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17.xml" ContentType="application/vnd.openxmlformats-officedocument.presentationml.notesSlide+xml"/>
  <Default Extension="xml" ContentType="application/xml"/>
  <Override PartName="/ppt/slides/slide50.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221.xml" ContentType="application/vnd.openxmlformats-officedocument.presentationml.slide+xml"/>
  <Override PartName="/ppt/notesSlides/notesSlide41.xml" ContentType="application/vnd.openxmlformats-officedocument.presentationml.notesSlide+xml"/>
  <Override PartName="/ppt/notesSlides/notesSlide179.xml" ContentType="application/vnd.openxmlformats-officedocument.presentationml.notesSlide+xml"/>
  <Override PartName="/ppt/slides/slide158.xml" ContentType="application/vnd.openxmlformats-officedocument.presentationml.slide+xml"/>
  <Override PartName="/ppt/notesSlides/notesSlide220.xml" ContentType="application/vnd.openxmlformats-officedocument.presentationml.notes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s/slide88.xml" ContentType="application/vnd.openxmlformats-officedocument.presentationml.slide+xml"/>
  <Override PartName="/ppt/notesSlides/notesSlide135.xml" ContentType="application/vnd.openxmlformats-officedocument.presentationml.notesSlide+xml"/>
  <Override PartName="/ppt/notesSlides/notesSlide182.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Default Extension="png" ContentType="image/png"/>
  <Override PartName="/ppt/notesSlides/notesSlide79.xml" ContentType="application/vnd.openxmlformats-officedocument.presentationml.notesSlide+xml"/>
  <Override PartName="/ppt/theme/theme2.xml" ContentType="application/vnd.openxmlformats-officedocument.them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notesSlides/notesSlide35.xml" ContentType="application/vnd.openxmlformats-officedocument.presentationml.notesSlide+xml"/>
  <Override PartName="/ppt/notesSlides/notesSlide82.xml" ContentType="application/vnd.openxmlformats-officedocument.presentationml.notesSlide+xml"/>
  <Override PartName="/ppt/notesSlides/notesSlide214.xml" ContentType="application/vnd.openxmlformats-officedocument.presentationml.notes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notesSlides/notesSlide198.xml" ContentType="application/vnd.openxmlformats-officedocument.presentationml.notesSlide+xml"/>
  <Override PartName="/ppt/slides/slide177.xml" ContentType="application/vnd.openxmlformats-officedocument.presentationml.slide+xml"/>
  <Override PartName="/ppt/notesSlides/notesSlide129.xml" ContentType="application/vnd.openxmlformats-officedocument.presentationml.notesSlide+xml"/>
  <Override PartName="/ppt/notesSlides/notesSlide176.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slides/slide111.xml" ContentType="application/vnd.openxmlformats-officedocument.presentationml.slide+xml"/>
  <Override PartName="/ppt/slides/slide209.xml" ContentType="application/vnd.openxmlformats-officedocument.presentationml.slide+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notesSlides/notesSlide110.xml" ContentType="application/vnd.openxmlformats-officedocument.presentationml.notesSlide+xml"/>
  <Override PartName="/ppt/notesSlides/notesSlide20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notesSlides/notesSlide22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notesSlides/notesSlide159.xml" ContentType="application/vnd.openxmlformats-officedocument.presentationml.notesSlide+xml"/>
  <Override PartName="/ppt/notesSlides/notesSlide195.xml" ContentType="application/vnd.openxmlformats-officedocument.presentationml.notesSlide+xml"/>
  <Override PartName="/ppt/notesSlides/notesSlide200.xml" ContentType="application/vnd.openxmlformats-officedocument.presentationml.notesSlide+xml"/>
  <Override PartName="/ppt/notesSlides/notesSlide21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notesSlides/notesSlide216.xml" ContentType="application/vnd.openxmlformats-officedocument.presentationml.notesSlide+xml"/>
  <Override PartName="/ppt/notesSlides/notesSlide227.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205.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notesSlides/notesSlide178.xml" ContentType="application/vnd.openxmlformats-officedocument.presentationml.notesSlide+xml"/>
  <Override PartName="/ppt/notesSlides/notesSlide189.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notesSlides/notesSlide167.xml" ContentType="application/vnd.openxmlformats-officedocument.presentationml.notesSlide+xml"/>
  <Override PartName="/ppt/notesSlides/notesSlide23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notesSlides/notesSlide192.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notesSlides/notesSlide170.xml" ContentType="application/vnd.openxmlformats-officedocument.presentationml.notesSlide+xml"/>
  <Override PartName="/ppt/notesSlides/notesSlide181.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notesSlides/notesSlide22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97.xml" ContentType="application/vnd.openxmlformats-officedocument.presentationml.notesSlide+xml"/>
  <Override PartName="/ppt/notesSlides/notesSlide21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notesSlides/notesSlide186.xml" ContentType="application/vnd.openxmlformats-officedocument.presentationml.notesSlide+xml"/>
  <Override PartName="/ppt/notesSlides/notesSlide20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notesSlides/notesSlide218.xml" ContentType="application/vnd.openxmlformats-officedocument.presentationml.notesSlide+xml"/>
  <Override PartName="/ppt/notesSlides/notesSlide22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notesSlides/notesSlide207.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notesSlides/notesSlide169.xml" ContentType="application/vnd.openxmlformats-officedocument.presentationml.notesSlide+xml"/>
  <Override PartName="/ppt/notesSlides/notesSlide221.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31.xml" ContentType="application/vnd.openxmlformats-officedocument.presentationml.notesSlide+xml"/>
  <Default Extension="gif" ContentType="image/gif"/>
  <Override PartName="/ppt/notesSlides/notesSlide158.xml" ContentType="application/vnd.openxmlformats-officedocument.presentationml.notesSlide+xml"/>
  <Override PartName="/ppt/notesSlides/notesSlide210.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notesSlides/notesSlide147.xml" ContentType="application/vnd.openxmlformats-officedocument.presentationml.notesSlide+xml"/>
  <Override PartName="/ppt/notesSlides/notesSlide194.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notesSlides/notesSlide125.xml" ContentType="application/vnd.openxmlformats-officedocument.presentationml.notesSlide+xml"/>
  <Override PartName="/ppt/notesSlides/notesSlide136.xml" ContentType="application/vnd.openxmlformats-officedocument.presentationml.notesSlide+xml"/>
  <Override PartName="/ppt/notesSlides/notesSlide172.xml" ContentType="application/vnd.openxmlformats-officedocument.presentationml.notesSlide+xml"/>
  <Override PartName="/ppt/notesSlides/notesSlide183.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Override PartName="/ppt/notesSlides/notesSlide22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notesSlides/notesSlide199.xml" ContentType="application/vnd.openxmlformats-officedocument.presentationml.notesSlide+xml"/>
  <Override PartName="/ppt/notesSlides/notesSlide21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188.xml" ContentType="application/vnd.openxmlformats-officedocument.presentationml.notesSlide+xml"/>
  <Override PartName="/ppt/notesSlides/notesSlide204.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notesSlides/notesSlide177.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notesSlides/notesSlide191.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notesSlides/notesSlide209.xml" ContentType="application/vnd.openxmlformats-officedocument.presentationml.notesSlide+xml"/>
  <Override PartName="/ppt/slides/slide53.xml" ContentType="application/vnd.openxmlformats-officedocument.presentationml.slide+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notesSlides/notesSlide223.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notesSlides/notesSlide21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notesSlides/notesSlide20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74.xml" ContentType="application/vnd.openxmlformats-officedocument.presentationml.notesSlide+xml"/>
  <Override PartName="/ppt/notesSlides/notesSlide185.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58.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228.xml" ContentType="application/vnd.openxmlformats-officedocument.presentationml.notesSlide+xml"/>
  <Override PartName="/ppt/slides/slide207.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206.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notesSlides/notesSlide231.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notesSlides/notesSlide146.xml" ContentType="application/vnd.openxmlformats-officedocument.presentationml.notesSlide+xml"/>
  <Override PartName="/ppt/notesSlides/notesSlide193.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slides/slide55.xml" ContentType="application/vnd.openxmlformats-officedocument.presentationml.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notesSlides/notesSlide225.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notesSlides/notesSlide24.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20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notesSlides/notesSlide187.xml" ContentType="application/vnd.openxmlformats-officedocument.presentationml.notes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122.xml" ContentType="application/vnd.openxmlformats-officedocument.presentationml.slide+xml"/>
  <Override PartName="/ppt/notesSlides/notesSlide87.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121.xml" ContentType="application/vnd.openxmlformats-officedocument.presentationml.notesSlide+xml"/>
  <Override PartName="/ppt/notesSlides/notesSlide219.xml" ContentType="application/vnd.openxmlformats-officedocument.presentationml.notesSlide+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6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233"/>
  </p:notesMasterIdLst>
  <p:handoutMasterIdLst>
    <p:handoutMasterId r:id="rId234"/>
  </p:handoutMasterIdLst>
  <p:sldIdLst>
    <p:sldId id="256" r:id="rId2"/>
    <p:sldId id="603" r:id="rId3"/>
    <p:sldId id="800" r:id="rId4"/>
    <p:sldId id="394" r:id="rId5"/>
    <p:sldId id="605" r:id="rId6"/>
    <p:sldId id="363" r:id="rId7"/>
    <p:sldId id="364" r:id="rId8"/>
    <p:sldId id="366" r:id="rId9"/>
    <p:sldId id="606" r:id="rId10"/>
    <p:sldId id="365" r:id="rId11"/>
    <p:sldId id="368" r:id="rId12"/>
    <p:sldId id="607" r:id="rId13"/>
    <p:sldId id="608" r:id="rId14"/>
    <p:sldId id="609" r:id="rId15"/>
    <p:sldId id="524" r:id="rId16"/>
    <p:sldId id="525" r:id="rId17"/>
    <p:sldId id="526" r:id="rId18"/>
    <p:sldId id="527" r:id="rId19"/>
    <p:sldId id="528" r:id="rId20"/>
    <p:sldId id="529" r:id="rId21"/>
    <p:sldId id="530" r:id="rId22"/>
    <p:sldId id="531" r:id="rId23"/>
    <p:sldId id="610" r:id="rId24"/>
    <p:sldId id="535" r:id="rId25"/>
    <p:sldId id="536" r:id="rId26"/>
    <p:sldId id="537" r:id="rId27"/>
    <p:sldId id="538" r:id="rId28"/>
    <p:sldId id="539" r:id="rId29"/>
    <p:sldId id="540" r:id="rId30"/>
    <p:sldId id="541" r:id="rId31"/>
    <p:sldId id="542" r:id="rId32"/>
    <p:sldId id="543" r:id="rId33"/>
    <p:sldId id="544" r:id="rId34"/>
    <p:sldId id="545" r:id="rId35"/>
    <p:sldId id="546" r:id="rId36"/>
    <p:sldId id="547" r:id="rId37"/>
    <p:sldId id="602" r:id="rId38"/>
    <p:sldId id="548" r:id="rId39"/>
    <p:sldId id="549" r:id="rId40"/>
    <p:sldId id="550" r:id="rId41"/>
    <p:sldId id="551" r:id="rId42"/>
    <p:sldId id="552" r:id="rId43"/>
    <p:sldId id="553" r:id="rId44"/>
    <p:sldId id="554" r:id="rId45"/>
    <p:sldId id="555" r:id="rId46"/>
    <p:sldId id="556" r:id="rId47"/>
    <p:sldId id="557" r:id="rId48"/>
    <p:sldId id="559" r:id="rId49"/>
    <p:sldId id="560" r:id="rId50"/>
    <p:sldId id="561" r:id="rId51"/>
    <p:sldId id="409" r:id="rId52"/>
    <p:sldId id="411" r:id="rId53"/>
    <p:sldId id="562" r:id="rId54"/>
    <p:sldId id="563" r:id="rId55"/>
    <p:sldId id="564" r:id="rId56"/>
    <p:sldId id="565" r:id="rId57"/>
    <p:sldId id="416" r:id="rId58"/>
    <p:sldId id="566" r:id="rId59"/>
    <p:sldId id="567" r:id="rId60"/>
    <p:sldId id="568" r:id="rId61"/>
    <p:sldId id="421" r:id="rId62"/>
    <p:sldId id="569" r:id="rId63"/>
    <p:sldId id="571" r:id="rId64"/>
    <p:sldId id="570" r:id="rId65"/>
    <p:sldId id="572" r:id="rId66"/>
    <p:sldId id="573" r:id="rId67"/>
    <p:sldId id="574" r:id="rId68"/>
    <p:sldId id="575" r:id="rId69"/>
    <p:sldId id="576" r:id="rId70"/>
    <p:sldId id="577" r:id="rId71"/>
    <p:sldId id="578" r:id="rId72"/>
    <p:sldId id="579" r:id="rId73"/>
    <p:sldId id="580" r:id="rId74"/>
    <p:sldId id="581" r:id="rId75"/>
    <p:sldId id="582" r:id="rId76"/>
    <p:sldId id="583" r:id="rId77"/>
    <p:sldId id="584" r:id="rId78"/>
    <p:sldId id="585" r:id="rId79"/>
    <p:sldId id="586" r:id="rId80"/>
    <p:sldId id="588" r:id="rId81"/>
    <p:sldId id="589" r:id="rId82"/>
    <p:sldId id="594" r:id="rId83"/>
    <p:sldId id="595" r:id="rId84"/>
    <p:sldId id="596" r:id="rId85"/>
    <p:sldId id="597" r:id="rId86"/>
    <p:sldId id="600" r:id="rId87"/>
    <p:sldId id="803" r:id="rId88"/>
    <p:sldId id="738" r:id="rId89"/>
    <p:sldId id="739" r:id="rId90"/>
    <p:sldId id="720" r:id="rId91"/>
    <p:sldId id="721" r:id="rId92"/>
    <p:sldId id="804" r:id="rId93"/>
    <p:sldId id="722" r:id="rId94"/>
    <p:sldId id="723" r:id="rId95"/>
    <p:sldId id="724" r:id="rId96"/>
    <p:sldId id="725" r:id="rId97"/>
    <p:sldId id="728" r:id="rId98"/>
    <p:sldId id="729" r:id="rId99"/>
    <p:sldId id="731" r:id="rId100"/>
    <p:sldId id="732" r:id="rId101"/>
    <p:sldId id="733" r:id="rId102"/>
    <p:sldId id="735" r:id="rId103"/>
    <p:sldId id="736" r:id="rId104"/>
    <p:sldId id="737" r:id="rId105"/>
    <p:sldId id="742" r:id="rId106"/>
    <p:sldId id="712" r:id="rId107"/>
    <p:sldId id="743" r:id="rId108"/>
    <p:sldId id="617" r:id="rId109"/>
    <p:sldId id="618" r:id="rId110"/>
    <p:sldId id="619" r:id="rId111"/>
    <p:sldId id="620" r:id="rId112"/>
    <p:sldId id="621" r:id="rId113"/>
    <p:sldId id="748" r:id="rId114"/>
    <p:sldId id="623" r:id="rId115"/>
    <p:sldId id="624" r:id="rId116"/>
    <p:sldId id="625" r:id="rId117"/>
    <p:sldId id="626" r:id="rId118"/>
    <p:sldId id="627" r:id="rId119"/>
    <p:sldId id="628" r:id="rId120"/>
    <p:sldId id="629" r:id="rId121"/>
    <p:sldId id="630" r:id="rId122"/>
    <p:sldId id="631" r:id="rId123"/>
    <p:sldId id="632" r:id="rId124"/>
    <p:sldId id="805" r:id="rId125"/>
    <p:sldId id="633" r:id="rId126"/>
    <p:sldId id="807" r:id="rId127"/>
    <p:sldId id="634" r:id="rId128"/>
    <p:sldId id="806" r:id="rId129"/>
    <p:sldId id="635" r:id="rId130"/>
    <p:sldId id="636" r:id="rId131"/>
    <p:sldId id="637" r:id="rId132"/>
    <p:sldId id="638" r:id="rId133"/>
    <p:sldId id="639" r:id="rId134"/>
    <p:sldId id="640" r:id="rId135"/>
    <p:sldId id="744" r:id="rId136"/>
    <p:sldId id="745" r:id="rId137"/>
    <p:sldId id="746" r:id="rId138"/>
    <p:sldId id="747" r:id="rId139"/>
    <p:sldId id="641" r:id="rId140"/>
    <p:sldId id="642" r:id="rId141"/>
    <p:sldId id="643" r:id="rId142"/>
    <p:sldId id="644" r:id="rId143"/>
    <p:sldId id="645" r:id="rId144"/>
    <p:sldId id="749" r:id="rId145"/>
    <p:sldId id="647" r:id="rId146"/>
    <p:sldId id="750" r:id="rId147"/>
    <p:sldId id="649" r:id="rId148"/>
    <p:sldId id="650" r:id="rId149"/>
    <p:sldId id="751" r:id="rId150"/>
    <p:sldId id="652" r:id="rId151"/>
    <p:sldId id="653" r:id="rId152"/>
    <p:sldId id="752" r:id="rId153"/>
    <p:sldId id="655" r:id="rId154"/>
    <p:sldId id="656" r:id="rId155"/>
    <p:sldId id="657" r:id="rId156"/>
    <p:sldId id="658" r:id="rId157"/>
    <p:sldId id="659" r:id="rId158"/>
    <p:sldId id="660" r:id="rId159"/>
    <p:sldId id="661" r:id="rId160"/>
    <p:sldId id="662" r:id="rId161"/>
    <p:sldId id="663" r:id="rId162"/>
    <p:sldId id="664" r:id="rId163"/>
    <p:sldId id="665" r:id="rId164"/>
    <p:sldId id="666" r:id="rId165"/>
    <p:sldId id="667" r:id="rId166"/>
    <p:sldId id="668" r:id="rId167"/>
    <p:sldId id="669" r:id="rId168"/>
    <p:sldId id="670" r:id="rId169"/>
    <p:sldId id="671" r:id="rId170"/>
    <p:sldId id="672" r:id="rId171"/>
    <p:sldId id="673" r:id="rId172"/>
    <p:sldId id="674" r:id="rId173"/>
    <p:sldId id="675" r:id="rId174"/>
    <p:sldId id="676" r:id="rId175"/>
    <p:sldId id="677" r:id="rId176"/>
    <p:sldId id="678" r:id="rId177"/>
    <p:sldId id="679" r:id="rId178"/>
    <p:sldId id="680" r:id="rId179"/>
    <p:sldId id="681" r:id="rId180"/>
    <p:sldId id="682" r:id="rId181"/>
    <p:sldId id="683" r:id="rId182"/>
    <p:sldId id="684" r:id="rId183"/>
    <p:sldId id="685" r:id="rId184"/>
    <p:sldId id="686" r:id="rId185"/>
    <p:sldId id="687" r:id="rId186"/>
    <p:sldId id="688" r:id="rId187"/>
    <p:sldId id="689" r:id="rId188"/>
    <p:sldId id="711" r:id="rId189"/>
    <p:sldId id="802" r:id="rId190"/>
    <p:sldId id="801" r:id="rId191"/>
    <p:sldId id="756" r:id="rId192"/>
    <p:sldId id="757" r:id="rId193"/>
    <p:sldId id="759" r:id="rId194"/>
    <p:sldId id="760" r:id="rId195"/>
    <p:sldId id="761" r:id="rId196"/>
    <p:sldId id="762" r:id="rId197"/>
    <p:sldId id="763" r:id="rId198"/>
    <p:sldId id="764" r:id="rId199"/>
    <p:sldId id="765" r:id="rId200"/>
    <p:sldId id="766" r:id="rId201"/>
    <p:sldId id="767" r:id="rId202"/>
    <p:sldId id="768" r:id="rId203"/>
    <p:sldId id="769" r:id="rId204"/>
    <p:sldId id="770" r:id="rId205"/>
    <p:sldId id="771" r:id="rId206"/>
    <p:sldId id="772" r:id="rId207"/>
    <p:sldId id="773" r:id="rId208"/>
    <p:sldId id="774" r:id="rId209"/>
    <p:sldId id="775" r:id="rId210"/>
    <p:sldId id="776" r:id="rId211"/>
    <p:sldId id="777" r:id="rId212"/>
    <p:sldId id="778" r:id="rId213"/>
    <p:sldId id="779" r:id="rId214"/>
    <p:sldId id="780" r:id="rId215"/>
    <p:sldId id="781" r:id="rId216"/>
    <p:sldId id="782" r:id="rId217"/>
    <p:sldId id="783" r:id="rId218"/>
    <p:sldId id="784" r:id="rId219"/>
    <p:sldId id="785" r:id="rId220"/>
    <p:sldId id="786" r:id="rId221"/>
    <p:sldId id="787" r:id="rId222"/>
    <p:sldId id="788" r:id="rId223"/>
    <p:sldId id="789" r:id="rId224"/>
    <p:sldId id="790" r:id="rId225"/>
    <p:sldId id="791" r:id="rId226"/>
    <p:sldId id="792" r:id="rId227"/>
    <p:sldId id="793" r:id="rId228"/>
    <p:sldId id="794" r:id="rId229"/>
    <p:sldId id="795" r:id="rId230"/>
    <p:sldId id="796" r:id="rId231"/>
    <p:sldId id="797" r:id="rId232"/>
  </p:sldIdLst>
  <p:sldSz cx="9144000" cy="6858000" type="screen4x3"/>
  <p:notesSz cx="7099300" cy="10234613"/>
  <p:defaultTextStyle>
    <a:defPPr>
      <a:defRPr lang="fr-FR"/>
    </a:defPPr>
    <a:lvl1pPr algn="l" rtl="0" fontAlgn="base">
      <a:spcBef>
        <a:spcPct val="0"/>
      </a:spcBef>
      <a:spcAft>
        <a:spcPct val="0"/>
      </a:spcAft>
      <a:defRPr sz="2400" kern="1200">
        <a:solidFill>
          <a:schemeClr val="tx1"/>
        </a:solidFill>
        <a:latin typeface="Times" pitchFamily="18" charset="0"/>
        <a:ea typeface="+mn-ea"/>
        <a:cs typeface="Arial" charset="0"/>
      </a:defRPr>
    </a:lvl1pPr>
    <a:lvl2pPr marL="457200" algn="l" rtl="0" fontAlgn="base">
      <a:spcBef>
        <a:spcPct val="0"/>
      </a:spcBef>
      <a:spcAft>
        <a:spcPct val="0"/>
      </a:spcAft>
      <a:defRPr sz="2400" kern="1200">
        <a:solidFill>
          <a:schemeClr val="tx1"/>
        </a:solidFill>
        <a:latin typeface="Times" pitchFamily="18" charset="0"/>
        <a:ea typeface="+mn-ea"/>
        <a:cs typeface="Arial" charset="0"/>
      </a:defRPr>
    </a:lvl2pPr>
    <a:lvl3pPr marL="914400" algn="l" rtl="0" fontAlgn="base">
      <a:spcBef>
        <a:spcPct val="0"/>
      </a:spcBef>
      <a:spcAft>
        <a:spcPct val="0"/>
      </a:spcAft>
      <a:defRPr sz="2400" kern="1200">
        <a:solidFill>
          <a:schemeClr val="tx1"/>
        </a:solidFill>
        <a:latin typeface="Times" pitchFamily="18" charset="0"/>
        <a:ea typeface="+mn-ea"/>
        <a:cs typeface="Arial" charset="0"/>
      </a:defRPr>
    </a:lvl3pPr>
    <a:lvl4pPr marL="1371600" algn="l" rtl="0" fontAlgn="base">
      <a:spcBef>
        <a:spcPct val="0"/>
      </a:spcBef>
      <a:spcAft>
        <a:spcPct val="0"/>
      </a:spcAft>
      <a:defRPr sz="2400" kern="1200">
        <a:solidFill>
          <a:schemeClr val="tx1"/>
        </a:solidFill>
        <a:latin typeface="Times" pitchFamily="18" charset="0"/>
        <a:ea typeface="+mn-ea"/>
        <a:cs typeface="Arial" charset="0"/>
      </a:defRPr>
    </a:lvl4pPr>
    <a:lvl5pPr marL="1828800" algn="l" rtl="0" fontAlgn="base">
      <a:spcBef>
        <a:spcPct val="0"/>
      </a:spcBef>
      <a:spcAft>
        <a:spcPct val="0"/>
      </a:spcAft>
      <a:defRPr sz="2400" kern="1200">
        <a:solidFill>
          <a:schemeClr val="tx1"/>
        </a:solidFill>
        <a:latin typeface="Times" pitchFamily="18" charset="0"/>
        <a:ea typeface="+mn-ea"/>
        <a:cs typeface="Arial" charset="0"/>
      </a:defRPr>
    </a:lvl5pPr>
    <a:lvl6pPr marL="2286000" algn="l" defTabSz="914400" rtl="0" eaLnBrk="1" latinLnBrk="0" hangingPunct="1">
      <a:defRPr sz="2400" kern="1200">
        <a:solidFill>
          <a:schemeClr val="tx1"/>
        </a:solidFill>
        <a:latin typeface="Times" pitchFamily="18" charset="0"/>
        <a:ea typeface="+mn-ea"/>
        <a:cs typeface="Arial" charset="0"/>
      </a:defRPr>
    </a:lvl6pPr>
    <a:lvl7pPr marL="2743200" algn="l" defTabSz="914400" rtl="0" eaLnBrk="1" latinLnBrk="0" hangingPunct="1">
      <a:defRPr sz="2400" kern="1200">
        <a:solidFill>
          <a:schemeClr val="tx1"/>
        </a:solidFill>
        <a:latin typeface="Times" pitchFamily="18" charset="0"/>
        <a:ea typeface="+mn-ea"/>
        <a:cs typeface="Arial" charset="0"/>
      </a:defRPr>
    </a:lvl7pPr>
    <a:lvl8pPr marL="3200400" algn="l" defTabSz="914400" rtl="0" eaLnBrk="1" latinLnBrk="0" hangingPunct="1">
      <a:defRPr sz="2400" kern="1200">
        <a:solidFill>
          <a:schemeClr val="tx1"/>
        </a:solidFill>
        <a:latin typeface="Times" pitchFamily="18" charset="0"/>
        <a:ea typeface="+mn-ea"/>
        <a:cs typeface="Arial" charset="0"/>
      </a:defRPr>
    </a:lvl8pPr>
    <a:lvl9pPr marL="3657600" algn="l" defTabSz="914400" rtl="0" eaLnBrk="1" latinLnBrk="0" hangingPunct="1">
      <a:defRPr sz="2400" kern="1200">
        <a:solidFill>
          <a:schemeClr val="tx1"/>
        </a:solidFill>
        <a:latin typeface="Times" pitchFamily="18"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A0B5"/>
    <a:srgbClr val="EAEAEA"/>
    <a:srgbClr val="3EA266"/>
    <a:srgbClr val="187534"/>
    <a:srgbClr val="ED181E"/>
    <a:srgbClr val="CDC7C2"/>
    <a:srgbClr val="184B81"/>
    <a:srgbClr val="C0C0C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9834" autoAdjust="0"/>
  </p:normalViewPr>
  <p:slideViewPr>
    <p:cSldViewPr>
      <p:cViewPr>
        <p:scale>
          <a:sx n="100" d="100"/>
          <a:sy n="100" d="100"/>
        </p:scale>
        <p:origin x="-2082" y="-45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Lst>
  </p:outlineViewPr>
  <p:notesTextViewPr>
    <p:cViewPr>
      <p:scale>
        <a:sx n="100" d="100"/>
        <a:sy n="100" d="100"/>
      </p:scale>
      <p:origin x="0" y="0"/>
    </p:cViewPr>
  </p:notesTextViewPr>
  <p:sorterViewPr>
    <p:cViewPr>
      <p:scale>
        <a:sx n="66" d="100"/>
        <a:sy n="66" d="100"/>
      </p:scale>
      <p:origin x="0" y="9012"/>
    </p:cViewPr>
  </p:sorterViewPr>
  <p:notesViewPr>
    <p:cSldViewPr>
      <p:cViewPr varScale="1">
        <p:scale>
          <a:sx n="58" d="100"/>
          <a:sy n="58" d="100"/>
        </p:scale>
        <p:origin x="-1770" y="-78"/>
      </p:cViewPr>
      <p:guideLst>
        <p:guide orient="horz" pos="3224"/>
        <p:guide pos="2236"/>
      </p:guideLst>
    </p:cSldViewPr>
  </p:notes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notesMaster" Target="notesMasters/notesMaster1.xml"/><Relationship Id="rId238" Type="http://schemas.openxmlformats.org/officeDocument/2006/relationships/tableStyles" Target="tableStyle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_rels/viewProps.xml.rels><?xml version="1.0" encoding="UTF-8" standalone="yes"?>
<Relationships xmlns="http://schemas.openxmlformats.org/package/2006/relationships"><Relationship Id="rId8" Type="http://schemas.openxmlformats.org/officeDocument/2006/relationships/slide" Target="slides/slide97.xml"/><Relationship Id="rId13" Type="http://schemas.openxmlformats.org/officeDocument/2006/relationships/slide" Target="slides/slide103.xml"/><Relationship Id="rId18" Type="http://schemas.openxmlformats.org/officeDocument/2006/relationships/slide" Target="slides/slide197.xml"/><Relationship Id="rId26" Type="http://schemas.openxmlformats.org/officeDocument/2006/relationships/slide" Target="slides/slide211.xml"/><Relationship Id="rId39" Type="http://schemas.openxmlformats.org/officeDocument/2006/relationships/slide" Target="slides/slide228.xml"/><Relationship Id="rId3" Type="http://schemas.openxmlformats.org/officeDocument/2006/relationships/slide" Target="slides/slide92.xml"/><Relationship Id="rId21" Type="http://schemas.openxmlformats.org/officeDocument/2006/relationships/slide" Target="slides/slide206.xml"/><Relationship Id="rId34" Type="http://schemas.openxmlformats.org/officeDocument/2006/relationships/slide" Target="slides/slide223.xml"/><Relationship Id="rId42" Type="http://schemas.openxmlformats.org/officeDocument/2006/relationships/slide" Target="slides/slide231.xml"/><Relationship Id="rId7" Type="http://schemas.openxmlformats.org/officeDocument/2006/relationships/slide" Target="slides/slide96.xml"/><Relationship Id="rId12" Type="http://schemas.openxmlformats.org/officeDocument/2006/relationships/slide" Target="slides/slide102.xml"/><Relationship Id="rId17" Type="http://schemas.openxmlformats.org/officeDocument/2006/relationships/slide" Target="slides/slide196.xml"/><Relationship Id="rId25" Type="http://schemas.openxmlformats.org/officeDocument/2006/relationships/slide" Target="slides/slide210.xml"/><Relationship Id="rId33" Type="http://schemas.openxmlformats.org/officeDocument/2006/relationships/slide" Target="slides/slide222.xml"/><Relationship Id="rId38" Type="http://schemas.openxmlformats.org/officeDocument/2006/relationships/slide" Target="slides/slide227.xml"/><Relationship Id="rId2" Type="http://schemas.openxmlformats.org/officeDocument/2006/relationships/slide" Target="slides/slide91.xml"/><Relationship Id="rId16" Type="http://schemas.openxmlformats.org/officeDocument/2006/relationships/slide" Target="slides/slide195.xml"/><Relationship Id="rId20" Type="http://schemas.openxmlformats.org/officeDocument/2006/relationships/slide" Target="slides/slide205.xml"/><Relationship Id="rId29" Type="http://schemas.openxmlformats.org/officeDocument/2006/relationships/slide" Target="slides/slide217.xml"/><Relationship Id="rId41" Type="http://schemas.openxmlformats.org/officeDocument/2006/relationships/slide" Target="slides/slide230.xml"/><Relationship Id="rId1" Type="http://schemas.openxmlformats.org/officeDocument/2006/relationships/slide" Target="slides/slide76.xml"/><Relationship Id="rId6" Type="http://schemas.openxmlformats.org/officeDocument/2006/relationships/slide" Target="slides/slide95.xml"/><Relationship Id="rId11" Type="http://schemas.openxmlformats.org/officeDocument/2006/relationships/slide" Target="slides/slide101.xml"/><Relationship Id="rId24" Type="http://schemas.openxmlformats.org/officeDocument/2006/relationships/slide" Target="slides/slide209.xml"/><Relationship Id="rId32" Type="http://schemas.openxmlformats.org/officeDocument/2006/relationships/slide" Target="slides/slide221.xml"/><Relationship Id="rId37" Type="http://schemas.openxmlformats.org/officeDocument/2006/relationships/slide" Target="slides/slide226.xml"/><Relationship Id="rId40" Type="http://schemas.openxmlformats.org/officeDocument/2006/relationships/slide" Target="slides/slide229.xml"/><Relationship Id="rId5" Type="http://schemas.openxmlformats.org/officeDocument/2006/relationships/slide" Target="slides/slide94.xml"/><Relationship Id="rId15" Type="http://schemas.openxmlformats.org/officeDocument/2006/relationships/slide" Target="slides/slide193.xml"/><Relationship Id="rId23" Type="http://schemas.openxmlformats.org/officeDocument/2006/relationships/slide" Target="slides/slide208.xml"/><Relationship Id="rId28" Type="http://schemas.openxmlformats.org/officeDocument/2006/relationships/slide" Target="slides/slide216.xml"/><Relationship Id="rId36" Type="http://schemas.openxmlformats.org/officeDocument/2006/relationships/slide" Target="slides/slide225.xml"/><Relationship Id="rId10" Type="http://schemas.openxmlformats.org/officeDocument/2006/relationships/slide" Target="slides/slide100.xml"/><Relationship Id="rId19" Type="http://schemas.openxmlformats.org/officeDocument/2006/relationships/slide" Target="slides/slide203.xml"/><Relationship Id="rId31" Type="http://schemas.openxmlformats.org/officeDocument/2006/relationships/slide" Target="slides/slide220.xml"/><Relationship Id="rId4" Type="http://schemas.openxmlformats.org/officeDocument/2006/relationships/slide" Target="slides/slide93.xml"/><Relationship Id="rId9" Type="http://schemas.openxmlformats.org/officeDocument/2006/relationships/slide" Target="slides/slide99.xml"/><Relationship Id="rId14" Type="http://schemas.openxmlformats.org/officeDocument/2006/relationships/slide" Target="slides/slide104.xml"/><Relationship Id="rId22" Type="http://schemas.openxmlformats.org/officeDocument/2006/relationships/slide" Target="slides/slide207.xml"/><Relationship Id="rId27" Type="http://schemas.openxmlformats.org/officeDocument/2006/relationships/slide" Target="slides/slide212.xml"/><Relationship Id="rId30" Type="http://schemas.openxmlformats.org/officeDocument/2006/relationships/slide" Target="slides/slide218.xml"/><Relationship Id="rId35" Type="http://schemas.openxmlformats.org/officeDocument/2006/relationships/slide" Target="slides/slide22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206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0" hangingPunct="0">
              <a:defRPr sz="1300">
                <a:latin typeface="Times" charset="0"/>
                <a:cs typeface="+mn-cs"/>
              </a:defRPr>
            </a:lvl1pPr>
          </a:lstStyle>
          <a:p>
            <a:pPr>
              <a:defRPr/>
            </a:pPr>
            <a:endParaRPr lang="en-GB"/>
          </a:p>
        </p:txBody>
      </p:sp>
      <p:sp>
        <p:nvSpPr>
          <p:cNvPr id="472067"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0" hangingPunct="0">
              <a:defRPr sz="1300">
                <a:latin typeface="Times" charset="0"/>
                <a:cs typeface="+mn-cs"/>
              </a:defRPr>
            </a:lvl1pPr>
          </a:lstStyle>
          <a:p>
            <a:pPr>
              <a:defRPr/>
            </a:pPr>
            <a:endParaRPr lang="en-GB"/>
          </a:p>
        </p:txBody>
      </p:sp>
      <p:sp>
        <p:nvSpPr>
          <p:cNvPr id="472068"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0" hangingPunct="0">
              <a:defRPr sz="1300">
                <a:latin typeface="Times" charset="0"/>
                <a:cs typeface="+mn-cs"/>
              </a:defRPr>
            </a:lvl1pPr>
          </a:lstStyle>
          <a:p>
            <a:pPr>
              <a:defRPr/>
            </a:pPr>
            <a:endParaRPr lang="en-GB"/>
          </a:p>
        </p:txBody>
      </p:sp>
      <p:sp>
        <p:nvSpPr>
          <p:cNvPr id="472069"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0" hangingPunct="0">
              <a:defRPr sz="1300">
                <a:latin typeface="Times" charset="0"/>
                <a:cs typeface="+mn-cs"/>
              </a:defRPr>
            </a:lvl1pPr>
          </a:lstStyle>
          <a:p>
            <a:pPr>
              <a:defRPr/>
            </a:pPr>
            <a:fld id="{185CCCCF-85E9-4E57-8CB5-A93A2E5049E1}" type="slidenum">
              <a:rPr lang="en-GB"/>
              <a:pPr>
                <a:defRPr/>
              </a:pPr>
              <a:t>‹N°›</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0" hangingPunct="0">
              <a:defRPr sz="1300">
                <a:latin typeface="Times" charset="0"/>
                <a:cs typeface="+mn-cs"/>
              </a:defRPr>
            </a:lvl1pPr>
          </a:lstStyle>
          <a:p>
            <a:pPr>
              <a:defRPr/>
            </a:pPr>
            <a:endParaRPr lang="fr-FR"/>
          </a:p>
        </p:txBody>
      </p:sp>
      <p:sp>
        <p:nvSpPr>
          <p:cNvPr id="3075"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0" hangingPunct="0">
              <a:defRPr sz="1300">
                <a:latin typeface="Times" charset="0"/>
                <a:cs typeface="+mn-cs"/>
              </a:defRPr>
            </a:lvl1pPr>
          </a:lstStyle>
          <a:p>
            <a:pPr>
              <a:defRPr/>
            </a:pPr>
            <a:endParaRPr lang="fr-FR"/>
          </a:p>
        </p:txBody>
      </p:sp>
      <p:sp>
        <p:nvSpPr>
          <p:cNvPr id="276484" name="Rectangle 4"/>
          <p:cNvSpPr>
            <a:spLocks noGrp="1" noRo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46150" y="4860925"/>
            <a:ext cx="5207000"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3078"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0" hangingPunct="0">
              <a:defRPr sz="1300">
                <a:latin typeface="Times" charset="0"/>
                <a:cs typeface="+mn-cs"/>
              </a:defRPr>
            </a:lvl1pPr>
          </a:lstStyle>
          <a:p>
            <a:pPr>
              <a:defRPr/>
            </a:pPr>
            <a:endParaRPr lang="fr-FR"/>
          </a:p>
        </p:txBody>
      </p:sp>
      <p:sp>
        <p:nvSpPr>
          <p:cNvPr id="3079"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0" hangingPunct="0">
              <a:defRPr sz="1300">
                <a:latin typeface="Times" charset="0"/>
                <a:cs typeface="+mn-cs"/>
              </a:defRPr>
            </a:lvl1pPr>
          </a:lstStyle>
          <a:p>
            <a:pPr>
              <a:defRPr/>
            </a:pPr>
            <a:fld id="{292FDCBF-BB8C-49C7-A8FD-F26429CAD661}" type="slidenum">
              <a:rPr lang="fr-FR"/>
              <a:pPr>
                <a:defRPr/>
              </a:pPr>
              <a:t>‹N°›</a:t>
            </a:fld>
            <a:endParaRPr lang="fr-F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mn-ea"/>
        <a:cs typeface="+mn-cs"/>
      </a:defRPr>
    </a:lvl1pPr>
    <a:lvl2pPr marL="457200" algn="l" rtl="0" eaLnBrk="0" fontAlgn="base" hangingPunct="0">
      <a:spcBef>
        <a:spcPct val="30000"/>
      </a:spcBef>
      <a:spcAft>
        <a:spcPct val="0"/>
      </a:spcAft>
      <a:defRPr sz="1200" kern="1200">
        <a:solidFill>
          <a:schemeClr val="tx1"/>
        </a:solidFill>
        <a:latin typeface="Times" charset="0"/>
        <a:ea typeface="+mn-ea"/>
        <a:cs typeface="+mn-cs"/>
      </a:defRPr>
    </a:lvl2pPr>
    <a:lvl3pPr marL="914400" algn="l" rtl="0" eaLnBrk="0" fontAlgn="base" hangingPunct="0">
      <a:spcBef>
        <a:spcPct val="30000"/>
      </a:spcBef>
      <a:spcAft>
        <a:spcPct val="0"/>
      </a:spcAft>
      <a:defRPr sz="1200" kern="1200">
        <a:solidFill>
          <a:schemeClr val="tx1"/>
        </a:solidFill>
        <a:latin typeface="Times" charset="0"/>
        <a:ea typeface="+mn-ea"/>
        <a:cs typeface="+mn-cs"/>
      </a:defRPr>
    </a:lvl3pPr>
    <a:lvl4pPr marL="1371600" algn="l" rtl="0" eaLnBrk="0" fontAlgn="base" hangingPunct="0">
      <a:spcBef>
        <a:spcPct val="30000"/>
      </a:spcBef>
      <a:spcAft>
        <a:spcPct val="0"/>
      </a:spcAft>
      <a:defRPr sz="1200" kern="1200">
        <a:solidFill>
          <a:schemeClr val="tx1"/>
        </a:solidFill>
        <a:latin typeface="Times" charset="0"/>
        <a:ea typeface="+mn-ea"/>
        <a:cs typeface="+mn-cs"/>
      </a:defRPr>
    </a:lvl4pPr>
    <a:lvl5pPr marL="1828800" algn="l" rtl="0" eaLnBrk="0" fontAlgn="base" hangingPunct="0">
      <a:spcBef>
        <a:spcPct val="3000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89" name="Rectangle 7"/>
          <p:cNvSpPr>
            <a:spLocks noGrp="1" noChangeArrowheads="1"/>
          </p:cNvSpPr>
          <p:nvPr>
            <p:ph type="sldNum" sz="quarter" idx="5"/>
          </p:nvPr>
        </p:nvSpPr>
        <p:spPr>
          <a:noFill/>
        </p:spPr>
        <p:txBody>
          <a:bodyPr/>
          <a:lstStyle/>
          <a:p>
            <a:fld id="{D504C6D3-7111-4497-9A92-30A63B2CB856}" type="slidenum">
              <a:rPr lang="fr-FR" smtClean="0">
                <a:latin typeface="Times" pitchFamily="18" charset="0"/>
                <a:cs typeface="Arial" charset="0"/>
              </a:rPr>
              <a:pPr/>
              <a:t>1</a:t>
            </a:fld>
            <a:endParaRPr lang="fr-FR" smtClean="0">
              <a:latin typeface="Times" pitchFamily="18" charset="0"/>
              <a:cs typeface="Arial" charset="0"/>
            </a:endParaRPr>
          </a:p>
        </p:txBody>
      </p:sp>
      <p:sp>
        <p:nvSpPr>
          <p:cNvPr id="447490" name="Rectangle 2"/>
          <p:cNvSpPr>
            <a:spLocks noGrp="1" noRot="1" noChangeArrowheads="1" noTextEdit="1"/>
          </p:cNvSpPr>
          <p:nvPr>
            <p:ph type="sldImg"/>
          </p:nvPr>
        </p:nvSpPr>
        <p:spPr>
          <a:xfrm>
            <a:off x="992188" y="768350"/>
            <a:ext cx="5114925" cy="3836988"/>
          </a:xfrm>
          <a:ln/>
        </p:spPr>
      </p:sp>
      <p:sp>
        <p:nvSpPr>
          <p:cNvPr id="447491" name="Rectangle 3"/>
          <p:cNvSpPr>
            <a:spLocks noGrp="1" noChangeArrowheads="1"/>
          </p:cNvSpPr>
          <p:nvPr>
            <p:ph type="body" idx="1"/>
          </p:nvPr>
        </p:nvSpPr>
        <p:spPr>
          <a:noFill/>
          <a:ln/>
        </p:spPr>
        <p:txBody>
          <a:bodyPr/>
          <a:lstStyle/>
          <a:p>
            <a:pPr eaLnBrk="1" hangingPunct="1"/>
            <a:endParaRPr lang="en-GB" smtClean="0">
              <a:latin typeface="Times"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p:spPr>
        <p:txBody>
          <a:bodyPr/>
          <a:lstStyle/>
          <a:p>
            <a:fld id="{38A33715-DF27-4DE0-A1DF-C20465876B22}" type="slidenum">
              <a:rPr lang="fr-FR" smtClean="0">
                <a:latin typeface="Times" pitchFamily="18" charset="0"/>
                <a:cs typeface="Arial" charset="0"/>
              </a:rPr>
              <a:pPr/>
              <a:t>10</a:t>
            </a:fld>
            <a:endParaRPr lang="fr-FR" smtClean="0">
              <a:latin typeface="Times" pitchFamily="18" charset="0"/>
              <a:cs typeface="Arial" charset="0"/>
            </a:endParaRPr>
          </a:p>
        </p:txBody>
      </p:sp>
      <p:sp>
        <p:nvSpPr>
          <p:cNvPr id="35842" name="Rectangle 2"/>
          <p:cNvSpPr>
            <a:spLocks noGrp="1" noRot="1" noChangeArrowheads="1" noTextEdit="1"/>
          </p:cNvSpPr>
          <p:nvPr>
            <p:ph type="sldImg"/>
          </p:nvPr>
        </p:nvSpPr>
        <p:spPr>
          <a:xfrm>
            <a:off x="992188" y="768350"/>
            <a:ext cx="5114925" cy="3836988"/>
          </a:xfrm>
          <a:ln/>
        </p:spPr>
      </p:sp>
      <p:sp>
        <p:nvSpPr>
          <p:cNvPr id="3584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7"/>
          <p:cNvSpPr>
            <a:spLocks noGrp="1" noChangeArrowheads="1"/>
          </p:cNvSpPr>
          <p:nvPr>
            <p:ph type="sldNum" sz="quarter" idx="5"/>
          </p:nvPr>
        </p:nvSpPr>
        <p:spPr>
          <a:noFill/>
        </p:spPr>
        <p:txBody>
          <a:bodyPr/>
          <a:lstStyle/>
          <a:p>
            <a:fld id="{ADB4899B-4173-43BE-93B4-CE2B5F9F0470}" type="slidenum">
              <a:rPr lang="fr-FR" smtClean="0">
                <a:latin typeface="Times" pitchFamily="18" charset="0"/>
                <a:cs typeface="Arial" charset="0"/>
              </a:rPr>
              <a:pPr/>
              <a:t>100</a:t>
            </a:fld>
            <a:endParaRPr lang="fr-FR" smtClean="0">
              <a:latin typeface="Times" pitchFamily="18" charset="0"/>
              <a:cs typeface="Arial" charset="0"/>
            </a:endParaRPr>
          </a:p>
        </p:txBody>
      </p:sp>
      <p:sp>
        <p:nvSpPr>
          <p:cNvPr id="230402" name="Rectangle 2"/>
          <p:cNvSpPr>
            <a:spLocks noGrp="1" noRot="1" noChangeArrowheads="1" noTextEdit="1"/>
          </p:cNvSpPr>
          <p:nvPr>
            <p:ph type="sldImg"/>
          </p:nvPr>
        </p:nvSpPr>
        <p:spPr>
          <a:xfrm>
            <a:off x="992188" y="768350"/>
            <a:ext cx="5114925" cy="3836988"/>
          </a:xfrm>
          <a:ln/>
        </p:spPr>
      </p:sp>
      <p:sp>
        <p:nvSpPr>
          <p:cNvPr id="23040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7"/>
          <p:cNvSpPr>
            <a:spLocks noGrp="1" noChangeArrowheads="1"/>
          </p:cNvSpPr>
          <p:nvPr>
            <p:ph type="sldNum" sz="quarter" idx="5"/>
          </p:nvPr>
        </p:nvSpPr>
        <p:spPr>
          <a:noFill/>
        </p:spPr>
        <p:txBody>
          <a:bodyPr/>
          <a:lstStyle/>
          <a:p>
            <a:fld id="{413BE067-52AD-4060-98F8-FC16D68BE7CB}" type="slidenum">
              <a:rPr lang="fr-FR" smtClean="0">
                <a:latin typeface="Times" pitchFamily="18" charset="0"/>
                <a:cs typeface="Arial" charset="0"/>
              </a:rPr>
              <a:pPr/>
              <a:t>101</a:t>
            </a:fld>
            <a:endParaRPr lang="fr-FR" smtClean="0">
              <a:latin typeface="Times" pitchFamily="18" charset="0"/>
              <a:cs typeface="Arial" charset="0"/>
            </a:endParaRPr>
          </a:p>
        </p:txBody>
      </p:sp>
      <p:sp>
        <p:nvSpPr>
          <p:cNvPr id="232450" name="Rectangle 2"/>
          <p:cNvSpPr>
            <a:spLocks noGrp="1" noRot="1" noChangeArrowheads="1" noTextEdit="1"/>
          </p:cNvSpPr>
          <p:nvPr>
            <p:ph type="sldImg"/>
          </p:nvPr>
        </p:nvSpPr>
        <p:spPr>
          <a:xfrm>
            <a:off x="992188" y="768350"/>
            <a:ext cx="5114925" cy="3836988"/>
          </a:xfrm>
          <a:ln/>
        </p:spPr>
      </p:sp>
      <p:sp>
        <p:nvSpPr>
          <p:cNvPr id="23245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Rectangle 7"/>
          <p:cNvSpPr>
            <a:spLocks noGrp="1" noChangeArrowheads="1"/>
          </p:cNvSpPr>
          <p:nvPr>
            <p:ph type="sldNum" sz="quarter" idx="5"/>
          </p:nvPr>
        </p:nvSpPr>
        <p:spPr>
          <a:noFill/>
        </p:spPr>
        <p:txBody>
          <a:bodyPr/>
          <a:lstStyle/>
          <a:p>
            <a:fld id="{E2AB13B6-D7DC-487B-A69F-C89746B1ED35}" type="slidenum">
              <a:rPr lang="fr-FR" smtClean="0">
                <a:latin typeface="Times" pitchFamily="18" charset="0"/>
                <a:cs typeface="Arial" charset="0"/>
              </a:rPr>
              <a:pPr/>
              <a:t>102</a:t>
            </a:fld>
            <a:endParaRPr lang="fr-FR" smtClean="0">
              <a:latin typeface="Times" pitchFamily="18" charset="0"/>
              <a:cs typeface="Arial" charset="0"/>
            </a:endParaRPr>
          </a:p>
        </p:txBody>
      </p:sp>
      <p:sp>
        <p:nvSpPr>
          <p:cNvPr id="234498" name="Rectangle 2"/>
          <p:cNvSpPr>
            <a:spLocks noGrp="1" noRot="1" noChangeArrowheads="1" noTextEdit="1"/>
          </p:cNvSpPr>
          <p:nvPr>
            <p:ph type="sldImg"/>
          </p:nvPr>
        </p:nvSpPr>
        <p:spPr>
          <a:xfrm>
            <a:off x="992188" y="768350"/>
            <a:ext cx="5114925" cy="3836988"/>
          </a:xfrm>
          <a:ln/>
        </p:spPr>
      </p:sp>
      <p:sp>
        <p:nvSpPr>
          <p:cNvPr id="23449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7"/>
          <p:cNvSpPr>
            <a:spLocks noGrp="1" noChangeArrowheads="1"/>
          </p:cNvSpPr>
          <p:nvPr>
            <p:ph type="sldNum" sz="quarter" idx="5"/>
          </p:nvPr>
        </p:nvSpPr>
        <p:spPr>
          <a:noFill/>
        </p:spPr>
        <p:txBody>
          <a:bodyPr/>
          <a:lstStyle/>
          <a:p>
            <a:fld id="{04256220-A09D-457E-B0E8-F44CEC22B3B4}" type="slidenum">
              <a:rPr lang="fr-FR" smtClean="0">
                <a:latin typeface="Times" pitchFamily="18" charset="0"/>
                <a:cs typeface="Arial" charset="0"/>
              </a:rPr>
              <a:pPr/>
              <a:t>103</a:t>
            </a:fld>
            <a:endParaRPr lang="fr-FR" smtClean="0">
              <a:latin typeface="Times" pitchFamily="18" charset="0"/>
              <a:cs typeface="Arial" charset="0"/>
            </a:endParaRPr>
          </a:p>
        </p:txBody>
      </p:sp>
      <p:sp>
        <p:nvSpPr>
          <p:cNvPr id="236546" name="Rectangle 2"/>
          <p:cNvSpPr>
            <a:spLocks noGrp="1" noRot="1" noChangeArrowheads="1" noTextEdit="1"/>
          </p:cNvSpPr>
          <p:nvPr>
            <p:ph type="sldImg"/>
          </p:nvPr>
        </p:nvSpPr>
        <p:spPr>
          <a:xfrm>
            <a:off x="992188" y="768350"/>
            <a:ext cx="5114925" cy="3836988"/>
          </a:xfrm>
          <a:ln/>
        </p:spPr>
      </p:sp>
      <p:sp>
        <p:nvSpPr>
          <p:cNvPr id="23654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p:cNvSpPr>
            <a:spLocks noGrp="1" noChangeArrowheads="1"/>
          </p:cNvSpPr>
          <p:nvPr>
            <p:ph type="sldNum" sz="quarter" idx="5"/>
          </p:nvPr>
        </p:nvSpPr>
        <p:spPr>
          <a:noFill/>
        </p:spPr>
        <p:txBody>
          <a:bodyPr/>
          <a:lstStyle/>
          <a:p>
            <a:fld id="{3F6CE83C-FC8D-49FE-97F5-C2FE1E0DD239}" type="slidenum">
              <a:rPr lang="fr-FR" smtClean="0">
                <a:latin typeface="Times" pitchFamily="18" charset="0"/>
                <a:cs typeface="Arial" charset="0"/>
              </a:rPr>
              <a:pPr/>
              <a:t>104</a:t>
            </a:fld>
            <a:endParaRPr lang="fr-FR" smtClean="0">
              <a:latin typeface="Times" pitchFamily="18" charset="0"/>
              <a:cs typeface="Arial" charset="0"/>
            </a:endParaRPr>
          </a:p>
        </p:txBody>
      </p:sp>
      <p:sp>
        <p:nvSpPr>
          <p:cNvPr id="238594" name="Rectangle 2"/>
          <p:cNvSpPr>
            <a:spLocks noGrp="1" noRot="1" noChangeArrowheads="1" noTextEdit="1"/>
          </p:cNvSpPr>
          <p:nvPr>
            <p:ph type="sldImg"/>
          </p:nvPr>
        </p:nvSpPr>
        <p:spPr>
          <a:xfrm>
            <a:off x="992188" y="768350"/>
            <a:ext cx="5114925" cy="3836988"/>
          </a:xfrm>
          <a:ln/>
        </p:spPr>
      </p:sp>
      <p:sp>
        <p:nvSpPr>
          <p:cNvPr id="23859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7"/>
          <p:cNvSpPr>
            <a:spLocks noGrp="1" noChangeArrowheads="1"/>
          </p:cNvSpPr>
          <p:nvPr>
            <p:ph type="sldNum" sz="quarter" idx="5"/>
          </p:nvPr>
        </p:nvSpPr>
        <p:spPr>
          <a:noFill/>
        </p:spPr>
        <p:txBody>
          <a:bodyPr/>
          <a:lstStyle/>
          <a:p>
            <a:fld id="{A6659149-FA9E-465A-820F-7FD0A6ABAEB7}" type="slidenum">
              <a:rPr lang="fr-FR" smtClean="0">
                <a:latin typeface="Times" pitchFamily="18" charset="0"/>
                <a:cs typeface="Arial" charset="0"/>
              </a:rPr>
              <a:pPr/>
              <a:t>105</a:t>
            </a:fld>
            <a:endParaRPr lang="fr-FR" smtClean="0">
              <a:latin typeface="Times" pitchFamily="18" charset="0"/>
              <a:cs typeface="Arial" charset="0"/>
            </a:endParaRPr>
          </a:p>
        </p:txBody>
      </p:sp>
      <p:sp>
        <p:nvSpPr>
          <p:cNvPr id="240642" name="Rectangle 2"/>
          <p:cNvSpPr>
            <a:spLocks noGrp="1" noRot="1" noChangeArrowheads="1" noTextEdit="1"/>
          </p:cNvSpPr>
          <p:nvPr>
            <p:ph type="sldImg"/>
          </p:nvPr>
        </p:nvSpPr>
        <p:spPr>
          <a:xfrm>
            <a:off x="992188" y="768350"/>
            <a:ext cx="5114925" cy="3836988"/>
          </a:xfrm>
          <a:ln/>
        </p:spPr>
      </p:sp>
      <p:sp>
        <p:nvSpPr>
          <p:cNvPr id="24064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7"/>
          <p:cNvSpPr>
            <a:spLocks noGrp="1" noChangeArrowheads="1"/>
          </p:cNvSpPr>
          <p:nvPr>
            <p:ph type="sldNum" sz="quarter" idx="5"/>
          </p:nvPr>
        </p:nvSpPr>
        <p:spPr>
          <a:noFill/>
        </p:spPr>
        <p:txBody>
          <a:bodyPr/>
          <a:lstStyle/>
          <a:p>
            <a:fld id="{D6CDDAED-1BA2-47BF-A44D-38B7040B9B55}" type="slidenum">
              <a:rPr lang="fr-FR" smtClean="0">
                <a:latin typeface="Times" pitchFamily="18" charset="0"/>
                <a:cs typeface="Arial" charset="0"/>
              </a:rPr>
              <a:pPr/>
              <a:t>106</a:t>
            </a:fld>
            <a:endParaRPr lang="fr-FR" smtClean="0">
              <a:latin typeface="Times" pitchFamily="18" charset="0"/>
              <a:cs typeface="Arial" charset="0"/>
            </a:endParaRPr>
          </a:p>
        </p:txBody>
      </p:sp>
      <p:sp>
        <p:nvSpPr>
          <p:cNvPr id="242690" name="Rectangle 2"/>
          <p:cNvSpPr>
            <a:spLocks noGrp="1" noRot="1" noChangeArrowheads="1" noTextEdit="1"/>
          </p:cNvSpPr>
          <p:nvPr>
            <p:ph type="sldImg"/>
          </p:nvPr>
        </p:nvSpPr>
        <p:spPr>
          <a:xfrm>
            <a:off x="992188" y="768350"/>
            <a:ext cx="5114925" cy="3836988"/>
          </a:xfrm>
          <a:ln/>
        </p:spPr>
      </p:sp>
      <p:sp>
        <p:nvSpPr>
          <p:cNvPr id="24269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7"/>
          <p:cNvSpPr>
            <a:spLocks noGrp="1" noChangeArrowheads="1"/>
          </p:cNvSpPr>
          <p:nvPr>
            <p:ph type="sldNum" sz="quarter" idx="5"/>
          </p:nvPr>
        </p:nvSpPr>
        <p:spPr>
          <a:noFill/>
        </p:spPr>
        <p:txBody>
          <a:bodyPr/>
          <a:lstStyle/>
          <a:p>
            <a:fld id="{2E41E51A-5F59-4A99-B5F3-E33129017BAE}" type="slidenum">
              <a:rPr lang="fr-FR" smtClean="0">
                <a:latin typeface="Times" pitchFamily="18" charset="0"/>
                <a:cs typeface="Arial" charset="0"/>
              </a:rPr>
              <a:pPr/>
              <a:t>107</a:t>
            </a:fld>
            <a:endParaRPr lang="fr-FR" smtClean="0">
              <a:latin typeface="Times" pitchFamily="18" charset="0"/>
              <a:cs typeface="Arial" charset="0"/>
            </a:endParaRPr>
          </a:p>
        </p:txBody>
      </p:sp>
      <p:sp>
        <p:nvSpPr>
          <p:cNvPr id="244738" name="Rectangle 2"/>
          <p:cNvSpPr>
            <a:spLocks noGrp="1" noRot="1" noChangeArrowheads="1" noTextEdit="1"/>
          </p:cNvSpPr>
          <p:nvPr>
            <p:ph type="sldImg"/>
          </p:nvPr>
        </p:nvSpPr>
        <p:spPr>
          <a:xfrm>
            <a:off x="992188" y="768350"/>
            <a:ext cx="5114925" cy="3836988"/>
          </a:xfrm>
          <a:ln/>
        </p:spPr>
      </p:sp>
      <p:sp>
        <p:nvSpPr>
          <p:cNvPr id="24473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7"/>
          <p:cNvSpPr>
            <a:spLocks noGrp="1" noChangeArrowheads="1"/>
          </p:cNvSpPr>
          <p:nvPr>
            <p:ph type="sldNum" sz="quarter" idx="5"/>
          </p:nvPr>
        </p:nvSpPr>
        <p:spPr>
          <a:noFill/>
        </p:spPr>
        <p:txBody>
          <a:bodyPr/>
          <a:lstStyle/>
          <a:p>
            <a:fld id="{1EAFDA2E-D204-439C-86B1-006BF087035D}" type="slidenum">
              <a:rPr lang="fr-FR" smtClean="0">
                <a:latin typeface="Times" pitchFamily="18" charset="0"/>
                <a:cs typeface="Arial" charset="0"/>
              </a:rPr>
              <a:pPr/>
              <a:t>108</a:t>
            </a:fld>
            <a:endParaRPr lang="fr-FR" smtClean="0">
              <a:latin typeface="Times" pitchFamily="18" charset="0"/>
              <a:cs typeface="Arial" charset="0"/>
            </a:endParaRPr>
          </a:p>
        </p:txBody>
      </p:sp>
      <p:sp>
        <p:nvSpPr>
          <p:cNvPr id="246786" name="Rectangle 2"/>
          <p:cNvSpPr>
            <a:spLocks noGrp="1" noRot="1" noChangeArrowheads="1" noTextEdit="1"/>
          </p:cNvSpPr>
          <p:nvPr>
            <p:ph type="sldImg"/>
          </p:nvPr>
        </p:nvSpPr>
        <p:spPr>
          <a:xfrm>
            <a:off x="992188" y="768350"/>
            <a:ext cx="5114925" cy="3836988"/>
          </a:xfrm>
          <a:ln/>
        </p:spPr>
      </p:sp>
      <p:sp>
        <p:nvSpPr>
          <p:cNvPr id="246787" name="Rectangle 3"/>
          <p:cNvSpPr>
            <a:spLocks noGrp="1" noChangeArrowheads="1"/>
          </p:cNvSpPr>
          <p:nvPr>
            <p:ph type="body" idx="1"/>
          </p:nvPr>
        </p:nvSpPr>
        <p:spPr>
          <a:noFill/>
          <a:ln/>
        </p:spPr>
        <p:txBody>
          <a:bodyPr/>
          <a:lstStyle/>
          <a:p>
            <a:pPr eaLnBrk="1" hangingPunct="1"/>
            <a:endParaRPr lang="en-US" smtClean="0">
              <a:latin typeface="Times" pitchFamily="18"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Rectangle 7"/>
          <p:cNvSpPr>
            <a:spLocks noGrp="1" noChangeArrowheads="1"/>
          </p:cNvSpPr>
          <p:nvPr>
            <p:ph type="sldNum" sz="quarter" idx="5"/>
          </p:nvPr>
        </p:nvSpPr>
        <p:spPr>
          <a:noFill/>
        </p:spPr>
        <p:txBody>
          <a:bodyPr/>
          <a:lstStyle/>
          <a:p>
            <a:fld id="{D6127980-482C-4CCE-9B15-234FC8650229}" type="slidenum">
              <a:rPr lang="fr-FR" smtClean="0">
                <a:latin typeface="Times" pitchFamily="18" charset="0"/>
                <a:cs typeface="Arial" charset="0"/>
              </a:rPr>
              <a:pPr/>
              <a:t>109</a:t>
            </a:fld>
            <a:endParaRPr lang="fr-FR" smtClean="0">
              <a:latin typeface="Times" pitchFamily="18" charset="0"/>
              <a:cs typeface="Arial" charset="0"/>
            </a:endParaRPr>
          </a:p>
        </p:txBody>
      </p:sp>
      <p:sp>
        <p:nvSpPr>
          <p:cNvPr id="248834" name="Rectangle 2"/>
          <p:cNvSpPr>
            <a:spLocks noGrp="1" noRot="1" noChangeArrowheads="1" noTextEdit="1"/>
          </p:cNvSpPr>
          <p:nvPr>
            <p:ph type="sldImg"/>
          </p:nvPr>
        </p:nvSpPr>
        <p:spPr>
          <a:xfrm>
            <a:off x="992188" y="768350"/>
            <a:ext cx="5114925" cy="3836988"/>
          </a:xfrm>
          <a:ln/>
        </p:spPr>
      </p:sp>
      <p:sp>
        <p:nvSpPr>
          <p:cNvPr id="248835" name="Rectangle 3"/>
          <p:cNvSpPr>
            <a:spLocks noGrp="1" noChangeArrowheads="1"/>
          </p:cNvSpPr>
          <p:nvPr>
            <p:ph type="body" idx="1"/>
          </p:nvPr>
        </p:nvSpPr>
        <p:spPr>
          <a:noFill/>
          <a:ln/>
        </p:spPr>
        <p:txBody>
          <a:bodyPr/>
          <a:lstStyle/>
          <a:p>
            <a:pPr eaLnBrk="1" hangingPunct="1"/>
            <a:endParaRPr lang="en-US" smtClean="0">
              <a:latin typeface="Times"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p:spPr>
        <p:txBody>
          <a:bodyPr/>
          <a:lstStyle/>
          <a:p>
            <a:fld id="{D307D365-BC51-4C5F-BFAF-18256BE791FE}" type="slidenum">
              <a:rPr lang="fr-FR" smtClean="0">
                <a:latin typeface="Times" pitchFamily="18" charset="0"/>
                <a:cs typeface="Arial" charset="0"/>
              </a:rPr>
              <a:pPr/>
              <a:t>11</a:t>
            </a:fld>
            <a:endParaRPr lang="fr-FR" smtClean="0">
              <a:latin typeface="Times" pitchFamily="18" charset="0"/>
              <a:cs typeface="Arial" charset="0"/>
            </a:endParaRPr>
          </a:p>
        </p:txBody>
      </p:sp>
      <p:sp>
        <p:nvSpPr>
          <p:cNvPr id="37890" name="Rectangle 2"/>
          <p:cNvSpPr>
            <a:spLocks noGrp="1" noRot="1" noChangeArrowheads="1" noTextEdit="1"/>
          </p:cNvSpPr>
          <p:nvPr>
            <p:ph type="sldImg"/>
          </p:nvPr>
        </p:nvSpPr>
        <p:spPr>
          <a:xfrm>
            <a:off x="992188" y="768350"/>
            <a:ext cx="5114925" cy="3836988"/>
          </a:xfrm>
          <a:ln/>
        </p:spPr>
      </p:sp>
      <p:sp>
        <p:nvSpPr>
          <p:cNvPr id="3789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7"/>
          <p:cNvSpPr>
            <a:spLocks noGrp="1" noChangeArrowheads="1"/>
          </p:cNvSpPr>
          <p:nvPr>
            <p:ph type="sldNum" sz="quarter" idx="5"/>
          </p:nvPr>
        </p:nvSpPr>
        <p:spPr>
          <a:noFill/>
        </p:spPr>
        <p:txBody>
          <a:bodyPr/>
          <a:lstStyle/>
          <a:p>
            <a:fld id="{F0563264-0C4B-422B-9ECF-680B776E127A}" type="slidenum">
              <a:rPr lang="fr-FR" smtClean="0">
                <a:latin typeface="Times" pitchFamily="18" charset="0"/>
                <a:cs typeface="Arial" charset="0"/>
              </a:rPr>
              <a:pPr/>
              <a:t>110</a:t>
            </a:fld>
            <a:endParaRPr lang="fr-FR" smtClean="0">
              <a:latin typeface="Times" pitchFamily="18" charset="0"/>
              <a:cs typeface="Arial" charset="0"/>
            </a:endParaRPr>
          </a:p>
        </p:txBody>
      </p:sp>
      <p:sp>
        <p:nvSpPr>
          <p:cNvPr id="250882" name="Rectangle 2"/>
          <p:cNvSpPr>
            <a:spLocks noGrp="1" noRot="1" noChangeArrowheads="1" noTextEdit="1"/>
          </p:cNvSpPr>
          <p:nvPr>
            <p:ph type="sldImg"/>
          </p:nvPr>
        </p:nvSpPr>
        <p:spPr>
          <a:xfrm>
            <a:off x="992188" y="768350"/>
            <a:ext cx="5114925" cy="3836988"/>
          </a:xfrm>
          <a:ln/>
        </p:spPr>
      </p:sp>
      <p:sp>
        <p:nvSpPr>
          <p:cNvPr id="250883" name="Rectangle 3"/>
          <p:cNvSpPr>
            <a:spLocks noGrp="1" noChangeArrowheads="1"/>
          </p:cNvSpPr>
          <p:nvPr>
            <p:ph type="body" idx="1"/>
          </p:nvPr>
        </p:nvSpPr>
        <p:spPr>
          <a:noFill/>
          <a:ln/>
        </p:spPr>
        <p:txBody>
          <a:bodyPr/>
          <a:lstStyle/>
          <a:p>
            <a:pPr eaLnBrk="1" hangingPunct="1"/>
            <a:endParaRPr lang="en-US" smtClean="0">
              <a:latin typeface="Times" pitchFamily="18"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Rectangle 7"/>
          <p:cNvSpPr>
            <a:spLocks noGrp="1" noChangeArrowheads="1"/>
          </p:cNvSpPr>
          <p:nvPr>
            <p:ph type="sldNum" sz="quarter" idx="5"/>
          </p:nvPr>
        </p:nvSpPr>
        <p:spPr>
          <a:noFill/>
        </p:spPr>
        <p:txBody>
          <a:bodyPr/>
          <a:lstStyle/>
          <a:p>
            <a:fld id="{81C1BB14-54CD-4FD0-9578-6E29F4B628F1}" type="slidenum">
              <a:rPr lang="fr-FR" smtClean="0">
                <a:latin typeface="Times" pitchFamily="18" charset="0"/>
                <a:cs typeface="Arial" charset="0"/>
              </a:rPr>
              <a:pPr/>
              <a:t>111</a:t>
            </a:fld>
            <a:endParaRPr lang="fr-FR" smtClean="0">
              <a:latin typeface="Times" pitchFamily="18" charset="0"/>
              <a:cs typeface="Arial" charset="0"/>
            </a:endParaRPr>
          </a:p>
        </p:txBody>
      </p:sp>
      <p:sp>
        <p:nvSpPr>
          <p:cNvPr id="252930" name="Rectangle 2"/>
          <p:cNvSpPr>
            <a:spLocks noGrp="1" noRot="1" noChangeArrowheads="1" noTextEdit="1"/>
          </p:cNvSpPr>
          <p:nvPr>
            <p:ph type="sldImg"/>
          </p:nvPr>
        </p:nvSpPr>
        <p:spPr>
          <a:xfrm>
            <a:off x="992188" y="768350"/>
            <a:ext cx="5114925" cy="3836988"/>
          </a:xfrm>
          <a:ln/>
        </p:spPr>
      </p:sp>
      <p:sp>
        <p:nvSpPr>
          <p:cNvPr id="252931" name="Rectangle 3"/>
          <p:cNvSpPr>
            <a:spLocks noGrp="1" noChangeArrowheads="1"/>
          </p:cNvSpPr>
          <p:nvPr>
            <p:ph type="body" idx="1"/>
          </p:nvPr>
        </p:nvSpPr>
        <p:spPr>
          <a:noFill/>
          <a:ln/>
        </p:spPr>
        <p:txBody>
          <a:bodyPr/>
          <a:lstStyle/>
          <a:p>
            <a:pPr eaLnBrk="1" hangingPunct="1"/>
            <a:endParaRPr lang="en-US" smtClean="0">
              <a:latin typeface="Times" pitchFamily="18"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7"/>
          <p:cNvSpPr>
            <a:spLocks noGrp="1" noChangeArrowheads="1"/>
          </p:cNvSpPr>
          <p:nvPr>
            <p:ph type="sldNum" sz="quarter" idx="5"/>
          </p:nvPr>
        </p:nvSpPr>
        <p:spPr>
          <a:noFill/>
        </p:spPr>
        <p:txBody>
          <a:bodyPr/>
          <a:lstStyle/>
          <a:p>
            <a:fld id="{73B5D3AD-2CA9-4572-9134-AFEC7C641AF0}" type="slidenum">
              <a:rPr lang="fr-FR" smtClean="0">
                <a:latin typeface="Times" pitchFamily="18" charset="0"/>
                <a:cs typeface="Arial" charset="0"/>
              </a:rPr>
              <a:pPr/>
              <a:t>112</a:t>
            </a:fld>
            <a:endParaRPr lang="fr-FR" smtClean="0">
              <a:latin typeface="Times" pitchFamily="18" charset="0"/>
              <a:cs typeface="Arial" charset="0"/>
            </a:endParaRPr>
          </a:p>
        </p:txBody>
      </p:sp>
      <p:sp>
        <p:nvSpPr>
          <p:cNvPr id="254978" name="Rectangle 2"/>
          <p:cNvSpPr>
            <a:spLocks noGrp="1" noRot="1" noChangeArrowheads="1" noTextEdit="1"/>
          </p:cNvSpPr>
          <p:nvPr>
            <p:ph type="sldImg"/>
          </p:nvPr>
        </p:nvSpPr>
        <p:spPr>
          <a:xfrm>
            <a:off x="992188" y="768350"/>
            <a:ext cx="5114925" cy="3836988"/>
          </a:xfrm>
          <a:ln/>
        </p:spPr>
      </p:sp>
      <p:sp>
        <p:nvSpPr>
          <p:cNvPr id="254979" name="Rectangle 3"/>
          <p:cNvSpPr>
            <a:spLocks noGrp="1" noChangeArrowheads="1"/>
          </p:cNvSpPr>
          <p:nvPr>
            <p:ph type="body" idx="1"/>
          </p:nvPr>
        </p:nvSpPr>
        <p:spPr>
          <a:noFill/>
          <a:ln/>
        </p:spPr>
        <p:txBody>
          <a:bodyPr/>
          <a:lstStyle/>
          <a:p>
            <a:pPr eaLnBrk="1" hangingPunct="1"/>
            <a:endParaRPr lang="en-US" smtClean="0">
              <a:latin typeface="Times" pitchFamily="18"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Rectangle 7"/>
          <p:cNvSpPr>
            <a:spLocks noGrp="1" noChangeArrowheads="1"/>
          </p:cNvSpPr>
          <p:nvPr>
            <p:ph type="sldNum" sz="quarter" idx="5"/>
          </p:nvPr>
        </p:nvSpPr>
        <p:spPr>
          <a:noFill/>
        </p:spPr>
        <p:txBody>
          <a:bodyPr/>
          <a:lstStyle/>
          <a:p>
            <a:fld id="{0C5EA501-C695-42B6-AC6E-13242CCB199D}" type="slidenum">
              <a:rPr lang="fr-FR" smtClean="0">
                <a:latin typeface="Times" pitchFamily="18" charset="0"/>
                <a:cs typeface="Arial" charset="0"/>
              </a:rPr>
              <a:pPr/>
              <a:t>113</a:t>
            </a:fld>
            <a:endParaRPr lang="fr-FR" smtClean="0">
              <a:latin typeface="Times" pitchFamily="18" charset="0"/>
              <a:cs typeface="Arial" charset="0"/>
            </a:endParaRPr>
          </a:p>
        </p:txBody>
      </p:sp>
      <p:sp>
        <p:nvSpPr>
          <p:cNvPr id="257026" name="Rectangle 2"/>
          <p:cNvSpPr>
            <a:spLocks noGrp="1" noRot="1" noChangeArrowheads="1" noTextEdit="1"/>
          </p:cNvSpPr>
          <p:nvPr>
            <p:ph type="sldImg"/>
          </p:nvPr>
        </p:nvSpPr>
        <p:spPr>
          <a:xfrm>
            <a:off x="992188" y="768350"/>
            <a:ext cx="5114925" cy="3836988"/>
          </a:xfrm>
          <a:ln/>
        </p:spPr>
      </p:sp>
      <p:sp>
        <p:nvSpPr>
          <p:cNvPr id="25702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7"/>
          <p:cNvSpPr>
            <a:spLocks noGrp="1" noChangeArrowheads="1"/>
          </p:cNvSpPr>
          <p:nvPr>
            <p:ph type="sldNum" sz="quarter" idx="5"/>
          </p:nvPr>
        </p:nvSpPr>
        <p:spPr>
          <a:noFill/>
        </p:spPr>
        <p:txBody>
          <a:bodyPr/>
          <a:lstStyle/>
          <a:p>
            <a:fld id="{E112F69A-34B7-4B4E-B4EF-7255323D5ADB}" type="slidenum">
              <a:rPr lang="fr-FR" smtClean="0">
                <a:latin typeface="Times" pitchFamily="18" charset="0"/>
                <a:cs typeface="Arial" charset="0"/>
              </a:rPr>
              <a:pPr/>
              <a:t>114</a:t>
            </a:fld>
            <a:endParaRPr lang="fr-FR" smtClean="0">
              <a:latin typeface="Times" pitchFamily="18" charset="0"/>
              <a:cs typeface="Arial" charset="0"/>
            </a:endParaRPr>
          </a:p>
        </p:txBody>
      </p:sp>
      <p:sp>
        <p:nvSpPr>
          <p:cNvPr id="259074" name="Rectangle 2"/>
          <p:cNvSpPr>
            <a:spLocks noGrp="1" noRot="1" noChangeArrowheads="1" noTextEdit="1"/>
          </p:cNvSpPr>
          <p:nvPr>
            <p:ph type="sldImg"/>
          </p:nvPr>
        </p:nvSpPr>
        <p:spPr>
          <a:xfrm>
            <a:off x="992188" y="768350"/>
            <a:ext cx="5114925" cy="3836988"/>
          </a:xfrm>
          <a:ln/>
        </p:spPr>
      </p:sp>
      <p:sp>
        <p:nvSpPr>
          <p:cNvPr id="25907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Rectangle 7"/>
          <p:cNvSpPr>
            <a:spLocks noGrp="1" noChangeArrowheads="1"/>
          </p:cNvSpPr>
          <p:nvPr>
            <p:ph type="sldNum" sz="quarter" idx="5"/>
          </p:nvPr>
        </p:nvSpPr>
        <p:spPr>
          <a:noFill/>
        </p:spPr>
        <p:txBody>
          <a:bodyPr/>
          <a:lstStyle/>
          <a:p>
            <a:fld id="{5C548D5E-F18C-4894-ACEF-7980DF578073}" type="slidenum">
              <a:rPr lang="fr-FR" smtClean="0">
                <a:latin typeface="Times" pitchFamily="18" charset="0"/>
                <a:cs typeface="Arial" charset="0"/>
              </a:rPr>
              <a:pPr/>
              <a:t>115</a:t>
            </a:fld>
            <a:endParaRPr lang="fr-FR" smtClean="0">
              <a:latin typeface="Times" pitchFamily="18" charset="0"/>
              <a:cs typeface="Arial" charset="0"/>
            </a:endParaRPr>
          </a:p>
        </p:txBody>
      </p:sp>
      <p:sp>
        <p:nvSpPr>
          <p:cNvPr id="261122" name="Rectangle 2"/>
          <p:cNvSpPr>
            <a:spLocks noGrp="1" noRot="1" noChangeArrowheads="1" noTextEdit="1"/>
          </p:cNvSpPr>
          <p:nvPr>
            <p:ph type="sldImg"/>
          </p:nvPr>
        </p:nvSpPr>
        <p:spPr>
          <a:xfrm>
            <a:off x="992188" y="768350"/>
            <a:ext cx="5114925" cy="3836988"/>
          </a:xfrm>
          <a:ln/>
        </p:spPr>
      </p:sp>
      <p:sp>
        <p:nvSpPr>
          <p:cNvPr id="26112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7"/>
          <p:cNvSpPr>
            <a:spLocks noGrp="1" noChangeArrowheads="1"/>
          </p:cNvSpPr>
          <p:nvPr>
            <p:ph type="sldNum" sz="quarter" idx="5"/>
          </p:nvPr>
        </p:nvSpPr>
        <p:spPr>
          <a:noFill/>
        </p:spPr>
        <p:txBody>
          <a:bodyPr/>
          <a:lstStyle/>
          <a:p>
            <a:fld id="{3C3221F5-BA0E-44F9-9FE0-A3ADEFFA160D}" type="slidenum">
              <a:rPr lang="fr-FR" smtClean="0">
                <a:latin typeface="Times" pitchFamily="18" charset="0"/>
                <a:cs typeface="Arial" charset="0"/>
              </a:rPr>
              <a:pPr/>
              <a:t>116</a:t>
            </a:fld>
            <a:endParaRPr lang="fr-FR" smtClean="0">
              <a:latin typeface="Times" pitchFamily="18" charset="0"/>
              <a:cs typeface="Arial" charset="0"/>
            </a:endParaRPr>
          </a:p>
        </p:txBody>
      </p:sp>
      <p:sp>
        <p:nvSpPr>
          <p:cNvPr id="264194" name="Rectangle 2"/>
          <p:cNvSpPr>
            <a:spLocks noGrp="1" noRot="1" noChangeArrowheads="1" noTextEdit="1"/>
          </p:cNvSpPr>
          <p:nvPr>
            <p:ph type="sldImg"/>
          </p:nvPr>
        </p:nvSpPr>
        <p:spPr>
          <a:xfrm>
            <a:off x="992188" y="768350"/>
            <a:ext cx="5114925" cy="3836988"/>
          </a:xfrm>
          <a:ln/>
        </p:spPr>
      </p:sp>
      <p:sp>
        <p:nvSpPr>
          <p:cNvPr id="26419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7"/>
          <p:cNvSpPr>
            <a:spLocks noGrp="1" noChangeArrowheads="1"/>
          </p:cNvSpPr>
          <p:nvPr>
            <p:ph type="sldNum" sz="quarter" idx="5"/>
          </p:nvPr>
        </p:nvSpPr>
        <p:spPr>
          <a:noFill/>
        </p:spPr>
        <p:txBody>
          <a:bodyPr/>
          <a:lstStyle/>
          <a:p>
            <a:fld id="{EF1367C2-2C1B-41F6-BDFC-1EC4FD936F93}" type="slidenum">
              <a:rPr lang="fr-FR" smtClean="0">
                <a:latin typeface="Times" pitchFamily="18" charset="0"/>
                <a:cs typeface="Arial" charset="0"/>
              </a:rPr>
              <a:pPr/>
              <a:t>117</a:t>
            </a:fld>
            <a:endParaRPr lang="fr-FR" smtClean="0">
              <a:latin typeface="Times" pitchFamily="18" charset="0"/>
              <a:cs typeface="Arial" charset="0"/>
            </a:endParaRPr>
          </a:p>
        </p:txBody>
      </p:sp>
      <p:sp>
        <p:nvSpPr>
          <p:cNvPr id="267266" name="Rectangle 2"/>
          <p:cNvSpPr>
            <a:spLocks noGrp="1" noRot="1" noChangeArrowheads="1" noTextEdit="1"/>
          </p:cNvSpPr>
          <p:nvPr>
            <p:ph type="sldImg"/>
          </p:nvPr>
        </p:nvSpPr>
        <p:spPr>
          <a:xfrm>
            <a:off x="992188" y="768350"/>
            <a:ext cx="5114925" cy="3836988"/>
          </a:xfrm>
          <a:ln/>
        </p:spPr>
      </p:sp>
      <p:sp>
        <p:nvSpPr>
          <p:cNvPr id="26726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7"/>
          <p:cNvSpPr>
            <a:spLocks noGrp="1" noChangeArrowheads="1"/>
          </p:cNvSpPr>
          <p:nvPr>
            <p:ph type="sldNum" sz="quarter" idx="5"/>
          </p:nvPr>
        </p:nvSpPr>
        <p:spPr>
          <a:noFill/>
        </p:spPr>
        <p:txBody>
          <a:bodyPr/>
          <a:lstStyle/>
          <a:p>
            <a:fld id="{C28A61CC-60A9-44C1-BB24-DE6E43764101}" type="slidenum">
              <a:rPr lang="fr-FR" smtClean="0">
                <a:latin typeface="Times" pitchFamily="18" charset="0"/>
                <a:cs typeface="Arial" charset="0"/>
              </a:rPr>
              <a:pPr/>
              <a:t>118</a:t>
            </a:fld>
            <a:endParaRPr lang="fr-FR" smtClean="0">
              <a:latin typeface="Times" pitchFamily="18" charset="0"/>
              <a:cs typeface="Arial" charset="0"/>
            </a:endParaRPr>
          </a:p>
        </p:txBody>
      </p:sp>
      <p:sp>
        <p:nvSpPr>
          <p:cNvPr id="269314" name="Rectangle 2"/>
          <p:cNvSpPr>
            <a:spLocks noGrp="1" noRot="1" noChangeArrowheads="1" noTextEdit="1"/>
          </p:cNvSpPr>
          <p:nvPr>
            <p:ph type="sldImg"/>
          </p:nvPr>
        </p:nvSpPr>
        <p:spPr>
          <a:xfrm>
            <a:off x="992188" y="768350"/>
            <a:ext cx="5114925" cy="3836988"/>
          </a:xfrm>
          <a:ln/>
        </p:spPr>
      </p:sp>
      <p:sp>
        <p:nvSpPr>
          <p:cNvPr id="26931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7"/>
          <p:cNvSpPr>
            <a:spLocks noGrp="1" noChangeArrowheads="1"/>
          </p:cNvSpPr>
          <p:nvPr>
            <p:ph type="sldNum" sz="quarter" idx="5"/>
          </p:nvPr>
        </p:nvSpPr>
        <p:spPr>
          <a:noFill/>
        </p:spPr>
        <p:txBody>
          <a:bodyPr/>
          <a:lstStyle/>
          <a:p>
            <a:fld id="{F2C71119-90C5-4696-930A-A0CA3E091D96}" type="slidenum">
              <a:rPr lang="fr-FR" smtClean="0">
                <a:latin typeface="Times" pitchFamily="18" charset="0"/>
                <a:cs typeface="Arial" charset="0"/>
              </a:rPr>
              <a:pPr/>
              <a:t>119</a:t>
            </a:fld>
            <a:endParaRPr lang="fr-FR" smtClean="0">
              <a:latin typeface="Times" pitchFamily="18" charset="0"/>
              <a:cs typeface="Arial" charset="0"/>
            </a:endParaRPr>
          </a:p>
        </p:txBody>
      </p:sp>
      <p:sp>
        <p:nvSpPr>
          <p:cNvPr id="271362" name="Rectangle 2"/>
          <p:cNvSpPr>
            <a:spLocks noGrp="1" noRot="1" noChangeArrowheads="1" noTextEdit="1"/>
          </p:cNvSpPr>
          <p:nvPr>
            <p:ph type="sldImg"/>
          </p:nvPr>
        </p:nvSpPr>
        <p:spPr>
          <a:xfrm>
            <a:off x="992188" y="768350"/>
            <a:ext cx="5114925" cy="3836988"/>
          </a:xfrm>
          <a:ln/>
        </p:spPr>
      </p:sp>
      <p:sp>
        <p:nvSpPr>
          <p:cNvPr id="27136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p:spPr>
        <p:txBody>
          <a:bodyPr/>
          <a:lstStyle/>
          <a:p>
            <a:fld id="{E2D75B20-7F24-430C-B612-97B6010A1DD3}" type="slidenum">
              <a:rPr lang="fr-FR" smtClean="0">
                <a:latin typeface="Times" pitchFamily="18" charset="0"/>
                <a:cs typeface="Arial" charset="0"/>
              </a:rPr>
              <a:pPr/>
              <a:t>12</a:t>
            </a:fld>
            <a:endParaRPr lang="fr-FR" smtClean="0">
              <a:latin typeface="Times" pitchFamily="18" charset="0"/>
              <a:cs typeface="Arial" charset="0"/>
            </a:endParaRPr>
          </a:p>
        </p:txBody>
      </p:sp>
      <p:sp>
        <p:nvSpPr>
          <p:cNvPr id="39938" name="Rectangle 2"/>
          <p:cNvSpPr>
            <a:spLocks noGrp="1" noRot="1" noChangeArrowheads="1" noTextEdit="1"/>
          </p:cNvSpPr>
          <p:nvPr>
            <p:ph type="sldImg"/>
          </p:nvPr>
        </p:nvSpPr>
        <p:spPr>
          <a:xfrm>
            <a:off x="992188" y="768350"/>
            <a:ext cx="5114925" cy="3836988"/>
          </a:xfrm>
          <a:ln/>
        </p:spPr>
      </p:sp>
      <p:sp>
        <p:nvSpPr>
          <p:cNvPr id="3993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7"/>
          <p:cNvSpPr>
            <a:spLocks noGrp="1" noChangeArrowheads="1"/>
          </p:cNvSpPr>
          <p:nvPr>
            <p:ph type="sldNum" sz="quarter" idx="5"/>
          </p:nvPr>
        </p:nvSpPr>
        <p:spPr>
          <a:noFill/>
        </p:spPr>
        <p:txBody>
          <a:bodyPr/>
          <a:lstStyle/>
          <a:p>
            <a:fld id="{A76FD29B-B527-467B-BEDD-69565E938DDA}" type="slidenum">
              <a:rPr lang="fr-FR" smtClean="0">
                <a:latin typeface="Times" pitchFamily="18" charset="0"/>
                <a:cs typeface="Arial" charset="0"/>
              </a:rPr>
              <a:pPr/>
              <a:t>120</a:t>
            </a:fld>
            <a:endParaRPr lang="fr-FR" smtClean="0">
              <a:latin typeface="Times" pitchFamily="18" charset="0"/>
              <a:cs typeface="Arial" charset="0"/>
            </a:endParaRPr>
          </a:p>
        </p:txBody>
      </p:sp>
      <p:sp>
        <p:nvSpPr>
          <p:cNvPr id="274434" name="Rectangle 2"/>
          <p:cNvSpPr>
            <a:spLocks noGrp="1" noRot="1" noChangeArrowheads="1" noTextEdit="1"/>
          </p:cNvSpPr>
          <p:nvPr>
            <p:ph type="sldImg"/>
          </p:nvPr>
        </p:nvSpPr>
        <p:spPr>
          <a:xfrm>
            <a:off x="992188" y="768350"/>
            <a:ext cx="5114925" cy="3836988"/>
          </a:xfrm>
          <a:ln/>
        </p:spPr>
      </p:sp>
      <p:sp>
        <p:nvSpPr>
          <p:cNvPr id="27443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7"/>
          <p:cNvSpPr>
            <a:spLocks noGrp="1" noChangeArrowheads="1"/>
          </p:cNvSpPr>
          <p:nvPr>
            <p:ph type="sldNum" sz="quarter" idx="5"/>
          </p:nvPr>
        </p:nvSpPr>
        <p:spPr>
          <a:noFill/>
        </p:spPr>
        <p:txBody>
          <a:bodyPr/>
          <a:lstStyle/>
          <a:p>
            <a:fld id="{141C7E4A-99AF-4BA6-A895-188AA8B33721}" type="slidenum">
              <a:rPr lang="fr-FR" smtClean="0">
                <a:latin typeface="Times" pitchFamily="18" charset="0"/>
                <a:cs typeface="Arial" charset="0"/>
              </a:rPr>
              <a:pPr/>
              <a:t>121</a:t>
            </a:fld>
            <a:endParaRPr lang="fr-FR" smtClean="0">
              <a:latin typeface="Times" pitchFamily="18" charset="0"/>
              <a:cs typeface="Arial" charset="0"/>
            </a:endParaRPr>
          </a:p>
        </p:txBody>
      </p:sp>
      <p:sp>
        <p:nvSpPr>
          <p:cNvPr id="277506" name="Rectangle 2"/>
          <p:cNvSpPr>
            <a:spLocks noGrp="1" noRot="1" noChangeArrowheads="1" noTextEdit="1"/>
          </p:cNvSpPr>
          <p:nvPr>
            <p:ph type="sldImg"/>
          </p:nvPr>
        </p:nvSpPr>
        <p:spPr>
          <a:xfrm>
            <a:off x="992188" y="768350"/>
            <a:ext cx="5114925" cy="3836988"/>
          </a:xfrm>
          <a:ln/>
        </p:spPr>
      </p:sp>
      <p:sp>
        <p:nvSpPr>
          <p:cNvPr id="27750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Rectangle 7"/>
          <p:cNvSpPr>
            <a:spLocks noGrp="1" noChangeArrowheads="1"/>
          </p:cNvSpPr>
          <p:nvPr>
            <p:ph type="sldNum" sz="quarter" idx="5"/>
          </p:nvPr>
        </p:nvSpPr>
        <p:spPr>
          <a:noFill/>
        </p:spPr>
        <p:txBody>
          <a:bodyPr/>
          <a:lstStyle/>
          <a:p>
            <a:fld id="{0AEAF742-47DC-4AB9-9018-B5194991066D}" type="slidenum">
              <a:rPr lang="fr-FR" smtClean="0">
                <a:latin typeface="Times" pitchFamily="18" charset="0"/>
                <a:cs typeface="Arial" charset="0"/>
              </a:rPr>
              <a:pPr/>
              <a:t>122</a:t>
            </a:fld>
            <a:endParaRPr lang="fr-FR" smtClean="0">
              <a:latin typeface="Times" pitchFamily="18" charset="0"/>
              <a:cs typeface="Arial" charset="0"/>
            </a:endParaRPr>
          </a:p>
        </p:txBody>
      </p:sp>
      <p:sp>
        <p:nvSpPr>
          <p:cNvPr id="279554" name="Rectangle 2"/>
          <p:cNvSpPr>
            <a:spLocks noGrp="1" noRot="1" noChangeArrowheads="1" noTextEdit="1"/>
          </p:cNvSpPr>
          <p:nvPr>
            <p:ph type="sldImg"/>
          </p:nvPr>
        </p:nvSpPr>
        <p:spPr>
          <a:xfrm>
            <a:off x="992188" y="768350"/>
            <a:ext cx="5114925" cy="3836988"/>
          </a:xfrm>
          <a:ln/>
        </p:spPr>
      </p:sp>
      <p:sp>
        <p:nvSpPr>
          <p:cNvPr id="27955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Rectangle 7"/>
          <p:cNvSpPr>
            <a:spLocks noGrp="1" noChangeArrowheads="1"/>
          </p:cNvSpPr>
          <p:nvPr>
            <p:ph type="sldNum" sz="quarter" idx="5"/>
          </p:nvPr>
        </p:nvSpPr>
        <p:spPr>
          <a:noFill/>
        </p:spPr>
        <p:txBody>
          <a:bodyPr/>
          <a:lstStyle/>
          <a:p>
            <a:fld id="{53339B9A-10DB-489B-AAE6-80F9612111DB}" type="slidenum">
              <a:rPr lang="fr-FR" smtClean="0">
                <a:latin typeface="Times" pitchFamily="18" charset="0"/>
                <a:cs typeface="Arial" charset="0"/>
              </a:rPr>
              <a:pPr/>
              <a:t>123</a:t>
            </a:fld>
            <a:endParaRPr lang="fr-FR" smtClean="0">
              <a:latin typeface="Times" pitchFamily="18" charset="0"/>
              <a:cs typeface="Arial" charset="0"/>
            </a:endParaRPr>
          </a:p>
        </p:txBody>
      </p:sp>
      <p:sp>
        <p:nvSpPr>
          <p:cNvPr id="281602" name="Rectangle 2"/>
          <p:cNvSpPr>
            <a:spLocks noGrp="1" noRot="1" noChangeArrowheads="1" noTextEdit="1"/>
          </p:cNvSpPr>
          <p:nvPr>
            <p:ph type="sldImg"/>
          </p:nvPr>
        </p:nvSpPr>
        <p:spPr>
          <a:xfrm>
            <a:off x="992188" y="768350"/>
            <a:ext cx="5114925" cy="3836988"/>
          </a:xfrm>
          <a:ln/>
        </p:spPr>
      </p:sp>
      <p:sp>
        <p:nvSpPr>
          <p:cNvPr id="28160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7"/>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eaLnBrk="0" hangingPunct="0"/>
            <a:fld id="{CEC95E94-897A-4D49-8E11-9C46286FBD83}" type="slidenum">
              <a:rPr lang="fr-FR" sz="1300"/>
              <a:pPr algn="r" defTabSz="990600" eaLnBrk="0" hangingPunct="0"/>
              <a:t>124</a:t>
            </a:fld>
            <a:endParaRPr lang="fr-FR" sz="1300"/>
          </a:p>
        </p:txBody>
      </p:sp>
      <p:sp>
        <p:nvSpPr>
          <p:cNvPr id="283650" name="Rectangle 2"/>
          <p:cNvSpPr>
            <a:spLocks noGrp="1" noRot="1" noChangeArrowheads="1" noTextEdit="1"/>
          </p:cNvSpPr>
          <p:nvPr>
            <p:ph type="sldImg"/>
          </p:nvPr>
        </p:nvSpPr>
        <p:spPr>
          <a:xfrm>
            <a:off x="992188" y="768350"/>
            <a:ext cx="5114925" cy="3836988"/>
          </a:xfrm>
          <a:ln/>
        </p:spPr>
      </p:sp>
      <p:sp>
        <p:nvSpPr>
          <p:cNvPr id="28365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7"/>
          <p:cNvSpPr>
            <a:spLocks noGrp="1" noChangeArrowheads="1"/>
          </p:cNvSpPr>
          <p:nvPr>
            <p:ph type="sldNum" sz="quarter" idx="5"/>
          </p:nvPr>
        </p:nvSpPr>
        <p:spPr>
          <a:noFill/>
        </p:spPr>
        <p:txBody>
          <a:bodyPr/>
          <a:lstStyle/>
          <a:p>
            <a:fld id="{43FC43AF-A6CA-45C8-BD89-6DB340A8E862}" type="slidenum">
              <a:rPr lang="fr-FR" smtClean="0">
                <a:latin typeface="Times" pitchFamily="18" charset="0"/>
                <a:cs typeface="Arial" charset="0"/>
              </a:rPr>
              <a:pPr/>
              <a:t>125</a:t>
            </a:fld>
            <a:endParaRPr lang="fr-FR" smtClean="0">
              <a:latin typeface="Times" pitchFamily="18" charset="0"/>
              <a:cs typeface="Arial" charset="0"/>
            </a:endParaRPr>
          </a:p>
        </p:txBody>
      </p:sp>
      <p:sp>
        <p:nvSpPr>
          <p:cNvPr id="285698" name="Rectangle 2"/>
          <p:cNvSpPr>
            <a:spLocks noGrp="1" noRot="1" noChangeArrowheads="1" noTextEdit="1"/>
          </p:cNvSpPr>
          <p:nvPr>
            <p:ph type="sldImg"/>
          </p:nvPr>
        </p:nvSpPr>
        <p:spPr>
          <a:xfrm>
            <a:off x="992188" y="768350"/>
            <a:ext cx="5114925" cy="3836988"/>
          </a:xfrm>
          <a:ln/>
        </p:spPr>
      </p:sp>
      <p:sp>
        <p:nvSpPr>
          <p:cNvPr id="285699" name="Rectangle 3"/>
          <p:cNvSpPr>
            <a:spLocks noGrp="1" noChangeArrowheads="1"/>
          </p:cNvSpPr>
          <p:nvPr>
            <p:ph type="body" idx="1"/>
          </p:nvPr>
        </p:nvSpPr>
        <p:spPr>
          <a:noFill/>
          <a:ln/>
        </p:spPr>
        <p:txBody>
          <a:bodyPr/>
          <a:lstStyle/>
          <a:p>
            <a:pPr eaLnBrk="1" hangingPunct="1"/>
            <a:endParaRPr lang="en-US" smtClean="0">
              <a:latin typeface="Times" pitchFamily="18"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Rectangle 7"/>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eaLnBrk="0" hangingPunct="0"/>
            <a:fld id="{29B692E0-40F1-46DD-AF39-26247FE76126}" type="slidenum">
              <a:rPr lang="fr-FR" sz="1300"/>
              <a:pPr algn="r" defTabSz="990600" eaLnBrk="0" hangingPunct="0"/>
              <a:t>126</a:t>
            </a:fld>
            <a:endParaRPr lang="fr-FR" sz="1300"/>
          </a:p>
        </p:txBody>
      </p:sp>
      <p:sp>
        <p:nvSpPr>
          <p:cNvPr id="287746" name="Rectangle 2"/>
          <p:cNvSpPr>
            <a:spLocks noGrp="1" noRot="1" noChangeArrowheads="1" noTextEdit="1"/>
          </p:cNvSpPr>
          <p:nvPr>
            <p:ph type="sldImg"/>
          </p:nvPr>
        </p:nvSpPr>
        <p:spPr>
          <a:xfrm>
            <a:off x="992188" y="768350"/>
            <a:ext cx="5114925" cy="3836988"/>
          </a:xfrm>
          <a:ln/>
        </p:spPr>
      </p:sp>
      <p:sp>
        <p:nvSpPr>
          <p:cNvPr id="287747" name="Rectangle 3"/>
          <p:cNvSpPr>
            <a:spLocks noGrp="1" noChangeArrowheads="1"/>
          </p:cNvSpPr>
          <p:nvPr>
            <p:ph type="body" idx="1"/>
          </p:nvPr>
        </p:nvSpPr>
        <p:spPr>
          <a:noFill/>
          <a:ln/>
        </p:spPr>
        <p:txBody>
          <a:bodyPr/>
          <a:lstStyle/>
          <a:p>
            <a:pPr eaLnBrk="1" hangingPunct="1"/>
            <a:endParaRPr lang="en-US" smtClean="0">
              <a:latin typeface="Times" pitchFamily="18"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7"/>
          <p:cNvSpPr>
            <a:spLocks noGrp="1" noChangeArrowheads="1"/>
          </p:cNvSpPr>
          <p:nvPr>
            <p:ph type="sldNum" sz="quarter" idx="5"/>
          </p:nvPr>
        </p:nvSpPr>
        <p:spPr>
          <a:noFill/>
        </p:spPr>
        <p:txBody>
          <a:bodyPr/>
          <a:lstStyle/>
          <a:p>
            <a:fld id="{5F8AE9BB-6F4C-46D0-8372-64ACBCEC677D}" type="slidenum">
              <a:rPr lang="fr-FR" smtClean="0">
                <a:latin typeface="Times" pitchFamily="18" charset="0"/>
                <a:cs typeface="Arial" charset="0"/>
              </a:rPr>
              <a:pPr/>
              <a:t>127</a:t>
            </a:fld>
            <a:endParaRPr lang="fr-FR" smtClean="0">
              <a:latin typeface="Times" pitchFamily="18" charset="0"/>
              <a:cs typeface="Arial" charset="0"/>
            </a:endParaRPr>
          </a:p>
        </p:txBody>
      </p:sp>
      <p:sp>
        <p:nvSpPr>
          <p:cNvPr id="289794" name="Rectangle 2"/>
          <p:cNvSpPr>
            <a:spLocks noGrp="1" noRot="1" noChangeArrowheads="1" noTextEdit="1"/>
          </p:cNvSpPr>
          <p:nvPr>
            <p:ph type="sldImg"/>
          </p:nvPr>
        </p:nvSpPr>
        <p:spPr>
          <a:xfrm>
            <a:off x="992188" y="768350"/>
            <a:ext cx="5114925" cy="3836988"/>
          </a:xfrm>
          <a:ln/>
        </p:spPr>
      </p:sp>
      <p:sp>
        <p:nvSpPr>
          <p:cNvPr id="28979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7"/>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eaLnBrk="0" hangingPunct="0"/>
            <a:fld id="{9E426EA1-ED46-45B4-9926-934DF5F6E598}" type="slidenum">
              <a:rPr lang="fr-FR" sz="1300"/>
              <a:pPr algn="r" defTabSz="990600" eaLnBrk="0" hangingPunct="0"/>
              <a:t>128</a:t>
            </a:fld>
            <a:endParaRPr lang="fr-FR" sz="1300"/>
          </a:p>
        </p:txBody>
      </p:sp>
      <p:sp>
        <p:nvSpPr>
          <p:cNvPr id="291842" name="Rectangle 2"/>
          <p:cNvSpPr>
            <a:spLocks noGrp="1" noRot="1" noChangeArrowheads="1" noTextEdit="1"/>
          </p:cNvSpPr>
          <p:nvPr>
            <p:ph type="sldImg"/>
          </p:nvPr>
        </p:nvSpPr>
        <p:spPr>
          <a:xfrm>
            <a:off x="992188" y="768350"/>
            <a:ext cx="5114925" cy="3836988"/>
          </a:xfrm>
          <a:ln/>
        </p:spPr>
      </p:sp>
      <p:sp>
        <p:nvSpPr>
          <p:cNvPr id="291843" name="Rectangle 3"/>
          <p:cNvSpPr>
            <a:spLocks noGrp="1" noChangeArrowheads="1"/>
          </p:cNvSpPr>
          <p:nvPr>
            <p:ph type="body" idx="1"/>
          </p:nvPr>
        </p:nvSpPr>
        <p:spPr>
          <a:noFill/>
          <a:ln/>
        </p:spPr>
        <p:txBody>
          <a:bodyPr/>
          <a:lstStyle/>
          <a:p>
            <a:pPr eaLnBrk="1" hangingPunct="1"/>
            <a:endParaRPr lang="en-US" smtClean="0">
              <a:latin typeface="Times" pitchFamily="18"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Rectangle 7"/>
          <p:cNvSpPr>
            <a:spLocks noGrp="1" noChangeArrowheads="1"/>
          </p:cNvSpPr>
          <p:nvPr>
            <p:ph type="sldNum" sz="quarter" idx="5"/>
          </p:nvPr>
        </p:nvSpPr>
        <p:spPr>
          <a:noFill/>
        </p:spPr>
        <p:txBody>
          <a:bodyPr/>
          <a:lstStyle/>
          <a:p>
            <a:fld id="{02BC34D6-B7FB-48FA-A220-402C94925611}" type="slidenum">
              <a:rPr lang="fr-FR" smtClean="0">
                <a:latin typeface="Times" pitchFamily="18" charset="0"/>
                <a:cs typeface="Arial" charset="0"/>
              </a:rPr>
              <a:pPr/>
              <a:t>129</a:t>
            </a:fld>
            <a:endParaRPr lang="fr-FR" smtClean="0">
              <a:latin typeface="Times" pitchFamily="18" charset="0"/>
              <a:cs typeface="Arial" charset="0"/>
            </a:endParaRPr>
          </a:p>
        </p:txBody>
      </p:sp>
      <p:sp>
        <p:nvSpPr>
          <p:cNvPr id="293890" name="Rectangle 2"/>
          <p:cNvSpPr>
            <a:spLocks noGrp="1" noRot="1" noChangeArrowheads="1" noTextEdit="1"/>
          </p:cNvSpPr>
          <p:nvPr>
            <p:ph type="sldImg"/>
          </p:nvPr>
        </p:nvSpPr>
        <p:spPr>
          <a:xfrm>
            <a:off x="992188" y="768350"/>
            <a:ext cx="5114925" cy="3836988"/>
          </a:xfrm>
          <a:ln/>
        </p:spPr>
      </p:sp>
      <p:sp>
        <p:nvSpPr>
          <p:cNvPr id="29389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p:spPr>
        <p:txBody>
          <a:bodyPr/>
          <a:lstStyle/>
          <a:p>
            <a:fld id="{66320158-6450-4211-9B38-1EFFDA1A8C3F}" type="slidenum">
              <a:rPr lang="fr-FR" smtClean="0">
                <a:latin typeface="Times" pitchFamily="18" charset="0"/>
                <a:cs typeface="Arial" charset="0"/>
              </a:rPr>
              <a:pPr/>
              <a:t>13</a:t>
            </a:fld>
            <a:endParaRPr lang="fr-FR" smtClean="0">
              <a:latin typeface="Times" pitchFamily="18" charset="0"/>
              <a:cs typeface="Arial" charset="0"/>
            </a:endParaRPr>
          </a:p>
        </p:txBody>
      </p:sp>
      <p:sp>
        <p:nvSpPr>
          <p:cNvPr id="41986" name="Rectangle 2"/>
          <p:cNvSpPr>
            <a:spLocks noGrp="1" noRot="1" noChangeArrowheads="1" noTextEdit="1"/>
          </p:cNvSpPr>
          <p:nvPr>
            <p:ph type="sldImg"/>
          </p:nvPr>
        </p:nvSpPr>
        <p:spPr>
          <a:xfrm>
            <a:off x="992188" y="768350"/>
            <a:ext cx="5114925" cy="3836988"/>
          </a:xfrm>
          <a:ln/>
        </p:spPr>
      </p:sp>
      <p:sp>
        <p:nvSpPr>
          <p:cNvPr id="4198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Rectangle 7"/>
          <p:cNvSpPr>
            <a:spLocks noGrp="1" noChangeArrowheads="1"/>
          </p:cNvSpPr>
          <p:nvPr>
            <p:ph type="sldNum" sz="quarter" idx="5"/>
          </p:nvPr>
        </p:nvSpPr>
        <p:spPr>
          <a:noFill/>
        </p:spPr>
        <p:txBody>
          <a:bodyPr/>
          <a:lstStyle/>
          <a:p>
            <a:fld id="{DC75B6B1-2135-4924-8A2E-90FC8ED13A5F}" type="slidenum">
              <a:rPr lang="fr-FR" smtClean="0">
                <a:latin typeface="Times" pitchFamily="18" charset="0"/>
                <a:cs typeface="Arial" charset="0"/>
              </a:rPr>
              <a:pPr/>
              <a:t>130</a:t>
            </a:fld>
            <a:endParaRPr lang="fr-FR" smtClean="0">
              <a:latin typeface="Times" pitchFamily="18" charset="0"/>
              <a:cs typeface="Arial" charset="0"/>
            </a:endParaRPr>
          </a:p>
        </p:txBody>
      </p:sp>
      <p:sp>
        <p:nvSpPr>
          <p:cNvPr id="295938" name="Rectangle 2"/>
          <p:cNvSpPr>
            <a:spLocks noGrp="1" noRot="1" noChangeArrowheads="1" noTextEdit="1"/>
          </p:cNvSpPr>
          <p:nvPr>
            <p:ph type="sldImg"/>
          </p:nvPr>
        </p:nvSpPr>
        <p:spPr>
          <a:xfrm>
            <a:off x="992188" y="768350"/>
            <a:ext cx="5114925" cy="3836988"/>
          </a:xfrm>
          <a:ln/>
        </p:spPr>
      </p:sp>
      <p:sp>
        <p:nvSpPr>
          <p:cNvPr id="29593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7"/>
          <p:cNvSpPr>
            <a:spLocks noGrp="1" noChangeArrowheads="1"/>
          </p:cNvSpPr>
          <p:nvPr>
            <p:ph type="sldNum" sz="quarter" idx="5"/>
          </p:nvPr>
        </p:nvSpPr>
        <p:spPr>
          <a:noFill/>
        </p:spPr>
        <p:txBody>
          <a:bodyPr/>
          <a:lstStyle/>
          <a:p>
            <a:fld id="{2358E968-F90D-4981-AF04-8AF5D1C781DC}" type="slidenum">
              <a:rPr lang="fr-FR" smtClean="0">
                <a:latin typeface="Times" pitchFamily="18" charset="0"/>
                <a:cs typeface="Arial" charset="0"/>
              </a:rPr>
              <a:pPr/>
              <a:t>131</a:t>
            </a:fld>
            <a:endParaRPr lang="fr-FR" smtClean="0">
              <a:latin typeface="Times" pitchFamily="18" charset="0"/>
              <a:cs typeface="Arial" charset="0"/>
            </a:endParaRPr>
          </a:p>
        </p:txBody>
      </p:sp>
      <p:sp>
        <p:nvSpPr>
          <p:cNvPr id="299010" name="Rectangle 2"/>
          <p:cNvSpPr>
            <a:spLocks noGrp="1" noRot="1" noChangeArrowheads="1" noTextEdit="1"/>
          </p:cNvSpPr>
          <p:nvPr>
            <p:ph type="sldImg"/>
          </p:nvPr>
        </p:nvSpPr>
        <p:spPr>
          <a:xfrm>
            <a:off x="992188" y="768350"/>
            <a:ext cx="5114925" cy="3836988"/>
          </a:xfrm>
          <a:ln/>
        </p:spPr>
      </p:sp>
      <p:sp>
        <p:nvSpPr>
          <p:cNvPr id="29901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7"/>
          <p:cNvSpPr>
            <a:spLocks noGrp="1" noChangeArrowheads="1"/>
          </p:cNvSpPr>
          <p:nvPr>
            <p:ph type="sldNum" sz="quarter" idx="5"/>
          </p:nvPr>
        </p:nvSpPr>
        <p:spPr>
          <a:noFill/>
        </p:spPr>
        <p:txBody>
          <a:bodyPr/>
          <a:lstStyle/>
          <a:p>
            <a:fld id="{346492E8-0419-48E6-AFD6-3AC3CE88E418}" type="slidenum">
              <a:rPr lang="fr-FR" smtClean="0">
                <a:latin typeface="Times" pitchFamily="18" charset="0"/>
                <a:cs typeface="Arial" charset="0"/>
              </a:rPr>
              <a:pPr/>
              <a:t>132</a:t>
            </a:fld>
            <a:endParaRPr lang="fr-FR" smtClean="0">
              <a:latin typeface="Times" pitchFamily="18" charset="0"/>
              <a:cs typeface="Arial" charset="0"/>
            </a:endParaRPr>
          </a:p>
        </p:txBody>
      </p:sp>
      <p:sp>
        <p:nvSpPr>
          <p:cNvPr id="301058" name="Rectangle 2"/>
          <p:cNvSpPr>
            <a:spLocks noGrp="1" noRot="1" noChangeArrowheads="1" noTextEdit="1"/>
          </p:cNvSpPr>
          <p:nvPr>
            <p:ph type="sldImg"/>
          </p:nvPr>
        </p:nvSpPr>
        <p:spPr>
          <a:xfrm>
            <a:off x="992188" y="768350"/>
            <a:ext cx="5114925" cy="3836988"/>
          </a:xfrm>
          <a:ln/>
        </p:spPr>
      </p:sp>
      <p:sp>
        <p:nvSpPr>
          <p:cNvPr id="30105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7"/>
          <p:cNvSpPr>
            <a:spLocks noGrp="1" noChangeArrowheads="1"/>
          </p:cNvSpPr>
          <p:nvPr>
            <p:ph type="sldNum" sz="quarter" idx="5"/>
          </p:nvPr>
        </p:nvSpPr>
        <p:spPr>
          <a:noFill/>
        </p:spPr>
        <p:txBody>
          <a:bodyPr/>
          <a:lstStyle/>
          <a:p>
            <a:fld id="{650FFD3E-0A30-458B-8958-87EE59BE8951}" type="slidenum">
              <a:rPr lang="fr-FR" smtClean="0">
                <a:latin typeface="Times" pitchFamily="18" charset="0"/>
                <a:cs typeface="Arial" charset="0"/>
              </a:rPr>
              <a:pPr/>
              <a:t>133</a:t>
            </a:fld>
            <a:endParaRPr lang="fr-FR" smtClean="0">
              <a:latin typeface="Times" pitchFamily="18" charset="0"/>
              <a:cs typeface="Arial" charset="0"/>
            </a:endParaRPr>
          </a:p>
        </p:txBody>
      </p:sp>
      <p:sp>
        <p:nvSpPr>
          <p:cNvPr id="303106" name="Rectangle 2"/>
          <p:cNvSpPr>
            <a:spLocks noGrp="1" noRot="1" noChangeArrowheads="1" noTextEdit="1"/>
          </p:cNvSpPr>
          <p:nvPr>
            <p:ph type="sldImg"/>
          </p:nvPr>
        </p:nvSpPr>
        <p:spPr>
          <a:xfrm>
            <a:off x="992188" y="768350"/>
            <a:ext cx="5114925" cy="3836988"/>
          </a:xfrm>
          <a:ln/>
        </p:spPr>
      </p:sp>
      <p:sp>
        <p:nvSpPr>
          <p:cNvPr id="30310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7"/>
          <p:cNvSpPr>
            <a:spLocks noGrp="1" noChangeArrowheads="1"/>
          </p:cNvSpPr>
          <p:nvPr>
            <p:ph type="sldNum" sz="quarter" idx="5"/>
          </p:nvPr>
        </p:nvSpPr>
        <p:spPr>
          <a:noFill/>
        </p:spPr>
        <p:txBody>
          <a:bodyPr/>
          <a:lstStyle/>
          <a:p>
            <a:fld id="{799A56D1-4F6B-4392-A42B-813F123D9239}" type="slidenum">
              <a:rPr lang="fr-FR" smtClean="0">
                <a:latin typeface="Times" pitchFamily="18" charset="0"/>
                <a:cs typeface="Arial" charset="0"/>
              </a:rPr>
              <a:pPr/>
              <a:t>134</a:t>
            </a:fld>
            <a:endParaRPr lang="fr-FR" smtClean="0">
              <a:latin typeface="Times" pitchFamily="18" charset="0"/>
              <a:cs typeface="Arial" charset="0"/>
            </a:endParaRPr>
          </a:p>
        </p:txBody>
      </p:sp>
      <p:sp>
        <p:nvSpPr>
          <p:cNvPr id="305154" name="Rectangle 2"/>
          <p:cNvSpPr>
            <a:spLocks noGrp="1" noRot="1" noChangeArrowheads="1" noTextEdit="1"/>
          </p:cNvSpPr>
          <p:nvPr>
            <p:ph type="sldImg"/>
          </p:nvPr>
        </p:nvSpPr>
        <p:spPr>
          <a:xfrm>
            <a:off x="992188" y="768350"/>
            <a:ext cx="5114925" cy="3836988"/>
          </a:xfrm>
          <a:ln/>
        </p:spPr>
      </p:sp>
      <p:sp>
        <p:nvSpPr>
          <p:cNvPr id="305155" name="Rectangle 3"/>
          <p:cNvSpPr>
            <a:spLocks noGrp="1" noChangeArrowheads="1"/>
          </p:cNvSpPr>
          <p:nvPr>
            <p:ph type="body" idx="1"/>
          </p:nvPr>
        </p:nvSpPr>
        <p:spPr>
          <a:noFill/>
          <a:ln/>
        </p:spPr>
        <p:txBody>
          <a:bodyPr/>
          <a:lstStyle/>
          <a:p>
            <a:pPr eaLnBrk="1" hangingPunct="1"/>
            <a:endParaRPr lang="en-US" smtClean="0">
              <a:latin typeface="Times" pitchFamily="18"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Rectangle 7"/>
          <p:cNvSpPr>
            <a:spLocks noGrp="1" noChangeArrowheads="1"/>
          </p:cNvSpPr>
          <p:nvPr>
            <p:ph type="sldNum" sz="quarter" idx="5"/>
          </p:nvPr>
        </p:nvSpPr>
        <p:spPr>
          <a:noFill/>
        </p:spPr>
        <p:txBody>
          <a:bodyPr/>
          <a:lstStyle/>
          <a:p>
            <a:fld id="{C1818837-7374-49A9-AAF2-A0FB86728657}" type="slidenum">
              <a:rPr lang="fr-FR" smtClean="0">
                <a:latin typeface="Times" pitchFamily="18" charset="0"/>
                <a:cs typeface="Arial" charset="0"/>
              </a:rPr>
              <a:pPr/>
              <a:t>135</a:t>
            </a:fld>
            <a:endParaRPr lang="fr-FR" smtClean="0">
              <a:latin typeface="Times" pitchFamily="18" charset="0"/>
              <a:cs typeface="Arial" charset="0"/>
            </a:endParaRPr>
          </a:p>
        </p:txBody>
      </p:sp>
      <p:sp>
        <p:nvSpPr>
          <p:cNvPr id="307202" name="Rectangle 2"/>
          <p:cNvSpPr>
            <a:spLocks noGrp="1" noRot="1" noChangeArrowheads="1" noTextEdit="1"/>
          </p:cNvSpPr>
          <p:nvPr>
            <p:ph type="sldImg"/>
          </p:nvPr>
        </p:nvSpPr>
        <p:spPr>
          <a:xfrm>
            <a:off x="992188" y="768350"/>
            <a:ext cx="5114925" cy="3836988"/>
          </a:xfrm>
          <a:ln/>
        </p:spPr>
      </p:sp>
      <p:sp>
        <p:nvSpPr>
          <p:cNvPr id="30720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7"/>
          <p:cNvSpPr>
            <a:spLocks noGrp="1" noChangeArrowheads="1"/>
          </p:cNvSpPr>
          <p:nvPr>
            <p:ph type="sldNum" sz="quarter" idx="5"/>
          </p:nvPr>
        </p:nvSpPr>
        <p:spPr>
          <a:noFill/>
        </p:spPr>
        <p:txBody>
          <a:bodyPr/>
          <a:lstStyle/>
          <a:p>
            <a:fld id="{3A923DC8-C532-475D-B1D0-C937C32E6C4D}" type="slidenum">
              <a:rPr lang="fr-FR" smtClean="0">
                <a:latin typeface="Times" pitchFamily="18" charset="0"/>
                <a:cs typeface="Arial" charset="0"/>
              </a:rPr>
              <a:pPr/>
              <a:t>136</a:t>
            </a:fld>
            <a:endParaRPr lang="fr-FR" smtClean="0">
              <a:latin typeface="Times" pitchFamily="18" charset="0"/>
              <a:cs typeface="Arial" charset="0"/>
            </a:endParaRPr>
          </a:p>
        </p:txBody>
      </p:sp>
      <p:sp>
        <p:nvSpPr>
          <p:cNvPr id="309250" name="Rectangle 2"/>
          <p:cNvSpPr>
            <a:spLocks noGrp="1" noRot="1" noChangeArrowheads="1" noTextEdit="1"/>
          </p:cNvSpPr>
          <p:nvPr>
            <p:ph type="sldImg"/>
          </p:nvPr>
        </p:nvSpPr>
        <p:spPr>
          <a:xfrm>
            <a:off x="992188" y="768350"/>
            <a:ext cx="5114925" cy="3836988"/>
          </a:xfrm>
          <a:ln/>
        </p:spPr>
      </p:sp>
      <p:sp>
        <p:nvSpPr>
          <p:cNvPr id="30925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7"/>
          <p:cNvSpPr>
            <a:spLocks noGrp="1" noChangeArrowheads="1"/>
          </p:cNvSpPr>
          <p:nvPr>
            <p:ph type="sldNum" sz="quarter" idx="5"/>
          </p:nvPr>
        </p:nvSpPr>
        <p:spPr>
          <a:noFill/>
        </p:spPr>
        <p:txBody>
          <a:bodyPr/>
          <a:lstStyle/>
          <a:p>
            <a:fld id="{DFABEFCE-0527-4A1F-9D42-4F149940427B}" type="slidenum">
              <a:rPr lang="fr-FR" smtClean="0">
                <a:latin typeface="Times" pitchFamily="18" charset="0"/>
                <a:cs typeface="Arial" charset="0"/>
              </a:rPr>
              <a:pPr/>
              <a:t>137</a:t>
            </a:fld>
            <a:endParaRPr lang="fr-FR" smtClean="0">
              <a:latin typeface="Times" pitchFamily="18" charset="0"/>
              <a:cs typeface="Arial" charset="0"/>
            </a:endParaRPr>
          </a:p>
        </p:txBody>
      </p:sp>
      <p:sp>
        <p:nvSpPr>
          <p:cNvPr id="311298" name="Rectangle 2"/>
          <p:cNvSpPr>
            <a:spLocks noGrp="1" noRot="1" noChangeArrowheads="1" noTextEdit="1"/>
          </p:cNvSpPr>
          <p:nvPr>
            <p:ph type="sldImg"/>
          </p:nvPr>
        </p:nvSpPr>
        <p:spPr>
          <a:xfrm>
            <a:off x="992188" y="768350"/>
            <a:ext cx="5114925" cy="3836988"/>
          </a:xfrm>
          <a:ln/>
        </p:spPr>
      </p:sp>
      <p:sp>
        <p:nvSpPr>
          <p:cNvPr id="31129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Rectangle 7"/>
          <p:cNvSpPr>
            <a:spLocks noGrp="1" noChangeArrowheads="1"/>
          </p:cNvSpPr>
          <p:nvPr>
            <p:ph type="sldNum" sz="quarter" idx="5"/>
          </p:nvPr>
        </p:nvSpPr>
        <p:spPr>
          <a:noFill/>
        </p:spPr>
        <p:txBody>
          <a:bodyPr/>
          <a:lstStyle/>
          <a:p>
            <a:fld id="{638DF127-C165-4E4E-867E-2460AA8EDE32}" type="slidenum">
              <a:rPr lang="fr-FR" smtClean="0">
                <a:latin typeface="Times" pitchFamily="18" charset="0"/>
                <a:cs typeface="Arial" charset="0"/>
              </a:rPr>
              <a:pPr/>
              <a:t>138</a:t>
            </a:fld>
            <a:endParaRPr lang="fr-FR" smtClean="0">
              <a:latin typeface="Times" pitchFamily="18" charset="0"/>
              <a:cs typeface="Arial" charset="0"/>
            </a:endParaRPr>
          </a:p>
        </p:txBody>
      </p:sp>
      <p:sp>
        <p:nvSpPr>
          <p:cNvPr id="313346" name="Rectangle 2"/>
          <p:cNvSpPr>
            <a:spLocks noGrp="1" noRot="1" noChangeArrowheads="1" noTextEdit="1"/>
          </p:cNvSpPr>
          <p:nvPr>
            <p:ph type="sldImg"/>
          </p:nvPr>
        </p:nvSpPr>
        <p:spPr>
          <a:xfrm>
            <a:off x="992188" y="768350"/>
            <a:ext cx="5114925" cy="3836988"/>
          </a:xfrm>
          <a:ln/>
        </p:spPr>
      </p:sp>
      <p:sp>
        <p:nvSpPr>
          <p:cNvPr id="31334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7"/>
          <p:cNvSpPr>
            <a:spLocks noGrp="1" noChangeArrowheads="1"/>
          </p:cNvSpPr>
          <p:nvPr>
            <p:ph type="sldNum" sz="quarter" idx="5"/>
          </p:nvPr>
        </p:nvSpPr>
        <p:spPr>
          <a:noFill/>
        </p:spPr>
        <p:txBody>
          <a:bodyPr/>
          <a:lstStyle/>
          <a:p>
            <a:fld id="{29B04C58-1AA1-43B9-8E2C-0D6B4E5C3B87}" type="slidenum">
              <a:rPr lang="fr-FR" smtClean="0">
                <a:latin typeface="Times" pitchFamily="18" charset="0"/>
                <a:cs typeface="Arial" charset="0"/>
              </a:rPr>
              <a:pPr/>
              <a:t>139</a:t>
            </a:fld>
            <a:endParaRPr lang="fr-FR" smtClean="0">
              <a:latin typeface="Times" pitchFamily="18" charset="0"/>
              <a:cs typeface="Arial" charset="0"/>
            </a:endParaRPr>
          </a:p>
        </p:txBody>
      </p:sp>
      <p:sp>
        <p:nvSpPr>
          <p:cNvPr id="315394" name="Rectangle 2"/>
          <p:cNvSpPr>
            <a:spLocks noGrp="1" noRot="1" noChangeArrowheads="1" noTextEdit="1"/>
          </p:cNvSpPr>
          <p:nvPr>
            <p:ph type="sldImg"/>
          </p:nvPr>
        </p:nvSpPr>
        <p:spPr>
          <a:xfrm>
            <a:off x="992188" y="768350"/>
            <a:ext cx="5114925" cy="3836988"/>
          </a:xfrm>
          <a:ln/>
        </p:spPr>
      </p:sp>
      <p:sp>
        <p:nvSpPr>
          <p:cNvPr id="315395" name="Rectangle 3"/>
          <p:cNvSpPr>
            <a:spLocks noGrp="1" noChangeArrowheads="1"/>
          </p:cNvSpPr>
          <p:nvPr>
            <p:ph type="body" idx="1"/>
          </p:nvPr>
        </p:nvSpPr>
        <p:spPr>
          <a:noFill/>
          <a:ln/>
        </p:spPr>
        <p:txBody>
          <a:bodyPr/>
          <a:lstStyle/>
          <a:p>
            <a:pPr eaLnBrk="1" hangingPunct="1"/>
            <a:endParaRPr lang="en-US" smtClean="0">
              <a:latin typeface="Times"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p:spPr>
        <p:txBody>
          <a:bodyPr/>
          <a:lstStyle/>
          <a:p>
            <a:fld id="{D087870B-6EB7-40E1-B446-8DBD1CDFFCFB}" type="slidenum">
              <a:rPr lang="fr-FR" smtClean="0">
                <a:latin typeface="Times" pitchFamily="18" charset="0"/>
                <a:cs typeface="Arial" charset="0"/>
              </a:rPr>
              <a:pPr/>
              <a:t>14</a:t>
            </a:fld>
            <a:endParaRPr lang="fr-FR" smtClean="0">
              <a:latin typeface="Times" pitchFamily="18" charset="0"/>
              <a:cs typeface="Arial" charset="0"/>
            </a:endParaRPr>
          </a:p>
        </p:txBody>
      </p:sp>
      <p:sp>
        <p:nvSpPr>
          <p:cNvPr id="44034" name="Rectangle 2"/>
          <p:cNvSpPr>
            <a:spLocks noGrp="1" noRot="1" noChangeArrowheads="1" noTextEdit="1"/>
          </p:cNvSpPr>
          <p:nvPr>
            <p:ph type="sldImg"/>
          </p:nvPr>
        </p:nvSpPr>
        <p:spPr>
          <a:xfrm>
            <a:off x="992188" y="768350"/>
            <a:ext cx="5114925" cy="3836988"/>
          </a:xfrm>
          <a:ln/>
        </p:spPr>
      </p:sp>
      <p:sp>
        <p:nvSpPr>
          <p:cNvPr id="4403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Rectangle 7"/>
          <p:cNvSpPr>
            <a:spLocks noGrp="1" noChangeArrowheads="1"/>
          </p:cNvSpPr>
          <p:nvPr>
            <p:ph type="sldNum" sz="quarter" idx="5"/>
          </p:nvPr>
        </p:nvSpPr>
        <p:spPr>
          <a:noFill/>
        </p:spPr>
        <p:txBody>
          <a:bodyPr/>
          <a:lstStyle/>
          <a:p>
            <a:fld id="{C0D892F9-275E-4FB9-BFC4-03D5340D8F0A}" type="slidenum">
              <a:rPr lang="fr-FR" smtClean="0">
                <a:latin typeface="Times" pitchFamily="18" charset="0"/>
                <a:cs typeface="Arial" charset="0"/>
              </a:rPr>
              <a:pPr/>
              <a:t>140</a:t>
            </a:fld>
            <a:endParaRPr lang="fr-FR" smtClean="0">
              <a:latin typeface="Times" pitchFamily="18" charset="0"/>
              <a:cs typeface="Arial" charset="0"/>
            </a:endParaRPr>
          </a:p>
        </p:txBody>
      </p:sp>
      <p:sp>
        <p:nvSpPr>
          <p:cNvPr id="317442" name="Rectangle 2"/>
          <p:cNvSpPr>
            <a:spLocks noGrp="1" noRot="1" noChangeArrowheads="1" noTextEdit="1"/>
          </p:cNvSpPr>
          <p:nvPr>
            <p:ph type="sldImg"/>
          </p:nvPr>
        </p:nvSpPr>
        <p:spPr>
          <a:xfrm>
            <a:off x="992188" y="768350"/>
            <a:ext cx="5114925" cy="3836988"/>
          </a:xfrm>
          <a:ln/>
        </p:spPr>
      </p:sp>
      <p:sp>
        <p:nvSpPr>
          <p:cNvPr id="31744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Rectangle 7"/>
          <p:cNvSpPr>
            <a:spLocks noGrp="1" noChangeArrowheads="1"/>
          </p:cNvSpPr>
          <p:nvPr>
            <p:ph type="sldNum" sz="quarter" idx="5"/>
          </p:nvPr>
        </p:nvSpPr>
        <p:spPr>
          <a:noFill/>
        </p:spPr>
        <p:txBody>
          <a:bodyPr/>
          <a:lstStyle/>
          <a:p>
            <a:fld id="{84718709-F7A8-4C0D-B4C7-B016AF68928B}" type="slidenum">
              <a:rPr lang="fr-FR" smtClean="0">
                <a:latin typeface="Times" pitchFamily="18" charset="0"/>
                <a:cs typeface="Arial" charset="0"/>
              </a:rPr>
              <a:pPr/>
              <a:t>141</a:t>
            </a:fld>
            <a:endParaRPr lang="fr-FR" smtClean="0">
              <a:latin typeface="Times" pitchFamily="18" charset="0"/>
              <a:cs typeface="Arial" charset="0"/>
            </a:endParaRPr>
          </a:p>
        </p:txBody>
      </p:sp>
      <p:sp>
        <p:nvSpPr>
          <p:cNvPr id="319490" name="Rectangle 2"/>
          <p:cNvSpPr>
            <a:spLocks noGrp="1" noRot="1" noChangeArrowheads="1" noTextEdit="1"/>
          </p:cNvSpPr>
          <p:nvPr>
            <p:ph type="sldImg"/>
          </p:nvPr>
        </p:nvSpPr>
        <p:spPr>
          <a:xfrm>
            <a:off x="992188" y="768350"/>
            <a:ext cx="5114925" cy="3836988"/>
          </a:xfrm>
          <a:ln/>
        </p:spPr>
      </p:sp>
      <p:sp>
        <p:nvSpPr>
          <p:cNvPr id="31949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Rectangle 7"/>
          <p:cNvSpPr>
            <a:spLocks noGrp="1" noChangeArrowheads="1"/>
          </p:cNvSpPr>
          <p:nvPr>
            <p:ph type="sldNum" sz="quarter" idx="5"/>
          </p:nvPr>
        </p:nvSpPr>
        <p:spPr>
          <a:noFill/>
        </p:spPr>
        <p:txBody>
          <a:bodyPr/>
          <a:lstStyle/>
          <a:p>
            <a:fld id="{6E1A861D-7D96-4E31-9281-032CB84C8642}" type="slidenum">
              <a:rPr lang="fr-FR" smtClean="0">
                <a:latin typeface="Times" pitchFamily="18" charset="0"/>
                <a:cs typeface="Arial" charset="0"/>
              </a:rPr>
              <a:pPr/>
              <a:t>142</a:t>
            </a:fld>
            <a:endParaRPr lang="fr-FR" smtClean="0">
              <a:latin typeface="Times" pitchFamily="18" charset="0"/>
              <a:cs typeface="Arial" charset="0"/>
            </a:endParaRPr>
          </a:p>
        </p:txBody>
      </p:sp>
      <p:sp>
        <p:nvSpPr>
          <p:cNvPr id="321538" name="Rectangle 2"/>
          <p:cNvSpPr>
            <a:spLocks noGrp="1" noRot="1" noChangeArrowheads="1" noTextEdit="1"/>
          </p:cNvSpPr>
          <p:nvPr>
            <p:ph type="sldImg"/>
          </p:nvPr>
        </p:nvSpPr>
        <p:spPr>
          <a:xfrm>
            <a:off x="992188" y="768350"/>
            <a:ext cx="5114925" cy="3836988"/>
          </a:xfrm>
          <a:ln/>
        </p:spPr>
      </p:sp>
      <p:sp>
        <p:nvSpPr>
          <p:cNvPr id="32153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7"/>
          <p:cNvSpPr>
            <a:spLocks noGrp="1" noChangeArrowheads="1"/>
          </p:cNvSpPr>
          <p:nvPr>
            <p:ph type="sldNum" sz="quarter" idx="5"/>
          </p:nvPr>
        </p:nvSpPr>
        <p:spPr>
          <a:noFill/>
        </p:spPr>
        <p:txBody>
          <a:bodyPr/>
          <a:lstStyle/>
          <a:p>
            <a:fld id="{A82610E4-6920-4E60-B64C-4C3FA2C2FBEB}" type="slidenum">
              <a:rPr lang="fr-FR" smtClean="0">
                <a:latin typeface="Times" pitchFamily="18" charset="0"/>
                <a:cs typeface="Arial" charset="0"/>
              </a:rPr>
              <a:pPr/>
              <a:t>143</a:t>
            </a:fld>
            <a:endParaRPr lang="fr-FR" smtClean="0">
              <a:latin typeface="Times" pitchFamily="18" charset="0"/>
              <a:cs typeface="Arial" charset="0"/>
            </a:endParaRPr>
          </a:p>
        </p:txBody>
      </p:sp>
      <p:sp>
        <p:nvSpPr>
          <p:cNvPr id="323586" name="Rectangle 2"/>
          <p:cNvSpPr>
            <a:spLocks noGrp="1" noRot="1" noChangeArrowheads="1" noTextEdit="1"/>
          </p:cNvSpPr>
          <p:nvPr>
            <p:ph type="sldImg"/>
          </p:nvPr>
        </p:nvSpPr>
        <p:spPr>
          <a:xfrm>
            <a:off x="992188" y="768350"/>
            <a:ext cx="5114925" cy="3836988"/>
          </a:xfrm>
          <a:ln/>
        </p:spPr>
      </p:sp>
      <p:sp>
        <p:nvSpPr>
          <p:cNvPr id="32358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Rectangle 7"/>
          <p:cNvSpPr>
            <a:spLocks noGrp="1" noChangeArrowheads="1"/>
          </p:cNvSpPr>
          <p:nvPr>
            <p:ph type="sldNum" sz="quarter" idx="5"/>
          </p:nvPr>
        </p:nvSpPr>
        <p:spPr>
          <a:noFill/>
        </p:spPr>
        <p:txBody>
          <a:bodyPr/>
          <a:lstStyle/>
          <a:p>
            <a:fld id="{E24EB088-265D-44CF-949C-055F98C937D0}" type="slidenum">
              <a:rPr lang="fr-FR" smtClean="0">
                <a:latin typeface="Times" pitchFamily="18" charset="0"/>
                <a:cs typeface="Arial" charset="0"/>
              </a:rPr>
              <a:pPr/>
              <a:t>144</a:t>
            </a:fld>
            <a:endParaRPr lang="fr-FR" smtClean="0">
              <a:latin typeface="Times" pitchFamily="18" charset="0"/>
              <a:cs typeface="Arial" charset="0"/>
            </a:endParaRPr>
          </a:p>
        </p:txBody>
      </p:sp>
      <p:sp>
        <p:nvSpPr>
          <p:cNvPr id="325634" name="Rectangle 2"/>
          <p:cNvSpPr>
            <a:spLocks noGrp="1" noRot="1" noChangeArrowheads="1" noTextEdit="1"/>
          </p:cNvSpPr>
          <p:nvPr>
            <p:ph type="sldImg"/>
          </p:nvPr>
        </p:nvSpPr>
        <p:spPr>
          <a:xfrm>
            <a:off x="992188" y="768350"/>
            <a:ext cx="5114925" cy="3836988"/>
          </a:xfrm>
          <a:ln/>
        </p:spPr>
      </p:sp>
      <p:sp>
        <p:nvSpPr>
          <p:cNvPr id="32563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Rectangle 7"/>
          <p:cNvSpPr>
            <a:spLocks noGrp="1" noChangeArrowheads="1"/>
          </p:cNvSpPr>
          <p:nvPr>
            <p:ph type="sldNum" sz="quarter" idx="5"/>
          </p:nvPr>
        </p:nvSpPr>
        <p:spPr>
          <a:noFill/>
        </p:spPr>
        <p:txBody>
          <a:bodyPr/>
          <a:lstStyle/>
          <a:p>
            <a:fld id="{7FB3C6CE-E334-4692-8D67-CBF0881D51A8}" type="slidenum">
              <a:rPr lang="fr-FR" smtClean="0">
                <a:latin typeface="Times" pitchFamily="18" charset="0"/>
                <a:cs typeface="Arial" charset="0"/>
              </a:rPr>
              <a:pPr/>
              <a:t>145</a:t>
            </a:fld>
            <a:endParaRPr lang="fr-FR" smtClean="0">
              <a:latin typeface="Times" pitchFamily="18" charset="0"/>
              <a:cs typeface="Arial" charset="0"/>
            </a:endParaRPr>
          </a:p>
        </p:txBody>
      </p:sp>
      <p:sp>
        <p:nvSpPr>
          <p:cNvPr id="327682" name="Rectangle 2"/>
          <p:cNvSpPr>
            <a:spLocks noGrp="1" noRot="1" noChangeArrowheads="1" noTextEdit="1"/>
          </p:cNvSpPr>
          <p:nvPr>
            <p:ph type="sldImg"/>
          </p:nvPr>
        </p:nvSpPr>
        <p:spPr>
          <a:xfrm>
            <a:off x="992188" y="768350"/>
            <a:ext cx="5114925" cy="3836988"/>
          </a:xfrm>
          <a:ln/>
        </p:spPr>
      </p:sp>
      <p:sp>
        <p:nvSpPr>
          <p:cNvPr id="32768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7"/>
          <p:cNvSpPr>
            <a:spLocks noGrp="1" noChangeArrowheads="1"/>
          </p:cNvSpPr>
          <p:nvPr>
            <p:ph type="sldNum" sz="quarter" idx="5"/>
          </p:nvPr>
        </p:nvSpPr>
        <p:spPr>
          <a:noFill/>
        </p:spPr>
        <p:txBody>
          <a:bodyPr/>
          <a:lstStyle/>
          <a:p>
            <a:fld id="{ECBB8A9E-EC97-418D-A965-A5767A2351A4}" type="slidenum">
              <a:rPr lang="fr-FR" smtClean="0">
                <a:latin typeface="Times" pitchFamily="18" charset="0"/>
                <a:cs typeface="Arial" charset="0"/>
              </a:rPr>
              <a:pPr/>
              <a:t>146</a:t>
            </a:fld>
            <a:endParaRPr lang="fr-FR" smtClean="0">
              <a:latin typeface="Times" pitchFamily="18" charset="0"/>
              <a:cs typeface="Arial" charset="0"/>
            </a:endParaRPr>
          </a:p>
        </p:txBody>
      </p:sp>
      <p:sp>
        <p:nvSpPr>
          <p:cNvPr id="329730" name="Rectangle 2"/>
          <p:cNvSpPr>
            <a:spLocks noGrp="1" noRot="1" noChangeArrowheads="1" noTextEdit="1"/>
          </p:cNvSpPr>
          <p:nvPr>
            <p:ph type="sldImg"/>
          </p:nvPr>
        </p:nvSpPr>
        <p:spPr>
          <a:xfrm>
            <a:off x="992188" y="768350"/>
            <a:ext cx="5114925" cy="3836988"/>
          </a:xfrm>
          <a:ln/>
        </p:spPr>
      </p:sp>
      <p:sp>
        <p:nvSpPr>
          <p:cNvPr id="32973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Rectangle 7"/>
          <p:cNvSpPr>
            <a:spLocks noGrp="1" noChangeArrowheads="1"/>
          </p:cNvSpPr>
          <p:nvPr>
            <p:ph type="sldNum" sz="quarter" idx="5"/>
          </p:nvPr>
        </p:nvSpPr>
        <p:spPr>
          <a:noFill/>
        </p:spPr>
        <p:txBody>
          <a:bodyPr/>
          <a:lstStyle/>
          <a:p>
            <a:fld id="{D3CC3EFD-526C-48C0-965D-FD29AB31A587}" type="slidenum">
              <a:rPr lang="fr-FR" smtClean="0">
                <a:latin typeface="Times" pitchFamily="18" charset="0"/>
                <a:cs typeface="Arial" charset="0"/>
              </a:rPr>
              <a:pPr/>
              <a:t>147</a:t>
            </a:fld>
            <a:endParaRPr lang="fr-FR" smtClean="0">
              <a:latin typeface="Times" pitchFamily="18" charset="0"/>
              <a:cs typeface="Arial" charset="0"/>
            </a:endParaRPr>
          </a:p>
        </p:txBody>
      </p:sp>
      <p:sp>
        <p:nvSpPr>
          <p:cNvPr id="331778" name="Rectangle 2"/>
          <p:cNvSpPr>
            <a:spLocks noGrp="1" noRot="1" noChangeArrowheads="1" noTextEdit="1"/>
          </p:cNvSpPr>
          <p:nvPr>
            <p:ph type="sldImg"/>
          </p:nvPr>
        </p:nvSpPr>
        <p:spPr>
          <a:xfrm>
            <a:off x="992188" y="768350"/>
            <a:ext cx="5114925" cy="3836988"/>
          </a:xfrm>
          <a:ln/>
        </p:spPr>
      </p:sp>
      <p:sp>
        <p:nvSpPr>
          <p:cNvPr id="33177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7"/>
          <p:cNvSpPr>
            <a:spLocks noGrp="1" noChangeArrowheads="1"/>
          </p:cNvSpPr>
          <p:nvPr>
            <p:ph type="sldNum" sz="quarter" idx="5"/>
          </p:nvPr>
        </p:nvSpPr>
        <p:spPr>
          <a:noFill/>
        </p:spPr>
        <p:txBody>
          <a:bodyPr/>
          <a:lstStyle/>
          <a:p>
            <a:fld id="{BB0722F4-5F7C-4492-9A71-35C94F398D74}" type="slidenum">
              <a:rPr lang="fr-FR" smtClean="0">
                <a:latin typeface="Times" pitchFamily="18" charset="0"/>
                <a:cs typeface="Arial" charset="0"/>
              </a:rPr>
              <a:pPr/>
              <a:t>148</a:t>
            </a:fld>
            <a:endParaRPr lang="fr-FR" smtClean="0">
              <a:latin typeface="Times" pitchFamily="18" charset="0"/>
              <a:cs typeface="Arial" charset="0"/>
            </a:endParaRPr>
          </a:p>
        </p:txBody>
      </p:sp>
      <p:sp>
        <p:nvSpPr>
          <p:cNvPr id="333826" name="Rectangle 2"/>
          <p:cNvSpPr>
            <a:spLocks noGrp="1" noRot="1" noChangeArrowheads="1" noTextEdit="1"/>
          </p:cNvSpPr>
          <p:nvPr>
            <p:ph type="sldImg"/>
          </p:nvPr>
        </p:nvSpPr>
        <p:spPr>
          <a:xfrm>
            <a:off x="992188" y="768350"/>
            <a:ext cx="5114925" cy="3836988"/>
          </a:xfrm>
          <a:ln/>
        </p:spPr>
      </p:sp>
      <p:sp>
        <p:nvSpPr>
          <p:cNvPr id="33382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Rectangle 7"/>
          <p:cNvSpPr>
            <a:spLocks noGrp="1" noChangeArrowheads="1"/>
          </p:cNvSpPr>
          <p:nvPr>
            <p:ph type="sldNum" sz="quarter" idx="5"/>
          </p:nvPr>
        </p:nvSpPr>
        <p:spPr>
          <a:noFill/>
        </p:spPr>
        <p:txBody>
          <a:bodyPr/>
          <a:lstStyle/>
          <a:p>
            <a:fld id="{5CE08E9A-8587-44F3-8A2F-42ED2594B0C5}" type="slidenum">
              <a:rPr lang="fr-FR" smtClean="0">
                <a:latin typeface="Times" pitchFamily="18" charset="0"/>
                <a:cs typeface="Arial" charset="0"/>
              </a:rPr>
              <a:pPr/>
              <a:t>149</a:t>
            </a:fld>
            <a:endParaRPr lang="fr-FR" smtClean="0">
              <a:latin typeface="Times" pitchFamily="18" charset="0"/>
              <a:cs typeface="Arial" charset="0"/>
            </a:endParaRPr>
          </a:p>
        </p:txBody>
      </p:sp>
      <p:sp>
        <p:nvSpPr>
          <p:cNvPr id="335874" name="Rectangle 2"/>
          <p:cNvSpPr>
            <a:spLocks noGrp="1" noRot="1" noChangeArrowheads="1" noTextEdit="1"/>
          </p:cNvSpPr>
          <p:nvPr>
            <p:ph type="sldImg"/>
          </p:nvPr>
        </p:nvSpPr>
        <p:spPr>
          <a:xfrm>
            <a:off x="992188" y="768350"/>
            <a:ext cx="5114925" cy="3836988"/>
          </a:xfrm>
          <a:ln/>
        </p:spPr>
      </p:sp>
      <p:sp>
        <p:nvSpPr>
          <p:cNvPr id="33587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p:spPr>
        <p:txBody>
          <a:bodyPr/>
          <a:lstStyle/>
          <a:p>
            <a:fld id="{843AAD9E-8E5F-47F5-A160-CFFCAFA600F6}" type="slidenum">
              <a:rPr lang="fr-FR" smtClean="0">
                <a:latin typeface="Times" pitchFamily="18" charset="0"/>
                <a:cs typeface="Arial" charset="0"/>
              </a:rPr>
              <a:pPr/>
              <a:t>15</a:t>
            </a:fld>
            <a:endParaRPr lang="fr-FR" smtClean="0">
              <a:latin typeface="Times" pitchFamily="18" charset="0"/>
              <a:cs typeface="Arial" charset="0"/>
            </a:endParaRPr>
          </a:p>
        </p:txBody>
      </p:sp>
      <p:sp>
        <p:nvSpPr>
          <p:cNvPr id="46082" name="Rectangle 2"/>
          <p:cNvSpPr>
            <a:spLocks noGrp="1" noRot="1" noChangeArrowheads="1" noTextEdit="1"/>
          </p:cNvSpPr>
          <p:nvPr>
            <p:ph type="sldImg"/>
          </p:nvPr>
        </p:nvSpPr>
        <p:spPr>
          <a:xfrm>
            <a:off x="992188" y="768350"/>
            <a:ext cx="5114925" cy="3836988"/>
          </a:xfrm>
          <a:ln/>
        </p:spPr>
      </p:sp>
      <p:sp>
        <p:nvSpPr>
          <p:cNvPr id="4608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1" name="Rectangle 7"/>
          <p:cNvSpPr>
            <a:spLocks noGrp="1" noChangeArrowheads="1"/>
          </p:cNvSpPr>
          <p:nvPr>
            <p:ph type="sldNum" sz="quarter" idx="5"/>
          </p:nvPr>
        </p:nvSpPr>
        <p:spPr>
          <a:noFill/>
        </p:spPr>
        <p:txBody>
          <a:bodyPr/>
          <a:lstStyle/>
          <a:p>
            <a:fld id="{28DEAE97-9EDE-4AEA-85FF-6F65658515FA}" type="slidenum">
              <a:rPr lang="fr-FR" smtClean="0">
                <a:latin typeface="Times" pitchFamily="18" charset="0"/>
                <a:cs typeface="Arial" charset="0"/>
              </a:rPr>
              <a:pPr/>
              <a:t>150</a:t>
            </a:fld>
            <a:endParaRPr lang="fr-FR" smtClean="0">
              <a:latin typeface="Times" pitchFamily="18" charset="0"/>
              <a:cs typeface="Arial" charset="0"/>
            </a:endParaRPr>
          </a:p>
        </p:txBody>
      </p:sp>
      <p:sp>
        <p:nvSpPr>
          <p:cNvPr id="337922" name="Rectangle 2"/>
          <p:cNvSpPr>
            <a:spLocks noGrp="1" noRot="1" noChangeArrowheads="1" noTextEdit="1"/>
          </p:cNvSpPr>
          <p:nvPr>
            <p:ph type="sldImg"/>
          </p:nvPr>
        </p:nvSpPr>
        <p:spPr>
          <a:xfrm>
            <a:off x="992188" y="768350"/>
            <a:ext cx="5114925" cy="3836988"/>
          </a:xfrm>
          <a:ln/>
        </p:spPr>
      </p:sp>
      <p:sp>
        <p:nvSpPr>
          <p:cNvPr id="33792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Rectangle 7"/>
          <p:cNvSpPr>
            <a:spLocks noGrp="1" noChangeArrowheads="1"/>
          </p:cNvSpPr>
          <p:nvPr>
            <p:ph type="sldNum" sz="quarter" idx="5"/>
          </p:nvPr>
        </p:nvSpPr>
        <p:spPr>
          <a:noFill/>
        </p:spPr>
        <p:txBody>
          <a:bodyPr/>
          <a:lstStyle/>
          <a:p>
            <a:fld id="{6FD636D7-71FF-45D2-B05E-382591BF7A99}" type="slidenum">
              <a:rPr lang="fr-FR" smtClean="0">
                <a:latin typeface="Times" pitchFamily="18" charset="0"/>
                <a:cs typeface="Arial" charset="0"/>
              </a:rPr>
              <a:pPr/>
              <a:t>151</a:t>
            </a:fld>
            <a:endParaRPr lang="fr-FR" smtClean="0">
              <a:latin typeface="Times" pitchFamily="18" charset="0"/>
              <a:cs typeface="Arial" charset="0"/>
            </a:endParaRPr>
          </a:p>
        </p:txBody>
      </p:sp>
      <p:sp>
        <p:nvSpPr>
          <p:cNvPr id="339970" name="Rectangle 2"/>
          <p:cNvSpPr>
            <a:spLocks noGrp="1" noRot="1" noChangeArrowheads="1" noTextEdit="1"/>
          </p:cNvSpPr>
          <p:nvPr>
            <p:ph type="sldImg"/>
          </p:nvPr>
        </p:nvSpPr>
        <p:spPr>
          <a:xfrm>
            <a:off x="992188" y="768350"/>
            <a:ext cx="5114925" cy="3836988"/>
          </a:xfrm>
          <a:ln/>
        </p:spPr>
      </p:sp>
      <p:sp>
        <p:nvSpPr>
          <p:cNvPr id="33997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7" name="Rectangle 7"/>
          <p:cNvSpPr>
            <a:spLocks noGrp="1" noChangeArrowheads="1"/>
          </p:cNvSpPr>
          <p:nvPr>
            <p:ph type="sldNum" sz="quarter" idx="5"/>
          </p:nvPr>
        </p:nvSpPr>
        <p:spPr>
          <a:noFill/>
        </p:spPr>
        <p:txBody>
          <a:bodyPr/>
          <a:lstStyle/>
          <a:p>
            <a:fld id="{39F192D7-7ED1-45D7-BC47-577E5DCF9D9A}" type="slidenum">
              <a:rPr lang="fr-FR" smtClean="0">
                <a:latin typeface="Times" pitchFamily="18" charset="0"/>
                <a:cs typeface="Arial" charset="0"/>
              </a:rPr>
              <a:pPr/>
              <a:t>152</a:t>
            </a:fld>
            <a:endParaRPr lang="fr-FR" smtClean="0">
              <a:latin typeface="Times" pitchFamily="18" charset="0"/>
              <a:cs typeface="Arial" charset="0"/>
            </a:endParaRPr>
          </a:p>
        </p:txBody>
      </p:sp>
      <p:sp>
        <p:nvSpPr>
          <p:cNvPr id="342018" name="Rectangle 2"/>
          <p:cNvSpPr>
            <a:spLocks noGrp="1" noRot="1" noChangeArrowheads="1" noTextEdit="1"/>
          </p:cNvSpPr>
          <p:nvPr>
            <p:ph type="sldImg"/>
          </p:nvPr>
        </p:nvSpPr>
        <p:spPr>
          <a:xfrm>
            <a:off x="992188" y="768350"/>
            <a:ext cx="5114925" cy="3836988"/>
          </a:xfrm>
          <a:ln/>
        </p:spPr>
      </p:sp>
      <p:sp>
        <p:nvSpPr>
          <p:cNvPr id="34201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5" name="Rectangle 7"/>
          <p:cNvSpPr>
            <a:spLocks noGrp="1" noChangeArrowheads="1"/>
          </p:cNvSpPr>
          <p:nvPr>
            <p:ph type="sldNum" sz="quarter" idx="5"/>
          </p:nvPr>
        </p:nvSpPr>
        <p:spPr>
          <a:noFill/>
        </p:spPr>
        <p:txBody>
          <a:bodyPr/>
          <a:lstStyle/>
          <a:p>
            <a:fld id="{2E0BA2EF-24E8-4B89-B300-63EBB195BBAF}" type="slidenum">
              <a:rPr lang="fr-FR" smtClean="0">
                <a:latin typeface="Times" pitchFamily="18" charset="0"/>
                <a:cs typeface="Arial" charset="0"/>
              </a:rPr>
              <a:pPr/>
              <a:t>153</a:t>
            </a:fld>
            <a:endParaRPr lang="fr-FR" smtClean="0">
              <a:latin typeface="Times" pitchFamily="18" charset="0"/>
              <a:cs typeface="Arial" charset="0"/>
            </a:endParaRPr>
          </a:p>
        </p:txBody>
      </p:sp>
      <p:sp>
        <p:nvSpPr>
          <p:cNvPr id="344066" name="Rectangle 2"/>
          <p:cNvSpPr>
            <a:spLocks noGrp="1" noRot="1" noChangeArrowheads="1" noTextEdit="1"/>
          </p:cNvSpPr>
          <p:nvPr>
            <p:ph type="sldImg"/>
          </p:nvPr>
        </p:nvSpPr>
        <p:spPr>
          <a:xfrm>
            <a:off x="992188" y="768350"/>
            <a:ext cx="5114925" cy="3836988"/>
          </a:xfrm>
          <a:ln/>
        </p:spPr>
      </p:sp>
      <p:sp>
        <p:nvSpPr>
          <p:cNvPr id="34406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Rectangle 7"/>
          <p:cNvSpPr>
            <a:spLocks noGrp="1" noChangeArrowheads="1"/>
          </p:cNvSpPr>
          <p:nvPr>
            <p:ph type="sldNum" sz="quarter" idx="5"/>
          </p:nvPr>
        </p:nvSpPr>
        <p:spPr>
          <a:noFill/>
        </p:spPr>
        <p:txBody>
          <a:bodyPr/>
          <a:lstStyle/>
          <a:p>
            <a:fld id="{668CF9E6-1029-4B95-B7C9-390B5B17B92D}" type="slidenum">
              <a:rPr lang="fr-FR" smtClean="0">
                <a:latin typeface="Times" pitchFamily="18" charset="0"/>
                <a:cs typeface="Arial" charset="0"/>
              </a:rPr>
              <a:pPr/>
              <a:t>154</a:t>
            </a:fld>
            <a:endParaRPr lang="fr-FR" smtClean="0">
              <a:latin typeface="Times" pitchFamily="18" charset="0"/>
              <a:cs typeface="Arial" charset="0"/>
            </a:endParaRPr>
          </a:p>
        </p:txBody>
      </p:sp>
      <p:sp>
        <p:nvSpPr>
          <p:cNvPr id="346114" name="Rectangle 2"/>
          <p:cNvSpPr>
            <a:spLocks noGrp="1" noRot="1" noChangeArrowheads="1" noTextEdit="1"/>
          </p:cNvSpPr>
          <p:nvPr>
            <p:ph type="sldImg"/>
          </p:nvPr>
        </p:nvSpPr>
        <p:spPr>
          <a:xfrm>
            <a:off x="992188" y="768350"/>
            <a:ext cx="5114925" cy="3836988"/>
          </a:xfrm>
          <a:ln/>
        </p:spPr>
      </p:sp>
      <p:sp>
        <p:nvSpPr>
          <p:cNvPr id="34611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Rectangle 7"/>
          <p:cNvSpPr>
            <a:spLocks noGrp="1" noChangeArrowheads="1"/>
          </p:cNvSpPr>
          <p:nvPr>
            <p:ph type="sldNum" sz="quarter" idx="5"/>
          </p:nvPr>
        </p:nvSpPr>
        <p:spPr>
          <a:noFill/>
        </p:spPr>
        <p:txBody>
          <a:bodyPr/>
          <a:lstStyle/>
          <a:p>
            <a:fld id="{66273C8D-F460-4095-8794-E4DE66A2715E}" type="slidenum">
              <a:rPr lang="fr-FR" smtClean="0">
                <a:latin typeface="Times" pitchFamily="18" charset="0"/>
                <a:cs typeface="Arial" charset="0"/>
              </a:rPr>
              <a:pPr/>
              <a:t>155</a:t>
            </a:fld>
            <a:endParaRPr lang="fr-FR" smtClean="0">
              <a:latin typeface="Times" pitchFamily="18" charset="0"/>
              <a:cs typeface="Arial" charset="0"/>
            </a:endParaRPr>
          </a:p>
        </p:txBody>
      </p:sp>
      <p:sp>
        <p:nvSpPr>
          <p:cNvPr id="348162" name="Rectangle 2"/>
          <p:cNvSpPr>
            <a:spLocks noGrp="1" noRot="1" noChangeArrowheads="1" noTextEdit="1"/>
          </p:cNvSpPr>
          <p:nvPr>
            <p:ph type="sldImg"/>
          </p:nvPr>
        </p:nvSpPr>
        <p:spPr>
          <a:xfrm>
            <a:off x="992188" y="768350"/>
            <a:ext cx="5114925" cy="3836988"/>
          </a:xfrm>
          <a:ln/>
        </p:spPr>
      </p:sp>
      <p:sp>
        <p:nvSpPr>
          <p:cNvPr id="34816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Rectangle 7"/>
          <p:cNvSpPr>
            <a:spLocks noGrp="1" noChangeArrowheads="1"/>
          </p:cNvSpPr>
          <p:nvPr>
            <p:ph type="sldNum" sz="quarter" idx="5"/>
          </p:nvPr>
        </p:nvSpPr>
        <p:spPr>
          <a:noFill/>
        </p:spPr>
        <p:txBody>
          <a:bodyPr/>
          <a:lstStyle/>
          <a:p>
            <a:fld id="{A1EB36CE-0586-49F7-9ABD-07034A96AD28}" type="slidenum">
              <a:rPr lang="fr-FR" smtClean="0">
                <a:latin typeface="Times" pitchFamily="18" charset="0"/>
                <a:cs typeface="Arial" charset="0"/>
              </a:rPr>
              <a:pPr/>
              <a:t>156</a:t>
            </a:fld>
            <a:endParaRPr lang="fr-FR" smtClean="0">
              <a:latin typeface="Times" pitchFamily="18" charset="0"/>
              <a:cs typeface="Arial" charset="0"/>
            </a:endParaRPr>
          </a:p>
        </p:txBody>
      </p:sp>
      <p:sp>
        <p:nvSpPr>
          <p:cNvPr id="350210" name="Rectangle 2"/>
          <p:cNvSpPr>
            <a:spLocks noGrp="1" noRot="1" noChangeArrowheads="1" noTextEdit="1"/>
          </p:cNvSpPr>
          <p:nvPr>
            <p:ph type="sldImg"/>
          </p:nvPr>
        </p:nvSpPr>
        <p:spPr>
          <a:xfrm>
            <a:off x="992188" y="768350"/>
            <a:ext cx="5114925" cy="3836988"/>
          </a:xfrm>
          <a:ln/>
        </p:spPr>
      </p:sp>
      <p:sp>
        <p:nvSpPr>
          <p:cNvPr id="35021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7"/>
          <p:cNvSpPr>
            <a:spLocks noGrp="1" noChangeArrowheads="1"/>
          </p:cNvSpPr>
          <p:nvPr>
            <p:ph type="sldNum" sz="quarter" idx="5"/>
          </p:nvPr>
        </p:nvSpPr>
        <p:spPr>
          <a:noFill/>
        </p:spPr>
        <p:txBody>
          <a:bodyPr/>
          <a:lstStyle/>
          <a:p>
            <a:fld id="{5466CCE7-3540-41DE-A456-B25F6649B99E}" type="slidenum">
              <a:rPr lang="fr-FR" smtClean="0">
                <a:latin typeface="Times" pitchFamily="18" charset="0"/>
                <a:cs typeface="Arial" charset="0"/>
              </a:rPr>
              <a:pPr/>
              <a:t>157</a:t>
            </a:fld>
            <a:endParaRPr lang="fr-FR" smtClean="0">
              <a:latin typeface="Times" pitchFamily="18" charset="0"/>
              <a:cs typeface="Arial" charset="0"/>
            </a:endParaRPr>
          </a:p>
        </p:txBody>
      </p:sp>
      <p:sp>
        <p:nvSpPr>
          <p:cNvPr id="352258" name="Rectangle 2"/>
          <p:cNvSpPr>
            <a:spLocks noGrp="1" noRot="1" noChangeArrowheads="1" noTextEdit="1"/>
          </p:cNvSpPr>
          <p:nvPr>
            <p:ph type="sldImg"/>
          </p:nvPr>
        </p:nvSpPr>
        <p:spPr>
          <a:xfrm>
            <a:off x="992188" y="768350"/>
            <a:ext cx="5114925" cy="3836988"/>
          </a:xfrm>
          <a:ln/>
        </p:spPr>
      </p:sp>
      <p:sp>
        <p:nvSpPr>
          <p:cNvPr id="35225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5" name="Rectangle 7"/>
          <p:cNvSpPr>
            <a:spLocks noGrp="1" noChangeArrowheads="1"/>
          </p:cNvSpPr>
          <p:nvPr>
            <p:ph type="sldNum" sz="quarter" idx="5"/>
          </p:nvPr>
        </p:nvSpPr>
        <p:spPr>
          <a:noFill/>
        </p:spPr>
        <p:txBody>
          <a:bodyPr/>
          <a:lstStyle/>
          <a:p>
            <a:fld id="{3B215700-E60D-4987-89BE-5DC3C8CA379D}" type="slidenum">
              <a:rPr lang="fr-FR" smtClean="0">
                <a:latin typeface="Times" pitchFamily="18" charset="0"/>
                <a:cs typeface="Arial" charset="0"/>
              </a:rPr>
              <a:pPr/>
              <a:t>158</a:t>
            </a:fld>
            <a:endParaRPr lang="fr-FR" smtClean="0">
              <a:latin typeface="Times" pitchFamily="18" charset="0"/>
              <a:cs typeface="Arial" charset="0"/>
            </a:endParaRPr>
          </a:p>
        </p:txBody>
      </p:sp>
      <p:sp>
        <p:nvSpPr>
          <p:cNvPr id="354306" name="Rectangle 2"/>
          <p:cNvSpPr>
            <a:spLocks noGrp="1" noRot="1" noChangeArrowheads="1" noTextEdit="1"/>
          </p:cNvSpPr>
          <p:nvPr>
            <p:ph type="sldImg"/>
          </p:nvPr>
        </p:nvSpPr>
        <p:spPr>
          <a:xfrm>
            <a:off x="992188" y="768350"/>
            <a:ext cx="5114925" cy="3836988"/>
          </a:xfrm>
          <a:ln/>
        </p:spPr>
      </p:sp>
      <p:sp>
        <p:nvSpPr>
          <p:cNvPr id="35430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Rectangle 7"/>
          <p:cNvSpPr>
            <a:spLocks noGrp="1" noChangeArrowheads="1"/>
          </p:cNvSpPr>
          <p:nvPr>
            <p:ph type="sldNum" sz="quarter" idx="5"/>
          </p:nvPr>
        </p:nvSpPr>
        <p:spPr>
          <a:noFill/>
        </p:spPr>
        <p:txBody>
          <a:bodyPr/>
          <a:lstStyle/>
          <a:p>
            <a:fld id="{1AB59A7B-1BC8-485B-97DE-1342408CEDFF}" type="slidenum">
              <a:rPr lang="fr-FR" smtClean="0">
                <a:latin typeface="Times" pitchFamily="18" charset="0"/>
                <a:cs typeface="Arial" charset="0"/>
              </a:rPr>
              <a:pPr/>
              <a:t>159</a:t>
            </a:fld>
            <a:endParaRPr lang="fr-FR" smtClean="0">
              <a:latin typeface="Times" pitchFamily="18" charset="0"/>
              <a:cs typeface="Arial" charset="0"/>
            </a:endParaRPr>
          </a:p>
        </p:txBody>
      </p:sp>
      <p:sp>
        <p:nvSpPr>
          <p:cNvPr id="356354" name="Rectangle 2"/>
          <p:cNvSpPr>
            <a:spLocks noGrp="1" noRot="1" noChangeArrowheads="1" noTextEdit="1"/>
          </p:cNvSpPr>
          <p:nvPr>
            <p:ph type="sldImg"/>
          </p:nvPr>
        </p:nvSpPr>
        <p:spPr>
          <a:xfrm>
            <a:off x="992188" y="768350"/>
            <a:ext cx="5114925" cy="3836988"/>
          </a:xfrm>
          <a:ln/>
        </p:spPr>
      </p:sp>
      <p:sp>
        <p:nvSpPr>
          <p:cNvPr id="35635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p:spPr>
        <p:txBody>
          <a:bodyPr/>
          <a:lstStyle/>
          <a:p>
            <a:fld id="{A70D4846-AF13-425A-8FB2-EAEFAE9CB46B}" type="slidenum">
              <a:rPr lang="fr-FR" smtClean="0">
                <a:latin typeface="Times" pitchFamily="18" charset="0"/>
                <a:cs typeface="Arial" charset="0"/>
              </a:rPr>
              <a:pPr/>
              <a:t>16</a:t>
            </a:fld>
            <a:endParaRPr lang="fr-FR" smtClean="0">
              <a:latin typeface="Times" pitchFamily="18" charset="0"/>
              <a:cs typeface="Arial" charset="0"/>
            </a:endParaRPr>
          </a:p>
        </p:txBody>
      </p:sp>
      <p:sp>
        <p:nvSpPr>
          <p:cNvPr id="48130" name="Rectangle 2"/>
          <p:cNvSpPr>
            <a:spLocks noGrp="1" noRot="1" noChangeArrowheads="1" noTextEdit="1"/>
          </p:cNvSpPr>
          <p:nvPr>
            <p:ph type="sldImg"/>
          </p:nvPr>
        </p:nvSpPr>
        <p:spPr>
          <a:xfrm>
            <a:off x="992188" y="768350"/>
            <a:ext cx="5114925" cy="3836988"/>
          </a:xfrm>
          <a:ln/>
        </p:spPr>
      </p:sp>
      <p:sp>
        <p:nvSpPr>
          <p:cNvPr id="4813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7"/>
          <p:cNvSpPr>
            <a:spLocks noGrp="1" noChangeArrowheads="1"/>
          </p:cNvSpPr>
          <p:nvPr>
            <p:ph type="sldNum" sz="quarter" idx="5"/>
          </p:nvPr>
        </p:nvSpPr>
        <p:spPr>
          <a:noFill/>
        </p:spPr>
        <p:txBody>
          <a:bodyPr/>
          <a:lstStyle/>
          <a:p>
            <a:fld id="{14DB4EBD-ACE7-4D92-9282-93F02C17C87A}" type="slidenum">
              <a:rPr lang="fr-FR" smtClean="0">
                <a:latin typeface="Times" pitchFamily="18" charset="0"/>
                <a:cs typeface="Arial" charset="0"/>
              </a:rPr>
              <a:pPr/>
              <a:t>160</a:t>
            </a:fld>
            <a:endParaRPr lang="fr-FR" smtClean="0">
              <a:latin typeface="Times" pitchFamily="18" charset="0"/>
              <a:cs typeface="Arial" charset="0"/>
            </a:endParaRPr>
          </a:p>
        </p:txBody>
      </p:sp>
      <p:sp>
        <p:nvSpPr>
          <p:cNvPr id="358402" name="Rectangle 2"/>
          <p:cNvSpPr>
            <a:spLocks noGrp="1" noRot="1" noChangeArrowheads="1" noTextEdit="1"/>
          </p:cNvSpPr>
          <p:nvPr>
            <p:ph type="sldImg"/>
          </p:nvPr>
        </p:nvSpPr>
        <p:spPr>
          <a:xfrm>
            <a:off x="992188" y="768350"/>
            <a:ext cx="5114925" cy="3836988"/>
          </a:xfrm>
          <a:ln/>
        </p:spPr>
      </p:sp>
      <p:sp>
        <p:nvSpPr>
          <p:cNvPr id="35840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Rectangle 7"/>
          <p:cNvSpPr>
            <a:spLocks noGrp="1" noChangeArrowheads="1"/>
          </p:cNvSpPr>
          <p:nvPr>
            <p:ph type="sldNum" sz="quarter" idx="5"/>
          </p:nvPr>
        </p:nvSpPr>
        <p:spPr>
          <a:noFill/>
        </p:spPr>
        <p:txBody>
          <a:bodyPr/>
          <a:lstStyle/>
          <a:p>
            <a:fld id="{203E7BE6-F495-4954-A4A0-FA37CB254097}" type="slidenum">
              <a:rPr lang="fr-FR" smtClean="0">
                <a:latin typeface="Times" pitchFamily="18" charset="0"/>
                <a:cs typeface="Arial" charset="0"/>
              </a:rPr>
              <a:pPr/>
              <a:t>161</a:t>
            </a:fld>
            <a:endParaRPr lang="fr-FR" smtClean="0">
              <a:latin typeface="Times" pitchFamily="18" charset="0"/>
              <a:cs typeface="Arial" charset="0"/>
            </a:endParaRPr>
          </a:p>
        </p:txBody>
      </p:sp>
      <p:sp>
        <p:nvSpPr>
          <p:cNvPr id="360450" name="Rectangle 2"/>
          <p:cNvSpPr>
            <a:spLocks noGrp="1" noRot="1" noChangeArrowheads="1" noTextEdit="1"/>
          </p:cNvSpPr>
          <p:nvPr>
            <p:ph type="sldImg"/>
          </p:nvPr>
        </p:nvSpPr>
        <p:spPr>
          <a:xfrm>
            <a:off x="992188" y="768350"/>
            <a:ext cx="5114925" cy="3836988"/>
          </a:xfrm>
          <a:ln/>
        </p:spPr>
      </p:sp>
      <p:sp>
        <p:nvSpPr>
          <p:cNvPr id="36045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Rectangle 7"/>
          <p:cNvSpPr>
            <a:spLocks noGrp="1" noChangeArrowheads="1"/>
          </p:cNvSpPr>
          <p:nvPr>
            <p:ph type="sldNum" sz="quarter" idx="5"/>
          </p:nvPr>
        </p:nvSpPr>
        <p:spPr>
          <a:noFill/>
        </p:spPr>
        <p:txBody>
          <a:bodyPr/>
          <a:lstStyle/>
          <a:p>
            <a:fld id="{90B05791-27CA-44E2-BB15-CB71EDABB5B6}" type="slidenum">
              <a:rPr lang="fr-FR" smtClean="0">
                <a:latin typeface="Times" pitchFamily="18" charset="0"/>
                <a:cs typeface="Arial" charset="0"/>
              </a:rPr>
              <a:pPr/>
              <a:t>162</a:t>
            </a:fld>
            <a:endParaRPr lang="fr-FR" smtClean="0">
              <a:latin typeface="Times" pitchFamily="18" charset="0"/>
              <a:cs typeface="Arial" charset="0"/>
            </a:endParaRPr>
          </a:p>
        </p:txBody>
      </p:sp>
      <p:sp>
        <p:nvSpPr>
          <p:cNvPr id="362498" name="Rectangle 2"/>
          <p:cNvSpPr>
            <a:spLocks noGrp="1" noRot="1" noChangeArrowheads="1" noTextEdit="1"/>
          </p:cNvSpPr>
          <p:nvPr>
            <p:ph type="sldImg"/>
          </p:nvPr>
        </p:nvSpPr>
        <p:spPr>
          <a:xfrm>
            <a:off x="992188" y="768350"/>
            <a:ext cx="5114925" cy="3836988"/>
          </a:xfrm>
          <a:ln/>
        </p:spPr>
      </p:sp>
      <p:sp>
        <p:nvSpPr>
          <p:cNvPr id="36249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Rectangle 7"/>
          <p:cNvSpPr>
            <a:spLocks noGrp="1" noChangeArrowheads="1"/>
          </p:cNvSpPr>
          <p:nvPr>
            <p:ph type="sldNum" sz="quarter" idx="5"/>
          </p:nvPr>
        </p:nvSpPr>
        <p:spPr>
          <a:noFill/>
        </p:spPr>
        <p:txBody>
          <a:bodyPr/>
          <a:lstStyle/>
          <a:p>
            <a:fld id="{8004E0FE-D16F-459A-A7FF-1E2BD1B5FFE0}" type="slidenum">
              <a:rPr lang="fr-FR" smtClean="0">
                <a:latin typeface="Times" pitchFamily="18" charset="0"/>
                <a:cs typeface="Arial" charset="0"/>
              </a:rPr>
              <a:pPr/>
              <a:t>163</a:t>
            </a:fld>
            <a:endParaRPr lang="fr-FR" smtClean="0">
              <a:latin typeface="Times" pitchFamily="18" charset="0"/>
              <a:cs typeface="Arial" charset="0"/>
            </a:endParaRPr>
          </a:p>
        </p:txBody>
      </p:sp>
      <p:sp>
        <p:nvSpPr>
          <p:cNvPr id="364546" name="Rectangle 2"/>
          <p:cNvSpPr>
            <a:spLocks noGrp="1" noRot="1" noChangeArrowheads="1" noTextEdit="1"/>
          </p:cNvSpPr>
          <p:nvPr>
            <p:ph type="sldImg"/>
          </p:nvPr>
        </p:nvSpPr>
        <p:spPr>
          <a:xfrm>
            <a:off x="992188" y="768350"/>
            <a:ext cx="5114925" cy="3836988"/>
          </a:xfrm>
          <a:ln/>
        </p:spPr>
      </p:sp>
      <p:sp>
        <p:nvSpPr>
          <p:cNvPr id="36454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Rectangle 7"/>
          <p:cNvSpPr>
            <a:spLocks noGrp="1" noChangeArrowheads="1"/>
          </p:cNvSpPr>
          <p:nvPr>
            <p:ph type="sldNum" sz="quarter" idx="5"/>
          </p:nvPr>
        </p:nvSpPr>
        <p:spPr>
          <a:noFill/>
        </p:spPr>
        <p:txBody>
          <a:bodyPr/>
          <a:lstStyle/>
          <a:p>
            <a:fld id="{09F339E1-9D0A-47EA-B75B-288C5DDB420F}" type="slidenum">
              <a:rPr lang="fr-FR" smtClean="0">
                <a:latin typeface="Times" pitchFamily="18" charset="0"/>
                <a:cs typeface="Arial" charset="0"/>
              </a:rPr>
              <a:pPr/>
              <a:t>164</a:t>
            </a:fld>
            <a:endParaRPr lang="fr-FR" smtClean="0">
              <a:latin typeface="Times" pitchFamily="18" charset="0"/>
              <a:cs typeface="Arial" charset="0"/>
            </a:endParaRPr>
          </a:p>
        </p:txBody>
      </p:sp>
      <p:sp>
        <p:nvSpPr>
          <p:cNvPr id="366594" name="Rectangle 2"/>
          <p:cNvSpPr>
            <a:spLocks noGrp="1" noRot="1" noChangeArrowheads="1" noTextEdit="1"/>
          </p:cNvSpPr>
          <p:nvPr>
            <p:ph type="sldImg"/>
          </p:nvPr>
        </p:nvSpPr>
        <p:spPr>
          <a:xfrm>
            <a:off x="992188" y="768350"/>
            <a:ext cx="5114925" cy="3836988"/>
          </a:xfrm>
          <a:ln/>
        </p:spPr>
      </p:sp>
      <p:sp>
        <p:nvSpPr>
          <p:cNvPr id="36659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1" name="Rectangle 7"/>
          <p:cNvSpPr>
            <a:spLocks noGrp="1" noChangeArrowheads="1"/>
          </p:cNvSpPr>
          <p:nvPr>
            <p:ph type="sldNum" sz="quarter" idx="5"/>
          </p:nvPr>
        </p:nvSpPr>
        <p:spPr>
          <a:noFill/>
        </p:spPr>
        <p:txBody>
          <a:bodyPr/>
          <a:lstStyle/>
          <a:p>
            <a:fld id="{64FF271C-AE8A-4E81-AD48-1D37F05C511D}" type="slidenum">
              <a:rPr lang="fr-FR" smtClean="0">
                <a:latin typeface="Times" pitchFamily="18" charset="0"/>
                <a:cs typeface="Arial" charset="0"/>
              </a:rPr>
              <a:pPr/>
              <a:t>165</a:t>
            </a:fld>
            <a:endParaRPr lang="fr-FR" smtClean="0">
              <a:latin typeface="Times" pitchFamily="18" charset="0"/>
              <a:cs typeface="Arial" charset="0"/>
            </a:endParaRPr>
          </a:p>
        </p:txBody>
      </p:sp>
      <p:sp>
        <p:nvSpPr>
          <p:cNvPr id="368642" name="Rectangle 2"/>
          <p:cNvSpPr>
            <a:spLocks noGrp="1" noRot="1" noChangeArrowheads="1" noTextEdit="1"/>
          </p:cNvSpPr>
          <p:nvPr>
            <p:ph type="sldImg"/>
          </p:nvPr>
        </p:nvSpPr>
        <p:spPr>
          <a:xfrm>
            <a:off x="992188" y="768350"/>
            <a:ext cx="5114925" cy="3836988"/>
          </a:xfrm>
          <a:ln/>
        </p:spPr>
      </p:sp>
      <p:sp>
        <p:nvSpPr>
          <p:cNvPr id="36864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7"/>
          <p:cNvSpPr>
            <a:spLocks noGrp="1" noChangeArrowheads="1"/>
          </p:cNvSpPr>
          <p:nvPr>
            <p:ph type="sldNum" sz="quarter" idx="5"/>
          </p:nvPr>
        </p:nvSpPr>
        <p:spPr>
          <a:noFill/>
        </p:spPr>
        <p:txBody>
          <a:bodyPr/>
          <a:lstStyle/>
          <a:p>
            <a:fld id="{81BC4C2F-6E41-4697-8089-BD096F660E45}" type="slidenum">
              <a:rPr lang="fr-FR" smtClean="0">
                <a:latin typeface="Times" pitchFamily="18" charset="0"/>
                <a:cs typeface="Arial" charset="0"/>
              </a:rPr>
              <a:pPr/>
              <a:t>166</a:t>
            </a:fld>
            <a:endParaRPr lang="fr-FR" smtClean="0">
              <a:latin typeface="Times" pitchFamily="18" charset="0"/>
              <a:cs typeface="Arial" charset="0"/>
            </a:endParaRPr>
          </a:p>
        </p:txBody>
      </p:sp>
      <p:sp>
        <p:nvSpPr>
          <p:cNvPr id="370690" name="Rectangle 2"/>
          <p:cNvSpPr>
            <a:spLocks noGrp="1" noRot="1" noChangeArrowheads="1" noTextEdit="1"/>
          </p:cNvSpPr>
          <p:nvPr>
            <p:ph type="sldImg"/>
          </p:nvPr>
        </p:nvSpPr>
        <p:spPr>
          <a:xfrm>
            <a:off x="992188" y="768350"/>
            <a:ext cx="5114925" cy="3836988"/>
          </a:xfrm>
          <a:ln/>
        </p:spPr>
      </p:sp>
      <p:sp>
        <p:nvSpPr>
          <p:cNvPr id="37069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7"/>
          <p:cNvSpPr>
            <a:spLocks noGrp="1" noChangeArrowheads="1"/>
          </p:cNvSpPr>
          <p:nvPr>
            <p:ph type="sldNum" sz="quarter" idx="5"/>
          </p:nvPr>
        </p:nvSpPr>
        <p:spPr>
          <a:noFill/>
        </p:spPr>
        <p:txBody>
          <a:bodyPr/>
          <a:lstStyle/>
          <a:p>
            <a:fld id="{65B56D9B-9DFB-4F3D-BDC4-02DC4D60B1FF}" type="slidenum">
              <a:rPr lang="fr-FR" smtClean="0">
                <a:latin typeface="Times" pitchFamily="18" charset="0"/>
                <a:cs typeface="Arial" charset="0"/>
              </a:rPr>
              <a:pPr/>
              <a:t>167</a:t>
            </a:fld>
            <a:endParaRPr lang="fr-FR" smtClean="0">
              <a:latin typeface="Times" pitchFamily="18" charset="0"/>
              <a:cs typeface="Arial" charset="0"/>
            </a:endParaRPr>
          </a:p>
        </p:txBody>
      </p:sp>
      <p:sp>
        <p:nvSpPr>
          <p:cNvPr id="372738" name="Rectangle 2"/>
          <p:cNvSpPr>
            <a:spLocks noGrp="1" noRot="1" noChangeArrowheads="1" noTextEdit="1"/>
          </p:cNvSpPr>
          <p:nvPr>
            <p:ph type="sldImg"/>
          </p:nvPr>
        </p:nvSpPr>
        <p:spPr>
          <a:xfrm>
            <a:off x="992188" y="768350"/>
            <a:ext cx="5114925" cy="3836988"/>
          </a:xfrm>
          <a:ln/>
        </p:spPr>
      </p:sp>
      <p:sp>
        <p:nvSpPr>
          <p:cNvPr id="37273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5" name="Rectangle 7"/>
          <p:cNvSpPr>
            <a:spLocks noGrp="1" noChangeArrowheads="1"/>
          </p:cNvSpPr>
          <p:nvPr>
            <p:ph type="sldNum" sz="quarter" idx="5"/>
          </p:nvPr>
        </p:nvSpPr>
        <p:spPr>
          <a:noFill/>
        </p:spPr>
        <p:txBody>
          <a:bodyPr/>
          <a:lstStyle/>
          <a:p>
            <a:fld id="{227A4169-A74C-4060-AC24-818623102D9A}" type="slidenum">
              <a:rPr lang="fr-FR" smtClean="0">
                <a:latin typeface="Times" pitchFamily="18" charset="0"/>
                <a:cs typeface="Arial" charset="0"/>
              </a:rPr>
              <a:pPr/>
              <a:t>168</a:t>
            </a:fld>
            <a:endParaRPr lang="fr-FR" smtClean="0">
              <a:latin typeface="Times" pitchFamily="18" charset="0"/>
              <a:cs typeface="Arial" charset="0"/>
            </a:endParaRPr>
          </a:p>
        </p:txBody>
      </p:sp>
      <p:sp>
        <p:nvSpPr>
          <p:cNvPr id="374786" name="Rectangle 2"/>
          <p:cNvSpPr>
            <a:spLocks noGrp="1" noRot="1" noChangeArrowheads="1" noTextEdit="1"/>
          </p:cNvSpPr>
          <p:nvPr>
            <p:ph type="sldImg"/>
          </p:nvPr>
        </p:nvSpPr>
        <p:spPr>
          <a:xfrm>
            <a:off x="992188" y="768350"/>
            <a:ext cx="5114925" cy="3836988"/>
          </a:xfrm>
          <a:ln/>
        </p:spPr>
      </p:sp>
      <p:sp>
        <p:nvSpPr>
          <p:cNvPr id="37478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3" name="Rectangle 7"/>
          <p:cNvSpPr>
            <a:spLocks noGrp="1" noChangeArrowheads="1"/>
          </p:cNvSpPr>
          <p:nvPr>
            <p:ph type="sldNum" sz="quarter" idx="5"/>
          </p:nvPr>
        </p:nvSpPr>
        <p:spPr>
          <a:noFill/>
        </p:spPr>
        <p:txBody>
          <a:bodyPr/>
          <a:lstStyle/>
          <a:p>
            <a:fld id="{C3EB0BD6-BCE3-4659-B4EA-D2CE4395257A}" type="slidenum">
              <a:rPr lang="fr-FR" smtClean="0">
                <a:latin typeface="Times" pitchFamily="18" charset="0"/>
                <a:cs typeface="Arial" charset="0"/>
              </a:rPr>
              <a:pPr/>
              <a:t>169</a:t>
            </a:fld>
            <a:endParaRPr lang="fr-FR" smtClean="0">
              <a:latin typeface="Times" pitchFamily="18" charset="0"/>
              <a:cs typeface="Arial" charset="0"/>
            </a:endParaRPr>
          </a:p>
        </p:txBody>
      </p:sp>
      <p:sp>
        <p:nvSpPr>
          <p:cNvPr id="376834" name="Rectangle 2"/>
          <p:cNvSpPr>
            <a:spLocks noGrp="1" noRot="1" noChangeArrowheads="1" noTextEdit="1"/>
          </p:cNvSpPr>
          <p:nvPr>
            <p:ph type="sldImg"/>
          </p:nvPr>
        </p:nvSpPr>
        <p:spPr>
          <a:xfrm>
            <a:off x="992188" y="768350"/>
            <a:ext cx="5114925" cy="3836988"/>
          </a:xfrm>
          <a:ln/>
        </p:spPr>
      </p:sp>
      <p:sp>
        <p:nvSpPr>
          <p:cNvPr id="37683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p:spPr>
        <p:txBody>
          <a:bodyPr/>
          <a:lstStyle/>
          <a:p>
            <a:fld id="{46E34872-DBC8-40B7-A55C-96FC93271A10}" type="slidenum">
              <a:rPr lang="fr-FR" smtClean="0">
                <a:latin typeface="Times" pitchFamily="18" charset="0"/>
                <a:cs typeface="Arial" charset="0"/>
              </a:rPr>
              <a:pPr/>
              <a:t>17</a:t>
            </a:fld>
            <a:endParaRPr lang="fr-FR" smtClean="0">
              <a:latin typeface="Times" pitchFamily="18" charset="0"/>
              <a:cs typeface="Arial" charset="0"/>
            </a:endParaRPr>
          </a:p>
        </p:txBody>
      </p:sp>
      <p:sp>
        <p:nvSpPr>
          <p:cNvPr id="50178" name="Rectangle 2"/>
          <p:cNvSpPr>
            <a:spLocks noGrp="1" noRot="1" noChangeArrowheads="1" noTextEdit="1"/>
          </p:cNvSpPr>
          <p:nvPr>
            <p:ph type="sldImg"/>
          </p:nvPr>
        </p:nvSpPr>
        <p:spPr>
          <a:xfrm>
            <a:off x="992188" y="768350"/>
            <a:ext cx="5114925" cy="3836988"/>
          </a:xfrm>
          <a:ln/>
        </p:spPr>
      </p:sp>
      <p:sp>
        <p:nvSpPr>
          <p:cNvPr id="5017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Rectangle 7"/>
          <p:cNvSpPr>
            <a:spLocks noGrp="1" noChangeArrowheads="1"/>
          </p:cNvSpPr>
          <p:nvPr>
            <p:ph type="sldNum" sz="quarter" idx="5"/>
          </p:nvPr>
        </p:nvSpPr>
        <p:spPr>
          <a:noFill/>
        </p:spPr>
        <p:txBody>
          <a:bodyPr/>
          <a:lstStyle/>
          <a:p>
            <a:fld id="{A6041172-2EF9-4550-8BF1-90759AD6D22B}" type="slidenum">
              <a:rPr lang="fr-FR" smtClean="0">
                <a:latin typeface="Times" pitchFamily="18" charset="0"/>
                <a:cs typeface="Arial" charset="0"/>
              </a:rPr>
              <a:pPr/>
              <a:t>170</a:t>
            </a:fld>
            <a:endParaRPr lang="fr-FR" smtClean="0">
              <a:latin typeface="Times" pitchFamily="18" charset="0"/>
              <a:cs typeface="Arial" charset="0"/>
            </a:endParaRPr>
          </a:p>
        </p:txBody>
      </p:sp>
      <p:sp>
        <p:nvSpPr>
          <p:cNvPr id="378882" name="Rectangle 2"/>
          <p:cNvSpPr>
            <a:spLocks noGrp="1" noRot="1" noChangeArrowheads="1" noTextEdit="1"/>
          </p:cNvSpPr>
          <p:nvPr>
            <p:ph type="sldImg"/>
          </p:nvPr>
        </p:nvSpPr>
        <p:spPr>
          <a:xfrm>
            <a:off x="992188" y="768350"/>
            <a:ext cx="5114925" cy="3836988"/>
          </a:xfrm>
          <a:ln/>
        </p:spPr>
      </p:sp>
      <p:sp>
        <p:nvSpPr>
          <p:cNvPr id="37888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29" name="Rectangle 7"/>
          <p:cNvSpPr>
            <a:spLocks noGrp="1" noChangeArrowheads="1"/>
          </p:cNvSpPr>
          <p:nvPr>
            <p:ph type="sldNum" sz="quarter" idx="5"/>
          </p:nvPr>
        </p:nvSpPr>
        <p:spPr>
          <a:noFill/>
        </p:spPr>
        <p:txBody>
          <a:bodyPr/>
          <a:lstStyle/>
          <a:p>
            <a:fld id="{0AAC9904-E413-4B12-AABC-2BA74C573BE6}" type="slidenum">
              <a:rPr lang="fr-FR" smtClean="0">
                <a:latin typeface="Times" pitchFamily="18" charset="0"/>
                <a:cs typeface="Arial" charset="0"/>
              </a:rPr>
              <a:pPr/>
              <a:t>171</a:t>
            </a:fld>
            <a:endParaRPr lang="fr-FR" smtClean="0">
              <a:latin typeface="Times" pitchFamily="18" charset="0"/>
              <a:cs typeface="Arial" charset="0"/>
            </a:endParaRPr>
          </a:p>
        </p:txBody>
      </p:sp>
      <p:sp>
        <p:nvSpPr>
          <p:cNvPr id="380930" name="Rectangle 2"/>
          <p:cNvSpPr>
            <a:spLocks noGrp="1" noRot="1" noChangeArrowheads="1" noTextEdit="1"/>
          </p:cNvSpPr>
          <p:nvPr>
            <p:ph type="sldImg"/>
          </p:nvPr>
        </p:nvSpPr>
        <p:spPr>
          <a:xfrm>
            <a:off x="992188" y="768350"/>
            <a:ext cx="5114925" cy="3836988"/>
          </a:xfrm>
          <a:ln/>
        </p:spPr>
      </p:sp>
      <p:sp>
        <p:nvSpPr>
          <p:cNvPr id="38093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Rectangle 7"/>
          <p:cNvSpPr>
            <a:spLocks noGrp="1" noChangeArrowheads="1"/>
          </p:cNvSpPr>
          <p:nvPr>
            <p:ph type="sldNum" sz="quarter" idx="5"/>
          </p:nvPr>
        </p:nvSpPr>
        <p:spPr>
          <a:noFill/>
        </p:spPr>
        <p:txBody>
          <a:bodyPr/>
          <a:lstStyle/>
          <a:p>
            <a:fld id="{7F3C26A3-1649-4075-8C8E-C7AACA7252D9}" type="slidenum">
              <a:rPr lang="fr-FR" smtClean="0">
                <a:latin typeface="Times" pitchFamily="18" charset="0"/>
                <a:cs typeface="Arial" charset="0"/>
              </a:rPr>
              <a:pPr/>
              <a:t>172</a:t>
            </a:fld>
            <a:endParaRPr lang="fr-FR" smtClean="0">
              <a:latin typeface="Times" pitchFamily="18" charset="0"/>
              <a:cs typeface="Arial" charset="0"/>
            </a:endParaRPr>
          </a:p>
        </p:txBody>
      </p:sp>
      <p:sp>
        <p:nvSpPr>
          <p:cNvPr id="382978" name="Rectangle 2"/>
          <p:cNvSpPr>
            <a:spLocks noGrp="1" noRot="1" noChangeArrowheads="1" noTextEdit="1"/>
          </p:cNvSpPr>
          <p:nvPr>
            <p:ph type="sldImg"/>
          </p:nvPr>
        </p:nvSpPr>
        <p:spPr>
          <a:xfrm>
            <a:off x="992188" y="768350"/>
            <a:ext cx="5114925" cy="3836988"/>
          </a:xfrm>
          <a:ln/>
        </p:spPr>
      </p:sp>
      <p:sp>
        <p:nvSpPr>
          <p:cNvPr id="38297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Rectangle 7"/>
          <p:cNvSpPr>
            <a:spLocks noGrp="1" noChangeArrowheads="1"/>
          </p:cNvSpPr>
          <p:nvPr>
            <p:ph type="sldNum" sz="quarter" idx="5"/>
          </p:nvPr>
        </p:nvSpPr>
        <p:spPr>
          <a:noFill/>
        </p:spPr>
        <p:txBody>
          <a:bodyPr/>
          <a:lstStyle/>
          <a:p>
            <a:fld id="{72AED4FB-50C0-4417-B372-B7F49BB47A12}" type="slidenum">
              <a:rPr lang="fr-FR" smtClean="0">
                <a:latin typeface="Times" pitchFamily="18" charset="0"/>
                <a:cs typeface="Arial" charset="0"/>
              </a:rPr>
              <a:pPr/>
              <a:t>173</a:t>
            </a:fld>
            <a:endParaRPr lang="fr-FR" smtClean="0">
              <a:latin typeface="Times" pitchFamily="18" charset="0"/>
              <a:cs typeface="Arial" charset="0"/>
            </a:endParaRPr>
          </a:p>
        </p:txBody>
      </p:sp>
      <p:sp>
        <p:nvSpPr>
          <p:cNvPr id="385026" name="Rectangle 2"/>
          <p:cNvSpPr>
            <a:spLocks noGrp="1" noRot="1" noChangeArrowheads="1" noTextEdit="1"/>
          </p:cNvSpPr>
          <p:nvPr>
            <p:ph type="sldImg"/>
          </p:nvPr>
        </p:nvSpPr>
        <p:spPr>
          <a:xfrm>
            <a:off x="992188" y="768350"/>
            <a:ext cx="5114925" cy="3836988"/>
          </a:xfrm>
          <a:ln/>
        </p:spPr>
      </p:sp>
      <p:sp>
        <p:nvSpPr>
          <p:cNvPr id="38502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7"/>
          <p:cNvSpPr>
            <a:spLocks noGrp="1" noChangeArrowheads="1"/>
          </p:cNvSpPr>
          <p:nvPr>
            <p:ph type="sldNum" sz="quarter" idx="5"/>
          </p:nvPr>
        </p:nvSpPr>
        <p:spPr>
          <a:noFill/>
        </p:spPr>
        <p:txBody>
          <a:bodyPr/>
          <a:lstStyle/>
          <a:p>
            <a:fld id="{9688DFF1-4323-4E67-A407-E86301F481CC}" type="slidenum">
              <a:rPr lang="fr-FR" smtClean="0">
                <a:latin typeface="Times" pitchFamily="18" charset="0"/>
                <a:cs typeface="Arial" charset="0"/>
              </a:rPr>
              <a:pPr/>
              <a:t>174</a:t>
            </a:fld>
            <a:endParaRPr lang="fr-FR" smtClean="0">
              <a:latin typeface="Times" pitchFamily="18" charset="0"/>
              <a:cs typeface="Arial" charset="0"/>
            </a:endParaRPr>
          </a:p>
        </p:txBody>
      </p:sp>
      <p:sp>
        <p:nvSpPr>
          <p:cNvPr id="387074" name="Rectangle 2"/>
          <p:cNvSpPr>
            <a:spLocks noGrp="1" noRot="1" noChangeArrowheads="1" noTextEdit="1"/>
          </p:cNvSpPr>
          <p:nvPr>
            <p:ph type="sldImg"/>
          </p:nvPr>
        </p:nvSpPr>
        <p:spPr>
          <a:xfrm>
            <a:off x="992188" y="768350"/>
            <a:ext cx="5114925" cy="3836988"/>
          </a:xfrm>
          <a:ln/>
        </p:spPr>
      </p:sp>
      <p:sp>
        <p:nvSpPr>
          <p:cNvPr id="38707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Rectangle 7"/>
          <p:cNvSpPr>
            <a:spLocks noGrp="1" noChangeArrowheads="1"/>
          </p:cNvSpPr>
          <p:nvPr>
            <p:ph type="sldNum" sz="quarter" idx="5"/>
          </p:nvPr>
        </p:nvSpPr>
        <p:spPr>
          <a:noFill/>
        </p:spPr>
        <p:txBody>
          <a:bodyPr/>
          <a:lstStyle/>
          <a:p>
            <a:fld id="{7F2D79CC-16A3-4055-A4F4-38AEB72096AE}" type="slidenum">
              <a:rPr lang="fr-FR" smtClean="0">
                <a:latin typeface="Times" pitchFamily="18" charset="0"/>
                <a:cs typeface="Arial" charset="0"/>
              </a:rPr>
              <a:pPr/>
              <a:t>175</a:t>
            </a:fld>
            <a:endParaRPr lang="fr-FR" smtClean="0">
              <a:latin typeface="Times" pitchFamily="18" charset="0"/>
              <a:cs typeface="Arial" charset="0"/>
            </a:endParaRPr>
          </a:p>
        </p:txBody>
      </p:sp>
      <p:sp>
        <p:nvSpPr>
          <p:cNvPr id="389122" name="Rectangle 2"/>
          <p:cNvSpPr>
            <a:spLocks noGrp="1" noRot="1" noChangeArrowheads="1" noTextEdit="1"/>
          </p:cNvSpPr>
          <p:nvPr>
            <p:ph type="sldImg"/>
          </p:nvPr>
        </p:nvSpPr>
        <p:spPr>
          <a:xfrm>
            <a:off x="992188" y="768350"/>
            <a:ext cx="5114925" cy="3836988"/>
          </a:xfrm>
          <a:ln/>
        </p:spPr>
      </p:sp>
      <p:sp>
        <p:nvSpPr>
          <p:cNvPr id="38912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69" name="Rectangle 7"/>
          <p:cNvSpPr>
            <a:spLocks noGrp="1" noChangeArrowheads="1"/>
          </p:cNvSpPr>
          <p:nvPr>
            <p:ph type="sldNum" sz="quarter" idx="5"/>
          </p:nvPr>
        </p:nvSpPr>
        <p:spPr>
          <a:noFill/>
        </p:spPr>
        <p:txBody>
          <a:bodyPr/>
          <a:lstStyle/>
          <a:p>
            <a:fld id="{82BBEAA3-6282-495B-9269-16B7DF764159}" type="slidenum">
              <a:rPr lang="fr-FR" smtClean="0">
                <a:latin typeface="Times" pitchFamily="18" charset="0"/>
                <a:cs typeface="Arial" charset="0"/>
              </a:rPr>
              <a:pPr/>
              <a:t>176</a:t>
            </a:fld>
            <a:endParaRPr lang="fr-FR" smtClean="0">
              <a:latin typeface="Times" pitchFamily="18" charset="0"/>
              <a:cs typeface="Arial" charset="0"/>
            </a:endParaRPr>
          </a:p>
        </p:txBody>
      </p:sp>
      <p:sp>
        <p:nvSpPr>
          <p:cNvPr id="391170" name="Rectangle 2"/>
          <p:cNvSpPr>
            <a:spLocks noGrp="1" noRot="1" noChangeArrowheads="1" noTextEdit="1"/>
          </p:cNvSpPr>
          <p:nvPr>
            <p:ph type="sldImg"/>
          </p:nvPr>
        </p:nvSpPr>
        <p:spPr>
          <a:xfrm>
            <a:off x="992188" y="768350"/>
            <a:ext cx="5114925" cy="3836988"/>
          </a:xfrm>
          <a:ln/>
        </p:spPr>
      </p:sp>
      <p:sp>
        <p:nvSpPr>
          <p:cNvPr id="39117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7" name="Rectangle 7"/>
          <p:cNvSpPr>
            <a:spLocks noGrp="1" noChangeArrowheads="1"/>
          </p:cNvSpPr>
          <p:nvPr>
            <p:ph type="sldNum" sz="quarter" idx="5"/>
          </p:nvPr>
        </p:nvSpPr>
        <p:spPr>
          <a:noFill/>
        </p:spPr>
        <p:txBody>
          <a:bodyPr/>
          <a:lstStyle/>
          <a:p>
            <a:fld id="{9FE6FEFC-8422-4D35-A35F-0DD63207329C}" type="slidenum">
              <a:rPr lang="fr-FR" smtClean="0">
                <a:latin typeface="Times" pitchFamily="18" charset="0"/>
                <a:cs typeface="Arial" charset="0"/>
              </a:rPr>
              <a:pPr/>
              <a:t>177</a:t>
            </a:fld>
            <a:endParaRPr lang="fr-FR" smtClean="0">
              <a:latin typeface="Times" pitchFamily="18" charset="0"/>
              <a:cs typeface="Arial" charset="0"/>
            </a:endParaRPr>
          </a:p>
        </p:txBody>
      </p:sp>
      <p:sp>
        <p:nvSpPr>
          <p:cNvPr id="393218" name="Rectangle 2"/>
          <p:cNvSpPr>
            <a:spLocks noGrp="1" noRot="1" noChangeArrowheads="1" noTextEdit="1"/>
          </p:cNvSpPr>
          <p:nvPr>
            <p:ph type="sldImg"/>
          </p:nvPr>
        </p:nvSpPr>
        <p:spPr>
          <a:xfrm>
            <a:off x="992188" y="768350"/>
            <a:ext cx="5114925" cy="3836988"/>
          </a:xfrm>
          <a:ln/>
        </p:spPr>
      </p:sp>
      <p:sp>
        <p:nvSpPr>
          <p:cNvPr id="39321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5" name="Rectangle 7"/>
          <p:cNvSpPr>
            <a:spLocks noGrp="1" noChangeArrowheads="1"/>
          </p:cNvSpPr>
          <p:nvPr>
            <p:ph type="sldNum" sz="quarter" idx="5"/>
          </p:nvPr>
        </p:nvSpPr>
        <p:spPr>
          <a:noFill/>
        </p:spPr>
        <p:txBody>
          <a:bodyPr/>
          <a:lstStyle/>
          <a:p>
            <a:fld id="{04DE19BD-6F86-44E7-8F63-B2515985AAF5}" type="slidenum">
              <a:rPr lang="fr-FR" smtClean="0">
                <a:latin typeface="Times" pitchFamily="18" charset="0"/>
                <a:cs typeface="Arial" charset="0"/>
              </a:rPr>
              <a:pPr/>
              <a:t>178</a:t>
            </a:fld>
            <a:endParaRPr lang="fr-FR" smtClean="0">
              <a:latin typeface="Times" pitchFamily="18" charset="0"/>
              <a:cs typeface="Arial" charset="0"/>
            </a:endParaRPr>
          </a:p>
        </p:txBody>
      </p:sp>
      <p:sp>
        <p:nvSpPr>
          <p:cNvPr id="395266" name="Rectangle 2"/>
          <p:cNvSpPr>
            <a:spLocks noGrp="1" noRot="1" noChangeArrowheads="1" noTextEdit="1"/>
          </p:cNvSpPr>
          <p:nvPr>
            <p:ph type="sldImg"/>
          </p:nvPr>
        </p:nvSpPr>
        <p:spPr>
          <a:xfrm>
            <a:off x="992188" y="768350"/>
            <a:ext cx="5114925" cy="3836988"/>
          </a:xfrm>
          <a:ln/>
        </p:spPr>
      </p:sp>
      <p:sp>
        <p:nvSpPr>
          <p:cNvPr id="39526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3" name="Rectangle 7"/>
          <p:cNvSpPr>
            <a:spLocks noGrp="1" noChangeArrowheads="1"/>
          </p:cNvSpPr>
          <p:nvPr>
            <p:ph type="sldNum" sz="quarter" idx="5"/>
          </p:nvPr>
        </p:nvSpPr>
        <p:spPr>
          <a:noFill/>
        </p:spPr>
        <p:txBody>
          <a:bodyPr/>
          <a:lstStyle/>
          <a:p>
            <a:fld id="{95525346-E46D-4266-A115-6D468ECF3791}" type="slidenum">
              <a:rPr lang="fr-FR" smtClean="0">
                <a:latin typeface="Times" pitchFamily="18" charset="0"/>
                <a:cs typeface="Arial" charset="0"/>
              </a:rPr>
              <a:pPr/>
              <a:t>179</a:t>
            </a:fld>
            <a:endParaRPr lang="fr-FR" smtClean="0">
              <a:latin typeface="Times" pitchFamily="18" charset="0"/>
              <a:cs typeface="Arial" charset="0"/>
            </a:endParaRPr>
          </a:p>
        </p:txBody>
      </p:sp>
      <p:sp>
        <p:nvSpPr>
          <p:cNvPr id="397314" name="Rectangle 2"/>
          <p:cNvSpPr>
            <a:spLocks noGrp="1" noRot="1" noChangeArrowheads="1" noTextEdit="1"/>
          </p:cNvSpPr>
          <p:nvPr>
            <p:ph type="sldImg"/>
          </p:nvPr>
        </p:nvSpPr>
        <p:spPr>
          <a:xfrm>
            <a:off x="992188" y="768350"/>
            <a:ext cx="5114925" cy="3836988"/>
          </a:xfrm>
          <a:ln/>
        </p:spPr>
      </p:sp>
      <p:sp>
        <p:nvSpPr>
          <p:cNvPr id="39731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p:spPr>
        <p:txBody>
          <a:bodyPr/>
          <a:lstStyle/>
          <a:p>
            <a:fld id="{FD57EF17-C338-4610-9954-88F7225F2312}" type="slidenum">
              <a:rPr lang="fr-FR" smtClean="0">
                <a:latin typeface="Times" pitchFamily="18" charset="0"/>
                <a:cs typeface="Arial" charset="0"/>
              </a:rPr>
              <a:pPr/>
              <a:t>18</a:t>
            </a:fld>
            <a:endParaRPr lang="fr-FR" smtClean="0">
              <a:latin typeface="Times" pitchFamily="18" charset="0"/>
              <a:cs typeface="Arial" charset="0"/>
            </a:endParaRPr>
          </a:p>
        </p:txBody>
      </p:sp>
      <p:sp>
        <p:nvSpPr>
          <p:cNvPr id="52226" name="Rectangle 2"/>
          <p:cNvSpPr>
            <a:spLocks noGrp="1" noRot="1" noChangeArrowheads="1" noTextEdit="1"/>
          </p:cNvSpPr>
          <p:nvPr>
            <p:ph type="sldImg"/>
          </p:nvPr>
        </p:nvSpPr>
        <p:spPr>
          <a:xfrm>
            <a:off x="992188" y="768350"/>
            <a:ext cx="5114925" cy="3836988"/>
          </a:xfrm>
          <a:ln/>
        </p:spPr>
      </p:sp>
      <p:sp>
        <p:nvSpPr>
          <p:cNvPr id="5222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Rectangle 7"/>
          <p:cNvSpPr>
            <a:spLocks noGrp="1" noChangeArrowheads="1"/>
          </p:cNvSpPr>
          <p:nvPr>
            <p:ph type="sldNum" sz="quarter" idx="5"/>
          </p:nvPr>
        </p:nvSpPr>
        <p:spPr>
          <a:noFill/>
        </p:spPr>
        <p:txBody>
          <a:bodyPr/>
          <a:lstStyle/>
          <a:p>
            <a:fld id="{01C06326-72B2-4ED5-B907-08B95EB6CA93}" type="slidenum">
              <a:rPr lang="fr-FR" smtClean="0">
                <a:latin typeface="Times" pitchFamily="18" charset="0"/>
                <a:cs typeface="Arial" charset="0"/>
              </a:rPr>
              <a:pPr/>
              <a:t>180</a:t>
            </a:fld>
            <a:endParaRPr lang="fr-FR" smtClean="0">
              <a:latin typeface="Times" pitchFamily="18" charset="0"/>
              <a:cs typeface="Arial" charset="0"/>
            </a:endParaRPr>
          </a:p>
        </p:txBody>
      </p:sp>
      <p:sp>
        <p:nvSpPr>
          <p:cNvPr id="399362" name="Rectangle 2"/>
          <p:cNvSpPr>
            <a:spLocks noGrp="1" noRot="1" noChangeArrowheads="1" noTextEdit="1"/>
          </p:cNvSpPr>
          <p:nvPr>
            <p:ph type="sldImg"/>
          </p:nvPr>
        </p:nvSpPr>
        <p:spPr>
          <a:xfrm>
            <a:off x="992188" y="768350"/>
            <a:ext cx="5114925" cy="3836988"/>
          </a:xfrm>
          <a:ln/>
        </p:spPr>
      </p:sp>
      <p:sp>
        <p:nvSpPr>
          <p:cNvPr id="39936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09" name="Rectangle 7"/>
          <p:cNvSpPr>
            <a:spLocks noGrp="1" noChangeArrowheads="1"/>
          </p:cNvSpPr>
          <p:nvPr>
            <p:ph type="sldNum" sz="quarter" idx="5"/>
          </p:nvPr>
        </p:nvSpPr>
        <p:spPr>
          <a:noFill/>
        </p:spPr>
        <p:txBody>
          <a:bodyPr/>
          <a:lstStyle/>
          <a:p>
            <a:fld id="{5F56976F-D63B-40FF-AB90-433D1F722669}" type="slidenum">
              <a:rPr lang="fr-FR" smtClean="0">
                <a:latin typeface="Times" pitchFamily="18" charset="0"/>
                <a:cs typeface="Arial" charset="0"/>
              </a:rPr>
              <a:pPr/>
              <a:t>181</a:t>
            </a:fld>
            <a:endParaRPr lang="fr-FR" smtClean="0">
              <a:latin typeface="Times" pitchFamily="18" charset="0"/>
              <a:cs typeface="Arial" charset="0"/>
            </a:endParaRPr>
          </a:p>
        </p:txBody>
      </p:sp>
      <p:sp>
        <p:nvSpPr>
          <p:cNvPr id="401410" name="Rectangle 2"/>
          <p:cNvSpPr>
            <a:spLocks noGrp="1" noRot="1" noChangeArrowheads="1" noTextEdit="1"/>
          </p:cNvSpPr>
          <p:nvPr>
            <p:ph type="sldImg"/>
          </p:nvPr>
        </p:nvSpPr>
        <p:spPr>
          <a:xfrm>
            <a:off x="992188" y="768350"/>
            <a:ext cx="5114925" cy="3836988"/>
          </a:xfrm>
          <a:ln/>
        </p:spPr>
      </p:sp>
      <p:sp>
        <p:nvSpPr>
          <p:cNvPr id="40141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7" name="Rectangle 7"/>
          <p:cNvSpPr>
            <a:spLocks noGrp="1" noChangeArrowheads="1"/>
          </p:cNvSpPr>
          <p:nvPr>
            <p:ph type="sldNum" sz="quarter" idx="5"/>
          </p:nvPr>
        </p:nvSpPr>
        <p:spPr>
          <a:noFill/>
        </p:spPr>
        <p:txBody>
          <a:bodyPr/>
          <a:lstStyle/>
          <a:p>
            <a:fld id="{CDB975F5-ECF2-4891-AF0B-0D8DC740172C}" type="slidenum">
              <a:rPr lang="fr-FR" smtClean="0">
                <a:latin typeface="Times" pitchFamily="18" charset="0"/>
                <a:cs typeface="Arial" charset="0"/>
              </a:rPr>
              <a:pPr/>
              <a:t>182</a:t>
            </a:fld>
            <a:endParaRPr lang="fr-FR" smtClean="0">
              <a:latin typeface="Times" pitchFamily="18" charset="0"/>
              <a:cs typeface="Arial" charset="0"/>
            </a:endParaRPr>
          </a:p>
        </p:txBody>
      </p:sp>
      <p:sp>
        <p:nvSpPr>
          <p:cNvPr id="403458" name="Rectangle 2"/>
          <p:cNvSpPr>
            <a:spLocks noGrp="1" noRot="1" noChangeArrowheads="1" noTextEdit="1"/>
          </p:cNvSpPr>
          <p:nvPr>
            <p:ph type="sldImg"/>
          </p:nvPr>
        </p:nvSpPr>
        <p:spPr>
          <a:xfrm>
            <a:off x="992188" y="768350"/>
            <a:ext cx="5114925" cy="3836988"/>
          </a:xfrm>
          <a:ln/>
        </p:spPr>
      </p:sp>
      <p:sp>
        <p:nvSpPr>
          <p:cNvPr id="40345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5" name="Rectangle 7"/>
          <p:cNvSpPr>
            <a:spLocks noGrp="1" noChangeArrowheads="1"/>
          </p:cNvSpPr>
          <p:nvPr>
            <p:ph type="sldNum" sz="quarter" idx="5"/>
          </p:nvPr>
        </p:nvSpPr>
        <p:spPr>
          <a:noFill/>
        </p:spPr>
        <p:txBody>
          <a:bodyPr/>
          <a:lstStyle/>
          <a:p>
            <a:fld id="{99796465-1BA5-434D-BCE5-39FB76198EBA}" type="slidenum">
              <a:rPr lang="fr-FR" smtClean="0">
                <a:latin typeface="Times" pitchFamily="18" charset="0"/>
                <a:cs typeface="Arial" charset="0"/>
              </a:rPr>
              <a:pPr/>
              <a:t>183</a:t>
            </a:fld>
            <a:endParaRPr lang="fr-FR" smtClean="0">
              <a:latin typeface="Times" pitchFamily="18" charset="0"/>
              <a:cs typeface="Arial" charset="0"/>
            </a:endParaRPr>
          </a:p>
        </p:txBody>
      </p:sp>
      <p:sp>
        <p:nvSpPr>
          <p:cNvPr id="405506" name="Rectangle 2"/>
          <p:cNvSpPr>
            <a:spLocks noGrp="1" noRot="1" noChangeArrowheads="1" noTextEdit="1"/>
          </p:cNvSpPr>
          <p:nvPr>
            <p:ph type="sldImg"/>
          </p:nvPr>
        </p:nvSpPr>
        <p:spPr>
          <a:xfrm>
            <a:off x="992188" y="768350"/>
            <a:ext cx="5114925" cy="3836988"/>
          </a:xfrm>
          <a:ln/>
        </p:spPr>
      </p:sp>
      <p:sp>
        <p:nvSpPr>
          <p:cNvPr id="40550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3" name="Rectangle 7"/>
          <p:cNvSpPr>
            <a:spLocks noGrp="1" noChangeArrowheads="1"/>
          </p:cNvSpPr>
          <p:nvPr>
            <p:ph type="sldNum" sz="quarter" idx="5"/>
          </p:nvPr>
        </p:nvSpPr>
        <p:spPr>
          <a:noFill/>
        </p:spPr>
        <p:txBody>
          <a:bodyPr/>
          <a:lstStyle/>
          <a:p>
            <a:fld id="{07FE6E7F-418A-48B8-BD5D-E7DEABE37E75}" type="slidenum">
              <a:rPr lang="fr-FR" smtClean="0">
                <a:latin typeface="Times" pitchFamily="18" charset="0"/>
                <a:cs typeface="Arial" charset="0"/>
              </a:rPr>
              <a:pPr/>
              <a:t>184</a:t>
            </a:fld>
            <a:endParaRPr lang="fr-FR" smtClean="0">
              <a:latin typeface="Times" pitchFamily="18" charset="0"/>
              <a:cs typeface="Arial" charset="0"/>
            </a:endParaRPr>
          </a:p>
        </p:txBody>
      </p:sp>
      <p:sp>
        <p:nvSpPr>
          <p:cNvPr id="407554" name="Rectangle 2"/>
          <p:cNvSpPr>
            <a:spLocks noGrp="1" noRot="1" noChangeArrowheads="1" noTextEdit="1"/>
          </p:cNvSpPr>
          <p:nvPr>
            <p:ph type="sldImg"/>
          </p:nvPr>
        </p:nvSpPr>
        <p:spPr>
          <a:xfrm>
            <a:off x="992188" y="768350"/>
            <a:ext cx="5114925" cy="3836988"/>
          </a:xfrm>
          <a:ln/>
        </p:spPr>
      </p:sp>
      <p:sp>
        <p:nvSpPr>
          <p:cNvPr id="40755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7"/>
          <p:cNvSpPr>
            <a:spLocks noGrp="1" noChangeArrowheads="1"/>
          </p:cNvSpPr>
          <p:nvPr>
            <p:ph type="sldNum" sz="quarter" idx="5"/>
          </p:nvPr>
        </p:nvSpPr>
        <p:spPr>
          <a:noFill/>
        </p:spPr>
        <p:txBody>
          <a:bodyPr/>
          <a:lstStyle/>
          <a:p>
            <a:fld id="{8FA5FC97-7A6A-4830-965F-4F9A99DE4E75}" type="slidenum">
              <a:rPr lang="fr-FR" smtClean="0">
                <a:latin typeface="Times" pitchFamily="18" charset="0"/>
                <a:cs typeface="Arial" charset="0"/>
              </a:rPr>
              <a:pPr/>
              <a:t>185</a:t>
            </a:fld>
            <a:endParaRPr lang="fr-FR" smtClean="0">
              <a:latin typeface="Times" pitchFamily="18" charset="0"/>
              <a:cs typeface="Arial" charset="0"/>
            </a:endParaRPr>
          </a:p>
        </p:txBody>
      </p:sp>
      <p:sp>
        <p:nvSpPr>
          <p:cNvPr id="409602" name="Rectangle 2"/>
          <p:cNvSpPr>
            <a:spLocks noGrp="1" noRot="1" noChangeArrowheads="1" noTextEdit="1"/>
          </p:cNvSpPr>
          <p:nvPr>
            <p:ph type="sldImg"/>
          </p:nvPr>
        </p:nvSpPr>
        <p:spPr>
          <a:xfrm>
            <a:off x="992188" y="768350"/>
            <a:ext cx="5114925" cy="3836988"/>
          </a:xfrm>
          <a:ln/>
        </p:spPr>
      </p:sp>
      <p:sp>
        <p:nvSpPr>
          <p:cNvPr id="40960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49" name="Rectangle 7"/>
          <p:cNvSpPr>
            <a:spLocks noGrp="1" noChangeArrowheads="1"/>
          </p:cNvSpPr>
          <p:nvPr>
            <p:ph type="sldNum" sz="quarter" idx="5"/>
          </p:nvPr>
        </p:nvSpPr>
        <p:spPr>
          <a:noFill/>
        </p:spPr>
        <p:txBody>
          <a:bodyPr/>
          <a:lstStyle/>
          <a:p>
            <a:fld id="{F0040ED3-C7DA-4128-A18C-83FA5912E3D4}" type="slidenum">
              <a:rPr lang="fr-FR" smtClean="0">
                <a:latin typeface="Times" pitchFamily="18" charset="0"/>
                <a:cs typeface="Arial" charset="0"/>
              </a:rPr>
              <a:pPr/>
              <a:t>186</a:t>
            </a:fld>
            <a:endParaRPr lang="fr-FR" smtClean="0">
              <a:latin typeface="Times" pitchFamily="18" charset="0"/>
              <a:cs typeface="Arial" charset="0"/>
            </a:endParaRPr>
          </a:p>
        </p:txBody>
      </p:sp>
      <p:sp>
        <p:nvSpPr>
          <p:cNvPr id="411650" name="Rectangle 2"/>
          <p:cNvSpPr>
            <a:spLocks noGrp="1" noRot="1" noChangeArrowheads="1" noTextEdit="1"/>
          </p:cNvSpPr>
          <p:nvPr>
            <p:ph type="sldImg"/>
          </p:nvPr>
        </p:nvSpPr>
        <p:spPr>
          <a:xfrm>
            <a:off x="992188" y="768350"/>
            <a:ext cx="5114925" cy="3836988"/>
          </a:xfrm>
          <a:ln/>
        </p:spPr>
      </p:sp>
      <p:sp>
        <p:nvSpPr>
          <p:cNvPr id="41165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7" name="Rectangle 7"/>
          <p:cNvSpPr>
            <a:spLocks noGrp="1" noChangeArrowheads="1"/>
          </p:cNvSpPr>
          <p:nvPr>
            <p:ph type="sldNum" sz="quarter" idx="5"/>
          </p:nvPr>
        </p:nvSpPr>
        <p:spPr>
          <a:noFill/>
        </p:spPr>
        <p:txBody>
          <a:bodyPr/>
          <a:lstStyle/>
          <a:p>
            <a:fld id="{FABF942F-3889-4E81-AD63-ABE9439081A9}" type="slidenum">
              <a:rPr lang="fr-FR" smtClean="0">
                <a:latin typeface="Times" pitchFamily="18" charset="0"/>
                <a:cs typeface="Arial" charset="0"/>
              </a:rPr>
              <a:pPr/>
              <a:t>187</a:t>
            </a:fld>
            <a:endParaRPr lang="fr-FR" smtClean="0">
              <a:latin typeface="Times" pitchFamily="18" charset="0"/>
              <a:cs typeface="Arial" charset="0"/>
            </a:endParaRPr>
          </a:p>
        </p:txBody>
      </p:sp>
      <p:sp>
        <p:nvSpPr>
          <p:cNvPr id="413698" name="Rectangle 2"/>
          <p:cNvSpPr>
            <a:spLocks noGrp="1" noRot="1" noChangeArrowheads="1" noTextEdit="1"/>
          </p:cNvSpPr>
          <p:nvPr>
            <p:ph type="sldImg"/>
          </p:nvPr>
        </p:nvSpPr>
        <p:spPr>
          <a:xfrm>
            <a:off x="992188" y="768350"/>
            <a:ext cx="5114925" cy="3836988"/>
          </a:xfrm>
          <a:ln/>
        </p:spPr>
      </p:sp>
      <p:sp>
        <p:nvSpPr>
          <p:cNvPr id="41369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5" name="Rectangle 7"/>
          <p:cNvSpPr>
            <a:spLocks noGrp="1" noChangeArrowheads="1"/>
          </p:cNvSpPr>
          <p:nvPr>
            <p:ph type="sldNum" sz="quarter" idx="5"/>
          </p:nvPr>
        </p:nvSpPr>
        <p:spPr>
          <a:noFill/>
        </p:spPr>
        <p:txBody>
          <a:bodyPr/>
          <a:lstStyle/>
          <a:p>
            <a:fld id="{139D803E-39BD-4AD3-906D-09E2C6480504}" type="slidenum">
              <a:rPr lang="fr-FR" smtClean="0">
                <a:latin typeface="Times" pitchFamily="18" charset="0"/>
                <a:cs typeface="Arial" charset="0"/>
              </a:rPr>
              <a:pPr/>
              <a:t>188</a:t>
            </a:fld>
            <a:endParaRPr lang="fr-FR" smtClean="0">
              <a:latin typeface="Times" pitchFamily="18" charset="0"/>
              <a:cs typeface="Arial" charset="0"/>
            </a:endParaRPr>
          </a:p>
        </p:txBody>
      </p:sp>
      <p:sp>
        <p:nvSpPr>
          <p:cNvPr id="415746" name="Rectangle 2"/>
          <p:cNvSpPr>
            <a:spLocks noGrp="1" noRot="1" noChangeArrowheads="1" noTextEdit="1"/>
          </p:cNvSpPr>
          <p:nvPr>
            <p:ph type="sldImg"/>
          </p:nvPr>
        </p:nvSpPr>
        <p:spPr>
          <a:xfrm>
            <a:off x="992188" y="768350"/>
            <a:ext cx="5114925" cy="3836988"/>
          </a:xfrm>
          <a:ln/>
        </p:spPr>
      </p:sp>
      <p:sp>
        <p:nvSpPr>
          <p:cNvPr id="41574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3" name="Rectangle 7"/>
          <p:cNvSpPr>
            <a:spLocks noGrp="1" noChangeArrowheads="1"/>
          </p:cNvSpPr>
          <p:nvPr>
            <p:ph type="sldNum" sz="quarter" idx="5"/>
          </p:nvPr>
        </p:nvSpPr>
        <p:spPr>
          <a:noFill/>
        </p:spPr>
        <p:txBody>
          <a:bodyPr/>
          <a:lstStyle/>
          <a:p>
            <a:fld id="{626BE7D8-DAB4-4823-802C-9B9AD472A553}" type="slidenum">
              <a:rPr lang="fr-FR" smtClean="0">
                <a:latin typeface="Times" pitchFamily="18" charset="0"/>
                <a:cs typeface="Arial" charset="0"/>
              </a:rPr>
              <a:pPr/>
              <a:t>189</a:t>
            </a:fld>
            <a:endParaRPr lang="fr-FR" smtClean="0">
              <a:latin typeface="Times" pitchFamily="18" charset="0"/>
              <a:cs typeface="Arial" charset="0"/>
            </a:endParaRPr>
          </a:p>
        </p:txBody>
      </p:sp>
      <p:sp>
        <p:nvSpPr>
          <p:cNvPr id="417794" name="Rectangle 2"/>
          <p:cNvSpPr>
            <a:spLocks noGrp="1" noRot="1" noChangeArrowheads="1" noTextEdit="1"/>
          </p:cNvSpPr>
          <p:nvPr>
            <p:ph type="sldImg"/>
          </p:nvPr>
        </p:nvSpPr>
        <p:spPr>
          <a:xfrm>
            <a:off x="992188" y="768350"/>
            <a:ext cx="5114925" cy="3836988"/>
          </a:xfrm>
          <a:ln/>
        </p:spPr>
      </p:sp>
      <p:sp>
        <p:nvSpPr>
          <p:cNvPr id="41779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p:spPr>
        <p:txBody>
          <a:bodyPr/>
          <a:lstStyle/>
          <a:p>
            <a:fld id="{E0DD1375-2523-4ED9-9AA8-9874334FCF05}" type="slidenum">
              <a:rPr lang="fr-FR" smtClean="0">
                <a:latin typeface="Times" pitchFamily="18" charset="0"/>
                <a:cs typeface="Arial" charset="0"/>
              </a:rPr>
              <a:pPr/>
              <a:t>19</a:t>
            </a:fld>
            <a:endParaRPr lang="fr-FR" smtClean="0">
              <a:latin typeface="Times" pitchFamily="18" charset="0"/>
              <a:cs typeface="Arial" charset="0"/>
            </a:endParaRPr>
          </a:p>
        </p:txBody>
      </p:sp>
      <p:sp>
        <p:nvSpPr>
          <p:cNvPr id="54274" name="Rectangle 2"/>
          <p:cNvSpPr>
            <a:spLocks noGrp="1" noRot="1" noChangeArrowheads="1" noTextEdit="1"/>
          </p:cNvSpPr>
          <p:nvPr>
            <p:ph type="sldImg"/>
          </p:nvPr>
        </p:nvSpPr>
        <p:spPr>
          <a:xfrm>
            <a:off x="992188" y="768350"/>
            <a:ext cx="5114925" cy="3836988"/>
          </a:xfrm>
          <a:ln/>
        </p:spPr>
      </p:sp>
      <p:sp>
        <p:nvSpPr>
          <p:cNvPr id="5427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1" name="Rectangle 7"/>
          <p:cNvSpPr>
            <a:spLocks noGrp="1" noChangeArrowheads="1"/>
          </p:cNvSpPr>
          <p:nvPr>
            <p:ph type="sldNum" sz="quarter" idx="5"/>
          </p:nvPr>
        </p:nvSpPr>
        <p:spPr>
          <a:noFill/>
        </p:spPr>
        <p:txBody>
          <a:bodyPr/>
          <a:lstStyle/>
          <a:p>
            <a:fld id="{181000A3-8533-48AA-B2DA-144D63FD5E17}" type="slidenum">
              <a:rPr lang="fr-FR" smtClean="0">
                <a:latin typeface="Times" pitchFamily="18" charset="0"/>
                <a:cs typeface="Arial" charset="0"/>
              </a:rPr>
              <a:pPr/>
              <a:t>190</a:t>
            </a:fld>
            <a:endParaRPr lang="fr-FR" smtClean="0">
              <a:latin typeface="Times" pitchFamily="18" charset="0"/>
              <a:cs typeface="Arial" charset="0"/>
            </a:endParaRPr>
          </a:p>
        </p:txBody>
      </p:sp>
      <p:sp>
        <p:nvSpPr>
          <p:cNvPr id="419842" name="Rectangle 2"/>
          <p:cNvSpPr>
            <a:spLocks noGrp="1" noRot="1" noChangeArrowheads="1" noTextEdit="1"/>
          </p:cNvSpPr>
          <p:nvPr>
            <p:ph type="sldImg"/>
          </p:nvPr>
        </p:nvSpPr>
        <p:spPr>
          <a:xfrm>
            <a:off x="992188" y="768350"/>
            <a:ext cx="5114925" cy="3836988"/>
          </a:xfrm>
          <a:ln/>
        </p:spPr>
      </p:sp>
      <p:sp>
        <p:nvSpPr>
          <p:cNvPr id="41984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7"/>
          <p:cNvSpPr>
            <a:spLocks noGrp="1" noChangeArrowheads="1"/>
          </p:cNvSpPr>
          <p:nvPr>
            <p:ph type="sldNum" sz="quarter" idx="5"/>
          </p:nvPr>
        </p:nvSpPr>
        <p:spPr>
          <a:noFill/>
        </p:spPr>
        <p:txBody>
          <a:bodyPr/>
          <a:lstStyle/>
          <a:p>
            <a:fld id="{C96CF60B-7DD3-4349-82E0-6493F70712E9}" type="slidenum">
              <a:rPr lang="fr-FR" smtClean="0">
                <a:latin typeface="Times" pitchFamily="18" charset="0"/>
                <a:cs typeface="Arial" charset="0"/>
              </a:rPr>
              <a:pPr/>
              <a:t>191</a:t>
            </a:fld>
            <a:endParaRPr lang="fr-FR" smtClean="0">
              <a:latin typeface="Times" pitchFamily="18" charset="0"/>
              <a:cs typeface="Arial" charset="0"/>
            </a:endParaRPr>
          </a:p>
        </p:txBody>
      </p:sp>
      <p:sp>
        <p:nvSpPr>
          <p:cNvPr id="421890" name="Rectangle 2"/>
          <p:cNvSpPr>
            <a:spLocks noGrp="1" noRot="1" noChangeArrowheads="1" noTextEdit="1"/>
          </p:cNvSpPr>
          <p:nvPr>
            <p:ph type="sldImg"/>
          </p:nvPr>
        </p:nvSpPr>
        <p:spPr>
          <a:xfrm>
            <a:off x="992188" y="768350"/>
            <a:ext cx="5114925" cy="3836988"/>
          </a:xfrm>
          <a:ln/>
        </p:spPr>
      </p:sp>
      <p:sp>
        <p:nvSpPr>
          <p:cNvPr id="42189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7"/>
          <p:cNvSpPr>
            <a:spLocks noGrp="1" noChangeArrowheads="1"/>
          </p:cNvSpPr>
          <p:nvPr>
            <p:ph type="sldNum" sz="quarter" idx="5"/>
          </p:nvPr>
        </p:nvSpPr>
        <p:spPr>
          <a:noFill/>
        </p:spPr>
        <p:txBody>
          <a:bodyPr/>
          <a:lstStyle/>
          <a:p>
            <a:fld id="{23A70C33-46C1-48F4-ACB1-AFA24E65206D}" type="slidenum">
              <a:rPr lang="fr-FR" smtClean="0">
                <a:latin typeface="Times" pitchFamily="18" charset="0"/>
                <a:cs typeface="Arial" charset="0"/>
              </a:rPr>
              <a:pPr/>
              <a:t>192</a:t>
            </a:fld>
            <a:endParaRPr lang="fr-FR" smtClean="0">
              <a:latin typeface="Times" pitchFamily="18" charset="0"/>
              <a:cs typeface="Arial" charset="0"/>
            </a:endParaRPr>
          </a:p>
        </p:txBody>
      </p:sp>
      <p:sp>
        <p:nvSpPr>
          <p:cNvPr id="423938" name="Rectangle 2"/>
          <p:cNvSpPr>
            <a:spLocks noGrp="1" noRot="1" noChangeArrowheads="1" noTextEdit="1"/>
          </p:cNvSpPr>
          <p:nvPr>
            <p:ph type="sldImg"/>
          </p:nvPr>
        </p:nvSpPr>
        <p:spPr>
          <a:xfrm>
            <a:off x="992188" y="768350"/>
            <a:ext cx="5114925" cy="3836988"/>
          </a:xfrm>
          <a:ln/>
        </p:spPr>
      </p:sp>
      <p:sp>
        <p:nvSpPr>
          <p:cNvPr id="42393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5" name="Rectangle 7"/>
          <p:cNvSpPr>
            <a:spLocks noGrp="1" noChangeArrowheads="1"/>
          </p:cNvSpPr>
          <p:nvPr>
            <p:ph type="sldNum" sz="quarter" idx="5"/>
          </p:nvPr>
        </p:nvSpPr>
        <p:spPr>
          <a:noFill/>
        </p:spPr>
        <p:txBody>
          <a:bodyPr/>
          <a:lstStyle/>
          <a:p>
            <a:fld id="{7F3459F5-AFAA-4A35-9275-028108C1C3B0}" type="slidenum">
              <a:rPr lang="fr-FR" smtClean="0">
                <a:latin typeface="Times" pitchFamily="18" charset="0"/>
                <a:cs typeface="Arial" charset="0"/>
              </a:rPr>
              <a:pPr/>
              <a:t>193</a:t>
            </a:fld>
            <a:endParaRPr lang="fr-FR" smtClean="0">
              <a:latin typeface="Times" pitchFamily="18" charset="0"/>
              <a:cs typeface="Arial" charset="0"/>
            </a:endParaRPr>
          </a:p>
        </p:txBody>
      </p:sp>
      <p:sp>
        <p:nvSpPr>
          <p:cNvPr id="425986" name="Rectangle 2"/>
          <p:cNvSpPr>
            <a:spLocks noGrp="1" noRot="1" noChangeArrowheads="1" noTextEdit="1"/>
          </p:cNvSpPr>
          <p:nvPr>
            <p:ph type="sldImg"/>
          </p:nvPr>
        </p:nvSpPr>
        <p:spPr>
          <a:xfrm>
            <a:off x="992188" y="768350"/>
            <a:ext cx="5114925" cy="3836988"/>
          </a:xfrm>
          <a:ln/>
        </p:spPr>
      </p:sp>
      <p:sp>
        <p:nvSpPr>
          <p:cNvPr id="42598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3" name="Rectangle 7"/>
          <p:cNvSpPr>
            <a:spLocks noGrp="1" noChangeArrowheads="1"/>
          </p:cNvSpPr>
          <p:nvPr>
            <p:ph type="sldNum" sz="quarter" idx="5"/>
          </p:nvPr>
        </p:nvSpPr>
        <p:spPr>
          <a:noFill/>
        </p:spPr>
        <p:txBody>
          <a:bodyPr/>
          <a:lstStyle/>
          <a:p>
            <a:fld id="{EB247457-AB81-44BE-99D3-9BB266705263}" type="slidenum">
              <a:rPr lang="fr-FR" smtClean="0">
                <a:latin typeface="Times" pitchFamily="18" charset="0"/>
                <a:cs typeface="Arial" charset="0"/>
              </a:rPr>
              <a:pPr/>
              <a:t>194</a:t>
            </a:fld>
            <a:endParaRPr lang="fr-FR" smtClean="0">
              <a:latin typeface="Times" pitchFamily="18" charset="0"/>
              <a:cs typeface="Arial" charset="0"/>
            </a:endParaRPr>
          </a:p>
        </p:txBody>
      </p:sp>
      <p:sp>
        <p:nvSpPr>
          <p:cNvPr id="428034" name="Rectangle 2"/>
          <p:cNvSpPr>
            <a:spLocks noGrp="1" noRot="1" noChangeArrowheads="1" noTextEdit="1"/>
          </p:cNvSpPr>
          <p:nvPr>
            <p:ph type="sldImg"/>
          </p:nvPr>
        </p:nvSpPr>
        <p:spPr>
          <a:xfrm>
            <a:off x="992188" y="768350"/>
            <a:ext cx="5114925" cy="3836988"/>
          </a:xfrm>
          <a:ln/>
        </p:spPr>
      </p:sp>
      <p:sp>
        <p:nvSpPr>
          <p:cNvPr id="42803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1" name="Rectangle 7"/>
          <p:cNvSpPr>
            <a:spLocks noGrp="1" noChangeArrowheads="1"/>
          </p:cNvSpPr>
          <p:nvPr>
            <p:ph type="sldNum" sz="quarter" idx="5"/>
          </p:nvPr>
        </p:nvSpPr>
        <p:spPr>
          <a:noFill/>
        </p:spPr>
        <p:txBody>
          <a:bodyPr/>
          <a:lstStyle/>
          <a:p>
            <a:fld id="{55EB87EB-C913-443A-9779-0D193A3B039F}" type="slidenum">
              <a:rPr lang="fr-FR" smtClean="0">
                <a:latin typeface="Times" pitchFamily="18" charset="0"/>
                <a:cs typeface="Arial" charset="0"/>
              </a:rPr>
              <a:pPr/>
              <a:t>195</a:t>
            </a:fld>
            <a:endParaRPr lang="fr-FR" smtClean="0">
              <a:latin typeface="Times" pitchFamily="18" charset="0"/>
              <a:cs typeface="Arial" charset="0"/>
            </a:endParaRPr>
          </a:p>
        </p:txBody>
      </p:sp>
      <p:sp>
        <p:nvSpPr>
          <p:cNvPr id="430082" name="Rectangle 2"/>
          <p:cNvSpPr>
            <a:spLocks noGrp="1" noRot="1" noChangeArrowheads="1" noTextEdit="1"/>
          </p:cNvSpPr>
          <p:nvPr>
            <p:ph type="sldImg"/>
          </p:nvPr>
        </p:nvSpPr>
        <p:spPr>
          <a:xfrm>
            <a:off x="992188" y="768350"/>
            <a:ext cx="5114925" cy="3836988"/>
          </a:xfrm>
          <a:ln/>
        </p:spPr>
      </p:sp>
      <p:sp>
        <p:nvSpPr>
          <p:cNvPr id="43008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29" name="Rectangle 7"/>
          <p:cNvSpPr>
            <a:spLocks noGrp="1" noChangeArrowheads="1"/>
          </p:cNvSpPr>
          <p:nvPr>
            <p:ph type="sldNum" sz="quarter" idx="5"/>
          </p:nvPr>
        </p:nvSpPr>
        <p:spPr>
          <a:noFill/>
        </p:spPr>
        <p:txBody>
          <a:bodyPr/>
          <a:lstStyle/>
          <a:p>
            <a:fld id="{2A561FA0-D3E4-418E-BD04-257A5A935E31}" type="slidenum">
              <a:rPr lang="fr-FR" smtClean="0">
                <a:latin typeface="Times" pitchFamily="18" charset="0"/>
                <a:cs typeface="Arial" charset="0"/>
              </a:rPr>
              <a:pPr/>
              <a:t>196</a:t>
            </a:fld>
            <a:endParaRPr lang="fr-FR" smtClean="0">
              <a:latin typeface="Times" pitchFamily="18" charset="0"/>
              <a:cs typeface="Arial" charset="0"/>
            </a:endParaRPr>
          </a:p>
        </p:txBody>
      </p:sp>
      <p:sp>
        <p:nvSpPr>
          <p:cNvPr id="432130" name="Rectangle 2"/>
          <p:cNvSpPr>
            <a:spLocks noGrp="1" noRot="1" noChangeArrowheads="1" noTextEdit="1"/>
          </p:cNvSpPr>
          <p:nvPr>
            <p:ph type="sldImg"/>
          </p:nvPr>
        </p:nvSpPr>
        <p:spPr>
          <a:xfrm>
            <a:off x="992188" y="768350"/>
            <a:ext cx="5114925" cy="3836988"/>
          </a:xfrm>
          <a:ln/>
        </p:spPr>
      </p:sp>
      <p:sp>
        <p:nvSpPr>
          <p:cNvPr id="43213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1" name="Rectangle 7"/>
          <p:cNvSpPr>
            <a:spLocks noGrp="1" noChangeArrowheads="1"/>
          </p:cNvSpPr>
          <p:nvPr>
            <p:ph type="sldNum" sz="quarter" idx="5"/>
          </p:nvPr>
        </p:nvSpPr>
        <p:spPr>
          <a:noFill/>
        </p:spPr>
        <p:txBody>
          <a:bodyPr/>
          <a:lstStyle/>
          <a:p>
            <a:fld id="{C4CA21FA-3953-4A80-91A7-F1979374FE1C}" type="slidenum">
              <a:rPr lang="fr-FR" smtClean="0">
                <a:latin typeface="Times" pitchFamily="18" charset="0"/>
                <a:cs typeface="Arial" charset="0"/>
              </a:rPr>
              <a:pPr/>
              <a:t>197</a:t>
            </a:fld>
            <a:endParaRPr lang="fr-FR" smtClean="0">
              <a:latin typeface="Times" pitchFamily="18" charset="0"/>
              <a:cs typeface="Arial" charset="0"/>
            </a:endParaRPr>
          </a:p>
        </p:txBody>
      </p:sp>
      <p:sp>
        <p:nvSpPr>
          <p:cNvPr id="435202" name="Rectangle 2"/>
          <p:cNvSpPr>
            <a:spLocks noGrp="1" noRot="1" noChangeArrowheads="1" noTextEdit="1"/>
          </p:cNvSpPr>
          <p:nvPr>
            <p:ph type="sldImg"/>
          </p:nvPr>
        </p:nvSpPr>
        <p:spPr>
          <a:xfrm>
            <a:off x="992188" y="768350"/>
            <a:ext cx="5114925" cy="3836988"/>
          </a:xfrm>
          <a:ln/>
        </p:spPr>
      </p:sp>
      <p:sp>
        <p:nvSpPr>
          <p:cNvPr id="43520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49" name="Rectangle 7"/>
          <p:cNvSpPr>
            <a:spLocks noGrp="1" noChangeArrowheads="1"/>
          </p:cNvSpPr>
          <p:nvPr>
            <p:ph type="sldNum" sz="quarter" idx="5"/>
          </p:nvPr>
        </p:nvSpPr>
        <p:spPr>
          <a:noFill/>
        </p:spPr>
        <p:txBody>
          <a:bodyPr/>
          <a:lstStyle/>
          <a:p>
            <a:fld id="{1990E04F-AD81-44C5-8D6D-88589DBB5B9B}" type="slidenum">
              <a:rPr lang="fr-FR" smtClean="0">
                <a:latin typeface="Times" pitchFamily="18" charset="0"/>
                <a:cs typeface="Arial" charset="0"/>
              </a:rPr>
              <a:pPr/>
              <a:t>198</a:t>
            </a:fld>
            <a:endParaRPr lang="fr-FR" smtClean="0">
              <a:latin typeface="Times" pitchFamily="18" charset="0"/>
              <a:cs typeface="Arial" charset="0"/>
            </a:endParaRPr>
          </a:p>
        </p:txBody>
      </p:sp>
      <p:sp>
        <p:nvSpPr>
          <p:cNvPr id="437250" name="Rectangle 2"/>
          <p:cNvSpPr>
            <a:spLocks noGrp="1" noRot="1" noChangeArrowheads="1" noTextEdit="1"/>
          </p:cNvSpPr>
          <p:nvPr>
            <p:ph type="sldImg"/>
          </p:nvPr>
        </p:nvSpPr>
        <p:spPr>
          <a:xfrm>
            <a:off x="992188" y="768350"/>
            <a:ext cx="5114925" cy="3836988"/>
          </a:xfrm>
          <a:ln/>
        </p:spPr>
      </p:sp>
      <p:sp>
        <p:nvSpPr>
          <p:cNvPr id="43725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7" name="Rectangle 7"/>
          <p:cNvSpPr>
            <a:spLocks noGrp="1" noChangeArrowheads="1"/>
          </p:cNvSpPr>
          <p:nvPr>
            <p:ph type="sldNum" sz="quarter" idx="5"/>
          </p:nvPr>
        </p:nvSpPr>
        <p:spPr>
          <a:noFill/>
        </p:spPr>
        <p:txBody>
          <a:bodyPr/>
          <a:lstStyle/>
          <a:p>
            <a:fld id="{8DCF54BF-7B39-41BB-AE33-007E2A91FDBC}" type="slidenum">
              <a:rPr lang="fr-FR" smtClean="0">
                <a:latin typeface="Times" pitchFamily="18" charset="0"/>
                <a:cs typeface="Arial" charset="0"/>
              </a:rPr>
              <a:pPr/>
              <a:t>199</a:t>
            </a:fld>
            <a:endParaRPr lang="fr-FR" smtClean="0">
              <a:latin typeface="Times" pitchFamily="18" charset="0"/>
              <a:cs typeface="Arial" charset="0"/>
            </a:endParaRPr>
          </a:p>
        </p:txBody>
      </p:sp>
      <p:sp>
        <p:nvSpPr>
          <p:cNvPr id="439298" name="Rectangle 2"/>
          <p:cNvSpPr>
            <a:spLocks noGrp="1" noRot="1" noChangeArrowheads="1" noTextEdit="1"/>
          </p:cNvSpPr>
          <p:nvPr>
            <p:ph type="sldImg"/>
          </p:nvPr>
        </p:nvSpPr>
        <p:spPr>
          <a:xfrm>
            <a:off x="992188" y="768350"/>
            <a:ext cx="5114925" cy="3836988"/>
          </a:xfrm>
          <a:ln/>
        </p:spPr>
      </p:sp>
      <p:sp>
        <p:nvSpPr>
          <p:cNvPr id="43929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09" name="Rectangle 7"/>
          <p:cNvSpPr>
            <a:spLocks noGrp="1" noChangeArrowheads="1"/>
          </p:cNvSpPr>
          <p:nvPr>
            <p:ph type="sldNum" sz="quarter" idx="5"/>
          </p:nvPr>
        </p:nvSpPr>
        <p:spPr>
          <a:noFill/>
        </p:spPr>
        <p:txBody>
          <a:bodyPr/>
          <a:lstStyle/>
          <a:p>
            <a:fld id="{C024C0FB-D92F-4A60-AA3C-25F63B05CB46}" type="slidenum">
              <a:rPr lang="fr-FR" smtClean="0">
                <a:latin typeface="Times" pitchFamily="18" charset="0"/>
                <a:cs typeface="Arial" charset="0"/>
              </a:rPr>
              <a:pPr/>
              <a:t>2</a:t>
            </a:fld>
            <a:endParaRPr lang="fr-FR" smtClean="0">
              <a:latin typeface="Times" pitchFamily="18" charset="0"/>
              <a:cs typeface="Arial" charset="0"/>
            </a:endParaRPr>
          </a:p>
        </p:txBody>
      </p:sp>
      <p:sp>
        <p:nvSpPr>
          <p:cNvPr id="478210" name="Rectangle 2"/>
          <p:cNvSpPr>
            <a:spLocks noGrp="1" noRot="1" noChangeArrowheads="1" noTextEdit="1"/>
          </p:cNvSpPr>
          <p:nvPr>
            <p:ph type="sldImg"/>
          </p:nvPr>
        </p:nvSpPr>
        <p:spPr>
          <a:xfrm>
            <a:off x="992188" y="768350"/>
            <a:ext cx="5114925" cy="3836988"/>
          </a:xfrm>
          <a:ln/>
        </p:spPr>
      </p:sp>
      <p:sp>
        <p:nvSpPr>
          <p:cNvPr id="47821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p:spPr>
        <p:txBody>
          <a:bodyPr/>
          <a:lstStyle/>
          <a:p>
            <a:fld id="{019637FA-3663-44D2-8482-7E872F76EEA1}" type="slidenum">
              <a:rPr lang="fr-FR" smtClean="0">
                <a:latin typeface="Times" pitchFamily="18" charset="0"/>
                <a:cs typeface="Arial" charset="0"/>
              </a:rPr>
              <a:pPr/>
              <a:t>20</a:t>
            </a:fld>
            <a:endParaRPr lang="fr-FR" smtClean="0">
              <a:latin typeface="Times" pitchFamily="18" charset="0"/>
              <a:cs typeface="Arial" charset="0"/>
            </a:endParaRPr>
          </a:p>
        </p:txBody>
      </p:sp>
      <p:sp>
        <p:nvSpPr>
          <p:cNvPr id="56322" name="Rectangle 2"/>
          <p:cNvSpPr>
            <a:spLocks noGrp="1" noRot="1" noChangeArrowheads="1" noTextEdit="1"/>
          </p:cNvSpPr>
          <p:nvPr>
            <p:ph type="sldImg"/>
          </p:nvPr>
        </p:nvSpPr>
        <p:spPr>
          <a:xfrm>
            <a:off x="992188" y="768350"/>
            <a:ext cx="5114925" cy="3836988"/>
          </a:xfrm>
          <a:ln/>
        </p:spPr>
      </p:sp>
      <p:sp>
        <p:nvSpPr>
          <p:cNvPr id="5632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5" name="Rectangle 7"/>
          <p:cNvSpPr>
            <a:spLocks noGrp="1" noChangeArrowheads="1"/>
          </p:cNvSpPr>
          <p:nvPr>
            <p:ph type="sldNum" sz="quarter" idx="5"/>
          </p:nvPr>
        </p:nvSpPr>
        <p:spPr>
          <a:noFill/>
        </p:spPr>
        <p:txBody>
          <a:bodyPr/>
          <a:lstStyle/>
          <a:p>
            <a:fld id="{90E46DB9-0552-4097-BD7C-CC80B4B00BD2}" type="slidenum">
              <a:rPr lang="fr-FR" smtClean="0">
                <a:latin typeface="Times" pitchFamily="18" charset="0"/>
                <a:cs typeface="Arial" charset="0"/>
              </a:rPr>
              <a:pPr/>
              <a:t>200</a:t>
            </a:fld>
            <a:endParaRPr lang="fr-FR" smtClean="0">
              <a:latin typeface="Times" pitchFamily="18" charset="0"/>
              <a:cs typeface="Arial" charset="0"/>
            </a:endParaRPr>
          </a:p>
        </p:txBody>
      </p:sp>
      <p:sp>
        <p:nvSpPr>
          <p:cNvPr id="441346" name="Rectangle 2"/>
          <p:cNvSpPr>
            <a:spLocks noGrp="1" noRot="1" noChangeArrowheads="1" noTextEdit="1"/>
          </p:cNvSpPr>
          <p:nvPr>
            <p:ph type="sldImg"/>
          </p:nvPr>
        </p:nvSpPr>
        <p:spPr>
          <a:xfrm>
            <a:off x="992188" y="768350"/>
            <a:ext cx="5114925" cy="3836988"/>
          </a:xfrm>
          <a:ln/>
        </p:spPr>
      </p:sp>
      <p:sp>
        <p:nvSpPr>
          <p:cNvPr id="44134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3" name="Rectangle 7"/>
          <p:cNvSpPr>
            <a:spLocks noGrp="1" noChangeArrowheads="1"/>
          </p:cNvSpPr>
          <p:nvPr>
            <p:ph type="sldNum" sz="quarter" idx="5"/>
          </p:nvPr>
        </p:nvSpPr>
        <p:spPr>
          <a:noFill/>
        </p:spPr>
        <p:txBody>
          <a:bodyPr/>
          <a:lstStyle/>
          <a:p>
            <a:fld id="{C794E990-A6FF-443C-A07B-8095D927BB02}" type="slidenum">
              <a:rPr lang="fr-FR" smtClean="0">
                <a:latin typeface="Times" pitchFamily="18" charset="0"/>
                <a:cs typeface="Arial" charset="0"/>
              </a:rPr>
              <a:pPr/>
              <a:t>201</a:t>
            </a:fld>
            <a:endParaRPr lang="fr-FR" smtClean="0">
              <a:latin typeface="Times" pitchFamily="18" charset="0"/>
              <a:cs typeface="Arial" charset="0"/>
            </a:endParaRPr>
          </a:p>
        </p:txBody>
      </p:sp>
      <p:sp>
        <p:nvSpPr>
          <p:cNvPr id="443394" name="Rectangle 2"/>
          <p:cNvSpPr>
            <a:spLocks noGrp="1" noRot="1" noChangeArrowheads="1" noTextEdit="1"/>
          </p:cNvSpPr>
          <p:nvPr>
            <p:ph type="sldImg"/>
          </p:nvPr>
        </p:nvSpPr>
        <p:spPr>
          <a:xfrm>
            <a:off x="992188" y="768350"/>
            <a:ext cx="5114925" cy="3836988"/>
          </a:xfrm>
          <a:ln/>
        </p:spPr>
      </p:sp>
      <p:sp>
        <p:nvSpPr>
          <p:cNvPr id="44339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1" name="Rectangle 7"/>
          <p:cNvSpPr>
            <a:spLocks noGrp="1" noChangeArrowheads="1"/>
          </p:cNvSpPr>
          <p:nvPr>
            <p:ph type="sldNum" sz="quarter" idx="5"/>
          </p:nvPr>
        </p:nvSpPr>
        <p:spPr>
          <a:noFill/>
        </p:spPr>
        <p:txBody>
          <a:bodyPr/>
          <a:lstStyle/>
          <a:p>
            <a:fld id="{C89DA7C7-D608-4CF5-9B0B-BBD6F477F341}" type="slidenum">
              <a:rPr lang="fr-FR" smtClean="0">
                <a:latin typeface="Times" pitchFamily="18" charset="0"/>
                <a:cs typeface="Arial" charset="0"/>
              </a:rPr>
              <a:pPr/>
              <a:t>202</a:t>
            </a:fld>
            <a:endParaRPr lang="fr-FR" smtClean="0">
              <a:latin typeface="Times" pitchFamily="18" charset="0"/>
              <a:cs typeface="Arial" charset="0"/>
            </a:endParaRPr>
          </a:p>
        </p:txBody>
      </p:sp>
      <p:sp>
        <p:nvSpPr>
          <p:cNvPr id="445442" name="Rectangle 2"/>
          <p:cNvSpPr>
            <a:spLocks noGrp="1" noRot="1" noChangeArrowheads="1" noTextEdit="1"/>
          </p:cNvSpPr>
          <p:nvPr>
            <p:ph type="sldImg"/>
          </p:nvPr>
        </p:nvSpPr>
        <p:spPr>
          <a:xfrm>
            <a:off x="992188" y="768350"/>
            <a:ext cx="5114925" cy="3836988"/>
          </a:xfrm>
          <a:ln/>
        </p:spPr>
      </p:sp>
      <p:sp>
        <p:nvSpPr>
          <p:cNvPr id="44544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3" name="Rectangle 7"/>
          <p:cNvSpPr>
            <a:spLocks noGrp="1" noChangeArrowheads="1"/>
          </p:cNvSpPr>
          <p:nvPr>
            <p:ph type="sldNum" sz="quarter" idx="5"/>
          </p:nvPr>
        </p:nvSpPr>
        <p:spPr>
          <a:noFill/>
        </p:spPr>
        <p:txBody>
          <a:bodyPr/>
          <a:lstStyle/>
          <a:p>
            <a:fld id="{AE3719F6-AA8A-4A57-B89F-6D36605F63F0}" type="slidenum">
              <a:rPr lang="fr-FR" smtClean="0">
                <a:latin typeface="Times" pitchFamily="18" charset="0"/>
                <a:cs typeface="Arial" charset="0"/>
              </a:rPr>
              <a:pPr/>
              <a:t>203</a:t>
            </a:fld>
            <a:endParaRPr lang="fr-FR" smtClean="0">
              <a:latin typeface="Times" pitchFamily="18" charset="0"/>
              <a:cs typeface="Arial" charset="0"/>
            </a:endParaRPr>
          </a:p>
        </p:txBody>
      </p:sp>
      <p:sp>
        <p:nvSpPr>
          <p:cNvPr id="448514" name="Rectangle 2"/>
          <p:cNvSpPr>
            <a:spLocks noGrp="1" noRot="1" noChangeArrowheads="1" noTextEdit="1"/>
          </p:cNvSpPr>
          <p:nvPr>
            <p:ph type="sldImg"/>
          </p:nvPr>
        </p:nvSpPr>
        <p:spPr>
          <a:xfrm>
            <a:off x="992188" y="768350"/>
            <a:ext cx="5114925" cy="3836988"/>
          </a:xfrm>
          <a:ln/>
        </p:spPr>
      </p:sp>
      <p:sp>
        <p:nvSpPr>
          <p:cNvPr id="44851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1" name="Rectangle 7"/>
          <p:cNvSpPr>
            <a:spLocks noGrp="1" noChangeArrowheads="1"/>
          </p:cNvSpPr>
          <p:nvPr>
            <p:ph type="sldNum" sz="quarter" idx="5"/>
          </p:nvPr>
        </p:nvSpPr>
        <p:spPr>
          <a:noFill/>
        </p:spPr>
        <p:txBody>
          <a:bodyPr/>
          <a:lstStyle/>
          <a:p>
            <a:fld id="{DDF654D5-BBDA-4F8B-A41F-91DCA402A548}" type="slidenum">
              <a:rPr lang="fr-FR" smtClean="0">
                <a:latin typeface="Times" pitchFamily="18" charset="0"/>
                <a:cs typeface="Arial" charset="0"/>
              </a:rPr>
              <a:pPr/>
              <a:t>204</a:t>
            </a:fld>
            <a:endParaRPr lang="fr-FR" smtClean="0">
              <a:latin typeface="Times" pitchFamily="18" charset="0"/>
              <a:cs typeface="Arial" charset="0"/>
            </a:endParaRPr>
          </a:p>
        </p:txBody>
      </p:sp>
      <p:sp>
        <p:nvSpPr>
          <p:cNvPr id="450562" name="Rectangle 2"/>
          <p:cNvSpPr>
            <a:spLocks noGrp="1" noRot="1" noChangeArrowheads="1" noTextEdit="1"/>
          </p:cNvSpPr>
          <p:nvPr>
            <p:ph type="sldImg"/>
          </p:nvPr>
        </p:nvSpPr>
        <p:spPr>
          <a:xfrm>
            <a:off x="992188" y="768350"/>
            <a:ext cx="5114925" cy="3836988"/>
          </a:xfrm>
          <a:ln/>
        </p:spPr>
      </p:sp>
      <p:sp>
        <p:nvSpPr>
          <p:cNvPr id="45056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09" name="Rectangle 7"/>
          <p:cNvSpPr>
            <a:spLocks noGrp="1" noChangeArrowheads="1"/>
          </p:cNvSpPr>
          <p:nvPr>
            <p:ph type="sldNum" sz="quarter" idx="5"/>
          </p:nvPr>
        </p:nvSpPr>
        <p:spPr>
          <a:noFill/>
        </p:spPr>
        <p:txBody>
          <a:bodyPr/>
          <a:lstStyle/>
          <a:p>
            <a:fld id="{B62DCD63-0A99-4840-AEA0-886C80799862}" type="slidenum">
              <a:rPr lang="fr-FR" smtClean="0">
                <a:latin typeface="Times" pitchFamily="18" charset="0"/>
                <a:cs typeface="Arial" charset="0"/>
              </a:rPr>
              <a:pPr/>
              <a:t>205</a:t>
            </a:fld>
            <a:endParaRPr lang="fr-FR" smtClean="0">
              <a:latin typeface="Times" pitchFamily="18" charset="0"/>
              <a:cs typeface="Arial" charset="0"/>
            </a:endParaRPr>
          </a:p>
        </p:txBody>
      </p:sp>
      <p:sp>
        <p:nvSpPr>
          <p:cNvPr id="452610" name="Rectangle 2"/>
          <p:cNvSpPr>
            <a:spLocks noGrp="1" noRot="1" noChangeArrowheads="1" noTextEdit="1"/>
          </p:cNvSpPr>
          <p:nvPr>
            <p:ph type="sldImg"/>
          </p:nvPr>
        </p:nvSpPr>
        <p:spPr>
          <a:xfrm>
            <a:off x="992188" y="768350"/>
            <a:ext cx="5114925" cy="3836988"/>
          </a:xfrm>
          <a:ln/>
        </p:spPr>
      </p:sp>
      <p:sp>
        <p:nvSpPr>
          <p:cNvPr id="45261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7" name="Rectangle 7"/>
          <p:cNvSpPr>
            <a:spLocks noGrp="1" noChangeArrowheads="1"/>
          </p:cNvSpPr>
          <p:nvPr>
            <p:ph type="sldNum" sz="quarter" idx="5"/>
          </p:nvPr>
        </p:nvSpPr>
        <p:spPr>
          <a:noFill/>
        </p:spPr>
        <p:txBody>
          <a:bodyPr/>
          <a:lstStyle/>
          <a:p>
            <a:fld id="{4679429E-B900-4B91-A23B-8B4F5D706249}" type="slidenum">
              <a:rPr lang="fr-FR" smtClean="0">
                <a:latin typeface="Times" pitchFamily="18" charset="0"/>
                <a:cs typeface="Arial" charset="0"/>
              </a:rPr>
              <a:pPr/>
              <a:t>206</a:t>
            </a:fld>
            <a:endParaRPr lang="fr-FR" smtClean="0">
              <a:latin typeface="Times" pitchFamily="18" charset="0"/>
              <a:cs typeface="Arial" charset="0"/>
            </a:endParaRPr>
          </a:p>
        </p:txBody>
      </p:sp>
      <p:sp>
        <p:nvSpPr>
          <p:cNvPr id="454658" name="Rectangle 2"/>
          <p:cNvSpPr>
            <a:spLocks noGrp="1" noRot="1" noChangeArrowheads="1" noTextEdit="1"/>
          </p:cNvSpPr>
          <p:nvPr>
            <p:ph type="sldImg"/>
          </p:nvPr>
        </p:nvSpPr>
        <p:spPr>
          <a:xfrm>
            <a:off x="992188" y="768350"/>
            <a:ext cx="5114925" cy="3836988"/>
          </a:xfrm>
          <a:ln/>
        </p:spPr>
      </p:sp>
      <p:sp>
        <p:nvSpPr>
          <p:cNvPr id="45465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5" name="Rectangle 7"/>
          <p:cNvSpPr>
            <a:spLocks noGrp="1" noChangeArrowheads="1"/>
          </p:cNvSpPr>
          <p:nvPr>
            <p:ph type="sldNum" sz="quarter" idx="5"/>
          </p:nvPr>
        </p:nvSpPr>
        <p:spPr>
          <a:noFill/>
        </p:spPr>
        <p:txBody>
          <a:bodyPr/>
          <a:lstStyle/>
          <a:p>
            <a:fld id="{A8270D40-7FE8-49E1-BDF9-A4E0DA08C4E1}" type="slidenum">
              <a:rPr lang="fr-FR" smtClean="0">
                <a:latin typeface="Times" pitchFamily="18" charset="0"/>
                <a:cs typeface="Arial" charset="0"/>
              </a:rPr>
              <a:pPr/>
              <a:t>207</a:t>
            </a:fld>
            <a:endParaRPr lang="fr-FR" smtClean="0">
              <a:latin typeface="Times" pitchFamily="18" charset="0"/>
              <a:cs typeface="Arial" charset="0"/>
            </a:endParaRPr>
          </a:p>
        </p:txBody>
      </p:sp>
      <p:sp>
        <p:nvSpPr>
          <p:cNvPr id="456706" name="Rectangle 2"/>
          <p:cNvSpPr>
            <a:spLocks noGrp="1" noRot="1" noChangeArrowheads="1" noTextEdit="1"/>
          </p:cNvSpPr>
          <p:nvPr>
            <p:ph type="sldImg"/>
          </p:nvPr>
        </p:nvSpPr>
        <p:spPr>
          <a:xfrm>
            <a:off x="992188" y="768350"/>
            <a:ext cx="5114925" cy="3836988"/>
          </a:xfrm>
          <a:ln/>
        </p:spPr>
      </p:sp>
      <p:sp>
        <p:nvSpPr>
          <p:cNvPr id="45670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3" name="Rectangle 7"/>
          <p:cNvSpPr>
            <a:spLocks noGrp="1" noChangeArrowheads="1"/>
          </p:cNvSpPr>
          <p:nvPr>
            <p:ph type="sldNum" sz="quarter" idx="5"/>
          </p:nvPr>
        </p:nvSpPr>
        <p:spPr>
          <a:noFill/>
        </p:spPr>
        <p:txBody>
          <a:bodyPr/>
          <a:lstStyle/>
          <a:p>
            <a:fld id="{FB847DC6-C468-4D3E-A623-E00756310E3E}" type="slidenum">
              <a:rPr lang="fr-FR" smtClean="0">
                <a:latin typeface="Times" pitchFamily="18" charset="0"/>
                <a:cs typeface="Arial" charset="0"/>
              </a:rPr>
              <a:pPr/>
              <a:t>208</a:t>
            </a:fld>
            <a:endParaRPr lang="fr-FR" smtClean="0">
              <a:latin typeface="Times" pitchFamily="18" charset="0"/>
              <a:cs typeface="Arial" charset="0"/>
            </a:endParaRPr>
          </a:p>
        </p:txBody>
      </p:sp>
      <p:sp>
        <p:nvSpPr>
          <p:cNvPr id="458754" name="Rectangle 2"/>
          <p:cNvSpPr>
            <a:spLocks noGrp="1" noRot="1" noChangeArrowheads="1" noTextEdit="1"/>
          </p:cNvSpPr>
          <p:nvPr>
            <p:ph type="sldImg"/>
          </p:nvPr>
        </p:nvSpPr>
        <p:spPr>
          <a:xfrm>
            <a:off x="992188" y="768350"/>
            <a:ext cx="5114925" cy="3836988"/>
          </a:xfrm>
          <a:ln/>
        </p:spPr>
      </p:sp>
      <p:sp>
        <p:nvSpPr>
          <p:cNvPr id="45875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Rectangle 7"/>
          <p:cNvSpPr>
            <a:spLocks noGrp="1" noChangeArrowheads="1"/>
          </p:cNvSpPr>
          <p:nvPr>
            <p:ph type="sldNum" sz="quarter" idx="5"/>
          </p:nvPr>
        </p:nvSpPr>
        <p:spPr>
          <a:noFill/>
        </p:spPr>
        <p:txBody>
          <a:bodyPr/>
          <a:lstStyle/>
          <a:p>
            <a:fld id="{ACF0B92D-591D-4DCE-91F2-2777D7E351C6}" type="slidenum">
              <a:rPr lang="fr-FR" smtClean="0">
                <a:latin typeface="Times" pitchFamily="18" charset="0"/>
                <a:cs typeface="Arial" charset="0"/>
              </a:rPr>
              <a:pPr/>
              <a:t>209</a:t>
            </a:fld>
            <a:endParaRPr lang="fr-FR" smtClean="0">
              <a:latin typeface="Times" pitchFamily="18" charset="0"/>
              <a:cs typeface="Arial" charset="0"/>
            </a:endParaRPr>
          </a:p>
        </p:txBody>
      </p:sp>
      <p:sp>
        <p:nvSpPr>
          <p:cNvPr id="460802" name="Rectangle 2"/>
          <p:cNvSpPr>
            <a:spLocks noGrp="1" noRot="1" noChangeArrowheads="1" noTextEdit="1"/>
          </p:cNvSpPr>
          <p:nvPr>
            <p:ph type="sldImg"/>
          </p:nvPr>
        </p:nvSpPr>
        <p:spPr>
          <a:xfrm>
            <a:off x="992188" y="768350"/>
            <a:ext cx="5114925" cy="3836988"/>
          </a:xfrm>
          <a:ln/>
        </p:spPr>
      </p:sp>
      <p:sp>
        <p:nvSpPr>
          <p:cNvPr id="46080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p:spPr>
        <p:txBody>
          <a:bodyPr/>
          <a:lstStyle/>
          <a:p>
            <a:fld id="{055BA760-E2E6-4E67-9BCD-4F2370CB46F0}" type="slidenum">
              <a:rPr lang="fr-FR" smtClean="0">
                <a:latin typeface="Times" pitchFamily="18" charset="0"/>
                <a:cs typeface="Arial" charset="0"/>
              </a:rPr>
              <a:pPr/>
              <a:t>21</a:t>
            </a:fld>
            <a:endParaRPr lang="fr-FR" smtClean="0">
              <a:latin typeface="Times" pitchFamily="18" charset="0"/>
              <a:cs typeface="Arial" charset="0"/>
            </a:endParaRPr>
          </a:p>
        </p:txBody>
      </p:sp>
      <p:sp>
        <p:nvSpPr>
          <p:cNvPr id="58370" name="Rectangle 2"/>
          <p:cNvSpPr>
            <a:spLocks noGrp="1" noRot="1" noChangeArrowheads="1" noTextEdit="1"/>
          </p:cNvSpPr>
          <p:nvPr>
            <p:ph type="sldImg"/>
          </p:nvPr>
        </p:nvSpPr>
        <p:spPr>
          <a:xfrm>
            <a:off x="992188" y="768350"/>
            <a:ext cx="5114925" cy="3836988"/>
          </a:xfrm>
          <a:ln/>
        </p:spPr>
      </p:sp>
      <p:sp>
        <p:nvSpPr>
          <p:cNvPr id="5837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7"/>
          <p:cNvSpPr>
            <a:spLocks noGrp="1" noChangeArrowheads="1"/>
          </p:cNvSpPr>
          <p:nvPr>
            <p:ph type="sldNum" sz="quarter" idx="5"/>
          </p:nvPr>
        </p:nvSpPr>
        <p:spPr>
          <a:noFill/>
        </p:spPr>
        <p:txBody>
          <a:bodyPr/>
          <a:lstStyle/>
          <a:p>
            <a:fld id="{CC759C73-B585-41FC-8D1B-EDCEC1E38269}" type="slidenum">
              <a:rPr lang="fr-FR" smtClean="0">
                <a:latin typeface="Times" pitchFamily="18" charset="0"/>
                <a:cs typeface="Arial" charset="0"/>
              </a:rPr>
              <a:pPr/>
              <a:t>210</a:t>
            </a:fld>
            <a:endParaRPr lang="fr-FR" smtClean="0">
              <a:latin typeface="Times" pitchFamily="18" charset="0"/>
              <a:cs typeface="Arial" charset="0"/>
            </a:endParaRPr>
          </a:p>
        </p:txBody>
      </p:sp>
      <p:sp>
        <p:nvSpPr>
          <p:cNvPr id="462850" name="Rectangle 2"/>
          <p:cNvSpPr>
            <a:spLocks noGrp="1" noRot="1" noChangeArrowheads="1" noTextEdit="1"/>
          </p:cNvSpPr>
          <p:nvPr>
            <p:ph type="sldImg"/>
          </p:nvPr>
        </p:nvSpPr>
        <p:spPr>
          <a:xfrm>
            <a:off x="992188" y="768350"/>
            <a:ext cx="5114925" cy="3836988"/>
          </a:xfrm>
          <a:ln/>
        </p:spPr>
      </p:sp>
      <p:sp>
        <p:nvSpPr>
          <p:cNvPr id="46285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7"/>
          <p:cNvSpPr>
            <a:spLocks noGrp="1" noChangeArrowheads="1"/>
          </p:cNvSpPr>
          <p:nvPr>
            <p:ph type="sldNum" sz="quarter" idx="5"/>
          </p:nvPr>
        </p:nvSpPr>
        <p:spPr>
          <a:noFill/>
        </p:spPr>
        <p:txBody>
          <a:bodyPr/>
          <a:lstStyle/>
          <a:p>
            <a:fld id="{41696C19-417C-479B-8767-CA1CFD677745}" type="slidenum">
              <a:rPr lang="fr-FR" smtClean="0">
                <a:latin typeface="Times" pitchFamily="18" charset="0"/>
                <a:cs typeface="Arial" charset="0"/>
              </a:rPr>
              <a:pPr/>
              <a:t>211</a:t>
            </a:fld>
            <a:endParaRPr lang="fr-FR" smtClean="0">
              <a:latin typeface="Times" pitchFamily="18" charset="0"/>
              <a:cs typeface="Arial" charset="0"/>
            </a:endParaRPr>
          </a:p>
        </p:txBody>
      </p:sp>
      <p:sp>
        <p:nvSpPr>
          <p:cNvPr id="464898" name="Rectangle 2"/>
          <p:cNvSpPr>
            <a:spLocks noGrp="1" noRot="1" noChangeArrowheads="1" noTextEdit="1"/>
          </p:cNvSpPr>
          <p:nvPr>
            <p:ph type="sldImg"/>
          </p:nvPr>
        </p:nvSpPr>
        <p:spPr>
          <a:xfrm>
            <a:off x="992188" y="768350"/>
            <a:ext cx="5114925" cy="3836988"/>
          </a:xfrm>
          <a:ln/>
        </p:spPr>
      </p:sp>
      <p:sp>
        <p:nvSpPr>
          <p:cNvPr id="46489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7"/>
          <p:cNvSpPr>
            <a:spLocks noGrp="1" noChangeArrowheads="1"/>
          </p:cNvSpPr>
          <p:nvPr>
            <p:ph type="sldNum" sz="quarter" idx="5"/>
          </p:nvPr>
        </p:nvSpPr>
        <p:spPr>
          <a:noFill/>
        </p:spPr>
        <p:txBody>
          <a:bodyPr/>
          <a:lstStyle/>
          <a:p>
            <a:fld id="{5ACE2283-7E27-4A51-9535-03D7A0AFCC07}" type="slidenum">
              <a:rPr lang="fr-FR" smtClean="0">
                <a:latin typeface="Times" pitchFamily="18" charset="0"/>
                <a:cs typeface="Arial" charset="0"/>
              </a:rPr>
              <a:pPr/>
              <a:t>212</a:t>
            </a:fld>
            <a:endParaRPr lang="fr-FR" smtClean="0">
              <a:latin typeface="Times" pitchFamily="18" charset="0"/>
              <a:cs typeface="Arial" charset="0"/>
            </a:endParaRPr>
          </a:p>
        </p:txBody>
      </p:sp>
      <p:sp>
        <p:nvSpPr>
          <p:cNvPr id="466946" name="Rectangle 2"/>
          <p:cNvSpPr>
            <a:spLocks noGrp="1" noRot="1" noChangeArrowheads="1" noTextEdit="1"/>
          </p:cNvSpPr>
          <p:nvPr>
            <p:ph type="sldImg"/>
          </p:nvPr>
        </p:nvSpPr>
        <p:spPr>
          <a:xfrm>
            <a:off x="992188" y="768350"/>
            <a:ext cx="5114925" cy="3836988"/>
          </a:xfrm>
          <a:ln/>
        </p:spPr>
      </p:sp>
      <p:sp>
        <p:nvSpPr>
          <p:cNvPr id="46694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3" name="Rectangle 7"/>
          <p:cNvSpPr>
            <a:spLocks noGrp="1" noChangeArrowheads="1"/>
          </p:cNvSpPr>
          <p:nvPr>
            <p:ph type="sldNum" sz="quarter" idx="5"/>
          </p:nvPr>
        </p:nvSpPr>
        <p:spPr>
          <a:noFill/>
        </p:spPr>
        <p:txBody>
          <a:bodyPr/>
          <a:lstStyle/>
          <a:p>
            <a:fld id="{C464BC2C-1933-426C-B03E-30FF71EAA6A8}" type="slidenum">
              <a:rPr lang="fr-FR" smtClean="0">
                <a:latin typeface="Times" pitchFamily="18" charset="0"/>
                <a:cs typeface="Arial" charset="0"/>
              </a:rPr>
              <a:pPr/>
              <a:t>213</a:t>
            </a:fld>
            <a:endParaRPr lang="fr-FR" smtClean="0">
              <a:latin typeface="Times" pitchFamily="18" charset="0"/>
              <a:cs typeface="Arial" charset="0"/>
            </a:endParaRPr>
          </a:p>
        </p:txBody>
      </p:sp>
      <p:sp>
        <p:nvSpPr>
          <p:cNvPr id="468994" name="Rectangle 2"/>
          <p:cNvSpPr>
            <a:spLocks noGrp="1" noRot="1" noChangeArrowheads="1" noTextEdit="1"/>
          </p:cNvSpPr>
          <p:nvPr>
            <p:ph type="sldImg"/>
          </p:nvPr>
        </p:nvSpPr>
        <p:spPr>
          <a:xfrm>
            <a:off x="992188" y="768350"/>
            <a:ext cx="5114925" cy="3836988"/>
          </a:xfrm>
          <a:ln/>
        </p:spPr>
      </p:sp>
      <p:sp>
        <p:nvSpPr>
          <p:cNvPr id="46899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1" name="Rectangle 7"/>
          <p:cNvSpPr>
            <a:spLocks noGrp="1" noChangeArrowheads="1"/>
          </p:cNvSpPr>
          <p:nvPr>
            <p:ph type="sldNum" sz="quarter" idx="5"/>
          </p:nvPr>
        </p:nvSpPr>
        <p:spPr>
          <a:noFill/>
        </p:spPr>
        <p:txBody>
          <a:bodyPr/>
          <a:lstStyle/>
          <a:p>
            <a:fld id="{BD3B5AE9-731B-421D-95AC-AB51B3095E3A}" type="slidenum">
              <a:rPr lang="fr-FR" smtClean="0">
                <a:latin typeface="Times" pitchFamily="18" charset="0"/>
                <a:cs typeface="Arial" charset="0"/>
              </a:rPr>
              <a:pPr/>
              <a:t>214</a:t>
            </a:fld>
            <a:endParaRPr lang="fr-FR" smtClean="0">
              <a:latin typeface="Times" pitchFamily="18" charset="0"/>
              <a:cs typeface="Arial" charset="0"/>
            </a:endParaRPr>
          </a:p>
        </p:txBody>
      </p:sp>
      <p:sp>
        <p:nvSpPr>
          <p:cNvPr id="471042" name="Rectangle 2"/>
          <p:cNvSpPr>
            <a:spLocks noGrp="1" noRot="1" noChangeArrowheads="1" noTextEdit="1"/>
          </p:cNvSpPr>
          <p:nvPr>
            <p:ph type="sldImg"/>
          </p:nvPr>
        </p:nvSpPr>
        <p:spPr>
          <a:xfrm>
            <a:off x="992188" y="768350"/>
            <a:ext cx="5114925" cy="3836988"/>
          </a:xfrm>
          <a:ln/>
        </p:spPr>
      </p:sp>
      <p:sp>
        <p:nvSpPr>
          <p:cNvPr id="47104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3" name="Rectangle 7"/>
          <p:cNvSpPr>
            <a:spLocks noGrp="1" noChangeArrowheads="1"/>
          </p:cNvSpPr>
          <p:nvPr>
            <p:ph type="sldNum" sz="quarter" idx="5"/>
          </p:nvPr>
        </p:nvSpPr>
        <p:spPr>
          <a:noFill/>
        </p:spPr>
        <p:txBody>
          <a:bodyPr/>
          <a:lstStyle/>
          <a:p>
            <a:fld id="{25F4F4B6-3CAD-4233-8733-44F070BF7D60}" type="slidenum">
              <a:rPr lang="fr-FR" smtClean="0">
                <a:latin typeface="Times" pitchFamily="18" charset="0"/>
                <a:cs typeface="Arial" charset="0"/>
              </a:rPr>
              <a:pPr/>
              <a:t>215</a:t>
            </a:fld>
            <a:endParaRPr lang="fr-FR" smtClean="0">
              <a:latin typeface="Times" pitchFamily="18" charset="0"/>
              <a:cs typeface="Arial" charset="0"/>
            </a:endParaRPr>
          </a:p>
        </p:txBody>
      </p:sp>
      <p:sp>
        <p:nvSpPr>
          <p:cNvPr id="474114" name="Rectangle 2"/>
          <p:cNvSpPr>
            <a:spLocks noGrp="1" noRot="1" noChangeArrowheads="1" noTextEdit="1"/>
          </p:cNvSpPr>
          <p:nvPr>
            <p:ph type="sldImg"/>
          </p:nvPr>
        </p:nvSpPr>
        <p:spPr>
          <a:xfrm>
            <a:off x="992188" y="768350"/>
            <a:ext cx="5114925" cy="3836988"/>
          </a:xfrm>
          <a:ln/>
        </p:spPr>
      </p:sp>
      <p:sp>
        <p:nvSpPr>
          <p:cNvPr id="47411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1" name="Rectangle 7"/>
          <p:cNvSpPr>
            <a:spLocks noGrp="1" noChangeArrowheads="1"/>
          </p:cNvSpPr>
          <p:nvPr>
            <p:ph type="sldNum" sz="quarter" idx="5"/>
          </p:nvPr>
        </p:nvSpPr>
        <p:spPr>
          <a:noFill/>
        </p:spPr>
        <p:txBody>
          <a:bodyPr/>
          <a:lstStyle/>
          <a:p>
            <a:fld id="{10823896-037F-4355-B524-1940085F8B0D}" type="slidenum">
              <a:rPr lang="fr-FR" smtClean="0">
                <a:latin typeface="Times" pitchFamily="18" charset="0"/>
                <a:cs typeface="Arial" charset="0"/>
              </a:rPr>
              <a:pPr/>
              <a:t>216</a:t>
            </a:fld>
            <a:endParaRPr lang="fr-FR" smtClean="0">
              <a:latin typeface="Times" pitchFamily="18" charset="0"/>
              <a:cs typeface="Arial" charset="0"/>
            </a:endParaRPr>
          </a:p>
        </p:txBody>
      </p:sp>
      <p:sp>
        <p:nvSpPr>
          <p:cNvPr id="476162" name="Rectangle 2"/>
          <p:cNvSpPr>
            <a:spLocks noGrp="1" noRot="1" noChangeArrowheads="1" noTextEdit="1"/>
          </p:cNvSpPr>
          <p:nvPr>
            <p:ph type="sldImg"/>
          </p:nvPr>
        </p:nvSpPr>
        <p:spPr>
          <a:xfrm>
            <a:off x="992188" y="768350"/>
            <a:ext cx="5114925" cy="3836988"/>
          </a:xfrm>
          <a:ln/>
        </p:spPr>
      </p:sp>
      <p:sp>
        <p:nvSpPr>
          <p:cNvPr id="47616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7"/>
          <p:cNvSpPr>
            <a:spLocks noGrp="1" noChangeArrowheads="1"/>
          </p:cNvSpPr>
          <p:nvPr>
            <p:ph type="sldNum" sz="quarter" idx="5"/>
          </p:nvPr>
        </p:nvSpPr>
        <p:spPr>
          <a:noFill/>
        </p:spPr>
        <p:txBody>
          <a:bodyPr/>
          <a:lstStyle/>
          <a:p>
            <a:fld id="{04557155-7269-4901-9255-74ABDFE87533}" type="slidenum">
              <a:rPr lang="fr-FR" smtClean="0">
                <a:latin typeface="Times" pitchFamily="18" charset="0"/>
                <a:cs typeface="Arial" charset="0"/>
              </a:rPr>
              <a:pPr/>
              <a:t>217</a:t>
            </a:fld>
            <a:endParaRPr lang="fr-FR" smtClean="0">
              <a:latin typeface="Times" pitchFamily="18" charset="0"/>
              <a:cs typeface="Arial" charset="0"/>
            </a:endParaRPr>
          </a:p>
        </p:txBody>
      </p:sp>
      <p:sp>
        <p:nvSpPr>
          <p:cNvPr id="479234" name="Rectangle 2"/>
          <p:cNvSpPr>
            <a:spLocks noGrp="1" noRot="1" noChangeArrowheads="1" noTextEdit="1"/>
          </p:cNvSpPr>
          <p:nvPr>
            <p:ph type="sldImg"/>
          </p:nvPr>
        </p:nvSpPr>
        <p:spPr>
          <a:xfrm>
            <a:off x="992188" y="768350"/>
            <a:ext cx="5114925" cy="3836988"/>
          </a:xfrm>
          <a:ln/>
        </p:spPr>
      </p:sp>
      <p:sp>
        <p:nvSpPr>
          <p:cNvPr id="47923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1" name="Rectangle 7"/>
          <p:cNvSpPr>
            <a:spLocks noGrp="1" noChangeArrowheads="1"/>
          </p:cNvSpPr>
          <p:nvPr>
            <p:ph type="sldNum" sz="quarter" idx="5"/>
          </p:nvPr>
        </p:nvSpPr>
        <p:spPr>
          <a:noFill/>
        </p:spPr>
        <p:txBody>
          <a:bodyPr/>
          <a:lstStyle/>
          <a:p>
            <a:fld id="{DC6D8ECD-5834-429A-9FED-2B89940359D0}" type="slidenum">
              <a:rPr lang="fr-FR" smtClean="0">
                <a:latin typeface="Times" pitchFamily="18" charset="0"/>
                <a:cs typeface="Arial" charset="0"/>
              </a:rPr>
              <a:pPr/>
              <a:t>218</a:t>
            </a:fld>
            <a:endParaRPr lang="fr-FR" smtClean="0">
              <a:latin typeface="Times" pitchFamily="18" charset="0"/>
              <a:cs typeface="Arial" charset="0"/>
            </a:endParaRPr>
          </a:p>
        </p:txBody>
      </p:sp>
      <p:sp>
        <p:nvSpPr>
          <p:cNvPr id="481282" name="Rectangle 2"/>
          <p:cNvSpPr>
            <a:spLocks noGrp="1" noRot="1" noChangeArrowheads="1" noTextEdit="1"/>
          </p:cNvSpPr>
          <p:nvPr>
            <p:ph type="sldImg"/>
          </p:nvPr>
        </p:nvSpPr>
        <p:spPr>
          <a:xfrm>
            <a:off x="992188" y="768350"/>
            <a:ext cx="5114925" cy="3836988"/>
          </a:xfrm>
          <a:ln/>
        </p:spPr>
      </p:sp>
      <p:sp>
        <p:nvSpPr>
          <p:cNvPr id="48128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29" name="Rectangle 7"/>
          <p:cNvSpPr>
            <a:spLocks noGrp="1" noChangeArrowheads="1"/>
          </p:cNvSpPr>
          <p:nvPr>
            <p:ph type="sldNum" sz="quarter" idx="5"/>
          </p:nvPr>
        </p:nvSpPr>
        <p:spPr>
          <a:noFill/>
        </p:spPr>
        <p:txBody>
          <a:bodyPr/>
          <a:lstStyle/>
          <a:p>
            <a:fld id="{5803D4CE-4C3D-4F37-8A09-6A7E984DBF77}" type="slidenum">
              <a:rPr lang="fr-FR" smtClean="0">
                <a:latin typeface="Times" pitchFamily="18" charset="0"/>
                <a:cs typeface="Arial" charset="0"/>
              </a:rPr>
              <a:pPr/>
              <a:t>219</a:t>
            </a:fld>
            <a:endParaRPr lang="fr-FR" smtClean="0">
              <a:latin typeface="Times" pitchFamily="18" charset="0"/>
              <a:cs typeface="Arial" charset="0"/>
            </a:endParaRPr>
          </a:p>
        </p:txBody>
      </p:sp>
      <p:sp>
        <p:nvSpPr>
          <p:cNvPr id="483330" name="Rectangle 2"/>
          <p:cNvSpPr>
            <a:spLocks noGrp="1" noRot="1" noChangeArrowheads="1" noTextEdit="1"/>
          </p:cNvSpPr>
          <p:nvPr>
            <p:ph type="sldImg"/>
          </p:nvPr>
        </p:nvSpPr>
        <p:spPr>
          <a:xfrm>
            <a:off x="992188" y="768350"/>
            <a:ext cx="5114925" cy="3836988"/>
          </a:xfrm>
          <a:ln/>
        </p:spPr>
      </p:sp>
      <p:sp>
        <p:nvSpPr>
          <p:cNvPr id="48333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p:spPr>
        <p:txBody>
          <a:bodyPr/>
          <a:lstStyle/>
          <a:p>
            <a:fld id="{A7EF20EA-5F33-4D71-878C-87C6BB3EC546}" type="slidenum">
              <a:rPr lang="fr-FR" smtClean="0">
                <a:latin typeface="Times" pitchFamily="18" charset="0"/>
                <a:cs typeface="Arial" charset="0"/>
              </a:rPr>
              <a:pPr/>
              <a:t>22</a:t>
            </a:fld>
            <a:endParaRPr lang="fr-FR" smtClean="0">
              <a:latin typeface="Times" pitchFamily="18" charset="0"/>
              <a:cs typeface="Arial" charset="0"/>
            </a:endParaRPr>
          </a:p>
        </p:txBody>
      </p:sp>
      <p:sp>
        <p:nvSpPr>
          <p:cNvPr id="60418" name="Rectangle 2"/>
          <p:cNvSpPr>
            <a:spLocks noGrp="1" noRot="1" noChangeArrowheads="1" noTextEdit="1"/>
          </p:cNvSpPr>
          <p:nvPr>
            <p:ph type="sldImg"/>
          </p:nvPr>
        </p:nvSpPr>
        <p:spPr>
          <a:xfrm>
            <a:off x="992188" y="768350"/>
            <a:ext cx="5114925" cy="3836988"/>
          </a:xfrm>
          <a:ln/>
        </p:spPr>
      </p:sp>
      <p:sp>
        <p:nvSpPr>
          <p:cNvPr id="6041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7" name="Rectangle 7"/>
          <p:cNvSpPr>
            <a:spLocks noGrp="1" noChangeArrowheads="1"/>
          </p:cNvSpPr>
          <p:nvPr>
            <p:ph type="sldNum" sz="quarter" idx="5"/>
          </p:nvPr>
        </p:nvSpPr>
        <p:spPr>
          <a:noFill/>
        </p:spPr>
        <p:txBody>
          <a:bodyPr/>
          <a:lstStyle/>
          <a:p>
            <a:fld id="{5AC48BE0-9D55-4FE9-9DCC-C7105A73D060}" type="slidenum">
              <a:rPr lang="fr-FR" smtClean="0">
                <a:latin typeface="Times" pitchFamily="18" charset="0"/>
                <a:cs typeface="Arial" charset="0"/>
              </a:rPr>
              <a:pPr/>
              <a:t>220</a:t>
            </a:fld>
            <a:endParaRPr lang="fr-FR" smtClean="0">
              <a:latin typeface="Times" pitchFamily="18" charset="0"/>
              <a:cs typeface="Arial" charset="0"/>
            </a:endParaRPr>
          </a:p>
        </p:txBody>
      </p:sp>
      <p:sp>
        <p:nvSpPr>
          <p:cNvPr id="485378" name="Rectangle 2"/>
          <p:cNvSpPr>
            <a:spLocks noGrp="1" noRot="1" noChangeArrowheads="1" noTextEdit="1"/>
          </p:cNvSpPr>
          <p:nvPr>
            <p:ph type="sldImg"/>
          </p:nvPr>
        </p:nvSpPr>
        <p:spPr>
          <a:xfrm>
            <a:off x="992188" y="768350"/>
            <a:ext cx="5114925" cy="3836988"/>
          </a:xfrm>
          <a:ln/>
        </p:spPr>
      </p:sp>
      <p:sp>
        <p:nvSpPr>
          <p:cNvPr id="48537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5" name="Rectangle 7"/>
          <p:cNvSpPr>
            <a:spLocks noGrp="1" noChangeArrowheads="1"/>
          </p:cNvSpPr>
          <p:nvPr>
            <p:ph type="sldNum" sz="quarter" idx="5"/>
          </p:nvPr>
        </p:nvSpPr>
        <p:spPr>
          <a:noFill/>
        </p:spPr>
        <p:txBody>
          <a:bodyPr/>
          <a:lstStyle/>
          <a:p>
            <a:fld id="{4C4AEB86-8FBA-481E-BC40-E4F6E644857A}" type="slidenum">
              <a:rPr lang="fr-FR" smtClean="0">
                <a:latin typeface="Times" pitchFamily="18" charset="0"/>
                <a:cs typeface="Arial" charset="0"/>
              </a:rPr>
              <a:pPr/>
              <a:t>221</a:t>
            </a:fld>
            <a:endParaRPr lang="fr-FR" smtClean="0">
              <a:latin typeface="Times" pitchFamily="18" charset="0"/>
              <a:cs typeface="Arial" charset="0"/>
            </a:endParaRPr>
          </a:p>
        </p:txBody>
      </p:sp>
      <p:sp>
        <p:nvSpPr>
          <p:cNvPr id="487426" name="Rectangle 2"/>
          <p:cNvSpPr>
            <a:spLocks noGrp="1" noRot="1" noChangeArrowheads="1" noTextEdit="1"/>
          </p:cNvSpPr>
          <p:nvPr>
            <p:ph type="sldImg"/>
          </p:nvPr>
        </p:nvSpPr>
        <p:spPr>
          <a:xfrm>
            <a:off x="992188" y="768350"/>
            <a:ext cx="5114925" cy="3836988"/>
          </a:xfrm>
          <a:ln/>
        </p:spPr>
      </p:sp>
      <p:sp>
        <p:nvSpPr>
          <p:cNvPr id="48742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3" name="Rectangle 7"/>
          <p:cNvSpPr>
            <a:spLocks noGrp="1" noChangeArrowheads="1"/>
          </p:cNvSpPr>
          <p:nvPr>
            <p:ph type="sldNum" sz="quarter" idx="5"/>
          </p:nvPr>
        </p:nvSpPr>
        <p:spPr>
          <a:noFill/>
        </p:spPr>
        <p:txBody>
          <a:bodyPr/>
          <a:lstStyle/>
          <a:p>
            <a:fld id="{40696C7A-251A-4351-9B19-E48DC032298C}" type="slidenum">
              <a:rPr lang="fr-FR" smtClean="0">
                <a:latin typeface="Times" pitchFamily="18" charset="0"/>
                <a:cs typeface="Arial" charset="0"/>
              </a:rPr>
              <a:pPr/>
              <a:t>222</a:t>
            </a:fld>
            <a:endParaRPr lang="fr-FR" smtClean="0">
              <a:latin typeface="Times" pitchFamily="18" charset="0"/>
              <a:cs typeface="Arial" charset="0"/>
            </a:endParaRPr>
          </a:p>
        </p:txBody>
      </p:sp>
      <p:sp>
        <p:nvSpPr>
          <p:cNvPr id="489474" name="Rectangle 2"/>
          <p:cNvSpPr>
            <a:spLocks noGrp="1" noRot="1" noChangeArrowheads="1" noTextEdit="1"/>
          </p:cNvSpPr>
          <p:nvPr>
            <p:ph type="sldImg"/>
          </p:nvPr>
        </p:nvSpPr>
        <p:spPr>
          <a:xfrm>
            <a:off x="992188" y="768350"/>
            <a:ext cx="5114925" cy="3836988"/>
          </a:xfrm>
          <a:ln/>
        </p:spPr>
      </p:sp>
      <p:sp>
        <p:nvSpPr>
          <p:cNvPr id="48947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1" name="Rectangle 7"/>
          <p:cNvSpPr>
            <a:spLocks noGrp="1" noChangeArrowheads="1"/>
          </p:cNvSpPr>
          <p:nvPr>
            <p:ph type="sldNum" sz="quarter" idx="5"/>
          </p:nvPr>
        </p:nvSpPr>
        <p:spPr>
          <a:noFill/>
        </p:spPr>
        <p:txBody>
          <a:bodyPr/>
          <a:lstStyle/>
          <a:p>
            <a:fld id="{B24D3D63-A61C-4289-A7BD-3D3F60EDAB7F}" type="slidenum">
              <a:rPr lang="fr-FR" smtClean="0">
                <a:latin typeface="Times" pitchFamily="18" charset="0"/>
                <a:cs typeface="Arial" charset="0"/>
              </a:rPr>
              <a:pPr/>
              <a:t>223</a:t>
            </a:fld>
            <a:endParaRPr lang="fr-FR" smtClean="0">
              <a:latin typeface="Times" pitchFamily="18" charset="0"/>
              <a:cs typeface="Arial" charset="0"/>
            </a:endParaRPr>
          </a:p>
        </p:txBody>
      </p:sp>
      <p:sp>
        <p:nvSpPr>
          <p:cNvPr id="491522" name="Rectangle 2"/>
          <p:cNvSpPr>
            <a:spLocks noGrp="1" noRot="1" noChangeArrowheads="1" noTextEdit="1"/>
          </p:cNvSpPr>
          <p:nvPr>
            <p:ph type="sldImg"/>
          </p:nvPr>
        </p:nvSpPr>
        <p:spPr>
          <a:xfrm>
            <a:off x="992188" y="768350"/>
            <a:ext cx="5114925" cy="3836988"/>
          </a:xfrm>
          <a:ln/>
        </p:spPr>
      </p:sp>
      <p:sp>
        <p:nvSpPr>
          <p:cNvPr id="49152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69" name="Rectangle 7"/>
          <p:cNvSpPr>
            <a:spLocks noGrp="1" noChangeArrowheads="1"/>
          </p:cNvSpPr>
          <p:nvPr>
            <p:ph type="sldNum" sz="quarter" idx="5"/>
          </p:nvPr>
        </p:nvSpPr>
        <p:spPr>
          <a:noFill/>
        </p:spPr>
        <p:txBody>
          <a:bodyPr/>
          <a:lstStyle/>
          <a:p>
            <a:fld id="{1B7309C8-196A-40C3-9D13-BDAEBF2C3E02}" type="slidenum">
              <a:rPr lang="fr-FR" smtClean="0">
                <a:latin typeface="Times" pitchFamily="18" charset="0"/>
                <a:cs typeface="Arial" charset="0"/>
              </a:rPr>
              <a:pPr/>
              <a:t>224</a:t>
            </a:fld>
            <a:endParaRPr lang="fr-FR" smtClean="0">
              <a:latin typeface="Times" pitchFamily="18" charset="0"/>
              <a:cs typeface="Arial" charset="0"/>
            </a:endParaRPr>
          </a:p>
        </p:txBody>
      </p:sp>
      <p:sp>
        <p:nvSpPr>
          <p:cNvPr id="493570" name="Rectangle 2"/>
          <p:cNvSpPr>
            <a:spLocks noGrp="1" noRot="1" noChangeArrowheads="1" noTextEdit="1"/>
          </p:cNvSpPr>
          <p:nvPr>
            <p:ph type="sldImg"/>
          </p:nvPr>
        </p:nvSpPr>
        <p:spPr>
          <a:xfrm>
            <a:off x="992188" y="768350"/>
            <a:ext cx="5114925" cy="3836988"/>
          </a:xfrm>
          <a:ln/>
        </p:spPr>
      </p:sp>
      <p:sp>
        <p:nvSpPr>
          <p:cNvPr id="49357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7" name="Rectangle 7"/>
          <p:cNvSpPr>
            <a:spLocks noGrp="1" noChangeArrowheads="1"/>
          </p:cNvSpPr>
          <p:nvPr>
            <p:ph type="sldNum" sz="quarter" idx="5"/>
          </p:nvPr>
        </p:nvSpPr>
        <p:spPr>
          <a:noFill/>
        </p:spPr>
        <p:txBody>
          <a:bodyPr/>
          <a:lstStyle/>
          <a:p>
            <a:fld id="{3E98E583-FD68-49A4-A78E-CA8B35FDB8BB}" type="slidenum">
              <a:rPr lang="fr-FR" smtClean="0">
                <a:latin typeface="Times" pitchFamily="18" charset="0"/>
                <a:cs typeface="Arial" charset="0"/>
              </a:rPr>
              <a:pPr/>
              <a:t>225</a:t>
            </a:fld>
            <a:endParaRPr lang="fr-FR" smtClean="0">
              <a:latin typeface="Times" pitchFamily="18" charset="0"/>
              <a:cs typeface="Arial" charset="0"/>
            </a:endParaRPr>
          </a:p>
        </p:txBody>
      </p:sp>
      <p:sp>
        <p:nvSpPr>
          <p:cNvPr id="495618" name="Rectangle 2"/>
          <p:cNvSpPr>
            <a:spLocks noGrp="1" noRot="1" noChangeArrowheads="1" noTextEdit="1"/>
          </p:cNvSpPr>
          <p:nvPr>
            <p:ph type="sldImg"/>
          </p:nvPr>
        </p:nvSpPr>
        <p:spPr>
          <a:xfrm>
            <a:off x="992188" y="768350"/>
            <a:ext cx="5114925" cy="3836988"/>
          </a:xfrm>
          <a:ln/>
        </p:spPr>
      </p:sp>
      <p:sp>
        <p:nvSpPr>
          <p:cNvPr id="49561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5" name="Rectangle 7"/>
          <p:cNvSpPr>
            <a:spLocks noGrp="1" noChangeArrowheads="1"/>
          </p:cNvSpPr>
          <p:nvPr>
            <p:ph type="sldNum" sz="quarter" idx="5"/>
          </p:nvPr>
        </p:nvSpPr>
        <p:spPr>
          <a:noFill/>
        </p:spPr>
        <p:txBody>
          <a:bodyPr/>
          <a:lstStyle/>
          <a:p>
            <a:fld id="{3861A8A8-8F95-4A25-B6F8-26A6FACCBA14}" type="slidenum">
              <a:rPr lang="fr-FR" smtClean="0">
                <a:latin typeface="Times" pitchFamily="18" charset="0"/>
                <a:cs typeface="Arial" charset="0"/>
              </a:rPr>
              <a:pPr/>
              <a:t>226</a:t>
            </a:fld>
            <a:endParaRPr lang="fr-FR" smtClean="0">
              <a:latin typeface="Times" pitchFamily="18" charset="0"/>
              <a:cs typeface="Arial" charset="0"/>
            </a:endParaRPr>
          </a:p>
        </p:txBody>
      </p:sp>
      <p:sp>
        <p:nvSpPr>
          <p:cNvPr id="497666" name="Rectangle 2"/>
          <p:cNvSpPr>
            <a:spLocks noGrp="1" noRot="1" noChangeArrowheads="1" noTextEdit="1"/>
          </p:cNvSpPr>
          <p:nvPr>
            <p:ph type="sldImg"/>
          </p:nvPr>
        </p:nvSpPr>
        <p:spPr>
          <a:xfrm>
            <a:off x="992188" y="768350"/>
            <a:ext cx="5114925" cy="3836988"/>
          </a:xfrm>
          <a:ln/>
        </p:spPr>
      </p:sp>
      <p:sp>
        <p:nvSpPr>
          <p:cNvPr id="49766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3" name="Rectangle 7"/>
          <p:cNvSpPr>
            <a:spLocks noGrp="1" noChangeArrowheads="1"/>
          </p:cNvSpPr>
          <p:nvPr>
            <p:ph type="sldNum" sz="quarter" idx="5"/>
          </p:nvPr>
        </p:nvSpPr>
        <p:spPr>
          <a:noFill/>
        </p:spPr>
        <p:txBody>
          <a:bodyPr/>
          <a:lstStyle/>
          <a:p>
            <a:fld id="{00E09F89-E7ED-4130-BACA-3EDD25B36012}" type="slidenum">
              <a:rPr lang="fr-FR" smtClean="0">
                <a:latin typeface="Times" pitchFamily="18" charset="0"/>
                <a:cs typeface="Arial" charset="0"/>
              </a:rPr>
              <a:pPr/>
              <a:t>227</a:t>
            </a:fld>
            <a:endParaRPr lang="fr-FR" smtClean="0">
              <a:latin typeface="Times" pitchFamily="18" charset="0"/>
              <a:cs typeface="Arial" charset="0"/>
            </a:endParaRPr>
          </a:p>
        </p:txBody>
      </p:sp>
      <p:sp>
        <p:nvSpPr>
          <p:cNvPr id="499714" name="Rectangle 2"/>
          <p:cNvSpPr>
            <a:spLocks noGrp="1" noRot="1" noChangeArrowheads="1" noTextEdit="1"/>
          </p:cNvSpPr>
          <p:nvPr>
            <p:ph type="sldImg"/>
          </p:nvPr>
        </p:nvSpPr>
        <p:spPr>
          <a:xfrm>
            <a:off x="992188" y="768350"/>
            <a:ext cx="5114925" cy="3836988"/>
          </a:xfrm>
          <a:ln/>
        </p:spPr>
      </p:sp>
      <p:sp>
        <p:nvSpPr>
          <p:cNvPr id="49971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1" name="Rectangle 7"/>
          <p:cNvSpPr>
            <a:spLocks noGrp="1" noChangeArrowheads="1"/>
          </p:cNvSpPr>
          <p:nvPr>
            <p:ph type="sldNum" sz="quarter" idx="5"/>
          </p:nvPr>
        </p:nvSpPr>
        <p:spPr>
          <a:noFill/>
        </p:spPr>
        <p:txBody>
          <a:bodyPr/>
          <a:lstStyle/>
          <a:p>
            <a:fld id="{FFDC6959-4AED-47C7-B794-57119C054A31}" type="slidenum">
              <a:rPr lang="fr-FR" smtClean="0">
                <a:latin typeface="Times" pitchFamily="18" charset="0"/>
                <a:cs typeface="Arial" charset="0"/>
              </a:rPr>
              <a:pPr/>
              <a:t>228</a:t>
            </a:fld>
            <a:endParaRPr lang="fr-FR" smtClean="0">
              <a:latin typeface="Times" pitchFamily="18" charset="0"/>
              <a:cs typeface="Arial" charset="0"/>
            </a:endParaRPr>
          </a:p>
        </p:txBody>
      </p:sp>
      <p:sp>
        <p:nvSpPr>
          <p:cNvPr id="501762" name="Rectangle 2"/>
          <p:cNvSpPr>
            <a:spLocks noGrp="1" noRot="1" noChangeArrowheads="1" noTextEdit="1"/>
          </p:cNvSpPr>
          <p:nvPr>
            <p:ph type="sldImg"/>
          </p:nvPr>
        </p:nvSpPr>
        <p:spPr>
          <a:xfrm>
            <a:off x="992188" y="768350"/>
            <a:ext cx="5114925" cy="3836988"/>
          </a:xfrm>
          <a:ln/>
        </p:spPr>
      </p:sp>
      <p:sp>
        <p:nvSpPr>
          <p:cNvPr id="50176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09" name="Rectangle 7"/>
          <p:cNvSpPr>
            <a:spLocks noGrp="1" noChangeArrowheads="1"/>
          </p:cNvSpPr>
          <p:nvPr>
            <p:ph type="sldNum" sz="quarter" idx="5"/>
          </p:nvPr>
        </p:nvSpPr>
        <p:spPr>
          <a:noFill/>
        </p:spPr>
        <p:txBody>
          <a:bodyPr/>
          <a:lstStyle/>
          <a:p>
            <a:fld id="{0527C62B-C5E7-41FE-B8FF-2ABDB0D6AAD1}" type="slidenum">
              <a:rPr lang="fr-FR" smtClean="0">
                <a:latin typeface="Times" pitchFamily="18" charset="0"/>
                <a:cs typeface="Arial" charset="0"/>
              </a:rPr>
              <a:pPr/>
              <a:t>229</a:t>
            </a:fld>
            <a:endParaRPr lang="fr-FR" smtClean="0">
              <a:latin typeface="Times" pitchFamily="18" charset="0"/>
              <a:cs typeface="Arial" charset="0"/>
            </a:endParaRPr>
          </a:p>
        </p:txBody>
      </p:sp>
      <p:sp>
        <p:nvSpPr>
          <p:cNvPr id="503810" name="Rectangle 2"/>
          <p:cNvSpPr>
            <a:spLocks noGrp="1" noRot="1" noChangeArrowheads="1" noTextEdit="1"/>
          </p:cNvSpPr>
          <p:nvPr>
            <p:ph type="sldImg"/>
          </p:nvPr>
        </p:nvSpPr>
        <p:spPr>
          <a:xfrm>
            <a:off x="992188" y="768350"/>
            <a:ext cx="5114925" cy="3836988"/>
          </a:xfrm>
          <a:ln/>
        </p:spPr>
      </p:sp>
      <p:sp>
        <p:nvSpPr>
          <p:cNvPr id="50381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p:spPr>
        <p:txBody>
          <a:bodyPr/>
          <a:lstStyle/>
          <a:p>
            <a:fld id="{489C2A98-D8E6-4CC6-88B2-42ACF3FF72D2}" type="slidenum">
              <a:rPr lang="fr-FR" smtClean="0">
                <a:latin typeface="Times" pitchFamily="18" charset="0"/>
                <a:cs typeface="Arial" charset="0"/>
              </a:rPr>
              <a:pPr/>
              <a:t>23</a:t>
            </a:fld>
            <a:endParaRPr lang="fr-FR" smtClean="0">
              <a:latin typeface="Times" pitchFamily="18" charset="0"/>
              <a:cs typeface="Arial" charset="0"/>
            </a:endParaRPr>
          </a:p>
        </p:txBody>
      </p:sp>
      <p:sp>
        <p:nvSpPr>
          <p:cNvPr id="62466" name="Rectangle 2"/>
          <p:cNvSpPr>
            <a:spLocks noGrp="1" noRot="1" noChangeArrowheads="1" noTextEdit="1"/>
          </p:cNvSpPr>
          <p:nvPr>
            <p:ph type="sldImg"/>
          </p:nvPr>
        </p:nvSpPr>
        <p:spPr>
          <a:xfrm>
            <a:off x="992188" y="768350"/>
            <a:ext cx="5114925" cy="3836988"/>
          </a:xfrm>
          <a:ln/>
        </p:spPr>
      </p:sp>
      <p:sp>
        <p:nvSpPr>
          <p:cNvPr id="6246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7"/>
          <p:cNvSpPr>
            <a:spLocks noGrp="1" noChangeArrowheads="1"/>
          </p:cNvSpPr>
          <p:nvPr>
            <p:ph type="sldNum" sz="quarter" idx="5"/>
          </p:nvPr>
        </p:nvSpPr>
        <p:spPr>
          <a:noFill/>
        </p:spPr>
        <p:txBody>
          <a:bodyPr/>
          <a:lstStyle/>
          <a:p>
            <a:fld id="{E23FDAB5-F8FE-41CA-A56B-1E0FA9B04107}" type="slidenum">
              <a:rPr lang="fr-FR" smtClean="0">
                <a:latin typeface="Times" pitchFamily="18" charset="0"/>
                <a:cs typeface="Arial" charset="0"/>
              </a:rPr>
              <a:pPr/>
              <a:t>230</a:t>
            </a:fld>
            <a:endParaRPr lang="fr-FR" smtClean="0">
              <a:latin typeface="Times" pitchFamily="18" charset="0"/>
              <a:cs typeface="Arial" charset="0"/>
            </a:endParaRPr>
          </a:p>
        </p:txBody>
      </p:sp>
      <p:sp>
        <p:nvSpPr>
          <p:cNvPr id="505858" name="Rectangle 2"/>
          <p:cNvSpPr>
            <a:spLocks noGrp="1" noRot="1" noChangeArrowheads="1" noTextEdit="1"/>
          </p:cNvSpPr>
          <p:nvPr>
            <p:ph type="sldImg"/>
          </p:nvPr>
        </p:nvSpPr>
        <p:spPr>
          <a:xfrm>
            <a:off x="992188" y="768350"/>
            <a:ext cx="5114925" cy="3836988"/>
          </a:xfrm>
          <a:ln/>
        </p:spPr>
      </p:sp>
      <p:sp>
        <p:nvSpPr>
          <p:cNvPr id="50585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7"/>
          <p:cNvSpPr>
            <a:spLocks noGrp="1" noChangeArrowheads="1"/>
          </p:cNvSpPr>
          <p:nvPr>
            <p:ph type="sldNum" sz="quarter" idx="5"/>
          </p:nvPr>
        </p:nvSpPr>
        <p:spPr>
          <a:noFill/>
        </p:spPr>
        <p:txBody>
          <a:bodyPr/>
          <a:lstStyle/>
          <a:p>
            <a:fld id="{0196C283-3C0D-48FC-99DC-FD17F2AE4E70}" type="slidenum">
              <a:rPr lang="fr-FR" smtClean="0">
                <a:latin typeface="Times" pitchFamily="18" charset="0"/>
                <a:cs typeface="Arial" charset="0"/>
              </a:rPr>
              <a:pPr/>
              <a:t>231</a:t>
            </a:fld>
            <a:endParaRPr lang="fr-FR" smtClean="0">
              <a:latin typeface="Times" pitchFamily="18" charset="0"/>
              <a:cs typeface="Arial" charset="0"/>
            </a:endParaRPr>
          </a:p>
        </p:txBody>
      </p:sp>
      <p:sp>
        <p:nvSpPr>
          <p:cNvPr id="507906" name="Rectangle 2"/>
          <p:cNvSpPr>
            <a:spLocks noGrp="1" noRot="1" noChangeArrowheads="1" noTextEdit="1"/>
          </p:cNvSpPr>
          <p:nvPr>
            <p:ph type="sldImg"/>
          </p:nvPr>
        </p:nvSpPr>
        <p:spPr>
          <a:xfrm>
            <a:off x="992188" y="768350"/>
            <a:ext cx="5114925" cy="3836988"/>
          </a:xfrm>
          <a:ln/>
        </p:spPr>
      </p:sp>
      <p:sp>
        <p:nvSpPr>
          <p:cNvPr id="50790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p:spPr>
        <p:txBody>
          <a:bodyPr/>
          <a:lstStyle/>
          <a:p>
            <a:fld id="{CA5A2DE5-469F-4B47-A652-B9DCBF784C12}" type="slidenum">
              <a:rPr lang="fr-FR" smtClean="0">
                <a:latin typeface="Times" pitchFamily="18" charset="0"/>
                <a:cs typeface="Arial" charset="0"/>
              </a:rPr>
              <a:pPr/>
              <a:t>24</a:t>
            </a:fld>
            <a:endParaRPr lang="fr-FR" smtClean="0">
              <a:latin typeface="Times" pitchFamily="18" charset="0"/>
              <a:cs typeface="Arial" charset="0"/>
            </a:endParaRPr>
          </a:p>
        </p:txBody>
      </p:sp>
      <p:sp>
        <p:nvSpPr>
          <p:cNvPr id="64514" name="Rectangle 2"/>
          <p:cNvSpPr>
            <a:spLocks noGrp="1" noRot="1" noChangeArrowheads="1" noTextEdit="1"/>
          </p:cNvSpPr>
          <p:nvPr>
            <p:ph type="sldImg"/>
          </p:nvPr>
        </p:nvSpPr>
        <p:spPr>
          <a:xfrm>
            <a:off x="992188" y="768350"/>
            <a:ext cx="5114925" cy="3836988"/>
          </a:xfrm>
          <a:ln/>
        </p:spPr>
      </p:sp>
      <p:sp>
        <p:nvSpPr>
          <p:cNvPr id="6451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p:spPr>
        <p:txBody>
          <a:bodyPr/>
          <a:lstStyle/>
          <a:p>
            <a:fld id="{7F16443C-E5C2-4CFE-BF1E-325B923DC3BB}" type="slidenum">
              <a:rPr lang="fr-FR" smtClean="0">
                <a:latin typeface="Times" pitchFamily="18" charset="0"/>
                <a:cs typeface="Arial" charset="0"/>
              </a:rPr>
              <a:pPr/>
              <a:t>25</a:t>
            </a:fld>
            <a:endParaRPr lang="fr-FR" smtClean="0">
              <a:latin typeface="Times" pitchFamily="18" charset="0"/>
              <a:cs typeface="Arial" charset="0"/>
            </a:endParaRPr>
          </a:p>
        </p:txBody>
      </p:sp>
      <p:sp>
        <p:nvSpPr>
          <p:cNvPr id="66562" name="Rectangle 2"/>
          <p:cNvSpPr>
            <a:spLocks noGrp="1" noRot="1" noChangeArrowheads="1" noTextEdit="1"/>
          </p:cNvSpPr>
          <p:nvPr>
            <p:ph type="sldImg"/>
          </p:nvPr>
        </p:nvSpPr>
        <p:spPr>
          <a:xfrm>
            <a:off x="992188" y="768350"/>
            <a:ext cx="5114925" cy="3836988"/>
          </a:xfrm>
          <a:ln/>
        </p:spPr>
      </p:sp>
      <p:sp>
        <p:nvSpPr>
          <p:cNvPr id="6656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p:spPr>
        <p:txBody>
          <a:bodyPr/>
          <a:lstStyle/>
          <a:p>
            <a:fld id="{44ECBB02-0E44-4BCB-91BD-128DBCB866DA}" type="slidenum">
              <a:rPr lang="fr-FR" smtClean="0">
                <a:latin typeface="Times" pitchFamily="18" charset="0"/>
                <a:cs typeface="Arial" charset="0"/>
              </a:rPr>
              <a:pPr/>
              <a:t>26</a:t>
            </a:fld>
            <a:endParaRPr lang="fr-FR" smtClean="0">
              <a:latin typeface="Times" pitchFamily="18" charset="0"/>
              <a:cs typeface="Arial" charset="0"/>
            </a:endParaRPr>
          </a:p>
        </p:txBody>
      </p:sp>
      <p:sp>
        <p:nvSpPr>
          <p:cNvPr id="68610" name="Rectangle 2"/>
          <p:cNvSpPr>
            <a:spLocks noGrp="1" noRot="1" noChangeArrowheads="1" noTextEdit="1"/>
          </p:cNvSpPr>
          <p:nvPr>
            <p:ph type="sldImg"/>
          </p:nvPr>
        </p:nvSpPr>
        <p:spPr>
          <a:xfrm>
            <a:off x="992188" y="768350"/>
            <a:ext cx="5114925" cy="3836988"/>
          </a:xfrm>
          <a:ln/>
        </p:spPr>
      </p:sp>
      <p:sp>
        <p:nvSpPr>
          <p:cNvPr id="6861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p:spPr>
        <p:txBody>
          <a:bodyPr/>
          <a:lstStyle/>
          <a:p>
            <a:fld id="{3F99F581-6E15-49C3-BA87-DAC584E921B6}" type="slidenum">
              <a:rPr lang="fr-FR" smtClean="0">
                <a:latin typeface="Times" pitchFamily="18" charset="0"/>
                <a:cs typeface="Arial" charset="0"/>
              </a:rPr>
              <a:pPr/>
              <a:t>27</a:t>
            </a:fld>
            <a:endParaRPr lang="fr-FR" smtClean="0">
              <a:latin typeface="Times" pitchFamily="18" charset="0"/>
              <a:cs typeface="Arial" charset="0"/>
            </a:endParaRPr>
          </a:p>
        </p:txBody>
      </p:sp>
      <p:sp>
        <p:nvSpPr>
          <p:cNvPr id="70658" name="Rectangle 2"/>
          <p:cNvSpPr>
            <a:spLocks noGrp="1" noRot="1" noChangeArrowheads="1" noTextEdit="1"/>
          </p:cNvSpPr>
          <p:nvPr>
            <p:ph type="sldImg"/>
          </p:nvPr>
        </p:nvSpPr>
        <p:spPr>
          <a:xfrm>
            <a:off x="992188" y="768350"/>
            <a:ext cx="5114925" cy="3836988"/>
          </a:xfrm>
          <a:ln/>
        </p:spPr>
      </p:sp>
      <p:sp>
        <p:nvSpPr>
          <p:cNvPr id="7065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p:spPr>
        <p:txBody>
          <a:bodyPr/>
          <a:lstStyle/>
          <a:p>
            <a:fld id="{52DD34DD-1616-4EE7-AC47-DCBD18630300}" type="slidenum">
              <a:rPr lang="fr-FR" smtClean="0">
                <a:latin typeface="Times" pitchFamily="18" charset="0"/>
                <a:cs typeface="Arial" charset="0"/>
              </a:rPr>
              <a:pPr/>
              <a:t>28</a:t>
            </a:fld>
            <a:endParaRPr lang="fr-FR" smtClean="0">
              <a:latin typeface="Times" pitchFamily="18" charset="0"/>
              <a:cs typeface="Arial" charset="0"/>
            </a:endParaRPr>
          </a:p>
        </p:txBody>
      </p:sp>
      <p:sp>
        <p:nvSpPr>
          <p:cNvPr id="73730" name="Rectangle 2"/>
          <p:cNvSpPr>
            <a:spLocks noGrp="1" noRot="1" noChangeArrowheads="1" noTextEdit="1"/>
          </p:cNvSpPr>
          <p:nvPr>
            <p:ph type="sldImg"/>
          </p:nvPr>
        </p:nvSpPr>
        <p:spPr>
          <a:xfrm>
            <a:off x="992188" y="768350"/>
            <a:ext cx="5114925" cy="3836988"/>
          </a:xfrm>
          <a:ln/>
        </p:spPr>
      </p:sp>
      <p:sp>
        <p:nvSpPr>
          <p:cNvPr id="7373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p:spPr>
        <p:txBody>
          <a:bodyPr/>
          <a:lstStyle/>
          <a:p>
            <a:fld id="{6804CBA9-20AE-4E39-91C9-C15C94486B79}" type="slidenum">
              <a:rPr lang="fr-FR" smtClean="0">
                <a:latin typeface="Times" pitchFamily="18" charset="0"/>
                <a:cs typeface="Arial" charset="0"/>
              </a:rPr>
              <a:pPr/>
              <a:t>29</a:t>
            </a:fld>
            <a:endParaRPr lang="fr-FR" smtClean="0">
              <a:latin typeface="Times" pitchFamily="18" charset="0"/>
              <a:cs typeface="Arial" charset="0"/>
            </a:endParaRPr>
          </a:p>
        </p:txBody>
      </p:sp>
      <p:sp>
        <p:nvSpPr>
          <p:cNvPr id="76802" name="Rectangle 2"/>
          <p:cNvSpPr>
            <a:spLocks noGrp="1" noRot="1" noChangeArrowheads="1" noTextEdit="1"/>
          </p:cNvSpPr>
          <p:nvPr>
            <p:ph type="sldImg"/>
          </p:nvPr>
        </p:nvSpPr>
        <p:spPr>
          <a:xfrm>
            <a:off x="992188" y="768350"/>
            <a:ext cx="5114925" cy="3836988"/>
          </a:xfrm>
          <a:ln/>
        </p:spPr>
      </p:sp>
      <p:sp>
        <p:nvSpPr>
          <p:cNvPr id="7680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D404B479-D81F-4DFE-B6A1-C147F94950CF}" type="slidenum">
              <a:rPr lang="fr-FR" smtClean="0">
                <a:latin typeface="Times" pitchFamily="18" charset="0"/>
                <a:cs typeface="Arial" charset="0"/>
              </a:rPr>
              <a:pPr/>
              <a:t>3</a:t>
            </a:fld>
            <a:endParaRPr lang="fr-FR" smtClean="0">
              <a:latin typeface="Times" pitchFamily="18" charset="0"/>
              <a:cs typeface="Arial" charset="0"/>
            </a:endParaRPr>
          </a:p>
        </p:txBody>
      </p:sp>
      <p:sp>
        <p:nvSpPr>
          <p:cNvPr id="21506" name="Rectangle 2"/>
          <p:cNvSpPr>
            <a:spLocks noGrp="1" noRot="1" noChangeArrowheads="1" noTextEdit="1"/>
          </p:cNvSpPr>
          <p:nvPr>
            <p:ph type="sldImg"/>
          </p:nvPr>
        </p:nvSpPr>
        <p:spPr>
          <a:xfrm>
            <a:off x="992188" y="768350"/>
            <a:ext cx="5114925" cy="3836988"/>
          </a:xfrm>
          <a:ln/>
        </p:spPr>
      </p:sp>
      <p:sp>
        <p:nvSpPr>
          <p:cNvPr id="2150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p:spPr>
        <p:txBody>
          <a:bodyPr/>
          <a:lstStyle/>
          <a:p>
            <a:fld id="{BE6EC38D-7C9F-440F-BC20-6CAB1A0296A2}" type="slidenum">
              <a:rPr lang="fr-FR" smtClean="0">
                <a:latin typeface="Times" pitchFamily="18" charset="0"/>
                <a:cs typeface="Arial" charset="0"/>
              </a:rPr>
              <a:pPr/>
              <a:t>30</a:t>
            </a:fld>
            <a:endParaRPr lang="fr-FR" smtClean="0">
              <a:latin typeface="Times" pitchFamily="18" charset="0"/>
              <a:cs typeface="Arial" charset="0"/>
            </a:endParaRPr>
          </a:p>
        </p:txBody>
      </p:sp>
      <p:sp>
        <p:nvSpPr>
          <p:cNvPr id="78850" name="Rectangle 2"/>
          <p:cNvSpPr>
            <a:spLocks noGrp="1" noRot="1" noChangeArrowheads="1" noTextEdit="1"/>
          </p:cNvSpPr>
          <p:nvPr>
            <p:ph type="sldImg"/>
          </p:nvPr>
        </p:nvSpPr>
        <p:spPr>
          <a:xfrm>
            <a:off x="992188" y="768350"/>
            <a:ext cx="5114925" cy="3836988"/>
          </a:xfrm>
          <a:ln/>
        </p:spPr>
      </p:sp>
      <p:sp>
        <p:nvSpPr>
          <p:cNvPr id="7885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p:spPr>
        <p:txBody>
          <a:bodyPr/>
          <a:lstStyle/>
          <a:p>
            <a:fld id="{5A510A11-77F9-48AE-8F94-BBDDF1466A44}" type="slidenum">
              <a:rPr lang="fr-FR" smtClean="0">
                <a:latin typeface="Times" pitchFamily="18" charset="0"/>
                <a:cs typeface="Arial" charset="0"/>
              </a:rPr>
              <a:pPr/>
              <a:t>31</a:t>
            </a:fld>
            <a:endParaRPr lang="fr-FR" smtClean="0">
              <a:latin typeface="Times" pitchFamily="18" charset="0"/>
              <a:cs typeface="Arial" charset="0"/>
            </a:endParaRPr>
          </a:p>
        </p:txBody>
      </p:sp>
      <p:sp>
        <p:nvSpPr>
          <p:cNvPr id="80898" name="Rectangle 2"/>
          <p:cNvSpPr>
            <a:spLocks noGrp="1" noRot="1" noChangeArrowheads="1" noTextEdit="1"/>
          </p:cNvSpPr>
          <p:nvPr>
            <p:ph type="sldImg"/>
          </p:nvPr>
        </p:nvSpPr>
        <p:spPr>
          <a:xfrm>
            <a:off x="992188" y="768350"/>
            <a:ext cx="5114925" cy="3836988"/>
          </a:xfrm>
          <a:ln/>
        </p:spPr>
      </p:sp>
      <p:sp>
        <p:nvSpPr>
          <p:cNvPr id="8089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p:spPr>
        <p:txBody>
          <a:bodyPr/>
          <a:lstStyle/>
          <a:p>
            <a:fld id="{85DE2ECE-4CCC-40EF-8637-C2898FC41CBE}" type="slidenum">
              <a:rPr lang="fr-FR" smtClean="0">
                <a:latin typeface="Times" pitchFamily="18" charset="0"/>
                <a:cs typeface="Arial" charset="0"/>
              </a:rPr>
              <a:pPr/>
              <a:t>32</a:t>
            </a:fld>
            <a:endParaRPr lang="fr-FR" smtClean="0">
              <a:latin typeface="Times" pitchFamily="18" charset="0"/>
              <a:cs typeface="Arial" charset="0"/>
            </a:endParaRPr>
          </a:p>
        </p:txBody>
      </p:sp>
      <p:sp>
        <p:nvSpPr>
          <p:cNvPr id="82946" name="Rectangle 2"/>
          <p:cNvSpPr>
            <a:spLocks noGrp="1" noRot="1" noChangeArrowheads="1" noTextEdit="1"/>
          </p:cNvSpPr>
          <p:nvPr>
            <p:ph type="sldImg"/>
          </p:nvPr>
        </p:nvSpPr>
        <p:spPr>
          <a:xfrm>
            <a:off x="992188" y="768350"/>
            <a:ext cx="5114925" cy="3836988"/>
          </a:xfrm>
          <a:ln/>
        </p:spPr>
      </p:sp>
      <p:sp>
        <p:nvSpPr>
          <p:cNvPr id="8294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p:spPr>
        <p:txBody>
          <a:bodyPr/>
          <a:lstStyle/>
          <a:p>
            <a:fld id="{EF10051F-FC0C-4D0C-AA8C-33C54CB74623}" type="slidenum">
              <a:rPr lang="fr-FR" smtClean="0">
                <a:latin typeface="Times" pitchFamily="18" charset="0"/>
                <a:cs typeface="Arial" charset="0"/>
              </a:rPr>
              <a:pPr/>
              <a:t>33</a:t>
            </a:fld>
            <a:endParaRPr lang="fr-FR" smtClean="0">
              <a:latin typeface="Times" pitchFamily="18" charset="0"/>
              <a:cs typeface="Arial" charset="0"/>
            </a:endParaRPr>
          </a:p>
        </p:txBody>
      </p:sp>
      <p:sp>
        <p:nvSpPr>
          <p:cNvPr id="84994" name="Rectangle 2"/>
          <p:cNvSpPr>
            <a:spLocks noGrp="1" noRot="1" noChangeArrowheads="1" noTextEdit="1"/>
          </p:cNvSpPr>
          <p:nvPr>
            <p:ph type="sldImg"/>
          </p:nvPr>
        </p:nvSpPr>
        <p:spPr>
          <a:xfrm>
            <a:off x="992188" y="768350"/>
            <a:ext cx="5114925" cy="3836988"/>
          </a:xfrm>
          <a:ln/>
        </p:spPr>
      </p:sp>
      <p:sp>
        <p:nvSpPr>
          <p:cNvPr id="8499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p:spPr>
        <p:txBody>
          <a:bodyPr/>
          <a:lstStyle/>
          <a:p>
            <a:fld id="{2DD2247A-2515-4059-A142-35805298C08C}" type="slidenum">
              <a:rPr lang="fr-FR" smtClean="0">
                <a:latin typeface="Times" pitchFamily="18" charset="0"/>
                <a:cs typeface="Arial" charset="0"/>
              </a:rPr>
              <a:pPr/>
              <a:t>34</a:t>
            </a:fld>
            <a:endParaRPr lang="fr-FR" smtClean="0">
              <a:latin typeface="Times" pitchFamily="18" charset="0"/>
              <a:cs typeface="Arial" charset="0"/>
            </a:endParaRPr>
          </a:p>
        </p:txBody>
      </p:sp>
      <p:sp>
        <p:nvSpPr>
          <p:cNvPr id="87042" name="Rectangle 2"/>
          <p:cNvSpPr>
            <a:spLocks noGrp="1" noRot="1" noChangeArrowheads="1" noTextEdit="1"/>
          </p:cNvSpPr>
          <p:nvPr>
            <p:ph type="sldImg"/>
          </p:nvPr>
        </p:nvSpPr>
        <p:spPr>
          <a:xfrm>
            <a:off x="992188" y="768350"/>
            <a:ext cx="5114925" cy="3836988"/>
          </a:xfrm>
          <a:ln/>
        </p:spPr>
      </p:sp>
      <p:sp>
        <p:nvSpPr>
          <p:cNvPr id="8704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p:spPr>
        <p:txBody>
          <a:bodyPr/>
          <a:lstStyle/>
          <a:p>
            <a:fld id="{23204312-D62D-41EB-B412-A0A18FC1FBA8}" type="slidenum">
              <a:rPr lang="fr-FR" smtClean="0">
                <a:latin typeface="Times" pitchFamily="18" charset="0"/>
                <a:cs typeface="Arial" charset="0"/>
              </a:rPr>
              <a:pPr/>
              <a:t>35</a:t>
            </a:fld>
            <a:endParaRPr lang="fr-FR" smtClean="0">
              <a:latin typeface="Times" pitchFamily="18" charset="0"/>
              <a:cs typeface="Arial" charset="0"/>
            </a:endParaRPr>
          </a:p>
        </p:txBody>
      </p:sp>
      <p:sp>
        <p:nvSpPr>
          <p:cNvPr id="89090" name="Rectangle 2"/>
          <p:cNvSpPr>
            <a:spLocks noGrp="1" noRot="1" noChangeArrowheads="1" noTextEdit="1"/>
          </p:cNvSpPr>
          <p:nvPr>
            <p:ph type="sldImg"/>
          </p:nvPr>
        </p:nvSpPr>
        <p:spPr>
          <a:xfrm>
            <a:off x="992188" y="768350"/>
            <a:ext cx="5114925" cy="3836988"/>
          </a:xfrm>
          <a:ln/>
        </p:spPr>
      </p:sp>
      <p:sp>
        <p:nvSpPr>
          <p:cNvPr id="8909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p:spPr>
        <p:txBody>
          <a:bodyPr/>
          <a:lstStyle/>
          <a:p>
            <a:fld id="{60F6C60B-8CBE-4094-BE7D-9B1A0A0B06E8}" type="slidenum">
              <a:rPr lang="fr-FR" smtClean="0">
                <a:latin typeface="Times" pitchFamily="18" charset="0"/>
                <a:cs typeface="Arial" charset="0"/>
              </a:rPr>
              <a:pPr/>
              <a:t>36</a:t>
            </a:fld>
            <a:endParaRPr lang="fr-FR" smtClean="0">
              <a:latin typeface="Times" pitchFamily="18" charset="0"/>
              <a:cs typeface="Arial" charset="0"/>
            </a:endParaRPr>
          </a:p>
        </p:txBody>
      </p:sp>
      <p:sp>
        <p:nvSpPr>
          <p:cNvPr id="91138" name="Rectangle 2"/>
          <p:cNvSpPr>
            <a:spLocks noGrp="1" noRot="1" noChangeArrowheads="1" noTextEdit="1"/>
          </p:cNvSpPr>
          <p:nvPr>
            <p:ph type="sldImg"/>
          </p:nvPr>
        </p:nvSpPr>
        <p:spPr>
          <a:xfrm>
            <a:off x="992188" y="768350"/>
            <a:ext cx="5114925" cy="3836988"/>
          </a:xfrm>
          <a:ln/>
        </p:spPr>
      </p:sp>
      <p:sp>
        <p:nvSpPr>
          <p:cNvPr id="9113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p:spPr>
        <p:txBody>
          <a:bodyPr/>
          <a:lstStyle/>
          <a:p>
            <a:fld id="{759902B1-F824-4623-A864-E2DBFA3AB81F}" type="slidenum">
              <a:rPr lang="fr-FR" smtClean="0">
                <a:latin typeface="Times" pitchFamily="18" charset="0"/>
                <a:cs typeface="Arial" charset="0"/>
              </a:rPr>
              <a:pPr/>
              <a:t>37</a:t>
            </a:fld>
            <a:endParaRPr lang="fr-FR" smtClean="0">
              <a:latin typeface="Times" pitchFamily="18" charset="0"/>
              <a:cs typeface="Arial" charset="0"/>
            </a:endParaRPr>
          </a:p>
        </p:txBody>
      </p:sp>
      <p:sp>
        <p:nvSpPr>
          <p:cNvPr id="93186" name="Rectangle 2"/>
          <p:cNvSpPr>
            <a:spLocks noGrp="1" noRot="1" noChangeArrowheads="1" noTextEdit="1"/>
          </p:cNvSpPr>
          <p:nvPr>
            <p:ph type="sldImg"/>
          </p:nvPr>
        </p:nvSpPr>
        <p:spPr>
          <a:xfrm>
            <a:off x="992188" y="768350"/>
            <a:ext cx="5114925" cy="3836988"/>
          </a:xfrm>
          <a:ln/>
        </p:spPr>
      </p:sp>
      <p:sp>
        <p:nvSpPr>
          <p:cNvPr id="9318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p:spPr>
        <p:txBody>
          <a:bodyPr/>
          <a:lstStyle/>
          <a:p>
            <a:fld id="{6CAC3E68-7C3C-4641-8035-DE317B46FB77}" type="slidenum">
              <a:rPr lang="fr-FR" smtClean="0">
                <a:latin typeface="Times" pitchFamily="18" charset="0"/>
                <a:cs typeface="Arial" charset="0"/>
              </a:rPr>
              <a:pPr/>
              <a:t>38</a:t>
            </a:fld>
            <a:endParaRPr lang="fr-FR" smtClean="0">
              <a:latin typeface="Times" pitchFamily="18" charset="0"/>
              <a:cs typeface="Arial" charset="0"/>
            </a:endParaRPr>
          </a:p>
        </p:txBody>
      </p:sp>
      <p:sp>
        <p:nvSpPr>
          <p:cNvPr id="95234" name="Rectangle 2"/>
          <p:cNvSpPr>
            <a:spLocks noGrp="1" noRot="1" noChangeArrowheads="1" noTextEdit="1"/>
          </p:cNvSpPr>
          <p:nvPr>
            <p:ph type="sldImg"/>
          </p:nvPr>
        </p:nvSpPr>
        <p:spPr>
          <a:xfrm>
            <a:off x="992188" y="768350"/>
            <a:ext cx="5114925" cy="3836988"/>
          </a:xfrm>
          <a:ln/>
        </p:spPr>
      </p:sp>
      <p:sp>
        <p:nvSpPr>
          <p:cNvPr id="9523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a:noFill/>
        </p:spPr>
        <p:txBody>
          <a:bodyPr/>
          <a:lstStyle/>
          <a:p>
            <a:fld id="{1D642754-A782-443C-B5C9-EEBD84EA21A4}" type="slidenum">
              <a:rPr lang="fr-FR" smtClean="0">
                <a:latin typeface="Times" pitchFamily="18" charset="0"/>
                <a:cs typeface="Arial" charset="0"/>
              </a:rPr>
              <a:pPr/>
              <a:t>39</a:t>
            </a:fld>
            <a:endParaRPr lang="fr-FR" smtClean="0">
              <a:latin typeface="Times" pitchFamily="18" charset="0"/>
              <a:cs typeface="Arial" charset="0"/>
            </a:endParaRPr>
          </a:p>
        </p:txBody>
      </p:sp>
      <p:sp>
        <p:nvSpPr>
          <p:cNvPr id="97282" name="Rectangle 2"/>
          <p:cNvSpPr>
            <a:spLocks noGrp="1" noRot="1" noChangeArrowheads="1" noTextEdit="1"/>
          </p:cNvSpPr>
          <p:nvPr>
            <p:ph type="sldImg"/>
          </p:nvPr>
        </p:nvSpPr>
        <p:spPr>
          <a:xfrm>
            <a:off x="992188" y="768350"/>
            <a:ext cx="5114925" cy="3836988"/>
          </a:xfrm>
          <a:ln/>
        </p:spPr>
      </p:sp>
      <p:sp>
        <p:nvSpPr>
          <p:cNvPr id="9728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p:spPr>
        <p:txBody>
          <a:bodyPr/>
          <a:lstStyle/>
          <a:p>
            <a:fld id="{24771662-8E24-405E-A635-9E71E7505FCB}" type="slidenum">
              <a:rPr lang="fr-FR" smtClean="0">
                <a:latin typeface="Times" pitchFamily="18" charset="0"/>
                <a:cs typeface="Arial" charset="0"/>
              </a:rPr>
              <a:pPr/>
              <a:t>4</a:t>
            </a:fld>
            <a:endParaRPr lang="fr-FR" smtClean="0">
              <a:latin typeface="Times" pitchFamily="18" charset="0"/>
              <a:cs typeface="Arial" charset="0"/>
            </a:endParaRPr>
          </a:p>
        </p:txBody>
      </p:sp>
      <p:sp>
        <p:nvSpPr>
          <p:cNvPr id="23554" name="Rectangle 2"/>
          <p:cNvSpPr>
            <a:spLocks noGrp="1" noRot="1" noChangeArrowheads="1" noTextEdit="1"/>
          </p:cNvSpPr>
          <p:nvPr>
            <p:ph type="sldImg"/>
          </p:nvPr>
        </p:nvSpPr>
        <p:spPr>
          <a:xfrm>
            <a:off x="992188" y="768350"/>
            <a:ext cx="5114925" cy="3836988"/>
          </a:xfrm>
          <a:ln/>
        </p:spPr>
      </p:sp>
      <p:sp>
        <p:nvSpPr>
          <p:cNvPr id="2355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p:cNvSpPr>
            <a:spLocks noGrp="1" noChangeArrowheads="1"/>
          </p:cNvSpPr>
          <p:nvPr>
            <p:ph type="sldNum" sz="quarter" idx="5"/>
          </p:nvPr>
        </p:nvSpPr>
        <p:spPr>
          <a:noFill/>
        </p:spPr>
        <p:txBody>
          <a:bodyPr/>
          <a:lstStyle/>
          <a:p>
            <a:fld id="{D9CB9E9B-19CF-493F-9341-461A23D59C46}" type="slidenum">
              <a:rPr lang="fr-FR" smtClean="0">
                <a:latin typeface="Times" pitchFamily="18" charset="0"/>
                <a:cs typeface="Arial" charset="0"/>
              </a:rPr>
              <a:pPr/>
              <a:t>40</a:t>
            </a:fld>
            <a:endParaRPr lang="fr-FR" smtClean="0">
              <a:latin typeface="Times" pitchFamily="18" charset="0"/>
              <a:cs typeface="Arial" charset="0"/>
            </a:endParaRPr>
          </a:p>
        </p:txBody>
      </p:sp>
      <p:sp>
        <p:nvSpPr>
          <p:cNvPr id="99330" name="Rectangle 2"/>
          <p:cNvSpPr>
            <a:spLocks noGrp="1" noRot="1" noChangeArrowheads="1" noTextEdit="1"/>
          </p:cNvSpPr>
          <p:nvPr>
            <p:ph type="sldImg"/>
          </p:nvPr>
        </p:nvSpPr>
        <p:spPr>
          <a:xfrm>
            <a:off x="992188" y="768350"/>
            <a:ext cx="5114925" cy="3836988"/>
          </a:xfrm>
          <a:ln/>
        </p:spPr>
      </p:sp>
      <p:sp>
        <p:nvSpPr>
          <p:cNvPr id="9933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p:spPr>
        <p:txBody>
          <a:bodyPr/>
          <a:lstStyle/>
          <a:p>
            <a:fld id="{4D52474F-8C14-4651-A6EA-E33B638284AB}" type="slidenum">
              <a:rPr lang="fr-FR" smtClean="0">
                <a:latin typeface="Times" pitchFamily="18" charset="0"/>
                <a:cs typeface="Arial" charset="0"/>
              </a:rPr>
              <a:pPr/>
              <a:t>41</a:t>
            </a:fld>
            <a:endParaRPr lang="fr-FR" smtClean="0">
              <a:latin typeface="Times" pitchFamily="18" charset="0"/>
              <a:cs typeface="Arial" charset="0"/>
            </a:endParaRPr>
          </a:p>
        </p:txBody>
      </p:sp>
      <p:sp>
        <p:nvSpPr>
          <p:cNvPr id="101378" name="Rectangle 2"/>
          <p:cNvSpPr>
            <a:spLocks noGrp="1" noRot="1" noChangeArrowheads="1" noTextEdit="1"/>
          </p:cNvSpPr>
          <p:nvPr>
            <p:ph type="sldImg"/>
          </p:nvPr>
        </p:nvSpPr>
        <p:spPr>
          <a:xfrm>
            <a:off x="992188" y="768350"/>
            <a:ext cx="5114925" cy="3836988"/>
          </a:xfrm>
          <a:ln/>
        </p:spPr>
      </p:sp>
      <p:sp>
        <p:nvSpPr>
          <p:cNvPr id="10137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p:spPr>
        <p:txBody>
          <a:bodyPr/>
          <a:lstStyle/>
          <a:p>
            <a:fld id="{C6C37C5D-2135-4ABD-9567-BF809CB80C7A}" type="slidenum">
              <a:rPr lang="fr-FR" smtClean="0">
                <a:latin typeface="Times" pitchFamily="18" charset="0"/>
                <a:cs typeface="Arial" charset="0"/>
              </a:rPr>
              <a:pPr/>
              <a:t>42</a:t>
            </a:fld>
            <a:endParaRPr lang="fr-FR" smtClean="0">
              <a:latin typeface="Times" pitchFamily="18" charset="0"/>
              <a:cs typeface="Arial" charset="0"/>
            </a:endParaRPr>
          </a:p>
        </p:txBody>
      </p:sp>
      <p:sp>
        <p:nvSpPr>
          <p:cNvPr id="103426" name="Rectangle 2"/>
          <p:cNvSpPr>
            <a:spLocks noGrp="1" noRot="1" noChangeArrowheads="1" noTextEdit="1"/>
          </p:cNvSpPr>
          <p:nvPr>
            <p:ph type="sldImg"/>
          </p:nvPr>
        </p:nvSpPr>
        <p:spPr>
          <a:xfrm>
            <a:off x="992188" y="768350"/>
            <a:ext cx="5114925" cy="3836988"/>
          </a:xfrm>
          <a:ln/>
        </p:spPr>
      </p:sp>
      <p:sp>
        <p:nvSpPr>
          <p:cNvPr id="10342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p:spPr>
        <p:txBody>
          <a:bodyPr/>
          <a:lstStyle/>
          <a:p>
            <a:fld id="{ACECFA8B-221B-4369-8E67-42E06F514A18}" type="slidenum">
              <a:rPr lang="fr-FR" smtClean="0">
                <a:latin typeface="Times" pitchFamily="18" charset="0"/>
                <a:cs typeface="Arial" charset="0"/>
              </a:rPr>
              <a:pPr/>
              <a:t>43</a:t>
            </a:fld>
            <a:endParaRPr lang="fr-FR" smtClean="0">
              <a:latin typeface="Times" pitchFamily="18" charset="0"/>
              <a:cs typeface="Arial" charset="0"/>
            </a:endParaRPr>
          </a:p>
        </p:txBody>
      </p:sp>
      <p:sp>
        <p:nvSpPr>
          <p:cNvPr id="105474" name="Rectangle 2"/>
          <p:cNvSpPr>
            <a:spLocks noGrp="1" noRot="1" noChangeArrowheads="1" noTextEdit="1"/>
          </p:cNvSpPr>
          <p:nvPr>
            <p:ph type="sldImg"/>
          </p:nvPr>
        </p:nvSpPr>
        <p:spPr>
          <a:xfrm>
            <a:off x="992188" y="768350"/>
            <a:ext cx="5114925" cy="3836988"/>
          </a:xfrm>
          <a:ln/>
        </p:spPr>
      </p:sp>
      <p:sp>
        <p:nvSpPr>
          <p:cNvPr id="10547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p:spPr>
        <p:txBody>
          <a:bodyPr/>
          <a:lstStyle/>
          <a:p>
            <a:fld id="{4F1A8E6A-DE01-487D-9ED2-7610E2AC759D}" type="slidenum">
              <a:rPr lang="fr-FR" smtClean="0">
                <a:latin typeface="Times" pitchFamily="18" charset="0"/>
                <a:cs typeface="Arial" charset="0"/>
              </a:rPr>
              <a:pPr/>
              <a:t>44</a:t>
            </a:fld>
            <a:endParaRPr lang="fr-FR" smtClean="0">
              <a:latin typeface="Times" pitchFamily="18" charset="0"/>
              <a:cs typeface="Arial" charset="0"/>
            </a:endParaRPr>
          </a:p>
        </p:txBody>
      </p:sp>
      <p:sp>
        <p:nvSpPr>
          <p:cNvPr id="107522" name="Rectangle 2"/>
          <p:cNvSpPr>
            <a:spLocks noGrp="1" noRot="1" noChangeArrowheads="1" noTextEdit="1"/>
          </p:cNvSpPr>
          <p:nvPr>
            <p:ph type="sldImg"/>
          </p:nvPr>
        </p:nvSpPr>
        <p:spPr>
          <a:xfrm>
            <a:off x="992188" y="768350"/>
            <a:ext cx="5114925" cy="3836988"/>
          </a:xfrm>
          <a:ln/>
        </p:spPr>
      </p:sp>
      <p:sp>
        <p:nvSpPr>
          <p:cNvPr id="10752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a:spLocks noGrp="1" noChangeArrowheads="1"/>
          </p:cNvSpPr>
          <p:nvPr>
            <p:ph type="sldNum" sz="quarter" idx="5"/>
          </p:nvPr>
        </p:nvSpPr>
        <p:spPr>
          <a:noFill/>
        </p:spPr>
        <p:txBody>
          <a:bodyPr/>
          <a:lstStyle/>
          <a:p>
            <a:fld id="{BDD3CFD5-A61B-4984-93F6-573BB6365900}" type="slidenum">
              <a:rPr lang="fr-FR" smtClean="0">
                <a:latin typeface="Times" pitchFamily="18" charset="0"/>
                <a:cs typeface="Arial" charset="0"/>
              </a:rPr>
              <a:pPr/>
              <a:t>45</a:t>
            </a:fld>
            <a:endParaRPr lang="fr-FR" smtClean="0">
              <a:latin typeface="Times" pitchFamily="18" charset="0"/>
              <a:cs typeface="Arial" charset="0"/>
            </a:endParaRPr>
          </a:p>
        </p:txBody>
      </p:sp>
      <p:sp>
        <p:nvSpPr>
          <p:cNvPr id="109570" name="Rectangle 2"/>
          <p:cNvSpPr>
            <a:spLocks noGrp="1" noRot="1" noChangeArrowheads="1" noTextEdit="1"/>
          </p:cNvSpPr>
          <p:nvPr>
            <p:ph type="sldImg"/>
          </p:nvPr>
        </p:nvSpPr>
        <p:spPr>
          <a:xfrm>
            <a:off x="992188" y="768350"/>
            <a:ext cx="5114925" cy="3836988"/>
          </a:xfrm>
          <a:ln/>
        </p:spPr>
      </p:sp>
      <p:sp>
        <p:nvSpPr>
          <p:cNvPr id="10957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p:spPr>
        <p:txBody>
          <a:bodyPr/>
          <a:lstStyle/>
          <a:p>
            <a:fld id="{0ECB9B02-0D09-48C6-8DD5-594A4D9A7538}" type="slidenum">
              <a:rPr lang="fr-FR" smtClean="0">
                <a:latin typeface="Times" pitchFamily="18" charset="0"/>
                <a:cs typeface="Arial" charset="0"/>
              </a:rPr>
              <a:pPr/>
              <a:t>46</a:t>
            </a:fld>
            <a:endParaRPr lang="fr-FR" smtClean="0">
              <a:latin typeface="Times" pitchFamily="18" charset="0"/>
              <a:cs typeface="Arial" charset="0"/>
            </a:endParaRPr>
          </a:p>
        </p:txBody>
      </p:sp>
      <p:sp>
        <p:nvSpPr>
          <p:cNvPr id="111618" name="Rectangle 2"/>
          <p:cNvSpPr>
            <a:spLocks noGrp="1" noRot="1" noChangeArrowheads="1" noTextEdit="1"/>
          </p:cNvSpPr>
          <p:nvPr>
            <p:ph type="sldImg"/>
          </p:nvPr>
        </p:nvSpPr>
        <p:spPr>
          <a:xfrm>
            <a:off x="992188" y="768350"/>
            <a:ext cx="5114925" cy="3836988"/>
          </a:xfrm>
          <a:ln/>
        </p:spPr>
      </p:sp>
      <p:sp>
        <p:nvSpPr>
          <p:cNvPr id="11161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p:spPr>
        <p:txBody>
          <a:bodyPr/>
          <a:lstStyle/>
          <a:p>
            <a:fld id="{F1293491-DE7C-47B5-982E-DC521F43BD2C}" type="slidenum">
              <a:rPr lang="fr-FR" smtClean="0">
                <a:latin typeface="Times" pitchFamily="18" charset="0"/>
                <a:cs typeface="Arial" charset="0"/>
              </a:rPr>
              <a:pPr/>
              <a:t>47</a:t>
            </a:fld>
            <a:endParaRPr lang="fr-FR" smtClean="0">
              <a:latin typeface="Times" pitchFamily="18" charset="0"/>
              <a:cs typeface="Arial" charset="0"/>
            </a:endParaRPr>
          </a:p>
        </p:txBody>
      </p:sp>
      <p:sp>
        <p:nvSpPr>
          <p:cNvPr id="113666" name="Rectangle 2"/>
          <p:cNvSpPr>
            <a:spLocks noGrp="1" noRot="1" noChangeArrowheads="1" noTextEdit="1"/>
          </p:cNvSpPr>
          <p:nvPr>
            <p:ph type="sldImg"/>
          </p:nvPr>
        </p:nvSpPr>
        <p:spPr>
          <a:xfrm>
            <a:off x="992188" y="768350"/>
            <a:ext cx="5114925" cy="3836988"/>
          </a:xfrm>
          <a:ln/>
        </p:spPr>
      </p:sp>
      <p:sp>
        <p:nvSpPr>
          <p:cNvPr id="11366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p:spPr>
        <p:txBody>
          <a:bodyPr/>
          <a:lstStyle/>
          <a:p>
            <a:fld id="{7925E556-3E88-4DA4-B6A7-CB4BBEB2D420}" type="slidenum">
              <a:rPr lang="fr-FR" smtClean="0">
                <a:latin typeface="Times" pitchFamily="18" charset="0"/>
                <a:cs typeface="Arial" charset="0"/>
              </a:rPr>
              <a:pPr/>
              <a:t>48</a:t>
            </a:fld>
            <a:endParaRPr lang="fr-FR" smtClean="0">
              <a:latin typeface="Times" pitchFamily="18" charset="0"/>
              <a:cs typeface="Arial" charset="0"/>
            </a:endParaRPr>
          </a:p>
        </p:txBody>
      </p:sp>
      <p:sp>
        <p:nvSpPr>
          <p:cNvPr id="115714" name="Rectangle 2"/>
          <p:cNvSpPr>
            <a:spLocks noGrp="1" noRot="1" noChangeArrowheads="1" noTextEdit="1"/>
          </p:cNvSpPr>
          <p:nvPr>
            <p:ph type="sldImg"/>
          </p:nvPr>
        </p:nvSpPr>
        <p:spPr>
          <a:xfrm>
            <a:off x="992188" y="768350"/>
            <a:ext cx="5114925" cy="3836988"/>
          </a:xfrm>
          <a:ln/>
        </p:spPr>
      </p:sp>
      <p:sp>
        <p:nvSpPr>
          <p:cNvPr id="11571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p:spPr>
        <p:txBody>
          <a:bodyPr/>
          <a:lstStyle/>
          <a:p>
            <a:fld id="{CA6D75FF-36D6-471F-9F31-EF2027D69072}" type="slidenum">
              <a:rPr lang="fr-FR" smtClean="0">
                <a:latin typeface="Times" pitchFamily="18" charset="0"/>
                <a:cs typeface="Arial" charset="0"/>
              </a:rPr>
              <a:pPr/>
              <a:t>49</a:t>
            </a:fld>
            <a:endParaRPr lang="fr-FR" smtClean="0">
              <a:latin typeface="Times" pitchFamily="18" charset="0"/>
              <a:cs typeface="Arial" charset="0"/>
            </a:endParaRPr>
          </a:p>
        </p:txBody>
      </p:sp>
      <p:sp>
        <p:nvSpPr>
          <p:cNvPr id="117762" name="Rectangle 2"/>
          <p:cNvSpPr>
            <a:spLocks noGrp="1" noRot="1" noChangeArrowheads="1" noTextEdit="1"/>
          </p:cNvSpPr>
          <p:nvPr>
            <p:ph type="sldImg"/>
          </p:nvPr>
        </p:nvSpPr>
        <p:spPr>
          <a:xfrm>
            <a:off x="992188" y="768350"/>
            <a:ext cx="5114925" cy="3836988"/>
          </a:xfrm>
          <a:ln/>
        </p:spPr>
      </p:sp>
      <p:sp>
        <p:nvSpPr>
          <p:cNvPr id="11776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p:spPr>
        <p:txBody>
          <a:bodyPr/>
          <a:lstStyle/>
          <a:p>
            <a:fld id="{07AC87C1-6519-47A0-86DF-7FDADF5E2A8C}" type="slidenum">
              <a:rPr lang="fr-FR" smtClean="0">
                <a:latin typeface="Times" pitchFamily="18" charset="0"/>
                <a:cs typeface="Arial" charset="0"/>
              </a:rPr>
              <a:pPr/>
              <a:t>5</a:t>
            </a:fld>
            <a:endParaRPr lang="fr-FR" smtClean="0">
              <a:latin typeface="Times" pitchFamily="18" charset="0"/>
              <a:cs typeface="Arial" charset="0"/>
            </a:endParaRPr>
          </a:p>
        </p:txBody>
      </p:sp>
      <p:sp>
        <p:nvSpPr>
          <p:cNvPr id="25602" name="Rectangle 2"/>
          <p:cNvSpPr>
            <a:spLocks noGrp="1" noRot="1" noChangeArrowheads="1" noTextEdit="1"/>
          </p:cNvSpPr>
          <p:nvPr>
            <p:ph type="sldImg"/>
          </p:nvPr>
        </p:nvSpPr>
        <p:spPr>
          <a:xfrm>
            <a:off x="992188" y="768350"/>
            <a:ext cx="5114925" cy="3836988"/>
          </a:xfrm>
          <a:ln/>
        </p:spPr>
      </p:sp>
      <p:sp>
        <p:nvSpPr>
          <p:cNvPr id="2560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p:spPr>
        <p:txBody>
          <a:bodyPr/>
          <a:lstStyle/>
          <a:p>
            <a:fld id="{55EC7A6A-016B-4E79-9EFD-87E540FB462F}" type="slidenum">
              <a:rPr lang="fr-FR" smtClean="0">
                <a:latin typeface="Times" pitchFamily="18" charset="0"/>
                <a:cs typeface="Arial" charset="0"/>
              </a:rPr>
              <a:pPr/>
              <a:t>50</a:t>
            </a:fld>
            <a:endParaRPr lang="fr-FR" smtClean="0">
              <a:latin typeface="Times" pitchFamily="18" charset="0"/>
              <a:cs typeface="Arial" charset="0"/>
            </a:endParaRPr>
          </a:p>
        </p:txBody>
      </p:sp>
      <p:sp>
        <p:nvSpPr>
          <p:cNvPr id="119810" name="Rectangle 2"/>
          <p:cNvSpPr>
            <a:spLocks noGrp="1" noRot="1" noChangeArrowheads="1" noTextEdit="1"/>
          </p:cNvSpPr>
          <p:nvPr>
            <p:ph type="sldImg"/>
          </p:nvPr>
        </p:nvSpPr>
        <p:spPr>
          <a:xfrm>
            <a:off x="992188" y="768350"/>
            <a:ext cx="5114925" cy="3836988"/>
          </a:xfrm>
          <a:ln/>
        </p:spPr>
      </p:sp>
      <p:sp>
        <p:nvSpPr>
          <p:cNvPr id="11981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p:spPr>
        <p:txBody>
          <a:bodyPr/>
          <a:lstStyle/>
          <a:p>
            <a:fld id="{B416C2FE-63B2-47EB-87D9-6AD2283F02D6}" type="slidenum">
              <a:rPr lang="fr-FR" smtClean="0">
                <a:latin typeface="Times" pitchFamily="18" charset="0"/>
                <a:cs typeface="Arial" charset="0"/>
              </a:rPr>
              <a:pPr/>
              <a:t>51</a:t>
            </a:fld>
            <a:endParaRPr lang="fr-FR" smtClean="0">
              <a:latin typeface="Times" pitchFamily="18" charset="0"/>
              <a:cs typeface="Arial" charset="0"/>
            </a:endParaRPr>
          </a:p>
        </p:txBody>
      </p:sp>
      <p:sp>
        <p:nvSpPr>
          <p:cNvPr id="121858" name="Rectangle 2"/>
          <p:cNvSpPr>
            <a:spLocks noGrp="1" noRot="1" noChangeArrowheads="1" noTextEdit="1"/>
          </p:cNvSpPr>
          <p:nvPr>
            <p:ph type="sldImg"/>
          </p:nvPr>
        </p:nvSpPr>
        <p:spPr>
          <a:xfrm>
            <a:off x="992188" y="768350"/>
            <a:ext cx="5114925" cy="3836988"/>
          </a:xfrm>
          <a:ln/>
        </p:spPr>
      </p:sp>
      <p:sp>
        <p:nvSpPr>
          <p:cNvPr id="12185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p:spPr>
        <p:txBody>
          <a:bodyPr/>
          <a:lstStyle/>
          <a:p>
            <a:fld id="{63123889-D190-453B-A660-947726B7DF6E}" type="slidenum">
              <a:rPr lang="fr-FR" smtClean="0">
                <a:latin typeface="Times" pitchFamily="18" charset="0"/>
                <a:cs typeface="Arial" charset="0"/>
              </a:rPr>
              <a:pPr/>
              <a:t>52</a:t>
            </a:fld>
            <a:endParaRPr lang="fr-FR" smtClean="0">
              <a:latin typeface="Times" pitchFamily="18" charset="0"/>
              <a:cs typeface="Arial" charset="0"/>
            </a:endParaRPr>
          </a:p>
        </p:txBody>
      </p:sp>
      <p:sp>
        <p:nvSpPr>
          <p:cNvPr id="123906" name="Rectangle 2"/>
          <p:cNvSpPr>
            <a:spLocks noGrp="1" noRot="1" noChangeArrowheads="1" noTextEdit="1"/>
          </p:cNvSpPr>
          <p:nvPr>
            <p:ph type="sldImg"/>
          </p:nvPr>
        </p:nvSpPr>
        <p:spPr>
          <a:xfrm>
            <a:off x="992188" y="768350"/>
            <a:ext cx="5114925" cy="3836988"/>
          </a:xfrm>
          <a:ln/>
        </p:spPr>
      </p:sp>
      <p:sp>
        <p:nvSpPr>
          <p:cNvPr id="12390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p:spPr>
        <p:txBody>
          <a:bodyPr/>
          <a:lstStyle/>
          <a:p>
            <a:fld id="{FD0D75E7-FA9B-418A-AD1A-C959633DC861}" type="slidenum">
              <a:rPr lang="fr-FR" smtClean="0">
                <a:latin typeface="Times" pitchFamily="18" charset="0"/>
                <a:cs typeface="Arial" charset="0"/>
              </a:rPr>
              <a:pPr/>
              <a:t>53</a:t>
            </a:fld>
            <a:endParaRPr lang="fr-FR" smtClean="0">
              <a:latin typeface="Times" pitchFamily="18" charset="0"/>
              <a:cs typeface="Arial" charset="0"/>
            </a:endParaRPr>
          </a:p>
        </p:txBody>
      </p:sp>
      <p:sp>
        <p:nvSpPr>
          <p:cNvPr id="125954" name="Rectangle 2"/>
          <p:cNvSpPr>
            <a:spLocks noGrp="1" noRot="1" noChangeArrowheads="1" noTextEdit="1"/>
          </p:cNvSpPr>
          <p:nvPr>
            <p:ph type="sldImg"/>
          </p:nvPr>
        </p:nvSpPr>
        <p:spPr>
          <a:xfrm>
            <a:off x="992188" y="768350"/>
            <a:ext cx="5114925" cy="3836988"/>
          </a:xfrm>
          <a:ln/>
        </p:spPr>
      </p:sp>
      <p:sp>
        <p:nvSpPr>
          <p:cNvPr id="12595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p:spPr>
        <p:txBody>
          <a:bodyPr/>
          <a:lstStyle/>
          <a:p>
            <a:fld id="{8194ABFE-026D-4247-A369-EEF7687DCAB9}" type="slidenum">
              <a:rPr lang="fr-FR" smtClean="0">
                <a:latin typeface="Times" pitchFamily="18" charset="0"/>
                <a:cs typeface="Arial" charset="0"/>
              </a:rPr>
              <a:pPr/>
              <a:t>54</a:t>
            </a:fld>
            <a:endParaRPr lang="fr-FR" smtClean="0">
              <a:latin typeface="Times" pitchFamily="18" charset="0"/>
              <a:cs typeface="Arial" charset="0"/>
            </a:endParaRPr>
          </a:p>
        </p:txBody>
      </p:sp>
      <p:sp>
        <p:nvSpPr>
          <p:cNvPr id="128002" name="Rectangle 2"/>
          <p:cNvSpPr>
            <a:spLocks noGrp="1" noRot="1" noChangeArrowheads="1" noTextEdit="1"/>
          </p:cNvSpPr>
          <p:nvPr>
            <p:ph type="sldImg"/>
          </p:nvPr>
        </p:nvSpPr>
        <p:spPr>
          <a:xfrm>
            <a:off x="992188" y="768350"/>
            <a:ext cx="5114925" cy="3836988"/>
          </a:xfrm>
          <a:ln/>
        </p:spPr>
      </p:sp>
      <p:sp>
        <p:nvSpPr>
          <p:cNvPr id="12800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p:spPr>
        <p:txBody>
          <a:bodyPr/>
          <a:lstStyle/>
          <a:p>
            <a:fld id="{5CCB9F58-5F98-418E-B7DB-9D189491BD10}" type="slidenum">
              <a:rPr lang="fr-FR" smtClean="0">
                <a:latin typeface="Times" pitchFamily="18" charset="0"/>
                <a:cs typeface="Arial" charset="0"/>
              </a:rPr>
              <a:pPr/>
              <a:t>55</a:t>
            </a:fld>
            <a:endParaRPr lang="fr-FR" smtClean="0">
              <a:latin typeface="Times" pitchFamily="18" charset="0"/>
              <a:cs typeface="Arial" charset="0"/>
            </a:endParaRPr>
          </a:p>
        </p:txBody>
      </p:sp>
      <p:sp>
        <p:nvSpPr>
          <p:cNvPr id="130050" name="Rectangle 2"/>
          <p:cNvSpPr>
            <a:spLocks noGrp="1" noRot="1" noChangeArrowheads="1" noTextEdit="1"/>
          </p:cNvSpPr>
          <p:nvPr>
            <p:ph type="sldImg"/>
          </p:nvPr>
        </p:nvSpPr>
        <p:spPr>
          <a:xfrm>
            <a:off x="992188" y="768350"/>
            <a:ext cx="5114925" cy="3836988"/>
          </a:xfrm>
          <a:ln/>
        </p:spPr>
      </p:sp>
      <p:sp>
        <p:nvSpPr>
          <p:cNvPr id="13005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p:spPr>
        <p:txBody>
          <a:bodyPr/>
          <a:lstStyle/>
          <a:p>
            <a:fld id="{209484B1-4906-4E25-9FB0-7FF34E712927}" type="slidenum">
              <a:rPr lang="fr-FR" smtClean="0">
                <a:latin typeface="Times" pitchFamily="18" charset="0"/>
                <a:cs typeface="Arial" charset="0"/>
              </a:rPr>
              <a:pPr/>
              <a:t>56</a:t>
            </a:fld>
            <a:endParaRPr lang="fr-FR" smtClean="0">
              <a:latin typeface="Times" pitchFamily="18" charset="0"/>
              <a:cs typeface="Arial" charset="0"/>
            </a:endParaRPr>
          </a:p>
        </p:txBody>
      </p:sp>
      <p:sp>
        <p:nvSpPr>
          <p:cNvPr id="132098" name="Rectangle 2"/>
          <p:cNvSpPr>
            <a:spLocks noGrp="1" noRot="1" noChangeArrowheads="1" noTextEdit="1"/>
          </p:cNvSpPr>
          <p:nvPr>
            <p:ph type="sldImg"/>
          </p:nvPr>
        </p:nvSpPr>
        <p:spPr>
          <a:xfrm>
            <a:off x="992188" y="768350"/>
            <a:ext cx="5114925" cy="3836988"/>
          </a:xfrm>
          <a:ln/>
        </p:spPr>
      </p:sp>
      <p:sp>
        <p:nvSpPr>
          <p:cNvPr id="13209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p:spPr>
        <p:txBody>
          <a:bodyPr/>
          <a:lstStyle/>
          <a:p>
            <a:fld id="{3F62AFBF-97BA-49BA-92B8-33EACAFF02E6}" type="slidenum">
              <a:rPr lang="fr-FR" smtClean="0">
                <a:latin typeface="Times" pitchFamily="18" charset="0"/>
                <a:cs typeface="Arial" charset="0"/>
              </a:rPr>
              <a:pPr/>
              <a:t>57</a:t>
            </a:fld>
            <a:endParaRPr lang="fr-FR" smtClean="0">
              <a:latin typeface="Times" pitchFamily="18" charset="0"/>
              <a:cs typeface="Arial" charset="0"/>
            </a:endParaRPr>
          </a:p>
        </p:txBody>
      </p:sp>
      <p:sp>
        <p:nvSpPr>
          <p:cNvPr id="134146" name="Rectangle 2"/>
          <p:cNvSpPr>
            <a:spLocks noGrp="1" noRot="1" noChangeArrowheads="1" noTextEdit="1"/>
          </p:cNvSpPr>
          <p:nvPr>
            <p:ph type="sldImg"/>
          </p:nvPr>
        </p:nvSpPr>
        <p:spPr>
          <a:xfrm>
            <a:off x="992188" y="768350"/>
            <a:ext cx="5114925" cy="3836988"/>
          </a:xfrm>
          <a:solidFill>
            <a:srgbClr val="FFFFFF"/>
          </a:solidFill>
          <a:ln/>
        </p:spPr>
      </p:sp>
      <p:sp>
        <p:nvSpPr>
          <p:cNvPr id="13414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GB" smtClean="0">
              <a:latin typeface="Times"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p:spPr>
        <p:txBody>
          <a:bodyPr/>
          <a:lstStyle/>
          <a:p>
            <a:fld id="{5C8CB965-6247-49A5-AB75-63CCC13B6B0A}" type="slidenum">
              <a:rPr lang="fr-FR" smtClean="0">
                <a:latin typeface="Times" pitchFamily="18" charset="0"/>
                <a:cs typeface="Arial" charset="0"/>
              </a:rPr>
              <a:pPr/>
              <a:t>58</a:t>
            </a:fld>
            <a:endParaRPr lang="fr-FR" smtClean="0">
              <a:latin typeface="Times" pitchFamily="18" charset="0"/>
              <a:cs typeface="Arial" charset="0"/>
            </a:endParaRPr>
          </a:p>
        </p:txBody>
      </p:sp>
      <p:sp>
        <p:nvSpPr>
          <p:cNvPr id="136194" name="Rectangle 2"/>
          <p:cNvSpPr>
            <a:spLocks noGrp="1" noRot="1" noChangeArrowheads="1" noTextEdit="1"/>
          </p:cNvSpPr>
          <p:nvPr>
            <p:ph type="sldImg"/>
          </p:nvPr>
        </p:nvSpPr>
        <p:spPr>
          <a:xfrm>
            <a:off x="992188" y="768350"/>
            <a:ext cx="5114925" cy="3836988"/>
          </a:xfrm>
          <a:ln/>
        </p:spPr>
      </p:sp>
      <p:sp>
        <p:nvSpPr>
          <p:cNvPr id="13619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p:cNvSpPr>
            <a:spLocks noGrp="1" noChangeArrowheads="1"/>
          </p:cNvSpPr>
          <p:nvPr>
            <p:ph type="sldNum" sz="quarter" idx="5"/>
          </p:nvPr>
        </p:nvSpPr>
        <p:spPr>
          <a:noFill/>
        </p:spPr>
        <p:txBody>
          <a:bodyPr/>
          <a:lstStyle/>
          <a:p>
            <a:fld id="{E4D96E1A-CDE6-44C8-9378-4C788A67147A}" type="slidenum">
              <a:rPr lang="fr-FR" smtClean="0">
                <a:latin typeface="Times" pitchFamily="18" charset="0"/>
                <a:cs typeface="Arial" charset="0"/>
              </a:rPr>
              <a:pPr/>
              <a:t>59</a:t>
            </a:fld>
            <a:endParaRPr lang="fr-FR" smtClean="0">
              <a:latin typeface="Times" pitchFamily="18" charset="0"/>
              <a:cs typeface="Arial" charset="0"/>
            </a:endParaRPr>
          </a:p>
        </p:txBody>
      </p:sp>
      <p:sp>
        <p:nvSpPr>
          <p:cNvPr id="138242" name="Rectangle 2"/>
          <p:cNvSpPr>
            <a:spLocks noGrp="1" noRot="1" noChangeArrowheads="1" noTextEdit="1"/>
          </p:cNvSpPr>
          <p:nvPr>
            <p:ph type="sldImg"/>
          </p:nvPr>
        </p:nvSpPr>
        <p:spPr>
          <a:xfrm>
            <a:off x="992188" y="768350"/>
            <a:ext cx="5114925" cy="3836988"/>
          </a:xfrm>
          <a:ln/>
        </p:spPr>
      </p:sp>
      <p:sp>
        <p:nvSpPr>
          <p:cNvPr id="13824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p:spPr>
        <p:txBody>
          <a:bodyPr/>
          <a:lstStyle/>
          <a:p>
            <a:fld id="{BBBA4A68-9A69-467E-B6CE-C6E02362583F}" type="slidenum">
              <a:rPr lang="fr-FR" smtClean="0">
                <a:latin typeface="Times" pitchFamily="18" charset="0"/>
                <a:cs typeface="Arial" charset="0"/>
              </a:rPr>
              <a:pPr/>
              <a:t>6</a:t>
            </a:fld>
            <a:endParaRPr lang="fr-FR" smtClean="0">
              <a:latin typeface="Times" pitchFamily="18" charset="0"/>
              <a:cs typeface="Arial" charset="0"/>
            </a:endParaRPr>
          </a:p>
        </p:txBody>
      </p:sp>
      <p:sp>
        <p:nvSpPr>
          <p:cNvPr id="27650" name="Rectangle 2"/>
          <p:cNvSpPr>
            <a:spLocks noGrp="1" noRot="1" noChangeArrowheads="1" noTextEdit="1"/>
          </p:cNvSpPr>
          <p:nvPr>
            <p:ph type="sldImg"/>
          </p:nvPr>
        </p:nvSpPr>
        <p:spPr>
          <a:xfrm>
            <a:off x="992188" y="768350"/>
            <a:ext cx="5114925" cy="3836988"/>
          </a:xfrm>
          <a:ln/>
        </p:spPr>
      </p:sp>
      <p:sp>
        <p:nvSpPr>
          <p:cNvPr id="2765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p:cNvSpPr>
            <a:spLocks noGrp="1" noChangeArrowheads="1"/>
          </p:cNvSpPr>
          <p:nvPr>
            <p:ph type="sldNum" sz="quarter" idx="5"/>
          </p:nvPr>
        </p:nvSpPr>
        <p:spPr>
          <a:noFill/>
        </p:spPr>
        <p:txBody>
          <a:bodyPr/>
          <a:lstStyle/>
          <a:p>
            <a:fld id="{615B0C82-CA58-4BE7-93C4-68130493A402}" type="slidenum">
              <a:rPr lang="fr-FR" smtClean="0">
                <a:latin typeface="Times" pitchFamily="18" charset="0"/>
                <a:cs typeface="Arial" charset="0"/>
              </a:rPr>
              <a:pPr/>
              <a:t>60</a:t>
            </a:fld>
            <a:endParaRPr lang="fr-FR" smtClean="0">
              <a:latin typeface="Times" pitchFamily="18" charset="0"/>
              <a:cs typeface="Arial" charset="0"/>
            </a:endParaRPr>
          </a:p>
        </p:txBody>
      </p:sp>
      <p:sp>
        <p:nvSpPr>
          <p:cNvPr id="140290" name="Rectangle 2"/>
          <p:cNvSpPr>
            <a:spLocks noGrp="1" noRot="1" noChangeArrowheads="1" noTextEdit="1"/>
          </p:cNvSpPr>
          <p:nvPr>
            <p:ph type="sldImg"/>
          </p:nvPr>
        </p:nvSpPr>
        <p:spPr>
          <a:xfrm>
            <a:off x="992188" y="768350"/>
            <a:ext cx="5114925" cy="3836988"/>
          </a:xfrm>
          <a:ln/>
        </p:spPr>
      </p:sp>
      <p:sp>
        <p:nvSpPr>
          <p:cNvPr id="14029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7"/>
          <p:cNvSpPr>
            <a:spLocks noGrp="1" noChangeArrowheads="1"/>
          </p:cNvSpPr>
          <p:nvPr>
            <p:ph type="sldNum" sz="quarter" idx="5"/>
          </p:nvPr>
        </p:nvSpPr>
        <p:spPr>
          <a:noFill/>
        </p:spPr>
        <p:txBody>
          <a:bodyPr/>
          <a:lstStyle/>
          <a:p>
            <a:fld id="{D392748F-B154-46C0-A20B-9984849A766B}" type="slidenum">
              <a:rPr lang="fr-FR" smtClean="0">
                <a:latin typeface="Times" pitchFamily="18" charset="0"/>
                <a:cs typeface="Arial" charset="0"/>
              </a:rPr>
              <a:pPr/>
              <a:t>61</a:t>
            </a:fld>
            <a:endParaRPr lang="fr-FR" smtClean="0">
              <a:latin typeface="Times" pitchFamily="18" charset="0"/>
              <a:cs typeface="Arial" charset="0"/>
            </a:endParaRPr>
          </a:p>
        </p:txBody>
      </p:sp>
      <p:sp>
        <p:nvSpPr>
          <p:cNvPr id="142338" name="Rectangle 2"/>
          <p:cNvSpPr>
            <a:spLocks noGrp="1" noRot="1" noChangeArrowheads="1" noTextEdit="1"/>
          </p:cNvSpPr>
          <p:nvPr>
            <p:ph type="sldImg"/>
          </p:nvPr>
        </p:nvSpPr>
        <p:spPr>
          <a:xfrm>
            <a:off x="992188" y="768350"/>
            <a:ext cx="5114925" cy="3836988"/>
          </a:xfrm>
          <a:ln/>
        </p:spPr>
      </p:sp>
      <p:sp>
        <p:nvSpPr>
          <p:cNvPr id="14233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7"/>
          <p:cNvSpPr>
            <a:spLocks noGrp="1" noChangeArrowheads="1"/>
          </p:cNvSpPr>
          <p:nvPr>
            <p:ph type="sldNum" sz="quarter" idx="5"/>
          </p:nvPr>
        </p:nvSpPr>
        <p:spPr>
          <a:noFill/>
        </p:spPr>
        <p:txBody>
          <a:bodyPr/>
          <a:lstStyle/>
          <a:p>
            <a:fld id="{0C8573F5-3450-49D5-9F4A-A6F52BA2BA12}" type="slidenum">
              <a:rPr lang="fr-FR" smtClean="0">
                <a:latin typeface="Times" pitchFamily="18" charset="0"/>
                <a:cs typeface="Arial" charset="0"/>
              </a:rPr>
              <a:pPr/>
              <a:t>62</a:t>
            </a:fld>
            <a:endParaRPr lang="fr-FR" smtClean="0">
              <a:latin typeface="Times" pitchFamily="18" charset="0"/>
              <a:cs typeface="Arial" charset="0"/>
            </a:endParaRPr>
          </a:p>
        </p:txBody>
      </p:sp>
      <p:sp>
        <p:nvSpPr>
          <p:cNvPr id="144386" name="Rectangle 2"/>
          <p:cNvSpPr>
            <a:spLocks noGrp="1" noRot="1" noChangeArrowheads="1" noTextEdit="1"/>
          </p:cNvSpPr>
          <p:nvPr>
            <p:ph type="sldImg"/>
          </p:nvPr>
        </p:nvSpPr>
        <p:spPr>
          <a:xfrm>
            <a:off x="992188" y="768350"/>
            <a:ext cx="5114925" cy="3836988"/>
          </a:xfrm>
          <a:ln/>
        </p:spPr>
      </p:sp>
      <p:sp>
        <p:nvSpPr>
          <p:cNvPr id="14438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7"/>
          <p:cNvSpPr>
            <a:spLocks noGrp="1" noChangeArrowheads="1"/>
          </p:cNvSpPr>
          <p:nvPr>
            <p:ph type="sldNum" sz="quarter" idx="5"/>
          </p:nvPr>
        </p:nvSpPr>
        <p:spPr>
          <a:noFill/>
        </p:spPr>
        <p:txBody>
          <a:bodyPr/>
          <a:lstStyle/>
          <a:p>
            <a:fld id="{26FE5BC5-D824-421F-9DE4-C13DE529D47C}" type="slidenum">
              <a:rPr lang="fr-FR" smtClean="0">
                <a:latin typeface="Times" pitchFamily="18" charset="0"/>
                <a:cs typeface="Arial" charset="0"/>
              </a:rPr>
              <a:pPr/>
              <a:t>63</a:t>
            </a:fld>
            <a:endParaRPr lang="fr-FR" smtClean="0">
              <a:latin typeface="Times" pitchFamily="18" charset="0"/>
              <a:cs typeface="Arial" charset="0"/>
            </a:endParaRPr>
          </a:p>
        </p:txBody>
      </p:sp>
      <p:sp>
        <p:nvSpPr>
          <p:cNvPr id="146434" name="Rectangle 2"/>
          <p:cNvSpPr>
            <a:spLocks noGrp="1" noRot="1" noChangeArrowheads="1" noTextEdit="1"/>
          </p:cNvSpPr>
          <p:nvPr>
            <p:ph type="sldImg"/>
          </p:nvPr>
        </p:nvSpPr>
        <p:spPr>
          <a:xfrm>
            <a:off x="992188" y="768350"/>
            <a:ext cx="5114925" cy="3836988"/>
          </a:xfrm>
          <a:ln/>
        </p:spPr>
      </p:sp>
      <p:sp>
        <p:nvSpPr>
          <p:cNvPr id="14643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a:noFill/>
        </p:spPr>
        <p:txBody>
          <a:bodyPr/>
          <a:lstStyle/>
          <a:p>
            <a:fld id="{54A50884-8F5B-43A9-A83C-7D113B2D0664}" type="slidenum">
              <a:rPr lang="fr-FR" smtClean="0">
                <a:latin typeface="Times" pitchFamily="18" charset="0"/>
                <a:cs typeface="Arial" charset="0"/>
              </a:rPr>
              <a:pPr/>
              <a:t>64</a:t>
            </a:fld>
            <a:endParaRPr lang="fr-FR" smtClean="0">
              <a:latin typeface="Times" pitchFamily="18" charset="0"/>
              <a:cs typeface="Arial" charset="0"/>
            </a:endParaRPr>
          </a:p>
        </p:txBody>
      </p:sp>
      <p:sp>
        <p:nvSpPr>
          <p:cNvPr id="148482" name="Rectangle 2"/>
          <p:cNvSpPr>
            <a:spLocks noGrp="1" noRot="1" noChangeArrowheads="1" noTextEdit="1"/>
          </p:cNvSpPr>
          <p:nvPr>
            <p:ph type="sldImg"/>
          </p:nvPr>
        </p:nvSpPr>
        <p:spPr>
          <a:xfrm>
            <a:off x="992188" y="768350"/>
            <a:ext cx="5114925" cy="3836988"/>
          </a:xfrm>
          <a:ln/>
        </p:spPr>
      </p:sp>
      <p:sp>
        <p:nvSpPr>
          <p:cNvPr id="14848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7"/>
          <p:cNvSpPr>
            <a:spLocks noGrp="1" noChangeArrowheads="1"/>
          </p:cNvSpPr>
          <p:nvPr>
            <p:ph type="sldNum" sz="quarter" idx="5"/>
          </p:nvPr>
        </p:nvSpPr>
        <p:spPr>
          <a:noFill/>
        </p:spPr>
        <p:txBody>
          <a:bodyPr/>
          <a:lstStyle/>
          <a:p>
            <a:fld id="{5F2A152A-8D60-4DBF-B349-D7C5D5ED7E45}" type="slidenum">
              <a:rPr lang="fr-FR" smtClean="0">
                <a:latin typeface="Times" pitchFamily="18" charset="0"/>
                <a:cs typeface="Arial" charset="0"/>
              </a:rPr>
              <a:pPr/>
              <a:t>65</a:t>
            </a:fld>
            <a:endParaRPr lang="fr-FR" smtClean="0">
              <a:latin typeface="Times" pitchFamily="18" charset="0"/>
              <a:cs typeface="Arial" charset="0"/>
            </a:endParaRPr>
          </a:p>
        </p:txBody>
      </p:sp>
      <p:sp>
        <p:nvSpPr>
          <p:cNvPr id="150530" name="Rectangle 2"/>
          <p:cNvSpPr>
            <a:spLocks noGrp="1" noRot="1" noChangeArrowheads="1" noTextEdit="1"/>
          </p:cNvSpPr>
          <p:nvPr>
            <p:ph type="sldImg"/>
          </p:nvPr>
        </p:nvSpPr>
        <p:spPr>
          <a:xfrm>
            <a:off x="992188" y="768350"/>
            <a:ext cx="5114925" cy="3836988"/>
          </a:xfrm>
          <a:ln/>
        </p:spPr>
      </p:sp>
      <p:sp>
        <p:nvSpPr>
          <p:cNvPr id="15053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7"/>
          <p:cNvSpPr>
            <a:spLocks noGrp="1" noChangeArrowheads="1"/>
          </p:cNvSpPr>
          <p:nvPr>
            <p:ph type="sldNum" sz="quarter" idx="5"/>
          </p:nvPr>
        </p:nvSpPr>
        <p:spPr>
          <a:noFill/>
        </p:spPr>
        <p:txBody>
          <a:bodyPr/>
          <a:lstStyle/>
          <a:p>
            <a:fld id="{DCB5F2F4-7219-4089-B011-D25C7582FA73}" type="slidenum">
              <a:rPr lang="fr-FR" smtClean="0">
                <a:latin typeface="Times" pitchFamily="18" charset="0"/>
                <a:cs typeface="Arial" charset="0"/>
              </a:rPr>
              <a:pPr/>
              <a:t>66</a:t>
            </a:fld>
            <a:endParaRPr lang="fr-FR" smtClean="0">
              <a:latin typeface="Times" pitchFamily="18" charset="0"/>
              <a:cs typeface="Arial" charset="0"/>
            </a:endParaRPr>
          </a:p>
        </p:txBody>
      </p:sp>
      <p:sp>
        <p:nvSpPr>
          <p:cNvPr id="152578" name="Rectangle 2"/>
          <p:cNvSpPr>
            <a:spLocks noGrp="1" noRot="1" noChangeArrowheads="1" noTextEdit="1"/>
          </p:cNvSpPr>
          <p:nvPr>
            <p:ph type="sldImg"/>
          </p:nvPr>
        </p:nvSpPr>
        <p:spPr>
          <a:xfrm>
            <a:off x="992188" y="768350"/>
            <a:ext cx="5114925" cy="3836988"/>
          </a:xfrm>
          <a:ln/>
        </p:spPr>
      </p:sp>
      <p:sp>
        <p:nvSpPr>
          <p:cNvPr id="15257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7"/>
          <p:cNvSpPr>
            <a:spLocks noGrp="1" noChangeArrowheads="1"/>
          </p:cNvSpPr>
          <p:nvPr>
            <p:ph type="sldNum" sz="quarter" idx="5"/>
          </p:nvPr>
        </p:nvSpPr>
        <p:spPr>
          <a:noFill/>
        </p:spPr>
        <p:txBody>
          <a:bodyPr/>
          <a:lstStyle/>
          <a:p>
            <a:fld id="{BCC9A223-6EFD-4EC1-88DC-61EF8964E919}" type="slidenum">
              <a:rPr lang="fr-FR" smtClean="0">
                <a:latin typeface="Times" pitchFamily="18" charset="0"/>
                <a:cs typeface="Arial" charset="0"/>
              </a:rPr>
              <a:pPr/>
              <a:t>67</a:t>
            </a:fld>
            <a:endParaRPr lang="fr-FR" smtClean="0">
              <a:latin typeface="Times" pitchFamily="18" charset="0"/>
              <a:cs typeface="Arial" charset="0"/>
            </a:endParaRPr>
          </a:p>
        </p:txBody>
      </p:sp>
      <p:sp>
        <p:nvSpPr>
          <p:cNvPr id="154626" name="Rectangle 2"/>
          <p:cNvSpPr>
            <a:spLocks noGrp="1" noRot="1" noChangeArrowheads="1" noTextEdit="1"/>
          </p:cNvSpPr>
          <p:nvPr>
            <p:ph type="sldImg"/>
          </p:nvPr>
        </p:nvSpPr>
        <p:spPr>
          <a:xfrm>
            <a:off x="992188" y="768350"/>
            <a:ext cx="5114925" cy="3836988"/>
          </a:xfrm>
          <a:ln/>
        </p:spPr>
      </p:sp>
      <p:sp>
        <p:nvSpPr>
          <p:cNvPr id="15462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7"/>
          <p:cNvSpPr>
            <a:spLocks noGrp="1" noChangeArrowheads="1"/>
          </p:cNvSpPr>
          <p:nvPr>
            <p:ph type="sldNum" sz="quarter" idx="5"/>
          </p:nvPr>
        </p:nvSpPr>
        <p:spPr>
          <a:noFill/>
        </p:spPr>
        <p:txBody>
          <a:bodyPr/>
          <a:lstStyle/>
          <a:p>
            <a:fld id="{43753078-5F49-4E83-9F64-616126D8EC22}" type="slidenum">
              <a:rPr lang="fr-FR" smtClean="0">
                <a:latin typeface="Times" pitchFamily="18" charset="0"/>
                <a:cs typeface="Arial" charset="0"/>
              </a:rPr>
              <a:pPr/>
              <a:t>68</a:t>
            </a:fld>
            <a:endParaRPr lang="fr-FR" smtClean="0">
              <a:latin typeface="Times" pitchFamily="18" charset="0"/>
              <a:cs typeface="Arial" charset="0"/>
            </a:endParaRPr>
          </a:p>
        </p:txBody>
      </p:sp>
      <p:sp>
        <p:nvSpPr>
          <p:cNvPr id="156674" name="Rectangle 2"/>
          <p:cNvSpPr>
            <a:spLocks noGrp="1" noRot="1" noChangeArrowheads="1" noTextEdit="1"/>
          </p:cNvSpPr>
          <p:nvPr>
            <p:ph type="sldImg"/>
          </p:nvPr>
        </p:nvSpPr>
        <p:spPr>
          <a:xfrm>
            <a:off x="992188" y="768350"/>
            <a:ext cx="5114925" cy="3836988"/>
          </a:xfrm>
          <a:ln/>
        </p:spPr>
      </p:sp>
      <p:sp>
        <p:nvSpPr>
          <p:cNvPr id="15667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7"/>
          <p:cNvSpPr>
            <a:spLocks noGrp="1" noChangeArrowheads="1"/>
          </p:cNvSpPr>
          <p:nvPr>
            <p:ph type="sldNum" sz="quarter" idx="5"/>
          </p:nvPr>
        </p:nvSpPr>
        <p:spPr>
          <a:noFill/>
        </p:spPr>
        <p:txBody>
          <a:bodyPr/>
          <a:lstStyle/>
          <a:p>
            <a:fld id="{C7959FB2-1391-4ECF-B7DF-B42F3571CBEE}" type="slidenum">
              <a:rPr lang="fr-FR" smtClean="0">
                <a:latin typeface="Times" pitchFamily="18" charset="0"/>
                <a:cs typeface="Arial" charset="0"/>
              </a:rPr>
              <a:pPr/>
              <a:t>69</a:t>
            </a:fld>
            <a:endParaRPr lang="fr-FR" smtClean="0">
              <a:latin typeface="Times" pitchFamily="18" charset="0"/>
              <a:cs typeface="Arial" charset="0"/>
            </a:endParaRPr>
          </a:p>
        </p:txBody>
      </p:sp>
      <p:sp>
        <p:nvSpPr>
          <p:cNvPr id="158722" name="Rectangle 2"/>
          <p:cNvSpPr>
            <a:spLocks noGrp="1" noRot="1" noChangeArrowheads="1" noTextEdit="1"/>
          </p:cNvSpPr>
          <p:nvPr>
            <p:ph type="sldImg"/>
          </p:nvPr>
        </p:nvSpPr>
        <p:spPr>
          <a:xfrm>
            <a:off x="992188" y="768350"/>
            <a:ext cx="5114925" cy="3836988"/>
          </a:xfrm>
          <a:ln/>
        </p:spPr>
      </p:sp>
      <p:sp>
        <p:nvSpPr>
          <p:cNvPr id="15872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p:spPr>
        <p:txBody>
          <a:bodyPr/>
          <a:lstStyle/>
          <a:p>
            <a:fld id="{131B5FC2-95B0-4629-931E-F567E5E03F35}" type="slidenum">
              <a:rPr lang="fr-FR" smtClean="0">
                <a:latin typeface="Times" pitchFamily="18" charset="0"/>
                <a:cs typeface="Arial" charset="0"/>
              </a:rPr>
              <a:pPr/>
              <a:t>7</a:t>
            </a:fld>
            <a:endParaRPr lang="fr-FR" smtClean="0">
              <a:latin typeface="Times" pitchFamily="18" charset="0"/>
              <a:cs typeface="Arial" charset="0"/>
            </a:endParaRPr>
          </a:p>
        </p:txBody>
      </p:sp>
      <p:sp>
        <p:nvSpPr>
          <p:cNvPr id="29698" name="Rectangle 2"/>
          <p:cNvSpPr>
            <a:spLocks noGrp="1" noRot="1" noChangeArrowheads="1" noTextEdit="1"/>
          </p:cNvSpPr>
          <p:nvPr>
            <p:ph type="sldImg"/>
          </p:nvPr>
        </p:nvSpPr>
        <p:spPr>
          <a:xfrm>
            <a:off x="992188" y="768350"/>
            <a:ext cx="5114925" cy="3836988"/>
          </a:xfrm>
          <a:ln/>
        </p:spPr>
      </p:sp>
      <p:sp>
        <p:nvSpPr>
          <p:cNvPr id="2969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7"/>
          <p:cNvSpPr>
            <a:spLocks noGrp="1" noChangeArrowheads="1"/>
          </p:cNvSpPr>
          <p:nvPr>
            <p:ph type="sldNum" sz="quarter" idx="5"/>
          </p:nvPr>
        </p:nvSpPr>
        <p:spPr>
          <a:noFill/>
        </p:spPr>
        <p:txBody>
          <a:bodyPr/>
          <a:lstStyle/>
          <a:p>
            <a:fld id="{93497BB0-3350-4B7B-8B5E-DA9F82F879A5}" type="slidenum">
              <a:rPr lang="fr-FR" smtClean="0">
                <a:latin typeface="Times" pitchFamily="18" charset="0"/>
                <a:cs typeface="Arial" charset="0"/>
              </a:rPr>
              <a:pPr/>
              <a:t>70</a:t>
            </a:fld>
            <a:endParaRPr lang="fr-FR" smtClean="0">
              <a:latin typeface="Times" pitchFamily="18" charset="0"/>
              <a:cs typeface="Arial" charset="0"/>
            </a:endParaRPr>
          </a:p>
        </p:txBody>
      </p:sp>
      <p:sp>
        <p:nvSpPr>
          <p:cNvPr id="161794" name="Rectangle 2"/>
          <p:cNvSpPr>
            <a:spLocks noGrp="1" noRot="1" noChangeArrowheads="1" noTextEdit="1"/>
          </p:cNvSpPr>
          <p:nvPr>
            <p:ph type="sldImg"/>
          </p:nvPr>
        </p:nvSpPr>
        <p:spPr>
          <a:xfrm>
            <a:off x="992188" y="768350"/>
            <a:ext cx="5114925" cy="3836988"/>
          </a:xfrm>
          <a:ln/>
        </p:spPr>
      </p:sp>
      <p:sp>
        <p:nvSpPr>
          <p:cNvPr id="16179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7"/>
          <p:cNvSpPr>
            <a:spLocks noGrp="1" noChangeArrowheads="1"/>
          </p:cNvSpPr>
          <p:nvPr>
            <p:ph type="sldNum" sz="quarter" idx="5"/>
          </p:nvPr>
        </p:nvSpPr>
        <p:spPr>
          <a:noFill/>
        </p:spPr>
        <p:txBody>
          <a:bodyPr/>
          <a:lstStyle/>
          <a:p>
            <a:fld id="{77AF418D-CA45-40CB-9034-9AD54E082C81}" type="slidenum">
              <a:rPr lang="fr-FR" smtClean="0">
                <a:latin typeface="Times" pitchFamily="18" charset="0"/>
                <a:cs typeface="Arial" charset="0"/>
              </a:rPr>
              <a:pPr/>
              <a:t>71</a:t>
            </a:fld>
            <a:endParaRPr lang="fr-FR" smtClean="0">
              <a:latin typeface="Times" pitchFamily="18" charset="0"/>
              <a:cs typeface="Arial" charset="0"/>
            </a:endParaRPr>
          </a:p>
        </p:txBody>
      </p:sp>
      <p:sp>
        <p:nvSpPr>
          <p:cNvPr id="164866" name="Rectangle 2"/>
          <p:cNvSpPr>
            <a:spLocks noGrp="1" noRot="1" noChangeArrowheads="1" noTextEdit="1"/>
          </p:cNvSpPr>
          <p:nvPr>
            <p:ph type="sldImg"/>
          </p:nvPr>
        </p:nvSpPr>
        <p:spPr>
          <a:xfrm>
            <a:off x="992188" y="768350"/>
            <a:ext cx="5114925" cy="3836988"/>
          </a:xfrm>
          <a:ln/>
        </p:spPr>
      </p:sp>
      <p:sp>
        <p:nvSpPr>
          <p:cNvPr id="16486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7"/>
          <p:cNvSpPr>
            <a:spLocks noGrp="1" noChangeArrowheads="1"/>
          </p:cNvSpPr>
          <p:nvPr>
            <p:ph type="sldNum" sz="quarter" idx="5"/>
          </p:nvPr>
        </p:nvSpPr>
        <p:spPr>
          <a:noFill/>
        </p:spPr>
        <p:txBody>
          <a:bodyPr/>
          <a:lstStyle/>
          <a:p>
            <a:fld id="{F226F595-9AEE-4837-8090-61B4BB918CBB}" type="slidenum">
              <a:rPr lang="fr-FR" smtClean="0">
                <a:latin typeface="Times" pitchFamily="18" charset="0"/>
                <a:cs typeface="Arial" charset="0"/>
              </a:rPr>
              <a:pPr/>
              <a:t>72</a:t>
            </a:fld>
            <a:endParaRPr lang="fr-FR" smtClean="0">
              <a:latin typeface="Times" pitchFamily="18" charset="0"/>
              <a:cs typeface="Arial" charset="0"/>
            </a:endParaRPr>
          </a:p>
        </p:txBody>
      </p:sp>
      <p:sp>
        <p:nvSpPr>
          <p:cNvPr id="167938" name="Rectangle 2"/>
          <p:cNvSpPr>
            <a:spLocks noGrp="1" noRot="1" noChangeArrowheads="1" noTextEdit="1"/>
          </p:cNvSpPr>
          <p:nvPr>
            <p:ph type="sldImg"/>
          </p:nvPr>
        </p:nvSpPr>
        <p:spPr>
          <a:xfrm>
            <a:off x="992188" y="768350"/>
            <a:ext cx="5114925" cy="3836988"/>
          </a:xfrm>
          <a:ln/>
        </p:spPr>
      </p:sp>
      <p:sp>
        <p:nvSpPr>
          <p:cNvPr id="16793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7"/>
          <p:cNvSpPr>
            <a:spLocks noGrp="1" noChangeArrowheads="1"/>
          </p:cNvSpPr>
          <p:nvPr>
            <p:ph type="sldNum" sz="quarter" idx="5"/>
          </p:nvPr>
        </p:nvSpPr>
        <p:spPr>
          <a:noFill/>
        </p:spPr>
        <p:txBody>
          <a:bodyPr/>
          <a:lstStyle/>
          <a:p>
            <a:fld id="{19BFA132-C5E0-482F-ADA4-90ED804CDF59}" type="slidenum">
              <a:rPr lang="fr-FR" smtClean="0">
                <a:latin typeface="Times" pitchFamily="18" charset="0"/>
                <a:cs typeface="Arial" charset="0"/>
              </a:rPr>
              <a:pPr/>
              <a:t>73</a:t>
            </a:fld>
            <a:endParaRPr lang="fr-FR" smtClean="0">
              <a:latin typeface="Times" pitchFamily="18" charset="0"/>
              <a:cs typeface="Arial" charset="0"/>
            </a:endParaRPr>
          </a:p>
        </p:txBody>
      </p:sp>
      <p:sp>
        <p:nvSpPr>
          <p:cNvPr id="169986" name="Rectangle 2"/>
          <p:cNvSpPr>
            <a:spLocks noGrp="1" noRot="1" noChangeArrowheads="1" noTextEdit="1"/>
          </p:cNvSpPr>
          <p:nvPr>
            <p:ph type="sldImg"/>
          </p:nvPr>
        </p:nvSpPr>
        <p:spPr>
          <a:xfrm>
            <a:off x="992188" y="768350"/>
            <a:ext cx="5114925" cy="3836988"/>
          </a:xfrm>
          <a:ln/>
        </p:spPr>
      </p:sp>
      <p:sp>
        <p:nvSpPr>
          <p:cNvPr id="16998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7"/>
          <p:cNvSpPr>
            <a:spLocks noGrp="1" noChangeArrowheads="1"/>
          </p:cNvSpPr>
          <p:nvPr>
            <p:ph type="sldNum" sz="quarter" idx="5"/>
          </p:nvPr>
        </p:nvSpPr>
        <p:spPr>
          <a:noFill/>
        </p:spPr>
        <p:txBody>
          <a:bodyPr/>
          <a:lstStyle/>
          <a:p>
            <a:fld id="{05E33279-6DAB-4DF8-96E4-C89F04B8329E}" type="slidenum">
              <a:rPr lang="fr-FR" smtClean="0">
                <a:latin typeface="Times" pitchFamily="18" charset="0"/>
                <a:cs typeface="Arial" charset="0"/>
              </a:rPr>
              <a:pPr/>
              <a:t>74</a:t>
            </a:fld>
            <a:endParaRPr lang="fr-FR" smtClean="0">
              <a:latin typeface="Times" pitchFamily="18" charset="0"/>
              <a:cs typeface="Arial" charset="0"/>
            </a:endParaRPr>
          </a:p>
        </p:txBody>
      </p:sp>
      <p:sp>
        <p:nvSpPr>
          <p:cNvPr id="172034" name="Rectangle 2"/>
          <p:cNvSpPr>
            <a:spLocks noGrp="1" noRot="1" noChangeArrowheads="1" noTextEdit="1"/>
          </p:cNvSpPr>
          <p:nvPr>
            <p:ph type="sldImg"/>
          </p:nvPr>
        </p:nvSpPr>
        <p:spPr>
          <a:xfrm>
            <a:off x="992188" y="768350"/>
            <a:ext cx="5114925" cy="3836988"/>
          </a:xfrm>
          <a:ln/>
        </p:spPr>
      </p:sp>
      <p:sp>
        <p:nvSpPr>
          <p:cNvPr id="17203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7"/>
          <p:cNvSpPr>
            <a:spLocks noGrp="1" noChangeArrowheads="1"/>
          </p:cNvSpPr>
          <p:nvPr>
            <p:ph type="sldNum" sz="quarter" idx="5"/>
          </p:nvPr>
        </p:nvSpPr>
        <p:spPr>
          <a:noFill/>
        </p:spPr>
        <p:txBody>
          <a:bodyPr/>
          <a:lstStyle/>
          <a:p>
            <a:fld id="{1D1618DD-6CEB-4099-BBA7-2E0DDCDE8C9A}" type="slidenum">
              <a:rPr lang="fr-FR" smtClean="0">
                <a:latin typeface="Times" pitchFamily="18" charset="0"/>
                <a:cs typeface="Arial" charset="0"/>
              </a:rPr>
              <a:pPr/>
              <a:t>75</a:t>
            </a:fld>
            <a:endParaRPr lang="fr-FR" smtClean="0">
              <a:latin typeface="Times" pitchFamily="18" charset="0"/>
              <a:cs typeface="Arial" charset="0"/>
            </a:endParaRPr>
          </a:p>
        </p:txBody>
      </p:sp>
      <p:sp>
        <p:nvSpPr>
          <p:cNvPr id="174082" name="Rectangle 2"/>
          <p:cNvSpPr>
            <a:spLocks noGrp="1" noRot="1" noChangeArrowheads="1" noTextEdit="1"/>
          </p:cNvSpPr>
          <p:nvPr>
            <p:ph type="sldImg"/>
          </p:nvPr>
        </p:nvSpPr>
        <p:spPr>
          <a:xfrm>
            <a:off x="992188" y="768350"/>
            <a:ext cx="5114925" cy="3836988"/>
          </a:xfrm>
          <a:ln/>
        </p:spPr>
      </p:sp>
      <p:sp>
        <p:nvSpPr>
          <p:cNvPr id="17408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noFill/>
        </p:spPr>
        <p:txBody>
          <a:bodyPr/>
          <a:lstStyle/>
          <a:p>
            <a:fld id="{079CF714-0909-4E3D-9E2E-8E9598DE1BEC}" type="slidenum">
              <a:rPr lang="fr-FR" smtClean="0">
                <a:latin typeface="Times" pitchFamily="18" charset="0"/>
                <a:cs typeface="Arial" charset="0"/>
              </a:rPr>
              <a:pPr/>
              <a:t>76</a:t>
            </a:fld>
            <a:endParaRPr lang="fr-FR" smtClean="0">
              <a:latin typeface="Times" pitchFamily="18" charset="0"/>
              <a:cs typeface="Arial" charset="0"/>
            </a:endParaRPr>
          </a:p>
        </p:txBody>
      </p:sp>
      <p:sp>
        <p:nvSpPr>
          <p:cNvPr id="176130" name="Rectangle 2"/>
          <p:cNvSpPr>
            <a:spLocks noGrp="1" noRot="1" noChangeArrowheads="1" noTextEdit="1"/>
          </p:cNvSpPr>
          <p:nvPr>
            <p:ph type="sldImg"/>
          </p:nvPr>
        </p:nvSpPr>
        <p:spPr>
          <a:xfrm>
            <a:off x="992188" y="768350"/>
            <a:ext cx="5114925" cy="3836988"/>
          </a:xfrm>
          <a:ln/>
        </p:spPr>
      </p:sp>
      <p:sp>
        <p:nvSpPr>
          <p:cNvPr id="17613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p:spPr>
        <p:txBody>
          <a:bodyPr/>
          <a:lstStyle/>
          <a:p>
            <a:fld id="{BE526942-D383-4635-B556-2A03157473EE}" type="slidenum">
              <a:rPr lang="fr-FR" smtClean="0">
                <a:latin typeface="Times" pitchFamily="18" charset="0"/>
                <a:cs typeface="Arial" charset="0"/>
              </a:rPr>
              <a:pPr/>
              <a:t>77</a:t>
            </a:fld>
            <a:endParaRPr lang="fr-FR" smtClean="0">
              <a:latin typeface="Times" pitchFamily="18" charset="0"/>
              <a:cs typeface="Arial" charset="0"/>
            </a:endParaRPr>
          </a:p>
        </p:txBody>
      </p:sp>
      <p:sp>
        <p:nvSpPr>
          <p:cNvPr id="178178" name="Rectangle 2"/>
          <p:cNvSpPr>
            <a:spLocks noGrp="1" noRot="1" noChangeArrowheads="1" noTextEdit="1"/>
          </p:cNvSpPr>
          <p:nvPr>
            <p:ph type="sldImg"/>
          </p:nvPr>
        </p:nvSpPr>
        <p:spPr>
          <a:xfrm>
            <a:off x="992188" y="768350"/>
            <a:ext cx="5114925" cy="3836988"/>
          </a:xfrm>
          <a:ln/>
        </p:spPr>
      </p:sp>
      <p:sp>
        <p:nvSpPr>
          <p:cNvPr id="17817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7"/>
          <p:cNvSpPr>
            <a:spLocks noGrp="1" noChangeArrowheads="1"/>
          </p:cNvSpPr>
          <p:nvPr>
            <p:ph type="sldNum" sz="quarter" idx="5"/>
          </p:nvPr>
        </p:nvSpPr>
        <p:spPr>
          <a:noFill/>
        </p:spPr>
        <p:txBody>
          <a:bodyPr/>
          <a:lstStyle/>
          <a:p>
            <a:fld id="{77DB5D0E-2C07-4E68-8E37-DD6B4992BD0A}" type="slidenum">
              <a:rPr lang="fr-FR" smtClean="0">
                <a:latin typeface="Times" pitchFamily="18" charset="0"/>
                <a:cs typeface="Arial" charset="0"/>
              </a:rPr>
              <a:pPr/>
              <a:t>78</a:t>
            </a:fld>
            <a:endParaRPr lang="fr-FR" smtClean="0">
              <a:latin typeface="Times" pitchFamily="18" charset="0"/>
              <a:cs typeface="Arial" charset="0"/>
            </a:endParaRPr>
          </a:p>
        </p:txBody>
      </p:sp>
      <p:sp>
        <p:nvSpPr>
          <p:cNvPr id="180226" name="Rectangle 2"/>
          <p:cNvSpPr>
            <a:spLocks noGrp="1" noRot="1" noChangeArrowheads="1" noTextEdit="1"/>
          </p:cNvSpPr>
          <p:nvPr>
            <p:ph type="sldImg"/>
          </p:nvPr>
        </p:nvSpPr>
        <p:spPr>
          <a:xfrm>
            <a:off x="992188" y="768350"/>
            <a:ext cx="5114925" cy="3836988"/>
          </a:xfrm>
          <a:ln/>
        </p:spPr>
      </p:sp>
      <p:sp>
        <p:nvSpPr>
          <p:cNvPr id="18022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p:cNvSpPr>
            <a:spLocks noGrp="1" noChangeArrowheads="1"/>
          </p:cNvSpPr>
          <p:nvPr>
            <p:ph type="sldNum" sz="quarter" idx="5"/>
          </p:nvPr>
        </p:nvSpPr>
        <p:spPr>
          <a:noFill/>
        </p:spPr>
        <p:txBody>
          <a:bodyPr/>
          <a:lstStyle/>
          <a:p>
            <a:fld id="{B9E36389-B150-4F5E-89D2-0CEFA7A71163}" type="slidenum">
              <a:rPr lang="fr-FR" smtClean="0">
                <a:latin typeface="Times" pitchFamily="18" charset="0"/>
                <a:cs typeface="Arial" charset="0"/>
              </a:rPr>
              <a:pPr/>
              <a:t>79</a:t>
            </a:fld>
            <a:endParaRPr lang="fr-FR" smtClean="0">
              <a:latin typeface="Times" pitchFamily="18" charset="0"/>
              <a:cs typeface="Arial" charset="0"/>
            </a:endParaRPr>
          </a:p>
        </p:txBody>
      </p:sp>
      <p:sp>
        <p:nvSpPr>
          <p:cNvPr id="182274" name="Rectangle 2"/>
          <p:cNvSpPr>
            <a:spLocks noGrp="1" noRot="1" noChangeArrowheads="1" noTextEdit="1"/>
          </p:cNvSpPr>
          <p:nvPr>
            <p:ph type="sldImg"/>
          </p:nvPr>
        </p:nvSpPr>
        <p:spPr>
          <a:xfrm>
            <a:off x="992188" y="768350"/>
            <a:ext cx="5114925" cy="3836988"/>
          </a:xfrm>
          <a:ln/>
        </p:spPr>
      </p:sp>
      <p:sp>
        <p:nvSpPr>
          <p:cNvPr id="18227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p:spPr>
        <p:txBody>
          <a:bodyPr/>
          <a:lstStyle/>
          <a:p>
            <a:fld id="{DCA3F69B-0D2A-4D19-85C8-908E41485D18}" type="slidenum">
              <a:rPr lang="fr-FR" smtClean="0">
                <a:latin typeface="Times" pitchFamily="18" charset="0"/>
                <a:cs typeface="Arial" charset="0"/>
              </a:rPr>
              <a:pPr/>
              <a:t>8</a:t>
            </a:fld>
            <a:endParaRPr lang="fr-FR" smtClean="0">
              <a:latin typeface="Times" pitchFamily="18" charset="0"/>
              <a:cs typeface="Arial" charset="0"/>
            </a:endParaRPr>
          </a:p>
        </p:txBody>
      </p:sp>
      <p:sp>
        <p:nvSpPr>
          <p:cNvPr id="31746" name="Rectangle 2"/>
          <p:cNvSpPr>
            <a:spLocks noGrp="1" noRot="1" noChangeArrowheads="1" noTextEdit="1"/>
          </p:cNvSpPr>
          <p:nvPr>
            <p:ph type="sldImg"/>
          </p:nvPr>
        </p:nvSpPr>
        <p:spPr>
          <a:xfrm>
            <a:off x="992188" y="768350"/>
            <a:ext cx="5114925" cy="3836988"/>
          </a:xfrm>
          <a:ln/>
        </p:spPr>
      </p:sp>
      <p:sp>
        <p:nvSpPr>
          <p:cNvPr id="3174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7"/>
          <p:cNvSpPr>
            <a:spLocks noGrp="1" noChangeArrowheads="1"/>
          </p:cNvSpPr>
          <p:nvPr>
            <p:ph type="sldNum" sz="quarter" idx="5"/>
          </p:nvPr>
        </p:nvSpPr>
        <p:spPr>
          <a:noFill/>
        </p:spPr>
        <p:txBody>
          <a:bodyPr/>
          <a:lstStyle/>
          <a:p>
            <a:fld id="{EE2ABB9D-2D52-46F2-A8FC-31282B377F9F}" type="slidenum">
              <a:rPr lang="fr-FR" smtClean="0">
                <a:latin typeface="Times" pitchFamily="18" charset="0"/>
                <a:cs typeface="Arial" charset="0"/>
              </a:rPr>
              <a:pPr/>
              <a:t>80</a:t>
            </a:fld>
            <a:endParaRPr lang="fr-FR" smtClean="0">
              <a:latin typeface="Times" pitchFamily="18" charset="0"/>
              <a:cs typeface="Arial" charset="0"/>
            </a:endParaRPr>
          </a:p>
        </p:txBody>
      </p:sp>
      <p:sp>
        <p:nvSpPr>
          <p:cNvPr id="184322" name="Rectangle 2"/>
          <p:cNvSpPr>
            <a:spLocks noGrp="1" noRot="1" noChangeArrowheads="1" noTextEdit="1"/>
          </p:cNvSpPr>
          <p:nvPr>
            <p:ph type="sldImg"/>
          </p:nvPr>
        </p:nvSpPr>
        <p:spPr>
          <a:xfrm>
            <a:off x="992188" y="768350"/>
            <a:ext cx="5114925" cy="3836988"/>
          </a:xfrm>
          <a:ln/>
        </p:spPr>
      </p:sp>
      <p:sp>
        <p:nvSpPr>
          <p:cNvPr id="18432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p:cNvSpPr>
            <a:spLocks noGrp="1" noChangeArrowheads="1"/>
          </p:cNvSpPr>
          <p:nvPr>
            <p:ph type="sldNum" sz="quarter" idx="5"/>
          </p:nvPr>
        </p:nvSpPr>
        <p:spPr>
          <a:noFill/>
        </p:spPr>
        <p:txBody>
          <a:bodyPr/>
          <a:lstStyle/>
          <a:p>
            <a:fld id="{2F7C16D4-48B3-4805-A638-0AC5695C389E}" type="slidenum">
              <a:rPr lang="fr-FR" smtClean="0">
                <a:latin typeface="Times" pitchFamily="18" charset="0"/>
                <a:cs typeface="Arial" charset="0"/>
              </a:rPr>
              <a:pPr/>
              <a:t>81</a:t>
            </a:fld>
            <a:endParaRPr lang="fr-FR" smtClean="0">
              <a:latin typeface="Times" pitchFamily="18" charset="0"/>
              <a:cs typeface="Arial" charset="0"/>
            </a:endParaRPr>
          </a:p>
        </p:txBody>
      </p:sp>
      <p:sp>
        <p:nvSpPr>
          <p:cNvPr id="186370" name="Rectangle 2"/>
          <p:cNvSpPr>
            <a:spLocks noGrp="1" noRot="1" noChangeArrowheads="1" noTextEdit="1"/>
          </p:cNvSpPr>
          <p:nvPr>
            <p:ph type="sldImg"/>
          </p:nvPr>
        </p:nvSpPr>
        <p:spPr>
          <a:xfrm>
            <a:off x="992188" y="768350"/>
            <a:ext cx="5114925" cy="3836988"/>
          </a:xfrm>
          <a:ln/>
        </p:spPr>
      </p:sp>
      <p:sp>
        <p:nvSpPr>
          <p:cNvPr id="18637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7"/>
          <p:cNvSpPr>
            <a:spLocks noGrp="1" noChangeArrowheads="1"/>
          </p:cNvSpPr>
          <p:nvPr>
            <p:ph type="sldNum" sz="quarter" idx="5"/>
          </p:nvPr>
        </p:nvSpPr>
        <p:spPr>
          <a:noFill/>
        </p:spPr>
        <p:txBody>
          <a:bodyPr/>
          <a:lstStyle/>
          <a:p>
            <a:fld id="{55A7E954-8FAF-44F4-9172-582CDD5582A2}" type="slidenum">
              <a:rPr lang="fr-FR" smtClean="0">
                <a:latin typeface="Times" pitchFamily="18" charset="0"/>
                <a:cs typeface="Arial" charset="0"/>
              </a:rPr>
              <a:pPr/>
              <a:t>82</a:t>
            </a:fld>
            <a:endParaRPr lang="fr-FR" smtClean="0">
              <a:latin typeface="Times" pitchFamily="18" charset="0"/>
              <a:cs typeface="Arial" charset="0"/>
            </a:endParaRPr>
          </a:p>
        </p:txBody>
      </p:sp>
      <p:sp>
        <p:nvSpPr>
          <p:cNvPr id="188418" name="Rectangle 2"/>
          <p:cNvSpPr>
            <a:spLocks noGrp="1" noRot="1" noChangeArrowheads="1" noTextEdit="1"/>
          </p:cNvSpPr>
          <p:nvPr>
            <p:ph type="sldImg"/>
          </p:nvPr>
        </p:nvSpPr>
        <p:spPr>
          <a:xfrm>
            <a:off x="992188" y="768350"/>
            <a:ext cx="5114925" cy="3836988"/>
          </a:xfrm>
          <a:ln/>
        </p:spPr>
      </p:sp>
      <p:sp>
        <p:nvSpPr>
          <p:cNvPr id="18841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7"/>
          <p:cNvSpPr>
            <a:spLocks noGrp="1" noChangeArrowheads="1"/>
          </p:cNvSpPr>
          <p:nvPr>
            <p:ph type="sldNum" sz="quarter" idx="5"/>
          </p:nvPr>
        </p:nvSpPr>
        <p:spPr>
          <a:noFill/>
        </p:spPr>
        <p:txBody>
          <a:bodyPr/>
          <a:lstStyle/>
          <a:p>
            <a:fld id="{7322CA5A-D94B-40C9-826D-D9F99F4CC549}" type="slidenum">
              <a:rPr lang="fr-FR" smtClean="0">
                <a:latin typeface="Times" pitchFamily="18" charset="0"/>
                <a:cs typeface="Arial" charset="0"/>
              </a:rPr>
              <a:pPr/>
              <a:t>83</a:t>
            </a:fld>
            <a:endParaRPr lang="fr-FR" smtClean="0">
              <a:latin typeface="Times" pitchFamily="18" charset="0"/>
              <a:cs typeface="Arial" charset="0"/>
            </a:endParaRPr>
          </a:p>
        </p:txBody>
      </p:sp>
      <p:sp>
        <p:nvSpPr>
          <p:cNvPr id="190466" name="Rectangle 2"/>
          <p:cNvSpPr>
            <a:spLocks noGrp="1" noRot="1" noChangeArrowheads="1" noTextEdit="1"/>
          </p:cNvSpPr>
          <p:nvPr>
            <p:ph type="sldImg"/>
          </p:nvPr>
        </p:nvSpPr>
        <p:spPr>
          <a:xfrm>
            <a:off x="992188" y="768350"/>
            <a:ext cx="5114925" cy="3836988"/>
          </a:xfrm>
          <a:ln/>
        </p:spPr>
      </p:sp>
      <p:sp>
        <p:nvSpPr>
          <p:cNvPr id="19046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7"/>
          <p:cNvSpPr>
            <a:spLocks noGrp="1" noChangeArrowheads="1"/>
          </p:cNvSpPr>
          <p:nvPr>
            <p:ph type="sldNum" sz="quarter" idx="5"/>
          </p:nvPr>
        </p:nvSpPr>
        <p:spPr>
          <a:noFill/>
        </p:spPr>
        <p:txBody>
          <a:bodyPr/>
          <a:lstStyle/>
          <a:p>
            <a:fld id="{2AD048C8-9C40-4C06-941A-3D851B468D4A}" type="slidenum">
              <a:rPr lang="fr-FR" smtClean="0">
                <a:latin typeface="Times" pitchFamily="18" charset="0"/>
                <a:cs typeface="Arial" charset="0"/>
              </a:rPr>
              <a:pPr/>
              <a:t>84</a:t>
            </a:fld>
            <a:endParaRPr lang="fr-FR" smtClean="0">
              <a:latin typeface="Times" pitchFamily="18" charset="0"/>
              <a:cs typeface="Arial" charset="0"/>
            </a:endParaRPr>
          </a:p>
        </p:txBody>
      </p:sp>
      <p:sp>
        <p:nvSpPr>
          <p:cNvPr id="192514" name="Rectangle 2"/>
          <p:cNvSpPr>
            <a:spLocks noGrp="1" noRot="1" noChangeArrowheads="1" noTextEdit="1"/>
          </p:cNvSpPr>
          <p:nvPr>
            <p:ph type="sldImg"/>
          </p:nvPr>
        </p:nvSpPr>
        <p:spPr>
          <a:xfrm>
            <a:off x="992188" y="768350"/>
            <a:ext cx="5114925" cy="3836988"/>
          </a:xfrm>
          <a:ln/>
        </p:spPr>
      </p:sp>
      <p:sp>
        <p:nvSpPr>
          <p:cNvPr id="19251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7"/>
          <p:cNvSpPr>
            <a:spLocks noGrp="1" noChangeArrowheads="1"/>
          </p:cNvSpPr>
          <p:nvPr>
            <p:ph type="sldNum" sz="quarter" idx="5"/>
          </p:nvPr>
        </p:nvSpPr>
        <p:spPr>
          <a:noFill/>
        </p:spPr>
        <p:txBody>
          <a:bodyPr/>
          <a:lstStyle/>
          <a:p>
            <a:fld id="{0B103166-CD34-4BE7-8B32-26AC44A3555B}" type="slidenum">
              <a:rPr lang="fr-FR" smtClean="0">
                <a:latin typeface="Times" pitchFamily="18" charset="0"/>
                <a:cs typeface="Arial" charset="0"/>
              </a:rPr>
              <a:pPr/>
              <a:t>85</a:t>
            </a:fld>
            <a:endParaRPr lang="fr-FR" smtClean="0">
              <a:latin typeface="Times" pitchFamily="18" charset="0"/>
              <a:cs typeface="Arial" charset="0"/>
            </a:endParaRPr>
          </a:p>
        </p:txBody>
      </p:sp>
      <p:sp>
        <p:nvSpPr>
          <p:cNvPr id="194562" name="Rectangle 2"/>
          <p:cNvSpPr>
            <a:spLocks noGrp="1" noRot="1" noChangeArrowheads="1" noTextEdit="1"/>
          </p:cNvSpPr>
          <p:nvPr>
            <p:ph type="sldImg"/>
          </p:nvPr>
        </p:nvSpPr>
        <p:spPr>
          <a:xfrm>
            <a:off x="992188" y="768350"/>
            <a:ext cx="5114925" cy="3836988"/>
          </a:xfrm>
          <a:ln/>
        </p:spPr>
      </p:sp>
      <p:sp>
        <p:nvSpPr>
          <p:cNvPr id="19456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7"/>
          <p:cNvSpPr>
            <a:spLocks noGrp="1" noChangeArrowheads="1"/>
          </p:cNvSpPr>
          <p:nvPr>
            <p:ph type="sldNum" sz="quarter" idx="5"/>
          </p:nvPr>
        </p:nvSpPr>
        <p:spPr>
          <a:noFill/>
        </p:spPr>
        <p:txBody>
          <a:bodyPr/>
          <a:lstStyle/>
          <a:p>
            <a:fld id="{E61DDBF7-96D1-4C98-A824-A771BC376B59}" type="slidenum">
              <a:rPr lang="fr-FR" smtClean="0">
                <a:latin typeface="Times" pitchFamily="18" charset="0"/>
                <a:cs typeface="Arial" charset="0"/>
              </a:rPr>
              <a:pPr/>
              <a:t>86</a:t>
            </a:fld>
            <a:endParaRPr lang="fr-FR" smtClean="0">
              <a:latin typeface="Times" pitchFamily="18" charset="0"/>
              <a:cs typeface="Arial" charset="0"/>
            </a:endParaRPr>
          </a:p>
        </p:txBody>
      </p:sp>
      <p:sp>
        <p:nvSpPr>
          <p:cNvPr id="196610" name="Rectangle 2"/>
          <p:cNvSpPr>
            <a:spLocks noGrp="1" noRot="1" noChangeArrowheads="1" noTextEdit="1"/>
          </p:cNvSpPr>
          <p:nvPr>
            <p:ph type="sldImg"/>
          </p:nvPr>
        </p:nvSpPr>
        <p:spPr>
          <a:xfrm>
            <a:off x="992188" y="768350"/>
            <a:ext cx="5114925" cy="3836988"/>
          </a:xfrm>
          <a:ln/>
        </p:spPr>
      </p:sp>
      <p:sp>
        <p:nvSpPr>
          <p:cNvPr id="19661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7"/>
          <p:cNvSpPr>
            <a:spLocks noGrp="1" noChangeArrowheads="1"/>
          </p:cNvSpPr>
          <p:nvPr>
            <p:ph type="sldNum" sz="quarter" idx="5"/>
          </p:nvPr>
        </p:nvSpPr>
        <p:spPr>
          <a:noFill/>
        </p:spPr>
        <p:txBody>
          <a:bodyPr/>
          <a:lstStyle/>
          <a:p>
            <a:fld id="{CFAE1152-638B-42B2-BE06-F9E23F26CC72}" type="slidenum">
              <a:rPr lang="fr-FR" smtClean="0">
                <a:latin typeface="Times" pitchFamily="18" charset="0"/>
                <a:cs typeface="Arial" charset="0"/>
              </a:rPr>
              <a:pPr/>
              <a:t>87</a:t>
            </a:fld>
            <a:endParaRPr lang="fr-FR" smtClean="0">
              <a:latin typeface="Times" pitchFamily="18" charset="0"/>
              <a:cs typeface="Arial" charset="0"/>
            </a:endParaRPr>
          </a:p>
        </p:txBody>
      </p:sp>
      <p:sp>
        <p:nvSpPr>
          <p:cNvPr id="198658" name="Rectangle 2"/>
          <p:cNvSpPr>
            <a:spLocks noGrp="1" noRot="1" noChangeArrowheads="1" noTextEdit="1"/>
          </p:cNvSpPr>
          <p:nvPr>
            <p:ph type="sldImg"/>
          </p:nvPr>
        </p:nvSpPr>
        <p:spPr>
          <a:xfrm>
            <a:off x="992188" y="768350"/>
            <a:ext cx="5114925" cy="3836988"/>
          </a:xfrm>
          <a:ln/>
        </p:spPr>
      </p:sp>
      <p:sp>
        <p:nvSpPr>
          <p:cNvPr id="19865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7"/>
          <p:cNvSpPr>
            <a:spLocks noGrp="1" noChangeArrowheads="1"/>
          </p:cNvSpPr>
          <p:nvPr>
            <p:ph type="sldNum" sz="quarter" idx="5"/>
          </p:nvPr>
        </p:nvSpPr>
        <p:spPr>
          <a:noFill/>
        </p:spPr>
        <p:txBody>
          <a:bodyPr/>
          <a:lstStyle/>
          <a:p>
            <a:fld id="{BE3B8B29-6784-49A9-88FB-6BEB427DDA83}" type="slidenum">
              <a:rPr lang="fr-FR" smtClean="0">
                <a:latin typeface="Times" pitchFamily="18" charset="0"/>
                <a:cs typeface="Arial" charset="0"/>
              </a:rPr>
              <a:pPr/>
              <a:t>88</a:t>
            </a:fld>
            <a:endParaRPr lang="fr-FR" smtClean="0">
              <a:latin typeface="Times" pitchFamily="18" charset="0"/>
              <a:cs typeface="Arial" charset="0"/>
            </a:endParaRPr>
          </a:p>
        </p:txBody>
      </p:sp>
      <p:sp>
        <p:nvSpPr>
          <p:cNvPr id="200706" name="Rectangle 2"/>
          <p:cNvSpPr>
            <a:spLocks noGrp="1" noRot="1" noChangeArrowheads="1" noTextEdit="1"/>
          </p:cNvSpPr>
          <p:nvPr>
            <p:ph type="sldImg"/>
          </p:nvPr>
        </p:nvSpPr>
        <p:spPr>
          <a:xfrm>
            <a:off x="992188" y="768350"/>
            <a:ext cx="5114925" cy="3836988"/>
          </a:xfrm>
          <a:ln/>
        </p:spPr>
      </p:sp>
      <p:sp>
        <p:nvSpPr>
          <p:cNvPr id="20070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7"/>
          <p:cNvSpPr>
            <a:spLocks noGrp="1" noChangeArrowheads="1"/>
          </p:cNvSpPr>
          <p:nvPr>
            <p:ph type="sldNum" sz="quarter" idx="5"/>
          </p:nvPr>
        </p:nvSpPr>
        <p:spPr>
          <a:noFill/>
        </p:spPr>
        <p:txBody>
          <a:bodyPr/>
          <a:lstStyle/>
          <a:p>
            <a:fld id="{4EFFB66C-4AEB-4642-B367-18C905F0252D}" type="slidenum">
              <a:rPr lang="fr-FR" smtClean="0">
                <a:latin typeface="Times" pitchFamily="18" charset="0"/>
                <a:cs typeface="Arial" charset="0"/>
              </a:rPr>
              <a:pPr/>
              <a:t>89</a:t>
            </a:fld>
            <a:endParaRPr lang="fr-FR" smtClean="0">
              <a:latin typeface="Times" pitchFamily="18" charset="0"/>
              <a:cs typeface="Arial" charset="0"/>
            </a:endParaRPr>
          </a:p>
        </p:txBody>
      </p:sp>
      <p:sp>
        <p:nvSpPr>
          <p:cNvPr id="202754" name="Rectangle 2"/>
          <p:cNvSpPr>
            <a:spLocks noGrp="1" noRot="1" noChangeArrowheads="1" noTextEdit="1"/>
          </p:cNvSpPr>
          <p:nvPr>
            <p:ph type="sldImg"/>
          </p:nvPr>
        </p:nvSpPr>
        <p:spPr>
          <a:xfrm>
            <a:off x="992188" y="768350"/>
            <a:ext cx="5114925" cy="3836988"/>
          </a:xfrm>
          <a:ln/>
        </p:spPr>
      </p:sp>
      <p:sp>
        <p:nvSpPr>
          <p:cNvPr id="20275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p:spPr>
        <p:txBody>
          <a:bodyPr/>
          <a:lstStyle/>
          <a:p>
            <a:fld id="{3896DB8E-093C-46FA-BFAD-A4C16AA86EE1}" type="slidenum">
              <a:rPr lang="fr-FR" smtClean="0">
                <a:latin typeface="Times" pitchFamily="18" charset="0"/>
                <a:cs typeface="Arial" charset="0"/>
              </a:rPr>
              <a:pPr/>
              <a:t>9</a:t>
            </a:fld>
            <a:endParaRPr lang="fr-FR" smtClean="0">
              <a:latin typeface="Times" pitchFamily="18" charset="0"/>
              <a:cs typeface="Arial" charset="0"/>
            </a:endParaRPr>
          </a:p>
        </p:txBody>
      </p:sp>
      <p:sp>
        <p:nvSpPr>
          <p:cNvPr id="33794" name="Rectangle 2"/>
          <p:cNvSpPr>
            <a:spLocks noGrp="1" noRot="1" noChangeArrowheads="1" noTextEdit="1"/>
          </p:cNvSpPr>
          <p:nvPr>
            <p:ph type="sldImg"/>
          </p:nvPr>
        </p:nvSpPr>
        <p:spPr>
          <a:xfrm>
            <a:off x="992188" y="768350"/>
            <a:ext cx="5114925" cy="3836988"/>
          </a:xfrm>
          <a:ln/>
        </p:spPr>
      </p:sp>
      <p:sp>
        <p:nvSpPr>
          <p:cNvPr id="3379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7"/>
          <p:cNvSpPr>
            <a:spLocks noGrp="1" noChangeArrowheads="1"/>
          </p:cNvSpPr>
          <p:nvPr>
            <p:ph type="sldNum" sz="quarter" idx="5"/>
          </p:nvPr>
        </p:nvSpPr>
        <p:spPr>
          <a:noFill/>
        </p:spPr>
        <p:txBody>
          <a:bodyPr/>
          <a:lstStyle/>
          <a:p>
            <a:fld id="{B8C34971-682F-4F5A-8653-2A6C0B828321}" type="slidenum">
              <a:rPr lang="fr-FR" smtClean="0">
                <a:latin typeface="Times" pitchFamily="18" charset="0"/>
                <a:cs typeface="Arial" charset="0"/>
              </a:rPr>
              <a:pPr/>
              <a:t>90</a:t>
            </a:fld>
            <a:endParaRPr lang="fr-FR" smtClean="0">
              <a:latin typeface="Times" pitchFamily="18" charset="0"/>
              <a:cs typeface="Arial" charset="0"/>
            </a:endParaRPr>
          </a:p>
        </p:txBody>
      </p:sp>
      <p:sp>
        <p:nvSpPr>
          <p:cNvPr id="205826" name="Rectangle 2"/>
          <p:cNvSpPr>
            <a:spLocks noGrp="1" noRot="1" noChangeArrowheads="1" noTextEdit="1"/>
          </p:cNvSpPr>
          <p:nvPr>
            <p:ph type="sldImg"/>
          </p:nvPr>
        </p:nvSpPr>
        <p:spPr>
          <a:xfrm>
            <a:off x="992188" y="768350"/>
            <a:ext cx="5114925" cy="3836988"/>
          </a:xfrm>
          <a:ln/>
        </p:spPr>
      </p:sp>
      <p:sp>
        <p:nvSpPr>
          <p:cNvPr id="20582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7"/>
          <p:cNvSpPr>
            <a:spLocks noGrp="1" noChangeArrowheads="1"/>
          </p:cNvSpPr>
          <p:nvPr>
            <p:ph type="sldNum" sz="quarter" idx="5"/>
          </p:nvPr>
        </p:nvSpPr>
        <p:spPr>
          <a:noFill/>
        </p:spPr>
        <p:txBody>
          <a:bodyPr/>
          <a:lstStyle/>
          <a:p>
            <a:fld id="{54C9B124-3352-440D-9385-DA5611C1712C}" type="slidenum">
              <a:rPr lang="fr-FR" smtClean="0">
                <a:latin typeface="Times" pitchFamily="18" charset="0"/>
                <a:cs typeface="Arial" charset="0"/>
              </a:rPr>
              <a:pPr/>
              <a:t>91</a:t>
            </a:fld>
            <a:endParaRPr lang="fr-FR" smtClean="0">
              <a:latin typeface="Times" pitchFamily="18" charset="0"/>
              <a:cs typeface="Arial" charset="0"/>
            </a:endParaRPr>
          </a:p>
        </p:txBody>
      </p:sp>
      <p:sp>
        <p:nvSpPr>
          <p:cNvPr id="208898" name="Rectangle 2"/>
          <p:cNvSpPr>
            <a:spLocks noGrp="1" noRot="1" noChangeArrowheads="1" noTextEdit="1"/>
          </p:cNvSpPr>
          <p:nvPr>
            <p:ph type="sldImg"/>
          </p:nvPr>
        </p:nvSpPr>
        <p:spPr>
          <a:xfrm>
            <a:off x="992188" y="768350"/>
            <a:ext cx="5114925" cy="3836988"/>
          </a:xfrm>
          <a:ln/>
        </p:spPr>
      </p:sp>
      <p:sp>
        <p:nvSpPr>
          <p:cNvPr id="20889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7"/>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eaLnBrk="0" hangingPunct="0"/>
            <a:fld id="{C16E199B-0AC7-464B-837A-DD79B2211424}" type="slidenum">
              <a:rPr lang="fr-FR" sz="1300"/>
              <a:pPr algn="r" defTabSz="990600" eaLnBrk="0" hangingPunct="0"/>
              <a:t>92</a:t>
            </a:fld>
            <a:endParaRPr lang="fr-FR" sz="1300"/>
          </a:p>
        </p:txBody>
      </p:sp>
      <p:sp>
        <p:nvSpPr>
          <p:cNvPr id="210946" name="Rectangle 2"/>
          <p:cNvSpPr>
            <a:spLocks noGrp="1" noRot="1" noChangeArrowheads="1" noTextEdit="1"/>
          </p:cNvSpPr>
          <p:nvPr>
            <p:ph type="sldImg"/>
          </p:nvPr>
        </p:nvSpPr>
        <p:spPr>
          <a:xfrm>
            <a:off x="992188" y="768350"/>
            <a:ext cx="5114925" cy="3836988"/>
          </a:xfrm>
          <a:ln/>
        </p:spPr>
      </p:sp>
      <p:sp>
        <p:nvSpPr>
          <p:cNvPr id="21094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7"/>
          <p:cNvSpPr>
            <a:spLocks noGrp="1" noChangeArrowheads="1"/>
          </p:cNvSpPr>
          <p:nvPr>
            <p:ph type="sldNum" sz="quarter" idx="5"/>
          </p:nvPr>
        </p:nvSpPr>
        <p:spPr>
          <a:noFill/>
        </p:spPr>
        <p:txBody>
          <a:bodyPr/>
          <a:lstStyle/>
          <a:p>
            <a:fld id="{B3B61ED7-1D84-4508-9027-C623B5A8AE7E}" type="slidenum">
              <a:rPr lang="fr-FR" smtClean="0">
                <a:latin typeface="Times" pitchFamily="18" charset="0"/>
                <a:cs typeface="Arial" charset="0"/>
              </a:rPr>
              <a:pPr/>
              <a:t>93</a:t>
            </a:fld>
            <a:endParaRPr lang="fr-FR" smtClean="0">
              <a:latin typeface="Times" pitchFamily="18" charset="0"/>
              <a:cs typeface="Arial" charset="0"/>
            </a:endParaRPr>
          </a:p>
        </p:txBody>
      </p:sp>
      <p:sp>
        <p:nvSpPr>
          <p:cNvPr id="214018" name="Rectangle 2"/>
          <p:cNvSpPr>
            <a:spLocks noGrp="1" noRot="1" noChangeArrowheads="1" noTextEdit="1"/>
          </p:cNvSpPr>
          <p:nvPr>
            <p:ph type="sldImg"/>
          </p:nvPr>
        </p:nvSpPr>
        <p:spPr>
          <a:xfrm>
            <a:off x="992188" y="768350"/>
            <a:ext cx="5114925" cy="3836988"/>
          </a:xfrm>
          <a:ln/>
        </p:spPr>
      </p:sp>
      <p:sp>
        <p:nvSpPr>
          <p:cNvPr id="21401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p:cNvSpPr>
            <a:spLocks noGrp="1" noChangeArrowheads="1"/>
          </p:cNvSpPr>
          <p:nvPr>
            <p:ph type="sldNum" sz="quarter" idx="5"/>
          </p:nvPr>
        </p:nvSpPr>
        <p:spPr>
          <a:noFill/>
        </p:spPr>
        <p:txBody>
          <a:bodyPr/>
          <a:lstStyle/>
          <a:p>
            <a:fld id="{3FD050A9-3E06-4C4F-A442-1E341B47280B}" type="slidenum">
              <a:rPr lang="fr-FR" smtClean="0">
                <a:latin typeface="Times" pitchFamily="18" charset="0"/>
                <a:cs typeface="Arial" charset="0"/>
              </a:rPr>
              <a:pPr/>
              <a:t>94</a:t>
            </a:fld>
            <a:endParaRPr lang="fr-FR" smtClean="0">
              <a:latin typeface="Times" pitchFamily="18" charset="0"/>
              <a:cs typeface="Arial" charset="0"/>
            </a:endParaRPr>
          </a:p>
        </p:txBody>
      </p:sp>
      <p:sp>
        <p:nvSpPr>
          <p:cNvPr id="217090" name="Rectangle 2"/>
          <p:cNvSpPr>
            <a:spLocks noGrp="1" noRot="1" noChangeArrowheads="1" noTextEdit="1"/>
          </p:cNvSpPr>
          <p:nvPr>
            <p:ph type="sldImg"/>
          </p:nvPr>
        </p:nvSpPr>
        <p:spPr>
          <a:xfrm>
            <a:off x="992188" y="768350"/>
            <a:ext cx="5114925" cy="3836988"/>
          </a:xfrm>
          <a:ln/>
        </p:spPr>
      </p:sp>
      <p:sp>
        <p:nvSpPr>
          <p:cNvPr id="21709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7"/>
          <p:cNvSpPr>
            <a:spLocks noGrp="1" noChangeArrowheads="1"/>
          </p:cNvSpPr>
          <p:nvPr>
            <p:ph type="sldNum" sz="quarter" idx="5"/>
          </p:nvPr>
        </p:nvSpPr>
        <p:spPr>
          <a:noFill/>
        </p:spPr>
        <p:txBody>
          <a:bodyPr/>
          <a:lstStyle/>
          <a:p>
            <a:fld id="{FFE8ADB6-7D7A-4861-B0DC-147BA55DE99E}" type="slidenum">
              <a:rPr lang="fr-FR" smtClean="0">
                <a:latin typeface="Times" pitchFamily="18" charset="0"/>
                <a:cs typeface="Arial" charset="0"/>
              </a:rPr>
              <a:pPr/>
              <a:t>95</a:t>
            </a:fld>
            <a:endParaRPr lang="fr-FR" smtClean="0">
              <a:latin typeface="Times" pitchFamily="18" charset="0"/>
              <a:cs typeface="Arial" charset="0"/>
            </a:endParaRPr>
          </a:p>
        </p:txBody>
      </p:sp>
      <p:sp>
        <p:nvSpPr>
          <p:cNvPr id="220162" name="Rectangle 2"/>
          <p:cNvSpPr>
            <a:spLocks noGrp="1" noRot="1" noChangeArrowheads="1" noTextEdit="1"/>
          </p:cNvSpPr>
          <p:nvPr>
            <p:ph type="sldImg"/>
          </p:nvPr>
        </p:nvSpPr>
        <p:spPr>
          <a:xfrm>
            <a:off x="992188" y="768350"/>
            <a:ext cx="5114925" cy="3836988"/>
          </a:xfrm>
          <a:ln/>
        </p:spPr>
      </p:sp>
      <p:sp>
        <p:nvSpPr>
          <p:cNvPr id="220163"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7"/>
          <p:cNvSpPr>
            <a:spLocks noGrp="1" noChangeArrowheads="1"/>
          </p:cNvSpPr>
          <p:nvPr>
            <p:ph type="sldNum" sz="quarter" idx="5"/>
          </p:nvPr>
        </p:nvSpPr>
        <p:spPr>
          <a:noFill/>
        </p:spPr>
        <p:txBody>
          <a:bodyPr/>
          <a:lstStyle/>
          <a:p>
            <a:fld id="{8BB7E057-FF10-4DF2-85B0-5518496A3CC4}" type="slidenum">
              <a:rPr lang="fr-FR" smtClean="0">
                <a:latin typeface="Times" pitchFamily="18" charset="0"/>
                <a:cs typeface="Arial" charset="0"/>
              </a:rPr>
              <a:pPr/>
              <a:t>96</a:t>
            </a:fld>
            <a:endParaRPr lang="fr-FR" smtClean="0">
              <a:latin typeface="Times" pitchFamily="18" charset="0"/>
              <a:cs typeface="Arial" charset="0"/>
            </a:endParaRPr>
          </a:p>
        </p:txBody>
      </p:sp>
      <p:sp>
        <p:nvSpPr>
          <p:cNvPr id="222210" name="Rectangle 2"/>
          <p:cNvSpPr>
            <a:spLocks noGrp="1" noRot="1" noChangeArrowheads="1" noTextEdit="1"/>
          </p:cNvSpPr>
          <p:nvPr>
            <p:ph type="sldImg"/>
          </p:nvPr>
        </p:nvSpPr>
        <p:spPr>
          <a:xfrm>
            <a:off x="992188" y="768350"/>
            <a:ext cx="5114925" cy="3836988"/>
          </a:xfrm>
          <a:ln/>
        </p:spPr>
      </p:sp>
      <p:sp>
        <p:nvSpPr>
          <p:cNvPr id="222211"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7"/>
          <p:cNvSpPr>
            <a:spLocks noGrp="1" noChangeArrowheads="1"/>
          </p:cNvSpPr>
          <p:nvPr>
            <p:ph type="sldNum" sz="quarter" idx="5"/>
          </p:nvPr>
        </p:nvSpPr>
        <p:spPr>
          <a:noFill/>
        </p:spPr>
        <p:txBody>
          <a:bodyPr/>
          <a:lstStyle/>
          <a:p>
            <a:fld id="{1234FEAC-C116-4914-A85F-A8E1C456799B}" type="slidenum">
              <a:rPr lang="fr-FR" smtClean="0">
                <a:latin typeface="Times" pitchFamily="18" charset="0"/>
                <a:cs typeface="Arial" charset="0"/>
              </a:rPr>
              <a:pPr/>
              <a:t>97</a:t>
            </a:fld>
            <a:endParaRPr lang="fr-FR" smtClean="0">
              <a:latin typeface="Times" pitchFamily="18" charset="0"/>
              <a:cs typeface="Arial" charset="0"/>
            </a:endParaRPr>
          </a:p>
        </p:txBody>
      </p:sp>
      <p:sp>
        <p:nvSpPr>
          <p:cNvPr id="224258" name="Rectangle 2"/>
          <p:cNvSpPr>
            <a:spLocks noGrp="1" noRot="1" noChangeArrowheads="1" noTextEdit="1"/>
          </p:cNvSpPr>
          <p:nvPr>
            <p:ph type="sldImg"/>
          </p:nvPr>
        </p:nvSpPr>
        <p:spPr>
          <a:xfrm>
            <a:off x="992188" y="768350"/>
            <a:ext cx="5114925" cy="3836988"/>
          </a:xfrm>
          <a:ln/>
        </p:spPr>
      </p:sp>
      <p:sp>
        <p:nvSpPr>
          <p:cNvPr id="224259"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7"/>
          <p:cNvSpPr>
            <a:spLocks noGrp="1" noChangeArrowheads="1"/>
          </p:cNvSpPr>
          <p:nvPr>
            <p:ph type="sldNum" sz="quarter" idx="5"/>
          </p:nvPr>
        </p:nvSpPr>
        <p:spPr>
          <a:noFill/>
        </p:spPr>
        <p:txBody>
          <a:bodyPr/>
          <a:lstStyle/>
          <a:p>
            <a:fld id="{9F6ABCC4-7EC1-4EAB-8A46-AA24B7854272}" type="slidenum">
              <a:rPr lang="fr-FR" smtClean="0">
                <a:latin typeface="Times" pitchFamily="18" charset="0"/>
                <a:cs typeface="Arial" charset="0"/>
              </a:rPr>
              <a:pPr/>
              <a:t>98</a:t>
            </a:fld>
            <a:endParaRPr lang="fr-FR" smtClean="0">
              <a:latin typeface="Times" pitchFamily="18" charset="0"/>
              <a:cs typeface="Arial" charset="0"/>
            </a:endParaRPr>
          </a:p>
        </p:txBody>
      </p:sp>
      <p:sp>
        <p:nvSpPr>
          <p:cNvPr id="226306" name="Rectangle 2"/>
          <p:cNvSpPr>
            <a:spLocks noGrp="1" noRot="1" noChangeArrowheads="1" noTextEdit="1"/>
          </p:cNvSpPr>
          <p:nvPr>
            <p:ph type="sldImg"/>
          </p:nvPr>
        </p:nvSpPr>
        <p:spPr>
          <a:xfrm>
            <a:off x="992188" y="768350"/>
            <a:ext cx="5114925" cy="3836988"/>
          </a:xfrm>
          <a:ln/>
        </p:spPr>
      </p:sp>
      <p:sp>
        <p:nvSpPr>
          <p:cNvPr id="226307"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7"/>
          <p:cNvSpPr>
            <a:spLocks noGrp="1" noChangeArrowheads="1"/>
          </p:cNvSpPr>
          <p:nvPr>
            <p:ph type="sldNum" sz="quarter" idx="5"/>
          </p:nvPr>
        </p:nvSpPr>
        <p:spPr>
          <a:noFill/>
        </p:spPr>
        <p:txBody>
          <a:bodyPr/>
          <a:lstStyle/>
          <a:p>
            <a:fld id="{D6A19ACC-E74A-4FB2-AF0F-9B3754853C3B}" type="slidenum">
              <a:rPr lang="fr-FR" smtClean="0">
                <a:latin typeface="Times" pitchFamily="18" charset="0"/>
                <a:cs typeface="Arial" charset="0"/>
              </a:rPr>
              <a:pPr/>
              <a:t>99</a:t>
            </a:fld>
            <a:endParaRPr lang="fr-FR" smtClean="0">
              <a:latin typeface="Times" pitchFamily="18" charset="0"/>
              <a:cs typeface="Arial" charset="0"/>
            </a:endParaRPr>
          </a:p>
        </p:txBody>
      </p:sp>
      <p:sp>
        <p:nvSpPr>
          <p:cNvPr id="228354" name="Rectangle 2"/>
          <p:cNvSpPr>
            <a:spLocks noGrp="1" noRot="1" noChangeArrowheads="1" noTextEdit="1"/>
          </p:cNvSpPr>
          <p:nvPr>
            <p:ph type="sldImg"/>
          </p:nvPr>
        </p:nvSpPr>
        <p:spPr>
          <a:xfrm>
            <a:off x="992188" y="768350"/>
            <a:ext cx="5114925" cy="3836988"/>
          </a:xfrm>
          <a:ln/>
        </p:spPr>
      </p:sp>
      <p:sp>
        <p:nvSpPr>
          <p:cNvPr id="228355" name="Rectangle 3"/>
          <p:cNvSpPr>
            <a:spLocks noGrp="1" noChangeArrowheads="1"/>
          </p:cNvSpPr>
          <p:nvPr>
            <p:ph type="body" idx="1"/>
          </p:nvPr>
        </p:nvSpPr>
        <p:spPr>
          <a:noFill/>
          <a:ln/>
        </p:spPr>
        <p:txBody>
          <a:bodyPr/>
          <a:lstStyle/>
          <a:p>
            <a:pPr eaLnBrk="1" hangingPunct="1"/>
            <a:endParaRPr lang="fr-FR" smtClean="0">
              <a:latin typeface="Times"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fr-F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fr-FR"/>
          </a:p>
        </p:txBody>
      </p:sp>
      <p:sp>
        <p:nvSpPr>
          <p:cNvPr id="4" name="Rectangle 29"/>
          <p:cNvSpPr>
            <a:spLocks noGrp="1" noChangeArrowheads="1"/>
          </p:cNvSpPr>
          <p:nvPr>
            <p:ph type="dt" sz="half" idx="10"/>
          </p:nvPr>
        </p:nvSpPr>
        <p:spPr>
          <a:ln/>
        </p:spPr>
        <p:txBody>
          <a:bodyPr/>
          <a:lstStyle>
            <a:lvl1pPr>
              <a:defRPr/>
            </a:lvl1pPr>
          </a:lstStyle>
          <a:p>
            <a:pPr>
              <a:defRPr/>
            </a:pPr>
            <a:endParaRPr lang="fr-FR"/>
          </a:p>
        </p:txBody>
      </p:sp>
      <p:sp>
        <p:nvSpPr>
          <p:cNvPr id="5" name="Rectangle 30"/>
          <p:cNvSpPr>
            <a:spLocks noGrp="1" noChangeArrowheads="1"/>
          </p:cNvSpPr>
          <p:nvPr>
            <p:ph type="ftr" sz="quarter" idx="11"/>
          </p:nvPr>
        </p:nvSpPr>
        <p:spPr>
          <a:ln/>
        </p:spPr>
        <p:txBody>
          <a:bodyPr/>
          <a:lstStyle>
            <a:lvl1pPr>
              <a:defRPr/>
            </a:lvl1pPr>
          </a:lstStyle>
          <a:p>
            <a:pPr>
              <a:defRPr/>
            </a:pPr>
            <a:endParaRPr lang="fr-FR"/>
          </a:p>
        </p:txBody>
      </p:sp>
      <p:sp>
        <p:nvSpPr>
          <p:cNvPr id="6" name="Rectangle 31"/>
          <p:cNvSpPr>
            <a:spLocks noGrp="1" noChangeArrowheads="1"/>
          </p:cNvSpPr>
          <p:nvPr>
            <p:ph type="sldNum" sz="quarter" idx="12"/>
          </p:nvPr>
        </p:nvSpPr>
        <p:spPr>
          <a:ln/>
        </p:spPr>
        <p:txBody>
          <a:bodyPr/>
          <a:lstStyle>
            <a:lvl1pPr>
              <a:defRPr/>
            </a:lvl1pPr>
          </a:lstStyle>
          <a:p>
            <a:pPr>
              <a:defRPr/>
            </a:pPr>
            <a:fld id="{EE3F1630-5148-4194-A5E5-E132222D6355}" type="slidenum">
              <a:rPr lang="fr-FR"/>
              <a:pPr>
                <a:defRPr/>
              </a:pPr>
              <a:t>‹N°›</a:t>
            </a:fld>
            <a:endParaRPr lang="fr-FR"/>
          </a:p>
        </p:txBody>
      </p:sp>
    </p:spTree>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Rectangle 29"/>
          <p:cNvSpPr>
            <a:spLocks noGrp="1" noChangeArrowheads="1"/>
          </p:cNvSpPr>
          <p:nvPr>
            <p:ph type="dt" sz="half" idx="10"/>
          </p:nvPr>
        </p:nvSpPr>
        <p:spPr>
          <a:ln/>
        </p:spPr>
        <p:txBody>
          <a:bodyPr/>
          <a:lstStyle>
            <a:lvl1pPr>
              <a:defRPr/>
            </a:lvl1pPr>
          </a:lstStyle>
          <a:p>
            <a:pPr>
              <a:defRPr/>
            </a:pPr>
            <a:endParaRPr lang="fr-FR"/>
          </a:p>
        </p:txBody>
      </p:sp>
      <p:sp>
        <p:nvSpPr>
          <p:cNvPr id="5" name="Rectangle 30"/>
          <p:cNvSpPr>
            <a:spLocks noGrp="1" noChangeArrowheads="1"/>
          </p:cNvSpPr>
          <p:nvPr>
            <p:ph type="ftr" sz="quarter" idx="11"/>
          </p:nvPr>
        </p:nvSpPr>
        <p:spPr>
          <a:ln/>
        </p:spPr>
        <p:txBody>
          <a:bodyPr/>
          <a:lstStyle>
            <a:lvl1pPr>
              <a:defRPr/>
            </a:lvl1pPr>
          </a:lstStyle>
          <a:p>
            <a:pPr>
              <a:defRPr/>
            </a:pPr>
            <a:endParaRPr lang="fr-FR"/>
          </a:p>
        </p:txBody>
      </p:sp>
      <p:sp>
        <p:nvSpPr>
          <p:cNvPr id="6" name="Rectangle 31"/>
          <p:cNvSpPr>
            <a:spLocks noGrp="1" noChangeArrowheads="1"/>
          </p:cNvSpPr>
          <p:nvPr>
            <p:ph type="sldNum" sz="quarter" idx="12"/>
          </p:nvPr>
        </p:nvSpPr>
        <p:spPr>
          <a:ln/>
        </p:spPr>
        <p:txBody>
          <a:bodyPr/>
          <a:lstStyle>
            <a:lvl1pPr>
              <a:defRPr/>
            </a:lvl1pPr>
          </a:lstStyle>
          <a:p>
            <a:pPr>
              <a:defRPr/>
            </a:pPr>
            <a:fld id="{A8D29F2B-8294-4CAD-A75B-30D6704D1D94}" type="slidenum">
              <a:rPr lang="fr-FR"/>
              <a:pPr>
                <a:defRPr/>
              </a:pPr>
              <a:t>‹N°›</a:t>
            </a:fld>
            <a:endParaRPr lang="fr-FR"/>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Rectangle 29"/>
          <p:cNvSpPr>
            <a:spLocks noGrp="1" noChangeArrowheads="1"/>
          </p:cNvSpPr>
          <p:nvPr>
            <p:ph type="dt" sz="half" idx="10"/>
          </p:nvPr>
        </p:nvSpPr>
        <p:spPr>
          <a:ln/>
        </p:spPr>
        <p:txBody>
          <a:bodyPr/>
          <a:lstStyle>
            <a:lvl1pPr>
              <a:defRPr/>
            </a:lvl1pPr>
          </a:lstStyle>
          <a:p>
            <a:pPr>
              <a:defRPr/>
            </a:pPr>
            <a:endParaRPr lang="fr-FR"/>
          </a:p>
        </p:txBody>
      </p:sp>
      <p:sp>
        <p:nvSpPr>
          <p:cNvPr id="5" name="Rectangle 30"/>
          <p:cNvSpPr>
            <a:spLocks noGrp="1" noChangeArrowheads="1"/>
          </p:cNvSpPr>
          <p:nvPr>
            <p:ph type="ftr" sz="quarter" idx="11"/>
          </p:nvPr>
        </p:nvSpPr>
        <p:spPr>
          <a:ln/>
        </p:spPr>
        <p:txBody>
          <a:bodyPr/>
          <a:lstStyle>
            <a:lvl1pPr>
              <a:defRPr/>
            </a:lvl1pPr>
          </a:lstStyle>
          <a:p>
            <a:pPr>
              <a:defRPr/>
            </a:pPr>
            <a:endParaRPr lang="fr-FR"/>
          </a:p>
        </p:txBody>
      </p:sp>
      <p:sp>
        <p:nvSpPr>
          <p:cNvPr id="6" name="Rectangle 31"/>
          <p:cNvSpPr>
            <a:spLocks noGrp="1" noChangeArrowheads="1"/>
          </p:cNvSpPr>
          <p:nvPr>
            <p:ph type="sldNum" sz="quarter" idx="12"/>
          </p:nvPr>
        </p:nvSpPr>
        <p:spPr>
          <a:ln/>
        </p:spPr>
        <p:txBody>
          <a:bodyPr/>
          <a:lstStyle>
            <a:lvl1pPr>
              <a:defRPr/>
            </a:lvl1pPr>
          </a:lstStyle>
          <a:p>
            <a:pPr>
              <a:defRPr/>
            </a:pPr>
            <a:fld id="{FDE9D08C-E77E-46F5-A9C8-E2B71E3E51E8}" type="slidenum">
              <a:rPr lang="fr-FR"/>
              <a:pPr>
                <a:defRPr/>
              </a:pPr>
              <a:t>‹N°›</a:t>
            </a:fld>
            <a:endParaRPr lang="fr-FR"/>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lipArt Placeholder 3"/>
          <p:cNvSpPr>
            <a:spLocks noGrp="1"/>
          </p:cNvSpPr>
          <p:nvPr>
            <p:ph type="clipArt" sz="half" idx="2"/>
          </p:nvPr>
        </p:nvSpPr>
        <p:spPr>
          <a:xfrm>
            <a:off x="4648200" y="1981200"/>
            <a:ext cx="3810000" cy="4114800"/>
          </a:xfrm>
        </p:spPr>
        <p:txBody>
          <a:bodyPr/>
          <a:lstStyle/>
          <a:p>
            <a:pPr lvl="0"/>
            <a:endParaRPr lang="fr-FR" noProof="0" smtClean="0"/>
          </a:p>
        </p:txBody>
      </p:sp>
      <p:sp>
        <p:nvSpPr>
          <p:cNvPr id="5" name="Rectangle 29"/>
          <p:cNvSpPr>
            <a:spLocks noGrp="1" noChangeArrowheads="1"/>
          </p:cNvSpPr>
          <p:nvPr>
            <p:ph type="dt" sz="half" idx="10"/>
          </p:nvPr>
        </p:nvSpPr>
        <p:spPr>
          <a:ln/>
        </p:spPr>
        <p:txBody>
          <a:bodyPr/>
          <a:lstStyle>
            <a:lvl1pPr>
              <a:defRPr/>
            </a:lvl1pPr>
          </a:lstStyle>
          <a:p>
            <a:pPr>
              <a:defRPr/>
            </a:pPr>
            <a:endParaRPr lang="fr-FR"/>
          </a:p>
        </p:txBody>
      </p:sp>
      <p:sp>
        <p:nvSpPr>
          <p:cNvPr id="6" name="Rectangle 30"/>
          <p:cNvSpPr>
            <a:spLocks noGrp="1" noChangeArrowheads="1"/>
          </p:cNvSpPr>
          <p:nvPr>
            <p:ph type="ftr" sz="quarter" idx="11"/>
          </p:nvPr>
        </p:nvSpPr>
        <p:spPr>
          <a:ln/>
        </p:spPr>
        <p:txBody>
          <a:bodyPr/>
          <a:lstStyle>
            <a:lvl1pPr>
              <a:defRPr/>
            </a:lvl1pPr>
          </a:lstStyle>
          <a:p>
            <a:pPr>
              <a:defRPr/>
            </a:pPr>
            <a:endParaRPr lang="fr-FR"/>
          </a:p>
        </p:txBody>
      </p:sp>
      <p:sp>
        <p:nvSpPr>
          <p:cNvPr id="7" name="Rectangle 31"/>
          <p:cNvSpPr>
            <a:spLocks noGrp="1" noChangeArrowheads="1"/>
          </p:cNvSpPr>
          <p:nvPr>
            <p:ph type="sldNum" sz="quarter" idx="12"/>
          </p:nvPr>
        </p:nvSpPr>
        <p:spPr>
          <a:ln/>
        </p:spPr>
        <p:txBody>
          <a:bodyPr/>
          <a:lstStyle>
            <a:lvl1pPr>
              <a:defRPr/>
            </a:lvl1pPr>
          </a:lstStyle>
          <a:p>
            <a:pPr>
              <a:defRPr/>
            </a:pPr>
            <a:fld id="{B2844A5A-AE9E-40B7-9082-C83D14F425F9}" type="slidenum">
              <a:rPr lang="fr-FR"/>
              <a:pPr>
                <a:defRPr/>
              </a:pPr>
              <a:t>‹N°›</a:t>
            </a:fld>
            <a:endParaRPr lang="fr-FR"/>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Rectangle 29"/>
          <p:cNvSpPr>
            <a:spLocks noGrp="1" noChangeArrowheads="1"/>
          </p:cNvSpPr>
          <p:nvPr>
            <p:ph type="dt" sz="half" idx="10"/>
          </p:nvPr>
        </p:nvSpPr>
        <p:spPr>
          <a:ln/>
        </p:spPr>
        <p:txBody>
          <a:bodyPr/>
          <a:lstStyle>
            <a:lvl1pPr>
              <a:defRPr/>
            </a:lvl1pPr>
          </a:lstStyle>
          <a:p>
            <a:pPr>
              <a:defRPr/>
            </a:pPr>
            <a:endParaRPr lang="fr-FR"/>
          </a:p>
        </p:txBody>
      </p:sp>
      <p:sp>
        <p:nvSpPr>
          <p:cNvPr id="5" name="Rectangle 30"/>
          <p:cNvSpPr>
            <a:spLocks noGrp="1" noChangeArrowheads="1"/>
          </p:cNvSpPr>
          <p:nvPr>
            <p:ph type="ftr" sz="quarter" idx="11"/>
          </p:nvPr>
        </p:nvSpPr>
        <p:spPr>
          <a:ln/>
        </p:spPr>
        <p:txBody>
          <a:bodyPr/>
          <a:lstStyle>
            <a:lvl1pPr>
              <a:defRPr/>
            </a:lvl1pPr>
          </a:lstStyle>
          <a:p>
            <a:pPr>
              <a:defRPr/>
            </a:pPr>
            <a:endParaRPr lang="fr-FR"/>
          </a:p>
        </p:txBody>
      </p:sp>
      <p:sp>
        <p:nvSpPr>
          <p:cNvPr id="6" name="Rectangle 31"/>
          <p:cNvSpPr>
            <a:spLocks noGrp="1" noChangeArrowheads="1"/>
          </p:cNvSpPr>
          <p:nvPr>
            <p:ph type="sldNum" sz="quarter" idx="12"/>
          </p:nvPr>
        </p:nvSpPr>
        <p:spPr>
          <a:ln/>
        </p:spPr>
        <p:txBody>
          <a:bodyPr/>
          <a:lstStyle>
            <a:lvl1pPr>
              <a:defRPr/>
            </a:lvl1pPr>
          </a:lstStyle>
          <a:p>
            <a:pPr>
              <a:defRPr/>
            </a:pPr>
            <a:fld id="{39404701-D05E-4D38-9D5C-A680FA60E9E1}" type="slidenum">
              <a:rPr lang="fr-FR"/>
              <a:pPr>
                <a:defRPr/>
              </a:pPr>
              <a:t>‹N°›</a:t>
            </a:fld>
            <a:endParaRPr lang="fr-FR"/>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F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9"/>
          <p:cNvSpPr>
            <a:spLocks noGrp="1" noChangeArrowheads="1"/>
          </p:cNvSpPr>
          <p:nvPr>
            <p:ph type="dt" sz="half" idx="10"/>
          </p:nvPr>
        </p:nvSpPr>
        <p:spPr>
          <a:ln/>
        </p:spPr>
        <p:txBody>
          <a:bodyPr/>
          <a:lstStyle>
            <a:lvl1pPr>
              <a:defRPr/>
            </a:lvl1pPr>
          </a:lstStyle>
          <a:p>
            <a:pPr>
              <a:defRPr/>
            </a:pPr>
            <a:endParaRPr lang="fr-FR"/>
          </a:p>
        </p:txBody>
      </p:sp>
      <p:sp>
        <p:nvSpPr>
          <p:cNvPr id="5" name="Rectangle 30"/>
          <p:cNvSpPr>
            <a:spLocks noGrp="1" noChangeArrowheads="1"/>
          </p:cNvSpPr>
          <p:nvPr>
            <p:ph type="ftr" sz="quarter" idx="11"/>
          </p:nvPr>
        </p:nvSpPr>
        <p:spPr>
          <a:ln/>
        </p:spPr>
        <p:txBody>
          <a:bodyPr/>
          <a:lstStyle>
            <a:lvl1pPr>
              <a:defRPr/>
            </a:lvl1pPr>
          </a:lstStyle>
          <a:p>
            <a:pPr>
              <a:defRPr/>
            </a:pPr>
            <a:endParaRPr lang="fr-FR"/>
          </a:p>
        </p:txBody>
      </p:sp>
      <p:sp>
        <p:nvSpPr>
          <p:cNvPr id="6" name="Rectangle 31"/>
          <p:cNvSpPr>
            <a:spLocks noGrp="1" noChangeArrowheads="1"/>
          </p:cNvSpPr>
          <p:nvPr>
            <p:ph type="sldNum" sz="quarter" idx="12"/>
          </p:nvPr>
        </p:nvSpPr>
        <p:spPr>
          <a:ln/>
        </p:spPr>
        <p:txBody>
          <a:bodyPr/>
          <a:lstStyle>
            <a:lvl1pPr>
              <a:defRPr/>
            </a:lvl1pPr>
          </a:lstStyle>
          <a:p>
            <a:pPr>
              <a:defRPr/>
            </a:pPr>
            <a:fld id="{955367D6-80A9-480A-A914-166BCE84A3E0}" type="slidenum">
              <a:rPr lang="fr-FR"/>
              <a:pPr>
                <a:defRPr/>
              </a:pPr>
              <a:t>‹N°›</a:t>
            </a:fld>
            <a:endParaRPr lang="fr-FR"/>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Rectangle 29"/>
          <p:cNvSpPr>
            <a:spLocks noGrp="1" noChangeArrowheads="1"/>
          </p:cNvSpPr>
          <p:nvPr>
            <p:ph type="dt" sz="half" idx="10"/>
          </p:nvPr>
        </p:nvSpPr>
        <p:spPr>
          <a:ln/>
        </p:spPr>
        <p:txBody>
          <a:bodyPr/>
          <a:lstStyle>
            <a:lvl1pPr>
              <a:defRPr/>
            </a:lvl1pPr>
          </a:lstStyle>
          <a:p>
            <a:pPr>
              <a:defRPr/>
            </a:pPr>
            <a:endParaRPr lang="fr-FR"/>
          </a:p>
        </p:txBody>
      </p:sp>
      <p:sp>
        <p:nvSpPr>
          <p:cNvPr id="6" name="Rectangle 30"/>
          <p:cNvSpPr>
            <a:spLocks noGrp="1" noChangeArrowheads="1"/>
          </p:cNvSpPr>
          <p:nvPr>
            <p:ph type="ftr" sz="quarter" idx="11"/>
          </p:nvPr>
        </p:nvSpPr>
        <p:spPr>
          <a:ln/>
        </p:spPr>
        <p:txBody>
          <a:bodyPr/>
          <a:lstStyle>
            <a:lvl1pPr>
              <a:defRPr/>
            </a:lvl1pPr>
          </a:lstStyle>
          <a:p>
            <a:pPr>
              <a:defRPr/>
            </a:pPr>
            <a:endParaRPr lang="fr-FR"/>
          </a:p>
        </p:txBody>
      </p:sp>
      <p:sp>
        <p:nvSpPr>
          <p:cNvPr id="7" name="Rectangle 31"/>
          <p:cNvSpPr>
            <a:spLocks noGrp="1" noChangeArrowheads="1"/>
          </p:cNvSpPr>
          <p:nvPr>
            <p:ph type="sldNum" sz="quarter" idx="12"/>
          </p:nvPr>
        </p:nvSpPr>
        <p:spPr>
          <a:ln/>
        </p:spPr>
        <p:txBody>
          <a:bodyPr/>
          <a:lstStyle>
            <a:lvl1pPr>
              <a:defRPr/>
            </a:lvl1pPr>
          </a:lstStyle>
          <a:p>
            <a:pPr>
              <a:defRPr/>
            </a:pPr>
            <a:fld id="{32177CBF-52C6-4610-9999-BF4B8DDE8DF3}" type="slidenum">
              <a:rPr lang="fr-FR"/>
              <a:pPr>
                <a:defRPr/>
              </a:pPr>
              <a:t>‹N°›</a:t>
            </a:fld>
            <a:endParaRPr lang="fr-FR"/>
          </a:p>
        </p:txBody>
      </p: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fr-F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Rectangle 29"/>
          <p:cNvSpPr>
            <a:spLocks noGrp="1" noChangeArrowheads="1"/>
          </p:cNvSpPr>
          <p:nvPr>
            <p:ph type="dt" sz="half" idx="10"/>
          </p:nvPr>
        </p:nvSpPr>
        <p:spPr>
          <a:ln/>
        </p:spPr>
        <p:txBody>
          <a:bodyPr/>
          <a:lstStyle>
            <a:lvl1pPr>
              <a:defRPr/>
            </a:lvl1pPr>
          </a:lstStyle>
          <a:p>
            <a:pPr>
              <a:defRPr/>
            </a:pPr>
            <a:endParaRPr lang="fr-FR"/>
          </a:p>
        </p:txBody>
      </p:sp>
      <p:sp>
        <p:nvSpPr>
          <p:cNvPr id="8" name="Rectangle 30"/>
          <p:cNvSpPr>
            <a:spLocks noGrp="1" noChangeArrowheads="1"/>
          </p:cNvSpPr>
          <p:nvPr>
            <p:ph type="ftr" sz="quarter" idx="11"/>
          </p:nvPr>
        </p:nvSpPr>
        <p:spPr>
          <a:ln/>
        </p:spPr>
        <p:txBody>
          <a:bodyPr/>
          <a:lstStyle>
            <a:lvl1pPr>
              <a:defRPr/>
            </a:lvl1pPr>
          </a:lstStyle>
          <a:p>
            <a:pPr>
              <a:defRPr/>
            </a:pPr>
            <a:endParaRPr lang="fr-FR"/>
          </a:p>
        </p:txBody>
      </p:sp>
      <p:sp>
        <p:nvSpPr>
          <p:cNvPr id="9" name="Rectangle 31"/>
          <p:cNvSpPr>
            <a:spLocks noGrp="1" noChangeArrowheads="1"/>
          </p:cNvSpPr>
          <p:nvPr>
            <p:ph type="sldNum" sz="quarter" idx="12"/>
          </p:nvPr>
        </p:nvSpPr>
        <p:spPr>
          <a:ln/>
        </p:spPr>
        <p:txBody>
          <a:bodyPr/>
          <a:lstStyle>
            <a:lvl1pPr>
              <a:defRPr/>
            </a:lvl1pPr>
          </a:lstStyle>
          <a:p>
            <a:pPr>
              <a:defRPr/>
            </a:pPr>
            <a:fld id="{E5987B02-3770-4791-A0D1-7C0017E9AC1A}" type="slidenum">
              <a:rPr lang="fr-FR"/>
              <a:pPr>
                <a:defRPr/>
              </a:pPr>
              <a:t>‹N°›</a:t>
            </a:fld>
            <a:endParaRPr lang="fr-FR"/>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Rectangle 29"/>
          <p:cNvSpPr>
            <a:spLocks noGrp="1" noChangeArrowheads="1"/>
          </p:cNvSpPr>
          <p:nvPr>
            <p:ph type="dt" sz="half" idx="10"/>
          </p:nvPr>
        </p:nvSpPr>
        <p:spPr>
          <a:ln/>
        </p:spPr>
        <p:txBody>
          <a:bodyPr/>
          <a:lstStyle>
            <a:lvl1pPr>
              <a:defRPr/>
            </a:lvl1pPr>
          </a:lstStyle>
          <a:p>
            <a:pPr>
              <a:defRPr/>
            </a:pPr>
            <a:endParaRPr lang="fr-FR"/>
          </a:p>
        </p:txBody>
      </p:sp>
      <p:sp>
        <p:nvSpPr>
          <p:cNvPr id="4" name="Rectangle 30"/>
          <p:cNvSpPr>
            <a:spLocks noGrp="1" noChangeArrowheads="1"/>
          </p:cNvSpPr>
          <p:nvPr>
            <p:ph type="ftr" sz="quarter" idx="11"/>
          </p:nvPr>
        </p:nvSpPr>
        <p:spPr>
          <a:ln/>
        </p:spPr>
        <p:txBody>
          <a:bodyPr/>
          <a:lstStyle>
            <a:lvl1pPr>
              <a:defRPr/>
            </a:lvl1pPr>
          </a:lstStyle>
          <a:p>
            <a:pPr>
              <a:defRPr/>
            </a:pPr>
            <a:endParaRPr lang="fr-FR"/>
          </a:p>
        </p:txBody>
      </p:sp>
      <p:sp>
        <p:nvSpPr>
          <p:cNvPr id="5" name="Rectangle 31"/>
          <p:cNvSpPr>
            <a:spLocks noGrp="1" noChangeArrowheads="1"/>
          </p:cNvSpPr>
          <p:nvPr>
            <p:ph type="sldNum" sz="quarter" idx="12"/>
          </p:nvPr>
        </p:nvSpPr>
        <p:spPr>
          <a:ln/>
        </p:spPr>
        <p:txBody>
          <a:bodyPr/>
          <a:lstStyle>
            <a:lvl1pPr>
              <a:defRPr/>
            </a:lvl1pPr>
          </a:lstStyle>
          <a:p>
            <a:pPr>
              <a:defRPr/>
            </a:pPr>
            <a:fld id="{766B9D1D-FE71-45B7-8955-B606BB5A3B1C}" type="slidenum">
              <a:rPr lang="fr-FR"/>
              <a:pPr>
                <a:defRPr/>
              </a:pPr>
              <a:t>‹N°›</a:t>
            </a:fld>
            <a:endParaRPr lang="fr-FR"/>
          </a:p>
        </p:txBody>
      </p: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9"/>
          <p:cNvSpPr>
            <a:spLocks noGrp="1" noChangeArrowheads="1"/>
          </p:cNvSpPr>
          <p:nvPr>
            <p:ph type="dt" sz="half" idx="10"/>
          </p:nvPr>
        </p:nvSpPr>
        <p:spPr>
          <a:ln/>
        </p:spPr>
        <p:txBody>
          <a:bodyPr/>
          <a:lstStyle>
            <a:lvl1pPr>
              <a:defRPr/>
            </a:lvl1pPr>
          </a:lstStyle>
          <a:p>
            <a:pPr>
              <a:defRPr/>
            </a:pPr>
            <a:endParaRPr lang="fr-FR"/>
          </a:p>
        </p:txBody>
      </p:sp>
      <p:sp>
        <p:nvSpPr>
          <p:cNvPr id="3" name="Rectangle 30"/>
          <p:cNvSpPr>
            <a:spLocks noGrp="1" noChangeArrowheads="1"/>
          </p:cNvSpPr>
          <p:nvPr>
            <p:ph type="ftr" sz="quarter" idx="11"/>
          </p:nvPr>
        </p:nvSpPr>
        <p:spPr>
          <a:ln/>
        </p:spPr>
        <p:txBody>
          <a:bodyPr/>
          <a:lstStyle>
            <a:lvl1pPr>
              <a:defRPr/>
            </a:lvl1pPr>
          </a:lstStyle>
          <a:p>
            <a:pPr>
              <a:defRPr/>
            </a:pPr>
            <a:endParaRPr lang="fr-FR"/>
          </a:p>
        </p:txBody>
      </p:sp>
      <p:sp>
        <p:nvSpPr>
          <p:cNvPr id="4" name="Rectangle 31"/>
          <p:cNvSpPr>
            <a:spLocks noGrp="1" noChangeArrowheads="1"/>
          </p:cNvSpPr>
          <p:nvPr>
            <p:ph type="sldNum" sz="quarter" idx="12"/>
          </p:nvPr>
        </p:nvSpPr>
        <p:spPr>
          <a:ln/>
        </p:spPr>
        <p:txBody>
          <a:bodyPr/>
          <a:lstStyle>
            <a:lvl1pPr>
              <a:defRPr/>
            </a:lvl1pPr>
          </a:lstStyle>
          <a:p>
            <a:pPr>
              <a:defRPr/>
            </a:pPr>
            <a:fld id="{0B9DD80D-7470-4F60-B98F-F25048744D35}" type="slidenum">
              <a:rPr lang="fr-FR"/>
              <a:pPr>
                <a:defRPr/>
              </a:pPr>
              <a:t>‹N°›</a:t>
            </a:fld>
            <a:endParaRPr lang="fr-FR"/>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F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9"/>
          <p:cNvSpPr>
            <a:spLocks noGrp="1" noChangeArrowheads="1"/>
          </p:cNvSpPr>
          <p:nvPr>
            <p:ph type="dt" sz="half" idx="10"/>
          </p:nvPr>
        </p:nvSpPr>
        <p:spPr>
          <a:ln/>
        </p:spPr>
        <p:txBody>
          <a:bodyPr/>
          <a:lstStyle>
            <a:lvl1pPr>
              <a:defRPr/>
            </a:lvl1pPr>
          </a:lstStyle>
          <a:p>
            <a:pPr>
              <a:defRPr/>
            </a:pPr>
            <a:endParaRPr lang="fr-FR"/>
          </a:p>
        </p:txBody>
      </p:sp>
      <p:sp>
        <p:nvSpPr>
          <p:cNvPr id="6" name="Rectangle 30"/>
          <p:cNvSpPr>
            <a:spLocks noGrp="1" noChangeArrowheads="1"/>
          </p:cNvSpPr>
          <p:nvPr>
            <p:ph type="ftr" sz="quarter" idx="11"/>
          </p:nvPr>
        </p:nvSpPr>
        <p:spPr>
          <a:ln/>
        </p:spPr>
        <p:txBody>
          <a:bodyPr/>
          <a:lstStyle>
            <a:lvl1pPr>
              <a:defRPr/>
            </a:lvl1pPr>
          </a:lstStyle>
          <a:p>
            <a:pPr>
              <a:defRPr/>
            </a:pPr>
            <a:endParaRPr lang="fr-FR"/>
          </a:p>
        </p:txBody>
      </p:sp>
      <p:sp>
        <p:nvSpPr>
          <p:cNvPr id="7" name="Rectangle 31"/>
          <p:cNvSpPr>
            <a:spLocks noGrp="1" noChangeArrowheads="1"/>
          </p:cNvSpPr>
          <p:nvPr>
            <p:ph type="sldNum" sz="quarter" idx="12"/>
          </p:nvPr>
        </p:nvSpPr>
        <p:spPr>
          <a:ln/>
        </p:spPr>
        <p:txBody>
          <a:bodyPr/>
          <a:lstStyle>
            <a:lvl1pPr>
              <a:defRPr/>
            </a:lvl1pPr>
          </a:lstStyle>
          <a:p>
            <a:pPr>
              <a:defRPr/>
            </a:pPr>
            <a:fld id="{60EC3616-FDC5-47E7-AB8C-7E6656BA8AE3}" type="slidenum">
              <a:rPr lang="fr-FR"/>
              <a:pPr>
                <a:defRPr/>
              </a:pPr>
              <a:t>‹N°›</a:t>
            </a:fld>
            <a:endParaRPr lang="fr-FR"/>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F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9"/>
          <p:cNvSpPr>
            <a:spLocks noGrp="1" noChangeArrowheads="1"/>
          </p:cNvSpPr>
          <p:nvPr>
            <p:ph type="dt" sz="half" idx="10"/>
          </p:nvPr>
        </p:nvSpPr>
        <p:spPr>
          <a:ln/>
        </p:spPr>
        <p:txBody>
          <a:bodyPr/>
          <a:lstStyle>
            <a:lvl1pPr>
              <a:defRPr/>
            </a:lvl1pPr>
          </a:lstStyle>
          <a:p>
            <a:pPr>
              <a:defRPr/>
            </a:pPr>
            <a:endParaRPr lang="fr-FR"/>
          </a:p>
        </p:txBody>
      </p:sp>
      <p:sp>
        <p:nvSpPr>
          <p:cNvPr id="6" name="Rectangle 30"/>
          <p:cNvSpPr>
            <a:spLocks noGrp="1" noChangeArrowheads="1"/>
          </p:cNvSpPr>
          <p:nvPr>
            <p:ph type="ftr" sz="quarter" idx="11"/>
          </p:nvPr>
        </p:nvSpPr>
        <p:spPr>
          <a:ln/>
        </p:spPr>
        <p:txBody>
          <a:bodyPr/>
          <a:lstStyle>
            <a:lvl1pPr>
              <a:defRPr/>
            </a:lvl1pPr>
          </a:lstStyle>
          <a:p>
            <a:pPr>
              <a:defRPr/>
            </a:pPr>
            <a:endParaRPr lang="fr-FR"/>
          </a:p>
        </p:txBody>
      </p:sp>
      <p:sp>
        <p:nvSpPr>
          <p:cNvPr id="7" name="Rectangle 31"/>
          <p:cNvSpPr>
            <a:spLocks noGrp="1" noChangeArrowheads="1"/>
          </p:cNvSpPr>
          <p:nvPr>
            <p:ph type="sldNum" sz="quarter" idx="12"/>
          </p:nvPr>
        </p:nvSpPr>
        <p:spPr>
          <a:ln/>
        </p:spPr>
        <p:txBody>
          <a:bodyPr/>
          <a:lstStyle>
            <a:lvl1pPr>
              <a:defRPr/>
            </a:lvl1pPr>
          </a:lstStyle>
          <a:p>
            <a:pPr>
              <a:defRPr/>
            </a:pPr>
            <a:fld id="{025771D6-41E7-43C6-9CC1-BA093D5ED16F}" type="slidenum">
              <a:rPr lang="fr-FR"/>
              <a:pPr>
                <a:defRPr/>
              </a:pPr>
              <a:t>‹N°›</a:t>
            </a:fld>
            <a:endParaRPr lang="fr-FR"/>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6" name="Rectangle 27"/>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et modifiez le titre</a:t>
            </a:r>
          </a:p>
        </p:txBody>
      </p:sp>
      <p:sp>
        <p:nvSpPr>
          <p:cNvPr id="72707" name="Rectangle 2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10269" name="Rectangle 29"/>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Times" charset="0"/>
                <a:cs typeface="+mn-cs"/>
              </a:defRPr>
            </a:lvl1pPr>
          </a:lstStyle>
          <a:p>
            <a:pPr>
              <a:defRPr/>
            </a:pPr>
            <a:endParaRPr lang="fr-FR"/>
          </a:p>
        </p:txBody>
      </p:sp>
      <p:sp>
        <p:nvSpPr>
          <p:cNvPr id="10270" name="Rectangle 30"/>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Times" charset="0"/>
                <a:cs typeface="+mn-cs"/>
              </a:defRPr>
            </a:lvl1pPr>
          </a:lstStyle>
          <a:p>
            <a:pPr>
              <a:defRPr/>
            </a:pPr>
            <a:endParaRPr lang="fr-FR"/>
          </a:p>
        </p:txBody>
      </p:sp>
      <p:sp>
        <p:nvSpPr>
          <p:cNvPr id="10271" name="Rectangle 31"/>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Times" charset="0"/>
                <a:cs typeface="+mn-cs"/>
              </a:defRPr>
            </a:lvl1pPr>
          </a:lstStyle>
          <a:p>
            <a:pPr>
              <a:defRPr/>
            </a:pPr>
            <a:fld id="{B7CEA8B5-99DE-4379-B283-25D005B7D272}" type="slidenum">
              <a:rPr lang="fr-FR"/>
              <a:pPr>
                <a:defRPr/>
              </a:pPr>
              <a:t>‹N°›</a:t>
            </a:fld>
            <a:endParaRPr lang="fr-FR"/>
          </a:p>
        </p:txBody>
      </p:sp>
      <p:sp>
        <p:nvSpPr>
          <p:cNvPr id="10272" name="Line 32"/>
          <p:cNvSpPr>
            <a:spLocks noChangeShapeType="1"/>
          </p:cNvSpPr>
          <p:nvPr userDrawn="1"/>
        </p:nvSpPr>
        <p:spPr bwMode="auto">
          <a:xfrm>
            <a:off x="304800" y="6477000"/>
            <a:ext cx="8458200" cy="0"/>
          </a:xfrm>
          <a:prstGeom prst="line">
            <a:avLst/>
          </a:prstGeom>
          <a:noFill/>
          <a:ln w="12700">
            <a:solidFill>
              <a:srgbClr val="01A0B5"/>
            </a:solidFill>
            <a:round/>
            <a:headEnd/>
            <a:tailEnd/>
          </a:ln>
          <a:effectLst/>
        </p:spPr>
        <p:txBody>
          <a:bodyPr wrap="none" anchor="ctr"/>
          <a:lstStyle/>
          <a:p>
            <a:pPr eaLnBrk="0" hangingPunct="0">
              <a:defRPr/>
            </a:pPr>
            <a:endParaRPr lang="fr-FR">
              <a:latin typeface="Times" charset="0"/>
              <a:cs typeface="+mn-cs"/>
            </a:endParaRPr>
          </a:p>
        </p:txBody>
      </p:sp>
      <p:sp>
        <p:nvSpPr>
          <p:cNvPr id="10274" name="Rectangle 34"/>
          <p:cNvSpPr>
            <a:spLocks noChangeAspect="1" noChangeArrowheads="1"/>
          </p:cNvSpPr>
          <p:nvPr userDrawn="1"/>
        </p:nvSpPr>
        <p:spPr bwMode="auto">
          <a:xfrm>
            <a:off x="6659563" y="6324600"/>
            <a:ext cx="1763712" cy="244475"/>
          </a:xfrm>
          <a:prstGeom prst="rect">
            <a:avLst/>
          </a:prstGeom>
          <a:solidFill>
            <a:schemeClr val="bg1"/>
          </a:solidFill>
          <a:ln w="9525">
            <a:noFill/>
            <a:miter lim="800000"/>
            <a:headEnd/>
            <a:tailEnd/>
          </a:ln>
          <a:effectLst/>
        </p:spPr>
        <p:txBody>
          <a:bodyPr anchor="ctr">
            <a:spAutoFit/>
          </a:bodyPr>
          <a:lstStyle/>
          <a:p>
            <a:pPr algn="ctr" eaLnBrk="0" hangingPunct="0">
              <a:defRPr/>
            </a:pPr>
            <a:fld id="{33612A5E-CE19-4653-95D2-4CDEC635BF49}" type="datetime2">
              <a:rPr lang="fr-FR" sz="1000">
                <a:solidFill>
                  <a:srgbClr val="FF5E00"/>
                </a:solidFill>
                <a:latin typeface="Geneva"/>
                <a:cs typeface="+mn-cs"/>
              </a:rPr>
              <a:pPr algn="ctr" eaLnBrk="0" hangingPunct="0">
                <a:defRPr/>
              </a:pPr>
              <a:t>lundi 18 février 2013</a:t>
            </a:fld>
            <a:endParaRPr lang="fr-FR" sz="1000">
              <a:solidFill>
                <a:srgbClr val="FF5E00"/>
              </a:solidFill>
              <a:latin typeface="Geneva"/>
              <a:cs typeface="+mn-cs"/>
            </a:endParaRPr>
          </a:p>
        </p:txBody>
      </p:sp>
      <p:sp>
        <p:nvSpPr>
          <p:cNvPr id="10275" name="Rectangle 35"/>
          <p:cNvSpPr>
            <a:spLocks noChangeArrowheads="1"/>
          </p:cNvSpPr>
          <p:nvPr userDrawn="1"/>
        </p:nvSpPr>
        <p:spPr bwMode="auto">
          <a:xfrm>
            <a:off x="8316913" y="404813"/>
            <a:ext cx="412750" cy="244475"/>
          </a:xfrm>
          <a:prstGeom prst="rect">
            <a:avLst/>
          </a:prstGeom>
          <a:solidFill>
            <a:schemeClr val="bg1"/>
          </a:solidFill>
          <a:ln w="9525">
            <a:noFill/>
            <a:miter lim="800000"/>
            <a:headEnd/>
            <a:tailEnd/>
          </a:ln>
          <a:effectLst/>
        </p:spPr>
        <p:txBody>
          <a:bodyPr wrap="none">
            <a:spAutoFit/>
          </a:bodyPr>
          <a:lstStyle/>
          <a:p>
            <a:pPr eaLnBrk="0" hangingPunct="0">
              <a:defRPr/>
            </a:pPr>
            <a:fld id="{D336D99D-A1B0-41EC-9741-82E53EB27094}" type="slidenum">
              <a:rPr lang="fr-FR" sz="1000">
                <a:solidFill>
                  <a:srgbClr val="FF5E00"/>
                </a:solidFill>
                <a:latin typeface="Geneva"/>
                <a:cs typeface="+mn-cs"/>
              </a:rPr>
              <a:pPr eaLnBrk="0" hangingPunct="0">
                <a:defRPr/>
              </a:pPr>
              <a:t>‹N°›</a:t>
            </a:fld>
            <a:endParaRPr lang="fr-FR" sz="1000">
              <a:solidFill>
                <a:srgbClr val="FF5E00"/>
              </a:solidFill>
              <a:latin typeface="Geneva"/>
              <a:cs typeface="+mn-cs"/>
            </a:endParaRPr>
          </a:p>
        </p:txBody>
      </p:sp>
      <p:pic>
        <p:nvPicPr>
          <p:cNvPr id="72714" name="Picture 36" descr="a_final_10"/>
          <p:cNvPicPr>
            <a:picLocks noChangeAspect="1" noChangeArrowheads="1"/>
          </p:cNvPicPr>
          <p:nvPr userDrawn="1"/>
        </p:nvPicPr>
        <p:blipFill>
          <a:blip r:embed="rId14"/>
          <a:srcRect/>
          <a:stretch>
            <a:fillRect/>
          </a:stretch>
        </p:blipFill>
        <p:spPr bwMode="auto">
          <a:xfrm>
            <a:off x="179388" y="150813"/>
            <a:ext cx="1584325" cy="685800"/>
          </a:xfrm>
          <a:prstGeom prst="rect">
            <a:avLst/>
          </a:prstGeom>
          <a:noFill/>
          <a:ln w="9525">
            <a:noFill/>
            <a:miter lim="800000"/>
            <a:headEnd/>
            <a:tailEnd/>
          </a:ln>
        </p:spPr>
      </p:pic>
      <p:sp>
        <p:nvSpPr>
          <p:cNvPr id="10277" name="Line 37"/>
          <p:cNvSpPr>
            <a:spLocks noChangeShapeType="1"/>
          </p:cNvSpPr>
          <p:nvPr userDrawn="1"/>
        </p:nvSpPr>
        <p:spPr bwMode="auto">
          <a:xfrm>
            <a:off x="971550" y="692150"/>
            <a:ext cx="7572375" cy="0"/>
          </a:xfrm>
          <a:prstGeom prst="line">
            <a:avLst/>
          </a:prstGeom>
          <a:noFill/>
          <a:ln w="12700">
            <a:solidFill>
              <a:srgbClr val="01A0B5"/>
            </a:solidFill>
            <a:round/>
            <a:headEnd/>
            <a:tailEnd/>
          </a:ln>
          <a:effectLst/>
        </p:spPr>
        <p:txBody>
          <a:bodyPr wrap="none" anchor="ctr"/>
          <a:lstStyle/>
          <a:p>
            <a:pPr eaLnBrk="0" hangingPunct="0">
              <a:defRPr/>
            </a:pPr>
            <a:endParaRPr lang="fr-FR">
              <a:latin typeface="Times" charset="0"/>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0"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50" r:id="rId12"/>
  </p:sldLayoutIdLst>
  <p:transition>
    <p:zoom/>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charset="0"/>
        </a:defRPr>
      </a:lvl2pPr>
      <a:lvl3pPr algn="ctr" rtl="0" eaLnBrk="0" fontAlgn="base" hangingPunct="0">
        <a:spcBef>
          <a:spcPct val="0"/>
        </a:spcBef>
        <a:spcAft>
          <a:spcPct val="0"/>
        </a:spcAft>
        <a:defRPr sz="4400">
          <a:solidFill>
            <a:schemeClr val="tx2"/>
          </a:solidFill>
          <a:latin typeface="Times" charset="0"/>
        </a:defRPr>
      </a:lvl3pPr>
      <a:lvl4pPr algn="ctr" rtl="0" eaLnBrk="0" fontAlgn="base" hangingPunct="0">
        <a:spcBef>
          <a:spcPct val="0"/>
        </a:spcBef>
        <a:spcAft>
          <a:spcPct val="0"/>
        </a:spcAft>
        <a:defRPr sz="4400">
          <a:solidFill>
            <a:schemeClr val="tx2"/>
          </a:solidFill>
          <a:latin typeface="Times" charset="0"/>
        </a:defRPr>
      </a:lvl4pPr>
      <a:lvl5pPr algn="ctr" rtl="0" eaLnBrk="0" fontAlgn="base" hangingPunct="0">
        <a:spcBef>
          <a:spcPct val="0"/>
        </a:spcBef>
        <a:spcAft>
          <a:spcPct val="0"/>
        </a:spcAft>
        <a:defRPr sz="4400">
          <a:solidFill>
            <a:schemeClr val="tx2"/>
          </a:solidFill>
          <a:latin typeface="Times" charset="0"/>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Font typeface="Wingdings" pitchFamily="2" charset="2"/>
        <a:buChar char="§"/>
        <a:defRPr sz="2400">
          <a:solidFill>
            <a:schemeClr val="tx1"/>
          </a:solidFill>
          <a:latin typeface="+mn-lt"/>
        </a:defRPr>
      </a:lvl3pPr>
      <a:lvl4pPr marL="1600200" indent="-228600" algn="l" rtl="0" eaLnBrk="0" fontAlgn="base" hangingPunct="0">
        <a:spcBef>
          <a:spcPct val="20000"/>
        </a:spcBef>
        <a:spcAft>
          <a:spcPct val="0"/>
        </a:spcAft>
        <a:buFont typeface="Wingdings" pitchFamily="2" charset="2"/>
        <a:buChar char="ü"/>
        <a:defRPr sz="2000">
          <a:solidFill>
            <a:schemeClr val="tx1"/>
          </a:solidFill>
          <a:latin typeface="+mn-lt"/>
        </a:defRPr>
      </a:lvl4pPr>
      <a:lvl5pPr marL="2057400" indent="-228600" algn="l" rtl="0" eaLnBrk="0" fontAlgn="base" hangingPunct="0">
        <a:spcBef>
          <a:spcPct val="20000"/>
        </a:spcBef>
        <a:spcAft>
          <a:spcPct val="0"/>
        </a:spcAft>
        <a:buFont typeface="Wingdings" pitchFamily="2" charset="2"/>
        <a:buChar char="v"/>
        <a:defRPr sz="2000">
          <a:solidFill>
            <a:schemeClr val="tx1"/>
          </a:solidFill>
          <a:latin typeface="+mn-lt"/>
        </a:defRPr>
      </a:lvl5pPr>
      <a:lvl6pPr marL="2514600" indent="-228600" algn="l" rtl="0" fontAlgn="base">
        <a:spcBef>
          <a:spcPct val="20000"/>
        </a:spcBef>
        <a:spcAft>
          <a:spcPct val="0"/>
        </a:spcAft>
        <a:buFont typeface="Wingdings" pitchFamily="2" charset="2"/>
        <a:buChar char="v"/>
        <a:defRPr sz="2000">
          <a:solidFill>
            <a:schemeClr val="tx1"/>
          </a:solidFill>
          <a:latin typeface="+mn-lt"/>
        </a:defRPr>
      </a:lvl6pPr>
      <a:lvl7pPr marL="2971800" indent="-228600" algn="l" rtl="0" fontAlgn="base">
        <a:spcBef>
          <a:spcPct val="20000"/>
        </a:spcBef>
        <a:spcAft>
          <a:spcPct val="0"/>
        </a:spcAft>
        <a:buFont typeface="Wingdings" pitchFamily="2" charset="2"/>
        <a:buChar char="v"/>
        <a:defRPr sz="2000">
          <a:solidFill>
            <a:schemeClr val="tx1"/>
          </a:solidFill>
          <a:latin typeface="+mn-lt"/>
        </a:defRPr>
      </a:lvl7pPr>
      <a:lvl8pPr marL="3429000" indent="-228600" algn="l" rtl="0" fontAlgn="base">
        <a:spcBef>
          <a:spcPct val="20000"/>
        </a:spcBef>
        <a:spcAft>
          <a:spcPct val="0"/>
        </a:spcAft>
        <a:buFont typeface="Wingdings" pitchFamily="2" charset="2"/>
        <a:buChar char="v"/>
        <a:defRPr sz="2000">
          <a:solidFill>
            <a:schemeClr val="tx1"/>
          </a:solidFill>
          <a:latin typeface="+mn-lt"/>
        </a:defRPr>
      </a:lvl8pPr>
      <a:lvl9pPr marL="3886200" indent="-228600" algn="l" rtl="0" fontAlgn="base">
        <a:spcBef>
          <a:spcPct val="20000"/>
        </a:spcBef>
        <a:spcAft>
          <a:spcPct val="0"/>
        </a:spcAft>
        <a:buFont typeface="Wingdings" pitchFamily="2" charset="2"/>
        <a:buChar char="v"/>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0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oleObject" Target="../embeddings/oleObject11.bin"/></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oleObject" Target="../embeddings/oleObject12.bin"/></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oleObject" Target="../embeddings/oleObject13.bin"/></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oleObject" Target="../embeddings/oleObject14.bin"/></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oleObject" Target="../embeddings/oleObject15.bin"/></Relationships>
</file>

<file path=ppt/slides/_rels/slide1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14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5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15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15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hyperlink" Target="http://www.boursorama.com/cours.phtml?symbole=1rPCGE"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9.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0.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9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oleObject" Target="../embeddings/oleObject16.bin"/></Relationships>
</file>

<file path=ppt/slides/_rels/slide19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0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oleObject" Target="../embeddings/oleObject17.bin"/></Relationships>
</file>

<file path=ppt/slides/_rels/slide20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06.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17.gif"/></Relationships>
</file>

<file path=ppt/slides/_rels/slide20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07.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17.gif"/></Relationships>
</file>

<file path=ppt/slides/_rels/slide20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08.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17.gif"/></Relationships>
</file>

<file path=ppt/slides/_rels/slide20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09.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17.gif"/></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10.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17.gif"/></Relationships>
</file>

<file path=ppt/slides/_rels/slide2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11.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17.gif"/></Relationships>
</file>

<file path=ppt/slides/_rels/slide2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12.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17.gif"/></Relationships>
</file>

<file path=ppt/slides/_rels/slide21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14.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6.xml"/><Relationship Id="rId1" Type="http://schemas.openxmlformats.org/officeDocument/2006/relationships/vmlDrawing" Target="../drawings/vmlDrawing18.vml"/><Relationship Id="rId5" Type="http://schemas.openxmlformats.org/officeDocument/2006/relationships/image" Target="../media/image58.wmf"/><Relationship Id="rId4" Type="http://schemas.openxmlformats.org/officeDocument/2006/relationships/oleObject" Target="../embeddings/oleObject18.bin"/></Relationships>
</file>

<file path=ppt/slides/_rels/slide21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12.xml"/><Relationship Id="rId1" Type="http://schemas.openxmlformats.org/officeDocument/2006/relationships/vmlDrawing" Target="../drawings/vmlDrawing19.vml"/><Relationship Id="rId5" Type="http://schemas.openxmlformats.org/officeDocument/2006/relationships/image" Target="../media/image58.wmf"/><Relationship Id="rId4" Type="http://schemas.openxmlformats.org/officeDocument/2006/relationships/oleObject" Target="../embeddings/oleObject19.bin"/></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gi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gi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4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gif"/></Relationships>
</file>

<file path=ppt/slides/_rels/slide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3.bin"/><Relationship Id="rId4" Type="http://schemas.openxmlformats.org/officeDocument/2006/relationships/image" Target="../media/image5.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oleObject" Target="../embeddings/oleObject4.bin"/><Relationship Id="rId4" Type="http://schemas.openxmlformats.org/officeDocument/2006/relationships/image" Target="../media/image5.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oleObject" Target="../embeddings/oleObject5.bin"/><Relationship Id="rId4" Type="http://schemas.openxmlformats.org/officeDocument/2006/relationships/image" Target="../media/image5.jpeg"/></Relationships>
</file>

<file path=ppt/slides/_rels/slide7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8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6.bin"/><Relationship Id="rId4" Type="http://schemas.openxmlformats.org/officeDocument/2006/relationships/image" Target="../media/image24.jpe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4.jpeg"/><Relationship Id="rId4" Type="http://schemas.openxmlformats.org/officeDocument/2006/relationships/oleObject" Target="../embeddings/oleObject7.bin"/></Relationships>
</file>

<file path=ppt/slides/_rels/slide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4.jpeg"/><Relationship Id="rId4" Type="http://schemas.openxmlformats.org/officeDocument/2006/relationships/oleObject" Target="../embeddings/oleObject8.bin"/></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4.jpeg"/><Relationship Id="rId4" Type="http://schemas.openxmlformats.org/officeDocument/2006/relationships/oleObject" Target="../embeddings/oleObject9.bin"/></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4.jpeg"/><Relationship Id="rId4" Type="http://schemas.openxmlformats.org/officeDocument/2006/relationships/oleObject" Target="../embeddings/oleObject10.bin"/></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7" name="Rectangle 2"/>
          <p:cNvSpPr>
            <a:spLocks noGrp="1" noChangeArrowheads="1"/>
          </p:cNvSpPr>
          <p:nvPr>
            <p:ph type="ctrTitle"/>
          </p:nvPr>
        </p:nvSpPr>
        <p:spPr>
          <a:xfrm>
            <a:off x="685800" y="1628775"/>
            <a:ext cx="7772400" cy="1944688"/>
          </a:xfrm>
        </p:spPr>
        <p:txBody>
          <a:bodyPr/>
          <a:lstStyle/>
          <a:p>
            <a:pPr eaLnBrk="1" hangingPunct="1"/>
            <a:r>
              <a:rPr lang="fr-FR" sz="4000" smtClean="0">
                <a:solidFill>
                  <a:srgbClr val="01A0B5"/>
                </a:solidFill>
              </a:rPr>
              <a:t>F</a:t>
            </a:r>
            <a:r>
              <a:rPr lang="fr-FR" sz="4000" smtClean="0"/>
              <a:t>inance de </a:t>
            </a:r>
            <a:r>
              <a:rPr lang="fr-FR" sz="4000" smtClean="0">
                <a:solidFill>
                  <a:srgbClr val="01A0B5"/>
                </a:solidFill>
              </a:rPr>
              <a:t>M</a:t>
            </a:r>
            <a:r>
              <a:rPr lang="fr-FR" sz="4000" smtClean="0"/>
              <a:t>arché </a:t>
            </a:r>
            <a:br>
              <a:rPr lang="fr-FR" sz="4000" smtClean="0"/>
            </a:br>
            <a:r>
              <a:rPr lang="fr-FR" sz="4000" smtClean="0"/>
              <a:t>&amp;</a:t>
            </a:r>
            <a:br>
              <a:rPr lang="fr-FR" sz="4000" smtClean="0"/>
            </a:br>
            <a:r>
              <a:rPr lang="fr-FR" sz="4000" smtClean="0"/>
              <a:t> </a:t>
            </a:r>
            <a:r>
              <a:rPr lang="fr-FR" sz="4000" smtClean="0">
                <a:solidFill>
                  <a:srgbClr val="01A0B5"/>
                </a:solidFill>
              </a:rPr>
              <a:t>S</a:t>
            </a:r>
            <a:r>
              <a:rPr lang="fr-FR" sz="4000" smtClean="0"/>
              <a:t>ystèmes d’</a:t>
            </a:r>
            <a:r>
              <a:rPr lang="fr-FR" sz="4000" smtClean="0">
                <a:solidFill>
                  <a:srgbClr val="01A0B5"/>
                </a:solidFill>
              </a:rPr>
              <a:t>I</a:t>
            </a:r>
            <a:r>
              <a:rPr lang="fr-FR" sz="4000" smtClean="0"/>
              <a:t>nformation</a:t>
            </a:r>
          </a:p>
        </p:txBody>
      </p:sp>
      <p:sp>
        <p:nvSpPr>
          <p:cNvPr id="434178" name="Rectangle 3"/>
          <p:cNvSpPr>
            <a:spLocks noGrp="1" noChangeArrowheads="1"/>
          </p:cNvSpPr>
          <p:nvPr>
            <p:ph type="subTitle" idx="1"/>
          </p:nvPr>
        </p:nvSpPr>
        <p:spPr>
          <a:xfrm>
            <a:off x="838200" y="4767263"/>
            <a:ext cx="7391400" cy="822325"/>
          </a:xfrm>
        </p:spPr>
        <p:txBody>
          <a:bodyPr/>
          <a:lstStyle/>
          <a:p>
            <a:pPr eaLnBrk="1" hangingPunct="1"/>
            <a:r>
              <a:rPr lang="fr-FR" sz="2000" i="1" smtClean="0"/>
              <a:t>Formation – </a:t>
            </a:r>
            <a:r>
              <a:rPr lang="fr-FR" sz="2000" i="1" smtClean="0">
                <a:solidFill>
                  <a:srgbClr val="01A0B5"/>
                </a:solidFill>
              </a:rPr>
              <a:t>EPITA</a:t>
            </a:r>
            <a:r>
              <a:rPr lang="fr-FR" sz="2000" i="1" smtClean="0"/>
              <a:t> – Promotion 2015</a:t>
            </a:r>
          </a:p>
          <a:p>
            <a:pPr eaLnBrk="1" hangingPunct="1"/>
            <a:r>
              <a:rPr lang="fr-FR" sz="2000" i="1" smtClean="0"/>
              <a:t>Kremlin-Bicêtre – Amphis 3-4</a:t>
            </a:r>
          </a:p>
        </p:txBody>
      </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6" descr="Augm_Capital"/>
          <p:cNvPicPr>
            <a:picLocks noChangeAspect="1" noChangeArrowheads="1"/>
          </p:cNvPicPr>
          <p:nvPr/>
        </p:nvPicPr>
        <p:blipFill>
          <a:blip r:embed="rId3"/>
          <a:srcRect l="523" t="386"/>
          <a:stretch>
            <a:fillRect/>
          </a:stretch>
        </p:blipFill>
        <p:spPr bwMode="auto">
          <a:xfrm>
            <a:off x="4694238" y="1492250"/>
            <a:ext cx="3624262" cy="4911725"/>
          </a:xfrm>
          <a:prstGeom prst="rect">
            <a:avLst/>
          </a:prstGeom>
          <a:noFill/>
          <a:ln w="9525">
            <a:noFill/>
            <a:miter lim="800000"/>
            <a:headEnd/>
            <a:tailEnd/>
          </a:ln>
        </p:spPr>
      </p:pic>
      <p:sp>
        <p:nvSpPr>
          <p:cNvPr id="34818" name="Line 17"/>
          <p:cNvSpPr>
            <a:spLocks noChangeShapeType="1"/>
          </p:cNvSpPr>
          <p:nvPr/>
        </p:nvSpPr>
        <p:spPr bwMode="auto">
          <a:xfrm>
            <a:off x="5930900" y="3898900"/>
            <a:ext cx="0" cy="685800"/>
          </a:xfrm>
          <a:prstGeom prst="line">
            <a:avLst/>
          </a:prstGeom>
          <a:noFill/>
          <a:ln w="28575">
            <a:solidFill>
              <a:schemeClr val="tx1"/>
            </a:solidFill>
            <a:round/>
            <a:headEnd/>
            <a:tailEnd/>
          </a:ln>
        </p:spPr>
        <p:txBody>
          <a:bodyPr/>
          <a:lstStyle/>
          <a:p>
            <a:endParaRPr lang="fr-FR"/>
          </a:p>
        </p:txBody>
      </p:sp>
      <p:sp>
        <p:nvSpPr>
          <p:cNvPr id="34819" name="Line 18"/>
          <p:cNvSpPr>
            <a:spLocks noChangeShapeType="1"/>
          </p:cNvSpPr>
          <p:nvPr/>
        </p:nvSpPr>
        <p:spPr bwMode="auto">
          <a:xfrm flipH="1">
            <a:off x="3505200" y="3911600"/>
            <a:ext cx="2438400" cy="0"/>
          </a:xfrm>
          <a:prstGeom prst="line">
            <a:avLst/>
          </a:prstGeom>
          <a:noFill/>
          <a:ln w="28575">
            <a:solidFill>
              <a:schemeClr val="tx1"/>
            </a:solidFill>
            <a:round/>
            <a:headEnd/>
            <a:tailEnd/>
          </a:ln>
        </p:spPr>
        <p:txBody>
          <a:bodyPr/>
          <a:lstStyle/>
          <a:p>
            <a:endParaRPr lang="fr-FR"/>
          </a:p>
        </p:txBody>
      </p:sp>
      <p:sp>
        <p:nvSpPr>
          <p:cNvPr id="34820" name="Rectangle 21"/>
          <p:cNvSpPr>
            <a:spLocks noGrp="1" noChangeArrowheads="1"/>
          </p:cNvSpPr>
          <p:nvPr>
            <p:ph type="title"/>
          </p:nvPr>
        </p:nvSpPr>
        <p:spPr/>
        <p:txBody>
          <a:bodyPr/>
          <a:lstStyle/>
          <a:p>
            <a:pPr eaLnBrk="1" hangingPunct="1"/>
            <a:r>
              <a:rPr lang="fr-FR" sz="3200" smtClean="0">
                <a:solidFill>
                  <a:srgbClr val="01A0B5"/>
                </a:solidFill>
              </a:rPr>
              <a:t>P</a:t>
            </a:r>
            <a:r>
              <a:rPr lang="fr-FR" sz="3200" smtClean="0">
                <a:solidFill>
                  <a:schemeClr val="tx1"/>
                </a:solidFill>
              </a:rPr>
              <a:t>hase n°5 = </a:t>
            </a:r>
            <a:r>
              <a:rPr lang="fr-FR" sz="3200" smtClean="0">
                <a:solidFill>
                  <a:srgbClr val="FF5E00"/>
                </a:solidFill>
              </a:rPr>
              <a:t>I</a:t>
            </a:r>
            <a:r>
              <a:rPr lang="fr-FR" sz="3200" smtClean="0">
                <a:solidFill>
                  <a:schemeClr val="tx1"/>
                </a:solidFill>
              </a:rPr>
              <a:t>ntroduction en </a:t>
            </a:r>
            <a:r>
              <a:rPr lang="fr-FR" sz="3200" smtClean="0">
                <a:solidFill>
                  <a:srgbClr val="FF5E00"/>
                </a:solidFill>
              </a:rPr>
              <a:t>B</a:t>
            </a:r>
            <a:r>
              <a:rPr lang="fr-FR" sz="3200" smtClean="0">
                <a:solidFill>
                  <a:schemeClr val="tx1"/>
                </a:solidFill>
              </a:rPr>
              <a:t>ourse</a:t>
            </a:r>
          </a:p>
        </p:txBody>
      </p:sp>
      <p:sp>
        <p:nvSpPr>
          <p:cNvPr id="34821" name="Text Box 17"/>
          <p:cNvSpPr txBox="1">
            <a:spLocks noChangeArrowheads="1"/>
          </p:cNvSpPr>
          <p:nvPr/>
        </p:nvSpPr>
        <p:spPr bwMode="auto">
          <a:xfrm>
            <a:off x="612775" y="2708275"/>
            <a:ext cx="3095625" cy="2784475"/>
          </a:xfrm>
          <a:prstGeom prst="rect">
            <a:avLst/>
          </a:prstGeom>
          <a:noFill/>
          <a:ln w="9525">
            <a:noFill/>
            <a:miter lim="800000"/>
            <a:headEnd/>
            <a:tailEnd/>
          </a:ln>
        </p:spPr>
        <p:txBody>
          <a:bodyPr>
            <a:spAutoFit/>
          </a:bodyPr>
          <a:lstStyle/>
          <a:p>
            <a:pPr algn="just" eaLnBrk="0" hangingPunct="0"/>
            <a:r>
              <a:rPr lang="fr-FR" sz="1100">
                <a:latin typeface="Verdana" pitchFamily="34" charset="0"/>
              </a:rPr>
              <a:t>Le PDG de la société décide à présent d’explorer la voie royale : l’introduction en Bourse.</a:t>
            </a:r>
          </a:p>
          <a:p>
            <a:pPr algn="just" eaLnBrk="0" hangingPunct="0"/>
            <a:endParaRPr lang="fr-FR" sz="1100">
              <a:latin typeface="Verdana" pitchFamily="34" charset="0"/>
            </a:endParaRPr>
          </a:p>
          <a:p>
            <a:pPr algn="just" eaLnBrk="0" hangingPunct="0"/>
            <a:r>
              <a:rPr lang="fr-FR" sz="1100">
                <a:latin typeface="Verdana" pitchFamily="34" charset="0"/>
              </a:rPr>
              <a:t>L’intermédiaire, société de Bourse, qui s’occupera de l’introduction, détermine la VE (valeur de l’entreprise).</a:t>
            </a:r>
          </a:p>
          <a:p>
            <a:pPr algn="just" eaLnBrk="0" hangingPunct="0"/>
            <a:endParaRPr lang="fr-FR" sz="1100">
              <a:latin typeface="Verdana" pitchFamily="34" charset="0"/>
            </a:endParaRPr>
          </a:p>
          <a:p>
            <a:pPr algn="just" eaLnBrk="0" hangingPunct="0"/>
            <a:r>
              <a:rPr lang="fr-FR" sz="1100">
                <a:latin typeface="Verdana" pitchFamily="34" charset="0"/>
              </a:rPr>
              <a:t>Une fois cette étape réalisée, un prix d’émission de l’action sera estimé.</a:t>
            </a:r>
          </a:p>
          <a:p>
            <a:pPr algn="just" eaLnBrk="0" hangingPunct="0"/>
            <a:endParaRPr lang="fr-FR" sz="1100">
              <a:latin typeface="Verdana" pitchFamily="34" charset="0"/>
            </a:endParaRPr>
          </a:p>
          <a:p>
            <a:pPr algn="just" eaLnBrk="0" hangingPunct="0"/>
            <a:r>
              <a:rPr lang="fr-FR" sz="1100">
                <a:latin typeface="Verdana" pitchFamily="34" charset="0"/>
              </a:rPr>
              <a:t>In fine, le prix de l’action nouvelle est fixé à 50 €/action.</a:t>
            </a:r>
          </a:p>
          <a:p>
            <a:pPr algn="just" eaLnBrk="0" hangingPunct="0"/>
            <a:endParaRPr lang="fr-FR" sz="1100">
              <a:latin typeface="Verdana" pitchFamily="34" charset="0"/>
            </a:endParaRPr>
          </a:p>
          <a:p>
            <a:pPr algn="just" eaLnBrk="0" hangingPunct="0"/>
            <a:r>
              <a:rPr lang="fr-FR" sz="1100">
                <a:latin typeface="Verdana" pitchFamily="34" charset="0"/>
              </a:rPr>
              <a:t>Bilan : levée de capital de 7 M€, répartis en 140.000 titres de 50 €.</a:t>
            </a:r>
          </a:p>
        </p:txBody>
      </p:sp>
    </p:spTree>
  </p:cSld>
  <p:clrMapOvr>
    <a:masterClrMapping/>
  </p:clrMapOvr>
  <p:transition>
    <p:zo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2"/>
          <p:cNvSpPr>
            <a:spLocks noGrp="1" noChangeArrowheads="1"/>
          </p:cNvSpPr>
          <p:nvPr>
            <p:ph type="title"/>
          </p:nvPr>
        </p:nvSpPr>
        <p:spPr>
          <a:xfrm>
            <a:off x="685800" y="838200"/>
            <a:ext cx="7924800" cy="1066800"/>
          </a:xfrm>
        </p:spPr>
        <p:txBody>
          <a:bodyPr/>
          <a:lstStyle/>
          <a:p>
            <a:pPr eaLnBrk="1" hangingPunct="1"/>
            <a:r>
              <a:rPr lang="fr-FR" sz="4000" smtClean="0">
                <a:solidFill>
                  <a:srgbClr val="01A0B5"/>
                </a:solidFill>
              </a:rPr>
              <a:t>L</a:t>
            </a:r>
            <a:r>
              <a:rPr lang="fr-FR" sz="4000" smtClean="0"/>
              <a:t>e CECEI = </a:t>
            </a:r>
            <a:r>
              <a:rPr lang="fr-FR" sz="4000" smtClean="0">
                <a:solidFill>
                  <a:srgbClr val="FF5E00"/>
                </a:solidFill>
              </a:rPr>
              <a:t>M</a:t>
            </a:r>
            <a:r>
              <a:rPr lang="fr-FR" sz="4000" smtClean="0"/>
              <a:t>issions</a:t>
            </a:r>
            <a:endParaRPr lang="fr-FR" sz="3200" smtClean="0"/>
          </a:p>
        </p:txBody>
      </p:sp>
      <p:sp>
        <p:nvSpPr>
          <p:cNvPr id="229378" name="Rectangle 3"/>
          <p:cNvSpPr>
            <a:spLocks noGrp="1" noChangeArrowheads="1"/>
          </p:cNvSpPr>
          <p:nvPr>
            <p:ph type="body" idx="1"/>
          </p:nvPr>
        </p:nvSpPr>
        <p:spPr>
          <a:xfrm>
            <a:off x="1085850" y="1981200"/>
            <a:ext cx="7391400" cy="4324350"/>
          </a:xfrm>
        </p:spPr>
        <p:txBody>
          <a:bodyPr/>
          <a:lstStyle/>
          <a:p>
            <a:pPr eaLnBrk="1" hangingPunct="1">
              <a:buFontTx/>
              <a:buNone/>
            </a:pPr>
            <a:r>
              <a:rPr lang="fr-FR" sz="2400" smtClean="0">
                <a:solidFill>
                  <a:srgbClr val="184B81"/>
                </a:solidFill>
              </a:rPr>
              <a:t>	</a:t>
            </a:r>
            <a:r>
              <a:rPr lang="fr-FR" sz="2400" smtClean="0">
                <a:solidFill>
                  <a:srgbClr val="01A0B5"/>
                </a:solidFill>
              </a:rPr>
              <a:t>D</a:t>
            </a:r>
            <a:r>
              <a:rPr lang="fr-FR" sz="2400" smtClean="0"/>
              <a:t>élivrance et retrait d’agréments :</a:t>
            </a:r>
          </a:p>
          <a:p>
            <a:pPr lvl="1" eaLnBrk="1" hangingPunct="1"/>
            <a:r>
              <a:rPr lang="fr-FR" sz="1800" smtClean="0">
                <a:solidFill>
                  <a:srgbClr val="01A0B5"/>
                </a:solidFill>
              </a:rPr>
              <a:t>É</a:t>
            </a:r>
            <a:r>
              <a:rPr lang="fr-FR" sz="1800" smtClean="0"/>
              <a:t>tablissements de Crédit / Entreprises d’Investissement,</a:t>
            </a:r>
          </a:p>
          <a:p>
            <a:pPr lvl="1" eaLnBrk="1" hangingPunct="1"/>
            <a:r>
              <a:rPr lang="fr-FR" sz="1800" smtClean="0">
                <a:solidFill>
                  <a:srgbClr val="01A0B5"/>
                </a:solidFill>
              </a:rPr>
              <a:t>P</a:t>
            </a:r>
            <a:r>
              <a:rPr lang="fr-FR" sz="1800" smtClean="0"/>
              <a:t>rocédures, listes officielles.</a:t>
            </a:r>
          </a:p>
          <a:p>
            <a:pPr lvl="1" eaLnBrk="1" hangingPunct="1"/>
            <a:endParaRPr lang="fr-FR" sz="1000" smtClean="0"/>
          </a:p>
          <a:p>
            <a:pPr eaLnBrk="1" hangingPunct="1">
              <a:buFontTx/>
              <a:buNone/>
            </a:pPr>
            <a:r>
              <a:rPr lang="fr-FR" sz="2400" smtClean="0">
                <a:solidFill>
                  <a:srgbClr val="184B81"/>
                </a:solidFill>
              </a:rPr>
              <a:t>	</a:t>
            </a:r>
            <a:r>
              <a:rPr lang="fr-FR" sz="2400" smtClean="0">
                <a:solidFill>
                  <a:srgbClr val="01A0B5"/>
                </a:solidFill>
              </a:rPr>
              <a:t>A</a:t>
            </a:r>
            <a:r>
              <a:rPr lang="fr-FR" sz="2400" smtClean="0"/>
              <a:t>utorisations préalables à certaines modifications :</a:t>
            </a:r>
          </a:p>
          <a:p>
            <a:pPr lvl="1" eaLnBrk="1" hangingPunct="1"/>
            <a:r>
              <a:rPr lang="fr-FR" sz="1800" smtClean="0">
                <a:solidFill>
                  <a:srgbClr val="01A0B5"/>
                </a:solidFill>
              </a:rPr>
              <a:t>P</a:t>
            </a:r>
            <a:r>
              <a:rPr lang="fr-FR" sz="1800" smtClean="0"/>
              <a:t>rincipe des autorisations préalables,</a:t>
            </a:r>
          </a:p>
          <a:p>
            <a:pPr lvl="1" eaLnBrk="1" hangingPunct="1"/>
            <a:r>
              <a:rPr lang="fr-FR" sz="1800" smtClean="0">
                <a:solidFill>
                  <a:srgbClr val="01A0B5"/>
                </a:solidFill>
              </a:rPr>
              <a:t>S</a:t>
            </a:r>
            <a:r>
              <a:rPr lang="fr-FR" sz="1800" smtClean="0"/>
              <a:t>urveillances de l’actionnariat,</a:t>
            </a:r>
          </a:p>
          <a:p>
            <a:pPr lvl="1" eaLnBrk="1" hangingPunct="1"/>
            <a:r>
              <a:rPr lang="fr-FR" sz="1800" smtClean="0">
                <a:solidFill>
                  <a:srgbClr val="01A0B5"/>
                </a:solidFill>
              </a:rPr>
              <a:t>D</a:t>
            </a:r>
            <a:r>
              <a:rPr lang="fr-FR" sz="1800" smtClean="0"/>
              <a:t>ispositions pour les établissements étrangers.</a:t>
            </a:r>
            <a:r>
              <a:rPr lang="fr-FR" sz="2000" smtClean="0"/>
              <a:t> </a:t>
            </a:r>
          </a:p>
          <a:p>
            <a:pPr lvl="1" eaLnBrk="1" hangingPunct="1"/>
            <a:endParaRPr lang="fr-FR" sz="1000" smtClean="0"/>
          </a:p>
          <a:p>
            <a:pPr eaLnBrk="1" hangingPunct="1">
              <a:buFontTx/>
              <a:buNone/>
            </a:pPr>
            <a:r>
              <a:rPr lang="fr-FR" sz="2400" smtClean="0">
                <a:solidFill>
                  <a:srgbClr val="184B81"/>
                </a:solidFill>
              </a:rPr>
              <a:t>	</a:t>
            </a:r>
            <a:r>
              <a:rPr lang="fr-FR" sz="2400" smtClean="0">
                <a:solidFill>
                  <a:srgbClr val="01A0B5"/>
                </a:solidFill>
              </a:rPr>
              <a:t>O</a:t>
            </a:r>
            <a:r>
              <a:rPr lang="fr-FR" sz="2400" smtClean="0"/>
              <a:t>bligations déclaratives des établissements,</a:t>
            </a:r>
          </a:p>
          <a:p>
            <a:pPr eaLnBrk="1" hangingPunct="1">
              <a:buFontTx/>
              <a:buNone/>
            </a:pPr>
            <a:endParaRPr lang="fr-FR" sz="1000" smtClean="0"/>
          </a:p>
          <a:p>
            <a:pPr eaLnBrk="1" hangingPunct="1">
              <a:buFontTx/>
              <a:buNone/>
            </a:pPr>
            <a:r>
              <a:rPr lang="fr-FR" sz="2400" smtClean="0">
                <a:solidFill>
                  <a:srgbClr val="184B81"/>
                </a:solidFill>
              </a:rPr>
              <a:t>	</a:t>
            </a:r>
            <a:r>
              <a:rPr lang="fr-FR" sz="2400" smtClean="0">
                <a:solidFill>
                  <a:srgbClr val="01A0B5"/>
                </a:solidFill>
              </a:rPr>
              <a:t>P</a:t>
            </a:r>
            <a:r>
              <a:rPr lang="fr-FR" sz="2400" smtClean="0"/>
              <a:t>rocédures européennes.</a:t>
            </a:r>
          </a:p>
        </p:txBody>
      </p:sp>
      <p:pic>
        <p:nvPicPr>
          <p:cNvPr id="229379" name="Picture 4" descr="Logo Partie 1"/>
          <p:cNvPicPr>
            <a:picLocks noChangeAspect="1" noChangeArrowheads="1"/>
          </p:cNvPicPr>
          <p:nvPr/>
        </p:nvPicPr>
        <p:blipFill>
          <a:blip r:embed="rId3"/>
          <a:srcRect/>
          <a:stretch>
            <a:fillRect/>
          </a:stretch>
        </p:blipFill>
        <p:spPr bwMode="auto">
          <a:xfrm>
            <a:off x="914400" y="3286125"/>
            <a:ext cx="500063" cy="503238"/>
          </a:xfrm>
          <a:prstGeom prst="rect">
            <a:avLst/>
          </a:prstGeom>
          <a:noFill/>
          <a:ln w="9525">
            <a:noFill/>
            <a:miter lim="800000"/>
            <a:headEnd/>
            <a:tailEnd/>
          </a:ln>
        </p:spPr>
      </p:pic>
      <p:pic>
        <p:nvPicPr>
          <p:cNvPr id="229380" name="Picture 5" descr="Logo Partie 1"/>
          <p:cNvPicPr>
            <a:picLocks noChangeAspect="1" noChangeArrowheads="1"/>
          </p:cNvPicPr>
          <p:nvPr/>
        </p:nvPicPr>
        <p:blipFill>
          <a:blip r:embed="rId3"/>
          <a:srcRect/>
          <a:stretch>
            <a:fillRect/>
          </a:stretch>
        </p:blipFill>
        <p:spPr bwMode="auto">
          <a:xfrm>
            <a:off x="901700" y="4933950"/>
            <a:ext cx="500063" cy="503238"/>
          </a:xfrm>
          <a:prstGeom prst="rect">
            <a:avLst/>
          </a:prstGeom>
          <a:noFill/>
          <a:ln w="9525">
            <a:noFill/>
            <a:miter lim="800000"/>
            <a:headEnd/>
            <a:tailEnd/>
          </a:ln>
        </p:spPr>
      </p:pic>
      <p:pic>
        <p:nvPicPr>
          <p:cNvPr id="229381" name="Picture 6" descr="Logo Partie 1"/>
          <p:cNvPicPr>
            <a:picLocks noChangeAspect="1" noChangeArrowheads="1"/>
          </p:cNvPicPr>
          <p:nvPr/>
        </p:nvPicPr>
        <p:blipFill>
          <a:blip r:embed="rId3"/>
          <a:srcRect/>
          <a:stretch>
            <a:fillRect/>
          </a:stretch>
        </p:blipFill>
        <p:spPr bwMode="auto">
          <a:xfrm>
            <a:off x="901700" y="5535613"/>
            <a:ext cx="500063" cy="503237"/>
          </a:xfrm>
          <a:prstGeom prst="rect">
            <a:avLst/>
          </a:prstGeom>
          <a:noFill/>
          <a:ln w="9525">
            <a:noFill/>
            <a:miter lim="800000"/>
            <a:headEnd/>
            <a:tailEnd/>
          </a:ln>
        </p:spPr>
      </p:pic>
      <p:pic>
        <p:nvPicPr>
          <p:cNvPr id="229382" name="Picture 7" descr="Logo Partie 1"/>
          <p:cNvPicPr>
            <a:picLocks noChangeAspect="1" noChangeArrowheads="1"/>
          </p:cNvPicPr>
          <p:nvPr/>
        </p:nvPicPr>
        <p:blipFill>
          <a:blip r:embed="rId3"/>
          <a:srcRect/>
          <a:stretch>
            <a:fillRect/>
          </a:stretch>
        </p:blipFill>
        <p:spPr bwMode="auto">
          <a:xfrm>
            <a:off x="914400" y="1981200"/>
            <a:ext cx="500063" cy="503238"/>
          </a:xfrm>
          <a:prstGeom prst="rect">
            <a:avLst/>
          </a:prstGeom>
          <a:noFill/>
          <a:ln w="9525">
            <a:noFill/>
            <a:miter lim="800000"/>
            <a:headEnd/>
            <a:tailEnd/>
          </a:ln>
        </p:spPr>
      </p:pic>
    </p:spTree>
  </p:cSld>
  <p:clrMapOvr>
    <a:masterClrMapping/>
  </p:clrMapOvr>
  <p:transition>
    <p:zo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2"/>
          <p:cNvSpPr>
            <a:spLocks noGrp="1" noChangeArrowheads="1"/>
          </p:cNvSpPr>
          <p:nvPr>
            <p:ph type="title"/>
          </p:nvPr>
        </p:nvSpPr>
        <p:spPr>
          <a:xfrm>
            <a:off x="685800" y="838200"/>
            <a:ext cx="7924800" cy="1066800"/>
          </a:xfrm>
        </p:spPr>
        <p:txBody>
          <a:bodyPr/>
          <a:lstStyle/>
          <a:p>
            <a:pPr eaLnBrk="1" hangingPunct="1"/>
            <a:r>
              <a:rPr lang="fr-FR" sz="4000" smtClean="0">
                <a:solidFill>
                  <a:srgbClr val="01A0B5"/>
                </a:solidFill>
              </a:rPr>
              <a:t>L</a:t>
            </a:r>
            <a:r>
              <a:rPr lang="fr-FR" sz="4000" smtClean="0"/>
              <a:t>e CECEI = </a:t>
            </a:r>
            <a:r>
              <a:rPr lang="fr-FR" sz="4000" smtClean="0">
                <a:solidFill>
                  <a:srgbClr val="FF5E00"/>
                </a:solidFill>
              </a:rPr>
              <a:t>O</a:t>
            </a:r>
            <a:r>
              <a:rPr lang="fr-FR" sz="4000" smtClean="0"/>
              <a:t>rganisation</a:t>
            </a:r>
            <a:endParaRPr lang="fr-FR" sz="3200" smtClean="0"/>
          </a:p>
        </p:txBody>
      </p:sp>
      <p:sp>
        <p:nvSpPr>
          <p:cNvPr id="231426" name="Rectangle 3"/>
          <p:cNvSpPr>
            <a:spLocks noGrp="1" noChangeArrowheads="1"/>
          </p:cNvSpPr>
          <p:nvPr>
            <p:ph type="body" idx="1"/>
          </p:nvPr>
        </p:nvSpPr>
        <p:spPr>
          <a:xfrm>
            <a:off x="1085850" y="1981200"/>
            <a:ext cx="7162800" cy="3810000"/>
          </a:xfrm>
        </p:spPr>
        <p:txBody>
          <a:bodyPr/>
          <a:lstStyle/>
          <a:p>
            <a:pPr eaLnBrk="1" hangingPunct="1">
              <a:buFontTx/>
              <a:buNone/>
            </a:pPr>
            <a:r>
              <a:rPr lang="fr-FR" sz="2400" smtClean="0">
                <a:solidFill>
                  <a:srgbClr val="184B81"/>
                </a:solidFill>
              </a:rPr>
              <a:t>	</a:t>
            </a:r>
            <a:r>
              <a:rPr lang="fr-FR" sz="2400" smtClean="0">
                <a:solidFill>
                  <a:srgbClr val="01A0B5"/>
                </a:solidFill>
              </a:rPr>
              <a:t>P</a:t>
            </a:r>
            <a:r>
              <a:rPr lang="fr-FR" sz="2400" smtClean="0"/>
              <a:t>résident = </a:t>
            </a:r>
            <a:r>
              <a:rPr lang="fr-FR" sz="2000" smtClean="0"/>
              <a:t>gouverneur de la BDF = président de la CB,</a:t>
            </a:r>
          </a:p>
          <a:p>
            <a:pPr eaLnBrk="1" hangingPunct="1">
              <a:lnSpc>
                <a:spcPct val="50000"/>
              </a:lnSpc>
              <a:buFontTx/>
              <a:buNone/>
            </a:pPr>
            <a:endParaRPr lang="fr-FR" sz="2000" smtClean="0"/>
          </a:p>
          <a:p>
            <a:pPr eaLnBrk="1" hangingPunct="1">
              <a:buFontTx/>
              <a:buNone/>
            </a:pPr>
            <a:r>
              <a:rPr lang="fr-FR" sz="2400" smtClean="0">
                <a:solidFill>
                  <a:srgbClr val="184B81"/>
                </a:solidFill>
              </a:rPr>
              <a:t>	</a:t>
            </a:r>
            <a:r>
              <a:rPr lang="fr-FR" sz="2400" smtClean="0">
                <a:solidFill>
                  <a:srgbClr val="01A0B5"/>
                </a:solidFill>
              </a:rPr>
              <a:t>M</a:t>
            </a:r>
            <a:r>
              <a:rPr lang="fr-FR" sz="2400" smtClean="0"/>
              <a:t>embres de droit = </a:t>
            </a:r>
            <a:r>
              <a:rPr lang="fr-FR" sz="2000" smtClean="0"/>
              <a:t>directeur du Trésor, président de l’AMF et président du directoire du fonds de garantie des dépôts,</a:t>
            </a:r>
          </a:p>
          <a:p>
            <a:pPr eaLnBrk="1" hangingPunct="1">
              <a:lnSpc>
                <a:spcPct val="50000"/>
              </a:lnSpc>
              <a:buFontTx/>
              <a:buNone/>
            </a:pPr>
            <a:endParaRPr lang="fr-FR" sz="2000" smtClean="0"/>
          </a:p>
          <a:p>
            <a:pPr eaLnBrk="1" hangingPunct="1">
              <a:buFontTx/>
              <a:buNone/>
            </a:pPr>
            <a:r>
              <a:rPr lang="fr-FR" sz="2400" smtClean="0">
                <a:solidFill>
                  <a:srgbClr val="184B81"/>
                </a:solidFill>
              </a:rPr>
              <a:t>	</a:t>
            </a:r>
            <a:r>
              <a:rPr lang="fr-FR" sz="2400" smtClean="0">
                <a:solidFill>
                  <a:srgbClr val="01A0B5"/>
                </a:solidFill>
              </a:rPr>
              <a:t>M</a:t>
            </a:r>
            <a:r>
              <a:rPr lang="fr-FR" sz="2400" smtClean="0"/>
              <a:t>embres titulaires = </a:t>
            </a:r>
            <a:r>
              <a:rPr lang="fr-FR" sz="2000" smtClean="0"/>
              <a:t>nommés pour 3 ans :</a:t>
            </a:r>
          </a:p>
          <a:p>
            <a:pPr lvl="1" eaLnBrk="1" hangingPunct="1"/>
            <a:r>
              <a:rPr lang="fr-FR" sz="1800" smtClean="0">
                <a:solidFill>
                  <a:srgbClr val="01A0B5"/>
                </a:solidFill>
              </a:rPr>
              <a:t>C</a:t>
            </a:r>
            <a:r>
              <a:rPr lang="fr-FR" sz="1800" smtClean="0"/>
              <a:t>onseiller d’État,</a:t>
            </a:r>
          </a:p>
          <a:p>
            <a:pPr lvl="1" eaLnBrk="1" hangingPunct="1"/>
            <a:r>
              <a:rPr lang="fr-FR" sz="1800" smtClean="0">
                <a:solidFill>
                  <a:srgbClr val="01A0B5"/>
                </a:solidFill>
              </a:rPr>
              <a:t>D</a:t>
            </a:r>
            <a:r>
              <a:rPr lang="fr-FR" sz="1800" smtClean="0"/>
              <a:t>irigeant d’établissement de crédit,</a:t>
            </a:r>
          </a:p>
          <a:p>
            <a:pPr lvl="1" eaLnBrk="1" hangingPunct="1"/>
            <a:r>
              <a:rPr lang="fr-FR" sz="1800" smtClean="0">
                <a:solidFill>
                  <a:srgbClr val="01A0B5"/>
                </a:solidFill>
              </a:rPr>
              <a:t>D</a:t>
            </a:r>
            <a:r>
              <a:rPr lang="fr-FR" sz="1800" smtClean="0"/>
              <a:t>irigeant d’entreprise d’investissement représentant l’AFECEI,</a:t>
            </a:r>
          </a:p>
          <a:p>
            <a:pPr lvl="1" eaLnBrk="1" hangingPunct="1"/>
            <a:r>
              <a:rPr lang="fr-FR" sz="1800" smtClean="0">
                <a:solidFill>
                  <a:srgbClr val="01A0B5"/>
                </a:solidFill>
              </a:rPr>
              <a:t>R</a:t>
            </a:r>
            <a:r>
              <a:rPr lang="fr-FR" sz="1800" smtClean="0"/>
              <a:t>eprésentant des organisations syndicales,</a:t>
            </a:r>
          </a:p>
          <a:p>
            <a:pPr lvl="1" eaLnBrk="1" hangingPunct="1"/>
            <a:r>
              <a:rPr lang="fr-FR" sz="1800" smtClean="0">
                <a:solidFill>
                  <a:srgbClr val="01A0B5"/>
                </a:solidFill>
              </a:rPr>
              <a:t>D</a:t>
            </a:r>
            <a:r>
              <a:rPr lang="fr-FR" sz="1800" smtClean="0"/>
              <a:t>eux personnalités choisies en raison de leur compétence.</a:t>
            </a:r>
            <a:endParaRPr lang="fr-FR" sz="2000" smtClean="0"/>
          </a:p>
        </p:txBody>
      </p:sp>
      <p:pic>
        <p:nvPicPr>
          <p:cNvPr id="231427" name="Picture 4" descr="Logo Partie 1"/>
          <p:cNvPicPr>
            <a:picLocks noChangeAspect="1" noChangeArrowheads="1"/>
          </p:cNvPicPr>
          <p:nvPr/>
        </p:nvPicPr>
        <p:blipFill>
          <a:blip r:embed="rId3"/>
          <a:srcRect/>
          <a:stretch>
            <a:fillRect/>
          </a:stretch>
        </p:blipFill>
        <p:spPr bwMode="auto">
          <a:xfrm>
            <a:off x="914400" y="2638425"/>
            <a:ext cx="500063" cy="503238"/>
          </a:xfrm>
          <a:prstGeom prst="rect">
            <a:avLst/>
          </a:prstGeom>
          <a:noFill/>
          <a:ln w="9525">
            <a:noFill/>
            <a:miter lim="800000"/>
            <a:headEnd/>
            <a:tailEnd/>
          </a:ln>
        </p:spPr>
      </p:pic>
      <p:pic>
        <p:nvPicPr>
          <p:cNvPr id="231428" name="Picture 5" descr="Logo Partie 1"/>
          <p:cNvPicPr>
            <a:picLocks noChangeAspect="1" noChangeArrowheads="1"/>
          </p:cNvPicPr>
          <p:nvPr/>
        </p:nvPicPr>
        <p:blipFill>
          <a:blip r:embed="rId3"/>
          <a:srcRect/>
          <a:stretch>
            <a:fillRect/>
          </a:stretch>
        </p:blipFill>
        <p:spPr bwMode="auto">
          <a:xfrm>
            <a:off x="901700" y="3581400"/>
            <a:ext cx="500063" cy="503238"/>
          </a:xfrm>
          <a:prstGeom prst="rect">
            <a:avLst/>
          </a:prstGeom>
          <a:noFill/>
          <a:ln w="9525">
            <a:noFill/>
            <a:miter lim="800000"/>
            <a:headEnd/>
            <a:tailEnd/>
          </a:ln>
        </p:spPr>
      </p:pic>
      <p:pic>
        <p:nvPicPr>
          <p:cNvPr id="231429" name="Picture 6" descr="Logo Partie 1"/>
          <p:cNvPicPr>
            <a:picLocks noChangeAspect="1" noChangeArrowheads="1"/>
          </p:cNvPicPr>
          <p:nvPr/>
        </p:nvPicPr>
        <p:blipFill>
          <a:blip r:embed="rId3"/>
          <a:srcRect/>
          <a:stretch>
            <a:fillRect/>
          </a:stretch>
        </p:blipFill>
        <p:spPr bwMode="auto">
          <a:xfrm>
            <a:off x="914400" y="1981200"/>
            <a:ext cx="500063" cy="503238"/>
          </a:xfrm>
          <a:prstGeom prst="rect">
            <a:avLst/>
          </a:prstGeom>
          <a:noFill/>
          <a:ln w="9525">
            <a:noFill/>
            <a:miter lim="800000"/>
            <a:headEnd/>
            <a:tailEnd/>
          </a:ln>
        </p:spPr>
      </p:pic>
    </p:spTree>
  </p:cSld>
  <p:clrMapOvr>
    <a:masterClrMapping/>
  </p:clrMapOvr>
  <p:transition>
    <p:zo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2"/>
          <p:cNvSpPr>
            <a:spLocks noGrp="1" noChangeArrowheads="1"/>
          </p:cNvSpPr>
          <p:nvPr>
            <p:ph type="title"/>
          </p:nvPr>
        </p:nvSpPr>
        <p:spPr>
          <a:xfrm>
            <a:off x="685800" y="838200"/>
            <a:ext cx="7924800" cy="1066800"/>
          </a:xfrm>
        </p:spPr>
        <p:txBody>
          <a:bodyPr/>
          <a:lstStyle/>
          <a:p>
            <a:pPr eaLnBrk="1" hangingPunct="1"/>
            <a:r>
              <a:rPr lang="fr-FR" sz="4000" smtClean="0">
                <a:solidFill>
                  <a:srgbClr val="01A0B5"/>
                </a:solidFill>
              </a:rPr>
              <a:t>L</a:t>
            </a:r>
            <a:r>
              <a:rPr lang="fr-FR" sz="4000" smtClean="0"/>
              <a:t>a </a:t>
            </a:r>
            <a:r>
              <a:rPr lang="fr-FR" sz="4000" smtClean="0">
                <a:solidFill>
                  <a:srgbClr val="FF5E00"/>
                </a:solidFill>
              </a:rPr>
              <a:t>C</a:t>
            </a:r>
            <a:r>
              <a:rPr lang="fr-FR" sz="4000" smtClean="0"/>
              <a:t>ommission </a:t>
            </a:r>
            <a:r>
              <a:rPr lang="fr-FR" sz="4000" smtClean="0">
                <a:solidFill>
                  <a:srgbClr val="FF5E00"/>
                </a:solidFill>
              </a:rPr>
              <a:t>B</a:t>
            </a:r>
            <a:r>
              <a:rPr lang="fr-FR" sz="4000" smtClean="0"/>
              <a:t>ancaire (CB)</a:t>
            </a:r>
            <a:endParaRPr lang="fr-FR" sz="3200" smtClean="0"/>
          </a:p>
        </p:txBody>
      </p:sp>
      <p:sp>
        <p:nvSpPr>
          <p:cNvPr id="233474" name="Rectangle 3"/>
          <p:cNvSpPr>
            <a:spLocks noGrp="1" noChangeArrowheads="1"/>
          </p:cNvSpPr>
          <p:nvPr>
            <p:ph type="body" idx="1"/>
          </p:nvPr>
        </p:nvSpPr>
        <p:spPr>
          <a:xfrm>
            <a:off x="1085850" y="2009775"/>
            <a:ext cx="7391400" cy="3911600"/>
          </a:xfrm>
        </p:spPr>
        <p:txBody>
          <a:bodyPr/>
          <a:lstStyle/>
          <a:p>
            <a:pPr algn="just" eaLnBrk="1" hangingPunct="1">
              <a:lnSpc>
                <a:spcPct val="90000"/>
              </a:lnSpc>
              <a:buFontTx/>
              <a:buNone/>
            </a:pPr>
            <a:r>
              <a:rPr lang="fr-FR" sz="2400" smtClean="0">
                <a:solidFill>
                  <a:srgbClr val="184B81"/>
                </a:solidFill>
              </a:rPr>
              <a:t>	</a:t>
            </a:r>
            <a:r>
              <a:rPr lang="fr-FR" sz="2400" smtClean="0">
                <a:solidFill>
                  <a:srgbClr val="01A0B5"/>
                </a:solidFill>
              </a:rPr>
              <a:t>P</a:t>
            </a:r>
            <a:r>
              <a:rPr lang="fr-FR" sz="2400" smtClean="0"/>
              <a:t>rincipales fonctions :</a:t>
            </a:r>
          </a:p>
          <a:p>
            <a:pPr lvl="1" algn="just" eaLnBrk="1" hangingPunct="1">
              <a:lnSpc>
                <a:spcPct val="90000"/>
              </a:lnSpc>
            </a:pPr>
            <a:r>
              <a:rPr lang="fr-FR" sz="1800" smtClean="0">
                <a:solidFill>
                  <a:srgbClr val="01A0B5"/>
                </a:solidFill>
              </a:rPr>
              <a:t>S</a:t>
            </a:r>
            <a:r>
              <a:rPr lang="fr-FR" sz="1800" smtClean="0"/>
              <a:t>’assure du respect par les établissements de crédit et entreprises d’investissement des dispositions législatives et réglementaires qui leur sont applicables, </a:t>
            </a:r>
          </a:p>
          <a:p>
            <a:pPr lvl="1" algn="just" eaLnBrk="1" hangingPunct="1">
              <a:lnSpc>
                <a:spcPct val="90000"/>
              </a:lnSpc>
            </a:pPr>
            <a:r>
              <a:rPr lang="fr-FR" sz="1800" smtClean="0">
                <a:solidFill>
                  <a:srgbClr val="01A0B5"/>
                </a:solidFill>
              </a:rPr>
              <a:t>C</a:t>
            </a:r>
            <a:r>
              <a:rPr lang="fr-FR" sz="1800" smtClean="0"/>
              <a:t>hargée d’examiner les conditions d’exploitation et de veiller à la qualité de la situation financière de ces établissements,</a:t>
            </a:r>
          </a:p>
          <a:p>
            <a:pPr lvl="1" algn="just" eaLnBrk="1" hangingPunct="1">
              <a:lnSpc>
                <a:spcPct val="90000"/>
              </a:lnSpc>
            </a:pPr>
            <a:r>
              <a:rPr lang="fr-FR" sz="1800" smtClean="0">
                <a:solidFill>
                  <a:srgbClr val="01A0B5"/>
                </a:solidFill>
              </a:rPr>
              <a:t>S</a:t>
            </a:r>
            <a:r>
              <a:rPr lang="fr-FR" sz="1800" smtClean="0"/>
              <a:t>anctionne les infractions ou manquements constatés,</a:t>
            </a:r>
          </a:p>
          <a:p>
            <a:pPr lvl="1" algn="just" eaLnBrk="1" hangingPunct="1">
              <a:lnSpc>
                <a:spcPct val="90000"/>
              </a:lnSpc>
            </a:pPr>
            <a:r>
              <a:rPr lang="fr-FR" sz="1800" smtClean="0">
                <a:solidFill>
                  <a:srgbClr val="01A0B5"/>
                </a:solidFill>
              </a:rPr>
              <a:t>C</a:t>
            </a:r>
            <a:r>
              <a:rPr lang="fr-FR" sz="1800" smtClean="0"/>
              <a:t>hargée de veiller au respect des règles de bonne conduite de la profession pour les activités bancaires.</a:t>
            </a:r>
            <a:endParaRPr lang="fr-FR" sz="2000" smtClean="0"/>
          </a:p>
          <a:p>
            <a:pPr algn="just" eaLnBrk="1" hangingPunct="1">
              <a:lnSpc>
                <a:spcPct val="50000"/>
              </a:lnSpc>
              <a:buFontTx/>
              <a:buNone/>
            </a:pPr>
            <a:r>
              <a:rPr lang="fr-FR" sz="2400" smtClean="0">
                <a:solidFill>
                  <a:srgbClr val="184B81"/>
                </a:solidFill>
              </a:rPr>
              <a:t>	</a:t>
            </a:r>
          </a:p>
          <a:p>
            <a:pPr algn="just" eaLnBrk="1" hangingPunct="1">
              <a:lnSpc>
                <a:spcPct val="90000"/>
              </a:lnSpc>
              <a:buFontTx/>
              <a:buNone/>
            </a:pPr>
            <a:r>
              <a:rPr lang="fr-FR" sz="2400" smtClean="0">
                <a:solidFill>
                  <a:srgbClr val="184B81"/>
                </a:solidFill>
              </a:rPr>
              <a:t>	</a:t>
            </a:r>
            <a:r>
              <a:rPr lang="fr-FR" sz="2400" smtClean="0">
                <a:solidFill>
                  <a:srgbClr val="01A0B5"/>
                </a:solidFill>
              </a:rPr>
              <a:t>C</a:t>
            </a:r>
            <a:r>
              <a:rPr lang="fr-FR" sz="2400" smtClean="0"/>
              <a:t>ollaborations avec d’autres autorités :</a:t>
            </a:r>
          </a:p>
          <a:p>
            <a:pPr lvl="1" algn="just" eaLnBrk="1" hangingPunct="1">
              <a:lnSpc>
                <a:spcPct val="90000"/>
              </a:lnSpc>
            </a:pPr>
            <a:r>
              <a:rPr lang="fr-FR" sz="1800" smtClean="0">
                <a:solidFill>
                  <a:srgbClr val="01A0B5"/>
                </a:solidFill>
              </a:rPr>
              <a:t>A</a:t>
            </a:r>
            <a:r>
              <a:rPr lang="fr-FR" sz="1800" smtClean="0"/>
              <a:t>utorités financières = AMF, CECEI, BDF…,</a:t>
            </a:r>
          </a:p>
          <a:p>
            <a:pPr lvl="1" algn="just" eaLnBrk="1" hangingPunct="1">
              <a:lnSpc>
                <a:spcPct val="90000"/>
              </a:lnSpc>
            </a:pPr>
            <a:r>
              <a:rPr lang="fr-FR" sz="1800" smtClean="0">
                <a:solidFill>
                  <a:srgbClr val="01A0B5"/>
                </a:solidFill>
              </a:rPr>
              <a:t>A</a:t>
            </a:r>
            <a:r>
              <a:rPr lang="fr-FR" sz="1800" smtClean="0"/>
              <a:t>utorités judiciaires.</a:t>
            </a:r>
            <a:endParaRPr lang="fr-FR" sz="2000" smtClean="0"/>
          </a:p>
        </p:txBody>
      </p:sp>
      <p:pic>
        <p:nvPicPr>
          <p:cNvPr id="233475" name="Picture 4" descr="Logo Partie 1"/>
          <p:cNvPicPr>
            <a:picLocks noChangeAspect="1" noChangeArrowheads="1"/>
          </p:cNvPicPr>
          <p:nvPr/>
        </p:nvPicPr>
        <p:blipFill>
          <a:blip r:embed="rId3"/>
          <a:srcRect/>
          <a:stretch>
            <a:fillRect/>
          </a:stretch>
        </p:blipFill>
        <p:spPr bwMode="auto">
          <a:xfrm>
            <a:off x="901700" y="4857750"/>
            <a:ext cx="500063" cy="503238"/>
          </a:xfrm>
          <a:prstGeom prst="rect">
            <a:avLst/>
          </a:prstGeom>
          <a:noFill/>
          <a:ln w="9525">
            <a:noFill/>
            <a:miter lim="800000"/>
            <a:headEnd/>
            <a:tailEnd/>
          </a:ln>
        </p:spPr>
      </p:pic>
      <p:pic>
        <p:nvPicPr>
          <p:cNvPr id="233476" name="Picture 5" descr="Logo Partie 1"/>
          <p:cNvPicPr>
            <a:picLocks noChangeAspect="1" noChangeArrowheads="1"/>
          </p:cNvPicPr>
          <p:nvPr/>
        </p:nvPicPr>
        <p:blipFill>
          <a:blip r:embed="rId3"/>
          <a:srcRect/>
          <a:stretch>
            <a:fillRect/>
          </a:stretch>
        </p:blipFill>
        <p:spPr bwMode="auto">
          <a:xfrm>
            <a:off x="914400" y="1981200"/>
            <a:ext cx="500063" cy="503238"/>
          </a:xfrm>
          <a:prstGeom prst="rect">
            <a:avLst/>
          </a:prstGeom>
          <a:noFill/>
          <a:ln w="9525">
            <a:noFill/>
            <a:miter lim="800000"/>
            <a:headEnd/>
            <a:tailEnd/>
          </a:ln>
        </p:spPr>
      </p:pic>
    </p:spTree>
  </p:cSld>
  <p:clrMapOvr>
    <a:masterClrMapping/>
  </p:clrMapOvr>
  <p:transition>
    <p:zo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2"/>
          <p:cNvSpPr>
            <a:spLocks noGrp="1" noChangeArrowheads="1"/>
          </p:cNvSpPr>
          <p:nvPr>
            <p:ph type="title"/>
          </p:nvPr>
        </p:nvSpPr>
        <p:spPr>
          <a:xfrm>
            <a:off x="685800" y="838200"/>
            <a:ext cx="7924800" cy="1066800"/>
          </a:xfrm>
        </p:spPr>
        <p:txBody>
          <a:bodyPr/>
          <a:lstStyle/>
          <a:p>
            <a:pPr eaLnBrk="1" hangingPunct="1"/>
            <a:r>
              <a:rPr lang="fr-FR" sz="4000" smtClean="0">
                <a:solidFill>
                  <a:srgbClr val="01A0B5"/>
                </a:solidFill>
              </a:rPr>
              <a:t>L</a:t>
            </a:r>
            <a:r>
              <a:rPr lang="fr-FR" sz="4000" smtClean="0"/>
              <a:t>a CB = </a:t>
            </a:r>
            <a:r>
              <a:rPr lang="fr-FR" sz="4000" smtClean="0">
                <a:solidFill>
                  <a:srgbClr val="FF5E00"/>
                </a:solidFill>
              </a:rPr>
              <a:t>A</a:t>
            </a:r>
            <a:r>
              <a:rPr lang="fr-FR" sz="4000" smtClean="0"/>
              <a:t>ttributions</a:t>
            </a:r>
            <a:endParaRPr lang="fr-FR" sz="3200" smtClean="0"/>
          </a:p>
        </p:txBody>
      </p:sp>
      <p:sp>
        <p:nvSpPr>
          <p:cNvPr id="235522" name="Rectangle 3"/>
          <p:cNvSpPr>
            <a:spLocks noGrp="1" noChangeArrowheads="1"/>
          </p:cNvSpPr>
          <p:nvPr>
            <p:ph type="body" idx="1"/>
          </p:nvPr>
        </p:nvSpPr>
        <p:spPr>
          <a:xfrm>
            <a:off x="1066800" y="1981200"/>
            <a:ext cx="7391400" cy="3457575"/>
          </a:xfrm>
        </p:spPr>
        <p:txBody>
          <a:bodyPr/>
          <a:lstStyle/>
          <a:p>
            <a:pPr eaLnBrk="1" hangingPunct="1">
              <a:buFontTx/>
              <a:buNone/>
            </a:pPr>
            <a:r>
              <a:rPr lang="fr-FR" sz="2400" smtClean="0">
                <a:solidFill>
                  <a:srgbClr val="184B81"/>
                </a:solidFill>
              </a:rPr>
              <a:t>	</a:t>
            </a:r>
            <a:r>
              <a:rPr lang="fr-FR" sz="2400" smtClean="0">
                <a:solidFill>
                  <a:srgbClr val="01A0B5"/>
                </a:solidFill>
              </a:rPr>
              <a:t>Q</a:t>
            </a:r>
            <a:r>
              <a:rPr lang="fr-FR" sz="2400" smtClean="0"/>
              <a:t>uels sont les assujettis au contrôle ?</a:t>
            </a:r>
          </a:p>
          <a:p>
            <a:pPr lvl="1" eaLnBrk="1" hangingPunct="1"/>
            <a:r>
              <a:rPr lang="fr-FR" sz="1800" smtClean="0">
                <a:solidFill>
                  <a:srgbClr val="01A0B5"/>
                </a:solidFill>
              </a:rPr>
              <a:t>É</a:t>
            </a:r>
            <a:r>
              <a:rPr lang="fr-FR" sz="1800" smtClean="0"/>
              <a:t>tablissements de Crédit,</a:t>
            </a:r>
          </a:p>
          <a:p>
            <a:pPr lvl="1" eaLnBrk="1" hangingPunct="1"/>
            <a:r>
              <a:rPr lang="fr-FR" sz="1800" smtClean="0">
                <a:solidFill>
                  <a:srgbClr val="01A0B5"/>
                </a:solidFill>
              </a:rPr>
              <a:t>E</a:t>
            </a:r>
            <a:r>
              <a:rPr lang="fr-FR" sz="1800" smtClean="0"/>
              <a:t>ntreprises d’Investissement (hors sociétés de gestion de portefeuille),</a:t>
            </a:r>
          </a:p>
          <a:p>
            <a:pPr lvl="1" eaLnBrk="1" hangingPunct="1"/>
            <a:r>
              <a:rPr lang="fr-FR" sz="1800" smtClean="0">
                <a:solidFill>
                  <a:srgbClr val="01A0B5"/>
                </a:solidFill>
              </a:rPr>
              <a:t>E</a:t>
            </a:r>
            <a:r>
              <a:rPr lang="fr-FR" sz="1800" smtClean="0"/>
              <a:t>x. Sociétés de Bourse.</a:t>
            </a:r>
            <a:r>
              <a:rPr lang="fr-FR" sz="2000" smtClean="0">
                <a:solidFill>
                  <a:srgbClr val="184B81"/>
                </a:solidFill>
              </a:rPr>
              <a:t> </a:t>
            </a:r>
          </a:p>
          <a:p>
            <a:pPr lvl="1" eaLnBrk="1" hangingPunct="1">
              <a:buFontTx/>
              <a:buNone/>
            </a:pPr>
            <a:endParaRPr lang="fr-FR" sz="1000" smtClean="0">
              <a:solidFill>
                <a:srgbClr val="184B81"/>
              </a:solidFill>
            </a:endParaRPr>
          </a:p>
          <a:p>
            <a:pPr eaLnBrk="1" hangingPunct="1">
              <a:buFontTx/>
              <a:buNone/>
            </a:pPr>
            <a:r>
              <a:rPr lang="fr-FR" sz="2400" smtClean="0">
                <a:solidFill>
                  <a:srgbClr val="184B81"/>
                </a:solidFill>
              </a:rPr>
              <a:t>	</a:t>
            </a:r>
            <a:r>
              <a:rPr lang="fr-FR" sz="2400" smtClean="0">
                <a:solidFill>
                  <a:srgbClr val="01A0B5"/>
                </a:solidFill>
              </a:rPr>
              <a:t>P</a:t>
            </a:r>
            <a:r>
              <a:rPr lang="fr-FR" sz="2400" smtClean="0"/>
              <a:t>ublications périodiques éditées :</a:t>
            </a:r>
          </a:p>
          <a:p>
            <a:pPr lvl="1" eaLnBrk="1" hangingPunct="1"/>
            <a:r>
              <a:rPr lang="fr-FR" sz="1800" smtClean="0">
                <a:solidFill>
                  <a:srgbClr val="01A0B5"/>
                </a:solidFill>
              </a:rPr>
              <a:t>R</a:t>
            </a:r>
            <a:r>
              <a:rPr lang="fr-FR" sz="1800" smtClean="0"/>
              <a:t>apport annuel </a:t>
            </a:r>
            <a:r>
              <a:rPr lang="fr-FR" sz="1800" i="1" smtClean="0"/>
              <a:t>(juin</a:t>
            </a:r>
            <a:r>
              <a:rPr lang="fr-FR" sz="1800" smtClean="0"/>
              <a:t>),</a:t>
            </a:r>
          </a:p>
          <a:p>
            <a:pPr lvl="1" eaLnBrk="1" hangingPunct="1"/>
            <a:r>
              <a:rPr lang="fr-FR" sz="1800" smtClean="0">
                <a:solidFill>
                  <a:srgbClr val="01A0B5"/>
                </a:solidFill>
              </a:rPr>
              <a:t>A</a:t>
            </a:r>
            <a:r>
              <a:rPr lang="fr-FR" sz="1800" smtClean="0"/>
              <a:t>nalyses comparatives </a:t>
            </a:r>
            <a:r>
              <a:rPr lang="fr-FR" sz="1800" i="1" smtClean="0"/>
              <a:t>(août &amp; décembre</a:t>
            </a:r>
            <a:r>
              <a:rPr lang="fr-FR" sz="1800" smtClean="0"/>
              <a:t>),</a:t>
            </a:r>
          </a:p>
          <a:p>
            <a:pPr lvl="1" eaLnBrk="1" hangingPunct="1"/>
            <a:r>
              <a:rPr lang="fr-FR" sz="1800" smtClean="0">
                <a:solidFill>
                  <a:srgbClr val="01A0B5"/>
                </a:solidFill>
              </a:rPr>
              <a:t>B</a:t>
            </a:r>
            <a:r>
              <a:rPr lang="fr-FR" sz="1800" smtClean="0"/>
              <a:t>ulletin de la Commission Bancaire </a:t>
            </a:r>
            <a:r>
              <a:rPr lang="fr-FR" sz="1800" i="1" smtClean="0"/>
              <a:t>(avril &amp; novembre</a:t>
            </a:r>
            <a:r>
              <a:rPr lang="fr-FR" sz="1800" smtClean="0"/>
              <a:t>),</a:t>
            </a:r>
          </a:p>
          <a:p>
            <a:pPr lvl="1" eaLnBrk="1" hangingPunct="1"/>
            <a:r>
              <a:rPr lang="fr-FR" sz="1800" smtClean="0">
                <a:solidFill>
                  <a:srgbClr val="01A0B5"/>
                </a:solidFill>
              </a:rPr>
              <a:t>C</a:t>
            </a:r>
            <a:r>
              <a:rPr lang="fr-FR" sz="1800" smtClean="0"/>
              <a:t>omptes annuels des établissements de crédit </a:t>
            </a:r>
            <a:r>
              <a:rPr lang="fr-FR" sz="1800" i="1" smtClean="0"/>
              <a:t>(décembre</a:t>
            </a:r>
            <a:r>
              <a:rPr lang="fr-FR" sz="1800" smtClean="0"/>
              <a:t>)</a:t>
            </a:r>
            <a:r>
              <a:rPr lang="fr-FR" sz="1800" i="1" smtClean="0"/>
              <a:t>.</a:t>
            </a:r>
            <a:endParaRPr lang="fr-FR" sz="2000" i="1" smtClean="0"/>
          </a:p>
        </p:txBody>
      </p:sp>
      <p:pic>
        <p:nvPicPr>
          <p:cNvPr id="235523" name="Picture 4" descr="Logo Partie 1"/>
          <p:cNvPicPr>
            <a:picLocks noChangeAspect="1" noChangeArrowheads="1"/>
          </p:cNvPicPr>
          <p:nvPr/>
        </p:nvPicPr>
        <p:blipFill>
          <a:blip r:embed="rId3"/>
          <a:srcRect/>
          <a:stretch>
            <a:fillRect/>
          </a:stretch>
        </p:blipFill>
        <p:spPr bwMode="auto">
          <a:xfrm>
            <a:off x="901700" y="3619500"/>
            <a:ext cx="500063" cy="503238"/>
          </a:xfrm>
          <a:prstGeom prst="rect">
            <a:avLst/>
          </a:prstGeom>
          <a:noFill/>
          <a:ln w="9525">
            <a:noFill/>
            <a:miter lim="800000"/>
            <a:headEnd/>
            <a:tailEnd/>
          </a:ln>
        </p:spPr>
      </p:pic>
      <p:pic>
        <p:nvPicPr>
          <p:cNvPr id="235524" name="Picture 5" descr="Logo Partie 1"/>
          <p:cNvPicPr>
            <a:picLocks noChangeAspect="1" noChangeArrowheads="1"/>
          </p:cNvPicPr>
          <p:nvPr/>
        </p:nvPicPr>
        <p:blipFill>
          <a:blip r:embed="rId3"/>
          <a:srcRect/>
          <a:stretch>
            <a:fillRect/>
          </a:stretch>
        </p:blipFill>
        <p:spPr bwMode="auto">
          <a:xfrm>
            <a:off x="914400" y="1981200"/>
            <a:ext cx="500063" cy="503238"/>
          </a:xfrm>
          <a:prstGeom prst="rect">
            <a:avLst/>
          </a:prstGeom>
          <a:noFill/>
          <a:ln w="9525">
            <a:noFill/>
            <a:miter lim="800000"/>
            <a:headEnd/>
            <a:tailEnd/>
          </a:ln>
        </p:spPr>
      </p:pic>
    </p:spTree>
  </p:cSld>
  <p:clrMapOvr>
    <a:masterClrMapping/>
  </p:clrMapOvr>
  <p:transition>
    <p:zo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Rectangle 2"/>
          <p:cNvSpPr>
            <a:spLocks noGrp="1" noChangeArrowheads="1"/>
          </p:cNvSpPr>
          <p:nvPr>
            <p:ph type="body" idx="1"/>
          </p:nvPr>
        </p:nvSpPr>
        <p:spPr>
          <a:xfrm>
            <a:off x="1076325" y="1962150"/>
            <a:ext cx="7620000" cy="4267200"/>
          </a:xfrm>
        </p:spPr>
        <p:txBody>
          <a:bodyPr/>
          <a:lstStyle/>
          <a:p>
            <a:pPr eaLnBrk="1" hangingPunct="1">
              <a:lnSpc>
                <a:spcPct val="90000"/>
              </a:lnSpc>
              <a:buFontTx/>
              <a:buNone/>
            </a:pPr>
            <a:r>
              <a:rPr lang="fr-FR" sz="2400" smtClean="0">
                <a:solidFill>
                  <a:srgbClr val="184B81"/>
                </a:solidFill>
              </a:rPr>
              <a:t>	</a:t>
            </a:r>
            <a:r>
              <a:rPr lang="fr-FR" sz="2400" smtClean="0">
                <a:solidFill>
                  <a:srgbClr val="01A0B5"/>
                </a:solidFill>
              </a:rPr>
              <a:t>P</a:t>
            </a:r>
            <a:r>
              <a:rPr lang="fr-FR" sz="2400" smtClean="0"/>
              <a:t>résident =</a:t>
            </a:r>
            <a:r>
              <a:rPr lang="fr-FR" sz="2800" smtClean="0"/>
              <a:t> </a:t>
            </a:r>
            <a:r>
              <a:rPr lang="fr-FR" sz="2000" smtClean="0"/>
              <a:t>gouverneur de la BDF,</a:t>
            </a:r>
          </a:p>
          <a:p>
            <a:pPr eaLnBrk="1" hangingPunct="1">
              <a:lnSpc>
                <a:spcPct val="90000"/>
              </a:lnSpc>
              <a:buFontTx/>
              <a:buNone/>
            </a:pPr>
            <a:r>
              <a:rPr lang="fr-FR" sz="2400" smtClean="0">
                <a:solidFill>
                  <a:srgbClr val="184B81"/>
                </a:solidFill>
              </a:rPr>
              <a:t>	</a:t>
            </a:r>
            <a:r>
              <a:rPr lang="fr-FR" sz="2400" smtClean="0">
                <a:solidFill>
                  <a:srgbClr val="01A0B5"/>
                </a:solidFill>
              </a:rPr>
              <a:t>M</a:t>
            </a:r>
            <a:r>
              <a:rPr lang="fr-FR" sz="2400" smtClean="0"/>
              <a:t>embres de droit =</a:t>
            </a:r>
            <a:r>
              <a:rPr lang="fr-FR" sz="2800" smtClean="0"/>
              <a:t> </a:t>
            </a:r>
            <a:r>
              <a:rPr lang="fr-FR" sz="2000" smtClean="0"/>
              <a:t>directeur du Trésor,</a:t>
            </a:r>
          </a:p>
          <a:p>
            <a:pPr eaLnBrk="1" hangingPunct="1">
              <a:lnSpc>
                <a:spcPct val="90000"/>
              </a:lnSpc>
              <a:buFontTx/>
              <a:buNone/>
            </a:pPr>
            <a:r>
              <a:rPr lang="fr-FR" sz="2400" smtClean="0">
                <a:solidFill>
                  <a:srgbClr val="184B81"/>
                </a:solidFill>
              </a:rPr>
              <a:t>	</a:t>
            </a:r>
            <a:r>
              <a:rPr lang="fr-FR" sz="2400" smtClean="0">
                <a:solidFill>
                  <a:srgbClr val="01A0B5"/>
                </a:solidFill>
              </a:rPr>
              <a:t>M</a:t>
            </a:r>
            <a:r>
              <a:rPr lang="fr-FR" sz="2400" smtClean="0"/>
              <a:t>embres titulaires =</a:t>
            </a:r>
            <a:r>
              <a:rPr lang="fr-FR" sz="2800" smtClean="0"/>
              <a:t> </a:t>
            </a:r>
            <a:r>
              <a:rPr lang="fr-FR" sz="2000" smtClean="0"/>
              <a:t>nommés pour 6 ans :</a:t>
            </a:r>
          </a:p>
          <a:p>
            <a:pPr lvl="1" eaLnBrk="1" hangingPunct="1">
              <a:lnSpc>
                <a:spcPct val="90000"/>
              </a:lnSpc>
            </a:pPr>
            <a:r>
              <a:rPr lang="fr-FR" sz="1800" smtClean="0">
                <a:solidFill>
                  <a:srgbClr val="01A0B5"/>
                </a:solidFill>
              </a:rPr>
              <a:t>C</a:t>
            </a:r>
            <a:r>
              <a:rPr lang="fr-FR" sz="1800" smtClean="0"/>
              <a:t>onseiller d’État,</a:t>
            </a:r>
          </a:p>
          <a:p>
            <a:pPr lvl="1" eaLnBrk="1" hangingPunct="1">
              <a:lnSpc>
                <a:spcPct val="90000"/>
              </a:lnSpc>
            </a:pPr>
            <a:r>
              <a:rPr lang="fr-FR" sz="1800" smtClean="0">
                <a:solidFill>
                  <a:srgbClr val="01A0B5"/>
                </a:solidFill>
              </a:rPr>
              <a:t>C</a:t>
            </a:r>
            <a:r>
              <a:rPr lang="fr-FR" sz="1800" smtClean="0"/>
              <a:t>onseiller à la Cour de Cassation,</a:t>
            </a:r>
          </a:p>
          <a:p>
            <a:pPr lvl="1" eaLnBrk="1" hangingPunct="1">
              <a:lnSpc>
                <a:spcPct val="90000"/>
              </a:lnSpc>
            </a:pPr>
            <a:r>
              <a:rPr lang="fr-FR" sz="1800" smtClean="0">
                <a:solidFill>
                  <a:srgbClr val="01A0B5"/>
                </a:solidFill>
              </a:rPr>
              <a:t>D</a:t>
            </a:r>
            <a:r>
              <a:rPr lang="fr-FR" sz="1800" smtClean="0"/>
              <a:t>eux personnalités choisies en raison de leur compétence particulière.</a:t>
            </a:r>
          </a:p>
          <a:p>
            <a:pPr lvl="1" eaLnBrk="1" hangingPunct="1">
              <a:lnSpc>
                <a:spcPct val="90000"/>
              </a:lnSpc>
              <a:buFontTx/>
              <a:buNone/>
            </a:pPr>
            <a:endParaRPr lang="fr-FR" sz="1000" smtClean="0"/>
          </a:p>
          <a:p>
            <a:pPr eaLnBrk="1" hangingPunct="1">
              <a:lnSpc>
                <a:spcPct val="90000"/>
              </a:lnSpc>
              <a:buFontTx/>
              <a:buNone/>
            </a:pPr>
            <a:r>
              <a:rPr lang="fr-FR" sz="2400" smtClean="0">
                <a:solidFill>
                  <a:srgbClr val="184B81"/>
                </a:solidFill>
              </a:rPr>
              <a:t>	</a:t>
            </a:r>
            <a:r>
              <a:rPr lang="fr-FR" sz="2400" smtClean="0">
                <a:solidFill>
                  <a:srgbClr val="01A0B5"/>
                </a:solidFill>
              </a:rPr>
              <a:t>M</a:t>
            </a:r>
            <a:r>
              <a:rPr lang="fr-FR" sz="2400" smtClean="0"/>
              <a:t>embres </a:t>
            </a:r>
            <a:r>
              <a:rPr lang="fr-FR" sz="1800" smtClean="0"/>
              <a:t>= se réunissent en moyenne 1 à 2 fois/mois.</a:t>
            </a:r>
          </a:p>
          <a:p>
            <a:pPr algn="just" eaLnBrk="1" hangingPunct="1">
              <a:lnSpc>
                <a:spcPct val="10000"/>
              </a:lnSpc>
              <a:buFontTx/>
              <a:buNone/>
            </a:pPr>
            <a:r>
              <a:rPr lang="fr-FR" sz="2400" smtClean="0">
                <a:solidFill>
                  <a:srgbClr val="184B81"/>
                </a:solidFill>
              </a:rPr>
              <a:t>	</a:t>
            </a:r>
          </a:p>
          <a:p>
            <a:pPr algn="just" eaLnBrk="1" hangingPunct="1">
              <a:lnSpc>
                <a:spcPct val="90000"/>
              </a:lnSpc>
              <a:buFontTx/>
              <a:buNone/>
            </a:pPr>
            <a:r>
              <a:rPr lang="fr-FR" sz="2400" smtClean="0">
                <a:solidFill>
                  <a:srgbClr val="184B81"/>
                </a:solidFill>
              </a:rPr>
              <a:t>	</a:t>
            </a:r>
            <a:r>
              <a:rPr lang="fr-FR" sz="2400" smtClean="0">
                <a:solidFill>
                  <a:srgbClr val="01A0B5"/>
                </a:solidFill>
              </a:rPr>
              <a:t>D</a:t>
            </a:r>
            <a:r>
              <a:rPr lang="fr-FR" sz="2400" smtClean="0"/>
              <a:t>ouble statut :</a:t>
            </a:r>
          </a:p>
          <a:p>
            <a:pPr lvl="1" algn="just" eaLnBrk="1" hangingPunct="1">
              <a:lnSpc>
                <a:spcPct val="90000"/>
              </a:lnSpc>
            </a:pPr>
            <a:r>
              <a:rPr lang="fr-FR" sz="1800" smtClean="0">
                <a:solidFill>
                  <a:srgbClr val="01A0B5"/>
                </a:solidFill>
              </a:rPr>
              <a:t>S</a:t>
            </a:r>
            <a:r>
              <a:rPr lang="fr-FR" sz="1800" smtClean="0"/>
              <a:t>ervice de l’État (lors de missions de contrôles),</a:t>
            </a:r>
          </a:p>
          <a:p>
            <a:pPr lvl="1" algn="just" eaLnBrk="1" hangingPunct="1">
              <a:lnSpc>
                <a:spcPct val="90000"/>
              </a:lnSpc>
            </a:pPr>
            <a:r>
              <a:rPr lang="fr-FR" sz="1800" smtClean="0">
                <a:solidFill>
                  <a:srgbClr val="01A0B5"/>
                </a:solidFill>
              </a:rPr>
              <a:t>J</a:t>
            </a:r>
            <a:r>
              <a:rPr lang="fr-FR" sz="1800" smtClean="0"/>
              <a:t>uridiction administrative (grâce à son pouvoir de sanction).</a:t>
            </a:r>
            <a:endParaRPr lang="fr-FR" sz="2000" smtClean="0"/>
          </a:p>
        </p:txBody>
      </p:sp>
      <p:sp>
        <p:nvSpPr>
          <p:cNvPr id="237570" name="Rectangle 3"/>
          <p:cNvSpPr>
            <a:spLocks noGrp="1" noChangeArrowheads="1"/>
          </p:cNvSpPr>
          <p:nvPr>
            <p:ph type="title"/>
          </p:nvPr>
        </p:nvSpPr>
        <p:spPr>
          <a:xfrm>
            <a:off x="685800" y="838200"/>
            <a:ext cx="7924800" cy="1066800"/>
          </a:xfrm>
        </p:spPr>
        <p:txBody>
          <a:bodyPr/>
          <a:lstStyle/>
          <a:p>
            <a:pPr eaLnBrk="1" hangingPunct="1"/>
            <a:r>
              <a:rPr lang="fr-FR" sz="4000" smtClean="0">
                <a:solidFill>
                  <a:srgbClr val="01A0B5"/>
                </a:solidFill>
              </a:rPr>
              <a:t>L</a:t>
            </a:r>
            <a:r>
              <a:rPr lang="fr-FR" sz="4000" smtClean="0"/>
              <a:t>a CB = </a:t>
            </a:r>
            <a:r>
              <a:rPr lang="fr-FR" sz="4000" smtClean="0">
                <a:solidFill>
                  <a:srgbClr val="FF5E00"/>
                </a:solidFill>
              </a:rPr>
              <a:t>S</a:t>
            </a:r>
            <a:r>
              <a:rPr lang="fr-FR" sz="4000" smtClean="0"/>
              <a:t>tructure &amp; </a:t>
            </a:r>
            <a:r>
              <a:rPr lang="fr-FR" sz="4000" smtClean="0">
                <a:solidFill>
                  <a:srgbClr val="FF5E00"/>
                </a:solidFill>
              </a:rPr>
              <a:t>S</a:t>
            </a:r>
            <a:r>
              <a:rPr lang="fr-FR" sz="4000" smtClean="0"/>
              <a:t>tatut</a:t>
            </a:r>
            <a:endParaRPr lang="fr-FR" sz="3200" smtClean="0"/>
          </a:p>
        </p:txBody>
      </p:sp>
      <p:pic>
        <p:nvPicPr>
          <p:cNvPr id="237571" name="Picture 4" descr="Logo Partie 1"/>
          <p:cNvPicPr>
            <a:picLocks noChangeAspect="1" noChangeArrowheads="1"/>
          </p:cNvPicPr>
          <p:nvPr/>
        </p:nvPicPr>
        <p:blipFill>
          <a:blip r:embed="rId3"/>
          <a:srcRect/>
          <a:stretch>
            <a:fillRect/>
          </a:stretch>
        </p:blipFill>
        <p:spPr bwMode="auto">
          <a:xfrm>
            <a:off x="914400" y="2457450"/>
            <a:ext cx="500063" cy="503238"/>
          </a:xfrm>
          <a:prstGeom prst="rect">
            <a:avLst/>
          </a:prstGeom>
          <a:noFill/>
          <a:ln w="9525">
            <a:noFill/>
            <a:miter lim="800000"/>
            <a:headEnd/>
            <a:tailEnd/>
          </a:ln>
        </p:spPr>
      </p:pic>
      <p:pic>
        <p:nvPicPr>
          <p:cNvPr id="237572" name="Picture 5" descr="Logo Partie 1"/>
          <p:cNvPicPr>
            <a:picLocks noChangeAspect="1" noChangeArrowheads="1"/>
          </p:cNvPicPr>
          <p:nvPr/>
        </p:nvPicPr>
        <p:blipFill>
          <a:blip r:embed="rId3"/>
          <a:srcRect/>
          <a:stretch>
            <a:fillRect/>
          </a:stretch>
        </p:blipFill>
        <p:spPr bwMode="auto">
          <a:xfrm>
            <a:off x="901700" y="4398963"/>
            <a:ext cx="500063" cy="503237"/>
          </a:xfrm>
          <a:prstGeom prst="rect">
            <a:avLst/>
          </a:prstGeom>
          <a:noFill/>
          <a:ln w="9525">
            <a:noFill/>
            <a:miter lim="800000"/>
            <a:headEnd/>
            <a:tailEnd/>
          </a:ln>
        </p:spPr>
      </p:pic>
      <p:pic>
        <p:nvPicPr>
          <p:cNvPr id="237573" name="Picture 6" descr="Logo Partie 1"/>
          <p:cNvPicPr>
            <a:picLocks noChangeAspect="1" noChangeArrowheads="1"/>
          </p:cNvPicPr>
          <p:nvPr/>
        </p:nvPicPr>
        <p:blipFill>
          <a:blip r:embed="rId3"/>
          <a:srcRect/>
          <a:stretch>
            <a:fillRect/>
          </a:stretch>
        </p:blipFill>
        <p:spPr bwMode="auto">
          <a:xfrm>
            <a:off x="901700" y="4935538"/>
            <a:ext cx="500063" cy="503237"/>
          </a:xfrm>
          <a:prstGeom prst="rect">
            <a:avLst/>
          </a:prstGeom>
          <a:noFill/>
          <a:ln w="9525">
            <a:noFill/>
            <a:miter lim="800000"/>
            <a:headEnd/>
            <a:tailEnd/>
          </a:ln>
        </p:spPr>
      </p:pic>
      <p:pic>
        <p:nvPicPr>
          <p:cNvPr id="237574" name="Picture 7" descr="Logo Partie 1"/>
          <p:cNvPicPr>
            <a:picLocks noChangeAspect="1" noChangeArrowheads="1"/>
          </p:cNvPicPr>
          <p:nvPr/>
        </p:nvPicPr>
        <p:blipFill>
          <a:blip r:embed="rId3"/>
          <a:srcRect/>
          <a:stretch>
            <a:fillRect/>
          </a:stretch>
        </p:blipFill>
        <p:spPr bwMode="auto">
          <a:xfrm>
            <a:off x="914400" y="2940050"/>
            <a:ext cx="500063" cy="503238"/>
          </a:xfrm>
          <a:prstGeom prst="rect">
            <a:avLst/>
          </a:prstGeom>
          <a:noFill/>
          <a:ln w="9525">
            <a:noFill/>
            <a:miter lim="800000"/>
            <a:headEnd/>
            <a:tailEnd/>
          </a:ln>
        </p:spPr>
      </p:pic>
      <p:pic>
        <p:nvPicPr>
          <p:cNvPr id="237575" name="Picture 8" descr="Logo Partie 1"/>
          <p:cNvPicPr>
            <a:picLocks noChangeAspect="1" noChangeArrowheads="1"/>
          </p:cNvPicPr>
          <p:nvPr/>
        </p:nvPicPr>
        <p:blipFill>
          <a:blip r:embed="rId3"/>
          <a:srcRect/>
          <a:stretch>
            <a:fillRect/>
          </a:stretch>
        </p:blipFill>
        <p:spPr bwMode="auto">
          <a:xfrm>
            <a:off x="914400" y="1981200"/>
            <a:ext cx="500063" cy="503238"/>
          </a:xfrm>
          <a:prstGeom prst="rect">
            <a:avLst/>
          </a:prstGeom>
          <a:noFill/>
          <a:ln w="9525">
            <a:noFill/>
            <a:miter lim="800000"/>
            <a:headEnd/>
            <a:tailEnd/>
          </a:ln>
        </p:spPr>
      </p:pic>
    </p:spTree>
  </p:cSld>
  <p:clrMapOvr>
    <a:masterClrMapping/>
  </p:clrMapOvr>
  <p:transition>
    <p:zo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2"/>
          <p:cNvSpPr>
            <a:spLocks noGrp="1" noChangeArrowheads="1"/>
          </p:cNvSpPr>
          <p:nvPr>
            <p:ph type="body" idx="1"/>
          </p:nvPr>
        </p:nvSpPr>
        <p:spPr>
          <a:xfrm>
            <a:off x="1403350" y="2349500"/>
            <a:ext cx="6629400" cy="3240088"/>
          </a:xfrm>
        </p:spPr>
        <p:txBody>
          <a:bodyPr/>
          <a:lstStyle/>
          <a:p>
            <a:pPr marL="812800" indent="-812800" eaLnBrk="1" hangingPunct="1">
              <a:buFontTx/>
              <a:buNone/>
            </a:pPr>
            <a:r>
              <a:rPr lang="fr-FR" sz="2800" smtClean="0">
                <a:solidFill>
                  <a:srgbClr val="EAEAEA"/>
                </a:solidFill>
              </a:rPr>
              <a:t>	L’Entreprise et les Marchés Financiers</a:t>
            </a:r>
          </a:p>
          <a:p>
            <a:pPr marL="812800" indent="-812800" eaLnBrk="1" hangingPunct="1"/>
            <a:endParaRPr lang="fr-FR" sz="2800" smtClean="0">
              <a:solidFill>
                <a:srgbClr val="EAEAEA"/>
              </a:solidFill>
            </a:endParaRPr>
          </a:p>
          <a:p>
            <a:pPr marL="812800" indent="-812800" eaLnBrk="1" hangingPunct="1"/>
            <a:r>
              <a:rPr lang="fr-FR" sz="2800" smtClean="0">
                <a:solidFill>
                  <a:srgbClr val="EAEAEA"/>
                </a:solidFill>
              </a:rPr>
              <a:t>Les Organismes de Régulation</a:t>
            </a:r>
          </a:p>
          <a:p>
            <a:pPr marL="812800" indent="-812800" eaLnBrk="1" hangingPunct="1"/>
            <a:endParaRPr lang="fr-FR" sz="2800" smtClean="0"/>
          </a:p>
          <a:p>
            <a:pPr marL="812800" indent="-812800" eaLnBrk="1" hangingPunct="1">
              <a:buFontTx/>
              <a:buNone/>
            </a:pPr>
            <a:r>
              <a:rPr lang="fr-FR" sz="2800" smtClean="0">
                <a:solidFill>
                  <a:srgbClr val="184B81"/>
                </a:solidFill>
              </a:rPr>
              <a:t>	</a:t>
            </a:r>
            <a:r>
              <a:rPr lang="fr-FR" sz="2800" smtClean="0">
                <a:solidFill>
                  <a:srgbClr val="01A0B5"/>
                </a:solidFill>
              </a:rPr>
              <a:t>O</a:t>
            </a:r>
            <a:r>
              <a:rPr lang="fr-FR" sz="2800" smtClean="0"/>
              <a:t>rganisation des Marchés Financiers</a:t>
            </a:r>
          </a:p>
          <a:p>
            <a:pPr marL="812800" indent="-812800" eaLnBrk="1" hangingPunct="1"/>
            <a:endParaRPr lang="fr-FR" sz="200" smtClean="0"/>
          </a:p>
        </p:txBody>
      </p:sp>
      <p:sp>
        <p:nvSpPr>
          <p:cNvPr id="239618"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S</a:t>
            </a:r>
            <a:r>
              <a:rPr lang="fr-FR" sz="4000">
                <a:solidFill>
                  <a:schemeClr val="tx2"/>
                </a:solidFill>
              </a:rPr>
              <a:t>ommaire</a:t>
            </a:r>
          </a:p>
        </p:txBody>
      </p:sp>
      <p:pic>
        <p:nvPicPr>
          <p:cNvPr id="239619" name="Picture 4" descr="Logo Partie 1"/>
          <p:cNvPicPr>
            <a:picLocks noChangeAspect="1" noChangeArrowheads="1"/>
          </p:cNvPicPr>
          <p:nvPr/>
        </p:nvPicPr>
        <p:blipFill>
          <a:blip r:embed="rId3">
            <a:lum bright="70000" contrast="-70000"/>
          </a:blip>
          <a:srcRect/>
          <a:stretch>
            <a:fillRect/>
          </a:stretch>
        </p:blipFill>
        <p:spPr bwMode="auto">
          <a:xfrm>
            <a:off x="1416050" y="3357563"/>
            <a:ext cx="596900" cy="601662"/>
          </a:xfrm>
          <a:prstGeom prst="rect">
            <a:avLst/>
          </a:prstGeom>
          <a:noFill/>
          <a:ln w="9525">
            <a:noFill/>
            <a:miter lim="800000"/>
            <a:headEnd/>
            <a:tailEnd/>
          </a:ln>
        </p:spPr>
      </p:pic>
      <p:pic>
        <p:nvPicPr>
          <p:cNvPr id="239620" name="Picture 5" descr="Logo Partie 2"/>
          <p:cNvPicPr>
            <a:picLocks noChangeAspect="1" noChangeArrowheads="1"/>
          </p:cNvPicPr>
          <p:nvPr/>
        </p:nvPicPr>
        <p:blipFill>
          <a:blip r:embed="rId4">
            <a:lum bright="70000" contrast="-70000"/>
          </a:blip>
          <a:srcRect/>
          <a:stretch>
            <a:fillRect/>
          </a:stretch>
        </p:blipFill>
        <p:spPr bwMode="auto">
          <a:xfrm>
            <a:off x="1431925" y="2255838"/>
            <a:ext cx="619125" cy="658812"/>
          </a:xfrm>
          <a:prstGeom prst="rect">
            <a:avLst/>
          </a:prstGeom>
          <a:noFill/>
          <a:ln w="9525">
            <a:noFill/>
            <a:miter lim="800000"/>
            <a:headEnd/>
            <a:tailEnd/>
          </a:ln>
        </p:spPr>
      </p:pic>
      <p:pic>
        <p:nvPicPr>
          <p:cNvPr id="239621" name="Picture 6" descr="Logo 3"/>
          <p:cNvPicPr>
            <a:picLocks noChangeAspect="1" noChangeArrowheads="1"/>
          </p:cNvPicPr>
          <p:nvPr/>
        </p:nvPicPr>
        <p:blipFill>
          <a:blip r:embed="rId5"/>
          <a:srcRect/>
          <a:stretch>
            <a:fillRect/>
          </a:stretch>
        </p:blipFill>
        <p:spPr bwMode="auto">
          <a:xfrm>
            <a:off x="1409700" y="4391025"/>
            <a:ext cx="608013" cy="622300"/>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2"/>
          <p:cNvSpPr>
            <a:spLocks noGrp="1" noChangeArrowheads="1"/>
          </p:cNvSpPr>
          <p:nvPr>
            <p:ph type="body" idx="1"/>
          </p:nvPr>
        </p:nvSpPr>
        <p:spPr>
          <a:xfrm>
            <a:off x="1801813" y="3284538"/>
            <a:ext cx="5865812" cy="1944687"/>
          </a:xfrm>
        </p:spPr>
        <p:txBody>
          <a:bodyPr/>
          <a:lstStyle/>
          <a:p>
            <a:pPr marL="812800" indent="-812800" eaLnBrk="1" hangingPunct="1">
              <a:lnSpc>
                <a:spcPct val="90000"/>
              </a:lnSpc>
              <a:buFontTx/>
              <a:buNone/>
            </a:pPr>
            <a:r>
              <a:rPr lang="fr-FR" sz="2400" smtClean="0">
                <a:solidFill>
                  <a:srgbClr val="184B81"/>
                </a:solidFill>
              </a:rPr>
              <a:t>		</a:t>
            </a:r>
            <a:r>
              <a:rPr lang="fr-FR" sz="2400" smtClean="0">
                <a:solidFill>
                  <a:srgbClr val="01A0B5"/>
                </a:solidFill>
              </a:rPr>
              <a:t>D</a:t>
            </a:r>
            <a:r>
              <a:rPr lang="fr-FR" sz="2400" smtClean="0"/>
              <a:t>éfinitions</a:t>
            </a:r>
          </a:p>
          <a:p>
            <a:pPr marL="812800" indent="-812800" eaLnBrk="1" hangingPunct="1">
              <a:lnSpc>
                <a:spcPct val="50000"/>
              </a:lnSpc>
            </a:pPr>
            <a:endParaRPr lang="fr-FR" sz="2400" smtClean="0"/>
          </a:p>
          <a:p>
            <a:pPr marL="812800" indent="-812800" eaLnBrk="1" hangingPunct="1">
              <a:lnSpc>
                <a:spcPct val="90000"/>
              </a:lnSpc>
              <a:buFontTx/>
              <a:buNone/>
            </a:pPr>
            <a:r>
              <a:rPr lang="fr-FR" sz="2400" smtClean="0">
                <a:solidFill>
                  <a:srgbClr val="184B81"/>
                </a:solidFill>
              </a:rPr>
              <a:t>		</a:t>
            </a:r>
            <a:r>
              <a:rPr lang="fr-FR" sz="2400" smtClean="0">
                <a:solidFill>
                  <a:srgbClr val="01A0B5"/>
                </a:solidFill>
              </a:rPr>
              <a:t>C</a:t>
            </a:r>
            <a:r>
              <a:rPr lang="fr-FR" sz="2400" smtClean="0"/>
              <a:t>artographie des Places mondiales</a:t>
            </a:r>
          </a:p>
          <a:p>
            <a:pPr marL="812800" indent="-812800" eaLnBrk="1" hangingPunct="1">
              <a:lnSpc>
                <a:spcPct val="50000"/>
              </a:lnSpc>
            </a:pPr>
            <a:endParaRPr lang="fr-FR" sz="2400" smtClean="0">
              <a:solidFill>
                <a:srgbClr val="ED181E"/>
              </a:solidFill>
            </a:endParaRPr>
          </a:p>
          <a:p>
            <a:pPr marL="812800" indent="-812800" eaLnBrk="1" hangingPunct="1">
              <a:lnSpc>
                <a:spcPct val="90000"/>
              </a:lnSpc>
              <a:buFontTx/>
              <a:buNone/>
            </a:pPr>
            <a:r>
              <a:rPr lang="fr-FR" sz="2400" smtClean="0">
                <a:solidFill>
                  <a:srgbClr val="184B81"/>
                </a:solidFill>
              </a:rPr>
              <a:t>		</a:t>
            </a:r>
            <a:r>
              <a:rPr lang="fr-FR" sz="2400" smtClean="0">
                <a:solidFill>
                  <a:srgbClr val="01A0B5"/>
                </a:solidFill>
              </a:rPr>
              <a:t>L</a:t>
            </a:r>
            <a:r>
              <a:rPr lang="fr-FR" sz="2400" smtClean="0"/>
              <a:t>es types de Marchés en France</a:t>
            </a:r>
          </a:p>
        </p:txBody>
      </p:sp>
      <p:sp>
        <p:nvSpPr>
          <p:cNvPr id="241666"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S</a:t>
            </a:r>
            <a:r>
              <a:rPr lang="fr-FR" sz="4000">
                <a:solidFill>
                  <a:schemeClr val="tx2"/>
                </a:solidFill>
              </a:rPr>
              <a:t>ommaire</a:t>
            </a:r>
          </a:p>
        </p:txBody>
      </p:sp>
      <p:pic>
        <p:nvPicPr>
          <p:cNvPr id="241667" name="Picture 4" descr="Logo Partie 2"/>
          <p:cNvPicPr>
            <a:picLocks noChangeAspect="1" noChangeArrowheads="1"/>
          </p:cNvPicPr>
          <p:nvPr/>
        </p:nvPicPr>
        <p:blipFill>
          <a:blip r:embed="rId3"/>
          <a:srcRect/>
          <a:stretch>
            <a:fillRect/>
          </a:stretch>
        </p:blipFill>
        <p:spPr bwMode="auto">
          <a:xfrm>
            <a:off x="2127250" y="3230563"/>
            <a:ext cx="500063" cy="533400"/>
          </a:xfrm>
          <a:prstGeom prst="rect">
            <a:avLst/>
          </a:prstGeom>
          <a:noFill/>
          <a:ln w="9525">
            <a:noFill/>
            <a:miter lim="800000"/>
            <a:headEnd/>
            <a:tailEnd/>
          </a:ln>
        </p:spPr>
      </p:pic>
      <p:pic>
        <p:nvPicPr>
          <p:cNvPr id="241668" name="Picture 5" descr="Logo Partie 2"/>
          <p:cNvPicPr>
            <a:picLocks noChangeAspect="1" noChangeArrowheads="1"/>
          </p:cNvPicPr>
          <p:nvPr/>
        </p:nvPicPr>
        <p:blipFill>
          <a:blip r:embed="rId3"/>
          <a:srcRect/>
          <a:stretch>
            <a:fillRect/>
          </a:stretch>
        </p:blipFill>
        <p:spPr bwMode="auto">
          <a:xfrm>
            <a:off x="2139950" y="4525963"/>
            <a:ext cx="500063" cy="533400"/>
          </a:xfrm>
          <a:prstGeom prst="rect">
            <a:avLst/>
          </a:prstGeom>
          <a:noFill/>
          <a:ln w="9525">
            <a:noFill/>
            <a:miter lim="800000"/>
            <a:headEnd/>
            <a:tailEnd/>
          </a:ln>
        </p:spPr>
      </p:pic>
      <p:sp>
        <p:nvSpPr>
          <p:cNvPr id="241669" name="Rectangle 7"/>
          <p:cNvSpPr>
            <a:spLocks noChangeArrowheads="1"/>
          </p:cNvSpPr>
          <p:nvPr/>
        </p:nvSpPr>
        <p:spPr bwMode="auto">
          <a:xfrm>
            <a:off x="1403350" y="2349500"/>
            <a:ext cx="6629400" cy="503238"/>
          </a:xfrm>
          <a:prstGeom prst="rect">
            <a:avLst/>
          </a:prstGeom>
          <a:noFill/>
          <a:ln w="9525">
            <a:noFill/>
            <a:miter lim="800000"/>
            <a:headEnd/>
            <a:tailEnd/>
          </a:ln>
        </p:spPr>
        <p:txBody>
          <a:bodyPr/>
          <a:lstStyle/>
          <a:p>
            <a:pPr marL="812800" indent="-812800">
              <a:lnSpc>
                <a:spcPct val="80000"/>
              </a:lnSpc>
              <a:spcBef>
                <a:spcPct val="20000"/>
              </a:spcBef>
            </a:pPr>
            <a:r>
              <a:rPr lang="fr-FR" sz="2800">
                <a:solidFill>
                  <a:srgbClr val="184B81"/>
                </a:solidFill>
              </a:rPr>
              <a:t>	</a:t>
            </a:r>
            <a:r>
              <a:rPr lang="fr-FR" sz="2800">
                <a:solidFill>
                  <a:srgbClr val="01A0B5"/>
                </a:solidFill>
              </a:rPr>
              <a:t>L</a:t>
            </a:r>
            <a:r>
              <a:rPr lang="fr-FR" sz="2800"/>
              <a:t>’Organisation des Marchés Financiers</a:t>
            </a:r>
          </a:p>
          <a:p>
            <a:pPr marL="812800" indent="-812800">
              <a:lnSpc>
                <a:spcPct val="80000"/>
              </a:lnSpc>
              <a:spcBef>
                <a:spcPct val="20000"/>
              </a:spcBef>
            </a:pPr>
            <a:endParaRPr lang="fr-FR" sz="200"/>
          </a:p>
        </p:txBody>
      </p:sp>
      <p:pic>
        <p:nvPicPr>
          <p:cNvPr id="241670" name="Picture 8" descr="Logo Partie 2"/>
          <p:cNvPicPr>
            <a:picLocks noChangeAspect="1" noChangeArrowheads="1"/>
          </p:cNvPicPr>
          <p:nvPr/>
        </p:nvPicPr>
        <p:blipFill>
          <a:blip r:embed="rId4"/>
          <a:srcRect/>
          <a:stretch>
            <a:fillRect/>
          </a:stretch>
        </p:blipFill>
        <p:spPr bwMode="auto">
          <a:xfrm>
            <a:off x="1431925" y="2205038"/>
            <a:ext cx="619125" cy="658812"/>
          </a:xfrm>
          <a:prstGeom prst="rect">
            <a:avLst/>
          </a:prstGeom>
          <a:noFill/>
          <a:ln w="9525">
            <a:noFill/>
            <a:miter lim="800000"/>
            <a:headEnd/>
            <a:tailEnd/>
          </a:ln>
        </p:spPr>
      </p:pic>
      <p:pic>
        <p:nvPicPr>
          <p:cNvPr id="241671" name="Picture 9" descr="Logo Partie 2"/>
          <p:cNvPicPr>
            <a:picLocks noChangeAspect="1" noChangeArrowheads="1"/>
          </p:cNvPicPr>
          <p:nvPr/>
        </p:nvPicPr>
        <p:blipFill>
          <a:blip r:embed="rId3"/>
          <a:srcRect/>
          <a:stretch>
            <a:fillRect/>
          </a:stretch>
        </p:blipFill>
        <p:spPr bwMode="auto">
          <a:xfrm>
            <a:off x="2136775" y="3878263"/>
            <a:ext cx="500063" cy="533400"/>
          </a:xfrm>
          <a:prstGeom prst="rect">
            <a:avLst/>
          </a:prstGeom>
          <a:noFill/>
          <a:ln w="9525">
            <a:noFill/>
            <a:miter lim="800000"/>
            <a:headEnd/>
            <a:tailEnd/>
          </a:ln>
        </p:spPr>
      </p:pic>
    </p:spTree>
  </p:cSld>
  <p:clrMapOvr>
    <a:masterClrMapping/>
  </p:clrMapOvr>
  <p:transition>
    <p:zo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2"/>
          <p:cNvSpPr>
            <a:spLocks noGrp="1" noChangeArrowheads="1"/>
          </p:cNvSpPr>
          <p:nvPr>
            <p:ph type="body" idx="1"/>
          </p:nvPr>
        </p:nvSpPr>
        <p:spPr>
          <a:xfrm>
            <a:off x="1801813" y="3284538"/>
            <a:ext cx="5865812" cy="1944687"/>
          </a:xfrm>
        </p:spPr>
        <p:txBody>
          <a:bodyPr/>
          <a:lstStyle/>
          <a:p>
            <a:pPr marL="812800" indent="-812800" eaLnBrk="1" hangingPunct="1">
              <a:lnSpc>
                <a:spcPct val="90000"/>
              </a:lnSpc>
              <a:buFontTx/>
              <a:buNone/>
            </a:pPr>
            <a:r>
              <a:rPr lang="fr-FR" sz="2400" smtClean="0">
                <a:solidFill>
                  <a:srgbClr val="184B81"/>
                </a:solidFill>
              </a:rPr>
              <a:t>		</a:t>
            </a:r>
            <a:r>
              <a:rPr lang="fr-FR" sz="2400" smtClean="0">
                <a:solidFill>
                  <a:srgbClr val="01A0B5"/>
                </a:solidFill>
              </a:rPr>
              <a:t>D</a:t>
            </a:r>
            <a:r>
              <a:rPr lang="fr-FR" sz="2400" smtClean="0"/>
              <a:t>éfinitions</a:t>
            </a:r>
          </a:p>
          <a:p>
            <a:pPr marL="812800" indent="-812800" eaLnBrk="1" hangingPunct="1">
              <a:lnSpc>
                <a:spcPct val="50000"/>
              </a:lnSpc>
            </a:pPr>
            <a:endParaRPr lang="fr-FR" sz="2400" smtClean="0"/>
          </a:p>
          <a:p>
            <a:pPr marL="812800" indent="-812800" eaLnBrk="1" hangingPunct="1">
              <a:lnSpc>
                <a:spcPct val="90000"/>
              </a:lnSpc>
              <a:buFontTx/>
              <a:buNone/>
            </a:pPr>
            <a:r>
              <a:rPr lang="fr-FR" sz="2400" smtClean="0">
                <a:solidFill>
                  <a:srgbClr val="EAEAEA"/>
                </a:solidFill>
              </a:rPr>
              <a:t>		Cartographie des Places mondiales</a:t>
            </a:r>
          </a:p>
          <a:p>
            <a:pPr marL="812800" indent="-812800" eaLnBrk="1" hangingPunct="1">
              <a:lnSpc>
                <a:spcPct val="50000"/>
              </a:lnSpc>
            </a:pPr>
            <a:endParaRPr lang="fr-FR" sz="2400" smtClean="0">
              <a:solidFill>
                <a:srgbClr val="EAEAEA"/>
              </a:solidFill>
            </a:endParaRPr>
          </a:p>
          <a:p>
            <a:pPr marL="812800" indent="-812800" eaLnBrk="1" hangingPunct="1">
              <a:lnSpc>
                <a:spcPct val="90000"/>
              </a:lnSpc>
              <a:buFontTx/>
              <a:buNone/>
            </a:pPr>
            <a:r>
              <a:rPr lang="fr-FR" sz="2400" smtClean="0">
                <a:solidFill>
                  <a:srgbClr val="EAEAEA"/>
                </a:solidFill>
              </a:rPr>
              <a:t>		Les types de Marchés en France</a:t>
            </a:r>
          </a:p>
        </p:txBody>
      </p:sp>
      <p:sp>
        <p:nvSpPr>
          <p:cNvPr id="243714"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S</a:t>
            </a:r>
            <a:r>
              <a:rPr lang="fr-FR" sz="4000">
                <a:solidFill>
                  <a:schemeClr val="tx2"/>
                </a:solidFill>
              </a:rPr>
              <a:t>ommaire</a:t>
            </a:r>
          </a:p>
        </p:txBody>
      </p:sp>
      <p:pic>
        <p:nvPicPr>
          <p:cNvPr id="243715" name="Picture 4" descr="Logo Partie 2"/>
          <p:cNvPicPr>
            <a:picLocks noChangeAspect="1" noChangeArrowheads="1"/>
          </p:cNvPicPr>
          <p:nvPr/>
        </p:nvPicPr>
        <p:blipFill>
          <a:blip r:embed="rId3"/>
          <a:srcRect/>
          <a:stretch>
            <a:fillRect/>
          </a:stretch>
        </p:blipFill>
        <p:spPr bwMode="auto">
          <a:xfrm>
            <a:off x="2127250" y="3230563"/>
            <a:ext cx="500063" cy="533400"/>
          </a:xfrm>
          <a:prstGeom prst="rect">
            <a:avLst/>
          </a:prstGeom>
          <a:noFill/>
          <a:ln w="9525">
            <a:noFill/>
            <a:miter lim="800000"/>
            <a:headEnd/>
            <a:tailEnd/>
          </a:ln>
        </p:spPr>
      </p:pic>
      <p:pic>
        <p:nvPicPr>
          <p:cNvPr id="243716" name="Picture 5" descr="Logo Partie 2"/>
          <p:cNvPicPr>
            <a:picLocks noChangeAspect="1" noChangeArrowheads="1"/>
          </p:cNvPicPr>
          <p:nvPr/>
        </p:nvPicPr>
        <p:blipFill>
          <a:blip r:embed="rId3">
            <a:lum bright="70000" contrast="-70000"/>
          </a:blip>
          <a:srcRect/>
          <a:stretch>
            <a:fillRect/>
          </a:stretch>
        </p:blipFill>
        <p:spPr bwMode="auto">
          <a:xfrm>
            <a:off x="2139950" y="4525963"/>
            <a:ext cx="500063" cy="533400"/>
          </a:xfrm>
          <a:prstGeom prst="rect">
            <a:avLst/>
          </a:prstGeom>
          <a:noFill/>
          <a:ln w="9525">
            <a:noFill/>
            <a:miter lim="800000"/>
            <a:headEnd/>
            <a:tailEnd/>
          </a:ln>
        </p:spPr>
      </p:pic>
      <p:sp>
        <p:nvSpPr>
          <p:cNvPr id="243717" name="Rectangle 6"/>
          <p:cNvSpPr>
            <a:spLocks noChangeArrowheads="1"/>
          </p:cNvSpPr>
          <p:nvPr/>
        </p:nvSpPr>
        <p:spPr bwMode="auto">
          <a:xfrm>
            <a:off x="1403350" y="2349500"/>
            <a:ext cx="6629400" cy="503238"/>
          </a:xfrm>
          <a:prstGeom prst="rect">
            <a:avLst/>
          </a:prstGeom>
          <a:noFill/>
          <a:ln w="9525">
            <a:noFill/>
            <a:miter lim="800000"/>
            <a:headEnd/>
            <a:tailEnd/>
          </a:ln>
        </p:spPr>
        <p:txBody>
          <a:bodyPr/>
          <a:lstStyle/>
          <a:p>
            <a:pPr marL="812800" indent="-812800">
              <a:lnSpc>
                <a:spcPct val="80000"/>
              </a:lnSpc>
              <a:spcBef>
                <a:spcPct val="20000"/>
              </a:spcBef>
            </a:pPr>
            <a:r>
              <a:rPr lang="fr-FR" sz="2800">
                <a:solidFill>
                  <a:srgbClr val="184B81"/>
                </a:solidFill>
              </a:rPr>
              <a:t>	</a:t>
            </a:r>
            <a:r>
              <a:rPr lang="fr-FR" sz="2800">
                <a:solidFill>
                  <a:srgbClr val="01A0B5"/>
                </a:solidFill>
              </a:rPr>
              <a:t>L</a:t>
            </a:r>
            <a:r>
              <a:rPr lang="fr-FR" sz="2800"/>
              <a:t>’Organisation des Marchés Financiers</a:t>
            </a:r>
          </a:p>
          <a:p>
            <a:pPr marL="812800" indent="-812800">
              <a:lnSpc>
                <a:spcPct val="80000"/>
              </a:lnSpc>
              <a:spcBef>
                <a:spcPct val="20000"/>
              </a:spcBef>
            </a:pPr>
            <a:endParaRPr lang="fr-FR" sz="200"/>
          </a:p>
        </p:txBody>
      </p:sp>
      <p:pic>
        <p:nvPicPr>
          <p:cNvPr id="243718" name="Picture 7" descr="Logo Partie 2"/>
          <p:cNvPicPr>
            <a:picLocks noChangeAspect="1" noChangeArrowheads="1"/>
          </p:cNvPicPr>
          <p:nvPr/>
        </p:nvPicPr>
        <p:blipFill>
          <a:blip r:embed="rId4"/>
          <a:srcRect/>
          <a:stretch>
            <a:fillRect/>
          </a:stretch>
        </p:blipFill>
        <p:spPr bwMode="auto">
          <a:xfrm>
            <a:off x="1431925" y="2205038"/>
            <a:ext cx="619125" cy="658812"/>
          </a:xfrm>
          <a:prstGeom prst="rect">
            <a:avLst/>
          </a:prstGeom>
          <a:noFill/>
          <a:ln w="9525">
            <a:noFill/>
            <a:miter lim="800000"/>
            <a:headEnd/>
            <a:tailEnd/>
          </a:ln>
        </p:spPr>
      </p:pic>
      <p:pic>
        <p:nvPicPr>
          <p:cNvPr id="243719" name="Picture 8" descr="Logo Partie 2"/>
          <p:cNvPicPr>
            <a:picLocks noChangeAspect="1" noChangeArrowheads="1"/>
          </p:cNvPicPr>
          <p:nvPr/>
        </p:nvPicPr>
        <p:blipFill>
          <a:blip r:embed="rId3">
            <a:lum bright="70000" contrast="-70000"/>
          </a:blip>
          <a:srcRect/>
          <a:stretch>
            <a:fillRect/>
          </a:stretch>
        </p:blipFill>
        <p:spPr bwMode="auto">
          <a:xfrm>
            <a:off x="2136775" y="3878263"/>
            <a:ext cx="500063" cy="533400"/>
          </a:xfrm>
          <a:prstGeom prst="rect">
            <a:avLst/>
          </a:prstGeom>
          <a:noFill/>
          <a:ln w="9525">
            <a:noFill/>
            <a:miter lim="800000"/>
            <a:headEnd/>
            <a:tailEnd/>
          </a:ln>
        </p:spPr>
      </p:pic>
    </p:spTree>
  </p:cSld>
  <p:clrMapOvr>
    <a:masterClrMapping/>
  </p:clrMapOvr>
  <p:transition>
    <p:zoom/>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ChangeArrowheads="1"/>
          </p:cNvSpPr>
          <p:nvPr/>
        </p:nvSpPr>
        <p:spPr bwMode="auto">
          <a:xfrm>
            <a:off x="3968750" y="3932238"/>
            <a:ext cx="184150" cy="457200"/>
          </a:xfrm>
          <a:prstGeom prst="rect">
            <a:avLst/>
          </a:prstGeom>
          <a:noFill/>
          <a:ln w="9525">
            <a:noFill/>
            <a:miter lim="800000"/>
            <a:headEnd/>
            <a:tailEnd/>
          </a:ln>
        </p:spPr>
        <p:txBody>
          <a:bodyPr wrap="none">
            <a:spAutoFit/>
          </a:bodyPr>
          <a:lstStyle/>
          <a:p>
            <a:pPr eaLnBrk="0" hangingPunct="0"/>
            <a:endParaRPr lang="en-US"/>
          </a:p>
        </p:txBody>
      </p:sp>
      <p:sp>
        <p:nvSpPr>
          <p:cNvPr id="245762" name="Text Box 3"/>
          <p:cNvSpPr txBox="1">
            <a:spLocks noChangeArrowheads="1"/>
          </p:cNvSpPr>
          <p:nvPr/>
        </p:nvSpPr>
        <p:spPr bwMode="auto">
          <a:xfrm>
            <a:off x="2422525" y="4479925"/>
            <a:ext cx="1098550" cy="457200"/>
          </a:xfrm>
          <a:prstGeom prst="rect">
            <a:avLst/>
          </a:prstGeom>
          <a:noFill/>
          <a:ln w="9525">
            <a:noFill/>
            <a:miter lim="800000"/>
            <a:headEnd/>
            <a:tailEnd/>
          </a:ln>
        </p:spPr>
        <p:txBody>
          <a:bodyPr wrap="none">
            <a:spAutoFit/>
          </a:bodyPr>
          <a:lstStyle/>
          <a:p>
            <a:pPr eaLnBrk="0" hangingPunct="0"/>
            <a:r>
              <a:rPr lang="fr-FR"/>
              <a:t>	</a:t>
            </a:r>
          </a:p>
        </p:txBody>
      </p:sp>
      <p:sp>
        <p:nvSpPr>
          <p:cNvPr id="245763" name="Rectangle 4"/>
          <p:cNvSpPr>
            <a:spLocks noChangeArrowheads="1"/>
          </p:cNvSpPr>
          <p:nvPr/>
        </p:nvSpPr>
        <p:spPr bwMode="auto">
          <a:xfrm>
            <a:off x="685800" y="838200"/>
            <a:ext cx="7772400" cy="914400"/>
          </a:xfrm>
          <a:prstGeom prst="rect">
            <a:avLst/>
          </a:prstGeom>
          <a:noFill/>
          <a:ln w="9525">
            <a:noFill/>
            <a:miter lim="800000"/>
            <a:headEnd/>
            <a:tailEnd/>
          </a:ln>
        </p:spPr>
        <p:txBody>
          <a:bodyPr anchor="ctr"/>
          <a:lstStyle/>
          <a:p>
            <a:pPr algn="ctr"/>
            <a:r>
              <a:rPr lang="fr-FR" sz="4000">
                <a:solidFill>
                  <a:srgbClr val="01A0B5"/>
                </a:solidFill>
              </a:rPr>
              <a:t>L</a:t>
            </a:r>
            <a:r>
              <a:rPr lang="fr-FR" sz="4000">
                <a:solidFill>
                  <a:schemeClr val="tx2"/>
                </a:solidFill>
              </a:rPr>
              <a:t>es </a:t>
            </a:r>
            <a:r>
              <a:rPr lang="fr-FR" sz="4000">
                <a:solidFill>
                  <a:srgbClr val="FF5E00"/>
                </a:solidFill>
              </a:rPr>
              <a:t>M</a:t>
            </a:r>
            <a:r>
              <a:rPr lang="fr-FR" sz="4000">
                <a:solidFill>
                  <a:schemeClr val="tx2"/>
                </a:solidFill>
              </a:rPr>
              <a:t>archés de </a:t>
            </a:r>
            <a:r>
              <a:rPr lang="fr-FR" sz="4000">
                <a:solidFill>
                  <a:srgbClr val="FF5E00"/>
                </a:solidFill>
              </a:rPr>
              <a:t>C</a:t>
            </a:r>
            <a:r>
              <a:rPr lang="fr-FR" sz="4000">
                <a:solidFill>
                  <a:schemeClr val="tx2"/>
                </a:solidFill>
              </a:rPr>
              <a:t>apitaux (1/3)</a:t>
            </a:r>
          </a:p>
        </p:txBody>
      </p:sp>
      <p:sp>
        <p:nvSpPr>
          <p:cNvPr id="245764" name="Rectangle 5"/>
          <p:cNvSpPr>
            <a:spLocks noChangeArrowheads="1"/>
          </p:cNvSpPr>
          <p:nvPr/>
        </p:nvSpPr>
        <p:spPr bwMode="auto">
          <a:xfrm>
            <a:off x="1066800" y="1981200"/>
            <a:ext cx="7467600" cy="3505200"/>
          </a:xfrm>
          <a:prstGeom prst="rect">
            <a:avLst/>
          </a:prstGeom>
          <a:noFill/>
          <a:ln w="9525">
            <a:noFill/>
            <a:miter lim="800000"/>
            <a:headEnd/>
            <a:tailEnd/>
          </a:ln>
        </p:spPr>
        <p:txBody>
          <a:bodyPr/>
          <a:lstStyle/>
          <a:p>
            <a:pPr marL="342900" indent="-342900">
              <a:spcBef>
                <a:spcPct val="20000"/>
              </a:spcBef>
            </a:pPr>
            <a:r>
              <a:rPr lang="fr-FR">
                <a:solidFill>
                  <a:srgbClr val="184B81"/>
                </a:solidFill>
              </a:rPr>
              <a:t>	</a:t>
            </a:r>
            <a:r>
              <a:rPr lang="fr-FR">
                <a:solidFill>
                  <a:srgbClr val="01A0B5"/>
                </a:solidFill>
              </a:rPr>
              <a:t>D</a:t>
            </a:r>
            <a:r>
              <a:rPr lang="fr-FR"/>
              <a:t>éfinition :</a:t>
            </a:r>
          </a:p>
          <a:p>
            <a:pPr marL="742950" lvl="1" indent="-285750">
              <a:spcBef>
                <a:spcPct val="20000"/>
              </a:spcBef>
              <a:buFontTx/>
              <a:buChar char="–"/>
            </a:pPr>
            <a:r>
              <a:rPr lang="fr-FR" sz="2000">
                <a:solidFill>
                  <a:srgbClr val="01A0B5"/>
                </a:solidFill>
              </a:rPr>
              <a:t>P</a:t>
            </a:r>
            <a:r>
              <a:rPr lang="fr-FR" sz="2000"/>
              <a:t>ermettent le financement des ses investissements,</a:t>
            </a:r>
          </a:p>
          <a:p>
            <a:pPr marL="742950" lvl="1" indent="-285750">
              <a:spcBef>
                <a:spcPct val="20000"/>
              </a:spcBef>
              <a:buFontTx/>
              <a:buChar char="–"/>
            </a:pPr>
            <a:r>
              <a:rPr lang="fr-FR" sz="2000">
                <a:solidFill>
                  <a:srgbClr val="01A0B5"/>
                </a:solidFill>
              </a:rPr>
              <a:t>O</a:t>
            </a:r>
            <a:r>
              <a:rPr lang="fr-FR" sz="2000"/>
              <a:t>ffre de capitaux = </a:t>
            </a:r>
            <a:r>
              <a:rPr lang="fr-FR" sz="2000" i="1"/>
              <a:t>épargne</a:t>
            </a:r>
            <a:r>
              <a:rPr lang="fr-FR" sz="2000"/>
              <a:t>,</a:t>
            </a:r>
          </a:p>
          <a:p>
            <a:pPr marL="742950" lvl="1" indent="-285750">
              <a:spcBef>
                <a:spcPct val="20000"/>
              </a:spcBef>
              <a:buFontTx/>
              <a:buChar char="–"/>
            </a:pPr>
            <a:r>
              <a:rPr lang="fr-FR" sz="2000">
                <a:solidFill>
                  <a:srgbClr val="01A0B5"/>
                </a:solidFill>
              </a:rPr>
              <a:t>D</a:t>
            </a:r>
            <a:r>
              <a:rPr lang="fr-FR" sz="2000"/>
              <a:t>emande de capitaux = </a:t>
            </a:r>
            <a:r>
              <a:rPr lang="fr-FR" sz="2000" i="1"/>
              <a:t>investissement</a:t>
            </a:r>
            <a:r>
              <a:rPr lang="fr-FR" sz="2000"/>
              <a:t>.</a:t>
            </a:r>
          </a:p>
          <a:p>
            <a:pPr marL="742950" lvl="1" indent="-285750">
              <a:spcBef>
                <a:spcPct val="20000"/>
              </a:spcBef>
              <a:buFontTx/>
              <a:buChar char="–"/>
            </a:pPr>
            <a:endParaRPr lang="fr-FR" sz="2000"/>
          </a:p>
          <a:p>
            <a:pPr marL="342900" indent="-342900">
              <a:spcBef>
                <a:spcPct val="20000"/>
              </a:spcBef>
            </a:pPr>
            <a:r>
              <a:rPr lang="fr-FR">
                <a:solidFill>
                  <a:srgbClr val="184B81"/>
                </a:solidFill>
              </a:rPr>
              <a:t>	</a:t>
            </a:r>
            <a:r>
              <a:rPr lang="fr-FR">
                <a:solidFill>
                  <a:srgbClr val="01A0B5"/>
                </a:solidFill>
              </a:rPr>
              <a:t>C</a:t>
            </a:r>
            <a:r>
              <a:rPr lang="fr-FR"/>
              <a:t>omposition = 3 branches :</a:t>
            </a:r>
          </a:p>
          <a:p>
            <a:pPr marL="742950" lvl="1" indent="-285750">
              <a:spcBef>
                <a:spcPct val="20000"/>
              </a:spcBef>
              <a:buFontTx/>
              <a:buChar char="–"/>
            </a:pPr>
            <a:r>
              <a:rPr lang="fr-FR" sz="2000">
                <a:solidFill>
                  <a:srgbClr val="01A0B5"/>
                </a:solidFill>
              </a:rPr>
              <a:t>M</a:t>
            </a:r>
            <a:r>
              <a:rPr lang="fr-FR" sz="2000"/>
              <a:t>arché Monétaire</a:t>
            </a:r>
            <a:r>
              <a:rPr lang="fr-FR" sz="2000">
                <a:sym typeface="Symbol" pitchFamily="18" charset="2"/>
              </a:rPr>
              <a:t>,</a:t>
            </a:r>
          </a:p>
          <a:p>
            <a:pPr marL="742950" lvl="1" indent="-285750">
              <a:spcBef>
                <a:spcPct val="20000"/>
              </a:spcBef>
              <a:buFontTx/>
              <a:buChar char="–"/>
            </a:pPr>
            <a:r>
              <a:rPr lang="fr-FR" sz="2000">
                <a:solidFill>
                  <a:srgbClr val="01A0B5"/>
                </a:solidFill>
              </a:rPr>
              <a:t>M</a:t>
            </a:r>
            <a:r>
              <a:rPr lang="fr-FR" sz="2000"/>
              <a:t>arché du Crédit,</a:t>
            </a:r>
          </a:p>
          <a:p>
            <a:pPr marL="742950" lvl="1" indent="-285750">
              <a:spcBef>
                <a:spcPct val="20000"/>
              </a:spcBef>
              <a:buFontTx/>
              <a:buChar char="–"/>
            </a:pPr>
            <a:r>
              <a:rPr lang="fr-FR" sz="2000">
                <a:solidFill>
                  <a:srgbClr val="01A0B5"/>
                </a:solidFill>
              </a:rPr>
              <a:t>M</a:t>
            </a:r>
            <a:r>
              <a:rPr lang="fr-FR" sz="2000"/>
              <a:t>arché Financier.</a:t>
            </a:r>
          </a:p>
        </p:txBody>
      </p:sp>
      <p:pic>
        <p:nvPicPr>
          <p:cNvPr id="245765" name="Picture 6" descr="Logo Partie 1"/>
          <p:cNvPicPr>
            <a:picLocks noChangeAspect="1" noChangeArrowheads="1"/>
          </p:cNvPicPr>
          <p:nvPr/>
        </p:nvPicPr>
        <p:blipFill>
          <a:blip r:embed="rId3"/>
          <a:srcRect/>
          <a:stretch>
            <a:fillRect/>
          </a:stretch>
        </p:blipFill>
        <p:spPr bwMode="auto">
          <a:xfrm>
            <a:off x="914400" y="1993900"/>
            <a:ext cx="500063" cy="503238"/>
          </a:xfrm>
          <a:prstGeom prst="rect">
            <a:avLst/>
          </a:prstGeom>
          <a:noFill/>
          <a:ln w="9525">
            <a:noFill/>
            <a:miter lim="800000"/>
            <a:headEnd/>
            <a:tailEnd/>
          </a:ln>
        </p:spPr>
      </p:pic>
      <p:pic>
        <p:nvPicPr>
          <p:cNvPr id="245766" name="Picture 7" descr="Logo Partie 1"/>
          <p:cNvPicPr>
            <a:picLocks noChangeAspect="1" noChangeArrowheads="1"/>
          </p:cNvPicPr>
          <p:nvPr/>
        </p:nvPicPr>
        <p:blipFill>
          <a:blip r:embed="rId3"/>
          <a:srcRect/>
          <a:stretch>
            <a:fillRect/>
          </a:stretch>
        </p:blipFill>
        <p:spPr bwMode="auto">
          <a:xfrm>
            <a:off x="914400" y="3890963"/>
            <a:ext cx="500063" cy="503237"/>
          </a:xfrm>
          <a:prstGeom prst="rect">
            <a:avLst/>
          </a:prstGeom>
          <a:noFill/>
          <a:ln w="9525">
            <a:noFill/>
            <a:miter lim="800000"/>
            <a:headEnd/>
            <a:tailEnd/>
          </a:ln>
        </p:spPr>
      </p:pic>
    </p:spTree>
  </p:cSld>
  <p:clrMapOvr>
    <a:masterClrMapping/>
  </p:clrMapOvr>
  <p:transition>
    <p:zo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p:cNvSpPr>
            <a:spLocks noChangeArrowheads="1"/>
          </p:cNvSpPr>
          <p:nvPr/>
        </p:nvSpPr>
        <p:spPr bwMode="auto">
          <a:xfrm>
            <a:off x="2725738" y="2392363"/>
            <a:ext cx="4176712" cy="476250"/>
          </a:xfrm>
          <a:prstGeom prst="rect">
            <a:avLst/>
          </a:prstGeom>
          <a:noFill/>
          <a:ln w="19050">
            <a:solidFill>
              <a:srgbClr val="01A0B5"/>
            </a:solidFill>
            <a:miter lim="800000"/>
            <a:headEnd/>
            <a:tailEnd/>
          </a:ln>
        </p:spPr>
        <p:txBody>
          <a:bodyPr>
            <a:spAutoFit/>
          </a:bodyPr>
          <a:lstStyle/>
          <a:p>
            <a:pPr algn="ctr" eaLnBrk="0" hangingPunct="0"/>
            <a:r>
              <a:rPr lang="fr-FR"/>
              <a:t>Les Marchés des Capitaux</a:t>
            </a:r>
          </a:p>
        </p:txBody>
      </p:sp>
      <p:sp>
        <p:nvSpPr>
          <p:cNvPr id="503811" name="Rectangle 3"/>
          <p:cNvSpPr>
            <a:spLocks noChangeArrowheads="1"/>
          </p:cNvSpPr>
          <p:nvPr/>
        </p:nvSpPr>
        <p:spPr bwMode="auto">
          <a:xfrm>
            <a:off x="819150" y="4435475"/>
            <a:ext cx="2224088" cy="841375"/>
          </a:xfrm>
          <a:prstGeom prst="rect">
            <a:avLst/>
          </a:prstGeom>
          <a:noFill/>
          <a:ln w="19050">
            <a:solidFill>
              <a:srgbClr val="01A0B5"/>
            </a:solidFill>
            <a:miter lim="800000"/>
            <a:headEnd/>
            <a:tailEnd/>
          </a:ln>
        </p:spPr>
        <p:txBody>
          <a:bodyPr>
            <a:spAutoFit/>
          </a:bodyPr>
          <a:lstStyle/>
          <a:p>
            <a:pPr algn="ctr" eaLnBrk="0" hangingPunct="0"/>
            <a:r>
              <a:rPr lang="fr-FR"/>
              <a:t>Le Marché Monétaire</a:t>
            </a:r>
          </a:p>
        </p:txBody>
      </p:sp>
      <p:sp>
        <p:nvSpPr>
          <p:cNvPr id="503812" name="Rectangle 4"/>
          <p:cNvSpPr>
            <a:spLocks noChangeArrowheads="1"/>
          </p:cNvSpPr>
          <p:nvPr/>
        </p:nvSpPr>
        <p:spPr bwMode="auto">
          <a:xfrm>
            <a:off x="3440113" y="4435475"/>
            <a:ext cx="2225675" cy="841375"/>
          </a:xfrm>
          <a:prstGeom prst="rect">
            <a:avLst/>
          </a:prstGeom>
          <a:noFill/>
          <a:ln w="19050">
            <a:solidFill>
              <a:srgbClr val="01A0B5"/>
            </a:solidFill>
            <a:miter lim="800000"/>
            <a:headEnd/>
            <a:tailEnd/>
          </a:ln>
        </p:spPr>
        <p:txBody>
          <a:bodyPr>
            <a:spAutoFit/>
          </a:bodyPr>
          <a:lstStyle/>
          <a:p>
            <a:pPr algn="ctr" eaLnBrk="0" hangingPunct="0"/>
            <a:r>
              <a:rPr lang="fr-FR"/>
              <a:t>Le Marché </a:t>
            </a:r>
          </a:p>
          <a:p>
            <a:pPr algn="ctr" eaLnBrk="0" hangingPunct="0"/>
            <a:r>
              <a:rPr lang="fr-FR"/>
              <a:t>du Crédit</a:t>
            </a:r>
          </a:p>
        </p:txBody>
      </p:sp>
      <p:sp>
        <p:nvSpPr>
          <p:cNvPr id="503813" name="Rectangle 5"/>
          <p:cNvSpPr>
            <a:spLocks noChangeArrowheads="1"/>
          </p:cNvSpPr>
          <p:nvPr/>
        </p:nvSpPr>
        <p:spPr bwMode="auto">
          <a:xfrm>
            <a:off x="6062663" y="4435475"/>
            <a:ext cx="2224087" cy="841375"/>
          </a:xfrm>
          <a:prstGeom prst="rect">
            <a:avLst/>
          </a:prstGeom>
          <a:noFill/>
          <a:ln w="19050">
            <a:solidFill>
              <a:srgbClr val="01A0B5"/>
            </a:solidFill>
            <a:miter lim="800000"/>
            <a:headEnd/>
            <a:tailEnd/>
          </a:ln>
        </p:spPr>
        <p:txBody>
          <a:bodyPr>
            <a:spAutoFit/>
          </a:bodyPr>
          <a:lstStyle/>
          <a:p>
            <a:pPr algn="ctr" eaLnBrk="0" hangingPunct="0"/>
            <a:r>
              <a:rPr lang="fr-FR"/>
              <a:t>Le Marché Financier</a:t>
            </a:r>
          </a:p>
        </p:txBody>
      </p:sp>
      <p:sp>
        <p:nvSpPr>
          <p:cNvPr id="503814" name="Line 6"/>
          <p:cNvSpPr>
            <a:spLocks noChangeShapeType="1"/>
          </p:cNvSpPr>
          <p:nvPr/>
        </p:nvSpPr>
        <p:spPr bwMode="auto">
          <a:xfrm>
            <a:off x="5507038" y="3073400"/>
            <a:ext cx="1031875" cy="1106488"/>
          </a:xfrm>
          <a:prstGeom prst="line">
            <a:avLst/>
          </a:prstGeom>
          <a:noFill/>
          <a:ln w="63500">
            <a:solidFill>
              <a:srgbClr val="01A0B5"/>
            </a:solidFill>
            <a:round/>
            <a:headEnd/>
            <a:tailEnd type="triangle" w="med" len="med"/>
          </a:ln>
        </p:spPr>
        <p:txBody>
          <a:bodyPr wrap="none" anchor="ctr"/>
          <a:lstStyle/>
          <a:p>
            <a:endParaRPr lang="fr-FR"/>
          </a:p>
        </p:txBody>
      </p:sp>
      <p:sp>
        <p:nvSpPr>
          <p:cNvPr id="503815" name="Line 7"/>
          <p:cNvSpPr>
            <a:spLocks noChangeShapeType="1"/>
          </p:cNvSpPr>
          <p:nvPr/>
        </p:nvSpPr>
        <p:spPr bwMode="auto">
          <a:xfrm flipH="1">
            <a:off x="2646363" y="3073400"/>
            <a:ext cx="1033462" cy="1106488"/>
          </a:xfrm>
          <a:prstGeom prst="line">
            <a:avLst/>
          </a:prstGeom>
          <a:noFill/>
          <a:ln w="63500">
            <a:solidFill>
              <a:srgbClr val="01A0B5"/>
            </a:solidFill>
            <a:round/>
            <a:headEnd/>
            <a:tailEnd type="triangle" w="med" len="med"/>
          </a:ln>
        </p:spPr>
        <p:txBody>
          <a:bodyPr wrap="none" anchor="ctr"/>
          <a:lstStyle/>
          <a:p>
            <a:endParaRPr lang="fr-FR"/>
          </a:p>
        </p:txBody>
      </p:sp>
      <p:sp>
        <p:nvSpPr>
          <p:cNvPr id="503816" name="Line 8"/>
          <p:cNvSpPr>
            <a:spLocks noChangeShapeType="1"/>
          </p:cNvSpPr>
          <p:nvPr/>
        </p:nvSpPr>
        <p:spPr bwMode="auto">
          <a:xfrm>
            <a:off x="4711700" y="3073400"/>
            <a:ext cx="0" cy="1192213"/>
          </a:xfrm>
          <a:prstGeom prst="line">
            <a:avLst/>
          </a:prstGeom>
          <a:noFill/>
          <a:ln w="63500">
            <a:solidFill>
              <a:srgbClr val="01A0B5"/>
            </a:solidFill>
            <a:round/>
            <a:headEnd/>
            <a:tailEnd type="triangle" w="med" len="med"/>
          </a:ln>
        </p:spPr>
        <p:txBody>
          <a:bodyPr wrap="none" anchor="ctr"/>
          <a:lstStyle/>
          <a:p>
            <a:endParaRPr lang="fr-FR"/>
          </a:p>
        </p:txBody>
      </p:sp>
      <p:sp>
        <p:nvSpPr>
          <p:cNvPr id="247816" name="Rectangle 9"/>
          <p:cNvSpPr>
            <a:spLocks noChangeArrowheads="1"/>
          </p:cNvSpPr>
          <p:nvPr/>
        </p:nvSpPr>
        <p:spPr bwMode="auto">
          <a:xfrm>
            <a:off x="685800" y="838200"/>
            <a:ext cx="7772400" cy="914400"/>
          </a:xfrm>
          <a:prstGeom prst="rect">
            <a:avLst/>
          </a:prstGeom>
          <a:noFill/>
          <a:ln w="9525">
            <a:noFill/>
            <a:miter lim="800000"/>
            <a:headEnd/>
            <a:tailEnd/>
          </a:ln>
        </p:spPr>
        <p:txBody>
          <a:bodyPr anchor="ctr"/>
          <a:lstStyle/>
          <a:p>
            <a:pPr algn="ctr"/>
            <a:r>
              <a:rPr lang="fr-FR" sz="4000">
                <a:solidFill>
                  <a:srgbClr val="01A0B5"/>
                </a:solidFill>
              </a:rPr>
              <a:t>L</a:t>
            </a:r>
            <a:r>
              <a:rPr lang="fr-FR" sz="4000">
                <a:solidFill>
                  <a:schemeClr val="tx2"/>
                </a:solidFill>
              </a:rPr>
              <a:t>es </a:t>
            </a:r>
            <a:r>
              <a:rPr lang="fr-FR" sz="4000">
                <a:solidFill>
                  <a:srgbClr val="FF5E00"/>
                </a:solidFill>
              </a:rPr>
              <a:t>M</a:t>
            </a:r>
            <a:r>
              <a:rPr lang="fr-FR" sz="4000">
                <a:solidFill>
                  <a:schemeClr val="tx2"/>
                </a:solidFill>
              </a:rPr>
              <a:t>archés de </a:t>
            </a:r>
            <a:r>
              <a:rPr lang="fr-FR" sz="4000">
                <a:solidFill>
                  <a:srgbClr val="FF5E00"/>
                </a:solidFill>
              </a:rPr>
              <a:t>C</a:t>
            </a:r>
            <a:r>
              <a:rPr lang="fr-FR" sz="4000">
                <a:solidFill>
                  <a:schemeClr val="tx2"/>
                </a:solidFill>
              </a:rPr>
              <a:t>apitaux (2/3)</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03810"/>
                                        </p:tgtEl>
                                        <p:attrNameLst>
                                          <p:attrName>style.visibility</p:attrName>
                                        </p:attrNameLst>
                                      </p:cBhvr>
                                      <p:to>
                                        <p:strVal val="visible"/>
                                      </p:to>
                                    </p:set>
                                    <p:animEffect transition="in" filter="box(out)">
                                      <p:cBhvr>
                                        <p:cTn id="7" dur="500"/>
                                        <p:tgtEl>
                                          <p:spTgt spid="5038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03815"/>
                                        </p:tgtEl>
                                        <p:attrNameLst>
                                          <p:attrName>style.visibility</p:attrName>
                                        </p:attrNameLst>
                                      </p:cBhvr>
                                      <p:to>
                                        <p:strVal val="visible"/>
                                      </p:to>
                                    </p:set>
                                    <p:animEffect transition="in" filter="box(out)">
                                      <p:cBhvr>
                                        <p:cTn id="12" dur="500"/>
                                        <p:tgtEl>
                                          <p:spTgt spid="50381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03811"/>
                                        </p:tgtEl>
                                        <p:attrNameLst>
                                          <p:attrName>style.visibility</p:attrName>
                                        </p:attrNameLst>
                                      </p:cBhvr>
                                      <p:to>
                                        <p:strVal val="visible"/>
                                      </p:to>
                                    </p:set>
                                    <p:animEffect transition="in" filter="box(out)">
                                      <p:cBhvr>
                                        <p:cTn id="17" dur="500"/>
                                        <p:tgtEl>
                                          <p:spTgt spid="50381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03816"/>
                                        </p:tgtEl>
                                        <p:attrNameLst>
                                          <p:attrName>style.visibility</p:attrName>
                                        </p:attrNameLst>
                                      </p:cBhvr>
                                      <p:to>
                                        <p:strVal val="visible"/>
                                      </p:to>
                                    </p:set>
                                    <p:animEffect transition="in" filter="box(out)">
                                      <p:cBhvr>
                                        <p:cTn id="22" dur="500"/>
                                        <p:tgtEl>
                                          <p:spTgt spid="50381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03812"/>
                                        </p:tgtEl>
                                        <p:attrNameLst>
                                          <p:attrName>style.visibility</p:attrName>
                                        </p:attrNameLst>
                                      </p:cBhvr>
                                      <p:to>
                                        <p:strVal val="visible"/>
                                      </p:to>
                                    </p:set>
                                    <p:animEffect transition="in" filter="box(out)">
                                      <p:cBhvr>
                                        <p:cTn id="27" dur="500"/>
                                        <p:tgtEl>
                                          <p:spTgt spid="50381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503814"/>
                                        </p:tgtEl>
                                        <p:attrNameLst>
                                          <p:attrName>style.visibility</p:attrName>
                                        </p:attrNameLst>
                                      </p:cBhvr>
                                      <p:to>
                                        <p:strVal val="visible"/>
                                      </p:to>
                                    </p:set>
                                    <p:animEffect transition="in" filter="box(out)">
                                      <p:cBhvr>
                                        <p:cTn id="32" dur="500"/>
                                        <p:tgtEl>
                                          <p:spTgt spid="50381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03813"/>
                                        </p:tgtEl>
                                        <p:attrNameLst>
                                          <p:attrName>style.visibility</p:attrName>
                                        </p:attrNameLst>
                                      </p:cBhvr>
                                      <p:to>
                                        <p:strVal val="visible"/>
                                      </p:to>
                                    </p:set>
                                    <p:animEffect transition="in" filter="box(out)">
                                      <p:cBhvr>
                                        <p:cTn id="37" dur="500"/>
                                        <p:tgtEl>
                                          <p:spTgt spid="503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0" grpId="0" animBg="1" autoUpdateAnimBg="0"/>
      <p:bldP spid="503811" grpId="0" animBg="1" autoUpdateAnimBg="0"/>
      <p:bldP spid="503812" grpId="0" animBg="1" autoUpdateAnimBg="0"/>
      <p:bldP spid="503813" grpId="0" animBg="1" autoUpdateAnimBg="0"/>
      <p:bldP spid="503814" grpId="0" animBg="1"/>
      <p:bldP spid="503815" grpId="0" animBg="1"/>
      <p:bldP spid="5038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9" descr="Evaluation"/>
          <p:cNvPicPr>
            <a:picLocks noChangeAspect="1" noChangeArrowheads="1"/>
          </p:cNvPicPr>
          <p:nvPr/>
        </p:nvPicPr>
        <p:blipFill>
          <a:blip r:embed="rId3"/>
          <a:srcRect l="441" t="270"/>
          <a:stretch>
            <a:fillRect/>
          </a:stretch>
        </p:blipFill>
        <p:spPr bwMode="auto">
          <a:xfrm>
            <a:off x="3803650" y="2286000"/>
            <a:ext cx="4297363" cy="3508375"/>
          </a:xfrm>
          <a:prstGeom prst="rect">
            <a:avLst/>
          </a:prstGeom>
          <a:noFill/>
          <a:ln w="9525">
            <a:noFill/>
            <a:miter lim="800000"/>
            <a:headEnd/>
            <a:tailEnd/>
          </a:ln>
        </p:spPr>
      </p:pic>
      <p:sp>
        <p:nvSpPr>
          <p:cNvPr id="36866" name="Line 10"/>
          <p:cNvSpPr>
            <a:spLocks noChangeShapeType="1"/>
          </p:cNvSpPr>
          <p:nvPr/>
        </p:nvSpPr>
        <p:spPr bwMode="auto">
          <a:xfrm>
            <a:off x="5510213" y="5186363"/>
            <a:ext cx="0" cy="492125"/>
          </a:xfrm>
          <a:prstGeom prst="line">
            <a:avLst/>
          </a:prstGeom>
          <a:noFill/>
          <a:ln w="28575">
            <a:solidFill>
              <a:schemeClr val="tx1"/>
            </a:solidFill>
            <a:round/>
            <a:headEnd/>
            <a:tailEnd/>
          </a:ln>
        </p:spPr>
        <p:txBody>
          <a:bodyPr/>
          <a:lstStyle/>
          <a:p>
            <a:endParaRPr lang="fr-FR"/>
          </a:p>
        </p:txBody>
      </p:sp>
      <p:sp>
        <p:nvSpPr>
          <p:cNvPr id="36867" name="Line 11"/>
          <p:cNvSpPr>
            <a:spLocks noChangeShapeType="1"/>
          </p:cNvSpPr>
          <p:nvPr/>
        </p:nvSpPr>
        <p:spPr bwMode="auto">
          <a:xfrm flipH="1">
            <a:off x="2654300" y="5667375"/>
            <a:ext cx="2855913" cy="0"/>
          </a:xfrm>
          <a:prstGeom prst="line">
            <a:avLst/>
          </a:prstGeom>
          <a:noFill/>
          <a:ln w="28575">
            <a:solidFill>
              <a:schemeClr val="tx1"/>
            </a:solidFill>
            <a:round/>
            <a:headEnd/>
            <a:tailEnd/>
          </a:ln>
        </p:spPr>
        <p:txBody>
          <a:bodyPr/>
          <a:lstStyle/>
          <a:p>
            <a:endParaRPr lang="fr-FR"/>
          </a:p>
        </p:txBody>
      </p:sp>
      <p:sp>
        <p:nvSpPr>
          <p:cNvPr id="36868" name="Rectangle 14"/>
          <p:cNvSpPr>
            <a:spLocks noGrp="1" noChangeArrowheads="1"/>
          </p:cNvSpPr>
          <p:nvPr>
            <p:ph type="title"/>
          </p:nvPr>
        </p:nvSpPr>
        <p:spPr/>
        <p:txBody>
          <a:bodyPr/>
          <a:lstStyle/>
          <a:p>
            <a:pPr eaLnBrk="1" hangingPunct="1"/>
            <a:r>
              <a:rPr lang="fr-FR" sz="3200" smtClean="0">
                <a:solidFill>
                  <a:srgbClr val="01A0B5"/>
                </a:solidFill>
              </a:rPr>
              <a:t>P</a:t>
            </a:r>
            <a:r>
              <a:rPr lang="fr-FR" sz="3200" smtClean="0">
                <a:solidFill>
                  <a:schemeClr val="tx1"/>
                </a:solidFill>
              </a:rPr>
              <a:t>hase n°6 = </a:t>
            </a:r>
            <a:r>
              <a:rPr lang="fr-FR" sz="3200" smtClean="0">
                <a:solidFill>
                  <a:srgbClr val="FF5E00"/>
                </a:solidFill>
              </a:rPr>
              <a:t>É</a:t>
            </a:r>
            <a:r>
              <a:rPr lang="fr-FR" sz="3200" smtClean="0">
                <a:solidFill>
                  <a:schemeClr val="tx1"/>
                </a:solidFill>
              </a:rPr>
              <a:t>valuation de l’</a:t>
            </a:r>
            <a:r>
              <a:rPr lang="fr-FR" sz="3200" smtClean="0">
                <a:solidFill>
                  <a:srgbClr val="FF5E00"/>
                </a:solidFill>
              </a:rPr>
              <a:t>I</a:t>
            </a:r>
            <a:r>
              <a:rPr lang="fr-FR" sz="3200" smtClean="0">
                <a:solidFill>
                  <a:schemeClr val="tx1"/>
                </a:solidFill>
              </a:rPr>
              <a:t>ntroduction</a:t>
            </a:r>
          </a:p>
        </p:txBody>
      </p:sp>
      <p:sp>
        <p:nvSpPr>
          <p:cNvPr id="36869" name="Text Box 15"/>
          <p:cNvSpPr txBox="1">
            <a:spLocks noChangeArrowheads="1"/>
          </p:cNvSpPr>
          <p:nvPr/>
        </p:nvSpPr>
        <p:spPr bwMode="auto">
          <a:xfrm>
            <a:off x="611188" y="2636838"/>
            <a:ext cx="2881312" cy="2784475"/>
          </a:xfrm>
          <a:prstGeom prst="rect">
            <a:avLst/>
          </a:prstGeom>
          <a:noFill/>
          <a:ln w="9525">
            <a:noFill/>
            <a:miter lim="800000"/>
            <a:headEnd/>
            <a:tailEnd/>
          </a:ln>
        </p:spPr>
        <p:txBody>
          <a:bodyPr>
            <a:spAutoFit/>
          </a:bodyPr>
          <a:lstStyle/>
          <a:p>
            <a:pPr algn="just" eaLnBrk="0" hangingPunct="0"/>
            <a:r>
              <a:rPr lang="fr-FR" sz="1100">
                <a:latin typeface="Verdana" pitchFamily="34" charset="0"/>
              </a:rPr>
              <a:t>La préparation à l’Introduction en Bourse de l’Entreprise est une phase complexe, pouvant durer jusqu’à 2 ans, en collaboration avec la société de Bourse concernée.</a:t>
            </a:r>
          </a:p>
          <a:p>
            <a:pPr algn="just" eaLnBrk="0" hangingPunct="0"/>
            <a:endParaRPr lang="fr-FR" sz="1100">
              <a:latin typeface="Verdana" pitchFamily="34" charset="0"/>
            </a:endParaRPr>
          </a:p>
          <a:p>
            <a:pPr algn="just" eaLnBrk="0" hangingPunct="0"/>
            <a:r>
              <a:rPr lang="fr-FR" sz="1100">
                <a:latin typeface="Verdana" pitchFamily="34" charset="0"/>
              </a:rPr>
              <a:t>Parallèlement, l’Entreprise est directement sollicitée lors de la préparation et le PDG doit remplir un certain nombre de formalités indispensables…</a:t>
            </a:r>
          </a:p>
          <a:p>
            <a:pPr algn="just" eaLnBrk="0" hangingPunct="0"/>
            <a:endParaRPr lang="fr-FR" sz="1100">
              <a:latin typeface="Verdana" pitchFamily="34" charset="0"/>
            </a:endParaRPr>
          </a:p>
          <a:p>
            <a:pPr algn="just" eaLnBrk="0" hangingPunct="0"/>
            <a:r>
              <a:rPr lang="fr-FR" sz="1100">
                <a:latin typeface="Verdana" pitchFamily="34" charset="0"/>
              </a:rPr>
              <a:t>Une fois le dossier achevé et les principaux éléments financiers figés, l’Introduction peut s’officialiser sur le (ou les) marché(s) retenu(s).</a:t>
            </a:r>
          </a:p>
        </p:txBody>
      </p:sp>
    </p:spTree>
  </p:cSld>
  <p:clrMapOvr>
    <a:masterClrMapping/>
  </p:clrMapOvr>
  <p:transition>
    <p:zo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2"/>
          <p:cNvSpPr>
            <a:spLocks noChangeArrowheads="1"/>
          </p:cNvSpPr>
          <p:nvPr/>
        </p:nvSpPr>
        <p:spPr bwMode="auto">
          <a:xfrm>
            <a:off x="3968750" y="3932238"/>
            <a:ext cx="184150" cy="457200"/>
          </a:xfrm>
          <a:prstGeom prst="rect">
            <a:avLst/>
          </a:prstGeom>
          <a:noFill/>
          <a:ln w="9525">
            <a:noFill/>
            <a:miter lim="800000"/>
            <a:headEnd/>
            <a:tailEnd/>
          </a:ln>
        </p:spPr>
        <p:txBody>
          <a:bodyPr wrap="none">
            <a:spAutoFit/>
          </a:bodyPr>
          <a:lstStyle/>
          <a:p>
            <a:pPr eaLnBrk="0" hangingPunct="0"/>
            <a:endParaRPr lang="en-US"/>
          </a:p>
        </p:txBody>
      </p:sp>
      <p:sp>
        <p:nvSpPr>
          <p:cNvPr id="249858" name="Text Box 3"/>
          <p:cNvSpPr txBox="1">
            <a:spLocks noChangeArrowheads="1"/>
          </p:cNvSpPr>
          <p:nvPr/>
        </p:nvSpPr>
        <p:spPr bwMode="auto">
          <a:xfrm>
            <a:off x="2422525" y="4479925"/>
            <a:ext cx="1098550" cy="457200"/>
          </a:xfrm>
          <a:prstGeom prst="rect">
            <a:avLst/>
          </a:prstGeom>
          <a:noFill/>
          <a:ln w="9525">
            <a:noFill/>
            <a:miter lim="800000"/>
            <a:headEnd/>
            <a:tailEnd/>
          </a:ln>
        </p:spPr>
        <p:txBody>
          <a:bodyPr wrap="none">
            <a:spAutoFit/>
          </a:bodyPr>
          <a:lstStyle/>
          <a:p>
            <a:pPr eaLnBrk="0" hangingPunct="0"/>
            <a:r>
              <a:rPr lang="fr-FR"/>
              <a:t>	</a:t>
            </a:r>
          </a:p>
        </p:txBody>
      </p:sp>
      <p:sp>
        <p:nvSpPr>
          <p:cNvPr id="249859" name="Rectangle 4"/>
          <p:cNvSpPr>
            <a:spLocks noChangeArrowheads="1"/>
          </p:cNvSpPr>
          <p:nvPr/>
        </p:nvSpPr>
        <p:spPr bwMode="auto">
          <a:xfrm>
            <a:off x="685800" y="838200"/>
            <a:ext cx="7772400" cy="914400"/>
          </a:xfrm>
          <a:prstGeom prst="rect">
            <a:avLst/>
          </a:prstGeom>
          <a:noFill/>
          <a:ln w="9525">
            <a:noFill/>
            <a:miter lim="800000"/>
            <a:headEnd/>
            <a:tailEnd/>
          </a:ln>
        </p:spPr>
        <p:txBody>
          <a:bodyPr anchor="ctr"/>
          <a:lstStyle/>
          <a:p>
            <a:pPr algn="ctr"/>
            <a:r>
              <a:rPr lang="fr-FR" sz="4000">
                <a:solidFill>
                  <a:srgbClr val="01A0B5"/>
                </a:solidFill>
              </a:rPr>
              <a:t>L</a:t>
            </a:r>
            <a:r>
              <a:rPr lang="fr-FR" sz="4000">
                <a:solidFill>
                  <a:schemeClr val="tx2"/>
                </a:solidFill>
              </a:rPr>
              <a:t>es </a:t>
            </a:r>
            <a:r>
              <a:rPr lang="fr-FR" sz="4000">
                <a:solidFill>
                  <a:srgbClr val="FF5E00"/>
                </a:solidFill>
              </a:rPr>
              <a:t>M</a:t>
            </a:r>
            <a:r>
              <a:rPr lang="fr-FR" sz="4000">
                <a:solidFill>
                  <a:schemeClr val="tx2"/>
                </a:solidFill>
              </a:rPr>
              <a:t>archés de </a:t>
            </a:r>
            <a:r>
              <a:rPr lang="fr-FR" sz="4000">
                <a:solidFill>
                  <a:srgbClr val="FF5E00"/>
                </a:solidFill>
              </a:rPr>
              <a:t>C</a:t>
            </a:r>
            <a:r>
              <a:rPr lang="fr-FR" sz="4000">
                <a:solidFill>
                  <a:schemeClr val="tx2"/>
                </a:solidFill>
              </a:rPr>
              <a:t>apitaux (3/3)</a:t>
            </a:r>
          </a:p>
        </p:txBody>
      </p:sp>
      <p:sp>
        <p:nvSpPr>
          <p:cNvPr id="249860" name="Rectangle 5"/>
          <p:cNvSpPr>
            <a:spLocks noChangeArrowheads="1"/>
          </p:cNvSpPr>
          <p:nvPr/>
        </p:nvSpPr>
        <p:spPr bwMode="auto">
          <a:xfrm>
            <a:off x="1066800" y="1981200"/>
            <a:ext cx="7086600" cy="4267200"/>
          </a:xfrm>
          <a:prstGeom prst="rect">
            <a:avLst/>
          </a:prstGeom>
          <a:noFill/>
          <a:ln w="9525">
            <a:noFill/>
            <a:miter lim="800000"/>
            <a:headEnd/>
            <a:tailEnd/>
          </a:ln>
        </p:spPr>
        <p:txBody>
          <a:bodyPr/>
          <a:lstStyle/>
          <a:p>
            <a:pPr marL="342900" indent="-342900">
              <a:spcBef>
                <a:spcPct val="20000"/>
              </a:spcBef>
            </a:pPr>
            <a:r>
              <a:rPr lang="fr-FR">
                <a:solidFill>
                  <a:srgbClr val="184B81"/>
                </a:solidFill>
              </a:rPr>
              <a:t>	</a:t>
            </a:r>
            <a:r>
              <a:rPr lang="fr-FR">
                <a:solidFill>
                  <a:srgbClr val="01A0B5"/>
                </a:solidFill>
              </a:rPr>
              <a:t>M</a:t>
            </a:r>
            <a:r>
              <a:rPr lang="fr-FR"/>
              <a:t>arché Monétaire :</a:t>
            </a:r>
          </a:p>
          <a:p>
            <a:pPr marL="742950" lvl="1" indent="-285750">
              <a:spcBef>
                <a:spcPct val="20000"/>
              </a:spcBef>
              <a:buFontTx/>
              <a:buChar char="–"/>
            </a:pPr>
            <a:r>
              <a:rPr lang="fr-FR" sz="2000">
                <a:solidFill>
                  <a:srgbClr val="01A0B5"/>
                </a:solidFill>
              </a:rPr>
              <a:t>P</a:t>
            </a:r>
            <a:r>
              <a:rPr lang="fr-FR" sz="2000"/>
              <a:t>ermet l’échange de monnaies et de crédits.</a:t>
            </a:r>
          </a:p>
          <a:p>
            <a:pPr marL="742950" lvl="1" indent="-285750">
              <a:spcBef>
                <a:spcPct val="20000"/>
              </a:spcBef>
              <a:buFontTx/>
              <a:buChar char="–"/>
            </a:pPr>
            <a:endParaRPr lang="fr-FR" sz="2000"/>
          </a:p>
          <a:p>
            <a:pPr marL="342900" indent="-342900">
              <a:spcBef>
                <a:spcPct val="20000"/>
              </a:spcBef>
            </a:pPr>
            <a:r>
              <a:rPr lang="fr-FR">
                <a:solidFill>
                  <a:srgbClr val="184B81"/>
                </a:solidFill>
              </a:rPr>
              <a:t>	</a:t>
            </a:r>
            <a:r>
              <a:rPr lang="fr-FR">
                <a:solidFill>
                  <a:srgbClr val="01A0B5"/>
                </a:solidFill>
              </a:rPr>
              <a:t>M</a:t>
            </a:r>
            <a:r>
              <a:rPr lang="fr-FR"/>
              <a:t>arché du Crédit :</a:t>
            </a:r>
          </a:p>
          <a:p>
            <a:pPr marL="742950" lvl="1" indent="-285750">
              <a:spcBef>
                <a:spcPct val="20000"/>
              </a:spcBef>
              <a:buFontTx/>
              <a:buChar char="–"/>
            </a:pPr>
            <a:r>
              <a:rPr lang="fr-FR" sz="2000">
                <a:solidFill>
                  <a:srgbClr val="01A0B5"/>
                </a:solidFill>
              </a:rPr>
              <a:t>D</a:t>
            </a:r>
            <a:r>
              <a:rPr lang="fr-FR" sz="2000"/>
              <a:t>emande de capitaux satisfaits par les crédits bancaires.</a:t>
            </a:r>
          </a:p>
          <a:p>
            <a:pPr marL="342900" indent="-342900">
              <a:spcBef>
                <a:spcPct val="20000"/>
              </a:spcBef>
              <a:buFontTx/>
              <a:buChar char="•"/>
            </a:pPr>
            <a:endParaRPr lang="fr-FR" sz="2000">
              <a:solidFill>
                <a:srgbClr val="184B81"/>
              </a:solidFill>
            </a:endParaRPr>
          </a:p>
          <a:p>
            <a:pPr marL="342900" indent="-342900">
              <a:spcBef>
                <a:spcPct val="20000"/>
              </a:spcBef>
            </a:pPr>
            <a:r>
              <a:rPr lang="fr-FR">
                <a:solidFill>
                  <a:srgbClr val="184B81"/>
                </a:solidFill>
              </a:rPr>
              <a:t>	</a:t>
            </a:r>
            <a:r>
              <a:rPr lang="fr-FR">
                <a:solidFill>
                  <a:srgbClr val="01A0B5"/>
                </a:solidFill>
              </a:rPr>
              <a:t>M</a:t>
            </a:r>
            <a:r>
              <a:rPr lang="fr-FR"/>
              <a:t>arché financier :</a:t>
            </a:r>
          </a:p>
          <a:p>
            <a:pPr marL="742950" lvl="1" indent="-285750">
              <a:spcBef>
                <a:spcPct val="20000"/>
              </a:spcBef>
              <a:buFontTx/>
              <a:buChar char="–"/>
            </a:pPr>
            <a:r>
              <a:rPr lang="fr-FR" sz="2000">
                <a:solidFill>
                  <a:srgbClr val="01A0B5"/>
                </a:solidFill>
              </a:rPr>
              <a:t>O</a:t>
            </a:r>
            <a:r>
              <a:rPr lang="fr-FR" sz="2000"/>
              <a:t>ffre et demande de fonds à long terme,</a:t>
            </a:r>
          </a:p>
          <a:p>
            <a:pPr marL="742950" lvl="1" indent="-285750">
              <a:spcBef>
                <a:spcPct val="20000"/>
              </a:spcBef>
              <a:buFontTx/>
              <a:buChar char="–"/>
            </a:pPr>
            <a:r>
              <a:rPr lang="fr-FR" sz="2000">
                <a:solidFill>
                  <a:srgbClr val="01A0B5"/>
                </a:solidFill>
              </a:rPr>
              <a:t>F</a:t>
            </a:r>
            <a:r>
              <a:rPr lang="fr-FR" sz="2000"/>
              <a:t>acilite l’accès aux ressources financières pour les agents économiques qui ont des investissements dépassant leurs propres ressources.</a:t>
            </a:r>
          </a:p>
        </p:txBody>
      </p:sp>
      <p:pic>
        <p:nvPicPr>
          <p:cNvPr id="249861" name="Picture 6" descr="Logo Partie 1"/>
          <p:cNvPicPr>
            <a:picLocks noChangeAspect="1" noChangeArrowheads="1"/>
          </p:cNvPicPr>
          <p:nvPr/>
        </p:nvPicPr>
        <p:blipFill>
          <a:blip r:embed="rId3"/>
          <a:srcRect/>
          <a:stretch>
            <a:fillRect/>
          </a:stretch>
        </p:blipFill>
        <p:spPr bwMode="auto">
          <a:xfrm>
            <a:off x="914400" y="1993900"/>
            <a:ext cx="500063" cy="503238"/>
          </a:xfrm>
          <a:prstGeom prst="rect">
            <a:avLst/>
          </a:prstGeom>
          <a:noFill/>
          <a:ln w="9525">
            <a:noFill/>
            <a:miter lim="800000"/>
            <a:headEnd/>
            <a:tailEnd/>
          </a:ln>
        </p:spPr>
      </p:pic>
      <p:pic>
        <p:nvPicPr>
          <p:cNvPr id="249862" name="Picture 7" descr="Logo Partie 1"/>
          <p:cNvPicPr>
            <a:picLocks noChangeAspect="1" noChangeArrowheads="1"/>
          </p:cNvPicPr>
          <p:nvPr/>
        </p:nvPicPr>
        <p:blipFill>
          <a:blip r:embed="rId3"/>
          <a:srcRect/>
          <a:stretch>
            <a:fillRect/>
          </a:stretch>
        </p:blipFill>
        <p:spPr bwMode="auto">
          <a:xfrm>
            <a:off x="914400" y="3149600"/>
            <a:ext cx="500063" cy="503238"/>
          </a:xfrm>
          <a:prstGeom prst="rect">
            <a:avLst/>
          </a:prstGeom>
          <a:noFill/>
          <a:ln w="9525">
            <a:noFill/>
            <a:miter lim="800000"/>
            <a:headEnd/>
            <a:tailEnd/>
          </a:ln>
        </p:spPr>
      </p:pic>
      <p:pic>
        <p:nvPicPr>
          <p:cNvPr id="249863" name="Picture 8" descr="Logo Partie 1"/>
          <p:cNvPicPr>
            <a:picLocks noChangeAspect="1" noChangeArrowheads="1"/>
          </p:cNvPicPr>
          <p:nvPr/>
        </p:nvPicPr>
        <p:blipFill>
          <a:blip r:embed="rId3"/>
          <a:srcRect/>
          <a:stretch>
            <a:fillRect/>
          </a:stretch>
        </p:blipFill>
        <p:spPr bwMode="auto">
          <a:xfrm>
            <a:off x="914400" y="4322763"/>
            <a:ext cx="500063" cy="503237"/>
          </a:xfrm>
          <a:prstGeom prst="rect">
            <a:avLst/>
          </a:prstGeom>
          <a:noFill/>
          <a:ln w="9525">
            <a:noFill/>
            <a:miter lim="800000"/>
            <a:headEnd/>
            <a:tailEnd/>
          </a:ln>
        </p:spPr>
      </p:pic>
    </p:spTree>
  </p:cSld>
  <p:clrMapOvr>
    <a:masterClrMapping/>
  </p:clrMapOvr>
  <p:transition>
    <p:zo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Text Box 2"/>
          <p:cNvSpPr txBox="1">
            <a:spLocks noChangeArrowheads="1"/>
          </p:cNvSpPr>
          <p:nvPr/>
        </p:nvSpPr>
        <p:spPr bwMode="auto">
          <a:xfrm>
            <a:off x="2422525" y="4479925"/>
            <a:ext cx="1098550" cy="457200"/>
          </a:xfrm>
          <a:prstGeom prst="rect">
            <a:avLst/>
          </a:prstGeom>
          <a:noFill/>
          <a:ln w="9525">
            <a:noFill/>
            <a:miter lim="800000"/>
            <a:headEnd/>
            <a:tailEnd/>
          </a:ln>
        </p:spPr>
        <p:txBody>
          <a:bodyPr wrap="none">
            <a:spAutoFit/>
          </a:bodyPr>
          <a:lstStyle/>
          <a:p>
            <a:pPr eaLnBrk="0" hangingPunct="0"/>
            <a:r>
              <a:rPr lang="fr-FR"/>
              <a:t>	</a:t>
            </a:r>
          </a:p>
        </p:txBody>
      </p:sp>
      <p:sp>
        <p:nvSpPr>
          <p:cNvPr id="251906" name="Rectangle 3"/>
          <p:cNvSpPr>
            <a:spLocks noChangeArrowheads="1"/>
          </p:cNvSpPr>
          <p:nvPr/>
        </p:nvSpPr>
        <p:spPr bwMode="auto">
          <a:xfrm>
            <a:off x="685800" y="838200"/>
            <a:ext cx="7772400" cy="914400"/>
          </a:xfrm>
          <a:prstGeom prst="rect">
            <a:avLst/>
          </a:prstGeom>
          <a:noFill/>
          <a:ln w="9525">
            <a:noFill/>
            <a:miter lim="800000"/>
            <a:headEnd/>
            <a:tailEnd/>
          </a:ln>
        </p:spPr>
        <p:txBody>
          <a:bodyPr anchor="ctr"/>
          <a:lstStyle/>
          <a:p>
            <a:pPr algn="ctr"/>
            <a:r>
              <a:rPr lang="fr-FR" sz="4000">
                <a:solidFill>
                  <a:srgbClr val="01A0B5"/>
                </a:solidFill>
              </a:rPr>
              <a:t>L</a:t>
            </a:r>
            <a:r>
              <a:rPr lang="fr-FR" sz="4000">
                <a:solidFill>
                  <a:schemeClr val="tx2"/>
                </a:solidFill>
              </a:rPr>
              <a:t>e </a:t>
            </a:r>
            <a:r>
              <a:rPr lang="fr-FR" sz="4000">
                <a:solidFill>
                  <a:srgbClr val="FF5E00"/>
                </a:solidFill>
              </a:rPr>
              <a:t>M</a:t>
            </a:r>
            <a:r>
              <a:rPr lang="fr-FR" sz="4000">
                <a:solidFill>
                  <a:schemeClr val="tx2"/>
                </a:solidFill>
              </a:rPr>
              <a:t>arché </a:t>
            </a:r>
            <a:r>
              <a:rPr lang="fr-FR" sz="4000">
                <a:solidFill>
                  <a:srgbClr val="FF5E00"/>
                </a:solidFill>
              </a:rPr>
              <a:t>P</a:t>
            </a:r>
            <a:r>
              <a:rPr lang="fr-FR" sz="4000">
                <a:solidFill>
                  <a:schemeClr val="tx2"/>
                </a:solidFill>
              </a:rPr>
              <a:t>rimaire</a:t>
            </a:r>
          </a:p>
        </p:txBody>
      </p:sp>
      <p:sp>
        <p:nvSpPr>
          <p:cNvPr id="251907" name="Rectangle 4"/>
          <p:cNvSpPr>
            <a:spLocks noChangeArrowheads="1"/>
          </p:cNvSpPr>
          <p:nvPr/>
        </p:nvSpPr>
        <p:spPr bwMode="auto">
          <a:xfrm>
            <a:off x="1066800" y="1981200"/>
            <a:ext cx="7086600" cy="1828800"/>
          </a:xfrm>
          <a:prstGeom prst="rect">
            <a:avLst/>
          </a:prstGeom>
          <a:noFill/>
          <a:ln w="9525">
            <a:noFill/>
            <a:miter lim="800000"/>
            <a:headEnd/>
            <a:tailEnd/>
          </a:ln>
        </p:spPr>
        <p:txBody>
          <a:bodyPr/>
          <a:lstStyle/>
          <a:p>
            <a:pPr marL="342900" indent="-342900">
              <a:spcBef>
                <a:spcPct val="20000"/>
              </a:spcBef>
            </a:pPr>
            <a:r>
              <a:rPr lang="fr-FR">
                <a:solidFill>
                  <a:srgbClr val="184B81"/>
                </a:solidFill>
              </a:rPr>
              <a:t>	</a:t>
            </a:r>
            <a:r>
              <a:rPr lang="fr-FR">
                <a:solidFill>
                  <a:srgbClr val="01A0B5"/>
                </a:solidFill>
              </a:rPr>
              <a:t>D</a:t>
            </a:r>
            <a:r>
              <a:rPr lang="fr-FR"/>
              <a:t>éfinition :</a:t>
            </a:r>
          </a:p>
          <a:p>
            <a:pPr marL="742950" lvl="1" indent="-285750">
              <a:spcBef>
                <a:spcPct val="20000"/>
              </a:spcBef>
              <a:buFontTx/>
              <a:buChar char="–"/>
            </a:pPr>
            <a:r>
              <a:rPr lang="fr-FR" sz="2000">
                <a:solidFill>
                  <a:srgbClr val="01A0B5"/>
                </a:solidFill>
              </a:rPr>
              <a:t>M</a:t>
            </a:r>
            <a:r>
              <a:rPr lang="fr-FR" sz="2000"/>
              <a:t>arché d’émission des nouveaux titres (actions, obligations…),</a:t>
            </a:r>
          </a:p>
          <a:p>
            <a:pPr marL="742950" lvl="1" indent="-285750">
              <a:spcBef>
                <a:spcPct val="20000"/>
              </a:spcBef>
              <a:buFontTx/>
              <a:buChar char="–"/>
            </a:pPr>
            <a:r>
              <a:rPr lang="fr-FR" sz="2000">
                <a:solidFill>
                  <a:srgbClr val="01A0B5"/>
                </a:solidFill>
              </a:rPr>
              <a:t>M</a:t>
            </a:r>
            <a:r>
              <a:rPr lang="fr-FR" sz="2000"/>
              <a:t>arché = intermédiaire entre un investisseur et un emprunteur.</a:t>
            </a:r>
          </a:p>
        </p:txBody>
      </p:sp>
      <p:sp>
        <p:nvSpPr>
          <p:cNvPr id="507909" name="Rectangle 5"/>
          <p:cNvSpPr>
            <a:spLocks noChangeArrowheads="1"/>
          </p:cNvSpPr>
          <p:nvPr/>
        </p:nvSpPr>
        <p:spPr bwMode="auto">
          <a:xfrm>
            <a:off x="3886200" y="3962400"/>
            <a:ext cx="1676400" cy="685800"/>
          </a:xfrm>
          <a:prstGeom prst="rect">
            <a:avLst/>
          </a:prstGeom>
          <a:solidFill>
            <a:schemeClr val="accent1"/>
          </a:solidFill>
          <a:ln w="25400">
            <a:solidFill>
              <a:srgbClr val="184B81"/>
            </a:solidFill>
            <a:miter lim="800000"/>
            <a:headEnd/>
            <a:tailEnd/>
          </a:ln>
        </p:spPr>
        <p:txBody>
          <a:bodyPr wrap="none" anchor="ctr"/>
          <a:lstStyle/>
          <a:p>
            <a:pPr algn="ctr" eaLnBrk="0" hangingPunct="0"/>
            <a:r>
              <a:rPr lang="fr-FR" sz="1800">
                <a:solidFill>
                  <a:srgbClr val="184B81"/>
                </a:solidFill>
              </a:rPr>
              <a:t>Intermédiaire</a:t>
            </a:r>
          </a:p>
          <a:p>
            <a:pPr algn="ctr" eaLnBrk="0" hangingPunct="0"/>
            <a:r>
              <a:rPr lang="fr-FR" sz="1800">
                <a:solidFill>
                  <a:srgbClr val="184B81"/>
                </a:solidFill>
              </a:rPr>
              <a:t>financier</a:t>
            </a:r>
          </a:p>
        </p:txBody>
      </p:sp>
      <p:sp>
        <p:nvSpPr>
          <p:cNvPr id="507910" name="Rectangle 6"/>
          <p:cNvSpPr>
            <a:spLocks noChangeArrowheads="1"/>
          </p:cNvSpPr>
          <p:nvPr/>
        </p:nvSpPr>
        <p:spPr bwMode="auto">
          <a:xfrm>
            <a:off x="6400800" y="5181600"/>
            <a:ext cx="1676400" cy="685800"/>
          </a:xfrm>
          <a:prstGeom prst="rect">
            <a:avLst/>
          </a:prstGeom>
          <a:solidFill>
            <a:srgbClr val="FFFF99"/>
          </a:solidFill>
          <a:ln w="25400">
            <a:solidFill>
              <a:srgbClr val="184B81"/>
            </a:solidFill>
            <a:miter lim="800000"/>
            <a:headEnd/>
            <a:tailEnd/>
          </a:ln>
        </p:spPr>
        <p:txBody>
          <a:bodyPr wrap="none" anchor="ctr"/>
          <a:lstStyle/>
          <a:p>
            <a:pPr algn="ctr" eaLnBrk="0" hangingPunct="0"/>
            <a:r>
              <a:rPr lang="fr-FR" sz="1800">
                <a:solidFill>
                  <a:srgbClr val="184B81"/>
                </a:solidFill>
              </a:rPr>
              <a:t>Emprunteurs</a:t>
            </a:r>
          </a:p>
        </p:txBody>
      </p:sp>
      <p:sp>
        <p:nvSpPr>
          <p:cNvPr id="507911" name="Rectangle 7"/>
          <p:cNvSpPr>
            <a:spLocks noChangeArrowheads="1"/>
          </p:cNvSpPr>
          <p:nvPr/>
        </p:nvSpPr>
        <p:spPr bwMode="auto">
          <a:xfrm>
            <a:off x="1295400" y="5181600"/>
            <a:ext cx="1676400" cy="685800"/>
          </a:xfrm>
          <a:prstGeom prst="rect">
            <a:avLst/>
          </a:prstGeom>
          <a:solidFill>
            <a:srgbClr val="FFCC99"/>
          </a:solidFill>
          <a:ln w="25400">
            <a:solidFill>
              <a:srgbClr val="184B81"/>
            </a:solidFill>
            <a:miter lim="800000"/>
            <a:headEnd/>
            <a:tailEnd/>
          </a:ln>
        </p:spPr>
        <p:txBody>
          <a:bodyPr wrap="none" anchor="ctr"/>
          <a:lstStyle/>
          <a:p>
            <a:pPr algn="ctr" eaLnBrk="0" hangingPunct="0"/>
            <a:r>
              <a:rPr lang="fr-FR" sz="1800">
                <a:solidFill>
                  <a:srgbClr val="184B81"/>
                </a:solidFill>
              </a:rPr>
              <a:t>Investisseurs</a:t>
            </a:r>
          </a:p>
        </p:txBody>
      </p:sp>
      <p:grpSp>
        <p:nvGrpSpPr>
          <p:cNvPr id="2" name="Group 8"/>
          <p:cNvGrpSpPr>
            <a:grpSpLocks/>
          </p:cNvGrpSpPr>
          <p:nvPr/>
        </p:nvGrpSpPr>
        <p:grpSpPr bwMode="auto">
          <a:xfrm>
            <a:off x="5562600" y="4114800"/>
            <a:ext cx="2133600" cy="1066800"/>
            <a:chOff x="3312" y="2592"/>
            <a:chExt cx="1344" cy="672"/>
          </a:xfrm>
        </p:grpSpPr>
        <p:sp>
          <p:nvSpPr>
            <p:cNvPr id="251926" name="Line 9"/>
            <p:cNvSpPr>
              <a:spLocks noChangeShapeType="1"/>
            </p:cNvSpPr>
            <p:nvPr/>
          </p:nvSpPr>
          <p:spPr bwMode="auto">
            <a:xfrm>
              <a:off x="4656" y="2592"/>
              <a:ext cx="0" cy="672"/>
            </a:xfrm>
            <a:prstGeom prst="line">
              <a:avLst/>
            </a:prstGeom>
            <a:noFill/>
            <a:ln w="28575">
              <a:solidFill>
                <a:schemeClr val="accent2"/>
              </a:solidFill>
              <a:round/>
              <a:headEnd/>
              <a:tailEnd type="triangle" w="med" len="med"/>
            </a:ln>
          </p:spPr>
          <p:txBody>
            <a:bodyPr/>
            <a:lstStyle/>
            <a:p>
              <a:endParaRPr lang="fr-FR"/>
            </a:p>
          </p:txBody>
        </p:sp>
        <p:sp>
          <p:nvSpPr>
            <p:cNvPr id="251927" name="Line 10"/>
            <p:cNvSpPr>
              <a:spLocks noChangeShapeType="1"/>
            </p:cNvSpPr>
            <p:nvPr/>
          </p:nvSpPr>
          <p:spPr bwMode="auto">
            <a:xfrm flipH="1">
              <a:off x="3312" y="2592"/>
              <a:ext cx="1344" cy="0"/>
            </a:xfrm>
            <a:prstGeom prst="line">
              <a:avLst/>
            </a:prstGeom>
            <a:noFill/>
            <a:ln w="28575">
              <a:solidFill>
                <a:schemeClr val="accent2"/>
              </a:solidFill>
              <a:round/>
              <a:headEnd/>
              <a:tailEnd/>
            </a:ln>
          </p:spPr>
          <p:txBody>
            <a:bodyPr/>
            <a:lstStyle/>
            <a:p>
              <a:endParaRPr lang="fr-FR"/>
            </a:p>
          </p:txBody>
        </p:sp>
      </p:grpSp>
      <p:grpSp>
        <p:nvGrpSpPr>
          <p:cNvPr id="3" name="Group 11"/>
          <p:cNvGrpSpPr>
            <a:grpSpLocks/>
          </p:cNvGrpSpPr>
          <p:nvPr/>
        </p:nvGrpSpPr>
        <p:grpSpPr bwMode="auto">
          <a:xfrm>
            <a:off x="5562600" y="4419600"/>
            <a:ext cx="1219200" cy="762000"/>
            <a:chOff x="3312" y="2784"/>
            <a:chExt cx="768" cy="480"/>
          </a:xfrm>
        </p:grpSpPr>
        <p:sp>
          <p:nvSpPr>
            <p:cNvPr id="251924" name="Line 12"/>
            <p:cNvSpPr>
              <a:spLocks noChangeShapeType="1"/>
            </p:cNvSpPr>
            <p:nvPr/>
          </p:nvSpPr>
          <p:spPr bwMode="auto">
            <a:xfrm flipH="1">
              <a:off x="3312" y="2784"/>
              <a:ext cx="768" cy="0"/>
            </a:xfrm>
            <a:prstGeom prst="line">
              <a:avLst/>
            </a:prstGeom>
            <a:noFill/>
            <a:ln w="28575">
              <a:solidFill>
                <a:schemeClr val="accent2"/>
              </a:solidFill>
              <a:round/>
              <a:headEnd/>
              <a:tailEnd type="triangle" w="med" len="med"/>
            </a:ln>
          </p:spPr>
          <p:txBody>
            <a:bodyPr/>
            <a:lstStyle/>
            <a:p>
              <a:endParaRPr lang="fr-FR"/>
            </a:p>
          </p:txBody>
        </p:sp>
        <p:sp>
          <p:nvSpPr>
            <p:cNvPr id="251925" name="Line 13"/>
            <p:cNvSpPr>
              <a:spLocks noChangeShapeType="1"/>
            </p:cNvSpPr>
            <p:nvPr/>
          </p:nvSpPr>
          <p:spPr bwMode="auto">
            <a:xfrm>
              <a:off x="4080" y="2784"/>
              <a:ext cx="0" cy="480"/>
            </a:xfrm>
            <a:prstGeom prst="line">
              <a:avLst/>
            </a:prstGeom>
            <a:noFill/>
            <a:ln w="28575">
              <a:solidFill>
                <a:schemeClr val="accent2"/>
              </a:solidFill>
              <a:round/>
              <a:headEnd/>
              <a:tailEnd/>
            </a:ln>
          </p:spPr>
          <p:txBody>
            <a:bodyPr/>
            <a:lstStyle/>
            <a:p>
              <a:endParaRPr lang="fr-FR"/>
            </a:p>
          </p:txBody>
        </p:sp>
      </p:grpSp>
      <p:grpSp>
        <p:nvGrpSpPr>
          <p:cNvPr id="4" name="Group 14"/>
          <p:cNvGrpSpPr>
            <a:grpSpLocks/>
          </p:cNvGrpSpPr>
          <p:nvPr/>
        </p:nvGrpSpPr>
        <p:grpSpPr bwMode="auto">
          <a:xfrm>
            <a:off x="1752600" y="4114800"/>
            <a:ext cx="2133600" cy="1066800"/>
            <a:chOff x="1104" y="2592"/>
            <a:chExt cx="1344" cy="672"/>
          </a:xfrm>
        </p:grpSpPr>
        <p:sp>
          <p:nvSpPr>
            <p:cNvPr id="251922" name="Line 15"/>
            <p:cNvSpPr>
              <a:spLocks noChangeShapeType="1"/>
            </p:cNvSpPr>
            <p:nvPr/>
          </p:nvSpPr>
          <p:spPr bwMode="auto">
            <a:xfrm>
              <a:off x="1104" y="2592"/>
              <a:ext cx="0" cy="672"/>
            </a:xfrm>
            <a:prstGeom prst="line">
              <a:avLst/>
            </a:prstGeom>
            <a:noFill/>
            <a:ln w="28575">
              <a:solidFill>
                <a:schemeClr val="accent2"/>
              </a:solidFill>
              <a:round/>
              <a:headEnd/>
              <a:tailEnd type="triangle" w="med" len="med"/>
            </a:ln>
          </p:spPr>
          <p:txBody>
            <a:bodyPr/>
            <a:lstStyle/>
            <a:p>
              <a:endParaRPr lang="fr-FR"/>
            </a:p>
          </p:txBody>
        </p:sp>
        <p:sp>
          <p:nvSpPr>
            <p:cNvPr id="251923" name="Line 16"/>
            <p:cNvSpPr>
              <a:spLocks noChangeShapeType="1"/>
            </p:cNvSpPr>
            <p:nvPr/>
          </p:nvSpPr>
          <p:spPr bwMode="auto">
            <a:xfrm flipH="1">
              <a:off x="1104" y="2592"/>
              <a:ext cx="1344" cy="0"/>
            </a:xfrm>
            <a:prstGeom prst="line">
              <a:avLst/>
            </a:prstGeom>
            <a:noFill/>
            <a:ln w="28575">
              <a:solidFill>
                <a:schemeClr val="accent2"/>
              </a:solidFill>
              <a:round/>
              <a:headEnd/>
              <a:tailEnd/>
            </a:ln>
          </p:spPr>
          <p:txBody>
            <a:bodyPr/>
            <a:lstStyle/>
            <a:p>
              <a:endParaRPr lang="fr-FR"/>
            </a:p>
          </p:txBody>
        </p:sp>
      </p:grpSp>
      <p:grpSp>
        <p:nvGrpSpPr>
          <p:cNvPr id="5" name="Group 17"/>
          <p:cNvGrpSpPr>
            <a:grpSpLocks/>
          </p:cNvGrpSpPr>
          <p:nvPr/>
        </p:nvGrpSpPr>
        <p:grpSpPr bwMode="auto">
          <a:xfrm>
            <a:off x="2667000" y="4419600"/>
            <a:ext cx="1219200" cy="762000"/>
            <a:chOff x="1680" y="2784"/>
            <a:chExt cx="768" cy="480"/>
          </a:xfrm>
        </p:grpSpPr>
        <p:sp>
          <p:nvSpPr>
            <p:cNvPr id="251920" name="Line 18"/>
            <p:cNvSpPr>
              <a:spLocks noChangeShapeType="1"/>
            </p:cNvSpPr>
            <p:nvPr/>
          </p:nvSpPr>
          <p:spPr bwMode="auto">
            <a:xfrm flipH="1">
              <a:off x="1680" y="2784"/>
              <a:ext cx="768" cy="0"/>
            </a:xfrm>
            <a:prstGeom prst="line">
              <a:avLst/>
            </a:prstGeom>
            <a:noFill/>
            <a:ln w="28575">
              <a:solidFill>
                <a:schemeClr val="accent2"/>
              </a:solidFill>
              <a:round/>
              <a:headEnd type="triangle" w="med" len="med"/>
              <a:tailEnd/>
            </a:ln>
          </p:spPr>
          <p:txBody>
            <a:bodyPr/>
            <a:lstStyle/>
            <a:p>
              <a:endParaRPr lang="fr-FR"/>
            </a:p>
          </p:txBody>
        </p:sp>
        <p:sp>
          <p:nvSpPr>
            <p:cNvPr id="251921" name="Line 19"/>
            <p:cNvSpPr>
              <a:spLocks noChangeShapeType="1"/>
            </p:cNvSpPr>
            <p:nvPr/>
          </p:nvSpPr>
          <p:spPr bwMode="auto">
            <a:xfrm>
              <a:off x="1688" y="2784"/>
              <a:ext cx="0" cy="480"/>
            </a:xfrm>
            <a:prstGeom prst="line">
              <a:avLst/>
            </a:prstGeom>
            <a:noFill/>
            <a:ln w="28575">
              <a:solidFill>
                <a:schemeClr val="accent2"/>
              </a:solidFill>
              <a:round/>
              <a:headEnd/>
              <a:tailEnd/>
            </a:ln>
          </p:spPr>
          <p:txBody>
            <a:bodyPr/>
            <a:lstStyle/>
            <a:p>
              <a:endParaRPr lang="fr-FR"/>
            </a:p>
          </p:txBody>
        </p:sp>
      </p:grpSp>
      <p:sp>
        <p:nvSpPr>
          <p:cNvPr id="507924" name="Text Box 20"/>
          <p:cNvSpPr txBox="1">
            <a:spLocks noChangeArrowheads="1"/>
          </p:cNvSpPr>
          <p:nvPr/>
        </p:nvSpPr>
        <p:spPr bwMode="auto">
          <a:xfrm>
            <a:off x="5791200" y="4648200"/>
            <a:ext cx="984250" cy="366713"/>
          </a:xfrm>
          <a:prstGeom prst="rect">
            <a:avLst/>
          </a:prstGeom>
          <a:noFill/>
          <a:ln w="9525">
            <a:noFill/>
            <a:miter lim="800000"/>
            <a:headEnd/>
            <a:tailEnd/>
          </a:ln>
        </p:spPr>
        <p:txBody>
          <a:bodyPr wrap="none">
            <a:spAutoFit/>
          </a:bodyPr>
          <a:lstStyle/>
          <a:p>
            <a:pPr eaLnBrk="0" hangingPunct="0"/>
            <a:r>
              <a:rPr lang="fr-FR" sz="1800">
                <a:solidFill>
                  <a:srgbClr val="184B81"/>
                </a:solidFill>
              </a:rPr>
              <a:t>Emprunt</a:t>
            </a:r>
          </a:p>
        </p:txBody>
      </p:sp>
      <p:sp>
        <p:nvSpPr>
          <p:cNvPr id="507925" name="Text Box 21"/>
          <p:cNvSpPr txBox="1">
            <a:spLocks noChangeArrowheads="1"/>
          </p:cNvSpPr>
          <p:nvPr/>
        </p:nvSpPr>
        <p:spPr bwMode="auto">
          <a:xfrm>
            <a:off x="2743200" y="4648200"/>
            <a:ext cx="946150" cy="366713"/>
          </a:xfrm>
          <a:prstGeom prst="rect">
            <a:avLst/>
          </a:prstGeom>
          <a:noFill/>
          <a:ln w="9525">
            <a:noFill/>
            <a:miter lim="800000"/>
            <a:headEnd/>
            <a:tailEnd/>
          </a:ln>
        </p:spPr>
        <p:txBody>
          <a:bodyPr wrap="none">
            <a:spAutoFit/>
          </a:bodyPr>
          <a:lstStyle/>
          <a:p>
            <a:pPr eaLnBrk="0" hangingPunct="0"/>
            <a:r>
              <a:rPr lang="fr-FR" sz="1800">
                <a:solidFill>
                  <a:srgbClr val="184B81"/>
                </a:solidFill>
              </a:rPr>
              <a:t>Épargne</a:t>
            </a:r>
          </a:p>
        </p:txBody>
      </p:sp>
      <p:sp>
        <p:nvSpPr>
          <p:cNvPr id="507926" name="Text Box 22"/>
          <p:cNvSpPr txBox="1">
            <a:spLocks noChangeArrowheads="1"/>
          </p:cNvSpPr>
          <p:nvPr/>
        </p:nvSpPr>
        <p:spPr bwMode="auto">
          <a:xfrm>
            <a:off x="6553200" y="3771900"/>
            <a:ext cx="552450" cy="366713"/>
          </a:xfrm>
          <a:prstGeom prst="rect">
            <a:avLst/>
          </a:prstGeom>
          <a:noFill/>
          <a:ln w="9525">
            <a:noFill/>
            <a:miter lim="800000"/>
            <a:headEnd/>
            <a:tailEnd/>
          </a:ln>
        </p:spPr>
        <p:txBody>
          <a:bodyPr wrap="none">
            <a:spAutoFit/>
          </a:bodyPr>
          <a:lstStyle/>
          <a:p>
            <a:pPr eaLnBrk="0" hangingPunct="0"/>
            <a:r>
              <a:rPr lang="fr-FR" sz="1800">
                <a:solidFill>
                  <a:srgbClr val="184B81"/>
                </a:solidFill>
              </a:rPr>
              <a:t>Prêt</a:t>
            </a:r>
          </a:p>
        </p:txBody>
      </p:sp>
      <p:sp>
        <p:nvSpPr>
          <p:cNvPr id="507927" name="Text Box 23"/>
          <p:cNvSpPr txBox="1">
            <a:spLocks noChangeArrowheads="1"/>
          </p:cNvSpPr>
          <p:nvPr/>
        </p:nvSpPr>
        <p:spPr bwMode="auto">
          <a:xfrm>
            <a:off x="609600" y="4006850"/>
            <a:ext cx="1149350" cy="641350"/>
          </a:xfrm>
          <a:prstGeom prst="rect">
            <a:avLst/>
          </a:prstGeom>
          <a:noFill/>
          <a:ln w="9525">
            <a:noFill/>
            <a:miter lim="800000"/>
            <a:headEnd/>
            <a:tailEnd/>
          </a:ln>
        </p:spPr>
        <p:txBody>
          <a:bodyPr wrap="none">
            <a:spAutoFit/>
          </a:bodyPr>
          <a:lstStyle/>
          <a:p>
            <a:pPr algn="ctr" eaLnBrk="0" hangingPunct="0"/>
            <a:r>
              <a:rPr lang="fr-FR" sz="1800">
                <a:solidFill>
                  <a:srgbClr val="184B81"/>
                </a:solidFill>
              </a:rPr>
              <a:t>Valeurs </a:t>
            </a:r>
          </a:p>
          <a:p>
            <a:pPr algn="ctr" eaLnBrk="0" hangingPunct="0"/>
            <a:r>
              <a:rPr lang="fr-FR" sz="1800">
                <a:solidFill>
                  <a:srgbClr val="184B81"/>
                </a:solidFill>
              </a:rPr>
              <a:t>mobilières</a:t>
            </a:r>
          </a:p>
        </p:txBody>
      </p:sp>
      <p:pic>
        <p:nvPicPr>
          <p:cNvPr id="251919" name="Picture 24" descr="Logo Partie 1"/>
          <p:cNvPicPr>
            <a:picLocks noChangeAspect="1" noChangeArrowheads="1"/>
          </p:cNvPicPr>
          <p:nvPr/>
        </p:nvPicPr>
        <p:blipFill>
          <a:blip r:embed="rId3"/>
          <a:srcRect/>
          <a:stretch>
            <a:fillRect/>
          </a:stretch>
        </p:blipFill>
        <p:spPr bwMode="auto">
          <a:xfrm>
            <a:off x="914400" y="1993900"/>
            <a:ext cx="500063" cy="503238"/>
          </a:xfrm>
          <a:prstGeom prst="rect">
            <a:avLst/>
          </a:prstGeom>
          <a:noFill/>
          <a:ln w="9525">
            <a:noFill/>
            <a:miter lim="800000"/>
            <a:headEnd/>
            <a:tailEnd/>
          </a:ln>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07909"/>
                                        </p:tgtEl>
                                        <p:attrNameLst>
                                          <p:attrName>style.visibility</p:attrName>
                                        </p:attrNameLst>
                                      </p:cBhvr>
                                      <p:to>
                                        <p:strVal val="visible"/>
                                      </p:to>
                                    </p:set>
                                    <p:animEffect transition="in" filter="box(out)">
                                      <p:cBhvr>
                                        <p:cTn id="7" dur="500"/>
                                        <p:tgtEl>
                                          <p:spTgt spid="50790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07911"/>
                                        </p:tgtEl>
                                        <p:attrNameLst>
                                          <p:attrName>style.visibility</p:attrName>
                                        </p:attrNameLst>
                                      </p:cBhvr>
                                      <p:to>
                                        <p:strVal val="visible"/>
                                      </p:to>
                                    </p:set>
                                    <p:animEffect transition="in" filter="box(out)">
                                      <p:cBhvr>
                                        <p:cTn id="12" dur="500"/>
                                        <p:tgtEl>
                                          <p:spTgt spid="50791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07910"/>
                                        </p:tgtEl>
                                        <p:attrNameLst>
                                          <p:attrName>style.visibility</p:attrName>
                                        </p:attrNameLst>
                                      </p:cBhvr>
                                      <p:to>
                                        <p:strVal val="visible"/>
                                      </p:to>
                                    </p:set>
                                    <p:animEffect transition="in" filter="box(out)">
                                      <p:cBhvr>
                                        <p:cTn id="17" dur="500"/>
                                        <p:tgtEl>
                                          <p:spTgt spid="50791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ou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07926"/>
                                        </p:tgtEl>
                                        <p:attrNameLst>
                                          <p:attrName>style.visibility</p:attrName>
                                        </p:attrNameLst>
                                      </p:cBhvr>
                                      <p:to>
                                        <p:strVal val="visible"/>
                                      </p:to>
                                    </p:set>
                                    <p:animEffect transition="in" filter="box(out)">
                                      <p:cBhvr>
                                        <p:cTn id="27" dur="500"/>
                                        <p:tgtEl>
                                          <p:spTgt spid="50792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ox(ou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07924"/>
                                        </p:tgtEl>
                                        <p:attrNameLst>
                                          <p:attrName>style.visibility</p:attrName>
                                        </p:attrNameLst>
                                      </p:cBhvr>
                                      <p:to>
                                        <p:strVal val="visible"/>
                                      </p:to>
                                    </p:set>
                                    <p:animEffect transition="in" filter="box(out)">
                                      <p:cBhvr>
                                        <p:cTn id="37" dur="500"/>
                                        <p:tgtEl>
                                          <p:spTgt spid="50792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ox(out)">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507927"/>
                                        </p:tgtEl>
                                        <p:attrNameLst>
                                          <p:attrName>style.visibility</p:attrName>
                                        </p:attrNameLst>
                                      </p:cBhvr>
                                      <p:to>
                                        <p:strVal val="visible"/>
                                      </p:to>
                                    </p:set>
                                    <p:animEffect transition="in" filter="box(out)">
                                      <p:cBhvr>
                                        <p:cTn id="47" dur="500"/>
                                        <p:tgtEl>
                                          <p:spTgt spid="507927"/>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box(out)">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507925"/>
                                        </p:tgtEl>
                                        <p:attrNameLst>
                                          <p:attrName>style.visibility</p:attrName>
                                        </p:attrNameLst>
                                      </p:cBhvr>
                                      <p:to>
                                        <p:strVal val="visible"/>
                                      </p:to>
                                    </p:set>
                                    <p:animEffect transition="in" filter="box(out)">
                                      <p:cBhvr>
                                        <p:cTn id="57" dur="500"/>
                                        <p:tgtEl>
                                          <p:spTgt spid="507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09" grpId="0" animBg="1" autoUpdateAnimBg="0"/>
      <p:bldP spid="507910" grpId="0" animBg="1" autoUpdateAnimBg="0"/>
      <p:bldP spid="507911" grpId="0" animBg="1" autoUpdateAnimBg="0"/>
      <p:bldP spid="507924" grpId="0" autoUpdateAnimBg="0"/>
      <p:bldP spid="507925" grpId="0" autoUpdateAnimBg="0"/>
      <p:bldP spid="507926" grpId="0" autoUpdateAnimBg="0"/>
      <p:bldP spid="507927"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2"/>
          <p:cNvSpPr>
            <a:spLocks noChangeArrowheads="1"/>
          </p:cNvSpPr>
          <p:nvPr/>
        </p:nvSpPr>
        <p:spPr bwMode="auto">
          <a:xfrm>
            <a:off x="685800" y="838200"/>
            <a:ext cx="7772400" cy="914400"/>
          </a:xfrm>
          <a:prstGeom prst="rect">
            <a:avLst/>
          </a:prstGeom>
          <a:noFill/>
          <a:ln w="9525">
            <a:noFill/>
            <a:miter lim="800000"/>
            <a:headEnd/>
            <a:tailEnd/>
          </a:ln>
        </p:spPr>
        <p:txBody>
          <a:bodyPr anchor="ctr"/>
          <a:lstStyle/>
          <a:p>
            <a:pPr algn="ctr"/>
            <a:r>
              <a:rPr lang="fr-FR" sz="4000">
                <a:solidFill>
                  <a:srgbClr val="01A0B5"/>
                </a:solidFill>
              </a:rPr>
              <a:t>L</a:t>
            </a:r>
            <a:r>
              <a:rPr lang="fr-FR" sz="4000">
                <a:solidFill>
                  <a:schemeClr val="tx2"/>
                </a:solidFill>
              </a:rPr>
              <a:t>e </a:t>
            </a:r>
            <a:r>
              <a:rPr lang="fr-FR" sz="4000">
                <a:solidFill>
                  <a:srgbClr val="FF5E00"/>
                </a:solidFill>
              </a:rPr>
              <a:t>M</a:t>
            </a:r>
            <a:r>
              <a:rPr lang="fr-FR" sz="4000">
                <a:solidFill>
                  <a:schemeClr val="tx2"/>
                </a:solidFill>
              </a:rPr>
              <a:t>arché </a:t>
            </a:r>
            <a:r>
              <a:rPr lang="fr-FR" sz="4000">
                <a:solidFill>
                  <a:srgbClr val="FF5E00"/>
                </a:solidFill>
              </a:rPr>
              <a:t>S</a:t>
            </a:r>
            <a:r>
              <a:rPr lang="fr-FR" sz="4000">
                <a:solidFill>
                  <a:schemeClr val="tx2"/>
                </a:solidFill>
              </a:rPr>
              <a:t>econdaire</a:t>
            </a:r>
          </a:p>
        </p:txBody>
      </p:sp>
      <p:sp>
        <p:nvSpPr>
          <p:cNvPr id="253954" name="Rectangle 3"/>
          <p:cNvSpPr>
            <a:spLocks noChangeArrowheads="1"/>
          </p:cNvSpPr>
          <p:nvPr/>
        </p:nvSpPr>
        <p:spPr bwMode="auto">
          <a:xfrm>
            <a:off x="1066800" y="1981200"/>
            <a:ext cx="7086600" cy="4114800"/>
          </a:xfrm>
          <a:prstGeom prst="rect">
            <a:avLst/>
          </a:prstGeom>
          <a:noFill/>
          <a:ln w="9525">
            <a:noFill/>
            <a:miter lim="800000"/>
            <a:headEnd/>
            <a:tailEnd/>
          </a:ln>
        </p:spPr>
        <p:txBody>
          <a:bodyPr/>
          <a:lstStyle/>
          <a:p>
            <a:pPr marL="342900" indent="-342900">
              <a:spcBef>
                <a:spcPct val="20000"/>
              </a:spcBef>
            </a:pPr>
            <a:r>
              <a:rPr lang="fr-FR">
                <a:solidFill>
                  <a:srgbClr val="184B81"/>
                </a:solidFill>
              </a:rPr>
              <a:t>	</a:t>
            </a:r>
            <a:r>
              <a:rPr lang="fr-FR">
                <a:solidFill>
                  <a:srgbClr val="01A0B5"/>
                </a:solidFill>
              </a:rPr>
              <a:t>D</a:t>
            </a:r>
            <a:r>
              <a:rPr lang="fr-FR"/>
              <a:t>éfinition :</a:t>
            </a:r>
          </a:p>
          <a:p>
            <a:pPr marL="742950" lvl="1" indent="-285750">
              <a:spcBef>
                <a:spcPct val="20000"/>
              </a:spcBef>
              <a:buFontTx/>
              <a:buChar char="–"/>
            </a:pPr>
            <a:r>
              <a:rPr lang="fr-FR" sz="2000">
                <a:solidFill>
                  <a:srgbClr val="01A0B5"/>
                </a:solidFill>
              </a:rPr>
              <a:t>M</a:t>
            </a:r>
            <a:r>
              <a:rPr lang="fr-FR" sz="2000"/>
              <a:t>arché localisé à la Bourse de Paris,</a:t>
            </a:r>
          </a:p>
          <a:p>
            <a:pPr marL="742950" lvl="1" indent="-285750">
              <a:spcBef>
                <a:spcPct val="20000"/>
              </a:spcBef>
              <a:buFontTx/>
              <a:buChar char="–"/>
            </a:pPr>
            <a:r>
              <a:rPr lang="fr-FR" sz="2000">
                <a:solidFill>
                  <a:srgbClr val="01A0B5"/>
                </a:solidFill>
              </a:rPr>
              <a:t>M</a:t>
            </a:r>
            <a:r>
              <a:rPr lang="fr-FR" sz="2000"/>
              <a:t>arché sur lequel se négocient les titres émis,</a:t>
            </a:r>
          </a:p>
          <a:p>
            <a:pPr marL="742950" lvl="1" indent="-285750">
              <a:spcBef>
                <a:spcPct val="20000"/>
              </a:spcBef>
              <a:buFontTx/>
              <a:buChar char="–"/>
            </a:pPr>
            <a:r>
              <a:rPr lang="fr-FR" sz="2000">
                <a:solidFill>
                  <a:srgbClr val="01A0B5"/>
                </a:solidFill>
              </a:rPr>
              <a:t>A</a:t>
            </a:r>
            <a:r>
              <a:rPr lang="fr-FR" sz="2000"/>
              <a:t>ssure la</a:t>
            </a:r>
            <a:r>
              <a:rPr lang="fr-FR" sz="2000" i="1"/>
              <a:t> liquidité</a:t>
            </a:r>
            <a:r>
              <a:rPr lang="fr-FR" sz="2000"/>
              <a:t> du Marché primaire,</a:t>
            </a:r>
          </a:p>
          <a:p>
            <a:pPr marL="742950" lvl="1" indent="-285750">
              <a:spcBef>
                <a:spcPct val="20000"/>
              </a:spcBef>
              <a:buFontTx/>
              <a:buChar char="–"/>
            </a:pPr>
            <a:r>
              <a:rPr lang="fr-FR" sz="2000">
                <a:solidFill>
                  <a:srgbClr val="01A0B5"/>
                </a:solidFill>
              </a:rPr>
              <a:t>O</a:t>
            </a:r>
            <a:r>
              <a:rPr lang="fr-FR" sz="2000"/>
              <a:t>pérateurs habilités : établissements de crédit (banques, caisses d’épargne, négociateurs…) + établissements de crédit et entreprises d’investissement (compensateurs).</a:t>
            </a:r>
            <a:endParaRPr lang="fr-FR">
              <a:solidFill>
                <a:srgbClr val="184B81"/>
              </a:solidFill>
            </a:endParaRPr>
          </a:p>
          <a:p>
            <a:pPr marL="342900" indent="-342900">
              <a:spcBef>
                <a:spcPct val="20000"/>
              </a:spcBef>
            </a:pPr>
            <a:r>
              <a:rPr lang="fr-FR">
                <a:solidFill>
                  <a:srgbClr val="184B81"/>
                </a:solidFill>
              </a:rPr>
              <a:t>	</a:t>
            </a:r>
            <a:r>
              <a:rPr lang="fr-FR">
                <a:solidFill>
                  <a:srgbClr val="01A0B5"/>
                </a:solidFill>
              </a:rPr>
              <a:t>O</a:t>
            </a:r>
            <a:r>
              <a:rPr lang="fr-FR"/>
              <a:t>rganisation :</a:t>
            </a:r>
          </a:p>
          <a:p>
            <a:pPr marL="742950" lvl="1" indent="-285750">
              <a:spcBef>
                <a:spcPct val="20000"/>
              </a:spcBef>
              <a:buFontTx/>
              <a:buChar char="–"/>
            </a:pPr>
            <a:r>
              <a:rPr lang="fr-FR" sz="2000">
                <a:solidFill>
                  <a:srgbClr val="01A0B5"/>
                </a:solidFill>
              </a:rPr>
              <a:t>M</a:t>
            </a:r>
            <a:r>
              <a:rPr lang="fr-FR" sz="2000"/>
              <a:t>arché localisé à la Bourse de Paris,</a:t>
            </a:r>
          </a:p>
          <a:p>
            <a:pPr marL="742950" lvl="1" indent="-285750">
              <a:spcBef>
                <a:spcPct val="20000"/>
              </a:spcBef>
              <a:buFontTx/>
              <a:buChar char="–"/>
            </a:pPr>
            <a:r>
              <a:rPr lang="fr-FR" sz="2000">
                <a:solidFill>
                  <a:srgbClr val="01A0B5"/>
                </a:solidFill>
              </a:rPr>
              <a:t>M</a:t>
            </a:r>
            <a:r>
              <a:rPr lang="fr-FR" sz="2000"/>
              <a:t>arché contrôlé par 2 organismes : AMF &amp; EuroNext Paris.</a:t>
            </a:r>
          </a:p>
          <a:p>
            <a:pPr marL="742950" lvl="1" indent="-285750">
              <a:spcBef>
                <a:spcPct val="20000"/>
              </a:spcBef>
            </a:pPr>
            <a:endParaRPr lang="fr-FR" sz="2000"/>
          </a:p>
        </p:txBody>
      </p:sp>
      <p:pic>
        <p:nvPicPr>
          <p:cNvPr id="253955" name="Picture 4" descr="Logo Partie 1"/>
          <p:cNvPicPr>
            <a:picLocks noChangeAspect="1" noChangeArrowheads="1"/>
          </p:cNvPicPr>
          <p:nvPr/>
        </p:nvPicPr>
        <p:blipFill>
          <a:blip r:embed="rId3"/>
          <a:srcRect/>
          <a:stretch>
            <a:fillRect/>
          </a:stretch>
        </p:blipFill>
        <p:spPr bwMode="auto">
          <a:xfrm>
            <a:off x="914400" y="1993900"/>
            <a:ext cx="500063" cy="503238"/>
          </a:xfrm>
          <a:prstGeom prst="rect">
            <a:avLst/>
          </a:prstGeom>
          <a:noFill/>
          <a:ln w="9525">
            <a:noFill/>
            <a:miter lim="800000"/>
            <a:headEnd/>
            <a:tailEnd/>
          </a:ln>
        </p:spPr>
      </p:pic>
      <p:pic>
        <p:nvPicPr>
          <p:cNvPr id="253956" name="Picture 5" descr="Logo Partie 1"/>
          <p:cNvPicPr>
            <a:picLocks noChangeAspect="1" noChangeArrowheads="1"/>
          </p:cNvPicPr>
          <p:nvPr/>
        </p:nvPicPr>
        <p:blipFill>
          <a:blip r:embed="rId3"/>
          <a:srcRect/>
          <a:stretch>
            <a:fillRect/>
          </a:stretch>
        </p:blipFill>
        <p:spPr bwMode="auto">
          <a:xfrm>
            <a:off x="914400" y="4521200"/>
            <a:ext cx="500063" cy="503238"/>
          </a:xfrm>
          <a:prstGeom prst="rect">
            <a:avLst/>
          </a:prstGeom>
          <a:noFill/>
          <a:ln w="9525">
            <a:noFill/>
            <a:miter lim="800000"/>
            <a:headEnd/>
            <a:tailEnd/>
          </a:ln>
        </p:spPr>
      </p:pic>
    </p:spTree>
  </p:cSld>
  <p:clrMapOvr>
    <a:masterClrMapping/>
  </p:clrMapOvr>
  <p:transition>
    <p:zo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2"/>
          <p:cNvSpPr>
            <a:spLocks noGrp="1" noChangeArrowheads="1"/>
          </p:cNvSpPr>
          <p:nvPr>
            <p:ph type="body" idx="1"/>
          </p:nvPr>
        </p:nvSpPr>
        <p:spPr>
          <a:xfrm>
            <a:off x="1801813" y="3284538"/>
            <a:ext cx="5865812" cy="1944687"/>
          </a:xfrm>
        </p:spPr>
        <p:txBody>
          <a:bodyPr/>
          <a:lstStyle/>
          <a:p>
            <a:pPr marL="812800" indent="-812800" eaLnBrk="1" hangingPunct="1">
              <a:lnSpc>
                <a:spcPct val="90000"/>
              </a:lnSpc>
              <a:buFontTx/>
              <a:buNone/>
            </a:pPr>
            <a:r>
              <a:rPr lang="fr-FR" sz="2400" smtClean="0">
                <a:solidFill>
                  <a:srgbClr val="EAEAEA"/>
                </a:solidFill>
              </a:rPr>
              <a:t>		Définitions</a:t>
            </a:r>
          </a:p>
          <a:p>
            <a:pPr marL="812800" indent="-812800" eaLnBrk="1" hangingPunct="1">
              <a:lnSpc>
                <a:spcPct val="50000"/>
              </a:lnSpc>
            </a:pPr>
            <a:endParaRPr lang="fr-FR" sz="2400" smtClean="0"/>
          </a:p>
          <a:p>
            <a:pPr marL="812800" indent="-812800" eaLnBrk="1" hangingPunct="1">
              <a:lnSpc>
                <a:spcPct val="90000"/>
              </a:lnSpc>
              <a:buFontTx/>
              <a:buNone/>
            </a:pPr>
            <a:r>
              <a:rPr lang="fr-FR" sz="2400" smtClean="0">
                <a:solidFill>
                  <a:srgbClr val="184B81"/>
                </a:solidFill>
              </a:rPr>
              <a:t>		</a:t>
            </a:r>
            <a:r>
              <a:rPr lang="fr-FR" sz="2400" smtClean="0">
                <a:solidFill>
                  <a:srgbClr val="01A0B5"/>
                </a:solidFill>
              </a:rPr>
              <a:t>C</a:t>
            </a:r>
            <a:r>
              <a:rPr lang="fr-FR" sz="2400" smtClean="0"/>
              <a:t>artographie des Places mondiales</a:t>
            </a:r>
          </a:p>
          <a:p>
            <a:pPr marL="812800" indent="-812800" eaLnBrk="1" hangingPunct="1">
              <a:lnSpc>
                <a:spcPct val="50000"/>
              </a:lnSpc>
            </a:pPr>
            <a:endParaRPr lang="fr-FR" sz="2400" smtClean="0">
              <a:solidFill>
                <a:srgbClr val="ED181E"/>
              </a:solidFill>
            </a:endParaRPr>
          </a:p>
          <a:p>
            <a:pPr marL="812800" indent="-812800" eaLnBrk="1" hangingPunct="1">
              <a:lnSpc>
                <a:spcPct val="90000"/>
              </a:lnSpc>
              <a:buFontTx/>
              <a:buNone/>
            </a:pPr>
            <a:r>
              <a:rPr lang="fr-FR" sz="2400" smtClean="0">
                <a:solidFill>
                  <a:srgbClr val="EAEAEA"/>
                </a:solidFill>
              </a:rPr>
              <a:t>		Les types de Marchés en France</a:t>
            </a:r>
          </a:p>
        </p:txBody>
      </p:sp>
      <p:sp>
        <p:nvSpPr>
          <p:cNvPr id="256002"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S</a:t>
            </a:r>
            <a:r>
              <a:rPr lang="fr-FR" sz="4000">
                <a:solidFill>
                  <a:schemeClr val="tx2"/>
                </a:solidFill>
              </a:rPr>
              <a:t>ommaire</a:t>
            </a:r>
          </a:p>
        </p:txBody>
      </p:sp>
      <p:pic>
        <p:nvPicPr>
          <p:cNvPr id="256003" name="Picture 4" descr="Logo Partie 2"/>
          <p:cNvPicPr>
            <a:picLocks noChangeAspect="1" noChangeArrowheads="1"/>
          </p:cNvPicPr>
          <p:nvPr/>
        </p:nvPicPr>
        <p:blipFill>
          <a:blip r:embed="rId3">
            <a:lum bright="70000" contrast="-70000"/>
          </a:blip>
          <a:srcRect/>
          <a:stretch>
            <a:fillRect/>
          </a:stretch>
        </p:blipFill>
        <p:spPr bwMode="auto">
          <a:xfrm>
            <a:off x="2127250" y="3230563"/>
            <a:ext cx="500063" cy="533400"/>
          </a:xfrm>
          <a:prstGeom prst="rect">
            <a:avLst/>
          </a:prstGeom>
          <a:noFill/>
          <a:ln w="9525">
            <a:noFill/>
            <a:miter lim="800000"/>
            <a:headEnd/>
            <a:tailEnd/>
          </a:ln>
        </p:spPr>
      </p:pic>
      <p:pic>
        <p:nvPicPr>
          <p:cNvPr id="256004" name="Picture 5" descr="Logo Partie 2"/>
          <p:cNvPicPr>
            <a:picLocks noChangeAspect="1" noChangeArrowheads="1"/>
          </p:cNvPicPr>
          <p:nvPr/>
        </p:nvPicPr>
        <p:blipFill>
          <a:blip r:embed="rId3">
            <a:lum bright="70000" contrast="-70000"/>
          </a:blip>
          <a:srcRect/>
          <a:stretch>
            <a:fillRect/>
          </a:stretch>
        </p:blipFill>
        <p:spPr bwMode="auto">
          <a:xfrm>
            <a:off x="2139950" y="4525963"/>
            <a:ext cx="500063" cy="533400"/>
          </a:xfrm>
          <a:prstGeom prst="rect">
            <a:avLst/>
          </a:prstGeom>
          <a:noFill/>
          <a:ln w="9525">
            <a:noFill/>
            <a:miter lim="800000"/>
            <a:headEnd/>
            <a:tailEnd/>
          </a:ln>
        </p:spPr>
      </p:pic>
      <p:sp>
        <p:nvSpPr>
          <p:cNvPr id="256005" name="Rectangle 6"/>
          <p:cNvSpPr>
            <a:spLocks noChangeArrowheads="1"/>
          </p:cNvSpPr>
          <p:nvPr/>
        </p:nvSpPr>
        <p:spPr bwMode="auto">
          <a:xfrm>
            <a:off x="1403350" y="2349500"/>
            <a:ext cx="6629400" cy="503238"/>
          </a:xfrm>
          <a:prstGeom prst="rect">
            <a:avLst/>
          </a:prstGeom>
          <a:noFill/>
          <a:ln w="9525">
            <a:noFill/>
            <a:miter lim="800000"/>
            <a:headEnd/>
            <a:tailEnd/>
          </a:ln>
        </p:spPr>
        <p:txBody>
          <a:bodyPr/>
          <a:lstStyle/>
          <a:p>
            <a:pPr marL="812800" indent="-812800">
              <a:lnSpc>
                <a:spcPct val="80000"/>
              </a:lnSpc>
              <a:spcBef>
                <a:spcPct val="20000"/>
              </a:spcBef>
            </a:pPr>
            <a:r>
              <a:rPr lang="fr-FR" sz="2800">
                <a:solidFill>
                  <a:srgbClr val="184B81"/>
                </a:solidFill>
              </a:rPr>
              <a:t>	</a:t>
            </a:r>
            <a:r>
              <a:rPr lang="fr-FR" sz="2800">
                <a:solidFill>
                  <a:srgbClr val="01A0B5"/>
                </a:solidFill>
              </a:rPr>
              <a:t>L</a:t>
            </a:r>
            <a:r>
              <a:rPr lang="fr-FR" sz="2800"/>
              <a:t>’Organisation des Marchés Financiers</a:t>
            </a:r>
          </a:p>
          <a:p>
            <a:pPr marL="812800" indent="-812800">
              <a:lnSpc>
                <a:spcPct val="80000"/>
              </a:lnSpc>
              <a:spcBef>
                <a:spcPct val="20000"/>
              </a:spcBef>
            </a:pPr>
            <a:endParaRPr lang="fr-FR" sz="200"/>
          </a:p>
        </p:txBody>
      </p:sp>
      <p:pic>
        <p:nvPicPr>
          <p:cNvPr id="256006" name="Picture 7" descr="Logo Partie 2"/>
          <p:cNvPicPr>
            <a:picLocks noChangeAspect="1" noChangeArrowheads="1"/>
          </p:cNvPicPr>
          <p:nvPr/>
        </p:nvPicPr>
        <p:blipFill>
          <a:blip r:embed="rId4"/>
          <a:srcRect/>
          <a:stretch>
            <a:fillRect/>
          </a:stretch>
        </p:blipFill>
        <p:spPr bwMode="auto">
          <a:xfrm>
            <a:off x="1431925" y="2205038"/>
            <a:ext cx="619125" cy="658812"/>
          </a:xfrm>
          <a:prstGeom prst="rect">
            <a:avLst/>
          </a:prstGeom>
          <a:noFill/>
          <a:ln w="9525">
            <a:noFill/>
            <a:miter lim="800000"/>
            <a:headEnd/>
            <a:tailEnd/>
          </a:ln>
        </p:spPr>
      </p:pic>
      <p:pic>
        <p:nvPicPr>
          <p:cNvPr id="256007" name="Picture 8" descr="Logo Partie 2"/>
          <p:cNvPicPr>
            <a:picLocks noChangeAspect="1" noChangeArrowheads="1"/>
          </p:cNvPicPr>
          <p:nvPr/>
        </p:nvPicPr>
        <p:blipFill>
          <a:blip r:embed="rId3"/>
          <a:srcRect/>
          <a:stretch>
            <a:fillRect/>
          </a:stretch>
        </p:blipFill>
        <p:spPr bwMode="auto">
          <a:xfrm>
            <a:off x="2136775" y="3878263"/>
            <a:ext cx="500063" cy="533400"/>
          </a:xfrm>
          <a:prstGeom prst="rect">
            <a:avLst/>
          </a:prstGeom>
          <a:noFill/>
          <a:ln w="9525">
            <a:noFill/>
            <a:miter lim="800000"/>
            <a:headEnd/>
            <a:tailEnd/>
          </a:ln>
        </p:spPr>
      </p:pic>
    </p:spTree>
  </p:cSld>
  <p:clrMapOvr>
    <a:masterClrMapping/>
  </p:clrMapOvr>
  <p:transition>
    <p:zo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2"/>
          <p:cNvSpPr>
            <a:spLocks noGrp="1" noChangeArrowheads="1"/>
          </p:cNvSpPr>
          <p:nvPr>
            <p:ph type="body" idx="1"/>
          </p:nvPr>
        </p:nvSpPr>
        <p:spPr>
          <a:xfrm>
            <a:off x="1066800" y="1905000"/>
            <a:ext cx="7162800" cy="4419600"/>
          </a:xfrm>
        </p:spPr>
        <p:txBody>
          <a:bodyPr/>
          <a:lstStyle/>
          <a:p>
            <a:pPr algn="just" eaLnBrk="1" hangingPunct="1">
              <a:buFontTx/>
              <a:buNone/>
            </a:pPr>
            <a:r>
              <a:rPr lang="fr-FR" sz="2400" smtClean="0">
                <a:solidFill>
                  <a:srgbClr val="184B81"/>
                </a:solidFill>
              </a:rPr>
              <a:t>	</a:t>
            </a:r>
            <a:r>
              <a:rPr lang="fr-FR" sz="2400" smtClean="0">
                <a:solidFill>
                  <a:srgbClr val="01A0B5"/>
                </a:solidFill>
              </a:rPr>
              <a:t>D</a:t>
            </a:r>
            <a:r>
              <a:rPr lang="fr-FR" sz="2400" smtClean="0"/>
              <a:t>éfinition :</a:t>
            </a:r>
          </a:p>
          <a:p>
            <a:pPr lvl="1" algn="just" eaLnBrk="1" hangingPunct="1">
              <a:spcBef>
                <a:spcPct val="50000"/>
              </a:spcBef>
              <a:buFontTx/>
              <a:buNone/>
            </a:pPr>
            <a:r>
              <a:rPr lang="fr-FR" sz="2000" i="1" smtClean="0"/>
              <a:t>	« </a:t>
            </a:r>
            <a:r>
              <a:rPr lang="fr-FR" sz="1800" i="1" smtClean="0"/>
              <a:t>Endroit physique ou virtuel où se rencontrent des intervenants dont les intérêts sont différents et qui souhaitent échanger des actifs comparables. La nature des actifs dicte l’organisation des Marchés. »</a:t>
            </a:r>
          </a:p>
          <a:p>
            <a:pPr lvl="1" algn="just" eaLnBrk="1" hangingPunct="1">
              <a:lnSpc>
                <a:spcPct val="50000"/>
              </a:lnSpc>
              <a:spcBef>
                <a:spcPct val="50000"/>
              </a:spcBef>
              <a:buFontTx/>
              <a:buNone/>
            </a:pPr>
            <a:endParaRPr lang="fr-FR" sz="1800" smtClean="0"/>
          </a:p>
          <a:p>
            <a:pPr algn="just" eaLnBrk="1" hangingPunct="1">
              <a:buFontTx/>
              <a:buNone/>
            </a:pPr>
            <a:r>
              <a:rPr lang="fr-FR" sz="2400" smtClean="0">
                <a:solidFill>
                  <a:srgbClr val="184B81"/>
                </a:solidFill>
              </a:rPr>
              <a:t>	</a:t>
            </a:r>
            <a:r>
              <a:rPr lang="fr-FR" sz="2400" smtClean="0">
                <a:solidFill>
                  <a:srgbClr val="01A0B5"/>
                </a:solidFill>
              </a:rPr>
              <a:t>P</a:t>
            </a:r>
            <a:r>
              <a:rPr lang="fr-FR" sz="2400" smtClean="0"/>
              <a:t>ropriétés :</a:t>
            </a:r>
          </a:p>
          <a:p>
            <a:pPr lvl="1" eaLnBrk="1" hangingPunct="1">
              <a:spcBef>
                <a:spcPct val="50000"/>
              </a:spcBef>
            </a:pPr>
            <a:r>
              <a:rPr lang="fr-FR" sz="1800" smtClean="0">
                <a:solidFill>
                  <a:srgbClr val="01A0B5"/>
                </a:solidFill>
              </a:rPr>
              <a:t>E</a:t>
            </a:r>
            <a:r>
              <a:rPr lang="fr-FR" sz="1800" smtClean="0"/>
              <a:t>ssentiellement localisées de manière physique,</a:t>
            </a:r>
          </a:p>
          <a:p>
            <a:pPr lvl="1" eaLnBrk="1" hangingPunct="1">
              <a:spcBef>
                <a:spcPct val="50000"/>
              </a:spcBef>
            </a:pPr>
            <a:r>
              <a:rPr lang="fr-FR" sz="1800" smtClean="0">
                <a:solidFill>
                  <a:srgbClr val="01A0B5"/>
                </a:solidFill>
              </a:rPr>
              <a:t>G</a:t>
            </a:r>
            <a:r>
              <a:rPr lang="fr-FR" sz="1800" smtClean="0"/>
              <a:t>érées concrètement par des systèmes informatiques accessibles par réseau sécurisé,</a:t>
            </a:r>
          </a:p>
          <a:p>
            <a:pPr lvl="1" eaLnBrk="1" hangingPunct="1">
              <a:spcBef>
                <a:spcPct val="50000"/>
              </a:spcBef>
            </a:pPr>
            <a:r>
              <a:rPr lang="fr-FR" sz="1800" smtClean="0">
                <a:solidFill>
                  <a:srgbClr val="01A0B5"/>
                </a:solidFill>
              </a:rPr>
              <a:t>P</a:t>
            </a:r>
            <a:r>
              <a:rPr lang="fr-FR" sz="1800" smtClean="0"/>
              <a:t>ilotées, la plupart du temps, par une société privée et cotée,</a:t>
            </a:r>
          </a:p>
          <a:p>
            <a:pPr lvl="1" eaLnBrk="1" hangingPunct="1">
              <a:spcBef>
                <a:spcPct val="50000"/>
              </a:spcBef>
            </a:pPr>
            <a:r>
              <a:rPr lang="fr-FR" sz="1800" smtClean="0">
                <a:solidFill>
                  <a:srgbClr val="01A0B5"/>
                </a:solidFill>
              </a:rPr>
              <a:t>M</a:t>
            </a:r>
            <a:r>
              <a:rPr lang="fr-FR" sz="1800" smtClean="0"/>
              <a:t>arché </a:t>
            </a:r>
            <a:r>
              <a:rPr lang="fr-FR" sz="1800" smtClean="0">
                <a:sym typeface="Symbol" pitchFamily="18" charset="2"/>
              </a:rPr>
              <a:t> Place  Pays.</a:t>
            </a:r>
            <a:endParaRPr lang="fr-FR" sz="2000" smtClean="0"/>
          </a:p>
        </p:txBody>
      </p:sp>
      <p:sp>
        <p:nvSpPr>
          <p:cNvPr id="258050"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es Places Financières mondiales</a:t>
            </a:r>
            <a:endParaRPr lang="fr-FR" smtClean="0"/>
          </a:p>
        </p:txBody>
      </p:sp>
      <p:pic>
        <p:nvPicPr>
          <p:cNvPr id="258051" name="Picture 4" descr="Logo Partie 1"/>
          <p:cNvPicPr>
            <a:picLocks noChangeAspect="1" noChangeArrowheads="1"/>
          </p:cNvPicPr>
          <p:nvPr/>
        </p:nvPicPr>
        <p:blipFill>
          <a:blip r:embed="rId3"/>
          <a:srcRect/>
          <a:stretch>
            <a:fillRect/>
          </a:stretch>
        </p:blipFill>
        <p:spPr bwMode="auto">
          <a:xfrm>
            <a:off x="914400" y="1917700"/>
            <a:ext cx="500063" cy="503238"/>
          </a:xfrm>
          <a:prstGeom prst="rect">
            <a:avLst/>
          </a:prstGeom>
          <a:noFill/>
          <a:ln w="9525">
            <a:noFill/>
            <a:miter lim="800000"/>
            <a:headEnd/>
            <a:tailEnd/>
          </a:ln>
        </p:spPr>
      </p:pic>
      <p:pic>
        <p:nvPicPr>
          <p:cNvPr id="258052" name="Picture 5" descr="Logo Partie 1"/>
          <p:cNvPicPr>
            <a:picLocks noChangeAspect="1" noChangeArrowheads="1"/>
          </p:cNvPicPr>
          <p:nvPr/>
        </p:nvPicPr>
        <p:blipFill>
          <a:blip r:embed="rId3"/>
          <a:srcRect/>
          <a:stretch>
            <a:fillRect/>
          </a:stretch>
        </p:blipFill>
        <p:spPr bwMode="auto">
          <a:xfrm>
            <a:off x="914400" y="3903663"/>
            <a:ext cx="500063" cy="503237"/>
          </a:xfrm>
          <a:prstGeom prst="rect">
            <a:avLst/>
          </a:prstGeom>
          <a:noFill/>
          <a:ln w="9525">
            <a:noFill/>
            <a:miter lim="800000"/>
            <a:headEnd/>
            <a:tailEnd/>
          </a:ln>
        </p:spPr>
      </p:pic>
    </p:spTree>
  </p:cSld>
  <p:clrMapOvr>
    <a:masterClrMapping/>
  </p:clrMapOvr>
  <p:transition>
    <p:zo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097" name="Picture 2" descr="amsud"/>
          <p:cNvPicPr>
            <a:picLocks noChangeAspect="1" noChangeArrowheads="1"/>
          </p:cNvPicPr>
          <p:nvPr/>
        </p:nvPicPr>
        <p:blipFill>
          <a:blip r:embed="rId3"/>
          <a:srcRect/>
          <a:stretch>
            <a:fillRect/>
          </a:stretch>
        </p:blipFill>
        <p:spPr bwMode="auto">
          <a:xfrm>
            <a:off x="3924300" y="609600"/>
            <a:ext cx="4229100" cy="5749925"/>
          </a:xfrm>
          <a:prstGeom prst="rect">
            <a:avLst/>
          </a:prstGeom>
          <a:noFill/>
          <a:ln w="9525">
            <a:noFill/>
            <a:miter lim="800000"/>
            <a:headEnd/>
            <a:tailEnd/>
          </a:ln>
        </p:spPr>
      </p:pic>
      <p:sp>
        <p:nvSpPr>
          <p:cNvPr id="260098" name="Rectangle 3"/>
          <p:cNvSpPr>
            <a:spLocks noGrp="1" noChangeArrowheads="1"/>
          </p:cNvSpPr>
          <p:nvPr>
            <p:ph type="title"/>
          </p:nvPr>
        </p:nvSpPr>
        <p:spPr>
          <a:xfrm>
            <a:off x="381000" y="2438400"/>
            <a:ext cx="4038600" cy="2057400"/>
          </a:xfrm>
        </p:spPr>
        <p:txBody>
          <a:bodyPr/>
          <a:lstStyle/>
          <a:p>
            <a:pPr eaLnBrk="1" hangingPunct="1"/>
            <a:r>
              <a:rPr lang="fr-FR" sz="4000" smtClean="0">
                <a:solidFill>
                  <a:srgbClr val="01A0B5"/>
                </a:solidFill>
              </a:rPr>
              <a:t>C</a:t>
            </a:r>
            <a:r>
              <a:rPr lang="fr-FR" sz="4000" smtClean="0"/>
              <a:t>artographie </a:t>
            </a:r>
            <a:br>
              <a:rPr lang="fr-FR" sz="4000" smtClean="0"/>
            </a:br>
            <a:r>
              <a:rPr lang="fr-FR" sz="4000" smtClean="0"/>
              <a:t>des places </a:t>
            </a:r>
            <a:br>
              <a:rPr lang="fr-FR" sz="4000" smtClean="0"/>
            </a:br>
            <a:r>
              <a:rPr lang="fr-FR" sz="4000" smtClean="0"/>
              <a:t>Sud-américaines</a:t>
            </a:r>
            <a:endParaRPr lang="fr-FR" smtClean="0"/>
          </a:p>
        </p:txBody>
      </p:sp>
      <p:sp>
        <p:nvSpPr>
          <p:cNvPr id="260099" name="Oval 4"/>
          <p:cNvSpPr>
            <a:spLocks noChangeArrowheads="1"/>
          </p:cNvSpPr>
          <p:nvPr/>
        </p:nvSpPr>
        <p:spPr bwMode="auto">
          <a:xfrm>
            <a:off x="7543800" y="2971800"/>
            <a:ext cx="152400" cy="1524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260100" name="Oval 5"/>
          <p:cNvSpPr>
            <a:spLocks noChangeArrowheads="1"/>
          </p:cNvSpPr>
          <p:nvPr/>
        </p:nvSpPr>
        <p:spPr bwMode="auto">
          <a:xfrm>
            <a:off x="5943600" y="685800"/>
            <a:ext cx="152400" cy="1524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260101" name="Oval 6"/>
          <p:cNvSpPr>
            <a:spLocks noChangeArrowheads="1"/>
          </p:cNvSpPr>
          <p:nvPr/>
        </p:nvSpPr>
        <p:spPr bwMode="auto">
          <a:xfrm>
            <a:off x="7239000" y="3124200"/>
            <a:ext cx="152400" cy="1524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260102" name="Oval 7"/>
          <p:cNvSpPr>
            <a:spLocks noChangeArrowheads="1"/>
          </p:cNvSpPr>
          <p:nvPr/>
        </p:nvSpPr>
        <p:spPr bwMode="auto">
          <a:xfrm>
            <a:off x="5334000" y="990600"/>
            <a:ext cx="152400" cy="1524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260103" name="Oval 8"/>
          <p:cNvSpPr>
            <a:spLocks noChangeArrowheads="1"/>
          </p:cNvSpPr>
          <p:nvPr/>
        </p:nvSpPr>
        <p:spPr bwMode="auto">
          <a:xfrm>
            <a:off x="4953000" y="1371600"/>
            <a:ext cx="152400" cy="1524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260104" name="Oval 9"/>
          <p:cNvSpPr>
            <a:spLocks noChangeArrowheads="1"/>
          </p:cNvSpPr>
          <p:nvPr/>
        </p:nvSpPr>
        <p:spPr bwMode="auto">
          <a:xfrm>
            <a:off x="5791200" y="2743200"/>
            <a:ext cx="152400" cy="1524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260105" name="Oval 10"/>
          <p:cNvSpPr>
            <a:spLocks noChangeArrowheads="1"/>
          </p:cNvSpPr>
          <p:nvPr/>
        </p:nvSpPr>
        <p:spPr bwMode="auto">
          <a:xfrm>
            <a:off x="5943600" y="4572000"/>
            <a:ext cx="152400" cy="1524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260106" name="Oval 11"/>
          <p:cNvSpPr>
            <a:spLocks noChangeArrowheads="1"/>
          </p:cNvSpPr>
          <p:nvPr/>
        </p:nvSpPr>
        <p:spPr bwMode="auto">
          <a:xfrm>
            <a:off x="5400675" y="4171950"/>
            <a:ext cx="152400" cy="1524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260107" name="Oval 12"/>
          <p:cNvSpPr>
            <a:spLocks noChangeArrowheads="1"/>
          </p:cNvSpPr>
          <p:nvPr/>
        </p:nvSpPr>
        <p:spPr bwMode="auto">
          <a:xfrm>
            <a:off x="5105400" y="2209800"/>
            <a:ext cx="152400" cy="1524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Tree>
  </p:cSld>
  <p:clrMapOvr>
    <a:masterClrMapping/>
  </p:clrMapOvr>
  <p:transition>
    <p:zo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nvGraphicFramePr>
        <p:xfrm>
          <a:off x="2286000" y="2819400"/>
          <a:ext cx="5229225" cy="2095500"/>
        </p:xfrm>
        <a:graphic>
          <a:graphicData uri="http://schemas.openxmlformats.org/presentationml/2006/ole">
            <p:oleObj spid="_x0000_s11266" name="Image Bitmap" r:id="rId4" imgW="5229955" imgH="2095793" progId="PBrush">
              <p:embed/>
            </p:oleObj>
          </a:graphicData>
        </a:graphic>
      </p:graphicFrame>
      <p:sp>
        <p:nvSpPr>
          <p:cNvPr id="11267" name="Oval 3"/>
          <p:cNvSpPr>
            <a:spLocks noChangeArrowheads="1"/>
          </p:cNvSpPr>
          <p:nvPr/>
        </p:nvSpPr>
        <p:spPr bwMode="auto">
          <a:xfrm>
            <a:off x="3581400" y="4495800"/>
            <a:ext cx="152400" cy="1524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11268" name="Rectangle 4"/>
          <p:cNvSpPr>
            <a:spLocks noGrp="1" noChangeArrowheads="1"/>
          </p:cNvSpPr>
          <p:nvPr>
            <p:ph type="title"/>
          </p:nvPr>
        </p:nvSpPr>
        <p:spPr>
          <a:xfrm>
            <a:off x="762000" y="990600"/>
            <a:ext cx="7696200" cy="1676400"/>
          </a:xfrm>
        </p:spPr>
        <p:txBody>
          <a:bodyPr/>
          <a:lstStyle/>
          <a:p>
            <a:pPr eaLnBrk="1" hangingPunct="1"/>
            <a:r>
              <a:rPr lang="fr-FR" sz="4000" smtClean="0">
                <a:solidFill>
                  <a:srgbClr val="01A0B5"/>
                </a:solidFill>
              </a:rPr>
              <a:t>C</a:t>
            </a:r>
            <a:r>
              <a:rPr lang="fr-FR" sz="4000" smtClean="0"/>
              <a:t>artographie des places</a:t>
            </a:r>
            <a:br>
              <a:rPr lang="fr-FR" sz="4000" smtClean="0"/>
            </a:br>
            <a:r>
              <a:rPr lang="fr-FR" sz="4000" smtClean="0"/>
              <a:t>Sud-américaines (suite)</a:t>
            </a:r>
            <a:endParaRPr lang="fr-FR" smtClean="0"/>
          </a:p>
        </p:txBody>
      </p:sp>
    </p:spTree>
  </p:cSld>
  <p:clrMapOvr>
    <a:masterClrMapping/>
  </p:clrMapOvr>
  <p:transition>
    <p:zo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nvGraphicFramePr>
        <p:xfrm>
          <a:off x="1690688" y="914400"/>
          <a:ext cx="6553200" cy="5370513"/>
        </p:xfrm>
        <a:graphic>
          <a:graphicData uri="http://schemas.openxmlformats.org/presentationml/2006/ole">
            <p:oleObj spid="_x0000_s12290" name="Image Bitmap" r:id="rId4" imgW="4963218" imgH="4067743" progId="PBrush">
              <p:embed/>
            </p:oleObj>
          </a:graphicData>
        </a:graphic>
      </p:graphicFrame>
      <p:sp>
        <p:nvSpPr>
          <p:cNvPr id="12291" name="Oval 3"/>
          <p:cNvSpPr>
            <a:spLocks noChangeArrowheads="1"/>
          </p:cNvSpPr>
          <p:nvPr/>
        </p:nvSpPr>
        <p:spPr bwMode="auto">
          <a:xfrm>
            <a:off x="5867400" y="3733800"/>
            <a:ext cx="76200" cy="762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12292" name="Rectangle 4"/>
          <p:cNvSpPr>
            <a:spLocks noGrp="1" noChangeArrowheads="1"/>
          </p:cNvSpPr>
          <p:nvPr>
            <p:ph type="title"/>
          </p:nvPr>
        </p:nvSpPr>
        <p:spPr>
          <a:xfrm>
            <a:off x="228600" y="3733800"/>
            <a:ext cx="4191000" cy="1752600"/>
          </a:xfrm>
        </p:spPr>
        <p:txBody>
          <a:bodyPr/>
          <a:lstStyle/>
          <a:p>
            <a:pPr eaLnBrk="1" hangingPunct="1"/>
            <a:r>
              <a:rPr lang="fr-FR" sz="4000" smtClean="0">
                <a:solidFill>
                  <a:srgbClr val="01A0B5"/>
                </a:solidFill>
              </a:rPr>
              <a:t>C</a:t>
            </a:r>
            <a:r>
              <a:rPr lang="fr-FR" sz="4000" smtClean="0"/>
              <a:t>artographie </a:t>
            </a:r>
            <a:br>
              <a:rPr lang="fr-FR" sz="4000" smtClean="0"/>
            </a:br>
            <a:r>
              <a:rPr lang="fr-FR" sz="4000" smtClean="0"/>
              <a:t>des places </a:t>
            </a:r>
            <a:br>
              <a:rPr lang="fr-FR" sz="4000" smtClean="0"/>
            </a:br>
            <a:r>
              <a:rPr lang="fr-FR" sz="4000" smtClean="0"/>
              <a:t>Nord-américaines</a:t>
            </a:r>
            <a:endParaRPr lang="fr-FR" smtClean="0"/>
          </a:p>
        </p:txBody>
      </p:sp>
      <p:sp>
        <p:nvSpPr>
          <p:cNvPr id="12293" name="Oval 5"/>
          <p:cNvSpPr>
            <a:spLocks noChangeArrowheads="1"/>
          </p:cNvSpPr>
          <p:nvPr/>
        </p:nvSpPr>
        <p:spPr bwMode="auto">
          <a:xfrm>
            <a:off x="5943600" y="3581400"/>
            <a:ext cx="76200" cy="762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12294" name="Oval 6"/>
          <p:cNvSpPr>
            <a:spLocks noChangeArrowheads="1"/>
          </p:cNvSpPr>
          <p:nvPr/>
        </p:nvSpPr>
        <p:spPr bwMode="auto">
          <a:xfrm>
            <a:off x="5791200" y="3886200"/>
            <a:ext cx="76200" cy="762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12295" name="Oval 7"/>
          <p:cNvSpPr>
            <a:spLocks noChangeArrowheads="1"/>
          </p:cNvSpPr>
          <p:nvPr/>
        </p:nvSpPr>
        <p:spPr bwMode="auto">
          <a:xfrm>
            <a:off x="5486400" y="3505200"/>
            <a:ext cx="76200" cy="762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12296" name="Oval 8"/>
          <p:cNvSpPr>
            <a:spLocks noChangeArrowheads="1"/>
          </p:cNvSpPr>
          <p:nvPr/>
        </p:nvSpPr>
        <p:spPr bwMode="auto">
          <a:xfrm>
            <a:off x="5715000" y="3429000"/>
            <a:ext cx="76200" cy="762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12297" name="Oval 9"/>
          <p:cNvSpPr>
            <a:spLocks noChangeArrowheads="1"/>
          </p:cNvSpPr>
          <p:nvPr/>
        </p:nvSpPr>
        <p:spPr bwMode="auto">
          <a:xfrm>
            <a:off x="5257800" y="3657600"/>
            <a:ext cx="76200" cy="762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12298" name="Oval 10"/>
          <p:cNvSpPr>
            <a:spLocks noChangeArrowheads="1"/>
          </p:cNvSpPr>
          <p:nvPr/>
        </p:nvSpPr>
        <p:spPr bwMode="auto">
          <a:xfrm>
            <a:off x="5715000" y="3962400"/>
            <a:ext cx="76200" cy="762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12299" name="Oval 11"/>
          <p:cNvSpPr>
            <a:spLocks noChangeArrowheads="1"/>
          </p:cNvSpPr>
          <p:nvPr/>
        </p:nvSpPr>
        <p:spPr bwMode="auto">
          <a:xfrm>
            <a:off x="4895850" y="4533900"/>
            <a:ext cx="76200" cy="762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Tree>
  </p:cSld>
  <p:clrMapOvr>
    <a:masterClrMapping/>
  </p:clrMapOvr>
  <p:transition>
    <p:zo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2"/>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iste des places américaines</a:t>
            </a:r>
            <a:endParaRPr lang="fr-FR" smtClean="0"/>
          </a:p>
        </p:txBody>
      </p:sp>
      <p:sp>
        <p:nvSpPr>
          <p:cNvPr id="268290" name="Rectangle 3"/>
          <p:cNvSpPr>
            <a:spLocks noGrp="1" noChangeArrowheads="1"/>
          </p:cNvSpPr>
          <p:nvPr>
            <p:ph type="body" idx="1"/>
          </p:nvPr>
        </p:nvSpPr>
        <p:spPr>
          <a:xfrm>
            <a:off x="533400" y="2133600"/>
            <a:ext cx="8077200" cy="3733800"/>
          </a:xfrm>
        </p:spPr>
        <p:txBody>
          <a:bodyPr/>
          <a:lstStyle/>
          <a:p>
            <a:pPr lvl="1" eaLnBrk="1" hangingPunct="1">
              <a:buFontTx/>
              <a:buNone/>
            </a:pPr>
            <a:r>
              <a:rPr lang="fr-FR" sz="1600" smtClean="0"/>
              <a:t>American Stock Exchange (AMEX) 		Ascuncon Stock Exchange </a:t>
            </a:r>
          </a:p>
          <a:p>
            <a:pPr lvl="1" eaLnBrk="1" hangingPunct="1">
              <a:buFontTx/>
              <a:buNone/>
            </a:pPr>
            <a:r>
              <a:rPr lang="fr-FR" sz="1600" smtClean="0"/>
              <a:t>Bogota Stock Exchange 			Bolivian Stock Exchange </a:t>
            </a:r>
          </a:p>
          <a:p>
            <a:pPr lvl="1" eaLnBrk="1" hangingPunct="1">
              <a:buFontTx/>
              <a:buNone/>
            </a:pPr>
            <a:r>
              <a:rPr lang="fr-FR" sz="1600" smtClean="0"/>
              <a:t>Boston Stock Exchang, Inc (BSE) 		Buenos Aires Stock Exchange </a:t>
            </a:r>
          </a:p>
          <a:p>
            <a:pPr lvl="1" eaLnBrk="1" hangingPunct="1">
              <a:buFontTx/>
              <a:buNone/>
            </a:pPr>
            <a:r>
              <a:rPr lang="fr-FR" sz="1600" smtClean="0"/>
              <a:t>Chicago Stock Exchange (CHX) 		Caracas Stock Exchange </a:t>
            </a:r>
          </a:p>
          <a:p>
            <a:pPr lvl="1" eaLnBrk="1" hangingPunct="1">
              <a:buFontTx/>
              <a:buNone/>
            </a:pPr>
            <a:r>
              <a:rPr lang="fr-FR" sz="1600" smtClean="0"/>
              <a:t>Lima Stock Exchange 			Mexican Stock Exchange </a:t>
            </a:r>
          </a:p>
          <a:p>
            <a:pPr lvl="1" eaLnBrk="1" hangingPunct="1">
              <a:buFontTx/>
              <a:buNone/>
            </a:pPr>
            <a:r>
              <a:rPr lang="fr-FR" sz="1600" smtClean="0"/>
              <a:t>Montreal Exchange (ME) 			Nasdaq Stock Market </a:t>
            </a:r>
          </a:p>
          <a:p>
            <a:pPr lvl="1" eaLnBrk="1" hangingPunct="1">
              <a:buFontTx/>
              <a:buNone/>
            </a:pPr>
            <a:r>
              <a:rPr lang="fr-FR" sz="1600" smtClean="0"/>
              <a:t>New York Stock Exchange (NYSE) 		Pacific Stock Exchange, Inc (PSE) </a:t>
            </a:r>
          </a:p>
          <a:p>
            <a:pPr lvl="1" eaLnBrk="1" hangingPunct="1">
              <a:buFontTx/>
              <a:buNone/>
            </a:pPr>
            <a:r>
              <a:rPr lang="fr-FR" sz="1600" smtClean="0"/>
              <a:t>Panama Stock Exchange			Philadelphia Stock Exchange (PHLX) </a:t>
            </a:r>
          </a:p>
          <a:p>
            <a:pPr lvl="1" eaLnBrk="1" hangingPunct="1">
              <a:buFontTx/>
              <a:buNone/>
            </a:pPr>
            <a:r>
              <a:rPr lang="fr-FR" sz="1600" smtClean="0"/>
              <a:t>Quito Stock Exchange 			Rio de  Janeiro Stock Exchange </a:t>
            </a:r>
          </a:p>
          <a:p>
            <a:pPr lvl="1" eaLnBrk="1" hangingPunct="1">
              <a:buFontTx/>
              <a:buNone/>
            </a:pPr>
            <a:r>
              <a:rPr lang="fr-FR" sz="1600" smtClean="0"/>
              <a:t>Santiago Stock Exchange 			Sao Paolo Stock Exchange </a:t>
            </a:r>
          </a:p>
          <a:p>
            <a:pPr lvl="1" eaLnBrk="1" hangingPunct="1">
              <a:buFontTx/>
              <a:buNone/>
            </a:pPr>
            <a:r>
              <a:rPr lang="fr-FR" sz="1600" smtClean="0"/>
              <a:t>The Cincinnati Stock Exchange 		Toronto Stock Exchange (TSE) </a:t>
            </a:r>
          </a:p>
          <a:p>
            <a:pPr lvl="1" eaLnBrk="1" hangingPunct="1">
              <a:buFontTx/>
              <a:buNone/>
            </a:pPr>
            <a:r>
              <a:rPr lang="fr-FR" sz="1600" smtClean="0"/>
              <a:t>Venezuela Electronic Stock Exchange </a:t>
            </a:r>
          </a:p>
        </p:txBody>
      </p:sp>
    </p:spTree>
  </p:cSld>
  <p:clrMapOvr>
    <a:masterClrMapping/>
  </p:clrMapOvr>
  <p:transition>
    <p:zo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337" name="Picture 2" descr="australie"/>
          <p:cNvPicPr>
            <a:picLocks noChangeAspect="1" noChangeArrowheads="1"/>
          </p:cNvPicPr>
          <p:nvPr/>
        </p:nvPicPr>
        <p:blipFill>
          <a:blip r:embed="rId3"/>
          <a:srcRect/>
          <a:stretch>
            <a:fillRect/>
          </a:stretch>
        </p:blipFill>
        <p:spPr bwMode="auto">
          <a:xfrm>
            <a:off x="1781175" y="1885950"/>
            <a:ext cx="5410200" cy="4591050"/>
          </a:xfrm>
          <a:prstGeom prst="rect">
            <a:avLst/>
          </a:prstGeom>
          <a:noFill/>
          <a:ln w="9525">
            <a:noFill/>
            <a:miter lim="800000"/>
            <a:headEnd/>
            <a:tailEnd/>
          </a:ln>
        </p:spPr>
      </p:pic>
      <p:sp>
        <p:nvSpPr>
          <p:cNvPr id="270338" name="Oval 3"/>
          <p:cNvSpPr>
            <a:spLocks noChangeArrowheads="1"/>
          </p:cNvSpPr>
          <p:nvPr/>
        </p:nvSpPr>
        <p:spPr bwMode="auto">
          <a:xfrm>
            <a:off x="4724400" y="4724400"/>
            <a:ext cx="152400" cy="1524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270339" name="Oval 4"/>
          <p:cNvSpPr>
            <a:spLocks noChangeArrowheads="1"/>
          </p:cNvSpPr>
          <p:nvPr/>
        </p:nvSpPr>
        <p:spPr bwMode="auto">
          <a:xfrm>
            <a:off x="6705600" y="5257800"/>
            <a:ext cx="152400" cy="1524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270340" name="Rectangle 5"/>
          <p:cNvSpPr>
            <a:spLocks noChangeArrowheads="1"/>
          </p:cNvSpPr>
          <p:nvPr/>
        </p:nvSpPr>
        <p:spPr bwMode="auto">
          <a:xfrm>
            <a:off x="685800" y="838200"/>
            <a:ext cx="7772400" cy="914400"/>
          </a:xfrm>
          <a:prstGeom prst="rect">
            <a:avLst/>
          </a:prstGeom>
          <a:noFill/>
          <a:ln w="9525">
            <a:noFill/>
            <a:miter lim="800000"/>
            <a:headEnd/>
            <a:tailEnd/>
          </a:ln>
        </p:spPr>
        <p:txBody>
          <a:bodyPr anchor="ctr"/>
          <a:lstStyle/>
          <a:p>
            <a:pPr algn="ctr"/>
            <a:r>
              <a:rPr lang="fr-FR" sz="4000">
                <a:solidFill>
                  <a:srgbClr val="01A0B5"/>
                </a:solidFill>
              </a:rPr>
              <a:t>C</a:t>
            </a:r>
            <a:r>
              <a:rPr lang="fr-FR" sz="4000">
                <a:solidFill>
                  <a:schemeClr val="tx2"/>
                </a:solidFill>
              </a:rPr>
              <a:t>artographie des places océaniques</a:t>
            </a:r>
          </a:p>
        </p:txBody>
      </p:sp>
    </p:spTree>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body" idx="1"/>
          </p:nvPr>
        </p:nvSpPr>
        <p:spPr>
          <a:xfrm>
            <a:off x="1801813" y="3284538"/>
            <a:ext cx="5865812" cy="2305050"/>
          </a:xfrm>
        </p:spPr>
        <p:txBody>
          <a:bodyPr/>
          <a:lstStyle/>
          <a:p>
            <a:pPr marL="812800" indent="-812800" eaLnBrk="1" hangingPunct="1">
              <a:buFontTx/>
              <a:buNone/>
            </a:pPr>
            <a:r>
              <a:rPr lang="fr-FR" sz="2400" smtClean="0">
                <a:solidFill>
                  <a:srgbClr val="EAEAEA"/>
                </a:solidFill>
              </a:rPr>
              <a:t>		Rappel : le cycle de développement</a:t>
            </a:r>
          </a:p>
          <a:p>
            <a:pPr marL="812800" indent="-812800" eaLnBrk="1" hangingPunct="1"/>
            <a:endParaRPr lang="fr-FR" sz="2400" smtClean="0">
              <a:solidFill>
                <a:srgbClr val="EAEAEA"/>
              </a:solidFill>
            </a:endParaRPr>
          </a:p>
          <a:p>
            <a:pPr marL="812800" indent="-812800" eaLnBrk="1" hangingPunct="1">
              <a:buFontTx/>
              <a:buNone/>
            </a:pPr>
            <a:r>
              <a:rPr lang="fr-FR" sz="2400" smtClean="0">
                <a:solidFill>
                  <a:srgbClr val="184B81"/>
                </a:solidFill>
              </a:rPr>
              <a:t>		</a:t>
            </a:r>
            <a:r>
              <a:rPr lang="fr-FR" sz="2400" smtClean="0">
                <a:solidFill>
                  <a:srgbClr val="01A0B5"/>
                </a:solidFill>
              </a:rPr>
              <a:t>L</a:t>
            </a:r>
            <a:r>
              <a:rPr lang="fr-FR" sz="2400" smtClean="0"/>
              <a:t>es Possibilités de Financement</a:t>
            </a:r>
          </a:p>
          <a:p>
            <a:pPr marL="812800" indent="-812800" eaLnBrk="1" hangingPunct="1"/>
            <a:endParaRPr lang="fr-FR" sz="2400" smtClean="0">
              <a:solidFill>
                <a:srgbClr val="ED181E"/>
              </a:solidFill>
            </a:endParaRPr>
          </a:p>
          <a:p>
            <a:pPr marL="812800" indent="-812800" eaLnBrk="1" hangingPunct="1">
              <a:buFontTx/>
              <a:buNone/>
            </a:pPr>
            <a:r>
              <a:rPr lang="fr-FR" sz="2400" smtClean="0">
                <a:solidFill>
                  <a:srgbClr val="EAEAEA"/>
                </a:solidFill>
              </a:rPr>
              <a:t>		L’Introduction en Bourse</a:t>
            </a:r>
          </a:p>
        </p:txBody>
      </p:sp>
      <p:sp>
        <p:nvSpPr>
          <p:cNvPr id="38914"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S</a:t>
            </a:r>
            <a:r>
              <a:rPr lang="fr-FR" sz="4000">
                <a:solidFill>
                  <a:schemeClr val="tx2"/>
                </a:solidFill>
              </a:rPr>
              <a:t>ommaire</a:t>
            </a:r>
          </a:p>
        </p:txBody>
      </p:sp>
      <p:pic>
        <p:nvPicPr>
          <p:cNvPr id="38915" name="Picture 4" descr="Logo Partie 2"/>
          <p:cNvPicPr>
            <a:picLocks noChangeAspect="1" noChangeArrowheads="1"/>
          </p:cNvPicPr>
          <p:nvPr/>
        </p:nvPicPr>
        <p:blipFill>
          <a:blip r:embed="rId3">
            <a:lum bright="70000" contrast="-70000"/>
          </a:blip>
          <a:srcRect/>
          <a:stretch>
            <a:fillRect/>
          </a:stretch>
        </p:blipFill>
        <p:spPr bwMode="auto">
          <a:xfrm>
            <a:off x="2127250" y="3251200"/>
            <a:ext cx="500063" cy="533400"/>
          </a:xfrm>
          <a:prstGeom prst="rect">
            <a:avLst/>
          </a:prstGeom>
          <a:noFill/>
          <a:ln w="9525">
            <a:noFill/>
            <a:miter lim="800000"/>
            <a:headEnd/>
            <a:tailEnd/>
          </a:ln>
        </p:spPr>
      </p:pic>
      <p:pic>
        <p:nvPicPr>
          <p:cNvPr id="38916" name="Picture 5" descr="Logo Partie 2"/>
          <p:cNvPicPr>
            <a:picLocks noChangeAspect="1" noChangeArrowheads="1"/>
          </p:cNvPicPr>
          <p:nvPr/>
        </p:nvPicPr>
        <p:blipFill>
          <a:blip r:embed="rId3"/>
          <a:srcRect/>
          <a:stretch>
            <a:fillRect/>
          </a:stretch>
        </p:blipFill>
        <p:spPr bwMode="auto">
          <a:xfrm>
            <a:off x="2127250" y="4114800"/>
            <a:ext cx="500063" cy="533400"/>
          </a:xfrm>
          <a:prstGeom prst="rect">
            <a:avLst/>
          </a:prstGeom>
          <a:noFill/>
          <a:ln w="9525">
            <a:noFill/>
            <a:miter lim="800000"/>
            <a:headEnd/>
            <a:tailEnd/>
          </a:ln>
        </p:spPr>
      </p:pic>
      <p:pic>
        <p:nvPicPr>
          <p:cNvPr id="38917" name="Picture 6" descr="Logo Partie 2"/>
          <p:cNvPicPr>
            <a:picLocks noChangeAspect="1" noChangeArrowheads="1"/>
          </p:cNvPicPr>
          <p:nvPr/>
        </p:nvPicPr>
        <p:blipFill>
          <a:blip r:embed="rId3">
            <a:lum bright="70000" contrast="-70000"/>
          </a:blip>
          <a:srcRect/>
          <a:stretch>
            <a:fillRect/>
          </a:stretch>
        </p:blipFill>
        <p:spPr bwMode="auto">
          <a:xfrm>
            <a:off x="2127250" y="4991100"/>
            <a:ext cx="500063" cy="533400"/>
          </a:xfrm>
          <a:prstGeom prst="rect">
            <a:avLst/>
          </a:prstGeom>
          <a:noFill/>
          <a:ln w="9525">
            <a:noFill/>
            <a:miter lim="800000"/>
            <a:headEnd/>
            <a:tailEnd/>
          </a:ln>
        </p:spPr>
      </p:pic>
      <p:sp>
        <p:nvSpPr>
          <p:cNvPr id="38918" name="Rectangle 9"/>
          <p:cNvSpPr>
            <a:spLocks noChangeArrowheads="1"/>
          </p:cNvSpPr>
          <p:nvPr/>
        </p:nvSpPr>
        <p:spPr bwMode="auto">
          <a:xfrm>
            <a:off x="1403350" y="2349500"/>
            <a:ext cx="6629400" cy="3240088"/>
          </a:xfrm>
          <a:prstGeom prst="rect">
            <a:avLst/>
          </a:prstGeom>
          <a:noFill/>
          <a:ln w="9525">
            <a:noFill/>
            <a:miter lim="800000"/>
            <a:headEnd/>
            <a:tailEnd/>
          </a:ln>
        </p:spPr>
        <p:txBody>
          <a:bodyPr/>
          <a:lstStyle/>
          <a:p>
            <a:pPr marL="812800" indent="-812800">
              <a:spcBef>
                <a:spcPct val="20000"/>
              </a:spcBef>
            </a:pPr>
            <a:r>
              <a:rPr lang="fr-FR" sz="2800">
                <a:solidFill>
                  <a:srgbClr val="184B81"/>
                </a:solidFill>
              </a:rPr>
              <a:t>	</a:t>
            </a:r>
            <a:r>
              <a:rPr lang="fr-FR" sz="2800">
                <a:solidFill>
                  <a:srgbClr val="01A0B5"/>
                </a:solidFill>
              </a:rPr>
              <a:t>L</a:t>
            </a:r>
            <a:r>
              <a:rPr lang="fr-FR" sz="2800"/>
              <a:t>’Entreprise et les Marchés Financiers</a:t>
            </a:r>
          </a:p>
        </p:txBody>
      </p:sp>
      <p:pic>
        <p:nvPicPr>
          <p:cNvPr id="38919" name="Picture 10" descr="Logo Partie 2"/>
          <p:cNvPicPr>
            <a:picLocks noChangeAspect="1" noChangeArrowheads="1"/>
          </p:cNvPicPr>
          <p:nvPr/>
        </p:nvPicPr>
        <p:blipFill>
          <a:blip r:embed="rId4"/>
          <a:srcRect/>
          <a:stretch>
            <a:fillRect/>
          </a:stretch>
        </p:blipFill>
        <p:spPr bwMode="auto">
          <a:xfrm>
            <a:off x="1431925" y="2255838"/>
            <a:ext cx="619125" cy="658812"/>
          </a:xfrm>
          <a:prstGeom prst="rect">
            <a:avLst/>
          </a:prstGeom>
          <a:noFill/>
          <a:ln w="9525">
            <a:noFill/>
            <a:miter lim="800000"/>
            <a:headEnd/>
            <a:tailEnd/>
          </a:ln>
        </p:spPr>
      </p:pic>
    </p:spTree>
  </p:cSld>
  <p:clrMapOvr>
    <a:masterClrMapping/>
  </p:clrMapOvr>
  <p:transition>
    <p:zoom/>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nvGraphicFramePr>
        <p:xfrm>
          <a:off x="3352800" y="914400"/>
          <a:ext cx="5200650" cy="5086350"/>
        </p:xfrm>
        <a:graphic>
          <a:graphicData uri="http://schemas.openxmlformats.org/presentationml/2006/ole">
            <p:oleObj spid="_x0000_s13314" name="Image Bitmap" r:id="rId4" imgW="5200000" imgH="5087060" progId="PBrush">
              <p:embed/>
            </p:oleObj>
          </a:graphicData>
        </a:graphic>
      </p:graphicFrame>
      <p:sp>
        <p:nvSpPr>
          <p:cNvPr id="13315" name="Rectangle 3"/>
          <p:cNvSpPr>
            <a:spLocks noGrp="1" noChangeArrowheads="1"/>
          </p:cNvSpPr>
          <p:nvPr>
            <p:ph type="title"/>
          </p:nvPr>
        </p:nvSpPr>
        <p:spPr>
          <a:xfrm>
            <a:off x="304800" y="2895600"/>
            <a:ext cx="3200400" cy="2438400"/>
          </a:xfrm>
        </p:spPr>
        <p:txBody>
          <a:bodyPr/>
          <a:lstStyle/>
          <a:p>
            <a:pPr eaLnBrk="1" hangingPunct="1"/>
            <a:r>
              <a:rPr lang="fr-FR" sz="4000" smtClean="0">
                <a:solidFill>
                  <a:srgbClr val="01A0B5"/>
                </a:solidFill>
              </a:rPr>
              <a:t>C</a:t>
            </a:r>
            <a:r>
              <a:rPr lang="fr-FR" sz="4000" smtClean="0"/>
              <a:t>artographie </a:t>
            </a:r>
            <a:br>
              <a:rPr lang="fr-FR" sz="4000" smtClean="0"/>
            </a:br>
            <a:r>
              <a:rPr lang="fr-FR" sz="4000" smtClean="0"/>
              <a:t>des places</a:t>
            </a:r>
            <a:br>
              <a:rPr lang="fr-FR" sz="4000" smtClean="0"/>
            </a:br>
            <a:r>
              <a:rPr lang="fr-FR" sz="4000" smtClean="0"/>
              <a:t> africaines</a:t>
            </a:r>
            <a:endParaRPr lang="fr-FR" smtClean="0"/>
          </a:p>
        </p:txBody>
      </p:sp>
      <p:sp>
        <p:nvSpPr>
          <p:cNvPr id="13316" name="Oval 4"/>
          <p:cNvSpPr>
            <a:spLocks noChangeArrowheads="1"/>
          </p:cNvSpPr>
          <p:nvPr/>
        </p:nvSpPr>
        <p:spPr bwMode="auto">
          <a:xfrm>
            <a:off x="6934200" y="1524000"/>
            <a:ext cx="152400" cy="1524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13317" name="Oval 5"/>
          <p:cNvSpPr>
            <a:spLocks noChangeArrowheads="1"/>
          </p:cNvSpPr>
          <p:nvPr/>
        </p:nvSpPr>
        <p:spPr bwMode="auto">
          <a:xfrm>
            <a:off x="6477000" y="5410200"/>
            <a:ext cx="152400" cy="1524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Tree>
  </p:cSld>
  <p:clrMapOvr>
    <a:masterClrMapping/>
  </p:clrMapOvr>
  <p:transition>
    <p:zoom/>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76200" y="2514600"/>
            <a:ext cx="3352800" cy="2057400"/>
          </a:xfrm>
        </p:spPr>
        <p:txBody>
          <a:bodyPr/>
          <a:lstStyle/>
          <a:p>
            <a:pPr eaLnBrk="1" hangingPunct="1"/>
            <a:r>
              <a:rPr lang="fr-FR" sz="4000" smtClean="0">
                <a:solidFill>
                  <a:srgbClr val="01A0B5"/>
                </a:solidFill>
              </a:rPr>
              <a:t>C</a:t>
            </a:r>
            <a:r>
              <a:rPr lang="fr-FR" sz="4000" smtClean="0"/>
              <a:t>artographie </a:t>
            </a:r>
            <a:br>
              <a:rPr lang="fr-FR" sz="4000" smtClean="0"/>
            </a:br>
            <a:r>
              <a:rPr lang="fr-FR" sz="4000" smtClean="0"/>
              <a:t>des places</a:t>
            </a:r>
            <a:br>
              <a:rPr lang="fr-FR" sz="4000" smtClean="0"/>
            </a:br>
            <a:r>
              <a:rPr lang="fr-FR" sz="4000" smtClean="0"/>
              <a:t> asiatiques</a:t>
            </a:r>
            <a:endParaRPr lang="fr-FR" smtClean="0"/>
          </a:p>
        </p:txBody>
      </p:sp>
      <p:sp>
        <p:nvSpPr>
          <p:cNvPr id="14340" name="Rectangle 3"/>
          <p:cNvSpPr>
            <a:spLocks noChangeArrowheads="1"/>
          </p:cNvSpPr>
          <p:nvPr/>
        </p:nvSpPr>
        <p:spPr bwMode="auto">
          <a:xfrm>
            <a:off x="4284663" y="-307975"/>
            <a:ext cx="3465512" cy="0"/>
          </a:xfrm>
          <a:prstGeom prst="rect">
            <a:avLst/>
          </a:prstGeom>
          <a:noFill/>
          <a:ln w="9525">
            <a:noFill/>
            <a:miter lim="800000"/>
            <a:headEnd/>
            <a:tailEnd/>
          </a:ln>
        </p:spPr>
        <p:txBody>
          <a:bodyPr>
            <a:spAutoFit/>
          </a:bodyPr>
          <a:lstStyle/>
          <a:p>
            <a:pPr eaLnBrk="0" hangingPunct="0"/>
            <a:endParaRPr lang="fr-FR"/>
          </a:p>
        </p:txBody>
      </p:sp>
      <p:grpSp>
        <p:nvGrpSpPr>
          <p:cNvPr id="14341" name="Group 4"/>
          <p:cNvGrpSpPr>
            <a:grpSpLocks/>
          </p:cNvGrpSpPr>
          <p:nvPr/>
        </p:nvGrpSpPr>
        <p:grpSpPr bwMode="auto">
          <a:xfrm>
            <a:off x="4767263" y="-307975"/>
            <a:ext cx="2501900" cy="0"/>
            <a:chOff x="0" y="0"/>
            <a:chExt cx="1576" cy="0"/>
          </a:xfrm>
        </p:grpSpPr>
        <p:sp>
          <p:nvSpPr>
            <p:cNvPr id="14348" name="Rectangle 5"/>
            <p:cNvSpPr>
              <a:spLocks noChangeArrowheads="1"/>
            </p:cNvSpPr>
            <p:nvPr/>
          </p:nvSpPr>
          <p:spPr bwMode="auto">
            <a:xfrm>
              <a:off x="0" y="0"/>
              <a:ext cx="1575" cy="0"/>
            </a:xfrm>
            <a:prstGeom prst="rect">
              <a:avLst/>
            </a:prstGeom>
            <a:noFill/>
            <a:ln w="9525">
              <a:noFill/>
              <a:miter lim="800000"/>
              <a:headEnd/>
              <a:tailEnd/>
            </a:ln>
          </p:spPr>
          <p:txBody>
            <a:bodyPr>
              <a:spAutoFit/>
            </a:bodyPr>
            <a:lstStyle/>
            <a:p>
              <a:pPr eaLnBrk="0" hangingPunct="0"/>
              <a:endParaRPr lang="fr-FR"/>
            </a:p>
          </p:txBody>
        </p:sp>
        <p:sp>
          <p:nvSpPr>
            <p:cNvPr id="14349" name="Rectangle 6"/>
            <p:cNvSpPr>
              <a:spLocks noChangeArrowheads="1"/>
            </p:cNvSpPr>
            <p:nvPr/>
          </p:nvSpPr>
          <p:spPr bwMode="auto">
            <a:xfrm>
              <a:off x="0" y="0"/>
              <a:ext cx="1576" cy="0"/>
            </a:xfrm>
            <a:prstGeom prst="rect">
              <a:avLst/>
            </a:prstGeom>
            <a:noFill/>
            <a:ln w="9525">
              <a:noFill/>
              <a:miter lim="800000"/>
              <a:headEnd/>
              <a:tailEnd/>
            </a:ln>
          </p:spPr>
          <p:txBody>
            <a:bodyPr>
              <a:spAutoFit/>
            </a:bodyPr>
            <a:lstStyle/>
            <a:p>
              <a:pPr eaLnBrk="0" hangingPunct="0"/>
              <a:endParaRPr lang="fr-FR"/>
            </a:p>
          </p:txBody>
        </p:sp>
      </p:grpSp>
      <p:graphicFrame>
        <p:nvGraphicFramePr>
          <p:cNvPr id="14338" name="Object 7"/>
          <p:cNvGraphicFramePr>
            <a:graphicFrameLocks noChangeAspect="1"/>
          </p:cNvGraphicFramePr>
          <p:nvPr/>
        </p:nvGraphicFramePr>
        <p:xfrm>
          <a:off x="3300413" y="768350"/>
          <a:ext cx="5448300" cy="5562600"/>
        </p:xfrm>
        <a:graphic>
          <a:graphicData uri="http://schemas.openxmlformats.org/presentationml/2006/ole">
            <p:oleObj spid="_x0000_s14338" name="Image Bitmap" r:id="rId4" imgW="5447619" imgH="5563377" progId="PBrush">
              <p:embed/>
            </p:oleObj>
          </a:graphicData>
        </a:graphic>
      </p:graphicFrame>
      <p:sp>
        <p:nvSpPr>
          <p:cNvPr id="14342" name="Oval 8"/>
          <p:cNvSpPr>
            <a:spLocks noChangeArrowheads="1"/>
          </p:cNvSpPr>
          <p:nvPr/>
        </p:nvSpPr>
        <p:spPr bwMode="auto">
          <a:xfrm>
            <a:off x="6915150" y="3409950"/>
            <a:ext cx="76200" cy="762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14343" name="Oval 9"/>
          <p:cNvSpPr>
            <a:spLocks noChangeArrowheads="1"/>
          </p:cNvSpPr>
          <p:nvPr/>
        </p:nvSpPr>
        <p:spPr bwMode="auto">
          <a:xfrm>
            <a:off x="6467475" y="3505200"/>
            <a:ext cx="76200" cy="762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14344" name="Oval 10"/>
          <p:cNvSpPr>
            <a:spLocks noChangeArrowheads="1"/>
          </p:cNvSpPr>
          <p:nvPr/>
        </p:nvSpPr>
        <p:spPr bwMode="auto">
          <a:xfrm>
            <a:off x="6400800" y="4419600"/>
            <a:ext cx="76200" cy="762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14345" name="Oval 11"/>
          <p:cNvSpPr>
            <a:spLocks noChangeArrowheads="1"/>
          </p:cNvSpPr>
          <p:nvPr/>
        </p:nvSpPr>
        <p:spPr bwMode="auto">
          <a:xfrm>
            <a:off x="6353175" y="3952875"/>
            <a:ext cx="76200" cy="762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14346" name="Oval 12"/>
          <p:cNvSpPr>
            <a:spLocks noChangeArrowheads="1"/>
          </p:cNvSpPr>
          <p:nvPr/>
        </p:nvSpPr>
        <p:spPr bwMode="auto">
          <a:xfrm>
            <a:off x="5562600" y="4419600"/>
            <a:ext cx="76200" cy="762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
        <p:nvSpPr>
          <p:cNvPr id="14347" name="Oval 13"/>
          <p:cNvSpPr>
            <a:spLocks noChangeArrowheads="1"/>
          </p:cNvSpPr>
          <p:nvPr/>
        </p:nvSpPr>
        <p:spPr bwMode="auto">
          <a:xfrm>
            <a:off x="4724400" y="4114800"/>
            <a:ext cx="76200" cy="76200"/>
          </a:xfrm>
          <a:prstGeom prst="ellipse">
            <a:avLst/>
          </a:prstGeom>
          <a:solidFill>
            <a:srgbClr val="FF0000"/>
          </a:solidFill>
          <a:ln w="19050">
            <a:solidFill>
              <a:srgbClr val="FF0000"/>
            </a:solidFill>
            <a:round/>
            <a:headEnd/>
            <a:tailEnd/>
          </a:ln>
        </p:spPr>
        <p:txBody>
          <a:bodyPr wrap="none" anchor="ctr"/>
          <a:lstStyle/>
          <a:p>
            <a:pPr eaLnBrk="0" hangingPunct="0"/>
            <a:endParaRPr lang="fr-FR"/>
          </a:p>
        </p:txBody>
      </p:sp>
    </p:spTree>
  </p:cSld>
  <p:clrMapOvr>
    <a:masterClrMapping/>
  </p:clrMapOvr>
  <p:transition>
    <p:zoom/>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2"/>
          <p:cNvSpPr>
            <a:spLocks noGrp="1" noChangeArrowheads="1"/>
          </p:cNvSpPr>
          <p:nvPr>
            <p:ph type="title"/>
          </p:nvPr>
        </p:nvSpPr>
        <p:spPr>
          <a:xfrm>
            <a:off x="685800" y="990600"/>
            <a:ext cx="7772400" cy="914400"/>
          </a:xfrm>
        </p:spPr>
        <p:txBody>
          <a:bodyPr/>
          <a:lstStyle/>
          <a:p>
            <a:pPr eaLnBrk="1" hangingPunct="1"/>
            <a:r>
              <a:rPr lang="fr-FR" sz="3200" smtClean="0">
                <a:solidFill>
                  <a:srgbClr val="01A0B5"/>
                </a:solidFill>
              </a:rPr>
              <a:t>L</a:t>
            </a:r>
            <a:r>
              <a:rPr lang="fr-FR" sz="3200" smtClean="0"/>
              <a:t>iste des places boursières africaines</a:t>
            </a:r>
          </a:p>
        </p:txBody>
      </p:sp>
      <p:sp>
        <p:nvSpPr>
          <p:cNvPr id="278530" name="Rectangle 3"/>
          <p:cNvSpPr>
            <a:spLocks noGrp="1" noChangeArrowheads="1"/>
          </p:cNvSpPr>
          <p:nvPr>
            <p:ph type="body" idx="1"/>
          </p:nvPr>
        </p:nvSpPr>
        <p:spPr>
          <a:xfrm>
            <a:off x="923925" y="1828800"/>
            <a:ext cx="7848600" cy="609600"/>
          </a:xfrm>
        </p:spPr>
        <p:txBody>
          <a:bodyPr/>
          <a:lstStyle/>
          <a:p>
            <a:pPr lvl="1" eaLnBrk="1" hangingPunct="1">
              <a:lnSpc>
                <a:spcPct val="90000"/>
              </a:lnSpc>
              <a:buFontTx/>
              <a:buNone/>
            </a:pPr>
            <a:r>
              <a:rPr lang="fr-FR" sz="1400" smtClean="0">
                <a:latin typeface="Times New Roman" pitchFamily="18" charset="0"/>
              </a:rPr>
              <a:t>- Cairo &amp; Alexandria Stock Exchange (CASE) </a:t>
            </a:r>
          </a:p>
          <a:p>
            <a:pPr lvl="1" eaLnBrk="1" hangingPunct="1">
              <a:lnSpc>
                <a:spcPct val="90000"/>
              </a:lnSpc>
              <a:buFontTx/>
              <a:buNone/>
            </a:pPr>
            <a:r>
              <a:rPr lang="fr-FR" sz="1400" smtClean="0">
                <a:latin typeface="Times New Roman" pitchFamily="18" charset="0"/>
              </a:rPr>
              <a:t>- Johannesburg Stock Exchange (JSE)</a:t>
            </a:r>
            <a:r>
              <a:rPr lang="fr-FR" sz="1600" smtClean="0"/>
              <a:t> </a:t>
            </a:r>
          </a:p>
          <a:p>
            <a:pPr lvl="1" eaLnBrk="1" hangingPunct="1">
              <a:lnSpc>
                <a:spcPct val="90000"/>
              </a:lnSpc>
              <a:buFontTx/>
              <a:buNone/>
            </a:pPr>
            <a:endParaRPr lang="fr-FR" sz="1600" smtClean="0"/>
          </a:p>
          <a:p>
            <a:pPr lvl="1" eaLnBrk="1" hangingPunct="1">
              <a:lnSpc>
                <a:spcPct val="90000"/>
              </a:lnSpc>
            </a:pPr>
            <a:endParaRPr lang="fr-FR" sz="1600" smtClean="0"/>
          </a:p>
        </p:txBody>
      </p:sp>
      <p:sp>
        <p:nvSpPr>
          <p:cNvPr id="278531" name="Rectangle 4"/>
          <p:cNvSpPr>
            <a:spLocks noChangeArrowheads="1"/>
          </p:cNvSpPr>
          <p:nvPr/>
        </p:nvSpPr>
        <p:spPr bwMode="auto">
          <a:xfrm>
            <a:off x="685800" y="3581400"/>
            <a:ext cx="7772400" cy="914400"/>
          </a:xfrm>
          <a:prstGeom prst="rect">
            <a:avLst/>
          </a:prstGeom>
          <a:noFill/>
          <a:ln w="9525">
            <a:noFill/>
            <a:miter lim="800000"/>
            <a:headEnd/>
            <a:tailEnd/>
          </a:ln>
        </p:spPr>
        <p:txBody>
          <a:bodyPr anchor="ctr"/>
          <a:lstStyle/>
          <a:p>
            <a:pPr algn="ctr"/>
            <a:r>
              <a:rPr lang="fr-FR" sz="3200">
                <a:solidFill>
                  <a:srgbClr val="01A0B5"/>
                </a:solidFill>
              </a:rPr>
              <a:t>L</a:t>
            </a:r>
            <a:r>
              <a:rPr lang="fr-FR" sz="3200">
                <a:solidFill>
                  <a:schemeClr val="tx2"/>
                </a:solidFill>
              </a:rPr>
              <a:t>iste des places boursières asiatiques</a:t>
            </a:r>
            <a:endParaRPr lang="fr-FR" sz="4400">
              <a:solidFill>
                <a:schemeClr val="tx2"/>
              </a:solidFill>
            </a:endParaRPr>
          </a:p>
        </p:txBody>
      </p:sp>
      <p:sp>
        <p:nvSpPr>
          <p:cNvPr id="278532" name="Rectangle 5"/>
          <p:cNvSpPr>
            <a:spLocks noChangeArrowheads="1"/>
          </p:cNvSpPr>
          <p:nvPr/>
        </p:nvSpPr>
        <p:spPr bwMode="auto">
          <a:xfrm>
            <a:off x="0" y="2103438"/>
            <a:ext cx="9144000" cy="0"/>
          </a:xfrm>
          <a:prstGeom prst="rect">
            <a:avLst/>
          </a:prstGeom>
          <a:noFill/>
          <a:ln w="9525">
            <a:noFill/>
            <a:miter lim="800000"/>
            <a:headEnd/>
            <a:tailEnd/>
          </a:ln>
        </p:spPr>
        <p:txBody>
          <a:bodyPr>
            <a:spAutoFit/>
          </a:bodyPr>
          <a:lstStyle/>
          <a:p>
            <a:pPr eaLnBrk="0" hangingPunct="0"/>
            <a:endParaRPr lang="fr-FR"/>
          </a:p>
        </p:txBody>
      </p:sp>
      <p:grpSp>
        <p:nvGrpSpPr>
          <p:cNvPr id="278533" name="Group 6"/>
          <p:cNvGrpSpPr>
            <a:grpSpLocks/>
          </p:cNvGrpSpPr>
          <p:nvPr/>
        </p:nvGrpSpPr>
        <p:grpSpPr bwMode="auto">
          <a:xfrm>
            <a:off x="914400" y="4114800"/>
            <a:ext cx="6934200" cy="1981200"/>
            <a:chOff x="-2" y="-2"/>
            <a:chExt cx="5764" cy="1674"/>
          </a:xfrm>
        </p:grpSpPr>
        <p:grpSp>
          <p:nvGrpSpPr>
            <p:cNvPr id="278536" name="Group 7"/>
            <p:cNvGrpSpPr>
              <a:grpSpLocks/>
            </p:cNvGrpSpPr>
            <p:nvPr/>
          </p:nvGrpSpPr>
          <p:grpSpPr bwMode="auto">
            <a:xfrm>
              <a:off x="0" y="0"/>
              <a:ext cx="5760" cy="1670"/>
              <a:chOff x="0" y="0"/>
              <a:chExt cx="5760" cy="1670"/>
            </a:xfrm>
          </p:grpSpPr>
          <p:sp>
            <p:nvSpPr>
              <p:cNvPr id="278538" name="Rectangle 8"/>
              <p:cNvSpPr>
                <a:spLocks noChangeArrowheads="1"/>
              </p:cNvSpPr>
              <p:nvPr/>
            </p:nvSpPr>
            <p:spPr bwMode="auto">
              <a:xfrm>
                <a:off x="0" y="0"/>
                <a:ext cx="5760" cy="1670"/>
              </a:xfrm>
              <a:prstGeom prst="rect">
                <a:avLst/>
              </a:prstGeom>
              <a:noFill/>
              <a:ln w="9525">
                <a:noFill/>
                <a:miter lim="800000"/>
                <a:headEnd/>
                <a:tailEnd/>
              </a:ln>
            </p:spPr>
            <p:txBody>
              <a:bodyPr anchor="ctr"/>
              <a:lstStyle/>
              <a:p>
                <a:pPr eaLnBrk="0" hangingPunct="0"/>
                <a:endParaRPr lang="fr-FR"/>
              </a:p>
              <a:p>
                <a:pPr lvl="1" eaLnBrk="0" hangingPunct="0"/>
                <a:r>
                  <a:rPr lang="fr-FR" sz="1400"/>
                  <a:t>- Colombo Stock Exchange (CSE) 	- Hong Kong Stock Exchange (SEHK) </a:t>
                </a:r>
              </a:p>
              <a:p>
                <a:pPr lvl="1" eaLnBrk="0" hangingPunct="0"/>
                <a:r>
                  <a:rPr lang="fr-FR" sz="1400"/>
                  <a:t>- Jakarta Stock Exchange 		- Korea Stock Exchange (KSE) </a:t>
                </a:r>
              </a:p>
              <a:p>
                <a:pPr lvl="1" eaLnBrk="0" hangingPunct="0"/>
                <a:r>
                  <a:rPr lang="fr-FR" sz="1400"/>
                  <a:t>- Kuala Lumpur Stock Exchange (KLSE) 	- Philippine Stock Exchange </a:t>
                </a:r>
              </a:p>
              <a:p>
                <a:pPr lvl="1" eaLnBrk="0" hangingPunct="0"/>
                <a:r>
                  <a:rPr lang="fr-FR" sz="1400"/>
                  <a:t>- Stock Exchange of Singapore 		- Taiwan Stock Exchange </a:t>
                </a:r>
              </a:p>
              <a:p>
                <a:pPr lvl="1" eaLnBrk="0" hangingPunct="0"/>
                <a:r>
                  <a:rPr lang="fr-FR" sz="1400"/>
                  <a:t>- Teheran Stock Exchange 		- The Stock Exchange of Thailand (SET) </a:t>
                </a:r>
              </a:p>
              <a:p>
                <a:pPr lvl="1" eaLnBrk="0" hangingPunct="0"/>
                <a:r>
                  <a:rPr lang="fr-FR" sz="1400"/>
                  <a:t>- The Stock Exchange, Mumbai (Inde) 	- Tokyo Stock Exchange (TSE) </a:t>
                </a:r>
              </a:p>
              <a:p>
                <a:pPr lvl="1" eaLnBrk="0" hangingPunct="0"/>
                <a:endParaRPr lang="fr-FR" sz="1400"/>
              </a:p>
              <a:p>
                <a:pPr eaLnBrk="0" hangingPunct="0"/>
                <a:endParaRPr lang="fr-FR" sz="1400"/>
              </a:p>
            </p:txBody>
          </p:sp>
          <p:sp>
            <p:nvSpPr>
              <p:cNvPr id="278539" name="Rectangle 9"/>
              <p:cNvSpPr>
                <a:spLocks noChangeArrowheads="1"/>
              </p:cNvSpPr>
              <p:nvPr/>
            </p:nvSpPr>
            <p:spPr bwMode="auto">
              <a:xfrm>
                <a:off x="0" y="0"/>
                <a:ext cx="5760" cy="1670"/>
              </a:xfrm>
              <a:prstGeom prst="rect">
                <a:avLst/>
              </a:prstGeom>
              <a:noFill/>
              <a:ln w="7">
                <a:noFill/>
                <a:miter lim="800000"/>
                <a:headEnd/>
                <a:tailEnd/>
              </a:ln>
            </p:spPr>
            <p:txBody>
              <a:bodyPr/>
              <a:lstStyle/>
              <a:p>
                <a:pPr eaLnBrk="0" hangingPunct="0"/>
                <a:endParaRPr lang="fr-FR"/>
              </a:p>
            </p:txBody>
          </p:sp>
        </p:grpSp>
        <p:sp>
          <p:nvSpPr>
            <p:cNvPr id="278537" name="Rectangle 10"/>
            <p:cNvSpPr>
              <a:spLocks noChangeArrowheads="1"/>
            </p:cNvSpPr>
            <p:nvPr/>
          </p:nvSpPr>
          <p:spPr bwMode="auto">
            <a:xfrm>
              <a:off x="-2" y="-2"/>
              <a:ext cx="5764" cy="1674"/>
            </a:xfrm>
            <a:prstGeom prst="rect">
              <a:avLst/>
            </a:prstGeom>
            <a:noFill/>
            <a:ln w="6350">
              <a:noFill/>
              <a:miter lim="800000"/>
              <a:headEnd/>
              <a:tailEnd/>
            </a:ln>
          </p:spPr>
          <p:txBody>
            <a:bodyPr/>
            <a:lstStyle/>
            <a:p>
              <a:pPr eaLnBrk="0" hangingPunct="0"/>
              <a:endParaRPr lang="fr-FR"/>
            </a:p>
          </p:txBody>
        </p:sp>
      </p:grpSp>
      <p:sp>
        <p:nvSpPr>
          <p:cNvPr id="278534" name="Rectangle 11"/>
          <p:cNvSpPr>
            <a:spLocks noChangeArrowheads="1"/>
          </p:cNvSpPr>
          <p:nvPr/>
        </p:nvSpPr>
        <p:spPr bwMode="auto">
          <a:xfrm>
            <a:off x="685800" y="2514600"/>
            <a:ext cx="7772400" cy="762000"/>
          </a:xfrm>
          <a:prstGeom prst="rect">
            <a:avLst/>
          </a:prstGeom>
          <a:noFill/>
          <a:ln w="9525">
            <a:noFill/>
            <a:miter lim="800000"/>
            <a:headEnd/>
            <a:tailEnd/>
          </a:ln>
        </p:spPr>
        <p:txBody>
          <a:bodyPr anchor="ctr"/>
          <a:lstStyle/>
          <a:p>
            <a:pPr algn="ctr"/>
            <a:r>
              <a:rPr lang="fr-FR" sz="3200">
                <a:solidFill>
                  <a:srgbClr val="01A0B5"/>
                </a:solidFill>
              </a:rPr>
              <a:t>L</a:t>
            </a:r>
            <a:r>
              <a:rPr lang="fr-FR" sz="3200">
                <a:solidFill>
                  <a:schemeClr val="tx2"/>
                </a:solidFill>
              </a:rPr>
              <a:t>iste des places boursières australiennes</a:t>
            </a:r>
          </a:p>
        </p:txBody>
      </p:sp>
      <p:sp>
        <p:nvSpPr>
          <p:cNvPr id="278535" name="Rectangle 12"/>
          <p:cNvSpPr>
            <a:spLocks noChangeArrowheads="1"/>
          </p:cNvSpPr>
          <p:nvPr/>
        </p:nvSpPr>
        <p:spPr bwMode="auto">
          <a:xfrm>
            <a:off x="923925" y="3200400"/>
            <a:ext cx="7848600" cy="685800"/>
          </a:xfrm>
          <a:prstGeom prst="rect">
            <a:avLst/>
          </a:prstGeom>
          <a:noFill/>
          <a:ln w="9525">
            <a:noFill/>
            <a:miter lim="800000"/>
            <a:headEnd/>
            <a:tailEnd/>
          </a:ln>
        </p:spPr>
        <p:txBody>
          <a:bodyPr/>
          <a:lstStyle/>
          <a:p>
            <a:pPr marL="742950" lvl="1" indent="-285750">
              <a:spcBef>
                <a:spcPct val="20000"/>
              </a:spcBef>
            </a:pPr>
            <a:r>
              <a:rPr lang="fr-FR" sz="1400"/>
              <a:t>- Australian Stock Exchange       	-  New Zealand Stock Exchange (NZSE)</a:t>
            </a:r>
            <a:r>
              <a:rPr lang="fr-FR" sz="1600"/>
              <a:t> </a:t>
            </a:r>
          </a:p>
          <a:p>
            <a:pPr marL="742950" lvl="1" indent="-285750">
              <a:spcBef>
                <a:spcPct val="20000"/>
              </a:spcBef>
              <a:buFontTx/>
              <a:buChar char="–"/>
            </a:pPr>
            <a:endParaRPr lang="fr-FR" sz="1600"/>
          </a:p>
        </p:txBody>
      </p:sp>
    </p:spTree>
  </p:cSld>
  <p:clrMapOvr>
    <a:masterClrMapping/>
  </p:clrMapOvr>
  <p:transition>
    <p:zoom/>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Text Box 10"/>
          <p:cNvSpPr txBox="1">
            <a:spLocks noChangeArrowheads="1"/>
          </p:cNvSpPr>
          <p:nvPr/>
        </p:nvSpPr>
        <p:spPr bwMode="auto">
          <a:xfrm>
            <a:off x="2411413" y="5229225"/>
            <a:ext cx="5507037" cy="274638"/>
          </a:xfrm>
          <a:prstGeom prst="rect">
            <a:avLst/>
          </a:prstGeom>
          <a:noFill/>
          <a:ln w="9525">
            <a:noFill/>
            <a:miter lim="800000"/>
            <a:headEnd/>
            <a:tailEnd/>
          </a:ln>
        </p:spPr>
        <p:txBody>
          <a:bodyPr wrap="none">
            <a:spAutoFit/>
          </a:bodyPr>
          <a:lstStyle/>
          <a:p>
            <a:pPr eaLnBrk="0" hangingPunct="0"/>
            <a:r>
              <a:rPr lang="fr-FR" sz="1200" i="1"/>
              <a:t>Source : « Rapport annuel et statistiques » de la World Federation of Exchanges, 2005</a:t>
            </a:r>
          </a:p>
        </p:txBody>
      </p:sp>
      <p:sp>
        <p:nvSpPr>
          <p:cNvPr id="280578" name="Rectangle 2"/>
          <p:cNvSpPr>
            <a:spLocks noChangeArrowheads="1"/>
          </p:cNvSpPr>
          <p:nvPr/>
        </p:nvSpPr>
        <p:spPr bwMode="auto">
          <a:xfrm>
            <a:off x="685800" y="990600"/>
            <a:ext cx="7772400" cy="914400"/>
          </a:xfrm>
          <a:prstGeom prst="rect">
            <a:avLst/>
          </a:prstGeom>
          <a:noFill/>
          <a:ln w="9525">
            <a:noFill/>
            <a:miter lim="800000"/>
            <a:headEnd/>
            <a:tailEnd/>
          </a:ln>
        </p:spPr>
        <p:txBody>
          <a:bodyPr anchor="ctr"/>
          <a:lstStyle/>
          <a:p>
            <a:pPr algn="ctr"/>
            <a:r>
              <a:rPr lang="fr-FR" sz="3200">
                <a:solidFill>
                  <a:srgbClr val="01A0B5"/>
                </a:solidFill>
              </a:rPr>
              <a:t>L</a:t>
            </a:r>
            <a:r>
              <a:rPr lang="fr-FR" sz="3200">
                <a:solidFill>
                  <a:schemeClr val="tx2"/>
                </a:solidFill>
              </a:rPr>
              <a:t>es bourses internationales en chiffres</a:t>
            </a:r>
          </a:p>
        </p:txBody>
      </p:sp>
      <p:pic>
        <p:nvPicPr>
          <p:cNvPr id="280579" name="Picture 13"/>
          <p:cNvPicPr>
            <a:picLocks noChangeAspect="1" noChangeArrowheads="1"/>
          </p:cNvPicPr>
          <p:nvPr/>
        </p:nvPicPr>
        <p:blipFill>
          <a:blip r:embed="rId3"/>
          <a:srcRect/>
          <a:stretch>
            <a:fillRect/>
          </a:stretch>
        </p:blipFill>
        <p:spPr bwMode="auto">
          <a:xfrm>
            <a:off x="1331913" y="2276475"/>
            <a:ext cx="6497637" cy="2732088"/>
          </a:xfrm>
          <a:prstGeom prst="rect">
            <a:avLst/>
          </a:prstGeom>
          <a:noFill/>
          <a:ln w="9525">
            <a:noFill/>
            <a:miter lim="800000"/>
            <a:headEnd/>
            <a:tailEnd/>
          </a:ln>
        </p:spPr>
      </p:pic>
    </p:spTree>
  </p:cSld>
  <p:clrMapOvr>
    <a:masterClrMapping/>
  </p:clrMapOvr>
  <p:transition>
    <p:zoom/>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Text Box 10"/>
          <p:cNvSpPr txBox="1">
            <a:spLocks noChangeArrowheads="1"/>
          </p:cNvSpPr>
          <p:nvPr/>
        </p:nvSpPr>
        <p:spPr bwMode="auto">
          <a:xfrm>
            <a:off x="4927600" y="5949950"/>
            <a:ext cx="3892550" cy="274638"/>
          </a:xfrm>
          <a:prstGeom prst="rect">
            <a:avLst/>
          </a:prstGeom>
          <a:noFill/>
          <a:ln w="9525">
            <a:noFill/>
            <a:miter lim="800000"/>
            <a:headEnd/>
            <a:tailEnd/>
          </a:ln>
        </p:spPr>
        <p:txBody>
          <a:bodyPr wrap="none">
            <a:spAutoFit/>
          </a:bodyPr>
          <a:lstStyle/>
          <a:p>
            <a:pPr eaLnBrk="0" hangingPunct="0"/>
            <a:r>
              <a:rPr lang="fr-FR" sz="1200" i="1"/>
              <a:t>Source : </a:t>
            </a:r>
            <a:r>
              <a:rPr lang="fr-FR" sz="1200" i="1">
                <a:solidFill>
                  <a:srgbClr val="000000"/>
                </a:solidFill>
              </a:rPr>
              <a:t>Classement Worldwide Centers of Commerce Index</a:t>
            </a:r>
            <a:endParaRPr lang="fr-FR" sz="1200" i="1"/>
          </a:p>
        </p:txBody>
      </p:sp>
      <p:sp>
        <p:nvSpPr>
          <p:cNvPr id="282626" name="Rectangle 2"/>
          <p:cNvSpPr>
            <a:spLocks noChangeArrowheads="1"/>
          </p:cNvSpPr>
          <p:nvPr/>
        </p:nvSpPr>
        <p:spPr bwMode="auto">
          <a:xfrm>
            <a:off x="685800" y="990600"/>
            <a:ext cx="7772400" cy="914400"/>
          </a:xfrm>
          <a:prstGeom prst="rect">
            <a:avLst/>
          </a:prstGeom>
          <a:noFill/>
          <a:ln w="9525">
            <a:noFill/>
            <a:miter lim="800000"/>
            <a:headEnd/>
            <a:tailEnd/>
          </a:ln>
        </p:spPr>
        <p:txBody>
          <a:bodyPr anchor="ctr"/>
          <a:lstStyle/>
          <a:p>
            <a:pPr algn="ctr"/>
            <a:r>
              <a:rPr lang="fr-FR" sz="3200">
                <a:solidFill>
                  <a:srgbClr val="01A0B5"/>
                </a:solidFill>
              </a:rPr>
              <a:t>L</a:t>
            </a:r>
            <a:r>
              <a:rPr lang="fr-FR" sz="3200">
                <a:solidFill>
                  <a:schemeClr val="tx2"/>
                </a:solidFill>
              </a:rPr>
              <a:t>e classement des bourses internationales</a:t>
            </a:r>
          </a:p>
        </p:txBody>
      </p:sp>
      <p:pic>
        <p:nvPicPr>
          <p:cNvPr id="282627" name="Picture 5"/>
          <p:cNvPicPr>
            <a:picLocks noChangeAspect="1" noChangeArrowheads="1"/>
          </p:cNvPicPr>
          <p:nvPr/>
        </p:nvPicPr>
        <p:blipFill>
          <a:blip r:embed="rId3"/>
          <a:srcRect/>
          <a:stretch>
            <a:fillRect/>
          </a:stretch>
        </p:blipFill>
        <p:spPr bwMode="auto">
          <a:xfrm>
            <a:off x="5426075" y="1989138"/>
            <a:ext cx="2324100" cy="3819525"/>
          </a:xfrm>
          <a:prstGeom prst="rect">
            <a:avLst/>
          </a:prstGeom>
          <a:noFill/>
          <a:ln w="9525">
            <a:noFill/>
            <a:miter lim="800000"/>
            <a:headEnd/>
            <a:tailEnd/>
          </a:ln>
        </p:spPr>
      </p:pic>
      <p:pic>
        <p:nvPicPr>
          <p:cNvPr id="282628" name="Picture 7"/>
          <p:cNvPicPr>
            <a:picLocks noChangeAspect="1" noChangeArrowheads="1"/>
          </p:cNvPicPr>
          <p:nvPr/>
        </p:nvPicPr>
        <p:blipFill>
          <a:blip r:embed="rId4"/>
          <a:srcRect/>
          <a:stretch>
            <a:fillRect/>
          </a:stretch>
        </p:blipFill>
        <p:spPr bwMode="auto">
          <a:xfrm>
            <a:off x="960438" y="2008188"/>
            <a:ext cx="3467100" cy="3571875"/>
          </a:xfrm>
          <a:prstGeom prst="rect">
            <a:avLst/>
          </a:prstGeom>
          <a:noFill/>
          <a:ln w="9525">
            <a:noFill/>
            <a:miter lim="800000"/>
            <a:headEnd/>
            <a:tailEnd/>
          </a:ln>
        </p:spPr>
      </p:pic>
      <p:sp>
        <p:nvSpPr>
          <p:cNvPr id="282629" name="Text Box 10"/>
          <p:cNvSpPr txBox="1">
            <a:spLocks noChangeArrowheads="1"/>
          </p:cNvSpPr>
          <p:nvPr/>
        </p:nvSpPr>
        <p:spPr bwMode="auto">
          <a:xfrm>
            <a:off x="938213" y="5589588"/>
            <a:ext cx="3424237" cy="274637"/>
          </a:xfrm>
          <a:prstGeom prst="rect">
            <a:avLst/>
          </a:prstGeom>
          <a:noFill/>
          <a:ln w="9525">
            <a:noFill/>
            <a:miter lim="800000"/>
            <a:headEnd/>
            <a:tailEnd/>
          </a:ln>
        </p:spPr>
        <p:txBody>
          <a:bodyPr wrap="none">
            <a:spAutoFit/>
          </a:bodyPr>
          <a:lstStyle/>
          <a:p>
            <a:pPr eaLnBrk="0" hangingPunct="0"/>
            <a:r>
              <a:rPr lang="fr-FR" sz="1200" i="1"/>
              <a:t>Source : </a:t>
            </a:r>
            <a:r>
              <a:rPr lang="fr-FR" sz="1200" i="1">
                <a:solidFill>
                  <a:srgbClr val="000000"/>
                </a:solidFill>
              </a:rPr>
              <a:t>Classement Global Financial Centres Index</a:t>
            </a:r>
          </a:p>
        </p:txBody>
      </p:sp>
    </p:spTree>
  </p:cSld>
  <p:clrMapOvr>
    <a:masterClrMapping/>
  </p:clrMapOvr>
  <p:transition>
    <p:zoom/>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2"/>
          <p:cNvSpPr>
            <a:spLocks noChangeArrowheads="1"/>
          </p:cNvSpPr>
          <p:nvPr/>
        </p:nvSpPr>
        <p:spPr bwMode="auto">
          <a:xfrm>
            <a:off x="1066800" y="2133600"/>
            <a:ext cx="7391400" cy="4267200"/>
          </a:xfrm>
          <a:prstGeom prst="rect">
            <a:avLst/>
          </a:prstGeom>
          <a:noFill/>
          <a:ln w="9525">
            <a:noFill/>
            <a:miter lim="800000"/>
            <a:headEnd/>
            <a:tailEnd/>
          </a:ln>
        </p:spPr>
        <p:txBody>
          <a:bodyPr/>
          <a:lstStyle/>
          <a:p>
            <a:pPr marL="342900" indent="-342900">
              <a:spcBef>
                <a:spcPct val="20000"/>
              </a:spcBef>
              <a:buFontTx/>
              <a:buChar char="•"/>
            </a:pPr>
            <a:r>
              <a:rPr lang="fr-FR" sz="2000">
                <a:solidFill>
                  <a:srgbClr val="01A0B5"/>
                </a:solidFill>
              </a:rPr>
              <a:t>E</a:t>
            </a:r>
            <a:r>
              <a:rPr lang="fr-FR" sz="2000"/>
              <a:t>lle n’existe plus depuis le 22 septembre 2000</a:t>
            </a:r>
          </a:p>
          <a:p>
            <a:pPr marL="342900" indent="-342900">
              <a:spcBef>
                <a:spcPct val="20000"/>
              </a:spcBef>
              <a:buFontTx/>
              <a:buChar char="•"/>
            </a:pPr>
            <a:r>
              <a:rPr lang="fr-FR" sz="2000">
                <a:solidFill>
                  <a:srgbClr val="01A0B5"/>
                </a:solidFill>
              </a:rPr>
              <a:t>R</a:t>
            </a:r>
            <a:r>
              <a:rPr lang="fr-FR" sz="2000"/>
              <a:t>emplacée par EuroNext Paris S.A. :</a:t>
            </a:r>
          </a:p>
          <a:p>
            <a:pPr marL="742950" lvl="1" indent="-285750">
              <a:spcBef>
                <a:spcPct val="20000"/>
              </a:spcBef>
              <a:buFontTx/>
              <a:buChar char="–"/>
            </a:pPr>
            <a:r>
              <a:rPr lang="fr-FR" sz="1800" i="1">
                <a:solidFill>
                  <a:srgbClr val="01A0B5"/>
                </a:solidFill>
              </a:rPr>
              <a:t>F</a:t>
            </a:r>
            <a:r>
              <a:rPr lang="fr-FR" sz="1800" i="1"/>
              <a:t>usion</a:t>
            </a:r>
            <a:r>
              <a:rPr lang="fr-FR" sz="1800" i="1">
                <a:solidFill>
                  <a:srgbClr val="184B81"/>
                </a:solidFill>
              </a:rPr>
              <a:t> </a:t>
            </a:r>
            <a:r>
              <a:rPr lang="fr-FR" sz="1800" i="1"/>
              <a:t>des bourses de Paris, Amsterdam</a:t>
            </a:r>
            <a:r>
              <a:rPr lang="fr-FR" sz="1800" i="1">
                <a:solidFill>
                  <a:srgbClr val="000000"/>
                </a:solidFill>
              </a:rPr>
              <a:t>, Lisbonne, Porto, Bruxelles et le LIFFE (London International Financial Futures and options Exchange).</a:t>
            </a:r>
            <a:endParaRPr lang="fr-FR" sz="1800" i="1"/>
          </a:p>
          <a:p>
            <a:pPr marL="342900" indent="-342900">
              <a:spcBef>
                <a:spcPct val="20000"/>
              </a:spcBef>
              <a:buFontTx/>
              <a:buChar char="•"/>
            </a:pPr>
            <a:r>
              <a:rPr lang="fr-FR" sz="2000">
                <a:solidFill>
                  <a:srgbClr val="01A0B5"/>
                </a:solidFill>
              </a:rPr>
              <a:t>P</a:t>
            </a:r>
            <a:r>
              <a:rPr lang="fr-FR" sz="2000"/>
              <a:t>remière place boursière européenne en 2000 avec :</a:t>
            </a:r>
          </a:p>
          <a:p>
            <a:pPr marL="742950" lvl="1" indent="-285750">
              <a:spcBef>
                <a:spcPct val="20000"/>
              </a:spcBef>
              <a:buFontTx/>
              <a:buChar char="–"/>
            </a:pPr>
            <a:r>
              <a:rPr lang="fr-FR" sz="1800" i="1">
                <a:solidFill>
                  <a:srgbClr val="01A0B5"/>
                </a:solidFill>
              </a:rPr>
              <a:t>1</a:t>
            </a:r>
            <a:r>
              <a:rPr lang="fr-FR" sz="1800" i="1"/>
              <a:t>484 sociétés cotées au 31 décembre 2003,</a:t>
            </a:r>
          </a:p>
          <a:p>
            <a:pPr marL="742950" lvl="1" indent="-285750">
              <a:spcBef>
                <a:spcPct val="20000"/>
              </a:spcBef>
              <a:buFontTx/>
              <a:buChar char="–"/>
            </a:pPr>
            <a:r>
              <a:rPr lang="fr-FR" sz="1800" i="1">
                <a:solidFill>
                  <a:srgbClr val="01A0B5"/>
                </a:solidFill>
              </a:rPr>
              <a:t>1</a:t>
            </a:r>
            <a:r>
              <a:rPr lang="fr-FR" sz="1800" i="1"/>
              <a:t>447 Milliards € de capitalisation boursière au 31 décembre 2003.</a:t>
            </a:r>
            <a:endParaRPr lang="fr-FR" sz="1800"/>
          </a:p>
          <a:p>
            <a:pPr marL="342900" indent="-342900">
              <a:spcBef>
                <a:spcPct val="20000"/>
              </a:spcBef>
              <a:buFontTx/>
              <a:buChar char="•"/>
            </a:pPr>
            <a:r>
              <a:rPr lang="fr-FR" sz="2000">
                <a:solidFill>
                  <a:srgbClr val="01A0B5"/>
                </a:solidFill>
              </a:rPr>
              <a:t>E</a:t>
            </a:r>
            <a:r>
              <a:rPr lang="fr-FR" sz="2000"/>
              <a:t>uroNext Paris S.A. (ex.SBF) assure :</a:t>
            </a:r>
          </a:p>
          <a:p>
            <a:pPr marL="742950" lvl="1" indent="-285750">
              <a:spcBef>
                <a:spcPct val="20000"/>
              </a:spcBef>
              <a:buFontTx/>
              <a:buChar char="–"/>
            </a:pPr>
            <a:r>
              <a:rPr lang="fr-FR" sz="1800" i="1">
                <a:solidFill>
                  <a:srgbClr val="01A0B5"/>
                </a:solidFill>
              </a:rPr>
              <a:t>L</a:t>
            </a:r>
            <a:r>
              <a:rPr lang="fr-FR" sz="1800" i="1"/>
              <a:t>a surveillance matérielle des transactions, </a:t>
            </a:r>
          </a:p>
          <a:p>
            <a:pPr marL="742950" lvl="1" indent="-285750">
              <a:spcBef>
                <a:spcPct val="20000"/>
              </a:spcBef>
              <a:buFontTx/>
              <a:buChar char="–"/>
            </a:pPr>
            <a:r>
              <a:rPr lang="fr-FR" sz="1800" i="1">
                <a:solidFill>
                  <a:srgbClr val="01A0B5"/>
                </a:solidFill>
              </a:rPr>
              <a:t>L</a:t>
            </a:r>
            <a:r>
              <a:rPr lang="fr-FR" sz="1800" i="1"/>
              <a:t>e fixing des règles liées à la cotation, </a:t>
            </a:r>
          </a:p>
          <a:p>
            <a:pPr marL="742950" lvl="1" indent="-285750">
              <a:spcBef>
                <a:spcPct val="20000"/>
              </a:spcBef>
              <a:buFontTx/>
              <a:buChar char="–"/>
            </a:pPr>
            <a:r>
              <a:rPr lang="fr-FR" sz="1800" i="1">
                <a:solidFill>
                  <a:srgbClr val="01A0B5"/>
                </a:solidFill>
              </a:rPr>
              <a:t>L</a:t>
            </a:r>
            <a:r>
              <a:rPr lang="fr-FR" sz="1800" i="1"/>
              <a:t>a décision de suspension effective des cotations.</a:t>
            </a:r>
          </a:p>
          <a:p>
            <a:pPr marL="742950" lvl="1" indent="-285750">
              <a:spcBef>
                <a:spcPct val="20000"/>
              </a:spcBef>
              <a:buFontTx/>
              <a:buChar char="–"/>
            </a:pPr>
            <a:r>
              <a:rPr lang="fr-FR" sz="1800" i="1">
                <a:solidFill>
                  <a:srgbClr val="01A0B5"/>
                </a:solidFill>
              </a:rPr>
              <a:t>L</a:t>
            </a:r>
            <a:r>
              <a:rPr lang="fr-FR" sz="1800" i="1"/>
              <a:t>’enregistrement des cours et de la communication des informations.</a:t>
            </a:r>
          </a:p>
        </p:txBody>
      </p:sp>
      <p:sp>
        <p:nvSpPr>
          <p:cNvPr id="284674"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a Place boursière française : </a:t>
            </a:r>
            <a:r>
              <a:rPr lang="fr-FR" sz="4000" i="1" smtClean="0">
                <a:solidFill>
                  <a:srgbClr val="FF5E00"/>
                </a:solidFill>
              </a:rPr>
              <a:t>E</a:t>
            </a:r>
            <a:r>
              <a:rPr lang="fr-FR" sz="4000" i="1" smtClean="0"/>
              <a:t>uroNext Paris S.A. (1/2)</a:t>
            </a:r>
            <a:endParaRPr lang="fr-FR" i="1" smtClean="0"/>
          </a:p>
        </p:txBody>
      </p:sp>
    </p:spTree>
  </p:cSld>
  <p:clrMapOvr>
    <a:masterClrMapping/>
  </p:clrMapOvr>
  <p:transition>
    <p:zoom/>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2"/>
          <p:cNvSpPr>
            <a:spLocks noChangeArrowheads="1"/>
          </p:cNvSpPr>
          <p:nvPr/>
        </p:nvSpPr>
        <p:spPr bwMode="auto">
          <a:xfrm>
            <a:off x="1066800" y="2133600"/>
            <a:ext cx="7391400" cy="4267200"/>
          </a:xfrm>
          <a:prstGeom prst="rect">
            <a:avLst/>
          </a:prstGeom>
          <a:noFill/>
          <a:ln w="9525">
            <a:noFill/>
            <a:miter lim="800000"/>
            <a:headEnd/>
            <a:tailEnd/>
          </a:ln>
        </p:spPr>
        <p:txBody>
          <a:bodyPr/>
          <a:lstStyle/>
          <a:p>
            <a:pPr marL="342900" indent="-342900">
              <a:spcBef>
                <a:spcPct val="20000"/>
              </a:spcBef>
              <a:buFontTx/>
              <a:buChar char="•"/>
            </a:pPr>
            <a:r>
              <a:rPr lang="fr-FR" sz="2000">
                <a:solidFill>
                  <a:srgbClr val="01A0B5"/>
                </a:solidFill>
              </a:rPr>
              <a:t>R</a:t>
            </a:r>
            <a:r>
              <a:rPr lang="fr-FR" sz="2000"/>
              <a:t>emplacée en 2006 par NYSE EuroNext :</a:t>
            </a:r>
          </a:p>
          <a:p>
            <a:pPr marL="742950" lvl="1" indent="-285750">
              <a:spcBef>
                <a:spcPct val="20000"/>
              </a:spcBef>
              <a:buFontTx/>
              <a:buChar char="–"/>
            </a:pPr>
            <a:r>
              <a:rPr lang="fr-FR" sz="1800" i="1">
                <a:solidFill>
                  <a:srgbClr val="01A0B5"/>
                </a:solidFill>
              </a:rPr>
              <a:t>F</a:t>
            </a:r>
            <a:r>
              <a:rPr lang="fr-FR" sz="1800" i="1"/>
              <a:t>usion</a:t>
            </a:r>
            <a:r>
              <a:rPr lang="fr-FR" sz="1800" i="1">
                <a:solidFill>
                  <a:srgbClr val="184B81"/>
                </a:solidFill>
              </a:rPr>
              <a:t> </a:t>
            </a:r>
            <a:r>
              <a:rPr lang="fr-FR" sz="1800" i="1">
                <a:solidFill>
                  <a:srgbClr val="000000"/>
                </a:solidFill>
              </a:rPr>
              <a:t>entre le New York Stock Exchange et Euronext</a:t>
            </a:r>
            <a:r>
              <a:rPr lang="fr-FR" sz="1800" i="1"/>
              <a:t>,</a:t>
            </a:r>
          </a:p>
          <a:p>
            <a:pPr marL="742950" lvl="1" indent="-285750">
              <a:spcBef>
                <a:spcPct val="20000"/>
              </a:spcBef>
              <a:buFontTx/>
              <a:buChar char="–"/>
            </a:pPr>
            <a:r>
              <a:rPr lang="fr-FR" sz="1800" i="1">
                <a:solidFill>
                  <a:srgbClr val="01A0B5"/>
                </a:solidFill>
              </a:rPr>
              <a:t>E</a:t>
            </a:r>
            <a:r>
              <a:rPr lang="fr-FR" sz="1800" i="1"/>
              <a:t>lectronic Market Model inchangé.</a:t>
            </a:r>
            <a:endParaRPr lang="fr-FR" sz="1800">
              <a:solidFill>
                <a:srgbClr val="184B81"/>
              </a:solidFill>
            </a:endParaRPr>
          </a:p>
          <a:p>
            <a:pPr marL="342900" indent="-342900">
              <a:spcBef>
                <a:spcPct val="20000"/>
              </a:spcBef>
              <a:buFontTx/>
              <a:buChar char="•"/>
            </a:pPr>
            <a:r>
              <a:rPr lang="fr-FR" sz="2000">
                <a:solidFill>
                  <a:srgbClr val="01A0B5"/>
                </a:solidFill>
              </a:rPr>
              <a:t>P</a:t>
            </a:r>
            <a:r>
              <a:rPr lang="fr-FR" sz="2000"/>
              <a:t>remière place boursière européenne en 2000 avec :</a:t>
            </a:r>
          </a:p>
          <a:p>
            <a:pPr marL="742950" lvl="1" indent="-285750">
              <a:spcBef>
                <a:spcPct val="20000"/>
              </a:spcBef>
              <a:buFontTx/>
              <a:buChar char="–"/>
            </a:pPr>
            <a:r>
              <a:rPr lang="fr-FR" sz="1800" i="1">
                <a:solidFill>
                  <a:srgbClr val="01A0B5"/>
                </a:solidFill>
              </a:rPr>
              <a:t>1</a:t>
            </a:r>
            <a:r>
              <a:rPr lang="fr-FR" sz="1800" i="1"/>
              <a:t>484 sociétés cotées au 31 décembre 2003,</a:t>
            </a:r>
          </a:p>
          <a:p>
            <a:pPr marL="742950" lvl="1" indent="-285750">
              <a:spcBef>
                <a:spcPct val="20000"/>
              </a:spcBef>
              <a:buFontTx/>
              <a:buChar char="–"/>
            </a:pPr>
            <a:r>
              <a:rPr lang="fr-FR" sz="1800" i="1">
                <a:solidFill>
                  <a:srgbClr val="01A0B5"/>
                </a:solidFill>
              </a:rPr>
              <a:t>1</a:t>
            </a:r>
            <a:r>
              <a:rPr lang="fr-FR" sz="1800" i="1"/>
              <a:t>447 Milliards € de capitalisation boursière au 31 décembre 2003.</a:t>
            </a:r>
            <a:endParaRPr lang="fr-FR" sz="1800"/>
          </a:p>
          <a:p>
            <a:pPr marL="342900" indent="-342900">
              <a:spcBef>
                <a:spcPct val="20000"/>
              </a:spcBef>
              <a:buFontTx/>
              <a:buChar char="•"/>
            </a:pPr>
            <a:r>
              <a:rPr lang="fr-FR" sz="2000">
                <a:solidFill>
                  <a:srgbClr val="01A0B5"/>
                </a:solidFill>
              </a:rPr>
              <a:t>E</a:t>
            </a:r>
            <a:r>
              <a:rPr lang="fr-FR" sz="2000"/>
              <a:t>uroNext Paris S.A. (ex.SBF) assure :</a:t>
            </a:r>
          </a:p>
          <a:p>
            <a:pPr marL="742950" lvl="1" indent="-285750">
              <a:spcBef>
                <a:spcPct val="20000"/>
              </a:spcBef>
              <a:buFontTx/>
              <a:buChar char="–"/>
            </a:pPr>
            <a:r>
              <a:rPr lang="fr-FR" sz="1800" i="1">
                <a:solidFill>
                  <a:srgbClr val="01A0B5"/>
                </a:solidFill>
              </a:rPr>
              <a:t>L</a:t>
            </a:r>
            <a:r>
              <a:rPr lang="fr-FR" sz="1800" i="1"/>
              <a:t>a surveillance matérielle des transactions, </a:t>
            </a:r>
          </a:p>
          <a:p>
            <a:pPr marL="742950" lvl="1" indent="-285750">
              <a:spcBef>
                <a:spcPct val="20000"/>
              </a:spcBef>
              <a:buFontTx/>
              <a:buChar char="–"/>
            </a:pPr>
            <a:r>
              <a:rPr lang="fr-FR" sz="1800" i="1">
                <a:solidFill>
                  <a:srgbClr val="01A0B5"/>
                </a:solidFill>
              </a:rPr>
              <a:t>L</a:t>
            </a:r>
            <a:r>
              <a:rPr lang="fr-FR" sz="1800" i="1"/>
              <a:t>e fixing des règles liées à la cotation, </a:t>
            </a:r>
          </a:p>
          <a:p>
            <a:pPr marL="742950" lvl="1" indent="-285750">
              <a:spcBef>
                <a:spcPct val="20000"/>
              </a:spcBef>
              <a:buFontTx/>
              <a:buChar char="–"/>
            </a:pPr>
            <a:r>
              <a:rPr lang="fr-FR" sz="1800" i="1">
                <a:solidFill>
                  <a:srgbClr val="01A0B5"/>
                </a:solidFill>
              </a:rPr>
              <a:t>L</a:t>
            </a:r>
            <a:r>
              <a:rPr lang="fr-FR" sz="1800" i="1"/>
              <a:t>a décision de suspension effective des cotations.</a:t>
            </a:r>
          </a:p>
          <a:p>
            <a:pPr marL="742950" lvl="1" indent="-285750">
              <a:spcBef>
                <a:spcPct val="20000"/>
              </a:spcBef>
              <a:buFontTx/>
              <a:buChar char="–"/>
            </a:pPr>
            <a:r>
              <a:rPr lang="fr-FR" sz="1800" i="1">
                <a:solidFill>
                  <a:srgbClr val="01A0B5"/>
                </a:solidFill>
              </a:rPr>
              <a:t>L</a:t>
            </a:r>
            <a:r>
              <a:rPr lang="fr-FR" sz="1800" i="1"/>
              <a:t>’enregistrement des cours et de la communication des informations.</a:t>
            </a:r>
          </a:p>
        </p:txBody>
      </p:sp>
      <p:sp>
        <p:nvSpPr>
          <p:cNvPr id="286722" name="Rectangle 3"/>
          <p:cNvSpPr>
            <a:spLocks noGrp="1" noChangeArrowheads="1"/>
          </p:cNvSpPr>
          <p:nvPr>
            <p:ph type="title" idx="4294967295"/>
          </p:nvPr>
        </p:nvSpPr>
        <p:spPr>
          <a:xfrm>
            <a:off x="685800" y="838200"/>
            <a:ext cx="7772400" cy="914400"/>
          </a:xfrm>
        </p:spPr>
        <p:txBody>
          <a:bodyPr/>
          <a:lstStyle/>
          <a:p>
            <a:pPr eaLnBrk="1" hangingPunct="1"/>
            <a:r>
              <a:rPr lang="fr-FR" sz="4000" smtClean="0">
                <a:solidFill>
                  <a:srgbClr val="01A0B5"/>
                </a:solidFill>
              </a:rPr>
              <a:t>E</a:t>
            </a:r>
            <a:r>
              <a:rPr lang="fr-FR" sz="4000" smtClean="0"/>
              <a:t>uroNext Paris S.A. :</a:t>
            </a:r>
            <a:br>
              <a:rPr lang="fr-FR" sz="4000" smtClean="0"/>
            </a:br>
            <a:r>
              <a:rPr lang="fr-FR" sz="4000" i="1" smtClean="0">
                <a:solidFill>
                  <a:srgbClr val="FF5E00"/>
                </a:solidFill>
              </a:rPr>
              <a:t>N</a:t>
            </a:r>
            <a:r>
              <a:rPr lang="fr-FR" sz="4000" i="1" smtClean="0"/>
              <a:t>yse EuroNext (2/2)</a:t>
            </a:r>
            <a:endParaRPr lang="fr-FR" i="1" smtClean="0"/>
          </a:p>
        </p:txBody>
      </p:sp>
    </p:spTree>
  </p:cSld>
  <p:clrMapOvr>
    <a:masterClrMapping/>
  </p:clrMapOvr>
  <p:transition>
    <p:zoom/>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2"/>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C</a:t>
            </a:r>
            <a:r>
              <a:rPr lang="fr-FR" sz="4000" smtClean="0"/>
              <a:t>otations sur </a:t>
            </a:r>
            <a:r>
              <a:rPr lang="fr-FR" sz="4000" i="1" smtClean="0">
                <a:solidFill>
                  <a:srgbClr val="FF5E00"/>
                </a:solidFill>
              </a:rPr>
              <a:t>N</a:t>
            </a:r>
            <a:r>
              <a:rPr lang="fr-FR" sz="4000" i="1" smtClean="0"/>
              <a:t>yse EuroNext</a:t>
            </a:r>
          </a:p>
        </p:txBody>
      </p:sp>
      <p:sp>
        <p:nvSpPr>
          <p:cNvPr id="288770" name="Rectangle 3"/>
          <p:cNvSpPr>
            <a:spLocks noGrp="1" noChangeArrowheads="1"/>
          </p:cNvSpPr>
          <p:nvPr>
            <p:ph type="body" idx="1"/>
          </p:nvPr>
        </p:nvSpPr>
        <p:spPr>
          <a:xfrm>
            <a:off x="1066800" y="1866900"/>
            <a:ext cx="7162800" cy="4191000"/>
          </a:xfrm>
        </p:spPr>
        <p:txBody>
          <a:bodyPr/>
          <a:lstStyle/>
          <a:p>
            <a:pPr algn="just" eaLnBrk="1" hangingPunct="1">
              <a:buFontTx/>
              <a:buNone/>
            </a:pPr>
            <a:r>
              <a:rPr lang="fr-FR" sz="2400" smtClean="0">
                <a:solidFill>
                  <a:srgbClr val="184B81"/>
                </a:solidFill>
              </a:rPr>
              <a:t>	</a:t>
            </a:r>
            <a:r>
              <a:rPr lang="fr-FR" sz="2400" smtClean="0">
                <a:solidFill>
                  <a:srgbClr val="01A0B5"/>
                </a:solidFill>
              </a:rPr>
              <a:t>C</a:t>
            </a:r>
            <a:r>
              <a:rPr lang="fr-FR" sz="2400" smtClean="0"/>
              <a:t>otation assistée en continu (CAC) :</a:t>
            </a:r>
          </a:p>
          <a:p>
            <a:pPr algn="just" eaLnBrk="1" hangingPunct="1">
              <a:buFontTx/>
              <a:buNone/>
            </a:pPr>
            <a:r>
              <a:rPr lang="fr-FR" sz="2000" i="1" smtClean="0"/>
              <a:t>	« C’est un ordinateur – le super CAC – qui centralise l’ensemble des ordres et qui détermine le cours des transactions. »</a:t>
            </a:r>
          </a:p>
          <a:p>
            <a:pPr lvl="1" algn="just" eaLnBrk="1" hangingPunct="1">
              <a:spcBef>
                <a:spcPct val="50000"/>
              </a:spcBef>
              <a:buFontTx/>
              <a:buNone/>
            </a:pPr>
            <a:endParaRPr lang="fr-FR" sz="2000" smtClean="0"/>
          </a:p>
          <a:p>
            <a:pPr>
              <a:spcBef>
                <a:spcPct val="0"/>
              </a:spcBef>
              <a:buFontTx/>
              <a:buNone/>
            </a:pPr>
            <a:r>
              <a:rPr lang="fr-FR" sz="2400" smtClean="0">
                <a:solidFill>
                  <a:srgbClr val="184B81"/>
                </a:solidFill>
              </a:rPr>
              <a:t>	</a:t>
            </a:r>
            <a:r>
              <a:rPr lang="fr-FR" sz="2400" smtClean="0">
                <a:solidFill>
                  <a:srgbClr val="01A0B5"/>
                </a:solidFill>
              </a:rPr>
              <a:t>C</a:t>
            </a:r>
            <a:r>
              <a:rPr lang="fr-FR" sz="2400" smtClean="0"/>
              <a:t>otation</a:t>
            </a:r>
            <a:r>
              <a:rPr lang="fr-FR" sz="2400" smtClean="0">
                <a:solidFill>
                  <a:srgbClr val="184B81"/>
                </a:solidFill>
              </a:rPr>
              <a:t> </a:t>
            </a:r>
            <a:r>
              <a:rPr lang="fr-FR" sz="2400" smtClean="0"/>
              <a:t>par confrontation (le Fixing) :</a:t>
            </a:r>
          </a:p>
          <a:p>
            <a:pPr algn="just" eaLnBrk="1" hangingPunct="1">
              <a:buFontTx/>
              <a:buNone/>
            </a:pPr>
            <a:r>
              <a:rPr lang="fr-FR" sz="2000" i="1" smtClean="0"/>
              <a:t>	« Elle est réservée aux valeurs plus modestes. Les ordres ne sont confrontés que 2 fois/jour (11h30 et 16h00). »</a:t>
            </a:r>
          </a:p>
          <a:p>
            <a:pPr>
              <a:spcBef>
                <a:spcPct val="0"/>
              </a:spcBef>
            </a:pPr>
            <a:endParaRPr lang="fr-FR" sz="2800" smtClean="0">
              <a:solidFill>
                <a:srgbClr val="184B81"/>
              </a:solidFill>
            </a:endParaRPr>
          </a:p>
          <a:p>
            <a:pPr>
              <a:spcBef>
                <a:spcPct val="0"/>
              </a:spcBef>
              <a:buFontTx/>
              <a:buNone/>
            </a:pPr>
            <a:r>
              <a:rPr lang="fr-FR" sz="2400" smtClean="0">
                <a:solidFill>
                  <a:srgbClr val="184B81"/>
                </a:solidFill>
              </a:rPr>
              <a:t>	</a:t>
            </a:r>
            <a:r>
              <a:rPr lang="fr-FR" sz="2400" smtClean="0">
                <a:solidFill>
                  <a:srgbClr val="01A0B5"/>
                </a:solidFill>
              </a:rPr>
              <a:t>C</a:t>
            </a:r>
            <a:r>
              <a:rPr lang="fr-FR" sz="2400" smtClean="0"/>
              <a:t>otation</a:t>
            </a:r>
            <a:r>
              <a:rPr lang="fr-FR" sz="2400" smtClean="0">
                <a:solidFill>
                  <a:srgbClr val="184B81"/>
                </a:solidFill>
              </a:rPr>
              <a:t> </a:t>
            </a:r>
            <a:r>
              <a:rPr lang="fr-FR" sz="2400" smtClean="0"/>
              <a:t>à la criée :</a:t>
            </a:r>
          </a:p>
          <a:p>
            <a:pPr algn="just" eaLnBrk="1" hangingPunct="1">
              <a:buFontTx/>
              <a:buNone/>
            </a:pPr>
            <a:r>
              <a:rPr lang="fr-FR" sz="2000" i="1" smtClean="0"/>
              <a:t>	« Les ordres sont confrontés oralement et publiquement. Ce système n’existe plus depuis 1998. »</a:t>
            </a:r>
            <a:endParaRPr lang="fr-FR" sz="2800" smtClean="0">
              <a:sym typeface="Symbol" pitchFamily="18" charset="2"/>
            </a:endParaRPr>
          </a:p>
        </p:txBody>
      </p:sp>
      <p:pic>
        <p:nvPicPr>
          <p:cNvPr id="288771" name="Picture 4" descr="Logo Partie 1"/>
          <p:cNvPicPr>
            <a:picLocks noChangeAspect="1" noChangeArrowheads="1"/>
          </p:cNvPicPr>
          <p:nvPr/>
        </p:nvPicPr>
        <p:blipFill>
          <a:blip r:embed="rId3"/>
          <a:srcRect/>
          <a:stretch>
            <a:fillRect/>
          </a:stretch>
        </p:blipFill>
        <p:spPr bwMode="auto">
          <a:xfrm>
            <a:off x="914400" y="1917700"/>
            <a:ext cx="500063" cy="503238"/>
          </a:xfrm>
          <a:prstGeom prst="rect">
            <a:avLst/>
          </a:prstGeom>
          <a:noFill/>
          <a:ln w="9525">
            <a:noFill/>
            <a:miter lim="800000"/>
            <a:headEnd/>
            <a:tailEnd/>
          </a:ln>
        </p:spPr>
      </p:pic>
      <p:pic>
        <p:nvPicPr>
          <p:cNvPr id="288772" name="Picture 5" descr="Logo Partie 1"/>
          <p:cNvPicPr>
            <a:picLocks noChangeAspect="1" noChangeArrowheads="1"/>
          </p:cNvPicPr>
          <p:nvPr/>
        </p:nvPicPr>
        <p:blipFill>
          <a:blip r:embed="rId3"/>
          <a:srcRect/>
          <a:stretch>
            <a:fillRect/>
          </a:stretch>
        </p:blipFill>
        <p:spPr bwMode="auto">
          <a:xfrm>
            <a:off x="914400" y="3403600"/>
            <a:ext cx="500063" cy="503238"/>
          </a:xfrm>
          <a:prstGeom prst="rect">
            <a:avLst/>
          </a:prstGeom>
          <a:noFill/>
          <a:ln w="9525">
            <a:noFill/>
            <a:miter lim="800000"/>
            <a:headEnd/>
            <a:tailEnd/>
          </a:ln>
        </p:spPr>
      </p:pic>
      <p:pic>
        <p:nvPicPr>
          <p:cNvPr id="288773" name="Picture 6" descr="Logo Partie 1"/>
          <p:cNvPicPr>
            <a:picLocks noChangeAspect="1" noChangeArrowheads="1"/>
          </p:cNvPicPr>
          <p:nvPr/>
        </p:nvPicPr>
        <p:blipFill>
          <a:blip r:embed="rId3"/>
          <a:srcRect/>
          <a:stretch>
            <a:fillRect/>
          </a:stretch>
        </p:blipFill>
        <p:spPr bwMode="auto">
          <a:xfrm>
            <a:off x="914400" y="4868863"/>
            <a:ext cx="500063" cy="503237"/>
          </a:xfrm>
          <a:prstGeom prst="rect">
            <a:avLst/>
          </a:prstGeom>
          <a:noFill/>
          <a:ln w="9525">
            <a:noFill/>
            <a:miter lim="800000"/>
            <a:headEnd/>
            <a:tailEnd/>
          </a:ln>
        </p:spPr>
      </p:pic>
    </p:spTree>
  </p:cSld>
  <p:clrMapOvr>
    <a:masterClrMapping/>
  </p:clrMapOvr>
  <p:transition>
    <p:zoom/>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ChangeArrowheads="1"/>
          </p:cNvSpPr>
          <p:nvPr/>
        </p:nvSpPr>
        <p:spPr bwMode="auto">
          <a:xfrm>
            <a:off x="2560638" y="2409825"/>
            <a:ext cx="4337050" cy="476250"/>
          </a:xfrm>
          <a:prstGeom prst="rect">
            <a:avLst/>
          </a:prstGeom>
          <a:noFill/>
          <a:ln w="19050">
            <a:solidFill>
              <a:srgbClr val="01A0B5"/>
            </a:solidFill>
            <a:miter lim="800000"/>
            <a:headEnd/>
            <a:tailEnd/>
          </a:ln>
        </p:spPr>
        <p:txBody>
          <a:bodyPr>
            <a:spAutoFit/>
          </a:bodyPr>
          <a:lstStyle/>
          <a:p>
            <a:pPr algn="ctr" eaLnBrk="0" hangingPunct="0"/>
            <a:r>
              <a:rPr lang="fr-FR"/>
              <a:t>EuroNext Paris S.A.</a:t>
            </a:r>
          </a:p>
        </p:txBody>
      </p:sp>
      <p:sp>
        <p:nvSpPr>
          <p:cNvPr id="531459" name="Rectangle 3"/>
          <p:cNvSpPr>
            <a:spLocks noChangeArrowheads="1"/>
          </p:cNvSpPr>
          <p:nvPr/>
        </p:nvSpPr>
        <p:spPr bwMode="auto">
          <a:xfrm>
            <a:off x="581025" y="4318000"/>
            <a:ext cx="1814513" cy="415925"/>
          </a:xfrm>
          <a:prstGeom prst="rect">
            <a:avLst/>
          </a:prstGeom>
          <a:noFill/>
          <a:ln w="19050">
            <a:solidFill>
              <a:srgbClr val="01A0B5"/>
            </a:solidFill>
            <a:miter lim="800000"/>
            <a:headEnd/>
            <a:tailEnd/>
          </a:ln>
        </p:spPr>
        <p:txBody>
          <a:bodyPr>
            <a:spAutoFit/>
          </a:bodyPr>
          <a:lstStyle/>
          <a:p>
            <a:pPr algn="ctr" eaLnBrk="0" hangingPunct="0"/>
            <a:r>
              <a:rPr lang="fr-FR" sz="2000"/>
              <a:t>Actions</a:t>
            </a:r>
          </a:p>
        </p:txBody>
      </p:sp>
      <p:sp>
        <p:nvSpPr>
          <p:cNvPr id="531460" name="Line 4"/>
          <p:cNvSpPr>
            <a:spLocks noChangeShapeType="1"/>
          </p:cNvSpPr>
          <p:nvPr/>
        </p:nvSpPr>
        <p:spPr bwMode="auto">
          <a:xfrm>
            <a:off x="6354763" y="3133725"/>
            <a:ext cx="825500" cy="958850"/>
          </a:xfrm>
          <a:prstGeom prst="line">
            <a:avLst/>
          </a:prstGeom>
          <a:noFill/>
          <a:ln w="63500">
            <a:solidFill>
              <a:srgbClr val="01A0B5"/>
            </a:solidFill>
            <a:round/>
            <a:headEnd/>
            <a:tailEnd type="triangle" w="med" len="med"/>
          </a:ln>
        </p:spPr>
        <p:txBody>
          <a:bodyPr wrap="none" anchor="ctr"/>
          <a:lstStyle/>
          <a:p>
            <a:endParaRPr lang="fr-FR"/>
          </a:p>
        </p:txBody>
      </p:sp>
      <p:sp>
        <p:nvSpPr>
          <p:cNvPr id="531461" name="Line 5"/>
          <p:cNvSpPr>
            <a:spLocks noChangeShapeType="1"/>
          </p:cNvSpPr>
          <p:nvPr/>
        </p:nvSpPr>
        <p:spPr bwMode="auto">
          <a:xfrm flipH="1">
            <a:off x="2065338" y="3124200"/>
            <a:ext cx="830262" cy="968375"/>
          </a:xfrm>
          <a:prstGeom prst="line">
            <a:avLst/>
          </a:prstGeom>
          <a:noFill/>
          <a:ln w="63500">
            <a:solidFill>
              <a:srgbClr val="01A0B5"/>
            </a:solidFill>
            <a:round/>
            <a:headEnd/>
            <a:tailEnd type="triangle" w="med" len="med"/>
          </a:ln>
        </p:spPr>
        <p:txBody>
          <a:bodyPr wrap="none" anchor="ctr"/>
          <a:lstStyle/>
          <a:p>
            <a:endParaRPr lang="fr-FR"/>
          </a:p>
        </p:txBody>
      </p:sp>
      <p:sp>
        <p:nvSpPr>
          <p:cNvPr id="531462" name="Line 6"/>
          <p:cNvSpPr>
            <a:spLocks noChangeShapeType="1"/>
          </p:cNvSpPr>
          <p:nvPr/>
        </p:nvSpPr>
        <p:spPr bwMode="auto">
          <a:xfrm flipH="1">
            <a:off x="3879850" y="3151188"/>
            <a:ext cx="330200" cy="1046162"/>
          </a:xfrm>
          <a:prstGeom prst="line">
            <a:avLst/>
          </a:prstGeom>
          <a:noFill/>
          <a:ln w="63500">
            <a:solidFill>
              <a:srgbClr val="01A0B5"/>
            </a:solidFill>
            <a:round/>
            <a:headEnd/>
            <a:tailEnd type="triangle" w="med" len="med"/>
          </a:ln>
        </p:spPr>
        <p:txBody>
          <a:bodyPr wrap="none" anchor="ctr"/>
          <a:lstStyle/>
          <a:p>
            <a:endParaRPr lang="fr-FR"/>
          </a:p>
        </p:txBody>
      </p:sp>
      <p:sp>
        <p:nvSpPr>
          <p:cNvPr id="531463" name="Rectangle 7"/>
          <p:cNvSpPr>
            <a:spLocks noChangeArrowheads="1"/>
          </p:cNvSpPr>
          <p:nvPr/>
        </p:nvSpPr>
        <p:spPr bwMode="auto">
          <a:xfrm>
            <a:off x="2643188" y="4318000"/>
            <a:ext cx="1814512" cy="415925"/>
          </a:xfrm>
          <a:prstGeom prst="rect">
            <a:avLst/>
          </a:prstGeom>
          <a:noFill/>
          <a:ln w="19050">
            <a:solidFill>
              <a:srgbClr val="01A0B5"/>
            </a:solidFill>
            <a:miter lim="800000"/>
            <a:headEnd/>
            <a:tailEnd/>
          </a:ln>
        </p:spPr>
        <p:txBody>
          <a:bodyPr>
            <a:spAutoFit/>
          </a:bodyPr>
          <a:lstStyle/>
          <a:p>
            <a:pPr algn="ctr" eaLnBrk="0" hangingPunct="0"/>
            <a:r>
              <a:rPr lang="fr-FR" sz="2000"/>
              <a:t>Obligations</a:t>
            </a:r>
          </a:p>
        </p:txBody>
      </p:sp>
      <p:sp>
        <p:nvSpPr>
          <p:cNvPr id="531464" name="Rectangle 8"/>
          <p:cNvSpPr>
            <a:spLocks noChangeArrowheads="1"/>
          </p:cNvSpPr>
          <p:nvPr/>
        </p:nvSpPr>
        <p:spPr bwMode="auto">
          <a:xfrm>
            <a:off x="4705350" y="4318000"/>
            <a:ext cx="1814513" cy="720725"/>
          </a:xfrm>
          <a:prstGeom prst="rect">
            <a:avLst/>
          </a:prstGeom>
          <a:noFill/>
          <a:ln w="19050">
            <a:solidFill>
              <a:srgbClr val="01A0B5"/>
            </a:solidFill>
            <a:miter lim="800000"/>
            <a:headEnd/>
            <a:tailEnd/>
          </a:ln>
        </p:spPr>
        <p:txBody>
          <a:bodyPr>
            <a:spAutoFit/>
          </a:bodyPr>
          <a:lstStyle/>
          <a:p>
            <a:pPr algn="ctr" eaLnBrk="0" hangingPunct="0"/>
            <a:r>
              <a:rPr lang="fr-FR" sz="2000"/>
              <a:t>Warrants / Certificats</a:t>
            </a:r>
          </a:p>
        </p:txBody>
      </p:sp>
      <p:sp>
        <p:nvSpPr>
          <p:cNvPr id="531465" name="Rectangle 9"/>
          <p:cNvSpPr>
            <a:spLocks noChangeArrowheads="1"/>
          </p:cNvSpPr>
          <p:nvPr/>
        </p:nvSpPr>
        <p:spPr bwMode="auto">
          <a:xfrm>
            <a:off x="6767513" y="4318000"/>
            <a:ext cx="1814512" cy="415925"/>
          </a:xfrm>
          <a:prstGeom prst="rect">
            <a:avLst/>
          </a:prstGeom>
          <a:noFill/>
          <a:ln w="19050">
            <a:solidFill>
              <a:srgbClr val="01A0B5"/>
            </a:solidFill>
            <a:miter lim="800000"/>
            <a:headEnd/>
            <a:tailEnd/>
          </a:ln>
        </p:spPr>
        <p:txBody>
          <a:bodyPr>
            <a:spAutoFit/>
          </a:bodyPr>
          <a:lstStyle/>
          <a:p>
            <a:pPr algn="ctr" eaLnBrk="0" hangingPunct="0"/>
            <a:r>
              <a:rPr lang="fr-FR" sz="2000"/>
              <a:t>Trackers</a:t>
            </a:r>
          </a:p>
        </p:txBody>
      </p:sp>
      <p:sp>
        <p:nvSpPr>
          <p:cNvPr id="531466" name="Line 10"/>
          <p:cNvSpPr>
            <a:spLocks noChangeShapeType="1"/>
          </p:cNvSpPr>
          <p:nvPr/>
        </p:nvSpPr>
        <p:spPr bwMode="auto">
          <a:xfrm>
            <a:off x="5118100" y="3151188"/>
            <a:ext cx="330200" cy="1046162"/>
          </a:xfrm>
          <a:prstGeom prst="line">
            <a:avLst/>
          </a:prstGeom>
          <a:noFill/>
          <a:ln w="63500">
            <a:solidFill>
              <a:srgbClr val="01A0B5"/>
            </a:solidFill>
            <a:round/>
            <a:headEnd/>
            <a:tailEnd type="triangle" w="med" len="med"/>
          </a:ln>
        </p:spPr>
        <p:txBody>
          <a:bodyPr wrap="none" anchor="ctr"/>
          <a:lstStyle/>
          <a:p>
            <a:endParaRPr lang="fr-FR"/>
          </a:p>
        </p:txBody>
      </p:sp>
      <p:sp>
        <p:nvSpPr>
          <p:cNvPr id="290826" name="Rectangle 11"/>
          <p:cNvSpPr>
            <a:spLocks noChangeArrowheads="1"/>
          </p:cNvSpPr>
          <p:nvPr/>
        </p:nvSpPr>
        <p:spPr bwMode="auto">
          <a:xfrm>
            <a:off x="685800" y="838200"/>
            <a:ext cx="7772400" cy="914400"/>
          </a:xfrm>
          <a:prstGeom prst="rect">
            <a:avLst/>
          </a:prstGeom>
          <a:noFill/>
          <a:ln w="9525">
            <a:noFill/>
            <a:miter lim="800000"/>
            <a:headEnd/>
            <a:tailEnd/>
          </a:ln>
        </p:spPr>
        <p:txBody>
          <a:bodyPr anchor="ctr"/>
          <a:lstStyle/>
          <a:p>
            <a:pPr algn="ctr"/>
            <a:r>
              <a:rPr lang="fr-FR" sz="4000">
                <a:solidFill>
                  <a:srgbClr val="01A0B5"/>
                </a:solidFill>
              </a:rPr>
              <a:t>L</a:t>
            </a:r>
            <a:r>
              <a:rPr lang="fr-FR" sz="4000">
                <a:solidFill>
                  <a:schemeClr val="tx2"/>
                </a:solidFill>
              </a:rPr>
              <a:t>es </a:t>
            </a:r>
            <a:r>
              <a:rPr lang="fr-FR" sz="4000">
                <a:solidFill>
                  <a:srgbClr val="FF5E00"/>
                </a:solidFill>
              </a:rPr>
              <a:t>4 </a:t>
            </a:r>
            <a:r>
              <a:rPr lang="fr-FR" sz="4000">
                <a:solidFill>
                  <a:schemeClr val="tx2"/>
                </a:solidFill>
              </a:rPr>
              <a:t>compartiments</a:t>
            </a:r>
          </a:p>
        </p:txBody>
      </p:sp>
      <p:sp>
        <p:nvSpPr>
          <p:cNvPr id="290827" name="Text Box 10"/>
          <p:cNvSpPr txBox="1">
            <a:spLocks noChangeArrowheads="1"/>
          </p:cNvSpPr>
          <p:nvPr/>
        </p:nvSpPr>
        <p:spPr bwMode="auto">
          <a:xfrm>
            <a:off x="539750" y="4868863"/>
            <a:ext cx="1800225" cy="1004887"/>
          </a:xfrm>
          <a:prstGeom prst="rect">
            <a:avLst/>
          </a:prstGeom>
          <a:noFill/>
          <a:ln w="9525">
            <a:noFill/>
            <a:miter lim="800000"/>
            <a:headEnd/>
            <a:tailEnd/>
          </a:ln>
        </p:spPr>
        <p:txBody>
          <a:bodyPr>
            <a:spAutoFit/>
          </a:bodyPr>
          <a:lstStyle/>
          <a:p>
            <a:pPr eaLnBrk="0" hangingPunct="0"/>
            <a:r>
              <a:rPr lang="fr-FR" sz="1200" i="1"/>
              <a:t>Eurolist</a:t>
            </a:r>
          </a:p>
          <a:p>
            <a:pPr eaLnBrk="0" hangingPunct="0"/>
            <a:r>
              <a:rPr lang="fr-FR" sz="1200" i="1"/>
              <a:t>AlterNext</a:t>
            </a:r>
          </a:p>
          <a:p>
            <a:pPr eaLnBrk="0" hangingPunct="0"/>
            <a:endParaRPr lang="fr-FR" sz="1200" i="1"/>
          </a:p>
          <a:p>
            <a:pPr eaLnBrk="0" hangingPunct="0"/>
            <a:r>
              <a:rPr lang="fr-FR" sz="1200" i="1"/>
              <a:t>Marché libre du NYSE Euronext Paris </a:t>
            </a:r>
          </a:p>
        </p:txBody>
      </p:sp>
      <p:sp>
        <p:nvSpPr>
          <p:cNvPr id="290828" name="Text Box 10"/>
          <p:cNvSpPr txBox="1">
            <a:spLocks noChangeArrowheads="1"/>
          </p:cNvSpPr>
          <p:nvPr/>
        </p:nvSpPr>
        <p:spPr bwMode="auto">
          <a:xfrm>
            <a:off x="6761163" y="4868863"/>
            <a:ext cx="1800225" cy="274637"/>
          </a:xfrm>
          <a:prstGeom prst="rect">
            <a:avLst/>
          </a:prstGeom>
          <a:noFill/>
          <a:ln w="9525">
            <a:noFill/>
            <a:miter lim="800000"/>
            <a:headEnd/>
            <a:tailEnd/>
          </a:ln>
        </p:spPr>
        <p:txBody>
          <a:bodyPr>
            <a:spAutoFit/>
          </a:bodyPr>
          <a:lstStyle/>
          <a:p>
            <a:pPr eaLnBrk="0" hangingPunct="0"/>
            <a:r>
              <a:rPr lang="fr-FR" sz="1200" i="1"/>
              <a:t>NextTracks</a:t>
            </a:r>
          </a:p>
        </p:txBody>
      </p:sp>
      <p:sp>
        <p:nvSpPr>
          <p:cNvPr id="290829" name="Text Box 10"/>
          <p:cNvSpPr txBox="1">
            <a:spLocks noChangeArrowheads="1"/>
          </p:cNvSpPr>
          <p:nvPr/>
        </p:nvSpPr>
        <p:spPr bwMode="auto">
          <a:xfrm>
            <a:off x="4716463" y="5170488"/>
            <a:ext cx="1800225" cy="274637"/>
          </a:xfrm>
          <a:prstGeom prst="rect">
            <a:avLst/>
          </a:prstGeom>
          <a:noFill/>
          <a:ln w="9525">
            <a:noFill/>
            <a:miter lim="800000"/>
            <a:headEnd/>
            <a:tailEnd/>
          </a:ln>
        </p:spPr>
        <p:txBody>
          <a:bodyPr>
            <a:spAutoFit/>
          </a:bodyPr>
          <a:lstStyle/>
          <a:p>
            <a:pPr eaLnBrk="0" hangingPunct="0"/>
            <a:r>
              <a:rPr lang="fr-FR" sz="1200" i="1"/>
              <a:t>NextWarrants</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31458"/>
                                        </p:tgtEl>
                                        <p:attrNameLst>
                                          <p:attrName>style.visibility</p:attrName>
                                        </p:attrNameLst>
                                      </p:cBhvr>
                                      <p:to>
                                        <p:strVal val="visible"/>
                                      </p:to>
                                    </p:set>
                                    <p:animEffect transition="in" filter="box(out)">
                                      <p:cBhvr>
                                        <p:cTn id="7" dur="500"/>
                                        <p:tgtEl>
                                          <p:spTgt spid="53145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31461"/>
                                        </p:tgtEl>
                                        <p:attrNameLst>
                                          <p:attrName>style.visibility</p:attrName>
                                        </p:attrNameLst>
                                      </p:cBhvr>
                                      <p:to>
                                        <p:strVal val="visible"/>
                                      </p:to>
                                    </p:set>
                                    <p:animEffect transition="in" filter="box(out)">
                                      <p:cBhvr>
                                        <p:cTn id="12" dur="500"/>
                                        <p:tgtEl>
                                          <p:spTgt spid="53146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31459"/>
                                        </p:tgtEl>
                                        <p:attrNameLst>
                                          <p:attrName>style.visibility</p:attrName>
                                        </p:attrNameLst>
                                      </p:cBhvr>
                                      <p:to>
                                        <p:strVal val="visible"/>
                                      </p:to>
                                    </p:set>
                                    <p:animEffect transition="in" filter="box(out)">
                                      <p:cBhvr>
                                        <p:cTn id="17" dur="500"/>
                                        <p:tgtEl>
                                          <p:spTgt spid="53145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31462"/>
                                        </p:tgtEl>
                                        <p:attrNameLst>
                                          <p:attrName>style.visibility</p:attrName>
                                        </p:attrNameLst>
                                      </p:cBhvr>
                                      <p:to>
                                        <p:strVal val="visible"/>
                                      </p:to>
                                    </p:set>
                                    <p:animEffect transition="in" filter="box(out)">
                                      <p:cBhvr>
                                        <p:cTn id="22" dur="500"/>
                                        <p:tgtEl>
                                          <p:spTgt spid="53146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31463"/>
                                        </p:tgtEl>
                                        <p:attrNameLst>
                                          <p:attrName>style.visibility</p:attrName>
                                        </p:attrNameLst>
                                      </p:cBhvr>
                                      <p:to>
                                        <p:strVal val="visible"/>
                                      </p:to>
                                    </p:set>
                                    <p:animEffect transition="in" filter="box(out)">
                                      <p:cBhvr>
                                        <p:cTn id="27" dur="500"/>
                                        <p:tgtEl>
                                          <p:spTgt spid="53146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531466"/>
                                        </p:tgtEl>
                                        <p:attrNameLst>
                                          <p:attrName>style.visibility</p:attrName>
                                        </p:attrNameLst>
                                      </p:cBhvr>
                                      <p:to>
                                        <p:strVal val="visible"/>
                                      </p:to>
                                    </p:set>
                                    <p:animEffect transition="in" filter="box(out)">
                                      <p:cBhvr>
                                        <p:cTn id="32" dur="500"/>
                                        <p:tgtEl>
                                          <p:spTgt spid="531466"/>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31464"/>
                                        </p:tgtEl>
                                        <p:attrNameLst>
                                          <p:attrName>style.visibility</p:attrName>
                                        </p:attrNameLst>
                                      </p:cBhvr>
                                      <p:to>
                                        <p:strVal val="visible"/>
                                      </p:to>
                                    </p:set>
                                    <p:animEffect transition="in" filter="box(out)">
                                      <p:cBhvr>
                                        <p:cTn id="37" dur="500"/>
                                        <p:tgtEl>
                                          <p:spTgt spid="53146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531460"/>
                                        </p:tgtEl>
                                        <p:attrNameLst>
                                          <p:attrName>style.visibility</p:attrName>
                                        </p:attrNameLst>
                                      </p:cBhvr>
                                      <p:to>
                                        <p:strVal val="visible"/>
                                      </p:to>
                                    </p:set>
                                    <p:animEffect transition="in" filter="box(out)">
                                      <p:cBhvr>
                                        <p:cTn id="42" dur="500"/>
                                        <p:tgtEl>
                                          <p:spTgt spid="531460"/>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531465"/>
                                        </p:tgtEl>
                                        <p:attrNameLst>
                                          <p:attrName>style.visibility</p:attrName>
                                        </p:attrNameLst>
                                      </p:cBhvr>
                                      <p:to>
                                        <p:strVal val="visible"/>
                                      </p:to>
                                    </p:set>
                                    <p:animEffect transition="in" filter="box(out)">
                                      <p:cBhvr>
                                        <p:cTn id="47" dur="500"/>
                                        <p:tgtEl>
                                          <p:spTgt spid="531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58" grpId="0" animBg="1" autoUpdateAnimBg="0"/>
      <p:bldP spid="531459" grpId="0" animBg="1" autoUpdateAnimBg="0"/>
      <p:bldP spid="531460" grpId="0" animBg="1"/>
      <p:bldP spid="531461" grpId="0" animBg="1"/>
      <p:bldP spid="531462" grpId="0" animBg="1"/>
      <p:bldP spid="531463" grpId="0" animBg="1" autoUpdateAnimBg="0"/>
      <p:bldP spid="531464" grpId="0" animBg="1" autoUpdateAnimBg="0"/>
      <p:bldP spid="531465" grpId="0" animBg="1" autoUpdateAnimBg="0"/>
      <p:bldP spid="53146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2"/>
          <p:cNvSpPr>
            <a:spLocks noGrp="1" noChangeArrowheads="1"/>
          </p:cNvSpPr>
          <p:nvPr>
            <p:ph type="title"/>
          </p:nvPr>
        </p:nvSpPr>
        <p:spPr/>
        <p:txBody>
          <a:bodyPr/>
          <a:lstStyle/>
          <a:p>
            <a:pPr eaLnBrk="1" hangingPunct="1"/>
            <a:r>
              <a:rPr lang="fr-FR" sz="4000" i="1" smtClean="0">
                <a:solidFill>
                  <a:srgbClr val="FF5E00"/>
                </a:solidFill>
              </a:rPr>
              <a:t>N</a:t>
            </a:r>
            <a:r>
              <a:rPr lang="fr-FR" sz="4000" i="1" smtClean="0"/>
              <a:t>yse EuroNext </a:t>
            </a:r>
            <a:r>
              <a:rPr lang="fr-FR" sz="4000" smtClean="0">
                <a:solidFill>
                  <a:schemeClr val="tx1"/>
                </a:solidFill>
              </a:rPr>
              <a:t>en chiffres…</a:t>
            </a:r>
          </a:p>
        </p:txBody>
      </p:sp>
      <p:pic>
        <p:nvPicPr>
          <p:cNvPr id="292866" name="Picture 4"/>
          <p:cNvPicPr>
            <a:picLocks noChangeAspect="1" noChangeArrowheads="1"/>
          </p:cNvPicPr>
          <p:nvPr/>
        </p:nvPicPr>
        <p:blipFill>
          <a:blip r:embed="rId3"/>
          <a:srcRect/>
          <a:stretch>
            <a:fillRect/>
          </a:stretch>
        </p:blipFill>
        <p:spPr bwMode="auto">
          <a:xfrm>
            <a:off x="827088" y="1916113"/>
            <a:ext cx="7448550" cy="3887787"/>
          </a:xfrm>
          <a:prstGeom prst="rect">
            <a:avLst/>
          </a:prstGeom>
          <a:noFill/>
          <a:ln w="9525">
            <a:noFill/>
            <a:miter lim="800000"/>
            <a:headEnd/>
            <a:tailEnd/>
          </a:ln>
        </p:spPr>
      </p:pic>
      <p:pic>
        <p:nvPicPr>
          <p:cNvPr id="292867" name="Picture 5"/>
          <p:cNvPicPr>
            <a:picLocks noChangeAspect="1" noChangeArrowheads="1"/>
          </p:cNvPicPr>
          <p:nvPr/>
        </p:nvPicPr>
        <p:blipFill>
          <a:blip r:embed="rId4"/>
          <a:srcRect/>
          <a:stretch>
            <a:fillRect/>
          </a:stretch>
        </p:blipFill>
        <p:spPr bwMode="auto">
          <a:xfrm>
            <a:off x="827088" y="2276475"/>
            <a:ext cx="1971675" cy="514350"/>
          </a:xfrm>
          <a:prstGeom prst="rect">
            <a:avLst/>
          </a:prstGeom>
          <a:noFill/>
          <a:ln w="9525">
            <a:noFill/>
            <a:miter lim="800000"/>
            <a:headEnd/>
            <a:tailEnd/>
          </a:ln>
        </p:spPr>
      </p:pic>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solidFill>
                  <a:schemeClr val="tx2"/>
                </a:solidFill>
              </a:rPr>
              <a:t>’Entreprise et les Marchés</a:t>
            </a:r>
          </a:p>
        </p:txBody>
      </p:sp>
      <p:sp>
        <p:nvSpPr>
          <p:cNvPr id="40962" name="Rectangle 7"/>
          <p:cNvSpPr>
            <a:spLocks noChangeArrowheads="1"/>
          </p:cNvSpPr>
          <p:nvPr/>
        </p:nvSpPr>
        <p:spPr bwMode="auto">
          <a:xfrm>
            <a:off x="1403350" y="2349500"/>
            <a:ext cx="6629400" cy="503238"/>
          </a:xfrm>
          <a:prstGeom prst="rect">
            <a:avLst/>
          </a:prstGeom>
          <a:noFill/>
          <a:ln w="9525">
            <a:noFill/>
            <a:miter lim="800000"/>
            <a:headEnd/>
            <a:tailEnd/>
          </a:ln>
        </p:spPr>
        <p:txBody>
          <a:bodyPr/>
          <a:lstStyle/>
          <a:p>
            <a:pPr marL="812800" indent="-812800">
              <a:lnSpc>
                <a:spcPct val="80000"/>
              </a:lnSpc>
              <a:spcBef>
                <a:spcPct val="20000"/>
              </a:spcBef>
            </a:pPr>
            <a:r>
              <a:rPr lang="fr-FR" sz="2800">
                <a:solidFill>
                  <a:srgbClr val="184B81"/>
                </a:solidFill>
              </a:rPr>
              <a:t>	</a:t>
            </a:r>
            <a:r>
              <a:rPr lang="fr-FR" sz="2800">
                <a:solidFill>
                  <a:srgbClr val="01A0B5"/>
                </a:solidFill>
              </a:rPr>
              <a:t>L</a:t>
            </a:r>
            <a:r>
              <a:rPr lang="fr-FR" sz="2800"/>
              <a:t>es Possibilités de Financement</a:t>
            </a:r>
          </a:p>
          <a:p>
            <a:pPr marL="812800" indent="-812800">
              <a:lnSpc>
                <a:spcPct val="80000"/>
              </a:lnSpc>
              <a:spcBef>
                <a:spcPct val="20000"/>
              </a:spcBef>
            </a:pPr>
            <a:endParaRPr lang="fr-FR" sz="200"/>
          </a:p>
        </p:txBody>
      </p:sp>
      <p:pic>
        <p:nvPicPr>
          <p:cNvPr id="40963" name="Picture 8" descr="Logo Partie 2"/>
          <p:cNvPicPr>
            <a:picLocks noChangeAspect="1" noChangeArrowheads="1"/>
          </p:cNvPicPr>
          <p:nvPr/>
        </p:nvPicPr>
        <p:blipFill>
          <a:blip r:embed="rId3"/>
          <a:srcRect/>
          <a:stretch>
            <a:fillRect/>
          </a:stretch>
        </p:blipFill>
        <p:spPr bwMode="auto">
          <a:xfrm>
            <a:off x="1431925" y="2205038"/>
            <a:ext cx="619125" cy="658812"/>
          </a:xfrm>
          <a:prstGeom prst="rect">
            <a:avLst/>
          </a:prstGeom>
          <a:noFill/>
          <a:ln w="9525">
            <a:noFill/>
            <a:miter lim="800000"/>
            <a:headEnd/>
            <a:tailEnd/>
          </a:ln>
        </p:spPr>
      </p:pic>
      <p:pic>
        <p:nvPicPr>
          <p:cNvPr id="40964" name="Picture 9" descr="Logo Partie 2"/>
          <p:cNvPicPr>
            <a:picLocks noChangeAspect="1" noChangeArrowheads="1"/>
          </p:cNvPicPr>
          <p:nvPr/>
        </p:nvPicPr>
        <p:blipFill>
          <a:blip r:embed="rId4"/>
          <a:srcRect/>
          <a:stretch>
            <a:fillRect/>
          </a:stretch>
        </p:blipFill>
        <p:spPr bwMode="auto">
          <a:xfrm>
            <a:off x="2127250" y="3251200"/>
            <a:ext cx="500063" cy="533400"/>
          </a:xfrm>
          <a:prstGeom prst="rect">
            <a:avLst/>
          </a:prstGeom>
          <a:noFill/>
          <a:ln w="9525">
            <a:noFill/>
            <a:miter lim="800000"/>
            <a:headEnd/>
            <a:tailEnd/>
          </a:ln>
        </p:spPr>
      </p:pic>
      <p:pic>
        <p:nvPicPr>
          <p:cNvPr id="40965" name="Picture 10" descr="Logo Partie 2"/>
          <p:cNvPicPr>
            <a:picLocks noChangeAspect="1" noChangeArrowheads="1"/>
          </p:cNvPicPr>
          <p:nvPr/>
        </p:nvPicPr>
        <p:blipFill>
          <a:blip r:embed="rId4"/>
          <a:srcRect/>
          <a:stretch>
            <a:fillRect/>
          </a:stretch>
        </p:blipFill>
        <p:spPr bwMode="auto">
          <a:xfrm>
            <a:off x="2127250" y="4114800"/>
            <a:ext cx="500063" cy="533400"/>
          </a:xfrm>
          <a:prstGeom prst="rect">
            <a:avLst/>
          </a:prstGeom>
          <a:noFill/>
          <a:ln w="9525">
            <a:noFill/>
            <a:miter lim="800000"/>
            <a:headEnd/>
            <a:tailEnd/>
          </a:ln>
        </p:spPr>
      </p:pic>
      <p:pic>
        <p:nvPicPr>
          <p:cNvPr id="40966" name="Picture 11" descr="Logo Partie 2"/>
          <p:cNvPicPr>
            <a:picLocks noChangeAspect="1" noChangeArrowheads="1"/>
          </p:cNvPicPr>
          <p:nvPr/>
        </p:nvPicPr>
        <p:blipFill>
          <a:blip r:embed="rId4"/>
          <a:srcRect/>
          <a:stretch>
            <a:fillRect/>
          </a:stretch>
        </p:blipFill>
        <p:spPr bwMode="auto">
          <a:xfrm>
            <a:off x="2127250" y="4991100"/>
            <a:ext cx="500063" cy="533400"/>
          </a:xfrm>
          <a:prstGeom prst="rect">
            <a:avLst/>
          </a:prstGeom>
          <a:noFill/>
          <a:ln w="9525">
            <a:noFill/>
            <a:miter lim="800000"/>
            <a:headEnd/>
            <a:tailEnd/>
          </a:ln>
        </p:spPr>
      </p:pic>
      <p:sp>
        <p:nvSpPr>
          <p:cNvPr id="40967" name="Rectangle 12"/>
          <p:cNvSpPr>
            <a:spLocks noChangeArrowheads="1"/>
          </p:cNvSpPr>
          <p:nvPr/>
        </p:nvSpPr>
        <p:spPr bwMode="auto">
          <a:xfrm>
            <a:off x="1801813" y="3284538"/>
            <a:ext cx="5865812" cy="2305050"/>
          </a:xfrm>
          <a:prstGeom prst="rect">
            <a:avLst/>
          </a:prstGeom>
          <a:noFill/>
          <a:ln w="9525">
            <a:noFill/>
            <a:miter lim="800000"/>
            <a:headEnd/>
            <a:tailEnd/>
          </a:ln>
        </p:spPr>
        <p:txBody>
          <a:bodyPr/>
          <a:lstStyle/>
          <a:p>
            <a:pPr marL="812800" indent="-812800">
              <a:spcBef>
                <a:spcPct val="20000"/>
              </a:spcBef>
            </a:pPr>
            <a:r>
              <a:rPr lang="fr-FR">
                <a:solidFill>
                  <a:srgbClr val="184B81"/>
                </a:solidFill>
              </a:rPr>
              <a:t>		</a:t>
            </a:r>
            <a:r>
              <a:rPr lang="fr-FR">
                <a:solidFill>
                  <a:srgbClr val="01A0B5"/>
                </a:solidFill>
              </a:rPr>
              <a:t>L</a:t>
            </a:r>
            <a:r>
              <a:rPr lang="fr-FR"/>
              <a:t>e Recours au Crédit Bancaire</a:t>
            </a:r>
          </a:p>
          <a:p>
            <a:pPr marL="812800" indent="-812800">
              <a:spcBef>
                <a:spcPct val="20000"/>
              </a:spcBef>
              <a:buFontTx/>
              <a:buChar char="•"/>
            </a:pPr>
            <a:endParaRPr lang="fr-FR"/>
          </a:p>
          <a:p>
            <a:pPr marL="812800" indent="-812800">
              <a:spcBef>
                <a:spcPct val="20000"/>
              </a:spcBef>
            </a:pPr>
            <a:r>
              <a:rPr lang="fr-FR">
                <a:solidFill>
                  <a:srgbClr val="184B81"/>
                </a:solidFill>
              </a:rPr>
              <a:t>		</a:t>
            </a:r>
            <a:r>
              <a:rPr lang="fr-FR">
                <a:solidFill>
                  <a:srgbClr val="01A0B5"/>
                </a:solidFill>
              </a:rPr>
              <a:t>L</a:t>
            </a:r>
            <a:r>
              <a:rPr lang="fr-FR"/>
              <a:t>es Augmentations de Capital</a:t>
            </a:r>
          </a:p>
          <a:p>
            <a:pPr marL="812800" indent="-812800">
              <a:spcBef>
                <a:spcPct val="20000"/>
              </a:spcBef>
              <a:buFontTx/>
              <a:buChar char="•"/>
            </a:pPr>
            <a:endParaRPr lang="fr-FR">
              <a:solidFill>
                <a:srgbClr val="ED181E"/>
              </a:solidFill>
            </a:endParaRPr>
          </a:p>
          <a:p>
            <a:pPr marL="812800" indent="-812800">
              <a:spcBef>
                <a:spcPct val="20000"/>
              </a:spcBef>
            </a:pPr>
            <a:r>
              <a:rPr lang="fr-FR">
                <a:solidFill>
                  <a:srgbClr val="184B81"/>
                </a:solidFill>
              </a:rPr>
              <a:t>		</a:t>
            </a:r>
            <a:r>
              <a:rPr lang="fr-FR">
                <a:solidFill>
                  <a:srgbClr val="01A0B5"/>
                </a:solidFill>
              </a:rPr>
              <a:t>L</a:t>
            </a:r>
            <a:r>
              <a:rPr lang="fr-FR"/>
              <a:t>’Introduction en Bourse</a:t>
            </a:r>
          </a:p>
        </p:txBody>
      </p:sp>
    </p:spTree>
  </p:cSld>
  <p:clrMapOvr>
    <a:masterClrMapping/>
  </p:clrMapOvr>
  <p:transition>
    <p:zoom/>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2"/>
          <p:cNvSpPr>
            <a:spLocks noGrp="1" noChangeArrowheads="1"/>
          </p:cNvSpPr>
          <p:nvPr>
            <p:ph type="title"/>
          </p:nvPr>
        </p:nvSpPr>
        <p:spPr/>
        <p:txBody>
          <a:bodyPr/>
          <a:lstStyle/>
          <a:p>
            <a:pPr eaLnBrk="1" hangingPunct="1"/>
            <a:r>
              <a:rPr lang="fr-FR" sz="4000" i="1" smtClean="0">
                <a:solidFill>
                  <a:srgbClr val="FF5E00"/>
                </a:solidFill>
              </a:rPr>
              <a:t>N</a:t>
            </a:r>
            <a:r>
              <a:rPr lang="fr-FR" sz="4000" i="1" smtClean="0"/>
              <a:t>yse EuroNext </a:t>
            </a:r>
            <a:r>
              <a:rPr lang="fr-FR" sz="4000" smtClean="0"/>
              <a:t>en chiffres…</a:t>
            </a:r>
          </a:p>
        </p:txBody>
      </p:sp>
      <p:pic>
        <p:nvPicPr>
          <p:cNvPr id="294914" name="Picture 4"/>
          <p:cNvPicPr>
            <a:picLocks noChangeAspect="1" noChangeArrowheads="1"/>
          </p:cNvPicPr>
          <p:nvPr/>
        </p:nvPicPr>
        <p:blipFill>
          <a:blip r:embed="rId3"/>
          <a:srcRect/>
          <a:stretch>
            <a:fillRect/>
          </a:stretch>
        </p:blipFill>
        <p:spPr bwMode="auto">
          <a:xfrm>
            <a:off x="3708400" y="2133600"/>
            <a:ext cx="1971675" cy="514350"/>
          </a:xfrm>
          <a:prstGeom prst="rect">
            <a:avLst/>
          </a:prstGeom>
          <a:noFill/>
          <a:ln w="9525">
            <a:noFill/>
            <a:miter lim="800000"/>
            <a:headEnd/>
            <a:tailEnd/>
          </a:ln>
        </p:spPr>
      </p:pic>
      <p:pic>
        <p:nvPicPr>
          <p:cNvPr id="294915" name="Picture 5"/>
          <p:cNvPicPr>
            <a:picLocks noChangeAspect="1" noChangeArrowheads="1"/>
          </p:cNvPicPr>
          <p:nvPr/>
        </p:nvPicPr>
        <p:blipFill>
          <a:blip r:embed="rId4"/>
          <a:srcRect/>
          <a:stretch>
            <a:fillRect/>
          </a:stretch>
        </p:blipFill>
        <p:spPr bwMode="auto">
          <a:xfrm>
            <a:off x="1476375" y="2781300"/>
            <a:ext cx="2762250" cy="2457450"/>
          </a:xfrm>
          <a:prstGeom prst="rect">
            <a:avLst/>
          </a:prstGeom>
          <a:noFill/>
          <a:ln w="9525">
            <a:noFill/>
            <a:miter lim="800000"/>
            <a:headEnd/>
            <a:tailEnd/>
          </a:ln>
        </p:spPr>
      </p:pic>
      <p:pic>
        <p:nvPicPr>
          <p:cNvPr id="294916" name="Picture 6"/>
          <p:cNvPicPr>
            <a:picLocks noChangeAspect="1" noChangeArrowheads="1"/>
          </p:cNvPicPr>
          <p:nvPr/>
        </p:nvPicPr>
        <p:blipFill>
          <a:blip r:embed="rId5"/>
          <a:srcRect/>
          <a:stretch>
            <a:fillRect/>
          </a:stretch>
        </p:blipFill>
        <p:spPr bwMode="auto">
          <a:xfrm>
            <a:off x="4859338" y="2852738"/>
            <a:ext cx="2790825" cy="2409825"/>
          </a:xfrm>
          <a:prstGeom prst="rect">
            <a:avLst/>
          </a:prstGeom>
          <a:noFill/>
          <a:ln w="9525">
            <a:noFill/>
            <a:miter lim="800000"/>
            <a:headEnd/>
            <a:tailEnd/>
          </a:ln>
        </p:spPr>
      </p:pic>
      <p:sp>
        <p:nvSpPr>
          <p:cNvPr id="294917" name="Text Box 10"/>
          <p:cNvSpPr txBox="1">
            <a:spLocks noChangeArrowheads="1"/>
          </p:cNvSpPr>
          <p:nvPr/>
        </p:nvSpPr>
        <p:spPr bwMode="auto">
          <a:xfrm>
            <a:off x="5795963" y="5734050"/>
            <a:ext cx="2736850" cy="274638"/>
          </a:xfrm>
          <a:prstGeom prst="rect">
            <a:avLst/>
          </a:prstGeom>
          <a:noFill/>
          <a:ln w="9525">
            <a:noFill/>
            <a:miter lim="800000"/>
            <a:headEnd/>
            <a:tailEnd/>
          </a:ln>
        </p:spPr>
        <p:txBody>
          <a:bodyPr>
            <a:spAutoFit/>
          </a:bodyPr>
          <a:lstStyle/>
          <a:p>
            <a:pPr algn="r" eaLnBrk="0" hangingPunct="0"/>
            <a:r>
              <a:rPr lang="fr-FR" sz="1200" i="1"/>
              <a:t>Données en millions d’euros</a:t>
            </a:r>
          </a:p>
        </p:txBody>
      </p:sp>
    </p:spTree>
  </p:cSld>
  <p:clrMapOvr>
    <a:masterClrMapping/>
  </p:clrMapOvr>
  <p:transition>
    <p:zoom/>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fr-FR" sz="4000" i="1" smtClean="0">
                <a:solidFill>
                  <a:srgbClr val="FF5E00"/>
                </a:solidFill>
              </a:rPr>
              <a:t>N</a:t>
            </a:r>
            <a:r>
              <a:rPr lang="fr-FR" sz="4000" i="1" smtClean="0"/>
              <a:t>yse EuroNext </a:t>
            </a:r>
            <a:r>
              <a:rPr lang="fr-FR" sz="4000" smtClean="0">
                <a:solidFill>
                  <a:schemeClr val="tx1"/>
                </a:solidFill>
              </a:rPr>
              <a:t>en chiffres…</a:t>
            </a:r>
          </a:p>
        </p:txBody>
      </p:sp>
      <p:graphicFrame>
        <p:nvGraphicFramePr>
          <p:cNvPr id="15362" name="Object 3"/>
          <p:cNvGraphicFramePr>
            <a:graphicFrameLocks noChangeAspect="1"/>
          </p:cNvGraphicFramePr>
          <p:nvPr/>
        </p:nvGraphicFramePr>
        <p:xfrm>
          <a:off x="2362200" y="1828800"/>
          <a:ext cx="4724400" cy="4043363"/>
        </p:xfrm>
        <a:graphic>
          <a:graphicData uri="http://schemas.openxmlformats.org/presentationml/2006/ole">
            <p:oleObj spid="_x0000_s15362" name="Image bitmap" r:id="rId4" imgW="4361905" imgH="3734321" progId="PBrush">
              <p:embed/>
            </p:oleObj>
          </a:graphicData>
        </a:graphic>
      </p:graphicFrame>
    </p:spTree>
  </p:cSld>
  <p:clrMapOvr>
    <a:masterClrMapping/>
  </p:clrMapOvr>
  <p:transition>
    <p:zoom/>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Rectangle 2"/>
          <p:cNvSpPr>
            <a:spLocks noGrp="1" noChangeArrowheads="1"/>
          </p:cNvSpPr>
          <p:nvPr>
            <p:ph type="title"/>
          </p:nvPr>
        </p:nvSpPr>
        <p:spPr/>
        <p:txBody>
          <a:bodyPr/>
          <a:lstStyle/>
          <a:p>
            <a:pPr eaLnBrk="1" hangingPunct="1"/>
            <a:r>
              <a:rPr lang="fr-FR" sz="4000" i="1" smtClean="0">
                <a:solidFill>
                  <a:srgbClr val="FF5E00"/>
                </a:solidFill>
              </a:rPr>
              <a:t>N</a:t>
            </a:r>
            <a:r>
              <a:rPr lang="fr-FR" sz="4000" i="1" smtClean="0"/>
              <a:t>yse EuroNext </a:t>
            </a:r>
            <a:r>
              <a:rPr lang="fr-FR" sz="4000" smtClean="0">
                <a:solidFill>
                  <a:schemeClr val="tx1"/>
                </a:solidFill>
              </a:rPr>
              <a:t>en chiffres…</a:t>
            </a:r>
          </a:p>
        </p:txBody>
      </p:sp>
      <p:pic>
        <p:nvPicPr>
          <p:cNvPr id="300034" name="Picture 4"/>
          <p:cNvPicPr>
            <a:picLocks noChangeAspect="1" noChangeArrowheads="1"/>
          </p:cNvPicPr>
          <p:nvPr/>
        </p:nvPicPr>
        <p:blipFill>
          <a:blip r:embed="rId3"/>
          <a:srcRect/>
          <a:stretch>
            <a:fillRect/>
          </a:stretch>
        </p:blipFill>
        <p:spPr bwMode="auto">
          <a:xfrm>
            <a:off x="250825" y="2492375"/>
            <a:ext cx="8637588" cy="2798763"/>
          </a:xfrm>
          <a:prstGeom prst="rect">
            <a:avLst/>
          </a:prstGeom>
          <a:noFill/>
          <a:ln w="9525">
            <a:noFill/>
            <a:miter lim="800000"/>
            <a:headEnd/>
            <a:tailEnd/>
          </a:ln>
        </p:spPr>
      </p:pic>
      <p:pic>
        <p:nvPicPr>
          <p:cNvPr id="300035" name="Picture 4"/>
          <p:cNvPicPr>
            <a:picLocks noChangeAspect="1" noChangeArrowheads="1"/>
          </p:cNvPicPr>
          <p:nvPr/>
        </p:nvPicPr>
        <p:blipFill>
          <a:blip r:embed="rId4"/>
          <a:srcRect/>
          <a:stretch>
            <a:fillRect/>
          </a:stretch>
        </p:blipFill>
        <p:spPr bwMode="auto">
          <a:xfrm>
            <a:off x="755650" y="1844675"/>
            <a:ext cx="1971675" cy="514350"/>
          </a:xfrm>
          <a:prstGeom prst="rect">
            <a:avLst/>
          </a:prstGeom>
          <a:noFill/>
          <a:ln w="9525">
            <a:noFill/>
            <a:miter lim="800000"/>
            <a:headEnd/>
            <a:tailEnd/>
          </a:ln>
        </p:spPr>
      </p:pic>
    </p:spTree>
  </p:cSld>
  <p:clrMapOvr>
    <a:masterClrMapping/>
  </p:clrMapOvr>
  <p:transition>
    <p:zoom/>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2"/>
          <p:cNvSpPr>
            <a:spLocks noGrp="1" noChangeArrowheads="1"/>
          </p:cNvSpPr>
          <p:nvPr>
            <p:ph type="title"/>
          </p:nvPr>
        </p:nvSpPr>
        <p:spPr/>
        <p:txBody>
          <a:bodyPr/>
          <a:lstStyle/>
          <a:p>
            <a:pPr eaLnBrk="1" hangingPunct="1"/>
            <a:r>
              <a:rPr lang="fr-FR" sz="4000" i="1" smtClean="0">
                <a:solidFill>
                  <a:srgbClr val="FF5E00"/>
                </a:solidFill>
              </a:rPr>
              <a:t>N</a:t>
            </a:r>
            <a:r>
              <a:rPr lang="fr-FR" sz="4000" i="1" smtClean="0"/>
              <a:t>yse EuroNext </a:t>
            </a:r>
            <a:r>
              <a:rPr lang="fr-FR" sz="4000" smtClean="0">
                <a:solidFill>
                  <a:schemeClr val="tx1"/>
                </a:solidFill>
              </a:rPr>
              <a:t>en chiffres…</a:t>
            </a:r>
          </a:p>
        </p:txBody>
      </p:sp>
      <p:pic>
        <p:nvPicPr>
          <p:cNvPr id="302082" name="Picture 4"/>
          <p:cNvPicPr>
            <a:picLocks noChangeAspect="1" noChangeArrowheads="1"/>
          </p:cNvPicPr>
          <p:nvPr/>
        </p:nvPicPr>
        <p:blipFill>
          <a:blip r:embed="rId3"/>
          <a:srcRect/>
          <a:stretch>
            <a:fillRect/>
          </a:stretch>
        </p:blipFill>
        <p:spPr bwMode="auto">
          <a:xfrm>
            <a:off x="887413" y="2005013"/>
            <a:ext cx="7213600" cy="4232275"/>
          </a:xfrm>
          <a:prstGeom prst="rect">
            <a:avLst/>
          </a:prstGeom>
          <a:noFill/>
          <a:ln w="9525">
            <a:noFill/>
            <a:miter lim="800000"/>
            <a:headEnd/>
            <a:tailEnd/>
          </a:ln>
        </p:spPr>
      </p:pic>
    </p:spTree>
  </p:cSld>
  <p:clrMapOvr>
    <a:masterClrMapping/>
  </p:clrMapOvr>
  <p:transition>
    <p:zoom/>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ChangeArrowheads="1"/>
          </p:cNvSpPr>
          <p:nvPr/>
        </p:nvSpPr>
        <p:spPr bwMode="auto">
          <a:xfrm>
            <a:off x="2560638" y="2409825"/>
            <a:ext cx="4337050" cy="476250"/>
          </a:xfrm>
          <a:prstGeom prst="rect">
            <a:avLst/>
          </a:prstGeom>
          <a:noFill/>
          <a:ln w="19050">
            <a:solidFill>
              <a:srgbClr val="01A0B5"/>
            </a:solidFill>
            <a:miter lim="800000"/>
            <a:headEnd/>
            <a:tailEnd/>
          </a:ln>
        </p:spPr>
        <p:txBody>
          <a:bodyPr>
            <a:spAutoFit/>
          </a:bodyPr>
          <a:lstStyle/>
          <a:p>
            <a:pPr algn="ctr" eaLnBrk="0" hangingPunct="0"/>
            <a:r>
              <a:rPr lang="fr-FR"/>
              <a:t>Marchés </a:t>
            </a:r>
            <a:r>
              <a:rPr lang="fr-FR" i="1"/>
              <a:t>« Actions »</a:t>
            </a:r>
            <a:r>
              <a:rPr lang="fr-FR"/>
              <a:t> en France</a:t>
            </a:r>
          </a:p>
        </p:txBody>
      </p:sp>
      <p:sp>
        <p:nvSpPr>
          <p:cNvPr id="531459" name="Rectangle 3"/>
          <p:cNvSpPr>
            <a:spLocks noChangeArrowheads="1"/>
          </p:cNvSpPr>
          <p:nvPr/>
        </p:nvSpPr>
        <p:spPr bwMode="auto">
          <a:xfrm>
            <a:off x="581025" y="4318000"/>
            <a:ext cx="1814513" cy="720725"/>
          </a:xfrm>
          <a:prstGeom prst="rect">
            <a:avLst/>
          </a:prstGeom>
          <a:noFill/>
          <a:ln w="19050">
            <a:solidFill>
              <a:srgbClr val="01A0B5"/>
            </a:solidFill>
            <a:miter lim="800000"/>
            <a:headEnd/>
            <a:tailEnd/>
          </a:ln>
        </p:spPr>
        <p:txBody>
          <a:bodyPr>
            <a:spAutoFit/>
          </a:bodyPr>
          <a:lstStyle/>
          <a:p>
            <a:pPr algn="ctr" eaLnBrk="0" hangingPunct="0"/>
            <a:r>
              <a:rPr lang="fr-FR" sz="2000"/>
              <a:t>Le Premier Marché</a:t>
            </a:r>
          </a:p>
        </p:txBody>
      </p:sp>
      <p:sp>
        <p:nvSpPr>
          <p:cNvPr id="531460" name="Line 4"/>
          <p:cNvSpPr>
            <a:spLocks noChangeShapeType="1"/>
          </p:cNvSpPr>
          <p:nvPr/>
        </p:nvSpPr>
        <p:spPr bwMode="auto">
          <a:xfrm>
            <a:off x="6354763" y="3133725"/>
            <a:ext cx="825500" cy="958850"/>
          </a:xfrm>
          <a:prstGeom prst="line">
            <a:avLst/>
          </a:prstGeom>
          <a:noFill/>
          <a:ln w="63500">
            <a:solidFill>
              <a:srgbClr val="01A0B5"/>
            </a:solidFill>
            <a:round/>
            <a:headEnd/>
            <a:tailEnd type="triangle" w="med" len="med"/>
          </a:ln>
        </p:spPr>
        <p:txBody>
          <a:bodyPr wrap="none" anchor="ctr"/>
          <a:lstStyle/>
          <a:p>
            <a:endParaRPr lang="fr-FR"/>
          </a:p>
        </p:txBody>
      </p:sp>
      <p:sp>
        <p:nvSpPr>
          <p:cNvPr id="531461" name="Line 5"/>
          <p:cNvSpPr>
            <a:spLocks noChangeShapeType="1"/>
          </p:cNvSpPr>
          <p:nvPr/>
        </p:nvSpPr>
        <p:spPr bwMode="auto">
          <a:xfrm flipH="1">
            <a:off x="2065338" y="3124200"/>
            <a:ext cx="830262" cy="968375"/>
          </a:xfrm>
          <a:prstGeom prst="line">
            <a:avLst/>
          </a:prstGeom>
          <a:noFill/>
          <a:ln w="63500">
            <a:solidFill>
              <a:srgbClr val="01A0B5"/>
            </a:solidFill>
            <a:round/>
            <a:headEnd/>
            <a:tailEnd type="triangle" w="med" len="med"/>
          </a:ln>
        </p:spPr>
        <p:txBody>
          <a:bodyPr wrap="none" anchor="ctr"/>
          <a:lstStyle/>
          <a:p>
            <a:endParaRPr lang="fr-FR"/>
          </a:p>
        </p:txBody>
      </p:sp>
      <p:sp>
        <p:nvSpPr>
          <p:cNvPr id="531462" name="Line 6"/>
          <p:cNvSpPr>
            <a:spLocks noChangeShapeType="1"/>
          </p:cNvSpPr>
          <p:nvPr/>
        </p:nvSpPr>
        <p:spPr bwMode="auto">
          <a:xfrm flipH="1">
            <a:off x="3879850" y="3151188"/>
            <a:ext cx="330200" cy="1046162"/>
          </a:xfrm>
          <a:prstGeom prst="line">
            <a:avLst/>
          </a:prstGeom>
          <a:noFill/>
          <a:ln w="63500">
            <a:solidFill>
              <a:srgbClr val="01A0B5"/>
            </a:solidFill>
            <a:round/>
            <a:headEnd/>
            <a:tailEnd type="triangle" w="med" len="med"/>
          </a:ln>
        </p:spPr>
        <p:txBody>
          <a:bodyPr wrap="none" anchor="ctr"/>
          <a:lstStyle/>
          <a:p>
            <a:endParaRPr lang="fr-FR"/>
          </a:p>
        </p:txBody>
      </p:sp>
      <p:sp>
        <p:nvSpPr>
          <p:cNvPr id="531463" name="Rectangle 7"/>
          <p:cNvSpPr>
            <a:spLocks noChangeArrowheads="1"/>
          </p:cNvSpPr>
          <p:nvPr/>
        </p:nvSpPr>
        <p:spPr bwMode="auto">
          <a:xfrm>
            <a:off x="2643188" y="4318000"/>
            <a:ext cx="1814512" cy="720725"/>
          </a:xfrm>
          <a:prstGeom prst="rect">
            <a:avLst/>
          </a:prstGeom>
          <a:noFill/>
          <a:ln w="19050">
            <a:solidFill>
              <a:srgbClr val="01A0B5"/>
            </a:solidFill>
            <a:miter lim="800000"/>
            <a:headEnd/>
            <a:tailEnd/>
          </a:ln>
        </p:spPr>
        <p:txBody>
          <a:bodyPr>
            <a:spAutoFit/>
          </a:bodyPr>
          <a:lstStyle/>
          <a:p>
            <a:pPr algn="ctr" eaLnBrk="0" hangingPunct="0"/>
            <a:r>
              <a:rPr lang="fr-FR" sz="2000"/>
              <a:t>Le Second Marché</a:t>
            </a:r>
          </a:p>
        </p:txBody>
      </p:sp>
      <p:sp>
        <p:nvSpPr>
          <p:cNvPr id="531464" name="Rectangle 8"/>
          <p:cNvSpPr>
            <a:spLocks noChangeArrowheads="1"/>
          </p:cNvSpPr>
          <p:nvPr/>
        </p:nvSpPr>
        <p:spPr bwMode="auto">
          <a:xfrm>
            <a:off x="4705350" y="4318000"/>
            <a:ext cx="1814513" cy="720725"/>
          </a:xfrm>
          <a:prstGeom prst="rect">
            <a:avLst/>
          </a:prstGeom>
          <a:noFill/>
          <a:ln w="19050">
            <a:solidFill>
              <a:srgbClr val="01A0B5"/>
            </a:solidFill>
            <a:miter lim="800000"/>
            <a:headEnd/>
            <a:tailEnd/>
          </a:ln>
        </p:spPr>
        <p:txBody>
          <a:bodyPr>
            <a:spAutoFit/>
          </a:bodyPr>
          <a:lstStyle/>
          <a:p>
            <a:pPr algn="ctr" eaLnBrk="0" hangingPunct="0"/>
            <a:r>
              <a:rPr lang="fr-FR" sz="2000"/>
              <a:t>Le Nouveau Marché</a:t>
            </a:r>
          </a:p>
        </p:txBody>
      </p:sp>
      <p:sp>
        <p:nvSpPr>
          <p:cNvPr id="531465" name="Rectangle 9"/>
          <p:cNvSpPr>
            <a:spLocks noChangeArrowheads="1"/>
          </p:cNvSpPr>
          <p:nvPr/>
        </p:nvSpPr>
        <p:spPr bwMode="auto">
          <a:xfrm>
            <a:off x="6767513" y="4318000"/>
            <a:ext cx="1814512" cy="720725"/>
          </a:xfrm>
          <a:prstGeom prst="rect">
            <a:avLst/>
          </a:prstGeom>
          <a:noFill/>
          <a:ln w="19050">
            <a:solidFill>
              <a:srgbClr val="01A0B5"/>
            </a:solidFill>
            <a:miter lim="800000"/>
            <a:headEnd/>
            <a:tailEnd/>
          </a:ln>
        </p:spPr>
        <p:txBody>
          <a:bodyPr>
            <a:spAutoFit/>
          </a:bodyPr>
          <a:lstStyle/>
          <a:p>
            <a:pPr algn="ctr" eaLnBrk="0" hangingPunct="0"/>
            <a:r>
              <a:rPr lang="fr-FR" sz="2000"/>
              <a:t>Le Marché Libre (OTC)</a:t>
            </a:r>
          </a:p>
        </p:txBody>
      </p:sp>
      <p:sp>
        <p:nvSpPr>
          <p:cNvPr id="531466" name="Line 10"/>
          <p:cNvSpPr>
            <a:spLocks noChangeShapeType="1"/>
          </p:cNvSpPr>
          <p:nvPr/>
        </p:nvSpPr>
        <p:spPr bwMode="auto">
          <a:xfrm>
            <a:off x="5118100" y="3151188"/>
            <a:ext cx="330200" cy="1046162"/>
          </a:xfrm>
          <a:prstGeom prst="line">
            <a:avLst/>
          </a:prstGeom>
          <a:noFill/>
          <a:ln w="63500">
            <a:solidFill>
              <a:srgbClr val="01A0B5"/>
            </a:solidFill>
            <a:round/>
            <a:headEnd/>
            <a:tailEnd type="triangle" w="med" len="med"/>
          </a:ln>
        </p:spPr>
        <p:txBody>
          <a:bodyPr wrap="none" anchor="ctr"/>
          <a:lstStyle/>
          <a:p>
            <a:endParaRPr lang="fr-FR"/>
          </a:p>
        </p:txBody>
      </p:sp>
      <p:sp>
        <p:nvSpPr>
          <p:cNvPr id="304138" name="Rectangle 11"/>
          <p:cNvSpPr>
            <a:spLocks noChangeArrowheads="1"/>
          </p:cNvSpPr>
          <p:nvPr/>
        </p:nvSpPr>
        <p:spPr bwMode="auto">
          <a:xfrm>
            <a:off x="685800" y="838200"/>
            <a:ext cx="7772400" cy="914400"/>
          </a:xfrm>
          <a:prstGeom prst="rect">
            <a:avLst/>
          </a:prstGeom>
          <a:noFill/>
          <a:ln w="9525">
            <a:noFill/>
            <a:miter lim="800000"/>
            <a:headEnd/>
            <a:tailEnd/>
          </a:ln>
        </p:spPr>
        <p:txBody>
          <a:bodyPr anchor="ctr"/>
          <a:lstStyle/>
          <a:p>
            <a:pPr algn="ctr"/>
            <a:r>
              <a:rPr lang="fr-FR" sz="4000">
                <a:solidFill>
                  <a:srgbClr val="01A0B5"/>
                </a:solidFill>
              </a:rPr>
              <a:t>L</a:t>
            </a:r>
            <a:r>
              <a:rPr lang="fr-FR" sz="4000">
                <a:solidFill>
                  <a:schemeClr val="tx2"/>
                </a:solidFill>
              </a:rPr>
              <a:t>e </a:t>
            </a:r>
            <a:r>
              <a:rPr lang="fr-FR" sz="4000">
                <a:solidFill>
                  <a:srgbClr val="FF5E00"/>
                </a:solidFill>
              </a:rPr>
              <a:t>M</a:t>
            </a:r>
            <a:r>
              <a:rPr lang="fr-FR" sz="4000">
                <a:solidFill>
                  <a:schemeClr val="tx2"/>
                </a:solidFill>
              </a:rPr>
              <a:t>arché </a:t>
            </a:r>
            <a:r>
              <a:rPr lang="fr-FR" sz="4000">
                <a:solidFill>
                  <a:srgbClr val="FF5E00"/>
                </a:solidFill>
              </a:rPr>
              <a:t>B</a:t>
            </a:r>
            <a:r>
              <a:rPr lang="fr-FR" sz="4000">
                <a:solidFill>
                  <a:schemeClr val="tx2"/>
                </a:solidFill>
              </a:rPr>
              <a:t>oursier </a:t>
            </a:r>
            <a:r>
              <a:rPr lang="fr-FR" sz="4000">
                <a:solidFill>
                  <a:srgbClr val="FF5E00"/>
                </a:solidFill>
              </a:rPr>
              <a:t>F</a:t>
            </a:r>
            <a:r>
              <a:rPr lang="fr-FR" sz="4000">
                <a:solidFill>
                  <a:schemeClr val="tx2"/>
                </a:solidFill>
              </a:rPr>
              <a:t>rançais</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31458"/>
                                        </p:tgtEl>
                                        <p:attrNameLst>
                                          <p:attrName>style.visibility</p:attrName>
                                        </p:attrNameLst>
                                      </p:cBhvr>
                                      <p:to>
                                        <p:strVal val="visible"/>
                                      </p:to>
                                    </p:set>
                                    <p:animEffect transition="in" filter="box(out)">
                                      <p:cBhvr>
                                        <p:cTn id="7" dur="500"/>
                                        <p:tgtEl>
                                          <p:spTgt spid="53145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31461"/>
                                        </p:tgtEl>
                                        <p:attrNameLst>
                                          <p:attrName>style.visibility</p:attrName>
                                        </p:attrNameLst>
                                      </p:cBhvr>
                                      <p:to>
                                        <p:strVal val="visible"/>
                                      </p:to>
                                    </p:set>
                                    <p:animEffect transition="in" filter="box(out)">
                                      <p:cBhvr>
                                        <p:cTn id="12" dur="500"/>
                                        <p:tgtEl>
                                          <p:spTgt spid="53146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31459"/>
                                        </p:tgtEl>
                                        <p:attrNameLst>
                                          <p:attrName>style.visibility</p:attrName>
                                        </p:attrNameLst>
                                      </p:cBhvr>
                                      <p:to>
                                        <p:strVal val="visible"/>
                                      </p:to>
                                    </p:set>
                                    <p:animEffect transition="in" filter="box(out)">
                                      <p:cBhvr>
                                        <p:cTn id="17" dur="500"/>
                                        <p:tgtEl>
                                          <p:spTgt spid="53145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31462"/>
                                        </p:tgtEl>
                                        <p:attrNameLst>
                                          <p:attrName>style.visibility</p:attrName>
                                        </p:attrNameLst>
                                      </p:cBhvr>
                                      <p:to>
                                        <p:strVal val="visible"/>
                                      </p:to>
                                    </p:set>
                                    <p:animEffect transition="in" filter="box(out)">
                                      <p:cBhvr>
                                        <p:cTn id="22" dur="500"/>
                                        <p:tgtEl>
                                          <p:spTgt spid="53146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31463"/>
                                        </p:tgtEl>
                                        <p:attrNameLst>
                                          <p:attrName>style.visibility</p:attrName>
                                        </p:attrNameLst>
                                      </p:cBhvr>
                                      <p:to>
                                        <p:strVal val="visible"/>
                                      </p:to>
                                    </p:set>
                                    <p:animEffect transition="in" filter="box(out)">
                                      <p:cBhvr>
                                        <p:cTn id="27" dur="500"/>
                                        <p:tgtEl>
                                          <p:spTgt spid="53146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531466"/>
                                        </p:tgtEl>
                                        <p:attrNameLst>
                                          <p:attrName>style.visibility</p:attrName>
                                        </p:attrNameLst>
                                      </p:cBhvr>
                                      <p:to>
                                        <p:strVal val="visible"/>
                                      </p:to>
                                    </p:set>
                                    <p:animEffect transition="in" filter="box(out)">
                                      <p:cBhvr>
                                        <p:cTn id="32" dur="500"/>
                                        <p:tgtEl>
                                          <p:spTgt spid="531466"/>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31464"/>
                                        </p:tgtEl>
                                        <p:attrNameLst>
                                          <p:attrName>style.visibility</p:attrName>
                                        </p:attrNameLst>
                                      </p:cBhvr>
                                      <p:to>
                                        <p:strVal val="visible"/>
                                      </p:to>
                                    </p:set>
                                    <p:animEffect transition="in" filter="box(out)">
                                      <p:cBhvr>
                                        <p:cTn id="37" dur="500"/>
                                        <p:tgtEl>
                                          <p:spTgt spid="53146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531460"/>
                                        </p:tgtEl>
                                        <p:attrNameLst>
                                          <p:attrName>style.visibility</p:attrName>
                                        </p:attrNameLst>
                                      </p:cBhvr>
                                      <p:to>
                                        <p:strVal val="visible"/>
                                      </p:to>
                                    </p:set>
                                    <p:animEffect transition="in" filter="box(out)">
                                      <p:cBhvr>
                                        <p:cTn id="42" dur="500"/>
                                        <p:tgtEl>
                                          <p:spTgt spid="531460"/>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531465"/>
                                        </p:tgtEl>
                                        <p:attrNameLst>
                                          <p:attrName>style.visibility</p:attrName>
                                        </p:attrNameLst>
                                      </p:cBhvr>
                                      <p:to>
                                        <p:strVal val="visible"/>
                                      </p:to>
                                    </p:set>
                                    <p:animEffect transition="in" filter="box(out)">
                                      <p:cBhvr>
                                        <p:cTn id="47" dur="500"/>
                                        <p:tgtEl>
                                          <p:spTgt spid="531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58" grpId="0" animBg="1" autoUpdateAnimBg="0"/>
      <p:bldP spid="531459" grpId="0" animBg="1" autoUpdateAnimBg="0"/>
      <p:bldP spid="531460" grpId="0" animBg="1"/>
      <p:bldP spid="531461" grpId="0" animBg="1"/>
      <p:bldP spid="531462" grpId="0" animBg="1"/>
      <p:bldP spid="531463" grpId="0" animBg="1" autoUpdateAnimBg="0"/>
      <p:bldP spid="531464" grpId="0" animBg="1" autoUpdateAnimBg="0"/>
      <p:bldP spid="531465" grpId="0" animBg="1" autoUpdateAnimBg="0"/>
      <p:bldP spid="53146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177" name="Picture 10" descr="Les_Marchés"/>
          <p:cNvPicPr>
            <a:picLocks noChangeAspect="1" noChangeArrowheads="1"/>
          </p:cNvPicPr>
          <p:nvPr/>
        </p:nvPicPr>
        <p:blipFill>
          <a:blip r:embed="rId3"/>
          <a:srcRect/>
          <a:stretch>
            <a:fillRect/>
          </a:stretch>
        </p:blipFill>
        <p:spPr bwMode="auto">
          <a:xfrm>
            <a:off x="1314450" y="981075"/>
            <a:ext cx="6186488" cy="5273675"/>
          </a:xfrm>
          <a:prstGeom prst="rect">
            <a:avLst/>
          </a:prstGeom>
          <a:noFill/>
          <a:ln w="9525">
            <a:noFill/>
            <a:miter lim="800000"/>
            <a:headEnd/>
            <a:tailEnd/>
          </a:ln>
        </p:spPr>
      </p:pic>
      <p:sp>
        <p:nvSpPr>
          <p:cNvPr id="306178" name="Text Box 3"/>
          <p:cNvSpPr txBox="1">
            <a:spLocks noChangeArrowheads="1"/>
          </p:cNvSpPr>
          <p:nvPr/>
        </p:nvSpPr>
        <p:spPr bwMode="auto">
          <a:xfrm>
            <a:off x="1644650" y="4868863"/>
            <a:ext cx="477838" cy="260350"/>
          </a:xfrm>
          <a:prstGeom prst="rect">
            <a:avLst/>
          </a:prstGeom>
          <a:noFill/>
          <a:ln w="9525">
            <a:noFill/>
            <a:miter lim="800000"/>
            <a:headEnd/>
            <a:tailEnd/>
          </a:ln>
        </p:spPr>
        <p:txBody>
          <a:bodyPr wrap="none">
            <a:spAutoFit/>
          </a:bodyPr>
          <a:lstStyle/>
          <a:p>
            <a:pPr eaLnBrk="0" hangingPunct="0"/>
            <a:r>
              <a:rPr lang="fr-FR" sz="1100">
                <a:latin typeface="Verdana" pitchFamily="34" charset="0"/>
              </a:rPr>
              <a:t>AMF</a:t>
            </a:r>
          </a:p>
        </p:txBody>
      </p:sp>
      <p:sp>
        <p:nvSpPr>
          <p:cNvPr id="306179" name="Text Box 4"/>
          <p:cNvSpPr txBox="1">
            <a:spLocks noChangeArrowheads="1"/>
          </p:cNvSpPr>
          <p:nvPr/>
        </p:nvSpPr>
        <p:spPr bwMode="auto">
          <a:xfrm>
            <a:off x="5229225" y="1196975"/>
            <a:ext cx="1284288" cy="260350"/>
          </a:xfrm>
          <a:prstGeom prst="rect">
            <a:avLst/>
          </a:prstGeom>
          <a:noFill/>
          <a:ln w="9525">
            <a:noFill/>
            <a:miter lim="800000"/>
            <a:headEnd/>
            <a:tailEnd/>
          </a:ln>
        </p:spPr>
        <p:txBody>
          <a:bodyPr wrap="none">
            <a:spAutoFit/>
          </a:bodyPr>
          <a:lstStyle/>
          <a:p>
            <a:pPr eaLnBrk="0" hangingPunct="0"/>
            <a:r>
              <a:rPr lang="fr-FR" sz="1100">
                <a:latin typeface="Verdana" pitchFamily="34" charset="0"/>
              </a:rPr>
              <a:t>Premier Marché</a:t>
            </a:r>
          </a:p>
        </p:txBody>
      </p:sp>
      <p:sp>
        <p:nvSpPr>
          <p:cNvPr id="306180" name="Text Box 5"/>
          <p:cNvSpPr txBox="1">
            <a:spLocks noChangeArrowheads="1"/>
          </p:cNvSpPr>
          <p:nvPr/>
        </p:nvSpPr>
        <p:spPr bwMode="auto">
          <a:xfrm>
            <a:off x="5508625" y="5565775"/>
            <a:ext cx="1355725" cy="260350"/>
          </a:xfrm>
          <a:prstGeom prst="rect">
            <a:avLst/>
          </a:prstGeom>
          <a:noFill/>
          <a:ln w="9525">
            <a:noFill/>
            <a:miter lim="800000"/>
            <a:headEnd/>
            <a:tailEnd/>
          </a:ln>
        </p:spPr>
        <p:txBody>
          <a:bodyPr wrap="none">
            <a:spAutoFit/>
          </a:bodyPr>
          <a:lstStyle/>
          <a:p>
            <a:pPr eaLnBrk="0" hangingPunct="0"/>
            <a:r>
              <a:rPr lang="fr-FR" sz="1100">
                <a:latin typeface="Verdana" pitchFamily="34" charset="0"/>
              </a:rPr>
              <a:t>Nouveau Marché</a:t>
            </a:r>
          </a:p>
        </p:txBody>
      </p:sp>
      <p:sp>
        <p:nvSpPr>
          <p:cNvPr id="306181" name="Text Box 6"/>
          <p:cNvSpPr txBox="1">
            <a:spLocks noChangeArrowheads="1"/>
          </p:cNvSpPr>
          <p:nvPr/>
        </p:nvSpPr>
        <p:spPr bwMode="auto">
          <a:xfrm>
            <a:off x="7264400" y="3673475"/>
            <a:ext cx="1085850" cy="260350"/>
          </a:xfrm>
          <a:prstGeom prst="rect">
            <a:avLst/>
          </a:prstGeom>
          <a:noFill/>
          <a:ln w="9525">
            <a:noFill/>
            <a:miter lim="800000"/>
            <a:headEnd/>
            <a:tailEnd/>
          </a:ln>
        </p:spPr>
        <p:txBody>
          <a:bodyPr wrap="none">
            <a:spAutoFit/>
          </a:bodyPr>
          <a:lstStyle/>
          <a:p>
            <a:pPr eaLnBrk="0" hangingPunct="0"/>
            <a:r>
              <a:rPr lang="fr-FR" sz="1100">
                <a:latin typeface="Verdana" pitchFamily="34" charset="0"/>
              </a:rPr>
              <a:t>Marché Libre</a:t>
            </a:r>
          </a:p>
        </p:txBody>
      </p:sp>
      <p:sp>
        <p:nvSpPr>
          <p:cNvPr id="306182" name="Text Box 7"/>
          <p:cNvSpPr txBox="1">
            <a:spLocks noChangeArrowheads="1"/>
          </p:cNvSpPr>
          <p:nvPr/>
        </p:nvSpPr>
        <p:spPr bwMode="auto">
          <a:xfrm>
            <a:off x="6659563" y="1916113"/>
            <a:ext cx="2181225" cy="260350"/>
          </a:xfrm>
          <a:prstGeom prst="rect">
            <a:avLst/>
          </a:prstGeom>
          <a:noFill/>
          <a:ln w="9525">
            <a:noFill/>
            <a:miter lim="800000"/>
            <a:headEnd/>
            <a:tailEnd/>
          </a:ln>
        </p:spPr>
        <p:txBody>
          <a:bodyPr wrap="none">
            <a:spAutoFit/>
          </a:bodyPr>
          <a:lstStyle/>
          <a:p>
            <a:pPr eaLnBrk="0" hangingPunct="0"/>
            <a:r>
              <a:rPr lang="fr-FR" sz="1100">
                <a:latin typeface="Verdana" pitchFamily="34" charset="0"/>
              </a:rPr>
              <a:t>Autres instances de contrôle</a:t>
            </a:r>
          </a:p>
        </p:txBody>
      </p:sp>
      <p:sp>
        <p:nvSpPr>
          <p:cNvPr id="306183" name="Text Box 8"/>
          <p:cNvSpPr txBox="1">
            <a:spLocks noChangeArrowheads="1"/>
          </p:cNvSpPr>
          <p:nvPr/>
        </p:nvSpPr>
        <p:spPr bwMode="auto">
          <a:xfrm>
            <a:off x="7137400" y="2616200"/>
            <a:ext cx="1339850" cy="260350"/>
          </a:xfrm>
          <a:prstGeom prst="rect">
            <a:avLst/>
          </a:prstGeom>
          <a:noFill/>
          <a:ln w="9525">
            <a:noFill/>
            <a:miter lim="800000"/>
            <a:headEnd/>
            <a:tailEnd/>
          </a:ln>
        </p:spPr>
        <p:txBody>
          <a:bodyPr wrap="none">
            <a:spAutoFit/>
          </a:bodyPr>
          <a:lstStyle/>
          <a:p>
            <a:pPr eaLnBrk="0" hangingPunct="0"/>
            <a:r>
              <a:rPr lang="fr-FR" sz="1100">
                <a:latin typeface="Verdana" pitchFamily="34" charset="0"/>
              </a:rPr>
              <a:t>Marchés Dérivés</a:t>
            </a:r>
          </a:p>
        </p:txBody>
      </p:sp>
      <p:sp>
        <p:nvSpPr>
          <p:cNvPr id="306184" name="Text Box 9"/>
          <p:cNvSpPr txBox="1">
            <a:spLocks noChangeArrowheads="1"/>
          </p:cNvSpPr>
          <p:nvPr/>
        </p:nvSpPr>
        <p:spPr bwMode="auto">
          <a:xfrm>
            <a:off x="1882775" y="1209675"/>
            <a:ext cx="1562100" cy="260350"/>
          </a:xfrm>
          <a:prstGeom prst="rect">
            <a:avLst/>
          </a:prstGeom>
          <a:noFill/>
          <a:ln w="9525">
            <a:noFill/>
            <a:miter lim="800000"/>
            <a:headEnd/>
            <a:tailEnd/>
          </a:ln>
        </p:spPr>
        <p:txBody>
          <a:bodyPr wrap="none">
            <a:spAutoFit/>
          </a:bodyPr>
          <a:lstStyle/>
          <a:p>
            <a:pPr eaLnBrk="0" hangingPunct="0"/>
            <a:r>
              <a:rPr lang="fr-FR" sz="1100">
                <a:latin typeface="Verdana" pitchFamily="34" charset="0"/>
              </a:rPr>
              <a:t>EuroNext Paris S.A.</a:t>
            </a:r>
          </a:p>
        </p:txBody>
      </p:sp>
    </p:spTree>
  </p:cSld>
  <p:clrMapOvr>
    <a:masterClrMapping/>
  </p:clrMapOvr>
  <p:transition>
    <p:zoom/>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Rectangle 2"/>
          <p:cNvSpPr>
            <a:spLocks noGrp="1" noChangeArrowheads="1"/>
          </p:cNvSpPr>
          <p:nvPr>
            <p:ph type="body" idx="1"/>
          </p:nvPr>
        </p:nvSpPr>
        <p:spPr>
          <a:xfrm>
            <a:off x="1066800" y="1828800"/>
            <a:ext cx="7086600" cy="4337050"/>
          </a:xfrm>
        </p:spPr>
        <p:txBody>
          <a:bodyPr/>
          <a:lstStyle/>
          <a:p>
            <a:pPr algn="just" eaLnBrk="1" hangingPunct="1">
              <a:lnSpc>
                <a:spcPct val="90000"/>
              </a:lnSpc>
            </a:pPr>
            <a:r>
              <a:rPr lang="fr-FR" sz="2400" smtClean="0">
                <a:solidFill>
                  <a:srgbClr val="01A0B5"/>
                </a:solidFill>
              </a:rPr>
              <a:t>1</a:t>
            </a:r>
            <a:r>
              <a:rPr lang="fr-FR" sz="2400" smtClean="0"/>
              <a:t>304</a:t>
            </a:r>
            <a:r>
              <a:rPr lang="fr-FR" sz="2400" smtClean="0">
                <a:solidFill>
                  <a:srgbClr val="184B81"/>
                </a:solidFill>
              </a:rPr>
              <a:t> </a:t>
            </a:r>
            <a:r>
              <a:rPr lang="fr-FR" sz="2400" smtClean="0"/>
              <a:t>= ‘Ordonnance de Philippe IV Le Bel’ :</a:t>
            </a:r>
          </a:p>
          <a:p>
            <a:pPr lvl="1" algn="just" eaLnBrk="1" hangingPunct="1">
              <a:lnSpc>
                <a:spcPct val="90000"/>
              </a:lnSpc>
            </a:pPr>
            <a:r>
              <a:rPr lang="fr-FR" sz="1800" smtClean="0">
                <a:solidFill>
                  <a:srgbClr val="01A0B5"/>
                </a:solidFill>
              </a:rPr>
              <a:t>C</a:t>
            </a:r>
            <a:r>
              <a:rPr lang="fr-FR" sz="1800" smtClean="0"/>
              <a:t>réation des « Courretiers de change ».</a:t>
            </a:r>
            <a:endParaRPr lang="fr-FR" sz="2000" smtClean="0"/>
          </a:p>
          <a:p>
            <a:pPr lvl="1" algn="just" eaLnBrk="1" hangingPunct="1">
              <a:lnSpc>
                <a:spcPct val="90000"/>
              </a:lnSpc>
            </a:pPr>
            <a:endParaRPr lang="fr-FR" sz="1000" smtClean="0"/>
          </a:p>
          <a:p>
            <a:pPr algn="just" eaLnBrk="1" hangingPunct="1">
              <a:lnSpc>
                <a:spcPct val="90000"/>
              </a:lnSpc>
            </a:pPr>
            <a:r>
              <a:rPr lang="fr-FR" sz="2400" smtClean="0">
                <a:solidFill>
                  <a:srgbClr val="01A0B5"/>
                </a:solidFill>
              </a:rPr>
              <a:t>É</a:t>
            </a:r>
            <a:r>
              <a:rPr lang="fr-FR" sz="2400" smtClean="0"/>
              <a:t>dit de 1572 :</a:t>
            </a:r>
          </a:p>
          <a:p>
            <a:pPr lvl="1" algn="just" eaLnBrk="1" hangingPunct="1">
              <a:lnSpc>
                <a:spcPct val="90000"/>
              </a:lnSpc>
            </a:pPr>
            <a:r>
              <a:rPr lang="fr-FR" sz="1800" smtClean="0">
                <a:solidFill>
                  <a:srgbClr val="01A0B5"/>
                </a:solidFill>
              </a:rPr>
              <a:t>O</a:t>
            </a:r>
            <a:r>
              <a:rPr lang="fr-FR" sz="1800" smtClean="0"/>
              <a:t>rganisation des charges des agents de change.</a:t>
            </a:r>
            <a:endParaRPr lang="fr-FR" sz="2000" smtClean="0"/>
          </a:p>
          <a:p>
            <a:pPr lvl="1" algn="just" eaLnBrk="1" hangingPunct="1">
              <a:lnSpc>
                <a:spcPct val="90000"/>
              </a:lnSpc>
            </a:pPr>
            <a:endParaRPr lang="fr-FR" sz="1000" smtClean="0"/>
          </a:p>
          <a:p>
            <a:pPr algn="just" eaLnBrk="1" hangingPunct="1">
              <a:lnSpc>
                <a:spcPct val="90000"/>
              </a:lnSpc>
            </a:pPr>
            <a:r>
              <a:rPr lang="fr-FR" sz="2400" smtClean="0">
                <a:solidFill>
                  <a:srgbClr val="01A0B5"/>
                </a:solidFill>
              </a:rPr>
              <a:t>S</a:t>
            </a:r>
            <a:r>
              <a:rPr lang="fr-FR" sz="2400" smtClean="0"/>
              <a:t>candale de l’Affaire « Law » (1724) :</a:t>
            </a:r>
          </a:p>
          <a:p>
            <a:pPr lvl="1" algn="just" eaLnBrk="1" hangingPunct="1">
              <a:lnSpc>
                <a:spcPct val="90000"/>
              </a:lnSpc>
            </a:pPr>
            <a:r>
              <a:rPr lang="fr-FR" sz="1800" smtClean="0">
                <a:solidFill>
                  <a:srgbClr val="01A0B5"/>
                </a:solidFill>
              </a:rPr>
              <a:t>F</a:t>
            </a:r>
            <a:r>
              <a:rPr lang="fr-FR" sz="1800" smtClean="0"/>
              <a:t>ondation de la Bourse de Paris.</a:t>
            </a:r>
            <a:endParaRPr lang="fr-FR" sz="2000" smtClean="0"/>
          </a:p>
          <a:p>
            <a:pPr lvl="1" algn="just" eaLnBrk="1" hangingPunct="1">
              <a:lnSpc>
                <a:spcPct val="90000"/>
              </a:lnSpc>
            </a:pPr>
            <a:endParaRPr lang="fr-FR" sz="1000" smtClean="0"/>
          </a:p>
          <a:p>
            <a:pPr algn="just">
              <a:lnSpc>
                <a:spcPct val="90000"/>
              </a:lnSpc>
              <a:spcBef>
                <a:spcPct val="0"/>
              </a:spcBef>
            </a:pPr>
            <a:r>
              <a:rPr lang="fr-FR" sz="2400" smtClean="0">
                <a:solidFill>
                  <a:srgbClr val="01A0B5"/>
                </a:solidFill>
              </a:rPr>
              <a:t>1</a:t>
            </a:r>
            <a:r>
              <a:rPr lang="fr-FR" sz="2400" smtClean="0"/>
              <a:t>807 = </a:t>
            </a:r>
            <a:r>
              <a:rPr lang="fr-FR" sz="2400" smtClean="0">
                <a:solidFill>
                  <a:srgbClr val="FF5E00"/>
                </a:solidFill>
              </a:rPr>
              <a:t>C</a:t>
            </a:r>
            <a:r>
              <a:rPr lang="fr-FR" sz="2400" smtClean="0"/>
              <a:t>ode du Commerce :</a:t>
            </a:r>
          </a:p>
          <a:p>
            <a:pPr lvl="1" algn="just" eaLnBrk="1" hangingPunct="1">
              <a:lnSpc>
                <a:spcPct val="90000"/>
              </a:lnSpc>
            </a:pPr>
            <a:r>
              <a:rPr lang="fr-FR" sz="1800" smtClean="0">
                <a:solidFill>
                  <a:srgbClr val="01A0B5"/>
                </a:solidFill>
              </a:rPr>
              <a:t>C</a:t>
            </a:r>
            <a:r>
              <a:rPr lang="fr-FR" sz="1800" smtClean="0"/>
              <a:t>onfirmation du monopole des agents de change sur les « effets publics et autres susceptibles d’être cotés ».</a:t>
            </a:r>
            <a:endParaRPr lang="fr-FR" sz="2000" smtClean="0"/>
          </a:p>
          <a:p>
            <a:pPr lvl="1" algn="just" eaLnBrk="1" hangingPunct="1">
              <a:lnSpc>
                <a:spcPct val="90000"/>
              </a:lnSpc>
            </a:pPr>
            <a:endParaRPr lang="fr-FR" sz="1000" smtClean="0"/>
          </a:p>
          <a:p>
            <a:pPr algn="just">
              <a:lnSpc>
                <a:spcPct val="90000"/>
              </a:lnSpc>
              <a:spcBef>
                <a:spcPct val="0"/>
              </a:spcBef>
            </a:pPr>
            <a:r>
              <a:rPr lang="fr-FR" sz="2400" smtClean="0">
                <a:solidFill>
                  <a:srgbClr val="01A0B5"/>
                </a:solidFill>
              </a:rPr>
              <a:t>1</a:t>
            </a:r>
            <a:r>
              <a:rPr lang="fr-FR" sz="2400" smtClean="0"/>
              <a:t>890</a:t>
            </a:r>
            <a:r>
              <a:rPr lang="fr-FR" sz="2400" smtClean="0">
                <a:solidFill>
                  <a:srgbClr val="184B81"/>
                </a:solidFill>
              </a:rPr>
              <a:t> : </a:t>
            </a:r>
            <a:r>
              <a:rPr lang="fr-FR" sz="2400" smtClean="0">
                <a:solidFill>
                  <a:srgbClr val="FF5E00"/>
                </a:solidFill>
              </a:rPr>
              <a:t>R</a:t>
            </a:r>
            <a:r>
              <a:rPr lang="fr-FR" sz="2400" smtClean="0"/>
              <a:t>éorganisation de la profession &amp; du Marché des valeurs mobilières.</a:t>
            </a:r>
          </a:p>
        </p:txBody>
      </p:sp>
      <p:sp>
        <p:nvSpPr>
          <p:cNvPr id="308226"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H</a:t>
            </a:r>
            <a:r>
              <a:rPr lang="fr-FR" sz="4000">
                <a:solidFill>
                  <a:schemeClr val="tx2"/>
                </a:solidFill>
              </a:rPr>
              <a:t>istorique (1/2)</a:t>
            </a:r>
          </a:p>
        </p:txBody>
      </p:sp>
    </p:spTree>
  </p:cSld>
  <p:clrMapOvr>
    <a:masterClrMapping/>
  </p:clrMapOvr>
  <p:transition>
    <p:zoom/>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Rectangle 2"/>
          <p:cNvSpPr>
            <a:spLocks noGrp="1" noChangeArrowheads="1"/>
          </p:cNvSpPr>
          <p:nvPr>
            <p:ph type="body" idx="1"/>
          </p:nvPr>
        </p:nvSpPr>
        <p:spPr>
          <a:xfrm>
            <a:off x="1066800" y="1816100"/>
            <a:ext cx="7086600" cy="4267200"/>
          </a:xfrm>
        </p:spPr>
        <p:txBody>
          <a:bodyPr/>
          <a:lstStyle/>
          <a:p>
            <a:pPr eaLnBrk="1" hangingPunct="1"/>
            <a:r>
              <a:rPr lang="fr-FR" sz="2400" smtClean="0">
                <a:solidFill>
                  <a:srgbClr val="01A0B5"/>
                </a:solidFill>
              </a:rPr>
              <a:t>F</a:t>
            </a:r>
            <a:r>
              <a:rPr lang="fr-FR" sz="2400" smtClean="0"/>
              <a:t>in des années 70 :</a:t>
            </a:r>
          </a:p>
          <a:p>
            <a:pPr lvl="1" eaLnBrk="1" hangingPunct="1"/>
            <a:r>
              <a:rPr lang="fr-FR" sz="1800" smtClean="0">
                <a:solidFill>
                  <a:srgbClr val="01A0B5"/>
                </a:solidFill>
              </a:rPr>
              <a:t>M</a:t>
            </a:r>
            <a:r>
              <a:rPr lang="fr-FR" sz="1800" smtClean="0"/>
              <a:t>archés de Capitaux n’ont joué qu’un rôle secondaire en France.</a:t>
            </a:r>
          </a:p>
          <a:p>
            <a:pPr lvl="1" eaLnBrk="1" hangingPunct="1">
              <a:lnSpc>
                <a:spcPct val="50000"/>
              </a:lnSpc>
            </a:pPr>
            <a:endParaRPr lang="fr-FR" sz="2000" smtClean="0"/>
          </a:p>
          <a:p>
            <a:pPr eaLnBrk="1" hangingPunct="1"/>
            <a:r>
              <a:rPr lang="fr-FR" sz="2400" smtClean="0">
                <a:solidFill>
                  <a:srgbClr val="01A0B5"/>
                </a:solidFill>
              </a:rPr>
              <a:t>A</a:t>
            </a:r>
            <a:r>
              <a:rPr lang="fr-FR" sz="2400" smtClean="0"/>
              <a:t>nnées 80 :</a:t>
            </a:r>
          </a:p>
          <a:p>
            <a:pPr lvl="1" eaLnBrk="1" hangingPunct="1"/>
            <a:r>
              <a:rPr lang="fr-FR" sz="1800" smtClean="0">
                <a:solidFill>
                  <a:srgbClr val="01A0B5"/>
                </a:solidFill>
              </a:rPr>
              <a:t>R</a:t>
            </a:r>
            <a:r>
              <a:rPr lang="fr-FR" sz="1800" smtClean="0"/>
              <a:t>éhabilitation du rôle du Marché Financier.</a:t>
            </a:r>
          </a:p>
          <a:p>
            <a:pPr lvl="1" eaLnBrk="1" hangingPunct="1">
              <a:lnSpc>
                <a:spcPct val="50000"/>
              </a:lnSpc>
            </a:pPr>
            <a:endParaRPr lang="fr-FR" sz="2000" smtClean="0"/>
          </a:p>
          <a:p>
            <a:pPr eaLnBrk="1" hangingPunct="1"/>
            <a:r>
              <a:rPr lang="fr-FR" sz="2400" smtClean="0">
                <a:solidFill>
                  <a:srgbClr val="01A0B5"/>
                </a:solidFill>
              </a:rPr>
              <a:t>M</a:t>
            </a:r>
            <a:r>
              <a:rPr lang="fr-FR" sz="2400" smtClean="0"/>
              <a:t>utations intenses et profondes suivant cinq axes :</a:t>
            </a:r>
          </a:p>
          <a:p>
            <a:pPr lvl="1" eaLnBrk="1" hangingPunct="1"/>
            <a:r>
              <a:rPr lang="fr-FR" sz="1800" smtClean="0">
                <a:solidFill>
                  <a:srgbClr val="01A0B5"/>
                </a:solidFill>
              </a:rPr>
              <a:t>D</a:t>
            </a:r>
            <a:r>
              <a:rPr lang="fr-FR" sz="1800" smtClean="0"/>
              <a:t>écloisonnement des Marchés domestiques,</a:t>
            </a:r>
          </a:p>
          <a:p>
            <a:pPr lvl="1" eaLnBrk="1" hangingPunct="1"/>
            <a:r>
              <a:rPr lang="fr-FR" sz="1800" smtClean="0">
                <a:solidFill>
                  <a:srgbClr val="01A0B5"/>
                </a:solidFill>
              </a:rPr>
              <a:t>D</a:t>
            </a:r>
            <a:r>
              <a:rPr lang="fr-FR" sz="1800" smtClean="0"/>
              <a:t>éréglementation des activités financières,</a:t>
            </a:r>
          </a:p>
          <a:p>
            <a:pPr lvl="1" eaLnBrk="1" hangingPunct="1"/>
            <a:r>
              <a:rPr lang="fr-FR" sz="1800" smtClean="0">
                <a:solidFill>
                  <a:srgbClr val="01A0B5"/>
                </a:solidFill>
              </a:rPr>
              <a:t>C</a:t>
            </a:r>
            <a:r>
              <a:rPr lang="fr-FR" sz="1800" smtClean="0"/>
              <a:t>réation de nouveaux marchés d’instruments financiers,</a:t>
            </a:r>
          </a:p>
          <a:p>
            <a:pPr lvl="1" eaLnBrk="1" hangingPunct="1"/>
            <a:r>
              <a:rPr lang="fr-FR" sz="1800" smtClean="0">
                <a:solidFill>
                  <a:srgbClr val="01A0B5"/>
                </a:solidFill>
              </a:rPr>
              <a:t>B</a:t>
            </a:r>
            <a:r>
              <a:rPr lang="fr-FR" sz="1800" smtClean="0"/>
              <a:t>ourse = structure diversifiée et spécialisée,</a:t>
            </a:r>
          </a:p>
          <a:p>
            <a:pPr lvl="1" eaLnBrk="1" hangingPunct="1"/>
            <a:r>
              <a:rPr lang="fr-FR" sz="1800" smtClean="0">
                <a:solidFill>
                  <a:srgbClr val="01A0B5"/>
                </a:solidFill>
              </a:rPr>
              <a:t>C</a:t>
            </a:r>
            <a:r>
              <a:rPr lang="fr-FR" sz="1800" smtClean="0"/>
              <a:t>oncurrence entre les places boursières mondiales.</a:t>
            </a:r>
            <a:endParaRPr lang="fr-FR" sz="2000" smtClean="0"/>
          </a:p>
        </p:txBody>
      </p:sp>
      <p:sp>
        <p:nvSpPr>
          <p:cNvPr id="310274"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H</a:t>
            </a:r>
            <a:r>
              <a:rPr lang="fr-FR" sz="4000">
                <a:solidFill>
                  <a:schemeClr val="tx2"/>
                </a:solidFill>
              </a:rPr>
              <a:t>istorique (2/2)</a:t>
            </a:r>
          </a:p>
        </p:txBody>
      </p:sp>
    </p:spTree>
  </p:cSld>
  <p:clrMapOvr>
    <a:masterClrMapping/>
  </p:clrMapOvr>
  <p:transition>
    <p:zoom/>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2"/>
          <p:cNvSpPr>
            <a:spLocks noGrp="1" noChangeArrowheads="1"/>
          </p:cNvSpPr>
          <p:nvPr>
            <p:ph type="body" idx="1"/>
          </p:nvPr>
        </p:nvSpPr>
        <p:spPr>
          <a:xfrm>
            <a:off x="1066800" y="1828800"/>
            <a:ext cx="7467600" cy="4495800"/>
          </a:xfrm>
        </p:spPr>
        <p:txBody>
          <a:bodyPr/>
          <a:lstStyle/>
          <a:p>
            <a:pPr algn="just" eaLnBrk="1" hangingPunct="1">
              <a:lnSpc>
                <a:spcPct val="90000"/>
              </a:lnSpc>
            </a:pPr>
            <a:r>
              <a:rPr lang="fr-FR" sz="2400" smtClean="0">
                <a:solidFill>
                  <a:srgbClr val="01A0B5"/>
                </a:solidFill>
              </a:rPr>
              <a:t>F</a:t>
            </a:r>
            <a:r>
              <a:rPr lang="fr-FR" sz="2400" smtClean="0"/>
              <a:t>ondation d’un cadre juridique axé sur une                                      approche </a:t>
            </a:r>
            <a:r>
              <a:rPr lang="fr-FR" sz="2400" i="1" smtClean="0"/>
              <a:t>« métier »</a:t>
            </a:r>
            <a:r>
              <a:rPr lang="fr-FR" sz="2400" smtClean="0"/>
              <a:t> (</a:t>
            </a:r>
            <a:r>
              <a:rPr lang="fr-FR" sz="2400" smtClean="0">
                <a:sym typeface="Symbol" pitchFamily="18" charset="2"/>
              </a:rPr>
              <a:t> statut),</a:t>
            </a:r>
          </a:p>
          <a:p>
            <a:pPr eaLnBrk="1" hangingPunct="1">
              <a:lnSpc>
                <a:spcPct val="90000"/>
              </a:lnSpc>
            </a:pPr>
            <a:r>
              <a:rPr lang="fr-FR" sz="2400" smtClean="0">
                <a:solidFill>
                  <a:srgbClr val="01A0B5"/>
                </a:solidFill>
              </a:rPr>
              <a:t>L</a:t>
            </a:r>
            <a:r>
              <a:rPr lang="fr-FR" sz="2400" smtClean="0"/>
              <a:t>ibéralisation des conditions de fourniture des services d’investissement,</a:t>
            </a:r>
          </a:p>
          <a:p>
            <a:pPr algn="just" eaLnBrk="1" hangingPunct="1">
              <a:lnSpc>
                <a:spcPct val="90000"/>
              </a:lnSpc>
            </a:pPr>
            <a:r>
              <a:rPr lang="fr-FR" sz="2400" smtClean="0">
                <a:solidFill>
                  <a:srgbClr val="01A0B5"/>
                </a:solidFill>
              </a:rPr>
              <a:t>A</a:t>
            </a:r>
            <a:r>
              <a:rPr lang="fr-FR" sz="2400" smtClean="0"/>
              <a:t>bolition des frontières entre : </a:t>
            </a:r>
          </a:p>
          <a:p>
            <a:pPr lvl="2" algn="just" eaLnBrk="1" hangingPunct="1">
              <a:lnSpc>
                <a:spcPct val="90000"/>
              </a:lnSpc>
            </a:pPr>
            <a:r>
              <a:rPr lang="fr-FR" sz="1800" smtClean="0">
                <a:solidFill>
                  <a:srgbClr val="01A0B5"/>
                </a:solidFill>
              </a:rPr>
              <a:t>É</a:t>
            </a:r>
            <a:r>
              <a:rPr lang="fr-FR" sz="1800" smtClean="0"/>
              <a:t>tats,</a:t>
            </a:r>
          </a:p>
          <a:p>
            <a:pPr lvl="2" algn="just" eaLnBrk="1" hangingPunct="1">
              <a:lnSpc>
                <a:spcPct val="90000"/>
              </a:lnSpc>
            </a:pPr>
            <a:r>
              <a:rPr lang="fr-FR" sz="1800" smtClean="0">
                <a:solidFill>
                  <a:srgbClr val="01A0B5"/>
                </a:solidFill>
              </a:rPr>
              <a:t>F</a:t>
            </a:r>
            <a:r>
              <a:rPr lang="fr-FR" sz="1800" smtClean="0"/>
              <a:t>rontières entre les différents segments de Marché,</a:t>
            </a:r>
          </a:p>
          <a:p>
            <a:pPr lvl="2" algn="just" eaLnBrk="1" hangingPunct="1">
              <a:lnSpc>
                <a:spcPct val="90000"/>
              </a:lnSpc>
            </a:pPr>
            <a:r>
              <a:rPr lang="fr-FR" sz="1800" smtClean="0">
                <a:solidFill>
                  <a:srgbClr val="01A0B5"/>
                </a:solidFill>
              </a:rPr>
              <a:t>F</a:t>
            </a:r>
            <a:r>
              <a:rPr lang="fr-FR" sz="1800" smtClean="0"/>
              <a:t>amilles d’intermédiaires,</a:t>
            </a:r>
          </a:p>
          <a:p>
            <a:pPr lvl="2" algn="just" eaLnBrk="1" hangingPunct="1">
              <a:lnSpc>
                <a:spcPct val="90000"/>
              </a:lnSpc>
            </a:pPr>
            <a:r>
              <a:rPr lang="fr-FR" sz="1800" smtClean="0">
                <a:solidFill>
                  <a:srgbClr val="01A0B5"/>
                </a:solidFill>
              </a:rPr>
              <a:t>A</a:t>
            </a:r>
            <a:r>
              <a:rPr lang="fr-FR" sz="1800" smtClean="0"/>
              <a:t>brogation du monopole des Bourses nationales…</a:t>
            </a:r>
            <a:endParaRPr lang="fr-FR" sz="2000" smtClean="0"/>
          </a:p>
          <a:p>
            <a:pPr algn="just" eaLnBrk="1" hangingPunct="1">
              <a:lnSpc>
                <a:spcPct val="90000"/>
              </a:lnSpc>
            </a:pPr>
            <a:r>
              <a:rPr lang="fr-FR" sz="2400" smtClean="0">
                <a:solidFill>
                  <a:srgbClr val="01A0B5"/>
                </a:solidFill>
              </a:rPr>
              <a:t>R</a:t>
            </a:r>
            <a:r>
              <a:rPr lang="fr-FR" sz="2400" smtClean="0"/>
              <a:t>évision du rôle des autorités de tutelle :</a:t>
            </a:r>
          </a:p>
          <a:p>
            <a:pPr lvl="2" algn="just" eaLnBrk="1" hangingPunct="1">
              <a:lnSpc>
                <a:spcPct val="90000"/>
              </a:lnSpc>
            </a:pPr>
            <a:r>
              <a:rPr lang="fr-FR" sz="1800" smtClean="0">
                <a:solidFill>
                  <a:srgbClr val="01A0B5"/>
                </a:solidFill>
              </a:rPr>
              <a:t>C</a:t>
            </a:r>
            <a:r>
              <a:rPr lang="fr-FR" sz="1800" smtClean="0"/>
              <a:t>onseil des Marchés Financiers (CMF),</a:t>
            </a:r>
          </a:p>
          <a:p>
            <a:pPr lvl="2" algn="just" eaLnBrk="1" hangingPunct="1">
              <a:lnSpc>
                <a:spcPct val="90000"/>
              </a:lnSpc>
            </a:pPr>
            <a:r>
              <a:rPr lang="fr-FR" sz="1800" smtClean="0">
                <a:solidFill>
                  <a:srgbClr val="01A0B5"/>
                </a:solidFill>
              </a:rPr>
              <a:t>C</a:t>
            </a:r>
            <a:r>
              <a:rPr lang="fr-FR" sz="1800" smtClean="0"/>
              <a:t>ommission des Opérations de Bourse (COB),</a:t>
            </a:r>
          </a:p>
          <a:p>
            <a:pPr lvl="2" algn="just" eaLnBrk="1" hangingPunct="1">
              <a:lnSpc>
                <a:spcPct val="90000"/>
              </a:lnSpc>
            </a:pPr>
            <a:r>
              <a:rPr lang="fr-FR" sz="1800" smtClean="0">
                <a:solidFill>
                  <a:srgbClr val="01A0B5"/>
                </a:solidFill>
              </a:rPr>
              <a:t>A</a:t>
            </a:r>
            <a:r>
              <a:rPr lang="fr-FR" sz="1800" smtClean="0"/>
              <a:t>utorité des Marchés Financiers (AMF).</a:t>
            </a:r>
            <a:endParaRPr lang="fr-FR" sz="2000" smtClean="0"/>
          </a:p>
        </p:txBody>
      </p:sp>
      <p:sp>
        <p:nvSpPr>
          <p:cNvPr id="312322"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R</a:t>
            </a:r>
            <a:r>
              <a:rPr lang="fr-FR" sz="4000">
                <a:solidFill>
                  <a:schemeClr val="tx2"/>
                </a:solidFill>
              </a:rPr>
              <a:t>écemment...</a:t>
            </a:r>
          </a:p>
        </p:txBody>
      </p:sp>
    </p:spTree>
  </p:cSld>
  <p:clrMapOvr>
    <a:masterClrMapping/>
  </p:clrMapOvr>
  <p:transition>
    <p:zoom/>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ChangeArrowheads="1"/>
          </p:cNvSpPr>
          <p:nvPr/>
        </p:nvSpPr>
        <p:spPr bwMode="auto">
          <a:xfrm>
            <a:off x="2863850" y="2460625"/>
            <a:ext cx="3389313" cy="696913"/>
          </a:xfrm>
          <a:prstGeom prst="rect">
            <a:avLst/>
          </a:prstGeom>
          <a:noFill/>
          <a:ln w="25400">
            <a:solidFill>
              <a:srgbClr val="184B81"/>
            </a:solidFill>
            <a:miter lim="800000"/>
            <a:headEnd/>
            <a:tailEnd/>
          </a:ln>
        </p:spPr>
        <p:txBody>
          <a:bodyPr>
            <a:spAutoFit/>
          </a:bodyPr>
          <a:lstStyle/>
          <a:p>
            <a:pPr algn="ctr" eaLnBrk="0" hangingPunct="0"/>
            <a:r>
              <a:rPr lang="fr-FR" sz="2000">
                <a:solidFill>
                  <a:srgbClr val="184B81"/>
                </a:solidFill>
              </a:rPr>
              <a:t>P</a:t>
            </a:r>
            <a:r>
              <a:rPr lang="fr-FR" sz="2000"/>
              <a:t>remier </a:t>
            </a:r>
            <a:r>
              <a:rPr lang="fr-FR" sz="2000">
                <a:solidFill>
                  <a:srgbClr val="184B81"/>
                </a:solidFill>
              </a:rPr>
              <a:t>M</a:t>
            </a:r>
            <a:r>
              <a:rPr lang="fr-FR" sz="2000"/>
              <a:t>arché</a:t>
            </a:r>
            <a:endParaRPr lang="fr-FR" sz="1800"/>
          </a:p>
          <a:p>
            <a:pPr algn="ctr" eaLnBrk="0" hangingPunct="0"/>
            <a:r>
              <a:rPr lang="fr-FR" sz="1800"/>
              <a:t>(</a:t>
            </a:r>
            <a:r>
              <a:rPr lang="fr-FR" sz="1800" i="1"/>
              <a:t>marché principal français</a:t>
            </a:r>
            <a:r>
              <a:rPr lang="fr-FR" sz="1800"/>
              <a:t>)</a:t>
            </a:r>
            <a:endParaRPr lang="fr-FR"/>
          </a:p>
        </p:txBody>
      </p:sp>
      <p:sp>
        <p:nvSpPr>
          <p:cNvPr id="533507" name="Rectangle 3"/>
          <p:cNvSpPr>
            <a:spLocks noChangeArrowheads="1"/>
          </p:cNvSpPr>
          <p:nvPr/>
        </p:nvSpPr>
        <p:spPr bwMode="auto">
          <a:xfrm>
            <a:off x="2133600" y="3792538"/>
            <a:ext cx="2203450" cy="727075"/>
          </a:xfrm>
          <a:prstGeom prst="rect">
            <a:avLst/>
          </a:prstGeom>
          <a:noFill/>
          <a:ln w="25400">
            <a:solidFill>
              <a:srgbClr val="184B81"/>
            </a:solidFill>
            <a:miter lim="800000"/>
            <a:headEnd/>
            <a:tailEnd/>
          </a:ln>
        </p:spPr>
        <p:txBody>
          <a:bodyPr>
            <a:spAutoFit/>
          </a:bodyPr>
          <a:lstStyle/>
          <a:p>
            <a:pPr algn="ctr" eaLnBrk="0" hangingPunct="0"/>
            <a:r>
              <a:rPr lang="fr-FR" sz="2000"/>
              <a:t>Le Règlement</a:t>
            </a:r>
          </a:p>
          <a:p>
            <a:pPr algn="ctr" eaLnBrk="0" hangingPunct="0"/>
            <a:r>
              <a:rPr lang="fr-FR" sz="2000"/>
              <a:t>Mensuel (RM)</a:t>
            </a:r>
          </a:p>
        </p:txBody>
      </p:sp>
      <p:sp>
        <p:nvSpPr>
          <p:cNvPr id="533508" name="Rectangle 4"/>
          <p:cNvSpPr>
            <a:spLocks noChangeArrowheads="1"/>
          </p:cNvSpPr>
          <p:nvPr/>
        </p:nvSpPr>
        <p:spPr bwMode="auto">
          <a:xfrm>
            <a:off x="4760913" y="3792538"/>
            <a:ext cx="2203450" cy="422275"/>
          </a:xfrm>
          <a:prstGeom prst="rect">
            <a:avLst/>
          </a:prstGeom>
          <a:noFill/>
          <a:ln w="25400">
            <a:solidFill>
              <a:srgbClr val="184B81"/>
            </a:solidFill>
            <a:miter lim="800000"/>
            <a:headEnd/>
            <a:tailEnd/>
          </a:ln>
        </p:spPr>
        <p:txBody>
          <a:bodyPr>
            <a:spAutoFit/>
          </a:bodyPr>
          <a:lstStyle/>
          <a:p>
            <a:pPr algn="ctr" eaLnBrk="0" hangingPunct="0"/>
            <a:r>
              <a:rPr lang="fr-FR" sz="2000">
                <a:solidFill>
                  <a:srgbClr val="184B81"/>
                </a:solidFill>
              </a:rPr>
              <a:t>C</a:t>
            </a:r>
            <a:r>
              <a:rPr lang="fr-FR" sz="2000"/>
              <a:t>omptant</a:t>
            </a:r>
          </a:p>
        </p:txBody>
      </p:sp>
      <p:sp>
        <p:nvSpPr>
          <p:cNvPr id="533509" name="AutoShape 5"/>
          <p:cNvSpPr>
            <a:spLocks noChangeArrowheads="1"/>
          </p:cNvSpPr>
          <p:nvPr/>
        </p:nvSpPr>
        <p:spPr bwMode="auto">
          <a:xfrm>
            <a:off x="2641600" y="3198813"/>
            <a:ext cx="1187450" cy="558800"/>
          </a:xfrm>
          <a:prstGeom prst="downArrow">
            <a:avLst>
              <a:gd name="adj1" fmla="val 50000"/>
              <a:gd name="adj2" fmla="val 25000"/>
            </a:avLst>
          </a:prstGeom>
          <a:solidFill>
            <a:schemeClr val="accent1"/>
          </a:solidFill>
          <a:ln w="19050">
            <a:solidFill>
              <a:srgbClr val="184B81"/>
            </a:solidFill>
            <a:miter lim="800000"/>
            <a:headEnd/>
            <a:tailEnd/>
          </a:ln>
        </p:spPr>
        <p:txBody>
          <a:bodyPr wrap="none" anchor="ctr"/>
          <a:lstStyle/>
          <a:p>
            <a:pPr eaLnBrk="0" hangingPunct="0"/>
            <a:endParaRPr lang="fr-FR"/>
          </a:p>
        </p:txBody>
      </p:sp>
      <p:sp>
        <p:nvSpPr>
          <p:cNvPr id="533510" name="AutoShape 6"/>
          <p:cNvSpPr>
            <a:spLocks noChangeArrowheads="1"/>
          </p:cNvSpPr>
          <p:nvPr/>
        </p:nvSpPr>
        <p:spPr bwMode="auto">
          <a:xfrm>
            <a:off x="5268913" y="3198813"/>
            <a:ext cx="1185862" cy="558800"/>
          </a:xfrm>
          <a:prstGeom prst="downArrow">
            <a:avLst>
              <a:gd name="adj1" fmla="val 50000"/>
              <a:gd name="adj2" fmla="val 25000"/>
            </a:avLst>
          </a:prstGeom>
          <a:solidFill>
            <a:schemeClr val="accent1"/>
          </a:solidFill>
          <a:ln w="19050">
            <a:solidFill>
              <a:srgbClr val="184B81"/>
            </a:solidFill>
            <a:miter lim="800000"/>
            <a:headEnd/>
            <a:tailEnd/>
          </a:ln>
        </p:spPr>
        <p:txBody>
          <a:bodyPr wrap="none" anchor="ctr"/>
          <a:lstStyle/>
          <a:p>
            <a:pPr eaLnBrk="0" hangingPunct="0"/>
            <a:endParaRPr lang="fr-FR"/>
          </a:p>
        </p:txBody>
      </p:sp>
      <p:grpSp>
        <p:nvGrpSpPr>
          <p:cNvPr id="2" name="Group 7"/>
          <p:cNvGrpSpPr>
            <a:grpSpLocks/>
          </p:cNvGrpSpPr>
          <p:nvPr/>
        </p:nvGrpSpPr>
        <p:grpSpPr bwMode="auto">
          <a:xfrm>
            <a:off x="2684463" y="3660775"/>
            <a:ext cx="1101725" cy="1038225"/>
            <a:chOff x="2112" y="2880"/>
            <a:chExt cx="624" cy="624"/>
          </a:xfrm>
        </p:grpSpPr>
        <p:sp>
          <p:nvSpPr>
            <p:cNvPr id="314379" name="Line 8"/>
            <p:cNvSpPr>
              <a:spLocks noChangeShapeType="1"/>
            </p:cNvSpPr>
            <p:nvPr/>
          </p:nvSpPr>
          <p:spPr bwMode="auto">
            <a:xfrm>
              <a:off x="2112" y="2880"/>
              <a:ext cx="624" cy="624"/>
            </a:xfrm>
            <a:prstGeom prst="line">
              <a:avLst/>
            </a:prstGeom>
            <a:noFill/>
            <a:ln w="101600">
              <a:solidFill>
                <a:srgbClr val="FF0000"/>
              </a:solidFill>
              <a:round/>
              <a:headEnd/>
              <a:tailEnd/>
            </a:ln>
          </p:spPr>
          <p:txBody>
            <a:bodyPr wrap="none" anchor="ctr"/>
            <a:lstStyle/>
            <a:p>
              <a:endParaRPr lang="fr-FR"/>
            </a:p>
          </p:txBody>
        </p:sp>
        <p:sp>
          <p:nvSpPr>
            <p:cNvPr id="314380" name="Line 9"/>
            <p:cNvSpPr>
              <a:spLocks noChangeShapeType="1"/>
            </p:cNvSpPr>
            <p:nvPr/>
          </p:nvSpPr>
          <p:spPr bwMode="auto">
            <a:xfrm flipH="1">
              <a:off x="2112" y="2880"/>
              <a:ext cx="624" cy="624"/>
            </a:xfrm>
            <a:prstGeom prst="line">
              <a:avLst/>
            </a:prstGeom>
            <a:noFill/>
            <a:ln w="101600">
              <a:solidFill>
                <a:srgbClr val="FF0000"/>
              </a:solidFill>
              <a:round/>
              <a:headEnd/>
              <a:tailEnd/>
            </a:ln>
          </p:spPr>
          <p:txBody>
            <a:bodyPr wrap="none" anchor="ctr"/>
            <a:lstStyle/>
            <a:p>
              <a:endParaRPr lang="fr-FR"/>
            </a:p>
          </p:txBody>
        </p:sp>
      </p:grpSp>
      <p:sp>
        <p:nvSpPr>
          <p:cNvPr id="314375" name="Rectangle 10"/>
          <p:cNvSpPr>
            <a:spLocks noChangeArrowheads="1"/>
          </p:cNvSpPr>
          <p:nvPr/>
        </p:nvSpPr>
        <p:spPr bwMode="auto">
          <a:xfrm>
            <a:off x="6881813" y="5715000"/>
            <a:ext cx="184150" cy="457200"/>
          </a:xfrm>
          <a:prstGeom prst="rect">
            <a:avLst/>
          </a:prstGeom>
          <a:noFill/>
          <a:ln w="9525">
            <a:noFill/>
            <a:miter lim="800000"/>
            <a:headEnd/>
            <a:tailEnd/>
          </a:ln>
        </p:spPr>
        <p:txBody>
          <a:bodyPr wrap="none">
            <a:spAutoFit/>
          </a:bodyPr>
          <a:lstStyle/>
          <a:p>
            <a:pPr eaLnBrk="0" hangingPunct="0"/>
            <a:endParaRPr lang="en-US"/>
          </a:p>
        </p:txBody>
      </p:sp>
      <p:sp>
        <p:nvSpPr>
          <p:cNvPr id="533515" name="AutoShape 11"/>
          <p:cNvSpPr>
            <a:spLocks noChangeArrowheads="1"/>
          </p:cNvSpPr>
          <p:nvPr/>
        </p:nvSpPr>
        <p:spPr bwMode="auto">
          <a:xfrm>
            <a:off x="2641600" y="4568825"/>
            <a:ext cx="1187450" cy="558800"/>
          </a:xfrm>
          <a:prstGeom prst="downArrow">
            <a:avLst>
              <a:gd name="adj1" fmla="val 50000"/>
              <a:gd name="adj2" fmla="val 25000"/>
            </a:avLst>
          </a:prstGeom>
          <a:solidFill>
            <a:schemeClr val="accent1"/>
          </a:solidFill>
          <a:ln w="19050">
            <a:solidFill>
              <a:srgbClr val="184B81"/>
            </a:solidFill>
            <a:miter lim="800000"/>
            <a:headEnd/>
            <a:tailEnd/>
          </a:ln>
        </p:spPr>
        <p:txBody>
          <a:bodyPr wrap="none" anchor="ctr"/>
          <a:lstStyle/>
          <a:p>
            <a:pPr eaLnBrk="0" hangingPunct="0"/>
            <a:endParaRPr lang="fr-FR"/>
          </a:p>
        </p:txBody>
      </p:sp>
      <p:sp>
        <p:nvSpPr>
          <p:cNvPr id="533516" name="Rectangle 12"/>
          <p:cNvSpPr>
            <a:spLocks noChangeArrowheads="1"/>
          </p:cNvSpPr>
          <p:nvPr/>
        </p:nvSpPr>
        <p:spPr bwMode="auto">
          <a:xfrm>
            <a:off x="2133600" y="5170488"/>
            <a:ext cx="2203450" cy="727075"/>
          </a:xfrm>
          <a:prstGeom prst="rect">
            <a:avLst/>
          </a:prstGeom>
          <a:noFill/>
          <a:ln w="25400">
            <a:solidFill>
              <a:srgbClr val="184B81"/>
            </a:solidFill>
            <a:miter lim="800000"/>
            <a:headEnd/>
            <a:tailEnd/>
          </a:ln>
        </p:spPr>
        <p:txBody>
          <a:bodyPr>
            <a:spAutoFit/>
          </a:bodyPr>
          <a:lstStyle/>
          <a:p>
            <a:pPr algn="ctr" eaLnBrk="0" hangingPunct="0"/>
            <a:r>
              <a:rPr lang="fr-FR" sz="2000">
                <a:solidFill>
                  <a:srgbClr val="184B81"/>
                </a:solidFill>
              </a:rPr>
              <a:t>C</a:t>
            </a:r>
            <a:r>
              <a:rPr lang="fr-FR" sz="2000"/>
              <a:t>omptant</a:t>
            </a:r>
          </a:p>
          <a:p>
            <a:pPr algn="ctr" eaLnBrk="0" hangingPunct="0"/>
            <a:r>
              <a:rPr lang="fr-FR" sz="2000"/>
              <a:t>+ SRD</a:t>
            </a:r>
          </a:p>
        </p:txBody>
      </p:sp>
      <p:sp>
        <p:nvSpPr>
          <p:cNvPr id="314378" name="Rectangle 13"/>
          <p:cNvSpPr>
            <a:spLocks noChangeArrowheads="1"/>
          </p:cNvSpPr>
          <p:nvPr/>
        </p:nvSpPr>
        <p:spPr bwMode="auto">
          <a:xfrm>
            <a:off x="685800" y="838200"/>
            <a:ext cx="7772400" cy="1066800"/>
          </a:xfrm>
          <a:prstGeom prst="rect">
            <a:avLst/>
          </a:prstGeom>
          <a:noFill/>
          <a:ln w="9525">
            <a:noFill/>
            <a:miter lim="800000"/>
            <a:headEnd/>
            <a:tailEnd/>
          </a:ln>
        </p:spPr>
        <p:txBody>
          <a:bodyPr anchor="ctr"/>
          <a:lstStyle/>
          <a:p>
            <a:pPr algn="ctr"/>
            <a:r>
              <a:rPr lang="fr-FR" sz="4000">
                <a:solidFill>
                  <a:srgbClr val="01A0B5"/>
                </a:solidFill>
              </a:rPr>
              <a:t>L</a:t>
            </a:r>
            <a:r>
              <a:rPr lang="fr-FR" sz="4000">
                <a:solidFill>
                  <a:schemeClr val="tx2"/>
                </a:solidFill>
              </a:rPr>
              <a:t>e </a:t>
            </a:r>
            <a:r>
              <a:rPr lang="fr-FR" sz="4000">
                <a:solidFill>
                  <a:srgbClr val="FF5E00"/>
                </a:solidFill>
              </a:rPr>
              <a:t>M</a:t>
            </a:r>
            <a:r>
              <a:rPr lang="fr-FR" sz="4000">
                <a:solidFill>
                  <a:schemeClr val="tx2"/>
                </a:solidFill>
              </a:rPr>
              <a:t>arché </a:t>
            </a:r>
            <a:r>
              <a:rPr lang="fr-FR" sz="4000">
                <a:solidFill>
                  <a:srgbClr val="FF5E00"/>
                </a:solidFill>
              </a:rPr>
              <a:t>B</a:t>
            </a:r>
            <a:r>
              <a:rPr lang="fr-FR" sz="4000">
                <a:solidFill>
                  <a:schemeClr val="tx2"/>
                </a:solidFill>
              </a:rPr>
              <a:t>oursier </a:t>
            </a:r>
            <a:r>
              <a:rPr lang="fr-FR" sz="4000">
                <a:solidFill>
                  <a:srgbClr val="FF5E00"/>
                </a:solidFill>
              </a:rPr>
              <a:t>F</a:t>
            </a:r>
            <a:r>
              <a:rPr lang="fr-FR" sz="4000">
                <a:solidFill>
                  <a:schemeClr val="tx2"/>
                </a:solidFill>
              </a:rPr>
              <a:t>rançais </a:t>
            </a:r>
          </a:p>
          <a:p>
            <a:pPr algn="ctr"/>
            <a:r>
              <a:rPr lang="fr-FR" sz="3600" i="1">
                <a:solidFill>
                  <a:srgbClr val="01A0B5"/>
                </a:solidFill>
              </a:rPr>
              <a:t>M</a:t>
            </a:r>
            <a:r>
              <a:rPr lang="fr-FR" sz="3600" i="1">
                <a:solidFill>
                  <a:schemeClr val="tx2"/>
                </a:solidFill>
              </a:rPr>
              <a:t>odes de </a:t>
            </a:r>
            <a:r>
              <a:rPr lang="fr-FR" sz="3600" i="1">
                <a:solidFill>
                  <a:srgbClr val="01A0B5"/>
                </a:solidFill>
              </a:rPr>
              <a:t>C</a:t>
            </a:r>
            <a:r>
              <a:rPr lang="fr-FR" sz="3600" i="1">
                <a:solidFill>
                  <a:schemeClr val="tx2"/>
                </a:solidFill>
              </a:rPr>
              <a:t>otation</a:t>
            </a:r>
            <a:endParaRPr lang="fr-FR" sz="4000">
              <a:solidFill>
                <a:schemeClr val="tx2"/>
              </a:solidFill>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33506"/>
                                        </p:tgtEl>
                                        <p:attrNameLst>
                                          <p:attrName>style.visibility</p:attrName>
                                        </p:attrNameLst>
                                      </p:cBhvr>
                                      <p:to>
                                        <p:strVal val="visible"/>
                                      </p:to>
                                    </p:set>
                                    <p:animEffect transition="in" filter="box(out)">
                                      <p:cBhvr>
                                        <p:cTn id="7" dur="500"/>
                                        <p:tgtEl>
                                          <p:spTgt spid="53350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33509"/>
                                        </p:tgtEl>
                                        <p:attrNameLst>
                                          <p:attrName>style.visibility</p:attrName>
                                        </p:attrNameLst>
                                      </p:cBhvr>
                                      <p:to>
                                        <p:strVal val="visible"/>
                                      </p:to>
                                    </p:set>
                                    <p:animEffect transition="in" filter="box(out)">
                                      <p:cBhvr>
                                        <p:cTn id="12" dur="500"/>
                                        <p:tgtEl>
                                          <p:spTgt spid="53350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33507"/>
                                        </p:tgtEl>
                                        <p:attrNameLst>
                                          <p:attrName>style.visibility</p:attrName>
                                        </p:attrNameLst>
                                      </p:cBhvr>
                                      <p:to>
                                        <p:strVal val="visible"/>
                                      </p:to>
                                    </p:set>
                                    <p:animEffect transition="in" filter="box(out)">
                                      <p:cBhvr>
                                        <p:cTn id="17" dur="500"/>
                                        <p:tgtEl>
                                          <p:spTgt spid="53350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33510"/>
                                        </p:tgtEl>
                                        <p:attrNameLst>
                                          <p:attrName>style.visibility</p:attrName>
                                        </p:attrNameLst>
                                      </p:cBhvr>
                                      <p:to>
                                        <p:strVal val="visible"/>
                                      </p:to>
                                    </p:set>
                                    <p:animEffect transition="in" filter="box(out)">
                                      <p:cBhvr>
                                        <p:cTn id="22" dur="500"/>
                                        <p:tgtEl>
                                          <p:spTgt spid="53351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33508"/>
                                        </p:tgtEl>
                                        <p:attrNameLst>
                                          <p:attrName>style.visibility</p:attrName>
                                        </p:attrNameLst>
                                      </p:cBhvr>
                                      <p:to>
                                        <p:strVal val="visible"/>
                                      </p:to>
                                    </p:set>
                                    <p:animEffect transition="in" filter="box(out)">
                                      <p:cBhvr>
                                        <p:cTn id="27" dur="500"/>
                                        <p:tgtEl>
                                          <p:spTgt spid="53350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ox(ou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33515"/>
                                        </p:tgtEl>
                                        <p:attrNameLst>
                                          <p:attrName>style.visibility</p:attrName>
                                        </p:attrNameLst>
                                      </p:cBhvr>
                                      <p:to>
                                        <p:strVal val="visible"/>
                                      </p:to>
                                    </p:set>
                                    <p:animEffect transition="in" filter="box(out)">
                                      <p:cBhvr>
                                        <p:cTn id="37" dur="500"/>
                                        <p:tgtEl>
                                          <p:spTgt spid="533515"/>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533516"/>
                                        </p:tgtEl>
                                        <p:attrNameLst>
                                          <p:attrName>style.visibility</p:attrName>
                                        </p:attrNameLst>
                                      </p:cBhvr>
                                      <p:to>
                                        <p:strVal val="visible"/>
                                      </p:to>
                                    </p:set>
                                    <p:animEffect transition="in" filter="box(out)">
                                      <p:cBhvr>
                                        <p:cTn id="42" dur="500"/>
                                        <p:tgtEl>
                                          <p:spTgt spid="533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6" grpId="0" animBg="1" autoUpdateAnimBg="0"/>
      <p:bldP spid="533507" grpId="0" animBg="1" autoUpdateAnimBg="0"/>
      <p:bldP spid="533508" grpId="0" animBg="1" autoUpdateAnimBg="0"/>
      <p:bldP spid="533509" grpId="0" animBg="1"/>
      <p:bldP spid="533510" grpId="0" animBg="1"/>
      <p:bldP spid="533515" grpId="0" animBg="1"/>
      <p:bldP spid="533516"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8"/>
          <p:cNvSpPr>
            <a:spLocks noChangeArrowheads="1"/>
          </p:cNvSpPr>
          <p:nvPr/>
        </p:nvSpPr>
        <p:spPr bwMode="auto">
          <a:xfrm>
            <a:off x="1801813" y="3284538"/>
            <a:ext cx="5865812" cy="2305050"/>
          </a:xfrm>
          <a:prstGeom prst="rect">
            <a:avLst/>
          </a:prstGeom>
          <a:noFill/>
          <a:ln w="9525">
            <a:noFill/>
            <a:miter lim="800000"/>
            <a:headEnd/>
            <a:tailEnd/>
          </a:ln>
        </p:spPr>
        <p:txBody>
          <a:bodyPr/>
          <a:lstStyle/>
          <a:p>
            <a:pPr marL="812800" indent="-812800">
              <a:spcBef>
                <a:spcPct val="20000"/>
              </a:spcBef>
            </a:pPr>
            <a:r>
              <a:rPr lang="fr-FR">
                <a:solidFill>
                  <a:srgbClr val="184B81"/>
                </a:solidFill>
              </a:rPr>
              <a:t>		</a:t>
            </a:r>
            <a:r>
              <a:rPr lang="fr-FR">
                <a:solidFill>
                  <a:srgbClr val="01A0B5"/>
                </a:solidFill>
              </a:rPr>
              <a:t>L</a:t>
            </a:r>
            <a:r>
              <a:rPr lang="fr-FR"/>
              <a:t>e Recours au Crédit Bancaire</a:t>
            </a:r>
          </a:p>
          <a:p>
            <a:pPr marL="812800" indent="-812800">
              <a:spcBef>
                <a:spcPct val="20000"/>
              </a:spcBef>
              <a:buFontTx/>
              <a:buChar char="•"/>
            </a:pPr>
            <a:endParaRPr lang="fr-FR"/>
          </a:p>
          <a:p>
            <a:pPr marL="812800" indent="-812800">
              <a:spcBef>
                <a:spcPct val="20000"/>
              </a:spcBef>
            </a:pPr>
            <a:r>
              <a:rPr lang="fr-FR">
                <a:solidFill>
                  <a:srgbClr val="EAEAEA"/>
                </a:solidFill>
              </a:rPr>
              <a:t>		Les Augmentations de Capital</a:t>
            </a:r>
          </a:p>
          <a:p>
            <a:pPr marL="812800" indent="-812800">
              <a:spcBef>
                <a:spcPct val="20000"/>
              </a:spcBef>
              <a:buFontTx/>
              <a:buChar char="•"/>
            </a:pPr>
            <a:endParaRPr lang="fr-FR">
              <a:solidFill>
                <a:srgbClr val="EAEAEA"/>
              </a:solidFill>
            </a:endParaRPr>
          </a:p>
          <a:p>
            <a:pPr marL="812800" indent="-812800">
              <a:spcBef>
                <a:spcPct val="20000"/>
              </a:spcBef>
            </a:pPr>
            <a:r>
              <a:rPr lang="fr-FR">
                <a:solidFill>
                  <a:srgbClr val="EAEAEA"/>
                </a:solidFill>
              </a:rPr>
              <a:t>		L’Introduction en Bourse</a:t>
            </a:r>
          </a:p>
        </p:txBody>
      </p:sp>
      <p:sp>
        <p:nvSpPr>
          <p:cNvPr id="43010" name="Rectangle 3"/>
          <p:cNvSpPr>
            <a:spLocks noChangeArrowheads="1"/>
          </p:cNvSpPr>
          <p:nvPr/>
        </p:nvSpPr>
        <p:spPr bwMode="auto">
          <a:xfrm>
            <a:off x="1403350" y="2349500"/>
            <a:ext cx="6629400" cy="503238"/>
          </a:xfrm>
          <a:prstGeom prst="rect">
            <a:avLst/>
          </a:prstGeom>
          <a:noFill/>
          <a:ln w="9525">
            <a:noFill/>
            <a:miter lim="800000"/>
            <a:headEnd/>
            <a:tailEnd/>
          </a:ln>
        </p:spPr>
        <p:txBody>
          <a:bodyPr/>
          <a:lstStyle/>
          <a:p>
            <a:pPr marL="812800" indent="-812800">
              <a:lnSpc>
                <a:spcPct val="80000"/>
              </a:lnSpc>
              <a:spcBef>
                <a:spcPct val="20000"/>
              </a:spcBef>
            </a:pPr>
            <a:r>
              <a:rPr lang="fr-FR" sz="2800">
                <a:solidFill>
                  <a:srgbClr val="184B81"/>
                </a:solidFill>
              </a:rPr>
              <a:t>	</a:t>
            </a:r>
            <a:r>
              <a:rPr lang="fr-FR" sz="2800">
                <a:solidFill>
                  <a:srgbClr val="01A0B5"/>
                </a:solidFill>
              </a:rPr>
              <a:t>L</a:t>
            </a:r>
            <a:r>
              <a:rPr lang="fr-FR" sz="2800"/>
              <a:t>es Possibilités de Financement</a:t>
            </a:r>
          </a:p>
          <a:p>
            <a:pPr marL="812800" indent="-812800">
              <a:lnSpc>
                <a:spcPct val="80000"/>
              </a:lnSpc>
              <a:spcBef>
                <a:spcPct val="20000"/>
              </a:spcBef>
            </a:pPr>
            <a:endParaRPr lang="fr-FR" sz="200"/>
          </a:p>
        </p:txBody>
      </p:sp>
      <p:pic>
        <p:nvPicPr>
          <p:cNvPr id="43011" name="Picture 4" descr="Logo Partie 2"/>
          <p:cNvPicPr>
            <a:picLocks noChangeAspect="1" noChangeArrowheads="1"/>
          </p:cNvPicPr>
          <p:nvPr/>
        </p:nvPicPr>
        <p:blipFill>
          <a:blip r:embed="rId3"/>
          <a:srcRect/>
          <a:stretch>
            <a:fillRect/>
          </a:stretch>
        </p:blipFill>
        <p:spPr bwMode="auto">
          <a:xfrm>
            <a:off x="1431925" y="2205038"/>
            <a:ext cx="619125" cy="658812"/>
          </a:xfrm>
          <a:prstGeom prst="rect">
            <a:avLst/>
          </a:prstGeom>
          <a:noFill/>
          <a:ln w="9525">
            <a:noFill/>
            <a:miter lim="800000"/>
            <a:headEnd/>
            <a:tailEnd/>
          </a:ln>
        </p:spPr>
      </p:pic>
      <p:pic>
        <p:nvPicPr>
          <p:cNvPr id="43012" name="Picture 5" descr="Logo Partie 2"/>
          <p:cNvPicPr>
            <a:picLocks noChangeAspect="1" noChangeArrowheads="1"/>
          </p:cNvPicPr>
          <p:nvPr/>
        </p:nvPicPr>
        <p:blipFill>
          <a:blip r:embed="rId4"/>
          <a:srcRect/>
          <a:stretch>
            <a:fillRect/>
          </a:stretch>
        </p:blipFill>
        <p:spPr bwMode="auto">
          <a:xfrm>
            <a:off x="2127250" y="3251200"/>
            <a:ext cx="500063" cy="533400"/>
          </a:xfrm>
          <a:prstGeom prst="rect">
            <a:avLst/>
          </a:prstGeom>
          <a:noFill/>
          <a:ln w="9525">
            <a:noFill/>
            <a:miter lim="800000"/>
            <a:headEnd/>
            <a:tailEnd/>
          </a:ln>
        </p:spPr>
      </p:pic>
      <p:pic>
        <p:nvPicPr>
          <p:cNvPr id="43013" name="Picture 6" descr="Logo Partie 2"/>
          <p:cNvPicPr>
            <a:picLocks noChangeAspect="1" noChangeArrowheads="1"/>
          </p:cNvPicPr>
          <p:nvPr/>
        </p:nvPicPr>
        <p:blipFill>
          <a:blip r:embed="rId4">
            <a:lum bright="70000" contrast="-70000"/>
          </a:blip>
          <a:srcRect/>
          <a:stretch>
            <a:fillRect/>
          </a:stretch>
        </p:blipFill>
        <p:spPr bwMode="auto">
          <a:xfrm>
            <a:off x="2127250" y="4114800"/>
            <a:ext cx="500063" cy="533400"/>
          </a:xfrm>
          <a:prstGeom prst="rect">
            <a:avLst/>
          </a:prstGeom>
          <a:noFill/>
          <a:ln w="9525">
            <a:noFill/>
            <a:miter lim="800000"/>
            <a:headEnd/>
            <a:tailEnd/>
          </a:ln>
        </p:spPr>
      </p:pic>
      <p:pic>
        <p:nvPicPr>
          <p:cNvPr id="43014" name="Picture 7" descr="Logo Partie 2"/>
          <p:cNvPicPr>
            <a:picLocks noChangeAspect="1" noChangeArrowheads="1"/>
          </p:cNvPicPr>
          <p:nvPr/>
        </p:nvPicPr>
        <p:blipFill>
          <a:blip r:embed="rId4">
            <a:lum bright="70000" contrast="-70000"/>
          </a:blip>
          <a:srcRect/>
          <a:stretch>
            <a:fillRect/>
          </a:stretch>
        </p:blipFill>
        <p:spPr bwMode="auto">
          <a:xfrm>
            <a:off x="2127250" y="4991100"/>
            <a:ext cx="500063" cy="533400"/>
          </a:xfrm>
          <a:prstGeom prst="rect">
            <a:avLst/>
          </a:prstGeom>
          <a:noFill/>
          <a:ln w="9525">
            <a:noFill/>
            <a:miter lim="800000"/>
            <a:headEnd/>
            <a:tailEnd/>
          </a:ln>
        </p:spPr>
      </p:pic>
      <p:sp>
        <p:nvSpPr>
          <p:cNvPr id="43015" name="Rectangle 9"/>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solidFill>
                  <a:schemeClr val="tx2"/>
                </a:solidFill>
              </a:rPr>
              <a:t>’Entreprise et les Marchés</a:t>
            </a:r>
          </a:p>
        </p:txBody>
      </p:sp>
    </p:spTree>
  </p:cSld>
  <p:clrMapOvr>
    <a:masterClrMapping/>
  </p:clrMapOvr>
  <p:transition>
    <p:zoom/>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Rectangle 2"/>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e </a:t>
            </a:r>
            <a:r>
              <a:rPr lang="fr-FR" sz="4000" smtClean="0">
                <a:solidFill>
                  <a:srgbClr val="FF5E00"/>
                </a:solidFill>
              </a:rPr>
              <a:t>S</a:t>
            </a:r>
            <a:r>
              <a:rPr lang="fr-FR" sz="4000" smtClean="0">
                <a:solidFill>
                  <a:schemeClr val="tx1"/>
                </a:solidFill>
              </a:rPr>
              <a:t>RD (1/4)</a:t>
            </a:r>
            <a:endParaRPr lang="fr-FR" sz="3200" smtClean="0">
              <a:solidFill>
                <a:schemeClr val="tx1"/>
              </a:solidFill>
            </a:endParaRPr>
          </a:p>
        </p:txBody>
      </p:sp>
      <p:sp>
        <p:nvSpPr>
          <p:cNvPr id="316418" name="Rectangle 3"/>
          <p:cNvSpPr>
            <a:spLocks noGrp="1" noChangeArrowheads="1"/>
          </p:cNvSpPr>
          <p:nvPr>
            <p:ph type="body" idx="1"/>
          </p:nvPr>
        </p:nvSpPr>
        <p:spPr>
          <a:xfrm>
            <a:off x="1066800" y="1844675"/>
            <a:ext cx="7391400" cy="3827463"/>
          </a:xfrm>
        </p:spPr>
        <p:txBody>
          <a:bodyPr/>
          <a:lstStyle/>
          <a:p>
            <a:pPr algn="just" eaLnBrk="1" hangingPunct="1">
              <a:lnSpc>
                <a:spcPct val="80000"/>
              </a:lnSpc>
              <a:buFontTx/>
              <a:buNone/>
            </a:pPr>
            <a:r>
              <a:rPr lang="fr-FR" sz="2400" smtClean="0">
                <a:solidFill>
                  <a:srgbClr val="184B81"/>
                </a:solidFill>
              </a:rPr>
              <a:t>	</a:t>
            </a:r>
            <a:r>
              <a:rPr lang="fr-FR" sz="2400" smtClean="0">
                <a:solidFill>
                  <a:srgbClr val="01A0B5"/>
                </a:solidFill>
              </a:rPr>
              <a:t>H</a:t>
            </a:r>
            <a:r>
              <a:rPr lang="fr-FR" sz="2400" smtClean="0"/>
              <a:t>istorique :</a:t>
            </a:r>
            <a:r>
              <a:rPr lang="fr-FR" smtClean="0"/>
              <a:t> </a:t>
            </a:r>
          </a:p>
          <a:p>
            <a:pPr algn="just" eaLnBrk="1" hangingPunct="1">
              <a:lnSpc>
                <a:spcPct val="80000"/>
              </a:lnSpc>
            </a:pPr>
            <a:endParaRPr lang="fr-FR" sz="500" smtClean="0"/>
          </a:p>
          <a:p>
            <a:pPr lvl="1" algn="just" eaLnBrk="1" hangingPunct="1">
              <a:lnSpc>
                <a:spcPct val="80000"/>
              </a:lnSpc>
            </a:pPr>
            <a:r>
              <a:rPr lang="fr-FR" sz="2000" smtClean="0">
                <a:solidFill>
                  <a:srgbClr val="01A0B5"/>
                </a:solidFill>
              </a:rPr>
              <a:t>S</a:t>
            </a:r>
            <a:r>
              <a:rPr lang="fr-FR" sz="2000" smtClean="0"/>
              <a:t>RD = Service de Règlement Différé,</a:t>
            </a:r>
          </a:p>
          <a:p>
            <a:pPr lvl="1" algn="just" eaLnBrk="1" hangingPunct="1">
              <a:lnSpc>
                <a:spcPct val="80000"/>
              </a:lnSpc>
            </a:pPr>
            <a:endParaRPr lang="fr-FR" sz="500" smtClean="0"/>
          </a:p>
          <a:p>
            <a:pPr lvl="1" algn="just" eaLnBrk="1" hangingPunct="1">
              <a:lnSpc>
                <a:spcPct val="80000"/>
              </a:lnSpc>
            </a:pPr>
            <a:r>
              <a:rPr lang="fr-FR" sz="2000" smtClean="0">
                <a:solidFill>
                  <a:srgbClr val="01A0B5"/>
                </a:solidFill>
              </a:rPr>
              <a:t>M</a:t>
            </a:r>
            <a:r>
              <a:rPr lang="fr-FR" sz="2000" smtClean="0"/>
              <a:t>is en place le 25 septembre 2000,</a:t>
            </a:r>
          </a:p>
          <a:p>
            <a:pPr lvl="1" algn="just" eaLnBrk="1" hangingPunct="1">
              <a:lnSpc>
                <a:spcPct val="80000"/>
              </a:lnSpc>
            </a:pPr>
            <a:endParaRPr lang="fr-FR" sz="500" smtClean="0"/>
          </a:p>
          <a:p>
            <a:pPr lvl="1" algn="just" eaLnBrk="1" hangingPunct="1">
              <a:lnSpc>
                <a:spcPct val="80000"/>
              </a:lnSpc>
            </a:pPr>
            <a:r>
              <a:rPr lang="fr-FR" sz="2000" smtClean="0">
                <a:solidFill>
                  <a:srgbClr val="01A0B5"/>
                </a:solidFill>
              </a:rPr>
              <a:t>A</a:t>
            </a:r>
            <a:r>
              <a:rPr lang="fr-FR" sz="2000" smtClean="0"/>
              <a:t>bandon de l’ancien Règlement Mensuel (RM),</a:t>
            </a:r>
          </a:p>
          <a:p>
            <a:pPr algn="just" eaLnBrk="1" hangingPunct="1">
              <a:lnSpc>
                <a:spcPct val="80000"/>
              </a:lnSpc>
              <a:buFontTx/>
              <a:buNone/>
            </a:pPr>
            <a:r>
              <a:rPr lang="fr-FR" sz="2400" smtClean="0">
                <a:solidFill>
                  <a:srgbClr val="184B81"/>
                </a:solidFill>
              </a:rPr>
              <a:t>	</a:t>
            </a:r>
          </a:p>
          <a:p>
            <a:pPr algn="just" eaLnBrk="1" hangingPunct="1">
              <a:lnSpc>
                <a:spcPct val="80000"/>
              </a:lnSpc>
              <a:buFontTx/>
              <a:buNone/>
            </a:pPr>
            <a:r>
              <a:rPr lang="fr-FR" sz="2400" smtClean="0">
                <a:solidFill>
                  <a:srgbClr val="184B81"/>
                </a:solidFill>
              </a:rPr>
              <a:t>	</a:t>
            </a:r>
            <a:r>
              <a:rPr lang="fr-FR" sz="2400" smtClean="0">
                <a:solidFill>
                  <a:srgbClr val="01A0B5"/>
                </a:solidFill>
              </a:rPr>
              <a:t>O</a:t>
            </a:r>
            <a:r>
              <a:rPr lang="fr-FR" sz="2400" smtClean="0"/>
              <a:t>bjectifs :</a:t>
            </a:r>
            <a:r>
              <a:rPr lang="fr-FR" smtClean="0"/>
              <a:t> </a:t>
            </a:r>
          </a:p>
          <a:p>
            <a:pPr algn="just" eaLnBrk="1" hangingPunct="1">
              <a:lnSpc>
                <a:spcPct val="80000"/>
              </a:lnSpc>
            </a:pPr>
            <a:endParaRPr lang="fr-FR" sz="500" smtClean="0"/>
          </a:p>
          <a:p>
            <a:pPr lvl="1" algn="just" eaLnBrk="1" hangingPunct="1">
              <a:lnSpc>
                <a:spcPct val="80000"/>
              </a:lnSpc>
            </a:pPr>
            <a:r>
              <a:rPr lang="fr-FR" sz="2000" smtClean="0">
                <a:solidFill>
                  <a:srgbClr val="01A0B5"/>
                </a:solidFill>
              </a:rPr>
              <a:t>H</a:t>
            </a:r>
            <a:r>
              <a:rPr lang="fr-FR" sz="2000" smtClean="0"/>
              <a:t>armoniser les modalités de négociation des titres entre les huit principales Bourses européennes,</a:t>
            </a:r>
          </a:p>
          <a:p>
            <a:pPr lvl="1" algn="just" eaLnBrk="1" hangingPunct="1">
              <a:lnSpc>
                <a:spcPct val="80000"/>
              </a:lnSpc>
            </a:pPr>
            <a:endParaRPr lang="fr-FR" sz="500" smtClean="0"/>
          </a:p>
          <a:p>
            <a:pPr lvl="1" algn="just" eaLnBrk="1" hangingPunct="1">
              <a:lnSpc>
                <a:spcPct val="80000"/>
              </a:lnSpc>
            </a:pPr>
            <a:r>
              <a:rPr lang="fr-FR" sz="2000" smtClean="0">
                <a:solidFill>
                  <a:srgbClr val="01A0B5"/>
                </a:solidFill>
              </a:rPr>
              <a:t>S</a:t>
            </a:r>
            <a:r>
              <a:rPr lang="fr-FR" sz="2000" smtClean="0"/>
              <a:t>ervice de transactions à terme,</a:t>
            </a:r>
          </a:p>
          <a:p>
            <a:pPr lvl="1" algn="just" eaLnBrk="1" hangingPunct="1">
              <a:lnSpc>
                <a:spcPct val="80000"/>
              </a:lnSpc>
            </a:pPr>
            <a:endParaRPr lang="fr-FR" sz="500" smtClean="0"/>
          </a:p>
          <a:p>
            <a:pPr lvl="1" algn="just" eaLnBrk="1" hangingPunct="1">
              <a:lnSpc>
                <a:spcPct val="80000"/>
              </a:lnSpc>
            </a:pPr>
            <a:r>
              <a:rPr lang="fr-FR" sz="2000" smtClean="0">
                <a:solidFill>
                  <a:srgbClr val="01A0B5"/>
                </a:solidFill>
              </a:rPr>
              <a:t>D</a:t>
            </a:r>
            <a:r>
              <a:rPr lang="fr-FR" sz="2000" smtClean="0"/>
              <a:t>énouer les opérations en fin de mois (crédit gratuit).</a:t>
            </a:r>
          </a:p>
        </p:txBody>
      </p:sp>
      <p:pic>
        <p:nvPicPr>
          <p:cNvPr id="316419" name="Picture 4" descr="Logo Partie 1"/>
          <p:cNvPicPr>
            <a:picLocks noChangeAspect="1" noChangeArrowheads="1"/>
          </p:cNvPicPr>
          <p:nvPr/>
        </p:nvPicPr>
        <p:blipFill>
          <a:blip r:embed="rId3"/>
          <a:srcRect/>
          <a:stretch>
            <a:fillRect/>
          </a:stretch>
        </p:blipFill>
        <p:spPr bwMode="auto">
          <a:xfrm>
            <a:off x="914400" y="1917700"/>
            <a:ext cx="500063" cy="503238"/>
          </a:xfrm>
          <a:prstGeom prst="rect">
            <a:avLst/>
          </a:prstGeom>
          <a:noFill/>
          <a:ln w="9525">
            <a:noFill/>
            <a:miter lim="800000"/>
            <a:headEnd/>
            <a:tailEnd/>
          </a:ln>
        </p:spPr>
      </p:pic>
      <p:pic>
        <p:nvPicPr>
          <p:cNvPr id="316420" name="Picture 5" descr="Logo Partie 1"/>
          <p:cNvPicPr>
            <a:picLocks noChangeAspect="1" noChangeArrowheads="1"/>
          </p:cNvPicPr>
          <p:nvPr/>
        </p:nvPicPr>
        <p:blipFill>
          <a:blip r:embed="rId3"/>
          <a:srcRect/>
          <a:stretch>
            <a:fillRect/>
          </a:stretch>
        </p:blipFill>
        <p:spPr bwMode="auto">
          <a:xfrm>
            <a:off x="914400" y="3878263"/>
            <a:ext cx="500063" cy="503237"/>
          </a:xfrm>
          <a:prstGeom prst="rect">
            <a:avLst/>
          </a:prstGeom>
          <a:noFill/>
          <a:ln w="9525">
            <a:noFill/>
            <a:miter lim="800000"/>
            <a:headEnd/>
            <a:tailEnd/>
          </a:ln>
        </p:spPr>
      </p:pic>
    </p:spTree>
  </p:cSld>
  <p:clrMapOvr>
    <a:masterClrMapping/>
  </p:clrMapOvr>
  <p:transition>
    <p:zoom/>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Rectangle 2"/>
          <p:cNvSpPr>
            <a:spLocks noGrp="1" noChangeArrowheads="1"/>
          </p:cNvSpPr>
          <p:nvPr>
            <p:ph type="body" idx="1"/>
          </p:nvPr>
        </p:nvSpPr>
        <p:spPr>
          <a:xfrm>
            <a:off x="1066800" y="1844675"/>
            <a:ext cx="7391400" cy="4437063"/>
          </a:xfrm>
        </p:spPr>
        <p:txBody>
          <a:bodyPr/>
          <a:lstStyle/>
          <a:p>
            <a:pPr algn="just" eaLnBrk="1" hangingPunct="1">
              <a:lnSpc>
                <a:spcPct val="80000"/>
              </a:lnSpc>
              <a:buFontTx/>
              <a:buNone/>
            </a:pPr>
            <a:r>
              <a:rPr lang="fr-FR" sz="2400" smtClean="0">
                <a:solidFill>
                  <a:srgbClr val="184B81"/>
                </a:solidFill>
              </a:rPr>
              <a:t>	</a:t>
            </a:r>
            <a:r>
              <a:rPr lang="fr-FR" sz="2400" smtClean="0">
                <a:solidFill>
                  <a:srgbClr val="01A0B5"/>
                </a:solidFill>
              </a:rPr>
              <a:t>P</a:t>
            </a:r>
            <a:r>
              <a:rPr lang="fr-FR" sz="2400" smtClean="0"/>
              <a:t>ropriétés :</a:t>
            </a:r>
            <a:r>
              <a:rPr lang="fr-FR" smtClean="0"/>
              <a:t> </a:t>
            </a:r>
          </a:p>
          <a:p>
            <a:pPr algn="just" eaLnBrk="1" hangingPunct="1">
              <a:lnSpc>
                <a:spcPct val="80000"/>
              </a:lnSpc>
            </a:pPr>
            <a:endParaRPr lang="fr-FR" sz="500" smtClean="0"/>
          </a:p>
          <a:p>
            <a:pPr lvl="1" algn="just" eaLnBrk="1" hangingPunct="1">
              <a:lnSpc>
                <a:spcPct val="80000"/>
              </a:lnSpc>
            </a:pPr>
            <a:r>
              <a:rPr lang="fr-FR" sz="2000" smtClean="0">
                <a:solidFill>
                  <a:srgbClr val="01A0B5"/>
                </a:solidFill>
              </a:rPr>
              <a:t>S</a:t>
            </a:r>
            <a:r>
              <a:rPr lang="fr-FR" sz="2000" smtClean="0"/>
              <a:t>’applique aux 3 principaux marchés parisiens (</a:t>
            </a:r>
            <a:r>
              <a:rPr lang="fr-FR" sz="1800" smtClean="0"/>
              <a:t>PM</a:t>
            </a:r>
            <a:r>
              <a:rPr lang="fr-FR" sz="2000" smtClean="0"/>
              <a:t>, </a:t>
            </a:r>
            <a:r>
              <a:rPr lang="fr-FR" sz="1800" smtClean="0"/>
              <a:t>SM</a:t>
            </a:r>
            <a:r>
              <a:rPr lang="fr-FR" sz="2000" smtClean="0"/>
              <a:t>, </a:t>
            </a:r>
            <a:r>
              <a:rPr lang="fr-FR" sz="1800" smtClean="0"/>
              <a:t>NM</a:t>
            </a:r>
            <a:r>
              <a:rPr lang="fr-FR" sz="2000" smtClean="0"/>
              <a:t>) de la place de Paris,</a:t>
            </a:r>
          </a:p>
          <a:p>
            <a:pPr lvl="1" algn="just" eaLnBrk="1" hangingPunct="1">
              <a:lnSpc>
                <a:spcPct val="80000"/>
              </a:lnSpc>
            </a:pPr>
            <a:endParaRPr lang="fr-FR" sz="500" smtClean="0"/>
          </a:p>
          <a:p>
            <a:pPr lvl="1" algn="just" eaLnBrk="1" hangingPunct="1">
              <a:lnSpc>
                <a:spcPct val="80000"/>
              </a:lnSpc>
            </a:pPr>
            <a:r>
              <a:rPr lang="fr-FR" sz="2000" smtClean="0">
                <a:solidFill>
                  <a:srgbClr val="01A0B5"/>
                </a:solidFill>
              </a:rPr>
              <a:t>P</a:t>
            </a:r>
            <a:r>
              <a:rPr lang="fr-FR" sz="2000" smtClean="0"/>
              <a:t>roposé aux valeurs les plus « </a:t>
            </a:r>
            <a:r>
              <a:rPr lang="fr-FR" sz="2000" i="1" smtClean="0"/>
              <a:t>actives</a:t>
            </a:r>
            <a:r>
              <a:rPr lang="fr-FR" sz="2000" smtClean="0"/>
              <a:t> » de la cote (françaises et étrangères), remplissant les critères d’éligibilité :</a:t>
            </a:r>
          </a:p>
          <a:p>
            <a:pPr lvl="2" algn="just" eaLnBrk="1" hangingPunct="1">
              <a:lnSpc>
                <a:spcPct val="80000"/>
              </a:lnSpc>
            </a:pPr>
            <a:r>
              <a:rPr lang="fr-FR" sz="1800" smtClean="0">
                <a:solidFill>
                  <a:srgbClr val="01A0B5"/>
                </a:solidFill>
              </a:rPr>
              <a:t>A</a:t>
            </a:r>
            <a:r>
              <a:rPr lang="fr-FR" sz="1800" smtClean="0"/>
              <a:t>ppartenance à l’indice FTSEurofirst 100,</a:t>
            </a:r>
          </a:p>
          <a:p>
            <a:pPr lvl="2" algn="just" eaLnBrk="1" hangingPunct="1">
              <a:lnSpc>
                <a:spcPct val="80000"/>
              </a:lnSpc>
            </a:pPr>
            <a:r>
              <a:rPr lang="fr-FR" sz="1800" smtClean="0">
                <a:solidFill>
                  <a:srgbClr val="01A0B5"/>
                </a:solidFill>
              </a:rPr>
              <a:t>C</a:t>
            </a:r>
            <a:r>
              <a:rPr lang="fr-FR" sz="1800" smtClean="0"/>
              <a:t>apitalisation &gt; 1 Md€,</a:t>
            </a:r>
          </a:p>
          <a:p>
            <a:pPr lvl="2" algn="just" eaLnBrk="1" hangingPunct="1">
              <a:lnSpc>
                <a:spcPct val="80000"/>
              </a:lnSpc>
            </a:pPr>
            <a:r>
              <a:rPr lang="fr-FR" sz="1800" smtClean="0">
                <a:solidFill>
                  <a:srgbClr val="01A0B5"/>
                </a:solidFill>
              </a:rPr>
              <a:t>V</a:t>
            </a:r>
            <a:r>
              <a:rPr lang="fr-FR" sz="1800" smtClean="0"/>
              <a:t>olume </a:t>
            </a:r>
            <a:r>
              <a:rPr lang="fr-FR" sz="1800" i="1" smtClean="0"/>
              <a:t>intraday</a:t>
            </a:r>
            <a:r>
              <a:rPr lang="fr-FR" sz="1800" smtClean="0"/>
              <a:t> d’échanges &gt; 1 M€.</a:t>
            </a:r>
          </a:p>
          <a:p>
            <a:pPr lvl="1" algn="just" eaLnBrk="1" hangingPunct="1">
              <a:lnSpc>
                <a:spcPct val="80000"/>
              </a:lnSpc>
            </a:pPr>
            <a:endParaRPr lang="fr-FR" sz="500" smtClean="0"/>
          </a:p>
          <a:p>
            <a:pPr lvl="1" algn="just" eaLnBrk="1" hangingPunct="1">
              <a:lnSpc>
                <a:spcPct val="80000"/>
              </a:lnSpc>
            </a:pPr>
            <a:r>
              <a:rPr lang="fr-FR" sz="2000" smtClean="0">
                <a:solidFill>
                  <a:srgbClr val="01A0B5"/>
                </a:solidFill>
              </a:rPr>
              <a:t>O</a:t>
            </a:r>
            <a:r>
              <a:rPr lang="fr-FR" sz="2000" smtClean="0"/>
              <a:t>ffre les mêmes facilités qu’avec le RM :</a:t>
            </a:r>
          </a:p>
          <a:p>
            <a:pPr lvl="2" algn="just" eaLnBrk="1" hangingPunct="1">
              <a:lnSpc>
                <a:spcPct val="80000"/>
              </a:lnSpc>
            </a:pPr>
            <a:r>
              <a:rPr lang="fr-FR" sz="1800" smtClean="0">
                <a:solidFill>
                  <a:srgbClr val="01A0B5"/>
                </a:solidFill>
              </a:rPr>
              <a:t>E</a:t>
            </a:r>
            <a:r>
              <a:rPr lang="fr-FR" sz="1800" smtClean="0"/>
              <a:t>ffet de levier,</a:t>
            </a:r>
          </a:p>
          <a:p>
            <a:pPr lvl="2" algn="just" eaLnBrk="1" hangingPunct="1">
              <a:lnSpc>
                <a:spcPct val="80000"/>
              </a:lnSpc>
            </a:pPr>
            <a:r>
              <a:rPr lang="fr-FR" sz="1800" smtClean="0">
                <a:solidFill>
                  <a:srgbClr val="01A0B5"/>
                </a:solidFill>
              </a:rPr>
              <a:t>P</a:t>
            </a:r>
            <a:r>
              <a:rPr lang="fr-FR" sz="1800" smtClean="0"/>
              <a:t>ossibilité de différer en fin de mois :</a:t>
            </a:r>
          </a:p>
          <a:p>
            <a:pPr lvl="3" algn="just" eaLnBrk="1" hangingPunct="1">
              <a:lnSpc>
                <a:spcPct val="80000"/>
              </a:lnSpc>
            </a:pPr>
            <a:r>
              <a:rPr lang="fr-FR" sz="1800" smtClean="0">
                <a:solidFill>
                  <a:srgbClr val="01A0B5"/>
                </a:solidFill>
              </a:rPr>
              <a:t>L</a:t>
            </a:r>
            <a:r>
              <a:rPr lang="fr-FR" sz="1800" smtClean="0"/>
              <a:t>e règlement,</a:t>
            </a:r>
          </a:p>
          <a:p>
            <a:pPr lvl="3" algn="just" eaLnBrk="1" hangingPunct="1">
              <a:lnSpc>
                <a:spcPct val="80000"/>
              </a:lnSpc>
            </a:pPr>
            <a:r>
              <a:rPr lang="fr-FR" sz="1800" smtClean="0">
                <a:solidFill>
                  <a:srgbClr val="01A0B5"/>
                </a:solidFill>
              </a:rPr>
              <a:t>L</a:t>
            </a:r>
            <a:r>
              <a:rPr lang="fr-FR" sz="1800" smtClean="0"/>
              <a:t>a livraison des transactions.</a:t>
            </a:r>
            <a:endParaRPr lang="fr-FR" smtClean="0"/>
          </a:p>
          <a:p>
            <a:pPr lvl="3" algn="just" eaLnBrk="1" hangingPunct="1">
              <a:lnSpc>
                <a:spcPct val="80000"/>
              </a:lnSpc>
            </a:pPr>
            <a:endParaRPr lang="fr-FR" sz="500" smtClean="0"/>
          </a:p>
          <a:p>
            <a:pPr lvl="1" algn="just" eaLnBrk="1" hangingPunct="1">
              <a:lnSpc>
                <a:spcPct val="80000"/>
              </a:lnSpc>
            </a:pPr>
            <a:r>
              <a:rPr lang="fr-FR" sz="2000" smtClean="0">
                <a:solidFill>
                  <a:srgbClr val="01A0B5"/>
                </a:solidFill>
              </a:rPr>
              <a:t>V</a:t>
            </a:r>
            <a:r>
              <a:rPr lang="fr-FR" sz="2000" smtClean="0"/>
              <a:t>aleurs éligibles </a:t>
            </a:r>
            <a:r>
              <a:rPr lang="fr-FR" sz="2000" smtClean="0">
                <a:sym typeface="Symbol" pitchFamily="18" charset="2"/>
              </a:rPr>
              <a:t> 136 valeurs.</a:t>
            </a:r>
            <a:endParaRPr lang="fr-FR" sz="2000" smtClean="0"/>
          </a:p>
        </p:txBody>
      </p:sp>
      <p:sp>
        <p:nvSpPr>
          <p:cNvPr id="318466" name="Rectangle 3"/>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e </a:t>
            </a:r>
            <a:r>
              <a:rPr lang="fr-FR" sz="4000" smtClean="0">
                <a:solidFill>
                  <a:srgbClr val="FF5E00"/>
                </a:solidFill>
              </a:rPr>
              <a:t>S</a:t>
            </a:r>
            <a:r>
              <a:rPr lang="fr-FR" sz="4000" smtClean="0">
                <a:solidFill>
                  <a:schemeClr val="tx1"/>
                </a:solidFill>
              </a:rPr>
              <a:t>RD (2/4)</a:t>
            </a:r>
            <a:endParaRPr lang="fr-FR" sz="3200" smtClean="0">
              <a:solidFill>
                <a:schemeClr val="tx1"/>
              </a:solidFill>
            </a:endParaRPr>
          </a:p>
        </p:txBody>
      </p:sp>
      <p:pic>
        <p:nvPicPr>
          <p:cNvPr id="318467" name="Picture 4" descr="Logo Partie 1"/>
          <p:cNvPicPr>
            <a:picLocks noChangeAspect="1" noChangeArrowheads="1"/>
          </p:cNvPicPr>
          <p:nvPr/>
        </p:nvPicPr>
        <p:blipFill>
          <a:blip r:embed="rId3"/>
          <a:srcRect/>
          <a:stretch>
            <a:fillRect/>
          </a:stretch>
        </p:blipFill>
        <p:spPr bwMode="auto">
          <a:xfrm>
            <a:off x="914400" y="1917700"/>
            <a:ext cx="500063" cy="503238"/>
          </a:xfrm>
          <a:prstGeom prst="rect">
            <a:avLst/>
          </a:prstGeom>
          <a:noFill/>
          <a:ln w="9525">
            <a:noFill/>
            <a:miter lim="800000"/>
            <a:headEnd/>
            <a:tailEnd/>
          </a:ln>
        </p:spPr>
      </p:pic>
    </p:spTree>
  </p:cSld>
  <p:clrMapOvr>
    <a:masterClrMapping/>
  </p:clrMapOvr>
  <p:transition>
    <p:zoom/>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0513" name="Group 2"/>
          <p:cNvGrpSpPr>
            <a:grpSpLocks/>
          </p:cNvGrpSpPr>
          <p:nvPr/>
        </p:nvGrpSpPr>
        <p:grpSpPr bwMode="auto">
          <a:xfrm>
            <a:off x="1905000" y="1828800"/>
            <a:ext cx="5257800" cy="1828800"/>
            <a:chOff x="1008" y="1776"/>
            <a:chExt cx="3552" cy="1265"/>
          </a:xfrm>
        </p:grpSpPr>
        <p:pic>
          <p:nvPicPr>
            <p:cNvPr id="320518" name="Picture 3" descr="Calendrier_SRD"/>
            <p:cNvPicPr>
              <a:picLocks noChangeAspect="1" noChangeArrowheads="1"/>
            </p:cNvPicPr>
            <p:nvPr/>
          </p:nvPicPr>
          <p:blipFill>
            <a:blip r:embed="rId3"/>
            <a:srcRect/>
            <a:stretch>
              <a:fillRect/>
            </a:stretch>
          </p:blipFill>
          <p:spPr bwMode="auto">
            <a:xfrm>
              <a:off x="1008" y="1776"/>
              <a:ext cx="3552" cy="1265"/>
            </a:xfrm>
            <a:prstGeom prst="rect">
              <a:avLst/>
            </a:prstGeom>
            <a:noFill/>
            <a:ln w="9525">
              <a:noFill/>
              <a:miter lim="800000"/>
              <a:headEnd/>
              <a:tailEnd/>
            </a:ln>
          </p:spPr>
        </p:pic>
        <p:sp>
          <p:nvSpPr>
            <p:cNvPr id="320519" name="Rectangle 4"/>
            <p:cNvSpPr>
              <a:spLocks noChangeArrowheads="1"/>
            </p:cNvSpPr>
            <p:nvPr/>
          </p:nvSpPr>
          <p:spPr bwMode="auto">
            <a:xfrm>
              <a:off x="1008" y="1824"/>
              <a:ext cx="3504" cy="126"/>
            </a:xfrm>
            <a:prstGeom prst="rect">
              <a:avLst/>
            </a:prstGeom>
            <a:solidFill>
              <a:schemeClr val="bg1"/>
            </a:solidFill>
            <a:ln w="9525">
              <a:noFill/>
              <a:miter lim="800000"/>
              <a:headEnd/>
              <a:tailEnd/>
            </a:ln>
          </p:spPr>
          <p:txBody>
            <a:bodyPr wrap="none" anchor="ctr"/>
            <a:lstStyle/>
            <a:p>
              <a:pPr eaLnBrk="0" hangingPunct="0"/>
              <a:endParaRPr lang="fr-FR"/>
            </a:p>
          </p:txBody>
        </p:sp>
      </p:grpSp>
      <p:sp>
        <p:nvSpPr>
          <p:cNvPr id="320514" name="Rectangle 5"/>
          <p:cNvSpPr>
            <a:spLocks noGrp="1" noChangeArrowheads="1"/>
          </p:cNvSpPr>
          <p:nvPr>
            <p:ph type="body" idx="1"/>
          </p:nvPr>
        </p:nvSpPr>
        <p:spPr>
          <a:xfrm>
            <a:off x="1066800" y="1811338"/>
            <a:ext cx="7391400" cy="398462"/>
          </a:xfrm>
        </p:spPr>
        <p:txBody>
          <a:bodyPr/>
          <a:lstStyle/>
          <a:p>
            <a:pPr algn="just" eaLnBrk="1" hangingPunct="1">
              <a:lnSpc>
                <a:spcPct val="80000"/>
              </a:lnSpc>
              <a:buFontTx/>
              <a:buNone/>
            </a:pPr>
            <a:r>
              <a:rPr lang="fr-FR" sz="1800" i="1" smtClean="0"/>
              <a:t>Exemple : Négociation d’un ordre avec SRD (liquidation Octobre 2000)</a:t>
            </a:r>
            <a:endParaRPr lang="fr-FR" sz="1800" smtClean="0"/>
          </a:p>
        </p:txBody>
      </p:sp>
      <p:sp>
        <p:nvSpPr>
          <p:cNvPr id="320515" name="Rectangle 6"/>
          <p:cNvSpPr>
            <a:spLocks noChangeArrowheads="1"/>
          </p:cNvSpPr>
          <p:nvPr/>
        </p:nvSpPr>
        <p:spPr bwMode="auto">
          <a:xfrm>
            <a:off x="1066800" y="3733800"/>
            <a:ext cx="7391400" cy="2514600"/>
          </a:xfrm>
          <a:prstGeom prst="rect">
            <a:avLst/>
          </a:prstGeom>
          <a:noFill/>
          <a:ln w="9525">
            <a:noFill/>
            <a:miter lim="800000"/>
            <a:headEnd/>
            <a:tailEnd/>
          </a:ln>
        </p:spPr>
        <p:txBody>
          <a:bodyPr/>
          <a:lstStyle/>
          <a:p>
            <a:pPr marL="342900" indent="-342900" algn="just">
              <a:lnSpc>
                <a:spcPct val="80000"/>
              </a:lnSpc>
              <a:spcBef>
                <a:spcPct val="20000"/>
              </a:spcBef>
            </a:pPr>
            <a:r>
              <a:rPr lang="fr-FR">
                <a:solidFill>
                  <a:srgbClr val="184B81"/>
                </a:solidFill>
              </a:rPr>
              <a:t>	</a:t>
            </a:r>
            <a:r>
              <a:rPr lang="fr-FR">
                <a:solidFill>
                  <a:srgbClr val="01A0B5"/>
                </a:solidFill>
              </a:rPr>
              <a:t>R</a:t>
            </a:r>
            <a:r>
              <a:rPr lang="fr-FR"/>
              <a:t>ègles de fonctionnement :</a:t>
            </a:r>
          </a:p>
          <a:p>
            <a:pPr marL="342900" indent="-342900" algn="just">
              <a:lnSpc>
                <a:spcPct val="80000"/>
              </a:lnSpc>
              <a:spcBef>
                <a:spcPct val="20000"/>
              </a:spcBef>
              <a:buFontTx/>
              <a:buChar char="•"/>
            </a:pPr>
            <a:endParaRPr lang="fr-FR" sz="500"/>
          </a:p>
          <a:p>
            <a:pPr marL="742950" lvl="1" indent="-285750" algn="just">
              <a:lnSpc>
                <a:spcPct val="80000"/>
              </a:lnSpc>
              <a:spcBef>
                <a:spcPct val="20000"/>
              </a:spcBef>
              <a:buFont typeface="Wingdings" pitchFamily="2" charset="2"/>
              <a:buChar char="§"/>
            </a:pPr>
            <a:r>
              <a:rPr lang="fr-FR" sz="2000">
                <a:solidFill>
                  <a:srgbClr val="01A0B5"/>
                </a:solidFill>
              </a:rPr>
              <a:t>T</a:t>
            </a:r>
            <a:r>
              <a:rPr lang="fr-FR" sz="2000"/>
              <a:t>ous les types d’ordre peuvent accepter la mention SRD,</a:t>
            </a:r>
          </a:p>
          <a:p>
            <a:pPr marL="742950" lvl="1" indent="-285750" algn="just">
              <a:lnSpc>
                <a:spcPct val="80000"/>
              </a:lnSpc>
              <a:spcBef>
                <a:spcPct val="20000"/>
              </a:spcBef>
              <a:buFont typeface="Wingdings" pitchFamily="2" charset="2"/>
              <a:buChar char="§"/>
            </a:pPr>
            <a:r>
              <a:rPr lang="fr-FR" sz="2000">
                <a:solidFill>
                  <a:srgbClr val="01A0B5"/>
                </a:solidFill>
              </a:rPr>
              <a:t>P</a:t>
            </a:r>
            <a:r>
              <a:rPr lang="fr-FR" sz="2000"/>
              <a:t>lusieurs opérations (achat / vente) possibles durant le mois,</a:t>
            </a:r>
          </a:p>
          <a:p>
            <a:pPr marL="742950" lvl="1" indent="-285750" algn="just">
              <a:lnSpc>
                <a:spcPct val="80000"/>
              </a:lnSpc>
              <a:spcBef>
                <a:spcPct val="20000"/>
              </a:spcBef>
              <a:buFont typeface="Wingdings" pitchFamily="2" charset="2"/>
              <a:buChar char="§"/>
            </a:pPr>
            <a:r>
              <a:rPr lang="fr-FR" sz="2000">
                <a:solidFill>
                  <a:srgbClr val="01A0B5"/>
                </a:solidFill>
              </a:rPr>
              <a:t>A</a:t>
            </a:r>
            <a:r>
              <a:rPr lang="fr-FR" sz="2000"/>
              <a:t>limentation du compte de liquidation en fonction des opérations effectuées,</a:t>
            </a:r>
          </a:p>
          <a:p>
            <a:pPr marL="742950" lvl="1" indent="-285750" algn="just">
              <a:lnSpc>
                <a:spcPct val="80000"/>
              </a:lnSpc>
              <a:spcBef>
                <a:spcPct val="20000"/>
              </a:spcBef>
              <a:buFont typeface="Wingdings" pitchFamily="2" charset="2"/>
              <a:buChar char="§"/>
            </a:pPr>
            <a:r>
              <a:rPr lang="fr-FR" sz="2000">
                <a:solidFill>
                  <a:srgbClr val="01A0B5"/>
                </a:solidFill>
              </a:rPr>
              <a:t>M</a:t>
            </a:r>
            <a:r>
              <a:rPr lang="fr-FR" sz="2000"/>
              <a:t>ois boursier </a:t>
            </a:r>
            <a:r>
              <a:rPr lang="fr-FR" sz="2000">
                <a:sym typeface="Symbol" pitchFamily="18" charset="2"/>
              </a:rPr>
              <a:t> mois calendaire :</a:t>
            </a:r>
          </a:p>
          <a:p>
            <a:pPr marL="1143000" lvl="2" indent="-228600" algn="just">
              <a:lnSpc>
                <a:spcPct val="80000"/>
              </a:lnSpc>
              <a:spcBef>
                <a:spcPct val="20000"/>
              </a:spcBef>
              <a:buFont typeface="Wingdings" pitchFamily="2" charset="2"/>
              <a:buChar char="ü"/>
            </a:pPr>
            <a:r>
              <a:rPr lang="fr-FR" sz="1800">
                <a:solidFill>
                  <a:srgbClr val="01A0B5"/>
                </a:solidFill>
              </a:rPr>
              <a:t>d</a:t>
            </a:r>
            <a:r>
              <a:rPr lang="fr-FR" sz="1800"/>
              <a:t>ébut : jeudi 26 décembre 2002..</a:t>
            </a:r>
          </a:p>
          <a:p>
            <a:pPr marL="1143000" lvl="2" indent="-228600" algn="just">
              <a:lnSpc>
                <a:spcPct val="80000"/>
              </a:lnSpc>
              <a:spcBef>
                <a:spcPct val="20000"/>
              </a:spcBef>
              <a:buFont typeface="Wingdings" pitchFamily="2" charset="2"/>
              <a:buChar char="ü"/>
            </a:pPr>
            <a:r>
              <a:rPr lang="fr-FR" sz="1800">
                <a:solidFill>
                  <a:srgbClr val="01A0B5"/>
                </a:solidFill>
              </a:rPr>
              <a:t>f</a:t>
            </a:r>
            <a:r>
              <a:rPr lang="fr-FR" sz="1800"/>
              <a:t>in : lundi 27 janvier 2003.</a:t>
            </a:r>
            <a:endParaRPr lang="fr-FR" sz="2000"/>
          </a:p>
        </p:txBody>
      </p:sp>
      <p:sp>
        <p:nvSpPr>
          <p:cNvPr id="320516" name="Rectangle 7"/>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e </a:t>
            </a:r>
            <a:r>
              <a:rPr lang="fr-FR" sz="4000" smtClean="0">
                <a:solidFill>
                  <a:srgbClr val="FF5E00"/>
                </a:solidFill>
              </a:rPr>
              <a:t>S</a:t>
            </a:r>
            <a:r>
              <a:rPr lang="fr-FR" sz="4000" smtClean="0">
                <a:solidFill>
                  <a:schemeClr val="tx1"/>
                </a:solidFill>
              </a:rPr>
              <a:t>RD (3/4)</a:t>
            </a:r>
            <a:endParaRPr lang="fr-FR" sz="3200" smtClean="0">
              <a:solidFill>
                <a:schemeClr val="tx1"/>
              </a:solidFill>
            </a:endParaRPr>
          </a:p>
        </p:txBody>
      </p:sp>
      <p:pic>
        <p:nvPicPr>
          <p:cNvPr id="320517" name="Picture 8" descr="Logo Partie 1"/>
          <p:cNvPicPr>
            <a:picLocks noChangeAspect="1" noChangeArrowheads="1"/>
          </p:cNvPicPr>
          <p:nvPr/>
        </p:nvPicPr>
        <p:blipFill>
          <a:blip r:embed="rId4"/>
          <a:srcRect/>
          <a:stretch>
            <a:fillRect/>
          </a:stretch>
        </p:blipFill>
        <p:spPr bwMode="auto">
          <a:xfrm>
            <a:off x="914400" y="3700463"/>
            <a:ext cx="500063" cy="503237"/>
          </a:xfrm>
          <a:prstGeom prst="rect">
            <a:avLst/>
          </a:prstGeom>
          <a:noFill/>
          <a:ln w="9525">
            <a:noFill/>
            <a:miter lim="800000"/>
            <a:headEnd/>
            <a:tailEnd/>
          </a:ln>
        </p:spPr>
      </p:pic>
    </p:spTree>
  </p:cSld>
  <p:clrMapOvr>
    <a:masterClrMapping/>
  </p:clrMapOvr>
  <p:transition>
    <p:zoom/>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Rectangle 2"/>
          <p:cNvSpPr>
            <a:spLocks noGrp="1" noChangeArrowheads="1"/>
          </p:cNvSpPr>
          <p:nvPr>
            <p:ph type="body" idx="1"/>
          </p:nvPr>
        </p:nvSpPr>
        <p:spPr>
          <a:xfrm>
            <a:off x="1066800" y="1962150"/>
            <a:ext cx="7391400" cy="4413250"/>
          </a:xfrm>
        </p:spPr>
        <p:txBody>
          <a:bodyPr/>
          <a:lstStyle/>
          <a:p>
            <a:pPr algn="just" eaLnBrk="1" hangingPunct="1">
              <a:lnSpc>
                <a:spcPct val="80000"/>
              </a:lnSpc>
              <a:buFontTx/>
              <a:buNone/>
            </a:pPr>
            <a:r>
              <a:rPr lang="fr-FR" sz="2400" smtClean="0">
                <a:solidFill>
                  <a:srgbClr val="184B81"/>
                </a:solidFill>
              </a:rPr>
              <a:t>	</a:t>
            </a:r>
            <a:r>
              <a:rPr lang="fr-FR" sz="2400" smtClean="0">
                <a:solidFill>
                  <a:srgbClr val="01A0B5"/>
                </a:solidFill>
              </a:rPr>
              <a:t>R</a:t>
            </a:r>
            <a:r>
              <a:rPr lang="fr-FR" sz="2400" smtClean="0"/>
              <a:t>ègles de fonctionnement (suite) :</a:t>
            </a:r>
          </a:p>
          <a:p>
            <a:pPr algn="just" eaLnBrk="1" hangingPunct="1">
              <a:lnSpc>
                <a:spcPct val="80000"/>
              </a:lnSpc>
            </a:pPr>
            <a:endParaRPr lang="fr-FR" sz="500" smtClean="0"/>
          </a:p>
          <a:p>
            <a:pPr lvl="1" algn="just" eaLnBrk="1" hangingPunct="1">
              <a:lnSpc>
                <a:spcPct val="80000"/>
              </a:lnSpc>
            </a:pPr>
            <a:r>
              <a:rPr lang="fr-FR" sz="2000" smtClean="0">
                <a:solidFill>
                  <a:srgbClr val="01A0B5"/>
                </a:solidFill>
              </a:rPr>
              <a:t>L</a:t>
            </a:r>
            <a:r>
              <a:rPr lang="fr-FR" sz="2000" smtClean="0"/>
              <a:t>e jour de liquidation = </a:t>
            </a:r>
            <a:r>
              <a:rPr lang="fr-FR" sz="1800" smtClean="0"/>
              <a:t>4</a:t>
            </a:r>
            <a:r>
              <a:rPr lang="fr-FR" sz="2000" smtClean="0"/>
              <a:t> scénarii :</a:t>
            </a:r>
          </a:p>
          <a:p>
            <a:pPr lvl="1" algn="just" eaLnBrk="1" hangingPunct="1">
              <a:lnSpc>
                <a:spcPct val="80000"/>
              </a:lnSpc>
            </a:pPr>
            <a:endParaRPr lang="fr-FR" sz="500" smtClean="0"/>
          </a:p>
          <a:p>
            <a:pPr lvl="2" algn="just" eaLnBrk="1" hangingPunct="1">
              <a:lnSpc>
                <a:spcPct val="80000"/>
              </a:lnSpc>
            </a:pPr>
            <a:r>
              <a:rPr lang="fr-FR" sz="1800" smtClean="0">
                <a:solidFill>
                  <a:srgbClr val="01A0B5"/>
                </a:solidFill>
              </a:rPr>
              <a:t>A</a:t>
            </a:r>
            <a:r>
              <a:rPr lang="fr-FR" sz="1800" smtClean="0"/>
              <a:t>chat puis vente dans le mois </a:t>
            </a:r>
            <a:r>
              <a:rPr lang="fr-FR" sz="1800" smtClean="0">
                <a:sym typeface="Symbol" pitchFamily="18" charset="2"/>
              </a:rPr>
              <a:t> position soldée,</a:t>
            </a:r>
            <a:endParaRPr lang="fr-FR" sz="1800" smtClean="0"/>
          </a:p>
          <a:p>
            <a:pPr lvl="2" algn="just" eaLnBrk="1" hangingPunct="1">
              <a:lnSpc>
                <a:spcPct val="80000"/>
              </a:lnSpc>
            </a:pPr>
            <a:r>
              <a:rPr lang="fr-FR" sz="1800" smtClean="0">
                <a:solidFill>
                  <a:srgbClr val="01A0B5"/>
                </a:solidFill>
              </a:rPr>
              <a:t>V</a:t>
            </a:r>
            <a:r>
              <a:rPr lang="fr-FR" sz="1800" smtClean="0"/>
              <a:t>ente puis achat dans le mois </a:t>
            </a:r>
            <a:r>
              <a:rPr lang="fr-FR" sz="1800" smtClean="0">
                <a:sym typeface="Symbol" pitchFamily="18" charset="2"/>
              </a:rPr>
              <a:t> position soldée,</a:t>
            </a:r>
            <a:endParaRPr lang="fr-FR" sz="1800" smtClean="0"/>
          </a:p>
          <a:p>
            <a:pPr lvl="2" algn="just" eaLnBrk="1" hangingPunct="1">
              <a:lnSpc>
                <a:spcPct val="80000"/>
              </a:lnSpc>
            </a:pPr>
            <a:r>
              <a:rPr lang="fr-FR" sz="1800" smtClean="0">
                <a:solidFill>
                  <a:srgbClr val="01A0B5"/>
                </a:solidFill>
              </a:rPr>
              <a:t>A</a:t>
            </a:r>
            <a:r>
              <a:rPr lang="fr-FR" sz="1800" smtClean="0"/>
              <a:t>chat </a:t>
            </a:r>
            <a:r>
              <a:rPr lang="fr-FR" sz="1800" u="sng" smtClean="0"/>
              <a:t>sans</a:t>
            </a:r>
            <a:r>
              <a:rPr lang="fr-FR" sz="1800" smtClean="0"/>
              <a:t> vente dans le mois </a:t>
            </a:r>
            <a:r>
              <a:rPr lang="fr-FR" sz="1800" smtClean="0">
                <a:sym typeface="Symbol" pitchFamily="18" charset="2"/>
              </a:rPr>
              <a:t> 2 choix :</a:t>
            </a:r>
          </a:p>
          <a:p>
            <a:pPr lvl="2" algn="just" eaLnBrk="1" hangingPunct="1">
              <a:lnSpc>
                <a:spcPct val="80000"/>
              </a:lnSpc>
              <a:buFontTx/>
              <a:buNone/>
            </a:pPr>
            <a:r>
              <a:rPr lang="fr-FR" sz="1800" smtClean="0">
                <a:sym typeface="Symbol" pitchFamily="18" charset="2"/>
              </a:rPr>
              <a:t>	       -  </a:t>
            </a:r>
            <a:r>
              <a:rPr lang="fr-FR" sz="1800" smtClean="0">
                <a:solidFill>
                  <a:srgbClr val="01A0B5"/>
                </a:solidFill>
                <a:sym typeface="Symbol" pitchFamily="18" charset="2"/>
              </a:rPr>
              <a:t>L</a:t>
            </a:r>
            <a:r>
              <a:rPr lang="fr-FR" sz="1800" smtClean="0">
                <a:sym typeface="Symbol" pitchFamily="18" charset="2"/>
              </a:rPr>
              <a:t>ever les titres (paiement ferme au comptant),</a:t>
            </a:r>
          </a:p>
          <a:p>
            <a:pPr lvl="2" algn="just" eaLnBrk="1" hangingPunct="1">
              <a:lnSpc>
                <a:spcPct val="80000"/>
              </a:lnSpc>
              <a:buFontTx/>
              <a:buNone/>
            </a:pPr>
            <a:r>
              <a:rPr lang="fr-FR" sz="1800" smtClean="0">
                <a:sym typeface="Symbol" pitchFamily="18" charset="2"/>
              </a:rPr>
              <a:t>	       -  </a:t>
            </a:r>
            <a:r>
              <a:rPr lang="fr-FR" sz="1800" smtClean="0">
                <a:solidFill>
                  <a:srgbClr val="01A0B5"/>
                </a:solidFill>
                <a:sym typeface="Symbol" pitchFamily="18" charset="2"/>
              </a:rPr>
              <a:t>R</a:t>
            </a:r>
            <a:r>
              <a:rPr lang="fr-FR" sz="1800" smtClean="0">
                <a:sym typeface="Symbol" pitchFamily="18" charset="2"/>
              </a:rPr>
              <a:t>eporter les titres (+ taux de report supplémentaire).</a:t>
            </a:r>
            <a:endParaRPr lang="fr-FR" sz="2000" smtClean="0">
              <a:sym typeface="Symbol" pitchFamily="18" charset="2"/>
            </a:endParaRPr>
          </a:p>
          <a:p>
            <a:pPr lvl="2" algn="just" eaLnBrk="1" hangingPunct="1">
              <a:lnSpc>
                <a:spcPct val="80000"/>
              </a:lnSpc>
            </a:pPr>
            <a:r>
              <a:rPr lang="fr-FR" sz="1800" smtClean="0">
                <a:solidFill>
                  <a:srgbClr val="01A0B5"/>
                </a:solidFill>
              </a:rPr>
              <a:t>V</a:t>
            </a:r>
            <a:r>
              <a:rPr lang="fr-FR" sz="1800" smtClean="0"/>
              <a:t>ente </a:t>
            </a:r>
            <a:r>
              <a:rPr lang="fr-FR" sz="1800" u="sng" smtClean="0"/>
              <a:t>sans</a:t>
            </a:r>
            <a:r>
              <a:rPr lang="fr-FR" sz="1800" smtClean="0"/>
              <a:t> achat dans le mois </a:t>
            </a:r>
            <a:r>
              <a:rPr lang="fr-FR" sz="1800" smtClean="0">
                <a:sym typeface="Symbol" pitchFamily="18" charset="2"/>
              </a:rPr>
              <a:t> 2 choix :</a:t>
            </a:r>
          </a:p>
          <a:p>
            <a:pPr lvl="2" algn="just" eaLnBrk="1" hangingPunct="1">
              <a:lnSpc>
                <a:spcPct val="80000"/>
              </a:lnSpc>
              <a:buFontTx/>
              <a:buNone/>
            </a:pPr>
            <a:r>
              <a:rPr lang="fr-FR" sz="1800" smtClean="0">
                <a:sym typeface="Symbol" pitchFamily="18" charset="2"/>
              </a:rPr>
              <a:t>	       - </a:t>
            </a:r>
            <a:r>
              <a:rPr lang="fr-FR" sz="1800" smtClean="0">
                <a:solidFill>
                  <a:srgbClr val="01A0B5"/>
                </a:solidFill>
                <a:sym typeface="Symbol" pitchFamily="18" charset="2"/>
              </a:rPr>
              <a:t>A</a:t>
            </a:r>
            <a:r>
              <a:rPr lang="fr-FR" sz="1800" smtClean="0">
                <a:sym typeface="Symbol" pitchFamily="18" charset="2"/>
              </a:rPr>
              <a:t>chat au Règlement Immédiat (RI), par défaut, pour 	livrer les titres,</a:t>
            </a:r>
          </a:p>
          <a:p>
            <a:pPr lvl="2" algn="just" eaLnBrk="1" hangingPunct="1">
              <a:lnSpc>
                <a:spcPct val="80000"/>
              </a:lnSpc>
              <a:buFontTx/>
              <a:buNone/>
            </a:pPr>
            <a:r>
              <a:rPr lang="fr-FR" sz="1800" smtClean="0">
                <a:sym typeface="Symbol" pitchFamily="18" charset="2"/>
              </a:rPr>
              <a:t>	       -  </a:t>
            </a:r>
            <a:r>
              <a:rPr lang="fr-FR" sz="1800" smtClean="0">
                <a:solidFill>
                  <a:srgbClr val="01A0B5"/>
                </a:solidFill>
                <a:sym typeface="Symbol" pitchFamily="18" charset="2"/>
              </a:rPr>
              <a:t>R</a:t>
            </a:r>
            <a:r>
              <a:rPr lang="fr-FR" sz="1800" smtClean="0">
                <a:sym typeface="Symbol" pitchFamily="18" charset="2"/>
              </a:rPr>
              <a:t>eporter la livraison des titres (+ taux de report).</a:t>
            </a:r>
            <a:endParaRPr lang="fr-FR" sz="2000" smtClean="0">
              <a:sym typeface="Symbol" pitchFamily="18" charset="2"/>
            </a:endParaRPr>
          </a:p>
          <a:p>
            <a:pPr lvl="2" algn="just" eaLnBrk="1" hangingPunct="1">
              <a:lnSpc>
                <a:spcPct val="80000"/>
              </a:lnSpc>
              <a:buFontTx/>
              <a:buNone/>
            </a:pPr>
            <a:endParaRPr lang="fr-FR" sz="600" smtClean="0">
              <a:sym typeface="Symbol" pitchFamily="18" charset="2"/>
            </a:endParaRPr>
          </a:p>
          <a:p>
            <a:pPr lvl="1" algn="just" eaLnBrk="1" hangingPunct="1">
              <a:lnSpc>
                <a:spcPct val="80000"/>
              </a:lnSpc>
              <a:buFontTx/>
              <a:buNone/>
            </a:pPr>
            <a:r>
              <a:rPr lang="fr-FR" sz="2000" smtClean="0">
                <a:solidFill>
                  <a:srgbClr val="184B81"/>
                </a:solidFill>
              </a:rPr>
              <a:t>	</a:t>
            </a:r>
            <a:r>
              <a:rPr lang="fr-FR" sz="2000" smtClean="0">
                <a:solidFill>
                  <a:srgbClr val="01A0B5"/>
                </a:solidFill>
              </a:rPr>
              <a:t>D</a:t>
            </a:r>
            <a:r>
              <a:rPr lang="fr-FR" sz="2000" smtClean="0"/>
              <a:t>a</a:t>
            </a:r>
            <a:r>
              <a:rPr lang="fr-FR" sz="2000" smtClean="0">
                <a:sym typeface="Symbol" pitchFamily="18" charset="2"/>
              </a:rPr>
              <a:t>ns tous les cas de report, le nouveau cours de référence pour le nouveau mois boursier = cours de compensation = cours de liquidation (cours à </a:t>
            </a:r>
            <a:r>
              <a:rPr lang="fr-FR" sz="1800" smtClean="0">
                <a:sym typeface="Symbol" pitchFamily="18" charset="2"/>
              </a:rPr>
              <a:t>12</a:t>
            </a:r>
            <a:r>
              <a:rPr lang="fr-FR" sz="2000" smtClean="0">
                <a:sym typeface="Symbol" pitchFamily="18" charset="2"/>
              </a:rPr>
              <a:t>h</a:t>
            </a:r>
            <a:r>
              <a:rPr lang="fr-FR" sz="1800" smtClean="0">
                <a:sym typeface="Symbol" pitchFamily="18" charset="2"/>
              </a:rPr>
              <a:t>00</a:t>
            </a:r>
            <a:r>
              <a:rPr lang="fr-FR" sz="2000" smtClean="0">
                <a:sym typeface="Symbol" pitchFamily="18" charset="2"/>
              </a:rPr>
              <a:t> du dernier jour du mois boursier).</a:t>
            </a:r>
            <a:endParaRPr lang="fr-FR" sz="2400" smtClean="0"/>
          </a:p>
        </p:txBody>
      </p:sp>
      <p:sp>
        <p:nvSpPr>
          <p:cNvPr id="322562" name="Rectangle 3"/>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e </a:t>
            </a:r>
            <a:r>
              <a:rPr lang="fr-FR" sz="4000" smtClean="0">
                <a:solidFill>
                  <a:srgbClr val="FF5E00"/>
                </a:solidFill>
              </a:rPr>
              <a:t>S</a:t>
            </a:r>
            <a:r>
              <a:rPr lang="fr-FR" sz="4000" smtClean="0">
                <a:solidFill>
                  <a:schemeClr val="tx1"/>
                </a:solidFill>
              </a:rPr>
              <a:t>RD (4/4)</a:t>
            </a:r>
            <a:endParaRPr lang="fr-FR" sz="3200" smtClean="0">
              <a:solidFill>
                <a:schemeClr val="tx1"/>
              </a:solidFill>
            </a:endParaRPr>
          </a:p>
        </p:txBody>
      </p:sp>
      <p:pic>
        <p:nvPicPr>
          <p:cNvPr id="322563" name="Picture 4" descr="Logo Partie 1"/>
          <p:cNvPicPr>
            <a:picLocks noChangeAspect="1" noChangeArrowheads="1"/>
          </p:cNvPicPr>
          <p:nvPr/>
        </p:nvPicPr>
        <p:blipFill>
          <a:blip r:embed="rId3"/>
          <a:srcRect/>
          <a:stretch>
            <a:fillRect/>
          </a:stretch>
        </p:blipFill>
        <p:spPr bwMode="auto">
          <a:xfrm>
            <a:off x="914400" y="1917700"/>
            <a:ext cx="500063" cy="503238"/>
          </a:xfrm>
          <a:prstGeom prst="rect">
            <a:avLst/>
          </a:prstGeom>
          <a:noFill/>
          <a:ln w="9525">
            <a:noFill/>
            <a:miter lim="800000"/>
            <a:headEnd/>
            <a:tailEnd/>
          </a:ln>
        </p:spPr>
      </p:pic>
    </p:spTree>
  </p:cSld>
  <p:clrMapOvr>
    <a:masterClrMapping/>
  </p:clrMapOvr>
  <p:transition>
    <p:zoom/>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2"/>
          <p:cNvSpPr>
            <a:spLocks noGrp="1" noChangeArrowheads="1"/>
          </p:cNvSpPr>
          <p:nvPr>
            <p:ph type="body" idx="1"/>
          </p:nvPr>
        </p:nvSpPr>
        <p:spPr>
          <a:xfrm>
            <a:off x="1801813" y="3284538"/>
            <a:ext cx="5865812" cy="1944687"/>
          </a:xfrm>
        </p:spPr>
        <p:txBody>
          <a:bodyPr/>
          <a:lstStyle/>
          <a:p>
            <a:pPr marL="812800" indent="-812800" eaLnBrk="1" hangingPunct="1">
              <a:lnSpc>
                <a:spcPct val="90000"/>
              </a:lnSpc>
              <a:buFontTx/>
              <a:buNone/>
            </a:pPr>
            <a:r>
              <a:rPr lang="fr-FR" sz="2400" smtClean="0">
                <a:solidFill>
                  <a:srgbClr val="EAEAEA"/>
                </a:solidFill>
              </a:rPr>
              <a:t>		Définitions</a:t>
            </a:r>
          </a:p>
          <a:p>
            <a:pPr marL="812800" indent="-812800" eaLnBrk="1" hangingPunct="1">
              <a:lnSpc>
                <a:spcPct val="50000"/>
              </a:lnSpc>
            </a:pPr>
            <a:endParaRPr lang="fr-FR" sz="2400" smtClean="0">
              <a:solidFill>
                <a:srgbClr val="EAEAEA"/>
              </a:solidFill>
            </a:endParaRPr>
          </a:p>
          <a:p>
            <a:pPr marL="812800" indent="-812800" eaLnBrk="1" hangingPunct="1">
              <a:lnSpc>
                <a:spcPct val="90000"/>
              </a:lnSpc>
              <a:buFontTx/>
              <a:buNone/>
            </a:pPr>
            <a:r>
              <a:rPr lang="fr-FR" sz="2400" smtClean="0">
                <a:solidFill>
                  <a:srgbClr val="EAEAEA"/>
                </a:solidFill>
              </a:rPr>
              <a:t>		Cartographie des Places mondiales</a:t>
            </a:r>
          </a:p>
          <a:p>
            <a:pPr marL="812800" indent="-812800" eaLnBrk="1" hangingPunct="1">
              <a:lnSpc>
                <a:spcPct val="50000"/>
              </a:lnSpc>
            </a:pPr>
            <a:endParaRPr lang="fr-FR" sz="2400" smtClean="0">
              <a:solidFill>
                <a:srgbClr val="ED181E"/>
              </a:solidFill>
            </a:endParaRPr>
          </a:p>
          <a:p>
            <a:pPr marL="812800" indent="-812800" eaLnBrk="1" hangingPunct="1">
              <a:lnSpc>
                <a:spcPct val="90000"/>
              </a:lnSpc>
              <a:buFontTx/>
              <a:buNone/>
            </a:pPr>
            <a:r>
              <a:rPr lang="fr-FR" sz="2400" smtClean="0">
                <a:solidFill>
                  <a:srgbClr val="184B81"/>
                </a:solidFill>
              </a:rPr>
              <a:t>		</a:t>
            </a:r>
            <a:r>
              <a:rPr lang="fr-FR" sz="2400" smtClean="0">
                <a:solidFill>
                  <a:srgbClr val="01A0B5"/>
                </a:solidFill>
              </a:rPr>
              <a:t>L</a:t>
            </a:r>
            <a:r>
              <a:rPr lang="fr-FR" sz="2400" smtClean="0"/>
              <a:t>es types de Marchés en France</a:t>
            </a:r>
          </a:p>
        </p:txBody>
      </p:sp>
      <p:sp>
        <p:nvSpPr>
          <p:cNvPr id="324610"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S</a:t>
            </a:r>
            <a:r>
              <a:rPr lang="fr-FR" sz="4000">
                <a:solidFill>
                  <a:schemeClr val="tx2"/>
                </a:solidFill>
              </a:rPr>
              <a:t>ommaire</a:t>
            </a:r>
          </a:p>
        </p:txBody>
      </p:sp>
      <p:pic>
        <p:nvPicPr>
          <p:cNvPr id="324611" name="Picture 4" descr="Logo Partie 2"/>
          <p:cNvPicPr>
            <a:picLocks noChangeAspect="1" noChangeArrowheads="1"/>
          </p:cNvPicPr>
          <p:nvPr/>
        </p:nvPicPr>
        <p:blipFill>
          <a:blip r:embed="rId3">
            <a:lum bright="70000" contrast="-70000"/>
          </a:blip>
          <a:srcRect/>
          <a:stretch>
            <a:fillRect/>
          </a:stretch>
        </p:blipFill>
        <p:spPr bwMode="auto">
          <a:xfrm>
            <a:off x="2127250" y="3230563"/>
            <a:ext cx="500063" cy="533400"/>
          </a:xfrm>
          <a:prstGeom prst="rect">
            <a:avLst/>
          </a:prstGeom>
          <a:noFill/>
          <a:ln w="9525">
            <a:noFill/>
            <a:miter lim="800000"/>
            <a:headEnd/>
            <a:tailEnd/>
          </a:ln>
        </p:spPr>
      </p:pic>
      <p:pic>
        <p:nvPicPr>
          <p:cNvPr id="324612" name="Picture 5" descr="Logo Partie 2"/>
          <p:cNvPicPr>
            <a:picLocks noChangeAspect="1" noChangeArrowheads="1"/>
          </p:cNvPicPr>
          <p:nvPr/>
        </p:nvPicPr>
        <p:blipFill>
          <a:blip r:embed="rId3"/>
          <a:srcRect/>
          <a:stretch>
            <a:fillRect/>
          </a:stretch>
        </p:blipFill>
        <p:spPr bwMode="auto">
          <a:xfrm>
            <a:off x="2139950" y="4525963"/>
            <a:ext cx="500063" cy="533400"/>
          </a:xfrm>
          <a:prstGeom prst="rect">
            <a:avLst/>
          </a:prstGeom>
          <a:noFill/>
          <a:ln w="9525">
            <a:noFill/>
            <a:miter lim="800000"/>
            <a:headEnd/>
            <a:tailEnd/>
          </a:ln>
        </p:spPr>
      </p:pic>
      <p:sp>
        <p:nvSpPr>
          <p:cNvPr id="324613" name="Rectangle 6"/>
          <p:cNvSpPr>
            <a:spLocks noChangeArrowheads="1"/>
          </p:cNvSpPr>
          <p:nvPr/>
        </p:nvSpPr>
        <p:spPr bwMode="auto">
          <a:xfrm>
            <a:off x="1403350" y="2349500"/>
            <a:ext cx="6629400" cy="503238"/>
          </a:xfrm>
          <a:prstGeom prst="rect">
            <a:avLst/>
          </a:prstGeom>
          <a:noFill/>
          <a:ln w="9525">
            <a:noFill/>
            <a:miter lim="800000"/>
            <a:headEnd/>
            <a:tailEnd/>
          </a:ln>
        </p:spPr>
        <p:txBody>
          <a:bodyPr/>
          <a:lstStyle/>
          <a:p>
            <a:pPr marL="812800" indent="-812800">
              <a:lnSpc>
                <a:spcPct val="80000"/>
              </a:lnSpc>
              <a:spcBef>
                <a:spcPct val="20000"/>
              </a:spcBef>
            </a:pPr>
            <a:r>
              <a:rPr lang="fr-FR" sz="2800">
                <a:solidFill>
                  <a:srgbClr val="184B81"/>
                </a:solidFill>
              </a:rPr>
              <a:t>	</a:t>
            </a:r>
            <a:r>
              <a:rPr lang="fr-FR" sz="2800">
                <a:solidFill>
                  <a:srgbClr val="01A0B5"/>
                </a:solidFill>
              </a:rPr>
              <a:t>L</a:t>
            </a:r>
            <a:r>
              <a:rPr lang="fr-FR" sz="2800"/>
              <a:t>’Organisation des Marchés Financiers</a:t>
            </a:r>
          </a:p>
          <a:p>
            <a:pPr marL="812800" indent="-812800">
              <a:lnSpc>
                <a:spcPct val="80000"/>
              </a:lnSpc>
              <a:spcBef>
                <a:spcPct val="20000"/>
              </a:spcBef>
            </a:pPr>
            <a:endParaRPr lang="fr-FR" sz="200"/>
          </a:p>
        </p:txBody>
      </p:sp>
      <p:pic>
        <p:nvPicPr>
          <p:cNvPr id="324614" name="Picture 7" descr="Logo Partie 2"/>
          <p:cNvPicPr>
            <a:picLocks noChangeAspect="1" noChangeArrowheads="1"/>
          </p:cNvPicPr>
          <p:nvPr/>
        </p:nvPicPr>
        <p:blipFill>
          <a:blip r:embed="rId4"/>
          <a:srcRect/>
          <a:stretch>
            <a:fillRect/>
          </a:stretch>
        </p:blipFill>
        <p:spPr bwMode="auto">
          <a:xfrm>
            <a:off x="1431925" y="2205038"/>
            <a:ext cx="619125" cy="658812"/>
          </a:xfrm>
          <a:prstGeom prst="rect">
            <a:avLst/>
          </a:prstGeom>
          <a:noFill/>
          <a:ln w="9525">
            <a:noFill/>
            <a:miter lim="800000"/>
            <a:headEnd/>
            <a:tailEnd/>
          </a:ln>
        </p:spPr>
      </p:pic>
      <p:pic>
        <p:nvPicPr>
          <p:cNvPr id="324615" name="Picture 8" descr="Logo Partie 2"/>
          <p:cNvPicPr>
            <a:picLocks noChangeAspect="1" noChangeArrowheads="1"/>
          </p:cNvPicPr>
          <p:nvPr/>
        </p:nvPicPr>
        <p:blipFill>
          <a:blip r:embed="rId3">
            <a:lum bright="70000" contrast="-70000"/>
          </a:blip>
          <a:srcRect/>
          <a:stretch>
            <a:fillRect/>
          </a:stretch>
        </p:blipFill>
        <p:spPr bwMode="auto">
          <a:xfrm>
            <a:off x="2136775" y="3878263"/>
            <a:ext cx="500063" cy="533400"/>
          </a:xfrm>
          <a:prstGeom prst="rect">
            <a:avLst/>
          </a:prstGeom>
          <a:noFill/>
          <a:ln w="9525">
            <a:noFill/>
            <a:miter lim="800000"/>
            <a:headEnd/>
            <a:tailEnd/>
          </a:ln>
        </p:spPr>
      </p:pic>
    </p:spTree>
  </p:cSld>
  <p:clrMapOvr>
    <a:masterClrMapping/>
  </p:clrMapOvr>
  <p:transition>
    <p:zoom/>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Rectangle 2"/>
          <p:cNvSpPr>
            <a:spLocks noGrp="1" noChangeArrowheads="1"/>
          </p:cNvSpPr>
          <p:nvPr>
            <p:ph type="body" idx="1"/>
          </p:nvPr>
        </p:nvSpPr>
        <p:spPr>
          <a:xfrm>
            <a:off x="1066800" y="1905000"/>
            <a:ext cx="7086600" cy="4267200"/>
          </a:xfrm>
        </p:spPr>
        <p:txBody>
          <a:bodyPr/>
          <a:lstStyle/>
          <a:p>
            <a:pPr eaLnBrk="1" hangingPunct="1">
              <a:buFontTx/>
              <a:buNone/>
            </a:pPr>
            <a:r>
              <a:rPr lang="fr-FR" sz="2800" smtClean="0">
                <a:solidFill>
                  <a:srgbClr val="184B81"/>
                </a:solidFill>
              </a:rPr>
              <a:t>	</a:t>
            </a:r>
            <a:r>
              <a:rPr lang="fr-FR" sz="2800" smtClean="0">
                <a:solidFill>
                  <a:srgbClr val="01A0B5"/>
                </a:solidFill>
              </a:rPr>
              <a:t>L</a:t>
            </a:r>
            <a:r>
              <a:rPr lang="fr-FR" sz="2800" smtClean="0"/>
              <a:t>es Marchés Réglementés :</a:t>
            </a:r>
          </a:p>
          <a:p>
            <a:pPr lvl="1" eaLnBrk="1" hangingPunct="1"/>
            <a:r>
              <a:rPr lang="fr-FR" sz="2000" smtClean="0">
                <a:solidFill>
                  <a:srgbClr val="01A0B5"/>
                </a:solidFill>
              </a:rPr>
              <a:t>L</a:t>
            </a:r>
            <a:r>
              <a:rPr lang="fr-FR" sz="2000" smtClean="0"/>
              <a:t>e Premier Marché,</a:t>
            </a:r>
          </a:p>
          <a:p>
            <a:pPr lvl="1" eaLnBrk="1" hangingPunct="1"/>
            <a:r>
              <a:rPr lang="fr-FR" sz="2000" smtClean="0">
                <a:solidFill>
                  <a:srgbClr val="01A0B5"/>
                </a:solidFill>
              </a:rPr>
              <a:t>L</a:t>
            </a:r>
            <a:r>
              <a:rPr lang="fr-FR" sz="2000" smtClean="0"/>
              <a:t>e Second Marché,</a:t>
            </a:r>
          </a:p>
          <a:p>
            <a:pPr lvl="1" eaLnBrk="1" hangingPunct="1"/>
            <a:r>
              <a:rPr lang="fr-FR" sz="2000" smtClean="0">
                <a:solidFill>
                  <a:srgbClr val="01A0B5"/>
                </a:solidFill>
              </a:rPr>
              <a:t>L</a:t>
            </a:r>
            <a:r>
              <a:rPr lang="fr-FR" sz="2000" smtClean="0"/>
              <a:t>e Nouveau Marché.</a:t>
            </a:r>
          </a:p>
          <a:p>
            <a:pPr eaLnBrk="1" hangingPunct="1">
              <a:buFontTx/>
              <a:buNone/>
            </a:pPr>
            <a:r>
              <a:rPr lang="fr-FR" sz="2800" smtClean="0">
                <a:solidFill>
                  <a:srgbClr val="184B81"/>
                </a:solidFill>
              </a:rPr>
              <a:t>	</a:t>
            </a:r>
            <a:r>
              <a:rPr lang="fr-FR" sz="2800" smtClean="0">
                <a:solidFill>
                  <a:srgbClr val="01A0B5"/>
                </a:solidFill>
              </a:rPr>
              <a:t>L</a:t>
            </a:r>
            <a:r>
              <a:rPr lang="fr-FR" sz="2800" smtClean="0"/>
              <a:t>es Marchés Dérivés :</a:t>
            </a:r>
          </a:p>
          <a:p>
            <a:pPr lvl="1" eaLnBrk="1" hangingPunct="1"/>
            <a:r>
              <a:rPr lang="fr-FR" sz="2000" smtClean="0">
                <a:solidFill>
                  <a:srgbClr val="01A0B5"/>
                </a:solidFill>
              </a:rPr>
              <a:t>L</a:t>
            </a:r>
            <a:r>
              <a:rPr lang="fr-FR" sz="2000" smtClean="0"/>
              <a:t>e Marché OTC,</a:t>
            </a:r>
          </a:p>
          <a:p>
            <a:pPr lvl="1" eaLnBrk="1" hangingPunct="1"/>
            <a:r>
              <a:rPr lang="fr-FR" sz="2000" smtClean="0">
                <a:solidFill>
                  <a:srgbClr val="01A0B5"/>
                </a:solidFill>
              </a:rPr>
              <a:t>L</a:t>
            </a:r>
            <a:r>
              <a:rPr lang="fr-FR" sz="2000" smtClean="0"/>
              <a:t>e Monep,</a:t>
            </a:r>
          </a:p>
          <a:p>
            <a:pPr lvl="1" eaLnBrk="1" hangingPunct="1"/>
            <a:r>
              <a:rPr lang="fr-FR" sz="2000" smtClean="0">
                <a:solidFill>
                  <a:srgbClr val="01A0B5"/>
                </a:solidFill>
              </a:rPr>
              <a:t>L</a:t>
            </a:r>
            <a:r>
              <a:rPr lang="fr-FR" sz="2000" smtClean="0"/>
              <a:t>e Matif.</a:t>
            </a:r>
          </a:p>
          <a:p>
            <a:pPr eaLnBrk="1" hangingPunct="1">
              <a:buFontTx/>
              <a:buNone/>
            </a:pPr>
            <a:r>
              <a:rPr lang="fr-FR" sz="2800" smtClean="0">
                <a:solidFill>
                  <a:srgbClr val="184B81"/>
                </a:solidFill>
              </a:rPr>
              <a:t>	</a:t>
            </a:r>
            <a:r>
              <a:rPr lang="fr-FR" sz="2800" smtClean="0">
                <a:solidFill>
                  <a:srgbClr val="01A0B5"/>
                </a:solidFill>
              </a:rPr>
              <a:t>L</a:t>
            </a:r>
            <a:r>
              <a:rPr lang="fr-FR" sz="2800" smtClean="0"/>
              <a:t>e Marché Monétaire</a:t>
            </a:r>
          </a:p>
          <a:p>
            <a:pPr eaLnBrk="1" hangingPunct="1">
              <a:buFontTx/>
              <a:buNone/>
            </a:pPr>
            <a:r>
              <a:rPr lang="fr-FR" sz="2800" smtClean="0">
                <a:solidFill>
                  <a:srgbClr val="184B81"/>
                </a:solidFill>
              </a:rPr>
              <a:t>	</a:t>
            </a:r>
            <a:r>
              <a:rPr lang="fr-FR" sz="2800" smtClean="0">
                <a:solidFill>
                  <a:srgbClr val="01A0B5"/>
                </a:solidFill>
              </a:rPr>
              <a:t>L</a:t>
            </a:r>
            <a:r>
              <a:rPr lang="fr-FR" sz="2800" smtClean="0"/>
              <a:t>e Marché Obligataire</a:t>
            </a:r>
          </a:p>
        </p:txBody>
      </p:sp>
      <p:sp>
        <p:nvSpPr>
          <p:cNvPr id="326658"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es différents types de Marchés</a:t>
            </a:r>
            <a:endParaRPr lang="fr-FR" smtClean="0"/>
          </a:p>
        </p:txBody>
      </p:sp>
      <p:pic>
        <p:nvPicPr>
          <p:cNvPr id="326659" name="Picture 4" descr="Logo Partie 1"/>
          <p:cNvPicPr>
            <a:picLocks noChangeAspect="1" noChangeArrowheads="1"/>
          </p:cNvPicPr>
          <p:nvPr/>
        </p:nvPicPr>
        <p:blipFill>
          <a:blip r:embed="rId3"/>
          <a:srcRect/>
          <a:stretch>
            <a:fillRect/>
          </a:stretch>
        </p:blipFill>
        <p:spPr bwMode="auto">
          <a:xfrm>
            <a:off x="914400" y="1917700"/>
            <a:ext cx="500063" cy="503238"/>
          </a:xfrm>
          <a:prstGeom prst="rect">
            <a:avLst/>
          </a:prstGeom>
          <a:noFill/>
          <a:ln w="9525">
            <a:noFill/>
            <a:miter lim="800000"/>
            <a:headEnd/>
            <a:tailEnd/>
          </a:ln>
        </p:spPr>
      </p:pic>
      <p:pic>
        <p:nvPicPr>
          <p:cNvPr id="326660" name="Picture 5" descr="Logo Partie 1"/>
          <p:cNvPicPr>
            <a:picLocks noChangeAspect="1" noChangeArrowheads="1"/>
          </p:cNvPicPr>
          <p:nvPr/>
        </p:nvPicPr>
        <p:blipFill>
          <a:blip r:embed="rId3"/>
          <a:srcRect/>
          <a:stretch>
            <a:fillRect/>
          </a:stretch>
        </p:blipFill>
        <p:spPr bwMode="auto">
          <a:xfrm>
            <a:off x="914400" y="3522663"/>
            <a:ext cx="500063" cy="503237"/>
          </a:xfrm>
          <a:prstGeom prst="rect">
            <a:avLst/>
          </a:prstGeom>
          <a:noFill/>
          <a:ln w="9525">
            <a:noFill/>
            <a:miter lim="800000"/>
            <a:headEnd/>
            <a:tailEnd/>
          </a:ln>
        </p:spPr>
      </p:pic>
      <p:pic>
        <p:nvPicPr>
          <p:cNvPr id="326661" name="Picture 6" descr="Logo Partie 1"/>
          <p:cNvPicPr>
            <a:picLocks noChangeAspect="1" noChangeArrowheads="1"/>
          </p:cNvPicPr>
          <p:nvPr/>
        </p:nvPicPr>
        <p:blipFill>
          <a:blip r:embed="rId3"/>
          <a:srcRect/>
          <a:stretch>
            <a:fillRect/>
          </a:stretch>
        </p:blipFill>
        <p:spPr bwMode="auto">
          <a:xfrm>
            <a:off x="914400" y="5148263"/>
            <a:ext cx="500063" cy="503237"/>
          </a:xfrm>
          <a:prstGeom prst="rect">
            <a:avLst/>
          </a:prstGeom>
          <a:noFill/>
          <a:ln w="9525">
            <a:noFill/>
            <a:miter lim="800000"/>
            <a:headEnd/>
            <a:tailEnd/>
          </a:ln>
        </p:spPr>
      </p:pic>
      <p:pic>
        <p:nvPicPr>
          <p:cNvPr id="326662" name="Picture 7" descr="Logo Partie 1"/>
          <p:cNvPicPr>
            <a:picLocks noChangeAspect="1" noChangeArrowheads="1"/>
          </p:cNvPicPr>
          <p:nvPr/>
        </p:nvPicPr>
        <p:blipFill>
          <a:blip r:embed="rId3"/>
          <a:srcRect/>
          <a:stretch>
            <a:fillRect/>
          </a:stretch>
        </p:blipFill>
        <p:spPr bwMode="auto">
          <a:xfrm>
            <a:off x="914400" y="5643563"/>
            <a:ext cx="500063" cy="503237"/>
          </a:xfrm>
          <a:prstGeom prst="rect">
            <a:avLst/>
          </a:prstGeom>
          <a:noFill/>
          <a:ln w="9525">
            <a:noFill/>
            <a:miter lim="800000"/>
            <a:headEnd/>
            <a:tailEnd/>
          </a:ln>
        </p:spPr>
      </p:pic>
    </p:spTree>
  </p:cSld>
  <p:clrMapOvr>
    <a:masterClrMapping/>
  </p:clrMapOvr>
  <p:transition>
    <p:zoom/>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Rectangle 2"/>
          <p:cNvSpPr>
            <a:spLocks noGrp="1" noChangeArrowheads="1"/>
          </p:cNvSpPr>
          <p:nvPr>
            <p:ph type="body" idx="1"/>
          </p:nvPr>
        </p:nvSpPr>
        <p:spPr>
          <a:xfrm>
            <a:off x="1066800" y="1905000"/>
            <a:ext cx="7086600" cy="4267200"/>
          </a:xfrm>
        </p:spPr>
        <p:txBody>
          <a:bodyPr/>
          <a:lstStyle/>
          <a:p>
            <a:pPr eaLnBrk="1" hangingPunct="1">
              <a:buFontTx/>
              <a:buNone/>
            </a:pPr>
            <a:r>
              <a:rPr lang="fr-FR" sz="2800" smtClean="0">
                <a:solidFill>
                  <a:srgbClr val="184B81"/>
                </a:solidFill>
              </a:rPr>
              <a:t>	</a:t>
            </a:r>
            <a:r>
              <a:rPr lang="fr-FR" sz="2800" smtClean="0">
                <a:solidFill>
                  <a:srgbClr val="01A0B5"/>
                </a:solidFill>
              </a:rPr>
              <a:t>L</a:t>
            </a:r>
            <a:r>
              <a:rPr lang="fr-FR" sz="2800" smtClean="0"/>
              <a:t>es Marchés Réglementés :</a:t>
            </a:r>
          </a:p>
          <a:p>
            <a:pPr lvl="1" eaLnBrk="1" hangingPunct="1"/>
            <a:r>
              <a:rPr lang="fr-FR" sz="2000" smtClean="0">
                <a:solidFill>
                  <a:srgbClr val="01A0B5"/>
                </a:solidFill>
              </a:rPr>
              <a:t>L</a:t>
            </a:r>
            <a:r>
              <a:rPr lang="fr-FR" sz="2000" smtClean="0"/>
              <a:t>e Premier Marché,</a:t>
            </a:r>
          </a:p>
          <a:p>
            <a:pPr lvl="1" eaLnBrk="1" hangingPunct="1"/>
            <a:r>
              <a:rPr lang="fr-FR" sz="2000" smtClean="0">
                <a:solidFill>
                  <a:srgbClr val="EAEAEA"/>
                </a:solidFill>
              </a:rPr>
              <a:t>Le Second Marché,</a:t>
            </a:r>
          </a:p>
          <a:p>
            <a:pPr lvl="1" eaLnBrk="1" hangingPunct="1"/>
            <a:r>
              <a:rPr lang="fr-FR" sz="2000" smtClean="0">
                <a:solidFill>
                  <a:srgbClr val="EAEAEA"/>
                </a:solidFill>
              </a:rPr>
              <a:t>Le Nouveau Marché.</a:t>
            </a:r>
          </a:p>
          <a:p>
            <a:pPr eaLnBrk="1" hangingPunct="1">
              <a:buFontTx/>
              <a:buNone/>
            </a:pPr>
            <a:r>
              <a:rPr lang="fr-FR" sz="2800" smtClean="0">
                <a:solidFill>
                  <a:srgbClr val="EAEAEA"/>
                </a:solidFill>
              </a:rPr>
              <a:t>	Les Marchés Dérivés :</a:t>
            </a:r>
          </a:p>
          <a:p>
            <a:pPr lvl="1" eaLnBrk="1" hangingPunct="1"/>
            <a:r>
              <a:rPr lang="fr-FR" sz="2000" smtClean="0">
                <a:solidFill>
                  <a:srgbClr val="EAEAEA"/>
                </a:solidFill>
              </a:rPr>
              <a:t>Le Marché OTC,</a:t>
            </a:r>
          </a:p>
          <a:p>
            <a:pPr lvl="1" eaLnBrk="1" hangingPunct="1"/>
            <a:r>
              <a:rPr lang="fr-FR" sz="2000" smtClean="0">
                <a:solidFill>
                  <a:srgbClr val="EAEAEA"/>
                </a:solidFill>
              </a:rPr>
              <a:t>Le Monep,</a:t>
            </a:r>
          </a:p>
          <a:p>
            <a:pPr lvl="1" eaLnBrk="1" hangingPunct="1"/>
            <a:r>
              <a:rPr lang="fr-FR" sz="2000" smtClean="0">
                <a:solidFill>
                  <a:srgbClr val="EAEAEA"/>
                </a:solidFill>
              </a:rPr>
              <a:t>Le Matif.</a:t>
            </a:r>
          </a:p>
          <a:p>
            <a:pPr eaLnBrk="1" hangingPunct="1">
              <a:buFontTx/>
              <a:buNone/>
            </a:pPr>
            <a:r>
              <a:rPr lang="fr-FR" sz="2800" smtClean="0">
                <a:solidFill>
                  <a:srgbClr val="EAEAEA"/>
                </a:solidFill>
              </a:rPr>
              <a:t>	Le Marché Monétaire</a:t>
            </a:r>
          </a:p>
          <a:p>
            <a:pPr eaLnBrk="1" hangingPunct="1">
              <a:buFontTx/>
              <a:buNone/>
            </a:pPr>
            <a:r>
              <a:rPr lang="fr-FR" sz="2800" smtClean="0">
                <a:solidFill>
                  <a:srgbClr val="EAEAEA"/>
                </a:solidFill>
              </a:rPr>
              <a:t>	Le Marché Obligataire</a:t>
            </a:r>
          </a:p>
        </p:txBody>
      </p:sp>
      <p:sp>
        <p:nvSpPr>
          <p:cNvPr id="328706"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es différents types de Marchés</a:t>
            </a:r>
            <a:endParaRPr lang="fr-FR" smtClean="0"/>
          </a:p>
        </p:txBody>
      </p:sp>
      <p:pic>
        <p:nvPicPr>
          <p:cNvPr id="328707" name="Picture 4" descr="Logo Partie 1"/>
          <p:cNvPicPr>
            <a:picLocks noChangeAspect="1" noChangeArrowheads="1"/>
          </p:cNvPicPr>
          <p:nvPr/>
        </p:nvPicPr>
        <p:blipFill>
          <a:blip r:embed="rId3"/>
          <a:srcRect/>
          <a:stretch>
            <a:fillRect/>
          </a:stretch>
        </p:blipFill>
        <p:spPr bwMode="auto">
          <a:xfrm>
            <a:off x="914400" y="1917700"/>
            <a:ext cx="500063" cy="503238"/>
          </a:xfrm>
          <a:prstGeom prst="rect">
            <a:avLst/>
          </a:prstGeom>
          <a:noFill/>
          <a:ln w="9525">
            <a:noFill/>
            <a:miter lim="800000"/>
            <a:headEnd/>
            <a:tailEnd/>
          </a:ln>
        </p:spPr>
      </p:pic>
      <p:pic>
        <p:nvPicPr>
          <p:cNvPr id="328708" name="Picture 5" descr="Logo Partie 1"/>
          <p:cNvPicPr>
            <a:picLocks noChangeAspect="1" noChangeArrowheads="1"/>
          </p:cNvPicPr>
          <p:nvPr/>
        </p:nvPicPr>
        <p:blipFill>
          <a:blip r:embed="rId3">
            <a:lum bright="70000" contrast="-70000"/>
          </a:blip>
          <a:srcRect/>
          <a:stretch>
            <a:fillRect/>
          </a:stretch>
        </p:blipFill>
        <p:spPr bwMode="auto">
          <a:xfrm>
            <a:off x="914400" y="3522663"/>
            <a:ext cx="500063" cy="503237"/>
          </a:xfrm>
          <a:prstGeom prst="rect">
            <a:avLst/>
          </a:prstGeom>
          <a:noFill/>
          <a:ln w="9525">
            <a:noFill/>
            <a:miter lim="800000"/>
            <a:headEnd/>
            <a:tailEnd/>
          </a:ln>
        </p:spPr>
      </p:pic>
      <p:pic>
        <p:nvPicPr>
          <p:cNvPr id="328709" name="Picture 6" descr="Logo Partie 1"/>
          <p:cNvPicPr>
            <a:picLocks noChangeAspect="1" noChangeArrowheads="1"/>
          </p:cNvPicPr>
          <p:nvPr/>
        </p:nvPicPr>
        <p:blipFill>
          <a:blip r:embed="rId3">
            <a:lum bright="70000" contrast="-70000"/>
          </a:blip>
          <a:srcRect/>
          <a:stretch>
            <a:fillRect/>
          </a:stretch>
        </p:blipFill>
        <p:spPr bwMode="auto">
          <a:xfrm>
            <a:off x="914400" y="5148263"/>
            <a:ext cx="500063" cy="503237"/>
          </a:xfrm>
          <a:prstGeom prst="rect">
            <a:avLst/>
          </a:prstGeom>
          <a:noFill/>
          <a:ln w="9525">
            <a:noFill/>
            <a:miter lim="800000"/>
            <a:headEnd/>
            <a:tailEnd/>
          </a:ln>
        </p:spPr>
      </p:pic>
      <p:pic>
        <p:nvPicPr>
          <p:cNvPr id="328710" name="Picture 7" descr="Logo Partie 1"/>
          <p:cNvPicPr>
            <a:picLocks noChangeAspect="1" noChangeArrowheads="1"/>
          </p:cNvPicPr>
          <p:nvPr/>
        </p:nvPicPr>
        <p:blipFill>
          <a:blip r:embed="rId3">
            <a:lum bright="70000" contrast="-70000"/>
          </a:blip>
          <a:srcRect/>
          <a:stretch>
            <a:fillRect/>
          </a:stretch>
        </p:blipFill>
        <p:spPr bwMode="auto">
          <a:xfrm>
            <a:off x="914400" y="5643563"/>
            <a:ext cx="500063" cy="503237"/>
          </a:xfrm>
          <a:prstGeom prst="rect">
            <a:avLst/>
          </a:prstGeom>
          <a:noFill/>
          <a:ln w="9525">
            <a:noFill/>
            <a:miter lim="800000"/>
            <a:headEnd/>
            <a:tailEnd/>
          </a:ln>
        </p:spPr>
      </p:pic>
    </p:spTree>
  </p:cSld>
  <p:clrMapOvr>
    <a:masterClrMapping/>
  </p:clrMapOvr>
  <p:transition>
    <p:zoom/>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Rectangle 2"/>
          <p:cNvSpPr>
            <a:spLocks noGrp="1" noChangeArrowheads="1"/>
          </p:cNvSpPr>
          <p:nvPr>
            <p:ph type="body" idx="1"/>
          </p:nvPr>
        </p:nvSpPr>
        <p:spPr>
          <a:xfrm>
            <a:off x="1066800" y="1981200"/>
            <a:ext cx="7086600" cy="4267200"/>
          </a:xfrm>
        </p:spPr>
        <p:txBody>
          <a:bodyPr/>
          <a:lstStyle/>
          <a:p>
            <a:pPr eaLnBrk="1" hangingPunct="1">
              <a:buFontTx/>
              <a:buNone/>
            </a:pPr>
            <a:r>
              <a:rPr lang="fr-FR" sz="2400" smtClean="0">
                <a:solidFill>
                  <a:srgbClr val="184B81"/>
                </a:solidFill>
              </a:rPr>
              <a:t>	</a:t>
            </a:r>
            <a:r>
              <a:rPr lang="fr-FR" sz="2400" smtClean="0">
                <a:solidFill>
                  <a:srgbClr val="01A0B5"/>
                </a:solidFill>
              </a:rPr>
              <a:t>D</a:t>
            </a:r>
            <a:r>
              <a:rPr lang="fr-FR" sz="2400" smtClean="0"/>
              <a:t>éfinition :</a:t>
            </a:r>
          </a:p>
          <a:p>
            <a:pPr lvl="1" eaLnBrk="1" hangingPunct="1"/>
            <a:r>
              <a:rPr lang="fr-FR" sz="1800" smtClean="0">
                <a:solidFill>
                  <a:srgbClr val="01A0B5"/>
                </a:solidFill>
              </a:rPr>
              <a:t>A</a:t>
            </a:r>
            <a:r>
              <a:rPr lang="fr-FR" sz="1800" smtClean="0"/>
              <a:t>nciennement nommé </a:t>
            </a:r>
            <a:r>
              <a:rPr lang="fr-FR" sz="1800" i="1" smtClean="0"/>
              <a:t>« Cote Officielle »,</a:t>
            </a:r>
          </a:p>
          <a:p>
            <a:pPr lvl="1" eaLnBrk="1" hangingPunct="1"/>
            <a:r>
              <a:rPr lang="fr-FR" sz="1800" smtClean="0">
                <a:solidFill>
                  <a:srgbClr val="01A0B5"/>
                </a:solidFill>
              </a:rPr>
              <a:t>R</a:t>
            </a:r>
            <a:r>
              <a:rPr lang="fr-FR" sz="1800" smtClean="0"/>
              <a:t>éservé aux principales entreprises françaises et étrangères de l’ancien </a:t>
            </a:r>
            <a:r>
              <a:rPr lang="fr-FR" sz="1800" i="1" smtClean="0"/>
              <a:t>« Règlement Mensuel (RM) »</a:t>
            </a:r>
            <a:r>
              <a:rPr lang="fr-FR" sz="1800" smtClean="0"/>
              <a:t> et du </a:t>
            </a:r>
            <a:r>
              <a:rPr lang="fr-FR" sz="1800" i="1" smtClean="0"/>
              <a:t>Comptant</a:t>
            </a:r>
            <a:r>
              <a:rPr lang="fr-FR" sz="1800" smtClean="0"/>
              <a:t>.</a:t>
            </a:r>
            <a:endParaRPr lang="fr-FR" sz="2000" smtClean="0"/>
          </a:p>
          <a:p>
            <a:pPr eaLnBrk="1" hangingPunct="1">
              <a:buFontTx/>
              <a:buNone/>
            </a:pPr>
            <a:r>
              <a:rPr lang="fr-FR" sz="2400" smtClean="0">
                <a:solidFill>
                  <a:srgbClr val="184B81"/>
                </a:solidFill>
              </a:rPr>
              <a:t>	</a:t>
            </a:r>
          </a:p>
          <a:p>
            <a:pPr eaLnBrk="1" hangingPunct="1">
              <a:buFontTx/>
              <a:buNone/>
            </a:pPr>
            <a:r>
              <a:rPr lang="fr-FR" sz="2400" smtClean="0">
                <a:solidFill>
                  <a:srgbClr val="184B81"/>
                </a:solidFill>
              </a:rPr>
              <a:t>	</a:t>
            </a:r>
            <a:r>
              <a:rPr lang="fr-FR" sz="2400" smtClean="0">
                <a:solidFill>
                  <a:srgbClr val="01A0B5"/>
                </a:solidFill>
              </a:rPr>
              <a:t>C</a:t>
            </a:r>
            <a:r>
              <a:rPr lang="fr-FR" sz="2400" smtClean="0"/>
              <a:t>ritères d’admission :</a:t>
            </a:r>
          </a:p>
          <a:p>
            <a:pPr lvl="1" eaLnBrk="1" hangingPunct="1"/>
            <a:r>
              <a:rPr lang="fr-FR" sz="1800" smtClean="0">
                <a:solidFill>
                  <a:srgbClr val="01A0B5"/>
                </a:solidFill>
              </a:rPr>
              <a:t>M</a:t>
            </a:r>
            <a:r>
              <a:rPr lang="fr-FR" sz="1800" smtClean="0"/>
              <a:t>ise à disposition de 25% minimum du Capital</a:t>
            </a:r>
            <a:r>
              <a:rPr lang="fr-FR" sz="1800" i="1" smtClean="0"/>
              <a:t>,</a:t>
            </a:r>
          </a:p>
          <a:p>
            <a:pPr lvl="1" eaLnBrk="1" hangingPunct="1"/>
            <a:r>
              <a:rPr lang="fr-FR" sz="1800" smtClean="0">
                <a:solidFill>
                  <a:srgbClr val="01A0B5"/>
                </a:solidFill>
              </a:rPr>
              <a:t>M</a:t>
            </a:r>
            <a:r>
              <a:rPr lang="fr-FR" sz="1800" smtClean="0"/>
              <a:t>ise à disposition de 2,3 M€ minimum du Capital</a:t>
            </a:r>
            <a:r>
              <a:rPr lang="fr-FR" sz="1800" i="1" smtClean="0"/>
              <a:t>,</a:t>
            </a:r>
          </a:p>
          <a:p>
            <a:pPr lvl="1" eaLnBrk="1" hangingPunct="1"/>
            <a:r>
              <a:rPr lang="fr-FR" sz="1800" smtClean="0">
                <a:solidFill>
                  <a:srgbClr val="01A0B5"/>
                </a:solidFill>
              </a:rPr>
              <a:t>A</a:t>
            </a:r>
            <a:r>
              <a:rPr lang="fr-FR" sz="1800" smtClean="0"/>
              <a:t>voir dégagé des bénéfices sur les 3 dernières années,</a:t>
            </a:r>
          </a:p>
          <a:p>
            <a:pPr lvl="1" eaLnBrk="1" hangingPunct="1"/>
            <a:r>
              <a:rPr lang="fr-FR" sz="1800" smtClean="0">
                <a:solidFill>
                  <a:srgbClr val="01A0B5"/>
                </a:solidFill>
              </a:rPr>
              <a:t>A</a:t>
            </a:r>
            <a:r>
              <a:rPr lang="fr-FR" sz="1800" smtClean="0"/>
              <a:t>voir un CA &gt; 76,3 M€,</a:t>
            </a:r>
          </a:p>
          <a:p>
            <a:pPr lvl="1" eaLnBrk="1" hangingPunct="1"/>
            <a:r>
              <a:rPr lang="fr-FR" sz="1800" smtClean="0">
                <a:solidFill>
                  <a:srgbClr val="01A0B5"/>
                </a:solidFill>
              </a:rPr>
              <a:t>C</a:t>
            </a:r>
            <a:r>
              <a:rPr lang="fr-FR" sz="1800" smtClean="0"/>
              <a:t>apitalisation boursière &gt; 750 à 800 M€,</a:t>
            </a:r>
          </a:p>
          <a:p>
            <a:pPr lvl="1" eaLnBrk="1" hangingPunct="1"/>
            <a:r>
              <a:rPr lang="fr-FR" sz="1800" smtClean="0">
                <a:solidFill>
                  <a:srgbClr val="01A0B5"/>
                </a:solidFill>
              </a:rPr>
              <a:t>F</a:t>
            </a:r>
            <a:r>
              <a:rPr lang="fr-FR" sz="1800" smtClean="0"/>
              <a:t>ournir des informations régulières.</a:t>
            </a:r>
            <a:endParaRPr lang="fr-FR" sz="2000" smtClean="0"/>
          </a:p>
        </p:txBody>
      </p:sp>
      <p:sp>
        <p:nvSpPr>
          <p:cNvPr id="330754"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 </a:t>
            </a:r>
            <a:r>
              <a:rPr lang="fr-FR" sz="4000" smtClean="0">
                <a:solidFill>
                  <a:srgbClr val="FF5E00"/>
                </a:solidFill>
              </a:rPr>
              <a:t>P</a:t>
            </a:r>
            <a:r>
              <a:rPr lang="fr-FR" sz="4000" smtClean="0"/>
              <a:t>remier </a:t>
            </a:r>
            <a:r>
              <a:rPr lang="fr-FR" sz="4000" smtClean="0">
                <a:solidFill>
                  <a:srgbClr val="FF5E00"/>
                </a:solidFill>
              </a:rPr>
              <a:t>M</a:t>
            </a:r>
            <a:r>
              <a:rPr lang="fr-FR" sz="4000" smtClean="0"/>
              <a:t>arché (1/2)</a:t>
            </a:r>
            <a:endParaRPr lang="fr-FR" smtClean="0"/>
          </a:p>
        </p:txBody>
      </p:sp>
      <p:pic>
        <p:nvPicPr>
          <p:cNvPr id="330755"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pic>
        <p:nvPicPr>
          <p:cNvPr id="330756" name="Picture 5" descr="Logo Partie 1"/>
          <p:cNvPicPr>
            <a:picLocks noChangeAspect="1" noChangeArrowheads="1"/>
          </p:cNvPicPr>
          <p:nvPr/>
        </p:nvPicPr>
        <p:blipFill>
          <a:blip r:embed="rId3"/>
          <a:srcRect/>
          <a:stretch>
            <a:fillRect/>
          </a:stretch>
        </p:blipFill>
        <p:spPr bwMode="auto">
          <a:xfrm>
            <a:off x="914400" y="3802063"/>
            <a:ext cx="500063" cy="503237"/>
          </a:xfrm>
          <a:prstGeom prst="rect">
            <a:avLst/>
          </a:prstGeom>
          <a:noFill/>
          <a:ln w="9525">
            <a:noFill/>
            <a:miter lim="800000"/>
            <a:headEnd/>
            <a:tailEnd/>
          </a:ln>
        </p:spPr>
      </p:pic>
    </p:spTree>
  </p:cSld>
  <p:clrMapOvr>
    <a:masterClrMapping/>
  </p:clrMapOvr>
  <p:transition>
    <p:zoom/>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1" name="Rectangle 2"/>
          <p:cNvSpPr>
            <a:spLocks noGrp="1" noChangeArrowheads="1"/>
          </p:cNvSpPr>
          <p:nvPr>
            <p:ph type="body" idx="1"/>
          </p:nvPr>
        </p:nvSpPr>
        <p:spPr>
          <a:xfrm>
            <a:off x="1042988" y="1989138"/>
            <a:ext cx="7086600" cy="4267200"/>
          </a:xfrm>
        </p:spPr>
        <p:txBody>
          <a:bodyPr/>
          <a:lstStyle/>
          <a:p>
            <a:pPr eaLnBrk="1" hangingPunct="1">
              <a:buFontTx/>
              <a:buNone/>
            </a:pPr>
            <a:r>
              <a:rPr lang="fr-FR" sz="2400" smtClean="0">
                <a:solidFill>
                  <a:srgbClr val="184B81"/>
                </a:solidFill>
              </a:rPr>
              <a:t>	</a:t>
            </a:r>
            <a:r>
              <a:rPr lang="fr-FR" sz="2400" smtClean="0">
                <a:solidFill>
                  <a:srgbClr val="01A0B5"/>
                </a:solidFill>
              </a:rPr>
              <a:t>D</a:t>
            </a:r>
            <a:r>
              <a:rPr lang="fr-FR" sz="2400" smtClean="0"/>
              <a:t>eux</a:t>
            </a:r>
            <a:r>
              <a:rPr lang="fr-FR" sz="2400" smtClean="0">
                <a:solidFill>
                  <a:srgbClr val="184B81"/>
                </a:solidFill>
              </a:rPr>
              <a:t> </a:t>
            </a:r>
            <a:r>
              <a:rPr lang="fr-FR" sz="2400" smtClean="0"/>
              <a:t>modes de fonctionnement :</a:t>
            </a:r>
          </a:p>
          <a:p>
            <a:pPr lvl="1" eaLnBrk="1" hangingPunct="1"/>
            <a:r>
              <a:rPr lang="fr-FR" sz="2400" smtClean="0">
                <a:solidFill>
                  <a:srgbClr val="01A0B5"/>
                </a:solidFill>
              </a:rPr>
              <a:t>L</a:t>
            </a:r>
            <a:r>
              <a:rPr lang="fr-FR" sz="2400" smtClean="0"/>
              <a:t>e Règlement au Comptant</a:t>
            </a:r>
            <a:r>
              <a:rPr lang="fr-FR" sz="2400" i="1" smtClean="0"/>
              <a:t> </a:t>
            </a:r>
            <a:r>
              <a:rPr lang="fr-FR" sz="2400" smtClean="0"/>
              <a:t>:</a:t>
            </a:r>
          </a:p>
          <a:p>
            <a:pPr lvl="2" eaLnBrk="1" hangingPunct="1"/>
            <a:r>
              <a:rPr lang="fr-FR" sz="1800" smtClean="0">
                <a:solidFill>
                  <a:srgbClr val="01A0B5"/>
                </a:solidFill>
              </a:rPr>
              <a:t>P</a:t>
            </a:r>
            <a:r>
              <a:rPr lang="fr-FR" sz="1800" smtClean="0"/>
              <a:t>aiement immédiat de la transaction,</a:t>
            </a:r>
          </a:p>
          <a:p>
            <a:pPr lvl="2" eaLnBrk="1" hangingPunct="1"/>
            <a:r>
              <a:rPr lang="fr-FR" sz="1800" smtClean="0">
                <a:solidFill>
                  <a:srgbClr val="01A0B5"/>
                </a:solidFill>
              </a:rPr>
              <a:t>L</a:t>
            </a:r>
            <a:r>
              <a:rPr lang="fr-FR" sz="1800" smtClean="0"/>
              <a:t>ivraison des titres du vendeur.</a:t>
            </a:r>
            <a:endParaRPr lang="fr-FR" sz="2000" smtClean="0"/>
          </a:p>
          <a:p>
            <a:pPr lvl="1" eaLnBrk="1" hangingPunct="1"/>
            <a:r>
              <a:rPr lang="fr-FR" sz="2400" smtClean="0">
                <a:solidFill>
                  <a:srgbClr val="01A0B5"/>
                </a:solidFill>
              </a:rPr>
              <a:t>L</a:t>
            </a:r>
            <a:r>
              <a:rPr lang="fr-FR" sz="2400" smtClean="0"/>
              <a:t>e Service de Règlement Différé (SRD) :</a:t>
            </a:r>
          </a:p>
          <a:p>
            <a:pPr lvl="2" eaLnBrk="1" hangingPunct="1"/>
            <a:r>
              <a:rPr lang="fr-FR" sz="1800" smtClean="0">
                <a:solidFill>
                  <a:srgbClr val="01A0B5"/>
                </a:solidFill>
              </a:rPr>
              <a:t>O</a:t>
            </a:r>
            <a:r>
              <a:rPr lang="fr-FR" sz="1800" smtClean="0"/>
              <a:t>pérations payées lors de la liquidation en fin de mois boursier (</a:t>
            </a:r>
            <a:r>
              <a:rPr lang="fr-FR" sz="1800" smtClean="0">
                <a:sym typeface="Symbol" pitchFamily="18" charset="2"/>
              </a:rPr>
              <a:t> mois civil)</a:t>
            </a:r>
            <a:r>
              <a:rPr lang="fr-FR" sz="1800" smtClean="0"/>
              <a:t>.</a:t>
            </a:r>
            <a:endParaRPr lang="fr-FR" sz="2000" smtClean="0"/>
          </a:p>
          <a:p>
            <a:pPr eaLnBrk="1" hangingPunct="1">
              <a:buFontTx/>
              <a:buNone/>
            </a:pPr>
            <a:r>
              <a:rPr lang="fr-FR" sz="2400" smtClean="0">
                <a:solidFill>
                  <a:srgbClr val="184B81"/>
                </a:solidFill>
              </a:rPr>
              <a:t>	</a:t>
            </a:r>
            <a:r>
              <a:rPr lang="fr-FR" sz="2400" smtClean="0">
                <a:solidFill>
                  <a:srgbClr val="01A0B5"/>
                </a:solidFill>
              </a:rPr>
              <a:t>G</a:t>
            </a:r>
            <a:r>
              <a:rPr lang="fr-FR" sz="2400" smtClean="0"/>
              <a:t>énéralités :</a:t>
            </a:r>
            <a:r>
              <a:rPr lang="fr-FR" sz="2400" smtClean="0">
                <a:sym typeface="Symbol" pitchFamily="18" charset="2"/>
              </a:rPr>
              <a:t>,</a:t>
            </a:r>
          </a:p>
          <a:p>
            <a:pPr lvl="1" eaLnBrk="1" hangingPunct="1"/>
            <a:r>
              <a:rPr lang="fr-FR" sz="2000" smtClean="0">
                <a:solidFill>
                  <a:srgbClr val="01A0B5"/>
                </a:solidFill>
                <a:sym typeface="Symbol" pitchFamily="18" charset="2"/>
              </a:rPr>
              <a:t>F</a:t>
            </a:r>
            <a:r>
              <a:rPr lang="fr-FR" sz="2000" smtClean="0">
                <a:sym typeface="Symbol" pitchFamily="18" charset="2"/>
              </a:rPr>
              <a:t>orte vitalité de ce Marché !</a:t>
            </a:r>
            <a:endParaRPr lang="fr-FR" sz="2000" i="1" smtClean="0"/>
          </a:p>
        </p:txBody>
      </p:sp>
      <p:sp>
        <p:nvSpPr>
          <p:cNvPr id="332802"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 </a:t>
            </a:r>
            <a:r>
              <a:rPr lang="fr-FR" sz="4000" smtClean="0">
                <a:solidFill>
                  <a:srgbClr val="FF5E00"/>
                </a:solidFill>
              </a:rPr>
              <a:t>P</a:t>
            </a:r>
            <a:r>
              <a:rPr lang="fr-FR" sz="4000" smtClean="0"/>
              <a:t>remier </a:t>
            </a:r>
            <a:r>
              <a:rPr lang="fr-FR" sz="4000" smtClean="0">
                <a:solidFill>
                  <a:srgbClr val="FF5E00"/>
                </a:solidFill>
              </a:rPr>
              <a:t>M</a:t>
            </a:r>
            <a:r>
              <a:rPr lang="fr-FR" sz="4000" smtClean="0"/>
              <a:t>arché (2/2)</a:t>
            </a:r>
            <a:endParaRPr lang="fr-FR" smtClean="0"/>
          </a:p>
        </p:txBody>
      </p:sp>
      <p:pic>
        <p:nvPicPr>
          <p:cNvPr id="332803"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pic>
        <p:nvPicPr>
          <p:cNvPr id="332804" name="Picture 5" descr="Logo Partie 1"/>
          <p:cNvPicPr>
            <a:picLocks noChangeAspect="1" noChangeArrowheads="1"/>
          </p:cNvPicPr>
          <p:nvPr/>
        </p:nvPicPr>
        <p:blipFill>
          <a:blip r:embed="rId3"/>
          <a:srcRect/>
          <a:stretch>
            <a:fillRect/>
          </a:stretch>
        </p:blipFill>
        <p:spPr bwMode="auto">
          <a:xfrm>
            <a:off x="914400" y="4724400"/>
            <a:ext cx="500063" cy="503238"/>
          </a:xfrm>
          <a:prstGeom prst="rect">
            <a:avLst/>
          </a:prstGeom>
          <a:noFill/>
          <a:ln w="9525">
            <a:noFill/>
            <a:miter lim="800000"/>
            <a:headEnd/>
            <a:tailEnd/>
          </a:ln>
        </p:spPr>
      </p:pic>
      <p:grpSp>
        <p:nvGrpSpPr>
          <p:cNvPr id="332805" name="Group 13"/>
          <p:cNvGrpSpPr>
            <a:grpSpLocks/>
          </p:cNvGrpSpPr>
          <p:nvPr/>
        </p:nvGrpSpPr>
        <p:grpSpPr bwMode="auto">
          <a:xfrm>
            <a:off x="5076825" y="4581525"/>
            <a:ext cx="2541588" cy="1727200"/>
            <a:chOff x="3198" y="2886"/>
            <a:chExt cx="1601" cy="1088"/>
          </a:xfrm>
        </p:grpSpPr>
        <p:pic>
          <p:nvPicPr>
            <p:cNvPr id="332806" name="Picture 6" descr="Premier Marché"/>
            <p:cNvPicPr>
              <a:picLocks noChangeAspect="1" noChangeArrowheads="1"/>
            </p:cNvPicPr>
            <p:nvPr/>
          </p:nvPicPr>
          <p:blipFill>
            <a:blip r:embed="rId4"/>
            <a:srcRect/>
            <a:stretch>
              <a:fillRect/>
            </a:stretch>
          </p:blipFill>
          <p:spPr bwMode="auto">
            <a:xfrm>
              <a:off x="3819" y="2886"/>
              <a:ext cx="980" cy="1088"/>
            </a:xfrm>
            <a:prstGeom prst="rect">
              <a:avLst/>
            </a:prstGeom>
            <a:noFill/>
            <a:ln w="9525">
              <a:noFill/>
              <a:miter lim="800000"/>
              <a:headEnd/>
              <a:tailEnd/>
            </a:ln>
          </p:spPr>
        </p:pic>
        <p:sp>
          <p:nvSpPr>
            <p:cNvPr id="332807" name="Line 7"/>
            <p:cNvSpPr>
              <a:spLocks noChangeShapeType="1"/>
            </p:cNvSpPr>
            <p:nvPr/>
          </p:nvSpPr>
          <p:spPr bwMode="auto">
            <a:xfrm>
              <a:off x="3651" y="3195"/>
              <a:ext cx="680" cy="0"/>
            </a:xfrm>
            <a:prstGeom prst="line">
              <a:avLst/>
            </a:prstGeom>
            <a:noFill/>
            <a:ln w="28575">
              <a:solidFill>
                <a:schemeClr val="tx1"/>
              </a:solidFill>
              <a:round/>
              <a:headEnd/>
              <a:tailEnd/>
            </a:ln>
          </p:spPr>
          <p:txBody>
            <a:bodyPr/>
            <a:lstStyle/>
            <a:p>
              <a:endParaRPr lang="fr-FR"/>
            </a:p>
          </p:txBody>
        </p:sp>
        <p:sp>
          <p:nvSpPr>
            <p:cNvPr id="332808" name="Line 8"/>
            <p:cNvSpPr>
              <a:spLocks noChangeShapeType="1"/>
            </p:cNvSpPr>
            <p:nvPr/>
          </p:nvSpPr>
          <p:spPr bwMode="auto">
            <a:xfrm flipH="1">
              <a:off x="3349" y="3636"/>
              <a:ext cx="862" cy="0"/>
            </a:xfrm>
            <a:prstGeom prst="line">
              <a:avLst/>
            </a:prstGeom>
            <a:noFill/>
            <a:ln w="28575">
              <a:solidFill>
                <a:schemeClr val="tx1"/>
              </a:solidFill>
              <a:round/>
              <a:headEnd/>
              <a:tailEnd/>
            </a:ln>
          </p:spPr>
          <p:txBody>
            <a:bodyPr/>
            <a:lstStyle/>
            <a:p>
              <a:endParaRPr lang="fr-FR"/>
            </a:p>
          </p:txBody>
        </p:sp>
        <p:sp>
          <p:nvSpPr>
            <p:cNvPr id="332809" name="Text Box 10"/>
            <p:cNvSpPr txBox="1">
              <a:spLocks noChangeArrowheads="1"/>
            </p:cNvSpPr>
            <p:nvPr/>
          </p:nvSpPr>
          <p:spPr bwMode="auto">
            <a:xfrm>
              <a:off x="3489" y="3011"/>
              <a:ext cx="757" cy="192"/>
            </a:xfrm>
            <a:prstGeom prst="rect">
              <a:avLst/>
            </a:prstGeom>
            <a:noFill/>
            <a:ln w="9525">
              <a:noFill/>
              <a:miter lim="800000"/>
              <a:headEnd/>
              <a:tailEnd/>
            </a:ln>
          </p:spPr>
          <p:txBody>
            <a:bodyPr wrap="none">
              <a:spAutoFit/>
            </a:bodyPr>
            <a:lstStyle/>
            <a:p>
              <a:pPr eaLnBrk="0" hangingPunct="0"/>
              <a:r>
                <a:rPr lang="fr-FR" sz="1400">
                  <a:sym typeface="Symbol" pitchFamily="18" charset="2"/>
                </a:rPr>
                <a:t> 550 sociétés</a:t>
              </a:r>
            </a:p>
          </p:txBody>
        </p:sp>
        <p:sp>
          <p:nvSpPr>
            <p:cNvPr id="332810" name="Text Box 11"/>
            <p:cNvSpPr txBox="1">
              <a:spLocks noChangeArrowheads="1"/>
            </p:cNvSpPr>
            <p:nvPr/>
          </p:nvSpPr>
          <p:spPr bwMode="auto">
            <a:xfrm>
              <a:off x="3198" y="3454"/>
              <a:ext cx="438" cy="192"/>
            </a:xfrm>
            <a:prstGeom prst="rect">
              <a:avLst/>
            </a:prstGeom>
            <a:noFill/>
            <a:ln w="9525">
              <a:noFill/>
              <a:miter lim="800000"/>
              <a:headEnd/>
              <a:tailEnd/>
            </a:ln>
          </p:spPr>
          <p:txBody>
            <a:bodyPr wrap="none">
              <a:spAutoFit/>
            </a:bodyPr>
            <a:lstStyle/>
            <a:p>
              <a:pPr eaLnBrk="0" hangingPunct="0"/>
              <a:r>
                <a:rPr lang="fr-FR" sz="1400">
                  <a:sym typeface="Symbol" pitchFamily="18" charset="2"/>
                </a:rPr>
                <a:t> 90 %</a:t>
              </a:r>
            </a:p>
          </p:txBody>
        </p:sp>
      </p:grpSp>
    </p:spTree>
  </p:cSld>
  <p:clrMapOvr>
    <a:masterClrMapping/>
  </p:clrMapOvr>
  <p:transition>
    <p:zoom/>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2"/>
          <p:cNvSpPr>
            <a:spLocks noGrp="1" noChangeArrowheads="1"/>
          </p:cNvSpPr>
          <p:nvPr>
            <p:ph type="body" idx="1"/>
          </p:nvPr>
        </p:nvSpPr>
        <p:spPr>
          <a:xfrm>
            <a:off x="1066800" y="1905000"/>
            <a:ext cx="7086600" cy="4267200"/>
          </a:xfrm>
        </p:spPr>
        <p:txBody>
          <a:bodyPr/>
          <a:lstStyle/>
          <a:p>
            <a:pPr eaLnBrk="1" hangingPunct="1">
              <a:buFontTx/>
              <a:buNone/>
            </a:pPr>
            <a:r>
              <a:rPr lang="fr-FR" sz="2800" smtClean="0">
                <a:solidFill>
                  <a:srgbClr val="184B81"/>
                </a:solidFill>
              </a:rPr>
              <a:t>	</a:t>
            </a:r>
            <a:r>
              <a:rPr lang="fr-FR" sz="2800" smtClean="0">
                <a:solidFill>
                  <a:srgbClr val="01A0B5"/>
                </a:solidFill>
              </a:rPr>
              <a:t>L</a:t>
            </a:r>
            <a:r>
              <a:rPr lang="fr-FR" sz="2800" smtClean="0"/>
              <a:t>es Marchés Réglementés :</a:t>
            </a:r>
          </a:p>
          <a:p>
            <a:pPr lvl="1" eaLnBrk="1" hangingPunct="1"/>
            <a:r>
              <a:rPr lang="fr-FR" sz="2000" smtClean="0">
                <a:solidFill>
                  <a:srgbClr val="EAEAEA"/>
                </a:solidFill>
              </a:rPr>
              <a:t>Le Premier Marché,</a:t>
            </a:r>
          </a:p>
          <a:p>
            <a:pPr lvl="1" eaLnBrk="1" hangingPunct="1"/>
            <a:r>
              <a:rPr lang="fr-FR" sz="2000" smtClean="0">
                <a:solidFill>
                  <a:srgbClr val="01A0B5"/>
                </a:solidFill>
              </a:rPr>
              <a:t>L</a:t>
            </a:r>
            <a:r>
              <a:rPr lang="fr-FR" sz="2000" smtClean="0"/>
              <a:t>e Second Marché,</a:t>
            </a:r>
          </a:p>
          <a:p>
            <a:pPr lvl="1" eaLnBrk="1" hangingPunct="1"/>
            <a:r>
              <a:rPr lang="fr-FR" sz="2000" smtClean="0">
                <a:solidFill>
                  <a:srgbClr val="EAEAEA"/>
                </a:solidFill>
              </a:rPr>
              <a:t>Le Nouveau Marché.</a:t>
            </a:r>
          </a:p>
          <a:p>
            <a:pPr eaLnBrk="1" hangingPunct="1">
              <a:buFontTx/>
              <a:buNone/>
            </a:pPr>
            <a:r>
              <a:rPr lang="fr-FR" sz="2800" smtClean="0">
                <a:solidFill>
                  <a:srgbClr val="EAEAEA"/>
                </a:solidFill>
              </a:rPr>
              <a:t>	Les Marchés Dérivés :</a:t>
            </a:r>
          </a:p>
          <a:p>
            <a:pPr lvl="1" eaLnBrk="1" hangingPunct="1"/>
            <a:r>
              <a:rPr lang="fr-FR" sz="2000" smtClean="0">
                <a:solidFill>
                  <a:srgbClr val="EAEAEA"/>
                </a:solidFill>
              </a:rPr>
              <a:t>Le Marché OTC,</a:t>
            </a:r>
          </a:p>
          <a:p>
            <a:pPr lvl="1" eaLnBrk="1" hangingPunct="1"/>
            <a:r>
              <a:rPr lang="fr-FR" sz="2000" smtClean="0">
                <a:solidFill>
                  <a:srgbClr val="EAEAEA"/>
                </a:solidFill>
              </a:rPr>
              <a:t>Le Monep,</a:t>
            </a:r>
          </a:p>
          <a:p>
            <a:pPr lvl="1" eaLnBrk="1" hangingPunct="1"/>
            <a:r>
              <a:rPr lang="fr-FR" sz="2000" smtClean="0">
                <a:solidFill>
                  <a:srgbClr val="EAEAEA"/>
                </a:solidFill>
              </a:rPr>
              <a:t>Le Matif.</a:t>
            </a:r>
          </a:p>
          <a:p>
            <a:pPr eaLnBrk="1" hangingPunct="1">
              <a:buFontTx/>
              <a:buNone/>
            </a:pPr>
            <a:r>
              <a:rPr lang="fr-FR" sz="2800" smtClean="0">
                <a:solidFill>
                  <a:srgbClr val="EAEAEA"/>
                </a:solidFill>
              </a:rPr>
              <a:t>	Le Marché Monétaire</a:t>
            </a:r>
          </a:p>
          <a:p>
            <a:pPr eaLnBrk="1" hangingPunct="1">
              <a:buFontTx/>
              <a:buNone/>
            </a:pPr>
            <a:r>
              <a:rPr lang="fr-FR" sz="2800" smtClean="0">
                <a:solidFill>
                  <a:srgbClr val="EAEAEA"/>
                </a:solidFill>
              </a:rPr>
              <a:t>	Le Marché Obligataire</a:t>
            </a:r>
          </a:p>
        </p:txBody>
      </p:sp>
      <p:sp>
        <p:nvSpPr>
          <p:cNvPr id="334850"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es différents types de Marchés</a:t>
            </a:r>
            <a:endParaRPr lang="fr-FR" smtClean="0"/>
          </a:p>
        </p:txBody>
      </p:sp>
      <p:pic>
        <p:nvPicPr>
          <p:cNvPr id="334851" name="Picture 4" descr="Logo Partie 1"/>
          <p:cNvPicPr>
            <a:picLocks noChangeAspect="1" noChangeArrowheads="1"/>
          </p:cNvPicPr>
          <p:nvPr/>
        </p:nvPicPr>
        <p:blipFill>
          <a:blip r:embed="rId3"/>
          <a:srcRect/>
          <a:stretch>
            <a:fillRect/>
          </a:stretch>
        </p:blipFill>
        <p:spPr bwMode="auto">
          <a:xfrm>
            <a:off x="914400" y="1917700"/>
            <a:ext cx="500063" cy="503238"/>
          </a:xfrm>
          <a:prstGeom prst="rect">
            <a:avLst/>
          </a:prstGeom>
          <a:noFill/>
          <a:ln w="9525">
            <a:noFill/>
            <a:miter lim="800000"/>
            <a:headEnd/>
            <a:tailEnd/>
          </a:ln>
        </p:spPr>
      </p:pic>
      <p:pic>
        <p:nvPicPr>
          <p:cNvPr id="334852" name="Picture 5" descr="Logo Partie 1"/>
          <p:cNvPicPr>
            <a:picLocks noChangeAspect="1" noChangeArrowheads="1"/>
          </p:cNvPicPr>
          <p:nvPr/>
        </p:nvPicPr>
        <p:blipFill>
          <a:blip r:embed="rId3">
            <a:lum bright="70000" contrast="-70000"/>
          </a:blip>
          <a:srcRect/>
          <a:stretch>
            <a:fillRect/>
          </a:stretch>
        </p:blipFill>
        <p:spPr bwMode="auto">
          <a:xfrm>
            <a:off x="914400" y="3522663"/>
            <a:ext cx="500063" cy="503237"/>
          </a:xfrm>
          <a:prstGeom prst="rect">
            <a:avLst/>
          </a:prstGeom>
          <a:noFill/>
          <a:ln w="9525">
            <a:noFill/>
            <a:miter lim="800000"/>
            <a:headEnd/>
            <a:tailEnd/>
          </a:ln>
        </p:spPr>
      </p:pic>
      <p:pic>
        <p:nvPicPr>
          <p:cNvPr id="334853" name="Picture 6" descr="Logo Partie 1"/>
          <p:cNvPicPr>
            <a:picLocks noChangeAspect="1" noChangeArrowheads="1"/>
          </p:cNvPicPr>
          <p:nvPr/>
        </p:nvPicPr>
        <p:blipFill>
          <a:blip r:embed="rId3">
            <a:lum bright="70000" contrast="-70000"/>
          </a:blip>
          <a:srcRect/>
          <a:stretch>
            <a:fillRect/>
          </a:stretch>
        </p:blipFill>
        <p:spPr bwMode="auto">
          <a:xfrm>
            <a:off x="914400" y="5148263"/>
            <a:ext cx="500063" cy="503237"/>
          </a:xfrm>
          <a:prstGeom prst="rect">
            <a:avLst/>
          </a:prstGeom>
          <a:noFill/>
          <a:ln w="9525">
            <a:noFill/>
            <a:miter lim="800000"/>
            <a:headEnd/>
            <a:tailEnd/>
          </a:ln>
        </p:spPr>
      </p:pic>
      <p:pic>
        <p:nvPicPr>
          <p:cNvPr id="334854" name="Picture 7" descr="Logo Partie 1"/>
          <p:cNvPicPr>
            <a:picLocks noChangeAspect="1" noChangeArrowheads="1"/>
          </p:cNvPicPr>
          <p:nvPr/>
        </p:nvPicPr>
        <p:blipFill>
          <a:blip r:embed="rId3">
            <a:lum bright="70000" contrast="-70000"/>
          </a:blip>
          <a:srcRect/>
          <a:stretch>
            <a:fillRect/>
          </a:stretch>
        </p:blipFill>
        <p:spPr bwMode="auto">
          <a:xfrm>
            <a:off x="914400" y="5643563"/>
            <a:ext cx="500063" cy="503237"/>
          </a:xfrm>
          <a:prstGeom prst="rect">
            <a:avLst/>
          </a:prstGeom>
          <a:noFill/>
          <a:ln w="9525">
            <a:noFill/>
            <a:miter lim="800000"/>
            <a:headEnd/>
            <a:tailEnd/>
          </a:ln>
        </p:spPr>
      </p:pic>
    </p:spTree>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body" idx="1"/>
          </p:nvPr>
        </p:nvSpPr>
        <p:spPr>
          <a:xfrm>
            <a:off x="1143000" y="2743200"/>
            <a:ext cx="3886200" cy="2743200"/>
          </a:xfrm>
        </p:spPr>
        <p:txBody>
          <a:bodyPr/>
          <a:lstStyle/>
          <a:p>
            <a:pPr marL="812800" indent="-812800" eaLnBrk="1" hangingPunct="1">
              <a:lnSpc>
                <a:spcPct val="90000"/>
              </a:lnSpc>
              <a:buFontTx/>
              <a:buNone/>
            </a:pPr>
            <a:r>
              <a:rPr lang="fr-FR" sz="2400" smtClean="0">
                <a:solidFill>
                  <a:srgbClr val="184B81"/>
                </a:solidFill>
              </a:rPr>
              <a:t>	 </a:t>
            </a:r>
            <a:r>
              <a:rPr lang="fr-FR" sz="2800" smtClean="0">
                <a:solidFill>
                  <a:srgbClr val="01A0B5"/>
                </a:solidFill>
              </a:rPr>
              <a:t>P</a:t>
            </a:r>
            <a:r>
              <a:rPr lang="fr-FR" sz="2800" smtClean="0"/>
              <a:t>rêt à taux fixe</a:t>
            </a:r>
            <a:endParaRPr lang="fr-FR" sz="2400" smtClean="0"/>
          </a:p>
          <a:p>
            <a:pPr marL="812800" indent="-812800" eaLnBrk="1" hangingPunct="1">
              <a:buFontTx/>
              <a:buNone/>
            </a:pPr>
            <a:endParaRPr lang="fr-FR" sz="2400" smtClean="0"/>
          </a:p>
          <a:p>
            <a:pPr marL="812800" indent="-812800" eaLnBrk="1" hangingPunct="1">
              <a:buFontTx/>
              <a:buNone/>
            </a:pPr>
            <a:r>
              <a:rPr lang="fr-FR" sz="2400" smtClean="0">
                <a:solidFill>
                  <a:srgbClr val="CDC7C2"/>
                </a:solidFill>
              </a:rPr>
              <a:t>	 </a:t>
            </a:r>
            <a:r>
              <a:rPr lang="fr-FR" sz="2800" smtClean="0">
                <a:solidFill>
                  <a:srgbClr val="01A0B5"/>
                </a:solidFill>
              </a:rPr>
              <a:t>P</a:t>
            </a:r>
            <a:r>
              <a:rPr lang="fr-FR" sz="2800" smtClean="0"/>
              <a:t>rêt modulable</a:t>
            </a:r>
          </a:p>
          <a:p>
            <a:pPr marL="812800" indent="-812800" eaLnBrk="1" hangingPunct="1">
              <a:buFontTx/>
              <a:buNone/>
            </a:pPr>
            <a:endParaRPr lang="fr-FR" sz="2800" smtClean="0"/>
          </a:p>
          <a:p>
            <a:pPr marL="812800" indent="-812800" eaLnBrk="1" hangingPunct="1">
              <a:buFontTx/>
              <a:buNone/>
            </a:pPr>
            <a:r>
              <a:rPr lang="fr-FR" sz="2800" smtClean="0">
                <a:solidFill>
                  <a:srgbClr val="184B81"/>
                </a:solidFill>
              </a:rPr>
              <a:t>	 </a:t>
            </a:r>
            <a:r>
              <a:rPr lang="fr-FR" sz="2800" smtClean="0">
                <a:solidFill>
                  <a:srgbClr val="01A0B5"/>
                </a:solidFill>
              </a:rPr>
              <a:t>P</a:t>
            </a:r>
            <a:r>
              <a:rPr lang="fr-FR" sz="2800" smtClean="0"/>
              <a:t>rêt révisable</a:t>
            </a:r>
          </a:p>
        </p:txBody>
      </p:sp>
      <p:sp>
        <p:nvSpPr>
          <p:cNvPr id="45058"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es Crédits Bancaires</a:t>
            </a:r>
          </a:p>
        </p:txBody>
      </p:sp>
      <p:pic>
        <p:nvPicPr>
          <p:cNvPr id="45059" name="Picture 4" descr="Logo Partie 2"/>
          <p:cNvPicPr>
            <a:picLocks noChangeAspect="1" noChangeArrowheads="1"/>
          </p:cNvPicPr>
          <p:nvPr/>
        </p:nvPicPr>
        <p:blipFill>
          <a:blip r:embed="rId3"/>
          <a:srcRect/>
          <a:stretch>
            <a:fillRect/>
          </a:stretch>
        </p:blipFill>
        <p:spPr bwMode="auto">
          <a:xfrm>
            <a:off x="1447800" y="2679700"/>
            <a:ext cx="500063" cy="533400"/>
          </a:xfrm>
          <a:prstGeom prst="rect">
            <a:avLst/>
          </a:prstGeom>
          <a:noFill/>
          <a:ln w="9525">
            <a:noFill/>
            <a:miter lim="800000"/>
            <a:headEnd/>
            <a:tailEnd/>
          </a:ln>
        </p:spPr>
      </p:pic>
      <p:pic>
        <p:nvPicPr>
          <p:cNvPr id="45060" name="Picture 5" descr="Logo Partie 2"/>
          <p:cNvPicPr>
            <a:picLocks noChangeAspect="1" noChangeArrowheads="1"/>
          </p:cNvPicPr>
          <p:nvPr/>
        </p:nvPicPr>
        <p:blipFill>
          <a:blip r:embed="rId3"/>
          <a:srcRect/>
          <a:stretch>
            <a:fillRect/>
          </a:stretch>
        </p:blipFill>
        <p:spPr bwMode="auto">
          <a:xfrm>
            <a:off x="1447800" y="3657600"/>
            <a:ext cx="500063" cy="533400"/>
          </a:xfrm>
          <a:prstGeom prst="rect">
            <a:avLst/>
          </a:prstGeom>
          <a:noFill/>
          <a:ln w="9525">
            <a:noFill/>
            <a:miter lim="800000"/>
            <a:headEnd/>
            <a:tailEnd/>
          </a:ln>
        </p:spPr>
      </p:pic>
      <p:pic>
        <p:nvPicPr>
          <p:cNvPr id="45061" name="Picture 6" descr="Logo Partie 2"/>
          <p:cNvPicPr>
            <a:picLocks noChangeAspect="1" noChangeArrowheads="1"/>
          </p:cNvPicPr>
          <p:nvPr/>
        </p:nvPicPr>
        <p:blipFill>
          <a:blip r:embed="rId3"/>
          <a:srcRect/>
          <a:stretch>
            <a:fillRect/>
          </a:stretch>
        </p:blipFill>
        <p:spPr bwMode="auto">
          <a:xfrm>
            <a:off x="1447800" y="4673600"/>
            <a:ext cx="500063" cy="533400"/>
          </a:xfrm>
          <a:prstGeom prst="rect">
            <a:avLst/>
          </a:prstGeom>
          <a:noFill/>
          <a:ln w="9525">
            <a:noFill/>
            <a:miter lim="800000"/>
            <a:headEnd/>
            <a:tailEnd/>
          </a:ln>
        </p:spPr>
      </p:pic>
      <p:pic>
        <p:nvPicPr>
          <p:cNvPr id="45062" name="Picture 7" descr="Prêt2"/>
          <p:cNvPicPr>
            <a:picLocks noChangeAspect="1" noChangeArrowheads="1"/>
          </p:cNvPicPr>
          <p:nvPr/>
        </p:nvPicPr>
        <p:blipFill>
          <a:blip r:embed="rId4"/>
          <a:srcRect l="893" t="368"/>
          <a:stretch>
            <a:fillRect/>
          </a:stretch>
        </p:blipFill>
        <p:spPr bwMode="auto">
          <a:xfrm>
            <a:off x="5057775" y="2681288"/>
            <a:ext cx="3171825" cy="2576512"/>
          </a:xfrm>
          <a:prstGeom prst="rect">
            <a:avLst/>
          </a:prstGeom>
          <a:noFill/>
          <a:ln w="9525">
            <a:noFill/>
            <a:miter lim="800000"/>
            <a:headEnd/>
            <a:tailEnd/>
          </a:ln>
        </p:spPr>
      </p:pic>
    </p:spTree>
  </p:cSld>
  <p:clrMapOvr>
    <a:masterClrMapping/>
  </p:clrMapOvr>
  <p:transition>
    <p:zoom/>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Rectangle 2"/>
          <p:cNvSpPr>
            <a:spLocks noGrp="1" noChangeArrowheads="1"/>
          </p:cNvSpPr>
          <p:nvPr>
            <p:ph type="body" idx="1"/>
          </p:nvPr>
        </p:nvSpPr>
        <p:spPr>
          <a:xfrm>
            <a:off x="1066800" y="1981200"/>
            <a:ext cx="7086600" cy="4267200"/>
          </a:xfrm>
        </p:spPr>
        <p:txBody>
          <a:bodyPr/>
          <a:lstStyle/>
          <a:p>
            <a:pPr eaLnBrk="1" hangingPunct="1">
              <a:buFontTx/>
              <a:buNone/>
            </a:pPr>
            <a:r>
              <a:rPr lang="fr-FR" sz="2400" smtClean="0">
                <a:solidFill>
                  <a:srgbClr val="184B81"/>
                </a:solidFill>
              </a:rPr>
              <a:t>	</a:t>
            </a:r>
            <a:r>
              <a:rPr lang="fr-FR" sz="2400" smtClean="0">
                <a:solidFill>
                  <a:srgbClr val="01A0B5"/>
                </a:solidFill>
              </a:rPr>
              <a:t>D</a:t>
            </a:r>
            <a:r>
              <a:rPr lang="fr-FR" sz="2400" smtClean="0"/>
              <a:t>éfinition :</a:t>
            </a:r>
          </a:p>
          <a:p>
            <a:pPr lvl="1" eaLnBrk="1" hangingPunct="1"/>
            <a:r>
              <a:rPr lang="fr-FR" sz="1800" smtClean="0">
                <a:solidFill>
                  <a:srgbClr val="01A0B5"/>
                </a:solidFill>
              </a:rPr>
              <a:t>S</a:t>
            </a:r>
            <a:r>
              <a:rPr lang="fr-FR" sz="1800" smtClean="0"/>
              <a:t>tructure complémentaire au Premier Marché</a:t>
            </a:r>
            <a:r>
              <a:rPr lang="fr-FR" sz="1800" i="1" smtClean="0"/>
              <a:t>,</a:t>
            </a:r>
          </a:p>
          <a:p>
            <a:pPr lvl="1" eaLnBrk="1" hangingPunct="1"/>
            <a:r>
              <a:rPr lang="fr-FR" sz="1800" smtClean="0">
                <a:solidFill>
                  <a:srgbClr val="01A0B5"/>
                </a:solidFill>
              </a:rPr>
              <a:t>C</a:t>
            </a:r>
            <a:r>
              <a:rPr lang="fr-FR" sz="1800" smtClean="0"/>
              <a:t>réé en 1983,</a:t>
            </a:r>
          </a:p>
          <a:p>
            <a:pPr lvl="1" eaLnBrk="1" hangingPunct="1"/>
            <a:r>
              <a:rPr lang="fr-FR" sz="1800" smtClean="0">
                <a:solidFill>
                  <a:srgbClr val="01A0B5"/>
                </a:solidFill>
              </a:rPr>
              <a:t>R</a:t>
            </a:r>
            <a:r>
              <a:rPr lang="fr-FR" sz="1800" smtClean="0"/>
              <a:t>épond aux besoins de financement des PME et PMI dynamiques.</a:t>
            </a:r>
            <a:endParaRPr lang="fr-FR" sz="2000" smtClean="0"/>
          </a:p>
          <a:p>
            <a:pPr eaLnBrk="1" hangingPunct="1">
              <a:buFontTx/>
              <a:buNone/>
            </a:pPr>
            <a:r>
              <a:rPr lang="fr-FR" sz="2400" smtClean="0">
                <a:solidFill>
                  <a:srgbClr val="184B81"/>
                </a:solidFill>
              </a:rPr>
              <a:t>	</a:t>
            </a:r>
          </a:p>
          <a:p>
            <a:pPr eaLnBrk="1" hangingPunct="1">
              <a:buFontTx/>
              <a:buNone/>
            </a:pPr>
            <a:r>
              <a:rPr lang="fr-FR" sz="2400" smtClean="0">
                <a:solidFill>
                  <a:srgbClr val="184B81"/>
                </a:solidFill>
              </a:rPr>
              <a:t>	</a:t>
            </a:r>
            <a:r>
              <a:rPr lang="fr-FR" sz="2400" smtClean="0">
                <a:solidFill>
                  <a:srgbClr val="01A0B5"/>
                </a:solidFill>
              </a:rPr>
              <a:t>C</a:t>
            </a:r>
            <a:r>
              <a:rPr lang="fr-FR" sz="2400" smtClean="0"/>
              <a:t>ritères d’admission :</a:t>
            </a:r>
          </a:p>
          <a:p>
            <a:pPr lvl="1" eaLnBrk="1" hangingPunct="1"/>
            <a:r>
              <a:rPr lang="fr-FR" sz="1800" smtClean="0">
                <a:solidFill>
                  <a:srgbClr val="01A0B5"/>
                </a:solidFill>
              </a:rPr>
              <a:t>M</a:t>
            </a:r>
            <a:r>
              <a:rPr lang="fr-FR" sz="1800" smtClean="0"/>
              <a:t>ise à disposition de 10% minimum du Capital</a:t>
            </a:r>
            <a:r>
              <a:rPr lang="fr-FR" sz="1800" i="1" smtClean="0"/>
              <a:t>,</a:t>
            </a:r>
          </a:p>
          <a:p>
            <a:pPr lvl="1" eaLnBrk="1" hangingPunct="1"/>
            <a:r>
              <a:rPr lang="fr-FR" sz="1800" smtClean="0">
                <a:solidFill>
                  <a:srgbClr val="01A0B5"/>
                </a:solidFill>
              </a:rPr>
              <a:t>P</a:t>
            </a:r>
            <a:r>
              <a:rPr lang="fr-FR" sz="1800" smtClean="0"/>
              <a:t>résentation des deux derniers exercices certifiés,</a:t>
            </a:r>
          </a:p>
          <a:p>
            <a:pPr lvl="1" eaLnBrk="1" hangingPunct="1"/>
            <a:r>
              <a:rPr lang="fr-FR" sz="1800" smtClean="0">
                <a:solidFill>
                  <a:srgbClr val="01A0B5"/>
                </a:solidFill>
              </a:rPr>
              <a:t>A</a:t>
            </a:r>
            <a:r>
              <a:rPr lang="fr-FR" sz="1800" smtClean="0"/>
              <a:t>ucun seuil de CA, ni de Capital exigés,</a:t>
            </a:r>
          </a:p>
          <a:p>
            <a:pPr lvl="1" eaLnBrk="1" hangingPunct="1"/>
            <a:r>
              <a:rPr lang="fr-FR" sz="1800" smtClean="0">
                <a:solidFill>
                  <a:srgbClr val="01A0B5"/>
                </a:solidFill>
              </a:rPr>
              <a:t>C</a:t>
            </a:r>
            <a:r>
              <a:rPr lang="fr-FR" sz="1800" smtClean="0"/>
              <a:t>apitalisation boursière comprise entre 12 M€ et 15 M€,</a:t>
            </a:r>
          </a:p>
          <a:p>
            <a:pPr lvl="1" eaLnBrk="1" hangingPunct="1"/>
            <a:r>
              <a:rPr lang="fr-FR" sz="1800" smtClean="0">
                <a:solidFill>
                  <a:srgbClr val="01A0B5"/>
                </a:solidFill>
              </a:rPr>
              <a:t>D</a:t>
            </a:r>
            <a:r>
              <a:rPr lang="fr-FR" sz="1800" smtClean="0"/>
              <a:t>iffusion d’informations périodiques à diffuser.</a:t>
            </a:r>
            <a:endParaRPr lang="fr-FR" sz="2000" smtClean="0"/>
          </a:p>
        </p:txBody>
      </p:sp>
      <p:sp>
        <p:nvSpPr>
          <p:cNvPr id="336898"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 </a:t>
            </a:r>
            <a:r>
              <a:rPr lang="fr-FR" sz="4000" smtClean="0">
                <a:solidFill>
                  <a:srgbClr val="FF5E00"/>
                </a:solidFill>
              </a:rPr>
              <a:t>S</a:t>
            </a:r>
            <a:r>
              <a:rPr lang="fr-FR" sz="4000" smtClean="0"/>
              <a:t>econd </a:t>
            </a:r>
            <a:r>
              <a:rPr lang="fr-FR" sz="4000" smtClean="0">
                <a:solidFill>
                  <a:srgbClr val="FF5E00"/>
                </a:solidFill>
              </a:rPr>
              <a:t>M</a:t>
            </a:r>
            <a:r>
              <a:rPr lang="fr-FR" sz="4000" smtClean="0"/>
              <a:t>arché (1/2)</a:t>
            </a:r>
            <a:endParaRPr lang="fr-FR" smtClean="0"/>
          </a:p>
        </p:txBody>
      </p:sp>
      <p:pic>
        <p:nvPicPr>
          <p:cNvPr id="336899"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pic>
        <p:nvPicPr>
          <p:cNvPr id="336900" name="Picture 5" descr="Logo Partie 1"/>
          <p:cNvPicPr>
            <a:picLocks noChangeAspect="1" noChangeArrowheads="1"/>
          </p:cNvPicPr>
          <p:nvPr/>
        </p:nvPicPr>
        <p:blipFill>
          <a:blip r:embed="rId3"/>
          <a:srcRect/>
          <a:stretch>
            <a:fillRect/>
          </a:stretch>
        </p:blipFill>
        <p:spPr bwMode="auto">
          <a:xfrm>
            <a:off x="914400" y="3865563"/>
            <a:ext cx="500063" cy="503237"/>
          </a:xfrm>
          <a:prstGeom prst="rect">
            <a:avLst/>
          </a:prstGeom>
          <a:noFill/>
          <a:ln w="9525">
            <a:noFill/>
            <a:miter lim="800000"/>
            <a:headEnd/>
            <a:tailEnd/>
          </a:ln>
        </p:spPr>
      </p:pic>
    </p:spTree>
  </p:cSld>
  <p:clrMapOvr>
    <a:masterClrMapping/>
  </p:clrMapOvr>
  <p:transition>
    <p:zoom/>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Rectangle 2"/>
          <p:cNvSpPr>
            <a:spLocks noGrp="1" noChangeArrowheads="1"/>
          </p:cNvSpPr>
          <p:nvPr>
            <p:ph type="body" idx="1"/>
          </p:nvPr>
        </p:nvSpPr>
        <p:spPr>
          <a:xfrm>
            <a:off x="1066800" y="1928813"/>
            <a:ext cx="7086600" cy="2868612"/>
          </a:xfrm>
        </p:spPr>
        <p:txBody>
          <a:bodyPr/>
          <a:lstStyle/>
          <a:p>
            <a:pPr eaLnBrk="1" hangingPunct="1">
              <a:buFontTx/>
              <a:buNone/>
            </a:pPr>
            <a:r>
              <a:rPr lang="fr-FR" sz="2800" smtClean="0">
                <a:solidFill>
                  <a:srgbClr val="184B81"/>
                </a:solidFill>
              </a:rPr>
              <a:t>	</a:t>
            </a:r>
            <a:r>
              <a:rPr lang="fr-FR" sz="2400" smtClean="0">
                <a:solidFill>
                  <a:srgbClr val="01A0B5"/>
                </a:solidFill>
              </a:rPr>
              <a:t>G</a:t>
            </a:r>
            <a:r>
              <a:rPr lang="fr-FR" sz="2400" smtClean="0"/>
              <a:t>énéralités :</a:t>
            </a:r>
          </a:p>
          <a:p>
            <a:pPr lvl="1" eaLnBrk="1" hangingPunct="1"/>
            <a:r>
              <a:rPr lang="fr-FR" sz="1800" smtClean="0">
                <a:solidFill>
                  <a:srgbClr val="01A0B5"/>
                </a:solidFill>
              </a:rPr>
              <a:t>N</a:t>
            </a:r>
            <a:r>
              <a:rPr lang="fr-FR" sz="1800" smtClean="0"/>
              <a:t>ombre de titres </a:t>
            </a:r>
            <a:r>
              <a:rPr lang="fr-FR" sz="1800" smtClean="0">
                <a:sym typeface="Wingdings" pitchFamily="2" charset="2"/>
              </a:rPr>
              <a:t></a:t>
            </a:r>
            <a:r>
              <a:rPr lang="fr-FR" sz="1800" smtClean="0"/>
              <a:t> </a:t>
            </a:r>
            <a:r>
              <a:rPr lang="fr-FR" sz="1800" smtClean="0">
                <a:latin typeface="Times New Roman" pitchFamily="18" charset="0"/>
                <a:cs typeface="Times New Roman" pitchFamily="18" charset="0"/>
                <a:sym typeface="Monotype Sorts"/>
              </a:rPr>
              <a:t>→</a:t>
            </a:r>
            <a:r>
              <a:rPr lang="fr-FR" sz="1800" smtClean="0">
                <a:sym typeface="Monotype Sorts"/>
              </a:rPr>
              <a:t> transactions </a:t>
            </a:r>
            <a:r>
              <a:rPr lang="fr-FR" sz="1800" smtClean="0">
                <a:sym typeface="Wingdings" pitchFamily="2" charset="2"/>
              </a:rPr>
              <a:t> </a:t>
            </a:r>
            <a:r>
              <a:rPr lang="fr-FR" sz="1800" smtClean="0">
                <a:latin typeface="Times New Roman" pitchFamily="18" charset="0"/>
                <a:cs typeface="Times New Roman" pitchFamily="18" charset="0"/>
                <a:sym typeface="Monotype Sorts"/>
              </a:rPr>
              <a:t>→ </a:t>
            </a:r>
            <a:r>
              <a:rPr lang="fr-FR" sz="1800" smtClean="0"/>
              <a:t>liquidité </a:t>
            </a:r>
            <a:r>
              <a:rPr lang="fr-FR" sz="1800" smtClean="0">
                <a:sym typeface="Wingdings" pitchFamily="2" charset="2"/>
              </a:rPr>
              <a:t></a:t>
            </a:r>
            <a:r>
              <a:rPr lang="fr-FR" sz="1800" smtClean="0"/>
              <a:t> </a:t>
            </a:r>
          </a:p>
          <a:p>
            <a:pPr lvl="1" eaLnBrk="1" hangingPunct="1">
              <a:buFontTx/>
              <a:buNone/>
            </a:pPr>
            <a:r>
              <a:rPr lang="fr-FR" sz="1800" smtClean="0">
                <a:sym typeface="Wingdings" pitchFamily="2" charset="2"/>
              </a:rPr>
              <a:t>	 </a:t>
            </a:r>
            <a:r>
              <a:rPr lang="fr-FR" sz="1800" smtClean="0">
                <a:latin typeface="Times New Roman" pitchFamily="18" charset="0"/>
                <a:cs typeface="Times New Roman" pitchFamily="18" charset="0"/>
                <a:sym typeface="Monotype Sorts"/>
              </a:rPr>
              <a:t>→</a:t>
            </a:r>
            <a:r>
              <a:rPr lang="fr-FR" sz="1800" smtClean="0">
                <a:sym typeface="Wingdings" pitchFamily="2" charset="2"/>
              </a:rPr>
              <a:t> </a:t>
            </a:r>
            <a:r>
              <a:rPr lang="fr-FR" sz="1800" smtClean="0">
                <a:sym typeface="Monotype Sorts"/>
              </a:rPr>
              <a:t> variations de prix à la hausse comme à la baisse,</a:t>
            </a:r>
            <a:endParaRPr lang="fr-FR" sz="1800" smtClean="0"/>
          </a:p>
          <a:p>
            <a:pPr lvl="1" algn="just" eaLnBrk="1" hangingPunct="1"/>
            <a:r>
              <a:rPr lang="fr-FR" sz="1800" smtClean="0">
                <a:solidFill>
                  <a:srgbClr val="01A0B5"/>
                </a:solidFill>
              </a:rPr>
              <a:t>S</a:t>
            </a:r>
            <a:r>
              <a:rPr lang="fr-FR" sz="1800" smtClean="0"/>
              <a:t>econd Marché apparaît plus comme une source de notoriété que comme une source de financement,</a:t>
            </a:r>
          </a:p>
          <a:p>
            <a:pPr lvl="1" algn="just" eaLnBrk="1" hangingPunct="1"/>
            <a:r>
              <a:rPr lang="fr-FR" sz="1800" smtClean="0">
                <a:solidFill>
                  <a:srgbClr val="01A0B5"/>
                </a:solidFill>
              </a:rPr>
              <a:t>M</a:t>
            </a:r>
            <a:r>
              <a:rPr lang="fr-FR" sz="1800" smtClean="0"/>
              <a:t>odification radicale du comportement financier de ces entreprises de taille moyenne (PME / PMI) à l’égard des Fonds Propres (FP) ainsi que de l’Appel Public à l’Épargne (APE).</a:t>
            </a:r>
          </a:p>
        </p:txBody>
      </p:sp>
      <p:sp>
        <p:nvSpPr>
          <p:cNvPr id="338946"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 </a:t>
            </a:r>
            <a:r>
              <a:rPr lang="fr-FR" sz="4000" smtClean="0">
                <a:solidFill>
                  <a:srgbClr val="FF5E00"/>
                </a:solidFill>
              </a:rPr>
              <a:t>S</a:t>
            </a:r>
            <a:r>
              <a:rPr lang="fr-FR" sz="4000" smtClean="0"/>
              <a:t>econd </a:t>
            </a:r>
            <a:r>
              <a:rPr lang="fr-FR" sz="4000" smtClean="0">
                <a:solidFill>
                  <a:srgbClr val="FF5E00"/>
                </a:solidFill>
              </a:rPr>
              <a:t>M</a:t>
            </a:r>
            <a:r>
              <a:rPr lang="fr-FR" sz="4000" smtClean="0"/>
              <a:t>arché (2/2)</a:t>
            </a:r>
            <a:endParaRPr lang="fr-FR" smtClean="0"/>
          </a:p>
        </p:txBody>
      </p:sp>
      <p:pic>
        <p:nvPicPr>
          <p:cNvPr id="338947"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grpSp>
        <p:nvGrpSpPr>
          <p:cNvPr id="338948" name="Group 12"/>
          <p:cNvGrpSpPr>
            <a:grpSpLocks/>
          </p:cNvGrpSpPr>
          <p:nvPr/>
        </p:nvGrpSpPr>
        <p:grpSpPr bwMode="auto">
          <a:xfrm>
            <a:off x="4227513" y="4775200"/>
            <a:ext cx="2432050" cy="1390650"/>
            <a:chOff x="2663" y="3008"/>
            <a:chExt cx="1532" cy="876"/>
          </a:xfrm>
        </p:grpSpPr>
        <p:pic>
          <p:nvPicPr>
            <p:cNvPr id="338949" name="Picture 5" descr="Second Marché"/>
            <p:cNvPicPr>
              <a:picLocks noChangeAspect="1" noChangeArrowheads="1"/>
            </p:cNvPicPr>
            <p:nvPr/>
          </p:nvPicPr>
          <p:blipFill>
            <a:blip r:embed="rId4"/>
            <a:srcRect/>
            <a:stretch>
              <a:fillRect/>
            </a:stretch>
          </p:blipFill>
          <p:spPr bwMode="auto">
            <a:xfrm>
              <a:off x="2911" y="3077"/>
              <a:ext cx="952" cy="807"/>
            </a:xfrm>
            <a:prstGeom prst="rect">
              <a:avLst/>
            </a:prstGeom>
            <a:noFill/>
            <a:ln w="9525">
              <a:noFill/>
              <a:miter lim="800000"/>
              <a:headEnd/>
              <a:tailEnd/>
            </a:ln>
          </p:spPr>
        </p:pic>
        <p:sp>
          <p:nvSpPr>
            <p:cNvPr id="338950" name="Line 6"/>
            <p:cNvSpPr>
              <a:spLocks noChangeShapeType="1"/>
            </p:cNvSpPr>
            <p:nvPr/>
          </p:nvSpPr>
          <p:spPr bwMode="auto">
            <a:xfrm>
              <a:off x="3365" y="3856"/>
              <a:ext cx="725" cy="0"/>
            </a:xfrm>
            <a:prstGeom prst="line">
              <a:avLst/>
            </a:prstGeom>
            <a:noFill/>
            <a:ln w="28575">
              <a:solidFill>
                <a:schemeClr val="tx1"/>
              </a:solidFill>
              <a:round/>
              <a:headEnd/>
              <a:tailEnd/>
            </a:ln>
          </p:spPr>
          <p:txBody>
            <a:bodyPr/>
            <a:lstStyle/>
            <a:p>
              <a:endParaRPr lang="fr-FR"/>
            </a:p>
          </p:txBody>
        </p:sp>
        <p:sp>
          <p:nvSpPr>
            <p:cNvPr id="338951" name="Line 7"/>
            <p:cNvSpPr>
              <a:spLocks noChangeShapeType="1"/>
            </p:cNvSpPr>
            <p:nvPr/>
          </p:nvSpPr>
          <p:spPr bwMode="auto">
            <a:xfrm flipV="1">
              <a:off x="3373" y="3349"/>
              <a:ext cx="0" cy="499"/>
            </a:xfrm>
            <a:prstGeom prst="line">
              <a:avLst/>
            </a:prstGeom>
            <a:noFill/>
            <a:ln w="28575">
              <a:solidFill>
                <a:schemeClr val="tx1"/>
              </a:solidFill>
              <a:round/>
              <a:headEnd/>
              <a:tailEnd/>
            </a:ln>
          </p:spPr>
          <p:txBody>
            <a:bodyPr/>
            <a:lstStyle/>
            <a:p>
              <a:endParaRPr lang="fr-FR"/>
            </a:p>
          </p:txBody>
        </p:sp>
        <p:sp>
          <p:nvSpPr>
            <p:cNvPr id="338952" name="Line 8"/>
            <p:cNvSpPr>
              <a:spLocks noChangeShapeType="1"/>
            </p:cNvSpPr>
            <p:nvPr/>
          </p:nvSpPr>
          <p:spPr bwMode="auto">
            <a:xfrm flipH="1">
              <a:off x="2823" y="3197"/>
              <a:ext cx="680" cy="0"/>
            </a:xfrm>
            <a:prstGeom prst="line">
              <a:avLst/>
            </a:prstGeom>
            <a:noFill/>
            <a:ln w="28575">
              <a:solidFill>
                <a:schemeClr val="tx1"/>
              </a:solidFill>
              <a:round/>
              <a:headEnd/>
              <a:tailEnd/>
            </a:ln>
          </p:spPr>
          <p:txBody>
            <a:bodyPr/>
            <a:lstStyle/>
            <a:p>
              <a:endParaRPr lang="fr-FR"/>
            </a:p>
          </p:txBody>
        </p:sp>
        <p:sp>
          <p:nvSpPr>
            <p:cNvPr id="338953" name="Text Box 9"/>
            <p:cNvSpPr txBox="1">
              <a:spLocks noChangeArrowheads="1"/>
            </p:cNvSpPr>
            <p:nvPr/>
          </p:nvSpPr>
          <p:spPr bwMode="auto">
            <a:xfrm>
              <a:off x="2663" y="3008"/>
              <a:ext cx="757" cy="192"/>
            </a:xfrm>
            <a:prstGeom prst="rect">
              <a:avLst/>
            </a:prstGeom>
            <a:noFill/>
            <a:ln w="9525">
              <a:noFill/>
              <a:miter lim="800000"/>
              <a:headEnd/>
              <a:tailEnd/>
            </a:ln>
          </p:spPr>
          <p:txBody>
            <a:bodyPr wrap="none">
              <a:spAutoFit/>
            </a:bodyPr>
            <a:lstStyle/>
            <a:p>
              <a:pPr eaLnBrk="0" hangingPunct="0"/>
              <a:r>
                <a:rPr lang="fr-FR" sz="1400">
                  <a:sym typeface="Symbol" pitchFamily="18" charset="2"/>
                </a:rPr>
                <a:t> 120 sociétés</a:t>
              </a:r>
            </a:p>
          </p:txBody>
        </p:sp>
        <p:sp>
          <p:nvSpPr>
            <p:cNvPr id="338954" name="Text Box 10"/>
            <p:cNvSpPr txBox="1">
              <a:spLocks noChangeArrowheads="1"/>
            </p:cNvSpPr>
            <p:nvPr/>
          </p:nvSpPr>
          <p:spPr bwMode="auto">
            <a:xfrm>
              <a:off x="3813" y="3672"/>
              <a:ext cx="382" cy="192"/>
            </a:xfrm>
            <a:prstGeom prst="rect">
              <a:avLst/>
            </a:prstGeom>
            <a:noFill/>
            <a:ln w="9525">
              <a:noFill/>
              <a:miter lim="800000"/>
              <a:headEnd/>
              <a:tailEnd/>
            </a:ln>
          </p:spPr>
          <p:txBody>
            <a:bodyPr wrap="none">
              <a:spAutoFit/>
            </a:bodyPr>
            <a:lstStyle/>
            <a:p>
              <a:pPr eaLnBrk="0" hangingPunct="0"/>
              <a:r>
                <a:rPr lang="fr-FR" sz="1400">
                  <a:sym typeface="Symbol" pitchFamily="18" charset="2"/>
                </a:rPr>
                <a:t> 4 %</a:t>
              </a:r>
            </a:p>
          </p:txBody>
        </p:sp>
      </p:grpSp>
    </p:spTree>
  </p:cSld>
  <p:clrMapOvr>
    <a:masterClrMapping/>
  </p:clrMapOvr>
  <p:transition>
    <p:zoom/>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3" name="Rectangle 2"/>
          <p:cNvSpPr>
            <a:spLocks noGrp="1" noChangeArrowheads="1"/>
          </p:cNvSpPr>
          <p:nvPr>
            <p:ph type="body" idx="1"/>
          </p:nvPr>
        </p:nvSpPr>
        <p:spPr>
          <a:xfrm>
            <a:off x="1066800" y="1905000"/>
            <a:ext cx="7086600" cy="4267200"/>
          </a:xfrm>
        </p:spPr>
        <p:txBody>
          <a:bodyPr/>
          <a:lstStyle/>
          <a:p>
            <a:pPr eaLnBrk="1" hangingPunct="1">
              <a:buFontTx/>
              <a:buNone/>
            </a:pPr>
            <a:r>
              <a:rPr lang="fr-FR" sz="2800" smtClean="0">
                <a:solidFill>
                  <a:srgbClr val="184B81"/>
                </a:solidFill>
              </a:rPr>
              <a:t>	</a:t>
            </a:r>
            <a:r>
              <a:rPr lang="fr-FR" sz="2800" smtClean="0">
                <a:solidFill>
                  <a:srgbClr val="01A0B5"/>
                </a:solidFill>
              </a:rPr>
              <a:t>L</a:t>
            </a:r>
            <a:r>
              <a:rPr lang="fr-FR" sz="2800" smtClean="0"/>
              <a:t>es Marchés Réglementés :</a:t>
            </a:r>
          </a:p>
          <a:p>
            <a:pPr lvl="1" eaLnBrk="1" hangingPunct="1"/>
            <a:r>
              <a:rPr lang="fr-FR" sz="2000" smtClean="0">
                <a:solidFill>
                  <a:srgbClr val="EAEAEA"/>
                </a:solidFill>
              </a:rPr>
              <a:t>Le Premier Marché,</a:t>
            </a:r>
          </a:p>
          <a:p>
            <a:pPr lvl="1" eaLnBrk="1" hangingPunct="1"/>
            <a:r>
              <a:rPr lang="fr-FR" sz="2000" smtClean="0">
                <a:solidFill>
                  <a:srgbClr val="EAEAEA"/>
                </a:solidFill>
              </a:rPr>
              <a:t>Le Second Marché,</a:t>
            </a:r>
          </a:p>
          <a:p>
            <a:pPr lvl="1" eaLnBrk="1" hangingPunct="1"/>
            <a:r>
              <a:rPr lang="fr-FR" sz="2000" smtClean="0">
                <a:solidFill>
                  <a:srgbClr val="01A0B5"/>
                </a:solidFill>
              </a:rPr>
              <a:t>L</a:t>
            </a:r>
            <a:r>
              <a:rPr lang="fr-FR" sz="2000" smtClean="0"/>
              <a:t>e Nouveau Marché.</a:t>
            </a:r>
          </a:p>
          <a:p>
            <a:pPr eaLnBrk="1" hangingPunct="1">
              <a:buFontTx/>
              <a:buNone/>
            </a:pPr>
            <a:r>
              <a:rPr lang="fr-FR" sz="2800" smtClean="0">
                <a:solidFill>
                  <a:srgbClr val="EAEAEA"/>
                </a:solidFill>
              </a:rPr>
              <a:t>	Les Marchés Dérivés :</a:t>
            </a:r>
          </a:p>
          <a:p>
            <a:pPr lvl="1" eaLnBrk="1" hangingPunct="1"/>
            <a:r>
              <a:rPr lang="fr-FR" sz="2000" smtClean="0">
                <a:solidFill>
                  <a:srgbClr val="EAEAEA"/>
                </a:solidFill>
              </a:rPr>
              <a:t>Le Marché OTC,</a:t>
            </a:r>
          </a:p>
          <a:p>
            <a:pPr lvl="1" eaLnBrk="1" hangingPunct="1"/>
            <a:r>
              <a:rPr lang="fr-FR" sz="2000" smtClean="0">
                <a:solidFill>
                  <a:srgbClr val="EAEAEA"/>
                </a:solidFill>
              </a:rPr>
              <a:t>Le Monep,</a:t>
            </a:r>
          </a:p>
          <a:p>
            <a:pPr lvl="1" eaLnBrk="1" hangingPunct="1"/>
            <a:r>
              <a:rPr lang="fr-FR" sz="2000" smtClean="0">
                <a:solidFill>
                  <a:srgbClr val="EAEAEA"/>
                </a:solidFill>
              </a:rPr>
              <a:t>Le Matif.</a:t>
            </a:r>
          </a:p>
          <a:p>
            <a:pPr eaLnBrk="1" hangingPunct="1">
              <a:buFontTx/>
              <a:buNone/>
            </a:pPr>
            <a:r>
              <a:rPr lang="fr-FR" sz="2800" smtClean="0">
                <a:solidFill>
                  <a:srgbClr val="EAEAEA"/>
                </a:solidFill>
              </a:rPr>
              <a:t>	Le Marché Monétaire</a:t>
            </a:r>
          </a:p>
          <a:p>
            <a:pPr eaLnBrk="1" hangingPunct="1">
              <a:buFontTx/>
              <a:buNone/>
            </a:pPr>
            <a:r>
              <a:rPr lang="fr-FR" sz="2800" smtClean="0">
                <a:solidFill>
                  <a:srgbClr val="EAEAEA"/>
                </a:solidFill>
              </a:rPr>
              <a:t>	Le Marché Obligataire</a:t>
            </a:r>
          </a:p>
        </p:txBody>
      </p:sp>
      <p:sp>
        <p:nvSpPr>
          <p:cNvPr id="340994"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es différents types de Marchés</a:t>
            </a:r>
            <a:endParaRPr lang="fr-FR" smtClean="0"/>
          </a:p>
        </p:txBody>
      </p:sp>
      <p:pic>
        <p:nvPicPr>
          <p:cNvPr id="340995" name="Picture 4" descr="Logo Partie 1"/>
          <p:cNvPicPr>
            <a:picLocks noChangeAspect="1" noChangeArrowheads="1"/>
          </p:cNvPicPr>
          <p:nvPr/>
        </p:nvPicPr>
        <p:blipFill>
          <a:blip r:embed="rId3"/>
          <a:srcRect/>
          <a:stretch>
            <a:fillRect/>
          </a:stretch>
        </p:blipFill>
        <p:spPr bwMode="auto">
          <a:xfrm>
            <a:off x="914400" y="1917700"/>
            <a:ext cx="500063" cy="503238"/>
          </a:xfrm>
          <a:prstGeom prst="rect">
            <a:avLst/>
          </a:prstGeom>
          <a:noFill/>
          <a:ln w="9525">
            <a:noFill/>
            <a:miter lim="800000"/>
            <a:headEnd/>
            <a:tailEnd/>
          </a:ln>
        </p:spPr>
      </p:pic>
      <p:pic>
        <p:nvPicPr>
          <p:cNvPr id="340996" name="Picture 5" descr="Logo Partie 1"/>
          <p:cNvPicPr>
            <a:picLocks noChangeAspect="1" noChangeArrowheads="1"/>
          </p:cNvPicPr>
          <p:nvPr/>
        </p:nvPicPr>
        <p:blipFill>
          <a:blip r:embed="rId3">
            <a:lum bright="70000" contrast="-70000"/>
          </a:blip>
          <a:srcRect/>
          <a:stretch>
            <a:fillRect/>
          </a:stretch>
        </p:blipFill>
        <p:spPr bwMode="auto">
          <a:xfrm>
            <a:off x="914400" y="3522663"/>
            <a:ext cx="500063" cy="503237"/>
          </a:xfrm>
          <a:prstGeom prst="rect">
            <a:avLst/>
          </a:prstGeom>
          <a:noFill/>
          <a:ln w="9525">
            <a:noFill/>
            <a:miter lim="800000"/>
            <a:headEnd/>
            <a:tailEnd/>
          </a:ln>
        </p:spPr>
      </p:pic>
      <p:pic>
        <p:nvPicPr>
          <p:cNvPr id="340997" name="Picture 6" descr="Logo Partie 1"/>
          <p:cNvPicPr>
            <a:picLocks noChangeAspect="1" noChangeArrowheads="1"/>
          </p:cNvPicPr>
          <p:nvPr/>
        </p:nvPicPr>
        <p:blipFill>
          <a:blip r:embed="rId3">
            <a:lum bright="70000" contrast="-70000"/>
          </a:blip>
          <a:srcRect/>
          <a:stretch>
            <a:fillRect/>
          </a:stretch>
        </p:blipFill>
        <p:spPr bwMode="auto">
          <a:xfrm>
            <a:off x="914400" y="5148263"/>
            <a:ext cx="500063" cy="503237"/>
          </a:xfrm>
          <a:prstGeom prst="rect">
            <a:avLst/>
          </a:prstGeom>
          <a:noFill/>
          <a:ln w="9525">
            <a:noFill/>
            <a:miter lim="800000"/>
            <a:headEnd/>
            <a:tailEnd/>
          </a:ln>
        </p:spPr>
      </p:pic>
      <p:pic>
        <p:nvPicPr>
          <p:cNvPr id="340998" name="Picture 7" descr="Logo Partie 1"/>
          <p:cNvPicPr>
            <a:picLocks noChangeAspect="1" noChangeArrowheads="1"/>
          </p:cNvPicPr>
          <p:nvPr/>
        </p:nvPicPr>
        <p:blipFill>
          <a:blip r:embed="rId3">
            <a:lum bright="70000" contrast="-70000"/>
          </a:blip>
          <a:srcRect/>
          <a:stretch>
            <a:fillRect/>
          </a:stretch>
        </p:blipFill>
        <p:spPr bwMode="auto">
          <a:xfrm>
            <a:off x="914400" y="5643563"/>
            <a:ext cx="500063" cy="503237"/>
          </a:xfrm>
          <a:prstGeom prst="rect">
            <a:avLst/>
          </a:prstGeom>
          <a:noFill/>
          <a:ln w="9525">
            <a:noFill/>
            <a:miter lim="800000"/>
            <a:headEnd/>
            <a:tailEnd/>
          </a:ln>
        </p:spPr>
      </p:pic>
    </p:spTree>
  </p:cSld>
  <p:clrMapOvr>
    <a:masterClrMapping/>
  </p:clrMapOvr>
  <p:transition>
    <p:zoom/>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1" name="Rectangle 2"/>
          <p:cNvSpPr>
            <a:spLocks noGrp="1" noChangeArrowheads="1"/>
          </p:cNvSpPr>
          <p:nvPr>
            <p:ph type="body" idx="1"/>
          </p:nvPr>
        </p:nvSpPr>
        <p:spPr>
          <a:xfrm>
            <a:off x="1066800" y="1981200"/>
            <a:ext cx="7467600" cy="4267200"/>
          </a:xfrm>
        </p:spPr>
        <p:txBody>
          <a:bodyPr/>
          <a:lstStyle/>
          <a:p>
            <a:pPr eaLnBrk="1" hangingPunct="1">
              <a:lnSpc>
                <a:spcPct val="90000"/>
              </a:lnSpc>
              <a:buFontTx/>
              <a:buNone/>
            </a:pPr>
            <a:r>
              <a:rPr lang="fr-FR" sz="2400" smtClean="0">
                <a:solidFill>
                  <a:srgbClr val="184B81"/>
                </a:solidFill>
              </a:rPr>
              <a:t>	</a:t>
            </a:r>
            <a:r>
              <a:rPr lang="fr-FR" sz="2400" smtClean="0">
                <a:solidFill>
                  <a:srgbClr val="01A0B5"/>
                </a:solidFill>
              </a:rPr>
              <a:t>D</a:t>
            </a:r>
            <a:r>
              <a:rPr lang="fr-FR" sz="2400" smtClean="0"/>
              <a:t>éfinition :</a:t>
            </a:r>
          </a:p>
          <a:p>
            <a:pPr lvl="1" algn="just" eaLnBrk="1" hangingPunct="1">
              <a:lnSpc>
                <a:spcPct val="90000"/>
              </a:lnSpc>
            </a:pPr>
            <a:r>
              <a:rPr lang="fr-FR" sz="1800" smtClean="0">
                <a:solidFill>
                  <a:srgbClr val="01A0B5"/>
                </a:solidFill>
              </a:rPr>
              <a:t>I</a:t>
            </a:r>
            <a:r>
              <a:rPr lang="fr-FR" sz="1800" smtClean="0"/>
              <a:t>nspiré du modèle du </a:t>
            </a:r>
            <a:r>
              <a:rPr lang="fr-FR" sz="1800" i="1" smtClean="0"/>
              <a:t>« Nasdaq </a:t>
            </a:r>
            <a:r>
              <a:rPr lang="fr-FR" sz="1800" smtClean="0"/>
              <a:t>» américain de New-York,</a:t>
            </a:r>
          </a:p>
          <a:p>
            <a:pPr lvl="1" algn="just" eaLnBrk="1" hangingPunct="1">
              <a:lnSpc>
                <a:spcPct val="90000"/>
              </a:lnSpc>
            </a:pPr>
            <a:r>
              <a:rPr lang="fr-FR" sz="1800" smtClean="0">
                <a:solidFill>
                  <a:srgbClr val="01A0B5"/>
                </a:solidFill>
              </a:rPr>
              <a:t>O</a:t>
            </a:r>
            <a:r>
              <a:rPr lang="fr-FR" sz="1800" smtClean="0"/>
              <a:t>uvert en 1996, est réservé aux jeunes entreprises à hautes technologies, à fort potentiel de croissance,</a:t>
            </a:r>
          </a:p>
          <a:p>
            <a:pPr lvl="1" algn="just" eaLnBrk="1" hangingPunct="1">
              <a:lnSpc>
                <a:spcPct val="90000"/>
              </a:lnSpc>
            </a:pPr>
            <a:r>
              <a:rPr lang="fr-FR" sz="1800" smtClean="0">
                <a:solidFill>
                  <a:srgbClr val="01A0B5"/>
                </a:solidFill>
              </a:rPr>
              <a:t>A</a:t>
            </a:r>
            <a:r>
              <a:rPr lang="fr-FR" sz="1800" smtClean="0"/>
              <a:t> ce jour </a:t>
            </a:r>
            <a:r>
              <a:rPr lang="fr-FR" sz="1800" smtClean="0">
                <a:sym typeface="Symbol" pitchFamily="18" charset="2"/>
              </a:rPr>
              <a:t> 170 sociétés cotés sur ce compartiment.</a:t>
            </a:r>
            <a:endParaRPr lang="fr-FR" sz="2000" smtClean="0">
              <a:sym typeface="Symbol" pitchFamily="18" charset="2"/>
            </a:endParaRPr>
          </a:p>
          <a:p>
            <a:pPr lvl="1" eaLnBrk="1" hangingPunct="1">
              <a:lnSpc>
                <a:spcPct val="90000"/>
              </a:lnSpc>
            </a:pPr>
            <a:endParaRPr lang="fr-FR" sz="2000" smtClean="0"/>
          </a:p>
          <a:p>
            <a:pPr eaLnBrk="1" hangingPunct="1">
              <a:lnSpc>
                <a:spcPct val="90000"/>
              </a:lnSpc>
              <a:buFontTx/>
              <a:buNone/>
            </a:pPr>
            <a:r>
              <a:rPr lang="fr-FR" sz="2400" smtClean="0">
                <a:solidFill>
                  <a:srgbClr val="184B81"/>
                </a:solidFill>
              </a:rPr>
              <a:t>	</a:t>
            </a:r>
            <a:r>
              <a:rPr lang="fr-FR" sz="2400" smtClean="0">
                <a:solidFill>
                  <a:srgbClr val="01A0B5"/>
                </a:solidFill>
              </a:rPr>
              <a:t>C</a:t>
            </a:r>
            <a:r>
              <a:rPr lang="fr-FR" sz="2400" smtClean="0"/>
              <a:t>ritères d’admission :</a:t>
            </a:r>
          </a:p>
          <a:p>
            <a:pPr lvl="1" algn="just" eaLnBrk="1" hangingPunct="1">
              <a:lnSpc>
                <a:spcPct val="90000"/>
              </a:lnSpc>
            </a:pPr>
            <a:r>
              <a:rPr lang="fr-FR" sz="1800" smtClean="0">
                <a:solidFill>
                  <a:srgbClr val="01A0B5"/>
                </a:solidFill>
              </a:rPr>
              <a:t>P</a:t>
            </a:r>
            <a:r>
              <a:rPr lang="fr-FR" sz="1800" smtClean="0"/>
              <a:t>art minimale du Capital dans le public </a:t>
            </a:r>
            <a:r>
              <a:rPr lang="fr-FR" sz="1800" smtClean="0">
                <a:sym typeface="Symbol" pitchFamily="18" charset="2"/>
              </a:rPr>
              <a:t></a:t>
            </a:r>
            <a:r>
              <a:rPr lang="fr-FR" sz="1800" smtClean="0"/>
              <a:t> 20%</a:t>
            </a:r>
            <a:r>
              <a:rPr lang="fr-FR" sz="1800" i="1" smtClean="0"/>
              <a:t>,</a:t>
            </a:r>
            <a:endParaRPr lang="fr-FR" sz="1800" smtClean="0">
              <a:solidFill>
                <a:srgbClr val="184B81"/>
              </a:solidFill>
            </a:endParaRPr>
          </a:p>
          <a:p>
            <a:pPr lvl="1" algn="just" eaLnBrk="1" hangingPunct="1">
              <a:lnSpc>
                <a:spcPct val="90000"/>
              </a:lnSpc>
            </a:pPr>
            <a:r>
              <a:rPr lang="fr-FR" sz="1800" smtClean="0">
                <a:solidFill>
                  <a:srgbClr val="01A0B5"/>
                </a:solidFill>
              </a:rPr>
              <a:t>F</a:t>
            </a:r>
            <a:r>
              <a:rPr lang="fr-FR" sz="1800" smtClean="0"/>
              <a:t>onds propres minimum avant introduction </a:t>
            </a:r>
            <a:r>
              <a:rPr lang="fr-FR" sz="1800" smtClean="0">
                <a:sym typeface="Symbol" pitchFamily="18" charset="2"/>
              </a:rPr>
              <a:t> 1,5 M€</a:t>
            </a:r>
            <a:r>
              <a:rPr lang="fr-FR" sz="1800" i="1" smtClean="0"/>
              <a:t>,</a:t>
            </a:r>
          </a:p>
          <a:p>
            <a:pPr lvl="1" algn="just" eaLnBrk="1" hangingPunct="1">
              <a:lnSpc>
                <a:spcPct val="90000"/>
              </a:lnSpc>
            </a:pPr>
            <a:r>
              <a:rPr lang="fr-FR" sz="1800" smtClean="0">
                <a:solidFill>
                  <a:srgbClr val="01A0B5"/>
                </a:solidFill>
              </a:rPr>
              <a:t>N</a:t>
            </a:r>
            <a:r>
              <a:rPr lang="fr-FR" sz="1800" smtClean="0"/>
              <a:t>ombre minimum de titres à diffuser dans le public </a:t>
            </a:r>
            <a:r>
              <a:rPr lang="fr-FR" sz="1800" smtClean="0">
                <a:sym typeface="Symbol" pitchFamily="18" charset="2"/>
              </a:rPr>
              <a:t> 100.000</a:t>
            </a:r>
            <a:r>
              <a:rPr lang="fr-FR" sz="1800" smtClean="0"/>
              <a:t>,</a:t>
            </a:r>
          </a:p>
          <a:p>
            <a:pPr lvl="1" algn="just" eaLnBrk="1" hangingPunct="1">
              <a:lnSpc>
                <a:spcPct val="90000"/>
              </a:lnSpc>
            </a:pPr>
            <a:r>
              <a:rPr lang="fr-FR" sz="1800" smtClean="0">
                <a:solidFill>
                  <a:srgbClr val="01A0B5"/>
                </a:solidFill>
              </a:rPr>
              <a:t>A</a:t>
            </a:r>
            <a:r>
              <a:rPr lang="fr-FR" sz="1800" smtClean="0"/>
              <a:t>ucun seuil de CA, ni de Rentabilité exigés,</a:t>
            </a:r>
          </a:p>
          <a:p>
            <a:pPr lvl="1" algn="just" eaLnBrk="1" hangingPunct="1">
              <a:lnSpc>
                <a:spcPct val="90000"/>
              </a:lnSpc>
            </a:pPr>
            <a:r>
              <a:rPr lang="fr-FR" sz="1800" smtClean="0">
                <a:solidFill>
                  <a:srgbClr val="01A0B5"/>
                </a:solidFill>
              </a:rPr>
              <a:t>O</a:t>
            </a:r>
            <a:r>
              <a:rPr lang="fr-FR" sz="1800" smtClean="0"/>
              <a:t>bligation par la COB de diffuser un rapport annuel.</a:t>
            </a:r>
            <a:endParaRPr lang="fr-FR" sz="2000" smtClean="0"/>
          </a:p>
        </p:txBody>
      </p:sp>
      <p:sp>
        <p:nvSpPr>
          <p:cNvPr id="343042"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 </a:t>
            </a:r>
            <a:r>
              <a:rPr lang="fr-FR" sz="4000" smtClean="0">
                <a:solidFill>
                  <a:srgbClr val="FF5E00"/>
                </a:solidFill>
              </a:rPr>
              <a:t>N</a:t>
            </a:r>
            <a:r>
              <a:rPr lang="fr-FR" sz="4000" smtClean="0"/>
              <a:t>ouveau </a:t>
            </a:r>
            <a:r>
              <a:rPr lang="fr-FR" sz="4000" smtClean="0">
                <a:solidFill>
                  <a:srgbClr val="FF5E00"/>
                </a:solidFill>
              </a:rPr>
              <a:t>M</a:t>
            </a:r>
            <a:r>
              <a:rPr lang="fr-FR" sz="4000" smtClean="0"/>
              <a:t>arché (1/2)</a:t>
            </a:r>
            <a:endParaRPr lang="fr-FR" smtClean="0"/>
          </a:p>
        </p:txBody>
      </p:sp>
      <p:pic>
        <p:nvPicPr>
          <p:cNvPr id="343043"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pic>
        <p:nvPicPr>
          <p:cNvPr id="343044" name="Picture 5" descr="Logo Partie 1"/>
          <p:cNvPicPr>
            <a:picLocks noChangeAspect="1" noChangeArrowheads="1"/>
          </p:cNvPicPr>
          <p:nvPr/>
        </p:nvPicPr>
        <p:blipFill>
          <a:blip r:embed="rId3"/>
          <a:srcRect/>
          <a:stretch>
            <a:fillRect/>
          </a:stretch>
        </p:blipFill>
        <p:spPr bwMode="auto">
          <a:xfrm>
            <a:off x="914400" y="3890963"/>
            <a:ext cx="500063" cy="503237"/>
          </a:xfrm>
          <a:prstGeom prst="rect">
            <a:avLst/>
          </a:prstGeom>
          <a:noFill/>
          <a:ln w="9525">
            <a:noFill/>
            <a:miter lim="800000"/>
            <a:headEnd/>
            <a:tailEnd/>
          </a:ln>
        </p:spPr>
      </p:pic>
    </p:spTree>
  </p:cSld>
  <p:clrMapOvr>
    <a:masterClrMapping/>
  </p:clrMapOvr>
  <p:transition>
    <p:zoom/>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Rectangle 2"/>
          <p:cNvSpPr>
            <a:spLocks noGrp="1" noChangeArrowheads="1"/>
          </p:cNvSpPr>
          <p:nvPr>
            <p:ph type="body" idx="1"/>
          </p:nvPr>
        </p:nvSpPr>
        <p:spPr>
          <a:xfrm>
            <a:off x="1066800" y="1917700"/>
            <a:ext cx="7086600" cy="2336800"/>
          </a:xfrm>
        </p:spPr>
        <p:txBody>
          <a:bodyPr/>
          <a:lstStyle/>
          <a:p>
            <a:pPr eaLnBrk="1" hangingPunct="1">
              <a:buFontTx/>
              <a:buNone/>
            </a:pPr>
            <a:r>
              <a:rPr lang="fr-FR" sz="2800" smtClean="0">
                <a:solidFill>
                  <a:srgbClr val="184B81"/>
                </a:solidFill>
              </a:rPr>
              <a:t>	</a:t>
            </a:r>
            <a:r>
              <a:rPr lang="fr-FR" sz="2400" smtClean="0">
                <a:solidFill>
                  <a:srgbClr val="01A0B5"/>
                </a:solidFill>
              </a:rPr>
              <a:t>G</a:t>
            </a:r>
            <a:r>
              <a:rPr lang="fr-FR" sz="2400" smtClean="0"/>
              <a:t>énéralités :</a:t>
            </a:r>
          </a:p>
          <a:p>
            <a:pPr lvl="1" eaLnBrk="1" hangingPunct="1"/>
            <a:r>
              <a:rPr lang="fr-FR" sz="1800" smtClean="0">
                <a:solidFill>
                  <a:srgbClr val="01A0B5"/>
                </a:solidFill>
              </a:rPr>
              <a:t>E</a:t>
            </a:r>
            <a:r>
              <a:rPr lang="fr-FR" sz="1800" smtClean="0"/>
              <a:t>n Europe, ce Marché est en concurrence avec l’</a:t>
            </a:r>
            <a:r>
              <a:rPr lang="fr-FR" sz="1800" i="1" smtClean="0"/>
              <a:t>EASDAQ</a:t>
            </a:r>
            <a:r>
              <a:rPr lang="fr-FR" sz="1800" smtClean="0"/>
              <a:t> de Bruxelles, le </a:t>
            </a:r>
            <a:r>
              <a:rPr lang="fr-FR" sz="1800" i="1" smtClean="0"/>
              <a:t>Neuer Markt </a:t>
            </a:r>
            <a:r>
              <a:rPr lang="fr-FR" sz="1800" smtClean="0"/>
              <a:t>de Francfort</a:t>
            </a:r>
            <a:r>
              <a:rPr lang="fr-FR" sz="1800" smtClean="0">
                <a:sym typeface="Symbol" pitchFamily="18" charset="2"/>
              </a:rPr>
              <a:t> et l’</a:t>
            </a:r>
            <a:r>
              <a:rPr lang="fr-FR" sz="1800" i="1" smtClean="0">
                <a:sym typeface="Symbol" pitchFamily="18" charset="2"/>
              </a:rPr>
              <a:t>Alternative Investment Market</a:t>
            </a:r>
            <a:r>
              <a:rPr lang="fr-FR" sz="1800" smtClean="0">
                <a:sym typeface="Symbol" pitchFamily="18" charset="2"/>
              </a:rPr>
              <a:t> de Londres,</a:t>
            </a:r>
          </a:p>
          <a:p>
            <a:pPr lvl="1" algn="just" eaLnBrk="1" hangingPunct="1"/>
            <a:r>
              <a:rPr lang="fr-FR" sz="1800" smtClean="0">
                <a:solidFill>
                  <a:srgbClr val="01A0B5"/>
                </a:solidFill>
                <a:sym typeface="Symbol" pitchFamily="18" charset="2"/>
              </a:rPr>
              <a:t>M</a:t>
            </a:r>
            <a:r>
              <a:rPr lang="fr-FR" sz="1800" smtClean="0">
                <a:sym typeface="Symbol" pitchFamily="18" charset="2"/>
              </a:rPr>
              <a:t>arché électronique,</a:t>
            </a:r>
          </a:p>
          <a:p>
            <a:pPr lvl="1" algn="just" eaLnBrk="1" hangingPunct="1"/>
            <a:r>
              <a:rPr lang="fr-FR" sz="1800" smtClean="0">
                <a:solidFill>
                  <a:srgbClr val="01A0B5"/>
                </a:solidFill>
                <a:sym typeface="Symbol" pitchFamily="18" charset="2"/>
              </a:rPr>
              <a:t>R</a:t>
            </a:r>
            <a:r>
              <a:rPr lang="fr-FR" sz="1800" smtClean="0">
                <a:sym typeface="Symbol" pitchFamily="18" charset="2"/>
              </a:rPr>
              <a:t>éseau de 5 Marchés similaires (Paris, Francfort, Bruxelles, Amsterdam et Milan).</a:t>
            </a:r>
            <a:endParaRPr lang="fr-FR" sz="1800" i="1" smtClean="0"/>
          </a:p>
        </p:txBody>
      </p:sp>
      <p:sp>
        <p:nvSpPr>
          <p:cNvPr id="345090"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 </a:t>
            </a:r>
            <a:r>
              <a:rPr lang="fr-FR" sz="4000" smtClean="0">
                <a:solidFill>
                  <a:srgbClr val="FF5E00"/>
                </a:solidFill>
              </a:rPr>
              <a:t>N</a:t>
            </a:r>
            <a:r>
              <a:rPr lang="fr-FR" sz="4000" smtClean="0"/>
              <a:t>ouveau </a:t>
            </a:r>
            <a:r>
              <a:rPr lang="fr-FR" sz="4000" smtClean="0">
                <a:solidFill>
                  <a:srgbClr val="FF5E00"/>
                </a:solidFill>
              </a:rPr>
              <a:t>M</a:t>
            </a:r>
            <a:r>
              <a:rPr lang="fr-FR" sz="4000" smtClean="0"/>
              <a:t>arché (2/2)</a:t>
            </a:r>
            <a:endParaRPr lang="fr-FR" smtClean="0"/>
          </a:p>
        </p:txBody>
      </p:sp>
      <p:pic>
        <p:nvPicPr>
          <p:cNvPr id="345091"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grpSp>
        <p:nvGrpSpPr>
          <p:cNvPr id="345092" name="Group 11"/>
          <p:cNvGrpSpPr>
            <a:grpSpLocks/>
          </p:cNvGrpSpPr>
          <p:nvPr/>
        </p:nvGrpSpPr>
        <p:grpSpPr bwMode="auto">
          <a:xfrm>
            <a:off x="4500563" y="4437063"/>
            <a:ext cx="2355850" cy="1501775"/>
            <a:chOff x="2406" y="2795"/>
            <a:chExt cx="1484" cy="946"/>
          </a:xfrm>
        </p:grpSpPr>
        <p:pic>
          <p:nvPicPr>
            <p:cNvPr id="345093" name="Picture 5" descr="Nouveau Marché copier"/>
            <p:cNvPicPr>
              <a:picLocks noChangeAspect="1" noChangeArrowheads="1"/>
            </p:cNvPicPr>
            <p:nvPr/>
          </p:nvPicPr>
          <p:blipFill>
            <a:blip r:embed="rId4"/>
            <a:srcRect/>
            <a:stretch>
              <a:fillRect/>
            </a:stretch>
          </p:blipFill>
          <p:spPr bwMode="auto">
            <a:xfrm>
              <a:off x="2562" y="2795"/>
              <a:ext cx="1089" cy="946"/>
            </a:xfrm>
            <a:prstGeom prst="rect">
              <a:avLst/>
            </a:prstGeom>
            <a:noFill/>
            <a:ln w="9525">
              <a:noFill/>
              <a:miter lim="800000"/>
              <a:headEnd/>
              <a:tailEnd/>
            </a:ln>
          </p:spPr>
        </p:pic>
        <p:sp>
          <p:nvSpPr>
            <p:cNvPr id="345094" name="Line 6"/>
            <p:cNvSpPr>
              <a:spLocks noChangeShapeType="1"/>
            </p:cNvSpPr>
            <p:nvPr/>
          </p:nvSpPr>
          <p:spPr bwMode="auto">
            <a:xfrm>
              <a:off x="3045" y="3724"/>
              <a:ext cx="725" cy="0"/>
            </a:xfrm>
            <a:prstGeom prst="line">
              <a:avLst/>
            </a:prstGeom>
            <a:noFill/>
            <a:ln w="28575">
              <a:solidFill>
                <a:schemeClr val="tx1"/>
              </a:solidFill>
              <a:round/>
              <a:headEnd/>
              <a:tailEnd/>
            </a:ln>
          </p:spPr>
          <p:txBody>
            <a:bodyPr/>
            <a:lstStyle/>
            <a:p>
              <a:endParaRPr lang="fr-FR"/>
            </a:p>
          </p:txBody>
        </p:sp>
        <p:sp>
          <p:nvSpPr>
            <p:cNvPr id="345095" name="Line 7"/>
            <p:cNvSpPr>
              <a:spLocks noChangeShapeType="1"/>
            </p:cNvSpPr>
            <p:nvPr/>
          </p:nvSpPr>
          <p:spPr bwMode="auto">
            <a:xfrm flipV="1">
              <a:off x="3053" y="3225"/>
              <a:ext cx="0" cy="499"/>
            </a:xfrm>
            <a:prstGeom prst="line">
              <a:avLst/>
            </a:prstGeom>
            <a:noFill/>
            <a:ln w="28575">
              <a:solidFill>
                <a:schemeClr val="tx1"/>
              </a:solidFill>
              <a:round/>
              <a:headEnd/>
              <a:tailEnd/>
            </a:ln>
          </p:spPr>
          <p:txBody>
            <a:bodyPr/>
            <a:lstStyle/>
            <a:p>
              <a:endParaRPr lang="fr-FR"/>
            </a:p>
          </p:txBody>
        </p:sp>
        <p:sp>
          <p:nvSpPr>
            <p:cNvPr id="345096" name="Line 8"/>
            <p:cNvSpPr>
              <a:spLocks noChangeShapeType="1"/>
            </p:cNvSpPr>
            <p:nvPr/>
          </p:nvSpPr>
          <p:spPr bwMode="auto">
            <a:xfrm flipH="1">
              <a:off x="2552" y="3000"/>
              <a:ext cx="680" cy="0"/>
            </a:xfrm>
            <a:prstGeom prst="line">
              <a:avLst/>
            </a:prstGeom>
            <a:noFill/>
            <a:ln w="28575">
              <a:solidFill>
                <a:schemeClr val="tx1"/>
              </a:solidFill>
              <a:round/>
              <a:headEnd/>
              <a:tailEnd/>
            </a:ln>
          </p:spPr>
          <p:txBody>
            <a:bodyPr/>
            <a:lstStyle/>
            <a:p>
              <a:endParaRPr lang="fr-FR"/>
            </a:p>
          </p:txBody>
        </p:sp>
        <p:sp>
          <p:nvSpPr>
            <p:cNvPr id="345097" name="Text Box 9"/>
            <p:cNvSpPr txBox="1">
              <a:spLocks noChangeArrowheads="1"/>
            </p:cNvSpPr>
            <p:nvPr/>
          </p:nvSpPr>
          <p:spPr bwMode="auto">
            <a:xfrm>
              <a:off x="2406" y="2822"/>
              <a:ext cx="701" cy="192"/>
            </a:xfrm>
            <a:prstGeom prst="rect">
              <a:avLst/>
            </a:prstGeom>
            <a:noFill/>
            <a:ln w="9525">
              <a:noFill/>
              <a:miter lim="800000"/>
              <a:headEnd/>
              <a:tailEnd/>
            </a:ln>
          </p:spPr>
          <p:txBody>
            <a:bodyPr wrap="none">
              <a:spAutoFit/>
            </a:bodyPr>
            <a:lstStyle/>
            <a:p>
              <a:pPr eaLnBrk="0" hangingPunct="0"/>
              <a:r>
                <a:rPr lang="fr-FR" sz="1400">
                  <a:sym typeface="Symbol" pitchFamily="18" charset="2"/>
                </a:rPr>
                <a:t> 95 sociétés</a:t>
              </a:r>
            </a:p>
          </p:txBody>
        </p:sp>
        <p:sp>
          <p:nvSpPr>
            <p:cNvPr id="345098" name="Text Box 10"/>
            <p:cNvSpPr txBox="1">
              <a:spLocks noChangeArrowheads="1"/>
            </p:cNvSpPr>
            <p:nvPr/>
          </p:nvSpPr>
          <p:spPr bwMode="auto">
            <a:xfrm>
              <a:off x="3424" y="3540"/>
              <a:ext cx="466" cy="192"/>
            </a:xfrm>
            <a:prstGeom prst="rect">
              <a:avLst/>
            </a:prstGeom>
            <a:noFill/>
            <a:ln w="9525">
              <a:noFill/>
              <a:miter lim="800000"/>
              <a:headEnd/>
              <a:tailEnd/>
            </a:ln>
          </p:spPr>
          <p:txBody>
            <a:bodyPr wrap="none">
              <a:spAutoFit/>
            </a:bodyPr>
            <a:lstStyle/>
            <a:p>
              <a:pPr eaLnBrk="0" hangingPunct="0"/>
              <a:r>
                <a:rPr lang="fr-FR" sz="1400">
                  <a:sym typeface="Symbol" pitchFamily="18" charset="2"/>
                </a:rPr>
                <a:t> 1,5 %</a:t>
              </a:r>
            </a:p>
          </p:txBody>
        </p:sp>
      </p:grpSp>
    </p:spTree>
  </p:cSld>
  <p:clrMapOvr>
    <a:masterClrMapping/>
  </p:clrMapOvr>
  <p:transition>
    <p:zoom/>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Rectangle 2"/>
          <p:cNvSpPr>
            <a:spLocks noGrp="1" noChangeArrowheads="1"/>
          </p:cNvSpPr>
          <p:nvPr>
            <p:ph type="body" idx="1"/>
          </p:nvPr>
        </p:nvSpPr>
        <p:spPr>
          <a:xfrm>
            <a:off x="1066800" y="1905000"/>
            <a:ext cx="7086600" cy="4267200"/>
          </a:xfrm>
        </p:spPr>
        <p:txBody>
          <a:bodyPr/>
          <a:lstStyle/>
          <a:p>
            <a:pPr eaLnBrk="1" hangingPunct="1">
              <a:buFontTx/>
              <a:buNone/>
            </a:pPr>
            <a:r>
              <a:rPr lang="fr-FR" sz="2800" smtClean="0">
                <a:solidFill>
                  <a:srgbClr val="EAEAEA"/>
                </a:solidFill>
              </a:rPr>
              <a:t>	Les Marchés Réglementés :</a:t>
            </a:r>
          </a:p>
          <a:p>
            <a:pPr lvl="1" eaLnBrk="1" hangingPunct="1"/>
            <a:r>
              <a:rPr lang="fr-FR" sz="2000" smtClean="0">
                <a:solidFill>
                  <a:srgbClr val="EAEAEA"/>
                </a:solidFill>
              </a:rPr>
              <a:t>Le Premier Marché,</a:t>
            </a:r>
          </a:p>
          <a:p>
            <a:pPr lvl="1" eaLnBrk="1" hangingPunct="1"/>
            <a:r>
              <a:rPr lang="fr-FR" sz="2000" smtClean="0">
                <a:solidFill>
                  <a:srgbClr val="EAEAEA"/>
                </a:solidFill>
              </a:rPr>
              <a:t>Le Second Marché,</a:t>
            </a:r>
          </a:p>
          <a:p>
            <a:pPr lvl="1" eaLnBrk="1" hangingPunct="1"/>
            <a:r>
              <a:rPr lang="fr-FR" sz="2000" smtClean="0">
                <a:solidFill>
                  <a:srgbClr val="EAEAEA"/>
                </a:solidFill>
              </a:rPr>
              <a:t>Le Nouveau Marché.</a:t>
            </a:r>
          </a:p>
          <a:p>
            <a:pPr eaLnBrk="1" hangingPunct="1">
              <a:buFontTx/>
              <a:buNone/>
            </a:pPr>
            <a:r>
              <a:rPr lang="fr-FR" sz="2800" smtClean="0">
                <a:solidFill>
                  <a:srgbClr val="184B81"/>
                </a:solidFill>
              </a:rPr>
              <a:t>	</a:t>
            </a:r>
            <a:r>
              <a:rPr lang="fr-FR" sz="2800" smtClean="0">
                <a:solidFill>
                  <a:srgbClr val="01A0B5"/>
                </a:solidFill>
              </a:rPr>
              <a:t>L</a:t>
            </a:r>
            <a:r>
              <a:rPr lang="fr-FR" sz="2800" smtClean="0"/>
              <a:t>es Marchés Dérivés :</a:t>
            </a:r>
          </a:p>
          <a:p>
            <a:pPr lvl="1" eaLnBrk="1" hangingPunct="1"/>
            <a:r>
              <a:rPr lang="fr-FR" sz="2000" smtClean="0">
                <a:solidFill>
                  <a:srgbClr val="EAEAEA"/>
                </a:solidFill>
              </a:rPr>
              <a:t>Le Marché OTC,</a:t>
            </a:r>
          </a:p>
          <a:p>
            <a:pPr lvl="1" eaLnBrk="1" hangingPunct="1"/>
            <a:r>
              <a:rPr lang="fr-FR" sz="2000" smtClean="0">
                <a:solidFill>
                  <a:srgbClr val="EAEAEA"/>
                </a:solidFill>
              </a:rPr>
              <a:t>Le Monep,</a:t>
            </a:r>
          </a:p>
          <a:p>
            <a:pPr lvl="1" eaLnBrk="1" hangingPunct="1"/>
            <a:r>
              <a:rPr lang="fr-FR" sz="2000" smtClean="0">
                <a:solidFill>
                  <a:srgbClr val="EAEAEA"/>
                </a:solidFill>
              </a:rPr>
              <a:t>Le Matif.</a:t>
            </a:r>
          </a:p>
          <a:p>
            <a:pPr eaLnBrk="1" hangingPunct="1">
              <a:buFontTx/>
              <a:buNone/>
            </a:pPr>
            <a:r>
              <a:rPr lang="fr-FR" sz="2800" smtClean="0">
                <a:solidFill>
                  <a:srgbClr val="EAEAEA"/>
                </a:solidFill>
              </a:rPr>
              <a:t>	Le Marché Monétaire</a:t>
            </a:r>
          </a:p>
          <a:p>
            <a:pPr eaLnBrk="1" hangingPunct="1">
              <a:buFontTx/>
              <a:buNone/>
            </a:pPr>
            <a:r>
              <a:rPr lang="fr-FR" sz="2800" smtClean="0">
                <a:solidFill>
                  <a:srgbClr val="EAEAEA"/>
                </a:solidFill>
              </a:rPr>
              <a:t>	Le Marché Obligataire</a:t>
            </a:r>
          </a:p>
        </p:txBody>
      </p:sp>
      <p:sp>
        <p:nvSpPr>
          <p:cNvPr id="347138"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es différents types de Marchés</a:t>
            </a:r>
            <a:endParaRPr lang="fr-FR" smtClean="0"/>
          </a:p>
        </p:txBody>
      </p:sp>
      <p:pic>
        <p:nvPicPr>
          <p:cNvPr id="347139" name="Picture 4" descr="Logo Partie 1"/>
          <p:cNvPicPr>
            <a:picLocks noChangeAspect="1" noChangeArrowheads="1"/>
          </p:cNvPicPr>
          <p:nvPr/>
        </p:nvPicPr>
        <p:blipFill>
          <a:blip r:embed="rId3">
            <a:lum bright="70000" contrast="-70000"/>
          </a:blip>
          <a:srcRect/>
          <a:stretch>
            <a:fillRect/>
          </a:stretch>
        </p:blipFill>
        <p:spPr bwMode="auto">
          <a:xfrm>
            <a:off x="914400" y="1917700"/>
            <a:ext cx="500063" cy="503238"/>
          </a:xfrm>
          <a:prstGeom prst="rect">
            <a:avLst/>
          </a:prstGeom>
          <a:noFill/>
          <a:ln w="9525">
            <a:noFill/>
            <a:miter lim="800000"/>
            <a:headEnd/>
            <a:tailEnd/>
          </a:ln>
        </p:spPr>
      </p:pic>
      <p:pic>
        <p:nvPicPr>
          <p:cNvPr id="347140" name="Picture 5" descr="Logo Partie 1"/>
          <p:cNvPicPr>
            <a:picLocks noChangeAspect="1" noChangeArrowheads="1"/>
          </p:cNvPicPr>
          <p:nvPr/>
        </p:nvPicPr>
        <p:blipFill>
          <a:blip r:embed="rId3"/>
          <a:srcRect/>
          <a:stretch>
            <a:fillRect/>
          </a:stretch>
        </p:blipFill>
        <p:spPr bwMode="auto">
          <a:xfrm>
            <a:off x="914400" y="3522663"/>
            <a:ext cx="500063" cy="503237"/>
          </a:xfrm>
          <a:prstGeom prst="rect">
            <a:avLst/>
          </a:prstGeom>
          <a:noFill/>
          <a:ln w="9525">
            <a:noFill/>
            <a:miter lim="800000"/>
            <a:headEnd/>
            <a:tailEnd/>
          </a:ln>
        </p:spPr>
      </p:pic>
      <p:pic>
        <p:nvPicPr>
          <p:cNvPr id="347141" name="Picture 6" descr="Logo Partie 1"/>
          <p:cNvPicPr>
            <a:picLocks noChangeAspect="1" noChangeArrowheads="1"/>
          </p:cNvPicPr>
          <p:nvPr/>
        </p:nvPicPr>
        <p:blipFill>
          <a:blip r:embed="rId3">
            <a:lum bright="70000" contrast="-70000"/>
          </a:blip>
          <a:srcRect/>
          <a:stretch>
            <a:fillRect/>
          </a:stretch>
        </p:blipFill>
        <p:spPr bwMode="auto">
          <a:xfrm>
            <a:off x="914400" y="5148263"/>
            <a:ext cx="500063" cy="503237"/>
          </a:xfrm>
          <a:prstGeom prst="rect">
            <a:avLst/>
          </a:prstGeom>
          <a:noFill/>
          <a:ln w="9525">
            <a:noFill/>
            <a:miter lim="800000"/>
            <a:headEnd/>
            <a:tailEnd/>
          </a:ln>
        </p:spPr>
      </p:pic>
      <p:pic>
        <p:nvPicPr>
          <p:cNvPr id="347142" name="Picture 7" descr="Logo Partie 1"/>
          <p:cNvPicPr>
            <a:picLocks noChangeAspect="1" noChangeArrowheads="1"/>
          </p:cNvPicPr>
          <p:nvPr/>
        </p:nvPicPr>
        <p:blipFill>
          <a:blip r:embed="rId3">
            <a:lum bright="70000" contrast="-70000"/>
          </a:blip>
          <a:srcRect/>
          <a:stretch>
            <a:fillRect/>
          </a:stretch>
        </p:blipFill>
        <p:spPr bwMode="auto">
          <a:xfrm>
            <a:off x="914400" y="5643563"/>
            <a:ext cx="500063" cy="503237"/>
          </a:xfrm>
          <a:prstGeom prst="rect">
            <a:avLst/>
          </a:prstGeom>
          <a:noFill/>
          <a:ln w="9525">
            <a:noFill/>
            <a:miter lim="800000"/>
            <a:headEnd/>
            <a:tailEnd/>
          </a:ln>
        </p:spPr>
      </p:pic>
    </p:spTree>
  </p:cSld>
  <p:clrMapOvr>
    <a:masterClrMapping/>
  </p:clrMapOvr>
  <p:transition>
    <p:zoom/>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2"/>
          <p:cNvSpPr>
            <a:spLocks noChangeArrowheads="1"/>
          </p:cNvSpPr>
          <p:nvPr/>
        </p:nvSpPr>
        <p:spPr bwMode="auto">
          <a:xfrm>
            <a:off x="1092200" y="1943100"/>
            <a:ext cx="7467600" cy="1295400"/>
          </a:xfrm>
          <a:prstGeom prst="rect">
            <a:avLst/>
          </a:prstGeom>
          <a:noFill/>
          <a:ln w="9525">
            <a:noFill/>
            <a:miter lim="800000"/>
            <a:headEnd/>
            <a:tailEnd/>
          </a:ln>
        </p:spPr>
        <p:txBody>
          <a:bodyPr/>
          <a:lstStyle/>
          <a:p>
            <a:pPr marL="342900" indent="-342900">
              <a:spcBef>
                <a:spcPct val="20000"/>
              </a:spcBef>
            </a:pPr>
            <a:r>
              <a:rPr lang="fr-FR">
                <a:solidFill>
                  <a:srgbClr val="184B81"/>
                </a:solidFill>
              </a:rPr>
              <a:t>	</a:t>
            </a:r>
            <a:r>
              <a:rPr lang="fr-FR">
                <a:solidFill>
                  <a:srgbClr val="01A0B5"/>
                </a:solidFill>
              </a:rPr>
              <a:t>O</a:t>
            </a:r>
            <a:r>
              <a:rPr lang="fr-FR"/>
              <a:t>bjectifs :</a:t>
            </a:r>
          </a:p>
          <a:p>
            <a:pPr marL="742950" lvl="1" indent="-285750">
              <a:spcBef>
                <a:spcPct val="20000"/>
              </a:spcBef>
              <a:buFontTx/>
              <a:buChar char="–"/>
            </a:pPr>
            <a:r>
              <a:rPr lang="fr-FR" sz="2000">
                <a:solidFill>
                  <a:srgbClr val="01A0B5"/>
                </a:solidFill>
              </a:rPr>
              <a:t>S</a:t>
            </a:r>
            <a:r>
              <a:rPr lang="fr-FR" sz="2000"/>
              <a:t>e protéger contre les variations de prix,</a:t>
            </a:r>
            <a:endParaRPr lang="fr-FR" sz="2000">
              <a:sym typeface="Symbol" pitchFamily="18" charset="2"/>
            </a:endParaRPr>
          </a:p>
          <a:p>
            <a:pPr marL="742950" lvl="1" indent="-285750">
              <a:spcBef>
                <a:spcPct val="20000"/>
              </a:spcBef>
              <a:buFontTx/>
              <a:buChar char="–"/>
            </a:pPr>
            <a:r>
              <a:rPr lang="fr-FR" sz="2000">
                <a:solidFill>
                  <a:srgbClr val="01A0B5"/>
                </a:solidFill>
              </a:rPr>
              <a:t>R</a:t>
            </a:r>
            <a:r>
              <a:rPr lang="fr-FR" sz="2000"/>
              <a:t>épondre à un besoin de spéculation.</a:t>
            </a:r>
            <a:endParaRPr lang="fr-FR" sz="1600">
              <a:sym typeface="Monotype Sorts"/>
            </a:endParaRPr>
          </a:p>
        </p:txBody>
      </p:sp>
      <p:sp>
        <p:nvSpPr>
          <p:cNvPr id="349186" name="Oval 3"/>
          <p:cNvSpPr>
            <a:spLocks noChangeArrowheads="1"/>
          </p:cNvSpPr>
          <p:nvPr/>
        </p:nvSpPr>
        <p:spPr bwMode="auto">
          <a:xfrm>
            <a:off x="3676650" y="3476625"/>
            <a:ext cx="2038350" cy="990600"/>
          </a:xfrm>
          <a:prstGeom prst="ellipse">
            <a:avLst/>
          </a:prstGeom>
          <a:noFill/>
          <a:ln w="19050">
            <a:solidFill>
              <a:srgbClr val="01A0B5"/>
            </a:solidFill>
            <a:round/>
            <a:headEnd/>
            <a:tailEnd/>
          </a:ln>
        </p:spPr>
        <p:txBody>
          <a:bodyPr wrap="none" anchor="ctr"/>
          <a:lstStyle/>
          <a:p>
            <a:pPr eaLnBrk="0" hangingPunct="0"/>
            <a:endParaRPr lang="fr-FR"/>
          </a:p>
        </p:txBody>
      </p:sp>
      <p:sp>
        <p:nvSpPr>
          <p:cNvPr id="349187" name="Text Box 4"/>
          <p:cNvSpPr txBox="1">
            <a:spLocks noChangeArrowheads="1"/>
          </p:cNvSpPr>
          <p:nvPr/>
        </p:nvSpPr>
        <p:spPr bwMode="auto">
          <a:xfrm>
            <a:off x="3790950" y="3676650"/>
            <a:ext cx="1809750" cy="641350"/>
          </a:xfrm>
          <a:prstGeom prst="rect">
            <a:avLst/>
          </a:prstGeom>
          <a:noFill/>
          <a:ln w="9525">
            <a:noFill/>
            <a:miter lim="800000"/>
            <a:headEnd/>
            <a:tailEnd/>
          </a:ln>
        </p:spPr>
        <p:txBody>
          <a:bodyPr>
            <a:spAutoFit/>
          </a:bodyPr>
          <a:lstStyle/>
          <a:p>
            <a:pPr algn="ctr" eaLnBrk="0" hangingPunct="0">
              <a:spcBef>
                <a:spcPct val="50000"/>
              </a:spcBef>
            </a:pPr>
            <a:r>
              <a:rPr lang="fr-FR" sz="1800" b="1">
                <a:solidFill>
                  <a:srgbClr val="01A0B5"/>
                </a:solidFill>
              </a:rPr>
              <a:t>Les Marchés Dérivés</a:t>
            </a:r>
          </a:p>
        </p:txBody>
      </p:sp>
      <p:sp>
        <p:nvSpPr>
          <p:cNvPr id="349188" name="AutoShape 5"/>
          <p:cNvSpPr>
            <a:spLocks noChangeArrowheads="1"/>
          </p:cNvSpPr>
          <p:nvPr/>
        </p:nvSpPr>
        <p:spPr bwMode="auto">
          <a:xfrm rot="2737491" flipH="1" flipV="1">
            <a:off x="5237163" y="4484687"/>
            <a:ext cx="755650" cy="498475"/>
          </a:xfrm>
          <a:prstGeom prst="leftArrow">
            <a:avLst>
              <a:gd name="adj1" fmla="val 49843"/>
              <a:gd name="adj2" fmla="val 36452"/>
            </a:avLst>
          </a:prstGeom>
          <a:solidFill>
            <a:schemeClr val="accent1"/>
          </a:solidFill>
          <a:ln w="9525">
            <a:solidFill>
              <a:schemeClr val="tx1"/>
            </a:solidFill>
            <a:miter lim="800000"/>
            <a:headEnd/>
            <a:tailEnd/>
          </a:ln>
        </p:spPr>
        <p:txBody>
          <a:bodyPr wrap="none" anchor="ctr"/>
          <a:lstStyle/>
          <a:p>
            <a:pPr eaLnBrk="0" hangingPunct="0"/>
            <a:endParaRPr lang="fr-FR"/>
          </a:p>
        </p:txBody>
      </p:sp>
      <p:sp>
        <p:nvSpPr>
          <p:cNvPr id="349189" name="Rectangle 6"/>
          <p:cNvSpPr>
            <a:spLocks noChangeArrowheads="1"/>
          </p:cNvSpPr>
          <p:nvPr/>
        </p:nvSpPr>
        <p:spPr bwMode="auto">
          <a:xfrm>
            <a:off x="5395913" y="4972050"/>
            <a:ext cx="2833687" cy="942975"/>
          </a:xfrm>
          <a:prstGeom prst="rect">
            <a:avLst/>
          </a:prstGeom>
          <a:noFill/>
          <a:ln w="9525">
            <a:noFill/>
            <a:miter lim="800000"/>
            <a:headEnd/>
            <a:tailEnd/>
          </a:ln>
        </p:spPr>
        <p:txBody>
          <a:bodyPr>
            <a:spAutoFit/>
          </a:bodyPr>
          <a:lstStyle/>
          <a:p>
            <a:pPr algn="r" eaLnBrk="0" hangingPunct="0"/>
            <a:r>
              <a:rPr lang="fr-FR" sz="1400" b="1"/>
              <a:t>Les Marchés de gré à gré</a:t>
            </a:r>
          </a:p>
          <a:p>
            <a:pPr eaLnBrk="0" hangingPunct="0">
              <a:buFontTx/>
              <a:buChar char="-"/>
            </a:pPr>
            <a:r>
              <a:rPr lang="fr-FR" sz="1400" i="1"/>
              <a:t> pas d’organisme de compensation</a:t>
            </a:r>
          </a:p>
          <a:p>
            <a:pPr eaLnBrk="0" hangingPunct="0">
              <a:buFontTx/>
              <a:buChar char="-"/>
            </a:pPr>
            <a:r>
              <a:rPr lang="fr-FR" sz="1400" i="1"/>
              <a:t> pas de standardisation de contrat</a:t>
            </a:r>
          </a:p>
          <a:p>
            <a:pPr eaLnBrk="0" hangingPunct="0">
              <a:buFontTx/>
              <a:buChar char="-"/>
            </a:pPr>
            <a:r>
              <a:rPr lang="fr-FR" sz="1400" i="1"/>
              <a:t> pour les produits sur mesure</a:t>
            </a:r>
            <a:endParaRPr lang="fr-FR" sz="1400" b="1"/>
          </a:p>
        </p:txBody>
      </p:sp>
      <p:sp>
        <p:nvSpPr>
          <p:cNvPr id="349190" name="AutoShape 7"/>
          <p:cNvSpPr>
            <a:spLocks noChangeArrowheads="1"/>
          </p:cNvSpPr>
          <p:nvPr/>
        </p:nvSpPr>
        <p:spPr bwMode="auto">
          <a:xfrm rot="18862509" flipV="1">
            <a:off x="3335338" y="4471987"/>
            <a:ext cx="755650" cy="498475"/>
          </a:xfrm>
          <a:prstGeom prst="leftArrow">
            <a:avLst>
              <a:gd name="adj1" fmla="val 49843"/>
              <a:gd name="adj2" fmla="val 36452"/>
            </a:avLst>
          </a:prstGeom>
          <a:solidFill>
            <a:schemeClr val="accent1"/>
          </a:solidFill>
          <a:ln w="9525">
            <a:solidFill>
              <a:schemeClr val="tx1"/>
            </a:solidFill>
            <a:miter lim="800000"/>
            <a:headEnd/>
            <a:tailEnd/>
          </a:ln>
        </p:spPr>
        <p:txBody>
          <a:bodyPr wrap="none" anchor="ctr"/>
          <a:lstStyle/>
          <a:p>
            <a:pPr eaLnBrk="0" hangingPunct="0"/>
            <a:endParaRPr lang="fr-FR"/>
          </a:p>
        </p:txBody>
      </p:sp>
      <p:sp>
        <p:nvSpPr>
          <p:cNvPr id="349191" name="Rectangle 8"/>
          <p:cNvSpPr>
            <a:spLocks noChangeArrowheads="1"/>
          </p:cNvSpPr>
          <p:nvPr/>
        </p:nvSpPr>
        <p:spPr bwMode="auto">
          <a:xfrm>
            <a:off x="1471613" y="4965700"/>
            <a:ext cx="2947987" cy="942975"/>
          </a:xfrm>
          <a:prstGeom prst="rect">
            <a:avLst/>
          </a:prstGeom>
          <a:noFill/>
          <a:ln w="9525">
            <a:noFill/>
            <a:miter lim="800000"/>
            <a:headEnd/>
            <a:tailEnd/>
          </a:ln>
        </p:spPr>
        <p:txBody>
          <a:bodyPr>
            <a:spAutoFit/>
          </a:bodyPr>
          <a:lstStyle/>
          <a:p>
            <a:pPr eaLnBrk="0" hangingPunct="0"/>
            <a:r>
              <a:rPr lang="fr-FR" sz="1400" b="1"/>
              <a:t>Les Marchés organisés</a:t>
            </a:r>
          </a:p>
          <a:p>
            <a:pPr eaLnBrk="0" hangingPunct="0">
              <a:buFontTx/>
              <a:buChar char="-"/>
            </a:pPr>
            <a:r>
              <a:rPr lang="fr-FR" sz="1400" i="1"/>
              <a:t> structurés autour d’un organisme de compensation</a:t>
            </a:r>
          </a:p>
          <a:p>
            <a:pPr eaLnBrk="0" hangingPunct="0">
              <a:buFontTx/>
              <a:buChar char="-"/>
            </a:pPr>
            <a:r>
              <a:rPr lang="fr-FR" sz="1400" i="1"/>
              <a:t> pour les produits standardisés</a:t>
            </a:r>
            <a:endParaRPr lang="fr-FR" sz="1400" b="1"/>
          </a:p>
        </p:txBody>
      </p:sp>
      <p:sp>
        <p:nvSpPr>
          <p:cNvPr id="349192" name="Rectangle 9"/>
          <p:cNvSpPr>
            <a:spLocks noChangeArrowheads="1"/>
          </p:cNvSpPr>
          <p:nvPr/>
        </p:nvSpPr>
        <p:spPr bwMode="auto">
          <a:xfrm>
            <a:off x="762000" y="3657600"/>
            <a:ext cx="2819400" cy="517525"/>
          </a:xfrm>
          <a:prstGeom prst="rect">
            <a:avLst/>
          </a:prstGeom>
          <a:noFill/>
          <a:ln w="9525">
            <a:noFill/>
            <a:miter lim="800000"/>
            <a:headEnd/>
            <a:tailEnd/>
          </a:ln>
        </p:spPr>
        <p:txBody>
          <a:bodyPr>
            <a:spAutoFit/>
          </a:bodyPr>
          <a:lstStyle/>
          <a:p>
            <a:pPr eaLnBrk="0" hangingPunct="0">
              <a:buFont typeface="Monotype Sorts"/>
              <a:buChar char="à"/>
            </a:pPr>
            <a:r>
              <a:rPr lang="fr-FR" sz="1400">
                <a:solidFill>
                  <a:srgbClr val="01A0B5"/>
                </a:solidFill>
              </a:rPr>
              <a:t>  Contrats négociés portant sur </a:t>
            </a:r>
          </a:p>
          <a:p>
            <a:pPr eaLnBrk="0" hangingPunct="0">
              <a:buFont typeface="Monotype Sorts"/>
              <a:buNone/>
            </a:pPr>
            <a:r>
              <a:rPr lang="fr-FR" sz="1400">
                <a:solidFill>
                  <a:srgbClr val="01A0B5"/>
                </a:solidFill>
              </a:rPr>
              <a:t>le futur de produits </a:t>
            </a:r>
            <a:r>
              <a:rPr lang="fr-FR" sz="1400" i="1">
                <a:solidFill>
                  <a:srgbClr val="01A0B5"/>
                </a:solidFill>
              </a:rPr>
              <a:t>(sous-jacents)</a:t>
            </a:r>
          </a:p>
        </p:txBody>
      </p:sp>
      <p:sp>
        <p:nvSpPr>
          <p:cNvPr id="349193" name="Rectangle 10"/>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es </a:t>
            </a:r>
            <a:r>
              <a:rPr lang="fr-FR" sz="4000" smtClean="0">
                <a:solidFill>
                  <a:srgbClr val="FF5E00"/>
                </a:solidFill>
              </a:rPr>
              <a:t>M</a:t>
            </a:r>
            <a:r>
              <a:rPr lang="fr-FR" sz="4000" smtClean="0"/>
              <a:t>archés </a:t>
            </a:r>
            <a:r>
              <a:rPr lang="fr-FR" sz="4000" smtClean="0">
                <a:solidFill>
                  <a:srgbClr val="FF5E00"/>
                </a:solidFill>
              </a:rPr>
              <a:t>D</a:t>
            </a:r>
            <a:r>
              <a:rPr lang="fr-FR" sz="4000" smtClean="0"/>
              <a:t>érivés (1/3)</a:t>
            </a:r>
            <a:endParaRPr lang="fr-FR" smtClean="0"/>
          </a:p>
        </p:txBody>
      </p:sp>
      <p:pic>
        <p:nvPicPr>
          <p:cNvPr id="349194" name="Picture 11"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spTree>
  </p:cSld>
  <p:clrMapOvr>
    <a:masterClrMapping/>
  </p:clrMapOvr>
  <p:transition>
    <p:zoom/>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Rectangle 2"/>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es </a:t>
            </a:r>
            <a:r>
              <a:rPr lang="fr-FR" sz="4000" smtClean="0">
                <a:solidFill>
                  <a:srgbClr val="FF5E00"/>
                </a:solidFill>
              </a:rPr>
              <a:t>M</a:t>
            </a:r>
            <a:r>
              <a:rPr lang="fr-FR" sz="4000" smtClean="0"/>
              <a:t>archés </a:t>
            </a:r>
            <a:r>
              <a:rPr lang="fr-FR" sz="4000" smtClean="0">
                <a:solidFill>
                  <a:srgbClr val="FF5E00"/>
                </a:solidFill>
              </a:rPr>
              <a:t>D</a:t>
            </a:r>
            <a:r>
              <a:rPr lang="fr-FR" sz="4000" smtClean="0"/>
              <a:t>érivés (2/3)</a:t>
            </a:r>
            <a:endParaRPr lang="fr-FR" smtClean="0"/>
          </a:p>
        </p:txBody>
      </p:sp>
      <p:sp>
        <p:nvSpPr>
          <p:cNvPr id="351234" name="Rectangle 3"/>
          <p:cNvSpPr>
            <a:spLocks noChangeArrowheads="1"/>
          </p:cNvSpPr>
          <p:nvPr/>
        </p:nvSpPr>
        <p:spPr bwMode="auto">
          <a:xfrm>
            <a:off x="1346200" y="1943100"/>
            <a:ext cx="6946900" cy="3867150"/>
          </a:xfrm>
          <a:prstGeom prst="rect">
            <a:avLst/>
          </a:prstGeom>
          <a:noFill/>
          <a:ln w="9525">
            <a:noFill/>
            <a:miter lim="800000"/>
            <a:headEnd/>
            <a:tailEnd/>
          </a:ln>
        </p:spPr>
        <p:txBody>
          <a:bodyPr>
            <a:spAutoFit/>
          </a:bodyPr>
          <a:lstStyle/>
          <a:p>
            <a:pPr algn="just">
              <a:spcBef>
                <a:spcPct val="50000"/>
              </a:spcBef>
            </a:pPr>
            <a:r>
              <a:rPr lang="fr-FR">
                <a:solidFill>
                  <a:srgbClr val="184B81"/>
                </a:solidFill>
              </a:rPr>
              <a:t> </a:t>
            </a:r>
            <a:r>
              <a:rPr lang="fr-FR">
                <a:solidFill>
                  <a:srgbClr val="01A0B5"/>
                </a:solidFill>
              </a:rPr>
              <a:t>P</a:t>
            </a:r>
            <a:r>
              <a:rPr lang="fr-FR"/>
              <a:t>rincipes :</a:t>
            </a:r>
            <a:endParaRPr lang="fr-FR" sz="2000">
              <a:solidFill>
                <a:srgbClr val="184B81"/>
              </a:solidFill>
            </a:endParaRPr>
          </a:p>
          <a:p>
            <a:pPr lvl="1" algn="just">
              <a:spcBef>
                <a:spcPct val="20000"/>
              </a:spcBef>
              <a:buFontTx/>
              <a:buChar char="–"/>
            </a:pPr>
            <a:r>
              <a:rPr lang="fr-FR" sz="2000">
                <a:solidFill>
                  <a:srgbClr val="01A0B5"/>
                </a:solidFill>
              </a:rPr>
              <a:t> P</a:t>
            </a:r>
            <a:r>
              <a:rPr lang="fr-FR" sz="2000"/>
              <a:t>ermet, </a:t>
            </a:r>
            <a:r>
              <a:rPr lang="fr-FR" sz="2000" i="1"/>
              <a:t>contre paiement</a:t>
            </a:r>
            <a:r>
              <a:rPr lang="fr-FR" sz="2000"/>
              <a:t>, de couvrir un risque,</a:t>
            </a:r>
            <a:endParaRPr lang="fr-FR" sz="2000">
              <a:sym typeface="Symbol" pitchFamily="18" charset="2"/>
            </a:endParaRPr>
          </a:p>
          <a:p>
            <a:pPr lvl="1" algn="just">
              <a:spcBef>
                <a:spcPct val="20000"/>
              </a:spcBef>
              <a:buFontTx/>
              <a:buChar char="–"/>
            </a:pPr>
            <a:r>
              <a:rPr lang="fr-FR" sz="2000">
                <a:solidFill>
                  <a:srgbClr val="01A0B5"/>
                </a:solidFill>
              </a:rPr>
              <a:t> P</a:t>
            </a:r>
            <a:r>
              <a:rPr lang="fr-FR" sz="2000"/>
              <a:t>ermet les opérations de couverture, appelées </a:t>
            </a:r>
            <a:r>
              <a:rPr lang="fr-FR" sz="2000" i="1"/>
              <a:t>« Hedging »</a:t>
            </a:r>
            <a:r>
              <a:rPr lang="fr-FR" sz="2000"/>
              <a:t>,</a:t>
            </a:r>
          </a:p>
          <a:p>
            <a:pPr lvl="1" algn="just">
              <a:spcBef>
                <a:spcPct val="20000"/>
              </a:spcBef>
              <a:buFontTx/>
              <a:buChar char="–"/>
            </a:pPr>
            <a:r>
              <a:rPr lang="fr-FR" sz="2000">
                <a:solidFill>
                  <a:srgbClr val="01A0B5"/>
                </a:solidFill>
              </a:rPr>
              <a:t> P</a:t>
            </a:r>
            <a:r>
              <a:rPr lang="fr-FR" sz="2000"/>
              <a:t>ermet de </a:t>
            </a:r>
            <a:r>
              <a:rPr lang="fr-FR" sz="2000">
                <a:sym typeface="Monotype Sorts"/>
              </a:rPr>
              <a:t>prendre sur le marché des dérivés une position équivalente en montant de sens opposé à celui détenu sur le marché des sous-jacents </a:t>
            </a:r>
          </a:p>
          <a:p>
            <a:pPr lvl="1" algn="just">
              <a:spcBef>
                <a:spcPct val="20000"/>
              </a:spcBef>
              <a:buFont typeface="Monotype Sorts"/>
              <a:buNone/>
            </a:pPr>
            <a:r>
              <a:rPr lang="fr-FR" sz="2000">
                <a:latin typeface="Times New Roman" pitchFamily="18" charset="0"/>
                <a:cs typeface="Times New Roman" pitchFamily="18" charset="0"/>
                <a:sym typeface="Monotype Sorts"/>
              </a:rPr>
              <a:t>→ </a:t>
            </a:r>
            <a:r>
              <a:rPr lang="fr-FR" sz="2000">
                <a:sym typeface="Monotype Sorts"/>
              </a:rPr>
              <a:t>compensation des pertes de l’un par les gains de l’autre.</a:t>
            </a:r>
          </a:p>
          <a:p>
            <a:pPr lvl="1" algn="just">
              <a:spcBef>
                <a:spcPct val="20000"/>
              </a:spcBef>
              <a:buFontTx/>
              <a:buChar char="–"/>
            </a:pPr>
            <a:r>
              <a:rPr lang="fr-FR" sz="2000">
                <a:solidFill>
                  <a:srgbClr val="01A0B5"/>
                </a:solidFill>
              </a:rPr>
              <a:t> P</a:t>
            </a:r>
            <a:r>
              <a:rPr lang="fr-FR" sz="2000"/>
              <a:t>ermet </a:t>
            </a:r>
            <a:r>
              <a:rPr lang="fr-FR" sz="2000" i="1"/>
              <a:t>« l’effet de levier </a:t>
            </a:r>
            <a:r>
              <a:rPr lang="fr-FR" sz="2000"/>
              <a:t>» = </a:t>
            </a:r>
            <a:r>
              <a:rPr lang="fr-FR" sz="2000">
                <a:sym typeface="Monotype Sorts"/>
              </a:rPr>
              <a:t>acheter ou de vendre des contrats en ne payant ou en ne déposant comme garantie qu’un pourcentage du contrat</a:t>
            </a:r>
            <a:r>
              <a:rPr lang="fr-FR" sz="2000"/>
              <a:t>,</a:t>
            </a:r>
            <a:endParaRPr lang="fr-FR" sz="2000">
              <a:sym typeface="Monotype Sorts"/>
            </a:endParaRPr>
          </a:p>
          <a:p>
            <a:pPr lvl="1" algn="just">
              <a:spcBef>
                <a:spcPct val="20000"/>
              </a:spcBef>
              <a:buFontTx/>
              <a:buChar char="–"/>
            </a:pPr>
            <a:r>
              <a:rPr lang="fr-FR" sz="2000">
                <a:solidFill>
                  <a:srgbClr val="01A0B5"/>
                </a:solidFill>
              </a:rPr>
              <a:t> C</a:t>
            </a:r>
            <a:r>
              <a:rPr lang="fr-FR" sz="2000"/>
              <a:t>omposé de deux compartiments : organisés et de gré à gré.</a:t>
            </a:r>
            <a:endParaRPr lang="fr-FR" sz="2000">
              <a:sym typeface="Monotype Sorts"/>
            </a:endParaRPr>
          </a:p>
        </p:txBody>
      </p:sp>
      <p:pic>
        <p:nvPicPr>
          <p:cNvPr id="351235"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spTree>
  </p:cSld>
  <p:clrMapOvr>
    <a:masterClrMapping/>
  </p:clrMapOvr>
  <p:transition>
    <p:zoom/>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Rectangle 2"/>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es </a:t>
            </a:r>
            <a:r>
              <a:rPr lang="fr-FR" sz="4000" smtClean="0">
                <a:solidFill>
                  <a:srgbClr val="FF5E00"/>
                </a:solidFill>
              </a:rPr>
              <a:t>M</a:t>
            </a:r>
            <a:r>
              <a:rPr lang="fr-FR" sz="4000" smtClean="0"/>
              <a:t>archés </a:t>
            </a:r>
            <a:r>
              <a:rPr lang="fr-FR" sz="4000" smtClean="0">
                <a:solidFill>
                  <a:srgbClr val="FF5E00"/>
                </a:solidFill>
              </a:rPr>
              <a:t>D</a:t>
            </a:r>
            <a:r>
              <a:rPr lang="fr-FR" sz="4000" smtClean="0"/>
              <a:t>érivés (3/3)</a:t>
            </a:r>
            <a:endParaRPr lang="fr-FR" smtClean="0"/>
          </a:p>
        </p:txBody>
      </p:sp>
      <p:sp>
        <p:nvSpPr>
          <p:cNvPr id="353282" name="Rectangle 3"/>
          <p:cNvSpPr>
            <a:spLocks noChangeArrowheads="1"/>
          </p:cNvSpPr>
          <p:nvPr/>
        </p:nvSpPr>
        <p:spPr bwMode="auto">
          <a:xfrm>
            <a:off x="1009650" y="1981200"/>
            <a:ext cx="7600950" cy="4078288"/>
          </a:xfrm>
          <a:prstGeom prst="rect">
            <a:avLst/>
          </a:prstGeom>
          <a:noFill/>
          <a:ln w="9525">
            <a:noFill/>
            <a:miter lim="800000"/>
            <a:headEnd/>
            <a:tailEnd/>
          </a:ln>
        </p:spPr>
        <p:txBody>
          <a:bodyPr>
            <a:spAutoFit/>
          </a:bodyPr>
          <a:lstStyle/>
          <a:p>
            <a:pPr>
              <a:spcBef>
                <a:spcPct val="50000"/>
              </a:spcBef>
            </a:pPr>
            <a:r>
              <a:rPr lang="fr-FR">
                <a:solidFill>
                  <a:srgbClr val="184B81"/>
                </a:solidFill>
              </a:rPr>
              <a:t>      </a:t>
            </a:r>
            <a:r>
              <a:rPr lang="fr-FR">
                <a:solidFill>
                  <a:srgbClr val="01A0B5"/>
                </a:solidFill>
              </a:rPr>
              <a:t>P</a:t>
            </a:r>
            <a:r>
              <a:rPr lang="fr-FR"/>
              <a:t>osition = résultat de trois situations :</a:t>
            </a:r>
          </a:p>
          <a:p>
            <a:pPr lvl="1">
              <a:spcBef>
                <a:spcPct val="20000"/>
              </a:spcBef>
              <a:buFontTx/>
              <a:buChar char="–"/>
            </a:pPr>
            <a:r>
              <a:rPr lang="fr-FR" sz="1800">
                <a:solidFill>
                  <a:srgbClr val="01A0B5"/>
                </a:solidFill>
              </a:rPr>
              <a:t> Ê</a:t>
            </a:r>
            <a:r>
              <a:rPr lang="fr-FR" sz="1800"/>
              <a:t>tre en </a:t>
            </a:r>
            <a:r>
              <a:rPr lang="fr-FR" sz="1800" i="1"/>
              <a:t>possession</a:t>
            </a:r>
            <a:r>
              <a:rPr lang="fr-FR" sz="1800"/>
              <a:t> de l’actif,</a:t>
            </a:r>
            <a:endParaRPr lang="fr-FR" sz="1800">
              <a:sym typeface="Symbol" pitchFamily="18" charset="2"/>
            </a:endParaRPr>
          </a:p>
          <a:p>
            <a:pPr lvl="1">
              <a:spcBef>
                <a:spcPct val="20000"/>
              </a:spcBef>
              <a:buFontTx/>
              <a:buChar char="–"/>
            </a:pPr>
            <a:r>
              <a:rPr lang="fr-FR" sz="1800">
                <a:solidFill>
                  <a:srgbClr val="01A0B5"/>
                </a:solidFill>
              </a:rPr>
              <a:t> Ê</a:t>
            </a:r>
            <a:r>
              <a:rPr lang="fr-FR" sz="1800"/>
              <a:t>tre </a:t>
            </a:r>
            <a:r>
              <a:rPr lang="fr-FR" sz="1800">
                <a:sym typeface="Monotype Sorts"/>
              </a:rPr>
              <a:t>en situation de </a:t>
            </a:r>
            <a:r>
              <a:rPr lang="fr-FR" sz="1800" i="1">
                <a:sym typeface="Monotype Sorts"/>
              </a:rPr>
              <a:t>recevoir</a:t>
            </a:r>
            <a:r>
              <a:rPr lang="fr-FR" sz="1800">
                <a:sym typeface="Monotype Sorts"/>
              </a:rPr>
              <a:t> cet actif à des conditions de prix déterminées, à une échéance plus ou moins proche,</a:t>
            </a:r>
            <a:endParaRPr lang="fr-FR" sz="1800"/>
          </a:p>
          <a:p>
            <a:pPr lvl="1">
              <a:spcBef>
                <a:spcPct val="20000"/>
              </a:spcBef>
              <a:buFontTx/>
              <a:buChar char="–"/>
            </a:pPr>
            <a:r>
              <a:rPr lang="fr-FR" sz="1800">
                <a:solidFill>
                  <a:srgbClr val="01A0B5"/>
                </a:solidFill>
              </a:rPr>
              <a:t> Ê</a:t>
            </a:r>
            <a:r>
              <a:rPr lang="fr-FR" sz="1800"/>
              <a:t>tre </a:t>
            </a:r>
            <a:r>
              <a:rPr lang="fr-FR" sz="1800">
                <a:sym typeface="Monotype Sorts"/>
              </a:rPr>
              <a:t>en situation de </a:t>
            </a:r>
            <a:r>
              <a:rPr lang="fr-FR" sz="1800" i="1">
                <a:sym typeface="Monotype Sorts"/>
              </a:rPr>
              <a:t>devoir livrer</a:t>
            </a:r>
            <a:r>
              <a:rPr lang="fr-FR" sz="1800">
                <a:sym typeface="Monotype Sorts"/>
              </a:rPr>
              <a:t> cet actif à des conditions de prix déterminées, à une échéance plus ou moins proche.</a:t>
            </a:r>
          </a:p>
          <a:p>
            <a:pPr lvl="1">
              <a:spcBef>
                <a:spcPct val="20000"/>
              </a:spcBef>
              <a:buFontTx/>
              <a:buChar char="–"/>
            </a:pPr>
            <a:r>
              <a:rPr lang="fr-FR" sz="1800">
                <a:solidFill>
                  <a:srgbClr val="01A0B5"/>
                </a:solidFill>
              </a:rPr>
              <a:t> P</a:t>
            </a:r>
            <a:r>
              <a:rPr lang="fr-FR" sz="1800"/>
              <a:t>osition en X = </a:t>
            </a:r>
            <a:r>
              <a:rPr lang="fr-FR" sz="1800">
                <a:sym typeface="Monotype Sorts"/>
              </a:rPr>
              <a:t>X possédé + X à recevoir - X à livrer.</a:t>
            </a:r>
          </a:p>
          <a:p>
            <a:pPr lvl="1">
              <a:lnSpc>
                <a:spcPct val="50000"/>
              </a:lnSpc>
              <a:spcBef>
                <a:spcPct val="20000"/>
              </a:spcBef>
            </a:pPr>
            <a:endParaRPr lang="fr-FR" sz="2000">
              <a:sym typeface="Monotype Sorts"/>
            </a:endParaRPr>
          </a:p>
          <a:p>
            <a:pPr>
              <a:spcBef>
                <a:spcPct val="50000"/>
              </a:spcBef>
            </a:pPr>
            <a:r>
              <a:rPr lang="fr-FR">
                <a:solidFill>
                  <a:srgbClr val="184B81"/>
                </a:solidFill>
              </a:rPr>
              <a:t>      </a:t>
            </a:r>
            <a:r>
              <a:rPr lang="fr-FR">
                <a:solidFill>
                  <a:srgbClr val="01A0B5"/>
                </a:solidFill>
              </a:rPr>
              <a:t>P</a:t>
            </a:r>
            <a:r>
              <a:rPr lang="fr-FR"/>
              <a:t>ropriétés :</a:t>
            </a:r>
          </a:p>
          <a:p>
            <a:pPr lvl="1">
              <a:spcBef>
                <a:spcPct val="20000"/>
              </a:spcBef>
              <a:buFontTx/>
              <a:buChar char="–"/>
            </a:pPr>
            <a:r>
              <a:rPr lang="fr-FR" sz="1800">
                <a:solidFill>
                  <a:srgbClr val="01A0B5"/>
                </a:solidFill>
              </a:rPr>
              <a:t> P</a:t>
            </a:r>
            <a:r>
              <a:rPr lang="fr-FR" sz="1800"/>
              <a:t>osition courte = </a:t>
            </a:r>
            <a:r>
              <a:rPr lang="fr-FR" sz="1800">
                <a:sym typeface="Monotype Sorts"/>
              </a:rPr>
              <a:t>Nombre Ordres </a:t>
            </a:r>
            <a:r>
              <a:rPr lang="fr-FR" sz="1800" i="1">
                <a:sym typeface="Monotype Sorts"/>
              </a:rPr>
              <a:t>Vente</a:t>
            </a:r>
            <a:r>
              <a:rPr lang="fr-FR" sz="1800">
                <a:sym typeface="Monotype Sorts"/>
              </a:rPr>
              <a:t> &gt; Nombre Ordres </a:t>
            </a:r>
            <a:r>
              <a:rPr lang="fr-FR" sz="1800" i="1">
                <a:sym typeface="Monotype Sorts"/>
              </a:rPr>
              <a:t>Achat</a:t>
            </a:r>
            <a:r>
              <a:rPr lang="fr-FR" sz="1800"/>
              <a:t>,</a:t>
            </a:r>
          </a:p>
          <a:p>
            <a:pPr lvl="1">
              <a:spcBef>
                <a:spcPct val="20000"/>
              </a:spcBef>
              <a:buFontTx/>
              <a:buChar char="–"/>
            </a:pPr>
            <a:r>
              <a:rPr lang="fr-FR" sz="1800">
                <a:solidFill>
                  <a:srgbClr val="01A0B5"/>
                </a:solidFill>
              </a:rPr>
              <a:t> P</a:t>
            </a:r>
            <a:r>
              <a:rPr lang="fr-FR" sz="1800"/>
              <a:t>osition longue = </a:t>
            </a:r>
            <a:r>
              <a:rPr lang="fr-FR" sz="1800">
                <a:sym typeface="Monotype Sorts"/>
              </a:rPr>
              <a:t>Nombre Ordres </a:t>
            </a:r>
            <a:r>
              <a:rPr lang="fr-FR" sz="1800" i="1">
                <a:sym typeface="Monotype Sorts"/>
              </a:rPr>
              <a:t>Achat &gt; </a:t>
            </a:r>
            <a:r>
              <a:rPr lang="fr-FR" sz="1800">
                <a:sym typeface="Monotype Sorts"/>
              </a:rPr>
              <a:t>Nombre Ordres </a:t>
            </a:r>
            <a:r>
              <a:rPr lang="fr-FR" sz="1800" i="1">
                <a:sym typeface="Monotype Sorts"/>
              </a:rPr>
              <a:t>Vente,</a:t>
            </a:r>
          </a:p>
          <a:p>
            <a:pPr lvl="1">
              <a:spcBef>
                <a:spcPct val="20000"/>
              </a:spcBef>
              <a:buFontTx/>
              <a:buChar char="–"/>
            </a:pPr>
            <a:r>
              <a:rPr lang="fr-FR" sz="1800">
                <a:solidFill>
                  <a:srgbClr val="01A0B5"/>
                </a:solidFill>
              </a:rPr>
              <a:t> P</a:t>
            </a:r>
            <a:r>
              <a:rPr lang="fr-FR" sz="1800"/>
              <a:t>osition fermée </a:t>
            </a:r>
            <a:r>
              <a:rPr lang="fr-FR" sz="1800">
                <a:latin typeface="Times New Roman" pitchFamily="18" charset="0"/>
                <a:cs typeface="Times New Roman" pitchFamily="18" charset="0"/>
              </a:rPr>
              <a:t>→</a:t>
            </a:r>
            <a:r>
              <a:rPr lang="en-US" sz="1800"/>
              <a:t> </a:t>
            </a:r>
            <a:r>
              <a:rPr lang="fr-FR" sz="1800">
                <a:sym typeface="Monotype Sorts"/>
              </a:rPr>
              <a:t>X possédé + X à recevoir = X à livrer.</a:t>
            </a:r>
            <a:endParaRPr lang="fr-FR" sz="2000">
              <a:sym typeface="Monotype Sorts"/>
            </a:endParaRPr>
          </a:p>
        </p:txBody>
      </p:sp>
      <p:pic>
        <p:nvPicPr>
          <p:cNvPr id="353283"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pic>
        <p:nvPicPr>
          <p:cNvPr id="353284" name="Picture 5" descr="Logo Partie 1"/>
          <p:cNvPicPr>
            <a:picLocks noChangeAspect="1" noChangeArrowheads="1"/>
          </p:cNvPicPr>
          <p:nvPr/>
        </p:nvPicPr>
        <p:blipFill>
          <a:blip r:embed="rId3"/>
          <a:srcRect/>
          <a:stretch>
            <a:fillRect/>
          </a:stretch>
        </p:blipFill>
        <p:spPr bwMode="auto">
          <a:xfrm>
            <a:off x="914400" y="4648200"/>
            <a:ext cx="500063" cy="503238"/>
          </a:xfrm>
          <a:prstGeom prst="rect">
            <a:avLst/>
          </a:prstGeom>
          <a:noFill/>
          <a:ln w="9525">
            <a:noFill/>
            <a:miter lim="800000"/>
            <a:headEnd/>
            <a:tailEnd/>
          </a:ln>
        </p:spPr>
      </p:pic>
    </p:spTree>
  </p:cSld>
  <p:clrMapOvr>
    <a:masterClrMapping/>
  </p:clrMapOvr>
  <p:transition>
    <p:zoom/>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Rectangle 2"/>
          <p:cNvSpPr>
            <a:spLocks noGrp="1" noChangeArrowheads="1"/>
          </p:cNvSpPr>
          <p:nvPr>
            <p:ph type="body" idx="1"/>
          </p:nvPr>
        </p:nvSpPr>
        <p:spPr>
          <a:xfrm>
            <a:off x="1066800" y="1905000"/>
            <a:ext cx="7086600" cy="4267200"/>
          </a:xfrm>
        </p:spPr>
        <p:txBody>
          <a:bodyPr/>
          <a:lstStyle/>
          <a:p>
            <a:pPr eaLnBrk="1" hangingPunct="1">
              <a:buFontTx/>
              <a:buNone/>
            </a:pPr>
            <a:r>
              <a:rPr lang="fr-FR" sz="2800" smtClean="0">
                <a:solidFill>
                  <a:srgbClr val="EAEAEA"/>
                </a:solidFill>
              </a:rPr>
              <a:t>	Les Marchés Réglementés :</a:t>
            </a:r>
          </a:p>
          <a:p>
            <a:pPr lvl="1" eaLnBrk="1" hangingPunct="1"/>
            <a:r>
              <a:rPr lang="fr-FR" sz="2000" smtClean="0">
                <a:solidFill>
                  <a:srgbClr val="EAEAEA"/>
                </a:solidFill>
              </a:rPr>
              <a:t>Le Premier Marché,</a:t>
            </a:r>
          </a:p>
          <a:p>
            <a:pPr lvl="1" eaLnBrk="1" hangingPunct="1"/>
            <a:r>
              <a:rPr lang="fr-FR" sz="2000" smtClean="0">
                <a:solidFill>
                  <a:srgbClr val="EAEAEA"/>
                </a:solidFill>
              </a:rPr>
              <a:t>Le Second Marché,</a:t>
            </a:r>
          </a:p>
          <a:p>
            <a:pPr lvl="1" eaLnBrk="1" hangingPunct="1"/>
            <a:r>
              <a:rPr lang="fr-FR" sz="2000" smtClean="0">
                <a:solidFill>
                  <a:srgbClr val="EAEAEA"/>
                </a:solidFill>
              </a:rPr>
              <a:t>Le Nouveau Marché.</a:t>
            </a:r>
          </a:p>
          <a:p>
            <a:pPr eaLnBrk="1" hangingPunct="1">
              <a:buFontTx/>
              <a:buNone/>
            </a:pPr>
            <a:r>
              <a:rPr lang="fr-FR" sz="2800" smtClean="0">
                <a:solidFill>
                  <a:srgbClr val="184B81"/>
                </a:solidFill>
              </a:rPr>
              <a:t>	</a:t>
            </a:r>
            <a:r>
              <a:rPr lang="fr-FR" sz="2800" smtClean="0">
                <a:solidFill>
                  <a:srgbClr val="01A0B5"/>
                </a:solidFill>
              </a:rPr>
              <a:t>L</a:t>
            </a:r>
            <a:r>
              <a:rPr lang="fr-FR" sz="2800" smtClean="0"/>
              <a:t>es Marchés Dérivés :</a:t>
            </a:r>
          </a:p>
          <a:p>
            <a:pPr lvl="1" eaLnBrk="1" hangingPunct="1"/>
            <a:r>
              <a:rPr lang="fr-FR" sz="2000" smtClean="0">
                <a:solidFill>
                  <a:srgbClr val="01A0B5"/>
                </a:solidFill>
              </a:rPr>
              <a:t>L</a:t>
            </a:r>
            <a:r>
              <a:rPr lang="fr-FR" sz="2000" smtClean="0"/>
              <a:t>e Marché OTC,</a:t>
            </a:r>
          </a:p>
          <a:p>
            <a:pPr lvl="1" eaLnBrk="1" hangingPunct="1"/>
            <a:r>
              <a:rPr lang="fr-FR" sz="2000" smtClean="0">
                <a:solidFill>
                  <a:srgbClr val="EAEAEA"/>
                </a:solidFill>
              </a:rPr>
              <a:t>Le Monep,</a:t>
            </a:r>
          </a:p>
          <a:p>
            <a:pPr lvl="1" eaLnBrk="1" hangingPunct="1"/>
            <a:r>
              <a:rPr lang="fr-FR" sz="2000" smtClean="0">
                <a:solidFill>
                  <a:srgbClr val="EAEAEA"/>
                </a:solidFill>
              </a:rPr>
              <a:t>Le Matif.</a:t>
            </a:r>
          </a:p>
          <a:p>
            <a:pPr eaLnBrk="1" hangingPunct="1">
              <a:buFontTx/>
              <a:buNone/>
            </a:pPr>
            <a:r>
              <a:rPr lang="fr-FR" sz="2800" smtClean="0">
                <a:solidFill>
                  <a:srgbClr val="EAEAEA"/>
                </a:solidFill>
              </a:rPr>
              <a:t>	Le Marché Monétaire</a:t>
            </a:r>
          </a:p>
          <a:p>
            <a:pPr eaLnBrk="1" hangingPunct="1">
              <a:buFontTx/>
              <a:buNone/>
            </a:pPr>
            <a:r>
              <a:rPr lang="fr-FR" sz="2800" smtClean="0">
                <a:solidFill>
                  <a:srgbClr val="EAEAEA"/>
                </a:solidFill>
              </a:rPr>
              <a:t>	Le Marché Obligataire</a:t>
            </a:r>
          </a:p>
        </p:txBody>
      </p:sp>
      <p:sp>
        <p:nvSpPr>
          <p:cNvPr id="355330"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es différents types de Marchés</a:t>
            </a:r>
            <a:endParaRPr lang="fr-FR" smtClean="0"/>
          </a:p>
        </p:txBody>
      </p:sp>
      <p:pic>
        <p:nvPicPr>
          <p:cNvPr id="355331" name="Picture 4" descr="Logo Partie 1"/>
          <p:cNvPicPr>
            <a:picLocks noChangeAspect="1" noChangeArrowheads="1"/>
          </p:cNvPicPr>
          <p:nvPr/>
        </p:nvPicPr>
        <p:blipFill>
          <a:blip r:embed="rId3">
            <a:lum bright="70000" contrast="-70000"/>
          </a:blip>
          <a:srcRect/>
          <a:stretch>
            <a:fillRect/>
          </a:stretch>
        </p:blipFill>
        <p:spPr bwMode="auto">
          <a:xfrm>
            <a:off x="914400" y="1917700"/>
            <a:ext cx="500063" cy="503238"/>
          </a:xfrm>
          <a:prstGeom prst="rect">
            <a:avLst/>
          </a:prstGeom>
          <a:noFill/>
          <a:ln w="9525">
            <a:noFill/>
            <a:miter lim="800000"/>
            <a:headEnd/>
            <a:tailEnd/>
          </a:ln>
        </p:spPr>
      </p:pic>
      <p:pic>
        <p:nvPicPr>
          <p:cNvPr id="355332" name="Picture 5" descr="Logo Partie 1"/>
          <p:cNvPicPr>
            <a:picLocks noChangeAspect="1" noChangeArrowheads="1"/>
          </p:cNvPicPr>
          <p:nvPr/>
        </p:nvPicPr>
        <p:blipFill>
          <a:blip r:embed="rId3"/>
          <a:srcRect/>
          <a:stretch>
            <a:fillRect/>
          </a:stretch>
        </p:blipFill>
        <p:spPr bwMode="auto">
          <a:xfrm>
            <a:off x="914400" y="3522663"/>
            <a:ext cx="500063" cy="503237"/>
          </a:xfrm>
          <a:prstGeom prst="rect">
            <a:avLst/>
          </a:prstGeom>
          <a:noFill/>
          <a:ln w="9525">
            <a:noFill/>
            <a:miter lim="800000"/>
            <a:headEnd/>
            <a:tailEnd/>
          </a:ln>
        </p:spPr>
      </p:pic>
      <p:pic>
        <p:nvPicPr>
          <p:cNvPr id="355333" name="Picture 6" descr="Logo Partie 1"/>
          <p:cNvPicPr>
            <a:picLocks noChangeAspect="1" noChangeArrowheads="1"/>
          </p:cNvPicPr>
          <p:nvPr/>
        </p:nvPicPr>
        <p:blipFill>
          <a:blip r:embed="rId3">
            <a:lum bright="70000" contrast="-70000"/>
          </a:blip>
          <a:srcRect/>
          <a:stretch>
            <a:fillRect/>
          </a:stretch>
        </p:blipFill>
        <p:spPr bwMode="auto">
          <a:xfrm>
            <a:off x="914400" y="5148263"/>
            <a:ext cx="500063" cy="503237"/>
          </a:xfrm>
          <a:prstGeom prst="rect">
            <a:avLst/>
          </a:prstGeom>
          <a:noFill/>
          <a:ln w="9525">
            <a:noFill/>
            <a:miter lim="800000"/>
            <a:headEnd/>
            <a:tailEnd/>
          </a:ln>
        </p:spPr>
      </p:pic>
      <p:pic>
        <p:nvPicPr>
          <p:cNvPr id="355334" name="Picture 7" descr="Logo Partie 1"/>
          <p:cNvPicPr>
            <a:picLocks noChangeAspect="1" noChangeArrowheads="1"/>
          </p:cNvPicPr>
          <p:nvPr/>
        </p:nvPicPr>
        <p:blipFill>
          <a:blip r:embed="rId3">
            <a:lum bright="70000" contrast="-70000"/>
          </a:blip>
          <a:srcRect/>
          <a:stretch>
            <a:fillRect/>
          </a:stretch>
        </p:blipFill>
        <p:spPr bwMode="auto">
          <a:xfrm>
            <a:off x="914400" y="5643563"/>
            <a:ext cx="500063" cy="503237"/>
          </a:xfrm>
          <a:prstGeom prst="rect">
            <a:avLst/>
          </a:prstGeom>
          <a:noFill/>
          <a:ln w="9525">
            <a:noFill/>
            <a:miter lim="800000"/>
            <a:headEnd/>
            <a:tailEnd/>
          </a:ln>
        </p:spPr>
      </p:pic>
    </p:spTree>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body" idx="1"/>
          </p:nvPr>
        </p:nvSpPr>
        <p:spPr>
          <a:xfrm>
            <a:off x="1143000" y="2743200"/>
            <a:ext cx="3886200" cy="2743200"/>
          </a:xfrm>
        </p:spPr>
        <p:txBody>
          <a:bodyPr/>
          <a:lstStyle/>
          <a:p>
            <a:pPr marL="812800" indent="-812800" eaLnBrk="1" hangingPunct="1">
              <a:lnSpc>
                <a:spcPct val="90000"/>
              </a:lnSpc>
              <a:buFontTx/>
              <a:buNone/>
            </a:pPr>
            <a:r>
              <a:rPr lang="fr-FR" sz="2400" smtClean="0">
                <a:solidFill>
                  <a:srgbClr val="184B81"/>
                </a:solidFill>
              </a:rPr>
              <a:t>	 </a:t>
            </a:r>
            <a:r>
              <a:rPr lang="fr-FR" sz="2800" smtClean="0">
                <a:solidFill>
                  <a:srgbClr val="01A0B5"/>
                </a:solidFill>
              </a:rPr>
              <a:t>P</a:t>
            </a:r>
            <a:r>
              <a:rPr lang="fr-FR" sz="2800" smtClean="0"/>
              <a:t>rêt à taux fixe</a:t>
            </a:r>
            <a:endParaRPr lang="fr-FR" sz="2400" smtClean="0"/>
          </a:p>
          <a:p>
            <a:pPr marL="812800" indent="-812800" eaLnBrk="1" hangingPunct="1">
              <a:buFontTx/>
              <a:buNone/>
            </a:pPr>
            <a:endParaRPr lang="fr-FR" sz="2400" smtClean="0"/>
          </a:p>
          <a:p>
            <a:pPr marL="812800" indent="-812800" eaLnBrk="1" hangingPunct="1">
              <a:buFontTx/>
              <a:buNone/>
            </a:pPr>
            <a:r>
              <a:rPr lang="fr-FR" sz="2400" smtClean="0">
                <a:solidFill>
                  <a:srgbClr val="EAEAEA"/>
                </a:solidFill>
              </a:rPr>
              <a:t>	 </a:t>
            </a:r>
            <a:r>
              <a:rPr lang="fr-FR" sz="2800" smtClean="0">
                <a:solidFill>
                  <a:srgbClr val="EAEAEA"/>
                </a:solidFill>
              </a:rPr>
              <a:t>Prêt modulable</a:t>
            </a:r>
          </a:p>
          <a:p>
            <a:pPr marL="812800" indent="-812800" eaLnBrk="1" hangingPunct="1">
              <a:buFontTx/>
              <a:buNone/>
            </a:pPr>
            <a:endParaRPr lang="fr-FR" sz="2800" smtClean="0">
              <a:solidFill>
                <a:srgbClr val="EAEAEA"/>
              </a:solidFill>
            </a:endParaRPr>
          </a:p>
          <a:p>
            <a:pPr marL="812800" indent="-812800" eaLnBrk="1" hangingPunct="1">
              <a:buFontTx/>
              <a:buNone/>
            </a:pPr>
            <a:r>
              <a:rPr lang="fr-FR" sz="2800" smtClean="0">
                <a:solidFill>
                  <a:srgbClr val="EAEAEA"/>
                </a:solidFill>
              </a:rPr>
              <a:t>	 Prêt révisable</a:t>
            </a:r>
          </a:p>
        </p:txBody>
      </p:sp>
      <p:sp>
        <p:nvSpPr>
          <p:cNvPr id="47106"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es Crédits Bancaires</a:t>
            </a:r>
          </a:p>
        </p:txBody>
      </p:sp>
      <p:pic>
        <p:nvPicPr>
          <p:cNvPr id="47107" name="Picture 4" descr="Logo Partie 2"/>
          <p:cNvPicPr>
            <a:picLocks noChangeAspect="1" noChangeArrowheads="1"/>
          </p:cNvPicPr>
          <p:nvPr/>
        </p:nvPicPr>
        <p:blipFill>
          <a:blip r:embed="rId3"/>
          <a:srcRect/>
          <a:stretch>
            <a:fillRect/>
          </a:stretch>
        </p:blipFill>
        <p:spPr bwMode="auto">
          <a:xfrm>
            <a:off x="1447800" y="2679700"/>
            <a:ext cx="500063" cy="533400"/>
          </a:xfrm>
          <a:prstGeom prst="rect">
            <a:avLst/>
          </a:prstGeom>
          <a:noFill/>
          <a:ln w="9525">
            <a:noFill/>
            <a:miter lim="800000"/>
            <a:headEnd/>
            <a:tailEnd/>
          </a:ln>
        </p:spPr>
      </p:pic>
      <p:pic>
        <p:nvPicPr>
          <p:cNvPr id="47108" name="Picture 5" descr="Logo Partie 2"/>
          <p:cNvPicPr>
            <a:picLocks noChangeAspect="1" noChangeArrowheads="1"/>
          </p:cNvPicPr>
          <p:nvPr/>
        </p:nvPicPr>
        <p:blipFill>
          <a:blip r:embed="rId3">
            <a:lum bright="70000" contrast="-70000"/>
          </a:blip>
          <a:srcRect/>
          <a:stretch>
            <a:fillRect/>
          </a:stretch>
        </p:blipFill>
        <p:spPr bwMode="auto">
          <a:xfrm>
            <a:off x="1447800" y="3657600"/>
            <a:ext cx="500063" cy="533400"/>
          </a:xfrm>
          <a:prstGeom prst="rect">
            <a:avLst/>
          </a:prstGeom>
          <a:noFill/>
          <a:ln w="9525">
            <a:noFill/>
            <a:miter lim="800000"/>
            <a:headEnd/>
            <a:tailEnd/>
          </a:ln>
        </p:spPr>
      </p:pic>
      <p:pic>
        <p:nvPicPr>
          <p:cNvPr id="47109" name="Picture 6" descr="Logo Partie 2"/>
          <p:cNvPicPr>
            <a:picLocks noChangeAspect="1" noChangeArrowheads="1"/>
          </p:cNvPicPr>
          <p:nvPr/>
        </p:nvPicPr>
        <p:blipFill>
          <a:blip r:embed="rId3">
            <a:lum bright="70000" contrast="-70000"/>
          </a:blip>
          <a:srcRect/>
          <a:stretch>
            <a:fillRect/>
          </a:stretch>
        </p:blipFill>
        <p:spPr bwMode="auto">
          <a:xfrm>
            <a:off x="1447800" y="4673600"/>
            <a:ext cx="500063" cy="533400"/>
          </a:xfrm>
          <a:prstGeom prst="rect">
            <a:avLst/>
          </a:prstGeom>
          <a:noFill/>
          <a:ln w="9525">
            <a:noFill/>
            <a:miter lim="800000"/>
            <a:headEnd/>
            <a:tailEnd/>
          </a:ln>
        </p:spPr>
      </p:pic>
      <p:pic>
        <p:nvPicPr>
          <p:cNvPr id="47110" name="Picture 7" descr="Prêt2"/>
          <p:cNvPicPr>
            <a:picLocks noChangeAspect="1" noChangeArrowheads="1"/>
          </p:cNvPicPr>
          <p:nvPr/>
        </p:nvPicPr>
        <p:blipFill>
          <a:blip r:embed="rId4"/>
          <a:srcRect l="893" t="368"/>
          <a:stretch>
            <a:fillRect/>
          </a:stretch>
        </p:blipFill>
        <p:spPr bwMode="auto">
          <a:xfrm>
            <a:off x="5057775" y="2681288"/>
            <a:ext cx="3171825" cy="2576512"/>
          </a:xfrm>
          <a:prstGeom prst="rect">
            <a:avLst/>
          </a:prstGeom>
          <a:noFill/>
          <a:ln w="9525">
            <a:noFill/>
            <a:miter lim="800000"/>
            <a:headEnd/>
            <a:tailEnd/>
          </a:ln>
        </p:spPr>
      </p:pic>
    </p:spTree>
  </p:cSld>
  <p:clrMapOvr>
    <a:masterClrMapping/>
  </p:clrMapOvr>
  <p:transition>
    <p:zoom/>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Rectangle 2"/>
          <p:cNvSpPr>
            <a:spLocks noGrp="1" noChangeArrowheads="1"/>
          </p:cNvSpPr>
          <p:nvPr>
            <p:ph type="body" idx="1"/>
          </p:nvPr>
        </p:nvSpPr>
        <p:spPr>
          <a:xfrm>
            <a:off x="1066800" y="1981200"/>
            <a:ext cx="7086600" cy="4419600"/>
          </a:xfrm>
        </p:spPr>
        <p:txBody>
          <a:bodyPr/>
          <a:lstStyle/>
          <a:p>
            <a:pPr algn="just" eaLnBrk="1" hangingPunct="1">
              <a:lnSpc>
                <a:spcPct val="90000"/>
              </a:lnSpc>
              <a:buFontTx/>
              <a:buNone/>
            </a:pPr>
            <a:r>
              <a:rPr lang="fr-FR" sz="2400" smtClean="0">
                <a:solidFill>
                  <a:srgbClr val="184B81"/>
                </a:solidFill>
              </a:rPr>
              <a:t>	</a:t>
            </a:r>
            <a:r>
              <a:rPr lang="fr-FR" sz="2400" smtClean="0">
                <a:solidFill>
                  <a:srgbClr val="01A0B5"/>
                </a:solidFill>
              </a:rPr>
              <a:t>D</a:t>
            </a:r>
            <a:r>
              <a:rPr lang="fr-FR" sz="2400" smtClean="0"/>
              <a:t>éfinition :</a:t>
            </a:r>
          </a:p>
          <a:p>
            <a:pPr lvl="1" algn="just" eaLnBrk="1" hangingPunct="1">
              <a:lnSpc>
                <a:spcPct val="90000"/>
              </a:lnSpc>
            </a:pPr>
            <a:r>
              <a:rPr lang="fr-FR" sz="1800" smtClean="0">
                <a:solidFill>
                  <a:srgbClr val="01A0B5"/>
                </a:solidFill>
              </a:rPr>
              <a:t>E</a:t>
            </a:r>
            <a:r>
              <a:rPr lang="fr-FR" sz="1800" smtClean="0"/>
              <a:t>x.Marché « hors cote » de 1996,</a:t>
            </a:r>
            <a:endParaRPr lang="fr-FR" sz="1800" i="1" smtClean="0"/>
          </a:p>
          <a:p>
            <a:pPr lvl="1" algn="just" eaLnBrk="1" hangingPunct="1">
              <a:lnSpc>
                <a:spcPct val="90000"/>
              </a:lnSpc>
            </a:pPr>
            <a:r>
              <a:rPr lang="fr-FR" sz="1800" smtClean="0">
                <a:solidFill>
                  <a:srgbClr val="01A0B5"/>
                </a:solidFill>
              </a:rPr>
              <a:t>P</a:t>
            </a:r>
            <a:r>
              <a:rPr lang="fr-FR" sz="1800" smtClean="0"/>
              <a:t>as de véritable réglementation boursière,</a:t>
            </a:r>
            <a:endParaRPr lang="fr-FR" sz="1800" i="1" smtClean="0"/>
          </a:p>
          <a:p>
            <a:pPr lvl="1" algn="just" eaLnBrk="1" hangingPunct="1">
              <a:lnSpc>
                <a:spcPct val="90000"/>
              </a:lnSpc>
            </a:pPr>
            <a:r>
              <a:rPr lang="fr-FR" sz="1800" smtClean="0">
                <a:solidFill>
                  <a:srgbClr val="01A0B5"/>
                </a:solidFill>
              </a:rPr>
              <a:t>N</a:t>
            </a:r>
            <a:r>
              <a:rPr lang="fr-FR" sz="1800" smtClean="0"/>
              <a:t>égociation de titres sur des sociétés non inscrites à un des compartiments réglementés</a:t>
            </a:r>
            <a:r>
              <a:rPr lang="fr-FR" sz="1800" i="1" smtClean="0"/>
              <a:t>,</a:t>
            </a:r>
          </a:p>
          <a:p>
            <a:pPr lvl="1" algn="just" eaLnBrk="1" hangingPunct="1">
              <a:lnSpc>
                <a:spcPct val="90000"/>
              </a:lnSpc>
            </a:pPr>
            <a:r>
              <a:rPr lang="fr-FR" sz="1800" smtClean="0">
                <a:solidFill>
                  <a:srgbClr val="01A0B5"/>
                </a:solidFill>
              </a:rPr>
              <a:t>M</a:t>
            </a:r>
            <a:r>
              <a:rPr lang="fr-FR" sz="1800" smtClean="0"/>
              <a:t>arché risqué </a:t>
            </a:r>
            <a:r>
              <a:rPr lang="fr-FR" sz="1800" smtClean="0">
                <a:latin typeface="Times New Roman" pitchFamily="18" charset="0"/>
                <a:cs typeface="Times New Roman" pitchFamily="18" charset="0"/>
                <a:sym typeface="Symbol" pitchFamily="18" charset="2"/>
              </a:rPr>
              <a:t>→</a:t>
            </a:r>
            <a:r>
              <a:rPr lang="fr-FR" sz="1800" smtClean="0">
                <a:sym typeface="Symbol" pitchFamily="18" charset="2"/>
              </a:rPr>
              <a:t> prudence des actionnaires individuels !</a:t>
            </a:r>
          </a:p>
          <a:p>
            <a:pPr lvl="1" algn="just" eaLnBrk="1" hangingPunct="1">
              <a:lnSpc>
                <a:spcPct val="90000"/>
              </a:lnSpc>
              <a:buFontTx/>
              <a:buNone/>
            </a:pPr>
            <a:endParaRPr lang="fr-FR" sz="2000" smtClean="0"/>
          </a:p>
          <a:p>
            <a:pPr algn="just" eaLnBrk="1" hangingPunct="1">
              <a:lnSpc>
                <a:spcPct val="90000"/>
              </a:lnSpc>
              <a:buFontTx/>
              <a:buNone/>
            </a:pPr>
            <a:r>
              <a:rPr lang="fr-FR" sz="2400" smtClean="0">
                <a:solidFill>
                  <a:srgbClr val="184B81"/>
                </a:solidFill>
              </a:rPr>
              <a:t>	</a:t>
            </a:r>
            <a:r>
              <a:rPr lang="fr-FR" sz="2400" smtClean="0">
                <a:solidFill>
                  <a:srgbClr val="01A0B5"/>
                </a:solidFill>
              </a:rPr>
              <a:t>C</a:t>
            </a:r>
            <a:r>
              <a:rPr lang="fr-FR" sz="2400" smtClean="0"/>
              <a:t>ritères d’admission :</a:t>
            </a:r>
          </a:p>
          <a:p>
            <a:pPr lvl="1" algn="just" eaLnBrk="1" hangingPunct="1">
              <a:lnSpc>
                <a:spcPct val="90000"/>
              </a:lnSpc>
            </a:pPr>
            <a:r>
              <a:rPr lang="fr-FR" sz="1800" smtClean="0">
                <a:solidFill>
                  <a:srgbClr val="01A0B5"/>
                </a:solidFill>
              </a:rPr>
              <a:t>C</a:t>
            </a:r>
            <a:r>
              <a:rPr lang="fr-FR" sz="1800" smtClean="0"/>
              <a:t>omptes de la société pour les deux derniers exercices,</a:t>
            </a:r>
            <a:endParaRPr lang="fr-FR" sz="1800" i="1" smtClean="0"/>
          </a:p>
          <a:p>
            <a:pPr lvl="1" algn="just" eaLnBrk="1" hangingPunct="1">
              <a:lnSpc>
                <a:spcPct val="90000"/>
              </a:lnSpc>
            </a:pPr>
            <a:r>
              <a:rPr lang="fr-FR" sz="1800" smtClean="0">
                <a:solidFill>
                  <a:srgbClr val="01A0B5"/>
                </a:solidFill>
              </a:rPr>
              <a:t>S</a:t>
            </a:r>
            <a:r>
              <a:rPr lang="fr-FR" sz="1800" smtClean="0"/>
              <a:t>tatuts de la société,</a:t>
            </a:r>
          </a:p>
          <a:p>
            <a:pPr lvl="1" algn="just" eaLnBrk="1" hangingPunct="1">
              <a:lnSpc>
                <a:spcPct val="90000"/>
              </a:lnSpc>
            </a:pPr>
            <a:r>
              <a:rPr lang="fr-FR" sz="1800" smtClean="0">
                <a:solidFill>
                  <a:srgbClr val="01A0B5"/>
                </a:solidFill>
              </a:rPr>
              <a:t>L</a:t>
            </a:r>
            <a:r>
              <a:rPr lang="fr-FR" sz="1800" smtClean="0"/>
              <a:t>ettre d’intention donnant le nombre de titres proposés ainsi que le prix d’offre minimum,</a:t>
            </a:r>
          </a:p>
          <a:p>
            <a:pPr lvl="1" algn="just" eaLnBrk="1" hangingPunct="1">
              <a:lnSpc>
                <a:spcPct val="90000"/>
              </a:lnSpc>
            </a:pPr>
            <a:r>
              <a:rPr lang="fr-FR" sz="1800" smtClean="0">
                <a:solidFill>
                  <a:srgbClr val="01A0B5"/>
                </a:solidFill>
              </a:rPr>
              <a:t>T</a:t>
            </a:r>
            <a:r>
              <a:rPr lang="fr-FR" sz="1800" smtClean="0"/>
              <a:t>out document éventuellement commandé par l’</a:t>
            </a:r>
            <a:r>
              <a:rPr lang="fr-FR" sz="1800" i="1" smtClean="0"/>
              <a:t>AMF</a:t>
            </a:r>
            <a:r>
              <a:rPr lang="fr-FR" sz="1800" smtClean="0"/>
              <a:t> ou bien par </a:t>
            </a:r>
            <a:r>
              <a:rPr lang="fr-FR" sz="1800" i="1" smtClean="0"/>
              <a:t>EuroNext Paris SA</a:t>
            </a:r>
            <a:r>
              <a:rPr lang="fr-FR" sz="1800" smtClean="0"/>
              <a:t>.</a:t>
            </a:r>
            <a:endParaRPr lang="fr-FR" sz="2000" smtClean="0"/>
          </a:p>
        </p:txBody>
      </p:sp>
      <p:sp>
        <p:nvSpPr>
          <p:cNvPr id="357378"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 </a:t>
            </a:r>
            <a:r>
              <a:rPr lang="fr-FR" sz="4000" smtClean="0">
                <a:solidFill>
                  <a:srgbClr val="FF5E00"/>
                </a:solidFill>
              </a:rPr>
              <a:t>M</a:t>
            </a:r>
            <a:r>
              <a:rPr lang="fr-FR" sz="4000" smtClean="0"/>
              <a:t>arché </a:t>
            </a:r>
            <a:r>
              <a:rPr lang="fr-FR" sz="4000" smtClean="0">
                <a:solidFill>
                  <a:srgbClr val="FF5E00"/>
                </a:solidFill>
              </a:rPr>
              <a:t>O</a:t>
            </a:r>
            <a:r>
              <a:rPr lang="fr-FR" sz="4000" smtClean="0"/>
              <a:t>ver </a:t>
            </a:r>
            <a:r>
              <a:rPr lang="fr-FR" sz="4000" smtClean="0">
                <a:solidFill>
                  <a:srgbClr val="FF5E00"/>
                </a:solidFill>
              </a:rPr>
              <a:t>T</a:t>
            </a:r>
            <a:r>
              <a:rPr lang="fr-FR" sz="4000" smtClean="0"/>
              <a:t>he </a:t>
            </a:r>
            <a:r>
              <a:rPr lang="fr-FR" sz="4000" smtClean="0">
                <a:solidFill>
                  <a:srgbClr val="FF5E00"/>
                </a:solidFill>
              </a:rPr>
              <a:t>C</a:t>
            </a:r>
            <a:r>
              <a:rPr lang="fr-FR" sz="4000" smtClean="0"/>
              <a:t>ounter (1/2)</a:t>
            </a:r>
            <a:endParaRPr lang="fr-FR" smtClean="0"/>
          </a:p>
        </p:txBody>
      </p:sp>
      <p:pic>
        <p:nvPicPr>
          <p:cNvPr id="357379"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pic>
        <p:nvPicPr>
          <p:cNvPr id="357380" name="Picture 5" descr="Logo Partie 1"/>
          <p:cNvPicPr>
            <a:picLocks noChangeAspect="1" noChangeArrowheads="1"/>
          </p:cNvPicPr>
          <p:nvPr/>
        </p:nvPicPr>
        <p:blipFill>
          <a:blip r:embed="rId3"/>
          <a:srcRect/>
          <a:stretch>
            <a:fillRect/>
          </a:stretch>
        </p:blipFill>
        <p:spPr bwMode="auto">
          <a:xfrm>
            <a:off x="914400" y="4170363"/>
            <a:ext cx="500063" cy="503237"/>
          </a:xfrm>
          <a:prstGeom prst="rect">
            <a:avLst/>
          </a:prstGeom>
          <a:noFill/>
          <a:ln w="9525">
            <a:noFill/>
            <a:miter lim="800000"/>
            <a:headEnd/>
            <a:tailEnd/>
          </a:ln>
        </p:spPr>
      </p:pic>
    </p:spTree>
  </p:cSld>
  <p:clrMapOvr>
    <a:masterClrMapping/>
  </p:clrMapOvr>
  <p:transition>
    <p:zoom/>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2"/>
          <p:cNvSpPr>
            <a:spLocks noGrp="1" noChangeArrowheads="1"/>
          </p:cNvSpPr>
          <p:nvPr>
            <p:ph type="body" idx="1"/>
          </p:nvPr>
        </p:nvSpPr>
        <p:spPr>
          <a:xfrm>
            <a:off x="1066800" y="1955800"/>
            <a:ext cx="7086600" cy="3759200"/>
          </a:xfrm>
        </p:spPr>
        <p:txBody>
          <a:bodyPr/>
          <a:lstStyle/>
          <a:p>
            <a:pPr eaLnBrk="1" hangingPunct="1">
              <a:buFontTx/>
              <a:buNone/>
            </a:pPr>
            <a:r>
              <a:rPr lang="fr-FR" sz="2400" smtClean="0">
                <a:solidFill>
                  <a:srgbClr val="184B81"/>
                </a:solidFill>
              </a:rPr>
              <a:t>	</a:t>
            </a:r>
            <a:r>
              <a:rPr lang="fr-FR" sz="2400" smtClean="0">
                <a:solidFill>
                  <a:srgbClr val="01A0B5"/>
                </a:solidFill>
              </a:rPr>
              <a:t>G</a:t>
            </a:r>
            <a:r>
              <a:rPr lang="fr-FR" sz="2400" smtClean="0"/>
              <a:t>énéralités :</a:t>
            </a:r>
          </a:p>
          <a:p>
            <a:pPr lvl="1" eaLnBrk="1" hangingPunct="1"/>
            <a:endParaRPr lang="fr-FR" sz="2000" smtClean="0">
              <a:solidFill>
                <a:srgbClr val="184B81"/>
              </a:solidFill>
            </a:endParaRPr>
          </a:p>
          <a:p>
            <a:pPr lvl="1" algn="just" eaLnBrk="1" hangingPunct="1"/>
            <a:r>
              <a:rPr lang="fr-FR" sz="2000" smtClean="0">
                <a:solidFill>
                  <a:srgbClr val="01A0B5"/>
                </a:solidFill>
              </a:rPr>
              <a:t>A</a:t>
            </a:r>
            <a:r>
              <a:rPr lang="fr-FR" sz="2000" smtClean="0"/>
              <a:t>cheteur redevable des capitaux et…</a:t>
            </a:r>
            <a:endParaRPr lang="fr-FR" sz="2000" i="1" smtClean="0"/>
          </a:p>
          <a:p>
            <a:pPr lvl="1" algn="just" eaLnBrk="1" hangingPunct="1"/>
            <a:r>
              <a:rPr lang="fr-FR" sz="2000" smtClean="0">
                <a:solidFill>
                  <a:srgbClr val="01A0B5"/>
                </a:solidFill>
              </a:rPr>
              <a:t>V</a:t>
            </a:r>
            <a:r>
              <a:rPr lang="fr-FR" sz="2000" smtClean="0"/>
              <a:t>endeur redevable des titres dès l’exécution de l’ordre</a:t>
            </a:r>
            <a:r>
              <a:rPr lang="fr-FR" sz="2000" i="1" smtClean="0"/>
              <a:t>,</a:t>
            </a:r>
          </a:p>
          <a:p>
            <a:pPr lvl="1" algn="just" eaLnBrk="1" hangingPunct="1"/>
            <a:r>
              <a:rPr lang="fr-FR" sz="2000" smtClean="0">
                <a:solidFill>
                  <a:srgbClr val="01A0B5"/>
                </a:solidFill>
              </a:rPr>
              <a:t>N</a:t>
            </a:r>
            <a:r>
              <a:rPr lang="fr-FR" sz="2000" smtClean="0"/>
              <a:t>égociation utilise les systèmes </a:t>
            </a:r>
            <a:r>
              <a:rPr lang="fr-FR" sz="2000" i="1" smtClean="0"/>
              <a:t>EuroNext Paris SA,</a:t>
            </a:r>
          </a:p>
          <a:p>
            <a:pPr lvl="1" algn="just" eaLnBrk="1" hangingPunct="1"/>
            <a:r>
              <a:rPr lang="fr-FR" sz="2000" smtClean="0">
                <a:solidFill>
                  <a:srgbClr val="01A0B5"/>
                </a:solidFill>
              </a:rPr>
              <a:t>C</a:t>
            </a:r>
            <a:r>
              <a:rPr lang="fr-FR" sz="2000" smtClean="0"/>
              <a:t>ompensation et le système R/L utilisent les systèmes </a:t>
            </a:r>
            <a:r>
              <a:rPr lang="fr-FR" sz="2000" i="1" smtClean="0"/>
              <a:t>Clearnet SA,</a:t>
            </a:r>
          </a:p>
          <a:p>
            <a:pPr lvl="1" algn="just" eaLnBrk="1" hangingPunct="1"/>
            <a:r>
              <a:rPr lang="fr-FR" sz="2000" smtClean="0">
                <a:solidFill>
                  <a:srgbClr val="01A0B5"/>
                </a:solidFill>
              </a:rPr>
              <a:t>P</a:t>
            </a:r>
            <a:r>
              <a:rPr lang="fr-FR" sz="2000" smtClean="0"/>
              <a:t>as de négociation en continu </a:t>
            </a:r>
            <a:r>
              <a:rPr lang="fr-FR" sz="2000" smtClean="0">
                <a:latin typeface="Times New Roman" pitchFamily="18" charset="0"/>
                <a:cs typeface="Times New Roman" pitchFamily="18" charset="0"/>
                <a:sym typeface="Monotype Sorts"/>
              </a:rPr>
              <a:t>→</a:t>
            </a:r>
            <a:r>
              <a:rPr lang="fr-FR" sz="2000" smtClean="0">
                <a:sym typeface="Monotype Sorts"/>
              </a:rPr>
              <a:t> fixing quotidien à 15h00,</a:t>
            </a:r>
            <a:endParaRPr lang="fr-FR" sz="2000" smtClean="0"/>
          </a:p>
          <a:p>
            <a:pPr lvl="1" algn="just" eaLnBrk="1" hangingPunct="1"/>
            <a:r>
              <a:rPr lang="fr-FR" sz="2000" smtClean="0">
                <a:solidFill>
                  <a:srgbClr val="01A0B5"/>
                </a:solidFill>
              </a:rPr>
              <a:t>M</a:t>
            </a:r>
            <a:r>
              <a:rPr lang="fr-FR" sz="2000" smtClean="0"/>
              <a:t>arché Libre mais cadré…</a:t>
            </a:r>
          </a:p>
        </p:txBody>
      </p:sp>
      <p:sp>
        <p:nvSpPr>
          <p:cNvPr id="359426"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 </a:t>
            </a:r>
            <a:r>
              <a:rPr lang="fr-FR" sz="4000" smtClean="0">
                <a:solidFill>
                  <a:srgbClr val="FF5E00"/>
                </a:solidFill>
              </a:rPr>
              <a:t>M</a:t>
            </a:r>
            <a:r>
              <a:rPr lang="fr-FR" sz="4000" smtClean="0"/>
              <a:t>arché OTC – Gré à Gré (2/2)</a:t>
            </a:r>
            <a:endParaRPr lang="fr-FR" smtClean="0"/>
          </a:p>
        </p:txBody>
      </p:sp>
      <p:pic>
        <p:nvPicPr>
          <p:cNvPr id="359427"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spTree>
  </p:cSld>
  <p:clrMapOvr>
    <a:masterClrMapping/>
  </p:clrMapOvr>
  <p:transition>
    <p:zoom/>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Rectangle 2"/>
          <p:cNvSpPr>
            <a:spLocks noGrp="1" noChangeArrowheads="1"/>
          </p:cNvSpPr>
          <p:nvPr>
            <p:ph type="body" idx="1"/>
          </p:nvPr>
        </p:nvSpPr>
        <p:spPr>
          <a:xfrm>
            <a:off x="1066800" y="1905000"/>
            <a:ext cx="7086600" cy="4267200"/>
          </a:xfrm>
        </p:spPr>
        <p:txBody>
          <a:bodyPr/>
          <a:lstStyle/>
          <a:p>
            <a:pPr eaLnBrk="1" hangingPunct="1">
              <a:buFontTx/>
              <a:buNone/>
            </a:pPr>
            <a:r>
              <a:rPr lang="fr-FR" sz="2800" smtClean="0">
                <a:solidFill>
                  <a:srgbClr val="EAEAEA"/>
                </a:solidFill>
              </a:rPr>
              <a:t>	Les Marchés Réglementés :</a:t>
            </a:r>
          </a:p>
          <a:p>
            <a:pPr lvl="1" eaLnBrk="1" hangingPunct="1"/>
            <a:r>
              <a:rPr lang="fr-FR" sz="2000" smtClean="0">
                <a:solidFill>
                  <a:srgbClr val="EAEAEA"/>
                </a:solidFill>
              </a:rPr>
              <a:t>Le Premier Marché,</a:t>
            </a:r>
          </a:p>
          <a:p>
            <a:pPr lvl="1" eaLnBrk="1" hangingPunct="1"/>
            <a:r>
              <a:rPr lang="fr-FR" sz="2000" smtClean="0">
                <a:solidFill>
                  <a:srgbClr val="EAEAEA"/>
                </a:solidFill>
              </a:rPr>
              <a:t>Le Second Marché,</a:t>
            </a:r>
          </a:p>
          <a:p>
            <a:pPr lvl="1" eaLnBrk="1" hangingPunct="1"/>
            <a:r>
              <a:rPr lang="fr-FR" sz="2000" smtClean="0">
                <a:solidFill>
                  <a:srgbClr val="EAEAEA"/>
                </a:solidFill>
              </a:rPr>
              <a:t>Le Nouveau Marché.</a:t>
            </a:r>
          </a:p>
          <a:p>
            <a:pPr eaLnBrk="1" hangingPunct="1">
              <a:buFontTx/>
              <a:buNone/>
            </a:pPr>
            <a:r>
              <a:rPr lang="fr-FR" sz="2800" smtClean="0">
                <a:solidFill>
                  <a:srgbClr val="184B81"/>
                </a:solidFill>
              </a:rPr>
              <a:t>	</a:t>
            </a:r>
            <a:r>
              <a:rPr lang="fr-FR" sz="2800" smtClean="0">
                <a:solidFill>
                  <a:srgbClr val="01A0B5"/>
                </a:solidFill>
              </a:rPr>
              <a:t>L</a:t>
            </a:r>
            <a:r>
              <a:rPr lang="fr-FR" sz="2800" smtClean="0"/>
              <a:t>es Marchés Dérivés :</a:t>
            </a:r>
          </a:p>
          <a:p>
            <a:pPr lvl="1" eaLnBrk="1" hangingPunct="1"/>
            <a:r>
              <a:rPr lang="fr-FR" sz="2000" smtClean="0">
                <a:solidFill>
                  <a:srgbClr val="EAEAEA"/>
                </a:solidFill>
              </a:rPr>
              <a:t>Le Marché OTC,</a:t>
            </a:r>
          </a:p>
          <a:p>
            <a:pPr lvl="1" eaLnBrk="1" hangingPunct="1"/>
            <a:r>
              <a:rPr lang="fr-FR" sz="2000" smtClean="0">
                <a:solidFill>
                  <a:srgbClr val="01A0B5"/>
                </a:solidFill>
              </a:rPr>
              <a:t>L</a:t>
            </a:r>
            <a:r>
              <a:rPr lang="fr-FR" sz="2000" smtClean="0"/>
              <a:t>e Monep,</a:t>
            </a:r>
          </a:p>
          <a:p>
            <a:pPr lvl="1" eaLnBrk="1" hangingPunct="1"/>
            <a:r>
              <a:rPr lang="fr-FR" sz="2000" smtClean="0">
                <a:solidFill>
                  <a:srgbClr val="EAEAEA"/>
                </a:solidFill>
              </a:rPr>
              <a:t>Le Matif.</a:t>
            </a:r>
          </a:p>
          <a:p>
            <a:pPr eaLnBrk="1" hangingPunct="1">
              <a:buFontTx/>
              <a:buNone/>
            </a:pPr>
            <a:r>
              <a:rPr lang="fr-FR" sz="2800" smtClean="0">
                <a:solidFill>
                  <a:srgbClr val="EAEAEA"/>
                </a:solidFill>
              </a:rPr>
              <a:t>	Le Marché Monétaire</a:t>
            </a:r>
          </a:p>
          <a:p>
            <a:pPr eaLnBrk="1" hangingPunct="1">
              <a:buFontTx/>
              <a:buNone/>
            </a:pPr>
            <a:r>
              <a:rPr lang="fr-FR" sz="2800" smtClean="0">
                <a:solidFill>
                  <a:srgbClr val="EAEAEA"/>
                </a:solidFill>
              </a:rPr>
              <a:t>	Le Marché Obligataire</a:t>
            </a:r>
          </a:p>
        </p:txBody>
      </p:sp>
      <p:sp>
        <p:nvSpPr>
          <p:cNvPr id="361474"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es différents types de Marchés</a:t>
            </a:r>
            <a:endParaRPr lang="fr-FR" smtClean="0"/>
          </a:p>
        </p:txBody>
      </p:sp>
      <p:pic>
        <p:nvPicPr>
          <p:cNvPr id="361475" name="Picture 4" descr="Logo Partie 1"/>
          <p:cNvPicPr>
            <a:picLocks noChangeAspect="1" noChangeArrowheads="1"/>
          </p:cNvPicPr>
          <p:nvPr/>
        </p:nvPicPr>
        <p:blipFill>
          <a:blip r:embed="rId3">
            <a:lum bright="70000" contrast="-70000"/>
          </a:blip>
          <a:srcRect/>
          <a:stretch>
            <a:fillRect/>
          </a:stretch>
        </p:blipFill>
        <p:spPr bwMode="auto">
          <a:xfrm>
            <a:off x="914400" y="1917700"/>
            <a:ext cx="500063" cy="503238"/>
          </a:xfrm>
          <a:prstGeom prst="rect">
            <a:avLst/>
          </a:prstGeom>
          <a:noFill/>
          <a:ln w="9525">
            <a:noFill/>
            <a:miter lim="800000"/>
            <a:headEnd/>
            <a:tailEnd/>
          </a:ln>
        </p:spPr>
      </p:pic>
      <p:pic>
        <p:nvPicPr>
          <p:cNvPr id="361476" name="Picture 5" descr="Logo Partie 1"/>
          <p:cNvPicPr>
            <a:picLocks noChangeAspect="1" noChangeArrowheads="1"/>
          </p:cNvPicPr>
          <p:nvPr/>
        </p:nvPicPr>
        <p:blipFill>
          <a:blip r:embed="rId3"/>
          <a:srcRect/>
          <a:stretch>
            <a:fillRect/>
          </a:stretch>
        </p:blipFill>
        <p:spPr bwMode="auto">
          <a:xfrm>
            <a:off x="914400" y="3522663"/>
            <a:ext cx="500063" cy="503237"/>
          </a:xfrm>
          <a:prstGeom prst="rect">
            <a:avLst/>
          </a:prstGeom>
          <a:noFill/>
          <a:ln w="9525">
            <a:noFill/>
            <a:miter lim="800000"/>
            <a:headEnd/>
            <a:tailEnd/>
          </a:ln>
        </p:spPr>
      </p:pic>
      <p:pic>
        <p:nvPicPr>
          <p:cNvPr id="361477" name="Picture 6" descr="Logo Partie 1"/>
          <p:cNvPicPr>
            <a:picLocks noChangeAspect="1" noChangeArrowheads="1"/>
          </p:cNvPicPr>
          <p:nvPr/>
        </p:nvPicPr>
        <p:blipFill>
          <a:blip r:embed="rId3">
            <a:lum bright="70000" contrast="-70000"/>
          </a:blip>
          <a:srcRect/>
          <a:stretch>
            <a:fillRect/>
          </a:stretch>
        </p:blipFill>
        <p:spPr bwMode="auto">
          <a:xfrm>
            <a:off x="914400" y="5148263"/>
            <a:ext cx="500063" cy="503237"/>
          </a:xfrm>
          <a:prstGeom prst="rect">
            <a:avLst/>
          </a:prstGeom>
          <a:noFill/>
          <a:ln w="9525">
            <a:noFill/>
            <a:miter lim="800000"/>
            <a:headEnd/>
            <a:tailEnd/>
          </a:ln>
        </p:spPr>
      </p:pic>
      <p:pic>
        <p:nvPicPr>
          <p:cNvPr id="361478" name="Picture 7" descr="Logo Partie 1"/>
          <p:cNvPicPr>
            <a:picLocks noChangeAspect="1" noChangeArrowheads="1"/>
          </p:cNvPicPr>
          <p:nvPr/>
        </p:nvPicPr>
        <p:blipFill>
          <a:blip r:embed="rId3">
            <a:lum bright="70000" contrast="-70000"/>
          </a:blip>
          <a:srcRect/>
          <a:stretch>
            <a:fillRect/>
          </a:stretch>
        </p:blipFill>
        <p:spPr bwMode="auto">
          <a:xfrm>
            <a:off x="914400" y="5643563"/>
            <a:ext cx="500063" cy="503237"/>
          </a:xfrm>
          <a:prstGeom prst="rect">
            <a:avLst/>
          </a:prstGeom>
          <a:noFill/>
          <a:ln w="9525">
            <a:noFill/>
            <a:miter lim="800000"/>
            <a:headEnd/>
            <a:tailEnd/>
          </a:ln>
        </p:spPr>
      </p:pic>
    </p:spTree>
  </p:cSld>
  <p:clrMapOvr>
    <a:masterClrMapping/>
  </p:clrMapOvr>
  <p:transition>
    <p:zoom/>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Rectangle 2"/>
          <p:cNvSpPr>
            <a:spLocks noGrp="1" noChangeArrowheads="1"/>
          </p:cNvSpPr>
          <p:nvPr>
            <p:ph type="body" idx="1"/>
          </p:nvPr>
        </p:nvSpPr>
        <p:spPr>
          <a:xfrm>
            <a:off x="1066800" y="1981200"/>
            <a:ext cx="7162800" cy="4343400"/>
          </a:xfrm>
        </p:spPr>
        <p:txBody>
          <a:bodyPr/>
          <a:lstStyle/>
          <a:p>
            <a:pPr algn="just" eaLnBrk="1" hangingPunct="1">
              <a:lnSpc>
                <a:spcPct val="90000"/>
              </a:lnSpc>
              <a:buFontTx/>
              <a:buNone/>
            </a:pPr>
            <a:r>
              <a:rPr lang="fr-FR" sz="2400" smtClean="0">
                <a:solidFill>
                  <a:srgbClr val="184B81"/>
                </a:solidFill>
              </a:rPr>
              <a:t>	</a:t>
            </a:r>
            <a:r>
              <a:rPr lang="fr-FR" sz="2400" smtClean="0">
                <a:solidFill>
                  <a:srgbClr val="01A0B5"/>
                </a:solidFill>
              </a:rPr>
              <a:t>O</a:t>
            </a:r>
            <a:r>
              <a:rPr lang="fr-FR" sz="2400" smtClean="0"/>
              <a:t>rganisation générale :</a:t>
            </a:r>
          </a:p>
          <a:p>
            <a:pPr lvl="1" algn="just" eaLnBrk="1" hangingPunct="1">
              <a:lnSpc>
                <a:spcPct val="90000"/>
              </a:lnSpc>
            </a:pPr>
            <a:r>
              <a:rPr lang="fr-FR" sz="1800" smtClean="0">
                <a:solidFill>
                  <a:srgbClr val="01A0B5"/>
                </a:solidFill>
              </a:rPr>
              <a:t>M</a:t>
            </a:r>
            <a:r>
              <a:rPr lang="fr-FR" sz="1800" smtClean="0"/>
              <a:t>arché dérivé géré par </a:t>
            </a:r>
            <a:r>
              <a:rPr lang="fr-FR" sz="1800" i="1" smtClean="0"/>
              <a:t>EuroNext Paris SA,</a:t>
            </a:r>
          </a:p>
          <a:p>
            <a:pPr lvl="1" algn="just" eaLnBrk="1" hangingPunct="1">
              <a:lnSpc>
                <a:spcPct val="90000"/>
              </a:lnSpc>
            </a:pPr>
            <a:r>
              <a:rPr lang="fr-FR" sz="1800" smtClean="0">
                <a:solidFill>
                  <a:srgbClr val="01A0B5"/>
                </a:solidFill>
              </a:rPr>
              <a:t>T</a:t>
            </a:r>
            <a:r>
              <a:rPr lang="fr-FR" sz="1800" smtClean="0"/>
              <a:t>ransactions compensées et garanties par la Banque Centrale de Compensation (</a:t>
            </a:r>
            <a:r>
              <a:rPr lang="fr-FR" sz="1800" i="1" smtClean="0"/>
              <a:t>Clearnet SA</a:t>
            </a:r>
            <a:r>
              <a:rPr lang="fr-FR" sz="1800" smtClean="0"/>
              <a:t>)</a:t>
            </a:r>
            <a:r>
              <a:rPr lang="fr-FR" sz="1800" i="1" smtClean="0"/>
              <a:t>,</a:t>
            </a:r>
          </a:p>
          <a:p>
            <a:pPr lvl="1" algn="just" eaLnBrk="1" hangingPunct="1">
              <a:lnSpc>
                <a:spcPct val="90000"/>
              </a:lnSpc>
            </a:pPr>
            <a:r>
              <a:rPr lang="fr-FR" sz="1800" smtClean="0">
                <a:solidFill>
                  <a:srgbClr val="01A0B5"/>
                </a:solidFill>
              </a:rPr>
              <a:t>B</a:t>
            </a:r>
            <a:r>
              <a:rPr lang="fr-FR" sz="1800" smtClean="0">
                <a:sym typeface="Symbol" pitchFamily="18" charset="2"/>
              </a:rPr>
              <a:t>ulletin diffusé aux membres tous les jours d’ouverture du Marché.</a:t>
            </a:r>
            <a:endParaRPr lang="fr-FR" sz="2000" smtClean="0">
              <a:sym typeface="Symbol" pitchFamily="18" charset="2"/>
            </a:endParaRPr>
          </a:p>
          <a:p>
            <a:pPr algn="just" eaLnBrk="1" hangingPunct="1">
              <a:lnSpc>
                <a:spcPct val="90000"/>
              </a:lnSpc>
              <a:buFontTx/>
              <a:buNone/>
            </a:pPr>
            <a:r>
              <a:rPr lang="fr-FR" sz="2400" smtClean="0">
                <a:solidFill>
                  <a:srgbClr val="184B81"/>
                </a:solidFill>
              </a:rPr>
              <a:t>	</a:t>
            </a:r>
          </a:p>
          <a:p>
            <a:pPr algn="just" eaLnBrk="1" hangingPunct="1">
              <a:lnSpc>
                <a:spcPct val="90000"/>
              </a:lnSpc>
              <a:buFontTx/>
              <a:buNone/>
            </a:pPr>
            <a:r>
              <a:rPr lang="fr-FR" sz="2400" smtClean="0">
                <a:solidFill>
                  <a:srgbClr val="184B81"/>
                </a:solidFill>
              </a:rPr>
              <a:t>	</a:t>
            </a:r>
            <a:r>
              <a:rPr lang="fr-FR" sz="2400" smtClean="0">
                <a:solidFill>
                  <a:srgbClr val="01A0B5"/>
                </a:solidFill>
              </a:rPr>
              <a:t>C</a:t>
            </a:r>
            <a:r>
              <a:rPr lang="fr-FR" sz="2400" smtClean="0"/>
              <a:t>onditions d’admission :</a:t>
            </a:r>
          </a:p>
          <a:p>
            <a:pPr lvl="1" algn="just" eaLnBrk="1" hangingPunct="1">
              <a:lnSpc>
                <a:spcPct val="90000"/>
              </a:lnSpc>
            </a:pPr>
            <a:r>
              <a:rPr lang="fr-FR" sz="1800" smtClean="0">
                <a:solidFill>
                  <a:srgbClr val="01A0B5"/>
                </a:solidFill>
              </a:rPr>
              <a:t>P</a:t>
            </a:r>
            <a:r>
              <a:rPr lang="fr-FR" sz="1800" smtClean="0"/>
              <a:t>restataires de Services d’Investissement (PSI) agréés par le Comité des Établissements de Crédit et des Entreprises d’Investissement (CECEI),</a:t>
            </a:r>
            <a:endParaRPr lang="fr-FR" sz="1800" i="1" smtClean="0"/>
          </a:p>
          <a:p>
            <a:pPr lvl="1" algn="just" eaLnBrk="1" hangingPunct="1">
              <a:lnSpc>
                <a:spcPct val="90000"/>
              </a:lnSpc>
            </a:pPr>
            <a:r>
              <a:rPr lang="fr-FR" sz="1800" smtClean="0">
                <a:solidFill>
                  <a:srgbClr val="01A0B5"/>
                </a:solidFill>
              </a:rPr>
              <a:t>P</a:t>
            </a:r>
            <a:r>
              <a:rPr lang="fr-FR" sz="1800" smtClean="0"/>
              <a:t>ersonnes morales sous certaines conditions et dont les membres sont des PSI,</a:t>
            </a:r>
          </a:p>
          <a:p>
            <a:pPr lvl="1" algn="just" eaLnBrk="1" hangingPunct="1">
              <a:lnSpc>
                <a:spcPct val="90000"/>
              </a:lnSpc>
            </a:pPr>
            <a:r>
              <a:rPr lang="fr-FR" sz="1800" smtClean="0">
                <a:solidFill>
                  <a:srgbClr val="01A0B5"/>
                </a:solidFill>
              </a:rPr>
              <a:t>P</a:t>
            </a:r>
            <a:r>
              <a:rPr lang="fr-FR" sz="1800" smtClean="0"/>
              <a:t>ersonnes physiques ou morales habilitées par l’Autorité des Marchés Financiers (AMF).</a:t>
            </a:r>
            <a:endParaRPr lang="fr-FR" sz="2000" smtClean="0"/>
          </a:p>
        </p:txBody>
      </p:sp>
      <p:sp>
        <p:nvSpPr>
          <p:cNvPr id="363522"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 MONEP (1/6)</a:t>
            </a:r>
            <a:endParaRPr lang="fr-FR" smtClean="0"/>
          </a:p>
        </p:txBody>
      </p:sp>
      <p:pic>
        <p:nvPicPr>
          <p:cNvPr id="363523"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pic>
        <p:nvPicPr>
          <p:cNvPr id="363524" name="Picture 5" descr="Logo Partie 1"/>
          <p:cNvPicPr>
            <a:picLocks noChangeAspect="1" noChangeArrowheads="1"/>
          </p:cNvPicPr>
          <p:nvPr/>
        </p:nvPicPr>
        <p:blipFill>
          <a:blip r:embed="rId3"/>
          <a:srcRect/>
          <a:stretch>
            <a:fillRect/>
          </a:stretch>
        </p:blipFill>
        <p:spPr bwMode="auto">
          <a:xfrm>
            <a:off x="914400" y="3949700"/>
            <a:ext cx="500063" cy="503238"/>
          </a:xfrm>
          <a:prstGeom prst="rect">
            <a:avLst/>
          </a:prstGeom>
          <a:noFill/>
          <a:ln w="9525">
            <a:noFill/>
            <a:miter lim="800000"/>
            <a:headEnd/>
            <a:tailEnd/>
          </a:ln>
        </p:spPr>
      </p:pic>
    </p:spTree>
  </p:cSld>
  <p:clrMapOvr>
    <a:masterClrMapping/>
  </p:clrMapOvr>
  <p:transition>
    <p:zoom/>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Rectangle 2"/>
          <p:cNvSpPr>
            <a:spLocks noGrp="1" noChangeArrowheads="1"/>
          </p:cNvSpPr>
          <p:nvPr>
            <p:ph type="body" idx="1"/>
          </p:nvPr>
        </p:nvSpPr>
        <p:spPr>
          <a:xfrm>
            <a:off x="1066800" y="1981200"/>
            <a:ext cx="7086600" cy="4267200"/>
          </a:xfrm>
        </p:spPr>
        <p:txBody>
          <a:bodyPr/>
          <a:lstStyle/>
          <a:p>
            <a:pPr eaLnBrk="1" hangingPunct="1">
              <a:lnSpc>
                <a:spcPct val="90000"/>
              </a:lnSpc>
              <a:buFontTx/>
              <a:buNone/>
            </a:pPr>
            <a:r>
              <a:rPr lang="fr-FR" sz="2400" smtClean="0">
                <a:solidFill>
                  <a:srgbClr val="184B81"/>
                </a:solidFill>
              </a:rPr>
              <a:t>	</a:t>
            </a:r>
            <a:r>
              <a:rPr lang="fr-FR" sz="2400" smtClean="0">
                <a:solidFill>
                  <a:srgbClr val="01A0B5"/>
                </a:solidFill>
              </a:rPr>
              <a:t>D</a:t>
            </a:r>
            <a:r>
              <a:rPr lang="fr-FR" sz="2400" smtClean="0"/>
              <a:t>éfinition du membre du MONEP :</a:t>
            </a:r>
          </a:p>
          <a:p>
            <a:pPr lvl="1" eaLnBrk="1" hangingPunct="1">
              <a:lnSpc>
                <a:spcPct val="90000"/>
              </a:lnSpc>
              <a:buFontTx/>
              <a:buNone/>
            </a:pPr>
            <a:endParaRPr lang="fr-FR" sz="900" i="1" smtClean="0"/>
          </a:p>
          <a:p>
            <a:pPr lvl="1" algn="just" eaLnBrk="1" hangingPunct="1">
              <a:lnSpc>
                <a:spcPct val="90000"/>
              </a:lnSpc>
              <a:buFontTx/>
              <a:buNone/>
            </a:pPr>
            <a:r>
              <a:rPr lang="fr-FR" sz="1600" i="1" smtClean="0"/>
              <a:t>« Un membre peut être autorisé à négocier une ou plusieurs catégorie(s) d’instruments financiers à terme admis aux négociations… ». </a:t>
            </a:r>
          </a:p>
          <a:p>
            <a:pPr eaLnBrk="1" hangingPunct="1">
              <a:lnSpc>
                <a:spcPct val="90000"/>
              </a:lnSpc>
            </a:pPr>
            <a:endParaRPr lang="fr-FR" sz="800" smtClean="0">
              <a:solidFill>
                <a:srgbClr val="184B81"/>
              </a:solidFill>
            </a:endParaRPr>
          </a:p>
          <a:p>
            <a:pPr eaLnBrk="1" hangingPunct="1">
              <a:lnSpc>
                <a:spcPct val="90000"/>
              </a:lnSpc>
              <a:buFontTx/>
              <a:buNone/>
            </a:pPr>
            <a:r>
              <a:rPr lang="fr-FR" sz="2400" smtClean="0">
                <a:solidFill>
                  <a:srgbClr val="184B81"/>
                </a:solidFill>
              </a:rPr>
              <a:t>	</a:t>
            </a:r>
            <a:r>
              <a:rPr lang="fr-FR" sz="2400" smtClean="0">
                <a:solidFill>
                  <a:srgbClr val="01A0B5"/>
                </a:solidFill>
              </a:rPr>
              <a:t>L</a:t>
            </a:r>
            <a:r>
              <a:rPr lang="fr-FR" sz="2400" smtClean="0"/>
              <a:t>es membres du </a:t>
            </a:r>
            <a:r>
              <a:rPr lang="fr-FR" sz="2000" smtClean="0"/>
              <a:t>MONEP</a:t>
            </a:r>
            <a:r>
              <a:rPr lang="fr-FR" sz="2400" smtClean="0"/>
              <a:t> :</a:t>
            </a:r>
            <a:endParaRPr lang="fr-FR" sz="2400" smtClean="0">
              <a:solidFill>
                <a:srgbClr val="184B81"/>
              </a:solidFill>
            </a:endParaRPr>
          </a:p>
          <a:p>
            <a:pPr lvl="1" algn="just" eaLnBrk="1" hangingPunct="1">
              <a:lnSpc>
                <a:spcPct val="90000"/>
              </a:lnSpc>
            </a:pPr>
            <a:r>
              <a:rPr lang="fr-FR" sz="2000" smtClean="0">
                <a:solidFill>
                  <a:srgbClr val="01A0B5"/>
                </a:solidFill>
              </a:rPr>
              <a:t>N</a:t>
            </a:r>
            <a:r>
              <a:rPr lang="fr-FR" sz="2000" smtClean="0"/>
              <a:t>égociateurs (NEC) = personne morale exécutant des ordres pour compte de tiers ou compte propre selon agrément,</a:t>
            </a:r>
            <a:endParaRPr lang="fr-FR" sz="2000" i="1" smtClean="0"/>
          </a:p>
          <a:p>
            <a:pPr lvl="1" algn="just" eaLnBrk="1" hangingPunct="1">
              <a:lnSpc>
                <a:spcPct val="90000"/>
              </a:lnSpc>
            </a:pPr>
            <a:r>
              <a:rPr lang="fr-FR" sz="2000" smtClean="0">
                <a:solidFill>
                  <a:srgbClr val="01A0B5"/>
                </a:solidFill>
              </a:rPr>
              <a:t>N</a:t>
            </a:r>
            <a:r>
              <a:rPr lang="fr-FR" sz="2000" smtClean="0"/>
              <a:t>égociateurs pour compte propre (NCP) = personne physique ou morale négociant exclusivement pour compte propre,</a:t>
            </a:r>
          </a:p>
          <a:p>
            <a:pPr lvl="1" algn="just" eaLnBrk="1" hangingPunct="1">
              <a:lnSpc>
                <a:spcPct val="90000"/>
              </a:lnSpc>
            </a:pPr>
            <a:r>
              <a:rPr lang="fr-FR" sz="2000" smtClean="0">
                <a:solidFill>
                  <a:srgbClr val="01A0B5"/>
                </a:solidFill>
              </a:rPr>
              <a:t>M</a:t>
            </a:r>
            <a:r>
              <a:rPr lang="fr-FR" sz="2000" smtClean="0"/>
              <a:t>embres associés Globex</a:t>
            </a:r>
            <a:r>
              <a:rPr lang="fr-FR" sz="2000" baseline="30000" smtClean="0"/>
              <a:t>® </a:t>
            </a:r>
            <a:r>
              <a:rPr lang="fr-FR" sz="2000" smtClean="0"/>
              <a:t>personne physique ou morale participant à l’accord Globex Alliance suivant habilitation de l’AMF.</a:t>
            </a:r>
          </a:p>
        </p:txBody>
      </p:sp>
      <p:sp>
        <p:nvSpPr>
          <p:cNvPr id="365570"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 MONEP (2/6)</a:t>
            </a:r>
            <a:endParaRPr lang="fr-FR" smtClean="0"/>
          </a:p>
        </p:txBody>
      </p:sp>
      <p:pic>
        <p:nvPicPr>
          <p:cNvPr id="365571"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pic>
        <p:nvPicPr>
          <p:cNvPr id="365572" name="Picture 5" descr="Logo Partie 1"/>
          <p:cNvPicPr>
            <a:picLocks noChangeAspect="1" noChangeArrowheads="1"/>
          </p:cNvPicPr>
          <p:nvPr/>
        </p:nvPicPr>
        <p:blipFill>
          <a:blip r:embed="rId3"/>
          <a:srcRect/>
          <a:stretch>
            <a:fillRect/>
          </a:stretch>
        </p:blipFill>
        <p:spPr bwMode="auto">
          <a:xfrm>
            <a:off x="914400" y="3124200"/>
            <a:ext cx="500063" cy="503238"/>
          </a:xfrm>
          <a:prstGeom prst="rect">
            <a:avLst/>
          </a:prstGeom>
          <a:noFill/>
          <a:ln w="9525">
            <a:noFill/>
            <a:miter lim="800000"/>
            <a:headEnd/>
            <a:tailEnd/>
          </a:ln>
        </p:spPr>
      </p:pic>
    </p:spTree>
  </p:cSld>
  <p:clrMapOvr>
    <a:masterClrMapping/>
  </p:clrMapOvr>
  <p:transition>
    <p:zoom/>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7" name="Rectangle 2"/>
          <p:cNvSpPr>
            <a:spLocks noGrp="1" noChangeArrowheads="1"/>
          </p:cNvSpPr>
          <p:nvPr>
            <p:ph type="body" idx="1"/>
          </p:nvPr>
        </p:nvSpPr>
        <p:spPr>
          <a:xfrm>
            <a:off x="1066800" y="1955800"/>
            <a:ext cx="7162800" cy="4281488"/>
          </a:xfrm>
        </p:spPr>
        <p:txBody>
          <a:bodyPr/>
          <a:lstStyle/>
          <a:p>
            <a:pPr algn="just" eaLnBrk="1" hangingPunct="1">
              <a:buFontTx/>
              <a:buNone/>
            </a:pPr>
            <a:r>
              <a:rPr lang="fr-FR" sz="2400" smtClean="0">
                <a:solidFill>
                  <a:srgbClr val="184B81"/>
                </a:solidFill>
              </a:rPr>
              <a:t>	</a:t>
            </a:r>
            <a:r>
              <a:rPr lang="fr-FR" sz="2400" smtClean="0">
                <a:solidFill>
                  <a:srgbClr val="01A0B5"/>
                </a:solidFill>
              </a:rPr>
              <a:t>G</a:t>
            </a:r>
            <a:r>
              <a:rPr lang="fr-FR" sz="2400" smtClean="0"/>
              <a:t>énéralités :</a:t>
            </a:r>
          </a:p>
          <a:p>
            <a:pPr lvl="1" algn="just" eaLnBrk="1" hangingPunct="1">
              <a:spcBef>
                <a:spcPct val="0"/>
              </a:spcBef>
            </a:pPr>
            <a:r>
              <a:rPr lang="fr-FR" sz="1800" smtClean="0">
                <a:solidFill>
                  <a:srgbClr val="01A0B5"/>
                </a:solidFill>
              </a:rPr>
              <a:t>M</a:t>
            </a:r>
            <a:r>
              <a:rPr lang="fr-FR" sz="1800" smtClean="0"/>
              <a:t>embre = responsable de la bonne exécution des ordres vis à vis des donneurs d’ordres,</a:t>
            </a:r>
          </a:p>
          <a:p>
            <a:pPr lvl="1" algn="just" eaLnBrk="1" hangingPunct="1">
              <a:spcBef>
                <a:spcPct val="0"/>
              </a:spcBef>
            </a:pPr>
            <a:r>
              <a:rPr lang="fr-FR" sz="1800" smtClean="0">
                <a:solidFill>
                  <a:srgbClr val="01A0B5"/>
                </a:solidFill>
              </a:rPr>
              <a:t>M</a:t>
            </a:r>
            <a:r>
              <a:rPr lang="fr-FR" sz="1800" smtClean="0"/>
              <a:t>embre = garantit des opérations par un adhérent compensateur de </a:t>
            </a:r>
            <a:r>
              <a:rPr lang="fr-FR" sz="1800" i="1" smtClean="0"/>
              <a:t>Clearnet SA,</a:t>
            </a:r>
          </a:p>
          <a:p>
            <a:pPr lvl="1" algn="just" eaLnBrk="1" hangingPunct="1">
              <a:spcBef>
                <a:spcPct val="0"/>
              </a:spcBef>
            </a:pPr>
            <a:r>
              <a:rPr lang="fr-FR" sz="1800" smtClean="0">
                <a:solidFill>
                  <a:srgbClr val="01A0B5"/>
                </a:solidFill>
              </a:rPr>
              <a:t>N</a:t>
            </a:r>
            <a:r>
              <a:rPr lang="fr-FR" sz="1800" smtClean="0"/>
              <a:t>égociation = confrontation (continue ou par fixage) générale des offres et des demandes sur le système de négociation électronique du </a:t>
            </a:r>
            <a:r>
              <a:rPr lang="fr-FR" sz="1600" smtClean="0"/>
              <a:t>MONEP</a:t>
            </a:r>
            <a:r>
              <a:rPr lang="fr-FR" sz="1800" smtClean="0"/>
              <a:t>.</a:t>
            </a:r>
          </a:p>
          <a:p>
            <a:pPr algn="just" eaLnBrk="1" hangingPunct="1">
              <a:lnSpc>
                <a:spcPct val="50000"/>
              </a:lnSpc>
              <a:buFontTx/>
              <a:buNone/>
            </a:pPr>
            <a:r>
              <a:rPr lang="fr-FR" sz="2400" smtClean="0">
                <a:solidFill>
                  <a:srgbClr val="184B81"/>
                </a:solidFill>
              </a:rPr>
              <a:t>	</a:t>
            </a:r>
          </a:p>
          <a:p>
            <a:pPr algn="just" eaLnBrk="1" hangingPunct="1">
              <a:buFontTx/>
              <a:buNone/>
            </a:pPr>
            <a:r>
              <a:rPr lang="fr-FR" sz="2400" smtClean="0">
                <a:solidFill>
                  <a:srgbClr val="184B81"/>
                </a:solidFill>
              </a:rPr>
              <a:t>	</a:t>
            </a:r>
            <a:r>
              <a:rPr lang="fr-FR" sz="2400" smtClean="0">
                <a:solidFill>
                  <a:srgbClr val="01A0B5"/>
                </a:solidFill>
              </a:rPr>
              <a:t>L</a:t>
            </a:r>
            <a:r>
              <a:rPr lang="fr-FR" sz="2400" smtClean="0"/>
              <a:t>es Contrôles :</a:t>
            </a:r>
          </a:p>
          <a:p>
            <a:pPr lvl="1" algn="just" eaLnBrk="1" hangingPunct="1">
              <a:spcBef>
                <a:spcPct val="0"/>
              </a:spcBef>
            </a:pPr>
            <a:r>
              <a:rPr lang="fr-FR" sz="1800" smtClean="0">
                <a:solidFill>
                  <a:srgbClr val="01A0B5"/>
                </a:solidFill>
              </a:rPr>
              <a:t>M</a:t>
            </a:r>
            <a:r>
              <a:rPr lang="fr-FR" sz="1800" smtClean="0"/>
              <a:t>embre = soumis au contrôle d’</a:t>
            </a:r>
            <a:r>
              <a:rPr lang="fr-FR" sz="1800" i="1" smtClean="0"/>
              <a:t>EuroNext Paris SA </a:t>
            </a:r>
            <a:r>
              <a:rPr lang="fr-FR" sz="1800" smtClean="0"/>
              <a:t>pour le respect des règles du Marché,</a:t>
            </a:r>
          </a:p>
          <a:p>
            <a:pPr lvl="1" algn="just" eaLnBrk="1" hangingPunct="1">
              <a:spcBef>
                <a:spcPct val="0"/>
              </a:spcBef>
            </a:pPr>
            <a:r>
              <a:rPr lang="fr-FR" sz="1800" smtClean="0">
                <a:solidFill>
                  <a:srgbClr val="01A0B5"/>
                </a:solidFill>
              </a:rPr>
              <a:t>D</a:t>
            </a:r>
            <a:r>
              <a:rPr lang="fr-FR" sz="1800" smtClean="0"/>
              <a:t>roits de communication et de visite dans les locaux professionnels des membres.</a:t>
            </a:r>
          </a:p>
        </p:txBody>
      </p:sp>
      <p:sp>
        <p:nvSpPr>
          <p:cNvPr id="367618"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 MONEP (3/6)</a:t>
            </a:r>
            <a:endParaRPr lang="fr-FR" smtClean="0"/>
          </a:p>
        </p:txBody>
      </p:sp>
      <p:pic>
        <p:nvPicPr>
          <p:cNvPr id="367619"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pic>
        <p:nvPicPr>
          <p:cNvPr id="367620" name="Picture 5" descr="Logo Partie 1"/>
          <p:cNvPicPr>
            <a:picLocks noChangeAspect="1" noChangeArrowheads="1"/>
          </p:cNvPicPr>
          <p:nvPr/>
        </p:nvPicPr>
        <p:blipFill>
          <a:blip r:embed="rId3"/>
          <a:srcRect/>
          <a:stretch>
            <a:fillRect/>
          </a:stretch>
        </p:blipFill>
        <p:spPr bwMode="auto">
          <a:xfrm>
            <a:off x="901700" y="4597400"/>
            <a:ext cx="500063" cy="503238"/>
          </a:xfrm>
          <a:prstGeom prst="rect">
            <a:avLst/>
          </a:prstGeom>
          <a:noFill/>
          <a:ln w="9525">
            <a:noFill/>
            <a:miter lim="800000"/>
            <a:headEnd/>
            <a:tailEnd/>
          </a:ln>
        </p:spPr>
      </p:pic>
    </p:spTree>
  </p:cSld>
  <p:clrMapOvr>
    <a:masterClrMapping/>
  </p:clrMapOvr>
  <p:transition>
    <p:zoom/>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5" name="Rectangle 2"/>
          <p:cNvSpPr>
            <a:spLocks noGrp="1" noChangeArrowheads="1"/>
          </p:cNvSpPr>
          <p:nvPr>
            <p:ph type="body" idx="1"/>
          </p:nvPr>
        </p:nvSpPr>
        <p:spPr>
          <a:xfrm>
            <a:off x="1066800" y="1955800"/>
            <a:ext cx="7162800" cy="4191000"/>
          </a:xfrm>
        </p:spPr>
        <p:txBody>
          <a:bodyPr/>
          <a:lstStyle/>
          <a:p>
            <a:pPr algn="just" eaLnBrk="1" hangingPunct="1">
              <a:buFontTx/>
              <a:buNone/>
            </a:pPr>
            <a:r>
              <a:rPr lang="fr-FR" sz="2400" smtClean="0">
                <a:solidFill>
                  <a:srgbClr val="184B81"/>
                </a:solidFill>
                <a:latin typeface="Times New Roman" pitchFamily="18" charset="0"/>
              </a:rPr>
              <a:t>	</a:t>
            </a:r>
            <a:r>
              <a:rPr lang="fr-FR" sz="2400" smtClean="0">
                <a:solidFill>
                  <a:srgbClr val="01A0B5"/>
                </a:solidFill>
                <a:latin typeface="Times New Roman" pitchFamily="18" charset="0"/>
              </a:rPr>
              <a:t>C</a:t>
            </a:r>
            <a:r>
              <a:rPr lang="fr-FR" sz="2400" smtClean="0">
                <a:latin typeface="Times New Roman" pitchFamily="18" charset="0"/>
              </a:rPr>
              <a:t>ontrats d’Options :</a:t>
            </a:r>
          </a:p>
          <a:p>
            <a:pPr lvl="1" algn="just" eaLnBrk="1" hangingPunct="1">
              <a:spcBef>
                <a:spcPct val="50000"/>
              </a:spcBef>
            </a:pPr>
            <a:r>
              <a:rPr lang="fr-FR" sz="1800" smtClean="0">
                <a:solidFill>
                  <a:srgbClr val="01A0B5"/>
                </a:solidFill>
                <a:latin typeface="Times New Roman" pitchFamily="18" charset="0"/>
              </a:rPr>
              <a:t>A</a:t>
            </a:r>
            <a:r>
              <a:rPr lang="fr-FR" sz="1800" smtClean="0">
                <a:latin typeface="Times New Roman" pitchFamily="18" charset="0"/>
              </a:rPr>
              <a:t>dmis à la négociation =  contrats portant sur des valeurs mobilières individuelles et sur des indices ou paniers de valeurs mobilières,</a:t>
            </a:r>
          </a:p>
          <a:p>
            <a:pPr lvl="1" algn="just" eaLnBrk="1" hangingPunct="1">
              <a:spcBef>
                <a:spcPct val="50000"/>
              </a:spcBef>
            </a:pPr>
            <a:r>
              <a:rPr lang="fr-FR" sz="1800" smtClean="0">
                <a:solidFill>
                  <a:srgbClr val="01A0B5"/>
                </a:solidFill>
                <a:latin typeface="Times New Roman" pitchFamily="18" charset="0"/>
              </a:rPr>
              <a:t>L</a:t>
            </a:r>
            <a:r>
              <a:rPr lang="fr-FR" sz="1800" smtClean="0">
                <a:latin typeface="Times New Roman" pitchFamily="18" charset="0"/>
              </a:rPr>
              <a:t>es valeurs les plus actives et les plus fortement capitalisées du marché ont vocation à constituer les supports de contrats d’options.</a:t>
            </a:r>
            <a:endParaRPr lang="fr-FR" sz="2000" smtClean="0">
              <a:latin typeface="Times New Roman" pitchFamily="18" charset="0"/>
            </a:endParaRPr>
          </a:p>
          <a:p>
            <a:pPr lvl="1" eaLnBrk="1" hangingPunct="1">
              <a:spcBef>
                <a:spcPct val="50000"/>
              </a:spcBef>
            </a:pPr>
            <a:endParaRPr lang="fr-FR" sz="1000" smtClean="0">
              <a:latin typeface="Times New Roman" pitchFamily="18" charset="0"/>
            </a:endParaRPr>
          </a:p>
          <a:p>
            <a:pPr>
              <a:spcBef>
                <a:spcPct val="0"/>
              </a:spcBef>
              <a:buFontTx/>
              <a:buNone/>
            </a:pPr>
            <a:r>
              <a:rPr lang="fr-FR" sz="2400" smtClean="0">
                <a:solidFill>
                  <a:srgbClr val="184B81"/>
                </a:solidFill>
                <a:latin typeface="Times New Roman" pitchFamily="18" charset="0"/>
              </a:rPr>
              <a:t>	</a:t>
            </a:r>
            <a:r>
              <a:rPr lang="fr-FR" sz="2400" smtClean="0">
                <a:solidFill>
                  <a:srgbClr val="01A0B5"/>
                </a:solidFill>
                <a:latin typeface="Times New Roman" pitchFamily="18" charset="0"/>
              </a:rPr>
              <a:t>C</a:t>
            </a:r>
            <a:r>
              <a:rPr lang="fr-FR" sz="2400" smtClean="0">
                <a:latin typeface="Times New Roman" pitchFamily="18" charset="0"/>
              </a:rPr>
              <a:t>ontrats à terme :</a:t>
            </a:r>
            <a:r>
              <a:rPr lang="fr-FR" sz="2400" smtClean="0">
                <a:solidFill>
                  <a:srgbClr val="184B81"/>
                </a:solidFill>
                <a:latin typeface="Times New Roman" pitchFamily="18" charset="0"/>
              </a:rPr>
              <a:t> </a:t>
            </a:r>
          </a:p>
          <a:p>
            <a:pPr lvl="1" algn="just" eaLnBrk="1" hangingPunct="1">
              <a:spcBef>
                <a:spcPct val="50000"/>
              </a:spcBef>
            </a:pPr>
            <a:r>
              <a:rPr lang="fr-FR" sz="1800" smtClean="0">
                <a:solidFill>
                  <a:srgbClr val="01A0B5"/>
                </a:solidFill>
                <a:latin typeface="Times New Roman" pitchFamily="18" charset="0"/>
              </a:rPr>
              <a:t>A</a:t>
            </a:r>
            <a:r>
              <a:rPr lang="fr-FR" sz="1800" smtClean="0">
                <a:latin typeface="Times New Roman" pitchFamily="18" charset="0"/>
              </a:rPr>
              <a:t>dmis à la négociation =  contrats portant sur des indices ou des paniers de valeurs mobilières.</a:t>
            </a:r>
            <a:r>
              <a:rPr lang="fr-FR" sz="1800" i="1" smtClean="0">
                <a:latin typeface="Times New Roman" pitchFamily="18" charset="0"/>
              </a:rPr>
              <a:t> </a:t>
            </a:r>
          </a:p>
          <a:p>
            <a:pPr lvl="1" algn="just" eaLnBrk="1" hangingPunct="1">
              <a:spcBef>
                <a:spcPct val="50000"/>
              </a:spcBef>
            </a:pPr>
            <a:r>
              <a:rPr lang="fr-FR" sz="1800" smtClean="0">
                <a:solidFill>
                  <a:srgbClr val="01A0B5"/>
                </a:solidFill>
                <a:latin typeface="Times New Roman" pitchFamily="18" charset="0"/>
              </a:rPr>
              <a:t>L</a:t>
            </a:r>
            <a:r>
              <a:rPr lang="fr-FR" sz="1800" smtClean="0">
                <a:latin typeface="Times New Roman" pitchFamily="18" charset="0"/>
              </a:rPr>
              <a:t>es principaux indices boursiers ou sectoriels ont vocation à constituer les supports de contrats d’options.</a:t>
            </a:r>
            <a:endParaRPr lang="fr-FR" sz="2000" smtClean="0">
              <a:latin typeface="Times New Roman" pitchFamily="18" charset="0"/>
            </a:endParaRPr>
          </a:p>
        </p:txBody>
      </p:sp>
      <p:sp>
        <p:nvSpPr>
          <p:cNvPr id="369666" name="Rectangle 3"/>
          <p:cNvSpPr>
            <a:spLocks noGrp="1" noChangeArrowheads="1"/>
          </p:cNvSpPr>
          <p:nvPr>
            <p:ph type="title"/>
          </p:nvPr>
        </p:nvSpPr>
        <p:spPr>
          <a:xfrm>
            <a:off x="457200" y="838200"/>
            <a:ext cx="8229600" cy="914400"/>
          </a:xfrm>
        </p:spPr>
        <p:txBody>
          <a:bodyPr/>
          <a:lstStyle/>
          <a:p>
            <a:pPr eaLnBrk="1" hangingPunct="1"/>
            <a:r>
              <a:rPr lang="fr-FR" sz="4000" smtClean="0">
                <a:solidFill>
                  <a:srgbClr val="01A0B5"/>
                </a:solidFill>
              </a:rPr>
              <a:t>L</a:t>
            </a:r>
            <a:r>
              <a:rPr lang="fr-FR" sz="4000" smtClean="0"/>
              <a:t>es instruments admissibles (4/6)</a:t>
            </a:r>
            <a:endParaRPr lang="fr-FR" sz="2800" smtClean="0"/>
          </a:p>
        </p:txBody>
      </p:sp>
      <p:pic>
        <p:nvPicPr>
          <p:cNvPr id="369667"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pic>
        <p:nvPicPr>
          <p:cNvPr id="369668" name="Picture 5" descr="Logo Partie 1"/>
          <p:cNvPicPr>
            <a:picLocks noChangeAspect="1" noChangeArrowheads="1"/>
          </p:cNvPicPr>
          <p:nvPr/>
        </p:nvPicPr>
        <p:blipFill>
          <a:blip r:embed="rId3"/>
          <a:srcRect/>
          <a:stretch>
            <a:fillRect/>
          </a:stretch>
        </p:blipFill>
        <p:spPr bwMode="auto">
          <a:xfrm>
            <a:off x="901700" y="4229100"/>
            <a:ext cx="500063" cy="503238"/>
          </a:xfrm>
          <a:prstGeom prst="rect">
            <a:avLst/>
          </a:prstGeom>
          <a:noFill/>
          <a:ln w="9525">
            <a:noFill/>
            <a:miter lim="800000"/>
            <a:headEnd/>
            <a:tailEnd/>
          </a:ln>
        </p:spPr>
      </p:pic>
    </p:spTree>
  </p:cSld>
  <p:clrMapOvr>
    <a:masterClrMapping/>
  </p:clrMapOvr>
  <p:transition>
    <p:zoom/>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2"/>
          <p:cNvSpPr>
            <a:spLocks noGrp="1" noChangeArrowheads="1"/>
          </p:cNvSpPr>
          <p:nvPr>
            <p:ph type="body" idx="1"/>
          </p:nvPr>
        </p:nvSpPr>
        <p:spPr>
          <a:xfrm>
            <a:off x="1066800" y="1955800"/>
            <a:ext cx="7162800" cy="4191000"/>
          </a:xfrm>
        </p:spPr>
        <p:txBody>
          <a:bodyPr/>
          <a:lstStyle/>
          <a:p>
            <a:pPr algn="just" eaLnBrk="1" hangingPunct="1">
              <a:buFontTx/>
              <a:buNone/>
            </a:pPr>
            <a:r>
              <a:rPr lang="fr-FR" sz="2400" smtClean="0">
                <a:solidFill>
                  <a:srgbClr val="184B81"/>
                </a:solidFill>
                <a:latin typeface="Times New Roman" pitchFamily="18" charset="0"/>
              </a:rPr>
              <a:t>	</a:t>
            </a:r>
            <a:r>
              <a:rPr lang="fr-FR" sz="2400" smtClean="0">
                <a:solidFill>
                  <a:srgbClr val="01A0B5"/>
                </a:solidFill>
                <a:latin typeface="Times New Roman" pitchFamily="18" charset="0"/>
              </a:rPr>
              <a:t>C</a:t>
            </a:r>
            <a:r>
              <a:rPr lang="fr-FR" sz="2400" smtClean="0">
                <a:latin typeface="Times New Roman" pitchFamily="18" charset="0"/>
              </a:rPr>
              <a:t>ontrats d’Options :</a:t>
            </a:r>
          </a:p>
          <a:p>
            <a:pPr lvl="1" eaLnBrk="1" hangingPunct="1">
              <a:spcBef>
                <a:spcPct val="50000"/>
              </a:spcBef>
            </a:pPr>
            <a:r>
              <a:rPr lang="fr-FR" sz="1800" smtClean="0">
                <a:solidFill>
                  <a:srgbClr val="01A0B5"/>
                </a:solidFill>
                <a:latin typeface="Times New Roman" pitchFamily="18" charset="0"/>
              </a:rPr>
              <a:t>T</a:t>
            </a:r>
            <a:r>
              <a:rPr lang="fr-FR" sz="1800" smtClean="0">
                <a:latin typeface="Times New Roman" pitchFamily="18" charset="0"/>
              </a:rPr>
              <a:t>ype de l’option (américain ou européen), </a:t>
            </a:r>
          </a:p>
          <a:p>
            <a:pPr lvl="1" eaLnBrk="1" hangingPunct="1">
              <a:spcBef>
                <a:spcPct val="50000"/>
              </a:spcBef>
            </a:pPr>
            <a:r>
              <a:rPr lang="fr-FR" sz="1800" smtClean="0">
                <a:solidFill>
                  <a:srgbClr val="01A0B5"/>
                </a:solidFill>
                <a:latin typeface="Times New Roman" pitchFamily="18" charset="0"/>
              </a:rPr>
              <a:t>Q</a:t>
            </a:r>
            <a:r>
              <a:rPr lang="fr-FR" sz="1800" smtClean="0">
                <a:latin typeface="Times New Roman" pitchFamily="18" charset="0"/>
              </a:rPr>
              <a:t>uantité de l’actif sous-jacent, </a:t>
            </a:r>
          </a:p>
          <a:p>
            <a:pPr lvl="1" eaLnBrk="1" hangingPunct="1">
              <a:spcBef>
                <a:spcPct val="50000"/>
              </a:spcBef>
            </a:pPr>
            <a:r>
              <a:rPr lang="fr-FR" sz="1800" smtClean="0">
                <a:solidFill>
                  <a:srgbClr val="01A0B5"/>
                </a:solidFill>
                <a:latin typeface="Times New Roman" pitchFamily="18" charset="0"/>
              </a:rPr>
              <a:t>P</a:t>
            </a:r>
            <a:r>
              <a:rPr lang="fr-FR" sz="1800" smtClean="0">
                <a:latin typeface="Times New Roman" pitchFamily="18" charset="0"/>
              </a:rPr>
              <a:t>rix d’exercice de l’option, </a:t>
            </a:r>
          </a:p>
          <a:p>
            <a:pPr lvl="1" eaLnBrk="1" hangingPunct="1">
              <a:spcBef>
                <a:spcPct val="50000"/>
              </a:spcBef>
            </a:pPr>
            <a:r>
              <a:rPr lang="fr-FR" sz="1800" smtClean="0">
                <a:solidFill>
                  <a:srgbClr val="01A0B5"/>
                </a:solidFill>
                <a:latin typeface="Times New Roman" pitchFamily="18" charset="0"/>
              </a:rPr>
              <a:t>D</a:t>
            </a:r>
            <a:r>
              <a:rPr lang="fr-FR" sz="1800" smtClean="0">
                <a:latin typeface="Times New Roman" pitchFamily="18" charset="0"/>
              </a:rPr>
              <a:t>ate d’échéance du contrat.</a:t>
            </a:r>
            <a:r>
              <a:rPr lang="fr-FR" sz="2000" smtClean="0">
                <a:latin typeface="Times New Roman" pitchFamily="18" charset="0"/>
              </a:rPr>
              <a:t> </a:t>
            </a:r>
          </a:p>
          <a:p>
            <a:pPr lvl="1" eaLnBrk="1" hangingPunct="1">
              <a:lnSpc>
                <a:spcPct val="50000"/>
              </a:lnSpc>
              <a:spcBef>
                <a:spcPct val="50000"/>
              </a:spcBef>
            </a:pPr>
            <a:endParaRPr lang="fr-FR" sz="2000" smtClean="0">
              <a:latin typeface="Times New Roman" pitchFamily="18" charset="0"/>
            </a:endParaRPr>
          </a:p>
          <a:p>
            <a:pPr lvl="1" eaLnBrk="1" hangingPunct="1">
              <a:spcBef>
                <a:spcPct val="50000"/>
              </a:spcBef>
            </a:pPr>
            <a:endParaRPr lang="fr-FR" sz="500" smtClean="0">
              <a:latin typeface="Times New Roman" pitchFamily="18" charset="0"/>
            </a:endParaRPr>
          </a:p>
          <a:p>
            <a:pPr>
              <a:spcBef>
                <a:spcPct val="0"/>
              </a:spcBef>
              <a:buFontTx/>
              <a:buNone/>
            </a:pPr>
            <a:r>
              <a:rPr lang="fr-FR" sz="2400" smtClean="0">
                <a:solidFill>
                  <a:srgbClr val="184B81"/>
                </a:solidFill>
                <a:latin typeface="Times New Roman" pitchFamily="18" charset="0"/>
              </a:rPr>
              <a:t>	</a:t>
            </a:r>
            <a:r>
              <a:rPr lang="fr-FR" sz="2400" smtClean="0">
                <a:solidFill>
                  <a:srgbClr val="01A0B5"/>
                </a:solidFill>
                <a:latin typeface="Times New Roman" pitchFamily="18" charset="0"/>
              </a:rPr>
              <a:t>C</a:t>
            </a:r>
            <a:r>
              <a:rPr lang="fr-FR" sz="2400" smtClean="0">
                <a:latin typeface="Times New Roman" pitchFamily="18" charset="0"/>
              </a:rPr>
              <a:t>ontrats à terme :</a:t>
            </a:r>
            <a:r>
              <a:rPr lang="fr-FR" sz="2400" smtClean="0">
                <a:solidFill>
                  <a:srgbClr val="184B81"/>
                </a:solidFill>
                <a:latin typeface="Times New Roman" pitchFamily="18" charset="0"/>
              </a:rPr>
              <a:t> </a:t>
            </a:r>
          </a:p>
          <a:p>
            <a:pPr lvl="1" eaLnBrk="1" hangingPunct="1">
              <a:spcBef>
                <a:spcPct val="50000"/>
              </a:spcBef>
            </a:pPr>
            <a:r>
              <a:rPr lang="fr-FR" sz="1800" smtClean="0">
                <a:solidFill>
                  <a:srgbClr val="01A0B5"/>
                </a:solidFill>
                <a:latin typeface="Times New Roman" pitchFamily="18" charset="0"/>
              </a:rPr>
              <a:t>Q</a:t>
            </a:r>
            <a:r>
              <a:rPr lang="fr-FR" sz="1800" smtClean="0">
                <a:latin typeface="Times New Roman" pitchFamily="18" charset="0"/>
              </a:rPr>
              <a:t>uantité de l’actif sous-jacent, </a:t>
            </a:r>
          </a:p>
          <a:p>
            <a:pPr lvl="1" eaLnBrk="1" hangingPunct="1">
              <a:spcBef>
                <a:spcPct val="50000"/>
              </a:spcBef>
            </a:pPr>
            <a:r>
              <a:rPr lang="fr-FR" sz="1800" smtClean="0">
                <a:solidFill>
                  <a:srgbClr val="01A0B5"/>
                </a:solidFill>
                <a:latin typeface="Times New Roman" pitchFamily="18" charset="0"/>
              </a:rPr>
              <a:t>D</a:t>
            </a:r>
            <a:r>
              <a:rPr lang="fr-FR" sz="1800" smtClean="0">
                <a:latin typeface="Times New Roman" pitchFamily="18" charset="0"/>
              </a:rPr>
              <a:t>ate d’échéance du contrat, </a:t>
            </a:r>
          </a:p>
          <a:p>
            <a:pPr lvl="1" eaLnBrk="1" hangingPunct="1">
              <a:spcBef>
                <a:spcPct val="50000"/>
              </a:spcBef>
            </a:pPr>
            <a:r>
              <a:rPr lang="fr-FR" sz="1800" smtClean="0">
                <a:solidFill>
                  <a:srgbClr val="01A0B5"/>
                </a:solidFill>
                <a:latin typeface="Times New Roman" pitchFamily="18" charset="0"/>
              </a:rPr>
              <a:t>C</a:t>
            </a:r>
            <a:r>
              <a:rPr lang="fr-FR" sz="1800" smtClean="0">
                <a:latin typeface="Times New Roman" pitchFamily="18" charset="0"/>
              </a:rPr>
              <a:t>onditions de livraison</a:t>
            </a:r>
            <a:r>
              <a:rPr lang="fr-FR" sz="1800" i="1" smtClean="0">
                <a:latin typeface="Times New Roman" pitchFamily="18" charset="0"/>
              </a:rPr>
              <a:t>.</a:t>
            </a:r>
            <a:endParaRPr lang="fr-FR" sz="2000" i="1" smtClean="0">
              <a:latin typeface="Times New Roman" pitchFamily="18" charset="0"/>
            </a:endParaRPr>
          </a:p>
        </p:txBody>
      </p:sp>
      <p:pic>
        <p:nvPicPr>
          <p:cNvPr id="371714" name="Picture 3"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pic>
        <p:nvPicPr>
          <p:cNvPr id="371715" name="Picture 4" descr="Logo Partie 1"/>
          <p:cNvPicPr>
            <a:picLocks noChangeAspect="1" noChangeArrowheads="1"/>
          </p:cNvPicPr>
          <p:nvPr/>
        </p:nvPicPr>
        <p:blipFill>
          <a:blip r:embed="rId3"/>
          <a:srcRect/>
          <a:stretch>
            <a:fillRect/>
          </a:stretch>
        </p:blipFill>
        <p:spPr bwMode="auto">
          <a:xfrm>
            <a:off x="901700" y="4449763"/>
            <a:ext cx="500063" cy="503237"/>
          </a:xfrm>
          <a:prstGeom prst="rect">
            <a:avLst/>
          </a:prstGeom>
          <a:noFill/>
          <a:ln w="9525">
            <a:noFill/>
            <a:miter lim="800000"/>
            <a:headEnd/>
            <a:tailEnd/>
          </a:ln>
        </p:spPr>
      </p:pic>
      <p:sp>
        <p:nvSpPr>
          <p:cNvPr id="371716" name="Rectangle 5"/>
          <p:cNvSpPr>
            <a:spLocks noGrp="1" noChangeArrowheads="1"/>
          </p:cNvSpPr>
          <p:nvPr>
            <p:ph type="title"/>
          </p:nvPr>
        </p:nvSpPr>
        <p:spPr>
          <a:xfrm>
            <a:off x="457200" y="838200"/>
            <a:ext cx="8229600" cy="914400"/>
          </a:xfrm>
        </p:spPr>
        <p:txBody>
          <a:bodyPr/>
          <a:lstStyle/>
          <a:p>
            <a:pPr eaLnBrk="1" hangingPunct="1"/>
            <a:r>
              <a:rPr lang="fr-FR" sz="4000" smtClean="0">
                <a:solidFill>
                  <a:srgbClr val="01A0B5"/>
                </a:solidFill>
              </a:rPr>
              <a:t>C</a:t>
            </a:r>
            <a:r>
              <a:rPr lang="fr-FR" sz="4000" smtClean="0"/>
              <a:t>aractères des Contrats (5/6)</a:t>
            </a:r>
            <a:endParaRPr lang="fr-FR" sz="2800" smtClean="0"/>
          </a:p>
        </p:txBody>
      </p:sp>
    </p:spTree>
  </p:cSld>
  <p:clrMapOvr>
    <a:masterClrMapping/>
  </p:clrMapOvr>
  <p:transition>
    <p:zoom/>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4226" name="Group 2"/>
          <p:cNvGraphicFramePr>
            <a:graphicFrameLocks noGrp="1"/>
          </p:cNvGraphicFramePr>
          <p:nvPr/>
        </p:nvGraphicFramePr>
        <p:xfrm>
          <a:off x="1524000" y="2659063"/>
          <a:ext cx="6096000" cy="3363912"/>
        </p:xfrm>
        <a:graphic>
          <a:graphicData uri="http://schemas.openxmlformats.org/drawingml/2006/table">
            <a:tbl>
              <a:tblPr/>
              <a:tblGrid>
                <a:gridCol w="2286000"/>
                <a:gridCol w="838200"/>
                <a:gridCol w="1066800"/>
                <a:gridCol w="1219200"/>
                <a:gridCol w="685800"/>
              </a:tblGrid>
              <a:tr h="406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200" b="1" i="0" u="none" strike="noStrike" cap="none" normalizeH="0" baseline="0" smtClean="0">
                          <a:ln>
                            <a:noFill/>
                          </a:ln>
                          <a:solidFill>
                            <a:schemeClr val="tx1"/>
                          </a:solidFill>
                          <a:effectLst/>
                          <a:latin typeface="Times" charset="0"/>
                        </a:rPr>
                        <a:t>Type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200" b="1" i="0" u="none" strike="noStrike" cap="none" normalizeH="0" baseline="0" smtClean="0">
                          <a:ln>
                            <a:noFill/>
                          </a:ln>
                          <a:solidFill>
                            <a:schemeClr val="tx1"/>
                          </a:solidFill>
                          <a:effectLst/>
                          <a:latin typeface="Times" charset="0"/>
                        </a:rPr>
                        <a:t>Taille du contrat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200" b="1" i="0" u="none" strike="noStrike" cap="none" normalizeH="0" baseline="0" smtClean="0">
                          <a:ln>
                            <a:noFill/>
                          </a:ln>
                          <a:solidFill>
                            <a:schemeClr val="tx1"/>
                          </a:solidFill>
                          <a:effectLst/>
                          <a:latin typeface="Times" charset="0"/>
                        </a:rPr>
                        <a:t>Négociation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200" b="1" i="0" u="none" strike="noStrike" cap="none" normalizeH="0" baseline="0" smtClean="0">
                          <a:ln>
                            <a:noFill/>
                          </a:ln>
                          <a:solidFill>
                            <a:schemeClr val="tx1"/>
                          </a:solidFill>
                          <a:effectLst/>
                          <a:latin typeface="Times" charset="0"/>
                        </a:rPr>
                        <a:t>Compensation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200" b="1" i="0" u="none" strike="noStrike" cap="none" normalizeH="0" baseline="0" smtClean="0">
                          <a:ln>
                            <a:noFill/>
                          </a:ln>
                          <a:solidFill>
                            <a:schemeClr val="tx1"/>
                          </a:solidFill>
                          <a:effectLst/>
                          <a:latin typeface="Times" charset="0"/>
                        </a:rPr>
                        <a:t>Totale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200" b="1" i="0" u="none" strike="noStrike" cap="none" normalizeH="0" baseline="0" smtClean="0">
                          <a:ln>
                            <a:noFill/>
                          </a:ln>
                          <a:solidFill>
                            <a:srgbClr val="01A0B5"/>
                          </a:solidFill>
                          <a:effectLst/>
                          <a:latin typeface="Times" charset="0"/>
                        </a:rPr>
                        <a:t>Option sur indice CAC40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0" i="0" u="none" strike="noStrike" cap="none" normalizeH="0" baseline="0" smtClean="0">
                          <a:ln>
                            <a:noFill/>
                          </a:ln>
                          <a:solidFill>
                            <a:schemeClr val="tx1"/>
                          </a:solidFill>
                          <a:effectLst/>
                          <a:latin typeface="Times"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0" i="0" u="none" strike="noStrike" cap="none" normalizeH="0" baseline="0" smtClean="0">
                          <a:ln>
                            <a:noFill/>
                          </a:ln>
                          <a:solidFill>
                            <a:schemeClr val="tx1"/>
                          </a:solidFill>
                          <a:effectLst/>
                          <a:latin typeface="Times" charset="0"/>
                        </a:rPr>
                        <a:t>0,02€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0" i="0" u="none" strike="noStrike" cap="none" normalizeH="0" baseline="0" smtClean="0">
                          <a:ln>
                            <a:noFill/>
                          </a:ln>
                          <a:solidFill>
                            <a:schemeClr val="tx1"/>
                          </a:solidFill>
                          <a:effectLst/>
                          <a:latin typeface="Times" charset="0"/>
                        </a:rPr>
                        <a:t>Variable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0" i="0" u="none" strike="noStrike" cap="none" normalizeH="0" baseline="0" smtClean="0">
                          <a:ln>
                            <a:noFill/>
                          </a:ln>
                          <a:solidFill>
                            <a:schemeClr val="tx1"/>
                          </a:solidFill>
                          <a:effectLst/>
                          <a:latin typeface="Times" charset="0"/>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5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200" b="1" i="0" u="none" strike="noStrike" cap="none" normalizeH="0" baseline="0" smtClean="0">
                          <a:ln>
                            <a:noFill/>
                          </a:ln>
                          <a:solidFill>
                            <a:srgbClr val="01A0B5"/>
                          </a:solidFill>
                          <a:effectLst/>
                          <a:latin typeface="Times" charset="0"/>
                        </a:rPr>
                        <a:t>Option sur action à court et à long terme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0" i="0" u="none" strike="noStrike" cap="none" normalizeH="0" baseline="0" smtClean="0">
                          <a:ln>
                            <a:noFill/>
                          </a:ln>
                          <a:solidFill>
                            <a:schemeClr val="tx1"/>
                          </a:solidFill>
                          <a:effectLst/>
                          <a:latin typeface="Times"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0" i="0" u="none" strike="noStrike" cap="none" normalizeH="0" baseline="0" smtClean="0">
                          <a:ln>
                            <a:noFill/>
                          </a:ln>
                          <a:solidFill>
                            <a:schemeClr val="tx1"/>
                          </a:solidFill>
                          <a:effectLst/>
                          <a:latin typeface="Times" charset="0"/>
                        </a:rPr>
                        <a:t>0,12€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0" i="0" u="none" strike="noStrike" cap="none" normalizeH="0" baseline="0" smtClean="0">
                          <a:ln>
                            <a:noFill/>
                          </a:ln>
                          <a:solidFill>
                            <a:schemeClr val="tx1"/>
                          </a:solidFill>
                          <a:effectLst/>
                          <a:latin typeface="Times" charset="0"/>
                        </a:rPr>
                        <a:t>Variable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0" i="0" u="none" strike="noStrike" cap="none" normalizeH="0" baseline="0" smtClean="0">
                          <a:ln>
                            <a:noFill/>
                          </a:ln>
                          <a:solidFill>
                            <a:schemeClr val="tx1"/>
                          </a:solidFill>
                          <a:effectLst/>
                          <a:latin typeface="Times" charset="0"/>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02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200" b="1" i="0" u="none" strike="noStrike" cap="none" normalizeH="0" baseline="0" smtClean="0">
                          <a:ln>
                            <a:noFill/>
                          </a:ln>
                          <a:solidFill>
                            <a:srgbClr val="01A0B5"/>
                          </a:solidFill>
                          <a:effectLst/>
                          <a:latin typeface="Times" charset="0"/>
                        </a:rPr>
                        <a:t>Futures sur indice CAC40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0" i="0" u="none" strike="noStrike" cap="none" normalizeH="0" baseline="0" smtClean="0">
                          <a:ln>
                            <a:noFill/>
                          </a:ln>
                          <a:solidFill>
                            <a:schemeClr val="tx1"/>
                          </a:solidFill>
                          <a:effectLst/>
                          <a:latin typeface="Times"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0" i="0" u="none" strike="noStrike" cap="none" normalizeH="0" baseline="0" smtClean="0">
                          <a:ln>
                            <a:noFill/>
                          </a:ln>
                          <a:solidFill>
                            <a:schemeClr val="tx1"/>
                          </a:solidFill>
                          <a:effectLst/>
                          <a:latin typeface="Times" charset="0"/>
                        </a:rPr>
                        <a:t>0,14€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0" i="0" u="none" strike="noStrike" cap="none" normalizeH="0" baseline="0" smtClean="0">
                          <a:ln>
                            <a:noFill/>
                          </a:ln>
                          <a:solidFill>
                            <a:schemeClr val="tx1"/>
                          </a:solidFill>
                          <a:effectLst/>
                          <a:latin typeface="Times" charset="0"/>
                        </a:rPr>
                        <a:t>0,21€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1" i="0" u="none" strike="noStrike" cap="none" normalizeH="0" baseline="0" smtClean="0">
                          <a:ln>
                            <a:noFill/>
                          </a:ln>
                          <a:solidFill>
                            <a:srgbClr val="F7D131"/>
                          </a:solidFill>
                          <a:effectLst/>
                          <a:latin typeface="Times" charset="0"/>
                        </a:rPr>
                        <a:t>0,35€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49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200" b="1" i="0" u="none" strike="noStrike" cap="none" normalizeH="0" baseline="0" smtClean="0">
                          <a:ln>
                            <a:noFill/>
                          </a:ln>
                          <a:solidFill>
                            <a:srgbClr val="01A0B5"/>
                          </a:solidFill>
                          <a:effectLst/>
                          <a:latin typeface="Times" charset="0"/>
                        </a:rPr>
                        <a:t>Option sur indice DJ STOXX 50 / DJ Euro STOXX 50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0" i="0" u="none" strike="noStrike" cap="none" normalizeH="0" baseline="0" smtClean="0">
                          <a:ln>
                            <a:noFill/>
                          </a:ln>
                          <a:solidFill>
                            <a:schemeClr val="tx1"/>
                          </a:solidFill>
                          <a:effectLst/>
                          <a:latin typeface="Times"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0" i="0" u="none" strike="noStrike" cap="none" normalizeH="0" baseline="0" smtClean="0">
                          <a:ln>
                            <a:noFill/>
                          </a:ln>
                          <a:solidFill>
                            <a:schemeClr val="tx1"/>
                          </a:solidFill>
                          <a:effectLst/>
                          <a:latin typeface="Times" charset="0"/>
                        </a:rPr>
                        <a:t>0,12€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0" i="0" u="none" strike="noStrike" cap="none" normalizeH="0" baseline="0" smtClean="0">
                          <a:ln>
                            <a:noFill/>
                          </a:ln>
                          <a:solidFill>
                            <a:schemeClr val="tx1"/>
                          </a:solidFill>
                          <a:effectLst/>
                          <a:latin typeface="Times" charset="0"/>
                        </a:rPr>
                        <a:t>0,18€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1" i="0" u="none" strike="noStrike" cap="none" normalizeH="0" baseline="0" smtClean="0">
                          <a:ln>
                            <a:noFill/>
                          </a:ln>
                          <a:solidFill>
                            <a:srgbClr val="F7D131"/>
                          </a:solidFill>
                          <a:effectLst/>
                          <a:latin typeface="Times" charset="0"/>
                        </a:rPr>
                        <a:t>0,30€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200" b="1" i="0" u="none" strike="noStrike" cap="none" normalizeH="0" baseline="0" smtClean="0">
                          <a:ln>
                            <a:noFill/>
                          </a:ln>
                          <a:solidFill>
                            <a:srgbClr val="01A0B5"/>
                          </a:solidFill>
                          <a:effectLst/>
                          <a:latin typeface="Times" charset="0"/>
                        </a:rPr>
                        <a:t>Futures sur indice DJ STOXX 50 / DJ Euro STOXX 50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0" i="0" u="none" strike="noStrike" cap="none" normalizeH="0" baseline="0" smtClean="0">
                          <a:ln>
                            <a:noFill/>
                          </a:ln>
                          <a:solidFill>
                            <a:schemeClr val="tx1"/>
                          </a:solidFill>
                          <a:effectLst/>
                          <a:latin typeface="Times"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0" i="0" u="none" strike="noStrike" cap="none" normalizeH="0" baseline="0" smtClean="0">
                          <a:ln>
                            <a:noFill/>
                          </a:ln>
                          <a:solidFill>
                            <a:schemeClr val="tx1"/>
                          </a:solidFill>
                          <a:effectLst/>
                          <a:latin typeface="Times" charset="0"/>
                        </a:rPr>
                        <a:t>0,10€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0" i="0" u="none" strike="noStrike" cap="none" normalizeH="0" baseline="0" smtClean="0">
                          <a:ln>
                            <a:noFill/>
                          </a:ln>
                          <a:solidFill>
                            <a:schemeClr val="tx1"/>
                          </a:solidFill>
                          <a:effectLst/>
                          <a:latin typeface="Times" charset="0"/>
                        </a:rPr>
                        <a:t>0,15€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1" i="0" u="none" strike="noStrike" cap="none" normalizeH="0" baseline="0" smtClean="0">
                          <a:ln>
                            <a:noFill/>
                          </a:ln>
                          <a:solidFill>
                            <a:srgbClr val="F7D131"/>
                          </a:solidFill>
                          <a:effectLst/>
                          <a:latin typeface="Times" charset="0"/>
                        </a:rPr>
                        <a:t>0,25€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200" b="1" i="0" u="none" strike="noStrike" cap="none" normalizeH="0" baseline="0" smtClean="0">
                          <a:ln>
                            <a:noFill/>
                          </a:ln>
                          <a:solidFill>
                            <a:srgbClr val="01A0B5"/>
                          </a:solidFill>
                          <a:effectLst/>
                          <a:latin typeface="Times" charset="0"/>
                        </a:rPr>
                        <a:t>Futures sur Indices Sectoriels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200" b="1" i="0" u="none" strike="noStrike" cap="none" normalizeH="0" baseline="0" smtClean="0">
                          <a:ln>
                            <a:noFill/>
                          </a:ln>
                          <a:solidFill>
                            <a:srgbClr val="01A0B5"/>
                          </a:solidFill>
                          <a:effectLst/>
                          <a:latin typeface="Times" charset="0"/>
                        </a:rPr>
                        <a:t>DJ STOXX 600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0" i="0" u="none" strike="noStrike" cap="none" normalizeH="0" baseline="0" smtClean="0">
                          <a:ln>
                            <a:noFill/>
                          </a:ln>
                          <a:solidFill>
                            <a:schemeClr val="tx1"/>
                          </a:solidFill>
                          <a:effectLst/>
                          <a:latin typeface="Times" charset="0"/>
                        </a:rPr>
                        <a:t>50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0" i="0" u="none" strike="noStrike" cap="none" normalizeH="0" baseline="0" smtClean="0">
                          <a:ln>
                            <a:noFill/>
                          </a:ln>
                          <a:solidFill>
                            <a:schemeClr val="tx1"/>
                          </a:solidFill>
                          <a:effectLst/>
                          <a:latin typeface="Times" charset="0"/>
                        </a:rPr>
                        <a:t>0,05€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0" i="0" u="none" strike="noStrike" cap="none" normalizeH="0" baseline="0" smtClean="0">
                          <a:ln>
                            <a:noFill/>
                          </a:ln>
                          <a:solidFill>
                            <a:schemeClr val="tx1"/>
                          </a:solidFill>
                          <a:effectLst/>
                          <a:latin typeface="Times" charset="0"/>
                        </a:rPr>
                        <a:t>0,07€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400" b="1" i="0" u="none" strike="noStrike" cap="none" normalizeH="0" baseline="0" smtClean="0">
                          <a:ln>
                            <a:noFill/>
                          </a:ln>
                          <a:solidFill>
                            <a:srgbClr val="F7D131"/>
                          </a:solidFill>
                          <a:effectLst/>
                          <a:latin typeface="Times" charset="0"/>
                        </a:rPr>
                        <a:t>0,12€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73811" name="Rectangle 52"/>
          <p:cNvSpPr>
            <a:spLocks noGrp="1" noChangeArrowheads="1"/>
          </p:cNvSpPr>
          <p:nvPr>
            <p:ph type="body" idx="1"/>
          </p:nvPr>
        </p:nvSpPr>
        <p:spPr>
          <a:xfrm>
            <a:off x="1066800" y="1752600"/>
            <a:ext cx="7315200" cy="4648200"/>
          </a:xfrm>
        </p:spPr>
        <p:txBody>
          <a:bodyPr/>
          <a:lstStyle/>
          <a:p>
            <a:pPr algn="just" eaLnBrk="1" hangingPunct="1">
              <a:buFontTx/>
              <a:buNone/>
            </a:pPr>
            <a:r>
              <a:rPr lang="fr-FR" sz="1600" smtClean="0">
                <a:solidFill>
                  <a:srgbClr val="000080"/>
                </a:solidFill>
              </a:rPr>
              <a:t>	</a:t>
            </a:r>
            <a:r>
              <a:rPr lang="fr-FR" sz="1800" smtClean="0">
                <a:solidFill>
                  <a:srgbClr val="000080"/>
                </a:solidFill>
              </a:rPr>
              <a:t>« </a:t>
            </a:r>
            <a:r>
              <a:rPr lang="fr-FR" sz="1800" smtClean="0">
                <a:solidFill>
                  <a:srgbClr val="184B81"/>
                </a:solidFill>
              </a:rPr>
              <a:t>L</a:t>
            </a:r>
            <a:r>
              <a:rPr lang="fr-FR" sz="1800" smtClean="0"/>
              <a:t>es commissions du MONEP sont composées de deux parties : </a:t>
            </a:r>
          </a:p>
          <a:p>
            <a:pPr algn="just" eaLnBrk="1" hangingPunct="1">
              <a:buFontTx/>
              <a:buNone/>
            </a:pPr>
            <a:r>
              <a:rPr lang="fr-FR" sz="1800" smtClean="0"/>
              <a:t>	une commission de négociation et une commission de compensation ».</a:t>
            </a:r>
          </a:p>
        </p:txBody>
      </p:sp>
      <p:sp>
        <p:nvSpPr>
          <p:cNvPr id="373812" name="Rectangle 53"/>
          <p:cNvSpPr>
            <a:spLocks noGrp="1" noChangeArrowheads="1"/>
          </p:cNvSpPr>
          <p:nvPr>
            <p:ph type="title"/>
          </p:nvPr>
        </p:nvSpPr>
        <p:spPr>
          <a:xfrm>
            <a:off x="457200" y="838200"/>
            <a:ext cx="8229600" cy="914400"/>
          </a:xfrm>
        </p:spPr>
        <p:txBody>
          <a:bodyPr/>
          <a:lstStyle/>
          <a:p>
            <a:pPr eaLnBrk="1" hangingPunct="1"/>
            <a:r>
              <a:rPr lang="fr-FR" sz="4000" smtClean="0">
                <a:solidFill>
                  <a:srgbClr val="01A0B5"/>
                </a:solidFill>
              </a:rPr>
              <a:t>L</a:t>
            </a:r>
            <a:r>
              <a:rPr lang="fr-FR" sz="4000" smtClean="0"/>
              <a:t>es </a:t>
            </a:r>
            <a:r>
              <a:rPr lang="fr-FR" sz="4000" smtClean="0">
                <a:solidFill>
                  <a:srgbClr val="FF5E00"/>
                </a:solidFill>
              </a:rPr>
              <a:t>C</a:t>
            </a:r>
            <a:r>
              <a:rPr lang="fr-FR" sz="4000" smtClean="0"/>
              <a:t>ommissions (6/6)</a:t>
            </a:r>
            <a:endParaRPr lang="fr-FR" sz="2800" smtClean="0"/>
          </a:p>
        </p:txBody>
      </p:sp>
    </p:spTree>
  </p:cSld>
  <p:clrMapOvr>
    <a:masterClrMapping/>
  </p:clrMapOvr>
  <p:transition>
    <p:zoom/>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09" name="Rectangle 2"/>
          <p:cNvSpPr>
            <a:spLocks noGrp="1" noChangeArrowheads="1"/>
          </p:cNvSpPr>
          <p:nvPr>
            <p:ph type="body" idx="1"/>
          </p:nvPr>
        </p:nvSpPr>
        <p:spPr>
          <a:xfrm>
            <a:off x="1066800" y="1905000"/>
            <a:ext cx="7086600" cy="4267200"/>
          </a:xfrm>
        </p:spPr>
        <p:txBody>
          <a:bodyPr/>
          <a:lstStyle/>
          <a:p>
            <a:pPr eaLnBrk="1" hangingPunct="1">
              <a:buFontTx/>
              <a:buNone/>
            </a:pPr>
            <a:r>
              <a:rPr lang="fr-FR" sz="2800" smtClean="0">
                <a:solidFill>
                  <a:srgbClr val="EAEAEA"/>
                </a:solidFill>
              </a:rPr>
              <a:t>	Les Marchés Réglementés :</a:t>
            </a:r>
          </a:p>
          <a:p>
            <a:pPr lvl="1" eaLnBrk="1" hangingPunct="1"/>
            <a:r>
              <a:rPr lang="fr-FR" sz="2000" smtClean="0">
                <a:solidFill>
                  <a:srgbClr val="EAEAEA"/>
                </a:solidFill>
              </a:rPr>
              <a:t>Le Premier Marché,</a:t>
            </a:r>
          </a:p>
          <a:p>
            <a:pPr lvl="1" eaLnBrk="1" hangingPunct="1"/>
            <a:r>
              <a:rPr lang="fr-FR" sz="2000" smtClean="0">
                <a:solidFill>
                  <a:srgbClr val="EAEAEA"/>
                </a:solidFill>
              </a:rPr>
              <a:t>Le Second Marché,</a:t>
            </a:r>
          </a:p>
          <a:p>
            <a:pPr lvl="1" eaLnBrk="1" hangingPunct="1"/>
            <a:r>
              <a:rPr lang="fr-FR" sz="2000" smtClean="0">
                <a:solidFill>
                  <a:srgbClr val="EAEAEA"/>
                </a:solidFill>
              </a:rPr>
              <a:t>Le Nouveau Marché.</a:t>
            </a:r>
          </a:p>
          <a:p>
            <a:pPr eaLnBrk="1" hangingPunct="1">
              <a:buFontTx/>
              <a:buNone/>
            </a:pPr>
            <a:r>
              <a:rPr lang="fr-FR" sz="2800" smtClean="0">
                <a:solidFill>
                  <a:srgbClr val="184B81"/>
                </a:solidFill>
              </a:rPr>
              <a:t>	</a:t>
            </a:r>
            <a:r>
              <a:rPr lang="fr-FR" sz="2800" smtClean="0">
                <a:solidFill>
                  <a:srgbClr val="01A0B5"/>
                </a:solidFill>
              </a:rPr>
              <a:t>L</a:t>
            </a:r>
            <a:r>
              <a:rPr lang="fr-FR" sz="2800" smtClean="0"/>
              <a:t>es Marchés Dérivés :</a:t>
            </a:r>
          </a:p>
          <a:p>
            <a:pPr lvl="1" eaLnBrk="1" hangingPunct="1"/>
            <a:r>
              <a:rPr lang="fr-FR" sz="2000" smtClean="0">
                <a:solidFill>
                  <a:srgbClr val="EAEAEA"/>
                </a:solidFill>
              </a:rPr>
              <a:t>Le Marché OTC,</a:t>
            </a:r>
          </a:p>
          <a:p>
            <a:pPr lvl="1" eaLnBrk="1" hangingPunct="1"/>
            <a:r>
              <a:rPr lang="fr-FR" sz="2000" smtClean="0">
                <a:solidFill>
                  <a:srgbClr val="EAEAEA"/>
                </a:solidFill>
              </a:rPr>
              <a:t>Le Monep,</a:t>
            </a:r>
          </a:p>
          <a:p>
            <a:pPr lvl="1" eaLnBrk="1" hangingPunct="1"/>
            <a:r>
              <a:rPr lang="fr-FR" sz="2000" smtClean="0">
                <a:solidFill>
                  <a:srgbClr val="01A0B5"/>
                </a:solidFill>
              </a:rPr>
              <a:t>L</a:t>
            </a:r>
            <a:r>
              <a:rPr lang="fr-FR" sz="2000" smtClean="0"/>
              <a:t>e Matif.</a:t>
            </a:r>
          </a:p>
          <a:p>
            <a:pPr eaLnBrk="1" hangingPunct="1">
              <a:buFontTx/>
              <a:buNone/>
            </a:pPr>
            <a:r>
              <a:rPr lang="fr-FR" sz="2800" smtClean="0">
                <a:solidFill>
                  <a:srgbClr val="EAEAEA"/>
                </a:solidFill>
              </a:rPr>
              <a:t>	Le Marché Monétaire</a:t>
            </a:r>
          </a:p>
          <a:p>
            <a:pPr eaLnBrk="1" hangingPunct="1">
              <a:buFontTx/>
              <a:buNone/>
            </a:pPr>
            <a:r>
              <a:rPr lang="fr-FR" sz="2800" smtClean="0">
                <a:solidFill>
                  <a:srgbClr val="EAEAEA"/>
                </a:solidFill>
              </a:rPr>
              <a:t>	Le Marché Obligataire</a:t>
            </a:r>
          </a:p>
        </p:txBody>
      </p:sp>
      <p:sp>
        <p:nvSpPr>
          <p:cNvPr id="375810"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es différents types de Marchés</a:t>
            </a:r>
            <a:endParaRPr lang="fr-FR" smtClean="0"/>
          </a:p>
        </p:txBody>
      </p:sp>
      <p:pic>
        <p:nvPicPr>
          <p:cNvPr id="375811" name="Picture 4" descr="Logo Partie 1"/>
          <p:cNvPicPr>
            <a:picLocks noChangeAspect="1" noChangeArrowheads="1"/>
          </p:cNvPicPr>
          <p:nvPr/>
        </p:nvPicPr>
        <p:blipFill>
          <a:blip r:embed="rId3">
            <a:lum bright="70000" contrast="-70000"/>
          </a:blip>
          <a:srcRect/>
          <a:stretch>
            <a:fillRect/>
          </a:stretch>
        </p:blipFill>
        <p:spPr bwMode="auto">
          <a:xfrm>
            <a:off x="914400" y="1917700"/>
            <a:ext cx="500063" cy="503238"/>
          </a:xfrm>
          <a:prstGeom prst="rect">
            <a:avLst/>
          </a:prstGeom>
          <a:noFill/>
          <a:ln w="9525">
            <a:noFill/>
            <a:miter lim="800000"/>
            <a:headEnd/>
            <a:tailEnd/>
          </a:ln>
        </p:spPr>
      </p:pic>
      <p:pic>
        <p:nvPicPr>
          <p:cNvPr id="375812" name="Picture 5" descr="Logo Partie 1"/>
          <p:cNvPicPr>
            <a:picLocks noChangeAspect="1" noChangeArrowheads="1"/>
          </p:cNvPicPr>
          <p:nvPr/>
        </p:nvPicPr>
        <p:blipFill>
          <a:blip r:embed="rId3"/>
          <a:srcRect/>
          <a:stretch>
            <a:fillRect/>
          </a:stretch>
        </p:blipFill>
        <p:spPr bwMode="auto">
          <a:xfrm>
            <a:off x="914400" y="3522663"/>
            <a:ext cx="500063" cy="503237"/>
          </a:xfrm>
          <a:prstGeom prst="rect">
            <a:avLst/>
          </a:prstGeom>
          <a:noFill/>
          <a:ln w="9525">
            <a:noFill/>
            <a:miter lim="800000"/>
            <a:headEnd/>
            <a:tailEnd/>
          </a:ln>
        </p:spPr>
      </p:pic>
      <p:pic>
        <p:nvPicPr>
          <p:cNvPr id="375813" name="Picture 6" descr="Logo Partie 1"/>
          <p:cNvPicPr>
            <a:picLocks noChangeAspect="1" noChangeArrowheads="1"/>
          </p:cNvPicPr>
          <p:nvPr/>
        </p:nvPicPr>
        <p:blipFill>
          <a:blip r:embed="rId3">
            <a:lum bright="70000" contrast="-70000"/>
          </a:blip>
          <a:srcRect/>
          <a:stretch>
            <a:fillRect/>
          </a:stretch>
        </p:blipFill>
        <p:spPr bwMode="auto">
          <a:xfrm>
            <a:off x="914400" y="5148263"/>
            <a:ext cx="500063" cy="503237"/>
          </a:xfrm>
          <a:prstGeom prst="rect">
            <a:avLst/>
          </a:prstGeom>
          <a:noFill/>
          <a:ln w="9525">
            <a:noFill/>
            <a:miter lim="800000"/>
            <a:headEnd/>
            <a:tailEnd/>
          </a:ln>
        </p:spPr>
      </p:pic>
      <p:pic>
        <p:nvPicPr>
          <p:cNvPr id="375814" name="Picture 7" descr="Logo Partie 1"/>
          <p:cNvPicPr>
            <a:picLocks noChangeAspect="1" noChangeArrowheads="1"/>
          </p:cNvPicPr>
          <p:nvPr/>
        </p:nvPicPr>
        <p:blipFill>
          <a:blip r:embed="rId3">
            <a:lum bright="70000" contrast="-70000"/>
          </a:blip>
          <a:srcRect/>
          <a:stretch>
            <a:fillRect/>
          </a:stretch>
        </p:blipFill>
        <p:spPr bwMode="auto">
          <a:xfrm>
            <a:off x="914400" y="5643563"/>
            <a:ext cx="500063" cy="503237"/>
          </a:xfrm>
          <a:prstGeom prst="rect">
            <a:avLst/>
          </a:prstGeom>
          <a:noFill/>
          <a:ln w="9525">
            <a:noFill/>
            <a:miter lim="800000"/>
            <a:headEnd/>
            <a:tailEnd/>
          </a:ln>
        </p:spPr>
      </p:pic>
    </p:spTree>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body" idx="1"/>
          </p:nvPr>
        </p:nvSpPr>
        <p:spPr>
          <a:xfrm>
            <a:off x="457200" y="3302000"/>
            <a:ext cx="8382000" cy="2413000"/>
          </a:xfrm>
        </p:spPr>
        <p:txBody>
          <a:bodyPr/>
          <a:lstStyle/>
          <a:p>
            <a:pPr marL="1168400" lvl="1" indent="-711200" eaLnBrk="1" hangingPunct="1">
              <a:buFont typeface="Wingdings" pitchFamily="2" charset="2"/>
              <a:buChar char="Ò"/>
            </a:pPr>
            <a:r>
              <a:rPr lang="fr-FR" sz="2000" smtClean="0">
                <a:solidFill>
                  <a:srgbClr val="01A0B5"/>
                </a:solidFill>
              </a:rPr>
              <a:t>A</a:t>
            </a:r>
            <a:r>
              <a:rPr lang="fr-FR" sz="2000" smtClean="0"/>
              <a:t>nnuités constantes,</a:t>
            </a:r>
          </a:p>
          <a:p>
            <a:pPr marL="1168400" lvl="1" indent="-711200" eaLnBrk="1" hangingPunct="1">
              <a:buFont typeface="Wingdings" pitchFamily="2" charset="2"/>
              <a:buChar char="Ò"/>
            </a:pPr>
            <a:r>
              <a:rPr lang="fr-FR" sz="2000" smtClean="0">
                <a:solidFill>
                  <a:srgbClr val="01A0B5"/>
                </a:solidFill>
              </a:rPr>
              <a:t>S</a:t>
            </a:r>
            <a:r>
              <a:rPr lang="fr-FR" sz="2000" smtClean="0"/>
              <a:t>ystème de prêt le plus simple car idéalement adapté à une période de :</a:t>
            </a:r>
            <a:endParaRPr lang="fr-FR" sz="1800" smtClean="0"/>
          </a:p>
          <a:p>
            <a:pPr marL="1879600" lvl="3" indent="-508000">
              <a:lnSpc>
                <a:spcPct val="90000"/>
              </a:lnSpc>
              <a:spcBef>
                <a:spcPct val="0"/>
              </a:spcBef>
              <a:buFont typeface="Wingdings" pitchFamily="2" charset="2"/>
              <a:buChar char="°"/>
            </a:pPr>
            <a:r>
              <a:rPr lang="fr-FR" sz="1800" i="1" smtClean="0">
                <a:solidFill>
                  <a:srgbClr val="01A0B5"/>
                </a:solidFill>
              </a:rPr>
              <a:t>F</a:t>
            </a:r>
            <a:r>
              <a:rPr lang="fr-FR" sz="1800" i="1" smtClean="0"/>
              <a:t>orte inflation et/ou </a:t>
            </a:r>
          </a:p>
          <a:p>
            <a:pPr marL="1879600" lvl="3" indent="-508000">
              <a:lnSpc>
                <a:spcPct val="90000"/>
              </a:lnSpc>
              <a:spcBef>
                <a:spcPct val="0"/>
              </a:spcBef>
              <a:buFont typeface="Wingdings" pitchFamily="2" charset="2"/>
              <a:buChar char="°"/>
            </a:pPr>
            <a:r>
              <a:rPr lang="fr-FR" sz="1800" i="1" smtClean="0">
                <a:solidFill>
                  <a:srgbClr val="01A0B5"/>
                </a:solidFill>
              </a:rPr>
              <a:t>C</a:t>
            </a:r>
            <a:r>
              <a:rPr lang="fr-FR" sz="1800" i="1" smtClean="0"/>
              <a:t>roissance importante des capacités financières des acquéreurs.</a:t>
            </a:r>
            <a:endParaRPr lang="fr-FR" sz="1400" smtClean="0">
              <a:solidFill>
                <a:srgbClr val="184B81"/>
              </a:solidFill>
            </a:endParaRPr>
          </a:p>
          <a:p>
            <a:pPr marL="1168400" lvl="1" indent="-711200" eaLnBrk="1" hangingPunct="1">
              <a:buFont typeface="Wingdings" pitchFamily="2" charset="2"/>
              <a:buChar char="Ò"/>
            </a:pPr>
            <a:r>
              <a:rPr lang="fr-FR" sz="2000" smtClean="0">
                <a:solidFill>
                  <a:srgbClr val="01A0B5"/>
                </a:solidFill>
              </a:rPr>
              <a:t>V</a:t>
            </a:r>
            <a:r>
              <a:rPr lang="fr-FR" sz="2000" smtClean="0"/>
              <a:t>ie du prêt est connue dès l’origine,</a:t>
            </a:r>
          </a:p>
          <a:p>
            <a:pPr marL="1168400" lvl="1" indent="-711200" eaLnBrk="1" hangingPunct="1">
              <a:buFont typeface="Wingdings" pitchFamily="2" charset="2"/>
              <a:buChar char="Ò"/>
            </a:pPr>
            <a:r>
              <a:rPr lang="fr-FR" sz="2000" smtClean="0">
                <a:solidFill>
                  <a:srgbClr val="01A0B5"/>
                </a:solidFill>
              </a:rPr>
              <a:t>L</a:t>
            </a:r>
            <a:r>
              <a:rPr lang="fr-FR" sz="2000" smtClean="0"/>
              <a:t>’acquéreur s’interdit de profiter d’une éventuelle détente des taux.</a:t>
            </a:r>
          </a:p>
        </p:txBody>
      </p:sp>
      <p:sp>
        <p:nvSpPr>
          <p:cNvPr id="49154" name="Rectangle 6"/>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es Crédits Bancaires</a:t>
            </a:r>
          </a:p>
        </p:txBody>
      </p:sp>
      <p:pic>
        <p:nvPicPr>
          <p:cNvPr id="49155" name="Picture 11" descr="Logo Partie 2"/>
          <p:cNvPicPr>
            <a:picLocks noChangeAspect="1" noChangeArrowheads="1"/>
          </p:cNvPicPr>
          <p:nvPr/>
        </p:nvPicPr>
        <p:blipFill>
          <a:blip r:embed="rId3"/>
          <a:srcRect/>
          <a:stretch>
            <a:fillRect/>
          </a:stretch>
        </p:blipFill>
        <p:spPr bwMode="auto">
          <a:xfrm>
            <a:off x="762000" y="2120900"/>
            <a:ext cx="858838" cy="914400"/>
          </a:xfrm>
          <a:prstGeom prst="rect">
            <a:avLst/>
          </a:prstGeom>
          <a:noFill/>
          <a:ln w="9525">
            <a:noFill/>
            <a:miter lim="800000"/>
            <a:headEnd/>
            <a:tailEnd/>
          </a:ln>
        </p:spPr>
      </p:pic>
      <p:sp>
        <p:nvSpPr>
          <p:cNvPr id="49156" name="Rectangle 12"/>
          <p:cNvSpPr>
            <a:spLocks noChangeArrowheads="1"/>
          </p:cNvSpPr>
          <p:nvPr/>
        </p:nvSpPr>
        <p:spPr bwMode="auto">
          <a:xfrm>
            <a:off x="914400" y="2362200"/>
            <a:ext cx="7391400" cy="685800"/>
          </a:xfrm>
          <a:prstGeom prst="rect">
            <a:avLst/>
          </a:prstGeom>
          <a:noFill/>
          <a:ln w="9525">
            <a:noFill/>
            <a:miter lim="800000"/>
            <a:headEnd/>
            <a:tailEnd/>
          </a:ln>
        </p:spPr>
        <p:txBody>
          <a:bodyPr/>
          <a:lstStyle/>
          <a:p>
            <a:pPr marL="812800" indent="-812800">
              <a:spcBef>
                <a:spcPct val="20000"/>
              </a:spcBef>
            </a:pPr>
            <a:r>
              <a:rPr lang="fr-FR" sz="2800">
                <a:solidFill>
                  <a:srgbClr val="184B81"/>
                </a:solidFill>
              </a:rPr>
              <a:t>	 </a:t>
            </a:r>
            <a:r>
              <a:rPr lang="fr-FR" sz="2800">
                <a:solidFill>
                  <a:srgbClr val="01A0B5"/>
                </a:solidFill>
              </a:rPr>
              <a:t>L</a:t>
            </a:r>
            <a:r>
              <a:rPr lang="fr-FR" sz="2800"/>
              <a:t>e Prêt à taux fixe non révisable :</a:t>
            </a:r>
          </a:p>
        </p:txBody>
      </p:sp>
    </p:spTree>
  </p:cSld>
  <p:clrMapOvr>
    <a:masterClrMapping/>
  </p:clrMapOvr>
  <p:transition>
    <p:zoom/>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7" name="Rectangle 2"/>
          <p:cNvSpPr>
            <a:spLocks noGrp="1" noChangeArrowheads="1"/>
          </p:cNvSpPr>
          <p:nvPr>
            <p:ph type="body" idx="1"/>
          </p:nvPr>
        </p:nvSpPr>
        <p:spPr>
          <a:xfrm>
            <a:off x="1066800" y="1981200"/>
            <a:ext cx="7162800" cy="4038600"/>
          </a:xfrm>
        </p:spPr>
        <p:txBody>
          <a:bodyPr/>
          <a:lstStyle/>
          <a:p>
            <a:pPr algn="just" eaLnBrk="1" hangingPunct="1">
              <a:buFontTx/>
              <a:buNone/>
            </a:pPr>
            <a:r>
              <a:rPr lang="fr-FR" sz="2400" smtClean="0">
                <a:solidFill>
                  <a:srgbClr val="184B81"/>
                </a:solidFill>
              </a:rPr>
              <a:t>	</a:t>
            </a:r>
            <a:r>
              <a:rPr lang="fr-FR" sz="2400" smtClean="0">
                <a:solidFill>
                  <a:srgbClr val="01A0B5"/>
                </a:solidFill>
              </a:rPr>
              <a:t>P</a:t>
            </a:r>
            <a:r>
              <a:rPr lang="fr-FR" sz="2400" smtClean="0"/>
              <a:t>rincipes généraux :</a:t>
            </a:r>
          </a:p>
          <a:p>
            <a:pPr lvl="1" algn="just" eaLnBrk="1" hangingPunct="1"/>
            <a:r>
              <a:rPr lang="fr-FR" sz="1800" smtClean="0">
                <a:solidFill>
                  <a:srgbClr val="01A0B5"/>
                </a:solidFill>
              </a:rPr>
              <a:t>M</a:t>
            </a:r>
            <a:r>
              <a:rPr lang="fr-FR" sz="1800" smtClean="0"/>
              <a:t>arché </a:t>
            </a:r>
            <a:r>
              <a:rPr lang="fr-FR" sz="1800" i="1" smtClean="0"/>
              <a:t>organisé</a:t>
            </a:r>
            <a:r>
              <a:rPr lang="fr-FR" sz="1800" smtClean="0"/>
              <a:t> à terme,</a:t>
            </a:r>
          </a:p>
          <a:p>
            <a:pPr lvl="1" algn="just" eaLnBrk="1" hangingPunct="1"/>
            <a:r>
              <a:rPr lang="fr-FR" sz="1800" smtClean="0">
                <a:solidFill>
                  <a:srgbClr val="01A0B5"/>
                </a:solidFill>
              </a:rPr>
              <a:t>D</a:t>
            </a:r>
            <a:r>
              <a:rPr lang="fr-FR" sz="1800" smtClean="0"/>
              <a:t>écalage de temps entre la signature du contrat et son exécution,</a:t>
            </a:r>
          </a:p>
          <a:p>
            <a:pPr lvl="1" algn="just" eaLnBrk="1" hangingPunct="1"/>
            <a:r>
              <a:rPr lang="fr-FR" sz="1800" smtClean="0">
                <a:solidFill>
                  <a:srgbClr val="01A0B5"/>
                </a:solidFill>
              </a:rPr>
              <a:t>O</a:t>
            </a:r>
            <a:r>
              <a:rPr lang="fr-FR" sz="1800" smtClean="0"/>
              <a:t>pérateur s’engage à acheter (vendre) une quantité à un prix fixé à l’avance, dont la livraison et le règlement n’interviennent qu’à une date d’échéance plus lointaine.</a:t>
            </a:r>
            <a:endParaRPr lang="fr-FR" sz="2000" smtClean="0"/>
          </a:p>
          <a:p>
            <a:pPr lvl="1" algn="just" eaLnBrk="1" hangingPunct="1"/>
            <a:endParaRPr lang="fr-FR" sz="1000" smtClean="0">
              <a:sym typeface="Symbol" pitchFamily="18" charset="2"/>
            </a:endParaRPr>
          </a:p>
          <a:p>
            <a:pPr algn="just" eaLnBrk="1" hangingPunct="1">
              <a:buFontTx/>
              <a:buNone/>
            </a:pPr>
            <a:r>
              <a:rPr lang="fr-FR" sz="2400" smtClean="0">
                <a:solidFill>
                  <a:srgbClr val="184B81"/>
                </a:solidFill>
              </a:rPr>
              <a:t>	</a:t>
            </a:r>
            <a:r>
              <a:rPr lang="fr-FR" sz="2400" smtClean="0">
                <a:solidFill>
                  <a:srgbClr val="01A0B5"/>
                </a:solidFill>
              </a:rPr>
              <a:t>O</a:t>
            </a:r>
            <a:r>
              <a:rPr lang="fr-FR" sz="2400" smtClean="0"/>
              <a:t>rganisation :</a:t>
            </a:r>
          </a:p>
          <a:p>
            <a:pPr lvl="1" algn="just" eaLnBrk="1" hangingPunct="1"/>
            <a:r>
              <a:rPr lang="fr-FR" sz="1800" smtClean="0">
                <a:solidFill>
                  <a:srgbClr val="01A0B5"/>
                </a:solidFill>
              </a:rPr>
              <a:t>P</a:t>
            </a:r>
            <a:r>
              <a:rPr lang="fr-FR" sz="1800" smtClean="0"/>
              <a:t>lacé sous l’autorité du Trésor, de la BdF et de l’AMF,</a:t>
            </a:r>
            <a:endParaRPr lang="fr-FR" sz="1800" i="1" smtClean="0"/>
          </a:p>
          <a:p>
            <a:pPr lvl="1" algn="just" eaLnBrk="1" hangingPunct="1"/>
            <a:r>
              <a:rPr lang="fr-FR" sz="1800" smtClean="0">
                <a:solidFill>
                  <a:srgbClr val="01A0B5"/>
                </a:solidFill>
              </a:rPr>
              <a:t>D</a:t>
            </a:r>
            <a:r>
              <a:rPr lang="fr-FR" sz="1800" smtClean="0"/>
              <a:t>eux autorités assurent son fonctionnement :</a:t>
            </a:r>
          </a:p>
          <a:p>
            <a:pPr lvl="2" algn="just" eaLnBrk="1" hangingPunct="1"/>
            <a:r>
              <a:rPr lang="fr-FR" sz="1800" i="1" smtClean="0">
                <a:solidFill>
                  <a:srgbClr val="01A0B5"/>
                </a:solidFill>
              </a:rPr>
              <a:t>A</a:t>
            </a:r>
            <a:r>
              <a:rPr lang="fr-FR" sz="1800" i="1" smtClean="0"/>
              <a:t>MF,</a:t>
            </a:r>
          </a:p>
          <a:p>
            <a:pPr lvl="2" algn="just" eaLnBrk="1" hangingPunct="1"/>
            <a:r>
              <a:rPr lang="fr-FR" sz="1800" i="1" smtClean="0">
                <a:solidFill>
                  <a:srgbClr val="01A0B5"/>
                </a:solidFill>
              </a:rPr>
              <a:t>E</a:t>
            </a:r>
            <a:r>
              <a:rPr lang="fr-FR" sz="1800" i="1" smtClean="0"/>
              <a:t>uroNext Paris SA.</a:t>
            </a:r>
            <a:endParaRPr lang="fr-FR" sz="1800" smtClean="0"/>
          </a:p>
        </p:txBody>
      </p:sp>
      <p:sp>
        <p:nvSpPr>
          <p:cNvPr id="377858"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 MATIF (1/3)</a:t>
            </a:r>
          </a:p>
        </p:txBody>
      </p:sp>
      <p:pic>
        <p:nvPicPr>
          <p:cNvPr id="377859"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pic>
        <p:nvPicPr>
          <p:cNvPr id="377860" name="Picture 5" descr="Logo Partie 1"/>
          <p:cNvPicPr>
            <a:picLocks noChangeAspect="1" noChangeArrowheads="1"/>
          </p:cNvPicPr>
          <p:nvPr/>
        </p:nvPicPr>
        <p:blipFill>
          <a:blip r:embed="rId3"/>
          <a:srcRect/>
          <a:stretch>
            <a:fillRect/>
          </a:stretch>
        </p:blipFill>
        <p:spPr bwMode="auto">
          <a:xfrm>
            <a:off x="901700" y="4191000"/>
            <a:ext cx="500063" cy="503238"/>
          </a:xfrm>
          <a:prstGeom prst="rect">
            <a:avLst/>
          </a:prstGeom>
          <a:noFill/>
          <a:ln w="9525">
            <a:noFill/>
            <a:miter lim="800000"/>
            <a:headEnd/>
            <a:tailEnd/>
          </a:ln>
        </p:spPr>
      </p:pic>
    </p:spTree>
  </p:cSld>
  <p:clrMapOvr>
    <a:masterClrMapping/>
  </p:clrMapOvr>
  <p:transition>
    <p:zoom/>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Rectangle 2"/>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 MATIF (2/3)</a:t>
            </a:r>
            <a:endParaRPr lang="fr-FR" smtClean="0"/>
          </a:p>
        </p:txBody>
      </p:sp>
      <p:sp>
        <p:nvSpPr>
          <p:cNvPr id="379906" name="Rectangle 3"/>
          <p:cNvSpPr>
            <a:spLocks noGrp="1" noChangeArrowheads="1"/>
          </p:cNvSpPr>
          <p:nvPr>
            <p:ph type="body" idx="1"/>
          </p:nvPr>
        </p:nvSpPr>
        <p:spPr>
          <a:xfrm>
            <a:off x="1066800" y="1981200"/>
            <a:ext cx="4876800" cy="3505200"/>
          </a:xfrm>
        </p:spPr>
        <p:txBody>
          <a:bodyPr/>
          <a:lstStyle/>
          <a:p>
            <a:pPr algn="just" eaLnBrk="1" hangingPunct="1">
              <a:buFontTx/>
              <a:buNone/>
            </a:pPr>
            <a:r>
              <a:rPr lang="fr-FR" sz="2400" smtClean="0">
                <a:solidFill>
                  <a:srgbClr val="184B81"/>
                </a:solidFill>
              </a:rPr>
              <a:t>	</a:t>
            </a:r>
            <a:r>
              <a:rPr lang="fr-FR" sz="2400" smtClean="0">
                <a:solidFill>
                  <a:srgbClr val="01A0B5"/>
                </a:solidFill>
              </a:rPr>
              <a:t>F</a:t>
            </a:r>
            <a:r>
              <a:rPr lang="fr-FR" sz="2400" smtClean="0"/>
              <a:t>onctionnement de la négociation :</a:t>
            </a:r>
          </a:p>
          <a:p>
            <a:pPr lvl="1" algn="just" eaLnBrk="1" hangingPunct="1"/>
            <a:r>
              <a:rPr lang="fr-FR" sz="1800" smtClean="0">
                <a:solidFill>
                  <a:srgbClr val="01A0B5"/>
                </a:solidFill>
              </a:rPr>
              <a:t>P</a:t>
            </a:r>
            <a:r>
              <a:rPr lang="fr-FR" sz="1800" smtClean="0"/>
              <a:t>assage d’ordre,</a:t>
            </a:r>
          </a:p>
          <a:p>
            <a:pPr lvl="1" algn="just" eaLnBrk="1" hangingPunct="1"/>
            <a:r>
              <a:rPr lang="fr-FR" sz="1800" smtClean="0">
                <a:solidFill>
                  <a:srgbClr val="01A0B5"/>
                </a:solidFill>
              </a:rPr>
              <a:t>D</a:t>
            </a:r>
            <a:r>
              <a:rPr lang="fr-FR" sz="1800" smtClean="0"/>
              <a:t>épôt de garantie (ou déposit),</a:t>
            </a:r>
          </a:p>
          <a:p>
            <a:pPr lvl="1" algn="just" eaLnBrk="1" hangingPunct="1"/>
            <a:r>
              <a:rPr lang="fr-FR" sz="1800" smtClean="0">
                <a:solidFill>
                  <a:srgbClr val="01A0B5"/>
                </a:solidFill>
              </a:rPr>
              <a:t>A</a:t>
            </a:r>
            <a:r>
              <a:rPr lang="fr-FR" sz="1800" smtClean="0"/>
              <a:t>ppels de marge,</a:t>
            </a:r>
          </a:p>
          <a:p>
            <a:pPr lvl="1" algn="just" eaLnBrk="1" hangingPunct="1"/>
            <a:r>
              <a:rPr lang="fr-FR" sz="1800" smtClean="0">
                <a:solidFill>
                  <a:srgbClr val="01A0B5"/>
                </a:solidFill>
              </a:rPr>
              <a:t>C</a:t>
            </a:r>
            <a:r>
              <a:rPr lang="fr-FR" sz="1800" smtClean="0"/>
              <a:t>ours de compensation,</a:t>
            </a:r>
          </a:p>
          <a:p>
            <a:pPr lvl="1" algn="just" eaLnBrk="1" hangingPunct="1"/>
            <a:r>
              <a:rPr lang="fr-FR" sz="1800" smtClean="0">
                <a:solidFill>
                  <a:srgbClr val="01A0B5"/>
                </a:solidFill>
              </a:rPr>
              <a:t>D</a:t>
            </a:r>
            <a:r>
              <a:rPr lang="fr-FR" sz="1800" smtClean="0"/>
              <a:t>énouement de l’opération.</a:t>
            </a:r>
            <a:endParaRPr lang="fr-FR" sz="2000" smtClean="0"/>
          </a:p>
          <a:p>
            <a:pPr lvl="1" algn="just" eaLnBrk="1" hangingPunct="1">
              <a:buFontTx/>
              <a:buNone/>
            </a:pPr>
            <a:endParaRPr lang="fr-FR" sz="1000" smtClean="0"/>
          </a:p>
          <a:p>
            <a:pPr algn="just" eaLnBrk="1" hangingPunct="1">
              <a:buFontTx/>
              <a:buNone/>
            </a:pPr>
            <a:r>
              <a:rPr lang="fr-FR" sz="2400" smtClean="0">
                <a:solidFill>
                  <a:srgbClr val="184B81"/>
                </a:solidFill>
              </a:rPr>
              <a:t>	</a:t>
            </a:r>
            <a:r>
              <a:rPr lang="fr-FR" sz="2400" smtClean="0">
                <a:solidFill>
                  <a:srgbClr val="01A0B5"/>
                </a:solidFill>
              </a:rPr>
              <a:t>C</a:t>
            </a:r>
            <a:r>
              <a:rPr lang="fr-FR" sz="2400" smtClean="0"/>
              <a:t>ontrats offerts :</a:t>
            </a:r>
          </a:p>
          <a:p>
            <a:pPr lvl="1" algn="just" eaLnBrk="1" hangingPunct="1"/>
            <a:r>
              <a:rPr lang="fr-FR" sz="1800" smtClean="0">
                <a:solidFill>
                  <a:srgbClr val="01A0B5"/>
                </a:solidFill>
              </a:rPr>
              <a:t>C</a:t>
            </a:r>
            <a:r>
              <a:rPr lang="fr-FR" sz="1800" smtClean="0"/>
              <a:t>ontrats à terme standards,</a:t>
            </a:r>
          </a:p>
          <a:p>
            <a:pPr lvl="1" algn="just" eaLnBrk="1" hangingPunct="1"/>
            <a:r>
              <a:rPr lang="fr-FR" sz="1800" smtClean="0">
                <a:solidFill>
                  <a:srgbClr val="01A0B5"/>
                </a:solidFill>
              </a:rPr>
              <a:t>C</a:t>
            </a:r>
            <a:r>
              <a:rPr lang="fr-FR" sz="1800" smtClean="0"/>
              <a:t>ontrats à options.</a:t>
            </a:r>
            <a:endParaRPr lang="fr-FR" sz="2000" smtClean="0">
              <a:sym typeface="Symbol" pitchFamily="18" charset="2"/>
            </a:endParaRPr>
          </a:p>
        </p:txBody>
      </p:sp>
      <p:sp>
        <p:nvSpPr>
          <p:cNvPr id="379907" name="AutoShape 4"/>
          <p:cNvSpPr>
            <a:spLocks/>
          </p:cNvSpPr>
          <p:nvPr/>
        </p:nvSpPr>
        <p:spPr bwMode="auto">
          <a:xfrm>
            <a:off x="4572000" y="4749800"/>
            <a:ext cx="304800" cy="609600"/>
          </a:xfrm>
          <a:prstGeom prst="rightBrace">
            <a:avLst>
              <a:gd name="adj1" fmla="val 16667"/>
              <a:gd name="adj2" fmla="val 50000"/>
            </a:avLst>
          </a:prstGeom>
          <a:noFill/>
          <a:ln w="9525">
            <a:solidFill>
              <a:schemeClr val="tx1"/>
            </a:solidFill>
            <a:round/>
            <a:headEnd/>
            <a:tailEnd/>
          </a:ln>
        </p:spPr>
        <p:txBody>
          <a:bodyPr wrap="none" anchor="ctr"/>
          <a:lstStyle/>
          <a:p>
            <a:pPr eaLnBrk="0" hangingPunct="0"/>
            <a:endParaRPr lang="fr-FR"/>
          </a:p>
        </p:txBody>
      </p:sp>
      <p:sp>
        <p:nvSpPr>
          <p:cNvPr id="379908" name="Text Box 5"/>
          <p:cNvSpPr txBox="1">
            <a:spLocks noChangeArrowheads="1"/>
          </p:cNvSpPr>
          <p:nvPr/>
        </p:nvSpPr>
        <p:spPr bwMode="auto">
          <a:xfrm>
            <a:off x="4953000" y="4572000"/>
            <a:ext cx="3276600" cy="915988"/>
          </a:xfrm>
          <a:prstGeom prst="rect">
            <a:avLst/>
          </a:prstGeom>
          <a:noFill/>
          <a:ln w="9525">
            <a:noFill/>
            <a:miter lim="800000"/>
            <a:headEnd/>
            <a:tailEnd/>
          </a:ln>
        </p:spPr>
        <p:txBody>
          <a:bodyPr>
            <a:spAutoFit/>
          </a:bodyPr>
          <a:lstStyle/>
          <a:p>
            <a:pPr eaLnBrk="0" hangingPunct="0"/>
            <a:r>
              <a:rPr lang="fr-FR" sz="1800"/>
              <a:t>afin de se prémunir contre les risques de taux d’intérêt et les risques de marché.</a:t>
            </a:r>
            <a:endParaRPr lang="fr-FR" sz="2000"/>
          </a:p>
        </p:txBody>
      </p:sp>
      <p:pic>
        <p:nvPicPr>
          <p:cNvPr id="379909" name="Picture 6"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pic>
        <p:nvPicPr>
          <p:cNvPr id="379910" name="Picture 7" descr="Logo Partie 1"/>
          <p:cNvPicPr>
            <a:picLocks noChangeAspect="1" noChangeArrowheads="1"/>
          </p:cNvPicPr>
          <p:nvPr/>
        </p:nvPicPr>
        <p:blipFill>
          <a:blip r:embed="rId3"/>
          <a:srcRect/>
          <a:stretch>
            <a:fillRect/>
          </a:stretch>
        </p:blipFill>
        <p:spPr bwMode="auto">
          <a:xfrm>
            <a:off x="901700" y="4191000"/>
            <a:ext cx="500063" cy="503238"/>
          </a:xfrm>
          <a:prstGeom prst="rect">
            <a:avLst/>
          </a:prstGeom>
          <a:noFill/>
          <a:ln w="9525">
            <a:noFill/>
            <a:miter lim="800000"/>
            <a:headEnd/>
            <a:tailEnd/>
          </a:ln>
        </p:spPr>
      </p:pic>
    </p:spTree>
  </p:cSld>
  <p:clrMapOvr>
    <a:masterClrMapping/>
  </p:clrMapOvr>
  <p:transition>
    <p:zoom/>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Rectangle 2"/>
          <p:cNvSpPr>
            <a:spLocks noGrp="1" noChangeArrowheads="1"/>
          </p:cNvSpPr>
          <p:nvPr>
            <p:ph type="body" idx="1"/>
          </p:nvPr>
        </p:nvSpPr>
        <p:spPr>
          <a:xfrm>
            <a:off x="1066800" y="1981200"/>
            <a:ext cx="7162800" cy="4114800"/>
          </a:xfrm>
        </p:spPr>
        <p:txBody>
          <a:bodyPr/>
          <a:lstStyle/>
          <a:p>
            <a:pPr algn="just" eaLnBrk="1" hangingPunct="1">
              <a:buFontTx/>
              <a:buNone/>
            </a:pPr>
            <a:r>
              <a:rPr lang="fr-FR" sz="2400" smtClean="0">
                <a:solidFill>
                  <a:srgbClr val="184B81"/>
                </a:solidFill>
              </a:rPr>
              <a:t>	</a:t>
            </a:r>
            <a:r>
              <a:rPr lang="fr-FR" sz="2400" smtClean="0">
                <a:solidFill>
                  <a:srgbClr val="01A0B5"/>
                </a:solidFill>
              </a:rPr>
              <a:t>S</a:t>
            </a:r>
            <a:r>
              <a:rPr lang="fr-FR" sz="2400" smtClean="0"/>
              <a:t>ituations envisageables :</a:t>
            </a:r>
          </a:p>
          <a:p>
            <a:pPr lvl="1" eaLnBrk="1" hangingPunct="1">
              <a:spcBef>
                <a:spcPct val="50000"/>
              </a:spcBef>
            </a:pPr>
            <a:r>
              <a:rPr lang="fr-FR" sz="1800" smtClean="0">
                <a:solidFill>
                  <a:srgbClr val="01A0B5"/>
                </a:solidFill>
              </a:rPr>
              <a:t>S</a:t>
            </a:r>
            <a:r>
              <a:rPr lang="fr-FR" sz="1800" smtClean="0"/>
              <a:t>e protéger contre une </a:t>
            </a:r>
            <a:r>
              <a:rPr lang="fr-FR" sz="1800" i="1" smtClean="0"/>
              <a:t>hausse des taux d’intérêts </a:t>
            </a:r>
            <a:r>
              <a:rPr lang="fr-FR" sz="1800" smtClean="0"/>
              <a:t>ou bien une </a:t>
            </a:r>
            <a:r>
              <a:rPr lang="fr-FR" sz="1800" i="1" smtClean="0"/>
              <a:t>baisse des cours </a:t>
            </a:r>
            <a:r>
              <a:rPr lang="fr-FR" sz="1800" smtClean="0"/>
              <a:t>= vendre des contrats à terme,</a:t>
            </a:r>
          </a:p>
          <a:p>
            <a:pPr lvl="1" eaLnBrk="1" hangingPunct="1">
              <a:spcBef>
                <a:spcPct val="50000"/>
              </a:spcBef>
            </a:pPr>
            <a:r>
              <a:rPr lang="fr-FR" sz="1800" smtClean="0">
                <a:solidFill>
                  <a:srgbClr val="01A0B5"/>
                </a:solidFill>
              </a:rPr>
              <a:t>S</a:t>
            </a:r>
            <a:r>
              <a:rPr lang="fr-FR" sz="1800" smtClean="0"/>
              <a:t>e protéger contre une </a:t>
            </a:r>
            <a:r>
              <a:rPr lang="fr-FR" sz="1800" i="1" smtClean="0"/>
              <a:t>baisse des taux d’intérêts </a:t>
            </a:r>
            <a:r>
              <a:rPr lang="fr-FR" sz="1800" smtClean="0"/>
              <a:t>ou bien une </a:t>
            </a:r>
            <a:r>
              <a:rPr lang="fr-FR" sz="1800" i="1" smtClean="0"/>
              <a:t>hausse des cours </a:t>
            </a:r>
            <a:r>
              <a:rPr lang="fr-FR" sz="1800" smtClean="0"/>
              <a:t>= acheter des contrats à terme.</a:t>
            </a:r>
            <a:endParaRPr lang="fr-FR" sz="2000" smtClean="0"/>
          </a:p>
          <a:p>
            <a:pPr algn="just" eaLnBrk="1" hangingPunct="1">
              <a:lnSpc>
                <a:spcPct val="50000"/>
              </a:lnSpc>
              <a:buFontTx/>
              <a:buNone/>
            </a:pPr>
            <a:r>
              <a:rPr lang="fr-FR" sz="2400" smtClean="0">
                <a:solidFill>
                  <a:srgbClr val="184B81"/>
                </a:solidFill>
              </a:rPr>
              <a:t>	</a:t>
            </a:r>
          </a:p>
          <a:p>
            <a:pPr algn="just" eaLnBrk="1" hangingPunct="1">
              <a:buFontTx/>
              <a:buNone/>
            </a:pPr>
            <a:r>
              <a:rPr lang="fr-FR" sz="2400" smtClean="0">
                <a:solidFill>
                  <a:srgbClr val="184B81"/>
                </a:solidFill>
              </a:rPr>
              <a:t>	</a:t>
            </a:r>
            <a:r>
              <a:rPr lang="fr-FR" sz="2400" smtClean="0">
                <a:solidFill>
                  <a:srgbClr val="01A0B5"/>
                </a:solidFill>
              </a:rPr>
              <a:t>S</a:t>
            </a:r>
            <a:r>
              <a:rPr lang="fr-FR" sz="2400" smtClean="0"/>
              <a:t>tratégies des opérateurs :</a:t>
            </a:r>
          </a:p>
          <a:p>
            <a:pPr lvl="1" eaLnBrk="1" hangingPunct="1">
              <a:spcBef>
                <a:spcPct val="50000"/>
              </a:spcBef>
            </a:pPr>
            <a:r>
              <a:rPr lang="fr-FR" sz="1800" smtClean="0">
                <a:solidFill>
                  <a:srgbClr val="01A0B5"/>
                </a:solidFill>
              </a:rPr>
              <a:t>O</a:t>
            </a:r>
            <a:r>
              <a:rPr lang="fr-FR" sz="1800" smtClean="0"/>
              <a:t>pération de couverture pour compenser une perte probable sur un actif possédé,</a:t>
            </a:r>
          </a:p>
          <a:p>
            <a:pPr lvl="1" eaLnBrk="1" hangingPunct="1">
              <a:spcBef>
                <a:spcPct val="50000"/>
              </a:spcBef>
            </a:pPr>
            <a:r>
              <a:rPr lang="fr-FR" sz="1800" smtClean="0">
                <a:solidFill>
                  <a:srgbClr val="01A0B5"/>
                </a:solidFill>
              </a:rPr>
              <a:t>O</a:t>
            </a:r>
            <a:r>
              <a:rPr lang="fr-FR" sz="1800" smtClean="0"/>
              <a:t>pération de spéculation, en anticipant une variation du marché,</a:t>
            </a:r>
          </a:p>
          <a:p>
            <a:pPr lvl="1" eaLnBrk="1" hangingPunct="1">
              <a:spcBef>
                <a:spcPct val="50000"/>
              </a:spcBef>
            </a:pPr>
            <a:r>
              <a:rPr lang="fr-FR" sz="1800" smtClean="0">
                <a:solidFill>
                  <a:srgbClr val="01A0B5"/>
                </a:solidFill>
              </a:rPr>
              <a:t>O</a:t>
            </a:r>
            <a:r>
              <a:rPr lang="fr-FR" sz="1800" smtClean="0"/>
              <a:t>pération d’arbitrage permettant de régulariser les cours.</a:t>
            </a:r>
            <a:endParaRPr lang="fr-FR" sz="2000" smtClean="0"/>
          </a:p>
        </p:txBody>
      </p:sp>
      <p:sp>
        <p:nvSpPr>
          <p:cNvPr id="381954"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 MATIF (3/3)</a:t>
            </a:r>
            <a:endParaRPr lang="fr-FR" smtClean="0"/>
          </a:p>
        </p:txBody>
      </p:sp>
      <p:pic>
        <p:nvPicPr>
          <p:cNvPr id="381955"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pic>
        <p:nvPicPr>
          <p:cNvPr id="381956" name="Picture 5" descr="Logo Partie 1"/>
          <p:cNvPicPr>
            <a:picLocks noChangeAspect="1" noChangeArrowheads="1"/>
          </p:cNvPicPr>
          <p:nvPr/>
        </p:nvPicPr>
        <p:blipFill>
          <a:blip r:embed="rId3"/>
          <a:srcRect/>
          <a:stretch>
            <a:fillRect/>
          </a:stretch>
        </p:blipFill>
        <p:spPr bwMode="auto">
          <a:xfrm>
            <a:off x="901700" y="4089400"/>
            <a:ext cx="500063" cy="503238"/>
          </a:xfrm>
          <a:prstGeom prst="rect">
            <a:avLst/>
          </a:prstGeom>
          <a:noFill/>
          <a:ln w="9525">
            <a:noFill/>
            <a:miter lim="800000"/>
            <a:headEnd/>
            <a:tailEnd/>
          </a:ln>
        </p:spPr>
      </p:pic>
    </p:spTree>
  </p:cSld>
  <p:clrMapOvr>
    <a:masterClrMapping/>
  </p:clrMapOvr>
  <p:transition>
    <p:zoom/>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Rectangle 2"/>
          <p:cNvSpPr>
            <a:spLocks noChangeArrowheads="1"/>
          </p:cNvSpPr>
          <p:nvPr/>
        </p:nvSpPr>
        <p:spPr bwMode="auto">
          <a:xfrm>
            <a:off x="685800" y="914400"/>
            <a:ext cx="7772400" cy="1066800"/>
          </a:xfrm>
          <a:prstGeom prst="rect">
            <a:avLst/>
          </a:prstGeom>
          <a:noFill/>
          <a:ln w="9525">
            <a:noFill/>
            <a:miter lim="800000"/>
            <a:headEnd/>
            <a:tailEnd/>
          </a:ln>
        </p:spPr>
        <p:txBody>
          <a:bodyPr anchor="ctr"/>
          <a:lstStyle/>
          <a:p>
            <a:pPr algn="ctr"/>
            <a:r>
              <a:rPr lang="fr-FR" sz="4000">
                <a:solidFill>
                  <a:srgbClr val="01A0B5"/>
                </a:solidFill>
              </a:rPr>
              <a:t>E</a:t>
            </a:r>
            <a:r>
              <a:rPr lang="fr-FR" sz="4000">
                <a:solidFill>
                  <a:schemeClr val="tx2"/>
                </a:solidFill>
              </a:rPr>
              <a:t>xemple d’une Cotation</a:t>
            </a:r>
            <a:r>
              <a:rPr lang="fr-FR" sz="3200">
                <a:solidFill>
                  <a:schemeClr val="tx2"/>
                </a:solidFill>
              </a:rPr>
              <a:t> </a:t>
            </a:r>
          </a:p>
          <a:p>
            <a:pPr algn="ctr"/>
            <a:r>
              <a:rPr lang="fr-FR">
                <a:solidFill>
                  <a:schemeClr val="tx2"/>
                </a:solidFill>
              </a:rPr>
              <a:t>          </a:t>
            </a:r>
            <a:r>
              <a:rPr lang="fr-FR" sz="3000" i="1">
                <a:solidFill>
                  <a:schemeClr val="tx2"/>
                </a:solidFill>
              </a:rPr>
              <a:t>Marchés Réglementés</a:t>
            </a:r>
            <a:endParaRPr lang="fr-FR">
              <a:solidFill>
                <a:schemeClr val="tx2"/>
              </a:solidFill>
            </a:endParaRPr>
          </a:p>
        </p:txBody>
      </p:sp>
      <p:pic>
        <p:nvPicPr>
          <p:cNvPr id="384002" name="Picture 3"/>
          <p:cNvPicPr>
            <a:picLocks noChangeAspect="1" noChangeArrowheads="1"/>
          </p:cNvPicPr>
          <p:nvPr/>
        </p:nvPicPr>
        <p:blipFill>
          <a:blip r:embed="rId3"/>
          <a:srcRect/>
          <a:stretch>
            <a:fillRect/>
          </a:stretch>
        </p:blipFill>
        <p:spPr bwMode="auto">
          <a:xfrm>
            <a:off x="179388" y="2205038"/>
            <a:ext cx="4248150" cy="3652837"/>
          </a:xfrm>
          <a:prstGeom prst="rect">
            <a:avLst/>
          </a:prstGeom>
          <a:noFill/>
          <a:ln w="9525">
            <a:noFill/>
            <a:miter lim="800000"/>
            <a:headEnd/>
            <a:tailEnd/>
          </a:ln>
        </p:spPr>
      </p:pic>
      <p:sp>
        <p:nvSpPr>
          <p:cNvPr id="384003" name="Text Box 4"/>
          <p:cNvSpPr txBox="1">
            <a:spLocks noChangeArrowheads="1"/>
          </p:cNvSpPr>
          <p:nvPr/>
        </p:nvSpPr>
        <p:spPr bwMode="auto">
          <a:xfrm>
            <a:off x="5724525" y="5589588"/>
            <a:ext cx="2335213" cy="274637"/>
          </a:xfrm>
          <a:prstGeom prst="rect">
            <a:avLst/>
          </a:prstGeom>
          <a:noFill/>
          <a:ln w="9525">
            <a:noFill/>
            <a:miter lim="800000"/>
            <a:headEnd/>
            <a:tailEnd/>
          </a:ln>
        </p:spPr>
        <p:txBody>
          <a:bodyPr wrap="none">
            <a:spAutoFit/>
          </a:bodyPr>
          <a:lstStyle/>
          <a:p>
            <a:pPr eaLnBrk="0" hangingPunct="0"/>
            <a:r>
              <a:rPr lang="fr-FR" sz="1200" i="1">
                <a:hlinkClick r:id="rId4" tooltip="Cotation Valeur ALCATEL"/>
              </a:rPr>
              <a:t>Source : http://www.boursorama.fr</a:t>
            </a:r>
            <a:endParaRPr lang="fr-FR" sz="1200" i="1"/>
          </a:p>
        </p:txBody>
      </p:sp>
      <p:pic>
        <p:nvPicPr>
          <p:cNvPr id="384004" name="Picture 5"/>
          <p:cNvPicPr>
            <a:picLocks noChangeAspect="1" noChangeArrowheads="1"/>
          </p:cNvPicPr>
          <p:nvPr/>
        </p:nvPicPr>
        <p:blipFill>
          <a:blip r:embed="rId5"/>
          <a:srcRect/>
          <a:stretch>
            <a:fillRect/>
          </a:stretch>
        </p:blipFill>
        <p:spPr bwMode="auto">
          <a:xfrm>
            <a:off x="4643438" y="2728913"/>
            <a:ext cx="4171950" cy="2428875"/>
          </a:xfrm>
          <a:prstGeom prst="rect">
            <a:avLst/>
          </a:prstGeom>
          <a:noFill/>
          <a:ln w="9525">
            <a:noFill/>
            <a:miter lim="800000"/>
            <a:headEnd/>
            <a:tailEnd/>
          </a:ln>
        </p:spPr>
      </p:pic>
      <p:pic>
        <p:nvPicPr>
          <p:cNvPr id="384005" name="Picture 6"/>
          <p:cNvPicPr>
            <a:picLocks noChangeAspect="1" noChangeArrowheads="1"/>
          </p:cNvPicPr>
          <p:nvPr/>
        </p:nvPicPr>
        <p:blipFill>
          <a:blip r:embed="rId6"/>
          <a:srcRect/>
          <a:stretch>
            <a:fillRect/>
          </a:stretch>
        </p:blipFill>
        <p:spPr bwMode="auto">
          <a:xfrm>
            <a:off x="5867400" y="2636838"/>
            <a:ext cx="876300" cy="695325"/>
          </a:xfrm>
          <a:prstGeom prst="rect">
            <a:avLst/>
          </a:prstGeom>
          <a:noFill/>
          <a:ln w="9525">
            <a:noFill/>
            <a:miter lim="800000"/>
            <a:headEnd/>
            <a:tailEnd/>
          </a:ln>
        </p:spPr>
      </p:pic>
      <p:pic>
        <p:nvPicPr>
          <p:cNvPr id="384006" name="Picture 7"/>
          <p:cNvPicPr>
            <a:picLocks noChangeAspect="1" noChangeArrowheads="1"/>
          </p:cNvPicPr>
          <p:nvPr/>
        </p:nvPicPr>
        <p:blipFill>
          <a:blip r:embed="rId7"/>
          <a:srcRect/>
          <a:stretch>
            <a:fillRect/>
          </a:stretch>
        </p:blipFill>
        <p:spPr bwMode="auto">
          <a:xfrm>
            <a:off x="8101013" y="3644900"/>
            <a:ext cx="904875" cy="695325"/>
          </a:xfrm>
          <a:prstGeom prst="rect">
            <a:avLst/>
          </a:prstGeom>
          <a:noFill/>
          <a:ln w="9525">
            <a:noFill/>
            <a:miter lim="800000"/>
            <a:headEnd/>
            <a:tailEnd/>
          </a:ln>
        </p:spPr>
      </p:pic>
      <p:sp>
        <p:nvSpPr>
          <p:cNvPr id="384007" name="AutoShape 8"/>
          <p:cNvSpPr>
            <a:spLocks noChangeArrowheads="1"/>
          </p:cNvSpPr>
          <p:nvPr/>
        </p:nvSpPr>
        <p:spPr bwMode="auto">
          <a:xfrm rot="576768">
            <a:off x="6227763" y="2276475"/>
            <a:ext cx="1223962" cy="360363"/>
          </a:xfrm>
          <a:prstGeom prst="curvedDownArrow">
            <a:avLst>
              <a:gd name="adj1" fmla="val 67929"/>
              <a:gd name="adj2" fmla="val 135859"/>
              <a:gd name="adj3" fmla="val 33333"/>
            </a:avLst>
          </a:prstGeom>
          <a:solidFill>
            <a:srgbClr val="339966">
              <a:alpha val="52940"/>
            </a:srgbClr>
          </a:solidFill>
          <a:ln w="9525">
            <a:solidFill>
              <a:srgbClr val="008000"/>
            </a:solidFill>
            <a:miter lim="800000"/>
            <a:headEnd/>
            <a:tailEnd/>
          </a:ln>
        </p:spPr>
        <p:txBody>
          <a:bodyPr wrap="none" anchor="ctr"/>
          <a:lstStyle/>
          <a:p>
            <a:pPr eaLnBrk="0" hangingPunct="0"/>
            <a:endParaRPr lang="fr-FR"/>
          </a:p>
        </p:txBody>
      </p:sp>
      <p:sp>
        <p:nvSpPr>
          <p:cNvPr id="384008" name="AutoShape 9"/>
          <p:cNvSpPr>
            <a:spLocks noChangeArrowheads="1"/>
          </p:cNvSpPr>
          <p:nvPr/>
        </p:nvSpPr>
        <p:spPr bwMode="auto">
          <a:xfrm rot="9019134">
            <a:off x="7667625" y="4581525"/>
            <a:ext cx="1081088" cy="360363"/>
          </a:xfrm>
          <a:prstGeom prst="curvedDownArrow">
            <a:avLst>
              <a:gd name="adj1" fmla="val 60000"/>
              <a:gd name="adj2" fmla="val 120000"/>
              <a:gd name="adj3" fmla="val 33333"/>
            </a:avLst>
          </a:prstGeom>
          <a:solidFill>
            <a:srgbClr val="EB4113">
              <a:alpha val="58823"/>
            </a:srgbClr>
          </a:solidFill>
          <a:ln w="9525">
            <a:solidFill>
              <a:srgbClr val="EB4113"/>
            </a:solidFill>
            <a:miter lim="800000"/>
            <a:headEnd/>
            <a:tailEnd/>
          </a:ln>
        </p:spPr>
        <p:txBody>
          <a:bodyPr wrap="none" anchor="ctr"/>
          <a:lstStyle/>
          <a:p>
            <a:pPr eaLnBrk="0" hangingPunct="0"/>
            <a:endParaRPr lang="fr-FR"/>
          </a:p>
        </p:txBody>
      </p:sp>
    </p:spTree>
  </p:cSld>
  <p:clrMapOvr>
    <a:masterClrMapping/>
  </p:clrMapOvr>
  <p:transition>
    <p:zoom/>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49" name="Rectangle 2"/>
          <p:cNvSpPr>
            <a:spLocks noGrp="1" noChangeArrowheads="1"/>
          </p:cNvSpPr>
          <p:nvPr>
            <p:ph type="body" idx="1"/>
          </p:nvPr>
        </p:nvSpPr>
        <p:spPr>
          <a:xfrm>
            <a:off x="1066800" y="1905000"/>
            <a:ext cx="7086600" cy="4267200"/>
          </a:xfrm>
        </p:spPr>
        <p:txBody>
          <a:bodyPr/>
          <a:lstStyle/>
          <a:p>
            <a:pPr eaLnBrk="1" hangingPunct="1">
              <a:buFontTx/>
              <a:buNone/>
            </a:pPr>
            <a:r>
              <a:rPr lang="fr-FR" sz="2800" smtClean="0">
                <a:solidFill>
                  <a:srgbClr val="EAEAEA"/>
                </a:solidFill>
              </a:rPr>
              <a:t>	Les Marchés Réglementés :</a:t>
            </a:r>
          </a:p>
          <a:p>
            <a:pPr lvl="1" eaLnBrk="1" hangingPunct="1"/>
            <a:r>
              <a:rPr lang="fr-FR" sz="2000" smtClean="0">
                <a:solidFill>
                  <a:srgbClr val="EAEAEA"/>
                </a:solidFill>
              </a:rPr>
              <a:t>Le Premier Marché,</a:t>
            </a:r>
          </a:p>
          <a:p>
            <a:pPr lvl="1" eaLnBrk="1" hangingPunct="1"/>
            <a:r>
              <a:rPr lang="fr-FR" sz="2000" smtClean="0">
                <a:solidFill>
                  <a:srgbClr val="EAEAEA"/>
                </a:solidFill>
              </a:rPr>
              <a:t>Le Second Marché,</a:t>
            </a:r>
          </a:p>
          <a:p>
            <a:pPr lvl="1" eaLnBrk="1" hangingPunct="1"/>
            <a:r>
              <a:rPr lang="fr-FR" sz="2000" smtClean="0">
                <a:solidFill>
                  <a:srgbClr val="EAEAEA"/>
                </a:solidFill>
              </a:rPr>
              <a:t>Le Nouveau Marché.</a:t>
            </a:r>
          </a:p>
          <a:p>
            <a:pPr eaLnBrk="1" hangingPunct="1">
              <a:buFontTx/>
              <a:buNone/>
            </a:pPr>
            <a:r>
              <a:rPr lang="fr-FR" sz="2800" smtClean="0">
                <a:solidFill>
                  <a:srgbClr val="EAEAEA"/>
                </a:solidFill>
              </a:rPr>
              <a:t>	Les Marchés Dérivés :</a:t>
            </a:r>
          </a:p>
          <a:p>
            <a:pPr lvl="1" eaLnBrk="1" hangingPunct="1"/>
            <a:r>
              <a:rPr lang="fr-FR" sz="2000" smtClean="0">
                <a:solidFill>
                  <a:srgbClr val="EAEAEA"/>
                </a:solidFill>
              </a:rPr>
              <a:t>Le Marché OTC,</a:t>
            </a:r>
          </a:p>
          <a:p>
            <a:pPr lvl="1" eaLnBrk="1" hangingPunct="1"/>
            <a:r>
              <a:rPr lang="fr-FR" sz="2000" smtClean="0">
                <a:solidFill>
                  <a:srgbClr val="EAEAEA"/>
                </a:solidFill>
              </a:rPr>
              <a:t>Le Monep,</a:t>
            </a:r>
          </a:p>
          <a:p>
            <a:pPr lvl="1" eaLnBrk="1" hangingPunct="1"/>
            <a:r>
              <a:rPr lang="fr-FR" sz="2000" smtClean="0">
                <a:solidFill>
                  <a:srgbClr val="EAEAEA"/>
                </a:solidFill>
              </a:rPr>
              <a:t>Le Matif.</a:t>
            </a:r>
          </a:p>
          <a:p>
            <a:pPr eaLnBrk="1" hangingPunct="1">
              <a:buFontTx/>
              <a:buNone/>
            </a:pPr>
            <a:r>
              <a:rPr lang="fr-FR" sz="2800" smtClean="0">
                <a:solidFill>
                  <a:srgbClr val="184B81"/>
                </a:solidFill>
              </a:rPr>
              <a:t>	</a:t>
            </a:r>
            <a:r>
              <a:rPr lang="fr-FR" sz="2800" smtClean="0">
                <a:solidFill>
                  <a:srgbClr val="01A0B5"/>
                </a:solidFill>
              </a:rPr>
              <a:t>L</a:t>
            </a:r>
            <a:r>
              <a:rPr lang="fr-FR" sz="2800" smtClean="0"/>
              <a:t>e Marché Monétaire</a:t>
            </a:r>
          </a:p>
          <a:p>
            <a:pPr eaLnBrk="1" hangingPunct="1">
              <a:buFontTx/>
              <a:buNone/>
            </a:pPr>
            <a:r>
              <a:rPr lang="fr-FR" sz="2800" smtClean="0">
                <a:solidFill>
                  <a:srgbClr val="184B81"/>
                </a:solidFill>
              </a:rPr>
              <a:t>	</a:t>
            </a:r>
            <a:r>
              <a:rPr lang="fr-FR" sz="2800" smtClean="0">
                <a:solidFill>
                  <a:srgbClr val="EAEAEA"/>
                </a:solidFill>
              </a:rPr>
              <a:t>Le Marché Obligataire</a:t>
            </a:r>
          </a:p>
        </p:txBody>
      </p:sp>
      <p:sp>
        <p:nvSpPr>
          <p:cNvPr id="386050"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es différents types de Marchés</a:t>
            </a:r>
            <a:endParaRPr lang="fr-FR" smtClean="0"/>
          </a:p>
        </p:txBody>
      </p:sp>
      <p:pic>
        <p:nvPicPr>
          <p:cNvPr id="386051" name="Picture 4" descr="Logo Partie 1"/>
          <p:cNvPicPr>
            <a:picLocks noChangeAspect="1" noChangeArrowheads="1"/>
          </p:cNvPicPr>
          <p:nvPr/>
        </p:nvPicPr>
        <p:blipFill>
          <a:blip r:embed="rId3">
            <a:lum bright="70000" contrast="-70000"/>
          </a:blip>
          <a:srcRect/>
          <a:stretch>
            <a:fillRect/>
          </a:stretch>
        </p:blipFill>
        <p:spPr bwMode="auto">
          <a:xfrm>
            <a:off x="914400" y="1917700"/>
            <a:ext cx="500063" cy="503238"/>
          </a:xfrm>
          <a:prstGeom prst="rect">
            <a:avLst/>
          </a:prstGeom>
          <a:noFill/>
          <a:ln w="9525">
            <a:noFill/>
            <a:miter lim="800000"/>
            <a:headEnd/>
            <a:tailEnd/>
          </a:ln>
        </p:spPr>
      </p:pic>
      <p:pic>
        <p:nvPicPr>
          <p:cNvPr id="386052" name="Picture 5" descr="Logo Partie 1"/>
          <p:cNvPicPr>
            <a:picLocks noChangeAspect="1" noChangeArrowheads="1"/>
          </p:cNvPicPr>
          <p:nvPr/>
        </p:nvPicPr>
        <p:blipFill>
          <a:blip r:embed="rId3">
            <a:lum bright="70000" contrast="-70000"/>
          </a:blip>
          <a:srcRect/>
          <a:stretch>
            <a:fillRect/>
          </a:stretch>
        </p:blipFill>
        <p:spPr bwMode="auto">
          <a:xfrm>
            <a:off x="914400" y="3522663"/>
            <a:ext cx="500063" cy="503237"/>
          </a:xfrm>
          <a:prstGeom prst="rect">
            <a:avLst/>
          </a:prstGeom>
          <a:noFill/>
          <a:ln w="9525">
            <a:noFill/>
            <a:miter lim="800000"/>
            <a:headEnd/>
            <a:tailEnd/>
          </a:ln>
        </p:spPr>
      </p:pic>
      <p:pic>
        <p:nvPicPr>
          <p:cNvPr id="386053" name="Picture 6" descr="Logo Partie 1"/>
          <p:cNvPicPr>
            <a:picLocks noChangeAspect="1" noChangeArrowheads="1"/>
          </p:cNvPicPr>
          <p:nvPr/>
        </p:nvPicPr>
        <p:blipFill>
          <a:blip r:embed="rId3"/>
          <a:srcRect/>
          <a:stretch>
            <a:fillRect/>
          </a:stretch>
        </p:blipFill>
        <p:spPr bwMode="auto">
          <a:xfrm>
            <a:off x="914400" y="5148263"/>
            <a:ext cx="500063" cy="503237"/>
          </a:xfrm>
          <a:prstGeom prst="rect">
            <a:avLst/>
          </a:prstGeom>
          <a:noFill/>
          <a:ln w="9525">
            <a:noFill/>
            <a:miter lim="800000"/>
            <a:headEnd/>
            <a:tailEnd/>
          </a:ln>
        </p:spPr>
      </p:pic>
      <p:pic>
        <p:nvPicPr>
          <p:cNvPr id="386054" name="Picture 7" descr="Logo Partie 1"/>
          <p:cNvPicPr>
            <a:picLocks noChangeAspect="1" noChangeArrowheads="1"/>
          </p:cNvPicPr>
          <p:nvPr/>
        </p:nvPicPr>
        <p:blipFill>
          <a:blip r:embed="rId3">
            <a:lum bright="70000" contrast="-70000"/>
          </a:blip>
          <a:srcRect/>
          <a:stretch>
            <a:fillRect/>
          </a:stretch>
        </p:blipFill>
        <p:spPr bwMode="auto">
          <a:xfrm>
            <a:off x="914400" y="5643563"/>
            <a:ext cx="500063" cy="503237"/>
          </a:xfrm>
          <a:prstGeom prst="rect">
            <a:avLst/>
          </a:prstGeom>
          <a:noFill/>
          <a:ln w="9525">
            <a:noFill/>
            <a:miter lim="800000"/>
            <a:headEnd/>
            <a:tailEnd/>
          </a:ln>
        </p:spPr>
      </p:pic>
    </p:spTree>
  </p:cSld>
  <p:clrMapOvr>
    <a:masterClrMapping/>
  </p:clrMapOvr>
  <p:transition>
    <p:zoom/>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Rectangle 2"/>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e </a:t>
            </a:r>
            <a:r>
              <a:rPr lang="fr-FR" sz="4000" smtClean="0">
                <a:solidFill>
                  <a:srgbClr val="FF5E00"/>
                </a:solidFill>
              </a:rPr>
              <a:t>M</a:t>
            </a:r>
            <a:r>
              <a:rPr lang="fr-FR" sz="4000" smtClean="0">
                <a:solidFill>
                  <a:schemeClr val="tx1"/>
                </a:solidFill>
              </a:rPr>
              <a:t>arché </a:t>
            </a:r>
            <a:r>
              <a:rPr lang="fr-FR" sz="4000" smtClean="0">
                <a:solidFill>
                  <a:srgbClr val="FF5E00"/>
                </a:solidFill>
              </a:rPr>
              <a:t>M</a:t>
            </a:r>
            <a:r>
              <a:rPr lang="fr-FR" sz="4000" smtClean="0">
                <a:solidFill>
                  <a:schemeClr val="tx1"/>
                </a:solidFill>
              </a:rPr>
              <a:t>onétaire (1/2)</a:t>
            </a:r>
            <a:endParaRPr lang="fr-FR" sz="3200" smtClean="0">
              <a:solidFill>
                <a:schemeClr val="tx1"/>
              </a:solidFill>
            </a:endParaRPr>
          </a:p>
        </p:txBody>
      </p:sp>
      <p:sp>
        <p:nvSpPr>
          <p:cNvPr id="388098" name="Rectangle 3"/>
          <p:cNvSpPr>
            <a:spLocks noGrp="1" noChangeArrowheads="1"/>
          </p:cNvSpPr>
          <p:nvPr>
            <p:ph type="body" idx="1"/>
          </p:nvPr>
        </p:nvSpPr>
        <p:spPr>
          <a:xfrm>
            <a:off x="1066800" y="1981200"/>
            <a:ext cx="7086600" cy="4343400"/>
          </a:xfrm>
        </p:spPr>
        <p:txBody>
          <a:bodyPr/>
          <a:lstStyle/>
          <a:p>
            <a:pPr algn="just" eaLnBrk="1" hangingPunct="1">
              <a:lnSpc>
                <a:spcPct val="90000"/>
              </a:lnSpc>
              <a:buFontTx/>
              <a:buNone/>
            </a:pPr>
            <a:r>
              <a:rPr lang="fr-FR" sz="2400" smtClean="0">
                <a:solidFill>
                  <a:srgbClr val="184B81"/>
                </a:solidFill>
              </a:rPr>
              <a:t>	</a:t>
            </a:r>
            <a:r>
              <a:rPr lang="fr-FR" sz="2400" smtClean="0">
                <a:solidFill>
                  <a:srgbClr val="01A0B5"/>
                </a:solidFill>
              </a:rPr>
              <a:t>D</a:t>
            </a:r>
            <a:r>
              <a:rPr lang="fr-FR" sz="2400" smtClean="0"/>
              <a:t>éfinition :</a:t>
            </a:r>
          </a:p>
          <a:p>
            <a:pPr algn="just" eaLnBrk="1" hangingPunct="1">
              <a:lnSpc>
                <a:spcPct val="90000"/>
              </a:lnSpc>
              <a:buFontTx/>
              <a:buNone/>
            </a:pPr>
            <a:r>
              <a:rPr lang="fr-FR" sz="2400" smtClean="0"/>
              <a:t>	</a:t>
            </a:r>
            <a:r>
              <a:rPr lang="fr-FR" sz="1800" i="1" smtClean="0"/>
              <a:t>« A la différence de la Bourse, le Marché Monétaire représente le marché des capitaux à court et moyen termes. Il est subdivisé entre le marché interbancaire et le marché des titres de créances négociables. »</a:t>
            </a:r>
          </a:p>
          <a:p>
            <a:pPr algn="just" eaLnBrk="1" hangingPunct="1">
              <a:lnSpc>
                <a:spcPct val="90000"/>
              </a:lnSpc>
              <a:buFontTx/>
              <a:buNone/>
            </a:pPr>
            <a:endParaRPr lang="fr-FR" sz="800" i="1" smtClean="0"/>
          </a:p>
          <a:p>
            <a:pPr eaLnBrk="1" hangingPunct="1">
              <a:lnSpc>
                <a:spcPct val="90000"/>
              </a:lnSpc>
              <a:buFontTx/>
              <a:buNone/>
            </a:pPr>
            <a:r>
              <a:rPr lang="fr-FR" sz="2400" smtClean="0">
                <a:solidFill>
                  <a:srgbClr val="184B81"/>
                </a:solidFill>
              </a:rPr>
              <a:t>	</a:t>
            </a:r>
            <a:r>
              <a:rPr lang="fr-FR" sz="2400" smtClean="0">
                <a:solidFill>
                  <a:srgbClr val="01A0B5"/>
                </a:solidFill>
              </a:rPr>
              <a:t>D</a:t>
            </a:r>
            <a:r>
              <a:rPr lang="fr-FR" sz="2400" smtClean="0"/>
              <a:t>epuis 1996, il est devenu l’un des compartiments du Marché Monétaire,</a:t>
            </a:r>
          </a:p>
          <a:p>
            <a:pPr eaLnBrk="1" hangingPunct="1">
              <a:lnSpc>
                <a:spcPct val="90000"/>
              </a:lnSpc>
            </a:pPr>
            <a:endParaRPr lang="fr-FR" sz="800" smtClean="0"/>
          </a:p>
          <a:p>
            <a:pPr eaLnBrk="1" hangingPunct="1">
              <a:lnSpc>
                <a:spcPct val="90000"/>
              </a:lnSpc>
              <a:buFontTx/>
              <a:buNone/>
            </a:pPr>
            <a:r>
              <a:rPr lang="fr-FR" sz="2400" smtClean="0">
                <a:solidFill>
                  <a:srgbClr val="184B81"/>
                </a:solidFill>
              </a:rPr>
              <a:t>	</a:t>
            </a:r>
            <a:r>
              <a:rPr lang="fr-FR" sz="2400" smtClean="0">
                <a:solidFill>
                  <a:srgbClr val="01A0B5"/>
                </a:solidFill>
              </a:rPr>
              <a:t>R</a:t>
            </a:r>
            <a:r>
              <a:rPr lang="fr-FR" sz="2400" smtClean="0"/>
              <a:t>éservé aux seules institutions financières suivantes :</a:t>
            </a:r>
          </a:p>
          <a:p>
            <a:pPr lvl="1" eaLnBrk="1" hangingPunct="1">
              <a:lnSpc>
                <a:spcPct val="90000"/>
              </a:lnSpc>
            </a:pPr>
            <a:r>
              <a:rPr lang="fr-FR" sz="1800" smtClean="0">
                <a:solidFill>
                  <a:srgbClr val="01A0B5"/>
                </a:solidFill>
              </a:rPr>
              <a:t>T</a:t>
            </a:r>
            <a:r>
              <a:rPr lang="fr-FR" sz="1800" smtClean="0"/>
              <a:t>résor Public,</a:t>
            </a:r>
          </a:p>
          <a:p>
            <a:pPr lvl="1" eaLnBrk="1" hangingPunct="1">
              <a:lnSpc>
                <a:spcPct val="90000"/>
              </a:lnSpc>
            </a:pPr>
            <a:r>
              <a:rPr lang="fr-FR" sz="1800" smtClean="0">
                <a:solidFill>
                  <a:srgbClr val="01A0B5"/>
                </a:solidFill>
              </a:rPr>
              <a:t>É</a:t>
            </a:r>
            <a:r>
              <a:rPr lang="fr-FR" sz="1800" smtClean="0"/>
              <a:t>tablissements de Crédit,</a:t>
            </a:r>
          </a:p>
          <a:p>
            <a:pPr lvl="1" eaLnBrk="1" hangingPunct="1">
              <a:lnSpc>
                <a:spcPct val="90000"/>
              </a:lnSpc>
            </a:pPr>
            <a:r>
              <a:rPr lang="fr-FR" sz="1800" smtClean="0">
                <a:solidFill>
                  <a:srgbClr val="01A0B5"/>
                </a:solidFill>
              </a:rPr>
              <a:t>B</a:t>
            </a:r>
            <a:r>
              <a:rPr lang="fr-FR" sz="1800" smtClean="0"/>
              <a:t>anque de France,</a:t>
            </a:r>
          </a:p>
          <a:p>
            <a:pPr lvl="1" eaLnBrk="1" hangingPunct="1">
              <a:lnSpc>
                <a:spcPct val="90000"/>
              </a:lnSpc>
            </a:pPr>
            <a:r>
              <a:rPr lang="fr-FR" sz="1800" smtClean="0">
                <a:solidFill>
                  <a:srgbClr val="01A0B5"/>
                </a:solidFill>
              </a:rPr>
              <a:t>S</a:t>
            </a:r>
            <a:r>
              <a:rPr lang="fr-FR" sz="1800" smtClean="0"/>
              <a:t>ervices financiers de la Poste.</a:t>
            </a:r>
            <a:endParaRPr lang="fr-FR" sz="1600" smtClean="0"/>
          </a:p>
        </p:txBody>
      </p:sp>
      <p:pic>
        <p:nvPicPr>
          <p:cNvPr id="388099"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pic>
        <p:nvPicPr>
          <p:cNvPr id="388100" name="Picture 5" descr="Logo Partie 1"/>
          <p:cNvPicPr>
            <a:picLocks noChangeAspect="1" noChangeArrowheads="1"/>
          </p:cNvPicPr>
          <p:nvPr/>
        </p:nvPicPr>
        <p:blipFill>
          <a:blip r:embed="rId3"/>
          <a:srcRect/>
          <a:stretch>
            <a:fillRect/>
          </a:stretch>
        </p:blipFill>
        <p:spPr bwMode="auto">
          <a:xfrm>
            <a:off x="901700" y="3657600"/>
            <a:ext cx="500063" cy="503238"/>
          </a:xfrm>
          <a:prstGeom prst="rect">
            <a:avLst/>
          </a:prstGeom>
          <a:noFill/>
          <a:ln w="9525">
            <a:noFill/>
            <a:miter lim="800000"/>
            <a:headEnd/>
            <a:tailEnd/>
          </a:ln>
        </p:spPr>
      </p:pic>
      <p:pic>
        <p:nvPicPr>
          <p:cNvPr id="388101" name="Picture 6" descr="Logo Partie 1"/>
          <p:cNvPicPr>
            <a:picLocks noChangeAspect="1" noChangeArrowheads="1"/>
          </p:cNvPicPr>
          <p:nvPr/>
        </p:nvPicPr>
        <p:blipFill>
          <a:blip r:embed="rId3"/>
          <a:srcRect/>
          <a:stretch>
            <a:fillRect/>
          </a:stretch>
        </p:blipFill>
        <p:spPr bwMode="auto">
          <a:xfrm>
            <a:off x="901700" y="4525963"/>
            <a:ext cx="500063" cy="503237"/>
          </a:xfrm>
          <a:prstGeom prst="rect">
            <a:avLst/>
          </a:prstGeom>
          <a:noFill/>
          <a:ln w="9525">
            <a:noFill/>
            <a:miter lim="800000"/>
            <a:headEnd/>
            <a:tailEnd/>
          </a:ln>
        </p:spPr>
      </p:pic>
    </p:spTree>
  </p:cSld>
  <p:clrMapOvr>
    <a:masterClrMapping/>
  </p:clrMapOvr>
  <p:transition>
    <p:zoom/>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2"/>
          <p:cNvSpPr>
            <a:spLocks noGrp="1" noChangeArrowheads="1"/>
          </p:cNvSpPr>
          <p:nvPr>
            <p:ph type="body" idx="1"/>
          </p:nvPr>
        </p:nvSpPr>
        <p:spPr>
          <a:xfrm>
            <a:off x="1066800" y="1943100"/>
            <a:ext cx="6705600" cy="2984500"/>
          </a:xfrm>
        </p:spPr>
        <p:txBody>
          <a:bodyPr/>
          <a:lstStyle/>
          <a:p>
            <a:pPr algn="just" eaLnBrk="1" hangingPunct="1">
              <a:buFontTx/>
              <a:buNone/>
            </a:pPr>
            <a:r>
              <a:rPr lang="fr-FR" sz="2400" smtClean="0">
                <a:solidFill>
                  <a:srgbClr val="184B81"/>
                </a:solidFill>
              </a:rPr>
              <a:t>	</a:t>
            </a:r>
            <a:r>
              <a:rPr lang="fr-FR" sz="2400" smtClean="0">
                <a:solidFill>
                  <a:srgbClr val="01A0B5"/>
                </a:solidFill>
              </a:rPr>
              <a:t>P</a:t>
            </a:r>
            <a:r>
              <a:rPr lang="fr-FR" sz="2400" smtClean="0"/>
              <a:t>rincipe : </a:t>
            </a:r>
          </a:p>
          <a:p>
            <a:pPr lvl="1" algn="just" eaLnBrk="1" hangingPunct="1"/>
            <a:r>
              <a:rPr lang="fr-FR" sz="1800" smtClean="0">
                <a:solidFill>
                  <a:srgbClr val="01A0B5"/>
                </a:solidFill>
              </a:rPr>
              <a:t>L</a:t>
            </a:r>
            <a:r>
              <a:rPr lang="fr-FR" sz="1800" smtClean="0"/>
              <a:t>es banques commerciales reçoivent quotidiennement des dépôts de billets (« monnaie Banque Centrale ») et doivent assumer des retraits en espèce.</a:t>
            </a:r>
          </a:p>
          <a:p>
            <a:pPr lvl="1" algn="just" eaLnBrk="1" hangingPunct="1"/>
            <a:r>
              <a:rPr lang="fr-FR" sz="1800" smtClean="0">
                <a:solidFill>
                  <a:srgbClr val="01A0B5"/>
                </a:solidFill>
              </a:rPr>
              <a:t>L</a:t>
            </a:r>
            <a:r>
              <a:rPr lang="fr-FR" sz="1800" smtClean="0"/>
              <a:t>es banques conservent des réserves en monnaie Banque Centrale pour faire face à leurs besoins (retraits d’argent, prêts, règlement des chèques…).</a:t>
            </a:r>
          </a:p>
          <a:p>
            <a:pPr lvl="1" algn="just" eaLnBrk="1" hangingPunct="1"/>
            <a:r>
              <a:rPr lang="fr-FR" sz="1800" smtClean="0">
                <a:solidFill>
                  <a:srgbClr val="01A0B5"/>
                </a:solidFill>
              </a:rPr>
              <a:t>C</a:t>
            </a:r>
            <a:r>
              <a:rPr lang="fr-FR" sz="1800" smtClean="0"/>
              <a:t>es réserves doivent atteindre un montant minimal que l’on nomme </a:t>
            </a:r>
            <a:r>
              <a:rPr lang="fr-FR" sz="1800" i="1" smtClean="0"/>
              <a:t>« réserves obligatoires »</a:t>
            </a:r>
            <a:r>
              <a:rPr lang="fr-FR" sz="1800" smtClean="0"/>
              <a:t>.</a:t>
            </a:r>
            <a:endParaRPr lang="fr-FR" sz="2400" smtClean="0"/>
          </a:p>
        </p:txBody>
      </p:sp>
      <p:sp>
        <p:nvSpPr>
          <p:cNvPr id="390146" name="Rectangle 3"/>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e </a:t>
            </a:r>
            <a:r>
              <a:rPr lang="fr-FR" sz="4000" smtClean="0">
                <a:solidFill>
                  <a:srgbClr val="FF5E00"/>
                </a:solidFill>
              </a:rPr>
              <a:t>M</a:t>
            </a:r>
            <a:r>
              <a:rPr lang="fr-FR" sz="4000" smtClean="0">
                <a:solidFill>
                  <a:schemeClr val="tx1"/>
                </a:solidFill>
              </a:rPr>
              <a:t>arché </a:t>
            </a:r>
            <a:r>
              <a:rPr lang="fr-FR" sz="4000" smtClean="0">
                <a:solidFill>
                  <a:srgbClr val="FF5E00"/>
                </a:solidFill>
              </a:rPr>
              <a:t>M</a:t>
            </a:r>
            <a:r>
              <a:rPr lang="fr-FR" sz="4000" smtClean="0">
                <a:solidFill>
                  <a:schemeClr val="tx1"/>
                </a:solidFill>
              </a:rPr>
              <a:t>onétaire (2/2)</a:t>
            </a:r>
            <a:endParaRPr lang="fr-FR" sz="3200" smtClean="0">
              <a:solidFill>
                <a:schemeClr val="tx1"/>
              </a:solidFill>
            </a:endParaRPr>
          </a:p>
        </p:txBody>
      </p:sp>
      <p:pic>
        <p:nvPicPr>
          <p:cNvPr id="390147"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spTree>
  </p:cSld>
  <p:clrMapOvr>
    <a:masterClrMapping/>
  </p:clrMapOvr>
  <p:transition>
    <p:zoom/>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3" name="Rectangle 2"/>
          <p:cNvSpPr>
            <a:spLocks noGrp="1" noChangeArrowheads="1"/>
          </p:cNvSpPr>
          <p:nvPr>
            <p:ph type="body" idx="1"/>
          </p:nvPr>
        </p:nvSpPr>
        <p:spPr>
          <a:xfrm>
            <a:off x="1066800" y="1943100"/>
            <a:ext cx="7543800" cy="4267200"/>
          </a:xfrm>
        </p:spPr>
        <p:txBody>
          <a:bodyPr/>
          <a:lstStyle/>
          <a:p>
            <a:pPr algn="just" eaLnBrk="1" hangingPunct="1">
              <a:buFontTx/>
              <a:buNone/>
            </a:pPr>
            <a:r>
              <a:rPr lang="fr-FR" sz="2400" smtClean="0">
                <a:solidFill>
                  <a:srgbClr val="184B81"/>
                </a:solidFill>
              </a:rPr>
              <a:t>	</a:t>
            </a:r>
            <a:r>
              <a:rPr lang="fr-FR" sz="2400" smtClean="0">
                <a:solidFill>
                  <a:srgbClr val="01A0B5"/>
                </a:solidFill>
              </a:rPr>
              <a:t>D</a:t>
            </a:r>
            <a:r>
              <a:rPr lang="fr-FR" sz="2400" smtClean="0"/>
              <a:t>éfinition :</a:t>
            </a:r>
          </a:p>
          <a:p>
            <a:pPr algn="just" eaLnBrk="1" hangingPunct="1">
              <a:buFontTx/>
              <a:buNone/>
            </a:pPr>
            <a:r>
              <a:rPr lang="fr-FR" sz="2400" smtClean="0"/>
              <a:t>	</a:t>
            </a:r>
            <a:r>
              <a:rPr lang="fr-FR" sz="1800" i="1" smtClean="0"/>
              <a:t>« C’est l’endroit où se confrontent les offres et les demandes de Monnaie Banque Centrale.  »</a:t>
            </a:r>
          </a:p>
          <a:p>
            <a:pPr algn="just" eaLnBrk="1" hangingPunct="1">
              <a:buFontTx/>
              <a:buNone/>
            </a:pPr>
            <a:endParaRPr lang="fr-FR" sz="800" i="1" smtClean="0"/>
          </a:p>
          <a:p>
            <a:pPr eaLnBrk="1" hangingPunct="1">
              <a:buFontTx/>
              <a:buNone/>
            </a:pPr>
            <a:r>
              <a:rPr lang="fr-FR" sz="2400" smtClean="0">
                <a:solidFill>
                  <a:srgbClr val="184B81"/>
                </a:solidFill>
              </a:rPr>
              <a:t>	</a:t>
            </a:r>
            <a:r>
              <a:rPr lang="fr-FR" sz="2400" smtClean="0">
                <a:solidFill>
                  <a:srgbClr val="01A0B5"/>
                </a:solidFill>
              </a:rPr>
              <a:t>M</a:t>
            </a:r>
            <a:r>
              <a:rPr lang="fr-FR" sz="2400" smtClean="0"/>
              <a:t>arché en Banque :</a:t>
            </a:r>
          </a:p>
          <a:p>
            <a:pPr lvl="1" eaLnBrk="1" hangingPunct="1"/>
            <a:r>
              <a:rPr lang="fr-FR" sz="1800" smtClean="0">
                <a:solidFill>
                  <a:srgbClr val="01A0B5"/>
                </a:solidFill>
              </a:rPr>
              <a:t>D</a:t>
            </a:r>
            <a:r>
              <a:rPr lang="fr-FR" sz="1800" smtClean="0"/>
              <a:t>emande (de monnaie Banque Centrale) &gt; Offre,</a:t>
            </a:r>
          </a:p>
          <a:p>
            <a:pPr lvl="1" eaLnBrk="1" hangingPunct="1"/>
            <a:r>
              <a:rPr lang="fr-FR" sz="1800" smtClean="0">
                <a:solidFill>
                  <a:srgbClr val="01A0B5"/>
                </a:solidFill>
              </a:rPr>
              <a:t>L</a:t>
            </a:r>
            <a:r>
              <a:rPr lang="fr-FR" sz="1800" smtClean="0"/>
              <a:t>a Banque Centrale intervient pour refinancer les banques de second rang et rétablir l’équilibre du marché.</a:t>
            </a:r>
            <a:endParaRPr lang="fr-FR" sz="2000" smtClean="0"/>
          </a:p>
          <a:p>
            <a:pPr eaLnBrk="1" hangingPunct="1"/>
            <a:endParaRPr lang="fr-FR" sz="800" smtClean="0"/>
          </a:p>
          <a:p>
            <a:pPr eaLnBrk="1" hangingPunct="1">
              <a:buFontTx/>
              <a:buNone/>
            </a:pPr>
            <a:r>
              <a:rPr lang="fr-FR" sz="2400" smtClean="0">
                <a:solidFill>
                  <a:srgbClr val="184B81"/>
                </a:solidFill>
              </a:rPr>
              <a:t>	</a:t>
            </a:r>
            <a:r>
              <a:rPr lang="fr-FR" sz="2400" smtClean="0">
                <a:solidFill>
                  <a:srgbClr val="01A0B5"/>
                </a:solidFill>
              </a:rPr>
              <a:t>M</a:t>
            </a:r>
            <a:r>
              <a:rPr lang="fr-FR" sz="2400" smtClean="0"/>
              <a:t>arché hors Banque :</a:t>
            </a:r>
          </a:p>
          <a:p>
            <a:pPr lvl="1" eaLnBrk="1" hangingPunct="1"/>
            <a:r>
              <a:rPr lang="fr-FR" sz="1800" smtClean="0">
                <a:solidFill>
                  <a:srgbClr val="01A0B5"/>
                </a:solidFill>
              </a:rPr>
              <a:t>D</a:t>
            </a:r>
            <a:r>
              <a:rPr lang="fr-FR" sz="1800" smtClean="0"/>
              <a:t>emande de monnaie par certaines institutions est satisfaite par l’offre de monnaie d’autres institutions.</a:t>
            </a:r>
            <a:endParaRPr lang="fr-FR" sz="2000" smtClean="0"/>
          </a:p>
        </p:txBody>
      </p:sp>
      <p:sp>
        <p:nvSpPr>
          <p:cNvPr id="392194" name="Rectangle 3"/>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e </a:t>
            </a:r>
            <a:r>
              <a:rPr lang="fr-FR" sz="4000" smtClean="0">
                <a:solidFill>
                  <a:srgbClr val="FF5E00"/>
                </a:solidFill>
              </a:rPr>
              <a:t>M</a:t>
            </a:r>
            <a:r>
              <a:rPr lang="fr-FR" sz="4000" smtClean="0">
                <a:solidFill>
                  <a:schemeClr val="tx1"/>
                </a:solidFill>
              </a:rPr>
              <a:t>arché </a:t>
            </a:r>
            <a:r>
              <a:rPr lang="fr-FR" sz="4000" smtClean="0">
                <a:solidFill>
                  <a:srgbClr val="FF5E00"/>
                </a:solidFill>
              </a:rPr>
              <a:t>I</a:t>
            </a:r>
            <a:r>
              <a:rPr lang="fr-FR" sz="4000" smtClean="0">
                <a:solidFill>
                  <a:schemeClr val="tx1"/>
                </a:solidFill>
              </a:rPr>
              <a:t>nterbancaire</a:t>
            </a:r>
            <a:endParaRPr lang="fr-FR" sz="3200" smtClean="0">
              <a:solidFill>
                <a:schemeClr val="tx1"/>
              </a:solidFill>
            </a:endParaRPr>
          </a:p>
        </p:txBody>
      </p:sp>
      <p:pic>
        <p:nvPicPr>
          <p:cNvPr id="392195"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pic>
        <p:nvPicPr>
          <p:cNvPr id="392196" name="Picture 5" descr="Logo Partie 1"/>
          <p:cNvPicPr>
            <a:picLocks noChangeAspect="1" noChangeArrowheads="1"/>
          </p:cNvPicPr>
          <p:nvPr/>
        </p:nvPicPr>
        <p:blipFill>
          <a:blip r:embed="rId3"/>
          <a:srcRect/>
          <a:stretch>
            <a:fillRect/>
          </a:stretch>
        </p:blipFill>
        <p:spPr bwMode="auto">
          <a:xfrm>
            <a:off x="901700" y="3302000"/>
            <a:ext cx="500063" cy="503238"/>
          </a:xfrm>
          <a:prstGeom prst="rect">
            <a:avLst/>
          </a:prstGeom>
          <a:noFill/>
          <a:ln w="9525">
            <a:noFill/>
            <a:miter lim="800000"/>
            <a:headEnd/>
            <a:tailEnd/>
          </a:ln>
        </p:spPr>
      </p:pic>
      <p:pic>
        <p:nvPicPr>
          <p:cNvPr id="392197" name="Picture 6" descr="Logo Partie 1"/>
          <p:cNvPicPr>
            <a:picLocks noChangeAspect="1" noChangeArrowheads="1"/>
          </p:cNvPicPr>
          <p:nvPr/>
        </p:nvPicPr>
        <p:blipFill>
          <a:blip r:embed="rId3"/>
          <a:srcRect/>
          <a:stretch>
            <a:fillRect/>
          </a:stretch>
        </p:blipFill>
        <p:spPr bwMode="auto">
          <a:xfrm>
            <a:off x="901700" y="4830763"/>
            <a:ext cx="500063" cy="503237"/>
          </a:xfrm>
          <a:prstGeom prst="rect">
            <a:avLst/>
          </a:prstGeom>
          <a:noFill/>
          <a:ln w="9525">
            <a:noFill/>
            <a:miter lim="800000"/>
            <a:headEnd/>
            <a:tailEnd/>
          </a:ln>
        </p:spPr>
      </p:pic>
    </p:spTree>
  </p:cSld>
  <p:clrMapOvr>
    <a:masterClrMapping/>
  </p:clrMapOvr>
  <p:transition>
    <p:zoom/>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1" name="Rectangle 2"/>
          <p:cNvSpPr>
            <a:spLocks noGrp="1" noChangeArrowheads="1"/>
          </p:cNvSpPr>
          <p:nvPr>
            <p:ph type="body" idx="1"/>
          </p:nvPr>
        </p:nvSpPr>
        <p:spPr>
          <a:xfrm>
            <a:off x="1066800" y="1892300"/>
            <a:ext cx="6781800" cy="4267200"/>
          </a:xfrm>
        </p:spPr>
        <p:txBody>
          <a:bodyPr/>
          <a:lstStyle/>
          <a:p>
            <a:pPr algn="just" eaLnBrk="1" hangingPunct="1">
              <a:buFontTx/>
              <a:buNone/>
            </a:pPr>
            <a:r>
              <a:rPr lang="fr-FR" sz="2800" smtClean="0">
                <a:solidFill>
                  <a:srgbClr val="184B81"/>
                </a:solidFill>
              </a:rPr>
              <a:t>	</a:t>
            </a:r>
            <a:r>
              <a:rPr lang="fr-FR" sz="2400" smtClean="0">
                <a:solidFill>
                  <a:srgbClr val="01A0B5"/>
                </a:solidFill>
              </a:rPr>
              <a:t>R</a:t>
            </a:r>
            <a:r>
              <a:rPr lang="fr-FR" sz="2400" smtClean="0"/>
              <a:t>ôle :</a:t>
            </a:r>
            <a:endParaRPr lang="fr-FR" sz="2800" smtClean="0"/>
          </a:p>
          <a:p>
            <a:pPr lvl="1" algn="just" eaLnBrk="1" hangingPunct="1"/>
            <a:r>
              <a:rPr lang="fr-FR" sz="1800" smtClean="0">
                <a:solidFill>
                  <a:srgbClr val="01A0B5"/>
                </a:solidFill>
              </a:rPr>
              <a:t>I</a:t>
            </a:r>
            <a:r>
              <a:rPr lang="fr-FR" sz="1800" smtClean="0"/>
              <a:t>nterventions de la BCE = levier de commande principal de la politique monétaire,</a:t>
            </a:r>
          </a:p>
          <a:p>
            <a:pPr lvl="1" algn="just" eaLnBrk="1" hangingPunct="1"/>
            <a:r>
              <a:rPr lang="fr-FR" sz="1800" smtClean="0">
                <a:solidFill>
                  <a:srgbClr val="01A0B5"/>
                </a:solidFill>
              </a:rPr>
              <a:t>C</a:t>
            </a:r>
            <a:r>
              <a:rPr lang="fr-FR" sz="1800" smtClean="0"/>
              <a:t>ontrôle le coût du crédit en agissant sur la quantité de monnaie en circulation,</a:t>
            </a:r>
          </a:p>
          <a:p>
            <a:pPr lvl="1" algn="just" eaLnBrk="1" hangingPunct="1"/>
            <a:r>
              <a:rPr lang="fr-FR" sz="1800" smtClean="0">
                <a:solidFill>
                  <a:srgbClr val="01A0B5"/>
                </a:solidFill>
              </a:rPr>
              <a:t>T</a:t>
            </a:r>
            <a:r>
              <a:rPr lang="fr-FR" sz="1800" smtClean="0"/>
              <a:t>aux d’intérêt à court terme = détermine tous les autres taux.</a:t>
            </a:r>
            <a:endParaRPr lang="fr-FR" sz="2400" smtClean="0"/>
          </a:p>
        </p:txBody>
      </p:sp>
      <p:sp>
        <p:nvSpPr>
          <p:cNvPr id="394242" name="Rectangle 3"/>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a </a:t>
            </a:r>
            <a:r>
              <a:rPr lang="fr-FR" sz="4000" smtClean="0">
                <a:solidFill>
                  <a:srgbClr val="FF5E00"/>
                </a:solidFill>
              </a:rPr>
              <a:t>B</a:t>
            </a:r>
            <a:r>
              <a:rPr lang="fr-FR" sz="4000" smtClean="0">
                <a:solidFill>
                  <a:schemeClr val="tx1"/>
                </a:solidFill>
              </a:rPr>
              <a:t>anque </a:t>
            </a:r>
            <a:r>
              <a:rPr lang="fr-FR" sz="4000" smtClean="0">
                <a:solidFill>
                  <a:srgbClr val="FF5E00"/>
                </a:solidFill>
              </a:rPr>
              <a:t>C</a:t>
            </a:r>
            <a:r>
              <a:rPr lang="fr-FR" sz="4000" smtClean="0">
                <a:solidFill>
                  <a:schemeClr val="tx1"/>
                </a:solidFill>
              </a:rPr>
              <a:t>entrale </a:t>
            </a:r>
            <a:r>
              <a:rPr lang="fr-FR" sz="4000" smtClean="0">
                <a:solidFill>
                  <a:srgbClr val="FF5E00"/>
                </a:solidFill>
              </a:rPr>
              <a:t>E</a:t>
            </a:r>
            <a:r>
              <a:rPr lang="fr-FR" sz="4000" smtClean="0">
                <a:solidFill>
                  <a:schemeClr val="tx1"/>
                </a:solidFill>
              </a:rPr>
              <a:t>uropéenne</a:t>
            </a:r>
            <a:endParaRPr lang="fr-FR" sz="3200" smtClean="0">
              <a:solidFill>
                <a:schemeClr val="tx1"/>
              </a:solidFill>
            </a:endParaRPr>
          </a:p>
        </p:txBody>
      </p:sp>
      <p:pic>
        <p:nvPicPr>
          <p:cNvPr id="394243"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spTree>
  </p:cSld>
  <p:clrMapOvr>
    <a:masterClrMapping/>
  </p:clrMapOvr>
  <p:transition>
    <p:zoom/>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89" name="Rectangle 2"/>
          <p:cNvSpPr>
            <a:spLocks noGrp="1" noChangeArrowheads="1"/>
          </p:cNvSpPr>
          <p:nvPr>
            <p:ph type="body" idx="1"/>
          </p:nvPr>
        </p:nvSpPr>
        <p:spPr>
          <a:xfrm>
            <a:off x="1066800" y="1892300"/>
            <a:ext cx="7543800" cy="3822700"/>
          </a:xfrm>
        </p:spPr>
        <p:txBody>
          <a:bodyPr/>
          <a:lstStyle/>
          <a:p>
            <a:pPr algn="just" eaLnBrk="1" hangingPunct="1">
              <a:buFontTx/>
              <a:buNone/>
            </a:pPr>
            <a:r>
              <a:rPr lang="fr-FR" sz="2800" smtClean="0">
                <a:solidFill>
                  <a:srgbClr val="184B81"/>
                </a:solidFill>
              </a:rPr>
              <a:t>	</a:t>
            </a:r>
            <a:r>
              <a:rPr lang="fr-FR" sz="2400" smtClean="0">
                <a:solidFill>
                  <a:srgbClr val="01A0B5"/>
                </a:solidFill>
              </a:rPr>
              <a:t>R</a:t>
            </a:r>
            <a:r>
              <a:rPr lang="fr-FR" sz="2400" smtClean="0"/>
              <a:t>ôle de la Banque de France :</a:t>
            </a:r>
            <a:endParaRPr lang="fr-FR" sz="2800" smtClean="0"/>
          </a:p>
          <a:p>
            <a:pPr algn="just" eaLnBrk="1" hangingPunct="1">
              <a:buFontTx/>
              <a:buNone/>
            </a:pPr>
            <a:r>
              <a:rPr lang="fr-FR" sz="2800" smtClean="0">
                <a:solidFill>
                  <a:srgbClr val="184B81"/>
                </a:solidFill>
              </a:rPr>
              <a:t>	</a:t>
            </a:r>
            <a:r>
              <a:rPr lang="fr-FR" sz="1800" i="1" smtClean="0"/>
              <a:t>« Dans le but de confronter les offres et les demandes de monnaie, la Banque de France sélectionne des courtiers, les « agents de marché interbancaires – AMI. Cette confrontation détermine le coût de l’argent au jour le jour. »</a:t>
            </a:r>
            <a:endParaRPr lang="fr-FR" sz="2000" i="1" smtClean="0"/>
          </a:p>
          <a:p>
            <a:pPr algn="just" eaLnBrk="1" hangingPunct="1">
              <a:buFontTx/>
              <a:buNone/>
            </a:pPr>
            <a:endParaRPr lang="fr-FR" sz="2000" smtClean="0"/>
          </a:p>
          <a:p>
            <a:pPr algn="just" eaLnBrk="1" hangingPunct="1">
              <a:buFontTx/>
              <a:buNone/>
            </a:pPr>
            <a:r>
              <a:rPr lang="fr-FR" sz="2800" smtClean="0">
                <a:solidFill>
                  <a:srgbClr val="184B81"/>
                </a:solidFill>
              </a:rPr>
              <a:t>	</a:t>
            </a:r>
            <a:r>
              <a:rPr lang="fr-FR" sz="2400" smtClean="0">
                <a:solidFill>
                  <a:srgbClr val="01A0B5"/>
                </a:solidFill>
              </a:rPr>
              <a:t>L</a:t>
            </a:r>
            <a:r>
              <a:rPr lang="fr-FR" sz="2400" smtClean="0"/>
              <a:t>es taux de référence :</a:t>
            </a:r>
            <a:endParaRPr lang="fr-FR" sz="2800" smtClean="0"/>
          </a:p>
          <a:p>
            <a:pPr lvl="1" algn="just" eaLnBrk="1" hangingPunct="1"/>
            <a:r>
              <a:rPr lang="fr-FR" sz="1800" smtClean="0">
                <a:solidFill>
                  <a:srgbClr val="01A0B5"/>
                </a:solidFill>
              </a:rPr>
              <a:t>E</a:t>
            </a:r>
            <a:r>
              <a:rPr lang="fr-FR" sz="1800" smtClean="0"/>
              <a:t>ONIA	=    Euro Overnight Interest Rate Average,</a:t>
            </a:r>
          </a:p>
          <a:p>
            <a:pPr lvl="1" eaLnBrk="1" hangingPunct="1"/>
            <a:r>
              <a:rPr lang="fr-FR" sz="1800" smtClean="0">
                <a:solidFill>
                  <a:srgbClr val="01A0B5"/>
                </a:solidFill>
              </a:rPr>
              <a:t>T</a:t>
            </a:r>
            <a:r>
              <a:rPr lang="fr-FR" sz="1800" smtClean="0"/>
              <a:t>IBEUR	=    Taux Interbancaire Européen,</a:t>
            </a:r>
          </a:p>
          <a:p>
            <a:pPr lvl="1" eaLnBrk="1" hangingPunct="1"/>
            <a:r>
              <a:rPr lang="fr-FR" sz="1800" smtClean="0">
                <a:solidFill>
                  <a:srgbClr val="01A0B5"/>
                </a:solidFill>
              </a:rPr>
              <a:t>E</a:t>
            </a:r>
            <a:r>
              <a:rPr lang="fr-FR" sz="1800" smtClean="0"/>
              <a:t>URIBOR	=    Euro Interbank Offered Rate</a:t>
            </a:r>
            <a:endParaRPr lang="fr-FR" sz="2400" smtClean="0"/>
          </a:p>
        </p:txBody>
      </p:sp>
      <p:sp>
        <p:nvSpPr>
          <p:cNvPr id="396290" name="Rectangle 3"/>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es </a:t>
            </a:r>
            <a:r>
              <a:rPr lang="fr-FR" sz="4000" smtClean="0">
                <a:solidFill>
                  <a:srgbClr val="FF5E00"/>
                </a:solidFill>
              </a:rPr>
              <a:t>T</a:t>
            </a:r>
            <a:r>
              <a:rPr lang="fr-FR" sz="4000" smtClean="0">
                <a:solidFill>
                  <a:schemeClr val="tx1"/>
                </a:solidFill>
              </a:rPr>
              <a:t>aux </a:t>
            </a:r>
            <a:r>
              <a:rPr lang="fr-FR" sz="4000" smtClean="0">
                <a:solidFill>
                  <a:srgbClr val="FF5E00"/>
                </a:solidFill>
              </a:rPr>
              <a:t>E</a:t>
            </a:r>
            <a:r>
              <a:rPr lang="fr-FR" sz="4000" smtClean="0">
                <a:solidFill>
                  <a:schemeClr val="tx1"/>
                </a:solidFill>
              </a:rPr>
              <a:t>uropéens de </a:t>
            </a:r>
            <a:r>
              <a:rPr lang="fr-FR" sz="4000" smtClean="0">
                <a:solidFill>
                  <a:srgbClr val="FF5E00"/>
                </a:solidFill>
              </a:rPr>
              <a:t>R</a:t>
            </a:r>
            <a:r>
              <a:rPr lang="fr-FR" sz="4000" smtClean="0">
                <a:solidFill>
                  <a:schemeClr val="tx1"/>
                </a:solidFill>
              </a:rPr>
              <a:t>éférence</a:t>
            </a:r>
            <a:endParaRPr lang="fr-FR" sz="3200" smtClean="0">
              <a:solidFill>
                <a:schemeClr val="tx1"/>
              </a:solidFill>
            </a:endParaRPr>
          </a:p>
        </p:txBody>
      </p:sp>
      <p:pic>
        <p:nvPicPr>
          <p:cNvPr id="396291"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pic>
        <p:nvPicPr>
          <p:cNvPr id="396292" name="Picture 5" descr="Logo Partie 1"/>
          <p:cNvPicPr>
            <a:picLocks noChangeAspect="1" noChangeArrowheads="1"/>
          </p:cNvPicPr>
          <p:nvPr/>
        </p:nvPicPr>
        <p:blipFill>
          <a:blip r:embed="rId3"/>
          <a:srcRect/>
          <a:stretch>
            <a:fillRect/>
          </a:stretch>
        </p:blipFill>
        <p:spPr bwMode="auto">
          <a:xfrm>
            <a:off x="901700" y="4183063"/>
            <a:ext cx="500063" cy="503237"/>
          </a:xfrm>
          <a:prstGeom prst="rect">
            <a:avLst/>
          </a:prstGeom>
          <a:noFill/>
          <a:ln w="9525">
            <a:noFill/>
            <a:miter lim="800000"/>
            <a:headEnd/>
            <a:tailEnd/>
          </a:ln>
        </p:spPr>
      </p:pic>
    </p:spTree>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body" idx="1"/>
          </p:nvPr>
        </p:nvSpPr>
        <p:spPr>
          <a:xfrm>
            <a:off x="1143000" y="2743200"/>
            <a:ext cx="3886200" cy="2743200"/>
          </a:xfrm>
        </p:spPr>
        <p:txBody>
          <a:bodyPr/>
          <a:lstStyle/>
          <a:p>
            <a:pPr marL="812800" indent="-812800" eaLnBrk="1" hangingPunct="1">
              <a:lnSpc>
                <a:spcPct val="90000"/>
              </a:lnSpc>
              <a:buFontTx/>
              <a:buNone/>
            </a:pPr>
            <a:r>
              <a:rPr lang="fr-FR" sz="2400" smtClean="0">
                <a:solidFill>
                  <a:srgbClr val="EAEAEA"/>
                </a:solidFill>
              </a:rPr>
              <a:t>	 </a:t>
            </a:r>
            <a:r>
              <a:rPr lang="fr-FR" sz="2800" smtClean="0">
                <a:solidFill>
                  <a:srgbClr val="EAEAEA"/>
                </a:solidFill>
              </a:rPr>
              <a:t>Prêt à taux fixe</a:t>
            </a:r>
            <a:endParaRPr lang="fr-FR" sz="2400" smtClean="0">
              <a:solidFill>
                <a:srgbClr val="EAEAEA"/>
              </a:solidFill>
            </a:endParaRPr>
          </a:p>
          <a:p>
            <a:pPr marL="812800" indent="-812800" eaLnBrk="1" hangingPunct="1">
              <a:buFontTx/>
              <a:buNone/>
            </a:pPr>
            <a:endParaRPr lang="fr-FR" sz="2400" smtClean="0">
              <a:solidFill>
                <a:srgbClr val="EAEAEA"/>
              </a:solidFill>
            </a:endParaRPr>
          </a:p>
          <a:p>
            <a:pPr marL="812800" indent="-812800" eaLnBrk="1" hangingPunct="1">
              <a:buFontTx/>
              <a:buNone/>
            </a:pPr>
            <a:r>
              <a:rPr lang="fr-FR" sz="2400" smtClean="0">
                <a:solidFill>
                  <a:srgbClr val="CDC7C2"/>
                </a:solidFill>
              </a:rPr>
              <a:t>	 </a:t>
            </a:r>
            <a:r>
              <a:rPr lang="fr-FR" sz="2800" smtClean="0">
                <a:solidFill>
                  <a:srgbClr val="01A0B5"/>
                </a:solidFill>
              </a:rPr>
              <a:t>P</a:t>
            </a:r>
            <a:r>
              <a:rPr lang="fr-FR" sz="2800" smtClean="0"/>
              <a:t>rêt modulable</a:t>
            </a:r>
          </a:p>
          <a:p>
            <a:pPr marL="812800" indent="-812800" eaLnBrk="1" hangingPunct="1">
              <a:buFontTx/>
              <a:buNone/>
            </a:pPr>
            <a:endParaRPr lang="fr-FR" sz="2800" smtClean="0"/>
          </a:p>
          <a:p>
            <a:pPr marL="812800" indent="-812800" eaLnBrk="1" hangingPunct="1">
              <a:buFontTx/>
              <a:buNone/>
            </a:pPr>
            <a:r>
              <a:rPr lang="fr-FR" sz="2800" smtClean="0">
                <a:solidFill>
                  <a:srgbClr val="EAEAEA"/>
                </a:solidFill>
              </a:rPr>
              <a:t>	 Prêt révisable</a:t>
            </a:r>
          </a:p>
        </p:txBody>
      </p:sp>
      <p:sp>
        <p:nvSpPr>
          <p:cNvPr id="51202"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es Crédits Bancaires</a:t>
            </a:r>
          </a:p>
        </p:txBody>
      </p:sp>
      <p:pic>
        <p:nvPicPr>
          <p:cNvPr id="51203" name="Picture 4" descr="Logo Partie 2"/>
          <p:cNvPicPr>
            <a:picLocks noChangeAspect="1" noChangeArrowheads="1"/>
          </p:cNvPicPr>
          <p:nvPr/>
        </p:nvPicPr>
        <p:blipFill>
          <a:blip r:embed="rId3">
            <a:lum bright="70000" contrast="-70000"/>
          </a:blip>
          <a:srcRect/>
          <a:stretch>
            <a:fillRect/>
          </a:stretch>
        </p:blipFill>
        <p:spPr bwMode="auto">
          <a:xfrm>
            <a:off x="1447800" y="2679700"/>
            <a:ext cx="500063" cy="533400"/>
          </a:xfrm>
          <a:prstGeom prst="rect">
            <a:avLst/>
          </a:prstGeom>
          <a:noFill/>
          <a:ln w="9525">
            <a:noFill/>
            <a:miter lim="800000"/>
            <a:headEnd/>
            <a:tailEnd/>
          </a:ln>
        </p:spPr>
      </p:pic>
      <p:pic>
        <p:nvPicPr>
          <p:cNvPr id="51204" name="Picture 5" descr="Logo Partie 2"/>
          <p:cNvPicPr>
            <a:picLocks noChangeAspect="1" noChangeArrowheads="1"/>
          </p:cNvPicPr>
          <p:nvPr/>
        </p:nvPicPr>
        <p:blipFill>
          <a:blip r:embed="rId3"/>
          <a:srcRect/>
          <a:stretch>
            <a:fillRect/>
          </a:stretch>
        </p:blipFill>
        <p:spPr bwMode="auto">
          <a:xfrm>
            <a:off x="1447800" y="3657600"/>
            <a:ext cx="500063" cy="533400"/>
          </a:xfrm>
          <a:prstGeom prst="rect">
            <a:avLst/>
          </a:prstGeom>
          <a:noFill/>
          <a:ln w="9525">
            <a:noFill/>
            <a:miter lim="800000"/>
            <a:headEnd/>
            <a:tailEnd/>
          </a:ln>
        </p:spPr>
      </p:pic>
      <p:pic>
        <p:nvPicPr>
          <p:cNvPr id="51205" name="Picture 6" descr="Logo Partie 2"/>
          <p:cNvPicPr>
            <a:picLocks noChangeAspect="1" noChangeArrowheads="1"/>
          </p:cNvPicPr>
          <p:nvPr/>
        </p:nvPicPr>
        <p:blipFill>
          <a:blip r:embed="rId3">
            <a:lum bright="70000" contrast="-70000"/>
          </a:blip>
          <a:srcRect/>
          <a:stretch>
            <a:fillRect/>
          </a:stretch>
        </p:blipFill>
        <p:spPr bwMode="auto">
          <a:xfrm>
            <a:off x="1447800" y="4673600"/>
            <a:ext cx="500063" cy="533400"/>
          </a:xfrm>
          <a:prstGeom prst="rect">
            <a:avLst/>
          </a:prstGeom>
          <a:noFill/>
          <a:ln w="9525">
            <a:noFill/>
            <a:miter lim="800000"/>
            <a:headEnd/>
            <a:tailEnd/>
          </a:ln>
        </p:spPr>
      </p:pic>
      <p:pic>
        <p:nvPicPr>
          <p:cNvPr id="51206" name="Picture 7" descr="Prêt2"/>
          <p:cNvPicPr>
            <a:picLocks noChangeAspect="1" noChangeArrowheads="1"/>
          </p:cNvPicPr>
          <p:nvPr/>
        </p:nvPicPr>
        <p:blipFill>
          <a:blip r:embed="rId4"/>
          <a:srcRect l="893" t="368"/>
          <a:stretch>
            <a:fillRect/>
          </a:stretch>
        </p:blipFill>
        <p:spPr bwMode="auto">
          <a:xfrm>
            <a:off x="5057775" y="2681288"/>
            <a:ext cx="3171825" cy="2576512"/>
          </a:xfrm>
          <a:prstGeom prst="rect">
            <a:avLst/>
          </a:prstGeom>
          <a:noFill/>
          <a:ln w="9525">
            <a:noFill/>
            <a:miter lim="800000"/>
            <a:headEnd/>
            <a:tailEnd/>
          </a:ln>
        </p:spPr>
      </p:pic>
    </p:spTree>
  </p:cSld>
  <p:clrMapOvr>
    <a:masterClrMapping/>
  </p:clrMapOvr>
  <p:transition>
    <p:zoom/>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7" name="Rectangle 2"/>
          <p:cNvSpPr>
            <a:spLocks noGrp="1" noChangeArrowheads="1"/>
          </p:cNvSpPr>
          <p:nvPr>
            <p:ph type="title"/>
          </p:nvPr>
        </p:nvSpPr>
        <p:spPr>
          <a:xfrm>
            <a:off x="685800" y="609600"/>
            <a:ext cx="8001000" cy="1143000"/>
          </a:xfrm>
        </p:spPr>
        <p:txBody>
          <a:bodyPr/>
          <a:lstStyle/>
          <a:p>
            <a:pPr eaLnBrk="1" hangingPunct="1"/>
            <a:r>
              <a:rPr lang="fr-FR" sz="4000" smtClean="0">
                <a:solidFill>
                  <a:srgbClr val="01A0B5"/>
                </a:solidFill>
              </a:rPr>
              <a:t>L</a:t>
            </a:r>
            <a:r>
              <a:rPr lang="fr-FR" sz="4000" smtClean="0">
                <a:solidFill>
                  <a:schemeClr val="tx1"/>
                </a:solidFill>
              </a:rPr>
              <a:t>es </a:t>
            </a:r>
            <a:r>
              <a:rPr lang="fr-FR" sz="4000" smtClean="0">
                <a:solidFill>
                  <a:srgbClr val="FF5E00"/>
                </a:solidFill>
              </a:rPr>
              <a:t>T</a:t>
            </a:r>
            <a:r>
              <a:rPr lang="fr-FR" sz="4000" smtClean="0">
                <a:solidFill>
                  <a:schemeClr val="tx1"/>
                </a:solidFill>
              </a:rPr>
              <a:t>itres de </a:t>
            </a:r>
            <a:r>
              <a:rPr lang="fr-FR" sz="4000" smtClean="0">
                <a:solidFill>
                  <a:srgbClr val="FF5E00"/>
                </a:solidFill>
              </a:rPr>
              <a:t>C</a:t>
            </a:r>
            <a:r>
              <a:rPr lang="fr-FR" sz="4000" smtClean="0">
                <a:solidFill>
                  <a:schemeClr val="tx1"/>
                </a:solidFill>
              </a:rPr>
              <a:t>réances </a:t>
            </a:r>
            <a:r>
              <a:rPr lang="fr-FR" sz="4000" smtClean="0">
                <a:solidFill>
                  <a:srgbClr val="FF5E00"/>
                </a:solidFill>
              </a:rPr>
              <a:t>N</a:t>
            </a:r>
            <a:r>
              <a:rPr lang="fr-FR" sz="4000" smtClean="0">
                <a:solidFill>
                  <a:schemeClr val="tx1"/>
                </a:solidFill>
              </a:rPr>
              <a:t>égociables</a:t>
            </a:r>
            <a:endParaRPr lang="fr-FR" sz="3200" smtClean="0">
              <a:solidFill>
                <a:schemeClr val="tx1"/>
              </a:solidFill>
            </a:endParaRPr>
          </a:p>
        </p:txBody>
      </p:sp>
      <p:sp>
        <p:nvSpPr>
          <p:cNvPr id="398338" name="Rectangle 3"/>
          <p:cNvSpPr>
            <a:spLocks noGrp="1" noChangeArrowheads="1"/>
          </p:cNvSpPr>
          <p:nvPr>
            <p:ph type="body" idx="1"/>
          </p:nvPr>
        </p:nvSpPr>
        <p:spPr>
          <a:xfrm>
            <a:off x="1066800" y="1981200"/>
            <a:ext cx="7086600" cy="3962400"/>
          </a:xfrm>
        </p:spPr>
        <p:txBody>
          <a:bodyPr/>
          <a:lstStyle/>
          <a:p>
            <a:pPr algn="just" eaLnBrk="1" hangingPunct="1">
              <a:lnSpc>
                <a:spcPct val="90000"/>
              </a:lnSpc>
              <a:buFontTx/>
              <a:buNone/>
            </a:pPr>
            <a:r>
              <a:rPr lang="fr-FR" sz="2400" smtClean="0">
                <a:solidFill>
                  <a:srgbClr val="184B81"/>
                </a:solidFill>
              </a:rPr>
              <a:t>	</a:t>
            </a:r>
            <a:r>
              <a:rPr lang="fr-FR" sz="2400" smtClean="0">
                <a:solidFill>
                  <a:srgbClr val="01A0B5"/>
                </a:solidFill>
              </a:rPr>
              <a:t>D</a:t>
            </a:r>
            <a:r>
              <a:rPr lang="fr-FR" sz="2400" smtClean="0"/>
              <a:t>éfinition :</a:t>
            </a:r>
          </a:p>
          <a:p>
            <a:pPr algn="just" eaLnBrk="1" hangingPunct="1">
              <a:lnSpc>
                <a:spcPct val="90000"/>
              </a:lnSpc>
              <a:buFontTx/>
              <a:buNone/>
            </a:pPr>
            <a:r>
              <a:rPr lang="fr-FR" sz="2400" smtClean="0"/>
              <a:t>	</a:t>
            </a:r>
            <a:r>
              <a:rPr lang="fr-FR" sz="1800" i="1" smtClean="0"/>
              <a:t>« Ce marché est ouvert à tous les agents financiers ou non financiers. Le marché des TCN comprend deux segments distincts : un compartiment à court terme pour les titres (durée initiale &lt; 1 an) – composé des certificats de dépôts et des billets de trésorerie - et un compartiment à moyen et long termes pour les titres dont la durée est supérieure à 1 an – composé des bons à moyen terme négociables - »</a:t>
            </a:r>
          </a:p>
          <a:p>
            <a:pPr algn="just" eaLnBrk="1" hangingPunct="1">
              <a:lnSpc>
                <a:spcPct val="90000"/>
              </a:lnSpc>
              <a:buFontTx/>
              <a:buNone/>
            </a:pPr>
            <a:endParaRPr lang="fr-FR" sz="1000" i="1" smtClean="0"/>
          </a:p>
          <a:p>
            <a:pPr eaLnBrk="1" hangingPunct="1">
              <a:lnSpc>
                <a:spcPct val="90000"/>
              </a:lnSpc>
              <a:buFontTx/>
              <a:buNone/>
            </a:pPr>
            <a:r>
              <a:rPr lang="fr-FR" sz="2400" smtClean="0">
                <a:solidFill>
                  <a:srgbClr val="184B81"/>
                </a:solidFill>
              </a:rPr>
              <a:t>	</a:t>
            </a:r>
            <a:r>
              <a:rPr lang="fr-FR" sz="2400" smtClean="0">
                <a:solidFill>
                  <a:srgbClr val="01A0B5"/>
                </a:solidFill>
              </a:rPr>
              <a:t>A</a:t>
            </a:r>
            <a:r>
              <a:rPr lang="fr-FR" sz="2400" smtClean="0"/>
              <a:t>pparus en 1985 lors de la réforme du Marché Monétaire.</a:t>
            </a:r>
          </a:p>
          <a:p>
            <a:pPr eaLnBrk="1" hangingPunct="1">
              <a:lnSpc>
                <a:spcPct val="90000"/>
              </a:lnSpc>
            </a:pPr>
            <a:endParaRPr lang="fr-FR" sz="1000" smtClean="0"/>
          </a:p>
          <a:p>
            <a:pPr eaLnBrk="1" hangingPunct="1">
              <a:lnSpc>
                <a:spcPct val="90000"/>
              </a:lnSpc>
              <a:buFontTx/>
              <a:buNone/>
            </a:pPr>
            <a:r>
              <a:rPr lang="fr-FR" sz="2400" smtClean="0">
                <a:solidFill>
                  <a:srgbClr val="184B81"/>
                </a:solidFill>
              </a:rPr>
              <a:t>	</a:t>
            </a:r>
            <a:r>
              <a:rPr lang="fr-FR" sz="2400" smtClean="0">
                <a:solidFill>
                  <a:srgbClr val="01A0B5"/>
                </a:solidFill>
              </a:rPr>
              <a:t>C</a:t>
            </a:r>
            <a:r>
              <a:rPr lang="fr-FR" sz="2400" smtClean="0"/>
              <a:t>onstituent de bons instruments de couverture contre les risques de taux d’intérêt.</a:t>
            </a:r>
          </a:p>
          <a:p>
            <a:pPr eaLnBrk="1" hangingPunct="1">
              <a:lnSpc>
                <a:spcPct val="90000"/>
              </a:lnSpc>
            </a:pPr>
            <a:endParaRPr lang="fr-FR" sz="800" smtClean="0"/>
          </a:p>
        </p:txBody>
      </p:sp>
      <p:pic>
        <p:nvPicPr>
          <p:cNvPr id="398339"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pic>
        <p:nvPicPr>
          <p:cNvPr id="398340" name="Picture 5" descr="Logo Partie 1"/>
          <p:cNvPicPr>
            <a:picLocks noChangeAspect="1" noChangeArrowheads="1"/>
          </p:cNvPicPr>
          <p:nvPr/>
        </p:nvPicPr>
        <p:blipFill>
          <a:blip r:embed="rId3"/>
          <a:srcRect/>
          <a:stretch>
            <a:fillRect/>
          </a:stretch>
        </p:blipFill>
        <p:spPr bwMode="auto">
          <a:xfrm>
            <a:off x="901700" y="4183063"/>
            <a:ext cx="500063" cy="503237"/>
          </a:xfrm>
          <a:prstGeom prst="rect">
            <a:avLst/>
          </a:prstGeom>
          <a:noFill/>
          <a:ln w="9525">
            <a:noFill/>
            <a:miter lim="800000"/>
            <a:headEnd/>
            <a:tailEnd/>
          </a:ln>
        </p:spPr>
      </p:pic>
      <p:pic>
        <p:nvPicPr>
          <p:cNvPr id="398341" name="Picture 6" descr="Logo Partie 1"/>
          <p:cNvPicPr>
            <a:picLocks noChangeAspect="1" noChangeArrowheads="1"/>
          </p:cNvPicPr>
          <p:nvPr/>
        </p:nvPicPr>
        <p:blipFill>
          <a:blip r:embed="rId3"/>
          <a:srcRect/>
          <a:stretch>
            <a:fillRect/>
          </a:stretch>
        </p:blipFill>
        <p:spPr bwMode="auto">
          <a:xfrm>
            <a:off x="901700" y="5110163"/>
            <a:ext cx="500063" cy="503237"/>
          </a:xfrm>
          <a:prstGeom prst="rect">
            <a:avLst/>
          </a:prstGeom>
          <a:noFill/>
          <a:ln w="9525">
            <a:noFill/>
            <a:miter lim="800000"/>
            <a:headEnd/>
            <a:tailEnd/>
          </a:ln>
        </p:spPr>
      </p:pic>
    </p:spTree>
  </p:cSld>
  <p:clrMapOvr>
    <a:masterClrMapping/>
  </p:clrMapOvr>
  <p:transition>
    <p:zoom/>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5" name="Rectangle 2"/>
          <p:cNvSpPr>
            <a:spLocks noGrp="1" noChangeArrowheads="1"/>
          </p:cNvSpPr>
          <p:nvPr>
            <p:ph type="body" idx="1"/>
          </p:nvPr>
        </p:nvSpPr>
        <p:spPr>
          <a:xfrm>
            <a:off x="1066800" y="1943100"/>
            <a:ext cx="7086600" cy="3200400"/>
          </a:xfrm>
        </p:spPr>
        <p:txBody>
          <a:bodyPr/>
          <a:lstStyle/>
          <a:p>
            <a:pPr algn="just" eaLnBrk="1" hangingPunct="1">
              <a:buFontTx/>
              <a:buNone/>
            </a:pPr>
            <a:r>
              <a:rPr lang="fr-FR" sz="2400" smtClean="0">
                <a:solidFill>
                  <a:srgbClr val="184B81"/>
                </a:solidFill>
              </a:rPr>
              <a:t>	</a:t>
            </a:r>
            <a:r>
              <a:rPr lang="fr-FR" sz="2400" smtClean="0">
                <a:solidFill>
                  <a:srgbClr val="01A0B5"/>
                </a:solidFill>
              </a:rPr>
              <a:t>P</a:t>
            </a:r>
            <a:r>
              <a:rPr lang="fr-FR" sz="2400" smtClean="0"/>
              <a:t>rincipes :</a:t>
            </a:r>
          </a:p>
          <a:p>
            <a:pPr algn="just" eaLnBrk="1" hangingPunct="1">
              <a:buFontTx/>
              <a:buNone/>
            </a:pPr>
            <a:endParaRPr lang="fr-FR" sz="2800" smtClean="0"/>
          </a:p>
          <a:p>
            <a:pPr lvl="1" algn="just" eaLnBrk="1" hangingPunct="1"/>
            <a:r>
              <a:rPr lang="fr-FR" sz="1800" smtClean="0">
                <a:solidFill>
                  <a:srgbClr val="01A0B5"/>
                </a:solidFill>
              </a:rPr>
              <a:t>L</a:t>
            </a:r>
            <a:r>
              <a:rPr lang="fr-FR" sz="1800" smtClean="0"/>
              <a:t>es particuliers peuvent accéder à ce marché en souscrivant des OPCVM (Organismes Collectifs de Placements en Valeurs Mobilières),</a:t>
            </a:r>
          </a:p>
          <a:p>
            <a:pPr lvl="1" algn="just" eaLnBrk="1" hangingPunct="1"/>
            <a:r>
              <a:rPr lang="fr-FR" sz="1800" smtClean="0">
                <a:solidFill>
                  <a:srgbClr val="01A0B5"/>
                </a:solidFill>
              </a:rPr>
              <a:t>L</a:t>
            </a:r>
            <a:r>
              <a:rPr lang="fr-FR" sz="1800" smtClean="0"/>
              <a:t>es investisseurs disposent d’une gamme diversifiée de produits en terme de risques et d’échéances,</a:t>
            </a:r>
          </a:p>
          <a:p>
            <a:pPr lvl="1" algn="just" eaLnBrk="1" hangingPunct="1"/>
            <a:r>
              <a:rPr lang="fr-FR" sz="1800" smtClean="0">
                <a:solidFill>
                  <a:srgbClr val="01A0B5"/>
                </a:solidFill>
              </a:rPr>
              <a:t>L</a:t>
            </a:r>
            <a:r>
              <a:rPr lang="fr-FR" sz="1800" smtClean="0"/>
              <a:t>es emprunteurs peuvent se financer à court terme, sans pour autant passer par l’intermédiaire des banques.</a:t>
            </a:r>
            <a:endParaRPr lang="fr-FR" sz="2400" smtClean="0"/>
          </a:p>
          <a:p>
            <a:pPr lvl="1" algn="just" eaLnBrk="1" hangingPunct="1"/>
            <a:endParaRPr lang="fr-FR" sz="800" smtClean="0"/>
          </a:p>
        </p:txBody>
      </p:sp>
      <p:sp>
        <p:nvSpPr>
          <p:cNvPr id="400386" name="Rectangle 3"/>
          <p:cNvSpPr>
            <a:spLocks noGrp="1" noChangeArrowheads="1"/>
          </p:cNvSpPr>
          <p:nvPr>
            <p:ph type="title"/>
          </p:nvPr>
        </p:nvSpPr>
        <p:spPr>
          <a:xfrm>
            <a:off x="685800" y="609600"/>
            <a:ext cx="8001000" cy="1143000"/>
          </a:xfrm>
        </p:spPr>
        <p:txBody>
          <a:bodyPr/>
          <a:lstStyle/>
          <a:p>
            <a:pPr eaLnBrk="1" hangingPunct="1"/>
            <a:r>
              <a:rPr lang="fr-FR" sz="4000" smtClean="0">
                <a:solidFill>
                  <a:srgbClr val="01A0B5"/>
                </a:solidFill>
              </a:rPr>
              <a:t>L</a:t>
            </a:r>
            <a:r>
              <a:rPr lang="fr-FR" sz="4000" smtClean="0">
                <a:solidFill>
                  <a:schemeClr val="tx1"/>
                </a:solidFill>
              </a:rPr>
              <a:t>es </a:t>
            </a:r>
            <a:r>
              <a:rPr lang="fr-FR" sz="4000" smtClean="0">
                <a:solidFill>
                  <a:srgbClr val="FF5E00"/>
                </a:solidFill>
              </a:rPr>
              <a:t>T</a:t>
            </a:r>
            <a:r>
              <a:rPr lang="fr-FR" sz="4000" smtClean="0">
                <a:solidFill>
                  <a:schemeClr val="tx1"/>
                </a:solidFill>
              </a:rPr>
              <a:t>itres de </a:t>
            </a:r>
            <a:r>
              <a:rPr lang="fr-FR" sz="4000" smtClean="0">
                <a:solidFill>
                  <a:srgbClr val="FF5E00"/>
                </a:solidFill>
              </a:rPr>
              <a:t>C</a:t>
            </a:r>
            <a:r>
              <a:rPr lang="fr-FR" sz="4000" smtClean="0">
                <a:solidFill>
                  <a:schemeClr val="tx1"/>
                </a:solidFill>
              </a:rPr>
              <a:t>réances </a:t>
            </a:r>
            <a:r>
              <a:rPr lang="fr-FR" sz="4000" smtClean="0">
                <a:solidFill>
                  <a:srgbClr val="FF5E00"/>
                </a:solidFill>
              </a:rPr>
              <a:t>N</a:t>
            </a:r>
            <a:r>
              <a:rPr lang="fr-FR" sz="4000" smtClean="0">
                <a:solidFill>
                  <a:schemeClr val="tx1"/>
                </a:solidFill>
              </a:rPr>
              <a:t>égociables</a:t>
            </a:r>
            <a:endParaRPr lang="fr-FR" sz="3200" smtClean="0">
              <a:solidFill>
                <a:schemeClr val="tx1"/>
              </a:solidFill>
            </a:endParaRPr>
          </a:p>
        </p:txBody>
      </p:sp>
      <p:pic>
        <p:nvPicPr>
          <p:cNvPr id="400387"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spTree>
  </p:cSld>
  <p:clrMapOvr>
    <a:masterClrMapping/>
  </p:clrMapOvr>
  <p:transition>
    <p:zoom/>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3" name="Rectangle 2"/>
          <p:cNvSpPr>
            <a:spLocks noGrp="1" noChangeArrowheads="1"/>
          </p:cNvSpPr>
          <p:nvPr>
            <p:ph type="body" idx="1"/>
          </p:nvPr>
        </p:nvSpPr>
        <p:spPr>
          <a:xfrm>
            <a:off x="1066800" y="1981200"/>
            <a:ext cx="7086600" cy="3276600"/>
          </a:xfrm>
        </p:spPr>
        <p:txBody>
          <a:bodyPr/>
          <a:lstStyle/>
          <a:p>
            <a:pPr algn="just" eaLnBrk="1" hangingPunct="1">
              <a:lnSpc>
                <a:spcPct val="90000"/>
              </a:lnSpc>
              <a:buFontTx/>
              <a:buNone/>
            </a:pPr>
            <a:r>
              <a:rPr lang="fr-FR" sz="2400" smtClean="0">
                <a:solidFill>
                  <a:srgbClr val="184B81"/>
                </a:solidFill>
              </a:rPr>
              <a:t>	</a:t>
            </a:r>
            <a:r>
              <a:rPr lang="fr-FR" sz="2400" smtClean="0">
                <a:solidFill>
                  <a:srgbClr val="01A0B5"/>
                </a:solidFill>
              </a:rPr>
              <a:t>L</a:t>
            </a:r>
            <a:r>
              <a:rPr lang="fr-FR" sz="2400" smtClean="0"/>
              <a:t>es certificats de dépôts négociables (CDN) :</a:t>
            </a:r>
            <a:endParaRPr lang="fr-FR" sz="2800" smtClean="0"/>
          </a:p>
          <a:p>
            <a:pPr lvl="1" algn="just" eaLnBrk="1" hangingPunct="1">
              <a:lnSpc>
                <a:spcPct val="90000"/>
              </a:lnSpc>
            </a:pPr>
            <a:r>
              <a:rPr lang="fr-FR" sz="1800" smtClean="0">
                <a:solidFill>
                  <a:srgbClr val="01A0B5"/>
                </a:solidFill>
              </a:rPr>
              <a:t>É</a:t>
            </a:r>
            <a:r>
              <a:rPr lang="fr-FR" sz="1800" smtClean="0"/>
              <a:t>mis</a:t>
            </a:r>
            <a:r>
              <a:rPr lang="fr-FR" sz="1800" smtClean="0">
                <a:solidFill>
                  <a:srgbClr val="184B81"/>
                </a:solidFill>
              </a:rPr>
              <a:t> </a:t>
            </a:r>
            <a:r>
              <a:rPr lang="fr-FR" sz="1800" smtClean="0"/>
              <a:t>par les banques et les caisses d’épargne.</a:t>
            </a:r>
            <a:endParaRPr lang="fr-FR" sz="2400" smtClean="0"/>
          </a:p>
          <a:p>
            <a:pPr lvl="1" algn="just" eaLnBrk="1" hangingPunct="1">
              <a:lnSpc>
                <a:spcPct val="90000"/>
              </a:lnSpc>
            </a:pPr>
            <a:endParaRPr lang="fr-FR" sz="1400" smtClean="0">
              <a:solidFill>
                <a:srgbClr val="184B81"/>
              </a:solidFill>
            </a:endParaRPr>
          </a:p>
          <a:p>
            <a:pPr algn="just" eaLnBrk="1" hangingPunct="1">
              <a:lnSpc>
                <a:spcPct val="90000"/>
              </a:lnSpc>
              <a:buFontTx/>
              <a:buNone/>
            </a:pPr>
            <a:r>
              <a:rPr lang="fr-FR" sz="2400" smtClean="0">
                <a:solidFill>
                  <a:srgbClr val="184B81"/>
                </a:solidFill>
              </a:rPr>
              <a:t>	</a:t>
            </a:r>
            <a:r>
              <a:rPr lang="fr-FR" sz="2400" smtClean="0">
                <a:solidFill>
                  <a:srgbClr val="01A0B5"/>
                </a:solidFill>
              </a:rPr>
              <a:t>L</a:t>
            </a:r>
            <a:r>
              <a:rPr lang="fr-FR" sz="2400" smtClean="0"/>
              <a:t>es billets de trésorerie (BT) :</a:t>
            </a:r>
            <a:endParaRPr lang="fr-FR" sz="1400" smtClean="0"/>
          </a:p>
          <a:p>
            <a:pPr lvl="1" algn="just" eaLnBrk="1" hangingPunct="1">
              <a:lnSpc>
                <a:spcPct val="90000"/>
              </a:lnSpc>
            </a:pPr>
            <a:r>
              <a:rPr lang="fr-FR" sz="1800" smtClean="0">
                <a:solidFill>
                  <a:srgbClr val="01A0B5"/>
                </a:solidFill>
              </a:rPr>
              <a:t>É</a:t>
            </a:r>
            <a:r>
              <a:rPr lang="fr-FR" sz="1800" smtClean="0"/>
              <a:t>mis</a:t>
            </a:r>
            <a:r>
              <a:rPr lang="fr-FR" sz="1800" smtClean="0">
                <a:solidFill>
                  <a:srgbClr val="184B81"/>
                </a:solidFill>
              </a:rPr>
              <a:t> </a:t>
            </a:r>
            <a:r>
              <a:rPr lang="fr-FR" sz="1800" smtClean="0"/>
              <a:t>par les entreprises de plus de 2 ans</a:t>
            </a:r>
          </a:p>
          <a:p>
            <a:pPr lvl="1" algn="just" eaLnBrk="1" hangingPunct="1">
              <a:lnSpc>
                <a:spcPct val="90000"/>
              </a:lnSpc>
            </a:pPr>
            <a:r>
              <a:rPr lang="fr-FR" sz="1800" smtClean="0">
                <a:solidFill>
                  <a:srgbClr val="01A0B5"/>
                </a:solidFill>
              </a:rPr>
              <a:t>L</a:t>
            </a:r>
            <a:r>
              <a:rPr lang="fr-FR" sz="1800" smtClean="0"/>
              <a:t>e coût est plus faible que celui d’un crédit bancaire à court terme,</a:t>
            </a:r>
          </a:p>
          <a:p>
            <a:pPr lvl="1" algn="just" eaLnBrk="1" hangingPunct="1">
              <a:lnSpc>
                <a:spcPct val="90000"/>
              </a:lnSpc>
            </a:pPr>
            <a:r>
              <a:rPr lang="fr-FR" sz="1800" smtClean="0">
                <a:solidFill>
                  <a:srgbClr val="01A0B5"/>
                </a:solidFill>
              </a:rPr>
              <a:t>U</a:t>
            </a:r>
            <a:r>
              <a:rPr lang="fr-FR" sz="1800" smtClean="0"/>
              <a:t>ne centaine de PME seulement ont recours régulièrement à ce type de financement,</a:t>
            </a:r>
          </a:p>
          <a:p>
            <a:pPr lvl="1" algn="just" eaLnBrk="1" hangingPunct="1">
              <a:lnSpc>
                <a:spcPct val="90000"/>
              </a:lnSpc>
            </a:pPr>
            <a:r>
              <a:rPr lang="fr-FR" sz="1800" smtClean="0">
                <a:solidFill>
                  <a:srgbClr val="01A0B5"/>
                </a:solidFill>
              </a:rPr>
              <a:t>B</a:t>
            </a:r>
            <a:r>
              <a:rPr lang="fr-FR" sz="1800" smtClean="0"/>
              <a:t>illets</a:t>
            </a:r>
            <a:r>
              <a:rPr lang="fr-FR" sz="1800" smtClean="0">
                <a:solidFill>
                  <a:srgbClr val="184B81"/>
                </a:solidFill>
              </a:rPr>
              <a:t> </a:t>
            </a:r>
            <a:r>
              <a:rPr lang="fr-FR" sz="1800" smtClean="0"/>
              <a:t>de trésorerie = instrument financier de premier plan pour ces entreprises.</a:t>
            </a:r>
            <a:endParaRPr lang="fr-FR" sz="800" smtClean="0"/>
          </a:p>
        </p:txBody>
      </p:sp>
      <p:sp>
        <p:nvSpPr>
          <p:cNvPr id="402434" name="Rectangle 3"/>
          <p:cNvSpPr>
            <a:spLocks noGrp="1" noChangeArrowheads="1"/>
          </p:cNvSpPr>
          <p:nvPr>
            <p:ph type="title"/>
          </p:nvPr>
        </p:nvSpPr>
        <p:spPr>
          <a:xfrm>
            <a:off x="685800" y="609600"/>
            <a:ext cx="8001000" cy="1143000"/>
          </a:xfrm>
        </p:spPr>
        <p:txBody>
          <a:bodyPr/>
          <a:lstStyle/>
          <a:p>
            <a:pPr eaLnBrk="1" hangingPunct="1"/>
            <a:r>
              <a:rPr lang="fr-FR" sz="4000" smtClean="0">
                <a:solidFill>
                  <a:srgbClr val="01A0B5"/>
                </a:solidFill>
              </a:rPr>
              <a:t>L</a:t>
            </a:r>
            <a:r>
              <a:rPr lang="fr-FR" sz="4000" smtClean="0">
                <a:solidFill>
                  <a:schemeClr val="tx1"/>
                </a:solidFill>
              </a:rPr>
              <a:t>es </a:t>
            </a:r>
            <a:r>
              <a:rPr lang="fr-FR" sz="4000" smtClean="0">
                <a:solidFill>
                  <a:srgbClr val="FF5E00"/>
                </a:solidFill>
              </a:rPr>
              <a:t>T</a:t>
            </a:r>
            <a:r>
              <a:rPr lang="fr-FR" sz="4000" smtClean="0">
                <a:solidFill>
                  <a:schemeClr val="tx1"/>
                </a:solidFill>
              </a:rPr>
              <a:t>itres de </a:t>
            </a:r>
            <a:r>
              <a:rPr lang="fr-FR" sz="4000" smtClean="0">
                <a:solidFill>
                  <a:srgbClr val="FF5E00"/>
                </a:solidFill>
              </a:rPr>
              <a:t>C</a:t>
            </a:r>
            <a:r>
              <a:rPr lang="fr-FR" sz="4000" smtClean="0">
                <a:solidFill>
                  <a:schemeClr val="tx1"/>
                </a:solidFill>
              </a:rPr>
              <a:t>réances </a:t>
            </a:r>
            <a:r>
              <a:rPr lang="fr-FR" sz="4000" smtClean="0">
                <a:solidFill>
                  <a:srgbClr val="FF5E00"/>
                </a:solidFill>
              </a:rPr>
              <a:t>N</a:t>
            </a:r>
            <a:r>
              <a:rPr lang="fr-FR" sz="4000" smtClean="0">
                <a:solidFill>
                  <a:schemeClr val="tx1"/>
                </a:solidFill>
              </a:rPr>
              <a:t>égociables</a:t>
            </a:r>
            <a:endParaRPr lang="fr-FR" sz="3200" smtClean="0">
              <a:solidFill>
                <a:schemeClr val="tx1"/>
              </a:solidFill>
            </a:endParaRPr>
          </a:p>
        </p:txBody>
      </p:sp>
      <p:pic>
        <p:nvPicPr>
          <p:cNvPr id="402435"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pic>
        <p:nvPicPr>
          <p:cNvPr id="402436" name="Picture 5" descr="Logo Partie 1"/>
          <p:cNvPicPr>
            <a:picLocks noChangeAspect="1" noChangeArrowheads="1"/>
          </p:cNvPicPr>
          <p:nvPr/>
        </p:nvPicPr>
        <p:blipFill>
          <a:blip r:embed="rId3"/>
          <a:srcRect/>
          <a:stretch>
            <a:fillRect/>
          </a:stretch>
        </p:blipFill>
        <p:spPr bwMode="auto">
          <a:xfrm>
            <a:off x="901700" y="2921000"/>
            <a:ext cx="500063" cy="503238"/>
          </a:xfrm>
          <a:prstGeom prst="rect">
            <a:avLst/>
          </a:prstGeom>
          <a:noFill/>
          <a:ln w="9525">
            <a:noFill/>
            <a:miter lim="800000"/>
            <a:headEnd/>
            <a:tailEnd/>
          </a:ln>
        </p:spPr>
      </p:pic>
    </p:spTree>
  </p:cSld>
  <p:clrMapOvr>
    <a:masterClrMapping/>
  </p:clrMapOvr>
  <p:transition>
    <p:zoom/>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2"/>
          <p:cNvSpPr>
            <a:spLocks noGrp="1" noChangeArrowheads="1"/>
          </p:cNvSpPr>
          <p:nvPr>
            <p:ph type="body" idx="1"/>
          </p:nvPr>
        </p:nvSpPr>
        <p:spPr>
          <a:xfrm>
            <a:off x="1066800" y="1943100"/>
            <a:ext cx="7315200" cy="3162300"/>
          </a:xfrm>
        </p:spPr>
        <p:txBody>
          <a:bodyPr/>
          <a:lstStyle/>
          <a:p>
            <a:pPr algn="just" eaLnBrk="1" hangingPunct="1">
              <a:buFontTx/>
              <a:buNone/>
            </a:pPr>
            <a:r>
              <a:rPr lang="fr-FR" sz="2400" smtClean="0">
                <a:solidFill>
                  <a:srgbClr val="184B81"/>
                </a:solidFill>
              </a:rPr>
              <a:t>	</a:t>
            </a:r>
            <a:r>
              <a:rPr lang="fr-FR" sz="2400" smtClean="0">
                <a:solidFill>
                  <a:srgbClr val="01A0B5"/>
                </a:solidFill>
              </a:rPr>
              <a:t>L</a:t>
            </a:r>
            <a:r>
              <a:rPr lang="fr-FR" sz="2400" smtClean="0"/>
              <a:t>es bons à moyen terme négociables (BMTN) :</a:t>
            </a:r>
            <a:endParaRPr lang="fr-FR" sz="2800" smtClean="0"/>
          </a:p>
          <a:p>
            <a:pPr algn="just" eaLnBrk="1" hangingPunct="1"/>
            <a:endParaRPr lang="fr-FR" sz="1400" smtClean="0"/>
          </a:p>
          <a:p>
            <a:pPr lvl="1" algn="just" eaLnBrk="1" hangingPunct="1"/>
            <a:r>
              <a:rPr lang="fr-FR" sz="1800" smtClean="0">
                <a:solidFill>
                  <a:srgbClr val="01A0B5"/>
                </a:solidFill>
              </a:rPr>
              <a:t>E</a:t>
            </a:r>
            <a:r>
              <a:rPr lang="fr-FR" sz="1800" smtClean="0"/>
              <a:t>xistent depuis 1992,</a:t>
            </a:r>
          </a:p>
          <a:p>
            <a:pPr lvl="1" algn="just" eaLnBrk="1" hangingPunct="1"/>
            <a:r>
              <a:rPr lang="fr-FR" sz="1800" smtClean="0">
                <a:solidFill>
                  <a:srgbClr val="01A0B5"/>
                </a:solidFill>
              </a:rPr>
              <a:t>É</a:t>
            </a:r>
            <a:r>
              <a:rPr lang="fr-FR" sz="1800" smtClean="0"/>
              <a:t>mis par les émetteurs de BT et de CDN,</a:t>
            </a:r>
          </a:p>
          <a:p>
            <a:pPr lvl="1" algn="just" eaLnBrk="1" hangingPunct="1"/>
            <a:r>
              <a:rPr lang="fr-FR" sz="1800" smtClean="0">
                <a:solidFill>
                  <a:srgbClr val="01A0B5"/>
                </a:solidFill>
              </a:rPr>
              <a:t>D</a:t>
            </a:r>
            <a:r>
              <a:rPr lang="fr-FR" sz="1800" smtClean="0"/>
              <a:t>urée &gt; 1 an,</a:t>
            </a:r>
          </a:p>
          <a:p>
            <a:pPr lvl="1" algn="just" eaLnBrk="1" hangingPunct="1"/>
            <a:r>
              <a:rPr lang="fr-FR" sz="1800" smtClean="0">
                <a:solidFill>
                  <a:srgbClr val="01A0B5"/>
                </a:solidFill>
              </a:rPr>
              <a:t>T</a:t>
            </a:r>
            <a:r>
              <a:rPr lang="fr-FR" sz="1800" smtClean="0"/>
              <a:t>aux fixe ou révisable,</a:t>
            </a:r>
          </a:p>
          <a:p>
            <a:pPr lvl="1" algn="just" eaLnBrk="1" hangingPunct="1"/>
            <a:r>
              <a:rPr lang="fr-FR" sz="1800" smtClean="0">
                <a:solidFill>
                  <a:srgbClr val="01A0B5"/>
                </a:solidFill>
              </a:rPr>
              <a:t>N</a:t>
            </a:r>
            <a:r>
              <a:rPr lang="fr-FR" sz="1800" smtClean="0"/>
              <a:t>ominal = 152.000 € au minimum,</a:t>
            </a:r>
          </a:p>
          <a:p>
            <a:pPr lvl="1" algn="just" eaLnBrk="1" hangingPunct="1"/>
            <a:r>
              <a:rPr lang="fr-FR" sz="1800" smtClean="0">
                <a:solidFill>
                  <a:srgbClr val="01A0B5"/>
                </a:solidFill>
              </a:rPr>
              <a:t>S</a:t>
            </a:r>
            <a:r>
              <a:rPr lang="fr-FR" sz="1800" smtClean="0"/>
              <a:t>ouple d’utilisation (</a:t>
            </a:r>
            <a:r>
              <a:rPr lang="fr-FR" sz="1800" smtClean="0">
                <a:sym typeface="SWDEV09"/>
              </a:rPr>
              <a:t>moins de contraintes légales, cotation en continue, formalités moins lourdes…).</a:t>
            </a:r>
            <a:endParaRPr lang="fr-FR" sz="2400" smtClean="0"/>
          </a:p>
          <a:p>
            <a:pPr lvl="1" algn="just" eaLnBrk="1" hangingPunct="1"/>
            <a:endParaRPr lang="fr-FR" sz="800" smtClean="0"/>
          </a:p>
        </p:txBody>
      </p:sp>
      <p:sp>
        <p:nvSpPr>
          <p:cNvPr id="404482" name="Rectangle 3"/>
          <p:cNvSpPr>
            <a:spLocks noGrp="1" noChangeArrowheads="1"/>
          </p:cNvSpPr>
          <p:nvPr>
            <p:ph type="title"/>
          </p:nvPr>
        </p:nvSpPr>
        <p:spPr>
          <a:xfrm>
            <a:off x="685800" y="609600"/>
            <a:ext cx="8001000" cy="1143000"/>
          </a:xfrm>
        </p:spPr>
        <p:txBody>
          <a:bodyPr/>
          <a:lstStyle/>
          <a:p>
            <a:pPr eaLnBrk="1" hangingPunct="1"/>
            <a:r>
              <a:rPr lang="fr-FR" sz="4000" smtClean="0">
                <a:solidFill>
                  <a:srgbClr val="01A0B5"/>
                </a:solidFill>
              </a:rPr>
              <a:t>L</a:t>
            </a:r>
            <a:r>
              <a:rPr lang="fr-FR" sz="4000" smtClean="0">
                <a:solidFill>
                  <a:schemeClr val="tx1"/>
                </a:solidFill>
              </a:rPr>
              <a:t>es </a:t>
            </a:r>
            <a:r>
              <a:rPr lang="fr-FR" sz="4000" smtClean="0">
                <a:solidFill>
                  <a:srgbClr val="FF5E00"/>
                </a:solidFill>
              </a:rPr>
              <a:t>T</a:t>
            </a:r>
            <a:r>
              <a:rPr lang="fr-FR" sz="4000" smtClean="0">
                <a:solidFill>
                  <a:schemeClr val="tx1"/>
                </a:solidFill>
              </a:rPr>
              <a:t>itres de </a:t>
            </a:r>
            <a:r>
              <a:rPr lang="fr-FR" sz="4000" smtClean="0">
                <a:solidFill>
                  <a:srgbClr val="FF5E00"/>
                </a:solidFill>
              </a:rPr>
              <a:t>C</a:t>
            </a:r>
            <a:r>
              <a:rPr lang="fr-FR" sz="4000" smtClean="0">
                <a:solidFill>
                  <a:schemeClr val="tx1"/>
                </a:solidFill>
              </a:rPr>
              <a:t>réances </a:t>
            </a:r>
            <a:r>
              <a:rPr lang="fr-FR" sz="4000" smtClean="0">
                <a:solidFill>
                  <a:srgbClr val="FF5E00"/>
                </a:solidFill>
              </a:rPr>
              <a:t>N</a:t>
            </a:r>
            <a:r>
              <a:rPr lang="fr-FR" sz="4000" smtClean="0">
                <a:solidFill>
                  <a:schemeClr val="tx1"/>
                </a:solidFill>
              </a:rPr>
              <a:t>égociables</a:t>
            </a:r>
            <a:endParaRPr lang="fr-FR" sz="3200" smtClean="0">
              <a:solidFill>
                <a:schemeClr val="tx1"/>
              </a:solidFill>
            </a:endParaRPr>
          </a:p>
        </p:txBody>
      </p:sp>
      <p:pic>
        <p:nvPicPr>
          <p:cNvPr id="404483"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spTree>
  </p:cSld>
  <p:clrMapOvr>
    <a:masterClrMapping/>
  </p:clrMapOvr>
  <p:transition>
    <p:zoom/>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29" name="Rectangle 2"/>
          <p:cNvSpPr>
            <a:spLocks noGrp="1" noChangeArrowheads="1"/>
          </p:cNvSpPr>
          <p:nvPr>
            <p:ph type="body" idx="1"/>
          </p:nvPr>
        </p:nvSpPr>
        <p:spPr>
          <a:xfrm>
            <a:off x="1066800" y="1905000"/>
            <a:ext cx="7086600" cy="4267200"/>
          </a:xfrm>
        </p:spPr>
        <p:txBody>
          <a:bodyPr/>
          <a:lstStyle/>
          <a:p>
            <a:pPr eaLnBrk="1" hangingPunct="1">
              <a:buFontTx/>
              <a:buNone/>
            </a:pPr>
            <a:r>
              <a:rPr lang="fr-FR" sz="2800" smtClean="0">
                <a:solidFill>
                  <a:srgbClr val="EAEAEA"/>
                </a:solidFill>
              </a:rPr>
              <a:t>	Les Marchés Réglementés :</a:t>
            </a:r>
          </a:p>
          <a:p>
            <a:pPr lvl="1" eaLnBrk="1" hangingPunct="1"/>
            <a:r>
              <a:rPr lang="fr-FR" sz="2000" smtClean="0">
                <a:solidFill>
                  <a:srgbClr val="EAEAEA"/>
                </a:solidFill>
              </a:rPr>
              <a:t>Le Premier Marché,</a:t>
            </a:r>
          </a:p>
          <a:p>
            <a:pPr lvl="1" eaLnBrk="1" hangingPunct="1"/>
            <a:r>
              <a:rPr lang="fr-FR" sz="2000" smtClean="0">
                <a:solidFill>
                  <a:srgbClr val="EAEAEA"/>
                </a:solidFill>
              </a:rPr>
              <a:t>Le Second Marché,</a:t>
            </a:r>
          </a:p>
          <a:p>
            <a:pPr lvl="1" eaLnBrk="1" hangingPunct="1"/>
            <a:r>
              <a:rPr lang="fr-FR" sz="2000" smtClean="0">
                <a:solidFill>
                  <a:srgbClr val="EAEAEA"/>
                </a:solidFill>
              </a:rPr>
              <a:t>Le Nouveau Marché.</a:t>
            </a:r>
          </a:p>
          <a:p>
            <a:pPr eaLnBrk="1" hangingPunct="1">
              <a:buFontTx/>
              <a:buNone/>
            </a:pPr>
            <a:r>
              <a:rPr lang="fr-FR" sz="2800" smtClean="0">
                <a:solidFill>
                  <a:srgbClr val="EAEAEA"/>
                </a:solidFill>
              </a:rPr>
              <a:t>	Les Marchés Dérivés :</a:t>
            </a:r>
          </a:p>
          <a:p>
            <a:pPr lvl="1" eaLnBrk="1" hangingPunct="1"/>
            <a:r>
              <a:rPr lang="fr-FR" sz="2000" smtClean="0">
                <a:solidFill>
                  <a:srgbClr val="EAEAEA"/>
                </a:solidFill>
              </a:rPr>
              <a:t>Le Marché OTC,</a:t>
            </a:r>
          </a:p>
          <a:p>
            <a:pPr lvl="1" eaLnBrk="1" hangingPunct="1"/>
            <a:r>
              <a:rPr lang="fr-FR" sz="2000" smtClean="0">
                <a:solidFill>
                  <a:srgbClr val="EAEAEA"/>
                </a:solidFill>
              </a:rPr>
              <a:t>Le Monep,</a:t>
            </a:r>
          </a:p>
          <a:p>
            <a:pPr lvl="1" eaLnBrk="1" hangingPunct="1"/>
            <a:r>
              <a:rPr lang="fr-FR" sz="2000" smtClean="0">
                <a:solidFill>
                  <a:srgbClr val="EAEAEA"/>
                </a:solidFill>
              </a:rPr>
              <a:t>Le Matif.</a:t>
            </a:r>
          </a:p>
          <a:p>
            <a:pPr eaLnBrk="1" hangingPunct="1">
              <a:buFontTx/>
              <a:buNone/>
            </a:pPr>
            <a:r>
              <a:rPr lang="fr-FR" sz="2800" smtClean="0">
                <a:solidFill>
                  <a:srgbClr val="EAEAEA"/>
                </a:solidFill>
              </a:rPr>
              <a:t>	Le Marché Monétaire</a:t>
            </a:r>
          </a:p>
          <a:p>
            <a:pPr eaLnBrk="1" hangingPunct="1">
              <a:buFontTx/>
              <a:buNone/>
            </a:pPr>
            <a:r>
              <a:rPr lang="fr-FR" sz="2800" smtClean="0">
                <a:solidFill>
                  <a:srgbClr val="184B81"/>
                </a:solidFill>
              </a:rPr>
              <a:t>	</a:t>
            </a:r>
            <a:r>
              <a:rPr lang="fr-FR" sz="2800" smtClean="0">
                <a:solidFill>
                  <a:srgbClr val="01A0B5"/>
                </a:solidFill>
              </a:rPr>
              <a:t>L</a:t>
            </a:r>
            <a:r>
              <a:rPr lang="fr-FR" sz="2800" smtClean="0"/>
              <a:t>e Marché Obligataire</a:t>
            </a:r>
          </a:p>
        </p:txBody>
      </p:sp>
      <p:sp>
        <p:nvSpPr>
          <p:cNvPr id="406530"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184B81"/>
                </a:solidFill>
              </a:rPr>
              <a:t>L</a:t>
            </a:r>
            <a:r>
              <a:rPr lang="fr-FR" sz="4000" smtClean="0"/>
              <a:t>es différents types de Marchés</a:t>
            </a:r>
            <a:endParaRPr lang="fr-FR" smtClean="0"/>
          </a:p>
        </p:txBody>
      </p:sp>
      <p:pic>
        <p:nvPicPr>
          <p:cNvPr id="406531" name="Picture 4" descr="Logo Partie 1"/>
          <p:cNvPicPr>
            <a:picLocks noChangeAspect="1" noChangeArrowheads="1"/>
          </p:cNvPicPr>
          <p:nvPr/>
        </p:nvPicPr>
        <p:blipFill>
          <a:blip r:embed="rId3">
            <a:lum bright="70000" contrast="-70000"/>
          </a:blip>
          <a:srcRect/>
          <a:stretch>
            <a:fillRect/>
          </a:stretch>
        </p:blipFill>
        <p:spPr bwMode="auto">
          <a:xfrm>
            <a:off x="914400" y="1917700"/>
            <a:ext cx="500063" cy="503238"/>
          </a:xfrm>
          <a:prstGeom prst="rect">
            <a:avLst/>
          </a:prstGeom>
          <a:noFill/>
          <a:ln w="9525">
            <a:noFill/>
            <a:miter lim="800000"/>
            <a:headEnd/>
            <a:tailEnd/>
          </a:ln>
        </p:spPr>
      </p:pic>
      <p:pic>
        <p:nvPicPr>
          <p:cNvPr id="406532" name="Picture 5" descr="Logo Partie 1"/>
          <p:cNvPicPr>
            <a:picLocks noChangeAspect="1" noChangeArrowheads="1"/>
          </p:cNvPicPr>
          <p:nvPr/>
        </p:nvPicPr>
        <p:blipFill>
          <a:blip r:embed="rId3">
            <a:lum bright="70000" contrast="-70000"/>
          </a:blip>
          <a:srcRect/>
          <a:stretch>
            <a:fillRect/>
          </a:stretch>
        </p:blipFill>
        <p:spPr bwMode="auto">
          <a:xfrm>
            <a:off x="914400" y="3522663"/>
            <a:ext cx="500063" cy="503237"/>
          </a:xfrm>
          <a:prstGeom prst="rect">
            <a:avLst/>
          </a:prstGeom>
          <a:noFill/>
          <a:ln w="9525">
            <a:noFill/>
            <a:miter lim="800000"/>
            <a:headEnd/>
            <a:tailEnd/>
          </a:ln>
        </p:spPr>
      </p:pic>
      <p:pic>
        <p:nvPicPr>
          <p:cNvPr id="406533" name="Picture 6" descr="Logo Partie 1"/>
          <p:cNvPicPr>
            <a:picLocks noChangeAspect="1" noChangeArrowheads="1"/>
          </p:cNvPicPr>
          <p:nvPr/>
        </p:nvPicPr>
        <p:blipFill>
          <a:blip r:embed="rId3">
            <a:lum bright="70000" contrast="-70000"/>
          </a:blip>
          <a:srcRect/>
          <a:stretch>
            <a:fillRect/>
          </a:stretch>
        </p:blipFill>
        <p:spPr bwMode="auto">
          <a:xfrm>
            <a:off x="914400" y="5148263"/>
            <a:ext cx="500063" cy="503237"/>
          </a:xfrm>
          <a:prstGeom prst="rect">
            <a:avLst/>
          </a:prstGeom>
          <a:noFill/>
          <a:ln w="9525">
            <a:noFill/>
            <a:miter lim="800000"/>
            <a:headEnd/>
            <a:tailEnd/>
          </a:ln>
        </p:spPr>
      </p:pic>
      <p:pic>
        <p:nvPicPr>
          <p:cNvPr id="406534" name="Picture 7" descr="Logo Partie 1"/>
          <p:cNvPicPr>
            <a:picLocks noChangeAspect="1" noChangeArrowheads="1"/>
          </p:cNvPicPr>
          <p:nvPr/>
        </p:nvPicPr>
        <p:blipFill>
          <a:blip r:embed="rId3"/>
          <a:srcRect/>
          <a:stretch>
            <a:fillRect/>
          </a:stretch>
        </p:blipFill>
        <p:spPr bwMode="auto">
          <a:xfrm>
            <a:off x="914400" y="5643563"/>
            <a:ext cx="500063" cy="503237"/>
          </a:xfrm>
          <a:prstGeom prst="rect">
            <a:avLst/>
          </a:prstGeom>
          <a:noFill/>
          <a:ln w="9525">
            <a:noFill/>
            <a:miter lim="800000"/>
            <a:headEnd/>
            <a:tailEnd/>
          </a:ln>
        </p:spPr>
      </p:pic>
    </p:spTree>
  </p:cSld>
  <p:clrMapOvr>
    <a:masterClrMapping/>
  </p:clrMapOvr>
  <p:transition>
    <p:zoom/>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7" name="Rectangle 2"/>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e </a:t>
            </a:r>
            <a:r>
              <a:rPr lang="fr-FR" sz="4000" smtClean="0">
                <a:solidFill>
                  <a:srgbClr val="FF5E00"/>
                </a:solidFill>
              </a:rPr>
              <a:t>M</a:t>
            </a:r>
            <a:r>
              <a:rPr lang="fr-FR" sz="4000" smtClean="0">
                <a:solidFill>
                  <a:schemeClr val="tx1"/>
                </a:solidFill>
              </a:rPr>
              <a:t>arché </a:t>
            </a:r>
            <a:r>
              <a:rPr lang="fr-FR" sz="4000" smtClean="0">
                <a:solidFill>
                  <a:srgbClr val="FF5E00"/>
                </a:solidFill>
              </a:rPr>
              <a:t>O</a:t>
            </a:r>
            <a:r>
              <a:rPr lang="fr-FR" sz="4000" smtClean="0">
                <a:solidFill>
                  <a:schemeClr val="tx1"/>
                </a:solidFill>
              </a:rPr>
              <a:t>bligataire (1/3)</a:t>
            </a:r>
            <a:endParaRPr lang="fr-FR" sz="3200" smtClean="0">
              <a:solidFill>
                <a:schemeClr val="tx1"/>
              </a:solidFill>
            </a:endParaRPr>
          </a:p>
        </p:txBody>
      </p:sp>
      <p:sp>
        <p:nvSpPr>
          <p:cNvPr id="408578" name="Rectangle 3"/>
          <p:cNvSpPr>
            <a:spLocks noGrp="1" noChangeArrowheads="1"/>
          </p:cNvSpPr>
          <p:nvPr>
            <p:ph type="body" idx="1"/>
          </p:nvPr>
        </p:nvSpPr>
        <p:spPr>
          <a:xfrm>
            <a:off x="1066800" y="1955800"/>
            <a:ext cx="7239000" cy="3124200"/>
          </a:xfrm>
        </p:spPr>
        <p:txBody>
          <a:bodyPr/>
          <a:lstStyle/>
          <a:p>
            <a:pPr algn="just" eaLnBrk="1" hangingPunct="1">
              <a:buFontTx/>
              <a:buNone/>
            </a:pPr>
            <a:r>
              <a:rPr lang="fr-FR" sz="2400" smtClean="0">
                <a:solidFill>
                  <a:srgbClr val="184B81"/>
                </a:solidFill>
              </a:rPr>
              <a:t>	</a:t>
            </a:r>
            <a:r>
              <a:rPr lang="fr-FR" sz="2400" smtClean="0">
                <a:solidFill>
                  <a:srgbClr val="01A0B5"/>
                </a:solidFill>
              </a:rPr>
              <a:t>D</a:t>
            </a:r>
            <a:r>
              <a:rPr lang="fr-FR" sz="2400" smtClean="0"/>
              <a:t>éfinition :</a:t>
            </a:r>
            <a:endParaRPr lang="fr-FR" sz="2800" smtClean="0"/>
          </a:p>
          <a:p>
            <a:pPr lvl="1" algn="just" eaLnBrk="1" hangingPunct="1"/>
            <a:r>
              <a:rPr lang="fr-FR" sz="2000" smtClean="0">
                <a:solidFill>
                  <a:srgbClr val="01A0B5"/>
                </a:solidFill>
              </a:rPr>
              <a:t>M</a:t>
            </a:r>
            <a:r>
              <a:rPr lang="fr-FR" sz="2000" smtClean="0"/>
              <a:t>arché le plus important sur la Place de Paris,</a:t>
            </a:r>
          </a:p>
          <a:p>
            <a:pPr lvl="1" algn="just" eaLnBrk="1" hangingPunct="1"/>
            <a:r>
              <a:rPr lang="fr-FR" sz="2000" smtClean="0">
                <a:solidFill>
                  <a:srgbClr val="01A0B5"/>
                </a:solidFill>
              </a:rPr>
              <a:t>E</a:t>
            </a:r>
            <a:r>
              <a:rPr lang="fr-FR" sz="2000" smtClean="0"/>
              <a:t>mission de titres par les entreprises</a:t>
            </a:r>
            <a:r>
              <a:rPr lang="fr-FR" sz="2000" smtClean="0">
                <a:solidFill>
                  <a:srgbClr val="184B81"/>
                </a:solidFill>
              </a:rPr>
              <a:t> </a:t>
            </a:r>
            <a:r>
              <a:rPr lang="fr-FR" sz="2000" smtClean="0"/>
              <a:t>avec l’aide des banques,</a:t>
            </a:r>
          </a:p>
          <a:p>
            <a:pPr lvl="1" algn="just" eaLnBrk="1" hangingPunct="1"/>
            <a:r>
              <a:rPr lang="fr-FR" sz="2000" smtClean="0">
                <a:solidFill>
                  <a:srgbClr val="01A0B5"/>
                </a:solidFill>
              </a:rPr>
              <a:t>N</a:t>
            </a:r>
            <a:r>
              <a:rPr lang="fr-FR" sz="2000" smtClean="0"/>
              <a:t>ouvelles obligations ne cessent d’apparaître :</a:t>
            </a:r>
            <a:endParaRPr lang="fr-FR" sz="2400" smtClean="0"/>
          </a:p>
          <a:p>
            <a:pPr lvl="1" algn="just" eaLnBrk="1" hangingPunct="1">
              <a:buFontTx/>
              <a:buNone/>
            </a:pPr>
            <a:endParaRPr lang="fr-FR" sz="300" smtClean="0"/>
          </a:p>
          <a:p>
            <a:pPr lvl="2" algn="just" eaLnBrk="1" hangingPunct="1"/>
            <a:r>
              <a:rPr lang="fr-FR" sz="1800" smtClean="0">
                <a:solidFill>
                  <a:srgbClr val="01A0B5"/>
                </a:solidFill>
              </a:rPr>
              <a:t>O</a:t>
            </a:r>
            <a:r>
              <a:rPr lang="fr-FR" sz="1800" smtClean="0"/>
              <a:t>bligations échangeables,</a:t>
            </a:r>
          </a:p>
          <a:p>
            <a:pPr lvl="2" algn="just" eaLnBrk="1" hangingPunct="1"/>
            <a:r>
              <a:rPr lang="fr-FR" sz="1800" smtClean="0">
                <a:solidFill>
                  <a:srgbClr val="01A0B5"/>
                </a:solidFill>
              </a:rPr>
              <a:t>O</a:t>
            </a:r>
            <a:r>
              <a:rPr lang="fr-FR" sz="1800" smtClean="0"/>
              <a:t>bligations à coupon unique, </a:t>
            </a:r>
          </a:p>
          <a:p>
            <a:pPr lvl="2" algn="just" eaLnBrk="1" hangingPunct="1"/>
            <a:r>
              <a:rPr lang="fr-FR" sz="1800" smtClean="0">
                <a:solidFill>
                  <a:srgbClr val="01A0B5"/>
                </a:solidFill>
              </a:rPr>
              <a:t>O</a:t>
            </a:r>
            <a:r>
              <a:rPr lang="fr-FR" sz="1800" smtClean="0"/>
              <a:t>bligations à coupon zéro,</a:t>
            </a:r>
          </a:p>
          <a:p>
            <a:pPr lvl="2" algn="just" eaLnBrk="1" hangingPunct="1"/>
            <a:r>
              <a:rPr lang="fr-FR" sz="1800" smtClean="0">
                <a:solidFill>
                  <a:srgbClr val="01A0B5"/>
                </a:solidFill>
              </a:rPr>
              <a:t>O</a:t>
            </a:r>
            <a:r>
              <a:rPr lang="fr-FR" sz="1800" smtClean="0"/>
              <a:t>bligations à paiement partiel…</a:t>
            </a:r>
            <a:endParaRPr lang="fr-FR" sz="2000" smtClean="0"/>
          </a:p>
        </p:txBody>
      </p:sp>
      <p:pic>
        <p:nvPicPr>
          <p:cNvPr id="408579"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spTree>
  </p:cSld>
  <p:clrMapOvr>
    <a:masterClrMapping/>
  </p:clrMapOvr>
  <p:transition>
    <p:zoom/>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Rectangle 2"/>
          <p:cNvSpPr>
            <a:spLocks noGrp="1" noChangeArrowheads="1"/>
          </p:cNvSpPr>
          <p:nvPr>
            <p:ph type="body" idx="1"/>
          </p:nvPr>
        </p:nvSpPr>
        <p:spPr>
          <a:xfrm>
            <a:off x="1066800" y="1955800"/>
            <a:ext cx="6858000" cy="3200400"/>
          </a:xfrm>
        </p:spPr>
        <p:txBody>
          <a:bodyPr/>
          <a:lstStyle/>
          <a:p>
            <a:pPr algn="just" eaLnBrk="1" hangingPunct="1">
              <a:buFontTx/>
              <a:buNone/>
            </a:pPr>
            <a:r>
              <a:rPr lang="fr-FR" sz="2400" smtClean="0">
                <a:solidFill>
                  <a:srgbClr val="184B81"/>
                </a:solidFill>
              </a:rPr>
              <a:t>	</a:t>
            </a:r>
            <a:r>
              <a:rPr lang="fr-FR" sz="2400" smtClean="0">
                <a:solidFill>
                  <a:srgbClr val="01A0B5"/>
                </a:solidFill>
              </a:rPr>
              <a:t>C</a:t>
            </a:r>
            <a:r>
              <a:rPr lang="fr-FR" sz="2400" smtClean="0"/>
              <a:t>aractéristiques d’un emprunt bancaire (1/2) :</a:t>
            </a:r>
            <a:r>
              <a:rPr lang="fr-FR" sz="2800" smtClean="0"/>
              <a:t> </a:t>
            </a:r>
          </a:p>
          <a:p>
            <a:pPr algn="just" eaLnBrk="1" hangingPunct="1"/>
            <a:endParaRPr lang="fr-FR" sz="800" smtClean="0"/>
          </a:p>
          <a:p>
            <a:pPr lvl="1" algn="just" eaLnBrk="1" hangingPunct="1"/>
            <a:r>
              <a:rPr lang="fr-FR" sz="1800" smtClean="0">
                <a:solidFill>
                  <a:srgbClr val="01A0B5"/>
                </a:solidFill>
              </a:rPr>
              <a:t>N</a:t>
            </a:r>
            <a:r>
              <a:rPr lang="fr-FR" sz="1800" smtClean="0"/>
              <a:t>ombre d’obligations émises,</a:t>
            </a:r>
          </a:p>
          <a:p>
            <a:pPr lvl="1" algn="just" eaLnBrk="1" hangingPunct="1"/>
            <a:r>
              <a:rPr lang="fr-FR" sz="1800" smtClean="0">
                <a:solidFill>
                  <a:srgbClr val="01A0B5"/>
                </a:solidFill>
              </a:rPr>
              <a:t>D</a:t>
            </a:r>
            <a:r>
              <a:rPr lang="fr-FR" sz="1800" smtClean="0"/>
              <a:t>ate de souscription = date de paiement des obligations pour le souscripteur,</a:t>
            </a:r>
          </a:p>
          <a:p>
            <a:pPr lvl="1" algn="just" eaLnBrk="1" hangingPunct="1"/>
            <a:r>
              <a:rPr lang="fr-FR" sz="1800" smtClean="0">
                <a:solidFill>
                  <a:srgbClr val="01A0B5"/>
                </a:solidFill>
              </a:rPr>
              <a:t>D</a:t>
            </a:r>
            <a:r>
              <a:rPr lang="fr-FR" sz="1800" smtClean="0"/>
              <a:t>ate de jouissance = à partir de laquelle les intérêts sont calculées,</a:t>
            </a:r>
          </a:p>
          <a:p>
            <a:pPr lvl="1" algn="just" eaLnBrk="1" hangingPunct="1"/>
            <a:r>
              <a:rPr lang="fr-FR" sz="1800" smtClean="0">
                <a:solidFill>
                  <a:srgbClr val="01A0B5"/>
                </a:solidFill>
              </a:rPr>
              <a:t>V</a:t>
            </a:r>
            <a:r>
              <a:rPr lang="fr-FR" sz="1800" smtClean="0"/>
              <a:t>aleur nominale des obligations,</a:t>
            </a:r>
          </a:p>
          <a:p>
            <a:pPr lvl="1" algn="just" eaLnBrk="1" hangingPunct="1"/>
            <a:r>
              <a:rPr lang="fr-FR" sz="1800" smtClean="0">
                <a:solidFill>
                  <a:srgbClr val="01A0B5"/>
                </a:solidFill>
              </a:rPr>
              <a:t>D</a:t>
            </a:r>
            <a:r>
              <a:rPr lang="fr-FR" sz="1800" smtClean="0"/>
              <a:t>urée de l’emprunt,</a:t>
            </a:r>
          </a:p>
          <a:p>
            <a:pPr lvl="1" algn="just" eaLnBrk="1" hangingPunct="1"/>
            <a:r>
              <a:rPr lang="fr-FR" sz="1800" smtClean="0">
                <a:solidFill>
                  <a:srgbClr val="01A0B5"/>
                </a:solidFill>
              </a:rPr>
              <a:t>P</a:t>
            </a:r>
            <a:r>
              <a:rPr lang="fr-FR" sz="1800" smtClean="0"/>
              <a:t>rix d’émission,</a:t>
            </a:r>
            <a:endParaRPr lang="fr-FR" sz="2400" smtClean="0"/>
          </a:p>
        </p:txBody>
      </p:sp>
      <p:sp>
        <p:nvSpPr>
          <p:cNvPr id="410626" name="Rectangle 3"/>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e </a:t>
            </a:r>
            <a:r>
              <a:rPr lang="fr-FR" sz="4000" smtClean="0">
                <a:solidFill>
                  <a:srgbClr val="FF5E00"/>
                </a:solidFill>
              </a:rPr>
              <a:t>M</a:t>
            </a:r>
            <a:r>
              <a:rPr lang="fr-FR" sz="4000" smtClean="0">
                <a:solidFill>
                  <a:schemeClr val="tx1"/>
                </a:solidFill>
              </a:rPr>
              <a:t>arché </a:t>
            </a:r>
            <a:r>
              <a:rPr lang="fr-FR" sz="4000" smtClean="0">
                <a:solidFill>
                  <a:srgbClr val="FF5E00"/>
                </a:solidFill>
              </a:rPr>
              <a:t>O</a:t>
            </a:r>
            <a:r>
              <a:rPr lang="fr-FR" sz="4000" smtClean="0">
                <a:solidFill>
                  <a:schemeClr val="tx1"/>
                </a:solidFill>
              </a:rPr>
              <a:t>bligataire (2/3)</a:t>
            </a:r>
            <a:endParaRPr lang="fr-FR" sz="3200" smtClean="0">
              <a:solidFill>
                <a:schemeClr val="tx1"/>
              </a:solidFill>
            </a:endParaRPr>
          </a:p>
        </p:txBody>
      </p:sp>
      <p:pic>
        <p:nvPicPr>
          <p:cNvPr id="410627"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spTree>
  </p:cSld>
  <p:clrMapOvr>
    <a:masterClrMapping/>
  </p:clrMapOvr>
  <p:transition>
    <p:zoom/>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3" name="Rectangle 2"/>
          <p:cNvSpPr>
            <a:spLocks noGrp="1" noChangeArrowheads="1"/>
          </p:cNvSpPr>
          <p:nvPr>
            <p:ph type="body" idx="1"/>
          </p:nvPr>
        </p:nvSpPr>
        <p:spPr>
          <a:xfrm>
            <a:off x="1066800" y="1952625"/>
            <a:ext cx="7543800" cy="3048000"/>
          </a:xfrm>
        </p:spPr>
        <p:txBody>
          <a:bodyPr/>
          <a:lstStyle/>
          <a:p>
            <a:pPr algn="just" eaLnBrk="1" hangingPunct="1">
              <a:buFontTx/>
              <a:buNone/>
            </a:pPr>
            <a:r>
              <a:rPr lang="fr-FR" sz="2800" smtClean="0">
                <a:solidFill>
                  <a:srgbClr val="184B81"/>
                </a:solidFill>
              </a:rPr>
              <a:t>	</a:t>
            </a:r>
            <a:r>
              <a:rPr lang="fr-FR" sz="2400" smtClean="0">
                <a:solidFill>
                  <a:srgbClr val="01A0B5"/>
                </a:solidFill>
              </a:rPr>
              <a:t>C</a:t>
            </a:r>
            <a:r>
              <a:rPr lang="fr-FR" sz="2400" smtClean="0"/>
              <a:t>aractéristiques d’un emprunt bancaire (2/2) : </a:t>
            </a:r>
          </a:p>
          <a:p>
            <a:pPr algn="just" eaLnBrk="1" hangingPunct="1"/>
            <a:endParaRPr lang="fr-FR" sz="800" smtClean="0"/>
          </a:p>
          <a:p>
            <a:pPr lvl="1" algn="just" eaLnBrk="1" hangingPunct="1"/>
            <a:r>
              <a:rPr lang="fr-FR" sz="1800" smtClean="0">
                <a:solidFill>
                  <a:srgbClr val="01A0B5"/>
                </a:solidFill>
              </a:rPr>
              <a:t>P</a:t>
            </a:r>
            <a:r>
              <a:rPr lang="fr-FR" sz="1800" smtClean="0"/>
              <a:t>rix</a:t>
            </a:r>
            <a:r>
              <a:rPr lang="fr-FR" sz="1800" smtClean="0">
                <a:solidFill>
                  <a:srgbClr val="184B81"/>
                </a:solidFill>
              </a:rPr>
              <a:t> </a:t>
            </a:r>
            <a:r>
              <a:rPr lang="fr-FR" sz="1800" smtClean="0"/>
              <a:t>de remboursement,</a:t>
            </a:r>
          </a:p>
          <a:p>
            <a:pPr lvl="1" algn="just" eaLnBrk="1" hangingPunct="1"/>
            <a:r>
              <a:rPr lang="fr-FR" sz="1800" smtClean="0">
                <a:solidFill>
                  <a:srgbClr val="01A0B5"/>
                </a:solidFill>
              </a:rPr>
              <a:t>T</a:t>
            </a:r>
            <a:r>
              <a:rPr lang="fr-FR" sz="1800" smtClean="0"/>
              <a:t>aux d’intérêt (= taux nominal = taux facial),</a:t>
            </a:r>
          </a:p>
          <a:p>
            <a:pPr lvl="1" algn="just" eaLnBrk="1" hangingPunct="1"/>
            <a:r>
              <a:rPr lang="fr-FR" sz="1800" smtClean="0">
                <a:solidFill>
                  <a:srgbClr val="01A0B5"/>
                </a:solidFill>
              </a:rPr>
              <a:t>C</a:t>
            </a:r>
            <a:r>
              <a:rPr lang="fr-FR" sz="1800" smtClean="0"/>
              <a:t>oupons,</a:t>
            </a:r>
          </a:p>
          <a:p>
            <a:pPr lvl="1" algn="just" eaLnBrk="1" hangingPunct="1"/>
            <a:r>
              <a:rPr lang="fr-FR" sz="1800" smtClean="0">
                <a:solidFill>
                  <a:srgbClr val="01A0B5"/>
                </a:solidFill>
              </a:rPr>
              <a:t>M</a:t>
            </a:r>
            <a:r>
              <a:rPr lang="fr-FR" sz="1800" smtClean="0"/>
              <a:t>odalités de remboursement :</a:t>
            </a:r>
          </a:p>
          <a:p>
            <a:pPr lvl="2" algn="just" eaLnBrk="1" hangingPunct="1"/>
            <a:r>
              <a:rPr lang="fr-FR" sz="1800" smtClean="0">
                <a:solidFill>
                  <a:srgbClr val="01A0B5"/>
                </a:solidFill>
              </a:rPr>
              <a:t>E</a:t>
            </a:r>
            <a:r>
              <a:rPr lang="fr-FR" sz="1800" smtClean="0"/>
              <a:t>n fin d’échéance,</a:t>
            </a:r>
          </a:p>
          <a:p>
            <a:pPr lvl="2" algn="just" eaLnBrk="1" hangingPunct="1"/>
            <a:r>
              <a:rPr lang="fr-FR" sz="1800" smtClean="0">
                <a:solidFill>
                  <a:srgbClr val="01A0B5"/>
                </a:solidFill>
              </a:rPr>
              <a:t>P</a:t>
            </a:r>
            <a:r>
              <a:rPr lang="fr-FR" sz="1800" smtClean="0"/>
              <a:t>ar conversion en actions,</a:t>
            </a:r>
          </a:p>
          <a:p>
            <a:pPr lvl="2" algn="just" eaLnBrk="1" hangingPunct="1"/>
            <a:r>
              <a:rPr lang="fr-FR" sz="1800" smtClean="0">
                <a:solidFill>
                  <a:srgbClr val="01A0B5"/>
                </a:solidFill>
              </a:rPr>
              <a:t>P</a:t>
            </a:r>
            <a:r>
              <a:rPr lang="fr-FR" sz="1800" smtClean="0"/>
              <a:t>ar remboursement annuel.</a:t>
            </a:r>
            <a:endParaRPr lang="fr-FR" smtClean="0"/>
          </a:p>
        </p:txBody>
      </p:sp>
      <p:sp>
        <p:nvSpPr>
          <p:cNvPr id="412674" name="Rectangle 3"/>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e </a:t>
            </a:r>
            <a:r>
              <a:rPr lang="fr-FR" sz="4000" smtClean="0">
                <a:solidFill>
                  <a:srgbClr val="FF5E00"/>
                </a:solidFill>
              </a:rPr>
              <a:t>M</a:t>
            </a:r>
            <a:r>
              <a:rPr lang="fr-FR" sz="4000" smtClean="0">
                <a:solidFill>
                  <a:schemeClr val="tx1"/>
                </a:solidFill>
              </a:rPr>
              <a:t>arché </a:t>
            </a:r>
            <a:r>
              <a:rPr lang="fr-FR" sz="4000" smtClean="0">
                <a:solidFill>
                  <a:srgbClr val="FF5E00"/>
                </a:solidFill>
              </a:rPr>
              <a:t>O</a:t>
            </a:r>
            <a:r>
              <a:rPr lang="fr-FR" sz="4000" smtClean="0">
                <a:solidFill>
                  <a:schemeClr val="tx1"/>
                </a:solidFill>
              </a:rPr>
              <a:t>bligataire (3/3)</a:t>
            </a:r>
            <a:endParaRPr lang="fr-FR" sz="3200" smtClean="0">
              <a:solidFill>
                <a:schemeClr val="tx1"/>
              </a:solidFill>
            </a:endParaRPr>
          </a:p>
        </p:txBody>
      </p:sp>
      <p:pic>
        <p:nvPicPr>
          <p:cNvPr id="412675" name="Picture 4" descr="Logo Partie 1"/>
          <p:cNvPicPr>
            <a:picLocks noChangeAspect="1" noChangeArrowheads="1"/>
          </p:cNvPicPr>
          <p:nvPr/>
        </p:nvPicPr>
        <p:blipFill>
          <a:blip r:embed="rId3"/>
          <a:srcRect/>
          <a:stretch>
            <a:fillRect/>
          </a:stretch>
        </p:blipFill>
        <p:spPr bwMode="auto">
          <a:xfrm>
            <a:off x="914400" y="1998663"/>
            <a:ext cx="500063" cy="503237"/>
          </a:xfrm>
          <a:prstGeom prst="rect">
            <a:avLst/>
          </a:prstGeom>
          <a:noFill/>
          <a:ln w="9525">
            <a:noFill/>
            <a:miter lim="800000"/>
            <a:headEnd/>
            <a:tailEnd/>
          </a:ln>
        </p:spPr>
      </p:pic>
    </p:spTree>
  </p:cSld>
  <p:clrMapOvr>
    <a:masterClrMapping/>
  </p:clrMapOvr>
  <p:transition>
    <p:zoom/>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6210" name="Group 2"/>
          <p:cNvGraphicFramePr>
            <a:graphicFrameLocks noGrp="1"/>
          </p:cNvGraphicFramePr>
          <p:nvPr/>
        </p:nvGraphicFramePr>
        <p:xfrm>
          <a:off x="304800" y="2057400"/>
          <a:ext cx="8534400" cy="3719513"/>
        </p:xfrm>
        <a:graphic>
          <a:graphicData uri="http://schemas.openxmlformats.org/drawingml/2006/table">
            <a:tbl>
              <a:tblPr/>
              <a:tblGrid>
                <a:gridCol w="1219200"/>
                <a:gridCol w="1219200"/>
                <a:gridCol w="990600"/>
                <a:gridCol w="1143000"/>
                <a:gridCol w="914400"/>
                <a:gridCol w="1143000"/>
                <a:gridCol w="838200"/>
                <a:gridCol w="1066800"/>
              </a:tblGrid>
              <a:tr h="431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200" b="1" i="0" u="none" strike="noStrike" cap="none" normalizeH="0" baseline="0" smtClean="0">
                        <a:ln>
                          <a:noFill/>
                        </a:ln>
                        <a:solidFill>
                          <a:schemeClr val="tx1"/>
                        </a:solidFill>
                        <a:effectLst/>
                        <a:latin typeface="Times" charset="0"/>
                      </a:endParaRPr>
                    </a:p>
                  </a:txBody>
                  <a:tcPr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200" b="1" i="0" u="none" strike="noStrike" cap="none" normalizeH="0" baseline="0" smtClean="0">
                          <a:ln>
                            <a:noFill/>
                          </a:ln>
                          <a:solidFill>
                            <a:schemeClr val="tx1"/>
                          </a:solidFill>
                          <a:effectLst/>
                          <a:latin typeface="HELVETICA" charset="0"/>
                        </a:rPr>
                        <a:t>Agrément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200" b="1" i="0" u="none" strike="noStrike" cap="none" normalizeH="0" baseline="0" smtClean="0">
                          <a:ln>
                            <a:noFill/>
                          </a:ln>
                          <a:solidFill>
                            <a:schemeClr val="tx1"/>
                          </a:solidFill>
                          <a:effectLst/>
                          <a:latin typeface="Times" charset="0"/>
                        </a:rPr>
                        <a:t>Réglementation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200" b="1" i="0" u="none" strike="noStrike" cap="none" normalizeH="0" baseline="0" smtClean="0">
                          <a:ln>
                            <a:noFill/>
                          </a:ln>
                          <a:solidFill>
                            <a:schemeClr val="tx1"/>
                          </a:solidFill>
                          <a:effectLst/>
                          <a:latin typeface="Times" charset="0"/>
                        </a:rPr>
                        <a:t>Contrôle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200" b="1" i="0" u="none" strike="noStrike" cap="none" normalizeH="0" baseline="0" smtClean="0">
                          <a:ln>
                            <a:noFill/>
                          </a:ln>
                          <a:solidFill>
                            <a:schemeClr val="tx1"/>
                          </a:solidFill>
                          <a:effectLst/>
                          <a:latin typeface="Times" charset="0"/>
                        </a:rPr>
                        <a:t>Passeport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38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000" b="1" i="0" u="none" strike="noStrike" cap="none" normalizeH="0" baseline="0" smtClean="0">
                        <a:ln>
                          <a:noFill/>
                        </a:ln>
                        <a:solidFill>
                          <a:schemeClr val="tx1"/>
                        </a:solidFill>
                        <a:effectLst/>
                        <a:latin typeface="Times" charset="0"/>
                      </a:endParaRPr>
                    </a:p>
                  </a:txBody>
                  <a:tcPr anchor="ctr" horzOverflow="overflow">
                    <a:lnL cap="flat">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Approbation programme d’activité</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Agrément statutaire et modification d’actionnariat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Conditions d’exercice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 activité de SI</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Règles de bonne conduite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Organisation de l’entité</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fr-FR" sz="900" b="1" i="0" u="none" strike="noStrike" cap="none" normalizeH="0" baseline="0" smtClean="0">
                        <a:ln>
                          <a:noFill/>
                        </a:ln>
                        <a:solidFill>
                          <a:schemeClr val="tx1"/>
                        </a:solidFill>
                        <a:effectLst/>
                        <a:latin typeface="Times"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Ratios financiers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Activité de SI</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fr-FR" sz="900" b="1" i="0" u="none" strike="noStrike" cap="none" normalizeH="0" baseline="0" smtClean="0">
                        <a:ln>
                          <a:noFill/>
                        </a:ln>
                        <a:solidFill>
                          <a:schemeClr val="tx1"/>
                        </a:solidFill>
                        <a:effectLst/>
                        <a:latin typeface="Times"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Règles de bonne conduite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Organisation et situation financière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900" b="1" i="0" u="none" strike="noStrike" cap="none" normalizeH="0" baseline="0" smtClean="0">
                        <a:ln>
                          <a:noFill/>
                        </a:ln>
                        <a:solidFill>
                          <a:schemeClr val="tx1"/>
                        </a:solidFill>
                        <a:effectLst/>
                        <a:latin typeface="Times"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59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000" b="1" i="0" u="none" strike="noStrike" cap="none" normalizeH="0" baseline="0" smtClean="0">
                          <a:ln>
                            <a:noFill/>
                          </a:ln>
                          <a:solidFill>
                            <a:schemeClr val="tx1"/>
                          </a:solidFill>
                          <a:effectLst/>
                          <a:latin typeface="Times" charset="0"/>
                        </a:rPr>
                        <a:t>Entreprises d’investissement ayant pour activité principale de SI la gestion pour compte de tiers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COB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COB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COB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COB</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9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000" b="1" i="0" u="none" strike="noStrike" cap="none" normalizeH="0" baseline="0" smtClean="0">
                          <a:ln>
                            <a:noFill/>
                          </a:ln>
                          <a:solidFill>
                            <a:schemeClr val="tx1"/>
                          </a:solidFill>
                          <a:effectLst/>
                          <a:latin typeface="Times" charset="0"/>
                        </a:rPr>
                        <a:t>Autres entreprises d’investissement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COB pour gestion</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fr-FR" sz="900" b="1" i="0" u="none" strike="noStrike" cap="none" normalizeH="0" baseline="0" smtClean="0">
                        <a:ln>
                          <a:noFill/>
                        </a:ln>
                        <a:solidFill>
                          <a:schemeClr val="tx1"/>
                        </a:solidFill>
                        <a:effectLst/>
                        <a:latin typeface="Times"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CMF pour autres activités de SI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CECEI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COB pour gestion</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fr-FR" sz="900" b="1" i="0" u="none" strike="noStrike" cap="none" normalizeH="0" baseline="0" smtClean="0">
                        <a:ln>
                          <a:noFill/>
                        </a:ln>
                        <a:solidFill>
                          <a:schemeClr val="tx1"/>
                        </a:solidFill>
                        <a:effectLst/>
                        <a:latin typeface="Times"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CMF pour autres activités de SI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CRBF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COB pour gestion</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fr-FR" sz="900" b="1" i="0" u="none" strike="noStrike" cap="none" normalizeH="0" baseline="0" smtClean="0">
                        <a:ln>
                          <a:noFill/>
                        </a:ln>
                        <a:solidFill>
                          <a:schemeClr val="tx1"/>
                        </a:solidFill>
                        <a:effectLst/>
                        <a:latin typeface="Times"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CMF pour autres activités de SI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COB pour gestion</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fr-FR" sz="900" b="1" i="0" u="none" strike="noStrike" cap="none" normalizeH="0" baseline="0" smtClean="0">
                        <a:ln>
                          <a:noFill/>
                        </a:ln>
                        <a:solidFill>
                          <a:schemeClr val="tx1"/>
                        </a:solidFill>
                        <a:effectLst/>
                        <a:latin typeface="Times"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CMF/CECEI</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46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000" b="1" i="0" u="none" strike="noStrike" cap="none" normalizeH="0" baseline="0" smtClean="0">
                          <a:ln>
                            <a:noFill/>
                          </a:ln>
                          <a:solidFill>
                            <a:schemeClr val="tx1"/>
                          </a:solidFill>
                          <a:effectLst/>
                          <a:latin typeface="Times" charset="0"/>
                        </a:rPr>
                        <a:t>Établissements de Crédit </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COB pour gestion</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fr-FR" sz="900" b="1" i="0" u="none" strike="noStrike" cap="none" normalizeH="0" baseline="0" smtClean="0">
                        <a:ln>
                          <a:noFill/>
                        </a:ln>
                        <a:solidFill>
                          <a:schemeClr val="tx1"/>
                        </a:solidFill>
                        <a:effectLst/>
                        <a:latin typeface="Times"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CMF pour autres activités de SI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CECEI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COB pour gestion</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fr-FR" sz="900" b="1" i="0" u="none" strike="noStrike" cap="none" normalizeH="0" baseline="0" smtClean="0">
                        <a:ln>
                          <a:noFill/>
                        </a:ln>
                        <a:solidFill>
                          <a:schemeClr val="tx1"/>
                        </a:solidFill>
                        <a:effectLst/>
                        <a:latin typeface="Times"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CMF pour autres activités de SI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CRBF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COB pour gestion</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fr-FR" sz="900" b="1" i="0" u="none" strike="noStrike" cap="none" normalizeH="0" baseline="0" smtClean="0">
                        <a:ln>
                          <a:noFill/>
                        </a:ln>
                        <a:solidFill>
                          <a:schemeClr val="tx1"/>
                        </a:solidFill>
                        <a:effectLst/>
                        <a:latin typeface="Times"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CMF pour autres activités de SI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COB pour gestion</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fr-FR" sz="900" b="1" i="0" u="none" strike="noStrike" cap="none" normalizeH="0" baseline="0" smtClean="0">
                        <a:ln>
                          <a:noFill/>
                        </a:ln>
                        <a:solidFill>
                          <a:schemeClr val="tx1"/>
                        </a:solidFill>
                        <a:effectLst/>
                        <a:latin typeface="Times"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900" b="1" i="0" u="none" strike="noStrike" cap="none" normalizeH="0" baseline="0" smtClean="0">
                          <a:ln>
                            <a:noFill/>
                          </a:ln>
                          <a:solidFill>
                            <a:schemeClr val="tx1"/>
                          </a:solidFill>
                          <a:effectLst/>
                          <a:latin typeface="Times" charset="0"/>
                        </a:rPr>
                        <a:t>CMF/CECEI</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14776" name="Rectangle 62"/>
          <p:cNvSpPr>
            <a:spLocks noGrp="1" noChangeArrowheads="1"/>
          </p:cNvSpPr>
          <p:nvPr>
            <p:ph type="title"/>
          </p:nvPr>
        </p:nvSpPr>
        <p:spPr>
          <a:xfrm>
            <a:off x="685800" y="838200"/>
            <a:ext cx="7772400" cy="1066800"/>
          </a:xfrm>
        </p:spPr>
        <p:txBody>
          <a:bodyPr/>
          <a:lstStyle/>
          <a:p>
            <a:pPr eaLnBrk="1" hangingPunct="1"/>
            <a:r>
              <a:rPr lang="fr-FR" sz="2800" smtClean="0">
                <a:solidFill>
                  <a:srgbClr val="01A0B5"/>
                </a:solidFill>
              </a:rPr>
              <a:t>O</a:t>
            </a:r>
            <a:r>
              <a:rPr lang="fr-FR" sz="2800" smtClean="0"/>
              <a:t>rganisation des Autorités de contrôle françaises</a:t>
            </a:r>
            <a:r>
              <a:rPr lang="fr-FR" sz="2400" smtClean="0"/>
              <a:t> </a:t>
            </a:r>
            <a:br>
              <a:rPr lang="fr-FR" sz="2400" smtClean="0"/>
            </a:br>
            <a:r>
              <a:rPr lang="fr-FR" sz="2000" smtClean="0"/>
              <a:t>- Établissements de Crédit et Entreprises d’Investissement -</a:t>
            </a:r>
          </a:p>
        </p:txBody>
      </p:sp>
    </p:spTree>
  </p:cSld>
  <p:clrMapOvr>
    <a:masterClrMapping/>
  </p:clrMapOvr>
  <p:transition>
    <p:zoom/>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69" name="Rectangle 2"/>
          <p:cNvSpPr>
            <a:spLocks noGrp="1" noChangeArrowheads="1"/>
          </p:cNvSpPr>
          <p:nvPr>
            <p:ph type="body" idx="1"/>
          </p:nvPr>
        </p:nvSpPr>
        <p:spPr>
          <a:xfrm>
            <a:off x="1403350" y="2349500"/>
            <a:ext cx="6629400" cy="3240088"/>
          </a:xfrm>
        </p:spPr>
        <p:txBody>
          <a:bodyPr/>
          <a:lstStyle/>
          <a:p>
            <a:pPr marL="812800" indent="-812800" eaLnBrk="1" hangingPunct="1">
              <a:buFontTx/>
              <a:buNone/>
            </a:pPr>
            <a:r>
              <a:rPr lang="fr-FR" sz="2800" smtClean="0">
                <a:solidFill>
                  <a:srgbClr val="184B81"/>
                </a:solidFill>
              </a:rPr>
              <a:t>	</a:t>
            </a:r>
            <a:r>
              <a:rPr lang="fr-FR" sz="2800" smtClean="0">
                <a:solidFill>
                  <a:srgbClr val="01A0B5"/>
                </a:solidFill>
              </a:rPr>
              <a:t>L</a:t>
            </a:r>
            <a:r>
              <a:rPr lang="fr-FR" sz="2800" smtClean="0"/>
              <a:t>’Entreprise et les Marchés Financiers</a:t>
            </a:r>
          </a:p>
          <a:p>
            <a:pPr marL="812800" indent="-812800" eaLnBrk="1" hangingPunct="1">
              <a:buFontTx/>
              <a:buNone/>
            </a:pPr>
            <a:r>
              <a:rPr lang="fr-FR" sz="2800" smtClean="0">
                <a:solidFill>
                  <a:srgbClr val="01A0B5"/>
                </a:solidFill>
              </a:rPr>
              <a:t>	</a:t>
            </a:r>
          </a:p>
          <a:p>
            <a:pPr marL="812800" indent="-812800" eaLnBrk="1" hangingPunct="1">
              <a:buFontTx/>
              <a:buNone/>
            </a:pPr>
            <a:r>
              <a:rPr lang="fr-FR" sz="2800" smtClean="0">
                <a:solidFill>
                  <a:srgbClr val="01A0B5"/>
                </a:solidFill>
              </a:rPr>
              <a:t>	L</a:t>
            </a:r>
            <a:r>
              <a:rPr lang="fr-FR" sz="2800" smtClean="0"/>
              <a:t>’Organisation des Marchés Financiers</a:t>
            </a:r>
          </a:p>
          <a:p>
            <a:pPr marL="812800" indent="-812800" eaLnBrk="1" hangingPunct="1"/>
            <a:endParaRPr lang="fr-FR" sz="2800" smtClean="0"/>
          </a:p>
          <a:p>
            <a:pPr marL="812800" indent="-812800" eaLnBrk="1" hangingPunct="1">
              <a:buFontTx/>
              <a:buNone/>
            </a:pPr>
            <a:r>
              <a:rPr lang="fr-FR" sz="2800" smtClean="0">
                <a:solidFill>
                  <a:srgbClr val="184B81"/>
                </a:solidFill>
              </a:rPr>
              <a:t>	</a:t>
            </a:r>
            <a:r>
              <a:rPr lang="fr-FR" sz="2800" smtClean="0">
                <a:solidFill>
                  <a:srgbClr val="01A0B5"/>
                </a:solidFill>
              </a:rPr>
              <a:t>L</a:t>
            </a:r>
            <a:r>
              <a:rPr lang="fr-FR" sz="2800" smtClean="0"/>
              <a:t>’Intermédiation Boursière</a:t>
            </a:r>
          </a:p>
          <a:p>
            <a:pPr marL="812800" indent="-812800" eaLnBrk="1" hangingPunct="1"/>
            <a:endParaRPr lang="fr-FR" sz="200" smtClean="0"/>
          </a:p>
        </p:txBody>
      </p:sp>
      <p:sp>
        <p:nvSpPr>
          <p:cNvPr id="416770"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S</a:t>
            </a:r>
            <a:r>
              <a:rPr lang="fr-FR" sz="4000">
                <a:solidFill>
                  <a:schemeClr val="tx2"/>
                </a:solidFill>
              </a:rPr>
              <a:t>ommaire</a:t>
            </a:r>
          </a:p>
        </p:txBody>
      </p:sp>
      <p:pic>
        <p:nvPicPr>
          <p:cNvPr id="416771" name="Picture 4" descr="Logo Partie 1"/>
          <p:cNvPicPr>
            <a:picLocks noChangeAspect="1" noChangeArrowheads="1"/>
          </p:cNvPicPr>
          <p:nvPr/>
        </p:nvPicPr>
        <p:blipFill>
          <a:blip r:embed="rId3"/>
          <a:srcRect/>
          <a:stretch>
            <a:fillRect/>
          </a:stretch>
        </p:blipFill>
        <p:spPr bwMode="auto">
          <a:xfrm>
            <a:off x="1416050" y="3357563"/>
            <a:ext cx="596900" cy="601662"/>
          </a:xfrm>
          <a:prstGeom prst="rect">
            <a:avLst/>
          </a:prstGeom>
          <a:noFill/>
          <a:ln w="9525">
            <a:noFill/>
            <a:miter lim="800000"/>
            <a:headEnd/>
            <a:tailEnd/>
          </a:ln>
        </p:spPr>
      </p:pic>
      <p:pic>
        <p:nvPicPr>
          <p:cNvPr id="416772" name="Picture 5" descr="Logo Partie 2"/>
          <p:cNvPicPr>
            <a:picLocks noChangeAspect="1" noChangeArrowheads="1"/>
          </p:cNvPicPr>
          <p:nvPr/>
        </p:nvPicPr>
        <p:blipFill>
          <a:blip r:embed="rId4"/>
          <a:srcRect/>
          <a:stretch>
            <a:fillRect/>
          </a:stretch>
        </p:blipFill>
        <p:spPr bwMode="auto">
          <a:xfrm>
            <a:off x="1431925" y="2255838"/>
            <a:ext cx="619125" cy="658812"/>
          </a:xfrm>
          <a:prstGeom prst="rect">
            <a:avLst/>
          </a:prstGeom>
          <a:noFill/>
          <a:ln w="9525">
            <a:noFill/>
            <a:miter lim="800000"/>
            <a:headEnd/>
            <a:tailEnd/>
          </a:ln>
        </p:spPr>
      </p:pic>
      <p:pic>
        <p:nvPicPr>
          <p:cNvPr id="416773" name="Picture 6" descr="Logo 3"/>
          <p:cNvPicPr>
            <a:picLocks noChangeAspect="1" noChangeArrowheads="1"/>
          </p:cNvPicPr>
          <p:nvPr/>
        </p:nvPicPr>
        <p:blipFill>
          <a:blip r:embed="rId5"/>
          <a:srcRect/>
          <a:stretch>
            <a:fillRect/>
          </a:stretch>
        </p:blipFill>
        <p:spPr bwMode="auto">
          <a:xfrm>
            <a:off x="1409700" y="4391025"/>
            <a:ext cx="608013" cy="622300"/>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5"/>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es Crédits Bancaires</a:t>
            </a:r>
          </a:p>
        </p:txBody>
      </p:sp>
      <p:pic>
        <p:nvPicPr>
          <p:cNvPr id="53250" name="Picture 10" descr="Logo Partie 2"/>
          <p:cNvPicPr>
            <a:picLocks noChangeAspect="1" noChangeArrowheads="1"/>
          </p:cNvPicPr>
          <p:nvPr/>
        </p:nvPicPr>
        <p:blipFill>
          <a:blip r:embed="rId3"/>
          <a:srcRect/>
          <a:stretch>
            <a:fillRect/>
          </a:stretch>
        </p:blipFill>
        <p:spPr bwMode="auto">
          <a:xfrm>
            <a:off x="762000" y="2120900"/>
            <a:ext cx="858838" cy="914400"/>
          </a:xfrm>
          <a:prstGeom prst="rect">
            <a:avLst/>
          </a:prstGeom>
          <a:noFill/>
          <a:ln w="9525">
            <a:noFill/>
            <a:miter lim="800000"/>
            <a:headEnd/>
            <a:tailEnd/>
          </a:ln>
        </p:spPr>
      </p:pic>
      <p:sp>
        <p:nvSpPr>
          <p:cNvPr id="53251" name="Rectangle 11"/>
          <p:cNvSpPr>
            <a:spLocks noChangeArrowheads="1"/>
          </p:cNvSpPr>
          <p:nvPr/>
        </p:nvSpPr>
        <p:spPr bwMode="auto">
          <a:xfrm>
            <a:off x="914400" y="2362200"/>
            <a:ext cx="7391400" cy="685800"/>
          </a:xfrm>
          <a:prstGeom prst="rect">
            <a:avLst/>
          </a:prstGeom>
          <a:noFill/>
          <a:ln w="9525">
            <a:noFill/>
            <a:miter lim="800000"/>
            <a:headEnd/>
            <a:tailEnd/>
          </a:ln>
        </p:spPr>
        <p:txBody>
          <a:bodyPr/>
          <a:lstStyle/>
          <a:p>
            <a:pPr marL="812800" indent="-812800">
              <a:spcBef>
                <a:spcPct val="20000"/>
              </a:spcBef>
            </a:pPr>
            <a:r>
              <a:rPr lang="fr-FR" sz="2800">
                <a:solidFill>
                  <a:srgbClr val="184B81"/>
                </a:solidFill>
              </a:rPr>
              <a:t>	 	 </a:t>
            </a:r>
            <a:r>
              <a:rPr lang="fr-FR" sz="2800">
                <a:solidFill>
                  <a:srgbClr val="01A0B5"/>
                </a:solidFill>
              </a:rPr>
              <a:t>L</a:t>
            </a:r>
            <a:r>
              <a:rPr lang="fr-FR" sz="2800"/>
              <a:t>e Prêt modulable à taux fixe :</a:t>
            </a:r>
          </a:p>
        </p:txBody>
      </p:sp>
      <p:sp>
        <p:nvSpPr>
          <p:cNvPr id="53252" name="Rectangle 13"/>
          <p:cNvSpPr>
            <a:spLocks noGrp="1" noChangeArrowheads="1"/>
          </p:cNvSpPr>
          <p:nvPr>
            <p:ph type="body" idx="1"/>
          </p:nvPr>
        </p:nvSpPr>
        <p:spPr>
          <a:xfrm>
            <a:off x="457200" y="3302000"/>
            <a:ext cx="8382000" cy="2413000"/>
          </a:xfrm>
        </p:spPr>
        <p:txBody>
          <a:bodyPr/>
          <a:lstStyle/>
          <a:p>
            <a:pPr marL="1168400" lvl="1" indent="-711200" eaLnBrk="1" hangingPunct="1">
              <a:buFont typeface="Wingdings" pitchFamily="2" charset="2"/>
              <a:buChar char="Ò"/>
            </a:pPr>
            <a:r>
              <a:rPr lang="fr-FR" sz="2000" smtClean="0">
                <a:solidFill>
                  <a:srgbClr val="01A0B5"/>
                </a:solidFill>
              </a:rPr>
              <a:t>P</a:t>
            </a:r>
            <a:r>
              <a:rPr lang="fr-FR" sz="2000" smtClean="0"/>
              <a:t>ossibilités d’annuités variables,</a:t>
            </a:r>
          </a:p>
          <a:p>
            <a:pPr marL="1168400" lvl="1" indent="-711200" eaLnBrk="1" hangingPunct="1">
              <a:buFont typeface="Wingdings" pitchFamily="2" charset="2"/>
              <a:buChar char="Ò"/>
            </a:pPr>
            <a:r>
              <a:rPr lang="fr-FR" sz="2000" smtClean="0">
                <a:solidFill>
                  <a:srgbClr val="01A0B5"/>
                </a:solidFill>
              </a:rPr>
              <a:t>P</a:t>
            </a:r>
            <a:r>
              <a:rPr lang="fr-FR" sz="2000" smtClean="0"/>
              <a:t>rincipe :</a:t>
            </a:r>
            <a:endParaRPr lang="fr-FR" sz="1800" smtClean="0"/>
          </a:p>
          <a:p>
            <a:pPr marL="1879600" lvl="3" indent="-508000">
              <a:lnSpc>
                <a:spcPct val="90000"/>
              </a:lnSpc>
              <a:spcBef>
                <a:spcPct val="0"/>
              </a:spcBef>
              <a:buFont typeface="Wingdings" pitchFamily="2" charset="2"/>
              <a:buChar char="°"/>
            </a:pPr>
            <a:r>
              <a:rPr lang="fr-FR" sz="1800" i="1" smtClean="0">
                <a:solidFill>
                  <a:srgbClr val="01A0B5"/>
                </a:solidFill>
              </a:rPr>
              <a:t>M</a:t>
            </a:r>
            <a:r>
              <a:rPr lang="fr-FR" sz="1800" i="1" smtClean="0"/>
              <a:t>ensualités </a:t>
            </a:r>
            <a:r>
              <a:rPr lang="fr-FR" sz="1800" i="1" smtClean="0">
                <a:sym typeface="Wingdings" pitchFamily="2" charset="2"/>
              </a:rPr>
              <a:t> </a:t>
            </a:r>
            <a:r>
              <a:rPr lang="fr-FR" sz="1800" i="1" smtClean="0"/>
              <a:t>= durée du prêt </a:t>
            </a:r>
            <a:r>
              <a:rPr lang="fr-FR" sz="1800" i="1" smtClean="0">
                <a:sym typeface="Wingdings" pitchFamily="2" charset="2"/>
              </a:rPr>
              <a:t> </a:t>
            </a:r>
            <a:r>
              <a:rPr lang="fr-FR" sz="1800" i="1" smtClean="0"/>
              <a:t>= coût du prêt </a:t>
            </a:r>
            <a:r>
              <a:rPr lang="fr-FR" sz="1800" i="1" smtClean="0">
                <a:sym typeface="Wingdings" pitchFamily="2" charset="2"/>
              </a:rPr>
              <a:t></a:t>
            </a:r>
            <a:r>
              <a:rPr lang="fr-FR" sz="1800" i="1" smtClean="0"/>
              <a:t>,</a:t>
            </a:r>
          </a:p>
          <a:p>
            <a:pPr marL="1879600" lvl="3" indent="-508000">
              <a:lnSpc>
                <a:spcPct val="90000"/>
              </a:lnSpc>
              <a:spcBef>
                <a:spcPct val="0"/>
              </a:spcBef>
              <a:buFont typeface="Wingdings" pitchFamily="2" charset="2"/>
              <a:buChar char="°"/>
            </a:pPr>
            <a:r>
              <a:rPr lang="fr-FR" sz="1800" i="1" smtClean="0">
                <a:solidFill>
                  <a:srgbClr val="01A0B5"/>
                </a:solidFill>
              </a:rPr>
              <a:t>P</a:t>
            </a:r>
            <a:r>
              <a:rPr lang="fr-FR" sz="1800" i="1" smtClean="0"/>
              <a:t>ossibilité offerte de supporter des coups durs,</a:t>
            </a:r>
            <a:endParaRPr lang="fr-FR" sz="1400" smtClean="0">
              <a:solidFill>
                <a:srgbClr val="184B81"/>
              </a:solidFill>
            </a:endParaRPr>
          </a:p>
          <a:p>
            <a:pPr marL="1168400" lvl="1" indent="-711200" eaLnBrk="1" hangingPunct="1">
              <a:buFont typeface="Wingdings" pitchFamily="2" charset="2"/>
              <a:buChar char="Ò"/>
            </a:pPr>
            <a:r>
              <a:rPr lang="fr-FR" sz="2000" smtClean="0">
                <a:solidFill>
                  <a:srgbClr val="01A0B5"/>
                </a:solidFill>
              </a:rPr>
              <a:t>R</a:t>
            </a:r>
            <a:r>
              <a:rPr lang="fr-FR" sz="2000" smtClean="0"/>
              <a:t>évision des mensualités plafonnée à la hausse comme à la baisse,</a:t>
            </a:r>
          </a:p>
          <a:p>
            <a:pPr marL="1168400" lvl="1" indent="-711200" eaLnBrk="1" hangingPunct="1">
              <a:buFont typeface="Wingdings" pitchFamily="2" charset="2"/>
              <a:buChar char="Ò"/>
            </a:pPr>
            <a:r>
              <a:rPr lang="fr-FR" sz="2000" smtClean="0">
                <a:solidFill>
                  <a:srgbClr val="01A0B5"/>
                </a:solidFill>
              </a:rPr>
              <a:t>R</a:t>
            </a:r>
            <a:r>
              <a:rPr lang="fr-FR" sz="2000" smtClean="0"/>
              <a:t>évision effectuée en fonction de la situation financière de l’acquéreur (capacité d’endettement à l’instant </a:t>
            </a:r>
            <a:r>
              <a:rPr lang="fr-FR" sz="2000" i="1" smtClean="0"/>
              <a:t>t</a:t>
            </a:r>
            <a:r>
              <a:rPr lang="fr-FR" sz="2000" smtClean="0"/>
              <a:t>).</a:t>
            </a:r>
          </a:p>
        </p:txBody>
      </p:sp>
    </p:spTree>
  </p:cSld>
  <p:clrMapOvr>
    <a:masterClrMapping/>
  </p:clrMapOvr>
  <p:transition>
    <p:zoom/>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7" name="Rectangle 2"/>
          <p:cNvSpPr>
            <a:spLocks noGrp="1" noChangeArrowheads="1"/>
          </p:cNvSpPr>
          <p:nvPr>
            <p:ph type="body" idx="1"/>
          </p:nvPr>
        </p:nvSpPr>
        <p:spPr>
          <a:xfrm>
            <a:off x="1403350" y="2349500"/>
            <a:ext cx="6629400" cy="3240088"/>
          </a:xfrm>
        </p:spPr>
        <p:txBody>
          <a:bodyPr/>
          <a:lstStyle/>
          <a:p>
            <a:pPr marL="812800" indent="-812800" eaLnBrk="1" hangingPunct="1">
              <a:buFontTx/>
              <a:buNone/>
            </a:pPr>
            <a:r>
              <a:rPr lang="fr-FR" sz="2800" smtClean="0">
                <a:solidFill>
                  <a:srgbClr val="EAEAEA"/>
                </a:solidFill>
              </a:rPr>
              <a:t>	L’Entreprise et les Marchés Financiers</a:t>
            </a:r>
          </a:p>
          <a:p>
            <a:pPr marL="812800" indent="-812800" eaLnBrk="1" hangingPunct="1">
              <a:buFontTx/>
              <a:buNone/>
            </a:pPr>
            <a:r>
              <a:rPr lang="fr-FR" sz="2800" smtClean="0">
                <a:solidFill>
                  <a:srgbClr val="EAEAEA"/>
                </a:solidFill>
              </a:rPr>
              <a:t>	</a:t>
            </a:r>
          </a:p>
          <a:p>
            <a:pPr marL="812800" indent="-812800" eaLnBrk="1" hangingPunct="1">
              <a:buFontTx/>
              <a:buNone/>
            </a:pPr>
            <a:r>
              <a:rPr lang="fr-FR" sz="2800" smtClean="0">
                <a:solidFill>
                  <a:srgbClr val="EAEAEA"/>
                </a:solidFill>
              </a:rPr>
              <a:t>	L’Organisation des Marchés Financiers</a:t>
            </a:r>
          </a:p>
          <a:p>
            <a:pPr marL="812800" indent="-812800" eaLnBrk="1" hangingPunct="1"/>
            <a:endParaRPr lang="fr-FR" sz="2800" smtClean="0">
              <a:solidFill>
                <a:srgbClr val="C0C0C0"/>
              </a:solidFill>
            </a:endParaRPr>
          </a:p>
          <a:p>
            <a:pPr marL="812800" indent="-812800" eaLnBrk="1" hangingPunct="1">
              <a:buFontTx/>
              <a:buNone/>
            </a:pPr>
            <a:r>
              <a:rPr lang="fr-FR" sz="2800" smtClean="0">
                <a:solidFill>
                  <a:srgbClr val="184B81"/>
                </a:solidFill>
              </a:rPr>
              <a:t>	</a:t>
            </a:r>
            <a:r>
              <a:rPr lang="fr-FR" sz="2800" smtClean="0">
                <a:solidFill>
                  <a:srgbClr val="01A0B5"/>
                </a:solidFill>
              </a:rPr>
              <a:t>L</a:t>
            </a:r>
            <a:r>
              <a:rPr lang="fr-FR" sz="2800" smtClean="0"/>
              <a:t>’Intermédiation boursière</a:t>
            </a:r>
          </a:p>
          <a:p>
            <a:pPr marL="812800" indent="-812800" eaLnBrk="1" hangingPunct="1"/>
            <a:endParaRPr lang="fr-FR" sz="200" smtClean="0"/>
          </a:p>
        </p:txBody>
      </p:sp>
      <p:sp>
        <p:nvSpPr>
          <p:cNvPr id="418818"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S</a:t>
            </a:r>
            <a:r>
              <a:rPr lang="fr-FR" sz="4000">
                <a:solidFill>
                  <a:schemeClr val="tx2"/>
                </a:solidFill>
              </a:rPr>
              <a:t>ommaire</a:t>
            </a:r>
          </a:p>
        </p:txBody>
      </p:sp>
      <p:pic>
        <p:nvPicPr>
          <p:cNvPr id="418819" name="Picture 4" descr="Logo Partie 1"/>
          <p:cNvPicPr>
            <a:picLocks noChangeAspect="1" noChangeArrowheads="1"/>
          </p:cNvPicPr>
          <p:nvPr/>
        </p:nvPicPr>
        <p:blipFill>
          <a:blip r:embed="rId3">
            <a:lum bright="70000" contrast="-70000"/>
          </a:blip>
          <a:srcRect/>
          <a:stretch>
            <a:fillRect/>
          </a:stretch>
        </p:blipFill>
        <p:spPr bwMode="auto">
          <a:xfrm>
            <a:off x="1416050" y="3357563"/>
            <a:ext cx="596900" cy="601662"/>
          </a:xfrm>
          <a:prstGeom prst="rect">
            <a:avLst/>
          </a:prstGeom>
          <a:noFill/>
          <a:ln w="9525">
            <a:noFill/>
            <a:miter lim="800000"/>
            <a:headEnd/>
            <a:tailEnd/>
          </a:ln>
        </p:spPr>
      </p:pic>
      <p:pic>
        <p:nvPicPr>
          <p:cNvPr id="418820" name="Picture 5" descr="Logo Partie 2"/>
          <p:cNvPicPr>
            <a:picLocks noChangeAspect="1" noChangeArrowheads="1"/>
          </p:cNvPicPr>
          <p:nvPr/>
        </p:nvPicPr>
        <p:blipFill>
          <a:blip r:embed="rId4">
            <a:lum bright="70000" contrast="-70000"/>
          </a:blip>
          <a:srcRect/>
          <a:stretch>
            <a:fillRect/>
          </a:stretch>
        </p:blipFill>
        <p:spPr bwMode="auto">
          <a:xfrm>
            <a:off x="1431925" y="2255838"/>
            <a:ext cx="619125" cy="658812"/>
          </a:xfrm>
          <a:prstGeom prst="rect">
            <a:avLst/>
          </a:prstGeom>
          <a:noFill/>
          <a:ln w="9525">
            <a:noFill/>
            <a:miter lim="800000"/>
            <a:headEnd/>
            <a:tailEnd/>
          </a:ln>
        </p:spPr>
      </p:pic>
      <p:pic>
        <p:nvPicPr>
          <p:cNvPr id="418821" name="Picture 6" descr="Logo 3"/>
          <p:cNvPicPr>
            <a:picLocks noChangeAspect="1" noChangeArrowheads="1"/>
          </p:cNvPicPr>
          <p:nvPr/>
        </p:nvPicPr>
        <p:blipFill>
          <a:blip r:embed="rId5"/>
          <a:srcRect/>
          <a:stretch>
            <a:fillRect/>
          </a:stretch>
        </p:blipFill>
        <p:spPr bwMode="auto">
          <a:xfrm>
            <a:off x="1409700" y="4391025"/>
            <a:ext cx="608013" cy="622300"/>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5" name="Rectangle 2"/>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 principe de fonctionnement </a:t>
            </a:r>
            <a:br>
              <a:rPr lang="fr-FR" sz="4000" smtClean="0"/>
            </a:br>
            <a:r>
              <a:rPr lang="fr-FR" sz="4000" smtClean="0"/>
              <a:t>du passage d’ordre boursier</a:t>
            </a:r>
          </a:p>
        </p:txBody>
      </p:sp>
      <p:sp>
        <p:nvSpPr>
          <p:cNvPr id="420866" name="Rectangle 3"/>
          <p:cNvSpPr>
            <a:spLocks noGrp="1" noChangeArrowheads="1"/>
          </p:cNvSpPr>
          <p:nvPr>
            <p:ph type="body" idx="1"/>
          </p:nvPr>
        </p:nvSpPr>
        <p:spPr>
          <a:xfrm>
            <a:off x="1752600" y="2362200"/>
            <a:ext cx="6858000" cy="3733800"/>
          </a:xfrm>
        </p:spPr>
        <p:txBody>
          <a:bodyPr/>
          <a:lstStyle/>
          <a:p>
            <a:pPr marL="812800" indent="-812800" eaLnBrk="1" hangingPunct="1">
              <a:lnSpc>
                <a:spcPct val="150000"/>
              </a:lnSpc>
              <a:buFontTx/>
              <a:buNone/>
            </a:pPr>
            <a:r>
              <a:rPr lang="fr-FR" sz="2800" smtClean="0">
                <a:solidFill>
                  <a:srgbClr val="184B81"/>
                </a:solidFill>
              </a:rPr>
              <a:t>	</a:t>
            </a:r>
            <a:r>
              <a:rPr lang="fr-FR" sz="2800" smtClean="0">
                <a:solidFill>
                  <a:srgbClr val="01A0B5"/>
                </a:solidFill>
              </a:rPr>
              <a:t>L</a:t>
            </a:r>
            <a:r>
              <a:rPr lang="fr-FR" sz="2800" smtClean="0"/>
              <a:t>’Organisation des Cotations</a:t>
            </a:r>
          </a:p>
          <a:p>
            <a:pPr marL="812800" indent="-812800" eaLnBrk="1" hangingPunct="1">
              <a:lnSpc>
                <a:spcPct val="150000"/>
              </a:lnSpc>
              <a:buFontTx/>
              <a:buNone/>
            </a:pPr>
            <a:r>
              <a:rPr lang="fr-FR" sz="2800" smtClean="0">
                <a:solidFill>
                  <a:srgbClr val="184B81"/>
                </a:solidFill>
              </a:rPr>
              <a:t>	</a:t>
            </a:r>
            <a:r>
              <a:rPr lang="fr-FR" sz="2800" smtClean="0">
                <a:solidFill>
                  <a:srgbClr val="01A0B5"/>
                </a:solidFill>
              </a:rPr>
              <a:t>L</a:t>
            </a:r>
            <a:r>
              <a:rPr lang="fr-FR" sz="2800" smtClean="0"/>
              <a:t>a Cotation Informatique</a:t>
            </a:r>
          </a:p>
          <a:p>
            <a:pPr marL="812800" indent="-812800" eaLnBrk="1" hangingPunct="1">
              <a:lnSpc>
                <a:spcPct val="150000"/>
              </a:lnSpc>
              <a:buFontTx/>
              <a:buNone/>
            </a:pPr>
            <a:r>
              <a:rPr lang="fr-FR" sz="2800" smtClean="0">
                <a:solidFill>
                  <a:srgbClr val="184B81"/>
                </a:solidFill>
              </a:rPr>
              <a:t>	</a:t>
            </a:r>
            <a:r>
              <a:rPr lang="fr-FR" sz="2800" smtClean="0">
                <a:solidFill>
                  <a:srgbClr val="01A0B5"/>
                </a:solidFill>
              </a:rPr>
              <a:t>L</a:t>
            </a:r>
            <a:r>
              <a:rPr lang="fr-FR" sz="2800" smtClean="0"/>
              <a:t>es différentes catégories d’ordre</a:t>
            </a:r>
          </a:p>
          <a:p>
            <a:pPr marL="812800" indent="-812800" eaLnBrk="1" hangingPunct="1">
              <a:lnSpc>
                <a:spcPct val="150000"/>
              </a:lnSpc>
              <a:buFontTx/>
              <a:buNone/>
            </a:pPr>
            <a:r>
              <a:rPr lang="fr-FR" sz="2800" smtClean="0">
                <a:solidFill>
                  <a:srgbClr val="184B81"/>
                </a:solidFill>
              </a:rPr>
              <a:t>	</a:t>
            </a:r>
            <a:r>
              <a:rPr lang="fr-FR" sz="2800" smtClean="0">
                <a:solidFill>
                  <a:srgbClr val="01A0B5"/>
                </a:solidFill>
              </a:rPr>
              <a:t>C</a:t>
            </a:r>
            <a:r>
              <a:rPr lang="fr-FR" sz="2800" smtClean="0"/>
              <a:t>inématique du passage d’un ordre</a:t>
            </a:r>
          </a:p>
          <a:p>
            <a:pPr marL="812800" indent="-812800" eaLnBrk="1" hangingPunct="1">
              <a:lnSpc>
                <a:spcPct val="150000"/>
              </a:lnSpc>
              <a:buFontTx/>
              <a:buNone/>
            </a:pPr>
            <a:r>
              <a:rPr lang="fr-FR" sz="2800" smtClean="0">
                <a:solidFill>
                  <a:srgbClr val="184B81"/>
                </a:solidFill>
              </a:rPr>
              <a:t>	</a:t>
            </a:r>
            <a:r>
              <a:rPr lang="fr-FR" sz="2800" smtClean="0">
                <a:solidFill>
                  <a:srgbClr val="01A0B5"/>
                </a:solidFill>
              </a:rPr>
              <a:t>C</a:t>
            </a:r>
            <a:r>
              <a:rPr lang="fr-FR" sz="2800" smtClean="0"/>
              <a:t>as pratiques</a:t>
            </a:r>
          </a:p>
        </p:txBody>
      </p:sp>
      <p:pic>
        <p:nvPicPr>
          <p:cNvPr id="420867" name="Picture 4" descr="Logo 3"/>
          <p:cNvPicPr>
            <a:picLocks noChangeAspect="1" noChangeArrowheads="1"/>
          </p:cNvPicPr>
          <p:nvPr/>
        </p:nvPicPr>
        <p:blipFill>
          <a:blip r:embed="rId3"/>
          <a:srcRect/>
          <a:stretch>
            <a:fillRect/>
          </a:stretch>
        </p:blipFill>
        <p:spPr bwMode="auto">
          <a:xfrm>
            <a:off x="2019300" y="2501900"/>
            <a:ext cx="522288" cy="533400"/>
          </a:xfrm>
          <a:prstGeom prst="rect">
            <a:avLst/>
          </a:prstGeom>
          <a:noFill/>
          <a:ln w="9525">
            <a:noFill/>
            <a:miter lim="800000"/>
            <a:headEnd/>
            <a:tailEnd/>
          </a:ln>
        </p:spPr>
      </p:pic>
      <p:pic>
        <p:nvPicPr>
          <p:cNvPr id="420868" name="Picture 5" descr="Logo 3"/>
          <p:cNvPicPr>
            <a:picLocks noChangeAspect="1" noChangeArrowheads="1"/>
          </p:cNvPicPr>
          <p:nvPr/>
        </p:nvPicPr>
        <p:blipFill>
          <a:blip r:embed="rId3"/>
          <a:srcRect/>
          <a:stretch>
            <a:fillRect/>
          </a:stretch>
        </p:blipFill>
        <p:spPr bwMode="auto">
          <a:xfrm>
            <a:off x="2006600" y="3238500"/>
            <a:ext cx="522288" cy="533400"/>
          </a:xfrm>
          <a:prstGeom prst="rect">
            <a:avLst/>
          </a:prstGeom>
          <a:noFill/>
          <a:ln w="9525">
            <a:noFill/>
            <a:miter lim="800000"/>
            <a:headEnd/>
            <a:tailEnd/>
          </a:ln>
        </p:spPr>
      </p:pic>
      <p:pic>
        <p:nvPicPr>
          <p:cNvPr id="420869" name="Picture 6" descr="Logo 3"/>
          <p:cNvPicPr>
            <a:picLocks noChangeAspect="1" noChangeArrowheads="1"/>
          </p:cNvPicPr>
          <p:nvPr/>
        </p:nvPicPr>
        <p:blipFill>
          <a:blip r:embed="rId3"/>
          <a:srcRect/>
          <a:stretch>
            <a:fillRect/>
          </a:stretch>
        </p:blipFill>
        <p:spPr bwMode="auto">
          <a:xfrm>
            <a:off x="1981200" y="3975100"/>
            <a:ext cx="522288" cy="533400"/>
          </a:xfrm>
          <a:prstGeom prst="rect">
            <a:avLst/>
          </a:prstGeom>
          <a:noFill/>
          <a:ln w="9525">
            <a:noFill/>
            <a:miter lim="800000"/>
            <a:headEnd/>
            <a:tailEnd/>
          </a:ln>
        </p:spPr>
      </p:pic>
      <p:pic>
        <p:nvPicPr>
          <p:cNvPr id="420870" name="Picture 7" descr="Logo 3"/>
          <p:cNvPicPr>
            <a:picLocks noChangeAspect="1" noChangeArrowheads="1"/>
          </p:cNvPicPr>
          <p:nvPr/>
        </p:nvPicPr>
        <p:blipFill>
          <a:blip r:embed="rId3"/>
          <a:srcRect/>
          <a:stretch>
            <a:fillRect/>
          </a:stretch>
        </p:blipFill>
        <p:spPr bwMode="auto">
          <a:xfrm>
            <a:off x="1981200" y="4711700"/>
            <a:ext cx="522288" cy="533400"/>
          </a:xfrm>
          <a:prstGeom prst="rect">
            <a:avLst/>
          </a:prstGeom>
          <a:noFill/>
          <a:ln w="9525">
            <a:noFill/>
            <a:miter lim="800000"/>
            <a:headEnd/>
            <a:tailEnd/>
          </a:ln>
        </p:spPr>
      </p:pic>
      <p:pic>
        <p:nvPicPr>
          <p:cNvPr id="420871" name="Picture 8" descr="Logo 3"/>
          <p:cNvPicPr>
            <a:picLocks noChangeAspect="1" noChangeArrowheads="1"/>
          </p:cNvPicPr>
          <p:nvPr/>
        </p:nvPicPr>
        <p:blipFill>
          <a:blip r:embed="rId3"/>
          <a:srcRect/>
          <a:stretch>
            <a:fillRect/>
          </a:stretch>
        </p:blipFill>
        <p:spPr bwMode="auto">
          <a:xfrm>
            <a:off x="1981200" y="5422900"/>
            <a:ext cx="522288" cy="533400"/>
          </a:xfrm>
          <a:prstGeom prst="rect">
            <a:avLst/>
          </a:prstGeom>
          <a:noFill/>
          <a:ln w="9525">
            <a:noFill/>
            <a:miter lim="800000"/>
            <a:headEnd/>
            <a:tailEnd/>
          </a:ln>
        </p:spPr>
      </p:pic>
    </p:spTree>
  </p:cSld>
  <p:clrMapOvr>
    <a:masterClrMapping/>
  </p:clrMapOvr>
  <p:transition>
    <p:zoom/>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2"/>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 principe de fonctionnement </a:t>
            </a:r>
            <a:br>
              <a:rPr lang="fr-FR" sz="4000" smtClean="0"/>
            </a:br>
            <a:r>
              <a:rPr lang="fr-FR" sz="4000" smtClean="0"/>
              <a:t>du passage d’ordre boursier</a:t>
            </a:r>
          </a:p>
        </p:txBody>
      </p:sp>
      <p:sp>
        <p:nvSpPr>
          <p:cNvPr id="422914" name="Rectangle 3"/>
          <p:cNvSpPr>
            <a:spLocks noGrp="1" noChangeArrowheads="1"/>
          </p:cNvSpPr>
          <p:nvPr>
            <p:ph type="body" idx="1"/>
          </p:nvPr>
        </p:nvSpPr>
        <p:spPr>
          <a:xfrm>
            <a:off x="1752600" y="2362200"/>
            <a:ext cx="6858000" cy="3733800"/>
          </a:xfrm>
        </p:spPr>
        <p:txBody>
          <a:bodyPr/>
          <a:lstStyle/>
          <a:p>
            <a:pPr marL="812800" indent="-812800" eaLnBrk="1" hangingPunct="1">
              <a:lnSpc>
                <a:spcPct val="150000"/>
              </a:lnSpc>
              <a:buFontTx/>
              <a:buNone/>
            </a:pPr>
            <a:r>
              <a:rPr lang="fr-FR" sz="2800" smtClean="0">
                <a:solidFill>
                  <a:srgbClr val="184B81"/>
                </a:solidFill>
              </a:rPr>
              <a:t>	</a:t>
            </a:r>
            <a:r>
              <a:rPr lang="fr-FR" sz="2800" smtClean="0">
                <a:solidFill>
                  <a:srgbClr val="01A0B5"/>
                </a:solidFill>
              </a:rPr>
              <a:t>L</a:t>
            </a:r>
            <a:r>
              <a:rPr lang="fr-FR" sz="2800" smtClean="0"/>
              <a:t>’Organisation des Cotations</a:t>
            </a:r>
          </a:p>
          <a:p>
            <a:pPr marL="812800" indent="-812800" eaLnBrk="1" hangingPunct="1">
              <a:lnSpc>
                <a:spcPct val="150000"/>
              </a:lnSpc>
              <a:buFontTx/>
              <a:buNone/>
            </a:pPr>
            <a:r>
              <a:rPr lang="fr-FR" sz="2800" smtClean="0">
                <a:solidFill>
                  <a:srgbClr val="EAEAEA"/>
                </a:solidFill>
              </a:rPr>
              <a:t>	La Cotation Informatique</a:t>
            </a:r>
          </a:p>
          <a:p>
            <a:pPr marL="812800" indent="-812800" eaLnBrk="1" hangingPunct="1">
              <a:lnSpc>
                <a:spcPct val="150000"/>
              </a:lnSpc>
              <a:buFontTx/>
              <a:buNone/>
            </a:pPr>
            <a:r>
              <a:rPr lang="fr-FR" sz="2800" smtClean="0">
                <a:solidFill>
                  <a:srgbClr val="EAEAEA"/>
                </a:solidFill>
              </a:rPr>
              <a:t>	Les différentes catégories d’ordre</a:t>
            </a:r>
          </a:p>
          <a:p>
            <a:pPr marL="812800" indent="-812800" eaLnBrk="1" hangingPunct="1">
              <a:lnSpc>
                <a:spcPct val="150000"/>
              </a:lnSpc>
              <a:buFontTx/>
              <a:buNone/>
            </a:pPr>
            <a:r>
              <a:rPr lang="fr-FR" sz="2800" smtClean="0">
                <a:solidFill>
                  <a:srgbClr val="EAEAEA"/>
                </a:solidFill>
              </a:rPr>
              <a:t>	Cinématique du passage d’un ordre</a:t>
            </a:r>
          </a:p>
          <a:p>
            <a:pPr marL="812800" indent="-812800" eaLnBrk="1" hangingPunct="1">
              <a:lnSpc>
                <a:spcPct val="150000"/>
              </a:lnSpc>
              <a:buFontTx/>
              <a:buNone/>
            </a:pPr>
            <a:r>
              <a:rPr lang="fr-FR" sz="2800" smtClean="0">
                <a:solidFill>
                  <a:srgbClr val="EAEAEA"/>
                </a:solidFill>
              </a:rPr>
              <a:t>	Cas pratiques</a:t>
            </a:r>
          </a:p>
        </p:txBody>
      </p:sp>
      <p:pic>
        <p:nvPicPr>
          <p:cNvPr id="422915" name="Picture 4" descr="Logo 3"/>
          <p:cNvPicPr>
            <a:picLocks noChangeAspect="1" noChangeArrowheads="1"/>
          </p:cNvPicPr>
          <p:nvPr/>
        </p:nvPicPr>
        <p:blipFill>
          <a:blip r:embed="rId3"/>
          <a:srcRect/>
          <a:stretch>
            <a:fillRect/>
          </a:stretch>
        </p:blipFill>
        <p:spPr bwMode="auto">
          <a:xfrm>
            <a:off x="2019300" y="2501900"/>
            <a:ext cx="522288" cy="533400"/>
          </a:xfrm>
          <a:prstGeom prst="rect">
            <a:avLst/>
          </a:prstGeom>
          <a:noFill/>
          <a:ln w="9525">
            <a:noFill/>
            <a:miter lim="800000"/>
            <a:headEnd/>
            <a:tailEnd/>
          </a:ln>
        </p:spPr>
      </p:pic>
      <p:pic>
        <p:nvPicPr>
          <p:cNvPr id="422916" name="Picture 5" descr="Logo 3"/>
          <p:cNvPicPr>
            <a:picLocks noChangeAspect="1" noChangeArrowheads="1"/>
          </p:cNvPicPr>
          <p:nvPr/>
        </p:nvPicPr>
        <p:blipFill>
          <a:blip r:embed="rId3">
            <a:lum bright="70000" contrast="-70000"/>
          </a:blip>
          <a:srcRect/>
          <a:stretch>
            <a:fillRect/>
          </a:stretch>
        </p:blipFill>
        <p:spPr bwMode="auto">
          <a:xfrm>
            <a:off x="2006600" y="3238500"/>
            <a:ext cx="522288" cy="533400"/>
          </a:xfrm>
          <a:prstGeom prst="rect">
            <a:avLst/>
          </a:prstGeom>
          <a:noFill/>
          <a:ln w="9525">
            <a:noFill/>
            <a:miter lim="800000"/>
            <a:headEnd/>
            <a:tailEnd/>
          </a:ln>
        </p:spPr>
      </p:pic>
      <p:pic>
        <p:nvPicPr>
          <p:cNvPr id="422917" name="Picture 6" descr="Logo 3"/>
          <p:cNvPicPr>
            <a:picLocks noChangeAspect="1" noChangeArrowheads="1"/>
          </p:cNvPicPr>
          <p:nvPr/>
        </p:nvPicPr>
        <p:blipFill>
          <a:blip r:embed="rId3">
            <a:lum bright="70000" contrast="-70000"/>
          </a:blip>
          <a:srcRect/>
          <a:stretch>
            <a:fillRect/>
          </a:stretch>
        </p:blipFill>
        <p:spPr bwMode="auto">
          <a:xfrm>
            <a:off x="1981200" y="3975100"/>
            <a:ext cx="522288" cy="533400"/>
          </a:xfrm>
          <a:prstGeom prst="rect">
            <a:avLst/>
          </a:prstGeom>
          <a:noFill/>
          <a:ln w="9525">
            <a:noFill/>
            <a:miter lim="800000"/>
            <a:headEnd/>
            <a:tailEnd/>
          </a:ln>
        </p:spPr>
      </p:pic>
      <p:pic>
        <p:nvPicPr>
          <p:cNvPr id="422918" name="Picture 7" descr="Logo 3"/>
          <p:cNvPicPr>
            <a:picLocks noChangeAspect="1" noChangeArrowheads="1"/>
          </p:cNvPicPr>
          <p:nvPr/>
        </p:nvPicPr>
        <p:blipFill>
          <a:blip r:embed="rId3">
            <a:lum bright="70000" contrast="-70000"/>
          </a:blip>
          <a:srcRect/>
          <a:stretch>
            <a:fillRect/>
          </a:stretch>
        </p:blipFill>
        <p:spPr bwMode="auto">
          <a:xfrm>
            <a:off x="1981200" y="4711700"/>
            <a:ext cx="522288" cy="533400"/>
          </a:xfrm>
          <a:prstGeom prst="rect">
            <a:avLst/>
          </a:prstGeom>
          <a:noFill/>
          <a:ln w="9525">
            <a:noFill/>
            <a:miter lim="800000"/>
            <a:headEnd/>
            <a:tailEnd/>
          </a:ln>
        </p:spPr>
      </p:pic>
      <p:pic>
        <p:nvPicPr>
          <p:cNvPr id="422919" name="Picture 8" descr="Logo 3"/>
          <p:cNvPicPr>
            <a:picLocks noChangeAspect="1" noChangeArrowheads="1"/>
          </p:cNvPicPr>
          <p:nvPr/>
        </p:nvPicPr>
        <p:blipFill>
          <a:blip r:embed="rId3">
            <a:lum bright="70000" contrast="-70000"/>
          </a:blip>
          <a:srcRect/>
          <a:stretch>
            <a:fillRect/>
          </a:stretch>
        </p:blipFill>
        <p:spPr bwMode="auto">
          <a:xfrm>
            <a:off x="1981200" y="5422900"/>
            <a:ext cx="522288" cy="533400"/>
          </a:xfrm>
          <a:prstGeom prst="rect">
            <a:avLst/>
          </a:prstGeom>
          <a:noFill/>
          <a:ln w="9525">
            <a:noFill/>
            <a:miter lim="800000"/>
            <a:headEnd/>
            <a:tailEnd/>
          </a:ln>
        </p:spPr>
      </p:pic>
    </p:spTree>
  </p:cSld>
  <p:clrMapOvr>
    <a:masterClrMapping/>
  </p:clrMapOvr>
  <p:transition>
    <p:zoom/>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961" name="Picture 2" descr="Ascenseur Ordre"/>
          <p:cNvPicPr>
            <a:picLocks noChangeAspect="1" noChangeArrowheads="1"/>
          </p:cNvPicPr>
          <p:nvPr/>
        </p:nvPicPr>
        <p:blipFill>
          <a:blip r:embed="rId3"/>
          <a:srcRect/>
          <a:stretch>
            <a:fillRect/>
          </a:stretch>
        </p:blipFill>
        <p:spPr bwMode="auto">
          <a:xfrm>
            <a:off x="2286000" y="725488"/>
            <a:ext cx="6019800" cy="5575300"/>
          </a:xfrm>
          <a:prstGeom prst="rect">
            <a:avLst/>
          </a:prstGeom>
          <a:noFill/>
          <a:ln w="9525">
            <a:noFill/>
            <a:miter lim="800000"/>
            <a:headEnd/>
            <a:tailEnd/>
          </a:ln>
        </p:spPr>
      </p:pic>
      <p:sp>
        <p:nvSpPr>
          <p:cNvPr id="424962" name="Text Box 3"/>
          <p:cNvSpPr txBox="1">
            <a:spLocks noChangeArrowheads="1"/>
          </p:cNvSpPr>
          <p:nvPr/>
        </p:nvSpPr>
        <p:spPr bwMode="auto">
          <a:xfrm>
            <a:off x="2667000" y="4508500"/>
            <a:ext cx="336550" cy="457200"/>
          </a:xfrm>
          <a:prstGeom prst="rect">
            <a:avLst/>
          </a:prstGeom>
          <a:noFill/>
          <a:ln w="9525">
            <a:noFill/>
            <a:miter lim="800000"/>
            <a:headEnd/>
            <a:tailEnd/>
          </a:ln>
        </p:spPr>
        <p:txBody>
          <a:bodyPr wrap="none">
            <a:spAutoFit/>
          </a:bodyPr>
          <a:lstStyle/>
          <a:p>
            <a:pPr eaLnBrk="0" hangingPunct="0"/>
            <a:r>
              <a:rPr lang="fr-FR" b="1">
                <a:solidFill>
                  <a:srgbClr val="EB4113"/>
                </a:solidFill>
              </a:rPr>
              <a:t>1</a:t>
            </a:r>
          </a:p>
        </p:txBody>
      </p:sp>
      <p:sp>
        <p:nvSpPr>
          <p:cNvPr id="424963" name="Text Box 4"/>
          <p:cNvSpPr txBox="1">
            <a:spLocks noChangeArrowheads="1"/>
          </p:cNvSpPr>
          <p:nvPr/>
        </p:nvSpPr>
        <p:spPr bwMode="auto">
          <a:xfrm>
            <a:off x="4660900" y="876300"/>
            <a:ext cx="336550" cy="457200"/>
          </a:xfrm>
          <a:prstGeom prst="rect">
            <a:avLst/>
          </a:prstGeom>
          <a:noFill/>
          <a:ln w="9525">
            <a:noFill/>
            <a:miter lim="800000"/>
            <a:headEnd/>
            <a:tailEnd/>
          </a:ln>
        </p:spPr>
        <p:txBody>
          <a:bodyPr wrap="none">
            <a:spAutoFit/>
          </a:bodyPr>
          <a:lstStyle/>
          <a:p>
            <a:pPr eaLnBrk="0" hangingPunct="0"/>
            <a:r>
              <a:rPr lang="fr-FR" b="1">
                <a:solidFill>
                  <a:srgbClr val="EB4113"/>
                </a:solidFill>
              </a:rPr>
              <a:t>2</a:t>
            </a:r>
          </a:p>
        </p:txBody>
      </p:sp>
      <p:sp>
        <p:nvSpPr>
          <p:cNvPr id="424964" name="Rectangle 5"/>
          <p:cNvSpPr>
            <a:spLocks noChangeArrowheads="1"/>
          </p:cNvSpPr>
          <p:nvPr/>
        </p:nvSpPr>
        <p:spPr bwMode="auto">
          <a:xfrm>
            <a:off x="304800" y="2209800"/>
            <a:ext cx="1828800" cy="762000"/>
          </a:xfrm>
          <a:prstGeom prst="rect">
            <a:avLst/>
          </a:prstGeom>
          <a:noFill/>
          <a:ln w="9525">
            <a:solidFill>
              <a:srgbClr val="184B81"/>
            </a:solidFill>
            <a:miter lim="800000"/>
            <a:headEnd/>
            <a:tailEnd/>
          </a:ln>
        </p:spPr>
        <p:txBody>
          <a:bodyPr wrap="none" anchor="ctr"/>
          <a:lstStyle/>
          <a:p>
            <a:pPr eaLnBrk="0" hangingPunct="0"/>
            <a:r>
              <a:rPr lang="fr-FR" sz="1200" b="1">
                <a:solidFill>
                  <a:srgbClr val="EB4113"/>
                </a:solidFill>
              </a:rPr>
              <a:t>1 </a:t>
            </a:r>
            <a:r>
              <a:rPr lang="fr-FR" sz="1200"/>
              <a:t>: des acheteurs souhaitent</a:t>
            </a:r>
          </a:p>
          <a:p>
            <a:pPr eaLnBrk="0" hangingPunct="0"/>
            <a:r>
              <a:rPr lang="fr-FR" sz="1200"/>
              <a:t>acquérir des actions au prix</a:t>
            </a:r>
          </a:p>
          <a:p>
            <a:pPr eaLnBrk="0" hangingPunct="0"/>
            <a:r>
              <a:rPr lang="fr-FR" sz="1200"/>
              <a:t>de 35 €.</a:t>
            </a:r>
            <a:endParaRPr lang="fr-FR" sz="1200" b="1">
              <a:solidFill>
                <a:srgbClr val="EB4113"/>
              </a:solidFill>
            </a:endParaRPr>
          </a:p>
        </p:txBody>
      </p:sp>
      <p:sp>
        <p:nvSpPr>
          <p:cNvPr id="424965" name="Rectangle 6"/>
          <p:cNvSpPr>
            <a:spLocks noChangeArrowheads="1"/>
          </p:cNvSpPr>
          <p:nvPr/>
        </p:nvSpPr>
        <p:spPr bwMode="auto">
          <a:xfrm>
            <a:off x="304800" y="3352800"/>
            <a:ext cx="1981200" cy="762000"/>
          </a:xfrm>
          <a:prstGeom prst="rect">
            <a:avLst/>
          </a:prstGeom>
          <a:noFill/>
          <a:ln w="9525">
            <a:solidFill>
              <a:srgbClr val="184B81"/>
            </a:solidFill>
            <a:miter lim="800000"/>
            <a:headEnd/>
            <a:tailEnd/>
          </a:ln>
        </p:spPr>
        <p:txBody>
          <a:bodyPr wrap="none" anchor="ctr"/>
          <a:lstStyle/>
          <a:p>
            <a:pPr eaLnBrk="0" hangingPunct="0"/>
            <a:r>
              <a:rPr lang="fr-FR" sz="1200" b="1">
                <a:solidFill>
                  <a:srgbClr val="EB4113"/>
                </a:solidFill>
              </a:rPr>
              <a:t>2 </a:t>
            </a:r>
            <a:r>
              <a:rPr lang="fr-FR" sz="1200"/>
              <a:t>: des vendeurs souhaitent</a:t>
            </a:r>
          </a:p>
          <a:p>
            <a:pPr eaLnBrk="0" hangingPunct="0"/>
            <a:r>
              <a:rPr lang="fr-FR" sz="1200"/>
              <a:t>se débarrasser de leurs actions</a:t>
            </a:r>
          </a:p>
          <a:p>
            <a:pPr eaLnBrk="0" hangingPunct="0"/>
            <a:r>
              <a:rPr lang="fr-FR" sz="1200"/>
              <a:t>au prix de 39 €.</a:t>
            </a:r>
            <a:endParaRPr lang="fr-FR" sz="1200" b="1">
              <a:solidFill>
                <a:srgbClr val="EB4113"/>
              </a:solidFill>
            </a:endParaRPr>
          </a:p>
        </p:txBody>
      </p:sp>
    </p:spTree>
  </p:cSld>
  <p:clrMapOvr>
    <a:masterClrMapping/>
  </p:clrMapOvr>
  <p:transition>
    <p:zoom/>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09" name="Rectangle 2"/>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’Organisation des cotations</a:t>
            </a:r>
          </a:p>
        </p:txBody>
      </p:sp>
      <p:sp>
        <p:nvSpPr>
          <p:cNvPr id="427010" name="Rectangle 3"/>
          <p:cNvSpPr>
            <a:spLocks noGrp="1" noChangeArrowheads="1"/>
          </p:cNvSpPr>
          <p:nvPr>
            <p:ph type="body" idx="1"/>
          </p:nvPr>
        </p:nvSpPr>
        <p:spPr>
          <a:xfrm>
            <a:off x="1066800" y="1981200"/>
            <a:ext cx="7086600" cy="3733800"/>
          </a:xfrm>
        </p:spPr>
        <p:txBody>
          <a:bodyPr/>
          <a:lstStyle/>
          <a:p>
            <a:pPr algn="just" eaLnBrk="1" hangingPunct="1">
              <a:buFontTx/>
              <a:buNone/>
            </a:pPr>
            <a:r>
              <a:rPr lang="fr-FR" sz="2800" smtClean="0">
                <a:solidFill>
                  <a:srgbClr val="184B81"/>
                </a:solidFill>
              </a:rPr>
              <a:t>	</a:t>
            </a:r>
            <a:r>
              <a:rPr lang="fr-FR" sz="2800" smtClean="0">
                <a:solidFill>
                  <a:srgbClr val="01A0B5"/>
                </a:solidFill>
              </a:rPr>
              <a:t>D</a:t>
            </a:r>
            <a:r>
              <a:rPr lang="fr-FR" sz="2800" smtClean="0"/>
              <a:t>eux types d’organisation :</a:t>
            </a:r>
          </a:p>
          <a:p>
            <a:pPr lvl="1" algn="just" eaLnBrk="1" hangingPunct="1"/>
            <a:r>
              <a:rPr lang="fr-FR" sz="2400" smtClean="0">
                <a:solidFill>
                  <a:srgbClr val="01A0B5"/>
                </a:solidFill>
              </a:rPr>
              <a:t>M</a:t>
            </a:r>
            <a:r>
              <a:rPr lang="fr-FR" sz="2400" smtClean="0"/>
              <a:t>archés dirigées par les ordres,</a:t>
            </a:r>
          </a:p>
          <a:p>
            <a:pPr lvl="1" algn="just" eaLnBrk="1" hangingPunct="1"/>
            <a:r>
              <a:rPr lang="fr-FR" sz="2400" smtClean="0">
                <a:solidFill>
                  <a:srgbClr val="01A0B5"/>
                </a:solidFill>
              </a:rPr>
              <a:t>M</a:t>
            </a:r>
            <a:r>
              <a:rPr lang="fr-FR" sz="2400" smtClean="0"/>
              <a:t>archés dirigées par les prix.</a:t>
            </a:r>
          </a:p>
          <a:p>
            <a:pPr algn="just" eaLnBrk="1" hangingPunct="1">
              <a:buFontTx/>
              <a:buNone/>
            </a:pPr>
            <a:endParaRPr lang="fr-FR" sz="2800" smtClean="0"/>
          </a:p>
          <a:p>
            <a:pPr algn="just" eaLnBrk="1" hangingPunct="1">
              <a:buFontTx/>
              <a:buNone/>
            </a:pPr>
            <a:r>
              <a:rPr lang="fr-FR" sz="2800" smtClean="0">
                <a:solidFill>
                  <a:srgbClr val="184B81"/>
                </a:solidFill>
              </a:rPr>
              <a:t>	</a:t>
            </a:r>
            <a:r>
              <a:rPr lang="fr-FR" sz="2800" smtClean="0">
                <a:solidFill>
                  <a:srgbClr val="01A0B5"/>
                </a:solidFill>
              </a:rPr>
              <a:t>E</a:t>
            </a:r>
            <a:r>
              <a:rPr lang="fr-FR" sz="2800" smtClean="0"/>
              <a:t>xemple : </a:t>
            </a:r>
          </a:p>
          <a:p>
            <a:pPr lvl="1" algn="just" eaLnBrk="1" hangingPunct="1"/>
            <a:r>
              <a:rPr lang="fr-FR" sz="2400" smtClean="0">
                <a:solidFill>
                  <a:srgbClr val="01A0B5"/>
                </a:solidFill>
              </a:rPr>
              <a:t>L</a:t>
            </a:r>
            <a:r>
              <a:rPr lang="fr-FR" sz="2400" smtClean="0"/>
              <a:t>a Bourse de Paris est organisée sur le principe d’un Marché dirigé par les ordres. Son Marché « Actions » est dominé par le </a:t>
            </a:r>
            <a:r>
              <a:rPr lang="fr-FR" sz="2400" i="1" smtClean="0"/>
              <a:t>Carnet d’ordres</a:t>
            </a:r>
            <a:r>
              <a:rPr lang="fr-FR" sz="2400" smtClean="0"/>
              <a:t>. </a:t>
            </a:r>
          </a:p>
        </p:txBody>
      </p:sp>
      <p:pic>
        <p:nvPicPr>
          <p:cNvPr id="427011" name="Picture 4" descr="Logo 3"/>
          <p:cNvPicPr>
            <a:picLocks noChangeAspect="1" noChangeArrowheads="1"/>
          </p:cNvPicPr>
          <p:nvPr/>
        </p:nvPicPr>
        <p:blipFill>
          <a:blip r:embed="rId3"/>
          <a:srcRect/>
          <a:stretch>
            <a:fillRect/>
          </a:stretch>
        </p:blipFill>
        <p:spPr bwMode="auto">
          <a:xfrm>
            <a:off x="889000" y="1955800"/>
            <a:ext cx="522288" cy="533400"/>
          </a:xfrm>
          <a:prstGeom prst="rect">
            <a:avLst/>
          </a:prstGeom>
          <a:noFill/>
          <a:ln w="9525">
            <a:noFill/>
            <a:miter lim="800000"/>
            <a:headEnd/>
            <a:tailEnd/>
          </a:ln>
        </p:spPr>
      </p:pic>
      <p:pic>
        <p:nvPicPr>
          <p:cNvPr id="427012" name="Picture 5" descr="Logo 3"/>
          <p:cNvPicPr>
            <a:picLocks noChangeAspect="1" noChangeArrowheads="1"/>
          </p:cNvPicPr>
          <p:nvPr/>
        </p:nvPicPr>
        <p:blipFill>
          <a:blip r:embed="rId3"/>
          <a:srcRect/>
          <a:stretch>
            <a:fillRect/>
          </a:stretch>
        </p:blipFill>
        <p:spPr bwMode="auto">
          <a:xfrm>
            <a:off x="850900" y="3860800"/>
            <a:ext cx="522288" cy="533400"/>
          </a:xfrm>
          <a:prstGeom prst="rect">
            <a:avLst/>
          </a:prstGeom>
          <a:noFill/>
          <a:ln w="9525">
            <a:noFill/>
            <a:miter lim="800000"/>
            <a:headEnd/>
            <a:tailEnd/>
          </a:ln>
        </p:spPr>
      </p:pic>
    </p:spTree>
  </p:cSld>
  <p:clrMapOvr>
    <a:masterClrMapping/>
  </p:clrMapOvr>
  <p:transition>
    <p:zoom/>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7" name="Rectangle 2"/>
          <p:cNvSpPr>
            <a:spLocks noGrp="1" noChangeArrowheads="1"/>
          </p:cNvSpPr>
          <p:nvPr>
            <p:ph type="body" idx="1"/>
          </p:nvPr>
        </p:nvSpPr>
        <p:spPr>
          <a:xfrm>
            <a:off x="1066800" y="1981200"/>
            <a:ext cx="7086600" cy="3962400"/>
          </a:xfrm>
        </p:spPr>
        <p:txBody>
          <a:bodyPr/>
          <a:lstStyle/>
          <a:p>
            <a:pPr algn="just" eaLnBrk="1" hangingPunct="1">
              <a:lnSpc>
                <a:spcPct val="90000"/>
              </a:lnSpc>
              <a:buFontTx/>
              <a:buNone/>
            </a:pPr>
            <a:r>
              <a:rPr lang="fr-FR" sz="2400" smtClean="0">
                <a:solidFill>
                  <a:srgbClr val="184B81"/>
                </a:solidFill>
              </a:rPr>
              <a:t>	</a:t>
            </a:r>
            <a:r>
              <a:rPr lang="fr-FR" sz="2400" smtClean="0">
                <a:solidFill>
                  <a:srgbClr val="01A0B5"/>
                </a:solidFill>
              </a:rPr>
              <a:t>O</a:t>
            </a:r>
            <a:r>
              <a:rPr lang="fr-FR" sz="2400" smtClean="0"/>
              <a:t>rganisation des échanges résultant de la </a:t>
            </a:r>
            <a:r>
              <a:rPr lang="fr-FR" sz="2400" i="1" smtClean="0"/>
              <a:t>confrontation générale</a:t>
            </a:r>
            <a:r>
              <a:rPr lang="fr-FR" sz="2400" smtClean="0"/>
              <a:t> des ordres de Bourse en un lieu unique,</a:t>
            </a:r>
          </a:p>
          <a:p>
            <a:pPr algn="just" eaLnBrk="1" hangingPunct="1">
              <a:lnSpc>
                <a:spcPct val="150000"/>
              </a:lnSpc>
              <a:buFontTx/>
              <a:buNone/>
            </a:pPr>
            <a:r>
              <a:rPr lang="fr-FR" sz="2400" smtClean="0">
                <a:solidFill>
                  <a:srgbClr val="184B81"/>
                </a:solidFill>
              </a:rPr>
              <a:t>	</a:t>
            </a:r>
            <a:r>
              <a:rPr lang="fr-FR" sz="2400" smtClean="0">
                <a:solidFill>
                  <a:srgbClr val="01A0B5"/>
                </a:solidFill>
              </a:rPr>
              <a:t>I</a:t>
            </a:r>
            <a:r>
              <a:rPr lang="fr-FR" sz="2400" smtClean="0"/>
              <a:t>ntermédiaires boursiers = </a:t>
            </a:r>
            <a:r>
              <a:rPr lang="fr-FR" sz="2400" i="1" smtClean="0"/>
              <a:t>courtiers</a:t>
            </a:r>
            <a:r>
              <a:rPr lang="fr-FR" sz="2400" smtClean="0"/>
              <a:t>,</a:t>
            </a:r>
          </a:p>
          <a:p>
            <a:pPr algn="just" eaLnBrk="1" hangingPunct="1">
              <a:lnSpc>
                <a:spcPct val="90000"/>
              </a:lnSpc>
              <a:buFontTx/>
              <a:buNone/>
            </a:pPr>
            <a:r>
              <a:rPr lang="fr-FR" sz="2400" smtClean="0">
                <a:solidFill>
                  <a:srgbClr val="184B81"/>
                </a:solidFill>
              </a:rPr>
              <a:t>	</a:t>
            </a:r>
            <a:r>
              <a:rPr lang="fr-FR" sz="2400" smtClean="0">
                <a:solidFill>
                  <a:srgbClr val="01A0B5"/>
                </a:solidFill>
              </a:rPr>
              <a:t>M</a:t>
            </a:r>
            <a:r>
              <a:rPr lang="fr-FR" sz="2400" smtClean="0"/>
              <a:t>arché </a:t>
            </a:r>
            <a:r>
              <a:rPr lang="fr-FR" sz="2400" i="1" smtClean="0"/>
              <a:t>centralisé </a:t>
            </a:r>
            <a:r>
              <a:rPr lang="fr-FR" sz="2400" smtClean="0"/>
              <a:t>= traitement égalitaire des ordres, quel que soit le volume,</a:t>
            </a:r>
          </a:p>
          <a:p>
            <a:pPr algn="just" eaLnBrk="1" hangingPunct="1">
              <a:lnSpc>
                <a:spcPct val="150000"/>
              </a:lnSpc>
              <a:buFontTx/>
              <a:buNone/>
            </a:pPr>
            <a:r>
              <a:rPr lang="fr-FR" sz="2400" smtClean="0">
                <a:solidFill>
                  <a:srgbClr val="184B81"/>
                </a:solidFill>
              </a:rPr>
              <a:t>	</a:t>
            </a:r>
            <a:r>
              <a:rPr lang="fr-FR" sz="2400" smtClean="0">
                <a:solidFill>
                  <a:srgbClr val="01A0B5"/>
                </a:solidFill>
              </a:rPr>
              <a:t>D</a:t>
            </a:r>
            <a:r>
              <a:rPr lang="fr-FR" sz="2400" smtClean="0"/>
              <a:t>eux types de cotation :</a:t>
            </a:r>
          </a:p>
          <a:p>
            <a:pPr lvl="1" algn="just" eaLnBrk="1" hangingPunct="1">
              <a:lnSpc>
                <a:spcPct val="90000"/>
              </a:lnSpc>
            </a:pPr>
            <a:r>
              <a:rPr lang="fr-FR" sz="2400" smtClean="0">
                <a:solidFill>
                  <a:srgbClr val="01A0B5"/>
                </a:solidFill>
              </a:rPr>
              <a:t>C</a:t>
            </a:r>
            <a:r>
              <a:rPr lang="fr-FR" sz="2400" smtClean="0"/>
              <a:t>otation en continu,</a:t>
            </a:r>
          </a:p>
          <a:p>
            <a:pPr lvl="1" algn="just" eaLnBrk="1" hangingPunct="1">
              <a:lnSpc>
                <a:spcPct val="90000"/>
              </a:lnSpc>
            </a:pPr>
            <a:r>
              <a:rPr lang="fr-FR" sz="2400" smtClean="0">
                <a:solidFill>
                  <a:srgbClr val="01A0B5"/>
                </a:solidFill>
              </a:rPr>
              <a:t>C</a:t>
            </a:r>
            <a:r>
              <a:rPr lang="fr-FR" sz="2400" smtClean="0"/>
              <a:t>otation par fixing ou fixage.</a:t>
            </a:r>
            <a:endParaRPr lang="fr-FR" sz="2000" smtClean="0"/>
          </a:p>
        </p:txBody>
      </p:sp>
      <p:sp>
        <p:nvSpPr>
          <p:cNvPr id="429058" name="Rectangle 3"/>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es Marchés dirigés par les ordres</a:t>
            </a:r>
          </a:p>
        </p:txBody>
      </p:sp>
      <p:pic>
        <p:nvPicPr>
          <p:cNvPr id="429059" name="Picture 4" descr="Logo 3"/>
          <p:cNvPicPr>
            <a:picLocks noChangeAspect="1" noChangeArrowheads="1"/>
          </p:cNvPicPr>
          <p:nvPr/>
        </p:nvPicPr>
        <p:blipFill>
          <a:blip r:embed="rId3"/>
          <a:srcRect/>
          <a:stretch>
            <a:fillRect/>
          </a:stretch>
        </p:blipFill>
        <p:spPr bwMode="auto">
          <a:xfrm>
            <a:off x="874713" y="1943100"/>
            <a:ext cx="522287" cy="533400"/>
          </a:xfrm>
          <a:prstGeom prst="rect">
            <a:avLst/>
          </a:prstGeom>
          <a:noFill/>
          <a:ln w="9525">
            <a:noFill/>
            <a:miter lim="800000"/>
            <a:headEnd/>
            <a:tailEnd/>
          </a:ln>
        </p:spPr>
      </p:pic>
      <p:pic>
        <p:nvPicPr>
          <p:cNvPr id="429060" name="Picture 5" descr="Logo 3"/>
          <p:cNvPicPr>
            <a:picLocks noChangeAspect="1" noChangeArrowheads="1"/>
          </p:cNvPicPr>
          <p:nvPr/>
        </p:nvPicPr>
        <p:blipFill>
          <a:blip r:embed="rId3"/>
          <a:srcRect/>
          <a:stretch>
            <a:fillRect/>
          </a:stretch>
        </p:blipFill>
        <p:spPr bwMode="auto">
          <a:xfrm>
            <a:off x="836613" y="3162300"/>
            <a:ext cx="522287" cy="533400"/>
          </a:xfrm>
          <a:prstGeom prst="rect">
            <a:avLst/>
          </a:prstGeom>
          <a:noFill/>
          <a:ln w="9525">
            <a:noFill/>
            <a:miter lim="800000"/>
            <a:headEnd/>
            <a:tailEnd/>
          </a:ln>
        </p:spPr>
      </p:pic>
      <p:pic>
        <p:nvPicPr>
          <p:cNvPr id="429061" name="Picture 6" descr="Logo 3"/>
          <p:cNvPicPr>
            <a:picLocks noChangeAspect="1" noChangeArrowheads="1"/>
          </p:cNvPicPr>
          <p:nvPr/>
        </p:nvPicPr>
        <p:blipFill>
          <a:blip r:embed="rId3"/>
          <a:srcRect/>
          <a:stretch>
            <a:fillRect/>
          </a:stretch>
        </p:blipFill>
        <p:spPr bwMode="auto">
          <a:xfrm>
            <a:off x="836613" y="4521200"/>
            <a:ext cx="522287" cy="533400"/>
          </a:xfrm>
          <a:prstGeom prst="rect">
            <a:avLst/>
          </a:prstGeom>
          <a:noFill/>
          <a:ln w="9525">
            <a:noFill/>
            <a:miter lim="800000"/>
            <a:headEnd/>
            <a:tailEnd/>
          </a:ln>
        </p:spPr>
      </p:pic>
    </p:spTree>
  </p:cSld>
  <p:clrMapOvr>
    <a:masterClrMapping/>
  </p:clrMapOvr>
  <p:transition>
    <p:zoom/>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5" name="Rectangle 2"/>
          <p:cNvSpPr>
            <a:spLocks noGrp="1" noChangeArrowheads="1"/>
          </p:cNvSpPr>
          <p:nvPr>
            <p:ph type="body" idx="1"/>
          </p:nvPr>
        </p:nvSpPr>
        <p:spPr>
          <a:xfrm>
            <a:off x="1066800" y="2133600"/>
            <a:ext cx="7620000" cy="4267200"/>
          </a:xfrm>
        </p:spPr>
        <p:txBody>
          <a:bodyPr/>
          <a:lstStyle/>
          <a:p>
            <a:pPr eaLnBrk="1" hangingPunct="1">
              <a:buFontTx/>
              <a:buNone/>
            </a:pPr>
            <a:r>
              <a:rPr lang="fr-FR" sz="2400" smtClean="0">
                <a:solidFill>
                  <a:srgbClr val="184B81"/>
                </a:solidFill>
              </a:rPr>
              <a:t>	</a:t>
            </a:r>
            <a:r>
              <a:rPr lang="fr-FR" sz="2400" smtClean="0">
                <a:solidFill>
                  <a:srgbClr val="01A0B5"/>
                </a:solidFill>
              </a:rPr>
              <a:t>L</a:t>
            </a:r>
            <a:r>
              <a:rPr lang="fr-FR" sz="2400" smtClean="0"/>
              <a:t>’exécution des ordres dépend des marchands de titres,</a:t>
            </a:r>
          </a:p>
          <a:p>
            <a:pPr eaLnBrk="1" hangingPunct="1">
              <a:lnSpc>
                <a:spcPct val="150000"/>
              </a:lnSpc>
              <a:buFontTx/>
              <a:buNone/>
            </a:pPr>
            <a:r>
              <a:rPr lang="fr-FR" sz="2400" smtClean="0">
                <a:solidFill>
                  <a:srgbClr val="184B81"/>
                </a:solidFill>
              </a:rPr>
              <a:t>	</a:t>
            </a:r>
            <a:r>
              <a:rPr lang="fr-FR" sz="2400" smtClean="0">
                <a:solidFill>
                  <a:srgbClr val="01A0B5"/>
                </a:solidFill>
              </a:rPr>
              <a:t>I</a:t>
            </a:r>
            <a:r>
              <a:rPr lang="fr-FR" sz="2400" smtClean="0"/>
              <a:t>ntermédiaires boursiers = </a:t>
            </a:r>
            <a:r>
              <a:rPr lang="fr-FR" sz="2400" i="1" smtClean="0"/>
              <a:t>Teneur de marché : </a:t>
            </a:r>
            <a:endParaRPr lang="fr-FR" sz="2400" smtClean="0"/>
          </a:p>
          <a:p>
            <a:pPr lvl="1" eaLnBrk="1" hangingPunct="1"/>
            <a:r>
              <a:rPr lang="fr-FR" sz="2000" smtClean="0">
                <a:solidFill>
                  <a:srgbClr val="01A0B5"/>
                </a:solidFill>
              </a:rPr>
              <a:t>« </a:t>
            </a:r>
            <a:r>
              <a:rPr lang="fr-FR" sz="2000" i="1" smtClean="0">
                <a:solidFill>
                  <a:srgbClr val="01A0B5"/>
                </a:solidFill>
              </a:rPr>
              <a:t>F</a:t>
            </a:r>
            <a:r>
              <a:rPr lang="fr-FR" sz="2000" i="1" smtClean="0"/>
              <a:t>aire</a:t>
            </a:r>
            <a:r>
              <a:rPr lang="fr-FR" sz="2000" smtClean="0"/>
              <a:t> » le Marché en proposant un cours « acheteur » et un cours « vendeur »,</a:t>
            </a:r>
            <a:endParaRPr lang="fr-FR" sz="2000" smtClean="0">
              <a:solidFill>
                <a:srgbClr val="184B81"/>
              </a:solidFill>
            </a:endParaRPr>
          </a:p>
          <a:p>
            <a:pPr lvl="1" eaLnBrk="1" hangingPunct="1"/>
            <a:r>
              <a:rPr lang="fr-FR" sz="2000" smtClean="0">
                <a:solidFill>
                  <a:srgbClr val="01A0B5"/>
                </a:solidFill>
              </a:rPr>
              <a:t>N</a:t>
            </a:r>
            <a:r>
              <a:rPr lang="fr-FR" sz="2000" smtClean="0"/>
              <a:t>égocier en </a:t>
            </a:r>
            <a:r>
              <a:rPr lang="fr-FR" sz="2000" i="1" smtClean="0"/>
              <a:t>contrepartie</a:t>
            </a:r>
            <a:r>
              <a:rPr lang="fr-FR" sz="2000" smtClean="0"/>
              <a:t> pour son propre compte,</a:t>
            </a:r>
          </a:p>
          <a:p>
            <a:pPr lvl="1" eaLnBrk="1" hangingPunct="1"/>
            <a:r>
              <a:rPr lang="fr-FR" sz="2000" smtClean="0">
                <a:solidFill>
                  <a:srgbClr val="01A0B5"/>
                </a:solidFill>
              </a:rPr>
              <a:t>S</a:t>
            </a:r>
            <a:r>
              <a:rPr lang="fr-FR" sz="2000" smtClean="0"/>
              <a:t>e rémunère sur l’</a:t>
            </a:r>
            <a:r>
              <a:rPr lang="fr-FR" sz="2000" i="1" smtClean="0"/>
              <a:t>écart de prix</a:t>
            </a:r>
            <a:r>
              <a:rPr lang="fr-FR" sz="2000" smtClean="0"/>
              <a:t>.</a:t>
            </a:r>
          </a:p>
          <a:p>
            <a:pPr eaLnBrk="1" hangingPunct="1">
              <a:lnSpc>
                <a:spcPct val="90000"/>
              </a:lnSpc>
              <a:buFontTx/>
              <a:buNone/>
            </a:pPr>
            <a:endParaRPr lang="fr-FR" sz="1000" smtClean="0">
              <a:solidFill>
                <a:srgbClr val="184B81"/>
              </a:solidFill>
            </a:endParaRPr>
          </a:p>
          <a:p>
            <a:pPr eaLnBrk="1" hangingPunct="1">
              <a:lnSpc>
                <a:spcPct val="90000"/>
              </a:lnSpc>
              <a:buFontTx/>
              <a:buNone/>
            </a:pPr>
            <a:r>
              <a:rPr lang="fr-FR" sz="2400" smtClean="0">
                <a:solidFill>
                  <a:srgbClr val="184B81"/>
                </a:solidFill>
              </a:rPr>
              <a:t>	</a:t>
            </a:r>
            <a:r>
              <a:rPr lang="fr-FR" sz="2400" smtClean="0">
                <a:solidFill>
                  <a:srgbClr val="01A0B5"/>
                </a:solidFill>
              </a:rPr>
              <a:t>M</a:t>
            </a:r>
            <a:r>
              <a:rPr lang="fr-FR" sz="2400" smtClean="0"/>
              <a:t>arché </a:t>
            </a:r>
            <a:r>
              <a:rPr lang="fr-FR" sz="2400" i="1" smtClean="0"/>
              <a:t>décentralisé </a:t>
            </a:r>
            <a:r>
              <a:rPr lang="fr-FR" sz="2400" smtClean="0"/>
              <a:t>= traitement égalitaire des ordres, quel que soit le volume.</a:t>
            </a:r>
          </a:p>
          <a:p>
            <a:pPr eaLnBrk="1" hangingPunct="1">
              <a:lnSpc>
                <a:spcPct val="150000"/>
              </a:lnSpc>
              <a:buFontTx/>
              <a:buNone/>
            </a:pPr>
            <a:r>
              <a:rPr lang="fr-FR" sz="2400" smtClean="0">
                <a:solidFill>
                  <a:srgbClr val="184B81"/>
                </a:solidFill>
              </a:rPr>
              <a:t>	</a:t>
            </a:r>
            <a:r>
              <a:rPr lang="fr-FR" sz="2400" smtClean="0">
                <a:solidFill>
                  <a:srgbClr val="01A0B5"/>
                </a:solidFill>
              </a:rPr>
              <a:t>D</a:t>
            </a:r>
            <a:r>
              <a:rPr lang="fr-FR" sz="2400" smtClean="0"/>
              <a:t>eux témoins vivants : </a:t>
            </a:r>
            <a:r>
              <a:rPr lang="fr-FR" sz="2000" i="1" smtClean="0">
                <a:solidFill>
                  <a:srgbClr val="01A0B5"/>
                </a:solidFill>
              </a:rPr>
              <a:t>B</a:t>
            </a:r>
            <a:r>
              <a:rPr lang="fr-FR" sz="2000" i="1" smtClean="0"/>
              <a:t>ourse de Londres, </a:t>
            </a:r>
            <a:r>
              <a:rPr lang="fr-FR" sz="2000" i="1" smtClean="0">
                <a:solidFill>
                  <a:srgbClr val="01A0B5"/>
                </a:solidFill>
              </a:rPr>
              <a:t>N</a:t>
            </a:r>
            <a:r>
              <a:rPr lang="fr-FR" sz="2000" i="1" smtClean="0"/>
              <a:t>asdaq américain.</a:t>
            </a:r>
          </a:p>
        </p:txBody>
      </p:sp>
      <p:sp>
        <p:nvSpPr>
          <p:cNvPr id="431106" name="Rectangle 3"/>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es Marchés dirigés par les prix</a:t>
            </a:r>
          </a:p>
        </p:txBody>
      </p:sp>
      <p:pic>
        <p:nvPicPr>
          <p:cNvPr id="431107" name="Picture 4" descr="Logo 3"/>
          <p:cNvPicPr>
            <a:picLocks noChangeAspect="1" noChangeArrowheads="1"/>
          </p:cNvPicPr>
          <p:nvPr/>
        </p:nvPicPr>
        <p:blipFill>
          <a:blip r:embed="rId3"/>
          <a:srcRect/>
          <a:stretch>
            <a:fillRect/>
          </a:stretch>
        </p:blipFill>
        <p:spPr bwMode="auto">
          <a:xfrm>
            <a:off x="874713" y="2082800"/>
            <a:ext cx="522287" cy="533400"/>
          </a:xfrm>
          <a:prstGeom prst="rect">
            <a:avLst/>
          </a:prstGeom>
          <a:noFill/>
          <a:ln w="9525">
            <a:noFill/>
            <a:miter lim="800000"/>
            <a:headEnd/>
            <a:tailEnd/>
          </a:ln>
        </p:spPr>
      </p:pic>
      <p:pic>
        <p:nvPicPr>
          <p:cNvPr id="431108" name="Picture 5" descr="Logo 3"/>
          <p:cNvPicPr>
            <a:picLocks noChangeAspect="1" noChangeArrowheads="1"/>
          </p:cNvPicPr>
          <p:nvPr/>
        </p:nvPicPr>
        <p:blipFill>
          <a:blip r:embed="rId3"/>
          <a:srcRect/>
          <a:stretch>
            <a:fillRect/>
          </a:stretch>
        </p:blipFill>
        <p:spPr bwMode="auto">
          <a:xfrm>
            <a:off x="836613" y="2692400"/>
            <a:ext cx="522287" cy="533400"/>
          </a:xfrm>
          <a:prstGeom prst="rect">
            <a:avLst/>
          </a:prstGeom>
          <a:noFill/>
          <a:ln w="9525">
            <a:noFill/>
            <a:miter lim="800000"/>
            <a:headEnd/>
            <a:tailEnd/>
          </a:ln>
        </p:spPr>
      </p:pic>
      <p:pic>
        <p:nvPicPr>
          <p:cNvPr id="431109" name="Picture 6" descr="Logo 3"/>
          <p:cNvPicPr>
            <a:picLocks noChangeAspect="1" noChangeArrowheads="1"/>
          </p:cNvPicPr>
          <p:nvPr/>
        </p:nvPicPr>
        <p:blipFill>
          <a:blip r:embed="rId3"/>
          <a:srcRect/>
          <a:stretch>
            <a:fillRect/>
          </a:stretch>
        </p:blipFill>
        <p:spPr bwMode="auto">
          <a:xfrm>
            <a:off x="836613" y="4686300"/>
            <a:ext cx="522287" cy="533400"/>
          </a:xfrm>
          <a:prstGeom prst="rect">
            <a:avLst/>
          </a:prstGeom>
          <a:noFill/>
          <a:ln w="9525">
            <a:noFill/>
            <a:miter lim="800000"/>
            <a:headEnd/>
            <a:tailEnd/>
          </a:ln>
        </p:spPr>
      </p:pic>
      <p:pic>
        <p:nvPicPr>
          <p:cNvPr id="431110" name="Picture 7" descr="Logo 3"/>
          <p:cNvPicPr>
            <a:picLocks noChangeAspect="1" noChangeArrowheads="1"/>
          </p:cNvPicPr>
          <p:nvPr/>
        </p:nvPicPr>
        <p:blipFill>
          <a:blip r:embed="rId3"/>
          <a:srcRect/>
          <a:stretch>
            <a:fillRect/>
          </a:stretch>
        </p:blipFill>
        <p:spPr bwMode="auto">
          <a:xfrm>
            <a:off x="825500" y="5600700"/>
            <a:ext cx="522288" cy="533400"/>
          </a:xfrm>
          <a:prstGeom prst="rect">
            <a:avLst/>
          </a:prstGeom>
          <a:noFill/>
          <a:ln w="9525">
            <a:noFill/>
            <a:miter lim="800000"/>
            <a:headEnd/>
            <a:tailEnd/>
          </a:ln>
        </p:spPr>
      </p:pic>
    </p:spTree>
  </p:cSld>
  <p:clrMapOvr>
    <a:masterClrMapping/>
  </p:clrMapOvr>
  <p:transition>
    <p:zoom/>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33400" y="914400"/>
            <a:ext cx="8077200" cy="1143000"/>
          </a:xfrm>
        </p:spPr>
        <p:txBody>
          <a:bodyPr/>
          <a:lstStyle/>
          <a:p>
            <a:pPr eaLnBrk="1" hangingPunct="1"/>
            <a:r>
              <a:rPr lang="fr-FR" sz="4000" smtClean="0">
                <a:solidFill>
                  <a:srgbClr val="01A0B5"/>
                </a:solidFill>
              </a:rPr>
              <a:t>M</a:t>
            </a:r>
            <a:r>
              <a:rPr lang="fr-FR" sz="4000" smtClean="0">
                <a:solidFill>
                  <a:schemeClr val="tx1"/>
                </a:solidFill>
              </a:rPr>
              <a:t>écanismes d’échanges sur les marchés mondiaux « Actions »</a:t>
            </a:r>
          </a:p>
        </p:txBody>
      </p:sp>
      <p:graphicFrame>
        <p:nvGraphicFramePr>
          <p:cNvPr id="16386" name="Object 3"/>
          <p:cNvGraphicFramePr>
            <a:graphicFrameLocks noChangeAspect="1"/>
          </p:cNvGraphicFramePr>
          <p:nvPr/>
        </p:nvGraphicFramePr>
        <p:xfrm>
          <a:off x="469900" y="2501900"/>
          <a:ext cx="8229600" cy="3176588"/>
        </p:xfrm>
        <a:graphic>
          <a:graphicData uri="http://schemas.openxmlformats.org/presentationml/2006/ole">
            <p:oleObj spid="_x0000_s16386" name="Image Bitmap" r:id="rId4" imgW="5304762" imgH="2048161" progId="PBrush">
              <p:embed/>
            </p:oleObj>
          </a:graphicData>
        </a:graphic>
      </p:graphicFrame>
    </p:spTree>
  </p:cSld>
  <p:clrMapOvr>
    <a:masterClrMapping/>
  </p:clrMapOvr>
  <p:transition>
    <p:zoom/>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5" name="Rectangle 2"/>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 principe de fonctionnement </a:t>
            </a:r>
            <a:br>
              <a:rPr lang="fr-FR" sz="4000" smtClean="0"/>
            </a:br>
            <a:r>
              <a:rPr lang="fr-FR" sz="4000" smtClean="0"/>
              <a:t>du passage d’ordre boursier</a:t>
            </a:r>
          </a:p>
        </p:txBody>
      </p:sp>
      <p:sp>
        <p:nvSpPr>
          <p:cNvPr id="436226" name="Rectangle 3"/>
          <p:cNvSpPr>
            <a:spLocks noGrp="1" noChangeArrowheads="1"/>
          </p:cNvSpPr>
          <p:nvPr>
            <p:ph type="body" idx="1"/>
          </p:nvPr>
        </p:nvSpPr>
        <p:spPr>
          <a:xfrm>
            <a:off x="1752600" y="2362200"/>
            <a:ext cx="6858000" cy="3733800"/>
          </a:xfrm>
        </p:spPr>
        <p:txBody>
          <a:bodyPr/>
          <a:lstStyle/>
          <a:p>
            <a:pPr marL="812800" indent="-812800" eaLnBrk="1" hangingPunct="1">
              <a:lnSpc>
                <a:spcPct val="150000"/>
              </a:lnSpc>
              <a:buFontTx/>
              <a:buNone/>
            </a:pPr>
            <a:r>
              <a:rPr lang="fr-FR" sz="2800" smtClean="0">
                <a:solidFill>
                  <a:srgbClr val="184B81"/>
                </a:solidFill>
              </a:rPr>
              <a:t>	</a:t>
            </a:r>
            <a:r>
              <a:rPr lang="fr-FR" sz="2800" smtClean="0">
                <a:solidFill>
                  <a:srgbClr val="EAEAEA"/>
                </a:solidFill>
              </a:rPr>
              <a:t>L’Organisation des Cotations</a:t>
            </a:r>
          </a:p>
          <a:p>
            <a:pPr marL="812800" indent="-812800" eaLnBrk="1" hangingPunct="1">
              <a:lnSpc>
                <a:spcPct val="150000"/>
              </a:lnSpc>
              <a:buFontTx/>
              <a:buNone/>
            </a:pPr>
            <a:r>
              <a:rPr lang="fr-FR" sz="2800" smtClean="0">
                <a:solidFill>
                  <a:srgbClr val="184B81"/>
                </a:solidFill>
              </a:rPr>
              <a:t>	</a:t>
            </a:r>
            <a:r>
              <a:rPr lang="fr-FR" sz="2800" smtClean="0">
                <a:solidFill>
                  <a:srgbClr val="01A0B5"/>
                </a:solidFill>
              </a:rPr>
              <a:t>L</a:t>
            </a:r>
            <a:r>
              <a:rPr lang="fr-FR" sz="2800" smtClean="0"/>
              <a:t>a Cotation Informatique</a:t>
            </a:r>
          </a:p>
          <a:p>
            <a:pPr marL="812800" indent="-812800" eaLnBrk="1" hangingPunct="1">
              <a:lnSpc>
                <a:spcPct val="150000"/>
              </a:lnSpc>
              <a:buFontTx/>
              <a:buNone/>
            </a:pPr>
            <a:r>
              <a:rPr lang="fr-FR" sz="2800" smtClean="0">
                <a:solidFill>
                  <a:srgbClr val="EAEAEA"/>
                </a:solidFill>
              </a:rPr>
              <a:t>	Les différentes catégories d’ordre</a:t>
            </a:r>
          </a:p>
          <a:p>
            <a:pPr marL="812800" indent="-812800" eaLnBrk="1" hangingPunct="1">
              <a:lnSpc>
                <a:spcPct val="150000"/>
              </a:lnSpc>
              <a:buFontTx/>
              <a:buNone/>
            </a:pPr>
            <a:r>
              <a:rPr lang="fr-FR" sz="2800" smtClean="0">
                <a:solidFill>
                  <a:srgbClr val="EAEAEA"/>
                </a:solidFill>
              </a:rPr>
              <a:t>	Cinématique du passage d’un ordre</a:t>
            </a:r>
          </a:p>
          <a:p>
            <a:pPr marL="812800" indent="-812800" eaLnBrk="1" hangingPunct="1">
              <a:lnSpc>
                <a:spcPct val="150000"/>
              </a:lnSpc>
              <a:buFontTx/>
              <a:buNone/>
            </a:pPr>
            <a:r>
              <a:rPr lang="fr-FR" sz="2800" smtClean="0">
                <a:solidFill>
                  <a:srgbClr val="EAEAEA"/>
                </a:solidFill>
              </a:rPr>
              <a:t>	Cas pratiques</a:t>
            </a:r>
          </a:p>
        </p:txBody>
      </p:sp>
      <p:pic>
        <p:nvPicPr>
          <p:cNvPr id="436227" name="Picture 4" descr="Logo 3"/>
          <p:cNvPicPr>
            <a:picLocks noChangeAspect="1" noChangeArrowheads="1"/>
          </p:cNvPicPr>
          <p:nvPr/>
        </p:nvPicPr>
        <p:blipFill>
          <a:blip r:embed="rId3">
            <a:lum bright="70000" contrast="-70000"/>
          </a:blip>
          <a:srcRect/>
          <a:stretch>
            <a:fillRect/>
          </a:stretch>
        </p:blipFill>
        <p:spPr bwMode="auto">
          <a:xfrm>
            <a:off x="2019300" y="2501900"/>
            <a:ext cx="522288" cy="533400"/>
          </a:xfrm>
          <a:prstGeom prst="rect">
            <a:avLst/>
          </a:prstGeom>
          <a:noFill/>
          <a:ln w="9525">
            <a:noFill/>
            <a:miter lim="800000"/>
            <a:headEnd/>
            <a:tailEnd/>
          </a:ln>
        </p:spPr>
      </p:pic>
      <p:pic>
        <p:nvPicPr>
          <p:cNvPr id="436228" name="Picture 5" descr="Logo 3"/>
          <p:cNvPicPr>
            <a:picLocks noChangeAspect="1" noChangeArrowheads="1"/>
          </p:cNvPicPr>
          <p:nvPr/>
        </p:nvPicPr>
        <p:blipFill>
          <a:blip r:embed="rId3"/>
          <a:srcRect/>
          <a:stretch>
            <a:fillRect/>
          </a:stretch>
        </p:blipFill>
        <p:spPr bwMode="auto">
          <a:xfrm>
            <a:off x="2006600" y="3238500"/>
            <a:ext cx="522288" cy="533400"/>
          </a:xfrm>
          <a:prstGeom prst="rect">
            <a:avLst/>
          </a:prstGeom>
          <a:noFill/>
          <a:ln w="9525">
            <a:noFill/>
            <a:miter lim="800000"/>
            <a:headEnd/>
            <a:tailEnd/>
          </a:ln>
        </p:spPr>
      </p:pic>
      <p:pic>
        <p:nvPicPr>
          <p:cNvPr id="436229" name="Picture 6" descr="Logo 3"/>
          <p:cNvPicPr>
            <a:picLocks noChangeAspect="1" noChangeArrowheads="1"/>
          </p:cNvPicPr>
          <p:nvPr/>
        </p:nvPicPr>
        <p:blipFill>
          <a:blip r:embed="rId3">
            <a:lum bright="70000" contrast="-70000"/>
          </a:blip>
          <a:srcRect/>
          <a:stretch>
            <a:fillRect/>
          </a:stretch>
        </p:blipFill>
        <p:spPr bwMode="auto">
          <a:xfrm>
            <a:off x="1981200" y="3975100"/>
            <a:ext cx="522288" cy="533400"/>
          </a:xfrm>
          <a:prstGeom prst="rect">
            <a:avLst/>
          </a:prstGeom>
          <a:noFill/>
          <a:ln w="9525">
            <a:noFill/>
            <a:miter lim="800000"/>
            <a:headEnd/>
            <a:tailEnd/>
          </a:ln>
        </p:spPr>
      </p:pic>
      <p:pic>
        <p:nvPicPr>
          <p:cNvPr id="436230" name="Picture 7" descr="Logo 3"/>
          <p:cNvPicPr>
            <a:picLocks noChangeAspect="1" noChangeArrowheads="1"/>
          </p:cNvPicPr>
          <p:nvPr/>
        </p:nvPicPr>
        <p:blipFill>
          <a:blip r:embed="rId3">
            <a:lum bright="70000" contrast="-70000"/>
          </a:blip>
          <a:srcRect/>
          <a:stretch>
            <a:fillRect/>
          </a:stretch>
        </p:blipFill>
        <p:spPr bwMode="auto">
          <a:xfrm>
            <a:off x="1981200" y="4711700"/>
            <a:ext cx="522288" cy="533400"/>
          </a:xfrm>
          <a:prstGeom prst="rect">
            <a:avLst/>
          </a:prstGeom>
          <a:noFill/>
          <a:ln w="9525">
            <a:noFill/>
            <a:miter lim="800000"/>
            <a:headEnd/>
            <a:tailEnd/>
          </a:ln>
        </p:spPr>
      </p:pic>
      <p:pic>
        <p:nvPicPr>
          <p:cNvPr id="436231" name="Picture 8" descr="Logo 3"/>
          <p:cNvPicPr>
            <a:picLocks noChangeAspect="1" noChangeArrowheads="1"/>
          </p:cNvPicPr>
          <p:nvPr/>
        </p:nvPicPr>
        <p:blipFill>
          <a:blip r:embed="rId3">
            <a:lum bright="70000" contrast="-70000"/>
          </a:blip>
          <a:srcRect/>
          <a:stretch>
            <a:fillRect/>
          </a:stretch>
        </p:blipFill>
        <p:spPr bwMode="auto">
          <a:xfrm>
            <a:off x="1981200" y="5422900"/>
            <a:ext cx="522288" cy="533400"/>
          </a:xfrm>
          <a:prstGeom prst="rect">
            <a:avLst/>
          </a:prstGeom>
          <a:noFill/>
          <a:ln w="9525">
            <a:noFill/>
            <a:miter lim="800000"/>
            <a:headEnd/>
            <a:tailEnd/>
          </a:ln>
        </p:spPr>
      </p:pic>
    </p:spTree>
  </p:cSld>
  <p:clrMapOvr>
    <a:masterClrMapping/>
  </p:clrMapOvr>
  <p:transition>
    <p:zoom/>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3" name="Rectangle 2"/>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a Cotation Informatique (1/3)</a:t>
            </a:r>
          </a:p>
        </p:txBody>
      </p:sp>
      <p:sp>
        <p:nvSpPr>
          <p:cNvPr id="438274" name="Rectangle 3"/>
          <p:cNvSpPr>
            <a:spLocks noGrp="1" noChangeArrowheads="1"/>
          </p:cNvSpPr>
          <p:nvPr>
            <p:ph type="body" idx="1"/>
          </p:nvPr>
        </p:nvSpPr>
        <p:spPr>
          <a:xfrm>
            <a:off x="1066800" y="1981200"/>
            <a:ext cx="7086600" cy="3886200"/>
          </a:xfrm>
        </p:spPr>
        <p:txBody>
          <a:bodyPr/>
          <a:lstStyle/>
          <a:p>
            <a:pPr algn="just" eaLnBrk="1" hangingPunct="1">
              <a:buFontTx/>
              <a:buNone/>
            </a:pPr>
            <a:r>
              <a:rPr lang="fr-FR" sz="2800" smtClean="0">
                <a:solidFill>
                  <a:srgbClr val="184B81"/>
                </a:solidFill>
              </a:rPr>
              <a:t>	</a:t>
            </a:r>
            <a:r>
              <a:rPr lang="fr-FR" sz="2800" smtClean="0">
                <a:solidFill>
                  <a:srgbClr val="01A0B5"/>
                </a:solidFill>
              </a:rPr>
              <a:t>L</a:t>
            </a:r>
            <a:r>
              <a:rPr lang="fr-FR" sz="2800" smtClean="0"/>
              <a:t>es fonctions du système informatisé :</a:t>
            </a:r>
          </a:p>
          <a:p>
            <a:pPr lvl="1" algn="just" eaLnBrk="1" hangingPunct="1"/>
            <a:r>
              <a:rPr lang="fr-FR" sz="2400" smtClean="0">
                <a:solidFill>
                  <a:srgbClr val="01A0B5"/>
                </a:solidFill>
              </a:rPr>
              <a:t>T</a:t>
            </a:r>
            <a:r>
              <a:rPr lang="fr-FR" sz="2400" smtClean="0"/>
              <a:t>ransmission en temps réel des ordres de bourse,</a:t>
            </a:r>
          </a:p>
          <a:p>
            <a:pPr lvl="1" algn="just" eaLnBrk="1" hangingPunct="1"/>
            <a:r>
              <a:rPr lang="fr-FR" sz="2400" smtClean="0">
                <a:solidFill>
                  <a:srgbClr val="01A0B5"/>
                </a:solidFill>
              </a:rPr>
              <a:t>E</a:t>
            </a:r>
            <a:r>
              <a:rPr lang="fr-FR" sz="2400" smtClean="0"/>
              <a:t>xécuter ces mêmes ordres suivant la règle :</a:t>
            </a:r>
          </a:p>
          <a:p>
            <a:pPr lvl="2" algn="just" eaLnBrk="1" hangingPunct="1"/>
            <a:r>
              <a:rPr lang="fr-FR" sz="2000" smtClean="0">
                <a:solidFill>
                  <a:srgbClr val="01A0B5"/>
                </a:solidFill>
              </a:rPr>
              <a:t>P</a:t>
            </a:r>
            <a:r>
              <a:rPr lang="fr-FR" sz="2000" smtClean="0"/>
              <a:t>ar le prix,</a:t>
            </a:r>
          </a:p>
          <a:p>
            <a:pPr lvl="2" algn="just" eaLnBrk="1" hangingPunct="1"/>
            <a:r>
              <a:rPr lang="fr-FR" sz="2000" smtClean="0">
                <a:solidFill>
                  <a:srgbClr val="01A0B5"/>
                </a:solidFill>
              </a:rPr>
              <a:t>P</a:t>
            </a:r>
            <a:r>
              <a:rPr lang="fr-FR" sz="2000" smtClean="0"/>
              <a:t>ar le temps.</a:t>
            </a:r>
          </a:p>
          <a:p>
            <a:pPr lvl="1" algn="just" eaLnBrk="1" hangingPunct="1"/>
            <a:r>
              <a:rPr lang="fr-FR" sz="2400" smtClean="0">
                <a:solidFill>
                  <a:srgbClr val="01A0B5"/>
                </a:solidFill>
              </a:rPr>
              <a:t>D</a:t>
            </a:r>
            <a:r>
              <a:rPr lang="fr-FR" sz="2400" smtClean="0"/>
              <a:t>iffuser l’exécution (ou leur non exécution).</a:t>
            </a:r>
          </a:p>
          <a:p>
            <a:pPr lvl="1" algn="just" eaLnBrk="1" hangingPunct="1">
              <a:buFontTx/>
              <a:buNone/>
            </a:pPr>
            <a:endParaRPr lang="fr-FR" sz="2400" smtClean="0"/>
          </a:p>
          <a:p>
            <a:pPr algn="just" eaLnBrk="1" hangingPunct="1">
              <a:buFontTx/>
              <a:buNone/>
            </a:pPr>
            <a:r>
              <a:rPr lang="fr-FR" sz="2000" i="1" smtClean="0"/>
              <a:t>	« Tous les ordres d’achat et de vente sont introduits dans l’ordinateur central d’Euronext Paris par les Négociateurs ».</a:t>
            </a:r>
            <a:endParaRPr lang="fr-FR" sz="2800" smtClean="0"/>
          </a:p>
        </p:txBody>
      </p:sp>
      <p:pic>
        <p:nvPicPr>
          <p:cNvPr id="438275" name="Picture 4" descr="Logo 3"/>
          <p:cNvPicPr>
            <a:picLocks noChangeAspect="1" noChangeArrowheads="1"/>
          </p:cNvPicPr>
          <p:nvPr/>
        </p:nvPicPr>
        <p:blipFill>
          <a:blip r:embed="rId3"/>
          <a:srcRect/>
          <a:stretch>
            <a:fillRect/>
          </a:stretch>
        </p:blipFill>
        <p:spPr bwMode="auto">
          <a:xfrm>
            <a:off x="874713" y="1955800"/>
            <a:ext cx="522287" cy="533400"/>
          </a:xfrm>
          <a:prstGeom prst="rect">
            <a:avLst/>
          </a:prstGeom>
          <a:noFill/>
          <a:ln w="9525">
            <a:noFill/>
            <a:miter lim="800000"/>
            <a:headEnd/>
            <a:tailEnd/>
          </a:ln>
        </p:spPr>
      </p:pic>
      <p:pic>
        <p:nvPicPr>
          <p:cNvPr id="438276" name="Picture 5" descr="Logo 3"/>
          <p:cNvPicPr>
            <a:picLocks noChangeAspect="1" noChangeArrowheads="1"/>
          </p:cNvPicPr>
          <p:nvPr/>
        </p:nvPicPr>
        <p:blipFill>
          <a:blip r:embed="rId3"/>
          <a:srcRect/>
          <a:stretch>
            <a:fillRect/>
          </a:stretch>
        </p:blipFill>
        <p:spPr bwMode="auto">
          <a:xfrm>
            <a:off x="836613" y="4965700"/>
            <a:ext cx="522287" cy="533400"/>
          </a:xfrm>
          <a:prstGeom prst="rect">
            <a:avLst/>
          </a:prstGeom>
          <a:noFill/>
          <a:ln w="9525">
            <a:noFill/>
            <a:miter lim="800000"/>
            <a:headEnd/>
            <a:tailEnd/>
          </a:ln>
        </p:spPr>
      </p:pic>
    </p:spTree>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89" name="Rectangle 2"/>
          <p:cNvSpPr>
            <a:spLocks noGrp="1" noChangeArrowheads="1"/>
          </p:cNvSpPr>
          <p:nvPr>
            <p:ph type="body" idx="1"/>
          </p:nvPr>
        </p:nvSpPr>
        <p:spPr>
          <a:xfrm>
            <a:off x="1403350" y="2349500"/>
            <a:ext cx="6629400" cy="3240088"/>
          </a:xfrm>
        </p:spPr>
        <p:txBody>
          <a:bodyPr/>
          <a:lstStyle/>
          <a:p>
            <a:pPr marL="812800" indent="-812800" eaLnBrk="1" hangingPunct="1">
              <a:buFontTx/>
              <a:buNone/>
            </a:pPr>
            <a:r>
              <a:rPr lang="fr-FR" sz="2800" smtClean="0">
                <a:solidFill>
                  <a:srgbClr val="184B81"/>
                </a:solidFill>
              </a:rPr>
              <a:t>	</a:t>
            </a:r>
            <a:r>
              <a:rPr lang="fr-FR" sz="2800" smtClean="0">
                <a:solidFill>
                  <a:srgbClr val="01A0B5"/>
                </a:solidFill>
              </a:rPr>
              <a:t>L</a:t>
            </a:r>
            <a:r>
              <a:rPr lang="fr-FR" sz="2800" smtClean="0"/>
              <a:t>’Entreprise et les Marchés Financiers</a:t>
            </a:r>
          </a:p>
          <a:p>
            <a:pPr marL="812800" indent="-812800" eaLnBrk="1" hangingPunct="1">
              <a:buFontTx/>
              <a:buNone/>
            </a:pPr>
            <a:r>
              <a:rPr lang="fr-FR" sz="2800" smtClean="0">
                <a:solidFill>
                  <a:srgbClr val="01A0B5"/>
                </a:solidFill>
              </a:rPr>
              <a:t>	</a:t>
            </a:r>
          </a:p>
          <a:p>
            <a:pPr marL="812800" indent="-812800" eaLnBrk="1" hangingPunct="1">
              <a:buFontTx/>
              <a:buNone/>
            </a:pPr>
            <a:r>
              <a:rPr lang="fr-FR" sz="2800" smtClean="0">
                <a:solidFill>
                  <a:srgbClr val="01A0B5"/>
                </a:solidFill>
              </a:rPr>
              <a:t>	L</a:t>
            </a:r>
            <a:r>
              <a:rPr lang="fr-FR" sz="2800" smtClean="0"/>
              <a:t>’Organisation des Marchés Financiers</a:t>
            </a:r>
          </a:p>
          <a:p>
            <a:pPr marL="812800" indent="-812800" eaLnBrk="1" hangingPunct="1"/>
            <a:endParaRPr lang="fr-FR" sz="2800" smtClean="0"/>
          </a:p>
          <a:p>
            <a:pPr marL="812800" indent="-812800" eaLnBrk="1" hangingPunct="1">
              <a:buFontTx/>
              <a:buNone/>
            </a:pPr>
            <a:r>
              <a:rPr lang="fr-FR" sz="2800" smtClean="0">
                <a:solidFill>
                  <a:srgbClr val="184B81"/>
                </a:solidFill>
              </a:rPr>
              <a:t>	</a:t>
            </a:r>
            <a:r>
              <a:rPr lang="fr-FR" sz="2800" smtClean="0">
                <a:solidFill>
                  <a:srgbClr val="01A0B5"/>
                </a:solidFill>
              </a:rPr>
              <a:t>L</a:t>
            </a:r>
            <a:r>
              <a:rPr lang="fr-FR" sz="2800" smtClean="0"/>
              <a:t>’Intermédiation boursière</a:t>
            </a:r>
          </a:p>
          <a:p>
            <a:pPr marL="812800" indent="-812800" eaLnBrk="1" hangingPunct="1"/>
            <a:endParaRPr lang="fr-FR" sz="200" smtClean="0"/>
          </a:p>
        </p:txBody>
      </p:sp>
      <p:sp>
        <p:nvSpPr>
          <p:cNvPr id="473090"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S</a:t>
            </a:r>
            <a:r>
              <a:rPr lang="fr-FR" sz="4000">
                <a:solidFill>
                  <a:schemeClr val="tx2"/>
                </a:solidFill>
              </a:rPr>
              <a:t>ommaire</a:t>
            </a:r>
          </a:p>
        </p:txBody>
      </p:sp>
      <p:pic>
        <p:nvPicPr>
          <p:cNvPr id="473091" name="Picture 4" descr="Logo Partie 1"/>
          <p:cNvPicPr>
            <a:picLocks noChangeAspect="1" noChangeArrowheads="1"/>
          </p:cNvPicPr>
          <p:nvPr/>
        </p:nvPicPr>
        <p:blipFill>
          <a:blip r:embed="rId3"/>
          <a:srcRect/>
          <a:stretch>
            <a:fillRect/>
          </a:stretch>
        </p:blipFill>
        <p:spPr bwMode="auto">
          <a:xfrm>
            <a:off x="1416050" y="3357563"/>
            <a:ext cx="596900" cy="601662"/>
          </a:xfrm>
          <a:prstGeom prst="rect">
            <a:avLst/>
          </a:prstGeom>
          <a:noFill/>
          <a:ln w="9525">
            <a:noFill/>
            <a:miter lim="800000"/>
            <a:headEnd/>
            <a:tailEnd/>
          </a:ln>
        </p:spPr>
      </p:pic>
      <p:pic>
        <p:nvPicPr>
          <p:cNvPr id="473092" name="Picture 5" descr="Logo Partie 2"/>
          <p:cNvPicPr>
            <a:picLocks noChangeAspect="1" noChangeArrowheads="1"/>
          </p:cNvPicPr>
          <p:nvPr/>
        </p:nvPicPr>
        <p:blipFill>
          <a:blip r:embed="rId4"/>
          <a:srcRect/>
          <a:stretch>
            <a:fillRect/>
          </a:stretch>
        </p:blipFill>
        <p:spPr bwMode="auto">
          <a:xfrm>
            <a:off x="1431925" y="2255838"/>
            <a:ext cx="619125" cy="658812"/>
          </a:xfrm>
          <a:prstGeom prst="rect">
            <a:avLst/>
          </a:prstGeom>
          <a:noFill/>
          <a:ln w="9525">
            <a:noFill/>
            <a:miter lim="800000"/>
            <a:headEnd/>
            <a:tailEnd/>
          </a:ln>
        </p:spPr>
      </p:pic>
      <p:pic>
        <p:nvPicPr>
          <p:cNvPr id="473093" name="Picture 6" descr="Logo 3"/>
          <p:cNvPicPr>
            <a:picLocks noChangeAspect="1" noChangeArrowheads="1"/>
          </p:cNvPicPr>
          <p:nvPr/>
        </p:nvPicPr>
        <p:blipFill>
          <a:blip r:embed="rId5"/>
          <a:srcRect/>
          <a:stretch>
            <a:fillRect/>
          </a:stretch>
        </p:blipFill>
        <p:spPr bwMode="auto">
          <a:xfrm>
            <a:off x="1409700" y="4391025"/>
            <a:ext cx="608013" cy="622300"/>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body" idx="1"/>
          </p:nvPr>
        </p:nvSpPr>
        <p:spPr>
          <a:xfrm>
            <a:off x="1143000" y="2743200"/>
            <a:ext cx="3886200" cy="2743200"/>
          </a:xfrm>
        </p:spPr>
        <p:txBody>
          <a:bodyPr/>
          <a:lstStyle/>
          <a:p>
            <a:pPr marL="812800" indent="-812800" eaLnBrk="1" hangingPunct="1">
              <a:lnSpc>
                <a:spcPct val="90000"/>
              </a:lnSpc>
              <a:buFontTx/>
              <a:buNone/>
            </a:pPr>
            <a:r>
              <a:rPr lang="fr-FR" sz="2400" smtClean="0">
                <a:solidFill>
                  <a:srgbClr val="EAEAEA"/>
                </a:solidFill>
              </a:rPr>
              <a:t>	 </a:t>
            </a:r>
            <a:r>
              <a:rPr lang="fr-FR" sz="2800" smtClean="0">
                <a:solidFill>
                  <a:srgbClr val="EAEAEA"/>
                </a:solidFill>
              </a:rPr>
              <a:t>Prêt à taux fixe</a:t>
            </a:r>
            <a:endParaRPr lang="fr-FR" sz="2400" smtClean="0">
              <a:solidFill>
                <a:srgbClr val="EAEAEA"/>
              </a:solidFill>
            </a:endParaRPr>
          </a:p>
          <a:p>
            <a:pPr marL="812800" indent="-812800" eaLnBrk="1" hangingPunct="1">
              <a:buFontTx/>
              <a:buNone/>
            </a:pPr>
            <a:endParaRPr lang="fr-FR" sz="2400" smtClean="0">
              <a:solidFill>
                <a:srgbClr val="CDC7C2"/>
              </a:solidFill>
            </a:endParaRPr>
          </a:p>
          <a:p>
            <a:pPr marL="812800" indent="-812800" eaLnBrk="1" hangingPunct="1">
              <a:buFontTx/>
              <a:buNone/>
            </a:pPr>
            <a:r>
              <a:rPr lang="fr-FR" sz="2400" smtClean="0">
                <a:solidFill>
                  <a:srgbClr val="EAEAEA"/>
                </a:solidFill>
              </a:rPr>
              <a:t>	 </a:t>
            </a:r>
            <a:r>
              <a:rPr lang="fr-FR" sz="2800" smtClean="0">
                <a:solidFill>
                  <a:srgbClr val="EAEAEA"/>
                </a:solidFill>
              </a:rPr>
              <a:t>Prêt modulable</a:t>
            </a:r>
          </a:p>
          <a:p>
            <a:pPr marL="812800" indent="-812800" eaLnBrk="1" hangingPunct="1">
              <a:buFontTx/>
              <a:buNone/>
            </a:pPr>
            <a:endParaRPr lang="fr-FR" sz="2800" smtClean="0">
              <a:solidFill>
                <a:srgbClr val="EAEAEA"/>
              </a:solidFill>
            </a:endParaRPr>
          </a:p>
          <a:p>
            <a:pPr marL="812800" indent="-812800" eaLnBrk="1" hangingPunct="1">
              <a:buFontTx/>
              <a:buNone/>
            </a:pPr>
            <a:r>
              <a:rPr lang="fr-FR" sz="2800" smtClean="0">
                <a:solidFill>
                  <a:srgbClr val="184B81"/>
                </a:solidFill>
              </a:rPr>
              <a:t>	 </a:t>
            </a:r>
            <a:r>
              <a:rPr lang="fr-FR" sz="2800" smtClean="0">
                <a:solidFill>
                  <a:srgbClr val="01A0B5"/>
                </a:solidFill>
              </a:rPr>
              <a:t>P</a:t>
            </a:r>
            <a:r>
              <a:rPr lang="fr-FR" sz="2800" smtClean="0"/>
              <a:t>rêt révisable</a:t>
            </a:r>
          </a:p>
        </p:txBody>
      </p:sp>
      <p:sp>
        <p:nvSpPr>
          <p:cNvPr id="55298"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es Crédits Bancaires</a:t>
            </a:r>
          </a:p>
        </p:txBody>
      </p:sp>
      <p:pic>
        <p:nvPicPr>
          <p:cNvPr id="55299" name="Picture 4" descr="Logo Partie 2"/>
          <p:cNvPicPr>
            <a:picLocks noChangeAspect="1" noChangeArrowheads="1"/>
          </p:cNvPicPr>
          <p:nvPr/>
        </p:nvPicPr>
        <p:blipFill>
          <a:blip r:embed="rId3">
            <a:lum bright="70000" contrast="-70000"/>
          </a:blip>
          <a:srcRect/>
          <a:stretch>
            <a:fillRect/>
          </a:stretch>
        </p:blipFill>
        <p:spPr bwMode="auto">
          <a:xfrm>
            <a:off x="1447800" y="2679700"/>
            <a:ext cx="500063" cy="533400"/>
          </a:xfrm>
          <a:prstGeom prst="rect">
            <a:avLst/>
          </a:prstGeom>
          <a:noFill/>
          <a:ln w="9525">
            <a:noFill/>
            <a:miter lim="800000"/>
            <a:headEnd/>
            <a:tailEnd/>
          </a:ln>
        </p:spPr>
      </p:pic>
      <p:pic>
        <p:nvPicPr>
          <p:cNvPr id="55300" name="Picture 5" descr="Logo Partie 2"/>
          <p:cNvPicPr>
            <a:picLocks noChangeAspect="1" noChangeArrowheads="1"/>
          </p:cNvPicPr>
          <p:nvPr/>
        </p:nvPicPr>
        <p:blipFill>
          <a:blip r:embed="rId3">
            <a:lum bright="70000" contrast="-70000"/>
          </a:blip>
          <a:srcRect/>
          <a:stretch>
            <a:fillRect/>
          </a:stretch>
        </p:blipFill>
        <p:spPr bwMode="auto">
          <a:xfrm>
            <a:off x="1447800" y="3657600"/>
            <a:ext cx="500063" cy="533400"/>
          </a:xfrm>
          <a:prstGeom prst="rect">
            <a:avLst/>
          </a:prstGeom>
          <a:noFill/>
          <a:ln w="9525">
            <a:noFill/>
            <a:miter lim="800000"/>
            <a:headEnd/>
            <a:tailEnd/>
          </a:ln>
        </p:spPr>
      </p:pic>
      <p:pic>
        <p:nvPicPr>
          <p:cNvPr id="55301" name="Picture 6" descr="Logo Partie 2"/>
          <p:cNvPicPr>
            <a:picLocks noChangeAspect="1" noChangeArrowheads="1"/>
          </p:cNvPicPr>
          <p:nvPr/>
        </p:nvPicPr>
        <p:blipFill>
          <a:blip r:embed="rId3"/>
          <a:srcRect/>
          <a:stretch>
            <a:fillRect/>
          </a:stretch>
        </p:blipFill>
        <p:spPr bwMode="auto">
          <a:xfrm>
            <a:off x="1447800" y="4673600"/>
            <a:ext cx="500063" cy="533400"/>
          </a:xfrm>
          <a:prstGeom prst="rect">
            <a:avLst/>
          </a:prstGeom>
          <a:noFill/>
          <a:ln w="9525">
            <a:noFill/>
            <a:miter lim="800000"/>
            <a:headEnd/>
            <a:tailEnd/>
          </a:ln>
        </p:spPr>
      </p:pic>
      <p:pic>
        <p:nvPicPr>
          <p:cNvPr id="55302" name="Picture 7" descr="Prêt2"/>
          <p:cNvPicPr>
            <a:picLocks noChangeAspect="1" noChangeArrowheads="1"/>
          </p:cNvPicPr>
          <p:nvPr/>
        </p:nvPicPr>
        <p:blipFill>
          <a:blip r:embed="rId4"/>
          <a:srcRect l="893" t="368"/>
          <a:stretch>
            <a:fillRect/>
          </a:stretch>
        </p:blipFill>
        <p:spPr bwMode="auto">
          <a:xfrm>
            <a:off x="5057775" y="2681288"/>
            <a:ext cx="3171825" cy="2576512"/>
          </a:xfrm>
          <a:prstGeom prst="rect">
            <a:avLst/>
          </a:prstGeom>
          <a:noFill/>
          <a:ln w="9525">
            <a:noFill/>
            <a:miter lim="800000"/>
            <a:headEnd/>
            <a:tailEnd/>
          </a:ln>
        </p:spPr>
      </p:pic>
    </p:spTree>
  </p:cSld>
  <p:clrMapOvr>
    <a:masterClrMapping/>
  </p:clrMapOvr>
  <p:transition>
    <p:zoom/>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Rectangle 2"/>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a Cotation Informatique (2/3)</a:t>
            </a:r>
          </a:p>
        </p:txBody>
      </p:sp>
      <p:sp>
        <p:nvSpPr>
          <p:cNvPr id="440322" name="Rectangle 3"/>
          <p:cNvSpPr>
            <a:spLocks noGrp="1" noChangeArrowheads="1"/>
          </p:cNvSpPr>
          <p:nvPr>
            <p:ph type="body" idx="1"/>
          </p:nvPr>
        </p:nvSpPr>
        <p:spPr>
          <a:xfrm>
            <a:off x="1066800" y="2006600"/>
            <a:ext cx="7086600" cy="3886200"/>
          </a:xfrm>
        </p:spPr>
        <p:txBody>
          <a:bodyPr/>
          <a:lstStyle/>
          <a:p>
            <a:pPr algn="just" eaLnBrk="1" hangingPunct="1">
              <a:lnSpc>
                <a:spcPct val="90000"/>
              </a:lnSpc>
              <a:buFontTx/>
              <a:buNone/>
            </a:pPr>
            <a:r>
              <a:rPr lang="fr-FR" sz="2800" smtClean="0">
                <a:solidFill>
                  <a:srgbClr val="184B81"/>
                </a:solidFill>
              </a:rPr>
              <a:t>	</a:t>
            </a:r>
            <a:r>
              <a:rPr lang="fr-FR" sz="2800" smtClean="0">
                <a:solidFill>
                  <a:srgbClr val="01A0B5"/>
                </a:solidFill>
              </a:rPr>
              <a:t>L</a:t>
            </a:r>
            <a:r>
              <a:rPr lang="fr-FR" sz="2800" smtClean="0"/>
              <a:t>a diffusion de l’information :</a:t>
            </a:r>
          </a:p>
          <a:p>
            <a:pPr lvl="1" algn="just" eaLnBrk="1" hangingPunct="1">
              <a:lnSpc>
                <a:spcPct val="90000"/>
              </a:lnSpc>
            </a:pPr>
            <a:r>
              <a:rPr lang="fr-FR" sz="2400" smtClean="0">
                <a:solidFill>
                  <a:srgbClr val="01A0B5"/>
                </a:solidFill>
              </a:rPr>
              <a:t>I</a:t>
            </a:r>
            <a:r>
              <a:rPr lang="fr-FR" sz="2400" smtClean="0"/>
              <a:t>nformations </a:t>
            </a:r>
            <a:r>
              <a:rPr lang="fr-FR" sz="2400" i="1" smtClean="0"/>
              <a:t>pré-cotation </a:t>
            </a:r>
            <a:r>
              <a:rPr lang="fr-FR" sz="2400" smtClean="0"/>
              <a:t>:</a:t>
            </a:r>
          </a:p>
          <a:p>
            <a:pPr lvl="2" algn="just" eaLnBrk="1" hangingPunct="1">
              <a:lnSpc>
                <a:spcPct val="90000"/>
              </a:lnSpc>
            </a:pPr>
            <a:r>
              <a:rPr lang="fr-FR" sz="2000" smtClean="0">
                <a:solidFill>
                  <a:srgbClr val="01A0B5"/>
                </a:solidFill>
              </a:rPr>
              <a:t>L</a:t>
            </a:r>
            <a:r>
              <a:rPr lang="fr-FR" sz="2000" smtClean="0"/>
              <a:t>e marché résumé,</a:t>
            </a:r>
          </a:p>
          <a:p>
            <a:pPr lvl="2" algn="just" eaLnBrk="1" hangingPunct="1">
              <a:lnSpc>
                <a:spcPct val="90000"/>
              </a:lnSpc>
            </a:pPr>
            <a:r>
              <a:rPr lang="fr-FR" sz="2000" smtClean="0">
                <a:solidFill>
                  <a:srgbClr val="01A0B5"/>
                </a:solidFill>
              </a:rPr>
              <a:t>L</a:t>
            </a:r>
            <a:r>
              <a:rPr lang="fr-FR" sz="2000" smtClean="0"/>
              <a:t>es 5 meilleures limites (à l’achat et à la vente).</a:t>
            </a:r>
          </a:p>
          <a:p>
            <a:pPr lvl="1" algn="just" eaLnBrk="1" hangingPunct="1">
              <a:lnSpc>
                <a:spcPct val="90000"/>
              </a:lnSpc>
            </a:pPr>
            <a:r>
              <a:rPr lang="fr-FR" sz="2400" smtClean="0">
                <a:solidFill>
                  <a:srgbClr val="01A0B5"/>
                </a:solidFill>
              </a:rPr>
              <a:t>I</a:t>
            </a:r>
            <a:r>
              <a:rPr lang="fr-FR" sz="2400" smtClean="0"/>
              <a:t>nformations </a:t>
            </a:r>
            <a:r>
              <a:rPr lang="fr-FR" sz="2400" i="1" smtClean="0"/>
              <a:t>post-cotation </a:t>
            </a:r>
            <a:r>
              <a:rPr lang="fr-FR" sz="2400" smtClean="0"/>
              <a:t>:</a:t>
            </a:r>
          </a:p>
          <a:p>
            <a:pPr lvl="2" algn="just" eaLnBrk="1" hangingPunct="1">
              <a:lnSpc>
                <a:spcPct val="90000"/>
              </a:lnSpc>
            </a:pPr>
            <a:r>
              <a:rPr lang="fr-FR" sz="2000" smtClean="0">
                <a:solidFill>
                  <a:srgbClr val="01A0B5"/>
                </a:solidFill>
              </a:rPr>
              <a:t>L</a:t>
            </a:r>
            <a:r>
              <a:rPr lang="fr-FR" sz="2000" smtClean="0"/>
              <a:t>es 5 dernières transactions par titres (heure, cours et nombre de titres échangés).</a:t>
            </a:r>
          </a:p>
          <a:p>
            <a:pPr lvl="1" algn="just" eaLnBrk="1" hangingPunct="1">
              <a:lnSpc>
                <a:spcPct val="90000"/>
              </a:lnSpc>
              <a:buFontTx/>
              <a:buNone/>
            </a:pPr>
            <a:endParaRPr lang="fr-FR" sz="2400" smtClean="0"/>
          </a:p>
          <a:p>
            <a:pPr algn="just" eaLnBrk="1" hangingPunct="1">
              <a:lnSpc>
                <a:spcPct val="90000"/>
              </a:lnSpc>
              <a:buFontTx/>
              <a:buNone/>
            </a:pPr>
            <a:r>
              <a:rPr lang="fr-FR" sz="2000" i="1" smtClean="0"/>
              <a:t>	« Le système de Négociation nourrit automatiquement le système de Diffusion ».</a:t>
            </a:r>
            <a:endParaRPr lang="fr-FR" sz="2800" smtClean="0"/>
          </a:p>
        </p:txBody>
      </p:sp>
      <p:pic>
        <p:nvPicPr>
          <p:cNvPr id="440323" name="Picture 4" descr="Logo 3"/>
          <p:cNvPicPr>
            <a:picLocks noChangeAspect="1" noChangeArrowheads="1"/>
          </p:cNvPicPr>
          <p:nvPr/>
        </p:nvPicPr>
        <p:blipFill>
          <a:blip r:embed="rId3"/>
          <a:srcRect/>
          <a:stretch>
            <a:fillRect/>
          </a:stretch>
        </p:blipFill>
        <p:spPr bwMode="auto">
          <a:xfrm>
            <a:off x="874713" y="1955800"/>
            <a:ext cx="522287" cy="533400"/>
          </a:xfrm>
          <a:prstGeom prst="rect">
            <a:avLst/>
          </a:prstGeom>
          <a:noFill/>
          <a:ln w="9525">
            <a:noFill/>
            <a:miter lim="800000"/>
            <a:headEnd/>
            <a:tailEnd/>
          </a:ln>
        </p:spPr>
      </p:pic>
      <p:pic>
        <p:nvPicPr>
          <p:cNvPr id="440324" name="Picture 5" descr="Logo 3"/>
          <p:cNvPicPr>
            <a:picLocks noChangeAspect="1" noChangeArrowheads="1"/>
          </p:cNvPicPr>
          <p:nvPr/>
        </p:nvPicPr>
        <p:blipFill>
          <a:blip r:embed="rId3"/>
          <a:srcRect/>
          <a:stretch>
            <a:fillRect/>
          </a:stretch>
        </p:blipFill>
        <p:spPr bwMode="auto">
          <a:xfrm>
            <a:off x="836613" y="4965700"/>
            <a:ext cx="522287" cy="533400"/>
          </a:xfrm>
          <a:prstGeom prst="rect">
            <a:avLst/>
          </a:prstGeom>
          <a:noFill/>
          <a:ln w="9525">
            <a:noFill/>
            <a:miter lim="800000"/>
            <a:headEnd/>
            <a:tailEnd/>
          </a:ln>
        </p:spPr>
      </p:pic>
    </p:spTree>
  </p:cSld>
  <p:clrMapOvr>
    <a:masterClrMapping/>
  </p:clrMapOvr>
  <p:transition>
    <p:zoom/>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69" name="Rectangle 2"/>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a Cotation Informatique (3/3)</a:t>
            </a:r>
          </a:p>
        </p:txBody>
      </p:sp>
      <p:sp>
        <p:nvSpPr>
          <p:cNvPr id="442370" name="Rectangle 3"/>
          <p:cNvSpPr>
            <a:spLocks noGrp="1" noChangeArrowheads="1"/>
          </p:cNvSpPr>
          <p:nvPr>
            <p:ph type="body" idx="1"/>
          </p:nvPr>
        </p:nvSpPr>
        <p:spPr>
          <a:xfrm>
            <a:off x="1066800" y="2006600"/>
            <a:ext cx="7086600" cy="4495800"/>
          </a:xfrm>
        </p:spPr>
        <p:txBody>
          <a:bodyPr/>
          <a:lstStyle/>
          <a:p>
            <a:pPr eaLnBrk="1" hangingPunct="1">
              <a:lnSpc>
                <a:spcPct val="90000"/>
              </a:lnSpc>
              <a:buFontTx/>
              <a:buNone/>
            </a:pPr>
            <a:r>
              <a:rPr lang="fr-FR" sz="2800" smtClean="0">
                <a:solidFill>
                  <a:srgbClr val="184B81"/>
                </a:solidFill>
              </a:rPr>
              <a:t>	</a:t>
            </a:r>
            <a:r>
              <a:rPr lang="fr-FR" sz="2800" smtClean="0">
                <a:solidFill>
                  <a:srgbClr val="01A0B5"/>
                </a:solidFill>
              </a:rPr>
              <a:t>L</a:t>
            </a:r>
            <a:r>
              <a:rPr lang="fr-FR" sz="2800" smtClean="0"/>
              <a:t>a cotation en continue : </a:t>
            </a:r>
          </a:p>
          <a:p>
            <a:pPr lvl="1" eaLnBrk="1" hangingPunct="1">
              <a:lnSpc>
                <a:spcPct val="90000"/>
              </a:lnSpc>
            </a:pPr>
            <a:r>
              <a:rPr lang="fr-FR" sz="2400" smtClean="0">
                <a:solidFill>
                  <a:srgbClr val="01A0B5"/>
                </a:solidFill>
              </a:rPr>
              <a:t>1</a:t>
            </a:r>
            <a:r>
              <a:rPr lang="fr-FR" sz="2400" smtClean="0"/>
              <a:t> transaction = 1 prix,</a:t>
            </a:r>
          </a:p>
          <a:p>
            <a:pPr lvl="1" eaLnBrk="1" hangingPunct="1">
              <a:lnSpc>
                <a:spcPct val="90000"/>
              </a:lnSpc>
            </a:pPr>
            <a:r>
              <a:rPr lang="fr-FR" sz="2400" smtClean="0">
                <a:solidFill>
                  <a:srgbClr val="01A0B5"/>
                </a:solidFill>
              </a:rPr>
              <a:t>A</a:t>
            </a:r>
            <a:r>
              <a:rPr lang="fr-FR" sz="2400" smtClean="0"/>
              <a:t>daptée pour les titres :</a:t>
            </a:r>
          </a:p>
          <a:p>
            <a:pPr lvl="2" eaLnBrk="1" hangingPunct="1">
              <a:lnSpc>
                <a:spcPct val="90000"/>
              </a:lnSpc>
            </a:pPr>
            <a:r>
              <a:rPr lang="fr-FR" sz="2000" smtClean="0">
                <a:solidFill>
                  <a:srgbClr val="01A0B5"/>
                </a:solidFill>
              </a:rPr>
              <a:t>A</a:t>
            </a:r>
            <a:r>
              <a:rPr lang="fr-FR" sz="2000" smtClean="0">
                <a:solidFill>
                  <a:srgbClr val="184B81"/>
                </a:solidFill>
              </a:rPr>
              <a:t> </a:t>
            </a:r>
            <a:r>
              <a:rPr lang="fr-FR" sz="2000" smtClean="0"/>
              <a:t>forte liquidité,</a:t>
            </a:r>
          </a:p>
          <a:p>
            <a:pPr lvl="2" eaLnBrk="1" hangingPunct="1">
              <a:lnSpc>
                <a:spcPct val="90000"/>
              </a:lnSpc>
            </a:pPr>
            <a:r>
              <a:rPr lang="fr-FR" sz="2000" smtClean="0">
                <a:solidFill>
                  <a:srgbClr val="01A0B5"/>
                </a:solidFill>
              </a:rPr>
              <a:t>A</a:t>
            </a:r>
            <a:r>
              <a:rPr lang="fr-FR" sz="2000" smtClean="0">
                <a:solidFill>
                  <a:srgbClr val="184B81"/>
                </a:solidFill>
              </a:rPr>
              <a:t> </a:t>
            </a:r>
            <a:r>
              <a:rPr lang="fr-FR" sz="2000" smtClean="0"/>
              <a:t>forts volumes d’échanges.</a:t>
            </a:r>
          </a:p>
          <a:p>
            <a:pPr>
              <a:lnSpc>
                <a:spcPct val="150000"/>
              </a:lnSpc>
              <a:spcBef>
                <a:spcPct val="0"/>
              </a:spcBef>
              <a:buFontTx/>
              <a:buNone/>
            </a:pPr>
            <a:r>
              <a:rPr lang="fr-FR" sz="2800" smtClean="0">
                <a:solidFill>
                  <a:srgbClr val="184B81"/>
                </a:solidFill>
              </a:rPr>
              <a:t>	</a:t>
            </a:r>
            <a:r>
              <a:rPr lang="fr-FR" sz="2800" smtClean="0">
                <a:solidFill>
                  <a:srgbClr val="01A0B5"/>
                </a:solidFill>
              </a:rPr>
              <a:t>L</a:t>
            </a:r>
            <a:r>
              <a:rPr lang="fr-FR" sz="2800" smtClean="0"/>
              <a:t>a cotation par fixage </a:t>
            </a:r>
            <a:r>
              <a:rPr lang="fr-FR" sz="2400" smtClean="0"/>
              <a:t>(2 ou 3 fois par jour)</a:t>
            </a:r>
            <a:r>
              <a:rPr lang="fr-FR" sz="2800" smtClean="0"/>
              <a:t> :</a:t>
            </a:r>
          </a:p>
          <a:p>
            <a:pPr lvl="1" eaLnBrk="1" hangingPunct="1">
              <a:lnSpc>
                <a:spcPct val="90000"/>
              </a:lnSpc>
            </a:pPr>
            <a:r>
              <a:rPr lang="fr-FR" sz="2400" smtClean="0">
                <a:solidFill>
                  <a:srgbClr val="01A0B5"/>
                </a:solidFill>
              </a:rPr>
              <a:t>1</a:t>
            </a:r>
            <a:r>
              <a:rPr lang="fr-FR" sz="2400" smtClean="0"/>
              <a:t> transaction = 1 prix </a:t>
            </a:r>
            <a:r>
              <a:rPr lang="fr-FR" sz="2000" smtClean="0"/>
              <a:t>(</a:t>
            </a:r>
            <a:r>
              <a:rPr lang="fr-FR" sz="2000" i="1" smtClean="0"/>
              <a:t>confrontation générale du prix d’équilibre entre les achats et les ventes cumulées</a:t>
            </a:r>
            <a:r>
              <a:rPr lang="fr-FR" sz="2000" smtClean="0"/>
              <a:t>)</a:t>
            </a:r>
            <a:r>
              <a:rPr lang="fr-FR" sz="2400" smtClean="0"/>
              <a:t>,</a:t>
            </a:r>
          </a:p>
          <a:p>
            <a:pPr lvl="1" eaLnBrk="1" hangingPunct="1">
              <a:lnSpc>
                <a:spcPct val="90000"/>
              </a:lnSpc>
            </a:pPr>
            <a:r>
              <a:rPr lang="fr-FR" sz="2400" smtClean="0">
                <a:solidFill>
                  <a:srgbClr val="01A0B5"/>
                </a:solidFill>
              </a:rPr>
              <a:t>A</a:t>
            </a:r>
            <a:r>
              <a:rPr lang="fr-FR" sz="2400" smtClean="0"/>
              <a:t>daptée pour les valeurs :</a:t>
            </a:r>
          </a:p>
          <a:p>
            <a:pPr lvl="2" eaLnBrk="1" hangingPunct="1">
              <a:lnSpc>
                <a:spcPct val="90000"/>
              </a:lnSpc>
            </a:pPr>
            <a:r>
              <a:rPr lang="fr-FR" sz="2000" smtClean="0">
                <a:solidFill>
                  <a:srgbClr val="01A0B5"/>
                </a:solidFill>
              </a:rPr>
              <a:t>A</a:t>
            </a:r>
            <a:r>
              <a:rPr lang="fr-FR" sz="2000" smtClean="0">
                <a:solidFill>
                  <a:srgbClr val="184B81"/>
                </a:solidFill>
              </a:rPr>
              <a:t> </a:t>
            </a:r>
            <a:r>
              <a:rPr lang="fr-FR" sz="2000" smtClean="0"/>
              <a:t>faible liquidité,</a:t>
            </a:r>
          </a:p>
          <a:p>
            <a:pPr lvl="2" eaLnBrk="1" hangingPunct="1">
              <a:lnSpc>
                <a:spcPct val="90000"/>
              </a:lnSpc>
            </a:pPr>
            <a:r>
              <a:rPr lang="fr-FR" sz="2000" smtClean="0">
                <a:solidFill>
                  <a:srgbClr val="01A0B5"/>
                </a:solidFill>
              </a:rPr>
              <a:t>A</a:t>
            </a:r>
            <a:r>
              <a:rPr lang="fr-FR" sz="2000" smtClean="0"/>
              <a:t>vec un nombre de transactions quotidiennes faible.</a:t>
            </a:r>
          </a:p>
        </p:txBody>
      </p:sp>
      <p:pic>
        <p:nvPicPr>
          <p:cNvPr id="442371" name="Picture 4" descr="Logo 3"/>
          <p:cNvPicPr>
            <a:picLocks noChangeAspect="1" noChangeArrowheads="1"/>
          </p:cNvPicPr>
          <p:nvPr/>
        </p:nvPicPr>
        <p:blipFill>
          <a:blip r:embed="rId3"/>
          <a:srcRect/>
          <a:stretch>
            <a:fillRect/>
          </a:stretch>
        </p:blipFill>
        <p:spPr bwMode="auto">
          <a:xfrm>
            <a:off x="874713" y="1955800"/>
            <a:ext cx="522287" cy="533400"/>
          </a:xfrm>
          <a:prstGeom prst="rect">
            <a:avLst/>
          </a:prstGeom>
          <a:noFill/>
          <a:ln w="9525">
            <a:noFill/>
            <a:miter lim="800000"/>
            <a:headEnd/>
            <a:tailEnd/>
          </a:ln>
        </p:spPr>
      </p:pic>
      <p:pic>
        <p:nvPicPr>
          <p:cNvPr id="442372" name="Picture 5" descr="Logo 3"/>
          <p:cNvPicPr>
            <a:picLocks noChangeAspect="1" noChangeArrowheads="1"/>
          </p:cNvPicPr>
          <p:nvPr/>
        </p:nvPicPr>
        <p:blipFill>
          <a:blip r:embed="rId3"/>
          <a:srcRect/>
          <a:stretch>
            <a:fillRect/>
          </a:stretch>
        </p:blipFill>
        <p:spPr bwMode="auto">
          <a:xfrm>
            <a:off x="836613" y="4013200"/>
            <a:ext cx="522287" cy="533400"/>
          </a:xfrm>
          <a:prstGeom prst="rect">
            <a:avLst/>
          </a:prstGeom>
          <a:noFill/>
          <a:ln w="9525">
            <a:noFill/>
            <a:miter lim="800000"/>
            <a:headEnd/>
            <a:tailEnd/>
          </a:ln>
        </p:spPr>
      </p:pic>
    </p:spTree>
  </p:cSld>
  <p:clrMapOvr>
    <a:masterClrMapping/>
  </p:clrMapOvr>
  <p:transition>
    <p:zoom/>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7" name="Rectangle 2"/>
          <p:cNvSpPr>
            <a:spLocks noGrp="1" noChangeArrowheads="1"/>
          </p:cNvSpPr>
          <p:nvPr>
            <p:ph type="title"/>
          </p:nvPr>
        </p:nvSpPr>
        <p:spPr/>
        <p:txBody>
          <a:bodyPr/>
          <a:lstStyle/>
          <a:p>
            <a:pPr eaLnBrk="1" hangingPunct="1"/>
            <a:r>
              <a:rPr lang="fr-FR" sz="4000" smtClean="0">
                <a:solidFill>
                  <a:srgbClr val="01A0B5"/>
                </a:solidFill>
              </a:rPr>
              <a:t>D</a:t>
            </a:r>
            <a:r>
              <a:rPr lang="fr-FR" sz="4000" smtClean="0">
                <a:solidFill>
                  <a:schemeClr val="tx1"/>
                </a:solidFill>
              </a:rPr>
              <a:t>éroulement d’une séance…</a:t>
            </a:r>
          </a:p>
        </p:txBody>
      </p:sp>
      <p:sp>
        <p:nvSpPr>
          <p:cNvPr id="444418" name="Rectangle 3"/>
          <p:cNvSpPr>
            <a:spLocks noGrp="1" noChangeArrowheads="1"/>
          </p:cNvSpPr>
          <p:nvPr>
            <p:ph type="body" idx="1"/>
          </p:nvPr>
        </p:nvSpPr>
        <p:spPr>
          <a:xfrm>
            <a:off x="1143000" y="1857375"/>
            <a:ext cx="7696200" cy="4724400"/>
          </a:xfrm>
        </p:spPr>
        <p:txBody>
          <a:bodyPr/>
          <a:lstStyle/>
          <a:p>
            <a:pPr lvl="2" eaLnBrk="1" hangingPunct="1"/>
            <a:r>
              <a:rPr lang="fr-FR" smtClean="0">
                <a:solidFill>
                  <a:srgbClr val="01A0B5"/>
                </a:solidFill>
              </a:rPr>
              <a:t>P</a:t>
            </a:r>
            <a:r>
              <a:rPr lang="fr-FR" smtClean="0"/>
              <a:t>ré-ouverture du Marché = </a:t>
            </a:r>
            <a:r>
              <a:rPr lang="fr-FR" sz="2000" smtClean="0"/>
              <a:t>07h45 – 09h00</a:t>
            </a:r>
            <a:r>
              <a:rPr lang="fr-FR" smtClean="0"/>
              <a:t>,</a:t>
            </a:r>
          </a:p>
          <a:p>
            <a:pPr lvl="2" eaLnBrk="1" hangingPunct="1"/>
            <a:r>
              <a:rPr lang="fr-FR" smtClean="0">
                <a:solidFill>
                  <a:srgbClr val="01A0B5"/>
                </a:solidFill>
              </a:rPr>
              <a:t>O</a:t>
            </a:r>
            <a:r>
              <a:rPr lang="fr-FR" smtClean="0"/>
              <a:t>uverture du Marché = </a:t>
            </a:r>
            <a:r>
              <a:rPr lang="fr-FR" sz="2000" smtClean="0"/>
              <a:t>09h00,</a:t>
            </a:r>
          </a:p>
          <a:p>
            <a:pPr lvl="2" eaLnBrk="1" hangingPunct="1"/>
            <a:r>
              <a:rPr lang="fr-FR" smtClean="0">
                <a:solidFill>
                  <a:srgbClr val="01A0B5"/>
                </a:solidFill>
              </a:rPr>
              <a:t>L</a:t>
            </a:r>
            <a:r>
              <a:rPr lang="fr-FR" smtClean="0"/>
              <a:t>es cotations continues = </a:t>
            </a:r>
            <a:r>
              <a:rPr lang="fr-FR" sz="2000" smtClean="0"/>
              <a:t>09h01 – 17h30,</a:t>
            </a:r>
          </a:p>
          <a:p>
            <a:pPr lvl="2" eaLnBrk="1" hangingPunct="1"/>
            <a:r>
              <a:rPr lang="fr-FR" smtClean="0">
                <a:solidFill>
                  <a:srgbClr val="01A0B5"/>
                </a:solidFill>
              </a:rPr>
              <a:t>P</a:t>
            </a:r>
            <a:r>
              <a:rPr lang="fr-FR" smtClean="0"/>
              <a:t>ré-clôture du Marché = </a:t>
            </a:r>
            <a:r>
              <a:rPr lang="fr-FR" sz="2000" smtClean="0"/>
              <a:t>17h30 – 17h35</a:t>
            </a:r>
            <a:r>
              <a:rPr lang="fr-FR" smtClean="0"/>
              <a:t>,</a:t>
            </a:r>
          </a:p>
          <a:p>
            <a:pPr lvl="2" eaLnBrk="1" hangingPunct="1"/>
            <a:r>
              <a:rPr lang="fr-FR" smtClean="0">
                <a:solidFill>
                  <a:srgbClr val="01A0B5"/>
                </a:solidFill>
              </a:rPr>
              <a:t>C</a:t>
            </a:r>
            <a:r>
              <a:rPr lang="fr-FR" smtClean="0"/>
              <a:t>lôture du Marché = </a:t>
            </a:r>
            <a:r>
              <a:rPr lang="fr-FR" sz="2000" smtClean="0"/>
              <a:t>17h35</a:t>
            </a:r>
            <a:r>
              <a:rPr lang="fr-FR" smtClean="0"/>
              <a:t>.</a:t>
            </a:r>
          </a:p>
          <a:p>
            <a:pPr lvl="2" eaLnBrk="1" hangingPunct="1"/>
            <a:endParaRPr lang="fr-FR" smtClean="0">
              <a:solidFill>
                <a:srgbClr val="184B81"/>
              </a:solidFill>
            </a:endParaRPr>
          </a:p>
          <a:p>
            <a:pPr lvl="2" eaLnBrk="1" hangingPunct="1"/>
            <a:r>
              <a:rPr lang="fr-FR" smtClean="0">
                <a:solidFill>
                  <a:srgbClr val="01A0B5"/>
                </a:solidFill>
              </a:rPr>
              <a:t>D</a:t>
            </a:r>
            <a:r>
              <a:rPr lang="fr-FR" smtClean="0"/>
              <a:t>eux cotations par jour (fixage A) : </a:t>
            </a:r>
            <a:r>
              <a:rPr lang="fr-FR" sz="2000" smtClean="0"/>
              <a:t>11h30 / 16h00</a:t>
            </a:r>
            <a:r>
              <a:rPr lang="fr-FR" smtClean="0"/>
              <a:t>,</a:t>
            </a:r>
            <a:endParaRPr lang="fr-FR" sz="2000" smtClean="0"/>
          </a:p>
          <a:p>
            <a:pPr lvl="2" eaLnBrk="1" hangingPunct="1"/>
            <a:r>
              <a:rPr lang="fr-FR" smtClean="0">
                <a:solidFill>
                  <a:srgbClr val="01A0B5"/>
                </a:solidFill>
              </a:rPr>
              <a:t>U</a:t>
            </a:r>
            <a:r>
              <a:rPr lang="fr-FR" smtClean="0"/>
              <a:t>ne confrontation par jour (fixage B) : </a:t>
            </a:r>
            <a:r>
              <a:rPr lang="fr-FR" sz="2000" smtClean="0"/>
              <a:t>15h00</a:t>
            </a:r>
            <a:r>
              <a:rPr lang="fr-FR" smtClean="0"/>
              <a:t>,</a:t>
            </a:r>
            <a:endParaRPr lang="fr-FR" sz="2000" smtClean="0"/>
          </a:p>
          <a:p>
            <a:pPr lvl="2" eaLnBrk="1" hangingPunct="1"/>
            <a:r>
              <a:rPr lang="fr-FR" smtClean="0">
                <a:solidFill>
                  <a:srgbClr val="01A0B5"/>
                </a:solidFill>
              </a:rPr>
              <a:t>D</a:t>
            </a:r>
            <a:r>
              <a:rPr lang="fr-FR" smtClean="0"/>
              <a:t>eux confrontations par jour (Nouveau Marché) :</a:t>
            </a:r>
          </a:p>
          <a:p>
            <a:pPr lvl="4" eaLnBrk="1" hangingPunct="1">
              <a:buFont typeface="Wingdings" pitchFamily="2" charset="2"/>
              <a:buNone/>
            </a:pPr>
            <a:r>
              <a:rPr lang="fr-FR" smtClean="0"/>
              <a:t>                    10h30 et 16h30</a:t>
            </a:r>
            <a:r>
              <a:rPr lang="fr-FR" sz="2400" smtClean="0"/>
              <a:t>.</a:t>
            </a:r>
          </a:p>
          <a:p>
            <a:pPr lvl="2" eaLnBrk="1" hangingPunct="1">
              <a:buFont typeface="Wingdings" pitchFamily="2" charset="2"/>
              <a:buNone/>
            </a:pPr>
            <a:endParaRPr lang="fr-FR" sz="2000" smtClean="0"/>
          </a:p>
        </p:txBody>
      </p:sp>
      <p:sp>
        <p:nvSpPr>
          <p:cNvPr id="444419" name="Text Box 4"/>
          <p:cNvSpPr txBox="1">
            <a:spLocks noChangeArrowheads="1"/>
          </p:cNvSpPr>
          <p:nvPr/>
        </p:nvSpPr>
        <p:spPr bwMode="auto">
          <a:xfrm>
            <a:off x="381000" y="2635250"/>
            <a:ext cx="1676400" cy="641350"/>
          </a:xfrm>
          <a:prstGeom prst="rect">
            <a:avLst/>
          </a:prstGeom>
          <a:noFill/>
          <a:ln w="9525">
            <a:noFill/>
            <a:miter lim="800000"/>
            <a:headEnd/>
            <a:tailEnd/>
          </a:ln>
        </p:spPr>
        <p:txBody>
          <a:bodyPr>
            <a:spAutoFit/>
          </a:bodyPr>
          <a:lstStyle/>
          <a:p>
            <a:pPr algn="ctr" eaLnBrk="0" hangingPunct="0"/>
            <a:r>
              <a:rPr lang="fr-FR" sz="1800"/>
              <a:t>Séance </a:t>
            </a:r>
          </a:p>
          <a:p>
            <a:pPr algn="ctr" eaLnBrk="0" hangingPunct="0"/>
            <a:r>
              <a:rPr lang="fr-FR" sz="1800"/>
              <a:t>en continu</a:t>
            </a:r>
          </a:p>
        </p:txBody>
      </p:sp>
      <p:sp>
        <p:nvSpPr>
          <p:cNvPr id="444420" name="AutoShape 5"/>
          <p:cNvSpPr>
            <a:spLocks/>
          </p:cNvSpPr>
          <p:nvPr/>
        </p:nvSpPr>
        <p:spPr bwMode="auto">
          <a:xfrm>
            <a:off x="1828800" y="2000250"/>
            <a:ext cx="76200" cy="1905000"/>
          </a:xfrm>
          <a:prstGeom prst="leftBrace">
            <a:avLst>
              <a:gd name="adj1" fmla="val 208333"/>
              <a:gd name="adj2" fmla="val 50000"/>
            </a:avLst>
          </a:prstGeom>
          <a:noFill/>
          <a:ln w="9525">
            <a:solidFill>
              <a:schemeClr val="tx1"/>
            </a:solidFill>
            <a:round/>
            <a:headEnd/>
            <a:tailEnd/>
          </a:ln>
        </p:spPr>
        <p:txBody>
          <a:bodyPr wrap="none" anchor="ctr"/>
          <a:lstStyle/>
          <a:p>
            <a:pPr eaLnBrk="0" hangingPunct="0"/>
            <a:endParaRPr lang="fr-FR"/>
          </a:p>
        </p:txBody>
      </p:sp>
      <p:sp>
        <p:nvSpPr>
          <p:cNvPr id="444421" name="Text Box 6"/>
          <p:cNvSpPr txBox="1">
            <a:spLocks noChangeArrowheads="1"/>
          </p:cNvSpPr>
          <p:nvPr/>
        </p:nvSpPr>
        <p:spPr bwMode="auto">
          <a:xfrm>
            <a:off x="381000" y="4997450"/>
            <a:ext cx="1676400" cy="641350"/>
          </a:xfrm>
          <a:prstGeom prst="rect">
            <a:avLst/>
          </a:prstGeom>
          <a:noFill/>
          <a:ln w="9525">
            <a:noFill/>
            <a:miter lim="800000"/>
            <a:headEnd/>
            <a:tailEnd/>
          </a:ln>
        </p:spPr>
        <p:txBody>
          <a:bodyPr>
            <a:spAutoFit/>
          </a:bodyPr>
          <a:lstStyle/>
          <a:p>
            <a:pPr algn="ctr" eaLnBrk="0" hangingPunct="0"/>
            <a:r>
              <a:rPr lang="fr-FR" sz="1800"/>
              <a:t>Séance </a:t>
            </a:r>
          </a:p>
          <a:p>
            <a:pPr algn="ctr" eaLnBrk="0" hangingPunct="0"/>
            <a:r>
              <a:rPr lang="fr-FR" sz="1800"/>
              <a:t>au fixage</a:t>
            </a:r>
          </a:p>
        </p:txBody>
      </p:sp>
      <p:sp>
        <p:nvSpPr>
          <p:cNvPr id="444422" name="AutoShape 7"/>
          <p:cNvSpPr>
            <a:spLocks/>
          </p:cNvSpPr>
          <p:nvPr/>
        </p:nvSpPr>
        <p:spPr bwMode="auto">
          <a:xfrm>
            <a:off x="1828800" y="4343400"/>
            <a:ext cx="76200" cy="1905000"/>
          </a:xfrm>
          <a:prstGeom prst="leftBrace">
            <a:avLst>
              <a:gd name="adj1" fmla="val 208333"/>
              <a:gd name="adj2" fmla="val 50000"/>
            </a:avLst>
          </a:prstGeom>
          <a:noFill/>
          <a:ln w="9525">
            <a:solidFill>
              <a:schemeClr val="tx1"/>
            </a:solidFill>
            <a:round/>
            <a:headEnd/>
            <a:tailEnd/>
          </a:ln>
        </p:spPr>
        <p:txBody>
          <a:bodyPr wrap="none" anchor="ctr"/>
          <a:lstStyle/>
          <a:p>
            <a:pPr eaLnBrk="0" hangingPunct="0"/>
            <a:endParaRPr lang="fr-FR"/>
          </a:p>
        </p:txBody>
      </p:sp>
    </p:spTree>
  </p:cSld>
  <p:clrMapOvr>
    <a:masterClrMapping/>
  </p:clrMapOvr>
  <p:transition>
    <p:zoom/>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1" name="Group 2"/>
          <p:cNvGrpSpPr>
            <a:grpSpLocks/>
          </p:cNvGrpSpPr>
          <p:nvPr/>
        </p:nvGrpSpPr>
        <p:grpSpPr bwMode="auto">
          <a:xfrm>
            <a:off x="2505075" y="1343025"/>
            <a:ext cx="5373688" cy="4725988"/>
            <a:chOff x="1578" y="702"/>
            <a:chExt cx="3385" cy="2977"/>
          </a:xfrm>
        </p:grpSpPr>
        <p:graphicFrame>
          <p:nvGraphicFramePr>
            <p:cNvPr id="17410" name="Object 3"/>
            <p:cNvGraphicFramePr>
              <a:graphicFrameLocks noChangeAspect="1"/>
            </p:cNvGraphicFramePr>
            <p:nvPr/>
          </p:nvGraphicFramePr>
          <p:xfrm>
            <a:off x="1584" y="720"/>
            <a:ext cx="3360" cy="2919"/>
          </p:xfrm>
          <a:graphic>
            <a:graphicData uri="http://schemas.openxmlformats.org/presentationml/2006/ole">
              <p:oleObj spid="_x0000_s17410" name="Image Bitmap" r:id="rId4" imgW="6106377" imgH="5304762" progId="PBrush">
                <p:embed/>
              </p:oleObj>
            </a:graphicData>
          </a:graphic>
        </p:graphicFrame>
        <p:sp>
          <p:nvSpPr>
            <p:cNvPr id="17419" name="Oval 4"/>
            <p:cNvSpPr>
              <a:spLocks noChangeArrowheads="1"/>
            </p:cNvSpPr>
            <p:nvPr/>
          </p:nvSpPr>
          <p:spPr bwMode="auto">
            <a:xfrm>
              <a:off x="4206" y="702"/>
              <a:ext cx="91" cy="91"/>
            </a:xfrm>
            <a:prstGeom prst="ellipse">
              <a:avLst/>
            </a:prstGeom>
            <a:solidFill>
              <a:srgbClr val="EB4113"/>
            </a:solidFill>
            <a:ln w="9525">
              <a:noFill/>
              <a:round/>
              <a:headEnd/>
              <a:tailEnd/>
            </a:ln>
          </p:spPr>
          <p:txBody>
            <a:bodyPr wrap="none" anchor="ctr"/>
            <a:lstStyle/>
            <a:p>
              <a:pPr eaLnBrk="0" hangingPunct="0"/>
              <a:endParaRPr lang="fr-FR"/>
            </a:p>
          </p:txBody>
        </p:sp>
        <p:sp>
          <p:nvSpPr>
            <p:cNvPr id="17420" name="Oval 5"/>
            <p:cNvSpPr>
              <a:spLocks noChangeArrowheads="1"/>
            </p:cNvSpPr>
            <p:nvPr/>
          </p:nvSpPr>
          <p:spPr bwMode="auto">
            <a:xfrm>
              <a:off x="4872" y="3588"/>
              <a:ext cx="91" cy="91"/>
            </a:xfrm>
            <a:prstGeom prst="ellipse">
              <a:avLst/>
            </a:prstGeom>
            <a:solidFill>
              <a:srgbClr val="EB4113"/>
            </a:solidFill>
            <a:ln w="9525">
              <a:noFill/>
              <a:round/>
              <a:headEnd/>
              <a:tailEnd/>
            </a:ln>
          </p:spPr>
          <p:txBody>
            <a:bodyPr wrap="none" anchor="ctr"/>
            <a:lstStyle/>
            <a:p>
              <a:pPr eaLnBrk="0" hangingPunct="0"/>
              <a:endParaRPr lang="fr-FR"/>
            </a:p>
          </p:txBody>
        </p:sp>
        <p:sp>
          <p:nvSpPr>
            <p:cNvPr id="17421" name="Oval 6"/>
            <p:cNvSpPr>
              <a:spLocks noChangeArrowheads="1"/>
            </p:cNvSpPr>
            <p:nvPr/>
          </p:nvSpPr>
          <p:spPr bwMode="auto">
            <a:xfrm>
              <a:off x="2538" y="912"/>
              <a:ext cx="91" cy="91"/>
            </a:xfrm>
            <a:prstGeom prst="ellipse">
              <a:avLst/>
            </a:prstGeom>
            <a:solidFill>
              <a:srgbClr val="EB4113"/>
            </a:solidFill>
            <a:ln w="9525">
              <a:noFill/>
              <a:round/>
              <a:headEnd/>
              <a:tailEnd/>
            </a:ln>
          </p:spPr>
          <p:txBody>
            <a:bodyPr wrap="none" anchor="ctr"/>
            <a:lstStyle/>
            <a:p>
              <a:pPr eaLnBrk="0" hangingPunct="0"/>
              <a:endParaRPr lang="fr-FR"/>
            </a:p>
          </p:txBody>
        </p:sp>
        <p:sp>
          <p:nvSpPr>
            <p:cNvPr id="17422" name="Oval 7"/>
            <p:cNvSpPr>
              <a:spLocks noChangeArrowheads="1"/>
            </p:cNvSpPr>
            <p:nvPr/>
          </p:nvSpPr>
          <p:spPr bwMode="auto">
            <a:xfrm>
              <a:off x="1578" y="3582"/>
              <a:ext cx="91" cy="91"/>
            </a:xfrm>
            <a:prstGeom prst="ellipse">
              <a:avLst/>
            </a:prstGeom>
            <a:solidFill>
              <a:srgbClr val="EB4113"/>
            </a:solidFill>
            <a:ln w="9525">
              <a:noFill/>
              <a:round/>
              <a:headEnd/>
              <a:tailEnd/>
            </a:ln>
          </p:spPr>
          <p:txBody>
            <a:bodyPr wrap="none" anchor="ctr"/>
            <a:lstStyle/>
            <a:p>
              <a:pPr eaLnBrk="0" hangingPunct="0"/>
              <a:endParaRPr lang="fr-FR"/>
            </a:p>
          </p:txBody>
        </p:sp>
        <p:sp>
          <p:nvSpPr>
            <p:cNvPr id="17423" name="Oval 8"/>
            <p:cNvSpPr>
              <a:spLocks noChangeArrowheads="1"/>
            </p:cNvSpPr>
            <p:nvPr/>
          </p:nvSpPr>
          <p:spPr bwMode="auto">
            <a:xfrm>
              <a:off x="4056" y="3588"/>
              <a:ext cx="91" cy="91"/>
            </a:xfrm>
            <a:prstGeom prst="ellipse">
              <a:avLst/>
            </a:prstGeom>
            <a:solidFill>
              <a:srgbClr val="EB4113"/>
            </a:solidFill>
            <a:ln w="9525">
              <a:noFill/>
              <a:round/>
              <a:headEnd/>
              <a:tailEnd/>
            </a:ln>
          </p:spPr>
          <p:txBody>
            <a:bodyPr wrap="none" anchor="ctr"/>
            <a:lstStyle/>
            <a:p>
              <a:pPr eaLnBrk="0" hangingPunct="0"/>
              <a:endParaRPr lang="fr-FR"/>
            </a:p>
          </p:txBody>
        </p:sp>
      </p:grpSp>
      <p:sp>
        <p:nvSpPr>
          <p:cNvPr id="17412" name="Text Box 9"/>
          <p:cNvSpPr txBox="1">
            <a:spLocks noChangeArrowheads="1"/>
          </p:cNvSpPr>
          <p:nvPr/>
        </p:nvSpPr>
        <p:spPr bwMode="auto">
          <a:xfrm>
            <a:off x="7912100" y="5702300"/>
            <a:ext cx="1231900" cy="639763"/>
          </a:xfrm>
          <a:prstGeom prst="rect">
            <a:avLst/>
          </a:prstGeom>
          <a:noFill/>
          <a:ln w="9525">
            <a:noFill/>
            <a:miter lim="800000"/>
            <a:headEnd/>
            <a:tailEnd/>
          </a:ln>
        </p:spPr>
        <p:txBody>
          <a:bodyPr>
            <a:spAutoFit/>
          </a:bodyPr>
          <a:lstStyle/>
          <a:p>
            <a:pPr algn="just" eaLnBrk="0" hangingPunct="0"/>
            <a:r>
              <a:rPr lang="fr-FR" sz="1200"/>
              <a:t>Tokyo a terminé sa journée.</a:t>
            </a:r>
          </a:p>
          <a:p>
            <a:pPr algn="just" eaLnBrk="0" hangingPunct="0"/>
            <a:r>
              <a:rPr lang="fr-FR" sz="1200"/>
              <a:t>New-York dort.</a:t>
            </a:r>
          </a:p>
        </p:txBody>
      </p:sp>
      <p:sp>
        <p:nvSpPr>
          <p:cNvPr id="17413" name="Rectangle 10"/>
          <p:cNvSpPr>
            <a:spLocks noGrp="1" noChangeArrowheads="1"/>
          </p:cNvSpPr>
          <p:nvPr>
            <p:ph type="title"/>
          </p:nvPr>
        </p:nvSpPr>
        <p:spPr>
          <a:xfrm>
            <a:off x="0" y="1676400"/>
            <a:ext cx="3276600" cy="1295400"/>
          </a:xfrm>
        </p:spPr>
        <p:txBody>
          <a:bodyPr/>
          <a:lstStyle/>
          <a:p>
            <a:pPr eaLnBrk="1" hangingPunct="1"/>
            <a:r>
              <a:rPr lang="fr-FR" sz="3200" smtClean="0">
                <a:solidFill>
                  <a:srgbClr val="01A0B5"/>
                </a:solidFill>
              </a:rPr>
              <a:t>D</a:t>
            </a:r>
            <a:r>
              <a:rPr lang="fr-FR" sz="3200" smtClean="0">
                <a:solidFill>
                  <a:schemeClr val="tx1"/>
                </a:solidFill>
              </a:rPr>
              <a:t>’une Bourse </a:t>
            </a:r>
            <a:br>
              <a:rPr lang="fr-FR" sz="3200" smtClean="0">
                <a:solidFill>
                  <a:schemeClr val="tx1"/>
                </a:solidFill>
              </a:rPr>
            </a:br>
            <a:r>
              <a:rPr lang="fr-FR" sz="3200" smtClean="0">
                <a:solidFill>
                  <a:schemeClr val="tx1"/>
                </a:solidFill>
              </a:rPr>
              <a:t>à une autre…</a:t>
            </a:r>
          </a:p>
        </p:txBody>
      </p:sp>
      <p:sp>
        <p:nvSpPr>
          <p:cNvPr id="17414" name="Text Box 11"/>
          <p:cNvSpPr txBox="1">
            <a:spLocks noChangeArrowheads="1"/>
          </p:cNvSpPr>
          <p:nvPr/>
        </p:nvSpPr>
        <p:spPr bwMode="auto">
          <a:xfrm>
            <a:off x="3762375" y="5762625"/>
            <a:ext cx="2743200" cy="487363"/>
          </a:xfrm>
          <a:prstGeom prst="rect">
            <a:avLst/>
          </a:prstGeom>
          <a:noFill/>
          <a:ln w="9525">
            <a:noFill/>
            <a:miter lim="800000"/>
            <a:headEnd/>
            <a:tailEnd/>
          </a:ln>
        </p:spPr>
        <p:txBody>
          <a:bodyPr>
            <a:spAutoFit/>
          </a:bodyPr>
          <a:lstStyle/>
          <a:p>
            <a:pPr algn="r" eaLnBrk="0" hangingPunct="0"/>
            <a:r>
              <a:rPr lang="fr-FR" sz="1200"/>
              <a:t>Paris se lève et apprend ce qui s’est passé au cours de la nuit à Tokyo</a:t>
            </a:r>
            <a:r>
              <a:rPr lang="fr-FR" sz="1400"/>
              <a:t> </a:t>
            </a:r>
          </a:p>
        </p:txBody>
      </p:sp>
      <p:sp>
        <p:nvSpPr>
          <p:cNvPr id="17415" name="Text Box 12"/>
          <p:cNvSpPr txBox="1">
            <a:spLocks noChangeArrowheads="1"/>
          </p:cNvSpPr>
          <p:nvPr/>
        </p:nvSpPr>
        <p:spPr bwMode="auto">
          <a:xfrm>
            <a:off x="1752600" y="3048000"/>
            <a:ext cx="1600200" cy="1370013"/>
          </a:xfrm>
          <a:prstGeom prst="rect">
            <a:avLst/>
          </a:prstGeom>
          <a:noFill/>
          <a:ln w="9525">
            <a:noFill/>
            <a:miter lim="800000"/>
            <a:headEnd/>
            <a:tailEnd/>
          </a:ln>
        </p:spPr>
        <p:txBody>
          <a:bodyPr>
            <a:spAutoFit/>
          </a:bodyPr>
          <a:lstStyle/>
          <a:p>
            <a:pPr algn="ctr" eaLnBrk="0" hangingPunct="0"/>
            <a:r>
              <a:rPr lang="fr-FR" sz="1200" b="1">
                <a:solidFill>
                  <a:srgbClr val="EB4113"/>
                </a:solidFill>
              </a:rPr>
              <a:t>A 16h30, la FED annonce une baisse des taux. L’absence de visibilité sur cette annonce empêche toute anticipation des opérateurs.</a:t>
            </a:r>
          </a:p>
        </p:txBody>
      </p:sp>
      <p:sp>
        <p:nvSpPr>
          <p:cNvPr id="17416" name="Text Box 13"/>
          <p:cNvSpPr txBox="1">
            <a:spLocks noChangeArrowheads="1"/>
          </p:cNvSpPr>
          <p:nvPr/>
        </p:nvSpPr>
        <p:spPr bwMode="auto">
          <a:xfrm>
            <a:off x="6934200" y="838200"/>
            <a:ext cx="1905000" cy="1187450"/>
          </a:xfrm>
          <a:prstGeom prst="rect">
            <a:avLst/>
          </a:prstGeom>
          <a:noFill/>
          <a:ln w="9525">
            <a:noFill/>
            <a:miter lim="800000"/>
            <a:headEnd/>
            <a:tailEnd/>
          </a:ln>
        </p:spPr>
        <p:txBody>
          <a:bodyPr>
            <a:spAutoFit/>
          </a:bodyPr>
          <a:lstStyle/>
          <a:p>
            <a:pPr eaLnBrk="0" hangingPunct="0"/>
            <a:r>
              <a:rPr lang="fr-FR" sz="1200"/>
              <a:t>Tokyo ouvre à la hausse, et suit la tendance annoncée par les deux autres marchés. </a:t>
            </a:r>
          </a:p>
          <a:p>
            <a:pPr eaLnBrk="0" hangingPunct="0"/>
            <a:r>
              <a:rPr lang="fr-FR" sz="1200"/>
              <a:t>New-York a terminé sa journée. Paris dort.</a:t>
            </a:r>
          </a:p>
        </p:txBody>
      </p:sp>
      <p:sp>
        <p:nvSpPr>
          <p:cNvPr id="17417" name="Text Box 14"/>
          <p:cNvSpPr txBox="1">
            <a:spLocks noChangeArrowheads="1"/>
          </p:cNvSpPr>
          <p:nvPr/>
        </p:nvSpPr>
        <p:spPr bwMode="auto">
          <a:xfrm>
            <a:off x="3200400" y="793750"/>
            <a:ext cx="2438400" cy="1035050"/>
          </a:xfrm>
          <a:prstGeom prst="rect">
            <a:avLst/>
          </a:prstGeom>
          <a:noFill/>
          <a:ln w="9525">
            <a:noFill/>
            <a:miter lim="800000"/>
            <a:headEnd/>
            <a:tailEnd/>
          </a:ln>
        </p:spPr>
        <p:txBody>
          <a:bodyPr>
            <a:spAutoFit/>
          </a:bodyPr>
          <a:lstStyle/>
          <a:p>
            <a:pPr eaLnBrk="0" hangingPunct="0"/>
            <a:r>
              <a:rPr lang="fr-FR" sz="1200"/>
              <a:t>New York clôture fortement à la hausse. Paris dort. Tokyo écoute la radio et prend connaissance de ce qui s’est passé sur les deux autres marchés. </a:t>
            </a:r>
            <a:r>
              <a:rPr lang="fr-FR" sz="1400"/>
              <a:t> </a:t>
            </a:r>
          </a:p>
        </p:txBody>
      </p:sp>
      <p:sp>
        <p:nvSpPr>
          <p:cNvPr id="17418" name="Text Box 15"/>
          <p:cNvSpPr txBox="1">
            <a:spLocks noChangeArrowheads="1"/>
          </p:cNvSpPr>
          <p:nvPr/>
        </p:nvSpPr>
        <p:spPr bwMode="auto">
          <a:xfrm>
            <a:off x="139700" y="4724400"/>
            <a:ext cx="2438400" cy="1765300"/>
          </a:xfrm>
          <a:prstGeom prst="rect">
            <a:avLst/>
          </a:prstGeom>
          <a:noFill/>
          <a:ln w="9525">
            <a:noFill/>
            <a:miter lim="800000"/>
            <a:headEnd/>
            <a:tailEnd/>
          </a:ln>
        </p:spPr>
        <p:txBody>
          <a:bodyPr>
            <a:spAutoFit/>
          </a:bodyPr>
          <a:lstStyle/>
          <a:p>
            <a:pPr eaLnBrk="0" hangingPunct="0"/>
            <a:r>
              <a:rPr lang="fr-FR" sz="1200"/>
              <a:t>Paris et New York réagissent favorablement à la nouvelle. Une forte hausse a lieu à Paris durant la dernière heure de cotation, en raison du poids de l’économie des USA dans l’économie mondiale.</a:t>
            </a:r>
          </a:p>
          <a:p>
            <a:pPr eaLnBrk="0" hangingPunct="0"/>
            <a:r>
              <a:rPr lang="fr-FR" sz="1200"/>
              <a:t>Au même moment et durant toute sa journée de cotation, New York est à la hausse. Tokyo dort. </a:t>
            </a:r>
            <a:r>
              <a:rPr lang="fr-FR" sz="1400"/>
              <a:t> </a:t>
            </a:r>
          </a:p>
        </p:txBody>
      </p:sp>
    </p:spTree>
  </p:cSld>
  <p:clrMapOvr>
    <a:masterClrMapping/>
  </p:clrMapOvr>
  <p:transition>
    <p:zoom/>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7" name="Rectangle 2"/>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 principe de fonctionnement </a:t>
            </a:r>
            <a:br>
              <a:rPr lang="fr-FR" sz="4000" smtClean="0"/>
            </a:br>
            <a:r>
              <a:rPr lang="fr-FR" sz="4000" smtClean="0"/>
              <a:t>du passage d’ordre boursier</a:t>
            </a:r>
          </a:p>
        </p:txBody>
      </p:sp>
      <p:sp>
        <p:nvSpPr>
          <p:cNvPr id="449538" name="Rectangle 3"/>
          <p:cNvSpPr>
            <a:spLocks noGrp="1" noChangeArrowheads="1"/>
          </p:cNvSpPr>
          <p:nvPr>
            <p:ph type="body" idx="1"/>
          </p:nvPr>
        </p:nvSpPr>
        <p:spPr>
          <a:xfrm>
            <a:off x="1752600" y="2362200"/>
            <a:ext cx="6858000" cy="3733800"/>
          </a:xfrm>
        </p:spPr>
        <p:txBody>
          <a:bodyPr/>
          <a:lstStyle/>
          <a:p>
            <a:pPr marL="812800" indent="-812800" eaLnBrk="1" hangingPunct="1">
              <a:lnSpc>
                <a:spcPct val="150000"/>
              </a:lnSpc>
              <a:buFontTx/>
              <a:buNone/>
            </a:pPr>
            <a:r>
              <a:rPr lang="fr-FR" sz="2800" smtClean="0">
                <a:solidFill>
                  <a:srgbClr val="EAEAEA"/>
                </a:solidFill>
              </a:rPr>
              <a:t>	L’Organisation des Cotations</a:t>
            </a:r>
          </a:p>
          <a:p>
            <a:pPr marL="812800" indent="-812800" eaLnBrk="1" hangingPunct="1">
              <a:lnSpc>
                <a:spcPct val="150000"/>
              </a:lnSpc>
              <a:buFontTx/>
              <a:buNone/>
            </a:pPr>
            <a:r>
              <a:rPr lang="fr-FR" sz="2800" smtClean="0">
                <a:solidFill>
                  <a:srgbClr val="EAEAEA"/>
                </a:solidFill>
              </a:rPr>
              <a:t>	La Cotation Informatique</a:t>
            </a:r>
          </a:p>
          <a:p>
            <a:pPr marL="812800" indent="-812800" eaLnBrk="1" hangingPunct="1">
              <a:lnSpc>
                <a:spcPct val="150000"/>
              </a:lnSpc>
              <a:buFontTx/>
              <a:buNone/>
            </a:pPr>
            <a:r>
              <a:rPr lang="fr-FR" sz="2800" smtClean="0">
                <a:solidFill>
                  <a:srgbClr val="184B81"/>
                </a:solidFill>
              </a:rPr>
              <a:t>	</a:t>
            </a:r>
            <a:r>
              <a:rPr lang="fr-FR" sz="2800" smtClean="0">
                <a:solidFill>
                  <a:srgbClr val="01A0B5"/>
                </a:solidFill>
              </a:rPr>
              <a:t>L</a:t>
            </a:r>
            <a:r>
              <a:rPr lang="fr-FR" sz="2800" smtClean="0"/>
              <a:t>es différentes catégories d’ordre</a:t>
            </a:r>
          </a:p>
          <a:p>
            <a:pPr marL="812800" indent="-812800" eaLnBrk="1" hangingPunct="1">
              <a:lnSpc>
                <a:spcPct val="150000"/>
              </a:lnSpc>
              <a:buFontTx/>
              <a:buNone/>
            </a:pPr>
            <a:r>
              <a:rPr lang="fr-FR" sz="2800" smtClean="0">
                <a:solidFill>
                  <a:srgbClr val="EAEAEA"/>
                </a:solidFill>
              </a:rPr>
              <a:t>	Cinématique du passage d’un ordre</a:t>
            </a:r>
          </a:p>
          <a:p>
            <a:pPr marL="812800" indent="-812800" eaLnBrk="1" hangingPunct="1">
              <a:lnSpc>
                <a:spcPct val="150000"/>
              </a:lnSpc>
              <a:buFontTx/>
              <a:buNone/>
            </a:pPr>
            <a:r>
              <a:rPr lang="fr-FR" sz="2800" smtClean="0">
                <a:solidFill>
                  <a:srgbClr val="EAEAEA"/>
                </a:solidFill>
              </a:rPr>
              <a:t>	Cas pratiques</a:t>
            </a:r>
          </a:p>
        </p:txBody>
      </p:sp>
      <p:pic>
        <p:nvPicPr>
          <p:cNvPr id="449539" name="Picture 4" descr="Logo 3"/>
          <p:cNvPicPr>
            <a:picLocks noChangeAspect="1" noChangeArrowheads="1"/>
          </p:cNvPicPr>
          <p:nvPr/>
        </p:nvPicPr>
        <p:blipFill>
          <a:blip r:embed="rId3">
            <a:lum bright="70000" contrast="-70000"/>
          </a:blip>
          <a:srcRect/>
          <a:stretch>
            <a:fillRect/>
          </a:stretch>
        </p:blipFill>
        <p:spPr bwMode="auto">
          <a:xfrm>
            <a:off x="2019300" y="2501900"/>
            <a:ext cx="522288" cy="533400"/>
          </a:xfrm>
          <a:prstGeom prst="rect">
            <a:avLst/>
          </a:prstGeom>
          <a:noFill/>
          <a:ln w="9525">
            <a:noFill/>
            <a:miter lim="800000"/>
            <a:headEnd/>
            <a:tailEnd/>
          </a:ln>
        </p:spPr>
      </p:pic>
      <p:pic>
        <p:nvPicPr>
          <p:cNvPr id="449540" name="Picture 5" descr="Logo 3"/>
          <p:cNvPicPr>
            <a:picLocks noChangeAspect="1" noChangeArrowheads="1"/>
          </p:cNvPicPr>
          <p:nvPr/>
        </p:nvPicPr>
        <p:blipFill>
          <a:blip r:embed="rId3">
            <a:lum bright="70000" contrast="-70000"/>
          </a:blip>
          <a:srcRect/>
          <a:stretch>
            <a:fillRect/>
          </a:stretch>
        </p:blipFill>
        <p:spPr bwMode="auto">
          <a:xfrm>
            <a:off x="2006600" y="3238500"/>
            <a:ext cx="522288" cy="533400"/>
          </a:xfrm>
          <a:prstGeom prst="rect">
            <a:avLst/>
          </a:prstGeom>
          <a:noFill/>
          <a:ln w="9525">
            <a:noFill/>
            <a:miter lim="800000"/>
            <a:headEnd/>
            <a:tailEnd/>
          </a:ln>
        </p:spPr>
      </p:pic>
      <p:pic>
        <p:nvPicPr>
          <p:cNvPr id="449541" name="Picture 6" descr="Logo 3"/>
          <p:cNvPicPr>
            <a:picLocks noChangeAspect="1" noChangeArrowheads="1"/>
          </p:cNvPicPr>
          <p:nvPr/>
        </p:nvPicPr>
        <p:blipFill>
          <a:blip r:embed="rId3"/>
          <a:srcRect/>
          <a:stretch>
            <a:fillRect/>
          </a:stretch>
        </p:blipFill>
        <p:spPr bwMode="auto">
          <a:xfrm>
            <a:off x="1981200" y="3975100"/>
            <a:ext cx="522288" cy="533400"/>
          </a:xfrm>
          <a:prstGeom prst="rect">
            <a:avLst/>
          </a:prstGeom>
          <a:noFill/>
          <a:ln w="9525">
            <a:noFill/>
            <a:miter lim="800000"/>
            <a:headEnd/>
            <a:tailEnd/>
          </a:ln>
        </p:spPr>
      </p:pic>
      <p:pic>
        <p:nvPicPr>
          <p:cNvPr id="449542" name="Picture 7" descr="Logo 3"/>
          <p:cNvPicPr>
            <a:picLocks noChangeAspect="1" noChangeArrowheads="1"/>
          </p:cNvPicPr>
          <p:nvPr/>
        </p:nvPicPr>
        <p:blipFill>
          <a:blip r:embed="rId3">
            <a:lum bright="70000" contrast="-70000"/>
          </a:blip>
          <a:srcRect/>
          <a:stretch>
            <a:fillRect/>
          </a:stretch>
        </p:blipFill>
        <p:spPr bwMode="auto">
          <a:xfrm>
            <a:off x="1981200" y="4711700"/>
            <a:ext cx="522288" cy="533400"/>
          </a:xfrm>
          <a:prstGeom prst="rect">
            <a:avLst/>
          </a:prstGeom>
          <a:noFill/>
          <a:ln w="9525">
            <a:noFill/>
            <a:miter lim="800000"/>
            <a:headEnd/>
            <a:tailEnd/>
          </a:ln>
        </p:spPr>
      </p:pic>
      <p:pic>
        <p:nvPicPr>
          <p:cNvPr id="449543" name="Picture 8" descr="Logo 3"/>
          <p:cNvPicPr>
            <a:picLocks noChangeAspect="1" noChangeArrowheads="1"/>
          </p:cNvPicPr>
          <p:nvPr/>
        </p:nvPicPr>
        <p:blipFill>
          <a:blip r:embed="rId3">
            <a:lum bright="70000" contrast="-70000"/>
          </a:blip>
          <a:srcRect/>
          <a:stretch>
            <a:fillRect/>
          </a:stretch>
        </p:blipFill>
        <p:spPr bwMode="auto">
          <a:xfrm>
            <a:off x="1981200" y="5422900"/>
            <a:ext cx="522288" cy="533400"/>
          </a:xfrm>
          <a:prstGeom prst="rect">
            <a:avLst/>
          </a:prstGeom>
          <a:noFill/>
          <a:ln w="9525">
            <a:noFill/>
            <a:miter lim="800000"/>
            <a:headEnd/>
            <a:tailEnd/>
          </a:ln>
        </p:spPr>
      </p:pic>
    </p:spTree>
  </p:cSld>
  <p:clrMapOvr>
    <a:masterClrMapping/>
  </p:clrMapOvr>
  <p:transition>
    <p:zoom/>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5" name="Rectangle 2"/>
          <p:cNvSpPr>
            <a:spLocks noGrp="1" noChangeArrowheads="1"/>
          </p:cNvSpPr>
          <p:nvPr>
            <p:ph type="body" idx="1"/>
          </p:nvPr>
        </p:nvSpPr>
        <p:spPr>
          <a:xfrm>
            <a:off x="1066800" y="1905000"/>
            <a:ext cx="7086600" cy="4343400"/>
          </a:xfrm>
        </p:spPr>
        <p:txBody>
          <a:bodyPr/>
          <a:lstStyle/>
          <a:p>
            <a:pPr eaLnBrk="1" hangingPunct="1">
              <a:lnSpc>
                <a:spcPct val="90000"/>
              </a:lnSpc>
              <a:buFontTx/>
              <a:buNone/>
            </a:pPr>
            <a:r>
              <a:rPr lang="fr-FR" sz="2400" smtClean="0">
                <a:solidFill>
                  <a:srgbClr val="184B81"/>
                </a:solidFill>
              </a:rPr>
              <a:t>	</a:t>
            </a:r>
            <a:r>
              <a:rPr lang="fr-FR" sz="2400" smtClean="0">
                <a:solidFill>
                  <a:srgbClr val="01A0B5"/>
                </a:solidFill>
              </a:rPr>
              <a:t>D</a:t>
            </a:r>
            <a:r>
              <a:rPr lang="fr-FR" sz="2400" smtClean="0"/>
              <a:t>ouble horodatage employé par NSC :</a:t>
            </a:r>
          </a:p>
          <a:p>
            <a:pPr lvl="2" eaLnBrk="1" hangingPunct="1">
              <a:lnSpc>
                <a:spcPct val="90000"/>
              </a:lnSpc>
            </a:pPr>
            <a:r>
              <a:rPr lang="fr-FR" sz="2000" smtClean="0">
                <a:solidFill>
                  <a:srgbClr val="01A0B5"/>
                </a:solidFill>
              </a:rPr>
              <a:t>H</a:t>
            </a:r>
            <a:r>
              <a:rPr lang="fr-FR" sz="2000" smtClean="0"/>
              <a:t>orodatage commercial,</a:t>
            </a:r>
          </a:p>
          <a:p>
            <a:pPr lvl="2" eaLnBrk="1" hangingPunct="1">
              <a:lnSpc>
                <a:spcPct val="90000"/>
              </a:lnSpc>
            </a:pPr>
            <a:r>
              <a:rPr lang="fr-FR" sz="2000" smtClean="0">
                <a:solidFill>
                  <a:srgbClr val="01A0B5"/>
                </a:solidFill>
              </a:rPr>
              <a:t>H</a:t>
            </a:r>
            <a:r>
              <a:rPr lang="fr-FR" sz="2000" smtClean="0"/>
              <a:t>orodatage marché.</a:t>
            </a:r>
          </a:p>
          <a:p>
            <a:pPr eaLnBrk="1" hangingPunct="1">
              <a:lnSpc>
                <a:spcPct val="90000"/>
              </a:lnSpc>
              <a:buFontTx/>
              <a:buNone/>
            </a:pPr>
            <a:r>
              <a:rPr lang="fr-FR" sz="2400" smtClean="0">
                <a:solidFill>
                  <a:srgbClr val="184B81"/>
                </a:solidFill>
              </a:rPr>
              <a:t>	</a:t>
            </a:r>
            <a:r>
              <a:rPr lang="fr-FR" sz="2400" smtClean="0">
                <a:solidFill>
                  <a:srgbClr val="01A0B5"/>
                </a:solidFill>
              </a:rPr>
              <a:t>M</a:t>
            </a:r>
            <a:r>
              <a:rPr lang="fr-FR" sz="2400" smtClean="0"/>
              <a:t>entions générales :</a:t>
            </a:r>
          </a:p>
          <a:p>
            <a:pPr lvl="2" eaLnBrk="1" hangingPunct="1">
              <a:lnSpc>
                <a:spcPct val="90000"/>
              </a:lnSpc>
            </a:pPr>
            <a:r>
              <a:rPr lang="fr-FR" sz="2000" smtClean="0">
                <a:solidFill>
                  <a:srgbClr val="01A0B5"/>
                </a:solidFill>
              </a:rPr>
              <a:t>S</a:t>
            </a:r>
            <a:r>
              <a:rPr lang="fr-FR" sz="2000" smtClean="0"/>
              <a:t>ens de l’opération, nom et nombre de titres à négocier.</a:t>
            </a:r>
          </a:p>
          <a:p>
            <a:pPr eaLnBrk="1" hangingPunct="1">
              <a:lnSpc>
                <a:spcPct val="90000"/>
              </a:lnSpc>
              <a:buFontTx/>
              <a:buNone/>
            </a:pPr>
            <a:r>
              <a:rPr lang="fr-FR" sz="2400" smtClean="0">
                <a:solidFill>
                  <a:srgbClr val="184B81"/>
                </a:solidFill>
              </a:rPr>
              <a:t>	</a:t>
            </a:r>
            <a:r>
              <a:rPr lang="fr-FR" sz="2400" smtClean="0">
                <a:solidFill>
                  <a:srgbClr val="01A0B5"/>
                </a:solidFill>
              </a:rPr>
              <a:t>M</a:t>
            </a:r>
            <a:r>
              <a:rPr lang="fr-FR" sz="2400" smtClean="0"/>
              <a:t>entions particulières :</a:t>
            </a:r>
          </a:p>
          <a:p>
            <a:pPr lvl="2" eaLnBrk="1" hangingPunct="1">
              <a:lnSpc>
                <a:spcPct val="90000"/>
              </a:lnSpc>
            </a:pPr>
            <a:r>
              <a:rPr lang="fr-FR" sz="2000" smtClean="0">
                <a:solidFill>
                  <a:srgbClr val="01A0B5"/>
                </a:solidFill>
              </a:rPr>
              <a:t>D</a:t>
            </a:r>
            <a:r>
              <a:rPr lang="fr-FR" sz="2000" smtClean="0"/>
              <a:t>urée de validité de l’ordre,</a:t>
            </a:r>
          </a:p>
          <a:p>
            <a:pPr lvl="2" eaLnBrk="1" hangingPunct="1">
              <a:lnSpc>
                <a:spcPct val="90000"/>
              </a:lnSpc>
            </a:pPr>
            <a:r>
              <a:rPr lang="fr-FR" sz="2000" smtClean="0">
                <a:solidFill>
                  <a:srgbClr val="01A0B5"/>
                </a:solidFill>
              </a:rPr>
              <a:t>C</a:t>
            </a:r>
            <a:r>
              <a:rPr lang="fr-FR" sz="2000" smtClean="0"/>
              <a:t>onditions de prix auxquelles l’ordre doit être exécuté.</a:t>
            </a:r>
          </a:p>
          <a:p>
            <a:pPr eaLnBrk="1" hangingPunct="1">
              <a:lnSpc>
                <a:spcPct val="90000"/>
              </a:lnSpc>
              <a:buFontTx/>
              <a:buNone/>
            </a:pPr>
            <a:r>
              <a:rPr lang="fr-FR" sz="2400" smtClean="0">
                <a:solidFill>
                  <a:srgbClr val="184B81"/>
                </a:solidFill>
              </a:rPr>
              <a:t>	</a:t>
            </a:r>
            <a:r>
              <a:rPr lang="fr-FR" sz="2400" smtClean="0">
                <a:solidFill>
                  <a:srgbClr val="01A0B5"/>
                </a:solidFill>
              </a:rPr>
              <a:t>M</a:t>
            </a:r>
            <a:r>
              <a:rPr lang="fr-FR" sz="2400" smtClean="0"/>
              <a:t>odes de transmission de l’ordre :</a:t>
            </a:r>
          </a:p>
          <a:p>
            <a:pPr lvl="2" eaLnBrk="1" hangingPunct="1">
              <a:lnSpc>
                <a:spcPct val="90000"/>
              </a:lnSpc>
            </a:pPr>
            <a:r>
              <a:rPr lang="fr-FR" sz="2000" smtClean="0">
                <a:solidFill>
                  <a:srgbClr val="01A0B5"/>
                </a:solidFill>
              </a:rPr>
              <a:t>T</a:t>
            </a:r>
            <a:r>
              <a:rPr lang="fr-FR" sz="2000" smtClean="0"/>
              <a:t>éléphone ou télécopie,</a:t>
            </a:r>
          </a:p>
          <a:p>
            <a:pPr lvl="2" eaLnBrk="1" hangingPunct="1">
              <a:lnSpc>
                <a:spcPct val="90000"/>
              </a:lnSpc>
            </a:pPr>
            <a:r>
              <a:rPr lang="fr-FR" sz="2000" smtClean="0">
                <a:solidFill>
                  <a:srgbClr val="01A0B5"/>
                </a:solidFill>
              </a:rPr>
              <a:t>M</a:t>
            </a:r>
            <a:r>
              <a:rPr lang="fr-FR" sz="2000" smtClean="0"/>
              <a:t>initel ou serveur Internet,</a:t>
            </a:r>
          </a:p>
          <a:p>
            <a:pPr lvl="2" eaLnBrk="1" hangingPunct="1">
              <a:lnSpc>
                <a:spcPct val="90000"/>
              </a:lnSpc>
            </a:pPr>
            <a:r>
              <a:rPr lang="fr-FR" sz="2000" smtClean="0">
                <a:solidFill>
                  <a:srgbClr val="01A0B5"/>
                </a:solidFill>
              </a:rPr>
              <a:t>L</a:t>
            </a:r>
            <a:r>
              <a:rPr lang="fr-FR" sz="2000" smtClean="0"/>
              <a:t>ettre adressée à un établissement habilité.</a:t>
            </a:r>
            <a:endParaRPr lang="fr-FR" sz="1800" smtClean="0"/>
          </a:p>
        </p:txBody>
      </p:sp>
      <p:sp>
        <p:nvSpPr>
          <p:cNvPr id="451586" name="Rectangle 3"/>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es différentes catégories d’ordres</a:t>
            </a:r>
          </a:p>
        </p:txBody>
      </p:sp>
      <p:pic>
        <p:nvPicPr>
          <p:cNvPr id="451587" name="Picture 4" descr="Logo 3"/>
          <p:cNvPicPr>
            <a:picLocks noChangeAspect="1" noChangeArrowheads="1"/>
          </p:cNvPicPr>
          <p:nvPr/>
        </p:nvPicPr>
        <p:blipFill>
          <a:blip r:embed="rId3"/>
          <a:srcRect/>
          <a:stretch>
            <a:fillRect/>
          </a:stretch>
        </p:blipFill>
        <p:spPr bwMode="auto">
          <a:xfrm>
            <a:off x="874713" y="1854200"/>
            <a:ext cx="522287" cy="533400"/>
          </a:xfrm>
          <a:prstGeom prst="rect">
            <a:avLst/>
          </a:prstGeom>
          <a:noFill/>
          <a:ln w="9525">
            <a:noFill/>
            <a:miter lim="800000"/>
            <a:headEnd/>
            <a:tailEnd/>
          </a:ln>
        </p:spPr>
      </p:pic>
      <p:pic>
        <p:nvPicPr>
          <p:cNvPr id="451588" name="Picture 5" descr="Logo 3"/>
          <p:cNvPicPr>
            <a:picLocks noChangeAspect="1" noChangeArrowheads="1"/>
          </p:cNvPicPr>
          <p:nvPr/>
        </p:nvPicPr>
        <p:blipFill>
          <a:blip r:embed="rId3"/>
          <a:srcRect/>
          <a:stretch>
            <a:fillRect/>
          </a:stretch>
        </p:blipFill>
        <p:spPr bwMode="auto">
          <a:xfrm>
            <a:off x="836613" y="2933700"/>
            <a:ext cx="522287" cy="533400"/>
          </a:xfrm>
          <a:prstGeom prst="rect">
            <a:avLst/>
          </a:prstGeom>
          <a:noFill/>
          <a:ln w="9525">
            <a:noFill/>
            <a:miter lim="800000"/>
            <a:headEnd/>
            <a:tailEnd/>
          </a:ln>
        </p:spPr>
      </p:pic>
      <p:pic>
        <p:nvPicPr>
          <p:cNvPr id="451589" name="Picture 6" descr="Logo 3"/>
          <p:cNvPicPr>
            <a:picLocks noChangeAspect="1" noChangeArrowheads="1"/>
          </p:cNvPicPr>
          <p:nvPr/>
        </p:nvPicPr>
        <p:blipFill>
          <a:blip r:embed="rId3"/>
          <a:srcRect/>
          <a:stretch>
            <a:fillRect/>
          </a:stretch>
        </p:blipFill>
        <p:spPr bwMode="auto">
          <a:xfrm>
            <a:off x="836613" y="3657600"/>
            <a:ext cx="522287" cy="533400"/>
          </a:xfrm>
          <a:prstGeom prst="rect">
            <a:avLst/>
          </a:prstGeom>
          <a:noFill/>
          <a:ln w="9525">
            <a:noFill/>
            <a:miter lim="800000"/>
            <a:headEnd/>
            <a:tailEnd/>
          </a:ln>
        </p:spPr>
      </p:pic>
      <p:pic>
        <p:nvPicPr>
          <p:cNvPr id="451590" name="Picture 7" descr="Logo 3"/>
          <p:cNvPicPr>
            <a:picLocks noChangeAspect="1" noChangeArrowheads="1"/>
          </p:cNvPicPr>
          <p:nvPr/>
        </p:nvPicPr>
        <p:blipFill>
          <a:blip r:embed="rId3"/>
          <a:srcRect/>
          <a:stretch>
            <a:fillRect/>
          </a:stretch>
        </p:blipFill>
        <p:spPr bwMode="auto">
          <a:xfrm>
            <a:off x="825500" y="4724400"/>
            <a:ext cx="522288" cy="533400"/>
          </a:xfrm>
          <a:prstGeom prst="rect">
            <a:avLst/>
          </a:prstGeom>
          <a:noFill/>
          <a:ln w="9525">
            <a:noFill/>
            <a:miter lim="800000"/>
            <a:headEnd/>
            <a:tailEnd/>
          </a:ln>
        </p:spPr>
      </p:pic>
    </p:spTree>
  </p:cSld>
  <p:clrMapOvr>
    <a:masterClrMapping/>
  </p:clrMapOvr>
  <p:transition>
    <p:zoom/>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3" name="Rectangle 2"/>
          <p:cNvSpPr>
            <a:spLocks noGrp="1" noChangeArrowheads="1"/>
          </p:cNvSpPr>
          <p:nvPr>
            <p:ph type="body" idx="1"/>
          </p:nvPr>
        </p:nvSpPr>
        <p:spPr>
          <a:xfrm>
            <a:off x="1066800" y="1828800"/>
            <a:ext cx="7086600" cy="4800600"/>
          </a:xfrm>
        </p:spPr>
        <p:txBody>
          <a:bodyPr/>
          <a:lstStyle/>
          <a:p>
            <a:pPr eaLnBrk="1" hangingPunct="1">
              <a:lnSpc>
                <a:spcPct val="90000"/>
              </a:lnSpc>
              <a:buFontTx/>
              <a:buNone/>
            </a:pPr>
            <a:r>
              <a:rPr lang="fr-FR" sz="2400" smtClean="0">
                <a:solidFill>
                  <a:srgbClr val="184B81"/>
                </a:solidFill>
              </a:rPr>
              <a:t>	</a:t>
            </a:r>
            <a:r>
              <a:rPr lang="fr-FR" sz="2400" smtClean="0">
                <a:solidFill>
                  <a:srgbClr val="01A0B5"/>
                </a:solidFill>
              </a:rPr>
              <a:t>D</a:t>
            </a:r>
            <a:r>
              <a:rPr lang="fr-FR" sz="2400" smtClean="0"/>
              <a:t>éfinition :</a:t>
            </a:r>
            <a:endParaRPr lang="fr-FR" sz="2400" smtClean="0">
              <a:solidFill>
                <a:srgbClr val="184B81"/>
              </a:solidFill>
            </a:endParaRPr>
          </a:p>
          <a:p>
            <a:pPr lvl="1" eaLnBrk="1" hangingPunct="1">
              <a:lnSpc>
                <a:spcPct val="90000"/>
              </a:lnSpc>
            </a:pPr>
            <a:r>
              <a:rPr lang="fr-FR" sz="2000" smtClean="0">
                <a:solidFill>
                  <a:srgbClr val="01A0B5"/>
                </a:solidFill>
              </a:rPr>
              <a:t>O</a:t>
            </a:r>
            <a:r>
              <a:rPr lang="fr-FR" sz="2000" smtClean="0"/>
              <a:t>bligatoirement exécuté dans la mesure où la quantité des offres est disponible sur le Marché,</a:t>
            </a:r>
          </a:p>
          <a:p>
            <a:pPr lvl="1" eaLnBrk="1" hangingPunct="1">
              <a:lnSpc>
                <a:spcPct val="90000"/>
              </a:lnSpc>
            </a:pPr>
            <a:r>
              <a:rPr lang="fr-FR" sz="2000" smtClean="0">
                <a:solidFill>
                  <a:srgbClr val="01A0B5"/>
                </a:solidFill>
              </a:rPr>
              <a:t>A</a:t>
            </a:r>
            <a:r>
              <a:rPr lang="fr-FR" sz="2000" smtClean="0"/>
              <a:t>ucune limite de prix.</a:t>
            </a:r>
            <a:endParaRPr lang="fr-FR" sz="2000" smtClean="0">
              <a:solidFill>
                <a:srgbClr val="184B81"/>
              </a:solidFill>
            </a:endParaRPr>
          </a:p>
          <a:p>
            <a:pPr eaLnBrk="1" hangingPunct="1">
              <a:lnSpc>
                <a:spcPct val="150000"/>
              </a:lnSpc>
              <a:buFontTx/>
              <a:buNone/>
            </a:pPr>
            <a:r>
              <a:rPr lang="fr-FR" sz="2400" smtClean="0">
                <a:solidFill>
                  <a:srgbClr val="184B81"/>
                </a:solidFill>
              </a:rPr>
              <a:t>	</a:t>
            </a:r>
            <a:r>
              <a:rPr lang="fr-FR" sz="2400" smtClean="0">
                <a:solidFill>
                  <a:srgbClr val="01A0B5"/>
                </a:solidFill>
              </a:rPr>
              <a:t>A</a:t>
            </a:r>
            <a:r>
              <a:rPr lang="fr-FR" sz="2400" smtClean="0"/>
              <a:t>vantages :</a:t>
            </a:r>
          </a:p>
          <a:p>
            <a:pPr lvl="1" eaLnBrk="1" hangingPunct="1">
              <a:lnSpc>
                <a:spcPct val="90000"/>
              </a:lnSpc>
            </a:pPr>
            <a:r>
              <a:rPr lang="fr-FR" sz="2000" smtClean="0">
                <a:solidFill>
                  <a:srgbClr val="01A0B5"/>
                </a:solidFill>
              </a:rPr>
              <a:t>D</a:t>
            </a:r>
            <a:r>
              <a:rPr lang="fr-FR" sz="2000" smtClean="0"/>
              <a:t>estiné aux valeurs liquides,</a:t>
            </a:r>
          </a:p>
          <a:p>
            <a:pPr lvl="1" eaLnBrk="1" hangingPunct="1">
              <a:lnSpc>
                <a:spcPct val="90000"/>
              </a:lnSpc>
            </a:pPr>
            <a:r>
              <a:rPr lang="fr-FR" sz="2000" smtClean="0">
                <a:solidFill>
                  <a:srgbClr val="01A0B5"/>
                </a:solidFill>
              </a:rPr>
              <a:t>E</a:t>
            </a:r>
            <a:r>
              <a:rPr lang="fr-FR" sz="2000" smtClean="0"/>
              <a:t>xécution totale (certain d’acheter ou de vendre).</a:t>
            </a:r>
          </a:p>
          <a:p>
            <a:pPr eaLnBrk="1" hangingPunct="1">
              <a:lnSpc>
                <a:spcPct val="150000"/>
              </a:lnSpc>
              <a:buFontTx/>
              <a:buNone/>
            </a:pPr>
            <a:r>
              <a:rPr lang="fr-FR" sz="2400" smtClean="0">
                <a:solidFill>
                  <a:srgbClr val="184B81"/>
                </a:solidFill>
              </a:rPr>
              <a:t>	</a:t>
            </a:r>
            <a:r>
              <a:rPr lang="fr-FR" sz="2400" smtClean="0">
                <a:solidFill>
                  <a:srgbClr val="01A0B5"/>
                </a:solidFill>
              </a:rPr>
              <a:t>I</a:t>
            </a:r>
            <a:r>
              <a:rPr lang="fr-FR" sz="2400" smtClean="0"/>
              <a:t>nconvénients :</a:t>
            </a:r>
          </a:p>
          <a:p>
            <a:pPr lvl="1" eaLnBrk="1" hangingPunct="1">
              <a:lnSpc>
                <a:spcPct val="90000"/>
              </a:lnSpc>
            </a:pPr>
            <a:r>
              <a:rPr lang="fr-FR" sz="2000" smtClean="0">
                <a:solidFill>
                  <a:srgbClr val="01A0B5"/>
                </a:solidFill>
              </a:rPr>
              <a:t>A</a:t>
            </a:r>
            <a:r>
              <a:rPr lang="fr-FR" sz="2000" smtClean="0"/>
              <a:t>ucune maîtrise du prix d’exécution (achat trop cher, vente trop bon marché),</a:t>
            </a:r>
          </a:p>
          <a:p>
            <a:pPr lvl="1" eaLnBrk="1" hangingPunct="1">
              <a:lnSpc>
                <a:spcPct val="90000"/>
              </a:lnSpc>
            </a:pPr>
            <a:r>
              <a:rPr lang="fr-FR" sz="2000" smtClean="0">
                <a:solidFill>
                  <a:srgbClr val="01A0B5"/>
                </a:solidFill>
              </a:rPr>
              <a:t>N</a:t>
            </a:r>
            <a:r>
              <a:rPr lang="fr-FR" sz="2000" smtClean="0"/>
              <a:t>e s’adresse pas aux valeurs volatiles (ex : bons de souscription, warrants…).</a:t>
            </a:r>
          </a:p>
        </p:txBody>
      </p:sp>
      <p:pic>
        <p:nvPicPr>
          <p:cNvPr id="453634" name="Picture 3" descr="Pour"/>
          <p:cNvPicPr>
            <a:picLocks noChangeAspect="1" noChangeArrowheads="1"/>
          </p:cNvPicPr>
          <p:nvPr/>
        </p:nvPicPr>
        <p:blipFill>
          <a:blip r:embed="rId3"/>
          <a:srcRect/>
          <a:stretch>
            <a:fillRect/>
          </a:stretch>
        </p:blipFill>
        <p:spPr bwMode="auto">
          <a:xfrm>
            <a:off x="914400" y="4000500"/>
            <a:ext cx="304800" cy="304800"/>
          </a:xfrm>
          <a:prstGeom prst="rect">
            <a:avLst/>
          </a:prstGeom>
          <a:noFill/>
          <a:ln w="9525">
            <a:noFill/>
            <a:miter lim="800000"/>
            <a:headEnd/>
            <a:tailEnd/>
          </a:ln>
        </p:spPr>
      </p:pic>
      <p:pic>
        <p:nvPicPr>
          <p:cNvPr id="453635" name="Picture 4" descr="Contre"/>
          <p:cNvPicPr>
            <a:picLocks noChangeAspect="1" noChangeArrowheads="1"/>
          </p:cNvPicPr>
          <p:nvPr/>
        </p:nvPicPr>
        <p:blipFill>
          <a:blip r:embed="rId4"/>
          <a:srcRect/>
          <a:stretch>
            <a:fillRect/>
          </a:stretch>
        </p:blipFill>
        <p:spPr bwMode="auto">
          <a:xfrm>
            <a:off x="914400" y="5549900"/>
            <a:ext cx="304800" cy="304800"/>
          </a:xfrm>
          <a:prstGeom prst="rect">
            <a:avLst/>
          </a:prstGeom>
          <a:noFill/>
          <a:ln w="9525">
            <a:noFill/>
            <a:miter lim="800000"/>
            <a:headEnd/>
            <a:tailEnd/>
          </a:ln>
        </p:spPr>
      </p:pic>
      <p:sp>
        <p:nvSpPr>
          <p:cNvPr id="453636" name="AutoShape 5"/>
          <p:cNvSpPr>
            <a:spLocks/>
          </p:cNvSpPr>
          <p:nvPr/>
        </p:nvSpPr>
        <p:spPr bwMode="auto">
          <a:xfrm>
            <a:off x="1371600" y="5245100"/>
            <a:ext cx="76200" cy="914400"/>
          </a:xfrm>
          <a:prstGeom prst="leftBrace">
            <a:avLst>
              <a:gd name="adj1" fmla="val 100000"/>
              <a:gd name="adj2" fmla="val 50000"/>
            </a:avLst>
          </a:prstGeom>
          <a:noFill/>
          <a:ln w="9525">
            <a:solidFill>
              <a:schemeClr val="tx1"/>
            </a:solidFill>
            <a:round/>
            <a:headEnd/>
            <a:tailEnd/>
          </a:ln>
        </p:spPr>
        <p:txBody>
          <a:bodyPr wrap="none" anchor="ctr"/>
          <a:lstStyle/>
          <a:p>
            <a:pPr eaLnBrk="0" hangingPunct="0"/>
            <a:endParaRPr lang="fr-FR"/>
          </a:p>
        </p:txBody>
      </p:sp>
      <p:sp>
        <p:nvSpPr>
          <p:cNvPr id="453637" name="Rectangle 6"/>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’ordre « à tout prix »</a:t>
            </a:r>
          </a:p>
        </p:txBody>
      </p:sp>
      <p:sp>
        <p:nvSpPr>
          <p:cNvPr id="453638" name="AutoShape 7"/>
          <p:cNvSpPr>
            <a:spLocks/>
          </p:cNvSpPr>
          <p:nvPr/>
        </p:nvSpPr>
        <p:spPr bwMode="auto">
          <a:xfrm>
            <a:off x="1390650" y="3898900"/>
            <a:ext cx="76200" cy="533400"/>
          </a:xfrm>
          <a:prstGeom prst="leftBrace">
            <a:avLst>
              <a:gd name="adj1" fmla="val 58333"/>
              <a:gd name="adj2" fmla="val 50000"/>
            </a:avLst>
          </a:prstGeom>
          <a:noFill/>
          <a:ln w="9525">
            <a:solidFill>
              <a:schemeClr val="tx1"/>
            </a:solidFill>
            <a:round/>
            <a:headEnd/>
            <a:tailEnd/>
          </a:ln>
        </p:spPr>
        <p:txBody>
          <a:bodyPr wrap="none" anchor="ctr"/>
          <a:lstStyle/>
          <a:p>
            <a:pPr eaLnBrk="0" hangingPunct="0"/>
            <a:endParaRPr lang="fr-FR"/>
          </a:p>
        </p:txBody>
      </p:sp>
      <p:pic>
        <p:nvPicPr>
          <p:cNvPr id="453639" name="Picture 8" descr="Logo 3"/>
          <p:cNvPicPr>
            <a:picLocks noChangeAspect="1" noChangeArrowheads="1"/>
          </p:cNvPicPr>
          <p:nvPr/>
        </p:nvPicPr>
        <p:blipFill>
          <a:blip r:embed="rId5"/>
          <a:srcRect/>
          <a:stretch>
            <a:fillRect/>
          </a:stretch>
        </p:blipFill>
        <p:spPr bwMode="auto">
          <a:xfrm>
            <a:off x="874713" y="1778000"/>
            <a:ext cx="522287" cy="533400"/>
          </a:xfrm>
          <a:prstGeom prst="rect">
            <a:avLst/>
          </a:prstGeom>
          <a:noFill/>
          <a:ln w="9525">
            <a:noFill/>
            <a:miter lim="800000"/>
            <a:headEnd/>
            <a:tailEnd/>
          </a:ln>
        </p:spPr>
      </p:pic>
      <p:pic>
        <p:nvPicPr>
          <p:cNvPr id="453640" name="Picture 9" descr="Logo 3"/>
          <p:cNvPicPr>
            <a:picLocks noChangeAspect="1" noChangeArrowheads="1"/>
          </p:cNvPicPr>
          <p:nvPr/>
        </p:nvPicPr>
        <p:blipFill>
          <a:blip r:embed="rId5"/>
          <a:srcRect/>
          <a:stretch>
            <a:fillRect/>
          </a:stretch>
        </p:blipFill>
        <p:spPr bwMode="auto">
          <a:xfrm>
            <a:off x="836613" y="4597400"/>
            <a:ext cx="522287" cy="533400"/>
          </a:xfrm>
          <a:prstGeom prst="rect">
            <a:avLst/>
          </a:prstGeom>
          <a:noFill/>
          <a:ln w="9525">
            <a:noFill/>
            <a:miter lim="800000"/>
            <a:headEnd/>
            <a:tailEnd/>
          </a:ln>
        </p:spPr>
      </p:pic>
      <p:pic>
        <p:nvPicPr>
          <p:cNvPr id="453641" name="Picture 10" descr="Logo 3"/>
          <p:cNvPicPr>
            <a:picLocks noChangeAspect="1" noChangeArrowheads="1"/>
          </p:cNvPicPr>
          <p:nvPr/>
        </p:nvPicPr>
        <p:blipFill>
          <a:blip r:embed="rId5"/>
          <a:srcRect/>
          <a:stretch>
            <a:fillRect/>
          </a:stretch>
        </p:blipFill>
        <p:spPr bwMode="auto">
          <a:xfrm>
            <a:off x="838200" y="3302000"/>
            <a:ext cx="522288" cy="533400"/>
          </a:xfrm>
          <a:prstGeom prst="rect">
            <a:avLst/>
          </a:prstGeom>
          <a:noFill/>
          <a:ln w="9525">
            <a:noFill/>
            <a:miter lim="800000"/>
            <a:headEnd/>
            <a:tailEnd/>
          </a:ln>
        </p:spPr>
      </p:pic>
    </p:spTree>
  </p:cSld>
  <p:clrMapOvr>
    <a:masterClrMapping/>
  </p:clrMapOvr>
  <p:transition>
    <p:zoom/>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1" name="Rectangle 2"/>
          <p:cNvSpPr>
            <a:spLocks noGrp="1" noChangeArrowheads="1"/>
          </p:cNvSpPr>
          <p:nvPr>
            <p:ph type="body" idx="1"/>
          </p:nvPr>
        </p:nvSpPr>
        <p:spPr>
          <a:xfrm>
            <a:off x="1066800" y="1828800"/>
            <a:ext cx="7086600" cy="4495800"/>
          </a:xfrm>
        </p:spPr>
        <p:txBody>
          <a:bodyPr/>
          <a:lstStyle/>
          <a:p>
            <a:pPr eaLnBrk="1" hangingPunct="1">
              <a:lnSpc>
                <a:spcPct val="90000"/>
              </a:lnSpc>
              <a:buFontTx/>
              <a:buNone/>
            </a:pPr>
            <a:r>
              <a:rPr lang="fr-FR" sz="2400" smtClean="0">
                <a:solidFill>
                  <a:srgbClr val="184B81"/>
                </a:solidFill>
              </a:rPr>
              <a:t>	</a:t>
            </a:r>
            <a:r>
              <a:rPr lang="fr-FR" sz="2400" smtClean="0">
                <a:solidFill>
                  <a:srgbClr val="01A0B5"/>
                </a:solidFill>
              </a:rPr>
              <a:t>D</a:t>
            </a:r>
            <a:r>
              <a:rPr lang="fr-FR" sz="2400" smtClean="0"/>
              <a:t>éfinition :</a:t>
            </a:r>
            <a:endParaRPr lang="fr-FR" sz="2400" smtClean="0">
              <a:solidFill>
                <a:srgbClr val="184B81"/>
              </a:solidFill>
            </a:endParaRPr>
          </a:p>
          <a:p>
            <a:pPr lvl="1" eaLnBrk="1" hangingPunct="1">
              <a:lnSpc>
                <a:spcPct val="90000"/>
              </a:lnSpc>
            </a:pPr>
            <a:r>
              <a:rPr lang="fr-FR" sz="2000" smtClean="0">
                <a:solidFill>
                  <a:srgbClr val="01A0B5"/>
                </a:solidFill>
              </a:rPr>
              <a:t>T</a:t>
            </a:r>
            <a:r>
              <a:rPr lang="fr-FR" sz="2000" smtClean="0"/>
              <a:t>ransformé en </a:t>
            </a:r>
            <a:r>
              <a:rPr lang="fr-FR" sz="2000" i="1" smtClean="0"/>
              <a:t>ordre limité au cours d’ouverture</a:t>
            </a:r>
            <a:r>
              <a:rPr lang="fr-FR" sz="2000" smtClean="0"/>
              <a:t> si présent à l’ouverture des cotations,</a:t>
            </a:r>
          </a:p>
          <a:p>
            <a:pPr lvl="1" eaLnBrk="1" hangingPunct="1">
              <a:lnSpc>
                <a:spcPct val="90000"/>
              </a:lnSpc>
            </a:pPr>
            <a:r>
              <a:rPr lang="fr-FR" sz="2000" smtClean="0">
                <a:solidFill>
                  <a:srgbClr val="01A0B5"/>
                </a:solidFill>
              </a:rPr>
              <a:t>T</a:t>
            </a:r>
            <a:r>
              <a:rPr lang="fr-FR" sz="2000" smtClean="0"/>
              <a:t>ransformé en </a:t>
            </a:r>
            <a:r>
              <a:rPr lang="fr-FR" sz="2000" i="1" smtClean="0"/>
              <a:t>ordre limité </a:t>
            </a:r>
            <a:r>
              <a:rPr lang="fr-FR" sz="2000" smtClean="0"/>
              <a:t>au prix de la meilleure limite du côté opposé du marché au moment où il est passé,</a:t>
            </a:r>
          </a:p>
          <a:p>
            <a:pPr lvl="1" eaLnBrk="1" hangingPunct="1">
              <a:lnSpc>
                <a:spcPct val="90000"/>
              </a:lnSpc>
            </a:pPr>
            <a:r>
              <a:rPr lang="fr-FR" sz="2000" smtClean="0">
                <a:solidFill>
                  <a:srgbClr val="01A0B5"/>
                </a:solidFill>
              </a:rPr>
              <a:t>A</a:t>
            </a:r>
            <a:r>
              <a:rPr lang="fr-FR" sz="2000" smtClean="0"/>
              <a:t>ucune limite de prix.</a:t>
            </a:r>
            <a:endParaRPr lang="fr-FR" sz="2000" smtClean="0">
              <a:solidFill>
                <a:srgbClr val="184B81"/>
              </a:solidFill>
            </a:endParaRPr>
          </a:p>
          <a:p>
            <a:pPr eaLnBrk="1" hangingPunct="1">
              <a:lnSpc>
                <a:spcPct val="90000"/>
              </a:lnSpc>
              <a:buFontTx/>
              <a:buNone/>
            </a:pPr>
            <a:r>
              <a:rPr lang="fr-FR" sz="2400" smtClean="0">
                <a:solidFill>
                  <a:srgbClr val="184B81"/>
                </a:solidFill>
              </a:rPr>
              <a:t>	</a:t>
            </a:r>
            <a:r>
              <a:rPr lang="fr-FR" sz="2400" smtClean="0">
                <a:solidFill>
                  <a:srgbClr val="01A0B5"/>
                </a:solidFill>
              </a:rPr>
              <a:t>A</a:t>
            </a:r>
            <a:r>
              <a:rPr lang="fr-FR" sz="2400" smtClean="0"/>
              <a:t>vantages :</a:t>
            </a:r>
          </a:p>
          <a:p>
            <a:pPr lvl="1" eaLnBrk="1" hangingPunct="1">
              <a:lnSpc>
                <a:spcPct val="90000"/>
              </a:lnSpc>
            </a:pPr>
            <a:r>
              <a:rPr lang="fr-FR" sz="2000" smtClean="0">
                <a:solidFill>
                  <a:srgbClr val="01A0B5"/>
                </a:solidFill>
              </a:rPr>
              <a:t>O</a:t>
            </a:r>
            <a:r>
              <a:rPr lang="fr-FR" sz="2000" smtClean="0"/>
              <a:t>btient le meilleur prix disponible sur le marché,</a:t>
            </a:r>
          </a:p>
          <a:p>
            <a:pPr lvl="1" eaLnBrk="1" hangingPunct="1">
              <a:lnSpc>
                <a:spcPct val="90000"/>
              </a:lnSpc>
            </a:pPr>
            <a:r>
              <a:rPr lang="fr-FR" sz="2000" smtClean="0">
                <a:solidFill>
                  <a:srgbClr val="01A0B5"/>
                </a:solidFill>
              </a:rPr>
              <a:t>C</a:t>
            </a:r>
            <a:r>
              <a:rPr lang="fr-FR" sz="2000" smtClean="0"/>
              <a:t>ours fixé en fonction du marché.</a:t>
            </a:r>
          </a:p>
          <a:p>
            <a:pPr eaLnBrk="1" hangingPunct="1">
              <a:lnSpc>
                <a:spcPct val="90000"/>
              </a:lnSpc>
              <a:buFontTx/>
              <a:buNone/>
            </a:pPr>
            <a:r>
              <a:rPr lang="fr-FR" sz="2400" smtClean="0">
                <a:solidFill>
                  <a:srgbClr val="184B81"/>
                </a:solidFill>
              </a:rPr>
              <a:t>	</a:t>
            </a:r>
            <a:r>
              <a:rPr lang="fr-FR" sz="2400" smtClean="0">
                <a:solidFill>
                  <a:srgbClr val="01A0B5"/>
                </a:solidFill>
              </a:rPr>
              <a:t>I</a:t>
            </a:r>
            <a:r>
              <a:rPr lang="fr-FR" sz="2400" smtClean="0"/>
              <a:t>nconvénients :</a:t>
            </a:r>
          </a:p>
          <a:p>
            <a:pPr lvl="1" eaLnBrk="1" hangingPunct="1">
              <a:lnSpc>
                <a:spcPct val="90000"/>
              </a:lnSpc>
            </a:pPr>
            <a:r>
              <a:rPr lang="fr-FR" sz="2000" smtClean="0">
                <a:solidFill>
                  <a:srgbClr val="01A0B5"/>
                </a:solidFill>
              </a:rPr>
              <a:t>P</a:t>
            </a:r>
            <a:r>
              <a:rPr lang="fr-FR" sz="2000" smtClean="0"/>
              <a:t>as de maîtrise du prix d’exécution (achat trop cher, vente trop bon marché),</a:t>
            </a:r>
          </a:p>
          <a:p>
            <a:pPr lvl="1" eaLnBrk="1" hangingPunct="1">
              <a:lnSpc>
                <a:spcPct val="90000"/>
              </a:lnSpc>
            </a:pPr>
            <a:r>
              <a:rPr lang="fr-FR" sz="2000" smtClean="0">
                <a:solidFill>
                  <a:srgbClr val="01A0B5"/>
                </a:solidFill>
              </a:rPr>
              <a:t>P</a:t>
            </a:r>
            <a:r>
              <a:rPr lang="fr-FR" sz="2000" smtClean="0"/>
              <a:t>ossibilité d’exécution partielle ou fractionnée.</a:t>
            </a:r>
          </a:p>
        </p:txBody>
      </p:sp>
      <p:pic>
        <p:nvPicPr>
          <p:cNvPr id="455682" name="Picture 3" descr="Pour"/>
          <p:cNvPicPr>
            <a:picLocks noChangeAspect="1" noChangeArrowheads="1"/>
          </p:cNvPicPr>
          <p:nvPr/>
        </p:nvPicPr>
        <p:blipFill>
          <a:blip r:embed="rId3"/>
          <a:srcRect/>
          <a:stretch>
            <a:fillRect/>
          </a:stretch>
        </p:blipFill>
        <p:spPr bwMode="auto">
          <a:xfrm>
            <a:off x="914400" y="4381500"/>
            <a:ext cx="304800" cy="304800"/>
          </a:xfrm>
          <a:prstGeom prst="rect">
            <a:avLst/>
          </a:prstGeom>
          <a:noFill/>
          <a:ln w="9525">
            <a:noFill/>
            <a:miter lim="800000"/>
            <a:headEnd/>
            <a:tailEnd/>
          </a:ln>
        </p:spPr>
      </p:pic>
      <p:pic>
        <p:nvPicPr>
          <p:cNvPr id="455683" name="Picture 4" descr="Contre"/>
          <p:cNvPicPr>
            <a:picLocks noChangeAspect="1" noChangeArrowheads="1"/>
          </p:cNvPicPr>
          <p:nvPr/>
        </p:nvPicPr>
        <p:blipFill>
          <a:blip r:embed="rId4"/>
          <a:srcRect/>
          <a:stretch>
            <a:fillRect/>
          </a:stretch>
        </p:blipFill>
        <p:spPr bwMode="auto">
          <a:xfrm>
            <a:off x="914400" y="5629275"/>
            <a:ext cx="304800" cy="304800"/>
          </a:xfrm>
          <a:prstGeom prst="rect">
            <a:avLst/>
          </a:prstGeom>
          <a:noFill/>
          <a:ln w="9525">
            <a:noFill/>
            <a:miter lim="800000"/>
            <a:headEnd/>
            <a:tailEnd/>
          </a:ln>
        </p:spPr>
      </p:pic>
      <p:sp>
        <p:nvSpPr>
          <p:cNvPr id="455684" name="AutoShape 5"/>
          <p:cNvSpPr>
            <a:spLocks/>
          </p:cNvSpPr>
          <p:nvPr/>
        </p:nvSpPr>
        <p:spPr bwMode="auto">
          <a:xfrm>
            <a:off x="1371600" y="5324475"/>
            <a:ext cx="76200" cy="914400"/>
          </a:xfrm>
          <a:prstGeom prst="leftBrace">
            <a:avLst>
              <a:gd name="adj1" fmla="val 100000"/>
              <a:gd name="adj2" fmla="val 50000"/>
            </a:avLst>
          </a:prstGeom>
          <a:noFill/>
          <a:ln w="9525">
            <a:solidFill>
              <a:schemeClr val="tx1"/>
            </a:solidFill>
            <a:round/>
            <a:headEnd/>
            <a:tailEnd/>
          </a:ln>
        </p:spPr>
        <p:txBody>
          <a:bodyPr wrap="none" anchor="ctr"/>
          <a:lstStyle/>
          <a:p>
            <a:pPr eaLnBrk="0" hangingPunct="0"/>
            <a:endParaRPr lang="fr-FR"/>
          </a:p>
        </p:txBody>
      </p:sp>
      <p:sp>
        <p:nvSpPr>
          <p:cNvPr id="455685" name="Rectangle 6"/>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’ordre « à la meilleure limite »</a:t>
            </a:r>
          </a:p>
        </p:txBody>
      </p:sp>
      <p:sp>
        <p:nvSpPr>
          <p:cNvPr id="455686" name="AutoShape 7"/>
          <p:cNvSpPr>
            <a:spLocks/>
          </p:cNvSpPr>
          <p:nvPr/>
        </p:nvSpPr>
        <p:spPr bwMode="auto">
          <a:xfrm>
            <a:off x="1390650" y="4267200"/>
            <a:ext cx="76200" cy="533400"/>
          </a:xfrm>
          <a:prstGeom prst="leftBrace">
            <a:avLst>
              <a:gd name="adj1" fmla="val 58333"/>
              <a:gd name="adj2" fmla="val 50000"/>
            </a:avLst>
          </a:prstGeom>
          <a:noFill/>
          <a:ln w="9525">
            <a:solidFill>
              <a:schemeClr val="tx1"/>
            </a:solidFill>
            <a:round/>
            <a:headEnd/>
            <a:tailEnd/>
          </a:ln>
        </p:spPr>
        <p:txBody>
          <a:bodyPr wrap="none" anchor="ctr"/>
          <a:lstStyle/>
          <a:p>
            <a:pPr eaLnBrk="0" hangingPunct="0"/>
            <a:endParaRPr lang="fr-FR"/>
          </a:p>
        </p:txBody>
      </p:sp>
      <p:pic>
        <p:nvPicPr>
          <p:cNvPr id="455687" name="Picture 8" descr="Logo 3"/>
          <p:cNvPicPr>
            <a:picLocks noChangeAspect="1" noChangeArrowheads="1"/>
          </p:cNvPicPr>
          <p:nvPr/>
        </p:nvPicPr>
        <p:blipFill>
          <a:blip r:embed="rId5"/>
          <a:srcRect/>
          <a:stretch>
            <a:fillRect/>
          </a:stretch>
        </p:blipFill>
        <p:spPr bwMode="auto">
          <a:xfrm>
            <a:off x="874713" y="1778000"/>
            <a:ext cx="522287" cy="533400"/>
          </a:xfrm>
          <a:prstGeom prst="rect">
            <a:avLst/>
          </a:prstGeom>
          <a:noFill/>
          <a:ln w="9525">
            <a:noFill/>
            <a:miter lim="800000"/>
            <a:headEnd/>
            <a:tailEnd/>
          </a:ln>
        </p:spPr>
      </p:pic>
      <p:pic>
        <p:nvPicPr>
          <p:cNvPr id="455688" name="Picture 9" descr="Logo 3"/>
          <p:cNvPicPr>
            <a:picLocks noChangeAspect="1" noChangeArrowheads="1"/>
          </p:cNvPicPr>
          <p:nvPr/>
        </p:nvPicPr>
        <p:blipFill>
          <a:blip r:embed="rId5"/>
          <a:srcRect/>
          <a:stretch>
            <a:fillRect/>
          </a:stretch>
        </p:blipFill>
        <p:spPr bwMode="auto">
          <a:xfrm>
            <a:off x="836613" y="4791075"/>
            <a:ext cx="522287" cy="533400"/>
          </a:xfrm>
          <a:prstGeom prst="rect">
            <a:avLst/>
          </a:prstGeom>
          <a:noFill/>
          <a:ln w="9525">
            <a:noFill/>
            <a:miter lim="800000"/>
            <a:headEnd/>
            <a:tailEnd/>
          </a:ln>
        </p:spPr>
      </p:pic>
      <p:pic>
        <p:nvPicPr>
          <p:cNvPr id="455689" name="Picture 10" descr="Logo 3"/>
          <p:cNvPicPr>
            <a:picLocks noChangeAspect="1" noChangeArrowheads="1"/>
          </p:cNvPicPr>
          <p:nvPr/>
        </p:nvPicPr>
        <p:blipFill>
          <a:blip r:embed="rId5"/>
          <a:srcRect/>
          <a:stretch>
            <a:fillRect/>
          </a:stretch>
        </p:blipFill>
        <p:spPr bwMode="auto">
          <a:xfrm>
            <a:off x="838200" y="3724275"/>
            <a:ext cx="522288" cy="533400"/>
          </a:xfrm>
          <a:prstGeom prst="rect">
            <a:avLst/>
          </a:prstGeom>
          <a:noFill/>
          <a:ln w="9525">
            <a:noFill/>
            <a:miter lim="800000"/>
            <a:headEnd/>
            <a:tailEnd/>
          </a:ln>
        </p:spPr>
      </p:pic>
    </p:spTree>
  </p:cSld>
  <p:clrMapOvr>
    <a:masterClrMapping/>
  </p:clrMapOvr>
  <p:transition>
    <p:zoom/>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29" name="Rectangle 2"/>
          <p:cNvSpPr>
            <a:spLocks noGrp="1" noChangeArrowheads="1"/>
          </p:cNvSpPr>
          <p:nvPr>
            <p:ph type="body" idx="1"/>
          </p:nvPr>
        </p:nvSpPr>
        <p:spPr>
          <a:xfrm>
            <a:off x="1066800" y="1800225"/>
            <a:ext cx="7086600" cy="4191000"/>
          </a:xfrm>
        </p:spPr>
        <p:txBody>
          <a:bodyPr/>
          <a:lstStyle/>
          <a:p>
            <a:pPr eaLnBrk="1" hangingPunct="1"/>
            <a:r>
              <a:rPr lang="fr-FR" sz="2400" smtClean="0">
                <a:solidFill>
                  <a:srgbClr val="01A0B5"/>
                </a:solidFill>
              </a:rPr>
              <a:t>D</a:t>
            </a:r>
            <a:r>
              <a:rPr lang="fr-FR" sz="2400" smtClean="0"/>
              <a:t>éfinition :</a:t>
            </a:r>
            <a:endParaRPr lang="fr-FR" sz="2400" smtClean="0">
              <a:solidFill>
                <a:srgbClr val="184B81"/>
              </a:solidFill>
            </a:endParaRPr>
          </a:p>
          <a:p>
            <a:pPr lvl="1" eaLnBrk="1" hangingPunct="1"/>
            <a:r>
              <a:rPr lang="fr-FR" sz="2000" smtClean="0">
                <a:solidFill>
                  <a:srgbClr val="01A0B5"/>
                </a:solidFill>
              </a:rPr>
              <a:t>F</a:t>
            </a:r>
            <a:r>
              <a:rPr lang="fr-FR" sz="2000" smtClean="0"/>
              <a:t>ixe un prix </a:t>
            </a:r>
            <a:r>
              <a:rPr lang="fr-FR" sz="2000" i="1" smtClean="0"/>
              <a:t>maxi</a:t>
            </a:r>
            <a:r>
              <a:rPr lang="fr-FR" sz="2000" smtClean="0"/>
              <a:t> à l’achat ou un prix </a:t>
            </a:r>
            <a:r>
              <a:rPr lang="fr-FR" sz="2000" i="1" smtClean="0"/>
              <a:t>mini</a:t>
            </a:r>
            <a:r>
              <a:rPr lang="fr-FR" sz="2000" smtClean="0"/>
              <a:t> à la vente,</a:t>
            </a:r>
          </a:p>
          <a:p>
            <a:pPr lvl="1" eaLnBrk="1" hangingPunct="1"/>
            <a:r>
              <a:rPr lang="fr-FR" sz="2000" smtClean="0">
                <a:solidFill>
                  <a:srgbClr val="01A0B5"/>
                </a:solidFill>
              </a:rPr>
              <a:t>E</a:t>
            </a:r>
            <a:r>
              <a:rPr lang="fr-FR" sz="2000" smtClean="0"/>
              <a:t>xécution subordonnée à l’existence d’une contrepartie.</a:t>
            </a:r>
            <a:endParaRPr lang="fr-FR" sz="2000" smtClean="0">
              <a:solidFill>
                <a:srgbClr val="184B81"/>
              </a:solidFill>
            </a:endParaRPr>
          </a:p>
          <a:p>
            <a:pPr eaLnBrk="1" hangingPunct="1">
              <a:lnSpc>
                <a:spcPct val="150000"/>
              </a:lnSpc>
            </a:pPr>
            <a:r>
              <a:rPr lang="fr-FR" sz="2400" smtClean="0">
                <a:solidFill>
                  <a:srgbClr val="01A0B5"/>
                </a:solidFill>
              </a:rPr>
              <a:t>A</a:t>
            </a:r>
            <a:r>
              <a:rPr lang="fr-FR" sz="2400" smtClean="0"/>
              <a:t>vantages :</a:t>
            </a:r>
          </a:p>
          <a:p>
            <a:pPr lvl="1" eaLnBrk="1" hangingPunct="1"/>
            <a:r>
              <a:rPr lang="fr-FR" sz="2000" smtClean="0">
                <a:solidFill>
                  <a:srgbClr val="01A0B5"/>
                </a:solidFill>
              </a:rPr>
              <a:t>M</a:t>
            </a:r>
            <a:r>
              <a:rPr lang="fr-FR" sz="2000" smtClean="0"/>
              <a:t>aîtrise du prix d’exécution, </a:t>
            </a:r>
          </a:p>
          <a:p>
            <a:pPr lvl="1" eaLnBrk="1" hangingPunct="1"/>
            <a:r>
              <a:rPr lang="fr-FR" sz="2000" smtClean="0">
                <a:solidFill>
                  <a:srgbClr val="01A0B5"/>
                </a:solidFill>
              </a:rPr>
              <a:t>P</a:t>
            </a:r>
            <a:r>
              <a:rPr lang="fr-FR" sz="2000" smtClean="0"/>
              <a:t>rotection contre les fluctuations du marché.</a:t>
            </a:r>
          </a:p>
          <a:p>
            <a:pPr eaLnBrk="1" hangingPunct="1">
              <a:lnSpc>
                <a:spcPct val="150000"/>
              </a:lnSpc>
            </a:pPr>
            <a:r>
              <a:rPr lang="fr-FR" sz="2400" smtClean="0">
                <a:solidFill>
                  <a:srgbClr val="01A0B5"/>
                </a:solidFill>
              </a:rPr>
              <a:t>I</a:t>
            </a:r>
            <a:r>
              <a:rPr lang="fr-FR" sz="2400" smtClean="0"/>
              <a:t>nconvénients :</a:t>
            </a:r>
          </a:p>
          <a:p>
            <a:pPr lvl="1" eaLnBrk="1" hangingPunct="1"/>
            <a:r>
              <a:rPr lang="fr-FR" sz="2000" smtClean="0">
                <a:solidFill>
                  <a:srgbClr val="01A0B5"/>
                </a:solidFill>
              </a:rPr>
              <a:t>P</a:t>
            </a:r>
            <a:r>
              <a:rPr lang="fr-FR" sz="2000" smtClean="0"/>
              <a:t>ossibilité d’exécution partielle ou fractionnée,</a:t>
            </a:r>
          </a:p>
          <a:p>
            <a:pPr lvl="1" eaLnBrk="1" hangingPunct="1"/>
            <a:r>
              <a:rPr lang="fr-FR" sz="2000" smtClean="0">
                <a:solidFill>
                  <a:srgbClr val="01A0B5"/>
                </a:solidFill>
              </a:rPr>
              <a:t>S</a:t>
            </a:r>
            <a:r>
              <a:rPr lang="fr-FR" sz="2000" smtClean="0"/>
              <a:t>ubit la règle du </a:t>
            </a:r>
            <a:r>
              <a:rPr lang="fr-FR" sz="2000" i="1" smtClean="0"/>
              <a:t>« First arrived, first served ».</a:t>
            </a:r>
            <a:r>
              <a:rPr lang="fr-FR" sz="2000" smtClean="0"/>
              <a:t>	</a:t>
            </a:r>
          </a:p>
        </p:txBody>
      </p:sp>
      <p:pic>
        <p:nvPicPr>
          <p:cNvPr id="457730" name="Picture 3" descr="Pour"/>
          <p:cNvPicPr>
            <a:picLocks noChangeAspect="1" noChangeArrowheads="1"/>
          </p:cNvPicPr>
          <p:nvPr/>
        </p:nvPicPr>
        <p:blipFill>
          <a:blip r:embed="rId3"/>
          <a:srcRect/>
          <a:stretch>
            <a:fillRect/>
          </a:stretch>
        </p:blipFill>
        <p:spPr bwMode="auto">
          <a:xfrm>
            <a:off x="914400" y="3838575"/>
            <a:ext cx="304800" cy="304800"/>
          </a:xfrm>
          <a:prstGeom prst="rect">
            <a:avLst/>
          </a:prstGeom>
          <a:noFill/>
          <a:ln w="9525">
            <a:noFill/>
            <a:miter lim="800000"/>
            <a:headEnd/>
            <a:tailEnd/>
          </a:ln>
        </p:spPr>
      </p:pic>
      <p:pic>
        <p:nvPicPr>
          <p:cNvPr id="457731" name="Picture 4" descr="Contre"/>
          <p:cNvPicPr>
            <a:picLocks noChangeAspect="1" noChangeArrowheads="1"/>
          </p:cNvPicPr>
          <p:nvPr/>
        </p:nvPicPr>
        <p:blipFill>
          <a:blip r:embed="rId4"/>
          <a:srcRect/>
          <a:stretch>
            <a:fillRect/>
          </a:stretch>
        </p:blipFill>
        <p:spPr bwMode="auto">
          <a:xfrm>
            <a:off x="914400" y="5181600"/>
            <a:ext cx="304800" cy="304800"/>
          </a:xfrm>
          <a:prstGeom prst="rect">
            <a:avLst/>
          </a:prstGeom>
          <a:noFill/>
          <a:ln w="9525">
            <a:noFill/>
            <a:miter lim="800000"/>
            <a:headEnd/>
            <a:tailEnd/>
          </a:ln>
        </p:spPr>
      </p:pic>
      <p:sp>
        <p:nvSpPr>
          <p:cNvPr id="457732" name="Rectangle 5"/>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’ordre « à cours limité »</a:t>
            </a:r>
          </a:p>
        </p:txBody>
      </p:sp>
      <p:sp>
        <p:nvSpPr>
          <p:cNvPr id="457733" name="AutoShape 6"/>
          <p:cNvSpPr>
            <a:spLocks/>
          </p:cNvSpPr>
          <p:nvPr/>
        </p:nvSpPr>
        <p:spPr bwMode="auto">
          <a:xfrm>
            <a:off x="1390650" y="3724275"/>
            <a:ext cx="76200" cy="533400"/>
          </a:xfrm>
          <a:prstGeom prst="leftBrace">
            <a:avLst>
              <a:gd name="adj1" fmla="val 58333"/>
              <a:gd name="adj2" fmla="val 50000"/>
            </a:avLst>
          </a:prstGeom>
          <a:noFill/>
          <a:ln w="9525">
            <a:solidFill>
              <a:schemeClr val="tx1"/>
            </a:solidFill>
            <a:round/>
            <a:headEnd/>
            <a:tailEnd/>
          </a:ln>
        </p:spPr>
        <p:txBody>
          <a:bodyPr wrap="none" anchor="ctr"/>
          <a:lstStyle/>
          <a:p>
            <a:pPr eaLnBrk="0" hangingPunct="0"/>
            <a:endParaRPr lang="fr-FR"/>
          </a:p>
        </p:txBody>
      </p:sp>
      <p:sp>
        <p:nvSpPr>
          <p:cNvPr id="457734" name="AutoShape 7"/>
          <p:cNvSpPr>
            <a:spLocks/>
          </p:cNvSpPr>
          <p:nvPr/>
        </p:nvSpPr>
        <p:spPr bwMode="auto">
          <a:xfrm>
            <a:off x="1390650" y="5076825"/>
            <a:ext cx="76200" cy="533400"/>
          </a:xfrm>
          <a:prstGeom prst="leftBrace">
            <a:avLst>
              <a:gd name="adj1" fmla="val 58333"/>
              <a:gd name="adj2" fmla="val 50000"/>
            </a:avLst>
          </a:prstGeom>
          <a:noFill/>
          <a:ln w="9525">
            <a:solidFill>
              <a:schemeClr val="tx1"/>
            </a:solidFill>
            <a:round/>
            <a:headEnd/>
            <a:tailEnd/>
          </a:ln>
        </p:spPr>
        <p:txBody>
          <a:bodyPr wrap="none" anchor="ctr"/>
          <a:lstStyle/>
          <a:p>
            <a:pPr eaLnBrk="0" hangingPunct="0"/>
            <a:endParaRPr lang="fr-FR"/>
          </a:p>
        </p:txBody>
      </p:sp>
      <p:pic>
        <p:nvPicPr>
          <p:cNvPr id="457735" name="Picture 8" descr="Logo 3"/>
          <p:cNvPicPr>
            <a:picLocks noChangeAspect="1" noChangeArrowheads="1"/>
          </p:cNvPicPr>
          <p:nvPr/>
        </p:nvPicPr>
        <p:blipFill>
          <a:blip r:embed="rId5"/>
          <a:srcRect/>
          <a:stretch>
            <a:fillRect/>
          </a:stretch>
        </p:blipFill>
        <p:spPr bwMode="auto">
          <a:xfrm>
            <a:off x="874713" y="1778000"/>
            <a:ext cx="522287" cy="533400"/>
          </a:xfrm>
          <a:prstGeom prst="rect">
            <a:avLst/>
          </a:prstGeom>
          <a:noFill/>
          <a:ln w="9525">
            <a:noFill/>
            <a:miter lim="800000"/>
            <a:headEnd/>
            <a:tailEnd/>
          </a:ln>
        </p:spPr>
      </p:pic>
      <p:pic>
        <p:nvPicPr>
          <p:cNvPr id="457736" name="Picture 9" descr="Logo 3"/>
          <p:cNvPicPr>
            <a:picLocks noChangeAspect="1" noChangeArrowheads="1"/>
          </p:cNvPicPr>
          <p:nvPr/>
        </p:nvPicPr>
        <p:blipFill>
          <a:blip r:embed="rId5"/>
          <a:srcRect/>
          <a:stretch>
            <a:fillRect/>
          </a:stretch>
        </p:blipFill>
        <p:spPr bwMode="auto">
          <a:xfrm>
            <a:off x="836613" y="4448175"/>
            <a:ext cx="522287" cy="533400"/>
          </a:xfrm>
          <a:prstGeom prst="rect">
            <a:avLst/>
          </a:prstGeom>
          <a:noFill/>
          <a:ln w="9525">
            <a:noFill/>
            <a:miter lim="800000"/>
            <a:headEnd/>
            <a:tailEnd/>
          </a:ln>
        </p:spPr>
      </p:pic>
      <p:pic>
        <p:nvPicPr>
          <p:cNvPr id="457737" name="Picture 10" descr="Logo 3"/>
          <p:cNvPicPr>
            <a:picLocks noChangeAspect="1" noChangeArrowheads="1"/>
          </p:cNvPicPr>
          <p:nvPr/>
        </p:nvPicPr>
        <p:blipFill>
          <a:blip r:embed="rId5"/>
          <a:srcRect/>
          <a:stretch>
            <a:fillRect/>
          </a:stretch>
        </p:blipFill>
        <p:spPr bwMode="auto">
          <a:xfrm>
            <a:off x="838200" y="3105150"/>
            <a:ext cx="522288" cy="533400"/>
          </a:xfrm>
          <a:prstGeom prst="rect">
            <a:avLst/>
          </a:prstGeom>
          <a:noFill/>
          <a:ln w="9525">
            <a:noFill/>
            <a:miter lim="800000"/>
            <a:headEnd/>
            <a:tailEnd/>
          </a:ln>
        </p:spPr>
      </p:pic>
    </p:spTree>
  </p:cSld>
  <p:clrMapOvr>
    <a:masterClrMapping/>
  </p:clrMapOvr>
  <p:transition>
    <p:zoom/>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7" name="Rectangle 2"/>
          <p:cNvSpPr>
            <a:spLocks noGrp="1" noChangeArrowheads="1"/>
          </p:cNvSpPr>
          <p:nvPr>
            <p:ph type="body" idx="1"/>
          </p:nvPr>
        </p:nvSpPr>
        <p:spPr>
          <a:xfrm>
            <a:off x="1066800" y="1800225"/>
            <a:ext cx="7086600" cy="4191000"/>
          </a:xfrm>
        </p:spPr>
        <p:txBody>
          <a:bodyPr/>
          <a:lstStyle/>
          <a:p>
            <a:pPr eaLnBrk="1" hangingPunct="1">
              <a:buFontTx/>
              <a:buNone/>
            </a:pPr>
            <a:r>
              <a:rPr lang="fr-FR" sz="2400" smtClean="0">
                <a:solidFill>
                  <a:srgbClr val="184B81"/>
                </a:solidFill>
              </a:rPr>
              <a:t>	</a:t>
            </a:r>
            <a:r>
              <a:rPr lang="fr-FR" sz="2400" smtClean="0">
                <a:solidFill>
                  <a:srgbClr val="01A0B5"/>
                </a:solidFill>
              </a:rPr>
              <a:t>D</a:t>
            </a:r>
            <a:r>
              <a:rPr lang="fr-FR" sz="2400" smtClean="0"/>
              <a:t>éfinition :</a:t>
            </a:r>
            <a:endParaRPr lang="fr-FR" sz="2400" smtClean="0">
              <a:solidFill>
                <a:srgbClr val="184B81"/>
              </a:solidFill>
            </a:endParaRPr>
          </a:p>
          <a:p>
            <a:pPr lvl="1" eaLnBrk="1" hangingPunct="1"/>
            <a:r>
              <a:rPr lang="fr-FR" sz="2000" smtClean="0">
                <a:solidFill>
                  <a:srgbClr val="01A0B5"/>
                </a:solidFill>
              </a:rPr>
              <a:t>B</a:t>
            </a:r>
            <a:r>
              <a:rPr lang="fr-FR" sz="2000" smtClean="0"/>
              <a:t>on parachute à la baisse des cours,</a:t>
            </a:r>
          </a:p>
          <a:p>
            <a:pPr lvl="1" eaLnBrk="1" hangingPunct="1"/>
            <a:r>
              <a:rPr lang="fr-FR" sz="2000" smtClean="0">
                <a:solidFill>
                  <a:srgbClr val="01A0B5"/>
                </a:solidFill>
              </a:rPr>
              <a:t>E</a:t>
            </a:r>
            <a:r>
              <a:rPr lang="fr-FR" sz="2000" smtClean="0"/>
              <a:t>xcellent moyen de s’associer à un mouvement de hausse.</a:t>
            </a:r>
            <a:endParaRPr lang="fr-FR" sz="2000" smtClean="0">
              <a:solidFill>
                <a:srgbClr val="184B81"/>
              </a:solidFill>
            </a:endParaRPr>
          </a:p>
          <a:p>
            <a:pPr eaLnBrk="1" hangingPunct="1">
              <a:lnSpc>
                <a:spcPct val="150000"/>
              </a:lnSpc>
              <a:buFontTx/>
              <a:buNone/>
            </a:pPr>
            <a:r>
              <a:rPr lang="fr-FR" sz="2400" smtClean="0">
                <a:solidFill>
                  <a:srgbClr val="184B81"/>
                </a:solidFill>
              </a:rPr>
              <a:t>	</a:t>
            </a:r>
            <a:r>
              <a:rPr lang="fr-FR" sz="2400" smtClean="0">
                <a:solidFill>
                  <a:srgbClr val="01A0B5"/>
                </a:solidFill>
              </a:rPr>
              <a:t>A</a:t>
            </a:r>
            <a:r>
              <a:rPr lang="fr-FR" sz="2400" smtClean="0"/>
              <a:t>vantages :</a:t>
            </a:r>
          </a:p>
          <a:p>
            <a:pPr lvl="1" eaLnBrk="1" hangingPunct="1"/>
            <a:r>
              <a:rPr lang="fr-FR" sz="2000" smtClean="0">
                <a:solidFill>
                  <a:srgbClr val="01A0B5"/>
                </a:solidFill>
              </a:rPr>
              <a:t>P</a:t>
            </a:r>
            <a:r>
              <a:rPr lang="fr-FR" sz="2000" smtClean="0"/>
              <a:t>rotection contre les retournements du cours de l’action,</a:t>
            </a:r>
          </a:p>
          <a:p>
            <a:pPr lvl="1" eaLnBrk="1" hangingPunct="1"/>
            <a:r>
              <a:rPr lang="fr-FR" sz="2000" smtClean="0">
                <a:solidFill>
                  <a:srgbClr val="01A0B5"/>
                </a:solidFill>
              </a:rPr>
              <a:t>E</a:t>
            </a:r>
            <a:r>
              <a:rPr lang="fr-FR" sz="2000" smtClean="0"/>
              <a:t>xécution totale (lorsque le seuil est atteint).</a:t>
            </a:r>
          </a:p>
          <a:p>
            <a:pPr eaLnBrk="1" hangingPunct="1">
              <a:lnSpc>
                <a:spcPct val="150000"/>
              </a:lnSpc>
              <a:buFontTx/>
              <a:buNone/>
            </a:pPr>
            <a:r>
              <a:rPr lang="fr-FR" sz="2400" smtClean="0">
                <a:solidFill>
                  <a:srgbClr val="184B81"/>
                </a:solidFill>
              </a:rPr>
              <a:t>	</a:t>
            </a:r>
            <a:r>
              <a:rPr lang="fr-FR" sz="2400" smtClean="0">
                <a:solidFill>
                  <a:srgbClr val="01A0B5"/>
                </a:solidFill>
              </a:rPr>
              <a:t>I</a:t>
            </a:r>
            <a:r>
              <a:rPr lang="fr-FR" sz="2400" smtClean="0"/>
              <a:t>nconvénient :</a:t>
            </a:r>
          </a:p>
          <a:p>
            <a:pPr lvl="1" eaLnBrk="1" hangingPunct="1"/>
            <a:r>
              <a:rPr lang="fr-FR" sz="2000" smtClean="0">
                <a:solidFill>
                  <a:srgbClr val="01A0B5"/>
                </a:solidFill>
              </a:rPr>
              <a:t>T</a:t>
            </a:r>
            <a:r>
              <a:rPr lang="fr-FR" sz="2000" smtClean="0"/>
              <a:t>ransformation en </a:t>
            </a:r>
            <a:r>
              <a:rPr lang="fr-FR" sz="2000" i="1" smtClean="0"/>
              <a:t>ordre à tout prix</a:t>
            </a:r>
            <a:r>
              <a:rPr lang="fr-FR" sz="2000" smtClean="0"/>
              <a:t> dès que le seuil a été franchi.	</a:t>
            </a:r>
          </a:p>
        </p:txBody>
      </p:sp>
      <p:sp>
        <p:nvSpPr>
          <p:cNvPr id="459778" name="Rectangle 3"/>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’ordre « à seuil de déclenchement »</a:t>
            </a:r>
          </a:p>
        </p:txBody>
      </p:sp>
      <p:pic>
        <p:nvPicPr>
          <p:cNvPr id="459779" name="Picture 4" descr="Pour"/>
          <p:cNvPicPr>
            <a:picLocks noChangeAspect="1" noChangeArrowheads="1"/>
          </p:cNvPicPr>
          <p:nvPr/>
        </p:nvPicPr>
        <p:blipFill>
          <a:blip r:embed="rId3"/>
          <a:srcRect/>
          <a:stretch>
            <a:fillRect/>
          </a:stretch>
        </p:blipFill>
        <p:spPr bwMode="auto">
          <a:xfrm>
            <a:off x="914400" y="3838575"/>
            <a:ext cx="304800" cy="304800"/>
          </a:xfrm>
          <a:prstGeom prst="rect">
            <a:avLst/>
          </a:prstGeom>
          <a:noFill/>
          <a:ln w="9525">
            <a:noFill/>
            <a:miter lim="800000"/>
            <a:headEnd/>
            <a:tailEnd/>
          </a:ln>
        </p:spPr>
      </p:pic>
      <p:pic>
        <p:nvPicPr>
          <p:cNvPr id="459780" name="Picture 5" descr="Contre"/>
          <p:cNvPicPr>
            <a:picLocks noChangeAspect="1" noChangeArrowheads="1"/>
          </p:cNvPicPr>
          <p:nvPr/>
        </p:nvPicPr>
        <p:blipFill>
          <a:blip r:embed="rId4"/>
          <a:srcRect/>
          <a:stretch>
            <a:fillRect/>
          </a:stretch>
        </p:blipFill>
        <p:spPr bwMode="auto">
          <a:xfrm>
            <a:off x="914400" y="5181600"/>
            <a:ext cx="304800" cy="304800"/>
          </a:xfrm>
          <a:prstGeom prst="rect">
            <a:avLst/>
          </a:prstGeom>
          <a:noFill/>
          <a:ln w="9525">
            <a:noFill/>
            <a:miter lim="800000"/>
            <a:headEnd/>
            <a:tailEnd/>
          </a:ln>
        </p:spPr>
      </p:pic>
      <p:sp>
        <p:nvSpPr>
          <p:cNvPr id="459781" name="AutoShape 6"/>
          <p:cNvSpPr>
            <a:spLocks/>
          </p:cNvSpPr>
          <p:nvPr/>
        </p:nvSpPr>
        <p:spPr bwMode="auto">
          <a:xfrm>
            <a:off x="1390650" y="3724275"/>
            <a:ext cx="76200" cy="533400"/>
          </a:xfrm>
          <a:prstGeom prst="leftBrace">
            <a:avLst>
              <a:gd name="adj1" fmla="val 58333"/>
              <a:gd name="adj2" fmla="val 50000"/>
            </a:avLst>
          </a:prstGeom>
          <a:noFill/>
          <a:ln w="9525">
            <a:solidFill>
              <a:schemeClr val="tx1"/>
            </a:solidFill>
            <a:round/>
            <a:headEnd/>
            <a:tailEnd/>
          </a:ln>
        </p:spPr>
        <p:txBody>
          <a:bodyPr wrap="none" anchor="ctr"/>
          <a:lstStyle/>
          <a:p>
            <a:pPr eaLnBrk="0" hangingPunct="0"/>
            <a:endParaRPr lang="fr-FR"/>
          </a:p>
        </p:txBody>
      </p:sp>
      <p:sp>
        <p:nvSpPr>
          <p:cNvPr id="459782" name="AutoShape 7"/>
          <p:cNvSpPr>
            <a:spLocks/>
          </p:cNvSpPr>
          <p:nvPr/>
        </p:nvSpPr>
        <p:spPr bwMode="auto">
          <a:xfrm>
            <a:off x="1390650" y="5076825"/>
            <a:ext cx="76200" cy="533400"/>
          </a:xfrm>
          <a:prstGeom prst="leftBrace">
            <a:avLst>
              <a:gd name="adj1" fmla="val 58333"/>
              <a:gd name="adj2" fmla="val 50000"/>
            </a:avLst>
          </a:prstGeom>
          <a:noFill/>
          <a:ln w="9525">
            <a:solidFill>
              <a:schemeClr val="tx1"/>
            </a:solidFill>
            <a:round/>
            <a:headEnd/>
            <a:tailEnd/>
          </a:ln>
        </p:spPr>
        <p:txBody>
          <a:bodyPr wrap="none" anchor="ctr"/>
          <a:lstStyle/>
          <a:p>
            <a:pPr eaLnBrk="0" hangingPunct="0"/>
            <a:endParaRPr lang="fr-FR"/>
          </a:p>
        </p:txBody>
      </p:sp>
      <p:pic>
        <p:nvPicPr>
          <p:cNvPr id="459783" name="Picture 8" descr="Logo 3"/>
          <p:cNvPicPr>
            <a:picLocks noChangeAspect="1" noChangeArrowheads="1"/>
          </p:cNvPicPr>
          <p:nvPr/>
        </p:nvPicPr>
        <p:blipFill>
          <a:blip r:embed="rId5"/>
          <a:srcRect/>
          <a:stretch>
            <a:fillRect/>
          </a:stretch>
        </p:blipFill>
        <p:spPr bwMode="auto">
          <a:xfrm>
            <a:off x="874713" y="1778000"/>
            <a:ext cx="522287" cy="533400"/>
          </a:xfrm>
          <a:prstGeom prst="rect">
            <a:avLst/>
          </a:prstGeom>
          <a:noFill/>
          <a:ln w="9525">
            <a:noFill/>
            <a:miter lim="800000"/>
            <a:headEnd/>
            <a:tailEnd/>
          </a:ln>
        </p:spPr>
      </p:pic>
      <p:pic>
        <p:nvPicPr>
          <p:cNvPr id="459784" name="Picture 9" descr="Logo 3"/>
          <p:cNvPicPr>
            <a:picLocks noChangeAspect="1" noChangeArrowheads="1"/>
          </p:cNvPicPr>
          <p:nvPr/>
        </p:nvPicPr>
        <p:blipFill>
          <a:blip r:embed="rId5"/>
          <a:srcRect/>
          <a:stretch>
            <a:fillRect/>
          </a:stretch>
        </p:blipFill>
        <p:spPr bwMode="auto">
          <a:xfrm>
            <a:off x="836613" y="4448175"/>
            <a:ext cx="522287" cy="533400"/>
          </a:xfrm>
          <a:prstGeom prst="rect">
            <a:avLst/>
          </a:prstGeom>
          <a:noFill/>
          <a:ln w="9525">
            <a:noFill/>
            <a:miter lim="800000"/>
            <a:headEnd/>
            <a:tailEnd/>
          </a:ln>
        </p:spPr>
      </p:pic>
      <p:pic>
        <p:nvPicPr>
          <p:cNvPr id="459785" name="Picture 10" descr="Logo 3"/>
          <p:cNvPicPr>
            <a:picLocks noChangeAspect="1" noChangeArrowheads="1"/>
          </p:cNvPicPr>
          <p:nvPr/>
        </p:nvPicPr>
        <p:blipFill>
          <a:blip r:embed="rId5"/>
          <a:srcRect/>
          <a:stretch>
            <a:fillRect/>
          </a:stretch>
        </p:blipFill>
        <p:spPr bwMode="auto">
          <a:xfrm>
            <a:off x="838200" y="3105150"/>
            <a:ext cx="522288" cy="533400"/>
          </a:xfrm>
          <a:prstGeom prst="rect">
            <a:avLst/>
          </a:prstGeom>
          <a:noFill/>
          <a:ln w="9525">
            <a:noFill/>
            <a:miter lim="800000"/>
            <a:headEnd/>
            <a:tailEnd/>
          </a:ln>
        </p:spPr>
      </p:pic>
    </p:spTree>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body" idx="1"/>
          </p:nvPr>
        </p:nvSpPr>
        <p:spPr>
          <a:xfrm>
            <a:off x="457200" y="3302000"/>
            <a:ext cx="8382000" cy="2336800"/>
          </a:xfrm>
        </p:spPr>
        <p:txBody>
          <a:bodyPr/>
          <a:lstStyle/>
          <a:p>
            <a:pPr marL="1168400" lvl="1" indent="-711200" eaLnBrk="1" hangingPunct="1">
              <a:buFont typeface="Wingdings" pitchFamily="2" charset="2"/>
              <a:buChar char="Ò"/>
            </a:pPr>
            <a:r>
              <a:rPr lang="fr-FR" sz="2000" smtClean="0">
                <a:solidFill>
                  <a:srgbClr val="01A0B5"/>
                </a:solidFill>
              </a:rPr>
              <a:t>S</a:t>
            </a:r>
            <a:r>
              <a:rPr lang="fr-FR" sz="2000" smtClean="0"/>
              <a:t>ans filet de protection (pas de lisibilité, ni de sécurité),</a:t>
            </a:r>
          </a:p>
          <a:p>
            <a:pPr marL="1168400" lvl="1" indent="-711200" eaLnBrk="1" hangingPunct="1">
              <a:buFont typeface="Wingdings" pitchFamily="2" charset="2"/>
              <a:buChar char="Ò"/>
            </a:pPr>
            <a:r>
              <a:rPr lang="fr-FR" sz="2000" smtClean="0">
                <a:solidFill>
                  <a:srgbClr val="01A0B5"/>
                </a:solidFill>
              </a:rPr>
              <a:t>S</a:t>
            </a:r>
            <a:r>
              <a:rPr lang="fr-FR" sz="2000" smtClean="0"/>
              <a:t>uit l’évolution d’un indice de référence,</a:t>
            </a:r>
          </a:p>
          <a:p>
            <a:pPr marL="1168400" lvl="1" indent="-711200" eaLnBrk="1" hangingPunct="1">
              <a:buFont typeface="Wingdings" pitchFamily="2" charset="2"/>
              <a:buChar char="Ò"/>
            </a:pPr>
            <a:r>
              <a:rPr lang="fr-FR" sz="2000" smtClean="0">
                <a:solidFill>
                  <a:srgbClr val="01A0B5"/>
                </a:solidFill>
              </a:rPr>
              <a:t>R</a:t>
            </a:r>
            <a:r>
              <a:rPr lang="fr-FR" sz="2000" smtClean="0"/>
              <a:t>épercute directement l’évolution (à la hausse comme à la baisse) sur la durée du prêt,</a:t>
            </a:r>
          </a:p>
          <a:p>
            <a:pPr marL="1168400" lvl="1" indent="-711200" eaLnBrk="1" hangingPunct="1">
              <a:buFont typeface="Wingdings" pitchFamily="2" charset="2"/>
              <a:buChar char="Ò"/>
            </a:pPr>
            <a:r>
              <a:rPr lang="fr-FR" sz="2000" smtClean="0">
                <a:solidFill>
                  <a:srgbClr val="01A0B5"/>
                </a:solidFill>
              </a:rPr>
              <a:t>P</a:t>
            </a:r>
            <a:r>
              <a:rPr lang="fr-FR" sz="2000" smtClean="0"/>
              <a:t>ari sur la baisse des taux,</a:t>
            </a:r>
          </a:p>
          <a:p>
            <a:pPr marL="1168400" lvl="1" indent="-711200" eaLnBrk="1" hangingPunct="1">
              <a:buFont typeface="Wingdings" pitchFamily="2" charset="2"/>
              <a:buChar char="Ò"/>
            </a:pPr>
            <a:r>
              <a:rPr lang="fr-FR" sz="2000" smtClean="0">
                <a:solidFill>
                  <a:srgbClr val="01A0B5"/>
                </a:solidFill>
              </a:rPr>
              <a:t>C</a:t>
            </a:r>
            <a:r>
              <a:rPr lang="fr-FR" sz="2000" smtClean="0"/>
              <a:t>ontrepartie = passage à taux fixe possible.</a:t>
            </a:r>
            <a:endParaRPr lang="fr-FR" sz="2400" smtClean="0"/>
          </a:p>
        </p:txBody>
      </p:sp>
      <p:sp>
        <p:nvSpPr>
          <p:cNvPr id="57346" name="Rectangle 5"/>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es Crédits Bancaires</a:t>
            </a:r>
          </a:p>
        </p:txBody>
      </p:sp>
      <p:pic>
        <p:nvPicPr>
          <p:cNvPr id="57347" name="Picture 8" descr="Logo Partie 2"/>
          <p:cNvPicPr>
            <a:picLocks noChangeAspect="1" noChangeArrowheads="1"/>
          </p:cNvPicPr>
          <p:nvPr/>
        </p:nvPicPr>
        <p:blipFill>
          <a:blip r:embed="rId3"/>
          <a:srcRect/>
          <a:stretch>
            <a:fillRect/>
          </a:stretch>
        </p:blipFill>
        <p:spPr bwMode="auto">
          <a:xfrm>
            <a:off x="762000" y="2120900"/>
            <a:ext cx="858838" cy="914400"/>
          </a:xfrm>
          <a:prstGeom prst="rect">
            <a:avLst/>
          </a:prstGeom>
          <a:noFill/>
          <a:ln w="9525">
            <a:noFill/>
            <a:miter lim="800000"/>
            <a:headEnd/>
            <a:tailEnd/>
          </a:ln>
        </p:spPr>
      </p:pic>
      <p:sp>
        <p:nvSpPr>
          <p:cNvPr id="57348" name="Rectangle 9"/>
          <p:cNvSpPr>
            <a:spLocks noChangeArrowheads="1"/>
          </p:cNvSpPr>
          <p:nvPr/>
        </p:nvSpPr>
        <p:spPr bwMode="auto">
          <a:xfrm>
            <a:off x="914400" y="2362200"/>
            <a:ext cx="7391400" cy="685800"/>
          </a:xfrm>
          <a:prstGeom prst="rect">
            <a:avLst/>
          </a:prstGeom>
          <a:noFill/>
          <a:ln w="9525">
            <a:noFill/>
            <a:miter lim="800000"/>
            <a:headEnd/>
            <a:tailEnd/>
          </a:ln>
        </p:spPr>
        <p:txBody>
          <a:bodyPr/>
          <a:lstStyle/>
          <a:p>
            <a:pPr marL="812800" indent="-812800">
              <a:spcBef>
                <a:spcPct val="20000"/>
              </a:spcBef>
            </a:pPr>
            <a:r>
              <a:rPr lang="fr-FR" sz="2800">
                <a:solidFill>
                  <a:srgbClr val="184B81"/>
                </a:solidFill>
              </a:rPr>
              <a:t>	 </a:t>
            </a:r>
            <a:r>
              <a:rPr lang="fr-FR" sz="2800">
                <a:solidFill>
                  <a:srgbClr val="01A0B5"/>
                </a:solidFill>
              </a:rPr>
              <a:t>L</a:t>
            </a:r>
            <a:r>
              <a:rPr lang="fr-FR" sz="2800"/>
              <a:t>e Prêt révisable </a:t>
            </a:r>
            <a:r>
              <a:rPr lang="fr-FR" sz="2800" i="1" u="sng"/>
              <a:t>Classique</a:t>
            </a:r>
            <a:r>
              <a:rPr lang="fr-FR" sz="2800"/>
              <a:t> à taux variable :</a:t>
            </a:r>
            <a:endParaRPr lang="fr-FR" sz="2000"/>
          </a:p>
        </p:txBody>
      </p:sp>
    </p:spTree>
  </p:cSld>
  <p:clrMapOvr>
    <a:masterClrMapping/>
  </p:clrMapOvr>
  <p:transition>
    <p:zoom/>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2"/>
          <p:cNvSpPr>
            <a:spLocks noGrp="1" noChangeArrowheads="1"/>
          </p:cNvSpPr>
          <p:nvPr>
            <p:ph type="body" idx="1"/>
          </p:nvPr>
        </p:nvSpPr>
        <p:spPr>
          <a:xfrm>
            <a:off x="1066800" y="1743075"/>
            <a:ext cx="7086600" cy="4191000"/>
          </a:xfrm>
        </p:spPr>
        <p:txBody>
          <a:bodyPr/>
          <a:lstStyle/>
          <a:p>
            <a:pPr eaLnBrk="1" hangingPunct="1">
              <a:buFontTx/>
              <a:buNone/>
            </a:pPr>
            <a:r>
              <a:rPr lang="fr-FR" sz="2800" smtClean="0">
                <a:solidFill>
                  <a:srgbClr val="184B81"/>
                </a:solidFill>
              </a:rPr>
              <a:t>	</a:t>
            </a:r>
            <a:r>
              <a:rPr lang="fr-FR" sz="2400" smtClean="0">
                <a:solidFill>
                  <a:srgbClr val="01A0B5"/>
                </a:solidFill>
              </a:rPr>
              <a:t>D</a:t>
            </a:r>
            <a:r>
              <a:rPr lang="fr-FR" sz="2400" smtClean="0"/>
              <a:t>éfinition :</a:t>
            </a:r>
            <a:endParaRPr lang="fr-FR" sz="2400" smtClean="0">
              <a:solidFill>
                <a:srgbClr val="184B81"/>
              </a:solidFill>
            </a:endParaRPr>
          </a:p>
          <a:p>
            <a:pPr lvl="1" eaLnBrk="1" hangingPunct="1"/>
            <a:r>
              <a:rPr lang="fr-FR" sz="2000" smtClean="0">
                <a:solidFill>
                  <a:srgbClr val="01A0B5"/>
                </a:solidFill>
              </a:rPr>
              <a:t>C</a:t>
            </a:r>
            <a:r>
              <a:rPr lang="fr-FR" sz="2000" smtClean="0"/>
              <a:t>omporte deux limites de prix,</a:t>
            </a:r>
          </a:p>
          <a:p>
            <a:pPr lvl="1" eaLnBrk="1" hangingPunct="1"/>
            <a:r>
              <a:rPr lang="fr-FR" sz="2000" smtClean="0">
                <a:solidFill>
                  <a:srgbClr val="01A0B5"/>
                </a:solidFill>
              </a:rPr>
              <a:t>É</a:t>
            </a:r>
            <a:r>
              <a:rPr lang="fr-FR" sz="2000" smtClean="0"/>
              <a:t>vite les écarts excessifs de cours.</a:t>
            </a:r>
            <a:endParaRPr lang="fr-FR" sz="2000" smtClean="0">
              <a:solidFill>
                <a:srgbClr val="184B81"/>
              </a:solidFill>
            </a:endParaRPr>
          </a:p>
          <a:p>
            <a:pPr eaLnBrk="1" hangingPunct="1">
              <a:lnSpc>
                <a:spcPct val="150000"/>
              </a:lnSpc>
              <a:buFontTx/>
              <a:buNone/>
            </a:pPr>
            <a:r>
              <a:rPr lang="fr-FR" sz="2800" smtClean="0">
                <a:solidFill>
                  <a:srgbClr val="184B81"/>
                </a:solidFill>
              </a:rPr>
              <a:t>	</a:t>
            </a:r>
            <a:r>
              <a:rPr lang="fr-FR" sz="2400" smtClean="0">
                <a:solidFill>
                  <a:srgbClr val="01A0B5"/>
                </a:solidFill>
              </a:rPr>
              <a:t>A</a:t>
            </a:r>
            <a:r>
              <a:rPr lang="fr-FR" sz="2400" smtClean="0"/>
              <a:t>vantages :</a:t>
            </a:r>
          </a:p>
          <a:p>
            <a:pPr lvl="1" eaLnBrk="1" hangingPunct="1"/>
            <a:r>
              <a:rPr lang="fr-FR" sz="2000" smtClean="0">
                <a:solidFill>
                  <a:srgbClr val="01A0B5"/>
                </a:solidFill>
              </a:rPr>
              <a:t>F</a:t>
            </a:r>
            <a:r>
              <a:rPr lang="fr-FR" sz="2000" smtClean="0"/>
              <a:t>ait face aux retournements du cours de l’action,</a:t>
            </a:r>
          </a:p>
          <a:p>
            <a:pPr lvl="1" eaLnBrk="1" hangingPunct="1"/>
            <a:r>
              <a:rPr lang="fr-FR" sz="2000" smtClean="0">
                <a:solidFill>
                  <a:srgbClr val="01A0B5"/>
                </a:solidFill>
              </a:rPr>
              <a:t>E</a:t>
            </a:r>
            <a:r>
              <a:rPr lang="fr-FR" sz="2000" smtClean="0"/>
              <a:t>xécution totale (lorsque le seuil est atteint).</a:t>
            </a:r>
          </a:p>
          <a:p>
            <a:pPr eaLnBrk="1" hangingPunct="1">
              <a:lnSpc>
                <a:spcPct val="150000"/>
              </a:lnSpc>
              <a:buFontTx/>
              <a:buNone/>
            </a:pPr>
            <a:r>
              <a:rPr lang="fr-FR" sz="2800" smtClean="0">
                <a:solidFill>
                  <a:srgbClr val="184B81"/>
                </a:solidFill>
              </a:rPr>
              <a:t>	</a:t>
            </a:r>
            <a:r>
              <a:rPr lang="fr-FR" sz="2400" smtClean="0">
                <a:solidFill>
                  <a:srgbClr val="01A0B5"/>
                </a:solidFill>
              </a:rPr>
              <a:t>I</a:t>
            </a:r>
            <a:r>
              <a:rPr lang="fr-FR" sz="2400" smtClean="0"/>
              <a:t>nconvénient :</a:t>
            </a:r>
          </a:p>
          <a:p>
            <a:pPr lvl="1" eaLnBrk="1" hangingPunct="1"/>
            <a:r>
              <a:rPr lang="fr-FR" sz="2000" smtClean="0">
                <a:solidFill>
                  <a:srgbClr val="01A0B5"/>
                </a:solidFill>
              </a:rPr>
              <a:t>P</a:t>
            </a:r>
            <a:r>
              <a:rPr lang="fr-FR" sz="2000" smtClean="0"/>
              <a:t>ossibilité d’exécution partielle ou fractionnée (si la plage de seuil n’est pas franchie).</a:t>
            </a:r>
            <a:r>
              <a:rPr lang="fr-FR" sz="2400" smtClean="0"/>
              <a:t>	</a:t>
            </a:r>
          </a:p>
        </p:txBody>
      </p:sp>
      <p:pic>
        <p:nvPicPr>
          <p:cNvPr id="461826" name="Picture 3" descr="Pour"/>
          <p:cNvPicPr>
            <a:picLocks noChangeAspect="1" noChangeArrowheads="1"/>
          </p:cNvPicPr>
          <p:nvPr/>
        </p:nvPicPr>
        <p:blipFill>
          <a:blip r:embed="rId3"/>
          <a:srcRect/>
          <a:stretch>
            <a:fillRect/>
          </a:stretch>
        </p:blipFill>
        <p:spPr bwMode="auto">
          <a:xfrm>
            <a:off x="914400" y="3924300"/>
            <a:ext cx="304800" cy="304800"/>
          </a:xfrm>
          <a:prstGeom prst="rect">
            <a:avLst/>
          </a:prstGeom>
          <a:noFill/>
          <a:ln w="9525">
            <a:noFill/>
            <a:miter lim="800000"/>
            <a:headEnd/>
            <a:tailEnd/>
          </a:ln>
        </p:spPr>
      </p:pic>
      <p:pic>
        <p:nvPicPr>
          <p:cNvPr id="461827" name="Picture 4" descr="Contre"/>
          <p:cNvPicPr>
            <a:picLocks noChangeAspect="1" noChangeArrowheads="1"/>
          </p:cNvPicPr>
          <p:nvPr/>
        </p:nvPicPr>
        <p:blipFill>
          <a:blip r:embed="rId4"/>
          <a:srcRect/>
          <a:stretch>
            <a:fillRect/>
          </a:stretch>
        </p:blipFill>
        <p:spPr bwMode="auto">
          <a:xfrm>
            <a:off x="914400" y="5372100"/>
            <a:ext cx="304800" cy="304800"/>
          </a:xfrm>
          <a:prstGeom prst="rect">
            <a:avLst/>
          </a:prstGeom>
          <a:noFill/>
          <a:ln w="9525">
            <a:noFill/>
            <a:miter lim="800000"/>
            <a:headEnd/>
            <a:tailEnd/>
          </a:ln>
        </p:spPr>
      </p:pic>
      <p:sp>
        <p:nvSpPr>
          <p:cNvPr id="461828" name="AutoShape 5"/>
          <p:cNvSpPr>
            <a:spLocks/>
          </p:cNvSpPr>
          <p:nvPr/>
        </p:nvSpPr>
        <p:spPr bwMode="auto">
          <a:xfrm>
            <a:off x="1390650" y="3810000"/>
            <a:ext cx="76200" cy="533400"/>
          </a:xfrm>
          <a:prstGeom prst="leftBrace">
            <a:avLst>
              <a:gd name="adj1" fmla="val 58333"/>
              <a:gd name="adj2" fmla="val 50000"/>
            </a:avLst>
          </a:prstGeom>
          <a:noFill/>
          <a:ln w="9525">
            <a:solidFill>
              <a:schemeClr val="tx1"/>
            </a:solidFill>
            <a:round/>
            <a:headEnd/>
            <a:tailEnd/>
          </a:ln>
        </p:spPr>
        <p:txBody>
          <a:bodyPr wrap="none" anchor="ctr"/>
          <a:lstStyle/>
          <a:p>
            <a:pPr eaLnBrk="0" hangingPunct="0"/>
            <a:endParaRPr lang="fr-FR"/>
          </a:p>
        </p:txBody>
      </p:sp>
      <p:sp>
        <p:nvSpPr>
          <p:cNvPr id="461829" name="AutoShape 6"/>
          <p:cNvSpPr>
            <a:spLocks/>
          </p:cNvSpPr>
          <p:nvPr/>
        </p:nvSpPr>
        <p:spPr bwMode="auto">
          <a:xfrm>
            <a:off x="1390650" y="5267325"/>
            <a:ext cx="76200" cy="533400"/>
          </a:xfrm>
          <a:prstGeom prst="leftBrace">
            <a:avLst>
              <a:gd name="adj1" fmla="val 58333"/>
              <a:gd name="adj2" fmla="val 50000"/>
            </a:avLst>
          </a:prstGeom>
          <a:noFill/>
          <a:ln w="9525">
            <a:solidFill>
              <a:schemeClr val="tx1"/>
            </a:solidFill>
            <a:round/>
            <a:headEnd/>
            <a:tailEnd/>
          </a:ln>
        </p:spPr>
        <p:txBody>
          <a:bodyPr wrap="none" anchor="ctr"/>
          <a:lstStyle/>
          <a:p>
            <a:pPr eaLnBrk="0" hangingPunct="0"/>
            <a:endParaRPr lang="fr-FR"/>
          </a:p>
        </p:txBody>
      </p:sp>
      <p:pic>
        <p:nvPicPr>
          <p:cNvPr id="461830" name="Picture 7" descr="Logo 3"/>
          <p:cNvPicPr>
            <a:picLocks noChangeAspect="1" noChangeArrowheads="1"/>
          </p:cNvPicPr>
          <p:nvPr/>
        </p:nvPicPr>
        <p:blipFill>
          <a:blip r:embed="rId5"/>
          <a:srcRect/>
          <a:stretch>
            <a:fillRect/>
          </a:stretch>
        </p:blipFill>
        <p:spPr bwMode="auto">
          <a:xfrm>
            <a:off x="874713" y="1778000"/>
            <a:ext cx="522287" cy="533400"/>
          </a:xfrm>
          <a:prstGeom prst="rect">
            <a:avLst/>
          </a:prstGeom>
          <a:noFill/>
          <a:ln w="9525">
            <a:noFill/>
            <a:miter lim="800000"/>
            <a:headEnd/>
            <a:tailEnd/>
          </a:ln>
        </p:spPr>
      </p:pic>
      <p:pic>
        <p:nvPicPr>
          <p:cNvPr id="461831" name="Picture 8" descr="Logo 3"/>
          <p:cNvPicPr>
            <a:picLocks noChangeAspect="1" noChangeArrowheads="1"/>
          </p:cNvPicPr>
          <p:nvPr/>
        </p:nvPicPr>
        <p:blipFill>
          <a:blip r:embed="rId5"/>
          <a:srcRect/>
          <a:stretch>
            <a:fillRect/>
          </a:stretch>
        </p:blipFill>
        <p:spPr bwMode="auto">
          <a:xfrm>
            <a:off x="836613" y="4638675"/>
            <a:ext cx="522287" cy="533400"/>
          </a:xfrm>
          <a:prstGeom prst="rect">
            <a:avLst/>
          </a:prstGeom>
          <a:noFill/>
          <a:ln w="9525">
            <a:noFill/>
            <a:miter lim="800000"/>
            <a:headEnd/>
            <a:tailEnd/>
          </a:ln>
        </p:spPr>
      </p:pic>
      <p:pic>
        <p:nvPicPr>
          <p:cNvPr id="461832" name="Picture 9" descr="Logo 3"/>
          <p:cNvPicPr>
            <a:picLocks noChangeAspect="1" noChangeArrowheads="1"/>
          </p:cNvPicPr>
          <p:nvPr/>
        </p:nvPicPr>
        <p:blipFill>
          <a:blip r:embed="rId5"/>
          <a:srcRect/>
          <a:stretch>
            <a:fillRect/>
          </a:stretch>
        </p:blipFill>
        <p:spPr bwMode="auto">
          <a:xfrm>
            <a:off x="838200" y="3181350"/>
            <a:ext cx="522288" cy="533400"/>
          </a:xfrm>
          <a:prstGeom prst="rect">
            <a:avLst/>
          </a:prstGeom>
          <a:noFill/>
          <a:ln w="9525">
            <a:noFill/>
            <a:miter lim="800000"/>
            <a:headEnd/>
            <a:tailEnd/>
          </a:ln>
        </p:spPr>
      </p:pic>
      <p:sp>
        <p:nvSpPr>
          <p:cNvPr id="461833" name="Rectangle 10"/>
          <p:cNvSpPr>
            <a:spLocks noGrp="1" noChangeArrowheads="1"/>
          </p:cNvSpPr>
          <p:nvPr>
            <p:ph type="title"/>
          </p:nvPr>
        </p:nvSpPr>
        <p:spPr>
          <a:xfrm>
            <a:off x="609600" y="609600"/>
            <a:ext cx="8001000" cy="1143000"/>
          </a:xfrm>
        </p:spPr>
        <p:txBody>
          <a:bodyPr/>
          <a:lstStyle/>
          <a:p>
            <a:pPr eaLnBrk="1" hangingPunct="1"/>
            <a:r>
              <a:rPr lang="fr-FR" sz="4000" smtClean="0">
                <a:solidFill>
                  <a:srgbClr val="01A0B5"/>
                </a:solidFill>
              </a:rPr>
              <a:t>L</a:t>
            </a:r>
            <a:r>
              <a:rPr lang="fr-FR" sz="4000" smtClean="0">
                <a:solidFill>
                  <a:schemeClr val="tx1"/>
                </a:solidFill>
              </a:rPr>
              <a:t>’ordre « à plage de déclenchement »</a:t>
            </a:r>
          </a:p>
        </p:txBody>
      </p:sp>
    </p:spTree>
  </p:cSld>
  <p:clrMapOvr>
    <a:masterClrMapping/>
  </p:clrMapOvr>
  <p:transition>
    <p:zoom/>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2"/>
          <p:cNvSpPr>
            <a:spLocks noGrp="1" noChangeArrowheads="1"/>
          </p:cNvSpPr>
          <p:nvPr>
            <p:ph type="body" idx="1"/>
          </p:nvPr>
        </p:nvSpPr>
        <p:spPr>
          <a:xfrm>
            <a:off x="1066800" y="1800225"/>
            <a:ext cx="7086600" cy="4191000"/>
          </a:xfrm>
        </p:spPr>
        <p:txBody>
          <a:bodyPr/>
          <a:lstStyle/>
          <a:p>
            <a:pPr eaLnBrk="1" hangingPunct="1">
              <a:buFontTx/>
              <a:buNone/>
            </a:pPr>
            <a:r>
              <a:rPr lang="fr-FR" sz="2400" smtClean="0">
                <a:solidFill>
                  <a:srgbClr val="184B81"/>
                </a:solidFill>
              </a:rPr>
              <a:t>	</a:t>
            </a:r>
            <a:r>
              <a:rPr lang="fr-FR" sz="2400" smtClean="0">
                <a:solidFill>
                  <a:srgbClr val="01A0B5"/>
                </a:solidFill>
              </a:rPr>
              <a:t>D</a:t>
            </a:r>
            <a:r>
              <a:rPr lang="fr-FR" sz="2400" smtClean="0"/>
              <a:t>éfinition :</a:t>
            </a:r>
            <a:endParaRPr lang="fr-FR" sz="2400" smtClean="0">
              <a:solidFill>
                <a:srgbClr val="184B81"/>
              </a:solidFill>
            </a:endParaRPr>
          </a:p>
          <a:p>
            <a:pPr lvl="1" eaLnBrk="1" hangingPunct="1"/>
            <a:r>
              <a:rPr lang="fr-FR" sz="2000" smtClean="0">
                <a:solidFill>
                  <a:srgbClr val="01A0B5"/>
                </a:solidFill>
              </a:rPr>
              <a:t>E</a:t>
            </a:r>
            <a:r>
              <a:rPr lang="fr-FR" sz="2000" smtClean="0"/>
              <a:t>xécution subordonnée à l’existence d’une contrepartie,</a:t>
            </a:r>
            <a:endParaRPr lang="fr-FR" sz="2000" smtClean="0">
              <a:solidFill>
                <a:srgbClr val="184B81"/>
              </a:solidFill>
            </a:endParaRPr>
          </a:p>
          <a:p>
            <a:pPr lvl="1" eaLnBrk="1" hangingPunct="1"/>
            <a:r>
              <a:rPr lang="fr-FR" sz="2000" smtClean="0">
                <a:solidFill>
                  <a:srgbClr val="01A0B5"/>
                </a:solidFill>
              </a:rPr>
              <a:t>D</a:t>
            </a:r>
            <a:r>
              <a:rPr lang="fr-FR" sz="2000" smtClean="0"/>
              <a:t>eux alternatives : exécution totale ou non exécution.</a:t>
            </a:r>
            <a:endParaRPr lang="fr-FR" sz="2000" smtClean="0">
              <a:solidFill>
                <a:srgbClr val="184B81"/>
              </a:solidFill>
            </a:endParaRPr>
          </a:p>
          <a:p>
            <a:pPr eaLnBrk="1" hangingPunct="1">
              <a:lnSpc>
                <a:spcPct val="150000"/>
              </a:lnSpc>
              <a:buFontTx/>
              <a:buNone/>
            </a:pPr>
            <a:r>
              <a:rPr lang="fr-FR" sz="2400" smtClean="0">
                <a:solidFill>
                  <a:srgbClr val="184B81"/>
                </a:solidFill>
              </a:rPr>
              <a:t>	</a:t>
            </a:r>
            <a:r>
              <a:rPr lang="fr-FR" sz="2400" smtClean="0">
                <a:solidFill>
                  <a:srgbClr val="01A0B5"/>
                </a:solidFill>
              </a:rPr>
              <a:t>A</a:t>
            </a:r>
            <a:r>
              <a:rPr lang="fr-FR" sz="2400" smtClean="0"/>
              <a:t>vantages :</a:t>
            </a:r>
          </a:p>
          <a:p>
            <a:pPr lvl="1" eaLnBrk="1" hangingPunct="1"/>
            <a:r>
              <a:rPr lang="fr-FR" sz="2000" smtClean="0">
                <a:solidFill>
                  <a:srgbClr val="01A0B5"/>
                </a:solidFill>
              </a:rPr>
              <a:t>E</a:t>
            </a:r>
            <a:r>
              <a:rPr lang="fr-FR" sz="2000" smtClean="0"/>
              <a:t>xécution totale (si la quantité de titres au prix stipulé est disponible),</a:t>
            </a:r>
          </a:p>
          <a:p>
            <a:pPr lvl="1" eaLnBrk="1" hangingPunct="1"/>
            <a:r>
              <a:rPr lang="fr-FR" sz="2000" smtClean="0">
                <a:solidFill>
                  <a:srgbClr val="01A0B5"/>
                </a:solidFill>
              </a:rPr>
              <a:t>A</a:t>
            </a:r>
            <a:r>
              <a:rPr lang="fr-FR" sz="2000" smtClean="0"/>
              <a:t>ucune exécution sinon.</a:t>
            </a:r>
          </a:p>
          <a:p>
            <a:pPr eaLnBrk="1" hangingPunct="1">
              <a:lnSpc>
                <a:spcPct val="150000"/>
              </a:lnSpc>
              <a:buFontTx/>
              <a:buNone/>
            </a:pPr>
            <a:r>
              <a:rPr lang="fr-FR" sz="2400" smtClean="0">
                <a:solidFill>
                  <a:srgbClr val="184B81"/>
                </a:solidFill>
              </a:rPr>
              <a:t>	</a:t>
            </a:r>
            <a:r>
              <a:rPr lang="fr-FR" sz="2400" smtClean="0">
                <a:solidFill>
                  <a:srgbClr val="01A0B5"/>
                </a:solidFill>
              </a:rPr>
              <a:t>I</a:t>
            </a:r>
            <a:r>
              <a:rPr lang="fr-FR" sz="2400" smtClean="0"/>
              <a:t>nconvénients :</a:t>
            </a:r>
          </a:p>
          <a:p>
            <a:pPr lvl="1" eaLnBrk="1" hangingPunct="1"/>
            <a:r>
              <a:rPr lang="fr-FR" sz="2000" smtClean="0">
                <a:solidFill>
                  <a:srgbClr val="01A0B5"/>
                </a:solidFill>
              </a:rPr>
              <a:t>R</a:t>
            </a:r>
            <a:r>
              <a:rPr lang="fr-FR" sz="2000" smtClean="0"/>
              <a:t>isque que l’ordre soit </a:t>
            </a:r>
            <a:r>
              <a:rPr lang="fr-FR" sz="2000" i="1" smtClean="0"/>
              <a:t>en attente</a:t>
            </a:r>
            <a:r>
              <a:rPr lang="fr-FR" sz="2000" smtClean="0"/>
              <a:t> durant plusieurs jours, voire durant plusieurs semaines.</a:t>
            </a:r>
          </a:p>
        </p:txBody>
      </p:sp>
      <p:pic>
        <p:nvPicPr>
          <p:cNvPr id="463874" name="Picture 3" descr="Pour"/>
          <p:cNvPicPr>
            <a:picLocks noChangeAspect="1" noChangeArrowheads="1"/>
          </p:cNvPicPr>
          <p:nvPr/>
        </p:nvPicPr>
        <p:blipFill>
          <a:blip r:embed="rId3"/>
          <a:srcRect/>
          <a:stretch>
            <a:fillRect/>
          </a:stretch>
        </p:blipFill>
        <p:spPr bwMode="auto">
          <a:xfrm>
            <a:off x="914400" y="4019550"/>
            <a:ext cx="304800" cy="304800"/>
          </a:xfrm>
          <a:prstGeom prst="rect">
            <a:avLst/>
          </a:prstGeom>
          <a:noFill/>
          <a:ln w="9525">
            <a:noFill/>
            <a:miter lim="800000"/>
            <a:headEnd/>
            <a:tailEnd/>
          </a:ln>
        </p:spPr>
      </p:pic>
      <p:pic>
        <p:nvPicPr>
          <p:cNvPr id="463875" name="Picture 4" descr="Contre"/>
          <p:cNvPicPr>
            <a:picLocks noChangeAspect="1" noChangeArrowheads="1"/>
          </p:cNvPicPr>
          <p:nvPr/>
        </p:nvPicPr>
        <p:blipFill>
          <a:blip r:embed="rId4"/>
          <a:srcRect/>
          <a:stretch>
            <a:fillRect/>
          </a:stretch>
        </p:blipFill>
        <p:spPr bwMode="auto">
          <a:xfrm>
            <a:off x="914400" y="5486400"/>
            <a:ext cx="304800" cy="304800"/>
          </a:xfrm>
          <a:prstGeom prst="rect">
            <a:avLst/>
          </a:prstGeom>
          <a:noFill/>
          <a:ln w="9525">
            <a:noFill/>
            <a:miter lim="800000"/>
            <a:headEnd/>
            <a:tailEnd/>
          </a:ln>
        </p:spPr>
      </p:pic>
      <p:sp>
        <p:nvSpPr>
          <p:cNvPr id="463876" name="AutoShape 5"/>
          <p:cNvSpPr>
            <a:spLocks/>
          </p:cNvSpPr>
          <p:nvPr/>
        </p:nvSpPr>
        <p:spPr bwMode="auto">
          <a:xfrm>
            <a:off x="1371600" y="3714750"/>
            <a:ext cx="76200" cy="914400"/>
          </a:xfrm>
          <a:prstGeom prst="leftBrace">
            <a:avLst>
              <a:gd name="adj1" fmla="val 100000"/>
              <a:gd name="adj2" fmla="val 50000"/>
            </a:avLst>
          </a:prstGeom>
          <a:noFill/>
          <a:ln w="9525">
            <a:solidFill>
              <a:schemeClr val="tx1"/>
            </a:solidFill>
            <a:round/>
            <a:headEnd/>
            <a:tailEnd/>
          </a:ln>
        </p:spPr>
        <p:txBody>
          <a:bodyPr wrap="none" anchor="ctr"/>
          <a:lstStyle/>
          <a:p>
            <a:pPr eaLnBrk="0" hangingPunct="0"/>
            <a:endParaRPr lang="fr-FR"/>
          </a:p>
        </p:txBody>
      </p:sp>
      <p:sp>
        <p:nvSpPr>
          <p:cNvPr id="463877" name="Rectangle 6"/>
          <p:cNvSpPr>
            <a:spLocks noGrp="1" noChangeArrowheads="1"/>
          </p:cNvSpPr>
          <p:nvPr>
            <p:ph type="title"/>
          </p:nvPr>
        </p:nvSpPr>
        <p:spPr/>
        <p:txBody>
          <a:bodyPr/>
          <a:lstStyle/>
          <a:p>
            <a:pPr eaLnBrk="1" hangingPunct="1"/>
            <a:r>
              <a:rPr lang="fr-FR" sz="4000" smtClean="0">
                <a:solidFill>
                  <a:srgbClr val="01A0B5"/>
                </a:solidFill>
              </a:rPr>
              <a:t>L</a:t>
            </a:r>
            <a:r>
              <a:rPr lang="fr-FR" sz="4000" smtClean="0">
                <a:solidFill>
                  <a:schemeClr val="tx1"/>
                </a:solidFill>
              </a:rPr>
              <a:t>’ordre « tout ou rien »</a:t>
            </a:r>
          </a:p>
        </p:txBody>
      </p:sp>
      <p:sp>
        <p:nvSpPr>
          <p:cNvPr id="463878" name="AutoShape 7"/>
          <p:cNvSpPr>
            <a:spLocks/>
          </p:cNvSpPr>
          <p:nvPr/>
        </p:nvSpPr>
        <p:spPr bwMode="auto">
          <a:xfrm>
            <a:off x="1371600" y="5334000"/>
            <a:ext cx="76200" cy="609600"/>
          </a:xfrm>
          <a:prstGeom prst="leftBrace">
            <a:avLst>
              <a:gd name="adj1" fmla="val 66667"/>
              <a:gd name="adj2" fmla="val 50000"/>
            </a:avLst>
          </a:prstGeom>
          <a:noFill/>
          <a:ln w="9525">
            <a:solidFill>
              <a:schemeClr val="tx1"/>
            </a:solidFill>
            <a:round/>
            <a:headEnd/>
            <a:tailEnd/>
          </a:ln>
        </p:spPr>
        <p:txBody>
          <a:bodyPr wrap="none" anchor="ctr"/>
          <a:lstStyle/>
          <a:p>
            <a:pPr eaLnBrk="0" hangingPunct="0"/>
            <a:endParaRPr lang="fr-FR"/>
          </a:p>
        </p:txBody>
      </p:sp>
      <p:pic>
        <p:nvPicPr>
          <p:cNvPr id="463879" name="Picture 8" descr="Logo 3"/>
          <p:cNvPicPr>
            <a:picLocks noChangeAspect="1" noChangeArrowheads="1"/>
          </p:cNvPicPr>
          <p:nvPr/>
        </p:nvPicPr>
        <p:blipFill>
          <a:blip r:embed="rId5"/>
          <a:srcRect/>
          <a:stretch>
            <a:fillRect/>
          </a:stretch>
        </p:blipFill>
        <p:spPr bwMode="auto">
          <a:xfrm>
            <a:off x="874713" y="1778000"/>
            <a:ext cx="522287" cy="533400"/>
          </a:xfrm>
          <a:prstGeom prst="rect">
            <a:avLst/>
          </a:prstGeom>
          <a:noFill/>
          <a:ln w="9525">
            <a:noFill/>
            <a:miter lim="800000"/>
            <a:headEnd/>
            <a:tailEnd/>
          </a:ln>
        </p:spPr>
      </p:pic>
      <p:pic>
        <p:nvPicPr>
          <p:cNvPr id="463880" name="Picture 9" descr="Logo 3"/>
          <p:cNvPicPr>
            <a:picLocks noChangeAspect="1" noChangeArrowheads="1"/>
          </p:cNvPicPr>
          <p:nvPr/>
        </p:nvPicPr>
        <p:blipFill>
          <a:blip r:embed="rId5"/>
          <a:srcRect/>
          <a:stretch>
            <a:fillRect/>
          </a:stretch>
        </p:blipFill>
        <p:spPr bwMode="auto">
          <a:xfrm>
            <a:off x="836613" y="4772025"/>
            <a:ext cx="522287" cy="533400"/>
          </a:xfrm>
          <a:prstGeom prst="rect">
            <a:avLst/>
          </a:prstGeom>
          <a:noFill/>
          <a:ln w="9525">
            <a:noFill/>
            <a:miter lim="800000"/>
            <a:headEnd/>
            <a:tailEnd/>
          </a:ln>
        </p:spPr>
      </p:pic>
      <p:pic>
        <p:nvPicPr>
          <p:cNvPr id="463881" name="Picture 10" descr="Logo 3"/>
          <p:cNvPicPr>
            <a:picLocks noChangeAspect="1" noChangeArrowheads="1"/>
          </p:cNvPicPr>
          <p:nvPr/>
        </p:nvPicPr>
        <p:blipFill>
          <a:blip r:embed="rId5"/>
          <a:srcRect/>
          <a:stretch>
            <a:fillRect/>
          </a:stretch>
        </p:blipFill>
        <p:spPr bwMode="auto">
          <a:xfrm>
            <a:off x="838200" y="3152775"/>
            <a:ext cx="522288" cy="533400"/>
          </a:xfrm>
          <a:prstGeom prst="rect">
            <a:avLst/>
          </a:prstGeom>
          <a:noFill/>
          <a:ln w="9525">
            <a:noFill/>
            <a:miter lim="800000"/>
            <a:headEnd/>
            <a:tailEnd/>
          </a:ln>
        </p:spPr>
      </p:pic>
    </p:spTree>
  </p:cSld>
  <p:clrMapOvr>
    <a:masterClrMapping/>
  </p:clrMapOvr>
  <p:transition>
    <p:zoom/>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1" name="Rectangle 2"/>
          <p:cNvSpPr>
            <a:spLocks noGrp="1" noChangeArrowheads="1"/>
          </p:cNvSpPr>
          <p:nvPr>
            <p:ph type="body" idx="1"/>
          </p:nvPr>
        </p:nvSpPr>
        <p:spPr>
          <a:xfrm>
            <a:off x="1066800" y="1828800"/>
            <a:ext cx="7543800" cy="3886200"/>
          </a:xfrm>
        </p:spPr>
        <p:txBody>
          <a:bodyPr/>
          <a:lstStyle/>
          <a:p>
            <a:pPr eaLnBrk="1" hangingPunct="1">
              <a:lnSpc>
                <a:spcPct val="90000"/>
              </a:lnSpc>
              <a:buFontTx/>
              <a:buNone/>
            </a:pPr>
            <a:r>
              <a:rPr lang="fr-FR" sz="2400" smtClean="0">
                <a:solidFill>
                  <a:srgbClr val="184B81"/>
                </a:solidFill>
              </a:rPr>
              <a:t>	</a:t>
            </a:r>
            <a:r>
              <a:rPr lang="fr-FR" sz="2400" smtClean="0">
                <a:solidFill>
                  <a:srgbClr val="01A0B5"/>
                </a:solidFill>
              </a:rPr>
              <a:t>P</a:t>
            </a:r>
            <a:r>
              <a:rPr lang="fr-FR" sz="2400" smtClean="0"/>
              <a:t>our une seule journée :</a:t>
            </a:r>
            <a:endParaRPr lang="fr-FR" sz="2400" smtClean="0">
              <a:solidFill>
                <a:srgbClr val="184B81"/>
              </a:solidFill>
            </a:endParaRPr>
          </a:p>
          <a:p>
            <a:pPr lvl="1" eaLnBrk="1" hangingPunct="1">
              <a:lnSpc>
                <a:spcPct val="90000"/>
              </a:lnSpc>
            </a:pPr>
            <a:r>
              <a:rPr lang="fr-FR" sz="2000" smtClean="0">
                <a:solidFill>
                  <a:srgbClr val="01A0B5"/>
                </a:solidFill>
              </a:rPr>
              <a:t>E</a:t>
            </a:r>
            <a:r>
              <a:rPr lang="fr-FR" sz="2000" smtClean="0"/>
              <a:t>xécutable pendant la séance en cours,</a:t>
            </a:r>
            <a:endParaRPr lang="fr-FR" sz="2000" smtClean="0">
              <a:solidFill>
                <a:srgbClr val="184B81"/>
              </a:solidFill>
            </a:endParaRPr>
          </a:p>
          <a:p>
            <a:pPr lvl="1" eaLnBrk="1" hangingPunct="1">
              <a:lnSpc>
                <a:spcPct val="90000"/>
              </a:lnSpc>
            </a:pPr>
            <a:r>
              <a:rPr lang="fr-FR" sz="2000" smtClean="0">
                <a:solidFill>
                  <a:srgbClr val="01A0B5"/>
                </a:solidFill>
              </a:rPr>
              <a:t>R</a:t>
            </a:r>
            <a:r>
              <a:rPr lang="fr-FR" sz="2000" smtClean="0"/>
              <a:t>etiré du marché en cas de non exécution </a:t>
            </a:r>
            <a:r>
              <a:rPr lang="fr-FR" sz="2000" i="1" smtClean="0"/>
              <a:t>intraday</a:t>
            </a:r>
            <a:r>
              <a:rPr lang="fr-FR" sz="2000" smtClean="0"/>
              <a:t>.</a:t>
            </a:r>
            <a:endParaRPr lang="fr-FR" sz="2000" smtClean="0">
              <a:solidFill>
                <a:srgbClr val="184B81"/>
              </a:solidFill>
            </a:endParaRPr>
          </a:p>
          <a:p>
            <a:pPr eaLnBrk="1" hangingPunct="1">
              <a:lnSpc>
                <a:spcPct val="150000"/>
              </a:lnSpc>
              <a:buFontTx/>
              <a:buNone/>
            </a:pPr>
            <a:r>
              <a:rPr lang="fr-FR" sz="2400" smtClean="0">
                <a:solidFill>
                  <a:srgbClr val="184B81"/>
                </a:solidFill>
              </a:rPr>
              <a:t>	</a:t>
            </a:r>
            <a:r>
              <a:rPr lang="fr-FR" sz="2400" smtClean="0">
                <a:solidFill>
                  <a:srgbClr val="01A0B5"/>
                </a:solidFill>
              </a:rPr>
              <a:t>A</a:t>
            </a:r>
            <a:r>
              <a:rPr lang="fr-FR" sz="2400" smtClean="0"/>
              <a:t> durée déterminée :</a:t>
            </a:r>
          </a:p>
          <a:p>
            <a:pPr lvl="1" eaLnBrk="1" hangingPunct="1">
              <a:lnSpc>
                <a:spcPct val="90000"/>
              </a:lnSpc>
            </a:pPr>
            <a:r>
              <a:rPr lang="fr-FR" sz="2000" smtClean="0">
                <a:solidFill>
                  <a:srgbClr val="01A0B5"/>
                </a:solidFill>
              </a:rPr>
              <a:t>R</a:t>
            </a:r>
            <a:r>
              <a:rPr lang="fr-FR" sz="2000" smtClean="0"/>
              <a:t>este présent sur le marché jusqu’à la date indiquée sur l’ordre,</a:t>
            </a:r>
          </a:p>
          <a:p>
            <a:pPr lvl="1" eaLnBrk="1" hangingPunct="1">
              <a:lnSpc>
                <a:spcPct val="90000"/>
              </a:lnSpc>
            </a:pPr>
            <a:r>
              <a:rPr lang="fr-FR" sz="2000" smtClean="0">
                <a:solidFill>
                  <a:srgbClr val="01A0B5"/>
                </a:solidFill>
              </a:rPr>
              <a:t>L</a:t>
            </a:r>
            <a:r>
              <a:rPr lang="fr-FR" sz="2000" smtClean="0"/>
              <a:t>a date ne peut dépasser la fin du mois calendaire (comptant),</a:t>
            </a:r>
          </a:p>
          <a:p>
            <a:pPr lvl="1" eaLnBrk="1" hangingPunct="1">
              <a:lnSpc>
                <a:spcPct val="90000"/>
              </a:lnSpc>
            </a:pPr>
            <a:r>
              <a:rPr lang="fr-FR" sz="2000" smtClean="0">
                <a:solidFill>
                  <a:srgbClr val="01A0B5"/>
                </a:solidFill>
              </a:rPr>
              <a:t>L</a:t>
            </a:r>
            <a:r>
              <a:rPr lang="fr-FR" sz="2000" smtClean="0"/>
              <a:t>a date ne peut dépasser le jour de liquidation (SRD).</a:t>
            </a:r>
          </a:p>
          <a:p>
            <a:pPr eaLnBrk="1" hangingPunct="1">
              <a:lnSpc>
                <a:spcPct val="150000"/>
              </a:lnSpc>
              <a:buFontTx/>
              <a:buNone/>
            </a:pPr>
            <a:r>
              <a:rPr lang="fr-FR" sz="2400" smtClean="0">
                <a:solidFill>
                  <a:srgbClr val="184B81"/>
                </a:solidFill>
              </a:rPr>
              <a:t>	</a:t>
            </a:r>
            <a:r>
              <a:rPr lang="fr-FR" sz="2400" smtClean="0">
                <a:solidFill>
                  <a:srgbClr val="01A0B5"/>
                </a:solidFill>
              </a:rPr>
              <a:t>A</a:t>
            </a:r>
            <a:r>
              <a:rPr lang="fr-FR" sz="2400" smtClean="0"/>
              <a:t> révocation :</a:t>
            </a:r>
          </a:p>
          <a:p>
            <a:pPr lvl="1" eaLnBrk="1" hangingPunct="1">
              <a:lnSpc>
                <a:spcPct val="90000"/>
              </a:lnSpc>
            </a:pPr>
            <a:r>
              <a:rPr lang="fr-FR" sz="2000" smtClean="0">
                <a:solidFill>
                  <a:srgbClr val="01A0B5"/>
                </a:solidFill>
              </a:rPr>
              <a:t>S</a:t>
            </a:r>
            <a:r>
              <a:rPr lang="fr-FR" sz="2000" smtClean="0"/>
              <a:t>auf annulation expresse, l’ordre reste exécutable jusqu’à la fin du mois calendaire.	</a:t>
            </a:r>
          </a:p>
        </p:txBody>
      </p:sp>
      <p:pic>
        <p:nvPicPr>
          <p:cNvPr id="465922" name="Picture 3" descr="Pour"/>
          <p:cNvPicPr>
            <a:picLocks noChangeAspect="1" noChangeArrowheads="1"/>
          </p:cNvPicPr>
          <p:nvPr/>
        </p:nvPicPr>
        <p:blipFill>
          <a:blip r:embed="rId3"/>
          <a:srcRect/>
          <a:stretch>
            <a:fillRect/>
          </a:stretch>
        </p:blipFill>
        <p:spPr bwMode="auto">
          <a:xfrm>
            <a:off x="914400" y="3867150"/>
            <a:ext cx="304800" cy="304800"/>
          </a:xfrm>
          <a:prstGeom prst="rect">
            <a:avLst/>
          </a:prstGeom>
          <a:noFill/>
          <a:ln w="9525">
            <a:noFill/>
            <a:miter lim="800000"/>
            <a:headEnd/>
            <a:tailEnd/>
          </a:ln>
        </p:spPr>
      </p:pic>
      <p:pic>
        <p:nvPicPr>
          <p:cNvPr id="465923" name="Picture 4" descr="Contre"/>
          <p:cNvPicPr>
            <a:picLocks noChangeAspect="1" noChangeArrowheads="1"/>
          </p:cNvPicPr>
          <p:nvPr/>
        </p:nvPicPr>
        <p:blipFill>
          <a:blip r:embed="rId4"/>
          <a:srcRect/>
          <a:stretch>
            <a:fillRect/>
          </a:stretch>
        </p:blipFill>
        <p:spPr bwMode="auto">
          <a:xfrm>
            <a:off x="914400" y="5305425"/>
            <a:ext cx="304800" cy="304800"/>
          </a:xfrm>
          <a:prstGeom prst="rect">
            <a:avLst/>
          </a:prstGeom>
          <a:noFill/>
          <a:ln w="9525">
            <a:noFill/>
            <a:miter lim="800000"/>
            <a:headEnd/>
            <a:tailEnd/>
          </a:ln>
        </p:spPr>
      </p:pic>
      <p:sp>
        <p:nvSpPr>
          <p:cNvPr id="465924" name="AutoShape 5"/>
          <p:cNvSpPr>
            <a:spLocks/>
          </p:cNvSpPr>
          <p:nvPr/>
        </p:nvSpPr>
        <p:spPr bwMode="auto">
          <a:xfrm>
            <a:off x="1371600" y="3562350"/>
            <a:ext cx="76200" cy="914400"/>
          </a:xfrm>
          <a:prstGeom prst="leftBrace">
            <a:avLst>
              <a:gd name="adj1" fmla="val 100000"/>
              <a:gd name="adj2" fmla="val 50000"/>
            </a:avLst>
          </a:prstGeom>
          <a:noFill/>
          <a:ln w="9525">
            <a:solidFill>
              <a:schemeClr val="tx1"/>
            </a:solidFill>
            <a:round/>
            <a:headEnd/>
            <a:tailEnd/>
          </a:ln>
        </p:spPr>
        <p:txBody>
          <a:bodyPr wrap="none" anchor="ctr"/>
          <a:lstStyle/>
          <a:p>
            <a:pPr eaLnBrk="0" hangingPunct="0"/>
            <a:endParaRPr lang="fr-FR"/>
          </a:p>
        </p:txBody>
      </p:sp>
      <p:sp>
        <p:nvSpPr>
          <p:cNvPr id="465925" name="Rectangle 6"/>
          <p:cNvSpPr>
            <a:spLocks noGrp="1" noChangeArrowheads="1"/>
          </p:cNvSpPr>
          <p:nvPr>
            <p:ph type="title"/>
          </p:nvPr>
        </p:nvSpPr>
        <p:spPr/>
        <p:txBody>
          <a:bodyPr/>
          <a:lstStyle/>
          <a:p>
            <a:pPr eaLnBrk="1" hangingPunct="1"/>
            <a:r>
              <a:rPr lang="fr-FR" sz="4000" smtClean="0">
                <a:solidFill>
                  <a:srgbClr val="01A0B5"/>
                </a:solidFill>
              </a:rPr>
              <a:t>D</a:t>
            </a:r>
            <a:r>
              <a:rPr lang="fr-FR" sz="4000" smtClean="0">
                <a:solidFill>
                  <a:schemeClr val="tx1"/>
                </a:solidFill>
              </a:rPr>
              <a:t>urée de validité d’un ordre</a:t>
            </a:r>
          </a:p>
        </p:txBody>
      </p:sp>
      <p:sp>
        <p:nvSpPr>
          <p:cNvPr id="465926" name="AutoShape 7"/>
          <p:cNvSpPr>
            <a:spLocks/>
          </p:cNvSpPr>
          <p:nvPr/>
        </p:nvSpPr>
        <p:spPr bwMode="auto">
          <a:xfrm>
            <a:off x="1371600" y="5191125"/>
            <a:ext cx="76200" cy="533400"/>
          </a:xfrm>
          <a:prstGeom prst="leftBrace">
            <a:avLst>
              <a:gd name="adj1" fmla="val 58333"/>
              <a:gd name="adj2" fmla="val 50000"/>
            </a:avLst>
          </a:prstGeom>
          <a:noFill/>
          <a:ln w="9525">
            <a:solidFill>
              <a:schemeClr val="tx1"/>
            </a:solidFill>
            <a:round/>
            <a:headEnd/>
            <a:tailEnd/>
          </a:ln>
        </p:spPr>
        <p:txBody>
          <a:bodyPr wrap="none" anchor="ctr"/>
          <a:lstStyle/>
          <a:p>
            <a:pPr eaLnBrk="0" hangingPunct="0"/>
            <a:endParaRPr lang="fr-FR"/>
          </a:p>
        </p:txBody>
      </p:sp>
      <p:pic>
        <p:nvPicPr>
          <p:cNvPr id="465927" name="Picture 8" descr="Logo 3"/>
          <p:cNvPicPr>
            <a:picLocks noChangeAspect="1" noChangeArrowheads="1"/>
          </p:cNvPicPr>
          <p:nvPr/>
        </p:nvPicPr>
        <p:blipFill>
          <a:blip r:embed="rId5"/>
          <a:srcRect/>
          <a:stretch>
            <a:fillRect/>
          </a:stretch>
        </p:blipFill>
        <p:spPr bwMode="auto">
          <a:xfrm>
            <a:off x="874713" y="1778000"/>
            <a:ext cx="522287" cy="533400"/>
          </a:xfrm>
          <a:prstGeom prst="rect">
            <a:avLst/>
          </a:prstGeom>
          <a:noFill/>
          <a:ln w="9525">
            <a:noFill/>
            <a:miter lim="800000"/>
            <a:headEnd/>
            <a:tailEnd/>
          </a:ln>
        </p:spPr>
      </p:pic>
      <p:pic>
        <p:nvPicPr>
          <p:cNvPr id="465928" name="Picture 9" descr="Logo 3"/>
          <p:cNvPicPr>
            <a:picLocks noChangeAspect="1" noChangeArrowheads="1"/>
          </p:cNvPicPr>
          <p:nvPr/>
        </p:nvPicPr>
        <p:blipFill>
          <a:blip r:embed="rId5"/>
          <a:srcRect/>
          <a:stretch>
            <a:fillRect/>
          </a:stretch>
        </p:blipFill>
        <p:spPr bwMode="auto">
          <a:xfrm>
            <a:off x="836613" y="4667250"/>
            <a:ext cx="522287" cy="533400"/>
          </a:xfrm>
          <a:prstGeom prst="rect">
            <a:avLst/>
          </a:prstGeom>
          <a:noFill/>
          <a:ln w="9525">
            <a:noFill/>
            <a:miter lim="800000"/>
            <a:headEnd/>
            <a:tailEnd/>
          </a:ln>
        </p:spPr>
      </p:pic>
      <p:pic>
        <p:nvPicPr>
          <p:cNvPr id="465929" name="Picture 10" descr="Logo 3"/>
          <p:cNvPicPr>
            <a:picLocks noChangeAspect="1" noChangeArrowheads="1"/>
          </p:cNvPicPr>
          <p:nvPr/>
        </p:nvPicPr>
        <p:blipFill>
          <a:blip r:embed="rId5"/>
          <a:srcRect/>
          <a:stretch>
            <a:fillRect/>
          </a:stretch>
        </p:blipFill>
        <p:spPr bwMode="auto">
          <a:xfrm>
            <a:off x="838200" y="3038475"/>
            <a:ext cx="522288" cy="533400"/>
          </a:xfrm>
          <a:prstGeom prst="rect">
            <a:avLst/>
          </a:prstGeom>
          <a:noFill/>
          <a:ln w="9525">
            <a:noFill/>
            <a:miter lim="800000"/>
            <a:headEnd/>
            <a:tailEnd/>
          </a:ln>
        </p:spPr>
      </p:pic>
    </p:spTree>
  </p:cSld>
  <p:clrMapOvr>
    <a:masterClrMapping/>
  </p:clrMapOvr>
  <p:transition>
    <p:zoom/>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69" name="Rectangle 2"/>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 principe de fonctionnement </a:t>
            </a:r>
            <a:br>
              <a:rPr lang="fr-FR" sz="4000" smtClean="0"/>
            </a:br>
            <a:r>
              <a:rPr lang="fr-FR" sz="4000" smtClean="0"/>
              <a:t>du passage d’ordre boursier</a:t>
            </a:r>
          </a:p>
        </p:txBody>
      </p:sp>
      <p:sp>
        <p:nvSpPr>
          <p:cNvPr id="467970" name="Rectangle 3"/>
          <p:cNvSpPr>
            <a:spLocks noGrp="1" noChangeArrowheads="1"/>
          </p:cNvSpPr>
          <p:nvPr>
            <p:ph type="body" idx="1"/>
          </p:nvPr>
        </p:nvSpPr>
        <p:spPr>
          <a:xfrm>
            <a:off x="1752600" y="2362200"/>
            <a:ext cx="6858000" cy="3733800"/>
          </a:xfrm>
        </p:spPr>
        <p:txBody>
          <a:bodyPr/>
          <a:lstStyle/>
          <a:p>
            <a:pPr marL="812800" indent="-812800" eaLnBrk="1" hangingPunct="1">
              <a:lnSpc>
                <a:spcPct val="150000"/>
              </a:lnSpc>
              <a:buFontTx/>
              <a:buNone/>
            </a:pPr>
            <a:r>
              <a:rPr lang="fr-FR" sz="2800" smtClean="0">
                <a:solidFill>
                  <a:srgbClr val="EAEAEA"/>
                </a:solidFill>
              </a:rPr>
              <a:t>	L’Organisation des Cotations</a:t>
            </a:r>
          </a:p>
          <a:p>
            <a:pPr marL="812800" indent="-812800" eaLnBrk="1" hangingPunct="1">
              <a:lnSpc>
                <a:spcPct val="150000"/>
              </a:lnSpc>
              <a:buFontTx/>
              <a:buNone/>
            </a:pPr>
            <a:r>
              <a:rPr lang="fr-FR" sz="2800" smtClean="0">
                <a:solidFill>
                  <a:srgbClr val="EAEAEA"/>
                </a:solidFill>
              </a:rPr>
              <a:t>	La Cotation Informatique</a:t>
            </a:r>
          </a:p>
          <a:p>
            <a:pPr marL="812800" indent="-812800" eaLnBrk="1" hangingPunct="1">
              <a:lnSpc>
                <a:spcPct val="150000"/>
              </a:lnSpc>
              <a:buFontTx/>
              <a:buNone/>
            </a:pPr>
            <a:r>
              <a:rPr lang="fr-FR" sz="2800" smtClean="0">
                <a:solidFill>
                  <a:srgbClr val="EAEAEA"/>
                </a:solidFill>
              </a:rPr>
              <a:t>	Les différentes catégories d’ordre</a:t>
            </a:r>
          </a:p>
          <a:p>
            <a:pPr marL="812800" indent="-812800" eaLnBrk="1" hangingPunct="1">
              <a:lnSpc>
                <a:spcPct val="150000"/>
              </a:lnSpc>
              <a:buFontTx/>
              <a:buNone/>
            </a:pPr>
            <a:r>
              <a:rPr lang="fr-FR" sz="2800" smtClean="0">
                <a:solidFill>
                  <a:srgbClr val="184B81"/>
                </a:solidFill>
              </a:rPr>
              <a:t>	</a:t>
            </a:r>
            <a:r>
              <a:rPr lang="fr-FR" sz="2800" smtClean="0">
                <a:solidFill>
                  <a:srgbClr val="01A0B5"/>
                </a:solidFill>
              </a:rPr>
              <a:t>C</a:t>
            </a:r>
            <a:r>
              <a:rPr lang="fr-FR" sz="2800" smtClean="0"/>
              <a:t>inématique du passage d’un ordre</a:t>
            </a:r>
          </a:p>
          <a:p>
            <a:pPr marL="812800" indent="-812800" eaLnBrk="1" hangingPunct="1">
              <a:lnSpc>
                <a:spcPct val="150000"/>
              </a:lnSpc>
              <a:buFontTx/>
              <a:buNone/>
            </a:pPr>
            <a:r>
              <a:rPr lang="fr-FR" sz="2800" smtClean="0">
                <a:solidFill>
                  <a:srgbClr val="EAEAEA"/>
                </a:solidFill>
              </a:rPr>
              <a:t>	Cas pratiques</a:t>
            </a:r>
          </a:p>
        </p:txBody>
      </p:sp>
      <p:pic>
        <p:nvPicPr>
          <p:cNvPr id="467971" name="Picture 4" descr="Logo 3"/>
          <p:cNvPicPr>
            <a:picLocks noChangeAspect="1" noChangeArrowheads="1"/>
          </p:cNvPicPr>
          <p:nvPr/>
        </p:nvPicPr>
        <p:blipFill>
          <a:blip r:embed="rId3">
            <a:lum bright="70000" contrast="-70000"/>
          </a:blip>
          <a:srcRect/>
          <a:stretch>
            <a:fillRect/>
          </a:stretch>
        </p:blipFill>
        <p:spPr bwMode="auto">
          <a:xfrm>
            <a:off x="2019300" y="2501900"/>
            <a:ext cx="522288" cy="533400"/>
          </a:xfrm>
          <a:prstGeom prst="rect">
            <a:avLst/>
          </a:prstGeom>
          <a:noFill/>
          <a:ln w="9525">
            <a:noFill/>
            <a:miter lim="800000"/>
            <a:headEnd/>
            <a:tailEnd/>
          </a:ln>
        </p:spPr>
      </p:pic>
      <p:pic>
        <p:nvPicPr>
          <p:cNvPr id="467972" name="Picture 5" descr="Logo 3"/>
          <p:cNvPicPr>
            <a:picLocks noChangeAspect="1" noChangeArrowheads="1"/>
          </p:cNvPicPr>
          <p:nvPr/>
        </p:nvPicPr>
        <p:blipFill>
          <a:blip r:embed="rId3">
            <a:lum bright="70000" contrast="-70000"/>
          </a:blip>
          <a:srcRect/>
          <a:stretch>
            <a:fillRect/>
          </a:stretch>
        </p:blipFill>
        <p:spPr bwMode="auto">
          <a:xfrm>
            <a:off x="2006600" y="3238500"/>
            <a:ext cx="522288" cy="533400"/>
          </a:xfrm>
          <a:prstGeom prst="rect">
            <a:avLst/>
          </a:prstGeom>
          <a:noFill/>
          <a:ln w="9525">
            <a:noFill/>
            <a:miter lim="800000"/>
            <a:headEnd/>
            <a:tailEnd/>
          </a:ln>
        </p:spPr>
      </p:pic>
      <p:pic>
        <p:nvPicPr>
          <p:cNvPr id="467973" name="Picture 6" descr="Logo 3"/>
          <p:cNvPicPr>
            <a:picLocks noChangeAspect="1" noChangeArrowheads="1"/>
          </p:cNvPicPr>
          <p:nvPr/>
        </p:nvPicPr>
        <p:blipFill>
          <a:blip r:embed="rId3">
            <a:lum bright="70000" contrast="-70000"/>
          </a:blip>
          <a:srcRect/>
          <a:stretch>
            <a:fillRect/>
          </a:stretch>
        </p:blipFill>
        <p:spPr bwMode="auto">
          <a:xfrm>
            <a:off x="1981200" y="3975100"/>
            <a:ext cx="522288" cy="533400"/>
          </a:xfrm>
          <a:prstGeom prst="rect">
            <a:avLst/>
          </a:prstGeom>
          <a:noFill/>
          <a:ln w="9525">
            <a:noFill/>
            <a:miter lim="800000"/>
            <a:headEnd/>
            <a:tailEnd/>
          </a:ln>
        </p:spPr>
      </p:pic>
      <p:pic>
        <p:nvPicPr>
          <p:cNvPr id="467974" name="Picture 7" descr="Logo 3"/>
          <p:cNvPicPr>
            <a:picLocks noChangeAspect="1" noChangeArrowheads="1"/>
          </p:cNvPicPr>
          <p:nvPr/>
        </p:nvPicPr>
        <p:blipFill>
          <a:blip r:embed="rId3"/>
          <a:srcRect/>
          <a:stretch>
            <a:fillRect/>
          </a:stretch>
        </p:blipFill>
        <p:spPr bwMode="auto">
          <a:xfrm>
            <a:off x="1981200" y="4711700"/>
            <a:ext cx="522288" cy="533400"/>
          </a:xfrm>
          <a:prstGeom prst="rect">
            <a:avLst/>
          </a:prstGeom>
          <a:noFill/>
          <a:ln w="9525">
            <a:noFill/>
            <a:miter lim="800000"/>
            <a:headEnd/>
            <a:tailEnd/>
          </a:ln>
        </p:spPr>
      </p:pic>
      <p:pic>
        <p:nvPicPr>
          <p:cNvPr id="467975" name="Picture 8" descr="Logo 3"/>
          <p:cNvPicPr>
            <a:picLocks noChangeAspect="1" noChangeArrowheads="1"/>
          </p:cNvPicPr>
          <p:nvPr/>
        </p:nvPicPr>
        <p:blipFill>
          <a:blip r:embed="rId3">
            <a:lum bright="70000" contrast="-70000"/>
          </a:blip>
          <a:srcRect/>
          <a:stretch>
            <a:fillRect/>
          </a:stretch>
        </p:blipFill>
        <p:spPr bwMode="auto">
          <a:xfrm>
            <a:off x="1981200" y="5422900"/>
            <a:ext cx="522288" cy="533400"/>
          </a:xfrm>
          <a:prstGeom prst="rect">
            <a:avLst/>
          </a:prstGeom>
          <a:noFill/>
          <a:ln w="9525">
            <a:noFill/>
            <a:miter lim="800000"/>
            <a:headEnd/>
            <a:tailEnd/>
          </a:ln>
        </p:spPr>
      </p:pic>
    </p:spTree>
  </p:cSld>
  <p:clrMapOvr>
    <a:masterClrMapping/>
  </p:clrMapOvr>
  <p:transition>
    <p:zoom/>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0017" name="Picture 2" descr="Cheminement Ordre"/>
          <p:cNvPicPr>
            <a:picLocks noChangeAspect="1" noChangeArrowheads="1"/>
          </p:cNvPicPr>
          <p:nvPr/>
        </p:nvPicPr>
        <p:blipFill>
          <a:blip r:embed="rId3"/>
          <a:srcRect/>
          <a:stretch>
            <a:fillRect/>
          </a:stretch>
        </p:blipFill>
        <p:spPr bwMode="auto">
          <a:xfrm>
            <a:off x="63500" y="0"/>
            <a:ext cx="9045575" cy="6838950"/>
          </a:xfrm>
          <a:prstGeom prst="rect">
            <a:avLst/>
          </a:prstGeom>
          <a:noFill/>
          <a:ln w="9525">
            <a:noFill/>
            <a:miter lim="800000"/>
            <a:headEnd/>
            <a:tailEnd/>
          </a:ln>
        </p:spPr>
      </p:pic>
      <p:sp>
        <p:nvSpPr>
          <p:cNvPr id="470018" name="Text Box 3"/>
          <p:cNvSpPr txBox="1">
            <a:spLocks noChangeArrowheads="1"/>
          </p:cNvSpPr>
          <p:nvPr/>
        </p:nvSpPr>
        <p:spPr bwMode="auto">
          <a:xfrm>
            <a:off x="6692900" y="1498600"/>
            <a:ext cx="1768475" cy="457200"/>
          </a:xfrm>
          <a:prstGeom prst="rect">
            <a:avLst/>
          </a:prstGeom>
          <a:noFill/>
          <a:ln w="9525">
            <a:noFill/>
            <a:miter lim="800000"/>
            <a:headEnd/>
            <a:tailEnd/>
          </a:ln>
        </p:spPr>
        <p:txBody>
          <a:bodyPr>
            <a:spAutoFit/>
          </a:bodyPr>
          <a:lstStyle/>
          <a:p>
            <a:pPr eaLnBrk="0" hangingPunct="0"/>
            <a:r>
              <a:rPr lang="fr-FR" sz="1200"/>
              <a:t>Banque ou autres établissements financiers.</a:t>
            </a:r>
          </a:p>
        </p:txBody>
      </p:sp>
      <p:sp>
        <p:nvSpPr>
          <p:cNvPr id="470019" name="Text Box 4"/>
          <p:cNvSpPr txBox="1">
            <a:spLocks noChangeArrowheads="1"/>
          </p:cNvSpPr>
          <p:nvPr/>
        </p:nvSpPr>
        <p:spPr bwMode="auto">
          <a:xfrm>
            <a:off x="-3175" y="4899025"/>
            <a:ext cx="1295400" cy="457200"/>
          </a:xfrm>
          <a:prstGeom prst="rect">
            <a:avLst/>
          </a:prstGeom>
          <a:noFill/>
          <a:ln w="9525">
            <a:noFill/>
            <a:miter lim="800000"/>
            <a:headEnd/>
            <a:tailEnd/>
          </a:ln>
        </p:spPr>
        <p:txBody>
          <a:bodyPr>
            <a:spAutoFit/>
          </a:bodyPr>
          <a:lstStyle/>
          <a:p>
            <a:pPr eaLnBrk="0" hangingPunct="0"/>
            <a:r>
              <a:rPr lang="fr-FR" sz="1200"/>
              <a:t>Épargnant qui achète</a:t>
            </a:r>
          </a:p>
        </p:txBody>
      </p:sp>
      <p:sp>
        <p:nvSpPr>
          <p:cNvPr id="470020" name="Text Box 5"/>
          <p:cNvSpPr txBox="1">
            <a:spLocks noChangeArrowheads="1"/>
          </p:cNvSpPr>
          <p:nvPr/>
        </p:nvSpPr>
        <p:spPr bwMode="auto">
          <a:xfrm>
            <a:off x="8077200" y="4038600"/>
            <a:ext cx="1066800" cy="457200"/>
          </a:xfrm>
          <a:prstGeom prst="rect">
            <a:avLst/>
          </a:prstGeom>
          <a:noFill/>
          <a:ln w="9525">
            <a:noFill/>
            <a:miter lim="800000"/>
            <a:headEnd/>
            <a:tailEnd/>
          </a:ln>
        </p:spPr>
        <p:txBody>
          <a:bodyPr>
            <a:spAutoFit/>
          </a:bodyPr>
          <a:lstStyle/>
          <a:p>
            <a:pPr algn="ctr" eaLnBrk="0" hangingPunct="0"/>
            <a:r>
              <a:rPr lang="fr-FR" sz="1200"/>
              <a:t>Épargnant qui vend</a:t>
            </a:r>
          </a:p>
        </p:txBody>
      </p:sp>
      <p:sp>
        <p:nvSpPr>
          <p:cNvPr id="470021" name="Text Box 6"/>
          <p:cNvSpPr txBox="1">
            <a:spLocks noChangeArrowheads="1"/>
          </p:cNvSpPr>
          <p:nvPr/>
        </p:nvSpPr>
        <p:spPr bwMode="auto">
          <a:xfrm>
            <a:off x="5753100" y="228600"/>
            <a:ext cx="3124200" cy="822325"/>
          </a:xfrm>
          <a:prstGeom prst="rect">
            <a:avLst/>
          </a:prstGeom>
          <a:noFill/>
          <a:ln w="9525">
            <a:noFill/>
            <a:miter lim="800000"/>
            <a:headEnd/>
            <a:tailEnd/>
          </a:ln>
        </p:spPr>
        <p:txBody>
          <a:bodyPr>
            <a:spAutoFit/>
          </a:bodyPr>
          <a:lstStyle/>
          <a:p>
            <a:pPr eaLnBrk="0" hangingPunct="0"/>
            <a:r>
              <a:rPr lang="fr-FR" sz="1200"/>
              <a:t>Les sociétés de Bourse sont les principaux intermédiaires habilités à négocier les ordres de Bourse sur Super CAC.</a:t>
            </a:r>
          </a:p>
          <a:p>
            <a:pPr eaLnBrk="0" hangingPunct="0"/>
            <a:r>
              <a:rPr lang="fr-FR" sz="1200"/>
              <a:t>Elles se rémunèrent par les frais de courtage.</a:t>
            </a:r>
          </a:p>
        </p:txBody>
      </p:sp>
      <p:sp>
        <p:nvSpPr>
          <p:cNvPr id="470022" name="Rectangle 7"/>
          <p:cNvSpPr>
            <a:spLocks noChangeArrowheads="1"/>
          </p:cNvSpPr>
          <p:nvPr/>
        </p:nvSpPr>
        <p:spPr bwMode="auto">
          <a:xfrm>
            <a:off x="228600" y="1181100"/>
            <a:ext cx="2971800" cy="1066800"/>
          </a:xfrm>
          <a:prstGeom prst="rect">
            <a:avLst/>
          </a:prstGeom>
          <a:noFill/>
          <a:ln w="9525">
            <a:noFill/>
            <a:miter lim="800000"/>
            <a:headEnd/>
            <a:tailEnd/>
          </a:ln>
        </p:spPr>
        <p:txBody>
          <a:bodyPr>
            <a:spAutoFit/>
          </a:bodyPr>
          <a:lstStyle/>
          <a:p>
            <a:pPr algn="ctr" eaLnBrk="0" hangingPunct="0"/>
            <a:r>
              <a:rPr lang="fr-FR" sz="3200">
                <a:solidFill>
                  <a:srgbClr val="01A0B5"/>
                </a:solidFill>
              </a:rPr>
              <a:t>L</a:t>
            </a:r>
            <a:r>
              <a:rPr lang="fr-FR" sz="3200"/>
              <a:t>e cheminement d’un Ordre</a:t>
            </a:r>
          </a:p>
        </p:txBody>
      </p:sp>
    </p:spTree>
  </p:cSld>
  <p:clrMapOvr>
    <a:masterClrMapping/>
  </p:clrMapOvr>
  <p:transition>
    <p:zoom/>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fr-FR" sz="4000" smtClean="0">
                <a:solidFill>
                  <a:srgbClr val="01A0B5"/>
                </a:solidFill>
              </a:rPr>
              <a:t>C</a:t>
            </a:r>
            <a:r>
              <a:rPr lang="fr-FR" sz="4000" smtClean="0">
                <a:solidFill>
                  <a:schemeClr val="tx1"/>
                </a:solidFill>
              </a:rPr>
              <a:t>inématique du passage d’un ordre</a:t>
            </a:r>
          </a:p>
        </p:txBody>
      </p:sp>
      <p:grpSp>
        <p:nvGrpSpPr>
          <p:cNvPr id="2" name="Group 3"/>
          <p:cNvGrpSpPr>
            <a:grpSpLocks/>
          </p:cNvGrpSpPr>
          <p:nvPr/>
        </p:nvGrpSpPr>
        <p:grpSpPr bwMode="auto">
          <a:xfrm>
            <a:off x="390525" y="1828800"/>
            <a:ext cx="3648075" cy="2362200"/>
            <a:chOff x="246" y="1152"/>
            <a:chExt cx="2298" cy="1488"/>
          </a:xfrm>
        </p:grpSpPr>
        <p:sp>
          <p:nvSpPr>
            <p:cNvPr id="18469" name="Line 4"/>
            <p:cNvSpPr>
              <a:spLocks noChangeShapeType="1"/>
            </p:cNvSpPr>
            <p:nvPr/>
          </p:nvSpPr>
          <p:spPr bwMode="auto">
            <a:xfrm>
              <a:off x="678" y="1152"/>
              <a:ext cx="0" cy="1248"/>
            </a:xfrm>
            <a:prstGeom prst="line">
              <a:avLst/>
            </a:prstGeom>
            <a:noFill/>
            <a:ln w="19050">
              <a:solidFill>
                <a:schemeClr val="accent2"/>
              </a:solidFill>
              <a:round/>
              <a:headEnd/>
              <a:tailEnd type="triangle" w="med" len="med"/>
            </a:ln>
          </p:spPr>
          <p:txBody>
            <a:bodyPr/>
            <a:lstStyle/>
            <a:p>
              <a:endParaRPr lang="fr-FR"/>
            </a:p>
          </p:txBody>
        </p:sp>
        <p:sp>
          <p:nvSpPr>
            <p:cNvPr id="18470" name="Rectangle 5"/>
            <p:cNvSpPr>
              <a:spLocks noChangeArrowheads="1"/>
            </p:cNvSpPr>
            <p:nvPr/>
          </p:nvSpPr>
          <p:spPr bwMode="auto">
            <a:xfrm>
              <a:off x="246" y="1632"/>
              <a:ext cx="864" cy="528"/>
            </a:xfrm>
            <a:prstGeom prst="rect">
              <a:avLst/>
            </a:prstGeom>
            <a:solidFill>
              <a:srgbClr val="CCFFCC"/>
            </a:solidFill>
            <a:ln w="9525">
              <a:solidFill>
                <a:schemeClr val="accent2"/>
              </a:solidFill>
              <a:miter lim="800000"/>
              <a:headEnd/>
              <a:tailEnd/>
            </a:ln>
          </p:spPr>
          <p:txBody>
            <a:bodyPr wrap="none" anchor="ctr"/>
            <a:lstStyle/>
            <a:p>
              <a:pPr algn="ctr" eaLnBrk="0" hangingPunct="0"/>
              <a:r>
                <a:rPr lang="fr-FR" sz="900">
                  <a:latin typeface="Times New Roman" pitchFamily="18" charset="0"/>
                </a:rPr>
                <a:t>0 – Le Marché envoie</a:t>
              </a:r>
            </a:p>
            <a:p>
              <a:pPr algn="ctr" eaLnBrk="0" hangingPunct="0"/>
              <a:r>
                <a:rPr lang="fr-FR" sz="900">
                  <a:latin typeface="Times New Roman" pitchFamily="18" charset="0"/>
                </a:rPr>
                <a:t>les updates sur la valeur</a:t>
              </a:r>
            </a:p>
            <a:p>
              <a:pPr algn="ctr" eaLnBrk="0" hangingPunct="0"/>
              <a:r>
                <a:rPr lang="fr-FR" sz="900"/>
                <a:t>à chaque modification du </a:t>
              </a:r>
            </a:p>
            <a:p>
              <a:pPr algn="ctr" eaLnBrk="0" hangingPunct="0"/>
              <a:r>
                <a:rPr lang="fr-FR" sz="900"/>
                <a:t>carnet d’ordre d’une valeur</a:t>
              </a:r>
            </a:p>
            <a:p>
              <a:pPr algn="ctr" eaLnBrk="0" hangingPunct="0"/>
              <a:r>
                <a:rPr lang="fr-FR" sz="900"/>
                <a:t>(nouvel ordre, exécution…)</a:t>
              </a:r>
            </a:p>
          </p:txBody>
        </p:sp>
        <p:sp>
          <p:nvSpPr>
            <p:cNvPr id="18471" name="Rectangle 6"/>
            <p:cNvSpPr>
              <a:spLocks noChangeArrowheads="1"/>
            </p:cNvSpPr>
            <p:nvPr/>
          </p:nvSpPr>
          <p:spPr bwMode="auto">
            <a:xfrm>
              <a:off x="432" y="2400"/>
              <a:ext cx="1344" cy="240"/>
            </a:xfrm>
            <a:prstGeom prst="rect">
              <a:avLst/>
            </a:prstGeom>
            <a:solidFill>
              <a:schemeClr val="bg1"/>
            </a:solidFill>
            <a:ln w="9525">
              <a:solidFill>
                <a:schemeClr val="tx1"/>
              </a:solidFill>
              <a:miter lim="800000"/>
              <a:headEnd/>
              <a:tailEnd/>
            </a:ln>
          </p:spPr>
          <p:txBody>
            <a:bodyPr wrap="none" anchor="ctr"/>
            <a:lstStyle/>
            <a:p>
              <a:pPr algn="ctr" eaLnBrk="0" hangingPunct="0"/>
              <a:endParaRPr lang="fr-FR" sz="900" b="1"/>
            </a:p>
            <a:p>
              <a:pPr algn="ctr" eaLnBrk="0" hangingPunct="0"/>
              <a:r>
                <a:rPr lang="fr-FR" sz="900" b="1"/>
                <a:t>SLC</a:t>
              </a:r>
            </a:p>
            <a:p>
              <a:pPr algn="ctr" eaLnBrk="0" hangingPunct="0"/>
              <a:r>
                <a:rPr lang="fr-FR" sz="900"/>
                <a:t>Serveur Local de Consultation</a:t>
              </a:r>
            </a:p>
            <a:p>
              <a:pPr algn="ctr" eaLnBrk="0" hangingPunct="0"/>
              <a:endParaRPr lang="fr-FR" sz="900"/>
            </a:p>
          </p:txBody>
        </p:sp>
        <p:sp>
          <p:nvSpPr>
            <p:cNvPr id="18472" name="Line 7"/>
            <p:cNvSpPr>
              <a:spLocks noChangeShapeType="1"/>
            </p:cNvSpPr>
            <p:nvPr/>
          </p:nvSpPr>
          <p:spPr bwMode="auto">
            <a:xfrm flipH="1">
              <a:off x="672" y="1152"/>
              <a:ext cx="1872" cy="0"/>
            </a:xfrm>
            <a:prstGeom prst="line">
              <a:avLst/>
            </a:prstGeom>
            <a:noFill/>
            <a:ln w="19050">
              <a:solidFill>
                <a:schemeClr val="accent2"/>
              </a:solidFill>
              <a:round/>
              <a:headEnd/>
              <a:tailEnd/>
            </a:ln>
          </p:spPr>
          <p:txBody>
            <a:bodyPr/>
            <a:lstStyle/>
            <a:p>
              <a:endParaRPr lang="fr-FR"/>
            </a:p>
          </p:txBody>
        </p:sp>
      </p:grpSp>
      <p:grpSp>
        <p:nvGrpSpPr>
          <p:cNvPr id="3" name="Group 8"/>
          <p:cNvGrpSpPr>
            <a:grpSpLocks/>
          </p:cNvGrpSpPr>
          <p:nvPr/>
        </p:nvGrpSpPr>
        <p:grpSpPr bwMode="auto">
          <a:xfrm>
            <a:off x="390525" y="4191000"/>
            <a:ext cx="3495675" cy="1676400"/>
            <a:chOff x="246" y="2640"/>
            <a:chExt cx="2202" cy="1056"/>
          </a:xfrm>
        </p:grpSpPr>
        <p:sp>
          <p:nvSpPr>
            <p:cNvPr id="18466" name="Line 9"/>
            <p:cNvSpPr>
              <a:spLocks noChangeShapeType="1"/>
            </p:cNvSpPr>
            <p:nvPr/>
          </p:nvSpPr>
          <p:spPr bwMode="auto">
            <a:xfrm flipH="1">
              <a:off x="672" y="2640"/>
              <a:ext cx="6" cy="1056"/>
            </a:xfrm>
            <a:prstGeom prst="line">
              <a:avLst/>
            </a:prstGeom>
            <a:noFill/>
            <a:ln w="19050">
              <a:solidFill>
                <a:schemeClr val="accent2"/>
              </a:solidFill>
              <a:round/>
              <a:headEnd/>
              <a:tailEnd/>
            </a:ln>
          </p:spPr>
          <p:txBody>
            <a:bodyPr/>
            <a:lstStyle/>
            <a:p>
              <a:endParaRPr lang="fr-FR"/>
            </a:p>
          </p:txBody>
        </p:sp>
        <p:sp>
          <p:nvSpPr>
            <p:cNvPr id="18467" name="Rectangle 10"/>
            <p:cNvSpPr>
              <a:spLocks noChangeArrowheads="1"/>
            </p:cNvSpPr>
            <p:nvPr/>
          </p:nvSpPr>
          <p:spPr bwMode="auto">
            <a:xfrm>
              <a:off x="246" y="2880"/>
              <a:ext cx="864" cy="528"/>
            </a:xfrm>
            <a:prstGeom prst="rect">
              <a:avLst/>
            </a:prstGeom>
            <a:solidFill>
              <a:srgbClr val="CCFFFF"/>
            </a:solidFill>
            <a:ln w="9525">
              <a:solidFill>
                <a:schemeClr val="accent2"/>
              </a:solidFill>
              <a:miter lim="800000"/>
              <a:headEnd/>
              <a:tailEnd/>
            </a:ln>
          </p:spPr>
          <p:txBody>
            <a:bodyPr wrap="none" anchor="ctr"/>
            <a:lstStyle/>
            <a:p>
              <a:pPr algn="ctr" eaLnBrk="0" hangingPunct="0"/>
              <a:r>
                <a:rPr lang="fr-FR" sz="900">
                  <a:latin typeface="Times New Roman" pitchFamily="18" charset="0"/>
                </a:rPr>
                <a:t>1 – Le Négociateur regarde</a:t>
              </a:r>
            </a:p>
            <a:p>
              <a:pPr algn="ctr" eaLnBrk="0" hangingPunct="0"/>
              <a:r>
                <a:rPr lang="fr-FR" sz="900">
                  <a:latin typeface="Times New Roman" pitchFamily="18" charset="0"/>
                </a:rPr>
                <a:t>l’état du carnet de marché</a:t>
              </a:r>
            </a:p>
            <a:p>
              <a:pPr algn="ctr" eaLnBrk="0" hangingPunct="0"/>
              <a:r>
                <a:rPr lang="fr-FR" sz="900"/>
                <a:t>de la valeur sur laquelle</a:t>
              </a:r>
            </a:p>
            <a:p>
              <a:pPr algn="ctr" eaLnBrk="0" hangingPunct="0"/>
              <a:r>
                <a:rPr lang="fr-FR" sz="900"/>
                <a:t>il veut passer un ordre</a:t>
              </a:r>
            </a:p>
          </p:txBody>
        </p:sp>
        <p:sp>
          <p:nvSpPr>
            <p:cNvPr id="18468" name="Line 11"/>
            <p:cNvSpPr>
              <a:spLocks noChangeShapeType="1"/>
            </p:cNvSpPr>
            <p:nvPr/>
          </p:nvSpPr>
          <p:spPr bwMode="auto">
            <a:xfrm>
              <a:off x="672" y="3696"/>
              <a:ext cx="1776" cy="0"/>
            </a:xfrm>
            <a:prstGeom prst="line">
              <a:avLst/>
            </a:prstGeom>
            <a:noFill/>
            <a:ln w="19050">
              <a:solidFill>
                <a:schemeClr val="accent2"/>
              </a:solidFill>
              <a:round/>
              <a:headEnd/>
              <a:tailEnd type="triangle" w="med" len="med"/>
            </a:ln>
          </p:spPr>
          <p:txBody>
            <a:bodyPr/>
            <a:lstStyle/>
            <a:p>
              <a:endParaRPr lang="fr-FR"/>
            </a:p>
          </p:txBody>
        </p:sp>
      </p:grpSp>
      <p:grpSp>
        <p:nvGrpSpPr>
          <p:cNvPr id="4" name="Group 12"/>
          <p:cNvGrpSpPr>
            <a:grpSpLocks/>
          </p:cNvGrpSpPr>
          <p:nvPr/>
        </p:nvGrpSpPr>
        <p:grpSpPr bwMode="auto">
          <a:xfrm>
            <a:off x="2085975" y="2057400"/>
            <a:ext cx="4876800" cy="1752600"/>
            <a:chOff x="1314" y="1296"/>
            <a:chExt cx="3072" cy="1104"/>
          </a:xfrm>
        </p:grpSpPr>
        <p:sp>
          <p:nvSpPr>
            <p:cNvPr id="18460" name="Line 13"/>
            <p:cNvSpPr>
              <a:spLocks noChangeShapeType="1"/>
            </p:cNvSpPr>
            <p:nvPr/>
          </p:nvSpPr>
          <p:spPr bwMode="auto">
            <a:xfrm>
              <a:off x="4074" y="1296"/>
              <a:ext cx="0" cy="1104"/>
            </a:xfrm>
            <a:prstGeom prst="line">
              <a:avLst/>
            </a:prstGeom>
            <a:noFill/>
            <a:ln w="19050">
              <a:solidFill>
                <a:schemeClr val="accent2"/>
              </a:solidFill>
              <a:round/>
              <a:headEnd/>
              <a:tailEnd type="triangle" w="med" len="med"/>
            </a:ln>
          </p:spPr>
          <p:txBody>
            <a:bodyPr/>
            <a:lstStyle/>
            <a:p>
              <a:endParaRPr lang="fr-FR"/>
            </a:p>
          </p:txBody>
        </p:sp>
        <p:sp>
          <p:nvSpPr>
            <p:cNvPr id="18461" name="Line 14"/>
            <p:cNvSpPr>
              <a:spLocks noChangeShapeType="1"/>
            </p:cNvSpPr>
            <p:nvPr/>
          </p:nvSpPr>
          <p:spPr bwMode="auto">
            <a:xfrm>
              <a:off x="1632" y="1296"/>
              <a:ext cx="0" cy="1104"/>
            </a:xfrm>
            <a:prstGeom prst="line">
              <a:avLst/>
            </a:prstGeom>
            <a:noFill/>
            <a:ln w="19050">
              <a:solidFill>
                <a:schemeClr val="accent2"/>
              </a:solidFill>
              <a:round/>
              <a:headEnd/>
              <a:tailEnd type="triangle" w="med" len="med"/>
            </a:ln>
          </p:spPr>
          <p:txBody>
            <a:bodyPr/>
            <a:lstStyle/>
            <a:p>
              <a:endParaRPr lang="fr-FR"/>
            </a:p>
          </p:txBody>
        </p:sp>
        <p:sp>
          <p:nvSpPr>
            <p:cNvPr id="18462" name="Rectangle 15"/>
            <p:cNvSpPr>
              <a:spLocks noChangeArrowheads="1"/>
            </p:cNvSpPr>
            <p:nvPr/>
          </p:nvSpPr>
          <p:spPr bwMode="auto">
            <a:xfrm>
              <a:off x="1314" y="1662"/>
              <a:ext cx="624" cy="480"/>
            </a:xfrm>
            <a:prstGeom prst="rect">
              <a:avLst/>
            </a:prstGeom>
            <a:solidFill>
              <a:srgbClr val="CAB650"/>
            </a:solidFill>
            <a:ln w="9525">
              <a:solidFill>
                <a:schemeClr val="accent2"/>
              </a:solidFill>
              <a:miter lim="800000"/>
              <a:headEnd/>
              <a:tailEnd/>
            </a:ln>
          </p:spPr>
          <p:txBody>
            <a:bodyPr wrap="none" anchor="ctr"/>
            <a:lstStyle/>
            <a:p>
              <a:pPr algn="ctr" eaLnBrk="0" hangingPunct="0"/>
              <a:r>
                <a:rPr lang="fr-FR" sz="900">
                  <a:latin typeface="Times New Roman" pitchFamily="18" charset="0"/>
                </a:rPr>
                <a:t>4 – Le Marché </a:t>
              </a:r>
            </a:p>
            <a:p>
              <a:pPr algn="ctr" eaLnBrk="0" hangingPunct="0"/>
              <a:r>
                <a:rPr lang="fr-FR" sz="900">
                  <a:latin typeface="Times New Roman" pitchFamily="18" charset="0"/>
                </a:rPr>
                <a:t>« broadcast »</a:t>
              </a:r>
            </a:p>
            <a:p>
              <a:pPr algn="ctr" eaLnBrk="0" hangingPunct="0"/>
              <a:r>
                <a:rPr lang="fr-FR" sz="900">
                  <a:latin typeface="Times New Roman" pitchFamily="18" charset="0"/>
                </a:rPr>
                <a:t> la modification de</a:t>
              </a:r>
            </a:p>
            <a:p>
              <a:pPr algn="ctr" eaLnBrk="0" hangingPunct="0"/>
              <a:r>
                <a:rPr lang="fr-FR" sz="900">
                  <a:latin typeface="Times New Roman" pitchFamily="18" charset="0"/>
                </a:rPr>
                <a:t>la valeur à tous</a:t>
              </a:r>
            </a:p>
            <a:p>
              <a:pPr algn="ctr" eaLnBrk="0" hangingPunct="0"/>
              <a:r>
                <a:rPr lang="fr-FR" sz="900">
                  <a:latin typeface="Times New Roman" pitchFamily="18" charset="0"/>
                </a:rPr>
                <a:t>les SLC</a:t>
              </a:r>
              <a:r>
                <a:rPr lang="fr-FR" sz="1200"/>
                <a:t> </a:t>
              </a:r>
            </a:p>
          </p:txBody>
        </p:sp>
        <p:sp>
          <p:nvSpPr>
            <p:cNvPr id="18463" name="Line 16"/>
            <p:cNvSpPr>
              <a:spLocks noChangeShapeType="1"/>
            </p:cNvSpPr>
            <p:nvPr/>
          </p:nvSpPr>
          <p:spPr bwMode="auto">
            <a:xfrm flipH="1">
              <a:off x="1626" y="1296"/>
              <a:ext cx="864" cy="0"/>
            </a:xfrm>
            <a:prstGeom prst="line">
              <a:avLst/>
            </a:prstGeom>
            <a:noFill/>
            <a:ln w="19050">
              <a:solidFill>
                <a:schemeClr val="accent2"/>
              </a:solidFill>
              <a:round/>
              <a:headEnd/>
              <a:tailEnd/>
            </a:ln>
          </p:spPr>
          <p:txBody>
            <a:bodyPr/>
            <a:lstStyle/>
            <a:p>
              <a:endParaRPr lang="fr-FR"/>
            </a:p>
          </p:txBody>
        </p:sp>
        <p:sp>
          <p:nvSpPr>
            <p:cNvPr id="18464" name="Rectangle 17"/>
            <p:cNvSpPr>
              <a:spLocks noChangeArrowheads="1"/>
            </p:cNvSpPr>
            <p:nvPr/>
          </p:nvSpPr>
          <p:spPr bwMode="auto">
            <a:xfrm>
              <a:off x="3762" y="1662"/>
              <a:ext cx="624" cy="480"/>
            </a:xfrm>
            <a:prstGeom prst="rect">
              <a:avLst/>
            </a:prstGeom>
            <a:solidFill>
              <a:srgbClr val="CAB650"/>
            </a:solidFill>
            <a:ln w="9525">
              <a:solidFill>
                <a:schemeClr val="accent2"/>
              </a:solidFill>
              <a:miter lim="800000"/>
              <a:headEnd/>
              <a:tailEnd/>
            </a:ln>
          </p:spPr>
          <p:txBody>
            <a:bodyPr wrap="none" anchor="ctr"/>
            <a:lstStyle/>
            <a:p>
              <a:pPr algn="ctr" eaLnBrk="0" hangingPunct="0"/>
              <a:r>
                <a:rPr lang="fr-FR" sz="900">
                  <a:latin typeface="Times New Roman" pitchFamily="18" charset="0"/>
                </a:rPr>
                <a:t>4 – Le frontal </a:t>
              </a:r>
            </a:p>
            <a:p>
              <a:pPr algn="ctr" eaLnBrk="0" hangingPunct="0"/>
              <a:r>
                <a:rPr lang="fr-FR" sz="900">
                  <a:latin typeface="Times New Roman" pitchFamily="18" charset="0"/>
                </a:rPr>
                <a:t>SBF renvoie un</a:t>
              </a:r>
            </a:p>
            <a:p>
              <a:pPr algn="ctr" eaLnBrk="0" hangingPunct="0"/>
              <a:r>
                <a:rPr lang="fr-FR" sz="900">
                  <a:latin typeface="Times New Roman" pitchFamily="18" charset="0"/>
                </a:rPr>
                <a:t> acquittement de </a:t>
              </a:r>
            </a:p>
            <a:p>
              <a:pPr algn="ctr" eaLnBrk="0" hangingPunct="0"/>
              <a:r>
                <a:rPr lang="fr-FR" sz="900">
                  <a:latin typeface="Times New Roman" pitchFamily="18" charset="0"/>
                </a:rPr>
                <a:t>mise en carnet</a:t>
              </a:r>
            </a:p>
            <a:p>
              <a:pPr algn="ctr" eaLnBrk="0" hangingPunct="0"/>
              <a:r>
                <a:rPr lang="fr-FR" sz="900">
                  <a:latin typeface="Times New Roman" pitchFamily="18" charset="0"/>
                </a:rPr>
                <a:t>d’ordres</a:t>
              </a:r>
              <a:r>
                <a:rPr lang="fr-FR" sz="1200"/>
                <a:t> </a:t>
              </a:r>
            </a:p>
          </p:txBody>
        </p:sp>
        <p:sp>
          <p:nvSpPr>
            <p:cNvPr id="18465" name="Line 18"/>
            <p:cNvSpPr>
              <a:spLocks noChangeShapeType="1"/>
            </p:cNvSpPr>
            <p:nvPr/>
          </p:nvSpPr>
          <p:spPr bwMode="auto">
            <a:xfrm flipH="1">
              <a:off x="3216" y="1296"/>
              <a:ext cx="864" cy="0"/>
            </a:xfrm>
            <a:prstGeom prst="line">
              <a:avLst/>
            </a:prstGeom>
            <a:noFill/>
            <a:ln w="19050">
              <a:solidFill>
                <a:schemeClr val="accent2"/>
              </a:solidFill>
              <a:round/>
              <a:headEnd/>
              <a:tailEnd/>
            </a:ln>
          </p:spPr>
          <p:txBody>
            <a:bodyPr/>
            <a:lstStyle/>
            <a:p>
              <a:endParaRPr lang="fr-FR"/>
            </a:p>
          </p:txBody>
        </p:sp>
      </p:grpSp>
      <p:grpSp>
        <p:nvGrpSpPr>
          <p:cNvPr id="5" name="Group 19"/>
          <p:cNvGrpSpPr>
            <a:grpSpLocks/>
          </p:cNvGrpSpPr>
          <p:nvPr/>
        </p:nvGrpSpPr>
        <p:grpSpPr bwMode="auto">
          <a:xfrm>
            <a:off x="2085975" y="4191000"/>
            <a:ext cx="4876800" cy="1447800"/>
            <a:chOff x="1314" y="2640"/>
            <a:chExt cx="3072" cy="912"/>
          </a:xfrm>
        </p:grpSpPr>
        <p:sp>
          <p:nvSpPr>
            <p:cNvPr id="18454" name="Line 20"/>
            <p:cNvSpPr>
              <a:spLocks noChangeShapeType="1"/>
            </p:cNvSpPr>
            <p:nvPr/>
          </p:nvSpPr>
          <p:spPr bwMode="auto">
            <a:xfrm>
              <a:off x="4074" y="2640"/>
              <a:ext cx="0" cy="912"/>
            </a:xfrm>
            <a:prstGeom prst="line">
              <a:avLst/>
            </a:prstGeom>
            <a:noFill/>
            <a:ln w="19050">
              <a:solidFill>
                <a:srgbClr val="184B81"/>
              </a:solidFill>
              <a:round/>
              <a:headEnd/>
              <a:tailEnd/>
            </a:ln>
          </p:spPr>
          <p:txBody>
            <a:bodyPr/>
            <a:lstStyle/>
            <a:p>
              <a:endParaRPr lang="fr-FR"/>
            </a:p>
          </p:txBody>
        </p:sp>
        <p:sp>
          <p:nvSpPr>
            <p:cNvPr id="18455" name="Line 21"/>
            <p:cNvSpPr>
              <a:spLocks noChangeShapeType="1"/>
            </p:cNvSpPr>
            <p:nvPr/>
          </p:nvSpPr>
          <p:spPr bwMode="auto">
            <a:xfrm>
              <a:off x="1632" y="2640"/>
              <a:ext cx="0" cy="912"/>
            </a:xfrm>
            <a:prstGeom prst="line">
              <a:avLst/>
            </a:prstGeom>
            <a:noFill/>
            <a:ln w="19050">
              <a:solidFill>
                <a:srgbClr val="184B81"/>
              </a:solidFill>
              <a:round/>
              <a:headEnd/>
              <a:tailEnd/>
            </a:ln>
          </p:spPr>
          <p:txBody>
            <a:bodyPr/>
            <a:lstStyle/>
            <a:p>
              <a:endParaRPr lang="fr-FR"/>
            </a:p>
          </p:txBody>
        </p:sp>
        <p:sp>
          <p:nvSpPr>
            <p:cNvPr id="18456" name="Rectangle 22"/>
            <p:cNvSpPr>
              <a:spLocks noChangeArrowheads="1"/>
            </p:cNvSpPr>
            <p:nvPr/>
          </p:nvSpPr>
          <p:spPr bwMode="auto">
            <a:xfrm>
              <a:off x="1314" y="2910"/>
              <a:ext cx="624" cy="480"/>
            </a:xfrm>
            <a:prstGeom prst="rect">
              <a:avLst/>
            </a:prstGeom>
            <a:solidFill>
              <a:srgbClr val="F2CAAC"/>
            </a:solidFill>
            <a:ln w="9525">
              <a:solidFill>
                <a:schemeClr val="accent2"/>
              </a:solidFill>
              <a:miter lim="800000"/>
              <a:headEnd/>
              <a:tailEnd/>
            </a:ln>
          </p:spPr>
          <p:txBody>
            <a:bodyPr wrap="none" anchor="ctr"/>
            <a:lstStyle/>
            <a:p>
              <a:pPr algn="ctr" eaLnBrk="0" hangingPunct="0"/>
              <a:r>
                <a:rPr lang="fr-FR" sz="900">
                  <a:latin typeface="Times New Roman" pitchFamily="18" charset="0"/>
                </a:rPr>
                <a:t>5 – Le carnet </a:t>
              </a:r>
            </a:p>
            <a:p>
              <a:pPr algn="ctr" eaLnBrk="0" hangingPunct="0"/>
              <a:r>
                <a:rPr lang="fr-FR" sz="900">
                  <a:latin typeface="Times New Roman" pitchFamily="18" charset="0"/>
                </a:rPr>
                <a:t>d’ordre de la valeur</a:t>
              </a:r>
            </a:p>
            <a:p>
              <a:pPr algn="ctr" eaLnBrk="0" hangingPunct="0"/>
              <a:r>
                <a:rPr lang="fr-FR" sz="900">
                  <a:latin typeface="Times New Roman" pitchFamily="18" charset="0"/>
                </a:rPr>
                <a:t> est mis à jour avec</a:t>
              </a:r>
            </a:p>
            <a:p>
              <a:pPr algn="ctr" eaLnBrk="0" hangingPunct="0"/>
              <a:r>
                <a:rPr lang="fr-FR" sz="900">
                  <a:latin typeface="Times New Roman" pitchFamily="18" charset="0"/>
                </a:rPr>
                <a:t>le nouvel ordre</a:t>
              </a:r>
              <a:endParaRPr lang="fr-FR" sz="1200"/>
            </a:p>
          </p:txBody>
        </p:sp>
        <p:sp>
          <p:nvSpPr>
            <p:cNvPr id="18457" name="Line 23"/>
            <p:cNvSpPr>
              <a:spLocks noChangeShapeType="1"/>
            </p:cNvSpPr>
            <p:nvPr/>
          </p:nvSpPr>
          <p:spPr bwMode="auto">
            <a:xfrm>
              <a:off x="1626" y="3552"/>
              <a:ext cx="816" cy="0"/>
            </a:xfrm>
            <a:prstGeom prst="line">
              <a:avLst/>
            </a:prstGeom>
            <a:noFill/>
            <a:ln w="19050">
              <a:solidFill>
                <a:schemeClr val="accent2"/>
              </a:solidFill>
              <a:round/>
              <a:headEnd/>
              <a:tailEnd type="triangle" w="med" len="med"/>
            </a:ln>
          </p:spPr>
          <p:txBody>
            <a:bodyPr/>
            <a:lstStyle/>
            <a:p>
              <a:endParaRPr lang="fr-FR"/>
            </a:p>
          </p:txBody>
        </p:sp>
        <p:sp>
          <p:nvSpPr>
            <p:cNvPr id="18458" name="Rectangle 24"/>
            <p:cNvSpPr>
              <a:spLocks noChangeArrowheads="1"/>
            </p:cNvSpPr>
            <p:nvPr/>
          </p:nvSpPr>
          <p:spPr bwMode="auto">
            <a:xfrm>
              <a:off x="3762" y="2910"/>
              <a:ext cx="624" cy="480"/>
            </a:xfrm>
            <a:prstGeom prst="rect">
              <a:avLst/>
            </a:prstGeom>
            <a:solidFill>
              <a:srgbClr val="F2CAAC"/>
            </a:solidFill>
            <a:ln w="9525">
              <a:solidFill>
                <a:schemeClr val="accent2"/>
              </a:solidFill>
              <a:miter lim="800000"/>
              <a:headEnd/>
              <a:tailEnd/>
            </a:ln>
          </p:spPr>
          <p:txBody>
            <a:bodyPr wrap="none" anchor="ctr"/>
            <a:lstStyle/>
            <a:p>
              <a:pPr algn="ctr" eaLnBrk="0" hangingPunct="0"/>
              <a:r>
                <a:rPr lang="fr-FR" sz="900">
                  <a:latin typeface="Times New Roman" pitchFamily="18" charset="0"/>
                </a:rPr>
                <a:t>5 – L’acquittement </a:t>
              </a:r>
            </a:p>
            <a:p>
              <a:pPr algn="ctr" eaLnBrk="0" hangingPunct="0"/>
              <a:r>
                <a:rPr lang="fr-FR" sz="900">
                  <a:latin typeface="Times New Roman" pitchFamily="18" charset="0"/>
                </a:rPr>
                <a:t> est transmis au</a:t>
              </a:r>
            </a:p>
            <a:p>
              <a:pPr algn="ctr" eaLnBrk="0" hangingPunct="0"/>
              <a:r>
                <a:rPr lang="fr-FR" sz="900">
                  <a:latin typeface="Times New Roman" pitchFamily="18" charset="0"/>
                </a:rPr>
                <a:t>poste de négociation</a:t>
              </a:r>
              <a:endParaRPr lang="fr-FR" sz="1200"/>
            </a:p>
          </p:txBody>
        </p:sp>
        <p:sp>
          <p:nvSpPr>
            <p:cNvPr id="18459" name="Line 25"/>
            <p:cNvSpPr>
              <a:spLocks noChangeShapeType="1"/>
            </p:cNvSpPr>
            <p:nvPr/>
          </p:nvSpPr>
          <p:spPr bwMode="auto">
            <a:xfrm>
              <a:off x="3264" y="3552"/>
              <a:ext cx="816" cy="0"/>
            </a:xfrm>
            <a:prstGeom prst="line">
              <a:avLst/>
            </a:prstGeom>
            <a:noFill/>
            <a:ln w="19050">
              <a:solidFill>
                <a:schemeClr val="accent2"/>
              </a:solidFill>
              <a:round/>
              <a:headEnd type="triangle" w="med" len="med"/>
              <a:tailEnd/>
            </a:ln>
          </p:spPr>
          <p:txBody>
            <a:bodyPr/>
            <a:lstStyle/>
            <a:p>
              <a:endParaRPr lang="fr-FR"/>
            </a:p>
          </p:txBody>
        </p:sp>
      </p:grpSp>
      <p:grpSp>
        <p:nvGrpSpPr>
          <p:cNvPr id="6" name="Group 26"/>
          <p:cNvGrpSpPr>
            <a:grpSpLocks/>
          </p:cNvGrpSpPr>
          <p:nvPr/>
        </p:nvGrpSpPr>
        <p:grpSpPr bwMode="auto">
          <a:xfrm>
            <a:off x="5181600" y="3810000"/>
            <a:ext cx="3495675" cy="2057400"/>
            <a:chOff x="3264" y="2400"/>
            <a:chExt cx="2202" cy="1296"/>
          </a:xfrm>
        </p:grpSpPr>
        <p:sp>
          <p:nvSpPr>
            <p:cNvPr id="18450" name="Line 27"/>
            <p:cNvSpPr>
              <a:spLocks noChangeShapeType="1"/>
            </p:cNvSpPr>
            <p:nvPr/>
          </p:nvSpPr>
          <p:spPr bwMode="auto">
            <a:xfrm flipH="1">
              <a:off x="5028" y="2640"/>
              <a:ext cx="6" cy="1056"/>
            </a:xfrm>
            <a:prstGeom prst="line">
              <a:avLst/>
            </a:prstGeom>
            <a:noFill/>
            <a:ln w="19050">
              <a:solidFill>
                <a:schemeClr val="accent2"/>
              </a:solidFill>
              <a:round/>
              <a:headEnd type="triangle" w="med" len="med"/>
              <a:tailEnd/>
            </a:ln>
          </p:spPr>
          <p:txBody>
            <a:bodyPr/>
            <a:lstStyle/>
            <a:p>
              <a:endParaRPr lang="fr-FR"/>
            </a:p>
          </p:txBody>
        </p:sp>
        <p:sp>
          <p:nvSpPr>
            <p:cNvPr id="18451" name="Rectangle 28"/>
            <p:cNvSpPr>
              <a:spLocks noChangeArrowheads="1"/>
            </p:cNvSpPr>
            <p:nvPr/>
          </p:nvSpPr>
          <p:spPr bwMode="auto">
            <a:xfrm>
              <a:off x="3888" y="2400"/>
              <a:ext cx="1344" cy="240"/>
            </a:xfrm>
            <a:prstGeom prst="rect">
              <a:avLst/>
            </a:prstGeom>
            <a:solidFill>
              <a:schemeClr val="bg1"/>
            </a:solidFill>
            <a:ln w="9525">
              <a:solidFill>
                <a:schemeClr val="tx1"/>
              </a:solidFill>
              <a:miter lim="800000"/>
              <a:headEnd/>
              <a:tailEnd/>
            </a:ln>
          </p:spPr>
          <p:txBody>
            <a:bodyPr wrap="none" anchor="ctr"/>
            <a:lstStyle/>
            <a:p>
              <a:pPr algn="ctr" eaLnBrk="0" hangingPunct="0"/>
              <a:endParaRPr lang="fr-FR" sz="900" b="1"/>
            </a:p>
            <a:p>
              <a:pPr algn="ctr" eaLnBrk="0" hangingPunct="0"/>
              <a:r>
                <a:rPr lang="fr-FR" sz="900" b="1"/>
                <a:t>SLE</a:t>
              </a:r>
            </a:p>
            <a:p>
              <a:pPr algn="ctr" eaLnBrk="0" hangingPunct="0"/>
              <a:r>
                <a:rPr lang="fr-FR" sz="900"/>
                <a:t>Serveur Local d’Émission</a:t>
              </a:r>
            </a:p>
            <a:p>
              <a:pPr algn="ctr" eaLnBrk="0" hangingPunct="0"/>
              <a:endParaRPr lang="fr-FR" sz="900"/>
            </a:p>
          </p:txBody>
        </p:sp>
        <p:sp>
          <p:nvSpPr>
            <p:cNvPr id="18452" name="Rectangle 29"/>
            <p:cNvSpPr>
              <a:spLocks noChangeArrowheads="1"/>
            </p:cNvSpPr>
            <p:nvPr/>
          </p:nvSpPr>
          <p:spPr bwMode="auto">
            <a:xfrm>
              <a:off x="4602" y="2880"/>
              <a:ext cx="864" cy="528"/>
            </a:xfrm>
            <a:prstGeom prst="rect">
              <a:avLst/>
            </a:prstGeom>
            <a:solidFill>
              <a:srgbClr val="4DE5BD"/>
            </a:solidFill>
            <a:ln w="9525">
              <a:solidFill>
                <a:schemeClr val="accent2"/>
              </a:solidFill>
              <a:miter lim="800000"/>
              <a:headEnd/>
              <a:tailEnd/>
            </a:ln>
          </p:spPr>
          <p:txBody>
            <a:bodyPr wrap="none" anchor="ctr"/>
            <a:lstStyle/>
            <a:p>
              <a:pPr algn="ctr" eaLnBrk="0" hangingPunct="0"/>
              <a:r>
                <a:rPr lang="fr-FR" sz="900">
                  <a:latin typeface="Times New Roman" pitchFamily="18" charset="0"/>
                </a:rPr>
                <a:t>2 – Le Négociateur envoie</a:t>
              </a:r>
            </a:p>
            <a:p>
              <a:pPr algn="ctr" eaLnBrk="0" hangingPunct="0"/>
              <a:r>
                <a:rPr lang="fr-FR" sz="900">
                  <a:latin typeface="Times New Roman" pitchFamily="18" charset="0"/>
                </a:rPr>
                <a:t>son ordre qui est pris en </a:t>
              </a:r>
            </a:p>
            <a:p>
              <a:pPr algn="ctr" eaLnBrk="0" hangingPunct="0"/>
              <a:r>
                <a:rPr lang="fr-FR" sz="900"/>
                <a:t>compte par le SLE : </a:t>
              </a:r>
            </a:p>
            <a:p>
              <a:pPr algn="ctr" eaLnBrk="0" hangingPunct="0"/>
              <a:r>
                <a:rPr lang="fr-FR" sz="900"/>
                <a:t>formatage et envoie à la SBF</a:t>
              </a:r>
            </a:p>
          </p:txBody>
        </p:sp>
        <p:sp>
          <p:nvSpPr>
            <p:cNvPr id="18453" name="Line 30"/>
            <p:cNvSpPr>
              <a:spLocks noChangeShapeType="1"/>
            </p:cNvSpPr>
            <p:nvPr/>
          </p:nvSpPr>
          <p:spPr bwMode="auto">
            <a:xfrm>
              <a:off x="3264" y="3696"/>
              <a:ext cx="1776" cy="0"/>
            </a:xfrm>
            <a:prstGeom prst="line">
              <a:avLst/>
            </a:prstGeom>
            <a:noFill/>
            <a:ln w="19050">
              <a:solidFill>
                <a:schemeClr val="accent2"/>
              </a:solidFill>
              <a:round/>
              <a:headEnd/>
              <a:tailEnd/>
            </a:ln>
          </p:spPr>
          <p:txBody>
            <a:bodyPr/>
            <a:lstStyle/>
            <a:p>
              <a:endParaRPr lang="fr-FR"/>
            </a:p>
          </p:txBody>
        </p:sp>
      </p:grpSp>
      <p:grpSp>
        <p:nvGrpSpPr>
          <p:cNvPr id="7" name="Group 31"/>
          <p:cNvGrpSpPr>
            <a:grpSpLocks/>
          </p:cNvGrpSpPr>
          <p:nvPr/>
        </p:nvGrpSpPr>
        <p:grpSpPr bwMode="auto">
          <a:xfrm>
            <a:off x="5029200" y="1828800"/>
            <a:ext cx="3733800" cy="1981200"/>
            <a:chOff x="3168" y="1152"/>
            <a:chExt cx="2352" cy="1248"/>
          </a:xfrm>
        </p:grpSpPr>
        <p:sp>
          <p:nvSpPr>
            <p:cNvPr id="18447" name="Line 32"/>
            <p:cNvSpPr>
              <a:spLocks noChangeShapeType="1"/>
            </p:cNvSpPr>
            <p:nvPr/>
          </p:nvSpPr>
          <p:spPr bwMode="auto">
            <a:xfrm>
              <a:off x="5040" y="1152"/>
              <a:ext cx="0" cy="1248"/>
            </a:xfrm>
            <a:prstGeom prst="line">
              <a:avLst/>
            </a:prstGeom>
            <a:noFill/>
            <a:ln w="19050">
              <a:solidFill>
                <a:schemeClr val="accent2"/>
              </a:solidFill>
              <a:round/>
              <a:headEnd/>
              <a:tailEnd/>
            </a:ln>
          </p:spPr>
          <p:txBody>
            <a:bodyPr/>
            <a:lstStyle/>
            <a:p>
              <a:endParaRPr lang="fr-FR"/>
            </a:p>
          </p:txBody>
        </p:sp>
        <p:sp>
          <p:nvSpPr>
            <p:cNvPr id="18448" name="Rectangle 33"/>
            <p:cNvSpPr>
              <a:spLocks noChangeArrowheads="1"/>
            </p:cNvSpPr>
            <p:nvPr/>
          </p:nvSpPr>
          <p:spPr bwMode="auto">
            <a:xfrm>
              <a:off x="4656" y="1716"/>
              <a:ext cx="864" cy="384"/>
            </a:xfrm>
            <a:prstGeom prst="rect">
              <a:avLst/>
            </a:prstGeom>
            <a:solidFill>
              <a:srgbClr val="FFFF99"/>
            </a:solidFill>
            <a:ln w="9525">
              <a:solidFill>
                <a:schemeClr val="accent2"/>
              </a:solidFill>
              <a:miter lim="800000"/>
              <a:headEnd/>
              <a:tailEnd/>
            </a:ln>
          </p:spPr>
          <p:txBody>
            <a:bodyPr wrap="none" anchor="ctr"/>
            <a:lstStyle/>
            <a:p>
              <a:pPr algn="ctr" eaLnBrk="0" hangingPunct="0"/>
              <a:r>
                <a:rPr lang="fr-FR" sz="900">
                  <a:latin typeface="Times New Roman" pitchFamily="18" charset="0"/>
                </a:rPr>
                <a:t>3 – L’ordre arrive à la </a:t>
              </a:r>
            </a:p>
            <a:p>
              <a:pPr algn="ctr" eaLnBrk="0" hangingPunct="0"/>
              <a:r>
                <a:rPr lang="fr-FR" sz="900">
                  <a:latin typeface="Times New Roman" pitchFamily="18" charset="0"/>
                </a:rPr>
                <a:t>Bourse avec un numéro</a:t>
              </a:r>
            </a:p>
            <a:p>
              <a:pPr algn="ctr" eaLnBrk="0" hangingPunct="0"/>
              <a:r>
                <a:rPr lang="fr-FR" sz="900">
                  <a:latin typeface="Times New Roman" pitchFamily="18" charset="0"/>
                </a:rPr>
                <a:t>unique</a:t>
              </a:r>
              <a:endParaRPr lang="fr-FR" sz="900"/>
            </a:p>
          </p:txBody>
        </p:sp>
        <p:sp>
          <p:nvSpPr>
            <p:cNvPr id="18449" name="Line 34"/>
            <p:cNvSpPr>
              <a:spLocks noChangeShapeType="1"/>
            </p:cNvSpPr>
            <p:nvPr/>
          </p:nvSpPr>
          <p:spPr bwMode="auto">
            <a:xfrm flipH="1">
              <a:off x="3168" y="1152"/>
              <a:ext cx="1872" cy="0"/>
            </a:xfrm>
            <a:prstGeom prst="line">
              <a:avLst/>
            </a:prstGeom>
            <a:noFill/>
            <a:ln w="19050">
              <a:solidFill>
                <a:schemeClr val="accent2"/>
              </a:solidFill>
              <a:round/>
              <a:headEnd/>
              <a:tailEnd type="triangle" w="med" len="med"/>
            </a:ln>
          </p:spPr>
          <p:txBody>
            <a:bodyPr/>
            <a:lstStyle/>
            <a:p>
              <a:endParaRPr lang="fr-FR"/>
            </a:p>
          </p:txBody>
        </p:sp>
      </p:grpSp>
      <p:sp>
        <p:nvSpPr>
          <p:cNvPr id="727075" name="Line 35"/>
          <p:cNvSpPr>
            <a:spLocks noChangeShapeType="1"/>
          </p:cNvSpPr>
          <p:nvPr/>
        </p:nvSpPr>
        <p:spPr bwMode="auto">
          <a:xfrm flipV="1">
            <a:off x="4572000" y="2533650"/>
            <a:ext cx="0" cy="2057400"/>
          </a:xfrm>
          <a:prstGeom prst="line">
            <a:avLst/>
          </a:prstGeom>
          <a:noFill/>
          <a:ln w="76200">
            <a:solidFill>
              <a:schemeClr val="hlink"/>
            </a:solidFill>
            <a:prstDash val="sysDot"/>
            <a:round/>
            <a:headEnd/>
            <a:tailEnd type="triangle" w="med" len="med"/>
          </a:ln>
        </p:spPr>
        <p:txBody>
          <a:bodyPr wrap="none" anchor="ctr"/>
          <a:lstStyle/>
          <a:p>
            <a:endParaRPr lang="fr-FR"/>
          </a:p>
        </p:txBody>
      </p:sp>
      <p:graphicFrame>
        <p:nvGraphicFramePr>
          <p:cNvPr id="727077" name="Object 37"/>
          <p:cNvGraphicFramePr>
            <a:graphicFrameLocks noChangeAspect="1"/>
          </p:cNvGraphicFramePr>
          <p:nvPr/>
        </p:nvGraphicFramePr>
        <p:xfrm>
          <a:off x="3992563" y="4652963"/>
          <a:ext cx="1189037" cy="1671637"/>
        </p:xfrm>
        <a:graphic>
          <a:graphicData uri="http://schemas.openxmlformats.org/presentationml/2006/ole">
            <p:oleObj spid="_x0000_s18434" name="Image Bitmap" r:id="rId4" imgW="3352381" imgH="4715533" progId="PBrush">
              <p:embed/>
            </p:oleObj>
          </a:graphicData>
        </a:graphic>
      </p:graphicFrame>
      <p:grpSp>
        <p:nvGrpSpPr>
          <p:cNvPr id="8" name="Group 38"/>
          <p:cNvGrpSpPr>
            <a:grpSpLocks/>
          </p:cNvGrpSpPr>
          <p:nvPr/>
        </p:nvGrpSpPr>
        <p:grpSpPr bwMode="auto">
          <a:xfrm>
            <a:off x="4000500" y="1676400"/>
            <a:ext cx="1219200" cy="893763"/>
            <a:chOff x="2520" y="1056"/>
            <a:chExt cx="768" cy="563"/>
          </a:xfrm>
        </p:grpSpPr>
        <p:pic>
          <p:nvPicPr>
            <p:cNvPr id="18445" name="Picture 39"/>
            <p:cNvPicPr>
              <a:picLocks noChangeAspect="1" noChangeArrowheads="1"/>
            </p:cNvPicPr>
            <p:nvPr/>
          </p:nvPicPr>
          <p:blipFill>
            <a:blip r:embed="rId5"/>
            <a:srcRect/>
            <a:stretch>
              <a:fillRect/>
            </a:stretch>
          </p:blipFill>
          <p:spPr bwMode="auto">
            <a:xfrm>
              <a:off x="2611" y="1056"/>
              <a:ext cx="576" cy="423"/>
            </a:xfrm>
            <a:prstGeom prst="rect">
              <a:avLst/>
            </a:prstGeom>
            <a:noFill/>
            <a:ln w="9525">
              <a:noFill/>
              <a:miter lim="800000"/>
              <a:headEnd/>
              <a:tailEnd/>
            </a:ln>
          </p:spPr>
        </p:pic>
        <p:sp>
          <p:nvSpPr>
            <p:cNvPr id="18446" name="Text Box 40"/>
            <p:cNvSpPr txBox="1">
              <a:spLocks noChangeArrowheads="1"/>
            </p:cNvSpPr>
            <p:nvPr/>
          </p:nvSpPr>
          <p:spPr bwMode="auto">
            <a:xfrm>
              <a:off x="2520" y="1446"/>
              <a:ext cx="768" cy="173"/>
            </a:xfrm>
            <a:prstGeom prst="rect">
              <a:avLst/>
            </a:prstGeom>
            <a:noFill/>
            <a:ln w="9525">
              <a:noFill/>
              <a:miter lim="800000"/>
              <a:headEnd/>
              <a:tailEnd/>
            </a:ln>
          </p:spPr>
          <p:txBody>
            <a:bodyPr>
              <a:spAutoFit/>
            </a:bodyPr>
            <a:lstStyle/>
            <a:p>
              <a:pPr eaLnBrk="0" hangingPunct="0"/>
              <a:r>
                <a:rPr lang="fr-FR" sz="1200" b="1" i="1">
                  <a:latin typeface="Times New Roman" pitchFamily="18" charset="0"/>
                </a:rPr>
                <a:t>Bourse de Paris</a:t>
              </a:r>
            </a:p>
          </p:txBody>
        </p:sp>
      </p:grpSp>
      <p:sp>
        <p:nvSpPr>
          <p:cNvPr id="727076" name="Text Box 36"/>
          <p:cNvSpPr txBox="1">
            <a:spLocks noChangeArrowheads="1"/>
          </p:cNvSpPr>
          <p:nvPr/>
        </p:nvSpPr>
        <p:spPr bwMode="auto">
          <a:xfrm>
            <a:off x="4087813" y="3348038"/>
            <a:ext cx="963612" cy="528637"/>
          </a:xfrm>
          <a:prstGeom prst="rect">
            <a:avLst/>
          </a:prstGeom>
          <a:solidFill>
            <a:srgbClr val="01A0B5">
              <a:alpha val="79999"/>
            </a:srgbClr>
          </a:solidFill>
          <a:ln w="9525">
            <a:solidFill>
              <a:schemeClr val="hlink"/>
            </a:solidFill>
            <a:miter lim="800000"/>
            <a:headEnd/>
            <a:tailEnd/>
          </a:ln>
        </p:spPr>
        <p:txBody>
          <a:bodyPr>
            <a:spAutoFit/>
          </a:bodyPr>
          <a:lstStyle/>
          <a:p>
            <a:pPr algn="ctr" eaLnBrk="0" hangingPunct="0"/>
            <a:r>
              <a:rPr lang="fr-FR" sz="2800">
                <a:solidFill>
                  <a:srgbClr val="184B81"/>
                </a:solidFill>
                <a:latin typeface="Times New Roman" pitchFamily="18" charset="0"/>
              </a:rPr>
              <a:t>?</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727077"/>
                                        </p:tgtEl>
                                        <p:attrNameLst>
                                          <p:attrName>style.visibility</p:attrName>
                                        </p:attrNameLst>
                                      </p:cBhvr>
                                      <p:to>
                                        <p:strVal val="visible"/>
                                      </p:to>
                                    </p:set>
                                    <p:animEffect transition="in" filter="box(out)">
                                      <p:cBhvr>
                                        <p:cTn id="7" dur="500"/>
                                        <p:tgtEl>
                                          <p:spTgt spid="72707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727075"/>
                                        </p:tgtEl>
                                        <p:attrNameLst>
                                          <p:attrName>style.visibility</p:attrName>
                                        </p:attrNameLst>
                                      </p:cBhvr>
                                      <p:to>
                                        <p:strVal val="visible"/>
                                      </p:to>
                                    </p:set>
                                    <p:animEffect transition="in" filter="box(out)">
                                      <p:cBhvr>
                                        <p:cTn id="12" dur="500"/>
                                        <p:tgtEl>
                                          <p:spTgt spid="72707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ou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727076"/>
                                        </p:tgtEl>
                                        <p:attrNameLst>
                                          <p:attrName>style.visibility</p:attrName>
                                        </p:attrNameLst>
                                      </p:cBhvr>
                                      <p:to>
                                        <p:strVal val="visible"/>
                                      </p:to>
                                    </p:set>
                                    <p:animEffect transition="in" filter="box(out)">
                                      <p:cBhvr>
                                        <p:cTn id="22" dur="500"/>
                                        <p:tgtEl>
                                          <p:spTgt spid="72707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ox(ou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ox(ou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ox(out)">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ox(ou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box(out)">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box(out)">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5" grpId="0" animBg="1"/>
      <p:bldP spid="727076" grpId="0" animBg="1" autoUpdateAnimBg="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7" name="Rectangle 2"/>
          <p:cNvSpPr>
            <a:spLocks noGrp="1" noChangeArrowheads="1"/>
          </p:cNvSpPr>
          <p:nvPr>
            <p:ph type="body" idx="1"/>
          </p:nvPr>
        </p:nvSpPr>
        <p:spPr/>
        <p:txBody>
          <a:bodyPr/>
          <a:lstStyle/>
          <a:p>
            <a:pPr algn="just" eaLnBrk="1" hangingPunct="1">
              <a:lnSpc>
                <a:spcPct val="90000"/>
              </a:lnSpc>
              <a:buFontTx/>
              <a:buNone/>
            </a:pPr>
            <a:r>
              <a:rPr lang="fr-FR" sz="2400" smtClean="0">
                <a:solidFill>
                  <a:srgbClr val="184B81"/>
                </a:solidFill>
              </a:rPr>
              <a:t>	</a:t>
            </a:r>
            <a:r>
              <a:rPr lang="fr-FR" sz="2400" smtClean="0">
                <a:solidFill>
                  <a:srgbClr val="01A0B5"/>
                </a:solidFill>
              </a:rPr>
              <a:t>L</a:t>
            </a:r>
            <a:r>
              <a:rPr lang="fr-FR" sz="2400" smtClean="0"/>
              <a:t>es ordres de la salle sont passés par les vendeurs aux négociateurs :</a:t>
            </a:r>
          </a:p>
          <a:p>
            <a:pPr lvl="2" algn="just" eaLnBrk="1" hangingPunct="1">
              <a:lnSpc>
                <a:spcPct val="120000"/>
              </a:lnSpc>
            </a:pPr>
            <a:r>
              <a:rPr lang="fr-FR" sz="2000" smtClean="0">
                <a:solidFill>
                  <a:srgbClr val="01A0B5"/>
                </a:solidFill>
              </a:rPr>
              <a:t>F</a:t>
            </a:r>
            <a:r>
              <a:rPr lang="fr-FR" sz="2000" smtClean="0"/>
              <a:t>aible volumétrie (200 ordres/jour/négociateur),</a:t>
            </a:r>
          </a:p>
          <a:p>
            <a:pPr lvl="2" algn="just" eaLnBrk="1" hangingPunct="1">
              <a:lnSpc>
                <a:spcPct val="90000"/>
              </a:lnSpc>
            </a:pPr>
            <a:r>
              <a:rPr lang="fr-FR" sz="2000" smtClean="0">
                <a:solidFill>
                  <a:srgbClr val="01A0B5"/>
                </a:solidFill>
              </a:rPr>
              <a:t>F</a:t>
            </a:r>
            <a:r>
              <a:rPr lang="fr-FR" sz="2000" smtClean="0"/>
              <a:t>aible volumétrie mais vitesse d’exécution importante.</a:t>
            </a:r>
          </a:p>
          <a:p>
            <a:pPr lvl="2" algn="just" eaLnBrk="1" hangingPunct="1">
              <a:lnSpc>
                <a:spcPct val="90000"/>
              </a:lnSpc>
              <a:buFont typeface="Wingdings" pitchFamily="2" charset="2"/>
              <a:buNone/>
            </a:pPr>
            <a:endParaRPr lang="fr-FR" sz="2000" smtClean="0"/>
          </a:p>
          <a:p>
            <a:pPr algn="just" eaLnBrk="1" hangingPunct="1">
              <a:lnSpc>
                <a:spcPct val="90000"/>
              </a:lnSpc>
              <a:buFontTx/>
              <a:buNone/>
            </a:pPr>
            <a:r>
              <a:rPr lang="fr-FR" sz="2400" smtClean="0">
                <a:solidFill>
                  <a:srgbClr val="184B81"/>
                </a:solidFill>
              </a:rPr>
              <a:t>	</a:t>
            </a:r>
            <a:r>
              <a:rPr lang="fr-FR" sz="2400" smtClean="0">
                <a:solidFill>
                  <a:srgbClr val="01A0B5"/>
                </a:solidFill>
              </a:rPr>
              <a:t>L</a:t>
            </a:r>
            <a:r>
              <a:rPr lang="fr-FR" sz="2400" smtClean="0"/>
              <a:t>es ordres du « Réseau » passés par les réseaux (Caisse, Poste, Caisse d’Épargne) via le réseau informatique :</a:t>
            </a:r>
          </a:p>
          <a:p>
            <a:pPr lvl="2" algn="just" eaLnBrk="1" hangingPunct="1">
              <a:lnSpc>
                <a:spcPct val="120000"/>
              </a:lnSpc>
            </a:pPr>
            <a:r>
              <a:rPr lang="fr-FR" sz="2000" smtClean="0">
                <a:solidFill>
                  <a:srgbClr val="01A0B5"/>
                </a:solidFill>
              </a:rPr>
              <a:t>A</a:t>
            </a:r>
            <a:r>
              <a:rPr lang="fr-FR" sz="2000" smtClean="0"/>
              <a:t>utomatique (autant que faire ce peut),</a:t>
            </a:r>
          </a:p>
          <a:p>
            <a:pPr lvl="2" algn="just" eaLnBrk="1" hangingPunct="1">
              <a:lnSpc>
                <a:spcPct val="90000"/>
              </a:lnSpc>
            </a:pPr>
            <a:r>
              <a:rPr lang="fr-FR" sz="2000" smtClean="0">
                <a:solidFill>
                  <a:srgbClr val="01A0B5"/>
                </a:solidFill>
              </a:rPr>
              <a:t>F</a:t>
            </a:r>
            <a:r>
              <a:rPr lang="fr-FR" sz="2000" smtClean="0"/>
              <a:t>orte volumétrie (environ 10.000 ordres/jour),</a:t>
            </a:r>
          </a:p>
          <a:p>
            <a:pPr lvl="2" algn="just" eaLnBrk="1" hangingPunct="1">
              <a:lnSpc>
                <a:spcPct val="90000"/>
              </a:lnSpc>
            </a:pPr>
            <a:r>
              <a:rPr lang="fr-FR" sz="2000" smtClean="0">
                <a:solidFill>
                  <a:srgbClr val="01A0B5"/>
                </a:solidFill>
              </a:rPr>
              <a:t>V</a:t>
            </a:r>
            <a:r>
              <a:rPr lang="fr-FR" sz="2000" smtClean="0"/>
              <a:t>itesse de passage moins importante mais non négligeable,</a:t>
            </a:r>
          </a:p>
          <a:p>
            <a:pPr lvl="2" algn="just" eaLnBrk="1" hangingPunct="1">
              <a:lnSpc>
                <a:spcPct val="90000"/>
              </a:lnSpc>
            </a:pPr>
            <a:r>
              <a:rPr lang="fr-FR" sz="2000" smtClean="0">
                <a:solidFill>
                  <a:srgbClr val="01A0B5"/>
                </a:solidFill>
              </a:rPr>
              <a:t>V</a:t>
            </a:r>
            <a:r>
              <a:rPr lang="fr-FR" sz="2000" smtClean="0"/>
              <a:t>alidés par le système, mis en « fichette » en cas de problème.</a:t>
            </a:r>
          </a:p>
        </p:txBody>
      </p:sp>
      <p:sp>
        <p:nvSpPr>
          <p:cNvPr id="475138" name="Rectangle 3"/>
          <p:cNvSpPr>
            <a:spLocks noGrp="1" noChangeArrowheads="1"/>
          </p:cNvSpPr>
          <p:nvPr>
            <p:ph type="title"/>
          </p:nvPr>
        </p:nvSpPr>
        <p:spPr/>
        <p:txBody>
          <a:bodyPr/>
          <a:lstStyle/>
          <a:p>
            <a:pPr eaLnBrk="1" hangingPunct="1"/>
            <a:r>
              <a:rPr lang="fr-FR" sz="4000" smtClean="0">
                <a:solidFill>
                  <a:srgbClr val="01A0B5"/>
                </a:solidFill>
              </a:rPr>
              <a:t>D</a:t>
            </a:r>
            <a:r>
              <a:rPr lang="fr-FR" sz="4000" smtClean="0">
                <a:solidFill>
                  <a:schemeClr val="tx1"/>
                </a:solidFill>
              </a:rPr>
              <a:t>eux types d’ordres pratiqués</a:t>
            </a:r>
          </a:p>
        </p:txBody>
      </p:sp>
      <p:pic>
        <p:nvPicPr>
          <p:cNvPr id="475139" name="Picture 4" descr="Logo 3"/>
          <p:cNvPicPr>
            <a:picLocks noChangeAspect="1" noChangeArrowheads="1"/>
          </p:cNvPicPr>
          <p:nvPr/>
        </p:nvPicPr>
        <p:blipFill>
          <a:blip r:embed="rId3"/>
          <a:srcRect/>
          <a:stretch>
            <a:fillRect/>
          </a:stretch>
        </p:blipFill>
        <p:spPr bwMode="auto">
          <a:xfrm>
            <a:off x="493713" y="1901825"/>
            <a:ext cx="522287" cy="533400"/>
          </a:xfrm>
          <a:prstGeom prst="rect">
            <a:avLst/>
          </a:prstGeom>
          <a:noFill/>
          <a:ln w="9525">
            <a:noFill/>
            <a:miter lim="800000"/>
            <a:headEnd/>
            <a:tailEnd/>
          </a:ln>
        </p:spPr>
      </p:pic>
      <p:pic>
        <p:nvPicPr>
          <p:cNvPr id="475140" name="Picture 5" descr="Logo 3"/>
          <p:cNvPicPr>
            <a:picLocks noChangeAspect="1" noChangeArrowheads="1"/>
          </p:cNvPicPr>
          <p:nvPr/>
        </p:nvPicPr>
        <p:blipFill>
          <a:blip r:embed="rId3"/>
          <a:srcRect/>
          <a:stretch>
            <a:fillRect/>
          </a:stretch>
        </p:blipFill>
        <p:spPr bwMode="auto">
          <a:xfrm>
            <a:off x="457200" y="3733800"/>
            <a:ext cx="522288" cy="533400"/>
          </a:xfrm>
          <a:prstGeom prst="rect">
            <a:avLst/>
          </a:prstGeom>
          <a:noFill/>
          <a:ln w="9525">
            <a:noFill/>
            <a:miter lim="800000"/>
            <a:headEnd/>
            <a:tailEnd/>
          </a:ln>
        </p:spPr>
      </p:pic>
    </p:spTree>
  </p:cSld>
  <p:clrMapOvr>
    <a:masterClrMapping/>
  </p:clrMapOvr>
  <p:transition>
    <p:zoom/>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fr-FR" sz="4000" smtClean="0">
                <a:solidFill>
                  <a:srgbClr val="01A0B5"/>
                </a:solidFill>
              </a:rPr>
              <a:t>U</a:t>
            </a:r>
            <a:r>
              <a:rPr lang="fr-FR" sz="4000" smtClean="0">
                <a:solidFill>
                  <a:schemeClr val="tx1"/>
                </a:solidFill>
              </a:rPr>
              <a:t>n ordre passé en Salle de Marché</a:t>
            </a:r>
          </a:p>
        </p:txBody>
      </p:sp>
      <p:grpSp>
        <p:nvGrpSpPr>
          <p:cNvPr id="19460" name="Group 3"/>
          <p:cNvGrpSpPr>
            <a:grpSpLocks/>
          </p:cNvGrpSpPr>
          <p:nvPr/>
        </p:nvGrpSpPr>
        <p:grpSpPr bwMode="auto">
          <a:xfrm>
            <a:off x="2324100" y="2398713"/>
            <a:ext cx="2743200" cy="200025"/>
            <a:chOff x="1064" y="1275"/>
            <a:chExt cx="1656" cy="126"/>
          </a:xfrm>
        </p:grpSpPr>
        <p:sp>
          <p:nvSpPr>
            <p:cNvPr id="19899" name="Freeform 4"/>
            <p:cNvSpPr>
              <a:spLocks/>
            </p:cNvSpPr>
            <p:nvPr/>
          </p:nvSpPr>
          <p:spPr bwMode="auto">
            <a:xfrm>
              <a:off x="1323" y="1275"/>
              <a:ext cx="1397" cy="126"/>
            </a:xfrm>
            <a:custGeom>
              <a:avLst/>
              <a:gdLst>
                <a:gd name="T0" fmla="*/ 1269 w 1397"/>
                <a:gd name="T1" fmla="*/ 0 h 126"/>
                <a:gd name="T2" fmla="*/ 1269 w 1397"/>
                <a:gd name="T3" fmla="*/ 0 h 126"/>
                <a:gd name="T4" fmla="*/ 0 w 1397"/>
                <a:gd name="T5" fmla="*/ 0 h 126"/>
                <a:gd name="T6" fmla="*/ 0 w 1397"/>
                <a:gd name="T7" fmla="*/ 126 h 126"/>
                <a:gd name="T8" fmla="*/ 1269 w 1397"/>
                <a:gd name="T9" fmla="*/ 126 h 126"/>
                <a:gd name="T10" fmla="*/ 1397 w 1397"/>
                <a:gd name="T11" fmla="*/ 63 h 126"/>
                <a:gd name="T12" fmla="*/ 1269 w 1397"/>
                <a:gd name="T13" fmla="*/ 0 h 126"/>
                <a:gd name="T14" fmla="*/ 0 60000 65536"/>
                <a:gd name="T15" fmla="*/ 0 60000 65536"/>
                <a:gd name="T16" fmla="*/ 0 60000 65536"/>
                <a:gd name="T17" fmla="*/ 0 60000 65536"/>
                <a:gd name="T18" fmla="*/ 0 60000 65536"/>
                <a:gd name="T19" fmla="*/ 0 60000 65536"/>
                <a:gd name="T20" fmla="*/ 0 60000 65536"/>
                <a:gd name="T21" fmla="*/ 0 w 1397"/>
                <a:gd name="T22" fmla="*/ 0 h 126"/>
                <a:gd name="T23" fmla="*/ 1397 w 1397"/>
                <a:gd name="T24" fmla="*/ 126 h 1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97" h="126">
                  <a:moveTo>
                    <a:pt x="1269" y="0"/>
                  </a:moveTo>
                  <a:lnTo>
                    <a:pt x="1269" y="0"/>
                  </a:lnTo>
                  <a:lnTo>
                    <a:pt x="0" y="0"/>
                  </a:lnTo>
                  <a:lnTo>
                    <a:pt x="0" y="126"/>
                  </a:lnTo>
                  <a:lnTo>
                    <a:pt x="1269" y="126"/>
                  </a:lnTo>
                  <a:lnTo>
                    <a:pt x="1397" y="63"/>
                  </a:lnTo>
                  <a:lnTo>
                    <a:pt x="1269" y="0"/>
                  </a:lnTo>
                  <a:close/>
                </a:path>
              </a:pathLst>
            </a:custGeom>
            <a:solidFill>
              <a:srgbClr val="B6C0E8"/>
            </a:solidFill>
            <a:ln w="9525">
              <a:solidFill>
                <a:srgbClr val="000000"/>
              </a:solidFill>
              <a:prstDash val="solid"/>
              <a:round/>
              <a:headEnd/>
              <a:tailEnd/>
            </a:ln>
          </p:spPr>
          <p:txBody>
            <a:bodyPr/>
            <a:lstStyle/>
            <a:p>
              <a:endParaRPr lang="fr-FR"/>
            </a:p>
          </p:txBody>
        </p:sp>
        <p:sp>
          <p:nvSpPr>
            <p:cNvPr id="19900" name="Rectangle 5"/>
            <p:cNvSpPr>
              <a:spLocks noChangeArrowheads="1"/>
            </p:cNvSpPr>
            <p:nvPr/>
          </p:nvSpPr>
          <p:spPr bwMode="auto">
            <a:xfrm>
              <a:off x="1168" y="1275"/>
              <a:ext cx="103" cy="126"/>
            </a:xfrm>
            <a:prstGeom prst="rect">
              <a:avLst/>
            </a:prstGeom>
            <a:solidFill>
              <a:srgbClr val="B6C0E8"/>
            </a:solidFill>
            <a:ln w="9525">
              <a:solidFill>
                <a:srgbClr val="000000"/>
              </a:solidFill>
              <a:miter lim="800000"/>
              <a:headEnd/>
              <a:tailEnd/>
            </a:ln>
          </p:spPr>
          <p:txBody>
            <a:bodyPr/>
            <a:lstStyle/>
            <a:p>
              <a:pPr eaLnBrk="0" hangingPunct="0"/>
              <a:endParaRPr lang="fr-FR"/>
            </a:p>
          </p:txBody>
        </p:sp>
        <p:sp>
          <p:nvSpPr>
            <p:cNvPr id="19901" name="Rectangle 6"/>
            <p:cNvSpPr>
              <a:spLocks noChangeArrowheads="1"/>
            </p:cNvSpPr>
            <p:nvPr/>
          </p:nvSpPr>
          <p:spPr bwMode="auto">
            <a:xfrm>
              <a:off x="1064" y="1275"/>
              <a:ext cx="52" cy="126"/>
            </a:xfrm>
            <a:prstGeom prst="rect">
              <a:avLst/>
            </a:prstGeom>
            <a:solidFill>
              <a:srgbClr val="B6C0E8"/>
            </a:solidFill>
            <a:ln w="9525">
              <a:solidFill>
                <a:srgbClr val="000000"/>
              </a:solidFill>
              <a:miter lim="800000"/>
              <a:headEnd/>
              <a:tailEnd/>
            </a:ln>
          </p:spPr>
          <p:txBody>
            <a:bodyPr/>
            <a:lstStyle/>
            <a:p>
              <a:pPr eaLnBrk="0" hangingPunct="0"/>
              <a:endParaRPr lang="fr-FR"/>
            </a:p>
          </p:txBody>
        </p:sp>
      </p:grpSp>
      <p:grpSp>
        <p:nvGrpSpPr>
          <p:cNvPr id="19461" name="Group 7"/>
          <p:cNvGrpSpPr>
            <a:grpSpLocks/>
          </p:cNvGrpSpPr>
          <p:nvPr/>
        </p:nvGrpSpPr>
        <p:grpSpPr bwMode="auto">
          <a:xfrm>
            <a:off x="3314700" y="2309813"/>
            <a:ext cx="301625" cy="280987"/>
            <a:chOff x="1662" y="1219"/>
            <a:chExt cx="182" cy="177"/>
          </a:xfrm>
        </p:grpSpPr>
        <p:sp>
          <p:nvSpPr>
            <p:cNvPr id="19860" name="Freeform 8"/>
            <p:cNvSpPr>
              <a:spLocks/>
            </p:cNvSpPr>
            <p:nvPr/>
          </p:nvSpPr>
          <p:spPr bwMode="auto">
            <a:xfrm>
              <a:off x="1667" y="1224"/>
              <a:ext cx="171" cy="170"/>
            </a:xfrm>
            <a:custGeom>
              <a:avLst/>
              <a:gdLst>
                <a:gd name="T0" fmla="*/ 0 w 2230"/>
                <a:gd name="T1" fmla="*/ 1 h 2214"/>
                <a:gd name="T2" fmla="*/ 1 w 2230"/>
                <a:gd name="T3" fmla="*/ 1 h 2214"/>
                <a:gd name="T4" fmla="*/ 1 w 2230"/>
                <a:gd name="T5" fmla="*/ 0 h 2214"/>
                <a:gd name="T6" fmla="*/ 0 w 2230"/>
                <a:gd name="T7" fmla="*/ 0 h 2214"/>
                <a:gd name="T8" fmla="*/ 0 w 2230"/>
                <a:gd name="T9" fmla="*/ 1 h 2214"/>
                <a:gd name="T10" fmla="*/ 0 w 2230"/>
                <a:gd name="T11" fmla="*/ 1 h 2214"/>
                <a:gd name="T12" fmla="*/ 0 60000 65536"/>
                <a:gd name="T13" fmla="*/ 0 60000 65536"/>
                <a:gd name="T14" fmla="*/ 0 60000 65536"/>
                <a:gd name="T15" fmla="*/ 0 60000 65536"/>
                <a:gd name="T16" fmla="*/ 0 60000 65536"/>
                <a:gd name="T17" fmla="*/ 0 60000 65536"/>
                <a:gd name="T18" fmla="*/ 0 w 2230"/>
                <a:gd name="T19" fmla="*/ 0 h 2214"/>
                <a:gd name="T20" fmla="*/ 2230 w 2230"/>
                <a:gd name="T21" fmla="*/ 2214 h 2214"/>
              </a:gdLst>
              <a:ahLst/>
              <a:cxnLst>
                <a:cxn ang="T12">
                  <a:pos x="T0" y="T1"/>
                </a:cxn>
                <a:cxn ang="T13">
                  <a:pos x="T2" y="T3"/>
                </a:cxn>
                <a:cxn ang="T14">
                  <a:pos x="T4" y="T5"/>
                </a:cxn>
                <a:cxn ang="T15">
                  <a:pos x="T6" y="T7"/>
                </a:cxn>
                <a:cxn ang="T16">
                  <a:pos x="T8" y="T9"/>
                </a:cxn>
                <a:cxn ang="T17">
                  <a:pos x="T10" y="T11"/>
                </a:cxn>
              </a:cxnLst>
              <a:rect l="T18" t="T19" r="T20" b="T21"/>
              <a:pathLst>
                <a:path w="2230" h="2214">
                  <a:moveTo>
                    <a:pt x="0" y="2214"/>
                  </a:moveTo>
                  <a:lnTo>
                    <a:pt x="2230" y="2214"/>
                  </a:lnTo>
                  <a:lnTo>
                    <a:pt x="2230" y="0"/>
                  </a:lnTo>
                  <a:lnTo>
                    <a:pt x="0" y="0"/>
                  </a:lnTo>
                  <a:lnTo>
                    <a:pt x="0" y="2214"/>
                  </a:lnTo>
                  <a:close/>
                </a:path>
              </a:pathLst>
            </a:custGeom>
            <a:solidFill>
              <a:srgbClr val="FFF5E0"/>
            </a:solidFill>
            <a:ln w="9525">
              <a:noFill/>
              <a:round/>
              <a:headEnd/>
              <a:tailEnd/>
            </a:ln>
          </p:spPr>
          <p:txBody>
            <a:bodyPr/>
            <a:lstStyle/>
            <a:p>
              <a:endParaRPr lang="fr-FR"/>
            </a:p>
          </p:txBody>
        </p:sp>
        <p:sp>
          <p:nvSpPr>
            <p:cNvPr id="19861" name="Freeform 9"/>
            <p:cNvSpPr>
              <a:spLocks/>
            </p:cNvSpPr>
            <p:nvPr/>
          </p:nvSpPr>
          <p:spPr bwMode="auto">
            <a:xfrm>
              <a:off x="1700" y="1241"/>
              <a:ext cx="140" cy="99"/>
            </a:xfrm>
            <a:custGeom>
              <a:avLst/>
              <a:gdLst>
                <a:gd name="T0" fmla="*/ 1 w 1827"/>
                <a:gd name="T1" fmla="*/ 0 h 1283"/>
                <a:gd name="T2" fmla="*/ 1 w 1827"/>
                <a:gd name="T3" fmla="*/ 0 h 1283"/>
                <a:gd name="T4" fmla="*/ 0 w 1827"/>
                <a:gd name="T5" fmla="*/ 0 h 1283"/>
                <a:gd name="T6" fmla="*/ 0 w 1827"/>
                <a:gd name="T7" fmla="*/ 0 h 1283"/>
                <a:gd name="T8" fmla="*/ 0 w 1827"/>
                <a:gd name="T9" fmla="*/ 0 h 1283"/>
                <a:gd name="T10" fmla="*/ 0 w 1827"/>
                <a:gd name="T11" fmla="*/ 0 h 1283"/>
                <a:gd name="T12" fmla="*/ 0 w 1827"/>
                <a:gd name="T13" fmla="*/ 0 h 1283"/>
                <a:gd name="T14" fmla="*/ 0 w 1827"/>
                <a:gd name="T15" fmla="*/ 1 h 1283"/>
                <a:gd name="T16" fmla="*/ 0 w 1827"/>
                <a:gd name="T17" fmla="*/ 1 h 1283"/>
                <a:gd name="T18" fmla="*/ 0 w 1827"/>
                <a:gd name="T19" fmla="*/ 1 h 1283"/>
                <a:gd name="T20" fmla="*/ 0 w 1827"/>
                <a:gd name="T21" fmla="*/ 1 h 1283"/>
                <a:gd name="T22" fmla="*/ 0 w 1827"/>
                <a:gd name="T23" fmla="*/ 0 h 1283"/>
                <a:gd name="T24" fmla="*/ 0 w 1827"/>
                <a:gd name="T25" fmla="*/ 0 h 1283"/>
                <a:gd name="T26" fmla="*/ 0 w 1827"/>
                <a:gd name="T27" fmla="*/ 0 h 1283"/>
                <a:gd name="T28" fmla="*/ 0 w 1827"/>
                <a:gd name="T29" fmla="*/ 0 h 1283"/>
                <a:gd name="T30" fmla="*/ 1 w 1827"/>
                <a:gd name="T31" fmla="*/ 0 h 1283"/>
                <a:gd name="T32" fmla="*/ 1 w 1827"/>
                <a:gd name="T33" fmla="*/ 0 h 1283"/>
                <a:gd name="T34" fmla="*/ 1 w 1827"/>
                <a:gd name="T35" fmla="*/ 0 h 12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27"/>
                <a:gd name="T55" fmla="*/ 0 h 1283"/>
                <a:gd name="T56" fmla="*/ 1827 w 1827"/>
                <a:gd name="T57" fmla="*/ 1283 h 12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27" h="1283">
                  <a:moveTo>
                    <a:pt x="1827" y="0"/>
                  </a:moveTo>
                  <a:lnTo>
                    <a:pt x="1147" y="12"/>
                  </a:lnTo>
                  <a:lnTo>
                    <a:pt x="691" y="75"/>
                  </a:lnTo>
                  <a:lnTo>
                    <a:pt x="297" y="234"/>
                  </a:lnTo>
                  <a:lnTo>
                    <a:pt x="106" y="492"/>
                  </a:lnTo>
                  <a:lnTo>
                    <a:pt x="20" y="808"/>
                  </a:lnTo>
                  <a:lnTo>
                    <a:pt x="0" y="1041"/>
                  </a:lnTo>
                  <a:lnTo>
                    <a:pt x="80" y="1254"/>
                  </a:lnTo>
                  <a:lnTo>
                    <a:pt x="373" y="1283"/>
                  </a:lnTo>
                  <a:lnTo>
                    <a:pt x="633" y="1254"/>
                  </a:lnTo>
                  <a:lnTo>
                    <a:pt x="691" y="1157"/>
                  </a:lnTo>
                  <a:lnTo>
                    <a:pt x="1015" y="892"/>
                  </a:lnTo>
                  <a:lnTo>
                    <a:pt x="913" y="690"/>
                  </a:lnTo>
                  <a:lnTo>
                    <a:pt x="933" y="545"/>
                  </a:lnTo>
                  <a:lnTo>
                    <a:pt x="1089" y="471"/>
                  </a:lnTo>
                  <a:lnTo>
                    <a:pt x="1815" y="401"/>
                  </a:lnTo>
                  <a:lnTo>
                    <a:pt x="1827" y="0"/>
                  </a:lnTo>
                  <a:close/>
                </a:path>
              </a:pathLst>
            </a:custGeom>
            <a:solidFill>
              <a:srgbClr val="BDC9D4"/>
            </a:solidFill>
            <a:ln w="9525">
              <a:noFill/>
              <a:round/>
              <a:headEnd/>
              <a:tailEnd/>
            </a:ln>
          </p:spPr>
          <p:txBody>
            <a:bodyPr/>
            <a:lstStyle/>
            <a:p>
              <a:endParaRPr lang="fr-FR"/>
            </a:p>
          </p:txBody>
        </p:sp>
        <p:sp>
          <p:nvSpPr>
            <p:cNvPr id="19862" name="Freeform 10"/>
            <p:cNvSpPr>
              <a:spLocks/>
            </p:cNvSpPr>
            <p:nvPr/>
          </p:nvSpPr>
          <p:spPr bwMode="auto">
            <a:xfrm>
              <a:off x="1731" y="1292"/>
              <a:ext cx="111" cy="101"/>
            </a:xfrm>
            <a:custGeom>
              <a:avLst/>
              <a:gdLst>
                <a:gd name="T0" fmla="*/ 0 w 1436"/>
                <a:gd name="T1" fmla="*/ 1 h 1305"/>
                <a:gd name="T2" fmla="*/ 0 w 1436"/>
                <a:gd name="T3" fmla="*/ 0 h 1305"/>
                <a:gd name="T4" fmla="*/ 0 w 1436"/>
                <a:gd name="T5" fmla="*/ 0 h 1305"/>
                <a:gd name="T6" fmla="*/ 0 w 1436"/>
                <a:gd name="T7" fmla="*/ 0 h 1305"/>
                <a:gd name="T8" fmla="*/ 0 w 1436"/>
                <a:gd name="T9" fmla="*/ 0 h 1305"/>
                <a:gd name="T10" fmla="*/ 0 w 1436"/>
                <a:gd name="T11" fmla="*/ 0 h 1305"/>
                <a:gd name="T12" fmla="*/ 1 w 1436"/>
                <a:gd name="T13" fmla="*/ 0 h 1305"/>
                <a:gd name="T14" fmla="*/ 1 w 1436"/>
                <a:gd name="T15" fmla="*/ 1 h 1305"/>
                <a:gd name="T16" fmla="*/ 0 w 1436"/>
                <a:gd name="T17" fmla="*/ 1 h 1305"/>
                <a:gd name="T18" fmla="*/ 0 w 1436"/>
                <a:gd name="T19" fmla="*/ 1 h 13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36"/>
                <a:gd name="T31" fmla="*/ 0 h 1305"/>
                <a:gd name="T32" fmla="*/ 1436 w 1436"/>
                <a:gd name="T33" fmla="*/ 1305 h 13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36" h="1305">
                  <a:moveTo>
                    <a:pt x="0" y="1290"/>
                  </a:moveTo>
                  <a:lnTo>
                    <a:pt x="172" y="669"/>
                  </a:lnTo>
                  <a:lnTo>
                    <a:pt x="252" y="507"/>
                  </a:lnTo>
                  <a:lnTo>
                    <a:pt x="714" y="182"/>
                  </a:lnTo>
                  <a:lnTo>
                    <a:pt x="1037" y="158"/>
                  </a:lnTo>
                  <a:lnTo>
                    <a:pt x="1036" y="9"/>
                  </a:lnTo>
                  <a:lnTo>
                    <a:pt x="1436" y="0"/>
                  </a:lnTo>
                  <a:lnTo>
                    <a:pt x="1420" y="1305"/>
                  </a:lnTo>
                  <a:lnTo>
                    <a:pt x="0" y="1290"/>
                  </a:lnTo>
                  <a:close/>
                </a:path>
              </a:pathLst>
            </a:custGeom>
            <a:solidFill>
              <a:srgbClr val="BDC9D4"/>
            </a:solidFill>
            <a:ln w="9525">
              <a:noFill/>
              <a:round/>
              <a:headEnd/>
              <a:tailEnd/>
            </a:ln>
          </p:spPr>
          <p:txBody>
            <a:bodyPr/>
            <a:lstStyle/>
            <a:p>
              <a:endParaRPr lang="fr-FR"/>
            </a:p>
          </p:txBody>
        </p:sp>
        <p:sp>
          <p:nvSpPr>
            <p:cNvPr id="19863" name="Freeform 11"/>
            <p:cNvSpPr>
              <a:spLocks/>
            </p:cNvSpPr>
            <p:nvPr/>
          </p:nvSpPr>
          <p:spPr bwMode="auto">
            <a:xfrm>
              <a:off x="1715" y="1276"/>
              <a:ext cx="26" cy="24"/>
            </a:xfrm>
            <a:custGeom>
              <a:avLst/>
              <a:gdLst>
                <a:gd name="T0" fmla="*/ 0 w 343"/>
                <a:gd name="T1" fmla="*/ 0 h 321"/>
                <a:gd name="T2" fmla="*/ 0 w 343"/>
                <a:gd name="T3" fmla="*/ 0 h 321"/>
                <a:gd name="T4" fmla="*/ 0 w 343"/>
                <a:gd name="T5" fmla="*/ 0 h 321"/>
                <a:gd name="T6" fmla="*/ 0 w 343"/>
                <a:gd name="T7" fmla="*/ 0 h 321"/>
                <a:gd name="T8" fmla="*/ 0 w 343"/>
                <a:gd name="T9" fmla="*/ 0 h 321"/>
                <a:gd name="T10" fmla="*/ 0 w 343"/>
                <a:gd name="T11" fmla="*/ 0 h 321"/>
                <a:gd name="T12" fmla="*/ 0 w 343"/>
                <a:gd name="T13" fmla="*/ 0 h 321"/>
                <a:gd name="T14" fmla="*/ 0 w 343"/>
                <a:gd name="T15" fmla="*/ 0 h 321"/>
                <a:gd name="T16" fmla="*/ 0 w 343"/>
                <a:gd name="T17" fmla="*/ 0 h 321"/>
                <a:gd name="T18" fmla="*/ 0 w 343"/>
                <a:gd name="T19" fmla="*/ 0 h 321"/>
                <a:gd name="T20" fmla="*/ 0 w 343"/>
                <a:gd name="T21" fmla="*/ 0 h 321"/>
                <a:gd name="T22" fmla="*/ 0 w 343"/>
                <a:gd name="T23" fmla="*/ 0 h 321"/>
                <a:gd name="T24" fmla="*/ 0 w 343"/>
                <a:gd name="T25" fmla="*/ 0 h 321"/>
                <a:gd name="T26" fmla="*/ 0 w 343"/>
                <a:gd name="T27" fmla="*/ 0 h 321"/>
                <a:gd name="T28" fmla="*/ 0 w 343"/>
                <a:gd name="T29" fmla="*/ 0 h 321"/>
                <a:gd name="T30" fmla="*/ 0 w 343"/>
                <a:gd name="T31" fmla="*/ 0 h 321"/>
                <a:gd name="T32" fmla="*/ 0 w 343"/>
                <a:gd name="T33" fmla="*/ 0 h 321"/>
                <a:gd name="T34" fmla="*/ 0 w 343"/>
                <a:gd name="T35" fmla="*/ 0 h 321"/>
                <a:gd name="T36" fmla="*/ 0 w 343"/>
                <a:gd name="T37" fmla="*/ 0 h 321"/>
                <a:gd name="T38" fmla="*/ 0 w 343"/>
                <a:gd name="T39" fmla="*/ 0 h 321"/>
                <a:gd name="T40" fmla="*/ 0 w 343"/>
                <a:gd name="T41" fmla="*/ 0 h 321"/>
                <a:gd name="T42" fmla="*/ 0 w 343"/>
                <a:gd name="T43" fmla="*/ 0 h 321"/>
                <a:gd name="T44" fmla="*/ 0 w 343"/>
                <a:gd name="T45" fmla="*/ 0 h 321"/>
                <a:gd name="T46" fmla="*/ 0 w 343"/>
                <a:gd name="T47" fmla="*/ 0 h 321"/>
                <a:gd name="T48" fmla="*/ 0 w 343"/>
                <a:gd name="T49" fmla="*/ 0 h 321"/>
                <a:gd name="T50" fmla="*/ 0 w 343"/>
                <a:gd name="T51" fmla="*/ 0 h 321"/>
                <a:gd name="T52" fmla="*/ 0 w 343"/>
                <a:gd name="T53" fmla="*/ 0 h 321"/>
                <a:gd name="T54" fmla="*/ 0 w 343"/>
                <a:gd name="T55" fmla="*/ 0 h 321"/>
                <a:gd name="T56" fmla="*/ 0 w 343"/>
                <a:gd name="T57" fmla="*/ 0 h 321"/>
                <a:gd name="T58" fmla="*/ 0 w 343"/>
                <a:gd name="T59" fmla="*/ 0 h 321"/>
                <a:gd name="T60" fmla="*/ 0 w 343"/>
                <a:gd name="T61" fmla="*/ 0 h 321"/>
                <a:gd name="T62" fmla="*/ 0 w 343"/>
                <a:gd name="T63" fmla="*/ 0 h 3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43"/>
                <a:gd name="T97" fmla="*/ 0 h 321"/>
                <a:gd name="T98" fmla="*/ 343 w 343"/>
                <a:gd name="T99" fmla="*/ 321 h 3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43" h="321">
                  <a:moveTo>
                    <a:pt x="69" y="9"/>
                  </a:moveTo>
                  <a:lnTo>
                    <a:pt x="70" y="7"/>
                  </a:lnTo>
                  <a:lnTo>
                    <a:pt x="75" y="7"/>
                  </a:lnTo>
                  <a:lnTo>
                    <a:pt x="83" y="4"/>
                  </a:lnTo>
                  <a:lnTo>
                    <a:pt x="93" y="3"/>
                  </a:lnTo>
                  <a:lnTo>
                    <a:pt x="107" y="0"/>
                  </a:lnTo>
                  <a:lnTo>
                    <a:pt x="123" y="0"/>
                  </a:lnTo>
                  <a:lnTo>
                    <a:pt x="140" y="0"/>
                  </a:lnTo>
                  <a:lnTo>
                    <a:pt x="159" y="3"/>
                  </a:lnTo>
                  <a:lnTo>
                    <a:pt x="180" y="7"/>
                  </a:lnTo>
                  <a:lnTo>
                    <a:pt x="202" y="14"/>
                  </a:lnTo>
                  <a:lnTo>
                    <a:pt x="224" y="23"/>
                  </a:lnTo>
                  <a:lnTo>
                    <a:pt x="248" y="36"/>
                  </a:lnTo>
                  <a:lnTo>
                    <a:pt x="271" y="53"/>
                  </a:lnTo>
                  <a:lnTo>
                    <a:pt x="294" y="73"/>
                  </a:lnTo>
                  <a:lnTo>
                    <a:pt x="317" y="99"/>
                  </a:lnTo>
                  <a:lnTo>
                    <a:pt x="341" y="128"/>
                  </a:lnTo>
                  <a:lnTo>
                    <a:pt x="341" y="133"/>
                  </a:lnTo>
                  <a:lnTo>
                    <a:pt x="343" y="139"/>
                  </a:lnTo>
                  <a:lnTo>
                    <a:pt x="343" y="147"/>
                  </a:lnTo>
                  <a:lnTo>
                    <a:pt x="341" y="158"/>
                  </a:lnTo>
                  <a:lnTo>
                    <a:pt x="336" y="168"/>
                  </a:lnTo>
                  <a:lnTo>
                    <a:pt x="329" y="181"/>
                  </a:lnTo>
                  <a:lnTo>
                    <a:pt x="319" y="195"/>
                  </a:lnTo>
                  <a:lnTo>
                    <a:pt x="307" y="210"/>
                  </a:lnTo>
                  <a:lnTo>
                    <a:pt x="288" y="223"/>
                  </a:lnTo>
                  <a:lnTo>
                    <a:pt x="265" y="240"/>
                  </a:lnTo>
                  <a:lnTo>
                    <a:pt x="239" y="253"/>
                  </a:lnTo>
                  <a:lnTo>
                    <a:pt x="206" y="269"/>
                  </a:lnTo>
                  <a:lnTo>
                    <a:pt x="165" y="283"/>
                  </a:lnTo>
                  <a:lnTo>
                    <a:pt x="120" y="296"/>
                  </a:lnTo>
                  <a:lnTo>
                    <a:pt x="67" y="309"/>
                  </a:lnTo>
                  <a:lnTo>
                    <a:pt x="8" y="321"/>
                  </a:lnTo>
                  <a:lnTo>
                    <a:pt x="7" y="319"/>
                  </a:lnTo>
                  <a:lnTo>
                    <a:pt x="6" y="316"/>
                  </a:lnTo>
                  <a:lnTo>
                    <a:pt x="5" y="312"/>
                  </a:lnTo>
                  <a:lnTo>
                    <a:pt x="4" y="307"/>
                  </a:lnTo>
                  <a:lnTo>
                    <a:pt x="3" y="300"/>
                  </a:lnTo>
                  <a:lnTo>
                    <a:pt x="2" y="292"/>
                  </a:lnTo>
                  <a:lnTo>
                    <a:pt x="1" y="283"/>
                  </a:lnTo>
                  <a:lnTo>
                    <a:pt x="1" y="272"/>
                  </a:lnTo>
                  <a:lnTo>
                    <a:pt x="0" y="258"/>
                  </a:lnTo>
                  <a:lnTo>
                    <a:pt x="0" y="245"/>
                  </a:lnTo>
                  <a:lnTo>
                    <a:pt x="0" y="230"/>
                  </a:lnTo>
                  <a:lnTo>
                    <a:pt x="1" y="213"/>
                  </a:lnTo>
                  <a:lnTo>
                    <a:pt x="2" y="194"/>
                  </a:lnTo>
                  <a:lnTo>
                    <a:pt x="5" y="175"/>
                  </a:lnTo>
                  <a:lnTo>
                    <a:pt x="8" y="154"/>
                  </a:lnTo>
                  <a:lnTo>
                    <a:pt x="14" y="134"/>
                  </a:lnTo>
                  <a:lnTo>
                    <a:pt x="18" y="112"/>
                  </a:lnTo>
                  <a:lnTo>
                    <a:pt x="23" y="93"/>
                  </a:lnTo>
                  <a:lnTo>
                    <a:pt x="27" y="76"/>
                  </a:lnTo>
                  <a:lnTo>
                    <a:pt x="34" y="63"/>
                  </a:lnTo>
                  <a:lnTo>
                    <a:pt x="38" y="50"/>
                  </a:lnTo>
                  <a:lnTo>
                    <a:pt x="42" y="40"/>
                  </a:lnTo>
                  <a:lnTo>
                    <a:pt x="46" y="31"/>
                  </a:lnTo>
                  <a:lnTo>
                    <a:pt x="50" y="25"/>
                  </a:lnTo>
                  <a:lnTo>
                    <a:pt x="54" y="20"/>
                  </a:lnTo>
                  <a:lnTo>
                    <a:pt x="57" y="16"/>
                  </a:lnTo>
                  <a:lnTo>
                    <a:pt x="60" y="13"/>
                  </a:lnTo>
                  <a:lnTo>
                    <a:pt x="63" y="11"/>
                  </a:lnTo>
                  <a:lnTo>
                    <a:pt x="67" y="9"/>
                  </a:lnTo>
                  <a:lnTo>
                    <a:pt x="69" y="9"/>
                  </a:lnTo>
                  <a:close/>
                </a:path>
              </a:pathLst>
            </a:custGeom>
            <a:solidFill>
              <a:srgbClr val="D9E0E6"/>
            </a:solidFill>
            <a:ln w="9525">
              <a:noFill/>
              <a:round/>
              <a:headEnd/>
              <a:tailEnd/>
            </a:ln>
          </p:spPr>
          <p:txBody>
            <a:bodyPr/>
            <a:lstStyle/>
            <a:p>
              <a:endParaRPr lang="fr-FR"/>
            </a:p>
          </p:txBody>
        </p:sp>
        <p:sp>
          <p:nvSpPr>
            <p:cNvPr id="19864" name="Freeform 12"/>
            <p:cNvSpPr>
              <a:spLocks/>
            </p:cNvSpPr>
            <p:nvPr/>
          </p:nvSpPr>
          <p:spPr bwMode="auto">
            <a:xfrm>
              <a:off x="1721" y="1300"/>
              <a:ext cx="53" cy="39"/>
            </a:xfrm>
            <a:custGeom>
              <a:avLst/>
              <a:gdLst>
                <a:gd name="T0" fmla="*/ 0 w 697"/>
                <a:gd name="T1" fmla="*/ 0 h 501"/>
                <a:gd name="T2" fmla="*/ 0 w 697"/>
                <a:gd name="T3" fmla="*/ 0 h 501"/>
                <a:gd name="T4" fmla="*/ 0 w 697"/>
                <a:gd name="T5" fmla="*/ 0 h 501"/>
                <a:gd name="T6" fmla="*/ 0 w 697"/>
                <a:gd name="T7" fmla="*/ 0 h 501"/>
                <a:gd name="T8" fmla="*/ 0 w 697"/>
                <a:gd name="T9" fmla="*/ 0 h 501"/>
                <a:gd name="T10" fmla="*/ 0 w 697"/>
                <a:gd name="T11" fmla="*/ 0 h 501"/>
                <a:gd name="T12" fmla="*/ 0 w 697"/>
                <a:gd name="T13" fmla="*/ 0 h 501"/>
                <a:gd name="T14" fmla="*/ 0 w 697"/>
                <a:gd name="T15" fmla="*/ 0 h 501"/>
                <a:gd name="T16" fmla="*/ 0 w 697"/>
                <a:gd name="T17" fmla="*/ 0 h 501"/>
                <a:gd name="T18" fmla="*/ 0 w 697"/>
                <a:gd name="T19" fmla="*/ 0 h 501"/>
                <a:gd name="T20" fmla="*/ 0 w 697"/>
                <a:gd name="T21" fmla="*/ 0 h 501"/>
                <a:gd name="T22" fmla="*/ 0 w 697"/>
                <a:gd name="T23" fmla="*/ 0 h 501"/>
                <a:gd name="T24" fmla="*/ 0 w 697"/>
                <a:gd name="T25" fmla="*/ 0 h 501"/>
                <a:gd name="T26" fmla="*/ 0 w 697"/>
                <a:gd name="T27" fmla="*/ 0 h 501"/>
                <a:gd name="T28" fmla="*/ 0 w 697"/>
                <a:gd name="T29" fmla="*/ 0 h 501"/>
                <a:gd name="T30" fmla="*/ 0 w 697"/>
                <a:gd name="T31" fmla="*/ 0 h 501"/>
                <a:gd name="T32" fmla="*/ 0 w 697"/>
                <a:gd name="T33" fmla="*/ 0 h 501"/>
                <a:gd name="T34" fmla="*/ 0 w 697"/>
                <a:gd name="T35" fmla="*/ 0 h 501"/>
                <a:gd name="T36" fmla="*/ 0 w 697"/>
                <a:gd name="T37" fmla="*/ 0 h 501"/>
                <a:gd name="T38" fmla="*/ 0 w 697"/>
                <a:gd name="T39" fmla="*/ 0 h 501"/>
                <a:gd name="T40" fmla="*/ 0 w 697"/>
                <a:gd name="T41" fmla="*/ 0 h 501"/>
                <a:gd name="T42" fmla="*/ 0 w 697"/>
                <a:gd name="T43" fmla="*/ 0 h 501"/>
                <a:gd name="T44" fmla="*/ 0 w 697"/>
                <a:gd name="T45" fmla="*/ 0 h 501"/>
                <a:gd name="T46" fmla="*/ 0 w 697"/>
                <a:gd name="T47" fmla="*/ 0 h 501"/>
                <a:gd name="T48" fmla="*/ 0 w 697"/>
                <a:gd name="T49" fmla="*/ 0 h 501"/>
                <a:gd name="T50" fmla="*/ 0 w 697"/>
                <a:gd name="T51" fmla="*/ 0 h 501"/>
                <a:gd name="T52" fmla="*/ 0 w 697"/>
                <a:gd name="T53" fmla="*/ 0 h 501"/>
                <a:gd name="T54" fmla="*/ 0 w 697"/>
                <a:gd name="T55" fmla="*/ 0 h 501"/>
                <a:gd name="T56" fmla="*/ 0 w 697"/>
                <a:gd name="T57" fmla="*/ 0 h 501"/>
                <a:gd name="T58" fmla="*/ 0 w 697"/>
                <a:gd name="T59" fmla="*/ 0 h 501"/>
                <a:gd name="T60" fmla="*/ 0 w 697"/>
                <a:gd name="T61" fmla="*/ 0 h 501"/>
                <a:gd name="T62" fmla="*/ 0 w 697"/>
                <a:gd name="T63" fmla="*/ 0 h 501"/>
                <a:gd name="T64" fmla="*/ 0 w 697"/>
                <a:gd name="T65" fmla="*/ 0 h 501"/>
                <a:gd name="T66" fmla="*/ 0 w 697"/>
                <a:gd name="T67" fmla="*/ 0 h 501"/>
                <a:gd name="T68" fmla="*/ 0 w 697"/>
                <a:gd name="T69" fmla="*/ 0 h 501"/>
                <a:gd name="T70" fmla="*/ 0 w 697"/>
                <a:gd name="T71" fmla="*/ 0 h 501"/>
                <a:gd name="T72" fmla="*/ 0 w 697"/>
                <a:gd name="T73" fmla="*/ 0 h 501"/>
                <a:gd name="T74" fmla="*/ 0 w 697"/>
                <a:gd name="T75" fmla="*/ 0 h 501"/>
                <a:gd name="T76" fmla="*/ 0 w 697"/>
                <a:gd name="T77" fmla="*/ 0 h 501"/>
                <a:gd name="T78" fmla="*/ 0 w 697"/>
                <a:gd name="T79" fmla="*/ 0 h 501"/>
                <a:gd name="T80" fmla="*/ 0 w 697"/>
                <a:gd name="T81" fmla="*/ 0 h 501"/>
                <a:gd name="T82" fmla="*/ 0 w 697"/>
                <a:gd name="T83" fmla="*/ 0 h 501"/>
                <a:gd name="T84" fmla="*/ 0 w 697"/>
                <a:gd name="T85" fmla="*/ 0 h 501"/>
                <a:gd name="T86" fmla="*/ 0 w 697"/>
                <a:gd name="T87" fmla="*/ 0 h 501"/>
                <a:gd name="T88" fmla="*/ 0 w 697"/>
                <a:gd name="T89" fmla="*/ 0 h 501"/>
                <a:gd name="T90" fmla="*/ 0 w 697"/>
                <a:gd name="T91" fmla="*/ 0 h 501"/>
                <a:gd name="T92" fmla="*/ 0 w 697"/>
                <a:gd name="T93" fmla="*/ 0 h 501"/>
                <a:gd name="T94" fmla="*/ 0 w 697"/>
                <a:gd name="T95" fmla="*/ 0 h 501"/>
                <a:gd name="T96" fmla="*/ 0 w 697"/>
                <a:gd name="T97" fmla="*/ 0 h 501"/>
                <a:gd name="T98" fmla="*/ 0 w 697"/>
                <a:gd name="T99" fmla="*/ 0 h 501"/>
                <a:gd name="T100" fmla="*/ 0 w 697"/>
                <a:gd name="T101" fmla="*/ 0 h 501"/>
                <a:gd name="T102" fmla="*/ 0 w 697"/>
                <a:gd name="T103" fmla="*/ 0 h 501"/>
                <a:gd name="T104" fmla="*/ 0 w 697"/>
                <a:gd name="T105" fmla="*/ 0 h 501"/>
                <a:gd name="T106" fmla="*/ 0 w 697"/>
                <a:gd name="T107" fmla="*/ 0 h 501"/>
                <a:gd name="T108" fmla="*/ 0 w 697"/>
                <a:gd name="T109" fmla="*/ 0 h 50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97"/>
                <a:gd name="T166" fmla="*/ 0 h 501"/>
                <a:gd name="T167" fmla="*/ 697 w 697"/>
                <a:gd name="T168" fmla="*/ 501 h 50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97" h="501">
                  <a:moveTo>
                    <a:pt x="0" y="256"/>
                  </a:moveTo>
                  <a:lnTo>
                    <a:pt x="0" y="258"/>
                  </a:lnTo>
                  <a:lnTo>
                    <a:pt x="2" y="264"/>
                  </a:lnTo>
                  <a:lnTo>
                    <a:pt x="4" y="273"/>
                  </a:lnTo>
                  <a:lnTo>
                    <a:pt x="8" y="288"/>
                  </a:lnTo>
                  <a:lnTo>
                    <a:pt x="12" y="302"/>
                  </a:lnTo>
                  <a:lnTo>
                    <a:pt x="17" y="320"/>
                  </a:lnTo>
                  <a:lnTo>
                    <a:pt x="21" y="340"/>
                  </a:lnTo>
                  <a:lnTo>
                    <a:pt x="29" y="360"/>
                  </a:lnTo>
                  <a:lnTo>
                    <a:pt x="35" y="381"/>
                  </a:lnTo>
                  <a:lnTo>
                    <a:pt x="41" y="402"/>
                  </a:lnTo>
                  <a:lnTo>
                    <a:pt x="47" y="423"/>
                  </a:lnTo>
                  <a:lnTo>
                    <a:pt x="54" y="443"/>
                  </a:lnTo>
                  <a:lnTo>
                    <a:pt x="60" y="460"/>
                  </a:lnTo>
                  <a:lnTo>
                    <a:pt x="66" y="476"/>
                  </a:lnTo>
                  <a:lnTo>
                    <a:pt x="71" y="489"/>
                  </a:lnTo>
                  <a:lnTo>
                    <a:pt x="77" y="501"/>
                  </a:lnTo>
                  <a:lnTo>
                    <a:pt x="348" y="459"/>
                  </a:lnTo>
                  <a:lnTo>
                    <a:pt x="408" y="360"/>
                  </a:lnTo>
                  <a:lnTo>
                    <a:pt x="697" y="167"/>
                  </a:lnTo>
                  <a:lnTo>
                    <a:pt x="695" y="165"/>
                  </a:lnTo>
                  <a:lnTo>
                    <a:pt x="694" y="161"/>
                  </a:lnTo>
                  <a:lnTo>
                    <a:pt x="691" y="154"/>
                  </a:lnTo>
                  <a:lnTo>
                    <a:pt x="688" y="146"/>
                  </a:lnTo>
                  <a:lnTo>
                    <a:pt x="683" y="133"/>
                  </a:lnTo>
                  <a:lnTo>
                    <a:pt x="678" y="123"/>
                  </a:lnTo>
                  <a:lnTo>
                    <a:pt x="673" y="110"/>
                  </a:lnTo>
                  <a:lnTo>
                    <a:pt x="667" y="97"/>
                  </a:lnTo>
                  <a:lnTo>
                    <a:pt x="661" y="81"/>
                  </a:lnTo>
                  <a:lnTo>
                    <a:pt x="655" y="68"/>
                  </a:lnTo>
                  <a:lnTo>
                    <a:pt x="648" y="55"/>
                  </a:lnTo>
                  <a:lnTo>
                    <a:pt x="643" y="41"/>
                  </a:lnTo>
                  <a:lnTo>
                    <a:pt x="636" y="29"/>
                  </a:lnTo>
                  <a:lnTo>
                    <a:pt x="631" y="20"/>
                  </a:lnTo>
                  <a:lnTo>
                    <a:pt x="626" y="12"/>
                  </a:lnTo>
                  <a:lnTo>
                    <a:pt x="623" y="6"/>
                  </a:lnTo>
                  <a:lnTo>
                    <a:pt x="617" y="0"/>
                  </a:lnTo>
                  <a:lnTo>
                    <a:pt x="609" y="2"/>
                  </a:lnTo>
                  <a:lnTo>
                    <a:pt x="597" y="5"/>
                  </a:lnTo>
                  <a:lnTo>
                    <a:pt x="585" y="12"/>
                  </a:lnTo>
                  <a:lnTo>
                    <a:pt x="569" y="19"/>
                  </a:lnTo>
                  <a:lnTo>
                    <a:pt x="554" y="30"/>
                  </a:lnTo>
                  <a:lnTo>
                    <a:pt x="538" y="41"/>
                  </a:lnTo>
                  <a:lnTo>
                    <a:pt x="522" y="55"/>
                  </a:lnTo>
                  <a:lnTo>
                    <a:pt x="506" y="68"/>
                  </a:lnTo>
                  <a:lnTo>
                    <a:pt x="490" y="81"/>
                  </a:lnTo>
                  <a:lnTo>
                    <a:pt x="475" y="92"/>
                  </a:lnTo>
                  <a:lnTo>
                    <a:pt x="463" y="104"/>
                  </a:lnTo>
                  <a:lnTo>
                    <a:pt x="452" y="114"/>
                  </a:lnTo>
                  <a:lnTo>
                    <a:pt x="444" y="121"/>
                  </a:lnTo>
                  <a:lnTo>
                    <a:pt x="440" y="126"/>
                  </a:lnTo>
                  <a:lnTo>
                    <a:pt x="438" y="128"/>
                  </a:lnTo>
                  <a:lnTo>
                    <a:pt x="156" y="217"/>
                  </a:lnTo>
                  <a:lnTo>
                    <a:pt x="0" y="256"/>
                  </a:lnTo>
                  <a:close/>
                </a:path>
              </a:pathLst>
            </a:custGeom>
            <a:solidFill>
              <a:srgbClr val="7A94A8"/>
            </a:solidFill>
            <a:ln w="9525">
              <a:noFill/>
              <a:round/>
              <a:headEnd/>
              <a:tailEnd/>
            </a:ln>
          </p:spPr>
          <p:txBody>
            <a:bodyPr/>
            <a:lstStyle/>
            <a:p>
              <a:endParaRPr lang="fr-FR"/>
            </a:p>
          </p:txBody>
        </p:sp>
        <p:sp>
          <p:nvSpPr>
            <p:cNvPr id="19865" name="Freeform 13"/>
            <p:cNvSpPr>
              <a:spLocks/>
            </p:cNvSpPr>
            <p:nvPr/>
          </p:nvSpPr>
          <p:spPr bwMode="auto">
            <a:xfrm>
              <a:off x="1752" y="1259"/>
              <a:ext cx="88" cy="34"/>
            </a:xfrm>
            <a:custGeom>
              <a:avLst/>
              <a:gdLst>
                <a:gd name="T0" fmla="*/ 0 w 1149"/>
                <a:gd name="T1" fmla="*/ 0 h 435"/>
                <a:gd name="T2" fmla="*/ 0 w 1149"/>
                <a:gd name="T3" fmla="*/ 0 h 435"/>
                <a:gd name="T4" fmla="*/ 0 w 1149"/>
                <a:gd name="T5" fmla="*/ 0 h 435"/>
                <a:gd name="T6" fmla="*/ 0 w 1149"/>
                <a:gd name="T7" fmla="*/ 0 h 435"/>
                <a:gd name="T8" fmla="*/ 0 w 1149"/>
                <a:gd name="T9" fmla="*/ 0 h 435"/>
                <a:gd name="T10" fmla="*/ 0 w 1149"/>
                <a:gd name="T11" fmla="*/ 0 h 435"/>
                <a:gd name="T12" fmla="*/ 0 w 1149"/>
                <a:gd name="T13" fmla="*/ 0 h 435"/>
                <a:gd name="T14" fmla="*/ 0 w 1149"/>
                <a:gd name="T15" fmla="*/ 0 h 435"/>
                <a:gd name="T16" fmla="*/ 0 w 1149"/>
                <a:gd name="T17" fmla="*/ 0 h 435"/>
                <a:gd name="T18" fmla="*/ 0 w 1149"/>
                <a:gd name="T19" fmla="*/ 0 h 435"/>
                <a:gd name="T20" fmla="*/ 0 w 1149"/>
                <a:gd name="T21" fmla="*/ 0 h 435"/>
                <a:gd name="T22" fmla="*/ 0 w 1149"/>
                <a:gd name="T23" fmla="*/ 0 h 435"/>
                <a:gd name="T24" fmla="*/ 0 w 1149"/>
                <a:gd name="T25" fmla="*/ 0 h 435"/>
                <a:gd name="T26" fmla="*/ 0 w 1149"/>
                <a:gd name="T27" fmla="*/ 0 h 435"/>
                <a:gd name="T28" fmla="*/ 0 w 1149"/>
                <a:gd name="T29" fmla="*/ 0 h 435"/>
                <a:gd name="T30" fmla="*/ 0 w 1149"/>
                <a:gd name="T31" fmla="*/ 0 h 435"/>
                <a:gd name="T32" fmla="*/ 0 w 1149"/>
                <a:gd name="T33" fmla="*/ 0 h 435"/>
                <a:gd name="T34" fmla="*/ 0 w 1149"/>
                <a:gd name="T35" fmla="*/ 0 h 435"/>
                <a:gd name="T36" fmla="*/ 0 w 1149"/>
                <a:gd name="T37" fmla="*/ 0 h 435"/>
                <a:gd name="T38" fmla="*/ 1 w 1149"/>
                <a:gd name="T39" fmla="*/ 0 h 435"/>
                <a:gd name="T40" fmla="*/ 1 w 1149"/>
                <a:gd name="T41" fmla="*/ 0 h 435"/>
                <a:gd name="T42" fmla="*/ 0 w 1149"/>
                <a:gd name="T43" fmla="*/ 0 h 435"/>
                <a:gd name="T44" fmla="*/ 0 w 1149"/>
                <a:gd name="T45" fmla="*/ 0 h 435"/>
                <a:gd name="T46" fmla="*/ 0 w 1149"/>
                <a:gd name="T47" fmla="*/ 0 h 435"/>
                <a:gd name="T48" fmla="*/ 0 w 1149"/>
                <a:gd name="T49" fmla="*/ 0 h 435"/>
                <a:gd name="T50" fmla="*/ 0 w 1149"/>
                <a:gd name="T51" fmla="*/ 0 h 43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49"/>
                <a:gd name="T79" fmla="*/ 0 h 435"/>
                <a:gd name="T80" fmla="*/ 1149 w 1149"/>
                <a:gd name="T81" fmla="*/ 435 h 43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49" h="435">
                  <a:moveTo>
                    <a:pt x="0" y="157"/>
                  </a:moveTo>
                  <a:lnTo>
                    <a:pt x="2" y="158"/>
                  </a:lnTo>
                  <a:lnTo>
                    <a:pt x="7" y="162"/>
                  </a:lnTo>
                  <a:lnTo>
                    <a:pt x="16" y="169"/>
                  </a:lnTo>
                  <a:lnTo>
                    <a:pt x="28" y="178"/>
                  </a:lnTo>
                  <a:lnTo>
                    <a:pt x="41" y="190"/>
                  </a:lnTo>
                  <a:lnTo>
                    <a:pt x="57" y="204"/>
                  </a:lnTo>
                  <a:lnTo>
                    <a:pt x="75" y="220"/>
                  </a:lnTo>
                  <a:lnTo>
                    <a:pt x="94" y="239"/>
                  </a:lnTo>
                  <a:lnTo>
                    <a:pt x="112" y="258"/>
                  </a:lnTo>
                  <a:lnTo>
                    <a:pt x="132" y="279"/>
                  </a:lnTo>
                  <a:lnTo>
                    <a:pt x="150" y="303"/>
                  </a:lnTo>
                  <a:lnTo>
                    <a:pt x="169" y="328"/>
                  </a:lnTo>
                  <a:lnTo>
                    <a:pt x="185" y="353"/>
                  </a:lnTo>
                  <a:lnTo>
                    <a:pt x="201" y="379"/>
                  </a:lnTo>
                  <a:lnTo>
                    <a:pt x="214" y="407"/>
                  </a:lnTo>
                  <a:lnTo>
                    <a:pt x="226" y="435"/>
                  </a:lnTo>
                  <a:lnTo>
                    <a:pt x="295" y="275"/>
                  </a:lnTo>
                  <a:lnTo>
                    <a:pt x="505" y="211"/>
                  </a:lnTo>
                  <a:lnTo>
                    <a:pt x="1149" y="167"/>
                  </a:lnTo>
                  <a:lnTo>
                    <a:pt x="1120" y="0"/>
                  </a:lnTo>
                  <a:lnTo>
                    <a:pt x="827" y="6"/>
                  </a:lnTo>
                  <a:lnTo>
                    <a:pt x="481" y="24"/>
                  </a:lnTo>
                  <a:lnTo>
                    <a:pt x="82" y="115"/>
                  </a:lnTo>
                  <a:lnTo>
                    <a:pt x="0" y="157"/>
                  </a:lnTo>
                  <a:close/>
                </a:path>
              </a:pathLst>
            </a:custGeom>
            <a:solidFill>
              <a:srgbClr val="7A94A8"/>
            </a:solidFill>
            <a:ln w="9525">
              <a:noFill/>
              <a:round/>
              <a:headEnd/>
              <a:tailEnd/>
            </a:ln>
          </p:spPr>
          <p:txBody>
            <a:bodyPr/>
            <a:lstStyle/>
            <a:p>
              <a:endParaRPr lang="fr-FR"/>
            </a:p>
          </p:txBody>
        </p:sp>
        <p:sp>
          <p:nvSpPr>
            <p:cNvPr id="19866" name="Freeform 14"/>
            <p:cNvSpPr>
              <a:spLocks/>
            </p:cNvSpPr>
            <p:nvPr/>
          </p:nvSpPr>
          <p:spPr bwMode="auto">
            <a:xfrm>
              <a:off x="1712" y="1271"/>
              <a:ext cx="53" cy="47"/>
            </a:xfrm>
            <a:custGeom>
              <a:avLst/>
              <a:gdLst>
                <a:gd name="T0" fmla="*/ 0 w 699"/>
                <a:gd name="T1" fmla="*/ 0 h 608"/>
                <a:gd name="T2" fmla="*/ 0 w 699"/>
                <a:gd name="T3" fmla="*/ 0 h 608"/>
                <a:gd name="T4" fmla="*/ 0 w 699"/>
                <a:gd name="T5" fmla="*/ 0 h 608"/>
                <a:gd name="T6" fmla="*/ 0 w 699"/>
                <a:gd name="T7" fmla="*/ 0 h 608"/>
                <a:gd name="T8" fmla="*/ 0 w 699"/>
                <a:gd name="T9" fmla="*/ 0 h 608"/>
                <a:gd name="T10" fmla="*/ 0 w 699"/>
                <a:gd name="T11" fmla="*/ 0 h 608"/>
                <a:gd name="T12" fmla="*/ 0 w 699"/>
                <a:gd name="T13" fmla="*/ 0 h 608"/>
                <a:gd name="T14" fmla="*/ 0 w 699"/>
                <a:gd name="T15" fmla="*/ 0 h 608"/>
                <a:gd name="T16" fmla="*/ 0 w 699"/>
                <a:gd name="T17" fmla="*/ 0 h 608"/>
                <a:gd name="T18" fmla="*/ 0 w 699"/>
                <a:gd name="T19" fmla="*/ 0 h 608"/>
                <a:gd name="T20" fmla="*/ 0 w 699"/>
                <a:gd name="T21" fmla="*/ 0 h 608"/>
                <a:gd name="T22" fmla="*/ 0 w 699"/>
                <a:gd name="T23" fmla="*/ 0 h 608"/>
                <a:gd name="T24" fmla="*/ 0 w 699"/>
                <a:gd name="T25" fmla="*/ 0 h 608"/>
                <a:gd name="T26" fmla="*/ 0 w 699"/>
                <a:gd name="T27" fmla="*/ 0 h 608"/>
                <a:gd name="T28" fmla="*/ 0 w 699"/>
                <a:gd name="T29" fmla="*/ 0 h 608"/>
                <a:gd name="T30" fmla="*/ 0 w 699"/>
                <a:gd name="T31" fmla="*/ 0 h 608"/>
                <a:gd name="T32" fmla="*/ 0 w 699"/>
                <a:gd name="T33" fmla="*/ 0 h 608"/>
                <a:gd name="T34" fmla="*/ 0 w 699"/>
                <a:gd name="T35" fmla="*/ 0 h 608"/>
                <a:gd name="T36" fmla="*/ 0 w 699"/>
                <a:gd name="T37" fmla="*/ 0 h 608"/>
                <a:gd name="T38" fmla="*/ 0 w 699"/>
                <a:gd name="T39" fmla="*/ 0 h 608"/>
                <a:gd name="T40" fmla="*/ 0 w 699"/>
                <a:gd name="T41" fmla="*/ 0 h 608"/>
                <a:gd name="T42" fmla="*/ 0 w 699"/>
                <a:gd name="T43" fmla="*/ 0 h 608"/>
                <a:gd name="T44" fmla="*/ 0 w 699"/>
                <a:gd name="T45" fmla="*/ 0 h 608"/>
                <a:gd name="T46" fmla="*/ 0 w 699"/>
                <a:gd name="T47" fmla="*/ 0 h 608"/>
                <a:gd name="T48" fmla="*/ 0 w 699"/>
                <a:gd name="T49" fmla="*/ 0 h 608"/>
                <a:gd name="T50" fmla="*/ 0 w 699"/>
                <a:gd name="T51" fmla="*/ 0 h 608"/>
                <a:gd name="T52" fmla="*/ 0 w 699"/>
                <a:gd name="T53" fmla="*/ 0 h 608"/>
                <a:gd name="T54" fmla="*/ 0 w 699"/>
                <a:gd name="T55" fmla="*/ 0 h 608"/>
                <a:gd name="T56" fmla="*/ 0 w 699"/>
                <a:gd name="T57" fmla="*/ 0 h 608"/>
                <a:gd name="T58" fmla="*/ 0 w 699"/>
                <a:gd name="T59" fmla="*/ 0 h 608"/>
                <a:gd name="T60" fmla="*/ 0 w 699"/>
                <a:gd name="T61" fmla="*/ 0 h 608"/>
                <a:gd name="T62" fmla="*/ 0 w 699"/>
                <a:gd name="T63" fmla="*/ 0 h 608"/>
                <a:gd name="T64" fmla="*/ 0 w 699"/>
                <a:gd name="T65" fmla="*/ 0 h 608"/>
                <a:gd name="T66" fmla="*/ 0 w 699"/>
                <a:gd name="T67" fmla="*/ 0 h 608"/>
                <a:gd name="T68" fmla="*/ 0 w 699"/>
                <a:gd name="T69" fmla="*/ 0 h 608"/>
                <a:gd name="T70" fmla="*/ 0 w 699"/>
                <a:gd name="T71" fmla="*/ 0 h 608"/>
                <a:gd name="T72" fmla="*/ 0 w 699"/>
                <a:gd name="T73" fmla="*/ 0 h 608"/>
                <a:gd name="T74" fmla="*/ 0 w 699"/>
                <a:gd name="T75" fmla="*/ 0 h 608"/>
                <a:gd name="T76" fmla="*/ 0 w 699"/>
                <a:gd name="T77" fmla="*/ 0 h 608"/>
                <a:gd name="T78" fmla="*/ 0 w 699"/>
                <a:gd name="T79" fmla="*/ 0 h 608"/>
                <a:gd name="T80" fmla="*/ 0 w 699"/>
                <a:gd name="T81" fmla="*/ 0 h 608"/>
                <a:gd name="T82" fmla="*/ 0 w 699"/>
                <a:gd name="T83" fmla="*/ 0 h 608"/>
                <a:gd name="T84" fmla="*/ 0 w 699"/>
                <a:gd name="T85" fmla="*/ 0 h 608"/>
                <a:gd name="T86" fmla="*/ 0 w 699"/>
                <a:gd name="T87" fmla="*/ 0 h 608"/>
                <a:gd name="T88" fmla="*/ 0 w 699"/>
                <a:gd name="T89" fmla="*/ 0 h 608"/>
                <a:gd name="T90" fmla="*/ 0 w 699"/>
                <a:gd name="T91" fmla="*/ 0 h 608"/>
                <a:gd name="T92" fmla="*/ 0 w 699"/>
                <a:gd name="T93" fmla="*/ 0 h 608"/>
                <a:gd name="T94" fmla="*/ 0 w 699"/>
                <a:gd name="T95" fmla="*/ 0 h 608"/>
                <a:gd name="T96" fmla="*/ 0 w 699"/>
                <a:gd name="T97" fmla="*/ 0 h 608"/>
                <a:gd name="T98" fmla="*/ 0 w 699"/>
                <a:gd name="T99" fmla="*/ 0 h 608"/>
                <a:gd name="T100" fmla="*/ 0 w 699"/>
                <a:gd name="T101" fmla="*/ 0 h 608"/>
                <a:gd name="T102" fmla="*/ 0 w 699"/>
                <a:gd name="T103" fmla="*/ 0 h 608"/>
                <a:gd name="T104" fmla="*/ 0 w 699"/>
                <a:gd name="T105" fmla="*/ 0 h 60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99"/>
                <a:gd name="T160" fmla="*/ 0 h 608"/>
                <a:gd name="T161" fmla="*/ 699 w 699"/>
                <a:gd name="T162" fmla="*/ 608 h 60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99" h="608">
                  <a:moveTo>
                    <a:pt x="202" y="0"/>
                  </a:moveTo>
                  <a:lnTo>
                    <a:pt x="206" y="1"/>
                  </a:lnTo>
                  <a:lnTo>
                    <a:pt x="219" y="5"/>
                  </a:lnTo>
                  <a:lnTo>
                    <a:pt x="237" y="10"/>
                  </a:lnTo>
                  <a:lnTo>
                    <a:pt x="262" y="19"/>
                  </a:lnTo>
                  <a:lnTo>
                    <a:pt x="291" y="29"/>
                  </a:lnTo>
                  <a:lnTo>
                    <a:pt x="323" y="41"/>
                  </a:lnTo>
                  <a:lnTo>
                    <a:pt x="356" y="56"/>
                  </a:lnTo>
                  <a:lnTo>
                    <a:pt x="390" y="73"/>
                  </a:lnTo>
                  <a:lnTo>
                    <a:pt x="423" y="91"/>
                  </a:lnTo>
                  <a:lnTo>
                    <a:pt x="454" y="112"/>
                  </a:lnTo>
                  <a:lnTo>
                    <a:pt x="481" y="134"/>
                  </a:lnTo>
                  <a:lnTo>
                    <a:pt x="504" y="161"/>
                  </a:lnTo>
                  <a:lnTo>
                    <a:pt x="522" y="187"/>
                  </a:lnTo>
                  <a:lnTo>
                    <a:pt x="532" y="217"/>
                  </a:lnTo>
                  <a:lnTo>
                    <a:pt x="533" y="247"/>
                  </a:lnTo>
                  <a:lnTo>
                    <a:pt x="526" y="279"/>
                  </a:lnTo>
                  <a:lnTo>
                    <a:pt x="510" y="311"/>
                  </a:lnTo>
                  <a:lnTo>
                    <a:pt x="491" y="342"/>
                  </a:lnTo>
                  <a:lnTo>
                    <a:pt x="467" y="369"/>
                  </a:lnTo>
                  <a:lnTo>
                    <a:pt x="440" y="396"/>
                  </a:lnTo>
                  <a:lnTo>
                    <a:pt x="409" y="420"/>
                  </a:lnTo>
                  <a:lnTo>
                    <a:pt x="376" y="443"/>
                  </a:lnTo>
                  <a:lnTo>
                    <a:pt x="340" y="463"/>
                  </a:lnTo>
                  <a:lnTo>
                    <a:pt x="304" y="484"/>
                  </a:lnTo>
                  <a:lnTo>
                    <a:pt x="265" y="499"/>
                  </a:lnTo>
                  <a:lnTo>
                    <a:pt x="226" y="515"/>
                  </a:lnTo>
                  <a:lnTo>
                    <a:pt x="186" y="529"/>
                  </a:lnTo>
                  <a:lnTo>
                    <a:pt x="147" y="542"/>
                  </a:lnTo>
                  <a:lnTo>
                    <a:pt x="108" y="552"/>
                  </a:lnTo>
                  <a:lnTo>
                    <a:pt x="70" y="561"/>
                  </a:lnTo>
                  <a:lnTo>
                    <a:pt x="34" y="569"/>
                  </a:lnTo>
                  <a:lnTo>
                    <a:pt x="0" y="575"/>
                  </a:lnTo>
                  <a:lnTo>
                    <a:pt x="195" y="608"/>
                  </a:lnTo>
                  <a:lnTo>
                    <a:pt x="548" y="498"/>
                  </a:lnTo>
                  <a:lnTo>
                    <a:pt x="696" y="401"/>
                  </a:lnTo>
                  <a:lnTo>
                    <a:pt x="696" y="398"/>
                  </a:lnTo>
                  <a:lnTo>
                    <a:pt x="697" y="388"/>
                  </a:lnTo>
                  <a:lnTo>
                    <a:pt x="699" y="372"/>
                  </a:lnTo>
                  <a:lnTo>
                    <a:pt x="699" y="352"/>
                  </a:lnTo>
                  <a:lnTo>
                    <a:pt x="696" y="327"/>
                  </a:lnTo>
                  <a:lnTo>
                    <a:pt x="691" y="300"/>
                  </a:lnTo>
                  <a:lnTo>
                    <a:pt x="680" y="270"/>
                  </a:lnTo>
                  <a:lnTo>
                    <a:pt x="664" y="239"/>
                  </a:lnTo>
                  <a:lnTo>
                    <a:pt x="641" y="205"/>
                  </a:lnTo>
                  <a:lnTo>
                    <a:pt x="610" y="171"/>
                  </a:lnTo>
                  <a:lnTo>
                    <a:pt x="571" y="137"/>
                  </a:lnTo>
                  <a:lnTo>
                    <a:pt x="522" y="105"/>
                  </a:lnTo>
                  <a:lnTo>
                    <a:pt x="460" y="74"/>
                  </a:lnTo>
                  <a:lnTo>
                    <a:pt x="388" y="46"/>
                  </a:lnTo>
                  <a:lnTo>
                    <a:pt x="302" y="21"/>
                  </a:lnTo>
                  <a:lnTo>
                    <a:pt x="202" y="0"/>
                  </a:lnTo>
                  <a:close/>
                </a:path>
              </a:pathLst>
            </a:custGeom>
            <a:solidFill>
              <a:srgbClr val="7A94A8"/>
            </a:solidFill>
            <a:ln w="9525">
              <a:noFill/>
              <a:round/>
              <a:headEnd/>
              <a:tailEnd/>
            </a:ln>
          </p:spPr>
          <p:txBody>
            <a:bodyPr/>
            <a:lstStyle/>
            <a:p>
              <a:endParaRPr lang="fr-FR"/>
            </a:p>
          </p:txBody>
        </p:sp>
        <p:sp>
          <p:nvSpPr>
            <p:cNvPr id="19867" name="Freeform 15"/>
            <p:cNvSpPr>
              <a:spLocks/>
            </p:cNvSpPr>
            <p:nvPr/>
          </p:nvSpPr>
          <p:spPr bwMode="auto">
            <a:xfrm>
              <a:off x="1733" y="1239"/>
              <a:ext cx="106" cy="20"/>
            </a:xfrm>
            <a:custGeom>
              <a:avLst/>
              <a:gdLst>
                <a:gd name="T0" fmla="*/ 0 w 1373"/>
                <a:gd name="T1" fmla="*/ 0 h 271"/>
                <a:gd name="T2" fmla="*/ 0 w 1373"/>
                <a:gd name="T3" fmla="*/ 0 h 271"/>
                <a:gd name="T4" fmla="*/ 0 w 1373"/>
                <a:gd name="T5" fmla="*/ 0 h 271"/>
                <a:gd name="T6" fmla="*/ 0 w 1373"/>
                <a:gd name="T7" fmla="*/ 0 h 271"/>
                <a:gd name="T8" fmla="*/ 0 w 1373"/>
                <a:gd name="T9" fmla="*/ 0 h 271"/>
                <a:gd name="T10" fmla="*/ 0 w 1373"/>
                <a:gd name="T11" fmla="*/ 0 h 271"/>
                <a:gd name="T12" fmla="*/ 0 w 1373"/>
                <a:gd name="T13" fmla="*/ 0 h 271"/>
                <a:gd name="T14" fmla="*/ 0 w 1373"/>
                <a:gd name="T15" fmla="*/ 0 h 271"/>
                <a:gd name="T16" fmla="*/ 0 w 1373"/>
                <a:gd name="T17" fmla="*/ 0 h 271"/>
                <a:gd name="T18" fmla="*/ 0 w 1373"/>
                <a:gd name="T19" fmla="*/ 0 h 271"/>
                <a:gd name="T20" fmla="*/ 0 w 1373"/>
                <a:gd name="T21" fmla="*/ 0 h 271"/>
                <a:gd name="T22" fmla="*/ 0 w 1373"/>
                <a:gd name="T23" fmla="*/ 0 h 271"/>
                <a:gd name="T24" fmla="*/ 1 w 1373"/>
                <a:gd name="T25" fmla="*/ 0 h 271"/>
                <a:gd name="T26" fmla="*/ 1 w 1373"/>
                <a:gd name="T27" fmla="*/ 0 h 271"/>
                <a:gd name="T28" fmla="*/ 1 w 1373"/>
                <a:gd name="T29" fmla="*/ 0 h 271"/>
                <a:gd name="T30" fmla="*/ 1 w 1373"/>
                <a:gd name="T31" fmla="*/ 0 h 271"/>
                <a:gd name="T32" fmla="*/ 1 w 1373"/>
                <a:gd name="T33" fmla="*/ 0 h 271"/>
                <a:gd name="T34" fmla="*/ 1 w 1373"/>
                <a:gd name="T35" fmla="*/ 0 h 271"/>
                <a:gd name="T36" fmla="*/ 1 w 1373"/>
                <a:gd name="T37" fmla="*/ 0 h 271"/>
                <a:gd name="T38" fmla="*/ 0 w 1373"/>
                <a:gd name="T39" fmla="*/ 0 h 271"/>
                <a:gd name="T40" fmla="*/ 0 w 1373"/>
                <a:gd name="T41" fmla="*/ 0 h 271"/>
                <a:gd name="T42" fmla="*/ 0 w 1373"/>
                <a:gd name="T43" fmla="*/ 0 h 271"/>
                <a:gd name="T44" fmla="*/ 0 w 1373"/>
                <a:gd name="T45" fmla="*/ 0 h 271"/>
                <a:gd name="T46" fmla="*/ 0 w 1373"/>
                <a:gd name="T47" fmla="*/ 0 h 271"/>
                <a:gd name="T48" fmla="*/ 0 w 1373"/>
                <a:gd name="T49" fmla="*/ 0 h 271"/>
                <a:gd name="T50" fmla="*/ 0 w 1373"/>
                <a:gd name="T51" fmla="*/ 0 h 271"/>
                <a:gd name="T52" fmla="*/ 0 w 1373"/>
                <a:gd name="T53" fmla="*/ 0 h 271"/>
                <a:gd name="T54" fmla="*/ 0 w 1373"/>
                <a:gd name="T55" fmla="*/ 0 h 271"/>
                <a:gd name="T56" fmla="*/ 0 w 1373"/>
                <a:gd name="T57" fmla="*/ 0 h 271"/>
                <a:gd name="T58" fmla="*/ 0 w 1373"/>
                <a:gd name="T59" fmla="*/ 0 h 271"/>
                <a:gd name="T60" fmla="*/ 0 w 1373"/>
                <a:gd name="T61" fmla="*/ 0 h 271"/>
                <a:gd name="T62" fmla="*/ 0 w 1373"/>
                <a:gd name="T63" fmla="*/ 0 h 271"/>
                <a:gd name="T64" fmla="*/ 0 w 1373"/>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73"/>
                <a:gd name="T100" fmla="*/ 0 h 271"/>
                <a:gd name="T101" fmla="*/ 1373 w 1373"/>
                <a:gd name="T102" fmla="*/ 271 h 2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73" h="271">
                  <a:moveTo>
                    <a:pt x="143" y="271"/>
                  </a:moveTo>
                  <a:lnTo>
                    <a:pt x="146" y="270"/>
                  </a:lnTo>
                  <a:lnTo>
                    <a:pt x="155" y="267"/>
                  </a:lnTo>
                  <a:lnTo>
                    <a:pt x="172" y="262"/>
                  </a:lnTo>
                  <a:lnTo>
                    <a:pt x="192" y="257"/>
                  </a:lnTo>
                  <a:lnTo>
                    <a:pt x="218" y="249"/>
                  </a:lnTo>
                  <a:lnTo>
                    <a:pt x="249" y="242"/>
                  </a:lnTo>
                  <a:lnTo>
                    <a:pt x="284" y="233"/>
                  </a:lnTo>
                  <a:lnTo>
                    <a:pt x="323" y="224"/>
                  </a:lnTo>
                  <a:lnTo>
                    <a:pt x="363" y="214"/>
                  </a:lnTo>
                  <a:lnTo>
                    <a:pt x="406" y="205"/>
                  </a:lnTo>
                  <a:lnTo>
                    <a:pt x="453" y="196"/>
                  </a:lnTo>
                  <a:lnTo>
                    <a:pt x="501" y="188"/>
                  </a:lnTo>
                  <a:lnTo>
                    <a:pt x="549" y="179"/>
                  </a:lnTo>
                  <a:lnTo>
                    <a:pt x="598" y="173"/>
                  </a:lnTo>
                  <a:lnTo>
                    <a:pt x="648" y="168"/>
                  </a:lnTo>
                  <a:lnTo>
                    <a:pt x="697" y="164"/>
                  </a:lnTo>
                  <a:lnTo>
                    <a:pt x="747" y="160"/>
                  </a:lnTo>
                  <a:lnTo>
                    <a:pt x="801" y="159"/>
                  </a:lnTo>
                  <a:lnTo>
                    <a:pt x="856" y="156"/>
                  </a:lnTo>
                  <a:lnTo>
                    <a:pt x="912" y="156"/>
                  </a:lnTo>
                  <a:lnTo>
                    <a:pt x="968" y="155"/>
                  </a:lnTo>
                  <a:lnTo>
                    <a:pt x="1025" y="155"/>
                  </a:lnTo>
                  <a:lnTo>
                    <a:pt x="1079" y="156"/>
                  </a:lnTo>
                  <a:lnTo>
                    <a:pt x="1132" y="157"/>
                  </a:lnTo>
                  <a:lnTo>
                    <a:pt x="1181" y="157"/>
                  </a:lnTo>
                  <a:lnTo>
                    <a:pt x="1228" y="159"/>
                  </a:lnTo>
                  <a:lnTo>
                    <a:pt x="1267" y="159"/>
                  </a:lnTo>
                  <a:lnTo>
                    <a:pt x="1303" y="161"/>
                  </a:lnTo>
                  <a:lnTo>
                    <a:pt x="1332" y="162"/>
                  </a:lnTo>
                  <a:lnTo>
                    <a:pt x="1353" y="162"/>
                  </a:lnTo>
                  <a:lnTo>
                    <a:pt x="1367" y="163"/>
                  </a:lnTo>
                  <a:lnTo>
                    <a:pt x="1373" y="164"/>
                  </a:lnTo>
                  <a:lnTo>
                    <a:pt x="1362" y="1"/>
                  </a:lnTo>
                  <a:lnTo>
                    <a:pt x="1353" y="0"/>
                  </a:lnTo>
                  <a:lnTo>
                    <a:pt x="1328" y="0"/>
                  </a:lnTo>
                  <a:lnTo>
                    <a:pt x="1288" y="1"/>
                  </a:lnTo>
                  <a:lnTo>
                    <a:pt x="1235" y="3"/>
                  </a:lnTo>
                  <a:lnTo>
                    <a:pt x="1168" y="4"/>
                  </a:lnTo>
                  <a:lnTo>
                    <a:pt x="1091" y="10"/>
                  </a:lnTo>
                  <a:lnTo>
                    <a:pt x="1004" y="15"/>
                  </a:lnTo>
                  <a:lnTo>
                    <a:pt x="909" y="24"/>
                  </a:lnTo>
                  <a:lnTo>
                    <a:pt x="806" y="33"/>
                  </a:lnTo>
                  <a:lnTo>
                    <a:pt x="699" y="48"/>
                  </a:lnTo>
                  <a:lnTo>
                    <a:pt x="587" y="66"/>
                  </a:lnTo>
                  <a:lnTo>
                    <a:pt x="472" y="87"/>
                  </a:lnTo>
                  <a:lnTo>
                    <a:pt x="355" y="113"/>
                  </a:lnTo>
                  <a:lnTo>
                    <a:pt x="239" y="142"/>
                  </a:lnTo>
                  <a:lnTo>
                    <a:pt x="123" y="178"/>
                  </a:lnTo>
                  <a:lnTo>
                    <a:pt x="11" y="218"/>
                  </a:lnTo>
                  <a:lnTo>
                    <a:pt x="3" y="222"/>
                  </a:lnTo>
                  <a:lnTo>
                    <a:pt x="0" y="227"/>
                  </a:lnTo>
                  <a:lnTo>
                    <a:pt x="1" y="231"/>
                  </a:lnTo>
                  <a:lnTo>
                    <a:pt x="7" y="236"/>
                  </a:lnTo>
                  <a:lnTo>
                    <a:pt x="15" y="241"/>
                  </a:lnTo>
                  <a:lnTo>
                    <a:pt x="27" y="245"/>
                  </a:lnTo>
                  <a:lnTo>
                    <a:pt x="40" y="249"/>
                  </a:lnTo>
                  <a:lnTo>
                    <a:pt x="55" y="254"/>
                  </a:lnTo>
                  <a:lnTo>
                    <a:pt x="70" y="257"/>
                  </a:lnTo>
                  <a:lnTo>
                    <a:pt x="85" y="260"/>
                  </a:lnTo>
                  <a:lnTo>
                    <a:pt x="100" y="263"/>
                  </a:lnTo>
                  <a:lnTo>
                    <a:pt x="114" y="266"/>
                  </a:lnTo>
                  <a:lnTo>
                    <a:pt x="125" y="267"/>
                  </a:lnTo>
                  <a:lnTo>
                    <a:pt x="135" y="270"/>
                  </a:lnTo>
                  <a:lnTo>
                    <a:pt x="141" y="270"/>
                  </a:lnTo>
                  <a:lnTo>
                    <a:pt x="143" y="271"/>
                  </a:lnTo>
                  <a:close/>
                </a:path>
              </a:pathLst>
            </a:custGeom>
            <a:solidFill>
              <a:srgbClr val="D9E0E6"/>
            </a:solidFill>
            <a:ln w="9525">
              <a:noFill/>
              <a:round/>
              <a:headEnd/>
              <a:tailEnd/>
            </a:ln>
          </p:spPr>
          <p:txBody>
            <a:bodyPr/>
            <a:lstStyle/>
            <a:p>
              <a:endParaRPr lang="fr-FR"/>
            </a:p>
          </p:txBody>
        </p:sp>
        <p:sp>
          <p:nvSpPr>
            <p:cNvPr id="19868" name="Freeform 16"/>
            <p:cNvSpPr>
              <a:spLocks/>
            </p:cNvSpPr>
            <p:nvPr/>
          </p:nvSpPr>
          <p:spPr bwMode="auto">
            <a:xfrm>
              <a:off x="1697" y="1237"/>
              <a:ext cx="141" cy="83"/>
            </a:xfrm>
            <a:custGeom>
              <a:avLst/>
              <a:gdLst>
                <a:gd name="T0" fmla="*/ 1 w 1828"/>
                <a:gd name="T1" fmla="*/ 0 h 1089"/>
                <a:gd name="T2" fmla="*/ 1 w 1828"/>
                <a:gd name="T3" fmla="*/ 0 h 1089"/>
                <a:gd name="T4" fmla="*/ 1 w 1828"/>
                <a:gd name="T5" fmla="*/ 0 h 1089"/>
                <a:gd name="T6" fmla="*/ 1 w 1828"/>
                <a:gd name="T7" fmla="*/ 0 h 1089"/>
                <a:gd name="T8" fmla="*/ 1 w 1828"/>
                <a:gd name="T9" fmla="*/ 0 h 1089"/>
                <a:gd name="T10" fmla="*/ 0 w 1828"/>
                <a:gd name="T11" fmla="*/ 0 h 1089"/>
                <a:gd name="T12" fmla="*/ 0 w 1828"/>
                <a:gd name="T13" fmla="*/ 0 h 1089"/>
                <a:gd name="T14" fmla="*/ 0 w 1828"/>
                <a:gd name="T15" fmla="*/ 0 h 1089"/>
                <a:gd name="T16" fmla="*/ 0 w 1828"/>
                <a:gd name="T17" fmla="*/ 0 h 1089"/>
                <a:gd name="T18" fmla="*/ 0 w 1828"/>
                <a:gd name="T19" fmla="*/ 0 h 1089"/>
                <a:gd name="T20" fmla="*/ 0 w 1828"/>
                <a:gd name="T21" fmla="*/ 0 h 1089"/>
                <a:gd name="T22" fmla="*/ 0 w 1828"/>
                <a:gd name="T23" fmla="*/ 0 h 1089"/>
                <a:gd name="T24" fmla="*/ 0 w 1828"/>
                <a:gd name="T25" fmla="*/ 0 h 1089"/>
                <a:gd name="T26" fmla="*/ 0 w 1828"/>
                <a:gd name="T27" fmla="*/ 0 h 1089"/>
                <a:gd name="T28" fmla="*/ 0 w 1828"/>
                <a:gd name="T29" fmla="*/ 0 h 1089"/>
                <a:gd name="T30" fmla="*/ 0 w 1828"/>
                <a:gd name="T31" fmla="*/ 0 h 1089"/>
                <a:gd name="T32" fmla="*/ 0 w 1828"/>
                <a:gd name="T33" fmla="*/ 0 h 1089"/>
                <a:gd name="T34" fmla="*/ 0 w 1828"/>
                <a:gd name="T35" fmla="*/ 0 h 1089"/>
                <a:gd name="T36" fmla="*/ 0 w 1828"/>
                <a:gd name="T37" fmla="*/ 0 h 1089"/>
                <a:gd name="T38" fmla="*/ 0 w 1828"/>
                <a:gd name="T39" fmla="*/ 0 h 1089"/>
                <a:gd name="T40" fmla="*/ 0 w 1828"/>
                <a:gd name="T41" fmla="*/ 0 h 1089"/>
                <a:gd name="T42" fmla="*/ 0 w 1828"/>
                <a:gd name="T43" fmla="*/ 0 h 1089"/>
                <a:gd name="T44" fmla="*/ 0 w 1828"/>
                <a:gd name="T45" fmla="*/ 0 h 1089"/>
                <a:gd name="T46" fmla="*/ 0 w 1828"/>
                <a:gd name="T47" fmla="*/ 0 h 1089"/>
                <a:gd name="T48" fmla="*/ 0 w 1828"/>
                <a:gd name="T49" fmla="*/ 0 h 1089"/>
                <a:gd name="T50" fmla="*/ 0 w 1828"/>
                <a:gd name="T51" fmla="*/ 0 h 1089"/>
                <a:gd name="T52" fmla="*/ 0 w 1828"/>
                <a:gd name="T53" fmla="*/ 0 h 1089"/>
                <a:gd name="T54" fmla="*/ 0 w 1828"/>
                <a:gd name="T55" fmla="*/ 0 h 1089"/>
                <a:gd name="T56" fmla="*/ 0 w 1828"/>
                <a:gd name="T57" fmla="*/ 0 h 1089"/>
                <a:gd name="T58" fmla="*/ 1 w 1828"/>
                <a:gd name="T59" fmla="*/ 0 h 1089"/>
                <a:gd name="T60" fmla="*/ 1 w 1828"/>
                <a:gd name="T61" fmla="*/ 0 h 1089"/>
                <a:gd name="T62" fmla="*/ 1 w 1828"/>
                <a:gd name="T63" fmla="*/ 0 h 1089"/>
                <a:gd name="T64" fmla="*/ 1 w 1828"/>
                <a:gd name="T65" fmla="*/ 0 h 1089"/>
                <a:gd name="T66" fmla="*/ 1 w 1828"/>
                <a:gd name="T67" fmla="*/ 0 h 10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828"/>
                <a:gd name="T103" fmla="*/ 0 h 1089"/>
                <a:gd name="T104" fmla="*/ 1828 w 1828"/>
                <a:gd name="T105" fmla="*/ 1089 h 108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828" h="1089">
                  <a:moveTo>
                    <a:pt x="1828" y="2"/>
                  </a:moveTo>
                  <a:lnTo>
                    <a:pt x="1816" y="2"/>
                  </a:lnTo>
                  <a:lnTo>
                    <a:pt x="1785" y="1"/>
                  </a:lnTo>
                  <a:lnTo>
                    <a:pt x="1735" y="0"/>
                  </a:lnTo>
                  <a:lnTo>
                    <a:pt x="1668" y="1"/>
                  </a:lnTo>
                  <a:lnTo>
                    <a:pt x="1585" y="2"/>
                  </a:lnTo>
                  <a:lnTo>
                    <a:pt x="1493" y="5"/>
                  </a:lnTo>
                  <a:lnTo>
                    <a:pt x="1388" y="11"/>
                  </a:lnTo>
                  <a:lnTo>
                    <a:pt x="1275" y="21"/>
                  </a:lnTo>
                  <a:lnTo>
                    <a:pt x="1154" y="34"/>
                  </a:lnTo>
                  <a:lnTo>
                    <a:pt x="1031" y="51"/>
                  </a:lnTo>
                  <a:lnTo>
                    <a:pt x="903" y="72"/>
                  </a:lnTo>
                  <a:lnTo>
                    <a:pt x="778" y="100"/>
                  </a:lnTo>
                  <a:lnTo>
                    <a:pt x="652" y="133"/>
                  </a:lnTo>
                  <a:lnTo>
                    <a:pt x="530" y="174"/>
                  </a:lnTo>
                  <a:lnTo>
                    <a:pt x="415" y="221"/>
                  </a:lnTo>
                  <a:lnTo>
                    <a:pt x="307" y="275"/>
                  </a:lnTo>
                  <a:lnTo>
                    <a:pt x="296" y="281"/>
                  </a:lnTo>
                  <a:lnTo>
                    <a:pt x="281" y="295"/>
                  </a:lnTo>
                  <a:lnTo>
                    <a:pt x="262" y="316"/>
                  </a:lnTo>
                  <a:lnTo>
                    <a:pt x="240" y="342"/>
                  </a:lnTo>
                  <a:lnTo>
                    <a:pt x="214" y="373"/>
                  </a:lnTo>
                  <a:lnTo>
                    <a:pt x="187" y="411"/>
                  </a:lnTo>
                  <a:lnTo>
                    <a:pt x="161" y="454"/>
                  </a:lnTo>
                  <a:lnTo>
                    <a:pt x="133" y="503"/>
                  </a:lnTo>
                  <a:lnTo>
                    <a:pt x="105" y="556"/>
                  </a:lnTo>
                  <a:lnTo>
                    <a:pt x="79" y="615"/>
                  </a:lnTo>
                  <a:lnTo>
                    <a:pt x="56" y="679"/>
                  </a:lnTo>
                  <a:lnTo>
                    <a:pt x="35" y="748"/>
                  </a:lnTo>
                  <a:lnTo>
                    <a:pt x="18" y="821"/>
                  </a:lnTo>
                  <a:lnTo>
                    <a:pt x="7" y="900"/>
                  </a:lnTo>
                  <a:lnTo>
                    <a:pt x="0" y="984"/>
                  </a:lnTo>
                  <a:lnTo>
                    <a:pt x="1" y="1072"/>
                  </a:lnTo>
                  <a:lnTo>
                    <a:pt x="87" y="1089"/>
                  </a:lnTo>
                  <a:lnTo>
                    <a:pt x="86" y="1083"/>
                  </a:lnTo>
                  <a:lnTo>
                    <a:pt x="86" y="1066"/>
                  </a:lnTo>
                  <a:lnTo>
                    <a:pt x="86" y="1037"/>
                  </a:lnTo>
                  <a:lnTo>
                    <a:pt x="87" y="1002"/>
                  </a:lnTo>
                  <a:lnTo>
                    <a:pt x="89" y="958"/>
                  </a:lnTo>
                  <a:lnTo>
                    <a:pt x="94" y="908"/>
                  </a:lnTo>
                  <a:lnTo>
                    <a:pt x="100" y="853"/>
                  </a:lnTo>
                  <a:lnTo>
                    <a:pt x="109" y="794"/>
                  </a:lnTo>
                  <a:lnTo>
                    <a:pt x="121" y="731"/>
                  </a:lnTo>
                  <a:lnTo>
                    <a:pt x="137" y="669"/>
                  </a:lnTo>
                  <a:lnTo>
                    <a:pt x="157" y="605"/>
                  </a:lnTo>
                  <a:lnTo>
                    <a:pt x="180" y="543"/>
                  </a:lnTo>
                  <a:lnTo>
                    <a:pt x="210" y="482"/>
                  </a:lnTo>
                  <a:lnTo>
                    <a:pt x="244" y="426"/>
                  </a:lnTo>
                  <a:lnTo>
                    <a:pt x="284" y="373"/>
                  </a:lnTo>
                  <a:lnTo>
                    <a:pt x="333" y="327"/>
                  </a:lnTo>
                  <a:lnTo>
                    <a:pt x="388" y="285"/>
                  </a:lnTo>
                  <a:lnTo>
                    <a:pt x="457" y="250"/>
                  </a:lnTo>
                  <a:lnTo>
                    <a:pt x="537" y="220"/>
                  </a:lnTo>
                  <a:lnTo>
                    <a:pt x="626" y="195"/>
                  </a:lnTo>
                  <a:lnTo>
                    <a:pt x="721" y="173"/>
                  </a:lnTo>
                  <a:lnTo>
                    <a:pt x="824" y="155"/>
                  </a:lnTo>
                  <a:lnTo>
                    <a:pt x="929" y="141"/>
                  </a:lnTo>
                  <a:lnTo>
                    <a:pt x="1039" y="130"/>
                  </a:lnTo>
                  <a:lnTo>
                    <a:pt x="1149" y="120"/>
                  </a:lnTo>
                  <a:lnTo>
                    <a:pt x="1259" y="115"/>
                  </a:lnTo>
                  <a:lnTo>
                    <a:pt x="1365" y="110"/>
                  </a:lnTo>
                  <a:lnTo>
                    <a:pt x="1470" y="108"/>
                  </a:lnTo>
                  <a:lnTo>
                    <a:pt x="1568" y="106"/>
                  </a:lnTo>
                  <a:lnTo>
                    <a:pt x="1659" y="105"/>
                  </a:lnTo>
                  <a:lnTo>
                    <a:pt x="1743" y="105"/>
                  </a:lnTo>
                  <a:lnTo>
                    <a:pt x="1816" y="105"/>
                  </a:lnTo>
                  <a:lnTo>
                    <a:pt x="1828" y="2"/>
                  </a:lnTo>
                  <a:close/>
                </a:path>
              </a:pathLst>
            </a:custGeom>
            <a:solidFill>
              <a:srgbClr val="000000"/>
            </a:solidFill>
            <a:ln w="9525">
              <a:noFill/>
              <a:round/>
              <a:headEnd/>
              <a:tailEnd/>
            </a:ln>
          </p:spPr>
          <p:txBody>
            <a:bodyPr/>
            <a:lstStyle/>
            <a:p>
              <a:endParaRPr lang="fr-FR"/>
            </a:p>
          </p:txBody>
        </p:sp>
        <p:sp>
          <p:nvSpPr>
            <p:cNvPr id="19869" name="Freeform 17"/>
            <p:cNvSpPr>
              <a:spLocks/>
            </p:cNvSpPr>
            <p:nvPr/>
          </p:nvSpPr>
          <p:spPr bwMode="auto">
            <a:xfrm>
              <a:off x="1757" y="1335"/>
              <a:ext cx="85" cy="57"/>
            </a:xfrm>
            <a:custGeom>
              <a:avLst/>
              <a:gdLst>
                <a:gd name="T0" fmla="*/ 0 w 1104"/>
                <a:gd name="T1" fmla="*/ 0 h 737"/>
                <a:gd name="T2" fmla="*/ 0 w 1104"/>
                <a:gd name="T3" fmla="*/ 0 h 737"/>
                <a:gd name="T4" fmla="*/ 0 w 1104"/>
                <a:gd name="T5" fmla="*/ 0 h 737"/>
                <a:gd name="T6" fmla="*/ 1 w 1104"/>
                <a:gd name="T7" fmla="*/ 0 h 737"/>
                <a:gd name="T8" fmla="*/ 0 w 1104"/>
                <a:gd name="T9" fmla="*/ 0 h 737"/>
                <a:gd name="T10" fmla="*/ 0 w 1104"/>
                <a:gd name="T11" fmla="*/ 0 h 737"/>
                <a:gd name="T12" fmla="*/ 0 w 1104"/>
                <a:gd name="T13" fmla="*/ 0 h 737"/>
                <a:gd name="T14" fmla="*/ 0 w 1104"/>
                <a:gd name="T15" fmla="*/ 0 h 737"/>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737"/>
                <a:gd name="T26" fmla="*/ 1104 w 1104"/>
                <a:gd name="T27" fmla="*/ 737 h 7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737">
                  <a:moveTo>
                    <a:pt x="140" y="109"/>
                  </a:moveTo>
                  <a:lnTo>
                    <a:pt x="72" y="354"/>
                  </a:lnTo>
                  <a:lnTo>
                    <a:pt x="0" y="734"/>
                  </a:lnTo>
                  <a:lnTo>
                    <a:pt x="1104" y="737"/>
                  </a:lnTo>
                  <a:lnTo>
                    <a:pt x="1066" y="0"/>
                  </a:lnTo>
                  <a:lnTo>
                    <a:pt x="412" y="63"/>
                  </a:lnTo>
                  <a:lnTo>
                    <a:pt x="140" y="109"/>
                  </a:lnTo>
                  <a:close/>
                </a:path>
              </a:pathLst>
            </a:custGeom>
            <a:solidFill>
              <a:srgbClr val="96ABBA"/>
            </a:solidFill>
            <a:ln w="9525">
              <a:noFill/>
              <a:round/>
              <a:headEnd/>
              <a:tailEnd/>
            </a:ln>
          </p:spPr>
          <p:txBody>
            <a:bodyPr/>
            <a:lstStyle/>
            <a:p>
              <a:endParaRPr lang="fr-FR"/>
            </a:p>
          </p:txBody>
        </p:sp>
        <p:sp>
          <p:nvSpPr>
            <p:cNvPr id="19870" name="Freeform 18"/>
            <p:cNvSpPr>
              <a:spLocks/>
            </p:cNvSpPr>
            <p:nvPr/>
          </p:nvSpPr>
          <p:spPr bwMode="auto">
            <a:xfrm>
              <a:off x="1788" y="1353"/>
              <a:ext cx="54" cy="39"/>
            </a:xfrm>
            <a:custGeom>
              <a:avLst/>
              <a:gdLst>
                <a:gd name="T0" fmla="*/ 0 w 698"/>
                <a:gd name="T1" fmla="*/ 0 h 507"/>
                <a:gd name="T2" fmla="*/ 0 w 698"/>
                <a:gd name="T3" fmla="*/ 0 h 507"/>
                <a:gd name="T4" fmla="*/ 0 w 698"/>
                <a:gd name="T5" fmla="*/ 0 h 507"/>
                <a:gd name="T6" fmla="*/ 0 w 698"/>
                <a:gd name="T7" fmla="*/ 0 h 507"/>
                <a:gd name="T8" fmla="*/ 0 w 698"/>
                <a:gd name="T9" fmla="*/ 0 h 507"/>
                <a:gd name="T10" fmla="*/ 0 w 698"/>
                <a:gd name="T11" fmla="*/ 0 h 507"/>
                <a:gd name="T12" fmla="*/ 0 w 698"/>
                <a:gd name="T13" fmla="*/ 0 h 507"/>
                <a:gd name="T14" fmla="*/ 0 w 698"/>
                <a:gd name="T15" fmla="*/ 0 h 507"/>
                <a:gd name="T16" fmla="*/ 0 w 698"/>
                <a:gd name="T17" fmla="*/ 0 h 507"/>
                <a:gd name="T18" fmla="*/ 0 w 698"/>
                <a:gd name="T19" fmla="*/ 0 h 507"/>
                <a:gd name="T20" fmla="*/ 0 w 698"/>
                <a:gd name="T21" fmla="*/ 0 h 507"/>
                <a:gd name="T22" fmla="*/ 0 w 698"/>
                <a:gd name="T23" fmla="*/ 0 h 507"/>
                <a:gd name="T24" fmla="*/ 0 w 698"/>
                <a:gd name="T25" fmla="*/ 0 h 507"/>
                <a:gd name="T26" fmla="*/ 0 w 698"/>
                <a:gd name="T27" fmla="*/ 0 h 507"/>
                <a:gd name="T28" fmla="*/ 0 w 698"/>
                <a:gd name="T29" fmla="*/ 0 h 507"/>
                <a:gd name="T30" fmla="*/ 0 w 698"/>
                <a:gd name="T31" fmla="*/ 0 h 507"/>
                <a:gd name="T32" fmla="*/ 0 w 698"/>
                <a:gd name="T33" fmla="*/ 0 h 507"/>
                <a:gd name="T34" fmla="*/ 0 w 698"/>
                <a:gd name="T35" fmla="*/ 0 h 507"/>
                <a:gd name="T36" fmla="*/ 0 w 698"/>
                <a:gd name="T37" fmla="*/ 0 h 5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8"/>
                <a:gd name="T58" fmla="*/ 0 h 507"/>
                <a:gd name="T59" fmla="*/ 698 w 698"/>
                <a:gd name="T60" fmla="*/ 507 h 5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8" h="507">
                  <a:moveTo>
                    <a:pt x="0" y="497"/>
                  </a:moveTo>
                  <a:lnTo>
                    <a:pt x="235" y="494"/>
                  </a:lnTo>
                  <a:lnTo>
                    <a:pt x="278" y="413"/>
                  </a:lnTo>
                  <a:lnTo>
                    <a:pt x="362" y="410"/>
                  </a:lnTo>
                  <a:lnTo>
                    <a:pt x="426" y="448"/>
                  </a:lnTo>
                  <a:lnTo>
                    <a:pt x="442" y="502"/>
                  </a:lnTo>
                  <a:lnTo>
                    <a:pt x="698" y="507"/>
                  </a:lnTo>
                  <a:lnTo>
                    <a:pt x="668" y="329"/>
                  </a:lnTo>
                  <a:lnTo>
                    <a:pt x="601" y="309"/>
                  </a:lnTo>
                  <a:lnTo>
                    <a:pt x="558" y="228"/>
                  </a:lnTo>
                  <a:lnTo>
                    <a:pt x="591" y="169"/>
                  </a:lnTo>
                  <a:lnTo>
                    <a:pt x="680" y="139"/>
                  </a:lnTo>
                  <a:lnTo>
                    <a:pt x="646" y="0"/>
                  </a:lnTo>
                  <a:lnTo>
                    <a:pt x="464" y="17"/>
                  </a:lnTo>
                  <a:lnTo>
                    <a:pt x="315" y="84"/>
                  </a:lnTo>
                  <a:lnTo>
                    <a:pt x="162" y="215"/>
                  </a:lnTo>
                  <a:lnTo>
                    <a:pt x="51" y="368"/>
                  </a:lnTo>
                  <a:lnTo>
                    <a:pt x="0" y="497"/>
                  </a:lnTo>
                  <a:close/>
                </a:path>
              </a:pathLst>
            </a:custGeom>
            <a:solidFill>
              <a:srgbClr val="CCD6DE"/>
            </a:solidFill>
            <a:ln w="9525">
              <a:noFill/>
              <a:round/>
              <a:headEnd/>
              <a:tailEnd/>
            </a:ln>
          </p:spPr>
          <p:txBody>
            <a:bodyPr/>
            <a:lstStyle/>
            <a:p>
              <a:endParaRPr lang="fr-FR"/>
            </a:p>
          </p:txBody>
        </p:sp>
        <p:sp>
          <p:nvSpPr>
            <p:cNvPr id="19871" name="Freeform 19"/>
            <p:cNvSpPr>
              <a:spLocks/>
            </p:cNvSpPr>
            <p:nvPr/>
          </p:nvSpPr>
          <p:spPr bwMode="auto">
            <a:xfrm>
              <a:off x="1751" y="1256"/>
              <a:ext cx="78" cy="16"/>
            </a:xfrm>
            <a:custGeom>
              <a:avLst/>
              <a:gdLst>
                <a:gd name="T0" fmla="*/ 0 w 1014"/>
                <a:gd name="T1" fmla="*/ 0 h 207"/>
                <a:gd name="T2" fmla="*/ 0 w 1014"/>
                <a:gd name="T3" fmla="*/ 0 h 207"/>
                <a:gd name="T4" fmla="*/ 0 w 1014"/>
                <a:gd name="T5" fmla="*/ 0 h 207"/>
                <a:gd name="T6" fmla="*/ 0 w 1014"/>
                <a:gd name="T7" fmla="*/ 0 h 207"/>
                <a:gd name="T8" fmla="*/ 0 w 1014"/>
                <a:gd name="T9" fmla="*/ 0 h 207"/>
                <a:gd name="T10" fmla="*/ 0 w 1014"/>
                <a:gd name="T11" fmla="*/ 0 h 207"/>
                <a:gd name="T12" fmla="*/ 0 w 1014"/>
                <a:gd name="T13" fmla="*/ 0 h 207"/>
                <a:gd name="T14" fmla="*/ 0 w 1014"/>
                <a:gd name="T15" fmla="*/ 0 h 207"/>
                <a:gd name="T16" fmla="*/ 0 w 1014"/>
                <a:gd name="T17" fmla="*/ 0 h 207"/>
                <a:gd name="T18" fmla="*/ 0 w 1014"/>
                <a:gd name="T19" fmla="*/ 0 h 207"/>
                <a:gd name="T20" fmla="*/ 0 w 1014"/>
                <a:gd name="T21" fmla="*/ 0 h 207"/>
                <a:gd name="T22" fmla="*/ 0 w 1014"/>
                <a:gd name="T23" fmla="*/ 0 h 207"/>
                <a:gd name="T24" fmla="*/ 0 w 1014"/>
                <a:gd name="T25" fmla="*/ 0 h 207"/>
                <a:gd name="T26" fmla="*/ 0 w 1014"/>
                <a:gd name="T27" fmla="*/ 0 h 207"/>
                <a:gd name="T28" fmla="*/ 0 w 1014"/>
                <a:gd name="T29" fmla="*/ 0 h 207"/>
                <a:gd name="T30" fmla="*/ 0 w 1014"/>
                <a:gd name="T31" fmla="*/ 0 h 207"/>
                <a:gd name="T32" fmla="*/ 0 w 1014"/>
                <a:gd name="T33" fmla="*/ 0 h 207"/>
                <a:gd name="T34" fmla="*/ 0 w 1014"/>
                <a:gd name="T35" fmla="*/ 0 h 207"/>
                <a:gd name="T36" fmla="*/ 0 w 1014"/>
                <a:gd name="T37" fmla="*/ 0 h 207"/>
                <a:gd name="T38" fmla="*/ 0 w 1014"/>
                <a:gd name="T39" fmla="*/ 0 h 207"/>
                <a:gd name="T40" fmla="*/ 0 w 1014"/>
                <a:gd name="T41" fmla="*/ 0 h 207"/>
                <a:gd name="T42" fmla="*/ 0 w 1014"/>
                <a:gd name="T43" fmla="*/ 0 h 207"/>
                <a:gd name="T44" fmla="*/ 0 w 1014"/>
                <a:gd name="T45" fmla="*/ 0 h 207"/>
                <a:gd name="T46" fmla="*/ 0 w 1014"/>
                <a:gd name="T47" fmla="*/ 0 h 207"/>
                <a:gd name="T48" fmla="*/ 0 w 1014"/>
                <a:gd name="T49" fmla="*/ 0 h 207"/>
                <a:gd name="T50" fmla="*/ 0 w 1014"/>
                <a:gd name="T51" fmla="*/ 0 h 207"/>
                <a:gd name="T52" fmla="*/ 0 w 1014"/>
                <a:gd name="T53" fmla="*/ 0 h 207"/>
                <a:gd name="T54" fmla="*/ 0 w 1014"/>
                <a:gd name="T55" fmla="*/ 0 h 207"/>
                <a:gd name="T56" fmla="*/ 0 w 1014"/>
                <a:gd name="T57" fmla="*/ 0 h 207"/>
                <a:gd name="T58" fmla="*/ 0 w 1014"/>
                <a:gd name="T59" fmla="*/ 0 h 207"/>
                <a:gd name="T60" fmla="*/ 0 w 1014"/>
                <a:gd name="T61" fmla="*/ 0 h 207"/>
                <a:gd name="T62" fmla="*/ 0 w 1014"/>
                <a:gd name="T63" fmla="*/ 0 h 207"/>
                <a:gd name="T64" fmla="*/ 0 w 1014"/>
                <a:gd name="T65" fmla="*/ 0 h 207"/>
                <a:gd name="T66" fmla="*/ 0 w 1014"/>
                <a:gd name="T67" fmla="*/ 0 h 207"/>
                <a:gd name="T68" fmla="*/ 0 w 1014"/>
                <a:gd name="T69" fmla="*/ 0 h 207"/>
                <a:gd name="T70" fmla="*/ 0 w 1014"/>
                <a:gd name="T71" fmla="*/ 0 h 2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14"/>
                <a:gd name="T109" fmla="*/ 0 h 207"/>
                <a:gd name="T110" fmla="*/ 1014 w 1014"/>
                <a:gd name="T111" fmla="*/ 207 h 20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14" h="207">
                  <a:moveTo>
                    <a:pt x="0" y="177"/>
                  </a:moveTo>
                  <a:lnTo>
                    <a:pt x="4" y="175"/>
                  </a:lnTo>
                  <a:lnTo>
                    <a:pt x="19" y="169"/>
                  </a:lnTo>
                  <a:lnTo>
                    <a:pt x="43" y="160"/>
                  </a:lnTo>
                  <a:lnTo>
                    <a:pt x="76" y="147"/>
                  </a:lnTo>
                  <a:lnTo>
                    <a:pt x="116" y="133"/>
                  </a:lnTo>
                  <a:lnTo>
                    <a:pt x="165" y="118"/>
                  </a:lnTo>
                  <a:lnTo>
                    <a:pt x="221" y="101"/>
                  </a:lnTo>
                  <a:lnTo>
                    <a:pt x="286" y="85"/>
                  </a:lnTo>
                  <a:lnTo>
                    <a:pt x="356" y="67"/>
                  </a:lnTo>
                  <a:lnTo>
                    <a:pt x="433" y="50"/>
                  </a:lnTo>
                  <a:lnTo>
                    <a:pt x="515" y="35"/>
                  </a:lnTo>
                  <a:lnTo>
                    <a:pt x="605" y="23"/>
                  </a:lnTo>
                  <a:lnTo>
                    <a:pt x="699" y="12"/>
                  </a:lnTo>
                  <a:lnTo>
                    <a:pt x="799" y="5"/>
                  </a:lnTo>
                  <a:lnTo>
                    <a:pt x="901" y="0"/>
                  </a:lnTo>
                  <a:lnTo>
                    <a:pt x="1010" y="1"/>
                  </a:lnTo>
                  <a:lnTo>
                    <a:pt x="1014" y="82"/>
                  </a:lnTo>
                  <a:lnTo>
                    <a:pt x="1008" y="82"/>
                  </a:lnTo>
                  <a:lnTo>
                    <a:pt x="990" y="82"/>
                  </a:lnTo>
                  <a:lnTo>
                    <a:pt x="963" y="81"/>
                  </a:lnTo>
                  <a:lnTo>
                    <a:pt x="924" y="81"/>
                  </a:lnTo>
                  <a:lnTo>
                    <a:pt x="878" y="81"/>
                  </a:lnTo>
                  <a:lnTo>
                    <a:pt x="823" y="82"/>
                  </a:lnTo>
                  <a:lnTo>
                    <a:pt x="762" y="84"/>
                  </a:lnTo>
                  <a:lnTo>
                    <a:pt x="695" y="88"/>
                  </a:lnTo>
                  <a:lnTo>
                    <a:pt x="621" y="94"/>
                  </a:lnTo>
                  <a:lnTo>
                    <a:pt x="544" y="101"/>
                  </a:lnTo>
                  <a:lnTo>
                    <a:pt x="463" y="111"/>
                  </a:lnTo>
                  <a:lnTo>
                    <a:pt x="380" y="124"/>
                  </a:lnTo>
                  <a:lnTo>
                    <a:pt x="295" y="139"/>
                  </a:lnTo>
                  <a:lnTo>
                    <a:pt x="209" y="159"/>
                  </a:lnTo>
                  <a:lnTo>
                    <a:pt x="123" y="180"/>
                  </a:lnTo>
                  <a:lnTo>
                    <a:pt x="40" y="207"/>
                  </a:lnTo>
                  <a:lnTo>
                    <a:pt x="0" y="177"/>
                  </a:lnTo>
                  <a:close/>
                </a:path>
              </a:pathLst>
            </a:custGeom>
            <a:solidFill>
              <a:srgbClr val="000000"/>
            </a:solidFill>
            <a:ln w="9525">
              <a:noFill/>
              <a:round/>
              <a:headEnd/>
              <a:tailEnd/>
            </a:ln>
          </p:spPr>
          <p:txBody>
            <a:bodyPr/>
            <a:lstStyle/>
            <a:p>
              <a:endParaRPr lang="fr-FR"/>
            </a:p>
          </p:txBody>
        </p:sp>
        <p:sp>
          <p:nvSpPr>
            <p:cNvPr id="19872" name="Freeform 20"/>
            <p:cNvSpPr>
              <a:spLocks/>
            </p:cNvSpPr>
            <p:nvPr/>
          </p:nvSpPr>
          <p:spPr bwMode="auto">
            <a:xfrm>
              <a:off x="1788" y="1352"/>
              <a:ext cx="52" cy="40"/>
            </a:xfrm>
            <a:custGeom>
              <a:avLst/>
              <a:gdLst>
                <a:gd name="T0" fmla="*/ 0 w 684"/>
                <a:gd name="T1" fmla="*/ 0 h 525"/>
                <a:gd name="T2" fmla="*/ 0 w 684"/>
                <a:gd name="T3" fmla="*/ 0 h 525"/>
                <a:gd name="T4" fmla="*/ 0 w 684"/>
                <a:gd name="T5" fmla="*/ 0 h 525"/>
                <a:gd name="T6" fmla="*/ 0 w 684"/>
                <a:gd name="T7" fmla="*/ 0 h 525"/>
                <a:gd name="T8" fmla="*/ 0 w 684"/>
                <a:gd name="T9" fmla="*/ 0 h 525"/>
                <a:gd name="T10" fmla="*/ 0 w 684"/>
                <a:gd name="T11" fmla="*/ 0 h 525"/>
                <a:gd name="T12" fmla="*/ 0 w 684"/>
                <a:gd name="T13" fmla="*/ 0 h 525"/>
                <a:gd name="T14" fmla="*/ 0 w 684"/>
                <a:gd name="T15" fmla="*/ 0 h 525"/>
                <a:gd name="T16" fmla="*/ 0 w 684"/>
                <a:gd name="T17" fmla="*/ 0 h 525"/>
                <a:gd name="T18" fmla="*/ 0 w 684"/>
                <a:gd name="T19" fmla="*/ 0 h 525"/>
                <a:gd name="T20" fmla="*/ 0 w 684"/>
                <a:gd name="T21" fmla="*/ 0 h 525"/>
                <a:gd name="T22" fmla="*/ 0 w 684"/>
                <a:gd name="T23" fmla="*/ 0 h 525"/>
                <a:gd name="T24" fmla="*/ 0 w 684"/>
                <a:gd name="T25" fmla="*/ 0 h 525"/>
                <a:gd name="T26" fmla="*/ 0 w 684"/>
                <a:gd name="T27" fmla="*/ 0 h 525"/>
                <a:gd name="T28" fmla="*/ 0 w 684"/>
                <a:gd name="T29" fmla="*/ 0 h 525"/>
                <a:gd name="T30" fmla="*/ 0 w 684"/>
                <a:gd name="T31" fmla="*/ 0 h 525"/>
                <a:gd name="T32" fmla="*/ 0 w 684"/>
                <a:gd name="T33" fmla="*/ 0 h 525"/>
                <a:gd name="T34" fmla="*/ 0 w 684"/>
                <a:gd name="T35" fmla="*/ 0 h 525"/>
                <a:gd name="T36" fmla="*/ 0 w 684"/>
                <a:gd name="T37" fmla="*/ 0 h 525"/>
                <a:gd name="T38" fmla="*/ 0 w 684"/>
                <a:gd name="T39" fmla="*/ 0 h 525"/>
                <a:gd name="T40" fmla="*/ 0 w 684"/>
                <a:gd name="T41" fmla="*/ 0 h 525"/>
                <a:gd name="T42" fmla="*/ 0 w 684"/>
                <a:gd name="T43" fmla="*/ 0 h 525"/>
                <a:gd name="T44" fmla="*/ 0 w 684"/>
                <a:gd name="T45" fmla="*/ 0 h 525"/>
                <a:gd name="T46" fmla="*/ 0 w 684"/>
                <a:gd name="T47" fmla="*/ 0 h 525"/>
                <a:gd name="T48" fmla="*/ 0 w 684"/>
                <a:gd name="T49" fmla="*/ 0 h 525"/>
                <a:gd name="T50" fmla="*/ 0 w 684"/>
                <a:gd name="T51" fmla="*/ 0 h 525"/>
                <a:gd name="T52" fmla="*/ 0 w 684"/>
                <a:gd name="T53" fmla="*/ 0 h 525"/>
                <a:gd name="T54" fmla="*/ 0 w 684"/>
                <a:gd name="T55" fmla="*/ 0 h 525"/>
                <a:gd name="T56" fmla="*/ 0 w 684"/>
                <a:gd name="T57" fmla="*/ 0 h 525"/>
                <a:gd name="T58" fmla="*/ 0 w 684"/>
                <a:gd name="T59" fmla="*/ 0 h 525"/>
                <a:gd name="T60" fmla="*/ 0 w 684"/>
                <a:gd name="T61" fmla="*/ 0 h 525"/>
                <a:gd name="T62" fmla="*/ 0 w 684"/>
                <a:gd name="T63" fmla="*/ 0 h 525"/>
                <a:gd name="T64" fmla="*/ 0 w 684"/>
                <a:gd name="T65" fmla="*/ 0 h 525"/>
                <a:gd name="T66" fmla="*/ 0 w 684"/>
                <a:gd name="T67" fmla="*/ 0 h 525"/>
                <a:gd name="T68" fmla="*/ 0 w 684"/>
                <a:gd name="T69" fmla="*/ 0 h 525"/>
                <a:gd name="T70" fmla="*/ 0 w 684"/>
                <a:gd name="T71" fmla="*/ 0 h 5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84"/>
                <a:gd name="T109" fmla="*/ 0 h 525"/>
                <a:gd name="T110" fmla="*/ 684 w 684"/>
                <a:gd name="T111" fmla="*/ 525 h 5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84" h="525">
                  <a:moveTo>
                    <a:pt x="141" y="508"/>
                  </a:moveTo>
                  <a:lnTo>
                    <a:pt x="142" y="503"/>
                  </a:lnTo>
                  <a:lnTo>
                    <a:pt x="147" y="490"/>
                  </a:lnTo>
                  <a:lnTo>
                    <a:pt x="154" y="470"/>
                  </a:lnTo>
                  <a:lnTo>
                    <a:pt x="166" y="446"/>
                  </a:lnTo>
                  <a:lnTo>
                    <a:pt x="181" y="416"/>
                  </a:lnTo>
                  <a:lnTo>
                    <a:pt x="200" y="384"/>
                  </a:lnTo>
                  <a:lnTo>
                    <a:pt x="224" y="348"/>
                  </a:lnTo>
                  <a:lnTo>
                    <a:pt x="253" y="311"/>
                  </a:lnTo>
                  <a:lnTo>
                    <a:pt x="286" y="275"/>
                  </a:lnTo>
                  <a:lnTo>
                    <a:pt x="325" y="240"/>
                  </a:lnTo>
                  <a:lnTo>
                    <a:pt x="369" y="206"/>
                  </a:lnTo>
                  <a:lnTo>
                    <a:pt x="421" y="177"/>
                  </a:lnTo>
                  <a:lnTo>
                    <a:pt x="476" y="150"/>
                  </a:lnTo>
                  <a:lnTo>
                    <a:pt x="539" y="131"/>
                  </a:lnTo>
                  <a:lnTo>
                    <a:pt x="608" y="116"/>
                  </a:lnTo>
                  <a:lnTo>
                    <a:pt x="684" y="111"/>
                  </a:lnTo>
                  <a:lnTo>
                    <a:pt x="680" y="1"/>
                  </a:lnTo>
                  <a:lnTo>
                    <a:pt x="674" y="0"/>
                  </a:lnTo>
                  <a:lnTo>
                    <a:pt x="657" y="1"/>
                  </a:lnTo>
                  <a:lnTo>
                    <a:pt x="629" y="3"/>
                  </a:lnTo>
                  <a:lnTo>
                    <a:pt x="594" y="7"/>
                  </a:lnTo>
                  <a:lnTo>
                    <a:pt x="550" y="14"/>
                  </a:lnTo>
                  <a:lnTo>
                    <a:pt x="502" y="25"/>
                  </a:lnTo>
                  <a:lnTo>
                    <a:pt x="449" y="42"/>
                  </a:lnTo>
                  <a:lnTo>
                    <a:pt x="394" y="63"/>
                  </a:lnTo>
                  <a:lnTo>
                    <a:pt x="336" y="90"/>
                  </a:lnTo>
                  <a:lnTo>
                    <a:pt x="278" y="124"/>
                  </a:lnTo>
                  <a:lnTo>
                    <a:pt x="221" y="167"/>
                  </a:lnTo>
                  <a:lnTo>
                    <a:pt x="166" y="218"/>
                  </a:lnTo>
                  <a:lnTo>
                    <a:pt x="116" y="279"/>
                  </a:lnTo>
                  <a:lnTo>
                    <a:pt x="70" y="349"/>
                  </a:lnTo>
                  <a:lnTo>
                    <a:pt x="31" y="430"/>
                  </a:lnTo>
                  <a:lnTo>
                    <a:pt x="0" y="525"/>
                  </a:lnTo>
                  <a:lnTo>
                    <a:pt x="141" y="508"/>
                  </a:lnTo>
                  <a:close/>
                </a:path>
              </a:pathLst>
            </a:custGeom>
            <a:solidFill>
              <a:srgbClr val="E3E8ED"/>
            </a:solidFill>
            <a:ln w="9525">
              <a:noFill/>
              <a:round/>
              <a:headEnd/>
              <a:tailEnd/>
            </a:ln>
          </p:spPr>
          <p:txBody>
            <a:bodyPr/>
            <a:lstStyle/>
            <a:p>
              <a:endParaRPr lang="fr-FR"/>
            </a:p>
          </p:txBody>
        </p:sp>
        <p:sp>
          <p:nvSpPr>
            <p:cNvPr id="19873" name="Freeform 21"/>
            <p:cNvSpPr>
              <a:spLocks/>
            </p:cNvSpPr>
            <p:nvPr/>
          </p:nvSpPr>
          <p:spPr bwMode="auto">
            <a:xfrm>
              <a:off x="1752" y="1292"/>
              <a:ext cx="89" cy="40"/>
            </a:xfrm>
            <a:custGeom>
              <a:avLst/>
              <a:gdLst>
                <a:gd name="T0" fmla="*/ 0 w 1158"/>
                <a:gd name="T1" fmla="*/ 0 h 526"/>
                <a:gd name="T2" fmla="*/ 0 w 1158"/>
                <a:gd name="T3" fmla="*/ 0 h 526"/>
                <a:gd name="T4" fmla="*/ 0 w 1158"/>
                <a:gd name="T5" fmla="*/ 0 h 526"/>
                <a:gd name="T6" fmla="*/ 1 w 1158"/>
                <a:gd name="T7" fmla="*/ 0 h 526"/>
                <a:gd name="T8" fmla="*/ 1 w 1158"/>
                <a:gd name="T9" fmla="*/ 0 h 526"/>
                <a:gd name="T10" fmla="*/ 0 w 1158"/>
                <a:gd name="T11" fmla="*/ 0 h 526"/>
                <a:gd name="T12" fmla="*/ 0 w 1158"/>
                <a:gd name="T13" fmla="*/ 0 h 526"/>
                <a:gd name="T14" fmla="*/ 0 w 1158"/>
                <a:gd name="T15" fmla="*/ 0 h 526"/>
                <a:gd name="T16" fmla="*/ 0 w 1158"/>
                <a:gd name="T17" fmla="*/ 0 h 5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58"/>
                <a:gd name="T28" fmla="*/ 0 h 526"/>
                <a:gd name="T29" fmla="*/ 1158 w 1158"/>
                <a:gd name="T30" fmla="*/ 526 h 5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58" h="526">
                  <a:moveTo>
                    <a:pt x="0" y="526"/>
                  </a:moveTo>
                  <a:lnTo>
                    <a:pt x="191" y="477"/>
                  </a:lnTo>
                  <a:lnTo>
                    <a:pt x="725" y="401"/>
                  </a:lnTo>
                  <a:lnTo>
                    <a:pt x="1158" y="383"/>
                  </a:lnTo>
                  <a:lnTo>
                    <a:pt x="1138" y="0"/>
                  </a:lnTo>
                  <a:lnTo>
                    <a:pt x="633" y="30"/>
                  </a:lnTo>
                  <a:lnTo>
                    <a:pt x="257" y="294"/>
                  </a:lnTo>
                  <a:lnTo>
                    <a:pt x="0" y="526"/>
                  </a:lnTo>
                  <a:close/>
                </a:path>
              </a:pathLst>
            </a:custGeom>
            <a:solidFill>
              <a:srgbClr val="638091"/>
            </a:solidFill>
            <a:ln w="9525">
              <a:noFill/>
              <a:round/>
              <a:headEnd/>
              <a:tailEnd/>
            </a:ln>
          </p:spPr>
          <p:txBody>
            <a:bodyPr/>
            <a:lstStyle/>
            <a:p>
              <a:endParaRPr lang="fr-FR"/>
            </a:p>
          </p:txBody>
        </p:sp>
        <p:sp>
          <p:nvSpPr>
            <p:cNvPr id="19874" name="Freeform 22"/>
            <p:cNvSpPr>
              <a:spLocks/>
            </p:cNvSpPr>
            <p:nvPr/>
          </p:nvSpPr>
          <p:spPr bwMode="auto">
            <a:xfrm>
              <a:off x="1786" y="1274"/>
              <a:ext cx="25" cy="31"/>
            </a:xfrm>
            <a:custGeom>
              <a:avLst/>
              <a:gdLst>
                <a:gd name="T0" fmla="*/ 0 w 333"/>
                <a:gd name="T1" fmla="*/ 0 h 407"/>
                <a:gd name="T2" fmla="*/ 0 w 333"/>
                <a:gd name="T3" fmla="*/ 0 h 407"/>
                <a:gd name="T4" fmla="*/ 0 w 333"/>
                <a:gd name="T5" fmla="*/ 0 h 407"/>
                <a:gd name="T6" fmla="*/ 0 w 333"/>
                <a:gd name="T7" fmla="*/ 0 h 407"/>
                <a:gd name="T8" fmla="*/ 0 w 333"/>
                <a:gd name="T9" fmla="*/ 0 h 407"/>
                <a:gd name="T10" fmla="*/ 0 w 333"/>
                <a:gd name="T11" fmla="*/ 0 h 407"/>
                <a:gd name="T12" fmla="*/ 0 60000 65536"/>
                <a:gd name="T13" fmla="*/ 0 60000 65536"/>
                <a:gd name="T14" fmla="*/ 0 60000 65536"/>
                <a:gd name="T15" fmla="*/ 0 60000 65536"/>
                <a:gd name="T16" fmla="*/ 0 60000 65536"/>
                <a:gd name="T17" fmla="*/ 0 60000 65536"/>
                <a:gd name="T18" fmla="*/ 0 w 333"/>
                <a:gd name="T19" fmla="*/ 0 h 407"/>
                <a:gd name="T20" fmla="*/ 333 w 333"/>
                <a:gd name="T21" fmla="*/ 407 h 407"/>
              </a:gdLst>
              <a:ahLst/>
              <a:cxnLst>
                <a:cxn ang="T12">
                  <a:pos x="T0" y="T1"/>
                </a:cxn>
                <a:cxn ang="T13">
                  <a:pos x="T2" y="T3"/>
                </a:cxn>
                <a:cxn ang="T14">
                  <a:pos x="T4" y="T5"/>
                </a:cxn>
                <a:cxn ang="T15">
                  <a:pos x="T6" y="T7"/>
                </a:cxn>
                <a:cxn ang="T16">
                  <a:pos x="T8" y="T9"/>
                </a:cxn>
                <a:cxn ang="T17">
                  <a:pos x="T10" y="T11"/>
                </a:cxn>
              </a:cxnLst>
              <a:rect l="T18" t="T19" r="T20" b="T21"/>
              <a:pathLst>
                <a:path w="333" h="407">
                  <a:moveTo>
                    <a:pt x="32" y="33"/>
                  </a:moveTo>
                  <a:lnTo>
                    <a:pt x="313" y="0"/>
                  </a:lnTo>
                  <a:lnTo>
                    <a:pt x="333" y="407"/>
                  </a:lnTo>
                  <a:lnTo>
                    <a:pt x="0" y="399"/>
                  </a:lnTo>
                  <a:lnTo>
                    <a:pt x="32" y="33"/>
                  </a:lnTo>
                  <a:close/>
                </a:path>
              </a:pathLst>
            </a:custGeom>
            <a:solidFill>
              <a:srgbClr val="96ABBA"/>
            </a:solidFill>
            <a:ln w="9525">
              <a:noFill/>
              <a:round/>
              <a:headEnd/>
              <a:tailEnd/>
            </a:ln>
          </p:spPr>
          <p:txBody>
            <a:bodyPr/>
            <a:lstStyle/>
            <a:p>
              <a:endParaRPr lang="fr-FR"/>
            </a:p>
          </p:txBody>
        </p:sp>
        <p:sp>
          <p:nvSpPr>
            <p:cNvPr id="19875" name="Freeform 23"/>
            <p:cNvSpPr>
              <a:spLocks/>
            </p:cNvSpPr>
            <p:nvPr/>
          </p:nvSpPr>
          <p:spPr bwMode="auto">
            <a:xfrm>
              <a:off x="1783" y="1277"/>
              <a:ext cx="9" cy="30"/>
            </a:xfrm>
            <a:custGeom>
              <a:avLst/>
              <a:gdLst>
                <a:gd name="T0" fmla="*/ 0 w 121"/>
                <a:gd name="T1" fmla="*/ 0 h 397"/>
                <a:gd name="T2" fmla="*/ 0 w 121"/>
                <a:gd name="T3" fmla="*/ 0 h 397"/>
                <a:gd name="T4" fmla="*/ 0 w 121"/>
                <a:gd name="T5" fmla="*/ 0 h 397"/>
                <a:gd name="T6" fmla="*/ 0 w 121"/>
                <a:gd name="T7" fmla="*/ 0 h 397"/>
                <a:gd name="T8" fmla="*/ 0 w 121"/>
                <a:gd name="T9" fmla="*/ 0 h 397"/>
                <a:gd name="T10" fmla="*/ 0 w 121"/>
                <a:gd name="T11" fmla="*/ 0 h 397"/>
                <a:gd name="T12" fmla="*/ 0 w 121"/>
                <a:gd name="T13" fmla="*/ 0 h 397"/>
                <a:gd name="T14" fmla="*/ 0 w 121"/>
                <a:gd name="T15" fmla="*/ 0 h 397"/>
                <a:gd name="T16" fmla="*/ 0 w 121"/>
                <a:gd name="T17" fmla="*/ 0 h 397"/>
                <a:gd name="T18" fmla="*/ 0 w 121"/>
                <a:gd name="T19" fmla="*/ 0 h 397"/>
                <a:gd name="T20" fmla="*/ 0 w 121"/>
                <a:gd name="T21" fmla="*/ 0 h 397"/>
                <a:gd name="T22" fmla="*/ 0 w 121"/>
                <a:gd name="T23" fmla="*/ 0 h 397"/>
                <a:gd name="T24" fmla="*/ 0 w 121"/>
                <a:gd name="T25" fmla="*/ 0 h 397"/>
                <a:gd name="T26" fmla="*/ 0 w 121"/>
                <a:gd name="T27" fmla="*/ 0 h 397"/>
                <a:gd name="T28" fmla="*/ 0 w 121"/>
                <a:gd name="T29" fmla="*/ 0 h 397"/>
                <a:gd name="T30" fmla="*/ 0 w 121"/>
                <a:gd name="T31" fmla="*/ 0 h 397"/>
                <a:gd name="T32" fmla="*/ 0 w 121"/>
                <a:gd name="T33" fmla="*/ 0 h 397"/>
                <a:gd name="T34" fmla="*/ 0 w 121"/>
                <a:gd name="T35" fmla="*/ 0 h 397"/>
                <a:gd name="T36" fmla="*/ 0 w 121"/>
                <a:gd name="T37" fmla="*/ 0 h 397"/>
                <a:gd name="T38" fmla="*/ 0 w 121"/>
                <a:gd name="T39" fmla="*/ 0 h 397"/>
                <a:gd name="T40" fmla="*/ 0 w 121"/>
                <a:gd name="T41" fmla="*/ 0 h 397"/>
                <a:gd name="T42" fmla="*/ 0 w 121"/>
                <a:gd name="T43" fmla="*/ 0 h 397"/>
                <a:gd name="T44" fmla="*/ 0 w 121"/>
                <a:gd name="T45" fmla="*/ 0 h 397"/>
                <a:gd name="T46" fmla="*/ 0 w 121"/>
                <a:gd name="T47" fmla="*/ 0 h 397"/>
                <a:gd name="T48" fmla="*/ 0 w 121"/>
                <a:gd name="T49" fmla="*/ 0 h 397"/>
                <a:gd name="T50" fmla="*/ 0 w 121"/>
                <a:gd name="T51" fmla="*/ 0 h 397"/>
                <a:gd name="T52" fmla="*/ 0 w 121"/>
                <a:gd name="T53" fmla="*/ 0 h 397"/>
                <a:gd name="T54" fmla="*/ 0 w 121"/>
                <a:gd name="T55" fmla="*/ 0 h 397"/>
                <a:gd name="T56" fmla="*/ 0 w 121"/>
                <a:gd name="T57" fmla="*/ 0 h 397"/>
                <a:gd name="T58" fmla="*/ 0 w 121"/>
                <a:gd name="T59" fmla="*/ 0 h 397"/>
                <a:gd name="T60" fmla="*/ 0 w 121"/>
                <a:gd name="T61" fmla="*/ 0 h 397"/>
                <a:gd name="T62" fmla="*/ 0 w 121"/>
                <a:gd name="T63" fmla="*/ 0 h 397"/>
                <a:gd name="T64" fmla="*/ 0 w 121"/>
                <a:gd name="T65" fmla="*/ 0 h 397"/>
                <a:gd name="T66" fmla="*/ 0 w 121"/>
                <a:gd name="T67" fmla="*/ 0 h 397"/>
                <a:gd name="T68" fmla="*/ 0 w 121"/>
                <a:gd name="T69" fmla="*/ 0 h 397"/>
                <a:gd name="T70" fmla="*/ 0 w 121"/>
                <a:gd name="T71" fmla="*/ 0 h 3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1"/>
                <a:gd name="T109" fmla="*/ 0 h 397"/>
                <a:gd name="T110" fmla="*/ 121 w 121"/>
                <a:gd name="T111" fmla="*/ 397 h 3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1" h="397">
                  <a:moveTo>
                    <a:pt x="64" y="4"/>
                  </a:moveTo>
                  <a:lnTo>
                    <a:pt x="63" y="8"/>
                  </a:lnTo>
                  <a:lnTo>
                    <a:pt x="61" y="17"/>
                  </a:lnTo>
                  <a:lnTo>
                    <a:pt x="58" y="33"/>
                  </a:lnTo>
                  <a:lnTo>
                    <a:pt x="55" y="53"/>
                  </a:lnTo>
                  <a:lnTo>
                    <a:pt x="49" y="77"/>
                  </a:lnTo>
                  <a:lnTo>
                    <a:pt x="44" y="104"/>
                  </a:lnTo>
                  <a:lnTo>
                    <a:pt x="39" y="135"/>
                  </a:lnTo>
                  <a:lnTo>
                    <a:pt x="32" y="168"/>
                  </a:lnTo>
                  <a:lnTo>
                    <a:pt x="25" y="200"/>
                  </a:lnTo>
                  <a:lnTo>
                    <a:pt x="20" y="234"/>
                  </a:lnTo>
                  <a:lnTo>
                    <a:pt x="15" y="266"/>
                  </a:lnTo>
                  <a:lnTo>
                    <a:pt x="10" y="298"/>
                  </a:lnTo>
                  <a:lnTo>
                    <a:pt x="5" y="327"/>
                  </a:lnTo>
                  <a:lnTo>
                    <a:pt x="3" y="355"/>
                  </a:lnTo>
                  <a:lnTo>
                    <a:pt x="0" y="377"/>
                  </a:lnTo>
                  <a:lnTo>
                    <a:pt x="0" y="397"/>
                  </a:lnTo>
                  <a:lnTo>
                    <a:pt x="70" y="394"/>
                  </a:lnTo>
                  <a:lnTo>
                    <a:pt x="70" y="390"/>
                  </a:lnTo>
                  <a:lnTo>
                    <a:pt x="70" y="381"/>
                  </a:lnTo>
                  <a:lnTo>
                    <a:pt x="71" y="366"/>
                  </a:lnTo>
                  <a:lnTo>
                    <a:pt x="72" y="347"/>
                  </a:lnTo>
                  <a:lnTo>
                    <a:pt x="73" y="324"/>
                  </a:lnTo>
                  <a:lnTo>
                    <a:pt x="75" y="297"/>
                  </a:lnTo>
                  <a:lnTo>
                    <a:pt x="78" y="268"/>
                  </a:lnTo>
                  <a:lnTo>
                    <a:pt x="81" y="237"/>
                  </a:lnTo>
                  <a:lnTo>
                    <a:pt x="83" y="203"/>
                  </a:lnTo>
                  <a:lnTo>
                    <a:pt x="87" y="171"/>
                  </a:lnTo>
                  <a:lnTo>
                    <a:pt x="91" y="138"/>
                  </a:lnTo>
                  <a:lnTo>
                    <a:pt x="96" y="106"/>
                  </a:lnTo>
                  <a:lnTo>
                    <a:pt x="100" y="76"/>
                  </a:lnTo>
                  <a:lnTo>
                    <a:pt x="108" y="47"/>
                  </a:lnTo>
                  <a:lnTo>
                    <a:pt x="114" y="21"/>
                  </a:lnTo>
                  <a:lnTo>
                    <a:pt x="121" y="0"/>
                  </a:lnTo>
                  <a:lnTo>
                    <a:pt x="64" y="4"/>
                  </a:lnTo>
                  <a:close/>
                </a:path>
              </a:pathLst>
            </a:custGeom>
            <a:solidFill>
              <a:srgbClr val="000000"/>
            </a:solidFill>
            <a:ln w="9525">
              <a:noFill/>
              <a:round/>
              <a:headEnd/>
              <a:tailEnd/>
            </a:ln>
          </p:spPr>
          <p:txBody>
            <a:bodyPr/>
            <a:lstStyle/>
            <a:p>
              <a:endParaRPr lang="fr-FR"/>
            </a:p>
          </p:txBody>
        </p:sp>
        <p:sp>
          <p:nvSpPr>
            <p:cNvPr id="19876" name="Freeform 24"/>
            <p:cNvSpPr>
              <a:spLocks/>
            </p:cNvSpPr>
            <p:nvPr/>
          </p:nvSpPr>
          <p:spPr bwMode="auto">
            <a:xfrm>
              <a:off x="1807" y="1275"/>
              <a:ext cx="6" cy="32"/>
            </a:xfrm>
            <a:custGeom>
              <a:avLst/>
              <a:gdLst>
                <a:gd name="T0" fmla="*/ 0 w 81"/>
                <a:gd name="T1" fmla="*/ 0 h 414"/>
                <a:gd name="T2" fmla="*/ 0 w 81"/>
                <a:gd name="T3" fmla="*/ 0 h 414"/>
                <a:gd name="T4" fmla="*/ 0 w 81"/>
                <a:gd name="T5" fmla="*/ 0 h 414"/>
                <a:gd name="T6" fmla="*/ 0 w 81"/>
                <a:gd name="T7" fmla="*/ 0 h 414"/>
                <a:gd name="T8" fmla="*/ 0 w 81"/>
                <a:gd name="T9" fmla="*/ 0 h 414"/>
                <a:gd name="T10" fmla="*/ 0 w 81"/>
                <a:gd name="T11" fmla="*/ 0 h 414"/>
                <a:gd name="T12" fmla="*/ 0 w 81"/>
                <a:gd name="T13" fmla="*/ 0 h 414"/>
                <a:gd name="T14" fmla="*/ 0 w 81"/>
                <a:gd name="T15" fmla="*/ 0 h 414"/>
                <a:gd name="T16" fmla="*/ 0 w 81"/>
                <a:gd name="T17" fmla="*/ 0 h 414"/>
                <a:gd name="T18" fmla="*/ 0 w 81"/>
                <a:gd name="T19" fmla="*/ 0 h 414"/>
                <a:gd name="T20" fmla="*/ 0 w 81"/>
                <a:gd name="T21" fmla="*/ 0 h 414"/>
                <a:gd name="T22" fmla="*/ 0 w 81"/>
                <a:gd name="T23" fmla="*/ 0 h 414"/>
                <a:gd name="T24" fmla="*/ 0 w 81"/>
                <a:gd name="T25" fmla="*/ 0 h 414"/>
                <a:gd name="T26" fmla="*/ 0 w 81"/>
                <a:gd name="T27" fmla="*/ 0 h 414"/>
                <a:gd name="T28" fmla="*/ 0 w 81"/>
                <a:gd name="T29" fmla="*/ 0 h 414"/>
                <a:gd name="T30" fmla="*/ 0 w 81"/>
                <a:gd name="T31" fmla="*/ 0 h 414"/>
                <a:gd name="T32" fmla="*/ 0 w 81"/>
                <a:gd name="T33" fmla="*/ 0 h 414"/>
                <a:gd name="T34" fmla="*/ 0 w 81"/>
                <a:gd name="T35" fmla="*/ 0 h 414"/>
                <a:gd name="T36" fmla="*/ 0 w 81"/>
                <a:gd name="T37" fmla="*/ 0 h 414"/>
                <a:gd name="T38" fmla="*/ 0 w 81"/>
                <a:gd name="T39" fmla="*/ 0 h 414"/>
                <a:gd name="T40" fmla="*/ 0 w 81"/>
                <a:gd name="T41" fmla="*/ 0 h 414"/>
                <a:gd name="T42" fmla="*/ 0 w 81"/>
                <a:gd name="T43" fmla="*/ 0 h 414"/>
                <a:gd name="T44" fmla="*/ 0 w 81"/>
                <a:gd name="T45" fmla="*/ 0 h 414"/>
                <a:gd name="T46" fmla="*/ 0 w 81"/>
                <a:gd name="T47" fmla="*/ 0 h 414"/>
                <a:gd name="T48" fmla="*/ 0 w 81"/>
                <a:gd name="T49" fmla="*/ 0 h 414"/>
                <a:gd name="T50" fmla="*/ 0 w 81"/>
                <a:gd name="T51" fmla="*/ 0 h 414"/>
                <a:gd name="T52" fmla="*/ 0 w 81"/>
                <a:gd name="T53" fmla="*/ 0 h 414"/>
                <a:gd name="T54" fmla="*/ 0 w 81"/>
                <a:gd name="T55" fmla="*/ 0 h 414"/>
                <a:gd name="T56" fmla="*/ 0 w 81"/>
                <a:gd name="T57" fmla="*/ 0 h 414"/>
                <a:gd name="T58" fmla="*/ 0 w 81"/>
                <a:gd name="T59" fmla="*/ 0 h 414"/>
                <a:gd name="T60" fmla="*/ 0 w 81"/>
                <a:gd name="T61" fmla="*/ 0 h 414"/>
                <a:gd name="T62" fmla="*/ 0 w 81"/>
                <a:gd name="T63" fmla="*/ 0 h 414"/>
                <a:gd name="T64" fmla="*/ 0 w 81"/>
                <a:gd name="T65" fmla="*/ 0 h 414"/>
                <a:gd name="T66" fmla="*/ 0 w 81"/>
                <a:gd name="T67" fmla="*/ 0 h 414"/>
                <a:gd name="T68" fmla="*/ 0 w 81"/>
                <a:gd name="T69" fmla="*/ 0 h 414"/>
                <a:gd name="T70" fmla="*/ 0 w 81"/>
                <a:gd name="T71" fmla="*/ 0 h 414"/>
                <a:gd name="T72" fmla="*/ 0 w 81"/>
                <a:gd name="T73" fmla="*/ 0 h 414"/>
                <a:gd name="T74" fmla="*/ 0 w 81"/>
                <a:gd name="T75" fmla="*/ 0 h 414"/>
                <a:gd name="T76" fmla="*/ 0 w 81"/>
                <a:gd name="T77" fmla="*/ 0 h 414"/>
                <a:gd name="T78" fmla="*/ 0 w 81"/>
                <a:gd name="T79" fmla="*/ 0 h 414"/>
                <a:gd name="T80" fmla="*/ 0 w 81"/>
                <a:gd name="T81" fmla="*/ 0 h 414"/>
                <a:gd name="T82" fmla="*/ 0 w 81"/>
                <a:gd name="T83" fmla="*/ 0 h 414"/>
                <a:gd name="T84" fmla="*/ 0 w 81"/>
                <a:gd name="T85" fmla="*/ 0 h 414"/>
                <a:gd name="T86" fmla="*/ 0 w 81"/>
                <a:gd name="T87" fmla="*/ 0 h 414"/>
                <a:gd name="T88" fmla="*/ 0 w 81"/>
                <a:gd name="T89" fmla="*/ 0 h 414"/>
                <a:gd name="T90" fmla="*/ 0 w 81"/>
                <a:gd name="T91" fmla="*/ 0 h 414"/>
                <a:gd name="T92" fmla="*/ 0 w 81"/>
                <a:gd name="T93" fmla="*/ 0 h 414"/>
                <a:gd name="T94" fmla="*/ 0 w 81"/>
                <a:gd name="T95" fmla="*/ 0 h 414"/>
                <a:gd name="T96" fmla="*/ 0 w 81"/>
                <a:gd name="T97" fmla="*/ 0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1"/>
                <a:gd name="T148" fmla="*/ 0 h 414"/>
                <a:gd name="T149" fmla="*/ 81 w 81"/>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1" h="414">
                  <a:moveTo>
                    <a:pt x="51" y="10"/>
                  </a:moveTo>
                  <a:lnTo>
                    <a:pt x="51" y="12"/>
                  </a:lnTo>
                  <a:lnTo>
                    <a:pt x="52" y="20"/>
                  </a:lnTo>
                  <a:lnTo>
                    <a:pt x="54" y="31"/>
                  </a:lnTo>
                  <a:lnTo>
                    <a:pt x="56" y="48"/>
                  </a:lnTo>
                  <a:lnTo>
                    <a:pt x="58" y="69"/>
                  </a:lnTo>
                  <a:lnTo>
                    <a:pt x="62" y="92"/>
                  </a:lnTo>
                  <a:lnTo>
                    <a:pt x="64" y="119"/>
                  </a:lnTo>
                  <a:lnTo>
                    <a:pt x="68" y="149"/>
                  </a:lnTo>
                  <a:lnTo>
                    <a:pt x="71" y="178"/>
                  </a:lnTo>
                  <a:lnTo>
                    <a:pt x="74" y="211"/>
                  </a:lnTo>
                  <a:lnTo>
                    <a:pt x="76" y="244"/>
                  </a:lnTo>
                  <a:lnTo>
                    <a:pt x="79" y="278"/>
                  </a:lnTo>
                  <a:lnTo>
                    <a:pt x="80" y="312"/>
                  </a:lnTo>
                  <a:lnTo>
                    <a:pt x="81" y="345"/>
                  </a:lnTo>
                  <a:lnTo>
                    <a:pt x="81" y="378"/>
                  </a:lnTo>
                  <a:lnTo>
                    <a:pt x="81" y="410"/>
                  </a:lnTo>
                  <a:lnTo>
                    <a:pt x="19" y="414"/>
                  </a:lnTo>
                  <a:lnTo>
                    <a:pt x="19" y="411"/>
                  </a:lnTo>
                  <a:lnTo>
                    <a:pt x="19" y="401"/>
                  </a:lnTo>
                  <a:lnTo>
                    <a:pt x="19" y="387"/>
                  </a:lnTo>
                  <a:lnTo>
                    <a:pt x="20" y="368"/>
                  </a:lnTo>
                  <a:lnTo>
                    <a:pt x="20" y="344"/>
                  </a:lnTo>
                  <a:lnTo>
                    <a:pt x="20" y="317"/>
                  </a:lnTo>
                  <a:lnTo>
                    <a:pt x="20" y="288"/>
                  </a:lnTo>
                  <a:lnTo>
                    <a:pt x="20" y="257"/>
                  </a:lnTo>
                  <a:lnTo>
                    <a:pt x="18" y="223"/>
                  </a:lnTo>
                  <a:lnTo>
                    <a:pt x="18" y="191"/>
                  </a:lnTo>
                  <a:lnTo>
                    <a:pt x="16" y="157"/>
                  </a:lnTo>
                  <a:lnTo>
                    <a:pt x="15" y="125"/>
                  </a:lnTo>
                  <a:lnTo>
                    <a:pt x="11" y="92"/>
                  </a:lnTo>
                  <a:lnTo>
                    <a:pt x="9" y="64"/>
                  </a:lnTo>
                  <a:lnTo>
                    <a:pt x="5" y="36"/>
                  </a:lnTo>
                  <a:lnTo>
                    <a:pt x="1" y="14"/>
                  </a:lnTo>
                  <a:lnTo>
                    <a:pt x="0" y="10"/>
                  </a:lnTo>
                  <a:lnTo>
                    <a:pt x="1" y="7"/>
                  </a:lnTo>
                  <a:lnTo>
                    <a:pt x="2" y="4"/>
                  </a:lnTo>
                  <a:lnTo>
                    <a:pt x="5" y="2"/>
                  </a:lnTo>
                  <a:lnTo>
                    <a:pt x="8" y="0"/>
                  </a:lnTo>
                  <a:lnTo>
                    <a:pt x="13" y="0"/>
                  </a:lnTo>
                  <a:lnTo>
                    <a:pt x="18" y="0"/>
                  </a:lnTo>
                  <a:lnTo>
                    <a:pt x="23" y="2"/>
                  </a:lnTo>
                  <a:lnTo>
                    <a:pt x="28" y="2"/>
                  </a:lnTo>
                  <a:lnTo>
                    <a:pt x="33" y="4"/>
                  </a:lnTo>
                  <a:lnTo>
                    <a:pt x="37" y="5"/>
                  </a:lnTo>
                  <a:lnTo>
                    <a:pt x="41" y="7"/>
                  </a:lnTo>
                  <a:lnTo>
                    <a:pt x="47" y="8"/>
                  </a:lnTo>
                  <a:lnTo>
                    <a:pt x="51" y="10"/>
                  </a:lnTo>
                  <a:close/>
                </a:path>
              </a:pathLst>
            </a:custGeom>
            <a:solidFill>
              <a:srgbClr val="000000"/>
            </a:solidFill>
            <a:ln w="9525">
              <a:noFill/>
              <a:round/>
              <a:headEnd/>
              <a:tailEnd/>
            </a:ln>
          </p:spPr>
          <p:txBody>
            <a:bodyPr/>
            <a:lstStyle/>
            <a:p>
              <a:endParaRPr lang="fr-FR"/>
            </a:p>
          </p:txBody>
        </p:sp>
        <p:sp>
          <p:nvSpPr>
            <p:cNvPr id="19877" name="Freeform 25"/>
            <p:cNvSpPr>
              <a:spLocks/>
            </p:cNvSpPr>
            <p:nvPr/>
          </p:nvSpPr>
          <p:spPr bwMode="auto">
            <a:xfrm>
              <a:off x="1812" y="1292"/>
              <a:ext cx="26" cy="15"/>
            </a:xfrm>
            <a:custGeom>
              <a:avLst/>
              <a:gdLst>
                <a:gd name="T0" fmla="*/ 0 w 341"/>
                <a:gd name="T1" fmla="*/ 0 h 186"/>
                <a:gd name="T2" fmla="*/ 0 w 341"/>
                <a:gd name="T3" fmla="*/ 0 h 186"/>
                <a:gd name="T4" fmla="*/ 0 w 341"/>
                <a:gd name="T5" fmla="*/ 0 h 186"/>
                <a:gd name="T6" fmla="*/ 0 w 341"/>
                <a:gd name="T7" fmla="*/ 0 h 186"/>
                <a:gd name="T8" fmla="*/ 0 w 341"/>
                <a:gd name="T9" fmla="*/ 0 h 186"/>
                <a:gd name="T10" fmla="*/ 0 w 341"/>
                <a:gd name="T11" fmla="*/ 0 h 186"/>
                <a:gd name="T12" fmla="*/ 0 w 341"/>
                <a:gd name="T13" fmla="*/ 0 h 186"/>
                <a:gd name="T14" fmla="*/ 0 60000 65536"/>
                <a:gd name="T15" fmla="*/ 0 60000 65536"/>
                <a:gd name="T16" fmla="*/ 0 60000 65536"/>
                <a:gd name="T17" fmla="*/ 0 60000 65536"/>
                <a:gd name="T18" fmla="*/ 0 60000 65536"/>
                <a:gd name="T19" fmla="*/ 0 60000 65536"/>
                <a:gd name="T20" fmla="*/ 0 60000 65536"/>
                <a:gd name="T21" fmla="*/ 0 w 341"/>
                <a:gd name="T22" fmla="*/ 0 h 186"/>
                <a:gd name="T23" fmla="*/ 341 w 341"/>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1" h="186">
                  <a:moveTo>
                    <a:pt x="12" y="186"/>
                  </a:moveTo>
                  <a:lnTo>
                    <a:pt x="88" y="88"/>
                  </a:lnTo>
                  <a:lnTo>
                    <a:pt x="341" y="85"/>
                  </a:lnTo>
                  <a:lnTo>
                    <a:pt x="338" y="0"/>
                  </a:lnTo>
                  <a:lnTo>
                    <a:pt x="0" y="8"/>
                  </a:lnTo>
                  <a:lnTo>
                    <a:pt x="12" y="186"/>
                  </a:lnTo>
                  <a:close/>
                </a:path>
              </a:pathLst>
            </a:custGeom>
            <a:solidFill>
              <a:srgbClr val="4A697A"/>
            </a:solidFill>
            <a:ln w="9525">
              <a:noFill/>
              <a:round/>
              <a:headEnd/>
              <a:tailEnd/>
            </a:ln>
          </p:spPr>
          <p:txBody>
            <a:bodyPr/>
            <a:lstStyle/>
            <a:p>
              <a:endParaRPr lang="fr-FR"/>
            </a:p>
          </p:txBody>
        </p:sp>
        <p:sp>
          <p:nvSpPr>
            <p:cNvPr id="19878" name="Freeform 26"/>
            <p:cNvSpPr>
              <a:spLocks/>
            </p:cNvSpPr>
            <p:nvPr/>
          </p:nvSpPr>
          <p:spPr bwMode="auto">
            <a:xfrm>
              <a:off x="1728" y="1306"/>
              <a:ext cx="61" cy="86"/>
            </a:xfrm>
            <a:custGeom>
              <a:avLst/>
              <a:gdLst>
                <a:gd name="T0" fmla="*/ 0 w 789"/>
                <a:gd name="T1" fmla="*/ 0 h 1117"/>
                <a:gd name="T2" fmla="*/ 0 w 789"/>
                <a:gd name="T3" fmla="*/ 0 h 1117"/>
                <a:gd name="T4" fmla="*/ 0 w 789"/>
                <a:gd name="T5" fmla="*/ 0 h 1117"/>
                <a:gd name="T6" fmla="*/ 0 w 789"/>
                <a:gd name="T7" fmla="*/ 0 h 1117"/>
                <a:gd name="T8" fmla="*/ 0 w 789"/>
                <a:gd name="T9" fmla="*/ 0 h 1117"/>
                <a:gd name="T10" fmla="*/ 0 w 789"/>
                <a:gd name="T11" fmla="*/ 0 h 1117"/>
                <a:gd name="T12" fmla="*/ 0 w 789"/>
                <a:gd name="T13" fmla="*/ 0 h 1117"/>
                <a:gd name="T14" fmla="*/ 0 w 789"/>
                <a:gd name="T15" fmla="*/ 0 h 1117"/>
                <a:gd name="T16" fmla="*/ 0 w 789"/>
                <a:gd name="T17" fmla="*/ 0 h 1117"/>
                <a:gd name="T18" fmla="*/ 0 w 789"/>
                <a:gd name="T19" fmla="*/ 0 h 1117"/>
                <a:gd name="T20" fmla="*/ 0 w 789"/>
                <a:gd name="T21" fmla="*/ 0 h 1117"/>
                <a:gd name="T22" fmla="*/ 0 w 789"/>
                <a:gd name="T23" fmla="*/ 0 h 1117"/>
                <a:gd name="T24" fmla="*/ 0 w 789"/>
                <a:gd name="T25" fmla="*/ 0 h 1117"/>
                <a:gd name="T26" fmla="*/ 0 w 789"/>
                <a:gd name="T27" fmla="*/ 0 h 1117"/>
                <a:gd name="T28" fmla="*/ 0 w 789"/>
                <a:gd name="T29" fmla="*/ 0 h 1117"/>
                <a:gd name="T30" fmla="*/ 0 w 789"/>
                <a:gd name="T31" fmla="*/ 1 h 1117"/>
                <a:gd name="T32" fmla="*/ 0 w 789"/>
                <a:gd name="T33" fmla="*/ 1 h 1117"/>
                <a:gd name="T34" fmla="*/ 0 w 789"/>
                <a:gd name="T35" fmla="*/ 0 h 1117"/>
                <a:gd name="T36" fmla="*/ 0 w 789"/>
                <a:gd name="T37" fmla="*/ 0 h 1117"/>
                <a:gd name="T38" fmla="*/ 0 w 789"/>
                <a:gd name="T39" fmla="*/ 0 h 1117"/>
                <a:gd name="T40" fmla="*/ 0 w 789"/>
                <a:gd name="T41" fmla="*/ 0 h 1117"/>
                <a:gd name="T42" fmla="*/ 0 w 789"/>
                <a:gd name="T43" fmla="*/ 0 h 1117"/>
                <a:gd name="T44" fmla="*/ 0 w 789"/>
                <a:gd name="T45" fmla="*/ 0 h 1117"/>
                <a:gd name="T46" fmla="*/ 0 w 789"/>
                <a:gd name="T47" fmla="*/ 0 h 1117"/>
                <a:gd name="T48" fmla="*/ 0 w 789"/>
                <a:gd name="T49" fmla="*/ 0 h 1117"/>
                <a:gd name="T50" fmla="*/ 0 w 789"/>
                <a:gd name="T51" fmla="*/ 0 h 1117"/>
                <a:gd name="T52" fmla="*/ 0 w 789"/>
                <a:gd name="T53" fmla="*/ 0 h 1117"/>
                <a:gd name="T54" fmla="*/ 0 w 789"/>
                <a:gd name="T55" fmla="*/ 0 h 1117"/>
                <a:gd name="T56" fmla="*/ 0 w 789"/>
                <a:gd name="T57" fmla="*/ 0 h 1117"/>
                <a:gd name="T58" fmla="*/ 0 w 789"/>
                <a:gd name="T59" fmla="*/ 0 h 1117"/>
                <a:gd name="T60" fmla="*/ 0 w 789"/>
                <a:gd name="T61" fmla="*/ 0 h 1117"/>
                <a:gd name="T62" fmla="*/ 0 w 789"/>
                <a:gd name="T63" fmla="*/ 0 h 1117"/>
                <a:gd name="T64" fmla="*/ 0 w 789"/>
                <a:gd name="T65" fmla="*/ 0 h 1117"/>
                <a:gd name="T66" fmla="*/ 0 w 789"/>
                <a:gd name="T67" fmla="*/ 0 h 11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89"/>
                <a:gd name="T103" fmla="*/ 0 h 1117"/>
                <a:gd name="T104" fmla="*/ 789 w 789"/>
                <a:gd name="T105" fmla="*/ 1117 h 111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89" h="1117">
                  <a:moveTo>
                    <a:pt x="705" y="0"/>
                  </a:moveTo>
                  <a:lnTo>
                    <a:pt x="701" y="2"/>
                  </a:lnTo>
                  <a:lnTo>
                    <a:pt x="689" y="9"/>
                  </a:lnTo>
                  <a:lnTo>
                    <a:pt x="669" y="20"/>
                  </a:lnTo>
                  <a:lnTo>
                    <a:pt x="646" y="37"/>
                  </a:lnTo>
                  <a:lnTo>
                    <a:pt x="615" y="55"/>
                  </a:lnTo>
                  <a:lnTo>
                    <a:pt x="582" y="77"/>
                  </a:lnTo>
                  <a:lnTo>
                    <a:pt x="545" y="100"/>
                  </a:lnTo>
                  <a:lnTo>
                    <a:pt x="508" y="126"/>
                  </a:lnTo>
                  <a:lnTo>
                    <a:pt x="468" y="151"/>
                  </a:lnTo>
                  <a:lnTo>
                    <a:pt x="431" y="178"/>
                  </a:lnTo>
                  <a:lnTo>
                    <a:pt x="393" y="203"/>
                  </a:lnTo>
                  <a:lnTo>
                    <a:pt x="359" y="230"/>
                  </a:lnTo>
                  <a:lnTo>
                    <a:pt x="326" y="254"/>
                  </a:lnTo>
                  <a:lnTo>
                    <a:pt x="299" y="278"/>
                  </a:lnTo>
                  <a:lnTo>
                    <a:pt x="278" y="298"/>
                  </a:lnTo>
                  <a:lnTo>
                    <a:pt x="263" y="317"/>
                  </a:lnTo>
                  <a:lnTo>
                    <a:pt x="249" y="338"/>
                  </a:lnTo>
                  <a:lnTo>
                    <a:pt x="233" y="375"/>
                  </a:lnTo>
                  <a:lnTo>
                    <a:pt x="214" y="421"/>
                  </a:lnTo>
                  <a:lnTo>
                    <a:pt x="194" y="477"/>
                  </a:lnTo>
                  <a:lnTo>
                    <a:pt x="172" y="539"/>
                  </a:lnTo>
                  <a:lnTo>
                    <a:pt x="150" y="607"/>
                  </a:lnTo>
                  <a:lnTo>
                    <a:pt x="127" y="676"/>
                  </a:lnTo>
                  <a:lnTo>
                    <a:pt x="106" y="749"/>
                  </a:lnTo>
                  <a:lnTo>
                    <a:pt x="84" y="817"/>
                  </a:lnTo>
                  <a:lnTo>
                    <a:pt x="65" y="885"/>
                  </a:lnTo>
                  <a:lnTo>
                    <a:pt x="46" y="947"/>
                  </a:lnTo>
                  <a:lnTo>
                    <a:pt x="31" y="1003"/>
                  </a:lnTo>
                  <a:lnTo>
                    <a:pt x="16" y="1048"/>
                  </a:lnTo>
                  <a:lnTo>
                    <a:pt x="7" y="1085"/>
                  </a:lnTo>
                  <a:lnTo>
                    <a:pt x="1" y="1108"/>
                  </a:lnTo>
                  <a:lnTo>
                    <a:pt x="0" y="1117"/>
                  </a:lnTo>
                  <a:lnTo>
                    <a:pt x="103" y="1117"/>
                  </a:lnTo>
                  <a:lnTo>
                    <a:pt x="103" y="1111"/>
                  </a:lnTo>
                  <a:lnTo>
                    <a:pt x="106" y="1097"/>
                  </a:lnTo>
                  <a:lnTo>
                    <a:pt x="110" y="1074"/>
                  </a:lnTo>
                  <a:lnTo>
                    <a:pt x="116" y="1044"/>
                  </a:lnTo>
                  <a:lnTo>
                    <a:pt x="123" y="1008"/>
                  </a:lnTo>
                  <a:lnTo>
                    <a:pt x="134" y="964"/>
                  </a:lnTo>
                  <a:lnTo>
                    <a:pt x="145" y="916"/>
                  </a:lnTo>
                  <a:lnTo>
                    <a:pt x="158" y="862"/>
                  </a:lnTo>
                  <a:lnTo>
                    <a:pt x="172" y="804"/>
                  </a:lnTo>
                  <a:lnTo>
                    <a:pt x="188" y="744"/>
                  </a:lnTo>
                  <a:lnTo>
                    <a:pt x="206" y="681"/>
                  </a:lnTo>
                  <a:lnTo>
                    <a:pt x="226" y="616"/>
                  </a:lnTo>
                  <a:lnTo>
                    <a:pt x="247" y="550"/>
                  </a:lnTo>
                  <a:lnTo>
                    <a:pt x="271" y="484"/>
                  </a:lnTo>
                  <a:lnTo>
                    <a:pt x="295" y="419"/>
                  </a:lnTo>
                  <a:lnTo>
                    <a:pt x="322" y="356"/>
                  </a:lnTo>
                  <a:lnTo>
                    <a:pt x="325" y="353"/>
                  </a:lnTo>
                  <a:lnTo>
                    <a:pt x="333" y="344"/>
                  </a:lnTo>
                  <a:lnTo>
                    <a:pt x="348" y="331"/>
                  </a:lnTo>
                  <a:lnTo>
                    <a:pt x="366" y="316"/>
                  </a:lnTo>
                  <a:lnTo>
                    <a:pt x="389" y="295"/>
                  </a:lnTo>
                  <a:lnTo>
                    <a:pt x="416" y="274"/>
                  </a:lnTo>
                  <a:lnTo>
                    <a:pt x="447" y="249"/>
                  </a:lnTo>
                  <a:lnTo>
                    <a:pt x="480" y="223"/>
                  </a:lnTo>
                  <a:lnTo>
                    <a:pt x="514" y="195"/>
                  </a:lnTo>
                  <a:lnTo>
                    <a:pt x="552" y="168"/>
                  </a:lnTo>
                  <a:lnTo>
                    <a:pt x="590" y="140"/>
                  </a:lnTo>
                  <a:lnTo>
                    <a:pt x="630" y="112"/>
                  </a:lnTo>
                  <a:lnTo>
                    <a:pt x="670" y="86"/>
                  </a:lnTo>
                  <a:lnTo>
                    <a:pt x="710" y="61"/>
                  </a:lnTo>
                  <a:lnTo>
                    <a:pt x="750" y="39"/>
                  </a:lnTo>
                  <a:lnTo>
                    <a:pt x="789" y="20"/>
                  </a:lnTo>
                  <a:lnTo>
                    <a:pt x="705" y="0"/>
                  </a:lnTo>
                  <a:close/>
                </a:path>
              </a:pathLst>
            </a:custGeom>
            <a:solidFill>
              <a:srgbClr val="000000"/>
            </a:solidFill>
            <a:ln w="9525">
              <a:noFill/>
              <a:round/>
              <a:headEnd/>
              <a:tailEnd/>
            </a:ln>
          </p:spPr>
          <p:txBody>
            <a:bodyPr/>
            <a:lstStyle/>
            <a:p>
              <a:endParaRPr lang="fr-FR"/>
            </a:p>
          </p:txBody>
        </p:sp>
        <p:sp>
          <p:nvSpPr>
            <p:cNvPr id="19879" name="Freeform 27"/>
            <p:cNvSpPr>
              <a:spLocks/>
            </p:cNvSpPr>
            <p:nvPr/>
          </p:nvSpPr>
          <p:spPr bwMode="auto">
            <a:xfrm>
              <a:off x="1811" y="1289"/>
              <a:ext cx="27" cy="6"/>
            </a:xfrm>
            <a:custGeom>
              <a:avLst/>
              <a:gdLst>
                <a:gd name="T0" fmla="*/ 0 w 352"/>
                <a:gd name="T1" fmla="*/ 0 h 78"/>
                <a:gd name="T2" fmla="*/ 0 w 352"/>
                <a:gd name="T3" fmla="*/ 0 h 78"/>
                <a:gd name="T4" fmla="*/ 0 w 352"/>
                <a:gd name="T5" fmla="*/ 0 h 78"/>
                <a:gd name="T6" fmla="*/ 0 w 352"/>
                <a:gd name="T7" fmla="*/ 0 h 78"/>
                <a:gd name="T8" fmla="*/ 0 w 352"/>
                <a:gd name="T9" fmla="*/ 0 h 78"/>
                <a:gd name="T10" fmla="*/ 0 w 352"/>
                <a:gd name="T11" fmla="*/ 0 h 78"/>
                <a:gd name="T12" fmla="*/ 0 w 352"/>
                <a:gd name="T13" fmla="*/ 0 h 78"/>
                <a:gd name="T14" fmla="*/ 0 w 352"/>
                <a:gd name="T15" fmla="*/ 0 h 78"/>
                <a:gd name="T16" fmla="*/ 0 w 352"/>
                <a:gd name="T17" fmla="*/ 0 h 78"/>
                <a:gd name="T18" fmla="*/ 0 w 352"/>
                <a:gd name="T19" fmla="*/ 0 h 78"/>
                <a:gd name="T20" fmla="*/ 0 w 352"/>
                <a:gd name="T21" fmla="*/ 0 h 78"/>
                <a:gd name="T22" fmla="*/ 0 w 352"/>
                <a:gd name="T23" fmla="*/ 0 h 78"/>
                <a:gd name="T24" fmla="*/ 0 w 352"/>
                <a:gd name="T25" fmla="*/ 0 h 78"/>
                <a:gd name="T26" fmla="*/ 0 w 352"/>
                <a:gd name="T27" fmla="*/ 0 h 78"/>
                <a:gd name="T28" fmla="*/ 0 w 352"/>
                <a:gd name="T29" fmla="*/ 0 h 78"/>
                <a:gd name="T30" fmla="*/ 0 w 352"/>
                <a:gd name="T31" fmla="*/ 0 h 78"/>
                <a:gd name="T32" fmla="*/ 0 w 352"/>
                <a:gd name="T33" fmla="*/ 0 h 78"/>
                <a:gd name="T34" fmla="*/ 0 w 352"/>
                <a:gd name="T35" fmla="*/ 0 h 78"/>
                <a:gd name="T36" fmla="*/ 0 w 352"/>
                <a:gd name="T37" fmla="*/ 0 h 78"/>
                <a:gd name="T38" fmla="*/ 0 w 352"/>
                <a:gd name="T39" fmla="*/ 0 h 78"/>
                <a:gd name="T40" fmla="*/ 0 w 352"/>
                <a:gd name="T41" fmla="*/ 0 h 78"/>
                <a:gd name="T42" fmla="*/ 0 w 352"/>
                <a:gd name="T43" fmla="*/ 0 h 78"/>
                <a:gd name="T44" fmla="*/ 0 w 352"/>
                <a:gd name="T45" fmla="*/ 0 h 78"/>
                <a:gd name="T46" fmla="*/ 0 w 352"/>
                <a:gd name="T47" fmla="*/ 0 h 78"/>
                <a:gd name="T48" fmla="*/ 0 w 352"/>
                <a:gd name="T49" fmla="*/ 0 h 78"/>
                <a:gd name="T50" fmla="*/ 0 w 352"/>
                <a:gd name="T51" fmla="*/ 0 h 78"/>
                <a:gd name="T52" fmla="*/ 0 w 352"/>
                <a:gd name="T53" fmla="*/ 0 h 78"/>
                <a:gd name="T54" fmla="*/ 0 w 352"/>
                <a:gd name="T55" fmla="*/ 0 h 78"/>
                <a:gd name="T56" fmla="*/ 0 w 352"/>
                <a:gd name="T57" fmla="*/ 0 h 78"/>
                <a:gd name="T58" fmla="*/ 0 w 352"/>
                <a:gd name="T59" fmla="*/ 0 h 78"/>
                <a:gd name="T60" fmla="*/ 0 w 352"/>
                <a:gd name="T61" fmla="*/ 0 h 78"/>
                <a:gd name="T62" fmla="*/ 0 w 352"/>
                <a:gd name="T63" fmla="*/ 0 h 78"/>
                <a:gd name="T64" fmla="*/ 0 w 352"/>
                <a:gd name="T65" fmla="*/ 0 h 78"/>
                <a:gd name="T66" fmla="*/ 0 w 352"/>
                <a:gd name="T67" fmla="*/ 0 h 78"/>
                <a:gd name="T68" fmla="*/ 0 w 352"/>
                <a:gd name="T69" fmla="*/ 0 h 78"/>
                <a:gd name="T70" fmla="*/ 0 w 352"/>
                <a:gd name="T71" fmla="*/ 0 h 7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2"/>
                <a:gd name="T109" fmla="*/ 0 h 78"/>
                <a:gd name="T110" fmla="*/ 352 w 352"/>
                <a:gd name="T111" fmla="*/ 78 h 7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2" h="78">
                  <a:moveTo>
                    <a:pt x="0" y="22"/>
                  </a:moveTo>
                  <a:lnTo>
                    <a:pt x="2" y="21"/>
                  </a:lnTo>
                  <a:lnTo>
                    <a:pt x="10" y="20"/>
                  </a:lnTo>
                  <a:lnTo>
                    <a:pt x="21" y="19"/>
                  </a:lnTo>
                  <a:lnTo>
                    <a:pt x="36" y="18"/>
                  </a:lnTo>
                  <a:lnTo>
                    <a:pt x="55" y="16"/>
                  </a:lnTo>
                  <a:lnTo>
                    <a:pt x="77" y="14"/>
                  </a:lnTo>
                  <a:lnTo>
                    <a:pt x="100" y="13"/>
                  </a:lnTo>
                  <a:lnTo>
                    <a:pt x="127" y="11"/>
                  </a:lnTo>
                  <a:lnTo>
                    <a:pt x="154" y="9"/>
                  </a:lnTo>
                  <a:lnTo>
                    <a:pt x="182" y="7"/>
                  </a:lnTo>
                  <a:lnTo>
                    <a:pt x="209" y="5"/>
                  </a:lnTo>
                  <a:lnTo>
                    <a:pt x="239" y="4"/>
                  </a:lnTo>
                  <a:lnTo>
                    <a:pt x="266" y="0"/>
                  </a:lnTo>
                  <a:lnTo>
                    <a:pt x="293" y="0"/>
                  </a:lnTo>
                  <a:lnTo>
                    <a:pt x="319" y="0"/>
                  </a:lnTo>
                  <a:lnTo>
                    <a:pt x="342" y="0"/>
                  </a:lnTo>
                  <a:lnTo>
                    <a:pt x="352" y="78"/>
                  </a:lnTo>
                  <a:lnTo>
                    <a:pt x="348" y="77"/>
                  </a:lnTo>
                  <a:lnTo>
                    <a:pt x="340" y="76"/>
                  </a:lnTo>
                  <a:lnTo>
                    <a:pt x="327" y="75"/>
                  </a:lnTo>
                  <a:lnTo>
                    <a:pt x="310" y="73"/>
                  </a:lnTo>
                  <a:lnTo>
                    <a:pt x="289" y="71"/>
                  </a:lnTo>
                  <a:lnTo>
                    <a:pt x="266" y="69"/>
                  </a:lnTo>
                  <a:lnTo>
                    <a:pt x="240" y="67"/>
                  </a:lnTo>
                  <a:lnTo>
                    <a:pt x="214" y="66"/>
                  </a:lnTo>
                  <a:lnTo>
                    <a:pt x="184" y="65"/>
                  </a:lnTo>
                  <a:lnTo>
                    <a:pt x="155" y="64"/>
                  </a:lnTo>
                  <a:lnTo>
                    <a:pt x="125" y="64"/>
                  </a:lnTo>
                  <a:lnTo>
                    <a:pt x="97" y="65"/>
                  </a:lnTo>
                  <a:lnTo>
                    <a:pt x="68" y="66"/>
                  </a:lnTo>
                  <a:lnTo>
                    <a:pt x="44" y="69"/>
                  </a:lnTo>
                  <a:lnTo>
                    <a:pt x="20" y="73"/>
                  </a:lnTo>
                  <a:lnTo>
                    <a:pt x="0" y="78"/>
                  </a:lnTo>
                  <a:lnTo>
                    <a:pt x="0" y="22"/>
                  </a:lnTo>
                  <a:close/>
                </a:path>
              </a:pathLst>
            </a:custGeom>
            <a:solidFill>
              <a:srgbClr val="000000"/>
            </a:solidFill>
            <a:ln w="9525">
              <a:noFill/>
              <a:round/>
              <a:headEnd/>
              <a:tailEnd/>
            </a:ln>
          </p:spPr>
          <p:txBody>
            <a:bodyPr/>
            <a:lstStyle/>
            <a:p>
              <a:endParaRPr lang="fr-FR"/>
            </a:p>
          </p:txBody>
        </p:sp>
        <p:sp>
          <p:nvSpPr>
            <p:cNvPr id="19880" name="Freeform 28"/>
            <p:cNvSpPr>
              <a:spLocks/>
            </p:cNvSpPr>
            <p:nvPr/>
          </p:nvSpPr>
          <p:spPr bwMode="auto">
            <a:xfrm>
              <a:off x="1757" y="1319"/>
              <a:ext cx="84" cy="12"/>
            </a:xfrm>
            <a:custGeom>
              <a:avLst/>
              <a:gdLst>
                <a:gd name="T0" fmla="*/ 0 w 1096"/>
                <a:gd name="T1" fmla="*/ 0 h 155"/>
                <a:gd name="T2" fmla="*/ 0 w 1096"/>
                <a:gd name="T3" fmla="*/ 0 h 155"/>
                <a:gd name="T4" fmla="*/ 0 w 1096"/>
                <a:gd name="T5" fmla="*/ 0 h 155"/>
                <a:gd name="T6" fmla="*/ 0 w 1096"/>
                <a:gd name="T7" fmla="*/ 0 h 155"/>
                <a:gd name="T8" fmla="*/ 0 w 1096"/>
                <a:gd name="T9" fmla="*/ 0 h 155"/>
                <a:gd name="T10" fmla="*/ 0 w 1096"/>
                <a:gd name="T11" fmla="*/ 0 h 155"/>
                <a:gd name="T12" fmla="*/ 0 w 1096"/>
                <a:gd name="T13" fmla="*/ 0 h 155"/>
                <a:gd name="T14" fmla="*/ 0 w 1096"/>
                <a:gd name="T15" fmla="*/ 0 h 155"/>
                <a:gd name="T16" fmla="*/ 0 w 1096"/>
                <a:gd name="T17" fmla="*/ 0 h 155"/>
                <a:gd name="T18" fmla="*/ 0 w 1096"/>
                <a:gd name="T19" fmla="*/ 0 h 155"/>
                <a:gd name="T20" fmla="*/ 0 w 1096"/>
                <a:gd name="T21" fmla="*/ 0 h 155"/>
                <a:gd name="T22" fmla="*/ 0 w 1096"/>
                <a:gd name="T23" fmla="*/ 0 h 155"/>
                <a:gd name="T24" fmla="*/ 0 w 1096"/>
                <a:gd name="T25" fmla="*/ 0 h 155"/>
                <a:gd name="T26" fmla="*/ 0 w 1096"/>
                <a:gd name="T27" fmla="*/ 0 h 155"/>
                <a:gd name="T28" fmla="*/ 0 w 1096"/>
                <a:gd name="T29" fmla="*/ 0 h 155"/>
                <a:gd name="T30" fmla="*/ 0 w 1096"/>
                <a:gd name="T31" fmla="*/ 0 h 155"/>
                <a:gd name="T32" fmla="*/ 0 w 1096"/>
                <a:gd name="T33" fmla="*/ 0 h 155"/>
                <a:gd name="T34" fmla="*/ 0 w 1096"/>
                <a:gd name="T35" fmla="*/ 0 h 155"/>
                <a:gd name="T36" fmla="*/ 0 w 1096"/>
                <a:gd name="T37" fmla="*/ 0 h 155"/>
                <a:gd name="T38" fmla="*/ 0 w 1096"/>
                <a:gd name="T39" fmla="*/ 0 h 155"/>
                <a:gd name="T40" fmla="*/ 0 w 1096"/>
                <a:gd name="T41" fmla="*/ 0 h 155"/>
                <a:gd name="T42" fmla="*/ 0 w 1096"/>
                <a:gd name="T43" fmla="*/ 0 h 155"/>
                <a:gd name="T44" fmla="*/ 0 w 1096"/>
                <a:gd name="T45" fmla="*/ 0 h 155"/>
                <a:gd name="T46" fmla="*/ 0 w 1096"/>
                <a:gd name="T47" fmla="*/ 0 h 155"/>
                <a:gd name="T48" fmla="*/ 0 w 1096"/>
                <a:gd name="T49" fmla="*/ 0 h 155"/>
                <a:gd name="T50" fmla="*/ 0 w 1096"/>
                <a:gd name="T51" fmla="*/ 0 h 155"/>
                <a:gd name="T52" fmla="*/ 0 w 1096"/>
                <a:gd name="T53" fmla="*/ 0 h 155"/>
                <a:gd name="T54" fmla="*/ 0 w 1096"/>
                <a:gd name="T55" fmla="*/ 0 h 155"/>
                <a:gd name="T56" fmla="*/ 0 w 1096"/>
                <a:gd name="T57" fmla="*/ 0 h 155"/>
                <a:gd name="T58" fmla="*/ 0 w 1096"/>
                <a:gd name="T59" fmla="*/ 0 h 155"/>
                <a:gd name="T60" fmla="*/ 0 w 1096"/>
                <a:gd name="T61" fmla="*/ 0 h 155"/>
                <a:gd name="T62" fmla="*/ 0 w 1096"/>
                <a:gd name="T63" fmla="*/ 0 h 155"/>
                <a:gd name="T64" fmla="*/ 0 w 1096"/>
                <a:gd name="T65" fmla="*/ 0 h 155"/>
                <a:gd name="T66" fmla="*/ 0 w 1096"/>
                <a:gd name="T67" fmla="*/ 0 h 155"/>
                <a:gd name="T68" fmla="*/ 0 w 1096"/>
                <a:gd name="T69" fmla="*/ 0 h 155"/>
                <a:gd name="T70" fmla="*/ 0 w 1096"/>
                <a:gd name="T71" fmla="*/ 0 h 155"/>
                <a:gd name="T72" fmla="*/ 0 w 1096"/>
                <a:gd name="T73" fmla="*/ 0 h 155"/>
                <a:gd name="T74" fmla="*/ 0 w 1096"/>
                <a:gd name="T75" fmla="*/ 0 h 155"/>
                <a:gd name="T76" fmla="*/ 0 w 1096"/>
                <a:gd name="T77" fmla="*/ 0 h 155"/>
                <a:gd name="T78" fmla="*/ 0 w 1096"/>
                <a:gd name="T79" fmla="*/ 0 h 155"/>
                <a:gd name="T80" fmla="*/ 0 w 1096"/>
                <a:gd name="T81" fmla="*/ 0 h 155"/>
                <a:gd name="T82" fmla="*/ 0 w 1096"/>
                <a:gd name="T83" fmla="*/ 0 h 155"/>
                <a:gd name="T84" fmla="*/ 0 w 1096"/>
                <a:gd name="T85" fmla="*/ 0 h 155"/>
                <a:gd name="T86" fmla="*/ 0 w 1096"/>
                <a:gd name="T87" fmla="*/ 0 h 155"/>
                <a:gd name="T88" fmla="*/ 0 w 1096"/>
                <a:gd name="T89" fmla="*/ 0 h 155"/>
                <a:gd name="T90" fmla="*/ 0 w 1096"/>
                <a:gd name="T91" fmla="*/ 0 h 155"/>
                <a:gd name="T92" fmla="*/ 0 w 1096"/>
                <a:gd name="T93" fmla="*/ 0 h 155"/>
                <a:gd name="T94" fmla="*/ 0 w 1096"/>
                <a:gd name="T95" fmla="*/ 0 h 155"/>
                <a:gd name="T96" fmla="*/ 0 w 1096"/>
                <a:gd name="T97" fmla="*/ 0 h 1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96"/>
                <a:gd name="T148" fmla="*/ 0 h 155"/>
                <a:gd name="T149" fmla="*/ 1096 w 1096"/>
                <a:gd name="T150" fmla="*/ 155 h 1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96" h="155">
                  <a:moveTo>
                    <a:pt x="0" y="155"/>
                  </a:moveTo>
                  <a:lnTo>
                    <a:pt x="6" y="154"/>
                  </a:lnTo>
                  <a:lnTo>
                    <a:pt x="23" y="151"/>
                  </a:lnTo>
                  <a:lnTo>
                    <a:pt x="53" y="145"/>
                  </a:lnTo>
                  <a:lnTo>
                    <a:pt x="94" y="140"/>
                  </a:lnTo>
                  <a:lnTo>
                    <a:pt x="143" y="132"/>
                  </a:lnTo>
                  <a:lnTo>
                    <a:pt x="202" y="124"/>
                  </a:lnTo>
                  <a:lnTo>
                    <a:pt x="269" y="115"/>
                  </a:lnTo>
                  <a:lnTo>
                    <a:pt x="343" y="108"/>
                  </a:lnTo>
                  <a:lnTo>
                    <a:pt x="422" y="100"/>
                  </a:lnTo>
                  <a:lnTo>
                    <a:pt x="506" y="94"/>
                  </a:lnTo>
                  <a:lnTo>
                    <a:pt x="595" y="88"/>
                  </a:lnTo>
                  <a:lnTo>
                    <a:pt x="689" y="85"/>
                  </a:lnTo>
                  <a:lnTo>
                    <a:pt x="784" y="81"/>
                  </a:lnTo>
                  <a:lnTo>
                    <a:pt x="881" y="81"/>
                  </a:lnTo>
                  <a:lnTo>
                    <a:pt x="979" y="85"/>
                  </a:lnTo>
                  <a:lnTo>
                    <a:pt x="1078" y="92"/>
                  </a:lnTo>
                  <a:lnTo>
                    <a:pt x="1085" y="91"/>
                  </a:lnTo>
                  <a:lnTo>
                    <a:pt x="1091" y="89"/>
                  </a:lnTo>
                  <a:lnTo>
                    <a:pt x="1094" y="84"/>
                  </a:lnTo>
                  <a:lnTo>
                    <a:pt x="1096" y="78"/>
                  </a:lnTo>
                  <a:lnTo>
                    <a:pt x="1096" y="70"/>
                  </a:lnTo>
                  <a:lnTo>
                    <a:pt x="1095" y="63"/>
                  </a:lnTo>
                  <a:lnTo>
                    <a:pt x="1093" y="55"/>
                  </a:lnTo>
                  <a:lnTo>
                    <a:pt x="1091" y="47"/>
                  </a:lnTo>
                  <a:lnTo>
                    <a:pt x="1086" y="38"/>
                  </a:lnTo>
                  <a:lnTo>
                    <a:pt x="1083" y="29"/>
                  </a:lnTo>
                  <a:lnTo>
                    <a:pt x="1079" y="21"/>
                  </a:lnTo>
                  <a:lnTo>
                    <a:pt x="1076" y="15"/>
                  </a:lnTo>
                  <a:lnTo>
                    <a:pt x="1072" y="9"/>
                  </a:lnTo>
                  <a:lnTo>
                    <a:pt x="1070" y="4"/>
                  </a:lnTo>
                  <a:lnTo>
                    <a:pt x="1069" y="1"/>
                  </a:lnTo>
                  <a:lnTo>
                    <a:pt x="1059" y="0"/>
                  </a:lnTo>
                  <a:lnTo>
                    <a:pt x="1035" y="0"/>
                  </a:lnTo>
                  <a:lnTo>
                    <a:pt x="996" y="0"/>
                  </a:lnTo>
                  <a:lnTo>
                    <a:pt x="944" y="0"/>
                  </a:lnTo>
                  <a:lnTo>
                    <a:pt x="881" y="1"/>
                  </a:lnTo>
                  <a:lnTo>
                    <a:pt x="811" y="4"/>
                  </a:lnTo>
                  <a:lnTo>
                    <a:pt x="733" y="7"/>
                  </a:lnTo>
                  <a:lnTo>
                    <a:pt x="650" y="13"/>
                  </a:lnTo>
                  <a:lnTo>
                    <a:pt x="562" y="20"/>
                  </a:lnTo>
                  <a:lnTo>
                    <a:pt x="474" y="30"/>
                  </a:lnTo>
                  <a:lnTo>
                    <a:pt x="384" y="42"/>
                  </a:lnTo>
                  <a:lnTo>
                    <a:pt x="297" y="58"/>
                  </a:lnTo>
                  <a:lnTo>
                    <a:pt x="213" y="76"/>
                  </a:lnTo>
                  <a:lnTo>
                    <a:pt x="134" y="99"/>
                  </a:lnTo>
                  <a:lnTo>
                    <a:pt x="61" y="124"/>
                  </a:lnTo>
                  <a:lnTo>
                    <a:pt x="0" y="155"/>
                  </a:lnTo>
                  <a:close/>
                </a:path>
              </a:pathLst>
            </a:custGeom>
            <a:solidFill>
              <a:srgbClr val="000000"/>
            </a:solidFill>
            <a:ln w="9525">
              <a:noFill/>
              <a:round/>
              <a:headEnd/>
              <a:tailEnd/>
            </a:ln>
          </p:spPr>
          <p:txBody>
            <a:bodyPr/>
            <a:lstStyle/>
            <a:p>
              <a:endParaRPr lang="fr-FR"/>
            </a:p>
          </p:txBody>
        </p:sp>
        <p:sp>
          <p:nvSpPr>
            <p:cNvPr id="19881" name="Freeform 29"/>
            <p:cNvSpPr>
              <a:spLocks/>
            </p:cNvSpPr>
            <p:nvPr/>
          </p:nvSpPr>
          <p:spPr bwMode="auto">
            <a:xfrm>
              <a:off x="1700" y="1297"/>
              <a:ext cx="73" cy="24"/>
            </a:xfrm>
            <a:custGeom>
              <a:avLst/>
              <a:gdLst>
                <a:gd name="T0" fmla="*/ 0 w 952"/>
                <a:gd name="T1" fmla="*/ 0 h 318"/>
                <a:gd name="T2" fmla="*/ 0 w 952"/>
                <a:gd name="T3" fmla="*/ 0 h 318"/>
                <a:gd name="T4" fmla="*/ 0 w 952"/>
                <a:gd name="T5" fmla="*/ 0 h 318"/>
                <a:gd name="T6" fmla="*/ 0 w 952"/>
                <a:gd name="T7" fmla="*/ 0 h 318"/>
                <a:gd name="T8" fmla="*/ 0 w 952"/>
                <a:gd name="T9" fmla="*/ 0 h 318"/>
                <a:gd name="T10" fmla="*/ 0 w 952"/>
                <a:gd name="T11" fmla="*/ 0 h 318"/>
                <a:gd name="T12" fmla="*/ 0 w 952"/>
                <a:gd name="T13" fmla="*/ 0 h 318"/>
                <a:gd name="T14" fmla="*/ 0 w 952"/>
                <a:gd name="T15" fmla="*/ 0 h 318"/>
                <a:gd name="T16" fmla="*/ 0 w 952"/>
                <a:gd name="T17" fmla="*/ 0 h 318"/>
                <a:gd name="T18" fmla="*/ 0 w 952"/>
                <a:gd name="T19" fmla="*/ 0 h 318"/>
                <a:gd name="T20" fmla="*/ 0 w 952"/>
                <a:gd name="T21" fmla="*/ 0 h 318"/>
                <a:gd name="T22" fmla="*/ 0 w 952"/>
                <a:gd name="T23" fmla="*/ 0 h 318"/>
                <a:gd name="T24" fmla="*/ 0 w 952"/>
                <a:gd name="T25" fmla="*/ 0 h 318"/>
                <a:gd name="T26" fmla="*/ 0 w 952"/>
                <a:gd name="T27" fmla="*/ 0 h 318"/>
                <a:gd name="T28" fmla="*/ 0 w 952"/>
                <a:gd name="T29" fmla="*/ 0 h 318"/>
                <a:gd name="T30" fmla="*/ 0 w 952"/>
                <a:gd name="T31" fmla="*/ 0 h 318"/>
                <a:gd name="T32" fmla="*/ 0 w 952"/>
                <a:gd name="T33" fmla="*/ 0 h 318"/>
                <a:gd name="T34" fmla="*/ 0 w 952"/>
                <a:gd name="T35" fmla="*/ 0 h 318"/>
                <a:gd name="T36" fmla="*/ 0 w 952"/>
                <a:gd name="T37" fmla="*/ 0 h 318"/>
                <a:gd name="T38" fmla="*/ 0 w 952"/>
                <a:gd name="T39" fmla="*/ 0 h 318"/>
                <a:gd name="T40" fmla="*/ 0 w 952"/>
                <a:gd name="T41" fmla="*/ 0 h 318"/>
                <a:gd name="T42" fmla="*/ 0 w 952"/>
                <a:gd name="T43" fmla="*/ 0 h 318"/>
                <a:gd name="T44" fmla="*/ 0 w 952"/>
                <a:gd name="T45" fmla="*/ 0 h 318"/>
                <a:gd name="T46" fmla="*/ 0 w 952"/>
                <a:gd name="T47" fmla="*/ 0 h 318"/>
                <a:gd name="T48" fmla="*/ 0 w 952"/>
                <a:gd name="T49" fmla="*/ 0 h 318"/>
                <a:gd name="T50" fmla="*/ 0 w 952"/>
                <a:gd name="T51" fmla="*/ 0 h 318"/>
                <a:gd name="T52" fmla="*/ 0 w 952"/>
                <a:gd name="T53" fmla="*/ 0 h 318"/>
                <a:gd name="T54" fmla="*/ 0 w 952"/>
                <a:gd name="T55" fmla="*/ 0 h 318"/>
                <a:gd name="T56" fmla="*/ 0 w 952"/>
                <a:gd name="T57" fmla="*/ 0 h 318"/>
                <a:gd name="T58" fmla="*/ 0 w 952"/>
                <a:gd name="T59" fmla="*/ 0 h 318"/>
                <a:gd name="T60" fmla="*/ 0 w 952"/>
                <a:gd name="T61" fmla="*/ 0 h 318"/>
                <a:gd name="T62" fmla="*/ 0 w 952"/>
                <a:gd name="T63" fmla="*/ 0 h 318"/>
                <a:gd name="T64" fmla="*/ 0 w 952"/>
                <a:gd name="T65" fmla="*/ 0 h 318"/>
                <a:gd name="T66" fmla="*/ 0 w 952"/>
                <a:gd name="T67" fmla="*/ 0 h 318"/>
                <a:gd name="T68" fmla="*/ 0 w 952"/>
                <a:gd name="T69" fmla="*/ 0 h 318"/>
                <a:gd name="T70" fmla="*/ 0 w 952"/>
                <a:gd name="T71" fmla="*/ 0 h 31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52"/>
                <a:gd name="T109" fmla="*/ 0 h 318"/>
                <a:gd name="T110" fmla="*/ 952 w 952"/>
                <a:gd name="T111" fmla="*/ 318 h 31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52" h="318">
                  <a:moveTo>
                    <a:pt x="8" y="222"/>
                  </a:moveTo>
                  <a:lnTo>
                    <a:pt x="13" y="223"/>
                  </a:lnTo>
                  <a:lnTo>
                    <a:pt x="30" y="227"/>
                  </a:lnTo>
                  <a:lnTo>
                    <a:pt x="56" y="233"/>
                  </a:lnTo>
                  <a:lnTo>
                    <a:pt x="91" y="239"/>
                  </a:lnTo>
                  <a:lnTo>
                    <a:pt x="133" y="243"/>
                  </a:lnTo>
                  <a:lnTo>
                    <a:pt x="184" y="248"/>
                  </a:lnTo>
                  <a:lnTo>
                    <a:pt x="240" y="249"/>
                  </a:lnTo>
                  <a:lnTo>
                    <a:pt x="303" y="248"/>
                  </a:lnTo>
                  <a:lnTo>
                    <a:pt x="368" y="241"/>
                  </a:lnTo>
                  <a:lnTo>
                    <a:pt x="439" y="230"/>
                  </a:lnTo>
                  <a:lnTo>
                    <a:pt x="510" y="212"/>
                  </a:lnTo>
                  <a:lnTo>
                    <a:pt x="584" y="188"/>
                  </a:lnTo>
                  <a:lnTo>
                    <a:pt x="659" y="155"/>
                  </a:lnTo>
                  <a:lnTo>
                    <a:pt x="734" y="113"/>
                  </a:lnTo>
                  <a:lnTo>
                    <a:pt x="809" y="62"/>
                  </a:lnTo>
                  <a:lnTo>
                    <a:pt x="881" y="0"/>
                  </a:lnTo>
                  <a:lnTo>
                    <a:pt x="952" y="9"/>
                  </a:lnTo>
                  <a:lnTo>
                    <a:pt x="947" y="13"/>
                  </a:lnTo>
                  <a:lnTo>
                    <a:pt x="934" y="26"/>
                  </a:lnTo>
                  <a:lnTo>
                    <a:pt x="913" y="47"/>
                  </a:lnTo>
                  <a:lnTo>
                    <a:pt x="884" y="74"/>
                  </a:lnTo>
                  <a:lnTo>
                    <a:pt x="847" y="104"/>
                  </a:lnTo>
                  <a:lnTo>
                    <a:pt x="802" y="139"/>
                  </a:lnTo>
                  <a:lnTo>
                    <a:pt x="752" y="172"/>
                  </a:lnTo>
                  <a:lnTo>
                    <a:pt x="693" y="207"/>
                  </a:lnTo>
                  <a:lnTo>
                    <a:pt x="627" y="238"/>
                  </a:lnTo>
                  <a:lnTo>
                    <a:pt x="556" y="266"/>
                  </a:lnTo>
                  <a:lnTo>
                    <a:pt x="478" y="291"/>
                  </a:lnTo>
                  <a:lnTo>
                    <a:pt x="393" y="309"/>
                  </a:lnTo>
                  <a:lnTo>
                    <a:pt x="304" y="318"/>
                  </a:lnTo>
                  <a:lnTo>
                    <a:pt x="208" y="318"/>
                  </a:lnTo>
                  <a:lnTo>
                    <a:pt x="106" y="307"/>
                  </a:lnTo>
                  <a:lnTo>
                    <a:pt x="0" y="285"/>
                  </a:lnTo>
                  <a:lnTo>
                    <a:pt x="8" y="222"/>
                  </a:lnTo>
                  <a:close/>
                </a:path>
              </a:pathLst>
            </a:custGeom>
            <a:solidFill>
              <a:srgbClr val="000000"/>
            </a:solidFill>
            <a:ln w="9525">
              <a:noFill/>
              <a:round/>
              <a:headEnd/>
              <a:tailEnd/>
            </a:ln>
          </p:spPr>
          <p:txBody>
            <a:bodyPr/>
            <a:lstStyle/>
            <a:p>
              <a:endParaRPr lang="fr-FR"/>
            </a:p>
          </p:txBody>
        </p:sp>
        <p:sp>
          <p:nvSpPr>
            <p:cNvPr id="19882" name="Freeform 30"/>
            <p:cNvSpPr>
              <a:spLocks/>
            </p:cNvSpPr>
            <p:nvPr/>
          </p:nvSpPr>
          <p:spPr bwMode="auto">
            <a:xfrm>
              <a:off x="1769" y="1293"/>
              <a:ext cx="13" cy="18"/>
            </a:xfrm>
            <a:custGeom>
              <a:avLst/>
              <a:gdLst>
                <a:gd name="T0" fmla="*/ 0 w 162"/>
                <a:gd name="T1" fmla="*/ 0 h 227"/>
                <a:gd name="T2" fmla="*/ 0 w 162"/>
                <a:gd name="T3" fmla="*/ 0 h 227"/>
                <a:gd name="T4" fmla="*/ 0 w 162"/>
                <a:gd name="T5" fmla="*/ 0 h 227"/>
                <a:gd name="T6" fmla="*/ 0 w 162"/>
                <a:gd name="T7" fmla="*/ 0 h 227"/>
                <a:gd name="T8" fmla="*/ 0 w 162"/>
                <a:gd name="T9" fmla="*/ 0 h 227"/>
                <a:gd name="T10" fmla="*/ 0 w 162"/>
                <a:gd name="T11" fmla="*/ 0 h 227"/>
                <a:gd name="T12" fmla="*/ 0 w 162"/>
                <a:gd name="T13" fmla="*/ 0 h 227"/>
                <a:gd name="T14" fmla="*/ 0 w 162"/>
                <a:gd name="T15" fmla="*/ 0 h 227"/>
                <a:gd name="T16" fmla="*/ 0 w 162"/>
                <a:gd name="T17" fmla="*/ 0 h 227"/>
                <a:gd name="T18" fmla="*/ 0 w 162"/>
                <a:gd name="T19" fmla="*/ 0 h 227"/>
                <a:gd name="T20" fmla="*/ 0 w 162"/>
                <a:gd name="T21" fmla="*/ 0 h 227"/>
                <a:gd name="T22" fmla="*/ 0 w 162"/>
                <a:gd name="T23" fmla="*/ 0 h 227"/>
                <a:gd name="T24" fmla="*/ 0 w 162"/>
                <a:gd name="T25" fmla="*/ 0 h 227"/>
                <a:gd name="T26" fmla="*/ 0 w 162"/>
                <a:gd name="T27" fmla="*/ 0 h 227"/>
                <a:gd name="T28" fmla="*/ 0 w 162"/>
                <a:gd name="T29" fmla="*/ 0 h 227"/>
                <a:gd name="T30" fmla="*/ 0 w 162"/>
                <a:gd name="T31" fmla="*/ 0 h 227"/>
                <a:gd name="T32" fmla="*/ 0 w 162"/>
                <a:gd name="T33" fmla="*/ 0 h 227"/>
                <a:gd name="T34" fmla="*/ 0 w 162"/>
                <a:gd name="T35" fmla="*/ 0 h 227"/>
                <a:gd name="T36" fmla="*/ 0 w 162"/>
                <a:gd name="T37" fmla="*/ 0 h 227"/>
                <a:gd name="T38" fmla="*/ 0 w 162"/>
                <a:gd name="T39" fmla="*/ 0 h 227"/>
                <a:gd name="T40" fmla="*/ 0 w 162"/>
                <a:gd name="T41" fmla="*/ 0 h 227"/>
                <a:gd name="T42" fmla="*/ 0 w 162"/>
                <a:gd name="T43" fmla="*/ 0 h 227"/>
                <a:gd name="T44" fmla="*/ 0 w 162"/>
                <a:gd name="T45" fmla="*/ 0 h 227"/>
                <a:gd name="T46" fmla="*/ 0 w 162"/>
                <a:gd name="T47" fmla="*/ 0 h 227"/>
                <a:gd name="T48" fmla="*/ 0 w 162"/>
                <a:gd name="T49" fmla="*/ 0 h 227"/>
                <a:gd name="T50" fmla="*/ 0 w 162"/>
                <a:gd name="T51" fmla="*/ 0 h 227"/>
                <a:gd name="T52" fmla="*/ 0 w 162"/>
                <a:gd name="T53" fmla="*/ 0 h 227"/>
                <a:gd name="T54" fmla="*/ 0 w 162"/>
                <a:gd name="T55" fmla="*/ 0 h 227"/>
                <a:gd name="T56" fmla="*/ 0 w 162"/>
                <a:gd name="T57" fmla="*/ 0 h 227"/>
                <a:gd name="T58" fmla="*/ 0 w 162"/>
                <a:gd name="T59" fmla="*/ 0 h 227"/>
                <a:gd name="T60" fmla="*/ 0 w 162"/>
                <a:gd name="T61" fmla="*/ 0 h 227"/>
                <a:gd name="T62" fmla="*/ 0 w 162"/>
                <a:gd name="T63" fmla="*/ 0 h 227"/>
                <a:gd name="T64" fmla="*/ 0 w 162"/>
                <a:gd name="T65" fmla="*/ 0 h 227"/>
                <a:gd name="T66" fmla="*/ 0 w 162"/>
                <a:gd name="T67" fmla="*/ 0 h 227"/>
                <a:gd name="T68" fmla="*/ 0 w 162"/>
                <a:gd name="T69" fmla="*/ 0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227"/>
                <a:gd name="T107" fmla="*/ 162 w 162"/>
                <a:gd name="T108" fmla="*/ 227 h 2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227">
                  <a:moveTo>
                    <a:pt x="0" y="37"/>
                  </a:moveTo>
                  <a:lnTo>
                    <a:pt x="2" y="40"/>
                  </a:lnTo>
                  <a:lnTo>
                    <a:pt x="6" y="43"/>
                  </a:lnTo>
                  <a:lnTo>
                    <a:pt x="12" y="51"/>
                  </a:lnTo>
                  <a:lnTo>
                    <a:pt x="17" y="57"/>
                  </a:lnTo>
                  <a:lnTo>
                    <a:pt x="24" y="67"/>
                  </a:lnTo>
                  <a:lnTo>
                    <a:pt x="31" y="77"/>
                  </a:lnTo>
                  <a:lnTo>
                    <a:pt x="39" y="89"/>
                  </a:lnTo>
                  <a:lnTo>
                    <a:pt x="48" y="103"/>
                  </a:lnTo>
                  <a:lnTo>
                    <a:pt x="56" y="117"/>
                  </a:lnTo>
                  <a:lnTo>
                    <a:pt x="63" y="132"/>
                  </a:lnTo>
                  <a:lnTo>
                    <a:pt x="72" y="150"/>
                  </a:lnTo>
                  <a:lnTo>
                    <a:pt x="79" y="167"/>
                  </a:lnTo>
                  <a:lnTo>
                    <a:pt x="86" y="187"/>
                  </a:lnTo>
                  <a:lnTo>
                    <a:pt x="92" y="206"/>
                  </a:lnTo>
                  <a:lnTo>
                    <a:pt x="98" y="227"/>
                  </a:lnTo>
                  <a:lnTo>
                    <a:pt x="162" y="193"/>
                  </a:lnTo>
                  <a:lnTo>
                    <a:pt x="161" y="191"/>
                  </a:lnTo>
                  <a:lnTo>
                    <a:pt x="159" y="187"/>
                  </a:lnTo>
                  <a:lnTo>
                    <a:pt x="156" y="179"/>
                  </a:lnTo>
                  <a:lnTo>
                    <a:pt x="152" y="171"/>
                  </a:lnTo>
                  <a:lnTo>
                    <a:pt x="147" y="159"/>
                  </a:lnTo>
                  <a:lnTo>
                    <a:pt x="141" y="147"/>
                  </a:lnTo>
                  <a:lnTo>
                    <a:pt x="134" y="132"/>
                  </a:lnTo>
                  <a:lnTo>
                    <a:pt x="128" y="119"/>
                  </a:lnTo>
                  <a:lnTo>
                    <a:pt x="119" y="103"/>
                  </a:lnTo>
                  <a:lnTo>
                    <a:pt x="111" y="86"/>
                  </a:lnTo>
                  <a:lnTo>
                    <a:pt x="102" y="70"/>
                  </a:lnTo>
                  <a:lnTo>
                    <a:pt x="94" y="55"/>
                  </a:lnTo>
                  <a:lnTo>
                    <a:pt x="85" y="38"/>
                  </a:lnTo>
                  <a:lnTo>
                    <a:pt x="75" y="24"/>
                  </a:lnTo>
                  <a:lnTo>
                    <a:pt x="67" y="11"/>
                  </a:lnTo>
                  <a:lnTo>
                    <a:pt x="59" y="0"/>
                  </a:lnTo>
                  <a:lnTo>
                    <a:pt x="0" y="37"/>
                  </a:lnTo>
                  <a:close/>
                </a:path>
              </a:pathLst>
            </a:custGeom>
            <a:solidFill>
              <a:srgbClr val="000000"/>
            </a:solidFill>
            <a:ln w="9525">
              <a:noFill/>
              <a:round/>
              <a:headEnd/>
              <a:tailEnd/>
            </a:ln>
          </p:spPr>
          <p:txBody>
            <a:bodyPr/>
            <a:lstStyle/>
            <a:p>
              <a:endParaRPr lang="fr-FR"/>
            </a:p>
          </p:txBody>
        </p:sp>
        <p:sp>
          <p:nvSpPr>
            <p:cNvPr id="19883" name="Freeform 31"/>
            <p:cNvSpPr>
              <a:spLocks/>
            </p:cNvSpPr>
            <p:nvPr/>
          </p:nvSpPr>
          <p:spPr bwMode="auto">
            <a:xfrm>
              <a:off x="1755" y="1334"/>
              <a:ext cx="84" cy="58"/>
            </a:xfrm>
            <a:custGeom>
              <a:avLst/>
              <a:gdLst>
                <a:gd name="T0" fmla="*/ 0 w 1096"/>
                <a:gd name="T1" fmla="*/ 0 h 765"/>
                <a:gd name="T2" fmla="*/ 0 w 1096"/>
                <a:gd name="T3" fmla="*/ 0 h 765"/>
                <a:gd name="T4" fmla="*/ 0 w 1096"/>
                <a:gd name="T5" fmla="*/ 0 h 765"/>
                <a:gd name="T6" fmla="*/ 0 w 1096"/>
                <a:gd name="T7" fmla="*/ 0 h 765"/>
                <a:gd name="T8" fmla="*/ 0 w 1096"/>
                <a:gd name="T9" fmla="*/ 0 h 765"/>
                <a:gd name="T10" fmla="*/ 0 w 1096"/>
                <a:gd name="T11" fmla="*/ 0 h 765"/>
                <a:gd name="T12" fmla="*/ 0 w 1096"/>
                <a:gd name="T13" fmla="*/ 0 h 765"/>
                <a:gd name="T14" fmla="*/ 0 w 1096"/>
                <a:gd name="T15" fmla="*/ 0 h 765"/>
                <a:gd name="T16" fmla="*/ 0 w 1096"/>
                <a:gd name="T17" fmla="*/ 0 h 765"/>
                <a:gd name="T18" fmla="*/ 0 w 1096"/>
                <a:gd name="T19" fmla="*/ 0 h 765"/>
                <a:gd name="T20" fmla="*/ 0 w 1096"/>
                <a:gd name="T21" fmla="*/ 0 h 765"/>
                <a:gd name="T22" fmla="*/ 0 w 1096"/>
                <a:gd name="T23" fmla="*/ 0 h 765"/>
                <a:gd name="T24" fmla="*/ 0 w 1096"/>
                <a:gd name="T25" fmla="*/ 0 h 765"/>
                <a:gd name="T26" fmla="*/ 0 w 1096"/>
                <a:gd name="T27" fmla="*/ 0 h 765"/>
                <a:gd name="T28" fmla="*/ 0 w 1096"/>
                <a:gd name="T29" fmla="*/ 0 h 765"/>
                <a:gd name="T30" fmla="*/ 0 w 1096"/>
                <a:gd name="T31" fmla="*/ 0 h 765"/>
                <a:gd name="T32" fmla="*/ 0 w 1096"/>
                <a:gd name="T33" fmla="*/ 0 h 765"/>
                <a:gd name="T34" fmla="*/ 0 w 1096"/>
                <a:gd name="T35" fmla="*/ 0 h 765"/>
                <a:gd name="T36" fmla="*/ 0 w 1096"/>
                <a:gd name="T37" fmla="*/ 0 h 765"/>
                <a:gd name="T38" fmla="*/ 0 w 1096"/>
                <a:gd name="T39" fmla="*/ 0 h 765"/>
                <a:gd name="T40" fmla="*/ 0 w 1096"/>
                <a:gd name="T41" fmla="*/ 0 h 765"/>
                <a:gd name="T42" fmla="*/ 0 w 1096"/>
                <a:gd name="T43" fmla="*/ 0 h 765"/>
                <a:gd name="T44" fmla="*/ 0 w 1096"/>
                <a:gd name="T45" fmla="*/ 0 h 765"/>
                <a:gd name="T46" fmla="*/ 0 w 1096"/>
                <a:gd name="T47" fmla="*/ 0 h 765"/>
                <a:gd name="T48" fmla="*/ 0 w 1096"/>
                <a:gd name="T49" fmla="*/ 0 h 765"/>
                <a:gd name="T50" fmla="*/ 0 w 1096"/>
                <a:gd name="T51" fmla="*/ 0 h 765"/>
                <a:gd name="T52" fmla="*/ 0 w 1096"/>
                <a:gd name="T53" fmla="*/ 0 h 765"/>
                <a:gd name="T54" fmla="*/ 0 w 1096"/>
                <a:gd name="T55" fmla="*/ 0 h 765"/>
                <a:gd name="T56" fmla="*/ 0 w 1096"/>
                <a:gd name="T57" fmla="*/ 0 h 765"/>
                <a:gd name="T58" fmla="*/ 0 w 1096"/>
                <a:gd name="T59" fmla="*/ 0 h 765"/>
                <a:gd name="T60" fmla="*/ 0 w 1096"/>
                <a:gd name="T61" fmla="*/ 0 h 765"/>
                <a:gd name="T62" fmla="*/ 0 w 1096"/>
                <a:gd name="T63" fmla="*/ 0 h 765"/>
                <a:gd name="T64" fmla="*/ 0 w 1096"/>
                <a:gd name="T65" fmla="*/ 0 h 765"/>
                <a:gd name="T66" fmla="*/ 0 w 1096"/>
                <a:gd name="T67" fmla="*/ 0 h 765"/>
                <a:gd name="T68" fmla="*/ 0 w 1096"/>
                <a:gd name="T69" fmla="*/ 0 h 765"/>
                <a:gd name="T70" fmla="*/ 0 w 1096"/>
                <a:gd name="T71" fmla="*/ 0 h 765"/>
                <a:gd name="T72" fmla="*/ 0 w 1096"/>
                <a:gd name="T73" fmla="*/ 0 h 765"/>
                <a:gd name="T74" fmla="*/ 0 w 1096"/>
                <a:gd name="T75" fmla="*/ 0 h 765"/>
                <a:gd name="T76" fmla="*/ 0 w 1096"/>
                <a:gd name="T77" fmla="*/ 0 h 765"/>
                <a:gd name="T78" fmla="*/ 0 w 1096"/>
                <a:gd name="T79" fmla="*/ 0 h 765"/>
                <a:gd name="T80" fmla="*/ 0 w 1096"/>
                <a:gd name="T81" fmla="*/ 0 h 765"/>
                <a:gd name="T82" fmla="*/ 0 w 1096"/>
                <a:gd name="T83" fmla="*/ 0 h 765"/>
                <a:gd name="T84" fmla="*/ 0 w 1096"/>
                <a:gd name="T85" fmla="*/ 0 h 765"/>
                <a:gd name="T86" fmla="*/ 0 w 1096"/>
                <a:gd name="T87" fmla="*/ 0 h 765"/>
                <a:gd name="T88" fmla="*/ 0 w 1096"/>
                <a:gd name="T89" fmla="*/ 0 h 765"/>
                <a:gd name="T90" fmla="*/ 0 w 1096"/>
                <a:gd name="T91" fmla="*/ 0 h 765"/>
                <a:gd name="T92" fmla="*/ 0 w 1096"/>
                <a:gd name="T93" fmla="*/ 0 h 765"/>
                <a:gd name="T94" fmla="*/ 0 w 1096"/>
                <a:gd name="T95" fmla="*/ 0 h 76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96"/>
                <a:gd name="T145" fmla="*/ 0 h 765"/>
                <a:gd name="T146" fmla="*/ 1096 w 1096"/>
                <a:gd name="T147" fmla="*/ 765 h 76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96" h="765">
                  <a:moveTo>
                    <a:pt x="1082" y="0"/>
                  </a:moveTo>
                  <a:lnTo>
                    <a:pt x="1073" y="0"/>
                  </a:lnTo>
                  <a:lnTo>
                    <a:pt x="1050" y="2"/>
                  </a:lnTo>
                  <a:lnTo>
                    <a:pt x="1013" y="4"/>
                  </a:lnTo>
                  <a:lnTo>
                    <a:pt x="965" y="8"/>
                  </a:lnTo>
                  <a:lnTo>
                    <a:pt x="907" y="12"/>
                  </a:lnTo>
                  <a:lnTo>
                    <a:pt x="842" y="16"/>
                  </a:lnTo>
                  <a:lnTo>
                    <a:pt x="770" y="22"/>
                  </a:lnTo>
                  <a:lnTo>
                    <a:pt x="695" y="29"/>
                  </a:lnTo>
                  <a:lnTo>
                    <a:pt x="616" y="37"/>
                  </a:lnTo>
                  <a:lnTo>
                    <a:pt x="538" y="45"/>
                  </a:lnTo>
                  <a:lnTo>
                    <a:pt x="459" y="54"/>
                  </a:lnTo>
                  <a:lnTo>
                    <a:pt x="386" y="64"/>
                  </a:lnTo>
                  <a:lnTo>
                    <a:pt x="316" y="74"/>
                  </a:lnTo>
                  <a:lnTo>
                    <a:pt x="254" y="86"/>
                  </a:lnTo>
                  <a:lnTo>
                    <a:pt x="201" y="98"/>
                  </a:lnTo>
                  <a:lnTo>
                    <a:pt x="158" y="110"/>
                  </a:lnTo>
                  <a:lnTo>
                    <a:pt x="152" y="114"/>
                  </a:lnTo>
                  <a:lnTo>
                    <a:pt x="146" y="124"/>
                  </a:lnTo>
                  <a:lnTo>
                    <a:pt x="139" y="140"/>
                  </a:lnTo>
                  <a:lnTo>
                    <a:pt x="131" y="162"/>
                  </a:lnTo>
                  <a:lnTo>
                    <a:pt x="120" y="189"/>
                  </a:lnTo>
                  <a:lnTo>
                    <a:pt x="110" y="220"/>
                  </a:lnTo>
                  <a:lnTo>
                    <a:pt x="99" y="257"/>
                  </a:lnTo>
                  <a:lnTo>
                    <a:pt x="88" y="298"/>
                  </a:lnTo>
                  <a:lnTo>
                    <a:pt x="76" y="343"/>
                  </a:lnTo>
                  <a:lnTo>
                    <a:pt x="65" y="392"/>
                  </a:lnTo>
                  <a:lnTo>
                    <a:pt x="52" y="444"/>
                  </a:lnTo>
                  <a:lnTo>
                    <a:pt x="41" y="500"/>
                  </a:lnTo>
                  <a:lnTo>
                    <a:pt x="30" y="559"/>
                  </a:lnTo>
                  <a:lnTo>
                    <a:pt x="19" y="620"/>
                  </a:lnTo>
                  <a:lnTo>
                    <a:pt x="9" y="684"/>
                  </a:lnTo>
                  <a:lnTo>
                    <a:pt x="0" y="752"/>
                  </a:lnTo>
                  <a:lnTo>
                    <a:pt x="0" y="755"/>
                  </a:lnTo>
                  <a:lnTo>
                    <a:pt x="2" y="758"/>
                  </a:lnTo>
                  <a:lnTo>
                    <a:pt x="5" y="760"/>
                  </a:lnTo>
                  <a:lnTo>
                    <a:pt x="10" y="762"/>
                  </a:lnTo>
                  <a:lnTo>
                    <a:pt x="15" y="763"/>
                  </a:lnTo>
                  <a:lnTo>
                    <a:pt x="23" y="764"/>
                  </a:lnTo>
                  <a:lnTo>
                    <a:pt x="30" y="764"/>
                  </a:lnTo>
                  <a:lnTo>
                    <a:pt x="37" y="765"/>
                  </a:lnTo>
                  <a:lnTo>
                    <a:pt x="44" y="764"/>
                  </a:lnTo>
                  <a:lnTo>
                    <a:pt x="51" y="763"/>
                  </a:lnTo>
                  <a:lnTo>
                    <a:pt x="58" y="762"/>
                  </a:lnTo>
                  <a:lnTo>
                    <a:pt x="64" y="762"/>
                  </a:lnTo>
                  <a:lnTo>
                    <a:pt x="69" y="761"/>
                  </a:lnTo>
                  <a:lnTo>
                    <a:pt x="73" y="761"/>
                  </a:lnTo>
                  <a:lnTo>
                    <a:pt x="76" y="761"/>
                  </a:lnTo>
                  <a:lnTo>
                    <a:pt x="77" y="761"/>
                  </a:lnTo>
                  <a:lnTo>
                    <a:pt x="77" y="755"/>
                  </a:lnTo>
                  <a:lnTo>
                    <a:pt x="80" y="736"/>
                  </a:lnTo>
                  <a:lnTo>
                    <a:pt x="83" y="709"/>
                  </a:lnTo>
                  <a:lnTo>
                    <a:pt x="88" y="673"/>
                  </a:lnTo>
                  <a:lnTo>
                    <a:pt x="96" y="630"/>
                  </a:lnTo>
                  <a:lnTo>
                    <a:pt x="102" y="583"/>
                  </a:lnTo>
                  <a:lnTo>
                    <a:pt x="111" y="532"/>
                  </a:lnTo>
                  <a:lnTo>
                    <a:pt x="120" y="479"/>
                  </a:lnTo>
                  <a:lnTo>
                    <a:pt x="129" y="424"/>
                  </a:lnTo>
                  <a:lnTo>
                    <a:pt x="139" y="371"/>
                  </a:lnTo>
                  <a:lnTo>
                    <a:pt x="148" y="320"/>
                  </a:lnTo>
                  <a:lnTo>
                    <a:pt x="159" y="274"/>
                  </a:lnTo>
                  <a:lnTo>
                    <a:pt x="168" y="232"/>
                  </a:lnTo>
                  <a:lnTo>
                    <a:pt x="177" y="197"/>
                  </a:lnTo>
                  <a:lnTo>
                    <a:pt x="184" y="169"/>
                  </a:lnTo>
                  <a:lnTo>
                    <a:pt x="194" y="154"/>
                  </a:lnTo>
                  <a:lnTo>
                    <a:pt x="198" y="151"/>
                  </a:lnTo>
                  <a:lnTo>
                    <a:pt x="209" y="147"/>
                  </a:lnTo>
                  <a:lnTo>
                    <a:pt x="227" y="142"/>
                  </a:lnTo>
                  <a:lnTo>
                    <a:pt x="251" y="137"/>
                  </a:lnTo>
                  <a:lnTo>
                    <a:pt x="283" y="131"/>
                  </a:lnTo>
                  <a:lnTo>
                    <a:pt x="321" y="125"/>
                  </a:lnTo>
                  <a:lnTo>
                    <a:pt x="366" y="119"/>
                  </a:lnTo>
                  <a:lnTo>
                    <a:pt x="419" y="114"/>
                  </a:lnTo>
                  <a:lnTo>
                    <a:pt x="477" y="107"/>
                  </a:lnTo>
                  <a:lnTo>
                    <a:pt x="543" y="101"/>
                  </a:lnTo>
                  <a:lnTo>
                    <a:pt x="616" y="96"/>
                  </a:lnTo>
                  <a:lnTo>
                    <a:pt x="696" y="92"/>
                  </a:lnTo>
                  <a:lnTo>
                    <a:pt x="782" y="88"/>
                  </a:lnTo>
                  <a:lnTo>
                    <a:pt x="877" y="85"/>
                  </a:lnTo>
                  <a:lnTo>
                    <a:pt x="978" y="83"/>
                  </a:lnTo>
                  <a:lnTo>
                    <a:pt x="1087" y="83"/>
                  </a:lnTo>
                  <a:lnTo>
                    <a:pt x="1090" y="80"/>
                  </a:lnTo>
                  <a:lnTo>
                    <a:pt x="1093" y="78"/>
                  </a:lnTo>
                  <a:lnTo>
                    <a:pt x="1095" y="74"/>
                  </a:lnTo>
                  <a:lnTo>
                    <a:pt x="1096" y="69"/>
                  </a:lnTo>
                  <a:lnTo>
                    <a:pt x="1095" y="62"/>
                  </a:lnTo>
                  <a:lnTo>
                    <a:pt x="1095" y="56"/>
                  </a:lnTo>
                  <a:lnTo>
                    <a:pt x="1095" y="48"/>
                  </a:lnTo>
                  <a:lnTo>
                    <a:pt x="1094" y="42"/>
                  </a:lnTo>
                  <a:lnTo>
                    <a:pt x="1092" y="32"/>
                  </a:lnTo>
                  <a:lnTo>
                    <a:pt x="1090" y="25"/>
                  </a:lnTo>
                  <a:lnTo>
                    <a:pt x="1088" y="18"/>
                  </a:lnTo>
                  <a:lnTo>
                    <a:pt x="1086" y="12"/>
                  </a:lnTo>
                  <a:lnTo>
                    <a:pt x="1084" y="7"/>
                  </a:lnTo>
                  <a:lnTo>
                    <a:pt x="1083" y="3"/>
                  </a:lnTo>
                  <a:lnTo>
                    <a:pt x="1082" y="0"/>
                  </a:lnTo>
                  <a:close/>
                </a:path>
              </a:pathLst>
            </a:custGeom>
            <a:solidFill>
              <a:srgbClr val="000000"/>
            </a:solidFill>
            <a:ln w="9525">
              <a:noFill/>
              <a:round/>
              <a:headEnd/>
              <a:tailEnd/>
            </a:ln>
          </p:spPr>
          <p:txBody>
            <a:bodyPr/>
            <a:lstStyle/>
            <a:p>
              <a:endParaRPr lang="fr-FR"/>
            </a:p>
          </p:txBody>
        </p:sp>
        <p:sp>
          <p:nvSpPr>
            <p:cNvPr id="19884" name="Freeform 32"/>
            <p:cNvSpPr>
              <a:spLocks/>
            </p:cNvSpPr>
            <p:nvPr/>
          </p:nvSpPr>
          <p:spPr bwMode="auto">
            <a:xfrm>
              <a:off x="1785" y="1302"/>
              <a:ext cx="28" cy="6"/>
            </a:xfrm>
            <a:custGeom>
              <a:avLst/>
              <a:gdLst>
                <a:gd name="T0" fmla="*/ 0 w 372"/>
                <a:gd name="T1" fmla="*/ 0 h 71"/>
                <a:gd name="T2" fmla="*/ 0 w 372"/>
                <a:gd name="T3" fmla="*/ 0 h 71"/>
                <a:gd name="T4" fmla="*/ 0 w 372"/>
                <a:gd name="T5" fmla="*/ 0 h 71"/>
                <a:gd name="T6" fmla="*/ 0 w 372"/>
                <a:gd name="T7" fmla="*/ 0 h 71"/>
                <a:gd name="T8" fmla="*/ 0 w 372"/>
                <a:gd name="T9" fmla="*/ 0 h 71"/>
                <a:gd name="T10" fmla="*/ 0 w 372"/>
                <a:gd name="T11" fmla="*/ 0 h 71"/>
                <a:gd name="T12" fmla="*/ 0 w 372"/>
                <a:gd name="T13" fmla="*/ 0 h 71"/>
                <a:gd name="T14" fmla="*/ 0 w 372"/>
                <a:gd name="T15" fmla="*/ 0 h 71"/>
                <a:gd name="T16" fmla="*/ 0 w 372"/>
                <a:gd name="T17" fmla="*/ 0 h 71"/>
                <a:gd name="T18" fmla="*/ 0 w 372"/>
                <a:gd name="T19" fmla="*/ 0 h 71"/>
                <a:gd name="T20" fmla="*/ 0 w 372"/>
                <a:gd name="T21" fmla="*/ 0 h 71"/>
                <a:gd name="T22" fmla="*/ 0 w 372"/>
                <a:gd name="T23" fmla="*/ 0 h 71"/>
                <a:gd name="T24" fmla="*/ 0 w 372"/>
                <a:gd name="T25" fmla="*/ 0 h 71"/>
                <a:gd name="T26" fmla="*/ 0 w 372"/>
                <a:gd name="T27" fmla="*/ 0 h 71"/>
                <a:gd name="T28" fmla="*/ 0 w 372"/>
                <a:gd name="T29" fmla="*/ 0 h 71"/>
                <a:gd name="T30" fmla="*/ 0 w 372"/>
                <a:gd name="T31" fmla="*/ 0 h 71"/>
                <a:gd name="T32" fmla="*/ 0 w 372"/>
                <a:gd name="T33" fmla="*/ 0 h 71"/>
                <a:gd name="T34" fmla="*/ 0 w 372"/>
                <a:gd name="T35" fmla="*/ 0 h 71"/>
                <a:gd name="T36" fmla="*/ 0 w 372"/>
                <a:gd name="T37" fmla="*/ 0 h 71"/>
                <a:gd name="T38" fmla="*/ 0 w 372"/>
                <a:gd name="T39" fmla="*/ 0 h 71"/>
                <a:gd name="T40" fmla="*/ 0 w 372"/>
                <a:gd name="T41" fmla="*/ 0 h 71"/>
                <a:gd name="T42" fmla="*/ 0 w 372"/>
                <a:gd name="T43" fmla="*/ 0 h 71"/>
                <a:gd name="T44" fmla="*/ 0 w 372"/>
                <a:gd name="T45" fmla="*/ 0 h 71"/>
                <a:gd name="T46" fmla="*/ 0 w 372"/>
                <a:gd name="T47" fmla="*/ 0 h 71"/>
                <a:gd name="T48" fmla="*/ 0 w 372"/>
                <a:gd name="T49" fmla="*/ 0 h 71"/>
                <a:gd name="T50" fmla="*/ 0 w 372"/>
                <a:gd name="T51" fmla="*/ 0 h 71"/>
                <a:gd name="T52" fmla="*/ 0 w 372"/>
                <a:gd name="T53" fmla="*/ 0 h 71"/>
                <a:gd name="T54" fmla="*/ 0 w 372"/>
                <a:gd name="T55" fmla="*/ 0 h 71"/>
                <a:gd name="T56" fmla="*/ 0 w 372"/>
                <a:gd name="T57" fmla="*/ 0 h 71"/>
                <a:gd name="T58" fmla="*/ 0 w 372"/>
                <a:gd name="T59" fmla="*/ 0 h 71"/>
                <a:gd name="T60" fmla="*/ 0 w 372"/>
                <a:gd name="T61" fmla="*/ 0 h 71"/>
                <a:gd name="T62" fmla="*/ 0 w 372"/>
                <a:gd name="T63" fmla="*/ 0 h 71"/>
                <a:gd name="T64" fmla="*/ 0 w 372"/>
                <a:gd name="T65" fmla="*/ 0 h 71"/>
                <a:gd name="T66" fmla="*/ 0 w 372"/>
                <a:gd name="T67" fmla="*/ 0 h 71"/>
                <a:gd name="T68" fmla="*/ 0 w 372"/>
                <a:gd name="T69" fmla="*/ 0 h 71"/>
                <a:gd name="T70" fmla="*/ 0 w 372"/>
                <a:gd name="T71" fmla="*/ 0 h 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72"/>
                <a:gd name="T109" fmla="*/ 0 h 71"/>
                <a:gd name="T110" fmla="*/ 372 w 372"/>
                <a:gd name="T111" fmla="*/ 71 h 7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72" h="71">
                  <a:moveTo>
                    <a:pt x="29" y="23"/>
                  </a:moveTo>
                  <a:lnTo>
                    <a:pt x="30" y="22"/>
                  </a:lnTo>
                  <a:lnTo>
                    <a:pt x="35" y="22"/>
                  </a:lnTo>
                  <a:lnTo>
                    <a:pt x="43" y="21"/>
                  </a:lnTo>
                  <a:lnTo>
                    <a:pt x="56" y="21"/>
                  </a:lnTo>
                  <a:lnTo>
                    <a:pt x="69" y="20"/>
                  </a:lnTo>
                  <a:lnTo>
                    <a:pt x="87" y="20"/>
                  </a:lnTo>
                  <a:lnTo>
                    <a:pt x="105" y="18"/>
                  </a:lnTo>
                  <a:lnTo>
                    <a:pt x="128" y="17"/>
                  </a:lnTo>
                  <a:lnTo>
                    <a:pt x="151" y="16"/>
                  </a:lnTo>
                  <a:lnTo>
                    <a:pt x="175" y="14"/>
                  </a:lnTo>
                  <a:lnTo>
                    <a:pt x="202" y="12"/>
                  </a:lnTo>
                  <a:lnTo>
                    <a:pt x="231" y="10"/>
                  </a:lnTo>
                  <a:lnTo>
                    <a:pt x="260" y="8"/>
                  </a:lnTo>
                  <a:lnTo>
                    <a:pt x="291" y="6"/>
                  </a:lnTo>
                  <a:lnTo>
                    <a:pt x="322" y="3"/>
                  </a:lnTo>
                  <a:lnTo>
                    <a:pt x="353" y="0"/>
                  </a:lnTo>
                  <a:lnTo>
                    <a:pt x="372" y="53"/>
                  </a:lnTo>
                  <a:lnTo>
                    <a:pt x="369" y="53"/>
                  </a:lnTo>
                  <a:lnTo>
                    <a:pt x="360" y="53"/>
                  </a:lnTo>
                  <a:lnTo>
                    <a:pt x="345" y="54"/>
                  </a:lnTo>
                  <a:lnTo>
                    <a:pt x="326" y="56"/>
                  </a:lnTo>
                  <a:lnTo>
                    <a:pt x="303" y="56"/>
                  </a:lnTo>
                  <a:lnTo>
                    <a:pt x="277" y="58"/>
                  </a:lnTo>
                  <a:lnTo>
                    <a:pt x="249" y="59"/>
                  </a:lnTo>
                  <a:lnTo>
                    <a:pt x="220" y="61"/>
                  </a:lnTo>
                  <a:lnTo>
                    <a:pt x="188" y="62"/>
                  </a:lnTo>
                  <a:lnTo>
                    <a:pt x="156" y="63"/>
                  </a:lnTo>
                  <a:lnTo>
                    <a:pt x="125" y="65"/>
                  </a:lnTo>
                  <a:lnTo>
                    <a:pt x="95" y="67"/>
                  </a:lnTo>
                  <a:lnTo>
                    <a:pt x="66" y="68"/>
                  </a:lnTo>
                  <a:lnTo>
                    <a:pt x="41" y="69"/>
                  </a:lnTo>
                  <a:lnTo>
                    <a:pt x="19" y="70"/>
                  </a:lnTo>
                  <a:lnTo>
                    <a:pt x="0" y="71"/>
                  </a:lnTo>
                  <a:lnTo>
                    <a:pt x="29" y="23"/>
                  </a:lnTo>
                  <a:close/>
                </a:path>
              </a:pathLst>
            </a:custGeom>
            <a:solidFill>
              <a:srgbClr val="000000"/>
            </a:solidFill>
            <a:ln w="9525">
              <a:noFill/>
              <a:round/>
              <a:headEnd/>
              <a:tailEnd/>
            </a:ln>
          </p:spPr>
          <p:txBody>
            <a:bodyPr/>
            <a:lstStyle/>
            <a:p>
              <a:endParaRPr lang="fr-FR"/>
            </a:p>
          </p:txBody>
        </p:sp>
        <p:sp>
          <p:nvSpPr>
            <p:cNvPr id="19885" name="Freeform 33"/>
            <p:cNvSpPr>
              <a:spLocks/>
            </p:cNvSpPr>
            <p:nvPr/>
          </p:nvSpPr>
          <p:spPr bwMode="auto">
            <a:xfrm>
              <a:off x="1785" y="1351"/>
              <a:ext cx="55" cy="41"/>
            </a:xfrm>
            <a:custGeom>
              <a:avLst/>
              <a:gdLst>
                <a:gd name="T0" fmla="*/ 0 w 721"/>
                <a:gd name="T1" fmla="*/ 0 h 526"/>
                <a:gd name="T2" fmla="*/ 0 w 721"/>
                <a:gd name="T3" fmla="*/ 0 h 526"/>
                <a:gd name="T4" fmla="*/ 0 w 721"/>
                <a:gd name="T5" fmla="*/ 0 h 526"/>
                <a:gd name="T6" fmla="*/ 0 w 721"/>
                <a:gd name="T7" fmla="*/ 0 h 526"/>
                <a:gd name="T8" fmla="*/ 0 w 721"/>
                <a:gd name="T9" fmla="*/ 0 h 526"/>
                <a:gd name="T10" fmla="*/ 0 w 721"/>
                <a:gd name="T11" fmla="*/ 0 h 526"/>
                <a:gd name="T12" fmla="*/ 0 w 721"/>
                <a:gd name="T13" fmla="*/ 0 h 526"/>
                <a:gd name="T14" fmla="*/ 0 w 721"/>
                <a:gd name="T15" fmla="*/ 0 h 526"/>
                <a:gd name="T16" fmla="*/ 0 w 721"/>
                <a:gd name="T17" fmla="*/ 0 h 526"/>
                <a:gd name="T18" fmla="*/ 0 w 721"/>
                <a:gd name="T19" fmla="*/ 0 h 526"/>
                <a:gd name="T20" fmla="*/ 0 w 721"/>
                <a:gd name="T21" fmla="*/ 0 h 526"/>
                <a:gd name="T22" fmla="*/ 0 w 721"/>
                <a:gd name="T23" fmla="*/ 0 h 526"/>
                <a:gd name="T24" fmla="*/ 0 w 721"/>
                <a:gd name="T25" fmla="*/ 0 h 526"/>
                <a:gd name="T26" fmla="*/ 0 w 721"/>
                <a:gd name="T27" fmla="*/ 0 h 526"/>
                <a:gd name="T28" fmla="*/ 0 w 721"/>
                <a:gd name="T29" fmla="*/ 0 h 526"/>
                <a:gd name="T30" fmla="*/ 0 w 721"/>
                <a:gd name="T31" fmla="*/ 0 h 526"/>
                <a:gd name="T32" fmla="*/ 0 w 721"/>
                <a:gd name="T33" fmla="*/ 0 h 526"/>
                <a:gd name="T34" fmla="*/ 0 w 721"/>
                <a:gd name="T35" fmla="*/ 0 h 526"/>
                <a:gd name="T36" fmla="*/ 0 w 721"/>
                <a:gd name="T37" fmla="*/ 0 h 526"/>
                <a:gd name="T38" fmla="*/ 0 w 721"/>
                <a:gd name="T39" fmla="*/ 0 h 526"/>
                <a:gd name="T40" fmla="*/ 0 w 721"/>
                <a:gd name="T41" fmla="*/ 0 h 526"/>
                <a:gd name="T42" fmla="*/ 0 w 721"/>
                <a:gd name="T43" fmla="*/ 0 h 526"/>
                <a:gd name="T44" fmla="*/ 0 w 721"/>
                <a:gd name="T45" fmla="*/ 0 h 526"/>
                <a:gd name="T46" fmla="*/ 0 w 721"/>
                <a:gd name="T47" fmla="*/ 0 h 526"/>
                <a:gd name="T48" fmla="*/ 0 w 721"/>
                <a:gd name="T49" fmla="*/ 0 h 526"/>
                <a:gd name="T50" fmla="*/ 0 w 721"/>
                <a:gd name="T51" fmla="*/ 0 h 526"/>
                <a:gd name="T52" fmla="*/ 0 w 721"/>
                <a:gd name="T53" fmla="*/ 0 h 526"/>
                <a:gd name="T54" fmla="*/ 0 w 721"/>
                <a:gd name="T55" fmla="*/ 0 h 526"/>
                <a:gd name="T56" fmla="*/ 0 w 721"/>
                <a:gd name="T57" fmla="*/ 0 h 526"/>
                <a:gd name="T58" fmla="*/ 0 w 721"/>
                <a:gd name="T59" fmla="*/ 0 h 526"/>
                <a:gd name="T60" fmla="*/ 0 w 721"/>
                <a:gd name="T61" fmla="*/ 0 h 526"/>
                <a:gd name="T62" fmla="*/ 0 w 721"/>
                <a:gd name="T63" fmla="*/ 0 h 526"/>
                <a:gd name="T64" fmla="*/ 0 w 721"/>
                <a:gd name="T65" fmla="*/ 0 h 526"/>
                <a:gd name="T66" fmla="*/ 0 w 721"/>
                <a:gd name="T67" fmla="*/ 0 h 526"/>
                <a:gd name="T68" fmla="*/ 0 w 721"/>
                <a:gd name="T69" fmla="*/ 0 h 526"/>
                <a:gd name="T70" fmla="*/ 0 w 721"/>
                <a:gd name="T71" fmla="*/ 0 h 526"/>
                <a:gd name="T72" fmla="*/ 0 w 721"/>
                <a:gd name="T73" fmla="*/ 0 h 526"/>
                <a:gd name="T74" fmla="*/ 0 w 721"/>
                <a:gd name="T75" fmla="*/ 0 h 526"/>
                <a:gd name="T76" fmla="*/ 0 w 721"/>
                <a:gd name="T77" fmla="*/ 0 h 526"/>
                <a:gd name="T78" fmla="*/ 0 w 721"/>
                <a:gd name="T79" fmla="*/ 0 h 526"/>
                <a:gd name="T80" fmla="*/ 0 w 721"/>
                <a:gd name="T81" fmla="*/ 0 h 526"/>
                <a:gd name="T82" fmla="*/ 0 w 721"/>
                <a:gd name="T83" fmla="*/ 0 h 526"/>
                <a:gd name="T84" fmla="*/ 0 w 721"/>
                <a:gd name="T85" fmla="*/ 0 h 526"/>
                <a:gd name="T86" fmla="*/ 0 w 721"/>
                <a:gd name="T87" fmla="*/ 0 h 526"/>
                <a:gd name="T88" fmla="*/ 0 w 721"/>
                <a:gd name="T89" fmla="*/ 0 h 526"/>
                <a:gd name="T90" fmla="*/ 0 w 721"/>
                <a:gd name="T91" fmla="*/ 0 h 526"/>
                <a:gd name="T92" fmla="*/ 0 w 721"/>
                <a:gd name="T93" fmla="*/ 0 h 526"/>
                <a:gd name="T94" fmla="*/ 0 w 721"/>
                <a:gd name="T95" fmla="*/ 0 h 526"/>
                <a:gd name="T96" fmla="*/ 0 w 721"/>
                <a:gd name="T97" fmla="*/ 0 h 526"/>
                <a:gd name="T98" fmla="*/ 0 w 721"/>
                <a:gd name="T99" fmla="*/ 0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1"/>
                <a:gd name="T151" fmla="*/ 0 h 526"/>
                <a:gd name="T152" fmla="*/ 721 w 721"/>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1" h="526">
                  <a:moveTo>
                    <a:pt x="0" y="517"/>
                  </a:moveTo>
                  <a:lnTo>
                    <a:pt x="1" y="511"/>
                  </a:lnTo>
                  <a:lnTo>
                    <a:pt x="5" y="494"/>
                  </a:lnTo>
                  <a:lnTo>
                    <a:pt x="13" y="468"/>
                  </a:lnTo>
                  <a:lnTo>
                    <a:pt x="25" y="435"/>
                  </a:lnTo>
                  <a:lnTo>
                    <a:pt x="41" y="394"/>
                  </a:lnTo>
                  <a:lnTo>
                    <a:pt x="64" y="349"/>
                  </a:lnTo>
                  <a:lnTo>
                    <a:pt x="92" y="302"/>
                  </a:lnTo>
                  <a:lnTo>
                    <a:pt x="128" y="254"/>
                  </a:lnTo>
                  <a:lnTo>
                    <a:pt x="169" y="205"/>
                  </a:lnTo>
                  <a:lnTo>
                    <a:pt x="220" y="157"/>
                  </a:lnTo>
                  <a:lnTo>
                    <a:pt x="277" y="113"/>
                  </a:lnTo>
                  <a:lnTo>
                    <a:pt x="346" y="75"/>
                  </a:lnTo>
                  <a:lnTo>
                    <a:pt x="423" y="42"/>
                  </a:lnTo>
                  <a:lnTo>
                    <a:pt x="511" y="17"/>
                  </a:lnTo>
                  <a:lnTo>
                    <a:pt x="610" y="3"/>
                  </a:lnTo>
                  <a:lnTo>
                    <a:pt x="721" y="0"/>
                  </a:lnTo>
                  <a:lnTo>
                    <a:pt x="713" y="45"/>
                  </a:lnTo>
                  <a:lnTo>
                    <a:pt x="707" y="44"/>
                  </a:lnTo>
                  <a:lnTo>
                    <a:pt x="692" y="44"/>
                  </a:lnTo>
                  <a:lnTo>
                    <a:pt x="668" y="45"/>
                  </a:lnTo>
                  <a:lnTo>
                    <a:pt x="637" y="49"/>
                  </a:lnTo>
                  <a:lnTo>
                    <a:pt x="599" y="54"/>
                  </a:lnTo>
                  <a:lnTo>
                    <a:pt x="555" y="63"/>
                  </a:lnTo>
                  <a:lnTo>
                    <a:pt x="508" y="76"/>
                  </a:lnTo>
                  <a:lnTo>
                    <a:pt x="459" y="97"/>
                  </a:lnTo>
                  <a:lnTo>
                    <a:pt x="405" y="119"/>
                  </a:lnTo>
                  <a:lnTo>
                    <a:pt x="353" y="151"/>
                  </a:lnTo>
                  <a:lnTo>
                    <a:pt x="300" y="189"/>
                  </a:lnTo>
                  <a:lnTo>
                    <a:pt x="251" y="237"/>
                  </a:lnTo>
                  <a:lnTo>
                    <a:pt x="201" y="291"/>
                  </a:lnTo>
                  <a:lnTo>
                    <a:pt x="157" y="357"/>
                  </a:lnTo>
                  <a:lnTo>
                    <a:pt x="118" y="433"/>
                  </a:lnTo>
                  <a:lnTo>
                    <a:pt x="86" y="521"/>
                  </a:lnTo>
                  <a:lnTo>
                    <a:pt x="83" y="522"/>
                  </a:lnTo>
                  <a:lnTo>
                    <a:pt x="80" y="524"/>
                  </a:lnTo>
                  <a:lnTo>
                    <a:pt x="74" y="525"/>
                  </a:lnTo>
                  <a:lnTo>
                    <a:pt x="69" y="526"/>
                  </a:lnTo>
                  <a:lnTo>
                    <a:pt x="62" y="526"/>
                  </a:lnTo>
                  <a:lnTo>
                    <a:pt x="56" y="526"/>
                  </a:lnTo>
                  <a:lnTo>
                    <a:pt x="48" y="525"/>
                  </a:lnTo>
                  <a:lnTo>
                    <a:pt x="40" y="524"/>
                  </a:lnTo>
                  <a:lnTo>
                    <a:pt x="33" y="523"/>
                  </a:lnTo>
                  <a:lnTo>
                    <a:pt x="25" y="522"/>
                  </a:lnTo>
                  <a:lnTo>
                    <a:pt x="18" y="521"/>
                  </a:lnTo>
                  <a:lnTo>
                    <a:pt x="13" y="520"/>
                  </a:lnTo>
                  <a:lnTo>
                    <a:pt x="6" y="518"/>
                  </a:lnTo>
                  <a:lnTo>
                    <a:pt x="3" y="517"/>
                  </a:lnTo>
                  <a:lnTo>
                    <a:pt x="0" y="517"/>
                  </a:lnTo>
                  <a:close/>
                </a:path>
              </a:pathLst>
            </a:custGeom>
            <a:solidFill>
              <a:srgbClr val="000000"/>
            </a:solidFill>
            <a:ln w="9525">
              <a:noFill/>
              <a:round/>
              <a:headEnd/>
              <a:tailEnd/>
            </a:ln>
          </p:spPr>
          <p:txBody>
            <a:bodyPr/>
            <a:lstStyle/>
            <a:p>
              <a:endParaRPr lang="fr-FR"/>
            </a:p>
          </p:txBody>
        </p:sp>
        <p:sp>
          <p:nvSpPr>
            <p:cNvPr id="19886" name="Freeform 34"/>
            <p:cNvSpPr>
              <a:spLocks/>
            </p:cNvSpPr>
            <p:nvPr/>
          </p:nvSpPr>
          <p:spPr bwMode="auto">
            <a:xfrm>
              <a:off x="1733" y="1266"/>
              <a:ext cx="32" cy="22"/>
            </a:xfrm>
            <a:custGeom>
              <a:avLst/>
              <a:gdLst>
                <a:gd name="T0" fmla="*/ 0 w 417"/>
                <a:gd name="T1" fmla="*/ 0 h 277"/>
                <a:gd name="T2" fmla="*/ 0 w 417"/>
                <a:gd name="T3" fmla="*/ 0 h 277"/>
                <a:gd name="T4" fmla="*/ 0 w 417"/>
                <a:gd name="T5" fmla="*/ 0 h 277"/>
                <a:gd name="T6" fmla="*/ 0 w 417"/>
                <a:gd name="T7" fmla="*/ 0 h 277"/>
                <a:gd name="T8" fmla="*/ 0 w 417"/>
                <a:gd name="T9" fmla="*/ 0 h 277"/>
                <a:gd name="T10" fmla="*/ 0 w 417"/>
                <a:gd name="T11" fmla="*/ 0 h 277"/>
                <a:gd name="T12" fmla="*/ 0 w 417"/>
                <a:gd name="T13" fmla="*/ 0 h 277"/>
                <a:gd name="T14" fmla="*/ 0 w 417"/>
                <a:gd name="T15" fmla="*/ 0 h 277"/>
                <a:gd name="T16" fmla="*/ 0 w 417"/>
                <a:gd name="T17" fmla="*/ 0 h 277"/>
                <a:gd name="T18" fmla="*/ 0 w 417"/>
                <a:gd name="T19" fmla="*/ 0 h 277"/>
                <a:gd name="T20" fmla="*/ 0 w 417"/>
                <a:gd name="T21" fmla="*/ 0 h 277"/>
                <a:gd name="T22" fmla="*/ 0 w 417"/>
                <a:gd name="T23" fmla="*/ 0 h 277"/>
                <a:gd name="T24" fmla="*/ 0 w 417"/>
                <a:gd name="T25" fmla="*/ 0 h 277"/>
                <a:gd name="T26" fmla="*/ 0 w 417"/>
                <a:gd name="T27" fmla="*/ 0 h 277"/>
                <a:gd name="T28" fmla="*/ 0 w 417"/>
                <a:gd name="T29" fmla="*/ 0 h 277"/>
                <a:gd name="T30" fmla="*/ 0 w 417"/>
                <a:gd name="T31" fmla="*/ 0 h 277"/>
                <a:gd name="T32" fmla="*/ 0 w 417"/>
                <a:gd name="T33" fmla="*/ 0 h 277"/>
                <a:gd name="T34" fmla="*/ 0 w 417"/>
                <a:gd name="T35" fmla="*/ 0 h 277"/>
                <a:gd name="T36" fmla="*/ 0 w 417"/>
                <a:gd name="T37" fmla="*/ 0 h 277"/>
                <a:gd name="T38" fmla="*/ 0 w 417"/>
                <a:gd name="T39" fmla="*/ 0 h 277"/>
                <a:gd name="T40" fmla="*/ 0 w 417"/>
                <a:gd name="T41" fmla="*/ 0 h 277"/>
                <a:gd name="T42" fmla="*/ 0 w 417"/>
                <a:gd name="T43" fmla="*/ 0 h 277"/>
                <a:gd name="T44" fmla="*/ 0 w 417"/>
                <a:gd name="T45" fmla="*/ 0 h 277"/>
                <a:gd name="T46" fmla="*/ 0 w 417"/>
                <a:gd name="T47" fmla="*/ 0 h 277"/>
                <a:gd name="T48" fmla="*/ 0 w 417"/>
                <a:gd name="T49" fmla="*/ 0 h 277"/>
                <a:gd name="T50" fmla="*/ 0 w 417"/>
                <a:gd name="T51" fmla="*/ 0 h 277"/>
                <a:gd name="T52" fmla="*/ 0 w 417"/>
                <a:gd name="T53" fmla="*/ 0 h 277"/>
                <a:gd name="T54" fmla="*/ 0 w 417"/>
                <a:gd name="T55" fmla="*/ 0 h 277"/>
                <a:gd name="T56" fmla="*/ 0 w 417"/>
                <a:gd name="T57" fmla="*/ 0 h 277"/>
                <a:gd name="T58" fmla="*/ 0 w 417"/>
                <a:gd name="T59" fmla="*/ 0 h 277"/>
                <a:gd name="T60" fmla="*/ 0 w 417"/>
                <a:gd name="T61" fmla="*/ 0 h 277"/>
                <a:gd name="T62" fmla="*/ 0 w 417"/>
                <a:gd name="T63" fmla="*/ 0 h 277"/>
                <a:gd name="T64" fmla="*/ 0 w 417"/>
                <a:gd name="T65" fmla="*/ 0 h 277"/>
                <a:gd name="T66" fmla="*/ 0 w 417"/>
                <a:gd name="T67" fmla="*/ 0 h 277"/>
                <a:gd name="T68" fmla="*/ 0 w 417"/>
                <a:gd name="T69" fmla="*/ 0 h 277"/>
                <a:gd name="T70" fmla="*/ 0 w 417"/>
                <a:gd name="T71" fmla="*/ 0 h 2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7"/>
                <a:gd name="T109" fmla="*/ 0 h 277"/>
                <a:gd name="T110" fmla="*/ 417 w 417"/>
                <a:gd name="T111" fmla="*/ 277 h 2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7" h="277">
                  <a:moveTo>
                    <a:pt x="0" y="38"/>
                  </a:moveTo>
                  <a:lnTo>
                    <a:pt x="2" y="38"/>
                  </a:lnTo>
                  <a:lnTo>
                    <a:pt x="11" y="38"/>
                  </a:lnTo>
                  <a:lnTo>
                    <a:pt x="25" y="39"/>
                  </a:lnTo>
                  <a:lnTo>
                    <a:pt x="45" y="42"/>
                  </a:lnTo>
                  <a:lnTo>
                    <a:pt x="68" y="45"/>
                  </a:lnTo>
                  <a:lnTo>
                    <a:pt x="93" y="50"/>
                  </a:lnTo>
                  <a:lnTo>
                    <a:pt x="122" y="58"/>
                  </a:lnTo>
                  <a:lnTo>
                    <a:pt x="154" y="69"/>
                  </a:lnTo>
                  <a:lnTo>
                    <a:pt x="187" y="80"/>
                  </a:lnTo>
                  <a:lnTo>
                    <a:pt x="220" y="97"/>
                  </a:lnTo>
                  <a:lnTo>
                    <a:pt x="253" y="116"/>
                  </a:lnTo>
                  <a:lnTo>
                    <a:pt x="286" y="139"/>
                  </a:lnTo>
                  <a:lnTo>
                    <a:pt x="318" y="166"/>
                  </a:lnTo>
                  <a:lnTo>
                    <a:pt x="348" y="198"/>
                  </a:lnTo>
                  <a:lnTo>
                    <a:pt x="375" y="235"/>
                  </a:lnTo>
                  <a:lnTo>
                    <a:pt x="399" y="277"/>
                  </a:lnTo>
                  <a:lnTo>
                    <a:pt x="417" y="239"/>
                  </a:lnTo>
                  <a:lnTo>
                    <a:pt x="415" y="235"/>
                  </a:lnTo>
                  <a:lnTo>
                    <a:pt x="413" y="227"/>
                  </a:lnTo>
                  <a:lnTo>
                    <a:pt x="409" y="213"/>
                  </a:lnTo>
                  <a:lnTo>
                    <a:pt x="401" y="195"/>
                  </a:lnTo>
                  <a:lnTo>
                    <a:pt x="392" y="174"/>
                  </a:lnTo>
                  <a:lnTo>
                    <a:pt x="380" y="150"/>
                  </a:lnTo>
                  <a:lnTo>
                    <a:pt x="364" y="126"/>
                  </a:lnTo>
                  <a:lnTo>
                    <a:pt x="346" y="102"/>
                  </a:lnTo>
                  <a:lnTo>
                    <a:pt x="322" y="77"/>
                  </a:lnTo>
                  <a:lnTo>
                    <a:pt x="294" y="55"/>
                  </a:lnTo>
                  <a:lnTo>
                    <a:pt x="262" y="35"/>
                  </a:lnTo>
                  <a:lnTo>
                    <a:pt x="226" y="20"/>
                  </a:lnTo>
                  <a:lnTo>
                    <a:pt x="184" y="7"/>
                  </a:lnTo>
                  <a:lnTo>
                    <a:pt x="138" y="1"/>
                  </a:lnTo>
                  <a:lnTo>
                    <a:pt x="84" y="0"/>
                  </a:lnTo>
                  <a:lnTo>
                    <a:pt x="26" y="7"/>
                  </a:lnTo>
                  <a:lnTo>
                    <a:pt x="0" y="38"/>
                  </a:lnTo>
                  <a:close/>
                </a:path>
              </a:pathLst>
            </a:custGeom>
            <a:solidFill>
              <a:srgbClr val="000000"/>
            </a:solidFill>
            <a:ln w="9525">
              <a:noFill/>
              <a:round/>
              <a:headEnd/>
              <a:tailEnd/>
            </a:ln>
          </p:spPr>
          <p:txBody>
            <a:bodyPr/>
            <a:lstStyle/>
            <a:p>
              <a:endParaRPr lang="fr-FR"/>
            </a:p>
          </p:txBody>
        </p:sp>
        <p:sp>
          <p:nvSpPr>
            <p:cNvPr id="19887" name="Freeform 35"/>
            <p:cNvSpPr>
              <a:spLocks/>
            </p:cNvSpPr>
            <p:nvPr/>
          </p:nvSpPr>
          <p:spPr bwMode="auto">
            <a:xfrm>
              <a:off x="1710" y="1277"/>
              <a:ext cx="13" cy="4"/>
            </a:xfrm>
            <a:custGeom>
              <a:avLst/>
              <a:gdLst>
                <a:gd name="T0" fmla="*/ 0 w 163"/>
                <a:gd name="T1" fmla="*/ 0 h 56"/>
                <a:gd name="T2" fmla="*/ 0 w 163"/>
                <a:gd name="T3" fmla="*/ 0 h 56"/>
                <a:gd name="T4" fmla="*/ 0 w 163"/>
                <a:gd name="T5" fmla="*/ 0 h 56"/>
                <a:gd name="T6" fmla="*/ 0 w 163"/>
                <a:gd name="T7" fmla="*/ 0 h 56"/>
                <a:gd name="T8" fmla="*/ 0 w 163"/>
                <a:gd name="T9" fmla="*/ 0 h 56"/>
                <a:gd name="T10" fmla="*/ 0 w 163"/>
                <a:gd name="T11" fmla="*/ 0 h 56"/>
                <a:gd name="T12" fmla="*/ 0 w 163"/>
                <a:gd name="T13" fmla="*/ 0 h 56"/>
                <a:gd name="T14" fmla="*/ 0 w 163"/>
                <a:gd name="T15" fmla="*/ 0 h 56"/>
                <a:gd name="T16" fmla="*/ 0 w 163"/>
                <a:gd name="T17" fmla="*/ 0 h 56"/>
                <a:gd name="T18" fmla="*/ 0 w 163"/>
                <a:gd name="T19" fmla="*/ 0 h 56"/>
                <a:gd name="T20" fmla="*/ 0 w 163"/>
                <a:gd name="T21" fmla="*/ 0 h 56"/>
                <a:gd name="T22" fmla="*/ 0 w 163"/>
                <a:gd name="T23" fmla="*/ 0 h 56"/>
                <a:gd name="T24" fmla="*/ 0 w 163"/>
                <a:gd name="T25" fmla="*/ 0 h 56"/>
                <a:gd name="T26" fmla="*/ 0 w 163"/>
                <a:gd name="T27" fmla="*/ 0 h 56"/>
                <a:gd name="T28" fmla="*/ 0 w 163"/>
                <a:gd name="T29" fmla="*/ 0 h 56"/>
                <a:gd name="T30" fmla="*/ 0 w 163"/>
                <a:gd name="T31" fmla="*/ 0 h 56"/>
                <a:gd name="T32" fmla="*/ 0 w 163"/>
                <a:gd name="T33" fmla="*/ 0 h 56"/>
                <a:gd name="T34" fmla="*/ 0 w 163"/>
                <a:gd name="T35" fmla="*/ 0 h 56"/>
                <a:gd name="T36" fmla="*/ 0 w 163"/>
                <a:gd name="T37" fmla="*/ 0 h 56"/>
                <a:gd name="T38" fmla="*/ 0 w 163"/>
                <a:gd name="T39" fmla="*/ 0 h 56"/>
                <a:gd name="T40" fmla="*/ 0 w 163"/>
                <a:gd name="T41" fmla="*/ 0 h 56"/>
                <a:gd name="T42" fmla="*/ 0 w 163"/>
                <a:gd name="T43" fmla="*/ 0 h 56"/>
                <a:gd name="T44" fmla="*/ 0 w 163"/>
                <a:gd name="T45" fmla="*/ 0 h 56"/>
                <a:gd name="T46" fmla="*/ 0 w 163"/>
                <a:gd name="T47" fmla="*/ 0 h 56"/>
                <a:gd name="T48" fmla="*/ 0 w 163"/>
                <a:gd name="T49" fmla="*/ 0 h 56"/>
                <a:gd name="T50" fmla="*/ 0 w 163"/>
                <a:gd name="T51" fmla="*/ 0 h 56"/>
                <a:gd name="T52" fmla="*/ 0 w 163"/>
                <a:gd name="T53" fmla="*/ 0 h 56"/>
                <a:gd name="T54" fmla="*/ 0 w 163"/>
                <a:gd name="T55" fmla="*/ 0 h 56"/>
                <a:gd name="T56" fmla="*/ 0 w 163"/>
                <a:gd name="T57" fmla="*/ 0 h 56"/>
                <a:gd name="T58" fmla="*/ 0 w 163"/>
                <a:gd name="T59" fmla="*/ 0 h 56"/>
                <a:gd name="T60" fmla="*/ 0 w 163"/>
                <a:gd name="T61" fmla="*/ 0 h 56"/>
                <a:gd name="T62" fmla="*/ 0 w 163"/>
                <a:gd name="T63" fmla="*/ 0 h 56"/>
                <a:gd name="T64" fmla="*/ 0 w 163"/>
                <a:gd name="T65" fmla="*/ 0 h 56"/>
                <a:gd name="T66" fmla="*/ 0 w 163"/>
                <a:gd name="T67" fmla="*/ 0 h 56"/>
                <a:gd name="T68" fmla="*/ 0 w 163"/>
                <a:gd name="T69" fmla="*/ 0 h 56"/>
                <a:gd name="T70" fmla="*/ 0 w 163"/>
                <a:gd name="T71" fmla="*/ 0 h 56"/>
                <a:gd name="T72" fmla="*/ 0 w 163"/>
                <a:gd name="T73" fmla="*/ 0 h 56"/>
                <a:gd name="T74" fmla="*/ 0 w 163"/>
                <a:gd name="T75" fmla="*/ 0 h 56"/>
                <a:gd name="T76" fmla="*/ 0 w 163"/>
                <a:gd name="T77" fmla="*/ 0 h 56"/>
                <a:gd name="T78" fmla="*/ 0 w 163"/>
                <a:gd name="T79" fmla="*/ 0 h 56"/>
                <a:gd name="T80" fmla="*/ 0 w 163"/>
                <a:gd name="T81" fmla="*/ 0 h 56"/>
                <a:gd name="T82" fmla="*/ 0 w 163"/>
                <a:gd name="T83" fmla="*/ 0 h 56"/>
                <a:gd name="T84" fmla="*/ 0 w 163"/>
                <a:gd name="T85" fmla="*/ 0 h 56"/>
                <a:gd name="T86" fmla="*/ 0 w 163"/>
                <a:gd name="T87" fmla="*/ 0 h 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3"/>
                <a:gd name="T133" fmla="*/ 0 h 56"/>
                <a:gd name="T134" fmla="*/ 163 w 163"/>
                <a:gd name="T135" fmla="*/ 56 h 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3" h="56">
                  <a:moveTo>
                    <a:pt x="17" y="0"/>
                  </a:moveTo>
                  <a:lnTo>
                    <a:pt x="20" y="0"/>
                  </a:lnTo>
                  <a:lnTo>
                    <a:pt x="25" y="1"/>
                  </a:lnTo>
                  <a:lnTo>
                    <a:pt x="31" y="2"/>
                  </a:lnTo>
                  <a:lnTo>
                    <a:pt x="38" y="3"/>
                  </a:lnTo>
                  <a:lnTo>
                    <a:pt x="47" y="4"/>
                  </a:lnTo>
                  <a:lnTo>
                    <a:pt x="56" y="5"/>
                  </a:lnTo>
                  <a:lnTo>
                    <a:pt x="67" y="7"/>
                  </a:lnTo>
                  <a:lnTo>
                    <a:pt x="77" y="8"/>
                  </a:lnTo>
                  <a:lnTo>
                    <a:pt x="88" y="10"/>
                  </a:lnTo>
                  <a:lnTo>
                    <a:pt x="99" y="11"/>
                  </a:lnTo>
                  <a:lnTo>
                    <a:pt x="110" y="13"/>
                  </a:lnTo>
                  <a:lnTo>
                    <a:pt x="119" y="13"/>
                  </a:lnTo>
                  <a:lnTo>
                    <a:pt x="130" y="15"/>
                  </a:lnTo>
                  <a:lnTo>
                    <a:pt x="138" y="16"/>
                  </a:lnTo>
                  <a:lnTo>
                    <a:pt x="146" y="17"/>
                  </a:lnTo>
                  <a:lnTo>
                    <a:pt x="151" y="17"/>
                  </a:lnTo>
                  <a:lnTo>
                    <a:pt x="156" y="18"/>
                  </a:lnTo>
                  <a:lnTo>
                    <a:pt x="159" y="19"/>
                  </a:lnTo>
                  <a:lnTo>
                    <a:pt x="162" y="21"/>
                  </a:lnTo>
                  <a:lnTo>
                    <a:pt x="163" y="26"/>
                  </a:lnTo>
                  <a:lnTo>
                    <a:pt x="162" y="30"/>
                  </a:lnTo>
                  <a:lnTo>
                    <a:pt x="157" y="34"/>
                  </a:lnTo>
                  <a:lnTo>
                    <a:pt x="153" y="39"/>
                  </a:lnTo>
                  <a:lnTo>
                    <a:pt x="150" y="41"/>
                  </a:lnTo>
                  <a:lnTo>
                    <a:pt x="149" y="43"/>
                  </a:lnTo>
                  <a:lnTo>
                    <a:pt x="147" y="43"/>
                  </a:lnTo>
                  <a:lnTo>
                    <a:pt x="145" y="43"/>
                  </a:lnTo>
                  <a:lnTo>
                    <a:pt x="140" y="43"/>
                  </a:lnTo>
                  <a:lnTo>
                    <a:pt x="135" y="46"/>
                  </a:lnTo>
                  <a:lnTo>
                    <a:pt x="128" y="46"/>
                  </a:lnTo>
                  <a:lnTo>
                    <a:pt x="120" y="48"/>
                  </a:lnTo>
                  <a:lnTo>
                    <a:pt x="110" y="50"/>
                  </a:lnTo>
                  <a:lnTo>
                    <a:pt x="101" y="52"/>
                  </a:lnTo>
                  <a:lnTo>
                    <a:pt x="88" y="52"/>
                  </a:lnTo>
                  <a:lnTo>
                    <a:pt x="77" y="54"/>
                  </a:lnTo>
                  <a:lnTo>
                    <a:pt x="65" y="55"/>
                  </a:lnTo>
                  <a:lnTo>
                    <a:pt x="52" y="56"/>
                  </a:lnTo>
                  <a:lnTo>
                    <a:pt x="39" y="56"/>
                  </a:lnTo>
                  <a:lnTo>
                    <a:pt x="26" y="56"/>
                  </a:lnTo>
                  <a:lnTo>
                    <a:pt x="12" y="56"/>
                  </a:lnTo>
                  <a:lnTo>
                    <a:pt x="0" y="55"/>
                  </a:lnTo>
                  <a:lnTo>
                    <a:pt x="17" y="0"/>
                  </a:lnTo>
                  <a:close/>
                </a:path>
              </a:pathLst>
            </a:custGeom>
            <a:solidFill>
              <a:srgbClr val="000000"/>
            </a:solidFill>
            <a:ln w="9525">
              <a:noFill/>
              <a:round/>
              <a:headEnd/>
              <a:tailEnd/>
            </a:ln>
          </p:spPr>
          <p:txBody>
            <a:bodyPr/>
            <a:lstStyle/>
            <a:p>
              <a:endParaRPr lang="fr-FR"/>
            </a:p>
          </p:txBody>
        </p:sp>
        <p:sp>
          <p:nvSpPr>
            <p:cNvPr id="19888" name="Freeform 36"/>
            <p:cNvSpPr>
              <a:spLocks/>
            </p:cNvSpPr>
            <p:nvPr/>
          </p:nvSpPr>
          <p:spPr bwMode="auto">
            <a:xfrm>
              <a:off x="1704" y="1288"/>
              <a:ext cx="19" cy="6"/>
            </a:xfrm>
            <a:custGeom>
              <a:avLst/>
              <a:gdLst>
                <a:gd name="T0" fmla="*/ 0 w 252"/>
                <a:gd name="T1" fmla="*/ 0 h 76"/>
                <a:gd name="T2" fmla="*/ 0 w 252"/>
                <a:gd name="T3" fmla="*/ 0 h 76"/>
                <a:gd name="T4" fmla="*/ 0 w 252"/>
                <a:gd name="T5" fmla="*/ 0 h 76"/>
                <a:gd name="T6" fmla="*/ 0 w 252"/>
                <a:gd name="T7" fmla="*/ 0 h 76"/>
                <a:gd name="T8" fmla="*/ 0 w 252"/>
                <a:gd name="T9" fmla="*/ 0 h 76"/>
                <a:gd name="T10" fmla="*/ 0 w 252"/>
                <a:gd name="T11" fmla="*/ 0 h 76"/>
                <a:gd name="T12" fmla="*/ 0 w 252"/>
                <a:gd name="T13" fmla="*/ 0 h 76"/>
                <a:gd name="T14" fmla="*/ 0 w 252"/>
                <a:gd name="T15" fmla="*/ 0 h 76"/>
                <a:gd name="T16" fmla="*/ 0 w 252"/>
                <a:gd name="T17" fmla="*/ 0 h 76"/>
                <a:gd name="T18" fmla="*/ 0 w 252"/>
                <a:gd name="T19" fmla="*/ 0 h 76"/>
                <a:gd name="T20" fmla="*/ 0 w 252"/>
                <a:gd name="T21" fmla="*/ 0 h 76"/>
                <a:gd name="T22" fmla="*/ 0 w 252"/>
                <a:gd name="T23" fmla="*/ 0 h 76"/>
                <a:gd name="T24" fmla="*/ 0 w 252"/>
                <a:gd name="T25" fmla="*/ 0 h 76"/>
                <a:gd name="T26" fmla="*/ 0 w 252"/>
                <a:gd name="T27" fmla="*/ 0 h 76"/>
                <a:gd name="T28" fmla="*/ 0 w 252"/>
                <a:gd name="T29" fmla="*/ 0 h 76"/>
                <a:gd name="T30" fmla="*/ 0 w 252"/>
                <a:gd name="T31" fmla="*/ 0 h 76"/>
                <a:gd name="T32" fmla="*/ 0 w 252"/>
                <a:gd name="T33" fmla="*/ 0 h 76"/>
                <a:gd name="T34" fmla="*/ 0 w 252"/>
                <a:gd name="T35" fmla="*/ 0 h 76"/>
                <a:gd name="T36" fmla="*/ 0 w 252"/>
                <a:gd name="T37" fmla="*/ 0 h 76"/>
                <a:gd name="T38" fmla="*/ 0 w 252"/>
                <a:gd name="T39" fmla="*/ 0 h 76"/>
                <a:gd name="T40" fmla="*/ 0 w 252"/>
                <a:gd name="T41" fmla="*/ 0 h 76"/>
                <a:gd name="T42" fmla="*/ 0 w 252"/>
                <a:gd name="T43" fmla="*/ 0 h 76"/>
                <a:gd name="T44" fmla="*/ 0 w 252"/>
                <a:gd name="T45" fmla="*/ 0 h 76"/>
                <a:gd name="T46" fmla="*/ 0 w 252"/>
                <a:gd name="T47" fmla="*/ 0 h 76"/>
                <a:gd name="T48" fmla="*/ 0 w 252"/>
                <a:gd name="T49" fmla="*/ 0 h 76"/>
                <a:gd name="T50" fmla="*/ 0 w 252"/>
                <a:gd name="T51" fmla="*/ 0 h 76"/>
                <a:gd name="T52" fmla="*/ 0 w 252"/>
                <a:gd name="T53" fmla="*/ 0 h 76"/>
                <a:gd name="T54" fmla="*/ 0 w 252"/>
                <a:gd name="T55" fmla="*/ 0 h 76"/>
                <a:gd name="T56" fmla="*/ 0 w 252"/>
                <a:gd name="T57" fmla="*/ 0 h 76"/>
                <a:gd name="T58" fmla="*/ 0 w 252"/>
                <a:gd name="T59" fmla="*/ 0 h 76"/>
                <a:gd name="T60" fmla="*/ 0 w 252"/>
                <a:gd name="T61" fmla="*/ 0 h 76"/>
                <a:gd name="T62" fmla="*/ 0 w 252"/>
                <a:gd name="T63" fmla="*/ 0 h 76"/>
                <a:gd name="T64" fmla="*/ 0 w 252"/>
                <a:gd name="T65" fmla="*/ 0 h 76"/>
                <a:gd name="T66" fmla="*/ 0 w 252"/>
                <a:gd name="T67" fmla="*/ 0 h 76"/>
                <a:gd name="T68" fmla="*/ 0 w 252"/>
                <a:gd name="T69" fmla="*/ 0 h 76"/>
                <a:gd name="T70" fmla="*/ 0 w 252"/>
                <a:gd name="T71" fmla="*/ 0 h 76"/>
                <a:gd name="T72" fmla="*/ 0 w 252"/>
                <a:gd name="T73" fmla="*/ 0 h 76"/>
                <a:gd name="T74" fmla="*/ 0 w 252"/>
                <a:gd name="T75" fmla="*/ 0 h 76"/>
                <a:gd name="T76" fmla="*/ 0 w 252"/>
                <a:gd name="T77" fmla="*/ 0 h 76"/>
                <a:gd name="T78" fmla="*/ 0 w 252"/>
                <a:gd name="T79" fmla="*/ 0 h 76"/>
                <a:gd name="T80" fmla="*/ 0 w 252"/>
                <a:gd name="T81" fmla="*/ 0 h 76"/>
                <a:gd name="T82" fmla="*/ 0 w 252"/>
                <a:gd name="T83" fmla="*/ 0 h 76"/>
                <a:gd name="T84" fmla="*/ 0 w 252"/>
                <a:gd name="T85" fmla="*/ 0 h 76"/>
                <a:gd name="T86" fmla="*/ 0 w 252"/>
                <a:gd name="T87" fmla="*/ 0 h 76"/>
                <a:gd name="T88" fmla="*/ 0 w 252"/>
                <a:gd name="T89" fmla="*/ 0 h 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2"/>
                <a:gd name="T136" fmla="*/ 0 h 76"/>
                <a:gd name="T137" fmla="*/ 252 w 252"/>
                <a:gd name="T138" fmla="*/ 76 h 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2" h="76">
                  <a:moveTo>
                    <a:pt x="27" y="0"/>
                  </a:moveTo>
                  <a:lnTo>
                    <a:pt x="28" y="0"/>
                  </a:lnTo>
                  <a:lnTo>
                    <a:pt x="33" y="0"/>
                  </a:lnTo>
                  <a:lnTo>
                    <a:pt x="40" y="1"/>
                  </a:lnTo>
                  <a:lnTo>
                    <a:pt x="50" y="3"/>
                  </a:lnTo>
                  <a:lnTo>
                    <a:pt x="61" y="4"/>
                  </a:lnTo>
                  <a:lnTo>
                    <a:pt x="75" y="6"/>
                  </a:lnTo>
                  <a:lnTo>
                    <a:pt x="89" y="8"/>
                  </a:lnTo>
                  <a:lnTo>
                    <a:pt x="106" y="10"/>
                  </a:lnTo>
                  <a:lnTo>
                    <a:pt x="122" y="12"/>
                  </a:lnTo>
                  <a:lnTo>
                    <a:pt x="138" y="14"/>
                  </a:lnTo>
                  <a:lnTo>
                    <a:pt x="155" y="16"/>
                  </a:lnTo>
                  <a:lnTo>
                    <a:pt x="171" y="18"/>
                  </a:lnTo>
                  <a:lnTo>
                    <a:pt x="187" y="19"/>
                  </a:lnTo>
                  <a:lnTo>
                    <a:pt x="201" y="21"/>
                  </a:lnTo>
                  <a:lnTo>
                    <a:pt x="215" y="21"/>
                  </a:lnTo>
                  <a:lnTo>
                    <a:pt x="227" y="23"/>
                  </a:lnTo>
                  <a:lnTo>
                    <a:pt x="235" y="23"/>
                  </a:lnTo>
                  <a:lnTo>
                    <a:pt x="243" y="24"/>
                  </a:lnTo>
                  <a:lnTo>
                    <a:pt x="248" y="27"/>
                  </a:lnTo>
                  <a:lnTo>
                    <a:pt x="251" y="29"/>
                  </a:lnTo>
                  <a:lnTo>
                    <a:pt x="252" y="34"/>
                  </a:lnTo>
                  <a:lnTo>
                    <a:pt x="250" y="40"/>
                  </a:lnTo>
                  <a:lnTo>
                    <a:pt x="244" y="46"/>
                  </a:lnTo>
                  <a:lnTo>
                    <a:pt x="237" y="51"/>
                  </a:lnTo>
                  <a:lnTo>
                    <a:pt x="231" y="55"/>
                  </a:lnTo>
                  <a:lnTo>
                    <a:pt x="230" y="56"/>
                  </a:lnTo>
                  <a:lnTo>
                    <a:pt x="228" y="56"/>
                  </a:lnTo>
                  <a:lnTo>
                    <a:pt x="224" y="57"/>
                  </a:lnTo>
                  <a:lnTo>
                    <a:pt x="218" y="58"/>
                  </a:lnTo>
                  <a:lnTo>
                    <a:pt x="210" y="61"/>
                  </a:lnTo>
                  <a:lnTo>
                    <a:pt x="198" y="63"/>
                  </a:lnTo>
                  <a:lnTo>
                    <a:pt x="186" y="65"/>
                  </a:lnTo>
                  <a:lnTo>
                    <a:pt x="171" y="67"/>
                  </a:lnTo>
                  <a:lnTo>
                    <a:pt x="156" y="70"/>
                  </a:lnTo>
                  <a:lnTo>
                    <a:pt x="138" y="71"/>
                  </a:lnTo>
                  <a:lnTo>
                    <a:pt x="121" y="73"/>
                  </a:lnTo>
                  <a:lnTo>
                    <a:pt x="101" y="74"/>
                  </a:lnTo>
                  <a:lnTo>
                    <a:pt x="82" y="76"/>
                  </a:lnTo>
                  <a:lnTo>
                    <a:pt x="62" y="76"/>
                  </a:lnTo>
                  <a:lnTo>
                    <a:pt x="42" y="76"/>
                  </a:lnTo>
                  <a:lnTo>
                    <a:pt x="21" y="75"/>
                  </a:lnTo>
                  <a:lnTo>
                    <a:pt x="0" y="74"/>
                  </a:lnTo>
                  <a:lnTo>
                    <a:pt x="27" y="0"/>
                  </a:lnTo>
                  <a:close/>
                </a:path>
              </a:pathLst>
            </a:custGeom>
            <a:solidFill>
              <a:srgbClr val="000000"/>
            </a:solidFill>
            <a:ln w="9525">
              <a:noFill/>
              <a:round/>
              <a:headEnd/>
              <a:tailEnd/>
            </a:ln>
          </p:spPr>
          <p:txBody>
            <a:bodyPr/>
            <a:lstStyle/>
            <a:p>
              <a:endParaRPr lang="fr-FR"/>
            </a:p>
          </p:txBody>
        </p:sp>
        <p:sp>
          <p:nvSpPr>
            <p:cNvPr id="19889" name="Freeform 37"/>
            <p:cNvSpPr>
              <a:spLocks/>
            </p:cNvSpPr>
            <p:nvPr/>
          </p:nvSpPr>
          <p:spPr bwMode="auto">
            <a:xfrm>
              <a:off x="1702" y="1302"/>
              <a:ext cx="19" cy="6"/>
            </a:xfrm>
            <a:custGeom>
              <a:avLst/>
              <a:gdLst>
                <a:gd name="T0" fmla="*/ 0 w 250"/>
                <a:gd name="T1" fmla="*/ 0 h 75"/>
                <a:gd name="T2" fmla="*/ 0 w 250"/>
                <a:gd name="T3" fmla="*/ 0 h 75"/>
                <a:gd name="T4" fmla="*/ 0 w 250"/>
                <a:gd name="T5" fmla="*/ 0 h 75"/>
                <a:gd name="T6" fmla="*/ 0 w 250"/>
                <a:gd name="T7" fmla="*/ 0 h 75"/>
                <a:gd name="T8" fmla="*/ 0 w 250"/>
                <a:gd name="T9" fmla="*/ 0 h 75"/>
                <a:gd name="T10" fmla="*/ 0 w 250"/>
                <a:gd name="T11" fmla="*/ 0 h 75"/>
                <a:gd name="T12" fmla="*/ 0 w 250"/>
                <a:gd name="T13" fmla="*/ 0 h 75"/>
                <a:gd name="T14" fmla="*/ 0 w 250"/>
                <a:gd name="T15" fmla="*/ 0 h 75"/>
                <a:gd name="T16" fmla="*/ 0 w 250"/>
                <a:gd name="T17" fmla="*/ 0 h 75"/>
                <a:gd name="T18" fmla="*/ 0 w 250"/>
                <a:gd name="T19" fmla="*/ 0 h 75"/>
                <a:gd name="T20" fmla="*/ 0 w 250"/>
                <a:gd name="T21" fmla="*/ 0 h 75"/>
                <a:gd name="T22" fmla="*/ 0 w 250"/>
                <a:gd name="T23" fmla="*/ 0 h 75"/>
                <a:gd name="T24" fmla="*/ 0 w 250"/>
                <a:gd name="T25" fmla="*/ 0 h 75"/>
                <a:gd name="T26" fmla="*/ 0 w 250"/>
                <a:gd name="T27" fmla="*/ 0 h 75"/>
                <a:gd name="T28" fmla="*/ 0 w 250"/>
                <a:gd name="T29" fmla="*/ 0 h 75"/>
                <a:gd name="T30" fmla="*/ 0 w 250"/>
                <a:gd name="T31" fmla="*/ 0 h 75"/>
                <a:gd name="T32" fmla="*/ 0 w 250"/>
                <a:gd name="T33" fmla="*/ 0 h 75"/>
                <a:gd name="T34" fmla="*/ 0 w 250"/>
                <a:gd name="T35" fmla="*/ 0 h 75"/>
                <a:gd name="T36" fmla="*/ 0 w 250"/>
                <a:gd name="T37" fmla="*/ 0 h 75"/>
                <a:gd name="T38" fmla="*/ 0 w 250"/>
                <a:gd name="T39" fmla="*/ 0 h 75"/>
                <a:gd name="T40" fmla="*/ 0 w 250"/>
                <a:gd name="T41" fmla="*/ 0 h 75"/>
                <a:gd name="T42" fmla="*/ 0 w 250"/>
                <a:gd name="T43" fmla="*/ 0 h 75"/>
                <a:gd name="T44" fmla="*/ 0 w 250"/>
                <a:gd name="T45" fmla="*/ 0 h 75"/>
                <a:gd name="T46" fmla="*/ 0 w 250"/>
                <a:gd name="T47" fmla="*/ 0 h 75"/>
                <a:gd name="T48" fmla="*/ 0 w 250"/>
                <a:gd name="T49" fmla="*/ 0 h 75"/>
                <a:gd name="T50" fmla="*/ 0 w 250"/>
                <a:gd name="T51" fmla="*/ 0 h 75"/>
                <a:gd name="T52" fmla="*/ 0 w 250"/>
                <a:gd name="T53" fmla="*/ 0 h 75"/>
                <a:gd name="T54" fmla="*/ 0 w 250"/>
                <a:gd name="T55" fmla="*/ 0 h 75"/>
                <a:gd name="T56" fmla="*/ 0 w 250"/>
                <a:gd name="T57" fmla="*/ 0 h 75"/>
                <a:gd name="T58" fmla="*/ 0 w 250"/>
                <a:gd name="T59" fmla="*/ 0 h 75"/>
                <a:gd name="T60" fmla="*/ 0 w 250"/>
                <a:gd name="T61" fmla="*/ 0 h 75"/>
                <a:gd name="T62" fmla="*/ 0 w 250"/>
                <a:gd name="T63" fmla="*/ 0 h 75"/>
                <a:gd name="T64" fmla="*/ 0 w 250"/>
                <a:gd name="T65" fmla="*/ 0 h 75"/>
                <a:gd name="T66" fmla="*/ 0 w 250"/>
                <a:gd name="T67" fmla="*/ 0 h 75"/>
                <a:gd name="T68" fmla="*/ 0 w 250"/>
                <a:gd name="T69" fmla="*/ 0 h 75"/>
                <a:gd name="T70" fmla="*/ 0 w 250"/>
                <a:gd name="T71" fmla="*/ 0 h 75"/>
                <a:gd name="T72" fmla="*/ 0 w 250"/>
                <a:gd name="T73" fmla="*/ 0 h 75"/>
                <a:gd name="T74" fmla="*/ 0 w 250"/>
                <a:gd name="T75" fmla="*/ 0 h 75"/>
                <a:gd name="T76" fmla="*/ 0 w 250"/>
                <a:gd name="T77" fmla="*/ 0 h 75"/>
                <a:gd name="T78" fmla="*/ 0 w 250"/>
                <a:gd name="T79" fmla="*/ 0 h 75"/>
                <a:gd name="T80" fmla="*/ 0 w 250"/>
                <a:gd name="T81" fmla="*/ 0 h 75"/>
                <a:gd name="T82" fmla="*/ 0 w 250"/>
                <a:gd name="T83" fmla="*/ 0 h 75"/>
                <a:gd name="T84" fmla="*/ 0 w 250"/>
                <a:gd name="T85" fmla="*/ 0 h 75"/>
                <a:gd name="T86" fmla="*/ 0 w 250"/>
                <a:gd name="T87" fmla="*/ 0 h 75"/>
                <a:gd name="T88" fmla="*/ 0 w 250"/>
                <a:gd name="T89" fmla="*/ 0 h 7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0"/>
                <a:gd name="T136" fmla="*/ 0 h 75"/>
                <a:gd name="T137" fmla="*/ 250 w 250"/>
                <a:gd name="T138" fmla="*/ 75 h 7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0" h="75">
                  <a:moveTo>
                    <a:pt x="26" y="0"/>
                  </a:moveTo>
                  <a:lnTo>
                    <a:pt x="26" y="0"/>
                  </a:lnTo>
                  <a:lnTo>
                    <a:pt x="31" y="0"/>
                  </a:lnTo>
                  <a:lnTo>
                    <a:pt x="39" y="1"/>
                  </a:lnTo>
                  <a:lnTo>
                    <a:pt x="49" y="2"/>
                  </a:lnTo>
                  <a:lnTo>
                    <a:pt x="59" y="4"/>
                  </a:lnTo>
                  <a:lnTo>
                    <a:pt x="73" y="5"/>
                  </a:lnTo>
                  <a:lnTo>
                    <a:pt x="87" y="7"/>
                  </a:lnTo>
                  <a:lnTo>
                    <a:pt x="104" y="10"/>
                  </a:lnTo>
                  <a:lnTo>
                    <a:pt x="119" y="11"/>
                  </a:lnTo>
                  <a:lnTo>
                    <a:pt x="137" y="14"/>
                  </a:lnTo>
                  <a:lnTo>
                    <a:pt x="153" y="15"/>
                  </a:lnTo>
                  <a:lnTo>
                    <a:pt x="170" y="17"/>
                  </a:lnTo>
                  <a:lnTo>
                    <a:pt x="185" y="19"/>
                  </a:lnTo>
                  <a:lnTo>
                    <a:pt x="198" y="20"/>
                  </a:lnTo>
                  <a:lnTo>
                    <a:pt x="212" y="21"/>
                  </a:lnTo>
                  <a:lnTo>
                    <a:pt x="224" y="23"/>
                  </a:lnTo>
                  <a:lnTo>
                    <a:pt x="232" y="23"/>
                  </a:lnTo>
                  <a:lnTo>
                    <a:pt x="240" y="24"/>
                  </a:lnTo>
                  <a:lnTo>
                    <a:pt x="244" y="27"/>
                  </a:lnTo>
                  <a:lnTo>
                    <a:pt x="248" y="30"/>
                  </a:lnTo>
                  <a:lnTo>
                    <a:pt x="250" y="34"/>
                  </a:lnTo>
                  <a:lnTo>
                    <a:pt x="248" y="40"/>
                  </a:lnTo>
                  <a:lnTo>
                    <a:pt x="241" y="46"/>
                  </a:lnTo>
                  <a:lnTo>
                    <a:pt x="235" y="50"/>
                  </a:lnTo>
                  <a:lnTo>
                    <a:pt x="230" y="54"/>
                  </a:lnTo>
                  <a:lnTo>
                    <a:pt x="228" y="56"/>
                  </a:lnTo>
                  <a:lnTo>
                    <a:pt x="226" y="56"/>
                  </a:lnTo>
                  <a:lnTo>
                    <a:pt x="222" y="56"/>
                  </a:lnTo>
                  <a:lnTo>
                    <a:pt x="216" y="57"/>
                  </a:lnTo>
                  <a:lnTo>
                    <a:pt x="208" y="60"/>
                  </a:lnTo>
                  <a:lnTo>
                    <a:pt x="195" y="61"/>
                  </a:lnTo>
                  <a:lnTo>
                    <a:pt x="184" y="63"/>
                  </a:lnTo>
                  <a:lnTo>
                    <a:pt x="168" y="66"/>
                  </a:lnTo>
                  <a:lnTo>
                    <a:pt x="154" y="68"/>
                  </a:lnTo>
                  <a:lnTo>
                    <a:pt x="137" y="69"/>
                  </a:lnTo>
                  <a:lnTo>
                    <a:pt x="119" y="71"/>
                  </a:lnTo>
                  <a:lnTo>
                    <a:pt x="99" y="74"/>
                  </a:lnTo>
                  <a:lnTo>
                    <a:pt x="80" y="75"/>
                  </a:lnTo>
                  <a:lnTo>
                    <a:pt x="59" y="75"/>
                  </a:lnTo>
                  <a:lnTo>
                    <a:pt x="40" y="75"/>
                  </a:lnTo>
                  <a:lnTo>
                    <a:pt x="19" y="74"/>
                  </a:lnTo>
                  <a:lnTo>
                    <a:pt x="0" y="74"/>
                  </a:lnTo>
                  <a:lnTo>
                    <a:pt x="26" y="0"/>
                  </a:lnTo>
                  <a:close/>
                </a:path>
              </a:pathLst>
            </a:custGeom>
            <a:solidFill>
              <a:srgbClr val="000000"/>
            </a:solidFill>
            <a:ln w="9525">
              <a:noFill/>
              <a:round/>
              <a:headEnd/>
              <a:tailEnd/>
            </a:ln>
          </p:spPr>
          <p:txBody>
            <a:bodyPr/>
            <a:lstStyle/>
            <a:p>
              <a:endParaRPr lang="fr-FR"/>
            </a:p>
          </p:txBody>
        </p:sp>
        <p:sp>
          <p:nvSpPr>
            <p:cNvPr id="19890" name="Freeform 38"/>
            <p:cNvSpPr>
              <a:spLocks/>
            </p:cNvSpPr>
            <p:nvPr/>
          </p:nvSpPr>
          <p:spPr bwMode="auto">
            <a:xfrm>
              <a:off x="1697" y="1319"/>
              <a:ext cx="13" cy="20"/>
            </a:xfrm>
            <a:custGeom>
              <a:avLst/>
              <a:gdLst>
                <a:gd name="T0" fmla="*/ 0 w 174"/>
                <a:gd name="T1" fmla="*/ 0 h 263"/>
                <a:gd name="T2" fmla="*/ 0 w 174"/>
                <a:gd name="T3" fmla="*/ 0 h 263"/>
                <a:gd name="T4" fmla="*/ 0 w 174"/>
                <a:gd name="T5" fmla="*/ 0 h 263"/>
                <a:gd name="T6" fmla="*/ 0 w 174"/>
                <a:gd name="T7" fmla="*/ 0 h 263"/>
                <a:gd name="T8" fmla="*/ 0 w 174"/>
                <a:gd name="T9" fmla="*/ 0 h 263"/>
                <a:gd name="T10" fmla="*/ 0 w 174"/>
                <a:gd name="T11" fmla="*/ 0 h 263"/>
                <a:gd name="T12" fmla="*/ 0 w 174"/>
                <a:gd name="T13" fmla="*/ 0 h 263"/>
                <a:gd name="T14" fmla="*/ 0 w 174"/>
                <a:gd name="T15" fmla="*/ 0 h 263"/>
                <a:gd name="T16" fmla="*/ 0 w 174"/>
                <a:gd name="T17" fmla="*/ 0 h 263"/>
                <a:gd name="T18" fmla="*/ 0 w 174"/>
                <a:gd name="T19" fmla="*/ 0 h 263"/>
                <a:gd name="T20" fmla="*/ 0 w 174"/>
                <a:gd name="T21" fmla="*/ 0 h 263"/>
                <a:gd name="T22" fmla="*/ 0 w 174"/>
                <a:gd name="T23" fmla="*/ 0 h 263"/>
                <a:gd name="T24" fmla="*/ 0 w 174"/>
                <a:gd name="T25" fmla="*/ 0 h 263"/>
                <a:gd name="T26" fmla="*/ 0 w 174"/>
                <a:gd name="T27" fmla="*/ 0 h 263"/>
                <a:gd name="T28" fmla="*/ 0 w 174"/>
                <a:gd name="T29" fmla="*/ 0 h 263"/>
                <a:gd name="T30" fmla="*/ 0 w 174"/>
                <a:gd name="T31" fmla="*/ 0 h 263"/>
                <a:gd name="T32" fmla="*/ 0 w 174"/>
                <a:gd name="T33" fmla="*/ 0 h 263"/>
                <a:gd name="T34" fmla="*/ 0 w 174"/>
                <a:gd name="T35" fmla="*/ 0 h 263"/>
                <a:gd name="T36" fmla="*/ 0 w 174"/>
                <a:gd name="T37" fmla="*/ 0 h 263"/>
                <a:gd name="T38" fmla="*/ 0 w 174"/>
                <a:gd name="T39" fmla="*/ 0 h 263"/>
                <a:gd name="T40" fmla="*/ 0 w 174"/>
                <a:gd name="T41" fmla="*/ 0 h 263"/>
                <a:gd name="T42" fmla="*/ 0 w 174"/>
                <a:gd name="T43" fmla="*/ 0 h 263"/>
                <a:gd name="T44" fmla="*/ 0 w 174"/>
                <a:gd name="T45" fmla="*/ 0 h 263"/>
                <a:gd name="T46" fmla="*/ 0 w 174"/>
                <a:gd name="T47" fmla="*/ 0 h 263"/>
                <a:gd name="T48" fmla="*/ 0 w 174"/>
                <a:gd name="T49" fmla="*/ 0 h 263"/>
                <a:gd name="T50" fmla="*/ 0 w 174"/>
                <a:gd name="T51" fmla="*/ 0 h 263"/>
                <a:gd name="T52" fmla="*/ 0 w 174"/>
                <a:gd name="T53" fmla="*/ 0 h 263"/>
                <a:gd name="T54" fmla="*/ 0 w 174"/>
                <a:gd name="T55" fmla="*/ 0 h 263"/>
                <a:gd name="T56" fmla="*/ 0 w 174"/>
                <a:gd name="T57" fmla="*/ 0 h 263"/>
                <a:gd name="T58" fmla="*/ 0 w 174"/>
                <a:gd name="T59" fmla="*/ 0 h 263"/>
                <a:gd name="T60" fmla="*/ 0 w 174"/>
                <a:gd name="T61" fmla="*/ 0 h 263"/>
                <a:gd name="T62" fmla="*/ 0 w 174"/>
                <a:gd name="T63" fmla="*/ 0 h 263"/>
                <a:gd name="T64" fmla="*/ 0 w 174"/>
                <a:gd name="T65" fmla="*/ 0 h 263"/>
                <a:gd name="T66" fmla="*/ 0 w 174"/>
                <a:gd name="T67" fmla="*/ 0 h 263"/>
                <a:gd name="T68" fmla="*/ 0 w 174"/>
                <a:gd name="T69" fmla="*/ 0 h 263"/>
                <a:gd name="T70" fmla="*/ 0 w 174"/>
                <a:gd name="T71" fmla="*/ 0 h 2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263"/>
                <a:gd name="T110" fmla="*/ 174 w 174"/>
                <a:gd name="T111" fmla="*/ 263 h 26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263">
                  <a:moveTo>
                    <a:pt x="0" y="0"/>
                  </a:moveTo>
                  <a:lnTo>
                    <a:pt x="0" y="2"/>
                  </a:lnTo>
                  <a:lnTo>
                    <a:pt x="1" y="7"/>
                  </a:lnTo>
                  <a:lnTo>
                    <a:pt x="3" y="15"/>
                  </a:lnTo>
                  <a:lnTo>
                    <a:pt x="6" y="27"/>
                  </a:lnTo>
                  <a:lnTo>
                    <a:pt x="9" y="42"/>
                  </a:lnTo>
                  <a:lnTo>
                    <a:pt x="14" y="58"/>
                  </a:lnTo>
                  <a:lnTo>
                    <a:pt x="19" y="76"/>
                  </a:lnTo>
                  <a:lnTo>
                    <a:pt x="26" y="97"/>
                  </a:lnTo>
                  <a:lnTo>
                    <a:pt x="34" y="116"/>
                  </a:lnTo>
                  <a:lnTo>
                    <a:pt x="42" y="139"/>
                  </a:lnTo>
                  <a:lnTo>
                    <a:pt x="51" y="160"/>
                  </a:lnTo>
                  <a:lnTo>
                    <a:pt x="64" y="183"/>
                  </a:lnTo>
                  <a:lnTo>
                    <a:pt x="75" y="204"/>
                  </a:lnTo>
                  <a:lnTo>
                    <a:pt x="89" y="224"/>
                  </a:lnTo>
                  <a:lnTo>
                    <a:pt x="103" y="244"/>
                  </a:lnTo>
                  <a:lnTo>
                    <a:pt x="120" y="263"/>
                  </a:lnTo>
                  <a:lnTo>
                    <a:pt x="174" y="240"/>
                  </a:lnTo>
                  <a:lnTo>
                    <a:pt x="172" y="238"/>
                  </a:lnTo>
                  <a:lnTo>
                    <a:pt x="170" y="235"/>
                  </a:lnTo>
                  <a:lnTo>
                    <a:pt x="166" y="228"/>
                  </a:lnTo>
                  <a:lnTo>
                    <a:pt x="161" y="219"/>
                  </a:lnTo>
                  <a:lnTo>
                    <a:pt x="154" y="208"/>
                  </a:lnTo>
                  <a:lnTo>
                    <a:pt x="148" y="197"/>
                  </a:lnTo>
                  <a:lnTo>
                    <a:pt x="140" y="182"/>
                  </a:lnTo>
                  <a:lnTo>
                    <a:pt x="133" y="167"/>
                  </a:lnTo>
                  <a:lnTo>
                    <a:pt x="123" y="149"/>
                  </a:lnTo>
                  <a:lnTo>
                    <a:pt x="116" y="132"/>
                  </a:lnTo>
                  <a:lnTo>
                    <a:pt x="108" y="112"/>
                  </a:lnTo>
                  <a:lnTo>
                    <a:pt x="101" y="93"/>
                  </a:lnTo>
                  <a:lnTo>
                    <a:pt x="93" y="70"/>
                  </a:lnTo>
                  <a:lnTo>
                    <a:pt x="87" y="50"/>
                  </a:lnTo>
                  <a:lnTo>
                    <a:pt x="83" y="27"/>
                  </a:lnTo>
                  <a:lnTo>
                    <a:pt x="80" y="6"/>
                  </a:lnTo>
                  <a:lnTo>
                    <a:pt x="0" y="0"/>
                  </a:lnTo>
                  <a:close/>
                </a:path>
              </a:pathLst>
            </a:custGeom>
            <a:solidFill>
              <a:srgbClr val="000000"/>
            </a:solidFill>
            <a:ln w="9525">
              <a:noFill/>
              <a:round/>
              <a:headEnd/>
              <a:tailEnd/>
            </a:ln>
          </p:spPr>
          <p:txBody>
            <a:bodyPr/>
            <a:lstStyle/>
            <a:p>
              <a:endParaRPr lang="fr-FR"/>
            </a:p>
          </p:txBody>
        </p:sp>
        <p:sp>
          <p:nvSpPr>
            <p:cNvPr id="19891" name="Freeform 39"/>
            <p:cNvSpPr>
              <a:spLocks/>
            </p:cNvSpPr>
            <p:nvPr/>
          </p:nvSpPr>
          <p:spPr bwMode="auto">
            <a:xfrm>
              <a:off x="1706" y="1332"/>
              <a:ext cx="44" cy="10"/>
            </a:xfrm>
            <a:custGeom>
              <a:avLst/>
              <a:gdLst>
                <a:gd name="T0" fmla="*/ 0 w 565"/>
                <a:gd name="T1" fmla="*/ 0 h 132"/>
                <a:gd name="T2" fmla="*/ 0 w 565"/>
                <a:gd name="T3" fmla="*/ 0 h 132"/>
                <a:gd name="T4" fmla="*/ 0 w 565"/>
                <a:gd name="T5" fmla="*/ 0 h 132"/>
                <a:gd name="T6" fmla="*/ 0 w 565"/>
                <a:gd name="T7" fmla="*/ 0 h 132"/>
                <a:gd name="T8" fmla="*/ 0 w 565"/>
                <a:gd name="T9" fmla="*/ 0 h 132"/>
                <a:gd name="T10" fmla="*/ 0 w 565"/>
                <a:gd name="T11" fmla="*/ 0 h 132"/>
                <a:gd name="T12" fmla="*/ 0 w 565"/>
                <a:gd name="T13" fmla="*/ 0 h 132"/>
                <a:gd name="T14" fmla="*/ 0 w 565"/>
                <a:gd name="T15" fmla="*/ 0 h 132"/>
                <a:gd name="T16" fmla="*/ 0 w 565"/>
                <a:gd name="T17" fmla="*/ 0 h 132"/>
                <a:gd name="T18" fmla="*/ 0 w 565"/>
                <a:gd name="T19" fmla="*/ 0 h 132"/>
                <a:gd name="T20" fmla="*/ 0 w 565"/>
                <a:gd name="T21" fmla="*/ 0 h 132"/>
                <a:gd name="T22" fmla="*/ 0 w 565"/>
                <a:gd name="T23" fmla="*/ 0 h 132"/>
                <a:gd name="T24" fmla="*/ 0 w 565"/>
                <a:gd name="T25" fmla="*/ 0 h 132"/>
                <a:gd name="T26" fmla="*/ 0 w 565"/>
                <a:gd name="T27" fmla="*/ 0 h 132"/>
                <a:gd name="T28" fmla="*/ 0 w 565"/>
                <a:gd name="T29" fmla="*/ 0 h 132"/>
                <a:gd name="T30" fmla="*/ 0 w 565"/>
                <a:gd name="T31" fmla="*/ 0 h 132"/>
                <a:gd name="T32" fmla="*/ 0 w 565"/>
                <a:gd name="T33" fmla="*/ 0 h 132"/>
                <a:gd name="T34" fmla="*/ 0 w 565"/>
                <a:gd name="T35" fmla="*/ 0 h 132"/>
                <a:gd name="T36" fmla="*/ 0 w 565"/>
                <a:gd name="T37" fmla="*/ 0 h 132"/>
                <a:gd name="T38" fmla="*/ 0 w 565"/>
                <a:gd name="T39" fmla="*/ 0 h 132"/>
                <a:gd name="T40" fmla="*/ 0 w 565"/>
                <a:gd name="T41" fmla="*/ 0 h 132"/>
                <a:gd name="T42" fmla="*/ 0 w 565"/>
                <a:gd name="T43" fmla="*/ 0 h 132"/>
                <a:gd name="T44" fmla="*/ 0 w 565"/>
                <a:gd name="T45" fmla="*/ 0 h 132"/>
                <a:gd name="T46" fmla="*/ 0 w 565"/>
                <a:gd name="T47" fmla="*/ 0 h 132"/>
                <a:gd name="T48" fmla="*/ 0 w 565"/>
                <a:gd name="T49" fmla="*/ 0 h 132"/>
                <a:gd name="T50" fmla="*/ 0 w 565"/>
                <a:gd name="T51" fmla="*/ 0 h 132"/>
                <a:gd name="T52" fmla="*/ 0 w 565"/>
                <a:gd name="T53" fmla="*/ 0 h 132"/>
                <a:gd name="T54" fmla="*/ 0 w 565"/>
                <a:gd name="T55" fmla="*/ 0 h 132"/>
                <a:gd name="T56" fmla="*/ 0 w 565"/>
                <a:gd name="T57" fmla="*/ 0 h 132"/>
                <a:gd name="T58" fmla="*/ 0 w 565"/>
                <a:gd name="T59" fmla="*/ 0 h 132"/>
                <a:gd name="T60" fmla="*/ 0 w 565"/>
                <a:gd name="T61" fmla="*/ 0 h 132"/>
                <a:gd name="T62" fmla="*/ 0 w 565"/>
                <a:gd name="T63" fmla="*/ 0 h 132"/>
                <a:gd name="T64" fmla="*/ 0 w 565"/>
                <a:gd name="T65" fmla="*/ 0 h 132"/>
                <a:gd name="T66" fmla="*/ 0 w 565"/>
                <a:gd name="T67" fmla="*/ 0 h 132"/>
                <a:gd name="T68" fmla="*/ 0 w 565"/>
                <a:gd name="T69" fmla="*/ 0 h 132"/>
                <a:gd name="T70" fmla="*/ 0 w 565"/>
                <a:gd name="T71" fmla="*/ 0 h 132"/>
                <a:gd name="T72" fmla="*/ 0 w 565"/>
                <a:gd name="T73" fmla="*/ 0 h 132"/>
                <a:gd name="T74" fmla="*/ 0 w 565"/>
                <a:gd name="T75" fmla="*/ 0 h 132"/>
                <a:gd name="T76" fmla="*/ 0 w 565"/>
                <a:gd name="T77" fmla="*/ 0 h 132"/>
                <a:gd name="T78" fmla="*/ 0 w 565"/>
                <a:gd name="T79" fmla="*/ 0 h 132"/>
                <a:gd name="T80" fmla="*/ 0 w 565"/>
                <a:gd name="T81" fmla="*/ 0 h 132"/>
                <a:gd name="T82" fmla="*/ 0 w 565"/>
                <a:gd name="T83" fmla="*/ 0 h 132"/>
                <a:gd name="T84" fmla="*/ 0 w 565"/>
                <a:gd name="T85" fmla="*/ 0 h 132"/>
                <a:gd name="T86" fmla="*/ 0 w 565"/>
                <a:gd name="T87" fmla="*/ 0 h 132"/>
                <a:gd name="T88" fmla="*/ 0 w 565"/>
                <a:gd name="T89" fmla="*/ 0 h 132"/>
                <a:gd name="T90" fmla="*/ 0 w 565"/>
                <a:gd name="T91" fmla="*/ 0 h 132"/>
                <a:gd name="T92" fmla="*/ 0 w 565"/>
                <a:gd name="T93" fmla="*/ 0 h 132"/>
                <a:gd name="T94" fmla="*/ 0 w 565"/>
                <a:gd name="T95" fmla="*/ 0 h 132"/>
                <a:gd name="T96" fmla="*/ 0 w 565"/>
                <a:gd name="T97" fmla="*/ 0 h 132"/>
                <a:gd name="T98" fmla="*/ 0 w 565"/>
                <a:gd name="T99" fmla="*/ 0 h 132"/>
                <a:gd name="T100" fmla="*/ 0 w 565"/>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5"/>
                <a:gd name="T154" fmla="*/ 0 h 132"/>
                <a:gd name="T155" fmla="*/ 565 w 565"/>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5" h="132">
                  <a:moveTo>
                    <a:pt x="16" y="37"/>
                  </a:moveTo>
                  <a:lnTo>
                    <a:pt x="18" y="37"/>
                  </a:lnTo>
                  <a:lnTo>
                    <a:pt x="25" y="39"/>
                  </a:lnTo>
                  <a:lnTo>
                    <a:pt x="36" y="42"/>
                  </a:lnTo>
                  <a:lnTo>
                    <a:pt x="52" y="47"/>
                  </a:lnTo>
                  <a:lnTo>
                    <a:pt x="72" y="51"/>
                  </a:lnTo>
                  <a:lnTo>
                    <a:pt x="97" y="56"/>
                  </a:lnTo>
                  <a:lnTo>
                    <a:pt x="125" y="59"/>
                  </a:lnTo>
                  <a:lnTo>
                    <a:pt x="158" y="62"/>
                  </a:lnTo>
                  <a:lnTo>
                    <a:pt x="194" y="63"/>
                  </a:lnTo>
                  <a:lnTo>
                    <a:pt x="234" y="63"/>
                  </a:lnTo>
                  <a:lnTo>
                    <a:pt x="277" y="61"/>
                  </a:lnTo>
                  <a:lnTo>
                    <a:pt x="326" y="56"/>
                  </a:lnTo>
                  <a:lnTo>
                    <a:pt x="376" y="47"/>
                  </a:lnTo>
                  <a:lnTo>
                    <a:pt x="431" y="36"/>
                  </a:lnTo>
                  <a:lnTo>
                    <a:pt x="489" y="22"/>
                  </a:lnTo>
                  <a:lnTo>
                    <a:pt x="550" y="2"/>
                  </a:lnTo>
                  <a:lnTo>
                    <a:pt x="557" y="0"/>
                  </a:lnTo>
                  <a:lnTo>
                    <a:pt x="562" y="2"/>
                  </a:lnTo>
                  <a:lnTo>
                    <a:pt x="564" y="6"/>
                  </a:lnTo>
                  <a:lnTo>
                    <a:pt x="565" y="11"/>
                  </a:lnTo>
                  <a:lnTo>
                    <a:pt x="564" y="17"/>
                  </a:lnTo>
                  <a:lnTo>
                    <a:pt x="561" y="25"/>
                  </a:lnTo>
                  <a:lnTo>
                    <a:pt x="557" y="34"/>
                  </a:lnTo>
                  <a:lnTo>
                    <a:pt x="552" y="43"/>
                  </a:lnTo>
                  <a:lnTo>
                    <a:pt x="546" y="53"/>
                  </a:lnTo>
                  <a:lnTo>
                    <a:pt x="540" y="62"/>
                  </a:lnTo>
                  <a:lnTo>
                    <a:pt x="534" y="71"/>
                  </a:lnTo>
                  <a:lnTo>
                    <a:pt x="530" y="79"/>
                  </a:lnTo>
                  <a:lnTo>
                    <a:pt x="525" y="85"/>
                  </a:lnTo>
                  <a:lnTo>
                    <a:pt x="522" y="91"/>
                  </a:lnTo>
                  <a:lnTo>
                    <a:pt x="518" y="94"/>
                  </a:lnTo>
                  <a:lnTo>
                    <a:pt x="518" y="96"/>
                  </a:lnTo>
                  <a:lnTo>
                    <a:pt x="514" y="96"/>
                  </a:lnTo>
                  <a:lnTo>
                    <a:pt x="502" y="100"/>
                  </a:lnTo>
                  <a:lnTo>
                    <a:pt x="483" y="104"/>
                  </a:lnTo>
                  <a:lnTo>
                    <a:pt x="460" y="108"/>
                  </a:lnTo>
                  <a:lnTo>
                    <a:pt x="429" y="113"/>
                  </a:lnTo>
                  <a:lnTo>
                    <a:pt x="395" y="118"/>
                  </a:lnTo>
                  <a:lnTo>
                    <a:pt x="358" y="123"/>
                  </a:lnTo>
                  <a:lnTo>
                    <a:pt x="319" y="128"/>
                  </a:lnTo>
                  <a:lnTo>
                    <a:pt x="276" y="131"/>
                  </a:lnTo>
                  <a:lnTo>
                    <a:pt x="233" y="132"/>
                  </a:lnTo>
                  <a:lnTo>
                    <a:pt x="189" y="132"/>
                  </a:lnTo>
                  <a:lnTo>
                    <a:pt x="148" y="130"/>
                  </a:lnTo>
                  <a:lnTo>
                    <a:pt x="105" y="124"/>
                  </a:lnTo>
                  <a:lnTo>
                    <a:pt x="67" y="116"/>
                  </a:lnTo>
                  <a:lnTo>
                    <a:pt x="32" y="105"/>
                  </a:lnTo>
                  <a:lnTo>
                    <a:pt x="0" y="88"/>
                  </a:lnTo>
                  <a:lnTo>
                    <a:pt x="16" y="37"/>
                  </a:lnTo>
                  <a:close/>
                </a:path>
              </a:pathLst>
            </a:custGeom>
            <a:solidFill>
              <a:srgbClr val="000000"/>
            </a:solidFill>
            <a:ln w="9525">
              <a:noFill/>
              <a:round/>
              <a:headEnd/>
              <a:tailEnd/>
            </a:ln>
          </p:spPr>
          <p:txBody>
            <a:bodyPr/>
            <a:lstStyle/>
            <a:p>
              <a:endParaRPr lang="fr-FR"/>
            </a:p>
          </p:txBody>
        </p:sp>
        <p:sp>
          <p:nvSpPr>
            <p:cNvPr id="19892" name="Freeform 40"/>
            <p:cNvSpPr>
              <a:spLocks/>
            </p:cNvSpPr>
            <p:nvPr/>
          </p:nvSpPr>
          <p:spPr bwMode="auto">
            <a:xfrm>
              <a:off x="1678" y="1311"/>
              <a:ext cx="25" cy="51"/>
            </a:xfrm>
            <a:custGeom>
              <a:avLst/>
              <a:gdLst>
                <a:gd name="T0" fmla="*/ 0 w 319"/>
                <a:gd name="T1" fmla="*/ 0 h 670"/>
                <a:gd name="T2" fmla="*/ 0 w 319"/>
                <a:gd name="T3" fmla="*/ 0 h 670"/>
                <a:gd name="T4" fmla="*/ 0 w 319"/>
                <a:gd name="T5" fmla="*/ 0 h 670"/>
                <a:gd name="T6" fmla="*/ 0 w 319"/>
                <a:gd name="T7" fmla="*/ 0 h 670"/>
                <a:gd name="T8" fmla="*/ 0 w 319"/>
                <a:gd name="T9" fmla="*/ 0 h 670"/>
                <a:gd name="T10" fmla="*/ 0 w 319"/>
                <a:gd name="T11" fmla="*/ 0 h 670"/>
                <a:gd name="T12" fmla="*/ 0 w 319"/>
                <a:gd name="T13" fmla="*/ 0 h 670"/>
                <a:gd name="T14" fmla="*/ 0 w 319"/>
                <a:gd name="T15" fmla="*/ 0 h 670"/>
                <a:gd name="T16" fmla="*/ 0 w 319"/>
                <a:gd name="T17" fmla="*/ 0 h 670"/>
                <a:gd name="T18" fmla="*/ 0 w 319"/>
                <a:gd name="T19" fmla="*/ 0 h 670"/>
                <a:gd name="T20" fmla="*/ 0 w 319"/>
                <a:gd name="T21" fmla="*/ 0 h 670"/>
                <a:gd name="T22" fmla="*/ 0 w 319"/>
                <a:gd name="T23" fmla="*/ 0 h 670"/>
                <a:gd name="T24" fmla="*/ 0 w 319"/>
                <a:gd name="T25" fmla="*/ 0 h 670"/>
                <a:gd name="T26" fmla="*/ 0 w 319"/>
                <a:gd name="T27" fmla="*/ 0 h 670"/>
                <a:gd name="T28" fmla="*/ 0 w 319"/>
                <a:gd name="T29" fmla="*/ 0 h 670"/>
                <a:gd name="T30" fmla="*/ 0 w 319"/>
                <a:gd name="T31" fmla="*/ 0 h 670"/>
                <a:gd name="T32" fmla="*/ 0 w 319"/>
                <a:gd name="T33" fmla="*/ 0 h 670"/>
                <a:gd name="T34" fmla="*/ 0 w 319"/>
                <a:gd name="T35" fmla="*/ 0 h 670"/>
                <a:gd name="T36" fmla="*/ 0 w 319"/>
                <a:gd name="T37" fmla="*/ 0 h 670"/>
                <a:gd name="T38" fmla="*/ 0 w 319"/>
                <a:gd name="T39" fmla="*/ 0 h 670"/>
                <a:gd name="T40" fmla="*/ 0 w 319"/>
                <a:gd name="T41" fmla="*/ 0 h 670"/>
                <a:gd name="T42" fmla="*/ 0 w 319"/>
                <a:gd name="T43" fmla="*/ 0 h 670"/>
                <a:gd name="T44" fmla="*/ 0 w 319"/>
                <a:gd name="T45" fmla="*/ 0 h 670"/>
                <a:gd name="T46" fmla="*/ 0 w 319"/>
                <a:gd name="T47" fmla="*/ 0 h 670"/>
                <a:gd name="T48" fmla="*/ 0 w 319"/>
                <a:gd name="T49" fmla="*/ 0 h 670"/>
                <a:gd name="T50" fmla="*/ 0 w 319"/>
                <a:gd name="T51" fmla="*/ 0 h 670"/>
                <a:gd name="T52" fmla="*/ 0 w 319"/>
                <a:gd name="T53" fmla="*/ 0 h 670"/>
                <a:gd name="T54" fmla="*/ 0 w 319"/>
                <a:gd name="T55" fmla="*/ 0 h 670"/>
                <a:gd name="T56" fmla="*/ 0 w 319"/>
                <a:gd name="T57" fmla="*/ 0 h 670"/>
                <a:gd name="T58" fmla="*/ 0 w 319"/>
                <a:gd name="T59" fmla="*/ 0 h 670"/>
                <a:gd name="T60" fmla="*/ 0 w 319"/>
                <a:gd name="T61" fmla="*/ 0 h 670"/>
                <a:gd name="T62" fmla="*/ 0 w 319"/>
                <a:gd name="T63" fmla="*/ 0 h 670"/>
                <a:gd name="T64" fmla="*/ 0 w 319"/>
                <a:gd name="T65" fmla="*/ 0 h 670"/>
                <a:gd name="T66" fmla="*/ 0 w 319"/>
                <a:gd name="T67" fmla="*/ 0 h 6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19"/>
                <a:gd name="T103" fmla="*/ 0 h 670"/>
                <a:gd name="T104" fmla="*/ 319 w 319"/>
                <a:gd name="T105" fmla="*/ 670 h 6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19" h="670">
                  <a:moveTo>
                    <a:pt x="258" y="0"/>
                  </a:moveTo>
                  <a:lnTo>
                    <a:pt x="254" y="4"/>
                  </a:lnTo>
                  <a:lnTo>
                    <a:pt x="243" y="11"/>
                  </a:lnTo>
                  <a:lnTo>
                    <a:pt x="227" y="23"/>
                  </a:lnTo>
                  <a:lnTo>
                    <a:pt x="207" y="41"/>
                  </a:lnTo>
                  <a:lnTo>
                    <a:pt x="182" y="63"/>
                  </a:lnTo>
                  <a:lnTo>
                    <a:pt x="156" y="88"/>
                  </a:lnTo>
                  <a:lnTo>
                    <a:pt x="129" y="119"/>
                  </a:lnTo>
                  <a:lnTo>
                    <a:pt x="103" y="152"/>
                  </a:lnTo>
                  <a:lnTo>
                    <a:pt x="77" y="187"/>
                  </a:lnTo>
                  <a:lnTo>
                    <a:pt x="52" y="226"/>
                  </a:lnTo>
                  <a:lnTo>
                    <a:pt x="31" y="267"/>
                  </a:lnTo>
                  <a:lnTo>
                    <a:pt x="15" y="311"/>
                  </a:lnTo>
                  <a:lnTo>
                    <a:pt x="4" y="355"/>
                  </a:lnTo>
                  <a:lnTo>
                    <a:pt x="0" y="402"/>
                  </a:lnTo>
                  <a:lnTo>
                    <a:pt x="2" y="449"/>
                  </a:lnTo>
                  <a:lnTo>
                    <a:pt x="14" y="498"/>
                  </a:lnTo>
                  <a:lnTo>
                    <a:pt x="32" y="542"/>
                  </a:lnTo>
                  <a:lnTo>
                    <a:pt x="52" y="579"/>
                  </a:lnTo>
                  <a:lnTo>
                    <a:pt x="74" y="607"/>
                  </a:lnTo>
                  <a:lnTo>
                    <a:pt x="99" y="631"/>
                  </a:lnTo>
                  <a:lnTo>
                    <a:pt x="123" y="647"/>
                  </a:lnTo>
                  <a:lnTo>
                    <a:pt x="149" y="659"/>
                  </a:lnTo>
                  <a:lnTo>
                    <a:pt x="174" y="666"/>
                  </a:lnTo>
                  <a:lnTo>
                    <a:pt x="199" y="670"/>
                  </a:lnTo>
                  <a:lnTo>
                    <a:pt x="222" y="670"/>
                  </a:lnTo>
                  <a:lnTo>
                    <a:pt x="245" y="668"/>
                  </a:lnTo>
                  <a:lnTo>
                    <a:pt x="265" y="664"/>
                  </a:lnTo>
                  <a:lnTo>
                    <a:pt x="284" y="661"/>
                  </a:lnTo>
                  <a:lnTo>
                    <a:pt x="297" y="655"/>
                  </a:lnTo>
                  <a:lnTo>
                    <a:pt x="309" y="651"/>
                  </a:lnTo>
                  <a:lnTo>
                    <a:pt x="316" y="648"/>
                  </a:lnTo>
                  <a:lnTo>
                    <a:pt x="319" y="647"/>
                  </a:lnTo>
                  <a:lnTo>
                    <a:pt x="275" y="596"/>
                  </a:lnTo>
                  <a:lnTo>
                    <a:pt x="273" y="596"/>
                  </a:lnTo>
                  <a:lnTo>
                    <a:pt x="267" y="598"/>
                  </a:lnTo>
                  <a:lnTo>
                    <a:pt x="259" y="600"/>
                  </a:lnTo>
                  <a:lnTo>
                    <a:pt x="250" y="603"/>
                  </a:lnTo>
                  <a:lnTo>
                    <a:pt x="238" y="605"/>
                  </a:lnTo>
                  <a:lnTo>
                    <a:pt x="223" y="606"/>
                  </a:lnTo>
                  <a:lnTo>
                    <a:pt x="208" y="606"/>
                  </a:lnTo>
                  <a:lnTo>
                    <a:pt x="192" y="605"/>
                  </a:lnTo>
                  <a:lnTo>
                    <a:pt x="174" y="600"/>
                  </a:lnTo>
                  <a:lnTo>
                    <a:pt x="156" y="593"/>
                  </a:lnTo>
                  <a:lnTo>
                    <a:pt x="139" y="583"/>
                  </a:lnTo>
                  <a:lnTo>
                    <a:pt x="122" y="570"/>
                  </a:lnTo>
                  <a:lnTo>
                    <a:pt x="106" y="551"/>
                  </a:lnTo>
                  <a:lnTo>
                    <a:pt x="90" y="530"/>
                  </a:lnTo>
                  <a:lnTo>
                    <a:pt x="77" y="501"/>
                  </a:lnTo>
                  <a:lnTo>
                    <a:pt x="67" y="468"/>
                  </a:lnTo>
                  <a:lnTo>
                    <a:pt x="58" y="432"/>
                  </a:lnTo>
                  <a:lnTo>
                    <a:pt x="58" y="397"/>
                  </a:lnTo>
                  <a:lnTo>
                    <a:pt x="64" y="361"/>
                  </a:lnTo>
                  <a:lnTo>
                    <a:pt x="73" y="328"/>
                  </a:lnTo>
                  <a:lnTo>
                    <a:pt x="86" y="296"/>
                  </a:lnTo>
                  <a:lnTo>
                    <a:pt x="105" y="266"/>
                  </a:lnTo>
                  <a:lnTo>
                    <a:pt x="124" y="237"/>
                  </a:lnTo>
                  <a:lnTo>
                    <a:pt x="146" y="210"/>
                  </a:lnTo>
                  <a:lnTo>
                    <a:pt x="168" y="185"/>
                  </a:lnTo>
                  <a:lnTo>
                    <a:pt x="189" y="163"/>
                  </a:lnTo>
                  <a:lnTo>
                    <a:pt x="209" y="144"/>
                  </a:lnTo>
                  <a:lnTo>
                    <a:pt x="228" y="128"/>
                  </a:lnTo>
                  <a:lnTo>
                    <a:pt x="245" y="114"/>
                  </a:lnTo>
                  <a:lnTo>
                    <a:pt x="257" y="106"/>
                  </a:lnTo>
                  <a:lnTo>
                    <a:pt x="264" y="99"/>
                  </a:lnTo>
                  <a:lnTo>
                    <a:pt x="269" y="98"/>
                  </a:lnTo>
                  <a:lnTo>
                    <a:pt x="258" y="0"/>
                  </a:lnTo>
                  <a:close/>
                </a:path>
              </a:pathLst>
            </a:custGeom>
            <a:solidFill>
              <a:srgbClr val="000000"/>
            </a:solidFill>
            <a:ln w="9525">
              <a:noFill/>
              <a:round/>
              <a:headEnd/>
              <a:tailEnd/>
            </a:ln>
          </p:spPr>
          <p:txBody>
            <a:bodyPr/>
            <a:lstStyle/>
            <a:p>
              <a:endParaRPr lang="fr-FR"/>
            </a:p>
          </p:txBody>
        </p:sp>
        <p:sp>
          <p:nvSpPr>
            <p:cNvPr id="19893" name="Freeform 41"/>
            <p:cNvSpPr>
              <a:spLocks/>
            </p:cNvSpPr>
            <p:nvPr/>
          </p:nvSpPr>
          <p:spPr bwMode="auto">
            <a:xfrm>
              <a:off x="1690" y="1342"/>
              <a:ext cx="45" cy="41"/>
            </a:xfrm>
            <a:custGeom>
              <a:avLst/>
              <a:gdLst>
                <a:gd name="T0" fmla="*/ 0 w 580"/>
                <a:gd name="T1" fmla="*/ 0 h 541"/>
                <a:gd name="T2" fmla="*/ 0 w 580"/>
                <a:gd name="T3" fmla="*/ 0 h 541"/>
                <a:gd name="T4" fmla="*/ 0 w 580"/>
                <a:gd name="T5" fmla="*/ 0 h 541"/>
                <a:gd name="T6" fmla="*/ 0 w 580"/>
                <a:gd name="T7" fmla="*/ 0 h 541"/>
                <a:gd name="T8" fmla="*/ 0 w 580"/>
                <a:gd name="T9" fmla="*/ 0 h 541"/>
                <a:gd name="T10" fmla="*/ 0 w 580"/>
                <a:gd name="T11" fmla="*/ 0 h 541"/>
                <a:gd name="T12" fmla="*/ 0 w 580"/>
                <a:gd name="T13" fmla="*/ 0 h 541"/>
                <a:gd name="T14" fmla="*/ 0 w 580"/>
                <a:gd name="T15" fmla="*/ 0 h 541"/>
                <a:gd name="T16" fmla="*/ 0 w 580"/>
                <a:gd name="T17" fmla="*/ 0 h 541"/>
                <a:gd name="T18" fmla="*/ 0 w 580"/>
                <a:gd name="T19" fmla="*/ 0 h 541"/>
                <a:gd name="T20" fmla="*/ 0 w 580"/>
                <a:gd name="T21" fmla="*/ 0 h 541"/>
                <a:gd name="T22" fmla="*/ 0 w 580"/>
                <a:gd name="T23" fmla="*/ 0 h 541"/>
                <a:gd name="T24" fmla="*/ 0 w 580"/>
                <a:gd name="T25" fmla="*/ 0 h 541"/>
                <a:gd name="T26" fmla="*/ 0 w 580"/>
                <a:gd name="T27" fmla="*/ 0 h 541"/>
                <a:gd name="T28" fmla="*/ 0 w 580"/>
                <a:gd name="T29" fmla="*/ 0 h 541"/>
                <a:gd name="T30" fmla="*/ 0 w 580"/>
                <a:gd name="T31" fmla="*/ 0 h 541"/>
                <a:gd name="T32" fmla="*/ 0 w 580"/>
                <a:gd name="T33" fmla="*/ 0 h 541"/>
                <a:gd name="T34" fmla="*/ 0 w 580"/>
                <a:gd name="T35" fmla="*/ 0 h 541"/>
                <a:gd name="T36" fmla="*/ 0 w 580"/>
                <a:gd name="T37" fmla="*/ 0 h 541"/>
                <a:gd name="T38" fmla="*/ 0 w 580"/>
                <a:gd name="T39" fmla="*/ 0 h 541"/>
                <a:gd name="T40" fmla="*/ 0 w 580"/>
                <a:gd name="T41" fmla="*/ 0 h 541"/>
                <a:gd name="T42" fmla="*/ 0 w 580"/>
                <a:gd name="T43" fmla="*/ 0 h 541"/>
                <a:gd name="T44" fmla="*/ 0 w 580"/>
                <a:gd name="T45" fmla="*/ 0 h 541"/>
                <a:gd name="T46" fmla="*/ 0 w 580"/>
                <a:gd name="T47" fmla="*/ 0 h 541"/>
                <a:gd name="T48" fmla="*/ 0 w 580"/>
                <a:gd name="T49" fmla="*/ 0 h 541"/>
                <a:gd name="T50" fmla="*/ 0 w 580"/>
                <a:gd name="T51" fmla="*/ 0 h 541"/>
                <a:gd name="T52" fmla="*/ 0 w 580"/>
                <a:gd name="T53" fmla="*/ 0 h 541"/>
                <a:gd name="T54" fmla="*/ 0 w 580"/>
                <a:gd name="T55" fmla="*/ 0 h 541"/>
                <a:gd name="T56" fmla="*/ 0 w 580"/>
                <a:gd name="T57" fmla="*/ 0 h 541"/>
                <a:gd name="T58" fmla="*/ 0 w 580"/>
                <a:gd name="T59" fmla="*/ 0 h 541"/>
                <a:gd name="T60" fmla="*/ 0 w 580"/>
                <a:gd name="T61" fmla="*/ 0 h 541"/>
                <a:gd name="T62" fmla="*/ 0 w 580"/>
                <a:gd name="T63" fmla="*/ 0 h 541"/>
                <a:gd name="T64" fmla="*/ 0 w 580"/>
                <a:gd name="T65" fmla="*/ 0 h 541"/>
                <a:gd name="T66" fmla="*/ 0 w 580"/>
                <a:gd name="T67" fmla="*/ 0 h 541"/>
                <a:gd name="T68" fmla="*/ 0 w 580"/>
                <a:gd name="T69" fmla="*/ 0 h 541"/>
                <a:gd name="T70" fmla="*/ 0 w 580"/>
                <a:gd name="T71" fmla="*/ 0 h 541"/>
                <a:gd name="T72" fmla="*/ 0 w 580"/>
                <a:gd name="T73" fmla="*/ 0 h 541"/>
                <a:gd name="T74" fmla="*/ 0 w 580"/>
                <a:gd name="T75" fmla="*/ 0 h 541"/>
                <a:gd name="T76" fmla="*/ 0 w 580"/>
                <a:gd name="T77" fmla="*/ 0 h 541"/>
                <a:gd name="T78" fmla="*/ 0 w 580"/>
                <a:gd name="T79" fmla="*/ 0 h 541"/>
                <a:gd name="T80" fmla="*/ 0 w 580"/>
                <a:gd name="T81" fmla="*/ 0 h 541"/>
                <a:gd name="T82" fmla="*/ 0 w 580"/>
                <a:gd name="T83" fmla="*/ 0 h 541"/>
                <a:gd name="T84" fmla="*/ 0 w 580"/>
                <a:gd name="T85" fmla="*/ 0 h 541"/>
                <a:gd name="T86" fmla="*/ 0 w 580"/>
                <a:gd name="T87" fmla="*/ 0 h 541"/>
                <a:gd name="T88" fmla="*/ 0 w 580"/>
                <a:gd name="T89" fmla="*/ 0 h 541"/>
                <a:gd name="T90" fmla="*/ 0 w 580"/>
                <a:gd name="T91" fmla="*/ 0 h 541"/>
                <a:gd name="T92" fmla="*/ 0 w 580"/>
                <a:gd name="T93" fmla="*/ 0 h 541"/>
                <a:gd name="T94" fmla="*/ 0 w 580"/>
                <a:gd name="T95" fmla="*/ 0 h 541"/>
                <a:gd name="T96" fmla="*/ 0 w 580"/>
                <a:gd name="T97" fmla="*/ 0 h 541"/>
                <a:gd name="T98" fmla="*/ 0 w 580"/>
                <a:gd name="T99" fmla="*/ 0 h 541"/>
                <a:gd name="T100" fmla="*/ 0 w 580"/>
                <a:gd name="T101" fmla="*/ 0 h 541"/>
                <a:gd name="T102" fmla="*/ 0 w 580"/>
                <a:gd name="T103" fmla="*/ 0 h 541"/>
                <a:gd name="T104" fmla="*/ 0 w 580"/>
                <a:gd name="T105" fmla="*/ 0 h 541"/>
                <a:gd name="T106" fmla="*/ 0 w 580"/>
                <a:gd name="T107" fmla="*/ 0 h 541"/>
                <a:gd name="T108" fmla="*/ 0 w 580"/>
                <a:gd name="T109" fmla="*/ 0 h 541"/>
                <a:gd name="T110" fmla="*/ 0 w 580"/>
                <a:gd name="T111" fmla="*/ 0 h 541"/>
                <a:gd name="T112" fmla="*/ 0 w 580"/>
                <a:gd name="T113" fmla="*/ 0 h 5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80"/>
                <a:gd name="T172" fmla="*/ 0 h 541"/>
                <a:gd name="T173" fmla="*/ 580 w 580"/>
                <a:gd name="T174" fmla="*/ 541 h 54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80" h="541">
                  <a:moveTo>
                    <a:pt x="91" y="203"/>
                  </a:moveTo>
                  <a:lnTo>
                    <a:pt x="92" y="202"/>
                  </a:lnTo>
                  <a:lnTo>
                    <a:pt x="96" y="200"/>
                  </a:lnTo>
                  <a:lnTo>
                    <a:pt x="102" y="197"/>
                  </a:lnTo>
                  <a:lnTo>
                    <a:pt x="110" y="194"/>
                  </a:lnTo>
                  <a:lnTo>
                    <a:pt x="119" y="189"/>
                  </a:lnTo>
                  <a:lnTo>
                    <a:pt x="129" y="184"/>
                  </a:lnTo>
                  <a:lnTo>
                    <a:pt x="140" y="178"/>
                  </a:lnTo>
                  <a:lnTo>
                    <a:pt x="152" y="172"/>
                  </a:lnTo>
                  <a:lnTo>
                    <a:pt x="161" y="163"/>
                  </a:lnTo>
                  <a:lnTo>
                    <a:pt x="170" y="155"/>
                  </a:lnTo>
                  <a:lnTo>
                    <a:pt x="178" y="146"/>
                  </a:lnTo>
                  <a:lnTo>
                    <a:pt x="185" y="137"/>
                  </a:lnTo>
                  <a:lnTo>
                    <a:pt x="188" y="126"/>
                  </a:lnTo>
                  <a:lnTo>
                    <a:pt x="189" y="115"/>
                  </a:lnTo>
                  <a:lnTo>
                    <a:pt x="187" y="104"/>
                  </a:lnTo>
                  <a:lnTo>
                    <a:pt x="182" y="92"/>
                  </a:lnTo>
                  <a:lnTo>
                    <a:pt x="172" y="81"/>
                  </a:lnTo>
                  <a:lnTo>
                    <a:pt x="163" y="74"/>
                  </a:lnTo>
                  <a:lnTo>
                    <a:pt x="152" y="68"/>
                  </a:lnTo>
                  <a:lnTo>
                    <a:pt x="140" y="66"/>
                  </a:lnTo>
                  <a:lnTo>
                    <a:pt x="128" y="66"/>
                  </a:lnTo>
                  <a:lnTo>
                    <a:pt x="116" y="69"/>
                  </a:lnTo>
                  <a:lnTo>
                    <a:pt x="103" y="75"/>
                  </a:lnTo>
                  <a:lnTo>
                    <a:pt x="92" y="82"/>
                  </a:lnTo>
                  <a:lnTo>
                    <a:pt x="80" y="91"/>
                  </a:lnTo>
                  <a:lnTo>
                    <a:pt x="69" y="102"/>
                  </a:lnTo>
                  <a:lnTo>
                    <a:pt x="61" y="115"/>
                  </a:lnTo>
                  <a:lnTo>
                    <a:pt x="55" y="131"/>
                  </a:lnTo>
                  <a:lnTo>
                    <a:pt x="49" y="146"/>
                  </a:lnTo>
                  <a:lnTo>
                    <a:pt x="46" y="164"/>
                  </a:lnTo>
                  <a:lnTo>
                    <a:pt x="46" y="183"/>
                  </a:lnTo>
                  <a:lnTo>
                    <a:pt x="49" y="203"/>
                  </a:lnTo>
                  <a:lnTo>
                    <a:pt x="52" y="224"/>
                  </a:lnTo>
                  <a:lnTo>
                    <a:pt x="56" y="246"/>
                  </a:lnTo>
                  <a:lnTo>
                    <a:pt x="60" y="270"/>
                  </a:lnTo>
                  <a:lnTo>
                    <a:pt x="68" y="293"/>
                  </a:lnTo>
                  <a:lnTo>
                    <a:pt x="77" y="316"/>
                  </a:lnTo>
                  <a:lnTo>
                    <a:pt x="91" y="339"/>
                  </a:lnTo>
                  <a:lnTo>
                    <a:pt x="107" y="362"/>
                  </a:lnTo>
                  <a:lnTo>
                    <a:pt x="130" y="383"/>
                  </a:lnTo>
                  <a:lnTo>
                    <a:pt x="156" y="402"/>
                  </a:lnTo>
                  <a:lnTo>
                    <a:pt x="190" y="418"/>
                  </a:lnTo>
                  <a:lnTo>
                    <a:pt x="230" y="432"/>
                  </a:lnTo>
                  <a:lnTo>
                    <a:pt x="277" y="443"/>
                  </a:lnTo>
                  <a:lnTo>
                    <a:pt x="333" y="451"/>
                  </a:lnTo>
                  <a:lnTo>
                    <a:pt x="399" y="456"/>
                  </a:lnTo>
                  <a:lnTo>
                    <a:pt x="474" y="455"/>
                  </a:lnTo>
                  <a:lnTo>
                    <a:pt x="561" y="450"/>
                  </a:lnTo>
                  <a:lnTo>
                    <a:pt x="569" y="449"/>
                  </a:lnTo>
                  <a:lnTo>
                    <a:pt x="575" y="451"/>
                  </a:lnTo>
                  <a:lnTo>
                    <a:pt x="578" y="455"/>
                  </a:lnTo>
                  <a:lnTo>
                    <a:pt x="580" y="461"/>
                  </a:lnTo>
                  <a:lnTo>
                    <a:pt x="580" y="467"/>
                  </a:lnTo>
                  <a:lnTo>
                    <a:pt x="578" y="474"/>
                  </a:lnTo>
                  <a:lnTo>
                    <a:pt x="574" y="482"/>
                  </a:lnTo>
                  <a:lnTo>
                    <a:pt x="571" y="490"/>
                  </a:lnTo>
                  <a:lnTo>
                    <a:pt x="566" y="499"/>
                  </a:lnTo>
                  <a:lnTo>
                    <a:pt x="561" y="507"/>
                  </a:lnTo>
                  <a:lnTo>
                    <a:pt x="555" y="514"/>
                  </a:lnTo>
                  <a:lnTo>
                    <a:pt x="550" y="522"/>
                  </a:lnTo>
                  <a:lnTo>
                    <a:pt x="546" y="527"/>
                  </a:lnTo>
                  <a:lnTo>
                    <a:pt x="543" y="532"/>
                  </a:lnTo>
                  <a:lnTo>
                    <a:pt x="540" y="535"/>
                  </a:lnTo>
                  <a:lnTo>
                    <a:pt x="540" y="536"/>
                  </a:lnTo>
                  <a:lnTo>
                    <a:pt x="534" y="536"/>
                  </a:lnTo>
                  <a:lnTo>
                    <a:pt x="517" y="538"/>
                  </a:lnTo>
                  <a:lnTo>
                    <a:pt x="492" y="540"/>
                  </a:lnTo>
                  <a:lnTo>
                    <a:pt x="460" y="541"/>
                  </a:lnTo>
                  <a:lnTo>
                    <a:pt x="421" y="540"/>
                  </a:lnTo>
                  <a:lnTo>
                    <a:pt x="376" y="537"/>
                  </a:lnTo>
                  <a:lnTo>
                    <a:pt x="330" y="532"/>
                  </a:lnTo>
                  <a:lnTo>
                    <a:pt x="281" y="523"/>
                  </a:lnTo>
                  <a:lnTo>
                    <a:pt x="232" y="510"/>
                  </a:lnTo>
                  <a:lnTo>
                    <a:pt x="185" y="491"/>
                  </a:lnTo>
                  <a:lnTo>
                    <a:pt x="138" y="467"/>
                  </a:lnTo>
                  <a:lnTo>
                    <a:pt x="99" y="437"/>
                  </a:lnTo>
                  <a:lnTo>
                    <a:pt x="62" y="400"/>
                  </a:lnTo>
                  <a:lnTo>
                    <a:pt x="33" y="355"/>
                  </a:lnTo>
                  <a:lnTo>
                    <a:pt x="13" y="300"/>
                  </a:lnTo>
                  <a:lnTo>
                    <a:pt x="3" y="237"/>
                  </a:lnTo>
                  <a:lnTo>
                    <a:pt x="0" y="175"/>
                  </a:lnTo>
                  <a:lnTo>
                    <a:pt x="4" y="123"/>
                  </a:lnTo>
                  <a:lnTo>
                    <a:pt x="13" y="82"/>
                  </a:lnTo>
                  <a:lnTo>
                    <a:pt x="27" y="50"/>
                  </a:lnTo>
                  <a:lnTo>
                    <a:pt x="43" y="26"/>
                  </a:lnTo>
                  <a:lnTo>
                    <a:pt x="64" y="11"/>
                  </a:lnTo>
                  <a:lnTo>
                    <a:pt x="86" y="3"/>
                  </a:lnTo>
                  <a:lnTo>
                    <a:pt x="110" y="0"/>
                  </a:lnTo>
                  <a:lnTo>
                    <a:pt x="134" y="2"/>
                  </a:lnTo>
                  <a:lnTo>
                    <a:pt x="158" y="9"/>
                  </a:lnTo>
                  <a:lnTo>
                    <a:pt x="180" y="19"/>
                  </a:lnTo>
                  <a:lnTo>
                    <a:pt x="201" y="33"/>
                  </a:lnTo>
                  <a:lnTo>
                    <a:pt x="219" y="46"/>
                  </a:lnTo>
                  <a:lnTo>
                    <a:pt x="234" y="62"/>
                  </a:lnTo>
                  <a:lnTo>
                    <a:pt x="244" y="79"/>
                  </a:lnTo>
                  <a:lnTo>
                    <a:pt x="251" y="94"/>
                  </a:lnTo>
                  <a:lnTo>
                    <a:pt x="253" y="108"/>
                  </a:lnTo>
                  <a:lnTo>
                    <a:pt x="254" y="122"/>
                  </a:lnTo>
                  <a:lnTo>
                    <a:pt x="252" y="135"/>
                  </a:lnTo>
                  <a:lnTo>
                    <a:pt x="251" y="149"/>
                  </a:lnTo>
                  <a:lnTo>
                    <a:pt x="246" y="161"/>
                  </a:lnTo>
                  <a:lnTo>
                    <a:pt x="242" y="175"/>
                  </a:lnTo>
                  <a:lnTo>
                    <a:pt x="237" y="186"/>
                  </a:lnTo>
                  <a:lnTo>
                    <a:pt x="231" y="197"/>
                  </a:lnTo>
                  <a:lnTo>
                    <a:pt x="224" y="207"/>
                  </a:lnTo>
                  <a:lnTo>
                    <a:pt x="216" y="217"/>
                  </a:lnTo>
                  <a:lnTo>
                    <a:pt x="206" y="226"/>
                  </a:lnTo>
                  <a:lnTo>
                    <a:pt x="198" y="234"/>
                  </a:lnTo>
                  <a:lnTo>
                    <a:pt x="188" y="240"/>
                  </a:lnTo>
                  <a:lnTo>
                    <a:pt x="177" y="246"/>
                  </a:lnTo>
                  <a:lnTo>
                    <a:pt x="167" y="250"/>
                  </a:lnTo>
                  <a:lnTo>
                    <a:pt x="157" y="254"/>
                  </a:lnTo>
                  <a:lnTo>
                    <a:pt x="91" y="203"/>
                  </a:lnTo>
                  <a:close/>
                </a:path>
              </a:pathLst>
            </a:custGeom>
            <a:solidFill>
              <a:srgbClr val="000000"/>
            </a:solidFill>
            <a:ln w="9525">
              <a:noFill/>
              <a:round/>
              <a:headEnd/>
              <a:tailEnd/>
            </a:ln>
          </p:spPr>
          <p:txBody>
            <a:bodyPr/>
            <a:lstStyle/>
            <a:p>
              <a:endParaRPr lang="fr-FR"/>
            </a:p>
          </p:txBody>
        </p:sp>
        <p:sp>
          <p:nvSpPr>
            <p:cNvPr id="19894" name="Freeform 42"/>
            <p:cNvSpPr>
              <a:spLocks/>
            </p:cNvSpPr>
            <p:nvPr/>
          </p:nvSpPr>
          <p:spPr bwMode="auto">
            <a:xfrm>
              <a:off x="1805" y="1382"/>
              <a:ext cx="18" cy="10"/>
            </a:xfrm>
            <a:custGeom>
              <a:avLst/>
              <a:gdLst>
                <a:gd name="T0" fmla="*/ 0 w 246"/>
                <a:gd name="T1" fmla="*/ 0 h 131"/>
                <a:gd name="T2" fmla="*/ 0 w 246"/>
                <a:gd name="T3" fmla="*/ 0 h 131"/>
                <a:gd name="T4" fmla="*/ 0 w 246"/>
                <a:gd name="T5" fmla="*/ 0 h 131"/>
                <a:gd name="T6" fmla="*/ 0 w 246"/>
                <a:gd name="T7" fmla="*/ 0 h 131"/>
                <a:gd name="T8" fmla="*/ 0 w 246"/>
                <a:gd name="T9" fmla="*/ 0 h 131"/>
                <a:gd name="T10" fmla="*/ 0 w 246"/>
                <a:gd name="T11" fmla="*/ 0 h 131"/>
                <a:gd name="T12" fmla="*/ 0 w 246"/>
                <a:gd name="T13" fmla="*/ 0 h 131"/>
                <a:gd name="T14" fmla="*/ 0 w 246"/>
                <a:gd name="T15" fmla="*/ 0 h 131"/>
                <a:gd name="T16" fmla="*/ 0 w 246"/>
                <a:gd name="T17" fmla="*/ 0 h 131"/>
                <a:gd name="T18" fmla="*/ 0 w 246"/>
                <a:gd name="T19" fmla="*/ 0 h 131"/>
                <a:gd name="T20" fmla="*/ 0 w 246"/>
                <a:gd name="T21" fmla="*/ 0 h 131"/>
                <a:gd name="T22" fmla="*/ 0 w 246"/>
                <a:gd name="T23" fmla="*/ 0 h 131"/>
                <a:gd name="T24" fmla="*/ 0 w 246"/>
                <a:gd name="T25" fmla="*/ 0 h 131"/>
                <a:gd name="T26" fmla="*/ 0 w 246"/>
                <a:gd name="T27" fmla="*/ 0 h 131"/>
                <a:gd name="T28" fmla="*/ 0 w 246"/>
                <a:gd name="T29" fmla="*/ 0 h 131"/>
                <a:gd name="T30" fmla="*/ 0 w 246"/>
                <a:gd name="T31" fmla="*/ 0 h 131"/>
                <a:gd name="T32" fmla="*/ 0 w 246"/>
                <a:gd name="T33" fmla="*/ 0 h 131"/>
                <a:gd name="T34" fmla="*/ 0 w 246"/>
                <a:gd name="T35" fmla="*/ 0 h 131"/>
                <a:gd name="T36" fmla="*/ 0 w 246"/>
                <a:gd name="T37" fmla="*/ 0 h 131"/>
                <a:gd name="T38" fmla="*/ 0 w 246"/>
                <a:gd name="T39" fmla="*/ 0 h 131"/>
                <a:gd name="T40" fmla="*/ 0 w 246"/>
                <a:gd name="T41" fmla="*/ 0 h 131"/>
                <a:gd name="T42" fmla="*/ 0 w 246"/>
                <a:gd name="T43" fmla="*/ 0 h 131"/>
                <a:gd name="T44" fmla="*/ 0 w 246"/>
                <a:gd name="T45" fmla="*/ 0 h 131"/>
                <a:gd name="T46" fmla="*/ 0 w 246"/>
                <a:gd name="T47" fmla="*/ 0 h 131"/>
                <a:gd name="T48" fmla="*/ 0 w 246"/>
                <a:gd name="T49" fmla="*/ 0 h 131"/>
                <a:gd name="T50" fmla="*/ 0 w 246"/>
                <a:gd name="T51" fmla="*/ 0 h 131"/>
                <a:gd name="T52" fmla="*/ 0 w 246"/>
                <a:gd name="T53" fmla="*/ 0 h 131"/>
                <a:gd name="T54" fmla="*/ 0 w 246"/>
                <a:gd name="T55" fmla="*/ 0 h 131"/>
                <a:gd name="T56" fmla="*/ 0 w 246"/>
                <a:gd name="T57" fmla="*/ 0 h 131"/>
                <a:gd name="T58" fmla="*/ 0 w 246"/>
                <a:gd name="T59" fmla="*/ 0 h 131"/>
                <a:gd name="T60" fmla="*/ 0 w 246"/>
                <a:gd name="T61" fmla="*/ 0 h 131"/>
                <a:gd name="T62" fmla="*/ 0 w 246"/>
                <a:gd name="T63" fmla="*/ 0 h 131"/>
                <a:gd name="T64" fmla="*/ 0 w 246"/>
                <a:gd name="T65" fmla="*/ 0 h 131"/>
                <a:gd name="T66" fmla="*/ 0 w 246"/>
                <a:gd name="T67" fmla="*/ 0 h 13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6"/>
                <a:gd name="T103" fmla="*/ 0 h 131"/>
                <a:gd name="T104" fmla="*/ 246 w 246"/>
                <a:gd name="T105" fmla="*/ 131 h 13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6" h="131">
                  <a:moveTo>
                    <a:pt x="0" y="116"/>
                  </a:moveTo>
                  <a:lnTo>
                    <a:pt x="0" y="114"/>
                  </a:lnTo>
                  <a:lnTo>
                    <a:pt x="0" y="111"/>
                  </a:lnTo>
                  <a:lnTo>
                    <a:pt x="1" y="103"/>
                  </a:lnTo>
                  <a:lnTo>
                    <a:pt x="3" y="97"/>
                  </a:lnTo>
                  <a:lnTo>
                    <a:pt x="6" y="88"/>
                  </a:lnTo>
                  <a:lnTo>
                    <a:pt x="10" y="78"/>
                  </a:lnTo>
                  <a:lnTo>
                    <a:pt x="15" y="68"/>
                  </a:lnTo>
                  <a:lnTo>
                    <a:pt x="22" y="57"/>
                  </a:lnTo>
                  <a:lnTo>
                    <a:pt x="29" y="46"/>
                  </a:lnTo>
                  <a:lnTo>
                    <a:pt x="38" y="36"/>
                  </a:lnTo>
                  <a:lnTo>
                    <a:pt x="48" y="27"/>
                  </a:lnTo>
                  <a:lnTo>
                    <a:pt x="60" y="19"/>
                  </a:lnTo>
                  <a:lnTo>
                    <a:pt x="74" y="10"/>
                  </a:lnTo>
                  <a:lnTo>
                    <a:pt x="89" y="5"/>
                  </a:lnTo>
                  <a:lnTo>
                    <a:pt x="107" y="1"/>
                  </a:lnTo>
                  <a:lnTo>
                    <a:pt x="126" y="0"/>
                  </a:lnTo>
                  <a:lnTo>
                    <a:pt x="145" y="0"/>
                  </a:lnTo>
                  <a:lnTo>
                    <a:pt x="162" y="4"/>
                  </a:lnTo>
                  <a:lnTo>
                    <a:pt x="178" y="9"/>
                  </a:lnTo>
                  <a:lnTo>
                    <a:pt x="191" y="19"/>
                  </a:lnTo>
                  <a:lnTo>
                    <a:pt x="202" y="27"/>
                  </a:lnTo>
                  <a:lnTo>
                    <a:pt x="212" y="37"/>
                  </a:lnTo>
                  <a:lnTo>
                    <a:pt x="220" y="48"/>
                  </a:lnTo>
                  <a:lnTo>
                    <a:pt x="227" y="60"/>
                  </a:lnTo>
                  <a:lnTo>
                    <a:pt x="233" y="71"/>
                  </a:lnTo>
                  <a:lnTo>
                    <a:pt x="238" y="83"/>
                  </a:lnTo>
                  <a:lnTo>
                    <a:pt x="240" y="94"/>
                  </a:lnTo>
                  <a:lnTo>
                    <a:pt x="243" y="104"/>
                  </a:lnTo>
                  <a:lnTo>
                    <a:pt x="244" y="114"/>
                  </a:lnTo>
                  <a:lnTo>
                    <a:pt x="245" y="121"/>
                  </a:lnTo>
                  <a:lnTo>
                    <a:pt x="245" y="127"/>
                  </a:lnTo>
                  <a:lnTo>
                    <a:pt x="246" y="131"/>
                  </a:lnTo>
                  <a:lnTo>
                    <a:pt x="191" y="125"/>
                  </a:lnTo>
                  <a:lnTo>
                    <a:pt x="191" y="124"/>
                  </a:lnTo>
                  <a:lnTo>
                    <a:pt x="191" y="121"/>
                  </a:lnTo>
                  <a:lnTo>
                    <a:pt x="191" y="117"/>
                  </a:lnTo>
                  <a:lnTo>
                    <a:pt x="191" y="112"/>
                  </a:lnTo>
                  <a:lnTo>
                    <a:pt x="190" y="104"/>
                  </a:lnTo>
                  <a:lnTo>
                    <a:pt x="189" y="98"/>
                  </a:lnTo>
                  <a:lnTo>
                    <a:pt x="188" y="91"/>
                  </a:lnTo>
                  <a:lnTo>
                    <a:pt x="186" y="84"/>
                  </a:lnTo>
                  <a:lnTo>
                    <a:pt x="183" y="75"/>
                  </a:lnTo>
                  <a:lnTo>
                    <a:pt x="179" y="68"/>
                  </a:lnTo>
                  <a:lnTo>
                    <a:pt x="175" y="61"/>
                  </a:lnTo>
                  <a:lnTo>
                    <a:pt x="169" y="54"/>
                  </a:lnTo>
                  <a:lnTo>
                    <a:pt x="161" y="48"/>
                  </a:lnTo>
                  <a:lnTo>
                    <a:pt x="152" y="45"/>
                  </a:lnTo>
                  <a:lnTo>
                    <a:pt x="142" y="41"/>
                  </a:lnTo>
                  <a:lnTo>
                    <a:pt x="132" y="41"/>
                  </a:lnTo>
                  <a:lnTo>
                    <a:pt x="119" y="40"/>
                  </a:lnTo>
                  <a:lnTo>
                    <a:pt x="109" y="42"/>
                  </a:lnTo>
                  <a:lnTo>
                    <a:pt x="99" y="45"/>
                  </a:lnTo>
                  <a:lnTo>
                    <a:pt x="92" y="51"/>
                  </a:lnTo>
                  <a:lnTo>
                    <a:pt x="85" y="55"/>
                  </a:lnTo>
                  <a:lnTo>
                    <a:pt x="79" y="61"/>
                  </a:lnTo>
                  <a:lnTo>
                    <a:pt x="75" y="68"/>
                  </a:lnTo>
                  <a:lnTo>
                    <a:pt x="72" y="75"/>
                  </a:lnTo>
                  <a:lnTo>
                    <a:pt x="68" y="81"/>
                  </a:lnTo>
                  <a:lnTo>
                    <a:pt x="66" y="88"/>
                  </a:lnTo>
                  <a:lnTo>
                    <a:pt x="64" y="94"/>
                  </a:lnTo>
                  <a:lnTo>
                    <a:pt x="63" y="99"/>
                  </a:lnTo>
                  <a:lnTo>
                    <a:pt x="63" y="103"/>
                  </a:lnTo>
                  <a:lnTo>
                    <a:pt x="63" y="107"/>
                  </a:lnTo>
                  <a:lnTo>
                    <a:pt x="63" y="110"/>
                  </a:lnTo>
                  <a:lnTo>
                    <a:pt x="63" y="111"/>
                  </a:lnTo>
                  <a:lnTo>
                    <a:pt x="0" y="116"/>
                  </a:lnTo>
                  <a:close/>
                </a:path>
              </a:pathLst>
            </a:custGeom>
            <a:solidFill>
              <a:srgbClr val="000000"/>
            </a:solidFill>
            <a:ln w="9525">
              <a:noFill/>
              <a:round/>
              <a:headEnd/>
              <a:tailEnd/>
            </a:ln>
          </p:spPr>
          <p:txBody>
            <a:bodyPr/>
            <a:lstStyle/>
            <a:p>
              <a:endParaRPr lang="fr-FR"/>
            </a:p>
          </p:txBody>
        </p:sp>
        <p:sp>
          <p:nvSpPr>
            <p:cNvPr id="19895" name="Freeform 43"/>
            <p:cNvSpPr>
              <a:spLocks/>
            </p:cNvSpPr>
            <p:nvPr/>
          </p:nvSpPr>
          <p:spPr bwMode="auto">
            <a:xfrm>
              <a:off x="1830" y="1361"/>
              <a:ext cx="10" cy="19"/>
            </a:xfrm>
            <a:custGeom>
              <a:avLst/>
              <a:gdLst>
                <a:gd name="T0" fmla="*/ 0 w 132"/>
                <a:gd name="T1" fmla="*/ 0 h 241"/>
                <a:gd name="T2" fmla="*/ 0 w 132"/>
                <a:gd name="T3" fmla="*/ 0 h 241"/>
                <a:gd name="T4" fmla="*/ 0 w 132"/>
                <a:gd name="T5" fmla="*/ 0 h 241"/>
                <a:gd name="T6" fmla="*/ 0 w 132"/>
                <a:gd name="T7" fmla="*/ 0 h 241"/>
                <a:gd name="T8" fmla="*/ 0 w 132"/>
                <a:gd name="T9" fmla="*/ 0 h 241"/>
                <a:gd name="T10" fmla="*/ 0 w 132"/>
                <a:gd name="T11" fmla="*/ 0 h 241"/>
                <a:gd name="T12" fmla="*/ 0 w 132"/>
                <a:gd name="T13" fmla="*/ 0 h 241"/>
                <a:gd name="T14" fmla="*/ 0 w 132"/>
                <a:gd name="T15" fmla="*/ 0 h 241"/>
                <a:gd name="T16" fmla="*/ 0 w 132"/>
                <a:gd name="T17" fmla="*/ 0 h 241"/>
                <a:gd name="T18" fmla="*/ 0 w 132"/>
                <a:gd name="T19" fmla="*/ 0 h 241"/>
                <a:gd name="T20" fmla="*/ 0 w 132"/>
                <a:gd name="T21" fmla="*/ 0 h 241"/>
                <a:gd name="T22" fmla="*/ 0 w 132"/>
                <a:gd name="T23" fmla="*/ 0 h 241"/>
                <a:gd name="T24" fmla="*/ 0 w 132"/>
                <a:gd name="T25" fmla="*/ 0 h 241"/>
                <a:gd name="T26" fmla="*/ 0 w 132"/>
                <a:gd name="T27" fmla="*/ 0 h 241"/>
                <a:gd name="T28" fmla="*/ 0 w 132"/>
                <a:gd name="T29" fmla="*/ 0 h 241"/>
                <a:gd name="T30" fmla="*/ 0 w 132"/>
                <a:gd name="T31" fmla="*/ 0 h 241"/>
                <a:gd name="T32" fmla="*/ 0 w 132"/>
                <a:gd name="T33" fmla="*/ 0 h 241"/>
                <a:gd name="T34" fmla="*/ 0 w 132"/>
                <a:gd name="T35" fmla="*/ 0 h 241"/>
                <a:gd name="T36" fmla="*/ 0 w 132"/>
                <a:gd name="T37" fmla="*/ 0 h 241"/>
                <a:gd name="T38" fmla="*/ 0 w 132"/>
                <a:gd name="T39" fmla="*/ 0 h 241"/>
                <a:gd name="T40" fmla="*/ 0 w 132"/>
                <a:gd name="T41" fmla="*/ 0 h 241"/>
                <a:gd name="T42" fmla="*/ 0 w 132"/>
                <a:gd name="T43" fmla="*/ 0 h 241"/>
                <a:gd name="T44" fmla="*/ 0 w 132"/>
                <a:gd name="T45" fmla="*/ 0 h 241"/>
                <a:gd name="T46" fmla="*/ 0 w 132"/>
                <a:gd name="T47" fmla="*/ 0 h 241"/>
                <a:gd name="T48" fmla="*/ 0 w 132"/>
                <a:gd name="T49" fmla="*/ 0 h 241"/>
                <a:gd name="T50" fmla="*/ 0 w 132"/>
                <a:gd name="T51" fmla="*/ 0 h 241"/>
                <a:gd name="T52" fmla="*/ 0 w 132"/>
                <a:gd name="T53" fmla="*/ 0 h 241"/>
                <a:gd name="T54" fmla="*/ 0 w 132"/>
                <a:gd name="T55" fmla="*/ 0 h 241"/>
                <a:gd name="T56" fmla="*/ 0 w 132"/>
                <a:gd name="T57" fmla="*/ 0 h 241"/>
                <a:gd name="T58" fmla="*/ 0 w 132"/>
                <a:gd name="T59" fmla="*/ 0 h 241"/>
                <a:gd name="T60" fmla="*/ 0 w 132"/>
                <a:gd name="T61" fmla="*/ 0 h 241"/>
                <a:gd name="T62" fmla="*/ 0 w 132"/>
                <a:gd name="T63" fmla="*/ 0 h 241"/>
                <a:gd name="T64" fmla="*/ 0 w 132"/>
                <a:gd name="T65" fmla="*/ 0 h 241"/>
                <a:gd name="T66" fmla="*/ 0 w 132"/>
                <a:gd name="T67" fmla="*/ 0 h 24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2"/>
                <a:gd name="T103" fmla="*/ 0 h 241"/>
                <a:gd name="T104" fmla="*/ 132 w 132"/>
                <a:gd name="T105" fmla="*/ 241 h 24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2" h="241">
                  <a:moveTo>
                    <a:pt x="119" y="241"/>
                  </a:moveTo>
                  <a:lnTo>
                    <a:pt x="117" y="240"/>
                  </a:lnTo>
                  <a:lnTo>
                    <a:pt x="113" y="240"/>
                  </a:lnTo>
                  <a:lnTo>
                    <a:pt x="107" y="238"/>
                  </a:lnTo>
                  <a:lnTo>
                    <a:pt x="99" y="237"/>
                  </a:lnTo>
                  <a:lnTo>
                    <a:pt x="90" y="232"/>
                  </a:lnTo>
                  <a:lnTo>
                    <a:pt x="81" y="229"/>
                  </a:lnTo>
                  <a:lnTo>
                    <a:pt x="69" y="224"/>
                  </a:lnTo>
                  <a:lnTo>
                    <a:pt x="59" y="219"/>
                  </a:lnTo>
                  <a:lnTo>
                    <a:pt x="48" y="212"/>
                  </a:lnTo>
                  <a:lnTo>
                    <a:pt x="37" y="204"/>
                  </a:lnTo>
                  <a:lnTo>
                    <a:pt x="28" y="194"/>
                  </a:lnTo>
                  <a:lnTo>
                    <a:pt x="20" y="183"/>
                  </a:lnTo>
                  <a:lnTo>
                    <a:pt x="12" y="169"/>
                  </a:lnTo>
                  <a:lnTo>
                    <a:pt x="6" y="154"/>
                  </a:lnTo>
                  <a:lnTo>
                    <a:pt x="1" y="137"/>
                  </a:lnTo>
                  <a:lnTo>
                    <a:pt x="0" y="119"/>
                  </a:lnTo>
                  <a:lnTo>
                    <a:pt x="0" y="100"/>
                  </a:lnTo>
                  <a:lnTo>
                    <a:pt x="5" y="82"/>
                  </a:lnTo>
                  <a:lnTo>
                    <a:pt x="10" y="68"/>
                  </a:lnTo>
                  <a:lnTo>
                    <a:pt x="19" y="56"/>
                  </a:lnTo>
                  <a:lnTo>
                    <a:pt x="27" y="42"/>
                  </a:lnTo>
                  <a:lnTo>
                    <a:pt x="37" y="33"/>
                  </a:lnTo>
                  <a:lnTo>
                    <a:pt x="50" y="26"/>
                  </a:lnTo>
                  <a:lnTo>
                    <a:pt x="61" y="19"/>
                  </a:lnTo>
                  <a:lnTo>
                    <a:pt x="73" y="13"/>
                  </a:lnTo>
                  <a:lnTo>
                    <a:pt x="84" y="9"/>
                  </a:lnTo>
                  <a:lnTo>
                    <a:pt x="95" y="6"/>
                  </a:lnTo>
                  <a:lnTo>
                    <a:pt x="105" y="4"/>
                  </a:lnTo>
                  <a:lnTo>
                    <a:pt x="115" y="2"/>
                  </a:lnTo>
                  <a:lnTo>
                    <a:pt x="122" y="0"/>
                  </a:lnTo>
                  <a:lnTo>
                    <a:pt x="128" y="0"/>
                  </a:lnTo>
                  <a:lnTo>
                    <a:pt x="132" y="0"/>
                  </a:lnTo>
                  <a:lnTo>
                    <a:pt x="126" y="57"/>
                  </a:lnTo>
                  <a:lnTo>
                    <a:pt x="125" y="56"/>
                  </a:lnTo>
                  <a:lnTo>
                    <a:pt x="122" y="56"/>
                  </a:lnTo>
                  <a:lnTo>
                    <a:pt x="118" y="56"/>
                  </a:lnTo>
                  <a:lnTo>
                    <a:pt x="114" y="57"/>
                  </a:lnTo>
                  <a:lnTo>
                    <a:pt x="107" y="57"/>
                  </a:lnTo>
                  <a:lnTo>
                    <a:pt x="100" y="59"/>
                  </a:lnTo>
                  <a:lnTo>
                    <a:pt x="93" y="60"/>
                  </a:lnTo>
                  <a:lnTo>
                    <a:pt x="86" y="63"/>
                  </a:lnTo>
                  <a:lnTo>
                    <a:pt x="79" y="65"/>
                  </a:lnTo>
                  <a:lnTo>
                    <a:pt x="71" y="70"/>
                  </a:lnTo>
                  <a:lnTo>
                    <a:pt x="64" y="75"/>
                  </a:lnTo>
                  <a:lnTo>
                    <a:pt x="59" y="81"/>
                  </a:lnTo>
                  <a:lnTo>
                    <a:pt x="53" y="88"/>
                  </a:lnTo>
                  <a:lnTo>
                    <a:pt x="50" y="98"/>
                  </a:lnTo>
                  <a:lnTo>
                    <a:pt x="46" y="108"/>
                  </a:lnTo>
                  <a:lnTo>
                    <a:pt x="46" y="121"/>
                  </a:lnTo>
                  <a:lnTo>
                    <a:pt x="46" y="131"/>
                  </a:lnTo>
                  <a:lnTo>
                    <a:pt x="48" y="141"/>
                  </a:lnTo>
                  <a:lnTo>
                    <a:pt x="50" y="150"/>
                  </a:lnTo>
                  <a:lnTo>
                    <a:pt x="55" y="157"/>
                  </a:lnTo>
                  <a:lnTo>
                    <a:pt x="59" y="163"/>
                  </a:lnTo>
                  <a:lnTo>
                    <a:pt x="65" y="168"/>
                  </a:lnTo>
                  <a:lnTo>
                    <a:pt x="71" y="172"/>
                  </a:lnTo>
                  <a:lnTo>
                    <a:pt x="79" y="176"/>
                  </a:lnTo>
                  <a:lnTo>
                    <a:pt x="85" y="177"/>
                  </a:lnTo>
                  <a:lnTo>
                    <a:pt x="91" y="180"/>
                  </a:lnTo>
                  <a:lnTo>
                    <a:pt x="96" y="180"/>
                  </a:lnTo>
                  <a:lnTo>
                    <a:pt x="102" y="182"/>
                  </a:lnTo>
                  <a:lnTo>
                    <a:pt x="105" y="182"/>
                  </a:lnTo>
                  <a:lnTo>
                    <a:pt x="110" y="182"/>
                  </a:lnTo>
                  <a:lnTo>
                    <a:pt x="112" y="182"/>
                  </a:lnTo>
                  <a:lnTo>
                    <a:pt x="114" y="183"/>
                  </a:lnTo>
                  <a:lnTo>
                    <a:pt x="119" y="241"/>
                  </a:lnTo>
                  <a:close/>
                </a:path>
              </a:pathLst>
            </a:custGeom>
            <a:solidFill>
              <a:srgbClr val="000000"/>
            </a:solidFill>
            <a:ln w="9525">
              <a:noFill/>
              <a:round/>
              <a:headEnd/>
              <a:tailEnd/>
            </a:ln>
          </p:spPr>
          <p:txBody>
            <a:bodyPr/>
            <a:lstStyle/>
            <a:p>
              <a:endParaRPr lang="fr-FR"/>
            </a:p>
          </p:txBody>
        </p:sp>
        <p:sp>
          <p:nvSpPr>
            <p:cNvPr id="19896" name="Freeform 44"/>
            <p:cNvSpPr>
              <a:spLocks/>
            </p:cNvSpPr>
            <p:nvPr/>
          </p:nvSpPr>
          <p:spPr bwMode="auto">
            <a:xfrm>
              <a:off x="1726" y="1220"/>
              <a:ext cx="52" cy="5"/>
            </a:xfrm>
            <a:custGeom>
              <a:avLst/>
              <a:gdLst>
                <a:gd name="T0" fmla="*/ 0 w 677"/>
                <a:gd name="T1" fmla="*/ 0 h 75"/>
                <a:gd name="T2" fmla="*/ 0 w 677"/>
                <a:gd name="T3" fmla="*/ 0 h 75"/>
                <a:gd name="T4" fmla="*/ 0 w 677"/>
                <a:gd name="T5" fmla="*/ 0 h 75"/>
                <a:gd name="T6" fmla="*/ 0 w 677"/>
                <a:gd name="T7" fmla="*/ 0 h 75"/>
                <a:gd name="T8" fmla="*/ 0 w 677"/>
                <a:gd name="T9" fmla="*/ 0 h 75"/>
                <a:gd name="T10" fmla="*/ 0 w 677"/>
                <a:gd name="T11" fmla="*/ 0 h 75"/>
                <a:gd name="T12" fmla="*/ 0 w 677"/>
                <a:gd name="T13" fmla="*/ 0 h 75"/>
                <a:gd name="T14" fmla="*/ 0 w 677"/>
                <a:gd name="T15" fmla="*/ 0 h 75"/>
                <a:gd name="T16" fmla="*/ 0 w 677"/>
                <a:gd name="T17" fmla="*/ 0 h 75"/>
                <a:gd name="T18" fmla="*/ 0 w 677"/>
                <a:gd name="T19" fmla="*/ 0 h 75"/>
                <a:gd name="T20" fmla="*/ 0 w 677"/>
                <a:gd name="T21" fmla="*/ 0 h 75"/>
                <a:gd name="T22" fmla="*/ 0 w 677"/>
                <a:gd name="T23" fmla="*/ 0 h 75"/>
                <a:gd name="T24" fmla="*/ 0 w 677"/>
                <a:gd name="T25" fmla="*/ 0 h 75"/>
                <a:gd name="T26" fmla="*/ 0 w 677"/>
                <a:gd name="T27" fmla="*/ 0 h 75"/>
                <a:gd name="T28" fmla="*/ 0 w 677"/>
                <a:gd name="T29" fmla="*/ 0 h 75"/>
                <a:gd name="T30" fmla="*/ 0 w 677"/>
                <a:gd name="T31" fmla="*/ 0 h 75"/>
                <a:gd name="T32" fmla="*/ 0 w 677"/>
                <a:gd name="T33" fmla="*/ 0 h 75"/>
                <a:gd name="T34" fmla="*/ 0 w 677"/>
                <a:gd name="T35" fmla="*/ 0 h 75"/>
                <a:gd name="T36" fmla="*/ 0 w 677"/>
                <a:gd name="T37" fmla="*/ 0 h 75"/>
                <a:gd name="T38" fmla="*/ 0 w 677"/>
                <a:gd name="T39" fmla="*/ 0 h 75"/>
                <a:gd name="T40" fmla="*/ 0 w 677"/>
                <a:gd name="T41" fmla="*/ 0 h 75"/>
                <a:gd name="T42" fmla="*/ 0 w 677"/>
                <a:gd name="T43" fmla="*/ 0 h 75"/>
                <a:gd name="T44" fmla="*/ 0 w 677"/>
                <a:gd name="T45" fmla="*/ 0 h 75"/>
                <a:gd name="T46" fmla="*/ 0 w 677"/>
                <a:gd name="T47" fmla="*/ 0 h 75"/>
                <a:gd name="T48" fmla="*/ 0 w 677"/>
                <a:gd name="T49" fmla="*/ 0 h 75"/>
                <a:gd name="T50" fmla="*/ 0 w 677"/>
                <a:gd name="T51" fmla="*/ 0 h 75"/>
                <a:gd name="T52" fmla="*/ 0 w 677"/>
                <a:gd name="T53" fmla="*/ 0 h 75"/>
                <a:gd name="T54" fmla="*/ 0 w 677"/>
                <a:gd name="T55" fmla="*/ 0 h 75"/>
                <a:gd name="T56" fmla="*/ 0 w 677"/>
                <a:gd name="T57" fmla="*/ 0 h 75"/>
                <a:gd name="T58" fmla="*/ 0 w 677"/>
                <a:gd name="T59" fmla="*/ 0 h 75"/>
                <a:gd name="T60" fmla="*/ 0 w 677"/>
                <a:gd name="T61" fmla="*/ 0 h 75"/>
                <a:gd name="T62" fmla="*/ 0 w 677"/>
                <a:gd name="T63" fmla="*/ 0 h 75"/>
                <a:gd name="T64" fmla="*/ 0 w 677"/>
                <a:gd name="T65" fmla="*/ 0 h 75"/>
                <a:gd name="T66" fmla="*/ 0 w 677"/>
                <a:gd name="T67" fmla="*/ 0 h 75"/>
                <a:gd name="T68" fmla="*/ 0 w 677"/>
                <a:gd name="T69" fmla="*/ 0 h 75"/>
                <a:gd name="T70" fmla="*/ 0 w 677"/>
                <a:gd name="T71" fmla="*/ 0 h 75"/>
                <a:gd name="T72" fmla="*/ 0 w 677"/>
                <a:gd name="T73" fmla="*/ 0 h 75"/>
                <a:gd name="T74" fmla="*/ 0 w 677"/>
                <a:gd name="T75" fmla="*/ 0 h 7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77"/>
                <a:gd name="T115" fmla="*/ 0 h 75"/>
                <a:gd name="T116" fmla="*/ 677 w 677"/>
                <a:gd name="T117" fmla="*/ 75 h 7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77" h="75">
                  <a:moveTo>
                    <a:pt x="507" y="0"/>
                  </a:moveTo>
                  <a:lnTo>
                    <a:pt x="493" y="0"/>
                  </a:lnTo>
                  <a:lnTo>
                    <a:pt x="479" y="0"/>
                  </a:lnTo>
                  <a:lnTo>
                    <a:pt x="462" y="0"/>
                  </a:lnTo>
                  <a:lnTo>
                    <a:pt x="447" y="1"/>
                  </a:lnTo>
                  <a:lnTo>
                    <a:pt x="428" y="1"/>
                  </a:lnTo>
                  <a:lnTo>
                    <a:pt x="410" y="2"/>
                  </a:lnTo>
                  <a:lnTo>
                    <a:pt x="390" y="2"/>
                  </a:lnTo>
                  <a:lnTo>
                    <a:pt x="371" y="2"/>
                  </a:lnTo>
                  <a:lnTo>
                    <a:pt x="348" y="2"/>
                  </a:lnTo>
                  <a:lnTo>
                    <a:pt x="327" y="2"/>
                  </a:lnTo>
                  <a:lnTo>
                    <a:pt x="304" y="3"/>
                  </a:lnTo>
                  <a:lnTo>
                    <a:pt x="281" y="4"/>
                  </a:lnTo>
                  <a:lnTo>
                    <a:pt x="256" y="4"/>
                  </a:lnTo>
                  <a:lnTo>
                    <a:pt x="233" y="5"/>
                  </a:lnTo>
                  <a:lnTo>
                    <a:pt x="207" y="5"/>
                  </a:lnTo>
                  <a:lnTo>
                    <a:pt x="182" y="6"/>
                  </a:lnTo>
                  <a:lnTo>
                    <a:pt x="0" y="42"/>
                  </a:lnTo>
                  <a:lnTo>
                    <a:pt x="210" y="75"/>
                  </a:lnTo>
                  <a:lnTo>
                    <a:pt x="222" y="75"/>
                  </a:lnTo>
                  <a:lnTo>
                    <a:pt x="238" y="74"/>
                  </a:lnTo>
                  <a:lnTo>
                    <a:pt x="252" y="73"/>
                  </a:lnTo>
                  <a:lnTo>
                    <a:pt x="269" y="73"/>
                  </a:lnTo>
                  <a:lnTo>
                    <a:pt x="285" y="72"/>
                  </a:lnTo>
                  <a:lnTo>
                    <a:pt x="302" y="72"/>
                  </a:lnTo>
                  <a:lnTo>
                    <a:pt x="320" y="72"/>
                  </a:lnTo>
                  <a:lnTo>
                    <a:pt x="340" y="72"/>
                  </a:lnTo>
                  <a:lnTo>
                    <a:pt x="358" y="71"/>
                  </a:lnTo>
                  <a:lnTo>
                    <a:pt x="379" y="71"/>
                  </a:lnTo>
                  <a:lnTo>
                    <a:pt x="399" y="70"/>
                  </a:lnTo>
                  <a:lnTo>
                    <a:pt x="420" y="70"/>
                  </a:lnTo>
                  <a:lnTo>
                    <a:pt x="442" y="69"/>
                  </a:lnTo>
                  <a:lnTo>
                    <a:pt x="464" y="69"/>
                  </a:lnTo>
                  <a:lnTo>
                    <a:pt x="487" y="69"/>
                  </a:lnTo>
                  <a:lnTo>
                    <a:pt x="510" y="69"/>
                  </a:lnTo>
                  <a:lnTo>
                    <a:pt x="677" y="30"/>
                  </a:lnTo>
                  <a:lnTo>
                    <a:pt x="507" y="0"/>
                  </a:lnTo>
                  <a:close/>
                </a:path>
              </a:pathLst>
            </a:custGeom>
            <a:solidFill>
              <a:srgbClr val="000000"/>
            </a:solidFill>
            <a:ln w="9525">
              <a:noFill/>
              <a:round/>
              <a:headEnd/>
              <a:tailEnd/>
            </a:ln>
          </p:spPr>
          <p:txBody>
            <a:bodyPr/>
            <a:lstStyle/>
            <a:p>
              <a:endParaRPr lang="fr-FR"/>
            </a:p>
          </p:txBody>
        </p:sp>
        <p:sp>
          <p:nvSpPr>
            <p:cNvPr id="19897" name="Freeform 45"/>
            <p:cNvSpPr>
              <a:spLocks/>
            </p:cNvSpPr>
            <p:nvPr/>
          </p:nvSpPr>
          <p:spPr bwMode="auto">
            <a:xfrm>
              <a:off x="1662" y="1219"/>
              <a:ext cx="182" cy="177"/>
            </a:xfrm>
            <a:custGeom>
              <a:avLst/>
              <a:gdLst>
                <a:gd name="T0" fmla="*/ 0 w 2369"/>
                <a:gd name="T1" fmla="*/ 0 h 2306"/>
                <a:gd name="T2" fmla="*/ 0 w 2369"/>
                <a:gd name="T3" fmla="*/ 0 h 2306"/>
                <a:gd name="T4" fmla="*/ 0 w 2369"/>
                <a:gd name="T5" fmla="*/ 0 h 2306"/>
                <a:gd name="T6" fmla="*/ 0 w 2369"/>
                <a:gd name="T7" fmla="*/ 0 h 2306"/>
                <a:gd name="T8" fmla="*/ 0 w 2369"/>
                <a:gd name="T9" fmla="*/ 0 h 2306"/>
                <a:gd name="T10" fmla="*/ 0 w 2369"/>
                <a:gd name="T11" fmla="*/ 0 h 2306"/>
                <a:gd name="T12" fmla="*/ 0 w 2369"/>
                <a:gd name="T13" fmla="*/ 1 h 2306"/>
                <a:gd name="T14" fmla="*/ 0 w 2369"/>
                <a:gd name="T15" fmla="*/ 1 h 2306"/>
                <a:gd name="T16" fmla="*/ 0 w 2369"/>
                <a:gd name="T17" fmla="*/ 1 h 2306"/>
                <a:gd name="T18" fmla="*/ 0 w 2369"/>
                <a:gd name="T19" fmla="*/ 1 h 2306"/>
                <a:gd name="T20" fmla="*/ 0 w 2369"/>
                <a:gd name="T21" fmla="*/ 1 h 2306"/>
                <a:gd name="T22" fmla="*/ 0 w 2369"/>
                <a:gd name="T23" fmla="*/ 1 h 2306"/>
                <a:gd name="T24" fmla="*/ 0 w 2369"/>
                <a:gd name="T25" fmla="*/ 1 h 2306"/>
                <a:gd name="T26" fmla="*/ 1 w 2369"/>
                <a:gd name="T27" fmla="*/ 1 h 2306"/>
                <a:gd name="T28" fmla="*/ 1 w 2369"/>
                <a:gd name="T29" fmla="*/ 1 h 2306"/>
                <a:gd name="T30" fmla="*/ 1 w 2369"/>
                <a:gd name="T31" fmla="*/ 1 h 2306"/>
                <a:gd name="T32" fmla="*/ 1 w 2369"/>
                <a:gd name="T33" fmla="*/ 1 h 2306"/>
                <a:gd name="T34" fmla="*/ 1 w 2369"/>
                <a:gd name="T35" fmla="*/ 1 h 2306"/>
                <a:gd name="T36" fmla="*/ 1 w 2369"/>
                <a:gd name="T37" fmla="*/ 1 h 2306"/>
                <a:gd name="T38" fmla="*/ 1 w 2369"/>
                <a:gd name="T39" fmla="*/ 1 h 2306"/>
                <a:gd name="T40" fmla="*/ 1 w 2369"/>
                <a:gd name="T41" fmla="*/ 0 h 2306"/>
                <a:gd name="T42" fmla="*/ 1 w 2369"/>
                <a:gd name="T43" fmla="*/ 0 h 2306"/>
                <a:gd name="T44" fmla="*/ 1 w 2369"/>
                <a:gd name="T45" fmla="*/ 0 h 2306"/>
                <a:gd name="T46" fmla="*/ 1 w 2369"/>
                <a:gd name="T47" fmla="*/ 0 h 2306"/>
                <a:gd name="T48" fmla="*/ 1 w 2369"/>
                <a:gd name="T49" fmla="*/ 0 h 2306"/>
                <a:gd name="T50" fmla="*/ 1 w 2369"/>
                <a:gd name="T51" fmla="*/ 0 h 2306"/>
                <a:gd name="T52" fmla="*/ 1 w 2369"/>
                <a:gd name="T53" fmla="*/ 0 h 2306"/>
                <a:gd name="T54" fmla="*/ 1 w 2369"/>
                <a:gd name="T55" fmla="*/ 0 h 2306"/>
                <a:gd name="T56" fmla="*/ 1 w 2369"/>
                <a:gd name="T57" fmla="*/ 0 h 2306"/>
                <a:gd name="T58" fmla="*/ 1 w 2369"/>
                <a:gd name="T59" fmla="*/ 0 h 2306"/>
                <a:gd name="T60" fmla="*/ 1 w 2369"/>
                <a:gd name="T61" fmla="*/ 0 h 2306"/>
                <a:gd name="T62" fmla="*/ 1 w 2369"/>
                <a:gd name="T63" fmla="*/ 0 h 2306"/>
                <a:gd name="T64" fmla="*/ 1 w 2369"/>
                <a:gd name="T65" fmla="*/ 1 h 2306"/>
                <a:gd name="T66" fmla="*/ 1 w 2369"/>
                <a:gd name="T67" fmla="*/ 1 h 2306"/>
                <a:gd name="T68" fmla="*/ 1 w 2369"/>
                <a:gd name="T69" fmla="*/ 1 h 2306"/>
                <a:gd name="T70" fmla="*/ 1 w 2369"/>
                <a:gd name="T71" fmla="*/ 1 h 2306"/>
                <a:gd name="T72" fmla="*/ 1 w 2369"/>
                <a:gd name="T73" fmla="*/ 1 h 2306"/>
                <a:gd name="T74" fmla="*/ 1 w 2369"/>
                <a:gd name="T75" fmla="*/ 1 h 2306"/>
                <a:gd name="T76" fmla="*/ 1 w 2369"/>
                <a:gd name="T77" fmla="*/ 1 h 2306"/>
                <a:gd name="T78" fmla="*/ 0 w 2369"/>
                <a:gd name="T79" fmla="*/ 1 h 2306"/>
                <a:gd name="T80" fmla="*/ 0 w 2369"/>
                <a:gd name="T81" fmla="*/ 1 h 2306"/>
                <a:gd name="T82" fmla="*/ 0 w 2369"/>
                <a:gd name="T83" fmla="*/ 1 h 2306"/>
                <a:gd name="T84" fmla="*/ 0 w 2369"/>
                <a:gd name="T85" fmla="*/ 1 h 2306"/>
                <a:gd name="T86" fmla="*/ 0 w 2369"/>
                <a:gd name="T87" fmla="*/ 1 h 2306"/>
                <a:gd name="T88" fmla="*/ 0 w 2369"/>
                <a:gd name="T89" fmla="*/ 0 h 2306"/>
                <a:gd name="T90" fmla="*/ 0 w 2369"/>
                <a:gd name="T91" fmla="*/ 0 h 2306"/>
                <a:gd name="T92" fmla="*/ 0 w 2369"/>
                <a:gd name="T93" fmla="*/ 0 h 2306"/>
                <a:gd name="T94" fmla="*/ 0 w 2369"/>
                <a:gd name="T95" fmla="*/ 0 h 2306"/>
                <a:gd name="T96" fmla="*/ 0 w 2369"/>
                <a:gd name="T97" fmla="*/ 0 h 2306"/>
                <a:gd name="T98" fmla="*/ 0 w 2369"/>
                <a:gd name="T99" fmla="*/ 0 h 2306"/>
                <a:gd name="T100" fmla="*/ 0 w 2369"/>
                <a:gd name="T101" fmla="*/ 0 h 2306"/>
                <a:gd name="T102" fmla="*/ 0 w 2369"/>
                <a:gd name="T103" fmla="*/ 0 h 23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369"/>
                <a:gd name="T157" fmla="*/ 0 h 2306"/>
                <a:gd name="T158" fmla="*/ 2369 w 2369"/>
                <a:gd name="T159" fmla="*/ 2306 h 230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369" h="2306">
                  <a:moveTo>
                    <a:pt x="1009" y="14"/>
                  </a:moveTo>
                  <a:lnTo>
                    <a:pt x="934" y="15"/>
                  </a:lnTo>
                  <a:lnTo>
                    <a:pt x="857" y="17"/>
                  </a:lnTo>
                  <a:lnTo>
                    <a:pt x="777" y="18"/>
                  </a:lnTo>
                  <a:lnTo>
                    <a:pt x="698" y="20"/>
                  </a:lnTo>
                  <a:lnTo>
                    <a:pt x="618" y="22"/>
                  </a:lnTo>
                  <a:lnTo>
                    <a:pt x="538" y="23"/>
                  </a:lnTo>
                  <a:lnTo>
                    <a:pt x="462" y="26"/>
                  </a:lnTo>
                  <a:lnTo>
                    <a:pt x="388" y="28"/>
                  </a:lnTo>
                  <a:lnTo>
                    <a:pt x="318" y="29"/>
                  </a:lnTo>
                  <a:lnTo>
                    <a:pt x="252" y="31"/>
                  </a:lnTo>
                  <a:lnTo>
                    <a:pt x="191" y="31"/>
                  </a:lnTo>
                  <a:lnTo>
                    <a:pt x="139" y="33"/>
                  </a:lnTo>
                  <a:lnTo>
                    <a:pt x="91" y="33"/>
                  </a:lnTo>
                  <a:lnTo>
                    <a:pt x="54" y="34"/>
                  </a:lnTo>
                  <a:lnTo>
                    <a:pt x="26" y="34"/>
                  </a:lnTo>
                  <a:lnTo>
                    <a:pt x="9" y="34"/>
                  </a:lnTo>
                  <a:lnTo>
                    <a:pt x="8" y="51"/>
                  </a:lnTo>
                  <a:lnTo>
                    <a:pt x="8" y="86"/>
                  </a:lnTo>
                  <a:lnTo>
                    <a:pt x="7" y="132"/>
                  </a:lnTo>
                  <a:lnTo>
                    <a:pt x="7" y="191"/>
                  </a:lnTo>
                  <a:lnTo>
                    <a:pt x="6" y="261"/>
                  </a:lnTo>
                  <a:lnTo>
                    <a:pt x="5" y="339"/>
                  </a:lnTo>
                  <a:lnTo>
                    <a:pt x="5" y="424"/>
                  </a:lnTo>
                  <a:lnTo>
                    <a:pt x="5" y="515"/>
                  </a:lnTo>
                  <a:lnTo>
                    <a:pt x="5" y="609"/>
                  </a:lnTo>
                  <a:lnTo>
                    <a:pt x="4" y="707"/>
                  </a:lnTo>
                  <a:lnTo>
                    <a:pt x="3" y="805"/>
                  </a:lnTo>
                  <a:lnTo>
                    <a:pt x="3" y="903"/>
                  </a:lnTo>
                  <a:lnTo>
                    <a:pt x="2" y="997"/>
                  </a:lnTo>
                  <a:lnTo>
                    <a:pt x="2" y="1089"/>
                  </a:lnTo>
                  <a:lnTo>
                    <a:pt x="1" y="1174"/>
                  </a:lnTo>
                  <a:lnTo>
                    <a:pt x="1" y="1254"/>
                  </a:lnTo>
                  <a:lnTo>
                    <a:pt x="0" y="1332"/>
                  </a:lnTo>
                  <a:lnTo>
                    <a:pt x="1" y="1416"/>
                  </a:lnTo>
                  <a:lnTo>
                    <a:pt x="1" y="1501"/>
                  </a:lnTo>
                  <a:lnTo>
                    <a:pt x="2" y="1589"/>
                  </a:lnTo>
                  <a:lnTo>
                    <a:pt x="3" y="1675"/>
                  </a:lnTo>
                  <a:lnTo>
                    <a:pt x="5" y="1762"/>
                  </a:lnTo>
                  <a:lnTo>
                    <a:pt x="6" y="1844"/>
                  </a:lnTo>
                  <a:lnTo>
                    <a:pt x="8" y="1925"/>
                  </a:lnTo>
                  <a:lnTo>
                    <a:pt x="10" y="2000"/>
                  </a:lnTo>
                  <a:lnTo>
                    <a:pt x="12" y="2068"/>
                  </a:lnTo>
                  <a:lnTo>
                    <a:pt x="14" y="2129"/>
                  </a:lnTo>
                  <a:lnTo>
                    <a:pt x="16" y="2184"/>
                  </a:lnTo>
                  <a:lnTo>
                    <a:pt x="17" y="2227"/>
                  </a:lnTo>
                  <a:lnTo>
                    <a:pt x="18" y="2259"/>
                  </a:lnTo>
                  <a:lnTo>
                    <a:pt x="19" y="2280"/>
                  </a:lnTo>
                  <a:lnTo>
                    <a:pt x="20" y="2288"/>
                  </a:lnTo>
                  <a:lnTo>
                    <a:pt x="29" y="2288"/>
                  </a:lnTo>
                  <a:lnTo>
                    <a:pt x="57" y="2289"/>
                  </a:lnTo>
                  <a:lnTo>
                    <a:pt x="100" y="2289"/>
                  </a:lnTo>
                  <a:lnTo>
                    <a:pt x="157" y="2292"/>
                  </a:lnTo>
                  <a:lnTo>
                    <a:pt x="224" y="2293"/>
                  </a:lnTo>
                  <a:lnTo>
                    <a:pt x="301" y="2295"/>
                  </a:lnTo>
                  <a:lnTo>
                    <a:pt x="384" y="2298"/>
                  </a:lnTo>
                  <a:lnTo>
                    <a:pt x="470" y="2300"/>
                  </a:lnTo>
                  <a:lnTo>
                    <a:pt x="558" y="2302"/>
                  </a:lnTo>
                  <a:lnTo>
                    <a:pt x="645" y="2303"/>
                  </a:lnTo>
                  <a:lnTo>
                    <a:pt x="730" y="2305"/>
                  </a:lnTo>
                  <a:lnTo>
                    <a:pt x="809" y="2306"/>
                  </a:lnTo>
                  <a:lnTo>
                    <a:pt x="880" y="2306"/>
                  </a:lnTo>
                  <a:lnTo>
                    <a:pt x="941" y="2306"/>
                  </a:lnTo>
                  <a:lnTo>
                    <a:pt x="991" y="2305"/>
                  </a:lnTo>
                  <a:lnTo>
                    <a:pt x="1025" y="2305"/>
                  </a:lnTo>
                  <a:lnTo>
                    <a:pt x="1061" y="2302"/>
                  </a:lnTo>
                  <a:lnTo>
                    <a:pt x="1118" y="2301"/>
                  </a:lnTo>
                  <a:lnTo>
                    <a:pt x="1193" y="2299"/>
                  </a:lnTo>
                  <a:lnTo>
                    <a:pt x="1283" y="2299"/>
                  </a:lnTo>
                  <a:lnTo>
                    <a:pt x="1383" y="2297"/>
                  </a:lnTo>
                  <a:lnTo>
                    <a:pt x="1492" y="2296"/>
                  </a:lnTo>
                  <a:lnTo>
                    <a:pt x="1608" y="2295"/>
                  </a:lnTo>
                  <a:lnTo>
                    <a:pt x="1724" y="2295"/>
                  </a:lnTo>
                  <a:lnTo>
                    <a:pt x="1839" y="2295"/>
                  </a:lnTo>
                  <a:lnTo>
                    <a:pt x="1951" y="2294"/>
                  </a:lnTo>
                  <a:lnTo>
                    <a:pt x="2056" y="2294"/>
                  </a:lnTo>
                  <a:lnTo>
                    <a:pt x="2150" y="2294"/>
                  </a:lnTo>
                  <a:lnTo>
                    <a:pt x="2231" y="2294"/>
                  </a:lnTo>
                  <a:lnTo>
                    <a:pt x="2297" y="2294"/>
                  </a:lnTo>
                  <a:lnTo>
                    <a:pt x="2342" y="2294"/>
                  </a:lnTo>
                  <a:lnTo>
                    <a:pt x="2367" y="2294"/>
                  </a:lnTo>
                  <a:lnTo>
                    <a:pt x="2367" y="2284"/>
                  </a:lnTo>
                  <a:lnTo>
                    <a:pt x="2367" y="2257"/>
                  </a:lnTo>
                  <a:lnTo>
                    <a:pt x="2367" y="2216"/>
                  </a:lnTo>
                  <a:lnTo>
                    <a:pt x="2367" y="2162"/>
                  </a:lnTo>
                  <a:lnTo>
                    <a:pt x="2367" y="2097"/>
                  </a:lnTo>
                  <a:lnTo>
                    <a:pt x="2368" y="2024"/>
                  </a:lnTo>
                  <a:lnTo>
                    <a:pt x="2368" y="1945"/>
                  </a:lnTo>
                  <a:lnTo>
                    <a:pt x="2369" y="1862"/>
                  </a:lnTo>
                  <a:lnTo>
                    <a:pt x="2369" y="1776"/>
                  </a:lnTo>
                  <a:lnTo>
                    <a:pt x="2369" y="1692"/>
                  </a:lnTo>
                  <a:lnTo>
                    <a:pt x="2369" y="1610"/>
                  </a:lnTo>
                  <a:lnTo>
                    <a:pt x="2369" y="1534"/>
                  </a:lnTo>
                  <a:lnTo>
                    <a:pt x="2369" y="1464"/>
                  </a:lnTo>
                  <a:lnTo>
                    <a:pt x="2369" y="1403"/>
                  </a:lnTo>
                  <a:lnTo>
                    <a:pt x="2369" y="1354"/>
                  </a:lnTo>
                  <a:lnTo>
                    <a:pt x="2369" y="1319"/>
                  </a:lnTo>
                  <a:lnTo>
                    <a:pt x="2367" y="1280"/>
                  </a:lnTo>
                  <a:lnTo>
                    <a:pt x="2366" y="1223"/>
                  </a:lnTo>
                  <a:lnTo>
                    <a:pt x="2363" y="1147"/>
                  </a:lnTo>
                  <a:lnTo>
                    <a:pt x="2362" y="1060"/>
                  </a:lnTo>
                  <a:lnTo>
                    <a:pt x="2359" y="958"/>
                  </a:lnTo>
                  <a:lnTo>
                    <a:pt x="2355" y="852"/>
                  </a:lnTo>
                  <a:lnTo>
                    <a:pt x="2352" y="740"/>
                  </a:lnTo>
                  <a:lnTo>
                    <a:pt x="2349" y="625"/>
                  </a:lnTo>
                  <a:lnTo>
                    <a:pt x="2346" y="512"/>
                  </a:lnTo>
                  <a:lnTo>
                    <a:pt x="2343" y="404"/>
                  </a:lnTo>
                  <a:lnTo>
                    <a:pt x="2340" y="301"/>
                  </a:lnTo>
                  <a:lnTo>
                    <a:pt x="2338" y="210"/>
                  </a:lnTo>
                  <a:lnTo>
                    <a:pt x="2335" y="131"/>
                  </a:lnTo>
                  <a:lnTo>
                    <a:pt x="2333" y="68"/>
                  </a:lnTo>
                  <a:lnTo>
                    <a:pt x="2330" y="24"/>
                  </a:lnTo>
                  <a:lnTo>
                    <a:pt x="2329" y="4"/>
                  </a:lnTo>
                  <a:lnTo>
                    <a:pt x="2317" y="1"/>
                  </a:lnTo>
                  <a:lnTo>
                    <a:pt x="2286" y="0"/>
                  </a:lnTo>
                  <a:lnTo>
                    <a:pt x="2240" y="0"/>
                  </a:lnTo>
                  <a:lnTo>
                    <a:pt x="2178" y="0"/>
                  </a:lnTo>
                  <a:lnTo>
                    <a:pt x="2105" y="0"/>
                  </a:lnTo>
                  <a:lnTo>
                    <a:pt x="2024" y="0"/>
                  </a:lnTo>
                  <a:lnTo>
                    <a:pt x="1936" y="1"/>
                  </a:lnTo>
                  <a:lnTo>
                    <a:pt x="1847" y="3"/>
                  </a:lnTo>
                  <a:lnTo>
                    <a:pt x="1755" y="3"/>
                  </a:lnTo>
                  <a:lnTo>
                    <a:pt x="1666" y="4"/>
                  </a:lnTo>
                  <a:lnTo>
                    <a:pt x="1582" y="4"/>
                  </a:lnTo>
                  <a:lnTo>
                    <a:pt x="1507" y="6"/>
                  </a:lnTo>
                  <a:lnTo>
                    <a:pt x="1440" y="7"/>
                  </a:lnTo>
                  <a:lnTo>
                    <a:pt x="1388" y="7"/>
                  </a:lnTo>
                  <a:lnTo>
                    <a:pt x="1351" y="7"/>
                  </a:lnTo>
                  <a:lnTo>
                    <a:pt x="1334" y="8"/>
                  </a:lnTo>
                  <a:lnTo>
                    <a:pt x="1337" y="77"/>
                  </a:lnTo>
                  <a:lnTo>
                    <a:pt x="1411" y="75"/>
                  </a:lnTo>
                  <a:lnTo>
                    <a:pt x="1487" y="74"/>
                  </a:lnTo>
                  <a:lnTo>
                    <a:pt x="1564" y="73"/>
                  </a:lnTo>
                  <a:lnTo>
                    <a:pt x="1644" y="71"/>
                  </a:lnTo>
                  <a:lnTo>
                    <a:pt x="1722" y="69"/>
                  </a:lnTo>
                  <a:lnTo>
                    <a:pt x="1798" y="69"/>
                  </a:lnTo>
                  <a:lnTo>
                    <a:pt x="1873" y="68"/>
                  </a:lnTo>
                  <a:lnTo>
                    <a:pt x="1944" y="68"/>
                  </a:lnTo>
                  <a:lnTo>
                    <a:pt x="2010" y="67"/>
                  </a:lnTo>
                  <a:lnTo>
                    <a:pt x="2072" y="66"/>
                  </a:lnTo>
                  <a:lnTo>
                    <a:pt x="2127" y="66"/>
                  </a:lnTo>
                  <a:lnTo>
                    <a:pt x="2174" y="66"/>
                  </a:lnTo>
                  <a:lnTo>
                    <a:pt x="2213" y="66"/>
                  </a:lnTo>
                  <a:lnTo>
                    <a:pt x="2242" y="66"/>
                  </a:lnTo>
                  <a:lnTo>
                    <a:pt x="2261" y="66"/>
                  </a:lnTo>
                  <a:lnTo>
                    <a:pt x="2270" y="67"/>
                  </a:lnTo>
                  <a:lnTo>
                    <a:pt x="2270" y="78"/>
                  </a:lnTo>
                  <a:lnTo>
                    <a:pt x="2272" y="107"/>
                  </a:lnTo>
                  <a:lnTo>
                    <a:pt x="2272" y="152"/>
                  </a:lnTo>
                  <a:lnTo>
                    <a:pt x="2272" y="213"/>
                  </a:lnTo>
                  <a:lnTo>
                    <a:pt x="2271" y="283"/>
                  </a:lnTo>
                  <a:lnTo>
                    <a:pt x="2270" y="364"/>
                  </a:lnTo>
                  <a:lnTo>
                    <a:pt x="2270" y="451"/>
                  </a:lnTo>
                  <a:lnTo>
                    <a:pt x="2270" y="542"/>
                  </a:lnTo>
                  <a:lnTo>
                    <a:pt x="2269" y="634"/>
                  </a:lnTo>
                  <a:lnTo>
                    <a:pt x="2268" y="726"/>
                  </a:lnTo>
                  <a:lnTo>
                    <a:pt x="2268" y="815"/>
                  </a:lnTo>
                  <a:lnTo>
                    <a:pt x="2269" y="899"/>
                  </a:lnTo>
                  <a:lnTo>
                    <a:pt x="2269" y="974"/>
                  </a:lnTo>
                  <a:lnTo>
                    <a:pt x="2271" y="1040"/>
                  </a:lnTo>
                  <a:lnTo>
                    <a:pt x="2273" y="1092"/>
                  </a:lnTo>
                  <a:lnTo>
                    <a:pt x="2277" y="1131"/>
                  </a:lnTo>
                  <a:lnTo>
                    <a:pt x="2280" y="1167"/>
                  </a:lnTo>
                  <a:lnTo>
                    <a:pt x="2283" y="1216"/>
                  </a:lnTo>
                  <a:lnTo>
                    <a:pt x="2284" y="1276"/>
                  </a:lnTo>
                  <a:lnTo>
                    <a:pt x="2286" y="1346"/>
                  </a:lnTo>
                  <a:lnTo>
                    <a:pt x="2286" y="1421"/>
                  </a:lnTo>
                  <a:lnTo>
                    <a:pt x="2286" y="1503"/>
                  </a:lnTo>
                  <a:lnTo>
                    <a:pt x="2286" y="1589"/>
                  </a:lnTo>
                  <a:lnTo>
                    <a:pt x="2286" y="1677"/>
                  </a:lnTo>
                  <a:lnTo>
                    <a:pt x="2286" y="1764"/>
                  </a:lnTo>
                  <a:lnTo>
                    <a:pt x="2285" y="1849"/>
                  </a:lnTo>
                  <a:lnTo>
                    <a:pt x="2285" y="1931"/>
                  </a:lnTo>
                  <a:lnTo>
                    <a:pt x="2286" y="2009"/>
                  </a:lnTo>
                  <a:lnTo>
                    <a:pt x="2286" y="2078"/>
                  </a:lnTo>
                  <a:lnTo>
                    <a:pt x="2286" y="2139"/>
                  </a:lnTo>
                  <a:lnTo>
                    <a:pt x="2289" y="2189"/>
                  </a:lnTo>
                  <a:lnTo>
                    <a:pt x="2292" y="2227"/>
                  </a:lnTo>
                  <a:lnTo>
                    <a:pt x="2281" y="2227"/>
                  </a:lnTo>
                  <a:lnTo>
                    <a:pt x="2254" y="2226"/>
                  </a:lnTo>
                  <a:lnTo>
                    <a:pt x="2210" y="2223"/>
                  </a:lnTo>
                  <a:lnTo>
                    <a:pt x="2153" y="2223"/>
                  </a:lnTo>
                  <a:lnTo>
                    <a:pt x="2084" y="2220"/>
                  </a:lnTo>
                  <a:lnTo>
                    <a:pt x="2006" y="2219"/>
                  </a:lnTo>
                  <a:lnTo>
                    <a:pt x="1922" y="2217"/>
                  </a:lnTo>
                  <a:lnTo>
                    <a:pt x="1834" y="2216"/>
                  </a:lnTo>
                  <a:lnTo>
                    <a:pt x="1743" y="2213"/>
                  </a:lnTo>
                  <a:lnTo>
                    <a:pt x="1652" y="2212"/>
                  </a:lnTo>
                  <a:lnTo>
                    <a:pt x="1563" y="2211"/>
                  </a:lnTo>
                  <a:lnTo>
                    <a:pt x="1479" y="2211"/>
                  </a:lnTo>
                  <a:lnTo>
                    <a:pt x="1402" y="2211"/>
                  </a:lnTo>
                  <a:lnTo>
                    <a:pt x="1334" y="2212"/>
                  </a:lnTo>
                  <a:lnTo>
                    <a:pt x="1276" y="2213"/>
                  </a:lnTo>
                  <a:lnTo>
                    <a:pt x="1234" y="2216"/>
                  </a:lnTo>
                  <a:lnTo>
                    <a:pt x="1188" y="2217"/>
                  </a:lnTo>
                  <a:lnTo>
                    <a:pt x="1129" y="2219"/>
                  </a:lnTo>
                  <a:lnTo>
                    <a:pt x="1056" y="2220"/>
                  </a:lnTo>
                  <a:lnTo>
                    <a:pt x="976" y="2222"/>
                  </a:lnTo>
                  <a:lnTo>
                    <a:pt x="885" y="2222"/>
                  </a:lnTo>
                  <a:lnTo>
                    <a:pt x="792" y="2222"/>
                  </a:lnTo>
                  <a:lnTo>
                    <a:pt x="694" y="2222"/>
                  </a:lnTo>
                  <a:lnTo>
                    <a:pt x="598" y="2222"/>
                  </a:lnTo>
                  <a:lnTo>
                    <a:pt x="502" y="2221"/>
                  </a:lnTo>
                  <a:lnTo>
                    <a:pt x="412" y="2220"/>
                  </a:lnTo>
                  <a:lnTo>
                    <a:pt x="328" y="2219"/>
                  </a:lnTo>
                  <a:lnTo>
                    <a:pt x="255" y="2219"/>
                  </a:lnTo>
                  <a:lnTo>
                    <a:pt x="193" y="2219"/>
                  </a:lnTo>
                  <a:lnTo>
                    <a:pt x="146" y="2219"/>
                  </a:lnTo>
                  <a:lnTo>
                    <a:pt x="117" y="2219"/>
                  </a:lnTo>
                  <a:lnTo>
                    <a:pt x="107" y="2219"/>
                  </a:lnTo>
                  <a:lnTo>
                    <a:pt x="106" y="2207"/>
                  </a:lnTo>
                  <a:lnTo>
                    <a:pt x="105" y="2175"/>
                  </a:lnTo>
                  <a:lnTo>
                    <a:pt x="103" y="2124"/>
                  </a:lnTo>
                  <a:lnTo>
                    <a:pt x="100" y="2059"/>
                  </a:lnTo>
                  <a:lnTo>
                    <a:pt x="97" y="1980"/>
                  </a:lnTo>
                  <a:lnTo>
                    <a:pt x="94" y="1891"/>
                  </a:lnTo>
                  <a:lnTo>
                    <a:pt x="91" y="1794"/>
                  </a:lnTo>
                  <a:lnTo>
                    <a:pt x="89" y="1693"/>
                  </a:lnTo>
                  <a:lnTo>
                    <a:pt x="85" y="1589"/>
                  </a:lnTo>
                  <a:lnTo>
                    <a:pt x="82" y="1485"/>
                  </a:lnTo>
                  <a:lnTo>
                    <a:pt x="79" y="1384"/>
                  </a:lnTo>
                  <a:lnTo>
                    <a:pt x="77" y="1290"/>
                  </a:lnTo>
                  <a:lnTo>
                    <a:pt x="74" y="1202"/>
                  </a:lnTo>
                  <a:lnTo>
                    <a:pt x="71" y="1126"/>
                  </a:lnTo>
                  <a:lnTo>
                    <a:pt x="69" y="1063"/>
                  </a:lnTo>
                  <a:lnTo>
                    <a:pt x="69" y="1017"/>
                  </a:lnTo>
                  <a:lnTo>
                    <a:pt x="68" y="976"/>
                  </a:lnTo>
                  <a:lnTo>
                    <a:pt x="68" y="926"/>
                  </a:lnTo>
                  <a:lnTo>
                    <a:pt x="69" y="866"/>
                  </a:lnTo>
                  <a:lnTo>
                    <a:pt x="71" y="802"/>
                  </a:lnTo>
                  <a:lnTo>
                    <a:pt x="72" y="731"/>
                  </a:lnTo>
                  <a:lnTo>
                    <a:pt x="74" y="658"/>
                  </a:lnTo>
                  <a:lnTo>
                    <a:pt x="76" y="582"/>
                  </a:lnTo>
                  <a:lnTo>
                    <a:pt x="78" y="507"/>
                  </a:lnTo>
                  <a:lnTo>
                    <a:pt x="80" y="433"/>
                  </a:lnTo>
                  <a:lnTo>
                    <a:pt x="82" y="362"/>
                  </a:lnTo>
                  <a:lnTo>
                    <a:pt x="84" y="296"/>
                  </a:lnTo>
                  <a:lnTo>
                    <a:pt x="87" y="239"/>
                  </a:lnTo>
                  <a:lnTo>
                    <a:pt x="88" y="188"/>
                  </a:lnTo>
                  <a:lnTo>
                    <a:pt x="90" y="148"/>
                  </a:lnTo>
                  <a:lnTo>
                    <a:pt x="90" y="118"/>
                  </a:lnTo>
                  <a:lnTo>
                    <a:pt x="92" y="105"/>
                  </a:lnTo>
                  <a:lnTo>
                    <a:pt x="151" y="102"/>
                  </a:lnTo>
                  <a:lnTo>
                    <a:pt x="210" y="101"/>
                  </a:lnTo>
                  <a:lnTo>
                    <a:pt x="268" y="99"/>
                  </a:lnTo>
                  <a:lnTo>
                    <a:pt x="328" y="98"/>
                  </a:lnTo>
                  <a:lnTo>
                    <a:pt x="387" y="96"/>
                  </a:lnTo>
                  <a:lnTo>
                    <a:pt x="447" y="96"/>
                  </a:lnTo>
                  <a:lnTo>
                    <a:pt x="505" y="95"/>
                  </a:lnTo>
                  <a:lnTo>
                    <a:pt x="565" y="94"/>
                  </a:lnTo>
                  <a:lnTo>
                    <a:pt x="624" y="93"/>
                  </a:lnTo>
                  <a:lnTo>
                    <a:pt x="683" y="92"/>
                  </a:lnTo>
                  <a:lnTo>
                    <a:pt x="741" y="90"/>
                  </a:lnTo>
                  <a:lnTo>
                    <a:pt x="801" y="89"/>
                  </a:lnTo>
                  <a:lnTo>
                    <a:pt x="860" y="88"/>
                  </a:lnTo>
                  <a:lnTo>
                    <a:pt x="918" y="86"/>
                  </a:lnTo>
                  <a:lnTo>
                    <a:pt x="977" y="85"/>
                  </a:lnTo>
                  <a:lnTo>
                    <a:pt x="1037" y="83"/>
                  </a:lnTo>
                  <a:lnTo>
                    <a:pt x="1009" y="14"/>
                  </a:lnTo>
                  <a:close/>
                </a:path>
              </a:pathLst>
            </a:custGeom>
            <a:solidFill>
              <a:srgbClr val="000000"/>
            </a:solidFill>
            <a:ln w="9525">
              <a:noFill/>
              <a:round/>
              <a:headEnd/>
              <a:tailEnd/>
            </a:ln>
          </p:spPr>
          <p:txBody>
            <a:bodyPr/>
            <a:lstStyle/>
            <a:p>
              <a:endParaRPr lang="fr-FR"/>
            </a:p>
          </p:txBody>
        </p:sp>
        <p:sp>
          <p:nvSpPr>
            <p:cNvPr id="19898" name="Freeform 46"/>
            <p:cNvSpPr>
              <a:spLocks/>
            </p:cNvSpPr>
            <p:nvPr/>
          </p:nvSpPr>
          <p:spPr bwMode="auto">
            <a:xfrm>
              <a:off x="1768" y="1269"/>
              <a:ext cx="71" cy="31"/>
            </a:xfrm>
            <a:custGeom>
              <a:avLst/>
              <a:gdLst>
                <a:gd name="T0" fmla="*/ 0 w 920"/>
                <a:gd name="T1" fmla="*/ 0 h 398"/>
                <a:gd name="T2" fmla="*/ 0 w 920"/>
                <a:gd name="T3" fmla="*/ 0 h 398"/>
                <a:gd name="T4" fmla="*/ 0 w 920"/>
                <a:gd name="T5" fmla="*/ 0 h 398"/>
                <a:gd name="T6" fmla="*/ 0 w 920"/>
                <a:gd name="T7" fmla="*/ 0 h 398"/>
                <a:gd name="T8" fmla="*/ 0 w 920"/>
                <a:gd name="T9" fmla="*/ 0 h 398"/>
                <a:gd name="T10" fmla="*/ 0 w 920"/>
                <a:gd name="T11" fmla="*/ 0 h 398"/>
                <a:gd name="T12" fmla="*/ 0 w 920"/>
                <a:gd name="T13" fmla="*/ 0 h 398"/>
                <a:gd name="T14" fmla="*/ 0 w 920"/>
                <a:gd name="T15" fmla="*/ 0 h 398"/>
                <a:gd name="T16" fmla="*/ 0 w 920"/>
                <a:gd name="T17" fmla="*/ 0 h 398"/>
                <a:gd name="T18" fmla="*/ 0 w 920"/>
                <a:gd name="T19" fmla="*/ 0 h 398"/>
                <a:gd name="T20" fmla="*/ 0 w 920"/>
                <a:gd name="T21" fmla="*/ 0 h 398"/>
                <a:gd name="T22" fmla="*/ 0 w 920"/>
                <a:gd name="T23" fmla="*/ 0 h 398"/>
                <a:gd name="T24" fmla="*/ 0 w 920"/>
                <a:gd name="T25" fmla="*/ 0 h 398"/>
                <a:gd name="T26" fmla="*/ 0 w 920"/>
                <a:gd name="T27" fmla="*/ 0 h 398"/>
                <a:gd name="T28" fmla="*/ 0 w 920"/>
                <a:gd name="T29" fmla="*/ 0 h 398"/>
                <a:gd name="T30" fmla="*/ 0 w 920"/>
                <a:gd name="T31" fmla="*/ 0 h 398"/>
                <a:gd name="T32" fmla="*/ 0 w 920"/>
                <a:gd name="T33" fmla="*/ 0 h 398"/>
                <a:gd name="T34" fmla="*/ 0 w 920"/>
                <a:gd name="T35" fmla="*/ 0 h 398"/>
                <a:gd name="T36" fmla="*/ 0 w 920"/>
                <a:gd name="T37" fmla="*/ 0 h 398"/>
                <a:gd name="T38" fmla="*/ 0 w 920"/>
                <a:gd name="T39" fmla="*/ 0 h 398"/>
                <a:gd name="T40" fmla="*/ 0 w 920"/>
                <a:gd name="T41" fmla="*/ 0 h 398"/>
                <a:gd name="T42" fmla="*/ 0 w 920"/>
                <a:gd name="T43" fmla="*/ 0 h 398"/>
                <a:gd name="T44" fmla="*/ 0 w 920"/>
                <a:gd name="T45" fmla="*/ 0 h 398"/>
                <a:gd name="T46" fmla="*/ 0 w 920"/>
                <a:gd name="T47" fmla="*/ 0 h 398"/>
                <a:gd name="T48" fmla="*/ 0 w 920"/>
                <a:gd name="T49" fmla="*/ 0 h 398"/>
                <a:gd name="T50" fmla="*/ 0 w 920"/>
                <a:gd name="T51" fmla="*/ 0 h 398"/>
                <a:gd name="T52" fmla="*/ 0 w 920"/>
                <a:gd name="T53" fmla="*/ 0 h 398"/>
                <a:gd name="T54" fmla="*/ 0 w 920"/>
                <a:gd name="T55" fmla="*/ 0 h 398"/>
                <a:gd name="T56" fmla="*/ 0 w 920"/>
                <a:gd name="T57" fmla="*/ 0 h 398"/>
                <a:gd name="T58" fmla="*/ 0 w 920"/>
                <a:gd name="T59" fmla="*/ 0 h 398"/>
                <a:gd name="T60" fmla="*/ 0 w 920"/>
                <a:gd name="T61" fmla="*/ 0 h 398"/>
                <a:gd name="T62" fmla="*/ 0 w 920"/>
                <a:gd name="T63" fmla="*/ 0 h 398"/>
                <a:gd name="T64" fmla="*/ 0 w 920"/>
                <a:gd name="T65" fmla="*/ 0 h 398"/>
                <a:gd name="T66" fmla="*/ 0 w 920"/>
                <a:gd name="T67" fmla="*/ 0 h 3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20"/>
                <a:gd name="T103" fmla="*/ 0 h 398"/>
                <a:gd name="T104" fmla="*/ 920 w 920"/>
                <a:gd name="T105" fmla="*/ 398 h 39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20" h="398">
                  <a:moveTo>
                    <a:pt x="920" y="91"/>
                  </a:moveTo>
                  <a:lnTo>
                    <a:pt x="913" y="90"/>
                  </a:lnTo>
                  <a:lnTo>
                    <a:pt x="894" y="90"/>
                  </a:lnTo>
                  <a:lnTo>
                    <a:pt x="864" y="90"/>
                  </a:lnTo>
                  <a:lnTo>
                    <a:pt x="827" y="90"/>
                  </a:lnTo>
                  <a:lnTo>
                    <a:pt x="780" y="89"/>
                  </a:lnTo>
                  <a:lnTo>
                    <a:pt x="727" y="90"/>
                  </a:lnTo>
                  <a:lnTo>
                    <a:pt x="669" y="90"/>
                  </a:lnTo>
                  <a:lnTo>
                    <a:pt x="610" y="92"/>
                  </a:lnTo>
                  <a:lnTo>
                    <a:pt x="546" y="94"/>
                  </a:lnTo>
                  <a:lnTo>
                    <a:pt x="483" y="97"/>
                  </a:lnTo>
                  <a:lnTo>
                    <a:pt x="421" y="100"/>
                  </a:lnTo>
                  <a:lnTo>
                    <a:pt x="362" y="106"/>
                  </a:lnTo>
                  <a:lnTo>
                    <a:pt x="307" y="112"/>
                  </a:lnTo>
                  <a:lnTo>
                    <a:pt x="256" y="120"/>
                  </a:lnTo>
                  <a:lnTo>
                    <a:pt x="213" y="130"/>
                  </a:lnTo>
                  <a:lnTo>
                    <a:pt x="179" y="141"/>
                  </a:lnTo>
                  <a:lnTo>
                    <a:pt x="151" y="153"/>
                  </a:lnTo>
                  <a:lnTo>
                    <a:pt x="128" y="168"/>
                  </a:lnTo>
                  <a:lnTo>
                    <a:pt x="109" y="184"/>
                  </a:lnTo>
                  <a:lnTo>
                    <a:pt x="93" y="202"/>
                  </a:lnTo>
                  <a:lnTo>
                    <a:pt x="81" y="219"/>
                  </a:lnTo>
                  <a:lnTo>
                    <a:pt x="73" y="237"/>
                  </a:lnTo>
                  <a:lnTo>
                    <a:pt x="66" y="254"/>
                  </a:lnTo>
                  <a:lnTo>
                    <a:pt x="63" y="273"/>
                  </a:lnTo>
                  <a:lnTo>
                    <a:pt x="59" y="288"/>
                  </a:lnTo>
                  <a:lnTo>
                    <a:pt x="59" y="304"/>
                  </a:lnTo>
                  <a:lnTo>
                    <a:pt x="59" y="319"/>
                  </a:lnTo>
                  <a:lnTo>
                    <a:pt x="63" y="331"/>
                  </a:lnTo>
                  <a:lnTo>
                    <a:pt x="64" y="341"/>
                  </a:lnTo>
                  <a:lnTo>
                    <a:pt x="66" y="349"/>
                  </a:lnTo>
                  <a:lnTo>
                    <a:pt x="67" y="353"/>
                  </a:lnTo>
                  <a:lnTo>
                    <a:pt x="68" y="356"/>
                  </a:lnTo>
                  <a:lnTo>
                    <a:pt x="0" y="398"/>
                  </a:lnTo>
                  <a:lnTo>
                    <a:pt x="0" y="396"/>
                  </a:lnTo>
                  <a:lnTo>
                    <a:pt x="0" y="389"/>
                  </a:lnTo>
                  <a:lnTo>
                    <a:pt x="0" y="380"/>
                  </a:lnTo>
                  <a:lnTo>
                    <a:pt x="0" y="367"/>
                  </a:lnTo>
                  <a:lnTo>
                    <a:pt x="0" y="351"/>
                  </a:lnTo>
                  <a:lnTo>
                    <a:pt x="2" y="334"/>
                  </a:lnTo>
                  <a:lnTo>
                    <a:pt x="3" y="315"/>
                  </a:lnTo>
                  <a:lnTo>
                    <a:pt x="7" y="294"/>
                  </a:lnTo>
                  <a:lnTo>
                    <a:pt x="9" y="273"/>
                  </a:lnTo>
                  <a:lnTo>
                    <a:pt x="13" y="251"/>
                  </a:lnTo>
                  <a:lnTo>
                    <a:pt x="19" y="229"/>
                  </a:lnTo>
                  <a:lnTo>
                    <a:pt x="27" y="207"/>
                  </a:lnTo>
                  <a:lnTo>
                    <a:pt x="34" y="186"/>
                  </a:lnTo>
                  <a:lnTo>
                    <a:pt x="43" y="167"/>
                  </a:lnTo>
                  <a:lnTo>
                    <a:pt x="54" y="150"/>
                  </a:lnTo>
                  <a:lnTo>
                    <a:pt x="68" y="135"/>
                  </a:lnTo>
                  <a:lnTo>
                    <a:pt x="86" y="120"/>
                  </a:lnTo>
                  <a:lnTo>
                    <a:pt x="116" y="106"/>
                  </a:lnTo>
                  <a:lnTo>
                    <a:pt x="155" y="92"/>
                  </a:lnTo>
                  <a:lnTo>
                    <a:pt x="204" y="80"/>
                  </a:lnTo>
                  <a:lnTo>
                    <a:pt x="257" y="67"/>
                  </a:lnTo>
                  <a:lnTo>
                    <a:pt x="317" y="56"/>
                  </a:lnTo>
                  <a:lnTo>
                    <a:pt x="380" y="45"/>
                  </a:lnTo>
                  <a:lnTo>
                    <a:pt x="447" y="37"/>
                  </a:lnTo>
                  <a:lnTo>
                    <a:pt x="515" y="27"/>
                  </a:lnTo>
                  <a:lnTo>
                    <a:pt x="582" y="20"/>
                  </a:lnTo>
                  <a:lnTo>
                    <a:pt x="649" y="13"/>
                  </a:lnTo>
                  <a:lnTo>
                    <a:pt x="714" y="8"/>
                  </a:lnTo>
                  <a:lnTo>
                    <a:pt x="773" y="4"/>
                  </a:lnTo>
                  <a:lnTo>
                    <a:pt x="829" y="2"/>
                  </a:lnTo>
                  <a:lnTo>
                    <a:pt x="877" y="0"/>
                  </a:lnTo>
                  <a:lnTo>
                    <a:pt x="920" y="1"/>
                  </a:lnTo>
                  <a:lnTo>
                    <a:pt x="920" y="91"/>
                  </a:lnTo>
                  <a:close/>
                </a:path>
              </a:pathLst>
            </a:custGeom>
            <a:solidFill>
              <a:srgbClr val="000000"/>
            </a:solidFill>
            <a:ln w="9525">
              <a:noFill/>
              <a:round/>
              <a:headEnd/>
              <a:tailEnd/>
            </a:ln>
          </p:spPr>
          <p:txBody>
            <a:bodyPr/>
            <a:lstStyle/>
            <a:p>
              <a:endParaRPr lang="fr-FR"/>
            </a:p>
          </p:txBody>
        </p:sp>
      </p:grpSp>
      <p:grpSp>
        <p:nvGrpSpPr>
          <p:cNvPr id="19462" name="Group 47"/>
          <p:cNvGrpSpPr>
            <a:grpSpLocks/>
          </p:cNvGrpSpPr>
          <p:nvPr/>
        </p:nvGrpSpPr>
        <p:grpSpPr bwMode="auto">
          <a:xfrm>
            <a:off x="3619500" y="2317750"/>
            <a:ext cx="530225" cy="339725"/>
            <a:chOff x="1846" y="1224"/>
            <a:chExt cx="320" cy="214"/>
          </a:xfrm>
        </p:grpSpPr>
        <p:sp>
          <p:nvSpPr>
            <p:cNvPr id="19813" name="Freeform 48"/>
            <p:cNvSpPr>
              <a:spLocks/>
            </p:cNvSpPr>
            <p:nvPr/>
          </p:nvSpPr>
          <p:spPr bwMode="auto">
            <a:xfrm>
              <a:off x="2012" y="1398"/>
              <a:ext cx="43" cy="12"/>
            </a:xfrm>
            <a:custGeom>
              <a:avLst/>
              <a:gdLst>
                <a:gd name="T0" fmla="*/ 0 w 427"/>
                <a:gd name="T1" fmla="*/ 0 h 128"/>
                <a:gd name="T2" fmla="*/ 0 w 427"/>
                <a:gd name="T3" fmla="*/ 0 h 128"/>
                <a:gd name="T4" fmla="*/ 0 w 427"/>
                <a:gd name="T5" fmla="*/ 0 h 128"/>
                <a:gd name="T6" fmla="*/ 0 w 427"/>
                <a:gd name="T7" fmla="*/ 0 h 128"/>
                <a:gd name="T8" fmla="*/ 0 w 427"/>
                <a:gd name="T9" fmla="*/ 0 h 128"/>
                <a:gd name="T10" fmla="*/ 0 w 427"/>
                <a:gd name="T11" fmla="*/ 0 h 128"/>
                <a:gd name="T12" fmla="*/ 0 60000 65536"/>
                <a:gd name="T13" fmla="*/ 0 60000 65536"/>
                <a:gd name="T14" fmla="*/ 0 60000 65536"/>
                <a:gd name="T15" fmla="*/ 0 60000 65536"/>
                <a:gd name="T16" fmla="*/ 0 60000 65536"/>
                <a:gd name="T17" fmla="*/ 0 60000 65536"/>
                <a:gd name="T18" fmla="*/ 0 w 427"/>
                <a:gd name="T19" fmla="*/ 0 h 128"/>
                <a:gd name="T20" fmla="*/ 427 w 427"/>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427" h="128">
                  <a:moveTo>
                    <a:pt x="0" y="0"/>
                  </a:moveTo>
                  <a:lnTo>
                    <a:pt x="384" y="0"/>
                  </a:lnTo>
                  <a:lnTo>
                    <a:pt x="427" y="113"/>
                  </a:lnTo>
                  <a:lnTo>
                    <a:pt x="61" y="128"/>
                  </a:lnTo>
                  <a:lnTo>
                    <a:pt x="0" y="0"/>
                  </a:lnTo>
                  <a:close/>
                </a:path>
              </a:pathLst>
            </a:custGeom>
            <a:solidFill>
              <a:srgbClr val="E6E6FF"/>
            </a:solidFill>
            <a:ln w="9525">
              <a:noFill/>
              <a:round/>
              <a:headEnd/>
              <a:tailEnd/>
            </a:ln>
          </p:spPr>
          <p:txBody>
            <a:bodyPr/>
            <a:lstStyle/>
            <a:p>
              <a:endParaRPr lang="fr-FR"/>
            </a:p>
          </p:txBody>
        </p:sp>
        <p:sp>
          <p:nvSpPr>
            <p:cNvPr id="19814" name="Freeform 49"/>
            <p:cNvSpPr>
              <a:spLocks/>
            </p:cNvSpPr>
            <p:nvPr/>
          </p:nvSpPr>
          <p:spPr bwMode="auto">
            <a:xfrm>
              <a:off x="1982" y="1399"/>
              <a:ext cx="39" cy="16"/>
            </a:xfrm>
            <a:custGeom>
              <a:avLst/>
              <a:gdLst>
                <a:gd name="T0" fmla="*/ 0 w 390"/>
                <a:gd name="T1" fmla="*/ 0 h 163"/>
                <a:gd name="T2" fmla="*/ 0 w 390"/>
                <a:gd name="T3" fmla="*/ 0 h 163"/>
                <a:gd name="T4" fmla="*/ 0 w 390"/>
                <a:gd name="T5" fmla="*/ 0 h 163"/>
                <a:gd name="T6" fmla="*/ 0 w 390"/>
                <a:gd name="T7" fmla="*/ 0 h 163"/>
                <a:gd name="T8" fmla="*/ 0 w 390"/>
                <a:gd name="T9" fmla="*/ 0 h 163"/>
                <a:gd name="T10" fmla="*/ 0 w 390"/>
                <a:gd name="T11" fmla="*/ 0 h 163"/>
                <a:gd name="T12" fmla="*/ 0 60000 65536"/>
                <a:gd name="T13" fmla="*/ 0 60000 65536"/>
                <a:gd name="T14" fmla="*/ 0 60000 65536"/>
                <a:gd name="T15" fmla="*/ 0 60000 65536"/>
                <a:gd name="T16" fmla="*/ 0 60000 65536"/>
                <a:gd name="T17" fmla="*/ 0 60000 65536"/>
                <a:gd name="T18" fmla="*/ 0 w 390"/>
                <a:gd name="T19" fmla="*/ 0 h 163"/>
                <a:gd name="T20" fmla="*/ 390 w 390"/>
                <a:gd name="T21" fmla="*/ 163 h 163"/>
              </a:gdLst>
              <a:ahLst/>
              <a:cxnLst>
                <a:cxn ang="T12">
                  <a:pos x="T0" y="T1"/>
                </a:cxn>
                <a:cxn ang="T13">
                  <a:pos x="T2" y="T3"/>
                </a:cxn>
                <a:cxn ang="T14">
                  <a:pos x="T4" y="T5"/>
                </a:cxn>
                <a:cxn ang="T15">
                  <a:pos x="T6" y="T7"/>
                </a:cxn>
                <a:cxn ang="T16">
                  <a:pos x="T8" y="T9"/>
                </a:cxn>
                <a:cxn ang="T17">
                  <a:pos x="T10" y="T11"/>
                </a:cxn>
              </a:cxnLst>
              <a:rect l="T18" t="T19" r="T20" b="T21"/>
              <a:pathLst>
                <a:path w="390" h="163">
                  <a:moveTo>
                    <a:pt x="0" y="27"/>
                  </a:moveTo>
                  <a:lnTo>
                    <a:pt x="326" y="0"/>
                  </a:lnTo>
                  <a:lnTo>
                    <a:pt x="390" y="120"/>
                  </a:lnTo>
                  <a:lnTo>
                    <a:pt x="48" y="163"/>
                  </a:lnTo>
                  <a:lnTo>
                    <a:pt x="0" y="27"/>
                  </a:lnTo>
                  <a:close/>
                </a:path>
              </a:pathLst>
            </a:custGeom>
            <a:solidFill>
              <a:srgbClr val="F57676"/>
            </a:solidFill>
            <a:ln w="9525">
              <a:noFill/>
              <a:round/>
              <a:headEnd/>
              <a:tailEnd/>
            </a:ln>
          </p:spPr>
          <p:txBody>
            <a:bodyPr/>
            <a:lstStyle/>
            <a:p>
              <a:endParaRPr lang="fr-FR"/>
            </a:p>
          </p:txBody>
        </p:sp>
        <p:sp>
          <p:nvSpPr>
            <p:cNvPr id="19815" name="Freeform 50"/>
            <p:cNvSpPr>
              <a:spLocks/>
            </p:cNvSpPr>
            <p:nvPr/>
          </p:nvSpPr>
          <p:spPr bwMode="auto">
            <a:xfrm>
              <a:off x="1947" y="1402"/>
              <a:ext cx="41" cy="18"/>
            </a:xfrm>
            <a:custGeom>
              <a:avLst/>
              <a:gdLst>
                <a:gd name="T0" fmla="*/ 0 w 403"/>
                <a:gd name="T1" fmla="*/ 0 h 183"/>
                <a:gd name="T2" fmla="*/ 0 w 403"/>
                <a:gd name="T3" fmla="*/ 0 h 183"/>
                <a:gd name="T4" fmla="*/ 0 w 403"/>
                <a:gd name="T5" fmla="*/ 0 h 183"/>
                <a:gd name="T6" fmla="*/ 0 w 403"/>
                <a:gd name="T7" fmla="*/ 0 h 183"/>
                <a:gd name="T8" fmla="*/ 0 w 403"/>
                <a:gd name="T9" fmla="*/ 0 h 183"/>
                <a:gd name="T10" fmla="*/ 0 w 403"/>
                <a:gd name="T11" fmla="*/ 0 h 183"/>
                <a:gd name="T12" fmla="*/ 0 60000 65536"/>
                <a:gd name="T13" fmla="*/ 0 60000 65536"/>
                <a:gd name="T14" fmla="*/ 0 60000 65536"/>
                <a:gd name="T15" fmla="*/ 0 60000 65536"/>
                <a:gd name="T16" fmla="*/ 0 60000 65536"/>
                <a:gd name="T17" fmla="*/ 0 60000 65536"/>
                <a:gd name="T18" fmla="*/ 0 w 403"/>
                <a:gd name="T19" fmla="*/ 0 h 183"/>
                <a:gd name="T20" fmla="*/ 403 w 403"/>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403" h="183">
                  <a:moveTo>
                    <a:pt x="0" y="46"/>
                  </a:moveTo>
                  <a:lnTo>
                    <a:pt x="361" y="0"/>
                  </a:lnTo>
                  <a:lnTo>
                    <a:pt x="403" y="143"/>
                  </a:lnTo>
                  <a:lnTo>
                    <a:pt x="74" y="183"/>
                  </a:lnTo>
                  <a:lnTo>
                    <a:pt x="0" y="46"/>
                  </a:lnTo>
                  <a:close/>
                </a:path>
              </a:pathLst>
            </a:custGeom>
            <a:solidFill>
              <a:srgbClr val="9CB8FF"/>
            </a:solidFill>
            <a:ln w="9525">
              <a:noFill/>
              <a:round/>
              <a:headEnd/>
              <a:tailEnd/>
            </a:ln>
          </p:spPr>
          <p:txBody>
            <a:bodyPr/>
            <a:lstStyle/>
            <a:p>
              <a:endParaRPr lang="fr-FR"/>
            </a:p>
          </p:txBody>
        </p:sp>
        <p:sp>
          <p:nvSpPr>
            <p:cNvPr id="19816" name="Freeform 51"/>
            <p:cNvSpPr>
              <a:spLocks/>
            </p:cNvSpPr>
            <p:nvPr/>
          </p:nvSpPr>
          <p:spPr bwMode="auto">
            <a:xfrm>
              <a:off x="1909" y="1408"/>
              <a:ext cx="46" cy="18"/>
            </a:xfrm>
            <a:custGeom>
              <a:avLst/>
              <a:gdLst>
                <a:gd name="T0" fmla="*/ 0 w 452"/>
                <a:gd name="T1" fmla="*/ 0 h 179"/>
                <a:gd name="T2" fmla="*/ 0 w 452"/>
                <a:gd name="T3" fmla="*/ 0 h 179"/>
                <a:gd name="T4" fmla="*/ 1 w 452"/>
                <a:gd name="T5" fmla="*/ 0 h 179"/>
                <a:gd name="T6" fmla="*/ 0 w 452"/>
                <a:gd name="T7" fmla="*/ 0 h 179"/>
                <a:gd name="T8" fmla="*/ 0 w 452"/>
                <a:gd name="T9" fmla="*/ 0 h 179"/>
                <a:gd name="T10" fmla="*/ 0 w 452"/>
                <a:gd name="T11" fmla="*/ 0 h 179"/>
                <a:gd name="T12" fmla="*/ 0 60000 65536"/>
                <a:gd name="T13" fmla="*/ 0 60000 65536"/>
                <a:gd name="T14" fmla="*/ 0 60000 65536"/>
                <a:gd name="T15" fmla="*/ 0 60000 65536"/>
                <a:gd name="T16" fmla="*/ 0 60000 65536"/>
                <a:gd name="T17" fmla="*/ 0 60000 65536"/>
                <a:gd name="T18" fmla="*/ 0 w 452"/>
                <a:gd name="T19" fmla="*/ 0 h 179"/>
                <a:gd name="T20" fmla="*/ 452 w 452"/>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452" h="179">
                  <a:moveTo>
                    <a:pt x="0" y="47"/>
                  </a:moveTo>
                  <a:lnTo>
                    <a:pt x="404" y="0"/>
                  </a:lnTo>
                  <a:lnTo>
                    <a:pt x="452" y="111"/>
                  </a:lnTo>
                  <a:lnTo>
                    <a:pt x="42" y="179"/>
                  </a:lnTo>
                  <a:lnTo>
                    <a:pt x="0" y="47"/>
                  </a:lnTo>
                  <a:close/>
                </a:path>
              </a:pathLst>
            </a:custGeom>
            <a:solidFill>
              <a:srgbClr val="E6E6FF"/>
            </a:solidFill>
            <a:ln w="9525">
              <a:noFill/>
              <a:round/>
              <a:headEnd/>
              <a:tailEnd/>
            </a:ln>
          </p:spPr>
          <p:txBody>
            <a:bodyPr/>
            <a:lstStyle/>
            <a:p>
              <a:endParaRPr lang="fr-FR"/>
            </a:p>
          </p:txBody>
        </p:sp>
        <p:sp>
          <p:nvSpPr>
            <p:cNvPr id="19817" name="Freeform 52"/>
            <p:cNvSpPr>
              <a:spLocks/>
            </p:cNvSpPr>
            <p:nvPr/>
          </p:nvSpPr>
          <p:spPr bwMode="auto">
            <a:xfrm>
              <a:off x="1890" y="1374"/>
              <a:ext cx="35" cy="40"/>
            </a:xfrm>
            <a:custGeom>
              <a:avLst/>
              <a:gdLst>
                <a:gd name="T0" fmla="*/ 0 w 355"/>
                <a:gd name="T1" fmla="*/ 0 h 407"/>
                <a:gd name="T2" fmla="*/ 0 w 355"/>
                <a:gd name="T3" fmla="*/ 0 h 407"/>
                <a:gd name="T4" fmla="*/ 0 w 355"/>
                <a:gd name="T5" fmla="*/ 0 h 407"/>
                <a:gd name="T6" fmla="*/ 0 w 355"/>
                <a:gd name="T7" fmla="*/ 0 h 407"/>
                <a:gd name="T8" fmla="*/ 0 w 355"/>
                <a:gd name="T9" fmla="*/ 0 h 407"/>
                <a:gd name="T10" fmla="*/ 0 w 355"/>
                <a:gd name="T11" fmla="*/ 0 h 407"/>
                <a:gd name="T12" fmla="*/ 0 60000 65536"/>
                <a:gd name="T13" fmla="*/ 0 60000 65536"/>
                <a:gd name="T14" fmla="*/ 0 60000 65536"/>
                <a:gd name="T15" fmla="*/ 0 60000 65536"/>
                <a:gd name="T16" fmla="*/ 0 60000 65536"/>
                <a:gd name="T17" fmla="*/ 0 60000 65536"/>
                <a:gd name="T18" fmla="*/ 0 w 355"/>
                <a:gd name="T19" fmla="*/ 0 h 407"/>
                <a:gd name="T20" fmla="*/ 355 w 355"/>
                <a:gd name="T21" fmla="*/ 407 h 407"/>
              </a:gdLst>
              <a:ahLst/>
              <a:cxnLst>
                <a:cxn ang="T12">
                  <a:pos x="T0" y="T1"/>
                </a:cxn>
                <a:cxn ang="T13">
                  <a:pos x="T2" y="T3"/>
                </a:cxn>
                <a:cxn ang="T14">
                  <a:pos x="T4" y="T5"/>
                </a:cxn>
                <a:cxn ang="T15">
                  <a:pos x="T6" y="T7"/>
                </a:cxn>
                <a:cxn ang="T16">
                  <a:pos x="T8" y="T9"/>
                </a:cxn>
                <a:cxn ang="T17">
                  <a:pos x="T10" y="T11"/>
                </a:cxn>
              </a:cxnLst>
              <a:rect l="T18" t="T19" r="T20" b="T21"/>
              <a:pathLst>
                <a:path w="355" h="407">
                  <a:moveTo>
                    <a:pt x="0" y="25"/>
                  </a:moveTo>
                  <a:lnTo>
                    <a:pt x="179" y="0"/>
                  </a:lnTo>
                  <a:lnTo>
                    <a:pt x="355" y="385"/>
                  </a:lnTo>
                  <a:lnTo>
                    <a:pt x="221" y="407"/>
                  </a:lnTo>
                  <a:lnTo>
                    <a:pt x="0" y="25"/>
                  </a:lnTo>
                  <a:close/>
                </a:path>
              </a:pathLst>
            </a:custGeom>
            <a:solidFill>
              <a:srgbClr val="F57676"/>
            </a:solidFill>
            <a:ln w="9525">
              <a:noFill/>
              <a:round/>
              <a:headEnd/>
              <a:tailEnd/>
            </a:ln>
          </p:spPr>
          <p:txBody>
            <a:bodyPr/>
            <a:lstStyle/>
            <a:p>
              <a:endParaRPr lang="fr-FR"/>
            </a:p>
          </p:txBody>
        </p:sp>
        <p:sp>
          <p:nvSpPr>
            <p:cNvPr id="19818" name="Freeform 53"/>
            <p:cNvSpPr>
              <a:spLocks/>
            </p:cNvSpPr>
            <p:nvPr/>
          </p:nvSpPr>
          <p:spPr bwMode="auto">
            <a:xfrm>
              <a:off x="1878" y="1342"/>
              <a:ext cx="30" cy="33"/>
            </a:xfrm>
            <a:custGeom>
              <a:avLst/>
              <a:gdLst>
                <a:gd name="T0" fmla="*/ 0 w 307"/>
                <a:gd name="T1" fmla="*/ 0 h 330"/>
                <a:gd name="T2" fmla="*/ 0 w 307"/>
                <a:gd name="T3" fmla="*/ 0 h 330"/>
                <a:gd name="T4" fmla="*/ 0 w 307"/>
                <a:gd name="T5" fmla="*/ 0 h 330"/>
                <a:gd name="T6" fmla="*/ 0 w 307"/>
                <a:gd name="T7" fmla="*/ 0 h 330"/>
                <a:gd name="T8" fmla="*/ 0 w 307"/>
                <a:gd name="T9" fmla="*/ 0 h 330"/>
                <a:gd name="T10" fmla="*/ 0 w 307"/>
                <a:gd name="T11" fmla="*/ 0 h 330"/>
                <a:gd name="T12" fmla="*/ 0 60000 65536"/>
                <a:gd name="T13" fmla="*/ 0 60000 65536"/>
                <a:gd name="T14" fmla="*/ 0 60000 65536"/>
                <a:gd name="T15" fmla="*/ 0 60000 65536"/>
                <a:gd name="T16" fmla="*/ 0 60000 65536"/>
                <a:gd name="T17" fmla="*/ 0 60000 65536"/>
                <a:gd name="T18" fmla="*/ 0 w 307"/>
                <a:gd name="T19" fmla="*/ 0 h 330"/>
                <a:gd name="T20" fmla="*/ 307 w 307"/>
                <a:gd name="T21" fmla="*/ 330 h 330"/>
              </a:gdLst>
              <a:ahLst/>
              <a:cxnLst>
                <a:cxn ang="T12">
                  <a:pos x="T0" y="T1"/>
                </a:cxn>
                <a:cxn ang="T13">
                  <a:pos x="T2" y="T3"/>
                </a:cxn>
                <a:cxn ang="T14">
                  <a:pos x="T4" y="T5"/>
                </a:cxn>
                <a:cxn ang="T15">
                  <a:pos x="T6" y="T7"/>
                </a:cxn>
                <a:cxn ang="T16">
                  <a:pos x="T8" y="T9"/>
                </a:cxn>
                <a:cxn ang="T17">
                  <a:pos x="T10" y="T11"/>
                </a:cxn>
              </a:cxnLst>
              <a:rect l="T18" t="T19" r="T20" b="T21"/>
              <a:pathLst>
                <a:path w="307" h="330">
                  <a:moveTo>
                    <a:pt x="0" y="13"/>
                  </a:moveTo>
                  <a:lnTo>
                    <a:pt x="164" y="0"/>
                  </a:lnTo>
                  <a:lnTo>
                    <a:pt x="307" y="330"/>
                  </a:lnTo>
                  <a:lnTo>
                    <a:pt x="153" y="330"/>
                  </a:lnTo>
                  <a:lnTo>
                    <a:pt x="0" y="13"/>
                  </a:lnTo>
                  <a:close/>
                </a:path>
              </a:pathLst>
            </a:custGeom>
            <a:solidFill>
              <a:srgbClr val="9CB8FF"/>
            </a:solidFill>
            <a:ln w="9525">
              <a:noFill/>
              <a:round/>
              <a:headEnd/>
              <a:tailEnd/>
            </a:ln>
          </p:spPr>
          <p:txBody>
            <a:bodyPr/>
            <a:lstStyle/>
            <a:p>
              <a:endParaRPr lang="fr-FR"/>
            </a:p>
          </p:txBody>
        </p:sp>
        <p:sp>
          <p:nvSpPr>
            <p:cNvPr id="19819" name="Freeform 54"/>
            <p:cNvSpPr>
              <a:spLocks/>
            </p:cNvSpPr>
            <p:nvPr/>
          </p:nvSpPr>
          <p:spPr bwMode="auto">
            <a:xfrm>
              <a:off x="1860" y="1313"/>
              <a:ext cx="33" cy="32"/>
            </a:xfrm>
            <a:custGeom>
              <a:avLst/>
              <a:gdLst>
                <a:gd name="T0" fmla="*/ 0 w 324"/>
                <a:gd name="T1" fmla="*/ 0 h 324"/>
                <a:gd name="T2" fmla="*/ 0 w 324"/>
                <a:gd name="T3" fmla="*/ 0 h 324"/>
                <a:gd name="T4" fmla="*/ 0 w 324"/>
                <a:gd name="T5" fmla="*/ 0 h 324"/>
                <a:gd name="T6" fmla="*/ 0 w 324"/>
                <a:gd name="T7" fmla="*/ 0 h 324"/>
                <a:gd name="T8" fmla="*/ 0 w 324"/>
                <a:gd name="T9" fmla="*/ 0 h 324"/>
                <a:gd name="T10" fmla="*/ 0 w 324"/>
                <a:gd name="T11" fmla="*/ 0 h 324"/>
                <a:gd name="T12" fmla="*/ 0 60000 65536"/>
                <a:gd name="T13" fmla="*/ 0 60000 65536"/>
                <a:gd name="T14" fmla="*/ 0 60000 65536"/>
                <a:gd name="T15" fmla="*/ 0 60000 65536"/>
                <a:gd name="T16" fmla="*/ 0 60000 65536"/>
                <a:gd name="T17" fmla="*/ 0 60000 65536"/>
                <a:gd name="T18" fmla="*/ 0 w 324"/>
                <a:gd name="T19" fmla="*/ 0 h 324"/>
                <a:gd name="T20" fmla="*/ 324 w 324"/>
                <a:gd name="T21" fmla="*/ 324 h 324"/>
              </a:gdLst>
              <a:ahLst/>
              <a:cxnLst>
                <a:cxn ang="T12">
                  <a:pos x="T0" y="T1"/>
                </a:cxn>
                <a:cxn ang="T13">
                  <a:pos x="T2" y="T3"/>
                </a:cxn>
                <a:cxn ang="T14">
                  <a:pos x="T4" y="T5"/>
                </a:cxn>
                <a:cxn ang="T15">
                  <a:pos x="T6" y="T7"/>
                </a:cxn>
                <a:cxn ang="T16">
                  <a:pos x="T8" y="T9"/>
                </a:cxn>
                <a:cxn ang="T17">
                  <a:pos x="T10" y="T11"/>
                </a:cxn>
              </a:cxnLst>
              <a:rect l="T18" t="T19" r="T20" b="T21"/>
              <a:pathLst>
                <a:path w="324" h="324">
                  <a:moveTo>
                    <a:pt x="0" y="20"/>
                  </a:moveTo>
                  <a:lnTo>
                    <a:pt x="171" y="0"/>
                  </a:lnTo>
                  <a:lnTo>
                    <a:pt x="324" y="307"/>
                  </a:lnTo>
                  <a:lnTo>
                    <a:pt x="183" y="324"/>
                  </a:lnTo>
                  <a:lnTo>
                    <a:pt x="0" y="20"/>
                  </a:lnTo>
                  <a:close/>
                </a:path>
              </a:pathLst>
            </a:custGeom>
            <a:solidFill>
              <a:srgbClr val="E6E6FF"/>
            </a:solidFill>
            <a:ln w="9525">
              <a:noFill/>
              <a:round/>
              <a:headEnd/>
              <a:tailEnd/>
            </a:ln>
          </p:spPr>
          <p:txBody>
            <a:bodyPr/>
            <a:lstStyle/>
            <a:p>
              <a:endParaRPr lang="fr-FR"/>
            </a:p>
          </p:txBody>
        </p:sp>
        <p:sp>
          <p:nvSpPr>
            <p:cNvPr id="19820" name="Freeform 55"/>
            <p:cNvSpPr>
              <a:spLocks/>
            </p:cNvSpPr>
            <p:nvPr/>
          </p:nvSpPr>
          <p:spPr bwMode="auto">
            <a:xfrm>
              <a:off x="1875" y="1309"/>
              <a:ext cx="28" cy="16"/>
            </a:xfrm>
            <a:custGeom>
              <a:avLst/>
              <a:gdLst>
                <a:gd name="T0" fmla="*/ 0 w 287"/>
                <a:gd name="T1" fmla="*/ 0 h 157"/>
                <a:gd name="T2" fmla="*/ 0 w 287"/>
                <a:gd name="T3" fmla="*/ 0 h 157"/>
                <a:gd name="T4" fmla="*/ 0 w 287"/>
                <a:gd name="T5" fmla="*/ 0 h 157"/>
                <a:gd name="T6" fmla="*/ 0 w 287"/>
                <a:gd name="T7" fmla="*/ 0 h 157"/>
                <a:gd name="T8" fmla="*/ 0 w 287"/>
                <a:gd name="T9" fmla="*/ 0 h 157"/>
                <a:gd name="T10" fmla="*/ 0 w 287"/>
                <a:gd name="T11" fmla="*/ 0 h 157"/>
                <a:gd name="T12" fmla="*/ 0 60000 65536"/>
                <a:gd name="T13" fmla="*/ 0 60000 65536"/>
                <a:gd name="T14" fmla="*/ 0 60000 65536"/>
                <a:gd name="T15" fmla="*/ 0 60000 65536"/>
                <a:gd name="T16" fmla="*/ 0 60000 65536"/>
                <a:gd name="T17" fmla="*/ 0 60000 65536"/>
                <a:gd name="T18" fmla="*/ 0 w 287"/>
                <a:gd name="T19" fmla="*/ 0 h 157"/>
                <a:gd name="T20" fmla="*/ 287 w 287"/>
                <a:gd name="T21" fmla="*/ 157 h 157"/>
              </a:gdLst>
              <a:ahLst/>
              <a:cxnLst>
                <a:cxn ang="T12">
                  <a:pos x="T0" y="T1"/>
                </a:cxn>
                <a:cxn ang="T13">
                  <a:pos x="T2" y="T3"/>
                </a:cxn>
                <a:cxn ang="T14">
                  <a:pos x="T4" y="T5"/>
                </a:cxn>
                <a:cxn ang="T15">
                  <a:pos x="T6" y="T7"/>
                </a:cxn>
                <a:cxn ang="T16">
                  <a:pos x="T8" y="T9"/>
                </a:cxn>
                <a:cxn ang="T17">
                  <a:pos x="T10" y="T11"/>
                </a:cxn>
              </a:cxnLst>
              <a:rect l="T18" t="T19" r="T20" b="T21"/>
              <a:pathLst>
                <a:path w="287" h="157">
                  <a:moveTo>
                    <a:pt x="0" y="37"/>
                  </a:moveTo>
                  <a:lnTo>
                    <a:pt x="86" y="157"/>
                  </a:lnTo>
                  <a:lnTo>
                    <a:pt x="287" y="145"/>
                  </a:lnTo>
                  <a:lnTo>
                    <a:pt x="163" y="0"/>
                  </a:lnTo>
                  <a:lnTo>
                    <a:pt x="0" y="37"/>
                  </a:lnTo>
                  <a:close/>
                </a:path>
              </a:pathLst>
            </a:custGeom>
            <a:solidFill>
              <a:srgbClr val="F57676"/>
            </a:solidFill>
            <a:ln w="9525">
              <a:noFill/>
              <a:round/>
              <a:headEnd/>
              <a:tailEnd/>
            </a:ln>
          </p:spPr>
          <p:txBody>
            <a:bodyPr/>
            <a:lstStyle/>
            <a:p>
              <a:endParaRPr lang="fr-FR"/>
            </a:p>
          </p:txBody>
        </p:sp>
        <p:sp>
          <p:nvSpPr>
            <p:cNvPr id="19821" name="Freeform 56"/>
            <p:cNvSpPr>
              <a:spLocks/>
            </p:cNvSpPr>
            <p:nvPr/>
          </p:nvSpPr>
          <p:spPr bwMode="auto">
            <a:xfrm>
              <a:off x="2049" y="1392"/>
              <a:ext cx="47" cy="17"/>
            </a:xfrm>
            <a:custGeom>
              <a:avLst/>
              <a:gdLst>
                <a:gd name="T0" fmla="*/ 0 w 472"/>
                <a:gd name="T1" fmla="*/ 0 h 168"/>
                <a:gd name="T2" fmla="*/ 0 w 472"/>
                <a:gd name="T3" fmla="*/ 0 h 168"/>
                <a:gd name="T4" fmla="*/ 0 w 472"/>
                <a:gd name="T5" fmla="*/ 0 h 168"/>
                <a:gd name="T6" fmla="*/ 0 w 472"/>
                <a:gd name="T7" fmla="*/ 0 h 168"/>
                <a:gd name="T8" fmla="*/ 0 w 472"/>
                <a:gd name="T9" fmla="*/ 0 h 168"/>
                <a:gd name="T10" fmla="*/ 0 w 472"/>
                <a:gd name="T11" fmla="*/ 0 h 168"/>
                <a:gd name="T12" fmla="*/ 0 60000 65536"/>
                <a:gd name="T13" fmla="*/ 0 60000 65536"/>
                <a:gd name="T14" fmla="*/ 0 60000 65536"/>
                <a:gd name="T15" fmla="*/ 0 60000 65536"/>
                <a:gd name="T16" fmla="*/ 0 60000 65536"/>
                <a:gd name="T17" fmla="*/ 0 60000 65536"/>
                <a:gd name="T18" fmla="*/ 0 w 472"/>
                <a:gd name="T19" fmla="*/ 0 h 168"/>
                <a:gd name="T20" fmla="*/ 472 w 472"/>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472" h="168">
                  <a:moveTo>
                    <a:pt x="0" y="35"/>
                  </a:moveTo>
                  <a:lnTo>
                    <a:pt x="51" y="158"/>
                  </a:lnTo>
                  <a:lnTo>
                    <a:pt x="472" y="168"/>
                  </a:lnTo>
                  <a:lnTo>
                    <a:pt x="399" y="0"/>
                  </a:lnTo>
                  <a:lnTo>
                    <a:pt x="0" y="35"/>
                  </a:lnTo>
                  <a:close/>
                </a:path>
              </a:pathLst>
            </a:custGeom>
            <a:solidFill>
              <a:srgbClr val="9CB8FF"/>
            </a:solidFill>
            <a:ln w="9525">
              <a:noFill/>
              <a:round/>
              <a:headEnd/>
              <a:tailEnd/>
            </a:ln>
          </p:spPr>
          <p:txBody>
            <a:bodyPr/>
            <a:lstStyle/>
            <a:p>
              <a:endParaRPr lang="fr-FR"/>
            </a:p>
          </p:txBody>
        </p:sp>
        <p:sp>
          <p:nvSpPr>
            <p:cNvPr id="19822" name="Freeform 57"/>
            <p:cNvSpPr>
              <a:spLocks/>
            </p:cNvSpPr>
            <p:nvPr/>
          </p:nvSpPr>
          <p:spPr bwMode="auto">
            <a:xfrm>
              <a:off x="2081" y="1366"/>
              <a:ext cx="28" cy="44"/>
            </a:xfrm>
            <a:custGeom>
              <a:avLst/>
              <a:gdLst>
                <a:gd name="T0" fmla="*/ 0 w 282"/>
                <a:gd name="T1" fmla="*/ 0 h 441"/>
                <a:gd name="T2" fmla="*/ 0 w 282"/>
                <a:gd name="T3" fmla="*/ 0 h 441"/>
                <a:gd name="T4" fmla="*/ 0 w 282"/>
                <a:gd name="T5" fmla="*/ 0 h 441"/>
                <a:gd name="T6" fmla="*/ 0 w 282"/>
                <a:gd name="T7" fmla="*/ 0 h 441"/>
                <a:gd name="T8" fmla="*/ 0 w 282"/>
                <a:gd name="T9" fmla="*/ 0 h 441"/>
                <a:gd name="T10" fmla="*/ 0 w 282"/>
                <a:gd name="T11" fmla="*/ 0 h 441"/>
                <a:gd name="T12" fmla="*/ 0 60000 65536"/>
                <a:gd name="T13" fmla="*/ 0 60000 65536"/>
                <a:gd name="T14" fmla="*/ 0 60000 65536"/>
                <a:gd name="T15" fmla="*/ 0 60000 65536"/>
                <a:gd name="T16" fmla="*/ 0 60000 65536"/>
                <a:gd name="T17" fmla="*/ 0 60000 65536"/>
                <a:gd name="T18" fmla="*/ 0 w 282"/>
                <a:gd name="T19" fmla="*/ 0 h 441"/>
                <a:gd name="T20" fmla="*/ 282 w 282"/>
                <a:gd name="T21" fmla="*/ 441 h 441"/>
              </a:gdLst>
              <a:ahLst/>
              <a:cxnLst>
                <a:cxn ang="T12">
                  <a:pos x="T0" y="T1"/>
                </a:cxn>
                <a:cxn ang="T13">
                  <a:pos x="T2" y="T3"/>
                </a:cxn>
                <a:cxn ang="T14">
                  <a:pos x="T4" y="T5"/>
                </a:cxn>
                <a:cxn ang="T15">
                  <a:pos x="T6" y="T7"/>
                </a:cxn>
                <a:cxn ang="T16">
                  <a:pos x="T8" y="T9"/>
                </a:cxn>
                <a:cxn ang="T17">
                  <a:pos x="T10" y="T11"/>
                </a:cxn>
              </a:cxnLst>
              <a:rect l="T18" t="T19" r="T20" b="T21"/>
              <a:pathLst>
                <a:path w="282" h="441">
                  <a:moveTo>
                    <a:pt x="0" y="81"/>
                  </a:moveTo>
                  <a:lnTo>
                    <a:pt x="161" y="0"/>
                  </a:lnTo>
                  <a:lnTo>
                    <a:pt x="282" y="441"/>
                  </a:lnTo>
                  <a:lnTo>
                    <a:pt x="124" y="433"/>
                  </a:lnTo>
                  <a:lnTo>
                    <a:pt x="0" y="81"/>
                  </a:lnTo>
                  <a:close/>
                </a:path>
              </a:pathLst>
            </a:custGeom>
            <a:solidFill>
              <a:srgbClr val="F57676"/>
            </a:solidFill>
            <a:ln w="9525">
              <a:noFill/>
              <a:round/>
              <a:headEnd/>
              <a:tailEnd/>
            </a:ln>
          </p:spPr>
          <p:txBody>
            <a:bodyPr/>
            <a:lstStyle/>
            <a:p>
              <a:endParaRPr lang="fr-FR"/>
            </a:p>
          </p:txBody>
        </p:sp>
        <p:sp>
          <p:nvSpPr>
            <p:cNvPr id="19823" name="Freeform 58"/>
            <p:cNvSpPr>
              <a:spLocks/>
            </p:cNvSpPr>
            <p:nvPr/>
          </p:nvSpPr>
          <p:spPr bwMode="auto">
            <a:xfrm>
              <a:off x="2072" y="1338"/>
              <a:ext cx="26" cy="36"/>
            </a:xfrm>
            <a:custGeom>
              <a:avLst/>
              <a:gdLst>
                <a:gd name="T0" fmla="*/ 0 w 256"/>
                <a:gd name="T1" fmla="*/ 0 h 360"/>
                <a:gd name="T2" fmla="*/ 0 w 256"/>
                <a:gd name="T3" fmla="*/ 0 h 360"/>
                <a:gd name="T4" fmla="*/ 0 w 256"/>
                <a:gd name="T5" fmla="*/ 0 h 360"/>
                <a:gd name="T6" fmla="*/ 0 w 256"/>
                <a:gd name="T7" fmla="*/ 0 h 360"/>
                <a:gd name="T8" fmla="*/ 0 w 256"/>
                <a:gd name="T9" fmla="*/ 0 h 360"/>
                <a:gd name="T10" fmla="*/ 0 w 256"/>
                <a:gd name="T11" fmla="*/ 0 h 360"/>
                <a:gd name="T12" fmla="*/ 0 60000 65536"/>
                <a:gd name="T13" fmla="*/ 0 60000 65536"/>
                <a:gd name="T14" fmla="*/ 0 60000 65536"/>
                <a:gd name="T15" fmla="*/ 0 60000 65536"/>
                <a:gd name="T16" fmla="*/ 0 60000 65536"/>
                <a:gd name="T17" fmla="*/ 0 60000 65536"/>
                <a:gd name="T18" fmla="*/ 0 w 256"/>
                <a:gd name="T19" fmla="*/ 0 h 360"/>
                <a:gd name="T20" fmla="*/ 256 w 256"/>
                <a:gd name="T21" fmla="*/ 360 h 360"/>
              </a:gdLst>
              <a:ahLst/>
              <a:cxnLst>
                <a:cxn ang="T12">
                  <a:pos x="T0" y="T1"/>
                </a:cxn>
                <a:cxn ang="T13">
                  <a:pos x="T2" y="T3"/>
                </a:cxn>
                <a:cxn ang="T14">
                  <a:pos x="T4" y="T5"/>
                </a:cxn>
                <a:cxn ang="T15">
                  <a:pos x="T6" y="T7"/>
                </a:cxn>
                <a:cxn ang="T16">
                  <a:pos x="T8" y="T9"/>
                </a:cxn>
                <a:cxn ang="T17">
                  <a:pos x="T10" y="T11"/>
                </a:cxn>
              </a:cxnLst>
              <a:rect l="T18" t="T19" r="T20" b="T21"/>
              <a:pathLst>
                <a:path w="256" h="360">
                  <a:moveTo>
                    <a:pt x="0" y="43"/>
                  </a:moveTo>
                  <a:lnTo>
                    <a:pt x="153" y="0"/>
                  </a:lnTo>
                  <a:lnTo>
                    <a:pt x="256" y="312"/>
                  </a:lnTo>
                  <a:lnTo>
                    <a:pt x="115" y="360"/>
                  </a:lnTo>
                  <a:lnTo>
                    <a:pt x="0" y="43"/>
                  </a:lnTo>
                  <a:close/>
                </a:path>
              </a:pathLst>
            </a:custGeom>
            <a:solidFill>
              <a:srgbClr val="E6E6FF"/>
            </a:solidFill>
            <a:ln w="9525">
              <a:noFill/>
              <a:round/>
              <a:headEnd/>
              <a:tailEnd/>
            </a:ln>
          </p:spPr>
          <p:txBody>
            <a:bodyPr/>
            <a:lstStyle/>
            <a:p>
              <a:endParaRPr lang="fr-FR"/>
            </a:p>
          </p:txBody>
        </p:sp>
        <p:sp>
          <p:nvSpPr>
            <p:cNvPr id="19824" name="Freeform 59"/>
            <p:cNvSpPr>
              <a:spLocks/>
            </p:cNvSpPr>
            <p:nvPr/>
          </p:nvSpPr>
          <p:spPr bwMode="auto">
            <a:xfrm>
              <a:off x="1884" y="1323"/>
              <a:ext cx="205" cy="89"/>
            </a:xfrm>
            <a:custGeom>
              <a:avLst/>
              <a:gdLst>
                <a:gd name="T0" fmla="*/ 0 w 2048"/>
                <a:gd name="T1" fmla="*/ 0 h 888"/>
                <a:gd name="T2" fmla="*/ 0 w 2048"/>
                <a:gd name="T3" fmla="*/ 0 h 888"/>
                <a:gd name="T4" fmla="*/ 1 w 2048"/>
                <a:gd name="T5" fmla="*/ 1 h 888"/>
                <a:gd name="T6" fmla="*/ 1 w 2048"/>
                <a:gd name="T7" fmla="*/ 0 h 888"/>
                <a:gd name="T8" fmla="*/ 2 w 2048"/>
                <a:gd name="T9" fmla="*/ 0 h 888"/>
                <a:gd name="T10" fmla="*/ 2 w 2048"/>
                <a:gd name="T11" fmla="*/ 1 h 888"/>
                <a:gd name="T12" fmla="*/ 1 w 2048"/>
                <a:gd name="T13" fmla="*/ 1 h 888"/>
                <a:gd name="T14" fmla="*/ 1 w 2048"/>
                <a:gd name="T15" fmla="*/ 1 h 888"/>
                <a:gd name="T16" fmla="*/ 0 w 2048"/>
                <a:gd name="T17" fmla="*/ 1 h 888"/>
                <a:gd name="T18" fmla="*/ 0 w 2048"/>
                <a:gd name="T19" fmla="*/ 0 h 888"/>
                <a:gd name="T20" fmla="*/ 0 w 2048"/>
                <a:gd name="T21" fmla="*/ 0 h 8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48"/>
                <a:gd name="T34" fmla="*/ 0 h 888"/>
                <a:gd name="T35" fmla="*/ 2048 w 2048"/>
                <a:gd name="T36" fmla="*/ 888 h 8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48" h="888">
                  <a:moveTo>
                    <a:pt x="0" y="12"/>
                  </a:moveTo>
                  <a:lnTo>
                    <a:pt x="162" y="0"/>
                  </a:lnTo>
                  <a:lnTo>
                    <a:pt x="705" y="685"/>
                  </a:lnTo>
                  <a:lnTo>
                    <a:pt x="1317" y="398"/>
                  </a:lnTo>
                  <a:lnTo>
                    <a:pt x="1903" y="204"/>
                  </a:lnTo>
                  <a:lnTo>
                    <a:pt x="2048" y="696"/>
                  </a:lnTo>
                  <a:lnTo>
                    <a:pt x="1415" y="740"/>
                  </a:lnTo>
                  <a:lnTo>
                    <a:pt x="548" y="860"/>
                  </a:lnTo>
                  <a:lnTo>
                    <a:pt x="381" y="888"/>
                  </a:lnTo>
                  <a:lnTo>
                    <a:pt x="0" y="12"/>
                  </a:lnTo>
                  <a:close/>
                </a:path>
              </a:pathLst>
            </a:custGeom>
            <a:solidFill>
              <a:srgbClr val="B8B8D9"/>
            </a:solidFill>
            <a:ln w="9525">
              <a:noFill/>
              <a:round/>
              <a:headEnd/>
              <a:tailEnd/>
            </a:ln>
          </p:spPr>
          <p:txBody>
            <a:bodyPr/>
            <a:lstStyle/>
            <a:p>
              <a:endParaRPr lang="fr-FR"/>
            </a:p>
          </p:txBody>
        </p:sp>
        <p:sp>
          <p:nvSpPr>
            <p:cNvPr id="19825" name="Freeform 60"/>
            <p:cNvSpPr>
              <a:spLocks/>
            </p:cNvSpPr>
            <p:nvPr/>
          </p:nvSpPr>
          <p:spPr bwMode="auto">
            <a:xfrm>
              <a:off x="1887" y="1225"/>
              <a:ext cx="261" cy="166"/>
            </a:xfrm>
            <a:custGeom>
              <a:avLst/>
              <a:gdLst>
                <a:gd name="T0" fmla="*/ 0 w 2616"/>
                <a:gd name="T1" fmla="*/ 1 h 1661"/>
                <a:gd name="T2" fmla="*/ 1 w 2616"/>
                <a:gd name="T3" fmla="*/ 0 h 1661"/>
                <a:gd name="T4" fmla="*/ 1 w 2616"/>
                <a:gd name="T5" fmla="*/ 0 h 1661"/>
                <a:gd name="T6" fmla="*/ 2 w 2616"/>
                <a:gd name="T7" fmla="*/ 0 h 1661"/>
                <a:gd name="T8" fmla="*/ 2 w 2616"/>
                <a:gd name="T9" fmla="*/ 0 h 1661"/>
                <a:gd name="T10" fmla="*/ 3 w 2616"/>
                <a:gd name="T11" fmla="*/ 1 h 1661"/>
                <a:gd name="T12" fmla="*/ 2 w 2616"/>
                <a:gd name="T13" fmla="*/ 1 h 1661"/>
                <a:gd name="T14" fmla="*/ 1 w 2616"/>
                <a:gd name="T15" fmla="*/ 1 h 1661"/>
                <a:gd name="T16" fmla="*/ 1 w 2616"/>
                <a:gd name="T17" fmla="*/ 2 h 1661"/>
                <a:gd name="T18" fmla="*/ 0 w 2616"/>
                <a:gd name="T19" fmla="*/ 1 h 1661"/>
                <a:gd name="T20" fmla="*/ 0 w 2616"/>
                <a:gd name="T21" fmla="*/ 1 h 1661"/>
                <a:gd name="T22" fmla="*/ 0 w 2616"/>
                <a:gd name="T23" fmla="*/ 1 h 16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16"/>
                <a:gd name="T37" fmla="*/ 0 h 1661"/>
                <a:gd name="T38" fmla="*/ 2616 w 2616"/>
                <a:gd name="T39" fmla="*/ 1661 h 16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16" h="1661">
                  <a:moveTo>
                    <a:pt x="0" y="763"/>
                  </a:moveTo>
                  <a:lnTo>
                    <a:pt x="1008" y="292"/>
                  </a:lnTo>
                  <a:lnTo>
                    <a:pt x="1523" y="83"/>
                  </a:lnTo>
                  <a:lnTo>
                    <a:pt x="1857" y="0"/>
                  </a:lnTo>
                  <a:lnTo>
                    <a:pt x="2134" y="317"/>
                  </a:lnTo>
                  <a:lnTo>
                    <a:pt x="2616" y="976"/>
                  </a:lnTo>
                  <a:lnTo>
                    <a:pt x="2005" y="1122"/>
                  </a:lnTo>
                  <a:lnTo>
                    <a:pt x="1248" y="1391"/>
                  </a:lnTo>
                  <a:lnTo>
                    <a:pt x="671" y="1661"/>
                  </a:lnTo>
                  <a:lnTo>
                    <a:pt x="282" y="1094"/>
                  </a:lnTo>
                  <a:lnTo>
                    <a:pt x="0" y="763"/>
                  </a:lnTo>
                  <a:close/>
                </a:path>
              </a:pathLst>
            </a:custGeom>
            <a:solidFill>
              <a:srgbClr val="E6E6FF"/>
            </a:solidFill>
            <a:ln w="9525">
              <a:noFill/>
              <a:round/>
              <a:headEnd/>
              <a:tailEnd/>
            </a:ln>
          </p:spPr>
          <p:txBody>
            <a:bodyPr/>
            <a:lstStyle/>
            <a:p>
              <a:endParaRPr lang="fr-FR"/>
            </a:p>
          </p:txBody>
        </p:sp>
        <p:sp>
          <p:nvSpPr>
            <p:cNvPr id="19826" name="Freeform 61"/>
            <p:cNvSpPr>
              <a:spLocks/>
            </p:cNvSpPr>
            <p:nvPr/>
          </p:nvSpPr>
          <p:spPr bwMode="auto">
            <a:xfrm>
              <a:off x="2151" y="1310"/>
              <a:ext cx="15" cy="17"/>
            </a:xfrm>
            <a:custGeom>
              <a:avLst/>
              <a:gdLst>
                <a:gd name="T0" fmla="*/ 0 w 144"/>
                <a:gd name="T1" fmla="*/ 0 h 171"/>
                <a:gd name="T2" fmla="*/ 0 w 144"/>
                <a:gd name="T3" fmla="*/ 0 h 171"/>
                <a:gd name="T4" fmla="*/ 0 w 144"/>
                <a:gd name="T5" fmla="*/ 0 h 171"/>
                <a:gd name="T6" fmla="*/ 0 w 144"/>
                <a:gd name="T7" fmla="*/ 0 h 171"/>
                <a:gd name="T8" fmla="*/ 0 w 144"/>
                <a:gd name="T9" fmla="*/ 0 h 171"/>
                <a:gd name="T10" fmla="*/ 0 w 144"/>
                <a:gd name="T11" fmla="*/ 0 h 171"/>
                <a:gd name="T12" fmla="*/ 0 w 144"/>
                <a:gd name="T13" fmla="*/ 0 h 171"/>
                <a:gd name="T14" fmla="*/ 0 w 144"/>
                <a:gd name="T15" fmla="*/ 0 h 171"/>
                <a:gd name="T16" fmla="*/ 0 w 144"/>
                <a:gd name="T17" fmla="*/ 0 h 171"/>
                <a:gd name="T18" fmla="*/ 0 w 144"/>
                <a:gd name="T19" fmla="*/ 0 h 171"/>
                <a:gd name="T20" fmla="*/ 0 w 144"/>
                <a:gd name="T21" fmla="*/ 0 h 171"/>
                <a:gd name="T22" fmla="*/ 0 w 144"/>
                <a:gd name="T23" fmla="*/ 0 h 171"/>
                <a:gd name="T24" fmla="*/ 0 w 144"/>
                <a:gd name="T25" fmla="*/ 0 h 171"/>
                <a:gd name="T26" fmla="*/ 0 w 144"/>
                <a:gd name="T27" fmla="*/ 0 h 171"/>
                <a:gd name="T28" fmla="*/ 0 w 144"/>
                <a:gd name="T29" fmla="*/ 0 h 171"/>
                <a:gd name="T30" fmla="*/ 0 w 144"/>
                <a:gd name="T31" fmla="*/ 0 h 171"/>
                <a:gd name="T32" fmla="*/ 0 w 144"/>
                <a:gd name="T33" fmla="*/ 0 h 171"/>
                <a:gd name="T34" fmla="*/ 0 w 144"/>
                <a:gd name="T35" fmla="*/ 0 h 171"/>
                <a:gd name="T36" fmla="*/ 0 w 144"/>
                <a:gd name="T37" fmla="*/ 0 h 171"/>
                <a:gd name="T38" fmla="*/ 0 w 144"/>
                <a:gd name="T39" fmla="*/ 0 h 171"/>
                <a:gd name="T40" fmla="*/ 0 w 144"/>
                <a:gd name="T41" fmla="*/ 0 h 171"/>
                <a:gd name="T42" fmla="*/ 0 w 144"/>
                <a:gd name="T43" fmla="*/ 0 h 171"/>
                <a:gd name="T44" fmla="*/ 0 w 144"/>
                <a:gd name="T45" fmla="*/ 0 h 171"/>
                <a:gd name="T46" fmla="*/ 0 w 144"/>
                <a:gd name="T47" fmla="*/ 0 h 171"/>
                <a:gd name="T48" fmla="*/ 0 w 144"/>
                <a:gd name="T49" fmla="*/ 0 h 171"/>
                <a:gd name="T50" fmla="*/ 0 w 144"/>
                <a:gd name="T51" fmla="*/ 0 h 171"/>
                <a:gd name="T52" fmla="*/ 0 w 144"/>
                <a:gd name="T53" fmla="*/ 0 h 171"/>
                <a:gd name="T54" fmla="*/ 0 w 144"/>
                <a:gd name="T55" fmla="*/ 0 h 171"/>
                <a:gd name="T56" fmla="*/ 0 w 144"/>
                <a:gd name="T57" fmla="*/ 0 h 171"/>
                <a:gd name="T58" fmla="*/ 0 w 144"/>
                <a:gd name="T59" fmla="*/ 0 h 171"/>
                <a:gd name="T60" fmla="*/ 0 w 144"/>
                <a:gd name="T61" fmla="*/ 0 h 171"/>
                <a:gd name="T62" fmla="*/ 0 w 144"/>
                <a:gd name="T63" fmla="*/ 0 h 171"/>
                <a:gd name="T64" fmla="*/ 0 w 144"/>
                <a:gd name="T65" fmla="*/ 0 h 171"/>
                <a:gd name="T66" fmla="*/ 0 w 144"/>
                <a:gd name="T67" fmla="*/ 0 h 171"/>
                <a:gd name="T68" fmla="*/ 0 w 144"/>
                <a:gd name="T69" fmla="*/ 0 h 17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4"/>
                <a:gd name="T106" fmla="*/ 0 h 171"/>
                <a:gd name="T107" fmla="*/ 144 w 144"/>
                <a:gd name="T108" fmla="*/ 171 h 17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4" h="171">
                  <a:moveTo>
                    <a:pt x="144" y="161"/>
                  </a:moveTo>
                  <a:lnTo>
                    <a:pt x="109" y="171"/>
                  </a:lnTo>
                  <a:lnTo>
                    <a:pt x="103" y="164"/>
                  </a:lnTo>
                  <a:lnTo>
                    <a:pt x="97" y="156"/>
                  </a:lnTo>
                  <a:lnTo>
                    <a:pt x="89" y="146"/>
                  </a:lnTo>
                  <a:lnTo>
                    <a:pt x="82" y="135"/>
                  </a:lnTo>
                  <a:lnTo>
                    <a:pt x="72" y="122"/>
                  </a:lnTo>
                  <a:lnTo>
                    <a:pt x="64" y="111"/>
                  </a:lnTo>
                  <a:lnTo>
                    <a:pt x="54" y="98"/>
                  </a:lnTo>
                  <a:lnTo>
                    <a:pt x="46" y="85"/>
                  </a:lnTo>
                  <a:lnTo>
                    <a:pt x="36" y="71"/>
                  </a:lnTo>
                  <a:lnTo>
                    <a:pt x="28" y="59"/>
                  </a:lnTo>
                  <a:lnTo>
                    <a:pt x="19" y="46"/>
                  </a:lnTo>
                  <a:lnTo>
                    <a:pt x="13" y="34"/>
                  </a:lnTo>
                  <a:lnTo>
                    <a:pt x="6" y="23"/>
                  </a:lnTo>
                  <a:lnTo>
                    <a:pt x="3" y="14"/>
                  </a:lnTo>
                  <a:lnTo>
                    <a:pt x="0" y="6"/>
                  </a:lnTo>
                  <a:lnTo>
                    <a:pt x="0" y="0"/>
                  </a:lnTo>
                  <a:lnTo>
                    <a:pt x="10" y="8"/>
                  </a:lnTo>
                  <a:lnTo>
                    <a:pt x="19" y="16"/>
                  </a:lnTo>
                  <a:lnTo>
                    <a:pt x="29" y="26"/>
                  </a:lnTo>
                  <a:lnTo>
                    <a:pt x="38" y="35"/>
                  </a:lnTo>
                  <a:lnTo>
                    <a:pt x="48" y="45"/>
                  </a:lnTo>
                  <a:lnTo>
                    <a:pt x="57" y="54"/>
                  </a:lnTo>
                  <a:lnTo>
                    <a:pt x="67" y="64"/>
                  </a:lnTo>
                  <a:lnTo>
                    <a:pt x="76" y="75"/>
                  </a:lnTo>
                  <a:lnTo>
                    <a:pt x="85" y="84"/>
                  </a:lnTo>
                  <a:lnTo>
                    <a:pt x="93" y="95"/>
                  </a:lnTo>
                  <a:lnTo>
                    <a:pt x="102" y="105"/>
                  </a:lnTo>
                  <a:lnTo>
                    <a:pt x="111" y="116"/>
                  </a:lnTo>
                  <a:lnTo>
                    <a:pt x="119" y="126"/>
                  </a:lnTo>
                  <a:lnTo>
                    <a:pt x="127" y="138"/>
                  </a:lnTo>
                  <a:lnTo>
                    <a:pt x="136" y="149"/>
                  </a:lnTo>
                  <a:lnTo>
                    <a:pt x="144" y="161"/>
                  </a:lnTo>
                  <a:close/>
                </a:path>
              </a:pathLst>
            </a:custGeom>
            <a:solidFill>
              <a:srgbClr val="000000"/>
            </a:solidFill>
            <a:ln w="9525">
              <a:noFill/>
              <a:round/>
              <a:headEnd/>
              <a:tailEnd/>
            </a:ln>
          </p:spPr>
          <p:txBody>
            <a:bodyPr/>
            <a:lstStyle/>
            <a:p>
              <a:endParaRPr lang="fr-FR"/>
            </a:p>
          </p:txBody>
        </p:sp>
        <p:sp>
          <p:nvSpPr>
            <p:cNvPr id="19827" name="Freeform 62"/>
            <p:cNvSpPr>
              <a:spLocks/>
            </p:cNvSpPr>
            <p:nvPr/>
          </p:nvSpPr>
          <p:spPr bwMode="auto">
            <a:xfrm>
              <a:off x="2126" y="1328"/>
              <a:ext cx="32" cy="11"/>
            </a:xfrm>
            <a:custGeom>
              <a:avLst/>
              <a:gdLst>
                <a:gd name="T0" fmla="*/ 0 w 322"/>
                <a:gd name="T1" fmla="*/ 0 h 114"/>
                <a:gd name="T2" fmla="*/ 0 w 322"/>
                <a:gd name="T3" fmla="*/ 0 h 114"/>
                <a:gd name="T4" fmla="*/ 0 w 322"/>
                <a:gd name="T5" fmla="*/ 0 h 114"/>
                <a:gd name="T6" fmla="*/ 0 w 322"/>
                <a:gd name="T7" fmla="*/ 0 h 114"/>
                <a:gd name="T8" fmla="*/ 0 w 322"/>
                <a:gd name="T9" fmla="*/ 0 h 114"/>
                <a:gd name="T10" fmla="*/ 0 w 322"/>
                <a:gd name="T11" fmla="*/ 0 h 114"/>
                <a:gd name="T12" fmla="*/ 0 w 322"/>
                <a:gd name="T13" fmla="*/ 0 h 114"/>
                <a:gd name="T14" fmla="*/ 0 w 322"/>
                <a:gd name="T15" fmla="*/ 0 h 114"/>
                <a:gd name="T16" fmla="*/ 0 w 322"/>
                <a:gd name="T17" fmla="*/ 0 h 114"/>
                <a:gd name="T18" fmla="*/ 0 w 322"/>
                <a:gd name="T19" fmla="*/ 0 h 114"/>
                <a:gd name="T20" fmla="*/ 0 w 322"/>
                <a:gd name="T21" fmla="*/ 0 h 114"/>
                <a:gd name="T22" fmla="*/ 0 w 322"/>
                <a:gd name="T23" fmla="*/ 0 h 114"/>
                <a:gd name="T24" fmla="*/ 0 w 322"/>
                <a:gd name="T25" fmla="*/ 0 h 114"/>
                <a:gd name="T26" fmla="*/ 0 w 322"/>
                <a:gd name="T27" fmla="*/ 0 h 114"/>
                <a:gd name="T28" fmla="*/ 0 w 322"/>
                <a:gd name="T29" fmla="*/ 0 h 114"/>
                <a:gd name="T30" fmla="*/ 0 w 322"/>
                <a:gd name="T31" fmla="*/ 0 h 114"/>
                <a:gd name="T32" fmla="*/ 0 w 322"/>
                <a:gd name="T33" fmla="*/ 0 h 114"/>
                <a:gd name="T34" fmla="*/ 0 w 322"/>
                <a:gd name="T35" fmla="*/ 0 h 114"/>
                <a:gd name="T36" fmla="*/ 0 w 322"/>
                <a:gd name="T37" fmla="*/ 0 h 114"/>
                <a:gd name="T38" fmla="*/ 0 w 322"/>
                <a:gd name="T39" fmla="*/ 0 h 114"/>
                <a:gd name="T40" fmla="*/ 0 w 322"/>
                <a:gd name="T41" fmla="*/ 0 h 114"/>
                <a:gd name="T42" fmla="*/ 0 w 322"/>
                <a:gd name="T43" fmla="*/ 0 h 114"/>
                <a:gd name="T44" fmla="*/ 0 w 322"/>
                <a:gd name="T45" fmla="*/ 0 h 114"/>
                <a:gd name="T46" fmla="*/ 0 w 322"/>
                <a:gd name="T47" fmla="*/ 0 h 114"/>
                <a:gd name="T48" fmla="*/ 0 w 322"/>
                <a:gd name="T49" fmla="*/ 0 h 114"/>
                <a:gd name="T50" fmla="*/ 0 w 322"/>
                <a:gd name="T51" fmla="*/ 0 h 114"/>
                <a:gd name="T52" fmla="*/ 0 w 322"/>
                <a:gd name="T53" fmla="*/ 0 h 114"/>
                <a:gd name="T54" fmla="*/ 0 w 322"/>
                <a:gd name="T55" fmla="*/ 0 h 114"/>
                <a:gd name="T56" fmla="*/ 0 w 322"/>
                <a:gd name="T57" fmla="*/ 0 h 114"/>
                <a:gd name="T58" fmla="*/ 0 w 322"/>
                <a:gd name="T59" fmla="*/ 0 h 114"/>
                <a:gd name="T60" fmla="*/ 0 w 322"/>
                <a:gd name="T61" fmla="*/ 0 h 114"/>
                <a:gd name="T62" fmla="*/ 0 w 322"/>
                <a:gd name="T63" fmla="*/ 0 h 114"/>
                <a:gd name="T64" fmla="*/ 0 w 322"/>
                <a:gd name="T65" fmla="*/ 0 h 114"/>
                <a:gd name="T66" fmla="*/ 0 w 322"/>
                <a:gd name="T67" fmla="*/ 0 h 114"/>
                <a:gd name="T68" fmla="*/ 0 w 322"/>
                <a:gd name="T69" fmla="*/ 0 h 1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2"/>
                <a:gd name="T106" fmla="*/ 0 h 114"/>
                <a:gd name="T107" fmla="*/ 322 w 322"/>
                <a:gd name="T108" fmla="*/ 114 h 11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2" h="114">
                  <a:moveTo>
                    <a:pt x="304" y="31"/>
                  </a:moveTo>
                  <a:lnTo>
                    <a:pt x="285" y="36"/>
                  </a:lnTo>
                  <a:lnTo>
                    <a:pt x="268" y="43"/>
                  </a:lnTo>
                  <a:lnTo>
                    <a:pt x="252" y="48"/>
                  </a:lnTo>
                  <a:lnTo>
                    <a:pt x="234" y="53"/>
                  </a:lnTo>
                  <a:lnTo>
                    <a:pt x="217" y="57"/>
                  </a:lnTo>
                  <a:lnTo>
                    <a:pt x="201" y="62"/>
                  </a:lnTo>
                  <a:lnTo>
                    <a:pt x="183" y="66"/>
                  </a:lnTo>
                  <a:lnTo>
                    <a:pt x="167" y="71"/>
                  </a:lnTo>
                  <a:lnTo>
                    <a:pt x="148" y="74"/>
                  </a:lnTo>
                  <a:lnTo>
                    <a:pt x="130" y="80"/>
                  </a:lnTo>
                  <a:lnTo>
                    <a:pt x="110" y="84"/>
                  </a:lnTo>
                  <a:lnTo>
                    <a:pt x="90" y="89"/>
                  </a:lnTo>
                  <a:lnTo>
                    <a:pt x="68" y="93"/>
                  </a:lnTo>
                  <a:lnTo>
                    <a:pt x="47" y="100"/>
                  </a:lnTo>
                  <a:lnTo>
                    <a:pt x="24" y="106"/>
                  </a:lnTo>
                  <a:lnTo>
                    <a:pt x="0" y="114"/>
                  </a:lnTo>
                  <a:lnTo>
                    <a:pt x="18" y="101"/>
                  </a:lnTo>
                  <a:lnTo>
                    <a:pt x="36" y="90"/>
                  </a:lnTo>
                  <a:lnTo>
                    <a:pt x="55" y="79"/>
                  </a:lnTo>
                  <a:lnTo>
                    <a:pt x="75" y="69"/>
                  </a:lnTo>
                  <a:lnTo>
                    <a:pt x="94" y="60"/>
                  </a:lnTo>
                  <a:lnTo>
                    <a:pt x="113" y="50"/>
                  </a:lnTo>
                  <a:lnTo>
                    <a:pt x="133" y="40"/>
                  </a:lnTo>
                  <a:lnTo>
                    <a:pt x="154" y="34"/>
                  </a:lnTo>
                  <a:lnTo>
                    <a:pt x="173" y="26"/>
                  </a:lnTo>
                  <a:lnTo>
                    <a:pt x="194" y="19"/>
                  </a:lnTo>
                  <a:lnTo>
                    <a:pt x="213" y="13"/>
                  </a:lnTo>
                  <a:lnTo>
                    <a:pt x="237" y="9"/>
                  </a:lnTo>
                  <a:lnTo>
                    <a:pt x="257" y="4"/>
                  </a:lnTo>
                  <a:lnTo>
                    <a:pt x="277" y="2"/>
                  </a:lnTo>
                  <a:lnTo>
                    <a:pt x="299" y="0"/>
                  </a:lnTo>
                  <a:lnTo>
                    <a:pt x="322" y="0"/>
                  </a:lnTo>
                  <a:lnTo>
                    <a:pt x="304" y="31"/>
                  </a:lnTo>
                  <a:close/>
                </a:path>
              </a:pathLst>
            </a:custGeom>
            <a:solidFill>
              <a:srgbClr val="000000"/>
            </a:solidFill>
            <a:ln w="9525">
              <a:noFill/>
              <a:round/>
              <a:headEnd/>
              <a:tailEnd/>
            </a:ln>
          </p:spPr>
          <p:txBody>
            <a:bodyPr/>
            <a:lstStyle/>
            <a:p>
              <a:endParaRPr lang="fr-FR"/>
            </a:p>
          </p:txBody>
        </p:sp>
        <p:sp>
          <p:nvSpPr>
            <p:cNvPr id="19828" name="Freeform 63"/>
            <p:cNvSpPr>
              <a:spLocks/>
            </p:cNvSpPr>
            <p:nvPr/>
          </p:nvSpPr>
          <p:spPr bwMode="auto">
            <a:xfrm>
              <a:off x="2023" y="1224"/>
              <a:ext cx="128" cy="116"/>
            </a:xfrm>
            <a:custGeom>
              <a:avLst/>
              <a:gdLst>
                <a:gd name="T0" fmla="*/ 1 w 1278"/>
                <a:gd name="T1" fmla="*/ 1 h 1159"/>
                <a:gd name="T2" fmla="*/ 1 w 1278"/>
                <a:gd name="T3" fmla="*/ 1 h 1159"/>
                <a:gd name="T4" fmla="*/ 1 w 1278"/>
                <a:gd name="T5" fmla="*/ 1 h 1159"/>
                <a:gd name="T6" fmla="*/ 1 w 1278"/>
                <a:gd name="T7" fmla="*/ 1 h 1159"/>
                <a:gd name="T8" fmla="*/ 1 w 1278"/>
                <a:gd name="T9" fmla="*/ 1 h 1159"/>
                <a:gd name="T10" fmla="*/ 1 w 1278"/>
                <a:gd name="T11" fmla="*/ 1 h 1159"/>
                <a:gd name="T12" fmla="*/ 1 w 1278"/>
                <a:gd name="T13" fmla="*/ 1 h 1159"/>
                <a:gd name="T14" fmla="*/ 1 w 1278"/>
                <a:gd name="T15" fmla="*/ 1 h 1159"/>
                <a:gd name="T16" fmla="*/ 1 w 1278"/>
                <a:gd name="T17" fmla="*/ 1 h 1159"/>
                <a:gd name="T18" fmla="*/ 1 w 1278"/>
                <a:gd name="T19" fmla="*/ 1 h 1159"/>
                <a:gd name="T20" fmla="*/ 1 w 1278"/>
                <a:gd name="T21" fmla="*/ 1 h 1159"/>
                <a:gd name="T22" fmla="*/ 1 w 1278"/>
                <a:gd name="T23" fmla="*/ 1 h 1159"/>
                <a:gd name="T24" fmla="*/ 1 w 1278"/>
                <a:gd name="T25" fmla="*/ 1 h 1159"/>
                <a:gd name="T26" fmla="*/ 1 w 1278"/>
                <a:gd name="T27" fmla="*/ 1 h 1159"/>
                <a:gd name="T28" fmla="*/ 1 w 1278"/>
                <a:gd name="T29" fmla="*/ 1 h 1159"/>
                <a:gd name="T30" fmla="*/ 1 w 1278"/>
                <a:gd name="T31" fmla="*/ 1 h 1159"/>
                <a:gd name="T32" fmla="*/ 1 w 1278"/>
                <a:gd name="T33" fmla="*/ 1 h 1159"/>
                <a:gd name="T34" fmla="*/ 1 w 1278"/>
                <a:gd name="T35" fmla="*/ 1 h 1159"/>
                <a:gd name="T36" fmla="*/ 1 w 1278"/>
                <a:gd name="T37" fmla="*/ 1 h 1159"/>
                <a:gd name="T38" fmla="*/ 1 w 1278"/>
                <a:gd name="T39" fmla="*/ 1 h 1159"/>
                <a:gd name="T40" fmla="*/ 1 w 1278"/>
                <a:gd name="T41" fmla="*/ 1 h 1159"/>
                <a:gd name="T42" fmla="*/ 1 w 1278"/>
                <a:gd name="T43" fmla="*/ 1 h 1159"/>
                <a:gd name="T44" fmla="*/ 1 w 1278"/>
                <a:gd name="T45" fmla="*/ 1 h 1159"/>
                <a:gd name="T46" fmla="*/ 1 w 1278"/>
                <a:gd name="T47" fmla="*/ 1 h 1159"/>
                <a:gd name="T48" fmla="*/ 1 w 1278"/>
                <a:gd name="T49" fmla="*/ 1 h 1159"/>
                <a:gd name="T50" fmla="*/ 1 w 1278"/>
                <a:gd name="T51" fmla="*/ 1 h 1159"/>
                <a:gd name="T52" fmla="*/ 1 w 1278"/>
                <a:gd name="T53" fmla="*/ 1 h 1159"/>
                <a:gd name="T54" fmla="*/ 1 w 1278"/>
                <a:gd name="T55" fmla="*/ 0 h 1159"/>
                <a:gd name="T56" fmla="*/ 1 w 1278"/>
                <a:gd name="T57" fmla="*/ 0 h 1159"/>
                <a:gd name="T58" fmla="*/ 1 w 1278"/>
                <a:gd name="T59" fmla="*/ 0 h 1159"/>
                <a:gd name="T60" fmla="*/ 1 w 1278"/>
                <a:gd name="T61" fmla="*/ 0 h 1159"/>
                <a:gd name="T62" fmla="*/ 1 w 1278"/>
                <a:gd name="T63" fmla="*/ 0 h 1159"/>
                <a:gd name="T64" fmla="*/ 1 w 1278"/>
                <a:gd name="T65" fmla="*/ 0 h 1159"/>
                <a:gd name="T66" fmla="*/ 1 w 1278"/>
                <a:gd name="T67" fmla="*/ 0 h 1159"/>
                <a:gd name="T68" fmla="*/ 1 w 1278"/>
                <a:gd name="T69" fmla="*/ 0 h 1159"/>
                <a:gd name="T70" fmla="*/ 1 w 1278"/>
                <a:gd name="T71" fmla="*/ 0 h 1159"/>
                <a:gd name="T72" fmla="*/ 1 w 1278"/>
                <a:gd name="T73" fmla="*/ 0 h 1159"/>
                <a:gd name="T74" fmla="*/ 1 w 1278"/>
                <a:gd name="T75" fmla="*/ 0 h 1159"/>
                <a:gd name="T76" fmla="*/ 0 w 1278"/>
                <a:gd name="T77" fmla="*/ 0 h 1159"/>
                <a:gd name="T78" fmla="*/ 0 w 1278"/>
                <a:gd name="T79" fmla="*/ 0 h 1159"/>
                <a:gd name="T80" fmla="*/ 0 w 1278"/>
                <a:gd name="T81" fmla="*/ 0 h 1159"/>
                <a:gd name="T82" fmla="*/ 0 w 1278"/>
                <a:gd name="T83" fmla="*/ 0 h 1159"/>
                <a:gd name="T84" fmla="*/ 0 w 1278"/>
                <a:gd name="T85" fmla="*/ 0 h 1159"/>
                <a:gd name="T86" fmla="*/ 0 w 1278"/>
                <a:gd name="T87" fmla="*/ 0 h 1159"/>
                <a:gd name="T88" fmla="*/ 0 w 1278"/>
                <a:gd name="T89" fmla="*/ 0 h 1159"/>
                <a:gd name="T90" fmla="*/ 1 w 1278"/>
                <a:gd name="T91" fmla="*/ 0 h 1159"/>
                <a:gd name="T92" fmla="*/ 1 w 1278"/>
                <a:gd name="T93" fmla="*/ 0 h 1159"/>
                <a:gd name="T94" fmla="*/ 1 w 1278"/>
                <a:gd name="T95" fmla="*/ 0 h 1159"/>
                <a:gd name="T96" fmla="*/ 1 w 1278"/>
                <a:gd name="T97" fmla="*/ 1 h 1159"/>
                <a:gd name="T98" fmla="*/ 1 w 1278"/>
                <a:gd name="T99" fmla="*/ 1 h 115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78"/>
                <a:gd name="T151" fmla="*/ 0 h 1159"/>
                <a:gd name="T152" fmla="*/ 1278 w 1278"/>
                <a:gd name="T153" fmla="*/ 1159 h 115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78" h="1159">
                  <a:moveTo>
                    <a:pt x="1278" y="1007"/>
                  </a:moveTo>
                  <a:lnTo>
                    <a:pt x="1243" y="1007"/>
                  </a:lnTo>
                  <a:lnTo>
                    <a:pt x="1209" y="1011"/>
                  </a:lnTo>
                  <a:lnTo>
                    <a:pt x="1172" y="1016"/>
                  </a:lnTo>
                  <a:lnTo>
                    <a:pt x="1134" y="1023"/>
                  </a:lnTo>
                  <a:lnTo>
                    <a:pt x="1095" y="1031"/>
                  </a:lnTo>
                  <a:lnTo>
                    <a:pt x="1056" y="1040"/>
                  </a:lnTo>
                  <a:lnTo>
                    <a:pt x="1016" y="1050"/>
                  </a:lnTo>
                  <a:lnTo>
                    <a:pt x="976" y="1062"/>
                  </a:lnTo>
                  <a:lnTo>
                    <a:pt x="936" y="1074"/>
                  </a:lnTo>
                  <a:lnTo>
                    <a:pt x="897" y="1087"/>
                  </a:lnTo>
                  <a:lnTo>
                    <a:pt x="858" y="1100"/>
                  </a:lnTo>
                  <a:lnTo>
                    <a:pt x="819" y="1112"/>
                  </a:lnTo>
                  <a:lnTo>
                    <a:pt x="781" y="1124"/>
                  </a:lnTo>
                  <a:lnTo>
                    <a:pt x="745" y="1137"/>
                  </a:lnTo>
                  <a:lnTo>
                    <a:pt x="710" y="1147"/>
                  </a:lnTo>
                  <a:lnTo>
                    <a:pt x="678" y="1159"/>
                  </a:lnTo>
                  <a:lnTo>
                    <a:pt x="658" y="1119"/>
                  </a:lnTo>
                  <a:lnTo>
                    <a:pt x="686" y="1107"/>
                  </a:lnTo>
                  <a:lnTo>
                    <a:pt x="717" y="1096"/>
                  </a:lnTo>
                  <a:lnTo>
                    <a:pt x="747" y="1086"/>
                  </a:lnTo>
                  <a:lnTo>
                    <a:pt x="781" y="1076"/>
                  </a:lnTo>
                  <a:lnTo>
                    <a:pt x="814" y="1067"/>
                  </a:lnTo>
                  <a:lnTo>
                    <a:pt x="849" y="1057"/>
                  </a:lnTo>
                  <a:lnTo>
                    <a:pt x="884" y="1049"/>
                  </a:lnTo>
                  <a:lnTo>
                    <a:pt x="921" y="1040"/>
                  </a:lnTo>
                  <a:lnTo>
                    <a:pt x="956" y="1031"/>
                  </a:lnTo>
                  <a:lnTo>
                    <a:pt x="993" y="1022"/>
                  </a:lnTo>
                  <a:lnTo>
                    <a:pt x="1032" y="1014"/>
                  </a:lnTo>
                  <a:lnTo>
                    <a:pt x="1070" y="1006"/>
                  </a:lnTo>
                  <a:lnTo>
                    <a:pt x="1108" y="998"/>
                  </a:lnTo>
                  <a:lnTo>
                    <a:pt x="1146" y="990"/>
                  </a:lnTo>
                  <a:lnTo>
                    <a:pt x="1184" y="982"/>
                  </a:lnTo>
                  <a:lnTo>
                    <a:pt x="1223" y="975"/>
                  </a:lnTo>
                  <a:lnTo>
                    <a:pt x="1216" y="962"/>
                  </a:lnTo>
                  <a:lnTo>
                    <a:pt x="1209" y="949"/>
                  </a:lnTo>
                  <a:lnTo>
                    <a:pt x="1202" y="936"/>
                  </a:lnTo>
                  <a:lnTo>
                    <a:pt x="1196" y="925"/>
                  </a:lnTo>
                  <a:lnTo>
                    <a:pt x="1188" y="912"/>
                  </a:lnTo>
                  <a:lnTo>
                    <a:pt x="1180" y="900"/>
                  </a:lnTo>
                  <a:lnTo>
                    <a:pt x="1173" y="889"/>
                  </a:lnTo>
                  <a:lnTo>
                    <a:pt x="1165" y="878"/>
                  </a:lnTo>
                  <a:lnTo>
                    <a:pt x="1157" y="865"/>
                  </a:lnTo>
                  <a:lnTo>
                    <a:pt x="1148" y="855"/>
                  </a:lnTo>
                  <a:lnTo>
                    <a:pt x="1140" y="842"/>
                  </a:lnTo>
                  <a:lnTo>
                    <a:pt x="1132" y="832"/>
                  </a:lnTo>
                  <a:lnTo>
                    <a:pt x="1123" y="820"/>
                  </a:lnTo>
                  <a:lnTo>
                    <a:pt x="1115" y="808"/>
                  </a:lnTo>
                  <a:lnTo>
                    <a:pt x="1107" y="797"/>
                  </a:lnTo>
                  <a:lnTo>
                    <a:pt x="1099" y="786"/>
                  </a:lnTo>
                  <a:lnTo>
                    <a:pt x="1096" y="780"/>
                  </a:lnTo>
                  <a:lnTo>
                    <a:pt x="1091" y="775"/>
                  </a:lnTo>
                  <a:lnTo>
                    <a:pt x="1081" y="770"/>
                  </a:lnTo>
                  <a:lnTo>
                    <a:pt x="1070" y="766"/>
                  </a:lnTo>
                  <a:lnTo>
                    <a:pt x="1054" y="761"/>
                  </a:lnTo>
                  <a:lnTo>
                    <a:pt x="1038" y="756"/>
                  </a:lnTo>
                  <a:lnTo>
                    <a:pt x="1020" y="752"/>
                  </a:lnTo>
                  <a:lnTo>
                    <a:pt x="1002" y="749"/>
                  </a:lnTo>
                  <a:lnTo>
                    <a:pt x="982" y="745"/>
                  </a:lnTo>
                  <a:lnTo>
                    <a:pt x="963" y="742"/>
                  </a:lnTo>
                  <a:lnTo>
                    <a:pt x="945" y="738"/>
                  </a:lnTo>
                  <a:lnTo>
                    <a:pt x="928" y="736"/>
                  </a:lnTo>
                  <a:lnTo>
                    <a:pt x="911" y="733"/>
                  </a:lnTo>
                  <a:lnTo>
                    <a:pt x="898" y="732"/>
                  </a:lnTo>
                  <a:lnTo>
                    <a:pt x="886" y="731"/>
                  </a:lnTo>
                  <a:lnTo>
                    <a:pt x="880" y="731"/>
                  </a:lnTo>
                  <a:lnTo>
                    <a:pt x="888" y="727"/>
                  </a:lnTo>
                  <a:lnTo>
                    <a:pt x="897" y="724"/>
                  </a:lnTo>
                  <a:lnTo>
                    <a:pt x="906" y="720"/>
                  </a:lnTo>
                  <a:lnTo>
                    <a:pt x="916" y="717"/>
                  </a:lnTo>
                  <a:lnTo>
                    <a:pt x="926" y="714"/>
                  </a:lnTo>
                  <a:lnTo>
                    <a:pt x="935" y="712"/>
                  </a:lnTo>
                  <a:lnTo>
                    <a:pt x="945" y="710"/>
                  </a:lnTo>
                  <a:lnTo>
                    <a:pt x="954" y="709"/>
                  </a:lnTo>
                  <a:lnTo>
                    <a:pt x="964" y="706"/>
                  </a:lnTo>
                  <a:lnTo>
                    <a:pt x="973" y="705"/>
                  </a:lnTo>
                  <a:lnTo>
                    <a:pt x="983" y="701"/>
                  </a:lnTo>
                  <a:lnTo>
                    <a:pt x="993" y="700"/>
                  </a:lnTo>
                  <a:lnTo>
                    <a:pt x="1003" y="698"/>
                  </a:lnTo>
                  <a:lnTo>
                    <a:pt x="1014" y="696"/>
                  </a:lnTo>
                  <a:lnTo>
                    <a:pt x="1023" y="694"/>
                  </a:lnTo>
                  <a:lnTo>
                    <a:pt x="1034" y="693"/>
                  </a:lnTo>
                  <a:lnTo>
                    <a:pt x="1021" y="676"/>
                  </a:lnTo>
                  <a:lnTo>
                    <a:pt x="862" y="620"/>
                  </a:lnTo>
                  <a:lnTo>
                    <a:pt x="963" y="605"/>
                  </a:lnTo>
                  <a:lnTo>
                    <a:pt x="954" y="591"/>
                  </a:lnTo>
                  <a:lnTo>
                    <a:pt x="946" y="582"/>
                  </a:lnTo>
                  <a:lnTo>
                    <a:pt x="935" y="573"/>
                  </a:lnTo>
                  <a:lnTo>
                    <a:pt x="924" y="567"/>
                  </a:lnTo>
                  <a:lnTo>
                    <a:pt x="912" y="560"/>
                  </a:lnTo>
                  <a:lnTo>
                    <a:pt x="899" y="556"/>
                  </a:lnTo>
                  <a:lnTo>
                    <a:pt x="885" y="552"/>
                  </a:lnTo>
                  <a:lnTo>
                    <a:pt x="873" y="550"/>
                  </a:lnTo>
                  <a:lnTo>
                    <a:pt x="859" y="547"/>
                  </a:lnTo>
                  <a:lnTo>
                    <a:pt x="846" y="546"/>
                  </a:lnTo>
                  <a:lnTo>
                    <a:pt x="834" y="542"/>
                  </a:lnTo>
                  <a:lnTo>
                    <a:pt x="825" y="541"/>
                  </a:lnTo>
                  <a:lnTo>
                    <a:pt x="814" y="539"/>
                  </a:lnTo>
                  <a:lnTo>
                    <a:pt x="807" y="537"/>
                  </a:lnTo>
                  <a:lnTo>
                    <a:pt x="801" y="533"/>
                  </a:lnTo>
                  <a:lnTo>
                    <a:pt x="799" y="530"/>
                  </a:lnTo>
                  <a:lnTo>
                    <a:pt x="893" y="508"/>
                  </a:lnTo>
                  <a:lnTo>
                    <a:pt x="885" y="496"/>
                  </a:lnTo>
                  <a:lnTo>
                    <a:pt x="879" y="486"/>
                  </a:lnTo>
                  <a:lnTo>
                    <a:pt x="870" y="477"/>
                  </a:lnTo>
                  <a:lnTo>
                    <a:pt x="863" y="469"/>
                  </a:lnTo>
                  <a:lnTo>
                    <a:pt x="853" y="462"/>
                  </a:lnTo>
                  <a:lnTo>
                    <a:pt x="844" y="456"/>
                  </a:lnTo>
                  <a:lnTo>
                    <a:pt x="833" y="449"/>
                  </a:lnTo>
                  <a:lnTo>
                    <a:pt x="824" y="444"/>
                  </a:lnTo>
                  <a:lnTo>
                    <a:pt x="812" y="438"/>
                  </a:lnTo>
                  <a:lnTo>
                    <a:pt x="800" y="433"/>
                  </a:lnTo>
                  <a:lnTo>
                    <a:pt x="789" y="429"/>
                  </a:lnTo>
                  <a:lnTo>
                    <a:pt x="778" y="426"/>
                  </a:lnTo>
                  <a:lnTo>
                    <a:pt x="766" y="423"/>
                  </a:lnTo>
                  <a:lnTo>
                    <a:pt x="756" y="420"/>
                  </a:lnTo>
                  <a:lnTo>
                    <a:pt x="744" y="416"/>
                  </a:lnTo>
                  <a:lnTo>
                    <a:pt x="734" y="414"/>
                  </a:lnTo>
                  <a:lnTo>
                    <a:pt x="805" y="402"/>
                  </a:lnTo>
                  <a:lnTo>
                    <a:pt x="798" y="386"/>
                  </a:lnTo>
                  <a:lnTo>
                    <a:pt x="792" y="374"/>
                  </a:lnTo>
                  <a:lnTo>
                    <a:pt x="786" y="364"/>
                  </a:lnTo>
                  <a:lnTo>
                    <a:pt x="779" y="356"/>
                  </a:lnTo>
                  <a:lnTo>
                    <a:pt x="772" y="349"/>
                  </a:lnTo>
                  <a:lnTo>
                    <a:pt x="764" y="344"/>
                  </a:lnTo>
                  <a:lnTo>
                    <a:pt x="757" y="340"/>
                  </a:lnTo>
                  <a:lnTo>
                    <a:pt x="751" y="338"/>
                  </a:lnTo>
                  <a:lnTo>
                    <a:pt x="742" y="335"/>
                  </a:lnTo>
                  <a:lnTo>
                    <a:pt x="734" y="333"/>
                  </a:lnTo>
                  <a:lnTo>
                    <a:pt x="724" y="332"/>
                  </a:lnTo>
                  <a:lnTo>
                    <a:pt x="716" y="331"/>
                  </a:lnTo>
                  <a:lnTo>
                    <a:pt x="705" y="329"/>
                  </a:lnTo>
                  <a:lnTo>
                    <a:pt x="694" y="326"/>
                  </a:lnTo>
                  <a:lnTo>
                    <a:pt x="683" y="323"/>
                  </a:lnTo>
                  <a:lnTo>
                    <a:pt x="671" y="321"/>
                  </a:lnTo>
                  <a:lnTo>
                    <a:pt x="701" y="306"/>
                  </a:lnTo>
                  <a:lnTo>
                    <a:pt x="698" y="298"/>
                  </a:lnTo>
                  <a:lnTo>
                    <a:pt x="691" y="286"/>
                  </a:lnTo>
                  <a:lnTo>
                    <a:pt x="681" y="270"/>
                  </a:lnTo>
                  <a:lnTo>
                    <a:pt x="668" y="253"/>
                  </a:lnTo>
                  <a:lnTo>
                    <a:pt x="651" y="232"/>
                  </a:lnTo>
                  <a:lnTo>
                    <a:pt x="633" y="211"/>
                  </a:lnTo>
                  <a:lnTo>
                    <a:pt x="614" y="189"/>
                  </a:lnTo>
                  <a:lnTo>
                    <a:pt x="595" y="167"/>
                  </a:lnTo>
                  <a:lnTo>
                    <a:pt x="573" y="143"/>
                  </a:lnTo>
                  <a:lnTo>
                    <a:pt x="553" y="122"/>
                  </a:lnTo>
                  <a:lnTo>
                    <a:pt x="533" y="102"/>
                  </a:lnTo>
                  <a:lnTo>
                    <a:pt x="517" y="85"/>
                  </a:lnTo>
                  <a:lnTo>
                    <a:pt x="501" y="69"/>
                  </a:lnTo>
                  <a:lnTo>
                    <a:pt x="490" y="59"/>
                  </a:lnTo>
                  <a:lnTo>
                    <a:pt x="480" y="51"/>
                  </a:lnTo>
                  <a:lnTo>
                    <a:pt x="477" y="49"/>
                  </a:lnTo>
                  <a:lnTo>
                    <a:pt x="445" y="52"/>
                  </a:lnTo>
                  <a:lnTo>
                    <a:pt x="414" y="57"/>
                  </a:lnTo>
                  <a:lnTo>
                    <a:pt x="384" y="63"/>
                  </a:lnTo>
                  <a:lnTo>
                    <a:pt x="355" y="70"/>
                  </a:lnTo>
                  <a:lnTo>
                    <a:pt x="326" y="78"/>
                  </a:lnTo>
                  <a:lnTo>
                    <a:pt x="298" y="86"/>
                  </a:lnTo>
                  <a:lnTo>
                    <a:pt x="269" y="96"/>
                  </a:lnTo>
                  <a:lnTo>
                    <a:pt x="241" y="105"/>
                  </a:lnTo>
                  <a:lnTo>
                    <a:pt x="213" y="114"/>
                  </a:lnTo>
                  <a:lnTo>
                    <a:pt x="184" y="123"/>
                  </a:lnTo>
                  <a:lnTo>
                    <a:pt x="156" y="133"/>
                  </a:lnTo>
                  <a:lnTo>
                    <a:pt x="127" y="142"/>
                  </a:lnTo>
                  <a:lnTo>
                    <a:pt x="97" y="151"/>
                  </a:lnTo>
                  <a:lnTo>
                    <a:pt x="68" y="159"/>
                  </a:lnTo>
                  <a:lnTo>
                    <a:pt x="38" y="167"/>
                  </a:lnTo>
                  <a:lnTo>
                    <a:pt x="9" y="175"/>
                  </a:lnTo>
                  <a:lnTo>
                    <a:pt x="0" y="135"/>
                  </a:lnTo>
                  <a:lnTo>
                    <a:pt x="46" y="118"/>
                  </a:lnTo>
                  <a:lnTo>
                    <a:pt x="94" y="102"/>
                  </a:lnTo>
                  <a:lnTo>
                    <a:pt x="140" y="86"/>
                  </a:lnTo>
                  <a:lnTo>
                    <a:pt x="185" y="73"/>
                  </a:lnTo>
                  <a:lnTo>
                    <a:pt x="227" y="60"/>
                  </a:lnTo>
                  <a:lnTo>
                    <a:pt x="266" y="48"/>
                  </a:lnTo>
                  <a:lnTo>
                    <a:pt x="304" y="36"/>
                  </a:lnTo>
                  <a:lnTo>
                    <a:pt x="341" y="28"/>
                  </a:lnTo>
                  <a:lnTo>
                    <a:pt x="373" y="18"/>
                  </a:lnTo>
                  <a:lnTo>
                    <a:pt x="404" y="12"/>
                  </a:lnTo>
                  <a:lnTo>
                    <a:pt x="431" y="6"/>
                  </a:lnTo>
                  <a:lnTo>
                    <a:pt x="457" y="2"/>
                  </a:lnTo>
                  <a:lnTo>
                    <a:pt x="478" y="0"/>
                  </a:lnTo>
                  <a:lnTo>
                    <a:pt x="497" y="0"/>
                  </a:lnTo>
                  <a:lnTo>
                    <a:pt x="511" y="2"/>
                  </a:lnTo>
                  <a:lnTo>
                    <a:pt x="523" y="7"/>
                  </a:lnTo>
                  <a:lnTo>
                    <a:pt x="549" y="23"/>
                  </a:lnTo>
                  <a:lnTo>
                    <a:pt x="585" y="54"/>
                  </a:lnTo>
                  <a:lnTo>
                    <a:pt x="628" y="100"/>
                  </a:lnTo>
                  <a:lnTo>
                    <a:pt x="676" y="157"/>
                  </a:lnTo>
                  <a:lnTo>
                    <a:pt x="729" y="223"/>
                  </a:lnTo>
                  <a:lnTo>
                    <a:pt x="786" y="297"/>
                  </a:lnTo>
                  <a:lnTo>
                    <a:pt x="844" y="375"/>
                  </a:lnTo>
                  <a:lnTo>
                    <a:pt x="904" y="459"/>
                  </a:lnTo>
                  <a:lnTo>
                    <a:pt x="963" y="542"/>
                  </a:lnTo>
                  <a:lnTo>
                    <a:pt x="1021" y="626"/>
                  </a:lnTo>
                  <a:lnTo>
                    <a:pt x="1076" y="707"/>
                  </a:lnTo>
                  <a:lnTo>
                    <a:pt x="1129" y="784"/>
                  </a:lnTo>
                  <a:lnTo>
                    <a:pt x="1176" y="854"/>
                  </a:lnTo>
                  <a:lnTo>
                    <a:pt x="1217" y="916"/>
                  </a:lnTo>
                  <a:lnTo>
                    <a:pt x="1250" y="967"/>
                  </a:lnTo>
                  <a:lnTo>
                    <a:pt x="1278" y="1007"/>
                  </a:lnTo>
                  <a:close/>
                </a:path>
              </a:pathLst>
            </a:custGeom>
            <a:solidFill>
              <a:srgbClr val="000000"/>
            </a:solidFill>
            <a:ln w="9525">
              <a:noFill/>
              <a:round/>
              <a:headEnd/>
              <a:tailEnd/>
            </a:ln>
          </p:spPr>
          <p:txBody>
            <a:bodyPr/>
            <a:lstStyle/>
            <a:p>
              <a:endParaRPr lang="fr-FR"/>
            </a:p>
          </p:txBody>
        </p:sp>
        <p:sp>
          <p:nvSpPr>
            <p:cNvPr id="19829" name="Freeform 64"/>
            <p:cNvSpPr>
              <a:spLocks/>
            </p:cNvSpPr>
            <p:nvPr/>
          </p:nvSpPr>
          <p:spPr bwMode="auto">
            <a:xfrm>
              <a:off x="1960" y="1230"/>
              <a:ext cx="164" cy="153"/>
            </a:xfrm>
            <a:custGeom>
              <a:avLst/>
              <a:gdLst>
                <a:gd name="T0" fmla="*/ 1 w 1650"/>
                <a:gd name="T1" fmla="*/ 1 h 1529"/>
                <a:gd name="T2" fmla="*/ 1 w 1650"/>
                <a:gd name="T3" fmla="*/ 1 h 1529"/>
                <a:gd name="T4" fmla="*/ 1 w 1650"/>
                <a:gd name="T5" fmla="*/ 1 h 1529"/>
                <a:gd name="T6" fmla="*/ 1 w 1650"/>
                <a:gd name="T7" fmla="*/ 1 h 1529"/>
                <a:gd name="T8" fmla="*/ 1 w 1650"/>
                <a:gd name="T9" fmla="*/ 1 h 1529"/>
                <a:gd name="T10" fmla="*/ 1 w 1650"/>
                <a:gd name="T11" fmla="*/ 1 h 1529"/>
                <a:gd name="T12" fmla="*/ 1 w 1650"/>
                <a:gd name="T13" fmla="*/ 1 h 1529"/>
                <a:gd name="T14" fmla="*/ 1 w 1650"/>
                <a:gd name="T15" fmla="*/ 1 h 1529"/>
                <a:gd name="T16" fmla="*/ 1 w 1650"/>
                <a:gd name="T17" fmla="*/ 1 h 1529"/>
                <a:gd name="T18" fmla="*/ 1 w 1650"/>
                <a:gd name="T19" fmla="*/ 1 h 1529"/>
                <a:gd name="T20" fmla="*/ 0 w 1650"/>
                <a:gd name="T21" fmla="*/ 1 h 1529"/>
                <a:gd name="T22" fmla="*/ 0 w 1650"/>
                <a:gd name="T23" fmla="*/ 1 h 1529"/>
                <a:gd name="T24" fmla="*/ 0 w 1650"/>
                <a:gd name="T25" fmla="*/ 1 h 1529"/>
                <a:gd name="T26" fmla="*/ 0 w 1650"/>
                <a:gd name="T27" fmla="*/ 1 h 1529"/>
                <a:gd name="T28" fmla="*/ 0 w 1650"/>
                <a:gd name="T29" fmla="*/ 1 h 1529"/>
                <a:gd name="T30" fmla="*/ 0 w 1650"/>
                <a:gd name="T31" fmla="*/ 1 h 1529"/>
                <a:gd name="T32" fmla="*/ 0 w 1650"/>
                <a:gd name="T33" fmla="*/ 1 h 1529"/>
                <a:gd name="T34" fmla="*/ 0 w 1650"/>
                <a:gd name="T35" fmla="*/ 1 h 1529"/>
                <a:gd name="T36" fmla="*/ 0 w 1650"/>
                <a:gd name="T37" fmla="*/ 1 h 1529"/>
                <a:gd name="T38" fmla="*/ 0 w 1650"/>
                <a:gd name="T39" fmla="*/ 1 h 1529"/>
                <a:gd name="T40" fmla="*/ 0 w 1650"/>
                <a:gd name="T41" fmla="*/ 1 h 1529"/>
                <a:gd name="T42" fmla="*/ 0 w 1650"/>
                <a:gd name="T43" fmla="*/ 1 h 1529"/>
                <a:gd name="T44" fmla="*/ 0 w 1650"/>
                <a:gd name="T45" fmla="*/ 2 h 1529"/>
                <a:gd name="T46" fmla="*/ 0 w 1650"/>
                <a:gd name="T47" fmla="*/ 2 h 1529"/>
                <a:gd name="T48" fmla="*/ 0 w 1650"/>
                <a:gd name="T49" fmla="*/ 1 h 1529"/>
                <a:gd name="T50" fmla="*/ 0 w 1650"/>
                <a:gd name="T51" fmla="*/ 1 h 1529"/>
                <a:gd name="T52" fmla="*/ 0 w 1650"/>
                <a:gd name="T53" fmla="*/ 1 h 1529"/>
                <a:gd name="T54" fmla="*/ 0 w 1650"/>
                <a:gd name="T55" fmla="*/ 1 h 1529"/>
                <a:gd name="T56" fmla="*/ 0 w 1650"/>
                <a:gd name="T57" fmla="*/ 1 h 1529"/>
                <a:gd name="T58" fmla="*/ 0 w 1650"/>
                <a:gd name="T59" fmla="*/ 1 h 1529"/>
                <a:gd name="T60" fmla="*/ 1 w 1650"/>
                <a:gd name="T61" fmla="*/ 1 h 1529"/>
                <a:gd name="T62" fmla="*/ 1 w 1650"/>
                <a:gd name="T63" fmla="*/ 1 h 1529"/>
                <a:gd name="T64" fmla="*/ 1 w 1650"/>
                <a:gd name="T65" fmla="*/ 1 h 1529"/>
                <a:gd name="T66" fmla="*/ 1 w 1650"/>
                <a:gd name="T67" fmla="*/ 1 h 1529"/>
                <a:gd name="T68" fmla="*/ 1 w 1650"/>
                <a:gd name="T69" fmla="*/ 1 h 1529"/>
                <a:gd name="T70" fmla="*/ 1 w 1650"/>
                <a:gd name="T71" fmla="*/ 0 h 1529"/>
                <a:gd name="T72" fmla="*/ 1 w 1650"/>
                <a:gd name="T73" fmla="*/ 0 h 1529"/>
                <a:gd name="T74" fmla="*/ 1 w 1650"/>
                <a:gd name="T75" fmla="*/ 0 h 1529"/>
                <a:gd name="T76" fmla="*/ 1 w 1650"/>
                <a:gd name="T77" fmla="*/ 0 h 1529"/>
                <a:gd name="T78" fmla="*/ 1 w 1650"/>
                <a:gd name="T79" fmla="*/ 0 h 1529"/>
                <a:gd name="T80" fmla="*/ 1 w 1650"/>
                <a:gd name="T81" fmla="*/ 0 h 1529"/>
                <a:gd name="T82" fmla="*/ 1 w 1650"/>
                <a:gd name="T83" fmla="*/ 0 h 1529"/>
                <a:gd name="T84" fmla="*/ 1 w 1650"/>
                <a:gd name="T85" fmla="*/ 0 h 1529"/>
                <a:gd name="T86" fmla="*/ 1 w 1650"/>
                <a:gd name="T87" fmla="*/ 0 h 1529"/>
                <a:gd name="T88" fmla="*/ 1 w 1650"/>
                <a:gd name="T89" fmla="*/ 0 h 1529"/>
                <a:gd name="T90" fmla="*/ 1 w 1650"/>
                <a:gd name="T91" fmla="*/ 1 h 1529"/>
                <a:gd name="T92" fmla="*/ 1 w 1650"/>
                <a:gd name="T93" fmla="*/ 1 h 1529"/>
                <a:gd name="T94" fmla="*/ 1 w 1650"/>
                <a:gd name="T95" fmla="*/ 1 h 1529"/>
                <a:gd name="T96" fmla="*/ 1 w 1650"/>
                <a:gd name="T97" fmla="*/ 1 h 1529"/>
                <a:gd name="T98" fmla="*/ 2 w 1650"/>
                <a:gd name="T99" fmla="*/ 1 h 15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50"/>
                <a:gd name="T151" fmla="*/ 0 h 1529"/>
                <a:gd name="T152" fmla="*/ 1650 w 1650"/>
                <a:gd name="T153" fmla="*/ 1529 h 152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50" h="1529">
                  <a:moveTo>
                    <a:pt x="1650" y="814"/>
                  </a:moveTo>
                  <a:lnTo>
                    <a:pt x="1569" y="832"/>
                  </a:lnTo>
                  <a:lnTo>
                    <a:pt x="1531" y="817"/>
                  </a:lnTo>
                  <a:lnTo>
                    <a:pt x="1495" y="804"/>
                  </a:lnTo>
                  <a:lnTo>
                    <a:pt x="1458" y="793"/>
                  </a:lnTo>
                  <a:lnTo>
                    <a:pt x="1422" y="781"/>
                  </a:lnTo>
                  <a:lnTo>
                    <a:pt x="1385" y="768"/>
                  </a:lnTo>
                  <a:lnTo>
                    <a:pt x="1347" y="758"/>
                  </a:lnTo>
                  <a:lnTo>
                    <a:pt x="1308" y="745"/>
                  </a:lnTo>
                  <a:lnTo>
                    <a:pt x="1270" y="735"/>
                  </a:lnTo>
                  <a:lnTo>
                    <a:pt x="1229" y="722"/>
                  </a:lnTo>
                  <a:lnTo>
                    <a:pt x="1187" y="709"/>
                  </a:lnTo>
                  <a:lnTo>
                    <a:pt x="1145" y="695"/>
                  </a:lnTo>
                  <a:lnTo>
                    <a:pt x="1101" y="683"/>
                  </a:lnTo>
                  <a:lnTo>
                    <a:pt x="1055" y="668"/>
                  </a:lnTo>
                  <a:lnTo>
                    <a:pt x="1008" y="653"/>
                  </a:lnTo>
                  <a:lnTo>
                    <a:pt x="958" y="636"/>
                  </a:lnTo>
                  <a:lnTo>
                    <a:pt x="907" y="620"/>
                  </a:lnTo>
                  <a:lnTo>
                    <a:pt x="901" y="637"/>
                  </a:lnTo>
                  <a:lnTo>
                    <a:pt x="895" y="655"/>
                  </a:lnTo>
                  <a:lnTo>
                    <a:pt x="888" y="673"/>
                  </a:lnTo>
                  <a:lnTo>
                    <a:pt x="882" y="691"/>
                  </a:lnTo>
                  <a:lnTo>
                    <a:pt x="877" y="708"/>
                  </a:lnTo>
                  <a:lnTo>
                    <a:pt x="871" y="727"/>
                  </a:lnTo>
                  <a:lnTo>
                    <a:pt x="866" y="744"/>
                  </a:lnTo>
                  <a:lnTo>
                    <a:pt x="861" y="763"/>
                  </a:lnTo>
                  <a:lnTo>
                    <a:pt x="853" y="780"/>
                  </a:lnTo>
                  <a:lnTo>
                    <a:pt x="848" y="798"/>
                  </a:lnTo>
                  <a:lnTo>
                    <a:pt x="843" y="816"/>
                  </a:lnTo>
                  <a:lnTo>
                    <a:pt x="837" y="834"/>
                  </a:lnTo>
                  <a:lnTo>
                    <a:pt x="832" y="852"/>
                  </a:lnTo>
                  <a:lnTo>
                    <a:pt x="829" y="870"/>
                  </a:lnTo>
                  <a:lnTo>
                    <a:pt x="823" y="888"/>
                  </a:lnTo>
                  <a:lnTo>
                    <a:pt x="820" y="907"/>
                  </a:lnTo>
                  <a:lnTo>
                    <a:pt x="801" y="916"/>
                  </a:lnTo>
                  <a:lnTo>
                    <a:pt x="777" y="921"/>
                  </a:lnTo>
                  <a:lnTo>
                    <a:pt x="746" y="924"/>
                  </a:lnTo>
                  <a:lnTo>
                    <a:pt x="712" y="924"/>
                  </a:lnTo>
                  <a:lnTo>
                    <a:pt x="672" y="921"/>
                  </a:lnTo>
                  <a:lnTo>
                    <a:pt x="630" y="919"/>
                  </a:lnTo>
                  <a:lnTo>
                    <a:pt x="585" y="912"/>
                  </a:lnTo>
                  <a:lnTo>
                    <a:pt x="540" y="907"/>
                  </a:lnTo>
                  <a:lnTo>
                    <a:pt x="494" y="899"/>
                  </a:lnTo>
                  <a:lnTo>
                    <a:pt x="447" y="891"/>
                  </a:lnTo>
                  <a:lnTo>
                    <a:pt x="402" y="883"/>
                  </a:lnTo>
                  <a:lnTo>
                    <a:pt x="361" y="875"/>
                  </a:lnTo>
                  <a:lnTo>
                    <a:pt x="321" y="868"/>
                  </a:lnTo>
                  <a:lnTo>
                    <a:pt x="287" y="862"/>
                  </a:lnTo>
                  <a:lnTo>
                    <a:pt x="256" y="856"/>
                  </a:lnTo>
                  <a:lnTo>
                    <a:pt x="233" y="854"/>
                  </a:lnTo>
                  <a:lnTo>
                    <a:pt x="227" y="877"/>
                  </a:lnTo>
                  <a:lnTo>
                    <a:pt x="319" y="887"/>
                  </a:lnTo>
                  <a:lnTo>
                    <a:pt x="216" y="922"/>
                  </a:lnTo>
                  <a:lnTo>
                    <a:pt x="288" y="958"/>
                  </a:lnTo>
                  <a:lnTo>
                    <a:pt x="185" y="1002"/>
                  </a:lnTo>
                  <a:lnTo>
                    <a:pt x="167" y="1048"/>
                  </a:lnTo>
                  <a:lnTo>
                    <a:pt x="260" y="1063"/>
                  </a:lnTo>
                  <a:lnTo>
                    <a:pt x="167" y="1096"/>
                  </a:lnTo>
                  <a:lnTo>
                    <a:pt x="137" y="1154"/>
                  </a:lnTo>
                  <a:lnTo>
                    <a:pt x="207" y="1163"/>
                  </a:lnTo>
                  <a:lnTo>
                    <a:pt x="195" y="1170"/>
                  </a:lnTo>
                  <a:lnTo>
                    <a:pt x="182" y="1178"/>
                  </a:lnTo>
                  <a:lnTo>
                    <a:pt x="168" y="1187"/>
                  </a:lnTo>
                  <a:lnTo>
                    <a:pt x="154" y="1196"/>
                  </a:lnTo>
                  <a:lnTo>
                    <a:pt x="139" y="1205"/>
                  </a:lnTo>
                  <a:lnTo>
                    <a:pt x="127" y="1214"/>
                  </a:lnTo>
                  <a:lnTo>
                    <a:pt x="115" y="1224"/>
                  </a:lnTo>
                  <a:lnTo>
                    <a:pt x="107" y="1233"/>
                  </a:lnTo>
                  <a:lnTo>
                    <a:pt x="99" y="1241"/>
                  </a:lnTo>
                  <a:lnTo>
                    <a:pt x="96" y="1248"/>
                  </a:lnTo>
                  <a:lnTo>
                    <a:pt x="96" y="1255"/>
                  </a:lnTo>
                  <a:lnTo>
                    <a:pt x="102" y="1262"/>
                  </a:lnTo>
                  <a:lnTo>
                    <a:pt x="112" y="1266"/>
                  </a:lnTo>
                  <a:lnTo>
                    <a:pt x="129" y="1270"/>
                  </a:lnTo>
                  <a:lnTo>
                    <a:pt x="152" y="1273"/>
                  </a:lnTo>
                  <a:lnTo>
                    <a:pt x="183" y="1275"/>
                  </a:lnTo>
                  <a:lnTo>
                    <a:pt x="72" y="1337"/>
                  </a:lnTo>
                  <a:lnTo>
                    <a:pt x="75" y="1368"/>
                  </a:lnTo>
                  <a:lnTo>
                    <a:pt x="143" y="1365"/>
                  </a:lnTo>
                  <a:lnTo>
                    <a:pt x="128" y="1373"/>
                  </a:lnTo>
                  <a:lnTo>
                    <a:pt x="115" y="1382"/>
                  </a:lnTo>
                  <a:lnTo>
                    <a:pt x="102" y="1389"/>
                  </a:lnTo>
                  <a:lnTo>
                    <a:pt x="92" y="1397"/>
                  </a:lnTo>
                  <a:lnTo>
                    <a:pt x="80" y="1405"/>
                  </a:lnTo>
                  <a:lnTo>
                    <a:pt x="72" y="1413"/>
                  </a:lnTo>
                  <a:lnTo>
                    <a:pt x="62" y="1421"/>
                  </a:lnTo>
                  <a:lnTo>
                    <a:pt x="55" y="1430"/>
                  </a:lnTo>
                  <a:lnTo>
                    <a:pt x="46" y="1439"/>
                  </a:lnTo>
                  <a:lnTo>
                    <a:pt x="40" y="1448"/>
                  </a:lnTo>
                  <a:lnTo>
                    <a:pt x="33" y="1458"/>
                  </a:lnTo>
                  <a:lnTo>
                    <a:pt x="28" y="1471"/>
                  </a:lnTo>
                  <a:lnTo>
                    <a:pt x="22" y="1482"/>
                  </a:lnTo>
                  <a:lnTo>
                    <a:pt x="17" y="1496"/>
                  </a:lnTo>
                  <a:lnTo>
                    <a:pt x="12" y="1512"/>
                  </a:lnTo>
                  <a:lnTo>
                    <a:pt x="9" y="1529"/>
                  </a:lnTo>
                  <a:lnTo>
                    <a:pt x="4" y="1529"/>
                  </a:lnTo>
                  <a:lnTo>
                    <a:pt x="0" y="1512"/>
                  </a:lnTo>
                  <a:lnTo>
                    <a:pt x="2" y="1485"/>
                  </a:lnTo>
                  <a:lnTo>
                    <a:pt x="5" y="1448"/>
                  </a:lnTo>
                  <a:lnTo>
                    <a:pt x="13" y="1405"/>
                  </a:lnTo>
                  <a:lnTo>
                    <a:pt x="23" y="1354"/>
                  </a:lnTo>
                  <a:lnTo>
                    <a:pt x="35" y="1299"/>
                  </a:lnTo>
                  <a:lnTo>
                    <a:pt x="49" y="1240"/>
                  </a:lnTo>
                  <a:lnTo>
                    <a:pt x="65" y="1180"/>
                  </a:lnTo>
                  <a:lnTo>
                    <a:pt x="80" y="1119"/>
                  </a:lnTo>
                  <a:lnTo>
                    <a:pt x="96" y="1060"/>
                  </a:lnTo>
                  <a:lnTo>
                    <a:pt x="112" y="1002"/>
                  </a:lnTo>
                  <a:lnTo>
                    <a:pt x="128" y="950"/>
                  </a:lnTo>
                  <a:lnTo>
                    <a:pt x="142" y="902"/>
                  </a:lnTo>
                  <a:lnTo>
                    <a:pt x="155" y="862"/>
                  </a:lnTo>
                  <a:lnTo>
                    <a:pt x="166" y="831"/>
                  </a:lnTo>
                  <a:lnTo>
                    <a:pt x="175" y="810"/>
                  </a:lnTo>
                  <a:lnTo>
                    <a:pt x="210" y="815"/>
                  </a:lnTo>
                  <a:lnTo>
                    <a:pt x="247" y="820"/>
                  </a:lnTo>
                  <a:lnTo>
                    <a:pt x="283" y="826"/>
                  </a:lnTo>
                  <a:lnTo>
                    <a:pt x="319" y="831"/>
                  </a:lnTo>
                  <a:lnTo>
                    <a:pt x="354" y="835"/>
                  </a:lnTo>
                  <a:lnTo>
                    <a:pt x="390" y="840"/>
                  </a:lnTo>
                  <a:lnTo>
                    <a:pt x="426" y="845"/>
                  </a:lnTo>
                  <a:lnTo>
                    <a:pt x="462" y="850"/>
                  </a:lnTo>
                  <a:lnTo>
                    <a:pt x="497" y="854"/>
                  </a:lnTo>
                  <a:lnTo>
                    <a:pt x="533" y="858"/>
                  </a:lnTo>
                  <a:lnTo>
                    <a:pt x="569" y="863"/>
                  </a:lnTo>
                  <a:lnTo>
                    <a:pt x="605" y="868"/>
                  </a:lnTo>
                  <a:lnTo>
                    <a:pt x="640" y="872"/>
                  </a:lnTo>
                  <a:lnTo>
                    <a:pt x="677" y="877"/>
                  </a:lnTo>
                  <a:lnTo>
                    <a:pt x="712" y="882"/>
                  </a:lnTo>
                  <a:lnTo>
                    <a:pt x="749" y="887"/>
                  </a:lnTo>
                  <a:lnTo>
                    <a:pt x="751" y="872"/>
                  </a:lnTo>
                  <a:lnTo>
                    <a:pt x="671" y="817"/>
                  </a:lnTo>
                  <a:lnTo>
                    <a:pt x="769" y="814"/>
                  </a:lnTo>
                  <a:lnTo>
                    <a:pt x="772" y="804"/>
                  </a:lnTo>
                  <a:lnTo>
                    <a:pt x="777" y="795"/>
                  </a:lnTo>
                  <a:lnTo>
                    <a:pt x="783" y="786"/>
                  </a:lnTo>
                  <a:lnTo>
                    <a:pt x="792" y="779"/>
                  </a:lnTo>
                  <a:lnTo>
                    <a:pt x="720" y="746"/>
                  </a:lnTo>
                  <a:lnTo>
                    <a:pt x="810" y="713"/>
                  </a:lnTo>
                  <a:lnTo>
                    <a:pt x="827" y="676"/>
                  </a:lnTo>
                  <a:lnTo>
                    <a:pt x="755" y="629"/>
                  </a:lnTo>
                  <a:lnTo>
                    <a:pt x="856" y="598"/>
                  </a:lnTo>
                  <a:lnTo>
                    <a:pt x="875" y="543"/>
                  </a:lnTo>
                  <a:lnTo>
                    <a:pt x="825" y="528"/>
                  </a:lnTo>
                  <a:lnTo>
                    <a:pt x="900" y="492"/>
                  </a:lnTo>
                  <a:lnTo>
                    <a:pt x="920" y="422"/>
                  </a:lnTo>
                  <a:lnTo>
                    <a:pt x="889" y="409"/>
                  </a:lnTo>
                  <a:lnTo>
                    <a:pt x="937" y="389"/>
                  </a:lnTo>
                  <a:lnTo>
                    <a:pt x="972" y="327"/>
                  </a:lnTo>
                  <a:lnTo>
                    <a:pt x="935" y="322"/>
                  </a:lnTo>
                  <a:lnTo>
                    <a:pt x="990" y="291"/>
                  </a:lnTo>
                  <a:lnTo>
                    <a:pt x="1012" y="241"/>
                  </a:lnTo>
                  <a:lnTo>
                    <a:pt x="983" y="218"/>
                  </a:lnTo>
                  <a:lnTo>
                    <a:pt x="1032" y="193"/>
                  </a:lnTo>
                  <a:lnTo>
                    <a:pt x="1038" y="182"/>
                  </a:lnTo>
                  <a:lnTo>
                    <a:pt x="1044" y="170"/>
                  </a:lnTo>
                  <a:lnTo>
                    <a:pt x="1050" y="157"/>
                  </a:lnTo>
                  <a:lnTo>
                    <a:pt x="1057" y="146"/>
                  </a:lnTo>
                  <a:lnTo>
                    <a:pt x="1063" y="133"/>
                  </a:lnTo>
                  <a:lnTo>
                    <a:pt x="1071" y="120"/>
                  </a:lnTo>
                  <a:lnTo>
                    <a:pt x="1077" y="108"/>
                  </a:lnTo>
                  <a:lnTo>
                    <a:pt x="1084" y="96"/>
                  </a:lnTo>
                  <a:lnTo>
                    <a:pt x="1091" y="82"/>
                  </a:lnTo>
                  <a:lnTo>
                    <a:pt x="1097" y="69"/>
                  </a:lnTo>
                  <a:lnTo>
                    <a:pt x="1103" y="57"/>
                  </a:lnTo>
                  <a:lnTo>
                    <a:pt x="1111" y="44"/>
                  </a:lnTo>
                  <a:lnTo>
                    <a:pt x="1117" y="31"/>
                  </a:lnTo>
                  <a:lnTo>
                    <a:pt x="1125" y="21"/>
                  </a:lnTo>
                  <a:lnTo>
                    <a:pt x="1131" y="9"/>
                  </a:lnTo>
                  <a:lnTo>
                    <a:pt x="1138" y="0"/>
                  </a:lnTo>
                  <a:lnTo>
                    <a:pt x="1173" y="45"/>
                  </a:lnTo>
                  <a:lnTo>
                    <a:pt x="1155" y="75"/>
                  </a:lnTo>
                  <a:lnTo>
                    <a:pt x="1138" y="107"/>
                  </a:lnTo>
                  <a:lnTo>
                    <a:pt x="1120" y="138"/>
                  </a:lnTo>
                  <a:lnTo>
                    <a:pt x="1103" y="171"/>
                  </a:lnTo>
                  <a:lnTo>
                    <a:pt x="1085" y="203"/>
                  </a:lnTo>
                  <a:lnTo>
                    <a:pt x="1070" y="236"/>
                  </a:lnTo>
                  <a:lnTo>
                    <a:pt x="1053" y="269"/>
                  </a:lnTo>
                  <a:lnTo>
                    <a:pt x="1037" y="304"/>
                  </a:lnTo>
                  <a:lnTo>
                    <a:pt x="1020" y="336"/>
                  </a:lnTo>
                  <a:lnTo>
                    <a:pt x="1005" y="370"/>
                  </a:lnTo>
                  <a:lnTo>
                    <a:pt x="989" y="404"/>
                  </a:lnTo>
                  <a:lnTo>
                    <a:pt x="976" y="439"/>
                  </a:lnTo>
                  <a:lnTo>
                    <a:pt x="962" y="473"/>
                  </a:lnTo>
                  <a:lnTo>
                    <a:pt x="951" y="508"/>
                  </a:lnTo>
                  <a:lnTo>
                    <a:pt x="939" y="543"/>
                  </a:lnTo>
                  <a:lnTo>
                    <a:pt x="930" y="578"/>
                  </a:lnTo>
                  <a:lnTo>
                    <a:pt x="974" y="588"/>
                  </a:lnTo>
                  <a:lnTo>
                    <a:pt x="1021" y="600"/>
                  </a:lnTo>
                  <a:lnTo>
                    <a:pt x="1065" y="613"/>
                  </a:lnTo>
                  <a:lnTo>
                    <a:pt x="1112" y="625"/>
                  </a:lnTo>
                  <a:lnTo>
                    <a:pt x="1157" y="638"/>
                  </a:lnTo>
                  <a:lnTo>
                    <a:pt x="1203" y="651"/>
                  </a:lnTo>
                  <a:lnTo>
                    <a:pt x="1248" y="665"/>
                  </a:lnTo>
                  <a:lnTo>
                    <a:pt x="1294" y="679"/>
                  </a:lnTo>
                  <a:lnTo>
                    <a:pt x="1339" y="693"/>
                  </a:lnTo>
                  <a:lnTo>
                    <a:pt x="1383" y="708"/>
                  </a:lnTo>
                  <a:lnTo>
                    <a:pt x="1428" y="724"/>
                  </a:lnTo>
                  <a:lnTo>
                    <a:pt x="1474" y="741"/>
                  </a:lnTo>
                  <a:lnTo>
                    <a:pt x="1517" y="757"/>
                  </a:lnTo>
                  <a:lnTo>
                    <a:pt x="1562" y="776"/>
                  </a:lnTo>
                  <a:lnTo>
                    <a:pt x="1605" y="794"/>
                  </a:lnTo>
                  <a:lnTo>
                    <a:pt x="1650" y="814"/>
                  </a:lnTo>
                  <a:close/>
                </a:path>
              </a:pathLst>
            </a:custGeom>
            <a:solidFill>
              <a:srgbClr val="000000"/>
            </a:solidFill>
            <a:ln w="9525">
              <a:noFill/>
              <a:round/>
              <a:headEnd/>
              <a:tailEnd/>
            </a:ln>
          </p:spPr>
          <p:txBody>
            <a:bodyPr/>
            <a:lstStyle/>
            <a:p>
              <a:endParaRPr lang="fr-FR"/>
            </a:p>
          </p:txBody>
        </p:sp>
        <p:sp>
          <p:nvSpPr>
            <p:cNvPr id="19830" name="Freeform 65"/>
            <p:cNvSpPr>
              <a:spLocks/>
            </p:cNvSpPr>
            <p:nvPr/>
          </p:nvSpPr>
          <p:spPr bwMode="auto">
            <a:xfrm>
              <a:off x="2043" y="1335"/>
              <a:ext cx="50" cy="20"/>
            </a:xfrm>
            <a:custGeom>
              <a:avLst/>
              <a:gdLst>
                <a:gd name="T0" fmla="*/ 0 w 503"/>
                <a:gd name="T1" fmla="*/ 0 h 209"/>
                <a:gd name="T2" fmla="*/ 0 w 503"/>
                <a:gd name="T3" fmla="*/ 0 h 209"/>
                <a:gd name="T4" fmla="*/ 0 w 503"/>
                <a:gd name="T5" fmla="*/ 0 h 209"/>
                <a:gd name="T6" fmla="*/ 0 w 503"/>
                <a:gd name="T7" fmla="*/ 0 h 209"/>
                <a:gd name="T8" fmla="*/ 0 w 503"/>
                <a:gd name="T9" fmla="*/ 0 h 209"/>
                <a:gd name="T10" fmla="*/ 0 w 503"/>
                <a:gd name="T11" fmla="*/ 0 h 209"/>
                <a:gd name="T12" fmla="*/ 0 w 503"/>
                <a:gd name="T13" fmla="*/ 0 h 209"/>
                <a:gd name="T14" fmla="*/ 0 w 503"/>
                <a:gd name="T15" fmla="*/ 0 h 209"/>
                <a:gd name="T16" fmla="*/ 0 w 503"/>
                <a:gd name="T17" fmla="*/ 0 h 209"/>
                <a:gd name="T18" fmla="*/ 0 w 503"/>
                <a:gd name="T19" fmla="*/ 0 h 209"/>
                <a:gd name="T20" fmla="*/ 0 w 503"/>
                <a:gd name="T21" fmla="*/ 0 h 209"/>
                <a:gd name="T22" fmla="*/ 0 w 503"/>
                <a:gd name="T23" fmla="*/ 0 h 209"/>
                <a:gd name="T24" fmla="*/ 0 w 503"/>
                <a:gd name="T25" fmla="*/ 0 h 209"/>
                <a:gd name="T26" fmla="*/ 0 w 503"/>
                <a:gd name="T27" fmla="*/ 0 h 209"/>
                <a:gd name="T28" fmla="*/ 0 w 503"/>
                <a:gd name="T29" fmla="*/ 0 h 209"/>
                <a:gd name="T30" fmla="*/ 0 w 503"/>
                <a:gd name="T31" fmla="*/ 0 h 209"/>
                <a:gd name="T32" fmla="*/ 0 w 503"/>
                <a:gd name="T33" fmla="*/ 0 h 209"/>
                <a:gd name="T34" fmla="*/ 0 w 503"/>
                <a:gd name="T35" fmla="*/ 0 h 209"/>
                <a:gd name="T36" fmla="*/ 0 w 503"/>
                <a:gd name="T37" fmla="*/ 0 h 209"/>
                <a:gd name="T38" fmla="*/ 0 w 503"/>
                <a:gd name="T39" fmla="*/ 0 h 209"/>
                <a:gd name="T40" fmla="*/ 0 w 503"/>
                <a:gd name="T41" fmla="*/ 0 h 209"/>
                <a:gd name="T42" fmla="*/ 0 w 503"/>
                <a:gd name="T43" fmla="*/ 0 h 209"/>
                <a:gd name="T44" fmla="*/ 0 w 503"/>
                <a:gd name="T45" fmla="*/ 0 h 209"/>
                <a:gd name="T46" fmla="*/ 0 w 503"/>
                <a:gd name="T47" fmla="*/ 0 h 209"/>
                <a:gd name="T48" fmla="*/ 0 w 503"/>
                <a:gd name="T49" fmla="*/ 0 h 209"/>
                <a:gd name="T50" fmla="*/ 0 w 503"/>
                <a:gd name="T51" fmla="*/ 0 h 209"/>
                <a:gd name="T52" fmla="*/ 0 w 503"/>
                <a:gd name="T53" fmla="*/ 0 h 209"/>
                <a:gd name="T54" fmla="*/ 0 w 503"/>
                <a:gd name="T55" fmla="*/ 0 h 209"/>
                <a:gd name="T56" fmla="*/ 0 w 503"/>
                <a:gd name="T57" fmla="*/ 0 h 209"/>
                <a:gd name="T58" fmla="*/ 0 w 503"/>
                <a:gd name="T59" fmla="*/ 0 h 209"/>
                <a:gd name="T60" fmla="*/ 0 w 503"/>
                <a:gd name="T61" fmla="*/ 0 h 209"/>
                <a:gd name="T62" fmla="*/ 0 w 503"/>
                <a:gd name="T63" fmla="*/ 0 h 209"/>
                <a:gd name="T64" fmla="*/ 0 w 503"/>
                <a:gd name="T65" fmla="*/ 0 h 209"/>
                <a:gd name="T66" fmla="*/ 0 w 503"/>
                <a:gd name="T67" fmla="*/ 0 h 209"/>
                <a:gd name="T68" fmla="*/ 0 w 503"/>
                <a:gd name="T69" fmla="*/ 0 h 209"/>
                <a:gd name="T70" fmla="*/ 0 w 503"/>
                <a:gd name="T71" fmla="*/ 0 h 2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3"/>
                <a:gd name="T109" fmla="*/ 0 h 209"/>
                <a:gd name="T110" fmla="*/ 503 w 503"/>
                <a:gd name="T111" fmla="*/ 209 h 2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3" h="209">
                  <a:moveTo>
                    <a:pt x="503" y="38"/>
                  </a:moveTo>
                  <a:lnTo>
                    <a:pt x="489" y="41"/>
                  </a:lnTo>
                  <a:lnTo>
                    <a:pt x="469" y="49"/>
                  </a:lnTo>
                  <a:lnTo>
                    <a:pt x="441" y="57"/>
                  </a:lnTo>
                  <a:lnTo>
                    <a:pt x="411" y="69"/>
                  </a:lnTo>
                  <a:lnTo>
                    <a:pt x="373" y="80"/>
                  </a:lnTo>
                  <a:lnTo>
                    <a:pt x="335" y="94"/>
                  </a:lnTo>
                  <a:lnTo>
                    <a:pt x="294" y="108"/>
                  </a:lnTo>
                  <a:lnTo>
                    <a:pt x="254" y="123"/>
                  </a:lnTo>
                  <a:lnTo>
                    <a:pt x="211" y="137"/>
                  </a:lnTo>
                  <a:lnTo>
                    <a:pt x="171" y="150"/>
                  </a:lnTo>
                  <a:lnTo>
                    <a:pt x="132" y="163"/>
                  </a:lnTo>
                  <a:lnTo>
                    <a:pt x="98" y="177"/>
                  </a:lnTo>
                  <a:lnTo>
                    <a:pt x="67" y="186"/>
                  </a:lnTo>
                  <a:lnTo>
                    <a:pt x="43" y="196"/>
                  </a:lnTo>
                  <a:lnTo>
                    <a:pt x="25" y="203"/>
                  </a:lnTo>
                  <a:lnTo>
                    <a:pt x="15" y="209"/>
                  </a:lnTo>
                  <a:lnTo>
                    <a:pt x="0" y="168"/>
                  </a:lnTo>
                  <a:lnTo>
                    <a:pt x="30" y="157"/>
                  </a:lnTo>
                  <a:lnTo>
                    <a:pt x="60" y="146"/>
                  </a:lnTo>
                  <a:lnTo>
                    <a:pt x="89" y="136"/>
                  </a:lnTo>
                  <a:lnTo>
                    <a:pt x="120" y="125"/>
                  </a:lnTo>
                  <a:lnTo>
                    <a:pt x="150" y="113"/>
                  </a:lnTo>
                  <a:lnTo>
                    <a:pt x="180" y="104"/>
                  </a:lnTo>
                  <a:lnTo>
                    <a:pt x="210" y="92"/>
                  </a:lnTo>
                  <a:lnTo>
                    <a:pt x="241" y="83"/>
                  </a:lnTo>
                  <a:lnTo>
                    <a:pt x="271" y="71"/>
                  </a:lnTo>
                  <a:lnTo>
                    <a:pt x="301" y="60"/>
                  </a:lnTo>
                  <a:lnTo>
                    <a:pt x="331" y="50"/>
                  </a:lnTo>
                  <a:lnTo>
                    <a:pt x="362" y="40"/>
                  </a:lnTo>
                  <a:lnTo>
                    <a:pt x="392" y="30"/>
                  </a:lnTo>
                  <a:lnTo>
                    <a:pt x="422" y="19"/>
                  </a:lnTo>
                  <a:lnTo>
                    <a:pt x="452" y="10"/>
                  </a:lnTo>
                  <a:lnTo>
                    <a:pt x="483" y="0"/>
                  </a:lnTo>
                  <a:lnTo>
                    <a:pt x="503" y="38"/>
                  </a:lnTo>
                  <a:close/>
                </a:path>
              </a:pathLst>
            </a:custGeom>
            <a:solidFill>
              <a:srgbClr val="000000"/>
            </a:solidFill>
            <a:ln w="9525">
              <a:noFill/>
              <a:round/>
              <a:headEnd/>
              <a:tailEnd/>
            </a:ln>
          </p:spPr>
          <p:txBody>
            <a:bodyPr/>
            <a:lstStyle/>
            <a:p>
              <a:endParaRPr lang="fr-FR"/>
            </a:p>
          </p:txBody>
        </p:sp>
        <p:sp>
          <p:nvSpPr>
            <p:cNvPr id="19831" name="Freeform 66"/>
            <p:cNvSpPr>
              <a:spLocks/>
            </p:cNvSpPr>
            <p:nvPr/>
          </p:nvSpPr>
          <p:spPr bwMode="auto">
            <a:xfrm>
              <a:off x="2007" y="1338"/>
              <a:ext cx="104" cy="78"/>
            </a:xfrm>
            <a:custGeom>
              <a:avLst/>
              <a:gdLst>
                <a:gd name="T0" fmla="*/ 1 w 1044"/>
                <a:gd name="T1" fmla="*/ 1 h 779"/>
                <a:gd name="T2" fmla="*/ 1 w 1044"/>
                <a:gd name="T3" fmla="*/ 1 h 779"/>
                <a:gd name="T4" fmla="*/ 1 w 1044"/>
                <a:gd name="T5" fmla="*/ 1 h 779"/>
                <a:gd name="T6" fmla="*/ 1 w 1044"/>
                <a:gd name="T7" fmla="*/ 1 h 779"/>
                <a:gd name="T8" fmla="*/ 0 w 1044"/>
                <a:gd name="T9" fmla="*/ 1 h 779"/>
                <a:gd name="T10" fmla="*/ 0 w 1044"/>
                <a:gd name="T11" fmla="*/ 1 h 779"/>
                <a:gd name="T12" fmla="*/ 0 w 1044"/>
                <a:gd name="T13" fmla="*/ 1 h 779"/>
                <a:gd name="T14" fmla="*/ 0 w 1044"/>
                <a:gd name="T15" fmla="*/ 1 h 779"/>
                <a:gd name="T16" fmla="*/ 0 w 1044"/>
                <a:gd name="T17" fmla="*/ 1 h 779"/>
                <a:gd name="T18" fmla="*/ 0 w 1044"/>
                <a:gd name="T19" fmla="*/ 1 h 779"/>
                <a:gd name="T20" fmla="*/ 0 w 1044"/>
                <a:gd name="T21" fmla="*/ 1 h 779"/>
                <a:gd name="T22" fmla="*/ 0 w 1044"/>
                <a:gd name="T23" fmla="*/ 1 h 779"/>
                <a:gd name="T24" fmla="*/ 0 w 1044"/>
                <a:gd name="T25" fmla="*/ 1 h 779"/>
                <a:gd name="T26" fmla="*/ 0 w 1044"/>
                <a:gd name="T27" fmla="*/ 1 h 779"/>
                <a:gd name="T28" fmla="*/ 0 w 1044"/>
                <a:gd name="T29" fmla="*/ 1 h 779"/>
                <a:gd name="T30" fmla="*/ 0 w 1044"/>
                <a:gd name="T31" fmla="*/ 1 h 779"/>
                <a:gd name="T32" fmla="*/ 0 w 1044"/>
                <a:gd name="T33" fmla="*/ 1 h 779"/>
                <a:gd name="T34" fmla="*/ 0 w 1044"/>
                <a:gd name="T35" fmla="*/ 1 h 779"/>
                <a:gd name="T36" fmla="*/ 0 w 1044"/>
                <a:gd name="T37" fmla="*/ 1 h 779"/>
                <a:gd name="T38" fmla="*/ 0 w 1044"/>
                <a:gd name="T39" fmla="*/ 1 h 779"/>
                <a:gd name="T40" fmla="*/ 1 w 1044"/>
                <a:gd name="T41" fmla="*/ 1 h 779"/>
                <a:gd name="T42" fmla="*/ 1 w 1044"/>
                <a:gd name="T43" fmla="*/ 1 h 779"/>
                <a:gd name="T44" fmla="*/ 1 w 1044"/>
                <a:gd name="T45" fmla="*/ 1 h 779"/>
                <a:gd name="T46" fmla="*/ 1 w 1044"/>
                <a:gd name="T47" fmla="*/ 1 h 779"/>
                <a:gd name="T48" fmla="*/ 1 w 1044"/>
                <a:gd name="T49" fmla="*/ 1 h 779"/>
                <a:gd name="T50" fmla="*/ 1 w 1044"/>
                <a:gd name="T51" fmla="*/ 1 h 779"/>
                <a:gd name="T52" fmla="*/ 1 w 1044"/>
                <a:gd name="T53" fmla="*/ 1 h 779"/>
                <a:gd name="T54" fmla="*/ 1 w 1044"/>
                <a:gd name="T55" fmla="*/ 1 h 779"/>
                <a:gd name="T56" fmla="*/ 1 w 1044"/>
                <a:gd name="T57" fmla="*/ 1 h 779"/>
                <a:gd name="T58" fmla="*/ 1 w 1044"/>
                <a:gd name="T59" fmla="*/ 1 h 779"/>
                <a:gd name="T60" fmla="*/ 1 w 1044"/>
                <a:gd name="T61" fmla="*/ 1 h 779"/>
                <a:gd name="T62" fmla="*/ 1 w 1044"/>
                <a:gd name="T63" fmla="*/ 1 h 779"/>
                <a:gd name="T64" fmla="*/ 1 w 1044"/>
                <a:gd name="T65" fmla="*/ 1 h 779"/>
                <a:gd name="T66" fmla="*/ 1 w 1044"/>
                <a:gd name="T67" fmla="*/ 0 h 779"/>
                <a:gd name="T68" fmla="*/ 1 w 1044"/>
                <a:gd name="T69" fmla="*/ 0 h 779"/>
                <a:gd name="T70" fmla="*/ 1 w 1044"/>
                <a:gd name="T71" fmla="*/ 0 h 779"/>
                <a:gd name="T72" fmla="*/ 1 w 1044"/>
                <a:gd name="T73" fmla="*/ 0 h 779"/>
                <a:gd name="T74" fmla="*/ 1 w 1044"/>
                <a:gd name="T75" fmla="*/ 0 h 779"/>
                <a:gd name="T76" fmla="*/ 1 w 1044"/>
                <a:gd name="T77" fmla="*/ 0 h 779"/>
                <a:gd name="T78" fmla="*/ 1 w 1044"/>
                <a:gd name="T79" fmla="*/ 0 h 779"/>
                <a:gd name="T80" fmla="*/ 1 w 1044"/>
                <a:gd name="T81" fmla="*/ 0 h 779"/>
                <a:gd name="T82" fmla="*/ 1 w 1044"/>
                <a:gd name="T83" fmla="*/ 0 h 779"/>
                <a:gd name="T84" fmla="*/ 1 w 1044"/>
                <a:gd name="T85" fmla="*/ 0 h 779"/>
                <a:gd name="T86" fmla="*/ 1 w 1044"/>
                <a:gd name="T87" fmla="*/ 0 h 779"/>
                <a:gd name="T88" fmla="*/ 1 w 1044"/>
                <a:gd name="T89" fmla="*/ 0 h 779"/>
                <a:gd name="T90" fmla="*/ 1 w 1044"/>
                <a:gd name="T91" fmla="*/ 0 h 779"/>
                <a:gd name="T92" fmla="*/ 1 w 1044"/>
                <a:gd name="T93" fmla="*/ 0 h 779"/>
                <a:gd name="T94" fmla="*/ 1 w 1044"/>
                <a:gd name="T95" fmla="*/ 0 h 779"/>
                <a:gd name="T96" fmla="*/ 1 w 1044"/>
                <a:gd name="T97" fmla="*/ 0 h 779"/>
                <a:gd name="T98" fmla="*/ 1 w 1044"/>
                <a:gd name="T99" fmla="*/ 0 h 779"/>
                <a:gd name="T100" fmla="*/ 1 w 1044"/>
                <a:gd name="T101" fmla="*/ 1 h 779"/>
                <a:gd name="T102" fmla="*/ 1 w 1044"/>
                <a:gd name="T103" fmla="*/ 1 h 779"/>
                <a:gd name="T104" fmla="*/ 1 w 1044"/>
                <a:gd name="T105" fmla="*/ 1 h 779"/>
                <a:gd name="T106" fmla="*/ 1 w 1044"/>
                <a:gd name="T107" fmla="*/ 1 h 779"/>
                <a:gd name="T108" fmla="*/ 1 w 1044"/>
                <a:gd name="T109" fmla="*/ 1 h 7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44"/>
                <a:gd name="T166" fmla="*/ 0 h 779"/>
                <a:gd name="T167" fmla="*/ 1044 w 1044"/>
                <a:gd name="T168" fmla="*/ 779 h 7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44" h="779">
                  <a:moveTo>
                    <a:pt x="1044" y="732"/>
                  </a:moveTo>
                  <a:lnTo>
                    <a:pt x="979" y="734"/>
                  </a:lnTo>
                  <a:lnTo>
                    <a:pt x="916" y="736"/>
                  </a:lnTo>
                  <a:lnTo>
                    <a:pt x="851" y="737"/>
                  </a:lnTo>
                  <a:lnTo>
                    <a:pt x="786" y="738"/>
                  </a:lnTo>
                  <a:lnTo>
                    <a:pt x="721" y="739"/>
                  </a:lnTo>
                  <a:lnTo>
                    <a:pt x="655" y="740"/>
                  </a:lnTo>
                  <a:lnTo>
                    <a:pt x="589" y="740"/>
                  </a:lnTo>
                  <a:lnTo>
                    <a:pt x="524" y="742"/>
                  </a:lnTo>
                  <a:lnTo>
                    <a:pt x="458" y="742"/>
                  </a:lnTo>
                  <a:lnTo>
                    <a:pt x="394" y="745"/>
                  </a:lnTo>
                  <a:lnTo>
                    <a:pt x="328" y="747"/>
                  </a:lnTo>
                  <a:lnTo>
                    <a:pt x="263" y="752"/>
                  </a:lnTo>
                  <a:lnTo>
                    <a:pt x="198" y="755"/>
                  </a:lnTo>
                  <a:lnTo>
                    <a:pt x="134" y="762"/>
                  </a:lnTo>
                  <a:lnTo>
                    <a:pt x="70" y="769"/>
                  </a:lnTo>
                  <a:lnTo>
                    <a:pt x="8" y="779"/>
                  </a:lnTo>
                  <a:lnTo>
                    <a:pt x="0" y="724"/>
                  </a:lnTo>
                  <a:lnTo>
                    <a:pt x="25" y="719"/>
                  </a:lnTo>
                  <a:lnTo>
                    <a:pt x="50" y="715"/>
                  </a:lnTo>
                  <a:lnTo>
                    <a:pt x="77" y="711"/>
                  </a:lnTo>
                  <a:lnTo>
                    <a:pt x="103" y="709"/>
                  </a:lnTo>
                  <a:lnTo>
                    <a:pt x="130" y="706"/>
                  </a:lnTo>
                  <a:lnTo>
                    <a:pt x="157" y="704"/>
                  </a:lnTo>
                  <a:lnTo>
                    <a:pt x="184" y="702"/>
                  </a:lnTo>
                  <a:lnTo>
                    <a:pt x="213" y="701"/>
                  </a:lnTo>
                  <a:lnTo>
                    <a:pt x="239" y="699"/>
                  </a:lnTo>
                  <a:lnTo>
                    <a:pt x="267" y="698"/>
                  </a:lnTo>
                  <a:lnTo>
                    <a:pt x="294" y="697"/>
                  </a:lnTo>
                  <a:lnTo>
                    <a:pt x="322" y="697"/>
                  </a:lnTo>
                  <a:lnTo>
                    <a:pt x="348" y="696"/>
                  </a:lnTo>
                  <a:lnTo>
                    <a:pt x="375" y="696"/>
                  </a:lnTo>
                  <a:lnTo>
                    <a:pt x="401" y="695"/>
                  </a:lnTo>
                  <a:lnTo>
                    <a:pt x="428" y="695"/>
                  </a:lnTo>
                  <a:lnTo>
                    <a:pt x="417" y="624"/>
                  </a:lnTo>
                  <a:lnTo>
                    <a:pt x="445" y="624"/>
                  </a:lnTo>
                  <a:lnTo>
                    <a:pt x="476" y="684"/>
                  </a:lnTo>
                  <a:lnTo>
                    <a:pt x="498" y="683"/>
                  </a:lnTo>
                  <a:lnTo>
                    <a:pt x="521" y="683"/>
                  </a:lnTo>
                  <a:lnTo>
                    <a:pt x="545" y="683"/>
                  </a:lnTo>
                  <a:lnTo>
                    <a:pt x="569" y="683"/>
                  </a:lnTo>
                  <a:lnTo>
                    <a:pt x="592" y="682"/>
                  </a:lnTo>
                  <a:lnTo>
                    <a:pt x="617" y="682"/>
                  </a:lnTo>
                  <a:lnTo>
                    <a:pt x="640" y="682"/>
                  </a:lnTo>
                  <a:lnTo>
                    <a:pt x="664" y="682"/>
                  </a:lnTo>
                  <a:lnTo>
                    <a:pt x="688" y="682"/>
                  </a:lnTo>
                  <a:lnTo>
                    <a:pt x="711" y="682"/>
                  </a:lnTo>
                  <a:lnTo>
                    <a:pt x="734" y="682"/>
                  </a:lnTo>
                  <a:lnTo>
                    <a:pt x="759" y="683"/>
                  </a:lnTo>
                  <a:lnTo>
                    <a:pt x="782" y="683"/>
                  </a:lnTo>
                  <a:lnTo>
                    <a:pt x="805" y="685"/>
                  </a:lnTo>
                  <a:lnTo>
                    <a:pt x="829" y="686"/>
                  </a:lnTo>
                  <a:lnTo>
                    <a:pt x="853" y="689"/>
                  </a:lnTo>
                  <a:lnTo>
                    <a:pt x="828" y="606"/>
                  </a:lnTo>
                  <a:lnTo>
                    <a:pt x="855" y="598"/>
                  </a:lnTo>
                  <a:lnTo>
                    <a:pt x="896" y="689"/>
                  </a:lnTo>
                  <a:lnTo>
                    <a:pt x="994" y="695"/>
                  </a:lnTo>
                  <a:lnTo>
                    <a:pt x="988" y="672"/>
                  </a:lnTo>
                  <a:lnTo>
                    <a:pt x="981" y="650"/>
                  </a:lnTo>
                  <a:lnTo>
                    <a:pt x="975" y="628"/>
                  </a:lnTo>
                  <a:lnTo>
                    <a:pt x="970" y="606"/>
                  </a:lnTo>
                  <a:lnTo>
                    <a:pt x="963" y="582"/>
                  </a:lnTo>
                  <a:lnTo>
                    <a:pt x="958" y="559"/>
                  </a:lnTo>
                  <a:lnTo>
                    <a:pt x="952" y="536"/>
                  </a:lnTo>
                  <a:lnTo>
                    <a:pt x="946" y="512"/>
                  </a:lnTo>
                  <a:lnTo>
                    <a:pt x="939" y="488"/>
                  </a:lnTo>
                  <a:lnTo>
                    <a:pt x="933" y="465"/>
                  </a:lnTo>
                  <a:lnTo>
                    <a:pt x="925" y="442"/>
                  </a:lnTo>
                  <a:lnTo>
                    <a:pt x="919" y="420"/>
                  </a:lnTo>
                  <a:lnTo>
                    <a:pt x="910" y="397"/>
                  </a:lnTo>
                  <a:lnTo>
                    <a:pt x="903" y="376"/>
                  </a:lnTo>
                  <a:lnTo>
                    <a:pt x="896" y="354"/>
                  </a:lnTo>
                  <a:lnTo>
                    <a:pt x="888" y="334"/>
                  </a:lnTo>
                  <a:lnTo>
                    <a:pt x="813" y="362"/>
                  </a:lnTo>
                  <a:lnTo>
                    <a:pt x="800" y="332"/>
                  </a:lnTo>
                  <a:lnTo>
                    <a:pt x="871" y="304"/>
                  </a:lnTo>
                  <a:lnTo>
                    <a:pt x="870" y="294"/>
                  </a:lnTo>
                  <a:lnTo>
                    <a:pt x="869" y="283"/>
                  </a:lnTo>
                  <a:lnTo>
                    <a:pt x="865" y="267"/>
                  </a:lnTo>
                  <a:lnTo>
                    <a:pt x="861" y="251"/>
                  </a:lnTo>
                  <a:lnTo>
                    <a:pt x="854" y="231"/>
                  </a:lnTo>
                  <a:lnTo>
                    <a:pt x="848" y="210"/>
                  </a:lnTo>
                  <a:lnTo>
                    <a:pt x="839" y="187"/>
                  </a:lnTo>
                  <a:lnTo>
                    <a:pt x="832" y="166"/>
                  </a:lnTo>
                  <a:lnTo>
                    <a:pt x="822" y="143"/>
                  </a:lnTo>
                  <a:lnTo>
                    <a:pt x="814" y="121"/>
                  </a:lnTo>
                  <a:lnTo>
                    <a:pt x="805" y="98"/>
                  </a:lnTo>
                  <a:lnTo>
                    <a:pt x="798" y="79"/>
                  </a:lnTo>
                  <a:lnTo>
                    <a:pt x="790" y="60"/>
                  </a:lnTo>
                  <a:lnTo>
                    <a:pt x="783" y="44"/>
                  </a:lnTo>
                  <a:lnTo>
                    <a:pt x="778" y="32"/>
                  </a:lnTo>
                  <a:lnTo>
                    <a:pt x="775" y="22"/>
                  </a:lnTo>
                  <a:lnTo>
                    <a:pt x="838" y="0"/>
                  </a:lnTo>
                  <a:lnTo>
                    <a:pt x="844" y="17"/>
                  </a:lnTo>
                  <a:lnTo>
                    <a:pt x="853" y="46"/>
                  </a:lnTo>
                  <a:lnTo>
                    <a:pt x="865" y="87"/>
                  </a:lnTo>
                  <a:lnTo>
                    <a:pt x="881" y="136"/>
                  </a:lnTo>
                  <a:lnTo>
                    <a:pt x="896" y="192"/>
                  </a:lnTo>
                  <a:lnTo>
                    <a:pt x="915" y="253"/>
                  </a:lnTo>
                  <a:lnTo>
                    <a:pt x="933" y="318"/>
                  </a:lnTo>
                  <a:lnTo>
                    <a:pt x="952" y="384"/>
                  </a:lnTo>
                  <a:lnTo>
                    <a:pt x="969" y="448"/>
                  </a:lnTo>
                  <a:lnTo>
                    <a:pt x="987" y="510"/>
                  </a:lnTo>
                  <a:lnTo>
                    <a:pt x="1003" y="569"/>
                  </a:lnTo>
                  <a:lnTo>
                    <a:pt x="1018" y="621"/>
                  </a:lnTo>
                  <a:lnTo>
                    <a:pt x="1029" y="665"/>
                  </a:lnTo>
                  <a:lnTo>
                    <a:pt x="1038" y="700"/>
                  </a:lnTo>
                  <a:lnTo>
                    <a:pt x="1043" y="722"/>
                  </a:lnTo>
                  <a:lnTo>
                    <a:pt x="1044" y="732"/>
                  </a:lnTo>
                  <a:close/>
                </a:path>
              </a:pathLst>
            </a:custGeom>
            <a:solidFill>
              <a:srgbClr val="000000"/>
            </a:solidFill>
            <a:ln w="9525">
              <a:noFill/>
              <a:round/>
              <a:headEnd/>
              <a:tailEnd/>
            </a:ln>
          </p:spPr>
          <p:txBody>
            <a:bodyPr/>
            <a:lstStyle/>
            <a:p>
              <a:endParaRPr lang="fr-FR"/>
            </a:p>
          </p:txBody>
        </p:sp>
        <p:sp>
          <p:nvSpPr>
            <p:cNvPr id="19832" name="Freeform 67"/>
            <p:cNvSpPr>
              <a:spLocks/>
            </p:cNvSpPr>
            <p:nvPr/>
          </p:nvSpPr>
          <p:spPr bwMode="auto">
            <a:xfrm>
              <a:off x="2066" y="1418"/>
              <a:ext cx="48" cy="5"/>
            </a:xfrm>
            <a:custGeom>
              <a:avLst/>
              <a:gdLst>
                <a:gd name="T0" fmla="*/ 1 w 474"/>
                <a:gd name="T1" fmla="*/ 0 h 57"/>
                <a:gd name="T2" fmla="*/ 1 w 474"/>
                <a:gd name="T3" fmla="*/ 0 h 57"/>
                <a:gd name="T4" fmla="*/ 0 w 474"/>
                <a:gd name="T5" fmla="*/ 0 h 57"/>
                <a:gd name="T6" fmla="*/ 0 w 474"/>
                <a:gd name="T7" fmla="*/ 0 h 57"/>
                <a:gd name="T8" fmla="*/ 0 w 474"/>
                <a:gd name="T9" fmla="*/ 0 h 57"/>
                <a:gd name="T10" fmla="*/ 0 w 474"/>
                <a:gd name="T11" fmla="*/ 0 h 57"/>
                <a:gd name="T12" fmla="*/ 0 w 474"/>
                <a:gd name="T13" fmla="*/ 0 h 57"/>
                <a:gd name="T14" fmla="*/ 0 w 474"/>
                <a:gd name="T15" fmla="*/ 0 h 57"/>
                <a:gd name="T16" fmla="*/ 0 w 474"/>
                <a:gd name="T17" fmla="*/ 0 h 57"/>
                <a:gd name="T18" fmla="*/ 0 w 474"/>
                <a:gd name="T19" fmla="*/ 0 h 57"/>
                <a:gd name="T20" fmla="*/ 0 w 474"/>
                <a:gd name="T21" fmla="*/ 0 h 57"/>
                <a:gd name="T22" fmla="*/ 0 w 474"/>
                <a:gd name="T23" fmla="*/ 0 h 57"/>
                <a:gd name="T24" fmla="*/ 0 w 474"/>
                <a:gd name="T25" fmla="*/ 0 h 57"/>
                <a:gd name="T26" fmla="*/ 0 w 474"/>
                <a:gd name="T27" fmla="*/ 0 h 57"/>
                <a:gd name="T28" fmla="*/ 0 w 474"/>
                <a:gd name="T29" fmla="*/ 0 h 57"/>
                <a:gd name="T30" fmla="*/ 0 w 474"/>
                <a:gd name="T31" fmla="*/ 0 h 57"/>
                <a:gd name="T32" fmla="*/ 0 w 474"/>
                <a:gd name="T33" fmla="*/ 0 h 57"/>
                <a:gd name="T34" fmla="*/ 0 w 474"/>
                <a:gd name="T35" fmla="*/ 0 h 57"/>
                <a:gd name="T36" fmla="*/ 0 w 474"/>
                <a:gd name="T37" fmla="*/ 0 h 57"/>
                <a:gd name="T38" fmla="*/ 0 w 474"/>
                <a:gd name="T39" fmla="*/ 0 h 57"/>
                <a:gd name="T40" fmla="*/ 0 w 474"/>
                <a:gd name="T41" fmla="*/ 0 h 57"/>
                <a:gd name="T42" fmla="*/ 0 w 474"/>
                <a:gd name="T43" fmla="*/ 0 h 57"/>
                <a:gd name="T44" fmla="*/ 0 w 474"/>
                <a:gd name="T45" fmla="*/ 0 h 57"/>
                <a:gd name="T46" fmla="*/ 0 w 474"/>
                <a:gd name="T47" fmla="*/ 0 h 57"/>
                <a:gd name="T48" fmla="*/ 0 w 474"/>
                <a:gd name="T49" fmla="*/ 0 h 57"/>
                <a:gd name="T50" fmla="*/ 0 w 474"/>
                <a:gd name="T51" fmla="*/ 0 h 57"/>
                <a:gd name="T52" fmla="*/ 0 w 474"/>
                <a:gd name="T53" fmla="*/ 0 h 57"/>
                <a:gd name="T54" fmla="*/ 0 w 474"/>
                <a:gd name="T55" fmla="*/ 0 h 57"/>
                <a:gd name="T56" fmla="*/ 0 w 474"/>
                <a:gd name="T57" fmla="*/ 0 h 57"/>
                <a:gd name="T58" fmla="*/ 0 w 474"/>
                <a:gd name="T59" fmla="*/ 0 h 57"/>
                <a:gd name="T60" fmla="*/ 1 w 474"/>
                <a:gd name="T61" fmla="*/ 0 h 57"/>
                <a:gd name="T62" fmla="*/ 1 w 474"/>
                <a:gd name="T63" fmla="*/ 0 h 57"/>
                <a:gd name="T64" fmla="*/ 1 w 474"/>
                <a:gd name="T65" fmla="*/ 0 h 57"/>
                <a:gd name="T66" fmla="*/ 1 w 474"/>
                <a:gd name="T67" fmla="*/ 0 h 5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74"/>
                <a:gd name="T103" fmla="*/ 0 h 57"/>
                <a:gd name="T104" fmla="*/ 474 w 474"/>
                <a:gd name="T105" fmla="*/ 57 h 5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74" h="57">
                  <a:moveTo>
                    <a:pt x="474" y="47"/>
                  </a:moveTo>
                  <a:lnTo>
                    <a:pt x="444" y="51"/>
                  </a:lnTo>
                  <a:lnTo>
                    <a:pt x="414" y="54"/>
                  </a:lnTo>
                  <a:lnTo>
                    <a:pt x="384" y="56"/>
                  </a:lnTo>
                  <a:lnTo>
                    <a:pt x="355" y="57"/>
                  </a:lnTo>
                  <a:lnTo>
                    <a:pt x="324" y="56"/>
                  </a:lnTo>
                  <a:lnTo>
                    <a:pt x="294" y="55"/>
                  </a:lnTo>
                  <a:lnTo>
                    <a:pt x="265" y="52"/>
                  </a:lnTo>
                  <a:lnTo>
                    <a:pt x="235" y="50"/>
                  </a:lnTo>
                  <a:lnTo>
                    <a:pt x="204" y="45"/>
                  </a:lnTo>
                  <a:lnTo>
                    <a:pt x="174" y="40"/>
                  </a:lnTo>
                  <a:lnTo>
                    <a:pt x="145" y="35"/>
                  </a:lnTo>
                  <a:lnTo>
                    <a:pt x="116" y="30"/>
                  </a:lnTo>
                  <a:lnTo>
                    <a:pt x="86" y="23"/>
                  </a:lnTo>
                  <a:lnTo>
                    <a:pt x="57" y="18"/>
                  </a:lnTo>
                  <a:lnTo>
                    <a:pt x="28" y="13"/>
                  </a:lnTo>
                  <a:lnTo>
                    <a:pt x="0" y="9"/>
                  </a:lnTo>
                  <a:lnTo>
                    <a:pt x="15" y="7"/>
                  </a:lnTo>
                  <a:lnTo>
                    <a:pt x="37" y="4"/>
                  </a:lnTo>
                  <a:lnTo>
                    <a:pt x="64" y="2"/>
                  </a:lnTo>
                  <a:lnTo>
                    <a:pt x="98" y="2"/>
                  </a:lnTo>
                  <a:lnTo>
                    <a:pt x="133" y="1"/>
                  </a:lnTo>
                  <a:lnTo>
                    <a:pt x="172" y="0"/>
                  </a:lnTo>
                  <a:lnTo>
                    <a:pt x="213" y="0"/>
                  </a:lnTo>
                  <a:lnTo>
                    <a:pt x="254" y="2"/>
                  </a:lnTo>
                  <a:lnTo>
                    <a:pt x="293" y="2"/>
                  </a:lnTo>
                  <a:lnTo>
                    <a:pt x="331" y="5"/>
                  </a:lnTo>
                  <a:lnTo>
                    <a:pt x="367" y="9"/>
                  </a:lnTo>
                  <a:lnTo>
                    <a:pt x="400" y="14"/>
                  </a:lnTo>
                  <a:lnTo>
                    <a:pt x="428" y="19"/>
                  </a:lnTo>
                  <a:lnTo>
                    <a:pt x="450" y="27"/>
                  </a:lnTo>
                  <a:lnTo>
                    <a:pt x="465" y="36"/>
                  </a:lnTo>
                  <a:lnTo>
                    <a:pt x="474" y="47"/>
                  </a:lnTo>
                  <a:close/>
                </a:path>
              </a:pathLst>
            </a:custGeom>
            <a:solidFill>
              <a:srgbClr val="000000"/>
            </a:solidFill>
            <a:ln w="9525">
              <a:noFill/>
              <a:round/>
              <a:headEnd/>
              <a:tailEnd/>
            </a:ln>
          </p:spPr>
          <p:txBody>
            <a:bodyPr/>
            <a:lstStyle/>
            <a:p>
              <a:endParaRPr lang="fr-FR"/>
            </a:p>
          </p:txBody>
        </p:sp>
        <p:sp>
          <p:nvSpPr>
            <p:cNvPr id="19833" name="Freeform 68"/>
            <p:cNvSpPr>
              <a:spLocks/>
            </p:cNvSpPr>
            <p:nvPr/>
          </p:nvSpPr>
          <p:spPr bwMode="auto">
            <a:xfrm>
              <a:off x="2002" y="1344"/>
              <a:ext cx="89" cy="66"/>
            </a:xfrm>
            <a:custGeom>
              <a:avLst/>
              <a:gdLst>
                <a:gd name="T0" fmla="*/ 1 w 895"/>
                <a:gd name="T1" fmla="*/ 0 h 666"/>
                <a:gd name="T2" fmla="*/ 1 w 895"/>
                <a:gd name="T3" fmla="*/ 0 h 666"/>
                <a:gd name="T4" fmla="*/ 0 w 895"/>
                <a:gd name="T5" fmla="*/ 0 h 666"/>
                <a:gd name="T6" fmla="*/ 0 w 895"/>
                <a:gd name="T7" fmla="*/ 0 h 666"/>
                <a:gd name="T8" fmla="*/ 0 w 895"/>
                <a:gd name="T9" fmla="*/ 0 h 666"/>
                <a:gd name="T10" fmla="*/ 0 w 895"/>
                <a:gd name="T11" fmla="*/ 1 h 666"/>
                <a:gd name="T12" fmla="*/ 0 w 895"/>
                <a:gd name="T13" fmla="*/ 1 h 666"/>
                <a:gd name="T14" fmla="*/ 0 w 895"/>
                <a:gd name="T15" fmla="*/ 1 h 666"/>
                <a:gd name="T16" fmla="*/ 0 w 895"/>
                <a:gd name="T17" fmla="*/ 1 h 666"/>
                <a:gd name="T18" fmla="*/ 0 w 895"/>
                <a:gd name="T19" fmla="*/ 1 h 666"/>
                <a:gd name="T20" fmla="*/ 0 w 895"/>
                <a:gd name="T21" fmla="*/ 1 h 666"/>
                <a:gd name="T22" fmla="*/ 0 w 895"/>
                <a:gd name="T23" fmla="*/ 1 h 666"/>
                <a:gd name="T24" fmla="*/ 0 w 895"/>
                <a:gd name="T25" fmla="*/ 1 h 666"/>
                <a:gd name="T26" fmla="*/ 0 w 895"/>
                <a:gd name="T27" fmla="*/ 1 h 666"/>
                <a:gd name="T28" fmla="*/ 0 w 895"/>
                <a:gd name="T29" fmla="*/ 1 h 666"/>
                <a:gd name="T30" fmla="*/ 0 w 895"/>
                <a:gd name="T31" fmla="*/ 1 h 666"/>
                <a:gd name="T32" fmla="*/ 0 w 895"/>
                <a:gd name="T33" fmla="*/ 1 h 666"/>
                <a:gd name="T34" fmla="*/ 0 w 895"/>
                <a:gd name="T35" fmla="*/ 1 h 666"/>
                <a:gd name="T36" fmla="*/ 0 w 895"/>
                <a:gd name="T37" fmla="*/ 1 h 666"/>
                <a:gd name="T38" fmla="*/ 0 w 895"/>
                <a:gd name="T39" fmla="*/ 1 h 666"/>
                <a:gd name="T40" fmla="*/ 0 w 895"/>
                <a:gd name="T41" fmla="*/ 1 h 666"/>
                <a:gd name="T42" fmla="*/ 0 w 895"/>
                <a:gd name="T43" fmla="*/ 1 h 666"/>
                <a:gd name="T44" fmla="*/ 0 w 895"/>
                <a:gd name="T45" fmla="*/ 1 h 666"/>
                <a:gd name="T46" fmla="*/ 0 w 895"/>
                <a:gd name="T47" fmla="*/ 1 h 666"/>
                <a:gd name="T48" fmla="*/ 0 w 895"/>
                <a:gd name="T49" fmla="*/ 1 h 666"/>
                <a:gd name="T50" fmla="*/ 0 w 895"/>
                <a:gd name="T51" fmla="*/ 0 h 666"/>
                <a:gd name="T52" fmla="*/ 0 w 895"/>
                <a:gd name="T53" fmla="*/ 0 h 666"/>
                <a:gd name="T54" fmla="*/ 0 w 895"/>
                <a:gd name="T55" fmla="*/ 0 h 666"/>
                <a:gd name="T56" fmla="*/ 0 w 895"/>
                <a:gd name="T57" fmla="*/ 0 h 666"/>
                <a:gd name="T58" fmla="*/ 0 w 895"/>
                <a:gd name="T59" fmla="*/ 0 h 666"/>
                <a:gd name="T60" fmla="*/ 1 w 895"/>
                <a:gd name="T61" fmla="*/ 0 h 666"/>
                <a:gd name="T62" fmla="*/ 1 w 895"/>
                <a:gd name="T63" fmla="*/ 0 h 666"/>
                <a:gd name="T64" fmla="*/ 1 w 895"/>
                <a:gd name="T65" fmla="*/ 0 h 666"/>
                <a:gd name="T66" fmla="*/ 1 w 895"/>
                <a:gd name="T67" fmla="*/ 0 h 666"/>
                <a:gd name="T68" fmla="*/ 1 w 895"/>
                <a:gd name="T69" fmla="*/ 0 h 666"/>
                <a:gd name="T70" fmla="*/ 1 w 895"/>
                <a:gd name="T71" fmla="*/ 0 h 666"/>
                <a:gd name="T72" fmla="*/ 1 w 895"/>
                <a:gd name="T73" fmla="*/ 0 h 666"/>
                <a:gd name="T74" fmla="*/ 1 w 895"/>
                <a:gd name="T75" fmla="*/ 0 h 666"/>
                <a:gd name="T76" fmla="*/ 1 w 895"/>
                <a:gd name="T77" fmla="*/ 0 h 666"/>
                <a:gd name="T78" fmla="*/ 1 w 895"/>
                <a:gd name="T79" fmla="*/ 0 h 666"/>
                <a:gd name="T80" fmla="*/ 1 w 895"/>
                <a:gd name="T81" fmla="*/ 0 h 666"/>
                <a:gd name="T82" fmla="*/ 1 w 895"/>
                <a:gd name="T83" fmla="*/ 0 h 666"/>
                <a:gd name="T84" fmla="*/ 1 w 895"/>
                <a:gd name="T85" fmla="*/ 0 h 666"/>
                <a:gd name="T86" fmla="*/ 1 w 895"/>
                <a:gd name="T87" fmla="*/ 0 h 6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95"/>
                <a:gd name="T133" fmla="*/ 0 h 666"/>
                <a:gd name="T134" fmla="*/ 895 w 895"/>
                <a:gd name="T135" fmla="*/ 666 h 66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95" h="666">
                  <a:moveTo>
                    <a:pt x="895" y="516"/>
                  </a:moveTo>
                  <a:lnTo>
                    <a:pt x="850" y="521"/>
                  </a:lnTo>
                  <a:lnTo>
                    <a:pt x="807" y="526"/>
                  </a:lnTo>
                  <a:lnTo>
                    <a:pt x="761" y="530"/>
                  </a:lnTo>
                  <a:lnTo>
                    <a:pt x="717" y="534"/>
                  </a:lnTo>
                  <a:lnTo>
                    <a:pt x="670" y="536"/>
                  </a:lnTo>
                  <a:lnTo>
                    <a:pt x="624" y="539"/>
                  </a:lnTo>
                  <a:lnTo>
                    <a:pt x="578" y="541"/>
                  </a:lnTo>
                  <a:lnTo>
                    <a:pt x="532" y="543"/>
                  </a:lnTo>
                  <a:lnTo>
                    <a:pt x="484" y="544"/>
                  </a:lnTo>
                  <a:lnTo>
                    <a:pt x="439" y="545"/>
                  </a:lnTo>
                  <a:lnTo>
                    <a:pt x="392" y="547"/>
                  </a:lnTo>
                  <a:lnTo>
                    <a:pt x="346" y="550"/>
                  </a:lnTo>
                  <a:lnTo>
                    <a:pt x="301" y="552"/>
                  </a:lnTo>
                  <a:lnTo>
                    <a:pt x="255" y="555"/>
                  </a:lnTo>
                  <a:lnTo>
                    <a:pt x="211" y="558"/>
                  </a:lnTo>
                  <a:lnTo>
                    <a:pt x="167" y="563"/>
                  </a:lnTo>
                  <a:lnTo>
                    <a:pt x="172" y="578"/>
                  </a:lnTo>
                  <a:lnTo>
                    <a:pt x="266" y="573"/>
                  </a:lnTo>
                  <a:lnTo>
                    <a:pt x="256" y="574"/>
                  </a:lnTo>
                  <a:lnTo>
                    <a:pt x="247" y="576"/>
                  </a:lnTo>
                  <a:lnTo>
                    <a:pt x="237" y="579"/>
                  </a:lnTo>
                  <a:lnTo>
                    <a:pt x="228" y="583"/>
                  </a:lnTo>
                  <a:lnTo>
                    <a:pt x="218" y="585"/>
                  </a:lnTo>
                  <a:lnTo>
                    <a:pt x="210" y="588"/>
                  </a:lnTo>
                  <a:lnTo>
                    <a:pt x="201" y="592"/>
                  </a:lnTo>
                  <a:lnTo>
                    <a:pt x="193" y="596"/>
                  </a:lnTo>
                  <a:lnTo>
                    <a:pt x="188" y="601"/>
                  </a:lnTo>
                  <a:lnTo>
                    <a:pt x="193" y="605"/>
                  </a:lnTo>
                  <a:lnTo>
                    <a:pt x="196" y="606"/>
                  </a:lnTo>
                  <a:lnTo>
                    <a:pt x="201" y="608"/>
                  </a:lnTo>
                  <a:lnTo>
                    <a:pt x="207" y="610"/>
                  </a:lnTo>
                  <a:lnTo>
                    <a:pt x="215" y="612"/>
                  </a:lnTo>
                  <a:lnTo>
                    <a:pt x="221" y="613"/>
                  </a:lnTo>
                  <a:lnTo>
                    <a:pt x="229" y="614"/>
                  </a:lnTo>
                  <a:lnTo>
                    <a:pt x="236" y="615"/>
                  </a:lnTo>
                  <a:lnTo>
                    <a:pt x="244" y="617"/>
                  </a:lnTo>
                  <a:lnTo>
                    <a:pt x="249" y="619"/>
                  </a:lnTo>
                  <a:lnTo>
                    <a:pt x="255" y="621"/>
                  </a:lnTo>
                  <a:lnTo>
                    <a:pt x="259" y="622"/>
                  </a:lnTo>
                  <a:lnTo>
                    <a:pt x="264" y="624"/>
                  </a:lnTo>
                  <a:lnTo>
                    <a:pt x="255" y="625"/>
                  </a:lnTo>
                  <a:lnTo>
                    <a:pt x="248" y="627"/>
                  </a:lnTo>
                  <a:lnTo>
                    <a:pt x="239" y="629"/>
                  </a:lnTo>
                  <a:lnTo>
                    <a:pt x="232" y="632"/>
                  </a:lnTo>
                  <a:lnTo>
                    <a:pt x="223" y="635"/>
                  </a:lnTo>
                  <a:lnTo>
                    <a:pt x="215" y="639"/>
                  </a:lnTo>
                  <a:lnTo>
                    <a:pt x="206" y="642"/>
                  </a:lnTo>
                  <a:lnTo>
                    <a:pt x="198" y="645"/>
                  </a:lnTo>
                  <a:lnTo>
                    <a:pt x="188" y="647"/>
                  </a:lnTo>
                  <a:lnTo>
                    <a:pt x="181" y="650"/>
                  </a:lnTo>
                  <a:lnTo>
                    <a:pt x="172" y="652"/>
                  </a:lnTo>
                  <a:lnTo>
                    <a:pt x="165" y="656"/>
                  </a:lnTo>
                  <a:lnTo>
                    <a:pt x="157" y="658"/>
                  </a:lnTo>
                  <a:lnTo>
                    <a:pt x="149" y="661"/>
                  </a:lnTo>
                  <a:lnTo>
                    <a:pt x="143" y="663"/>
                  </a:lnTo>
                  <a:lnTo>
                    <a:pt x="137" y="666"/>
                  </a:lnTo>
                  <a:lnTo>
                    <a:pt x="105" y="578"/>
                  </a:lnTo>
                  <a:lnTo>
                    <a:pt x="97" y="578"/>
                  </a:lnTo>
                  <a:lnTo>
                    <a:pt x="91" y="578"/>
                  </a:lnTo>
                  <a:lnTo>
                    <a:pt x="84" y="578"/>
                  </a:lnTo>
                  <a:lnTo>
                    <a:pt x="78" y="578"/>
                  </a:lnTo>
                  <a:lnTo>
                    <a:pt x="72" y="578"/>
                  </a:lnTo>
                  <a:lnTo>
                    <a:pt x="65" y="578"/>
                  </a:lnTo>
                  <a:lnTo>
                    <a:pt x="59" y="578"/>
                  </a:lnTo>
                  <a:lnTo>
                    <a:pt x="53" y="578"/>
                  </a:lnTo>
                  <a:lnTo>
                    <a:pt x="46" y="578"/>
                  </a:lnTo>
                  <a:lnTo>
                    <a:pt x="40" y="578"/>
                  </a:lnTo>
                  <a:lnTo>
                    <a:pt x="34" y="579"/>
                  </a:lnTo>
                  <a:lnTo>
                    <a:pt x="27" y="580"/>
                  </a:lnTo>
                  <a:lnTo>
                    <a:pt x="21" y="580"/>
                  </a:lnTo>
                  <a:lnTo>
                    <a:pt x="14" y="583"/>
                  </a:lnTo>
                  <a:lnTo>
                    <a:pt x="9" y="584"/>
                  </a:lnTo>
                  <a:lnTo>
                    <a:pt x="4" y="586"/>
                  </a:lnTo>
                  <a:lnTo>
                    <a:pt x="2" y="579"/>
                  </a:lnTo>
                  <a:lnTo>
                    <a:pt x="2" y="573"/>
                  </a:lnTo>
                  <a:lnTo>
                    <a:pt x="1" y="567"/>
                  </a:lnTo>
                  <a:lnTo>
                    <a:pt x="1" y="560"/>
                  </a:lnTo>
                  <a:lnTo>
                    <a:pt x="0" y="553"/>
                  </a:lnTo>
                  <a:lnTo>
                    <a:pt x="0" y="545"/>
                  </a:lnTo>
                  <a:lnTo>
                    <a:pt x="0" y="539"/>
                  </a:lnTo>
                  <a:lnTo>
                    <a:pt x="2" y="533"/>
                  </a:lnTo>
                  <a:lnTo>
                    <a:pt x="53" y="526"/>
                  </a:lnTo>
                  <a:lnTo>
                    <a:pt x="106" y="523"/>
                  </a:lnTo>
                  <a:lnTo>
                    <a:pt x="160" y="520"/>
                  </a:lnTo>
                  <a:lnTo>
                    <a:pt x="214" y="517"/>
                  </a:lnTo>
                  <a:lnTo>
                    <a:pt x="267" y="514"/>
                  </a:lnTo>
                  <a:lnTo>
                    <a:pt x="321" y="512"/>
                  </a:lnTo>
                  <a:lnTo>
                    <a:pt x="375" y="508"/>
                  </a:lnTo>
                  <a:lnTo>
                    <a:pt x="428" y="507"/>
                  </a:lnTo>
                  <a:lnTo>
                    <a:pt x="481" y="504"/>
                  </a:lnTo>
                  <a:lnTo>
                    <a:pt x="534" y="501"/>
                  </a:lnTo>
                  <a:lnTo>
                    <a:pt x="587" y="498"/>
                  </a:lnTo>
                  <a:lnTo>
                    <a:pt x="640" y="496"/>
                  </a:lnTo>
                  <a:lnTo>
                    <a:pt x="692" y="490"/>
                  </a:lnTo>
                  <a:lnTo>
                    <a:pt x="745" y="486"/>
                  </a:lnTo>
                  <a:lnTo>
                    <a:pt x="796" y="481"/>
                  </a:lnTo>
                  <a:lnTo>
                    <a:pt x="847" y="476"/>
                  </a:lnTo>
                  <a:lnTo>
                    <a:pt x="841" y="448"/>
                  </a:lnTo>
                  <a:lnTo>
                    <a:pt x="834" y="419"/>
                  </a:lnTo>
                  <a:lnTo>
                    <a:pt x="827" y="390"/>
                  </a:lnTo>
                  <a:lnTo>
                    <a:pt x="818" y="360"/>
                  </a:lnTo>
                  <a:lnTo>
                    <a:pt x="808" y="328"/>
                  </a:lnTo>
                  <a:lnTo>
                    <a:pt x="797" y="298"/>
                  </a:lnTo>
                  <a:lnTo>
                    <a:pt x="787" y="266"/>
                  </a:lnTo>
                  <a:lnTo>
                    <a:pt x="776" y="235"/>
                  </a:lnTo>
                  <a:lnTo>
                    <a:pt x="763" y="203"/>
                  </a:lnTo>
                  <a:lnTo>
                    <a:pt x="752" y="172"/>
                  </a:lnTo>
                  <a:lnTo>
                    <a:pt x="740" y="140"/>
                  </a:lnTo>
                  <a:lnTo>
                    <a:pt x="729" y="110"/>
                  </a:lnTo>
                  <a:lnTo>
                    <a:pt x="718" y="81"/>
                  </a:lnTo>
                  <a:lnTo>
                    <a:pt x="708" y="52"/>
                  </a:lnTo>
                  <a:lnTo>
                    <a:pt x="697" y="24"/>
                  </a:lnTo>
                  <a:lnTo>
                    <a:pt x="690" y="0"/>
                  </a:lnTo>
                  <a:lnTo>
                    <a:pt x="726" y="0"/>
                  </a:lnTo>
                  <a:lnTo>
                    <a:pt x="730" y="9"/>
                  </a:lnTo>
                  <a:lnTo>
                    <a:pt x="739" y="28"/>
                  </a:lnTo>
                  <a:lnTo>
                    <a:pt x="747" y="52"/>
                  </a:lnTo>
                  <a:lnTo>
                    <a:pt x="760" y="84"/>
                  </a:lnTo>
                  <a:lnTo>
                    <a:pt x="772" y="119"/>
                  </a:lnTo>
                  <a:lnTo>
                    <a:pt x="785" y="159"/>
                  </a:lnTo>
                  <a:lnTo>
                    <a:pt x="800" y="201"/>
                  </a:lnTo>
                  <a:lnTo>
                    <a:pt x="815" y="246"/>
                  </a:lnTo>
                  <a:lnTo>
                    <a:pt x="829" y="289"/>
                  </a:lnTo>
                  <a:lnTo>
                    <a:pt x="843" y="333"/>
                  </a:lnTo>
                  <a:lnTo>
                    <a:pt x="854" y="374"/>
                  </a:lnTo>
                  <a:lnTo>
                    <a:pt x="867" y="413"/>
                  </a:lnTo>
                  <a:lnTo>
                    <a:pt x="876" y="447"/>
                  </a:lnTo>
                  <a:lnTo>
                    <a:pt x="884" y="477"/>
                  </a:lnTo>
                  <a:lnTo>
                    <a:pt x="890" y="499"/>
                  </a:lnTo>
                  <a:lnTo>
                    <a:pt x="895" y="516"/>
                  </a:lnTo>
                  <a:close/>
                </a:path>
              </a:pathLst>
            </a:custGeom>
            <a:solidFill>
              <a:srgbClr val="000000"/>
            </a:solidFill>
            <a:ln w="9525">
              <a:noFill/>
              <a:round/>
              <a:headEnd/>
              <a:tailEnd/>
            </a:ln>
          </p:spPr>
          <p:txBody>
            <a:bodyPr/>
            <a:lstStyle/>
            <a:p>
              <a:endParaRPr lang="fr-FR"/>
            </a:p>
          </p:txBody>
        </p:sp>
        <p:sp>
          <p:nvSpPr>
            <p:cNvPr id="19834" name="Freeform 69"/>
            <p:cNvSpPr>
              <a:spLocks/>
            </p:cNvSpPr>
            <p:nvPr/>
          </p:nvSpPr>
          <p:spPr bwMode="auto">
            <a:xfrm>
              <a:off x="1881" y="1237"/>
              <a:ext cx="166" cy="158"/>
            </a:xfrm>
            <a:custGeom>
              <a:avLst/>
              <a:gdLst>
                <a:gd name="T0" fmla="*/ 1 w 1664"/>
                <a:gd name="T1" fmla="*/ 0 h 1586"/>
                <a:gd name="T2" fmla="*/ 1 w 1664"/>
                <a:gd name="T3" fmla="*/ 0 h 1586"/>
                <a:gd name="T4" fmla="*/ 1 w 1664"/>
                <a:gd name="T5" fmla="*/ 0 h 1586"/>
                <a:gd name="T6" fmla="*/ 1 w 1664"/>
                <a:gd name="T7" fmla="*/ 0 h 1586"/>
                <a:gd name="T8" fmla="*/ 1 w 1664"/>
                <a:gd name="T9" fmla="*/ 0 h 1586"/>
                <a:gd name="T10" fmla="*/ 1 w 1664"/>
                <a:gd name="T11" fmla="*/ 0 h 1586"/>
                <a:gd name="T12" fmla="*/ 1 w 1664"/>
                <a:gd name="T13" fmla="*/ 0 h 1586"/>
                <a:gd name="T14" fmla="*/ 1 w 1664"/>
                <a:gd name="T15" fmla="*/ 0 h 1586"/>
                <a:gd name="T16" fmla="*/ 1 w 1664"/>
                <a:gd name="T17" fmla="*/ 0 h 1586"/>
                <a:gd name="T18" fmla="*/ 1 w 1664"/>
                <a:gd name="T19" fmla="*/ 0 h 1586"/>
                <a:gd name="T20" fmla="*/ 1 w 1664"/>
                <a:gd name="T21" fmla="*/ 0 h 1586"/>
                <a:gd name="T22" fmla="*/ 1 w 1664"/>
                <a:gd name="T23" fmla="*/ 0 h 1586"/>
                <a:gd name="T24" fmla="*/ 1 w 1664"/>
                <a:gd name="T25" fmla="*/ 0 h 1586"/>
                <a:gd name="T26" fmla="*/ 1 w 1664"/>
                <a:gd name="T27" fmla="*/ 0 h 1586"/>
                <a:gd name="T28" fmla="*/ 1 w 1664"/>
                <a:gd name="T29" fmla="*/ 0 h 1586"/>
                <a:gd name="T30" fmla="*/ 1 w 1664"/>
                <a:gd name="T31" fmla="*/ 0 h 1586"/>
                <a:gd name="T32" fmla="*/ 1 w 1664"/>
                <a:gd name="T33" fmla="*/ 0 h 1586"/>
                <a:gd name="T34" fmla="*/ 1 w 1664"/>
                <a:gd name="T35" fmla="*/ 0 h 1586"/>
                <a:gd name="T36" fmla="*/ 1 w 1664"/>
                <a:gd name="T37" fmla="*/ 0 h 1586"/>
                <a:gd name="T38" fmla="*/ 0 w 1664"/>
                <a:gd name="T39" fmla="*/ 0 h 1586"/>
                <a:gd name="T40" fmla="*/ 0 w 1664"/>
                <a:gd name="T41" fmla="*/ 0 h 1586"/>
                <a:gd name="T42" fmla="*/ 1 w 1664"/>
                <a:gd name="T43" fmla="*/ 1 h 1586"/>
                <a:gd name="T44" fmla="*/ 1 w 1664"/>
                <a:gd name="T45" fmla="*/ 1 h 1586"/>
                <a:gd name="T46" fmla="*/ 1 w 1664"/>
                <a:gd name="T47" fmla="*/ 1 h 1586"/>
                <a:gd name="T48" fmla="*/ 0 w 1664"/>
                <a:gd name="T49" fmla="*/ 1 h 1586"/>
                <a:gd name="T50" fmla="*/ 0 w 1664"/>
                <a:gd name="T51" fmla="*/ 1 h 1586"/>
                <a:gd name="T52" fmla="*/ 0 w 1664"/>
                <a:gd name="T53" fmla="*/ 1 h 1586"/>
                <a:gd name="T54" fmla="*/ 0 w 1664"/>
                <a:gd name="T55" fmla="*/ 1 h 1586"/>
                <a:gd name="T56" fmla="*/ 0 w 1664"/>
                <a:gd name="T57" fmla="*/ 1 h 1586"/>
                <a:gd name="T58" fmla="*/ 0 w 1664"/>
                <a:gd name="T59" fmla="*/ 1 h 1586"/>
                <a:gd name="T60" fmla="*/ 0 w 1664"/>
                <a:gd name="T61" fmla="*/ 1 h 1586"/>
                <a:gd name="T62" fmla="*/ 0 w 1664"/>
                <a:gd name="T63" fmla="*/ 1 h 1586"/>
                <a:gd name="T64" fmla="*/ 1 w 1664"/>
                <a:gd name="T65" fmla="*/ 1 h 1586"/>
                <a:gd name="T66" fmla="*/ 1 w 1664"/>
                <a:gd name="T67" fmla="*/ 1 h 1586"/>
                <a:gd name="T68" fmla="*/ 1 w 1664"/>
                <a:gd name="T69" fmla="*/ 1 h 1586"/>
                <a:gd name="T70" fmla="*/ 0 w 1664"/>
                <a:gd name="T71" fmla="*/ 1 h 1586"/>
                <a:gd name="T72" fmla="*/ 0 w 1664"/>
                <a:gd name="T73" fmla="*/ 1 h 1586"/>
                <a:gd name="T74" fmla="*/ 0 w 1664"/>
                <a:gd name="T75" fmla="*/ 1 h 1586"/>
                <a:gd name="T76" fmla="*/ 0 w 1664"/>
                <a:gd name="T77" fmla="*/ 1 h 1586"/>
                <a:gd name="T78" fmla="*/ 0 w 1664"/>
                <a:gd name="T79" fmla="*/ 1 h 1586"/>
                <a:gd name="T80" fmla="*/ 0 w 1664"/>
                <a:gd name="T81" fmla="*/ 1 h 1586"/>
                <a:gd name="T82" fmla="*/ 0 w 1664"/>
                <a:gd name="T83" fmla="*/ 1 h 1586"/>
                <a:gd name="T84" fmla="*/ 0 w 1664"/>
                <a:gd name="T85" fmla="*/ 1 h 1586"/>
                <a:gd name="T86" fmla="*/ 0 w 1664"/>
                <a:gd name="T87" fmla="*/ 1 h 1586"/>
                <a:gd name="T88" fmla="*/ 0 w 1664"/>
                <a:gd name="T89" fmla="*/ 1 h 1586"/>
                <a:gd name="T90" fmla="*/ 1 w 1664"/>
                <a:gd name="T91" fmla="*/ 1 h 1586"/>
                <a:gd name="T92" fmla="*/ 1 w 1664"/>
                <a:gd name="T93" fmla="*/ 1 h 1586"/>
                <a:gd name="T94" fmla="*/ 1 w 1664"/>
                <a:gd name="T95" fmla="*/ 1 h 1586"/>
                <a:gd name="T96" fmla="*/ 1 w 1664"/>
                <a:gd name="T97" fmla="*/ 1 h 1586"/>
                <a:gd name="T98" fmla="*/ 1 w 1664"/>
                <a:gd name="T99" fmla="*/ 1 h 1586"/>
                <a:gd name="T100" fmla="*/ 1 w 1664"/>
                <a:gd name="T101" fmla="*/ 1 h 1586"/>
                <a:gd name="T102" fmla="*/ 2 w 1664"/>
                <a:gd name="T103" fmla="*/ 1 h 1586"/>
                <a:gd name="T104" fmla="*/ 1 w 1664"/>
                <a:gd name="T105" fmla="*/ 1 h 1586"/>
                <a:gd name="T106" fmla="*/ 1 w 1664"/>
                <a:gd name="T107" fmla="*/ 1 h 1586"/>
                <a:gd name="T108" fmla="*/ 1 w 1664"/>
                <a:gd name="T109" fmla="*/ 1 h 1586"/>
                <a:gd name="T110" fmla="*/ 0 w 1664"/>
                <a:gd name="T111" fmla="*/ 1 h 1586"/>
                <a:gd name="T112" fmla="*/ 0 w 1664"/>
                <a:gd name="T113" fmla="*/ 1 h 1586"/>
                <a:gd name="T114" fmla="*/ 0 w 1664"/>
                <a:gd name="T115" fmla="*/ 1 h 1586"/>
                <a:gd name="T116" fmla="*/ 0 w 1664"/>
                <a:gd name="T117" fmla="*/ 1 h 1586"/>
                <a:gd name="T118" fmla="*/ 0 w 1664"/>
                <a:gd name="T119" fmla="*/ 1 h 158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64"/>
                <a:gd name="T181" fmla="*/ 0 h 1586"/>
                <a:gd name="T182" fmla="*/ 1664 w 1664"/>
                <a:gd name="T183" fmla="*/ 1586 h 158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64" h="1586">
                  <a:moveTo>
                    <a:pt x="1441" y="0"/>
                  </a:moveTo>
                  <a:lnTo>
                    <a:pt x="1448" y="44"/>
                  </a:lnTo>
                  <a:lnTo>
                    <a:pt x="1388" y="61"/>
                  </a:lnTo>
                  <a:lnTo>
                    <a:pt x="1430" y="77"/>
                  </a:lnTo>
                  <a:lnTo>
                    <a:pt x="1417" y="82"/>
                  </a:lnTo>
                  <a:lnTo>
                    <a:pt x="1406" y="87"/>
                  </a:lnTo>
                  <a:lnTo>
                    <a:pt x="1393" y="92"/>
                  </a:lnTo>
                  <a:lnTo>
                    <a:pt x="1381" y="96"/>
                  </a:lnTo>
                  <a:lnTo>
                    <a:pt x="1368" y="98"/>
                  </a:lnTo>
                  <a:lnTo>
                    <a:pt x="1355" y="100"/>
                  </a:lnTo>
                  <a:lnTo>
                    <a:pt x="1342" y="101"/>
                  </a:lnTo>
                  <a:lnTo>
                    <a:pt x="1329" y="103"/>
                  </a:lnTo>
                  <a:lnTo>
                    <a:pt x="1316" y="103"/>
                  </a:lnTo>
                  <a:lnTo>
                    <a:pt x="1302" y="104"/>
                  </a:lnTo>
                  <a:lnTo>
                    <a:pt x="1289" y="105"/>
                  </a:lnTo>
                  <a:lnTo>
                    <a:pt x="1276" y="106"/>
                  </a:lnTo>
                  <a:lnTo>
                    <a:pt x="1263" y="106"/>
                  </a:lnTo>
                  <a:lnTo>
                    <a:pt x="1250" y="107"/>
                  </a:lnTo>
                  <a:lnTo>
                    <a:pt x="1237" y="109"/>
                  </a:lnTo>
                  <a:lnTo>
                    <a:pt x="1224" y="112"/>
                  </a:lnTo>
                  <a:lnTo>
                    <a:pt x="1232" y="132"/>
                  </a:lnTo>
                  <a:lnTo>
                    <a:pt x="1329" y="154"/>
                  </a:lnTo>
                  <a:lnTo>
                    <a:pt x="1146" y="177"/>
                  </a:lnTo>
                  <a:lnTo>
                    <a:pt x="1124" y="194"/>
                  </a:lnTo>
                  <a:lnTo>
                    <a:pt x="1133" y="196"/>
                  </a:lnTo>
                  <a:lnTo>
                    <a:pt x="1144" y="200"/>
                  </a:lnTo>
                  <a:lnTo>
                    <a:pt x="1154" y="202"/>
                  </a:lnTo>
                  <a:lnTo>
                    <a:pt x="1165" y="205"/>
                  </a:lnTo>
                  <a:lnTo>
                    <a:pt x="1176" y="208"/>
                  </a:lnTo>
                  <a:lnTo>
                    <a:pt x="1186" y="211"/>
                  </a:lnTo>
                  <a:lnTo>
                    <a:pt x="1197" y="214"/>
                  </a:lnTo>
                  <a:lnTo>
                    <a:pt x="1207" y="218"/>
                  </a:lnTo>
                  <a:lnTo>
                    <a:pt x="1217" y="220"/>
                  </a:lnTo>
                  <a:lnTo>
                    <a:pt x="1228" y="223"/>
                  </a:lnTo>
                  <a:lnTo>
                    <a:pt x="1238" y="226"/>
                  </a:lnTo>
                  <a:lnTo>
                    <a:pt x="1250" y="229"/>
                  </a:lnTo>
                  <a:lnTo>
                    <a:pt x="1259" y="232"/>
                  </a:lnTo>
                  <a:lnTo>
                    <a:pt x="1270" y="236"/>
                  </a:lnTo>
                  <a:lnTo>
                    <a:pt x="1281" y="239"/>
                  </a:lnTo>
                  <a:lnTo>
                    <a:pt x="1292" y="242"/>
                  </a:lnTo>
                  <a:lnTo>
                    <a:pt x="1270" y="243"/>
                  </a:lnTo>
                  <a:lnTo>
                    <a:pt x="1250" y="244"/>
                  </a:lnTo>
                  <a:lnTo>
                    <a:pt x="1228" y="244"/>
                  </a:lnTo>
                  <a:lnTo>
                    <a:pt x="1207" y="245"/>
                  </a:lnTo>
                  <a:lnTo>
                    <a:pt x="1186" y="245"/>
                  </a:lnTo>
                  <a:lnTo>
                    <a:pt x="1166" y="245"/>
                  </a:lnTo>
                  <a:lnTo>
                    <a:pt x="1145" y="245"/>
                  </a:lnTo>
                  <a:lnTo>
                    <a:pt x="1125" y="246"/>
                  </a:lnTo>
                  <a:lnTo>
                    <a:pt x="1104" y="246"/>
                  </a:lnTo>
                  <a:lnTo>
                    <a:pt x="1083" y="246"/>
                  </a:lnTo>
                  <a:lnTo>
                    <a:pt x="1062" y="246"/>
                  </a:lnTo>
                  <a:lnTo>
                    <a:pt x="1042" y="247"/>
                  </a:lnTo>
                  <a:lnTo>
                    <a:pt x="1021" y="248"/>
                  </a:lnTo>
                  <a:lnTo>
                    <a:pt x="1001" y="250"/>
                  </a:lnTo>
                  <a:lnTo>
                    <a:pt x="982" y="254"/>
                  </a:lnTo>
                  <a:lnTo>
                    <a:pt x="962" y="258"/>
                  </a:lnTo>
                  <a:lnTo>
                    <a:pt x="967" y="258"/>
                  </a:lnTo>
                  <a:lnTo>
                    <a:pt x="974" y="260"/>
                  </a:lnTo>
                  <a:lnTo>
                    <a:pt x="984" y="262"/>
                  </a:lnTo>
                  <a:lnTo>
                    <a:pt x="996" y="265"/>
                  </a:lnTo>
                  <a:lnTo>
                    <a:pt x="1008" y="268"/>
                  </a:lnTo>
                  <a:lnTo>
                    <a:pt x="1023" y="274"/>
                  </a:lnTo>
                  <a:lnTo>
                    <a:pt x="1038" y="279"/>
                  </a:lnTo>
                  <a:lnTo>
                    <a:pt x="1054" y="285"/>
                  </a:lnTo>
                  <a:lnTo>
                    <a:pt x="1069" y="291"/>
                  </a:lnTo>
                  <a:lnTo>
                    <a:pt x="1083" y="296"/>
                  </a:lnTo>
                  <a:lnTo>
                    <a:pt x="1097" y="301"/>
                  </a:lnTo>
                  <a:lnTo>
                    <a:pt x="1112" y="308"/>
                  </a:lnTo>
                  <a:lnTo>
                    <a:pt x="1124" y="312"/>
                  </a:lnTo>
                  <a:lnTo>
                    <a:pt x="1135" y="317"/>
                  </a:lnTo>
                  <a:lnTo>
                    <a:pt x="1145" y="321"/>
                  </a:lnTo>
                  <a:lnTo>
                    <a:pt x="1153" y="326"/>
                  </a:lnTo>
                  <a:lnTo>
                    <a:pt x="778" y="326"/>
                  </a:lnTo>
                  <a:lnTo>
                    <a:pt x="782" y="332"/>
                  </a:lnTo>
                  <a:lnTo>
                    <a:pt x="791" y="338"/>
                  </a:lnTo>
                  <a:lnTo>
                    <a:pt x="802" y="345"/>
                  </a:lnTo>
                  <a:lnTo>
                    <a:pt x="816" y="352"/>
                  </a:lnTo>
                  <a:lnTo>
                    <a:pt x="831" y="358"/>
                  </a:lnTo>
                  <a:lnTo>
                    <a:pt x="849" y="365"/>
                  </a:lnTo>
                  <a:lnTo>
                    <a:pt x="867" y="371"/>
                  </a:lnTo>
                  <a:lnTo>
                    <a:pt x="887" y="379"/>
                  </a:lnTo>
                  <a:lnTo>
                    <a:pt x="906" y="384"/>
                  </a:lnTo>
                  <a:lnTo>
                    <a:pt x="925" y="390"/>
                  </a:lnTo>
                  <a:lnTo>
                    <a:pt x="943" y="395"/>
                  </a:lnTo>
                  <a:lnTo>
                    <a:pt x="962" y="401"/>
                  </a:lnTo>
                  <a:lnTo>
                    <a:pt x="979" y="405"/>
                  </a:lnTo>
                  <a:lnTo>
                    <a:pt x="995" y="410"/>
                  </a:lnTo>
                  <a:lnTo>
                    <a:pt x="1008" y="415"/>
                  </a:lnTo>
                  <a:lnTo>
                    <a:pt x="1020" y="419"/>
                  </a:lnTo>
                  <a:lnTo>
                    <a:pt x="1000" y="417"/>
                  </a:lnTo>
                  <a:lnTo>
                    <a:pt x="977" y="416"/>
                  </a:lnTo>
                  <a:lnTo>
                    <a:pt x="952" y="413"/>
                  </a:lnTo>
                  <a:lnTo>
                    <a:pt x="925" y="412"/>
                  </a:lnTo>
                  <a:lnTo>
                    <a:pt x="896" y="409"/>
                  </a:lnTo>
                  <a:lnTo>
                    <a:pt x="867" y="408"/>
                  </a:lnTo>
                  <a:lnTo>
                    <a:pt x="836" y="406"/>
                  </a:lnTo>
                  <a:lnTo>
                    <a:pt x="805" y="405"/>
                  </a:lnTo>
                  <a:lnTo>
                    <a:pt x="774" y="403"/>
                  </a:lnTo>
                  <a:lnTo>
                    <a:pt x="743" y="402"/>
                  </a:lnTo>
                  <a:lnTo>
                    <a:pt x="712" y="402"/>
                  </a:lnTo>
                  <a:lnTo>
                    <a:pt x="684" y="403"/>
                  </a:lnTo>
                  <a:lnTo>
                    <a:pt x="657" y="403"/>
                  </a:lnTo>
                  <a:lnTo>
                    <a:pt x="633" y="406"/>
                  </a:lnTo>
                  <a:lnTo>
                    <a:pt x="608" y="408"/>
                  </a:lnTo>
                  <a:lnTo>
                    <a:pt x="590" y="413"/>
                  </a:lnTo>
                  <a:lnTo>
                    <a:pt x="811" y="501"/>
                  </a:lnTo>
                  <a:lnTo>
                    <a:pt x="799" y="502"/>
                  </a:lnTo>
                  <a:lnTo>
                    <a:pt x="784" y="504"/>
                  </a:lnTo>
                  <a:lnTo>
                    <a:pt x="764" y="505"/>
                  </a:lnTo>
                  <a:lnTo>
                    <a:pt x="741" y="506"/>
                  </a:lnTo>
                  <a:lnTo>
                    <a:pt x="713" y="506"/>
                  </a:lnTo>
                  <a:lnTo>
                    <a:pt x="685" y="507"/>
                  </a:lnTo>
                  <a:lnTo>
                    <a:pt x="654" y="508"/>
                  </a:lnTo>
                  <a:lnTo>
                    <a:pt x="623" y="509"/>
                  </a:lnTo>
                  <a:lnTo>
                    <a:pt x="591" y="508"/>
                  </a:lnTo>
                  <a:lnTo>
                    <a:pt x="560" y="508"/>
                  </a:lnTo>
                  <a:lnTo>
                    <a:pt x="529" y="507"/>
                  </a:lnTo>
                  <a:lnTo>
                    <a:pt x="501" y="507"/>
                  </a:lnTo>
                  <a:lnTo>
                    <a:pt x="475" y="506"/>
                  </a:lnTo>
                  <a:lnTo>
                    <a:pt x="452" y="505"/>
                  </a:lnTo>
                  <a:lnTo>
                    <a:pt x="433" y="504"/>
                  </a:lnTo>
                  <a:lnTo>
                    <a:pt x="419" y="504"/>
                  </a:lnTo>
                  <a:lnTo>
                    <a:pt x="424" y="524"/>
                  </a:lnTo>
                  <a:lnTo>
                    <a:pt x="442" y="527"/>
                  </a:lnTo>
                  <a:lnTo>
                    <a:pt x="461" y="530"/>
                  </a:lnTo>
                  <a:lnTo>
                    <a:pt x="480" y="533"/>
                  </a:lnTo>
                  <a:lnTo>
                    <a:pt x="499" y="537"/>
                  </a:lnTo>
                  <a:lnTo>
                    <a:pt x="518" y="541"/>
                  </a:lnTo>
                  <a:lnTo>
                    <a:pt x="537" y="545"/>
                  </a:lnTo>
                  <a:lnTo>
                    <a:pt x="556" y="549"/>
                  </a:lnTo>
                  <a:lnTo>
                    <a:pt x="575" y="554"/>
                  </a:lnTo>
                  <a:lnTo>
                    <a:pt x="593" y="559"/>
                  </a:lnTo>
                  <a:lnTo>
                    <a:pt x="612" y="564"/>
                  </a:lnTo>
                  <a:lnTo>
                    <a:pt x="632" y="568"/>
                  </a:lnTo>
                  <a:lnTo>
                    <a:pt x="650" y="574"/>
                  </a:lnTo>
                  <a:lnTo>
                    <a:pt x="668" y="581"/>
                  </a:lnTo>
                  <a:lnTo>
                    <a:pt x="686" y="587"/>
                  </a:lnTo>
                  <a:lnTo>
                    <a:pt x="704" y="594"/>
                  </a:lnTo>
                  <a:lnTo>
                    <a:pt x="723" y="602"/>
                  </a:lnTo>
                  <a:lnTo>
                    <a:pt x="697" y="602"/>
                  </a:lnTo>
                  <a:lnTo>
                    <a:pt x="673" y="602"/>
                  </a:lnTo>
                  <a:lnTo>
                    <a:pt x="645" y="601"/>
                  </a:lnTo>
                  <a:lnTo>
                    <a:pt x="618" y="601"/>
                  </a:lnTo>
                  <a:lnTo>
                    <a:pt x="589" y="599"/>
                  </a:lnTo>
                  <a:lnTo>
                    <a:pt x="559" y="598"/>
                  </a:lnTo>
                  <a:lnTo>
                    <a:pt x="530" y="596"/>
                  </a:lnTo>
                  <a:lnTo>
                    <a:pt x="500" y="595"/>
                  </a:lnTo>
                  <a:lnTo>
                    <a:pt x="468" y="591"/>
                  </a:lnTo>
                  <a:lnTo>
                    <a:pt x="439" y="588"/>
                  </a:lnTo>
                  <a:lnTo>
                    <a:pt x="409" y="585"/>
                  </a:lnTo>
                  <a:lnTo>
                    <a:pt x="380" y="582"/>
                  </a:lnTo>
                  <a:lnTo>
                    <a:pt x="352" y="578"/>
                  </a:lnTo>
                  <a:lnTo>
                    <a:pt x="327" y="574"/>
                  </a:lnTo>
                  <a:lnTo>
                    <a:pt x="302" y="570"/>
                  </a:lnTo>
                  <a:lnTo>
                    <a:pt x="280" y="567"/>
                  </a:lnTo>
                  <a:lnTo>
                    <a:pt x="280" y="587"/>
                  </a:lnTo>
                  <a:lnTo>
                    <a:pt x="300" y="592"/>
                  </a:lnTo>
                  <a:lnTo>
                    <a:pt x="319" y="598"/>
                  </a:lnTo>
                  <a:lnTo>
                    <a:pt x="338" y="602"/>
                  </a:lnTo>
                  <a:lnTo>
                    <a:pt x="358" y="607"/>
                  </a:lnTo>
                  <a:lnTo>
                    <a:pt x="378" y="612"/>
                  </a:lnTo>
                  <a:lnTo>
                    <a:pt x="398" y="616"/>
                  </a:lnTo>
                  <a:lnTo>
                    <a:pt x="418" y="620"/>
                  </a:lnTo>
                  <a:lnTo>
                    <a:pt x="440" y="624"/>
                  </a:lnTo>
                  <a:lnTo>
                    <a:pt x="459" y="626"/>
                  </a:lnTo>
                  <a:lnTo>
                    <a:pt x="480" y="630"/>
                  </a:lnTo>
                  <a:lnTo>
                    <a:pt x="500" y="632"/>
                  </a:lnTo>
                  <a:lnTo>
                    <a:pt x="521" y="635"/>
                  </a:lnTo>
                  <a:lnTo>
                    <a:pt x="540" y="637"/>
                  </a:lnTo>
                  <a:lnTo>
                    <a:pt x="562" y="639"/>
                  </a:lnTo>
                  <a:lnTo>
                    <a:pt x="582" y="641"/>
                  </a:lnTo>
                  <a:lnTo>
                    <a:pt x="603" y="644"/>
                  </a:lnTo>
                  <a:lnTo>
                    <a:pt x="574" y="646"/>
                  </a:lnTo>
                  <a:lnTo>
                    <a:pt x="546" y="650"/>
                  </a:lnTo>
                  <a:lnTo>
                    <a:pt x="517" y="653"/>
                  </a:lnTo>
                  <a:lnTo>
                    <a:pt x="488" y="656"/>
                  </a:lnTo>
                  <a:lnTo>
                    <a:pt x="459" y="658"/>
                  </a:lnTo>
                  <a:lnTo>
                    <a:pt x="429" y="660"/>
                  </a:lnTo>
                  <a:lnTo>
                    <a:pt x="399" y="662"/>
                  </a:lnTo>
                  <a:lnTo>
                    <a:pt x="371" y="666"/>
                  </a:lnTo>
                  <a:lnTo>
                    <a:pt x="341" y="667"/>
                  </a:lnTo>
                  <a:lnTo>
                    <a:pt x="311" y="669"/>
                  </a:lnTo>
                  <a:lnTo>
                    <a:pt x="282" y="670"/>
                  </a:lnTo>
                  <a:lnTo>
                    <a:pt x="253" y="673"/>
                  </a:lnTo>
                  <a:lnTo>
                    <a:pt x="224" y="674"/>
                  </a:lnTo>
                  <a:lnTo>
                    <a:pt x="196" y="676"/>
                  </a:lnTo>
                  <a:lnTo>
                    <a:pt x="168" y="677"/>
                  </a:lnTo>
                  <a:lnTo>
                    <a:pt x="142" y="680"/>
                  </a:lnTo>
                  <a:lnTo>
                    <a:pt x="149" y="681"/>
                  </a:lnTo>
                  <a:lnTo>
                    <a:pt x="171" y="685"/>
                  </a:lnTo>
                  <a:lnTo>
                    <a:pt x="205" y="688"/>
                  </a:lnTo>
                  <a:lnTo>
                    <a:pt x="252" y="692"/>
                  </a:lnTo>
                  <a:lnTo>
                    <a:pt x="306" y="695"/>
                  </a:lnTo>
                  <a:lnTo>
                    <a:pt x="369" y="700"/>
                  </a:lnTo>
                  <a:lnTo>
                    <a:pt x="435" y="705"/>
                  </a:lnTo>
                  <a:lnTo>
                    <a:pt x="506" y="711"/>
                  </a:lnTo>
                  <a:lnTo>
                    <a:pt x="579" y="715"/>
                  </a:lnTo>
                  <a:lnTo>
                    <a:pt x="650" y="720"/>
                  </a:lnTo>
                  <a:lnTo>
                    <a:pt x="720" y="724"/>
                  </a:lnTo>
                  <a:lnTo>
                    <a:pt x="786" y="729"/>
                  </a:lnTo>
                  <a:lnTo>
                    <a:pt x="847" y="732"/>
                  </a:lnTo>
                  <a:lnTo>
                    <a:pt x="901" y="736"/>
                  </a:lnTo>
                  <a:lnTo>
                    <a:pt x="944" y="740"/>
                  </a:lnTo>
                  <a:lnTo>
                    <a:pt x="979" y="743"/>
                  </a:lnTo>
                  <a:lnTo>
                    <a:pt x="965" y="788"/>
                  </a:lnTo>
                  <a:lnTo>
                    <a:pt x="916" y="782"/>
                  </a:lnTo>
                  <a:lnTo>
                    <a:pt x="867" y="778"/>
                  </a:lnTo>
                  <a:lnTo>
                    <a:pt x="817" y="775"/>
                  </a:lnTo>
                  <a:lnTo>
                    <a:pt x="767" y="771"/>
                  </a:lnTo>
                  <a:lnTo>
                    <a:pt x="716" y="767"/>
                  </a:lnTo>
                  <a:lnTo>
                    <a:pt x="665" y="764"/>
                  </a:lnTo>
                  <a:lnTo>
                    <a:pt x="616" y="762"/>
                  </a:lnTo>
                  <a:lnTo>
                    <a:pt x="565" y="761"/>
                  </a:lnTo>
                  <a:lnTo>
                    <a:pt x="513" y="758"/>
                  </a:lnTo>
                  <a:lnTo>
                    <a:pt x="461" y="756"/>
                  </a:lnTo>
                  <a:lnTo>
                    <a:pt x="410" y="753"/>
                  </a:lnTo>
                  <a:lnTo>
                    <a:pt x="360" y="752"/>
                  </a:lnTo>
                  <a:lnTo>
                    <a:pt x="309" y="750"/>
                  </a:lnTo>
                  <a:lnTo>
                    <a:pt x="259" y="748"/>
                  </a:lnTo>
                  <a:lnTo>
                    <a:pt x="209" y="746"/>
                  </a:lnTo>
                  <a:lnTo>
                    <a:pt x="162" y="745"/>
                  </a:lnTo>
                  <a:lnTo>
                    <a:pt x="162" y="751"/>
                  </a:lnTo>
                  <a:lnTo>
                    <a:pt x="168" y="760"/>
                  </a:lnTo>
                  <a:lnTo>
                    <a:pt x="177" y="766"/>
                  </a:lnTo>
                  <a:lnTo>
                    <a:pt x="189" y="775"/>
                  </a:lnTo>
                  <a:lnTo>
                    <a:pt x="203" y="782"/>
                  </a:lnTo>
                  <a:lnTo>
                    <a:pt x="220" y="789"/>
                  </a:lnTo>
                  <a:lnTo>
                    <a:pt x="237" y="797"/>
                  </a:lnTo>
                  <a:lnTo>
                    <a:pt x="256" y="804"/>
                  </a:lnTo>
                  <a:lnTo>
                    <a:pt x="273" y="810"/>
                  </a:lnTo>
                  <a:lnTo>
                    <a:pt x="290" y="816"/>
                  </a:lnTo>
                  <a:lnTo>
                    <a:pt x="306" y="821"/>
                  </a:lnTo>
                  <a:lnTo>
                    <a:pt x="322" y="828"/>
                  </a:lnTo>
                  <a:lnTo>
                    <a:pt x="335" y="832"/>
                  </a:lnTo>
                  <a:lnTo>
                    <a:pt x="344" y="837"/>
                  </a:lnTo>
                  <a:lnTo>
                    <a:pt x="350" y="840"/>
                  </a:lnTo>
                  <a:lnTo>
                    <a:pt x="354" y="843"/>
                  </a:lnTo>
                  <a:lnTo>
                    <a:pt x="273" y="851"/>
                  </a:lnTo>
                  <a:lnTo>
                    <a:pt x="275" y="876"/>
                  </a:lnTo>
                  <a:lnTo>
                    <a:pt x="394" y="924"/>
                  </a:lnTo>
                  <a:lnTo>
                    <a:pt x="339" y="944"/>
                  </a:lnTo>
                  <a:lnTo>
                    <a:pt x="348" y="953"/>
                  </a:lnTo>
                  <a:lnTo>
                    <a:pt x="358" y="962"/>
                  </a:lnTo>
                  <a:lnTo>
                    <a:pt x="366" y="969"/>
                  </a:lnTo>
                  <a:lnTo>
                    <a:pt x="376" y="977"/>
                  </a:lnTo>
                  <a:lnTo>
                    <a:pt x="383" y="982"/>
                  </a:lnTo>
                  <a:lnTo>
                    <a:pt x="393" y="989"/>
                  </a:lnTo>
                  <a:lnTo>
                    <a:pt x="400" y="994"/>
                  </a:lnTo>
                  <a:lnTo>
                    <a:pt x="410" y="999"/>
                  </a:lnTo>
                  <a:lnTo>
                    <a:pt x="418" y="1002"/>
                  </a:lnTo>
                  <a:lnTo>
                    <a:pt x="427" y="1007"/>
                  </a:lnTo>
                  <a:lnTo>
                    <a:pt x="436" y="1011"/>
                  </a:lnTo>
                  <a:lnTo>
                    <a:pt x="447" y="1015"/>
                  </a:lnTo>
                  <a:lnTo>
                    <a:pt x="457" y="1019"/>
                  </a:lnTo>
                  <a:lnTo>
                    <a:pt x="469" y="1023"/>
                  </a:lnTo>
                  <a:lnTo>
                    <a:pt x="481" y="1028"/>
                  </a:lnTo>
                  <a:lnTo>
                    <a:pt x="495" y="1034"/>
                  </a:lnTo>
                  <a:lnTo>
                    <a:pt x="436" y="1057"/>
                  </a:lnTo>
                  <a:lnTo>
                    <a:pt x="443" y="1065"/>
                  </a:lnTo>
                  <a:lnTo>
                    <a:pt x="451" y="1072"/>
                  </a:lnTo>
                  <a:lnTo>
                    <a:pt x="459" y="1079"/>
                  </a:lnTo>
                  <a:lnTo>
                    <a:pt x="467" y="1086"/>
                  </a:lnTo>
                  <a:lnTo>
                    <a:pt x="476" y="1091"/>
                  </a:lnTo>
                  <a:lnTo>
                    <a:pt x="484" y="1097"/>
                  </a:lnTo>
                  <a:lnTo>
                    <a:pt x="493" y="1102"/>
                  </a:lnTo>
                  <a:lnTo>
                    <a:pt x="502" y="1108"/>
                  </a:lnTo>
                  <a:lnTo>
                    <a:pt x="511" y="1112"/>
                  </a:lnTo>
                  <a:lnTo>
                    <a:pt x="520" y="1118"/>
                  </a:lnTo>
                  <a:lnTo>
                    <a:pt x="529" y="1122"/>
                  </a:lnTo>
                  <a:lnTo>
                    <a:pt x="538" y="1128"/>
                  </a:lnTo>
                  <a:lnTo>
                    <a:pt x="547" y="1134"/>
                  </a:lnTo>
                  <a:lnTo>
                    <a:pt x="556" y="1139"/>
                  </a:lnTo>
                  <a:lnTo>
                    <a:pt x="566" y="1145"/>
                  </a:lnTo>
                  <a:lnTo>
                    <a:pt x="575" y="1153"/>
                  </a:lnTo>
                  <a:lnTo>
                    <a:pt x="530" y="1178"/>
                  </a:lnTo>
                  <a:lnTo>
                    <a:pt x="568" y="1228"/>
                  </a:lnTo>
                  <a:lnTo>
                    <a:pt x="644" y="1264"/>
                  </a:lnTo>
                  <a:lnTo>
                    <a:pt x="605" y="1281"/>
                  </a:lnTo>
                  <a:lnTo>
                    <a:pt x="607" y="1292"/>
                  </a:lnTo>
                  <a:lnTo>
                    <a:pt x="614" y="1307"/>
                  </a:lnTo>
                  <a:lnTo>
                    <a:pt x="621" y="1322"/>
                  </a:lnTo>
                  <a:lnTo>
                    <a:pt x="629" y="1338"/>
                  </a:lnTo>
                  <a:lnTo>
                    <a:pt x="639" y="1354"/>
                  </a:lnTo>
                  <a:lnTo>
                    <a:pt x="650" y="1371"/>
                  </a:lnTo>
                  <a:lnTo>
                    <a:pt x="660" y="1387"/>
                  </a:lnTo>
                  <a:lnTo>
                    <a:pt x="672" y="1405"/>
                  </a:lnTo>
                  <a:lnTo>
                    <a:pt x="682" y="1421"/>
                  </a:lnTo>
                  <a:lnTo>
                    <a:pt x="694" y="1438"/>
                  </a:lnTo>
                  <a:lnTo>
                    <a:pt x="705" y="1453"/>
                  </a:lnTo>
                  <a:lnTo>
                    <a:pt x="716" y="1469"/>
                  </a:lnTo>
                  <a:lnTo>
                    <a:pt x="726" y="1484"/>
                  </a:lnTo>
                  <a:lnTo>
                    <a:pt x="735" y="1498"/>
                  </a:lnTo>
                  <a:lnTo>
                    <a:pt x="744" y="1511"/>
                  </a:lnTo>
                  <a:lnTo>
                    <a:pt x="752" y="1522"/>
                  </a:lnTo>
                  <a:lnTo>
                    <a:pt x="803" y="1493"/>
                  </a:lnTo>
                  <a:lnTo>
                    <a:pt x="856" y="1465"/>
                  </a:lnTo>
                  <a:lnTo>
                    <a:pt x="909" y="1436"/>
                  </a:lnTo>
                  <a:lnTo>
                    <a:pt x="964" y="1411"/>
                  </a:lnTo>
                  <a:lnTo>
                    <a:pt x="1018" y="1385"/>
                  </a:lnTo>
                  <a:lnTo>
                    <a:pt x="1074" y="1359"/>
                  </a:lnTo>
                  <a:lnTo>
                    <a:pt x="1131" y="1335"/>
                  </a:lnTo>
                  <a:lnTo>
                    <a:pt x="1188" y="1312"/>
                  </a:lnTo>
                  <a:lnTo>
                    <a:pt x="1245" y="1287"/>
                  </a:lnTo>
                  <a:lnTo>
                    <a:pt x="1301" y="1265"/>
                  </a:lnTo>
                  <a:lnTo>
                    <a:pt x="1358" y="1243"/>
                  </a:lnTo>
                  <a:lnTo>
                    <a:pt x="1415" y="1222"/>
                  </a:lnTo>
                  <a:lnTo>
                    <a:pt x="1472" y="1199"/>
                  </a:lnTo>
                  <a:lnTo>
                    <a:pt x="1528" y="1179"/>
                  </a:lnTo>
                  <a:lnTo>
                    <a:pt x="1583" y="1159"/>
                  </a:lnTo>
                  <a:lnTo>
                    <a:pt x="1638" y="1140"/>
                  </a:lnTo>
                  <a:lnTo>
                    <a:pt x="1664" y="1178"/>
                  </a:lnTo>
                  <a:lnTo>
                    <a:pt x="1605" y="1198"/>
                  </a:lnTo>
                  <a:lnTo>
                    <a:pt x="1547" y="1222"/>
                  </a:lnTo>
                  <a:lnTo>
                    <a:pt x="1487" y="1244"/>
                  </a:lnTo>
                  <a:lnTo>
                    <a:pt x="1429" y="1268"/>
                  </a:lnTo>
                  <a:lnTo>
                    <a:pt x="1369" y="1291"/>
                  </a:lnTo>
                  <a:lnTo>
                    <a:pt x="1309" y="1316"/>
                  </a:lnTo>
                  <a:lnTo>
                    <a:pt x="1250" y="1341"/>
                  </a:lnTo>
                  <a:lnTo>
                    <a:pt x="1190" y="1368"/>
                  </a:lnTo>
                  <a:lnTo>
                    <a:pt x="1130" y="1393"/>
                  </a:lnTo>
                  <a:lnTo>
                    <a:pt x="1071" y="1420"/>
                  </a:lnTo>
                  <a:lnTo>
                    <a:pt x="1011" y="1446"/>
                  </a:lnTo>
                  <a:lnTo>
                    <a:pt x="954" y="1474"/>
                  </a:lnTo>
                  <a:lnTo>
                    <a:pt x="897" y="1500"/>
                  </a:lnTo>
                  <a:lnTo>
                    <a:pt x="840" y="1529"/>
                  </a:lnTo>
                  <a:lnTo>
                    <a:pt x="784" y="1557"/>
                  </a:lnTo>
                  <a:lnTo>
                    <a:pt x="730" y="1586"/>
                  </a:lnTo>
                  <a:lnTo>
                    <a:pt x="697" y="1540"/>
                  </a:lnTo>
                  <a:lnTo>
                    <a:pt x="665" y="1496"/>
                  </a:lnTo>
                  <a:lnTo>
                    <a:pt x="634" y="1450"/>
                  </a:lnTo>
                  <a:lnTo>
                    <a:pt x="603" y="1405"/>
                  </a:lnTo>
                  <a:lnTo>
                    <a:pt x="571" y="1357"/>
                  </a:lnTo>
                  <a:lnTo>
                    <a:pt x="539" y="1310"/>
                  </a:lnTo>
                  <a:lnTo>
                    <a:pt x="506" y="1264"/>
                  </a:lnTo>
                  <a:lnTo>
                    <a:pt x="475" y="1219"/>
                  </a:lnTo>
                  <a:lnTo>
                    <a:pt x="441" y="1173"/>
                  </a:lnTo>
                  <a:lnTo>
                    <a:pt x="407" y="1128"/>
                  </a:lnTo>
                  <a:lnTo>
                    <a:pt x="371" y="1084"/>
                  </a:lnTo>
                  <a:lnTo>
                    <a:pt x="336" y="1043"/>
                  </a:lnTo>
                  <a:lnTo>
                    <a:pt x="297" y="1000"/>
                  </a:lnTo>
                  <a:lnTo>
                    <a:pt x="259" y="962"/>
                  </a:lnTo>
                  <a:lnTo>
                    <a:pt x="220" y="925"/>
                  </a:lnTo>
                  <a:lnTo>
                    <a:pt x="180" y="891"/>
                  </a:lnTo>
                  <a:lnTo>
                    <a:pt x="41" y="902"/>
                  </a:lnTo>
                  <a:lnTo>
                    <a:pt x="26" y="866"/>
                  </a:lnTo>
                  <a:lnTo>
                    <a:pt x="137" y="843"/>
                  </a:lnTo>
                  <a:lnTo>
                    <a:pt x="125" y="831"/>
                  </a:lnTo>
                  <a:lnTo>
                    <a:pt x="115" y="818"/>
                  </a:lnTo>
                  <a:lnTo>
                    <a:pt x="105" y="805"/>
                  </a:lnTo>
                  <a:lnTo>
                    <a:pt x="96" y="794"/>
                  </a:lnTo>
                  <a:lnTo>
                    <a:pt x="86" y="780"/>
                  </a:lnTo>
                  <a:lnTo>
                    <a:pt x="79" y="766"/>
                  </a:lnTo>
                  <a:lnTo>
                    <a:pt x="70" y="752"/>
                  </a:lnTo>
                  <a:lnTo>
                    <a:pt x="64" y="740"/>
                  </a:lnTo>
                  <a:lnTo>
                    <a:pt x="56" y="725"/>
                  </a:lnTo>
                  <a:lnTo>
                    <a:pt x="48" y="711"/>
                  </a:lnTo>
                  <a:lnTo>
                    <a:pt x="40" y="696"/>
                  </a:lnTo>
                  <a:lnTo>
                    <a:pt x="32" y="684"/>
                  </a:lnTo>
                  <a:lnTo>
                    <a:pt x="24" y="669"/>
                  </a:lnTo>
                  <a:lnTo>
                    <a:pt x="16" y="655"/>
                  </a:lnTo>
                  <a:lnTo>
                    <a:pt x="8" y="642"/>
                  </a:lnTo>
                  <a:lnTo>
                    <a:pt x="0" y="630"/>
                  </a:lnTo>
                  <a:lnTo>
                    <a:pt x="1441" y="0"/>
                  </a:lnTo>
                  <a:close/>
                </a:path>
              </a:pathLst>
            </a:custGeom>
            <a:solidFill>
              <a:srgbClr val="000000"/>
            </a:solidFill>
            <a:ln w="9525">
              <a:noFill/>
              <a:round/>
              <a:headEnd/>
              <a:tailEnd/>
            </a:ln>
          </p:spPr>
          <p:txBody>
            <a:bodyPr/>
            <a:lstStyle/>
            <a:p>
              <a:endParaRPr lang="fr-FR"/>
            </a:p>
          </p:txBody>
        </p:sp>
        <p:sp>
          <p:nvSpPr>
            <p:cNvPr id="19835" name="Freeform 70"/>
            <p:cNvSpPr>
              <a:spLocks/>
            </p:cNvSpPr>
            <p:nvPr/>
          </p:nvSpPr>
          <p:spPr bwMode="auto">
            <a:xfrm>
              <a:off x="2023" y="1365"/>
              <a:ext cx="38" cy="7"/>
            </a:xfrm>
            <a:custGeom>
              <a:avLst/>
              <a:gdLst>
                <a:gd name="T0" fmla="*/ 0 w 388"/>
                <a:gd name="T1" fmla="*/ 0 h 73"/>
                <a:gd name="T2" fmla="*/ 0 w 388"/>
                <a:gd name="T3" fmla="*/ 0 h 73"/>
                <a:gd name="T4" fmla="*/ 0 w 388"/>
                <a:gd name="T5" fmla="*/ 0 h 73"/>
                <a:gd name="T6" fmla="*/ 0 w 388"/>
                <a:gd name="T7" fmla="*/ 0 h 73"/>
                <a:gd name="T8" fmla="*/ 0 w 388"/>
                <a:gd name="T9" fmla="*/ 0 h 73"/>
                <a:gd name="T10" fmla="*/ 0 w 388"/>
                <a:gd name="T11" fmla="*/ 0 h 73"/>
                <a:gd name="T12" fmla="*/ 0 w 388"/>
                <a:gd name="T13" fmla="*/ 0 h 73"/>
                <a:gd name="T14" fmla="*/ 0 w 388"/>
                <a:gd name="T15" fmla="*/ 0 h 73"/>
                <a:gd name="T16" fmla="*/ 0 w 388"/>
                <a:gd name="T17" fmla="*/ 0 h 73"/>
                <a:gd name="T18" fmla="*/ 0 w 388"/>
                <a:gd name="T19" fmla="*/ 0 h 73"/>
                <a:gd name="T20" fmla="*/ 0 w 388"/>
                <a:gd name="T21" fmla="*/ 0 h 73"/>
                <a:gd name="T22" fmla="*/ 0 w 388"/>
                <a:gd name="T23" fmla="*/ 0 h 73"/>
                <a:gd name="T24" fmla="*/ 0 w 388"/>
                <a:gd name="T25" fmla="*/ 0 h 73"/>
                <a:gd name="T26" fmla="*/ 0 w 388"/>
                <a:gd name="T27" fmla="*/ 0 h 73"/>
                <a:gd name="T28" fmla="*/ 0 w 388"/>
                <a:gd name="T29" fmla="*/ 0 h 73"/>
                <a:gd name="T30" fmla="*/ 0 w 388"/>
                <a:gd name="T31" fmla="*/ 0 h 73"/>
                <a:gd name="T32" fmla="*/ 0 w 388"/>
                <a:gd name="T33" fmla="*/ 0 h 73"/>
                <a:gd name="T34" fmla="*/ 0 w 388"/>
                <a:gd name="T35" fmla="*/ 0 h 73"/>
                <a:gd name="T36" fmla="*/ 0 w 388"/>
                <a:gd name="T37" fmla="*/ 0 h 73"/>
                <a:gd name="T38" fmla="*/ 0 w 388"/>
                <a:gd name="T39" fmla="*/ 0 h 73"/>
                <a:gd name="T40" fmla="*/ 0 w 388"/>
                <a:gd name="T41" fmla="*/ 0 h 73"/>
                <a:gd name="T42" fmla="*/ 0 w 388"/>
                <a:gd name="T43" fmla="*/ 0 h 73"/>
                <a:gd name="T44" fmla="*/ 0 w 388"/>
                <a:gd name="T45" fmla="*/ 0 h 73"/>
                <a:gd name="T46" fmla="*/ 0 w 388"/>
                <a:gd name="T47" fmla="*/ 0 h 73"/>
                <a:gd name="T48" fmla="*/ 0 w 388"/>
                <a:gd name="T49" fmla="*/ 0 h 73"/>
                <a:gd name="T50" fmla="*/ 0 w 388"/>
                <a:gd name="T51" fmla="*/ 0 h 73"/>
                <a:gd name="T52" fmla="*/ 0 w 388"/>
                <a:gd name="T53" fmla="*/ 0 h 73"/>
                <a:gd name="T54" fmla="*/ 0 w 388"/>
                <a:gd name="T55" fmla="*/ 0 h 73"/>
                <a:gd name="T56" fmla="*/ 0 w 388"/>
                <a:gd name="T57" fmla="*/ 0 h 73"/>
                <a:gd name="T58" fmla="*/ 0 w 388"/>
                <a:gd name="T59" fmla="*/ 0 h 73"/>
                <a:gd name="T60" fmla="*/ 0 w 388"/>
                <a:gd name="T61" fmla="*/ 0 h 73"/>
                <a:gd name="T62" fmla="*/ 0 w 388"/>
                <a:gd name="T63" fmla="*/ 0 h 73"/>
                <a:gd name="T64" fmla="*/ 0 w 388"/>
                <a:gd name="T65" fmla="*/ 0 h 73"/>
                <a:gd name="T66" fmla="*/ 0 w 388"/>
                <a:gd name="T67" fmla="*/ 0 h 73"/>
                <a:gd name="T68" fmla="*/ 0 w 388"/>
                <a:gd name="T69" fmla="*/ 0 h 7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88"/>
                <a:gd name="T106" fmla="*/ 0 h 73"/>
                <a:gd name="T107" fmla="*/ 388 w 388"/>
                <a:gd name="T108" fmla="*/ 73 h 7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88" h="73">
                  <a:moveTo>
                    <a:pt x="388" y="25"/>
                  </a:moveTo>
                  <a:lnTo>
                    <a:pt x="374" y="31"/>
                  </a:lnTo>
                  <a:lnTo>
                    <a:pt x="358" y="36"/>
                  </a:lnTo>
                  <a:lnTo>
                    <a:pt x="337" y="40"/>
                  </a:lnTo>
                  <a:lnTo>
                    <a:pt x="313" y="45"/>
                  </a:lnTo>
                  <a:lnTo>
                    <a:pt x="286" y="49"/>
                  </a:lnTo>
                  <a:lnTo>
                    <a:pt x="257" y="53"/>
                  </a:lnTo>
                  <a:lnTo>
                    <a:pt x="227" y="56"/>
                  </a:lnTo>
                  <a:lnTo>
                    <a:pt x="199" y="60"/>
                  </a:lnTo>
                  <a:lnTo>
                    <a:pt x="167" y="62"/>
                  </a:lnTo>
                  <a:lnTo>
                    <a:pt x="137" y="64"/>
                  </a:lnTo>
                  <a:lnTo>
                    <a:pt x="108" y="67"/>
                  </a:lnTo>
                  <a:lnTo>
                    <a:pt x="81" y="69"/>
                  </a:lnTo>
                  <a:lnTo>
                    <a:pt x="56" y="70"/>
                  </a:lnTo>
                  <a:lnTo>
                    <a:pt x="34" y="71"/>
                  </a:lnTo>
                  <a:lnTo>
                    <a:pt x="16" y="72"/>
                  </a:lnTo>
                  <a:lnTo>
                    <a:pt x="4" y="73"/>
                  </a:lnTo>
                  <a:lnTo>
                    <a:pt x="0" y="65"/>
                  </a:lnTo>
                  <a:lnTo>
                    <a:pt x="12" y="60"/>
                  </a:lnTo>
                  <a:lnTo>
                    <a:pt x="31" y="55"/>
                  </a:lnTo>
                  <a:lnTo>
                    <a:pt x="53" y="47"/>
                  </a:lnTo>
                  <a:lnTo>
                    <a:pt x="81" y="41"/>
                  </a:lnTo>
                  <a:lnTo>
                    <a:pt x="110" y="33"/>
                  </a:lnTo>
                  <a:lnTo>
                    <a:pt x="142" y="26"/>
                  </a:lnTo>
                  <a:lnTo>
                    <a:pt x="175" y="19"/>
                  </a:lnTo>
                  <a:lnTo>
                    <a:pt x="209" y="14"/>
                  </a:lnTo>
                  <a:lnTo>
                    <a:pt x="241" y="7"/>
                  </a:lnTo>
                  <a:lnTo>
                    <a:pt x="273" y="3"/>
                  </a:lnTo>
                  <a:lnTo>
                    <a:pt x="302" y="0"/>
                  </a:lnTo>
                  <a:lnTo>
                    <a:pt x="329" y="1"/>
                  </a:lnTo>
                  <a:lnTo>
                    <a:pt x="350" y="2"/>
                  </a:lnTo>
                  <a:lnTo>
                    <a:pt x="370" y="6"/>
                  </a:lnTo>
                  <a:lnTo>
                    <a:pt x="381" y="14"/>
                  </a:lnTo>
                  <a:lnTo>
                    <a:pt x="388" y="25"/>
                  </a:lnTo>
                  <a:close/>
                </a:path>
              </a:pathLst>
            </a:custGeom>
            <a:solidFill>
              <a:srgbClr val="000000"/>
            </a:solidFill>
            <a:ln w="9525">
              <a:noFill/>
              <a:round/>
              <a:headEnd/>
              <a:tailEnd/>
            </a:ln>
          </p:spPr>
          <p:txBody>
            <a:bodyPr/>
            <a:lstStyle/>
            <a:p>
              <a:endParaRPr lang="fr-FR"/>
            </a:p>
          </p:txBody>
        </p:sp>
        <p:sp>
          <p:nvSpPr>
            <p:cNvPr id="19836" name="Freeform 71"/>
            <p:cNvSpPr>
              <a:spLocks/>
            </p:cNvSpPr>
            <p:nvPr/>
          </p:nvSpPr>
          <p:spPr bwMode="auto">
            <a:xfrm>
              <a:off x="2006" y="1377"/>
              <a:ext cx="59" cy="8"/>
            </a:xfrm>
            <a:custGeom>
              <a:avLst/>
              <a:gdLst>
                <a:gd name="T0" fmla="*/ 1 w 588"/>
                <a:gd name="T1" fmla="*/ 0 h 77"/>
                <a:gd name="T2" fmla="*/ 1 w 588"/>
                <a:gd name="T3" fmla="*/ 0 h 77"/>
                <a:gd name="T4" fmla="*/ 1 w 588"/>
                <a:gd name="T5" fmla="*/ 0 h 77"/>
                <a:gd name="T6" fmla="*/ 1 w 588"/>
                <a:gd name="T7" fmla="*/ 0 h 77"/>
                <a:gd name="T8" fmla="*/ 1 w 588"/>
                <a:gd name="T9" fmla="*/ 0 h 77"/>
                <a:gd name="T10" fmla="*/ 0 w 588"/>
                <a:gd name="T11" fmla="*/ 0 h 77"/>
                <a:gd name="T12" fmla="*/ 0 w 588"/>
                <a:gd name="T13" fmla="*/ 0 h 77"/>
                <a:gd name="T14" fmla="*/ 0 w 588"/>
                <a:gd name="T15" fmla="*/ 0 h 77"/>
                <a:gd name="T16" fmla="*/ 0 w 588"/>
                <a:gd name="T17" fmla="*/ 0 h 77"/>
                <a:gd name="T18" fmla="*/ 0 w 588"/>
                <a:gd name="T19" fmla="*/ 0 h 77"/>
                <a:gd name="T20" fmla="*/ 0 w 588"/>
                <a:gd name="T21" fmla="*/ 0 h 77"/>
                <a:gd name="T22" fmla="*/ 0 w 588"/>
                <a:gd name="T23" fmla="*/ 0 h 77"/>
                <a:gd name="T24" fmla="*/ 0 w 588"/>
                <a:gd name="T25" fmla="*/ 0 h 77"/>
                <a:gd name="T26" fmla="*/ 0 w 588"/>
                <a:gd name="T27" fmla="*/ 0 h 77"/>
                <a:gd name="T28" fmla="*/ 0 w 588"/>
                <a:gd name="T29" fmla="*/ 0 h 77"/>
                <a:gd name="T30" fmla="*/ 0 w 588"/>
                <a:gd name="T31" fmla="*/ 0 h 77"/>
                <a:gd name="T32" fmla="*/ 0 w 588"/>
                <a:gd name="T33" fmla="*/ 0 h 77"/>
                <a:gd name="T34" fmla="*/ 0 w 588"/>
                <a:gd name="T35" fmla="*/ 0 h 77"/>
                <a:gd name="T36" fmla="*/ 0 w 588"/>
                <a:gd name="T37" fmla="*/ 0 h 77"/>
                <a:gd name="T38" fmla="*/ 0 w 588"/>
                <a:gd name="T39" fmla="*/ 0 h 77"/>
                <a:gd name="T40" fmla="*/ 0 w 588"/>
                <a:gd name="T41" fmla="*/ 0 h 77"/>
                <a:gd name="T42" fmla="*/ 0 w 588"/>
                <a:gd name="T43" fmla="*/ 0 h 77"/>
                <a:gd name="T44" fmla="*/ 0 w 588"/>
                <a:gd name="T45" fmla="*/ 0 h 77"/>
                <a:gd name="T46" fmla="*/ 0 w 588"/>
                <a:gd name="T47" fmla="*/ 0 h 77"/>
                <a:gd name="T48" fmla="*/ 0 w 588"/>
                <a:gd name="T49" fmla="*/ 0 h 77"/>
                <a:gd name="T50" fmla="*/ 0 w 588"/>
                <a:gd name="T51" fmla="*/ 0 h 77"/>
                <a:gd name="T52" fmla="*/ 0 w 588"/>
                <a:gd name="T53" fmla="*/ 0 h 77"/>
                <a:gd name="T54" fmla="*/ 0 w 588"/>
                <a:gd name="T55" fmla="*/ 0 h 77"/>
                <a:gd name="T56" fmla="*/ 1 w 588"/>
                <a:gd name="T57" fmla="*/ 0 h 77"/>
                <a:gd name="T58" fmla="*/ 1 w 588"/>
                <a:gd name="T59" fmla="*/ 0 h 77"/>
                <a:gd name="T60" fmla="*/ 1 w 588"/>
                <a:gd name="T61" fmla="*/ 0 h 77"/>
                <a:gd name="T62" fmla="*/ 1 w 588"/>
                <a:gd name="T63" fmla="*/ 0 h 77"/>
                <a:gd name="T64" fmla="*/ 1 w 588"/>
                <a:gd name="T65" fmla="*/ 0 h 77"/>
                <a:gd name="T66" fmla="*/ 1 w 588"/>
                <a:gd name="T67" fmla="*/ 0 h 77"/>
                <a:gd name="T68" fmla="*/ 1 w 588"/>
                <a:gd name="T69" fmla="*/ 0 h 7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8"/>
                <a:gd name="T106" fmla="*/ 0 h 77"/>
                <a:gd name="T107" fmla="*/ 588 w 588"/>
                <a:gd name="T108" fmla="*/ 77 h 7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8" h="77">
                  <a:moveTo>
                    <a:pt x="588" y="17"/>
                  </a:moveTo>
                  <a:lnTo>
                    <a:pt x="557" y="23"/>
                  </a:lnTo>
                  <a:lnTo>
                    <a:pt x="524" y="30"/>
                  </a:lnTo>
                  <a:lnTo>
                    <a:pt x="489" y="36"/>
                  </a:lnTo>
                  <a:lnTo>
                    <a:pt x="453" y="43"/>
                  </a:lnTo>
                  <a:lnTo>
                    <a:pt x="415" y="49"/>
                  </a:lnTo>
                  <a:lnTo>
                    <a:pt x="375" y="55"/>
                  </a:lnTo>
                  <a:lnTo>
                    <a:pt x="337" y="60"/>
                  </a:lnTo>
                  <a:lnTo>
                    <a:pt x="298" y="67"/>
                  </a:lnTo>
                  <a:lnTo>
                    <a:pt x="256" y="70"/>
                  </a:lnTo>
                  <a:lnTo>
                    <a:pt x="216" y="73"/>
                  </a:lnTo>
                  <a:lnTo>
                    <a:pt x="177" y="75"/>
                  </a:lnTo>
                  <a:lnTo>
                    <a:pt x="139" y="77"/>
                  </a:lnTo>
                  <a:lnTo>
                    <a:pt x="101" y="76"/>
                  </a:lnTo>
                  <a:lnTo>
                    <a:pt x="66" y="76"/>
                  </a:lnTo>
                  <a:lnTo>
                    <a:pt x="31" y="74"/>
                  </a:lnTo>
                  <a:lnTo>
                    <a:pt x="0" y="72"/>
                  </a:lnTo>
                  <a:lnTo>
                    <a:pt x="3" y="67"/>
                  </a:lnTo>
                  <a:lnTo>
                    <a:pt x="20" y="61"/>
                  </a:lnTo>
                  <a:lnTo>
                    <a:pt x="46" y="56"/>
                  </a:lnTo>
                  <a:lnTo>
                    <a:pt x="80" y="49"/>
                  </a:lnTo>
                  <a:lnTo>
                    <a:pt x="121" y="42"/>
                  </a:lnTo>
                  <a:lnTo>
                    <a:pt x="164" y="34"/>
                  </a:lnTo>
                  <a:lnTo>
                    <a:pt x="213" y="27"/>
                  </a:lnTo>
                  <a:lnTo>
                    <a:pt x="263" y="20"/>
                  </a:lnTo>
                  <a:lnTo>
                    <a:pt x="315" y="15"/>
                  </a:lnTo>
                  <a:lnTo>
                    <a:pt x="365" y="8"/>
                  </a:lnTo>
                  <a:lnTo>
                    <a:pt x="413" y="4"/>
                  </a:lnTo>
                  <a:lnTo>
                    <a:pt x="457" y="1"/>
                  </a:lnTo>
                  <a:lnTo>
                    <a:pt x="498" y="0"/>
                  </a:lnTo>
                  <a:lnTo>
                    <a:pt x="532" y="0"/>
                  </a:lnTo>
                  <a:lnTo>
                    <a:pt x="560" y="3"/>
                  </a:lnTo>
                  <a:lnTo>
                    <a:pt x="579" y="8"/>
                  </a:lnTo>
                  <a:lnTo>
                    <a:pt x="588" y="17"/>
                  </a:lnTo>
                  <a:close/>
                </a:path>
              </a:pathLst>
            </a:custGeom>
            <a:solidFill>
              <a:srgbClr val="000000"/>
            </a:solidFill>
            <a:ln w="9525">
              <a:noFill/>
              <a:round/>
              <a:headEnd/>
              <a:tailEnd/>
            </a:ln>
          </p:spPr>
          <p:txBody>
            <a:bodyPr/>
            <a:lstStyle/>
            <a:p>
              <a:endParaRPr lang="fr-FR"/>
            </a:p>
          </p:txBody>
        </p:sp>
        <p:sp>
          <p:nvSpPr>
            <p:cNvPr id="19837" name="Freeform 72"/>
            <p:cNvSpPr>
              <a:spLocks/>
            </p:cNvSpPr>
            <p:nvPr/>
          </p:nvSpPr>
          <p:spPr bwMode="auto">
            <a:xfrm>
              <a:off x="1911" y="1254"/>
              <a:ext cx="45" cy="17"/>
            </a:xfrm>
            <a:custGeom>
              <a:avLst/>
              <a:gdLst>
                <a:gd name="T0" fmla="*/ 1 w 449"/>
                <a:gd name="T1" fmla="*/ 0 h 166"/>
                <a:gd name="T2" fmla="*/ 0 w 449"/>
                <a:gd name="T3" fmla="*/ 0 h 166"/>
                <a:gd name="T4" fmla="*/ 0 w 449"/>
                <a:gd name="T5" fmla="*/ 0 h 166"/>
                <a:gd name="T6" fmla="*/ 0 w 449"/>
                <a:gd name="T7" fmla="*/ 0 h 166"/>
                <a:gd name="T8" fmla="*/ 0 w 449"/>
                <a:gd name="T9" fmla="*/ 0 h 166"/>
                <a:gd name="T10" fmla="*/ 0 w 449"/>
                <a:gd name="T11" fmla="*/ 0 h 166"/>
                <a:gd name="T12" fmla="*/ 0 w 449"/>
                <a:gd name="T13" fmla="*/ 0 h 166"/>
                <a:gd name="T14" fmla="*/ 0 w 449"/>
                <a:gd name="T15" fmla="*/ 0 h 166"/>
                <a:gd name="T16" fmla="*/ 0 w 449"/>
                <a:gd name="T17" fmla="*/ 0 h 166"/>
                <a:gd name="T18" fmla="*/ 0 w 449"/>
                <a:gd name="T19" fmla="*/ 0 h 166"/>
                <a:gd name="T20" fmla="*/ 0 w 449"/>
                <a:gd name="T21" fmla="*/ 0 h 166"/>
                <a:gd name="T22" fmla="*/ 0 w 449"/>
                <a:gd name="T23" fmla="*/ 0 h 166"/>
                <a:gd name="T24" fmla="*/ 0 w 449"/>
                <a:gd name="T25" fmla="*/ 0 h 166"/>
                <a:gd name="T26" fmla="*/ 0 w 449"/>
                <a:gd name="T27" fmla="*/ 0 h 166"/>
                <a:gd name="T28" fmla="*/ 0 w 449"/>
                <a:gd name="T29" fmla="*/ 0 h 166"/>
                <a:gd name="T30" fmla="*/ 0 w 449"/>
                <a:gd name="T31" fmla="*/ 0 h 166"/>
                <a:gd name="T32" fmla="*/ 0 w 449"/>
                <a:gd name="T33" fmla="*/ 0 h 166"/>
                <a:gd name="T34" fmla="*/ 0 w 449"/>
                <a:gd name="T35" fmla="*/ 0 h 166"/>
                <a:gd name="T36" fmla="*/ 0 w 449"/>
                <a:gd name="T37" fmla="*/ 0 h 166"/>
                <a:gd name="T38" fmla="*/ 0 w 449"/>
                <a:gd name="T39" fmla="*/ 0 h 166"/>
                <a:gd name="T40" fmla="*/ 0 w 449"/>
                <a:gd name="T41" fmla="*/ 0 h 166"/>
                <a:gd name="T42" fmla="*/ 0 w 449"/>
                <a:gd name="T43" fmla="*/ 0 h 166"/>
                <a:gd name="T44" fmla="*/ 0 w 449"/>
                <a:gd name="T45" fmla="*/ 0 h 166"/>
                <a:gd name="T46" fmla="*/ 0 w 449"/>
                <a:gd name="T47" fmla="*/ 0 h 166"/>
                <a:gd name="T48" fmla="*/ 0 w 449"/>
                <a:gd name="T49" fmla="*/ 0 h 166"/>
                <a:gd name="T50" fmla="*/ 0 w 449"/>
                <a:gd name="T51" fmla="*/ 0 h 166"/>
                <a:gd name="T52" fmla="*/ 0 w 449"/>
                <a:gd name="T53" fmla="*/ 0 h 166"/>
                <a:gd name="T54" fmla="*/ 0 w 449"/>
                <a:gd name="T55" fmla="*/ 0 h 166"/>
                <a:gd name="T56" fmla="*/ 0 w 449"/>
                <a:gd name="T57" fmla="*/ 0 h 166"/>
                <a:gd name="T58" fmla="*/ 0 w 449"/>
                <a:gd name="T59" fmla="*/ 0 h 166"/>
                <a:gd name="T60" fmla="*/ 0 w 449"/>
                <a:gd name="T61" fmla="*/ 0 h 166"/>
                <a:gd name="T62" fmla="*/ 0 w 449"/>
                <a:gd name="T63" fmla="*/ 0 h 166"/>
                <a:gd name="T64" fmla="*/ 0 w 449"/>
                <a:gd name="T65" fmla="*/ 0 h 166"/>
                <a:gd name="T66" fmla="*/ 0 w 449"/>
                <a:gd name="T67" fmla="*/ 0 h 166"/>
                <a:gd name="T68" fmla="*/ 0 w 449"/>
                <a:gd name="T69" fmla="*/ 0 h 166"/>
                <a:gd name="T70" fmla="*/ 0 w 449"/>
                <a:gd name="T71" fmla="*/ 0 h 166"/>
                <a:gd name="T72" fmla="*/ 0 w 449"/>
                <a:gd name="T73" fmla="*/ 0 h 166"/>
                <a:gd name="T74" fmla="*/ 0 w 449"/>
                <a:gd name="T75" fmla="*/ 0 h 166"/>
                <a:gd name="T76" fmla="*/ 0 w 449"/>
                <a:gd name="T77" fmla="*/ 0 h 166"/>
                <a:gd name="T78" fmla="*/ 0 w 449"/>
                <a:gd name="T79" fmla="*/ 0 h 166"/>
                <a:gd name="T80" fmla="*/ 0 w 449"/>
                <a:gd name="T81" fmla="*/ 0 h 166"/>
                <a:gd name="T82" fmla="*/ 0 w 449"/>
                <a:gd name="T83" fmla="*/ 0 h 166"/>
                <a:gd name="T84" fmla="*/ 0 w 449"/>
                <a:gd name="T85" fmla="*/ 0 h 166"/>
                <a:gd name="T86" fmla="*/ 0 w 449"/>
                <a:gd name="T87" fmla="*/ 0 h 166"/>
                <a:gd name="T88" fmla="*/ 0 w 449"/>
                <a:gd name="T89" fmla="*/ 0 h 166"/>
                <a:gd name="T90" fmla="*/ 0 w 449"/>
                <a:gd name="T91" fmla="*/ 0 h 166"/>
                <a:gd name="T92" fmla="*/ 0 w 449"/>
                <a:gd name="T93" fmla="*/ 0 h 166"/>
                <a:gd name="T94" fmla="*/ 0 w 449"/>
                <a:gd name="T95" fmla="*/ 0 h 166"/>
                <a:gd name="T96" fmla="*/ 1 w 449"/>
                <a:gd name="T97" fmla="*/ 0 h 166"/>
                <a:gd name="T98" fmla="*/ 1 w 449"/>
                <a:gd name="T99" fmla="*/ 0 h 16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49"/>
                <a:gd name="T151" fmla="*/ 0 h 166"/>
                <a:gd name="T152" fmla="*/ 449 w 449"/>
                <a:gd name="T153" fmla="*/ 166 h 16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49" h="166">
                  <a:moveTo>
                    <a:pt x="449" y="0"/>
                  </a:moveTo>
                  <a:lnTo>
                    <a:pt x="435" y="10"/>
                  </a:lnTo>
                  <a:lnTo>
                    <a:pt x="420" y="20"/>
                  </a:lnTo>
                  <a:lnTo>
                    <a:pt x="405" y="30"/>
                  </a:lnTo>
                  <a:lnTo>
                    <a:pt x="390" y="40"/>
                  </a:lnTo>
                  <a:lnTo>
                    <a:pt x="374" y="49"/>
                  </a:lnTo>
                  <a:lnTo>
                    <a:pt x="359" y="58"/>
                  </a:lnTo>
                  <a:lnTo>
                    <a:pt x="342" y="67"/>
                  </a:lnTo>
                  <a:lnTo>
                    <a:pt x="329" y="75"/>
                  </a:lnTo>
                  <a:lnTo>
                    <a:pt x="311" y="83"/>
                  </a:lnTo>
                  <a:lnTo>
                    <a:pt x="295" y="90"/>
                  </a:lnTo>
                  <a:lnTo>
                    <a:pt x="280" y="97"/>
                  </a:lnTo>
                  <a:lnTo>
                    <a:pt x="264" y="105"/>
                  </a:lnTo>
                  <a:lnTo>
                    <a:pt x="248" y="112"/>
                  </a:lnTo>
                  <a:lnTo>
                    <a:pt x="232" y="120"/>
                  </a:lnTo>
                  <a:lnTo>
                    <a:pt x="216" y="127"/>
                  </a:lnTo>
                  <a:lnTo>
                    <a:pt x="201" y="136"/>
                  </a:lnTo>
                  <a:lnTo>
                    <a:pt x="187" y="135"/>
                  </a:lnTo>
                  <a:lnTo>
                    <a:pt x="175" y="135"/>
                  </a:lnTo>
                  <a:lnTo>
                    <a:pt x="162" y="136"/>
                  </a:lnTo>
                  <a:lnTo>
                    <a:pt x="149" y="138"/>
                  </a:lnTo>
                  <a:lnTo>
                    <a:pt x="137" y="138"/>
                  </a:lnTo>
                  <a:lnTo>
                    <a:pt x="124" y="140"/>
                  </a:lnTo>
                  <a:lnTo>
                    <a:pt x="111" y="143"/>
                  </a:lnTo>
                  <a:lnTo>
                    <a:pt x="99" y="146"/>
                  </a:lnTo>
                  <a:lnTo>
                    <a:pt x="87" y="148"/>
                  </a:lnTo>
                  <a:lnTo>
                    <a:pt x="74" y="150"/>
                  </a:lnTo>
                  <a:lnTo>
                    <a:pt x="61" y="153"/>
                  </a:lnTo>
                  <a:lnTo>
                    <a:pt x="50" y="156"/>
                  </a:lnTo>
                  <a:lnTo>
                    <a:pt x="37" y="158"/>
                  </a:lnTo>
                  <a:lnTo>
                    <a:pt x="24" y="161"/>
                  </a:lnTo>
                  <a:lnTo>
                    <a:pt x="11" y="163"/>
                  </a:lnTo>
                  <a:lnTo>
                    <a:pt x="0" y="166"/>
                  </a:lnTo>
                  <a:lnTo>
                    <a:pt x="26" y="151"/>
                  </a:lnTo>
                  <a:lnTo>
                    <a:pt x="54" y="139"/>
                  </a:lnTo>
                  <a:lnTo>
                    <a:pt x="80" y="126"/>
                  </a:lnTo>
                  <a:lnTo>
                    <a:pt x="109" y="113"/>
                  </a:lnTo>
                  <a:lnTo>
                    <a:pt x="136" y="101"/>
                  </a:lnTo>
                  <a:lnTo>
                    <a:pt x="163" y="90"/>
                  </a:lnTo>
                  <a:lnTo>
                    <a:pt x="191" y="78"/>
                  </a:lnTo>
                  <a:lnTo>
                    <a:pt x="219" y="69"/>
                  </a:lnTo>
                  <a:lnTo>
                    <a:pt x="247" y="57"/>
                  </a:lnTo>
                  <a:lnTo>
                    <a:pt x="274" y="48"/>
                  </a:lnTo>
                  <a:lnTo>
                    <a:pt x="303" y="38"/>
                  </a:lnTo>
                  <a:lnTo>
                    <a:pt x="331" y="30"/>
                  </a:lnTo>
                  <a:lnTo>
                    <a:pt x="359" y="20"/>
                  </a:lnTo>
                  <a:lnTo>
                    <a:pt x="389" y="13"/>
                  </a:lnTo>
                  <a:lnTo>
                    <a:pt x="419" y="6"/>
                  </a:lnTo>
                  <a:lnTo>
                    <a:pt x="449" y="0"/>
                  </a:lnTo>
                  <a:close/>
                </a:path>
              </a:pathLst>
            </a:custGeom>
            <a:solidFill>
              <a:srgbClr val="000000"/>
            </a:solidFill>
            <a:ln w="9525">
              <a:noFill/>
              <a:round/>
              <a:headEnd/>
              <a:tailEnd/>
            </a:ln>
          </p:spPr>
          <p:txBody>
            <a:bodyPr/>
            <a:lstStyle/>
            <a:p>
              <a:endParaRPr lang="fr-FR"/>
            </a:p>
          </p:txBody>
        </p:sp>
        <p:sp>
          <p:nvSpPr>
            <p:cNvPr id="19838" name="Freeform 73"/>
            <p:cNvSpPr>
              <a:spLocks/>
            </p:cNvSpPr>
            <p:nvPr/>
          </p:nvSpPr>
          <p:spPr bwMode="auto">
            <a:xfrm>
              <a:off x="1890" y="1364"/>
              <a:ext cx="76" cy="65"/>
            </a:xfrm>
            <a:custGeom>
              <a:avLst/>
              <a:gdLst>
                <a:gd name="T0" fmla="*/ 1 w 755"/>
                <a:gd name="T1" fmla="*/ 1 h 652"/>
                <a:gd name="T2" fmla="*/ 1 w 755"/>
                <a:gd name="T3" fmla="*/ 1 h 652"/>
                <a:gd name="T4" fmla="*/ 1 w 755"/>
                <a:gd name="T5" fmla="*/ 1 h 652"/>
                <a:gd name="T6" fmla="*/ 0 w 755"/>
                <a:gd name="T7" fmla="*/ 1 h 652"/>
                <a:gd name="T8" fmla="*/ 0 w 755"/>
                <a:gd name="T9" fmla="*/ 1 h 652"/>
                <a:gd name="T10" fmla="*/ 0 w 755"/>
                <a:gd name="T11" fmla="*/ 1 h 652"/>
                <a:gd name="T12" fmla="*/ 0 w 755"/>
                <a:gd name="T13" fmla="*/ 1 h 652"/>
                <a:gd name="T14" fmla="*/ 0 w 755"/>
                <a:gd name="T15" fmla="*/ 0 h 652"/>
                <a:gd name="T16" fmla="*/ 0 w 755"/>
                <a:gd name="T17" fmla="*/ 0 h 652"/>
                <a:gd name="T18" fmla="*/ 0 w 755"/>
                <a:gd name="T19" fmla="*/ 0 h 652"/>
                <a:gd name="T20" fmla="*/ 0 w 755"/>
                <a:gd name="T21" fmla="*/ 0 h 652"/>
                <a:gd name="T22" fmla="*/ 0 w 755"/>
                <a:gd name="T23" fmla="*/ 0 h 652"/>
                <a:gd name="T24" fmla="*/ 0 w 755"/>
                <a:gd name="T25" fmla="*/ 0 h 652"/>
                <a:gd name="T26" fmla="*/ 0 w 755"/>
                <a:gd name="T27" fmla="*/ 0 h 652"/>
                <a:gd name="T28" fmla="*/ 0 w 755"/>
                <a:gd name="T29" fmla="*/ 0 h 652"/>
                <a:gd name="T30" fmla="*/ 0 w 755"/>
                <a:gd name="T31" fmla="*/ 0 h 652"/>
                <a:gd name="T32" fmla="*/ 0 w 755"/>
                <a:gd name="T33" fmla="*/ 0 h 652"/>
                <a:gd name="T34" fmla="*/ 0 w 755"/>
                <a:gd name="T35" fmla="*/ 0 h 652"/>
                <a:gd name="T36" fmla="*/ 0 w 755"/>
                <a:gd name="T37" fmla="*/ 1 h 652"/>
                <a:gd name="T38" fmla="*/ 0 w 755"/>
                <a:gd name="T39" fmla="*/ 1 h 652"/>
                <a:gd name="T40" fmla="*/ 1 w 755"/>
                <a:gd name="T41" fmla="*/ 0 h 652"/>
                <a:gd name="T42" fmla="*/ 1 w 755"/>
                <a:gd name="T43" fmla="*/ 0 h 652"/>
                <a:gd name="T44" fmla="*/ 1 w 755"/>
                <a:gd name="T45" fmla="*/ 0 h 652"/>
                <a:gd name="T46" fmla="*/ 1 w 755"/>
                <a:gd name="T47" fmla="*/ 0 h 652"/>
                <a:gd name="T48" fmla="*/ 1 w 755"/>
                <a:gd name="T49" fmla="*/ 0 h 652"/>
                <a:gd name="T50" fmla="*/ 1 w 755"/>
                <a:gd name="T51" fmla="*/ 0 h 652"/>
                <a:gd name="T52" fmla="*/ 1 w 755"/>
                <a:gd name="T53" fmla="*/ 0 h 652"/>
                <a:gd name="T54" fmla="*/ 1 w 755"/>
                <a:gd name="T55" fmla="*/ 0 h 652"/>
                <a:gd name="T56" fmla="*/ 0 w 755"/>
                <a:gd name="T57" fmla="*/ 0 h 652"/>
                <a:gd name="T58" fmla="*/ 0 w 755"/>
                <a:gd name="T59" fmla="*/ 0 h 652"/>
                <a:gd name="T60" fmla="*/ 0 w 755"/>
                <a:gd name="T61" fmla="*/ 0 h 652"/>
                <a:gd name="T62" fmla="*/ 0 w 755"/>
                <a:gd name="T63" fmla="*/ 0 h 652"/>
                <a:gd name="T64" fmla="*/ 0 w 755"/>
                <a:gd name="T65" fmla="*/ 0 h 652"/>
                <a:gd name="T66" fmla="*/ 0 w 755"/>
                <a:gd name="T67" fmla="*/ 0 h 652"/>
                <a:gd name="T68" fmla="*/ 0 w 755"/>
                <a:gd name="T69" fmla="*/ 0 h 652"/>
                <a:gd name="T70" fmla="*/ 0 w 755"/>
                <a:gd name="T71" fmla="*/ 0 h 652"/>
                <a:gd name="T72" fmla="*/ 0 w 755"/>
                <a:gd name="T73" fmla="*/ 0 h 652"/>
                <a:gd name="T74" fmla="*/ 0 w 755"/>
                <a:gd name="T75" fmla="*/ 0 h 652"/>
                <a:gd name="T76" fmla="*/ 1 w 755"/>
                <a:gd name="T77" fmla="*/ 0 h 652"/>
                <a:gd name="T78" fmla="*/ 1 w 755"/>
                <a:gd name="T79" fmla="*/ 0 h 652"/>
                <a:gd name="T80" fmla="*/ 1 w 755"/>
                <a:gd name="T81" fmla="*/ 0 h 652"/>
                <a:gd name="T82" fmla="*/ 1 w 755"/>
                <a:gd name="T83" fmla="*/ 0 h 652"/>
                <a:gd name="T84" fmla="*/ 1 w 755"/>
                <a:gd name="T85" fmla="*/ 0 h 652"/>
                <a:gd name="T86" fmla="*/ 1 w 755"/>
                <a:gd name="T87" fmla="*/ 0 h 652"/>
                <a:gd name="T88" fmla="*/ 1 w 755"/>
                <a:gd name="T89" fmla="*/ 0 h 652"/>
                <a:gd name="T90" fmla="*/ 1 w 755"/>
                <a:gd name="T91" fmla="*/ 0 h 652"/>
                <a:gd name="T92" fmla="*/ 1 w 755"/>
                <a:gd name="T93" fmla="*/ 0 h 652"/>
                <a:gd name="T94" fmla="*/ 1 w 755"/>
                <a:gd name="T95" fmla="*/ 0 h 652"/>
                <a:gd name="T96" fmla="*/ 1 w 755"/>
                <a:gd name="T97" fmla="*/ 0 h 652"/>
                <a:gd name="T98" fmla="*/ 1 w 755"/>
                <a:gd name="T99" fmla="*/ 0 h 652"/>
                <a:gd name="T100" fmla="*/ 1 w 755"/>
                <a:gd name="T101" fmla="*/ 0 h 652"/>
                <a:gd name="T102" fmla="*/ 1 w 755"/>
                <a:gd name="T103" fmla="*/ 0 h 652"/>
                <a:gd name="T104" fmla="*/ 1 w 755"/>
                <a:gd name="T105" fmla="*/ 0 h 652"/>
                <a:gd name="T106" fmla="*/ 1 w 755"/>
                <a:gd name="T107" fmla="*/ 0 h 652"/>
                <a:gd name="T108" fmla="*/ 1 w 755"/>
                <a:gd name="T109" fmla="*/ 0 h 652"/>
                <a:gd name="T110" fmla="*/ 1 w 755"/>
                <a:gd name="T111" fmla="*/ 0 h 652"/>
                <a:gd name="T112" fmla="*/ 1 w 755"/>
                <a:gd name="T113" fmla="*/ 0 h 652"/>
                <a:gd name="T114" fmla="*/ 1 w 755"/>
                <a:gd name="T115" fmla="*/ 0 h 652"/>
                <a:gd name="T116" fmla="*/ 1 w 755"/>
                <a:gd name="T117" fmla="*/ 0 h 6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55"/>
                <a:gd name="T178" fmla="*/ 0 h 652"/>
                <a:gd name="T179" fmla="*/ 755 w 755"/>
                <a:gd name="T180" fmla="*/ 652 h 6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55" h="652">
                  <a:moveTo>
                    <a:pt x="755" y="511"/>
                  </a:moveTo>
                  <a:lnTo>
                    <a:pt x="755" y="569"/>
                  </a:lnTo>
                  <a:lnTo>
                    <a:pt x="721" y="573"/>
                  </a:lnTo>
                  <a:lnTo>
                    <a:pt x="688" y="578"/>
                  </a:lnTo>
                  <a:lnTo>
                    <a:pt x="654" y="582"/>
                  </a:lnTo>
                  <a:lnTo>
                    <a:pt x="622" y="587"/>
                  </a:lnTo>
                  <a:lnTo>
                    <a:pt x="588" y="591"/>
                  </a:lnTo>
                  <a:lnTo>
                    <a:pt x="556" y="597"/>
                  </a:lnTo>
                  <a:lnTo>
                    <a:pt x="524" y="601"/>
                  </a:lnTo>
                  <a:lnTo>
                    <a:pt x="492" y="607"/>
                  </a:lnTo>
                  <a:lnTo>
                    <a:pt x="459" y="611"/>
                  </a:lnTo>
                  <a:lnTo>
                    <a:pt x="426" y="617"/>
                  </a:lnTo>
                  <a:lnTo>
                    <a:pt x="393" y="622"/>
                  </a:lnTo>
                  <a:lnTo>
                    <a:pt x="361" y="627"/>
                  </a:lnTo>
                  <a:lnTo>
                    <a:pt x="329" y="633"/>
                  </a:lnTo>
                  <a:lnTo>
                    <a:pt x="297" y="639"/>
                  </a:lnTo>
                  <a:lnTo>
                    <a:pt x="264" y="645"/>
                  </a:lnTo>
                  <a:lnTo>
                    <a:pt x="232" y="652"/>
                  </a:lnTo>
                  <a:lnTo>
                    <a:pt x="218" y="623"/>
                  </a:lnTo>
                  <a:lnTo>
                    <a:pt x="206" y="596"/>
                  </a:lnTo>
                  <a:lnTo>
                    <a:pt x="192" y="566"/>
                  </a:lnTo>
                  <a:lnTo>
                    <a:pt x="178" y="536"/>
                  </a:lnTo>
                  <a:lnTo>
                    <a:pt x="163" y="506"/>
                  </a:lnTo>
                  <a:lnTo>
                    <a:pt x="148" y="476"/>
                  </a:lnTo>
                  <a:lnTo>
                    <a:pt x="133" y="445"/>
                  </a:lnTo>
                  <a:lnTo>
                    <a:pt x="119" y="414"/>
                  </a:lnTo>
                  <a:lnTo>
                    <a:pt x="103" y="383"/>
                  </a:lnTo>
                  <a:lnTo>
                    <a:pt x="88" y="352"/>
                  </a:lnTo>
                  <a:lnTo>
                    <a:pt x="72" y="321"/>
                  </a:lnTo>
                  <a:lnTo>
                    <a:pt x="57" y="293"/>
                  </a:lnTo>
                  <a:lnTo>
                    <a:pt x="42" y="263"/>
                  </a:lnTo>
                  <a:lnTo>
                    <a:pt x="27" y="234"/>
                  </a:lnTo>
                  <a:lnTo>
                    <a:pt x="13" y="207"/>
                  </a:lnTo>
                  <a:lnTo>
                    <a:pt x="0" y="181"/>
                  </a:lnTo>
                  <a:lnTo>
                    <a:pt x="95" y="169"/>
                  </a:lnTo>
                  <a:lnTo>
                    <a:pt x="104" y="185"/>
                  </a:lnTo>
                  <a:lnTo>
                    <a:pt x="113" y="203"/>
                  </a:lnTo>
                  <a:lnTo>
                    <a:pt x="122" y="221"/>
                  </a:lnTo>
                  <a:lnTo>
                    <a:pt x="131" y="240"/>
                  </a:lnTo>
                  <a:lnTo>
                    <a:pt x="140" y="259"/>
                  </a:lnTo>
                  <a:lnTo>
                    <a:pt x="149" y="279"/>
                  </a:lnTo>
                  <a:lnTo>
                    <a:pt x="158" y="299"/>
                  </a:lnTo>
                  <a:lnTo>
                    <a:pt x="167" y="320"/>
                  </a:lnTo>
                  <a:lnTo>
                    <a:pt x="176" y="339"/>
                  </a:lnTo>
                  <a:lnTo>
                    <a:pt x="185" y="359"/>
                  </a:lnTo>
                  <a:lnTo>
                    <a:pt x="195" y="378"/>
                  </a:lnTo>
                  <a:lnTo>
                    <a:pt x="205" y="399"/>
                  </a:lnTo>
                  <a:lnTo>
                    <a:pt x="214" y="417"/>
                  </a:lnTo>
                  <a:lnTo>
                    <a:pt x="224" y="436"/>
                  </a:lnTo>
                  <a:lnTo>
                    <a:pt x="233" y="453"/>
                  </a:lnTo>
                  <a:lnTo>
                    <a:pt x="245" y="471"/>
                  </a:lnTo>
                  <a:lnTo>
                    <a:pt x="305" y="456"/>
                  </a:lnTo>
                  <a:lnTo>
                    <a:pt x="330" y="506"/>
                  </a:lnTo>
                  <a:lnTo>
                    <a:pt x="262" y="524"/>
                  </a:lnTo>
                  <a:lnTo>
                    <a:pt x="282" y="591"/>
                  </a:lnTo>
                  <a:lnTo>
                    <a:pt x="304" y="586"/>
                  </a:lnTo>
                  <a:lnTo>
                    <a:pt x="330" y="581"/>
                  </a:lnTo>
                  <a:lnTo>
                    <a:pt x="355" y="575"/>
                  </a:lnTo>
                  <a:lnTo>
                    <a:pt x="383" y="571"/>
                  </a:lnTo>
                  <a:lnTo>
                    <a:pt x="409" y="566"/>
                  </a:lnTo>
                  <a:lnTo>
                    <a:pt x="436" y="562"/>
                  </a:lnTo>
                  <a:lnTo>
                    <a:pt x="461" y="556"/>
                  </a:lnTo>
                  <a:lnTo>
                    <a:pt x="488" y="553"/>
                  </a:lnTo>
                  <a:lnTo>
                    <a:pt x="509" y="548"/>
                  </a:lnTo>
                  <a:lnTo>
                    <a:pt x="530" y="544"/>
                  </a:lnTo>
                  <a:lnTo>
                    <a:pt x="548" y="540"/>
                  </a:lnTo>
                  <a:lnTo>
                    <a:pt x="564" y="537"/>
                  </a:lnTo>
                  <a:lnTo>
                    <a:pt x="576" y="534"/>
                  </a:lnTo>
                  <a:lnTo>
                    <a:pt x="584" y="531"/>
                  </a:lnTo>
                  <a:lnTo>
                    <a:pt x="588" y="529"/>
                  </a:lnTo>
                  <a:lnTo>
                    <a:pt x="586" y="519"/>
                  </a:lnTo>
                  <a:lnTo>
                    <a:pt x="582" y="511"/>
                  </a:lnTo>
                  <a:lnTo>
                    <a:pt x="576" y="500"/>
                  </a:lnTo>
                  <a:lnTo>
                    <a:pt x="570" y="491"/>
                  </a:lnTo>
                  <a:lnTo>
                    <a:pt x="564" y="480"/>
                  </a:lnTo>
                  <a:lnTo>
                    <a:pt x="559" y="471"/>
                  </a:lnTo>
                  <a:lnTo>
                    <a:pt x="555" y="463"/>
                  </a:lnTo>
                  <a:lnTo>
                    <a:pt x="553" y="458"/>
                  </a:lnTo>
                  <a:lnTo>
                    <a:pt x="539" y="460"/>
                  </a:lnTo>
                  <a:lnTo>
                    <a:pt x="525" y="462"/>
                  </a:lnTo>
                  <a:lnTo>
                    <a:pt x="512" y="464"/>
                  </a:lnTo>
                  <a:lnTo>
                    <a:pt x="499" y="467"/>
                  </a:lnTo>
                  <a:lnTo>
                    <a:pt x="485" y="470"/>
                  </a:lnTo>
                  <a:lnTo>
                    <a:pt x="471" y="472"/>
                  </a:lnTo>
                  <a:lnTo>
                    <a:pt x="457" y="475"/>
                  </a:lnTo>
                  <a:lnTo>
                    <a:pt x="444" y="478"/>
                  </a:lnTo>
                  <a:lnTo>
                    <a:pt x="429" y="480"/>
                  </a:lnTo>
                  <a:lnTo>
                    <a:pt x="417" y="483"/>
                  </a:lnTo>
                  <a:lnTo>
                    <a:pt x="402" y="485"/>
                  </a:lnTo>
                  <a:lnTo>
                    <a:pt x="389" y="489"/>
                  </a:lnTo>
                  <a:lnTo>
                    <a:pt x="375" y="492"/>
                  </a:lnTo>
                  <a:lnTo>
                    <a:pt x="361" y="495"/>
                  </a:lnTo>
                  <a:lnTo>
                    <a:pt x="348" y="498"/>
                  </a:lnTo>
                  <a:lnTo>
                    <a:pt x="335" y="501"/>
                  </a:lnTo>
                  <a:lnTo>
                    <a:pt x="111" y="11"/>
                  </a:lnTo>
                  <a:lnTo>
                    <a:pt x="133" y="0"/>
                  </a:lnTo>
                  <a:lnTo>
                    <a:pt x="139" y="14"/>
                  </a:lnTo>
                  <a:lnTo>
                    <a:pt x="148" y="35"/>
                  </a:lnTo>
                  <a:lnTo>
                    <a:pt x="159" y="61"/>
                  </a:lnTo>
                  <a:lnTo>
                    <a:pt x="173" y="93"/>
                  </a:lnTo>
                  <a:lnTo>
                    <a:pt x="188" y="126"/>
                  </a:lnTo>
                  <a:lnTo>
                    <a:pt x="203" y="163"/>
                  </a:lnTo>
                  <a:lnTo>
                    <a:pt x="219" y="201"/>
                  </a:lnTo>
                  <a:lnTo>
                    <a:pt x="237" y="241"/>
                  </a:lnTo>
                  <a:lnTo>
                    <a:pt x="253" y="278"/>
                  </a:lnTo>
                  <a:lnTo>
                    <a:pt x="269" y="314"/>
                  </a:lnTo>
                  <a:lnTo>
                    <a:pt x="284" y="348"/>
                  </a:lnTo>
                  <a:lnTo>
                    <a:pt x="299" y="378"/>
                  </a:lnTo>
                  <a:lnTo>
                    <a:pt x="311" y="404"/>
                  </a:lnTo>
                  <a:lnTo>
                    <a:pt x="321" y="424"/>
                  </a:lnTo>
                  <a:lnTo>
                    <a:pt x="328" y="437"/>
                  </a:lnTo>
                  <a:lnTo>
                    <a:pt x="333" y="443"/>
                  </a:lnTo>
                  <a:lnTo>
                    <a:pt x="358" y="440"/>
                  </a:lnTo>
                  <a:lnTo>
                    <a:pt x="384" y="438"/>
                  </a:lnTo>
                  <a:lnTo>
                    <a:pt x="409" y="435"/>
                  </a:lnTo>
                  <a:lnTo>
                    <a:pt x="435" y="432"/>
                  </a:lnTo>
                  <a:lnTo>
                    <a:pt x="460" y="429"/>
                  </a:lnTo>
                  <a:lnTo>
                    <a:pt x="487" y="426"/>
                  </a:lnTo>
                  <a:lnTo>
                    <a:pt x="513" y="423"/>
                  </a:lnTo>
                  <a:lnTo>
                    <a:pt x="540" y="420"/>
                  </a:lnTo>
                  <a:lnTo>
                    <a:pt x="565" y="416"/>
                  </a:lnTo>
                  <a:lnTo>
                    <a:pt x="593" y="411"/>
                  </a:lnTo>
                  <a:lnTo>
                    <a:pt x="619" y="407"/>
                  </a:lnTo>
                  <a:lnTo>
                    <a:pt x="647" y="404"/>
                  </a:lnTo>
                  <a:lnTo>
                    <a:pt x="673" y="400"/>
                  </a:lnTo>
                  <a:lnTo>
                    <a:pt x="701" y="395"/>
                  </a:lnTo>
                  <a:lnTo>
                    <a:pt x="727" y="391"/>
                  </a:lnTo>
                  <a:lnTo>
                    <a:pt x="755" y="388"/>
                  </a:lnTo>
                  <a:lnTo>
                    <a:pt x="755" y="425"/>
                  </a:lnTo>
                  <a:lnTo>
                    <a:pt x="750" y="425"/>
                  </a:lnTo>
                  <a:lnTo>
                    <a:pt x="728" y="426"/>
                  </a:lnTo>
                  <a:lnTo>
                    <a:pt x="710" y="427"/>
                  </a:lnTo>
                  <a:lnTo>
                    <a:pt x="695" y="428"/>
                  </a:lnTo>
                  <a:lnTo>
                    <a:pt x="682" y="430"/>
                  </a:lnTo>
                  <a:lnTo>
                    <a:pt x="668" y="431"/>
                  </a:lnTo>
                  <a:lnTo>
                    <a:pt x="658" y="432"/>
                  </a:lnTo>
                  <a:lnTo>
                    <a:pt x="649" y="434"/>
                  </a:lnTo>
                  <a:lnTo>
                    <a:pt x="643" y="436"/>
                  </a:lnTo>
                  <a:lnTo>
                    <a:pt x="636" y="436"/>
                  </a:lnTo>
                  <a:lnTo>
                    <a:pt x="632" y="438"/>
                  </a:lnTo>
                  <a:lnTo>
                    <a:pt x="628" y="438"/>
                  </a:lnTo>
                  <a:lnTo>
                    <a:pt x="627" y="440"/>
                  </a:lnTo>
                  <a:lnTo>
                    <a:pt x="626" y="441"/>
                  </a:lnTo>
                  <a:lnTo>
                    <a:pt x="629" y="443"/>
                  </a:lnTo>
                  <a:lnTo>
                    <a:pt x="635" y="443"/>
                  </a:lnTo>
                  <a:lnTo>
                    <a:pt x="645" y="443"/>
                  </a:lnTo>
                  <a:lnTo>
                    <a:pt x="650" y="443"/>
                  </a:lnTo>
                  <a:lnTo>
                    <a:pt x="656" y="443"/>
                  </a:lnTo>
                  <a:lnTo>
                    <a:pt x="664" y="443"/>
                  </a:lnTo>
                  <a:lnTo>
                    <a:pt x="671" y="444"/>
                  </a:lnTo>
                  <a:lnTo>
                    <a:pt x="678" y="444"/>
                  </a:lnTo>
                  <a:lnTo>
                    <a:pt x="685" y="444"/>
                  </a:lnTo>
                  <a:lnTo>
                    <a:pt x="692" y="444"/>
                  </a:lnTo>
                  <a:lnTo>
                    <a:pt x="701" y="444"/>
                  </a:lnTo>
                  <a:lnTo>
                    <a:pt x="708" y="444"/>
                  </a:lnTo>
                  <a:lnTo>
                    <a:pt x="716" y="444"/>
                  </a:lnTo>
                  <a:lnTo>
                    <a:pt x="723" y="444"/>
                  </a:lnTo>
                  <a:lnTo>
                    <a:pt x="732" y="445"/>
                  </a:lnTo>
                  <a:lnTo>
                    <a:pt x="658" y="478"/>
                  </a:lnTo>
                  <a:lnTo>
                    <a:pt x="665" y="480"/>
                  </a:lnTo>
                  <a:lnTo>
                    <a:pt x="673" y="482"/>
                  </a:lnTo>
                  <a:lnTo>
                    <a:pt x="682" y="482"/>
                  </a:lnTo>
                  <a:lnTo>
                    <a:pt x="691" y="483"/>
                  </a:lnTo>
                  <a:lnTo>
                    <a:pt x="700" y="481"/>
                  </a:lnTo>
                  <a:lnTo>
                    <a:pt x="708" y="480"/>
                  </a:lnTo>
                  <a:lnTo>
                    <a:pt x="717" y="478"/>
                  </a:lnTo>
                  <a:lnTo>
                    <a:pt x="724" y="476"/>
                  </a:lnTo>
                  <a:lnTo>
                    <a:pt x="676" y="521"/>
                  </a:lnTo>
                  <a:lnTo>
                    <a:pt x="686" y="519"/>
                  </a:lnTo>
                  <a:lnTo>
                    <a:pt x="696" y="518"/>
                  </a:lnTo>
                  <a:lnTo>
                    <a:pt x="705" y="516"/>
                  </a:lnTo>
                  <a:lnTo>
                    <a:pt x="716" y="516"/>
                  </a:lnTo>
                  <a:lnTo>
                    <a:pt x="725" y="514"/>
                  </a:lnTo>
                  <a:lnTo>
                    <a:pt x="735" y="513"/>
                  </a:lnTo>
                  <a:lnTo>
                    <a:pt x="744" y="511"/>
                  </a:lnTo>
                  <a:lnTo>
                    <a:pt x="755" y="511"/>
                  </a:lnTo>
                  <a:close/>
                </a:path>
              </a:pathLst>
            </a:custGeom>
            <a:solidFill>
              <a:srgbClr val="000000"/>
            </a:solidFill>
            <a:ln w="9525">
              <a:noFill/>
              <a:round/>
              <a:headEnd/>
              <a:tailEnd/>
            </a:ln>
          </p:spPr>
          <p:txBody>
            <a:bodyPr/>
            <a:lstStyle/>
            <a:p>
              <a:endParaRPr lang="fr-FR"/>
            </a:p>
          </p:txBody>
        </p:sp>
        <p:sp>
          <p:nvSpPr>
            <p:cNvPr id="19839" name="Freeform 74"/>
            <p:cNvSpPr>
              <a:spLocks/>
            </p:cNvSpPr>
            <p:nvPr/>
          </p:nvSpPr>
          <p:spPr bwMode="auto">
            <a:xfrm>
              <a:off x="1964" y="1397"/>
              <a:ext cx="45" cy="24"/>
            </a:xfrm>
            <a:custGeom>
              <a:avLst/>
              <a:gdLst>
                <a:gd name="T0" fmla="*/ 0 w 456"/>
                <a:gd name="T1" fmla="*/ 0 h 241"/>
                <a:gd name="T2" fmla="*/ 0 w 456"/>
                <a:gd name="T3" fmla="*/ 0 h 241"/>
                <a:gd name="T4" fmla="*/ 0 w 456"/>
                <a:gd name="T5" fmla="*/ 0 h 241"/>
                <a:gd name="T6" fmla="*/ 0 w 456"/>
                <a:gd name="T7" fmla="*/ 0 h 241"/>
                <a:gd name="T8" fmla="*/ 0 w 456"/>
                <a:gd name="T9" fmla="*/ 0 h 241"/>
                <a:gd name="T10" fmla="*/ 0 w 456"/>
                <a:gd name="T11" fmla="*/ 0 h 241"/>
                <a:gd name="T12" fmla="*/ 0 w 456"/>
                <a:gd name="T13" fmla="*/ 0 h 241"/>
                <a:gd name="T14" fmla="*/ 0 w 456"/>
                <a:gd name="T15" fmla="*/ 0 h 241"/>
                <a:gd name="T16" fmla="*/ 0 w 456"/>
                <a:gd name="T17" fmla="*/ 0 h 241"/>
                <a:gd name="T18" fmla="*/ 0 w 456"/>
                <a:gd name="T19" fmla="*/ 0 h 241"/>
                <a:gd name="T20" fmla="*/ 0 w 456"/>
                <a:gd name="T21" fmla="*/ 0 h 241"/>
                <a:gd name="T22" fmla="*/ 0 w 456"/>
                <a:gd name="T23" fmla="*/ 0 h 241"/>
                <a:gd name="T24" fmla="*/ 0 w 456"/>
                <a:gd name="T25" fmla="*/ 0 h 241"/>
                <a:gd name="T26" fmla="*/ 0 w 456"/>
                <a:gd name="T27" fmla="*/ 0 h 241"/>
                <a:gd name="T28" fmla="*/ 0 w 456"/>
                <a:gd name="T29" fmla="*/ 0 h 241"/>
                <a:gd name="T30" fmla="*/ 0 w 456"/>
                <a:gd name="T31" fmla="*/ 0 h 241"/>
                <a:gd name="T32" fmla="*/ 0 w 456"/>
                <a:gd name="T33" fmla="*/ 0 h 241"/>
                <a:gd name="T34" fmla="*/ 0 w 456"/>
                <a:gd name="T35" fmla="*/ 0 h 241"/>
                <a:gd name="T36" fmla="*/ 0 w 456"/>
                <a:gd name="T37" fmla="*/ 0 h 241"/>
                <a:gd name="T38" fmla="*/ 0 w 456"/>
                <a:gd name="T39" fmla="*/ 0 h 241"/>
                <a:gd name="T40" fmla="*/ 0 w 456"/>
                <a:gd name="T41" fmla="*/ 0 h 241"/>
                <a:gd name="T42" fmla="*/ 0 w 456"/>
                <a:gd name="T43" fmla="*/ 0 h 241"/>
                <a:gd name="T44" fmla="*/ 0 w 456"/>
                <a:gd name="T45" fmla="*/ 0 h 241"/>
                <a:gd name="T46" fmla="*/ 0 w 456"/>
                <a:gd name="T47" fmla="*/ 0 h 241"/>
                <a:gd name="T48" fmla="*/ 0 w 456"/>
                <a:gd name="T49" fmla="*/ 0 h 241"/>
                <a:gd name="T50" fmla="*/ 0 w 456"/>
                <a:gd name="T51" fmla="*/ 0 h 241"/>
                <a:gd name="T52" fmla="*/ 0 w 456"/>
                <a:gd name="T53" fmla="*/ 0 h 241"/>
                <a:gd name="T54" fmla="*/ 0 w 456"/>
                <a:gd name="T55" fmla="*/ 0 h 241"/>
                <a:gd name="T56" fmla="*/ 0 w 456"/>
                <a:gd name="T57" fmla="*/ 0 h 241"/>
                <a:gd name="T58" fmla="*/ 0 w 456"/>
                <a:gd name="T59" fmla="*/ 0 h 241"/>
                <a:gd name="T60" fmla="*/ 0 w 456"/>
                <a:gd name="T61" fmla="*/ 0 h 241"/>
                <a:gd name="T62" fmla="*/ 0 w 456"/>
                <a:gd name="T63" fmla="*/ 0 h 241"/>
                <a:gd name="T64" fmla="*/ 0 w 456"/>
                <a:gd name="T65" fmla="*/ 0 h 241"/>
                <a:gd name="T66" fmla="*/ 0 w 456"/>
                <a:gd name="T67" fmla="*/ 0 h 241"/>
                <a:gd name="T68" fmla="*/ 0 w 456"/>
                <a:gd name="T69" fmla="*/ 0 h 241"/>
                <a:gd name="T70" fmla="*/ 0 w 456"/>
                <a:gd name="T71" fmla="*/ 0 h 241"/>
                <a:gd name="T72" fmla="*/ 0 w 456"/>
                <a:gd name="T73" fmla="*/ 0 h 241"/>
                <a:gd name="T74" fmla="*/ 0 w 456"/>
                <a:gd name="T75" fmla="*/ 0 h 2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56"/>
                <a:gd name="T115" fmla="*/ 0 h 241"/>
                <a:gd name="T116" fmla="*/ 456 w 456"/>
                <a:gd name="T117" fmla="*/ 241 h 24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56" h="241">
                  <a:moveTo>
                    <a:pt x="4" y="100"/>
                  </a:moveTo>
                  <a:lnTo>
                    <a:pt x="7" y="60"/>
                  </a:lnTo>
                  <a:lnTo>
                    <a:pt x="30" y="56"/>
                  </a:lnTo>
                  <a:lnTo>
                    <a:pt x="54" y="52"/>
                  </a:lnTo>
                  <a:lnTo>
                    <a:pt x="78" y="47"/>
                  </a:lnTo>
                  <a:lnTo>
                    <a:pt x="104" y="44"/>
                  </a:lnTo>
                  <a:lnTo>
                    <a:pt x="128" y="40"/>
                  </a:lnTo>
                  <a:lnTo>
                    <a:pt x="154" y="36"/>
                  </a:lnTo>
                  <a:lnTo>
                    <a:pt x="179" y="31"/>
                  </a:lnTo>
                  <a:lnTo>
                    <a:pt x="205" y="28"/>
                  </a:lnTo>
                  <a:lnTo>
                    <a:pt x="229" y="24"/>
                  </a:lnTo>
                  <a:lnTo>
                    <a:pt x="253" y="20"/>
                  </a:lnTo>
                  <a:lnTo>
                    <a:pt x="278" y="16"/>
                  </a:lnTo>
                  <a:lnTo>
                    <a:pt x="303" y="12"/>
                  </a:lnTo>
                  <a:lnTo>
                    <a:pt x="326" y="9"/>
                  </a:lnTo>
                  <a:lnTo>
                    <a:pt x="350" y="6"/>
                  </a:lnTo>
                  <a:lnTo>
                    <a:pt x="372" y="3"/>
                  </a:lnTo>
                  <a:lnTo>
                    <a:pt x="395" y="0"/>
                  </a:lnTo>
                  <a:lnTo>
                    <a:pt x="405" y="55"/>
                  </a:lnTo>
                  <a:lnTo>
                    <a:pt x="249" y="65"/>
                  </a:lnTo>
                  <a:lnTo>
                    <a:pt x="304" y="77"/>
                  </a:lnTo>
                  <a:lnTo>
                    <a:pt x="238" y="102"/>
                  </a:lnTo>
                  <a:lnTo>
                    <a:pt x="312" y="113"/>
                  </a:lnTo>
                  <a:lnTo>
                    <a:pt x="236" y="153"/>
                  </a:lnTo>
                  <a:lnTo>
                    <a:pt x="249" y="150"/>
                  </a:lnTo>
                  <a:lnTo>
                    <a:pt x="262" y="149"/>
                  </a:lnTo>
                  <a:lnTo>
                    <a:pt x="275" y="147"/>
                  </a:lnTo>
                  <a:lnTo>
                    <a:pt x="288" y="146"/>
                  </a:lnTo>
                  <a:lnTo>
                    <a:pt x="301" y="144"/>
                  </a:lnTo>
                  <a:lnTo>
                    <a:pt x="315" y="143"/>
                  </a:lnTo>
                  <a:lnTo>
                    <a:pt x="328" y="140"/>
                  </a:lnTo>
                  <a:lnTo>
                    <a:pt x="341" y="140"/>
                  </a:lnTo>
                  <a:lnTo>
                    <a:pt x="354" y="138"/>
                  </a:lnTo>
                  <a:lnTo>
                    <a:pt x="367" y="137"/>
                  </a:lnTo>
                  <a:lnTo>
                    <a:pt x="380" y="136"/>
                  </a:lnTo>
                  <a:lnTo>
                    <a:pt x="392" y="136"/>
                  </a:lnTo>
                  <a:lnTo>
                    <a:pt x="405" y="135"/>
                  </a:lnTo>
                  <a:lnTo>
                    <a:pt x="418" y="135"/>
                  </a:lnTo>
                  <a:lnTo>
                    <a:pt x="430" y="135"/>
                  </a:lnTo>
                  <a:lnTo>
                    <a:pt x="443" y="135"/>
                  </a:lnTo>
                  <a:lnTo>
                    <a:pt x="456" y="190"/>
                  </a:lnTo>
                  <a:lnTo>
                    <a:pt x="427" y="192"/>
                  </a:lnTo>
                  <a:lnTo>
                    <a:pt x="400" y="196"/>
                  </a:lnTo>
                  <a:lnTo>
                    <a:pt x="371" y="199"/>
                  </a:lnTo>
                  <a:lnTo>
                    <a:pt x="342" y="202"/>
                  </a:lnTo>
                  <a:lnTo>
                    <a:pt x="313" y="205"/>
                  </a:lnTo>
                  <a:lnTo>
                    <a:pt x="284" y="208"/>
                  </a:lnTo>
                  <a:lnTo>
                    <a:pt x="254" y="211"/>
                  </a:lnTo>
                  <a:lnTo>
                    <a:pt x="226" y="215"/>
                  </a:lnTo>
                  <a:lnTo>
                    <a:pt x="196" y="218"/>
                  </a:lnTo>
                  <a:lnTo>
                    <a:pt x="166" y="221"/>
                  </a:lnTo>
                  <a:lnTo>
                    <a:pt x="138" y="224"/>
                  </a:lnTo>
                  <a:lnTo>
                    <a:pt x="109" y="227"/>
                  </a:lnTo>
                  <a:lnTo>
                    <a:pt x="80" y="230"/>
                  </a:lnTo>
                  <a:lnTo>
                    <a:pt x="53" y="234"/>
                  </a:lnTo>
                  <a:lnTo>
                    <a:pt x="25" y="237"/>
                  </a:lnTo>
                  <a:lnTo>
                    <a:pt x="0" y="241"/>
                  </a:lnTo>
                  <a:lnTo>
                    <a:pt x="4" y="183"/>
                  </a:lnTo>
                  <a:lnTo>
                    <a:pt x="14" y="181"/>
                  </a:lnTo>
                  <a:lnTo>
                    <a:pt x="24" y="180"/>
                  </a:lnTo>
                  <a:lnTo>
                    <a:pt x="35" y="178"/>
                  </a:lnTo>
                  <a:lnTo>
                    <a:pt x="46" y="176"/>
                  </a:lnTo>
                  <a:lnTo>
                    <a:pt x="58" y="174"/>
                  </a:lnTo>
                  <a:lnTo>
                    <a:pt x="70" y="173"/>
                  </a:lnTo>
                  <a:lnTo>
                    <a:pt x="81" y="172"/>
                  </a:lnTo>
                  <a:lnTo>
                    <a:pt x="94" y="171"/>
                  </a:lnTo>
                  <a:lnTo>
                    <a:pt x="106" y="169"/>
                  </a:lnTo>
                  <a:lnTo>
                    <a:pt x="118" y="168"/>
                  </a:lnTo>
                  <a:lnTo>
                    <a:pt x="129" y="166"/>
                  </a:lnTo>
                  <a:lnTo>
                    <a:pt x="142" y="166"/>
                  </a:lnTo>
                  <a:lnTo>
                    <a:pt x="153" y="164"/>
                  </a:lnTo>
                  <a:lnTo>
                    <a:pt x="163" y="163"/>
                  </a:lnTo>
                  <a:lnTo>
                    <a:pt x="174" y="161"/>
                  </a:lnTo>
                  <a:lnTo>
                    <a:pt x="185" y="161"/>
                  </a:lnTo>
                  <a:lnTo>
                    <a:pt x="158" y="85"/>
                  </a:lnTo>
                  <a:lnTo>
                    <a:pt x="4" y="100"/>
                  </a:lnTo>
                  <a:close/>
                </a:path>
              </a:pathLst>
            </a:custGeom>
            <a:solidFill>
              <a:srgbClr val="000000"/>
            </a:solidFill>
            <a:ln w="9525">
              <a:noFill/>
              <a:round/>
              <a:headEnd/>
              <a:tailEnd/>
            </a:ln>
          </p:spPr>
          <p:txBody>
            <a:bodyPr/>
            <a:lstStyle/>
            <a:p>
              <a:endParaRPr lang="fr-FR"/>
            </a:p>
          </p:txBody>
        </p:sp>
        <p:sp>
          <p:nvSpPr>
            <p:cNvPr id="19840" name="Freeform 75"/>
            <p:cNvSpPr>
              <a:spLocks/>
            </p:cNvSpPr>
            <p:nvPr/>
          </p:nvSpPr>
          <p:spPr bwMode="auto">
            <a:xfrm>
              <a:off x="1888" y="1274"/>
              <a:ext cx="26" cy="14"/>
            </a:xfrm>
            <a:custGeom>
              <a:avLst/>
              <a:gdLst>
                <a:gd name="T0" fmla="*/ 0 w 259"/>
                <a:gd name="T1" fmla="*/ 0 h 146"/>
                <a:gd name="T2" fmla="*/ 0 w 259"/>
                <a:gd name="T3" fmla="*/ 0 h 146"/>
                <a:gd name="T4" fmla="*/ 0 w 259"/>
                <a:gd name="T5" fmla="*/ 0 h 146"/>
                <a:gd name="T6" fmla="*/ 0 w 259"/>
                <a:gd name="T7" fmla="*/ 0 h 146"/>
                <a:gd name="T8" fmla="*/ 0 w 259"/>
                <a:gd name="T9" fmla="*/ 0 h 146"/>
                <a:gd name="T10" fmla="*/ 0 w 259"/>
                <a:gd name="T11" fmla="*/ 0 h 146"/>
                <a:gd name="T12" fmla="*/ 0 w 259"/>
                <a:gd name="T13" fmla="*/ 0 h 146"/>
                <a:gd name="T14" fmla="*/ 0 w 259"/>
                <a:gd name="T15" fmla="*/ 0 h 146"/>
                <a:gd name="T16" fmla="*/ 0 w 259"/>
                <a:gd name="T17" fmla="*/ 0 h 146"/>
                <a:gd name="T18" fmla="*/ 0 w 259"/>
                <a:gd name="T19" fmla="*/ 0 h 146"/>
                <a:gd name="T20" fmla="*/ 0 w 259"/>
                <a:gd name="T21" fmla="*/ 0 h 146"/>
                <a:gd name="T22" fmla="*/ 0 w 259"/>
                <a:gd name="T23" fmla="*/ 0 h 146"/>
                <a:gd name="T24" fmla="*/ 0 w 259"/>
                <a:gd name="T25" fmla="*/ 0 h 146"/>
                <a:gd name="T26" fmla="*/ 0 w 259"/>
                <a:gd name="T27" fmla="*/ 0 h 146"/>
                <a:gd name="T28" fmla="*/ 0 w 259"/>
                <a:gd name="T29" fmla="*/ 0 h 146"/>
                <a:gd name="T30" fmla="*/ 0 w 259"/>
                <a:gd name="T31" fmla="*/ 0 h 146"/>
                <a:gd name="T32" fmla="*/ 0 w 259"/>
                <a:gd name="T33" fmla="*/ 0 h 146"/>
                <a:gd name="T34" fmla="*/ 0 w 259"/>
                <a:gd name="T35" fmla="*/ 0 h 146"/>
                <a:gd name="T36" fmla="*/ 0 w 259"/>
                <a:gd name="T37" fmla="*/ 0 h 146"/>
                <a:gd name="T38" fmla="*/ 0 w 259"/>
                <a:gd name="T39" fmla="*/ 0 h 146"/>
                <a:gd name="T40" fmla="*/ 0 w 259"/>
                <a:gd name="T41" fmla="*/ 0 h 146"/>
                <a:gd name="T42" fmla="*/ 0 w 259"/>
                <a:gd name="T43" fmla="*/ 0 h 146"/>
                <a:gd name="T44" fmla="*/ 0 w 259"/>
                <a:gd name="T45" fmla="*/ 0 h 146"/>
                <a:gd name="T46" fmla="*/ 0 w 259"/>
                <a:gd name="T47" fmla="*/ 0 h 146"/>
                <a:gd name="T48" fmla="*/ 0 w 259"/>
                <a:gd name="T49" fmla="*/ 0 h 146"/>
                <a:gd name="T50" fmla="*/ 0 w 259"/>
                <a:gd name="T51" fmla="*/ 0 h 146"/>
                <a:gd name="T52" fmla="*/ 0 w 259"/>
                <a:gd name="T53" fmla="*/ 0 h 146"/>
                <a:gd name="T54" fmla="*/ 0 w 259"/>
                <a:gd name="T55" fmla="*/ 0 h 146"/>
                <a:gd name="T56" fmla="*/ 0 w 259"/>
                <a:gd name="T57" fmla="*/ 0 h 146"/>
                <a:gd name="T58" fmla="*/ 0 w 259"/>
                <a:gd name="T59" fmla="*/ 0 h 146"/>
                <a:gd name="T60" fmla="*/ 0 w 259"/>
                <a:gd name="T61" fmla="*/ 0 h 146"/>
                <a:gd name="T62" fmla="*/ 0 w 259"/>
                <a:gd name="T63" fmla="*/ 0 h 146"/>
                <a:gd name="T64" fmla="*/ 0 w 259"/>
                <a:gd name="T65" fmla="*/ 0 h 1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9"/>
                <a:gd name="T100" fmla="*/ 0 h 146"/>
                <a:gd name="T101" fmla="*/ 259 w 259"/>
                <a:gd name="T102" fmla="*/ 146 h 1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9" h="146">
                  <a:moveTo>
                    <a:pt x="259" y="0"/>
                  </a:moveTo>
                  <a:lnTo>
                    <a:pt x="252" y="3"/>
                  </a:lnTo>
                  <a:lnTo>
                    <a:pt x="242" y="10"/>
                  </a:lnTo>
                  <a:lnTo>
                    <a:pt x="227" y="17"/>
                  </a:lnTo>
                  <a:lnTo>
                    <a:pt x="209" y="29"/>
                  </a:lnTo>
                  <a:lnTo>
                    <a:pt x="188" y="40"/>
                  </a:lnTo>
                  <a:lnTo>
                    <a:pt x="165" y="54"/>
                  </a:lnTo>
                  <a:lnTo>
                    <a:pt x="142" y="68"/>
                  </a:lnTo>
                  <a:lnTo>
                    <a:pt x="119" y="83"/>
                  </a:lnTo>
                  <a:lnTo>
                    <a:pt x="94" y="95"/>
                  </a:lnTo>
                  <a:lnTo>
                    <a:pt x="72" y="108"/>
                  </a:lnTo>
                  <a:lnTo>
                    <a:pt x="51" y="120"/>
                  </a:lnTo>
                  <a:lnTo>
                    <a:pt x="33" y="130"/>
                  </a:lnTo>
                  <a:lnTo>
                    <a:pt x="17" y="138"/>
                  </a:lnTo>
                  <a:lnTo>
                    <a:pt x="6" y="144"/>
                  </a:lnTo>
                  <a:lnTo>
                    <a:pt x="0" y="146"/>
                  </a:lnTo>
                  <a:lnTo>
                    <a:pt x="6" y="134"/>
                  </a:lnTo>
                  <a:lnTo>
                    <a:pt x="17" y="121"/>
                  </a:lnTo>
                  <a:lnTo>
                    <a:pt x="28" y="108"/>
                  </a:lnTo>
                  <a:lnTo>
                    <a:pt x="43" y="98"/>
                  </a:lnTo>
                  <a:lnTo>
                    <a:pt x="58" y="85"/>
                  </a:lnTo>
                  <a:lnTo>
                    <a:pt x="76" y="74"/>
                  </a:lnTo>
                  <a:lnTo>
                    <a:pt x="94" y="65"/>
                  </a:lnTo>
                  <a:lnTo>
                    <a:pt x="114" y="55"/>
                  </a:lnTo>
                  <a:lnTo>
                    <a:pt x="133" y="46"/>
                  </a:lnTo>
                  <a:lnTo>
                    <a:pt x="154" y="36"/>
                  </a:lnTo>
                  <a:lnTo>
                    <a:pt x="173" y="28"/>
                  </a:lnTo>
                  <a:lnTo>
                    <a:pt x="193" y="21"/>
                  </a:lnTo>
                  <a:lnTo>
                    <a:pt x="210" y="14"/>
                  </a:lnTo>
                  <a:lnTo>
                    <a:pt x="228" y="9"/>
                  </a:lnTo>
                  <a:lnTo>
                    <a:pt x="243" y="3"/>
                  </a:lnTo>
                  <a:lnTo>
                    <a:pt x="259" y="0"/>
                  </a:lnTo>
                  <a:close/>
                </a:path>
              </a:pathLst>
            </a:custGeom>
            <a:solidFill>
              <a:srgbClr val="000000"/>
            </a:solidFill>
            <a:ln w="9525">
              <a:noFill/>
              <a:round/>
              <a:headEnd/>
              <a:tailEnd/>
            </a:ln>
          </p:spPr>
          <p:txBody>
            <a:bodyPr/>
            <a:lstStyle/>
            <a:p>
              <a:endParaRPr lang="fr-FR"/>
            </a:p>
          </p:txBody>
        </p:sp>
        <p:sp>
          <p:nvSpPr>
            <p:cNvPr id="19841" name="Freeform 76"/>
            <p:cNvSpPr>
              <a:spLocks/>
            </p:cNvSpPr>
            <p:nvPr/>
          </p:nvSpPr>
          <p:spPr bwMode="auto">
            <a:xfrm>
              <a:off x="1915" y="1354"/>
              <a:ext cx="29" cy="40"/>
            </a:xfrm>
            <a:custGeom>
              <a:avLst/>
              <a:gdLst>
                <a:gd name="T0" fmla="*/ 0 w 284"/>
                <a:gd name="T1" fmla="*/ 0 h 402"/>
                <a:gd name="T2" fmla="*/ 0 w 284"/>
                <a:gd name="T3" fmla="*/ 0 h 402"/>
                <a:gd name="T4" fmla="*/ 0 w 284"/>
                <a:gd name="T5" fmla="*/ 0 h 402"/>
                <a:gd name="T6" fmla="*/ 0 w 284"/>
                <a:gd name="T7" fmla="*/ 0 h 402"/>
                <a:gd name="T8" fmla="*/ 0 w 284"/>
                <a:gd name="T9" fmla="*/ 0 h 402"/>
                <a:gd name="T10" fmla="*/ 0 w 284"/>
                <a:gd name="T11" fmla="*/ 0 h 402"/>
                <a:gd name="T12" fmla="*/ 0 w 284"/>
                <a:gd name="T13" fmla="*/ 0 h 402"/>
                <a:gd name="T14" fmla="*/ 0 w 284"/>
                <a:gd name="T15" fmla="*/ 0 h 402"/>
                <a:gd name="T16" fmla="*/ 0 w 284"/>
                <a:gd name="T17" fmla="*/ 0 h 402"/>
                <a:gd name="T18" fmla="*/ 0 w 284"/>
                <a:gd name="T19" fmla="*/ 0 h 402"/>
                <a:gd name="T20" fmla="*/ 0 w 284"/>
                <a:gd name="T21" fmla="*/ 0 h 402"/>
                <a:gd name="T22" fmla="*/ 0 w 284"/>
                <a:gd name="T23" fmla="*/ 0 h 402"/>
                <a:gd name="T24" fmla="*/ 0 w 284"/>
                <a:gd name="T25" fmla="*/ 0 h 402"/>
                <a:gd name="T26" fmla="*/ 0 w 284"/>
                <a:gd name="T27" fmla="*/ 0 h 402"/>
                <a:gd name="T28" fmla="*/ 0 w 284"/>
                <a:gd name="T29" fmla="*/ 0 h 402"/>
                <a:gd name="T30" fmla="*/ 0 w 284"/>
                <a:gd name="T31" fmla="*/ 0 h 402"/>
                <a:gd name="T32" fmla="*/ 0 w 284"/>
                <a:gd name="T33" fmla="*/ 0 h 402"/>
                <a:gd name="T34" fmla="*/ 0 w 284"/>
                <a:gd name="T35" fmla="*/ 0 h 402"/>
                <a:gd name="T36" fmla="*/ 0 w 284"/>
                <a:gd name="T37" fmla="*/ 0 h 402"/>
                <a:gd name="T38" fmla="*/ 0 w 284"/>
                <a:gd name="T39" fmla="*/ 0 h 402"/>
                <a:gd name="T40" fmla="*/ 0 w 284"/>
                <a:gd name="T41" fmla="*/ 0 h 402"/>
                <a:gd name="T42" fmla="*/ 0 w 284"/>
                <a:gd name="T43" fmla="*/ 0 h 402"/>
                <a:gd name="T44" fmla="*/ 0 w 284"/>
                <a:gd name="T45" fmla="*/ 0 h 402"/>
                <a:gd name="T46" fmla="*/ 0 w 284"/>
                <a:gd name="T47" fmla="*/ 0 h 402"/>
                <a:gd name="T48" fmla="*/ 0 w 284"/>
                <a:gd name="T49" fmla="*/ 0 h 402"/>
                <a:gd name="T50" fmla="*/ 0 w 284"/>
                <a:gd name="T51" fmla="*/ 0 h 402"/>
                <a:gd name="T52" fmla="*/ 0 w 284"/>
                <a:gd name="T53" fmla="*/ 0 h 402"/>
                <a:gd name="T54" fmla="*/ 0 w 284"/>
                <a:gd name="T55" fmla="*/ 0 h 402"/>
                <a:gd name="T56" fmla="*/ 0 w 284"/>
                <a:gd name="T57" fmla="*/ 0 h 402"/>
                <a:gd name="T58" fmla="*/ 0 w 284"/>
                <a:gd name="T59" fmla="*/ 0 h 402"/>
                <a:gd name="T60" fmla="*/ 0 w 284"/>
                <a:gd name="T61" fmla="*/ 0 h 402"/>
                <a:gd name="T62" fmla="*/ 0 w 284"/>
                <a:gd name="T63" fmla="*/ 0 h 402"/>
                <a:gd name="T64" fmla="*/ 0 w 284"/>
                <a:gd name="T65" fmla="*/ 0 h 402"/>
                <a:gd name="T66" fmla="*/ 0 w 284"/>
                <a:gd name="T67" fmla="*/ 0 h 402"/>
                <a:gd name="T68" fmla="*/ 0 w 284"/>
                <a:gd name="T69" fmla="*/ 0 h 4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4"/>
                <a:gd name="T106" fmla="*/ 0 h 402"/>
                <a:gd name="T107" fmla="*/ 284 w 284"/>
                <a:gd name="T108" fmla="*/ 402 h 40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4" h="402">
                  <a:moveTo>
                    <a:pt x="284" y="355"/>
                  </a:moveTo>
                  <a:lnTo>
                    <a:pt x="247" y="402"/>
                  </a:lnTo>
                  <a:lnTo>
                    <a:pt x="232" y="377"/>
                  </a:lnTo>
                  <a:lnTo>
                    <a:pt x="217" y="351"/>
                  </a:lnTo>
                  <a:lnTo>
                    <a:pt x="202" y="326"/>
                  </a:lnTo>
                  <a:lnTo>
                    <a:pt x="187" y="302"/>
                  </a:lnTo>
                  <a:lnTo>
                    <a:pt x="171" y="276"/>
                  </a:lnTo>
                  <a:lnTo>
                    <a:pt x="155" y="251"/>
                  </a:lnTo>
                  <a:lnTo>
                    <a:pt x="139" y="226"/>
                  </a:lnTo>
                  <a:lnTo>
                    <a:pt x="123" y="202"/>
                  </a:lnTo>
                  <a:lnTo>
                    <a:pt x="107" y="177"/>
                  </a:lnTo>
                  <a:lnTo>
                    <a:pt x="91" y="152"/>
                  </a:lnTo>
                  <a:lnTo>
                    <a:pt x="75" y="127"/>
                  </a:lnTo>
                  <a:lnTo>
                    <a:pt x="59" y="103"/>
                  </a:lnTo>
                  <a:lnTo>
                    <a:pt x="44" y="76"/>
                  </a:lnTo>
                  <a:lnTo>
                    <a:pt x="29" y="51"/>
                  </a:lnTo>
                  <a:lnTo>
                    <a:pt x="14" y="25"/>
                  </a:lnTo>
                  <a:lnTo>
                    <a:pt x="0" y="0"/>
                  </a:lnTo>
                  <a:lnTo>
                    <a:pt x="19" y="18"/>
                  </a:lnTo>
                  <a:lnTo>
                    <a:pt x="38" y="38"/>
                  </a:lnTo>
                  <a:lnTo>
                    <a:pt x="56" y="58"/>
                  </a:lnTo>
                  <a:lnTo>
                    <a:pt x="75" y="80"/>
                  </a:lnTo>
                  <a:lnTo>
                    <a:pt x="92" y="101"/>
                  </a:lnTo>
                  <a:lnTo>
                    <a:pt x="110" y="124"/>
                  </a:lnTo>
                  <a:lnTo>
                    <a:pt x="127" y="147"/>
                  </a:lnTo>
                  <a:lnTo>
                    <a:pt x="145" y="170"/>
                  </a:lnTo>
                  <a:lnTo>
                    <a:pt x="161" y="193"/>
                  </a:lnTo>
                  <a:lnTo>
                    <a:pt x="178" y="216"/>
                  </a:lnTo>
                  <a:lnTo>
                    <a:pt x="195" y="239"/>
                  </a:lnTo>
                  <a:lnTo>
                    <a:pt x="213" y="262"/>
                  </a:lnTo>
                  <a:lnTo>
                    <a:pt x="230" y="286"/>
                  </a:lnTo>
                  <a:lnTo>
                    <a:pt x="248" y="309"/>
                  </a:lnTo>
                  <a:lnTo>
                    <a:pt x="265" y="331"/>
                  </a:lnTo>
                  <a:lnTo>
                    <a:pt x="284" y="355"/>
                  </a:lnTo>
                  <a:close/>
                </a:path>
              </a:pathLst>
            </a:custGeom>
            <a:solidFill>
              <a:srgbClr val="000000"/>
            </a:solidFill>
            <a:ln w="9525">
              <a:noFill/>
              <a:round/>
              <a:headEnd/>
              <a:tailEnd/>
            </a:ln>
          </p:spPr>
          <p:txBody>
            <a:bodyPr/>
            <a:lstStyle/>
            <a:p>
              <a:endParaRPr lang="fr-FR"/>
            </a:p>
          </p:txBody>
        </p:sp>
        <p:sp>
          <p:nvSpPr>
            <p:cNvPr id="19842" name="Freeform 77"/>
            <p:cNvSpPr>
              <a:spLocks/>
            </p:cNvSpPr>
            <p:nvPr/>
          </p:nvSpPr>
          <p:spPr bwMode="auto">
            <a:xfrm>
              <a:off x="1927" y="1429"/>
              <a:ext cx="23" cy="9"/>
            </a:xfrm>
            <a:custGeom>
              <a:avLst/>
              <a:gdLst>
                <a:gd name="T0" fmla="*/ 0 w 224"/>
                <a:gd name="T1" fmla="*/ 0 h 92"/>
                <a:gd name="T2" fmla="*/ 0 w 224"/>
                <a:gd name="T3" fmla="*/ 0 h 92"/>
                <a:gd name="T4" fmla="*/ 0 w 224"/>
                <a:gd name="T5" fmla="*/ 0 h 92"/>
                <a:gd name="T6" fmla="*/ 0 w 224"/>
                <a:gd name="T7" fmla="*/ 0 h 92"/>
                <a:gd name="T8" fmla="*/ 0 w 224"/>
                <a:gd name="T9" fmla="*/ 0 h 92"/>
                <a:gd name="T10" fmla="*/ 0 w 224"/>
                <a:gd name="T11" fmla="*/ 0 h 92"/>
                <a:gd name="T12" fmla="*/ 0 w 224"/>
                <a:gd name="T13" fmla="*/ 0 h 92"/>
                <a:gd name="T14" fmla="*/ 0 w 224"/>
                <a:gd name="T15" fmla="*/ 0 h 92"/>
                <a:gd name="T16" fmla="*/ 0 w 224"/>
                <a:gd name="T17" fmla="*/ 0 h 92"/>
                <a:gd name="T18" fmla="*/ 0 w 224"/>
                <a:gd name="T19" fmla="*/ 0 h 92"/>
                <a:gd name="T20" fmla="*/ 0 w 224"/>
                <a:gd name="T21" fmla="*/ 0 h 92"/>
                <a:gd name="T22" fmla="*/ 0 w 224"/>
                <a:gd name="T23" fmla="*/ 0 h 92"/>
                <a:gd name="T24" fmla="*/ 0 w 224"/>
                <a:gd name="T25" fmla="*/ 0 h 92"/>
                <a:gd name="T26" fmla="*/ 0 w 224"/>
                <a:gd name="T27" fmla="*/ 0 h 92"/>
                <a:gd name="T28" fmla="*/ 0 w 224"/>
                <a:gd name="T29" fmla="*/ 0 h 92"/>
                <a:gd name="T30" fmla="*/ 0 w 224"/>
                <a:gd name="T31" fmla="*/ 0 h 92"/>
                <a:gd name="T32" fmla="*/ 0 w 224"/>
                <a:gd name="T33" fmla="*/ 0 h 92"/>
                <a:gd name="T34" fmla="*/ 0 w 224"/>
                <a:gd name="T35" fmla="*/ 0 h 92"/>
                <a:gd name="T36" fmla="*/ 0 w 224"/>
                <a:gd name="T37" fmla="*/ 0 h 92"/>
                <a:gd name="T38" fmla="*/ 0 w 224"/>
                <a:gd name="T39" fmla="*/ 0 h 92"/>
                <a:gd name="T40" fmla="*/ 0 w 224"/>
                <a:gd name="T41" fmla="*/ 0 h 92"/>
                <a:gd name="T42" fmla="*/ 0 w 224"/>
                <a:gd name="T43" fmla="*/ 0 h 92"/>
                <a:gd name="T44" fmla="*/ 0 w 224"/>
                <a:gd name="T45" fmla="*/ 0 h 92"/>
                <a:gd name="T46" fmla="*/ 0 w 224"/>
                <a:gd name="T47" fmla="*/ 0 h 92"/>
                <a:gd name="T48" fmla="*/ 0 w 224"/>
                <a:gd name="T49" fmla="*/ 0 h 92"/>
                <a:gd name="T50" fmla="*/ 0 w 224"/>
                <a:gd name="T51" fmla="*/ 0 h 92"/>
                <a:gd name="T52" fmla="*/ 0 w 224"/>
                <a:gd name="T53" fmla="*/ 0 h 92"/>
                <a:gd name="T54" fmla="*/ 0 w 224"/>
                <a:gd name="T55" fmla="*/ 0 h 92"/>
                <a:gd name="T56" fmla="*/ 0 w 224"/>
                <a:gd name="T57" fmla="*/ 0 h 92"/>
                <a:gd name="T58" fmla="*/ 0 w 224"/>
                <a:gd name="T59" fmla="*/ 0 h 92"/>
                <a:gd name="T60" fmla="*/ 0 w 224"/>
                <a:gd name="T61" fmla="*/ 0 h 92"/>
                <a:gd name="T62" fmla="*/ 0 w 224"/>
                <a:gd name="T63" fmla="*/ 0 h 92"/>
                <a:gd name="T64" fmla="*/ 0 w 224"/>
                <a:gd name="T65" fmla="*/ 0 h 92"/>
                <a:gd name="T66" fmla="*/ 0 w 224"/>
                <a:gd name="T67" fmla="*/ 0 h 9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
                <a:gd name="T103" fmla="*/ 0 h 92"/>
                <a:gd name="T104" fmla="*/ 224 w 224"/>
                <a:gd name="T105" fmla="*/ 92 h 9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 h="92">
                  <a:moveTo>
                    <a:pt x="224" y="24"/>
                  </a:moveTo>
                  <a:lnTo>
                    <a:pt x="215" y="26"/>
                  </a:lnTo>
                  <a:lnTo>
                    <a:pt x="205" y="32"/>
                  </a:lnTo>
                  <a:lnTo>
                    <a:pt x="193" y="37"/>
                  </a:lnTo>
                  <a:lnTo>
                    <a:pt x="178" y="42"/>
                  </a:lnTo>
                  <a:lnTo>
                    <a:pt x="160" y="48"/>
                  </a:lnTo>
                  <a:lnTo>
                    <a:pt x="143" y="56"/>
                  </a:lnTo>
                  <a:lnTo>
                    <a:pt x="126" y="61"/>
                  </a:lnTo>
                  <a:lnTo>
                    <a:pt x="108" y="69"/>
                  </a:lnTo>
                  <a:lnTo>
                    <a:pt x="89" y="74"/>
                  </a:lnTo>
                  <a:lnTo>
                    <a:pt x="72" y="80"/>
                  </a:lnTo>
                  <a:lnTo>
                    <a:pt x="54" y="86"/>
                  </a:lnTo>
                  <a:lnTo>
                    <a:pt x="39" y="89"/>
                  </a:lnTo>
                  <a:lnTo>
                    <a:pt x="25" y="91"/>
                  </a:lnTo>
                  <a:lnTo>
                    <a:pt x="14" y="92"/>
                  </a:lnTo>
                  <a:lnTo>
                    <a:pt x="5" y="91"/>
                  </a:lnTo>
                  <a:lnTo>
                    <a:pt x="0" y="91"/>
                  </a:lnTo>
                  <a:lnTo>
                    <a:pt x="4" y="86"/>
                  </a:lnTo>
                  <a:lnTo>
                    <a:pt x="14" y="78"/>
                  </a:lnTo>
                  <a:lnTo>
                    <a:pt x="25" y="71"/>
                  </a:lnTo>
                  <a:lnTo>
                    <a:pt x="40" y="61"/>
                  </a:lnTo>
                  <a:lnTo>
                    <a:pt x="56" y="52"/>
                  </a:lnTo>
                  <a:lnTo>
                    <a:pt x="74" y="41"/>
                  </a:lnTo>
                  <a:lnTo>
                    <a:pt x="93" y="32"/>
                  </a:lnTo>
                  <a:lnTo>
                    <a:pt x="113" y="22"/>
                  </a:lnTo>
                  <a:lnTo>
                    <a:pt x="131" y="12"/>
                  </a:lnTo>
                  <a:lnTo>
                    <a:pt x="150" y="7"/>
                  </a:lnTo>
                  <a:lnTo>
                    <a:pt x="168" y="1"/>
                  </a:lnTo>
                  <a:lnTo>
                    <a:pt x="183" y="0"/>
                  </a:lnTo>
                  <a:lnTo>
                    <a:pt x="198" y="0"/>
                  </a:lnTo>
                  <a:lnTo>
                    <a:pt x="210" y="4"/>
                  </a:lnTo>
                  <a:lnTo>
                    <a:pt x="218" y="11"/>
                  </a:lnTo>
                  <a:lnTo>
                    <a:pt x="224" y="24"/>
                  </a:lnTo>
                  <a:close/>
                </a:path>
              </a:pathLst>
            </a:custGeom>
            <a:solidFill>
              <a:srgbClr val="000000"/>
            </a:solidFill>
            <a:ln w="9525">
              <a:noFill/>
              <a:round/>
              <a:headEnd/>
              <a:tailEnd/>
            </a:ln>
          </p:spPr>
          <p:txBody>
            <a:bodyPr/>
            <a:lstStyle/>
            <a:p>
              <a:endParaRPr lang="fr-FR"/>
            </a:p>
          </p:txBody>
        </p:sp>
        <p:sp>
          <p:nvSpPr>
            <p:cNvPr id="19843" name="Freeform 78"/>
            <p:cNvSpPr>
              <a:spLocks/>
            </p:cNvSpPr>
            <p:nvPr/>
          </p:nvSpPr>
          <p:spPr bwMode="auto">
            <a:xfrm>
              <a:off x="1919" y="1431"/>
              <a:ext cx="14" cy="6"/>
            </a:xfrm>
            <a:custGeom>
              <a:avLst/>
              <a:gdLst>
                <a:gd name="T0" fmla="*/ 0 w 141"/>
                <a:gd name="T1" fmla="*/ 0 h 66"/>
                <a:gd name="T2" fmla="*/ 0 w 141"/>
                <a:gd name="T3" fmla="*/ 0 h 66"/>
                <a:gd name="T4" fmla="*/ 0 w 141"/>
                <a:gd name="T5" fmla="*/ 0 h 66"/>
                <a:gd name="T6" fmla="*/ 0 w 141"/>
                <a:gd name="T7" fmla="*/ 0 h 66"/>
                <a:gd name="T8" fmla="*/ 0 w 141"/>
                <a:gd name="T9" fmla="*/ 0 h 66"/>
                <a:gd name="T10" fmla="*/ 0 w 141"/>
                <a:gd name="T11" fmla="*/ 0 h 66"/>
                <a:gd name="T12" fmla="*/ 0 w 141"/>
                <a:gd name="T13" fmla="*/ 0 h 66"/>
                <a:gd name="T14" fmla="*/ 0 w 141"/>
                <a:gd name="T15" fmla="*/ 0 h 66"/>
                <a:gd name="T16" fmla="*/ 0 w 141"/>
                <a:gd name="T17" fmla="*/ 0 h 66"/>
                <a:gd name="T18" fmla="*/ 0 w 141"/>
                <a:gd name="T19" fmla="*/ 0 h 66"/>
                <a:gd name="T20" fmla="*/ 0 w 141"/>
                <a:gd name="T21" fmla="*/ 0 h 66"/>
                <a:gd name="T22" fmla="*/ 0 w 141"/>
                <a:gd name="T23" fmla="*/ 0 h 66"/>
                <a:gd name="T24" fmla="*/ 0 w 141"/>
                <a:gd name="T25" fmla="*/ 0 h 66"/>
                <a:gd name="T26" fmla="*/ 0 w 141"/>
                <a:gd name="T27" fmla="*/ 0 h 66"/>
                <a:gd name="T28" fmla="*/ 0 w 141"/>
                <a:gd name="T29" fmla="*/ 0 h 66"/>
                <a:gd name="T30" fmla="*/ 0 w 141"/>
                <a:gd name="T31" fmla="*/ 0 h 66"/>
                <a:gd name="T32" fmla="*/ 0 w 141"/>
                <a:gd name="T33" fmla="*/ 0 h 66"/>
                <a:gd name="T34" fmla="*/ 0 w 141"/>
                <a:gd name="T35" fmla="*/ 0 h 66"/>
                <a:gd name="T36" fmla="*/ 0 w 141"/>
                <a:gd name="T37" fmla="*/ 0 h 66"/>
                <a:gd name="T38" fmla="*/ 0 w 141"/>
                <a:gd name="T39" fmla="*/ 0 h 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1"/>
                <a:gd name="T61" fmla="*/ 0 h 66"/>
                <a:gd name="T62" fmla="*/ 141 w 141"/>
                <a:gd name="T63" fmla="*/ 66 h 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1" h="66">
                  <a:moveTo>
                    <a:pt x="141" y="0"/>
                  </a:moveTo>
                  <a:lnTo>
                    <a:pt x="31" y="66"/>
                  </a:lnTo>
                  <a:lnTo>
                    <a:pt x="0" y="45"/>
                  </a:lnTo>
                  <a:lnTo>
                    <a:pt x="5" y="38"/>
                  </a:lnTo>
                  <a:lnTo>
                    <a:pt x="12" y="30"/>
                  </a:lnTo>
                  <a:lnTo>
                    <a:pt x="18" y="24"/>
                  </a:lnTo>
                  <a:lnTo>
                    <a:pt x="28" y="20"/>
                  </a:lnTo>
                  <a:lnTo>
                    <a:pt x="35" y="15"/>
                  </a:lnTo>
                  <a:lnTo>
                    <a:pt x="45" y="12"/>
                  </a:lnTo>
                  <a:lnTo>
                    <a:pt x="54" y="9"/>
                  </a:lnTo>
                  <a:lnTo>
                    <a:pt x="65" y="8"/>
                  </a:lnTo>
                  <a:lnTo>
                    <a:pt x="75" y="4"/>
                  </a:lnTo>
                  <a:lnTo>
                    <a:pt x="84" y="3"/>
                  </a:lnTo>
                  <a:lnTo>
                    <a:pt x="94" y="3"/>
                  </a:lnTo>
                  <a:lnTo>
                    <a:pt x="104" y="3"/>
                  </a:lnTo>
                  <a:lnTo>
                    <a:pt x="114" y="1"/>
                  </a:lnTo>
                  <a:lnTo>
                    <a:pt x="123" y="0"/>
                  </a:lnTo>
                  <a:lnTo>
                    <a:pt x="132" y="0"/>
                  </a:lnTo>
                  <a:lnTo>
                    <a:pt x="141" y="0"/>
                  </a:lnTo>
                  <a:close/>
                </a:path>
              </a:pathLst>
            </a:custGeom>
            <a:solidFill>
              <a:srgbClr val="000000"/>
            </a:solidFill>
            <a:ln w="9525">
              <a:noFill/>
              <a:round/>
              <a:headEnd/>
              <a:tailEnd/>
            </a:ln>
          </p:spPr>
          <p:txBody>
            <a:bodyPr/>
            <a:lstStyle/>
            <a:p>
              <a:endParaRPr lang="fr-FR"/>
            </a:p>
          </p:txBody>
        </p:sp>
        <p:sp>
          <p:nvSpPr>
            <p:cNvPr id="19844" name="Freeform 79"/>
            <p:cNvSpPr>
              <a:spLocks/>
            </p:cNvSpPr>
            <p:nvPr/>
          </p:nvSpPr>
          <p:spPr bwMode="auto">
            <a:xfrm>
              <a:off x="1855" y="1307"/>
              <a:ext cx="50" cy="79"/>
            </a:xfrm>
            <a:custGeom>
              <a:avLst/>
              <a:gdLst>
                <a:gd name="T0" fmla="*/ 0 w 498"/>
                <a:gd name="T1" fmla="*/ 0 h 793"/>
                <a:gd name="T2" fmla="*/ 0 w 498"/>
                <a:gd name="T3" fmla="*/ 0 h 793"/>
                <a:gd name="T4" fmla="*/ 0 w 498"/>
                <a:gd name="T5" fmla="*/ 0 h 793"/>
                <a:gd name="T6" fmla="*/ 0 w 498"/>
                <a:gd name="T7" fmla="*/ 0 h 793"/>
                <a:gd name="T8" fmla="*/ 0 w 498"/>
                <a:gd name="T9" fmla="*/ 0 h 793"/>
                <a:gd name="T10" fmla="*/ 0 w 498"/>
                <a:gd name="T11" fmla="*/ 0 h 793"/>
                <a:gd name="T12" fmla="*/ 0 w 498"/>
                <a:gd name="T13" fmla="*/ 0 h 793"/>
                <a:gd name="T14" fmla="*/ 1 w 498"/>
                <a:gd name="T15" fmla="*/ 0 h 793"/>
                <a:gd name="T16" fmla="*/ 1 w 498"/>
                <a:gd name="T17" fmla="*/ 1 h 793"/>
                <a:gd name="T18" fmla="*/ 0 w 498"/>
                <a:gd name="T19" fmla="*/ 0 h 793"/>
                <a:gd name="T20" fmla="*/ 0 w 498"/>
                <a:gd name="T21" fmla="*/ 0 h 793"/>
                <a:gd name="T22" fmla="*/ 0 w 498"/>
                <a:gd name="T23" fmla="*/ 0 h 793"/>
                <a:gd name="T24" fmla="*/ 0 w 498"/>
                <a:gd name="T25" fmla="*/ 0 h 793"/>
                <a:gd name="T26" fmla="*/ 0 w 498"/>
                <a:gd name="T27" fmla="*/ 0 h 793"/>
                <a:gd name="T28" fmla="*/ 0 w 498"/>
                <a:gd name="T29" fmla="*/ 0 h 793"/>
                <a:gd name="T30" fmla="*/ 0 w 498"/>
                <a:gd name="T31" fmla="*/ 0 h 793"/>
                <a:gd name="T32" fmla="*/ 0 w 498"/>
                <a:gd name="T33" fmla="*/ 0 h 793"/>
                <a:gd name="T34" fmla="*/ 0 w 498"/>
                <a:gd name="T35" fmla="*/ 0 h 793"/>
                <a:gd name="T36" fmla="*/ 0 w 498"/>
                <a:gd name="T37" fmla="*/ 0 h 793"/>
                <a:gd name="T38" fmla="*/ 0 w 498"/>
                <a:gd name="T39" fmla="*/ 0 h 793"/>
                <a:gd name="T40" fmla="*/ 0 w 498"/>
                <a:gd name="T41" fmla="*/ 0 h 793"/>
                <a:gd name="T42" fmla="*/ 0 w 498"/>
                <a:gd name="T43" fmla="*/ 0 h 793"/>
                <a:gd name="T44" fmla="*/ 0 w 498"/>
                <a:gd name="T45" fmla="*/ 0 h 793"/>
                <a:gd name="T46" fmla="*/ 0 w 498"/>
                <a:gd name="T47" fmla="*/ 0 h 793"/>
                <a:gd name="T48" fmla="*/ 0 w 498"/>
                <a:gd name="T49" fmla="*/ 0 h 793"/>
                <a:gd name="T50" fmla="*/ 0 w 498"/>
                <a:gd name="T51" fmla="*/ 0 h 793"/>
                <a:gd name="T52" fmla="*/ 0 w 498"/>
                <a:gd name="T53" fmla="*/ 0 h 793"/>
                <a:gd name="T54" fmla="*/ 0 w 498"/>
                <a:gd name="T55" fmla="*/ 0 h 793"/>
                <a:gd name="T56" fmla="*/ 0 w 498"/>
                <a:gd name="T57" fmla="*/ 0 h 793"/>
                <a:gd name="T58" fmla="*/ 0 w 498"/>
                <a:gd name="T59" fmla="*/ 0 h 793"/>
                <a:gd name="T60" fmla="*/ 1 w 498"/>
                <a:gd name="T61" fmla="*/ 1 h 793"/>
                <a:gd name="T62" fmla="*/ 0 w 498"/>
                <a:gd name="T63" fmla="*/ 1 h 793"/>
                <a:gd name="T64" fmla="*/ 0 w 498"/>
                <a:gd name="T65" fmla="*/ 1 h 793"/>
                <a:gd name="T66" fmla="*/ 0 w 498"/>
                <a:gd name="T67" fmla="*/ 1 h 793"/>
                <a:gd name="T68" fmla="*/ 1 w 498"/>
                <a:gd name="T69" fmla="*/ 1 h 793"/>
                <a:gd name="T70" fmla="*/ 1 w 498"/>
                <a:gd name="T71" fmla="*/ 1 h 793"/>
                <a:gd name="T72" fmla="*/ 0 w 498"/>
                <a:gd name="T73" fmla="*/ 1 h 793"/>
                <a:gd name="T74" fmla="*/ 0 w 498"/>
                <a:gd name="T75" fmla="*/ 1 h 793"/>
                <a:gd name="T76" fmla="*/ 0 w 498"/>
                <a:gd name="T77" fmla="*/ 1 h 793"/>
                <a:gd name="T78" fmla="*/ 0 w 498"/>
                <a:gd name="T79" fmla="*/ 0 h 793"/>
                <a:gd name="T80" fmla="*/ 0 w 498"/>
                <a:gd name="T81" fmla="*/ 0 h 793"/>
                <a:gd name="T82" fmla="*/ 0 w 498"/>
                <a:gd name="T83" fmla="*/ 0 h 793"/>
                <a:gd name="T84" fmla="*/ 0 w 498"/>
                <a:gd name="T85" fmla="*/ 0 h 793"/>
                <a:gd name="T86" fmla="*/ 0 w 498"/>
                <a:gd name="T87" fmla="*/ 0 h 793"/>
                <a:gd name="T88" fmla="*/ 0 w 498"/>
                <a:gd name="T89" fmla="*/ 0 h 793"/>
                <a:gd name="T90" fmla="*/ 0 w 498"/>
                <a:gd name="T91" fmla="*/ 0 h 793"/>
                <a:gd name="T92" fmla="*/ 0 w 498"/>
                <a:gd name="T93" fmla="*/ 0 h 793"/>
                <a:gd name="T94" fmla="*/ 0 w 498"/>
                <a:gd name="T95" fmla="*/ 0 h 793"/>
                <a:gd name="T96" fmla="*/ 0 w 498"/>
                <a:gd name="T97" fmla="*/ 0 h 793"/>
                <a:gd name="T98" fmla="*/ 0 w 498"/>
                <a:gd name="T99" fmla="*/ 0 h 79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98"/>
                <a:gd name="T151" fmla="*/ 0 h 793"/>
                <a:gd name="T152" fmla="*/ 498 w 498"/>
                <a:gd name="T153" fmla="*/ 793 h 79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98" h="793">
                  <a:moveTo>
                    <a:pt x="340" y="52"/>
                  </a:moveTo>
                  <a:lnTo>
                    <a:pt x="242" y="88"/>
                  </a:lnTo>
                  <a:lnTo>
                    <a:pt x="260" y="115"/>
                  </a:lnTo>
                  <a:lnTo>
                    <a:pt x="278" y="145"/>
                  </a:lnTo>
                  <a:lnTo>
                    <a:pt x="295" y="173"/>
                  </a:lnTo>
                  <a:lnTo>
                    <a:pt x="313" y="205"/>
                  </a:lnTo>
                  <a:lnTo>
                    <a:pt x="329" y="236"/>
                  </a:lnTo>
                  <a:lnTo>
                    <a:pt x="345" y="267"/>
                  </a:lnTo>
                  <a:lnTo>
                    <a:pt x="360" y="300"/>
                  </a:lnTo>
                  <a:lnTo>
                    <a:pt x="376" y="333"/>
                  </a:lnTo>
                  <a:lnTo>
                    <a:pt x="390" y="365"/>
                  </a:lnTo>
                  <a:lnTo>
                    <a:pt x="405" y="399"/>
                  </a:lnTo>
                  <a:lnTo>
                    <a:pt x="420" y="430"/>
                  </a:lnTo>
                  <a:lnTo>
                    <a:pt x="435" y="464"/>
                  </a:lnTo>
                  <a:lnTo>
                    <a:pt x="448" y="496"/>
                  </a:lnTo>
                  <a:lnTo>
                    <a:pt x="464" y="529"/>
                  </a:lnTo>
                  <a:lnTo>
                    <a:pt x="478" y="560"/>
                  </a:lnTo>
                  <a:lnTo>
                    <a:pt x="494" y="591"/>
                  </a:lnTo>
                  <a:lnTo>
                    <a:pt x="469" y="601"/>
                  </a:lnTo>
                  <a:lnTo>
                    <a:pt x="219" y="88"/>
                  </a:lnTo>
                  <a:lnTo>
                    <a:pt x="215" y="88"/>
                  </a:lnTo>
                  <a:lnTo>
                    <a:pt x="210" y="88"/>
                  </a:lnTo>
                  <a:lnTo>
                    <a:pt x="203" y="88"/>
                  </a:lnTo>
                  <a:lnTo>
                    <a:pt x="197" y="89"/>
                  </a:lnTo>
                  <a:lnTo>
                    <a:pt x="189" y="89"/>
                  </a:lnTo>
                  <a:lnTo>
                    <a:pt x="182" y="92"/>
                  </a:lnTo>
                  <a:lnTo>
                    <a:pt x="174" y="93"/>
                  </a:lnTo>
                  <a:lnTo>
                    <a:pt x="167" y="95"/>
                  </a:lnTo>
                  <a:lnTo>
                    <a:pt x="159" y="95"/>
                  </a:lnTo>
                  <a:lnTo>
                    <a:pt x="151" y="97"/>
                  </a:lnTo>
                  <a:lnTo>
                    <a:pt x="145" y="98"/>
                  </a:lnTo>
                  <a:lnTo>
                    <a:pt x="140" y="101"/>
                  </a:lnTo>
                  <a:lnTo>
                    <a:pt x="132" y="104"/>
                  </a:lnTo>
                  <a:lnTo>
                    <a:pt x="131" y="111"/>
                  </a:lnTo>
                  <a:lnTo>
                    <a:pt x="138" y="124"/>
                  </a:lnTo>
                  <a:lnTo>
                    <a:pt x="146" y="140"/>
                  </a:lnTo>
                  <a:lnTo>
                    <a:pt x="154" y="157"/>
                  </a:lnTo>
                  <a:lnTo>
                    <a:pt x="163" y="174"/>
                  </a:lnTo>
                  <a:lnTo>
                    <a:pt x="171" y="190"/>
                  </a:lnTo>
                  <a:lnTo>
                    <a:pt x="179" y="208"/>
                  </a:lnTo>
                  <a:lnTo>
                    <a:pt x="189" y="225"/>
                  </a:lnTo>
                  <a:lnTo>
                    <a:pt x="198" y="243"/>
                  </a:lnTo>
                  <a:lnTo>
                    <a:pt x="208" y="259"/>
                  </a:lnTo>
                  <a:lnTo>
                    <a:pt x="217" y="276"/>
                  </a:lnTo>
                  <a:lnTo>
                    <a:pt x="227" y="292"/>
                  </a:lnTo>
                  <a:lnTo>
                    <a:pt x="237" y="308"/>
                  </a:lnTo>
                  <a:lnTo>
                    <a:pt x="247" y="322"/>
                  </a:lnTo>
                  <a:lnTo>
                    <a:pt x="259" y="336"/>
                  </a:lnTo>
                  <a:lnTo>
                    <a:pt x="269" y="349"/>
                  </a:lnTo>
                  <a:lnTo>
                    <a:pt x="282" y="363"/>
                  </a:lnTo>
                  <a:lnTo>
                    <a:pt x="340" y="350"/>
                  </a:lnTo>
                  <a:lnTo>
                    <a:pt x="350" y="374"/>
                  </a:lnTo>
                  <a:lnTo>
                    <a:pt x="342" y="374"/>
                  </a:lnTo>
                  <a:lnTo>
                    <a:pt x="334" y="374"/>
                  </a:lnTo>
                  <a:lnTo>
                    <a:pt x="323" y="375"/>
                  </a:lnTo>
                  <a:lnTo>
                    <a:pt x="313" y="379"/>
                  </a:lnTo>
                  <a:lnTo>
                    <a:pt x="302" y="382"/>
                  </a:lnTo>
                  <a:lnTo>
                    <a:pt x="294" y="386"/>
                  </a:lnTo>
                  <a:lnTo>
                    <a:pt x="286" y="390"/>
                  </a:lnTo>
                  <a:lnTo>
                    <a:pt x="284" y="398"/>
                  </a:lnTo>
                  <a:lnTo>
                    <a:pt x="410" y="674"/>
                  </a:lnTo>
                  <a:lnTo>
                    <a:pt x="483" y="661"/>
                  </a:lnTo>
                  <a:lnTo>
                    <a:pt x="498" y="694"/>
                  </a:lnTo>
                  <a:lnTo>
                    <a:pt x="436" y="707"/>
                  </a:lnTo>
                  <a:lnTo>
                    <a:pt x="436" y="714"/>
                  </a:lnTo>
                  <a:lnTo>
                    <a:pt x="437" y="723"/>
                  </a:lnTo>
                  <a:lnTo>
                    <a:pt x="439" y="729"/>
                  </a:lnTo>
                  <a:lnTo>
                    <a:pt x="442" y="735"/>
                  </a:lnTo>
                  <a:lnTo>
                    <a:pt x="444" y="742"/>
                  </a:lnTo>
                  <a:lnTo>
                    <a:pt x="448" y="748"/>
                  </a:lnTo>
                  <a:lnTo>
                    <a:pt x="453" y="756"/>
                  </a:lnTo>
                  <a:lnTo>
                    <a:pt x="458" y="765"/>
                  </a:lnTo>
                  <a:lnTo>
                    <a:pt x="373" y="793"/>
                  </a:lnTo>
                  <a:lnTo>
                    <a:pt x="353" y="756"/>
                  </a:lnTo>
                  <a:lnTo>
                    <a:pt x="333" y="716"/>
                  </a:lnTo>
                  <a:lnTo>
                    <a:pt x="312" y="674"/>
                  </a:lnTo>
                  <a:lnTo>
                    <a:pt x="291" y="631"/>
                  </a:lnTo>
                  <a:lnTo>
                    <a:pt x="270" y="584"/>
                  </a:lnTo>
                  <a:lnTo>
                    <a:pt x="249" y="536"/>
                  </a:lnTo>
                  <a:lnTo>
                    <a:pt x="227" y="488"/>
                  </a:lnTo>
                  <a:lnTo>
                    <a:pt x="205" y="440"/>
                  </a:lnTo>
                  <a:lnTo>
                    <a:pt x="180" y="390"/>
                  </a:lnTo>
                  <a:lnTo>
                    <a:pt x="157" y="341"/>
                  </a:lnTo>
                  <a:lnTo>
                    <a:pt x="132" y="294"/>
                  </a:lnTo>
                  <a:lnTo>
                    <a:pt x="108" y="248"/>
                  </a:lnTo>
                  <a:lnTo>
                    <a:pt x="81" y="203"/>
                  </a:lnTo>
                  <a:lnTo>
                    <a:pt x="55" y="161"/>
                  </a:lnTo>
                  <a:lnTo>
                    <a:pt x="27" y="121"/>
                  </a:lnTo>
                  <a:lnTo>
                    <a:pt x="0" y="85"/>
                  </a:lnTo>
                  <a:lnTo>
                    <a:pt x="315" y="0"/>
                  </a:lnTo>
                  <a:lnTo>
                    <a:pt x="317" y="6"/>
                  </a:lnTo>
                  <a:lnTo>
                    <a:pt x="321" y="10"/>
                  </a:lnTo>
                  <a:lnTo>
                    <a:pt x="324" y="14"/>
                  </a:lnTo>
                  <a:lnTo>
                    <a:pt x="330" y="21"/>
                  </a:lnTo>
                  <a:lnTo>
                    <a:pt x="333" y="25"/>
                  </a:lnTo>
                  <a:lnTo>
                    <a:pt x="336" y="32"/>
                  </a:lnTo>
                  <a:lnTo>
                    <a:pt x="337" y="35"/>
                  </a:lnTo>
                  <a:lnTo>
                    <a:pt x="338" y="41"/>
                  </a:lnTo>
                  <a:lnTo>
                    <a:pt x="339" y="46"/>
                  </a:lnTo>
                  <a:lnTo>
                    <a:pt x="340" y="52"/>
                  </a:lnTo>
                  <a:close/>
                </a:path>
              </a:pathLst>
            </a:custGeom>
            <a:solidFill>
              <a:srgbClr val="000000"/>
            </a:solidFill>
            <a:ln w="9525">
              <a:noFill/>
              <a:round/>
              <a:headEnd/>
              <a:tailEnd/>
            </a:ln>
          </p:spPr>
          <p:txBody>
            <a:bodyPr/>
            <a:lstStyle/>
            <a:p>
              <a:endParaRPr lang="fr-FR"/>
            </a:p>
          </p:txBody>
        </p:sp>
        <p:sp>
          <p:nvSpPr>
            <p:cNvPr id="19845" name="Freeform 80"/>
            <p:cNvSpPr>
              <a:spLocks/>
            </p:cNvSpPr>
            <p:nvPr/>
          </p:nvSpPr>
          <p:spPr bwMode="auto">
            <a:xfrm>
              <a:off x="1846" y="1317"/>
              <a:ext cx="36" cy="56"/>
            </a:xfrm>
            <a:custGeom>
              <a:avLst/>
              <a:gdLst>
                <a:gd name="T0" fmla="*/ 0 w 361"/>
                <a:gd name="T1" fmla="*/ 1 h 558"/>
                <a:gd name="T2" fmla="*/ 0 w 361"/>
                <a:gd name="T3" fmla="*/ 1 h 558"/>
                <a:gd name="T4" fmla="*/ 0 w 361"/>
                <a:gd name="T5" fmla="*/ 1 h 558"/>
                <a:gd name="T6" fmla="*/ 0 w 361"/>
                <a:gd name="T7" fmla="*/ 1 h 558"/>
                <a:gd name="T8" fmla="*/ 0 w 361"/>
                <a:gd name="T9" fmla="*/ 1 h 558"/>
                <a:gd name="T10" fmla="*/ 0 w 361"/>
                <a:gd name="T11" fmla="*/ 0 h 558"/>
                <a:gd name="T12" fmla="*/ 0 w 361"/>
                <a:gd name="T13" fmla="*/ 0 h 558"/>
                <a:gd name="T14" fmla="*/ 0 w 361"/>
                <a:gd name="T15" fmla="*/ 0 h 558"/>
                <a:gd name="T16" fmla="*/ 0 w 361"/>
                <a:gd name="T17" fmla="*/ 0 h 558"/>
                <a:gd name="T18" fmla="*/ 0 w 361"/>
                <a:gd name="T19" fmla="*/ 0 h 558"/>
                <a:gd name="T20" fmla="*/ 0 w 361"/>
                <a:gd name="T21" fmla="*/ 0 h 558"/>
                <a:gd name="T22" fmla="*/ 0 w 361"/>
                <a:gd name="T23" fmla="*/ 0 h 558"/>
                <a:gd name="T24" fmla="*/ 0 w 361"/>
                <a:gd name="T25" fmla="*/ 0 h 558"/>
                <a:gd name="T26" fmla="*/ 0 w 361"/>
                <a:gd name="T27" fmla="*/ 0 h 558"/>
                <a:gd name="T28" fmla="*/ 0 w 361"/>
                <a:gd name="T29" fmla="*/ 0 h 558"/>
                <a:gd name="T30" fmla="*/ 0 w 361"/>
                <a:gd name="T31" fmla="*/ 0 h 558"/>
                <a:gd name="T32" fmla="*/ 0 w 361"/>
                <a:gd name="T33" fmla="*/ 0 h 558"/>
                <a:gd name="T34" fmla="*/ 0 w 361"/>
                <a:gd name="T35" fmla="*/ 0 h 558"/>
                <a:gd name="T36" fmla="*/ 0 w 361"/>
                <a:gd name="T37" fmla="*/ 0 h 558"/>
                <a:gd name="T38" fmla="*/ 0 w 361"/>
                <a:gd name="T39" fmla="*/ 0 h 558"/>
                <a:gd name="T40" fmla="*/ 0 w 361"/>
                <a:gd name="T41" fmla="*/ 0 h 558"/>
                <a:gd name="T42" fmla="*/ 0 w 361"/>
                <a:gd name="T43" fmla="*/ 0 h 558"/>
                <a:gd name="T44" fmla="*/ 0 w 361"/>
                <a:gd name="T45" fmla="*/ 0 h 558"/>
                <a:gd name="T46" fmla="*/ 0 w 361"/>
                <a:gd name="T47" fmla="*/ 0 h 558"/>
                <a:gd name="T48" fmla="*/ 0 w 361"/>
                <a:gd name="T49" fmla="*/ 0 h 558"/>
                <a:gd name="T50" fmla="*/ 0 w 361"/>
                <a:gd name="T51" fmla="*/ 0 h 558"/>
                <a:gd name="T52" fmla="*/ 0 w 361"/>
                <a:gd name="T53" fmla="*/ 0 h 558"/>
                <a:gd name="T54" fmla="*/ 0 w 361"/>
                <a:gd name="T55" fmla="*/ 0 h 558"/>
                <a:gd name="T56" fmla="*/ 0 w 361"/>
                <a:gd name="T57" fmla="*/ 1 h 558"/>
                <a:gd name="T58" fmla="*/ 0 w 361"/>
                <a:gd name="T59" fmla="*/ 1 h 558"/>
                <a:gd name="T60" fmla="*/ 0 w 361"/>
                <a:gd name="T61" fmla="*/ 1 h 558"/>
                <a:gd name="T62" fmla="*/ 0 w 361"/>
                <a:gd name="T63" fmla="*/ 1 h 558"/>
                <a:gd name="T64" fmla="*/ 0 w 361"/>
                <a:gd name="T65" fmla="*/ 1 h 558"/>
                <a:gd name="T66" fmla="*/ 0 w 361"/>
                <a:gd name="T67" fmla="*/ 1 h 55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1"/>
                <a:gd name="T103" fmla="*/ 0 h 558"/>
                <a:gd name="T104" fmla="*/ 361 w 361"/>
                <a:gd name="T105" fmla="*/ 558 h 55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1" h="558">
                  <a:moveTo>
                    <a:pt x="361" y="558"/>
                  </a:moveTo>
                  <a:lnTo>
                    <a:pt x="325" y="533"/>
                  </a:lnTo>
                  <a:lnTo>
                    <a:pt x="293" y="505"/>
                  </a:lnTo>
                  <a:lnTo>
                    <a:pt x="262" y="477"/>
                  </a:lnTo>
                  <a:lnTo>
                    <a:pt x="234" y="446"/>
                  </a:lnTo>
                  <a:lnTo>
                    <a:pt x="205" y="413"/>
                  </a:lnTo>
                  <a:lnTo>
                    <a:pt x="181" y="379"/>
                  </a:lnTo>
                  <a:lnTo>
                    <a:pt x="157" y="344"/>
                  </a:lnTo>
                  <a:lnTo>
                    <a:pt x="135" y="309"/>
                  </a:lnTo>
                  <a:lnTo>
                    <a:pt x="113" y="271"/>
                  </a:lnTo>
                  <a:lnTo>
                    <a:pt x="93" y="233"/>
                  </a:lnTo>
                  <a:lnTo>
                    <a:pt x="74" y="194"/>
                  </a:lnTo>
                  <a:lnTo>
                    <a:pt x="58" y="156"/>
                  </a:lnTo>
                  <a:lnTo>
                    <a:pt x="40" y="116"/>
                  </a:lnTo>
                  <a:lnTo>
                    <a:pt x="25" y="78"/>
                  </a:lnTo>
                  <a:lnTo>
                    <a:pt x="9" y="38"/>
                  </a:lnTo>
                  <a:lnTo>
                    <a:pt x="0" y="0"/>
                  </a:lnTo>
                  <a:lnTo>
                    <a:pt x="7" y="16"/>
                  </a:lnTo>
                  <a:lnTo>
                    <a:pt x="25" y="42"/>
                  </a:lnTo>
                  <a:lnTo>
                    <a:pt x="46" y="74"/>
                  </a:lnTo>
                  <a:lnTo>
                    <a:pt x="73" y="114"/>
                  </a:lnTo>
                  <a:lnTo>
                    <a:pt x="99" y="156"/>
                  </a:lnTo>
                  <a:lnTo>
                    <a:pt x="130" y="202"/>
                  </a:lnTo>
                  <a:lnTo>
                    <a:pt x="161" y="251"/>
                  </a:lnTo>
                  <a:lnTo>
                    <a:pt x="194" y="301"/>
                  </a:lnTo>
                  <a:lnTo>
                    <a:pt x="223" y="348"/>
                  </a:lnTo>
                  <a:lnTo>
                    <a:pt x="253" y="395"/>
                  </a:lnTo>
                  <a:lnTo>
                    <a:pt x="281" y="438"/>
                  </a:lnTo>
                  <a:lnTo>
                    <a:pt x="306" y="477"/>
                  </a:lnTo>
                  <a:lnTo>
                    <a:pt x="326" y="509"/>
                  </a:lnTo>
                  <a:lnTo>
                    <a:pt x="343" y="534"/>
                  </a:lnTo>
                  <a:lnTo>
                    <a:pt x="355" y="551"/>
                  </a:lnTo>
                  <a:lnTo>
                    <a:pt x="361" y="558"/>
                  </a:lnTo>
                  <a:close/>
                </a:path>
              </a:pathLst>
            </a:custGeom>
            <a:solidFill>
              <a:srgbClr val="000000"/>
            </a:solidFill>
            <a:ln w="9525">
              <a:noFill/>
              <a:round/>
              <a:headEnd/>
              <a:tailEnd/>
            </a:ln>
          </p:spPr>
          <p:txBody>
            <a:bodyPr/>
            <a:lstStyle/>
            <a:p>
              <a:endParaRPr lang="fr-FR"/>
            </a:p>
          </p:txBody>
        </p:sp>
        <p:sp>
          <p:nvSpPr>
            <p:cNvPr id="19846" name="Freeform 81"/>
            <p:cNvSpPr>
              <a:spLocks/>
            </p:cNvSpPr>
            <p:nvPr/>
          </p:nvSpPr>
          <p:spPr bwMode="auto">
            <a:xfrm>
              <a:off x="1936" y="1245"/>
              <a:ext cx="118" cy="68"/>
            </a:xfrm>
            <a:custGeom>
              <a:avLst/>
              <a:gdLst>
                <a:gd name="T0" fmla="*/ 0 w 1179"/>
                <a:gd name="T1" fmla="*/ 1 h 682"/>
                <a:gd name="T2" fmla="*/ 1 w 1179"/>
                <a:gd name="T3" fmla="*/ 1 h 682"/>
                <a:gd name="T4" fmla="*/ 1 w 1179"/>
                <a:gd name="T5" fmla="*/ 1 h 682"/>
                <a:gd name="T6" fmla="*/ 1 w 1179"/>
                <a:gd name="T7" fmla="*/ 1 h 682"/>
                <a:gd name="T8" fmla="*/ 1 w 1179"/>
                <a:gd name="T9" fmla="*/ 1 h 682"/>
                <a:gd name="T10" fmla="*/ 1 w 1179"/>
                <a:gd name="T11" fmla="*/ 0 h 682"/>
                <a:gd name="T12" fmla="*/ 1 w 1179"/>
                <a:gd name="T13" fmla="*/ 0 h 682"/>
                <a:gd name="T14" fmla="*/ 1 w 1179"/>
                <a:gd name="T15" fmla="*/ 0 h 682"/>
                <a:gd name="T16" fmla="*/ 1 w 1179"/>
                <a:gd name="T17" fmla="*/ 0 h 682"/>
                <a:gd name="T18" fmla="*/ 1 w 1179"/>
                <a:gd name="T19" fmla="*/ 0 h 682"/>
                <a:gd name="T20" fmla="*/ 1 w 1179"/>
                <a:gd name="T21" fmla="*/ 0 h 682"/>
                <a:gd name="T22" fmla="*/ 1 w 1179"/>
                <a:gd name="T23" fmla="*/ 0 h 682"/>
                <a:gd name="T24" fmla="*/ 1 w 1179"/>
                <a:gd name="T25" fmla="*/ 0 h 682"/>
                <a:gd name="T26" fmla="*/ 1 w 1179"/>
                <a:gd name="T27" fmla="*/ 0 h 682"/>
                <a:gd name="T28" fmla="*/ 1 w 1179"/>
                <a:gd name="T29" fmla="*/ 0 h 682"/>
                <a:gd name="T30" fmla="*/ 1 w 1179"/>
                <a:gd name="T31" fmla="*/ 0 h 682"/>
                <a:gd name="T32" fmla="*/ 1 w 1179"/>
                <a:gd name="T33" fmla="*/ 0 h 682"/>
                <a:gd name="T34" fmla="*/ 1 w 1179"/>
                <a:gd name="T35" fmla="*/ 0 h 682"/>
                <a:gd name="T36" fmla="*/ 1 w 1179"/>
                <a:gd name="T37" fmla="*/ 0 h 682"/>
                <a:gd name="T38" fmla="*/ 1 w 1179"/>
                <a:gd name="T39" fmla="*/ 0 h 682"/>
                <a:gd name="T40" fmla="*/ 1 w 1179"/>
                <a:gd name="T41" fmla="*/ 0 h 682"/>
                <a:gd name="T42" fmla="*/ 1 w 1179"/>
                <a:gd name="T43" fmla="*/ 0 h 682"/>
                <a:gd name="T44" fmla="*/ 1 w 1179"/>
                <a:gd name="T45" fmla="*/ 0 h 682"/>
                <a:gd name="T46" fmla="*/ 1 w 1179"/>
                <a:gd name="T47" fmla="*/ 0 h 682"/>
                <a:gd name="T48" fmla="*/ 0 w 1179"/>
                <a:gd name="T49" fmla="*/ 0 h 682"/>
                <a:gd name="T50" fmla="*/ 0 w 1179"/>
                <a:gd name="T51" fmla="*/ 0 h 682"/>
                <a:gd name="T52" fmla="*/ 0 w 1179"/>
                <a:gd name="T53" fmla="*/ 0 h 682"/>
                <a:gd name="T54" fmla="*/ 0 w 1179"/>
                <a:gd name="T55" fmla="*/ 0 h 682"/>
                <a:gd name="T56" fmla="*/ 0 w 1179"/>
                <a:gd name="T57" fmla="*/ 0 h 682"/>
                <a:gd name="T58" fmla="*/ 0 w 1179"/>
                <a:gd name="T59" fmla="*/ 1 h 682"/>
                <a:gd name="T60" fmla="*/ 0 w 1179"/>
                <a:gd name="T61" fmla="*/ 1 h 682"/>
                <a:gd name="T62" fmla="*/ 0 w 1179"/>
                <a:gd name="T63" fmla="*/ 1 h 6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79"/>
                <a:gd name="T97" fmla="*/ 0 h 682"/>
                <a:gd name="T98" fmla="*/ 1179 w 1179"/>
                <a:gd name="T99" fmla="*/ 682 h 6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79" h="682">
                  <a:moveTo>
                    <a:pt x="0" y="614"/>
                  </a:moveTo>
                  <a:lnTo>
                    <a:pt x="681" y="647"/>
                  </a:lnTo>
                  <a:lnTo>
                    <a:pt x="880" y="682"/>
                  </a:lnTo>
                  <a:lnTo>
                    <a:pt x="809" y="614"/>
                  </a:lnTo>
                  <a:lnTo>
                    <a:pt x="930" y="629"/>
                  </a:lnTo>
                  <a:lnTo>
                    <a:pt x="862" y="549"/>
                  </a:lnTo>
                  <a:lnTo>
                    <a:pt x="966" y="543"/>
                  </a:lnTo>
                  <a:lnTo>
                    <a:pt x="900" y="473"/>
                  </a:lnTo>
                  <a:lnTo>
                    <a:pt x="1031" y="415"/>
                  </a:lnTo>
                  <a:lnTo>
                    <a:pt x="976" y="347"/>
                  </a:lnTo>
                  <a:lnTo>
                    <a:pt x="1104" y="314"/>
                  </a:lnTo>
                  <a:lnTo>
                    <a:pt x="1023" y="206"/>
                  </a:lnTo>
                  <a:lnTo>
                    <a:pt x="1134" y="206"/>
                  </a:lnTo>
                  <a:lnTo>
                    <a:pt x="1059" y="108"/>
                  </a:lnTo>
                  <a:lnTo>
                    <a:pt x="1179" y="0"/>
                  </a:lnTo>
                  <a:lnTo>
                    <a:pt x="948" y="5"/>
                  </a:lnTo>
                  <a:lnTo>
                    <a:pt x="842" y="60"/>
                  </a:lnTo>
                  <a:lnTo>
                    <a:pt x="898" y="86"/>
                  </a:lnTo>
                  <a:lnTo>
                    <a:pt x="749" y="124"/>
                  </a:lnTo>
                  <a:lnTo>
                    <a:pt x="822" y="186"/>
                  </a:lnTo>
                  <a:lnTo>
                    <a:pt x="607" y="206"/>
                  </a:lnTo>
                  <a:lnTo>
                    <a:pt x="701" y="282"/>
                  </a:lnTo>
                  <a:lnTo>
                    <a:pt x="455" y="282"/>
                  </a:lnTo>
                  <a:lnTo>
                    <a:pt x="591" y="353"/>
                  </a:lnTo>
                  <a:lnTo>
                    <a:pt x="283" y="370"/>
                  </a:lnTo>
                  <a:lnTo>
                    <a:pt x="384" y="468"/>
                  </a:lnTo>
                  <a:lnTo>
                    <a:pt x="142" y="463"/>
                  </a:lnTo>
                  <a:lnTo>
                    <a:pt x="288" y="549"/>
                  </a:lnTo>
                  <a:lnTo>
                    <a:pt x="99" y="541"/>
                  </a:lnTo>
                  <a:lnTo>
                    <a:pt x="152" y="587"/>
                  </a:lnTo>
                  <a:lnTo>
                    <a:pt x="0" y="614"/>
                  </a:lnTo>
                  <a:close/>
                </a:path>
              </a:pathLst>
            </a:custGeom>
            <a:solidFill>
              <a:srgbClr val="FFFFFF"/>
            </a:solidFill>
            <a:ln w="9525">
              <a:noFill/>
              <a:round/>
              <a:headEnd/>
              <a:tailEnd/>
            </a:ln>
          </p:spPr>
          <p:txBody>
            <a:bodyPr/>
            <a:lstStyle/>
            <a:p>
              <a:endParaRPr lang="fr-FR"/>
            </a:p>
          </p:txBody>
        </p:sp>
        <p:sp>
          <p:nvSpPr>
            <p:cNvPr id="19847" name="Freeform 82"/>
            <p:cNvSpPr>
              <a:spLocks/>
            </p:cNvSpPr>
            <p:nvPr/>
          </p:nvSpPr>
          <p:spPr bwMode="auto">
            <a:xfrm>
              <a:off x="1965" y="1312"/>
              <a:ext cx="126" cy="69"/>
            </a:xfrm>
            <a:custGeom>
              <a:avLst/>
              <a:gdLst>
                <a:gd name="T0" fmla="*/ 0 w 1264"/>
                <a:gd name="T1" fmla="*/ 0 h 694"/>
                <a:gd name="T2" fmla="*/ 1 w 1264"/>
                <a:gd name="T3" fmla="*/ 0 h 694"/>
                <a:gd name="T4" fmla="*/ 1 w 1264"/>
                <a:gd name="T5" fmla="*/ 0 h 694"/>
                <a:gd name="T6" fmla="*/ 1 w 1264"/>
                <a:gd name="T7" fmla="*/ 0 h 694"/>
                <a:gd name="T8" fmla="*/ 1 w 1264"/>
                <a:gd name="T9" fmla="*/ 0 h 694"/>
                <a:gd name="T10" fmla="*/ 1 w 1264"/>
                <a:gd name="T11" fmla="*/ 0 h 694"/>
                <a:gd name="T12" fmla="*/ 1 w 1264"/>
                <a:gd name="T13" fmla="*/ 0 h 694"/>
                <a:gd name="T14" fmla="*/ 1 w 1264"/>
                <a:gd name="T15" fmla="*/ 0 h 694"/>
                <a:gd name="T16" fmla="*/ 1 w 1264"/>
                <a:gd name="T17" fmla="*/ 0 h 694"/>
                <a:gd name="T18" fmla="*/ 0 w 1264"/>
                <a:gd name="T19" fmla="*/ 0 h 694"/>
                <a:gd name="T20" fmla="*/ 0 w 1264"/>
                <a:gd name="T21" fmla="*/ 1 h 694"/>
                <a:gd name="T22" fmla="*/ 0 w 1264"/>
                <a:gd name="T23" fmla="*/ 1 h 694"/>
                <a:gd name="T24" fmla="*/ 0 w 1264"/>
                <a:gd name="T25" fmla="*/ 0 h 694"/>
                <a:gd name="T26" fmla="*/ 0 w 1264"/>
                <a:gd name="T27" fmla="*/ 0 h 694"/>
                <a:gd name="T28" fmla="*/ 0 w 1264"/>
                <a:gd name="T29" fmla="*/ 0 h 694"/>
                <a:gd name="T30" fmla="*/ 0 w 1264"/>
                <a:gd name="T31" fmla="*/ 0 h 694"/>
                <a:gd name="T32" fmla="*/ 0 w 1264"/>
                <a:gd name="T33" fmla="*/ 0 h 694"/>
                <a:gd name="T34" fmla="*/ 0 w 1264"/>
                <a:gd name="T35" fmla="*/ 0 h 694"/>
                <a:gd name="T36" fmla="*/ 0 w 1264"/>
                <a:gd name="T37" fmla="*/ 0 h 694"/>
                <a:gd name="T38" fmla="*/ 0 w 1264"/>
                <a:gd name="T39" fmla="*/ 0 h 694"/>
                <a:gd name="T40" fmla="*/ 0 w 1264"/>
                <a:gd name="T41" fmla="*/ 0 h 694"/>
                <a:gd name="T42" fmla="*/ 0 w 1264"/>
                <a:gd name="T43" fmla="*/ 0 h 694"/>
                <a:gd name="T44" fmla="*/ 0 w 1264"/>
                <a:gd name="T45" fmla="*/ 0 h 694"/>
                <a:gd name="T46" fmla="*/ 0 w 1264"/>
                <a:gd name="T47" fmla="*/ 0 h 69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64"/>
                <a:gd name="T73" fmla="*/ 0 h 694"/>
                <a:gd name="T74" fmla="*/ 1264 w 1264"/>
                <a:gd name="T75" fmla="*/ 694 h 69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64" h="694">
                  <a:moveTo>
                    <a:pt x="407" y="110"/>
                  </a:moveTo>
                  <a:lnTo>
                    <a:pt x="746" y="171"/>
                  </a:lnTo>
                  <a:lnTo>
                    <a:pt x="820" y="20"/>
                  </a:lnTo>
                  <a:lnTo>
                    <a:pt x="1062" y="0"/>
                  </a:lnTo>
                  <a:lnTo>
                    <a:pt x="967" y="95"/>
                  </a:lnTo>
                  <a:lnTo>
                    <a:pt x="1176" y="50"/>
                  </a:lnTo>
                  <a:lnTo>
                    <a:pt x="1078" y="174"/>
                  </a:lnTo>
                  <a:lnTo>
                    <a:pt x="1264" y="198"/>
                  </a:lnTo>
                  <a:lnTo>
                    <a:pt x="819" y="344"/>
                  </a:lnTo>
                  <a:lnTo>
                    <a:pt x="389" y="518"/>
                  </a:lnTo>
                  <a:lnTo>
                    <a:pt x="0" y="694"/>
                  </a:lnTo>
                  <a:lnTo>
                    <a:pt x="51" y="608"/>
                  </a:lnTo>
                  <a:lnTo>
                    <a:pt x="134" y="528"/>
                  </a:lnTo>
                  <a:lnTo>
                    <a:pt x="68" y="525"/>
                  </a:lnTo>
                  <a:lnTo>
                    <a:pt x="194" y="438"/>
                  </a:lnTo>
                  <a:lnTo>
                    <a:pt x="101" y="419"/>
                  </a:lnTo>
                  <a:lnTo>
                    <a:pt x="227" y="326"/>
                  </a:lnTo>
                  <a:lnTo>
                    <a:pt x="141" y="306"/>
                  </a:lnTo>
                  <a:lnTo>
                    <a:pt x="260" y="238"/>
                  </a:lnTo>
                  <a:lnTo>
                    <a:pt x="205" y="206"/>
                  </a:lnTo>
                  <a:lnTo>
                    <a:pt x="301" y="163"/>
                  </a:lnTo>
                  <a:lnTo>
                    <a:pt x="260" y="98"/>
                  </a:lnTo>
                  <a:lnTo>
                    <a:pt x="407" y="110"/>
                  </a:lnTo>
                  <a:close/>
                </a:path>
              </a:pathLst>
            </a:custGeom>
            <a:solidFill>
              <a:srgbClr val="FFFFFF"/>
            </a:solidFill>
            <a:ln w="9525">
              <a:noFill/>
              <a:round/>
              <a:headEnd/>
              <a:tailEnd/>
            </a:ln>
          </p:spPr>
          <p:txBody>
            <a:bodyPr/>
            <a:lstStyle/>
            <a:p>
              <a:endParaRPr lang="fr-FR"/>
            </a:p>
          </p:txBody>
        </p:sp>
        <p:sp>
          <p:nvSpPr>
            <p:cNvPr id="19848" name="Freeform 83"/>
            <p:cNvSpPr>
              <a:spLocks/>
            </p:cNvSpPr>
            <p:nvPr/>
          </p:nvSpPr>
          <p:spPr bwMode="auto">
            <a:xfrm>
              <a:off x="2056" y="1244"/>
              <a:ext cx="54" cy="58"/>
            </a:xfrm>
            <a:custGeom>
              <a:avLst/>
              <a:gdLst>
                <a:gd name="T0" fmla="*/ 0 w 539"/>
                <a:gd name="T1" fmla="*/ 0 h 578"/>
                <a:gd name="T2" fmla="*/ 0 w 539"/>
                <a:gd name="T3" fmla="*/ 0 h 578"/>
                <a:gd name="T4" fmla="*/ 1 w 539"/>
                <a:gd name="T5" fmla="*/ 1 h 578"/>
                <a:gd name="T6" fmla="*/ 1 w 539"/>
                <a:gd name="T7" fmla="*/ 1 h 578"/>
                <a:gd name="T8" fmla="*/ 1 w 539"/>
                <a:gd name="T9" fmla="*/ 1 h 578"/>
                <a:gd name="T10" fmla="*/ 0 w 539"/>
                <a:gd name="T11" fmla="*/ 0 h 578"/>
                <a:gd name="T12" fmla="*/ 1 w 539"/>
                <a:gd name="T13" fmla="*/ 0 h 578"/>
                <a:gd name="T14" fmla="*/ 0 w 539"/>
                <a:gd name="T15" fmla="*/ 0 h 578"/>
                <a:gd name="T16" fmla="*/ 0 w 539"/>
                <a:gd name="T17" fmla="*/ 0 h 578"/>
                <a:gd name="T18" fmla="*/ 0 w 539"/>
                <a:gd name="T19" fmla="*/ 0 h 578"/>
                <a:gd name="T20" fmla="*/ 0 w 539"/>
                <a:gd name="T21" fmla="*/ 0 h 578"/>
                <a:gd name="T22" fmla="*/ 0 w 539"/>
                <a:gd name="T23" fmla="*/ 0 h 578"/>
                <a:gd name="T24" fmla="*/ 0 w 539"/>
                <a:gd name="T25" fmla="*/ 0 h 578"/>
                <a:gd name="T26" fmla="*/ 0 w 539"/>
                <a:gd name="T27" fmla="*/ 0 h 578"/>
                <a:gd name="T28" fmla="*/ 0 w 539"/>
                <a:gd name="T29" fmla="*/ 0 h 5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39"/>
                <a:gd name="T46" fmla="*/ 0 h 578"/>
                <a:gd name="T47" fmla="*/ 539 w 539"/>
                <a:gd name="T48" fmla="*/ 578 h 57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39" h="578">
                  <a:moveTo>
                    <a:pt x="183" y="0"/>
                  </a:moveTo>
                  <a:lnTo>
                    <a:pt x="0" y="397"/>
                  </a:lnTo>
                  <a:lnTo>
                    <a:pt x="539" y="578"/>
                  </a:lnTo>
                  <a:lnTo>
                    <a:pt x="465" y="486"/>
                  </a:lnTo>
                  <a:lnTo>
                    <a:pt x="531" y="486"/>
                  </a:lnTo>
                  <a:lnTo>
                    <a:pt x="436" y="402"/>
                  </a:lnTo>
                  <a:lnTo>
                    <a:pt x="489" y="372"/>
                  </a:lnTo>
                  <a:lnTo>
                    <a:pt x="368" y="316"/>
                  </a:lnTo>
                  <a:lnTo>
                    <a:pt x="423" y="279"/>
                  </a:lnTo>
                  <a:lnTo>
                    <a:pt x="315" y="206"/>
                  </a:lnTo>
                  <a:lnTo>
                    <a:pt x="373" y="179"/>
                  </a:lnTo>
                  <a:lnTo>
                    <a:pt x="262" y="115"/>
                  </a:lnTo>
                  <a:lnTo>
                    <a:pt x="302" y="65"/>
                  </a:lnTo>
                  <a:lnTo>
                    <a:pt x="183" y="0"/>
                  </a:lnTo>
                  <a:close/>
                </a:path>
              </a:pathLst>
            </a:custGeom>
            <a:solidFill>
              <a:srgbClr val="FFFFFF"/>
            </a:solidFill>
            <a:ln w="9525">
              <a:noFill/>
              <a:round/>
              <a:headEnd/>
              <a:tailEnd/>
            </a:ln>
          </p:spPr>
          <p:txBody>
            <a:bodyPr/>
            <a:lstStyle/>
            <a:p>
              <a:endParaRPr lang="fr-FR"/>
            </a:p>
          </p:txBody>
        </p:sp>
        <p:sp>
          <p:nvSpPr>
            <p:cNvPr id="19849" name="Freeform 84"/>
            <p:cNvSpPr>
              <a:spLocks/>
            </p:cNvSpPr>
            <p:nvPr/>
          </p:nvSpPr>
          <p:spPr bwMode="auto">
            <a:xfrm>
              <a:off x="1915" y="1315"/>
              <a:ext cx="54" cy="62"/>
            </a:xfrm>
            <a:custGeom>
              <a:avLst/>
              <a:gdLst>
                <a:gd name="T0" fmla="*/ 0 w 536"/>
                <a:gd name="T1" fmla="*/ 0 h 618"/>
                <a:gd name="T2" fmla="*/ 1 w 536"/>
                <a:gd name="T3" fmla="*/ 0 h 618"/>
                <a:gd name="T4" fmla="*/ 0 w 536"/>
                <a:gd name="T5" fmla="*/ 1 h 618"/>
                <a:gd name="T6" fmla="*/ 0 w 536"/>
                <a:gd name="T7" fmla="*/ 1 h 618"/>
                <a:gd name="T8" fmla="*/ 0 w 536"/>
                <a:gd name="T9" fmla="*/ 0 h 618"/>
                <a:gd name="T10" fmla="*/ 0 w 536"/>
                <a:gd name="T11" fmla="*/ 0 h 618"/>
                <a:gd name="T12" fmla="*/ 0 w 536"/>
                <a:gd name="T13" fmla="*/ 0 h 618"/>
                <a:gd name="T14" fmla="*/ 0 w 536"/>
                <a:gd name="T15" fmla="*/ 0 h 618"/>
                <a:gd name="T16" fmla="*/ 0 w 536"/>
                <a:gd name="T17" fmla="*/ 0 h 618"/>
                <a:gd name="T18" fmla="*/ 0 w 536"/>
                <a:gd name="T19" fmla="*/ 0 h 618"/>
                <a:gd name="T20" fmla="*/ 0 w 536"/>
                <a:gd name="T21" fmla="*/ 0 h 618"/>
                <a:gd name="T22" fmla="*/ 0 w 536"/>
                <a:gd name="T23" fmla="*/ 0 h 618"/>
                <a:gd name="T24" fmla="*/ 0 w 536"/>
                <a:gd name="T25" fmla="*/ 0 h 618"/>
                <a:gd name="T26" fmla="*/ 0 w 536"/>
                <a:gd name="T27" fmla="*/ 0 h 618"/>
                <a:gd name="T28" fmla="*/ 0 w 536"/>
                <a:gd name="T29" fmla="*/ 0 h 6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36"/>
                <a:gd name="T46" fmla="*/ 0 h 618"/>
                <a:gd name="T47" fmla="*/ 536 w 536"/>
                <a:gd name="T48" fmla="*/ 618 h 6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36" h="618">
                  <a:moveTo>
                    <a:pt x="0" y="0"/>
                  </a:moveTo>
                  <a:lnTo>
                    <a:pt x="536" y="22"/>
                  </a:lnTo>
                  <a:lnTo>
                    <a:pt x="385" y="618"/>
                  </a:lnTo>
                  <a:lnTo>
                    <a:pt x="342" y="547"/>
                  </a:lnTo>
                  <a:lnTo>
                    <a:pt x="365" y="439"/>
                  </a:lnTo>
                  <a:lnTo>
                    <a:pt x="284" y="412"/>
                  </a:lnTo>
                  <a:lnTo>
                    <a:pt x="321" y="346"/>
                  </a:lnTo>
                  <a:lnTo>
                    <a:pt x="181" y="276"/>
                  </a:lnTo>
                  <a:lnTo>
                    <a:pt x="242" y="229"/>
                  </a:lnTo>
                  <a:lnTo>
                    <a:pt x="76" y="170"/>
                  </a:lnTo>
                  <a:lnTo>
                    <a:pt x="101" y="121"/>
                  </a:lnTo>
                  <a:lnTo>
                    <a:pt x="11" y="97"/>
                  </a:lnTo>
                  <a:lnTo>
                    <a:pt x="97" y="44"/>
                  </a:lnTo>
                  <a:lnTo>
                    <a:pt x="0" y="0"/>
                  </a:lnTo>
                  <a:close/>
                </a:path>
              </a:pathLst>
            </a:custGeom>
            <a:solidFill>
              <a:srgbClr val="FFFFFF"/>
            </a:solidFill>
            <a:ln w="9525">
              <a:noFill/>
              <a:round/>
              <a:headEnd/>
              <a:tailEnd/>
            </a:ln>
          </p:spPr>
          <p:txBody>
            <a:bodyPr/>
            <a:lstStyle/>
            <a:p>
              <a:endParaRPr lang="fr-FR"/>
            </a:p>
          </p:txBody>
        </p:sp>
        <p:sp>
          <p:nvSpPr>
            <p:cNvPr id="19850" name="Freeform 85"/>
            <p:cNvSpPr>
              <a:spLocks/>
            </p:cNvSpPr>
            <p:nvPr/>
          </p:nvSpPr>
          <p:spPr bwMode="auto">
            <a:xfrm>
              <a:off x="1889" y="1328"/>
              <a:ext cx="62" cy="78"/>
            </a:xfrm>
            <a:custGeom>
              <a:avLst/>
              <a:gdLst>
                <a:gd name="T0" fmla="*/ 0 w 614"/>
                <a:gd name="T1" fmla="*/ 0 h 782"/>
                <a:gd name="T2" fmla="*/ 0 w 614"/>
                <a:gd name="T3" fmla="*/ 1 h 782"/>
                <a:gd name="T4" fmla="*/ 1 w 614"/>
                <a:gd name="T5" fmla="*/ 1 h 782"/>
                <a:gd name="T6" fmla="*/ 1 w 614"/>
                <a:gd name="T7" fmla="*/ 1 h 782"/>
                <a:gd name="T8" fmla="*/ 1 w 614"/>
                <a:gd name="T9" fmla="*/ 1 h 782"/>
                <a:gd name="T10" fmla="*/ 0 w 614"/>
                <a:gd name="T11" fmla="*/ 0 h 782"/>
                <a:gd name="T12" fmla="*/ 0 w 614"/>
                <a:gd name="T13" fmla="*/ 0 h 782"/>
                <a:gd name="T14" fmla="*/ 0 w 614"/>
                <a:gd name="T15" fmla="*/ 0 h 782"/>
                <a:gd name="T16" fmla="*/ 0 w 614"/>
                <a:gd name="T17" fmla="*/ 0 h 782"/>
                <a:gd name="T18" fmla="*/ 0 w 614"/>
                <a:gd name="T19" fmla="*/ 0 h 7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4"/>
                <a:gd name="T31" fmla="*/ 0 h 782"/>
                <a:gd name="T32" fmla="*/ 614 w 614"/>
                <a:gd name="T33" fmla="*/ 782 h 7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4" h="782">
                  <a:moveTo>
                    <a:pt x="0" y="0"/>
                  </a:moveTo>
                  <a:lnTo>
                    <a:pt x="358" y="782"/>
                  </a:lnTo>
                  <a:lnTo>
                    <a:pt x="614" y="739"/>
                  </a:lnTo>
                  <a:lnTo>
                    <a:pt x="564" y="624"/>
                  </a:lnTo>
                  <a:lnTo>
                    <a:pt x="489" y="712"/>
                  </a:lnTo>
                  <a:lnTo>
                    <a:pt x="204" y="238"/>
                  </a:lnTo>
                  <a:lnTo>
                    <a:pt x="310" y="274"/>
                  </a:lnTo>
                  <a:lnTo>
                    <a:pt x="112" y="10"/>
                  </a:lnTo>
                  <a:lnTo>
                    <a:pt x="0" y="0"/>
                  </a:lnTo>
                  <a:close/>
                </a:path>
              </a:pathLst>
            </a:custGeom>
            <a:solidFill>
              <a:srgbClr val="E6E6FF"/>
            </a:solidFill>
            <a:ln w="9525">
              <a:noFill/>
              <a:round/>
              <a:headEnd/>
              <a:tailEnd/>
            </a:ln>
          </p:spPr>
          <p:txBody>
            <a:bodyPr/>
            <a:lstStyle/>
            <a:p>
              <a:endParaRPr lang="fr-FR"/>
            </a:p>
          </p:txBody>
        </p:sp>
        <p:sp>
          <p:nvSpPr>
            <p:cNvPr id="19851" name="Freeform 86"/>
            <p:cNvSpPr>
              <a:spLocks/>
            </p:cNvSpPr>
            <p:nvPr/>
          </p:nvSpPr>
          <p:spPr bwMode="auto">
            <a:xfrm>
              <a:off x="1946" y="1349"/>
              <a:ext cx="137" cy="52"/>
            </a:xfrm>
            <a:custGeom>
              <a:avLst/>
              <a:gdLst>
                <a:gd name="T0" fmla="*/ 1 w 1369"/>
                <a:gd name="T1" fmla="*/ 0 h 521"/>
                <a:gd name="T2" fmla="*/ 0 w 1369"/>
                <a:gd name="T3" fmla="*/ 0 h 521"/>
                <a:gd name="T4" fmla="*/ 0 w 1369"/>
                <a:gd name="T5" fmla="*/ 0 h 521"/>
                <a:gd name="T6" fmla="*/ 0 w 1369"/>
                <a:gd name="T7" fmla="*/ 0 h 521"/>
                <a:gd name="T8" fmla="*/ 1 w 1369"/>
                <a:gd name="T9" fmla="*/ 0 h 521"/>
                <a:gd name="T10" fmla="*/ 1 w 1369"/>
                <a:gd name="T11" fmla="*/ 0 h 521"/>
                <a:gd name="T12" fmla="*/ 1 w 1369"/>
                <a:gd name="T13" fmla="*/ 0 h 521"/>
                <a:gd name="T14" fmla="*/ 1 w 1369"/>
                <a:gd name="T15" fmla="*/ 0 h 521"/>
                <a:gd name="T16" fmla="*/ 1 w 1369"/>
                <a:gd name="T17" fmla="*/ 0 h 521"/>
                <a:gd name="T18" fmla="*/ 1 w 1369"/>
                <a:gd name="T19" fmla="*/ 0 h 521"/>
                <a:gd name="T20" fmla="*/ 1 w 1369"/>
                <a:gd name="T21" fmla="*/ 0 h 521"/>
                <a:gd name="T22" fmla="*/ 1 w 1369"/>
                <a:gd name="T23" fmla="*/ 0 h 521"/>
                <a:gd name="T24" fmla="*/ 1 w 1369"/>
                <a:gd name="T25" fmla="*/ 0 h 521"/>
                <a:gd name="T26" fmla="*/ 1 w 1369"/>
                <a:gd name="T27" fmla="*/ 0 h 521"/>
                <a:gd name="T28" fmla="*/ 1 w 1369"/>
                <a:gd name="T29" fmla="*/ 0 h 521"/>
                <a:gd name="T30" fmla="*/ 1 w 1369"/>
                <a:gd name="T31" fmla="*/ 0 h 521"/>
                <a:gd name="T32" fmla="*/ 1 w 1369"/>
                <a:gd name="T33" fmla="*/ 0 h 521"/>
                <a:gd name="T34" fmla="*/ 1 w 1369"/>
                <a:gd name="T35" fmla="*/ 0 h 521"/>
                <a:gd name="T36" fmla="*/ 1 w 1369"/>
                <a:gd name="T37" fmla="*/ 0 h 5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69"/>
                <a:gd name="T58" fmla="*/ 0 h 521"/>
                <a:gd name="T59" fmla="*/ 1369 w 1369"/>
                <a:gd name="T60" fmla="*/ 521 h 52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69" h="521">
                  <a:moveTo>
                    <a:pt x="705" y="196"/>
                  </a:moveTo>
                  <a:lnTo>
                    <a:pt x="133" y="465"/>
                  </a:lnTo>
                  <a:lnTo>
                    <a:pt x="0" y="481"/>
                  </a:lnTo>
                  <a:lnTo>
                    <a:pt x="25" y="521"/>
                  </a:lnTo>
                  <a:lnTo>
                    <a:pt x="648" y="445"/>
                  </a:lnTo>
                  <a:lnTo>
                    <a:pt x="1369" y="408"/>
                  </a:lnTo>
                  <a:lnTo>
                    <a:pt x="1354" y="302"/>
                  </a:lnTo>
                  <a:lnTo>
                    <a:pt x="1188" y="329"/>
                  </a:lnTo>
                  <a:lnTo>
                    <a:pt x="862" y="382"/>
                  </a:lnTo>
                  <a:lnTo>
                    <a:pt x="529" y="377"/>
                  </a:lnTo>
                  <a:lnTo>
                    <a:pt x="560" y="329"/>
                  </a:lnTo>
                  <a:lnTo>
                    <a:pt x="837" y="274"/>
                  </a:lnTo>
                  <a:lnTo>
                    <a:pt x="698" y="234"/>
                  </a:lnTo>
                  <a:lnTo>
                    <a:pt x="1067" y="101"/>
                  </a:lnTo>
                  <a:lnTo>
                    <a:pt x="1241" y="68"/>
                  </a:lnTo>
                  <a:lnTo>
                    <a:pt x="1238" y="0"/>
                  </a:lnTo>
                  <a:lnTo>
                    <a:pt x="864" y="123"/>
                  </a:lnTo>
                  <a:lnTo>
                    <a:pt x="705" y="196"/>
                  </a:lnTo>
                  <a:close/>
                </a:path>
              </a:pathLst>
            </a:custGeom>
            <a:solidFill>
              <a:srgbClr val="E6E6FF"/>
            </a:solidFill>
            <a:ln w="9525">
              <a:noFill/>
              <a:round/>
              <a:headEnd/>
              <a:tailEnd/>
            </a:ln>
          </p:spPr>
          <p:txBody>
            <a:bodyPr/>
            <a:lstStyle/>
            <a:p>
              <a:endParaRPr lang="fr-FR"/>
            </a:p>
          </p:txBody>
        </p:sp>
        <p:sp>
          <p:nvSpPr>
            <p:cNvPr id="19852" name="Freeform 87"/>
            <p:cNvSpPr>
              <a:spLocks/>
            </p:cNvSpPr>
            <p:nvPr/>
          </p:nvSpPr>
          <p:spPr bwMode="auto">
            <a:xfrm>
              <a:off x="2029" y="1355"/>
              <a:ext cx="54" cy="29"/>
            </a:xfrm>
            <a:custGeom>
              <a:avLst/>
              <a:gdLst>
                <a:gd name="T0" fmla="*/ 0 w 535"/>
                <a:gd name="T1" fmla="*/ 0 h 292"/>
                <a:gd name="T2" fmla="*/ 0 w 535"/>
                <a:gd name="T3" fmla="*/ 0 h 292"/>
                <a:gd name="T4" fmla="*/ 0 w 535"/>
                <a:gd name="T5" fmla="*/ 0 h 292"/>
                <a:gd name="T6" fmla="*/ 0 w 535"/>
                <a:gd name="T7" fmla="*/ 0 h 292"/>
                <a:gd name="T8" fmla="*/ 0 w 535"/>
                <a:gd name="T9" fmla="*/ 0 h 292"/>
                <a:gd name="T10" fmla="*/ 1 w 535"/>
                <a:gd name="T11" fmla="*/ 0 h 292"/>
                <a:gd name="T12" fmla="*/ 0 w 535"/>
                <a:gd name="T13" fmla="*/ 0 h 292"/>
                <a:gd name="T14" fmla="*/ 0 w 535"/>
                <a:gd name="T15" fmla="*/ 0 h 292"/>
                <a:gd name="T16" fmla="*/ 0 w 535"/>
                <a:gd name="T17" fmla="*/ 0 h 292"/>
                <a:gd name="T18" fmla="*/ 0 w 535"/>
                <a:gd name="T19" fmla="*/ 0 h 292"/>
                <a:gd name="T20" fmla="*/ 0 w 535"/>
                <a:gd name="T21" fmla="*/ 0 h 2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5"/>
                <a:gd name="T34" fmla="*/ 0 h 292"/>
                <a:gd name="T35" fmla="*/ 535 w 535"/>
                <a:gd name="T36" fmla="*/ 292 h 2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5" h="292">
                  <a:moveTo>
                    <a:pt x="50" y="189"/>
                  </a:moveTo>
                  <a:lnTo>
                    <a:pt x="342" y="163"/>
                  </a:lnTo>
                  <a:lnTo>
                    <a:pt x="313" y="68"/>
                  </a:lnTo>
                  <a:lnTo>
                    <a:pt x="337" y="10"/>
                  </a:lnTo>
                  <a:lnTo>
                    <a:pt x="399" y="0"/>
                  </a:lnTo>
                  <a:lnTo>
                    <a:pt x="535" y="269"/>
                  </a:lnTo>
                  <a:lnTo>
                    <a:pt x="349" y="292"/>
                  </a:lnTo>
                  <a:lnTo>
                    <a:pt x="374" y="216"/>
                  </a:lnTo>
                  <a:lnTo>
                    <a:pt x="0" y="222"/>
                  </a:lnTo>
                  <a:lnTo>
                    <a:pt x="50" y="189"/>
                  </a:lnTo>
                  <a:close/>
                </a:path>
              </a:pathLst>
            </a:custGeom>
            <a:solidFill>
              <a:srgbClr val="E6E6FF"/>
            </a:solidFill>
            <a:ln w="9525">
              <a:noFill/>
              <a:round/>
              <a:headEnd/>
              <a:tailEnd/>
            </a:ln>
          </p:spPr>
          <p:txBody>
            <a:bodyPr/>
            <a:lstStyle/>
            <a:p>
              <a:endParaRPr lang="fr-FR"/>
            </a:p>
          </p:txBody>
        </p:sp>
        <p:sp>
          <p:nvSpPr>
            <p:cNvPr id="19853" name="Freeform 88"/>
            <p:cNvSpPr>
              <a:spLocks/>
            </p:cNvSpPr>
            <p:nvPr/>
          </p:nvSpPr>
          <p:spPr bwMode="auto">
            <a:xfrm>
              <a:off x="1894" y="1330"/>
              <a:ext cx="42" cy="72"/>
            </a:xfrm>
            <a:custGeom>
              <a:avLst/>
              <a:gdLst>
                <a:gd name="T0" fmla="*/ 0 w 419"/>
                <a:gd name="T1" fmla="*/ 0 h 719"/>
                <a:gd name="T2" fmla="*/ 0 w 419"/>
                <a:gd name="T3" fmla="*/ 1 h 719"/>
                <a:gd name="T4" fmla="*/ 0 w 419"/>
                <a:gd name="T5" fmla="*/ 1 h 719"/>
                <a:gd name="T6" fmla="*/ 0 w 419"/>
                <a:gd name="T7" fmla="*/ 0 h 719"/>
                <a:gd name="T8" fmla="*/ 0 w 419"/>
                <a:gd name="T9" fmla="*/ 0 h 719"/>
                <a:gd name="T10" fmla="*/ 0 w 419"/>
                <a:gd name="T11" fmla="*/ 0 h 719"/>
                <a:gd name="T12" fmla="*/ 0 w 419"/>
                <a:gd name="T13" fmla="*/ 0 h 719"/>
                <a:gd name="T14" fmla="*/ 0 w 419"/>
                <a:gd name="T15" fmla="*/ 0 h 719"/>
                <a:gd name="T16" fmla="*/ 0 w 419"/>
                <a:gd name="T17" fmla="*/ 0 h 7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9"/>
                <a:gd name="T28" fmla="*/ 0 h 719"/>
                <a:gd name="T29" fmla="*/ 419 w 419"/>
                <a:gd name="T30" fmla="*/ 719 h 7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9" h="719">
                  <a:moveTo>
                    <a:pt x="0" y="0"/>
                  </a:moveTo>
                  <a:lnTo>
                    <a:pt x="328" y="719"/>
                  </a:lnTo>
                  <a:lnTo>
                    <a:pt x="419" y="707"/>
                  </a:lnTo>
                  <a:lnTo>
                    <a:pt x="161" y="289"/>
                  </a:lnTo>
                  <a:lnTo>
                    <a:pt x="124" y="172"/>
                  </a:lnTo>
                  <a:lnTo>
                    <a:pt x="166" y="184"/>
                  </a:lnTo>
                  <a:lnTo>
                    <a:pt x="36" y="2"/>
                  </a:lnTo>
                  <a:lnTo>
                    <a:pt x="0" y="0"/>
                  </a:lnTo>
                  <a:close/>
                </a:path>
              </a:pathLst>
            </a:custGeom>
            <a:solidFill>
              <a:srgbClr val="FFFFFF"/>
            </a:solidFill>
            <a:ln w="9525">
              <a:noFill/>
              <a:round/>
              <a:headEnd/>
              <a:tailEnd/>
            </a:ln>
          </p:spPr>
          <p:txBody>
            <a:bodyPr/>
            <a:lstStyle/>
            <a:p>
              <a:endParaRPr lang="fr-FR"/>
            </a:p>
          </p:txBody>
        </p:sp>
        <p:sp>
          <p:nvSpPr>
            <p:cNvPr id="19854" name="Freeform 89"/>
            <p:cNvSpPr>
              <a:spLocks/>
            </p:cNvSpPr>
            <p:nvPr/>
          </p:nvSpPr>
          <p:spPr bwMode="auto">
            <a:xfrm>
              <a:off x="1965" y="1381"/>
              <a:ext cx="36" cy="14"/>
            </a:xfrm>
            <a:custGeom>
              <a:avLst/>
              <a:gdLst>
                <a:gd name="T0" fmla="*/ 0 w 358"/>
                <a:gd name="T1" fmla="*/ 0 h 148"/>
                <a:gd name="T2" fmla="*/ 0 w 358"/>
                <a:gd name="T3" fmla="*/ 0 h 148"/>
                <a:gd name="T4" fmla="*/ 0 w 358"/>
                <a:gd name="T5" fmla="*/ 0 h 148"/>
                <a:gd name="T6" fmla="*/ 0 w 358"/>
                <a:gd name="T7" fmla="*/ 0 h 148"/>
                <a:gd name="T8" fmla="*/ 0 w 358"/>
                <a:gd name="T9" fmla="*/ 0 h 148"/>
                <a:gd name="T10" fmla="*/ 0 w 358"/>
                <a:gd name="T11" fmla="*/ 0 h 148"/>
                <a:gd name="T12" fmla="*/ 0 60000 65536"/>
                <a:gd name="T13" fmla="*/ 0 60000 65536"/>
                <a:gd name="T14" fmla="*/ 0 60000 65536"/>
                <a:gd name="T15" fmla="*/ 0 60000 65536"/>
                <a:gd name="T16" fmla="*/ 0 60000 65536"/>
                <a:gd name="T17" fmla="*/ 0 60000 65536"/>
                <a:gd name="T18" fmla="*/ 0 w 358"/>
                <a:gd name="T19" fmla="*/ 0 h 148"/>
                <a:gd name="T20" fmla="*/ 358 w 358"/>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358" h="148">
                  <a:moveTo>
                    <a:pt x="335" y="0"/>
                  </a:moveTo>
                  <a:lnTo>
                    <a:pt x="0" y="148"/>
                  </a:lnTo>
                  <a:lnTo>
                    <a:pt x="358" y="93"/>
                  </a:lnTo>
                  <a:lnTo>
                    <a:pt x="274" y="73"/>
                  </a:lnTo>
                  <a:lnTo>
                    <a:pt x="335" y="0"/>
                  </a:lnTo>
                  <a:close/>
                </a:path>
              </a:pathLst>
            </a:custGeom>
            <a:solidFill>
              <a:srgbClr val="FFFFFF"/>
            </a:solidFill>
            <a:ln w="9525">
              <a:noFill/>
              <a:round/>
              <a:headEnd/>
              <a:tailEnd/>
            </a:ln>
          </p:spPr>
          <p:txBody>
            <a:bodyPr/>
            <a:lstStyle/>
            <a:p>
              <a:endParaRPr lang="fr-FR"/>
            </a:p>
          </p:txBody>
        </p:sp>
        <p:sp>
          <p:nvSpPr>
            <p:cNvPr id="19855" name="Freeform 90"/>
            <p:cNvSpPr>
              <a:spLocks/>
            </p:cNvSpPr>
            <p:nvPr/>
          </p:nvSpPr>
          <p:spPr bwMode="auto">
            <a:xfrm>
              <a:off x="2063" y="1355"/>
              <a:ext cx="17" cy="32"/>
            </a:xfrm>
            <a:custGeom>
              <a:avLst/>
              <a:gdLst>
                <a:gd name="T0" fmla="*/ 0 w 176"/>
                <a:gd name="T1" fmla="*/ 0 h 324"/>
                <a:gd name="T2" fmla="*/ 0 w 176"/>
                <a:gd name="T3" fmla="*/ 0 h 324"/>
                <a:gd name="T4" fmla="*/ 0 w 176"/>
                <a:gd name="T5" fmla="*/ 0 h 324"/>
                <a:gd name="T6" fmla="*/ 0 w 176"/>
                <a:gd name="T7" fmla="*/ 0 h 324"/>
                <a:gd name="T8" fmla="*/ 0 w 176"/>
                <a:gd name="T9" fmla="*/ 0 h 324"/>
                <a:gd name="T10" fmla="*/ 0 w 176"/>
                <a:gd name="T11" fmla="*/ 0 h 324"/>
                <a:gd name="T12" fmla="*/ 0 60000 65536"/>
                <a:gd name="T13" fmla="*/ 0 60000 65536"/>
                <a:gd name="T14" fmla="*/ 0 60000 65536"/>
                <a:gd name="T15" fmla="*/ 0 60000 65536"/>
                <a:gd name="T16" fmla="*/ 0 60000 65536"/>
                <a:gd name="T17" fmla="*/ 0 60000 65536"/>
                <a:gd name="T18" fmla="*/ 0 w 176"/>
                <a:gd name="T19" fmla="*/ 0 h 324"/>
                <a:gd name="T20" fmla="*/ 176 w 176"/>
                <a:gd name="T21" fmla="*/ 324 h 324"/>
              </a:gdLst>
              <a:ahLst/>
              <a:cxnLst>
                <a:cxn ang="T12">
                  <a:pos x="T0" y="T1"/>
                </a:cxn>
                <a:cxn ang="T13">
                  <a:pos x="T2" y="T3"/>
                </a:cxn>
                <a:cxn ang="T14">
                  <a:pos x="T4" y="T5"/>
                </a:cxn>
                <a:cxn ang="T15">
                  <a:pos x="T6" y="T7"/>
                </a:cxn>
                <a:cxn ang="T16">
                  <a:pos x="T8" y="T9"/>
                </a:cxn>
                <a:cxn ang="T17">
                  <a:pos x="T10" y="T11"/>
                </a:cxn>
              </a:cxnLst>
              <a:rect l="T18" t="T19" r="T20" b="T21"/>
              <a:pathLst>
                <a:path w="176" h="324">
                  <a:moveTo>
                    <a:pt x="51" y="43"/>
                  </a:moveTo>
                  <a:lnTo>
                    <a:pt x="176" y="317"/>
                  </a:lnTo>
                  <a:lnTo>
                    <a:pt x="99" y="324"/>
                  </a:lnTo>
                  <a:lnTo>
                    <a:pt x="0" y="0"/>
                  </a:lnTo>
                  <a:lnTo>
                    <a:pt x="51" y="43"/>
                  </a:lnTo>
                  <a:close/>
                </a:path>
              </a:pathLst>
            </a:custGeom>
            <a:solidFill>
              <a:srgbClr val="FFFFFF"/>
            </a:solidFill>
            <a:ln w="9525">
              <a:noFill/>
              <a:round/>
              <a:headEnd/>
              <a:tailEnd/>
            </a:ln>
          </p:spPr>
          <p:txBody>
            <a:bodyPr/>
            <a:lstStyle/>
            <a:p>
              <a:endParaRPr lang="fr-FR"/>
            </a:p>
          </p:txBody>
        </p:sp>
        <p:sp>
          <p:nvSpPr>
            <p:cNvPr id="19856" name="Freeform 91"/>
            <p:cNvSpPr>
              <a:spLocks/>
            </p:cNvSpPr>
            <p:nvPr/>
          </p:nvSpPr>
          <p:spPr bwMode="auto">
            <a:xfrm>
              <a:off x="1920" y="1412"/>
              <a:ext cx="25" cy="9"/>
            </a:xfrm>
            <a:custGeom>
              <a:avLst/>
              <a:gdLst>
                <a:gd name="T0" fmla="*/ 0 w 253"/>
                <a:gd name="T1" fmla="*/ 0 h 85"/>
                <a:gd name="T2" fmla="*/ 0 w 253"/>
                <a:gd name="T3" fmla="*/ 0 h 85"/>
                <a:gd name="T4" fmla="*/ 0 w 253"/>
                <a:gd name="T5" fmla="*/ 0 h 85"/>
                <a:gd name="T6" fmla="*/ 0 w 253"/>
                <a:gd name="T7" fmla="*/ 0 h 85"/>
                <a:gd name="T8" fmla="*/ 0 w 253"/>
                <a:gd name="T9" fmla="*/ 0 h 85"/>
                <a:gd name="T10" fmla="*/ 0 w 253"/>
                <a:gd name="T11" fmla="*/ 0 h 85"/>
                <a:gd name="T12" fmla="*/ 0 60000 65536"/>
                <a:gd name="T13" fmla="*/ 0 60000 65536"/>
                <a:gd name="T14" fmla="*/ 0 60000 65536"/>
                <a:gd name="T15" fmla="*/ 0 60000 65536"/>
                <a:gd name="T16" fmla="*/ 0 60000 65536"/>
                <a:gd name="T17" fmla="*/ 0 60000 65536"/>
                <a:gd name="T18" fmla="*/ 0 w 253"/>
                <a:gd name="T19" fmla="*/ 0 h 85"/>
                <a:gd name="T20" fmla="*/ 253 w 253"/>
                <a:gd name="T21" fmla="*/ 85 h 85"/>
              </a:gdLst>
              <a:ahLst/>
              <a:cxnLst>
                <a:cxn ang="T12">
                  <a:pos x="T0" y="T1"/>
                </a:cxn>
                <a:cxn ang="T13">
                  <a:pos x="T2" y="T3"/>
                </a:cxn>
                <a:cxn ang="T14">
                  <a:pos x="T4" y="T5"/>
                </a:cxn>
                <a:cxn ang="T15">
                  <a:pos x="T6" y="T7"/>
                </a:cxn>
                <a:cxn ang="T16">
                  <a:pos x="T8" y="T9"/>
                </a:cxn>
                <a:cxn ang="T17">
                  <a:pos x="T10" y="T11"/>
                </a:cxn>
              </a:cxnLst>
              <a:rect l="T18" t="T19" r="T20" b="T21"/>
              <a:pathLst>
                <a:path w="253" h="85">
                  <a:moveTo>
                    <a:pt x="0" y="55"/>
                  </a:moveTo>
                  <a:lnTo>
                    <a:pt x="233" y="0"/>
                  </a:lnTo>
                  <a:lnTo>
                    <a:pt x="253" y="33"/>
                  </a:lnTo>
                  <a:lnTo>
                    <a:pt x="7" y="85"/>
                  </a:lnTo>
                  <a:lnTo>
                    <a:pt x="0" y="55"/>
                  </a:lnTo>
                  <a:close/>
                </a:path>
              </a:pathLst>
            </a:custGeom>
            <a:solidFill>
              <a:srgbClr val="FFFFFF"/>
            </a:solidFill>
            <a:ln w="9525">
              <a:noFill/>
              <a:round/>
              <a:headEnd/>
              <a:tailEnd/>
            </a:ln>
          </p:spPr>
          <p:txBody>
            <a:bodyPr/>
            <a:lstStyle/>
            <a:p>
              <a:endParaRPr lang="fr-FR"/>
            </a:p>
          </p:txBody>
        </p:sp>
        <p:sp>
          <p:nvSpPr>
            <p:cNvPr id="19857" name="Freeform 92"/>
            <p:cNvSpPr>
              <a:spLocks/>
            </p:cNvSpPr>
            <p:nvPr/>
          </p:nvSpPr>
          <p:spPr bwMode="auto">
            <a:xfrm>
              <a:off x="2029" y="1400"/>
              <a:ext cx="18" cy="6"/>
            </a:xfrm>
            <a:custGeom>
              <a:avLst/>
              <a:gdLst>
                <a:gd name="T0" fmla="*/ 0 w 171"/>
                <a:gd name="T1" fmla="*/ 0 h 58"/>
                <a:gd name="T2" fmla="*/ 0 w 171"/>
                <a:gd name="T3" fmla="*/ 0 h 58"/>
                <a:gd name="T4" fmla="*/ 0 w 171"/>
                <a:gd name="T5" fmla="*/ 0 h 58"/>
                <a:gd name="T6" fmla="*/ 0 w 171"/>
                <a:gd name="T7" fmla="*/ 0 h 58"/>
                <a:gd name="T8" fmla="*/ 0 w 171"/>
                <a:gd name="T9" fmla="*/ 0 h 58"/>
                <a:gd name="T10" fmla="*/ 0 w 171"/>
                <a:gd name="T11" fmla="*/ 0 h 58"/>
                <a:gd name="T12" fmla="*/ 0 w 171"/>
                <a:gd name="T13" fmla="*/ 0 h 58"/>
                <a:gd name="T14" fmla="*/ 0 60000 65536"/>
                <a:gd name="T15" fmla="*/ 0 60000 65536"/>
                <a:gd name="T16" fmla="*/ 0 60000 65536"/>
                <a:gd name="T17" fmla="*/ 0 60000 65536"/>
                <a:gd name="T18" fmla="*/ 0 60000 65536"/>
                <a:gd name="T19" fmla="*/ 0 60000 65536"/>
                <a:gd name="T20" fmla="*/ 0 60000 65536"/>
                <a:gd name="T21" fmla="*/ 0 w 171"/>
                <a:gd name="T22" fmla="*/ 0 h 58"/>
                <a:gd name="T23" fmla="*/ 171 w 171"/>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1" h="58">
                  <a:moveTo>
                    <a:pt x="0" y="10"/>
                  </a:moveTo>
                  <a:lnTo>
                    <a:pt x="166" y="0"/>
                  </a:lnTo>
                  <a:lnTo>
                    <a:pt x="171" y="55"/>
                  </a:lnTo>
                  <a:lnTo>
                    <a:pt x="5" y="58"/>
                  </a:lnTo>
                  <a:lnTo>
                    <a:pt x="43" y="35"/>
                  </a:lnTo>
                  <a:lnTo>
                    <a:pt x="0" y="10"/>
                  </a:lnTo>
                  <a:close/>
                </a:path>
              </a:pathLst>
            </a:custGeom>
            <a:solidFill>
              <a:srgbClr val="FFFFFF"/>
            </a:solidFill>
            <a:ln w="9525">
              <a:noFill/>
              <a:round/>
              <a:headEnd/>
              <a:tailEnd/>
            </a:ln>
          </p:spPr>
          <p:txBody>
            <a:bodyPr/>
            <a:lstStyle/>
            <a:p>
              <a:endParaRPr lang="fr-FR"/>
            </a:p>
          </p:txBody>
        </p:sp>
        <p:sp>
          <p:nvSpPr>
            <p:cNvPr id="19858" name="Freeform 93"/>
            <p:cNvSpPr>
              <a:spLocks/>
            </p:cNvSpPr>
            <p:nvPr/>
          </p:nvSpPr>
          <p:spPr bwMode="auto">
            <a:xfrm>
              <a:off x="2078" y="1344"/>
              <a:ext cx="11" cy="24"/>
            </a:xfrm>
            <a:custGeom>
              <a:avLst/>
              <a:gdLst>
                <a:gd name="T0" fmla="*/ 0 w 116"/>
                <a:gd name="T1" fmla="*/ 0 h 244"/>
                <a:gd name="T2" fmla="*/ 0 w 116"/>
                <a:gd name="T3" fmla="*/ 0 h 244"/>
                <a:gd name="T4" fmla="*/ 0 w 116"/>
                <a:gd name="T5" fmla="*/ 0 h 244"/>
                <a:gd name="T6" fmla="*/ 0 w 116"/>
                <a:gd name="T7" fmla="*/ 0 h 244"/>
                <a:gd name="T8" fmla="*/ 0 w 116"/>
                <a:gd name="T9" fmla="*/ 0 h 244"/>
                <a:gd name="T10" fmla="*/ 0 w 116"/>
                <a:gd name="T11" fmla="*/ 0 h 244"/>
                <a:gd name="T12" fmla="*/ 0 60000 65536"/>
                <a:gd name="T13" fmla="*/ 0 60000 65536"/>
                <a:gd name="T14" fmla="*/ 0 60000 65536"/>
                <a:gd name="T15" fmla="*/ 0 60000 65536"/>
                <a:gd name="T16" fmla="*/ 0 60000 65536"/>
                <a:gd name="T17" fmla="*/ 0 60000 65536"/>
                <a:gd name="T18" fmla="*/ 0 w 116"/>
                <a:gd name="T19" fmla="*/ 0 h 244"/>
                <a:gd name="T20" fmla="*/ 116 w 116"/>
                <a:gd name="T21" fmla="*/ 244 h 244"/>
              </a:gdLst>
              <a:ahLst/>
              <a:cxnLst>
                <a:cxn ang="T12">
                  <a:pos x="T0" y="T1"/>
                </a:cxn>
                <a:cxn ang="T13">
                  <a:pos x="T2" y="T3"/>
                </a:cxn>
                <a:cxn ang="T14">
                  <a:pos x="T4" y="T5"/>
                </a:cxn>
                <a:cxn ang="T15">
                  <a:pos x="T6" y="T7"/>
                </a:cxn>
                <a:cxn ang="T16">
                  <a:pos x="T8" y="T9"/>
                </a:cxn>
                <a:cxn ang="T17">
                  <a:pos x="T10" y="T11"/>
                </a:cxn>
              </a:cxnLst>
              <a:rect l="T18" t="T19" r="T20" b="T21"/>
              <a:pathLst>
                <a:path w="116" h="244">
                  <a:moveTo>
                    <a:pt x="0" y="17"/>
                  </a:moveTo>
                  <a:lnTo>
                    <a:pt x="79" y="244"/>
                  </a:lnTo>
                  <a:lnTo>
                    <a:pt x="116" y="211"/>
                  </a:lnTo>
                  <a:lnTo>
                    <a:pt x="50" y="0"/>
                  </a:lnTo>
                  <a:lnTo>
                    <a:pt x="0" y="17"/>
                  </a:lnTo>
                  <a:close/>
                </a:path>
              </a:pathLst>
            </a:custGeom>
            <a:solidFill>
              <a:srgbClr val="FFFFFF"/>
            </a:solidFill>
            <a:ln w="9525">
              <a:noFill/>
              <a:round/>
              <a:headEnd/>
              <a:tailEnd/>
            </a:ln>
          </p:spPr>
          <p:txBody>
            <a:bodyPr/>
            <a:lstStyle/>
            <a:p>
              <a:endParaRPr lang="fr-FR"/>
            </a:p>
          </p:txBody>
        </p:sp>
        <p:sp>
          <p:nvSpPr>
            <p:cNvPr id="19859" name="Freeform 94"/>
            <p:cNvSpPr>
              <a:spLocks/>
            </p:cNvSpPr>
            <p:nvPr/>
          </p:nvSpPr>
          <p:spPr bwMode="auto">
            <a:xfrm>
              <a:off x="1871" y="1318"/>
              <a:ext cx="15" cy="22"/>
            </a:xfrm>
            <a:custGeom>
              <a:avLst/>
              <a:gdLst>
                <a:gd name="T0" fmla="*/ 0 w 153"/>
                <a:gd name="T1" fmla="*/ 0 h 224"/>
                <a:gd name="T2" fmla="*/ 0 w 153"/>
                <a:gd name="T3" fmla="*/ 0 h 224"/>
                <a:gd name="T4" fmla="*/ 0 w 153"/>
                <a:gd name="T5" fmla="*/ 0 h 224"/>
                <a:gd name="T6" fmla="*/ 0 w 153"/>
                <a:gd name="T7" fmla="*/ 0 h 224"/>
                <a:gd name="T8" fmla="*/ 0 w 153"/>
                <a:gd name="T9" fmla="*/ 0 h 224"/>
                <a:gd name="T10" fmla="*/ 0 w 153"/>
                <a:gd name="T11" fmla="*/ 0 h 224"/>
                <a:gd name="T12" fmla="*/ 0 60000 65536"/>
                <a:gd name="T13" fmla="*/ 0 60000 65536"/>
                <a:gd name="T14" fmla="*/ 0 60000 65536"/>
                <a:gd name="T15" fmla="*/ 0 60000 65536"/>
                <a:gd name="T16" fmla="*/ 0 60000 65536"/>
                <a:gd name="T17" fmla="*/ 0 60000 65536"/>
                <a:gd name="T18" fmla="*/ 0 w 153"/>
                <a:gd name="T19" fmla="*/ 0 h 224"/>
                <a:gd name="T20" fmla="*/ 153 w 153"/>
                <a:gd name="T21" fmla="*/ 224 h 224"/>
              </a:gdLst>
              <a:ahLst/>
              <a:cxnLst>
                <a:cxn ang="T12">
                  <a:pos x="T0" y="T1"/>
                </a:cxn>
                <a:cxn ang="T13">
                  <a:pos x="T2" y="T3"/>
                </a:cxn>
                <a:cxn ang="T14">
                  <a:pos x="T4" y="T5"/>
                </a:cxn>
                <a:cxn ang="T15">
                  <a:pos x="T6" y="T7"/>
                </a:cxn>
                <a:cxn ang="T16">
                  <a:pos x="T8" y="T9"/>
                </a:cxn>
                <a:cxn ang="T17">
                  <a:pos x="T10" y="T11"/>
                </a:cxn>
              </a:cxnLst>
              <a:rect l="T18" t="T19" r="T20" b="T21"/>
              <a:pathLst>
                <a:path w="153" h="224">
                  <a:moveTo>
                    <a:pt x="0" y="0"/>
                  </a:moveTo>
                  <a:lnTo>
                    <a:pt x="121" y="224"/>
                  </a:lnTo>
                  <a:lnTo>
                    <a:pt x="153" y="224"/>
                  </a:lnTo>
                  <a:lnTo>
                    <a:pt x="47" y="5"/>
                  </a:lnTo>
                  <a:lnTo>
                    <a:pt x="0" y="0"/>
                  </a:lnTo>
                  <a:close/>
                </a:path>
              </a:pathLst>
            </a:custGeom>
            <a:solidFill>
              <a:srgbClr val="FFFFFF"/>
            </a:solidFill>
            <a:ln w="9525">
              <a:noFill/>
              <a:round/>
              <a:headEnd/>
              <a:tailEnd/>
            </a:ln>
          </p:spPr>
          <p:txBody>
            <a:bodyPr/>
            <a:lstStyle/>
            <a:p>
              <a:endParaRPr lang="fr-FR"/>
            </a:p>
          </p:txBody>
        </p:sp>
      </p:grpSp>
      <p:grpSp>
        <p:nvGrpSpPr>
          <p:cNvPr id="19463" name="Group 95"/>
          <p:cNvGrpSpPr>
            <a:grpSpLocks/>
          </p:cNvGrpSpPr>
          <p:nvPr/>
        </p:nvGrpSpPr>
        <p:grpSpPr bwMode="auto">
          <a:xfrm>
            <a:off x="1219200" y="2208213"/>
            <a:ext cx="984250" cy="404812"/>
            <a:chOff x="374" y="1202"/>
            <a:chExt cx="594" cy="255"/>
          </a:xfrm>
        </p:grpSpPr>
        <p:sp>
          <p:nvSpPr>
            <p:cNvPr id="19634" name="Freeform 96"/>
            <p:cNvSpPr>
              <a:spLocks/>
            </p:cNvSpPr>
            <p:nvPr/>
          </p:nvSpPr>
          <p:spPr bwMode="auto">
            <a:xfrm>
              <a:off x="834" y="1280"/>
              <a:ext cx="112" cy="170"/>
            </a:xfrm>
            <a:custGeom>
              <a:avLst/>
              <a:gdLst>
                <a:gd name="T0" fmla="*/ 2 w 673"/>
                <a:gd name="T1" fmla="*/ 0 h 1020"/>
                <a:gd name="T2" fmla="*/ 2 w 673"/>
                <a:gd name="T3" fmla="*/ 0 h 1020"/>
                <a:gd name="T4" fmla="*/ 3 w 673"/>
                <a:gd name="T5" fmla="*/ 0 h 1020"/>
                <a:gd name="T6" fmla="*/ 3 w 673"/>
                <a:gd name="T7" fmla="*/ 1 h 1020"/>
                <a:gd name="T8" fmla="*/ 3 w 673"/>
                <a:gd name="T9" fmla="*/ 5 h 1020"/>
                <a:gd name="T10" fmla="*/ 0 w 673"/>
                <a:gd name="T11" fmla="*/ 5 h 1020"/>
                <a:gd name="T12" fmla="*/ 1 w 673"/>
                <a:gd name="T13" fmla="*/ 2 h 1020"/>
                <a:gd name="T14" fmla="*/ 1 w 673"/>
                <a:gd name="T15" fmla="*/ 1 h 1020"/>
                <a:gd name="T16" fmla="*/ 2 w 673"/>
                <a:gd name="T17" fmla="*/ 0 h 1020"/>
                <a:gd name="T18" fmla="*/ 2 w 673"/>
                <a:gd name="T19" fmla="*/ 0 h 10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3"/>
                <a:gd name="T31" fmla="*/ 0 h 1020"/>
                <a:gd name="T32" fmla="*/ 673 w 673"/>
                <a:gd name="T33" fmla="*/ 1020 h 10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3" h="1020">
                  <a:moveTo>
                    <a:pt x="515" y="0"/>
                  </a:moveTo>
                  <a:lnTo>
                    <a:pt x="539" y="20"/>
                  </a:lnTo>
                  <a:lnTo>
                    <a:pt x="602" y="62"/>
                  </a:lnTo>
                  <a:lnTo>
                    <a:pt x="673" y="151"/>
                  </a:lnTo>
                  <a:lnTo>
                    <a:pt x="597" y="1013"/>
                  </a:lnTo>
                  <a:lnTo>
                    <a:pt x="0" y="1020"/>
                  </a:lnTo>
                  <a:lnTo>
                    <a:pt x="140" y="410"/>
                  </a:lnTo>
                  <a:lnTo>
                    <a:pt x="308" y="143"/>
                  </a:lnTo>
                  <a:lnTo>
                    <a:pt x="515" y="0"/>
                  </a:lnTo>
                  <a:close/>
                </a:path>
              </a:pathLst>
            </a:custGeom>
            <a:solidFill>
              <a:srgbClr val="7F7F7F"/>
            </a:solidFill>
            <a:ln w="9525">
              <a:noFill/>
              <a:round/>
              <a:headEnd/>
              <a:tailEnd/>
            </a:ln>
          </p:spPr>
          <p:txBody>
            <a:bodyPr/>
            <a:lstStyle/>
            <a:p>
              <a:endParaRPr lang="fr-FR"/>
            </a:p>
          </p:txBody>
        </p:sp>
        <p:sp>
          <p:nvSpPr>
            <p:cNvPr id="19635" name="Freeform 97"/>
            <p:cNvSpPr>
              <a:spLocks/>
            </p:cNvSpPr>
            <p:nvPr/>
          </p:nvSpPr>
          <p:spPr bwMode="auto">
            <a:xfrm>
              <a:off x="847" y="1274"/>
              <a:ext cx="76" cy="123"/>
            </a:xfrm>
            <a:custGeom>
              <a:avLst/>
              <a:gdLst>
                <a:gd name="T0" fmla="*/ 2 w 453"/>
                <a:gd name="T1" fmla="*/ 0 h 738"/>
                <a:gd name="T2" fmla="*/ 2 w 453"/>
                <a:gd name="T3" fmla="*/ 0 h 738"/>
                <a:gd name="T4" fmla="*/ 2 w 453"/>
                <a:gd name="T5" fmla="*/ 0 h 738"/>
                <a:gd name="T6" fmla="*/ 1 w 453"/>
                <a:gd name="T7" fmla="*/ 1 h 738"/>
                <a:gd name="T8" fmla="*/ 1 w 453"/>
                <a:gd name="T9" fmla="*/ 2 h 738"/>
                <a:gd name="T10" fmla="*/ 0 w 453"/>
                <a:gd name="T11" fmla="*/ 3 h 738"/>
                <a:gd name="T12" fmla="*/ 1 w 453"/>
                <a:gd name="T13" fmla="*/ 2 h 738"/>
                <a:gd name="T14" fmla="*/ 1 w 453"/>
                <a:gd name="T15" fmla="*/ 2 h 738"/>
                <a:gd name="T16" fmla="*/ 1 w 453"/>
                <a:gd name="T17" fmla="*/ 1 h 738"/>
                <a:gd name="T18" fmla="*/ 2 w 453"/>
                <a:gd name="T19" fmla="*/ 0 h 738"/>
                <a:gd name="T20" fmla="*/ 2 w 453"/>
                <a:gd name="T21" fmla="*/ 0 h 738"/>
                <a:gd name="T22" fmla="*/ 2 w 453"/>
                <a:gd name="T23" fmla="*/ 0 h 7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3"/>
                <a:gd name="T37" fmla="*/ 0 h 738"/>
                <a:gd name="T38" fmla="*/ 453 w 453"/>
                <a:gd name="T39" fmla="*/ 738 h 7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3" h="738">
                  <a:moveTo>
                    <a:pt x="420" y="0"/>
                  </a:moveTo>
                  <a:lnTo>
                    <a:pt x="385" y="0"/>
                  </a:lnTo>
                  <a:lnTo>
                    <a:pt x="324" y="45"/>
                  </a:lnTo>
                  <a:lnTo>
                    <a:pt x="164" y="219"/>
                  </a:lnTo>
                  <a:lnTo>
                    <a:pt x="112" y="337"/>
                  </a:lnTo>
                  <a:lnTo>
                    <a:pt x="0" y="738"/>
                  </a:lnTo>
                  <a:lnTo>
                    <a:pt x="99" y="515"/>
                  </a:lnTo>
                  <a:lnTo>
                    <a:pt x="180" y="328"/>
                  </a:lnTo>
                  <a:lnTo>
                    <a:pt x="276" y="170"/>
                  </a:lnTo>
                  <a:lnTo>
                    <a:pt x="453" y="50"/>
                  </a:lnTo>
                  <a:lnTo>
                    <a:pt x="420" y="0"/>
                  </a:lnTo>
                  <a:close/>
                </a:path>
              </a:pathLst>
            </a:custGeom>
            <a:solidFill>
              <a:srgbClr val="FFFFFF"/>
            </a:solidFill>
            <a:ln w="9525">
              <a:noFill/>
              <a:round/>
              <a:headEnd/>
              <a:tailEnd/>
            </a:ln>
          </p:spPr>
          <p:txBody>
            <a:bodyPr/>
            <a:lstStyle/>
            <a:p>
              <a:endParaRPr lang="fr-FR"/>
            </a:p>
          </p:txBody>
        </p:sp>
        <p:sp>
          <p:nvSpPr>
            <p:cNvPr id="19636" name="Freeform 98"/>
            <p:cNvSpPr>
              <a:spLocks/>
            </p:cNvSpPr>
            <p:nvPr/>
          </p:nvSpPr>
          <p:spPr bwMode="auto">
            <a:xfrm>
              <a:off x="844" y="1326"/>
              <a:ext cx="28" cy="85"/>
            </a:xfrm>
            <a:custGeom>
              <a:avLst/>
              <a:gdLst>
                <a:gd name="T0" fmla="*/ 1 w 172"/>
                <a:gd name="T1" fmla="*/ 0 h 514"/>
                <a:gd name="T2" fmla="*/ 1 w 172"/>
                <a:gd name="T3" fmla="*/ 0 h 514"/>
                <a:gd name="T4" fmla="*/ 0 w 172"/>
                <a:gd name="T5" fmla="*/ 1 h 514"/>
                <a:gd name="T6" fmla="*/ 0 w 172"/>
                <a:gd name="T7" fmla="*/ 2 h 514"/>
                <a:gd name="T8" fmla="*/ 0 w 172"/>
                <a:gd name="T9" fmla="*/ 0 h 514"/>
                <a:gd name="T10" fmla="*/ 1 w 172"/>
                <a:gd name="T11" fmla="*/ 0 h 514"/>
                <a:gd name="T12" fmla="*/ 1 w 172"/>
                <a:gd name="T13" fmla="*/ 0 h 514"/>
                <a:gd name="T14" fmla="*/ 0 60000 65536"/>
                <a:gd name="T15" fmla="*/ 0 60000 65536"/>
                <a:gd name="T16" fmla="*/ 0 60000 65536"/>
                <a:gd name="T17" fmla="*/ 0 60000 65536"/>
                <a:gd name="T18" fmla="*/ 0 60000 65536"/>
                <a:gd name="T19" fmla="*/ 0 60000 65536"/>
                <a:gd name="T20" fmla="*/ 0 60000 65536"/>
                <a:gd name="T21" fmla="*/ 0 w 172"/>
                <a:gd name="T22" fmla="*/ 0 h 514"/>
                <a:gd name="T23" fmla="*/ 172 w 172"/>
                <a:gd name="T24" fmla="*/ 514 h 5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 h="514">
                  <a:moveTo>
                    <a:pt x="154" y="0"/>
                  </a:moveTo>
                  <a:lnTo>
                    <a:pt x="172" y="58"/>
                  </a:lnTo>
                  <a:lnTo>
                    <a:pt x="102" y="235"/>
                  </a:lnTo>
                  <a:lnTo>
                    <a:pt x="0" y="514"/>
                  </a:lnTo>
                  <a:lnTo>
                    <a:pt x="90" y="56"/>
                  </a:lnTo>
                  <a:lnTo>
                    <a:pt x="154" y="0"/>
                  </a:lnTo>
                  <a:close/>
                </a:path>
              </a:pathLst>
            </a:custGeom>
            <a:solidFill>
              <a:srgbClr val="FF0000"/>
            </a:solidFill>
            <a:ln w="9525">
              <a:noFill/>
              <a:round/>
              <a:headEnd/>
              <a:tailEnd/>
            </a:ln>
          </p:spPr>
          <p:txBody>
            <a:bodyPr/>
            <a:lstStyle/>
            <a:p>
              <a:endParaRPr lang="fr-FR"/>
            </a:p>
          </p:txBody>
        </p:sp>
        <p:sp>
          <p:nvSpPr>
            <p:cNvPr id="19637" name="Freeform 99"/>
            <p:cNvSpPr>
              <a:spLocks/>
            </p:cNvSpPr>
            <p:nvPr/>
          </p:nvSpPr>
          <p:spPr bwMode="auto">
            <a:xfrm>
              <a:off x="738" y="1310"/>
              <a:ext cx="126" cy="146"/>
            </a:xfrm>
            <a:custGeom>
              <a:avLst/>
              <a:gdLst>
                <a:gd name="T0" fmla="*/ 0 w 754"/>
                <a:gd name="T1" fmla="*/ 1 h 876"/>
                <a:gd name="T2" fmla="*/ 0 w 754"/>
                <a:gd name="T3" fmla="*/ 1 h 876"/>
                <a:gd name="T4" fmla="*/ 1 w 754"/>
                <a:gd name="T5" fmla="*/ 1 h 876"/>
                <a:gd name="T6" fmla="*/ 2 w 754"/>
                <a:gd name="T7" fmla="*/ 0 h 876"/>
                <a:gd name="T8" fmla="*/ 2 w 754"/>
                <a:gd name="T9" fmla="*/ 0 h 876"/>
                <a:gd name="T10" fmla="*/ 2 w 754"/>
                <a:gd name="T11" fmla="*/ 0 h 876"/>
                <a:gd name="T12" fmla="*/ 4 w 754"/>
                <a:gd name="T13" fmla="*/ 1 h 876"/>
                <a:gd name="T14" fmla="*/ 3 w 754"/>
                <a:gd name="T15" fmla="*/ 1 h 876"/>
                <a:gd name="T16" fmla="*/ 3 w 754"/>
                <a:gd name="T17" fmla="*/ 2 h 876"/>
                <a:gd name="T18" fmla="*/ 3 w 754"/>
                <a:gd name="T19" fmla="*/ 4 h 876"/>
                <a:gd name="T20" fmla="*/ 2 w 754"/>
                <a:gd name="T21" fmla="*/ 4 h 876"/>
                <a:gd name="T22" fmla="*/ 0 w 754"/>
                <a:gd name="T23" fmla="*/ 2 h 876"/>
                <a:gd name="T24" fmla="*/ 0 w 754"/>
                <a:gd name="T25" fmla="*/ 1 h 876"/>
                <a:gd name="T26" fmla="*/ 0 w 754"/>
                <a:gd name="T27" fmla="*/ 1 h 8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54"/>
                <a:gd name="T43" fmla="*/ 0 h 876"/>
                <a:gd name="T44" fmla="*/ 754 w 754"/>
                <a:gd name="T45" fmla="*/ 876 h 87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54" h="876">
                  <a:moveTo>
                    <a:pt x="0" y="241"/>
                  </a:moveTo>
                  <a:lnTo>
                    <a:pt x="59" y="203"/>
                  </a:lnTo>
                  <a:lnTo>
                    <a:pt x="185" y="136"/>
                  </a:lnTo>
                  <a:lnTo>
                    <a:pt x="441" y="0"/>
                  </a:lnTo>
                  <a:lnTo>
                    <a:pt x="475" y="18"/>
                  </a:lnTo>
                  <a:lnTo>
                    <a:pt x="516" y="67"/>
                  </a:lnTo>
                  <a:lnTo>
                    <a:pt x="754" y="115"/>
                  </a:lnTo>
                  <a:lnTo>
                    <a:pt x="727" y="157"/>
                  </a:lnTo>
                  <a:lnTo>
                    <a:pt x="671" y="400"/>
                  </a:lnTo>
                  <a:lnTo>
                    <a:pt x="601" y="876"/>
                  </a:lnTo>
                  <a:lnTo>
                    <a:pt x="362" y="876"/>
                  </a:lnTo>
                  <a:lnTo>
                    <a:pt x="38" y="358"/>
                  </a:lnTo>
                  <a:lnTo>
                    <a:pt x="0" y="241"/>
                  </a:lnTo>
                  <a:close/>
                </a:path>
              </a:pathLst>
            </a:custGeom>
            <a:solidFill>
              <a:srgbClr val="72728C"/>
            </a:solidFill>
            <a:ln w="9525">
              <a:noFill/>
              <a:round/>
              <a:headEnd/>
              <a:tailEnd/>
            </a:ln>
          </p:spPr>
          <p:txBody>
            <a:bodyPr/>
            <a:lstStyle/>
            <a:p>
              <a:endParaRPr lang="fr-FR"/>
            </a:p>
          </p:txBody>
        </p:sp>
        <p:sp>
          <p:nvSpPr>
            <p:cNvPr id="19638" name="Freeform 100"/>
            <p:cNvSpPr>
              <a:spLocks/>
            </p:cNvSpPr>
            <p:nvPr/>
          </p:nvSpPr>
          <p:spPr bwMode="auto">
            <a:xfrm>
              <a:off x="763" y="1328"/>
              <a:ext cx="38" cy="69"/>
            </a:xfrm>
            <a:custGeom>
              <a:avLst/>
              <a:gdLst>
                <a:gd name="T0" fmla="*/ 1 w 224"/>
                <a:gd name="T1" fmla="*/ 0 h 415"/>
                <a:gd name="T2" fmla="*/ 0 w 224"/>
                <a:gd name="T3" fmla="*/ 0 h 415"/>
                <a:gd name="T4" fmla="*/ 0 w 224"/>
                <a:gd name="T5" fmla="*/ 0 h 415"/>
                <a:gd name="T6" fmla="*/ 0 w 224"/>
                <a:gd name="T7" fmla="*/ 1 h 415"/>
                <a:gd name="T8" fmla="*/ 0 w 224"/>
                <a:gd name="T9" fmla="*/ 2 h 415"/>
                <a:gd name="T10" fmla="*/ 1 w 224"/>
                <a:gd name="T11" fmla="*/ 0 h 415"/>
                <a:gd name="T12" fmla="*/ 1 w 224"/>
                <a:gd name="T13" fmla="*/ 0 h 415"/>
                <a:gd name="T14" fmla="*/ 1 w 224"/>
                <a:gd name="T15" fmla="*/ 0 h 415"/>
                <a:gd name="T16" fmla="*/ 1 w 224"/>
                <a:gd name="T17" fmla="*/ 0 h 4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4"/>
                <a:gd name="T28" fmla="*/ 0 h 415"/>
                <a:gd name="T29" fmla="*/ 224 w 224"/>
                <a:gd name="T30" fmla="*/ 415 h 4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4" h="415">
                  <a:moveTo>
                    <a:pt x="107" y="26"/>
                  </a:moveTo>
                  <a:lnTo>
                    <a:pt x="75" y="55"/>
                  </a:lnTo>
                  <a:lnTo>
                    <a:pt x="26" y="128"/>
                  </a:lnTo>
                  <a:lnTo>
                    <a:pt x="0" y="232"/>
                  </a:lnTo>
                  <a:lnTo>
                    <a:pt x="60" y="415"/>
                  </a:lnTo>
                  <a:lnTo>
                    <a:pt x="224" y="55"/>
                  </a:lnTo>
                  <a:lnTo>
                    <a:pt x="158" y="0"/>
                  </a:lnTo>
                  <a:lnTo>
                    <a:pt x="107" y="26"/>
                  </a:lnTo>
                  <a:close/>
                </a:path>
              </a:pathLst>
            </a:custGeom>
            <a:solidFill>
              <a:srgbClr val="CCF5FF"/>
            </a:solidFill>
            <a:ln w="9525">
              <a:noFill/>
              <a:round/>
              <a:headEnd/>
              <a:tailEnd/>
            </a:ln>
          </p:spPr>
          <p:txBody>
            <a:bodyPr/>
            <a:lstStyle/>
            <a:p>
              <a:endParaRPr lang="fr-FR"/>
            </a:p>
          </p:txBody>
        </p:sp>
        <p:sp>
          <p:nvSpPr>
            <p:cNvPr id="19639" name="Freeform 101"/>
            <p:cNvSpPr>
              <a:spLocks/>
            </p:cNvSpPr>
            <p:nvPr/>
          </p:nvSpPr>
          <p:spPr bwMode="auto">
            <a:xfrm>
              <a:off x="768" y="1312"/>
              <a:ext cx="44" cy="43"/>
            </a:xfrm>
            <a:custGeom>
              <a:avLst/>
              <a:gdLst>
                <a:gd name="T0" fmla="*/ 0 w 264"/>
                <a:gd name="T1" fmla="*/ 0 h 256"/>
                <a:gd name="T2" fmla="*/ 0 w 264"/>
                <a:gd name="T3" fmla="*/ 1 h 256"/>
                <a:gd name="T4" fmla="*/ 0 w 264"/>
                <a:gd name="T5" fmla="*/ 1 h 256"/>
                <a:gd name="T6" fmla="*/ 0 w 264"/>
                <a:gd name="T7" fmla="*/ 1 h 256"/>
                <a:gd name="T8" fmla="*/ 0 w 264"/>
                <a:gd name="T9" fmla="*/ 1 h 256"/>
                <a:gd name="T10" fmla="*/ 0 w 264"/>
                <a:gd name="T11" fmla="*/ 1 h 256"/>
                <a:gd name="T12" fmla="*/ 0 w 264"/>
                <a:gd name="T13" fmla="*/ 1 h 256"/>
                <a:gd name="T14" fmla="*/ 1 w 264"/>
                <a:gd name="T15" fmla="*/ 1 h 256"/>
                <a:gd name="T16" fmla="*/ 1 w 264"/>
                <a:gd name="T17" fmla="*/ 0 h 256"/>
                <a:gd name="T18" fmla="*/ 1 w 264"/>
                <a:gd name="T19" fmla="*/ 0 h 256"/>
                <a:gd name="T20" fmla="*/ 1 w 264"/>
                <a:gd name="T21" fmla="*/ 0 h 256"/>
                <a:gd name="T22" fmla="*/ 0 w 264"/>
                <a:gd name="T23" fmla="*/ 0 h 256"/>
                <a:gd name="T24" fmla="*/ 0 w 264"/>
                <a:gd name="T25" fmla="*/ 0 h 2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4"/>
                <a:gd name="T40" fmla="*/ 0 h 256"/>
                <a:gd name="T41" fmla="*/ 264 w 264"/>
                <a:gd name="T42" fmla="*/ 256 h 2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4" h="256">
                  <a:moveTo>
                    <a:pt x="19" y="46"/>
                  </a:moveTo>
                  <a:lnTo>
                    <a:pt x="7" y="90"/>
                  </a:lnTo>
                  <a:lnTo>
                    <a:pt x="0" y="156"/>
                  </a:lnTo>
                  <a:lnTo>
                    <a:pt x="0" y="256"/>
                  </a:lnTo>
                  <a:lnTo>
                    <a:pt x="26" y="205"/>
                  </a:lnTo>
                  <a:lnTo>
                    <a:pt x="51" y="144"/>
                  </a:lnTo>
                  <a:lnTo>
                    <a:pt x="121" y="144"/>
                  </a:lnTo>
                  <a:lnTo>
                    <a:pt x="177" y="187"/>
                  </a:lnTo>
                  <a:lnTo>
                    <a:pt x="255" y="42"/>
                  </a:lnTo>
                  <a:lnTo>
                    <a:pt x="264" y="0"/>
                  </a:lnTo>
                  <a:lnTo>
                    <a:pt x="167" y="14"/>
                  </a:lnTo>
                  <a:lnTo>
                    <a:pt x="19" y="46"/>
                  </a:lnTo>
                  <a:close/>
                </a:path>
              </a:pathLst>
            </a:custGeom>
            <a:solidFill>
              <a:srgbClr val="FFFFFF"/>
            </a:solidFill>
            <a:ln w="9525">
              <a:noFill/>
              <a:round/>
              <a:headEnd/>
              <a:tailEnd/>
            </a:ln>
          </p:spPr>
          <p:txBody>
            <a:bodyPr/>
            <a:lstStyle/>
            <a:p>
              <a:endParaRPr lang="fr-FR"/>
            </a:p>
          </p:txBody>
        </p:sp>
        <p:sp>
          <p:nvSpPr>
            <p:cNvPr id="19640" name="Freeform 102"/>
            <p:cNvSpPr>
              <a:spLocks/>
            </p:cNvSpPr>
            <p:nvPr/>
          </p:nvSpPr>
          <p:spPr bwMode="auto">
            <a:xfrm>
              <a:off x="772" y="1331"/>
              <a:ext cx="16" cy="63"/>
            </a:xfrm>
            <a:custGeom>
              <a:avLst/>
              <a:gdLst>
                <a:gd name="T0" fmla="*/ 0 w 98"/>
                <a:gd name="T1" fmla="*/ 0 h 378"/>
                <a:gd name="T2" fmla="*/ 0 w 98"/>
                <a:gd name="T3" fmla="*/ 0 h 378"/>
                <a:gd name="T4" fmla="*/ 0 w 98"/>
                <a:gd name="T5" fmla="*/ 0 h 378"/>
                <a:gd name="T6" fmla="*/ 0 w 98"/>
                <a:gd name="T7" fmla="*/ 1 h 378"/>
                <a:gd name="T8" fmla="*/ 0 w 98"/>
                <a:gd name="T9" fmla="*/ 1 h 378"/>
                <a:gd name="T10" fmla="*/ 0 w 98"/>
                <a:gd name="T11" fmla="*/ 2 h 378"/>
                <a:gd name="T12" fmla="*/ 0 w 98"/>
                <a:gd name="T13" fmla="*/ 1 h 378"/>
                <a:gd name="T14" fmla="*/ 0 w 98"/>
                <a:gd name="T15" fmla="*/ 0 h 378"/>
                <a:gd name="T16" fmla="*/ 0 w 98"/>
                <a:gd name="T17" fmla="*/ 0 h 378"/>
                <a:gd name="T18" fmla="*/ 0 w 98"/>
                <a:gd name="T19" fmla="*/ 0 h 378"/>
                <a:gd name="T20" fmla="*/ 0 w 98"/>
                <a:gd name="T21" fmla="*/ 0 h 378"/>
                <a:gd name="T22" fmla="*/ 0 w 98"/>
                <a:gd name="T23" fmla="*/ 0 h 378"/>
                <a:gd name="T24" fmla="*/ 0 w 98"/>
                <a:gd name="T25" fmla="*/ 0 h 3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8"/>
                <a:gd name="T40" fmla="*/ 0 h 378"/>
                <a:gd name="T41" fmla="*/ 98 w 98"/>
                <a:gd name="T42" fmla="*/ 378 h 3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8" h="378">
                  <a:moveTo>
                    <a:pt x="48" y="6"/>
                  </a:moveTo>
                  <a:lnTo>
                    <a:pt x="31" y="29"/>
                  </a:lnTo>
                  <a:lnTo>
                    <a:pt x="44" y="80"/>
                  </a:lnTo>
                  <a:lnTo>
                    <a:pt x="35" y="177"/>
                  </a:lnTo>
                  <a:lnTo>
                    <a:pt x="0" y="279"/>
                  </a:lnTo>
                  <a:lnTo>
                    <a:pt x="11" y="378"/>
                  </a:lnTo>
                  <a:lnTo>
                    <a:pt x="94" y="194"/>
                  </a:lnTo>
                  <a:lnTo>
                    <a:pt x="55" y="93"/>
                  </a:lnTo>
                  <a:lnTo>
                    <a:pt x="62" y="58"/>
                  </a:lnTo>
                  <a:lnTo>
                    <a:pt x="98" y="22"/>
                  </a:lnTo>
                  <a:lnTo>
                    <a:pt x="82" y="0"/>
                  </a:lnTo>
                  <a:lnTo>
                    <a:pt x="48" y="6"/>
                  </a:lnTo>
                  <a:close/>
                </a:path>
              </a:pathLst>
            </a:custGeom>
            <a:solidFill>
              <a:srgbClr val="FFFF00"/>
            </a:solidFill>
            <a:ln w="9525">
              <a:noFill/>
              <a:round/>
              <a:headEnd/>
              <a:tailEnd/>
            </a:ln>
          </p:spPr>
          <p:txBody>
            <a:bodyPr/>
            <a:lstStyle/>
            <a:p>
              <a:endParaRPr lang="fr-FR"/>
            </a:p>
          </p:txBody>
        </p:sp>
        <p:sp>
          <p:nvSpPr>
            <p:cNvPr id="19641" name="Freeform 103"/>
            <p:cNvSpPr>
              <a:spLocks/>
            </p:cNvSpPr>
            <p:nvPr/>
          </p:nvSpPr>
          <p:spPr bwMode="auto">
            <a:xfrm>
              <a:off x="586" y="1340"/>
              <a:ext cx="203" cy="117"/>
            </a:xfrm>
            <a:custGeom>
              <a:avLst/>
              <a:gdLst>
                <a:gd name="T0" fmla="*/ 2 w 1220"/>
                <a:gd name="T1" fmla="*/ 0 h 701"/>
                <a:gd name="T2" fmla="*/ 1 w 1220"/>
                <a:gd name="T3" fmla="*/ 0 h 701"/>
                <a:gd name="T4" fmla="*/ 0 w 1220"/>
                <a:gd name="T5" fmla="*/ 1 h 701"/>
                <a:gd name="T6" fmla="*/ 0 w 1220"/>
                <a:gd name="T7" fmla="*/ 2 h 701"/>
                <a:gd name="T8" fmla="*/ 0 w 1220"/>
                <a:gd name="T9" fmla="*/ 3 h 701"/>
                <a:gd name="T10" fmla="*/ 5 w 1220"/>
                <a:gd name="T11" fmla="*/ 3 h 701"/>
                <a:gd name="T12" fmla="*/ 6 w 1220"/>
                <a:gd name="T13" fmla="*/ 3 h 701"/>
                <a:gd name="T14" fmla="*/ 5 w 1220"/>
                <a:gd name="T15" fmla="*/ 1 h 701"/>
                <a:gd name="T16" fmla="*/ 5 w 1220"/>
                <a:gd name="T17" fmla="*/ 1 h 701"/>
                <a:gd name="T18" fmla="*/ 5 w 1220"/>
                <a:gd name="T19" fmla="*/ 1 h 701"/>
                <a:gd name="T20" fmla="*/ 5 w 1220"/>
                <a:gd name="T21" fmla="*/ 1 h 701"/>
                <a:gd name="T22" fmla="*/ 4 w 1220"/>
                <a:gd name="T23" fmla="*/ 0 h 701"/>
                <a:gd name="T24" fmla="*/ 3 w 1220"/>
                <a:gd name="T25" fmla="*/ 0 h 701"/>
                <a:gd name="T26" fmla="*/ 3 w 1220"/>
                <a:gd name="T27" fmla="*/ 0 h 701"/>
                <a:gd name="T28" fmla="*/ 2 w 1220"/>
                <a:gd name="T29" fmla="*/ 0 h 701"/>
                <a:gd name="T30" fmla="*/ 2 w 1220"/>
                <a:gd name="T31" fmla="*/ 0 h 701"/>
                <a:gd name="T32" fmla="*/ 2 w 1220"/>
                <a:gd name="T33" fmla="*/ 0 h 7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20"/>
                <a:gd name="T52" fmla="*/ 0 h 701"/>
                <a:gd name="T53" fmla="*/ 1220 w 1220"/>
                <a:gd name="T54" fmla="*/ 701 h 70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20" h="701">
                  <a:moveTo>
                    <a:pt x="424" y="31"/>
                  </a:moveTo>
                  <a:lnTo>
                    <a:pt x="274" y="82"/>
                  </a:lnTo>
                  <a:lnTo>
                    <a:pt x="95" y="161"/>
                  </a:lnTo>
                  <a:lnTo>
                    <a:pt x="43" y="363"/>
                  </a:lnTo>
                  <a:lnTo>
                    <a:pt x="0" y="701"/>
                  </a:lnTo>
                  <a:lnTo>
                    <a:pt x="1186" y="701"/>
                  </a:lnTo>
                  <a:lnTo>
                    <a:pt x="1220" y="553"/>
                  </a:lnTo>
                  <a:lnTo>
                    <a:pt x="1132" y="302"/>
                  </a:lnTo>
                  <a:lnTo>
                    <a:pt x="1092" y="231"/>
                  </a:lnTo>
                  <a:lnTo>
                    <a:pt x="1054" y="141"/>
                  </a:lnTo>
                  <a:lnTo>
                    <a:pt x="1016" y="90"/>
                  </a:lnTo>
                  <a:lnTo>
                    <a:pt x="988" y="70"/>
                  </a:lnTo>
                  <a:lnTo>
                    <a:pt x="761" y="44"/>
                  </a:lnTo>
                  <a:lnTo>
                    <a:pt x="678" y="0"/>
                  </a:lnTo>
                  <a:lnTo>
                    <a:pt x="541" y="7"/>
                  </a:lnTo>
                  <a:lnTo>
                    <a:pt x="424" y="31"/>
                  </a:lnTo>
                  <a:close/>
                </a:path>
              </a:pathLst>
            </a:custGeom>
            <a:solidFill>
              <a:srgbClr val="A38989"/>
            </a:solidFill>
            <a:ln w="9525">
              <a:noFill/>
              <a:round/>
              <a:headEnd/>
              <a:tailEnd/>
            </a:ln>
          </p:spPr>
          <p:txBody>
            <a:bodyPr/>
            <a:lstStyle/>
            <a:p>
              <a:endParaRPr lang="fr-FR"/>
            </a:p>
          </p:txBody>
        </p:sp>
        <p:sp>
          <p:nvSpPr>
            <p:cNvPr id="19642" name="Freeform 104"/>
            <p:cNvSpPr>
              <a:spLocks/>
            </p:cNvSpPr>
            <p:nvPr/>
          </p:nvSpPr>
          <p:spPr bwMode="auto">
            <a:xfrm>
              <a:off x="657" y="1334"/>
              <a:ext cx="46" cy="43"/>
            </a:xfrm>
            <a:custGeom>
              <a:avLst/>
              <a:gdLst>
                <a:gd name="T0" fmla="*/ 0 w 277"/>
                <a:gd name="T1" fmla="*/ 0 h 254"/>
                <a:gd name="T2" fmla="*/ 0 w 277"/>
                <a:gd name="T3" fmla="*/ 0 h 254"/>
                <a:gd name="T4" fmla="*/ 0 w 277"/>
                <a:gd name="T5" fmla="*/ 0 h 254"/>
                <a:gd name="T6" fmla="*/ 0 w 277"/>
                <a:gd name="T7" fmla="*/ 0 h 254"/>
                <a:gd name="T8" fmla="*/ 0 w 277"/>
                <a:gd name="T9" fmla="*/ 1 h 254"/>
                <a:gd name="T10" fmla="*/ 0 w 277"/>
                <a:gd name="T11" fmla="*/ 1 h 254"/>
                <a:gd name="T12" fmla="*/ 1 w 277"/>
                <a:gd name="T13" fmla="*/ 1 h 254"/>
                <a:gd name="T14" fmla="*/ 1 w 277"/>
                <a:gd name="T15" fmla="*/ 1 h 254"/>
                <a:gd name="T16" fmla="*/ 1 w 277"/>
                <a:gd name="T17" fmla="*/ 0 h 254"/>
                <a:gd name="T18" fmla="*/ 1 w 277"/>
                <a:gd name="T19" fmla="*/ 0 h 254"/>
                <a:gd name="T20" fmla="*/ 1 w 277"/>
                <a:gd name="T21" fmla="*/ 0 h 254"/>
                <a:gd name="T22" fmla="*/ 1 w 277"/>
                <a:gd name="T23" fmla="*/ 0 h 254"/>
                <a:gd name="T24" fmla="*/ 0 w 277"/>
                <a:gd name="T25" fmla="*/ 0 h 254"/>
                <a:gd name="T26" fmla="*/ 0 w 277"/>
                <a:gd name="T27" fmla="*/ 0 h 2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7"/>
                <a:gd name="T43" fmla="*/ 0 h 254"/>
                <a:gd name="T44" fmla="*/ 277 w 277"/>
                <a:gd name="T45" fmla="*/ 254 h 2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7" h="254">
                  <a:moveTo>
                    <a:pt x="13" y="20"/>
                  </a:moveTo>
                  <a:lnTo>
                    <a:pt x="8" y="37"/>
                  </a:lnTo>
                  <a:lnTo>
                    <a:pt x="12" y="56"/>
                  </a:lnTo>
                  <a:lnTo>
                    <a:pt x="0" y="73"/>
                  </a:lnTo>
                  <a:lnTo>
                    <a:pt x="39" y="128"/>
                  </a:lnTo>
                  <a:lnTo>
                    <a:pt x="115" y="254"/>
                  </a:lnTo>
                  <a:lnTo>
                    <a:pt x="176" y="214"/>
                  </a:lnTo>
                  <a:lnTo>
                    <a:pt x="214" y="137"/>
                  </a:lnTo>
                  <a:lnTo>
                    <a:pt x="277" y="53"/>
                  </a:lnTo>
                  <a:lnTo>
                    <a:pt x="266" y="33"/>
                  </a:lnTo>
                  <a:lnTo>
                    <a:pt x="265" y="10"/>
                  </a:lnTo>
                  <a:lnTo>
                    <a:pt x="239" y="0"/>
                  </a:lnTo>
                  <a:lnTo>
                    <a:pt x="13" y="20"/>
                  </a:lnTo>
                  <a:close/>
                </a:path>
              </a:pathLst>
            </a:custGeom>
            <a:solidFill>
              <a:srgbClr val="FFE5E5"/>
            </a:solidFill>
            <a:ln w="9525">
              <a:noFill/>
              <a:round/>
              <a:headEnd/>
              <a:tailEnd/>
            </a:ln>
          </p:spPr>
          <p:txBody>
            <a:bodyPr/>
            <a:lstStyle/>
            <a:p>
              <a:endParaRPr lang="fr-FR"/>
            </a:p>
          </p:txBody>
        </p:sp>
        <p:sp>
          <p:nvSpPr>
            <p:cNvPr id="19643" name="Freeform 105"/>
            <p:cNvSpPr>
              <a:spLocks/>
            </p:cNvSpPr>
            <p:nvPr/>
          </p:nvSpPr>
          <p:spPr bwMode="auto">
            <a:xfrm>
              <a:off x="668" y="1353"/>
              <a:ext cx="21" cy="22"/>
            </a:xfrm>
            <a:custGeom>
              <a:avLst/>
              <a:gdLst>
                <a:gd name="T0" fmla="*/ 0 w 127"/>
                <a:gd name="T1" fmla="*/ 0 h 126"/>
                <a:gd name="T2" fmla="*/ 0 w 127"/>
                <a:gd name="T3" fmla="*/ 0 h 126"/>
                <a:gd name="T4" fmla="*/ 0 w 127"/>
                <a:gd name="T5" fmla="*/ 0 h 126"/>
                <a:gd name="T6" fmla="*/ 0 w 127"/>
                <a:gd name="T7" fmla="*/ 0 h 126"/>
                <a:gd name="T8" fmla="*/ 0 w 127"/>
                <a:gd name="T9" fmla="*/ 1 h 126"/>
                <a:gd name="T10" fmla="*/ 0 w 127"/>
                <a:gd name="T11" fmla="*/ 1 h 126"/>
                <a:gd name="T12" fmla="*/ 0 w 127"/>
                <a:gd name="T13" fmla="*/ 0 h 126"/>
                <a:gd name="T14" fmla="*/ 0 w 127"/>
                <a:gd name="T15" fmla="*/ 0 h 126"/>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126"/>
                <a:gd name="T26" fmla="*/ 127 w 127"/>
                <a:gd name="T27" fmla="*/ 126 h 1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126">
                  <a:moveTo>
                    <a:pt x="0" y="60"/>
                  </a:moveTo>
                  <a:lnTo>
                    <a:pt x="33" y="8"/>
                  </a:lnTo>
                  <a:lnTo>
                    <a:pt x="90" y="0"/>
                  </a:lnTo>
                  <a:lnTo>
                    <a:pt x="127" y="55"/>
                  </a:lnTo>
                  <a:lnTo>
                    <a:pt x="91" y="126"/>
                  </a:lnTo>
                  <a:lnTo>
                    <a:pt x="35" y="122"/>
                  </a:lnTo>
                  <a:lnTo>
                    <a:pt x="0" y="60"/>
                  </a:lnTo>
                  <a:close/>
                </a:path>
              </a:pathLst>
            </a:custGeom>
            <a:solidFill>
              <a:srgbClr val="FF7F7F"/>
            </a:solidFill>
            <a:ln w="9525">
              <a:noFill/>
              <a:round/>
              <a:headEnd/>
              <a:tailEnd/>
            </a:ln>
          </p:spPr>
          <p:txBody>
            <a:bodyPr/>
            <a:lstStyle/>
            <a:p>
              <a:endParaRPr lang="fr-FR"/>
            </a:p>
          </p:txBody>
        </p:sp>
        <p:sp>
          <p:nvSpPr>
            <p:cNvPr id="19644" name="Freeform 106"/>
            <p:cNvSpPr>
              <a:spLocks/>
            </p:cNvSpPr>
            <p:nvPr/>
          </p:nvSpPr>
          <p:spPr bwMode="auto">
            <a:xfrm>
              <a:off x="673" y="1347"/>
              <a:ext cx="12" cy="43"/>
            </a:xfrm>
            <a:custGeom>
              <a:avLst/>
              <a:gdLst>
                <a:gd name="T0" fmla="*/ 0 w 77"/>
                <a:gd name="T1" fmla="*/ 0 h 253"/>
                <a:gd name="T2" fmla="*/ 0 w 77"/>
                <a:gd name="T3" fmla="*/ 0 h 253"/>
                <a:gd name="T4" fmla="*/ 0 w 77"/>
                <a:gd name="T5" fmla="*/ 1 h 253"/>
                <a:gd name="T6" fmla="*/ 0 w 77"/>
                <a:gd name="T7" fmla="*/ 1 h 253"/>
                <a:gd name="T8" fmla="*/ 0 w 77"/>
                <a:gd name="T9" fmla="*/ 1 h 253"/>
                <a:gd name="T10" fmla="*/ 0 w 77"/>
                <a:gd name="T11" fmla="*/ 1 h 253"/>
                <a:gd name="T12" fmla="*/ 0 w 77"/>
                <a:gd name="T13" fmla="*/ 1 h 253"/>
                <a:gd name="T14" fmla="*/ 0 w 77"/>
                <a:gd name="T15" fmla="*/ 0 h 253"/>
                <a:gd name="T16" fmla="*/ 0 w 77"/>
                <a:gd name="T17" fmla="*/ 0 h 253"/>
                <a:gd name="T18" fmla="*/ 0 w 77"/>
                <a:gd name="T19" fmla="*/ 0 h 253"/>
                <a:gd name="T20" fmla="*/ 0 w 77"/>
                <a:gd name="T21" fmla="*/ 0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7"/>
                <a:gd name="T34" fmla="*/ 0 h 253"/>
                <a:gd name="T35" fmla="*/ 77 w 77"/>
                <a:gd name="T36" fmla="*/ 253 h 2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7" h="253">
                  <a:moveTo>
                    <a:pt x="36" y="0"/>
                  </a:moveTo>
                  <a:lnTo>
                    <a:pt x="7" y="43"/>
                  </a:lnTo>
                  <a:lnTo>
                    <a:pt x="19" y="92"/>
                  </a:lnTo>
                  <a:lnTo>
                    <a:pt x="0" y="142"/>
                  </a:lnTo>
                  <a:lnTo>
                    <a:pt x="43" y="253"/>
                  </a:lnTo>
                  <a:lnTo>
                    <a:pt x="50" y="244"/>
                  </a:lnTo>
                  <a:lnTo>
                    <a:pt x="77" y="131"/>
                  </a:lnTo>
                  <a:lnTo>
                    <a:pt x="50" y="77"/>
                  </a:lnTo>
                  <a:lnTo>
                    <a:pt x="65" y="38"/>
                  </a:lnTo>
                  <a:lnTo>
                    <a:pt x="36" y="0"/>
                  </a:lnTo>
                  <a:close/>
                </a:path>
              </a:pathLst>
            </a:custGeom>
            <a:solidFill>
              <a:srgbClr val="990000"/>
            </a:solidFill>
            <a:ln w="9525">
              <a:noFill/>
              <a:round/>
              <a:headEnd/>
              <a:tailEnd/>
            </a:ln>
          </p:spPr>
          <p:txBody>
            <a:bodyPr/>
            <a:lstStyle/>
            <a:p>
              <a:endParaRPr lang="fr-FR"/>
            </a:p>
          </p:txBody>
        </p:sp>
        <p:sp>
          <p:nvSpPr>
            <p:cNvPr id="19645" name="Freeform 107"/>
            <p:cNvSpPr>
              <a:spLocks/>
            </p:cNvSpPr>
            <p:nvPr/>
          </p:nvSpPr>
          <p:spPr bwMode="auto">
            <a:xfrm>
              <a:off x="676" y="1352"/>
              <a:ext cx="6" cy="31"/>
            </a:xfrm>
            <a:custGeom>
              <a:avLst/>
              <a:gdLst>
                <a:gd name="T0" fmla="*/ 0 w 40"/>
                <a:gd name="T1" fmla="*/ 0 h 190"/>
                <a:gd name="T2" fmla="*/ 0 w 40"/>
                <a:gd name="T3" fmla="*/ 0 h 190"/>
                <a:gd name="T4" fmla="*/ 0 w 40"/>
                <a:gd name="T5" fmla="*/ 0 h 190"/>
                <a:gd name="T6" fmla="*/ 0 w 40"/>
                <a:gd name="T7" fmla="*/ 0 h 190"/>
                <a:gd name="T8" fmla="*/ 0 w 40"/>
                <a:gd name="T9" fmla="*/ 1 h 190"/>
                <a:gd name="T10" fmla="*/ 0 w 40"/>
                <a:gd name="T11" fmla="*/ 0 h 190"/>
                <a:gd name="T12" fmla="*/ 0 w 40"/>
                <a:gd name="T13" fmla="*/ 0 h 190"/>
                <a:gd name="T14" fmla="*/ 0 w 40"/>
                <a:gd name="T15" fmla="*/ 0 h 190"/>
                <a:gd name="T16" fmla="*/ 0 w 40"/>
                <a:gd name="T17" fmla="*/ 0 h 190"/>
                <a:gd name="T18" fmla="*/ 0 w 40"/>
                <a:gd name="T19" fmla="*/ 0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190"/>
                <a:gd name="T32" fmla="*/ 40 w 40"/>
                <a:gd name="T33" fmla="*/ 190 h 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190">
                  <a:moveTo>
                    <a:pt x="12" y="0"/>
                  </a:moveTo>
                  <a:lnTo>
                    <a:pt x="4" y="30"/>
                  </a:lnTo>
                  <a:lnTo>
                    <a:pt x="14" y="63"/>
                  </a:lnTo>
                  <a:lnTo>
                    <a:pt x="0" y="118"/>
                  </a:lnTo>
                  <a:lnTo>
                    <a:pt x="25" y="190"/>
                  </a:lnTo>
                  <a:lnTo>
                    <a:pt x="40" y="122"/>
                  </a:lnTo>
                  <a:lnTo>
                    <a:pt x="24" y="60"/>
                  </a:lnTo>
                  <a:lnTo>
                    <a:pt x="30" y="13"/>
                  </a:lnTo>
                  <a:lnTo>
                    <a:pt x="12" y="0"/>
                  </a:lnTo>
                  <a:close/>
                </a:path>
              </a:pathLst>
            </a:custGeom>
            <a:solidFill>
              <a:srgbClr val="FF0000"/>
            </a:solidFill>
            <a:ln w="9525">
              <a:noFill/>
              <a:round/>
              <a:headEnd/>
              <a:tailEnd/>
            </a:ln>
          </p:spPr>
          <p:txBody>
            <a:bodyPr/>
            <a:lstStyle/>
            <a:p>
              <a:endParaRPr lang="fr-FR"/>
            </a:p>
          </p:txBody>
        </p:sp>
        <p:sp>
          <p:nvSpPr>
            <p:cNvPr id="19646" name="Freeform 108"/>
            <p:cNvSpPr>
              <a:spLocks/>
            </p:cNvSpPr>
            <p:nvPr/>
          </p:nvSpPr>
          <p:spPr bwMode="auto">
            <a:xfrm>
              <a:off x="662" y="1411"/>
              <a:ext cx="21" cy="26"/>
            </a:xfrm>
            <a:custGeom>
              <a:avLst/>
              <a:gdLst>
                <a:gd name="T0" fmla="*/ 0 w 126"/>
                <a:gd name="T1" fmla="*/ 0 h 153"/>
                <a:gd name="T2" fmla="*/ 1 w 126"/>
                <a:gd name="T3" fmla="*/ 0 h 153"/>
                <a:gd name="T4" fmla="*/ 1 w 126"/>
                <a:gd name="T5" fmla="*/ 1 h 153"/>
                <a:gd name="T6" fmla="*/ 1 w 126"/>
                <a:gd name="T7" fmla="*/ 1 h 153"/>
                <a:gd name="T8" fmla="*/ 0 w 126"/>
                <a:gd name="T9" fmla="*/ 1 h 153"/>
                <a:gd name="T10" fmla="*/ 0 w 126"/>
                <a:gd name="T11" fmla="*/ 0 h 153"/>
                <a:gd name="T12" fmla="*/ 0 w 126"/>
                <a:gd name="T13" fmla="*/ 0 h 153"/>
                <a:gd name="T14" fmla="*/ 0 w 126"/>
                <a:gd name="T15" fmla="*/ 0 h 153"/>
                <a:gd name="T16" fmla="*/ 0 60000 65536"/>
                <a:gd name="T17" fmla="*/ 0 60000 65536"/>
                <a:gd name="T18" fmla="*/ 0 60000 65536"/>
                <a:gd name="T19" fmla="*/ 0 60000 65536"/>
                <a:gd name="T20" fmla="*/ 0 60000 65536"/>
                <a:gd name="T21" fmla="*/ 0 60000 65536"/>
                <a:gd name="T22" fmla="*/ 0 60000 65536"/>
                <a:gd name="T23" fmla="*/ 0 60000 65536"/>
                <a:gd name="T24" fmla="*/ 0 w 126"/>
                <a:gd name="T25" fmla="*/ 0 h 153"/>
                <a:gd name="T26" fmla="*/ 126 w 126"/>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6" h="153">
                  <a:moveTo>
                    <a:pt x="81" y="0"/>
                  </a:moveTo>
                  <a:lnTo>
                    <a:pt x="118" y="49"/>
                  </a:lnTo>
                  <a:lnTo>
                    <a:pt x="126" y="100"/>
                  </a:lnTo>
                  <a:lnTo>
                    <a:pt x="116" y="153"/>
                  </a:lnTo>
                  <a:lnTo>
                    <a:pt x="68" y="143"/>
                  </a:lnTo>
                  <a:lnTo>
                    <a:pt x="0" y="5"/>
                  </a:lnTo>
                  <a:lnTo>
                    <a:pt x="81" y="0"/>
                  </a:lnTo>
                  <a:close/>
                </a:path>
              </a:pathLst>
            </a:custGeom>
            <a:solidFill>
              <a:srgbClr val="FFE5E5"/>
            </a:solidFill>
            <a:ln w="9525">
              <a:noFill/>
              <a:round/>
              <a:headEnd/>
              <a:tailEnd/>
            </a:ln>
          </p:spPr>
          <p:txBody>
            <a:bodyPr/>
            <a:lstStyle/>
            <a:p>
              <a:endParaRPr lang="fr-FR"/>
            </a:p>
          </p:txBody>
        </p:sp>
        <p:sp>
          <p:nvSpPr>
            <p:cNvPr id="19647" name="Freeform 109"/>
            <p:cNvSpPr>
              <a:spLocks/>
            </p:cNvSpPr>
            <p:nvPr/>
          </p:nvSpPr>
          <p:spPr bwMode="auto">
            <a:xfrm>
              <a:off x="633" y="1413"/>
              <a:ext cx="40" cy="25"/>
            </a:xfrm>
            <a:custGeom>
              <a:avLst/>
              <a:gdLst>
                <a:gd name="T0" fmla="*/ 1 w 239"/>
                <a:gd name="T1" fmla="*/ 0 h 146"/>
                <a:gd name="T2" fmla="*/ 1 w 239"/>
                <a:gd name="T3" fmla="*/ 0 h 146"/>
                <a:gd name="T4" fmla="*/ 1 w 239"/>
                <a:gd name="T5" fmla="*/ 1 h 146"/>
                <a:gd name="T6" fmla="*/ 1 w 239"/>
                <a:gd name="T7" fmla="*/ 1 h 146"/>
                <a:gd name="T8" fmla="*/ 1 w 239"/>
                <a:gd name="T9" fmla="*/ 1 h 146"/>
                <a:gd name="T10" fmla="*/ 0 w 239"/>
                <a:gd name="T11" fmla="*/ 1 h 146"/>
                <a:gd name="T12" fmla="*/ 0 w 239"/>
                <a:gd name="T13" fmla="*/ 0 h 146"/>
                <a:gd name="T14" fmla="*/ 0 w 239"/>
                <a:gd name="T15" fmla="*/ 0 h 146"/>
                <a:gd name="T16" fmla="*/ 1 w 239"/>
                <a:gd name="T17" fmla="*/ 0 h 146"/>
                <a:gd name="T18" fmla="*/ 1 w 239"/>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9"/>
                <a:gd name="T31" fmla="*/ 0 h 146"/>
                <a:gd name="T32" fmla="*/ 239 w 239"/>
                <a:gd name="T33" fmla="*/ 146 h 1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9" h="146">
                  <a:moveTo>
                    <a:pt x="204" y="0"/>
                  </a:moveTo>
                  <a:lnTo>
                    <a:pt x="235" y="53"/>
                  </a:lnTo>
                  <a:lnTo>
                    <a:pt x="239" y="141"/>
                  </a:lnTo>
                  <a:lnTo>
                    <a:pt x="130" y="146"/>
                  </a:lnTo>
                  <a:lnTo>
                    <a:pt x="93" y="141"/>
                  </a:lnTo>
                  <a:lnTo>
                    <a:pt x="6" y="112"/>
                  </a:lnTo>
                  <a:lnTo>
                    <a:pt x="0" y="52"/>
                  </a:lnTo>
                  <a:lnTo>
                    <a:pt x="37" y="19"/>
                  </a:lnTo>
                  <a:lnTo>
                    <a:pt x="204" y="0"/>
                  </a:lnTo>
                  <a:close/>
                </a:path>
              </a:pathLst>
            </a:custGeom>
            <a:solidFill>
              <a:srgbClr val="994C40"/>
            </a:solidFill>
            <a:ln w="9525">
              <a:noFill/>
              <a:round/>
              <a:headEnd/>
              <a:tailEnd/>
            </a:ln>
          </p:spPr>
          <p:txBody>
            <a:bodyPr/>
            <a:lstStyle/>
            <a:p>
              <a:endParaRPr lang="fr-FR"/>
            </a:p>
          </p:txBody>
        </p:sp>
        <p:sp>
          <p:nvSpPr>
            <p:cNvPr id="19648" name="Freeform 110"/>
            <p:cNvSpPr>
              <a:spLocks/>
            </p:cNvSpPr>
            <p:nvPr/>
          </p:nvSpPr>
          <p:spPr bwMode="auto">
            <a:xfrm>
              <a:off x="566" y="1313"/>
              <a:ext cx="50" cy="81"/>
            </a:xfrm>
            <a:custGeom>
              <a:avLst/>
              <a:gdLst>
                <a:gd name="T0" fmla="*/ 0 w 300"/>
                <a:gd name="T1" fmla="*/ 0 h 487"/>
                <a:gd name="T2" fmla="*/ 0 w 300"/>
                <a:gd name="T3" fmla="*/ 0 h 487"/>
                <a:gd name="T4" fmla="*/ 0 w 300"/>
                <a:gd name="T5" fmla="*/ 0 h 487"/>
                <a:gd name="T6" fmla="*/ 0 w 300"/>
                <a:gd name="T7" fmla="*/ 1 h 487"/>
                <a:gd name="T8" fmla="*/ 1 w 300"/>
                <a:gd name="T9" fmla="*/ 2 h 487"/>
                <a:gd name="T10" fmla="*/ 1 w 300"/>
                <a:gd name="T11" fmla="*/ 2 h 487"/>
                <a:gd name="T12" fmla="*/ 1 w 300"/>
                <a:gd name="T13" fmla="*/ 1 h 487"/>
                <a:gd name="T14" fmla="*/ 1 w 300"/>
                <a:gd name="T15" fmla="*/ 1 h 487"/>
                <a:gd name="T16" fmla="*/ 1 w 300"/>
                <a:gd name="T17" fmla="*/ 0 h 487"/>
                <a:gd name="T18" fmla="*/ 1 w 300"/>
                <a:gd name="T19" fmla="*/ 0 h 487"/>
                <a:gd name="T20" fmla="*/ 1 w 300"/>
                <a:gd name="T21" fmla="*/ 0 h 487"/>
                <a:gd name="T22" fmla="*/ 0 w 300"/>
                <a:gd name="T23" fmla="*/ 0 h 487"/>
                <a:gd name="T24" fmla="*/ 0 w 300"/>
                <a:gd name="T25" fmla="*/ 0 h 4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0"/>
                <a:gd name="T40" fmla="*/ 0 h 487"/>
                <a:gd name="T41" fmla="*/ 300 w 300"/>
                <a:gd name="T42" fmla="*/ 487 h 4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0" h="487">
                  <a:moveTo>
                    <a:pt x="46" y="0"/>
                  </a:moveTo>
                  <a:lnTo>
                    <a:pt x="36" y="20"/>
                  </a:lnTo>
                  <a:lnTo>
                    <a:pt x="0" y="96"/>
                  </a:lnTo>
                  <a:lnTo>
                    <a:pt x="46" y="317"/>
                  </a:lnTo>
                  <a:lnTo>
                    <a:pt x="162" y="487"/>
                  </a:lnTo>
                  <a:lnTo>
                    <a:pt x="197" y="388"/>
                  </a:lnTo>
                  <a:lnTo>
                    <a:pt x="227" y="323"/>
                  </a:lnTo>
                  <a:lnTo>
                    <a:pt x="251" y="306"/>
                  </a:lnTo>
                  <a:lnTo>
                    <a:pt x="300" y="81"/>
                  </a:lnTo>
                  <a:lnTo>
                    <a:pt x="291" y="18"/>
                  </a:lnTo>
                  <a:lnTo>
                    <a:pt x="248" y="0"/>
                  </a:lnTo>
                  <a:lnTo>
                    <a:pt x="46" y="0"/>
                  </a:lnTo>
                  <a:close/>
                </a:path>
              </a:pathLst>
            </a:custGeom>
            <a:solidFill>
              <a:srgbClr val="FFFFFF"/>
            </a:solidFill>
            <a:ln w="9525">
              <a:noFill/>
              <a:round/>
              <a:headEnd/>
              <a:tailEnd/>
            </a:ln>
          </p:spPr>
          <p:txBody>
            <a:bodyPr/>
            <a:lstStyle/>
            <a:p>
              <a:endParaRPr lang="fr-FR"/>
            </a:p>
          </p:txBody>
        </p:sp>
        <p:sp>
          <p:nvSpPr>
            <p:cNvPr id="19649" name="Freeform 111"/>
            <p:cNvSpPr>
              <a:spLocks/>
            </p:cNvSpPr>
            <p:nvPr/>
          </p:nvSpPr>
          <p:spPr bwMode="auto">
            <a:xfrm>
              <a:off x="567" y="1333"/>
              <a:ext cx="23" cy="41"/>
            </a:xfrm>
            <a:custGeom>
              <a:avLst/>
              <a:gdLst>
                <a:gd name="T0" fmla="*/ 0 w 136"/>
                <a:gd name="T1" fmla="*/ 0 h 249"/>
                <a:gd name="T2" fmla="*/ 0 w 136"/>
                <a:gd name="T3" fmla="*/ 0 h 249"/>
                <a:gd name="T4" fmla="*/ 0 w 136"/>
                <a:gd name="T5" fmla="*/ 0 h 249"/>
                <a:gd name="T6" fmla="*/ 0 w 136"/>
                <a:gd name="T7" fmla="*/ 1 h 249"/>
                <a:gd name="T8" fmla="*/ 1 w 136"/>
                <a:gd name="T9" fmla="*/ 1 h 249"/>
                <a:gd name="T10" fmla="*/ 1 w 136"/>
                <a:gd name="T11" fmla="*/ 0 h 249"/>
                <a:gd name="T12" fmla="*/ 1 w 136"/>
                <a:gd name="T13" fmla="*/ 1 h 249"/>
                <a:gd name="T14" fmla="*/ 0 w 136"/>
                <a:gd name="T15" fmla="*/ 1 h 249"/>
                <a:gd name="T16" fmla="*/ 0 w 136"/>
                <a:gd name="T17" fmla="*/ 0 h 249"/>
                <a:gd name="T18" fmla="*/ 0 w 136"/>
                <a:gd name="T19" fmla="*/ 0 h 249"/>
                <a:gd name="T20" fmla="*/ 0 w 136"/>
                <a:gd name="T21" fmla="*/ 0 h 2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6"/>
                <a:gd name="T34" fmla="*/ 0 h 249"/>
                <a:gd name="T35" fmla="*/ 136 w 136"/>
                <a:gd name="T36" fmla="*/ 249 h 2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6" h="249">
                  <a:moveTo>
                    <a:pt x="14" y="2"/>
                  </a:moveTo>
                  <a:lnTo>
                    <a:pt x="71" y="79"/>
                  </a:lnTo>
                  <a:lnTo>
                    <a:pt x="55" y="83"/>
                  </a:lnTo>
                  <a:lnTo>
                    <a:pt x="77" y="169"/>
                  </a:lnTo>
                  <a:lnTo>
                    <a:pt x="105" y="139"/>
                  </a:lnTo>
                  <a:lnTo>
                    <a:pt x="136" y="102"/>
                  </a:lnTo>
                  <a:lnTo>
                    <a:pt x="92" y="249"/>
                  </a:lnTo>
                  <a:lnTo>
                    <a:pt x="46" y="163"/>
                  </a:lnTo>
                  <a:lnTo>
                    <a:pt x="0" y="0"/>
                  </a:lnTo>
                  <a:lnTo>
                    <a:pt x="14" y="2"/>
                  </a:lnTo>
                  <a:close/>
                </a:path>
              </a:pathLst>
            </a:custGeom>
            <a:solidFill>
              <a:srgbClr val="E5E5E5"/>
            </a:solidFill>
            <a:ln w="9525">
              <a:noFill/>
              <a:round/>
              <a:headEnd/>
              <a:tailEnd/>
            </a:ln>
          </p:spPr>
          <p:txBody>
            <a:bodyPr/>
            <a:lstStyle/>
            <a:p>
              <a:endParaRPr lang="fr-FR"/>
            </a:p>
          </p:txBody>
        </p:sp>
        <p:sp>
          <p:nvSpPr>
            <p:cNvPr id="19650" name="Freeform 112"/>
            <p:cNvSpPr>
              <a:spLocks/>
            </p:cNvSpPr>
            <p:nvPr/>
          </p:nvSpPr>
          <p:spPr bwMode="auto">
            <a:xfrm>
              <a:off x="582" y="1336"/>
              <a:ext cx="20" cy="18"/>
            </a:xfrm>
            <a:custGeom>
              <a:avLst/>
              <a:gdLst>
                <a:gd name="T0" fmla="*/ 0 w 122"/>
                <a:gd name="T1" fmla="*/ 0 h 106"/>
                <a:gd name="T2" fmla="*/ 0 w 122"/>
                <a:gd name="T3" fmla="*/ 0 h 106"/>
                <a:gd name="T4" fmla="*/ 0 w 122"/>
                <a:gd name="T5" fmla="*/ 0 h 106"/>
                <a:gd name="T6" fmla="*/ 0 w 122"/>
                <a:gd name="T7" fmla="*/ 1 h 106"/>
                <a:gd name="T8" fmla="*/ 0 w 122"/>
                <a:gd name="T9" fmla="*/ 0 h 106"/>
                <a:gd name="T10" fmla="*/ 0 w 122"/>
                <a:gd name="T11" fmla="*/ 0 h 106"/>
                <a:gd name="T12" fmla="*/ 0 w 122"/>
                <a:gd name="T13" fmla="*/ 0 h 106"/>
                <a:gd name="T14" fmla="*/ 0 w 122"/>
                <a:gd name="T15" fmla="*/ 0 h 106"/>
                <a:gd name="T16" fmla="*/ 0 w 122"/>
                <a:gd name="T17" fmla="*/ 0 h 106"/>
                <a:gd name="T18" fmla="*/ 0 w 122"/>
                <a:gd name="T19" fmla="*/ 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
                <a:gd name="T31" fmla="*/ 0 h 106"/>
                <a:gd name="T32" fmla="*/ 122 w 122"/>
                <a:gd name="T33" fmla="*/ 106 h 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 h="106">
                  <a:moveTo>
                    <a:pt x="0" y="61"/>
                  </a:moveTo>
                  <a:lnTo>
                    <a:pt x="21" y="50"/>
                  </a:lnTo>
                  <a:lnTo>
                    <a:pt x="39" y="69"/>
                  </a:lnTo>
                  <a:lnTo>
                    <a:pt x="54" y="106"/>
                  </a:lnTo>
                  <a:lnTo>
                    <a:pt x="71" y="63"/>
                  </a:lnTo>
                  <a:lnTo>
                    <a:pt x="122" y="65"/>
                  </a:lnTo>
                  <a:lnTo>
                    <a:pt x="99" y="20"/>
                  </a:lnTo>
                  <a:lnTo>
                    <a:pt x="41" y="0"/>
                  </a:lnTo>
                  <a:lnTo>
                    <a:pt x="0" y="61"/>
                  </a:lnTo>
                  <a:close/>
                </a:path>
              </a:pathLst>
            </a:custGeom>
            <a:solidFill>
              <a:srgbClr val="E5E5E5"/>
            </a:solidFill>
            <a:ln w="9525">
              <a:noFill/>
              <a:round/>
              <a:headEnd/>
              <a:tailEnd/>
            </a:ln>
          </p:spPr>
          <p:txBody>
            <a:bodyPr/>
            <a:lstStyle/>
            <a:p>
              <a:endParaRPr lang="fr-FR"/>
            </a:p>
          </p:txBody>
        </p:sp>
        <p:sp>
          <p:nvSpPr>
            <p:cNvPr id="19651" name="Freeform 113"/>
            <p:cNvSpPr>
              <a:spLocks/>
            </p:cNvSpPr>
            <p:nvPr/>
          </p:nvSpPr>
          <p:spPr bwMode="auto">
            <a:xfrm>
              <a:off x="581" y="1335"/>
              <a:ext cx="21" cy="60"/>
            </a:xfrm>
            <a:custGeom>
              <a:avLst/>
              <a:gdLst>
                <a:gd name="T0" fmla="*/ 0 w 122"/>
                <a:gd name="T1" fmla="*/ 0 h 362"/>
                <a:gd name="T2" fmla="*/ 0 w 122"/>
                <a:gd name="T3" fmla="*/ 0 h 362"/>
                <a:gd name="T4" fmla="*/ 0 w 122"/>
                <a:gd name="T5" fmla="*/ 1 h 362"/>
                <a:gd name="T6" fmla="*/ 0 w 122"/>
                <a:gd name="T7" fmla="*/ 2 h 362"/>
                <a:gd name="T8" fmla="*/ 1 w 122"/>
                <a:gd name="T9" fmla="*/ 1 h 362"/>
                <a:gd name="T10" fmla="*/ 1 w 122"/>
                <a:gd name="T11" fmla="*/ 1 h 362"/>
                <a:gd name="T12" fmla="*/ 1 w 122"/>
                <a:gd name="T13" fmla="*/ 1 h 362"/>
                <a:gd name="T14" fmla="*/ 0 w 122"/>
                <a:gd name="T15" fmla="*/ 0 h 362"/>
                <a:gd name="T16" fmla="*/ 1 w 122"/>
                <a:gd name="T17" fmla="*/ 0 h 362"/>
                <a:gd name="T18" fmla="*/ 0 w 122"/>
                <a:gd name="T19" fmla="*/ 0 h 362"/>
                <a:gd name="T20" fmla="*/ 0 w 122"/>
                <a:gd name="T21" fmla="*/ 0 h 362"/>
                <a:gd name="T22" fmla="*/ 0 w 122"/>
                <a:gd name="T23" fmla="*/ 0 h 362"/>
                <a:gd name="T24" fmla="*/ 0 w 122"/>
                <a:gd name="T25" fmla="*/ 0 h 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2"/>
                <a:gd name="T40" fmla="*/ 0 h 362"/>
                <a:gd name="T41" fmla="*/ 122 w 122"/>
                <a:gd name="T42" fmla="*/ 362 h 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2" h="362">
                  <a:moveTo>
                    <a:pt x="39" y="24"/>
                  </a:moveTo>
                  <a:lnTo>
                    <a:pt x="53" y="73"/>
                  </a:lnTo>
                  <a:lnTo>
                    <a:pt x="0" y="209"/>
                  </a:lnTo>
                  <a:lnTo>
                    <a:pt x="70" y="362"/>
                  </a:lnTo>
                  <a:lnTo>
                    <a:pt x="92" y="289"/>
                  </a:lnTo>
                  <a:lnTo>
                    <a:pt x="122" y="211"/>
                  </a:lnTo>
                  <a:lnTo>
                    <a:pt x="90" y="131"/>
                  </a:lnTo>
                  <a:lnTo>
                    <a:pt x="64" y="75"/>
                  </a:lnTo>
                  <a:lnTo>
                    <a:pt x="97" y="23"/>
                  </a:lnTo>
                  <a:lnTo>
                    <a:pt x="75" y="0"/>
                  </a:lnTo>
                  <a:lnTo>
                    <a:pt x="48" y="10"/>
                  </a:lnTo>
                  <a:lnTo>
                    <a:pt x="39" y="24"/>
                  </a:lnTo>
                  <a:close/>
                </a:path>
              </a:pathLst>
            </a:custGeom>
            <a:solidFill>
              <a:srgbClr val="FFCC00"/>
            </a:solidFill>
            <a:ln w="9525">
              <a:noFill/>
              <a:round/>
              <a:headEnd/>
              <a:tailEnd/>
            </a:ln>
          </p:spPr>
          <p:txBody>
            <a:bodyPr/>
            <a:lstStyle/>
            <a:p>
              <a:endParaRPr lang="fr-FR"/>
            </a:p>
          </p:txBody>
        </p:sp>
        <p:sp>
          <p:nvSpPr>
            <p:cNvPr id="19652" name="Freeform 114"/>
            <p:cNvSpPr>
              <a:spLocks/>
            </p:cNvSpPr>
            <p:nvPr/>
          </p:nvSpPr>
          <p:spPr bwMode="auto">
            <a:xfrm>
              <a:off x="586" y="1353"/>
              <a:ext cx="12" cy="33"/>
            </a:xfrm>
            <a:custGeom>
              <a:avLst/>
              <a:gdLst>
                <a:gd name="T0" fmla="*/ 0 w 73"/>
                <a:gd name="T1" fmla="*/ 0 h 196"/>
                <a:gd name="T2" fmla="*/ 0 w 73"/>
                <a:gd name="T3" fmla="*/ 1 h 196"/>
                <a:gd name="T4" fmla="*/ 0 w 73"/>
                <a:gd name="T5" fmla="*/ 1 h 196"/>
                <a:gd name="T6" fmla="*/ 0 w 73"/>
                <a:gd name="T7" fmla="*/ 1 h 196"/>
                <a:gd name="T8" fmla="*/ 0 w 73"/>
                <a:gd name="T9" fmla="*/ 0 h 196"/>
                <a:gd name="T10" fmla="*/ 0 w 73"/>
                <a:gd name="T11" fmla="*/ 0 h 196"/>
                <a:gd name="T12" fmla="*/ 0 60000 65536"/>
                <a:gd name="T13" fmla="*/ 0 60000 65536"/>
                <a:gd name="T14" fmla="*/ 0 60000 65536"/>
                <a:gd name="T15" fmla="*/ 0 60000 65536"/>
                <a:gd name="T16" fmla="*/ 0 60000 65536"/>
                <a:gd name="T17" fmla="*/ 0 60000 65536"/>
                <a:gd name="T18" fmla="*/ 0 w 73"/>
                <a:gd name="T19" fmla="*/ 0 h 196"/>
                <a:gd name="T20" fmla="*/ 73 w 73"/>
                <a:gd name="T21" fmla="*/ 196 h 196"/>
              </a:gdLst>
              <a:ahLst/>
              <a:cxnLst>
                <a:cxn ang="T12">
                  <a:pos x="T0" y="T1"/>
                </a:cxn>
                <a:cxn ang="T13">
                  <a:pos x="T2" y="T3"/>
                </a:cxn>
                <a:cxn ang="T14">
                  <a:pos x="T4" y="T5"/>
                </a:cxn>
                <a:cxn ang="T15">
                  <a:pos x="T6" y="T7"/>
                </a:cxn>
                <a:cxn ang="T16">
                  <a:pos x="T8" y="T9"/>
                </a:cxn>
                <a:cxn ang="T17">
                  <a:pos x="T10" y="T11"/>
                </a:cxn>
              </a:cxnLst>
              <a:rect l="T18" t="T19" r="T20" b="T21"/>
              <a:pathLst>
                <a:path w="73" h="196">
                  <a:moveTo>
                    <a:pt x="33" y="0"/>
                  </a:moveTo>
                  <a:lnTo>
                    <a:pt x="0" y="109"/>
                  </a:lnTo>
                  <a:lnTo>
                    <a:pt x="41" y="196"/>
                  </a:lnTo>
                  <a:lnTo>
                    <a:pt x="73" y="104"/>
                  </a:lnTo>
                  <a:lnTo>
                    <a:pt x="33" y="0"/>
                  </a:lnTo>
                  <a:close/>
                </a:path>
              </a:pathLst>
            </a:custGeom>
            <a:solidFill>
              <a:srgbClr val="FFFF7F"/>
            </a:solidFill>
            <a:ln w="9525">
              <a:noFill/>
              <a:round/>
              <a:headEnd/>
              <a:tailEnd/>
            </a:ln>
          </p:spPr>
          <p:txBody>
            <a:bodyPr/>
            <a:lstStyle/>
            <a:p>
              <a:endParaRPr lang="fr-FR"/>
            </a:p>
          </p:txBody>
        </p:sp>
        <p:sp>
          <p:nvSpPr>
            <p:cNvPr id="19653" name="Freeform 115"/>
            <p:cNvSpPr>
              <a:spLocks/>
            </p:cNvSpPr>
            <p:nvPr/>
          </p:nvSpPr>
          <p:spPr bwMode="auto">
            <a:xfrm>
              <a:off x="591" y="1337"/>
              <a:ext cx="4" cy="7"/>
            </a:xfrm>
            <a:custGeom>
              <a:avLst/>
              <a:gdLst>
                <a:gd name="T0" fmla="*/ 0 w 18"/>
                <a:gd name="T1" fmla="*/ 0 h 41"/>
                <a:gd name="T2" fmla="*/ 0 w 18"/>
                <a:gd name="T3" fmla="*/ 0 h 41"/>
                <a:gd name="T4" fmla="*/ 0 w 18"/>
                <a:gd name="T5" fmla="*/ 0 h 41"/>
                <a:gd name="T6" fmla="*/ 0 w 18"/>
                <a:gd name="T7" fmla="*/ 0 h 41"/>
                <a:gd name="T8" fmla="*/ 0 w 18"/>
                <a:gd name="T9" fmla="*/ 0 h 41"/>
                <a:gd name="T10" fmla="*/ 0 w 18"/>
                <a:gd name="T11" fmla="*/ 0 h 41"/>
                <a:gd name="T12" fmla="*/ 0 60000 65536"/>
                <a:gd name="T13" fmla="*/ 0 60000 65536"/>
                <a:gd name="T14" fmla="*/ 0 60000 65536"/>
                <a:gd name="T15" fmla="*/ 0 60000 65536"/>
                <a:gd name="T16" fmla="*/ 0 60000 65536"/>
                <a:gd name="T17" fmla="*/ 0 60000 65536"/>
                <a:gd name="T18" fmla="*/ 0 w 18"/>
                <a:gd name="T19" fmla="*/ 0 h 41"/>
                <a:gd name="T20" fmla="*/ 18 w 18"/>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18" h="41">
                  <a:moveTo>
                    <a:pt x="0" y="1"/>
                  </a:moveTo>
                  <a:lnTo>
                    <a:pt x="3" y="41"/>
                  </a:lnTo>
                  <a:lnTo>
                    <a:pt x="18" y="9"/>
                  </a:lnTo>
                  <a:lnTo>
                    <a:pt x="12" y="0"/>
                  </a:lnTo>
                  <a:lnTo>
                    <a:pt x="0" y="1"/>
                  </a:lnTo>
                  <a:close/>
                </a:path>
              </a:pathLst>
            </a:custGeom>
            <a:solidFill>
              <a:srgbClr val="FFFF7F"/>
            </a:solidFill>
            <a:ln w="9525">
              <a:noFill/>
              <a:round/>
              <a:headEnd/>
              <a:tailEnd/>
            </a:ln>
          </p:spPr>
          <p:txBody>
            <a:bodyPr/>
            <a:lstStyle/>
            <a:p>
              <a:endParaRPr lang="fr-FR"/>
            </a:p>
          </p:txBody>
        </p:sp>
        <p:sp>
          <p:nvSpPr>
            <p:cNvPr id="19654" name="Freeform 116"/>
            <p:cNvSpPr>
              <a:spLocks/>
            </p:cNvSpPr>
            <p:nvPr/>
          </p:nvSpPr>
          <p:spPr bwMode="auto">
            <a:xfrm>
              <a:off x="610" y="1327"/>
              <a:ext cx="46" cy="27"/>
            </a:xfrm>
            <a:custGeom>
              <a:avLst/>
              <a:gdLst>
                <a:gd name="T0" fmla="*/ 0 w 278"/>
                <a:gd name="T1" fmla="*/ 0 h 162"/>
                <a:gd name="T2" fmla="*/ 0 w 278"/>
                <a:gd name="T3" fmla="*/ 0 h 162"/>
                <a:gd name="T4" fmla="*/ 0 w 278"/>
                <a:gd name="T5" fmla="*/ 1 h 162"/>
                <a:gd name="T6" fmla="*/ 1 w 278"/>
                <a:gd name="T7" fmla="*/ 1 h 162"/>
                <a:gd name="T8" fmla="*/ 1 w 278"/>
                <a:gd name="T9" fmla="*/ 0 h 162"/>
                <a:gd name="T10" fmla="*/ 1 w 278"/>
                <a:gd name="T11" fmla="*/ 0 h 162"/>
                <a:gd name="T12" fmla="*/ 0 w 278"/>
                <a:gd name="T13" fmla="*/ 0 h 162"/>
                <a:gd name="T14" fmla="*/ 0 w 278"/>
                <a:gd name="T15" fmla="*/ 0 h 162"/>
                <a:gd name="T16" fmla="*/ 0 w 278"/>
                <a:gd name="T17" fmla="*/ 0 h 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8"/>
                <a:gd name="T28" fmla="*/ 0 h 162"/>
                <a:gd name="T29" fmla="*/ 278 w 278"/>
                <a:gd name="T30" fmla="*/ 162 h 1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8" h="162">
                  <a:moveTo>
                    <a:pt x="30" y="0"/>
                  </a:moveTo>
                  <a:lnTo>
                    <a:pt x="14" y="60"/>
                  </a:lnTo>
                  <a:lnTo>
                    <a:pt x="0" y="162"/>
                  </a:lnTo>
                  <a:lnTo>
                    <a:pt x="131" y="160"/>
                  </a:lnTo>
                  <a:lnTo>
                    <a:pt x="261" y="123"/>
                  </a:lnTo>
                  <a:lnTo>
                    <a:pt x="278" y="108"/>
                  </a:lnTo>
                  <a:lnTo>
                    <a:pt x="75" y="24"/>
                  </a:lnTo>
                  <a:lnTo>
                    <a:pt x="30" y="0"/>
                  </a:lnTo>
                  <a:close/>
                </a:path>
              </a:pathLst>
            </a:custGeom>
            <a:solidFill>
              <a:srgbClr val="994C40"/>
            </a:solidFill>
            <a:ln w="9525">
              <a:noFill/>
              <a:round/>
              <a:headEnd/>
              <a:tailEnd/>
            </a:ln>
          </p:spPr>
          <p:txBody>
            <a:bodyPr/>
            <a:lstStyle/>
            <a:p>
              <a:endParaRPr lang="fr-FR"/>
            </a:p>
          </p:txBody>
        </p:sp>
        <p:sp>
          <p:nvSpPr>
            <p:cNvPr id="19655" name="Freeform 117"/>
            <p:cNvSpPr>
              <a:spLocks/>
            </p:cNvSpPr>
            <p:nvPr/>
          </p:nvSpPr>
          <p:spPr bwMode="auto">
            <a:xfrm>
              <a:off x="511" y="1326"/>
              <a:ext cx="81" cy="83"/>
            </a:xfrm>
            <a:custGeom>
              <a:avLst/>
              <a:gdLst>
                <a:gd name="T0" fmla="*/ 2 w 484"/>
                <a:gd name="T1" fmla="*/ 0 h 498"/>
                <a:gd name="T2" fmla="*/ 2 w 484"/>
                <a:gd name="T3" fmla="*/ 0 h 498"/>
                <a:gd name="T4" fmla="*/ 2 w 484"/>
                <a:gd name="T5" fmla="*/ 1 h 498"/>
                <a:gd name="T6" fmla="*/ 2 w 484"/>
                <a:gd name="T7" fmla="*/ 2 h 498"/>
                <a:gd name="T8" fmla="*/ 2 w 484"/>
                <a:gd name="T9" fmla="*/ 2 h 498"/>
                <a:gd name="T10" fmla="*/ 0 w 484"/>
                <a:gd name="T11" fmla="*/ 1 h 498"/>
                <a:gd name="T12" fmla="*/ 0 w 484"/>
                <a:gd name="T13" fmla="*/ 1 h 498"/>
                <a:gd name="T14" fmla="*/ 1 w 484"/>
                <a:gd name="T15" fmla="*/ 0 h 498"/>
                <a:gd name="T16" fmla="*/ 2 w 484"/>
                <a:gd name="T17" fmla="*/ 0 h 498"/>
                <a:gd name="T18" fmla="*/ 2 w 484"/>
                <a:gd name="T19" fmla="*/ 0 h 4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4"/>
                <a:gd name="T31" fmla="*/ 0 h 498"/>
                <a:gd name="T32" fmla="*/ 484 w 484"/>
                <a:gd name="T33" fmla="*/ 498 h 4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4" h="498">
                  <a:moveTo>
                    <a:pt x="340" y="0"/>
                  </a:moveTo>
                  <a:lnTo>
                    <a:pt x="353" y="42"/>
                  </a:lnTo>
                  <a:lnTo>
                    <a:pt x="395" y="198"/>
                  </a:lnTo>
                  <a:lnTo>
                    <a:pt x="484" y="403"/>
                  </a:lnTo>
                  <a:lnTo>
                    <a:pt x="336" y="498"/>
                  </a:lnTo>
                  <a:lnTo>
                    <a:pt x="0" y="150"/>
                  </a:lnTo>
                  <a:lnTo>
                    <a:pt x="47" y="115"/>
                  </a:lnTo>
                  <a:lnTo>
                    <a:pt x="283" y="46"/>
                  </a:lnTo>
                  <a:lnTo>
                    <a:pt x="340" y="0"/>
                  </a:lnTo>
                  <a:close/>
                </a:path>
              </a:pathLst>
            </a:custGeom>
            <a:solidFill>
              <a:srgbClr val="994C40"/>
            </a:solidFill>
            <a:ln w="9525">
              <a:noFill/>
              <a:round/>
              <a:headEnd/>
              <a:tailEnd/>
            </a:ln>
          </p:spPr>
          <p:txBody>
            <a:bodyPr/>
            <a:lstStyle/>
            <a:p>
              <a:endParaRPr lang="fr-FR"/>
            </a:p>
          </p:txBody>
        </p:sp>
        <p:sp>
          <p:nvSpPr>
            <p:cNvPr id="19656" name="Freeform 118"/>
            <p:cNvSpPr>
              <a:spLocks/>
            </p:cNvSpPr>
            <p:nvPr/>
          </p:nvSpPr>
          <p:spPr bwMode="auto">
            <a:xfrm>
              <a:off x="383" y="1314"/>
              <a:ext cx="156" cy="142"/>
            </a:xfrm>
            <a:custGeom>
              <a:avLst/>
              <a:gdLst>
                <a:gd name="T0" fmla="*/ 2 w 936"/>
                <a:gd name="T1" fmla="*/ 0 h 851"/>
                <a:gd name="T2" fmla="*/ 2 w 936"/>
                <a:gd name="T3" fmla="*/ 0 h 851"/>
                <a:gd name="T4" fmla="*/ 0 w 936"/>
                <a:gd name="T5" fmla="*/ 1 h 851"/>
                <a:gd name="T6" fmla="*/ 0 w 936"/>
                <a:gd name="T7" fmla="*/ 4 h 851"/>
                <a:gd name="T8" fmla="*/ 4 w 936"/>
                <a:gd name="T9" fmla="*/ 4 h 851"/>
                <a:gd name="T10" fmla="*/ 4 w 936"/>
                <a:gd name="T11" fmla="*/ 3 h 851"/>
                <a:gd name="T12" fmla="*/ 4 w 936"/>
                <a:gd name="T13" fmla="*/ 1 h 851"/>
                <a:gd name="T14" fmla="*/ 4 w 936"/>
                <a:gd name="T15" fmla="*/ 1 h 851"/>
                <a:gd name="T16" fmla="*/ 3 w 936"/>
                <a:gd name="T17" fmla="*/ 0 h 851"/>
                <a:gd name="T18" fmla="*/ 2 w 936"/>
                <a:gd name="T19" fmla="*/ 0 h 851"/>
                <a:gd name="T20" fmla="*/ 2 w 936"/>
                <a:gd name="T21" fmla="*/ 0 h 8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36"/>
                <a:gd name="T34" fmla="*/ 0 h 851"/>
                <a:gd name="T35" fmla="*/ 936 w 936"/>
                <a:gd name="T36" fmla="*/ 851 h 8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36" h="851">
                  <a:moveTo>
                    <a:pt x="380" y="0"/>
                  </a:moveTo>
                  <a:lnTo>
                    <a:pt x="307" y="73"/>
                  </a:lnTo>
                  <a:lnTo>
                    <a:pt x="75" y="194"/>
                  </a:lnTo>
                  <a:lnTo>
                    <a:pt x="0" y="851"/>
                  </a:lnTo>
                  <a:lnTo>
                    <a:pt x="900" y="851"/>
                  </a:lnTo>
                  <a:lnTo>
                    <a:pt x="936" y="656"/>
                  </a:lnTo>
                  <a:lnTo>
                    <a:pt x="855" y="298"/>
                  </a:lnTo>
                  <a:lnTo>
                    <a:pt x="783" y="224"/>
                  </a:lnTo>
                  <a:lnTo>
                    <a:pt x="558" y="73"/>
                  </a:lnTo>
                  <a:lnTo>
                    <a:pt x="380" y="0"/>
                  </a:lnTo>
                  <a:close/>
                </a:path>
              </a:pathLst>
            </a:custGeom>
            <a:solidFill>
              <a:srgbClr val="73827D"/>
            </a:solidFill>
            <a:ln w="9525">
              <a:noFill/>
              <a:round/>
              <a:headEnd/>
              <a:tailEnd/>
            </a:ln>
          </p:spPr>
          <p:txBody>
            <a:bodyPr/>
            <a:lstStyle/>
            <a:p>
              <a:endParaRPr lang="fr-FR"/>
            </a:p>
          </p:txBody>
        </p:sp>
        <p:sp>
          <p:nvSpPr>
            <p:cNvPr id="19657" name="Freeform 119"/>
            <p:cNvSpPr>
              <a:spLocks/>
            </p:cNvSpPr>
            <p:nvPr/>
          </p:nvSpPr>
          <p:spPr bwMode="auto">
            <a:xfrm>
              <a:off x="448" y="1308"/>
              <a:ext cx="72" cy="142"/>
            </a:xfrm>
            <a:custGeom>
              <a:avLst/>
              <a:gdLst>
                <a:gd name="T0" fmla="*/ 0 w 436"/>
                <a:gd name="T1" fmla="*/ 0 h 850"/>
                <a:gd name="T2" fmla="*/ 0 w 436"/>
                <a:gd name="T3" fmla="*/ 0 h 850"/>
                <a:gd name="T4" fmla="*/ 0 w 436"/>
                <a:gd name="T5" fmla="*/ 1 h 850"/>
                <a:gd name="T6" fmla="*/ 1 w 436"/>
                <a:gd name="T7" fmla="*/ 2 h 850"/>
                <a:gd name="T8" fmla="*/ 1 w 436"/>
                <a:gd name="T9" fmla="*/ 4 h 850"/>
                <a:gd name="T10" fmla="*/ 2 w 436"/>
                <a:gd name="T11" fmla="*/ 4 h 850"/>
                <a:gd name="T12" fmla="*/ 2 w 436"/>
                <a:gd name="T13" fmla="*/ 3 h 850"/>
                <a:gd name="T14" fmla="*/ 2 w 436"/>
                <a:gd name="T15" fmla="*/ 2 h 850"/>
                <a:gd name="T16" fmla="*/ 2 w 436"/>
                <a:gd name="T17" fmla="*/ 2 h 850"/>
                <a:gd name="T18" fmla="*/ 1 w 436"/>
                <a:gd name="T19" fmla="*/ 1 h 850"/>
                <a:gd name="T20" fmla="*/ 1 w 436"/>
                <a:gd name="T21" fmla="*/ 0 h 850"/>
                <a:gd name="T22" fmla="*/ 1 w 436"/>
                <a:gd name="T23" fmla="*/ 0 h 850"/>
                <a:gd name="T24" fmla="*/ 0 w 436"/>
                <a:gd name="T25" fmla="*/ 0 h 850"/>
                <a:gd name="T26" fmla="*/ 0 w 436"/>
                <a:gd name="T27" fmla="*/ 0 h 8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36"/>
                <a:gd name="T43" fmla="*/ 0 h 850"/>
                <a:gd name="T44" fmla="*/ 436 w 436"/>
                <a:gd name="T45" fmla="*/ 850 h 85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36" h="850">
                  <a:moveTo>
                    <a:pt x="17" y="0"/>
                  </a:moveTo>
                  <a:lnTo>
                    <a:pt x="0" y="37"/>
                  </a:lnTo>
                  <a:lnTo>
                    <a:pt x="42" y="115"/>
                  </a:lnTo>
                  <a:lnTo>
                    <a:pt x="202" y="432"/>
                  </a:lnTo>
                  <a:lnTo>
                    <a:pt x="326" y="812"/>
                  </a:lnTo>
                  <a:lnTo>
                    <a:pt x="424" y="850"/>
                  </a:lnTo>
                  <a:lnTo>
                    <a:pt x="436" y="700"/>
                  </a:lnTo>
                  <a:lnTo>
                    <a:pt x="405" y="472"/>
                  </a:lnTo>
                  <a:lnTo>
                    <a:pt x="375" y="346"/>
                  </a:lnTo>
                  <a:lnTo>
                    <a:pt x="291" y="169"/>
                  </a:lnTo>
                  <a:lnTo>
                    <a:pt x="277" y="85"/>
                  </a:lnTo>
                  <a:lnTo>
                    <a:pt x="241" y="56"/>
                  </a:lnTo>
                  <a:lnTo>
                    <a:pt x="17" y="0"/>
                  </a:lnTo>
                  <a:close/>
                </a:path>
              </a:pathLst>
            </a:custGeom>
            <a:solidFill>
              <a:srgbClr val="FFFFFF"/>
            </a:solidFill>
            <a:ln w="9525">
              <a:noFill/>
              <a:round/>
              <a:headEnd/>
              <a:tailEnd/>
            </a:ln>
          </p:spPr>
          <p:txBody>
            <a:bodyPr/>
            <a:lstStyle/>
            <a:p>
              <a:endParaRPr lang="fr-FR"/>
            </a:p>
          </p:txBody>
        </p:sp>
        <p:sp>
          <p:nvSpPr>
            <p:cNvPr id="19658" name="Freeform 120"/>
            <p:cNvSpPr>
              <a:spLocks/>
            </p:cNvSpPr>
            <p:nvPr/>
          </p:nvSpPr>
          <p:spPr bwMode="auto">
            <a:xfrm>
              <a:off x="471" y="1341"/>
              <a:ext cx="28" cy="83"/>
            </a:xfrm>
            <a:custGeom>
              <a:avLst/>
              <a:gdLst>
                <a:gd name="T0" fmla="*/ 0 w 166"/>
                <a:gd name="T1" fmla="*/ 0 h 499"/>
                <a:gd name="T2" fmla="*/ 0 w 166"/>
                <a:gd name="T3" fmla="*/ 0 h 499"/>
                <a:gd name="T4" fmla="*/ 0 w 166"/>
                <a:gd name="T5" fmla="*/ 0 h 499"/>
                <a:gd name="T6" fmla="*/ 1 w 166"/>
                <a:gd name="T7" fmla="*/ 1 h 499"/>
                <a:gd name="T8" fmla="*/ 1 w 166"/>
                <a:gd name="T9" fmla="*/ 1 h 499"/>
                <a:gd name="T10" fmla="*/ 1 w 166"/>
                <a:gd name="T11" fmla="*/ 2 h 499"/>
                <a:gd name="T12" fmla="*/ 1 w 166"/>
                <a:gd name="T13" fmla="*/ 1 h 499"/>
                <a:gd name="T14" fmla="*/ 1 w 166"/>
                <a:gd name="T15" fmla="*/ 0 h 499"/>
                <a:gd name="T16" fmla="*/ 0 w 166"/>
                <a:gd name="T17" fmla="*/ 0 h 499"/>
                <a:gd name="T18" fmla="*/ 0 w 166"/>
                <a:gd name="T19" fmla="*/ 0 h 499"/>
                <a:gd name="T20" fmla="*/ 0 w 166"/>
                <a:gd name="T21" fmla="*/ 0 h 4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6"/>
                <a:gd name="T34" fmla="*/ 0 h 499"/>
                <a:gd name="T35" fmla="*/ 166 w 166"/>
                <a:gd name="T36" fmla="*/ 499 h 4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6" h="499">
                  <a:moveTo>
                    <a:pt x="0" y="0"/>
                  </a:moveTo>
                  <a:lnTo>
                    <a:pt x="49" y="45"/>
                  </a:lnTo>
                  <a:lnTo>
                    <a:pt x="74" y="69"/>
                  </a:lnTo>
                  <a:lnTo>
                    <a:pt x="98" y="214"/>
                  </a:lnTo>
                  <a:lnTo>
                    <a:pt x="98" y="335"/>
                  </a:lnTo>
                  <a:lnTo>
                    <a:pt x="145" y="499"/>
                  </a:lnTo>
                  <a:lnTo>
                    <a:pt x="166" y="323"/>
                  </a:lnTo>
                  <a:lnTo>
                    <a:pt x="101" y="6"/>
                  </a:lnTo>
                  <a:lnTo>
                    <a:pt x="45" y="22"/>
                  </a:lnTo>
                  <a:lnTo>
                    <a:pt x="0" y="0"/>
                  </a:lnTo>
                  <a:close/>
                </a:path>
              </a:pathLst>
            </a:custGeom>
            <a:solidFill>
              <a:srgbClr val="E5E5E5"/>
            </a:solidFill>
            <a:ln w="9525">
              <a:noFill/>
              <a:round/>
              <a:headEnd/>
              <a:tailEnd/>
            </a:ln>
          </p:spPr>
          <p:txBody>
            <a:bodyPr/>
            <a:lstStyle/>
            <a:p>
              <a:endParaRPr lang="fr-FR"/>
            </a:p>
          </p:txBody>
        </p:sp>
        <p:sp>
          <p:nvSpPr>
            <p:cNvPr id="19659" name="Freeform 121"/>
            <p:cNvSpPr>
              <a:spLocks/>
            </p:cNvSpPr>
            <p:nvPr/>
          </p:nvSpPr>
          <p:spPr bwMode="auto">
            <a:xfrm>
              <a:off x="482" y="1330"/>
              <a:ext cx="43" cy="126"/>
            </a:xfrm>
            <a:custGeom>
              <a:avLst/>
              <a:gdLst>
                <a:gd name="T0" fmla="*/ 0 w 257"/>
                <a:gd name="T1" fmla="*/ 0 h 758"/>
                <a:gd name="T2" fmla="*/ 0 w 257"/>
                <a:gd name="T3" fmla="*/ 0 h 758"/>
                <a:gd name="T4" fmla="*/ 0 w 257"/>
                <a:gd name="T5" fmla="*/ 0 h 758"/>
                <a:gd name="T6" fmla="*/ 0 w 257"/>
                <a:gd name="T7" fmla="*/ 1 h 758"/>
                <a:gd name="T8" fmla="*/ 0 w 257"/>
                <a:gd name="T9" fmla="*/ 2 h 758"/>
                <a:gd name="T10" fmla="*/ 0 w 257"/>
                <a:gd name="T11" fmla="*/ 3 h 758"/>
                <a:gd name="T12" fmla="*/ 1 w 257"/>
                <a:gd name="T13" fmla="*/ 3 h 758"/>
                <a:gd name="T14" fmla="*/ 1 w 257"/>
                <a:gd name="T15" fmla="*/ 3 h 758"/>
                <a:gd name="T16" fmla="*/ 1 w 257"/>
                <a:gd name="T17" fmla="*/ 3 h 758"/>
                <a:gd name="T18" fmla="*/ 1 w 257"/>
                <a:gd name="T19" fmla="*/ 2 h 758"/>
                <a:gd name="T20" fmla="*/ 1 w 257"/>
                <a:gd name="T21" fmla="*/ 1 h 758"/>
                <a:gd name="T22" fmla="*/ 0 w 257"/>
                <a:gd name="T23" fmla="*/ 0 h 758"/>
                <a:gd name="T24" fmla="*/ 0 w 257"/>
                <a:gd name="T25" fmla="*/ 0 h 758"/>
                <a:gd name="T26" fmla="*/ 0 w 257"/>
                <a:gd name="T27" fmla="*/ 0 h 758"/>
                <a:gd name="T28" fmla="*/ 0 w 257"/>
                <a:gd name="T29" fmla="*/ 0 h 758"/>
                <a:gd name="T30" fmla="*/ 0 w 257"/>
                <a:gd name="T31" fmla="*/ 0 h 758"/>
                <a:gd name="T32" fmla="*/ 0 w 257"/>
                <a:gd name="T33" fmla="*/ 0 h 7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7"/>
                <a:gd name="T52" fmla="*/ 0 h 758"/>
                <a:gd name="T53" fmla="*/ 257 w 257"/>
                <a:gd name="T54" fmla="*/ 758 h 7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7" h="758">
                  <a:moveTo>
                    <a:pt x="13" y="0"/>
                  </a:moveTo>
                  <a:lnTo>
                    <a:pt x="0" y="76"/>
                  </a:lnTo>
                  <a:lnTo>
                    <a:pt x="34" y="115"/>
                  </a:lnTo>
                  <a:lnTo>
                    <a:pt x="47" y="265"/>
                  </a:lnTo>
                  <a:lnTo>
                    <a:pt x="83" y="462"/>
                  </a:lnTo>
                  <a:lnTo>
                    <a:pt x="77" y="581"/>
                  </a:lnTo>
                  <a:lnTo>
                    <a:pt x="134" y="758"/>
                  </a:lnTo>
                  <a:lnTo>
                    <a:pt x="257" y="758"/>
                  </a:lnTo>
                  <a:lnTo>
                    <a:pt x="215" y="670"/>
                  </a:lnTo>
                  <a:lnTo>
                    <a:pt x="172" y="465"/>
                  </a:lnTo>
                  <a:lnTo>
                    <a:pt x="109" y="228"/>
                  </a:lnTo>
                  <a:lnTo>
                    <a:pt x="61" y="117"/>
                  </a:lnTo>
                  <a:lnTo>
                    <a:pt x="54" y="103"/>
                  </a:lnTo>
                  <a:lnTo>
                    <a:pt x="52" y="65"/>
                  </a:lnTo>
                  <a:lnTo>
                    <a:pt x="27" y="13"/>
                  </a:lnTo>
                  <a:lnTo>
                    <a:pt x="13" y="0"/>
                  </a:lnTo>
                  <a:close/>
                </a:path>
              </a:pathLst>
            </a:custGeom>
            <a:solidFill>
              <a:srgbClr val="FF0000"/>
            </a:solidFill>
            <a:ln w="9525">
              <a:noFill/>
              <a:round/>
              <a:headEnd/>
              <a:tailEnd/>
            </a:ln>
          </p:spPr>
          <p:txBody>
            <a:bodyPr/>
            <a:lstStyle/>
            <a:p>
              <a:endParaRPr lang="fr-FR"/>
            </a:p>
          </p:txBody>
        </p:sp>
        <p:sp>
          <p:nvSpPr>
            <p:cNvPr id="19660" name="Freeform 122"/>
            <p:cNvSpPr>
              <a:spLocks/>
            </p:cNvSpPr>
            <p:nvPr/>
          </p:nvSpPr>
          <p:spPr bwMode="auto">
            <a:xfrm>
              <a:off x="843" y="1210"/>
              <a:ext cx="76" cy="89"/>
            </a:xfrm>
            <a:custGeom>
              <a:avLst/>
              <a:gdLst>
                <a:gd name="T0" fmla="*/ 0 w 456"/>
                <a:gd name="T1" fmla="*/ 0 h 538"/>
                <a:gd name="T2" fmla="*/ 0 w 456"/>
                <a:gd name="T3" fmla="*/ 0 h 538"/>
                <a:gd name="T4" fmla="*/ 0 w 456"/>
                <a:gd name="T5" fmla="*/ 0 h 538"/>
                <a:gd name="T6" fmla="*/ 0 w 456"/>
                <a:gd name="T7" fmla="*/ 1 h 538"/>
                <a:gd name="T8" fmla="*/ 0 w 456"/>
                <a:gd name="T9" fmla="*/ 1 h 538"/>
                <a:gd name="T10" fmla="*/ 0 w 456"/>
                <a:gd name="T11" fmla="*/ 1 h 538"/>
                <a:gd name="T12" fmla="*/ 0 w 456"/>
                <a:gd name="T13" fmla="*/ 2 h 538"/>
                <a:gd name="T14" fmla="*/ 0 w 456"/>
                <a:gd name="T15" fmla="*/ 2 h 538"/>
                <a:gd name="T16" fmla="*/ 1 w 456"/>
                <a:gd name="T17" fmla="*/ 2 h 538"/>
                <a:gd name="T18" fmla="*/ 1 w 456"/>
                <a:gd name="T19" fmla="*/ 2 h 538"/>
                <a:gd name="T20" fmla="*/ 2 w 456"/>
                <a:gd name="T21" fmla="*/ 2 h 538"/>
                <a:gd name="T22" fmla="*/ 2 w 456"/>
                <a:gd name="T23" fmla="*/ 2 h 538"/>
                <a:gd name="T24" fmla="*/ 2 w 456"/>
                <a:gd name="T25" fmla="*/ 2 h 538"/>
                <a:gd name="T26" fmla="*/ 2 w 456"/>
                <a:gd name="T27" fmla="*/ 1 h 538"/>
                <a:gd name="T28" fmla="*/ 2 w 456"/>
                <a:gd name="T29" fmla="*/ 1 h 538"/>
                <a:gd name="T30" fmla="*/ 2 w 456"/>
                <a:gd name="T31" fmla="*/ 1 h 538"/>
                <a:gd name="T32" fmla="*/ 1 w 456"/>
                <a:gd name="T33" fmla="*/ 0 h 538"/>
                <a:gd name="T34" fmla="*/ 1 w 456"/>
                <a:gd name="T35" fmla="*/ 0 h 538"/>
                <a:gd name="T36" fmla="*/ 0 w 456"/>
                <a:gd name="T37" fmla="*/ 0 h 538"/>
                <a:gd name="T38" fmla="*/ 0 w 456"/>
                <a:gd name="T39" fmla="*/ 0 h 5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56"/>
                <a:gd name="T61" fmla="*/ 0 h 538"/>
                <a:gd name="T62" fmla="*/ 456 w 456"/>
                <a:gd name="T63" fmla="*/ 538 h 5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56" h="538">
                  <a:moveTo>
                    <a:pt x="50" y="47"/>
                  </a:moveTo>
                  <a:lnTo>
                    <a:pt x="23" y="89"/>
                  </a:lnTo>
                  <a:lnTo>
                    <a:pt x="7" y="129"/>
                  </a:lnTo>
                  <a:lnTo>
                    <a:pt x="0" y="220"/>
                  </a:lnTo>
                  <a:lnTo>
                    <a:pt x="16" y="273"/>
                  </a:lnTo>
                  <a:lnTo>
                    <a:pt x="10" y="326"/>
                  </a:lnTo>
                  <a:lnTo>
                    <a:pt x="65" y="453"/>
                  </a:lnTo>
                  <a:lnTo>
                    <a:pt x="81" y="489"/>
                  </a:lnTo>
                  <a:lnTo>
                    <a:pt x="96" y="502"/>
                  </a:lnTo>
                  <a:lnTo>
                    <a:pt x="240" y="538"/>
                  </a:lnTo>
                  <a:lnTo>
                    <a:pt x="386" y="405"/>
                  </a:lnTo>
                  <a:lnTo>
                    <a:pt x="424" y="385"/>
                  </a:lnTo>
                  <a:lnTo>
                    <a:pt x="438" y="383"/>
                  </a:lnTo>
                  <a:lnTo>
                    <a:pt x="435" y="324"/>
                  </a:lnTo>
                  <a:lnTo>
                    <a:pt x="456" y="282"/>
                  </a:lnTo>
                  <a:lnTo>
                    <a:pt x="453" y="207"/>
                  </a:lnTo>
                  <a:lnTo>
                    <a:pt x="295" y="0"/>
                  </a:lnTo>
                  <a:lnTo>
                    <a:pt x="125" y="4"/>
                  </a:lnTo>
                  <a:lnTo>
                    <a:pt x="50" y="47"/>
                  </a:lnTo>
                  <a:close/>
                </a:path>
              </a:pathLst>
            </a:custGeom>
            <a:solidFill>
              <a:srgbClr val="CC6659"/>
            </a:solidFill>
            <a:ln w="9525">
              <a:noFill/>
              <a:round/>
              <a:headEnd/>
              <a:tailEnd/>
            </a:ln>
          </p:spPr>
          <p:txBody>
            <a:bodyPr/>
            <a:lstStyle/>
            <a:p>
              <a:endParaRPr lang="fr-FR"/>
            </a:p>
          </p:txBody>
        </p:sp>
        <p:sp>
          <p:nvSpPr>
            <p:cNvPr id="19661" name="Freeform 123"/>
            <p:cNvSpPr>
              <a:spLocks/>
            </p:cNvSpPr>
            <p:nvPr/>
          </p:nvSpPr>
          <p:spPr bwMode="auto">
            <a:xfrm>
              <a:off x="766" y="1247"/>
              <a:ext cx="57" cy="31"/>
            </a:xfrm>
            <a:custGeom>
              <a:avLst/>
              <a:gdLst>
                <a:gd name="T0" fmla="*/ 0 w 346"/>
                <a:gd name="T1" fmla="*/ 0 h 181"/>
                <a:gd name="T2" fmla="*/ 0 w 346"/>
                <a:gd name="T3" fmla="*/ 0 h 181"/>
                <a:gd name="T4" fmla="*/ 1 w 346"/>
                <a:gd name="T5" fmla="*/ 0 h 181"/>
                <a:gd name="T6" fmla="*/ 1 w 346"/>
                <a:gd name="T7" fmla="*/ 0 h 181"/>
                <a:gd name="T8" fmla="*/ 1 w 346"/>
                <a:gd name="T9" fmla="*/ 0 h 181"/>
                <a:gd name="T10" fmla="*/ 1 w 346"/>
                <a:gd name="T11" fmla="*/ 0 h 181"/>
                <a:gd name="T12" fmla="*/ 1 w 346"/>
                <a:gd name="T13" fmla="*/ 1 h 181"/>
                <a:gd name="T14" fmla="*/ 1 w 346"/>
                <a:gd name="T15" fmla="*/ 1 h 181"/>
                <a:gd name="T16" fmla="*/ 0 w 346"/>
                <a:gd name="T17" fmla="*/ 1 h 181"/>
                <a:gd name="T18" fmla="*/ 0 w 346"/>
                <a:gd name="T19" fmla="*/ 0 h 181"/>
                <a:gd name="T20" fmla="*/ 0 w 346"/>
                <a:gd name="T21" fmla="*/ 0 h 1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6"/>
                <a:gd name="T34" fmla="*/ 0 h 181"/>
                <a:gd name="T35" fmla="*/ 346 w 346"/>
                <a:gd name="T36" fmla="*/ 181 h 18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6" h="181">
                  <a:moveTo>
                    <a:pt x="27" y="39"/>
                  </a:moveTo>
                  <a:lnTo>
                    <a:pt x="84" y="8"/>
                  </a:lnTo>
                  <a:lnTo>
                    <a:pt x="151" y="0"/>
                  </a:lnTo>
                  <a:lnTo>
                    <a:pt x="215" y="11"/>
                  </a:lnTo>
                  <a:lnTo>
                    <a:pt x="267" y="41"/>
                  </a:lnTo>
                  <a:lnTo>
                    <a:pt x="302" y="74"/>
                  </a:lnTo>
                  <a:lnTo>
                    <a:pt x="335" y="117"/>
                  </a:lnTo>
                  <a:lnTo>
                    <a:pt x="346" y="181"/>
                  </a:lnTo>
                  <a:lnTo>
                    <a:pt x="0" y="92"/>
                  </a:lnTo>
                  <a:lnTo>
                    <a:pt x="27" y="39"/>
                  </a:lnTo>
                  <a:close/>
                </a:path>
              </a:pathLst>
            </a:custGeom>
            <a:solidFill>
              <a:srgbClr val="72728C"/>
            </a:solidFill>
            <a:ln w="9525">
              <a:noFill/>
              <a:round/>
              <a:headEnd/>
              <a:tailEnd/>
            </a:ln>
          </p:spPr>
          <p:txBody>
            <a:bodyPr/>
            <a:lstStyle/>
            <a:p>
              <a:endParaRPr lang="fr-FR"/>
            </a:p>
          </p:txBody>
        </p:sp>
        <p:sp>
          <p:nvSpPr>
            <p:cNvPr id="19662" name="Freeform 124"/>
            <p:cNvSpPr>
              <a:spLocks/>
            </p:cNvSpPr>
            <p:nvPr/>
          </p:nvSpPr>
          <p:spPr bwMode="auto">
            <a:xfrm>
              <a:off x="761" y="1252"/>
              <a:ext cx="62" cy="69"/>
            </a:xfrm>
            <a:custGeom>
              <a:avLst/>
              <a:gdLst>
                <a:gd name="T0" fmla="*/ 0 w 373"/>
                <a:gd name="T1" fmla="*/ 0 h 409"/>
                <a:gd name="T2" fmla="*/ 0 w 373"/>
                <a:gd name="T3" fmla="*/ 0 h 409"/>
                <a:gd name="T4" fmla="*/ 0 w 373"/>
                <a:gd name="T5" fmla="*/ 0 h 409"/>
                <a:gd name="T6" fmla="*/ 0 w 373"/>
                <a:gd name="T7" fmla="*/ 1 h 409"/>
                <a:gd name="T8" fmla="*/ 0 w 373"/>
                <a:gd name="T9" fmla="*/ 1 h 409"/>
                <a:gd name="T10" fmla="*/ 0 w 373"/>
                <a:gd name="T11" fmla="*/ 1 h 409"/>
                <a:gd name="T12" fmla="*/ 0 w 373"/>
                <a:gd name="T13" fmla="*/ 2 h 409"/>
                <a:gd name="T14" fmla="*/ 0 w 373"/>
                <a:gd name="T15" fmla="*/ 2 h 409"/>
                <a:gd name="T16" fmla="*/ 0 w 373"/>
                <a:gd name="T17" fmla="*/ 2 h 409"/>
                <a:gd name="T18" fmla="*/ 1 w 373"/>
                <a:gd name="T19" fmla="*/ 2 h 409"/>
                <a:gd name="T20" fmla="*/ 1 w 373"/>
                <a:gd name="T21" fmla="*/ 2 h 409"/>
                <a:gd name="T22" fmla="*/ 1 w 373"/>
                <a:gd name="T23" fmla="*/ 2 h 409"/>
                <a:gd name="T24" fmla="*/ 1 w 373"/>
                <a:gd name="T25" fmla="*/ 2 h 409"/>
                <a:gd name="T26" fmla="*/ 2 w 373"/>
                <a:gd name="T27" fmla="*/ 1 h 409"/>
                <a:gd name="T28" fmla="*/ 2 w 373"/>
                <a:gd name="T29" fmla="*/ 1 h 409"/>
                <a:gd name="T30" fmla="*/ 2 w 373"/>
                <a:gd name="T31" fmla="*/ 1 h 409"/>
                <a:gd name="T32" fmla="*/ 1 w 373"/>
                <a:gd name="T33" fmla="*/ 0 h 409"/>
                <a:gd name="T34" fmla="*/ 1 w 373"/>
                <a:gd name="T35" fmla="*/ 0 h 409"/>
                <a:gd name="T36" fmla="*/ 1 w 373"/>
                <a:gd name="T37" fmla="*/ 0 h 409"/>
                <a:gd name="T38" fmla="*/ 0 w 373"/>
                <a:gd name="T39" fmla="*/ 0 h 409"/>
                <a:gd name="T40" fmla="*/ 0 w 373"/>
                <a:gd name="T41" fmla="*/ 0 h 40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3"/>
                <a:gd name="T64" fmla="*/ 0 h 409"/>
                <a:gd name="T65" fmla="*/ 373 w 373"/>
                <a:gd name="T66" fmla="*/ 409 h 40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3" h="409">
                  <a:moveTo>
                    <a:pt x="112" y="6"/>
                  </a:moveTo>
                  <a:lnTo>
                    <a:pt x="81" y="17"/>
                  </a:lnTo>
                  <a:lnTo>
                    <a:pt x="29" y="63"/>
                  </a:lnTo>
                  <a:lnTo>
                    <a:pt x="14" y="197"/>
                  </a:lnTo>
                  <a:lnTo>
                    <a:pt x="1" y="212"/>
                  </a:lnTo>
                  <a:lnTo>
                    <a:pt x="0" y="251"/>
                  </a:lnTo>
                  <a:lnTo>
                    <a:pt x="14" y="301"/>
                  </a:lnTo>
                  <a:lnTo>
                    <a:pt x="44" y="374"/>
                  </a:lnTo>
                  <a:lnTo>
                    <a:pt x="74" y="409"/>
                  </a:lnTo>
                  <a:lnTo>
                    <a:pt x="295" y="380"/>
                  </a:lnTo>
                  <a:lnTo>
                    <a:pt x="309" y="347"/>
                  </a:lnTo>
                  <a:lnTo>
                    <a:pt x="310" y="313"/>
                  </a:lnTo>
                  <a:lnTo>
                    <a:pt x="329" y="309"/>
                  </a:lnTo>
                  <a:lnTo>
                    <a:pt x="354" y="292"/>
                  </a:lnTo>
                  <a:lnTo>
                    <a:pt x="370" y="230"/>
                  </a:lnTo>
                  <a:lnTo>
                    <a:pt x="373" y="207"/>
                  </a:lnTo>
                  <a:lnTo>
                    <a:pt x="295" y="50"/>
                  </a:lnTo>
                  <a:lnTo>
                    <a:pt x="239" y="10"/>
                  </a:lnTo>
                  <a:lnTo>
                    <a:pt x="184" y="0"/>
                  </a:lnTo>
                  <a:lnTo>
                    <a:pt x="112" y="6"/>
                  </a:lnTo>
                  <a:close/>
                </a:path>
              </a:pathLst>
            </a:custGeom>
            <a:solidFill>
              <a:srgbClr val="994C40"/>
            </a:solidFill>
            <a:ln w="9525">
              <a:noFill/>
              <a:round/>
              <a:headEnd/>
              <a:tailEnd/>
            </a:ln>
          </p:spPr>
          <p:txBody>
            <a:bodyPr/>
            <a:lstStyle/>
            <a:p>
              <a:endParaRPr lang="fr-FR"/>
            </a:p>
          </p:txBody>
        </p:sp>
        <p:sp>
          <p:nvSpPr>
            <p:cNvPr id="19663" name="Freeform 125"/>
            <p:cNvSpPr>
              <a:spLocks/>
            </p:cNvSpPr>
            <p:nvPr/>
          </p:nvSpPr>
          <p:spPr bwMode="auto">
            <a:xfrm>
              <a:off x="789" y="1276"/>
              <a:ext cx="19" cy="14"/>
            </a:xfrm>
            <a:custGeom>
              <a:avLst/>
              <a:gdLst>
                <a:gd name="T0" fmla="*/ 0 w 116"/>
                <a:gd name="T1" fmla="*/ 0 h 89"/>
                <a:gd name="T2" fmla="*/ 0 w 116"/>
                <a:gd name="T3" fmla="*/ 0 h 89"/>
                <a:gd name="T4" fmla="*/ 0 w 116"/>
                <a:gd name="T5" fmla="*/ 0 h 89"/>
                <a:gd name="T6" fmla="*/ 0 w 116"/>
                <a:gd name="T7" fmla="*/ 0 h 89"/>
                <a:gd name="T8" fmla="*/ 0 w 116"/>
                <a:gd name="T9" fmla="*/ 0 h 89"/>
                <a:gd name="T10" fmla="*/ 0 w 116"/>
                <a:gd name="T11" fmla="*/ 0 h 89"/>
                <a:gd name="T12" fmla="*/ 0 w 116"/>
                <a:gd name="T13" fmla="*/ 0 h 89"/>
                <a:gd name="T14" fmla="*/ 0 w 116"/>
                <a:gd name="T15" fmla="*/ 0 h 89"/>
                <a:gd name="T16" fmla="*/ 0 w 116"/>
                <a:gd name="T17" fmla="*/ 0 h 89"/>
                <a:gd name="T18" fmla="*/ 0 w 116"/>
                <a:gd name="T19" fmla="*/ 0 h 89"/>
                <a:gd name="T20" fmla="*/ 0 w 116"/>
                <a:gd name="T21" fmla="*/ 0 h 89"/>
                <a:gd name="T22" fmla="*/ 0 w 116"/>
                <a:gd name="T23" fmla="*/ 0 h 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6"/>
                <a:gd name="T37" fmla="*/ 0 h 89"/>
                <a:gd name="T38" fmla="*/ 116 w 116"/>
                <a:gd name="T39" fmla="*/ 89 h 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6" h="89">
                  <a:moveTo>
                    <a:pt x="2" y="48"/>
                  </a:moveTo>
                  <a:lnTo>
                    <a:pt x="15" y="70"/>
                  </a:lnTo>
                  <a:lnTo>
                    <a:pt x="32" y="84"/>
                  </a:lnTo>
                  <a:lnTo>
                    <a:pt x="59" y="89"/>
                  </a:lnTo>
                  <a:lnTo>
                    <a:pt x="90" y="84"/>
                  </a:lnTo>
                  <a:lnTo>
                    <a:pt x="111" y="63"/>
                  </a:lnTo>
                  <a:lnTo>
                    <a:pt x="116" y="39"/>
                  </a:lnTo>
                  <a:lnTo>
                    <a:pt x="111" y="22"/>
                  </a:lnTo>
                  <a:lnTo>
                    <a:pt x="86" y="0"/>
                  </a:lnTo>
                  <a:lnTo>
                    <a:pt x="0" y="13"/>
                  </a:lnTo>
                  <a:lnTo>
                    <a:pt x="2" y="48"/>
                  </a:lnTo>
                  <a:close/>
                </a:path>
              </a:pathLst>
            </a:custGeom>
            <a:solidFill>
              <a:srgbClr val="FF0000"/>
            </a:solidFill>
            <a:ln w="9525">
              <a:noFill/>
              <a:round/>
              <a:headEnd/>
              <a:tailEnd/>
            </a:ln>
          </p:spPr>
          <p:txBody>
            <a:bodyPr/>
            <a:lstStyle/>
            <a:p>
              <a:endParaRPr lang="fr-FR"/>
            </a:p>
          </p:txBody>
        </p:sp>
        <p:sp>
          <p:nvSpPr>
            <p:cNvPr id="19664" name="Freeform 126"/>
            <p:cNvSpPr>
              <a:spLocks/>
            </p:cNvSpPr>
            <p:nvPr/>
          </p:nvSpPr>
          <p:spPr bwMode="auto">
            <a:xfrm>
              <a:off x="763" y="1276"/>
              <a:ext cx="19" cy="16"/>
            </a:xfrm>
            <a:custGeom>
              <a:avLst/>
              <a:gdLst>
                <a:gd name="T0" fmla="*/ 0 w 108"/>
                <a:gd name="T1" fmla="*/ 0 h 95"/>
                <a:gd name="T2" fmla="*/ 0 w 108"/>
                <a:gd name="T3" fmla="*/ 0 h 95"/>
                <a:gd name="T4" fmla="*/ 0 w 108"/>
                <a:gd name="T5" fmla="*/ 1 h 95"/>
                <a:gd name="T6" fmla="*/ 0 w 108"/>
                <a:gd name="T7" fmla="*/ 1 h 95"/>
                <a:gd name="T8" fmla="*/ 0 w 108"/>
                <a:gd name="T9" fmla="*/ 1 h 95"/>
                <a:gd name="T10" fmla="*/ 0 w 108"/>
                <a:gd name="T11" fmla="*/ 0 h 95"/>
                <a:gd name="T12" fmla="*/ 1 w 108"/>
                <a:gd name="T13" fmla="*/ 0 h 95"/>
                <a:gd name="T14" fmla="*/ 1 w 108"/>
                <a:gd name="T15" fmla="*/ 0 h 95"/>
                <a:gd name="T16" fmla="*/ 1 w 108"/>
                <a:gd name="T17" fmla="*/ 0 h 95"/>
                <a:gd name="T18" fmla="*/ 1 w 108"/>
                <a:gd name="T19" fmla="*/ 0 h 95"/>
                <a:gd name="T20" fmla="*/ 0 w 108"/>
                <a:gd name="T21" fmla="*/ 0 h 95"/>
                <a:gd name="T22" fmla="*/ 0 w 108"/>
                <a:gd name="T23" fmla="*/ 0 h 95"/>
                <a:gd name="T24" fmla="*/ 0 w 108"/>
                <a:gd name="T25" fmla="*/ 0 h 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8"/>
                <a:gd name="T40" fmla="*/ 0 h 95"/>
                <a:gd name="T41" fmla="*/ 108 w 108"/>
                <a:gd name="T42" fmla="*/ 95 h 9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8" h="95">
                  <a:moveTo>
                    <a:pt x="0" y="63"/>
                  </a:moveTo>
                  <a:lnTo>
                    <a:pt x="4" y="77"/>
                  </a:lnTo>
                  <a:lnTo>
                    <a:pt x="16" y="89"/>
                  </a:lnTo>
                  <a:lnTo>
                    <a:pt x="29" y="92"/>
                  </a:lnTo>
                  <a:lnTo>
                    <a:pt x="59" y="95"/>
                  </a:lnTo>
                  <a:lnTo>
                    <a:pt x="80" y="84"/>
                  </a:lnTo>
                  <a:lnTo>
                    <a:pt x="99" y="68"/>
                  </a:lnTo>
                  <a:lnTo>
                    <a:pt x="108" y="39"/>
                  </a:lnTo>
                  <a:lnTo>
                    <a:pt x="107" y="15"/>
                  </a:lnTo>
                  <a:lnTo>
                    <a:pt x="85" y="0"/>
                  </a:lnTo>
                  <a:lnTo>
                    <a:pt x="6" y="19"/>
                  </a:lnTo>
                  <a:lnTo>
                    <a:pt x="0" y="63"/>
                  </a:lnTo>
                  <a:close/>
                </a:path>
              </a:pathLst>
            </a:custGeom>
            <a:solidFill>
              <a:srgbClr val="FF0000"/>
            </a:solidFill>
            <a:ln w="9525">
              <a:noFill/>
              <a:round/>
              <a:headEnd/>
              <a:tailEnd/>
            </a:ln>
          </p:spPr>
          <p:txBody>
            <a:bodyPr/>
            <a:lstStyle/>
            <a:p>
              <a:endParaRPr lang="fr-FR"/>
            </a:p>
          </p:txBody>
        </p:sp>
        <p:sp>
          <p:nvSpPr>
            <p:cNvPr id="19665" name="Freeform 127"/>
            <p:cNvSpPr>
              <a:spLocks/>
            </p:cNvSpPr>
            <p:nvPr/>
          </p:nvSpPr>
          <p:spPr bwMode="auto">
            <a:xfrm>
              <a:off x="788" y="1274"/>
              <a:ext cx="19" cy="13"/>
            </a:xfrm>
            <a:custGeom>
              <a:avLst/>
              <a:gdLst>
                <a:gd name="T0" fmla="*/ 0 w 114"/>
                <a:gd name="T1" fmla="*/ 0 h 81"/>
                <a:gd name="T2" fmla="*/ 0 w 114"/>
                <a:gd name="T3" fmla="*/ 0 h 81"/>
                <a:gd name="T4" fmla="*/ 0 w 114"/>
                <a:gd name="T5" fmla="*/ 0 h 81"/>
                <a:gd name="T6" fmla="*/ 1 w 114"/>
                <a:gd name="T7" fmla="*/ 0 h 81"/>
                <a:gd name="T8" fmla="*/ 1 w 114"/>
                <a:gd name="T9" fmla="*/ 0 h 81"/>
                <a:gd name="T10" fmla="*/ 1 w 114"/>
                <a:gd name="T11" fmla="*/ 0 h 81"/>
                <a:gd name="T12" fmla="*/ 1 w 114"/>
                <a:gd name="T13" fmla="*/ 0 h 81"/>
                <a:gd name="T14" fmla="*/ 0 w 114"/>
                <a:gd name="T15" fmla="*/ 0 h 81"/>
                <a:gd name="T16" fmla="*/ 0 w 114"/>
                <a:gd name="T17" fmla="*/ 0 h 81"/>
                <a:gd name="T18" fmla="*/ 0 w 114"/>
                <a:gd name="T19" fmla="*/ 0 h 81"/>
                <a:gd name="T20" fmla="*/ 0 w 114"/>
                <a:gd name="T21" fmla="*/ 0 h 81"/>
                <a:gd name="T22" fmla="*/ 0 w 114"/>
                <a:gd name="T23" fmla="*/ 0 h 81"/>
                <a:gd name="T24" fmla="*/ 0 w 114"/>
                <a:gd name="T25" fmla="*/ 0 h 8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4"/>
                <a:gd name="T40" fmla="*/ 0 h 81"/>
                <a:gd name="T41" fmla="*/ 114 w 114"/>
                <a:gd name="T42" fmla="*/ 81 h 8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4" h="81">
                  <a:moveTo>
                    <a:pt x="15" y="75"/>
                  </a:moveTo>
                  <a:lnTo>
                    <a:pt x="27" y="70"/>
                  </a:lnTo>
                  <a:lnTo>
                    <a:pt x="67" y="81"/>
                  </a:lnTo>
                  <a:lnTo>
                    <a:pt x="95" y="55"/>
                  </a:lnTo>
                  <a:lnTo>
                    <a:pt x="113" y="51"/>
                  </a:lnTo>
                  <a:lnTo>
                    <a:pt x="114" y="30"/>
                  </a:lnTo>
                  <a:lnTo>
                    <a:pt x="107" y="16"/>
                  </a:lnTo>
                  <a:lnTo>
                    <a:pt x="75" y="0"/>
                  </a:lnTo>
                  <a:lnTo>
                    <a:pt x="23" y="2"/>
                  </a:lnTo>
                  <a:lnTo>
                    <a:pt x="0" y="31"/>
                  </a:lnTo>
                  <a:lnTo>
                    <a:pt x="7" y="66"/>
                  </a:lnTo>
                  <a:lnTo>
                    <a:pt x="15" y="75"/>
                  </a:lnTo>
                  <a:close/>
                </a:path>
              </a:pathLst>
            </a:custGeom>
            <a:solidFill>
              <a:srgbClr val="990000"/>
            </a:solidFill>
            <a:ln w="9525">
              <a:noFill/>
              <a:round/>
              <a:headEnd/>
              <a:tailEnd/>
            </a:ln>
          </p:spPr>
          <p:txBody>
            <a:bodyPr/>
            <a:lstStyle/>
            <a:p>
              <a:endParaRPr lang="fr-FR"/>
            </a:p>
          </p:txBody>
        </p:sp>
        <p:sp>
          <p:nvSpPr>
            <p:cNvPr id="19666" name="Freeform 128"/>
            <p:cNvSpPr>
              <a:spLocks/>
            </p:cNvSpPr>
            <p:nvPr/>
          </p:nvSpPr>
          <p:spPr bwMode="auto">
            <a:xfrm>
              <a:off x="764" y="1275"/>
              <a:ext cx="18" cy="12"/>
            </a:xfrm>
            <a:custGeom>
              <a:avLst/>
              <a:gdLst>
                <a:gd name="T0" fmla="*/ 0 w 108"/>
                <a:gd name="T1" fmla="*/ 0 h 76"/>
                <a:gd name="T2" fmla="*/ 0 w 108"/>
                <a:gd name="T3" fmla="*/ 0 h 76"/>
                <a:gd name="T4" fmla="*/ 0 w 108"/>
                <a:gd name="T5" fmla="*/ 0 h 76"/>
                <a:gd name="T6" fmla="*/ 0 w 108"/>
                <a:gd name="T7" fmla="*/ 0 h 76"/>
                <a:gd name="T8" fmla="*/ 0 w 108"/>
                <a:gd name="T9" fmla="*/ 0 h 76"/>
                <a:gd name="T10" fmla="*/ 1 w 108"/>
                <a:gd name="T11" fmla="*/ 0 h 76"/>
                <a:gd name="T12" fmla="*/ 1 w 108"/>
                <a:gd name="T13" fmla="*/ 0 h 76"/>
                <a:gd name="T14" fmla="*/ 1 w 108"/>
                <a:gd name="T15" fmla="*/ 0 h 76"/>
                <a:gd name="T16" fmla="*/ 0 w 108"/>
                <a:gd name="T17" fmla="*/ 0 h 76"/>
                <a:gd name="T18" fmla="*/ 0 w 108"/>
                <a:gd name="T19" fmla="*/ 0 h 76"/>
                <a:gd name="T20" fmla="*/ 0 w 108"/>
                <a:gd name="T21" fmla="*/ 0 h 76"/>
                <a:gd name="T22" fmla="*/ 0 w 108"/>
                <a:gd name="T23" fmla="*/ 0 h 76"/>
                <a:gd name="T24" fmla="*/ 0 w 108"/>
                <a:gd name="T25" fmla="*/ 0 h 76"/>
                <a:gd name="T26" fmla="*/ 0 w 108"/>
                <a:gd name="T27" fmla="*/ 0 h 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8"/>
                <a:gd name="T43" fmla="*/ 0 h 76"/>
                <a:gd name="T44" fmla="*/ 108 w 108"/>
                <a:gd name="T45" fmla="*/ 76 h 7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8" h="76">
                  <a:moveTo>
                    <a:pt x="5" y="49"/>
                  </a:moveTo>
                  <a:lnTo>
                    <a:pt x="14" y="44"/>
                  </a:lnTo>
                  <a:lnTo>
                    <a:pt x="27" y="57"/>
                  </a:lnTo>
                  <a:lnTo>
                    <a:pt x="27" y="74"/>
                  </a:lnTo>
                  <a:lnTo>
                    <a:pt x="64" y="76"/>
                  </a:lnTo>
                  <a:lnTo>
                    <a:pt x="96" y="69"/>
                  </a:lnTo>
                  <a:lnTo>
                    <a:pt x="108" y="42"/>
                  </a:lnTo>
                  <a:lnTo>
                    <a:pt x="102" y="12"/>
                  </a:lnTo>
                  <a:lnTo>
                    <a:pt x="91" y="0"/>
                  </a:lnTo>
                  <a:lnTo>
                    <a:pt x="33" y="3"/>
                  </a:lnTo>
                  <a:lnTo>
                    <a:pt x="8" y="12"/>
                  </a:lnTo>
                  <a:lnTo>
                    <a:pt x="0" y="40"/>
                  </a:lnTo>
                  <a:lnTo>
                    <a:pt x="5" y="49"/>
                  </a:lnTo>
                  <a:close/>
                </a:path>
              </a:pathLst>
            </a:custGeom>
            <a:solidFill>
              <a:srgbClr val="990000"/>
            </a:solidFill>
            <a:ln w="9525">
              <a:noFill/>
              <a:round/>
              <a:headEnd/>
              <a:tailEnd/>
            </a:ln>
          </p:spPr>
          <p:txBody>
            <a:bodyPr/>
            <a:lstStyle/>
            <a:p>
              <a:endParaRPr lang="fr-FR"/>
            </a:p>
          </p:txBody>
        </p:sp>
        <p:sp>
          <p:nvSpPr>
            <p:cNvPr id="19667" name="Freeform 129"/>
            <p:cNvSpPr>
              <a:spLocks/>
            </p:cNvSpPr>
            <p:nvPr/>
          </p:nvSpPr>
          <p:spPr bwMode="auto">
            <a:xfrm>
              <a:off x="645" y="1266"/>
              <a:ext cx="62" cy="83"/>
            </a:xfrm>
            <a:custGeom>
              <a:avLst/>
              <a:gdLst>
                <a:gd name="T0" fmla="*/ 0 w 370"/>
                <a:gd name="T1" fmla="*/ 0 h 495"/>
                <a:gd name="T2" fmla="*/ 0 w 370"/>
                <a:gd name="T3" fmla="*/ 1 h 495"/>
                <a:gd name="T4" fmla="*/ 0 w 370"/>
                <a:gd name="T5" fmla="*/ 1 h 495"/>
                <a:gd name="T6" fmla="*/ 0 w 370"/>
                <a:gd name="T7" fmla="*/ 1 h 495"/>
                <a:gd name="T8" fmla="*/ 0 w 370"/>
                <a:gd name="T9" fmla="*/ 1 h 495"/>
                <a:gd name="T10" fmla="*/ 0 w 370"/>
                <a:gd name="T11" fmla="*/ 1 h 495"/>
                <a:gd name="T12" fmla="*/ 1 w 370"/>
                <a:gd name="T13" fmla="*/ 2 h 495"/>
                <a:gd name="T14" fmla="*/ 1 w 370"/>
                <a:gd name="T15" fmla="*/ 2 h 495"/>
                <a:gd name="T16" fmla="*/ 1 w 370"/>
                <a:gd name="T17" fmla="*/ 2 h 495"/>
                <a:gd name="T18" fmla="*/ 1 w 370"/>
                <a:gd name="T19" fmla="*/ 2 h 495"/>
                <a:gd name="T20" fmla="*/ 2 w 370"/>
                <a:gd name="T21" fmla="*/ 2 h 495"/>
                <a:gd name="T22" fmla="*/ 2 w 370"/>
                <a:gd name="T23" fmla="*/ 2 h 495"/>
                <a:gd name="T24" fmla="*/ 2 w 370"/>
                <a:gd name="T25" fmla="*/ 1 h 495"/>
                <a:gd name="T26" fmla="*/ 2 w 370"/>
                <a:gd name="T27" fmla="*/ 1 h 495"/>
                <a:gd name="T28" fmla="*/ 2 w 370"/>
                <a:gd name="T29" fmla="*/ 1 h 495"/>
                <a:gd name="T30" fmla="*/ 2 w 370"/>
                <a:gd name="T31" fmla="*/ 1 h 495"/>
                <a:gd name="T32" fmla="*/ 2 w 370"/>
                <a:gd name="T33" fmla="*/ 0 h 495"/>
                <a:gd name="T34" fmla="*/ 1 w 370"/>
                <a:gd name="T35" fmla="*/ 0 h 495"/>
                <a:gd name="T36" fmla="*/ 1 w 370"/>
                <a:gd name="T37" fmla="*/ 0 h 495"/>
                <a:gd name="T38" fmla="*/ 0 w 370"/>
                <a:gd name="T39" fmla="*/ 0 h 495"/>
                <a:gd name="T40" fmla="*/ 0 w 370"/>
                <a:gd name="T41" fmla="*/ 0 h 4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0"/>
                <a:gd name="T64" fmla="*/ 0 h 495"/>
                <a:gd name="T65" fmla="*/ 370 w 370"/>
                <a:gd name="T66" fmla="*/ 495 h 49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0" h="495">
                  <a:moveTo>
                    <a:pt x="24" y="65"/>
                  </a:moveTo>
                  <a:lnTo>
                    <a:pt x="11" y="165"/>
                  </a:lnTo>
                  <a:lnTo>
                    <a:pt x="0" y="174"/>
                  </a:lnTo>
                  <a:lnTo>
                    <a:pt x="2" y="220"/>
                  </a:lnTo>
                  <a:lnTo>
                    <a:pt x="22" y="267"/>
                  </a:lnTo>
                  <a:lnTo>
                    <a:pt x="44" y="279"/>
                  </a:lnTo>
                  <a:lnTo>
                    <a:pt x="113" y="464"/>
                  </a:lnTo>
                  <a:lnTo>
                    <a:pt x="197" y="495"/>
                  </a:lnTo>
                  <a:lnTo>
                    <a:pt x="217" y="490"/>
                  </a:lnTo>
                  <a:lnTo>
                    <a:pt x="288" y="449"/>
                  </a:lnTo>
                  <a:lnTo>
                    <a:pt x="320" y="426"/>
                  </a:lnTo>
                  <a:lnTo>
                    <a:pt x="314" y="378"/>
                  </a:lnTo>
                  <a:lnTo>
                    <a:pt x="337" y="261"/>
                  </a:lnTo>
                  <a:lnTo>
                    <a:pt x="355" y="253"/>
                  </a:lnTo>
                  <a:lnTo>
                    <a:pt x="370" y="170"/>
                  </a:lnTo>
                  <a:lnTo>
                    <a:pt x="353" y="152"/>
                  </a:lnTo>
                  <a:lnTo>
                    <a:pt x="324" y="47"/>
                  </a:lnTo>
                  <a:lnTo>
                    <a:pt x="250" y="0"/>
                  </a:lnTo>
                  <a:lnTo>
                    <a:pt x="103" y="1"/>
                  </a:lnTo>
                  <a:lnTo>
                    <a:pt x="24" y="65"/>
                  </a:lnTo>
                  <a:close/>
                </a:path>
              </a:pathLst>
            </a:custGeom>
            <a:solidFill>
              <a:srgbClr val="994C40"/>
            </a:solidFill>
            <a:ln w="9525">
              <a:noFill/>
              <a:round/>
              <a:headEnd/>
              <a:tailEnd/>
            </a:ln>
          </p:spPr>
          <p:txBody>
            <a:bodyPr/>
            <a:lstStyle/>
            <a:p>
              <a:endParaRPr lang="fr-FR"/>
            </a:p>
          </p:txBody>
        </p:sp>
        <p:sp>
          <p:nvSpPr>
            <p:cNvPr id="19668" name="Freeform 130"/>
            <p:cNvSpPr>
              <a:spLocks/>
            </p:cNvSpPr>
            <p:nvPr/>
          </p:nvSpPr>
          <p:spPr bwMode="auto">
            <a:xfrm>
              <a:off x="664" y="1315"/>
              <a:ext cx="24" cy="5"/>
            </a:xfrm>
            <a:custGeom>
              <a:avLst/>
              <a:gdLst>
                <a:gd name="T0" fmla="*/ 0 w 145"/>
                <a:gd name="T1" fmla="*/ 0 h 29"/>
                <a:gd name="T2" fmla="*/ 1 w 145"/>
                <a:gd name="T3" fmla="*/ 0 h 29"/>
                <a:gd name="T4" fmla="*/ 1 w 145"/>
                <a:gd name="T5" fmla="*/ 0 h 29"/>
                <a:gd name="T6" fmla="*/ 0 w 145"/>
                <a:gd name="T7" fmla="*/ 0 h 29"/>
                <a:gd name="T8" fmla="*/ 0 w 145"/>
                <a:gd name="T9" fmla="*/ 0 h 29"/>
                <a:gd name="T10" fmla="*/ 0 w 145"/>
                <a:gd name="T11" fmla="*/ 0 h 29"/>
                <a:gd name="T12" fmla="*/ 0 w 145"/>
                <a:gd name="T13" fmla="*/ 0 h 29"/>
                <a:gd name="T14" fmla="*/ 0 w 145"/>
                <a:gd name="T15" fmla="*/ 0 h 29"/>
                <a:gd name="T16" fmla="*/ 0 60000 65536"/>
                <a:gd name="T17" fmla="*/ 0 60000 65536"/>
                <a:gd name="T18" fmla="*/ 0 60000 65536"/>
                <a:gd name="T19" fmla="*/ 0 60000 65536"/>
                <a:gd name="T20" fmla="*/ 0 60000 65536"/>
                <a:gd name="T21" fmla="*/ 0 60000 65536"/>
                <a:gd name="T22" fmla="*/ 0 60000 65536"/>
                <a:gd name="T23" fmla="*/ 0 60000 65536"/>
                <a:gd name="T24" fmla="*/ 0 w 145"/>
                <a:gd name="T25" fmla="*/ 0 h 29"/>
                <a:gd name="T26" fmla="*/ 145 w 145"/>
                <a:gd name="T27" fmla="*/ 29 h 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5" h="29">
                  <a:moveTo>
                    <a:pt x="9" y="5"/>
                  </a:moveTo>
                  <a:lnTo>
                    <a:pt x="136" y="0"/>
                  </a:lnTo>
                  <a:lnTo>
                    <a:pt x="145" y="23"/>
                  </a:lnTo>
                  <a:lnTo>
                    <a:pt x="74" y="29"/>
                  </a:lnTo>
                  <a:lnTo>
                    <a:pt x="11" y="24"/>
                  </a:lnTo>
                  <a:lnTo>
                    <a:pt x="0" y="17"/>
                  </a:lnTo>
                  <a:lnTo>
                    <a:pt x="9" y="5"/>
                  </a:lnTo>
                  <a:close/>
                </a:path>
              </a:pathLst>
            </a:custGeom>
            <a:solidFill>
              <a:srgbClr val="FFFFFF"/>
            </a:solidFill>
            <a:ln w="9525">
              <a:noFill/>
              <a:round/>
              <a:headEnd/>
              <a:tailEnd/>
            </a:ln>
          </p:spPr>
          <p:txBody>
            <a:bodyPr/>
            <a:lstStyle/>
            <a:p>
              <a:endParaRPr lang="fr-FR"/>
            </a:p>
          </p:txBody>
        </p:sp>
        <p:sp>
          <p:nvSpPr>
            <p:cNvPr id="19669" name="Freeform 131"/>
            <p:cNvSpPr>
              <a:spLocks/>
            </p:cNvSpPr>
            <p:nvPr/>
          </p:nvSpPr>
          <p:spPr bwMode="auto">
            <a:xfrm>
              <a:off x="566" y="1245"/>
              <a:ext cx="60" cy="83"/>
            </a:xfrm>
            <a:custGeom>
              <a:avLst/>
              <a:gdLst>
                <a:gd name="T0" fmla="*/ 0 w 357"/>
                <a:gd name="T1" fmla="*/ 0 h 499"/>
                <a:gd name="T2" fmla="*/ 0 w 357"/>
                <a:gd name="T3" fmla="*/ 0 h 499"/>
                <a:gd name="T4" fmla="*/ 0 w 357"/>
                <a:gd name="T5" fmla="*/ 1 h 499"/>
                <a:gd name="T6" fmla="*/ 0 w 357"/>
                <a:gd name="T7" fmla="*/ 1 h 499"/>
                <a:gd name="T8" fmla="*/ 0 w 357"/>
                <a:gd name="T9" fmla="*/ 1 h 499"/>
                <a:gd name="T10" fmla="*/ 0 w 357"/>
                <a:gd name="T11" fmla="*/ 1 h 499"/>
                <a:gd name="T12" fmla="*/ 0 w 357"/>
                <a:gd name="T13" fmla="*/ 1 h 499"/>
                <a:gd name="T14" fmla="*/ 0 w 357"/>
                <a:gd name="T15" fmla="*/ 2 h 499"/>
                <a:gd name="T16" fmla="*/ 0 w 357"/>
                <a:gd name="T17" fmla="*/ 2 h 499"/>
                <a:gd name="T18" fmla="*/ 1 w 357"/>
                <a:gd name="T19" fmla="*/ 2 h 499"/>
                <a:gd name="T20" fmla="*/ 1 w 357"/>
                <a:gd name="T21" fmla="*/ 2 h 499"/>
                <a:gd name="T22" fmla="*/ 2 w 357"/>
                <a:gd name="T23" fmla="*/ 1 h 499"/>
                <a:gd name="T24" fmla="*/ 2 w 357"/>
                <a:gd name="T25" fmla="*/ 1 h 499"/>
                <a:gd name="T26" fmla="*/ 2 w 357"/>
                <a:gd name="T27" fmla="*/ 1 h 499"/>
                <a:gd name="T28" fmla="*/ 2 w 357"/>
                <a:gd name="T29" fmla="*/ 1 h 499"/>
                <a:gd name="T30" fmla="*/ 2 w 357"/>
                <a:gd name="T31" fmla="*/ 1 h 499"/>
                <a:gd name="T32" fmla="*/ 2 w 357"/>
                <a:gd name="T33" fmla="*/ 1 h 499"/>
                <a:gd name="T34" fmla="*/ 2 w 357"/>
                <a:gd name="T35" fmla="*/ 1 h 499"/>
                <a:gd name="T36" fmla="*/ 2 w 357"/>
                <a:gd name="T37" fmla="*/ 0 h 499"/>
                <a:gd name="T38" fmla="*/ 1 w 357"/>
                <a:gd name="T39" fmla="*/ 0 h 499"/>
                <a:gd name="T40" fmla="*/ 1 w 357"/>
                <a:gd name="T41" fmla="*/ 0 h 499"/>
                <a:gd name="T42" fmla="*/ 1 w 357"/>
                <a:gd name="T43" fmla="*/ 0 h 499"/>
                <a:gd name="T44" fmla="*/ 1 w 357"/>
                <a:gd name="T45" fmla="*/ 0 h 499"/>
                <a:gd name="T46" fmla="*/ 1 w 357"/>
                <a:gd name="T47" fmla="*/ 0 h 499"/>
                <a:gd name="T48" fmla="*/ 0 w 357"/>
                <a:gd name="T49" fmla="*/ 0 h 499"/>
                <a:gd name="T50" fmla="*/ 0 w 357"/>
                <a:gd name="T51" fmla="*/ 0 h 49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57"/>
                <a:gd name="T79" fmla="*/ 0 h 499"/>
                <a:gd name="T80" fmla="*/ 357 w 357"/>
                <a:gd name="T81" fmla="*/ 499 h 49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57" h="499">
                  <a:moveTo>
                    <a:pt x="83" y="30"/>
                  </a:moveTo>
                  <a:lnTo>
                    <a:pt x="49" y="95"/>
                  </a:lnTo>
                  <a:lnTo>
                    <a:pt x="32" y="188"/>
                  </a:lnTo>
                  <a:lnTo>
                    <a:pt x="7" y="194"/>
                  </a:lnTo>
                  <a:lnTo>
                    <a:pt x="0" y="251"/>
                  </a:lnTo>
                  <a:lnTo>
                    <a:pt x="7" y="293"/>
                  </a:lnTo>
                  <a:lnTo>
                    <a:pt x="27" y="308"/>
                  </a:lnTo>
                  <a:lnTo>
                    <a:pt x="49" y="443"/>
                  </a:lnTo>
                  <a:lnTo>
                    <a:pt x="75" y="465"/>
                  </a:lnTo>
                  <a:lnTo>
                    <a:pt x="160" y="499"/>
                  </a:lnTo>
                  <a:lnTo>
                    <a:pt x="241" y="464"/>
                  </a:lnTo>
                  <a:lnTo>
                    <a:pt x="312" y="319"/>
                  </a:lnTo>
                  <a:lnTo>
                    <a:pt x="330" y="309"/>
                  </a:lnTo>
                  <a:lnTo>
                    <a:pt x="351" y="273"/>
                  </a:lnTo>
                  <a:lnTo>
                    <a:pt x="357" y="225"/>
                  </a:lnTo>
                  <a:lnTo>
                    <a:pt x="350" y="206"/>
                  </a:lnTo>
                  <a:lnTo>
                    <a:pt x="327" y="199"/>
                  </a:lnTo>
                  <a:lnTo>
                    <a:pt x="325" y="148"/>
                  </a:lnTo>
                  <a:lnTo>
                    <a:pt x="317" y="96"/>
                  </a:lnTo>
                  <a:lnTo>
                    <a:pt x="294" y="47"/>
                  </a:lnTo>
                  <a:lnTo>
                    <a:pt x="277" y="27"/>
                  </a:lnTo>
                  <a:lnTo>
                    <a:pt x="241" y="6"/>
                  </a:lnTo>
                  <a:lnTo>
                    <a:pt x="183" y="0"/>
                  </a:lnTo>
                  <a:lnTo>
                    <a:pt x="134" y="7"/>
                  </a:lnTo>
                  <a:lnTo>
                    <a:pt x="83" y="30"/>
                  </a:lnTo>
                  <a:close/>
                </a:path>
              </a:pathLst>
            </a:custGeom>
            <a:solidFill>
              <a:srgbClr val="CC6659"/>
            </a:solidFill>
            <a:ln w="9525">
              <a:noFill/>
              <a:round/>
              <a:headEnd/>
              <a:tailEnd/>
            </a:ln>
          </p:spPr>
          <p:txBody>
            <a:bodyPr/>
            <a:lstStyle/>
            <a:p>
              <a:endParaRPr lang="fr-FR"/>
            </a:p>
          </p:txBody>
        </p:sp>
        <p:sp>
          <p:nvSpPr>
            <p:cNvPr id="19670" name="Freeform 132"/>
            <p:cNvSpPr>
              <a:spLocks/>
            </p:cNvSpPr>
            <p:nvPr/>
          </p:nvSpPr>
          <p:spPr bwMode="auto">
            <a:xfrm>
              <a:off x="585" y="1298"/>
              <a:ext cx="16" cy="4"/>
            </a:xfrm>
            <a:custGeom>
              <a:avLst/>
              <a:gdLst>
                <a:gd name="T0" fmla="*/ 0 w 92"/>
                <a:gd name="T1" fmla="*/ 0 h 24"/>
                <a:gd name="T2" fmla="*/ 0 w 92"/>
                <a:gd name="T3" fmla="*/ 0 h 24"/>
                <a:gd name="T4" fmla="*/ 0 w 92"/>
                <a:gd name="T5" fmla="*/ 0 h 24"/>
                <a:gd name="T6" fmla="*/ 1 w 92"/>
                <a:gd name="T7" fmla="*/ 0 h 24"/>
                <a:gd name="T8" fmla="*/ 0 w 92"/>
                <a:gd name="T9" fmla="*/ 0 h 24"/>
                <a:gd name="T10" fmla="*/ 0 w 92"/>
                <a:gd name="T11" fmla="*/ 0 h 24"/>
                <a:gd name="T12" fmla="*/ 0 w 92"/>
                <a:gd name="T13" fmla="*/ 0 h 24"/>
                <a:gd name="T14" fmla="*/ 0 w 92"/>
                <a:gd name="T15" fmla="*/ 0 h 24"/>
                <a:gd name="T16" fmla="*/ 0 60000 65536"/>
                <a:gd name="T17" fmla="*/ 0 60000 65536"/>
                <a:gd name="T18" fmla="*/ 0 60000 65536"/>
                <a:gd name="T19" fmla="*/ 0 60000 65536"/>
                <a:gd name="T20" fmla="*/ 0 60000 65536"/>
                <a:gd name="T21" fmla="*/ 0 60000 65536"/>
                <a:gd name="T22" fmla="*/ 0 60000 65536"/>
                <a:gd name="T23" fmla="*/ 0 60000 65536"/>
                <a:gd name="T24" fmla="*/ 0 w 92"/>
                <a:gd name="T25" fmla="*/ 0 h 24"/>
                <a:gd name="T26" fmla="*/ 92 w 9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2" h="24">
                  <a:moveTo>
                    <a:pt x="0" y="19"/>
                  </a:moveTo>
                  <a:lnTo>
                    <a:pt x="53" y="24"/>
                  </a:lnTo>
                  <a:lnTo>
                    <a:pt x="83" y="24"/>
                  </a:lnTo>
                  <a:lnTo>
                    <a:pt x="92" y="18"/>
                  </a:lnTo>
                  <a:lnTo>
                    <a:pt x="79" y="0"/>
                  </a:lnTo>
                  <a:lnTo>
                    <a:pt x="27" y="1"/>
                  </a:lnTo>
                  <a:lnTo>
                    <a:pt x="0" y="19"/>
                  </a:lnTo>
                  <a:close/>
                </a:path>
              </a:pathLst>
            </a:custGeom>
            <a:solidFill>
              <a:srgbClr val="FFFFFF"/>
            </a:solidFill>
            <a:ln w="9525">
              <a:noFill/>
              <a:round/>
              <a:headEnd/>
              <a:tailEnd/>
            </a:ln>
          </p:spPr>
          <p:txBody>
            <a:bodyPr/>
            <a:lstStyle/>
            <a:p>
              <a:endParaRPr lang="fr-FR"/>
            </a:p>
          </p:txBody>
        </p:sp>
        <p:sp>
          <p:nvSpPr>
            <p:cNvPr id="19671" name="Freeform 133"/>
            <p:cNvSpPr>
              <a:spLocks/>
            </p:cNvSpPr>
            <p:nvPr/>
          </p:nvSpPr>
          <p:spPr bwMode="auto">
            <a:xfrm>
              <a:off x="444" y="1238"/>
              <a:ext cx="67" cy="84"/>
            </a:xfrm>
            <a:custGeom>
              <a:avLst/>
              <a:gdLst>
                <a:gd name="T0" fmla="*/ 0 w 401"/>
                <a:gd name="T1" fmla="*/ 1 h 503"/>
                <a:gd name="T2" fmla="*/ 0 w 401"/>
                <a:gd name="T3" fmla="*/ 1 h 503"/>
                <a:gd name="T4" fmla="*/ 0 w 401"/>
                <a:gd name="T5" fmla="*/ 1 h 503"/>
                <a:gd name="T6" fmla="*/ 0 w 401"/>
                <a:gd name="T7" fmla="*/ 2 h 503"/>
                <a:gd name="T8" fmla="*/ 0 w 401"/>
                <a:gd name="T9" fmla="*/ 2 h 503"/>
                <a:gd name="T10" fmla="*/ 0 w 401"/>
                <a:gd name="T11" fmla="*/ 2 h 503"/>
                <a:gd name="T12" fmla="*/ 1 w 401"/>
                <a:gd name="T13" fmla="*/ 2 h 503"/>
                <a:gd name="T14" fmla="*/ 1 w 401"/>
                <a:gd name="T15" fmla="*/ 2 h 503"/>
                <a:gd name="T16" fmla="*/ 2 w 401"/>
                <a:gd name="T17" fmla="*/ 2 h 503"/>
                <a:gd name="T18" fmla="*/ 2 w 401"/>
                <a:gd name="T19" fmla="*/ 2 h 503"/>
                <a:gd name="T20" fmla="*/ 2 w 401"/>
                <a:gd name="T21" fmla="*/ 1 h 503"/>
                <a:gd name="T22" fmla="*/ 2 w 401"/>
                <a:gd name="T23" fmla="*/ 1 h 503"/>
                <a:gd name="T24" fmla="*/ 2 w 401"/>
                <a:gd name="T25" fmla="*/ 1 h 503"/>
                <a:gd name="T26" fmla="*/ 2 w 401"/>
                <a:gd name="T27" fmla="*/ 0 h 503"/>
                <a:gd name="T28" fmla="*/ 2 w 401"/>
                <a:gd name="T29" fmla="*/ 0 h 503"/>
                <a:gd name="T30" fmla="*/ 1 w 401"/>
                <a:gd name="T31" fmla="*/ 0 h 503"/>
                <a:gd name="T32" fmla="*/ 1 w 401"/>
                <a:gd name="T33" fmla="*/ 0 h 503"/>
                <a:gd name="T34" fmla="*/ 0 w 401"/>
                <a:gd name="T35" fmla="*/ 0 h 503"/>
                <a:gd name="T36" fmla="*/ 0 w 401"/>
                <a:gd name="T37" fmla="*/ 1 h 503"/>
                <a:gd name="T38" fmla="*/ 0 w 401"/>
                <a:gd name="T39" fmla="*/ 1 h 50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1"/>
                <a:gd name="T61" fmla="*/ 0 h 503"/>
                <a:gd name="T62" fmla="*/ 401 w 401"/>
                <a:gd name="T63" fmla="*/ 503 h 50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1" h="503">
                  <a:moveTo>
                    <a:pt x="17" y="205"/>
                  </a:moveTo>
                  <a:lnTo>
                    <a:pt x="0" y="245"/>
                  </a:lnTo>
                  <a:lnTo>
                    <a:pt x="0" y="296"/>
                  </a:lnTo>
                  <a:lnTo>
                    <a:pt x="17" y="337"/>
                  </a:lnTo>
                  <a:lnTo>
                    <a:pt x="39" y="347"/>
                  </a:lnTo>
                  <a:lnTo>
                    <a:pt x="42" y="422"/>
                  </a:lnTo>
                  <a:lnTo>
                    <a:pt x="99" y="453"/>
                  </a:lnTo>
                  <a:lnTo>
                    <a:pt x="210" y="503"/>
                  </a:lnTo>
                  <a:lnTo>
                    <a:pt x="315" y="458"/>
                  </a:lnTo>
                  <a:lnTo>
                    <a:pt x="379" y="349"/>
                  </a:lnTo>
                  <a:lnTo>
                    <a:pt x="398" y="228"/>
                  </a:lnTo>
                  <a:lnTo>
                    <a:pt x="401" y="195"/>
                  </a:lnTo>
                  <a:lnTo>
                    <a:pt x="388" y="96"/>
                  </a:lnTo>
                  <a:lnTo>
                    <a:pt x="351" y="47"/>
                  </a:lnTo>
                  <a:lnTo>
                    <a:pt x="317" y="20"/>
                  </a:lnTo>
                  <a:lnTo>
                    <a:pt x="262" y="0"/>
                  </a:lnTo>
                  <a:lnTo>
                    <a:pt x="184" y="1"/>
                  </a:lnTo>
                  <a:lnTo>
                    <a:pt x="65" y="73"/>
                  </a:lnTo>
                  <a:lnTo>
                    <a:pt x="17" y="205"/>
                  </a:lnTo>
                  <a:close/>
                </a:path>
              </a:pathLst>
            </a:custGeom>
            <a:solidFill>
              <a:srgbClr val="994C40"/>
            </a:solidFill>
            <a:ln w="9525">
              <a:noFill/>
              <a:round/>
              <a:headEnd/>
              <a:tailEnd/>
            </a:ln>
          </p:spPr>
          <p:txBody>
            <a:bodyPr/>
            <a:lstStyle/>
            <a:p>
              <a:endParaRPr lang="fr-FR"/>
            </a:p>
          </p:txBody>
        </p:sp>
        <p:sp>
          <p:nvSpPr>
            <p:cNvPr id="19672" name="Freeform 134"/>
            <p:cNvSpPr>
              <a:spLocks/>
            </p:cNvSpPr>
            <p:nvPr/>
          </p:nvSpPr>
          <p:spPr bwMode="auto">
            <a:xfrm>
              <a:off x="455" y="1274"/>
              <a:ext cx="19" cy="33"/>
            </a:xfrm>
            <a:custGeom>
              <a:avLst/>
              <a:gdLst>
                <a:gd name="T0" fmla="*/ 0 w 111"/>
                <a:gd name="T1" fmla="*/ 0 h 199"/>
                <a:gd name="T2" fmla="*/ 0 w 111"/>
                <a:gd name="T3" fmla="*/ 0 h 199"/>
                <a:gd name="T4" fmla="*/ 1 w 111"/>
                <a:gd name="T5" fmla="*/ 0 h 199"/>
                <a:gd name="T6" fmla="*/ 0 w 111"/>
                <a:gd name="T7" fmla="*/ 0 h 199"/>
                <a:gd name="T8" fmla="*/ 0 w 111"/>
                <a:gd name="T9" fmla="*/ 1 h 199"/>
                <a:gd name="T10" fmla="*/ 1 w 111"/>
                <a:gd name="T11" fmla="*/ 1 h 199"/>
                <a:gd name="T12" fmla="*/ 0 w 111"/>
                <a:gd name="T13" fmla="*/ 1 h 199"/>
                <a:gd name="T14" fmla="*/ 0 w 111"/>
                <a:gd name="T15" fmla="*/ 0 h 199"/>
                <a:gd name="T16" fmla="*/ 0 w 111"/>
                <a:gd name="T17" fmla="*/ 0 h 199"/>
                <a:gd name="T18" fmla="*/ 0 w 111"/>
                <a:gd name="T19" fmla="*/ 0 h 199"/>
                <a:gd name="T20" fmla="*/ 0 w 111"/>
                <a:gd name="T21" fmla="*/ 0 h 199"/>
                <a:gd name="T22" fmla="*/ 0 w 111"/>
                <a:gd name="T23" fmla="*/ 0 h 1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
                <a:gd name="T37" fmla="*/ 0 h 199"/>
                <a:gd name="T38" fmla="*/ 111 w 111"/>
                <a:gd name="T39" fmla="*/ 199 h 19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 h="199">
                  <a:moveTo>
                    <a:pt x="57" y="0"/>
                  </a:moveTo>
                  <a:lnTo>
                    <a:pt x="63" y="42"/>
                  </a:lnTo>
                  <a:lnTo>
                    <a:pt x="111" y="84"/>
                  </a:lnTo>
                  <a:lnTo>
                    <a:pt x="77" y="118"/>
                  </a:lnTo>
                  <a:lnTo>
                    <a:pt x="76" y="160"/>
                  </a:lnTo>
                  <a:lnTo>
                    <a:pt x="95" y="199"/>
                  </a:lnTo>
                  <a:lnTo>
                    <a:pt x="78" y="199"/>
                  </a:lnTo>
                  <a:lnTo>
                    <a:pt x="3" y="112"/>
                  </a:lnTo>
                  <a:lnTo>
                    <a:pt x="0" y="57"/>
                  </a:lnTo>
                  <a:lnTo>
                    <a:pt x="12" y="5"/>
                  </a:lnTo>
                  <a:lnTo>
                    <a:pt x="57" y="0"/>
                  </a:lnTo>
                  <a:close/>
                </a:path>
              </a:pathLst>
            </a:custGeom>
            <a:solidFill>
              <a:srgbClr val="CC6659"/>
            </a:solidFill>
            <a:ln w="9525">
              <a:noFill/>
              <a:round/>
              <a:headEnd/>
              <a:tailEnd/>
            </a:ln>
          </p:spPr>
          <p:txBody>
            <a:bodyPr/>
            <a:lstStyle/>
            <a:p>
              <a:endParaRPr lang="fr-FR"/>
            </a:p>
          </p:txBody>
        </p:sp>
        <p:sp>
          <p:nvSpPr>
            <p:cNvPr id="19673" name="Freeform 135"/>
            <p:cNvSpPr>
              <a:spLocks/>
            </p:cNvSpPr>
            <p:nvPr/>
          </p:nvSpPr>
          <p:spPr bwMode="auto">
            <a:xfrm>
              <a:off x="489" y="1274"/>
              <a:ext cx="8" cy="11"/>
            </a:xfrm>
            <a:custGeom>
              <a:avLst/>
              <a:gdLst>
                <a:gd name="T0" fmla="*/ 0 w 42"/>
                <a:gd name="T1" fmla="*/ 0 h 63"/>
                <a:gd name="T2" fmla="*/ 0 w 42"/>
                <a:gd name="T3" fmla="*/ 0 h 63"/>
                <a:gd name="T4" fmla="*/ 0 w 42"/>
                <a:gd name="T5" fmla="*/ 0 h 63"/>
                <a:gd name="T6" fmla="*/ 0 w 42"/>
                <a:gd name="T7" fmla="*/ 0 h 63"/>
                <a:gd name="T8" fmla="*/ 0 w 42"/>
                <a:gd name="T9" fmla="*/ 0 h 63"/>
                <a:gd name="T10" fmla="*/ 0 w 42"/>
                <a:gd name="T11" fmla="*/ 0 h 63"/>
                <a:gd name="T12" fmla="*/ 0 w 42"/>
                <a:gd name="T13" fmla="*/ 0 h 63"/>
                <a:gd name="T14" fmla="*/ 0 w 42"/>
                <a:gd name="T15" fmla="*/ 0 h 63"/>
                <a:gd name="T16" fmla="*/ 0 w 42"/>
                <a:gd name="T17" fmla="*/ 0 h 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
                <a:gd name="T28" fmla="*/ 0 h 63"/>
                <a:gd name="T29" fmla="*/ 42 w 42"/>
                <a:gd name="T30" fmla="*/ 63 h 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 h="63">
                  <a:moveTo>
                    <a:pt x="25" y="0"/>
                  </a:moveTo>
                  <a:lnTo>
                    <a:pt x="42" y="53"/>
                  </a:lnTo>
                  <a:lnTo>
                    <a:pt x="34" y="63"/>
                  </a:lnTo>
                  <a:lnTo>
                    <a:pt x="10" y="60"/>
                  </a:lnTo>
                  <a:lnTo>
                    <a:pt x="0" y="41"/>
                  </a:lnTo>
                  <a:lnTo>
                    <a:pt x="12" y="22"/>
                  </a:lnTo>
                  <a:lnTo>
                    <a:pt x="17" y="6"/>
                  </a:lnTo>
                  <a:lnTo>
                    <a:pt x="25" y="0"/>
                  </a:lnTo>
                  <a:close/>
                </a:path>
              </a:pathLst>
            </a:custGeom>
            <a:solidFill>
              <a:srgbClr val="CC6659"/>
            </a:solidFill>
            <a:ln w="9525">
              <a:noFill/>
              <a:round/>
              <a:headEnd/>
              <a:tailEnd/>
            </a:ln>
          </p:spPr>
          <p:txBody>
            <a:bodyPr/>
            <a:lstStyle/>
            <a:p>
              <a:endParaRPr lang="fr-FR"/>
            </a:p>
          </p:txBody>
        </p:sp>
        <p:sp>
          <p:nvSpPr>
            <p:cNvPr id="19674" name="Freeform 136"/>
            <p:cNvSpPr>
              <a:spLocks/>
            </p:cNvSpPr>
            <p:nvPr/>
          </p:nvSpPr>
          <p:spPr bwMode="auto">
            <a:xfrm>
              <a:off x="472" y="1275"/>
              <a:ext cx="15" cy="7"/>
            </a:xfrm>
            <a:custGeom>
              <a:avLst/>
              <a:gdLst>
                <a:gd name="T0" fmla="*/ 0 w 94"/>
                <a:gd name="T1" fmla="*/ 0 h 42"/>
                <a:gd name="T2" fmla="*/ 0 w 94"/>
                <a:gd name="T3" fmla="*/ 0 h 42"/>
                <a:gd name="T4" fmla="*/ 0 w 94"/>
                <a:gd name="T5" fmla="*/ 0 h 42"/>
                <a:gd name="T6" fmla="*/ 0 w 94"/>
                <a:gd name="T7" fmla="*/ 0 h 42"/>
                <a:gd name="T8" fmla="*/ 0 w 94"/>
                <a:gd name="T9" fmla="*/ 0 h 42"/>
                <a:gd name="T10" fmla="*/ 0 w 94"/>
                <a:gd name="T11" fmla="*/ 0 h 42"/>
                <a:gd name="T12" fmla="*/ 0 w 94"/>
                <a:gd name="T13" fmla="*/ 0 h 42"/>
                <a:gd name="T14" fmla="*/ 0 w 94"/>
                <a:gd name="T15" fmla="*/ 0 h 42"/>
                <a:gd name="T16" fmla="*/ 0 w 94"/>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4"/>
                <a:gd name="T28" fmla="*/ 0 h 42"/>
                <a:gd name="T29" fmla="*/ 94 w 94"/>
                <a:gd name="T30" fmla="*/ 42 h 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4" h="42">
                  <a:moveTo>
                    <a:pt x="82" y="6"/>
                  </a:moveTo>
                  <a:lnTo>
                    <a:pt x="53" y="9"/>
                  </a:lnTo>
                  <a:lnTo>
                    <a:pt x="0" y="0"/>
                  </a:lnTo>
                  <a:lnTo>
                    <a:pt x="3" y="29"/>
                  </a:lnTo>
                  <a:lnTo>
                    <a:pt x="26" y="42"/>
                  </a:lnTo>
                  <a:lnTo>
                    <a:pt x="69" y="31"/>
                  </a:lnTo>
                  <a:lnTo>
                    <a:pt x="94" y="7"/>
                  </a:lnTo>
                  <a:lnTo>
                    <a:pt x="82" y="6"/>
                  </a:lnTo>
                  <a:close/>
                </a:path>
              </a:pathLst>
            </a:custGeom>
            <a:solidFill>
              <a:srgbClr val="CC6659"/>
            </a:solidFill>
            <a:ln w="9525">
              <a:noFill/>
              <a:round/>
              <a:headEnd/>
              <a:tailEnd/>
            </a:ln>
          </p:spPr>
          <p:txBody>
            <a:bodyPr/>
            <a:lstStyle/>
            <a:p>
              <a:endParaRPr lang="fr-FR"/>
            </a:p>
          </p:txBody>
        </p:sp>
        <p:sp>
          <p:nvSpPr>
            <p:cNvPr id="19675" name="Freeform 137"/>
            <p:cNvSpPr>
              <a:spLocks/>
            </p:cNvSpPr>
            <p:nvPr/>
          </p:nvSpPr>
          <p:spPr bwMode="auto">
            <a:xfrm>
              <a:off x="501" y="1279"/>
              <a:ext cx="7" cy="4"/>
            </a:xfrm>
            <a:custGeom>
              <a:avLst/>
              <a:gdLst>
                <a:gd name="T0" fmla="*/ 0 w 43"/>
                <a:gd name="T1" fmla="*/ 0 h 24"/>
                <a:gd name="T2" fmla="*/ 0 w 43"/>
                <a:gd name="T3" fmla="*/ 0 h 24"/>
                <a:gd name="T4" fmla="*/ 0 w 43"/>
                <a:gd name="T5" fmla="*/ 0 h 24"/>
                <a:gd name="T6" fmla="*/ 0 w 43"/>
                <a:gd name="T7" fmla="*/ 0 h 24"/>
                <a:gd name="T8" fmla="*/ 0 w 43"/>
                <a:gd name="T9" fmla="*/ 0 h 24"/>
                <a:gd name="T10" fmla="*/ 0 w 43"/>
                <a:gd name="T11" fmla="*/ 0 h 24"/>
                <a:gd name="T12" fmla="*/ 0 w 43"/>
                <a:gd name="T13" fmla="*/ 0 h 24"/>
                <a:gd name="T14" fmla="*/ 0 60000 65536"/>
                <a:gd name="T15" fmla="*/ 0 60000 65536"/>
                <a:gd name="T16" fmla="*/ 0 60000 65536"/>
                <a:gd name="T17" fmla="*/ 0 60000 65536"/>
                <a:gd name="T18" fmla="*/ 0 60000 65536"/>
                <a:gd name="T19" fmla="*/ 0 60000 65536"/>
                <a:gd name="T20" fmla="*/ 0 60000 65536"/>
                <a:gd name="T21" fmla="*/ 0 w 43"/>
                <a:gd name="T22" fmla="*/ 0 h 24"/>
                <a:gd name="T23" fmla="*/ 43 w 43"/>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24">
                  <a:moveTo>
                    <a:pt x="0" y="0"/>
                  </a:moveTo>
                  <a:lnTo>
                    <a:pt x="28" y="6"/>
                  </a:lnTo>
                  <a:lnTo>
                    <a:pt x="43" y="4"/>
                  </a:lnTo>
                  <a:lnTo>
                    <a:pt x="43" y="24"/>
                  </a:lnTo>
                  <a:lnTo>
                    <a:pt x="18" y="24"/>
                  </a:lnTo>
                  <a:lnTo>
                    <a:pt x="0" y="0"/>
                  </a:lnTo>
                  <a:close/>
                </a:path>
              </a:pathLst>
            </a:custGeom>
            <a:solidFill>
              <a:srgbClr val="CC6659"/>
            </a:solidFill>
            <a:ln w="9525">
              <a:noFill/>
              <a:round/>
              <a:headEnd/>
              <a:tailEnd/>
            </a:ln>
          </p:spPr>
          <p:txBody>
            <a:bodyPr/>
            <a:lstStyle/>
            <a:p>
              <a:endParaRPr lang="fr-FR"/>
            </a:p>
          </p:txBody>
        </p:sp>
        <p:sp>
          <p:nvSpPr>
            <p:cNvPr id="19676" name="Freeform 138"/>
            <p:cNvSpPr>
              <a:spLocks/>
            </p:cNvSpPr>
            <p:nvPr/>
          </p:nvSpPr>
          <p:spPr bwMode="auto">
            <a:xfrm>
              <a:off x="496" y="1257"/>
              <a:ext cx="3" cy="8"/>
            </a:xfrm>
            <a:custGeom>
              <a:avLst/>
              <a:gdLst>
                <a:gd name="T0" fmla="*/ 0 w 23"/>
                <a:gd name="T1" fmla="*/ 0 h 46"/>
                <a:gd name="T2" fmla="*/ 0 w 23"/>
                <a:gd name="T3" fmla="*/ 0 h 46"/>
                <a:gd name="T4" fmla="*/ 0 w 23"/>
                <a:gd name="T5" fmla="*/ 0 h 46"/>
                <a:gd name="T6" fmla="*/ 0 w 23"/>
                <a:gd name="T7" fmla="*/ 0 h 46"/>
                <a:gd name="T8" fmla="*/ 0 w 23"/>
                <a:gd name="T9" fmla="*/ 0 h 46"/>
                <a:gd name="T10" fmla="*/ 0 w 23"/>
                <a:gd name="T11" fmla="*/ 0 h 46"/>
                <a:gd name="T12" fmla="*/ 0 w 23"/>
                <a:gd name="T13" fmla="*/ 0 h 46"/>
                <a:gd name="T14" fmla="*/ 0 w 23"/>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46"/>
                <a:gd name="T26" fmla="*/ 23 w 2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46">
                  <a:moveTo>
                    <a:pt x="23" y="0"/>
                  </a:moveTo>
                  <a:lnTo>
                    <a:pt x="18" y="20"/>
                  </a:lnTo>
                  <a:lnTo>
                    <a:pt x="18" y="35"/>
                  </a:lnTo>
                  <a:lnTo>
                    <a:pt x="0" y="46"/>
                  </a:lnTo>
                  <a:lnTo>
                    <a:pt x="4" y="20"/>
                  </a:lnTo>
                  <a:lnTo>
                    <a:pt x="13" y="7"/>
                  </a:lnTo>
                  <a:lnTo>
                    <a:pt x="23" y="0"/>
                  </a:lnTo>
                  <a:close/>
                </a:path>
              </a:pathLst>
            </a:custGeom>
            <a:solidFill>
              <a:srgbClr val="CC6659"/>
            </a:solidFill>
            <a:ln w="9525">
              <a:noFill/>
              <a:round/>
              <a:headEnd/>
              <a:tailEnd/>
            </a:ln>
          </p:spPr>
          <p:txBody>
            <a:bodyPr/>
            <a:lstStyle/>
            <a:p>
              <a:endParaRPr lang="fr-FR"/>
            </a:p>
          </p:txBody>
        </p:sp>
        <p:sp>
          <p:nvSpPr>
            <p:cNvPr id="19677" name="Freeform 139"/>
            <p:cNvSpPr>
              <a:spLocks/>
            </p:cNvSpPr>
            <p:nvPr/>
          </p:nvSpPr>
          <p:spPr bwMode="auto">
            <a:xfrm>
              <a:off x="480" y="1292"/>
              <a:ext cx="20" cy="4"/>
            </a:xfrm>
            <a:custGeom>
              <a:avLst/>
              <a:gdLst>
                <a:gd name="T0" fmla="*/ 0 w 120"/>
                <a:gd name="T1" fmla="*/ 0 h 21"/>
                <a:gd name="T2" fmla="*/ 0 w 120"/>
                <a:gd name="T3" fmla="*/ 0 h 21"/>
                <a:gd name="T4" fmla="*/ 0 w 120"/>
                <a:gd name="T5" fmla="*/ 0 h 21"/>
                <a:gd name="T6" fmla="*/ 1 w 120"/>
                <a:gd name="T7" fmla="*/ 0 h 21"/>
                <a:gd name="T8" fmla="*/ 1 w 120"/>
                <a:gd name="T9" fmla="*/ 0 h 21"/>
                <a:gd name="T10" fmla="*/ 0 w 120"/>
                <a:gd name="T11" fmla="*/ 0 h 21"/>
                <a:gd name="T12" fmla="*/ 0 w 120"/>
                <a:gd name="T13" fmla="*/ 0 h 21"/>
                <a:gd name="T14" fmla="*/ 0 w 120"/>
                <a:gd name="T15" fmla="*/ 0 h 21"/>
                <a:gd name="T16" fmla="*/ 0 w 120"/>
                <a:gd name="T17" fmla="*/ 0 h 21"/>
                <a:gd name="T18" fmla="*/ 0 w 120"/>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
                <a:gd name="T31" fmla="*/ 0 h 21"/>
                <a:gd name="T32" fmla="*/ 120 w 120"/>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 h="21">
                  <a:moveTo>
                    <a:pt x="0" y="14"/>
                  </a:moveTo>
                  <a:lnTo>
                    <a:pt x="32" y="0"/>
                  </a:lnTo>
                  <a:lnTo>
                    <a:pt x="73" y="4"/>
                  </a:lnTo>
                  <a:lnTo>
                    <a:pt x="107" y="7"/>
                  </a:lnTo>
                  <a:lnTo>
                    <a:pt x="120" y="19"/>
                  </a:lnTo>
                  <a:lnTo>
                    <a:pt x="78" y="21"/>
                  </a:lnTo>
                  <a:lnTo>
                    <a:pt x="33" y="12"/>
                  </a:lnTo>
                  <a:lnTo>
                    <a:pt x="8" y="19"/>
                  </a:lnTo>
                  <a:lnTo>
                    <a:pt x="0" y="14"/>
                  </a:lnTo>
                  <a:close/>
                </a:path>
              </a:pathLst>
            </a:custGeom>
            <a:solidFill>
              <a:srgbClr val="CC6659"/>
            </a:solidFill>
            <a:ln w="9525">
              <a:noFill/>
              <a:round/>
              <a:headEnd/>
              <a:tailEnd/>
            </a:ln>
          </p:spPr>
          <p:txBody>
            <a:bodyPr/>
            <a:lstStyle/>
            <a:p>
              <a:endParaRPr lang="fr-FR"/>
            </a:p>
          </p:txBody>
        </p:sp>
        <p:sp>
          <p:nvSpPr>
            <p:cNvPr id="19678" name="Freeform 140"/>
            <p:cNvSpPr>
              <a:spLocks/>
            </p:cNvSpPr>
            <p:nvPr/>
          </p:nvSpPr>
          <p:spPr bwMode="auto">
            <a:xfrm>
              <a:off x="485" y="1298"/>
              <a:ext cx="11" cy="4"/>
            </a:xfrm>
            <a:custGeom>
              <a:avLst/>
              <a:gdLst>
                <a:gd name="T0" fmla="*/ 0 w 64"/>
                <a:gd name="T1" fmla="*/ 0 h 24"/>
                <a:gd name="T2" fmla="*/ 0 w 64"/>
                <a:gd name="T3" fmla="*/ 0 h 24"/>
                <a:gd name="T4" fmla="*/ 0 w 64"/>
                <a:gd name="T5" fmla="*/ 0 h 24"/>
                <a:gd name="T6" fmla="*/ 0 w 64"/>
                <a:gd name="T7" fmla="*/ 0 h 24"/>
                <a:gd name="T8" fmla="*/ 0 w 64"/>
                <a:gd name="T9" fmla="*/ 0 h 24"/>
                <a:gd name="T10" fmla="*/ 0 w 64"/>
                <a:gd name="T11" fmla="*/ 0 h 24"/>
                <a:gd name="T12" fmla="*/ 0 w 64"/>
                <a:gd name="T13" fmla="*/ 0 h 24"/>
                <a:gd name="T14" fmla="*/ 0 w 64"/>
                <a:gd name="T15" fmla="*/ 0 h 24"/>
                <a:gd name="T16" fmla="*/ 0 w 64"/>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24"/>
                <a:gd name="T29" fmla="*/ 64 w 64"/>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24">
                  <a:moveTo>
                    <a:pt x="0" y="4"/>
                  </a:moveTo>
                  <a:lnTo>
                    <a:pt x="26" y="23"/>
                  </a:lnTo>
                  <a:lnTo>
                    <a:pt x="48" y="24"/>
                  </a:lnTo>
                  <a:lnTo>
                    <a:pt x="64" y="17"/>
                  </a:lnTo>
                  <a:lnTo>
                    <a:pt x="59" y="7"/>
                  </a:lnTo>
                  <a:lnTo>
                    <a:pt x="42" y="7"/>
                  </a:lnTo>
                  <a:lnTo>
                    <a:pt x="13" y="0"/>
                  </a:lnTo>
                  <a:lnTo>
                    <a:pt x="0" y="4"/>
                  </a:lnTo>
                  <a:close/>
                </a:path>
              </a:pathLst>
            </a:custGeom>
            <a:solidFill>
              <a:srgbClr val="CC6659"/>
            </a:solidFill>
            <a:ln w="9525">
              <a:noFill/>
              <a:round/>
              <a:headEnd/>
              <a:tailEnd/>
            </a:ln>
          </p:spPr>
          <p:txBody>
            <a:bodyPr/>
            <a:lstStyle/>
            <a:p>
              <a:endParaRPr lang="fr-FR"/>
            </a:p>
          </p:txBody>
        </p:sp>
        <p:sp>
          <p:nvSpPr>
            <p:cNvPr id="19679" name="Freeform 141"/>
            <p:cNvSpPr>
              <a:spLocks/>
            </p:cNvSpPr>
            <p:nvPr/>
          </p:nvSpPr>
          <p:spPr bwMode="auto">
            <a:xfrm>
              <a:off x="474" y="1302"/>
              <a:ext cx="20" cy="10"/>
            </a:xfrm>
            <a:custGeom>
              <a:avLst/>
              <a:gdLst>
                <a:gd name="T0" fmla="*/ 1 w 116"/>
                <a:gd name="T1" fmla="*/ 0 h 62"/>
                <a:gd name="T2" fmla="*/ 0 w 116"/>
                <a:gd name="T3" fmla="*/ 0 h 62"/>
                <a:gd name="T4" fmla="*/ 0 w 116"/>
                <a:gd name="T5" fmla="*/ 0 h 62"/>
                <a:gd name="T6" fmla="*/ 0 w 116"/>
                <a:gd name="T7" fmla="*/ 0 h 62"/>
                <a:gd name="T8" fmla="*/ 0 w 116"/>
                <a:gd name="T9" fmla="*/ 0 h 62"/>
                <a:gd name="T10" fmla="*/ 0 w 116"/>
                <a:gd name="T11" fmla="*/ 0 h 62"/>
                <a:gd name="T12" fmla="*/ 0 w 116"/>
                <a:gd name="T13" fmla="*/ 0 h 62"/>
                <a:gd name="T14" fmla="*/ 0 w 116"/>
                <a:gd name="T15" fmla="*/ 0 h 62"/>
                <a:gd name="T16" fmla="*/ 1 w 116"/>
                <a:gd name="T17" fmla="*/ 0 h 62"/>
                <a:gd name="T18" fmla="*/ 1 w 116"/>
                <a:gd name="T19" fmla="*/ 0 h 62"/>
                <a:gd name="T20" fmla="*/ 1 w 116"/>
                <a:gd name="T21" fmla="*/ 0 h 62"/>
                <a:gd name="T22" fmla="*/ 1 w 116"/>
                <a:gd name="T23" fmla="*/ 0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6"/>
                <a:gd name="T37" fmla="*/ 0 h 62"/>
                <a:gd name="T38" fmla="*/ 116 w 116"/>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6" h="62">
                  <a:moveTo>
                    <a:pt x="105" y="40"/>
                  </a:moveTo>
                  <a:lnTo>
                    <a:pt x="72" y="33"/>
                  </a:lnTo>
                  <a:lnTo>
                    <a:pt x="52" y="30"/>
                  </a:lnTo>
                  <a:lnTo>
                    <a:pt x="22" y="1"/>
                  </a:lnTo>
                  <a:lnTo>
                    <a:pt x="0" y="0"/>
                  </a:lnTo>
                  <a:lnTo>
                    <a:pt x="1" y="12"/>
                  </a:lnTo>
                  <a:lnTo>
                    <a:pt x="41" y="56"/>
                  </a:lnTo>
                  <a:lnTo>
                    <a:pt x="64" y="62"/>
                  </a:lnTo>
                  <a:lnTo>
                    <a:pt x="105" y="62"/>
                  </a:lnTo>
                  <a:lnTo>
                    <a:pt x="116" y="53"/>
                  </a:lnTo>
                  <a:lnTo>
                    <a:pt x="105" y="40"/>
                  </a:lnTo>
                  <a:close/>
                </a:path>
              </a:pathLst>
            </a:custGeom>
            <a:solidFill>
              <a:srgbClr val="CC6659"/>
            </a:solidFill>
            <a:ln w="9525">
              <a:noFill/>
              <a:round/>
              <a:headEnd/>
              <a:tailEnd/>
            </a:ln>
          </p:spPr>
          <p:txBody>
            <a:bodyPr/>
            <a:lstStyle/>
            <a:p>
              <a:endParaRPr lang="fr-FR"/>
            </a:p>
          </p:txBody>
        </p:sp>
        <p:sp>
          <p:nvSpPr>
            <p:cNvPr id="19680" name="Freeform 142"/>
            <p:cNvSpPr>
              <a:spLocks/>
            </p:cNvSpPr>
            <p:nvPr/>
          </p:nvSpPr>
          <p:spPr bwMode="auto">
            <a:xfrm>
              <a:off x="501" y="1288"/>
              <a:ext cx="5" cy="8"/>
            </a:xfrm>
            <a:custGeom>
              <a:avLst/>
              <a:gdLst>
                <a:gd name="T0" fmla="*/ 0 w 30"/>
                <a:gd name="T1" fmla="*/ 0 h 43"/>
                <a:gd name="T2" fmla="*/ 0 w 30"/>
                <a:gd name="T3" fmla="*/ 0 h 43"/>
                <a:gd name="T4" fmla="*/ 0 w 30"/>
                <a:gd name="T5" fmla="*/ 0 h 43"/>
                <a:gd name="T6" fmla="*/ 0 w 30"/>
                <a:gd name="T7" fmla="*/ 0 h 43"/>
                <a:gd name="T8" fmla="*/ 0 w 30"/>
                <a:gd name="T9" fmla="*/ 0 h 43"/>
                <a:gd name="T10" fmla="*/ 0 w 30"/>
                <a:gd name="T11" fmla="*/ 0 h 43"/>
                <a:gd name="T12" fmla="*/ 0 w 30"/>
                <a:gd name="T13" fmla="*/ 0 h 43"/>
                <a:gd name="T14" fmla="*/ 0 60000 65536"/>
                <a:gd name="T15" fmla="*/ 0 60000 65536"/>
                <a:gd name="T16" fmla="*/ 0 60000 65536"/>
                <a:gd name="T17" fmla="*/ 0 60000 65536"/>
                <a:gd name="T18" fmla="*/ 0 60000 65536"/>
                <a:gd name="T19" fmla="*/ 0 60000 65536"/>
                <a:gd name="T20" fmla="*/ 0 60000 65536"/>
                <a:gd name="T21" fmla="*/ 0 w 30"/>
                <a:gd name="T22" fmla="*/ 0 h 43"/>
                <a:gd name="T23" fmla="*/ 30 w 30"/>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43">
                  <a:moveTo>
                    <a:pt x="14" y="1"/>
                  </a:moveTo>
                  <a:lnTo>
                    <a:pt x="0" y="13"/>
                  </a:lnTo>
                  <a:lnTo>
                    <a:pt x="10" y="43"/>
                  </a:lnTo>
                  <a:lnTo>
                    <a:pt x="22" y="43"/>
                  </a:lnTo>
                  <a:lnTo>
                    <a:pt x="30" y="0"/>
                  </a:lnTo>
                  <a:lnTo>
                    <a:pt x="14" y="1"/>
                  </a:lnTo>
                  <a:close/>
                </a:path>
              </a:pathLst>
            </a:custGeom>
            <a:solidFill>
              <a:srgbClr val="CC6659"/>
            </a:solidFill>
            <a:ln w="9525">
              <a:noFill/>
              <a:round/>
              <a:headEnd/>
              <a:tailEnd/>
            </a:ln>
          </p:spPr>
          <p:txBody>
            <a:bodyPr/>
            <a:lstStyle/>
            <a:p>
              <a:endParaRPr lang="fr-FR"/>
            </a:p>
          </p:txBody>
        </p:sp>
        <p:sp>
          <p:nvSpPr>
            <p:cNvPr id="19681" name="Freeform 143"/>
            <p:cNvSpPr>
              <a:spLocks/>
            </p:cNvSpPr>
            <p:nvPr/>
          </p:nvSpPr>
          <p:spPr bwMode="auto">
            <a:xfrm>
              <a:off x="463" y="1242"/>
              <a:ext cx="21" cy="24"/>
            </a:xfrm>
            <a:custGeom>
              <a:avLst/>
              <a:gdLst>
                <a:gd name="T0" fmla="*/ 1 w 124"/>
                <a:gd name="T1" fmla="*/ 0 h 142"/>
                <a:gd name="T2" fmla="*/ 1 w 124"/>
                <a:gd name="T3" fmla="*/ 0 h 142"/>
                <a:gd name="T4" fmla="*/ 0 w 124"/>
                <a:gd name="T5" fmla="*/ 0 h 142"/>
                <a:gd name="T6" fmla="*/ 1 w 124"/>
                <a:gd name="T7" fmla="*/ 0 h 142"/>
                <a:gd name="T8" fmla="*/ 1 w 124"/>
                <a:gd name="T9" fmla="*/ 0 h 142"/>
                <a:gd name="T10" fmla="*/ 0 w 124"/>
                <a:gd name="T11" fmla="*/ 1 h 142"/>
                <a:gd name="T12" fmla="*/ 0 w 124"/>
                <a:gd name="T13" fmla="*/ 1 h 142"/>
                <a:gd name="T14" fmla="*/ 0 w 124"/>
                <a:gd name="T15" fmla="*/ 1 h 142"/>
                <a:gd name="T16" fmla="*/ 0 w 124"/>
                <a:gd name="T17" fmla="*/ 1 h 142"/>
                <a:gd name="T18" fmla="*/ 0 w 124"/>
                <a:gd name="T19" fmla="*/ 0 h 142"/>
                <a:gd name="T20" fmla="*/ 0 w 124"/>
                <a:gd name="T21" fmla="*/ 0 h 142"/>
                <a:gd name="T22" fmla="*/ 0 w 124"/>
                <a:gd name="T23" fmla="*/ 0 h 142"/>
                <a:gd name="T24" fmla="*/ 1 w 124"/>
                <a:gd name="T25" fmla="*/ 0 h 142"/>
                <a:gd name="T26" fmla="*/ 1 w 124"/>
                <a:gd name="T27" fmla="*/ 0 h 1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4"/>
                <a:gd name="T43" fmla="*/ 0 h 142"/>
                <a:gd name="T44" fmla="*/ 124 w 124"/>
                <a:gd name="T45" fmla="*/ 142 h 14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4" h="142">
                  <a:moveTo>
                    <a:pt x="118" y="0"/>
                  </a:moveTo>
                  <a:lnTo>
                    <a:pt x="89" y="18"/>
                  </a:lnTo>
                  <a:lnTo>
                    <a:pt x="68" y="47"/>
                  </a:lnTo>
                  <a:lnTo>
                    <a:pt x="109" y="66"/>
                  </a:lnTo>
                  <a:lnTo>
                    <a:pt x="124" y="84"/>
                  </a:lnTo>
                  <a:lnTo>
                    <a:pt x="70" y="90"/>
                  </a:lnTo>
                  <a:lnTo>
                    <a:pt x="25" y="124"/>
                  </a:lnTo>
                  <a:lnTo>
                    <a:pt x="0" y="142"/>
                  </a:lnTo>
                  <a:lnTo>
                    <a:pt x="18" y="109"/>
                  </a:lnTo>
                  <a:lnTo>
                    <a:pt x="22" y="64"/>
                  </a:lnTo>
                  <a:lnTo>
                    <a:pt x="42" y="32"/>
                  </a:lnTo>
                  <a:lnTo>
                    <a:pt x="76" y="11"/>
                  </a:lnTo>
                  <a:lnTo>
                    <a:pt x="118" y="0"/>
                  </a:lnTo>
                  <a:close/>
                </a:path>
              </a:pathLst>
            </a:custGeom>
            <a:solidFill>
              <a:srgbClr val="CC6659"/>
            </a:solidFill>
            <a:ln w="9525">
              <a:noFill/>
              <a:round/>
              <a:headEnd/>
              <a:tailEnd/>
            </a:ln>
          </p:spPr>
          <p:txBody>
            <a:bodyPr/>
            <a:lstStyle/>
            <a:p>
              <a:endParaRPr lang="fr-FR"/>
            </a:p>
          </p:txBody>
        </p:sp>
        <p:sp>
          <p:nvSpPr>
            <p:cNvPr id="19682" name="Freeform 144"/>
            <p:cNvSpPr>
              <a:spLocks/>
            </p:cNvSpPr>
            <p:nvPr/>
          </p:nvSpPr>
          <p:spPr bwMode="auto">
            <a:xfrm>
              <a:off x="446" y="1274"/>
              <a:ext cx="4" cy="5"/>
            </a:xfrm>
            <a:custGeom>
              <a:avLst/>
              <a:gdLst>
                <a:gd name="T0" fmla="*/ 0 w 26"/>
                <a:gd name="T1" fmla="*/ 0 h 32"/>
                <a:gd name="T2" fmla="*/ 0 w 26"/>
                <a:gd name="T3" fmla="*/ 0 h 32"/>
                <a:gd name="T4" fmla="*/ 0 w 26"/>
                <a:gd name="T5" fmla="*/ 0 h 32"/>
                <a:gd name="T6" fmla="*/ 0 w 26"/>
                <a:gd name="T7" fmla="*/ 0 h 32"/>
                <a:gd name="T8" fmla="*/ 0 w 26"/>
                <a:gd name="T9" fmla="*/ 0 h 32"/>
                <a:gd name="T10" fmla="*/ 0 60000 65536"/>
                <a:gd name="T11" fmla="*/ 0 60000 65536"/>
                <a:gd name="T12" fmla="*/ 0 60000 65536"/>
                <a:gd name="T13" fmla="*/ 0 60000 65536"/>
                <a:gd name="T14" fmla="*/ 0 60000 65536"/>
                <a:gd name="T15" fmla="*/ 0 w 26"/>
                <a:gd name="T16" fmla="*/ 0 h 32"/>
                <a:gd name="T17" fmla="*/ 26 w 26"/>
                <a:gd name="T18" fmla="*/ 32 h 32"/>
              </a:gdLst>
              <a:ahLst/>
              <a:cxnLst>
                <a:cxn ang="T10">
                  <a:pos x="T0" y="T1"/>
                </a:cxn>
                <a:cxn ang="T11">
                  <a:pos x="T2" y="T3"/>
                </a:cxn>
                <a:cxn ang="T12">
                  <a:pos x="T4" y="T5"/>
                </a:cxn>
                <a:cxn ang="T13">
                  <a:pos x="T6" y="T7"/>
                </a:cxn>
                <a:cxn ang="T14">
                  <a:pos x="T8" y="T9"/>
                </a:cxn>
              </a:cxnLst>
              <a:rect l="T15" t="T16" r="T17" b="T18"/>
              <a:pathLst>
                <a:path w="26" h="32">
                  <a:moveTo>
                    <a:pt x="25" y="0"/>
                  </a:moveTo>
                  <a:lnTo>
                    <a:pt x="0" y="13"/>
                  </a:lnTo>
                  <a:lnTo>
                    <a:pt x="26" y="32"/>
                  </a:lnTo>
                  <a:lnTo>
                    <a:pt x="25" y="0"/>
                  </a:lnTo>
                  <a:close/>
                </a:path>
              </a:pathLst>
            </a:custGeom>
            <a:solidFill>
              <a:srgbClr val="CC6659"/>
            </a:solidFill>
            <a:ln w="9525">
              <a:noFill/>
              <a:round/>
              <a:headEnd/>
              <a:tailEnd/>
            </a:ln>
          </p:spPr>
          <p:txBody>
            <a:bodyPr/>
            <a:lstStyle/>
            <a:p>
              <a:endParaRPr lang="fr-FR"/>
            </a:p>
          </p:txBody>
        </p:sp>
        <p:sp>
          <p:nvSpPr>
            <p:cNvPr id="19683" name="Freeform 145"/>
            <p:cNvSpPr>
              <a:spLocks/>
            </p:cNvSpPr>
            <p:nvPr/>
          </p:nvSpPr>
          <p:spPr bwMode="auto">
            <a:xfrm>
              <a:off x="593" y="1275"/>
              <a:ext cx="11" cy="12"/>
            </a:xfrm>
            <a:custGeom>
              <a:avLst/>
              <a:gdLst>
                <a:gd name="T0" fmla="*/ 0 w 63"/>
                <a:gd name="T1" fmla="*/ 0 h 71"/>
                <a:gd name="T2" fmla="*/ 0 w 63"/>
                <a:gd name="T3" fmla="*/ 0 h 71"/>
                <a:gd name="T4" fmla="*/ 0 w 63"/>
                <a:gd name="T5" fmla="*/ 0 h 71"/>
                <a:gd name="T6" fmla="*/ 0 w 63"/>
                <a:gd name="T7" fmla="*/ 0 h 71"/>
                <a:gd name="T8" fmla="*/ 0 w 63"/>
                <a:gd name="T9" fmla="*/ 0 h 71"/>
                <a:gd name="T10" fmla="*/ 0 w 63"/>
                <a:gd name="T11" fmla="*/ 0 h 71"/>
                <a:gd name="T12" fmla="*/ 0 w 63"/>
                <a:gd name="T13" fmla="*/ 0 h 71"/>
                <a:gd name="T14" fmla="*/ 0 w 63"/>
                <a:gd name="T15" fmla="*/ 0 h 71"/>
                <a:gd name="T16" fmla="*/ 0 w 63"/>
                <a:gd name="T17" fmla="*/ 0 h 71"/>
                <a:gd name="T18" fmla="*/ 0 w 63"/>
                <a:gd name="T19" fmla="*/ 0 h 71"/>
                <a:gd name="T20" fmla="*/ 0 w 63"/>
                <a:gd name="T21" fmla="*/ 0 h 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3"/>
                <a:gd name="T34" fmla="*/ 0 h 71"/>
                <a:gd name="T35" fmla="*/ 63 w 63"/>
                <a:gd name="T36" fmla="*/ 71 h 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3" h="71">
                  <a:moveTo>
                    <a:pt x="27" y="0"/>
                  </a:moveTo>
                  <a:lnTo>
                    <a:pt x="10" y="1"/>
                  </a:lnTo>
                  <a:lnTo>
                    <a:pt x="0" y="49"/>
                  </a:lnTo>
                  <a:lnTo>
                    <a:pt x="23" y="71"/>
                  </a:lnTo>
                  <a:lnTo>
                    <a:pt x="30" y="71"/>
                  </a:lnTo>
                  <a:lnTo>
                    <a:pt x="47" y="66"/>
                  </a:lnTo>
                  <a:lnTo>
                    <a:pt x="59" y="71"/>
                  </a:lnTo>
                  <a:lnTo>
                    <a:pt x="63" y="63"/>
                  </a:lnTo>
                  <a:lnTo>
                    <a:pt x="40" y="49"/>
                  </a:lnTo>
                  <a:lnTo>
                    <a:pt x="27" y="0"/>
                  </a:lnTo>
                  <a:close/>
                </a:path>
              </a:pathLst>
            </a:custGeom>
            <a:solidFill>
              <a:srgbClr val="FF8C7F"/>
            </a:solidFill>
            <a:ln w="9525">
              <a:noFill/>
              <a:round/>
              <a:headEnd/>
              <a:tailEnd/>
            </a:ln>
          </p:spPr>
          <p:txBody>
            <a:bodyPr/>
            <a:lstStyle/>
            <a:p>
              <a:endParaRPr lang="fr-FR"/>
            </a:p>
          </p:txBody>
        </p:sp>
        <p:sp>
          <p:nvSpPr>
            <p:cNvPr id="19684" name="Freeform 146"/>
            <p:cNvSpPr>
              <a:spLocks/>
            </p:cNvSpPr>
            <p:nvPr/>
          </p:nvSpPr>
          <p:spPr bwMode="auto">
            <a:xfrm>
              <a:off x="587" y="1283"/>
              <a:ext cx="5" cy="5"/>
            </a:xfrm>
            <a:custGeom>
              <a:avLst/>
              <a:gdLst>
                <a:gd name="T0" fmla="*/ 0 w 28"/>
                <a:gd name="T1" fmla="*/ 0 h 26"/>
                <a:gd name="T2" fmla="*/ 0 w 28"/>
                <a:gd name="T3" fmla="*/ 0 h 26"/>
                <a:gd name="T4" fmla="*/ 0 w 28"/>
                <a:gd name="T5" fmla="*/ 0 h 26"/>
                <a:gd name="T6" fmla="*/ 0 w 28"/>
                <a:gd name="T7" fmla="*/ 0 h 26"/>
                <a:gd name="T8" fmla="*/ 0 w 28"/>
                <a:gd name="T9" fmla="*/ 0 h 26"/>
                <a:gd name="T10" fmla="*/ 0 w 28"/>
                <a:gd name="T11" fmla="*/ 0 h 26"/>
                <a:gd name="T12" fmla="*/ 0 w 28"/>
                <a:gd name="T13" fmla="*/ 0 h 26"/>
                <a:gd name="T14" fmla="*/ 0 60000 65536"/>
                <a:gd name="T15" fmla="*/ 0 60000 65536"/>
                <a:gd name="T16" fmla="*/ 0 60000 65536"/>
                <a:gd name="T17" fmla="*/ 0 60000 65536"/>
                <a:gd name="T18" fmla="*/ 0 60000 65536"/>
                <a:gd name="T19" fmla="*/ 0 60000 65536"/>
                <a:gd name="T20" fmla="*/ 0 60000 65536"/>
                <a:gd name="T21" fmla="*/ 0 w 28"/>
                <a:gd name="T22" fmla="*/ 0 h 26"/>
                <a:gd name="T23" fmla="*/ 28 w 28"/>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26">
                  <a:moveTo>
                    <a:pt x="17" y="0"/>
                  </a:moveTo>
                  <a:lnTo>
                    <a:pt x="2" y="15"/>
                  </a:lnTo>
                  <a:lnTo>
                    <a:pt x="0" y="26"/>
                  </a:lnTo>
                  <a:lnTo>
                    <a:pt x="19" y="20"/>
                  </a:lnTo>
                  <a:lnTo>
                    <a:pt x="28" y="12"/>
                  </a:lnTo>
                  <a:lnTo>
                    <a:pt x="17" y="0"/>
                  </a:lnTo>
                  <a:close/>
                </a:path>
              </a:pathLst>
            </a:custGeom>
            <a:solidFill>
              <a:srgbClr val="FF8C7F"/>
            </a:solidFill>
            <a:ln w="9525">
              <a:noFill/>
              <a:round/>
              <a:headEnd/>
              <a:tailEnd/>
            </a:ln>
          </p:spPr>
          <p:txBody>
            <a:bodyPr/>
            <a:lstStyle/>
            <a:p>
              <a:endParaRPr lang="fr-FR"/>
            </a:p>
          </p:txBody>
        </p:sp>
        <p:sp>
          <p:nvSpPr>
            <p:cNvPr id="19685" name="Freeform 147"/>
            <p:cNvSpPr>
              <a:spLocks/>
            </p:cNvSpPr>
            <p:nvPr/>
          </p:nvSpPr>
          <p:spPr bwMode="auto">
            <a:xfrm>
              <a:off x="607" y="1283"/>
              <a:ext cx="10" cy="8"/>
            </a:xfrm>
            <a:custGeom>
              <a:avLst/>
              <a:gdLst>
                <a:gd name="T0" fmla="*/ 0 w 65"/>
                <a:gd name="T1" fmla="*/ 0 h 49"/>
                <a:gd name="T2" fmla="*/ 0 w 65"/>
                <a:gd name="T3" fmla="*/ 0 h 49"/>
                <a:gd name="T4" fmla="*/ 0 w 65"/>
                <a:gd name="T5" fmla="*/ 0 h 49"/>
                <a:gd name="T6" fmla="*/ 0 w 65"/>
                <a:gd name="T7" fmla="*/ 0 h 49"/>
                <a:gd name="T8" fmla="*/ 0 w 65"/>
                <a:gd name="T9" fmla="*/ 0 h 49"/>
                <a:gd name="T10" fmla="*/ 0 w 65"/>
                <a:gd name="T11" fmla="*/ 0 h 49"/>
                <a:gd name="T12" fmla="*/ 0 w 65"/>
                <a:gd name="T13" fmla="*/ 0 h 49"/>
                <a:gd name="T14" fmla="*/ 0 w 65"/>
                <a:gd name="T15" fmla="*/ 0 h 49"/>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49"/>
                <a:gd name="T26" fmla="*/ 65 w 65"/>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49">
                  <a:moveTo>
                    <a:pt x="8" y="0"/>
                  </a:moveTo>
                  <a:lnTo>
                    <a:pt x="0" y="15"/>
                  </a:lnTo>
                  <a:lnTo>
                    <a:pt x="41" y="49"/>
                  </a:lnTo>
                  <a:lnTo>
                    <a:pt x="65" y="35"/>
                  </a:lnTo>
                  <a:lnTo>
                    <a:pt x="62" y="14"/>
                  </a:lnTo>
                  <a:lnTo>
                    <a:pt x="34" y="9"/>
                  </a:lnTo>
                  <a:lnTo>
                    <a:pt x="8" y="0"/>
                  </a:lnTo>
                  <a:close/>
                </a:path>
              </a:pathLst>
            </a:custGeom>
            <a:solidFill>
              <a:srgbClr val="FF8C7F"/>
            </a:solidFill>
            <a:ln w="9525">
              <a:noFill/>
              <a:round/>
              <a:headEnd/>
              <a:tailEnd/>
            </a:ln>
          </p:spPr>
          <p:txBody>
            <a:bodyPr/>
            <a:lstStyle/>
            <a:p>
              <a:endParaRPr lang="fr-FR"/>
            </a:p>
          </p:txBody>
        </p:sp>
        <p:sp>
          <p:nvSpPr>
            <p:cNvPr id="19686" name="Freeform 148"/>
            <p:cNvSpPr>
              <a:spLocks/>
            </p:cNvSpPr>
            <p:nvPr/>
          </p:nvSpPr>
          <p:spPr bwMode="auto">
            <a:xfrm>
              <a:off x="574" y="1281"/>
              <a:ext cx="13" cy="8"/>
            </a:xfrm>
            <a:custGeom>
              <a:avLst/>
              <a:gdLst>
                <a:gd name="T0" fmla="*/ 0 w 80"/>
                <a:gd name="T1" fmla="*/ 0 h 46"/>
                <a:gd name="T2" fmla="*/ 0 w 80"/>
                <a:gd name="T3" fmla="*/ 0 h 46"/>
                <a:gd name="T4" fmla="*/ 0 w 80"/>
                <a:gd name="T5" fmla="*/ 0 h 46"/>
                <a:gd name="T6" fmla="*/ 0 w 80"/>
                <a:gd name="T7" fmla="*/ 0 h 46"/>
                <a:gd name="T8" fmla="*/ 0 w 80"/>
                <a:gd name="T9" fmla="*/ 0 h 46"/>
                <a:gd name="T10" fmla="*/ 0 w 80"/>
                <a:gd name="T11" fmla="*/ 0 h 46"/>
                <a:gd name="T12" fmla="*/ 0 w 80"/>
                <a:gd name="T13" fmla="*/ 0 h 46"/>
                <a:gd name="T14" fmla="*/ 0 w 80"/>
                <a:gd name="T15" fmla="*/ 0 h 46"/>
                <a:gd name="T16" fmla="*/ 0 w 80"/>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0"/>
                <a:gd name="T28" fmla="*/ 0 h 46"/>
                <a:gd name="T29" fmla="*/ 80 w 80"/>
                <a:gd name="T30" fmla="*/ 46 h 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0" h="46">
                  <a:moveTo>
                    <a:pt x="77" y="0"/>
                  </a:moveTo>
                  <a:lnTo>
                    <a:pt x="57" y="5"/>
                  </a:lnTo>
                  <a:lnTo>
                    <a:pt x="15" y="5"/>
                  </a:lnTo>
                  <a:lnTo>
                    <a:pt x="0" y="28"/>
                  </a:lnTo>
                  <a:lnTo>
                    <a:pt x="9" y="46"/>
                  </a:lnTo>
                  <a:lnTo>
                    <a:pt x="56" y="32"/>
                  </a:lnTo>
                  <a:lnTo>
                    <a:pt x="80" y="12"/>
                  </a:lnTo>
                  <a:lnTo>
                    <a:pt x="77" y="0"/>
                  </a:lnTo>
                  <a:close/>
                </a:path>
              </a:pathLst>
            </a:custGeom>
            <a:solidFill>
              <a:srgbClr val="FF8C7F"/>
            </a:solidFill>
            <a:ln w="9525">
              <a:noFill/>
              <a:round/>
              <a:headEnd/>
              <a:tailEnd/>
            </a:ln>
          </p:spPr>
          <p:txBody>
            <a:bodyPr/>
            <a:lstStyle/>
            <a:p>
              <a:endParaRPr lang="fr-FR"/>
            </a:p>
          </p:txBody>
        </p:sp>
        <p:sp>
          <p:nvSpPr>
            <p:cNvPr id="19687" name="Freeform 149"/>
            <p:cNvSpPr>
              <a:spLocks/>
            </p:cNvSpPr>
            <p:nvPr/>
          </p:nvSpPr>
          <p:spPr bwMode="auto">
            <a:xfrm>
              <a:off x="584" y="1291"/>
              <a:ext cx="24" cy="9"/>
            </a:xfrm>
            <a:custGeom>
              <a:avLst/>
              <a:gdLst>
                <a:gd name="T0" fmla="*/ 0 w 147"/>
                <a:gd name="T1" fmla="*/ 0 h 54"/>
                <a:gd name="T2" fmla="*/ 0 w 147"/>
                <a:gd name="T3" fmla="*/ 0 h 54"/>
                <a:gd name="T4" fmla="*/ 0 w 147"/>
                <a:gd name="T5" fmla="*/ 0 h 54"/>
                <a:gd name="T6" fmla="*/ 0 w 147"/>
                <a:gd name="T7" fmla="*/ 0 h 54"/>
                <a:gd name="T8" fmla="*/ 0 w 147"/>
                <a:gd name="T9" fmla="*/ 0 h 54"/>
                <a:gd name="T10" fmla="*/ 1 w 147"/>
                <a:gd name="T11" fmla="*/ 0 h 54"/>
                <a:gd name="T12" fmla="*/ 1 w 147"/>
                <a:gd name="T13" fmla="*/ 0 h 54"/>
                <a:gd name="T14" fmla="*/ 1 w 147"/>
                <a:gd name="T15" fmla="*/ 0 h 54"/>
                <a:gd name="T16" fmla="*/ 0 w 147"/>
                <a:gd name="T17" fmla="*/ 0 h 54"/>
                <a:gd name="T18" fmla="*/ 0 w 147"/>
                <a:gd name="T19" fmla="*/ 0 h 54"/>
                <a:gd name="T20" fmla="*/ 0 w 147"/>
                <a:gd name="T21" fmla="*/ 0 h 54"/>
                <a:gd name="T22" fmla="*/ 0 w 147"/>
                <a:gd name="T23" fmla="*/ 0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7"/>
                <a:gd name="T37" fmla="*/ 0 h 54"/>
                <a:gd name="T38" fmla="*/ 147 w 147"/>
                <a:gd name="T39" fmla="*/ 54 h 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7" h="54">
                  <a:moveTo>
                    <a:pt x="16" y="0"/>
                  </a:moveTo>
                  <a:lnTo>
                    <a:pt x="0" y="28"/>
                  </a:lnTo>
                  <a:lnTo>
                    <a:pt x="12" y="41"/>
                  </a:lnTo>
                  <a:lnTo>
                    <a:pt x="39" y="31"/>
                  </a:lnTo>
                  <a:lnTo>
                    <a:pt x="90" y="30"/>
                  </a:lnTo>
                  <a:lnTo>
                    <a:pt x="142" y="54"/>
                  </a:lnTo>
                  <a:lnTo>
                    <a:pt x="147" y="37"/>
                  </a:lnTo>
                  <a:lnTo>
                    <a:pt x="134" y="13"/>
                  </a:lnTo>
                  <a:lnTo>
                    <a:pt x="69" y="25"/>
                  </a:lnTo>
                  <a:lnTo>
                    <a:pt x="44" y="19"/>
                  </a:lnTo>
                  <a:lnTo>
                    <a:pt x="16" y="0"/>
                  </a:lnTo>
                  <a:close/>
                </a:path>
              </a:pathLst>
            </a:custGeom>
            <a:solidFill>
              <a:srgbClr val="FF8C7F"/>
            </a:solidFill>
            <a:ln w="9525">
              <a:noFill/>
              <a:round/>
              <a:headEnd/>
              <a:tailEnd/>
            </a:ln>
          </p:spPr>
          <p:txBody>
            <a:bodyPr/>
            <a:lstStyle/>
            <a:p>
              <a:endParaRPr lang="fr-FR"/>
            </a:p>
          </p:txBody>
        </p:sp>
        <p:sp>
          <p:nvSpPr>
            <p:cNvPr id="19688" name="Freeform 150"/>
            <p:cNvSpPr>
              <a:spLocks/>
            </p:cNvSpPr>
            <p:nvPr/>
          </p:nvSpPr>
          <p:spPr bwMode="auto">
            <a:xfrm>
              <a:off x="586" y="1302"/>
              <a:ext cx="16" cy="5"/>
            </a:xfrm>
            <a:custGeom>
              <a:avLst/>
              <a:gdLst>
                <a:gd name="T0" fmla="*/ 0 w 98"/>
                <a:gd name="T1" fmla="*/ 0 h 26"/>
                <a:gd name="T2" fmla="*/ 0 w 98"/>
                <a:gd name="T3" fmla="*/ 0 h 26"/>
                <a:gd name="T4" fmla="*/ 0 w 98"/>
                <a:gd name="T5" fmla="*/ 0 h 26"/>
                <a:gd name="T6" fmla="*/ 0 w 98"/>
                <a:gd name="T7" fmla="*/ 0 h 26"/>
                <a:gd name="T8" fmla="*/ 0 w 98"/>
                <a:gd name="T9" fmla="*/ 0 h 26"/>
                <a:gd name="T10" fmla="*/ 0 w 98"/>
                <a:gd name="T11" fmla="*/ 0 h 26"/>
                <a:gd name="T12" fmla="*/ 0 60000 65536"/>
                <a:gd name="T13" fmla="*/ 0 60000 65536"/>
                <a:gd name="T14" fmla="*/ 0 60000 65536"/>
                <a:gd name="T15" fmla="*/ 0 60000 65536"/>
                <a:gd name="T16" fmla="*/ 0 60000 65536"/>
                <a:gd name="T17" fmla="*/ 0 60000 65536"/>
                <a:gd name="T18" fmla="*/ 0 w 98"/>
                <a:gd name="T19" fmla="*/ 0 h 26"/>
                <a:gd name="T20" fmla="*/ 98 w 98"/>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98" h="26">
                  <a:moveTo>
                    <a:pt x="0" y="0"/>
                  </a:moveTo>
                  <a:lnTo>
                    <a:pt x="98" y="8"/>
                  </a:lnTo>
                  <a:lnTo>
                    <a:pt x="54" y="26"/>
                  </a:lnTo>
                  <a:lnTo>
                    <a:pt x="24" y="18"/>
                  </a:lnTo>
                  <a:lnTo>
                    <a:pt x="0" y="0"/>
                  </a:lnTo>
                  <a:close/>
                </a:path>
              </a:pathLst>
            </a:custGeom>
            <a:solidFill>
              <a:srgbClr val="FF8C7F"/>
            </a:solidFill>
            <a:ln w="9525">
              <a:noFill/>
              <a:round/>
              <a:headEnd/>
              <a:tailEnd/>
            </a:ln>
          </p:spPr>
          <p:txBody>
            <a:bodyPr/>
            <a:lstStyle/>
            <a:p>
              <a:endParaRPr lang="fr-FR"/>
            </a:p>
          </p:txBody>
        </p:sp>
        <p:sp>
          <p:nvSpPr>
            <p:cNvPr id="19689" name="Freeform 151"/>
            <p:cNvSpPr>
              <a:spLocks/>
            </p:cNvSpPr>
            <p:nvPr/>
          </p:nvSpPr>
          <p:spPr bwMode="auto">
            <a:xfrm>
              <a:off x="577" y="1304"/>
              <a:ext cx="23" cy="12"/>
            </a:xfrm>
            <a:custGeom>
              <a:avLst/>
              <a:gdLst>
                <a:gd name="T0" fmla="*/ 0 w 138"/>
                <a:gd name="T1" fmla="*/ 0 h 75"/>
                <a:gd name="T2" fmla="*/ 0 w 138"/>
                <a:gd name="T3" fmla="*/ 0 h 75"/>
                <a:gd name="T4" fmla="*/ 0 w 138"/>
                <a:gd name="T5" fmla="*/ 0 h 75"/>
                <a:gd name="T6" fmla="*/ 1 w 138"/>
                <a:gd name="T7" fmla="*/ 0 h 75"/>
                <a:gd name="T8" fmla="*/ 1 w 138"/>
                <a:gd name="T9" fmla="*/ 0 h 75"/>
                <a:gd name="T10" fmla="*/ 0 w 138"/>
                <a:gd name="T11" fmla="*/ 0 h 75"/>
                <a:gd name="T12" fmla="*/ 0 w 138"/>
                <a:gd name="T13" fmla="*/ 0 h 75"/>
                <a:gd name="T14" fmla="*/ 0 w 138"/>
                <a:gd name="T15" fmla="*/ 0 h 75"/>
                <a:gd name="T16" fmla="*/ 0 w 138"/>
                <a:gd name="T17" fmla="*/ 0 h 75"/>
                <a:gd name="T18" fmla="*/ 0 w 138"/>
                <a:gd name="T19" fmla="*/ 0 h 75"/>
                <a:gd name="T20" fmla="*/ 0 w 138"/>
                <a:gd name="T21" fmla="*/ 0 h 75"/>
                <a:gd name="T22" fmla="*/ 0 w 138"/>
                <a:gd name="T23" fmla="*/ 0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75"/>
                <a:gd name="T38" fmla="*/ 138 w 138"/>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75">
                  <a:moveTo>
                    <a:pt x="35" y="15"/>
                  </a:moveTo>
                  <a:lnTo>
                    <a:pt x="68" y="45"/>
                  </a:lnTo>
                  <a:lnTo>
                    <a:pt x="117" y="65"/>
                  </a:lnTo>
                  <a:lnTo>
                    <a:pt x="138" y="62"/>
                  </a:lnTo>
                  <a:lnTo>
                    <a:pt x="137" y="75"/>
                  </a:lnTo>
                  <a:lnTo>
                    <a:pt x="76" y="75"/>
                  </a:lnTo>
                  <a:lnTo>
                    <a:pt x="17" y="47"/>
                  </a:lnTo>
                  <a:lnTo>
                    <a:pt x="7" y="67"/>
                  </a:lnTo>
                  <a:lnTo>
                    <a:pt x="0" y="42"/>
                  </a:lnTo>
                  <a:lnTo>
                    <a:pt x="11" y="0"/>
                  </a:lnTo>
                  <a:lnTo>
                    <a:pt x="35" y="15"/>
                  </a:lnTo>
                  <a:close/>
                </a:path>
              </a:pathLst>
            </a:custGeom>
            <a:solidFill>
              <a:srgbClr val="FF8C7F"/>
            </a:solidFill>
            <a:ln w="9525">
              <a:noFill/>
              <a:round/>
              <a:headEnd/>
              <a:tailEnd/>
            </a:ln>
          </p:spPr>
          <p:txBody>
            <a:bodyPr/>
            <a:lstStyle/>
            <a:p>
              <a:endParaRPr lang="fr-FR"/>
            </a:p>
          </p:txBody>
        </p:sp>
        <p:sp>
          <p:nvSpPr>
            <p:cNvPr id="19690" name="Freeform 152"/>
            <p:cNvSpPr>
              <a:spLocks/>
            </p:cNvSpPr>
            <p:nvPr/>
          </p:nvSpPr>
          <p:spPr bwMode="auto">
            <a:xfrm>
              <a:off x="578" y="1271"/>
              <a:ext cx="6" cy="3"/>
            </a:xfrm>
            <a:custGeom>
              <a:avLst/>
              <a:gdLst>
                <a:gd name="T0" fmla="*/ 0 w 34"/>
                <a:gd name="T1" fmla="*/ 0 h 22"/>
                <a:gd name="T2" fmla="*/ 0 w 34"/>
                <a:gd name="T3" fmla="*/ 0 h 22"/>
                <a:gd name="T4" fmla="*/ 0 w 34"/>
                <a:gd name="T5" fmla="*/ 0 h 22"/>
                <a:gd name="T6" fmla="*/ 0 w 34"/>
                <a:gd name="T7" fmla="*/ 0 h 22"/>
                <a:gd name="T8" fmla="*/ 0 w 34"/>
                <a:gd name="T9" fmla="*/ 0 h 22"/>
                <a:gd name="T10" fmla="*/ 0 w 34"/>
                <a:gd name="T11" fmla="*/ 0 h 22"/>
                <a:gd name="T12" fmla="*/ 0 w 34"/>
                <a:gd name="T13" fmla="*/ 0 h 22"/>
                <a:gd name="T14" fmla="*/ 0 60000 65536"/>
                <a:gd name="T15" fmla="*/ 0 60000 65536"/>
                <a:gd name="T16" fmla="*/ 0 60000 65536"/>
                <a:gd name="T17" fmla="*/ 0 60000 65536"/>
                <a:gd name="T18" fmla="*/ 0 60000 65536"/>
                <a:gd name="T19" fmla="*/ 0 60000 65536"/>
                <a:gd name="T20" fmla="*/ 0 60000 65536"/>
                <a:gd name="T21" fmla="*/ 0 w 34"/>
                <a:gd name="T22" fmla="*/ 0 h 22"/>
                <a:gd name="T23" fmla="*/ 34 w 34"/>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22">
                  <a:moveTo>
                    <a:pt x="25" y="0"/>
                  </a:moveTo>
                  <a:lnTo>
                    <a:pt x="2" y="12"/>
                  </a:lnTo>
                  <a:lnTo>
                    <a:pt x="0" y="22"/>
                  </a:lnTo>
                  <a:lnTo>
                    <a:pt x="28" y="16"/>
                  </a:lnTo>
                  <a:lnTo>
                    <a:pt x="34" y="4"/>
                  </a:lnTo>
                  <a:lnTo>
                    <a:pt x="25" y="0"/>
                  </a:lnTo>
                  <a:close/>
                </a:path>
              </a:pathLst>
            </a:custGeom>
            <a:solidFill>
              <a:srgbClr val="FF8C7F"/>
            </a:solidFill>
            <a:ln w="9525">
              <a:noFill/>
              <a:round/>
              <a:headEnd/>
              <a:tailEnd/>
            </a:ln>
          </p:spPr>
          <p:txBody>
            <a:bodyPr/>
            <a:lstStyle/>
            <a:p>
              <a:endParaRPr lang="fr-FR"/>
            </a:p>
          </p:txBody>
        </p:sp>
        <p:sp>
          <p:nvSpPr>
            <p:cNvPr id="19691" name="Freeform 153"/>
            <p:cNvSpPr>
              <a:spLocks/>
            </p:cNvSpPr>
            <p:nvPr/>
          </p:nvSpPr>
          <p:spPr bwMode="auto">
            <a:xfrm>
              <a:off x="609" y="1272"/>
              <a:ext cx="6" cy="3"/>
            </a:xfrm>
            <a:custGeom>
              <a:avLst/>
              <a:gdLst>
                <a:gd name="T0" fmla="*/ 0 w 34"/>
                <a:gd name="T1" fmla="*/ 0 h 19"/>
                <a:gd name="T2" fmla="*/ 0 w 34"/>
                <a:gd name="T3" fmla="*/ 0 h 19"/>
                <a:gd name="T4" fmla="*/ 0 w 34"/>
                <a:gd name="T5" fmla="*/ 0 h 19"/>
                <a:gd name="T6" fmla="*/ 0 w 34"/>
                <a:gd name="T7" fmla="*/ 0 h 19"/>
                <a:gd name="T8" fmla="*/ 0 w 34"/>
                <a:gd name="T9" fmla="*/ 0 h 19"/>
                <a:gd name="T10" fmla="*/ 0 w 34"/>
                <a:gd name="T11" fmla="*/ 0 h 19"/>
                <a:gd name="T12" fmla="*/ 0 w 34"/>
                <a:gd name="T13" fmla="*/ 0 h 19"/>
                <a:gd name="T14" fmla="*/ 0 60000 65536"/>
                <a:gd name="T15" fmla="*/ 0 60000 65536"/>
                <a:gd name="T16" fmla="*/ 0 60000 65536"/>
                <a:gd name="T17" fmla="*/ 0 60000 65536"/>
                <a:gd name="T18" fmla="*/ 0 60000 65536"/>
                <a:gd name="T19" fmla="*/ 0 60000 65536"/>
                <a:gd name="T20" fmla="*/ 0 60000 65536"/>
                <a:gd name="T21" fmla="*/ 0 w 34"/>
                <a:gd name="T22" fmla="*/ 0 h 19"/>
                <a:gd name="T23" fmla="*/ 34 w 34"/>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19">
                  <a:moveTo>
                    <a:pt x="0" y="2"/>
                  </a:moveTo>
                  <a:lnTo>
                    <a:pt x="0" y="12"/>
                  </a:lnTo>
                  <a:lnTo>
                    <a:pt x="26" y="19"/>
                  </a:lnTo>
                  <a:lnTo>
                    <a:pt x="34" y="12"/>
                  </a:lnTo>
                  <a:lnTo>
                    <a:pt x="24" y="0"/>
                  </a:lnTo>
                  <a:lnTo>
                    <a:pt x="0" y="2"/>
                  </a:lnTo>
                  <a:close/>
                </a:path>
              </a:pathLst>
            </a:custGeom>
            <a:solidFill>
              <a:srgbClr val="FF8C7F"/>
            </a:solidFill>
            <a:ln w="9525">
              <a:noFill/>
              <a:round/>
              <a:headEnd/>
              <a:tailEnd/>
            </a:ln>
          </p:spPr>
          <p:txBody>
            <a:bodyPr/>
            <a:lstStyle/>
            <a:p>
              <a:endParaRPr lang="fr-FR"/>
            </a:p>
          </p:txBody>
        </p:sp>
        <p:sp>
          <p:nvSpPr>
            <p:cNvPr id="19692" name="Freeform 154"/>
            <p:cNvSpPr>
              <a:spLocks/>
            </p:cNvSpPr>
            <p:nvPr/>
          </p:nvSpPr>
          <p:spPr bwMode="auto">
            <a:xfrm>
              <a:off x="580" y="1248"/>
              <a:ext cx="37" cy="18"/>
            </a:xfrm>
            <a:custGeom>
              <a:avLst/>
              <a:gdLst>
                <a:gd name="T0" fmla="*/ 1 w 222"/>
                <a:gd name="T1" fmla="*/ 0 h 109"/>
                <a:gd name="T2" fmla="*/ 1 w 222"/>
                <a:gd name="T3" fmla="*/ 0 h 109"/>
                <a:gd name="T4" fmla="*/ 1 w 222"/>
                <a:gd name="T5" fmla="*/ 0 h 109"/>
                <a:gd name="T6" fmla="*/ 1 w 222"/>
                <a:gd name="T7" fmla="*/ 0 h 109"/>
                <a:gd name="T8" fmla="*/ 0 w 222"/>
                <a:gd name="T9" fmla="*/ 0 h 109"/>
                <a:gd name="T10" fmla="*/ 0 w 222"/>
                <a:gd name="T11" fmla="*/ 0 h 109"/>
                <a:gd name="T12" fmla="*/ 0 w 222"/>
                <a:gd name="T13" fmla="*/ 0 h 109"/>
                <a:gd name="T14" fmla="*/ 0 w 222"/>
                <a:gd name="T15" fmla="*/ 0 h 109"/>
                <a:gd name="T16" fmla="*/ 0 w 222"/>
                <a:gd name="T17" fmla="*/ 0 h 109"/>
                <a:gd name="T18" fmla="*/ 1 w 222"/>
                <a:gd name="T19" fmla="*/ 0 h 109"/>
                <a:gd name="T20" fmla="*/ 1 w 222"/>
                <a:gd name="T21" fmla="*/ 0 h 109"/>
                <a:gd name="T22" fmla="*/ 1 w 222"/>
                <a:gd name="T23" fmla="*/ 0 h 109"/>
                <a:gd name="T24" fmla="*/ 1 w 222"/>
                <a:gd name="T25" fmla="*/ 0 h 1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2"/>
                <a:gd name="T40" fmla="*/ 0 h 109"/>
                <a:gd name="T41" fmla="*/ 222 w 222"/>
                <a:gd name="T42" fmla="*/ 109 h 1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2" h="109">
                  <a:moveTo>
                    <a:pt x="222" y="83"/>
                  </a:moveTo>
                  <a:lnTo>
                    <a:pt x="191" y="27"/>
                  </a:lnTo>
                  <a:lnTo>
                    <a:pt x="145" y="4"/>
                  </a:lnTo>
                  <a:lnTo>
                    <a:pt x="94" y="0"/>
                  </a:lnTo>
                  <a:lnTo>
                    <a:pt x="37" y="18"/>
                  </a:lnTo>
                  <a:lnTo>
                    <a:pt x="3" y="49"/>
                  </a:lnTo>
                  <a:lnTo>
                    <a:pt x="0" y="75"/>
                  </a:lnTo>
                  <a:lnTo>
                    <a:pt x="48" y="88"/>
                  </a:lnTo>
                  <a:lnTo>
                    <a:pt x="87" y="109"/>
                  </a:lnTo>
                  <a:lnTo>
                    <a:pt x="159" y="90"/>
                  </a:lnTo>
                  <a:lnTo>
                    <a:pt x="212" y="90"/>
                  </a:lnTo>
                  <a:lnTo>
                    <a:pt x="222" y="83"/>
                  </a:lnTo>
                  <a:close/>
                </a:path>
              </a:pathLst>
            </a:custGeom>
            <a:solidFill>
              <a:srgbClr val="FF8C7F"/>
            </a:solidFill>
            <a:ln w="9525">
              <a:noFill/>
              <a:round/>
              <a:headEnd/>
              <a:tailEnd/>
            </a:ln>
          </p:spPr>
          <p:txBody>
            <a:bodyPr/>
            <a:lstStyle/>
            <a:p>
              <a:endParaRPr lang="fr-FR"/>
            </a:p>
          </p:txBody>
        </p:sp>
        <p:sp>
          <p:nvSpPr>
            <p:cNvPr id="19693" name="Freeform 155"/>
            <p:cNvSpPr>
              <a:spLocks/>
            </p:cNvSpPr>
            <p:nvPr/>
          </p:nvSpPr>
          <p:spPr bwMode="auto">
            <a:xfrm>
              <a:off x="568" y="1280"/>
              <a:ext cx="4" cy="4"/>
            </a:xfrm>
            <a:custGeom>
              <a:avLst/>
              <a:gdLst>
                <a:gd name="T0" fmla="*/ 0 w 20"/>
                <a:gd name="T1" fmla="*/ 0 h 27"/>
                <a:gd name="T2" fmla="*/ 0 w 20"/>
                <a:gd name="T3" fmla="*/ 0 h 27"/>
                <a:gd name="T4" fmla="*/ 0 w 20"/>
                <a:gd name="T5" fmla="*/ 0 h 27"/>
                <a:gd name="T6" fmla="*/ 0 w 20"/>
                <a:gd name="T7" fmla="*/ 0 h 27"/>
                <a:gd name="T8" fmla="*/ 0 w 20"/>
                <a:gd name="T9" fmla="*/ 0 h 27"/>
                <a:gd name="T10" fmla="*/ 0 60000 65536"/>
                <a:gd name="T11" fmla="*/ 0 60000 65536"/>
                <a:gd name="T12" fmla="*/ 0 60000 65536"/>
                <a:gd name="T13" fmla="*/ 0 60000 65536"/>
                <a:gd name="T14" fmla="*/ 0 60000 65536"/>
                <a:gd name="T15" fmla="*/ 0 w 20"/>
                <a:gd name="T16" fmla="*/ 0 h 27"/>
                <a:gd name="T17" fmla="*/ 20 w 20"/>
                <a:gd name="T18" fmla="*/ 27 h 27"/>
              </a:gdLst>
              <a:ahLst/>
              <a:cxnLst>
                <a:cxn ang="T10">
                  <a:pos x="T0" y="T1"/>
                </a:cxn>
                <a:cxn ang="T11">
                  <a:pos x="T2" y="T3"/>
                </a:cxn>
                <a:cxn ang="T12">
                  <a:pos x="T4" y="T5"/>
                </a:cxn>
                <a:cxn ang="T13">
                  <a:pos x="T6" y="T7"/>
                </a:cxn>
                <a:cxn ang="T14">
                  <a:pos x="T8" y="T9"/>
                </a:cxn>
              </a:cxnLst>
              <a:rect l="T15" t="T16" r="T17" b="T18"/>
              <a:pathLst>
                <a:path w="20" h="27">
                  <a:moveTo>
                    <a:pt x="20" y="7"/>
                  </a:moveTo>
                  <a:lnTo>
                    <a:pt x="0" y="27"/>
                  </a:lnTo>
                  <a:lnTo>
                    <a:pt x="0" y="0"/>
                  </a:lnTo>
                  <a:lnTo>
                    <a:pt x="20" y="7"/>
                  </a:lnTo>
                  <a:close/>
                </a:path>
              </a:pathLst>
            </a:custGeom>
            <a:solidFill>
              <a:srgbClr val="FF8C7F"/>
            </a:solidFill>
            <a:ln w="9525">
              <a:noFill/>
              <a:round/>
              <a:headEnd/>
              <a:tailEnd/>
            </a:ln>
          </p:spPr>
          <p:txBody>
            <a:bodyPr/>
            <a:lstStyle/>
            <a:p>
              <a:endParaRPr lang="fr-FR"/>
            </a:p>
          </p:txBody>
        </p:sp>
        <p:sp>
          <p:nvSpPr>
            <p:cNvPr id="19694" name="Freeform 156"/>
            <p:cNvSpPr>
              <a:spLocks/>
            </p:cNvSpPr>
            <p:nvPr/>
          </p:nvSpPr>
          <p:spPr bwMode="auto">
            <a:xfrm>
              <a:off x="621" y="1283"/>
              <a:ext cx="2" cy="6"/>
            </a:xfrm>
            <a:custGeom>
              <a:avLst/>
              <a:gdLst>
                <a:gd name="T0" fmla="*/ 0 w 17"/>
                <a:gd name="T1" fmla="*/ 0 h 38"/>
                <a:gd name="T2" fmla="*/ 0 w 17"/>
                <a:gd name="T3" fmla="*/ 0 h 38"/>
                <a:gd name="T4" fmla="*/ 0 w 17"/>
                <a:gd name="T5" fmla="*/ 0 h 38"/>
                <a:gd name="T6" fmla="*/ 0 w 17"/>
                <a:gd name="T7" fmla="*/ 0 h 38"/>
                <a:gd name="T8" fmla="*/ 0 w 17"/>
                <a:gd name="T9" fmla="*/ 0 h 38"/>
                <a:gd name="T10" fmla="*/ 0 60000 65536"/>
                <a:gd name="T11" fmla="*/ 0 60000 65536"/>
                <a:gd name="T12" fmla="*/ 0 60000 65536"/>
                <a:gd name="T13" fmla="*/ 0 60000 65536"/>
                <a:gd name="T14" fmla="*/ 0 60000 65536"/>
                <a:gd name="T15" fmla="*/ 0 w 17"/>
                <a:gd name="T16" fmla="*/ 0 h 38"/>
                <a:gd name="T17" fmla="*/ 17 w 17"/>
                <a:gd name="T18" fmla="*/ 38 h 38"/>
              </a:gdLst>
              <a:ahLst/>
              <a:cxnLst>
                <a:cxn ang="T10">
                  <a:pos x="T0" y="T1"/>
                </a:cxn>
                <a:cxn ang="T11">
                  <a:pos x="T2" y="T3"/>
                </a:cxn>
                <a:cxn ang="T12">
                  <a:pos x="T4" y="T5"/>
                </a:cxn>
                <a:cxn ang="T13">
                  <a:pos x="T6" y="T7"/>
                </a:cxn>
                <a:cxn ang="T14">
                  <a:pos x="T8" y="T9"/>
                </a:cxn>
              </a:cxnLst>
              <a:rect l="T15" t="T16" r="T17" b="T18"/>
              <a:pathLst>
                <a:path w="17" h="38">
                  <a:moveTo>
                    <a:pt x="17" y="0"/>
                  </a:moveTo>
                  <a:lnTo>
                    <a:pt x="14" y="38"/>
                  </a:lnTo>
                  <a:lnTo>
                    <a:pt x="0" y="2"/>
                  </a:lnTo>
                  <a:lnTo>
                    <a:pt x="17" y="0"/>
                  </a:lnTo>
                  <a:close/>
                </a:path>
              </a:pathLst>
            </a:custGeom>
            <a:solidFill>
              <a:srgbClr val="FF8C7F"/>
            </a:solidFill>
            <a:ln w="9525">
              <a:noFill/>
              <a:round/>
              <a:headEnd/>
              <a:tailEnd/>
            </a:ln>
          </p:spPr>
          <p:txBody>
            <a:bodyPr/>
            <a:lstStyle/>
            <a:p>
              <a:endParaRPr lang="fr-FR"/>
            </a:p>
          </p:txBody>
        </p:sp>
        <p:sp>
          <p:nvSpPr>
            <p:cNvPr id="19695" name="Freeform 157"/>
            <p:cNvSpPr>
              <a:spLocks/>
            </p:cNvSpPr>
            <p:nvPr/>
          </p:nvSpPr>
          <p:spPr bwMode="auto">
            <a:xfrm>
              <a:off x="659" y="1276"/>
              <a:ext cx="31" cy="7"/>
            </a:xfrm>
            <a:custGeom>
              <a:avLst/>
              <a:gdLst>
                <a:gd name="T0" fmla="*/ 1 w 190"/>
                <a:gd name="T1" fmla="*/ 0 h 38"/>
                <a:gd name="T2" fmla="*/ 0 w 190"/>
                <a:gd name="T3" fmla="*/ 0 h 38"/>
                <a:gd name="T4" fmla="*/ 0 w 190"/>
                <a:gd name="T5" fmla="*/ 0 h 38"/>
                <a:gd name="T6" fmla="*/ 0 w 190"/>
                <a:gd name="T7" fmla="*/ 0 h 38"/>
                <a:gd name="T8" fmla="*/ 0 w 190"/>
                <a:gd name="T9" fmla="*/ 0 h 38"/>
                <a:gd name="T10" fmla="*/ 0 w 190"/>
                <a:gd name="T11" fmla="*/ 0 h 38"/>
                <a:gd name="T12" fmla="*/ 1 w 190"/>
                <a:gd name="T13" fmla="*/ 0 h 38"/>
                <a:gd name="T14" fmla="*/ 1 w 190"/>
                <a:gd name="T15" fmla="*/ 0 h 38"/>
                <a:gd name="T16" fmla="*/ 1 w 190"/>
                <a:gd name="T17" fmla="*/ 0 h 38"/>
                <a:gd name="T18" fmla="*/ 1 w 190"/>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0"/>
                <a:gd name="T31" fmla="*/ 0 h 38"/>
                <a:gd name="T32" fmla="*/ 190 w 190"/>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0" h="38">
                  <a:moveTo>
                    <a:pt x="168" y="2"/>
                  </a:moveTo>
                  <a:lnTo>
                    <a:pt x="127" y="0"/>
                  </a:lnTo>
                  <a:lnTo>
                    <a:pt x="62" y="3"/>
                  </a:lnTo>
                  <a:lnTo>
                    <a:pt x="10" y="15"/>
                  </a:lnTo>
                  <a:lnTo>
                    <a:pt x="0" y="34"/>
                  </a:lnTo>
                  <a:lnTo>
                    <a:pt x="96" y="38"/>
                  </a:lnTo>
                  <a:lnTo>
                    <a:pt x="190" y="18"/>
                  </a:lnTo>
                  <a:lnTo>
                    <a:pt x="183" y="8"/>
                  </a:lnTo>
                  <a:lnTo>
                    <a:pt x="168" y="2"/>
                  </a:lnTo>
                  <a:close/>
                </a:path>
              </a:pathLst>
            </a:custGeom>
            <a:solidFill>
              <a:srgbClr val="CC6659"/>
            </a:solidFill>
            <a:ln w="9525">
              <a:noFill/>
              <a:round/>
              <a:headEnd/>
              <a:tailEnd/>
            </a:ln>
          </p:spPr>
          <p:txBody>
            <a:bodyPr/>
            <a:lstStyle/>
            <a:p>
              <a:endParaRPr lang="fr-FR"/>
            </a:p>
          </p:txBody>
        </p:sp>
        <p:sp>
          <p:nvSpPr>
            <p:cNvPr id="19696" name="Freeform 158"/>
            <p:cNvSpPr>
              <a:spLocks/>
            </p:cNvSpPr>
            <p:nvPr/>
          </p:nvSpPr>
          <p:spPr bwMode="auto">
            <a:xfrm>
              <a:off x="669" y="1293"/>
              <a:ext cx="15" cy="11"/>
            </a:xfrm>
            <a:custGeom>
              <a:avLst/>
              <a:gdLst>
                <a:gd name="T0" fmla="*/ 0 w 88"/>
                <a:gd name="T1" fmla="*/ 0 h 63"/>
                <a:gd name="T2" fmla="*/ 0 w 88"/>
                <a:gd name="T3" fmla="*/ 0 h 63"/>
                <a:gd name="T4" fmla="*/ 0 w 88"/>
                <a:gd name="T5" fmla="*/ 0 h 63"/>
                <a:gd name="T6" fmla="*/ 1 w 88"/>
                <a:gd name="T7" fmla="*/ 0 h 63"/>
                <a:gd name="T8" fmla="*/ 0 w 88"/>
                <a:gd name="T9" fmla="*/ 0 h 63"/>
                <a:gd name="T10" fmla="*/ 0 w 88"/>
                <a:gd name="T11" fmla="*/ 0 h 63"/>
                <a:gd name="T12" fmla="*/ 0 w 88"/>
                <a:gd name="T13" fmla="*/ 0 h 63"/>
                <a:gd name="T14" fmla="*/ 0 w 88"/>
                <a:gd name="T15" fmla="*/ 0 h 63"/>
                <a:gd name="T16" fmla="*/ 0 w 88"/>
                <a:gd name="T17" fmla="*/ 0 h 63"/>
                <a:gd name="T18" fmla="*/ 0 w 88"/>
                <a:gd name="T19" fmla="*/ 0 h 63"/>
                <a:gd name="T20" fmla="*/ 0 w 88"/>
                <a:gd name="T21" fmla="*/ 0 h 63"/>
                <a:gd name="T22" fmla="*/ 0 w 88"/>
                <a:gd name="T23" fmla="*/ 0 h 63"/>
                <a:gd name="T24" fmla="*/ 0 w 88"/>
                <a:gd name="T25" fmla="*/ 0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8"/>
                <a:gd name="T40" fmla="*/ 0 h 63"/>
                <a:gd name="T41" fmla="*/ 88 w 88"/>
                <a:gd name="T42" fmla="*/ 63 h 6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8" h="63">
                  <a:moveTo>
                    <a:pt x="35" y="0"/>
                  </a:moveTo>
                  <a:lnTo>
                    <a:pt x="49" y="0"/>
                  </a:lnTo>
                  <a:lnTo>
                    <a:pt x="65" y="39"/>
                  </a:lnTo>
                  <a:lnTo>
                    <a:pt x="88" y="54"/>
                  </a:lnTo>
                  <a:lnTo>
                    <a:pt x="85" y="62"/>
                  </a:lnTo>
                  <a:lnTo>
                    <a:pt x="63" y="59"/>
                  </a:lnTo>
                  <a:lnTo>
                    <a:pt x="35" y="63"/>
                  </a:lnTo>
                  <a:lnTo>
                    <a:pt x="16" y="57"/>
                  </a:lnTo>
                  <a:lnTo>
                    <a:pt x="3" y="61"/>
                  </a:lnTo>
                  <a:lnTo>
                    <a:pt x="0" y="54"/>
                  </a:lnTo>
                  <a:lnTo>
                    <a:pt x="17" y="39"/>
                  </a:lnTo>
                  <a:lnTo>
                    <a:pt x="35" y="0"/>
                  </a:lnTo>
                  <a:close/>
                </a:path>
              </a:pathLst>
            </a:custGeom>
            <a:solidFill>
              <a:srgbClr val="CC6659"/>
            </a:solidFill>
            <a:ln w="9525">
              <a:noFill/>
              <a:round/>
              <a:headEnd/>
              <a:tailEnd/>
            </a:ln>
          </p:spPr>
          <p:txBody>
            <a:bodyPr/>
            <a:lstStyle/>
            <a:p>
              <a:endParaRPr lang="fr-FR"/>
            </a:p>
          </p:txBody>
        </p:sp>
        <p:sp>
          <p:nvSpPr>
            <p:cNvPr id="19697" name="Freeform 159"/>
            <p:cNvSpPr>
              <a:spLocks/>
            </p:cNvSpPr>
            <p:nvPr/>
          </p:nvSpPr>
          <p:spPr bwMode="auto">
            <a:xfrm>
              <a:off x="669" y="1312"/>
              <a:ext cx="13" cy="2"/>
            </a:xfrm>
            <a:custGeom>
              <a:avLst/>
              <a:gdLst>
                <a:gd name="T0" fmla="*/ 0 w 81"/>
                <a:gd name="T1" fmla="*/ 0 h 15"/>
                <a:gd name="T2" fmla="*/ 0 w 81"/>
                <a:gd name="T3" fmla="*/ 0 h 15"/>
                <a:gd name="T4" fmla="*/ 0 w 81"/>
                <a:gd name="T5" fmla="*/ 0 h 15"/>
                <a:gd name="T6" fmla="*/ 0 w 81"/>
                <a:gd name="T7" fmla="*/ 0 h 15"/>
                <a:gd name="T8" fmla="*/ 0 w 81"/>
                <a:gd name="T9" fmla="*/ 0 h 15"/>
                <a:gd name="T10" fmla="*/ 0 w 81"/>
                <a:gd name="T11" fmla="*/ 0 h 15"/>
                <a:gd name="T12" fmla="*/ 0 w 81"/>
                <a:gd name="T13" fmla="*/ 0 h 15"/>
                <a:gd name="T14" fmla="*/ 0 w 81"/>
                <a:gd name="T15" fmla="*/ 0 h 15"/>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15"/>
                <a:gd name="T26" fmla="*/ 81 w 81"/>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15">
                  <a:moveTo>
                    <a:pt x="25" y="0"/>
                  </a:moveTo>
                  <a:lnTo>
                    <a:pt x="3" y="6"/>
                  </a:lnTo>
                  <a:lnTo>
                    <a:pt x="0" y="15"/>
                  </a:lnTo>
                  <a:lnTo>
                    <a:pt x="42" y="10"/>
                  </a:lnTo>
                  <a:lnTo>
                    <a:pt x="81" y="11"/>
                  </a:lnTo>
                  <a:lnTo>
                    <a:pt x="64" y="0"/>
                  </a:lnTo>
                  <a:lnTo>
                    <a:pt x="25" y="0"/>
                  </a:lnTo>
                  <a:close/>
                </a:path>
              </a:pathLst>
            </a:custGeom>
            <a:solidFill>
              <a:srgbClr val="CC6659"/>
            </a:solidFill>
            <a:ln w="9525">
              <a:noFill/>
              <a:round/>
              <a:headEnd/>
              <a:tailEnd/>
            </a:ln>
          </p:spPr>
          <p:txBody>
            <a:bodyPr/>
            <a:lstStyle/>
            <a:p>
              <a:endParaRPr lang="fr-FR"/>
            </a:p>
          </p:txBody>
        </p:sp>
        <p:sp>
          <p:nvSpPr>
            <p:cNvPr id="19698" name="Freeform 160"/>
            <p:cNvSpPr>
              <a:spLocks/>
            </p:cNvSpPr>
            <p:nvPr/>
          </p:nvSpPr>
          <p:spPr bwMode="auto">
            <a:xfrm>
              <a:off x="668" y="1321"/>
              <a:ext cx="18" cy="3"/>
            </a:xfrm>
            <a:custGeom>
              <a:avLst/>
              <a:gdLst>
                <a:gd name="T0" fmla="*/ 0 w 105"/>
                <a:gd name="T1" fmla="*/ 0 h 17"/>
                <a:gd name="T2" fmla="*/ 0 w 105"/>
                <a:gd name="T3" fmla="*/ 0 h 17"/>
                <a:gd name="T4" fmla="*/ 0 w 105"/>
                <a:gd name="T5" fmla="*/ 0 h 17"/>
                <a:gd name="T6" fmla="*/ 0 w 105"/>
                <a:gd name="T7" fmla="*/ 0 h 17"/>
                <a:gd name="T8" fmla="*/ 1 w 105"/>
                <a:gd name="T9" fmla="*/ 0 h 17"/>
                <a:gd name="T10" fmla="*/ 0 w 105"/>
                <a:gd name="T11" fmla="*/ 0 h 17"/>
                <a:gd name="T12" fmla="*/ 0 w 105"/>
                <a:gd name="T13" fmla="*/ 0 h 17"/>
                <a:gd name="T14" fmla="*/ 0 w 105"/>
                <a:gd name="T15" fmla="*/ 0 h 17"/>
                <a:gd name="T16" fmla="*/ 0 w 105"/>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5"/>
                <a:gd name="T28" fmla="*/ 0 h 17"/>
                <a:gd name="T29" fmla="*/ 105 w 105"/>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5" h="17">
                  <a:moveTo>
                    <a:pt x="8" y="0"/>
                  </a:moveTo>
                  <a:lnTo>
                    <a:pt x="0" y="7"/>
                  </a:lnTo>
                  <a:lnTo>
                    <a:pt x="27" y="17"/>
                  </a:lnTo>
                  <a:lnTo>
                    <a:pt x="74" y="17"/>
                  </a:lnTo>
                  <a:lnTo>
                    <a:pt x="105" y="7"/>
                  </a:lnTo>
                  <a:lnTo>
                    <a:pt x="83" y="1"/>
                  </a:lnTo>
                  <a:lnTo>
                    <a:pt x="47" y="4"/>
                  </a:lnTo>
                  <a:lnTo>
                    <a:pt x="8" y="0"/>
                  </a:lnTo>
                  <a:close/>
                </a:path>
              </a:pathLst>
            </a:custGeom>
            <a:solidFill>
              <a:srgbClr val="CC6659"/>
            </a:solidFill>
            <a:ln w="9525">
              <a:noFill/>
              <a:round/>
              <a:headEnd/>
              <a:tailEnd/>
            </a:ln>
          </p:spPr>
          <p:txBody>
            <a:bodyPr/>
            <a:lstStyle/>
            <a:p>
              <a:endParaRPr lang="fr-FR"/>
            </a:p>
          </p:txBody>
        </p:sp>
        <p:sp>
          <p:nvSpPr>
            <p:cNvPr id="19699" name="Freeform 161"/>
            <p:cNvSpPr>
              <a:spLocks/>
            </p:cNvSpPr>
            <p:nvPr/>
          </p:nvSpPr>
          <p:spPr bwMode="auto">
            <a:xfrm>
              <a:off x="653" y="1300"/>
              <a:ext cx="14" cy="5"/>
            </a:xfrm>
            <a:custGeom>
              <a:avLst/>
              <a:gdLst>
                <a:gd name="T0" fmla="*/ 0 w 80"/>
                <a:gd name="T1" fmla="*/ 0 h 28"/>
                <a:gd name="T2" fmla="*/ 0 w 80"/>
                <a:gd name="T3" fmla="*/ 0 h 28"/>
                <a:gd name="T4" fmla="*/ 0 w 80"/>
                <a:gd name="T5" fmla="*/ 0 h 28"/>
                <a:gd name="T6" fmla="*/ 0 w 80"/>
                <a:gd name="T7" fmla="*/ 0 h 28"/>
                <a:gd name="T8" fmla="*/ 0 w 80"/>
                <a:gd name="T9" fmla="*/ 0 h 28"/>
                <a:gd name="T10" fmla="*/ 0 w 80"/>
                <a:gd name="T11" fmla="*/ 0 h 28"/>
                <a:gd name="T12" fmla="*/ 0 w 80"/>
                <a:gd name="T13" fmla="*/ 0 h 28"/>
                <a:gd name="T14" fmla="*/ 0 w 80"/>
                <a:gd name="T15" fmla="*/ 0 h 28"/>
                <a:gd name="T16" fmla="*/ 0 w 80"/>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0"/>
                <a:gd name="T28" fmla="*/ 0 h 28"/>
                <a:gd name="T29" fmla="*/ 80 w 80"/>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0" h="28">
                  <a:moveTo>
                    <a:pt x="60" y="4"/>
                  </a:moveTo>
                  <a:lnTo>
                    <a:pt x="22" y="0"/>
                  </a:lnTo>
                  <a:lnTo>
                    <a:pt x="0" y="8"/>
                  </a:lnTo>
                  <a:lnTo>
                    <a:pt x="15" y="28"/>
                  </a:lnTo>
                  <a:lnTo>
                    <a:pt x="72" y="13"/>
                  </a:lnTo>
                  <a:lnTo>
                    <a:pt x="80" y="5"/>
                  </a:lnTo>
                  <a:lnTo>
                    <a:pt x="73" y="1"/>
                  </a:lnTo>
                  <a:lnTo>
                    <a:pt x="60" y="4"/>
                  </a:lnTo>
                  <a:close/>
                </a:path>
              </a:pathLst>
            </a:custGeom>
            <a:solidFill>
              <a:srgbClr val="CC6659"/>
            </a:solidFill>
            <a:ln w="9525">
              <a:noFill/>
              <a:round/>
              <a:headEnd/>
              <a:tailEnd/>
            </a:ln>
          </p:spPr>
          <p:txBody>
            <a:bodyPr/>
            <a:lstStyle/>
            <a:p>
              <a:endParaRPr lang="fr-FR"/>
            </a:p>
          </p:txBody>
        </p:sp>
        <p:sp>
          <p:nvSpPr>
            <p:cNvPr id="19700" name="Freeform 162"/>
            <p:cNvSpPr>
              <a:spLocks/>
            </p:cNvSpPr>
            <p:nvPr/>
          </p:nvSpPr>
          <p:spPr bwMode="auto">
            <a:xfrm>
              <a:off x="684" y="1299"/>
              <a:ext cx="12" cy="5"/>
            </a:xfrm>
            <a:custGeom>
              <a:avLst/>
              <a:gdLst>
                <a:gd name="T0" fmla="*/ 0 w 71"/>
                <a:gd name="T1" fmla="*/ 0 h 28"/>
                <a:gd name="T2" fmla="*/ 0 w 71"/>
                <a:gd name="T3" fmla="*/ 0 h 28"/>
                <a:gd name="T4" fmla="*/ 0 w 71"/>
                <a:gd name="T5" fmla="*/ 0 h 28"/>
                <a:gd name="T6" fmla="*/ 0 w 71"/>
                <a:gd name="T7" fmla="*/ 0 h 28"/>
                <a:gd name="T8" fmla="*/ 0 w 71"/>
                <a:gd name="T9" fmla="*/ 0 h 28"/>
                <a:gd name="T10" fmla="*/ 0 w 71"/>
                <a:gd name="T11" fmla="*/ 0 h 28"/>
                <a:gd name="T12" fmla="*/ 0 w 71"/>
                <a:gd name="T13" fmla="*/ 0 h 28"/>
                <a:gd name="T14" fmla="*/ 0 w 71"/>
                <a:gd name="T15" fmla="*/ 0 h 28"/>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28"/>
                <a:gd name="T26" fmla="*/ 71 w 71"/>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28">
                  <a:moveTo>
                    <a:pt x="0" y="0"/>
                  </a:moveTo>
                  <a:lnTo>
                    <a:pt x="34" y="6"/>
                  </a:lnTo>
                  <a:lnTo>
                    <a:pt x="63" y="7"/>
                  </a:lnTo>
                  <a:lnTo>
                    <a:pt x="71" y="16"/>
                  </a:lnTo>
                  <a:lnTo>
                    <a:pt x="52" y="28"/>
                  </a:lnTo>
                  <a:lnTo>
                    <a:pt x="8" y="14"/>
                  </a:lnTo>
                  <a:lnTo>
                    <a:pt x="0" y="0"/>
                  </a:lnTo>
                  <a:close/>
                </a:path>
              </a:pathLst>
            </a:custGeom>
            <a:solidFill>
              <a:srgbClr val="CC6659"/>
            </a:solidFill>
            <a:ln w="9525">
              <a:noFill/>
              <a:round/>
              <a:headEnd/>
              <a:tailEnd/>
            </a:ln>
          </p:spPr>
          <p:txBody>
            <a:bodyPr/>
            <a:lstStyle/>
            <a:p>
              <a:endParaRPr lang="fr-FR"/>
            </a:p>
          </p:txBody>
        </p:sp>
        <p:sp>
          <p:nvSpPr>
            <p:cNvPr id="19701" name="Freeform 163"/>
            <p:cNvSpPr>
              <a:spLocks/>
            </p:cNvSpPr>
            <p:nvPr/>
          </p:nvSpPr>
          <p:spPr bwMode="auto">
            <a:xfrm>
              <a:off x="689" y="1288"/>
              <a:ext cx="6" cy="4"/>
            </a:xfrm>
            <a:custGeom>
              <a:avLst/>
              <a:gdLst>
                <a:gd name="T0" fmla="*/ 0 w 34"/>
                <a:gd name="T1" fmla="*/ 0 h 19"/>
                <a:gd name="T2" fmla="*/ 0 w 34"/>
                <a:gd name="T3" fmla="*/ 0 h 19"/>
                <a:gd name="T4" fmla="*/ 0 w 34"/>
                <a:gd name="T5" fmla="*/ 0 h 19"/>
                <a:gd name="T6" fmla="*/ 0 w 34"/>
                <a:gd name="T7" fmla="*/ 0 h 19"/>
                <a:gd name="T8" fmla="*/ 0 w 34"/>
                <a:gd name="T9" fmla="*/ 0 h 19"/>
                <a:gd name="T10" fmla="*/ 0 w 34"/>
                <a:gd name="T11" fmla="*/ 0 h 19"/>
                <a:gd name="T12" fmla="*/ 0 w 34"/>
                <a:gd name="T13" fmla="*/ 0 h 19"/>
                <a:gd name="T14" fmla="*/ 0 60000 65536"/>
                <a:gd name="T15" fmla="*/ 0 60000 65536"/>
                <a:gd name="T16" fmla="*/ 0 60000 65536"/>
                <a:gd name="T17" fmla="*/ 0 60000 65536"/>
                <a:gd name="T18" fmla="*/ 0 60000 65536"/>
                <a:gd name="T19" fmla="*/ 0 60000 65536"/>
                <a:gd name="T20" fmla="*/ 0 60000 65536"/>
                <a:gd name="T21" fmla="*/ 0 w 34"/>
                <a:gd name="T22" fmla="*/ 0 h 19"/>
                <a:gd name="T23" fmla="*/ 34 w 34"/>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19">
                  <a:moveTo>
                    <a:pt x="0" y="3"/>
                  </a:moveTo>
                  <a:lnTo>
                    <a:pt x="0" y="13"/>
                  </a:lnTo>
                  <a:lnTo>
                    <a:pt x="24" y="19"/>
                  </a:lnTo>
                  <a:lnTo>
                    <a:pt x="34" y="8"/>
                  </a:lnTo>
                  <a:lnTo>
                    <a:pt x="21" y="0"/>
                  </a:lnTo>
                  <a:lnTo>
                    <a:pt x="0" y="3"/>
                  </a:lnTo>
                  <a:close/>
                </a:path>
              </a:pathLst>
            </a:custGeom>
            <a:solidFill>
              <a:srgbClr val="CC6659"/>
            </a:solidFill>
            <a:ln w="9525">
              <a:noFill/>
              <a:round/>
              <a:headEnd/>
              <a:tailEnd/>
            </a:ln>
          </p:spPr>
          <p:txBody>
            <a:bodyPr/>
            <a:lstStyle/>
            <a:p>
              <a:endParaRPr lang="fr-FR"/>
            </a:p>
          </p:txBody>
        </p:sp>
        <p:sp>
          <p:nvSpPr>
            <p:cNvPr id="19702" name="Freeform 164"/>
            <p:cNvSpPr>
              <a:spLocks/>
            </p:cNvSpPr>
            <p:nvPr/>
          </p:nvSpPr>
          <p:spPr bwMode="auto">
            <a:xfrm>
              <a:off x="660" y="1291"/>
              <a:ext cx="5" cy="2"/>
            </a:xfrm>
            <a:custGeom>
              <a:avLst/>
              <a:gdLst>
                <a:gd name="T0" fmla="*/ 0 w 31"/>
                <a:gd name="T1" fmla="*/ 0 h 15"/>
                <a:gd name="T2" fmla="*/ 0 w 31"/>
                <a:gd name="T3" fmla="*/ 0 h 15"/>
                <a:gd name="T4" fmla="*/ 0 w 31"/>
                <a:gd name="T5" fmla="*/ 0 h 15"/>
                <a:gd name="T6" fmla="*/ 0 w 31"/>
                <a:gd name="T7" fmla="*/ 0 h 15"/>
                <a:gd name="T8" fmla="*/ 0 w 31"/>
                <a:gd name="T9" fmla="*/ 0 h 15"/>
                <a:gd name="T10" fmla="*/ 0 w 31"/>
                <a:gd name="T11" fmla="*/ 0 h 15"/>
                <a:gd name="T12" fmla="*/ 0 60000 65536"/>
                <a:gd name="T13" fmla="*/ 0 60000 65536"/>
                <a:gd name="T14" fmla="*/ 0 60000 65536"/>
                <a:gd name="T15" fmla="*/ 0 60000 65536"/>
                <a:gd name="T16" fmla="*/ 0 60000 65536"/>
                <a:gd name="T17" fmla="*/ 0 60000 65536"/>
                <a:gd name="T18" fmla="*/ 0 w 31"/>
                <a:gd name="T19" fmla="*/ 0 h 15"/>
                <a:gd name="T20" fmla="*/ 31 w 31"/>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31" h="15">
                  <a:moveTo>
                    <a:pt x="17" y="0"/>
                  </a:moveTo>
                  <a:lnTo>
                    <a:pt x="0" y="7"/>
                  </a:lnTo>
                  <a:lnTo>
                    <a:pt x="4" y="15"/>
                  </a:lnTo>
                  <a:lnTo>
                    <a:pt x="31" y="9"/>
                  </a:lnTo>
                  <a:lnTo>
                    <a:pt x="17" y="0"/>
                  </a:lnTo>
                  <a:close/>
                </a:path>
              </a:pathLst>
            </a:custGeom>
            <a:solidFill>
              <a:srgbClr val="CC6659"/>
            </a:solidFill>
            <a:ln w="9525">
              <a:noFill/>
              <a:round/>
              <a:headEnd/>
              <a:tailEnd/>
            </a:ln>
          </p:spPr>
          <p:txBody>
            <a:bodyPr/>
            <a:lstStyle/>
            <a:p>
              <a:endParaRPr lang="fr-FR"/>
            </a:p>
          </p:txBody>
        </p:sp>
        <p:sp>
          <p:nvSpPr>
            <p:cNvPr id="19703" name="Freeform 165"/>
            <p:cNvSpPr>
              <a:spLocks/>
            </p:cNvSpPr>
            <p:nvPr/>
          </p:nvSpPr>
          <p:spPr bwMode="auto">
            <a:xfrm>
              <a:off x="667" y="1330"/>
              <a:ext cx="5" cy="4"/>
            </a:xfrm>
            <a:custGeom>
              <a:avLst/>
              <a:gdLst>
                <a:gd name="T0" fmla="*/ 0 w 30"/>
                <a:gd name="T1" fmla="*/ 0 h 24"/>
                <a:gd name="T2" fmla="*/ 0 w 30"/>
                <a:gd name="T3" fmla="*/ 0 h 24"/>
                <a:gd name="T4" fmla="*/ 0 w 30"/>
                <a:gd name="T5" fmla="*/ 0 h 24"/>
                <a:gd name="T6" fmla="*/ 0 w 30"/>
                <a:gd name="T7" fmla="*/ 0 h 24"/>
                <a:gd name="T8" fmla="*/ 0 w 30"/>
                <a:gd name="T9" fmla="*/ 0 h 24"/>
                <a:gd name="T10" fmla="*/ 0 w 30"/>
                <a:gd name="T11" fmla="*/ 0 h 24"/>
                <a:gd name="T12" fmla="*/ 0 60000 65536"/>
                <a:gd name="T13" fmla="*/ 0 60000 65536"/>
                <a:gd name="T14" fmla="*/ 0 60000 65536"/>
                <a:gd name="T15" fmla="*/ 0 60000 65536"/>
                <a:gd name="T16" fmla="*/ 0 60000 65536"/>
                <a:gd name="T17" fmla="*/ 0 60000 65536"/>
                <a:gd name="T18" fmla="*/ 0 w 30"/>
                <a:gd name="T19" fmla="*/ 0 h 24"/>
                <a:gd name="T20" fmla="*/ 30 w 30"/>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30" h="24">
                  <a:moveTo>
                    <a:pt x="15" y="0"/>
                  </a:moveTo>
                  <a:lnTo>
                    <a:pt x="0" y="12"/>
                  </a:lnTo>
                  <a:lnTo>
                    <a:pt x="18" y="24"/>
                  </a:lnTo>
                  <a:lnTo>
                    <a:pt x="30" y="7"/>
                  </a:lnTo>
                  <a:lnTo>
                    <a:pt x="15" y="0"/>
                  </a:lnTo>
                  <a:close/>
                </a:path>
              </a:pathLst>
            </a:custGeom>
            <a:solidFill>
              <a:srgbClr val="CC6659"/>
            </a:solidFill>
            <a:ln w="9525">
              <a:noFill/>
              <a:round/>
              <a:headEnd/>
              <a:tailEnd/>
            </a:ln>
          </p:spPr>
          <p:txBody>
            <a:bodyPr/>
            <a:lstStyle/>
            <a:p>
              <a:endParaRPr lang="fr-FR"/>
            </a:p>
          </p:txBody>
        </p:sp>
        <p:sp>
          <p:nvSpPr>
            <p:cNvPr id="19704" name="Freeform 166"/>
            <p:cNvSpPr>
              <a:spLocks/>
            </p:cNvSpPr>
            <p:nvPr/>
          </p:nvSpPr>
          <p:spPr bwMode="auto">
            <a:xfrm>
              <a:off x="769" y="1258"/>
              <a:ext cx="30" cy="15"/>
            </a:xfrm>
            <a:custGeom>
              <a:avLst/>
              <a:gdLst>
                <a:gd name="T0" fmla="*/ 1 w 185"/>
                <a:gd name="T1" fmla="*/ 0 h 95"/>
                <a:gd name="T2" fmla="*/ 1 w 185"/>
                <a:gd name="T3" fmla="*/ 0 h 95"/>
                <a:gd name="T4" fmla="*/ 1 w 185"/>
                <a:gd name="T5" fmla="*/ 0 h 95"/>
                <a:gd name="T6" fmla="*/ 0 w 185"/>
                <a:gd name="T7" fmla="*/ 0 h 95"/>
                <a:gd name="T8" fmla="*/ 0 w 185"/>
                <a:gd name="T9" fmla="*/ 0 h 95"/>
                <a:gd name="T10" fmla="*/ 0 w 185"/>
                <a:gd name="T11" fmla="*/ 0 h 95"/>
                <a:gd name="T12" fmla="*/ 0 w 185"/>
                <a:gd name="T13" fmla="*/ 0 h 95"/>
                <a:gd name="T14" fmla="*/ 0 w 185"/>
                <a:gd name="T15" fmla="*/ 0 h 95"/>
                <a:gd name="T16" fmla="*/ 0 w 185"/>
                <a:gd name="T17" fmla="*/ 0 h 95"/>
                <a:gd name="T18" fmla="*/ 0 w 185"/>
                <a:gd name="T19" fmla="*/ 0 h 95"/>
                <a:gd name="T20" fmla="*/ 0 w 185"/>
                <a:gd name="T21" fmla="*/ 0 h 95"/>
                <a:gd name="T22" fmla="*/ 0 w 185"/>
                <a:gd name="T23" fmla="*/ 0 h 95"/>
                <a:gd name="T24" fmla="*/ 1 w 185"/>
                <a:gd name="T25" fmla="*/ 0 h 95"/>
                <a:gd name="T26" fmla="*/ 1 w 185"/>
                <a:gd name="T27" fmla="*/ 0 h 95"/>
                <a:gd name="T28" fmla="*/ 1 w 185"/>
                <a:gd name="T29" fmla="*/ 0 h 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5"/>
                <a:gd name="T46" fmla="*/ 0 h 95"/>
                <a:gd name="T47" fmla="*/ 185 w 185"/>
                <a:gd name="T48" fmla="*/ 95 h 9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5" h="95">
                  <a:moveTo>
                    <a:pt x="185" y="16"/>
                  </a:moveTo>
                  <a:lnTo>
                    <a:pt x="166" y="23"/>
                  </a:lnTo>
                  <a:lnTo>
                    <a:pt x="135" y="30"/>
                  </a:lnTo>
                  <a:lnTo>
                    <a:pt x="80" y="58"/>
                  </a:lnTo>
                  <a:lnTo>
                    <a:pt x="72" y="76"/>
                  </a:lnTo>
                  <a:lnTo>
                    <a:pt x="28" y="85"/>
                  </a:lnTo>
                  <a:lnTo>
                    <a:pt x="0" y="95"/>
                  </a:lnTo>
                  <a:lnTo>
                    <a:pt x="15" y="63"/>
                  </a:lnTo>
                  <a:lnTo>
                    <a:pt x="29" y="30"/>
                  </a:lnTo>
                  <a:lnTo>
                    <a:pt x="56" y="12"/>
                  </a:lnTo>
                  <a:lnTo>
                    <a:pt x="81" y="4"/>
                  </a:lnTo>
                  <a:lnTo>
                    <a:pt x="130" y="0"/>
                  </a:lnTo>
                  <a:lnTo>
                    <a:pt x="168" y="6"/>
                  </a:lnTo>
                  <a:lnTo>
                    <a:pt x="185" y="16"/>
                  </a:lnTo>
                  <a:close/>
                </a:path>
              </a:pathLst>
            </a:custGeom>
            <a:solidFill>
              <a:srgbClr val="CC6659"/>
            </a:solidFill>
            <a:ln w="9525">
              <a:noFill/>
              <a:round/>
              <a:headEnd/>
              <a:tailEnd/>
            </a:ln>
          </p:spPr>
          <p:txBody>
            <a:bodyPr/>
            <a:lstStyle/>
            <a:p>
              <a:endParaRPr lang="fr-FR"/>
            </a:p>
          </p:txBody>
        </p:sp>
        <p:sp>
          <p:nvSpPr>
            <p:cNvPr id="19705" name="Freeform 167"/>
            <p:cNvSpPr>
              <a:spLocks/>
            </p:cNvSpPr>
            <p:nvPr/>
          </p:nvSpPr>
          <p:spPr bwMode="auto">
            <a:xfrm>
              <a:off x="788" y="1268"/>
              <a:ext cx="9" cy="3"/>
            </a:xfrm>
            <a:custGeom>
              <a:avLst/>
              <a:gdLst>
                <a:gd name="T0" fmla="*/ 0 w 56"/>
                <a:gd name="T1" fmla="*/ 0 h 20"/>
                <a:gd name="T2" fmla="*/ 0 w 56"/>
                <a:gd name="T3" fmla="*/ 0 h 20"/>
                <a:gd name="T4" fmla="*/ 0 w 56"/>
                <a:gd name="T5" fmla="*/ 0 h 20"/>
                <a:gd name="T6" fmla="*/ 0 w 56"/>
                <a:gd name="T7" fmla="*/ 0 h 20"/>
                <a:gd name="T8" fmla="*/ 0 w 56"/>
                <a:gd name="T9" fmla="*/ 0 h 20"/>
                <a:gd name="T10" fmla="*/ 0 w 56"/>
                <a:gd name="T11" fmla="*/ 0 h 20"/>
                <a:gd name="T12" fmla="*/ 0 60000 65536"/>
                <a:gd name="T13" fmla="*/ 0 60000 65536"/>
                <a:gd name="T14" fmla="*/ 0 60000 65536"/>
                <a:gd name="T15" fmla="*/ 0 60000 65536"/>
                <a:gd name="T16" fmla="*/ 0 60000 65536"/>
                <a:gd name="T17" fmla="*/ 0 60000 65536"/>
                <a:gd name="T18" fmla="*/ 0 w 56"/>
                <a:gd name="T19" fmla="*/ 0 h 20"/>
                <a:gd name="T20" fmla="*/ 56 w 56"/>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56" h="20">
                  <a:moveTo>
                    <a:pt x="10" y="20"/>
                  </a:moveTo>
                  <a:lnTo>
                    <a:pt x="56" y="1"/>
                  </a:lnTo>
                  <a:lnTo>
                    <a:pt x="21" y="0"/>
                  </a:lnTo>
                  <a:lnTo>
                    <a:pt x="0" y="9"/>
                  </a:lnTo>
                  <a:lnTo>
                    <a:pt x="10" y="20"/>
                  </a:lnTo>
                  <a:close/>
                </a:path>
              </a:pathLst>
            </a:custGeom>
            <a:solidFill>
              <a:srgbClr val="CC6659"/>
            </a:solidFill>
            <a:ln w="9525">
              <a:noFill/>
              <a:round/>
              <a:headEnd/>
              <a:tailEnd/>
            </a:ln>
          </p:spPr>
          <p:txBody>
            <a:bodyPr/>
            <a:lstStyle/>
            <a:p>
              <a:endParaRPr lang="fr-FR"/>
            </a:p>
          </p:txBody>
        </p:sp>
        <p:sp>
          <p:nvSpPr>
            <p:cNvPr id="19706" name="Freeform 168"/>
            <p:cNvSpPr>
              <a:spLocks/>
            </p:cNvSpPr>
            <p:nvPr/>
          </p:nvSpPr>
          <p:spPr bwMode="auto">
            <a:xfrm>
              <a:off x="778" y="1281"/>
              <a:ext cx="12" cy="11"/>
            </a:xfrm>
            <a:custGeom>
              <a:avLst/>
              <a:gdLst>
                <a:gd name="T0" fmla="*/ 0 w 75"/>
                <a:gd name="T1" fmla="*/ 0 h 63"/>
                <a:gd name="T2" fmla="*/ 0 w 75"/>
                <a:gd name="T3" fmla="*/ 0 h 63"/>
                <a:gd name="T4" fmla="*/ 0 w 75"/>
                <a:gd name="T5" fmla="*/ 0 h 63"/>
                <a:gd name="T6" fmla="*/ 0 w 75"/>
                <a:gd name="T7" fmla="*/ 0 h 63"/>
                <a:gd name="T8" fmla="*/ 0 w 75"/>
                <a:gd name="T9" fmla="*/ 0 h 63"/>
                <a:gd name="T10" fmla="*/ 0 w 75"/>
                <a:gd name="T11" fmla="*/ 0 h 63"/>
                <a:gd name="T12" fmla="*/ 0 w 75"/>
                <a:gd name="T13" fmla="*/ 0 h 63"/>
                <a:gd name="T14" fmla="*/ 0 w 75"/>
                <a:gd name="T15" fmla="*/ 0 h 63"/>
                <a:gd name="T16" fmla="*/ 0 w 75"/>
                <a:gd name="T17" fmla="*/ 0 h 63"/>
                <a:gd name="T18" fmla="*/ 0 w 75"/>
                <a:gd name="T19" fmla="*/ 0 h 63"/>
                <a:gd name="T20" fmla="*/ 0 w 75"/>
                <a:gd name="T21" fmla="*/ 0 h 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5"/>
                <a:gd name="T34" fmla="*/ 0 h 63"/>
                <a:gd name="T35" fmla="*/ 75 w 75"/>
                <a:gd name="T36" fmla="*/ 63 h 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5" h="63">
                  <a:moveTo>
                    <a:pt x="35" y="0"/>
                  </a:moveTo>
                  <a:lnTo>
                    <a:pt x="23" y="30"/>
                  </a:lnTo>
                  <a:lnTo>
                    <a:pt x="2" y="55"/>
                  </a:lnTo>
                  <a:lnTo>
                    <a:pt x="0" y="63"/>
                  </a:lnTo>
                  <a:lnTo>
                    <a:pt x="19" y="55"/>
                  </a:lnTo>
                  <a:lnTo>
                    <a:pt x="41" y="61"/>
                  </a:lnTo>
                  <a:lnTo>
                    <a:pt x="75" y="55"/>
                  </a:lnTo>
                  <a:lnTo>
                    <a:pt x="56" y="23"/>
                  </a:lnTo>
                  <a:lnTo>
                    <a:pt x="46" y="1"/>
                  </a:lnTo>
                  <a:lnTo>
                    <a:pt x="35" y="0"/>
                  </a:lnTo>
                  <a:close/>
                </a:path>
              </a:pathLst>
            </a:custGeom>
            <a:solidFill>
              <a:srgbClr val="CC6659"/>
            </a:solidFill>
            <a:ln w="9525">
              <a:noFill/>
              <a:round/>
              <a:headEnd/>
              <a:tailEnd/>
            </a:ln>
          </p:spPr>
          <p:txBody>
            <a:bodyPr/>
            <a:lstStyle/>
            <a:p>
              <a:endParaRPr lang="fr-FR"/>
            </a:p>
          </p:txBody>
        </p:sp>
        <p:sp>
          <p:nvSpPr>
            <p:cNvPr id="19707" name="Freeform 169"/>
            <p:cNvSpPr>
              <a:spLocks/>
            </p:cNvSpPr>
            <p:nvPr/>
          </p:nvSpPr>
          <p:spPr bwMode="auto">
            <a:xfrm>
              <a:off x="792" y="1290"/>
              <a:ext cx="1" cy="2"/>
            </a:xfrm>
            <a:custGeom>
              <a:avLst/>
              <a:gdLst>
                <a:gd name="T0" fmla="*/ 0 w 9"/>
                <a:gd name="T1" fmla="*/ 0 h 14"/>
                <a:gd name="T2" fmla="*/ 0 w 9"/>
                <a:gd name="T3" fmla="*/ 0 h 14"/>
                <a:gd name="T4" fmla="*/ 0 w 9"/>
                <a:gd name="T5" fmla="*/ 0 h 14"/>
                <a:gd name="T6" fmla="*/ 0 w 9"/>
                <a:gd name="T7" fmla="*/ 0 h 14"/>
                <a:gd name="T8" fmla="*/ 0 w 9"/>
                <a:gd name="T9" fmla="*/ 0 h 14"/>
                <a:gd name="T10" fmla="*/ 0 w 9"/>
                <a:gd name="T11" fmla="*/ 0 h 14"/>
                <a:gd name="T12" fmla="*/ 0 60000 65536"/>
                <a:gd name="T13" fmla="*/ 0 60000 65536"/>
                <a:gd name="T14" fmla="*/ 0 60000 65536"/>
                <a:gd name="T15" fmla="*/ 0 60000 65536"/>
                <a:gd name="T16" fmla="*/ 0 60000 65536"/>
                <a:gd name="T17" fmla="*/ 0 60000 65536"/>
                <a:gd name="T18" fmla="*/ 0 w 9"/>
                <a:gd name="T19" fmla="*/ 0 h 14"/>
                <a:gd name="T20" fmla="*/ 9 w 9"/>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9" h="14">
                  <a:moveTo>
                    <a:pt x="0" y="0"/>
                  </a:moveTo>
                  <a:lnTo>
                    <a:pt x="0" y="10"/>
                  </a:lnTo>
                  <a:lnTo>
                    <a:pt x="9" y="14"/>
                  </a:lnTo>
                  <a:lnTo>
                    <a:pt x="9" y="5"/>
                  </a:lnTo>
                  <a:lnTo>
                    <a:pt x="0" y="0"/>
                  </a:lnTo>
                  <a:close/>
                </a:path>
              </a:pathLst>
            </a:custGeom>
            <a:solidFill>
              <a:srgbClr val="CC6659"/>
            </a:solidFill>
            <a:ln w="9525">
              <a:noFill/>
              <a:round/>
              <a:headEnd/>
              <a:tailEnd/>
            </a:ln>
          </p:spPr>
          <p:txBody>
            <a:bodyPr/>
            <a:lstStyle/>
            <a:p>
              <a:endParaRPr lang="fr-FR"/>
            </a:p>
          </p:txBody>
        </p:sp>
        <p:sp>
          <p:nvSpPr>
            <p:cNvPr id="19708" name="Freeform 170"/>
            <p:cNvSpPr>
              <a:spLocks/>
            </p:cNvSpPr>
            <p:nvPr/>
          </p:nvSpPr>
          <p:spPr bwMode="auto">
            <a:xfrm>
              <a:off x="774" y="1296"/>
              <a:ext cx="23" cy="6"/>
            </a:xfrm>
            <a:custGeom>
              <a:avLst/>
              <a:gdLst>
                <a:gd name="T0" fmla="*/ 0 w 133"/>
                <a:gd name="T1" fmla="*/ 0 h 38"/>
                <a:gd name="T2" fmla="*/ 0 w 133"/>
                <a:gd name="T3" fmla="*/ 0 h 38"/>
                <a:gd name="T4" fmla="*/ 0 w 133"/>
                <a:gd name="T5" fmla="*/ 0 h 38"/>
                <a:gd name="T6" fmla="*/ 1 w 133"/>
                <a:gd name="T7" fmla="*/ 0 h 38"/>
                <a:gd name="T8" fmla="*/ 1 w 133"/>
                <a:gd name="T9" fmla="*/ 0 h 38"/>
                <a:gd name="T10" fmla="*/ 1 w 133"/>
                <a:gd name="T11" fmla="*/ 0 h 38"/>
                <a:gd name="T12" fmla="*/ 1 w 133"/>
                <a:gd name="T13" fmla="*/ 0 h 38"/>
                <a:gd name="T14" fmla="*/ 0 w 133"/>
                <a:gd name="T15" fmla="*/ 0 h 38"/>
                <a:gd name="T16" fmla="*/ 0 w 133"/>
                <a:gd name="T17" fmla="*/ 0 h 38"/>
                <a:gd name="T18" fmla="*/ 0 w 133"/>
                <a:gd name="T19" fmla="*/ 0 h 38"/>
                <a:gd name="T20" fmla="*/ 0 w 133"/>
                <a:gd name="T21" fmla="*/ 0 h 38"/>
                <a:gd name="T22" fmla="*/ 0 w 133"/>
                <a:gd name="T23" fmla="*/ 0 h 38"/>
                <a:gd name="T24" fmla="*/ 0 w 133"/>
                <a:gd name="T25" fmla="*/ 0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3"/>
                <a:gd name="T40" fmla="*/ 0 h 38"/>
                <a:gd name="T41" fmla="*/ 133 w 133"/>
                <a:gd name="T42" fmla="*/ 38 h 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3" h="38">
                  <a:moveTo>
                    <a:pt x="9" y="0"/>
                  </a:moveTo>
                  <a:lnTo>
                    <a:pt x="46" y="18"/>
                  </a:lnTo>
                  <a:lnTo>
                    <a:pt x="68" y="22"/>
                  </a:lnTo>
                  <a:lnTo>
                    <a:pt x="97" y="13"/>
                  </a:lnTo>
                  <a:lnTo>
                    <a:pt x="130" y="26"/>
                  </a:lnTo>
                  <a:lnTo>
                    <a:pt x="133" y="36"/>
                  </a:lnTo>
                  <a:lnTo>
                    <a:pt x="84" y="24"/>
                  </a:lnTo>
                  <a:lnTo>
                    <a:pt x="65" y="28"/>
                  </a:lnTo>
                  <a:lnTo>
                    <a:pt x="41" y="28"/>
                  </a:lnTo>
                  <a:lnTo>
                    <a:pt x="14" y="38"/>
                  </a:lnTo>
                  <a:lnTo>
                    <a:pt x="0" y="22"/>
                  </a:lnTo>
                  <a:lnTo>
                    <a:pt x="9" y="0"/>
                  </a:lnTo>
                  <a:close/>
                </a:path>
              </a:pathLst>
            </a:custGeom>
            <a:solidFill>
              <a:srgbClr val="CC6659"/>
            </a:solidFill>
            <a:ln w="9525">
              <a:noFill/>
              <a:round/>
              <a:headEnd/>
              <a:tailEnd/>
            </a:ln>
          </p:spPr>
          <p:txBody>
            <a:bodyPr/>
            <a:lstStyle/>
            <a:p>
              <a:endParaRPr lang="fr-FR"/>
            </a:p>
          </p:txBody>
        </p:sp>
        <p:sp>
          <p:nvSpPr>
            <p:cNvPr id="19709" name="Freeform 171"/>
            <p:cNvSpPr>
              <a:spLocks/>
            </p:cNvSpPr>
            <p:nvPr/>
          </p:nvSpPr>
          <p:spPr bwMode="auto">
            <a:xfrm>
              <a:off x="765" y="1293"/>
              <a:ext cx="10" cy="21"/>
            </a:xfrm>
            <a:custGeom>
              <a:avLst/>
              <a:gdLst>
                <a:gd name="T0" fmla="*/ 0 w 61"/>
                <a:gd name="T1" fmla="*/ 0 h 129"/>
                <a:gd name="T2" fmla="*/ 0 w 61"/>
                <a:gd name="T3" fmla="*/ 0 h 129"/>
                <a:gd name="T4" fmla="*/ 0 w 61"/>
                <a:gd name="T5" fmla="*/ 0 h 129"/>
                <a:gd name="T6" fmla="*/ 0 w 61"/>
                <a:gd name="T7" fmla="*/ 0 h 129"/>
                <a:gd name="T8" fmla="*/ 0 w 61"/>
                <a:gd name="T9" fmla="*/ 0 h 129"/>
                <a:gd name="T10" fmla="*/ 0 w 61"/>
                <a:gd name="T11" fmla="*/ 0 h 129"/>
                <a:gd name="T12" fmla="*/ 0 w 61"/>
                <a:gd name="T13" fmla="*/ 0 h 129"/>
                <a:gd name="T14" fmla="*/ 0 w 61"/>
                <a:gd name="T15" fmla="*/ 0 h 129"/>
                <a:gd name="T16" fmla="*/ 0 w 61"/>
                <a:gd name="T17" fmla="*/ 0 h 129"/>
                <a:gd name="T18" fmla="*/ 0 w 61"/>
                <a:gd name="T19" fmla="*/ 0 h 129"/>
                <a:gd name="T20" fmla="*/ 0 w 61"/>
                <a:gd name="T21" fmla="*/ 0 h 1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129"/>
                <a:gd name="T35" fmla="*/ 61 w 61"/>
                <a:gd name="T36" fmla="*/ 129 h 1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129">
                  <a:moveTo>
                    <a:pt x="50" y="7"/>
                  </a:moveTo>
                  <a:lnTo>
                    <a:pt x="11" y="38"/>
                  </a:lnTo>
                  <a:lnTo>
                    <a:pt x="31" y="58"/>
                  </a:lnTo>
                  <a:lnTo>
                    <a:pt x="36" y="77"/>
                  </a:lnTo>
                  <a:lnTo>
                    <a:pt x="61" y="105"/>
                  </a:lnTo>
                  <a:lnTo>
                    <a:pt x="43" y="129"/>
                  </a:lnTo>
                  <a:lnTo>
                    <a:pt x="3" y="58"/>
                  </a:lnTo>
                  <a:lnTo>
                    <a:pt x="0" y="0"/>
                  </a:lnTo>
                  <a:lnTo>
                    <a:pt x="19" y="6"/>
                  </a:lnTo>
                  <a:lnTo>
                    <a:pt x="50" y="7"/>
                  </a:lnTo>
                  <a:close/>
                </a:path>
              </a:pathLst>
            </a:custGeom>
            <a:solidFill>
              <a:srgbClr val="CC6659"/>
            </a:solidFill>
            <a:ln w="9525">
              <a:noFill/>
              <a:round/>
              <a:headEnd/>
              <a:tailEnd/>
            </a:ln>
          </p:spPr>
          <p:txBody>
            <a:bodyPr/>
            <a:lstStyle/>
            <a:p>
              <a:endParaRPr lang="fr-FR"/>
            </a:p>
          </p:txBody>
        </p:sp>
        <p:sp>
          <p:nvSpPr>
            <p:cNvPr id="19710" name="Freeform 172"/>
            <p:cNvSpPr>
              <a:spLocks/>
            </p:cNvSpPr>
            <p:nvPr/>
          </p:nvSpPr>
          <p:spPr bwMode="auto">
            <a:xfrm>
              <a:off x="779" y="1305"/>
              <a:ext cx="13" cy="2"/>
            </a:xfrm>
            <a:custGeom>
              <a:avLst/>
              <a:gdLst>
                <a:gd name="T0" fmla="*/ 0 w 81"/>
                <a:gd name="T1" fmla="*/ 0 h 14"/>
                <a:gd name="T2" fmla="*/ 0 w 81"/>
                <a:gd name="T3" fmla="*/ 0 h 14"/>
                <a:gd name="T4" fmla="*/ 0 w 81"/>
                <a:gd name="T5" fmla="*/ 0 h 14"/>
                <a:gd name="T6" fmla="*/ 0 w 81"/>
                <a:gd name="T7" fmla="*/ 0 h 14"/>
                <a:gd name="T8" fmla="*/ 0 w 81"/>
                <a:gd name="T9" fmla="*/ 0 h 14"/>
                <a:gd name="T10" fmla="*/ 0 w 81"/>
                <a:gd name="T11" fmla="*/ 0 h 14"/>
                <a:gd name="T12" fmla="*/ 0 w 81"/>
                <a:gd name="T13" fmla="*/ 0 h 14"/>
                <a:gd name="T14" fmla="*/ 0 w 81"/>
                <a:gd name="T15" fmla="*/ 0 h 14"/>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14"/>
                <a:gd name="T26" fmla="*/ 81 w 81"/>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14">
                  <a:moveTo>
                    <a:pt x="0" y="6"/>
                  </a:moveTo>
                  <a:lnTo>
                    <a:pt x="11" y="12"/>
                  </a:lnTo>
                  <a:lnTo>
                    <a:pt x="61" y="14"/>
                  </a:lnTo>
                  <a:lnTo>
                    <a:pt x="81" y="8"/>
                  </a:lnTo>
                  <a:lnTo>
                    <a:pt x="61" y="0"/>
                  </a:lnTo>
                  <a:lnTo>
                    <a:pt x="21" y="0"/>
                  </a:lnTo>
                  <a:lnTo>
                    <a:pt x="0" y="6"/>
                  </a:lnTo>
                  <a:close/>
                </a:path>
              </a:pathLst>
            </a:custGeom>
            <a:solidFill>
              <a:srgbClr val="CC6659"/>
            </a:solidFill>
            <a:ln w="9525">
              <a:noFill/>
              <a:round/>
              <a:headEnd/>
              <a:tailEnd/>
            </a:ln>
          </p:spPr>
          <p:txBody>
            <a:bodyPr/>
            <a:lstStyle/>
            <a:p>
              <a:endParaRPr lang="fr-FR"/>
            </a:p>
          </p:txBody>
        </p:sp>
        <p:sp>
          <p:nvSpPr>
            <p:cNvPr id="19711" name="Freeform 173"/>
            <p:cNvSpPr>
              <a:spLocks/>
            </p:cNvSpPr>
            <p:nvPr/>
          </p:nvSpPr>
          <p:spPr bwMode="auto">
            <a:xfrm>
              <a:off x="845" y="1217"/>
              <a:ext cx="29" cy="26"/>
            </a:xfrm>
            <a:custGeom>
              <a:avLst/>
              <a:gdLst>
                <a:gd name="T0" fmla="*/ 1 w 170"/>
                <a:gd name="T1" fmla="*/ 0 h 153"/>
                <a:gd name="T2" fmla="*/ 1 w 170"/>
                <a:gd name="T3" fmla="*/ 0 h 153"/>
                <a:gd name="T4" fmla="*/ 0 w 170"/>
                <a:gd name="T5" fmla="*/ 1 h 153"/>
                <a:gd name="T6" fmla="*/ 0 w 170"/>
                <a:gd name="T7" fmla="*/ 1 h 153"/>
                <a:gd name="T8" fmla="*/ 0 w 170"/>
                <a:gd name="T9" fmla="*/ 1 h 153"/>
                <a:gd name="T10" fmla="*/ 0 w 170"/>
                <a:gd name="T11" fmla="*/ 0 h 153"/>
                <a:gd name="T12" fmla="*/ 0 w 170"/>
                <a:gd name="T13" fmla="*/ 0 h 153"/>
                <a:gd name="T14" fmla="*/ 0 w 170"/>
                <a:gd name="T15" fmla="*/ 0 h 153"/>
                <a:gd name="T16" fmla="*/ 1 w 170"/>
                <a:gd name="T17" fmla="*/ 0 h 153"/>
                <a:gd name="T18" fmla="*/ 1 w 170"/>
                <a:gd name="T19" fmla="*/ 0 h 153"/>
                <a:gd name="T20" fmla="*/ 1 w 170"/>
                <a:gd name="T21" fmla="*/ 0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0"/>
                <a:gd name="T34" fmla="*/ 0 h 153"/>
                <a:gd name="T35" fmla="*/ 170 w 170"/>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0" h="153">
                  <a:moveTo>
                    <a:pt x="170" y="7"/>
                  </a:moveTo>
                  <a:lnTo>
                    <a:pt x="98" y="40"/>
                  </a:lnTo>
                  <a:lnTo>
                    <a:pt x="45" y="111"/>
                  </a:lnTo>
                  <a:lnTo>
                    <a:pt x="30" y="140"/>
                  </a:lnTo>
                  <a:lnTo>
                    <a:pt x="0" y="153"/>
                  </a:lnTo>
                  <a:lnTo>
                    <a:pt x="12" y="75"/>
                  </a:lnTo>
                  <a:lnTo>
                    <a:pt x="34" y="36"/>
                  </a:lnTo>
                  <a:lnTo>
                    <a:pt x="63" y="16"/>
                  </a:lnTo>
                  <a:lnTo>
                    <a:pt x="143" y="0"/>
                  </a:lnTo>
                  <a:lnTo>
                    <a:pt x="170" y="7"/>
                  </a:lnTo>
                  <a:close/>
                </a:path>
              </a:pathLst>
            </a:custGeom>
            <a:solidFill>
              <a:srgbClr val="FF8C7F"/>
            </a:solidFill>
            <a:ln w="9525">
              <a:noFill/>
              <a:round/>
              <a:headEnd/>
              <a:tailEnd/>
            </a:ln>
          </p:spPr>
          <p:txBody>
            <a:bodyPr/>
            <a:lstStyle/>
            <a:p>
              <a:endParaRPr lang="fr-FR"/>
            </a:p>
          </p:txBody>
        </p:sp>
        <p:sp>
          <p:nvSpPr>
            <p:cNvPr id="19712" name="Freeform 174"/>
            <p:cNvSpPr>
              <a:spLocks/>
            </p:cNvSpPr>
            <p:nvPr/>
          </p:nvSpPr>
          <p:spPr bwMode="auto">
            <a:xfrm>
              <a:off x="857" y="1231"/>
              <a:ext cx="5" cy="10"/>
            </a:xfrm>
            <a:custGeom>
              <a:avLst/>
              <a:gdLst>
                <a:gd name="T0" fmla="*/ 0 w 28"/>
                <a:gd name="T1" fmla="*/ 0 h 58"/>
                <a:gd name="T2" fmla="*/ 0 w 28"/>
                <a:gd name="T3" fmla="*/ 0 h 58"/>
                <a:gd name="T4" fmla="*/ 0 w 28"/>
                <a:gd name="T5" fmla="*/ 0 h 58"/>
                <a:gd name="T6" fmla="*/ 0 w 28"/>
                <a:gd name="T7" fmla="*/ 0 h 58"/>
                <a:gd name="T8" fmla="*/ 0 w 28"/>
                <a:gd name="T9" fmla="*/ 0 h 58"/>
                <a:gd name="T10" fmla="*/ 0 w 28"/>
                <a:gd name="T11" fmla="*/ 0 h 58"/>
                <a:gd name="T12" fmla="*/ 0 w 28"/>
                <a:gd name="T13" fmla="*/ 0 h 58"/>
                <a:gd name="T14" fmla="*/ 0 w 28"/>
                <a:gd name="T15" fmla="*/ 0 h 58"/>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58"/>
                <a:gd name="T26" fmla="*/ 28 w 28"/>
                <a:gd name="T27" fmla="*/ 58 h 5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58">
                  <a:moveTo>
                    <a:pt x="18" y="0"/>
                  </a:moveTo>
                  <a:lnTo>
                    <a:pt x="18" y="26"/>
                  </a:lnTo>
                  <a:lnTo>
                    <a:pt x="28" y="39"/>
                  </a:lnTo>
                  <a:lnTo>
                    <a:pt x="2" y="58"/>
                  </a:lnTo>
                  <a:lnTo>
                    <a:pt x="0" y="41"/>
                  </a:lnTo>
                  <a:lnTo>
                    <a:pt x="6" y="24"/>
                  </a:lnTo>
                  <a:lnTo>
                    <a:pt x="18" y="0"/>
                  </a:lnTo>
                  <a:close/>
                </a:path>
              </a:pathLst>
            </a:custGeom>
            <a:solidFill>
              <a:srgbClr val="FF8C7F"/>
            </a:solidFill>
            <a:ln w="9525">
              <a:noFill/>
              <a:round/>
              <a:headEnd/>
              <a:tailEnd/>
            </a:ln>
          </p:spPr>
          <p:txBody>
            <a:bodyPr/>
            <a:lstStyle/>
            <a:p>
              <a:endParaRPr lang="fr-FR"/>
            </a:p>
          </p:txBody>
        </p:sp>
        <p:sp>
          <p:nvSpPr>
            <p:cNvPr id="19713" name="Freeform 175"/>
            <p:cNvSpPr>
              <a:spLocks/>
            </p:cNvSpPr>
            <p:nvPr/>
          </p:nvSpPr>
          <p:spPr bwMode="auto">
            <a:xfrm>
              <a:off x="847" y="1246"/>
              <a:ext cx="12" cy="17"/>
            </a:xfrm>
            <a:custGeom>
              <a:avLst/>
              <a:gdLst>
                <a:gd name="T0" fmla="*/ 0 w 69"/>
                <a:gd name="T1" fmla="*/ 0 h 101"/>
                <a:gd name="T2" fmla="*/ 0 w 69"/>
                <a:gd name="T3" fmla="*/ 0 h 101"/>
                <a:gd name="T4" fmla="*/ 0 w 69"/>
                <a:gd name="T5" fmla="*/ 0 h 101"/>
                <a:gd name="T6" fmla="*/ 0 w 69"/>
                <a:gd name="T7" fmla="*/ 1 h 101"/>
                <a:gd name="T8" fmla="*/ 0 w 69"/>
                <a:gd name="T9" fmla="*/ 1 h 101"/>
                <a:gd name="T10" fmla="*/ 0 w 69"/>
                <a:gd name="T11" fmla="*/ 0 h 101"/>
                <a:gd name="T12" fmla="*/ 0 w 69"/>
                <a:gd name="T13" fmla="*/ 1 h 101"/>
                <a:gd name="T14" fmla="*/ 0 w 69"/>
                <a:gd name="T15" fmla="*/ 0 h 101"/>
                <a:gd name="T16" fmla="*/ 0 w 69"/>
                <a:gd name="T17" fmla="*/ 0 h 101"/>
                <a:gd name="T18" fmla="*/ 0 w 69"/>
                <a:gd name="T19" fmla="*/ 0 h 101"/>
                <a:gd name="T20" fmla="*/ 0 w 69"/>
                <a:gd name="T21" fmla="*/ 0 h 101"/>
                <a:gd name="T22" fmla="*/ 0 w 69"/>
                <a:gd name="T23" fmla="*/ 0 h 101"/>
                <a:gd name="T24" fmla="*/ 0 w 69"/>
                <a:gd name="T25" fmla="*/ 0 h 101"/>
                <a:gd name="T26" fmla="*/ 0 w 69"/>
                <a:gd name="T27" fmla="*/ 0 h 101"/>
                <a:gd name="T28" fmla="*/ 0 w 69"/>
                <a:gd name="T29" fmla="*/ 0 h 101"/>
                <a:gd name="T30" fmla="*/ 0 w 69"/>
                <a:gd name="T31" fmla="*/ 0 h 1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9"/>
                <a:gd name="T49" fmla="*/ 0 h 101"/>
                <a:gd name="T50" fmla="*/ 69 w 69"/>
                <a:gd name="T51" fmla="*/ 101 h 10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9" h="101">
                  <a:moveTo>
                    <a:pt x="69" y="13"/>
                  </a:moveTo>
                  <a:lnTo>
                    <a:pt x="61" y="51"/>
                  </a:lnTo>
                  <a:lnTo>
                    <a:pt x="53" y="80"/>
                  </a:lnTo>
                  <a:lnTo>
                    <a:pt x="55" y="101"/>
                  </a:lnTo>
                  <a:lnTo>
                    <a:pt x="35" y="91"/>
                  </a:lnTo>
                  <a:lnTo>
                    <a:pt x="30" y="81"/>
                  </a:lnTo>
                  <a:lnTo>
                    <a:pt x="4" y="93"/>
                  </a:lnTo>
                  <a:lnTo>
                    <a:pt x="0" y="80"/>
                  </a:lnTo>
                  <a:lnTo>
                    <a:pt x="4" y="64"/>
                  </a:lnTo>
                  <a:lnTo>
                    <a:pt x="33" y="52"/>
                  </a:lnTo>
                  <a:lnTo>
                    <a:pt x="42" y="62"/>
                  </a:lnTo>
                  <a:lnTo>
                    <a:pt x="53" y="23"/>
                  </a:lnTo>
                  <a:lnTo>
                    <a:pt x="55" y="4"/>
                  </a:lnTo>
                  <a:lnTo>
                    <a:pt x="65" y="0"/>
                  </a:lnTo>
                  <a:lnTo>
                    <a:pt x="69" y="13"/>
                  </a:lnTo>
                  <a:close/>
                </a:path>
              </a:pathLst>
            </a:custGeom>
            <a:solidFill>
              <a:srgbClr val="FF8C7F"/>
            </a:solidFill>
            <a:ln w="9525">
              <a:noFill/>
              <a:round/>
              <a:headEnd/>
              <a:tailEnd/>
            </a:ln>
          </p:spPr>
          <p:txBody>
            <a:bodyPr/>
            <a:lstStyle/>
            <a:p>
              <a:endParaRPr lang="fr-FR"/>
            </a:p>
          </p:txBody>
        </p:sp>
        <p:sp>
          <p:nvSpPr>
            <p:cNvPr id="19714" name="Freeform 176"/>
            <p:cNvSpPr>
              <a:spLocks/>
            </p:cNvSpPr>
            <p:nvPr/>
          </p:nvSpPr>
          <p:spPr bwMode="auto">
            <a:xfrm>
              <a:off x="863" y="1256"/>
              <a:ext cx="4" cy="3"/>
            </a:xfrm>
            <a:custGeom>
              <a:avLst/>
              <a:gdLst>
                <a:gd name="T0" fmla="*/ 0 w 25"/>
                <a:gd name="T1" fmla="*/ 0 h 18"/>
                <a:gd name="T2" fmla="*/ 0 w 25"/>
                <a:gd name="T3" fmla="*/ 0 h 18"/>
                <a:gd name="T4" fmla="*/ 0 w 25"/>
                <a:gd name="T5" fmla="*/ 0 h 18"/>
                <a:gd name="T6" fmla="*/ 0 w 25"/>
                <a:gd name="T7" fmla="*/ 0 h 18"/>
                <a:gd name="T8" fmla="*/ 0 w 25"/>
                <a:gd name="T9" fmla="*/ 0 h 18"/>
                <a:gd name="T10" fmla="*/ 0 w 25"/>
                <a:gd name="T11" fmla="*/ 0 h 18"/>
                <a:gd name="T12" fmla="*/ 0 60000 65536"/>
                <a:gd name="T13" fmla="*/ 0 60000 65536"/>
                <a:gd name="T14" fmla="*/ 0 60000 65536"/>
                <a:gd name="T15" fmla="*/ 0 60000 65536"/>
                <a:gd name="T16" fmla="*/ 0 60000 65536"/>
                <a:gd name="T17" fmla="*/ 0 60000 65536"/>
                <a:gd name="T18" fmla="*/ 0 w 25"/>
                <a:gd name="T19" fmla="*/ 0 h 18"/>
                <a:gd name="T20" fmla="*/ 25 w 2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5" h="18">
                  <a:moveTo>
                    <a:pt x="0" y="0"/>
                  </a:moveTo>
                  <a:lnTo>
                    <a:pt x="0" y="18"/>
                  </a:lnTo>
                  <a:lnTo>
                    <a:pt x="25" y="15"/>
                  </a:lnTo>
                  <a:lnTo>
                    <a:pt x="20" y="4"/>
                  </a:lnTo>
                  <a:lnTo>
                    <a:pt x="0" y="0"/>
                  </a:lnTo>
                  <a:close/>
                </a:path>
              </a:pathLst>
            </a:custGeom>
            <a:solidFill>
              <a:srgbClr val="FF8C7F"/>
            </a:solidFill>
            <a:ln w="9525">
              <a:noFill/>
              <a:round/>
              <a:headEnd/>
              <a:tailEnd/>
            </a:ln>
          </p:spPr>
          <p:txBody>
            <a:bodyPr/>
            <a:lstStyle/>
            <a:p>
              <a:endParaRPr lang="fr-FR"/>
            </a:p>
          </p:txBody>
        </p:sp>
        <p:sp>
          <p:nvSpPr>
            <p:cNvPr id="19715" name="Freeform 177"/>
            <p:cNvSpPr>
              <a:spLocks/>
            </p:cNvSpPr>
            <p:nvPr/>
          </p:nvSpPr>
          <p:spPr bwMode="auto">
            <a:xfrm>
              <a:off x="856" y="1276"/>
              <a:ext cx="10" cy="16"/>
            </a:xfrm>
            <a:custGeom>
              <a:avLst/>
              <a:gdLst>
                <a:gd name="T0" fmla="*/ 0 w 60"/>
                <a:gd name="T1" fmla="*/ 0 h 98"/>
                <a:gd name="T2" fmla="*/ 0 w 60"/>
                <a:gd name="T3" fmla="*/ 0 h 98"/>
                <a:gd name="T4" fmla="*/ 0 w 60"/>
                <a:gd name="T5" fmla="*/ 0 h 98"/>
                <a:gd name="T6" fmla="*/ 0 w 60"/>
                <a:gd name="T7" fmla="*/ 0 h 98"/>
                <a:gd name="T8" fmla="*/ 0 w 60"/>
                <a:gd name="T9" fmla="*/ 0 h 98"/>
                <a:gd name="T10" fmla="*/ 0 w 60"/>
                <a:gd name="T11" fmla="*/ 0 h 98"/>
                <a:gd name="T12" fmla="*/ 0 w 60"/>
                <a:gd name="T13" fmla="*/ 0 h 98"/>
                <a:gd name="T14" fmla="*/ 0 w 60"/>
                <a:gd name="T15" fmla="*/ 0 h 98"/>
                <a:gd name="T16" fmla="*/ 0 w 60"/>
                <a:gd name="T17" fmla="*/ 0 h 98"/>
                <a:gd name="T18" fmla="*/ 0 w 60"/>
                <a:gd name="T19" fmla="*/ 0 h 98"/>
                <a:gd name="T20" fmla="*/ 0 w 60"/>
                <a:gd name="T21" fmla="*/ 0 h 98"/>
                <a:gd name="T22" fmla="*/ 0 w 60"/>
                <a:gd name="T23" fmla="*/ 0 h 98"/>
                <a:gd name="T24" fmla="*/ 0 w 60"/>
                <a:gd name="T25" fmla="*/ 0 h 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
                <a:gd name="T40" fmla="*/ 0 h 98"/>
                <a:gd name="T41" fmla="*/ 60 w 60"/>
                <a:gd name="T42" fmla="*/ 98 h 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 h="98">
                  <a:moveTo>
                    <a:pt x="43" y="2"/>
                  </a:moveTo>
                  <a:lnTo>
                    <a:pt x="43" y="18"/>
                  </a:lnTo>
                  <a:lnTo>
                    <a:pt x="20" y="24"/>
                  </a:lnTo>
                  <a:lnTo>
                    <a:pt x="17" y="53"/>
                  </a:lnTo>
                  <a:lnTo>
                    <a:pt x="55" y="67"/>
                  </a:lnTo>
                  <a:lnTo>
                    <a:pt x="60" y="84"/>
                  </a:lnTo>
                  <a:lnTo>
                    <a:pt x="27" y="98"/>
                  </a:lnTo>
                  <a:lnTo>
                    <a:pt x="10" y="79"/>
                  </a:lnTo>
                  <a:lnTo>
                    <a:pt x="0" y="52"/>
                  </a:lnTo>
                  <a:lnTo>
                    <a:pt x="0" y="13"/>
                  </a:lnTo>
                  <a:lnTo>
                    <a:pt x="20" y="0"/>
                  </a:lnTo>
                  <a:lnTo>
                    <a:pt x="43" y="2"/>
                  </a:lnTo>
                  <a:close/>
                </a:path>
              </a:pathLst>
            </a:custGeom>
            <a:solidFill>
              <a:srgbClr val="FF8C7F"/>
            </a:solidFill>
            <a:ln w="9525">
              <a:noFill/>
              <a:round/>
              <a:headEnd/>
              <a:tailEnd/>
            </a:ln>
          </p:spPr>
          <p:txBody>
            <a:bodyPr/>
            <a:lstStyle/>
            <a:p>
              <a:endParaRPr lang="fr-FR"/>
            </a:p>
          </p:txBody>
        </p:sp>
        <p:sp>
          <p:nvSpPr>
            <p:cNvPr id="19716" name="Freeform 178"/>
            <p:cNvSpPr>
              <a:spLocks/>
            </p:cNvSpPr>
            <p:nvPr/>
          </p:nvSpPr>
          <p:spPr bwMode="auto">
            <a:xfrm>
              <a:off x="866" y="1250"/>
              <a:ext cx="13" cy="4"/>
            </a:xfrm>
            <a:custGeom>
              <a:avLst/>
              <a:gdLst>
                <a:gd name="T0" fmla="*/ 0 w 80"/>
                <a:gd name="T1" fmla="*/ 0 h 24"/>
                <a:gd name="T2" fmla="*/ 0 w 80"/>
                <a:gd name="T3" fmla="*/ 0 h 24"/>
                <a:gd name="T4" fmla="*/ 0 w 80"/>
                <a:gd name="T5" fmla="*/ 0 h 24"/>
                <a:gd name="T6" fmla="*/ 0 w 80"/>
                <a:gd name="T7" fmla="*/ 0 h 24"/>
                <a:gd name="T8" fmla="*/ 0 w 80"/>
                <a:gd name="T9" fmla="*/ 0 h 24"/>
                <a:gd name="T10" fmla="*/ 0 w 80"/>
                <a:gd name="T11" fmla="*/ 0 h 24"/>
                <a:gd name="T12" fmla="*/ 0 w 80"/>
                <a:gd name="T13" fmla="*/ 0 h 24"/>
                <a:gd name="T14" fmla="*/ 0 60000 65536"/>
                <a:gd name="T15" fmla="*/ 0 60000 65536"/>
                <a:gd name="T16" fmla="*/ 0 60000 65536"/>
                <a:gd name="T17" fmla="*/ 0 60000 65536"/>
                <a:gd name="T18" fmla="*/ 0 60000 65536"/>
                <a:gd name="T19" fmla="*/ 0 60000 65536"/>
                <a:gd name="T20" fmla="*/ 0 60000 65536"/>
                <a:gd name="T21" fmla="*/ 0 w 80"/>
                <a:gd name="T22" fmla="*/ 0 h 24"/>
                <a:gd name="T23" fmla="*/ 80 w 8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24">
                  <a:moveTo>
                    <a:pt x="12" y="0"/>
                  </a:moveTo>
                  <a:lnTo>
                    <a:pt x="80" y="4"/>
                  </a:lnTo>
                  <a:lnTo>
                    <a:pt x="77" y="23"/>
                  </a:lnTo>
                  <a:lnTo>
                    <a:pt x="28" y="24"/>
                  </a:lnTo>
                  <a:lnTo>
                    <a:pt x="0" y="14"/>
                  </a:lnTo>
                  <a:lnTo>
                    <a:pt x="12" y="0"/>
                  </a:lnTo>
                  <a:close/>
                </a:path>
              </a:pathLst>
            </a:custGeom>
            <a:solidFill>
              <a:srgbClr val="FF8C7F"/>
            </a:solidFill>
            <a:ln w="9525">
              <a:noFill/>
              <a:round/>
              <a:headEnd/>
              <a:tailEnd/>
            </a:ln>
          </p:spPr>
          <p:txBody>
            <a:bodyPr/>
            <a:lstStyle/>
            <a:p>
              <a:endParaRPr lang="fr-FR"/>
            </a:p>
          </p:txBody>
        </p:sp>
        <p:sp>
          <p:nvSpPr>
            <p:cNvPr id="19717" name="Freeform 179"/>
            <p:cNvSpPr>
              <a:spLocks/>
            </p:cNvSpPr>
            <p:nvPr/>
          </p:nvSpPr>
          <p:spPr bwMode="auto">
            <a:xfrm>
              <a:off x="906" y="1251"/>
              <a:ext cx="8" cy="11"/>
            </a:xfrm>
            <a:custGeom>
              <a:avLst/>
              <a:gdLst>
                <a:gd name="T0" fmla="*/ 0 w 49"/>
                <a:gd name="T1" fmla="*/ 0 h 65"/>
                <a:gd name="T2" fmla="*/ 0 w 49"/>
                <a:gd name="T3" fmla="*/ 0 h 65"/>
                <a:gd name="T4" fmla="*/ 0 w 49"/>
                <a:gd name="T5" fmla="*/ 0 h 65"/>
                <a:gd name="T6" fmla="*/ 0 w 49"/>
                <a:gd name="T7" fmla="*/ 0 h 65"/>
                <a:gd name="T8" fmla="*/ 0 w 49"/>
                <a:gd name="T9" fmla="*/ 0 h 65"/>
                <a:gd name="T10" fmla="*/ 0 w 49"/>
                <a:gd name="T11" fmla="*/ 0 h 65"/>
                <a:gd name="T12" fmla="*/ 0 w 49"/>
                <a:gd name="T13" fmla="*/ 0 h 65"/>
                <a:gd name="T14" fmla="*/ 0 w 49"/>
                <a:gd name="T15" fmla="*/ 0 h 65"/>
                <a:gd name="T16" fmla="*/ 0 w 49"/>
                <a:gd name="T17" fmla="*/ 0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65"/>
                <a:gd name="T29" fmla="*/ 49 w 49"/>
                <a:gd name="T30" fmla="*/ 65 h 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65">
                  <a:moveTo>
                    <a:pt x="25" y="3"/>
                  </a:moveTo>
                  <a:lnTo>
                    <a:pt x="44" y="0"/>
                  </a:lnTo>
                  <a:lnTo>
                    <a:pt x="49" y="28"/>
                  </a:lnTo>
                  <a:lnTo>
                    <a:pt x="25" y="65"/>
                  </a:lnTo>
                  <a:lnTo>
                    <a:pt x="0" y="65"/>
                  </a:lnTo>
                  <a:lnTo>
                    <a:pt x="3" y="50"/>
                  </a:lnTo>
                  <a:lnTo>
                    <a:pt x="24" y="29"/>
                  </a:lnTo>
                  <a:lnTo>
                    <a:pt x="25" y="3"/>
                  </a:lnTo>
                  <a:close/>
                </a:path>
              </a:pathLst>
            </a:custGeom>
            <a:solidFill>
              <a:srgbClr val="FF8C7F"/>
            </a:solidFill>
            <a:ln w="9525">
              <a:noFill/>
              <a:round/>
              <a:headEnd/>
              <a:tailEnd/>
            </a:ln>
          </p:spPr>
          <p:txBody>
            <a:bodyPr/>
            <a:lstStyle/>
            <a:p>
              <a:endParaRPr lang="fr-FR"/>
            </a:p>
          </p:txBody>
        </p:sp>
        <p:sp>
          <p:nvSpPr>
            <p:cNvPr id="19718" name="Freeform 180"/>
            <p:cNvSpPr>
              <a:spLocks/>
            </p:cNvSpPr>
            <p:nvPr/>
          </p:nvSpPr>
          <p:spPr bwMode="auto">
            <a:xfrm>
              <a:off x="905" y="1243"/>
              <a:ext cx="10" cy="7"/>
            </a:xfrm>
            <a:custGeom>
              <a:avLst/>
              <a:gdLst>
                <a:gd name="T0" fmla="*/ 0 w 59"/>
                <a:gd name="T1" fmla="*/ 0 h 40"/>
                <a:gd name="T2" fmla="*/ 0 w 59"/>
                <a:gd name="T3" fmla="*/ 0 h 40"/>
                <a:gd name="T4" fmla="*/ 0 w 59"/>
                <a:gd name="T5" fmla="*/ 0 h 40"/>
                <a:gd name="T6" fmla="*/ 0 w 59"/>
                <a:gd name="T7" fmla="*/ 0 h 40"/>
                <a:gd name="T8" fmla="*/ 0 w 59"/>
                <a:gd name="T9" fmla="*/ 0 h 40"/>
                <a:gd name="T10" fmla="*/ 0 w 59"/>
                <a:gd name="T11" fmla="*/ 0 h 40"/>
                <a:gd name="T12" fmla="*/ 0 w 59"/>
                <a:gd name="T13" fmla="*/ 0 h 40"/>
                <a:gd name="T14" fmla="*/ 0 60000 65536"/>
                <a:gd name="T15" fmla="*/ 0 60000 65536"/>
                <a:gd name="T16" fmla="*/ 0 60000 65536"/>
                <a:gd name="T17" fmla="*/ 0 60000 65536"/>
                <a:gd name="T18" fmla="*/ 0 60000 65536"/>
                <a:gd name="T19" fmla="*/ 0 60000 65536"/>
                <a:gd name="T20" fmla="*/ 0 60000 65536"/>
                <a:gd name="T21" fmla="*/ 0 w 59"/>
                <a:gd name="T22" fmla="*/ 0 h 40"/>
                <a:gd name="T23" fmla="*/ 59 w 59"/>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0">
                  <a:moveTo>
                    <a:pt x="59" y="9"/>
                  </a:moveTo>
                  <a:lnTo>
                    <a:pt x="37" y="34"/>
                  </a:lnTo>
                  <a:lnTo>
                    <a:pt x="0" y="40"/>
                  </a:lnTo>
                  <a:lnTo>
                    <a:pt x="5" y="19"/>
                  </a:lnTo>
                  <a:lnTo>
                    <a:pt x="32" y="0"/>
                  </a:lnTo>
                  <a:lnTo>
                    <a:pt x="59" y="9"/>
                  </a:lnTo>
                  <a:close/>
                </a:path>
              </a:pathLst>
            </a:custGeom>
            <a:solidFill>
              <a:srgbClr val="FF8C7F"/>
            </a:solidFill>
            <a:ln w="9525">
              <a:noFill/>
              <a:round/>
              <a:headEnd/>
              <a:tailEnd/>
            </a:ln>
          </p:spPr>
          <p:txBody>
            <a:bodyPr/>
            <a:lstStyle/>
            <a:p>
              <a:endParaRPr lang="fr-FR"/>
            </a:p>
          </p:txBody>
        </p:sp>
        <p:sp>
          <p:nvSpPr>
            <p:cNvPr id="19719" name="Freeform 181"/>
            <p:cNvSpPr>
              <a:spLocks/>
            </p:cNvSpPr>
            <p:nvPr/>
          </p:nvSpPr>
          <p:spPr bwMode="auto">
            <a:xfrm>
              <a:off x="850" y="1264"/>
              <a:ext cx="13" cy="11"/>
            </a:xfrm>
            <a:custGeom>
              <a:avLst/>
              <a:gdLst>
                <a:gd name="T0" fmla="*/ 0 w 77"/>
                <a:gd name="T1" fmla="*/ 0 h 65"/>
                <a:gd name="T2" fmla="*/ 0 w 77"/>
                <a:gd name="T3" fmla="*/ 0 h 65"/>
                <a:gd name="T4" fmla="*/ 0 w 77"/>
                <a:gd name="T5" fmla="*/ 0 h 65"/>
                <a:gd name="T6" fmla="*/ 0 w 77"/>
                <a:gd name="T7" fmla="*/ 0 h 65"/>
                <a:gd name="T8" fmla="*/ 0 w 77"/>
                <a:gd name="T9" fmla="*/ 0 h 65"/>
                <a:gd name="T10" fmla="*/ 0 w 77"/>
                <a:gd name="T11" fmla="*/ 0 h 65"/>
                <a:gd name="T12" fmla="*/ 0 w 77"/>
                <a:gd name="T13" fmla="*/ 0 h 65"/>
                <a:gd name="T14" fmla="*/ 0 w 77"/>
                <a:gd name="T15" fmla="*/ 0 h 65"/>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65"/>
                <a:gd name="T26" fmla="*/ 77 w 77"/>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65">
                  <a:moveTo>
                    <a:pt x="26" y="10"/>
                  </a:moveTo>
                  <a:lnTo>
                    <a:pt x="42" y="30"/>
                  </a:lnTo>
                  <a:lnTo>
                    <a:pt x="77" y="50"/>
                  </a:lnTo>
                  <a:lnTo>
                    <a:pt x="14" y="65"/>
                  </a:lnTo>
                  <a:lnTo>
                    <a:pt x="0" y="39"/>
                  </a:lnTo>
                  <a:lnTo>
                    <a:pt x="16" y="0"/>
                  </a:lnTo>
                  <a:lnTo>
                    <a:pt x="26" y="10"/>
                  </a:lnTo>
                  <a:close/>
                </a:path>
              </a:pathLst>
            </a:custGeom>
            <a:solidFill>
              <a:srgbClr val="FF8C7F"/>
            </a:solidFill>
            <a:ln w="9525">
              <a:noFill/>
              <a:round/>
              <a:headEnd/>
              <a:tailEnd/>
            </a:ln>
          </p:spPr>
          <p:txBody>
            <a:bodyPr/>
            <a:lstStyle/>
            <a:p>
              <a:endParaRPr lang="fr-FR"/>
            </a:p>
          </p:txBody>
        </p:sp>
        <p:sp>
          <p:nvSpPr>
            <p:cNvPr id="19720" name="Freeform 182"/>
            <p:cNvSpPr>
              <a:spLocks/>
            </p:cNvSpPr>
            <p:nvPr/>
          </p:nvSpPr>
          <p:spPr bwMode="auto">
            <a:xfrm>
              <a:off x="838" y="1236"/>
              <a:ext cx="40" cy="25"/>
            </a:xfrm>
            <a:custGeom>
              <a:avLst/>
              <a:gdLst>
                <a:gd name="T0" fmla="*/ 0 w 238"/>
                <a:gd name="T1" fmla="*/ 1 h 149"/>
                <a:gd name="T2" fmla="*/ 0 w 238"/>
                <a:gd name="T3" fmla="*/ 1 h 149"/>
                <a:gd name="T4" fmla="*/ 0 w 238"/>
                <a:gd name="T5" fmla="*/ 1 h 149"/>
                <a:gd name="T6" fmla="*/ 0 w 238"/>
                <a:gd name="T7" fmla="*/ 0 h 149"/>
                <a:gd name="T8" fmla="*/ 0 w 238"/>
                <a:gd name="T9" fmla="*/ 0 h 149"/>
                <a:gd name="T10" fmla="*/ 0 w 238"/>
                <a:gd name="T11" fmla="*/ 0 h 149"/>
                <a:gd name="T12" fmla="*/ 0 w 238"/>
                <a:gd name="T13" fmla="*/ 0 h 149"/>
                <a:gd name="T14" fmla="*/ 1 w 238"/>
                <a:gd name="T15" fmla="*/ 0 h 149"/>
                <a:gd name="T16" fmla="*/ 1 w 238"/>
                <a:gd name="T17" fmla="*/ 0 h 149"/>
                <a:gd name="T18" fmla="*/ 1 w 238"/>
                <a:gd name="T19" fmla="*/ 0 h 149"/>
                <a:gd name="T20" fmla="*/ 1 w 238"/>
                <a:gd name="T21" fmla="*/ 0 h 149"/>
                <a:gd name="T22" fmla="*/ 1 w 238"/>
                <a:gd name="T23" fmla="*/ 0 h 149"/>
                <a:gd name="T24" fmla="*/ 1 w 238"/>
                <a:gd name="T25" fmla="*/ 0 h 149"/>
                <a:gd name="T26" fmla="*/ 1 w 238"/>
                <a:gd name="T27" fmla="*/ 0 h 149"/>
                <a:gd name="T28" fmla="*/ 1 w 238"/>
                <a:gd name="T29" fmla="*/ 0 h 149"/>
                <a:gd name="T30" fmla="*/ 1 w 238"/>
                <a:gd name="T31" fmla="*/ 0 h 149"/>
                <a:gd name="T32" fmla="*/ 0 w 238"/>
                <a:gd name="T33" fmla="*/ 0 h 149"/>
                <a:gd name="T34" fmla="*/ 0 w 238"/>
                <a:gd name="T35" fmla="*/ 0 h 149"/>
                <a:gd name="T36" fmla="*/ 0 w 238"/>
                <a:gd name="T37" fmla="*/ 0 h 149"/>
                <a:gd name="T38" fmla="*/ 0 w 238"/>
                <a:gd name="T39" fmla="*/ 1 h 149"/>
                <a:gd name="T40" fmla="*/ 0 w 238"/>
                <a:gd name="T41" fmla="*/ 1 h 149"/>
                <a:gd name="T42" fmla="*/ 0 w 238"/>
                <a:gd name="T43" fmla="*/ 1 h 149"/>
                <a:gd name="T44" fmla="*/ 0 w 238"/>
                <a:gd name="T45" fmla="*/ 1 h 149"/>
                <a:gd name="T46" fmla="*/ 0 w 238"/>
                <a:gd name="T47" fmla="*/ 1 h 1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38"/>
                <a:gd name="T73" fmla="*/ 0 h 149"/>
                <a:gd name="T74" fmla="*/ 238 w 238"/>
                <a:gd name="T75" fmla="*/ 149 h 14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38" h="149">
                  <a:moveTo>
                    <a:pt x="50" y="149"/>
                  </a:moveTo>
                  <a:lnTo>
                    <a:pt x="23" y="136"/>
                  </a:lnTo>
                  <a:lnTo>
                    <a:pt x="14" y="127"/>
                  </a:lnTo>
                  <a:lnTo>
                    <a:pt x="0" y="86"/>
                  </a:lnTo>
                  <a:lnTo>
                    <a:pt x="3" y="72"/>
                  </a:lnTo>
                  <a:lnTo>
                    <a:pt x="29" y="52"/>
                  </a:lnTo>
                  <a:lnTo>
                    <a:pt x="60" y="44"/>
                  </a:lnTo>
                  <a:lnTo>
                    <a:pt x="95" y="24"/>
                  </a:lnTo>
                  <a:lnTo>
                    <a:pt x="111" y="27"/>
                  </a:lnTo>
                  <a:lnTo>
                    <a:pt x="124" y="23"/>
                  </a:lnTo>
                  <a:lnTo>
                    <a:pt x="170" y="0"/>
                  </a:lnTo>
                  <a:lnTo>
                    <a:pt x="229" y="0"/>
                  </a:lnTo>
                  <a:lnTo>
                    <a:pt x="238" y="14"/>
                  </a:lnTo>
                  <a:lnTo>
                    <a:pt x="174" y="18"/>
                  </a:lnTo>
                  <a:lnTo>
                    <a:pt x="133" y="32"/>
                  </a:lnTo>
                  <a:lnTo>
                    <a:pt x="98" y="44"/>
                  </a:lnTo>
                  <a:lnTo>
                    <a:pt x="64" y="52"/>
                  </a:lnTo>
                  <a:lnTo>
                    <a:pt x="30" y="63"/>
                  </a:lnTo>
                  <a:lnTo>
                    <a:pt x="8" y="78"/>
                  </a:lnTo>
                  <a:lnTo>
                    <a:pt x="8" y="101"/>
                  </a:lnTo>
                  <a:lnTo>
                    <a:pt x="18" y="123"/>
                  </a:lnTo>
                  <a:lnTo>
                    <a:pt x="39" y="138"/>
                  </a:lnTo>
                  <a:lnTo>
                    <a:pt x="50" y="149"/>
                  </a:lnTo>
                  <a:close/>
                </a:path>
              </a:pathLst>
            </a:custGeom>
            <a:solidFill>
              <a:srgbClr val="000000"/>
            </a:solidFill>
            <a:ln w="9525">
              <a:noFill/>
              <a:round/>
              <a:headEnd/>
              <a:tailEnd/>
            </a:ln>
          </p:spPr>
          <p:txBody>
            <a:bodyPr/>
            <a:lstStyle/>
            <a:p>
              <a:endParaRPr lang="fr-FR"/>
            </a:p>
          </p:txBody>
        </p:sp>
        <p:sp>
          <p:nvSpPr>
            <p:cNvPr id="19721" name="Freeform 183"/>
            <p:cNvSpPr>
              <a:spLocks/>
            </p:cNvSpPr>
            <p:nvPr/>
          </p:nvSpPr>
          <p:spPr bwMode="auto">
            <a:xfrm>
              <a:off x="844" y="1242"/>
              <a:ext cx="76" cy="66"/>
            </a:xfrm>
            <a:custGeom>
              <a:avLst/>
              <a:gdLst>
                <a:gd name="T0" fmla="*/ 0 w 454"/>
                <a:gd name="T1" fmla="*/ 0 h 396"/>
                <a:gd name="T2" fmla="*/ 0 w 454"/>
                <a:gd name="T3" fmla="*/ 0 h 396"/>
                <a:gd name="T4" fmla="*/ 0 w 454"/>
                <a:gd name="T5" fmla="*/ 1 h 396"/>
                <a:gd name="T6" fmla="*/ 0 w 454"/>
                <a:gd name="T7" fmla="*/ 1 h 396"/>
                <a:gd name="T8" fmla="*/ 1 w 454"/>
                <a:gd name="T9" fmla="*/ 2 h 396"/>
                <a:gd name="T10" fmla="*/ 1 w 454"/>
                <a:gd name="T11" fmla="*/ 2 h 396"/>
                <a:gd name="T12" fmla="*/ 1 w 454"/>
                <a:gd name="T13" fmla="*/ 2 h 396"/>
                <a:gd name="T14" fmla="*/ 1 w 454"/>
                <a:gd name="T15" fmla="*/ 2 h 396"/>
                <a:gd name="T16" fmla="*/ 2 w 454"/>
                <a:gd name="T17" fmla="*/ 1 h 396"/>
                <a:gd name="T18" fmla="*/ 2 w 454"/>
                <a:gd name="T19" fmla="*/ 1 h 396"/>
                <a:gd name="T20" fmla="*/ 2 w 454"/>
                <a:gd name="T21" fmla="*/ 1 h 396"/>
                <a:gd name="T22" fmla="*/ 2 w 454"/>
                <a:gd name="T23" fmla="*/ 1 h 396"/>
                <a:gd name="T24" fmla="*/ 2 w 454"/>
                <a:gd name="T25" fmla="*/ 1 h 396"/>
                <a:gd name="T26" fmla="*/ 1 w 454"/>
                <a:gd name="T27" fmla="*/ 1 h 396"/>
                <a:gd name="T28" fmla="*/ 1 w 454"/>
                <a:gd name="T29" fmla="*/ 1 h 396"/>
                <a:gd name="T30" fmla="*/ 1 w 454"/>
                <a:gd name="T31" fmla="*/ 1 h 396"/>
                <a:gd name="T32" fmla="*/ 0 w 454"/>
                <a:gd name="T33" fmla="*/ 1 h 396"/>
                <a:gd name="T34" fmla="*/ 0 w 454"/>
                <a:gd name="T35" fmla="*/ 1 h 396"/>
                <a:gd name="T36" fmla="*/ 1 w 454"/>
                <a:gd name="T37" fmla="*/ 1 h 396"/>
                <a:gd name="T38" fmla="*/ 1 w 454"/>
                <a:gd name="T39" fmla="*/ 1 h 396"/>
                <a:gd name="T40" fmla="*/ 1 w 454"/>
                <a:gd name="T41" fmla="*/ 1 h 396"/>
                <a:gd name="T42" fmla="*/ 1 w 454"/>
                <a:gd name="T43" fmla="*/ 1 h 396"/>
                <a:gd name="T44" fmla="*/ 0 w 454"/>
                <a:gd name="T45" fmla="*/ 1 h 396"/>
                <a:gd name="T46" fmla="*/ 1 w 454"/>
                <a:gd name="T47" fmla="*/ 1 h 396"/>
                <a:gd name="T48" fmla="*/ 1 w 454"/>
                <a:gd name="T49" fmla="*/ 1 h 396"/>
                <a:gd name="T50" fmla="*/ 1 w 454"/>
                <a:gd name="T51" fmla="*/ 1 h 396"/>
                <a:gd name="T52" fmla="*/ 1 w 454"/>
                <a:gd name="T53" fmla="*/ 1 h 396"/>
                <a:gd name="T54" fmla="*/ 1 w 454"/>
                <a:gd name="T55" fmla="*/ 1 h 396"/>
                <a:gd name="T56" fmla="*/ 0 w 454"/>
                <a:gd name="T57" fmla="*/ 1 h 396"/>
                <a:gd name="T58" fmla="*/ 0 w 454"/>
                <a:gd name="T59" fmla="*/ 1 h 396"/>
                <a:gd name="T60" fmla="*/ 0 w 454"/>
                <a:gd name="T61" fmla="*/ 1 h 396"/>
                <a:gd name="T62" fmla="*/ 0 w 454"/>
                <a:gd name="T63" fmla="*/ 1 h 396"/>
                <a:gd name="T64" fmla="*/ 0 w 454"/>
                <a:gd name="T65" fmla="*/ 0 h 396"/>
                <a:gd name="T66" fmla="*/ 0 w 454"/>
                <a:gd name="T67" fmla="*/ 0 h 396"/>
                <a:gd name="T68" fmla="*/ 0 w 454"/>
                <a:gd name="T69" fmla="*/ 0 h 396"/>
                <a:gd name="T70" fmla="*/ 1 w 454"/>
                <a:gd name="T71" fmla="*/ 0 h 396"/>
                <a:gd name="T72" fmla="*/ 0 w 454"/>
                <a:gd name="T73" fmla="*/ 0 h 396"/>
                <a:gd name="T74" fmla="*/ 0 w 454"/>
                <a:gd name="T75" fmla="*/ 0 h 39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54"/>
                <a:gd name="T115" fmla="*/ 0 h 396"/>
                <a:gd name="T116" fmla="*/ 454 w 454"/>
                <a:gd name="T117" fmla="*/ 396 h 39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54" h="396">
                  <a:moveTo>
                    <a:pt x="36" y="7"/>
                  </a:moveTo>
                  <a:lnTo>
                    <a:pt x="32" y="26"/>
                  </a:lnTo>
                  <a:lnTo>
                    <a:pt x="3" y="44"/>
                  </a:lnTo>
                  <a:lnTo>
                    <a:pt x="7" y="73"/>
                  </a:lnTo>
                  <a:lnTo>
                    <a:pt x="0" y="128"/>
                  </a:lnTo>
                  <a:lnTo>
                    <a:pt x="7" y="164"/>
                  </a:lnTo>
                  <a:lnTo>
                    <a:pt x="21" y="200"/>
                  </a:lnTo>
                  <a:lnTo>
                    <a:pt x="53" y="256"/>
                  </a:lnTo>
                  <a:lnTo>
                    <a:pt x="69" y="296"/>
                  </a:lnTo>
                  <a:lnTo>
                    <a:pt x="90" y="312"/>
                  </a:lnTo>
                  <a:lnTo>
                    <a:pt x="140" y="326"/>
                  </a:lnTo>
                  <a:lnTo>
                    <a:pt x="200" y="348"/>
                  </a:lnTo>
                  <a:lnTo>
                    <a:pt x="216" y="365"/>
                  </a:lnTo>
                  <a:lnTo>
                    <a:pt x="193" y="396"/>
                  </a:lnTo>
                  <a:lnTo>
                    <a:pt x="220" y="374"/>
                  </a:lnTo>
                  <a:lnTo>
                    <a:pt x="275" y="323"/>
                  </a:lnTo>
                  <a:lnTo>
                    <a:pt x="347" y="247"/>
                  </a:lnTo>
                  <a:lnTo>
                    <a:pt x="392" y="206"/>
                  </a:lnTo>
                  <a:lnTo>
                    <a:pt x="419" y="193"/>
                  </a:lnTo>
                  <a:lnTo>
                    <a:pt x="437" y="193"/>
                  </a:lnTo>
                  <a:lnTo>
                    <a:pt x="454" y="214"/>
                  </a:lnTo>
                  <a:lnTo>
                    <a:pt x="444" y="186"/>
                  </a:lnTo>
                  <a:lnTo>
                    <a:pt x="419" y="186"/>
                  </a:lnTo>
                  <a:lnTo>
                    <a:pt x="372" y="207"/>
                  </a:lnTo>
                  <a:lnTo>
                    <a:pt x="362" y="180"/>
                  </a:lnTo>
                  <a:lnTo>
                    <a:pt x="313" y="198"/>
                  </a:lnTo>
                  <a:lnTo>
                    <a:pt x="264" y="192"/>
                  </a:lnTo>
                  <a:lnTo>
                    <a:pt x="226" y="220"/>
                  </a:lnTo>
                  <a:lnTo>
                    <a:pt x="203" y="263"/>
                  </a:lnTo>
                  <a:lnTo>
                    <a:pt x="190" y="280"/>
                  </a:lnTo>
                  <a:lnTo>
                    <a:pt x="162" y="293"/>
                  </a:lnTo>
                  <a:lnTo>
                    <a:pt x="117" y="305"/>
                  </a:lnTo>
                  <a:lnTo>
                    <a:pt x="95" y="303"/>
                  </a:lnTo>
                  <a:lnTo>
                    <a:pt x="78" y="291"/>
                  </a:lnTo>
                  <a:lnTo>
                    <a:pt x="63" y="256"/>
                  </a:lnTo>
                  <a:lnTo>
                    <a:pt x="63" y="207"/>
                  </a:lnTo>
                  <a:lnTo>
                    <a:pt x="79" y="198"/>
                  </a:lnTo>
                  <a:lnTo>
                    <a:pt x="115" y="192"/>
                  </a:lnTo>
                  <a:lnTo>
                    <a:pt x="152" y="182"/>
                  </a:lnTo>
                  <a:lnTo>
                    <a:pt x="193" y="193"/>
                  </a:lnTo>
                  <a:lnTo>
                    <a:pt x="206" y="182"/>
                  </a:lnTo>
                  <a:lnTo>
                    <a:pt x="189" y="157"/>
                  </a:lnTo>
                  <a:lnTo>
                    <a:pt x="157" y="172"/>
                  </a:lnTo>
                  <a:lnTo>
                    <a:pt x="97" y="176"/>
                  </a:lnTo>
                  <a:lnTo>
                    <a:pt x="53" y="187"/>
                  </a:lnTo>
                  <a:lnTo>
                    <a:pt x="40" y="169"/>
                  </a:lnTo>
                  <a:lnTo>
                    <a:pt x="56" y="136"/>
                  </a:lnTo>
                  <a:lnTo>
                    <a:pt x="88" y="146"/>
                  </a:lnTo>
                  <a:lnTo>
                    <a:pt x="123" y="143"/>
                  </a:lnTo>
                  <a:lnTo>
                    <a:pt x="141" y="122"/>
                  </a:lnTo>
                  <a:lnTo>
                    <a:pt x="160" y="117"/>
                  </a:lnTo>
                  <a:lnTo>
                    <a:pt x="160" y="95"/>
                  </a:lnTo>
                  <a:lnTo>
                    <a:pt x="145" y="86"/>
                  </a:lnTo>
                  <a:lnTo>
                    <a:pt x="144" y="102"/>
                  </a:lnTo>
                  <a:lnTo>
                    <a:pt x="138" y="109"/>
                  </a:lnTo>
                  <a:lnTo>
                    <a:pt x="115" y="110"/>
                  </a:lnTo>
                  <a:lnTo>
                    <a:pt x="89" y="124"/>
                  </a:lnTo>
                  <a:lnTo>
                    <a:pt x="69" y="129"/>
                  </a:lnTo>
                  <a:lnTo>
                    <a:pt x="47" y="116"/>
                  </a:lnTo>
                  <a:lnTo>
                    <a:pt x="45" y="104"/>
                  </a:lnTo>
                  <a:lnTo>
                    <a:pt x="28" y="118"/>
                  </a:lnTo>
                  <a:lnTo>
                    <a:pt x="20" y="147"/>
                  </a:lnTo>
                  <a:lnTo>
                    <a:pt x="10" y="125"/>
                  </a:lnTo>
                  <a:lnTo>
                    <a:pt x="10" y="102"/>
                  </a:lnTo>
                  <a:lnTo>
                    <a:pt x="14" y="79"/>
                  </a:lnTo>
                  <a:lnTo>
                    <a:pt x="20" y="66"/>
                  </a:lnTo>
                  <a:lnTo>
                    <a:pt x="38" y="70"/>
                  </a:lnTo>
                  <a:lnTo>
                    <a:pt x="63" y="56"/>
                  </a:lnTo>
                  <a:lnTo>
                    <a:pt x="59" y="88"/>
                  </a:lnTo>
                  <a:lnTo>
                    <a:pt x="75" y="44"/>
                  </a:lnTo>
                  <a:lnTo>
                    <a:pt x="75" y="33"/>
                  </a:lnTo>
                  <a:lnTo>
                    <a:pt x="91" y="16"/>
                  </a:lnTo>
                  <a:lnTo>
                    <a:pt x="77" y="13"/>
                  </a:lnTo>
                  <a:lnTo>
                    <a:pt x="69" y="17"/>
                  </a:lnTo>
                  <a:lnTo>
                    <a:pt x="53" y="0"/>
                  </a:lnTo>
                  <a:lnTo>
                    <a:pt x="36" y="7"/>
                  </a:lnTo>
                  <a:close/>
                </a:path>
              </a:pathLst>
            </a:custGeom>
            <a:solidFill>
              <a:srgbClr val="000000"/>
            </a:solidFill>
            <a:ln w="9525">
              <a:noFill/>
              <a:round/>
              <a:headEnd/>
              <a:tailEnd/>
            </a:ln>
          </p:spPr>
          <p:txBody>
            <a:bodyPr/>
            <a:lstStyle/>
            <a:p>
              <a:endParaRPr lang="fr-FR"/>
            </a:p>
          </p:txBody>
        </p:sp>
        <p:sp>
          <p:nvSpPr>
            <p:cNvPr id="19722" name="Freeform 184"/>
            <p:cNvSpPr>
              <a:spLocks/>
            </p:cNvSpPr>
            <p:nvPr/>
          </p:nvSpPr>
          <p:spPr bwMode="auto">
            <a:xfrm>
              <a:off x="861" y="1238"/>
              <a:ext cx="44" cy="16"/>
            </a:xfrm>
            <a:custGeom>
              <a:avLst/>
              <a:gdLst>
                <a:gd name="T0" fmla="*/ 0 w 267"/>
                <a:gd name="T1" fmla="*/ 0 h 98"/>
                <a:gd name="T2" fmla="*/ 0 w 267"/>
                <a:gd name="T3" fmla="*/ 0 h 98"/>
                <a:gd name="T4" fmla="*/ 0 w 267"/>
                <a:gd name="T5" fmla="*/ 0 h 98"/>
                <a:gd name="T6" fmla="*/ 0 w 267"/>
                <a:gd name="T7" fmla="*/ 0 h 98"/>
                <a:gd name="T8" fmla="*/ 0 w 267"/>
                <a:gd name="T9" fmla="*/ 0 h 98"/>
                <a:gd name="T10" fmla="*/ 0 w 267"/>
                <a:gd name="T11" fmla="*/ 0 h 98"/>
                <a:gd name="T12" fmla="*/ 1 w 267"/>
                <a:gd name="T13" fmla="*/ 0 h 98"/>
                <a:gd name="T14" fmla="*/ 1 w 267"/>
                <a:gd name="T15" fmla="*/ 0 h 98"/>
                <a:gd name="T16" fmla="*/ 1 w 267"/>
                <a:gd name="T17" fmla="*/ 0 h 98"/>
                <a:gd name="T18" fmla="*/ 1 w 267"/>
                <a:gd name="T19" fmla="*/ 0 h 98"/>
                <a:gd name="T20" fmla="*/ 0 w 267"/>
                <a:gd name="T21" fmla="*/ 0 h 98"/>
                <a:gd name="T22" fmla="*/ 0 w 267"/>
                <a:gd name="T23" fmla="*/ 0 h 98"/>
                <a:gd name="T24" fmla="*/ 0 w 267"/>
                <a:gd name="T25" fmla="*/ 0 h 98"/>
                <a:gd name="T26" fmla="*/ 0 w 267"/>
                <a:gd name="T27" fmla="*/ 0 h 98"/>
                <a:gd name="T28" fmla="*/ 0 w 267"/>
                <a:gd name="T29" fmla="*/ 0 h 98"/>
                <a:gd name="T30" fmla="*/ 0 w 267"/>
                <a:gd name="T31" fmla="*/ 0 h 98"/>
                <a:gd name="T32" fmla="*/ 0 w 267"/>
                <a:gd name="T33" fmla="*/ 0 h 98"/>
                <a:gd name="T34" fmla="*/ 0 w 267"/>
                <a:gd name="T35" fmla="*/ 0 h 98"/>
                <a:gd name="T36" fmla="*/ 0 w 267"/>
                <a:gd name="T37" fmla="*/ 0 h 98"/>
                <a:gd name="T38" fmla="*/ 0 w 267"/>
                <a:gd name="T39" fmla="*/ 0 h 98"/>
                <a:gd name="T40" fmla="*/ 0 w 267"/>
                <a:gd name="T41" fmla="*/ 0 h 98"/>
                <a:gd name="T42" fmla="*/ 0 w 267"/>
                <a:gd name="T43" fmla="*/ 0 h 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67"/>
                <a:gd name="T67" fmla="*/ 0 h 98"/>
                <a:gd name="T68" fmla="*/ 267 w 267"/>
                <a:gd name="T69" fmla="*/ 98 h 9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67" h="98">
                  <a:moveTo>
                    <a:pt x="14" y="24"/>
                  </a:moveTo>
                  <a:lnTo>
                    <a:pt x="43" y="19"/>
                  </a:lnTo>
                  <a:lnTo>
                    <a:pt x="66" y="12"/>
                  </a:lnTo>
                  <a:lnTo>
                    <a:pt x="108" y="14"/>
                  </a:lnTo>
                  <a:lnTo>
                    <a:pt x="110" y="0"/>
                  </a:lnTo>
                  <a:lnTo>
                    <a:pt x="129" y="24"/>
                  </a:lnTo>
                  <a:lnTo>
                    <a:pt x="262" y="8"/>
                  </a:lnTo>
                  <a:lnTo>
                    <a:pt x="267" y="17"/>
                  </a:lnTo>
                  <a:lnTo>
                    <a:pt x="135" y="38"/>
                  </a:lnTo>
                  <a:lnTo>
                    <a:pt x="134" y="73"/>
                  </a:lnTo>
                  <a:lnTo>
                    <a:pt x="118" y="98"/>
                  </a:lnTo>
                  <a:lnTo>
                    <a:pt x="128" y="69"/>
                  </a:lnTo>
                  <a:lnTo>
                    <a:pt x="128" y="46"/>
                  </a:lnTo>
                  <a:lnTo>
                    <a:pt x="103" y="45"/>
                  </a:lnTo>
                  <a:lnTo>
                    <a:pt x="91" y="69"/>
                  </a:lnTo>
                  <a:lnTo>
                    <a:pt x="66" y="66"/>
                  </a:lnTo>
                  <a:lnTo>
                    <a:pt x="43" y="62"/>
                  </a:lnTo>
                  <a:lnTo>
                    <a:pt x="25" y="77"/>
                  </a:lnTo>
                  <a:lnTo>
                    <a:pt x="7" y="62"/>
                  </a:lnTo>
                  <a:lnTo>
                    <a:pt x="0" y="30"/>
                  </a:lnTo>
                  <a:lnTo>
                    <a:pt x="14" y="24"/>
                  </a:lnTo>
                  <a:close/>
                </a:path>
              </a:pathLst>
            </a:custGeom>
            <a:solidFill>
              <a:srgbClr val="000000"/>
            </a:solidFill>
            <a:ln w="9525">
              <a:noFill/>
              <a:round/>
              <a:headEnd/>
              <a:tailEnd/>
            </a:ln>
          </p:spPr>
          <p:txBody>
            <a:bodyPr/>
            <a:lstStyle/>
            <a:p>
              <a:endParaRPr lang="fr-FR"/>
            </a:p>
          </p:txBody>
        </p:sp>
        <p:sp>
          <p:nvSpPr>
            <p:cNvPr id="19723" name="Freeform 185"/>
            <p:cNvSpPr>
              <a:spLocks/>
            </p:cNvSpPr>
            <p:nvPr/>
          </p:nvSpPr>
          <p:spPr bwMode="auto">
            <a:xfrm>
              <a:off x="873" y="1259"/>
              <a:ext cx="27" cy="21"/>
            </a:xfrm>
            <a:custGeom>
              <a:avLst/>
              <a:gdLst>
                <a:gd name="T0" fmla="*/ 0 w 164"/>
                <a:gd name="T1" fmla="*/ 0 h 122"/>
                <a:gd name="T2" fmla="*/ 0 w 164"/>
                <a:gd name="T3" fmla="*/ 0 h 122"/>
                <a:gd name="T4" fmla="*/ 0 w 164"/>
                <a:gd name="T5" fmla="*/ 0 h 122"/>
                <a:gd name="T6" fmla="*/ 0 w 164"/>
                <a:gd name="T7" fmla="*/ 0 h 122"/>
                <a:gd name="T8" fmla="*/ 1 w 164"/>
                <a:gd name="T9" fmla="*/ 1 h 122"/>
                <a:gd name="T10" fmla="*/ 0 w 164"/>
                <a:gd name="T11" fmla="*/ 1 h 122"/>
                <a:gd name="T12" fmla="*/ 0 w 164"/>
                <a:gd name="T13" fmla="*/ 0 h 122"/>
                <a:gd name="T14" fmla="*/ 0 w 164"/>
                <a:gd name="T15" fmla="*/ 0 h 122"/>
                <a:gd name="T16" fmla="*/ 0 w 164"/>
                <a:gd name="T17" fmla="*/ 0 h 122"/>
                <a:gd name="T18" fmla="*/ 0 w 164"/>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4"/>
                <a:gd name="T31" fmla="*/ 0 h 122"/>
                <a:gd name="T32" fmla="*/ 164 w 164"/>
                <a:gd name="T33" fmla="*/ 122 h 1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4" h="122">
                  <a:moveTo>
                    <a:pt x="0" y="0"/>
                  </a:moveTo>
                  <a:lnTo>
                    <a:pt x="34" y="12"/>
                  </a:lnTo>
                  <a:lnTo>
                    <a:pt x="85" y="23"/>
                  </a:lnTo>
                  <a:lnTo>
                    <a:pt x="116" y="72"/>
                  </a:lnTo>
                  <a:lnTo>
                    <a:pt x="164" y="98"/>
                  </a:lnTo>
                  <a:lnTo>
                    <a:pt x="61" y="122"/>
                  </a:lnTo>
                  <a:lnTo>
                    <a:pt x="21" y="74"/>
                  </a:lnTo>
                  <a:lnTo>
                    <a:pt x="14" y="28"/>
                  </a:lnTo>
                  <a:lnTo>
                    <a:pt x="0" y="0"/>
                  </a:lnTo>
                  <a:close/>
                </a:path>
              </a:pathLst>
            </a:custGeom>
            <a:solidFill>
              <a:srgbClr val="000000"/>
            </a:solidFill>
            <a:ln w="9525">
              <a:noFill/>
              <a:round/>
              <a:headEnd/>
              <a:tailEnd/>
            </a:ln>
          </p:spPr>
          <p:txBody>
            <a:bodyPr/>
            <a:lstStyle/>
            <a:p>
              <a:endParaRPr lang="fr-FR"/>
            </a:p>
          </p:txBody>
        </p:sp>
        <p:sp>
          <p:nvSpPr>
            <p:cNvPr id="19724" name="Freeform 186"/>
            <p:cNvSpPr>
              <a:spLocks/>
            </p:cNvSpPr>
            <p:nvPr/>
          </p:nvSpPr>
          <p:spPr bwMode="auto">
            <a:xfrm>
              <a:off x="843" y="1202"/>
              <a:ext cx="77" cy="72"/>
            </a:xfrm>
            <a:custGeom>
              <a:avLst/>
              <a:gdLst>
                <a:gd name="T0" fmla="*/ 0 w 464"/>
                <a:gd name="T1" fmla="*/ 1 h 431"/>
                <a:gd name="T2" fmla="*/ 0 w 464"/>
                <a:gd name="T3" fmla="*/ 1 h 431"/>
                <a:gd name="T4" fmla="*/ 0 w 464"/>
                <a:gd name="T5" fmla="*/ 1 h 431"/>
                <a:gd name="T6" fmla="*/ 0 w 464"/>
                <a:gd name="T7" fmla="*/ 1 h 431"/>
                <a:gd name="T8" fmla="*/ 0 w 464"/>
                <a:gd name="T9" fmla="*/ 1 h 431"/>
                <a:gd name="T10" fmla="*/ 0 w 464"/>
                <a:gd name="T11" fmla="*/ 1 h 431"/>
                <a:gd name="T12" fmla="*/ 1 w 464"/>
                <a:gd name="T13" fmla="*/ 0 h 431"/>
                <a:gd name="T14" fmla="*/ 1 w 464"/>
                <a:gd name="T15" fmla="*/ 1 h 431"/>
                <a:gd name="T16" fmla="*/ 1 w 464"/>
                <a:gd name="T17" fmla="*/ 1 h 431"/>
                <a:gd name="T18" fmla="*/ 1 w 464"/>
                <a:gd name="T19" fmla="*/ 1 h 431"/>
                <a:gd name="T20" fmla="*/ 1 w 464"/>
                <a:gd name="T21" fmla="*/ 1 h 431"/>
                <a:gd name="T22" fmla="*/ 1 w 464"/>
                <a:gd name="T23" fmla="*/ 1 h 431"/>
                <a:gd name="T24" fmla="*/ 2 w 464"/>
                <a:gd name="T25" fmla="*/ 1 h 431"/>
                <a:gd name="T26" fmla="*/ 2 w 464"/>
                <a:gd name="T27" fmla="*/ 1 h 431"/>
                <a:gd name="T28" fmla="*/ 2 w 464"/>
                <a:gd name="T29" fmla="*/ 1 h 431"/>
                <a:gd name="T30" fmla="*/ 2 w 464"/>
                <a:gd name="T31" fmla="*/ 1 h 431"/>
                <a:gd name="T32" fmla="*/ 2 w 464"/>
                <a:gd name="T33" fmla="*/ 2 h 431"/>
                <a:gd name="T34" fmla="*/ 2 w 464"/>
                <a:gd name="T35" fmla="*/ 2 h 431"/>
                <a:gd name="T36" fmla="*/ 2 w 464"/>
                <a:gd name="T37" fmla="*/ 2 h 431"/>
                <a:gd name="T38" fmla="*/ 2 w 464"/>
                <a:gd name="T39" fmla="*/ 2 h 431"/>
                <a:gd name="T40" fmla="*/ 2 w 464"/>
                <a:gd name="T41" fmla="*/ 2 h 431"/>
                <a:gd name="T42" fmla="*/ 2 w 464"/>
                <a:gd name="T43" fmla="*/ 2 h 431"/>
                <a:gd name="T44" fmla="*/ 2 w 464"/>
                <a:gd name="T45" fmla="*/ 2 h 431"/>
                <a:gd name="T46" fmla="*/ 2 w 464"/>
                <a:gd name="T47" fmla="*/ 2 h 431"/>
                <a:gd name="T48" fmla="*/ 2 w 464"/>
                <a:gd name="T49" fmla="*/ 2 h 431"/>
                <a:gd name="T50" fmla="*/ 2 w 464"/>
                <a:gd name="T51" fmla="*/ 1 h 431"/>
                <a:gd name="T52" fmla="*/ 2 w 464"/>
                <a:gd name="T53" fmla="*/ 1 h 431"/>
                <a:gd name="T54" fmla="*/ 2 w 464"/>
                <a:gd name="T55" fmla="*/ 1 h 431"/>
                <a:gd name="T56" fmla="*/ 2 w 464"/>
                <a:gd name="T57" fmla="*/ 0 h 431"/>
                <a:gd name="T58" fmla="*/ 2 w 464"/>
                <a:gd name="T59" fmla="*/ 0 h 431"/>
                <a:gd name="T60" fmla="*/ 2 w 464"/>
                <a:gd name="T61" fmla="*/ 0 h 431"/>
                <a:gd name="T62" fmla="*/ 1 w 464"/>
                <a:gd name="T63" fmla="*/ 0 h 431"/>
                <a:gd name="T64" fmla="*/ 1 w 464"/>
                <a:gd name="T65" fmla="*/ 0 h 431"/>
                <a:gd name="T66" fmla="*/ 0 w 464"/>
                <a:gd name="T67" fmla="*/ 0 h 431"/>
                <a:gd name="T68" fmla="*/ 0 w 464"/>
                <a:gd name="T69" fmla="*/ 0 h 431"/>
                <a:gd name="T70" fmla="*/ 0 w 464"/>
                <a:gd name="T71" fmla="*/ 1 h 431"/>
                <a:gd name="T72" fmla="*/ 0 w 464"/>
                <a:gd name="T73" fmla="*/ 1 h 431"/>
                <a:gd name="T74" fmla="*/ 0 w 464"/>
                <a:gd name="T75" fmla="*/ 1 h 431"/>
                <a:gd name="T76" fmla="*/ 0 w 464"/>
                <a:gd name="T77" fmla="*/ 1 h 431"/>
                <a:gd name="T78" fmla="*/ 0 w 464"/>
                <a:gd name="T79" fmla="*/ 1 h 431"/>
                <a:gd name="T80" fmla="*/ 0 w 464"/>
                <a:gd name="T81" fmla="*/ 1 h 431"/>
                <a:gd name="T82" fmla="*/ 0 w 464"/>
                <a:gd name="T83" fmla="*/ 1 h 43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4"/>
                <a:gd name="T127" fmla="*/ 0 h 431"/>
                <a:gd name="T128" fmla="*/ 464 w 464"/>
                <a:gd name="T129" fmla="*/ 431 h 43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4" h="431">
                  <a:moveTo>
                    <a:pt x="2" y="274"/>
                  </a:moveTo>
                  <a:lnTo>
                    <a:pt x="9" y="235"/>
                  </a:lnTo>
                  <a:lnTo>
                    <a:pt x="16" y="170"/>
                  </a:lnTo>
                  <a:lnTo>
                    <a:pt x="40" y="124"/>
                  </a:lnTo>
                  <a:lnTo>
                    <a:pt x="74" y="97"/>
                  </a:lnTo>
                  <a:lnTo>
                    <a:pt x="104" y="92"/>
                  </a:lnTo>
                  <a:lnTo>
                    <a:pt x="175" y="81"/>
                  </a:lnTo>
                  <a:lnTo>
                    <a:pt x="241" y="92"/>
                  </a:lnTo>
                  <a:lnTo>
                    <a:pt x="257" y="152"/>
                  </a:lnTo>
                  <a:lnTo>
                    <a:pt x="305" y="190"/>
                  </a:lnTo>
                  <a:lnTo>
                    <a:pt x="336" y="246"/>
                  </a:lnTo>
                  <a:lnTo>
                    <a:pt x="340" y="274"/>
                  </a:lnTo>
                  <a:lnTo>
                    <a:pt x="380" y="273"/>
                  </a:lnTo>
                  <a:lnTo>
                    <a:pt x="406" y="251"/>
                  </a:lnTo>
                  <a:lnTo>
                    <a:pt x="438" y="261"/>
                  </a:lnTo>
                  <a:lnTo>
                    <a:pt x="453" y="286"/>
                  </a:lnTo>
                  <a:lnTo>
                    <a:pt x="453" y="328"/>
                  </a:lnTo>
                  <a:lnTo>
                    <a:pt x="429" y="384"/>
                  </a:lnTo>
                  <a:lnTo>
                    <a:pt x="403" y="392"/>
                  </a:lnTo>
                  <a:lnTo>
                    <a:pt x="430" y="396"/>
                  </a:lnTo>
                  <a:lnTo>
                    <a:pt x="433" y="430"/>
                  </a:lnTo>
                  <a:lnTo>
                    <a:pt x="445" y="431"/>
                  </a:lnTo>
                  <a:lnTo>
                    <a:pt x="443" y="379"/>
                  </a:lnTo>
                  <a:lnTo>
                    <a:pt x="459" y="334"/>
                  </a:lnTo>
                  <a:lnTo>
                    <a:pt x="464" y="307"/>
                  </a:lnTo>
                  <a:lnTo>
                    <a:pt x="462" y="282"/>
                  </a:lnTo>
                  <a:lnTo>
                    <a:pt x="460" y="216"/>
                  </a:lnTo>
                  <a:lnTo>
                    <a:pt x="452" y="150"/>
                  </a:lnTo>
                  <a:lnTo>
                    <a:pt x="430" y="82"/>
                  </a:lnTo>
                  <a:lnTo>
                    <a:pt x="403" y="43"/>
                  </a:lnTo>
                  <a:lnTo>
                    <a:pt x="349" y="16"/>
                  </a:lnTo>
                  <a:lnTo>
                    <a:pt x="287" y="0"/>
                  </a:lnTo>
                  <a:lnTo>
                    <a:pt x="198" y="0"/>
                  </a:lnTo>
                  <a:lnTo>
                    <a:pt x="105" y="23"/>
                  </a:lnTo>
                  <a:lnTo>
                    <a:pt x="55" y="59"/>
                  </a:lnTo>
                  <a:lnTo>
                    <a:pt x="31" y="98"/>
                  </a:lnTo>
                  <a:lnTo>
                    <a:pt x="26" y="127"/>
                  </a:lnTo>
                  <a:lnTo>
                    <a:pt x="8" y="166"/>
                  </a:lnTo>
                  <a:lnTo>
                    <a:pt x="1" y="246"/>
                  </a:lnTo>
                  <a:lnTo>
                    <a:pt x="0" y="263"/>
                  </a:lnTo>
                  <a:lnTo>
                    <a:pt x="2" y="274"/>
                  </a:lnTo>
                  <a:close/>
                </a:path>
              </a:pathLst>
            </a:custGeom>
            <a:solidFill>
              <a:srgbClr val="000000"/>
            </a:solidFill>
            <a:ln w="9525">
              <a:noFill/>
              <a:round/>
              <a:headEnd/>
              <a:tailEnd/>
            </a:ln>
          </p:spPr>
          <p:txBody>
            <a:bodyPr/>
            <a:lstStyle/>
            <a:p>
              <a:endParaRPr lang="fr-FR"/>
            </a:p>
          </p:txBody>
        </p:sp>
        <p:sp>
          <p:nvSpPr>
            <p:cNvPr id="19725" name="Freeform 187"/>
            <p:cNvSpPr>
              <a:spLocks/>
            </p:cNvSpPr>
            <p:nvPr/>
          </p:nvSpPr>
          <p:spPr bwMode="auto">
            <a:xfrm>
              <a:off x="860" y="1249"/>
              <a:ext cx="18" cy="7"/>
            </a:xfrm>
            <a:custGeom>
              <a:avLst/>
              <a:gdLst>
                <a:gd name="T0" fmla="*/ 0 w 103"/>
                <a:gd name="T1" fmla="*/ 0 h 43"/>
                <a:gd name="T2" fmla="*/ 0 w 103"/>
                <a:gd name="T3" fmla="*/ 0 h 43"/>
                <a:gd name="T4" fmla="*/ 0 w 103"/>
                <a:gd name="T5" fmla="*/ 0 h 43"/>
                <a:gd name="T6" fmla="*/ 1 w 103"/>
                <a:gd name="T7" fmla="*/ 0 h 43"/>
                <a:gd name="T8" fmla="*/ 0 w 103"/>
                <a:gd name="T9" fmla="*/ 0 h 43"/>
                <a:gd name="T10" fmla="*/ 0 w 103"/>
                <a:gd name="T11" fmla="*/ 0 h 43"/>
                <a:gd name="T12" fmla="*/ 0 w 103"/>
                <a:gd name="T13" fmla="*/ 0 h 43"/>
                <a:gd name="T14" fmla="*/ 0 w 103"/>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103"/>
                <a:gd name="T25" fmla="*/ 0 h 43"/>
                <a:gd name="T26" fmla="*/ 103 w 103"/>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3" h="43">
                  <a:moveTo>
                    <a:pt x="0" y="0"/>
                  </a:moveTo>
                  <a:lnTo>
                    <a:pt x="25" y="26"/>
                  </a:lnTo>
                  <a:lnTo>
                    <a:pt x="59" y="39"/>
                  </a:lnTo>
                  <a:lnTo>
                    <a:pt x="103" y="39"/>
                  </a:lnTo>
                  <a:lnTo>
                    <a:pt x="47" y="43"/>
                  </a:lnTo>
                  <a:lnTo>
                    <a:pt x="19" y="34"/>
                  </a:lnTo>
                  <a:lnTo>
                    <a:pt x="0" y="0"/>
                  </a:lnTo>
                  <a:close/>
                </a:path>
              </a:pathLst>
            </a:custGeom>
            <a:solidFill>
              <a:srgbClr val="000000"/>
            </a:solidFill>
            <a:ln w="9525">
              <a:noFill/>
              <a:round/>
              <a:headEnd/>
              <a:tailEnd/>
            </a:ln>
          </p:spPr>
          <p:txBody>
            <a:bodyPr/>
            <a:lstStyle/>
            <a:p>
              <a:endParaRPr lang="fr-FR"/>
            </a:p>
          </p:txBody>
        </p:sp>
        <p:sp>
          <p:nvSpPr>
            <p:cNvPr id="19726" name="Freeform 188"/>
            <p:cNvSpPr>
              <a:spLocks/>
            </p:cNvSpPr>
            <p:nvPr/>
          </p:nvSpPr>
          <p:spPr bwMode="auto">
            <a:xfrm>
              <a:off x="905" y="1247"/>
              <a:ext cx="12" cy="13"/>
            </a:xfrm>
            <a:custGeom>
              <a:avLst/>
              <a:gdLst>
                <a:gd name="T0" fmla="*/ 0 w 71"/>
                <a:gd name="T1" fmla="*/ 0 h 80"/>
                <a:gd name="T2" fmla="*/ 0 w 71"/>
                <a:gd name="T3" fmla="*/ 0 h 80"/>
                <a:gd name="T4" fmla="*/ 0 w 71"/>
                <a:gd name="T5" fmla="*/ 0 h 80"/>
                <a:gd name="T6" fmla="*/ 0 w 71"/>
                <a:gd name="T7" fmla="*/ 0 h 80"/>
                <a:gd name="T8" fmla="*/ 0 w 71"/>
                <a:gd name="T9" fmla="*/ 0 h 80"/>
                <a:gd name="T10" fmla="*/ 0 w 71"/>
                <a:gd name="T11" fmla="*/ 0 h 80"/>
                <a:gd name="T12" fmla="*/ 0 w 71"/>
                <a:gd name="T13" fmla="*/ 0 h 80"/>
                <a:gd name="T14" fmla="*/ 0 w 71"/>
                <a:gd name="T15" fmla="*/ 0 h 80"/>
                <a:gd name="T16" fmla="*/ 0 w 71"/>
                <a:gd name="T17" fmla="*/ 0 h 80"/>
                <a:gd name="T18" fmla="*/ 0 w 71"/>
                <a:gd name="T19" fmla="*/ 0 h 80"/>
                <a:gd name="T20" fmla="*/ 0 w 71"/>
                <a:gd name="T21" fmla="*/ 0 h 80"/>
                <a:gd name="T22" fmla="*/ 0 w 71"/>
                <a:gd name="T23" fmla="*/ 0 h 80"/>
                <a:gd name="T24" fmla="*/ 0 w 71"/>
                <a:gd name="T25" fmla="*/ 0 h 80"/>
                <a:gd name="T26" fmla="*/ 0 w 71"/>
                <a:gd name="T27" fmla="*/ 0 h 80"/>
                <a:gd name="T28" fmla="*/ 0 w 71"/>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80"/>
                <a:gd name="T47" fmla="*/ 71 w 71"/>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80">
                  <a:moveTo>
                    <a:pt x="4" y="13"/>
                  </a:moveTo>
                  <a:lnTo>
                    <a:pt x="25" y="0"/>
                  </a:lnTo>
                  <a:lnTo>
                    <a:pt x="65" y="13"/>
                  </a:lnTo>
                  <a:lnTo>
                    <a:pt x="71" y="52"/>
                  </a:lnTo>
                  <a:lnTo>
                    <a:pt x="61" y="72"/>
                  </a:lnTo>
                  <a:lnTo>
                    <a:pt x="60" y="39"/>
                  </a:lnTo>
                  <a:lnTo>
                    <a:pt x="39" y="22"/>
                  </a:lnTo>
                  <a:lnTo>
                    <a:pt x="32" y="26"/>
                  </a:lnTo>
                  <a:lnTo>
                    <a:pt x="43" y="56"/>
                  </a:lnTo>
                  <a:lnTo>
                    <a:pt x="14" y="80"/>
                  </a:lnTo>
                  <a:lnTo>
                    <a:pt x="2" y="59"/>
                  </a:lnTo>
                  <a:lnTo>
                    <a:pt x="10" y="41"/>
                  </a:lnTo>
                  <a:lnTo>
                    <a:pt x="0" y="28"/>
                  </a:lnTo>
                  <a:lnTo>
                    <a:pt x="4" y="13"/>
                  </a:lnTo>
                  <a:close/>
                </a:path>
              </a:pathLst>
            </a:custGeom>
            <a:solidFill>
              <a:srgbClr val="000000"/>
            </a:solidFill>
            <a:ln w="9525">
              <a:noFill/>
              <a:round/>
              <a:headEnd/>
              <a:tailEnd/>
            </a:ln>
          </p:spPr>
          <p:txBody>
            <a:bodyPr/>
            <a:lstStyle/>
            <a:p>
              <a:endParaRPr lang="fr-FR"/>
            </a:p>
          </p:txBody>
        </p:sp>
        <p:sp>
          <p:nvSpPr>
            <p:cNvPr id="19727" name="Freeform 189"/>
            <p:cNvSpPr>
              <a:spLocks/>
            </p:cNvSpPr>
            <p:nvPr/>
          </p:nvSpPr>
          <p:spPr bwMode="auto">
            <a:xfrm>
              <a:off x="909" y="1261"/>
              <a:ext cx="4" cy="3"/>
            </a:xfrm>
            <a:custGeom>
              <a:avLst/>
              <a:gdLst>
                <a:gd name="T0" fmla="*/ 0 w 23"/>
                <a:gd name="T1" fmla="*/ 0 h 20"/>
                <a:gd name="T2" fmla="*/ 0 w 23"/>
                <a:gd name="T3" fmla="*/ 0 h 20"/>
                <a:gd name="T4" fmla="*/ 0 w 23"/>
                <a:gd name="T5" fmla="*/ 0 h 20"/>
                <a:gd name="T6" fmla="*/ 0 w 23"/>
                <a:gd name="T7" fmla="*/ 0 h 20"/>
                <a:gd name="T8" fmla="*/ 0 w 23"/>
                <a:gd name="T9" fmla="*/ 0 h 20"/>
                <a:gd name="T10" fmla="*/ 0 w 23"/>
                <a:gd name="T11" fmla="*/ 0 h 20"/>
                <a:gd name="T12" fmla="*/ 0 60000 65536"/>
                <a:gd name="T13" fmla="*/ 0 60000 65536"/>
                <a:gd name="T14" fmla="*/ 0 60000 65536"/>
                <a:gd name="T15" fmla="*/ 0 60000 65536"/>
                <a:gd name="T16" fmla="*/ 0 60000 65536"/>
                <a:gd name="T17" fmla="*/ 0 60000 65536"/>
                <a:gd name="T18" fmla="*/ 0 w 23"/>
                <a:gd name="T19" fmla="*/ 0 h 20"/>
                <a:gd name="T20" fmla="*/ 23 w 2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23" h="20">
                  <a:moveTo>
                    <a:pt x="23" y="0"/>
                  </a:moveTo>
                  <a:lnTo>
                    <a:pt x="0" y="12"/>
                  </a:lnTo>
                  <a:lnTo>
                    <a:pt x="4" y="20"/>
                  </a:lnTo>
                  <a:lnTo>
                    <a:pt x="18" y="17"/>
                  </a:lnTo>
                  <a:lnTo>
                    <a:pt x="23" y="0"/>
                  </a:lnTo>
                  <a:close/>
                </a:path>
              </a:pathLst>
            </a:custGeom>
            <a:solidFill>
              <a:srgbClr val="000000"/>
            </a:solidFill>
            <a:ln w="9525">
              <a:noFill/>
              <a:round/>
              <a:headEnd/>
              <a:tailEnd/>
            </a:ln>
          </p:spPr>
          <p:txBody>
            <a:bodyPr/>
            <a:lstStyle/>
            <a:p>
              <a:endParaRPr lang="fr-FR"/>
            </a:p>
          </p:txBody>
        </p:sp>
        <p:sp>
          <p:nvSpPr>
            <p:cNvPr id="19728" name="Freeform 190"/>
            <p:cNvSpPr>
              <a:spLocks/>
            </p:cNvSpPr>
            <p:nvPr/>
          </p:nvSpPr>
          <p:spPr bwMode="auto">
            <a:xfrm>
              <a:off x="905" y="1265"/>
              <a:ext cx="7" cy="7"/>
            </a:xfrm>
            <a:custGeom>
              <a:avLst/>
              <a:gdLst>
                <a:gd name="T0" fmla="*/ 0 w 41"/>
                <a:gd name="T1" fmla="*/ 0 h 39"/>
                <a:gd name="T2" fmla="*/ 0 w 41"/>
                <a:gd name="T3" fmla="*/ 0 h 39"/>
                <a:gd name="T4" fmla="*/ 0 w 41"/>
                <a:gd name="T5" fmla="*/ 0 h 39"/>
                <a:gd name="T6" fmla="*/ 0 w 41"/>
                <a:gd name="T7" fmla="*/ 0 h 39"/>
                <a:gd name="T8" fmla="*/ 0 w 41"/>
                <a:gd name="T9" fmla="*/ 0 h 39"/>
                <a:gd name="T10" fmla="*/ 0 w 41"/>
                <a:gd name="T11" fmla="*/ 0 h 39"/>
                <a:gd name="T12" fmla="*/ 0 60000 65536"/>
                <a:gd name="T13" fmla="*/ 0 60000 65536"/>
                <a:gd name="T14" fmla="*/ 0 60000 65536"/>
                <a:gd name="T15" fmla="*/ 0 60000 65536"/>
                <a:gd name="T16" fmla="*/ 0 60000 65536"/>
                <a:gd name="T17" fmla="*/ 0 60000 65536"/>
                <a:gd name="T18" fmla="*/ 0 w 41"/>
                <a:gd name="T19" fmla="*/ 0 h 39"/>
                <a:gd name="T20" fmla="*/ 41 w 41"/>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41" h="39">
                  <a:moveTo>
                    <a:pt x="6" y="0"/>
                  </a:moveTo>
                  <a:lnTo>
                    <a:pt x="41" y="11"/>
                  </a:lnTo>
                  <a:lnTo>
                    <a:pt x="21" y="39"/>
                  </a:lnTo>
                  <a:lnTo>
                    <a:pt x="0" y="16"/>
                  </a:lnTo>
                  <a:lnTo>
                    <a:pt x="6" y="0"/>
                  </a:lnTo>
                  <a:close/>
                </a:path>
              </a:pathLst>
            </a:custGeom>
            <a:solidFill>
              <a:srgbClr val="000000"/>
            </a:solidFill>
            <a:ln w="9525">
              <a:noFill/>
              <a:round/>
              <a:headEnd/>
              <a:tailEnd/>
            </a:ln>
          </p:spPr>
          <p:txBody>
            <a:bodyPr/>
            <a:lstStyle/>
            <a:p>
              <a:endParaRPr lang="fr-FR"/>
            </a:p>
          </p:txBody>
        </p:sp>
        <p:sp>
          <p:nvSpPr>
            <p:cNvPr id="19729" name="Freeform 191"/>
            <p:cNvSpPr>
              <a:spLocks/>
            </p:cNvSpPr>
            <p:nvPr/>
          </p:nvSpPr>
          <p:spPr bwMode="auto">
            <a:xfrm>
              <a:off x="836" y="1280"/>
              <a:ext cx="132" cy="177"/>
            </a:xfrm>
            <a:custGeom>
              <a:avLst/>
              <a:gdLst>
                <a:gd name="T0" fmla="*/ 3 w 788"/>
                <a:gd name="T1" fmla="*/ 0 h 1059"/>
                <a:gd name="T2" fmla="*/ 2 w 788"/>
                <a:gd name="T3" fmla="*/ 0 h 1059"/>
                <a:gd name="T4" fmla="*/ 2 w 788"/>
                <a:gd name="T5" fmla="*/ 1 h 1059"/>
                <a:gd name="T6" fmla="*/ 2 w 788"/>
                <a:gd name="T7" fmla="*/ 1 h 1059"/>
                <a:gd name="T8" fmla="*/ 2 w 788"/>
                <a:gd name="T9" fmla="*/ 1 h 1059"/>
                <a:gd name="T10" fmla="*/ 1 w 788"/>
                <a:gd name="T11" fmla="*/ 2 h 1059"/>
                <a:gd name="T12" fmla="*/ 1 w 788"/>
                <a:gd name="T13" fmla="*/ 2 h 1059"/>
                <a:gd name="T14" fmla="*/ 1 w 788"/>
                <a:gd name="T15" fmla="*/ 3 h 1059"/>
                <a:gd name="T16" fmla="*/ 1 w 788"/>
                <a:gd name="T17" fmla="*/ 2 h 1059"/>
                <a:gd name="T18" fmla="*/ 2 w 788"/>
                <a:gd name="T19" fmla="*/ 1 h 1059"/>
                <a:gd name="T20" fmla="*/ 2 w 788"/>
                <a:gd name="T21" fmla="*/ 3 h 1059"/>
                <a:gd name="T22" fmla="*/ 2 w 788"/>
                <a:gd name="T23" fmla="*/ 3 h 1059"/>
                <a:gd name="T24" fmla="*/ 2 w 788"/>
                <a:gd name="T25" fmla="*/ 4 h 1059"/>
                <a:gd name="T26" fmla="*/ 2 w 788"/>
                <a:gd name="T27" fmla="*/ 4 h 1059"/>
                <a:gd name="T28" fmla="*/ 2 w 788"/>
                <a:gd name="T29" fmla="*/ 4 h 1059"/>
                <a:gd name="T30" fmla="*/ 2 w 788"/>
                <a:gd name="T31" fmla="*/ 4 h 1059"/>
                <a:gd name="T32" fmla="*/ 2 w 788"/>
                <a:gd name="T33" fmla="*/ 4 h 1059"/>
                <a:gd name="T34" fmla="*/ 2 w 788"/>
                <a:gd name="T35" fmla="*/ 4 h 1059"/>
                <a:gd name="T36" fmla="*/ 2 w 788"/>
                <a:gd name="T37" fmla="*/ 4 h 1059"/>
                <a:gd name="T38" fmla="*/ 2 w 788"/>
                <a:gd name="T39" fmla="*/ 3 h 1059"/>
                <a:gd name="T40" fmla="*/ 2 w 788"/>
                <a:gd name="T41" fmla="*/ 2 h 1059"/>
                <a:gd name="T42" fmla="*/ 2 w 788"/>
                <a:gd name="T43" fmla="*/ 2 h 1059"/>
                <a:gd name="T44" fmla="*/ 2 w 788"/>
                <a:gd name="T45" fmla="*/ 2 h 1059"/>
                <a:gd name="T46" fmla="*/ 2 w 788"/>
                <a:gd name="T47" fmla="*/ 1 h 1059"/>
                <a:gd name="T48" fmla="*/ 2 w 788"/>
                <a:gd name="T49" fmla="*/ 1 h 1059"/>
                <a:gd name="T50" fmla="*/ 3 w 788"/>
                <a:gd name="T51" fmla="*/ 1 h 1059"/>
                <a:gd name="T52" fmla="*/ 3 w 788"/>
                <a:gd name="T53" fmla="*/ 1 h 1059"/>
                <a:gd name="T54" fmla="*/ 3 w 788"/>
                <a:gd name="T55" fmla="*/ 1 h 1059"/>
                <a:gd name="T56" fmla="*/ 3 w 788"/>
                <a:gd name="T57" fmla="*/ 0 h 1059"/>
                <a:gd name="T58" fmla="*/ 3 w 788"/>
                <a:gd name="T59" fmla="*/ 1 h 1059"/>
                <a:gd name="T60" fmla="*/ 3 w 788"/>
                <a:gd name="T61" fmla="*/ 1 h 1059"/>
                <a:gd name="T62" fmla="*/ 4 w 788"/>
                <a:gd name="T63" fmla="*/ 1 h 1059"/>
                <a:gd name="T64" fmla="*/ 4 w 788"/>
                <a:gd name="T65" fmla="*/ 3 h 1059"/>
                <a:gd name="T66" fmla="*/ 4 w 788"/>
                <a:gd name="T67" fmla="*/ 4 h 1059"/>
                <a:gd name="T68" fmla="*/ 4 w 788"/>
                <a:gd name="T69" fmla="*/ 4 h 1059"/>
                <a:gd name="T70" fmla="*/ 4 w 788"/>
                <a:gd name="T71" fmla="*/ 5 h 1059"/>
                <a:gd name="T72" fmla="*/ 0 w 788"/>
                <a:gd name="T73" fmla="*/ 5 h 1059"/>
                <a:gd name="T74" fmla="*/ 0 w 788"/>
                <a:gd name="T75" fmla="*/ 4 h 1059"/>
                <a:gd name="T76" fmla="*/ 1 w 788"/>
                <a:gd name="T77" fmla="*/ 2 h 1059"/>
                <a:gd name="T78" fmla="*/ 2 w 788"/>
                <a:gd name="T79" fmla="*/ 1 h 1059"/>
                <a:gd name="T80" fmla="*/ 2 w 788"/>
                <a:gd name="T81" fmla="*/ 1 h 1059"/>
                <a:gd name="T82" fmla="*/ 1 w 788"/>
                <a:gd name="T83" fmla="*/ 2 h 1059"/>
                <a:gd name="T84" fmla="*/ 2 w 788"/>
                <a:gd name="T85" fmla="*/ 1 h 1059"/>
                <a:gd name="T86" fmla="*/ 2 w 788"/>
                <a:gd name="T87" fmla="*/ 0 h 1059"/>
                <a:gd name="T88" fmla="*/ 2 w 788"/>
                <a:gd name="T89" fmla="*/ 0 h 1059"/>
                <a:gd name="T90" fmla="*/ 3 w 788"/>
                <a:gd name="T91" fmla="*/ 0 h 1059"/>
                <a:gd name="T92" fmla="*/ 3 w 788"/>
                <a:gd name="T93" fmla="*/ 0 h 105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88"/>
                <a:gd name="T142" fmla="*/ 0 h 1059"/>
                <a:gd name="T143" fmla="*/ 788 w 788"/>
                <a:gd name="T144" fmla="*/ 1059 h 105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88" h="1059">
                  <a:moveTo>
                    <a:pt x="534" y="18"/>
                  </a:moveTo>
                  <a:lnTo>
                    <a:pt x="494" y="61"/>
                  </a:lnTo>
                  <a:lnTo>
                    <a:pt x="449" y="121"/>
                  </a:lnTo>
                  <a:lnTo>
                    <a:pt x="370" y="151"/>
                  </a:lnTo>
                  <a:lnTo>
                    <a:pt x="342" y="236"/>
                  </a:lnTo>
                  <a:lnTo>
                    <a:pt x="274" y="326"/>
                  </a:lnTo>
                  <a:lnTo>
                    <a:pt x="162" y="507"/>
                  </a:lnTo>
                  <a:lnTo>
                    <a:pt x="93" y="723"/>
                  </a:lnTo>
                  <a:lnTo>
                    <a:pt x="209" y="507"/>
                  </a:lnTo>
                  <a:lnTo>
                    <a:pt x="346" y="288"/>
                  </a:lnTo>
                  <a:lnTo>
                    <a:pt x="373" y="525"/>
                  </a:lnTo>
                  <a:lnTo>
                    <a:pt x="404" y="700"/>
                  </a:lnTo>
                  <a:lnTo>
                    <a:pt x="407" y="775"/>
                  </a:lnTo>
                  <a:lnTo>
                    <a:pt x="391" y="857"/>
                  </a:lnTo>
                  <a:lnTo>
                    <a:pt x="404" y="891"/>
                  </a:lnTo>
                  <a:lnTo>
                    <a:pt x="407" y="940"/>
                  </a:lnTo>
                  <a:lnTo>
                    <a:pt x="429" y="891"/>
                  </a:lnTo>
                  <a:lnTo>
                    <a:pt x="429" y="833"/>
                  </a:lnTo>
                  <a:lnTo>
                    <a:pt x="442" y="765"/>
                  </a:lnTo>
                  <a:lnTo>
                    <a:pt x="411" y="613"/>
                  </a:lnTo>
                  <a:lnTo>
                    <a:pt x="398" y="490"/>
                  </a:lnTo>
                  <a:lnTo>
                    <a:pt x="407" y="388"/>
                  </a:lnTo>
                  <a:lnTo>
                    <a:pt x="380" y="381"/>
                  </a:lnTo>
                  <a:lnTo>
                    <a:pt x="387" y="295"/>
                  </a:lnTo>
                  <a:lnTo>
                    <a:pt x="449" y="191"/>
                  </a:lnTo>
                  <a:lnTo>
                    <a:pt x="517" y="134"/>
                  </a:lnTo>
                  <a:lnTo>
                    <a:pt x="586" y="117"/>
                  </a:lnTo>
                  <a:lnTo>
                    <a:pt x="629" y="130"/>
                  </a:lnTo>
                  <a:lnTo>
                    <a:pt x="586" y="56"/>
                  </a:lnTo>
                  <a:lnTo>
                    <a:pt x="661" y="134"/>
                  </a:lnTo>
                  <a:lnTo>
                    <a:pt x="712" y="206"/>
                  </a:lnTo>
                  <a:lnTo>
                    <a:pt x="732" y="285"/>
                  </a:lnTo>
                  <a:lnTo>
                    <a:pt x="784" y="604"/>
                  </a:lnTo>
                  <a:lnTo>
                    <a:pt x="788" y="803"/>
                  </a:lnTo>
                  <a:lnTo>
                    <a:pt x="777" y="940"/>
                  </a:lnTo>
                  <a:lnTo>
                    <a:pt x="784" y="1059"/>
                  </a:lnTo>
                  <a:lnTo>
                    <a:pt x="0" y="1059"/>
                  </a:lnTo>
                  <a:lnTo>
                    <a:pt x="52" y="734"/>
                  </a:lnTo>
                  <a:lnTo>
                    <a:pt x="144" y="494"/>
                  </a:lnTo>
                  <a:lnTo>
                    <a:pt x="322" y="229"/>
                  </a:lnTo>
                  <a:lnTo>
                    <a:pt x="349" y="144"/>
                  </a:lnTo>
                  <a:lnTo>
                    <a:pt x="233" y="305"/>
                  </a:lnTo>
                  <a:lnTo>
                    <a:pt x="342" y="110"/>
                  </a:lnTo>
                  <a:lnTo>
                    <a:pt x="407" y="52"/>
                  </a:lnTo>
                  <a:lnTo>
                    <a:pt x="507" y="0"/>
                  </a:lnTo>
                  <a:lnTo>
                    <a:pt x="534" y="18"/>
                  </a:lnTo>
                  <a:close/>
                </a:path>
              </a:pathLst>
            </a:custGeom>
            <a:solidFill>
              <a:srgbClr val="000000"/>
            </a:solidFill>
            <a:ln w="9525">
              <a:noFill/>
              <a:round/>
              <a:headEnd/>
              <a:tailEnd/>
            </a:ln>
          </p:spPr>
          <p:txBody>
            <a:bodyPr/>
            <a:lstStyle/>
            <a:p>
              <a:endParaRPr lang="fr-FR"/>
            </a:p>
          </p:txBody>
        </p:sp>
        <p:sp>
          <p:nvSpPr>
            <p:cNvPr id="19730" name="Freeform 192"/>
            <p:cNvSpPr>
              <a:spLocks/>
            </p:cNvSpPr>
            <p:nvPr/>
          </p:nvSpPr>
          <p:spPr bwMode="auto">
            <a:xfrm>
              <a:off x="899" y="1296"/>
              <a:ext cx="25" cy="26"/>
            </a:xfrm>
            <a:custGeom>
              <a:avLst/>
              <a:gdLst>
                <a:gd name="T0" fmla="*/ 0 w 147"/>
                <a:gd name="T1" fmla="*/ 1 h 155"/>
                <a:gd name="T2" fmla="*/ 1 w 147"/>
                <a:gd name="T3" fmla="*/ 0 h 155"/>
                <a:gd name="T4" fmla="*/ 1 w 147"/>
                <a:gd name="T5" fmla="*/ 0 h 155"/>
                <a:gd name="T6" fmla="*/ 0 w 147"/>
                <a:gd name="T7" fmla="*/ 0 h 155"/>
                <a:gd name="T8" fmla="*/ 0 w 147"/>
                <a:gd name="T9" fmla="*/ 1 h 155"/>
                <a:gd name="T10" fmla="*/ 0 w 147"/>
                <a:gd name="T11" fmla="*/ 1 h 155"/>
                <a:gd name="T12" fmla="*/ 0 w 147"/>
                <a:gd name="T13" fmla="*/ 1 h 155"/>
                <a:gd name="T14" fmla="*/ 0 60000 65536"/>
                <a:gd name="T15" fmla="*/ 0 60000 65536"/>
                <a:gd name="T16" fmla="*/ 0 60000 65536"/>
                <a:gd name="T17" fmla="*/ 0 60000 65536"/>
                <a:gd name="T18" fmla="*/ 0 60000 65536"/>
                <a:gd name="T19" fmla="*/ 0 60000 65536"/>
                <a:gd name="T20" fmla="*/ 0 60000 65536"/>
                <a:gd name="T21" fmla="*/ 0 w 147"/>
                <a:gd name="T22" fmla="*/ 0 h 155"/>
                <a:gd name="T23" fmla="*/ 147 w 147"/>
                <a:gd name="T24" fmla="*/ 155 h 1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7" h="155">
                  <a:moveTo>
                    <a:pt x="0" y="155"/>
                  </a:moveTo>
                  <a:lnTo>
                    <a:pt x="99" y="32"/>
                  </a:lnTo>
                  <a:lnTo>
                    <a:pt x="147" y="0"/>
                  </a:lnTo>
                  <a:lnTo>
                    <a:pt x="82" y="25"/>
                  </a:lnTo>
                  <a:lnTo>
                    <a:pt x="21" y="93"/>
                  </a:lnTo>
                  <a:lnTo>
                    <a:pt x="0" y="155"/>
                  </a:lnTo>
                  <a:close/>
                </a:path>
              </a:pathLst>
            </a:custGeom>
            <a:solidFill>
              <a:srgbClr val="000000"/>
            </a:solidFill>
            <a:ln w="9525">
              <a:noFill/>
              <a:round/>
              <a:headEnd/>
              <a:tailEnd/>
            </a:ln>
          </p:spPr>
          <p:txBody>
            <a:bodyPr/>
            <a:lstStyle/>
            <a:p>
              <a:endParaRPr lang="fr-FR"/>
            </a:p>
          </p:txBody>
        </p:sp>
        <p:sp>
          <p:nvSpPr>
            <p:cNvPr id="19731" name="Freeform 193"/>
            <p:cNvSpPr>
              <a:spLocks/>
            </p:cNvSpPr>
            <p:nvPr/>
          </p:nvSpPr>
          <p:spPr bwMode="auto">
            <a:xfrm>
              <a:off x="843" y="1308"/>
              <a:ext cx="40" cy="111"/>
            </a:xfrm>
            <a:custGeom>
              <a:avLst/>
              <a:gdLst>
                <a:gd name="T0" fmla="*/ 1 w 239"/>
                <a:gd name="T1" fmla="*/ 0 h 669"/>
                <a:gd name="T2" fmla="*/ 1 w 239"/>
                <a:gd name="T3" fmla="*/ 0 h 669"/>
                <a:gd name="T4" fmla="*/ 1 w 239"/>
                <a:gd name="T5" fmla="*/ 0 h 669"/>
                <a:gd name="T6" fmla="*/ 1 w 239"/>
                <a:gd name="T7" fmla="*/ 0 h 669"/>
                <a:gd name="T8" fmla="*/ 1 w 239"/>
                <a:gd name="T9" fmla="*/ 1 h 669"/>
                <a:gd name="T10" fmla="*/ 1 w 239"/>
                <a:gd name="T11" fmla="*/ 0 h 669"/>
                <a:gd name="T12" fmla="*/ 1 w 239"/>
                <a:gd name="T13" fmla="*/ 1 h 669"/>
                <a:gd name="T14" fmla="*/ 0 w 239"/>
                <a:gd name="T15" fmla="*/ 2 h 669"/>
                <a:gd name="T16" fmla="*/ 0 w 239"/>
                <a:gd name="T17" fmla="*/ 3 h 669"/>
                <a:gd name="T18" fmla="*/ 0 w 239"/>
                <a:gd name="T19" fmla="*/ 3 h 669"/>
                <a:gd name="T20" fmla="*/ 0 w 239"/>
                <a:gd name="T21" fmla="*/ 2 h 669"/>
                <a:gd name="T22" fmla="*/ 1 w 239"/>
                <a:gd name="T23" fmla="*/ 1 h 669"/>
                <a:gd name="T24" fmla="*/ 1 w 239"/>
                <a:gd name="T25" fmla="*/ 0 h 669"/>
                <a:gd name="T26" fmla="*/ 1 w 239"/>
                <a:gd name="T27" fmla="*/ 0 h 669"/>
                <a:gd name="T28" fmla="*/ 1 w 239"/>
                <a:gd name="T29" fmla="*/ 0 h 669"/>
                <a:gd name="T30" fmla="*/ 1 w 239"/>
                <a:gd name="T31" fmla="*/ 0 h 6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9"/>
                <a:gd name="T49" fmla="*/ 0 h 669"/>
                <a:gd name="T50" fmla="*/ 239 w 239"/>
                <a:gd name="T51" fmla="*/ 669 h 6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9" h="669">
                  <a:moveTo>
                    <a:pt x="202" y="0"/>
                  </a:moveTo>
                  <a:lnTo>
                    <a:pt x="239" y="61"/>
                  </a:lnTo>
                  <a:lnTo>
                    <a:pt x="216" y="61"/>
                  </a:lnTo>
                  <a:lnTo>
                    <a:pt x="171" y="99"/>
                  </a:lnTo>
                  <a:lnTo>
                    <a:pt x="174" y="155"/>
                  </a:lnTo>
                  <a:lnTo>
                    <a:pt x="154" y="110"/>
                  </a:lnTo>
                  <a:lnTo>
                    <a:pt x="120" y="151"/>
                  </a:lnTo>
                  <a:lnTo>
                    <a:pt x="52" y="404"/>
                  </a:lnTo>
                  <a:lnTo>
                    <a:pt x="17" y="617"/>
                  </a:lnTo>
                  <a:lnTo>
                    <a:pt x="0" y="669"/>
                  </a:lnTo>
                  <a:lnTo>
                    <a:pt x="37" y="398"/>
                  </a:lnTo>
                  <a:lnTo>
                    <a:pt x="89" y="185"/>
                  </a:lnTo>
                  <a:lnTo>
                    <a:pt x="154" y="83"/>
                  </a:lnTo>
                  <a:lnTo>
                    <a:pt x="167" y="27"/>
                  </a:lnTo>
                  <a:lnTo>
                    <a:pt x="202" y="0"/>
                  </a:lnTo>
                  <a:close/>
                </a:path>
              </a:pathLst>
            </a:custGeom>
            <a:solidFill>
              <a:srgbClr val="000000"/>
            </a:solidFill>
            <a:ln w="9525">
              <a:noFill/>
              <a:round/>
              <a:headEnd/>
              <a:tailEnd/>
            </a:ln>
          </p:spPr>
          <p:txBody>
            <a:bodyPr/>
            <a:lstStyle/>
            <a:p>
              <a:endParaRPr lang="fr-FR"/>
            </a:p>
          </p:txBody>
        </p:sp>
        <p:sp>
          <p:nvSpPr>
            <p:cNvPr id="19732" name="Freeform 194"/>
            <p:cNvSpPr>
              <a:spLocks/>
            </p:cNvSpPr>
            <p:nvPr/>
          </p:nvSpPr>
          <p:spPr bwMode="auto">
            <a:xfrm>
              <a:off x="860" y="1277"/>
              <a:ext cx="14" cy="9"/>
            </a:xfrm>
            <a:custGeom>
              <a:avLst/>
              <a:gdLst>
                <a:gd name="T0" fmla="*/ 0 w 90"/>
                <a:gd name="T1" fmla="*/ 0 h 48"/>
                <a:gd name="T2" fmla="*/ 0 w 90"/>
                <a:gd name="T3" fmla="*/ 0 h 48"/>
                <a:gd name="T4" fmla="*/ 0 w 90"/>
                <a:gd name="T5" fmla="*/ 0 h 48"/>
                <a:gd name="T6" fmla="*/ 0 w 90"/>
                <a:gd name="T7" fmla="*/ 0 h 48"/>
                <a:gd name="T8" fmla="*/ 0 w 90"/>
                <a:gd name="T9" fmla="*/ 0 h 48"/>
                <a:gd name="T10" fmla="*/ 0 w 90"/>
                <a:gd name="T11" fmla="*/ 0 h 48"/>
                <a:gd name="T12" fmla="*/ 0 w 90"/>
                <a:gd name="T13" fmla="*/ 0 h 48"/>
                <a:gd name="T14" fmla="*/ 0 w 90"/>
                <a:gd name="T15" fmla="*/ 0 h 48"/>
                <a:gd name="T16" fmla="*/ 0 w 90"/>
                <a:gd name="T17" fmla="*/ 0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
                <a:gd name="T28" fmla="*/ 0 h 48"/>
                <a:gd name="T29" fmla="*/ 90 w 90"/>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 h="48">
                  <a:moveTo>
                    <a:pt x="0" y="19"/>
                  </a:moveTo>
                  <a:lnTo>
                    <a:pt x="21" y="15"/>
                  </a:lnTo>
                  <a:lnTo>
                    <a:pt x="56" y="0"/>
                  </a:lnTo>
                  <a:lnTo>
                    <a:pt x="90" y="7"/>
                  </a:lnTo>
                  <a:lnTo>
                    <a:pt x="56" y="39"/>
                  </a:lnTo>
                  <a:lnTo>
                    <a:pt x="27" y="48"/>
                  </a:lnTo>
                  <a:lnTo>
                    <a:pt x="5" y="42"/>
                  </a:lnTo>
                  <a:lnTo>
                    <a:pt x="0" y="19"/>
                  </a:lnTo>
                  <a:close/>
                </a:path>
              </a:pathLst>
            </a:custGeom>
            <a:solidFill>
              <a:srgbClr val="000000"/>
            </a:solidFill>
            <a:ln w="9525">
              <a:noFill/>
              <a:round/>
              <a:headEnd/>
              <a:tailEnd/>
            </a:ln>
          </p:spPr>
          <p:txBody>
            <a:bodyPr/>
            <a:lstStyle/>
            <a:p>
              <a:endParaRPr lang="fr-FR"/>
            </a:p>
          </p:txBody>
        </p:sp>
        <p:sp>
          <p:nvSpPr>
            <p:cNvPr id="19733" name="Freeform 195"/>
            <p:cNvSpPr>
              <a:spLocks/>
            </p:cNvSpPr>
            <p:nvPr/>
          </p:nvSpPr>
          <p:spPr bwMode="auto">
            <a:xfrm>
              <a:off x="763" y="1279"/>
              <a:ext cx="61" cy="55"/>
            </a:xfrm>
            <a:custGeom>
              <a:avLst/>
              <a:gdLst>
                <a:gd name="T0" fmla="*/ 0 w 366"/>
                <a:gd name="T1" fmla="*/ 0 h 325"/>
                <a:gd name="T2" fmla="*/ 0 w 366"/>
                <a:gd name="T3" fmla="*/ 0 h 325"/>
                <a:gd name="T4" fmla="*/ 0 w 366"/>
                <a:gd name="T5" fmla="*/ 1 h 325"/>
                <a:gd name="T6" fmla="*/ 0 w 366"/>
                <a:gd name="T7" fmla="*/ 1 h 325"/>
                <a:gd name="T8" fmla="*/ 0 w 366"/>
                <a:gd name="T9" fmla="*/ 1 h 325"/>
                <a:gd name="T10" fmla="*/ 0 w 366"/>
                <a:gd name="T11" fmla="*/ 1 h 325"/>
                <a:gd name="T12" fmla="*/ 0 w 366"/>
                <a:gd name="T13" fmla="*/ 1 h 325"/>
                <a:gd name="T14" fmla="*/ 0 w 366"/>
                <a:gd name="T15" fmla="*/ 1 h 325"/>
                <a:gd name="T16" fmla="*/ 1 w 366"/>
                <a:gd name="T17" fmla="*/ 1 h 325"/>
                <a:gd name="T18" fmla="*/ 1 w 366"/>
                <a:gd name="T19" fmla="*/ 1 h 325"/>
                <a:gd name="T20" fmla="*/ 1 w 366"/>
                <a:gd name="T21" fmla="*/ 1 h 325"/>
                <a:gd name="T22" fmla="*/ 1 w 366"/>
                <a:gd name="T23" fmla="*/ 1 h 325"/>
                <a:gd name="T24" fmla="*/ 0 w 366"/>
                <a:gd name="T25" fmla="*/ 1 h 325"/>
                <a:gd name="T26" fmla="*/ 0 w 366"/>
                <a:gd name="T27" fmla="*/ 1 h 325"/>
                <a:gd name="T28" fmla="*/ 0 w 366"/>
                <a:gd name="T29" fmla="*/ 1 h 325"/>
                <a:gd name="T30" fmla="*/ 0 w 366"/>
                <a:gd name="T31" fmla="*/ 1 h 325"/>
                <a:gd name="T32" fmla="*/ 1 w 366"/>
                <a:gd name="T33" fmla="*/ 1 h 325"/>
                <a:gd name="T34" fmla="*/ 1 w 366"/>
                <a:gd name="T35" fmla="*/ 1 h 325"/>
                <a:gd name="T36" fmla="*/ 1 w 366"/>
                <a:gd name="T37" fmla="*/ 1 h 325"/>
                <a:gd name="T38" fmla="*/ 1 w 366"/>
                <a:gd name="T39" fmla="*/ 1 h 325"/>
                <a:gd name="T40" fmla="*/ 1 w 366"/>
                <a:gd name="T41" fmla="*/ 1 h 325"/>
                <a:gd name="T42" fmla="*/ 1 w 366"/>
                <a:gd name="T43" fmla="*/ 1 h 325"/>
                <a:gd name="T44" fmla="*/ 1 w 366"/>
                <a:gd name="T45" fmla="*/ 1 h 325"/>
                <a:gd name="T46" fmla="*/ 1 w 366"/>
                <a:gd name="T47" fmla="*/ 1 h 325"/>
                <a:gd name="T48" fmla="*/ 1 w 366"/>
                <a:gd name="T49" fmla="*/ 1 h 325"/>
                <a:gd name="T50" fmla="*/ 1 w 366"/>
                <a:gd name="T51" fmla="*/ 1 h 325"/>
                <a:gd name="T52" fmla="*/ 2 w 366"/>
                <a:gd name="T53" fmla="*/ 1 h 325"/>
                <a:gd name="T54" fmla="*/ 2 w 366"/>
                <a:gd name="T55" fmla="*/ 1 h 325"/>
                <a:gd name="T56" fmla="*/ 2 w 366"/>
                <a:gd name="T57" fmla="*/ 0 h 325"/>
                <a:gd name="T58" fmla="*/ 2 w 366"/>
                <a:gd name="T59" fmla="*/ 0 h 325"/>
                <a:gd name="T60" fmla="*/ 2 w 366"/>
                <a:gd name="T61" fmla="*/ 1 h 325"/>
                <a:gd name="T62" fmla="*/ 2 w 366"/>
                <a:gd name="T63" fmla="*/ 1 h 325"/>
                <a:gd name="T64" fmla="*/ 2 w 366"/>
                <a:gd name="T65" fmla="*/ 1 h 325"/>
                <a:gd name="T66" fmla="*/ 1 w 366"/>
                <a:gd name="T67" fmla="*/ 1 h 325"/>
                <a:gd name="T68" fmla="*/ 1 w 366"/>
                <a:gd name="T69" fmla="*/ 1 h 325"/>
                <a:gd name="T70" fmla="*/ 1 w 366"/>
                <a:gd name="T71" fmla="*/ 1 h 325"/>
                <a:gd name="T72" fmla="*/ 1 w 366"/>
                <a:gd name="T73" fmla="*/ 1 h 325"/>
                <a:gd name="T74" fmla="*/ 1 w 366"/>
                <a:gd name="T75" fmla="*/ 2 h 325"/>
                <a:gd name="T76" fmla="*/ 0 w 366"/>
                <a:gd name="T77" fmla="*/ 2 h 325"/>
                <a:gd name="T78" fmla="*/ 0 w 366"/>
                <a:gd name="T79" fmla="*/ 1 h 325"/>
                <a:gd name="T80" fmla="*/ 0 w 366"/>
                <a:gd name="T81" fmla="*/ 1 h 325"/>
                <a:gd name="T82" fmla="*/ 0 w 366"/>
                <a:gd name="T83" fmla="*/ 1 h 325"/>
                <a:gd name="T84" fmla="*/ 0 w 366"/>
                <a:gd name="T85" fmla="*/ 1 h 325"/>
                <a:gd name="T86" fmla="*/ 0 w 366"/>
                <a:gd name="T87" fmla="*/ 1 h 325"/>
                <a:gd name="T88" fmla="*/ 0 w 366"/>
                <a:gd name="T89" fmla="*/ 0 h 325"/>
                <a:gd name="T90" fmla="*/ 0 w 366"/>
                <a:gd name="T91" fmla="*/ 0 h 325"/>
                <a:gd name="T92" fmla="*/ 0 w 366"/>
                <a:gd name="T93" fmla="*/ 0 h 325"/>
                <a:gd name="T94" fmla="*/ 0 w 366"/>
                <a:gd name="T95" fmla="*/ 0 h 325"/>
                <a:gd name="T96" fmla="*/ 0 w 366"/>
                <a:gd name="T97" fmla="*/ 0 h 32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66"/>
                <a:gd name="T148" fmla="*/ 0 h 325"/>
                <a:gd name="T149" fmla="*/ 366 w 366"/>
                <a:gd name="T150" fmla="*/ 325 h 32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66" h="325">
                  <a:moveTo>
                    <a:pt x="13" y="47"/>
                  </a:moveTo>
                  <a:lnTo>
                    <a:pt x="6" y="84"/>
                  </a:lnTo>
                  <a:lnTo>
                    <a:pt x="9" y="139"/>
                  </a:lnTo>
                  <a:lnTo>
                    <a:pt x="39" y="205"/>
                  </a:lnTo>
                  <a:lnTo>
                    <a:pt x="53" y="224"/>
                  </a:lnTo>
                  <a:lnTo>
                    <a:pt x="100" y="197"/>
                  </a:lnTo>
                  <a:lnTo>
                    <a:pt x="90" y="180"/>
                  </a:lnTo>
                  <a:lnTo>
                    <a:pt x="110" y="171"/>
                  </a:lnTo>
                  <a:lnTo>
                    <a:pt x="165" y="171"/>
                  </a:lnTo>
                  <a:lnTo>
                    <a:pt x="201" y="185"/>
                  </a:lnTo>
                  <a:lnTo>
                    <a:pt x="187" y="156"/>
                  </a:lnTo>
                  <a:lnTo>
                    <a:pt x="165" y="149"/>
                  </a:lnTo>
                  <a:lnTo>
                    <a:pt x="100" y="149"/>
                  </a:lnTo>
                  <a:lnTo>
                    <a:pt x="74" y="158"/>
                  </a:lnTo>
                  <a:lnTo>
                    <a:pt x="83" y="145"/>
                  </a:lnTo>
                  <a:lnTo>
                    <a:pt x="117" y="129"/>
                  </a:lnTo>
                  <a:lnTo>
                    <a:pt x="137" y="133"/>
                  </a:lnTo>
                  <a:lnTo>
                    <a:pt x="159" y="130"/>
                  </a:lnTo>
                  <a:lnTo>
                    <a:pt x="206" y="142"/>
                  </a:lnTo>
                  <a:lnTo>
                    <a:pt x="221" y="135"/>
                  </a:lnTo>
                  <a:lnTo>
                    <a:pt x="231" y="148"/>
                  </a:lnTo>
                  <a:lnTo>
                    <a:pt x="236" y="175"/>
                  </a:lnTo>
                  <a:lnTo>
                    <a:pt x="286" y="174"/>
                  </a:lnTo>
                  <a:lnTo>
                    <a:pt x="288" y="206"/>
                  </a:lnTo>
                  <a:lnTo>
                    <a:pt x="298" y="184"/>
                  </a:lnTo>
                  <a:lnTo>
                    <a:pt x="296" y="143"/>
                  </a:lnTo>
                  <a:lnTo>
                    <a:pt x="317" y="145"/>
                  </a:lnTo>
                  <a:lnTo>
                    <a:pt x="345" y="129"/>
                  </a:lnTo>
                  <a:lnTo>
                    <a:pt x="357" y="81"/>
                  </a:lnTo>
                  <a:lnTo>
                    <a:pt x="366" y="58"/>
                  </a:lnTo>
                  <a:lnTo>
                    <a:pt x="359" y="101"/>
                  </a:lnTo>
                  <a:lnTo>
                    <a:pt x="345" y="138"/>
                  </a:lnTo>
                  <a:lnTo>
                    <a:pt x="321" y="152"/>
                  </a:lnTo>
                  <a:lnTo>
                    <a:pt x="302" y="155"/>
                  </a:lnTo>
                  <a:lnTo>
                    <a:pt x="302" y="199"/>
                  </a:lnTo>
                  <a:lnTo>
                    <a:pt x="286" y="233"/>
                  </a:lnTo>
                  <a:lnTo>
                    <a:pt x="236" y="277"/>
                  </a:lnTo>
                  <a:lnTo>
                    <a:pt x="130" y="325"/>
                  </a:lnTo>
                  <a:lnTo>
                    <a:pt x="104" y="320"/>
                  </a:lnTo>
                  <a:lnTo>
                    <a:pt x="65" y="283"/>
                  </a:lnTo>
                  <a:lnTo>
                    <a:pt x="56" y="266"/>
                  </a:lnTo>
                  <a:lnTo>
                    <a:pt x="54" y="249"/>
                  </a:lnTo>
                  <a:lnTo>
                    <a:pt x="32" y="216"/>
                  </a:lnTo>
                  <a:lnTo>
                    <a:pt x="1" y="141"/>
                  </a:lnTo>
                  <a:lnTo>
                    <a:pt x="0" y="80"/>
                  </a:lnTo>
                  <a:lnTo>
                    <a:pt x="8" y="31"/>
                  </a:lnTo>
                  <a:lnTo>
                    <a:pt x="14" y="0"/>
                  </a:lnTo>
                  <a:lnTo>
                    <a:pt x="13" y="47"/>
                  </a:lnTo>
                  <a:close/>
                </a:path>
              </a:pathLst>
            </a:custGeom>
            <a:solidFill>
              <a:srgbClr val="000000"/>
            </a:solidFill>
            <a:ln w="9525">
              <a:noFill/>
              <a:round/>
              <a:headEnd/>
              <a:tailEnd/>
            </a:ln>
          </p:spPr>
          <p:txBody>
            <a:bodyPr/>
            <a:lstStyle/>
            <a:p>
              <a:endParaRPr lang="fr-FR"/>
            </a:p>
          </p:txBody>
        </p:sp>
        <p:sp>
          <p:nvSpPr>
            <p:cNvPr id="19734" name="Freeform 196"/>
            <p:cNvSpPr>
              <a:spLocks/>
            </p:cNvSpPr>
            <p:nvPr/>
          </p:nvSpPr>
          <p:spPr bwMode="auto">
            <a:xfrm>
              <a:off x="772" y="1301"/>
              <a:ext cx="5" cy="7"/>
            </a:xfrm>
            <a:custGeom>
              <a:avLst/>
              <a:gdLst>
                <a:gd name="T0" fmla="*/ 0 w 27"/>
                <a:gd name="T1" fmla="*/ 0 h 43"/>
                <a:gd name="T2" fmla="*/ 0 w 27"/>
                <a:gd name="T3" fmla="*/ 0 h 43"/>
                <a:gd name="T4" fmla="*/ 0 w 27"/>
                <a:gd name="T5" fmla="*/ 0 h 43"/>
                <a:gd name="T6" fmla="*/ 0 w 27"/>
                <a:gd name="T7" fmla="*/ 0 h 43"/>
                <a:gd name="T8" fmla="*/ 0 w 27"/>
                <a:gd name="T9" fmla="*/ 0 h 43"/>
                <a:gd name="T10" fmla="*/ 0 w 27"/>
                <a:gd name="T11" fmla="*/ 0 h 43"/>
                <a:gd name="T12" fmla="*/ 0 w 27"/>
                <a:gd name="T13" fmla="*/ 0 h 43"/>
                <a:gd name="T14" fmla="*/ 0 60000 65536"/>
                <a:gd name="T15" fmla="*/ 0 60000 65536"/>
                <a:gd name="T16" fmla="*/ 0 60000 65536"/>
                <a:gd name="T17" fmla="*/ 0 60000 65536"/>
                <a:gd name="T18" fmla="*/ 0 60000 65536"/>
                <a:gd name="T19" fmla="*/ 0 60000 65536"/>
                <a:gd name="T20" fmla="*/ 0 60000 65536"/>
                <a:gd name="T21" fmla="*/ 0 w 27"/>
                <a:gd name="T22" fmla="*/ 0 h 43"/>
                <a:gd name="T23" fmla="*/ 27 w 27"/>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43">
                  <a:moveTo>
                    <a:pt x="0" y="5"/>
                  </a:moveTo>
                  <a:lnTo>
                    <a:pt x="19" y="0"/>
                  </a:lnTo>
                  <a:lnTo>
                    <a:pt x="27" y="20"/>
                  </a:lnTo>
                  <a:lnTo>
                    <a:pt x="12" y="43"/>
                  </a:lnTo>
                  <a:lnTo>
                    <a:pt x="0" y="19"/>
                  </a:lnTo>
                  <a:lnTo>
                    <a:pt x="0" y="5"/>
                  </a:lnTo>
                  <a:close/>
                </a:path>
              </a:pathLst>
            </a:custGeom>
            <a:solidFill>
              <a:srgbClr val="000000"/>
            </a:solidFill>
            <a:ln w="9525">
              <a:noFill/>
              <a:round/>
              <a:headEnd/>
              <a:tailEnd/>
            </a:ln>
          </p:spPr>
          <p:txBody>
            <a:bodyPr/>
            <a:lstStyle/>
            <a:p>
              <a:endParaRPr lang="fr-FR"/>
            </a:p>
          </p:txBody>
        </p:sp>
        <p:sp>
          <p:nvSpPr>
            <p:cNvPr id="19735" name="Freeform 197"/>
            <p:cNvSpPr>
              <a:spLocks/>
            </p:cNvSpPr>
            <p:nvPr/>
          </p:nvSpPr>
          <p:spPr bwMode="auto">
            <a:xfrm>
              <a:off x="777" y="1292"/>
              <a:ext cx="17" cy="6"/>
            </a:xfrm>
            <a:custGeom>
              <a:avLst/>
              <a:gdLst>
                <a:gd name="T0" fmla="*/ 0 w 100"/>
                <a:gd name="T1" fmla="*/ 0 h 40"/>
                <a:gd name="T2" fmla="*/ 0 w 100"/>
                <a:gd name="T3" fmla="*/ 0 h 40"/>
                <a:gd name="T4" fmla="*/ 0 w 100"/>
                <a:gd name="T5" fmla="*/ 0 h 40"/>
                <a:gd name="T6" fmla="*/ 0 w 100"/>
                <a:gd name="T7" fmla="*/ 0 h 40"/>
                <a:gd name="T8" fmla="*/ 1 w 100"/>
                <a:gd name="T9" fmla="*/ 0 h 40"/>
                <a:gd name="T10" fmla="*/ 1 w 100"/>
                <a:gd name="T11" fmla="*/ 0 h 40"/>
                <a:gd name="T12" fmla="*/ 0 w 100"/>
                <a:gd name="T13" fmla="*/ 0 h 40"/>
                <a:gd name="T14" fmla="*/ 0 w 100"/>
                <a:gd name="T15" fmla="*/ 0 h 40"/>
                <a:gd name="T16" fmla="*/ 0 w 100"/>
                <a:gd name="T17" fmla="*/ 0 h 40"/>
                <a:gd name="T18" fmla="*/ 0 w 100"/>
                <a:gd name="T19" fmla="*/ 0 h 40"/>
                <a:gd name="T20" fmla="*/ 0 w 100"/>
                <a:gd name="T21" fmla="*/ 0 h 40"/>
                <a:gd name="T22" fmla="*/ 0 w 100"/>
                <a:gd name="T23" fmla="*/ 0 h 40"/>
                <a:gd name="T24" fmla="*/ 0 w 100"/>
                <a:gd name="T25" fmla="*/ 0 h 40"/>
                <a:gd name="T26" fmla="*/ 0 w 100"/>
                <a:gd name="T27" fmla="*/ 0 h 40"/>
                <a:gd name="T28" fmla="*/ 0 w 100"/>
                <a:gd name="T29" fmla="*/ 0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0"/>
                <a:gd name="T46" fmla="*/ 0 h 40"/>
                <a:gd name="T47" fmla="*/ 100 w 100"/>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0" h="40">
                  <a:moveTo>
                    <a:pt x="29" y="0"/>
                  </a:moveTo>
                  <a:lnTo>
                    <a:pt x="45" y="6"/>
                  </a:lnTo>
                  <a:lnTo>
                    <a:pt x="62" y="4"/>
                  </a:lnTo>
                  <a:lnTo>
                    <a:pt x="80" y="0"/>
                  </a:lnTo>
                  <a:lnTo>
                    <a:pt x="100" y="14"/>
                  </a:lnTo>
                  <a:lnTo>
                    <a:pt x="95" y="23"/>
                  </a:lnTo>
                  <a:lnTo>
                    <a:pt x="70" y="28"/>
                  </a:lnTo>
                  <a:lnTo>
                    <a:pt x="48" y="40"/>
                  </a:lnTo>
                  <a:lnTo>
                    <a:pt x="38" y="40"/>
                  </a:lnTo>
                  <a:lnTo>
                    <a:pt x="9" y="27"/>
                  </a:lnTo>
                  <a:lnTo>
                    <a:pt x="0" y="22"/>
                  </a:lnTo>
                  <a:lnTo>
                    <a:pt x="0" y="13"/>
                  </a:lnTo>
                  <a:lnTo>
                    <a:pt x="15" y="2"/>
                  </a:lnTo>
                  <a:lnTo>
                    <a:pt x="29" y="0"/>
                  </a:lnTo>
                  <a:close/>
                </a:path>
              </a:pathLst>
            </a:custGeom>
            <a:solidFill>
              <a:srgbClr val="000000"/>
            </a:solidFill>
            <a:ln w="9525">
              <a:noFill/>
              <a:round/>
              <a:headEnd/>
              <a:tailEnd/>
            </a:ln>
          </p:spPr>
          <p:txBody>
            <a:bodyPr/>
            <a:lstStyle/>
            <a:p>
              <a:endParaRPr lang="fr-FR"/>
            </a:p>
          </p:txBody>
        </p:sp>
        <p:sp>
          <p:nvSpPr>
            <p:cNvPr id="19736" name="Freeform 198"/>
            <p:cNvSpPr>
              <a:spLocks/>
            </p:cNvSpPr>
            <p:nvPr/>
          </p:nvSpPr>
          <p:spPr bwMode="auto">
            <a:xfrm>
              <a:off x="762" y="1274"/>
              <a:ext cx="43" cy="18"/>
            </a:xfrm>
            <a:custGeom>
              <a:avLst/>
              <a:gdLst>
                <a:gd name="T0" fmla="*/ 1 w 257"/>
                <a:gd name="T1" fmla="*/ 0 h 111"/>
                <a:gd name="T2" fmla="*/ 0 w 257"/>
                <a:gd name="T3" fmla="*/ 0 h 111"/>
                <a:gd name="T4" fmla="*/ 0 w 257"/>
                <a:gd name="T5" fmla="*/ 0 h 111"/>
                <a:gd name="T6" fmla="*/ 0 w 257"/>
                <a:gd name="T7" fmla="*/ 0 h 111"/>
                <a:gd name="T8" fmla="*/ 0 w 257"/>
                <a:gd name="T9" fmla="*/ 0 h 111"/>
                <a:gd name="T10" fmla="*/ 0 w 257"/>
                <a:gd name="T11" fmla="*/ 0 h 111"/>
                <a:gd name="T12" fmla="*/ 0 w 257"/>
                <a:gd name="T13" fmla="*/ 0 h 111"/>
                <a:gd name="T14" fmla="*/ 0 w 257"/>
                <a:gd name="T15" fmla="*/ 0 h 111"/>
                <a:gd name="T16" fmla="*/ 0 w 257"/>
                <a:gd name="T17" fmla="*/ 0 h 111"/>
                <a:gd name="T18" fmla="*/ 0 w 257"/>
                <a:gd name="T19" fmla="*/ 0 h 111"/>
                <a:gd name="T20" fmla="*/ 0 w 257"/>
                <a:gd name="T21" fmla="*/ 0 h 111"/>
                <a:gd name="T22" fmla="*/ 1 w 257"/>
                <a:gd name="T23" fmla="*/ 0 h 111"/>
                <a:gd name="T24" fmla="*/ 1 w 257"/>
                <a:gd name="T25" fmla="*/ 0 h 111"/>
                <a:gd name="T26" fmla="*/ 1 w 257"/>
                <a:gd name="T27" fmla="*/ 0 h 111"/>
                <a:gd name="T28" fmla="*/ 1 w 257"/>
                <a:gd name="T29" fmla="*/ 0 h 111"/>
                <a:gd name="T30" fmla="*/ 1 w 257"/>
                <a:gd name="T31" fmla="*/ 0 h 111"/>
                <a:gd name="T32" fmla="*/ 1 w 257"/>
                <a:gd name="T33" fmla="*/ 0 h 111"/>
                <a:gd name="T34" fmla="*/ 0 w 257"/>
                <a:gd name="T35" fmla="*/ 0 h 111"/>
                <a:gd name="T36" fmla="*/ 0 w 257"/>
                <a:gd name="T37" fmla="*/ 0 h 111"/>
                <a:gd name="T38" fmla="*/ 0 w 257"/>
                <a:gd name="T39" fmla="*/ 0 h 111"/>
                <a:gd name="T40" fmla="*/ 0 w 257"/>
                <a:gd name="T41" fmla="*/ 0 h 111"/>
                <a:gd name="T42" fmla="*/ 0 w 257"/>
                <a:gd name="T43" fmla="*/ 0 h 111"/>
                <a:gd name="T44" fmla="*/ 0 w 257"/>
                <a:gd name="T45" fmla="*/ 0 h 111"/>
                <a:gd name="T46" fmla="*/ 0 w 257"/>
                <a:gd name="T47" fmla="*/ 0 h 111"/>
                <a:gd name="T48" fmla="*/ 0 w 257"/>
                <a:gd name="T49" fmla="*/ 0 h 111"/>
                <a:gd name="T50" fmla="*/ 1 w 257"/>
                <a:gd name="T51" fmla="*/ 0 h 111"/>
                <a:gd name="T52" fmla="*/ 1 w 257"/>
                <a:gd name="T53" fmla="*/ 0 h 111"/>
                <a:gd name="T54" fmla="*/ 1 w 257"/>
                <a:gd name="T55" fmla="*/ 0 h 11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57"/>
                <a:gd name="T85" fmla="*/ 0 h 111"/>
                <a:gd name="T86" fmla="*/ 257 w 257"/>
                <a:gd name="T87" fmla="*/ 111 h 11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57" h="111">
                  <a:moveTo>
                    <a:pt x="110" y="78"/>
                  </a:moveTo>
                  <a:lnTo>
                    <a:pt x="85" y="97"/>
                  </a:lnTo>
                  <a:lnTo>
                    <a:pt x="71" y="103"/>
                  </a:lnTo>
                  <a:lnTo>
                    <a:pt x="40" y="103"/>
                  </a:lnTo>
                  <a:lnTo>
                    <a:pt x="24" y="97"/>
                  </a:lnTo>
                  <a:lnTo>
                    <a:pt x="12" y="78"/>
                  </a:lnTo>
                  <a:lnTo>
                    <a:pt x="6" y="54"/>
                  </a:lnTo>
                  <a:lnTo>
                    <a:pt x="12" y="35"/>
                  </a:lnTo>
                  <a:lnTo>
                    <a:pt x="22" y="20"/>
                  </a:lnTo>
                  <a:lnTo>
                    <a:pt x="39" y="12"/>
                  </a:lnTo>
                  <a:lnTo>
                    <a:pt x="69" y="10"/>
                  </a:lnTo>
                  <a:lnTo>
                    <a:pt x="190" y="6"/>
                  </a:lnTo>
                  <a:lnTo>
                    <a:pt x="233" y="6"/>
                  </a:lnTo>
                  <a:lnTo>
                    <a:pt x="257" y="12"/>
                  </a:lnTo>
                  <a:lnTo>
                    <a:pt x="239" y="1"/>
                  </a:lnTo>
                  <a:lnTo>
                    <a:pt x="222" y="0"/>
                  </a:lnTo>
                  <a:lnTo>
                    <a:pt x="135" y="1"/>
                  </a:lnTo>
                  <a:lnTo>
                    <a:pt x="44" y="6"/>
                  </a:lnTo>
                  <a:lnTo>
                    <a:pt x="16" y="16"/>
                  </a:lnTo>
                  <a:lnTo>
                    <a:pt x="3" y="36"/>
                  </a:lnTo>
                  <a:lnTo>
                    <a:pt x="0" y="62"/>
                  </a:lnTo>
                  <a:lnTo>
                    <a:pt x="11" y="90"/>
                  </a:lnTo>
                  <a:lnTo>
                    <a:pt x="29" y="106"/>
                  </a:lnTo>
                  <a:lnTo>
                    <a:pt x="53" y="111"/>
                  </a:lnTo>
                  <a:lnTo>
                    <a:pt x="77" y="110"/>
                  </a:lnTo>
                  <a:lnTo>
                    <a:pt x="91" y="103"/>
                  </a:lnTo>
                  <a:lnTo>
                    <a:pt x="110" y="78"/>
                  </a:lnTo>
                  <a:close/>
                </a:path>
              </a:pathLst>
            </a:custGeom>
            <a:solidFill>
              <a:srgbClr val="000000"/>
            </a:solidFill>
            <a:ln w="9525">
              <a:noFill/>
              <a:round/>
              <a:headEnd/>
              <a:tailEnd/>
            </a:ln>
          </p:spPr>
          <p:txBody>
            <a:bodyPr/>
            <a:lstStyle/>
            <a:p>
              <a:endParaRPr lang="fr-FR"/>
            </a:p>
          </p:txBody>
        </p:sp>
        <p:sp>
          <p:nvSpPr>
            <p:cNvPr id="19737" name="Freeform 199"/>
            <p:cNvSpPr>
              <a:spLocks/>
            </p:cNvSpPr>
            <p:nvPr/>
          </p:nvSpPr>
          <p:spPr bwMode="auto">
            <a:xfrm>
              <a:off x="787" y="1274"/>
              <a:ext cx="22" cy="17"/>
            </a:xfrm>
            <a:custGeom>
              <a:avLst/>
              <a:gdLst>
                <a:gd name="T0" fmla="*/ 0 w 127"/>
                <a:gd name="T1" fmla="*/ 0 h 100"/>
                <a:gd name="T2" fmla="*/ 0 w 127"/>
                <a:gd name="T3" fmla="*/ 0 h 100"/>
                <a:gd name="T4" fmla="*/ 0 w 127"/>
                <a:gd name="T5" fmla="*/ 0 h 100"/>
                <a:gd name="T6" fmla="*/ 0 w 127"/>
                <a:gd name="T7" fmla="*/ 0 h 100"/>
                <a:gd name="T8" fmla="*/ 0 w 127"/>
                <a:gd name="T9" fmla="*/ 1 h 100"/>
                <a:gd name="T10" fmla="*/ 0 w 127"/>
                <a:gd name="T11" fmla="*/ 1 h 100"/>
                <a:gd name="T12" fmla="*/ 1 w 127"/>
                <a:gd name="T13" fmla="*/ 1 h 100"/>
                <a:gd name="T14" fmla="*/ 1 w 127"/>
                <a:gd name="T15" fmla="*/ 0 h 100"/>
                <a:gd name="T16" fmla="*/ 1 w 127"/>
                <a:gd name="T17" fmla="*/ 0 h 100"/>
                <a:gd name="T18" fmla="*/ 1 w 127"/>
                <a:gd name="T19" fmla="*/ 0 h 100"/>
                <a:gd name="T20" fmla="*/ 1 w 127"/>
                <a:gd name="T21" fmla="*/ 0 h 100"/>
                <a:gd name="T22" fmla="*/ 1 w 127"/>
                <a:gd name="T23" fmla="*/ 0 h 100"/>
                <a:gd name="T24" fmla="*/ 1 w 127"/>
                <a:gd name="T25" fmla="*/ 1 h 100"/>
                <a:gd name="T26" fmla="*/ 0 w 127"/>
                <a:gd name="T27" fmla="*/ 1 h 100"/>
                <a:gd name="T28" fmla="*/ 0 w 127"/>
                <a:gd name="T29" fmla="*/ 1 h 100"/>
                <a:gd name="T30" fmla="*/ 0 w 127"/>
                <a:gd name="T31" fmla="*/ 0 h 100"/>
                <a:gd name="T32" fmla="*/ 0 w 127"/>
                <a:gd name="T33" fmla="*/ 0 h 100"/>
                <a:gd name="T34" fmla="*/ 0 w 127"/>
                <a:gd name="T35" fmla="*/ 0 h 100"/>
                <a:gd name="T36" fmla="*/ 0 w 127"/>
                <a:gd name="T37" fmla="*/ 0 h 100"/>
                <a:gd name="T38" fmla="*/ 0 w 127"/>
                <a:gd name="T39" fmla="*/ 0 h 100"/>
                <a:gd name="T40" fmla="*/ 1 w 127"/>
                <a:gd name="T41" fmla="*/ 0 h 100"/>
                <a:gd name="T42" fmla="*/ 1 w 127"/>
                <a:gd name="T43" fmla="*/ 0 h 100"/>
                <a:gd name="T44" fmla="*/ 0 w 127"/>
                <a:gd name="T45" fmla="*/ 0 h 100"/>
                <a:gd name="T46" fmla="*/ 0 w 127"/>
                <a:gd name="T47" fmla="*/ 0 h 100"/>
                <a:gd name="T48" fmla="*/ 0 w 127"/>
                <a:gd name="T49" fmla="*/ 0 h 100"/>
                <a:gd name="T50" fmla="*/ 0 w 127"/>
                <a:gd name="T51" fmla="*/ 0 h 100"/>
                <a:gd name="T52" fmla="*/ 0 w 127"/>
                <a:gd name="T53" fmla="*/ 0 h 1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7"/>
                <a:gd name="T82" fmla="*/ 0 h 100"/>
                <a:gd name="T83" fmla="*/ 127 w 127"/>
                <a:gd name="T84" fmla="*/ 100 h 1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7" h="100">
                  <a:moveTo>
                    <a:pt x="21" y="0"/>
                  </a:moveTo>
                  <a:lnTo>
                    <a:pt x="4" y="16"/>
                  </a:lnTo>
                  <a:lnTo>
                    <a:pt x="0" y="38"/>
                  </a:lnTo>
                  <a:lnTo>
                    <a:pt x="9" y="61"/>
                  </a:lnTo>
                  <a:lnTo>
                    <a:pt x="34" y="92"/>
                  </a:lnTo>
                  <a:lnTo>
                    <a:pt x="58" y="100"/>
                  </a:lnTo>
                  <a:lnTo>
                    <a:pt x="99" y="98"/>
                  </a:lnTo>
                  <a:lnTo>
                    <a:pt x="122" y="72"/>
                  </a:lnTo>
                  <a:lnTo>
                    <a:pt x="127" y="52"/>
                  </a:lnTo>
                  <a:lnTo>
                    <a:pt x="122" y="27"/>
                  </a:lnTo>
                  <a:lnTo>
                    <a:pt x="121" y="51"/>
                  </a:lnTo>
                  <a:lnTo>
                    <a:pt x="109" y="75"/>
                  </a:lnTo>
                  <a:lnTo>
                    <a:pt x="93" y="90"/>
                  </a:lnTo>
                  <a:lnTo>
                    <a:pt x="67" y="93"/>
                  </a:lnTo>
                  <a:lnTo>
                    <a:pt x="42" y="88"/>
                  </a:lnTo>
                  <a:lnTo>
                    <a:pt x="21" y="69"/>
                  </a:lnTo>
                  <a:lnTo>
                    <a:pt x="20" y="64"/>
                  </a:lnTo>
                  <a:lnTo>
                    <a:pt x="49" y="64"/>
                  </a:lnTo>
                  <a:lnTo>
                    <a:pt x="72" y="74"/>
                  </a:lnTo>
                  <a:lnTo>
                    <a:pt x="80" y="56"/>
                  </a:lnTo>
                  <a:lnTo>
                    <a:pt x="105" y="41"/>
                  </a:lnTo>
                  <a:lnTo>
                    <a:pt x="95" y="33"/>
                  </a:lnTo>
                  <a:lnTo>
                    <a:pt x="53" y="28"/>
                  </a:lnTo>
                  <a:lnTo>
                    <a:pt x="54" y="14"/>
                  </a:lnTo>
                  <a:lnTo>
                    <a:pt x="65" y="0"/>
                  </a:lnTo>
                  <a:lnTo>
                    <a:pt x="21" y="0"/>
                  </a:lnTo>
                  <a:close/>
                </a:path>
              </a:pathLst>
            </a:custGeom>
            <a:solidFill>
              <a:srgbClr val="000000"/>
            </a:solidFill>
            <a:ln w="9525">
              <a:noFill/>
              <a:round/>
              <a:headEnd/>
              <a:tailEnd/>
            </a:ln>
          </p:spPr>
          <p:txBody>
            <a:bodyPr/>
            <a:lstStyle/>
            <a:p>
              <a:endParaRPr lang="fr-FR"/>
            </a:p>
          </p:txBody>
        </p:sp>
        <p:sp>
          <p:nvSpPr>
            <p:cNvPr id="19738" name="Freeform 200"/>
            <p:cNvSpPr>
              <a:spLocks/>
            </p:cNvSpPr>
            <p:nvPr/>
          </p:nvSpPr>
          <p:spPr bwMode="auto">
            <a:xfrm>
              <a:off x="768" y="1275"/>
              <a:ext cx="15" cy="12"/>
            </a:xfrm>
            <a:custGeom>
              <a:avLst/>
              <a:gdLst>
                <a:gd name="T0" fmla="*/ 0 w 85"/>
                <a:gd name="T1" fmla="*/ 0 h 71"/>
                <a:gd name="T2" fmla="*/ 0 w 85"/>
                <a:gd name="T3" fmla="*/ 0 h 71"/>
                <a:gd name="T4" fmla="*/ 1 w 85"/>
                <a:gd name="T5" fmla="*/ 0 h 71"/>
                <a:gd name="T6" fmla="*/ 0 w 85"/>
                <a:gd name="T7" fmla="*/ 0 h 71"/>
                <a:gd name="T8" fmla="*/ 0 w 85"/>
                <a:gd name="T9" fmla="*/ 0 h 71"/>
                <a:gd name="T10" fmla="*/ 0 w 85"/>
                <a:gd name="T11" fmla="*/ 0 h 71"/>
                <a:gd name="T12" fmla="*/ 0 w 85"/>
                <a:gd name="T13" fmla="*/ 0 h 71"/>
                <a:gd name="T14" fmla="*/ 0 w 85"/>
                <a:gd name="T15" fmla="*/ 0 h 71"/>
                <a:gd name="T16" fmla="*/ 0 w 85"/>
                <a:gd name="T17" fmla="*/ 0 h 71"/>
                <a:gd name="T18" fmla="*/ 0 w 85"/>
                <a:gd name="T19" fmla="*/ 0 h 71"/>
                <a:gd name="T20" fmla="*/ 0 w 85"/>
                <a:gd name="T21" fmla="*/ 0 h 71"/>
                <a:gd name="T22" fmla="*/ 0 w 85"/>
                <a:gd name="T23" fmla="*/ 0 h 71"/>
                <a:gd name="T24" fmla="*/ 0 w 85"/>
                <a:gd name="T25" fmla="*/ 0 h 71"/>
                <a:gd name="T26" fmla="*/ 0 w 85"/>
                <a:gd name="T27" fmla="*/ 0 h 71"/>
                <a:gd name="T28" fmla="*/ 0 w 85"/>
                <a:gd name="T29" fmla="*/ 0 h 71"/>
                <a:gd name="T30" fmla="*/ 0 w 85"/>
                <a:gd name="T31" fmla="*/ 0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5"/>
                <a:gd name="T49" fmla="*/ 0 h 71"/>
                <a:gd name="T50" fmla="*/ 85 w 8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5" h="71">
                  <a:moveTo>
                    <a:pt x="65" y="0"/>
                  </a:moveTo>
                  <a:lnTo>
                    <a:pt x="81" y="12"/>
                  </a:lnTo>
                  <a:lnTo>
                    <a:pt x="85" y="27"/>
                  </a:lnTo>
                  <a:lnTo>
                    <a:pt x="82" y="49"/>
                  </a:lnTo>
                  <a:lnTo>
                    <a:pt x="71" y="68"/>
                  </a:lnTo>
                  <a:lnTo>
                    <a:pt x="63" y="56"/>
                  </a:lnTo>
                  <a:lnTo>
                    <a:pt x="51" y="56"/>
                  </a:lnTo>
                  <a:lnTo>
                    <a:pt x="39" y="71"/>
                  </a:lnTo>
                  <a:lnTo>
                    <a:pt x="7" y="68"/>
                  </a:lnTo>
                  <a:lnTo>
                    <a:pt x="13" y="56"/>
                  </a:lnTo>
                  <a:lnTo>
                    <a:pt x="0" y="46"/>
                  </a:lnTo>
                  <a:lnTo>
                    <a:pt x="9" y="33"/>
                  </a:lnTo>
                  <a:lnTo>
                    <a:pt x="49" y="24"/>
                  </a:lnTo>
                  <a:lnTo>
                    <a:pt x="49" y="11"/>
                  </a:lnTo>
                  <a:lnTo>
                    <a:pt x="65" y="0"/>
                  </a:lnTo>
                  <a:close/>
                </a:path>
              </a:pathLst>
            </a:custGeom>
            <a:solidFill>
              <a:srgbClr val="000000"/>
            </a:solidFill>
            <a:ln w="9525">
              <a:noFill/>
              <a:round/>
              <a:headEnd/>
              <a:tailEnd/>
            </a:ln>
          </p:spPr>
          <p:txBody>
            <a:bodyPr/>
            <a:lstStyle/>
            <a:p>
              <a:endParaRPr lang="fr-FR"/>
            </a:p>
          </p:txBody>
        </p:sp>
        <p:sp>
          <p:nvSpPr>
            <p:cNvPr id="19739" name="Freeform 201"/>
            <p:cNvSpPr>
              <a:spLocks/>
            </p:cNvSpPr>
            <p:nvPr/>
          </p:nvSpPr>
          <p:spPr bwMode="auto">
            <a:xfrm>
              <a:off x="761" y="1247"/>
              <a:ext cx="64" cy="53"/>
            </a:xfrm>
            <a:custGeom>
              <a:avLst/>
              <a:gdLst>
                <a:gd name="T0" fmla="*/ 0 w 386"/>
                <a:gd name="T1" fmla="*/ 1 h 322"/>
                <a:gd name="T2" fmla="*/ 0 w 386"/>
                <a:gd name="T3" fmla="*/ 0 h 322"/>
                <a:gd name="T4" fmla="*/ 0 w 386"/>
                <a:gd name="T5" fmla="*/ 0 h 322"/>
                <a:gd name="T6" fmla="*/ 0 w 386"/>
                <a:gd name="T7" fmla="*/ 0 h 322"/>
                <a:gd name="T8" fmla="*/ 0 w 386"/>
                <a:gd name="T9" fmla="*/ 0 h 322"/>
                <a:gd name="T10" fmla="*/ 0 w 386"/>
                <a:gd name="T11" fmla="*/ 0 h 322"/>
                <a:gd name="T12" fmla="*/ 1 w 386"/>
                <a:gd name="T13" fmla="*/ 0 h 322"/>
                <a:gd name="T14" fmla="*/ 1 w 386"/>
                <a:gd name="T15" fmla="*/ 0 h 322"/>
                <a:gd name="T16" fmla="*/ 1 w 386"/>
                <a:gd name="T17" fmla="*/ 0 h 322"/>
                <a:gd name="T18" fmla="*/ 1 w 386"/>
                <a:gd name="T19" fmla="*/ 0 h 322"/>
                <a:gd name="T20" fmla="*/ 1 w 386"/>
                <a:gd name="T21" fmla="*/ 1 h 322"/>
                <a:gd name="T22" fmla="*/ 1 w 386"/>
                <a:gd name="T23" fmla="*/ 1 h 322"/>
                <a:gd name="T24" fmla="*/ 1 w 386"/>
                <a:gd name="T25" fmla="*/ 1 h 322"/>
                <a:gd name="T26" fmla="*/ 1 w 386"/>
                <a:gd name="T27" fmla="*/ 1 h 322"/>
                <a:gd name="T28" fmla="*/ 1 w 386"/>
                <a:gd name="T29" fmla="*/ 1 h 322"/>
                <a:gd name="T30" fmla="*/ 1 w 386"/>
                <a:gd name="T31" fmla="*/ 1 h 322"/>
                <a:gd name="T32" fmla="*/ 1 w 386"/>
                <a:gd name="T33" fmla="*/ 1 h 322"/>
                <a:gd name="T34" fmla="*/ 1 w 386"/>
                <a:gd name="T35" fmla="*/ 1 h 322"/>
                <a:gd name="T36" fmla="*/ 1 w 386"/>
                <a:gd name="T37" fmla="*/ 1 h 322"/>
                <a:gd name="T38" fmla="*/ 1 w 386"/>
                <a:gd name="T39" fmla="*/ 1 h 322"/>
                <a:gd name="T40" fmla="*/ 2 w 386"/>
                <a:gd name="T41" fmla="*/ 1 h 322"/>
                <a:gd name="T42" fmla="*/ 2 w 386"/>
                <a:gd name="T43" fmla="*/ 1 h 322"/>
                <a:gd name="T44" fmla="*/ 2 w 386"/>
                <a:gd name="T45" fmla="*/ 1 h 322"/>
                <a:gd name="T46" fmla="*/ 2 w 386"/>
                <a:gd name="T47" fmla="*/ 1 h 322"/>
                <a:gd name="T48" fmla="*/ 2 w 386"/>
                <a:gd name="T49" fmla="*/ 1 h 322"/>
                <a:gd name="T50" fmla="*/ 2 w 386"/>
                <a:gd name="T51" fmla="*/ 0 h 322"/>
                <a:gd name="T52" fmla="*/ 1 w 386"/>
                <a:gd name="T53" fmla="*/ 0 h 322"/>
                <a:gd name="T54" fmla="*/ 1 w 386"/>
                <a:gd name="T55" fmla="*/ 0 h 322"/>
                <a:gd name="T56" fmla="*/ 1 w 386"/>
                <a:gd name="T57" fmla="*/ 0 h 322"/>
                <a:gd name="T58" fmla="*/ 0 w 386"/>
                <a:gd name="T59" fmla="*/ 0 h 322"/>
                <a:gd name="T60" fmla="*/ 0 w 386"/>
                <a:gd name="T61" fmla="*/ 0 h 322"/>
                <a:gd name="T62" fmla="*/ 0 w 386"/>
                <a:gd name="T63" fmla="*/ 0 h 322"/>
                <a:gd name="T64" fmla="*/ 1 w 386"/>
                <a:gd name="T65" fmla="*/ 0 h 322"/>
                <a:gd name="T66" fmla="*/ 1 w 386"/>
                <a:gd name="T67" fmla="*/ 0 h 322"/>
                <a:gd name="T68" fmla="*/ 1 w 386"/>
                <a:gd name="T69" fmla="*/ 0 h 322"/>
                <a:gd name="T70" fmla="*/ 1 w 386"/>
                <a:gd name="T71" fmla="*/ 0 h 322"/>
                <a:gd name="T72" fmla="*/ 2 w 386"/>
                <a:gd name="T73" fmla="*/ 0 h 322"/>
                <a:gd name="T74" fmla="*/ 2 w 386"/>
                <a:gd name="T75" fmla="*/ 1 h 322"/>
                <a:gd name="T76" fmla="*/ 1 w 386"/>
                <a:gd name="T77" fmla="*/ 0 h 322"/>
                <a:gd name="T78" fmla="*/ 1 w 386"/>
                <a:gd name="T79" fmla="*/ 0 h 322"/>
                <a:gd name="T80" fmla="*/ 1 w 386"/>
                <a:gd name="T81" fmla="*/ 0 h 322"/>
                <a:gd name="T82" fmla="*/ 0 w 386"/>
                <a:gd name="T83" fmla="*/ 0 h 322"/>
                <a:gd name="T84" fmla="*/ 0 w 386"/>
                <a:gd name="T85" fmla="*/ 0 h 322"/>
                <a:gd name="T86" fmla="*/ 0 w 386"/>
                <a:gd name="T87" fmla="*/ 0 h 322"/>
                <a:gd name="T88" fmla="*/ 0 w 386"/>
                <a:gd name="T89" fmla="*/ 0 h 322"/>
                <a:gd name="T90" fmla="*/ 0 w 386"/>
                <a:gd name="T91" fmla="*/ 0 h 322"/>
                <a:gd name="T92" fmla="*/ 0 w 386"/>
                <a:gd name="T93" fmla="*/ 0 h 322"/>
                <a:gd name="T94" fmla="*/ 0 w 386"/>
                <a:gd name="T95" fmla="*/ 1 h 322"/>
                <a:gd name="T96" fmla="*/ 0 w 386"/>
                <a:gd name="T97" fmla="*/ 1 h 322"/>
                <a:gd name="T98" fmla="*/ 0 w 386"/>
                <a:gd name="T99" fmla="*/ 1 h 322"/>
                <a:gd name="T100" fmla="*/ 0 w 386"/>
                <a:gd name="T101" fmla="*/ 1 h 322"/>
                <a:gd name="T102" fmla="*/ 0 w 386"/>
                <a:gd name="T103" fmla="*/ 1 h 322"/>
                <a:gd name="T104" fmla="*/ 0 w 386"/>
                <a:gd name="T105" fmla="*/ 1 h 322"/>
                <a:gd name="T106" fmla="*/ 0 w 386"/>
                <a:gd name="T107" fmla="*/ 1 h 322"/>
                <a:gd name="T108" fmla="*/ 0 w 386"/>
                <a:gd name="T109" fmla="*/ 1 h 322"/>
                <a:gd name="T110" fmla="*/ 0 w 386"/>
                <a:gd name="T111" fmla="*/ 1 h 322"/>
                <a:gd name="T112" fmla="*/ 0 w 386"/>
                <a:gd name="T113" fmla="*/ 1 h 322"/>
                <a:gd name="T114" fmla="*/ 0 w 386"/>
                <a:gd name="T115" fmla="*/ 1 h 322"/>
                <a:gd name="T116" fmla="*/ 0 w 386"/>
                <a:gd name="T117" fmla="*/ 1 h 32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6"/>
                <a:gd name="T178" fmla="*/ 0 h 322"/>
                <a:gd name="T179" fmla="*/ 386 w 386"/>
                <a:gd name="T180" fmla="*/ 322 h 32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6" h="322">
                  <a:moveTo>
                    <a:pt x="34" y="169"/>
                  </a:moveTo>
                  <a:lnTo>
                    <a:pt x="43" y="116"/>
                  </a:lnTo>
                  <a:lnTo>
                    <a:pt x="58" y="87"/>
                  </a:lnTo>
                  <a:lnTo>
                    <a:pt x="74" y="69"/>
                  </a:lnTo>
                  <a:lnTo>
                    <a:pt x="91" y="56"/>
                  </a:lnTo>
                  <a:lnTo>
                    <a:pt x="112" y="48"/>
                  </a:lnTo>
                  <a:lnTo>
                    <a:pt x="149" y="48"/>
                  </a:lnTo>
                  <a:lnTo>
                    <a:pt x="215" y="46"/>
                  </a:lnTo>
                  <a:lnTo>
                    <a:pt x="266" y="64"/>
                  </a:lnTo>
                  <a:lnTo>
                    <a:pt x="298" y="101"/>
                  </a:lnTo>
                  <a:lnTo>
                    <a:pt x="301" y="176"/>
                  </a:lnTo>
                  <a:lnTo>
                    <a:pt x="306" y="193"/>
                  </a:lnTo>
                  <a:lnTo>
                    <a:pt x="285" y="193"/>
                  </a:lnTo>
                  <a:lnTo>
                    <a:pt x="287" y="206"/>
                  </a:lnTo>
                  <a:lnTo>
                    <a:pt x="311" y="210"/>
                  </a:lnTo>
                  <a:lnTo>
                    <a:pt x="318" y="239"/>
                  </a:lnTo>
                  <a:lnTo>
                    <a:pt x="317" y="286"/>
                  </a:lnTo>
                  <a:lnTo>
                    <a:pt x="340" y="291"/>
                  </a:lnTo>
                  <a:lnTo>
                    <a:pt x="346" y="278"/>
                  </a:lnTo>
                  <a:lnTo>
                    <a:pt x="333" y="255"/>
                  </a:lnTo>
                  <a:lnTo>
                    <a:pt x="352" y="255"/>
                  </a:lnTo>
                  <a:lnTo>
                    <a:pt x="356" y="275"/>
                  </a:lnTo>
                  <a:lnTo>
                    <a:pt x="376" y="259"/>
                  </a:lnTo>
                  <a:lnTo>
                    <a:pt x="386" y="221"/>
                  </a:lnTo>
                  <a:lnTo>
                    <a:pt x="383" y="159"/>
                  </a:lnTo>
                  <a:lnTo>
                    <a:pt x="366" y="103"/>
                  </a:lnTo>
                  <a:lnTo>
                    <a:pt x="304" y="43"/>
                  </a:lnTo>
                  <a:lnTo>
                    <a:pt x="240" y="6"/>
                  </a:lnTo>
                  <a:lnTo>
                    <a:pt x="178" y="0"/>
                  </a:lnTo>
                  <a:lnTo>
                    <a:pt x="111" y="10"/>
                  </a:lnTo>
                  <a:lnTo>
                    <a:pt x="70" y="37"/>
                  </a:lnTo>
                  <a:lnTo>
                    <a:pt x="123" y="15"/>
                  </a:lnTo>
                  <a:lnTo>
                    <a:pt x="190" y="10"/>
                  </a:lnTo>
                  <a:lnTo>
                    <a:pt x="243" y="19"/>
                  </a:lnTo>
                  <a:lnTo>
                    <a:pt x="298" y="49"/>
                  </a:lnTo>
                  <a:lnTo>
                    <a:pt x="335" y="87"/>
                  </a:lnTo>
                  <a:lnTo>
                    <a:pt x="366" y="130"/>
                  </a:lnTo>
                  <a:lnTo>
                    <a:pt x="367" y="160"/>
                  </a:lnTo>
                  <a:lnTo>
                    <a:pt x="318" y="85"/>
                  </a:lnTo>
                  <a:lnTo>
                    <a:pt x="254" y="38"/>
                  </a:lnTo>
                  <a:lnTo>
                    <a:pt x="174" y="23"/>
                  </a:lnTo>
                  <a:lnTo>
                    <a:pt x="109" y="33"/>
                  </a:lnTo>
                  <a:lnTo>
                    <a:pt x="74" y="50"/>
                  </a:lnTo>
                  <a:lnTo>
                    <a:pt x="54" y="68"/>
                  </a:lnTo>
                  <a:lnTo>
                    <a:pt x="59" y="44"/>
                  </a:lnTo>
                  <a:lnTo>
                    <a:pt x="31" y="77"/>
                  </a:lnTo>
                  <a:lnTo>
                    <a:pt x="17" y="102"/>
                  </a:lnTo>
                  <a:lnTo>
                    <a:pt x="9" y="152"/>
                  </a:lnTo>
                  <a:lnTo>
                    <a:pt x="6" y="179"/>
                  </a:lnTo>
                  <a:lnTo>
                    <a:pt x="15" y="225"/>
                  </a:lnTo>
                  <a:lnTo>
                    <a:pt x="1" y="240"/>
                  </a:lnTo>
                  <a:lnTo>
                    <a:pt x="0" y="285"/>
                  </a:lnTo>
                  <a:lnTo>
                    <a:pt x="13" y="322"/>
                  </a:lnTo>
                  <a:lnTo>
                    <a:pt x="6" y="278"/>
                  </a:lnTo>
                  <a:lnTo>
                    <a:pt x="8" y="246"/>
                  </a:lnTo>
                  <a:lnTo>
                    <a:pt x="22" y="238"/>
                  </a:lnTo>
                  <a:lnTo>
                    <a:pt x="31" y="194"/>
                  </a:lnTo>
                  <a:lnTo>
                    <a:pt x="34" y="169"/>
                  </a:lnTo>
                  <a:close/>
                </a:path>
              </a:pathLst>
            </a:custGeom>
            <a:solidFill>
              <a:srgbClr val="000000"/>
            </a:solidFill>
            <a:ln w="9525">
              <a:noFill/>
              <a:round/>
              <a:headEnd/>
              <a:tailEnd/>
            </a:ln>
          </p:spPr>
          <p:txBody>
            <a:bodyPr/>
            <a:lstStyle/>
            <a:p>
              <a:endParaRPr lang="fr-FR"/>
            </a:p>
          </p:txBody>
        </p:sp>
        <p:sp>
          <p:nvSpPr>
            <p:cNvPr id="19740" name="Freeform 202"/>
            <p:cNvSpPr>
              <a:spLocks/>
            </p:cNvSpPr>
            <p:nvPr/>
          </p:nvSpPr>
          <p:spPr bwMode="auto">
            <a:xfrm>
              <a:off x="787" y="1269"/>
              <a:ext cx="2" cy="8"/>
            </a:xfrm>
            <a:custGeom>
              <a:avLst/>
              <a:gdLst>
                <a:gd name="T0" fmla="*/ 0 w 13"/>
                <a:gd name="T1" fmla="*/ 0 h 47"/>
                <a:gd name="T2" fmla="*/ 0 w 13"/>
                <a:gd name="T3" fmla="*/ 0 h 47"/>
                <a:gd name="T4" fmla="*/ 0 w 13"/>
                <a:gd name="T5" fmla="*/ 0 h 47"/>
                <a:gd name="T6" fmla="*/ 0 w 13"/>
                <a:gd name="T7" fmla="*/ 0 h 47"/>
                <a:gd name="T8" fmla="*/ 0 w 13"/>
                <a:gd name="T9" fmla="*/ 0 h 47"/>
                <a:gd name="T10" fmla="*/ 0 w 13"/>
                <a:gd name="T11" fmla="*/ 0 h 47"/>
                <a:gd name="T12" fmla="*/ 0 60000 65536"/>
                <a:gd name="T13" fmla="*/ 0 60000 65536"/>
                <a:gd name="T14" fmla="*/ 0 60000 65536"/>
                <a:gd name="T15" fmla="*/ 0 60000 65536"/>
                <a:gd name="T16" fmla="*/ 0 60000 65536"/>
                <a:gd name="T17" fmla="*/ 0 60000 65536"/>
                <a:gd name="T18" fmla="*/ 0 w 13"/>
                <a:gd name="T19" fmla="*/ 0 h 47"/>
                <a:gd name="T20" fmla="*/ 13 w 1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13" h="47">
                  <a:moveTo>
                    <a:pt x="13" y="33"/>
                  </a:moveTo>
                  <a:lnTo>
                    <a:pt x="2" y="0"/>
                  </a:lnTo>
                  <a:lnTo>
                    <a:pt x="0" y="26"/>
                  </a:lnTo>
                  <a:lnTo>
                    <a:pt x="12" y="47"/>
                  </a:lnTo>
                  <a:lnTo>
                    <a:pt x="13" y="33"/>
                  </a:lnTo>
                  <a:close/>
                </a:path>
              </a:pathLst>
            </a:custGeom>
            <a:solidFill>
              <a:srgbClr val="000000"/>
            </a:solidFill>
            <a:ln w="9525">
              <a:noFill/>
              <a:round/>
              <a:headEnd/>
              <a:tailEnd/>
            </a:ln>
          </p:spPr>
          <p:txBody>
            <a:bodyPr/>
            <a:lstStyle/>
            <a:p>
              <a:endParaRPr lang="fr-FR"/>
            </a:p>
          </p:txBody>
        </p:sp>
        <p:sp>
          <p:nvSpPr>
            <p:cNvPr id="19741" name="Freeform 203"/>
            <p:cNvSpPr>
              <a:spLocks/>
            </p:cNvSpPr>
            <p:nvPr/>
          </p:nvSpPr>
          <p:spPr bwMode="auto">
            <a:xfrm>
              <a:off x="782" y="1279"/>
              <a:ext cx="6" cy="1"/>
            </a:xfrm>
            <a:custGeom>
              <a:avLst/>
              <a:gdLst>
                <a:gd name="T0" fmla="*/ 0 w 41"/>
                <a:gd name="T1" fmla="*/ 0 h 7"/>
                <a:gd name="T2" fmla="*/ 0 w 41"/>
                <a:gd name="T3" fmla="*/ 0 h 7"/>
                <a:gd name="T4" fmla="*/ 0 w 41"/>
                <a:gd name="T5" fmla="*/ 0 h 7"/>
                <a:gd name="T6" fmla="*/ 0 w 41"/>
                <a:gd name="T7" fmla="*/ 0 h 7"/>
                <a:gd name="T8" fmla="*/ 0 w 41"/>
                <a:gd name="T9" fmla="*/ 0 h 7"/>
                <a:gd name="T10" fmla="*/ 0 w 41"/>
                <a:gd name="T11" fmla="*/ 0 h 7"/>
                <a:gd name="T12" fmla="*/ 0 60000 65536"/>
                <a:gd name="T13" fmla="*/ 0 60000 65536"/>
                <a:gd name="T14" fmla="*/ 0 60000 65536"/>
                <a:gd name="T15" fmla="*/ 0 60000 65536"/>
                <a:gd name="T16" fmla="*/ 0 60000 65536"/>
                <a:gd name="T17" fmla="*/ 0 60000 65536"/>
                <a:gd name="T18" fmla="*/ 0 w 41"/>
                <a:gd name="T19" fmla="*/ 0 h 7"/>
                <a:gd name="T20" fmla="*/ 41 w 41"/>
                <a:gd name="T21" fmla="*/ 7 h 7"/>
              </a:gdLst>
              <a:ahLst/>
              <a:cxnLst>
                <a:cxn ang="T12">
                  <a:pos x="T0" y="T1"/>
                </a:cxn>
                <a:cxn ang="T13">
                  <a:pos x="T2" y="T3"/>
                </a:cxn>
                <a:cxn ang="T14">
                  <a:pos x="T4" y="T5"/>
                </a:cxn>
                <a:cxn ang="T15">
                  <a:pos x="T6" y="T7"/>
                </a:cxn>
                <a:cxn ang="T16">
                  <a:pos x="T8" y="T9"/>
                </a:cxn>
                <a:cxn ang="T17">
                  <a:pos x="T10" y="T11"/>
                </a:cxn>
              </a:cxnLst>
              <a:rect l="T18" t="T19" r="T20" b="T21"/>
              <a:pathLst>
                <a:path w="41" h="7">
                  <a:moveTo>
                    <a:pt x="4" y="7"/>
                  </a:moveTo>
                  <a:lnTo>
                    <a:pt x="39" y="7"/>
                  </a:lnTo>
                  <a:lnTo>
                    <a:pt x="41" y="0"/>
                  </a:lnTo>
                  <a:lnTo>
                    <a:pt x="0" y="1"/>
                  </a:lnTo>
                  <a:lnTo>
                    <a:pt x="4" y="7"/>
                  </a:lnTo>
                  <a:close/>
                </a:path>
              </a:pathLst>
            </a:custGeom>
            <a:solidFill>
              <a:srgbClr val="000000"/>
            </a:solidFill>
            <a:ln w="9525">
              <a:noFill/>
              <a:round/>
              <a:headEnd/>
              <a:tailEnd/>
            </a:ln>
          </p:spPr>
          <p:txBody>
            <a:bodyPr/>
            <a:lstStyle/>
            <a:p>
              <a:endParaRPr lang="fr-FR"/>
            </a:p>
          </p:txBody>
        </p:sp>
        <p:sp>
          <p:nvSpPr>
            <p:cNvPr id="19742" name="Freeform 204"/>
            <p:cNvSpPr>
              <a:spLocks/>
            </p:cNvSpPr>
            <p:nvPr/>
          </p:nvSpPr>
          <p:spPr bwMode="auto">
            <a:xfrm>
              <a:off x="780" y="1276"/>
              <a:ext cx="10" cy="2"/>
            </a:xfrm>
            <a:custGeom>
              <a:avLst/>
              <a:gdLst>
                <a:gd name="T0" fmla="*/ 0 w 59"/>
                <a:gd name="T1" fmla="*/ 0 h 11"/>
                <a:gd name="T2" fmla="*/ 0 w 59"/>
                <a:gd name="T3" fmla="*/ 0 h 11"/>
                <a:gd name="T4" fmla="*/ 0 w 59"/>
                <a:gd name="T5" fmla="*/ 0 h 11"/>
                <a:gd name="T6" fmla="*/ 0 w 59"/>
                <a:gd name="T7" fmla="*/ 0 h 11"/>
                <a:gd name="T8" fmla="*/ 0 w 59"/>
                <a:gd name="T9" fmla="*/ 0 h 11"/>
                <a:gd name="T10" fmla="*/ 0 w 59"/>
                <a:gd name="T11" fmla="*/ 0 h 11"/>
                <a:gd name="T12" fmla="*/ 0 w 59"/>
                <a:gd name="T13" fmla="*/ 0 h 11"/>
                <a:gd name="T14" fmla="*/ 0 w 59"/>
                <a:gd name="T15" fmla="*/ 0 h 11"/>
                <a:gd name="T16" fmla="*/ 0 w 59"/>
                <a:gd name="T17" fmla="*/ 0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11"/>
                <a:gd name="T29" fmla="*/ 59 w 59"/>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11">
                  <a:moveTo>
                    <a:pt x="0" y="5"/>
                  </a:moveTo>
                  <a:lnTo>
                    <a:pt x="20" y="0"/>
                  </a:lnTo>
                  <a:lnTo>
                    <a:pt x="44" y="0"/>
                  </a:lnTo>
                  <a:lnTo>
                    <a:pt x="59" y="7"/>
                  </a:lnTo>
                  <a:lnTo>
                    <a:pt x="49" y="10"/>
                  </a:lnTo>
                  <a:lnTo>
                    <a:pt x="33" y="5"/>
                  </a:lnTo>
                  <a:lnTo>
                    <a:pt x="3" y="11"/>
                  </a:lnTo>
                  <a:lnTo>
                    <a:pt x="0" y="5"/>
                  </a:lnTo>
                  <a:close/>
                </a:path>
              </a:pathLst>
            </a:custGeom>
            <a:solidFill>
              <a:srgbClr val="000000"/>
            </a:solidFill>
            <a:ln w="9525">
              <a:noFill/>
              <a:round/>
              <a:headEnd/>
              <a:tailEnd/>
            </a:ln>
          </p:spPr>
          <p:txBody>
            <a:bodyPr/>
            <a:lstStyle/>
            <a:p>
              <a:endParaRPr lang="fr-FR"/>
            </a:p>
          </p:txBody>
        </p:sp>
        <p:sp>
          <p:nvSpPr>
            <p:cNvPr id="19743" name="Freeform 205"/>
            <p:cNvSpPr>
              <a:spLocks/>
            </p:cNvSpPr>
            <p:nvPr/>
          </p:nvSpPr>
          <p:spPr bwMode="auto">
            <a:xfrm>
              <a:off x="797" y="1292"/>
              <a:ext cx="10" cy="8"/>
            </a:xfrm>
            <a:custGeom>
              <a:avLst/>
              <a:gdLst>
                <a:gd name="T0" fmla="*/ 0 w 59"/>
                <a:gd name="T1" fmla="*/ 0 h 45"/>
                <a:gd name="T2" fmla="*/ 0 w 59"/>
                <a:gd name="T3" fmla="*/ 0 h 45"/>
                <a:gd name="T4" fmla="*/ 0 w 59"/>
                <a:gd name="T5" fmla="*/ 0 h 45"/>
                <a:gd name="T6" fmla="*/ 0 w 59"/>
                <a:gd name="T7" fmla="*/ 0 h 45"/>
                <a:gd name="T8" fmla="*/ 0 w 59"/>
                <a:gd name="T9" fmla="*/ 0 h 45"/>
                <a:gd name="T10" fmla="*/ 0 w 59"/>
                <a:gd name="T11" fmla="*/ 0 h 45"/>
                <a:gd name="T12" fmla="*/ 0 w 59"/>
                <a:gd name="T13" fmla="*/ 0 h 45"/>
                <a:gd name="T14" fmla="*/ 0 60000 65536"/>
                <a:gd name="T15" fmla="*/ 0 60000 65536"/>
                <a:gd name="T16" fmla="*/ 0 60000 65536"/>
                <a:gd name="T17" fmla="*/ 0 60000 65536"/>
                <a:gd name="T18" fmla="*/ 0 60000 65536"/>
                <a:gd name="T19" fmla="*/ 0 60000 65536"/>
                <a:gd name="T20" fmla="*/ 0 60000 65536"/>
                <a:gd name="T21" fmla="*/ 0 w 59"/>
                <a:gd name="T22" fmla="*/ 0 h 45"/>
                <a:gd name="T23" fmla="*/ 59 w 59"/>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5">
                  <a:moveTo>
                    <a:pt x="0" y="0"/>
                  </a:moveTo>
                  <a:lnTo>
                    <a:pt x="35" y="25"/>
                  </a:lnTo>
                  <a:lnTo>
                    <a:pt x="59" y="41"/>
                  </a:lnTo>
                  <a:lnTo>
                    <a:pt x="28" y="45"/>
                  </a:lnTo>
                  <a:lnTo>
                    <a:pt x="8" y="24"/>
                  </a:lnTo>
                  <a:lnTo>
                    <a:pt x="0" y="0"/>
                  </a:lnTo>
                  <a:close/>
                </a:path>
              </a:pathLst>
            </a:custGeom>
            <a:solidFill>
              <a:srgbClr val="000000"/>
            </a:solidFill>
            <a:ln w="9525">
              <a:noFill/>
              <a:round/>
              <a:headEnd/>
              <a:tailEnd/>
            </a:ln>
          </p:spPr>
          <p:txBody>
            <a:bodyPr/>
            <a:lstStyle/>
            <a:p>
              <a:endParaRPr lang="fr-FR"/>
            </a:p>
          </p:txBody>
        </p:sp>
        <p:sp>
          <p:nvSpPr>
            <p:cNvPr id="19744" name="Freeform 206"/>
            <p:cNvSpPr>
              <a:spLocks/>
            </p:cNvSpPr>
            <p:nvPr/>
          </p:nvSpPr>
          <p:spPr bwMode="auto">
            <a:xfrm>
              <a:off x="768" y="1295"/>
              <a:ext cx="6" cy="6"/>
            </a:xfrm>
            <a:custGeom>
              <a:avLst/>
              <a:gdLst>
                <a:gd name="T0" fmla="*/ 0 w 36"/>
                <a:gd name="T1" fmla="*/ 0 h 34"/>
                <a:gd name="T2" fmla="*/ 0 w 36"/>
                <a:gd name="T3" fmla="*/ 0 h 34"/>
                <a:gd name="T4" fmla="*/ 0 w 36"/>
                <a:gd name="T5" fmla="*/ 0 h 34"/>
                <a:gd name="T6" fmla="*/ 0 w 36"/>
                <a:gd name="T7" fmla="*/ 0 h 34"/>
                <a:gd name="T8" fmla="*/ 0 w 36"/>
                <a:gd name="T9" fmla="*/ 0 h 34"/>
                <a:gd name="T10" fmla="*/ 0 w 36"/>
                <a:gd name="T11" fmla="*/ 0 h 34"/>
                <a:gd name="T12" fmla="*/ 0 60000 65536"/>
                <a:gd name="T13" fmla="*/ 0 60000 65536"/>
                <a:gd name="T14" fmla="*/ 0 60000 65536"/>
                <a:gd name="T15" fmla="*/ 0 60000 65536"/>
                <a:gd name="T16" fmla="*/ 0 60000 65536"/>
                <a:gd name="T17" fmla="*/ 0 60000 65536"/>
                <a:gd name="T18" fmla="*/ 0 w 36"/>
                <a:gd name="T19" fmla="*/ 0 h 34"/>
                <a:gd name="T20" fmla="*/ 36 w 36"/>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36" h="34">
                  <a:moveTo>
                    <a:pt x="36" y="0"/>
                  </a:moveTo>
                  <a:lnTo>
                    <a:pt x="0" y="27"/>
                  </a:lnTo>
                  <a:lnTo>
                    <a:pt x="17" y="34"/>
                  </a:lnTo>
                  <a:lnTo>
                    <a:pt x="34" y="20"/>
                  </a:lnTo>
                  <a:lnTo>
                    <a:pt x="36" y="0"/>
                  </a:lnTo>
                  <a:close/>
                </a:path>
              </a:pathLst>
            </a:custGeom>
            <a:solidFill>
              <a:srgbClr val="000000"/>
            </a:solidFill>
            <a:ln w="9525">
              <a:noFill/>
              <a:round/>
              <a:headEnd/>
              <a:tailEnd/>
            </a:ln>
          </p:spPr>
          <p:txBody>
            <a:bodyPr/>
            <a:lstStyle/>
            <a:p>
              <a:endParaRPr lang="fr-FR"/>
            </a:p>
          </p:txBody>
        </p:sp>
        <p:sp>
          <p:nvSpPr>
            <p:cNvPr id="19745" name="Freeform 207"/>
            <p:cNvSpPr>
              <a:spLocks/>
            </p:cNvSpPr>
            <p:nvPr/>
          </p:nvSpPr>
          <p:spPr bwMode="auto">
            <a:xfrm>
              <a:off x="813" y="1295"/>
              <a:ext cx="7" cy="5"/>
            </a:xfrm>
            <a:custGeom>
              <a:avLst/>
              <a:gdLst>
                <a:gd name="T0" fmla="*/ 0 w 37"/>
                <a:gd name="T1" fmla="*/ 0 h 28"/>
                <a:gd name="T2" fmla="*/ 0 w 37"/>
                <a:gd name="T3" fmla="*/ 0 h 28"/>
                <a:gd name="T4" fmla="*/ 0 w 37"/>
                <a:gd name="T5" fmla="*/ 0 h 28"/>
                <a:gd name="T6" fmla="*/ 0 w 37"/>
                <a:gd name="T7" fmla="*/ 0 h 28"/>
                <a:gd name="T8" fmla="*/ 0 w 37"/>
                <a:gd name="T9" fmla="*/ 0 h 28"/>
                <a:gd name="T10" fmla="*/ 0 w 37"/>
                <a:gd name="T11" fmla="*/ 0 h 28"/>
                <a:gd name="T12" fmla="*/ 0 w 37"/>
                <a:gd name="T13" fmla="*/ 0 h 28"/>
                <a:gd name="T14" fmla="*/ 0 w 37"/>
                <a:gd name="T15" fmla="*/ 0 h 28"/>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8"/>
                <a:gd name="T26" fmla="*/ 37 w 37"/>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8">
                  <a:moveTo>
                    <a:pt x="37" y="0"/>
                  </a:moveTo>
                  <a:lnTo>
                    <a:pt x="28" y="11"/>
                  </a:lnTo>
                  <a:lnTo>
                    <a:pt x="5" y="18"/>
                  </a:lnTo>
                  <a:lnTo>
                    <a:pt x="0" y="28"/>
                  </a:lnTo>
                  <a:lnTo>
                    <a:pt x="16" y="28"/>
                  </a:lnTo>
                  <a:lnTo>
                    <a:pt x="33" y="13"/>
                  </a:lnTo>
                  <a:lnTo>
                    <a:pt x="37" y="0"/>
                  </a:lnTo>
                  <a:close/>
                </a:path>
              </a:pathLst>
            </a:custGeom>
            <a:solidFill>
              <a:srgbClr val="000000"/>
            </a:solidFill>
            <a:ln w="9525">
              <a:noFill/>
              <a:round/>
              <a:headEnd/>
              <a:tailEnd/>
            </a:ln>
          </p:spPr>
          <p:txBody>
            <a:bodyPr/>
            <a:lstStyle/>
            <a:p>
              <a:endParaRPr lang="fr-FR"/>
            </a:p>
          </p:txBody>
        </p:sp>
        <p:sp>
          <p:nvSpPr>
            <p:cNvPr id="19746" name="Freeform 208"/>
            <p:cNvSpPr>
              <a:spLocks/>
            </p:cNvSpPr>
            <p:nvPr/>
          </p:nvSpPr>
          <p:spPr bwMode="auto">
            <a:xfrm>
              <a:off x="657" y="1287"/>
              <a:ext cx="17" cy="5"/>
            </a:xfrm>
            <a:custGeom>
              <a:avLst/>
              <a:gdLst>
                <a:gd name="T0" fmla="*/ 0 w 103"/>
                <a:gd name="T1" fmla="*/ 0 h 34"/>
                <a:gd name="T2" fmla="*/ 0 w 103"/>
                <a:gd name="T3" fmla="*/ 0 h 34"/>
                <a:gd name="T4" fmla="*/ 0 w 103"/>
                <a:gd name="T5" fmla="*/ 0 h 34"/>
                <a:gd name="T6" fmla="*/ 0 w 103"/>
                <a:gd name="T7" fmla="*/ 0 h 34"/>
                <a:gd name="T8" fmla="*/ 0 w 103"/>
                <a:gd name="T9" fmla="*/ 0 h 34"/>
                <a:gd name="T10" fmla="*/ 0 w 103"/>
                <a:gd name="T11" fmla="*/ 0 h 34"/>
                <a:gd name="T12" fmla="*/ 0 w 103"/>
                <a:gd name="T13" fmla="*/ 0 h 34"/>
                <a:gd name="T14" fmla="*/ 0 w 103"/>
                <a:gd name="T15" fmla="*/ 0 h 34"/>
                <a:gd name="T16" fmla="*/ 0 w 103"/>
                <a:gd name="T17" fmla="*/ 0 h 34"/>
                <a:gd name="T18" fmla="*/ 0 w 103"/>
                <a:gd name="T19" fmla="*/ 0 h 34"/>
                <a:gd name="T20" fmla="*/ 0 w 103"/>
                <a:gd name="T21" fmla="*/ 0 h 34"/>
                <a:gd name="T22" fmla="*/ 0 w 103"/>
                <a:gd name="T23" fmla="*/ 0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3"/>
                <a:gd name="T37" fmla="*/ 0 h 34"/>
                <a:gd name="T38" fmla="*/ 103 w 103"/>
                <a:gd name="T39" fmla="*/ 34 h 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3" h="34">
                  <a:moveTo>
                    <a:pt x="0" y="34"/>
                  </a:moveTo>
                  <a:lnTo>
                    <a:pt x="26" y="24"/>
                  </a:lnTo>
                  <a:lnTo>
                    <a:pt x="65" y="27"/>
                  </a:lnTo>
                  <a:lnTo>
                    <a:pt x="95" y="18"/>
                  </a:lnTo>
                  <a:lnTo>
                    <a:pt x="103" y="0"/>
                  </a:lnTo>
                  <a:lnTo>
                    <a:pt x="91" y="10"/>
                  </a:lnTo>
                  <a:lnTo>
                    <a:pt x="79" y="10"/>
                  </a:lnTo>
                  <a:lnTo>
                    <a:pt x="66" y="0"/>
                  </a:lnTo>
                  <a:lnTo>
                    <a:pt x="16" y="6"/>
                  </a:lnTo>
                  <a:lnTo>
                    <a:pt x="1" y="20"/>
                  </a:lnTo>
                  <a:lnTo>
                    <a:pt x="0" y="34"/>
                  </a:lnTo>
                  <a:close/>
                </a:path>
              </a:pathLst>
            </a:custGeom>
            <a:solidFill>
              <a:srgbClr val="000000"/>
            </a:solidFill>
            <a:ln w="9525">
              <a:noFill/>
              <a:round/>
              <a:headEnd/>
              <a:tailEnd/>
            </a:ln>
          </p:spPr>
          <p:txBody>
            <a:bodyPr/>
            <a:lstStyle/>
            <a:p>
              <a:endParaRPr lang="fr-FR"/>
            </a:p>
          </p:txBody>
        </p:sp>
        <p:sp>
          <p:nvSpPr>
            <p:cNvPr id="19747" name="Freeform 209"/>
            <p:cNvSpPr>
              <a:spLocks/>
            </p:cNvSpPr>
            <p:nvPr/>
          </p:nvSpPr>
          <p:spPr bwMode="auto">
            <a:xfrm>
              <a:off x="655" y="1290"/>
              <a:ext cx="18" cy="9"/>
            </a:xfrm>
            <a:custGeom>
              <a:avLst/>
              <a:gdLst>
                <a:gd name="T0" fmla="*/ 0 w 105"/>
                <a:gd name="T1" fmla="*/ 0 h 58"/>
                <a:gd name="T2" fmla="*/ 0 w 105"/>
                <a:gd name="T3" fmla="*/ 0 h 58"/>
                <a:gd name="T4" fmla="*/ 0 w 105"/>
                <a:gd name="T5" fmla="*/ 0 h 58"/>
                <a:gd name="T6" fmla="*/ 0 w 105"/>
                <a:gd name="T7" fmla="*/ 0 h 58"/>
                <a:gd name="T8" fmla="*/ 0 w 105"/>
                <a:gd name="T9" fmla="*/ 0 h 58"/>
                <a:gd name="T10" fmla="*/ 0 w 105"/>
                <a:gd name="T11" fmla="*/ 0 h 58"/>
                <a:gd name="T12" fmla="*/ 0 w 105"/>
                <a:gd name="T13" fmla="*/ 0 h 58"/>
                <a:gd name="T14" fmla="*/ 0 w 105"/>
                <a:gd name="T15" fmla="*/ 0 h 58"/>
                <a:gd name="T16" fmla="*/ 0 w 105"/>
                <a:gd name="T17" fmla="*/ 0 h 58"/>
                <a:gd name="T18" fmla="*/ 0 w 105"/>
                <a:gd name="T19" fmla="*/ 0 h 58"/>
                <a:gd name="T20" fmla="*/ 1 w 105"/>
                <a:gd name="T21" fmla="*/ 0 h 58"/>
                <a:gd name="T22" fmla="*/ 1 w 105"/>
                <a:gd name="T23" fmla="*/ 0 h 58"/>
                <a:gd name="T24" fmla="*/ 1 w 105"/>
                <a:gd name="T25" fmla="*/ 0 h 58"/>
                <a:gd name="T26" fmla="*/ 1 w 105"/>
                <a:gd name="T27" fmla="*/ 0 h 58"/>
                <a:gd name="T28" fmla="*/ 1 w 105"/>
                <a:gd name="T29" fmla="*/ 0 h 58"/>
                <a:gd name="T30" fmla="*/ 0 w 105"/>
                <a:gd name="T31" fmla="*/ 0 h 58"/>
                <a:gd name="T32" fmla="*/ 0 w 105"/>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
                <a:gd name="T52" fmla="*/ 0 h 58"/>
                <a:gd name="T53" fmla="*/ 105 w 105"/>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 h="58">
                  <a:moveTo>
                    <a:pt x="76" y="11"/>
                  </a:moveTo>
                  <a:lnTo>
                    <a:pt x="65" y="16"/>
                  </a:lnTo>
                  <a:lnTo>
                    <a:pt x="25" y="26"/>
                  </a:lnTo>
                  <a:lnTo>
                    <a:pt x="13" y="16"/>
                  </a:lnTo>
                  <a:lnTo>
                    <a:pt x="0" y="46"/>
                  </a:lnTo>
                  <a:lnTo>
                    <a:pt x="4" y="57"/>
                  </a:lnTo>
                  <a:lnTo>
                    <a:pt x="17" y="44"/>
                  </a:lnTo>
                  <a:lnTo>
                    <a:pt x="25" y="46"/>
                  </a:lnTo>
                  <a:lnTo>
                    <a:pt x="36" y="58"/>
                  </a:lnTo>
                  <a:lnTo>
                    <a:pt x="62" y="58"/>
                  </a:lnTo>
                  <a:lnTo>
                    <a:pt x="87" y="37"/>
                  </a:lnTo>
                  <a:lnTo>
                    <a:pt x="89" y="57"/>
                  </a:lnTo>
                  <a:lnTo>
                    <a:pt x="105" y="29"/>
                  </a:lnTo>
                  <a:lnTo>
                    <a:pt x="105" y="14"/>
                  </a:lnTo>
                  <a:lnTo>
                    <a:pt x="91" y="0"/>
                  </a:lnTo>
                  <a:lnTo>
                    <a:pt x="76" y="11"/>
                  </a:lnTo>
                  <a:close/>
                </a:path>
              </a:pathLst>
            </a:custGeom>
            <a:solidFill>
              <a:srgbClr val="000000"/>
            </a:solidFill>
            <a:ln w="9525">
              <a:noFill/>
              <a:round/>
              <a:headEnd/>
              <a:tailEnd/>
            </a:ln>
          </p:spPr>
          <p:txBody>
            <a:bodyPr/>
            <a:lstStyle/>
            <a:p>
              <a:endParaRPr lang="fr-FR"/>
            </a:p>
          </p:txBody>
        </p:sp>
        <p:sp>
          <p:nvSpPr>
            <p:cNvPr id="19748" name="Freeform 210"/>
            <p:cNvSpPr>
              <a:spLocks/>
            </p:cNvSpPr>
            <p:nvPr/>
          </p:nvSpPr>
          <p:spPr bwMode="auto">
            <a:xfrm>
              <a:off x="676" y="1286"/>
              <a:ext cx="20" cy="12"/>
            </a:xfrm>
            <a:custGeom>
              <a:avLst/>
              <a:gdLst>
                <a:gd name="T0" fmla="*/ 0 w 117"/>
                <a:gd name="T1" fmla="*/ 0 h 76"/>
                <a:gd name="T2" fmla="*/ 0 w 117"/>
                <a:gd name="T3" fmla="*/ 0 h 76"/>
                <a:gd name="T4" fmla="*/ 0 w 117"/>
                <a:gd name="T5" fmla="*/ 0 h 76"/>
                <a:gd name="T6" fmla="*/ 1 w 117"/>
                <a:gd name="T7" fmla="*/ 0 h 76"/>
                <a:gd name="T8" fmla="*/ 0 w 117"/>
                <a:gd name="T9" fmla="*/ 0 h 76"/>
                <a:gd name="T10" fmla="*/ 0 w 117"/>
                <a:gd name="T11" fmla="*/ 0 h 76"/>
                <a:gd name="T12" fmla="*/ 0 w 117"/>
                <a:gd name="T13" fmla="*/ 0 h 76"/>
                <a:gd name="T14" fmla="*/ 0 w 117"/>
                <a:gd name="T15" fmla="*/ 0 h 76"/>
                <a:gd name="T16" fmla="*/ 1 w 117"/>
                <a:gd name="T17" fmla="*/ 0 h 76"/>
                <a:gd name="T18" fmla="*/ 1 w 117"/>
                <a:gd name="T19" fmla="*/ 0 h 76"/>
                <a:gd name="T20" fmla="*/ 1 w 117"/>
                <a:gd name="T21" fmla="*/ 0 h 76"/>
                <a:gd name="T22" fmla="*/ 0 w 117"/>
                <a:gd name="T23" fmla="*/ 0 h 76"/>
                <a:gd name="T24" fmla="*/ 0 w 117"/>
                <a:gd name="T25" fmla="*/ 0 h 76"/>
                <a:gd name="T26" fmla="*/ 0 w 117"/>
                <a:gd name="T27" fmla="*/ 0 h 76"/>
                <a:gd name="T28" fmla="*/ 0 w 117"/>
                <a:gd name="T29" fmla="*/ 0 h 76"/>
                <a:gd name="T30" fmla="*/ 0 w 117"/>
                <a:gd name="T31" fmla="*/ 0 h 76"/>
                <a:gd name="T32" fmla="*/ 0 w 117"/>
                <a:gd name="T33" fmla="*/ 0 h 76"/>
                <a:gd name="T34" fmla="*/ 0 w 117"/>
                <a:gd name="T35" fmla="*/ 0 h 76"/>
                <a:gd name="T36" fmla="*/ 0 w 117"/>
                <a:gd name="T37" fmla="*/ 0 h 76"/>
                <a:gd name="T38" fmla="*/ 0 w 117"/>
                <a:gd name="T39" fmla="*/ 0 h 7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7"/>
                <a:gd name="T61" fmla="*/ 0 h 76"/>
                <a:gd name="T62" fmla="*/ 117 w 117"/>
                <a:gd name="T63" fmla="*/ 76 h 7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7" h="76">
                  <a:moveTo>
                    <a:pt x="8" y="8"/>
                  </a:moveTo>
                  <a:lnTo>
                    <a:pt x="21" y="11"/>
                  </a:lnTo>
                  <a:lnTo>
                    <a:pt x="40" y="0"/>
                  </a:lnTo>
                  <a:lnTo>
                    <a:pt x="88" y="5"/>
                  </a:lnTo>
                  <a:lnTo>
                    <a:pt x="84" y="14"/>
                  </a:lnTo>
                  <a:lnTo>
                    <a:pt x="56" y="20"/>
                  </a:lnTo>
                  <a:lnTo>
                    <a:pt x="60" y="28"/>
                  </a:lnTo>
                  <a:lnTo>
                    <a:pt x="72" y="37"/>
                  </a:lnTo>
                  <a:lnTo>
                    <a:pt x="98" y="40"/>
                  </a:lnTo>
                  <a:lnTo>
                    <a:pt x="117" y="62"/>
                  </a:lnTo>
                  <a:lnTo>
                    <a:pt x="94" y="59"/>
                  </a:lnTo>
                  <a:lnTo>
                    <a:pt x="84" y="76"/>
                  </a:lnTo>
                  <a:lnTo>
                    <a:pt x="38" y="64"/>
                  </a:lnTo>
                  <a:lnTo>
                    <a:pt x="26" y="75"/>
                  </a:lnTo>
                  <a:lnTo>
                    <a:pt x="13" y="53"/>
                  </a:lnTo>
                  <a:lnTo>
                    <a:pt x="14" y="39"/>
                  </a:lnTo>
                  <a:lnTo>
                    <a:pt x="0" y="25"/>
                  </a:lnTo>
                  <a:lnTo>
                    <a:pt x="1" y="13"/>
                  </a:lnTo>
                  <a:lnTo>
                    <a:pt x="8" y="8"/>
                  </a:lnTo>
                  <a:close/>
                </a:path>
              </a:pathLst>
            </a:custGeom>
            <a:solidFill>
              <a:srgbClr val="000000"/>
            </a:solidFill>
            <a:ln w="9525">
              <a:noFill/>
              <a:round/>
              <a:headEnd/>
              <a:tailEnd/>
            </a:ln>
          </p:spPr>
          <p:txBody>
            <a:bodyPr/>
            <a:lstStyle/>
            <a:p>
              <a:endParaRPr lang="fr-FR"/>
            </a:p>
          </p:txBody>
        </p:sp>
        <p:sp>
          <p:nvSpPr>
            <p:cNvPr id="19749" name="Freeform 211"/>
            <p:cNvSpPr>
              <a:spLocks/>
            </p:cNvSpPr>
            <p:nvPr/>
          </p:nvSpPr>
          <p:spPr bwMode="auto">
            <a:xfrm>
              <a:off x="665" y="1278"/>
              <a:ext cx="41" cy="64"/>
            </a:xfrm>
            <a:custGeom>
              <a:avLst/>
              <a:gdLst>
                <a:gd name="T0" fmla="*/ 0 w 241"/>
                <a:gd name="T1" fmla="*/ 1 h 380"/>
                <a:gd name="T2" fmla="*/ 0 w 241"/>
                <a:gd name="T3" fmla="*/ 1 h 380"/>
                <a:gd name="T4" fmla="*/ 0 w 241"/>
                <a:gd name="T5" fmla="*/ 1 h 380"/>
                <a:gd name="T6" fmla="*/ 0 w 241"/>
                <a:gd name="T7" fmla="*/ 1 h 380"/>
                <a:gd name="T8" fmla="*/ 0 w 241"/>
                <a:gd name="T9" fmla="*/ 1 h 380"/>
                <a:gd name="T10" fmla="*/ 0 w 241"/>
                <a:gd name="T11" fmla="*/ 1 h 380"/>
                <a:gd name="T12" fmla="*/ 1 w 241"/>
                <a:gd name="T13" fmla="*/ 1 h 380"/>
                <a:gd name="T14" fmla="*/ 1 w 241"/>
                <a:gd name="T15" fmla="*/ 1 h 380"/>
                <a:gd name="T16" fmla="*/ 1 w 241"/>
                <a:gd name="T17" fmla="*/ 1 h 380"/>
                <a:gd name="T18" fmla="*/ 1 w 241"/>
                <a:gd name="T19" fmla="*/ 1 h 380"/>
                <a:gd name="T20" fmla="*/ 1 w 241"/>
                <a:gd name="T21" fmla="*/ 1 h 380"/>
                <a:gd name="T22" fmla="*/ 1 w 241"/>
                <a:gd name="T23" fmla="*/ 1 h 380"/>
                <a:gd name="T24" fmla="*/ 1 w 241"/>
                <a:gd name="T25" fmla="*/ 1 h 380"/>
                <a:gd name="T26" fmla="*/ 1 w 241"/>
                <a:gd name="T27" fmla="*/ 1 h 380"/>
                <a:gd name="T28" fmla="*/ 1 w 241"/>
                <a:gd name="T29" fmla="*/ 1 h 380"/>
                <a:gd name="T30" fmla="*/ 1 w 241"/>
                <a:gd name="T31" fmla="*/ 0 h 380"/>
                <a:gd name="T32" fmla="*/ 1 w 241"/>
                <a:gd name="T33" fmla="*/ 0 h 380"/>
                <a:gd name="T34" fmla="*/ 1 w 241"/>
                <a:gd name="T35" fmla="*/ 0 h 380"/>
                <a:gd name="T36" fmla="*/ 1 w 241"/>
                <a:gd name="T37" fmla="*/ 1 h 380"/>
                <a:gd name="T38" fmla="*/ 1 w 241"/>
                <a:gd name="T39" fmla="*/ 1 h 380"/>
                <a:gd name="T40" fmla="*/ 1 w 241"/>
                <a:gd name="T41" fmla="*/ 1 h 380"/>
                <a:gd name="T42" fmla="*/ 1 w 241"/>
                <a:gd name="T43" fmla="*/ 1 h 380"/>
                <a:gd name="T44" fmla="*/ 1 w 241"/>
                <a:gd name="T45" fmla="*/ 1 h 380"/>
                <a:gd name="T46" fmla="*/ 1 w 241"/>
                <a:gd name="T47" fmla="*/ 1 h 380"/>
                <a:gd name="T48" fmla="*/ 1 w 241"/>
                <a:gd name="T49" fmla="*/ 1 h 380"/>
                <a:gd name="T50" fmla="*/ 1 w 241"/>
                <a:gd name="T51" fmla="*/ 2 h 380"/>
                <a:gd name="T52" fmla="*/ 1 w 241"/>
                <a:gd name="T53" fmla="*/ 2 h 380"/>
                <a:gd name="T54" fmla="*/ 1 w 241"/>
                <a:gd name="T55" fmla="*/ 2 h 380"/>
                <a:gd name="T56" fmla="*/ 1 w 241"/>
                <a:gd name="T57" fmla="*/ 2 h 380"/>
                <a:gd name="T58" fmla="*/ 0 w 241"/>
                <a:gd name="T59" fmla="*/ 2 h 380"/>
                <a:gd name="T60" fmla="*/ 0 w 241"/>
                <a:gd name="T61" fmla="*/ 2 h 380"/>
                <a:gd name="T62" fmla="*/ 0 w 241"/>
                <a:gd name="T63" fmla="*/ 2 h 380"/>
                <a:gd name="T64" fmla="*/ 0 w 241"/>
                <a:gd name="T65" fmla="*/ 2 h 380"/>
                <a:gd name="T66" fmla="*/ 0 w 241"/>
                <a:gd name="T67" fmla="*/ 2 h 380"/>
                <a:gd name="T68" fmla="*/ 0 w 241"/>
                <a:gd name="T69" fmla="*/ 1 h 380"/>
                <a:gd name="T70" fmla="*/ 0 w 241"/>
                <a:gd name="T71" fmla="*/ 1 h 380"/>
                <a:gd name="T72" fmla="*/ 0 w 241"/>
                <a:gd name="T73" fmla="*/ 1 h 380"/>
                <a:gd name="T74" fmla="*/ 1 w 241"/>
                <a:gd name="T75" fmla="*/ 1 h 380"/>
                <a:gd name="T76" fmla="*/ 1 w 241"/>
                <a:gd name="T77" fmla="*/ 1 h 380"/>
                <a:gd name="T78" fmla="*/ 1 w 241"/>
                <a:gd name="T79" fmla="*/ 1 h 380"/>
                <a:gd name="T80" fmla="*/ 1 w 241"/>
                <a:gd name="T81" fmla="*/ 1 h 380"/>
                <a:gd name="T82" fmla="*/ 1 w 241"/>
                <a:gd name="T83" fmla="*/ 1 h 380"/>
                <a:gd name="T84" fmla="*/ 0 w 241"/>
                <a:gd name="T85" fmla="*/ 1 h 380"/>
                <a:gd name="T86" fmla="*/ 0 w 241"/>
                <a:gd name="T87" fmla="*/ 1 h 380"/>
                <a:gd name="T88" fmla="*/ 0 w 241"/>
                <a:gd name="T89" fmla="*/ 1 h 380"/>
                <a:gd name="T90" fmla="*/ 0 w 241"/>
                <a:gd name="T91" fmla="*/ 1 h 380"/>
                <a:gd name="T92" fmla="*/ 0 w 241"/>
                <a:gd name="T93" fmla="*/ 1 h 380"/>
                <a:gd name="T94" fmla="*/ 1 w 241"/>
                <a:gd name="T95" fmla="*/ 1 h 380"/>
                <a:gd name="T96" fmla="*/ 1 w 241"/>
                <a:gd name="T97" fmla="*/ 1 h 380"/>
                <a:gd name="T98" fmla="*/ 0 w 241"/>
                <a:gd name="T99" fmla="*/ 1 h 380"/>
                <a:gd name="T100" fmla="*/ 0 w 241"/>
                <a:gd name="T101" fmla="*/ 1 h 380"/>
                <a:gd name="T102" fmla="*/ 0 w 241"/>
                <a:gd name="T103" fmla="*/ 1 h 380"/>
                <a:gd name="T104" fmla="*/ 0 w 241"/>
                <a:gd name="T105" fmla="*/ 1 h 380"/>
                <a:gd name="T106" fmla="*/ 0 w 241"/>
                <a:gd name="T107" fmla="*/ 1 h 380"/>
                <a:gd name="T108" fmla="*/ 1 w 241"/>
                <a:gd name="T109" fmla="*/ 1 h 380"/>
                <a:gd name="T110" fmla="*/ 1 w 241"/>
                <a:gd name="T111" fmla="*/ 1 h 380"/>
                <a:gd name="T112" fmla="*/ 0 w 241"/>
                <a:gd name="T113" fmla="*/ 1 h 380"/>
                <a:gd name="T114" fmla="*/ 0 w 241"/>
                <a:gd name="T115" fmla="*/ 1 h 380"/>
                <a:gd name="T116" fmla="*/ 0 w 241"/>
                <a:gd name="T117" fmla="*/ 1 h 380"/>
                <a:gd name="T118" fmla="*/ 0 w 241"/>
                <a:gd name="T119" fmla="*/ 1 h 380"/>
                <a:gd name="T120" fmla="*/ 0 w 241"/>
                <a:gd name="T121" fmla="*/ 1 h 3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1"/>
                <a:gd name="T184" fmla="*/ 0 h 380"/>
                <a:gd name="T185" fmla="*/ 241 w 241"/>
                <a:gd name="T186" fmla="*/ 380 h 38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1" h="380">
                  <a:moveTo>
                    <a:pt x="14" y="146"/>
                  </a:moveTo>
                  <a:lnTo>
                    <a:pt x="14" y="159"/>
                  </a:lnTo>
                  <a:lnTo>
                    <a:pt x="28" y="161"/>
                  </a:lnTo>
                  <a:lnTo>
                    <a:pt x="39" y="152"/>
                  </a:lnTo>
                  <a:lnTo>
                    <a:pt x="57" y="161"/>
                  </a:lnTo>
                  <a:lnTo>
                    <a:pt x="82" y="157"/>
                  </a:lnTo>
                  <a:lnTo>
                    <a:pt x="112" y="161"/>
                  </a:lnTo>
                  <a:lnTo>
                    <a:pt x="109" y="172"/>
                  </a:lnTo>
                  <a:lnTo>
                    <a:pt x="133" y="193"/>
                  </a:lnTo>
                  <a:lnTo>
                    <a:pt x="163" y="207"/>
                  </a:lnTo>
                  <a:lnTo>
                    <a:pt x="131" y="157"/>
                  </a:lnTo>
                  <a:lnTo>
                    <a:pt x="163" y="173"/>
                  </a:lnTo>
                  <a:lnTo>
                    <a:pt x="199" y="173"/>
                  </a:lnTo>
                  <a:lnTo>
                    <a:pt x="211" y="160"/>
                  </a:lnTo>
                  <a:lnTo>
                    <a:pt x="206" y="115"/>
                  </a:lnTo>
                  <a:lnTo>
                    <a:pt x="205" y="54"/>
                  </a:lnTo>
                  <a:lnTo>
                    <a:pt x="196" y="0"/>
                  </a:lnTo>
                  <a:lnTo>
                    <a:pt x="217" y="40"/>
                  </a:lnTo>
                  <a:lnTo>
                    <a:pt x="217" y="88"/>
                  </a:lnTo>
                  <a:lnTo>
                    <a:pt x="224" y="101"/>
                  </a:lnTo>
                  <a:lnTo>
                    <a:pt x="241" y="102"/>
                  </a:lnTo>
                  <a:lnTo>
                    <a:pt x="225" y="114"/>
                  </a:lnTo>
                  <a:lnTo>
                    <a:pt x="219" y="126"/>
                  </a:lnTo>
                  <a:lnTo>
                    <a:pt x="220" y="164"/>
                  </a:lnTo>
                  <a:lnTo>
                    <a:pt x="216" y="207"/>
                  </a:lnTo>
                  <a:lnTo>
                    <a:pt x="197" y="316"/>
                  </a:lnTo>
                  <a:lnTo>
                    <a:pt x="200" y="352"/>
                  </a:lnTo>
                  <a:lnTo>
                    <a:pt x="189" y="334"/>
                  </a:lnTo>
                  <a:lnTo>
                    <a:pt x="112" y="379"/>
                  </a:lnTo>
                  <a:lnTo>
                    <a:pt x="49" y="380"/>
                  </a:lnTo>
                  <a:lnTo>
                    <a:pt x="9" y="346"/>
                  </a:lnTo>
                  <a:lnTo>
                    <a:pt x="47" y="337"/>
                  </a:lnTo>
                  <a:lnTo>
                    <a:pt x="54" y="326"/>
                  </a:lnTo>
                  <a:lnTo>
                    <a:pt x="54" y="314"/>
                  </a:lnTo>
                  <a:lnTo>
                    <a:pt x="15" y="297"/>
                  </a:lnTo>
                  <a:lnTo>
                    <a:pt x="21" y="277"/>
                  </a:lnTo>
                  <a:lnTo>
                    <a:pt x="47" y="283"/>
                  </a:lnTo>
                  <a:lnTo>
                    <a:pt x="87" y="283"/>
                  </a:lnTo>
                  <a:lnTo>
                    <a:pt x="115" y="270"/>
                  </a:lnTo>
                  <a:lnTo>
                    <a:pt x="131" y="270"/>
                  </a:lnTo>
                  <a:lnTo>
                    <a:pt x="138" y="255"/>
                  </a:lnTo>
                  <a:lnTo>
                    <a:pt x="112" y="252"/>
                  </a:lnTo>
                  <a:lnTo>
                    <a:pt x="66" y="255"/>
                  </a:lnTo>
                  <a:lnTo>
                    <a:pt x="9" y="249"/>
                  </a:lnTo>
                  <a:lnTo>
                    <a:pt x="16" y="242"/>
                  </a:lnTo>
                  <a:lnTo>
                    <a:pt x="59" y="243"/>
                  </a:lnTo>
                  <a:lnTo>
                    <a:pt x="80" y="243"/>
                  </a:lnTo>
                  <a:lnTo>
                    <a:pt x="116" y="238"/>
                  </a:lnTo>
                  <a:lnTo>
                    <a:pt x="112" y="225"/>
                  </a:lnTo>
                  <a:lnTo>
                    <a:pt x="61" y="225"/>
                  </a:lnTo>
                  <a:lnTo>
                    <a:pt x="4" y="226"/>
                  </a:lnTo>
                  <a:lnTo>
                    <a:pt x="0" y="220"/>
                  </a:lnTo>
                  <a:lnTo>
                    <a:pt x="44" y="213"/>
                  </a:lnTo>
                  <a:lnTo>
                    <a:pt x="75" y="213"/>
                  </a:lnTo>
                  <a:lnTo>
                    <a:pt x="111" y="214"/>
                  </a:lnTo>
                  <a:lnTo>
                    <a:pt x="91" y="196"/>
                  </a:lnTo>
                  <a:lnTo>
                    <a:pt x="49" y="199"/>
                  </a:lnTo>
                  <a:lnTo>
                    <a:pt x="11" y="183"/>
                  </a:lnTo>
                  <a:lnTo>
                    <a:pt x="4" y="161"/>
                  </a:lnTo>
                  <a:lnTo>
                    <a:pt x="14" y="146"/>
                  </a:lnTo>
                  <a:close/>
                </a:path>
              </a:pathLst>
            </a:custGeom>
            <a:solidFill>
              <a:srgbClr val="000000"/>
            </a:solidFill>
            <a:ln w="9525">
              <a:noFill/>
              <a:round/>
              <a:headEnd/>
              <a:tailEnd/>
            </a:ln>
          </p:spPr>
          <p:txBody>
            <a:bodyPr/>
            <a:lstStyle/>
            <a:p>
              <a:endParaRPr lang="fr-FR"/>
            </a:p>
          </p:txBody>
        </p:sp>
        <p:sp>
          <p:nvSpPr>
            <p:cNvPr id="19750" name="Freeform 212"/>
            <p:cNvSpPr>
              <a:spLocks/>
            </p:cNvSpPr>
            <p:nvPr/>
          </p:nvSpPr>
          <p:spPr bwMode="auto">
            <a:xfrm>
              <a:off x="650" y="1304"/>
              <a:ext cx="24" cy="43"/>
            </a:xfrm>
            <a:custGeom>
              <a:avLst/>
              <a:gdLst>
                <a:gd name="T0" fmla="*/ 1 w 140"/>
                <a:gd name="T1" fmla="*/ 0 h 261"/>
                <a:gd name="T2" fmla="*/ 1 w 140"/>
                <a:gd name="T3" fmla="*/ 0 h 261"/>
                <a:gd name="T4" fmla="*/ 1 w 140"/>
                <a:gd name="T5" fmla="*/ 0 h 261"/>
                <a:gd name="T6" fmla="*/ 1 w 140"/>
                <a:gd name="T7" fmla="*/ 0 h 261"/>
                <a:gd name="T8" fmla="*/ 1 w 140"/>
                <a:gd name="T9" fmla="*/ 0 h 261"/>
                <a:gd name="T10" fmla="*/ 1 w 140"/>
                <a:gd name="T11" fmla="*/ 0 h 261"/>
                <a:gd name="T12" fmla="*/ 1 w 140"/>
                <a:gd name="T13" fmla="*/ 0 h 261"/>
                <a:gd name="T14" fmla="*/ 1 w 140"/>
                <a:gd name="T15" fmla="*/ 1 h 261"/>
                <a:gd name="T16" fmla="*/ 1 w 140"/>
                <a:gd name="T17" fmla="*/ 1 h 261"/>
                <a:gd name="T18" fmla="*/ 1 w 140"/>
                <a:gd name="T19" fmla="*/ 1 h 261"/>
                <a:gd name="T20" fmla="*/ 1 w 140"/>
                <a:gd name="T21" fmla="*/ 1 h 261"/>
                <a:gd name="T22" fmla="*/ 1 w 140"/>
                <a:gd name="T23" fmla="*/ 1 h 261"/>
                <a:gd name="T24" fmla="*/ 1 w 140"/>
                <a:gd name="T25" fmla="*/ 1 h 261"/>
                <a:gd name="T26" fmla="*/ 1 w 140"/>
                <a:gd name="T27" fmla="*/ 1 h 261"/>
                <a:gd name="T28" fmla="*/ 0 w 140"/>
                <a:gd name="T29" fmla="*/ 1 h 261"/>
                <a:gd name="T30" fmla="*/ 0 w 140"/>
                <a:gd name="T31" fmla="*/ 1 h 261"/>
                <a:gd name="T32" fmla="*/ 0 w 140"/>
                <a:gd name="T33" fmla="*/ 1 h 261"/>
                <a:gd name="T34" fmla="*/ 0 w 140"/>
                <a:gd name="T35" fmla="*/ 0 h 261"/>
                <a:gd name="T36" fmla="*/ 0 w 140"/>
                <a:gd name="T37" fmla="*/ 0 h 261"/>
                <a:gd name="T38" fmla="*/ 0 w 140"/>
                <a:gd name="T39" fmla="*/ 0 h 261"/>
                <a:gd name="T40" fmla="*/ 0 w 140"/>
                <a:gd name="T41" fmla="*/ 0 h 261"/>
                <a:gd name="T42" fmla="*/ 1 w 140"/>
                <a:gd name="T43" fmla="*/ 0 h 261"/>
                <a:gd name="T44" fmla="*/ 0 w 140"/>
                <a:gd name="T45" fmla="*/ 0 h 261"/>
                <a:gd name="T46" fmla="*/ 0 w 140"/>
                <a:gd name="T47" fmla="*/ 0 h 261"/>
                <a:gd name="T48" fmla="*/ 1 w 140"/>
                <a:gd name="T49" fmla="*/ 0 h 261"/>
                <a:gd name="T50" fmla="*/ 1 w 140"/>
                <a:gd name="T51" fmla="*/ 0 h 261"/>
                <a:gd name="T52" fmla="*/ 1 w 140"/>
                <a:gd name="T53" fmla="*/ 0 h 26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0"/>
                <a:gd name="T82" fmla="*/ 0 h 261"/>
                <a:gd name="T83" fmla="*/ 140 w 140"/>
                <a:gd name="T84" fmla="*/ 261 h 26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0" h="261">
                  <a:moveTo>
                    <a:pt x="130" y="44"/>
                  </a:moveTo>
                  <a:lnTo>
                    <a:pt x="101" y="55"/>
                  </a:lnTo>
                  <a:lnTo>
                    <a:pt x="93" y="72"/>
                  </a:lnTo>
                  <a:lnTo>
                    <a:pt x="93" y="85"/>
                  </a:lnTo>
                  <a:lnTo>
                    <a:pt x="116" y="97"/>
                  </a:lnTo>
                  <a:lnTo>
                    <a:pt x="87" y="104"/>
                  </a:lnTo>
                  <a:lnTo>
                    <a:pt x="87" y="114"/>
                  </a:lnTo>
                  <a:lnTo>
                    <a:pt x="125" y="132"/>
                  </a:lnTo>
                  <a:lnTo>
                    <a:pt x="120" y="148"/>
                  </a:lnTo>
                  <a:lnTo>
                    <a:pt x="92" y="163"/>
                  </a:lnTo>
                  <a:lnTo>
                    <a:pt x="110" y="198"/>
                  </a:lnTo>
                  <a:lnTo>
                    <a:pt x="86" y="230"/>
                  </a:lnTo>
                  <a:lnTo>
                    <a:pt x="140" y="261"/>
                  </a:lnTo>
                  <a:lnTo>
                    <a:pt x="85" y="244"/>
                  </a:lnTo>
                  <a:lnTo>
                    <a:pt x="55" y="224"/>
                  </a:lnTo>
                  <a:lnTo>
                    <a:pt x="48" y="174"/>
                  </a:lnTo>
                  <a:lnTo>
                    <a:pt x="23" y="151"/>
                  </a:lnTo>
                  <a:lnTo>
                    <a:pt x="0" y="33"/>
                  </a:lnTo>
                  <a:lnTo>
                    <a:pt x="14" y="49"/>
                  </a:lnTo>
                  <a:lnTo>
                    <a:pt x="29" y="45"/>
                  </a:lnTo>
                  <a:lnTo>
                    <a:pt x="53" y="21"/>
                  </a:lnTo>
                  <a:lnTo>
                    <a:pt x="94" y="0"/>
                  </a:lnTo>
                  <a:lnTo>
                    <a:pt x="84" y="29"/>
                  </a:lnTo>
                  <a:lnTo>
                    <a:pt x="84" y="47"/>
                  </a:lnTo>
                  <a:lnTo>
                    <a:pt x="110" y="26"/>
                  </a:lnTo>
                  <a:lnTo>
                    <a:pt x="130" y="44"/>
                  </a:lnTo>
                  <a:close/>
                </a:path>
              </a:pathLst>
            </a:custGeom>
            <a:solidFill>
              <a:srgbClr val="000000"/>
            </a:solidFill>
            <a:ln w="9525">
              <a:noFill/>
              <a:round/>
              <a:headEnd/>
              <a:tailEnd/>
            </a:ln>
          </p:spPr>
          <p:txBody>
            <a:bodyPr/>
            <a:lstStyle/>
            <a:p>
              <a:endParaRPr lang="fr-FR"/>
            </a:p>
          </p:txBody>
        </p:sp>
        <p:sp>
          <p:nvSpPr>
            <p:cNvPr id="19751" name="Freeform 213"/>
            <p:cNvSpPr>
              <a:spLocks/>
            </p:cNvSpPr>
            <p:nvPr/>
          </p:nvSpPr>
          <p:spPr bwMode="auto">
            <a:xfrm>
              <a:off x="645" y="1256"/>
              <a:ext cx="61" cy="50"/>
            </a:xfrm>
            <a:custGeom>
              <a:avLst/>
              <a:gdLst>
                <a:gd name="T0" fmla="*/ 0 w 366"/>
                <a:gd name="T1" fmla="*/ 1 h 302"/>
                <a:gd name="T2" fmla="*/ 0 w 366"/>
                <a:gd name="T3" fmla="*/ 1 h 302"/>
                <a:gd name="T4" fmla="*/ 0 w 366"/>
                <a:gd name="T5" fmla="*/ 1 h 302"/>
                <a:gd name="T6" fmla="*/ 0 w 366"/>
                <a:gd name="T7" fmla="*/ 0 h 302"/>
                <a:gd name="T8" fmla="*/ 0 w 366"/>
                <a:gd name="T9" fmla="*/ 0 h 302"/>
                <a:gd name="T10" fmla="*/ 1 w 366"/>
                <a:gd name="T11" fmla="*/ 0 h 302"/>
                <a:gd name="T12" fmla="*/ 1 w 366"/>
                <a:gd name="T13" fmla="*/ 0 h 302"/>
                <a:gd name="T14" fmla="*/ 1 w 366"/>
                <a:gd name="T15" fmla="*/ 0 h 302"/>
                <a:gd name="T16" fmla="*/ 1 w 366"/>
                <a:gd name="T17" fmla="*/ 0 h 302"/>
                <a:gd name="T18" fmla="*/ 2 w 366"/>
                <a:gd name="T19" fmla="*/ 1 h 302"/>
                <a:gd name="T20" fmla="*/ 2 w 366"/>
                <a:gd name="T21" fmla="*/ 1 h 302"/>
                <a:gd name="T22" fmla="*/ 2 w 366"/>
                <a:gd name="T23" fmla="*/ 1 h 302"/>
                <a:gd name="T24" fmla="*/ 2 w 366"/>
                <a:gd name="T25" fmla="*/ 1 h 302"/>
                <a:gd name="T26" fmla="*/ 2 w 366"/>
                <a:gd name="T27" fmla="*/ 0 h 302"/>
                <a:gd name="T28" fmla="*/ 2 w 366"/>
                <a:gd name="T29" fmla="*/ 0 h 302"/>
                <a:gd name="T30" fmla="*/ 1 w 366"/>
                <a:gd name="T31" fmla="*/ 0 h 302"/>
                <a:gd name="T32" fmla="*/ 1 w 366"/>
                <a:gd name="T33" fmla="*/ 0 h 302"/>
                <a:gd name="T34" fmla="*/ 1 w 366"/>
                <a:gd name="T35" fmla="*/ 0 h 302"/>
                <a:gd name="T36" fmla="*/ 0 w 366"/>
                <a:gd name="T37" fmla="*/ 0 h 302"/>
                <a:gd name="T38" fmla="*/ 0 w 366"/>
                <a:gd name="T39" fmla="*/ 0 h 302"/>
                <a:gd name="T40" fmla="*/ 0 w 366"/>
                <a:gd name="T41" fmla="*/ 1 h 302"/>
                <a:gd name="T42" fmla="*/ 0 w 366"/>
                <a:gd name="T43" fmla="*/ 1 h 302"/>
                <a:gd name="T44" fmla="*/ 0 w 366"/>
                <a:gd name="T45" fmla="*/ 1 h 302"/>
                <a:gd name="T46" fmla="*/ 0 w 366"/>
                <a:gd name="T47" fmla="*/ 1 h 302"/>
                <a:gd name="T48" fmla="*/ 0 w 366"/>
                <a:gd name="T49" fmla="*/ 1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66"/>
                <a:gd name="T76" fmla="*/ 0 h 302"/>
                <a:gd name="T77" fmla="*/ 366 w 366"/>
                <a:gd name="T78" fmla="*/ 302 h 3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66" h="302">
                  <a:moveTo>
                    <a:pt x="32" y="302"/>
                  </a:moveTo>
                  <a:lnTo>
                    <a:pt x="35" y="230"/>
                  </a:lnTo>
                  <a:lnTo>
                    <a:pt x="39" y="147"/>
                  </a:lnTo>
                  <a:lnTo>
                    <a:pt x="54" y="124"/>
                  </a:lnTo>
                  <a:lnTo>
                    <a:pt x="91" y="98"/>
                  </a:lnTo>
                  <a:lnTo>
                    <a:pt x="125" y="88"/>
                  </a:lnTo>
                  <a:lnTo>
                    <a:pt x="230" y="85"/>
                  </a:lnTo>
                  <a:lnTo>
                    <a:pt x="264" y="95"/>
                  </a:lnTo>
                  <a:lnTo>
                    <a:pt x="296" y="115"/>
                  </a:lnTo>
                  <a:lnTo>
                    <a:pt x="321" y="147"/>
                  </a:lnTo>
                  <a:lnTo>
                    <a:pt x="340" y="244"/>
                  </a:lnTo>
                  <a:lnTo>
                    <a:pt x="359" y="224"/>
                  </a:lnTo>
                  <a:lnTo>
                    <a:pt x="366" y="180"/>
                  </a:lnTo>
                  <a:lnTo>
                    <a:pt x="355" y="113"/>
                  </a:lnTo>
                  <a:lnTo>
                    <a:pt x="324" y="52"/>
                  </a:lnTo>
                  <a:lnTo>
                    <a:pt x="270" y="16"/>
                  </a:lnTo>
                  <a:lnTo>
                    <a:pt x="215" y="0"/>
                  </a:lnTo>
                  <a:lnTo>
                    <a:pt x="151" y="0"/>
                  </a:lnTo>
                  <a:lnTo>
                    <a:pt x="60" y="28"/>
                  </a:lnTo>
                  <a:lnTo>
                    <a:pt x="16" y="77"/>
                  </a:lnTo>
                  <a:lnTo>
                    <a:pt x="0" y="139"/>
                  </a:lnTo>
                  <a:lnTo>
                    <a:pt x="5" y="213"/>
                  </a:lnTo>
                  <a:lnTo>
                    <a:pt x="18" y="257"/>
                  </a:lnTo>
                  <a:lnTo>
                    <a:pt x="32" y="302"/>
                  </a:lnTo>
                  <a:close/>
                </a:path>
              </a:pathLst>
            </a:custGeom>
            <a:solidFill>
              <a:srgbClr val="000000"/>
            </a:solidFill>
            <a:ln w="9525">
              <a:noFill/>
              <a:round/>
              <a:headEnd/>
              <a:tailEnd/>
            </a:ln>
          </p:spPr>
          <p:txBody>
            <a:bodyPr/>
            <a:lstStyle/>
            <a:p>
              <a:endParaRPr lang="fr-FR"/>
            </a:p>
          </p:txBody>
        </p:sp>
        <p:sp>
          <p:nvSpPr>
            <p:cNvPr id="19752" name="Freeform 214"/>
            <p:cNvSpPr>
              <a:spLocks/>
            </p:cNvSpPr>
            <p:nvPr/>
          </p:nvSpPr>
          <p:spPr bwMode="auto">
            <a:xfrm>
              <a:off x="645" y="1293"/>
              <a:ext cx="7" cy="20"/>
            </a:xfrm>
            <a:custGeom>
              <a:avLst/>
              <a:gdLst>
                <a:gd name="T0" fmla="*/ 0 w 46"/>
                <a:gd name="T1" fmla="*/ 0 h 117"/>
                <a:gd name="T2" fmla="*/ 0 w 46"/>
                <a:gd name="T3" fmla="*/ 0 h 117"/>
                <a:gd name="T4" fmla="*/ 0 w 46"/>
                <a:gd name="T5" fmla="*/ 0 h 117"/>
                <a:gd name="T6" fmla="*/ 0 w 46"/>
                <a:gd name="T7" fmla="*/ 1 h 117"/>
                <a:gd name="T8" fmla="*/ 0 w 46"/>
                <a:gd name="T9" fmla="*/ 1 h 117"/>
                <a:gd name="T10" fmla="*/ 0 w 46"/>
                <a:gd name="T11" fmla="*/ 1 h 117"/>
                <a:gd name="T12" fmla="*/ 0 w 46"/>
                <a:gd name="T13" fmla="*/ 1 h 117"/>
                <a:gd name="T14" fmla="*/ 0 w 46"/>
                <a:gd name="T15" fmla="*/ 0 h 117"/>
                <a:gd name="T16" fmla="*/ 0 w 46"/>
                <a:gd name="T17" fmla="*/ 0 h 117"/>
                <a:gd name="T18" fmla="*/ 0 w 46"/>
                <a:gd name="T19" fmla="*/ 0 h 117"/>
                <a:gd name="T20" fmla="*/ 0 w 46"/>
                <a:gd name="T21" fmla="*/ 0 h 117"/>
                <a:gd name="T22" fmla="*/ 0 w 46"/>
                <a:gd name="T23" fmla="*/ 0 h 1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6"/>
                <a:gd name="T37" fmla="*/ 0 h 117"/>
                <a:gd name="T38" fmla="*/ 46 w 46"/>
                <a:gd name="T39" fmla="*/ 117 h 1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6" h="117">
                  <a:moveTo>
                    <a:pt x="15" y="0"/>
                  </a:moveTo>
                  <a:lnTo>
                    <a:pt x="0" y="8"/>
                  </a:lnTo>
                  <a:lnTo>
                    <a:pt x="3" y="63"/>
                  </a:lnTo>
                  <a:lnTo>
                    <a:pt x="24" y="117"/>
                  </a:lnTo>
                  <a:lnTo>
                    <a:pt x="46" y="117"/>
                  </a:lnTo>
                  <a:lnTo>
                    <a:pt x="39" y="104"/>
                  </a:lnTo>
                  <a:lnTo>
                    <a:pt x="25" y="96"/>
                  </a:lnTo>
                  <a:lnTo>
                    <a:pt x="9" y="53"/>
                  </a:lnTo>
                  <a:lnTo>
                    <a:pt x="7" y="14"/>
                  </a:lnTo>
                  <a:lnTo>
                    <a:pt x="25" y="12"/>
                  </a:lnTo>
                  <a:lnTo>
                    <a:pt x="15" y="0"/>
                  </a:lnTo>
                  <a:close/>
                </a:path>
              </a:pathLst>
            </a:custGeom>
            <a:solidFill>
              <a:srgbClr val="000000"/>
            </a:solidFill>
            <a:ln w="9525">
              <a:noFill/>
              <a:round/>
              <a:headEnd/>
              <a:tailEnd/>
            </a:ln>
          </p:spPr>
          <p:txBody>
            <a:bodyPr/>
            <a:lstStyle/>
            <a:p>
              <a:endParaRPr lang="fr-FR"/>
            </a:p>
          </p:txBody>
        </p:sp>
        <p:sp>
          <p:nvSpPr>
            <p:cNvPr id="19753" name="Freeform 215"/>
            <p:cNvSpPr>
              <a:spLocks/>
            </p:cNvSpPr>
            <p:nvPr/>
          </p:nvSpPr>
          <p:spPr bwMode="auto">
            <a:xfrm>
              <a:off x="645" y="1297"/>
              <a:ext cx="5" cy="3"/>
            </a:xfrm>
            <a:custGeom>
              <a:avLst/>
              <a:gdLst>
                <a:gd name="T0" fmla="*/ 0 w 29"/>
                <a:gd name="T1" fmla="*/ 0 h 24"/>
                <a:gd name="T2" fmla="*/ 0 w 29"/>
                <a:gd name="T3" fmla="*/ 0 h 24"/>
                <a:gd name="T4" fmla="*/ 0 w 29"/>
                <a:gd name="T5" fmla="*/ 0 h 24"/>
                <a:gd name="T6" fmla="*/ 0 w 29"/>
                <a:gd name="T7" fmla="*/ 0 h 24"/>
                <a:gd name="T8" fmla="*/ 0 w 29"/>
                <a:gd name="T9" fmla="*/ 0 h 24"/>
                <a:gd name="T10" fmla="*/ 0 w 29"/>
                <a:gd name="T11" fmla="*/ 0 h 24"/>
                <a:gd name="T12" fmla="*/ 0 60000 65536"/>
                <a:gd name="T13" fmla="*/ 0 60000 65536"/>
                <a:gd name="T14" fmla="*/ 0 60000 65536"/>
                <a:gd name="T15" fmla="*/ 0 60000 65536"/>
                <a:gd name="T16" fmla="*/ 0 60000 65536"/>
                <a:gd name="T17" fmla="*/ 0 60000 65536"/>
                <a:gd name="T18" fmla="*/ 0 w 29"/>
                <a:gd name="T19" fmla="*/ 0 h 24"/>
                <a:gd name="T20" fmla="*/ 29 w 29"/>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9" h="24">
                  <a:moveTo>
                    <a:pt x="0" y="0"/>
                  </a:moveTo>
                  <a:lnTo>
                    <a:pt x="25" y="11"/>
                  </a:lnTo>
                  <a:lnTo>
                    <a:pt x="29" y="24"/>
                  </a:lnTo>
                  <a:lnTo>
                    <a:pt x="0" y="9"/>
                  </a:lnTo>
                  <a:lnTo>
                    <a:pt x="0" y="0"/>
                  </a:lnTo>
                  <a:close/>
                </a:path>
              </a:pathLst>
            </a:custGeom>
            <a:solidFill>
              <a:srgbClr val="000000"/>
            </a:solidFill>
            <a:ln w="9525">
              <a:noFill/>
              <a:round/>
              <a:headEnd/>
              <a:tailEnd/>
            </a:ln>
          </p:spPr>
          <p:txBody>
            <a:bodyPr/>
            <a:lstStyle/>
            <a:p>
              <a:endParaRPr lang="fr-FR"/>
            </a:p>
          </p:txBody>
        </p:sp>
        <p:sp>
          <p:nvSpPr>
            <p:cNvPr id="19754" name="Freeform 216"/>
            <p:cNvSpPr>
              <a:spLocks/>
            </p:cNvSpPr>
            <p:nvPr/>
          </p:nvSpPr>
          <p:spPr bwMode="auto">
            <a:xfrm>
              <a:off x="647" y="1300"/>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 name="T15" fmla="*/ 0 w 19"/>
                <a:gd name="T16" fmla="*/ 0 h 32"/>
                <a:gd name="T17" fmla="*/ 19 w 19"/>
                <a:gd name="T18" fmla="*/ 32 h 32"/>
              </a:gdLst>
              <a:ahLst/>
              <a:cxnLst>
                <a:cxn ang="T10">
                  <a:pos x="T0" y="T1"/>
                </a:cxn>
                <a:cxn ang="T11">
                  <a:pos x="T2" y="T3"/>
                </a:cxn>
                <a:cxn ang="T12">
                  <a:pos x="T4" y="T5"/>
                </a:cxn>
                <a:cxn ang="T13">
                  <a:pos x="T6" y="T7"/>
                </a:cxn>
                <a:cxn ang="T14">
                  <a:pos x="T8" y="T9"/>
                </a:cxn>
              </a:cxnLst>
              <a:rect l="T15" t="T16" r="T17" b="T18"/>
              <a:pathLst>
                <a:path w="19" h="32">
                  <a:moveTo>
                    <a:pt x="11" y="0"/>
                  </a:moveTo>
                  <a:lnTo>
                    <a:pt x="0" y="16"/>
                  </a:lnTo>
                  <a:lnTo>
                    <a:pt x="19" y="32"/>
                  </a:lnTo>
                  <a:lnTo>
                    <a:pt x="11" y="0"/>
                  </a:lnTo>
                  <a:close/>
                </a:path>
              </a:pathLst>
            </a:custGeom>
            <a:solidFill>
              <a:srgbClr val="000000"/>
            </a:solidFill>
            <a:ln w="9525">
              <a:noFill/>
              <a:round/>
              <a:headEnd/>
              <a:tailEnd/>
            </a:ln>
          </p:spPr>
          <p:txBody>
            <a:bodyPr/>
            <a:lstStyle/>
            <a:p>
              <a:endParaRPr lang="fr-FR"/>
            </a:p>
          </p:txBody>
        </p:sp>
        <p:sp>
          <p:nvSpPr>
            <p:cNvPr id="19755" name="Freeform 217"/>
            <p:cNvSpPr>
              <a:spLocks/>
            </p:cNvSpPr>
            <p:nvPr/>
          </p:nvSpPr>
          <p:spPr bwMode="auto">
            <a:xfrm>
              <a:off x="700" y="1293"/>
              <a:ext cx="7" cy="17"/>
            </a:xfrm>
            <a:custGeom>
              <a:avLst/>
              <a:gdLst>
                <a:gd name="T0" fmla="*/ 0 w 43"/>
                <a:gd name="T1" fmla="*/ 0 h 102"/>
                <a:gd name="T2" fmla="*/ 0 w 43"/>
                <a:gd name="T3" fmla="*/ 0 h 102"/>
                <a:gd name="T4" fmla="*/ 0 w 43"/>
                <a:gd name="T5" fmla="*/ 0 h 102"/>
                <a:gd name="T6" fmla="*/ 0 w 43"/>
                <a:gd name="T7" fmla="*/ 1 h 102"/>
                <a:gd name="T8" fmla="*/ 0 w 43"/>
                <a:gd name="T9" fmla="*/ 1 h 102"/>
                <a:gd name="T10" fmla="*/ 0 w 43"/>
                <a:gd name="T11" fmla="*/ 0 h 102"/>
                <a:gd name="T12" fmla="*/ 0 w 43"/>
                <a:gd name="T13" fmla="*/ 0 h 102"/>
                <a:gd name="T14" fmla="*/ 0 w 43"/>
                <a:gd name="T15" fmla="*/ 0 h 102"/>
                <a:gd name="T16" fmla="*/ 0 w 43"/>
                <a:gd name="T17" fmla="*/ 0 h 102"/>
                <a:gd name="T18" fmla="*/ 0 w 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102"/>
                <a:gd name="T32" fmla="*/ 43 w 43"/>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102">
                  <a:moveTo>
                    <a:pt x="35" y="0"/>
                  </a:moveTo>
                  <a:lnTo>
                    <a:pt x="43" y="7"/>
                  </a:lnTo>
                  <a:lnTo>
                    <a:pt x="35" y="86"/>
                  </a:lnTo>
                  <a:lnTo>
                    <a:pt x="17" y="102"/>
                  </a:lnTo>
                  <a:lnTo>
                    <a:pt x="0" y="102"/>
                  </a:lnTo>
                  <a:lnTo>
                    <a:pt x="23" y="89"/>
                  </a:lnTo>
                  <a:lnTo>
                    <a:pt x="32" y="39"/>
                  </a:lnTo>
                  <a:lnTo>
                    <a:pt x="36" y="18"/>
                  </a:lnTo>
                  <a:lnTo>
                    <a:pt x="35" y="0"/>
                  </a:lnTo>
                  <a:close/>
                </a:path>
              </a:pathLst>
            </a:custGeom>
            <a:solidFill>
              <a:srgbClr val="000000"/>
            </a:solidFill>
            <a:ln w="9525">
              <a:noFill/>
              <a:round/>
              <a:headEnd/>
              <a:tailEnd/>
            </a:ln>
          </p:spPr>
          <p:txBody>
            <a:bodyPr/>
            <a:lstStyle/>
            <a:p>
              <a:endParaRPr lang="fr-FR"/>
            </a:p>
          </p:txBody>
        </p:sp>
        <p:sp>
          <p:nvSpPr>
            <p:cNvPr id="19756" name="Freeform 218"/>
            <p:cNvSpPr>
              <a:spLocks/>
            </p:cNvSpPr>
            <p:nvPr/>
          </p:nvSpPr>
          <p:spPr bwMode="auto">
            <a:xfrm>
              <a:off x="679" y="1339"/>
              <a:ext cx="18" cy="24"/>
            </a:xfrm>
            <a:custGeom>
              <a:avLst/>
              <a:gdLst>
                <a:gd name="T0" fmla="*/ 0 w 108"/>
                <a:gd name="T1" fmla="*/ 0 h 146"/>
                <a:gd name="T2" fmla="*/ 1 w 108"/>
                <a:gd name="T3" fmla="*/ 0 h 146"/>
                <a:gd name="T4" fmla="*/ 0 w 108"/>
                <a:gd name="T5" fmla="*/ 0 h 146"/>
                <a:gd name="T6" fmla="*/ 0 w 108"/>
                <a:gd name="T7" fmla="*/ 0 h 146"/>
                <a:gd name="T8" fmla="*/ 0 w 108"/>
                <a:gd name="T9" fmla="*/ 1 h 146"/>
                <a:gd name="T10" fmla="*/ 0 w 108"/>
                <a:gd name="T11" fmla="*/ 0 h 146"/>
                <a:gd name="T12" fmla="*/ 0 w 108"/>
                <a:gd name="T13" fmla="*/ 1 h 146"/>
                <a:gd name="T14" fmla="*/ 0 w 108"/>
                <a:gd name="T15" fmla="*/ 0 h 146"/>
                <a:gd name="T16" fmla="*/ 0 w 108"/>
                <a:gd name="T17" fmla="*/ 0 h 146"/>
                <a:gd name="T18" fmla="*/ 0 w 108"/>
                <a:gd name="T19" fmla="*/ 0 h 146"/>
                <a:gd name="T20" fmla="*/ 0 w 108"/>
                <a:gd name="T21" fmla="*/ 0 h 1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8"/>
                <a:gd name="T34" fmla="*/ 0 h 146"/>
                <a:gd name="T35" fmla="*/ 108 w 108"/>
                <a:gd name="T36" fmla="*/ 146 h 1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8" h="146">
                  <a:moveTo>
                    <a:pt x="0" y="61"/>
                  </a:moveTo>
                  <a:lnTo>
                    <a:pt x="108" y="0"/>
                  </a:lnTo>
                  <a:lnTo>
                    <a:pt x="13" y="65"/>
                  </a:lnTo>
                  <a:lnTo>
                    <a:pt x="41" y="94"/>
                  </a:lnTo>
                  <a:lnTo>
                    <a:pt x="67" y="146"/>
                  </a:lnTo>
                  <a:lnTo>
                    <a:pt x="34" y="100"/>
                  </a:lnTo>
                  <a:lnTo>
                    <a:pt x="14" y="136"/>
                  </a:lnTo>
                  <a:lnTo>
                    <a:pt x="20" y="91"/>
                  </a:lnTo>
                  <a:lnTo>
                    <a:pt x="10" y="77"/>
                  </a:lnTo>
                  <a:lnTo>
                    <a:pt x="0" y="61"/>
                  </a:lnTo>
                  <a:close/>
                </a:path>
              </a:pathLst>
            </a:custGeom>
            <a:solidFill>
              <a:srgbClr val="000000"/>
            </a:solidFill>
            <a:ln w="9525">
              <a:noFill/>
              <a:round/>
              <a:headEnd/>
              <a:tailEnd/>
            </a:ln>
          </p:spPr>
          <p:txBody>
            <a:bodyPr/>
            <a:lstStyle/>
            <a:p>
              <a:endParaRPr lang="fr-FR"/>
            </a:p>
          </p:txBody>
        </p:sp>
        <p:sp>
          <p:nvSpPr>
            <p:cNvPr id="19757" name="Freeform 219"/>
            <p:cNvSpPr>
              <a:spLocks/>
            </p:cNvSpPr>
            <p:nvPr/>
          </p:nvSpPr>
          <p:spPr bwMode="auto">
            <a:xfrm>
              <a:off x="656" y="1339"/>
              <a:ext cx="4" cy="8"/>
            </a:xfrm>
            <a:custGeom>
              <a:avLst/>
              <a:gdLst>
                <a:gd name="T0" fmla="*/ 0 w 22"/>
                <a:gd name="T1" fmla="*/ 0 h 47"/>
                <a:gd name="T2" fmla="*/ 0 w 22"/>
                <a:gd name="T3" fmla="*/ 0 h 47"/>
                <a:gd name="T4" fmla="*/ 0 w 22"/>
                <a:gd name="T5" fmla="*/ 0 h 47"/>
                <a:gd name="T6" fmla="*/ 0 w 22"/>
                <a:gd name="T7" fmla="*/ 0 h 47"/>
                <a:gd name="T8" fmla="*/ 0 w 22"/>
                <a:gd name="T9" fmla="*/ 0 h 47"/>
                <a:gd name="T10" fmla="*/ 0 w 22"/>
                <a:gd name="T11" fmla="*/ 0 h 47"/>
                <a:gd name="T12" fmla="*/ 0 60000 65536"/>
                <a:gd name="T13" fmla="*/ 0 60000 65536"/>
                <a:gd name="T14" fmla="*/ 0 60000 65536"/>
                <a:gd name="T15" fmla="*/ 0 60000 65536"/>
                <a:gd name="T16" fmla="*/ 0 60000 65536"/>
                <a:gd name="T17" fmla="*/ 0 60000 65536"/>
                <a:gd name="T18" fmla="*/ 0 w 22"/>
                <a:gd name="T19" fmla="*/ 0 h 47"/>
                <a:gd name="T20" fmla="*/ 22 w 22"/>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2" h="47">
                  <a:moveTo>
                    <a:pt x="13" y="0"/>
                  </a:moveTo>
                  <a:lnTo>
                    <a:pt x="13" y="21"/>
                  </a:lnTo>
                  <a:lnTo>
                    <a:pt x="0" y="47"/>
                  </a:lnTo>
                  <a:lnTo>
                    <a:pt x="22" y="30"/>
                  </a:lnTo>
                  <a:lnTo>
                    <a:pt x="13" y="0"/>
                  </a:lnTo>
                  <a:close/>
                </a:path>
              </a:pathLst>
            </a:custGeom>
            <a:solidFill>
              <a:srgbClr val="000000"/>
            </a:solidFill>
            <a:ln w="9525">
              <a:noFill/>
              <a:round/>
              <a:headEnd/>
              <a:tailEnd/>
            </a:ln>
          </p:spPr>
          <p:txBody>
            <a:bodyPr/>
            <a:lstStyle/>
            <a:p>
              <a:endParaRPr lang="fr-FR"/>
            </a:p>
          </p:txBody>
        </p:sp>
        <p:sp>
          <p:nvSpPr>
            <p:cNvPr id="19758" name="Freeform 220"/>
            <p:cNvSpPr>
              <a:spLocks/>
            </p:cNvSpPr>
            <p:nvPr/>
          </p:nvSpPr>
          <p:spPr bwMode="auto">
            <a:xfrm>
              <a:off x="693" y="1337"/>
              <a:ext cx="11" cy="21"/>
            </a:xfrm>
            <a:custGeom>
              <a:avLst/>
              <a:gdLst>
                <a:gd name="T0" fmla="*/ 0 w 70"/>
                <a:gd name="T1" fmla="*/ 0 h 126"/>
                <a:gd name="T2" fmla="*/ 0 w 70"/>
                <a:gd name="T3" fmla="*/ 0 h 126"/>
                <a:gd name="T4" fmla="*/ 0 w 70"/>
                <a:gd name="T5" fmla="*/ 0 h 126"/>
                <a:gd name="T6" fmla="*/ 0 w 70"/>
                <a:gd name="T7" fmla="*/ 1 h 126"/>
                <a:gd name="T8" fmla="*/ 0 w 70"/>
                <a:gd name="T9" fmla="*/ 1 h 126"/>
                <a:gd name="T10" fmla="*/ 0 w 70"/>
                <a:gd name="T11" fmla="*/ 0 h 126"/>
                <a:gd name="T12" fmla="*/ 0 w 70"/>
                <a:gd name="T13" fmla="*/ 0 h 126"/>
                <a:gd name="T14" fmla="*/ 0 w 70"/>
                <a:gd name="T15" fmla="*/ 0 h 126"/>
                <a:gd name="T16" fmla="*/ 0 w 70"/>
                <a:gd name="T17" fmla="*/ 0 h 126"/>
                <a:gd name="T18" fmla="*/ 0 w 70"/>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126"/>
                <a:gd name="T32" fmla="*/ 70 w 70"/>
                <a:gd name="T33" fmla="*/ 126 h 1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126">
                  <a:moveTo>
                    <a:pt x="50" y="0"/>
                  </a:moveTo>
                  <a:lnTo>
                    <a:pt x="55" y="24"/>
                  </a:lnTo>
                  <a:lnTo>
                    <a:pt x="70" y="44"/>
                  </a:lnTo>
                  <a:lnTo>
                    <a:pt x="28" y="90"/>
                  </a:lnTo>
                  <a:lnTo>
                    <a:pt x="0" y="126"/>
                  </a:lnTo>
                  <a:lnTo>
                    <a:pt x="29" y="77"/>
                  </a:lnTo>
                  <a:lnTo>
                    <a:pt x="55" y="42"/>
                  </a:lnTo>
                  <a:lnTo>
                    <a:pt x="48" y="26"/>
                  </a:lnTo>
                  <a:lnTo>
                    <a:pt x="50" y="0"/>
                  </a:lnTo>
                  <a:close/>
                </a:path>
              </a:pathLst>
            </a:custGeom>
            <a:solidFill>
              <a:srgbClr val="000000"/>
            </a:solidFill>
            <a:ln w="9525">
              <a:noFill/>
              <a:round/>
              <a:headEnd/>
              <a:tailEnd/>
            </a:ln>
          </p:spPr>
          <p:txBody>
            <a:bodyPr/>
            <a:lstStyle/>
            <a:p>
              <a:endParaRPr lang="fr-FR"/>
            </a:p>
          </p:txBody>
        </p:sp>
        <p:sp>
          <p:nvSpPr>
            <p:cNvPr id="19759" name="Freeform 221"/>
            <p:cNvSpPr>
              <a:spLocks/>
            </p:cNvSpPr>
            <p:nvPr/>
          </p:nvSpPr>
          <p:spPr bwMode="auto">
            <a:xfrm>
              <a:off x="668" y="1349"/>
              <a:ext cx="9" cy="15"/>
            </a:xfrm>
            <a:custGeom>
              <a:avLst/>
              <a:gdLst>
                <a:gd name="T0" fmla="*/ 0 w 52"/>
                <a:gd name="T1" fmla="*/ 0 h 90"/>
                <a:gd name="T2" fmla="*/ 0 w 52"/>
                <a:gd name="T3" fmla="*/ 0 h 90"/>
                <a:gd name="T4" fmla="*/ 0 w 52"/>
                <a:gd name="T5" fmla="*/ 0 h 90"/>
                <a:gd name="T6" fmla="*/ 0 w 52"/>
                <a:gd name="T7" fmla="*/ 0 h 90"/>
                <a:gd name="T8" fmla="*/ 0 w 52"/>
                <a:gd name="T9" fmla="*/ 0 h 90"/>
                <a:gd name="T10" fmla="*/ 0 w 52"/>
                <a:gd name="T11" fmla="*/ 0 h 90"/>
                <a:gd name="T12" fmla="*/ 0 w 52"/>
                <a:gd name="T13" fmla="*/ 0 h 90"/>
                <a:gd name="T14" fmla="*/ 0 w 52"/>
                <a:gd name="T15" fmla="*/ 0 h 90"/>
                <a:gd name="T16" fmla="*/ 0 w 52"/>
                <a:gd name="T17" fmla="*/ 0 h 90"/>
                <a:gd name="T18" fmla="*/ 0 w 52"/>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90"/>
                <a:gd name="T32" fmla="*/ 52 w 52"/>
                <a:gd name="T33" fmla="*/ 90 h 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90">
                  <a:moveTo>
                    <a:pt x="51" y="0"/>
                  </a:moveTo>
                  <a:lnTo>
                    <a:pt x="18" y="46"/>
                  </a:lnTo>
                  <a:lnTo>
                    <a:pt x="0" y="90"/>
                  </a:lnTo>
                  <a:lnTo>
                    <a:pt x="25" y="63"/>
                  </a:lnTo>
                  <a:lnTo>
                    <a:pt x="37" y="84"/>
                  </a:lnTo>
                  <a:lnTo>
                    <a:pt x="52" y="77"/>
                  </a:lnTo>
                  <a:lnTo>
                    <a:pt x="44" y="46"/>
                  </a:lnTo>
                  <a:lnTo>
                    <a:pt x="46" y="20"/>
                  </a:lnTo>
                  <a:lnTo>
                    <a:pt x="51" y="0"/>
                  </a:lnTo>
                  <a:close/>
                </a:path>
              </a:pathLst>
            </a:custGeom>
            <a:solidFill>
              <a:srgbClr val="000000"/>
            </a:solidFill>
            <a:ln w="9525">
              <a:noFill/>
              <a:round/>
              <a:headEnd/>
              <a:tailEnd/>
            </a:ln>
          </p:spPr>
          <p:txBody>
            <a:bodyPr/>
            <a:lstStyle/>
            <a:p>
              <a:endParaRPr lang="fr-FR"/>
            </a:p>
          </p:txBody>
        </p:sp>
        <p:sp>
          <p:nvSpPr>
            <p:cNvPr id="19760" name="Freeform 222"/>
            <p:cNvSpPr>
              <a:spLocks/>
            </p:cNvSpPr>
            <p:nvPr/>
          </p:nvSpPr>
          <p:spPr bwMode="auto">
            <a:xfrm>
              <a:off x="658" y="1348"/>
              <a:ext cx="34" cy="62"/>
            </a:xfrm>
            <a:custGeom>
              <a:avLst/>
              <a:gdLst>
                <a:gd name="T0" fmla="*/ 0 w 203"/>
                <a:gd name="T1" fmla="*/ 0 h 368"/>
                <a:gd name="T2" fmla="*/ 0 w 203"/>
                <a:gd name="T3" fmla="*/ 0 h 368"/>
                <a:gd name="T4" fmla="*/ 1 w 203"/>
                <a:gd name="T5" fmla="*/ 1 h 368"/>
                <a:gd name="T6" fmla="*/ 1 w 203"/>
                <a:gd name="T7" fmla="*/ 0 h 368"/>
                <a:gd name="T8" fmla="*/ 1 w 203"/>
                <a:gd name="T9" fmla="*/ 0 h 368"/>
                <a:gd name="T10" fmla="*/ 1 w 203"/>
                <a:gd name="T11" fmla="*/ 1 h 368"/>
                <a:gd name="T12" fmla="*/ 1 w 203"/>
                <a:gd name="T13" fmla="*/ 1 h 368"/>
                <a:gd name="T14" fmla="*/ 1 w 203"/>
                <a:gd name="T15" fmla="*/ 1 h 368"/>
                <a:gd name="T16" fmla="*/ 1 w 203"/>
                <a:gd name="T17" fmla="*/ 0 h 368"/>
                <a:gd name="T18" fmla="*/ 1 w 203"/>
                <a:gd name="T19" fmla="*/ 1 h 368"/>
                <a:gd name="T20" fmla="*/ 1 w 203"/>
                <a:gd name="T21" fmla="*/ 0 h 368"/>
                <a:gd name="T22" fmla="*/ 1 w 203"/>
                <a:gd name="T23" fmla="*/ 1 h 368"/>
                <a:gd name="T24" fmla="*/ 1 w 203"/>
                <a:gd name="T25" fmla="*/ 1 h 368"/>
                <a:gd name="T26" fmla="*/ 1 w 203"/>
                <a:gd name="T27" fmla="*/ 2 h 368"/>
                <a:gd name="T28" fmla="*/ 1 w 203"/>
                <a:gd name="T29" fmla="*/ 2 h 368"/>
                <a:gd name="T30" fmla="*/ 1 w 203"/>
                <a:gd name="T31" fmla="*/ 1 h 368"/>
                <a:gd name="T32" fmla="*/ 0 w 203"/>
                <a:gd name="T33" fmla="*/ 1 h 368"/>
                <a:gd name="T34" fmla="*/ 0 w 203"/>
                <a:gd name="T35" fmla="*/ 0 h 368"/>
                <a:gd name="T36" fmla="*/ 0 w 203"/>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3"/>
                <a:gd name="T58" fmla="*/ 0 h 368"/>
                <a:gd name="T59" fmla="*/ 203 w 203"/>
                <a:gd name="T60" fmla="*/ 368 h 3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3" h="368">
                  <a:moveTo>
                    <a:pt x="0" y="0"/>
                  </a:moveTo>
                  <a:lnTo>
                    <a:pt x="57" y="69"/>
                  </a:lnTo>
                  <a:lnTo>
                    <a:pt x="90" y="116"/>
                  </a:lnTo>
                  <a:lnTo>
                    <a:pt x="102" y="80"/>
                  </a:lnTo>
                  <a:lnTo>
                    <a:pt x="114" y="80"/>
                  </a:lnTo>
                  <a:lnTo>
                    <a:pt x="98" y="130"/>
                  </a:lnTo>
                  <a:lnTo>
                    <a:pt x="134" y="238"/>
                  </a:lnTo>
                  <a:lnTo>
                    <a:pt x="157" y="136"/>
                  </a:lnTo>
                  <a:lnTo>
                    <a:pt x="141" y="79"/>
                  </a:lnTo>
                  <a:lnTo>
                    <a:pt x="166" y="115"/>
                  </a:lnTo>
                  <a:lnTo>
                    <a:pt x="203" y="62"/>
                  </a:lnTo>
                  <a:lnTo>
                    <a:pt x="166" y="143"/>
                  </a:lnTo>
                  <a:lnTo>
                    <a:pt x="139" y="266"/>
                  </a:lnTo>
                  <a:lnTo>
                    <a:pt x="141" y="367"/>
                  </a:lnTo>
                  <a:lnTo>
                    <a:pt x="124" y="368"/>
                  </a:lnTo>
                  <a:lnTo>
                    <a:pt x="118" y="228"/>
                  </a:lnTo>
                  <a:lnTo>
                    <a:pt x="64" y="106"/>
                  </a:lnTo>
                  <a:lnTo>
                    <a:pt x="0" y="0"/>
                  </a:lnTo>
                  <a:close/>
                </a:path>
              </a:pathLst>
            </a:custGeom>
            <a:solidFill>
              <a:srgbClr val="000000"/>
            </a:solidFill>
            <a:ln w="9525">
              <a:noFill/>
              <a:round/>
              <a:headEnd/>
              <a:tailEnd/>
            </a:ln>
          </p:spPr>
          <p:txBody>
            <a:bodyPr/>
            <a:lstStyle/>
            <a:p>
              <a:endParaRPr lang="fr-FR"/>
            </a:p>
          </p:txBody>
        </p:sp>
        <p:sp>
          <p:nvSpPr>
            <p:cNvPr id="19761" name="Freeform 223"/>
            <p:cNvSpPr>
              <a:spLocks/>
            </p:cNvSpPr>
            <p:nvPr/>
          </p:nvSpPr>
          <p:spPr bwMode="auto">
            <a:xfrm>
              <a:off x="606" y="1330"/>
              <a:ext cx="48" cy="36"/>
            </a:xfrm>
            <a:custGeom>
              <a:avLst/>
              <a:gdLst>
                <a:gd name="T0" fmla="*/ 1 w 289"/>
                <a:gd name="T1" fmla="*/ 1 h 213"/>
                <a:gd name="T2" fmla="*/ 1 w 289"/>
                <a:gd name="T3" fmla="*/ 1 h 213"/>
                <a:gd name="T4" fmla="*/ 0 w 289"/>
                <a:gd name="T5" fmla="*/ 1 h 213"/>
                <a:gd name="T6" fmla="*/ 0 w 289"/>
                <a:gd name="T7" fmla="*/ 1 h 213"/>
                <a:gd name="T8" fmla="*/ 0 w 289"/>
                <a:gd name="T9" fmla="*/ 1 h 213"/>
                <a:gd name="T10" fmla="*/ 0 w 289"/>
                <a:gd name="T11" fmla="*/ 0 h 213"/>
                <a:gd name="T12" fmla="*/ 0 w 289"/>
                <a:gd name="T13" fmla="*/ 0 h 213"/>
                <a:gd name="T14" fmla="*/ 1 w 289"/>
                <a:gd name="T15" fmla="*/ 1 h 213"/>
                <a:gd name="T16" fmla="*/ 1 w 289"/>
                <a:gd name="T17" fmla="*/ 0 h 213"/>
                <a:gd name="T18" fmla="*/ 0 w 289"/>
                <a:gd name="T19" fmla="*/ 0 h 213"/>
                <a:gd name="T20" fmla="*/ 1 w 289"/>
                <a:gd name="T21" fmla="*/ 0 h 213"/>
                <a:gd name="T22" fmla="*/ 1 w 289"/>
                <a:gd name="T23" fmla="*/ 1 h 213"/>
                <a:gd name="T24" fmla="*/ 1 w 289"/>
                <a:gd name="T25" fmla="*/ 1 h 2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9"/>
                <a:gd name="T40" fmla="*/ 0 h 213"/>
                <a:gd name="T41" fmla="*/ 289 w 289"/>
                <a:gd name="T42" fmla="*/ 213 h 2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9" h="213">
                  <a:moveTo>
                    <a:pt x="289" y="105"/>
                  </a:moveTo>
                  <a:lnTo>
                    <a:pt x="222" y="141"/>
                  </a:lnTo>
                  <a:lnTo>
                    <a:pt x="112" y="180"/>
                  </a:lnTo>
                  <a:lnTo>
                    <a:pt x="0" y="213"/>
                  </a:lnTo>
                  <a:lnTo>
                    <a:pt x="20" y="101"/>
                  </a:lnTo>
                  <a:lnTo>
                    <a:pt x="47" y="0"/>
                  </a:lnTo>
                  <a:lnTo>
                    <a:pt x="50" y="62"/>
                  </a:lnTo>
                  <a:lnTo>
                    <a:pt x="155" y="121"/>
                  </a:lnTo>
                  <a:lnTo>
                    <a:pt x="133" y="69"/>
                  </a:lnTo>
                  <a:lnTo>
                    <a:pt x="119" y="40"/>
                  </a:lnTo>
                  <a:lnTo>
                    <a:pt x="222" y="80"/>
                  </a:lnTo>
                  <a:lnTo>
                    <a:pt x="289" y="105"/>
                  </a:lnTo>
                  <a:close/>
                </a:path>
              </a:pathLst>
            </a:custGeom>
            <a:solidFill>
              <a:srgbClr val="000000"/>
            </a:solidFill>
            <a:ln w="9525">
              <a:noFill/>
              <a:round/>
              <a:headEnd/>
              <a:tailEnd/>
            </a:ln>
          </p:spPr>
          <p:txBody>
            <a:bodyPr/>
            <a:lstStyle/>
            <a:p>
              <a:endParaRPr lang="fr-FR"/>
            </a:p>
          </p:txBody>
        </p:sp>
        <p:sp>
          <p:nvSpPr>
            <p:cNvPr id="19762" name="Freeform 224"/>
            <p:cNvSpPr>
              <a:spLocks/>
            </p:cNvSpPr>
            <p:nvPr/>
          </p:nvSpPr>
          <p:spPr bwMode="auto">
            <a:xfrm>
              <a:off x="705" y="1342"/>
              <a:ext cx="52" cy="19"/>
            </a:xfrm>
            <a:custGeom>
              <a:avLst/>
              <a:gdLst>
                <a:gd name="T0" fmla="*/ 0 w 312"/>
                <a:gd name="T1" fmla="*/ 0 h 112"/>
                <a:gd name="T2" fmla="*/ 0 w 312"/>
                <a:gd name="T3" fmla="*/ 0 h 112"/>
                <a:gd name="T4" fmla="*/ 1 w 312"/>
                <a:gd name="T5" fmla="*/ 0 h 112"/>
                <a:gd name="T6" fmla="*/ 2 w 312"/>
                <a:gd name="T7" fmla="*/ 0 h 112"/>
                <a:gd name="T8" fmla="*/ 1 w 312"/>
                <a:gd name="T9" fmla="*/ 1 h 112"/>
                <a:gd name="T10" fmla="*/ 1 w 312"/>
                <a:gd name="T11" fmla="*/ 0 h 112"/>
                <a:gd name="T12" fmla="*/ 0 w 312"/>
                <a:gd name="T13" fmla="*/ 0 h 112"/>
                <a:gd name="T14" fmla="*/ 0 w 312"/>
                <a:gd name="T15" fmla="*/ 1 h 112"/>
                <a:gd name="T16" fmla="*/ 0 w 312"/>
                <a:gd name="T17" fmla="*/ 0 h 112"/>
                <a:gd name="T18" fmla="*/ 0 w 312"/>
                <a:gd name="T19" fmla="*/ 0 h 112"/>
                <a:gd name="T20" fmla="*/ 0 w 312"/>
                <a:gd name="T21" fmla="*/ 0 h 112"/>
                <a:gd name="T22" fmla="*/ 0 w 312"/>
                <a:gd name="T23" fmla="*/ 0 h 1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2"/>
                <a:gd name="T37" fmla="*/ 0 h 112"/>
                <a:gd name="T38" fmla="*/ 312 w 312"/>
                <a:gd name="T39" fmla="*/ 112 h 1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2" h="112">
                  <a:moveTo>
                    <a:pt x="25" y="10"/>
                  </a:moveTo>
                  <a:lnTo>
                    <a:pt x="114" y="29"/>
                  </a:lnTo>
                  <a:lnTo>
                    <a:pt x="280" y="45"/>
                  </a:lnTo>
                  <a:lnTo>
                    <a:pt x="312" y="78"/>
                  </a:lnTo>
                  <a:lnTo>
                    <a:pt x="232" y="112"/>
                  </a:lnTo>
                  <a:lnTo>
                    <a:pt x="267" y="62"/>
                  </a:lnTo>
                  <a:lnTo>
                    <a:pt x="62" y="46"/>
                  </a:lnTo>
                  <a:lnTo>
                    <a:pt x="79" y="88"/>
                  </a:lnTo>
                  <a:lnTo>
                    <a:pt x="22" y="23"/>
                  </a:lnTo>
                  <a:lnTo>
                    <a:pt x="0" y="0"/>
                  </a:lnTo>
                  <a:lnTo>
                    <a:pt x="25" y="10"/>
                  </a:lnTo>
                  <a:close/>
                </a:path>
              </a:pathLst>
            </a:custGeom>
            <a:solidFill>
              <a:srgbClr val="000000"/>
            </a:solidFill>
            <a:ln w="9525">
              <a:noFill/>
              <a:round/>
              <a:headEnd/>
              <a:tailEnd/>
            </a:ln>
          </p:spPr>
          <p:txBody>
            <a:bodyPr/>
            <a:lstStyle/>
            <a:p>
              <a:endParaRPr lang="fr-FR"/>
            </a:p>
          </p:txBody>
        </p:sp>
        <p:sp>
          <p:nvSpPr>
            <p:cNvPr id="19763" name="Freeform 225"/>
            <p:cNvSpPr>
              <a:spLocks/>
            </p:cNvSpPr>
            <p:nvPr/>
          </p:nvSpPr>
          <p:spPr bwMode="auto">
            <a:xfrm>
              <a:off x="688" y="1358"/>
              <a:ext cx="71" cy="52"/>
            </a:xfrm>
            <a:custGeom>
              <a:avLst/>
              <a:gdLst>
                <a:gd name="T0" fmla="*/ 1 w 423"/>
                <a:gd name="T1" fmla="*/ 0 h 311"/>
                <a:gd name="T2" fmla="*/ 1 w 423"/>
                <a:gd name="T3" fmla="*/ 0 h 311"/>
                <a:gd name="T4" fmla="*/ 1 w 423"/>
                <a:gd name="T5" fmla="*/ 0 h 311"/>
                <a:gd name="T6" fmla="*/ 1 w 423"/>
                <a:gd name="T7" fmla="*/ 1 h 311"/>
                <a:gd name="T8" fmla="*/ 1 w 423"/>
                <a:gd name="T9" fmla="*/ 1 h 311"/>
                <a:gd name="T10" fmla="*/ 1 w 423"/>
                <a:gd name="T11" fmla="*/ 1 h 311"/>
                <a:gd name="T12" fmla="*/ 1 w 423"/>
                <a:gd name="T13" fmla="*/ 1 h 311"/>
                <a:gd name="T14" fmla="*/ 1 w 423"/>
                <a:gd name="T15" fmla="*/ 0 h 311"/>
                <a:gd name="T16" fmla="*/ 2 w 423"/>
                <a:gd name="T17" fmla="*/ 0 h 311"/>
                <a:gd name="T18" fmla="*/ 2 w 423"/>
                <a:gd name="T19" fmla="*/ 0 h 311"/>
                <a:gd name="T20" fmla="*/ 2 w 423"/>
                <a:gd name="T21" fmla="*/ 0 h 311"/>
                <a:gd name="T22" fmla="*/ 2 w 423"/>
                <a:gd name="T23" fmla="*/ 0 h 311"/>
                <a:gd name="T24" fmla="*/ 2 w 423"/>
                <a:gd name="T25" fmla="*/ 0 h 311"/>
                <a:gd name="T26" fmla="*/ 2 w 423"/>
                <a:gd name="T27" fmla="*/ 0 h 311"/>
                <a:gd name="T28" fmla="*/ 1 w 423"/>
                <a:gd name="T29" fmla="*/ 1 h 311"/>
                <a:gd name="T30" fmla="*/ 1 w 423"/>
                <a:gd name="T31" fmla="*/ 1 h 311"/>
                <a:gd name="T32" fmla="*/ 2 w 423"/>
                <a:gd name="T33" fmla="*/ 1 h 311"/>
                <a:gd name="T34" fmla="*/ 2 w 423"/>
                <a:gd name="T35" fmla="*/ 1 h 311"/>
                <a:gd name="T36" fmla="*/ 2 w 423"/>
                <a:gd name="T37" fmla="*/ 1 h 311"/>
                <a:gd name="T38" fmla="*/ 2 w 423"/>
                <a:gd name="T39" fmla="*/ 1 h 311"/>
                <a:gd name="T40" fmla="*/ 1 w 423"/>
                <a:gd name="T41" fmla="*/ 1 h 311"/>
                <a:gd name="T42" fmla="*/ 1 w 423"/>
                <a:gd name="T43" fmla="*/ 2 h 311"/>
                <a:gd name="T44" fmla="*/ 0 w 423"/>
                <a:gd name="T45" fmla="*/ 2 h 311"/>
                <a:gd name="T46" fmla="*/ 0 w 423"/>
                <a:gd name="T47" fmla="*/ 1 h 311"/>
                <a:gd name="T48" fmla="*/ 1 w 423"/>
                <a:gd name="T49" fmla="*/ 1 h 311"/>
                <a:gd name="T50" fmla="*/ 1 w 423"/>
                <a:gd name="T51" fmla="*/ 1 h 311"/>
                <a:gd name="T52" fmla="*/ 1 w 423"/>
                <a:gd name="T53" fmla="*/ 0 h 311"/>
                <a:gd name="T54" fmla="*/ 1 w 423"/>
                <a:gd name="T55" fmla="*/ 0 h 311"/>
                <a:gd name="T56" fmla="*/ 1 w 423"/>
                <a:gd name="T57" fmla="*/ 0 h 3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23"/>
                <a:gd name="T88" fmla="*/ 0 h 311"/>
                <a:gd name="T89" fmla="*/ 423 w 423"/>
                <a:gd name="T90" fmla="*/ 311 h 3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23" h="311">
                  <a:moveTo>
                    <a:pt x="141" y="0"/>
                  </a:moveTo>
                  <a:lnTo>
                    <a:pt x="218" y="10"/>
                  </a:lnTo>
                  <a:lnTo>
                    <a:pt x="218" y="24"/>
                  </a:lnTo>
                  <a:lnTo>
                    <a:pt x="153" y="133"/>
                  </a:lnTo>
                  <a:lnTo>
                    <a:pt x="131" y="193"/>
                  </a:lnTo>
                  <a:lnTo>
                    <a:pt x="214" y="179"/>
                  </a:lnTo>
                  <a:lnTo>
                    <a:pt x="270" y="146"/>
                  </a:lnTo>
                  <a:lnTo>
                    <a:pt x="292" y="77"/>
                  </a:lnTo>
                  <a:lnTo>
                    <a:pt x="328" y="28"/>
                  </a:lnTo>
                  <a:lnTo>
                    <a:pt x="323" y="70"/>
                  </a:lnTo>
                  <a:lnTo>
                    <a:pt x="358" y="43"/>
                  </a:lnTo>
                  <a:lnTo>
                    <a:pt x="415" y="35"/>
                  </a:lnTo>
                  <a:lnTo>
                    <a:pt x="423" y="46"/>
                  </a:lnTo>
                  <a:lnTo>
                    <a:pt x="359" y="71"/>
                  </a:lnTo>
                  <a:lnTo>
                    <a:pt x="292" y="166"/>
                  </a:lnTo>
                  <a:lnTo>
                    <a:pt x="291" y="275"/>
                  </a:lnTo>
                  <a:lnTo>
                    <a:pt x="323" y="199"/>
                  </a:lnTo>
                  <a:lnTo>
                    <a:pt x="394" y="152"/>
                  </a:lnTo>
                  <a:lnTo>
                    <a:pt x="330" y="212"/>
                  </a:lnTo>
                  <a:lnTo>
                    <a:pt x="319" y="290"/>
                  </a:lnTo>
                  <a:lnTo>
                    <a:pt x="264" y="296"/>
                  </a:lnTo>
                  <a:lnTo>
                    <a:pt x="120" y="303"/>
                  </a:lnTo>
                  <a:lnTo>
                    <a:pt x="0" y="311"/>
                  </a:lnTo>
                  <a:lnTo>
                    <a:pt x="85" y="299"/>
                  </a:lnTo>
                  <a:lnTo>
                    <a:pt x="131" y="161"/>
                  </a:lnTo>
                  <a:lnTo>
                    <a:pt x="156" y="104"/>
                  </a:lnTo>
                  <a:lnTo>
                    <a:pt x="204" y="24"/>
                  </a:lnTo>
                  <a:lnTo>
                    <a:pt x="141" y="0"/>
                  </a:lnTo>
                  <a:close/>
                </a:path>
              </a:pathLst>
            </a:custGeom>
            <a:solidFill>
              <a:srgbClr val="000000"/>
            </a:solidFill>
            <a:ln w="9525">
              <a:noFill/>
              <a:round/>
              <a:headEnd/>
              <a:tailEnd/>
            </a:ln>
          </p:spPr>
          <p:txBody>
            <a:bodyPr/>
            <a:lstStyle/>
            <a:p>
              <a:endParaRPr lang="fr-FR"/>
            </a:p>
          </p:txBody>
        </p:sp>
        <p:sp>
          <p:nvSpPr>
            <p:cNvPr id="19764" name="Freeform 226"/>
            <p:cNvSpPr>
              <a:spLocks/>
            </p:cNvSpPr>
            <p:nvPr/>
          </p:nvSpPr>
          <p:spPr bwMode="auto">
            <a:xfrm>
              <a:off x="740" y="1376"/>
              <a:ext cx="18" cy="12"/>
            </a:xfrm>
            <a:custGeom>
              <a:avLst/>
              <a:gdLst>
                <a:gd name="T0" fmla="*/ 0 w 110"/>
                <a:gd name="T1" fmla="*/ 0 h 77"/>
                <a:gd name="T2" fmla="*/ 0 w 110"/>
                <a:gd name="T3" fmla="*/ 0 h 77"/>
                <a:gd name="T4" fmla="*/ 0 w 110"/>
                <a:gd name="T5" fmla="*/ 0 h 77"/>
                <a:gd name="T6" fmla="*/ 0 w 110"/>
                <a:gd name="T7" fmla="*/ 0 h 77"/>
                <a:gd name="T8" fmla="*/ 0 w 110"/>
                <a:gd name="T9" fmla="*/ 0 h 77"/>
                <a:gd name="T10" fmla="*/ 0 w 110"/>
                <a:gd name="T11" fmla="*/ 0 h 77"/>
                <a:gd name="T12" fmla="*/ 0 60000 65536"/>
                <a:gd name="T13" fmla="*/ 0 60000 65536"/>
                <a:gd name="T14" fmla="*/ 0 60000 65536"/>
                <a:gd name="T15" fmla="*/ 0 60000 65536"/>
                <a:gd name="T16" fmla="*/ 0 60000 65536"/>
                <a:gd name="T17" fmla="*/ 0 60000 65536"/>
                <a:gd name="T18" fmla="*/ 0 w 110"/>
                <a:gd name="T19" fmla="*/ 0 h 77"/>
                <a:gd name="T20" fmla="*/ 110 w 110"/>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110" h="77">
                  <a:moveTo>
                    <a:pt x="0" y="77"/>
                  </a:moveTo>
                  <a:lnTo>
                    <a:pt x="110" y="0"/>
                  </a:lnTo>
                  <a:lnTo>
                    <a:pt x="61" y="3"/>
                  </a:lnTo>
                  <a:lnTo>
                    <a:pt x="35" y="24"/>
                  </a:lnTo>
                  <a:lnTo>
                    <a:pt x="0" y="77"/>
                  </a:lnTo>
                  <a:close/>
                </a:path>
              </a:pathLst>
            </a:custGeom>
            <a:solidFill>
              <a:srgbClr val="000000"/>
            </a:solidFill>
            <a:ln w="9525">
              <a:noFill/>
              <a:round/>
              <a:headEnd/>
              <a:tailEnd/>
            </a:ln>
          </p:spPr>
          <p:txBody>
            <a:bodyPr/>
            <a:lstStyle/>
            <a:p>
              <a:endParaRPr lang="fr-FR"/>
            </a:p>
          </p:txBody>
        </p:sp>
        <p:sp>
          <p:nvSpPr>
            <p:cNvPr id="19765" name="Freeform 227"/>
            <p:cNvSpPr>
              <a:spLocks/>
            </p:cNvSpPr>
            <p:nvPr/>
          </p:nvSpPr>
          <p:spPr bwMode="auto">
            <a:xfrm>
              <a:off x="757" y="1359"/>
              <a:ext cx="15" cy="28"/>
            </a:xfrm>
            <a:custGeom>
              <a:avLst/>
              <a:gdLst>
                <a:gd name="T0" fmla="*/ 0 w 90"/>
                <a:gd name="T1" fmla="*/ 0 h 167"/>
                <a:gd name="T2" fmla="*/ 0 w 90"/>
                <a:gd name="T3" fmla="*/ 0 h 167"/>
                <a:gd name="T4" fmla="*/ 0 w 90"/>
                <a:gd name="T5" fmla="*/ 1 h 167"/>
                <a:gd name="T6" fmla="*/ 0 w 90"/>
                <a:gd name="T7" fmla="*/ 1 h 167"/>
                <a:gd name="T8" fmla="*/ 0 w 90"/>
                <a:gd name="T9" fmla="*/ 1 h 167"/>
                <a:gd name="T10" fmla="*/ 0 w 90"/>
                <a:gd name="T11" fmla="*/ 1 h 167"/>
                <a:gd name="T12" fmla="*/ 0 w 90"/>
                <a:gd name="T13" fmla="*/ 1 h 167"/>
                <a:gd name="T14" fmla="*/ 0 w 90"/>
                <a:gd name="T15" fmla="*/ 0 h 167"/>
                <a:gd name="T16" fmla="*/ 0 w 90"/>
                <a:gd name="T17" fmla="*/ 0 h 167"/>
                <a:gd name="T18" fmla="*/ 0 w 90"/>
                <a:gd name="T19" fmla="*/ 0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67"/>
                <a:gd name="T32" fmla="*/ 90 w 90"/>
                <a:gd name="T33" fmla="*/ 167 h 1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67">
                  <a:moveTo>
                    <a:pt x="6" y="0"/>
                  </a:moveTo>
                  <a:lnTo>
                    <a:pt x="41" y="42"/>
                  </a:lnTo>
                  <a:lnTo>
                    <a:pt x="68" y="106"/>
                  </a:lnTo>
                  <a:lnTo>
                    <a:pt x="90" y="167"/>
                  </a:lnTo>
                  <a:lnTo>
                    <a:pt x="31" y="151"/>
                  </a:lnTo>
                  <a:lnTo>
                    <a:pt x="0" y="145"/>
                  </a:lnTo>
                  <a:lnTo>
                    <a:pt x="46" y="117"/>
                  </a:lnTo>
                  <a:lnTo>
                    <a:pt x="27" y="41"/>
                  </a:lnTo>
                  <a:lnTo>
                    <a:pt x="6" y="0"/>
                  </a:lnTo>
                  <a:close/>
                </a:path>
              </a:pathLst>
            </a:custGeom>
            <a:solidFill>
              <a:srgbClr val="000000"/>
            </a:solidFill>
            <a:ln w="9525">
              <a:noFill/>
              <a:round/>
              <a:headEnd/>
              <a:tailEnd/>
            </a:ln>
          </p:spPr>
          <p:txBody>
            <a:bodyPr/>
            <a:lstStyle/>
            <a:p>
              <a:endParaRPr lang="fr-FR"/>
            </a:p>
          </p:txBody>
        </p:sp>
        <p:sp>
          <p:nvSpPr>
            <p:cNvPr id="19766" name="Freeform 228"/>
            <p:cNvSpPr>
              <a:spLocks/>
            </p:cNvSpPr>
            <p:nvPr/>
          </p:nvSpPr>
          <p:spPr bwMode="auto">
            <a:xfrm>
              <a:off x="736" y="1325"/>
              <a:ext cx="44" cy="43"/>
            </a:xfrm>
            <a:custGeom>
              <a:avLst/>
              <a:gdLst>
                <a:gd name="T0" fmla="*/ 1 w 264"/>
                <a:gd name="T1" fmla="*/ 0 h 259"/>
                <a:gd name="T2" fmla="*/ 1 w 264"/>
                <a:gd name="T3" fmla="*/ 0 h 259"/>
                <a:gd name="T4" fmla="*/ 0 w 264"/>
                <a:gd name="T5" fmla="*/ 0 h 259"/>
                <a:gd name="T6" fmla="*/ 0 w 264"/>
                <a:gd name="T7" fmla="*/ 1 h 259"/>
                <a:gd name="T8" fmla="*/ 0 w 264"/>
                <a:gd name="T9" fmla="*/ 1 h 259"/>
                <a:gd name="T10" fmla="*/ 0 w 264"/>
                <a:gd name="T11" fmla="*/ 0 h 259"/>
                <a:gd name="T12" fmla="*/ 1 w 264"/>
                <a:gd name="T13" fmla="*/ 0 h 259"/>
                <a:gd name="T14" fmla="*/ 1 w 264"/>
                <a:gd name="T15" fmla="*/ 0 h 259"/>
                <a:gd name="T16" fmla="*/ 1 w 264"/>
                <a:gd name="T17" fmla="*/ 1 h 259"/>
                <a:gd name="T18" fmla="*/ 1 w 264"/>
                <a:gd name="T19" fmla="*/ 1 h 259"/>
                <a:gd name="T20" fmla="*/ 1 w 264"/>
                <a:gd name="T21" fmla="*/ 0 h 259"/>
                <a:gd name="T22" fmla="*/ 1 w 264"/>
                <a:gd name="T23" fmla="*/ 0 h 259"/>
                <a:gd name="T24" fmla="*/ 1 w 264"/>
                <a:gd name="T25" fmla="*/ 0 h 259"/>
                <a:gd name="T26" fmla="*/ 1 w 264"/>
                <a:gd name="T27" fmla="*/ 0 h 259"/>
                <a:gd name="T28" fmla="*/ 1 w 264"/>
                <a:gd name="T29" fmla="*/ 1 h 259"/>
                <a:gd name="T30" fmla="*/ 1 w 264"/>
                <a:gd name="T31" fmla="*/ 0 h 259"/>
                <a:gd name="T32" fmla="*/ 1 w 264"/>
                <a:gd name="T33" fmla="*/ 0 h 259"/>
                <a:gd name="T34" fmla="*/ 1 w 264"/>
                <a:gd name="T35" fmla="*/ 0 h 259"/>
                <a:gd name="T36" fmla="*/ 1 w 264"/>
                <a:gd name="T37" fmla="*/ 0 h 2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4"/>
                <a:gd name="T58" fmla="*/ 0 h 259"/>
                <a:gd name="T59" fmla="*/ 264 w 264"/>
                <a:gd name="T60" fmla="*/ 259 h 25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4" h="259">
                  <a:moveTo>
                    <a:pt x="199" y="0"/>
                  </a:moveTo>
                  <a:lnTo>
                    <a:pt x="185" y="45"/>
                  </a:lnTo>
                  <a:lnTo>
                    <a:pt x="90" y="98"/>
                  </a:lnTo>
                  <a:lnTo>
                    <a:pt x="0" y="152"/>
                  </a:lnTo>
                  <a:lnTo>
                    <a:pt x="25" y="152"/>
                  </a:lnTo>
                  <a:lnTo>
                    <a:pt x="98" y="110"/>
                  </a:lnTo>
                  <a:lnTo>
                    <a:pt x="189" y="59"/>
                  </a:lnTo>
                  <a:lnTo>
                    <a:pt x="189" y="112"/>
                  </a:lnTo>
                  <a:lnTo>
                    <a:pt x="157" y="242"/>
                  </a:lnTo>
                  <a:lnTo>
                    <a:pt x="166" y="259"/>
                  </a:lnTo>
                  <a:lnTo>
                    <a:pt x="230" y="110"/>
                  </a:lnTo>
                  <a:lnTo>
                    <a:pt x="250" y="73"/>
                  </a:lnTo>
                  <a:lnTo>
                    <a:pt x="264" y="39"/>
                  </a:lnTo>
                  <a:lnTo>
                    <a:pt x="228" y="61"/>
                  </a:lnTo>
                  <a:lnTo>
                    <a:pt x="205" y="143"/>
                  </a:lnTo>
                  <a:lnTo>
                    <a:pt x="199" y="73"/>
                  </a:lnTo>
                  <a:lnTo>
                    <a:pt x="202" y="25"/>
                  </a:lnTo>
                  <a:lnTo>
                    <a:pt x="199" y="0"/>
                  </a:lnTo>
                  <a:close/>
                </a:path>
              </a:pathLst>
            </a:custGeom>
            <a:solidFill>
              <a:srgbClr val="000000"/>
            </a:solidFill>
            <a:ln w="9525">
              <a:noFill/>
              <a:round/>
              <a:headEnd/>
              <a:tailEnd/>
            </a:ln>
          </p:spPr>
          <p:txBody>
            <a:bodyPr/>
            <a:lstStyle/>
            <a:p>
              <a:endParaRPr lang="fr-FR"/>
            </a:p>
          </p:txBody>
        </p:sp>
        <p:sp>
          <p:nvSpPr>
            <p:cNvPr id="19767" name="Freeform 229"/>
            <p:cNvSpPr>
              <a:spLocks/>
            </p:cNvSpPr>
            <p:nvPr/>
          </p:nvSpPr>
          <p:spPr bwMode="auto">
            <a:xfrm>
              <a:off x="635" y="1312"/>
              <a:ext cx="227" cy="145"/>
            </a:xfrm>
            <a:custGeom>
              <a:avLst/>
              <a:gdLst>
                <a:gd name="T0" fmla="*/ 4 w 1360"/>
                <a:gd name="T1" fmla="*/ 1 h 864"/>
                <a:gd name="T2" fmla="*/ 4 w 1360"/>
                <a:gd name="T3" fmla="*/ 1 h 864"/>
                <a:gd name="T4" fmla="*/ 5 w 1360"/>
                <a:gd name="T5" fmla="*/ 1 h 864"/>
                <a:gd name="T6" fmla="*/ 5 w 1360"/>
                <a:gd name="T7" fmla="*/ 0 h 864"/>
                <a:gd name="T8" fmla="*/ 5 w 1360"/>
                <a:gd name="T9" fmla="*/ 0 h 864"/>
                <a:gd name="T10" fmla="*/ 5 w 1360"/>
                <a:gd name="T11" fmla="*/ 1 h 864"/>
                <a:gd name="T12" fmla="*/ 4 w 1360"/>
                <a:gd name="T13" fmla="*/ 2 h 864"/>
                <a:gd name="T14" fmla="*/ 4 w 1360"/>
                <a:gd name="T15" fmla="*/ 2 h 864"/>
                <a:gd name="T16" fmla="*/ 5 w 1360"/>
                <a:gd name="T17" fmla="*/ 2 h 864"/>
                <a:gd name="T18" fmla="*/ 4 w 1360"/>
                <a:gd name="T19" fmla="*/ 2 h 864"/>
                <a:gd name="T20" fmla="*/ 5 w 1360"/>
                <a:gd name="T21" fmla="*/ 2 h 864"/>
                <a:gd name="T22" fmla="*/ 5 w 1360"/>
                <a:gd name="T23" fmla="*/ 1 h 864"/>
                <a:gd name="T24" fmla="*/ 6 w 1360"/>
                <a:gd name="T25" fmla="*/ 1 h 864"/>
                <a:gd name="T26" fmla="*/ 6 w 1360"/>
                <a:gd name="T27" fmla="*/ 1 h 864"/>
                <a:gd name="T28" fmla="*/ 6 w 1360"/>
                <a:gd name="T29" fmla="*/ 2 h 864"/>
                <a:gd name="T30" fmla="*/ 6 w 1360"/>
                <a:gd name="T31" fmla="*/ 4 h 864"/>
                <a:gd name="T32" fmla="*/ 0 w 1360"/>
                <a:gd name="T33" fmla="*/ 4 h 864"/>
                <a:gd name="T34" fmla="*/ 1 w 1360"/>
                <a:gd name="T35" fmla="*/ 4 h 864"/>
                <a:gd name="T36" fmla="*/ 0 w 1360"/>
                <a:gd name="T37" fmla="*/ 4 h 864"/>
                <a:gd name="T38" fmla="*/ 1 w 1360"/>
                <a:gd name="T39" fmla="*/ 4 h 864"/>
                <a:gd name="T40" fmla="*/ 1 w 1360"/>
                <a:gd name="T41" fmla="*/ 4 h 864"/>
                <a:gd name="T42" fmla="*/ 1 w 1360"/>
                <a:gd name="T43" fmla="*/ 4 h 864"/>
                <a:gd name="T44" fmla="*/ 1 w 1360"/>
                <a:gd name="T45" fmla="*/ 4 h 864"/>
                <a:gd name="T46" fmla="*/ 1 w 1360"/>
                <a:gd name="T47" fmla="*/ 4 h 864"/>
                <a:gd name="T48" fmla="*/ 1 w 1360"/>
                <a:gd name="T49" fmla="*/ 4 h 864"/>
                <a:gd name="T50" fmla="*/ 2 w 1360"/>
                <a:gd name="T51" fmla="*/ 4 h 864"/>
                <a:gd name="T52" fmla="*/ 1 w 1360"/>
                <a:gd name="T53" fmla="*/ 4 h 864"/>
                <a:gd name="T54" fmla="*/ 1 w 1360"/>
                <a:gd name="T55" fmla="*/ 4 h 864"/>
                <a:gd name="T56" fmla="*/ 1 w 1360"/>
                <a:gd name="T57" fmla="*/ 3 h 864"/>
                <a:gd name="T58" fmla="*/ 1 w 1360"/>
                <a:gd name="T59" fmla="*/ 3 h 864"/>
                <a:gd name="T60" fmla="*/ 1 w 1360"/>
                <a:gd name="T61" fmla="*/ 3 h 864"/>
                <a:gd name="T62" fmla="*/ 1 w 1360"/>
                <a:gd name="T63" fmla="*/ 3 h 864"/>
                <a:gd name="T64" fmla="*/ 1 w 1360"/>
                <a:gd name="T65" fmla="*/ 3 h 864"/>
                <a:gd name="T66" fmla="*/ 1 w 1360"/>
                <a:gd name="T67" fmla="*/ 3 h 864"/>
                <a:gd name="T68" fmla="*/ 1 w 1360"/>
                <a:gd name="T69" fmla="*/ 3 h 864"/>
                <a:gd name="T70" fmla="*/ 1 w 1360"/>
                <a:gd name="T71" fmla="*/ 4 h 864"/>
                <a:gd name="T72" fmla="*/ 2 w 1360"/>
                <a:gd name="T73" fmla="*/ 4 h 864"/>
                <a:gd name="T74" fmla="*/ 4 w 1360"/>
                <a:gd name="T75" fmla="*/ 4 h 864"/>
                <a:gd name="T76" fmla="*/ 4 w 1360"/>
                <a:gd name="T77" fmla="*/ 3 h 864"/>
                <a:gd name="T78" fmla="*/ 4 w 1360"/>
                <a:gd name="T79" fmla="*/ 3 h 864"/>
                <a:gd name="T80" fmla="*/ 4 w 1360"/>
                <a:gd name="T81" fmla="*/ 3 h 864"/>
                <a:gd name="T82" fmla="*/ 4 w 1360"/>
                <a:gd name="T83" fmla="*/ 2 h 864"/>
                <a:gd name="T84" fmla="*/ 4 w 1360"/>
                <a:gd name="T85" fmla="*/ 2 h 864"/>
                <a:gd name="T86" fmla="*/ 5 w 1360"/>
                <a:gd name="T87" fmla="*/ 1 h 864"/>
                <a:gd name="T88" fmla="*/ 4 w 1360"/>
                <a:gd name="T89" fmla="*/ 1 h 864"/>
                <a:gd name="T90" fmla="*/ 4 w 1360"/>
                <a:gd name="T91" fmla="*/ 1 h 86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60"/>
                <a:gd name="T139" fmla="*/ 0 h 864"/>
                <a:gd name="T140" fmla="*/ 1360 w 1360"/>
                <a:gd name="T141" fmla="*/ 864 h 86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60" h="864">
                  <a:moveTo>
                    <a:pt x="909" y="116"/>
                  </a:moveTo>
                  <a:lnTo>
                    <a:pt x="940" y="144"/>
                  </a:lnTo>
                  <a:lnTo>
                    <a:pt x="974" y="173"/>
                  </a:lnTo>
                  <a:lnTo>
                    <a:pt x="1075" y="0"/>
                  </a:lnTo>
                  <a:lnTo>
                    <a:pt x="1064" y="43"/>
                  </a:lnTo>
                  <a:lnTo>
                    <a:pt x="962" y="234"/>
                  </a:lnTo>
                  <a:lnTo>
                    <a:pt x="858" y="453"/>
                  </a:lnTo>
                  <a:lnTo>
                    <a:pt x="948" y="435"/>
                  </a:lnTo>
                  <a:lnTo>
                    <a:pt x="1002" y="396"/>
                  </a:lnTo>
                  <a:lnTo>
                    <a:pt x="935" y="502"/>
                  </a:lnTo>
                  <a:lnTo>
                    <a:pt x="960" y="498"/>
                  </a:lnTo>
                  <a:lnTo>
                    <a:pt x="1151" y="220"/>
                  </a:lnTo>
                  <a:lnTo>
                    <a:pt x="1289" y="142"/>
                  </a:lnTo>
                  <a:lnTo>
                    <a:pt x="1360" y="130"/>
                  </a:lnTo>
                  <a:lnTo>
                    <a:pt x="1253" y="398"/>
                  </a:lnTo>
                  <a:lnTo>
                    <a:pt x="1177" y="864"/>
                  </a:lnTo>
                  <a:lnTo>
                    <a:pt x="0" y="864"/>
                  </a:lnTo>
                  <a:lnTo>
                    <a:pt x="114" y="791"/>
                  </a:lnTo>
                  <a:lnTo>
                    <a:pt x="83" y="839"/>
                  </a:lnTo>
                  <a:lnTo>
                    <a:pt x="128" y="819"/>
                  </a:lnTo>
                  <a:lnTo>
                    <a:pt x="199" y="779"/>
                  </a:lnTo>
                  <a:lnTo>
                    <a:pt x="191" y="811"/>
                  </a:lnTo>
                  <a:lnTo>
                    <a:pt x="236" y="779"/>
                  </a:lnTo>
                  <a:lnTo>
                    <a:pt x="222" y="830"/>
                  </a:lnTo>
                  <a:lnTo>
                    <a:pt x="272" y="821"/>
                  </a:lnTo>
                  <a:lnTo>
                    <a:pt x="320" y="791"/>
                  </a:lnTo>
                  <a:lnTo>
                    <a:pt x="233" y="752"/>
                  </a:lnTo>
                  <a:lnTo>
                    <a:pt x="120" y="752"/>
                  </a:lnTo>
                  <a:lnTo>
                    <a:pt x="191" y="709"/>
                  </a:lnTo>
                  <a:lnTo>
                    <a:pt x="219" y="697"/>
                  </a:lnTo>
                  <a:lnTo>
                    <a:pt x="207" y="628"/>
                  </a:lnTo>
                  <a:lnTo>
                    <a:pt x="233" y="664"/>
                  </a:lnTo>
                  <a:lnTo>
                    <a:pt x="248" y="729"/>
                  </a:lnTo>
                  <a:lnTo>
                    <a:pt x="272" y="729"/>
                  </a:lnTo>
                  <a:lnTo>
                    <a:pt x="292" y="667"/>
                  </a:lnTo>
                  <a:lnTo>
                    <a:pt x="292" y="740"/>
                  </a:lnTo>
                  <a:lnTo>
                    <a:pt x="411" y="762"/>
                  </a:lnTo>
                  <a:lnTo>
                    <a:pt x="787" y="777"/>
                  </a:lnTo>
                  <a:lnTo>
                    <a:pt x="866" y="712"/>
                  </a:lnTo>
                  <a:lnTo>
                    <a:pt x="878" y="681"/>
                  </a:lnTo>
                  <a:lnTo>
                    <a:pt x="875" y="608"/>
                  </a:lnTo>
                  <a:lnTo>
                    <a:pt x="844" y="498"/>
                  </a:lnTo>
                  <a:lnTo>
                    <a:pt x="827" y="466"/>
                  </a:lnTo>
                  <a:lnTo>
                    <a:pt x="962" y="189"/>
                  </a:lnTo>
                  <a:lnTo>
                    <a:pt x="909" y="116"/>
                  </a:lnTo>
                  <a:close/>
                </a:path>
              </a:pathLst>
            </a:custGeom>
            <a:solidFill>
              <a:srgbClr val="000000"/>
            </a:solidFill>
            <a:ln w="9525">
              <a:noFill/>
              <a:round/>
              <a:headEnd/>
              <a:tailEnd/>
            </a:ln>
          </p:spPr>
          <p:txBody>
            <a:bodyPr/>
            <a:lstStyle/>
            <a:p>
              <a:endParaRPr lang="fr-FR"/>
            </a:p>
          </p:txBody>
        </p:sp>
        <p:sp>
          <p:nvSpPr>
            <p:cNvPr id="19768" name="Freeform 230"/>
            <p:cNvSpPr>
              <a:spLocks/>
            </p:cNvSpPr>
            <p:nvPr/>
          </p:nvSpPr>
          <p:spPr bwMode="auto">
            <a:xfrm>
              <a:off x="818" y="1313"/>
              <a:ext cx="48" cy="22"/>
            </a:xfrm>
            <a:custGeom>
              <a:avLst/>
              <a:gdLst>
                <a:gd name="T0" fmla="*/ 0 w 287"/>
                <a:gd name="T1" fmla="*/ 0 h 128"/>
                <a:gd name="T2" fmla="*/ 0 w 287"/>
                <a:gd name="T3" fmla="*/ 0 h 128"/>
                <a:gd name="T4" fmla="*/ 1 w 287"/>
                <a:gd name="T5" fmla="*/ 1 h 128"/>
                <a:gd name="T6" fmla="*/ 1 w 287"/>
                <a:gd name="T7" fmla="*/ 1 h 128"/>
                <a:gd name="T8" fmla="*/ 0 w 287"/>
                <a:gd name="T9" fmla="*/ 0 h 128"/>
                <a:gd name="T10" fmla="*/ 0 w 287"/>
                <a:gd name="T11" fmla="*/ 1 h 128"/>
                <a:gd name="T12" fmla="*/ 0 w 287"/>
                <a:gd name="T13" fmla="*/ 0 h 128"/>
                <a:gd name="T14" fmla="*/ 0 w 287"/>
                <a:gd name="T15" fmla="*/ 0 h 128"/>
                <a:gd name="T16" fmla="*/ 0 w 287"/>
                <a:gd name="T17" fmla="*/ 0 h 128"/>
                <a:gd name="T18" fmla="*/ 0 w 287"/>
                <a:gd name="T19" fmla="*/ 0 h 1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7"/>
                <a:gd name="T31" fmla="*/ 0 h 128"/>
                <a:gd name="T32" fmla="*/ 287 w 287"/>
                <a:gd name="T33" fmla="*/ 128 h 1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7" h="128">
                  <a:moveTo>
                    <a:pt x="0" y="0"/>
                  </a:moveTo>
                  <a:lnTo>
                    <a:pt x="45" y="39"/>
                  </a:lnTo>
                  <a:lnTo>
                    <a:pt x="287" y="85"/>
                  </a:lnTo>
                  <a:lnTo>
                    <a:pt x="279" y="102"/>
                  </a:lnTo>
                  <a:lnTo>
                    <a:pt x="45" y="67"/>
                  </a:lnTo>
                  <a:lnTo>
                    <a:pt x="22" y="128"/>
                  </a:lnTo>
                  <a:lnTo>
                    <a:pt x="28" y="57"/>
                  </a:lnTo>
                  <a:lnTo>
                    <a:pt x="14" y="28"/>
                  </a:lnTo>
                  <a:lnTo>
                    <a:pt x="0" y="0"/>
                  </a:lnTo>
                  <a:close/>
                </a:path>
              </a:pathLst>
            </a:custGeom>
            <a:solidFill>
              <a:srgbClr val="000000"/>
            </a:solidFill>
            <a:ln w="9525">
              <a:noFill/>
              <a:round/>
              <a:headEnd/>
              <a:tailEnd/>
            </a:ln>
          </p:spPr>
          <p:txBody>
            <a:bodyPr/>
            <a:lstStyle/>
            <a:p>
              <a:endParaRPr lang="fr-FR"/>
            </a:p>
          </p:txBody>
        </p:sp>
        <p:sp>
          <p:nvSpPr>
            <p:cNvPr id="19769" name="Freeform 231"/>
            <p:cNvSpPr>
              <a:spLocks/>
            </p:cNvSpPr>
            <p:nvPr/>
          </p:nvSpPr>
          <p:spPr bwMode="auto">
            <a:xfrm>
              <a:off x="769" y="1333"/>
              <a:ext cx="21" cy="58"/>
            </a:xfrm>
            <a:custGeom>
              <a:avLst/>
              <a:gdLst>
                <a:gd name="T0" fmla="*/ 1 w 124"/>
                <a:gd name="T1" fmla="*/ 0 h 347"/>
                <a:gd name="T2" fmla="*/ 0 w 124"/>
                <a:gd name="T3" fmla="*/ 0 h 347"/>
                <a:gd name="T4" fmla="*/ 0 w 124"/>
                <a:gd name="T5" fmla="*/ 1 h 347"/>
                <a:gd name="T6" fmla="*/ 0 w 124"/>
                <a:gd name="T7" fmla="*/ 1 h 347"/>
                <a:gd name="T8" fmla="*/ 0 w 124"/>
                <a:gd name="T9" fmla="*/ 2 h 347"/>
                <a:gd name="T10" fmla="*/ 0 w 124"/>
                <a:gd name="T11" fmla="*/ 1 h 347"/>
                <a:gd name="T12" fmla="*/ 0 w 124"/>
                <a:gd name="T13" fmla="*/ 1 h 347"/>
                <a:gd name="T14" fmla="*/ 0 w 124"/>
                <a:gd name="T15" fmla="*/ 1 h 347"/>
                <a:gd name="T16" fmla="*/ 1 w 124"/>
                <a:gd name="T17" fmla="*/ 1 h 347"/>
                <a:gd name="T18" fmla="*/ 1 w 124"/>
                <a:gd name="T19" fmla="*/ 1 h 347"/>
                <a:gd name="T20" fmla="*/ 0 w 124"/>
                <a:gd name="T21" fmla="*/ 1 h 347"/>
                <a:gd name="T22" fmla="*/ 0 w 124"/>
                <a:gd name="T23" fmla="*/ 0 h 347"/>
                <a:gd name="T24" fmla="*/ 1 w 124"/>
                <a:gd name="T25" fmla="*/ 0 h 347"/>
                <a:gd name="T26" fmla="*/ 1 w 124"/>
                <a:gd name="T27" fmla="*/ 0 h 347"/>
                <a:gd name="T28" fmla="*/ 1 w 124"/>
                <a:gd name="T29" fmla="*/ 0 h 3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347"/>
                <a:gd name="T47" fmla="*/ 124 w 124"/>
                <a:gd name="T48" fmla="*/ 347 h 3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347">
                  <a:moveTo>
                    <a:pt x="98" y="0"/>
                  </a:moveTo>
                  <a:lnTo>
                    <a:pt x="59" y="53"/>
                  </a:lnTo>
                  <a:lnTo>
                    <a:pt x="45" y="169"/>
                  </a:lnTo>
                  <a:lnTo>
                    <a:pt x="0" y="291"/>
                  </a:lnTo>
                  <a:lnTo>
                    <a:pt x="28" y="347"/>
                  </a:lnTo>
                  <a:lnTo>
                    <a:pt x="31" y="254"/>
                  </a:lnTo>
                  <a:lnTo>
                    <a:pt x="65" y="138"/>
                  </a:lnTo>
                  <a:lnTo>
                    <a:pt x="73" y="107"/>
                  </a:lnTo>
                  <a:lnTo>
                    <a:pt x="106" y="195"/>
                  </a:lnTo>
                  <a:lnTo>
                    <a:pt x="115" y="169"/>
                  </a:lnTo>
                  <a:lnTo>
                    <a:pt x="81" y="87"/>
                  </a:lnTo>
                  <a:lnTo>
                    <a:pt x="81" y="65"/>
                  </a:lnTo>
                  <a:lnTo>
                    <a:pt x="124" y="22"/>
                  </a:lnTo>
                  <a:lnTo>
                    <a:pt x="98" y="0"/>
                  </a:lnTo>
                  <a:close/>
                </a:path>
              </a:pathLst>
            </a:custGeom>
            <a:solidFill>
              <a:srgbClr val="000000"/>
            </a:solidFill>
            <a:ln w="9525">
              <a:noFill/>
              <a:round/>
              <a:headEnd/>
              <a:tailEnd/>
            </a:ln>
          </p:spPr>
          <p:txBody>
            <a:bodyPr/>
            <a:lstStyle/>
            <a:p>
              <a:endParaRPr lang="fr-FR"/>
            </a:p>
          </p:txBody>
        </p:sp>
        <p:sp>
          <p:nvSpPr>
            <p:cNvPr id="19770" name="Freeform 232"/>
            <p:cNvSpPr>
              <a:spLocks/>
            </p:cNvSpPr>
            <p:nvPr/>
          </p:nvSpPr>
          <p:spPr bwMode="auto">
            <a:xfrm>
              <a:off x="776" y="1334"/>
              <a:ext cx="4" cy="12"/>
            </a:xfrm>
            <a:custGeom>
              <a:avLst/>
              <a:gdLst>
                <a:gd name="T0" fmla="*/ 0 w 24"/>
                <a:gd name="T1" fmla="*/ 0 h 73"/>
                <a:gd name="T2" fmla="*/ 0 w 24"/>
                <a:gd name="T3" fmla="*/ 0 h 73"/>
                <a:gd name="T4" fmla="*/ 0 w 24"/>
                <a:gd name="T5" fmla="*/ 0 h 73"/>
                <a:gd name="T6" fmla="*/ 0 w 24"/>
                <a:gd name="T7" fmla="*/ 0 h 73"/>
                <a:gd name="T8" fmla="*/ 0 w 24"/>
                <a:gd name="T9" fmla="*/ 0 h 73"/>
                <a:gd name="T10" fmla="*/ 0 60000 65536"/>
                <a:gd name="T11" fmla="*/ 0 60000 65536"/>
                <a:gd name="T12" fmla="*/ 0 60000 65536"/>
                <a:gd name="T13" fmla="*/ 0 60000 65536"/>
                <a:gd name="T14" fmla="*/ 0 60000 65536"/>
                <a:gd name="T15" fmla="*/ 0 w 24"/>
                <a:gd name="T16" fmla="*/ 0 h 73"/>
                <a:gd name="T17" fmla="*/ 24 w 24"/>
                <a:gd name="T18" fmla="*/ 73 h 73"/>
              </a:gdLst>
              <a:ahLst/>
              <a:cxnLst>
                <a:cxn ang="T10">
                  <a:pos x="T0" y="T1"/>
                </a:cxn>
                <a:cxn ang="T11">
                  <a:pos x="T2" y="T3"/>
                </a:cxn>
                <a:cxn ang="T12">
                  <a:pos x="T4" y="T5"/>
                </a:cxn>
                <a:cxn ang="T13">
                  <a:pos x="T6" y="T7"/>
                </a:cxn>
                <a:cxn ang="T14">
                  <a:pos x="T8" y="T9"/>
                </a:cxn>
              </a:cxnLst>
              <a:rect l="T15" t="T16" r="T17" b="T18"/>
              <a:pathLst>
                <a:path w="24" h="73">
                  <a:moveTo>
                    <a:pt x="0" y="14"/>
                  </a:moveTo>
                  <a:lnTo>
                    <a:pt x="24" y="73"/>
                  </a:lnTo>
                  <a:lnTo>
                    <a:pt x="14" y="0"/>
                  </a:lnTo>
                  <a:lnTo>
                    <a:pt x="0" y="14"/>
                  </a:lnTo>
                  <a:close/>
                </a:path>
              </a:pathLst>
            </a:custGeom>
            <a:solidFill>
              <a:srgbClr val="000000"/>
            </a:solidFill>
            <a:ln w="9525">
              <a:noFill/>
              <a:round/>
              <a:headEnd/>
              <a:tailEnd/>
            </a:ln>
          </p:spPr>
          <p:txBody>
            <a:bodyPr/>
            <a:lstStyle/>
            <a:p>
              <a:endParaRPr lang="fr-FR"/>
            </a:p>
          </p:txBody>
        </p:sp>
        <p:sp>
          <p:nvSpPr>
            <p:cNvPr id="19771" name="Freeform 233"/>
            <p:cNvSpPr>
              <a:spLocks/>
            </p:cNvSpPr>
            <p:nvPr/>
          </p:nvSpPr>
          <p:spPr bwMode="auto">
            <a:xfrm>
              <a:off x="749" y="1403"/>
              <a:ext cx="25" cy="22"/>
            </a:xfrm>
            <a:custGeom>
              <a:avLst/>
              <a:gdLst>
                <a:gd name="T0" fmla="*/ 0 w 149"/>
                <a:gd name="T1" fmla="*/ 0 h 130"/>
                <a:gd name="T2" fmla="*/ 0 w 149"/>
                <a:gd name="T3" fmla="*/ 0 h 130"/>
                <a:gd name="T4" fmla="*/ 1 w 149"/>
                <a:gd name="T5" fmla="*/ 1 h 130"/>
                <a:gd name="T6" fmla="*/ 1 w 149"/>
                <a:gd name="T7" fmla="*/ 1 h 130"/>
                <a:gd name="T8" fmla="*/ 1 w 149"/>
                <a:gd name="T9" fmla="*/ 1 h 130"/>
                <a:gd name="T10" fmla="*/ 1 w 149"/>
                <a:gd name="T11" fmla="*/ 0 h 130"/>
                <a:gd name="T12" fmla="*/ 0 w 149"/>
                <a:gd name="T13" fmla="*/ 0 h 130"/>
                <a:gd name="T14" fmla="*/ 0 w 149"/>
                <a:gd name="T15" fmla="*/ 0 h 130"/>
                <a:gd name="T16" fmla="*/ 0 w 149"/>
                <a:gd name="T17" fmla="*/ 0 h 1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9"/>
                <a:gd name="T28" fmla="*/ 0 h 130"/>
                <a:gd name="T29" fmla="*/ 149 w 149"/>
                <a:gd name="T30" fmla="*/ 130 h 1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9" h="130">
                  <a:moveTo>
                    <a:pt x="0" y="10"/>
                  </a:moveTo>
                  <a:lnTo>
                    <a:pt x="67" y="22"/>
                  </a:lnTo>
                  <a:lnTo>
                    <a:pt x="110" y="101"/>
                  </a:lnTo>
                  <a:lnTo>
                    <a:pt x="149" y="130"/>
                  </a:lnTo>
                  <a:lnTo>
                    <a:pt x="149" y="89"/>
                  </a:lnTo>
                  <a:lnTo>
                    <a:pt x="110" y="22"/>
                  </a:lnTo>
                  <a:lnTo>
                    <a:pt x="64" y="0"/>
                  </a:lnTo>
                  <a:lnTo>
                    <a:pt x="0" y="10"/>
                  </a:lnTo>
                  <a:close/>
                </a:path>
              </a:pathLst>
            </a:custGeom>
            <a:solidFill>
              <a:srgbClr val="000000"/>
            </a:solidFill>
            <a:ln w="9525">
              <a:noFill/>
              <a:round/>
              <a:headEnd/>
              <a:tailEnd/>
            </a:ln>
          </p:spPr>
          <p:txBody>
            <a:bodyPr/>
            <a:lstStyle/>
            <a:p>
              <a:endParaRPr lang="fr-FR"/>
            </a:p>
          </p:txBody>
        </p:sp>
        <p:sp>
          <p:nvSpPr>
            <p:cNvPr id="19772" name="Freeform 234"/>
            <p:cNvSpPr>
              <a:spLocks/>
            </p:cNvSpPr>
            <p:nvPr/>
          </p:nvSpPr>
          <p:spPr bwMode="auto">
            <a:xfrm>
              <a:off x="746" y="1388"/>
              <a:ext cx="24" cy="14"/>
            </a:xfrm>
            <a:custGeom>
              <a:avLst/>
              <a:gdLst>
                <a:gd name="T0" fmla="*/ 0 w 140"/>
                <a:gd name="T1" fmla="*/ 0 h 86"/>
                <a:gd name="T2" fmla="*/ 0 w 140"/>
                <a:gd name="T3" fmla="*/ 0 h 86"/>
                <a:gd name="T4" fmla="*/ 1 w 140"/>
                <a:gd name="T5" fmla="*/ 0 h 86"/>
                <a:gd name="T6" fmla="*/ 1 w 140"/>
                <a:gd name="T7" fmla="*/ 0 h 86"/>
                <a:gd name="T8" fmla="*/ 0 w 140"/>
                <a:gd name="T9" fmla="*/ 0 h 86"/>
                <a:gd name="T10" fmla="*/ 0 w 140"/>
                <a:gd name="T11" fmla="*/ 0 h 86"/>
                <a:gd name="T12" fmla="*/ 0 w 140"/>
                <a:gd name="T13" fmla="*/ 0 h 86"/>
                <a:gd name="T14" fmla="*/ 0 60000 65536"/>
                <a:gd name="T15" fmla="*/ 0 60000 65536"/>
                <a:gd name="T16" fmla="*/ 0 60000 65536"/>
                <a:gd name="T17" fmla="*/ 0 60000 65536"/>
                <a:gd name="T18" fmla="*/ 0 60000 65536"/>
                <a:gd name="T19" fmla="*/ 0 60000 65536"/>
                <a:gd name="T20" fmla="*/ 0 60000 65536"/>
                <a:gd name="T21" fmla="*/ 0 w 140"/>
                <a:gd name="T22" fmla="*/ 0 h 86"/>
                <a:gd name="T23" fmla="*/ 140 w 140"/>
                <a:gd name="T24" fmla="*/ 86 h 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 h="86">
                  <a:moveTo>
                    <a:pt x="0" y="86"/>
                  </a:moveTo>
                  <a:lnTo>
                    <a:pt x="56" y="27"/>
                  </a:lnTo>
                  <a:lnTo>
                    <a:pt x="140" y="4"/>
                  </a:lnTo>
                  <a:lnTo>
                    <a:pt x="95" y="0"/>
                  </a:lnTo>
                  <a:lnTo>
                    <a:pt x="33" y="16"/>
                  </a:lnTo>
                  <a:lnTo>
                    <a:pt x="0" y="86"/>
                  </a:lnTo>
                  <a:close/>
                </a:path>
              </a:pathLst>
            </a:custGeom>
            <a:solidFill>
              <a:srgbClr val="000000"/>
            </a:solidFill>
            <a:ln w="9525">
              <a:noFill/>
              <a:round/>
              <a:headEnd/>
              <a:tailEnd/>
            </a:ln>
          </p:spPr>
          <p:txBody>
            <a:bodyPr/>
            <a:lstStyle/>
            <a:p>
              <a:endParaRPr lang="fr-FR"/>
            </a:p>
          </p:txBody>
        </p:sp>
        <p:sp>
          <p:nvSpPr>
            <p:cNvPr id="19773" name="Freeform 235"/>
            <p:cNvSpPr>
              <a:spLocks/>
            </p:cNvSpPr>
            <p:nvPr/>
          </p:nvSpPr>
          <p:spPr bwMode="auto">
            <a:xfrm>
              <a:off x="707" y="1419"/>
              <a:ext cx="66" cy="19"/>
            </a:xfrm>
            <a:custGeom>
              <a:avLst/>
              <a:gdLst>
                <a:gd name="T0" fmla="*/ 0 w 397"/>
                <a:gd name="T1" fmla="*/ 0 h 116"/>
                <a:gd name="T2" fmla="*/ 1 w 397"/>
                <a:gd name="T3" fmla="*/ 0 h 116"/>
                <a:gd name="T4" fmla="*/ 1 w 397"/>
                <a:gd name="T5" fmla="*/ 0 h 116"/>
                <a:gd name="T6" fmla="*/ 2 w 397"/>
                <a:gd name="T7" fmla="*/ 0 h 116"/>
                <a:gd name="T8" fmla="*/ 2 w 397"/>
                <a:gd name="T9" fmla="*/ 0 h 116"/>
                <a:gd name="T10" fmla="*/ 1 w 397"/>
                <a:gd name="T11" fmla="*/ 0 h 116"/>
                <a:gd name="T12" fmla="*/ 1 w 397"/>
                <a:gd name="T13" fmla="*/ 0 h 116"/>
                <a:gd name="T14" fmla="*/ 0 w 397"/>
                <a:gd name="T15" fmla="*/ 0 h 116"/>
                <a:gd name="T16" fmla="*/ 0 w 397"/>
                <a:gd name="T17" fmla="*/ 0 h 116"/>
                <a:gd name="T18" fmla="*/ 0 w 397"/>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7"/>
                <a:gd name="T31" fmla="*/ 0 h 116"/>
                <a:gd name="T32" fmla="*/ 397 w 397"/>
                <a:gd name="T33" fmla="*/ 116 h 1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7" h="116">
                  <a:moveTo>
                    <a:pt x="0" y="0"/>
                  </a:moveTo>
                  <a:lnTo>
                    <a:pt x="138" y="23"/>
                  </a:lnTo>
                  <a:lnTo>
                    <a:pt x="338" y="82"/>
                  </a:lnTo>
                  <a:lnTo>
                    <a:pt x="397" y="71"/>
                  </a:lnTo>
                  <a:lnTo>
                    <a:pt x="352" y="116"/>
                  </a:lnTo>
                  <a:lnTo>
                    <a:pt x="303" y="116"/>
                  </a:lnTo>
                  <a:lnTo>
                    <a:pt x="155" y="57"/>
                  </a:lnTo>
                  <a:lnTo>
                    <a:pt x="70" y="23"/>
                  </a:lnTo>
                  <a:lnTo>
                    <a:pt x="0" y="0"/>
                  </a:lnTo>
                  <a:close/>
                </a:path>
              </a:pathLst>
            </a:custGeom>
            <a:solidFill>
              <a:srgbClr val="000000"/>
            </a:solidFill>
            <a:ln w="9525">
              <a:noFill/>
              <a:round/>
              <a:headEnd/>
              <a:tailEnd/>
            </a:ln>
          </p:spPr>
          <p:txBody>
            <a:bodyPr/>
            <a:lstStyle/>
            <a:p>
              <a:endParaRPr lang="fr-FR"/>
            </a:p>
          </p:txBody>
        </p:sp>
        <p:sp>
          <p:nvSpPr>
            <p:cNvPr id="19774" name="Freeform 236"/>
            <p:cNvSpPr>
              <a:spLocks/>
            </p:cNvSpPr>
            <p:nvPr/>
          </p:nvSpPr>
          <p:spPr bwMode="auto">
            <a:xfrm>
              <a:off x="599" y="1436"/>
              <a:ext cx="54" cy="21"/>
            </a:xfrm>
            <a:custGeom>
              <a:avLst/>
              <a:gdLst>
                <a:gd name="T0" fmla="*/ 1 w 321"/>
                <a:gd name="T1" fmla="*/ 0 h 122"/>
                <a:gd name="T2" fmla="*/ 1 w 321"/>
                <a:gd name="T3" fmla="*/ 1 h 122"/>
                <a:gd name="T4" fmla="*/ 1 w 321"/>
                <a:gd name="T5" fmla="*/ 1 h 122"/>
                <a:gd name="T6" fmla="*/ 0 w 321"/>
                <a:gd name="T7" fmla="*/ 1 h 122"/>
                <a:gd name="T8" fmla="*/ 0 w 321"/>
                <a:gd name="T9" fmla="*/ 0 h 122"/>
                <a:gd name="T10" fmla="*/ 1 w 321"/>
                <a:gd name="T11" fmla="*/ 0 h 122"/>
                <a:gd name="T12" fmla="*/ 0 w 321"/>
                <a:gd name="T13" fmla="*/ 0 h 122"/>
                <a:gd name="T14" fmla="*/ 1 w 321"/>
                <a:gd name="T15" fmla="*/ 0 h 122"/>
                <a:gd name="T16" fmla="*/ 1 w 321"/>
                <a:gd name="T17" fmla="*/ 0 h 122"/>
                <a:gd name="T18" fmla="*/ 2 w 321"/>
                <a:gd name="T19" fmla="*/ 0 h 122"/>
                <a:gd name="T20" fmla="*/ 1 w 321"/>
                <a:gd name="T21" fmla="*/ 0 h 122"/>
                <a:gd name="T22" fmla="*/ 1 w 321"/>
                <a:gd name="T23" fmla="*/ 0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1"/>
                <a:gd name="T37" fmla="*/ 0 h 122"/>
                <a:gd name="T38" fmla="*/ 321 w 321"/>
                <a:gd name="T39" fmla="*/ 122 h 1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1" h="122">
                  <a:moveTo>
                    <a:pt x="268" y="61"/>
                  </a:moveTo>
                  <a:lnTo>
                    <a:pt x="197" y="102"/>
                  </a:lnTo>
                  <a:lnTo>
                    <a:pt x="138" y="122"/>
                  </a:lnTo>
                  <a:lnTo>
                    <a:pt x="0" y="122"/>
                  </a:lnTo>
                  <a:lnTo>
                    <a:pt x="42" y="61"/>
                  </a:lnTo>
                  <a:lnTo>
                    <a:pt x="95" y="0"/>
                  </a:lnTo>
                  <a:lnTo>
                    <a:pt x="73" y="69"/>
                  </a:lnTo>
                  <a:lnTo>
                    <a:pt x="124" y="32"/>
                  </a:lnTo>
                  <a:lnTo>
                    <a:pt x="205" y="40"/>
                  </a:lnTo>
                  <a:lnTo>
                    <a:pt x="321" y="23"/>
                  </a:lnTo>
                  <a:lnTo>
                    <a:pt x="268" y="61"/>
                  </a:lnTo>
                  <a:close/>
                </a:path>
              </a:pathLst>
            </a:custGeom>
            <a:solidFill>
              <a:srgbClr val="000000"/>
            </a:solidFill>
            <a:ln w="9525">
              <a:noFill/>
              <a:round/>
              <a:headEnd/>
              <a:tailEnd/>
            </a:ln>
          </p:spPr>
          <p:txBody>
            <a:bodyPr/>
            <a:lstStyle/>
            <a:p>
              <a:endParaRPr lang="fr-FR"/>
            </a:p>
          </p:txBody>
        </p:sp>
        <p:sp>
          <p:nvSpPr>
            <p:cNvPr id="19775" name="Freeform 237"/>
            <p:cNvSpPr>
              <a:spLocks/>
            </p:cNvSpPr>
            <p:nvPr/>
          </p:nvSpPr>
          <p:spPr bwMode="auto">
            <a:xfrm>
              <a:off x="598" y="1374"/>
              <a:ext cx="79" cy="66"/>
            </a:xfrm>
            <a:custGeom>
              <a:avLst/>
              <a:gdLst>
                <a:gd name="T0" fmla="*/ 1 w 476"/>
                <a:gd name="T1" fmla="*/ 0 h 392"/>
                <a:gd name="T2" fmla="*/ 1 w 476"/>
                <a:gd name="T3" fmla="*/ 1 h 392"/>
                <a:gd name="T4" fmla="*/ 2 w 476"/>
                <a:gd name="T5" fmla="*/ 1 h 392"/>
                <a:gd name="T6" fmla="*/ 2 w 476"/>
                <a:gd name="T7" fmla="*/ 1 h 392"/>
                <a:gd name="T8" fmla="*/ 1 w 476"/>
                <a:gd name="T9" fmla="*/ 1 h 392"/>
                <a:gd name="T10" fmla="*/ 1 w 476"/>
                <a:gd name="T11" fmla="*/ 1 h 392"/>
                <a:gd name="T12" fmla="*/ 1 w 476"/>
                <a:gd name="T13" fmla="*/ 2 h 392"/>
                <a:gd name="T14" fmla="*/ 1 w 476"/>
                <a:gd name="T15" fmla="*/ 2 h 392"/>
                <a:gd name="T16" fmla="*/ 1 w 476"/>
                <a:gd name="T17" fmla="*/ 2 h 392"/>
                <a:gd name="T18" fmla="*/ 0 w 476"/>
                <a:gd name="T19" fmla="*/ 2 h 392"/>
                <a:gd name="T20" fmla="*/ 0 w 476"/>
                <a:gd name="T21" fmla="*/ 2 h 392"/>
                <a:gd name="T22" fmla="*/ 0 w 476"/>
                <a:gd name="T23" fmla="*/ 2 h 392"/>
                <a:gd name="T24" fmla="*/ 0 w 476"/>
                <a:gd name="T25" fmla="*/ 2 h 392"/>
                <a:gd name="T26" fmla="*/ 0 w 476"/>
                <a:gd name="T27" fmla="*/ 2 h 392"/>
                <a:gd name="T28" fmla="*/ 1 w 476"/>
                <a:gd name="T29" fmla="*/ 2 h 392"/>
                <a:gd name="T30" fmla="*/ 1 w 476"/>
                <a:gd name="T31" fmla="*/ 1 h 392"/>
                <a:gd name="T32" fmla="*/ 1 w 476"/>
                <a:gd name="T33" fmla="*/ 1 h 392"/>
                <a:gd name="T34" fmla="*/ 1 w 476"/>
                <a:gd name="T35" fmla="*/ 1 h 392"/>
                <a:gd name="T36" fmla="*/ 0 w 476"/>
                <a:gd name="T37" fmla="*/ 1 h 392"/>
                <a:gd name="T38" fmla="*/ 0 w 476"/>
                <a:gd name="T39" fmla="*/ 1 h 392"/>
                <a:gd name="T40" fmla="*/ 0 w 476"/>
                <a:gd name="T41" fmla="*/ 1 h 392"/>
                <a:gd name="T42" fmla="*/ 1 w 476"/>
                <a:gd name="T43" fmla="*/ 1 h 392"/>
                <a:gd name="T44" fmla="*/ 0 w 476"/>
                <a:gd name="T45" fmla="*/ 1 h 392"/>
                <a:gd name="T46" fmla="*/ 1 w 476"/>
                <a:gd name="T47" fmla="*/ 1 h 392"/>
                <a:gd name="T48" fmla="*/ 0 w 476"/>
                <a:gd name="T49" fmla="*/ 1 h 392"/>
                <a:gd name="T50" fmla="*/ 0 w 476"/>
                <a:gd name="T51" fmla="*/ 0 h 392"/>
                <a:gd name="T52" fmla="*/ 0 w 476"/>
                <a:gd name="T53" fmla="*/ 0 h 392"/>
                <a:gd name="T54" fmla="*/ 0 w 476"/>
                <a:gd name="T55" fmla="*/ 0 h 392"/>
                <a:gd name="T56" fmla="*/ 0 w 476"/>
                <a:gd name="T57" fmla="*/ 0 h 392"/>
                <a:gd name="T58" fmla="*/ 1 w 476"/>
                <a:gd name="T59" fmla="*/ 0 h 392"/>
                <a:gd name="T60" fmla="*/ 1 w 476"/>
                <a:gd name="T61" fmla="*/ 1 h 392"/>
                <a:gd name="T62" fmla="*/ 1 w 476"/>
                <a:gd name="T63" fmla="*/ 1 h 392"/>
                <a:gd name="T64" fmla="*/ 1 w 476"/>
                <a:gd name="T65" fmla="*/ 1 h 392"/>
                <a:gd name="T66" fmla="*/ 1 w 476"/>
                <a:gd name="T67" fmla="*/ 0 h 392"/>
                <a:gd name="T68" fmla="*/ 1 w 476"/>
                <a:gd name="T69" fmla="*/ 0 h 3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76"/>
                <a:gd name="T106" fmla="*/ 0 h 392"/>
                <a:gd name="T107" fmla="*/ 476 w 476"/>
                <a:gd name="T108" fmla="*/ 392 h 3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76" h="392">
                  <a:moveTo>
                    <a:pt x="257" y="26"/>
                  </a:moveTo>
                  <a:lnTo>
                    <a:pt x="344" y="164"/>
                  </a:lnTo>
                  <a:lnTo>
                    <a:pt x="383" y="220"/>
                  </a:lnTo>
                  <a:lnTo>
                    <a:pt x="476" y="220"/>
                  </a:lnTo>
                  <a:lnTo>
                    <a:pt x="242" y="274"/>
                  </a:lnTo>
                  <a:lnTo>
                    <a:pt x="226" y="294"/>
                  </a:lnTo>
                  <a:lnTo>
                    <a:pt x="226" y="345"/>
                  </a:lnTo>
                  <a:lnTo>
                    <a:pt x="322" y="378"/>
                  </a:lnTo>
                  <a:lnTo>
                    <a:pt x="153" y="353"/>
                  </a:lnTo>
                  <a:lnTo>
                    <a:pt x="110" y="327"/>
                  </a:lnTo>
                  <a:lnTo>
                    <a:pt x="31" y="359"/>
                  </a:lnTo>
                  <a:lnTo>
                    <a:pt x="4" y="392"/>
                  </a:lnTo>
                  <a:lnTo>
                    <a:pt x="31" y="345"/>
                  </a:lnTo>
                  <a:lnTo>
                    <a:pt x="122" y="311"/>
                  </a:lnTo>
                  <a:lnTo>
                    <a:pt x="200" y="319"/>
                  </a:lnTo>
                  <a:lnTo>
                    <a:pt x="206" y="266"/>
                  </a:lnTo>
                  <a:lnTo>
                    <a:pt x="169" y="195"/>
                  </a:lnTo>
                  <a:lnTo>
                    <a:pt x="136" y="215"/>
                  </a:lnTo>
                  <a:lnTo>
                    <a:pt x="79" y="223"/>
                  </a:lnTo>
                  <a:lnTo>
                    <a:pt x="0" y="285"/>
                  </a:lnTo>
                  <a:lnTo>
                    <a:pt x="85" y="197"/>
                  </a:lnTo>
                  <a:lnTo>
                    <a:pt x="130" y="183"/>
                  </a:lnTo>
                  <a:lnTo>
                    <a:pt x="88" y="155"/>
                  </a:lnTo>
                  <a:lnTo>
                    <a:pt x="130" y="138"/>
                  </a:lnTo>
                  <a:lnTo>
                    <a:pt x="110" y="108"/>
                  </a:lnTo>
                  <a:lnTo>
                    <a:pt x="102" y="79"/>
                  </a:lnTo>
                  <a:lnTo>
                    <a:pt x="37" y="40"/>
                  </a:lnTo>
                  <a:lnTo>
                    <a:pt x="102" y="48"/>
                  </a:lnTo>
                  <a:lnTo>
                    <a:pt x="94" y="0"/>
                  </a:lnTo>
                  <a:lnTo>
                    <a:pt x="136" y="57"/>
                  </a:lnTo>
                  <a:lnTo>
                    <a:pt x="220" y="223"/>
                  </a:lnTo>
                  <a:lnTo>
                    <a:pt x="277" y="238"/>
                  </a:lnTo>
                  <a:lnTo>
                    <a:pt x="322" y="164"/>
                  </a:lnTo>
                  <a:lnTo>
                    <a:pt x="257" y="26"/>
                  </a:lnTo>
                  <a:close/>
                </a:path>
              </a:pathLst>
            </a:custGeom>
            <a:solidFill>
              <a:srgbClr val="000000"/>
            </a:solidFill>
            <a:ln w="9525">
              <a:noFill/>
              <a:round/>
              <a:headEnd/>
              <a:tailEnd/>
            </a:ln>
          </p:spPr>
          <p:txBody>
            <a:bodyPr/>
            <a:lstStyle/>
            <a:p>
              <a:endParaRPr lang="fr-FR"/>
            </a:p>
          </p:txBody>
        </p:sp>
        <p:sp>
          <p:nvSpPr>
            <p:cNvPr id="19776" name="Freeform 238"/>
            <p:cNvSpPr>
              <a:spLocks/>
            </p:cNvSpPr>
            <p:nvPr/>
          </p:nvSpPr>
          <p:spPr bwMode="auto">
            <a:xfrm>
              <a:off x="642" y="1349"/>
              <a:ext cx="8" cy="14"/>
            </a:xfrm>
            <a:custGeom>
              <a:avLst/>
              <a:gdLst>
                <a:gd name="T0" fmla="*/ 0 w 45"/>
                <a:gd name="T1" fmla="*/ 0 h 83"/>
                <a:gd name="T2" fmla="*/ 0 w 45"/>
                <a:gd name="T3" fmla="*/ 0 h 83"/>
                <a:gd name="T4" fmla="*/ 0 w 45"/>
                <a:gd name="T5" fmla="*/ 0 h 83"/>
                <a:gd name="T6" fmla="*/ 0 w 45"/>
                <a:gd name="T7" fmla="*/ 0 h 83"/>
                <a:gd name="T8" fmla="*/ 0 w 45"/>
                <a:gd name="T9" fmla="*/ 0 h 83"/>
                <a:gd name="T10" fmla="*/ 0 60000 65536"/>
                <a:gd name="T11" fmla="*/ 0 60000 65536"/>
                <a:gd name="T12" fmla="*/ 0 60000 65536"/>
                <a:gd name="T13" fmla="*/ 0 60000 65536"/>
                <a:gd name="T14" fmla="*/ 0 60000 65536"/>
                <a:gd name="T15" fmla="*/ 0 w 45"/>
                <a:gd name="T16" fmla="*/ 0 h 83"/>
                <a:gd name="T17" fmla="*/ 45 w 45"/>
                <a:gd name="T18" fmla="*/ 83 h 83"/>
              </a:gdLst>
              <a:ahLst/>
              <a:cxnLst>
                <a:cxn ang="T10">
                  <a:pos x="T0" y="T1"/>
                </a:cxn>
                <a:cxn ang="T11">
                  <a:pos x="T2" y="T3"/>
                </a:cxn>
                <a:cxn ang="T12">
                  <a:pos x="T4" y="T5"/>
                </a:cxn>
                <a:cxn ang="T13">
                  <a:pos x="T6" y="T7"/>
                </a:cxn>
                <a:cxn ang="T14">
                  <a:pos x="T8" y="T9"/>
                </a:cxn>
              </a:cxnLst>
              <a:rect l="T15" t="T16" r="T17" b="T18"/>
              <a:pathLst>
                <a:path w="45" h="83">
                  <a:moveTo>
                    <a:pt x="45" y="12"/>
                  </a:moveTo>
                  <a:lnTo>
                    <a:pt x="0" y="83"/>
                  </a:lnTo>
                  <a:lnTo>
                    <a:pt x="20" y="0"/>
                  </a:lnTo>
                  <a:lnTo>
                    <a:pt x="45" y="12"/>
                  </a:lnTo>
                  <a:close/>
                </a:path>
              </a:pathLst>
            </a:custGeom>
            <a:solidFill>
              <a:srgbClr val="000000"/>
            </a:solidFill>
            <a:ln w="9525">
              <a:noFill/>
              <a:round/>
              <a:headEnd/>
              <a:tailEnd/>
            </a:ln>
          </p:spPr>
          <p:txBody>
            <a:bodyPr/>
            <a:lstStyle/>
            <a:p>
              <a:endParaRPr lang="fr-FR"/>
            </a:p>
          </p:txBody>
        </p:sp>
        <p:sp>
          <p:nvSpPr>
            <p:cNvPr id="19777" name="Freeform 239"/>
            <p:cNvSpPr>
              <a:spLocks/>
            </p:cNvSpPr>
            <p:nvPr/>
          </p:nvSpPr>
          <p:spPr bwMode="auto">
            <a:xfrm>
              <a:off x="513" y="1330"/>
              <a:ext cx="92" cy="127"/>
            </a:xfrm>
            <a:custGeom>
              <a:avLst/>
              <a:gdLst>
                <a:gd name="T0" fmla="*/ 1 w 555"/>
                <a:gd name="T1" fmla="*/ 0 h 756"/>
                <a:gd name="T2" fmla="*/ 2 w 555"/>
                <a:gd name="T3" fmla="*/ 1 h 756"/>
                <a:gd name="T4" fmla="*/ 2 w 555"/>
                <a:gd name="T5" fmla="*/ 2 h 756"/>
                <a:gd name="T6" fmla="*/ 2 w 555"/>
                <a:gd name="T7" fmla="*/ 1 h 756"/>
                <a:gd name="T8" fmla="*/ 2 w 555"/>
                <a:gd name="T9" fmla="*/ 1 h 756"/>
                <a:gd name="T10" fmla="*/ 2 w 555"/>
                <a:gd name="T11" fmla="*/ 1 h 756"/>
                <a:gd name="T12" fmla="*/ 2 w 555"/>
                <a:gd name="T13" fmla="*/ 1 h 756"/>
                <a:gd name="T14" fmla="*/ 2 w 555"/>
                <a:gd name="T15" fmla="*/ 1 h 756"/>
                <a:gd name="T16" fmla="*/ 2 w 555"/>
                <a:gd name="T17" fmla="*/ 1 h 756"/>
                <a:gd name="T18" fmla="*/ 2 w 555"/>
                <a:gd name="T19" fmla="*/ 2 h 756"/>
                <a:gd name="T20" fmla="*/ 2 w 555"/>
                <a:gd name="T21" fmla="*/ 2 h 756"/>
                <a:gd name="T22" fmla="*/ 2 w 555"/>
                <a:gd name="T23" fmla="*/ 2 h 756"/>
                <a:gd name="T24" fmla="*/ 2 w 555"/>
                <a:gd name="T25" fmla="*/ 2 h 756"/>
                <a:gd name="T26" fmla="*/ 2 w 555"/>
                <a:gd name="T27" fmla="*/ 3 h 756"/>
                <a:gd name="T28" fmla="*/ 2 w 555"/>
                <a:gd name="T29" fmla="*/ 3 h 756"/>
                <a:gd name="T30" fmla="*/ 2 w 555"/>
                <a:gd name="T31" fmla="*/ 4 h 756"/>
                <a:gd name="T32" fmla="*/ 0 w 555"/>
                <a:gd name="T33" fmla="*/ 4 h 756"/>
                <a:gd name="T34" fmla="*/ 0 w 555"/>
                <a:gd name="T35" fmla="*/ 3 h 756"/>
                <a:gd name="T36" fmla="*/ 0 w 555"/>
                <a:gd name="T37" fmla="*/ 2 h 756"/>
                <a:gd name="T38" fmla="*/ 0 w 555"/>
                <a:gd name="T39" fmla="*/ 2 h 756"/>
                <a:gd name="T40" fmla="*/ 0 w 555"/>
                <a:gd name="T41" fmla="*/ 2 h 756"/>
                <a:gd name="T42" fmla="*/ 0 w 555"/>
                <a:gd name="T43" fmla="*/ 3 h 756"/>
                <a:gd name="T44" fmla="*/ 0 w 555"/>
                <a:gd name="T45" fmla="*/ 3 h 756"/>
                <a:gd name="T46" fmla="*/ 0 w 555"/>
                <a:gd name="T47" fmla="*/ 3 h 756"/>
                <a:gd name="T48" fmla="*/ 0 w 555"/>
                <a:gd name="T49" fmla="*/ 2 h 756"/>
                <a:gd name="T50" fmla="*/ 0 w 555"/>
                <a:gd name="T51" fmla="*/ 1 h 756"/>
                <a:gd name="T52" fmla="*/ 0 w 555"/>
                <a:gd name="T53" fmla="*/ 1 h 756"/>
                <a:gd name="T54" fmla="*/ 0 w 555"/>
                <a:gd name="T55" fmla="*/ 1 h 756"/>
                <a:gd name="T56" fmla="*/ 0 w 555"/>
                <a:gd name="T57" fmla="*/ 1 h 756"/>
                <a:gd name="T58" fmla="*/ 1 w 555"/>
                <a:gd name="T59" fmla="*/ 1 h 756"/>
                <a:gd name="T60" fmla="*/ 1 w 555"/>
                <a:gd name="T61" fmla="*/ 0 h 756"/>
                <a:gd name="T62" fmla="*/ 1 w 555"/>
                <a:gd name="T63" fmla="*/ 1 h 756"/>
                <a:gd name="T64" fmla="*/ 1 w 555"/>
                <a:gd name="T65" fmla="*/ 1 h 756"/>
                <a:gd name="T66" fmla="*/ 1 w 555"/>
                <a:gd name="T67" fmla="*/ 1 h 756"/>
                <a:gd name="T68" fmla="*/ 1 w 555"/>
                <a:gd name="T69" fmla="*/ 1 h 756"/>
                <a:gd name="T70" fmla="*/ 1 w 555"/>
                <a:gd name="T71" fmla="*/ 2 h 756"/>
                <a:gd name="T72" fmla="*/ 1 w 555"/>
                <a:gd name="T73" fmla="*/ 1 h 756"/>
                <a:gd name="T74" fmla="*/ 2 w 555"/>
                <a:gd name="T75" fmla="*/ 1 h 756"/>
                <a:gd name="T76" fmla="*/ 2 w 555"/>
                <a:gd name="T77" fmla="*/ 2 h 756"/>
                <a:gd name="T78" fmla="*/ 2 w 555"/>
                <a:gd name="T79" fmla="*/ 1 h 756"/>
                <a:gd name="T80" fmla="*/ 1 w 555"/>
                <a:gd name="T81" fmla="*/ 0 h 756"/>
                <a:gd name="T82" fmla="*/ 1 w 555"/>
                <a:gd name="T83" fmla="*/ 0 h 7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55"/>
                <a:gd name="T127" fmla="*/ 0 h 756"/>
                <a:gd name="T128" fmla="*/ 555 w 555"/>
                <a:gd name="T129" fmla="*/ 756 h 7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55" h="756">
                  <a:moveTo>
                    <a:pt x="339" y="0"/>
                  </a:moveTo>
                  <a:lnTo>
                    <a:pt x="398" y="183"/>
                  </a:lnTo>
                  <a:lnTo>
                    <a:pt x="482" y="358"/>
                  </a:lnTo>
                  <a:lnTo>
                    <a:pt x="510" y="270"/>
                  </a:lnTo>
                  <a:lnTo>
                    <a:pt x="527" y="245"/>
                  </a:lnTo>
                  <a:lnTo>
                    <a:pt x="476" y="112"/>
                  </a:lnTo>
                  <a:lnTo>
                    <a:pt x="519" y="169"/>
                  </a:lnTo>
                  <a:lnTo>
                    <a:pt x="533" y="217"/>
                  </a:lnTo>
                  <a:lnTo>
                    <a:pt x="555" y="211"/>
                  </a:lnTo>
                  <a:lnTo>
                    <a:pt x="514" y="327"/>
                  </a:lnTo>
                  <a:lnTo>
                    <a:pt x="496" y="437"/>
                  </a:lnTo>
                  <a:lnTo>
                    <a:pt x="527" y="445"/>
                  </a:lnTo>
                  <a:lnTo>
                    <a:pt x="500" y="514"/>
                  </a:lnTo>
                  <a:lnTo>
                    <a:pt x="482" y="595"/>
                  </a:lnTo>
                  <a:lnTo>
                    <a:pt x="480" y="713"/>
                  </a:lnTo>
                  <a:lnTo>
                    <a:pt x="494" y="756"/>
                  </a:lnTo>
                  <a:lnTo>
                    <a:pt x="26" y="756"/>
                  </a:lnTo>
                  <a:lnTo>
                    <a:pt x="38" y="581"/>
                  </a:lnTo>
                  <a:lnTo>
                    <a:pt x="14" y="333"/>
                  </a:lnTo>
                  <a:lnTo>
                    <a:pt x="43" y="465"/>
                  </a:lnTo>
                  <a:lnTo>
                    <a:pt x="73" y="468"/>
                  </a:lnTo>
                  <a:lnTo>
                    <a:pt x="79" y="583"/>
                  </a:lnTo>
                  <a:lnTo>
                    <a:pt x="77" y="677"/>
                  </a:lnTo>
                  <a:lnTo>
                    <a:pt x="105" y="592"/>
                  </a:lnTo>
                  <a:lnTo>
                    <a:pt x="105" y="412"/>
                  </a:lnTo>
                  <a:lnTo>
                    <a:pt x="71" y="215"/>
                  </a:lnTo>
                  <a:lnTo>
                    <a:pt x="0" y="130"/>
                  </a:lnTo>
                  <a:lnTo>
                    <a:pt x="34" y="130"/>
                  </a:lnTo>
                  <a:lnTo>
                    <a:pt x="71" y="107"/>
                  </a:lnTo>
                  <a:lnTo>
                    <a:pt x="138" y="99"/>
                  </a:lnTo>
                  <a:lnTo>
                    <a:pt x="240" y="70"/>
                  </a:lnTo>
                  <a:lnTo>
                    <a:pt x="221" y="132"/>
                  </a:lnTo>
                  <a:lnTo>
                    <a:pt x="307" y="186"/>
                  </a:lnTo>
                  <a:lnTo>
                    <a:pt x="229" y="203"/>
                  </a:lnTo>
                  <a:lnTo>
                    <a:pt x="232" y="223"/>
                  </a:lnTo>
                  <a:lnTo>
                    <a:pt x="325" y="392"/>
                  </a:lnTo>
                  <a:lnTo>
                    <a:pt x="285" y="268"/>
                  </a:lnTo>
                  <a:lnTo>
                    <a:pt x="390" y="270"/>
                  </a:lnTo>
                  <a:lnTo>
                    <a:pt x="445" y="341"/>
                  </a:lnTo>
                  <a:lnTo>
                    <a:pt x="380" y="180"/>
                  </a:lnTo>
                  <a:lnTo>
                    <a:pt x="339" y="0"/>
                  </a:lnTo>
                  <a:close/>
                </a:path>
              </a:pathLst>
            </a:custGeom>
            <a:solidFill>
              <a:srgbClr val="000000"/>
            </a:solidFill>
            <a:ln w="9525">
              <a:noFill/>
              <a:round/>
              <a:headEnd/>
              <a:tailEnd/>
            </a:ln>
          </p:spPr>
          <p:txBody>
            <a:bodyPr/>
            <a:lstStyle/>
            <a:p>
              <a:endParaRPr lang="fr-FR"/>
            </a:p>
          </p:txBody>
        </p:sp>
        <p:sp>
          <p:nvSpPr>
            <p:cNvPr id="19778" name="Freeform 240"/>
            <p:cNvSpPr>
              <a:spLocks/>
            </p:cNvSpPr>
            <p:nvPr/>
          </p:nvSpPr>
          <p:spPr bwMode="auto">
            <a:xfrm>
              <a:off x="374" y="1314"/>
              <a:ext cx="72" cy="143"/>
            </a:xfrm>
            <a:custGeom>
              <a:avLst/>
              <a:gdLst>
                <a:gd name="T0" fmla="*/ 2 w 434"/>
                <a:gd name="T1" fmla="*/ 0 h 852"/>
                <a:gd name="T2" fmla="*/ 2 w 434"/>
                <a:gd name="T3" fmla="*/ 0 h 852"/>
                <a:gd name="T4" fmla="*/ 1 w 434"/>
                <a:gd name="T5" fmla="*/ 1 h 852"/>
                <a:gd name="T6" fmla="*/ 0 w 434"/>
                <a:gd name="T7" fmla="*/ 1 h 852"/>
                <a:gd name="T8" fmla="*/ 0 w 434"/>
                <a:gd name="T9" fmla="*/ 1 h 852"/>
                <a:gd name="T10" fmla="*/ 0 w 434"/>
                <a:gd name="T11" fmla="*/ 2 h 852"/>
                <a:gd name="T12" fmla="*/ 0 w 434"/>
                <a:gd name="T13" fmla="*/ 3 h 852"/>
                <a:gd name="T14" fmla="*/ 0 w 434"/>
                <a:gd name="T15" fmla="*/ 4 h 852"/>
                <a:gd name="T16" fmla="*/ 1 w 434"/>
                <a:gd name="T17" fmla="*/ 4 h 852"/>
                <a:gd name="T18" fmla="*/ 1 w 434"/>
                <a:gd name="T19" fmla="*/ 4 h 852"/>
                <a:gd name="T20" fmla="*/ 1 w 434"/>
                <a:gd name="T21" fmla="*/ 3 h 852"/>
                <a:gd name="T22" fmla="*/ 1 w 434"/>
                <a:gd name="T23" fmla="*/ 3 h 852"/>
                <a:gd name="T24" fmla="*/ 1 w 434"/>
                <a:gd name="T25" fmla="*/ 4 h 852"/>
                <a:gd name="T26" fmla="*/ 1 w 434"/>
                <a:gd name="T27" fmla="*/ 3 h 852"/>
                <a:gd name="T28" fmla="*/ 1 w 434"/>
                <a:gd name="T29" fmla="*/ 2 h 852"/>
                <a:gd name="T30" fmla="*/ 1 w 434"/>
                <a:gd name="T31" fmla="*/ 2 h 852"/>
                <a:gd name="T32" fmla="*/ 1 w 434"/>
                <a:gd name="T33" fmla="*/ 2 h 852"/>
                <a:gd name="T34" fmla="*/ 1 w 434"/>
                <a:gd name="T35" fmla="*/ 1 h 852"/>
                <a:gd name="T36" fmla="*/ 1 w 434"/>
                <a:gd name="T37" fmla="*/ 1 h 852"/>
                <a:gd name="T38" fmla="*/ 1 w 434"/>
                <a:gd name="T39" fmla="*/ 1 h 852"/>
                <a:gd name="T40" fmla="*/ 2 w 434"/>
                <a:gd name="T41" fmla="*/ 1 h 852"/>
                <a:gd name="T42" fmla="*/ 2 w 434"/>
                <a:gd name="T43" fmla="*/ 1 h 852"/>
                <a:gd name="T44" fmla="*/ 2 w 434"/>
                <a:gd name="T45" fmla="*/ 0 h 852"/>
                <a:gd name="T46" fmla="*/ 2 w 434"/>
                <a:gd name="T47" fmla="*/ 0 h 852"/>
                <a:gd name="T48" fmla="*/ 2 w 434"/>
                <a:gd name="T49" fmla="*/ 0 h 8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34"/>
                <a:gd name="T76" fmla="*/ 0 h 852"/>
                <a:gd name="T77" fmla="*/ 434 w 434"/>
                <a:gd name="T78" fmla="*/ 852 h 8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34" h="852">
                  <a:moveTo>
                    <a:pt x="434" y="0"/>
                  </a:moveTo>
                  <a:lnTo>
                    <a:pt x="365" y="67"/>
                  </a:lnTo>
                  <a:lnTo>
                    <a:pt x="174" y="158"/>
                  </a:lnTo>
                  <a:lnTo>
                    <a:pt x="109" y="185"/>
                  </a:lnTo>
                  <a:lnTo>
                    <a:pt x="90" y="222"/>
                  </a:lnTo>
                  <a:lnTo>
                    <a:pt x="39" y="441"/>
                  </a:lnTo>
                  <a:lnTo>
                    <a:pt x="13" y="624"/>
                  </a:lnTo>
                  <a:lnTo>
                    <a:pt x="0" y="852"/>
                  </a:lnTo>
                  <a:lnTo>
                    <a:pt x="296" y="852"/>
                  </a:lnTo>
                  <a:lnTo>
                    <a:pt x="287" y="736"/>
                  </a:lnTo>
                  <a:lnTo>
                    <a:pt x="239" y="536"/>
                  </a:lnTo>
                  <a:lnTo>
                    <a:pt x="310" y="711"/>
                  </a:lnTo>
                  <a:lnTo>
                    <a:pt x="318" y="793"/>
                  </a:lnTo>
                  <a:lnTo>
                    <a:pt x="324" y="666"/>
                  </a:lnTo>
                  <a:lnTo>
                    <a:pt x="306" y="445"/>
                  </a:lnTo>
                  <a:lnTo>
                    <a:pt x="228" y="313"/>
                  </a:lnTo>
                  <a:lnTo>
                    <a:pt x="304" y="362"/>
                  </a:lnTo>
                  <a:lnTo>
                    <a:pt x="300" y="299"/>
                  </a:lnTo>
                  <a:lnTo>
                    <a:pt x="191" y="185"/>
                  </a:lnTo>
                  <a:lnTo>
                    <a:pt x="304" y="132"/>
                  </a:lnTo>
                  <a:lnTo>
                    <a:pt x="371" y="93"/>
                  </a:lnTo>
                  <a:lnTo>
                    <a:pt x="397" y="185"/>
                  </a:lnTo>
                  <a:lnTo>
                    <a:pt x="397" y="71"/>
                  </a:lnTo>
                  <a:lnTo>
                    <a:pt x="434" y="0"/>
                  </a:lnTo>
                  <a:close/>
                </a:path>
              </a:pathLst>
            </a:custGeom>
            <a:solidFill>
              <a:srgbClr val="000000"/>
            </a:solidFill>
            <a:ln w="9525">
              <a:noFill/>
              <a:round/>
              <a:headEnd/>
              <a:tailEnd/>
            </a:ln>
          </p:spPr>
          <p:txBody>
            <a:bodyPr/>
            <a:lstStyle/>
            <a:p>
              <a:endParaRPr lang="fr-FR"/>
            </a:p>
          </p:txBody>
        </p:sp>
        <p:sp>
          <p:nvSpPr>
            <p:cNvPr id="19779" name="Freeform 241"/>
            <p:cNvSpPr>
              <a:spLocks/>
            </p:cNvSpPr>
            <p:nvPr/>
          </p:nvSpPr>
          <p:spPr bwMode="auto">
            <a:xfrm>
              <a:off x="426" y="1322"/>
              <a:ext cx="86" cy="135"/>
            </a:xfrm>
            <a:custGeom>
              <a:avLst/>
              <a:gdLst>
                <a:gd name="T0" fmla="*/ 0 w 512"/>
                <a:gd name="T1" fmla="*/ 4 h 805"/>
                <a:gd name="T2" fmla="*/ 0 w 512"/>
                <a:gd name="T3" fmla="*/ 3 h 805"/>
                <a:gd name="T4" fmla="*/ 0 w 512"/>
                <a:gd name="T5" fmla="*/ 2 h 805"/>
                <a:gd name="T6" fmla="*/ 0 w 512"/>
                <a:gd name="T7" fmla="*/ 1 h 805"/>
                <a:gd name="T8" fmla="*/ 0 w 512"/>
                <a:gd name="T9" fmla="*/ 2 h 805"/>
                <a:gd name="T10" fmla="*/ 1 w 512"/>
                <a:gd name="T11" fmla="*/ 2 h 805"/>
                <a:gd name="T12" fmla="*/ 1 w 512"/>
                <a:gd name="T13" fmla="*/ 1 h 805"/>
                <a:gd name="T14" fmla="*/ 1 w 512"/>
                <a:gd name="T15" fmla="*/ 2 h 805"/>
                <a:gd name="T16" fmla="*/ 2 w 512"/>
                <a:gd name="T17" fmla="*/ 2 h 805"/>
                <a:gd name="T18" fmla="*/ 1 w 512"/>
                <a:gd name="T19" fmla="*/ 1 h 805"/>
                <a:gd name="T20" fmla="*/ 1 w 512"/>
                <a:gd name="T21" fmla="*/ 1 h 805"/>
                <a:gd name="T22" fmla="*/ 1 w 512"/>
                <a:gd name="T23" fmla="*/ 1 h 805"/>
                <a:gd name="T24" fmla="*/ 1 w 512"/>
                <a:gd name="T25" fmla="*/ 0 h 805"/>
                <a:gd name="T26" fmla="*/ 1 w 512"/>
                <a:gd name="T27" fmla="*/ 1 h 805"/>
                <a:gd name="T28" fmla="*/ 2 w 512"/>
                <a:gd name="T29" fmla="*/ 2 h 805"/>
                <a:gd name="T30" fmla="*/ 2 w 512"/>
                <a:gd name="T31" fmla="*/ 3 h 805"/>
                <a:gd name="T32" fmla="*/ 2 w 512"/>
                <a:gd name="T33" fmla="*/ 4 h 805"/>
                <a:gd name="T34" fmla="*/ 0 w 512"/>
                <a:gd name="T35" fmla="*/ 4 h 805"/>
                <a:gd name="T36" fmla="*/ 0 w 512"/>
                <a:gd name="T37" fmla="*/ 4 h 8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12"/>
                <a:gd name="T58" fmla="*/ 0 h 805"/>
                <a:gd name="T59" fmla="*/ 512 w 512"/>
                <a:gd name="T60" fmla="*/ 805 h 8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12" h="805">
                  <a:moveTo>
                    <a:pt x="10" y="805"/>
                  </a:moveTo>
                  <a:lnTo>
                    <a:pt x="33" y="616"/>
                  </a:lnTo>
                  <a:lnTo>
                    <a:pt x="16" y="388"/>
                  </a:lnTo>
                  <a:lnTo>
                    <a:pt x="0" y="258"/>
                  </a:lnTo>
                  <a:lnTo>
                    <a:pt x="73" y="376"/>
                  </a:lnTo>
                  <a:lnTo>
                    <a:pt x="112" y="407"/>
                  </a:lnTo>
                  <a:lnTo>
                    <a:pt x="120" y="232"/>
                  </a:lnTo>
                  <a:lnTo>
                    <a:pt x="193" y="315"/>
                  </a:lnTo>
                  <a:lnTo>
                    <a:pt x="301" y="394"/>
                  </a:lnTo>
                  <a:lnTo>
                    <a:pt x="214" y="294"/>
                  </a:lnTo>
                  <a:lnTo>
                    <a:pt x="163" y="226"/>
                  </a:lnTo>
                  <a:lnTo>
                    <a:pt x="224" y="190"/>
                  </a:lnTo>
                  <a:lnTo>
                    <a:pt x="155" y="0"/>
                  </a:lnTo>
                  <a:lnTo>
                    <a:pt x="264" y="190"/>
                  </a:lnTo>
                  <a:lnTo>
                    <a:pt x="366" y="407"/>
                  </a:lnTo>
                  <a:lnTo>
                    <a:pt x="464" y="723"/>
                  </a:lnTo>
                  <a:lnTo>
                    <a:pt x="512" y="805"/>
                  </a:lnTo>
                  <a:lnTo>
                    <a:pt x="10" y="805"/>
                  </a:lnTo>
                  <a:close/>
                </a:path>
              </a:pathLst>
            </a:custGeom>
            <a:solidFill>
              <a:srgbClr val="000000"/>
            </a:solidFill>
            <a:ln w="9525">
              <a:noFill/>
              <a:round/>
              <a:headEnd/>
              <a:tailEnd/>
            </a:ln>
          </p:spPr>
          <p:txBody>
            <a:bodyPr/>
            <a:lstStyle/>
            <a:p>
              <a:endParaRPr lang="fr-FR"/>
            </a:p>
          </p:txBody>
        </p:sp>
        <p:sp>
          <p:nvSpPr>
            <p:cNvPr id="19780" name="Freeform 242"/>
            <p:cNvSpPr>
              <a:spLocks/>
            </p:cNvSpPr>
            <p:nvPr/>
          </p:nvSpPr>
          <p:spPr bwMode="auto">
            <a:xfrm>
              <a:off x="494" y="1314"/>
              <a:ext cx="79" cy="69"/>
            </a:xfrm>
            <a:custGeom>
              <a:avLst/>
              <a:gdLst>
                <a:gd name="T0" fmla="*/ 0 w 473"/>
                <a:gd name="T1" fmla="*/ 0 h 412"/>
                <a:gd name="T2" fmla="*/ 0 w 473"/>
                <a:gd name="T3" fmla="*/ 1 h 412"/>
                <a:gd name="T4" fmla="*/ 0 w 473"/>
                <a:gd name="T5" fmla="*/ 2 h 412"/>
                <a:gd name="T6" fmla="*/ 1 w 473"/>
                <a:gd name="T7" fmla="*/ 2 h 412"/>
                <a:gd name="T8" fmla="*/ 1 w 473"/>
                <a:gd name="T9" fmla="*/ 1 h 412"/>
                <a:gd name="T10" fmla="*/ 0 w 473"/>
                <a:gd name="T11" fmla="*/ 1 h 412"/>
                <a:gd name="T12" fmla="*/ 1 w 473"/>
                <a:gd name="T13" fmla="*/ 1 h 412"/>
                <a:gd name="T14" fmla="*/ 1 w 473"/>
                <a:gd name="T15" fmla="*/ 1 h 412"/>
                <a:gd name="T16" fmla="*/ 2 w 473"/>
                <a:gd name="T17" fmla="*/ 1 h 412"/>
                <a:gd name="T18" fmla="*/ 2 w 473"/>
                <a:gd name="T19" fmla="*/ 0 h 412"/>
                <a:gd name="T20" fmla="*/ 2 w 473"/>
                <a:gd name="T21" fmla="*/ 0 h 412"/>
                <a:gd name="T22" fmla="*/ 2 w 473"/>
                <a:gd name="T23" fmla="*/ 0 h 412"/>
                <a:gd name="T24" fmla="*/ 2 w 473"/>
                <a:gd name="T25" fmla="*/ 1 h 412"/>
                <a:gd name="T26" fmla="*/ 1 w 473"/>
                <a:gd name="T27" fmla="*/ 1 h 412"/>
                <a:gd name="T28" fmla="*/ 1 w 473"/>
                <a:gd name="T29" fmla="*/ 1 h 412"/>
                <a:gd name="T30" fmla="*/ 0 w 473"/>
                <a:gd name="T31" fmla="*/ 1 h 412"/>
                <a:gd name="T32" fmla="*/ 0 w 473"/>
                <a:gd name="T33" fmla="*/ 0 h 412"/>
                <a:gd name="T34" fmla="*/ 0 w 473"/>
                <a:gd name="T35" fmla="*/ 0 h 4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73"/>
                <a:gd name="T55" fmla="*/ 0 h 412"/>
                <a:gd name="T56" fmla="*/ 473 w 473"/>
                <a:gd name="T57" fmla="*/ 412 h 4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73" h="412">
                  <a:moveTo>
                    <a:pt x="0" y="67"/>
                  </a:moveTo>
                  <a:lnTo>
                    <a:pt x="8" y="166"/>
                  </a:lnTo>
                  <a:lnTo>
                    <a:pt x="79" y="305"/>
                  </a:lnTo>
                  <a:lnTo>
                    <a:pt x="122" y="412"/>
                  </a:lnTo>
                  <a:lnTo>
                    <a:pt x="99" y="279"/>
                  </a:lnTo>
                  <a:lnTo>
                    <a:pt x="61" y="214"/>
                  </a:lnTo>
                  <a:lnTo>
                    <a:pt x="118" y="231"/>
                  </a:lnTo>
                  <a:lnTo>
                    <a:pt x="155" y="197"/>
                  </a:lnTo>
                  <a:lnTo>
                    <a:pt x="392" y="126"/>
                  </a:lnTo>
                  <a:lnTo>
                    <a:pt x="451" y="71"/>
                  </a:lnTo>
                  <a:lnTo>
                    <a:pt x="473" y="0"/>
                  </a:lnTo>
                  <a:lnTo>
                    <a:pt x="439" y="59"/>
                  </a:lnTo>
                  <a:lnTo>
                    <a:pt x="374" y="112"/>
                  </a:lnTo>
                  <a:lnTo>
                    <a:pt x="135" y="181"/>
                  </a:lnTo>
                  <a:lnTo>
                    <a:pt x="104" y="208"/>
                  </a:lnTo>
                  <a:lnTo>
                    <a:pt x="25" y="146"/>
                  </a:lnTo>
                  <a:lnTo>
                    <a:pt x="0" y="67"/>
                  </a:lnTo>
                  <a:close/>
                </a:path>
              </a:pathLst>
            </a:custGeom>
            <a:solidFill>
              <a:srgbClr val="000000"/>
            </a:solidFill>
            <a:ln w="9525">
              <a:noFill/>
              <a:round/>
              <a:headEnd/>
              <a:tailEnd/>
            </a:ln>
          </p:spPr>
          <p:txBody>
            <a:bodyPr/>
            <a:lstStyle/>
            <a:p>
              <a:endParaRPr lang="fr-FR"/>
            </a:p>
          </p:txBody>
        </p:sp>
        <p:sp>
          <p:nvSpPr>
            <p:cNvPr id="19781" name="Freeform 243"/>
            <p:cNvSpPr>
              <a:spLocks/>
            </p:cNvSpPr>
            <p:nvPr/>
          </p:nvSpPr>
          <p:spPr bwMode="auto">
            <a:xfrm>
              <a:off x="615" y="1318"/>
              <a:ext cx="43" cy="28"/>
            </a:xfrm>
            <a:custGeom>
              <a:avLst/>
              <a:gdLst>
                <a:gd name="T0" fmla="*/ 0 w 260"/>
                <a:gd name="T1" fmla="*/ 0 h 171"/>
                <a:gd name="T2" fmla="*/ 0 w 260"/>
                <a:gd name="T3" fmla="*/ 0 h 171"/>
                <a:gd name="T4" fmla="*/ 1 w 260"/>
                <a:gd name="T5" fmla="*/ 1 h 171"/>
                <a:gd name="T6" fmla="*/ 1 w 260"/>
                <a:gd name="T7" fmla="*/ 1 h 171"/>
                <a:gd name="T8" fmla="*/ 1 w 260"/>
                <a:gd name="T9" fmla="*/ 1 h 171"/>
                <a:gd name="T10" fmla="*/ 1 w 260"/>
                <a:gd name="T11" fmla="*/ 1 h 171"/>
                <a:gd name="T12" fmla="*/ 0 w 260"/>
                <a:gd name="T13" fmla="*/ 0 h 171"/>
                <a:gd name="T14" fmla="*/ 0 w 260"/>
                <a:gd name="T15" fmla="*/ 0 h 171"/>
                <a:gd name="T16" fmla="*/ 0 w 260"/>
                <a:gd name="T17" fmla="*/ 0 h 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0"/>
                <a:gd name="T28" fmla="*/ 0 h 171"/>
                <a:gd name="T29" fmla="*/ 260 w 260"/>
                <a:gd name="T30" fmla="*/ 171 h 1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0" h="171">
                  <a:moveTo>
                    <a:pt x="2" y="0"/>
                  </a:moveTo>
                  <a:lnTo>
                    <a:pt x="16" y="61"/>
                  </a:lnTo>
                  <a:lnTo>
                    <a:pt x="186" y="132"/>
                  </a:lnTo>
                  <a:lnTo>
                    <a:pt x="260" y="157"/>
                  </a:lnTo>
                  <a:lnTo>
                    <a:pt x="248" y="171"/>
                  </a:lnTo>
                  <a:lnTo>
                    <a:pt x="163" y="138"/>
                  </a:lnTo>
                  <a:lnTo>
                    <a:pt x="0" y="67"/>
                  </a:lnTo>
                  <a:lnTo>
                    <a:pt x="2" y="0"/>
                  </a:lnTo>
                  <a:close/>
                </a:path>
              </a:pathLst>
            </a:custGeom>
            <a:solidFill>
              <a:srgbClr val="000000"/>
            </a:solidFill>
            <a:ln w="9525">
              <a:noFill/>
              <a:round/>
              <a:headEnd/>
              <a:tailEnd/>
            </a:ln>
          </p:spPr>
          <p:txBody>
            <a:bodyPr/>
            <a:lstStyle/>
            <a:p>
              <a:endParaRPr lang="fr-FR"/>
            </a:p>
          </p:txBody>
        </p:sp>
        <p:sp>
          <p:nvSpPr>
            <p:cNvPr id="19782" name="Freeform 244"/>
            <p:cNvSpPr>
              <a:spLocks/>
            </p:cNvSpPr>
            <p:nvPr/>
          </p:nvSpPr>
          <p:spPr bwMode="auto">
            <a:xfrm>
              <a:off x="578" y="1268"/>
              <a:ext cx="16" cy="12"/>
            </a:xfrm>
            <a:custGeom>
              <a:avLst/>
              <a:gdLst>
                <a:gd name="T0" fmla="*/ 0 w 99"/>
                <a:gd name="T1" fmla="*/ 0 h 75"/>
                <a:gd name="T2" fmla="*/ 0 w 99"/>
                <a:gd name="T3" fmla="*/ 0 h 75"/>
                <a:gd name="T4" fmla="*/ 0 w 99"/>
                <a:gd name="T5" fmla="*/ 0 h 75"/>
                <a:gd name="T6" fmla="*/ 0 w 99"/>
                <a:gd name="T7" fmla="*/ 0 h 75"/>
                <a:gd name="T8" fmla="*/ 0 w 99"/>
                <a:gd name="T9" fmla="*/ 0 h 75"/>
                <a:gd name="T10" fmla="*/ 0 w 99"/>
                <a:gd name="T11" fmla="*/ 0 h 75"/>
                <a:gd name="T12" fmla="*/ 0 w 99"/>
                <a:gd name="T13" fmla="*/ 0 h 75"/>
                <a:gd name="T14" fmla="*/ 0 w 99"/>
                <a:gd name="T15" fmla="*/ 0 h 75"/>
                <a:gd name="T16" fmla="*/ 0 w 99"/>
                <a:gd name="T17" fmla="*/ 0 h 75"/>
                <a:gd name="T18" fmla="*/ 0 w 99"/>
                <a:gd name="T19" fmla="*/ 0 h 75"/>
                <a:gd name="T20" fmla="*/ 0 w 99"/>
                <a:gd name="T21" fmla="*/ 0 h 75"/>
                <a:gd name="T22" fmla="*/ 0 w 99"/>
                <a:gd name="T23" fmla="*/ 0 h 75"/>
                <a:gd name="T24" fmla="*/ 0 w 99"/>
                <a:gd name="T25" fmla="*/ 0 h 75"/>
                <a:gd name="T26" fmla="*/ 0 w 99"/>
                <a:gd name="T27" fmla="*/ 0 h 75"/>
                <a:gd name="T28" fmla="*/ 0 w 99"/>
                <a:gd name="T29" fmla="*/ 0 h 75"/>
                <a:gd name="T30" fmla="*/ 0 w 99"/>
                <a:gd name="T31" fmla="*/ 0 h 75"/>
                <a:gd name="T32" fmla="*/ 0 w 99"/>
                <a:gd name="T33" fmla="*/ 0 h 75"/>
                <a:gd name="T34" fmla="*/ 0 w 99"/>
                <a:gd name="T35" fmla="*/ 0 h 75"/>
                <a:gd name="T36" fmla="*/ 0 w 99"/>
                <a:gd name="T37" fmla="*/ 0 h 75"/>
                <a:gd name="T38" fmla="*/ 0 w 99"/>
                <a:gd name="T39" fmla="*/ 0 h 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9"/>
                <a:gd name="T61" fmla="*/ 0 h 75"/>
                <a:gd name="T62" fmla="*/ 99 w 99"/>
                <a:gd name="T63" fmla="*/ 75 h 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9" h="75">
                  <a:moveTo>
                    <a:pt x="12" y="9"/>
                  </a:moveTo>
                  <a:lnTo>
                    <a:pt x="26" y="16"/>
                  </a:lnTo>
                  <a:lnTo>
                    <a:pt x="53" y="19"/>
                  </a:lnTo>
                  <a:lnTo>
                    <a:pt x="46" y="29"/>
                  </a:lnTo>
                  <a:lnTo>
                    <a:pt x="40" y="41"/>
                  </a:lnTo>
                  <a:lnTo>
                    <a:pt x="7" y="44"/>
                  </a:lnTo>
                  <a:lnTo>
                    <a:pt x="0" y="49"/>
                  </a:lnTo>
                  <a:lnTo>
                    <a:pt x="28" y="52"/>
                  </a:lnTo>
                  <a:lnTo>
                    <a:pt x="37" y="64"/>
                  </a:lnTo>
                  <a:lnTo>
                    <a:pt x="21" y="74"/>
                  </a:lnTo>
                  <a:lnTo>
                    <a:pt x="47" y="75"/>
                  </a:lnTo>
                  <a:lnTo>
                    <a:pt x="70" y="63"/>
                  </a:lnTo>
                  <a:lnTo>
                    <a:pt x="89" y="52"/>
                  </a:lnTo>
                  <a:lnTo>
                    <a:pt x="99" y="34"/>
                  </a:lnTo>
                  <a:lnTo>
                    <a:pt x="98" y="21"/>
                  </a:lnTo>
                  <a:lnTo>
                    <a:pt x="77" y="4"/>
                  </a:lnTo>
                  <a:lnTo>
                    <a:pt x="54" y="0"/>
                  </a:lnTo>
                  <a:lnTo>
                    <a:pt x="31" y="2"/>
                  </a:lnTo>
                  <a:lnTo>
                    <a:pt x="12" y="9"/>
                  </a:lnTo>
                  <a:close/>
                </a:path>
              </a:pathLst>
            </a:custGeom>
            <a:solidFill>
              <a:srgbClr val="000000"/>
            </a:solidFill>
            <a:ln w="9525">
              <a:noFill/>
              <a:round/>
              <a:headEnd/>
              <a:tailEnd/>
            </a:ln>
          </p:spPr>
          <p:txBody>
            <a:bodyPr/>
            <a:lstStyle/>
            <a:p>
              <a:endParaRPr lang="fr-FR"/>
            </a:p>
          </p:txBody>
        </p:sp>
        <p:sp>
          <p:nvSpPr>
            <p:cNvPr id="19783" name="Freeform 245"/>
            <p:cNvSpPr>
              <a:spLocks/>
            </p:cNvSpPr>
            <p:nvPr/>
          </p:nvSpPr>
          <p:spPr bwMode="auto">
            <a:xfrm>
              <a:off x="599" y="1269"/>
              <a:ext cx="14" cy="13"/>
            </a:xfrm>
            <a:custGeom>
              <a:avLst/>
              <a:gdLst>
                <a:gd name="T0" fmla="*/ 0 w 89"/>
                <a:gd name="T1" fmla="*/ 0 h 79"/>
                <a:gd name="T2" fmla="*/ 0 w 89"/>
                <a:gd name="T3" fmla="*/ 0 h 79"/>
                <a:gd name="T4" fmla="*/ 0 w 89"/>
                <a:gd name="T5" fmla="*/ 0 h 79"/>
                <a:gd name="T6" fmla="*/ 0 w 89"/>
                <a:gd name="T7" fmla="*/ 0 h 79"/>
                <a:gd name="T8" fmla="*/ 0 w 89"/>
                <a:gd name="T9" fmla="*/ 0 h 79"/>
                <a:gd name="T10" fmla="*/ 0 w 89"/>
                <a:gd name="T11" fmla="*/ 0 h 79"/>
                <a:gd name="T12" fmla="*/ 0 w 89"/>
                <a:gd name="T13" fmla="*/ 0 h 79"/>
                <a:gd name="T14" fmla="*/ 0 w 89"/>
                <a:gd name="T15" fmla="*/ 0 h 79"/>
                <a:gd name="T16" fmla="*/ 0 w 89"/>
                <a:gd name="T17" fmla="*/ 0 h 79"/>
                <a:gd name="T18" fmla="*/ 0 w 89"/>
                <a:gd name="T19" fmla="*/ 0 h 79"/>
                <a:gd name="T20" fmla="*/ 0 w 89"/>
                <a:gd name="T21" fmla="*/ 0 h 79"/>
                <a:gd name="T22" fmla="*/ 0 w 89"/>
                <a:gd name="T23" fmla="*/ 0 h 79"/>
                <a:gd name="T24" fmla="*/ 0 w 89"/>
                <a:gd name="T25" fmla="*/ 0 h 79"/>
                <a:gd name="T26" fmla="*/ 0 w 89"/>
                <a:gd name="T27" fmla="*/ 0 h 79"/>
                <a:gd name="T28" fmla="*/ 0 w 89"/>
                <a:gd name="T29" fmla="*/ 0 h 79"/>
                <a:gd name="T30" fmla="*/ 0 w 89"/>
                <a:gd name="T31" fmla="*/ 0 h 79"/>
                <a:gd name="T32" fmla="*/ 0 w 89"/>
                <a:gd name="T33" fmla="*/ 0 h 7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9"/>
                <a:gd name="T52" fmla="*/ 0 h 79"/>
                <a:gd name="T53" fmla="*/ 89 w 89"/>
                <a:gd name="T54" fmla="*/ 79 h 7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9" h="79">
                  <a:moveTo>
                    <a:pt x="1" y="14"/>
                  </a:moveTo>
                  <a:lnTo>
                    <a:pt x="25" y="0"/>
                  </a:lnTo>
                  <a:lnTo>
                    <a:pt x="45" y="0"/>
                  </a:lnTo>
                  <a:lnTo>
                    <a:pt x="89" y="7"/>
                  </a:lnTo>
                  <a:lnTo>
                    <a:pt x="51" y="15"/>
                  </a:lnTo>
                  <a:lnTo>
                    <a:pt x="47" y="29"/>
                  </a:lnTo>
                  <a:lnTo>
                    <a:pt x="83" y="41"/>
                  </a:lnTo>
                  <a:lnTo>
                    <a:pt x="89" y="51"/>
                  </a:lnTo>
                  <a:lnTo>
                    <a:pt x="51" y="56"/>
                  </a:lnTo>
                  <a:lnTo>
                    <a:pt x="57" y="70"/>
                  </a:lnTo>
                  <a:lnTo>
                    <a:pt x="70" y="79"/>
                  </a:lnTo>
                  <a:lnTo>
                    <a:pt x="40" y="74"/>
                  </a:lnTo>
                  <a:lnTo>
                    <a:pt x="14" y="53"/>
                  </a:lnTo>
                  <a:lnTo>
                    <a:pt x="8" y="39"/>
                  </a:lnTo>
                  <a:lnTo>
                    <a:pt x="0" y="26"/>
                  </a:lnTo>
                  <a:lnTo>
                    <a:pt x="1" y="14"/>
                  </a:lnTo>
                  <a:close/>
                </a:path>
              </a:pathLst>
            </a:custGeom>
            <a:solidFill>
              <a:srgbClr val="000000"/>
            </a:solidFill>
            <a:ln w="9525">
              <a:noFill/>
              <a:round/>
              <a:headEnd/>
              <a:tailEnd/>
            </a:ln>
          </p:spPr>
          <p:txBody>
            <a:bodyPr/>
            <a:lstStyle/>
            <a:p>
              <a:endParaRPr lang="fr-FR"/>
            </a:p>
          </p:txBody>
        </p:sp>
        <p:sp>
          <p:nvSpPr>
            <p:cNvPr id="19784" name="Freeform 246"/>
            <p:cNvSpPr>
              <a:spLocks/>
            </p:cNvSpPr>
            <p:nvPr/>
          </p:nvSpPr>
          <p:spPr bwMode="auto">
            <a:xfrm>
              <a:off x="587" y="1286"/>
              <a:ext cx="18" cy="9"/>
            </a:xfrm>
            <a:custGeom>
              <a:avLst/>
              <a:gdLst>
                <a:gd name="T0" fmla="*/ 0 w 112"/>
                <a:gd name="T1" fmla="*/ 0 h 55"/>
                <a:gd name="T2" fmla="*/ 0 w 112"/>
                <a:gd name="T3" fmla="*/ 0 h 55"/>
                <a:gd name="T4" fmla="*/ 0 w 112"/>
                <a:gd name="T5" fmla="*/ 0 h 55"/>
                <a:gd name="T6" fmla="*/ 0 w 112"/>
                <a:gd name="T7" fmla="*/ 0 h 55"/>
                <a:gd name="T8" fmla="*/ 0 w 112"/>
                <a:gd name="T9" fmla="*/ 0 h 55"/>
                <a:gd name="T10" fmla="*/ 0 w 112"/>
                <a:gd name="T11" fmla="*/ 0 h 55"/>
                <a:gd name="T12" fmla="*/ 0 w 112"/>
                <a:gd name="T13" fmla="*/ 0 h 55"/>
                <a:gd name="T14" fmla="*/ 0 w 112"/>
                <a:gd name="T15" fmla="*/ 0 h 55"/>
                <a:gd name="T16" fmla="*/ 0 w 112"/>
                <a:gd name="T17" fmla="*/ 0 h 55"/>
                <a:gd name="T18" fmla="*/ 0 w 112"/>
                <a:gd name="T19" fmla="*/ 0 h 55"/>
                <a:gd name="T20" fmla="*/ 0 w 112"/>
                <a:gd name="T21" fmla="*/ 0 h 55"/>
                <a:gd name="T22" fmla="*/ 0 w 112"/>
                <a:gd name="T23" fmla="*/ 0 h 55"/>
                <a:gd name="T24" fmla="*/ 0 w 112"/>
                <a:gd name="T25" fmla="*/ 0 h 55"/>
                <a:gd name="T26" fmla="*/ 0 w 112"/>
                <a:gd name="T27" fmla="*/ 0 h 55"/>
                <a:gd name="T28" fmla="*/ 0 w 112"/>
                <a:gd name="T29" fmla="*/ 0 h 55"/>
                <a:gd name="T30" fmla="*/ 0 w 112"/>
                <a:gd name="T31" fmla="*/ 0 h 55"/>
                <a:gd name="T32" fmla="*/ 0 w 112"/>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2"/>
                <a:gd name="T52" fmla="*/ 0 h 55"/>
                <a:gd name="T53" fmla="*/ 112 w 112"/>
                <a:gd name="T54" fmla="*/ 55 h 5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2" h="55">
                  <a:moveTo>
                    <a:pt x="1" y="19"/>
                  </a:moveTo>
                  <a:lnTo>
                    <a:pt x="30" y="13"/>
                  </a:lnTo>
                  <a:lnTo>
                    <a:pt x="32" y="0"/>
                  </a:lnTo>
                  <a:lnTo>
                    <a:pt x="43" y="4"/>
                  </a:lnTo>
                  <a:lnTo>
                    <a:pt x="65" y="19"/>
                  </a:lnTo>
                  <a:lnTo>
                    <a:pt x="85" y="13"/>
                  </a:lnTo>
                  <a:lnTo>
                    <a:pt x="93" y="22"/>
                  </a:lnTo>
                  <a:lnTo>
                    <a:pt x="111" y="14"/>
                  </a:lnTo>
                  <a:lnTo>
                    <a:pt x="112" y="33"/>
                  </a:lnTo>
                  <a:lnTo>
                    <a:pt x="95" y="40"/>
                  </a:lnTo>
                  <a:lnTo>
                    <a:pt x="77" y="42"/>
                  </a:lnTo>
                  <a:lnTo>
                    <a:pt x="51" y="55"/>
                  </a:lnTo>
                  <a:lnTo>
                    <a:pt x="37" y="49"/>
                  </a:lnTo>
                  <a:lnTo>
                    <a:pt x="16" y="35"/>
                  </a:lnTo>
                  <a:lnTo>
                    <a:pt x="0" y="26"/>
                  </a:lnTo>
                  <a:lnTo>
                    <a:pt x="1" y="19"/>
                  </a:lnTo>
                  <a:close/>
                </a:path>
              </a:pathLst>
            </a:custGeom>
            <a:solidFill>
              <a:srgbClr val="000000"/>
            </a:solidFill>
            <a:ln w="9525">
              <a:noFill/>
              <a:round/>
              <a:headEnd/>
              <a:tailEnd/>
            </a:ln>
          </p:spPr>
          <p:txBody>
            <a:bodyPr/>
            <a:lstStyle/>
            <a:p>
              <a:endParaRPr lang="fr-FR"/>
            </a:p>
          </p:txBody>
        </p:sp>
        <p:sp>
          <p:nvSpPr>
            <p:cNvPr id="19785" name="Freeform 247"/>
            <p:cNvSpPr>
              <a:spLocks/>
            </p:cNvSpPr>
            <p:nvPr/>
          </p:nvSpPr>
          <p:spPr bwMode="auto">
            <a:xfrm>
              <a:off x="574" y="1287"/>
              <a:ext cx="12" cy="21"/>
            </a:xfrm>
            <a:custGeom>
              <a:avLst/>
              <a:gdLst>
                <a:gd name="T0" fmla="*/ 0 w 72"/>
                <a:gd name="T1" fmla="*/ 0 h 127"/>
                <a:gd name="T2" fmla="*/ 0 w 72"/>
                <a:gd name="T3" fmla="*/ 0 h 127"/>
                <a:gd name="T4" fmla="*/ 0 w 72"/>
                <a:gd name="T5" fmla="*/ 0 h 127"/>
                <a:gd name="T6" fmla="*/ 0 w 72"/>
                <a:gd name="T7" fmla="*/ 0 h 127"/>
                <a:gd name="T8" fmla="*/ 0 w 72"/>
                <a:gd name="T9" fmla="*/ 0 h 127"/>
                <a:gd name="T10" fmla="*/ 0 w 72"/>
                <a:gd name="T11" fmla="*/ 0 h 127"/>
                <a:gd name="T12" fmla="*/ 0 w 72"/>
                <a:gd name="T13" fmla="*/ 0 h 127"/>
                <a:gd name="T14" fmla="*/ 0 w 72"/>
                <a:gd name="T15" fmla="*/ 0 h 127"/>
                <a:gd name="T16" fmla="*/ 0 w 72"/>
                <a:gd name="T17" fmla="*/ 0 h 1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127"/>
                <a:gd name="T29" fmla="*/ 72 w 72"/>
                <a:gd name="T30" fmla="*/ 127 h 1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127">
                  <a:moveTo>
                    <a:pt x="72" y="0"/>
                  </a:moveTo>
                  <a:lnTo>
                    <a:pt x="47" y="20"/>
                  </a:lnTo>
                  <a:lnTo>
                    <a:pt x="8" y="38"/>
                  </a:lnTo>
                  <a:lnTo>
                    <a:pt x="0" y="92"/>
                  </a:lnTo>
                  <a:lnTo>
                    <a:pt x="14" y="127"/>
                  </a:lnTo>
                  <a:lnTo>
                    <a:pt x="45" y="43"/>
                  </a:lnTo>
                  <a:lnTo>
                    <a:pt x="63" y="27"/>
                  </a:lnTo>
                  <a:lnTo>
                    <a:pt x="72" y="0"/>
                  </a:lnTo>
                  <a:close/>
                </a:path>
              </a:pathLst>
            </a:custGeom>
            <a:solidFill>
              <a:srgbClr val="000000"/>
            </a:solidFill>
            <a:ln w="9525">
              <a:noFill/>
              <a:round/>
              <a:headEnd/>
              <a:tailEnd/>
            </a:ln>
          </p:spPr>
          <p:txBody>
            <a:bodyPr/>
            <a:lstStyle/>
            <a:p>
              <a:endParaRPr lang="fr-FR"/>
            </a:p>
          </p:txBody>
        </p:sp>
        <p:sp>
          <p:nvSpPr>
            <p:cNvPr id="19786" name="Freeform 248"/>
            <p:cNvSpPr>
              <a:spLocks/>
            </p:cNvSpPr>
            <p:nvPr/>
          </p:nvSpPr>
          <p:spPr bwMode="auto">
            <a:xfrm>
              <a:off x="575" y="1289"/>
              <a:ext cx="44" cy="44"/>
            </a:xfrm>
            <a:custGeom>
              <a:avLst/>
              <a:gdLst>
                <a:gd name="T0" fmla="*/ 1 w 263"/>
                <a:gd name="T1" fmla="*/ 0 h 266"/>
                <a:gd name="T2" fmla="*/ 1 w 263"/>
                <a:gd name="T3" fmla="*/ 0 h 266"/>
                <a:gd name="T4" fmla="*/ 1 w 263"/>
                <a:gd name="T5" fmla="*/ 0 h 266"/>
                <a:gd name="T6" fmla="*/ 1 w 263"/>
                <a:gd name="T7" fmla="*/ 0 h 266"/>
                <a:gd name="T8" fmla="*/ 1 w 263"/>
                <a:gd name="T9" fmla="*/ 0 h 266"/>
                <a:gd name="T10" fmla="*/ 1 w 263"/>
                <a:gd name="T11" fmla="*/ 0 h 266"/>
                <a:gd name="T12" fmla="*/ 0 w 263"/>
                <a:gd name="T13" fmla="*/ 0 h 266"/>
                <a:gd name="T14" fmla="*/ 0 w 263"/>
                <a:gd name="T15" fmla="*/ 0 h 266"/>
                <a:gd name="T16" fmla="*/ 0 w 263"/>
                <a:gd name="T17" fmla="*/ 0 h 266"/>
                <a:gd name="T18" fmla="*/ 1 w 263"/>
                <a:gd name="T19" fmla="*/ 0 h 266"/>
                <a:gd name="T20" fmla="*/ 1 w 263"/>
                <a:gd name="T21" fmla="*/ 0 h 266"/>
                <a:gd name="T22" fmla="*/ 1 w 263"/>
                <a:gd name="T23" fmla="*/ 0 h 266"/>
                <a:gd name="T24" fmla="*/ 1 w 263"/>
                <a:gd name="T25" fmla="*/ 0 h 266"/>
                <a:gd name="T26" fmla="*/ 1 w 263"/>
                <a:gd name="T27" fmla="*/ 0 h 266"/>
                <a:gd name="T28" fmla="*/ 1 w 263"/>
                <a:gd name="T29" fmla="*/ 0 h 266"/>
                <a:gd name="T30" fmla="*/ 1 w 263"/>
                <a:gd name="T31" fmla="*/ 0 h 266"/>
                <a:gd name="T32" fmla="*/ 1 w 263"/>
                <a:gd name="T33" fmla="*/ 1 h 266"/>
                <a:gd name="T34" fmla="*/ 1 w 263"/>
                <a:gd name="T35" fmla="*/ 1 h 266"/>
                <a:gd name="T36" fmla="*/ 1 w 263"/>
                <a:gd name="T37" fmla="*/ 1 h 266"/>
                <a:gd name="T38" fmla="*/ 0 w 263"/>
                <a:gd name="T39" fmla="*/ 1 h 266"/>
                <a:gd name="T40" fmla="*/ 0 w 263"/>
                <a:gd name="T41" fmla="*/ 1 h 266"/>
                <a:gd name="T42" fmla="*/ 0 w 263"/>
                <a:gd name="T43" fmla="*/ 1 h 266"/>
                <a:gd name="T44" fmla="*/ 0 w 263"/>
                <a:gd name="T45" fmla="*/ 1 h 266"/>
                <a:gd name="T46" fmla="*/ 0 w 263"/>
                <a:gd name="T47" fmla="*/ 1 h 266"/>
                <a:gd name="T48" fmla="*/ 0 w 263"/>
                <a:gd name="T49" fmla="*/ 1 h 266"/>
                <a:gd name="T50" fmla="*/ 1 w 263"/>
                <a:gd name="T51" fmla="*/ 1 h 266"/>
                <a:gd name="T52" fmla="*/ 1 w 263"/>
                <a:gd name="T53" fmla="*/ 1 h 266"/>
                <a:gd name="T54" fmla="*/ 1 w 263"/>
                <a:gd name="T55" fmla="*/ 1 h 266"/>
                <a:gd name="T56" fmla="*/ 1 w 263"/>
                <a:gd name="T57" fmla="*/ 1 h 266"/>
                <a:gd name="T58" fmla="*/ 1 w 263"/>
                <a:gd name="T59" fmla="*/ 1 h 266"/>
                <a:gd name="T60" fmla="*/ 1 w 263"/>
                <a:gd name="T61" fmla="*/ 0 h 266"/>
                <a:gd name="T62" fmla="*/ 1 w 263"/>
                <a:gd name="T63" fmla="*/ 0 h 266"/>
                <a:gd name="T64" fmla="*/ 1 w 263"/>
                <a:gd name="T65" fmla="*/ 0 h 266"/>
                <a:gd name="T66" fmla="*/ 1 w 263"/>
                <a:gd name="T67" fmla="*/ 0 h 266"/>
                <a:gd name="T68" fmla="*/ 1 w 263"/>
                <a:gd name="T69" fmla="*/ 0 h 266"/>
                <a:gd name="T70" fmla="*/ 1 w 263"/>
                <a:gd name="T71" fmla="*/ 0 h 266"/>
                <a:gd name="T72" fmla="*/ 1 w 263"/>
                <a:gd name="T73" fmla="*/ 0 h 2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266"/>
                <a:gd name="T113" fmla="*/ 263 w 263"/>
                <a:gd name="T114" fmla="*/ 266 h 2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266">
                  <a:moveTo>
                    <a:pt x="189" y="0"/>
                  </a:moveTo>
                  <a:lnTo>
                    <a:pt x="196" y="24"/>
                  </a:lnTo>
                  <a:lnTo>
                    <a:pt x="207" y="60"/>
                  </a:lnTo>
                  <a:lnTo>
                    <a:pt x="196" y="83"/>
                  </a:lnTo>
                  <a:lnTo>
                    <a:pt x="146" y="52"/>
                  </a:lnTo>
                  <a:lnTo>
                    <a:pt x="87" y="52"/>
                  </a:lnTo>
                  <a:lnTo>
                    <a:pt x="46" y="76"/>
                  </a:lnTo>
                  <a:lnTo>
                    <a:pt x="86" y="82"/>
                  </a:lnTo>
                  <a:lnTo>
                    <a:pt x="81" y="73"/>
                  </a:lnTo>
                  <a:lnTo>
                    <a:pt x="88" y="63"/>
                  </a:lnTo>
                  <a:lnTo>
                    <a:pt x="137" y="63"/>
                  </a:lnTo>
                  <a:lnTo>
                    <a:pt x="144" y="76"/>
                  </a:lnTo>
                  <a:lnTo>
                    <a:pt x="131" y="84"/>
                  </a:lnTo>
                  <a:lnTo>
                    <a:pt x="173" y="87"/>
                  </a:lnTo>
                  <a:lnTo>
                    <a:pt x="170" y="100"/>
                  </a:lnTo>
                  <a:lnTo>
                    <a:pt x="146" y="119"/>
                  </a:lnTo>
                  <a:lnTo>
                    <a:pt x="173" y="148"/>
                  </a:lnTo>
                  <a:lnTo>
                    <a:pt x="157" y="176"/>
                  </a:lnTo>
                  <a:lnTo>
                    <a:pt x="88" y="176"/>
                  </a:lnTo>
                  <a:lnTo>
                    <a:pt x="45" y="150"/>
                  </a:lnTo>
                  <a:lnTo>
                    <a:pt x="35" y="157"/>
                  </a:lnTo>
                  <a:lnTo>
                    <a:pt x="72" y="196"/>
                  </a:lnTo>
                  <a:lnTo>
                    <a:pt x="29" y="197"/>
                  </a:lnTo>
                  <a:lnTo>
                    <a:pt x="0" y="157"/>
                  </a:lnTo>
                  <a:lnTo>
                    <a:pt x="2" y="187"/>
                  </a:lnTo>
                  <a:lnTo>
                    <a:pt x="90" y="258"/>
                  </a:lnTo>
                  <a:lnTo>
                    <a:pt x="116" y="266"/>
                  </a:lnTo>
                  <a:lnTo>
                    <a:pt x="194" y="219"/>
                  </a:lnTo>
                  <a:lnTo>
                    <a:pt x="222" y="187"/>
                  </a:lnTo>
                  <a:lnTo>
                    <a:pt x="234" y="136"/>
                  </a:lnTo>
                  <a:lnTo>
                    <a:pt x="257" y="70"/>
                  </a:lnTo>
                  <a:lnTo>
                    <a:pt x="263" y="18"/>
                  </a:lnTo>
                  <a:lnTo>
                    <a:pt x="250" y="31"/>
                  </a:lnTo>
                  <a:lnTo>
                    <a:pt x="222" y="30"/>
                  </a:lnTo>
                  <a:lnTo>
                    <a:pt x="198" y="8"/>
                  </a:lnTo>
                  <a:lnTo>
                    <a:pt x="189" y="0"/>
                  </a:lnTo>
                  <a:close/>
                </a:path>
              </a:pathLst>
            </a:custGeom>
            <a:solidFill>
              <a:srgbClr val="000000"/>
            </a:solidFill>
            <a:ln w="9525">
              <a:noFill/>
              <a:round/>
              <a:headEnd/>
              <a:tailEnd/>
            </a:ln>
          </p:spPr>
          <p:txBody>
            <a:bodyPr/>
            <a:lstStyle/>
            <a:p>
              <a:endParaRPr lang="fr-FR"/>
            </a:p>
          </p:txBody>
        </p:sp>
        <p:sp>
          <p:nvSpPr>
            <p:cNvPr id="19787" name="Freeform 249"/>
            <p:cNvSpPr>
              <a:spLocks/>
            </p:cNvSpPr>
            <p:nvPr/>
          </p:nvSpPr>
          <p:spPr bwMode="auto">
            <a:xfrm>
              <a:off x="581" y="1297"/>
              <a:ext cx="4" cy="6"/>
            </a:xfrm>
            <a:custGeom>
              <a:avLst/>
              <a:gdLst>
                <a:gd name="T0" fmla="*/ 0 w 20"/>
                <a:gd name="T1" fmla="*/ 0 h 42"/>
                <a:gd name="T2" fmla="*/ 0 w 20"/>
                <a:gd name="T3" fmla="*/ 0 h 42"/>
                <a:gd name="T4" fmla="*/ 0 w 20"/>
                <a:gd name="T5" fmla="*/ 0 h 42"/>
                <a:gd name="T6" fmla="*/ 0 w 20"/>
                <a:gd name="T7" fmla="*/ 0 h 42"/>
                <a:gd name="T8" fmla="*/ 0 w 20"/>
                <a:gd name="T9" fmla="*/ 0 h 42"/>
                <a:gd name="T10" fmla="*/ 0 w 20"/>
                <a:gd name="T11" fmla="*/ 0 h 42"/>
                <a:gd name="T12" fmla="*/ 0 60000 65536"/>
                <a:gd name="T13" fmla="*/ 0 60000 65536"/>
                <a:gd name="T14" fmla="*/ 0 60000 65536"/>
                <a:gd name="T15" fmla="*/ 0 60000 65536"/>
                <a:gd name="T16" fmla="*/ 0 60000 65536"/>
                <a:gd name="T17" fmla="*/ 0 60000 65536"/>
                <a:gd name="T18" fmla="*/ 0 w 20"/>
                <a:gd name="T19" fmla="*/ 0 h 42"/>
                <a:gd name="T20" fmla="*/ 20 w 20"/>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20" h="42">
                  <a:moveTo>
                    <a:pt x="9" y="0"/>
                  </a:moveTo>
                  <a:lnTo>
                    <a:pt x="20" y="20"/>
                  </a:lnTo>
                  <a:lnTo>
                    <a:pt x="9" y="42"/>
                  </a:lnTo>
                  <a:lnTo>
                    <a:pt x="0" y="26"/>
                  </a:lnTo>
                  <a:lnTo>
                    <a:pt x="9" y="0"/>
                  </a:lnTo>
                  <a:close/>
                </a:path>
              </a:pathLst>
            </a:custGeom>
            <a:solidFill>
              <a:srgbClr val="000000"/>
            </a:solidFill>
            <a:ln w="9525">
              <a:noFill/>
              <a:round/>
              <a:headEnd/>
              <a:tailEnd/>
            </a:ln>
          </p:spPr>
          <p:txBody>
            <a:bodyPr/>
            <a:lstStyle/>
            <a:p>
              <a:endParaRPr lang="fr-FR"/>
            </a:p>
          </p:txBody>
        </p:sp>
        <p:sp>
          <p:nvSpPr>
            <p:cNvPr id="19788" name="Freeform 250"/>
            <p:cNvSpPr>
              <a:spLocks/>
            </p:cNvSpPr>
            <p:nvPr/>
          </p:nvSpPr>
          <p:spPr bwMode="auto">
            <a:xfrm>
              <a:off x="587" y="1305"/>
              <a:ext cx="18" cy="8"/>
            </a:xfrm>
            <a:custGeom>
              <a:avLst/>
              <a:gdLst>
                <a:gd name="T0" fmla="*/ 0 w 108"/>
                <a:gd name="T1" fmla="*/ 0 h 49"/>
                <a:gd name="T2" fmla="*/ 0 w 108"/>
                <a:gd name="T3" fmla="*/ 0 h 49"/>
                <a:gd name="T4" fmla="*/ 1 w 108"/>
                <a:gd name="T5" fmla="*/ 0 h 49"/>
                <a:gd name="T6" fmla="*/ 0 w 108"/>
                <a:gd name="T7" fmla="*/ 0 h 49"/>
                <a:gd name="T8" fmla="*/ 0 w 108"/>
                <a:gd name="T9" fmla="*/ 0 h 49"/>
                <a:gd name="T10" fmla="*/ 0 w 108"/>
                <a:gd name="T11" fmla="*/ 0 h 49"/>
                <a:gd name="T12" fmla="*/ 0 w 108"/>
                <a:gd name="T13" fmla="*/ 0 h 49"/>
                <a:gd name="T14" fmla="*/ 0 w 108"/>
                <a:gd name="T15" fmla="*/ 0 h 49"/>
                <a:gd name="T16" fmla="*/ 0 60000 65536"/>
                <a:gd name="T17" fmla="*/ 0 60000 65536"/>
                <a:gd name="T18" fmla="*/ 0 60000 65536"/>
                <a:gd name="T19" fmla="*/ 0 60000 65536"/>
                <a:gd name="T20" fmla="*/ 0 60000 65536"/>
                <a:gd name="T21" fmla="*/ 0 60000 65536"/>
                <a:gd name="T22" fmla="*/ 0 60000 65536"/>
                <a:gd name="T23" fmla="*/ 0 60000 65536"/>
                <a:gd name="T24" fmla="*/ 0 w 108"/>
                <a:gd name="T25" fmla="*/ 0 h 49"/>
                <a:gd name="T26" fmla="*/ 108 w 108"/>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8" h="49">
                  <a:moveTo>
                    <a:pt x="0" y="0"/>
                  </a:moveTo>
                  <a:lnTo>
                    <a:pt x="43" y="13"/>
                  </a:lnTo>
                  <a:lnTo>
                    <a:pt x="108" y="0"/>
                  </a:lnTo>
                  <a:lnTo>
                    <a:pt x="72" y="34"/>
                  </a:lnTo>
                  <a:lnTo>
                    <a:pt x="59" y="49"/>
                  </a:lnTo>
                  <a:lnTo>
                    <a:pt x="16" y="28"/>
                  </a:lnTo>
                  <a:lnTo>
                    <a:pt x="0" y="0"/>
                  </a:lnTo>
                  <a:close/>
                </a:path>
              </a:pathLst>
            </a:custGeom>
            <a:solidFill>
              <a:srgbClr val="000000"/>
            </a:solidFill>
            <a:ln w="9525">
              <a:noFill/>
              <a:round/>
              <a:headEnd/>
              <a:tailEnd/>
            </a:ln>
          </p:spPr>
          <p:txBody>
            <a:bodyPr/>
            <a:lstStyle/>
            <a:p>
              <a:endParaRPr lang="fr-FR"/>
            </a:p>
          </p:txBody>
        </p:sp>
        <p:sp>
          <p:nvSpPr>
            <p:cNvPr id="19789" name="Freeform 251"/>
            <p:cNvSpPr>
              <a:spLocks/>
            </p:cNvSpPr>
            <p:nvPr/>
          </p:nvSpPr>
          <p:spPr bwMode="auto">
            <a:xfrm>
              <a:off x="566" y="1244"/>
              <a:ext cx="60" cy="68"/>
            </a:xfrm>
            <a:custGeom>
              <a:avLst/>
              <a:gdLst>
                <a:gd name="T0" fmla="*/ 0 w 362"/>
                <a:gd name="T1" fmla="*/ 2 h 407"/>
                <a:gd name="T2" fmla="*/ 0 w 362"/>
                <a:gd name="T3" fmla="*/ 2 h 407"/>
                <a:gd name="T4" fmla="*/ 0 w 362"/>
                <a:gd name="T5" fmla="*/ 2 h 407"/>
                <a:gd name="T6" fmla="*/ 0 w 362"/>
                <a:gd name="T7" fmla="*/ 1 h 407"/>
                <a:gd name="T8" fmla="*/ 0 w 362"/>
                <a:gd name="T9" fmla="*/ 1 h 407"/>
                <a:gd name="T10" fmla="*/ 0 w 362"/>
                <a:gd name="T11" fmla="*/ 1 h 407"/>
                <a:gd name="T12" fmla="*/ 0 w 362"/>
                <a:gd name="T13" fmla="*/ 1 h 407"/>
                <a:gd name="T14" fmla="*/ 0 w 362"/>
                <a:gd name="T15" fmla="*/ 1 h 407"/>
                <a:gd name="T16" fmla="*/ 0 w 362"/>
                <a:gd name="T17" fmla="*/ 0 h 407"/>
                <a:gd name="T18" fmla="*/ 1 w 362"/>
                <a:gd name="T19" fmla="*/ 0 h 407"/>
                <a:gd name="T20" fmla="*/ 1 w 362"/>
                <a:gd name="T21" fmla="*/ 0 h 407"/>
                <a:gd name="T22" fmla="*/ 1 w 362"/>
                <a:gd name="T23" fmla="*/ 0 h 407"/>
                <a:gd name="T24" fmla="*/ 1 w 362"/>
                <a:gd name="T25" fmla="*/ 0 h 407"/>
                <a:gd name="T26" fmla="*/ 1 w 362"/>
                <a:gd name="T27" fmla="*/ 0 h 407"/>
                <a:gd name="T28" fmla="*/ 1 w 362"/>
                <a:gd name="T29" fmla="*/ 1 h 407"/>
                <a:gd name="T30" fmla="*/ 1 w 362"/>
                <a:gd name="T31" fmla="*/ 1 h 407"/>
                <a:gd name="T32" fmla="*/ 2 w 362"/>
                <a:gd name="T33" fmla="*/ 1 h 407"/>
                <a:gd name="T34" fmla="*/ 2 w 362"/>
                <a:gd name="T35" fmla="*/ 1 h 407"/>
                <a:gd name="T36" fmla="*/ 2 w 362"/>
                <a:gd name="T37" fmla="*/ 1 h 407"/>
                <a:gd name="T38" fmla="*/ 1 w 362"/>
                <a:gd name="T39" fmla="*/ 2 h 407"/>
                <a:gd name="T40" fmla="*/ 1 w 362"/>
                <a:gd name="T41" fmla="*/ 2 h 407"/>
                <a:gd name="T42" fmla="*/ 1 w 362"/>
                <a:gd name="T43" fmla="*/ 2 h 407"/>
                <a:gd name="T44" fmla="*/ 2 w 362"/>
                <a:gd name="T45" fmla="*/ 1 h 407"/>
                <a:gd name="T46" fmla="*/ 2 w 362"/>
                <a:gd name="T47" fmla="*/ 1 h 407"/>
                <a:gd name="T48" fmla="*/ 2 w 362"/>
                <a:gd name="T49" fmla="*/ 1 h 407"/>
                <a:gd name="T50" fmla="*/ 1 w 362"/>
                <a:gd name="T51" fmla="*/ 1 h 407"/>
                <a:gd name="T52" fmla="*/ 1 w 362"/>
                <a:gd name="T53" fmla="*/ 1 h 407"/>
                <a:gd name="T54" fmla="*/ 1 w 362"/>
                <a:gd name="T55" fmla="*/ 1 h 407"/>
                <a:gd name="T56" fmla="*/ 1 w 362"/>
                <a:gd name="T57" fmla="*/ 1 h 407"/>
                <a:gd name="T58" fmla="*/ 1 w 362"/>
                <a:gd name="T59" fmla="*/ 0 h 407"/>
                <a:gd name="T60" fmla="*/ 1 w 362"/>
                <a:gd name="T61" fmla="*/ 0 h 407"/>
                <a:gd name="T62" fmla="*/ 1 w 362"/>
                <a:gd name="T63" fmla="*/ 0 h 407"/>
                <a:gd name="T64" fmla="*/ 1 w 362"/>
                <a:gd name="T65" fmla="*/ 0 h 407"/>
                <a:gd name="T66" fmla="*/ 0 w 362"/>
                <a:gd name="T67" fmla="*/ 0 h 407"/>
                <a:gd name="T68" fmla="*/ 0 w 362"/>
                <a:gd name="T69" fmla="*/ 0 h 407"/>
                <a:gd name="T70" fmla="*/ 0 w 362"/>
                <a:gd name="T71" fmla="*/ 1 h 407"/>
                <a:gd name="T72" fmla="*/ 0 w 362"/>
                <a:gd name="T73" fmla="*/ 1 h 407"/>
                <a:gd name="T74" fmla="*/ 0 w 362"/>
                <a:gd name="T75" fmla="*/ 1 h 407"/>
                <a:gd name="T76" fmla="*/ 0 w 362"/>
                <a:gd name="T77" fmla="*/ 1 h 407"/>
                <a:gd name="T78" fmla="*/ 0 w 362"/>
                <a:gd name="T79" fmla="*/ 1 h 407"/>
                <a:gd name="T80" fmla="*/ 0 w 362"/>
                <a:gd name="T81" fmla="*/ 1 h 407"/>
                <a:gd name="T82" fmla="*/ 0 w 362"/>
                <a:gd name="T83" fmla="*/ 1 h 407"/>
                <a:gd name="T84" fmla="*/ 0 w 362"/>
                <a:gd name="T85" fmla="*/ 1 h 407"/>
                <a:gd name="T86" fmla="*/ 0 w 362"/>
                <a:gd name="T87" fmla="*/ 2 h 407"/>
                <a:gd name="T88" fmla="*/ 0 w 362"/>
                <a:gd name="T89" fmla="*/ 2 h 407"/>
                <a:gd name="T90" fmla="*/ 0 w 362"/>
                <a:gd name="T91" fmla="*/ 2 h 40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2"/>
                <a:gd name="T139" fmla="*/ 0 h 407"/>
                <a:gd name="T140" fmla="*/ 362 w 362"/>
                <a:gd name="T141" fmla="*/ 407 h 40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2" h="407">
                  <a:moveTo>
                    <a:pt x="47" y="407"/>
                  </a:moveTo>
                  <a:lnTo>
                    <a:pt x="26" y="322"/>
                  </a:lnTo>
                  <a:lnTo>
                    <a:pt x="5" y="311"/>
                  </a:lnTo>
                  <a:lnTo>
                    <a:pt x="0" y="256"/>
                  </a:lnTo>
                  <a:lnTo>
                    <a:pt x="5" y="193"/>
                  </a:lnTo>
                  <a:lnTo>
                    <a:pt x="19" y="185"/>
                  </a:lnTo>
                  <a:lnTo>
                    <a:pt x="33" y="186"/>
                  </a:lnTo>
                  <a:lnTo>
                    <a:pt x="39" y="104"/>
                  </a:lnTo>
                  <a:lnTo>
                    <a:pt x="84" y="28"/>
                  </a:lnTo>
                  <a:lnTo>
                    <a:pt x="133" y="4"/>
                  </a:lnTo>
                  <a:lnTo>
                    <a:pt x="186" y="0"/>
                  </a:lnTo>
                  <a:lnTo>
                    <a:pt x="251" y="7"/>
                  </a:lnTo>
                  <a:lnTo>
                    <a:pt x="294" y="34"/>
                  </a:lnTo>
                  <a:lnTo>
                    <a:pt x="321" y="81"/>
                  </a:lnTo>
                  <a:lnTo>
                    <a:pt x="330" y="132"/>
                  </a:lnTo>
                  <a:lnTo>
                    <a:pt x="335" y="199"/>
                  </a:lnTo>
                  <a:lnTo>
                    <a:pt x="355" y="205"/>
                  </a:lnTo>
                  <a:lnTo>
                    <a:pt x="361" y="225"/>
                  </a:lnTo>
                  <a:lnTo>
                    <a:pt x="362" y="270"/>
                  </a:lnTo>
                  <a:lnTo>
                    <a:pt x="338" y="316"/>
                  </a:lnTo>
                  <a:lnTo>
                    <a:pt x="315" y="324"/>
                  </a:lnTo>
                  <a:lnTo>
                    <a:pt x="330" y="306"/>
                  </a:lnTo>
                  <a:lnTo>
                    <a:pt x="351" y="277"/>
                  </a:lnTo>
                  <a:lnTo>
                    <a:pt x="354" y="237"/>
                  </a:lnTo>
                  <a:lnTo>
                    <a:pt x="352" y="215"/>
                  </a:lnTo>
                  <a:lnTo>
                    <a:pt x="335" y="218"/>
                  </a:lnTo>
                  <a:lnTo>
                    <a:pt x="323" y="250"/>
                  </a:lnTo>
                  <a:lnTo>
                    <a:pt x="326" y="169"/>
                  </a:lnTo>
                  <a:lnTo>
                    <a:pt x="321" y="115"/>
                  </a:lnTo>
                  <a:lnTo>
                    <a:pt x="302" y="66"/>
                  </a:lnTo>
                  <a:lnTo>
                    <a:pt x="280" y="33"/>
                  </a:lnTo>
                  <a:lnTo>
                    <a:pt x="230" y="10"/>
                  </a:lnTo>
                  <a:lnTo>
                    <a:pt x="175" y="8"/>
                  </a:lnTo>
                  <a:lnTo>
                    <a:pt x="126" y="20"/>
                  </a:lnTo>
                  <a:lnTo>
                    <a:pt x="88" y="43"/>
                  </a:lnTo>
                  <a:lnTo>
                    <a:pt x="60" y="98"/>
                  </a:lnTo>
                  <a:lnTo>
                    <a:pt x="46" y="152"/>
                  </a:lnTo>
                  <a:lnTo>
                    <a:pt x="36" y="220"/>
                  </a:lnTo>
                  <a:lnTo>
                    <a:pt x="28" y="198"/>
                  </a:lnTo>
                  <a:lnTo>
                    <a:pt x="13" y="204"/>
                  </a:lnTo>
                  <a:lnTo>
                    <a:pt x="7" y="257"/>
                  </a:lnTo>
                  <a:lnTo>
                    <a:pt x="16" y="294"/>
                  </a:lnTo>
                  <a:lnTo>
                    <a:pt x="33" y="300"/>
                  </a:lnTo>
                  <a:lnTo>
                    <a:pt x="39" y="350"/>
                  </a:lnTo>
                  <a:lnTo>
                    <a:pt x="47" y="407"/>
                  </a:lnTo>
                  <a:close/>
                </a:path>
              </a:pathLst>
            </a:custGeom>
            <a:solidFill>
              <a:srgbClr val="000000"/>
            </a:solidFill>
            <a:ln w="9525">
              <a:noFill/>
              <a:round/>
              <a:headEnd/>
              <a:tailEnd/>
            </a:ln>
          </p:spPr>
          <p:txBody>
            <a:bodyPr/>
            <a:lstStyle/>
            <a:p>
              <a:endParaRPr lang="fr-FR"/>
            </a:p>
          </p:txBody>
        </p:sp>
        <p:sp>
          <p:nvSpPr>
            <p:cNvPr id="19790" name="Freeform 252"/>
            <p:cNvSpPr>
              <a:spLocks/>
            </p:cNvSpPr>
            <p:nvPr/>
          </p:nvSpPr>
          <p:spPr bwMode="auto">
            <a:xfrm>
              <a:off x="567" y="1278"/>
              <a:ext cx="5" cy="3"/>
            </a:xfrm>
            <a:custGeom>
              <a:avLst/>
              <a:gdLst>
                <a:gd name="T0" fmla="*/ 0 w 27"/>
                <a:gd name="T1" fmla="*/ 0 h 15"/>
                <a:gd name="T2" fmla="*/ 0 w 27"/>
                <a:gd name="T3" fmla="*/ 0 h 15"/>
                <a:gd name="T4" fmla="*/ 0 w 27"/>
                <a:gd name="T5" fmla="*/ 0 h 15"/>
                <a:gd name="T6" fmla="*/ 0 w 27"/>
                <a:gd name="T7" fmla="*/ 0 h 15"/>
                <a:gd name="T8" fmla="*/ 0 w 27"/>
                <a:gd name="T9" fmla="*/ 0 h 15"/>
                <a:gd name="T10" fmla="*/ 0 60000 65536"/>
                <a:gd name="T11" fmla="*/ 0 60000 65536"/>
                <a:gd name="T12" fmla="*/ 0 60000 65536"/>
                <a:gd name="T13" fmla="*/ 0 60000 65536"/>
                <a:gd name="T14" fmla="*/ 0 60000 65536"/>
                <a:gd name="T15" fmla="*/ 0 w 27"/>
                <a:gd name="T16" fmla="*/ 0 h 15"/>
                <a:gd name="T17" fmla="*/ 27 w 27"/>
                <a:gd name="T18" fmla="*/ 15 h 15"/>
              </a:gdLst>
              <a:ahLst/>
              <a:cxnLst>
                <a:cxn ang="T10">
                  <a:pos x="T0" y="T1"/>
                </a:cxn>
                <a:cxn ang="T11">
                  <a:pos x="T2" y="T3"/>
                </a:cxn>
                <a:cxn ang="T12">
                  <a:pos x="T4" y="T5"/>
                </a:cxn>
                <a:cxn ang="T13">
                  <a:pos x="T6" y="T7"/>
                </a:cxn>
                <a:cxn ang="T14">
                  <a:pos x="T8" y="T9"/>
                </a:cxn>
              </a:cxnLst>
              <a:rect l="T15" t="T16" r="T17" b="T18"/>
              <a:pathLst>
                <a:path w="27" h="15">
                  <a:moveTo>
                    <a:pt x="27" y="15"/>
                  </a:moveTo>
                  <a:lnTo>
                    <a:pt x="1" y="0"/>
                  </a:lnTo>
                  <a:lnTo>
                    <a:pt x="0" y="10"/>
                  </a:lnTo>
                  <a:lnTo>
                    <a:pt x="27" y="15"/>
                  </a:lnTo>
                  <a:close/>
                </a:path>
              </a:pathLst>
            </a:custGeom>
            <a:solidFill>
              <a:srgbClr val="000000"/>
            </a:solidFill>
            <a:ln w="9525">
              <a:noFill/>
              <a:round/>
              <a:headEnd/>
              <a:tailEnd/>
            </a:ln>
          </p:spPr>
          <p:txBody>
            <a:bodyPr/>
            <a:lstStyle/>
            <a:p>
              <a:endParaRPr lang="fr-FR"/>
            </a:p>
          </p:txBody>
        </p:sp>
        <p:sp>
          <p:nvSpPr>
            <p:cNvPr id="19791" name="Freeform 253"/>
            <p:cNvSpPr>
              <a:spLocks/>
            </p:cNvSpPr>
            <p:nvPr/>
          </p:nvSpPr>
          <p:spPr bwMode="auto">
            <a:xfrm>
              <a:off x="569" y="1283"/>
              <a:ext cx="3" cy="8"/>
            </a:xfrm>
            <a:custGeom>
              <a:avLst/>
              <a:gdLst>
                <a:gd name="T0" fmla="*/ 0 w 17"/>
                <a:gd name="T1" fmla="*/ 0 h 49"/>
                <a:gd name="T2" fmla="*/ 0 w 17"/>
                <a:gd name="T3" fmla="*/ 0 h 49"/>
                <a:gd name="T4" fmla="*/ 0 w 17"/>
                <a:gd name="T5" fmla="*/ 0 h 49"/>
                <a:gd name="T6" fmla="*/ 0 w 17"/>
                <a:gd name="T7" fmla="*/ 0 h 49"/>
                <a:gd name="T8" fmla="*/ 0 w 17"/>
                <a:gd name="T9" fmla="*/ 0 h 49"/>
                <a:gd name="T10" fmla="*/ 0 w 17"/>
                <a:gd name="T11" fmla="*/ 0 h 49"/>
                <a:gd name="T12" fmla="*/ 0 60000 65536"/>
                <a:gd name="T13" fmla="*/ 0 60000 65536"/>
                <a:gd name="T14" fmla="*/ 0 60000 65536"/>
                <a:gd name="T15" fmla="*/ 0 60000 65536"/>
                <a:gd name="T16" fmla="*/ 0 60000 65536"/>
                <a:gd name="T17" fmla="*/ 0 60000 65536"/>
                <a:gd name="T18" fmla="*/ 0 w 17"/>
                <a:gd name="T19" fmla="*/ 0 h 49"/>
                <a:gd name="T20" fmla="*/ 17 w 1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17" h="49">
                  <a:moveTo>
                    <a:pt x="17" y="0"/>
                  </a:moveTo>
                  <a:lnTo>
                    <a:pt x="15" y="49"/>
                  </a:lnTo>
                  <a:lnTo>
                    <a:pt x="0" y="30"/>
                  </a:lnTo>
                  <a:lnTo>
                    <a:pt x="1" y="10"/>
                  </a:lnTo>
                  <a:lnTo>
                    <a:pt x="17" y="0"/>
                  </a:lnTo>
                  <a:close/>
                </a:path>
              </a:pathLst>
            </a:custGeom>
            <a:solidFill>
              <a:srgbClr val="000000"/>
            </a:solidFill>
            <a:ln w="9525">
              <a:noFill/>
              <a:round/>
              <a:headEnd/>
              <a:tailEnd/>
            </a:ln>
          </p:spPr>
          <p:txBody>
            <a:bodyPr/>
            <a:lstStyle/>
            <a:p>
              <a:endParaRPr lang="fr-FR"/>
            </a:p>
          </p:txBody>
        </p:sp>
        <p:sp>
          <p:nvSpPr>
            <p:cNvPr id="19792" name="Freeform 254"/>
            <p:cNvSpPr>
              <a:spLocks/>
            </p:cNvSpPr>
            <p:nvPr/>
          </p:nvSpPr>
          <p:spPr bwMode="auto">
            <a:xfrm>
              <a:off x="619" y="1284"/>
              <a:ext cx="3" cy="7"/>
            </a:xfrm>
            <a:custGeom>
              <a:avLst/>
              <a:gdLst>
                <a:gd name="T0" fmla="*/ 0 w 14"/>
                <a:gd name="T1" fmla="*/ 0 h 43"/>
                <a:gd name="T2" fmla="*/ 0 w 14"/>
                <a:gd name="T3" fmla="*/ 0 h 43"/>
                <a:gd name="T4" fmla="*/ 0 w 14"/>
                <a:gd name="T5" fmla="*/ 0 h 43"/>
                <a:gd name="T6" fmla="*/ 0 w 14"/>
                <a:gd name="T7" fmla="*/ 0 h 43"/>
                <a:gd name="T8" fmla="*/ 0 w 14"/>
                <a:gd name="T9" fmla="*/ 0 h 43"/>
                <a:gd name="T10" fmla="*/ 0 w 14"/>
                <a:gd name="T11" fmla="*/ 0 h 43"/>
                <a:gd name="T12" fmla="*/ 0 60000 65536"/>
                <a:gd name="T13" fmla="*/ 0 60000 65536"/>
                <a:gd name="T14" fmla="*/ 0 60000 65536"/>
                <a:gd name="T15" fmla="*/ 0 60000 65536"/>
                <a:gd name="T16" fmla="*/ 0 60000 65536"/>
                <a:gd name="T17" fmla="*/ 0 60000 65536"/>
                <a:gd name="T18" fmla="*/ 0 w 14"/>
                <a:gd name="T19" fmla="*/ 0 h 43"/>
                <a:gd name="T20" fmla="*/ 14 w 14"/>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14" h="43">
                  <a:moveTo>
                    <a:pt x="3" y="0"/>
                  </a:moveTo>
                  <a:lnTo>
                    <a:pt x="14" y="20"/>
                  </a:lnTo>
                  <a:lnTo>
                    <a:pt x="11" y="36"/>
                  </a:lnTo>
                  <a:lnTo>
                    <a:pt x="0" y="43"/>
                  </a:lnTo>
                  <a:lnTo>
                    <a:pt x="3" y="0"/>
                  </a:lnTo>
                  <a:close/>
                </a:path>
              </a:pathLst>
            </a:custGeom>
            <a:solidFill>
              <a:srgbClr val="000000"/>
            </a:solidFill>
            <a:ln w="9525">
              <a:noFill/>
              <a:round/>
              <a:headEnd/>
              <a:tailEnd/>
            </a:ln>
          </p:spPr>
          <p:txBody>
            <a:bodyPr/>
            <a:lstStyle/>
            <a:p>
              <a:endParaRPr lang="fr-FR"/>
            </a:p>
          </p:txBody>
        </p:sp>
        <p:sp>
          <p:nvSpPr>
            <p:cNvPr id="19793" name="Freeform 255"/>
            <p:cNvSpPr>
              <a:spLocks/>
            </p:cNvSpPr>
            <p:nvPr/>
          </p:nvSpPr>
          <p:spPr bwMode="auto">
            <a:xfrm>
              <a:off x="621" y="1281"/>
              <a:ext cx="4" cy="3"/>
            </a:xfrm>
            <a:custGeom>
              <a:avLst/>
              <a:gdLst>
                <a:gd name="T0" fmla="*/ 0 w 29"/>
                <a:gd name="T1" fmla="*/ 0 h 15"/>
                <a:gd name="T2" fmla="*/ 0 w 29"/>
                <a:gd name="T3" fmla="*/ 0 h 15"/>
                <a:gd name="T4" fmla="*/ 0 w 29"/>
                <a:gd name="T5" fmla="*/ 0 h 15"/>
                <a:gd name="T6" fmla="*/ 0 w 29"/>
                <a:gd name="T7" fmla="*/ 0 h 15"/>
                <a:gd name="T8" fmla="*/ 0 w 29"/>
                <a:gd name="T9" fmla="*/ 0 h 15"/>
                <a:gd name="T10" fmla="*/ 0 60000 65536"/>
                <a:gd name="T11" fmla="*/ 0 60000 65536"/>
                <a:gd name="T12" fmla="*/ 0 60000 65536"/>
                <a:gd name="T13" fmla="*/ 0 60000 65536"/>
                <a:gd name="T14" fmla="*/ 0 60000 65536"/>
                <a:gd name="T15" fmla="*/ 0 w 29"/>
                <a:gd name="T16" fmla="*/ 0 h 15"/>
                <a:gd name="T17" fmla="*/ 29 w 29"/>
                <a:gd name="T18" fmla="*/ 15 h 15"/>
              </a:gdLst>
              <a:ahLst/>
              <a:cxnLst>
                <a:cxn ang="T10">
                  <a:pos x="T0" y="T1"/>
                </a:cxn>
                <a:cxn ang="T11">
                  <a:pos x="T2" y="T3"/>
                </a:cxn>
                <a:cxn ang="T12">
                  <a:pos x="T4" y="T5"/>
                </a:cxn>
                <a:cxn ang="T13">
                  <a:pos x="T6" y="T7"/>
                </a:cxn>
                <a:cxn ang="T14">
                  <a:pos x="T8" y="T9"/>
                </a:cxn>
              </a:cxnLst>
              <a:rect l="T15" t="T16" r="T17" b="T18"/>
              <a:pathLst>
                <a:path w="29" h="15">
                  <a:moveTo>
                    <a:pt x="0" y="15"/>
                  </a:moveTo>
                  <a:lnTo>
                    <a:pt x="25" y="0"/>
                  </a:lnTo>
                  <a:lnTo>
                    <a:pt x="29" y="14"/>
                  </a:lnTo>
                  <a:lnTo>
                    <a:pt x="0" y="15"/>
                  </a:lnTo>
                  <a:close/>
                </a:path>
              </a:pathLst>
            </a:custGeom>
            <a:solidFill>
              <a:srgbClr val="000000"/>
            </a:solidFill>
            <a:ln w="9525">
              <a:noFill/>
              <a:round/>
              <a:headEnd/>
              <a:tailEnd/>
            </a:ln>
          </p:spPr>
          <p:txBody>
            <a:bodyPr/>
            <a:lstStyle/>
            <a:p>
              <a:endParaRPr lang="fr-FR"/>
            </a:p>
          </p:txBody>
        </p:sp>
        <p:sp>
          <p:nvSpPr>
            <p:cNvPr id="19794" name="Freeform 256"/>
            <p:cNvSpPr>
              <a:spLocks/>
            </p:cNvSpPr>
            <p:nvPr/>
          </p:nvSpPr>
          <p:spPr bwMode="auto">
            <a:xfrm>
              <a:off x="585" y="1334"/>
              <a:ext cx="16" cy="13"/>
            </a:xfrm>
            <a:custGeom>
              <a:avLst/>
              <a:gdLst>
                <a:gd name="T0" fmla="*/ 0 w 98"/>
                <a:gd name="T1" fmla="*/ 0 h 76"/>
                <a:gd name="T2" fmla="*/ 0 w 98"/>
                <a:gd name="T3" fmla="*/ 0 h 76"/>
                <a:gd name="T4" fmla="*/ 0 w 98"/>
                <a:gd name="T5" fmla="*/ 0 h 76"/>
                <a:gd name="T6" fmla="*/ 0 w 98"/>
                <a:gd name="T7" fmla="*/ 0 h 76"/>
                <a:gd name="T8" fmla="*/ 0 w 98"/>
                <a:gd name="T9" fmla="*/ 0 h 76"/>
                <a:gd name="T10" fmla="*/ 0 w 98"/>
                <a:gd name="T11" fmla="*/ 0 h 76"/>
                <a:gd name="T12" fmla="*/ 0 w 98"/>
                <a:gd name="T13" fmla="*/ 0 h 76"/>
                <a:gd name="T14" fmla="*/ 0 w 98"/>
                <a:gd name="T15" fmla="*/ 0 h 76"/>
                <a:gd name="T16" fmla="*/ 0 w 98"/>
                <a:gd name="T17" fmla="*/ 0 h 76"/>
                <a:gd name="T18" fmla="*/ 0 w 98"/>
                <a:gd name="T19" fmla="*/ 0 h 76"/>
                <a:gd name="T20" fmla="*/ 0 w 98"/>
                <a:gd name="T21" fmla="*/ 0 h 76"/>
                <a:gd name="T22" fmla="*/ 0 w 98"/>
                <a:gd name="T23" fmla="*/ 0 h 76"/>
                <a:gd name="T24" fmla="*/ 0 w 98"/>
                <a:gd name="T25" fmla="*/ 0 h 76"/>
                <a:gd name="T26" fmla="*/ 0 w 98"/>
                <a:gd name="T27" fmla="*/ 0 h 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8"/>
                <a:gd name="T43" fmla="*/ 0 h 76"/>
                <a:gd name="T44" fmla="*/ 98 w 98"/>
                <a:gd name="T45" fmla="*/ 76 h 7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8" h="76">
                  <a:moveTo>
                    <a:pt x="52" y="0"/>
                  </a:moveTo>
                  <a:lnTo>
                    <a:pt x="25" y="11"/>
                  </a:lnTo>
                  <a:lnTo>
                    <a:pt x="0" y="53"/>
                  </a:lnTo>
                  <a:lnTo>
                    <a:pt x="15" y="47"/>
                  </a:lnTo>
                  <a:lnTo>
                    <a:pt x="31" y="76"/>
                  </a:lnTo>
                  <a:lnTo>
                    <a:pt x="41" y="76"/>
                  </a:lnTo>
                  <a:lnTo>
                    <a:pt x="41" y="53"/>
                  </a:lnTo>
                  <a:lnTo>
                    <a:pt x="31" y="23"/>
                  </a:lnTo>
                  <a:lnTo>
                    <a:pt x="53" y="10"/>
                  </a:lnTo>
                  <a:lnTo>
                    <a:pt x="78" y="42"/>
                  </a:lnTo>
                  <a:lnTo>
                    <a:pt x="98" y="59"/>
                  </a:lnTo>
                  <a:lnTo>
                    <a:pt x="78" y="15"/>
                  </a:lnTo>
                  <a:lnTo>
                    <a:pt x="52" y="0"/>
                  </a:lnTo>
                  <a:close/>
                </a:path>
              </a:pathLst>
            </a:custGeom>
            <a:solidFill>
              <a:srgbClr val="000000"/>
            </a:solidFill>
            <a:ln w="9525">
              <a:noFill/>
              <a:round/>
              <a:headEnd/>
              <a:tailEnd/>
            </a:ln>
          </p:spPr>
          <p:txBody>
            <a:bodyPr/>
            <a:lstStyle/>
            <a:p>
              <a:endParaRPr lang="fr-FR"/>
            </a:p>
          </p:txBody>
        </p:sp>
        <p:sp>
          <p:nvSpPr>
            <p:cNvPr id="19795" name="Freeform 257"/>
            <p:cNvSpPr>
              <a:spLocks/>
            </p:cNvSpPr>
            <p:nvPr/>
          </p:nvSpPr>
          <p:spPr bwMode="auto">
            <a:xfrm>
              <a:off x="592" y="1339"/>
              <a:ext cx="7" cy="8"/>
            </a:xfrm>
            <a:custGeom>
              <a:avLst/>
              <a:gdLst>
                <a:gd name="T0" fmla="*/ 0 w 38"/>
                <a:gd name="T1" fmla="*/ 0 h 50"/>
                <a:gd name="T2" fmla="*/ 0 w 38"/>
                <a:gd name="T3" fmla="*/ 0 h 50"/>
                <a:gd name="T4" fmla="*/ 0 w 38"/>
                <a:gd name="T5" fmla="*/ 0 h 50"/>
                <a:gd name="T6" fmla="*/ 0 w 38"/>
                <a:gd name="T7" fmla="*/ 0 h 50"/>
                <a:gd name="T8" fmla="*/ 0 w 38"/>
                <a:gd name="T9" fmla="*/ 0 h 50"/>
                <a:gd name="T10" fmla="*/ 0 60000 65536"/>
                <a:gd name="T11" fmla="*/ 0 60000 65536"/>
                <a:gd name="T12" fmla="*/ 0 60000 65536"/>
                <a:gd name="T13" fmla="*/ 0 60000 65536"/>
                <a:gd name="T14" fmla="*/ 0 60000 65536"/>
                <a:gd name="T15" fmla="*/ 0 w 38"/>
                <a:gd name="T16" fmla="*/ 0 h 50"/>
                <a:gd name="T17" fmla="*/ 38 w 38"/>
                <a:gd name="T18" fmla="*/ 50 h 50"/>
              </a:gdLst>
              <a:ahLst/>
              <a:cxnLst>
                <a:cxn ang="T10">
                  <a:pos x="T0" y="T1"/>
                </a:cxn>
                <a:cxn ang="T11">
                  <a:pos x="T2" y="T3"/>
                </a:cxn>
                <a:cxn ang="T12">
                  <a:pos x="T4" y="T5"/>
                </a:cxn>
                <a:cxn ang="T13">
                  <a:pos x="T6" y="T7"/>
                </a:cxn>
                <a:cxn ang="T14">
                  <a:pos x="T8" y="T9"/>
                </a:cxn>
              </a:cxnLst>
              <a:rect l="T15" t="T16" r="T17" b="T18"/>
              <a:pathLst>
                <a:path w="38" h="50">
                  <a:moveTo>
                    <a:pt x="25" y="0"/>
                  </a:moveTo>
                  <a:lnTo>
                    <a:pt x="0" y="50"/>
                  </a:lnTo>
                  <a:lnTo>
                    <a:pt x="38" y="10"/>
                  </a:lnTo>
                  <a:lnTo>
                    <a:pt x="25" y="0"/>
                  </a:lnTo>
                  <a:close/>
                </a:path>
              </a:pathLst>
            </a:custGeom>
            <a:solidFill>
              <a:srgbClr val="000000"/>
            </a:solidFill>
            <a:ln w="9525">
              <a:noFill/>
              <a:round/>
              <a:headEnd/>
              <a:tailEnd/>
            </a:ln>
          </p:spPr>
          <p:txBody>
            <a:bodyPr/>
            <a:lstStyle/>
            <a:p>
              <a:endParaRPr lang="fr-FR"/>
            </a:p>
          </p:txBody>
        </p:sp>
        <p:sp>
          <p:nvSpPr>
            <p:cNvPr id="19796" name="Freeform 258"/>
            <p:cNvSpPr>
              <a:spLocks/>
            </p:cNvSpPr>
            <p:nvPr/>
          </p:nvSpPr>
          <p:spPr bwMode="auto">
            <a:xfrm>
              <a:off x="581" y="1346"/>
              <a:ext cx="10" cy="25"/>
            </a:xfrm>
            <a:custGeom>
              <a:avLst/>
              <a:gdLst>
                <a:gd name="T0" fmla="*/ 0 w 65"/>
                <a:gd name="T1" fmla="*/ 0 h 150"/>
                <a:gd name="T2" fmla="*/ 0 w 65"/>
                <a:gd name="T3" fmla="*/ 0 h 150"/>
                <a:gd name="T4" fmla="*/ 0 w 65"/>
                <a:gd name="T5" fmla="*/ 0 h 150"/>
                <a:gd name="T6" fmla="*/ 0 w 65"/>
                <a:gd name="T7" fmla="*/ 1 h 150"/>
                <a:gd name="T8" fmla="*/ 0 w 65"/>
                <a:gd name="T9" fmla="*/ 0 h 150"/>
                <a:gd name="T10" fmla="*/ 0 w 65"/>
                <a:gd name="T11" fmla="*/ 0 h 150"/>
                <a:gd name="T12" fmla="*/ 0 w 65"/>
                <a:gd name="T13" fmla="*/ 0 h 150"/>
                <a:gd name="T14" fmla="*/ 0 w 65"/>
                <a:gd name="T15" fmla="*/ 0 h 150"/>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150"/>
                <a:gd name="T26" fmla="*/ 65 w 6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150">
                  <a:moveTo>
                    <a:pt x="53" y="6"/>
                  </a:moveTo>
                  <a:lnTo>
                    <a:pt x="43" y="34"/>
                  </a:lnTo>
                  <a:lnTo>
                    <a:pt x="0" y="124"/>
                  </a:lnTo>
                  <a:lnTo>
                    <a:pt x="10" y="150"/>
                  </a:lnTo>
                  <a:lnTo>
                    <a:pt x="44" y="65"/>
                  </a:lnTo>
                  <a:lnTo>
                    <a:pt x="65" y="0"/>
                  </a:lnTo>
                  <a:lnTo>
                    <a:pt x="53" y="6"/>
                  </a:lnTo>
                  <a:close/>
                </a:path>
              </a:pathLst>
            </a:custGeom>
            <a:solidFill>
              <a:srgbClr val="000000"/>
            </a:solidFill>
            <a:ln w="9525">
              <a:noFill/>
              <a:round/>
              <a:headEnd/>
              <a:tailEnd/>
            </a:ln>
          </p:spPr>
          <p:txBody>
            <a:bodyPr/>
            <a:lstStyle/>
            <a:p>
              <a:endParaRPr lang="fr-FR"/>
            </a:p>
          </p:txBody>
        </p:sp>
        <p:sp>
          <p:nvSpPr>
            <p:cNvPr id="19797" name="Freeform 259"/>
            <p:cNvSpPr>
              <a:spLocks/>
            </p:cNvSpPr>
            <p:nvPr/>
          </p:nvSpPr>
          <p:spPr bwMode="auto">
            <a:xfrm>
              <a:off x="473" y="1261"/>
              <a:ext cx="17" cy="7"/>
            </a:xfrm>
            <a:custGeom>
              <a:avLst/>
              <a:gdLst>
                <a:gd name="T0" fmla="*/ 0 w 103"/>
                <a:gd name="T1" fmla="*/ 0 h 42"/>
                <a:gd name="T2" fmla="*/ 0 w 103"/>
                <a:gd name="T3" fmla="*/ 0 h 42"/>
                <a:gd name="T4" fmla="*/ 0 w 103"/>
                <a:gd name="T5" fmla="*/ 0 h 42"/>
                <a:gd name="T6" fmla="*/ 0 w 103"/>
                <a:gd name="T7" fmla="*/ 0 h 42"/>
                <a:gd name="T8" fmla="*/ 0 w 103"/>
                <a:gd name="T9" fmla="*/ 0 h 42"/>
                <a:gd name="T10" fmla="*/ 0 w 103"/>
                <a:gd name="T11" fmla="*/ 0 h 42"/>
                <a:gd name="T12" fmla="*/ 0 w 103"/>
                <a:gd name="T13" fmla="*/ 0 h 42"/>
                <a:gd name="T14" fmla="*/ 0 w 103"/>
                <a:gd name="T15" fmla="*/ 0 h 42"/>
                <a:gd name="T16" fmla="*/ 0 w 103"/>
                <a:gd name="T17" fmla="*/ 0 h 42"/>
                <a:gd name="T18" fmla="*/ 0 w 103"/>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3"/>
                <a:gd name="T31" fmla="*/ 0 h 42"/>
                <a:gd name="T32" fmla="*/ 103 w 103"/>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3" h="42">
                  <a:moveTo>
                    <a:pt x="0" y="9"/>
                  </a:moveTo>
                  <a:lnTo>
                    <a:pt x="51" y="17"/>
                  </a:lnTo>
                  <a:lnTo>
                    <a:pt x="98" y="42"/>
                  </a:lnTo>
                  <a:lnTo>
                    <a:pt x="103" y="27"/>
                  </a:lnTo>
                  <a:lnTo>
                    <a:pt x="84" y="27"/>
                  </a:lnTo>
                  <a:lnTo>
                    <a:pt x="77" y="11"/>
                  </a:lnTo>
                  <a:lnTo>
                    <a:pt x="57" y="0"/>
                  </a:lnTo>
                  <a:lnTo>
                    <a:pt x="29" y="0"/>
                  </a:lnTo>
                  <a:lnTo>
                    <a:pt x="0" y="9"/>
                  </a:lnTo>
                  <a:close/>
                </a:path>
              </a:pathLst>
            </a:custGeom>
            <a:solidFill>
              <a:srgbClr val="000000"/>
            </a:solidFill>
            <a:ln w="9525">
              <a:noFill/>
              <a:round/>
              <a:headEnd/>
              <a:tailEnd/>
            </a:ln>
          </p:spPr>
          <p:txBody>
            <a:bodyPr/>
            <a:lstStyle/>
            <a:p>
              <a:endParaRPr lang="fr-FR"/>
            </a:p>
          </p:txBody>
        </p:sp>
        <p:sp>
          <p:nvSpPr>
            <p:cNvPr id="19798" name="Freeform 260"/>
            <p:cNvSpPr>
              <a:spLocks/>
            </p:cNvSpPr>
            <p:nvPr/>
          </p:nvSpPr>
          <p:spPr bwMode="auto">
            <a:xfrm>
              <a:off x="495" y="1264"/>
              <a:ext cx="9" cy="3"/>
            </a:xfrm>
            <a:custGeom>
              <a:avLst/>
              <a:gdLst>
                <a:gd name="T0" fmla="*/ 0 w 54"/>
                <a:gd name="T1" fmla="*/ 0 h 17"/>
                <a:gd name="T2" fmla="*/ 0 w 54"/>
                <a:gd name="T3" fmla="*/ 0 h 17"/>
                <a:gd name="T4" fmla="*/ 0 w 54"/>
                <a:gd name="T5" fmla="*/ 0 h 17"/>
                <a:gd name="T6" fmla="*/ 0 w 54"/>
                <a:gd name="T7" fmla="*/ 0 h 17"/>
                <a:gd name="T8" fmla="*/ 0 w 54"/>
                <a:gd name="T9" fmla="*/ 0 h 17"/>
                <a:gd name="T10" fmla="*/ 0 w 54"/>
                <a:gd name="T11" fmla="*/ 0 h 17"/>
                <a:gd name="T12" fmla="*/ 0 w 54"/>
                <a:gd name="T13" fmla="*/ 0 h 17"/>
                <a:gd name="T14" fmla="*/ 0 60000 65536"/>
                <a:gd name="T15" fmla="*/ 0 60000 65536"/>
                <a:gd name="T16" fmla="*/ 0 60000 65536"/>
                <a:gd name="T17" fmla="*/ 0 60000 65536"/>
                <a:gd name="T18" fmla="*/ 0 60000 65536"/>
                <a:gd name="T19" fmla="*/ 0 60000 65536"/>
                <a:gd name="T20" fmla="*/ 0 60000 65536"/>
                <a:gd name="T21" fmla="*/ 0 w 54"/>
                <a:gd name="T22" fmla="*/ 0 h 17"/>
                <a:gd name="T23" fmla="*/ 54 w 54"/>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17">
                  <a:moveTo>
                    <a:pt x="0" y="17"/>
                  </a:moveTo>
                  <a:lnTo>
                    <a:pt x="21" y="0"/>
                  </a:lnTo>
                  <a:lnTo>
                    <a:pt x="46" y="0"/>
                  </a:lnTo>
                  <a:lnTo>
                    <a:pt x="54" y="16"/>
                  </a:lnTo>
                  <a:lnTo>
                    <a:pt x="21" y="16"/>
                  </a:lnTo>
                  <a:lnTo>
                    <a:pt x="0" y="17"/>
                  </a:lnTo>
                  <a:close/>
                </a:path>
              </a:pathLst>
            </a:custGeom>
            <a:solidFill>
              <a:srgbClr val="000000"/>
            </a:solidFill>
            <a:ln w="9525">
              <a:noFill/>
              <a:round/>
              <a:headEnd/>
              <a:tailEnd/>
            </a:ln>
          </p:spPr>
          <p:txBody>
            <a:bodyPr/>
            <a:lstStyle/>
            <a:p>
              <a:endParaRPr lang="fr-FR"/>
            </a:p>
          </p:txBody>
        </p:sp>
        <p:sp>
          <p:nvSpPr>
            <p:cNvPr id="19799" name="Freeform 261"/>
            <p:cNvSpPr>
              <a:spLocks/>
            </p:cNvSpPr>
            <p:nvPr/>
          </p:nvSpPr>
          <p:spPr bwMode="auto">
            <a:xfrm>
              <a:off x="468" y="1265"/>
              <a:ext cx="45" cy="20"/>
            </a:xfrm>
            <a:custGeom>
              <a:avLst/>
              <a:gdLst>
                <a:gd name="T0" fmla="*/ 1 w 269"/>
                <a:gd name="T1" fmla="*/ 0 h 116"/>
                <a:gd name="T2" fmla="*/ 0 w 269"/>
                <a:gd name="T3" fmla="*/ 0 h 116"/>
                <a:gd name="T4" fmla="*/ 0 w 269"/>
                <a:gd name="T5" fmla="*/ 0 h 116"/>
                <a:gd name="T6" fmla="*/ 0 w 269"/>
                <a:gd name="T7" fmla="*/ 0 h 116"/>
                <a:gd name="T8" fmla="*/ 0 w 269"/>
                <a:gd name="T9" fmla="*/ 0 h 116"/>
                <a:gd name="T10" fmla="*/ 0 w 269"/>
                <a:gd name="T11" fmla="*/ 1 h 116"/>
                <a:gd name="T12" fmla="*/ 0 w 269"/>
                <a:gd name="T13" fmla="*/ 1 h 116"/>
                <a:gd name="T14" fmla="*/ 0 w 269"/>
                <a:gd name="T15" fmla="*/ 1 h 116"/>
                <a:gd name="T16" fmla="*/ 1 w 269"/>
                <a:gd name="T17" fmla="*/ 1 h 116"/>
                <a:gd name="T18" fmla="*/ 1 w 269"/>
                <a:gd name="T19" fmla="*/ 1 h 116"/>
                <a:gd name="T20" fmla="*/ 1 w 269"/>
                <a:gd name="T21" fmla="*/ 0 h 116"/>
                <a:gd name="T22" fmla="*/ 1 w 269"/>
                <a:gd name="T23" fmla="*/ 1 h 116"/>
                <a:gd name="T24" fmla="*/ 0 w 269"/>
                <a:gd name="T25" fmla="*/ 1 h 116"/>
                <a:gd name="T26" fmla="*/ 0 w 269"/>
                <a:gd name="T27" fmla="*/ 1 h 116"/>
                <a:gd name="T28" fmla="*/ 0 w 269"/>
                <a:gd name="T29" fmla="*/ 1 h 116"/>
                <a:gd name="T30" fmla="*/ 0 w 269"/>
                <a:gd name="T31" fmla="*/ 0 h 116"/>
                <a:gd name="T32" fmla="*/ 0 w 269"/>
                <a:gd name="T33" fmla="*/ 0 h 116"/>
                <a:gd name="T34" fmla="*/ 0 w 269"/>
                <a:gd name="T35" fmla="*/ 0 h 116"/>
                <a:gd name="T36" fmla="*/ 0 w 269"/>
                <a:gd name="T37" fmla="*/ 0 h 116"/>
                <a:gd name="T38" fmla="*/ 0 w 269"/>
                <a:gd name="T39" fmla="*/ 0 h 116"/>
                <a:gd name="T40" fmla="*/ 0 w 269"/>
                <a:gd name="T41" fmla="*/ 0 h 116"/>
                <a:gd name="T42" fmla="*/ 0 w 269"/>
                <a:gd name="T43" fmla="*/ 0 h 116"/>
                <a:gd name="T44" fmla="*/ 1 w 269"/>
                <a:gd name="T45" fmla="*/ 0 h 116"/>
                <a:gd name="T46" fmla="*/ 1 w 269"/>
                <a:gd name="T47" fmla="*/ 0 h 116"/>
                <a:gd name="T48" fmla="*/ 1 w 269"/>
                <a:gd name="T49" fmla="*/ 0 h 116"/>
                <a:gd name="T50" fmla="*/ 1 w 269"/>
                <a:gd name="T51" fmla="*/ 0 h 116"/>
                <a:gd name="T52" fmla="*/ 1 w 269"/>
                <a:gd name="T53" fmla="*/ 0 h 116"/>
                <a:gd name="T54" fmla="*/ 1 w 269"/>
                <a:gd name="T55" fmla="*/ 0 h 116"/>
                <a:gd name="T56" fmla="*/ 1 w 269"/>
                <a:gd name="T57" fmla="*/ 0 h 116"/>
                <a:gd name="T58" fmla="*/ 1 w 269"/>
                <a:gd name="T59" fmla="*/ 0 h 116"/>
                <a:gd name="T60" fmla="*/ 1 w 269"/>
                <a:gd name="T61" fmla="*/ 0 h 116"/>
                <a:gd name="T62" fmla="*/ 1 w 269"/>
                <a:gd name="T63" fmla="*/ 0 h 116"/>
                <a:gd name="T64" fmla="*/ 1 w 269"/>
                <a:gd name="T65" fmla="*/ 0 h 116"/>
                <a:gd name="T66" fmla="*/ 1 w 269"/>
                <a:gd name="T67" fmla="*/ 0 h 116"/>
                <a:gd name="T68" fmla="*/ 1 w 269"/>
                <a:gd name="T69" fmla="*/ 0 h 116"/>
                <a:gd name="T70" fmla="*/ 1 w 269"/>
                <a:gd name="T71" fmla="*/ 0 h 116"/>
                <a:gd name="T72" fmla="*/ 1 w 269"/>
                <a:gd name="T73" fmla="*/ 0 h 116"/>
                <a:gd name="T74" fmla="*/ 1 w 269"/>
                <a:gd name="T75" fmla="*/ 0 h 116"/>
                <a:gd name="T76" fmla="*/ 1 w 269"/>
                <a:gd name="T77" fmla="*/ 0 h 116"/>
                <a:gd name="T78" fmla="*/ 1 w 269"/>
                <a:gd name="T79" fmla="*/ 0 h 116"/>
                <a:gd name="T80" fmla="*/ 1 w 269"/>
                <a:gd name="T81" fmla="*/ 0 h 116"/>
                <a:gd name="T82" fmla="*/ 1 w 269"/>
                <a:gd name="T83" fmla="*/ 0 h 116"/>
                <a:gd name="T84" fmla="*/ 1 w 269"/>
                <a:gd name="T85" fmla="*/ 0 h 116"/>
                <a:gd name="T86" fmla="*/ 1 w 269"/>
                <a:gd name="T87" fmla="*/ 0 h 116"/>
                <a:gd name="T88" fmla="*/ 1 w 269"/>
                <a:gd name="T89" fmla="*/ 0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69"/>
                <a:gd name="T136" fmla="*/ 0 h 116"/>
                <a:gd name="T137" fmla="*/ 269 w 269"/>
                <a:gd name="T138" fmla="*/ 116 h 1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69" h="116">
                  <a:moveTo>
                    <a:pt x="98" y="6"/>
                  </a:moveTo>
                  <a:lnTo>
                    <a:pt x="48" y="0"/>
                  </a:lnTo>
                  <a:lnTo>
                    <a:pt x="12" y="11"/>
                  </a:lnTo>
                  <a:lnTo>
                    <a:pt x="2" y="35"/>
                  </a:lnTo>
                  <a:lnTo>
                    <a:pt x="0" y="71"/>
                  </a:lnTo>
                  <a:lnTo>
                    <a:pt x="9" y="97"/>
                  </a:lnTo>
                  <a:lnTo>
                    <a:pt x="27" y="114"/>
                  </a:lnTo>
                  <a:lnTo>
                    <a:pt x="67" y="116"/>
                  </a:lnTo>
                  <a:lnTo>
                    <a:pt x="89" y="108"/>
                  </a:lnTo>
                  <a:lnTo>
                    <a:pt x="112" y="87"/>
                  </a:lnTo>
                  <a:lnTo>
                    <a:pt x="125" y="63"/>
                  </a:lnTo>
                  <a:lnTo>
                    <a:pt x="96" y="94"/>
                  </a:lnTo>
                  <a:lnTo>
                    <a:pt x="72" y="107"/>
                  </a:lnTo>
                  <a:lnTo>
                    <a:pt x="40" y="106"/>
                  </a:lnTo>
                  <a:lnTo>
                    <a:pt x="17" y="94"/>
                  </a:lnTo>
                  <a:lnTo>
                    <a:pt x="11" y="56"/>
                  </a:lnTo>
                  <a:lnTo>
                    <a:pt x="19" y="26"/>
                  </a:lnTo>
                  <a:lnTo>
                    <a:pt x="37" y="19"/>
                  </a:lnTo>
                  <a:lnTo>
                    <a:pt x="27" y="37"/>
                  </a:lnTo>
                  <a:lnTo>
                    <a:pt x="27" y="49"/>
                  </a:lnTo>
                  <a:lnTo>
                    <a:pt x="47" y="49"/>
                  </a:lnTo>
                  <a:lnTo>
                    <a:pt x="76" y="60"/>
                  </a:lnTo>
                  <a:lnTo>
                    <a:pt x="103" y="54"/>
                  </a:lnTo>
                  <a:lnTo>
                    <a:pt x="109" y="42"/>
                  </a:lnTo>
                  <a:lnTo>
                    <a:pt x="130" y="42"/>
                  </a:lnTo>
                  <a:lnTo>
                    <a:pt x="130" y="21"/>
                  </a:lnTo>
                  <a:lnTo>
                    <a:pt x="167" y="21"/>
                  </a:lnTo>
                  <a:lnTo>
                    <a:pt x="165" y="36"/>
                  </a:lnTo>
                  <a:lnTo>
                    <a:pt x="170" y="68"/>
                  </a:lnTo>
                  <a:lnTo>
                    <a:pt x="185" y="65"/>
                  </a:lnTo>
                  <a:lnTo>
                    <a:pt x="203" y="78"/>
                  </a:lnTo>
                  <a:lnTo>
                    <a:pt x="227" y="80"/>
                  </a:lnTo>
                  <a:lnTo>
                    <a:pt x="235" y="69"/>
                  </a:lnTo>
                  <a:lnTo>
                    <a:pt x="247" y="68"/>
                  </a:lnTo>
                  <a:lnTo>
                    <a:pt x="257" y="61"/>
                  </a:lnTo>
                  <a:lnTo>
                    <a:pt x="252" y="51"/>
                  </a:lnTo>
                  <a:lnTo>
                    <a:pt x="241" y="42"/>
                  </a:lnTo>
                  <a:lnTo>
                    <a:pt x="216" y="26"/>
                  </a:lnTo>
                  <a:lnTo>
                    <a:pt x="247" y="34"/>
                  </a:lnTo>
                  <a:lnTo>
                    <a:pt x="269" y="47"/>
                  </a:lnTo>
                  <a:lnTo>
                    <a:pt x="262" y="28"/>
                  </a:lnTo>
                  <a:lnTo>
                    <a:pt x="246" y="15"/>
                  </a:lnTo>
                  <a:lnTo>
                    <a:pt x="123" y="6"/>
                  </a:lnTo>
                  <a:lnTo>
                    <a:pt x="98" y="6"/>
                  </a:lnTo>
                  <a:close/>
                </a:path>
              </a:pathLst>
            </a:custGeom>
            <a:solidFill>
              <a:srgbClr val="000000"/>
            </a:solidFill>
            <a:ln w="9525">
              <a:noFill/>
              <a:round/>
              <a:headEnd/>
              <a:tailEnd/>
            </a:ln>
          </p:spPr>
          <p:txBody>
            <a:bodyPr/>
            <a:lstStyle/>
            <a:p>
              <a:endParaRPr lang="fr-FR"/>
            </a:p>
          </p:txBody>
        </p:sp>
        <p:sp>
          <p:nvSpPr>
            <p:cNvPr id="19800" name="Freeform 262"/>
            <p:cNvSpPr>
              <a:spLocks/>
            </p:cNvSpPr>
            <p:nvPr/>
          </p:nvSpPr>
          <p:spPr bwMode="auto">
            <a:xfrm>
              <a:off x="489" y="1271"/>
              <a:ext cx="7" cy="3"/>
            </a:xfrm>
            <a:custGeom>
              <a:avLst/>
              <a:gdLst>
                <a:gd name="T0" fmla="*/ 0 w 44"/>
                <a:gd name="T1" fmla="*/ 0 h 18"/>
                <a:gd name="T2" fmla="*/ 0 w 44"/>
                <a:gd name="T3" fmla="*/ 0 h 18"/>
                <a:gd name="T4" fmla="*/ 0 w 44"/>
                <a:gd name="T5" fmla="*/ 0 h 18"/>
                <a:gd name="T6" fmla="*/ 0 w 44"/>
                <a:gd name="T7" fmla="*/ 0 h 18"/>
                <a:gd name="T8" fmla="*/ 0 w 44"/>
                <a:gd name="T9" fmla="*/ 0 h 18"/>
                <a:gd name="T10" fmla="*/ 0 w 44"/>
                <a:gd name="T11" fmla="*/ 0 h 18"/>
                <a:gd name="T12" fmla="*/ 0 w 44"/>
                <a:gd name="T13" fmla="*/ 0 h 18"/>
                <a:gd name="T14" fmla="*/ 0 w 44"/>
                <a:gd name="T15" fmla="*/ 0 h 18"/>
                <a:gd name="T16" fmla="*/ 0 w 44"/>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18"/>
                <a:gd name="T29" fmla="*/ 44 w 44"/>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18">
                  <a:moveTo>
                    <a:pt x="0" y="17"/>
                  </a:moveTo>
                  <a:lnTo>
                    <a:pt x="17" y="9"/>
                  </a:lnTo>
                  <a:lnTo>
                    <a:pt x="32" y="10"/>
                  </a:lnTo>
                  <a:lnTo>
                    <a:pt x="44" y="18"/>
                  </a:lnTo>
                  <a:lnTo>
                    <a:pt x="44" y="9"/>
                  </a:lnTo>
                  <a:lnTo>
                    <a:pt x="35" y="0"/>
                  </a:lnTo>
                  <a:lnTo>
                    <a:pt x="12" y="0"/>
                  </a:lnTo>
                  <a:lnTo>
                    <a:pt x="0" y="17"/>
                  </a:lnTo>
                  <a:close/>
                </a:path>
              </a:pathLst>
            </a:custGeom>
            <a:solidFill>
              <a:srgbClr val="000000"/>
            </a:solidFill>
            <a:ln w="9525">
              <a:noFill/>
              <a:round/>
              <a:headEnd/>
              <a:tailEnd/>
            </a:ln>
          </p:spPr>
          <p:txBody>
            <a:bodyPr/>
            <a:lstStyle/>
            <a:p>
              <a:endParaRPr lang="fr-FR"/>
            </a:p>
          </p:txBody>
        </p:sp>
        <p:sp>
          <p:nvSpPr>
            <p:cNvPr id="19801" name="Freeform 263"/>
            <p:cNvSpPr>
              <a:spLocks/>
            </p:cNvSpPr>
            <p:nvPr/>
          </p:nvSpPr>
          <p:spPr bwMode="auto">
            <a:xfrm>
              <a:off x="480" y="1275"/>
              <a:ext cx="21" cy="16"/>
            </a:xfrm>
            <a:custGeom>
              <a:avLst/>
              <a:gdLst>
                <a:gd name="T0" fmla="*/ 1 w 122"/>
                <a:gd name="T1" fmla="*/ 0 h 96"/>
                <a:gd name="T2" fmla="*/ 1 w 122"/>
                <a:gd name="T3" fmla="*/ 0 h 96"/>
                <a:gd name="T4" fmla="*/ 1 w 122"/>
                <a:gd name="T5" fmla="*/ 0 h 96"/>
                <a:gd name="T6" fmla="*/ 1 w 122"/>
                <a:gd name="T7" fmla="*/ 0 h 96"/>
                <a:gd name="T8" fmla="*/ 0 w 122"/>
                <a:gd name="T9" fmla="*/ 0 h 96"/>
                <a:gd name="T10" fmla="*/ 0 w 122"/>
                <a:gd name="T11" fmla="*/ 0 h 96"/>
                <a:gd name="T12" fmla="*/ 0 w 122"/>
                <a:gd name="T13" fmla="*/ 0 h 96"/>
                <a:gd name="T14" fmla="*/ 0 w 122"/>
                <a:gd name="T15" fmla="*/ 0 h 96"/>
                <a:gd name="T16" fmla="*/ 0 w 122"/>
                <a:gd name="T17" fmla="*/ 0 h 96"/>
                <a:gd name="T18" fmla="*/ 0 w 122"/>
                <a:gd name="T19" fmla="*/ 0 h 96"/>
                <a:gd name="T20" fmla="*/ 0 w 122"/>
                <a:gd name="T21" fmla="*/ 1 h 96"/>
                <a:gd name="T22" fmla="*/ 1 w 122"/>
                <a:gd name="T23" fmla="*/ 0 h 96"/>
                <a:gd name="T24" fmla="*/ 1 w 122"/>
                <a:gd name="T25" fmla="*/ 0 h 96"/>
                <a:gd name="T26" fmla="*/ 1 w 122"/>
                <a:gd name="T27" fmla="*/ 0 h 96"/>
                <a:gd name="T28" fmla="*/ 1 w 122"/>
                <a:gd name="T29" fmla="*/ 0 h 96"/>
                <a:gd name="T30" fmla="*/ 1 w 122"/>
                <a:gd name="T31" fmla="*/ 0 h 96"/>
                <a:gd name="T32" fmla="*/ 1 w 122"/>
                <a:gd name="T33" fmla="*/ 0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2"/>
                <a:gd name="T52" fmla="*/ 0 h 96"/>
                <a:gd name="T53" fmla="*/ 122 w 122"/>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2" h="96">
                  <a:moveTo>
                    <a:pt x="90" y="0"/>
                  </a:moveTo>
                  <a:lnTo>
                    <a:pt x="96" y="26"/>
                  </a:lnTo>
                  <a:lnTo>
                    <a:pt x="111" y="50"/>
                  </a:lnTo>
                  <a:lnTo>
                    <a:pt x="95" y="66"/>
                  </a:lnTo>
                  <a:lnTo>
                    <a:pt x="61" y="66"/>
                  </a:lnTo>
                  <a:lnTo>
                    <a:pt x="43" y="51"/>
                  </a:lnTo>
                  <a:lnTo>
                    <a:pt x="19" y="62"/>
                  </a:lnTo>
                  <a:lnTo>
                    <a:pt x="0" y="53"/>
                  </a:lnTo>
                  <a:lnTo>
                    <a:pt x="7" y="70"/>
                  </a:lnTo>
                  <a:lnTo>
                    <a:pt x="25" y="76"/>
                  </a:lnTo>
                  <a:lnTo>
                    <a:pt x="48" y="96"/>
                  </a:lnTo>
                  <a:lnTo>
                    <a:pt x="95" y="78"/>
                  </a:lnTo>
                  <a:lnTo>
                    <a:pt x="116" y="73"/>
                  </a:lnTo>
                  <a:lnTo>
                    <a:pt x="122" y="45"/>
                  </a:lnTo>
                  <a:lnTo>
                    <a:pt x="104" y="15"/>
                  </a:lnTo>
                  <a:lnTo>
                    <a:pt x="90" y="0"/>
                  </a:lnTo>
                  <a:close/>
                </a:path>
              </a:pathLst>
            </a:custGeom>
            <a:solidFill>
              <a:srgbClr val="000000"/>
            </a:solidFill>
            <a:ln w="9525">
              <a:noFill/>
              <a:round/>
              <a:headEnd/>
              <a:tailEnd/>
            </a:ln>
          </p:spPr>
          <p:txBody>
            <a:bodyPr/>
            <a:lstStyle/>
            <a:p>
              <a:endParaRPr lang="fr-FR"/>
            </a:p>
          </p:txBody>
        </p:sp>
        <p:sp>
          <p:nvSpPr>
            <p:cNvPr id="19802" name="Freeform 264"/>
            <p:cNvSpPr>
              <a:spLocks/>
            </p:cNvSpPr>
            <p:nvPr/>
          </p:nvSpPr>
          <p:spPr bwMode="auto">
            <a:xfrm>
              <a:off x="500" y="1275"/>
              <a:ext cx="14" cy="11"/>
            </a:xfrm>
            <a:custGeom>
              <a:avLst/>
              <a:gdLst>
                <a:gd name="T0" fmla="*/ 0 w 82"/>
                <a:gd name="T1" fmla="*/ 0 h 71"/>
                <a:gd name="T2" fmla="*/ 0 w 82"/>
                <a:gd name="T3" fmla="*/ 0 h 71"/>
                <a:gd name="T4" fmla="*/ 0 w 82"/>
                <a:gd name="T5" fmla="*/ 0 h 71"/>
                <a:gd name="T6" fmla="*/ 0 w 82"/>
                <a:gd name="T7" fmla="*/ 0 h 71"/>
                <a:gd name="T8" fmla="*/ 0 w 82"/>
                <a:gd name="T9" fmla="*/ 0 h 71"/>
                <a:gd name="T10" fmla="*/ 0 w 82"/>
                <a:gd name="T11" fmla="*/ 0 h 71"/>
                <a:gd name="T12" fmla="*/ 0 w 82"/>
                <a:gd name="T13" fmla="*/ 0 h 71"/>
                <a:gd name="T14" fmla="*/ 0 w 82"/>
                <a:gd name="T15" fmla="*/ 0 h 71"/>
                <a:gd name="T16" fmla="*/ 0 w 82"/>
                <a:gd name="T17" fmla="*/ 0 h 71"/>
                <a:gd name="T18" fmla="*/ 0 w 82"/>
                <a:gd name="T19" fmla="*/ 0 h 71"/>
                <a:gd name="T20" fmla="*/ 0 w 82"/>
                <a:gd name="T21" fmla="*/ 0 h 71"/>
                <a:gd name="T22" fmla="*/ 0 w 82"/>
                <a:gd name="T23" fmla="*/ 0 h 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71"/>
                <a:gd name="T38" fmla="*/ 82 w 82"/>
                <a:gd name="T39" fmla="*/ 71 h 7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71">
                  <a:moveTo>
                    <a:pt x="82" y="0"/>
                  </a:moveTo>
                  <a:lnTo>
                    <a:pt x="82" y="27"/>
                  </a:lnTo>
                  <a:lnTo>
                    <a:pt x="62" y="63"/>
                  </a:lnTo>
                  <a:lnTo>
                    <a:pt x="41" y="71"/>
                  </a:lnTo>
                  <a:lnTo>
                    <a:pt x="21" y="71"/>
                  </a:lnTo>
                  <a:lnTo>
                    <a:pt x="0" y="53"/>
                  </a:lnTo>
                  <a:lnTo>
                    <a:pt x="27" y="59"/>
                  </a:lnTo>
                  <a:lnTo>
                    <a:pt x="46" y="59"/>
                  </a:lnTo>
                  <a:lnTo>
                    <a:pt x="60" y="53"/>
                  </a:lnTo>
                  <a:lnTo>
                    <a:pt x="73" y="31"/>
                  </a:lnTo>
                  <a:lnTo>
                    <a:pt x="82" y="0"/>
                  </a:lnTo>
                  <a:close/>
                </a:path>
              </a:pathLst>
            </a:custGeom>
            <a:solidFill>
              <a:srgbClr val="000000"/>
            </a:solidFill>
            <a:ln w="9525">
              <a:noFill/>
              <a:round/>
              <a:headEnd/>
              <a:tailEnd/>
            </a:ln>
          </p:spPr>
          <p:txBody>
            <a:bodyPr/>
            <a:lstStyle/>
            <a:p>
              <a:endParaRPr lang="fr-FR"/>
            </a:p>
          </p:txBody>
        </p:sp>
        <p:sp>
          <p:nvSpPr>
            <p:cNvPr id="19803" name="Freeform 265"/>
            <p:cNvSpPr>
              <a:spLocks/>
            </p:cNvSpPr>
            <p:nvPr/>
          </p:nvSpPr>
          <p:spPr bwMode="auto">
            <a:xfrm>
              <a:off x="450" y="1269"/>
              <a:ext cx="20" cy="4"/>
            </a:xfrm>
            <a:custGeom>
              <a:avLst/>
              <a:gdLst>
                <a:gd name="T0" fmla="*/ 0 w 121"/>
                <a:gd name="T1" fmla="*/ 0 h 22"/>
                <a:gd name="T2" fmla="*/ 0 w 121"/>
                <a:gd name="T3" fmla="*/ 0 h 22"/>
                <a:gd name="T4" fmla="*/ 0 w 121"/>
                <a:gd name="T5" fmla="*/ 0 h 22"/>
                <a:gd name="T6" fmla="*/ 0 w 121"/>
                <a:gd name="T7" fmla="*/ 0 h 22"/>
                <a:gd name="T8" fmla="*/ 0 w 121"/>
                <a:gd name="T9" fmla="*/ 0 h 22"/>
                <a:gd name="T10" fmla="*/ 0 w 121"/>
                <a:gd name="T11" fmla="*/ 0 h 22"/>
                <a:gd name="T12" fmla="*/ 0 60000 65536"/>
                <a:gd name="T13" fmla="*/ 0 60000 65536"/>
                <a:gd name="T14" fmla="*/ 0 60000 65536"/>
                <a:gd name="T15" fmla="*/ 0 60000 65536"/>
                <a:gd name="T16" fmla="*/ 0 60000 65536"/>
                <a:gd name="T17" fmla="*/ 0 60000 65536"/>
                <a:gd name="T18" fmla="*/ 0 w 121"/>
                <a:gd name="T19" fmla="*/ 0 h 22"/>
                <a:gd name="T20" fmla="*/ 121 w 1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21" h="22">
                  <a:moveTo>
                    <a:pt x="114" y="0"/>
                  </a:moveTo>
                  <a:lnTo>
                    <a:pt x="0" y="14"/>
                  </a:lnTo>
                  <a:lnTo>
                    <a:pt x="6" y="22"/>
                  </a:lnTo>
                  <a:lnTo>
                    <a:pt x="121" y="9"/>
                  </a:lnTo>
                  <a:lnTo>
                    <a:pt x="114" y="0"/>
                  </a:lnTo>
                  <a:close/>
                </a:path>
              </a:pathLst>
            </a:custGeom>
            <a:solidFill>
              <a:srgbClr val="000000"/>
            </a:solidFill>
            <a:ln w="9525">
              <a:noFill/>
              <a:round/>
              <a:headEnd/>
              <a:tailEnd/>
            </a:ln>
          </p:spPr>
          <p:txBody>
            <a:bodyPr/>
            <a:lstStyle/>
            <a:p>
              <a:endParaRPr lang="fr-FR"/>
            </a:p>
          </p:txBody>
        </p:sp>
        <p:sp>
          <p:nvSpPr>
            <p:cNvPr id="19804" name="Freeform 266"/>
            <p:cNvSpPr>
              <a:spLocks/>
            </p:cNvSpPr>
            <p:nvPr/>
          </p:nvSpPr>
          <p:spPr bwMode="auto">
            <a:xfrm>
              <a:off x="459" y="1242"/>
              <a:ext cx="53" cy="85"/>
            </a:xfrm>
            <a:custGeom>
              <a:avLst/>
              <a:gdLst>
                <a:gd name="T0" fmla="*/ 1 w 313"/>
                <a:gd name="T1" fmla="*/ 2 h 514"/>
                <a:gd name="T2" fmla="*/ 1 w 313"/>
                <a:gd name="T3" fmla="*/ 2 h 514"/>
                <a:gd name="T4" fmla="*/ 1 w 313"/>
                <a:gd name="T5" fmla="*/ 2 h 514"/>
                <a:gd name="T6" fmla="*/ 1 w 313"/>
                <a:gd name="T7" fmla="*/ 2 h 514"/>
                <a:gd name="T8" fmla="*/ 1 w 313"/>
                <a:gd name="T9" fmla="*/ 2 h 514"/>
                <a:gd name="T10" fmla="*/ 1 w 313"/>
                <a:gd name="T11" fmla="*/ 2 h 514"/>
                <a:gd name="T12" fmla="*/ 1 w 313"/>
                <a:gd name="T13" fmla="*/ 2 h 514"/>
                <a:gd name="T14" fmla="*/ 1 w 313"/>
                <a:gd name="T15" fmla="*/ 2 h 514"/>
                <a:gd name="T16" fmla="*/ 1 w 313"/>
                <a:gd name="T17" fmla="*/ 2 h 514"/>
                <a:gd name="T18" fmla="*/ 1 w 313"/>
                <a:gd name="T19" fmla="*/ 2 h 514"/>
                <a:gd name="T20" fmla="*/ 1 w 313"/>
                <a:gd name="T21" fmla="*/ 2 h 514"/>
                <a:gd name="T22" fmla="*/ 1 w 313"/>
                <a:gd name="T23" fmla="*/ 1 h 514"/>
                <a:gd name="T24" fmla="*/ 1 w 313"/>
                <a:gd name="T25" fmla="*/ 1 h 514"/>
                <a:gd name="T26" fmla="*/ 1 w 313"/>
                <a:gd name="T27" fmla="*/ 1 h 514"/>
                <a:gd name="T28" fmla="*/ 1 w 313"/>
                <a:gd name="T29" fmla="*/ 1 h 514"/>
                <a:gd name="T30" fmla="*/ 1 w 313"/>
                <a:gd name="T31" fmla="*/ 1 h 514"/>
                <a:gd name="T32" fmla="*/ 1 w 313"/>
                <a:gd name="T33" fmla="*/ 1 h 514"/>
                <a:gd name="T34" fmla="*/ 1 w 313"/>
                <a:gd name="T35" fmla="*/ 1 h 514"/>
                <a:gd name="T36" fmla="*/ 2 w 313"/>
                <a:gd name="T37" fmla="*/ 1 h 514"/>
                <a:gd name="T38" fmla="*/ 1 w 313"/>
                <a:gd name="T39" fmla="*/ 0 h 514"/>
                <a:gd name="T40" fmla="*/ 1 w 313"/>
                <a:gd name="T41" fmla="*/ 0 h 514"/>
                <a:gd name="T42" fmla="*/ 1 w 313"/>
                <a:gd name="T43" fmla="*/ 0 h 514"/>
                <a:gd name="T44" fmla="*/ 1 w 313"/>
                <a:gd name="T45" fmla="*/ 0 h 514"/>
                <a:gd name="T46" fmla="*/ 1 w 313"/>
                <a:gd name="T47" fmla="*/ 0 h 514"/>
                <a:gd name="T48" fmla="*/ 2 w 313"/>
                <a:gd name="T49" fmla="*/ 0 h 514"/>
                <a:gd name="T50" fmla="*/ 2 w 313"/>
                <a:gd name="T51" fmla="*/ 1 h 514"/>
                <a:gd name="T52" fmla="*/ 1 w 313"/>
                <a:gd name="T53" fmla="*/ 1 h 514"/>
                <a:gd name="T54" fmla="*/ 1 w 313"/>
                <a:gd name="T55" fmla="*/ 1 h 514"/>
                <a:gd name="T56" fmla="*/ 1 w 313"/>
                <a:gd name="T57" fmla="*/ 2 h 514"/>
                <a:gd name="T58" fmla="*/ 1 w 313"/>
                <a:gd name="T59" fmla="*/ 2 h 514"/>
                <a:gd name="T60" fmla="*/ 1 w 313"/>
                <a:gd name="T61" fmla="*/ 2 h 514"/>
                <a:gd name="T62" fmla="*/ 1 w 313"/>
                <a:gd name="T63" fmla="*/ 2 h 514"/>
                <a:gd name="T64" fmla="*/ 1 w 313"/>
                <a:gd name="T65" fmla="*/ 2 h 514"/>
                <a:gd name="T66" fmla="*/ 1 w 313"/>
                <a:gd name="T67" fmla="*/ 2 h 514"/>
                <a:gd name="T68" fmla="*/ 1 w 313"/>
                <a:gd name="T69" fmla="*/ 2 h 514"/>
                <a:gd name="T70" fmla="*/ 0 w 313"/>
                <a:gd name="T71" fmla="*/ 2 h 514"/>
                <a:gd name="T72" fmla="*/ 0 w 313"/>
                <a:gd name="T73" fmla="*/ 2 h 514"/>
                <a:gd name="T74" fmla="*/ 0 w 313"/>
                <a:gd name="T75" fmla="*/ 2 h 514"/>
                <a:gd name="T76" fmla="*/ 1 w 313"/>
                <a:gd name="T77" fmla="*/ 2 h 514"/>
                <a:gd name="T78" fmla="*/ 1 w 313"/>
                <a:gd name="T79" fmla="*/ 2 h 514"/>
                <a:gd name="T80" fmla="*/ 1 w 313"/>
                <a:gd name="T81" fmla="*/ 2 h 5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13"/>
                <a:gd name="T124" fmla="*/ 0 h 514"/>
                <a:gd name="T125" fmla="*/ 313 w 313"/>
                <a:gd name="T126" fmla="*/ 514 h 5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13" h="514">
                  <a:moveTo>
                    <a:pt x="99" y="399"/>
                  </a:moveTo>
                  <a:lnTo>
                    <a:pt x="133" y="430"/>
                  </a:lnTo>
                  <a:lnTo>
                    <a:pt x="210" y="433"/>
                  </a:lnTo>
                  <a:lnTo>
                    <a:pt x="223" y="402"/>
                  </a:lnTo>
                  <a:lnTo>
                    <a:pt x="201" y="392"/>
                  </a:lnTo>
                  <a:lnTo>
                    <a:pt x="152" y="386"/>
                  </a:lnTo>
                  <a:lnTo>
                    <a:pt x="141" y="372"/>
                  </a:lnTo>
                  <a:lnTo>
                    <a:pt x="156" y="359"/>
                  </a:lnTo>
                  <a:lnTo>
                    <a:pt x="178" y="365"/>
                  </a:lnTo>
                  <a:lnTo>
                    <a:pt x="217" y="364"/>
                  </a:lnTo>
                  <a:lnTo>
                    <a:pt x="240" y="372"/>
                  </a:lnTo>
                  <a:lnTo>
                    <a:pt x="219" y="331"/>
                  </a:lnTo>
                  <a:lnTo>
                    <a:pt x="240" y="327"/>
                  </a:lnTo>
                  <a:lnTo>
                    <a:pt x="248" y="316"/>
                  </a:lnTo>
                  <a:lnTo>
                    <a:pt x="263" y="344"/>
                  </a:lnTo>
                  <a:lnTo>
                    <a:pt x="279" y="331"/>
                  </a:lnTo>
                  <a:lnTo>
                    <a:pt x="287" y="300"/>
                  </a:lnTo>
                  <a:lnTo>
                    <a:pt x="295" y="242"/>
                  </a:lnTo>
                  <a:lnTo>
                    <a:pt x="305" y="171"/>
                  </a:lnTo>
                  <a:lnTo>
                    <a:pt x="291" y="78"/>
                  </a:lnTo>
                  <a:lnTo>
                    <a:pt x="262" y="34"/>
                  </a:lnTo>
                  <a:lnTo>
                    <a:pt x="230" y="0"/>
                  </a:lnTo>
                  <a:lnTo>
                    <a:pt x="262" y="24"/>
                  </a:lnTo>
                  <a:lnTo>
                    <a:pt x="295" y="63"/>
                  </a:lnTo>
                  <a:lnTo>
                    <a:pt x="306" y="106"/>
                  </a:lnTo>
                  <a:lnTo>
                    <a:pt x="313" y="185"/>
                  </a:lnTo>
                  <a:lnTo>
                    <a:pt x="298" y="273"/>
                  </a:lnTo>
                  <a:lnTo>
                    <a:pt x="291" y="335"/>
                  </a:lnTo>
                  <a:lnTo>
                    <a:pt x="263" y="393"/>
                  </a:lnTo>
                  <a:lnTo>
                    <a:pt x="237" y="423"/>
                  </a:lnTo>
                  <a:lnTo>
                    <a:pt x="219" y="450"/>
                  </a:lnTo>
                  <a:lnTo>
                    <a:pt x="202" y="463"/>
                  </a:lnTo>
                  <a:lnTo>
                    <a:pt x="200" y="489"/>
                  </a:lnTo>
                  <a:lnTo>
                    <a:pt x="150" y="514"/>
                  </a:lnTo>
                  <a:lnTo>
                    <a:pt x="128" y="497"/>
                  </a:lnTo>
                  <a:lnTo>
                    <a:pt x="0" y="430"/>
                  </a:lnTo>
                  <a:lnTo>
                    <a:pt x="54" y="448"/>
                  </a:lnTo>
                  <a:lnTo>
                    <a:pt x="74" y="444"/>
                  </a:lnTo>
                  <a:lnTo>
                    <a:pt x="103" y="425"/>
                  </a:lnTo>
                  <a:lnTo>
                    <a:pt x="99" y="399"/>
                  </a:lnTo>
                  <a:close/>
                </a:path>
              </a:pathLst>
            </a:custGeom>
            <a:solidFill>
              <a:srgbClr val="000000"/>
            </a:solidFill>
            <a:ln w="9525">
              <a:noFill/>
              <a:round/>
              <a:headEnd/>
              <a:tailEnd/>
            </a:ln>
          </p:spPr>
          <p:txBody>
            <a:bodyPr/>
            <a:lstStyle/>
            <a:p>
              <a:endParaRPr lang="fr-FR"/>
            </a:p>
          </p:txBody>
        </p:sp>
        <p:sp>
          <p:nvSpPr>
            <p:cNvPr id="19805" name="Freeform 267"/>
            <p:cNvSpPr>
              <a:spLocks/>
            </p:cNvSpPr>
            <p:nvPr/>
          </p:nvSpPr>
          <p:spPr bwMode="auto">
            <a:xfrm>
              <a:off x="478" y="1294"/>
              <a:ext cx="22" cy="4"/>
            </a:xfrm>
            <a:custGeom>
              <a:avLst/>
              <a:gdLst>
                <a:gd name="T0" fmla="*/ 0 w 133"/>
                <a:gd name="T1" fmla="*/ 0 h 24"/>
                <a:gd name="T2" fmla="*/ 0 w 133"/>
                <a:gd name="T3" fmla="*/ 0 h 24"/>
                <a:gd name="T4" fmla="*/ 0 w 133"/>
                <a:gd name="T5" fmla="*/ 0 h 24"/>
                <a:gd name="T6" fmla="*/ 0 w 133"/>
                <a:gd name="T7" fmla="*/ 0 h 24"/>
                <a:gd name="T8" fmla="*/ 0 w 133"/>
                <a:gd name="T9" fmla="*/ 0 h 24"/>
                <a:gd name="T10" fmla="*/ 0 w 133"/>
                <a:gd name="T11" fmla="*/ 0 h 24"/>
                <a:gd name="T12" fmla="*/ 0 w 133"/>
                <a:gd name="T13" fmla="*/ 0 h 24"/>
                <a:gd name="T14" fmla="*/ 0 w 133"/>
                <a:gd name="T15" fmla="*/ 0 h 24"/>
                <a:gd name="T16" fmla="*/ 1 w 133"/>
                <a:gd name="T17" fmla="*/ 0 h 24"/>
                <a:gd name="T18" fmla="*/ 0 w 133"/>
                <a:gd name="T19" fmla="*/ 0 h 24"/>
                <a:gd name="T20" fmla="*/ 0 w 133"/>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3"/>
                <a:gd name="T34" fmla="*/ 0 h 24"/>
                <a:gd name="T35" fmla="*/ 133 w 133"/>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3" h="24">
                  <a:moveTo>
                    <a:pt x="116" y="20"/>
                  </a:moveTo>
                  <a:lnTo>
                    <a:pt x="83" y="24"/>
                  </a:lnTo>
                  <a:lnTo>
                    <a:pt x="36" y="12"/>
                  </a:lnTo>
                  <a:lnTo>
                    <a:pt x="7" y="19"/>
                  </a:lnTo>
                  <a:lnTo>
                    <a:pt x="0" y="11"/>
                  </a:lnTo>
                  <a:lnTo>
                    <a:pt x="18" y="9"/>
                  </a:lnTo>
                  <a:lnTo>
                    <a:pt x="43" y="0"/>
                  </a:lnTo>
                  <a:lnTo>
                    <a:pt x="86" y="9"/>
                  </a:lnTo>
                  <a:lnTo>
                    <a:pt x="133" y="12"/>
                  </a:lnTo>
                  <a:lnTo>
                    <a:pt x="116" y="20"/>
                  </a:lnTo>
                  <a:close/>
                </a:path>
              </a:pathLst>
            </a:custGeom>
            <a:solidFill>
              <a:srgbClr val="000000"/>
            </a:solidFill>
            <a:ln w="9525">
              <a:noFill/>
              <a:round/>
              <a:headEnd/>
              <a:tailEnd/>
            </a:ln>
          </p:spPr>
          <p:txBody>
            <a:bodyPr/>
            <a:lstStyle/>
            <a:p>
              <a:endParaRPr lang="fr-FR"/>
            </a:p>
          </p:txBody>
        </p:sp>
        <p:sp>
          <p:nvSpPr>
            <p:cNvPr id="19806" name="Freeform 268"/>
            <p:cNvSpPr>
              <a:spLocks/>
            </p:cNvSpPr>
            <p:nvPr/>
          </p:nvSpPr>
          <p:spPr bwMode="auto">
            <a:xfrm>
              <a:off x="471" y="1288"/>
              <a:ext cx="28" cy="12"/>
            </a:xfrm>
            <a:custGeom>
              <a:avLst/>
              <a:gdLst>
                <a:gd name="T0" fmla="*/ 0 w 170"/>
                <a:gd name="T1" fmla="*/ 0 h 72"/>
                <a:gd name="T2" fmla="*/ 0 w 170"/>
                <a:gd name="T3" fmla="*/ 0 h 72"/>
                <a:gd name="T4" fmla="*/ 0 w 170"/>
                <a:gd name="T5" fmla="*/ 0 h 72"/>
                <a:gd name="T6" fmla="*/ 0 w 170"/>
                <a:gd name="T7" fmla="*/ 0 h 72"/>
                <a:gd name="T8" fmla="*/ 0 w 170"/>
                <a:gd name="T9" fmla="*/ 0 h 72"/>
                <a:gd name="T10" fmla="*/ 0 w 170"/>
                <a:gd name="T11" fmla="*/ 0 h 72"/>
                <a:gd name="T12" fmla="*/ 0 w 170"/>
                <a:gd name="T13" fmla="*/ 0 h 72"/>
                <a:gd name="T14" fmla="*/ 0 w 170"/>
                <a:gd name="T15" fmla="*/ 0 h 72"/>
                <a:gd name="T16" fmla="*/ 0 w 170"/>
                <a:gd name="T17" fmla="*/ 0 h 72"/>
                <a:gd name="T18" fmla="*/ 1 w 170"/>
                <a:gd name="T19" fmla="*/ 0 h 72"/>
                <a:gd name="T20" fmla="*/ 1 w 170"/>
                <a:gd name="T21" fmla="*/ 0 h 72"/>
                <a:gd name="T22" fmla="*/ 1 w 170"/>
                <a:gd name="T23" fmla="*/ 0 h 72"/>
                <a:gd name="T24" fmla="*/ 1 w 170"/>
                <a:gd name="T25" fmla="*/ 0 h 72"/>
                <a:gd name="T26" fmla="*/ 0 w 170"/>
                <a:gd name="T27" fmla="*/ 0 h 72"/>
                <a:gd name="T28" fmla="*/ 0 w 170"/>
                <a:gd name="T29" fmla="*/ 0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0"/>
                <a:gd name="T46" fmla="*/ 0 h 72"/>
                <a:gd name="T47" fmla="*/ 170 w 170"/>
                <a:gd name="T48" fmla="*/ 72 h 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0" h="72">
                  <a:moveTo>
                    <a:pt x="123" y="27"/>
                  </a:moveTo>
                  <a:lnTo>
                    <a:pt x="87" y="20"/>
                  </a:lnTo>
                  <a:lnTo>
                    <a:pt x="63" y="27"/>
                  </a:lnTo>
                  <a:lnTo>
                    <a:pt x="26" y="66"/>
                  </a:lnTo>
                  <a:lnTo>
                    <a:pt x="0" y="72"/>
                  </a:lnTo>
                  <a:lnTo>
                    <a:pt x="2" y="40"/>
                  </a:lnTo>
                  <a:lnTo>
                    <a:pt x="30" y="22"/>
                  </a:lnTo>
                  <a:lnTo>
                    <a:pt x="60" y="17"/>
                  </a:lnTo>
                  <a:lnTo>
                    <a:pt x="98" y="0"/>
                  </a:lnTo>
                  <a:lnTo>
                    <a:pt x="132" y="5"/>
                  </a:lnTo>
                  <a:lnTo>
                    <a:pt x="156" y="16"/>
                  </a:lnTo>
                  <a:lnTo>
                    <a:pt x="170" y="37"/>
                  </a:lnTo>
                  <a:lnTo>
                    <a:pt x="146" y="27"/>
                  </a:lnTo>
                  <a:lnTo>
                    <a:pt x="123" y="27"/>
                  </a:lnTo>
                  <a:close/>
                </a:path>
              </a:pathLst>
            </a:custGeom>
            <a:solidFill>
              <a:srgbClr val="000000"/>
            </a:solidFill>
            <a:ln w="9525">
              <a:noFill/>
              <a:round/>
              <a:headEnd/>
              <a:tailEnd/>
            </a:ln>
          </p:spPr>
          <p:txBody>
            <a:bodyPr/>
            <a:lstStyle/>
            <a:p>
              <a:endParaRPr lang="fr-FR"/>
            </a:p>
          </p:txBody>
        </p:sp>
        <p:sp>
          <p:nvSpPr>
            <p:cNvPr id="19807" name="Freeform 269"/>
            <p:cNvSpPr>
              <a:spLocks/>
            </p:cNvSpPr>
            <p:nvPr/>
          </p:nvSpPr>
          <p:spPr bwMode="auto">
            <a:xfrm>
              <a:off x="458" y="1298"/>
              <a:ext cx="13" cy="14"/>
            </a:xfrm>
            <a:custGeom>
              <a:avLst/>
              <a:gdLst>
                <a:gd name="T0" fmla="*/ 0 w 76"/>
                <a:gd name="T1" fmla="*/ 0 h 80"/>
                <a:gd name="T2" fmla="*/ 0 w 76"/>
                <a:gd name="T3" fmla="*/ 0 h 80"/>
                <a:gd name="T4" fmla="*/ 0 w 76"/>
                <a:gd name="T5" fmla="*/ 0 h 80"/>
                <a:gd name="T6" fmla="*/ 0 w 76"/>
                <a:gd name="T7" fmla="*/ 0 h 80"/>
                <a:gd name="T8" fmla="*/ 0 w 76"/>
                <a:gd name="T9" fmla="*/ 0 h 80"/>
                <a:gd name="T10" fmla="*/ 0 w 76"/>
                <a:gd name="T11" fmla="*/ 0 h 80"/>
                <a:gd name="T12" fmla="*/ 0 w 76"/>
                <a:gd name="T13" fmla="*/ 0 h 80"/>
                <a:gd name="T14" fmla="*/ 0 60000 65536"/>
                <a:gd name="T15" fmla="*/ 0 60000 65536"/>
                <a:gd name="T16" fmla="*/ 0 60000 65536"/>
                <a:gd name="T17" fmla="*/ 0 60000 65536"/>
                <a:gd name="T18" fmla="*/ 0 60000 65536"/>
                <a:gd name="T19" fmla="*/ 0 60000 65536"/>
                <a:gd name="T20" fmla="*/ 0 60000 65536"/>
                <a:gd name="T21" fmla="*/ 0 w 76"/>
                <a:gd name="T22" fmla="*/ 0 h 80"/>
                <a:gd name="T23" fmla="*/ 76 w 76"/>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 h="80">
                  <a:moveTo>
                    <a:pt x="0" y="0"/>
                  </a:moveTo>
                  <a:lnTo>
                    <a:pt x="56" y="66"/>
                  </a:lnTo>
                  <a:lnTo>
                    <a:pt x="76" y="80"/>
                  </a:lnTo>
                  <a:lnTo>
                    <a:pt x="39" y="78"/>
                  </a:lnTo>
                  <a:lnTo>
                    <a:pt x="16" y="50"/>
                  </a:lnTo>
                  <a:lnTo>
                    <a:pt x="0" y="0"/>
                  </a:lnTo>
                  <a:close/>
                </a:path>
              </a:pathLst>
            </a:custGeom>
            <a:solidFill>
              <a:srgbClr val="000000"/>
            </a:solidFill>
            <a:ln w="9525">
              <a:noFill/>
              <a:round/>
              <a:headEnd/>
              <a:tailEnd/>
            </a:ln>
          </p:spPr>
          <p:txBody>
            <a:bodyPr/>
            <a:lstStyle/>
            <a:p>
              <a:endParaRPr lang="fr-FR"/>
            </a:p>
          </p:txBody>
        </p:sp>
        <p:sp>
          <p:nvSpPr>
            <p:cNvPr id="19808" name="Freeform 270"/>
            <p:cNvSpPr>
              <a:spLocks/>
            </p:cNvSpPr>
            <p:nvPr/>
          </p:nvSpPr>
          <p:spPr bwMode="auto">
            <a:xfrm>
              <a:off x="443" y="1235"/>
              <a:ext cx="53" cy="84"/>
            </a:xfrm>
            <a:custGeom>
              <a:avLst/>
              <a:gdLst>
                <a:gd name="T0" fmla="*/ 2 w 317"/>
                <a:gd name="T1" fmla="*/ 0 h 503"/>
                <a:gd name="T2" fmla="*/ 1 w 317"/>
                <a:gd name="T3" fmla="*/ 0 h 503"/>
                <a:gd name="T4" fmla="*/ 1 w 317"/>
                <a:gd name="T5" fmla="*/ 0 h 503"/>
                <a:gd name="T6" fmla="*/ 1 w 317"/>
                <a:gd name="T7" fmla="*/ 0 h 503"/>
                <a:gd name="T8" fmla="*/ 1 w 317"/>
                <a:gd name="T9" fmla="*/ 0 h 503"/>
                <a:gd name="T10" fmla="*/ 1 w 317"/>
                <a:gd name="T11" fmla="*/ 1 h 503"/>
                <a:gd name="T12" fmla="*/ 1 w 317"/>
                <a:gd name="T13" fmla="*/ 1 h 503"/>
                <a:gd name="T14" fmla="*/ 0 w 317"/>
                <a:gd name="T15" fmla="*/ 1 h 503"/>
                <a:gd name="T16" fmla="*/ 0 w 317"/>
                <a:gd name="T17" fmla="*/ 1 h 503"/>
                <a:gd name="T18" fmla="*/ 0 w 317"/>
                <a:gd name="T19" fmla="*/ 1 h 503"/>
                <a:gd name="T20" fmla="*/ 0 w 317"/>
                <a:gd name="T21" fmla="*/ 1 h 503"/>
                <a:gd name="T22" fmla="*/ 0 w 317"/>
                <a:gd name="T23" fmla="*/ 1 h 503"/>
                <a:gd name="T24" fmla="*/ 0 w 317"/>
                <a:gd name="T25" fmla="*/ 1 h 503"/>
                <a:gd name="T26" fmla="*/ 0 w 317"/>
                <a:gd name="T27" fmla="*/ 2 h 503"/>
                <a:gd name="T28" fmla="*/ 0 w 317"/>
                <a:gd name="T29" fmla="*/ 2 h 503"/>
                <a:gd name="T30" fmla="*/ 0 w 317"/>
                <a:gd name="T31" fmla="*/ 2 h 503"/>
                <a:gd name="T32" fmla="*/ 0 w 317"/>
                <a:gd name="T33" fmla="*/ 2 h 503"/>
                <a:gd name="T34" fmla="*/ 0 w 317"/>
                <a:gd name="T35" fmla="*/ 2 h 503"/>
                <a:gd name="T36" fmla="*/ 0 w 317"/>
                <a:gd name="T37" fmla="*/ 2 h 503"/>
                <a:gd name="T38" fmla="*/ 0 w 317"/>
                <a:gd name="T39" fmla="*/ 2 h 503"/>
                <a:gd name="T40" fmla="*/ 0 w 317"/>
                <a:gd name="T41" fmla="*/ 2 h 503"/>
                <a:gd name="T42" fmla="*/ 0 w 317"/>
                <a:gd name="T43" fmla="*/ 2 h 503"/>
                <a:gd name="T44" fmla="*/ 0 w 317"/>
                <a:gd name="T45" fmla="*/ 2 h 503"/>
                <a:gd name="T46" fmla="*/ 0 w 317"/>
                <a:gd name="T47" fmla="*/ 2 h 503"/>
                <a:gd name="T48" fmla="*/ 0 w 317"/>
                <a:gd name="T49" fmla="*/ 2 h 503"/>
                <a:gd name="T50" fmla="*/ 0 w 317"/>
                <a:gd name="T51" fmla="*/ 1 h 503"/>
                <a:gd name="T52" fmla="*/ 0 w 317"/>
                <a:gd name="T53" fmla="*/ 1 h 503"/>
                <a:gd name="T54" fmla="*/ 0 w 317"/>
                <a:gd name="T55" fmla="*/ 1 h 503"/>
                <a:gd name="T56" fmla="*/ 0 w 317"/>
                <a:gd name="T57" fmla="*/ 0 h 503"/>
                <a:gd name="T58" fmla="*/ 1 w 317"/>
                <a:gd name="T59" fmla="*/ 0 h 503"/>
                <a:gd name="T60" fmla="*/ 1 w 317"/>
                <a:gd name="T61" fmla="*/ 0 h 503"/>
                <a:gd name="T62" fmla="*/ 1 w 317"/>
                <a:gd name="T63" fmla="*/ 0 h 503"/>
                <a:gd name="T64" fmla="*/ 2 w 317"/>
                <a:gd name="T65" fmla="*/ 0 h 503"/>
                <a:gd name="T66" fmla="*/ 2 w 317"/>
                <a:gd name="T67" fmla="*/ 0 h 503"/>
                <a:gd name="T68" fmla="*/ 2 w 317"/>
                <a:gd name="T69" fmla="*/ 0 h 50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17"/>
                <a:gd name="T106" fmla="*/ 0 h 503"/>
                <a:gd name="T107" fmla="*/ 317 w 317"/>
                <a:gd name="T108" fmla="*/ 503 h 50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17" h="503">
                  <a:moveTo>
                    <a:pt x="317" y="36"/>
                  </a:moveTo>
                  <a:lnTo>
                    <a:pt x="267" y="24"/>
                  </a:lnTo>
                  <a:lnTo>
                    <a:pt x="211" y="24"/>
                  </a:lnTo>
                  <a:lnTo>
                    <a:pt x="157" y="45"/>
                  </a:lnTo>
                  <a:lnTo>
                    <a:pt x="119" y="79"/>
                  </a:lnTo>
                  <a:lnTo>
                    <a:pt x="126" y="130"/>
                  </a:lnTo>
                  <a:lnTo>
                    <a:pt x="106" y="182"/>
                  </a:lnTo>
                  <a:lnTo>
                    <a:pt x="79" y="211"/>
                  </a:lnTo>
                  <a:lnTo>
                    <a:pt x="65" y="257"/>
                  </a:lnTo>
                  <a:lnTo>
                    <a:pt x="51" y="266"/>
                  </a:lnTo>
                  <a:lnTo>
                    <a:pt x="40" y="231"/>
                  </a:lnTo>
                  <a:lnTo>
                    <a:pt x="22" y="234"/>
                  </a:lnTo>
                  <a:lnTo>
                    <a:pt x="6" y="269"/>
                  </a:lnTo>
                  <a:lnTo>
                    <a:pt x="7" y="314"/>
                  </a:lnTo>
                  <a:lnTo>
                    <a:pt x="25" y="347"/>
                  </a:lnTo>
                  <a:lnTo>
                    <a:pt x="64" y="345"/>
                  </a:lnTo>
                  <a:lnTo>
                    <a:pt x="51" y="371"/>
                  </a:lnTo>
                  <a:lnTo>
                    <a:pt x="50" y="436"/>
                  </a:lnTo>
                  <a:lnTo>
                    <a:pt x="39" y="478"/>
                  </a:lnTo>
                  <a:lnTo>
                    <a:pt x="39" y="503"/>
                  </a:lnTo>
                  <a:lnTo>
                    <a:pt x="18" y="472"/>
                  </a:lnTo>
                  <a:lnTo>
                    <a:pt x="39" y="436"/>
                  </a:lnTo>
                  <a:lnTo>
                    <a:pt x="39" y="378"/>
                  </a:lnTo>
                  <a:lnTo>
                    <a:pt x="15" y="355"/>
                  </a:lnTo>
                  <a:lnTo>
                    <a:pt x="0" y="314"/>
                  </a:lnTo>
                  <a:lnTo>
                    <a:pt x="0" y="256"/>
                  </a:lnTo>
                  <a:lnTo>
                    <a:pt x="14" y="219"/>
                  </a:lnTo>
                  <a:lnTo>
                    <a:pt x="22" y="154"/>
                  </a:lnTo>
                  <a:lnTo>
                    <a:pt x="58" y="74"/>
                  </a:lnTo>
                  <a:lnTo>
                    <a:pt x="130" y="22"/>
                  </a:lnTo>
                  <a:lnTo>
                    <a:pt x="208" y="0"/>
                  </a:lnTo>
                  <a:lnTo>
                    <a:pt x="287" y="4"/>
                  </a:lnTo>
                  <a:lnTo>
                    <a:pt x="311" y="16"/>
                  </a:lnTo>
                  <a:lnTo>
                    <a:pt x="317" y="36"/>
                  </a:lnTo>
                  <a:close/>
                </a:path>
              </a:pathLst>
            </a:custGeom>
            <a:solidFill>
              <a:srgbClr val="000000"/>
            </a:solidFill>
            <a:ln w="9525">
              <a:noFill/>
              <a:round/>
              <a:headEnd/>
              <a:tailEnd/>
            </a:ln>
          </p:spPr>
          <p:txBody>
            <a:bodyPr/>
            <a:lstStyle/>
            <a:p>
              <a:endParaRPr lang="fr-FR"/>
            </a:p>
          </p:txBody>
        </p:sp>
        <p:sp>
          <p:nvSpPr>
            <p:cNvPr id="19809" name="Freeform 271"/>
            <p:cNvSpPr>
              <a:spLocks/>
            </p:cNvSpPr>
            <p:nvPr/>
          </p:nvSpPr>
          <p:spPr bwMode="auto">
            <a:xfrm>
              <a:off x="444" y="1276"/>
              <a:ext cx="10" cy="12"/>
            </a:xfrm>
            <a:custGeom>
              <a:avLst/>
              <a:gdLst>
                <a:gd name="T0" fmla="*/ 0 w 59"/>
                <a:gd name="T1" fmla="*/ 0 h 77"/>
                <a:gd name="T2" fmla="*/ 0 w 59"/>
                <a:gd name="T3" fmla="*/ 0 h 77"/>
                <a:gd name="T4" fmla="*/ 0 w 59"/>
                <a:gd name="T5" fmla="*/ 0 h 77"/>
                <a:gd name="T6" fmla="*/ 0 w 59"/>
                <a:gd name="T7" fmla="*/ 0 h 77"/>
                <a:gd name="T8" fmla="*/ 0 w 59"/>
                <a:gd name="T9" fmla="*/ 0 h 77"/>
                <a:gd name="T10" fmla="*/ 0 w 59"/>
                <a:gd name="T11" fmla="*/ 0 h 77"/>
                <a:gd name="T12" fmla="*/ 0 w 59"/>
                <a:gd name="T13" fmla="*/ 0 h 77"/>
                <a:gd name="T14" fmla="*/ 0 w 59"/>
                <a:gd name="T15" fmla="*/ 0 h 77"/>
                <a:gd name="T16" fmla="*/ 0 w 59"/>
                <a:gd name="T17" fmla="*/ 0 h 77"/>
                <a:gd name="T18" fmla="*/ 0 w 59"/>
                <a:gd name="T19" fmla="*/ 0 h 77"/>
                <a:gd name="T20" fmla="*/ 0 w 59"/>
                <a:gd name="T21" fmla="*/ 0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9"/>
                <a:gd name="T34" fmla="*/ 0 h 77"/>
                <a:gd name="T35" fmla="*/ 59 w 59"/>
                <a:gd name="T36" fmla="*/ 77 h 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9" h="77">
                  <a:moveTo>
                    <a:pt x="58" y="24"/>
                  </a:moveTo>
                  <a:lnTo>
                    <a:pt x="8" y="0"/>
                  </a:lnTo>
                  <a:lnTo>
                    <a:pt x="0" y="16"/>
                  </a:lnTo>
                  <a:lnTo>
                    <a:pt x="34" y="28"/>
                  </a:lnTo>
                  <a:lnTo>
                    <a:pt x="22" y="51"/>
                  </a:lnTo>
                  <a:lnTo>
                    <a:pt x="32" y="69"/>
                  </a:lnTo>
                  <a:lnTo>
                    <a:pt x="48" y="77"/>
                  </a:lnTo>
                  <a:lnTo>
                    <a:pt x="47" y="53"/>
                  </a:lnTo>
                  <a:lnTo>
                    <a:pt x="59" y="32"/>
                  </a:lnTo>
                  <a:lnTo>
                    <a:pt x="58" y="24"/>
                  </a:lnTo>
                  <a:close/>
                </a:path>
              </a:pathLst>
            </a:custGeom>
            <a:solidFill>
              <a:srgbClr val="000000"/>
            </a:solidFill>
            <a:ln w="9525">
              <a:noFill/>
              <a:round/>
              <a:headEnd/>
              <a:tailEnd/>
            </a:ln>
          </p:spPr>
          <p:txBody>
            <a:bodyPr/>
            <a:lstStyle/>
            <a:p>
              <a:endParaRPr lang="fr-FR"/>
            </a:p>
          </p:txBody>
        </p:sp>
        <p:sp>
          <p:nvSpPr>
            <p:cNvPr id="19810" name="Freeform 272"/>
            <p:cNvSpPr>
              <a:spLocks/>
            </p:cNvSpPr>
            <p:nvPr/>
          </p:nvSpPr>
          <p:spPr bwMode="auto">
            <a:xfrm>
              <a:off x="446" y="1279"/>
              <a:ext cx="4" cy="12"/>
            </a:xfrm>
            <a:custGeom>
              <a:avLst/>
              <a:gdLst>
                <a:gd name="T0" fmla="*/ 0 w 27"/>
                <a:gd name="T1" fmla="*/ 0 h 72"/>
                <a:gd name="T2" fmla="*/ 0 w 27"/>
                <a:gd name="T3" fmla="*/ 0 h 72"/>
                <a:gd name="T4" fmla="*/ 0 w 27"/>
                <a:gd name="T5" fmla="*/ 0 h 72"/>
                <a:gd name="T6" fmla="*/ 0 w 27"/>
                <a:gd name="T7" fmla="*/ 0 h 72"/>
                <a:gd name="T8" fmla="*/ 0 w 27"/>
                <a:gd name="T9" fmla="*/ 0 h 72"/>
                <a:gd name="T10" fmla="*/ 0 w 27"/>
                <a:gd name="T11" fmla="*/ 0 h 72"/>
                <a:gd name="T12" fmla="*/ 0 w 27"/>
                <a:gd name="T13" fmla="*/ 0 h 72"/>
                <a:gd name="T14" fmla="*/ 0 60000 65536"/>
                <a:gd name="T15" fmla="*/ 0 60000 65536"/>
                <a:gd name="T16" fmla="*/ 0 60000 65536"/>
                <a:gd name="T17" fmla="*/ 0 60000 65536"/>
                <a:gd name="T18" fmla="*/ 0 60000 65536"/>
                <a:gd name="T19" fmla="*/ 0 60000 65536"/>
                <a:gd name="T20" fmla="*/ 0 60000 65536"/>
                <a:gd name="T21" fmla="*/ 0 w 27"/>
                <a:gd name="T22" fmla="*/ 0 h 72"/>
                <a:gd name="T23" fmla="*/ 27 w 27"/>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72">
                  <a:moveTo>
                    <a:pt x="7" y="0"/>
                  </a:moveTo>
                  <a:lnTo>
                    <a:pt x="0" y="34"/>
                  </a:lnTo>
                  <a:lnTo>
                    <a:pt x="10" y="67"/>
                  </a:lnTo>
                  <a:lnTo>
                    <a:pt x="27" y="72"/>
                  </a:lnTo>
                  <a:lnTo>
                    <a:pt x="8" y="34"/>
                  </a:lnTo>
                  <a:lnTo>
                    <a:pt x="7" y="0"/>
                  </a:lnTo>
                  <a:close/>
                </a:path>
              </a:pathLst>
            </a:custGeom>
            <a:solidFill>
              <a:srgbClr val="000000"/>
            </a:solidFill>
            <a:ln w="9525">
              <a:noFill/>
              <a:round/>
              <a:headEnd/>
              <a:tailEnd/>
            </a:ln>
          </p:spPr>
          <p:txBody>
            <a:bodyPr/>
            <a:lstStyle/>
            <a:p>
              <a:endParaRPr lang="fr-FR"/>
            </a:p>
          </p:txBody>
        </p:sp>
        <p:sp>
          <p:nvSpPr>
            <p:cNvPr id="19811" name="Freeform 273"/>
            <p:cNvSpPr>
              <a:spLocks/>
            </p:cNvSpPr>
            <p:nvPr/>
          </p:nvSpPr>
          <p:spPr bwMode="auto">
            <a:xfrm>
              <a:off x="468" y="1325"/>
              <a:ext cx="30" cy="108"/>
            </a:xfrm>
            <a:custGeom>
              <a:avLst/>
              <a:gdLst>
                <a:gd name="T0" fmla="*/ 1 w 176"/>
                <a:gd name="T1" fmla="*/ 0 h 651"/>
                <a:gd name="T2" fmla="*/ 0 w 176"/>
                <a:gd name="T3" fmla="*/ 0 h 651"/>
                <a:gd name="T4" fmla="*/ 0 w 176"/>
                <a:gd name="T5" fmla="*/ 0 h 651"/>
                <a:gd name="T6" fmla="*/ 0 w 176"/>
                <a:gd name="T7" fmla="*/ 0 h 651"/>
                <a:gd name="T8" fmla="*/ 0 w 176"/>
                <a:gd name="T9" fmla="*/ 0 h 651"/>
                <a:gd name="T10" fmla="*/ 0 w 176"/>
                <a:gd name="T11" fmla="*/ 0 h 651"/>
                <a:gd name="T12" fmla="*/ 1 w 176"/>
                <a:gd name="T13" fmla="*/ 1 h 651"/>
                <a:gd name="T14" fmla="*/ 1 w 176"/>
                <a:gd name="T15" fmla="*/ 1 h 651"/>
                <a:gd name="T16" fmla="*/ 1 w 176"/>
                <a:gd name="T17" fmla="*/ 2 h 651"/>
                <a:gd name="T18" fmla="*/ 1 w 176"/>
                <a:gd name="T19" fmla="*/ 3 h 651"/>
                <a:gd name="T20" fmla="*/ 1 w 176"/>
                <a:gd name="T21" fmla="*/ 3 h 651"/>
                <a:gd name="T22" fmla="*/ 1 w 176"/>
                <a:gd name="T23" fmla="*/ 2 h 651"/>
                <a:gd name="T24" fmla="*/ 1 w 176"/>
                <a:gd name="T25" fmla="*/ 2 h 651"/>
                <a:gd name="T26" fmla="*/ 1 w 176"/>
                <a:gd name="T27" fmla="*/ 1 h 651"/>
                <a:gd name="T28" fmla="*/ 1 w 176"/>
                <a:gd name="T29" fmla="*/ 1 h 651"/>
                <a:gd name="T30" fmla="*/ 1 w 176"/>
                <a:gd name="T31" fmla="*/ 0 h 651"/>
                <a:gd name="T32" fmla="*/ 1 w 176"/>
                <a:gd name="T33" fmla="*/ 0 h 651"/>
                <a:gd name="T34" fmla="*/ 1 w 176"/>
                <a:gd name="T35" fmla="*/ 0 h 651"/>
                <a:gd name="T36" fmla="*/ 1 w 176"/>
                <a:gd name="T37" fmla="*/ 0 h 651"/>
                <a:gd name="T38" fmla="*/ 1 w 176"/>
                <a:gd name="T39" fmla="*/ 0 h 651"/>
                <a:gd name="T40" fmla="*/ 1 w 176"/>
                <a:gd name="T41" fmla="*/ 0 h 651"/>
                <a:gd name="T42" fmla="*/ 1 w 176"/>
                <a:gd name="T43" fmla="*/ 0 h 6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6"/>
                <a:gd name="T67" fmla="*/ 0 h 651"/>
                <a:gd name="T68" fmla="*/ 176 w 176"/>
                <a:gd name="T69" fmla="*/ 651 h 65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6" h="651">
                  <a:moveTo>
                    <a:pt x="91" y="22"/>
                  </a:moveTo>
                  <a:lnTo>
                    <a:pt x="80" y="83"/>
                  </a:lnTo>
                  <a:lnTo>
                    <a:pt x="66" y="114"/>
                  </a:lnTo>
                  <a:lnTo>
                    <a:pt x="0" y="89"/>
                  </a:lnTo>
                  <a:lnTo>
                    <a:pt x="62" y="128"/>
                  </a:lnTo>
                  <a:lnTo>
                    <a:pt x="84" y="123"/>
                  </a:lnTo>
                  <a:lnTo>
                    <a:pt x="111" y="147"/>
                  </a:lnTo>
                  <a:lnTo>
                    <a:pt x="125" y="315"/>
                  </a:lnTo>
                  <a:lnTo>
                    <a:pt x="148" y="428"/>
                  </a:lnTo>
                  <a:lnTo>
                    <a:pt x="157" y="581"/>
                  </a:lnTo>
                  <a:lnTo>
                    <a:pt x="173" y="651"/>
                  </a:lnTo>
                  <a:lnTo>
                    <a:pt x="176" y="511"/>
                  </a:lnTo>
                  <a:lnTo>
                    <a:pt x="155" y="350"/>
                  </a:lnTo>
                  <a:lnTo>
                    <a:pt x="138" y="285"/>
                  </a:lnTo>
                  <a:lnTo>
                    <a:pt x="122" y="140"/>
                  </a:lnTo>
                  <a:lnTo>
                    <a:pt x="95" y="96"/>
                  </a:lnTo>
                  <a:lnTo>
                    <a:pt x="98" y="49"/>
                  </a:lnTo>
                  <a:lnTo>
                    <a:pt x="143" y="113"/>
                  </a:lnTo>
                  <a:lnTo>
                    <a:pt x="129" y="62"/>
                  </a:lnTo>
                  <a:lnTo>
                    <a:pt x="102" y="0"/>
                  </a:lnTo>
                  <a:lnTo>
                    <a:pt x="91" y="22"/>
                  </a:lnTo>
                  <a:close/>
                </a:path>
              </a:pathLst>
            </a:custGeom>
            <a:solidFill>
              <a:srgbClr val="000000"/>
            </a:solidFill>
            <a:ln w="9525">
              <a:noFill/>
              <a:round/>
              <a:headEnd/>
              <a:tailEnd/>
            </a:ln>
          </p:spPr>
          <p:txBody>
            <a:bodyPr/>
            <a:lstStyle/>
            <a:p>
              <a:endParaRPr lang="fr-FR"/>
            </a:p>
          </p:txBody>
        </p:sp>
        <p:sp>
          <p:nvSpPr>
            <p:cNvPr id="19812" name="Freeform 274"/>
            <p:cNvSpPr>
              <a:spLocks/>
            </p:cNvSpPr>
            <p:nvPr/>
          </p:nvSpPr>
          <p:spPr bwMode="auto">
            <a:xfrm>
              <a:off x="492" y="1349"/>
              <a:ext cx="27" cy="98"/>
            </a:xfrm>
            <a:custGeom>
              <a:avLst/>
              <a:gdLst>
                <a:gd name="T0" fmla="*/ 0 w 161"/>
                <a:gd name="T1" fmla="*/ 0 h 592"/>
                <a:gd name="T2" fmla="*/ 0 w 161"/>
                <a:gd name="T3" fmla="*/ 0 h 592"/>
                <a:gd name="T4" fmla="*/ 1 w 161"/>
                <a:gd name="T5" fmla="*/ 2 h 592"/>
                <a:gd name="T6" fmla="*/ 1 w 161"/>
                <a:gd name="T7" fmla="*/ 2 h 592"/>
                <a:gd name="T8" fmla="*/ 1 w 161"/>
                <a:gd name="T9" fmla="*/ 3 h 592"/>
                <a:gd name="T10" fmla="*/ 1 w 161"/>
                <a:gd name="T11" fmla="*/ 2 h 592"/>
                <a:gd name="T12" fmla="*/ 0 w 161"/>
                <a:gd name="T13" fmla="*/ 1 h 592"/>
                <a:gd name="T14" fmla="*/ 0 w 161"/>
                <a:gd name="T15" fmla="*/ 0 h 592"/>
                <a:gd name="T16" fmla="*/ 0 w 161"/>
                <a:gd name="T17" fmla="*/ 0 h 592"/>
                <a:gd name="T18" fmla="*/ 0 w 161"/>
                <a:gd name="T19" fmla="*/ 0 h 5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592"/>
                <a:gd name="T32" fmla="*/ 161 w 161"/>
                <a:gd name="T33" fmla="*/ 592 h 5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592">
                  <a:moveTo>
                    <a:pt x="0" y="0"/>
                  </a:moveTo>
                  <a:lnTo>
                    <a:pt x="54" y="114"/>
                  </a:lnTo>
                  <a:lnTo>
                    <a:pt x="125" y="377"/>
                  </a:lnTo>
                  <a:lnTo>
                    <a:pt x="150" y="516"/>
                  </a:lnTo>
                  <a:lnTo>
                    <a:pt x="161" y="592"/>
                  </a:lnTo>
                  <a:lnTo>
                    <a:pt x="128" y="440"/>
                  </a:lnTo>
                  <a:lnTo>
                    <a:pt x="82" y="256"/>
                  </a:lnTo>
                  <a:lnTo>
                    <a:pt x="34" y="92"/>
                  </a:lnTo>
                  <a:lnTo>
                    <a:pt x="0" y="0"/>
                  </a:lnTo>
                  <a:close/>
                </a:path>
              </a:pathLst>
            </a:custGeom>
            <a:solidFill>
              <a:srgbClr val="000000"/>
            </a:solidFill>
            <a:ln w="9525">
              <a:noFill/>
              <a:round/>
              <a:headEnd/>
              <a:tailEnd/>
            </a:ln>
          </p:spPr>
          <p:txBody>
            <a:bodyPr/>
            <a:lstStyle/>
            <a:p>
              <a:endParaRPr lang="fr-FR"/>
            </a:p>
          </p:txBody>
        </p:sp>
      </p:grpSp>
      <p:sp>
        <p:nvSpPr>
          <p:cNvPr id="19464" name="Rectangle 275"/>
          <p:cNvSpPr>
            <a:spLocks noChangeArrowheads="1"/>
          </p:cNvSpPr>
          <p:nvPr/>
        </p:nvSpPr>
        <p:spPr bwMode="auto">
          <a:xfrm>
            <a:off x="1465263" y="2668588"/>
            <a:ext cx="441325" cy="182562"/>
          </a:xfrm>
          <a:prstGeom prst="rect">
            <a:avLst/>
          </a:prstGeom>
          <a:noFill/>
          <a:ln w="9525">
            <a:noFill/>
            <a:miter lim="800000"/>
            <a:headEnd/>
            <a:tailEnd/>
          </a:ln>
        </p:spPr>
        <p:txBody>
          <a:bodyPr wrap="none" lIns="0" tIns="0" rIns="0" bIns="0">
            <a:spAutoFit/>
          </a:bodyPr>
          <a:lstStyle/>
          <a:p>
            <a:r>
              <a:rPr lang="fr-FR" sz="1200" b="1" i="1">
                <a:solidFill>
                  <a:srgbClr val="000000"/>
                </a:solidFill>
                <a:latin typeface="Times New Roman" pitchFamily="18" charset="0"/>
              </a:rPr>
              <a:t>Clients</a:t>
            </a:r>
            <a:endParaRPr lang="fr-FR">
              <a:latin typeface="Times New Roman" pitchFamily="18" charset="0"/>
            </a:endParaRPr>
          </a:p>
        </p:txBody>
      </p:sp>
      <p:grpSp>
        <p:nvGrpSpPr>
          <p:cNvPr id="19465" name="Group 276"/>
          <p:cNvGrpSpPr>
            <a:grpSpLocks/>
          </p:cNvGrpSpPr>
          <p:nvPr/>
        </p:nvGrpSpPr>
        <p:grpSpPr bwMode="auto">
          <a:xfrm>
            <a:off x="5154613" y="2168525"/>
            <a:ext cx="611187" cy="655638"/>
            <a:chOff x="2761" y="1219"/>
            <a:chExt cx="368" cy="413"/>
          </a:xfrm>
        </p:grpSpPr>
        <p:sp>
          <p:nvSpPr>
            <p:cNvPr id="19582" name="Freeform 277"/>
            <p:cNvSpPr>
              <a:spLocks/>
            </p:cNvSpPr>
            <p:nvPr/>
          </p:nvSpPr>
          <p:spPr bwMode="auto">
            <a:xfrm>
              <a:off x="2914" y="1333"/>
              <a:ext cx="165" cy="123"/>
            </a:xfrm>
            <a:custGeom>
              <a:avLst/>
              <a:gdLst>
                <a:gd name="T0" fmla="*/ 1 w 822"/>
                <a:gd name="T1" fmla="*/ 3 h 616"/>
                <a:gd name="T2" fmla="*/ 1 w 822"/>
                <a:gd name="T3" fmla="*/ 3 h 616"/>
                <a:gd name="T4" fmla="*/ 1 w 822"/>
                <a:gd name="T5" fmla="*/ 3 h 616"/>
                <a:gd name="T6" fmla="*/ 1 w 822"/>
                <a:gd name="T7" fmla="*/ 3 h 616"/>
                <a:gd name="T8" fmla="*/ 1 w 822"/>
                <a:gd name="T9" fmla="*/ 3 h 616"/>
                <a:gd name="T10" fmla="*/ 0 w 822"/>
                <a:gd name="T11" fmla="*/ 3 h 616"/>
                <a:gd name="T12" fmla="*/ 0 w 822"/>
                <a:gd name="T13" fmla="*/ 3 h 616"/>
                <a:gd name="T14" fmla="*/ 0 w 822"/>
                <a:gd name="T15" fmla="*/ 3 h 616"/>
                <a:gd name="T16" fmla="*/ 0 w 822"/>
                <a:gd name="T17" fmla="*/ 3 h 616"/>
                <a:gd name="T18" fmla="*/ 0 w 822"/>
                <a:gd name="T19" fmla="*/ 2 h 616"/>
                <a:gd name="T20" fmla="*/ 0 w 822"/>
                <a:gd name="T21" fmla="*/ 2 h 616"/>
                <a:gd name="T22" fmla="*/ 0 w 822"/>
                <a:gd name="T23" fmla="*/ 2 h 616"/>
                <a:gd name="T24" fmla="*/ 1 w 822"/>
                <a:gd name="T25" fmla="*/ 1 h 616"/>
                <a:gd name="T26" fmla="*/ 1 w 822"/>
                <a:gd name="T27" fmla="*/ 1 h 616"/>
                <a:gd name="T28" fmla="*/ 1 w 822"/>
                <a:gd name="T29" fmla="*/ 1 h 616"/>
                <a:gd name="T30" fmla="*/ 1 w 822"/>
                <a:gd name="T31" fmla="*/ 1 h 616"/>
                <a:gd name="T32" fmla="*/ 1 w 822"/>
                <a:gd name="T33" fmla="*/ 1 h 616"/>
                <a:gd name="T34" fmla="*/ 1 w 822"/>
                <a:gd name="T35" fmla="*/ 1 h 616"/>
                <a:gd name="T36" fmla="*/ 1 w 822"/>
                <a:gd name="T37" fmla="*/ 1 h 616"/>
                <a:gd name="T38" fmla="*/ 1 w 822"/>
                <a:gd name="T39" fmla="*/ 1 h 616"/>
                <a:gd name="T40" fmla="*/ 1 w 822"/>
                <a:gd name="T41" fmla="*/ 1 h 616"/>
                <a:gd name="T42" fmla="*/ 1 w 822"/>
                <a:gd name="T43" fmla="*/ 0 h 616"/>
                <a:gd name="T44" fmla="*/ 1 w 822"/>
                <a:gd name="T45" fmla="*/ 0 h 616"/>
                <a:gd name="T46" fmla="*/ 1 w 822"/>
                <a:gd name="T47" fmla="*/ 0 h 616"/>
                <a:gd name="T48" fmla="*/ 2 w 822"/>
                <a:gd name="T49" fmla="*/ 0 h 616"/>
                <a:gd name="T50" fmla="*/ 2 w 822"/>
                <a:gd name="T51" fmla="*/ 0 h 616"/>
                <a:gd name="T52" fmla="*/ 2 w 822"/>
                <a:gd name="T53" fmla="*/ 0 h 616"/>
                <a:gd name="T54" fmla="*/ 2 w 822"/>
                <a:gd name="T55" fmla="*/ 0 h 616"/>
                <a:gd name="T56" fmla="*/ 2 w 822"/>
                <a:gd name="T57" fmla="*/ 0 h 616"/>
                <a:gd name="T58" fmla="*/ 3 w 822"/>
                <a:gd name="T59" fmla="*/ 0 h 616"/>
                <a:gd name="T60" fmla="*/ 3 w 822"/>
                <a:gd name="T61" fmla="*/ 0 h 616"/>
                <a:gd name="T62" fmla="*/ 3 w 822"/>
                <a:gd name="T63" fmla="*/ 0 h 616"/>
                <a:gd name="T64" fmla="*/ 3 w 822"/>
                <a:gd name="T65" fmla="*/ 0 h 616"/>
                <a:gd name="T66" fmla="*/ 3 w 822"/>
                <a:gd name="T67" fmla="*/ 0 h 616"/>
                <a:gd name="T68" fmla="*/ 5 w 822"/>
                <a:gd name="T69" fmla="*/ 0 h 616"/>
                <a:gd name="T70" fmla="*/ 5 w 822"/>
                <a:gd name="T71" fmla="*/ 0 h 616"/>
                <a:gd name="T72" fmla="*/ 5 w 822"/>
                <a:gd name="T73" fmla="*/ 0 h 616"/>
                <a:gd name="T74" fmla="*/ 5 w 822"/>
                <a:gd name="T75" fmla="*/ 0 h 616"/>
                <a:gd name="T76" fmla="*/ 6 w 822"/>
                <a:gd name="T77" fmla="*/ 0 h 616"/>
                <a:gd name="T78" fmla="*/ 6 w 822"/>
                <a:gd name="T79" fmla="*/ 0 h 616"/>
                <a:gd name="T80" fmla="*/ 6 w 822"/>
                <a:gd name="T81" fmla="*/ 0 h 616"/>
                <a:gd name="T82" fmla="*/ 6 w 822"/>
                <a:gd name="T83" fmla="*/ 0 h 616"/>
                <a:gd name="T84" fmla="*/ 6 w 822"/>
                <a:gd name="T85" fmla="*/ 0 h 616"/>
                <a:gd name="T86" fmla="*/ 6 w 822"/>
                <a:gd name="T87" fmla="*/ 1 h 616"/>
                <a:gd name="T88" fmla="*/ 6 w 822"/>
                <a:gd name="T89" fmla="*/ 1 h 616"/>
                <a:gd name="T90" fmla="*/ 7 w 822"/>
                <a:gd name="T91" fmla="*/ 2 h 616"/>
                <a:gd name="T92" fmla="*/ 7 w 822"/>
                <a:gd name="T93" fmla="*/ 3 h 616"/>
                <a:gd name="T94" fmla="*/ 6 w 822"/>
                <a:gd name="T95" fmla="*/ 4 h 616"/>
                <a:gd name="T96" fmla="*/ 6 w 822"/>
                <a:gd name="T97" fmla="*/ 4 h 616"/>
                <a:gd name="T98" fmla="*/ 6 w 822"/>
                <a:gd name="T99" fmla="*/ 4 h 616"/>
                <a:gd name="T100" fmla="*/ 6 w 822"/>
                <a:gd name="T101" fmla="*/ 4 h 616"/>
                <a:gd name="T102" fmla="*/ 6 w 822"/>
                <a:gd name="T103" fmla="*/ 5 h 616"/>
                <a:gd name="T104" fmla="*/ 6 w 822"/>
                <a:gd name="T105" fmla="*/ 5 h 616"/>
                <a:gd name="T106" fmla="*/ 6 w 822"/>
                <a:gd name="T107" fmla="*/ 5 h 616"/>
                <a:gd name="T108" fmla="*/ 6 w 822"/>
                <a:gd name="T109" fmla="*/ 5 h 616"/>
                <a:gd name="T110" fmla="*/ 5 w 822"/>
                <a:gd name="T111" fmla="*/ 5 h 616"/>
                <a:gd name="T112" fmla="*/ 5 w 822"/>
                <a:gd name="T113" fmla="*/ 4 h 616"/>
                <a:gd name="T114" fmla="*/ 3 w 822"/>
                <a:gd name="T115" fmla="*/ 4 h 61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22"/>
                <a:gd name="T175" fmla="*/ 0 h 616"/>
                <a:gd name="T176" fmla="*/ 822 w 822"/>
                <a:gd name="T177" fmla="*/ 616 h 61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22" h="616">
                  <a:moveTo>
                    <a:pt x="159" y="381"/>
                  </a:moveTo>
                  <a:lnTo>
                    <a:pt x="151" y="390"/>
                  </a:lnTo>
                  <a:lnTo>
                    <a:pt x="142" y="399"/>
                  </a:lnTo>
                  <a:lnTo>
                    <a:pt x="134" y="409"/>
                  </a:lnTo>
                  <a:lnTo>
                    <a:pt x="125" y="416"/>
                  </a:lnTo>
                  <a:lnTo>
                    <a:pt x="116" y="423"/>
                  </a:lnTo>
                  <a:lnTo>
                    <a:pt x="105" y="429"/>
                  </a:lnTo>
                  <a:lnTo>
                    <a:pt x="93" y="431"/>
                  </a:lnTo>
                  <a:lnTo>
                    <a:pt x="80" y="430"/>
                  </a:lnTo>
                  <a:lnTo>
                    <a:pt x="66" y="426"/>
                  </a:lnTo>
                  <a:lnTo>
                    <a:pt x="52" y="422"/>
                  </a:lnTo>
                  <a:lnTo>
                    <a:pt x="39" y="417"/>
                  </a:lnTo>
                  <a:lnTo>
                    <a:pt x="26" y="411"/>
                  </a:lnTo>
                  <a:lnTo>
                    <a:pt x="16" y="404"/>
                  </a:lnTo>
                  <a:lnTo>
                    <a:pt x="7" y="396"/>
                  </a:lnTo>
                  <a:lnTo>
                    <a:pt x="2" y="388"/>
                  </a:lnTo>
                  <a:lnTo>
                    <a:pt x="0" y="377"/>
                  </a:lnTo>
                  <a:lnTo>
                    <a:pt x="1" y="349"/>
                  </a:lnTo>
                  <a:lnTo>
                    <a:pt x="4" y="311"/>
                  </a:lnTo>
                  <a:lnTo>
                    <a:pt x="9" y="272"/>
                  </a:lnTo>
                  <a:lnTo>
                    <a:pt x="18" y="243"/>
                  </a:lnTo>
                  <a:lnTo>
                    <a:pt x="24" y="230"/>
                  </a:lnTo>
                  <a:lnTo>
                    <a:pt x="32" y="215"/>
                  </a:lnTo>
                  <a:lnTo>
                    <a:pt x="43" y="198"/>
                  </a:lnTo>
                  <a:lnTo>
                    <a:pt x="55" y="182"/>
                  </a:lnTo>
                  <a:lnTo>
                    <a:pt x="67" y="166"/>
                  </a:lnTo>
                  <a:lnTo>
                    <a:pt x="80" y="150"/>
                  </a:lnTo>
                  <a:lnTo>
                    <a:pt x="94" y="136"/>
                  </a:lnTo>
                  <a:lnTo>
                    <a:pt x="106" y="126"/>
                  </a:lnTo>
                  <a:lnTo>
                    <a:pt x="116" y="119"/>
                  </a:lnTo>
                  <a:lnTo>
                    <a:pt x="121" y="114"/>
                  </a:lnTo>
                  <a:lnTo>
                    <a:pt x="122" y="113"/>
                  </a:lnTo>
                  <a:lnTo>
                    <a:pt x="120" y="112"/>
                  </a:lnTo>
                  <a:lnTo>
                    <a:pt x="118" y="113"/>
                  </a:lnTo>
                  <a:lnTo>
                    <a:pt x="115" y="112"/>
                  </a:lnTo>
                  <a:lnTo>
                    <a:pt x="114" y="110"/>
                  </a:lnTo>
                  <a:lnTo>
                    <a:pt x="115" y="106"/>
                  </a:lnTo>
                  <a:lnTo>
                    <a:pt x="118" y="100"/>
                  </a:lnTo>
                  <a:lnTo>
                    <a:pt x="122" y="91"/>
                  </a:lnTo>
                  <a:lnTo>
                    <a:pt x="126" y="83"/>
                  </a:lnTo>
                  <a:lnTo>
                    <a:pt x="131" y="74"/>
                  </a:lnTo>
                  <a:lnTo>
                    <a:pt x="136" y="67"/>
                  </a:lnTo>
                  <a:lnTo>
                    <a:pt x="142" y="60"/>
                  </a:lnTo>
                  <a:lnTo>
                    <a:pt x="149" y="53"/>
                  </a:lnTo>
                  <a:lnTo>
                    <a:pt x="157" y="49"/>
                  </a:lnTo>
                  <a:lnTo>
                    <a:pt x="162" y="47"/>
                  </a:lnTo>
                  <a:lnTo>
                    <a:pt x="168" y="45"/>
                  </a:lnTo>
                  <a:lnTo>
                    <a:pt x="178" y="41"/>
                  </a:lnTo>
                  <a:lnTo>
                    <a:pt x="187" y="38"/>
                  </a:lnTo>
                  <a:lnTo>
                    <a:pt x="199" y="32"/>
                  </a:lnTo>
                  <a:lnTo>
                    <a:pt x="212" y="28"/>
                  </a:lnTo>
                  <a:lnTo>
                    <a:pt x="224" y="23"/>
                  </a:lnTo>
                  <a:lnTo>
                    <a:pt x="238" y="19"/>
                  </a:lnTo>
                  <a:lnTo>
                    <a:pt x="251" y="15"/>
                  </a:lnTo>
                  <a:lnTo>
                    <a:pt x="264" y="10"/>
                  </a:lnTo>
                  <a:lnTo>
                    <a:pt x="277" y="6"/>
                  </a:lnTo>
                  <a:lnTo>
                    <a:pt x="290" y="3"/>
                  </a:lnTo>
                  <a:lnTo>
                    <a:pt x="300" y="1"/>
                  </a:lnTo>
                  <a:lnTo>
                    <a:pt x="311" y="0"/>
                  </a:lnTo>
                  <a:lnTo>
                    <a:pt x="319" y="0"/>
                  </a:lnTo>
                  <a:lnTo>
                    <a:pt x="326" y="1"/>
                  </a:lnTo>
                  <a:lnTo>
                    <a:pt x="338" y="5"/>
                  </a:lnTo>
                  <a:lnTo>
                    <a:pt x="352" y="8"/>
                  </a:lnTo>
                  <a:lnTo>
                    <a:pt x="366" y="12"/>
                  </a:lnTo>
                  <a:lnTo>
                    <a:pt x="381" y="16"/>
                  </a:lnTo>
                  <a:lnTo>
                    <a:pt x="392" y="19"/>
                  </a:lnTo>
                  <a:lnTo>
                    <a:pt x="403" y="21"/>
                  </a:lnTo>
                  <a:lnTo>
                    <a:pt x="410" y="23"/>
                  </a:lnTo>
                  <a:lnTo>
                    <a:pt x="412" y="23"/>
                  </a:lnTo>
                  <a:lnTo>
                    <a:pt x="585" y="51"/>
                  </a:lnTo>
                  <a:lnTo>
                    <a:pt x="589" y="48"/>
                  </a:lnTo>
                  <a:lnTo>
                    <a:pt x="600" y="42"/>
                  </a:lnTo>
                  <a:lnTo>
                    <a:pt x="616" y="32"/>
                  </a:lnTo>
                  <a:lnTo>
                    <a:pt x="635" y="22"/>
                  </a:lnTo>
                  <a:lnTo>
                    <a:pt x="654" y="12"/>
                  </a:lnTo>
                  <a:lnTo>
                    <a:pt x="673" y="6"/>
                  </a:lnTo>
                  <a:lnTo>
                    <a:pt x="688" y="3"/>
                  </a:lnTo>
                  <a:lnTo>
                    <a:pt x="697" y="5"/>
                  </a:lnTo>
                  <a:lnTo>
                    <a:pt x="703" y="11"/>
                  </a:lnTo>
                  <a:lnTo>
                    <a:pt x="711" y="18"/>
                  </a:lnTo>
                  <a:lnTo>
                    <a:pt x="718" y="24"/>
                  </a:lnTo>
                  <a:lnTo>
                    <a:pt x="726" y="30"/>
                  </a:lnTo>
                  <a:lnTo>
                    <a:pt x="732" y="36"/>
                  </a:lnTo>
                  <a:lnTo>
                    <a:pt x="737" y="41"/>
                  </a:lnTo>
                  <a:lnTo>
                    <a:pt x="741" y="45"/>
                  </a:lnTo>
                  <a:lnTo>
                    <a:pt x="743" y="47"/>
                  </a:lnTo>
                  <a:lnTo>
                    <a:pt x="748" y="58"/>
                  </a:lnTo>
                  <a:lnTo>
                    <a:pt x="759" y="82"/>
                  </a:lnTo>
                  <a:lnTo>
                    <a:pt x="774" y="118"/>
                  </a:lnTo>
                  <a:lnTo>
                    <a:pt x="790" y="163"/>
                  </a:lnTo>
                  <a:lnTo>
                    <a:pt x="805" y="213"/>
                  </a:lnTo>
                  <a:lnTo>
                    <a:pt x="816" y="269"/>
                  </a:lnTo>
                  <a:lnTo>
                    <a:pt x="822" y="325"/>
                  </a:lnTo>
                  <a:lnTo>
                    <a:pt x="819" y="379"/>
                  </a:lnTo>
                  <a:lnTo>
                    <a:pt x="812" y="426"/>
                  </a:lnTo>
                  <a:lnTo>
                    <a:pt x="804" y="465"/>
                  </a:lnTo>
                  <a:lnTo>
                    <a:pt x="795" y="496"/>
                  </a:lnTo>
                  <a:lnTo>
                    <a:pt x="787" y="518"/>
                  </a:lnTo>
                  <a:lnTo>
                    <a:pt x="778" y="535"/>
                  </a:lnTo>
                  <a:lnTo>
                    <a:pt x="771" y="546"/>
                  </a:lnTo>
                  <a:lnTo>
                    <a:pt x="765" y="555"/>
                  </a:lnTo>
                  <a:lnTo>
                    <a:pt x="759" y="559"/>
                  </a:lnTo>
                  <a:lnTo>
                    <a:pt x="754" y="563"/>
                  </a:lnTo>
                  <a:lnTo>
                    <a:pt x="747" y="568"/>
                  </a:lnTo>
                  <a:lnTo>
                    <a:pt x="739" y="574"/>
                  </a:lnTo>
                  <a:lnTo>
                    <a:pt x="731" y="578"/>
                  </a:lnTo>
                  <a:lnTo>
                    <a:pt x="721" y="581"/>
                  </a:lnTo>
                  <a:lnTo>
                    <a:pt x="714" y="583"/>
                  </a:lnTo>
                  <a:lnTo>
                    <a:pt x="705" y="583"/>
                  </a:lnTo>
                  <a:lnTo>
                    <a:pt x="699" y="581"/>
                  </a:lnTo>
                  <a:lnTo>
                    <a:pt x="688" y="575"/>
                  </a:lnTo>
                  <a:lnTo>
                    <a:pt x="679" y="568"/>
                  </a:lnTo>
                  <a:lnTo>
                    <a:pt x="673" y="564"/>
                  </a:lnTo>
                  <a:lnTo>
                    <a:pt x="671" y="563"/>
                  </a:lnTo>
                  <a:lnTo>
                    <a:pt x="664" y="616"/>
                  </a:lnTo>
                  <a:lnTo>
                    <a:pt x="352" y="483"/>
                  </a:lnTo>
                  <a:lnTo>
                    <a:pt x="159" y="381"/>
                  </a:lnTo>
                  <a:close/>
                </a:path>
              </a:pathLst>
            </a:custGeom>
            <a:solidFill>
              <a:srgbClr val="FFFFFF"/>
            </a:solidFill>
            <a:ln w="9525">
              <a:noFill/>
              <a:round/>
              <a:headEnd/>
              <a:tailEnd/>
            </a:ln>
          </p:spPr>
          <p:txBody>
            <a:bodyPr/>
            <a:lstStyle/>
            <a:p>
              <a:endParaRPr lang="fr-FR"/>
            </a:p>
          </p:txBody>
        </p:sp>
        <p:sp>
          <p:nvSpPr>
            <p:cNvPr id="19583" name="Freeform 278"/>
            <p:cNvSpPr>
              <a:spLocks/>
            </p:cNvSpPr>
            <p:nvPr/>
          </p:nvSpPr>
          <p:spPr bwMode="auto">
            <a:xfrm>
              <a:off x="2974" y="1348"/>
              <a:ext cx="19" cy="83"/>
            </a:xfrm>
            <a:custGeom>
              <a:avLst/>
              <a:gdLst>
                <a:gd name="T0" fmla="*/ 1 w 98"/>
                <a:gd name="T1" fmla="*/ 3 h 414"/>
                <a:gd name="T2" fmla="*/ 1 w 98"/>
                <a:gd name="T3" fmla="*/ 3 h 414"/>
                <a:gd name="T4" fmla="*/ 1 w 98"/>
                <a:gd name="T5" fmla="*/ 2 h 414"/>
                <a:gd name="T6" fmla="*/ 1 w 98"/>
                <a:gd name="T7" fmla="*/ 1 h 414"/>
                <a:gd name="T8" fmla="*/ 1 w 98"/>
                <a:gd name="T9" fmla="*/ 1 h 414"/>
                <a:gd name="T10" fmla="*/ 1 w 98"/>
                <a:gd name="T11" fmla="*/ 1 h 414"/>
                <a:gd name="T12" fmla="*/ 1 w 98"/>
                <a:gd name="T13" fmla="*/ 1 h 414"/>
                <a:gd name="T14" fmla="*/ 1 w 98"/>
                <a:gd name="T15" fmla="*/ 1 h 414"/>
                <a:gd name="T16" fmla="*/ 1 w 98"/>
                <a:gd name="T17" fmla="*/ 1 h 414"/>
                <a:gd name="T18" fmla="*/ 1 w 98"/>
                <a:gd name="T19" fmla="*/ 0 h 414"/>
                <a:gd name="T20" fmla="*/ 1 w 98"/>
                <a:gd name="T21" fmla="*/ 0 h 414"/>
                <a:gd name="T22" fmla="*/ 1 w 98"/>
                <a:gd name="T23" fmla="*/ 0 h 414"/>
                <a:gd name="T24" fmla="*/ 1 w 98"/>
                <a:gd name="T25" fmla="*/ 0 h 414"/>
                <a:gd name="T26" fmla="*/ 1 w 98"/>
                <a:gd name="T27" fmla="*/ 0 h 414"/>
                <a:gd name="T28" fmla="*/ 1 w 98"/>
                <a:gd name="T29" fmla="*/ 0 h 414"/>
                <a:gd name="T30" fmla="*/ 1 w 98"/>
                <a:gd name="T31" fmla="*/ 0 h 414"/>
                <a:gd name="T32" fmla="*/ 1 w 98"/>
                <a:gd name="T33" fmla="*/ 0 h 414"/>
                <a:gd name="T34" fmla="*/ 1 w 98"/>
                <a:gd name="T35" fmla="*/ 0 h 414"/>
                <a:gd name="T36" fmla="*/ 1 w 98"/>
                <a:gd name="T37" fmla="*/ 0 h 414"/>
                <a:gd name="T38" fmla="*/ 1 w 98"/>
                <a:gd name="T39" fmla="*/ 0 h 414"/>
                <a:gd name="T40" fmla="*/ 0 w 98"/>
                <a:gd name="T41" fmla="*/ 0 h 414"/>
                <a:gd name="T42" fmla="*/ 0 w 98"/>
                <a:gd name="T43" fmla="*/ 0 h 414"/>
                <a:gd name="T44" fmla="*/ 0 w 98"/>
                <a:gd name="T45" fmla="*/ 0 h 414"/>
                <a:gd name="T46" fmla="*/ 0 w 98"/>
                <a:gd name="T47" fmla="*/ 0 h 414"/>
                <a:gd name="T48" fmla="*/ 0 w 98"/>
                <a:gd name="T49" fmla="*/ 0 h 414"/>
                <a:gd name="T50" fmla="*/ 0 w 98"/>
                <a:gd name="T51" fmla="*/ 1 h 414"/>
                <a:gd name="T52" fmla="*/ 0 w 98"/>
                <a:gd name="T53" fmla="*/ 1 h 414"/>
                <a:gd name="T54" fmla="*/ 0 w 98"/>
                <a:gd name="T55" fmla="*/ 1 h 414"/>
                <a:gd name="T56" fmla="*/ 0 w 98"/>
                <a:gd name="T57" fmla="*/ 1 h 414"/>
                <a:gd name="T58" fmla="*/ 0 w 98"/>
                <a:gd name="T59" fmla="*/ 1 h 414"/>
                <a:gd name="T60" fmla="*/ 0 w 98"/>
                <a:gd name="T61" fmla="*/ 1 h 414"/>
                <a:gd name="T62" fmla="*/ 0 w 98"/>
                <a:gd name="T63" fmla="*/ 1 h 414"/>
                <a:gd name="T64" fmla="*/ 0 w 98"/>
                <a:gd name="T65" fmla="*/ 1 h 414"/>
                <a:gd name="T66" fmla="*/ 0 w 98"/>
                <a:gd name="T67" fmla="*/ 1 h 414"/>
                <a:gd name="T68" fmla="*/ 0 w 98"/>
                <a:gd name="T69" fmla="*/ 1 h 414"/>
                <a:gd name="T70" fmla="*/ 0 w 98"/>
                <a:gd name="T71" fmla="*/ 1 h 414"/>
                <a:gd name="T72" fmla="*/ 0 w 98"/>
                <a:gd name="T73" fmla="*/ 1 h 414"/>
                <a:gd name="T74" fmla="*/ 0 w 98"/>
                <a:gd name="T75" fmla="*/ 1 h 414"/>
                <a:gd name="T76" fmla="*/ 0 w 98"/>
                <a:gd name="T77" fmla="*/ 1 h 414"/>
                <a:gd name="T78" fmla="*/ 0 w 98"/>
                <a:gd name="T79" fmla="*/ 2 h 414"/>
                <a:gd name="T80" fmla="*/ 0 w 98"/>
                <a:gd name="T81" fmla="*/ 2 h 414"/>
                <a:gd name="T82" fmla="*/ 0 w 98"/>
                <a:gd name="T83" fmla="*/ 2 h 414"/>
                <a:gd name="T84" fmla="*/ 0 w 98"/>
                <a:gd name="T85" fmla="*/ 3 h 414"/>
                <a:gd name="T86" fmla="*/ 0 w 98"/>
                <a:gd name="T87" fmla="*/ 3 h 414"/>
                <a:gd name="T88" fmla="*/ 0 w 98"/>
                <a:gd name="T89" fmla="*/ 3 h 414"/>
                <a:gd name="T90" fmla="*/ 0 w 98"/>
                <a:gd name="T91" fmla="*/ 3 h 414"/>
                <a:gd name="T92" fmla="*/ 0 w 98"/>
                <a:gd name="T93" fmla="*/ 3 h 414"/>
                <a:gd name="T94" fmla="*/ 0 w 98"/>
                <a:gd name="T95" fmla="*/ 3 h 414"/>
                <a:gd name="T96" fmla="*/ 0 w 98"/>
                <a:gd name="T97" fmla="*/ 3 h 414"/>
                <a:gd name="T98" fmla="*/ 0 w 98"/>
                <a:gd name="T99" fmla="*/ 3 h 414"/>
                <a:gd name="T100" fmla="*/ 0 w 98"/>
                <a:gd name="T101" fmla="*/ 3 h 414"/>
                <a:gd name="T102" fmla="*/ 1 w 98"/>
                <a:gd name="T103" fmla="*/ 3 h 414"/>
                <a:gd name="T104" fmla="*/ 1 w 98"/>
                <a:gd name="T105" fmla="*/ 3 h 41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8"/>
                <a:gd name="T160" fmla="*/ 0 h 414"/>
                <a:gd name="T161" fmla="*/ 98 w 98"/>
                <a:gd name="T162" fmla="*/ 414 h 41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8" h="414">
                  <a:moveTo>
                    <a:pt x="75" y="414"/>
                  </a:moveTo>
                  <a:lnTo>
                    <a:pt x="77" y="345"/>
                  </a:lnTo>
                  <a:lnTo>
                    <a:pt x="78" y="253"/>
                  </a:lnTo>
                  <a:lnTo>
                    <a:pt x="78" y="168"/>
                  </a:lnTo>
                  <a:lnTo>
                    <a:pt x="77" y="123"/>
                  </a:lnTo>
                  <a:lnTo>
                    <a:pt x="78" y="113"/>
                  </a:lnTo>
                  <a:lnTo>
                    <a:pt x="87" y="106"/>
                  </a:lnTo>
                  <a:lnTo>
                    <a:pt x="94" y="95"/>
                  </a:lnTo>
                  <a:lnTo>
                    <a:pt x="98" y="77"/>
                  </a:lnTo>
                  <a:lnTo>
                    <a:pt x="98" y="57"/>
                  </a:lnTo>
                  <a:lnTo>
                    <a:pt x="96" y="42"/>
                  </a:lnTo>
                  <a:lnTo>
                    <a:pt x="95" y="31"/>
                  </a:lnTo>
                  <a:lnTo>
                    <a:pt x="93" y="23"/>
                  </a:lnTo>
                  <a:lnTo>
                    <a:pt x="92" y="18"/>
                  </a:lnTo>
                  <a:lnTo>
                    <a:pt x="90" y="13"/>
                  </a:lnTo>
                  <a:lnTo>
                    <a:pt x="88" y="7"/>
                  </a:lnTo>
                  <a:lnTo>
                    <a:pt x="85" y="3"/>
                  </a:lnTo>
                  <a:lnTo>
                    <a:pt x="80" y="0"/>
                  </a:lnTo>
                  <a:lnTo>
                    <a:pt x="75" y="1"/>
                  </a:lnTo>
                  <a:lnTo>
                    <a:pt x="69" y="6"/>
                  </a:lnTo>
                  <a:lnTo>
                    <a:pt x="61" y="16"/>
                  </a:lnTo>
                  <a:lnTo>
                    <a:pt x="54" y="29"/>
                  </a:lnTo>
                  <a:lnTo>
                    <a:pt x="47" y="40"/>
                  </a:lnTo>
                  <a:lnTo>
                    <a:pt x="40" y="51"/>
                  </a:lnTo>
                  <a:lnTo>
                    <a:pt x="35" y="60"/>
                  </a:lnTo>
                  <a:lnTo>
                    <a:pt x="32" y="69"/>
                  </a:lnTo>
                  <a:lnTo>
                    <a:pt x="29" y="75"/>
                  </a:lnTo>
                  <a:lnTo>
                    <a:pt x="28" y="81"/>
                  </a:lnTo>
                  <a:lnTo>
                    <a:pt x="28" y="86"/>
                  </a:lnTo>
                  <a:lnTo>
                    <a:pt x="30" y="93"/>
                  </a:lnTo>
                  <a:lnTo>
                    <a:pt x="32" y="100"/>
                  </a:lnTo>
                  <a:lnTo>
                    <a:pt x="34" y="106"/>
                  </a:lnTo>
                  <a:lnTo>
                    <a:pt x="38" y="109"/>
                  </a:lnTo>
                  <a:lnTo>
                    <a:pt x="40" y="110"/>
                  </a:lnTo>
                  <a:lnTo>
                    <a:pt x="41" y="112"/>
                  </a:lnTo>
                  <a:lnTo>
                    <a:pt x="40" y="113"/>
                  </a:lnTo>
                  <a:lnTo>
                    <a:pt x="37" y="129"/>
                  </a:lnTo>
                  <a:lnTo>
                    <a:pt x="32" y="158"/>
                  </a:lnTo>
                  <a:lnTo>
                    <a:pt x="24" y="197"/>
                  </a:lnTo>
                  <a:lnTo>
                    <a:pt x="16" y="241"/>
                  </a:lnTo>
                  <a:lnTo>
                    <a:pt x="9" y="285"/>
                  </a:lnTo>
                  <a:lnTo>
                    <a:pt x="3" y="325"/>
                  </a:lnTo>
                  <a:lnTo>
                    <a:pt x="0" y="357"/>
                  </a:lnTo>
                  <a:lnTo>
                    <a:pt x="1" y="376"/>
                  </a:lnTo>
                  <a:lnTo>
                    <a:pt x="7" y="385"/>
                  </a:lnTo>
                  <a:lnTo>
                    <a:pt x="13" y="393"/>
                  </a:lnTo>
                  <a:lnTo>
                    <a:pt x="21" y="400"/>
                  </a:lnTo>
                  <a:lnTo>
                    <a:pt x="32" y="404"/>
                  </a:lnTo>
                  <a:lnTo>
                    <a:pt x="42" y="407"/>
                  </a:lnTo>
                  <a:lnTo>
                    <a:pt x="53" y="410"/>
                  </a:lnTo>
                  <a:lnTo>
                    <a:pt x="65" y="412"/>
                  </a:lnTo>
                  <a:lnTo>
                    <a:pt x="75" y="414"/>
                  </a:lnTo>
                  <a:close/>
                </a:path>
              </a:pathLst>
            </a:custGeom>
            <a:solidFill>
              <a:srgbClr val="FFFFFF"/>
            </a:solidFill>
            <a:ln w="9525">
              <a:noFill/>
              <a:round/>
              <a:headEnd/>
              <a:tailEnd/>
            </a:ln>
          </p:spPr>
          <p:txBody>
            <a:bodyPr/>
            <a:lstStyle/>
            <a:p>
              <a:endParaRPr lang="fr-FR"/>
            </a:p>
          </p:txBody>
        </p:sp>
        <p:sp>
          <p:nvSpPr>
            <p:cNvPr id="19584" name="Freeform 279"/>
            <p:cNvSpPr>
              <a:spLocks/>
            </p:cNvSpPr>
            <p:nvPr/>
          </p:nvSpPr>
          <p:spPr bwMode="auto">
            <a:xfrm>
              <a:off x="2943" y="1240"/>
              <a:ext cx="111" cy="131"/>
            </a:xfrm>
            <a:custGeom>
              <a:avLst/>
              <a:gdLst>
                <a:gd name="T0" fmla="*/ 2 w 554"/>
                <a:gd name="T1" fmla="*/ 4 h 658"/>
                <a:gd name="T2" fmla="*/ 2 w 554"/>
                <a:gd name="T3" fmla="*/ 4 h 658"/>
                <a:gd name="T4" fmla="*/ 2 w 554"/>
                <a:gd name="T5" fmla="*/ 4 h 658"/>
                <a:gd name="T6" fmla="*/ 2 w 554"/>
                <a:gd name="T7" fmla="*/ 4 h 658"/>
                <a:gd name="T8" fmla="*/ 1 w 554"/>
                <a:gd name="T9" fmla="*/ 4 h 658"/>
                <a:gd name="T10" fmla="*/ 1 w 554"/>
                <a:gd name="T11" fmla="*/ 4 h 658"/>
                <a:gd name="T12" fmla="*/ 1 w 554"/>
                <a:gd name="T13" fmla="*/ 4 h 658"/>
                <a:gd name="T14" fmla="*/ 1 w 554"/>
                <a:gd name="T15" fmla="*/ 4 h 658"/>
                <a:gd name="T16" fmla="*/ 1 w 554"/>
                <a:gd name="T17" fmla="*/ 4 h 658"/>
                <a:gd name="T18" fmla="*/ 1 w 554"/>
                <a:gd name="T19" fmla="*/ 4 h 658"/>
                <a:gd name="T20" fmla="*/ 1 w 554"/>
                <a:gd name="T21" fmla="*/ 4 h 658"/>
                <a:gd name="T22" fmla="*/ 1 w 554"/>
                <a:gd name="T23" fmla="*/ 4 h 658"/>
                <a:gd name="T24" fmla="*/ 1 w 554"/>
                <a:gd name="T25" fmla="*/ 4 h 658"/>
                <a:gd name="T26" fmla="*/ 1 w 554"/>
                <a:gd name="T27" fmla="*/ 4 h 658"/>
                <a:gd name="T28" fmla="*/ 0 w 554"/>
                <a:gd name="T29" fmla="*/ 4 h 658"/>
                <a:gd name="T30" fmla="*/ 0 w 554"/>
                <a:gd name="T31" fmla="*/ 4 h 658"/>
                <a:gd name="T32" fmla="*/ 0 w 554"/>
                <a:gd name="T33" fmla="*/ 4 h 658"/>
                <a:gd name="T34" fmla="*/ 0 w 554"/>
                <a:gd name="T35" fmla="*/ 4 h 658"/>
                <a:gd name="T36" fmla="*/ 0 w 554"/>
                <a:gd name="T37" fmla="*/ 3 h 658"/>
                <a:gd name="T38" fmla="*/ 0 w 554"/>
                <a:gd name="T39" fmla="*/ 3 h 658"/>
                <a:gd name="T40" fmla="*/ 0 w 554"/>
                <a:gd name="T41" fmla="*/ 3 h 658"/>
                <a:gd name="T42" fmla="*/ 1 w 554"/>
                <a:gd name="T43" fmla="*/ 3 h 658"/>
                <a:gd name="T44" fmla="*/ 1 w 554"/>
                <a:gd name="T45" fmla="*/ 3 h 658"/>
                <a:gd name="T46" fmla="*/ 1 w 554"/>
                <a:gd name="T47" fmla="*/ 3 h 658"/>
                <a:gd name="T48" fmla="*/ 1 w 554"/>
                <a:gd name="T49" fmla="*/ 2 h 658"/>
                <a:gd name="T50" fmla="*/ 1 w 554"/>
                <a:gd name="T51" fmla="*/ 2 h 658"/>
                <a:gd name="T52" fmla="*/ 0 w 554"/>
                <a:gd name="T53" fmla="*/ 1 h 658"/>
                <a:gd name="T54" fmla="*/ 0 w 554"/>
                <a:gd name="T55" fmla="*/ 1 h 658"/>
                <a:gd name="T56" fmla="*/ 0 w 554"/>
                <a:gd name="T57" fmla="*/ 1 h 658"/>
                <a:gd name="T58" fmla="*/ 1 w 554"/>
                <a:gd name="T59" fmla="*/ 1 h 658"/>
                <a:gd name="T60" fmla="*/ 1 w 554"/>
                <a:gd name="T61" fmla="*/ 0 h 658"/>
                <a:gd name="T62" fmla="*/ 1 w 554"/>
                <a:gd name="T63" fmla="*/ 0 h 658"/>
                <a:gd name="T64" fmla="*/ 2 w 554"/>
                <a:gd name="T65" fmla="*/ 0 h 658"/>
                <a:gd name="T66" fmla="*/ 2 w 554"/>
                <a:gd name="T67" fmla="*/ 0 h 658"/>
                <a:gd name="T68" fmla="*/ 3 w 554"/>
                <a:gd name="T69" fmla="*/ 0 h 658"/>
                <a:gd name="T70" fmla="*/ 3 w 554"/>
                <a:gd name="T71" fmla="*/ 0 h 658"/>
                <a:gd name="T72" fmla="*/ 4 w 554"/>
                <a:gd name="T73" fmla="*/ 1 h 658"/>
                <a:gd name="T74" fmla="*/ 4 w 554"/>
                <a:gd name="T75" fmla="*/ 1 h 658"/>
                <a:gd name="T76" fmla="*/ 4 w 554"/>
                <a:gd name="T77" fmla="*/ 1 h 658"/>
                <a:gd name="T78" fmla="*/ 4 w 554"/>
                <a:gd name="T79" fmla="*/ 2 h 658"/>
                <a:gd name="T80" fmla="*/ 3 w 554"/>
                <a:gd name="T81" fmla="*/ 2 h 658"/>
                <a:gd name="T82" fmla="*/ 4 w 554"/>
                <a:gd name="T83" fmla="*/ 2 h 658"/>
                <a:gd name="T84" fmla="*/ 4 w 554"/>
                <a:gd name="T85" fmla="*/ 3 h 658"/>
                <a:gd name="T86" fmla="*/ 4 w 554"/>
                <a:gd name="T87" fmla="*/ 3 h 658"/>
                <a:gd name="T88" fmla="*/ 4 w 554"/>
                <a:gd name="T89" fmla="*/ 3 h 658"/>
                <a:gd name="T90" fmla="*/ 4 w 554"/>
                <a:gd name="T91" fmla="*/ 3 h 658"/>
                <a:gd name="T92" fmla="*/ 4 w 554"/>
                <a:gd name="T93" fmla="*/ 4 h 658"/>
                <a:gd name="T94" fmla="*/ 4 w 554"/>
                <a:gd name="T95" fmla="*/ 4 h 658"/>
                <a:gd name="T96" fmla="*/ 4 w 554"/>
                <a:gd name="T97" fmla="*/ 5 h 658"/>
                <a:gd name="T98" fmla="*/ 4 w 554"/>
                <a:gd name="T99" fmla="*/ 5 h 658"/>
                <a:gd name="T100" fmla="*/ 4 w 554"/>
                <a:gd name="T101" fmla="*/ 5 h 658"/>
                <a:gd name="T102" fmla="*/ 4 w 554"/>
                <a:gd name="T103" fmla="*/ 5 h 658"/>
                <a:gd name="T104" fmla="*/ 3 w 554"/>
                <a:gd name="T105" fmla="*/ 5 h 658"/>
                <a:gd name="T106" fmla="*/ 3 w 554"/>
                <a:gd name="T107" fmla="*/ 5 h 658"/>
                <a:gd name="T108" fmla="*/ 3 w 554"/>
                <a:gd name="T109" fmla="*/ 5 h 658"/>
                <a:gd name="T110" fmla="*/ 3 w 554"/>
                <a:gd name="T111" fmla="*/ 4 h 658"/>
                <a:gd name="T112" fmla="*/ 3 w 554"/>
                <a:gd name="T113" fmla="*/ 4 h 658"/>
                <a:gd name="T114" fmla="*/ 3 w 554"/>
                <a:gd name="T115" fmla="*/ 4 h 658"/>
                <a:gd name="T116" fmla="*/ 3 w 554"/>
                <a:gd name="T117" fmla="*/ 4 h 658"/>
                <a:gd name="T118" fmla="*/ 3 w 554"/>
                <a:gd name="T119" fmla="*/ 4 h 6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54"/>
                <a:gd name="T181" fmla="*/ 0 h 658"/>
                <a:gd name="T182" fmla="*/ 554 w 554"/>
                <a:gd name="T183" fmla="*/ 658 h 6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54" h="658">
                  <a:moveTo>
                    <a:pt x="258" y="500"/>
                  </a:moveTo>
                  <a:lnTo>
                    <a:pt x="258" y="500"/>
                  </a:lnTo>
                  <a:lnTo>
                    <a:pt x="256" y="500"/>
                  </a:lnTo>
                  <a:lnTo>
                    <a:pt x="253" y="500"/>
                  </a:lnTo>
                  <a:lnTo>
                    <a:pt x="250" y="500"/>
                  </a:lnTo>
                  <a:lnTo>
                    <a:pt x="245" y="500"/>
                  </a:lnTo>
                  <a:lnTo>
                    <a:pt x="240" y="499"/>
                  </a:lnTo>
                  <a:lnTo>
                    <a:pt x="233" y="499"/>
                  </a:lnTo>
                  <a:lnTo>
                    <a:pt x="226" y="498"/>
                  </a:lnTo>
                  <a:lnTo>
                    <a:pt x="218" y="496"/>
                  </a:lnTo>
                  <a:lnTo>
                    <a:pt x="210" y="494"/>
                  </a:lnTo>
                  <a:lnTo>
                    <a:pt x="204" y="491"/>
                  </a:lnTo>
                  <a:lnTo>
                    <a:pt x="198" y="488"/>
                  </a:lnTo>
                  <a:lnTo>
                    <a:pt x="191" y="484"/>
                  </a:lnTo>
                  <a:lnTo>
                    <a:pt x="185" y="479"/>
                  </a:lnTo>
                  <a:lnTo>
                    <a:pt x="180" y="475"/>
                  </a:lnTo>
                  <a:lnTo>
                    <a:pt x="174" y="471"/>
                  </a:lnTo>
                  <a:lnTo>
                    <a:pt x="170" y="480"/>
                  </a:lnTo>
                  <a:lnTo>
                    <a:pt x="167" y="492"/>
                  </a:lnTo>
                  <a:lnTo>
                    <a:pt x="161" y="503"/>
                  </a:lnTo>
                  <a:lnTo>
                    <a:pt x="150" y="509"/>
                  </a:lnTo>
                  <a:lnTo>
                    <a:pt x="143" y="509"/>
                  </a:lnTo>
                  <a:lnTo>
                    <a:pt x="133" y="509"/>
                  </a:lnTo>
                  <a:lnTo>
                    <a:pt x="124" y="507"/>
                  </a:lnTo>
                  <a:lnTo>
                    <a:pt x="114" y="505"/>
                  </a:lnTo>
                  <a:lnTo>
                    <a:pt x="105" y="503"/>
                  </a:lnTo>
                  <a:lnTo>
                    <a:pt x="97" y="500"/>
                  </a:lnTo>
                  <a:lnTo>
                    <a:pt x="93" y="499"/>
                  </a:lnTo>
                  <a:lnTo>
                    <a:pt x="91" y="498"/>
                  </a:lnTo>
                  <a:lnTo>
                    <a:pt x="94" y="497"/>
                  </a:lnTo>
                  <a:lnTo>
                    <a:pt x="99" y="497"/>
                  </a:lnTo>
                  <a:lnTo>
                    <a:pt x="106" y="503"/>
                  </a:lnTo>
                  <a:lnTo>
                    <a:pt x="108" y="517"/>
                  </a:lnTo>
                  <a:lnTo>
                    <a:pt x="109" y="535"/>
                  </a:lnTo>
                  <a:lnTo>
                    <a:pt x="110" y="548"/>
                  </a:lnTo>
                  <a:lnTo>
                    <a:pt x="108" y="556"/>
                  </a:lnTo>
                  <a:lnTo>
                    <a:pt x="96" y="559"/>
                  </a:lnTo>
                  <a:lnTo>
                    <a:pt x="89" y="560"/>
                  </a:lnTo>
                  <a:lnTo>
                    <a:pt x="83" y="561"/>
                  </a:lnTo>
                  <a:lnTo>
                    <a:pt x="77" y="562"/>
                  </a:lnTo>
                  <a:lnTo>
                    <a:pt x="72" y="562"/>
                  </a:lnTo>
                  <a:lnTo>
                    <a:pt x="68" y="562"/>
                  </a:lnTo>
                  <a:lnTo>
                    <a:pt x="61" y="559"/>
                  </a:lnTo>
                  <a:lnTo>
                    <a:pt x="55" y="555"/>
                  </a:lnTo>
                  <a:lnTo>
                    <a:pt x="48" y="547"/>
                  </a:lnTo>
                  <a:lnTo>
                    <a:pt x="40" y="537"/>
                  </a:lnTo>
                  <a:lnTo>
                    <a:pt x="32" y="529"/>
                  </a:lnTo>
                  <a:lnTo>
                    <a:pt x="26" y="520"/>
                  </a:lnTo>
                  <a:lnTo>
                    <a:pt x="19" y="513"/>
                  </a:lnTo>
                  <a:lnTo>
                    <a:pt x="14" y="506"/>
                  </a:lnTo>
                  <a:lnTo>
                    <a:pt x="10" y="498"/>
                  </a:lnTo>
                  <a:lnTo>
                    <a:pt x="8" y="491"/>
                  </a:lnTo>
                  <a:lnTo>
                    <a:pt x="7" y="483"/>
                  </a:lnTo>
                  <a:lnTo>
                    <a:pt x="4" y="460"/>
                  </a:lnTo>
                  <a:lnTo>
                    <a:pt x="0" y="434"/>
                  </a:lnTo>
                  <a:lnTo>
                    <a:pt x="1" y="407"/>
                  </a:lnTo>
                  <a:lnTo>
                    <a:pt x="14" y="383"/>
                  </a:lnTo>
                  <a:lnTo>
                    <a:pt x="23" y="373"/>
                  </a:lnTo>
                  <a:lnTo>
                    <a:pt x="32" y="366"/>
                  </a:lnTo>
                  <a:lnTo>
                    <a:pt x="39" y="360"/>
                  </a:lnTo>
                  <a:lnTo>
                    <a:pt x="46" y="355"/>
                  </a:lnTo>
                  <a:lnTo>
                    <a:pt x="52" y="351"/>
                  </a:lnTo>
                  <a:lnTo>
                    <a:pt x="57" y="348"/>
                  </a:lnTo>
                  <a:lnTo>
                    <a:pt x="61" y="346"/>
                  </a:lnTo>
                  <a:lnTo>
                    <a:pt x="65" y="345"/>
                  </a:lnTo>
                  <a:lnTo>
                    <a:pt x="69" y="344"/>
                  </a:lnTo>
                  <a:lnTo>
                    <a:pt x="74" y="344"/>
                  </a:lnTo>
                  <a:lnTo>
                    <a:pt x="80" y="343"/>
                  </a:lnTo>
                  <a:lnTo>
                    <a:pt x="88" y="343"/>
                  </a:lnTo>
                  <a:lnTo>
                    <a:pt x="94" y="343"/>
                  </a:lnTo>
                  <a:lnTo>
                    <a:pt x="99" y="343"/>
                  </a:lnTo>
                  <a:lnTo>
                    <a:pt x="104" y="343"/>
                  </a:lnTo>
                  <a:lnTo>
                    <a:pt x="105" y="343"/>
                  </a:lnTo>
                  <a:lnTo>
                    <a:pt x="93" y="302"/>
                  </a:lnTo>
                  <a:lnTo>
                    <a:pt x="85" y="263"/>
                  </a:lnTo>
                  <a:lnTo>
                    <a:pt x="79" y="231"/>
                  </a:lnTo>
                  <a:lnTo>
                    <a:pt x="78" y="215"/>
                  </a:lnTo>
                  <a:lnTo>
                    <a:pt x="75" y="204"/>
                  </a:lnTo>
                  <a:lnTo>
                    <a:pt x="69" y="190"/>
                  </a:lnTo>
                  <a:lnTo>
                    <a:pt x="64" y="178"/>
                  </a:lnTo>
                  <a:lnTo>
                    <a:pt x="61" y="166"/>
                  </a:lnTo>
                  <a:lnTo>
                    <a:pt x="64" y="155"/>
                  </a:lnTo>
                  <a:lnTo>
                    <a:pt x="64" y="141"/>
                  </a:lnTo>
                  <a:lnTo>
                    <a:pt x="61" y="125"/>
                  </a:lnTo>
                  <a:lnTo>
                    <a:pt x="56" y="110"/>
                  </a:lnTo>
                  <a:lnTo>
                    <a:pt x="56" y="105"/>
                  </a:lnTo>
                  <a:lnTo>
                    <a:pt x="60" y="99"/>
                  </a:lnTo>
                  <a:lnTo>
                    <a:pt x="67" y="92"/>
                  </a:lnTo>
                  <a:lnTo>
                    <a:pt x="75" y="83"/>
                  </a:lnTo>
                  <a:lnTo>
                    <a:pt x="87" y="75"/>
                  </a:lnTo>
                  <a:lnTo>
                    <a:pt x="100" y="65"/>
                  </a:lnTo>
                  <a:lnTo>
                    <a:pt x="114" y="56"/>
                  </a:lnTo>
                  <a:lnTo>
                    <a:pt x="131" y="46"/>
                  </a:lnTo>
                  <a:lnTo>
                    <a:pt x="147" y="38"/>
                  </a:lnTo>
                  <a:lnTo>
                    <a:pt x="164" y="30"/>
                  </a:lnTo>
                  <a:lnTo>
                    <a:pt x="182" y="21"/>
                  </a:lnTo>
                  <a:lnTo>
                    <a:pt x="199" y="14"/>
                  </a:lnTo>
                  <a:lnTo>
                    <a:pt x="214" y="9"/>
                  </a:lnTo>
                  <a:lnTo>
                    <a:pt x="229" y="4"/>
                  </a:lnTo>
                  <a:lnTo>
                    <a:pt x="244" y="1"/>
                  </a:lnTo>
                  <a:lnTo>
                    <a:pt x="256" y="0"/>
                  </a:lnTo>
                  <a:lnTo>
                    <a:pt x="278" y="2"/>
                  </a:lnTo>
                  <a:lnTo>
                    <a:pt x="299" y="7"/>
                  </a:lnTo>
                  <a:lnTo>
                    <a:pt x="320" y="14"/>
                  </a:lnTo>
                  <a:lnTo>
                    <a:pt x="340" y="23"/>
                  </a:lnTo>
                  <a:lnTo>
                    <a:pt x="360" y="35"/>
                  </a:lnTo>
                  <a:lnTo>
                    <a:pt x="378" y="49"/>
                  </a:lnTo>
                  <a:lnTo>
                    <a:pt x="396" y="62"/>
                  </a:lnTo>
                  <a:lnTo>
                    <a:pt x="412" y="77"/>
                  </a:lnTo>
                  <a:lnTo>
                    <a:pt x="425" y="92"/>
                  </a:lnTo>
                  <a:lnTo>
                    <a:pt x="437" y="106"/>
                  </a:lnTo>
                  <a:lnTo>
                    <a:pt x="446" y="119"/>
                  </a:lnTo>
                  <a:lnTo>
                    <a:pt x="454" y="131"/>
                  </a:lnTo>
                  <a:lnTo>
                    <a:pt x="459" y="142"/>
                  </a:lnTo>
                  <a:lnTo>
                    <a:pt x="463" y="152"/>
                  </a:lnTo>
                  <a:lnTo>
                    <a:pt x="467" y="161"/>
                  </a:lnTo>
                  <a:lnTo>
                    <a:pt x="468" y="168"/>
                  </a:lnTo>
                  <a:lnTo>
                    <a:pt x="467" y="177"/>
                  </a:lnTo>
                  <a:lnTo>
                    <a:pt x="462" y="186"/>
                  </a:lnTo>
                  <a:lnTo>
                    <a:pt x="455" y="198"/>
                  </a:lnTo>
                  <a:lnTo>
                    <a:pt x="448" y="209"/>
                  </a:lnTo>
                  <a:lnTo>
                    <a:pt x="439" y="221"/>
                  </a:lnTo>
                  <a:lnTo>
                    <a:pt x="434" y="232"/>
                  </a:lnTo>
                  <a:lnTo>
                    <a:pt x="430" y="243"/>
                  </a:lnTo>
                  <a:lnTo>
                    <a:pt x="431" y="251"/>
                  </a:lnTo>
                  <a:lnTo>
                    <a:pt x="438" y="273"/>
                  </a:lnTo>
                  <a:lnTo>
                    <a:pt x="445" y="302"/>
                  </a:lnTo>
                  <a:lnTo>
                    <a:pt x="452" y="328"/>
                  </a:lnTo>
                  <a:lnTo>
                    <a:pt x="455" y="343"/>
                  </a:lnTo>
                  <a:lnTo>
                    <a:pt x="457" y="355"/>
                  </a:lnTo>
                  <a:lnTo>
                    <a:pt x="461" y="373"/>
                  </a:lnTo>
                  <a:lnTo>
                    <a:pt x="465" y="391"/>
                  </a:lnTo>
                  <a:lnTo>
                    <a:pt x="468" y="398"/>
                  </a:lnTo>
                  <a:lnTo>
                    <a:pt x="511" y="423"/>
                  </a:lnTo>
                  <a:lnTo>
                    <a:pt x="546" y="402"/>
                  </a:lnTo>
                  <a:lnTo>
                    <a:pt x="547" y="405"/>
                  </a:lnTo>
                  <a:lnTo>
                    <a:pt x="549" y="414"/>
                  </a:lnTo>
                  <a:lnTo>
                    <a:pt x="551" y="430"/>
                  </a:lnTo>
                  <a:lnTo>
                    <a:pt x="554" y="450"/>
                  </a:lnTo>
                  <a:lnTo>
                    <a:pt x="553" y="464"/>
                  </a:lnTo>
                  <a:lnTo>
                    <a:pt x="550" y="480"/>
                  </a:lnTo>
                  <a:lnTo>
                    <a:pt x="545" y="499"/>
                  </a:lnTo>
                  <a:lnTo>
                    <a:pt x="538" y="519"/>
                  </a:lnTo>
                  <a:lnTo>
                    <a:pt x="532" y="538"/>
                  </a:lnTo>
                  <a:lnTo>
                    <a:pt x="527" y="556"/>
                  </a:lnTo>
                  <a:lnTo>
                    <a:pt x="522" y="570"/>
                  </a:lnTo>
                  <a:lnTo>
                    <a:pt x="521" y="578"/>
                  </a:lnTo>
                  <a:lnTo>
                    <a:pt x="521" y="591"/>
                  </a:lnTo>
                  <a:lnTo>
                    <a:pt x="520" y="603"/>
                  </a:lnTo>
                  <a:lnTo>
                    <a:pt x="518" y="617"/>
                  </a:lnTo>
                  <a:lnTo>
                    <a:pt x="516" y="630"/>
                  </a:lnTo>
                  <a:lnTo>
                    <a:pt x="512" y="636"/>
                  </a:lnTo>
                  <a:lnTo>
                    <a:pt x="500" y="641"/>
                  </a:lnTo>
                  <a:lnTo>
                    <a:pt x="484" y="648"/>
                  </a:lnTo>
                  <a:lnTo>
                    <a:pt x="468" y="652"/>
                  </a:lnTo>
                  <a:lnTo>
                    <a:pt x="449" y="656"/>
                  </a:lnTo>
                  <a:lnTo>
                    <a:pt x="432" y="658"/>
                  </a:lnTo>
                  <a:lnTo>
                    <a:pt x="419" y="658"/>
                  </a:lnTo>
                  <a:lnTo>
                    <a:pt x="412" y="656"/>
                  </a:lnTo>
                  <a:lnTo>
                    <a:pt x="416" y="638"/>
                  </a:lnTo>
                  <a:lnTo>
                    <a:pt x="419" y="620"/>
                  </a:lnTo>
                  <a:lnTo>
                    <a:pt x="421" y="604"/>
                  </a:lnTo>
                  <a:lnTo>
                    <a:pt x="422" y="590"/>
                  </a:lnTo>
                  <a:lnTo>
                    <a:pt x="421" y="582"/>
                  </a:lnTo>
                  <a:lnTo>
                    <a:pt x="419" y="575"/>
                  </a:lnTo>
                  <a:lnTo>
                    <a:pt x="416" y="566"/>
                  </a:lnTo>
                  <a:lnTo>
                    <a:pt x="411" y="557"/>
                  </a:lnTo>
                  <a:lnTo>
                    <a:pt x="405" y="548"/>
                  </a:lnTo>
                  <a:lnTo>
                    <a:pt x="399" y="537"/>
                  </a:lnTo>
                  <a:lnTo>
                    <a:pt x="394" y="526"/>
                  </a:lnTo>
                  <a:lnTo>
                    <a:pt x="387" y="514"/>
                  </a:lnTo>
                  <a:lnTo>
                    <a:pt x="383" y="510"/>
                  </a:lnTo>
                  <a:lnTo>
                    <a:pt x="377" y="505"/>
                  </a:lnTo>
                  <a:lnTo>
                    <a:pt x="371" y="500"/>
                  </a:lnTo>
                  <a:lnTo>
                    <a:pt x="364" y="495"/>
                  </a:lnTo>
                  <a:lnTo>
                    <a:pt x="359" y="491"/>
                  </a:lnTo>
                  <a:lnTo>
                    <a:pt x="354" y="488"/>
                  </a:lnTo>
                  <a:lnTo>
                    <a:pt x="350" y="486"/>
                  </a:lnTo>
                  <a:lnTo>
                    <a:pt x="349" y="485"/>
                  </a:lnTo>
                  <a:lnTo>
                    <a:pt x="341" y="464"/>
                  </a:lnTo>
                  <a:lnTo>
                    <a:pt x="258" y="500"/>
                  </a:lnTo>
                  <a:close/>
                </a:path>
              </a:pathLst>
            </a:custGeom>
            <a:solidFill>
              <a:srgbClr val="E5A599"/>
            </a:solidFill>
            <a:ln w="9525">
              <a:noFill/>
              <a:round/>
              <a:headEnd/>
              <a:tailEnd/>
            </a:ln>
          </p:spPr>
          <p:txBody>
            <a:bodyPr/>
            <a:lstStyle/>
            <a:p>
              <a:endParaRPr lang="fr-FR"/>
            </a:p>
          </p:txBody>
        </p:sp>
        <p:sp>
          <p:nvSpPr>
            <p:cNvPr id="19585" name="Freeform 280"/>
            <p:cNvSpPr>
              <a:spLocks/>
            </p:cNvSpPr>
            <p:nvPr/>
          </p:nvSpPr>
          <p:spPr bwMode="auto">
            <a:xfrm>
              <a:off x="2937" y="1221"/>
              <a:ext cx="104" cy="57"/>
            </a:xfrm>
            <a:custGeom>
              <a:avLst/>
              <a:gdLst>
                <a:gd name="T0" fmla="*/ 1 w 521"/>
                <a:gd name="T1" fmla="*/ 1 h 288"/>
                <a:gd name="T2" fmla="*/ 1 w 521"/>
                <a:gd name="T3" fmla="*/ 2 h 288"/>
                <a:gd name="T4" fmla="*/ 1 w 521"/>
                <a:gd name="T5" fmla="*/ 2 h 288"/>
                <a:gd name="T6" fmla="*/ 0 w 521"/>
                <a:gd name="T7" fmla="*/ 2 h 288"/>
                <a:gd name="T8" fmla="*/ 0 w 521"/>
                <a:gd name="T9" fmla="*/ 2 h 288"/>
                <a:gd name="T10" fmla="*/ 0 w 521"/>
                <a:gd name="T11" fmla="*/ 1 h 288"/>
                <a:gd name="T12" fmla="*/ 0 w 521"/>
                <a:gd name="T13" fmla="*/ 1 h 288"/>
                <a:gd name="T14" fmla="*/ 1 w 521"/>
                <a:gd name="T15" fmla="*/ 1 h 288"/>
                <a:gd name="T16" fmla="*/ 1 w 521"/>
                <a:gd name="T17" fmla="*/ 0 h 288"/>
                <a:gd name="T18" fmla="*/ 2 w 521"/>
                <a:gd name="T19" fmla="*/ 0 h 288"/>
                <a:gd name="T20" fmla="*/ 2 w 521"/>
                <a:gd name="T21" fmla="*/ 0 h 288"/>
                <a:gd name="T22" fmla="*/ 2 w 521"/>
                <a:gd name="T23" fmla="*/ 0 h 288"/>
                <a:gd name="T24" fmla="*/ 2 w 521"/>
                <a:gd name="T25" fmla="*/ 0 h 288"/>
                <a:gd name="T26" fmla="*/ 3 w 521"/>
                <a:gd name="T27" fmla="*/ 0 h 288"/>
                <a:gd name="T28" fmla="*/ 3 w 521"/>
                <a:gd name="T29" fmla="*/ 0 h 288"/>
                <a:gd name="T30" fmla="*/ 3 w 521"/>
                <a:gd name="T31" fmla="*/ 0 h 288"/>
                <a:gd name="T32" fmla="*/ 3 w 521"/>
                <a:gd name="T33" fmla="*/ 0 h 288"/>
                <a:gd name="T34" fmla="*/ 4 w 521"/>
                <a:gd name="T35" fmla="*/ 0 h 288"/>
                <a:gd name="T36" fmla="*/ 4 w 521"/>
                <a:gd name="T37" fmla="*/ 1 h 288"/>
                <a:gd name="T38" fmla="*/ 4 w 521"/>
                <a:gd name="T39" fmla="*/ 1 h 288"/>
                <a:gd name="T40" fmla="*/ 4 w 521"/>
                <a:gd name="T41" fmla="*/ 1 h 288"/>
                <a:gd name="T42" fmla="*/ 4 w 521"/>
                <a:gd name="T43" fmla="*/ 2 h 288"/>
                <a:gd name="T44" fmla="*/ 4 w 521"/>
                <a:gd name="T45" fmla="*/ 2 h 288"/>
                <a:gd name="T46" fmla="*/ 4 w 521"/>
                <a:gd name="T47" fmla="*/ 2 h 288"/>
                <a:gd name="T48" fmla="*/ 4 w 521"/>
                <a:gd name="T49" fmla="*/ 2 h 288"/>
                <a:gd name="T50" fmla="*/ 4 w 521"/>
                <a:gd name="T51" fmla="*/ 2 h 288"/>
                <a:gd name="T52" fmla="*/ 4 w 521"/>
                <a:gd name="T53" fmla="*/ 2 h 288"/>
                <a:gd name="T54" fmla="*/ 4 w 521"/>
                <a:gd name="T55" fmla="*/ 2 h 288"/>
                <a:gd name="T56" fmla="*/ 3 w 521"/>
                <a:gd name="T57" fmla="*/ 2 h 288"/>
                <a:gd name="T58" fmla="*/ 3 w 521"/>
                <a:gd name="T59" fmla="*/ 2 h 288"/>
                <a:gd name="T60" fmla="*/ 3 w 521"/>
                <a:gd name="T61" fmla="*/ 2 h 288"/>
                <a:gd name="T62" fmla="*/ 3 w 521"/>
                <a:gd name="T63" fmla="*/ 2 h 288"/>
                <a:gd name="T64" fmla="*/ 3 w 521"/>
                <a:gd name="T65" fmla="*/ 1 h 288"/>
                <a:gd name="T66" fmla="*/ 3 w 521"/>
                <a:gd name="T67" fmla="*/ 1 h 288"/>
                <a:gd name="T68" fmla="*/ 3 w 521"/>
                <a:gd name="T69" fmla="*/ 1 h 288"/>
                <a:gd name="T70" fmla="*/ 3 w 521"/>
                <a:gd name="T71" fmla="*/ 1 h 288"/>
                <a:gd name="T72" fmla="*/ 3 w 521"/>
                <a:gd name="T73" fmla="*/ 1 h 288"/>
                <a:gd name="T74" fmla="*/ 3 w 521"/>
                <a:gd name="T75" fmla="*/ 1 h 288"/>
                <a:gd name="T76" fmla="*/ 3 w 521"/>
                <a:gd name="T77" fmla="*/ 1 h 288"/>
                <a:gd name="T78" fmla="*/ 3 w 521"/>
                <a:gd name="T79" fmla="*/ 1 h 288"/>
                <a:gd name="T80" fmla="*/ 2 w 521"/>
                <a:gd name="T81" fmla="*/ 1 h 288"/>
                <a:gd name="T82" fmla="*/ 2 w 521"/>
                <a:gd name="T83" fmla="*/ 1 h 288"/>
                <a:gd name="T84" fmla="*/ 2 w 521"/>
                <a:gd name="T85" fmla="*/ 1 h 288"/>
                <a:gd name="T86" fmla="*/ 2 w 521"/>
                <a:gd name="T87" fmla="*/ 1 h 288"/>
                <a:gd name="T88" fmla="*/ 2 w 521"/>
                <a:gd name="T89" fmla="*/ 1 h 288"/>
                <a:gd name="T90" fmla="*/ 2 w 521"/>
                <a:gd name="T91" fmla="*/ 1 h 288"/>
                <a:gd name="T92" fmla="*/ 1 w 521"/>
                <a:gd name="T93" fmla="*/ 1 h 288"/>
                <a:gd name="T94" fmla="*/ 1 w 521"/>
                <a:gd name="T95" fmla="*/ 1 h 2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21"/>
                <a:gd name="T145" fmla="*/ 0 h 288"/>
                <a:gd name="T146" fmla="*/ 521 w 521"/>
                <a:gd name="T147" fmla="*/ 288 h 28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21" h="288">
                  <a:moveTo>
                    <a:pt x="128" y="149"/>
                  </a:moveTo>
                  <a:lnTo>
                    <a:pt x="126" y="156"/>
                  </a:lnTo>
                  <a:lnTo>
                    <a:pt x="124" y="165"/>
                  </a:lnTo>
                  <a:lnTo>
                    <a:pt x="122" y="174"/>
                  </a:lnTo>
                  <a:lnTo>
                    <a:pt x="119" y="182"/>
                  </a:lnTo>
                  <a:lnTo>
                    <a:pt x="115" y="191"/>
                  </a:lnTo>
                  <a:lnTo>
                    <a:pt x="107" y="197"/>
                  </a:lnTo>
                  <a:lnTo>
                    <a:pt x="98" y="202"/>
                  </a:lnTo>
                  <a:lnTo>
                    <a:pt x="85" y="205"/>
                  </a:lnTo>
                  <a:lnTo>
                    <a:pt x="70" y="206"/>
                  </a:lnTo>
                  <a:lnTo>
                    <a:pt x="56" y="206"/>
                  </a:lnTo>
                  <a:lnTo>
                    <a:pt x="42" y="203"/>
                  </a:lnTo>
                  <a:lnTo>
                    <a:pt x="29" y="201"/>
                  </a:lnTo>
                  <a:lnTo>
                    <a:pt x="18" y="198"/>
                  </a:lnTo>
                  <a:lnTo>
                    <a:pt x="9" y="193"/>
                  </a:lnTo>
                  <a:lnTo>
                    <a:pt x="3" y="187"/>
                  </a:lnTo>
                  <a:lnTo>
                    <a:pt x="1" y="178"/>
                  </a:lnTo>
                  <a:lnTo>
                    <a:pt x="0" y="156"/>
                  </a:lnTo>
                  <a:lnTo>
                    <a:pt x="2" y="129"/>
                  </a:lnTo>
                  <a:lnTo>
                    <a:pt x="10" y="105"/>
                  </a:lnTo>
                  <a:lnTo>
                    <a:pt x="27" y="89"/>
                  </a:lnTo>
                  <a:lnTo>
                    <a:pt x="41" y="83"/>
                  </a:lnTo>
                  <a:lnTo>
                    <a:pt x="58" y="74"/>
                  </a:lnTo>
                  <a:lnTo>
                    <a:pt x="79" y="64"/>
                  </a:lnTo>
                  <a:lnTo>
                    <a:pt x="101" y="52"/>
                  </a:lnTo>
                  <a:lnTo>
                    <a:pt x="123" y="41"/>
                  </a:lnTo>
                  <a:lnTo>
                    <a:pt x="144" y="31"/>
                  </a:lnTo>
                  <a:lnTo>
                    <a:pt x="163" y="25"/>
                  </a:lnTo>
                  <a:lnTo>
                    <a:pt x="179" y="23"/>
                  </a:lnTo>
                  <a:lnTo>
                    <a:pt x="194" y="23"/>
                  </a:lnTo>
                  <a:lnTo>
                    <a:pt x="211" y="22"/>
                  </a:lnTo>
                  <a:lnTo>
                    <a:pt x="230" y="21"/>
                  </a:lnTo>
                  <a:lnTo>
                    <a:pt x="248" y="19"/>
                  </a:lnTo>
                  <a:lnTo>
                    <a:pt x="266" y="17"/>
                  </a:lnTo>
                  <a:lnTo>
                    <a:pt x="280" y="17"/>
                  </a:lnTo>
                  <a:lnTo>
                    <a:pt x="293" y="16"/>
                  </a:lnTo>
                  <a:lnTo>
                    <a:pt x="300" y="17"/>
                  </a:lnTo>
                  <a:lnTo>
                    <a:pt x="306" y="17"/>
                  </a:lnTo>
                  <a:lnTo>
                    <a:pt x="312" y="14"/>
                  </a:lnTo>
                  <a:lnTo>
                    <a:pt x="318" y="11"/>
                  </a:lnTo>
                  <a:lnTo>
                    <a:pt x="326" y="7"/>
                  </a:lnTo>
                  <a:lnTo>
                    <a:pt x="335" y="4"/>
                  </a:lnTo>
                  <a:lnTo>
                    <a:pt x="347" y="1"/>
                  </a:lnTo>
                  <a:lnTo>
                    <a:pt x="360" y="0"/>
                  </a:lnTo>
                  <a:lnTo>
                    <a:pt x="376" y="1"/>
                  </a:lnTo>
                  <a:lnTo>
                    <a:pt x="383" y="2"/>
                  </a:lnTo>
                  <a:lnTo>
                    <a:pt x="391" y="3"/>
                  </a:lnTo>
                  <a:lnTo>
                    <a:pt x="401" y="5"/>
                  </a:lnTo>
                  <a:lnTo>
                    <a:pt x="411" y="7"/>
                  </a:lnTo>
                  <a:lnTo>
                    <a:pt x="422" y="10"/>
                  </a:lnTo>
                  <a:lnTo>
                    <a:pt x="432" y="13"/>
                  </a:lnTo>
                  <a:lnTo>
                    <a:pt x="441" y="19"/>
                  </a:lnTo>
                  <a:lnTo>
                    <a:pt x="448" y="25"/>
                  </a:lnTo>
                  <a:lnTo>
                    <a:pt x="455" y="33"/>
                  </a:lnTo>
                  <a:lnTo>
                    <a:pt x="465" y="43"/>
                  </a:lnTo>
                  <a:lnTo>
                    <a:pt x="474" y="53"/>
                  </a:lnTo>
                  <a:lnTo>
                    <a:pt x="484" y="65"/>
                  </a:lnTo>
                  <a:lnTo>
                    <a:pt x="493" y="76"/>
                  </a:lnTo>
                  <a:lnTo>
                    <a:pt x="502" y="87"/>
                  </a:lnTo>
                  <a:lnTo>
                    <a:pt x="507" y="95"/>
                  </a:lnTo>
                  <a:lnTo>
                    <a:pt x="510" y="103"/>
                  </a:lnTo>
                  <a:lnTo>
                    <a:pt x="513" y="114"/>
                  </a:lnTo>
                  <a:lnTo>
                    <a:pt x="518" y="126"/>
                  </a:lnTo>
                  <a:lnTo>
                    <a:pt x="521" y="145"/>
                  </a:lnTo>
                  <a:lnTo>
                    <a:pt x="521" y="172"/>
                  </a:lnTo>
                  <a:lnTo>
                    <a:pt x="520" y="203"/>
                  </a:lnTo>
                  <a:lnTo>
                    <a:pt x="519" y="228"/>
                  </a:lnTo>
                  <a:lnTo>
                    <a:pt x="519" y="248"/>
                  </a:lnTo>
                  <a:lnTo>
                    <a:pt x="519" y="263"/>
                  </a:lnTo>
                  <a:lnTo>
                    <a:pt x="518" y="269"/>
                  </a:lnTo>
                  <a:lnTo>
                    <a:pt x="515" y="272"/>
                  </a:lnTo>
                  <a:lnTo>
                    <a:pt x="509" y="273"/>
                  </a:lnTo>
                  <a:lnTo>
                    <a:pt x="504" y="274"/>
                  </a:lnTo>
                  <a:lnTo>
                    <a:pt x="499" y="274"/>
                  </a:lnTo>
                  <a:lnTo>
                    <a:pt x="492" y="276"/>
                  </a:lnTo>
                  <a:lnTo>
                    <a:pt x="487" y="280"/>
                  </a:lnTo>
                  <a:lnTo>
                    <a:pt x="484" y="288"/>
                  </a:lnTo>
                  <a:lnTo>
                    <a:pt x="483" y="277"/>
                  </a:lnTo>
                  <a:lnTo>
                    <a:pt x="481" y="268"/>
                  </a:lnTo>
                  <a:lnTo>
                    <a:pt x="478" y="259"/>
                  </a:lnTo>
                  <a:lnTo>
                    <a:pt x="473" y="252"/>
                  </a:lnTo>
                  <a:lnTo>
                    <a:pt x="468" y="247"/>
                  </a:lnTo>
                  <a:lnTo>
                    <a:pt x="461" y="243"/>
                  </a:lnTo>
                  <a:lnTo>
                    <a:pt x="453" y="241"/>
                  </a:lnTo>
                  <a:lnTo>
                    <a:pt x="443" y="242"/>
                  </a:lnTo>
                  <a:lnTo>
                    <a:pt x="433" y="244"/>
                  </a:lnTo>
                  <a:lnTo>
                    <a:pt x="426" y="248"/>
                  </a:lnTo>
                  <a:lnTo>
                    <a:pt x="420" y="251"/>
                  </a:lnTo>
                  <a:lnTo>
                    <a:pt x="416" y="254"/>
                  </a:lnTo>
                  <a:lnTo>
                    <a:pt x="413" y="257"/>
                  </a:lnTo>
                  <a:lnTo>
                    <a:pt x="412" y="259"/>
                  </a:lnTo>
                  <a:lnTo>
                    <a:pt x="411" y="260"/>
                  </a:lnTo>
                  <a:lnTo>
                    <a:pt x="411" y="261"/>
                  </a:lnTo>
                  <a:lnTo>
                    <a:pt x="410" y="236"/>
                  </a:lnTo>
                  <a:lnTo>
                    <a:pt x="406" y="217"/>
                  </a:lnTo>
                  <a:lnTo>
                    <a:pt x="401" y="201"/>
                  </a:lnTo>
                  <a:lnTo>
                    <a:pt x="394" y="189"/>
                  </a:lnTo>
                  <a:lnTo>
                    <a:pt x="388" y="181"/>
                  </a:lnTo>
                  <a:lnTo>
                    <a:pt x="381" y="180"/>
                  </a:lnTo>
                  <a:lnTo>
                    <a:pt x="375" y="184"/>
                  </a:lnTo>
                  <a:lnTo>
                    <a:pt x="373" y="186"/>
                  </a:lnTo>
                  <a:lnTo>
                    <a:pt x="375" y="182"/>
                  </a:lnTo>
                  <a:lnTo>
                    <a:pt x="379" y="176"/>
                  </a:lnTo>
                  <a:lnTo>
                    <a:pt x="387" y="168"/>
                  </a:lnTo>
                  <a:lnTo>
                    <a:pt x="394" y="159"/>
                  </a:lnTo>
                  <a:lnTo>
                    <a:pt x="396" y="154"/>
                  </a:lnTo>
                  <a:lnTo>
                    <a:pt x="394" y="148"/>
                  </a:lnTo>
                  <a:lnTo>
                    <a:pt x="389" y="141"/>
                  </a:lnTo>
                  <a:lnTo>
                    <a:pt x="381" y="135"/>
                  </a:lnTo>
                  <a:lnTo>
                    <a:pt x="373" y="129"/>
                  </a:lnTo>
                  <a:lnTo>
                    <a:pt x="365" y="125"/>
                  </a:lnTo>
                  <a:lnTo>
                    <a:pt x="359" y="122"/>
                  </a:lnTo>
                  <a:lnTo>
                    <a:pt x="357" y="120"/>
                  </a:lnTo>
                  <a:lnTo>
                    <a:pt x="356" y="120"/>
                  </a:lnTo>
                  <a:lnTo>
                    <a:pt x="353" y="120"/>
                  </a:lnTo>
                  <a:lnTo>
                    <a:pt x="350" y="119"/>
                  </a:lnTo>
                  <a:lnTo>
                    <a:pt x="345" y="119"/>
                  </a:lnTo>
                  <a:lnTo>
                    <a:pt x="338" y="119"/>
                  </a:lnTo>
                  <a:lnTo>
                    <a:pt x="332" y="118"/>
                  </a:lnTo>
                  <a:lnTo>
                    <a:pt x="326" y="118"/>
                  </a:lnTo>
                  <a:lnTo>
                    <a:pt x="319" y="118"/>
                  </a:lnTo>
                  <a:lnTo>
                    <a:pt x="314" y="118"/>
                  </a:lnTo>
                  <a:lnTo>
                    <a:pt x="310" y="119"/>
                  </a:lnTo>
                  <a:lnTo>
                    <a:pt x="306" y="122"/>
                  </a:lnTo>
                  <a:lnTo>
                    <a:pt x="302" y="124"/>
                  </a:lnTo>
                  <a:lnTo>
                    <a:pt x="298" y="127"/>
                  </a:lnTo>
                  <a:lnTo>
                    <a:pt x="294" y="130"/>
                  </a:lnTo>
                  <a:lnTo>
                    <a:pt x="288" y="133"/>
                  </a:lnTo>
                  <a:lnTo>
                    <a:pt x="279" y="137"/>
                  </a:lnTo>
                  <a:lnTo>
                    <a:pt x="270" y="141"/>
                  </a:lnTo>
                  <a:lnTo>
                    <a:pt x="258" y="145"/>
                  </a:lnTo>
                  <a:lnTo>
                    <a:pt x="247" y="149"/>
                  </a:lnTo>
                  <a:lnTo>
                    <a:pt x="235" y="151"/>
                  </a:lnTo>
                  <a:lnTo>
                    <a:pt x="223" y="153"/>
                  </a:lnTo>
                  <a:lnTo>
                    <a:pt x="213" y="155"/>
                  </a:lnTo>
                  <a:lnTo>
                    <a:pt x="204" y="156"/>
                  </a:lnTo>
                  <a:lnTo>
                    <a:pt x="198" y="156"/>
                  </a:lnTo>
                  <a:lnTo>
                    <a:pt x="191" y="156"/>
                  </a:lnTo>
                  <a:lnTo>
                    <a:pt x="181" y="155"/>
                  </a:lnTo>
                  <a:lnTo>
                    <a:pt x="170" y="154"/>
                  </a:lnTo>
                  <a:lnTo>
                    <a:pt x="158" y="152"/>
                  </a:lnTo>
                  <a:lnTo>
                    <a:pt x="146" y="151"/>
                  </a:lnTo>
                  <a:lnTo>
                    <a:pt x="137" y="150"/>
                  </a:lnTo>
                  <a:lnTo>
                    <a:pt x="131" y="149"/>
                  </a:lnTo>
                  <a:lnTo>
                    <a:pt x="128" y="149"/>
                  </a:lnTo>
                  <a:close/>
                </a:path>
              </a:pathLst>
            </a:custGeom>
            <a:solidFill>
              <a:srgbClr val="FF4C00"/>
            </a:solidFill>
            <a:ln w="9525">
              <a:noFill/>
              <a:round/>
              <a:headEnd/>
              <a:tailEnd/>
            </a:ln>
          </p:spPr>
          <p:txBody>
            <a:bodyPr/>
            <a:lstStyle/>
            <a:p>
              <a:endParaRPr lang="fr-FR"/>
            </a:p>
          </p:txBody>
        </p:sp>
        <p:sp>
          <p:nvSpPr>
            <p:cNvPr id="19586" name="Freeform 281"/>
            <p:cNvSpPr>
              <a:spLocks/>
            </p:cNvSpPr>
            <p:nvPr/>
          </p:nvSpPr>
          <p:spPr bwMode="auto">
            <a:xfrm>
              <a:off x="2761" y="1404"/>
              <a:ext cx="367" cy="228"/>
            </a:xfrm>
            <a:custGeom>
              <a:avLst/>
              <a:gdLst>
                <a:gd name="T0" fmla="*/ 15 w 1835"/>
                <a:gd name="T1" fmla="*/ 5 h 1142"/>
                <a:gd name="T2" fmla="*/ 15 w 1835"/>
                <a:gd name="T3" fmla="*/ 4 h 1142"/>
                <a:gd name="T4" fmla="*/ 15 w 1835"/>
                <a:gd name="T5" fmla="*/ 4 h 1142"/>
                <a:gd name="T6" fmla="*/ 15 w 1835"/>
                <a:gd name="T7" fmla="*/ 4 h 1142"/>
                <a:gd name="T8" fmla="*/ 14 w 1835"/>
                <a:gd name="T9" fmla="*/ 3 h 1142"/>
                <a:gd name="T10" fmla="*/ 13 w 1835"/>
                <a:gd name="T11" fmla="*/ 3 h 1142"/>
                <a:gd name="T12" fmla="*/ 13 w 1835"/>
                <a:gd name="T13" fmla="*/ 3 h 1142"/>
                <a:gd name="T14" fmla="*/ 12 w 1835"/>
                <a:gd name="T15" fmla="*/ 2 h 1142"/>
                <a:gd name="T16" fmla="*/ 11 w 1835"/>
                <a:gd name="T17" fmla="*/ 2 h 1142"/>
                <a:gd name="T18" fmla="*/ 10 w 1835"/>
                <a:gd name="T19" fmla="*/ 1 h 1142"/>
                <a:gd name="T20" fmla="*/ 9 w 1835"/>
                <a:gd name="T21" fmla="*/ 1 h 1142"/>
                <a:gd name="T22" fmla="*/ 8 w 1835"/>
                <a:gd name="T23" fmla="*/ 1 h 1142"/>
                <a:gd name="T24" fmla="*/ 8 w 1835"/>
                <a:gd name="T25" fmla="*/ 0 h 1142"/>
                <a:gd name="T26" fmla="*/ 8 w 1835"/>
                <a:gd name="T27" fmla="*/ 0 h 1142"/>
                <a:gd name="T28" fmla="*/ 7 w 1835"/>
                <a:gd name="T29" fmla="*/ 0 h 1142"/>
                <a:gd name="T30" fmla="*/ 7 w 1835"/>
                <a:gd name="T31" fmla="*/ 1 h 1142"/>
                <a:gd name="T32" fmla="*/ 6 w 1835"/>
                <a:gd name="T33" fmla="*/ 0 h 1142"/>
                <a:gd name="T34" fmla="*/ 6 w 1835"/>
                <a:gd name="T35" fmla="*/ 0 h 1142"/>
                <a:gd name="T36" fmla="*/ 6 w 1835"/>
                <a:gd name="T37" fmla="*/ 0 h 1142"/>
                <a:gd name="T38" fmla="*/ 5 w 1835"/>
                <a:gd name="T39" fmla="*/ 0 h 1142"/>
                <a:gd name="T40" fmla="*/ 4 w 1835"/>
                <a:gd name="T41" fmla="*/ 0 h 1142"/>
                <a:gd name="T42" fmla="*/ 4 w 1835"/>
                <a:gd name="T43" fmla="*/ 0 h 1142"/>
                <a:gd name="T44" fmla="*/ 3 w 1835"/>
                <a:gd name="T45" fmla="*/ 0 h 1142"/>
                <a:gd name="T46" fmla="*/ 2 w 1835"/>
                <a:gd name="T47" fmla="*/ 0 h 1142"/>
                <a:gd name="T48" fmla="*/ 1 w 1835"/>
                <a:gd name="T49" fmla="*/ 0 h 1142"/>
                <a:gd name="T50" fmla="*/ 1 w 1835"/>
                <a:gd name="T51" fmla="*/ 0 h 1142"/>
                <a:gd name="T52" fmla="*/ 0 w 1835"/>
                <a:gd name="T53" fmla="*/ 0 h 1142"/>
                <a:gd name="T54" fmla="*/ 0 w 1835"/>
                <a:gd name="T55" fmla="*/ 0 h 1142"/>
                <a:gd name="T56" fmla="*/ 0 w 1835"/>
                <a:gd name="T57" fmla="*/ 0 h 1142"/>
                <a:gd name="T58" fmla="*/ 0 w 1835"/>
                <a:gd name="T59" fmla="*/ 1 h 1142"/>
                <a:gd name="T60" fmla="*/ 0 w 1835"/>
                <a:gd name="T61" fmla="*/ 2 h 1142"/>
                <a:gd name="T62" fmla="*/ 0 w 1835"/>
                <a:gd name="T63" fmla="*/ 2 h 1142"/>
                <a:gd name="T64" fmla="*/ 0 w 1835"/>
                <a:gd name="T65" fmla="*/ 4 h 1142"/>
                <a:gd name="T66" fmla="*/ 1 w 1835"/>
                <a:gd name="T67" fmla="*/ 4 h 1142"/>
                <a:gd name="T68" fmla="*/ 1 w 1835"/>
                <a:gd name="T69" fmla="*/ 4 h 1142"/>
                <a:gd name="T70" fmla="*/ 2 w 1835"/>
                <a:gd name="T71" fmla="*/ 4 h 1142"/>
                <a:gd name="T72" fmla="*/ 3 w 1835"/>
                <a:gd name="T73" fmla="*/ 5 h 1142"/>
                <a:gd name="T74" fmla="*/ 3 w 1835"/>
                <a:gd name="T75" fmla="*/ 5 h 1142"/>
                <a:gd name="T76" fmla="*/ 4 w 1835"/>
                <a:gd name="T77" fmla="*/ 6 h 1142"/>
                <a:gd name="T78" fmla="*/ 5 w 1835"/>
                <a:gd name="T79" fmla="*/ 6 h 1142"/>
                <a:gd name="T80" fmla="*/ 6 w 1835"/>
                <a:gd name="T81" fmla="*/ 7 h 1142"/>
                <a:gd name="T82" fmla="*/ 7 w 1835"/>
                <a:gd name="T83" fmla="*/ 8 h 1142"/>
                <a:gd name="T84" fmla="*/ 7 w 1835"/>
                <a:gd name="T85" fmla="*/ 9 h 1142"/>
                <a:gd name="T86" fmla="*/ 8 w 1835"/>
                <a:gd name="T87" fmla="*/ 9 h 1142"/>
                <a:gd name="T88" fmla="*/ 8 w 1835"/>
                <a:gd name="T89" fmla="*/ 9 h 1142"/>
                <a:gd name="T90" fmla="*/ 8 w 1835"/>
                <a:gd name="T91" fmla="*/ 9 h 1142"/>
                <a:gd name="T92" fmla="*/ 8 w 1835"/>
                <a:gd name="T93" fmla="*/ 9 h 1142"/>
                <a:gd name="T94" fmla="*/ 9 w 1835"/>
                <a:gd name="T95" fmla="*/ 9 h 1142"/>
                <a:gd name="T96" fmla="*/ 9 w 1835"/>
                <a:gd name="T97" fmla="*/ 8 h 1142"/>
                <a:gd name="T98" fmla="*/ 10 w 1835"/>
                <a:gd name="T99" fmla="*/ 7 h 1142"/>
                <a:gd name="T100" fmla="*/ 10 w 1835"/>
                <a:gd name="T101" fmla="*/ 7 h 1142"/>
                <a:gd name="T102" fmla="*/ 10 w 1835"/>
                <a:gd name="T103" fmla="*/ 6 h 1142"/>
                <a:gd name="T104" fmla="*/ 11 w 1835"/>
                <a:gd name="T105" fmla="*/ 6 h 1142"/>
                <a:gd name="T106" fmla="*/ 11 w 1835"/>
                <a:gd name="T107" fmla="*/ 6 h 1142"/>
                <a:gd name="T108" fmla="*/ 12 w 1835"/>
                <a:gd name="T109" fmla="*/ 6 h 1142"/>
                <a:gd name="T110" fmla="*/ 13 w 1835"/>
                <a:gd name="T111" fmla="*/ 6 h 1142"/>
                <a:gd name="T112" fmla="*/ 13 w 1835"/>
                <a:gd name="T113" fmla="*/ 5 h 1142"/>
                <a:gd name="T114" fmla="*/ 14 w 1835"/>
                <a:gd name="T115" fmla="*/ 5 h 1142"/>
                <a:gd name="T116" fmla="*/ 14 w 1835"/>
                <a:gd name="T117" fmla="*/ 5 h 11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835"/>
                <a:gd name="T178" fmla="*/ 0 h 1142"/>
                <a:gd name="T179" fmla="*/ 1835 w 1835"/>
                <a:gd name="T180" fmla="*/ 1142 h 11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835" h="1142">
                  <a:moveTo>
                    <a:pt x="1819" y="606"/>
                  </a:moveTo>
                  <a:lnTo>
                    <a:pt x="1830" y="595"/>
                  </a:lnTo>
                  <a:lnTo>
                    <a:pt x="1835" y="581"/>
                  </a:lnTo>
                  <a:lnTo>
                    <a:pt x="1835" y="567"/>
                  </a:lnTo>
                  <a:lnTo>
                    <a:pt x="1832" y="553"/>
                  </a:lnTo>
                  <a:lnTo>
                    <a:pt x="1828" y="538"/>
                  </a:lnTo>
                  <a:lnTo>
                    <a:pt x="1822" y="523"/>
                  </a:lnTo>
                  <a:lnTo>
                    <a:pt x="1816" y="507"/>
                  </a:lnTo>
                  <a:lnTo>
                    <a:pt x="1813" y="494"/>
                  </a:lnTo>
                  <a:lnTo>
                    <a:pt x="1813" y="487"/>
                  </a:lnTo>
                  <a:lnTo>
                    <a:pt x="1814" y="481"/>
                  </a:lnTo>
                  <a:lnTo>
                    <a:pt x="1816" y="476"/>
                  </a:lnTo>
                  <a:lnTo>
                    <a:pt x="1819" y="471"/>
                  </a:lnTo>
                  <a:lnTo>
                    <a:pt x="1820" y="465"/>
                  </a:lnTo>
                  <a:lnTo>
                    <a:pt x="1821" y="460"/>
                  </a:lnTo>
                  <a:lnTo>
                    <a:pt x="1820" y="454"/>
                  </a:lnTo>
                  <a:lnTo>
                    <a:pt x="1816" y="448"/>
                  </a:lnTo>
                  <a:lnTo>
                    <a:pt x="1810" y="441"/>
                  </a:lnTo>
                  <a:lnTo>
                    <a:pt x="1801" y="433"/>
                  </a:lnTo>
                  <a:lnTo>
                    <a:pt x="1788" y="424"/>
                  </a:lnTo>
                  <a:lnTo>
                    <a:pt x="1770" y="414"/>
                  </a:lnTo>
                  <a:lnTo>
                    <a:pt x="1747" y="401"/>
                  </a:lnTo>
                  <a:lnTo>
                    <a:pt x="1718" y="388"/>
                  </a:lnTo>
                  <a:lnTo>
                    <a:pt x="1684" y="372"/>
                  </a:lnTo>
                  <a:lnTo>
                    <a:pt x="1641" y="354"/>
                  </a:lnTo>
                  <a:lnTo>
                    <a:pt x="1618" y="345"/>
                  </a:lnTo>
                  <a:lnTo>
                    <a:pt x="1594" y="334"/>
                  </a:lnTo>
                  <a:lnTo>
                    <a:pt x="1569" y="322"/>
                  </a:lnTo>
                  <a:lnTo>
                    <a:pt x="1542" y="311"/>
                  </a:lnTo>
                  <a:lnTo>
                    <a:pt x="1516" y="299"/>
                  </a:lnTo>
                  <a:lnTo>
                    <a:pt x="1488" y="287"/>
                  </a:lnTo>
                  <a:lnTo>
                    <a:pt x="1460" y="274"/>
                  </a:lnTo>
                  <a:lnTo>
                    <a:pt x="1431" y="262"/>
                  </a:lnTo>
                  <a:lnTo>
                    <a:pt x="1403" y="249"/>
                  </a:lnTo>
                  <a:lnTo>
                    <a:pt x="1374" y="235"/>
                  </a:lnTo>
                  <a:lnTo>
                    <a:pt x="1345" y="222"/>
                  </a:lnTo>
                  <a:lnTo>
                    <a:pt x="1316" y="209"/>
                  </a:lnTo>
                  <a:lnTo>
                    <a:pt x="1288" y="195"/>
                  </a:lnTo>
                  <a:lnTo>
                    <a:pt x="1259" y="182"/>
                  </a:lnTo>
                  <a:lnTo>
                    <a:pt x="1232" y="169"/>
                  </a:lnTo>
                  <a:lnTo>
                    <a:pt x="1205" y="156"/>
                  </a:lnTo>
                  <a:lnTo>
                    <a:pt x="1177" y="144"/>
                  </a:lnTo>
                  <a:lnTo>
                    <a:pt x="1152" y="131"/>
                  </a:lnTo>
                  <a:lnTo>
                    <a:pt x="1126" y="120"/>
                  </a:lnTo>
                  <a:lnTo>
                    <a:pt x="1103" y="108"/>
                  </a:lnTo>
                  <a:lnTo>
                    <a:pt x="1080" y="97"/>
                  </a:lnTo>
                  <a:lnTo>
                    <a:pt x="1058" y="86"/>
                  </a:lnTo>
                  <a:lnTo>
                    <a:pt x="1038" y="77"/>
                  </a:lnTo>
                  <a:lnTo>
                    <a:pt x="1020" y="67"/>
                  </a:lnTo>
                  <a:lnTo>
                    <a:pt x="1002" y="59"/>
                  </a:lnTo>
                  <a:lnTo>
                    <a:pt x="987" y="50"/>
                  </a:lnTo>
                  <a:lnTo>
                    <a:pt x="974" y="44"/>
                  </a:lnTo>
                  <a:lnTo>
                    <a:pt x="962" y="38"/>
                  </a:lnTo>
                  <a:lnTo>
                    <a:pt x="952" y="32"/>
                  </a:lnTo>
                  <a:lnTo>
                    <a:pt x="944" y="28"/>
                  </a:lnTo>
                  <a:lnTo>
                    <a:pt x="940" y="25"/>
                  </a:lnTo>
                  <a:lnTo>
                    <a:pt x="937" y="23"/>
                  </a:lnTo>
                  <a:lnTo>
                    <a:pt x="928" y="37"/>
                  </a:lnTo>
                  <a:lnTo>
                    <a:pt x="919" y="48"/>
                  </a:lnTo>
                  <a:lnTo>
                    <a:pt x="908" y="59"/>
                  </a:lnTo>
                  <a:lnTo>
                    <a:pt x="897" y="67"/>
                  </a:lnTo>
                  <a:lnTo>
                    <a:pt x="884" y="73"/>
                  </a:lnTo>
                  <a:lnTo>
                    <a:pt x="871" y="78"/>
                  </a:lnTo>
                  <a:lnTo>
                    <a:pt x="859" y="79"/>
                  </a:lnTo>
                  <a:lnTo>
                    <a:pt x="846" y="77"/>
                  </a:lnTo>
                  <a:lnTo>
                    <a:pt x="833" y="71"/>
                  </a:lnTo>
                  <a:lnTo>
                    <a:pt x="819" y="64"/>
                  </a:lnTo>
                  <a:lnTo>
                    <a:pt x="807" y="56"/>
                  </a:lnTo>
                  <a:lnTo>
                    <a:pt x="794" y="45"/>
                  </a:lnTo>
                  <a:lnTo>
                    <a:pt x="783" y="35"/>
                  </a:lnTo>
                  <a:lnTo>
                    <a:pt x="774" y="23"/>
                  </a:lnTo>
                  <a:lnTo>
                    <a:pt x="768" y="11"/>
                  </a:lnTo>
                  <a:lnTo>
                    <a:pt x="766" y="1"/>
                  </a:lnTo>
                  <a:lnTo>
                    <a:pt x="758" y="1"/>
                  </a:lnTo>
                  <a:lnTo>
                    <a:pt x="748" y="0"/>
                  </a:lnTo>
                  <a:lnTo>
                    <a:pt x="735" y="0"/>
                  </a:lnTo>
                  <a:lnTo>
                    <a:pt x="719" y="0"/>
                  </a:lnTo>
                  <a:lnTo>
                    <a:pt x="702" y="1"/>
                  </a:lnTo>
                  <a:lnTo>
                    <a:pt x="682" y="1"/>
                  </a:lnTo>
                  <a:lnTo>
                    <a:pt x="660" y="2"/>
                  </a:lnTo>
                  <a:lnTo>
                    <a:pt x="637" y="2"/>
                  </a:lnTo>
                  <a:lnTo>
                    <a:pt x="613" y="3"/>
                  </a:lnTo>
                  <a:lnTo>
                    <a:pt x="586" y="4"/>
                  </a:lnTo>
                  <a:lnTo>
                    <a:pt x="559" y="5"/>
                  </a:lnTo>
                  <a:lnTo>
                    <a:pt x="531" y="6"/>
                  </a:lnTo>
                  <a:lnTo>
                    <a:pt x="502" y="7"/>
                  </a:lnTo>
                  <a:lnTo>
                    <a:pt x="472" y="9"/>
                  </a:lnTo>
                  <a:lnTo>
                    <a:pt x="443" y="10"/>
                  </a:lnTo>
                  <a:lnTo>
                    <a:pt x="412" y="11"/>
                  </a:lnTo>
                  <a:lnTo>
                    <a:pt x="383" y="14"/>
                  </a:lnTo>
                  <a:lnTo>
                    <a:pt x="352" y="16"/>
                  </a:lnTo>
                  <a:lnTo>
                    <a:pt x="323" y="17"/>
                  </a:lnTo>
                  <a:lnTo>
                    <a:pt x="294" y="19"/>
                  </a:lnTo>
                  <a:lnTo>
                    <a:pt x="266" y="20"/>
                  </a:lnTo>
                  <a:lnTo>
                    <a:pt x="238" y="22"/>
                  </a:lnTo>
                  <a:lnTo>
                    <a:pt x="212" y="24"/>
                  </a:lnTo>
                  <a:lnTo>
                    <a:pt x="187" y="25"/>
                  </a:lnTo>
                  <a:lnTo>
                    <a:pt x="163" y="27"/>
                  </a:lnTo>
                  <a:lnTo>
                    <a:pt x="141" y="29"/>
                  </a:lnTo>
                  <a:lnTo>
                    <a:pt x="121" y="30"/>
                  </a:lnTo>
                  <a:lnTo>
                    <a:pt x="103" y="32"/>
                  </a:lnTo>
                  <a:lnTo>
                    <a:pt x="87" y="35"/>
                  </a:lnTo>
                  <a:lnTo>
                    <a:pt x="75" y="36"/>
                  </a:lnTo>
                  <a:lnTo>
                    <a:pt x="64" y="38"/>
                  </a:lnTo>
                  <a:lnTo>
                    <a:pt x="56" y="39"/>
                  </a:lnTo>
                  <a:lnTo>
                    <a:pt x="35" y="43"/>
                  </a:lnTo>
                  <a:lnTo>
                    <a:pt x="22" y="45"/>
                  </a:lnTo>
                  <a:lnTo>
                    <a:pt x="17" y="45"/>
                  </a:lnTo>
                  <a:lnTo>
                    <a:pt x="17" y="44"/>
                  </a:lnTo>
                  <a:lnTo>
                    <a:pt x="20" y="43"/>
                  </a:lnTo>
                  <a:lnTo>
                    <a:pt x="23" y="43"/>
                  </a:lnTo>
                  <a:lnTo>
                    <a:pt x="24" y="45"/>
                  </a:lnTo>
                  <a:lnTo>
                    <a:pt x="23" y="49"/>
                  </a:lnTo>
                  <a:lnTo>
                    <a:pt x="17" y="50"/>
                  </a:lnTo>
                  <a:lnTo>
                    <a:pt x="14" y="41"/>
                  </a:lnTo>
                  <a:lnTo>
                    <a:pt x="10" y="38"/>
                  </a:lnTo>
                  <a:lnTo>
                    <a:pt x="7" y="60"/>
                  </a:lnTo>
                  <a:lnTo>
                    <a:pt x="3" y="98"/>
                  </a:lnTo>
                  <a:lnTo>
                    <a:pt x="0" y="131"/>
                  </a:lnTo>
                  <a:lnTo>
                    <a:pt x="2" y="165"/>
                  </a:lnTo>
                  <a:lnTo>
                    <a:pt x="12" y="198"/>
                  </a:lnTo>
                  <a:lnTo>
                    <a:pt x="22" y="225"/>
                  </a:lnTo>
                  <a:lnTo>
                    <a:pt x="24" y="238"/>
                  </a:lnTo>
                  <a:lnTo>
                    <a:pt x="26" y="246"/>
                  </a:lnTo>
                  <a:lnTo>
                    <a:pt x="39" y="257"/>
                  </a:lnTo>
                  <a:lnTo>
                    <a:pt x="53" y="272"/>
                  </a:lnTo>
                  <a:lnTo>
                    <a:pt x="55" y="285"/>
                  </a:lnTo>
                  <a:lnTo>
                    <a:pt x="53" y="292"/>
                  </a:lnTo>
                  <a:lnTo>
                    <a:pt x="50" y="295"/>
                  </a:lnTo>
                  <a:lnTo>
                    <a:pt x="51" y="319"/>
                  </a:lnTo>
                  <a:lnTo>
                    <a:pt x="51" y="378"/>
                  </a:lnTo>
                  <a:lnTo>
                    <a:pt x="50" y="450"/>
                  </a:lnTo>
                  <a:lnTo>
                    <a:pt x="47" y="510"/>
                  </a:lnTo>
                  <a:lnTo>
                    <a:pt x="65" y="503"/>
                  </a:lnTo>
                  <a:lnTo>
                    <a:pt x="76" y="494"/>
                  </a:lnTo>
                  <a:lnTo>
                    <a:pt x="82" y="483"/>
                  </a:lnTo>
                  <a:lnTo>
                    <a:pt x="88" y="473"/>
                  </a:lnTo>
                  <a:lnTo>
                    <a:pt x="96" y="465"/>
                  </a:lnTo>
                  <a:lnTo>
                    <a:pt x="110" y="461"/>
                  </a:lnTo>
                  <a:lnTo>
                    <a:pt x="131" y="462"/>
                  </a:lnTo>
                  <a:lnTo>
                    <a:pt x="163" y="472"/>
                  </a:lnTo>
                  <a:lnTo>
                    <a:pt x="200" y="485"/>
                  </a:lnTo>
                  <a:lnTo>
                    <a:pt x="233" y="499"/>
                  </a:lnTo>
                  <a:lnTo>
                    <a:pt x="262" y="513"/>
                  </a:lnTo>
                  <a:lnTo>
                    <a:pt x="288" y="526"/>
                  </a:lnTo>
                  <a:lnTo>
                    <a:pt x="311" y="541"/>
                  </a:lnTo>
                  <a:lnTo>
                    <a:pt x="332" y="556"/>
                  </a:lnTo>
                  <a:lnTo>
                    <a:pt x="351" y="570"/>
                  </a:lnTo>
                  <a:lnTo>
                    <a:pt x="369" y="586"/>
                  </a:lnTo>
                  <a:lnTo>
                    <a:pt x="386" y="602"/>
                  </a:lnTo>
                  <a:lnTo>
                    <a:pt x="402" y="619"/>
                  </a:lnTo>
                  <a:lnTo>
                    <a:pt x="419" y="636"/>
                  </a:lnTo>
                  <a:lnTo>
                    <a:pt x="435" y="653"/>
                  </a:lnTo>
                  <a:lnTo>
                    <a:pt x="453" y="672"/>
                  </a:lnTo>
                  <a:lnTo>
                    <a:pt x="472" y="692"/>
                  </a:lnTo>
                  <a:lnTo>
                    <a:pt x="494" y="712"/>
                  </a:lnTo>
                  <a:lnTo>
                    <a:pt x="518" y="734"/>
                  </a:lnTo>
                  <a:lnTo>
                    <a:pt x="544" y="757"/>
                  </a:lnTo>
                  <a:lnTo>
                    <a:pt x="574" y="783"/>
                  </a:lnTo>
                  <a:lnTo>
                    <a:pt x="604" y="810"/>
                  </a:lnTo>
                  <a:lnTo>
                    <a:pt x="636" y="839"/>
                  </a:lnTo>
                  <a:lnTo>
                    <a:pt x="669" y="869"/>
                  </a:lnTo>
                  <a:lnTo>
                    <a:pt x="701" y="898"/>
                  </a:lnTo>
                  <a:lnTo>
                    <a:pt x="734" y="928"/>
                  </a:lnTo>
                  <a:lnTo>
                    <a:pt x="767" y="957"/>
                  </a:lnTo>
                  <a:lnTo>
                    <a:pt x="797" y="984"/>
                  </a:lnTo>
                  <a:lnTo>
                    <a:pt x="827" y="1012"/>
                  </a:lnTo>
                  <a:lnTo>
                    <a:pt x="854" y="1036"/>
                  </a:lnTo>
                  <a:lnTo>
                    <a:pt x="879" y="1059"/>
                  </a:lnTo>
                  <a:lnTo>
                    <a:pt x="901" y="1078"/>
                  </a:lnTo>
                  <a:lnTo>
                    <a:pt x="919" y="1094"/>
                  </a:lnTo>
                  <a:lnTo>
                    <a:pt x="932" y="1106"/>
                  </a:lnTo>
                  <a:lnTo>
                    <a:pt x="942" y="1115"/>
                  </a:lnTo>
                  <a:lnTo>
                    <a:pt x="952" y="1125"/>
                  </a:lnTo>
                  <a:lnTo>
                    <a:pt x="957" y="1133"/>
                  </a:lnTo>
                  <a:lnTo>
                    <a:pt x="958" y="1138"/>
                  </a:lnTo>
                  <a:lnTo>
                    <a:pt x="958" y="1141"/>
                  </a:lnTo>
                  <a:lnTo>
                    <a:pt x="958" y="1142"/>
                  </a:lnTo>
                  <a:lnTo>
                    <a:pt x="961" y="1142"/>
                  </a:lnTo>
                  <a:lnTo>
                    <a:pt x="969" y="1142"/>
                  </a:lnTo>
                  <a:lnTo>
                    <a:pt x="985" y="1142"/>
                  </a:lnTo>
                  <a:lnTo>
                    <a:pt x="991" y="1137"/>
                  </a:lnTo>
                  <a:lnTo>
                    <a:pt x="999" y="1133"/>
                  </a:lnTo>
                  <a:lnTo>
                    <a:pt x="1006" y="1128"/>
                  </a:lnTo>
                  <a:lnTo>
                    <a:pt x="1014" y="1125"/>
                  </a:lnTo>
                  <a:lnTo>
                    <a:pt x="1022" y="1122"/>
                  </a:lnTo>
                  <a:lnTo>
                    <a:pt x="1032" y="1119"/>
                  </a:lnTo>
                  <a:lnTo>
                    <a:pt x="1041" y="1115"/>
                  </a:lnTo>
                  <a:lnTo>
                    <a:pt x="1052" y="1109"/>
                  </a:lnTo>
                  <a:lnTo>
                    <a:pt x="1062" y="1102"/>
                  </a:lnTo>
                  <a:lnTo>
                    <a:pt x="1074" y="1095"/>
                  </a:lnTo>
                  <a:lnTo>
                    <a:pt x="1086" y="1084"/>
                  </a:lnTo>
                  <a:lnTo>
                    <a:pt x="1099" y="1072"/>
                  </a:lnTo>
                  <a:lnTo>
                    <a:pt x="1113" y="1057"/>
                  </a:lnTo>
                  <a:lnTo>
                    <a:pt x="1126" y="1038"/>
                  </a:lnTo>
                  <a:lnTo>
                    <a:pt x="1141" y="1017"/>
                  </a:lnTo>
                  <a:lnTo>
                    <a:pt x="1157" y="992"/>
                  </a:lnTo>
                  <a:lnTo>
                    <a:pt x="1173" y="966"/>
                  </a:lnTo>
                  <a:lnTo>
                    <a:pt x="1188" y="942"/>
                  </a:lnTo>
                  <a:lnTo>
                    <a:pt x="1201" y="920"/>
                  </a:lnTo>
                  <a:lnTo>
                    <a:pt x="1215" y="900"/>
                  </a:lnTo>
                  <a:lnTo>
                    <a:pt x="1228" y="883"/>
                  </a:lnTo>
                  <a:lnTo>
                    <a:pt x="1239" y="867"/>
                  </a:lnTo>
                  <a:lnTo>
                    <a:pt x="1252" y="852"/>
                  </a:lnTo>
                  <a:lnTo>
                    <a:pt x="1264" y="838"/>
                  </a:lnTo>
                  <a:lnTo>
                    <a:pt x="1275" y="827"/>
                  </a:lnTo>
                  <a:lnTo>
                    <a:pt x="1288" y="816"/>
                  </a:lnTo>
                  <a:lnTo>
                    <a:pt x="1301" y="806"/>
                  </a:lnTo>
                  <a:lnTo>
                    <a:pt x="1313" y="797"/>
                  </a:lnTo>
                  <a:lnTo>
                    <a:pt x="1327" y="789"/>
                  </a:lnTo>
                  <a:lnTo>
                    <a:pt x="1342" y="782"/>
                  </a:lnTo>
                  <a:lnTo>
                    <a:pt x="1356" y="774"/>
                  </a:lnTo>
                  <a:lnTo>
                    <a:pt x="1373" y="767"/>
                  </a:lnTo>
                  <a:lnTo>
                    <a:pt x="1391" y="760"/>
                  </a:lnTo>
                  <a:lnTo>
                    <a:pt x="1409" y="753"/>
                  </a:lnTo>
                  <a:lnTo>
                    <a:pt x="1428" y="746"/>
                  </a:lnTo>
                  <a:lnTo>
                    <a:pt x="1448" y="739"/>
                  </a:lnTo>
                  <a:lnTo>
                    <a:pt x="1468" y="732"/>
                  </a:lnTo>
                  <a:lnTo>
                    <a:pt x="1488" y="726"/>
                  </a:lnTo>
                  <a:lnTo>
                    <a:pt x="1507" y="720"/>
                  </a:lnTo>
                  <a:lnTo>
                    <a:pt x="1527" y="714"/>
                  </a:lnTo>
                  <a:lnTo>
                    <a:pt x="1546" y="709"/>
                  </a:lnTo>
                  <a:lnTo>
                    <a:pt x="1565" y="704"/>
                  </a:lnTo>
                  <a:lnTo>
                    <a:pt x="1583" y="700"/>
                  </a:lnTo>
                  <a:lnTo>
                    <a:pt x="1601" y="695"/>
                  </a:lnTo>
                  <a:lnTo>
                    <a:pt x="1617" y="692"/>
                  </a:lnTo>
                  <a:lnTo>
                    <a:pt x="1632" y="689"/>
                  </a:lnTo>
                  <a:lnTo>
                    <a:pt x="1646" y="687"/>
                  </a:lnTo>
                  <a:lnTo>
                    <a:pt x="1657" y="686"/>
                  </a:lnTo>
                  <a:lnTo>
                    <a:pt x="1680" y="682"/>
                  </a:lnTo>
                  <a:lnTo>
                    <a:pt x="1705" y="673"/>
                  </a:lnTo>
                  <a:lnTo>
                    <a:pt x="1729" y="663"/>
                  </a:lnTo>
                  <a:lnTo>
                    <a:pt x="1752" y="650"/>
                  </a:lnTo>
                  <a:lnTo>
                    <a:pt x="1774" y="637"/>
                  </a:lnTo>
                  <a:lnTo>
                    <a:pt x="1793" y="624"/>
                  </a:lnTo>
                  <a:lnTo>
                    <a:pt x="1808" y="614"/>
                  </a:lnTo>
                  <a:lnTo>
                    <a:pt x="1819" y="606"/>
                  </a:lnTo>
                  <a:close/>
                </a:path>
              </a:pathLst>
            </a:custGeom>
            <a:solidFill>
              <a:srgbClr val="994C00"/>
            </a:solidFill>
            <a:ln w="9525">
              <a:noFill/>
              <a:round/>
              <a:headEnd/>
              <a:tailEnd/>
            </a:ln>
          </p:spPr>
          <p:txBody>
            <a:bodyPr/>
            <a:lstStyle/>
            <a:p>
              <a:endParaRPr lang="fr-FR"/>
            </a:p>
          </p:txBody>
        </p:sp>
        <p:sp>
          <p:nvSpPr>
            <p:cNvPr id="19587" name="Freeform 282"/>
            <p:cNvSpPr>
              <a:spLocks/>
            </p:cNvSpPr>
            <p:nvPr/>
          </p:nvSpPr>
          <p:spPr bwMode="auto">
            <a:xfrm>
              <a:off x="2810" y="1411"/>
              <a:ext cx="137" cy="51"/>
            </a:xfrm>
            <a:custGeom>
              <a:avLst/>
              <a:gdLst>
                <a:gd name="T0" fmla="*/ 3 w 684"/>
                <a:gd name="T1" fmla="*/ 2 h 256"/>
                <a:gd name="T2" fmla="*/ 3 w 684"/>
                <a:gd name="T3" fmla="*/ 2 h 256"/>
                <a:gd name="T4" fmla="*/ 3 w 684"/>
                <a:gd name="T5" fmla="*/ 2 h 256"/>
                <a:gd name="T6" fmla="*/ 3 w 684"/>
                <a:gd name="T7" fmla="*/ 2 h 256"/>
                <a:gd name="T8" fmla="*/ 2 w 684"/>
                <a:gd name="T9" fmla="*/ 2 h 256"/>
                <a:gd name="T10" fmla="*/ 2 w 684"/>
                <a:gd name="T11" fmla="*/ 1 h 256"/>
                <a:gd name="T12" fmla="*/ 2 w 684"/>
                <a:gd name="T13" fmla="*/ 1 h 256"/>
                <a:gd name="T14" fmla="*/ 2 w 684"/>
                <a:gd name="T15" fmla="*/ 1 h 256"/>
                <a:gd name="T16" fmla="*/ 2 w 684"/>
                <a:gd name="T17" fmla="*/ 1 h 256"/>
                <a:gd name="T18" fmla="*/ 2 w 684"/>
                <a:gd name="T19" fmla="*/ 1 h 256"/>
                <a:gd name="T20" fmla="*/ 2 w 684"/>
                <a:gd name="T21" fmla="*/ 1 h 256"/>
                <a:gd name="T22" fmla="*/ 1 w 684"/>
                <a:gd name="T23" fmla="*/ 1 h 256"/>
                <a:gd name="T24" fmla="*/ 1 w 684"/>
                <a:gd name="T25" fmla="*/ 1 h 256"/>
                <a:gd name="T26" fmla="*/ 1 w 684"/>
                <a:gd name="T27" fmla="*/ 1 h 256"/>
                <a:gd name="T28" fmla="*/ 1 w 684"/>
                <a:gd name="T29" fmla="*/ 1 h 256"/>
                <a:gd name="T30" fmla="*/ 0 w 684"/>
                <a:gd name="T31" fmla="*/ 1 h 256"/>
                <a:gd name="T32" fmla="*/ 0 w 684"/>
                <a:gd name="T33" fmla="*/ 1 h 256"/>
                <a:gd name="T34" fmla="*/ 0 w 684"/>
                <a:gd name="T35" fmla="*/ 0 h 256"/>
                <a:gd name="T36" fmla="*/ 0 w 684"/>
                <a:gd name="T37" fmla="*/ 0 h 256"/>
                <a:gd name="T38" fmla="*/ 0 w 684"/>
                <a:gd name="T39" fmla="*/ 0 h 256"/>
                <a:gd name="T40" fmla="*/ 0 w 684"/>
                <a:gd name="T41" fmla="*/ 0 h 256"/>
                <a:gd name="T42" fmla="*/ 0 w 684"/>
                <a:gd name="T43" fmla="*/ 0 h 256"/>
                <a:gd name="T44" fmla="*/ 0 w 684"/>
                <a:gd name="T45" fmla="*/ 0 h 256"/>
                <a:gd name="T46" fmla="*/ 1 w 684"/>
                <a:gd name="T47" fmla="*/ 0 h 256"/>
                <a:gd name="T48" fmla="*/ 1 w 684"/>
                <a:gd name="T49" fmla="*/ 0 h 256"/>
                <a:gd name="T50" fmla="*/ 1 w 684"/>
                <a:gd name="T51" fmla="*/ 0 h 256"/>
                <a:gd name="T52" fmla="*/ 1 w 684"/>
                <a:gd name="T53" fmla="*/ 0 h 256"/>
                <a:gd name="T54" fmla="*/ 2 w 684"/>
                <a:gd name="T55" fmla="*/ 0 h 256"/>
                <a:gd name="T56" fmla="*/ 2 w 684"/>
                <a:gd name="T57" fmla="*/ 0 h 256"/>
                <a:gd name="T58" fmla="*/ 2 w 684"/>
                <a:gd name="T59" fmla="*/ 0 h 256"/>
                <a:gd name="T60" fmla="*/ 2 w 684"/>
                <a:gd name="T61" fmla="*/ 0 h 256"/>
                <a:gd name="T62" fmla="*/ 3 w 684"/>
                <a:gd name="T63" fmla="*/ 0 h 256"/>
                <a:gd name="T64" fmla="*/ 3 w 684"/>
                <a:gd name="T65" fmla="*/ 0 h 256"/>
                <a:gd name="T66" fmla="*/ 3 w 684"/>
                <a:gd name="T67" fmla="*/ 0 h 256"/>
                <a:gd name="T68" fmla="*/ 3 w 684"/>
                <a:gd name="T69" fmla="*/ 0 h 256"/>
                <a:gd name="T70" fmla="*/ 3 w 684"/>
                <a:gd name="T71" fmla="*/ 0 h 256"/>
                <a:gd name="T72" fmla="*/ 3 w 684"/>
                <a:gd name="T73" fmla="*/ 0 h 256"/>
                <a:gd name="T74" fmla="*/ 3 w 684"/>
                <a:gd name="T75" fmla="*/ 0 h 256"/>
                <a:gd name="T76" fmla="*/ 4 w 684"/>
                <a:gd name="T77" fmla="*/ 0 h 256"/>
                <a:gd name="T78" fmla="*/ 4 w 684"/>
                <a:gd name="T79" fmla="*/ 0 h 256"/>
                <a:gd name="T80" fmla="*/ 4 w 684"/>
                <a:gd name="T81" fmla="*/ 0 h 256"/>
                <a:gd name="T82" fmla="*/ 4 w 684"/>
                <a:gd name="T83" fmla="*/ 0 h 256"/>
                <a:gd name="T84" fmla="*/ 4 w 684"/>
                <a:gd name="T85" fmla="*/ 0 h 256"/>
                <a:gd name="T86" fmla="*/ 5 w 684"/>
                <a:gd name="T87" fmla="*/ 1 h 256"/>
                <a:gd name="T88" fmla="*/ 5 w 684"/>
                <a:gd name="T89" fmla="*/ 1 h 256"/>
                <a:gd name="T90" fmla="*/ 5 w 684"/>
                <a:gd name="T91" fmla="*/ 1 h 256"/>
                <a:gd name="T92" fmla="*/ 5 w 684"/>
                <a:gd name="T93" fmla="*/ 1 h 256"/>
                <a:gd name="T94" fmla="*/ 5 w 684"/>
                <a:gd name="T95" fmla="*/ 1 h 256"/>
                <a:gd name="T96" fmla="*/ 5 w 684"/>
                <a:gd name="T97" fmla="*/ 1 h 256"/>
                <a:gd name="T98" fmla="*/ 5 w 684"/>
                <a:gd name="T99" fmla="*/ 1 h 256"/>
                <a:gd name="T100" fmla="*/ 5 w 684"/>
                <a:gd name="T101" fmla="*/ 1 h 256"/>
                <a:gd name="T102" fmla="*/ 5 w 684"/>
                <a:gd name="T103" fmla="*/ 1 h 256"/>
                <a:gd name="T104" fmla="*/ 5 w 684"/>
                <a:gd name="T105" fmla="*/ 1 h 256"/>
                <a:gd name="T106" fmla="*/ 5 w 684"/>
                <a:gd name="T107" fmla="*/ 1 h 256"/>
                <a:gd name="T108" fmla="*/ 5 w 684"/>
                <a:gd name="T109" fmla="*/ 2 h 256"/>
                <a:gd name="T110" fmla="*/ 5 w 684"/>
                <a:gd name="T111" fmla="*/ 2 h 256"/>
                <a:gd name="T112" fmla="*/ 5 w 684"/>
                <a:gd name="T113" fmla="*/ 2 h 256"/>
                <a:gd name="T114" fmla="*/ 4 w 684"/>
                <a:gd name="T115" fmla="*/ 2 h 256"/>
                <a:gd name="T116" fmla="*/ 4 w 684"/>
                <a:gd name="T117" fmla="*/ 2 h 256"/>
                <a:gd name="T118" fmla="*/ 4 w 684"/>
                <a:gd name="T119" fmla="*/ 2 h 256"/>
                <a:gd name="T120" fmla="*/ 4 w 684"/>
                <a:gd name="T121" fmla="*/ 2 h 256"/>
                <a:gd name="T122" fmla="*/ 4 w 684"/>
                <a:gd name="T123" fmla="*/ 2 h 256"/>
                <a:gd name="T124" fmla="*/ 3 w 684"/>
                <a:gd name="T125" fmla="*/ 2 h 2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84"/>
                <a:gd name="T190" fmla="*/ 0 h 256"/>
                <a:gd name="T191" fmla="*/ 684 w 684"/>
                <a:gd name="T192" fmla="*/ 256 h 2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84" h="256">
                  <a:moveTo>
                    <a:pt x="436" y="255"/>
                  </a:moveTo>
                  <a:lnTo>
                    <a:pt x="422" y="256"/>
                  </a:lnTo>
                  <a:lnTo>
                    <a:pt x="404" y="252"/>
                  </a:lnTo>
                  <a:lnTo>
                    <a:pt x="385" y="247"/>
                  </a:lnTo>
                  <a:lnTo>
                    <a:pt x="365" y="238"/>
                  </a:lnTo>
                  <a:lnTo>
                    <a:pt x="346" y="230"/>
                  </a:lnTo>
                  <a:lnTo>
                    <a:pt x="329" y="220"/>
                  </a:lnTo>
                  <a:lnTo>
                    <a:pt x="314" y="213"/>
                  </a:lnTo>
                  <a:lnTo>
                    <a:pt x="302" y="207"/>
                  </a:lnTo>
                  <a:lnTo>
                    <a:pt x="293" y="201"/>
                  </a:lnTo>
                  <a:lnTo>
                    <a:pt x="282" y="195"/>
                  </a:lnTo>
                  <a:lnTo>
                    <a:pt x="272" y="188"/>
                  </a:lnTo>
                  <a:lnTo>
                    <a:pt x="261" y="180"/>
                  </a:lnTo>
                  <a:lnTo>
                    <a:pt x="252" y="173"/>
                  </a:lnTo>
                  <a:lnTo>
                    <a:pt x="244" y="168"/>
                  </a:lnTo>
                  <a:lnTo>
                    <a:pt x="240" y="164"/>
                  </a:lnTo>
                  <a:lnTo>
                    <a:pt x="238" y="163"/>
                  </a:lnTo>
                  <a:lnTo>
                    <a:pt x="236" y="160"/>
                  </a:lnTo>
                  <a:lnTo>
                    <a:pt x="232" y="154"/>
                  </a:lnTo>
                  <a:lnTo>
                    <a:pt x="222" y="149"/>
                  </a:lnTo>
                  <a:lnTo>
                    <a:pt x="209" y="147"/>
                  </a:lnTo>
                  <a:lnTo>
                    <a:pt x="202" y="146"/>
                  </a:lnTo>
                  <a:lnTo>
                    <a:pt x="195" y="144"/>
                  </a:lnTo>
                  <a:lnTo>
                    <a:pt x="187" y="140"/>
                  </a:lnTo>
                  <a:lnTo>
                    <a:pt x="178" y="136"/>
                  </a:lnTo>
                  <a:lnTo>
                    <a:pt x="166" y="131"/>
                  </a:lnTo>
                  <a:lnTo>
                    <a:pt x="151" y="126"/>
                  </a:lnTo>
                  <a:lnTo>
                    <a:pt x="132" y="119"/>
                  </a:lnTo>
                  <a:lnTo>
                    <a:pt x="109" y="112"/>
                  </a:lnTo>
                  <a:lnTo>
                    <a:pt x="85" y="104"/>
                  </a:lnTo>
                  <a:lnTo>
                    <a:pt x="63" y="95"/>
                  </a:lnTo>
                  <a:lnTo>
                    <a:pt x="45" y="86"/>
                  </a:lnTo>
                  <a:lnTo>
                    <a:pt x="29" y="77"/>
                  </a:lnTo>
                  <a:lnTo>
                    <a:pt x="16" y="71"/>
                  </a:lnTo>
                  <a:lnTo>
                    <a:pt x="7" y="65"/>
                  </a:lnTo>
                  <a:lnTo>
                    <a:pt x="2" y="61"/>
                  </a:lnTo>
                  <a:lnTo>
                    <a:pt x="0" y="60"/>
                  </a:lnTo>
                  <a:lnTo>
                    <a:pt x="0" y="59"/>
                  </a:lnTo>
                  <a:lnTo>
                    <a:pt x="0" y="56"/>
                  </a:lnTo>
                  <a:lnTo>
                    <a:pt x="2" y="53"/>
                  </a:lnTo>
                  <a:lnTo>
                    <a:pt x="4" y="49"/>
                  </a:lnTo>
                  <a:lnTo>
                    <a:pt x="8" y="46"/>
                  </a:lnTo>
                  <a:lnTo>
                    <a:pt x="13" y="43"/>
                  </a:lnTo>
                  <a:lnTo>
                    <a:pt x="22" y="41"/>
                  </a:lnTo>
                  <a:lnTo>
                    <a:pt x="32" y="40"/>
                  </a:lnTo>
                  <a:lnTo>
                    <a:pt x="47" y="39"/>
                  </a:lnTo>
                  <a:lnTo>
                    <a:pt x="65" y="36"/>
                  </a:lnTo>
                  <a:lnTo>
                    <a:pt x="85" y="34"/>
                  </a:lnTo>
                  <a:lnTo>
                    <a:pt x="106" y="31"/>
                  </a:lnTo>
                  <a:lnTo>
                    <a:pt x="127" y="28"/>
                  </a:lnTo>
                  <a:lnTo>
                    <a:pt x="146" y="25"/>
                  </a:lnTo>
                  <a:lnTo>
                    <a:pt x="162" y="24"/>
                  </a:lnTo>
                  <a:lnTo>
                    <a:pt x="174" y="23"/>
                  </a:lnTo>
                  <a:lnTo>
                    <a:pt x="180" y="23"/>
                  </a:lnTo>
                  <a:lnTo>
                    <a:pt x="189" y="22"/>
                  </a:lnTo>
                  <a:lnTo>
                    <a:pt x="201" y="22"/>
                  </a:lnTo>
                  <a:lnTo>
                    <a:pt x="215" y="21"/>
                  </a:lnTo>
                  <a:lnTo>
                    <a:pt x="230" y="20"/>
                  </a:lnTo>
                  <a:lnTo>
                    <a:pt x="246" y="18"/>
                  </a:lnTo>
                  <a:lnTo>
                    <a:pt x="264" y="16"/>
                  </a:lnTo>
                  <a:lnTo>
                    <a:pt x="282" y="14"/>
                  </a:lnTo>
                  <a:lnTo>
                    <a:pt x="300" y="13"/>
                  </a:lnTo>
                  <a:lnTo>
                    <a:pt x="317" y="12"/>
                  </a:lnTo>
                  <a:lnTo>
                    <a:pt x="334" y="10"/>
                  </a:lnTo>
                  <a:lnTo>
                    <a:pt x="350" y="9"/>
                  </a:lnTo>
                  <a:lnTo>
                    <a:pt x="362" y="8"/>
                  </a:lnTo>
                  <a:lnTo>
                    <a:pt x="374" y="8"/>
                  </a:lnTo>
                  <a:lnTo>
                    <a:pt x="382" y="7"/>
                  </a:lnTo>
                  <a:lnTo>
                    <a:pt x="388" y="7"/>
                  </a:lnTo>
                  <a:lnTo>
                    <a:pt x="394" y="6"/>
                  </a:lnTo>
                  <a:lnTo>
                    <a:pt x="398" y="5"/>
                  </a:lnTo>
                  <a:lnTo>
                    <a:pt x="401" y="3"/>
                  </a:lnTo>
                  <a:lnTo>
                    <a:pt x="406" y="1"/>
                  </a:lnTo>
                  <a:lnTo>
                    <a:pt x="409" y="0"/>
                  </a:lnTo>
                  <a:lnTo>
                    <a:pt x="414" y="1"/>
                  </a:lnTo>
                  <a:lnTo>
                    <a:pt x="422" y="3"/>
                  </a:lnTo>
                  <a:lnTo>
                    <a:pt x="432" y="7"/>
                  </a:lnTo>
                  <a:lnTo>
                    <a:pt x="445" y="13"/>
                  </a:lnTo>
                  <a:lnTo>
                    <a:pt x="458" y="19"/>
                  </a:lnTo>
                  <a:lnTo>
                    <a:pt x="472" y="25"/>
                  </a:lnTo>
                  <a:lnTo>
                    <a:pt x="487" y="31"/>
                  </a:lnTo>
                  <a:lnTo>
                    <a:pt x="501" y="37"/>
                  </a:lnTo>
                  <a:lnTo>
                    <a:pt x="512" y="44"/>
                  </a:lnTo>
                  <a:lnTo>
                    <a:pt x="524" y="49"/>
                  </a:lnTo>
                  <a:lnTo>
                    <a:pt x="532" y="55"/>
                  </a:lnTo>
                  <a:lnTo>
                    <a:pt x="542" y="61"/>
                  </a:lnTo>
                  <a:lnTo>
                    <a:pt x="553" y="67"/>
                  </a:lnTo>
                  <a:lnTo>
                    <a:pt x="566" y="72"/>
                  </a:lnTo>
                  <a:lnTo>
                    <a:pt x="581" y="77"/>
                  </a:lnTo>
                  <a:lnTo>
                    <a:pt x="595" y="83"/>
                  </a:lnTo>
                  <a:lnTo>
                    <a:pt x="607" y="88"/>
                  </a:lnTo>
                  <a:lnTo>
                    <a:pt x="618" y="94"/>
                  </a:lnTo>
                  <a:lnTo>
                    <a:pt x="625" y="99"/>
                  </a:lnTo>
                  <a:lnTo>
                    <a:pt x="631" y="105"/>
                  </a:lnTo>
                  <a:lnTo>
                    <a:pt x="639" y="110"/>
                  </a:lnTo>
                  <a:lnTo>
                    <a:pt x="646" y="114"/>
                  </a:lnTo>
                  <a:lnTo>
                    <a:pt x="654" y="118"/>
                  </a:lnTo>
                  <a:lnTo>
                    <a:pt x="661" y="123"/>
                  </a:lnTo>
                  <a:lnTo>
                    <a:pt x="667" y="127"/>
                  </a:lnTo>
                  <a:lnTo>
                    <a:pt x="673" y="131"/>
                  </a:lnTo>
                  <a:lnTo>
                    <a:pt x="678" y="135"/>
                  </a:lnTo>
                  <a:lnTo>
                    <a:pt x="683" y="144"/>
                  </a:lnTo>
                  <a:lnTo>
                    <a:pt x="684" y="150"/>
                  </a:lnTo>
                  <a:lnTo>
                    <a:pt x="683" y="154"/>
                  </a:lnTo>
                  <a:lnTo>
                    <a:pt x="682" y="155"/>
                  </a:lnTo>
                  <a:lnTo>
                    <a:pt x="669" y="179"/>
                  </a:lnTo>
                  <a:lnTo>
                    <a:pt x="668" y="180"/>
                  </a:lnTo>
                  <a:lnTo>
                    <a:pt x="665" y="184"/>
                  </a:lnTo>
                  <a:lnTo>
                    <a:pt x="661" y="187"/>
                  </a:lnTo>
                  <a:lnTo>
                    <a:pt x="654" y="191"/>
                  </a:lnTo>
                  <a:lnTo>
                    <a:pt x="638" y="198"/>
                  </a:lnTo>
                  <a:lnTo>
                    <a:pt x="621" y="206"/>
                  </a:lnTo>
                  <a:lnTo>
                    <a:pt x="604" y="211"/>
                  </a:lnTo>
                  <a:lnTo>
                    <a:pt x="588" y="215"/>
                  </a:lnTo>
                  <a:lnTo>
                    <a:pt x="573" y="218"/>
                  </a:lnTo>
                  <a:lnTo>
                    <a:pt x="561" y="221"/>
                  </a:lnTo>
                  <a:lnTo>
                    <a:pt x="551" y="225"/>
                  </a:lnTo>
                  <a:lnTo>
                    <a:pt x="545" y="228"/>
                  </a:lnTo>
                  <a:lnTo>
                    <a:pt x="538" y="231"/>
                  </a:lnTo>
                  <a:lnTo>
                    <a:pt x="526" y="234"/>
                  </a:lnTo>
                  <a:lnTo>
                    <a:pt x="510" y="238"/>
                  </a:lnTo>
                  <a:lnTo>
                    <a:pt x="493" y="242"/>
                  </a:lnTo>
                  <a:lnTo>
                    <a:pt x="476" y="247"/>
                  </a:lnTo>
                  <a:lnTo>
                    <a:pt x="460" y="250"/>
                  </a:lnTo>
                  <a:lnTo>
                    <a:pt x="446" y="253"/>
                  </a:lnTo>
                  <a:lnTo>
                    <a:pt x="436" y="255"/>
                  </a:lnTo>
                  <a:close/>
                </a:path>
              </a:pathLst>
            </a:custGeom>
            <a:solidFill>
              <a:srgbClr val="F2CC0C"/>
            </a:solidFill>
            <a:ln w="9525">
              <a:noFill/>
              <a:round/>
              <a:headEnd/>
              <a:tailEnd/>
            </a:ln>
          </p:spPr>
          <p:txBody>
            <a:bodyPr/>
            <a:lstStyle/>
            <a:p>
              <a:endParaRPr lang="fr-FR"/>
            </a:p>
          </p:txBody>
        </p:sp>
        <p:sp>
          <p:nvSpPr>
            <p:cNvPr id="19588" name="Freeform 283"/>
            <p:cNvSpPr>
              <a:spLocks/>
            </p:cNvSpPr>
            <p:nvPr/>
          </p:nvSpPr>
          <p:spPr bwMode="auto">
            <a:xfrm>
              <a:off x="2930" y="1438"/>
              <a:ext cx="82" cy="68"/>
            </a:xfrm>
            <a:custGeom>
              <a:avLst/>
              <a:gdLst>
                <a:gd name="T0" fmla="*/ 1 w 408"/>
                <a:gd name="T1" fmla="*/ 0 h 340"/>
                <a:gd name="T2" fmla="*/ 1 w 408"/>
                <a:gd name="T3" fmla="*/ 0 h 340"/>
                <a:gd name="T4" fmla="*/ 2 w 408"/>
                <a:gd name="T5" fmla="*/ 0 h 340"/>
                <a:gd name="T6" fmla="*/ 2 w 408"/>
                <a:gd name="T7" fmla="*/ 0 h 340"/>
                <a:gd name="T8" fmla="*/ 2 w 408"/>
                <a:gd name="T9" fmla="*/ 0 h 340"/>
                <a:gd name="T10" fmla="*/ 2 w 408"/>
                <a:gd name="T11" fmla="*/ 0 h 340"/>
                <a:gd name="T12" fmla="*/ 2 w 408"/>
                <a:gd name="T13" fmla="*/ 0 h 340"/>
                <a:gd name="T14" fmla="*/ 3 w 408"/>
                <a:gd name="T15" fmla="*/ 0 h 340"/>
                <a:gd name="T16" fmla="*/ 3 w 408"/>
                <a:gd name="T17" fmla="*/ 0 h 340"/>
                <a:gd name="T18" fmla="*/ 3 w 408"/>
                <a:gd name="T19" fmla="*/ 1 h 340"/>
                <a:gd name="T20" fmla="*/ 3 w 408"/>
                <a:gd name="T21" fmla="*/ 1 h 340"/>
                <a:gd name="T22" fmla="*/ 3 w 408"/>
                <a:gd name="T23" fmla="*/ 1 h 340"/>
                <a:gd name="T24" fmla="*/ 3 w 408"/>
                <a:gd name="T25" fmla="*/ 2 h 340"/>
                <a:gd name="T26" fmla="*/ 3 w 408"/>
                <a:gd name="T27" fmla="*/ 2 h 340"/>
                <a:gd name="T28" fmla="*/ 3 w 408"/>
                <a:gd name="T29" fmla="*/ 3 h 340"/>
                <a:gd name="T30" fmla="*/ 3 w 408"/>
                <a:gd name="T31" fmla="*/ 3 h 340"/>
                <a:gd name="T32" fmla="*/ 3 w 408"/>
                <a:gd name="T33" fmla="*/ 3 h 340"/>
                <a:gd name="T34" fmla="*/ 3 w 408"/>
                <a:gd name="T35" fmla="*/ 3 h 340"/>
                <a:gd name="T36" fmla="*/ 3 w 408"/>
                <a:gd name="T37" fmla="*/ 3 h 340"/>
                <a:gd name="T38" fmla="*/ 2 w 408"/>
                <a:gd name="T39" fmla="*/ 3 h 340"/>
                <a:gd name="T40" fmla="*/ 2 w 408"/>
                <a:gd name="T41" fmla="*/ 3 h 340"/>
                <a:gd name="T42" fmla="*/ 2 w 408"/>
                <a:gd name="T43" fmla="*/ 3 h 340"/>
                <a:gd name="T44" fmla="*/ 2 w 408"/>
                <a:gd name="T45" fmla="*/ 3 h 340"/>
                <a:gd name="T46" fmla="*/ 1 w 408"/>
                <a:gd name="T47" fmla="*/ 3 h 340"/>
                <a:gd name="T48" fmla="*/ 1 w 408"/>
                <a:gd name="T49" fmla="*/ 3 h 340"/>
                <a:gd name="T50" fmla="*/ 1 w 408"/>
                <a:gd name="T51" fmla="*/ 3 h 340"/>
                <a:gd name="T52" fmla="*/ 1 w 408"/>
                <a:gd name="T53" fmla="*/ 3 h 340"/>
                <a:gd name="T54" fmla="*/ 1 w 408"/>
                <a:gd name="T55" fmla="*/ 3 h 340"/>
                <a:gd name="T56" fmla="*/ 0 w 408"/>
                <a:gd name="T57" fmla="*/ 3 h 340"/>
                <a:gd name="T58" fmla="*/ 0 w 408"/>
                <a:gd name="T59" fmla="*/ 2 h 340"/>
                <a:gd name="T60" fmla="*/ 0 w 408"/>
                <a:gd name="T61" fmla="*/ 2 h 340"/>
                <a:gd name="T62" fmla="*/ 0 w 408"/>
                <a:gd name="T63" fmla="*/ 2 h 340"/>
                <a:gd name="T64" fmla="*/ 0 w 408"/>
                <a:gd name="T65" fmla="*/ 2 h 340"/>
                <a:gd name="T66" fmla="*/ 0 w 408"/>
                <a:gd name="T67" fmla="*/ 1 h 340"/>
                <a:gd name="T68" fmla="*/ 0 w 408"/>
                <a:gd name="T69" fmla="*/ 1 h 340"/>
                <a:gd name="T70" fmla="*/ 0 w 408"/>
                <a:gd name="T71" fmla="*/ 1 h 340"/>
                <a:gd name="T72" fmla="*/ 0 w 408"/>
                <a:gd name="T73" fmla="*/ 1 h 340"/>
                <a:gd name="T74" fmla="*/ 1 w 408"/>
                <a:gd name="T75" fmla="*/ 0 h 340"/>
                <a:gd name="T76" fmla="*/ 1 w 408"/>
                <a:gd name="T77" fmla="*/ 0 h 340"/>
                <a:gd name="T78" fmla="*/ 1 w 408"/>
                <a:gd name="T79" fmla="*/ 0 h 3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8"/>
                <a:gd name="T121" fmla="*/ 0 h 340"/>
                <a:gd name="T122" fmla="*/ 408 w 408"/>
                <a:gd name="T123" fmla="*/ 340 h 34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8" h="340">
                  <a:moveTo>
                    <a:pt x="100" y="5"/>
                  </a:moveTo>
                  <a:lnTo>
                    <a:pt x="121" y="3"/>
                  </a:lnTo>
                  <a:lnTo>
                    <a:pt x="142" y="1"/>
                  </a:lnTo>
                  <a:lnTo>
                    <a:pt x="163" y="0"/>
                  </a:lnTo>
                  <a:lnTo>
                    <a:pt x="183" y="0"/>
                  </a:lnTo>
                  <a:lnTo>
                    <a:pt x="200" y="0"/>
                  </a:lnTo>
                  <a:lnTo>
                    <a:pt x="215" y="0"/>
                  </a:lnTo>
                  <a:lnTo>
                    <a:pt x="227" y="0"/>
                  </a:lnTo>
                  <a:lnTo>
                    <a:pt x="234" y="0"/>
                  </a:lnTo>
                  <a:lnTo>
                    <a:pt x="242" y="0"/>
                  </a:lnTo>
                  <a:lnTo>
                    <a:pt x="255" y="0"/>
                  </a:lnTo>
                  <a:lnTo>
                    <a:pt x="272" y="0"/>
                  </a:lnTo>
                  <a:lnTo>
                    <a:pt x="290" y="1"/>
                  </a:lnTo>
                  <a:lnTo>
                    <a:pt x="307" y="3"/>
                  </a:lnTo>
                  <a:lnTo>
                    <a:pt x="324" y="7"/>
                  </a:lnTo>
                  <a:lnTo>
                    <a:pt x="336" y="12"/>
                  </a:lnTo>
                  <a:lnTo>
                    <a:pt x="345" y="18"/>
                  </a:lnTo>
                  <a:lnTo>
                    <a:pt x="353" y="37"/>
                  </a:lnTo>
                  <a:lnTo>
                    <a:pt x="360" y="60"/>
                  </a:lnTo>
                  <a:lnTo>
                    <a:pt x="366" y="84"/>
                  </a:lnTo>
                  <a:lnTo>
                    <a:pt x="374" y="107"/>
                  </a:lnTo>
                  <a:lnTo>
                    <a:pt x="381" y="123"/>
                  </a:lnTo>
                  <a:lnTo>
                    <a:pt x="387" y="147"/>
                  </a:lnTo>
                  <a:lnTo>
                    <a:pt x="394" y="178"/>
                  </a:lnTo>
                  <a:lnTo>
                    <a:pt x="401" y="209"/>
                  </a:lnTo>
                  <a:lnTo>
                    <a:pt x="405" y="242"/>
                  </a:lnTo>
                  <a:lnTo>
                    <a:pt x="408" y="270"/>
                  </a:lnTo>
                  <a:lnTo>
                    <a:pt x="408" y="293"/>
                  </a:lnTo>
                  <a:lnTo>
                    <a:pt x="404" y="308"/>
                  </a:lnTo>
                  <a:lnTo>
                    <a:pt x="399" y="316"/>
                  </a:lnTo>
                  <a:lnTo>
                    <a:pt x="393" y="323"/>
                  </a:lnTo>
                  <a:lnTo>
                    <a:pt x="387" y="329"/>
                  </a:lnTo>
                  <a:lnTo>
                    <a:pt x="381" y="333"/>
                  </a:lnTo>
                  <a:lnTo>
                    <a:pt x="371" y="336"/>
                  </a:lnTo>
                  <a:lnTo>
                    <a:pt x="361" y="339"/>
                  </a:lnTo>
                  <a:lnTo>
                    <a:pt x="346" y="340"/>
                  </a:lnTo>
                  <a:lnTo>
                    <a:pt x="328" y="340"/>
                  </a:lnTo>
                  <a:lnTo>
                    <a:pt x="317" y="340"/>
                  </a:lnTo>
                  <a:lnTo>
                    <a:pt x="306" y="339"/>
                  </a:lnTo>
                  <a:lnTo>
                    <a:pt x="292" y="338"/>
                  </a:lnTo>
                  <a:lnTo>
                    <a:pt x="278" y="336"/>
                  </a:lnTo>
                  <a:lnTo>
                    <a:pt x="265" y="335"/>
                  </a:lnTo>
                  <a:lnTo>
                    <a:pt x="250" y="334"/>
                  </a:lnTo>
                  <a:lnTo>
                    <a:pt x="236" y="332"/>
                  </a:lnTo>
                  <a:lnTo>
                    <a:pt x="221" y="331"/>
                  </a:lnTo>
                  <a:lnTo>
                    <a:pt x="208" y="329"/>
                  </a:lnTo>
                  <a:lnTo>
                    <a:pt x="194" y="328"/>
                  </a:lnTo>
                  <a:lnTo>
                    <a:pt x="181" y="327"/>
                  </a:lnTo>
                  <a:lnTo>
                    <a:pt x="170" y="325"/>
                  </a:lnTo>
                  <a:lnTo>
                    <a:pt x="159" y="325"/>
                  </a:lnTo>
                  <a:lnTo>
                    <a:pt x="150" y="324"/>
                  </a:lnTo>
                  <a:lnTo>
                    <a:pt x="142" y="324"/>
                  </a:lnTo>
                  <a:lnTo>
                    <a:pt x="137" y="324"/>
                  </a:lnTo>
                  <a:lnTo>
                    <a:pt x="124" y="325"/>
                  </a:lnTo>
                  <a:lnTo>
                    <a:pt x="107" y="324"/>
                  </a:lnTo>
                  <a:lnTo>
                    <a:pt x="87" y="323"/>
                  </a:lnTo>
                  <a:lnTo>
                    <a:pt x="65" y="321"/>
                  </a:lnTo>
                  <a:lnTo>
                    <a:pt x="44" y="319"/>
                  </a:lnTo>
                  <a:lnTo>
                    <a:pt x="26" y="315"/>
                  </a:lnTo>
                  <a:lnTo>
                    <a:pt x="11" y="312"/>
                  </a:lnTo>
                  <a:lnTo>
                    <a:pt x="4" y="308"/>
                  </a:lnTo>
                  <a:lnTo>
                    <a:pt x="0" y="293"/>
                  </a:lnTo>
                  <a:lnTo>
                    <a:pt x="0" y="269"/>
                  </a:lnTo>
                  <a:lnTo>
                    <a:pt x="3" y="243"/>
                  </a:lnTo>
                  <a:lnTo>
                    <a:pt x="4" y="222"/>
                  </a:lnTo>
                  <a:lnTo>
                    <a:pt x="5" y="211"/>
                  </a:lnTo>
                  <a:lnTo>
                    <a:pt x="8" y="196"/>
                  </a:lnTo>
                  <a:lnTo>
                    <a:pt x="12" y="176"/>
                  </a:lnTo>
                  <a:lnTo>
                    <a:pt x="18" y="155"/>
                  </a:lnTo>
                  <a:lnTo>
                    <a:pt x="24" y="135"/>
                  </a:lnTo>
                  <a:lnTo>
                    <a:pt x="31" y="115"/>
                  </a:lnTo>
                  <a:lnTo>
                    <a:pt x="38" y="99"/>
                  </a:lnTo>
                  <a:lnTo>
                    <a:pt x="44" y="88"/>
                  </a:lnTo>
                  <a:lnTo>
                    <a:pt x="50" y="79"/>
                  </a:lnTo>
                  <a:lnTo>
                    <a:pt x="57" y="66"/>
                  </a:lnTo>
                  <a:lnTo>
                    <a:pt x="63" y="53"/>
                  </a:lnTo>
                  <a:lnTo>
                    <a:pt x="70" y="39"/>
                  </a:lnTo>
                  <a:lnTo>
                    <a:pt x="77" y="26"/>
                  </a:lnTo>
                  <a:lnTo>
                    <a:pt x="84" y="16"/>
                  </a:lnTo>
                  <a:lnTo>
                    <a:pt x="93" y="9"/>
                  </a:lnTo>
                  <a:lnTo>
                    <a:pt x="100" y="5"/>
                  </a:lnTo>
                  <a:close/>
                </a:path>
              </a:pathLst>
            </a:custGeom>
            <a:solidFill>
              <a:srgbClr val="7F99B2"/>
            </a:solidFill>
            <a:ln w="9525">
              <a:noFill/>
              <a:round/>
              <a:headEnd/>
              <a:tailEnd/>
            </a:ln>
          </p:spPr>
          <p:txBody>
            <a:bodyPr/>
            <a:lstStyle/>
            <a:p>
              <a:endParaRPr lang="fr-FR"/>
            </a:p>
          </p:txBody>
        </p:sp>
        <p:sp>
          <p:nvSpPr>
            <p:cNvPr id="19589" name="Freeform 284"/>
            <p:cNvSpPr>
              <a:spLocks/>
            </p:cNvSpPr>
            <p:nvPr/>
          </p:nvSpPr>
          <p:spPr bwMode="auto">
            <a:xfrm>
              <a:off x="2992" y="1324"/>
              <a:ext cx="40" cy="46"/>
            </a:xfrm>
            <a:custGeom>
              <a:avLst/>
              <a:gdLst>
                <a:gd name="T0" fmla="*/ 1 w 202"/>
                <a:gd name="T1" fmla="*/ 1 h 231"/>
                <a:gd name="T2" fmla="*/ 1 w 202"/>
                <a:gd name="T3" fmla="*/ 1 h 231"/>
                <a:gd name="T4" fmla="*/ 1 w 202"/>
                <a:gd name="T5" fmla="*/ 2 h 231"/>
                <a:gd name="T6" fmla="*/ 1 w 202"/>
                <a:gd name="T7" fmla="*/ 2 h 231"/>
                <a:gd name="T8" fmla="*/ 1 w 202"/>
                <a:gd name="T9" fmla="*/ 2 h 231"/>
                <a:gd name="T10" fmla="*/ 1 w 202"/>
                <a:gd name="T11" fmla="*/ 2 h 231"/>
                <a:gd name="T12" fmla="*/ 0 w 202"/>
                <a:gd name="T13" fmla="*/ 2 h 231"/>
                <a:gd name="T14" fmla="*/ 0 w 202"/>
                <a:gd name="T15" fmla="*/ 2 h 231"/>
                <a:gd name="T16" fmla="*/ 0 w 202"/>
                <a:gd name="T17" fmla="*/ 2 h 231"/>
                <a:gd name="T18" fmla="*/ 0 w 202"/>
                <a:gd name="T19" fmla="*/ 2 h 231"/>
                <a:gd name="T20" fmla="*/ 0 w 202"/>
                <a:gd name="T21" fmla="*/ 1 h 231"/>
                <a:gd name="T22" fmla="*/ 0 w 202"/>
                <a:gd name="T23" fmla="*/ 1 h 231"/>
                <a:gd name="T24" fmla="*/ 0 w 202"/>
                <a:gd name="T25" fmla="*/ 1 h 231"/>
                <a:gd name="T26" fmla="*/ 0 w 202"/>
                <a:gd name="T27" fmla="*/ 1 h 231"/>
                <a:gd name="T28" fmla="*/ 0 w 202"/>
                <a:gd name="T29" fmla="*/ 0 h 231"/>
                <a:gd name="T30" fmla="*/ 0 w 202"/>
                <a:gd name="T31" fmla="*/ 0 h 231"/>
                <a:gd name="T32" fmla="*/ 0 w 202"/>
                <a:gd name="T33" fmla="*/ 0 h 231"/>
                <a:gd name="T34" fmla="*/ 1 w 202"/>
                <a:gd name="T35" fmla="*/ 0 h 231"/>
                <a:gd name="T36" fmla="*/ 1 w 202"/>
                <a:gd name="T37" fmla="*/ 0 h 231"/>
                <a:gd name="T38" fmla="*/ 1 w 202"/>
                <a:gd name="T39" fmla="*/ 0 h 231"/>
                <a:gd name="T40" fmla="*/ 1 w 202"/>
                <a:gd name="T41" fmla="*/ 0 h 231"/>
                <a:gd name="T42" fmla="*/ 1 w 202"/>
                <a:gd name="T43" fmla="*/ 0 h 231"/>
                <a:gd name="T44" fmla="*/ 1 w 202"/>
                <a:gd name="T45" fmla="*/ 0 h 231"/>
                <a:gd name="T46" fmla="*/ 1 w 202"/>
                <a:gd name="T47" fmla="*/ 0 h 231"/>
                <a:gd name="T48" fmla="*/ 1 w 202"/>
                <a:gd name="T49" fmla="*/ 0 h 231"/>
                <a:gd name="T50" fmla="*/ 1 w 202"/>
                <a:gd name="T51" fmla="*/ 0 h 231"/>
                <a:gd name="T52" fmla="*/ 1 w 202"/>
                <a:gd name="T53" fmla="*/ 0 h 231"/>
                <a:gd name="T54" fmla="*/ 1 w 202"/>
                <a:gd name="T55" fmla="*/ 0 h 231"/>
                <a:gd name="T56" fmla="*/ 1 w 202"/>
                <a:gd name="T57" fmla="*/ 0 h 231"/>
                <a:gd name="T58" fmla="*/ 1 w 202"/>
                <a:gd name="T59" fmla="*/ 0 h 231"/>
                <a:gd name="T60" fmla="*/ 2 w 202"/>
                <a:gd name="T61" fmla="*/ 1 h 231"/>
                <a:gd name="T62" fmla="*/ 2 w 202"/>
                <a:gd name="T63" fmla="*/ 1 h 231"/>
                <a:gd name="T64" fmla="*/ 1 w 202"/>
                <a:gd name="T65" fmla="*/ 1 h 2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2"/>
                <a:gd name="T100" fmla="*/ 0 h 231"/>
                <a:gd name="T101" fmla="*/ 202 w 202"/>
                <a:gd name="T102" fmla="*/ 231 h 2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2" h="231">
                  <a:moveTo>
                    <a:pt x="187" y="137"/>
                  </a:moveTo>
                  <a:lnTo>
                    <a:pt x="179" y="151"/>
                  </a:lnTo>
                  <a:lnTo>
                    <a:pt x="169" y="165"/>
                  </a:lnTo>
                  <a:lnTo>
                    <a:pt x="157" y="178"/>
                  </a:lnTo>
                  <a:lnTo>
                    <a:pt x="144" y="191"/>
                  </a:lnTo>
                  <a:lnTo>
                    <a:pt x="131" y="202"/>
                  </a:lnTo>
                  <a:lnTo>
                    <a:pt x="117" y="212"/>
                  </a:lnTo>
                  <a:lnTo>
                    <a:pt x="103" y="219"/>
                  </a:lnTo>
                  <a:lnTo>
                    <a:pt x="92" y="223"/>
                  </a:lnTo>
                  <a:lnTo>
                    <a:pt x="82" y="227"/>
                  </a:lnTo>
                  <a:lnTo>
                    <a:pt x="74" y="229"/>
                  </a:lnTo>
                  <a:lnTo>
                    <a:pt x="68" y="231"/>
                  </a:lnTo>
                  <a:lnTo>
                    <a:pt x="62" y="231"/>
                  </a:lnTo>
                  <a:lnTo>
                    <a:pt x="57" y="230"/>
                  </a:lnTo>
                  <a:lnTo>
                    <a:pt x="52" y="227"/>
                  </a:lnTo>
                  <a:lnTo>
                    <a:pt x="44" y="222"/>
                  </a:lnTo>
                  <a:lnTo>
                    <a:pt x="36" y="215"/>
                  </a:lnTo>
                  <a:lnTo>
                    <a:pt x="26" y="208"/>
                  </a:lnTo>
                  <a:lnTo>
                    <a:pt x="18" y="202"/>
                  </a:lnTo>
                  <a:lnTo>
                    <a:pt x="10" y="197"/>
                  </a:lnTo>
                  <a:lnTo>
                    <a:pt x="5" y="191"/>
                  </a:lnTo>
                  <a:lnTo>
                    <a:pt x="2" y="185"/>
                  </a:lnTo>
                  <a:lnTo>
                    <a:pt x="0" y="176"/>
                  </a:lnTo>
                  <a:lnTo>
                    <a:pt x="0" y="166"/>
                  </a:lnTo>
                  <a:lnTo>
                    <a:pt x="3" y="151"/>
                  </a:lnTo>
                  <a:lnTo>
                    <a:pt x="7" y="134"/>
                  </a:lnTo>
                  <a:lnTo>
                    <a:pt x="14" y="115"/>
                  </a:lnTo>
                  <a:lnTo>
                    <a:pt x="20" y="96"/>
                  </a:lnTo>
                  <a:lnTo>
                    <a:pt x="26" y="77"/>
                  </a:lnTo>
                  <a:lnTo>
                    <a:pt x="34" y="61"/>
                  </a:lnTo>
                  <a:lnTo>
                    <a:pt x="41" y="47"/>
                  </a:lnTo>
                  <a:lnTo>
                    <a:pt x="48" y="36"/>
                  </a:lnTo>
                  <a:lnTo>
                    <a:pt x="55" y="30"/>
                  </a:lnTo>
                  <a:lnTo>
                    <a:pt x="60" y="28"/>
                  </a:lnTo>
                  <a:lnTo>
                    <a:pt x="65" y="26"/>
                  </a:lnTo>
                  <a:lnTo>
                    <a:pt x="71" y="24"/>
                  </a:lnTo>
                  <a:lnTo>
                    <a:pt x="76" y="24"/>
                  </a:lnTo>
                  <a:lnTo>
                    <a:pt x="81" y="24"/>
                  </a:lnTo>
                  <a:lnTo>
                    <a:pt x="86" y="25"/>
                  </a:lnTo>
                  <a:lnTo>
                    <a:pt x="92" y="27"/>
                  </a:lnTo>
                  <a:lnTo>
                    <a:pt x="97" y="30"/>
                  </a:lnTo>
                  <a:lnTo>
                    <a:pt x="106" y="37"/>
                  </a:lnTo>
                  <a:lnTo>
                    <a:pt x="112" y="43"/>
                  </a:lnTo>
                  <a:lnTo>
                    <a:pt x="114" y="46"/>
                  </a:lnTo>
                  <a:lnTo>
                    <a:pt x="114" y="47"/>
                  </a:lnTo>
                  <a:lnTo>
                    <a:pt x="115" y="46"/>
                  </a:lnTo>
                  <a:lnTo>
                    <a:pt x="120" y="43"/>
                  </a:lnTo>
                  <a:lnTo>
                    <a:pt x="129" y="36"/>
                  </a:lnTo>
                  <a:lnTo>
                    <a:pt x="140" y="28"/>
                  </a:lnTo>
                  <a:lnTo>
                    <a:pt x="150" y="19"/>
                  </a:lnTo>
                  <a:lnTo>
                    <a:pt x="152" y="11"/>
                  </a:lnTo>
                  <a:lnTo>
                    <a:pt x="150" y="6"/>
                  </a:lnTo>
                  <a:lnTo>
                    <a:pt x="149" y="4"/>
                  </a:lnTo>
                  <a:lnTo>
                    <a:pt x="149" y="3"/>
                  </a:lnTo>
                  <a:lnTo>
                    <a:pt x="151" y="2"/>
                  </a:lnTo>
                  <a:lnTo>
                    <a:pt x="153" y="0"/>
                  </a:lnTo>
                  <a:lnTo>
                    <a:pt x="157" y="0"/>
                  </a:lnTo>
                  <a:lnTo>
                    <a:pt x="161" y="1"/>
                  </a:lnTo>
                  <a:lnTo>
                    <a:pt x="167" y="6"/>
                  </a:lnTo>
                  <a:lnTo>
                    <a:pt x="173" y="15"/>
                  </a:lnTo>
                  <a:lnTo>
                    <a:pt x="180" y="30"/>
                  </a:lnTo>
                  <a:lnTo>
                    <a:pt x="193" y="63"/>
                  </a:lnTo>
                  <a:lnTo>
                    <a:pt x="199" y="87"/>
                  </a:lnTo>
                  <a:lnTo>
                    <a:pt x="202" y="103"/>
                  </a:lnTo>
                  <a:lnTo>
                    <a:pt x="202" y="108"/>
                  </a:lnTo>
                  <a:lnTo>
                    <a:pt x="187" y="137"/>
                  </a:lnTo>
                  <a:close/>
                </a:path>
              </a:pathLst>
            </a:custGeom>
            <a:solidFill>
              <a:srgbClr val="7F99B2"/>
            </a:solidFill>
            <a:ln w="9525">
              <a:noFill/>
              <a:round/>
              <a:headEnd/>
              <a:tailEnd/>
            </a:ln>
          </p:spPr>
          <p:txBody>
            <a:bodyPr/>
            <a:lstStyle/>
            <a:p>
              <a:endParaRPr lang="fr-FR"/>
            </a:p>
          </p:txBody>
        </p:sp>
        <p:sp>
          <p:nvSpPr>
            <p:cNvPr id="19590" name="Freeform 285"/>
            <p:cNvSpPr>
              <a:spLocks/>
            </p:cNvSpPr>
            <p:nvPr/>
          </p:nvSpPr>
          <p:spPr bwMode="auto">
            <a:xfrm>
              <a:off x="3027" y="1272"/>
              <a:ext cx="32" cy="55"/>
            </a:xfrm>
            <a:custGeom>
              <a:avLst/>
              <a:gdLst>
                <a:gd name="T0" fmla="*/ 0 w 162"/>
                <a:gd name="T1" fmla="*/ 2 h 271"/>
                <a:gd name="T2" fmla="*/ 0 w 162"/>
                <a:gd name="T3" fmla="*/ 2 h 271"/>
                <a:gd name="T4" fmla="*/ 1 w 162"/>
                <a:gd name="T5" fmla="*/ 2 h 271"/>
                <a:gd name="T6" fmla="*/ 1 w 162"/>
                <a:gd name="T7" fmla="*/ 2 h 271"/>
                <a:gd name="T8" fmla="*/ 1 w 162"/>
                <a:gd name="T9" fmla="*/ 2 h 271"/>
                <a:gd name="T10" fmla="*/ 1 w 162"/>
                <a:gd name="T11" fmla="*/ 2 h 271"/>
                <a:gd name="T12" fmla="*/ 1 w 162"/>
                <a:gd name="T13" fmla="*/ 2 h 271"/>
                <a:gd name="T14" fmla="*/ 1 w 162"/>
                <a:gd name="T15" fmla="*/ 2 h 271"/>
                <a:gd name="T16" fmla="*/ 1 w 162"/>
                <a:gd name="T17" fmla="*/ 1 h 271"/>
                <a:gd name="T18" fmla="*/ 1 w 162"/>
                <a:gd name="T19" fmla="*/ 1 h 271"/>
                <a:gd name="T20" fmla="*/ 1 w 162"/>
                <a:gd name="T21" fmla="*/ 0 h 271"/>
                <a:gd name="T22" fmla="*/ 1 w 162"/>
                <a:gd name="T23" fmla="*/ 0 h 271"/>
                <a:gd name="T24" fmla="*/ 1 w 162"/>
                <a:gd name="T25" fmla="*/ 0 h 271"/>
                <a:gd name="T26" fmla="*/ 1 w 162"/>
                <a:gd name="T27" fmla="*/ 0 h 271"/>
                <a:gd name="T28" fmla="*/ 1 w 162"/>
                <a:gd name="T29" fmla="*/ 0 h 271"/>
                <a:gd name="T30" fmla="*/ 1 w 162"/>
                <a:gd name="T31" fmla="*/ 0 h 271"/>
                <a:gd name="T32" fmla="*/ 1 w 162"/>
                <a:gd name="T33" fmla="*/ 0 h 271"/>
                <a:gd name="T34" fmla="*/ 0 w 162"/>
                <a:gd name="T35" fmla="*/ 0 h 271"/>
                <a:gd name="T36" fmla="*/ 0 w 162"/>
                <a:gd name="T37" fmla="*/ 0 h 271"/>
                <a:gd name="T38" fmla="*/ 0 w 162"/>
                <a:gd name="T39" fmla="*/ 0 h 271"/>
                <a:gd name="T40" fmla="*/ 0 w 162"/>
                <a:gd name="T41" fmla="*/ 0 h 271"/>
                <a:gd name="T42" fmla="*/ 0 w 162"/>
                <a:gd name="T43" fmla="*/ 0 h 271"/>
                <a:gd name="T44" fmla="*/ 0 w 162"/>
                <a:gd name="T45" fmla="*/ 1 h 271"/>
                <a:gd name="T46" fmla="*/ 0 w 162"/>
                <a:gd name="T47" fmla="*/ 1 h 271"/>
                <a:gd name="T48" fmla="*/ 0 w 162"/>
                <a:gd name="T49" fmla="*/ 1 h 271"/>
                <a:gd name="T50" fmla="*/ 0 w 162"/>
                <a:gd name="T51" fmla="*/ 1 h 271"/>
                <a:gd name="T52" fmla="*/ 0 w 162"/>
                <a:gd name="T53" fmla="*/ 1 h 271"/>
                <a:gd name="T54" fmla="*/ 0 w 162"/>
                <a:gd name="T55" fmla="*/ 1 h 271"/>
                <a:gd name="T56" fmla="*/ 0 w 162"/>
                <a:gd name="T57" fmla="*/ 1 h 271"/>
                <a:gd name="T58" fmla="*/ 0 w 162"/>
                <a:gd name="T59" fmla="*/ 2 h 271"/>
                <a:gd name="T60" fmla="*/ 0 w 162"/>
                <a:gd name="T61" fmla="*/ 2 h 271"/>
                <a:gd name="T62" fmla="*/ 0 w 162"/>
                <a:gd name="T63" fmla="*/ 2 h 2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2"/>
                <a:gd name="T97" fmla="*/ 0 h 271"/>
                <a:gd name="T98" fmla="*/ 162 w 162"/>
                <a:gd name="T99" fmla="*/ 271 h 2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2" h="271">
                  <a:moveTo>
                    <a:pt x="7" y="241"/>
                  </a:moveTo>
                  <a:lnTo>
                    <a:pt x="22" y="242"/>
                  </a:lnTo>
                  <a:lnTo>
                    <a:pt x="36" y="246"/>
                  </a:lnTo>
                  <a:lnTo>
                    <a:pt x="50" y="251"/>
                  </a:lnTo>
                  <a:lnTo>
                    <a:pt x="62" y="258"/>
                  </a:lnTo>
                  <a:lnTo>
                    <a:pt x="74" y="264"/>
                  </a:lnTo>
                  <a:lnTo>
                    <a:pt x="83" y="268"/>
                  </a:lnTo>
                  <a:lnTo>
                    <a:pt x="91" y="271"/>
                  </a:lnTo>
                  <a:lnTo>
                    <a:pt x="96" y="270"/>
                  </a:lnTo>
                  <a:lnTo>
                    <a:pt x="102" y="266"/>
                  </a:lnTo>
                  <a:lnTo>
                    <a:pt x="109" y="262"/>
                  </a:lnTo>
                  <a:lnTo>
                    <a:pt x="115" y="257"/>
                  </a:lnTo>
                  <a:lnTo>
                    <a:pt x="120" y="250"/>
                  </a:lnTo>
                  <a:lnTo>
                    <a:pt x="126" y="242"/>
                  </a:lnTo>
                  <a:lnTo>
                    <a:pt x="132" y="230"/>
                  </a:lnTo>
                  <a:lnTo>
                    <a:pt x="138" y="215"/>
                  </a:lnTo>
                  <a:lnTo>
                    <a:pt x="145" y="195"/>
                  </a:lnTo>
                  <a:lnTo>
                    <a:pt x="155" y="149"/>
                  </a:lnTo>
                  <a:lnTo>
                    <a:pt x="160" y="107"/>
                  </a:lnTo>
                  <a:lnTo>
                    <a:pt x="162" y="75"/>
                  </a:lnTo>
                  <a:lnTo>
                    <a:pt x="160" y="58"/>
                  </a:lnTo>
                  <a:lnTo>
                    <a:pt x="159" y="53"/>
                  </a:lnTo>
                  <a:lnTo>
                    <a:pt x="156" y="47"/>
                  </a:lnTo>
                  <a:lnTo>
                    <a:pt x="153" y="40"/>
                  </a:lnTo>
                  <a:lnTo>
                    <a:pt x="148" y="34"/>
                  </a:lnTo>
                  <a:lnTo>
                    <a:pt x="143" y="26"/>
                  </a:lnTo>
                  <a:lnTo>
                    <a:pt x="136" y="20"/>
                  </a:lnTo>
                  <a:lnTo>
                    <a:pt x="129" y="16"/>
                  </a:lnTo>
                  <a:lnTo>
                    <a:pt x="120" y="13"/>
                  </a:lnTo>
                  <a:lnTo>
                    <a:pt x="112" y="11"/>
                  </a:lnTo>
                  <a:lnTo>
                    <a:pt x="103" y="8"/>
                  </a:lnTo>
                  <a:lnTo>
                    <a:pt x="95" y="5"/>
                  </a:lnTo>
                  <a:lnTo>
                    <a:pt x="87" y="2"/>
                  </a:lnTo>
                  <a:lnTo>
                    <a:pt x="78" y="1"/>
                  </a:lnTo>
                  <a:lnTo>
                    <a:pt x="71" y="0"/>
                  </a:lnTo>
                  <a:lnTo>
                    <a:pt x="63" y="1"/>
                  </a:lnTo>
                  <a:lnTo>
                    <a:pt x="58" y="4"/>
                  </a:lnTo>
                  <a:lnTo>
                    <a:pt x="53" y="10"/>
                  </a:lnTo>
                  <a:lnTo>
                    <a:pt x="45" y="17"/>
                  </a:lnTo>
                  <a:lnTo>
                    <a:pt x="38" y="25"/>
                  </a:lnTo>
                  <a:lnTo>
                    <a:pt x="31" y="34"/>
                  </a:lnTo>
                  <a:lnTo>
                    <a:pt x="23" y="43"/>
                  </a:lnTo>
                  <a:lnTo>
                    <a:pt x="18" y="53"/>
                  </a:lnTo>
                  <a:lnTo>
                    <a:pt x="14" y="60"/>
                  </a:lnTo>
                  <a:lnTo>
                    <a:pt x="13" y="66"/>
                  </a:lnTo>
                  <a:lnTo>
                    <a:pt x="10" y="79"/>
                  </a:lnTo>
                  <a:lnTo>
                    <a:pt x="4" y="95"/>
                  </a:lnTo>
                  <a:lnTo>
                    <a:pt x="0" y="113"/>
                  </a:lnTo>
                  <a:lnTo>
                    <a:pt x="4" y="130"/>
                  </a:lnTo>
                  <a:lnTo>
                    <a:pt x="9" y="139"/>
                  </a:lnTo>
                  <a:lnTo>
                    <a:pt x="13" y="146"/>
                  </a:lnTo>
                  <a:lnTo>
                    <a:pt x="17" y="153"/>
                  </a:lnTo>
                  <a:lnTo>
                    <a:pt x="20" y="158"/>
                  </a:lnTo>
                  <a:lnTo>
                    <a:pt x="23" y="163"/>
                  </a:lnTo>
                  <a:lnTo>
                    <a:pt x="28" y="166"/>
                  </a:lnTo>
                  <a:lnTo>
                    <a:pt x="32" y="170"/>
                  </a:lnTo>
                  <a:lnTo>
                    <a:pt x="37" y="174"/>
                  </a:lnTo>
                  <a:lnTo>
                    <a:pt x="43" y="179"/>
                  </a:lnTo>
                  <a:lnTo>
                    <a:pt x="43" y="183"/>
                  </a:lnTo>
                  <a:lnTo>
                    <a:pt x="39" y="186"/>
                  </a:lnTo>
                  <a:lnTo>
                    <a:pt x="37" y="187"/>
                  </a:lnTo>
                  <a:lnTo>
                    <a:pt x="37" y="203"/>
                  </a:lnTo>
                  <a:lnTo>
                    <a:pt x="26" y="224"/>
                  </a:lnTo>
                  <a:lnTo>
                    <a:pt x="7" y="241"/>
                  </a:lnTo>
                  <a:close/>
                </a:path>
              </a:pathLst>
            </a:custGeom>
            <a:solidFill>
              <a:srgbClr val="7F99B2"/>
            </a:solidFill>
            <a:ln w="9525">
              <a:noFill/>
              <a:round/>
              <a:headEnd/>
              <a:tailEnd/>
            </a:ln>
          </p:spPr>
          <p:txBody>
            <a:bodyPr/>
            <a:lstStyle/>
            <a:p>
              <a:endParaRPr lang="fr-FR"/>
            </a:p>
          </p:txBody>
        </p:sp>
        <p:sp>
          <p:nvSpPr>
            <p:cNvPr id="19591" name="Freeform 286"/>
            <p:cNvSpPr>
              <a:spLocks/>
            </p:cNvSpPr>
            <p:nvPr/>
          </p:nvSpPr>
          <p:spPr bwMode="auto">
            <a:xfrm>
              <a:off x="3011" y="1219"/>
              <a:ext cx="35" cy="43"/>
            </a:xfrm>
            <a:custGeom>
              <a:avLst/>
              <a:gdLst>
                <a:gd name="T0" fmla="*/ 1 w 173"/>
                <a:gd name="T1" fmla="*/ 1 h 215"/>
                <a:gd name="T2" fmla="*/ 1 w 173"/>
                <a:gd name="T3" fmla="*/ 1 h 215"/>
                <a:gd name="T4" fmla="*/ 1 w 173"/>
                <a:gd name="T5" fmla="*/ 1 h 215"/>
                <a:gd name="T6" fmla="*/ 1 w 173"/>
                <a:gd name="T7" fmla="*/ 1 h 215"/>
                <a:gd name="T8" fmla="*/ 1 w 173"/>
                <a:gd name="T9" fmla="*/ 1 h 215"/>
                <a:gd name="T10" fmla="*/ 1 w 173"/>
                <a:gd name="T11" fmla="*/ 1 h 215"/>
                <a:gd name="T12" fmla="*/ 1 w 173"/>
                <a:gd name="T13" fmla="*/ 1 h 215"/>
                <a:gd name="T14" fmla="*/ 1 w 173"/>
                <a:gd name="T15" fmla="*/ 1 h 215"/>
                <a:gd name="T16" fmla="*/ 1 w 173"/>
                <a:gd name="T17" fmla="*/ 2 h 215"/>
                <a:gd name="T18" fmla="*/ 1 w 173"/>
                <a:gd name="T19" fmla="*/ 2 h 215"/>
                <a:gd name="T20" fmla="*/ 1 w 173"/>
                <a:gd name="T21" fmla="*/ 2 h 215"/>
                <a:gd name="T22" fmla="*/ 1 w 173"/>
                <a:gd name="T23" fmla="*/ 2 h 215"/>
                <a:gd name="T24" fmla="*/ 1 w 173"/>
                <a:gd name="T25" fmla="*/ 2 h 215"/>
                <a:gd name="T26" fmla="*/ 1 w 173"/>
                <a:gd name="T27" fmla="*/ 2 h 215"/>
                <a:gd name="T28" fmla="*/ 1 w 173"/>
                <a:gd name="T29" fmla="*/ 2 h 215"/>
                <a:gd name="T30" fmla="*/ 1 w 173"/>
                <a:gd name="T31" fmla="*/ 2 h 215"/>
                <a:gd name="T32" fmla="*/ 1 w 173"/>
                <a:gd name="T33" fmla="*/ 1 h 215"/>
                <a:gd name="T34" fmla="*/ 1 w 173"/>
                <a:gd name="T35" fmla="*/ 1 h 215"/>
                <a:gd name="T36" fmla="*/ 1 w 173"/>
                <a:gd name="T37" fmla="*/ 1 h 215"/>
                <a:gd name="T38" fmla="*/ 1 w 173"/>
                <a:gd name="T39" fmla="*/ 1 h 215"/>
                <a:gd name="T40" fmla="*/ 1 w 173"/>
                <a:gd name="T41" fmla="*/ 1 h 215"/>
                <a:gd name="T42" fmla="*/ 1 w 173"/>
                <a:gd name="T43" fmla="*/ 1 h 215"/>
                <a:gd name="T44" fmla="*/ 1 w 173"/>
                <a:gd name="T45" fmla="*/ 0 h 215"/>
                <a:gd name="T46" fmla="*/ 0 w 173"/>
                <a:gd name="T47" fmla="*/ 0 h 215"/>
                <a:gd name="T48" fmla="*/ 0 w 173"/>
                <a:gd name="T49" fmla="*/ 0 h 215"/>
                <a:gd name="T50" fmla="*/ 0 w 173"/>
                <a:gd name="T51" fmla="*/ 0 h 215"/>
                <a:gd name="T52" fmla="*/ 0 w 173"/>
                <a:gd name="T53" fmla="*/ 0 h 215"/>
                <a:gd name="T54" fmla="*/ 0 w 173"/>
                <a:gd name="T55" fmla="*/ 0 h 215"/>
                <a:gd name="T56" fmla="*/ 0 w 173"/>
                <a:gd name="T57" fmla="*/ 0 h 215"/>
                <a:gd name="T58" fmla="*/ 0 w 173"/>
                <a:gd name="T59" fmla="*/ 0 h 215"/>
                <a:gd name="T60" fmla="*/ 0 w 173"/>
                <a:gd name="T61" fmla="*/ 0 h 215"/>
                <a:gd name="T62" fmla="*/ 0 w 173"/>
                <a:gd name="T63" fmla="*/ 0 h 215"/>
                <a:gd name="T64" fmla="*/ 0 w 173"/>
                <a:gd name="T65" fmla="*/ 0 h 215"/>
                <a:gd name="T66" fmla="*/ 0 w 173"/>
                <a:gd name="T67" fmla="*/ 0 h 215"/>
                <a:gd name="T68" fmla="*/ 0 w 173"/>
                <a:gd name="T69" fmla="*/ 0 h 215"/>
                <a:gd name="T70" fmla="*/ 1 w 173"/>
                <a:gd name="T71" fmla="*/ 0 h 215"/>
                <a:gd name="T72" fmla="*/ 1 w 173"/>
                <a:gd name="T73" fmla="*/ 0 h 215"/>
                <a:gd name="T74" fmla="*/ 1 w 173"/>
                <a:gd name="T75" fmla="*/ 0 h 215"/>
                <a:gd name="T76" fmla="*/ 1 w 173"/>
                <a:gd name="T77" fmla="*/ 0 h 215"/>
                <a:gd name="T78" fmla="*/ 1 w 173"/>
                <a:gd name="T79" fmla="*/ 1 h 215"/>
                <a:gd name="T80" fmla="*/ 1 w 173"/>
                <a:gd name="T81" fmla="*/ 1 h 21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3"/>
                <a:gd name="T124" fmla="*/ 0 h 215"/>
                <a:gd name="T125" fmla="*/ 173 w 173"/>
                <a:gd name="T126" fmla="*/ 215 h 21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3" h="215">
                  <a:moveTo>
                    <a:pt x="148" y="87"/>
                  </a:moveTo>
                  <a:lnTo>
                    <a:pt x="154" y="99"/>
                  </a:lnTo>
                  <a:lnTo>
                    <a:pt x="160" y="113"/>
                  </a:lnTo>
                  <a:lnTo>
                    <a:pt x="165" y="128"/>
                  </a:lnTo>
                  <a:lnTo>
                    <a:pt x="169" y="142"/>
                  </a:lnTo>
                  <a:lnTo>
                    <a:pt x="172" y="157"/>
                  </a:lnTo>
                  <a:lnTo>
                    <a:pt x="173" y="172"/>
                  </a:lnTo>
                  <a:lnTo>
                    <a:pt x="172" y="187"/>
                  </a:lnTo>
                  <a:lnTo>
                    <a:pt x="168" y="202"/>
                  </a:lnTo>
                  <a:lnTo>
                    <a:pt x="161" y="207"/>
                  </a:lnTo>
                  <a:lnTo>
                    <a:pt x="154" y="212"/>
                  </a:lnTo>
                  <a:lnTo>
                    <a:pt x="147" y="215"/>
                  </a:lnTo>
                  <a:lnTo>
                    <a:pt x="139" y="215"/>
                  </a:lnTo>
                  <a:lnTo>
                    <a:pt x="137" y="207"/>
                  </a:lnTo>
                  <a:lnTo>
                    <a:pt x="138" y="200"/>
                  </a:lnTo>
                  <a:lnTo>
                    <a:pt x="140" y="192"/>
                  </a:lnTo>
                  <a:lnTo>
                    <a:pt x="141" y="184"/>
                  </a:lnTo>
                  <a:lnTo>
                    <a:pt x="136" y="159"/>
                  </a:lnTo>
                  <a:lnTo>
                    <a:pt x="129" y="134"/>
                  </a:lnTo>
                  <a:lnTo>
                    <a:pt x="117" y="110"/>
                  </a:lnTo>
                  <a:lnTo>
                    <a:pt x="103" y="87"/>
                  </a:lnTo>
                  <a:lnTo>
                    <a:pt x="87" y="66"/>
                  </a:lnTo>
                  <a:lnTo>
                    <a:pt x="68" y="47"/>
                  </a:lnTo>
                  <a:lnTo>
                    <a:pt x="46" y="31"/>
                  </a:lnTo>
                  <a:lnTo>
                    <a:pt x="23" y="17"/>
                  </a:lnTo>
                  <a:lnTo>
                    <a:pt x="16" y="14"/>
                  </a:lnTo>
                  <a:lnTo>
                    <a:pt x="7" y="13"/>
                  </a:lnTo>
                  <a:lnTo>
                    <a:pt x="0" y="11"/>
                  </a:lnTo>
                  <a:lnTo>
                    <a:pt x="0" y="2"/>
                  </a:lnTo>
                  <a:lnTo>
                    <a:pt x="1" y="1"/>
                  </a:lnTo>
                  <a:lnTo>
                    <a:pt x="3" y="1"/>
                  </a:lnTo>
                  <a:lnTo>
                    <a:pt x="6" y="1"/>
                  </a:lnTo>
                  <a:lnTo>
                    <a:pt x="8" y="0"/>
                  </a:lnTo>
                  <a:lnTo>
                    <a:pt x="30" y="2"/>
                  </a:lnTo>
                  <a:lnTo>
                    <a:pt x="50" y="8"/>
                  </a:lnTo>
                  <a:lnTo>
                    <a:pt x="69" y="16"/>
                  </a:lnTo>
                  <a:lnTo>
                    <a:pt x="87" y="27"/>
                  </a:lnTo>
                  <a:lnTo>
                    <a:pt x="103" y="39"/>
                  </a:lnTo>
                  <a:lnTo>
                    <a:pt x="119" y="54"/>
                  </a:lnTo>
                  <a:lnTo>
                    <a:pt x="134" y="70"/>
                  </a:lnTo>
                  <a:lnTo>
                    <a:pt x="148" y="87"/>
                  </a:lnTo>
                  <a:close/>
                </a:path>
              </a:pathLst>
            </a:custGeom>
            <a:solidFill>
              <a:srgbClr val="000000"/>
            </a:solidFill>
            <a:ln w="9525">
              <a:noFill/>
              <a:round/>
              <a:headEnd/>
              <a:tailEnd/>
            </a:ln>
          </p:spPr>
          <p:txBody>
            <a:bodyPr/>
            <a:lstStyle/>
            <a:p>
              <a:endParaRPr lang="fr-FR"/>
            </a:p>
          </p:txBody>
        </p:sp>
        <p:sp>
          <p:nvSpPr>
            <p:cNvPr id="19592" name="Freeform 287"/>
            <p:cNvSpPr>
              <a:spLocks/>
            </p:cNvSpPr>
            <p:nvPr/>
          </p:nvSpPr>
          <p:spPr bwMode="auto">
            <a:xfrm>
              <a:off x="2933" y="1223"/>
              <a:ext cx="56" cy="41"/>
            </a:xfrm>
            <a:custGeom>
              <a:avLst/>
              <a:gdLst>
                <a:gd name="T0" fmla="*/ 2 w 279"/>
                <a:gd name="T1" fmla="*/ 0 h 207"/>
                <a:gd name="T2" fmla="*/ 2 w 279"/>
                <a:gd name="T3" fmla="*/ 0 h 207"/>
                <a:gd name="T4" fmla="*/ 2 w 279"/>
                <a:gd name="T5" fmla="*/ 0 h 207"/>
                <a:gd name="T6" fmla="*/ 2 w 279"/>
                <a:gd name="T7" fmla="*/ 0 h 207"/>
                <a:gd name="T8" fmla="*/ 1 w 279"/>
                <a:gd name="T9" fmla="*/ 0 h 207"/>
                <a:gd name="T10" fmla="*/ 1 w 279"/>
                <a:gd name="T11" fmla="*/ 0 h 207"/>
                <a:gd name="T12" fmla="*/ 1 w 279"/>
                <a:gd name="T13" fmla="*/ 1 h 207"/>
                <a:gd name="T14" fmla="*/ 1 w 279"/>
                <a:gd name="T15" fmla="*/ 1 h 207"/>
                <a:gd name="T16" fmla="*/ 0 w 279"/>
                <a:gd name="T17" fmla="*/ 1 h 207"/>
                <a:gd name="T18" fmla="*/ 0 w 279"/>
                <a:gd name="T19" fmla="*/ 1 h 207"/>
                <a:gd name="T20" fmla="*/ 0 w 279"/>
                <a:gd name="T21" fmla="*/ 1 h 207"/>
                <a:gd name="T22" fmla="*/ 1 w 279"/>
                <a:gd name="T23" fmla="*/ 1 h 207"/>
                <a:gd name="T24" fmla="*/ 1 w 279"/>
                <a:gd name="T25" fmla="*/ 1 h 207"/>
                <a:gd name="T26" fmla="*/ 1 w 279"/>
                <a:gd name="T27" fmla="*/ 1 h 207"/>
                <a:gd name="T28" fmla="*/ 1 w 279"/>
                <a:gd name="T29" fmla="*/ 1 h 207"/>
                <a:gd name="T30" fmla="*/ 1 w 279"/>
                <a:gd name="T31" fmla="*/ 1 h 207"/>
                <a:gd name="T32" fmla="*/ 1 w 279"/>
                <a:gd name="T33" fmla="*/ 1 h 207"/>
                <a:gd name="T34" fmla="*/ 1 w 279"/>
                <a:gd name="T35" fmla="*/ 2 h 207"/>
                <a:gd name="T36" fmla="*/ 1 w 279"/>
                <a:gd name="T37" fmla="*/ 2 h 207"/>
                <a:gd name="T38" fmla="*/ 1 w 279"/>
                <a:gd name="T39" fmla="*/ 2 h 207"/>
                <a:gd name="T40" fmla="*/ 1 w 279"/>
                <a:gd name="T41" fmla="*/ 2 h 207"/>
                <a:gd name="T42" fmla="*/ 0 w 279"/>
                <a:gd name="T43" fmla="*/ 2 h 207"/>
                <a:gd name="T44" fmla="*/ 0 w 279"/>
                <a:gd name="T45" fmla="*/ 2 h 207"/>
                <a:gd name="T46" fmla="*/ 0 w 279"/>
                <a:gd name="T47" fmla="*/ 2 h 207"/>
                <a:gd name="T48" fmla="*/ 0 w 279"/>
                <a:gd name="T49" fmla="*/ 1 h 207"/>
                <a:gd name="T50" fmla="*/ 0 w 279"/>
                <a:gd name="T51" fmla="*/ 1 h 207"/>
                <a:gd name="T52" fmla="*/ 0 w 279"/>
                <a:gd name="T53" fmla="*/ 1 h 207"/>
                <a:gd name="T54" fmla="*/ 0 w 279"/>
                <a:gd name="T55" fmla="*/ 1 h 207"/>
                <a:gd name="T56" fmla="*/ 0 w 279"/>
                <a:gd name="T57" fmla="*/ 1 h 207"/>
                <a:gd name="T58" fmla="*/ 0 w 279"/>
                <a:gd name="T59" fmla="*/ 0 h 207"/>
                <a:gd name="T60" fmla="*/ 1 w 279"/>
                <a:gd name="T61" fmla="*/ 0 h 207"/>
                <a:gd name="T62" fmla="*/ 1 w 279"/>
                <a:gd name="T63" fmla="*/ 0 h 207"/>
                <a:gd name="T64" fmla="*/ 1 w 279"/>
                <a:gd name="T65" fmla="*/ 0 h 207"/>
                <a:gd name="T66" fmla="*/ 2 w 279"/>
                <a:gd name="T67" fmla="*/ 0 h 207"/>
                <a:gd name="T68" fmla="*/ 2 w 279"/>
                <a:gd name="T69" fmla="*/ 0 h 207"/>
                <a:gd name="T70" fmla="*/ 2 w 279"/>
                <a:gd name="T71" fmla="*/ 0 h 207"/>
                <a:gd name="T72" fmla="*/ 2 w 279"/>
                <a:gd name="T73" fmla="*/ 0 h 207"/>
                <a:gd name="T74" fmla="*/ 2 w 279"/>
                <a:gd name="T75" fmla="*/ 0 h 2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9"/>
                <a:gd name="T115" fmla="*/ 0 h 207"/>
                <a:gd name="T116" fmla="*/ 279 w 279"/>
                <a:gd name="T117" fmla="*/ 207 h 2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9" h="207">
                  <a:moveTo>
                    <a:pt x="279" y="7"/>
                  </a:moveTo>
                  <a:lnTo>
                    <a:pt x="279" y="11"/>
                  </a:lnTo>
                  <a:lnTo>
                    <a:pt x="276" y="13"/>
                  </a:lnTo>
                  <a:lnTo>
                    <a:pt x="272" y="14"/>
                  </a:lnTo>
                  <a:lnTo>
                    <a:pt x="268" y="16"/>
                  </a:lnTo>
                  <a:lnTo>
                    <a:pt x="249" y="18"/>
                  </a:lnTo>
                  <a:lnTo>
                    <a:pt x="231" y="22"/>
                  </a:lnTo>
                  <a:lnTo>
                    <a:pt x="213" y="28"/>
                  </a:lnTo>
                  <a:lnTo>
                    <a:pt x="196" y="34"/>
                  </a:lnTo>
                  <a:lnTo>
                    <a:pt x="179" y="41"/>
                  </a:lnTo>
                  <a:lnTo>
                    <a:pt x="162" y="49"/>
                  </a:lnTo>
                  <a:lnTo>
                    <a:pt x="145" y="56"/>
                  </a:lnTo>
                  <a:lnTo>
                    <a:pt x="128" y="61"/>
                  </a:lnTo>
                  <a:lnTo>
                    <a:pt x="116" y="70"/>
                  </a:lnTo>
                  <a:lnTo>
                    <a:pt x="101" y="79"/>
                  </a:lnTo>
                  <a:lnTo>
                    <a:pt x="87" y="88"/>
                  </a:lnTo>
                  <a:lnTo>
                    <a:pt x="73" y="98"/>
                  </a:lnTo>
                  <a:lnTo>
                    <a:pt x="61" y="110"/>
                  </a:lnTo>
                  <a:lnTo>
                    <a:pt x="51" y="122"/>
                  </a:lnTo>
                  <a:lnTo>
                    <a:pt x="46" y="137"/>
                  </a:lnTo>
                  <a:lnTo>
                    <a:pt x="46" y="154"/>
                  </a:lnTo>
                  <a:lnTo>
                    <a:pt x="51" y="161"/>
                  </a:lnTo>
                  <a:lnTo>
                    <a:pt x="57" y="168"/>
                  </a:lnTo>
                  <a:lnTo>
                    <a:pt x="63" y="175"/>
                  </a:lnTo>
                  <a:lnTo>
                    <a:pt x="70" y="179"/>
                  </a:lnTo>
                  <a:lnTo>
                    <a:pt x="78" y="183"/>
                  </a:lnTo>
                  <a:lnTo>
                    <a:pt x="86" y="185"/>
                  </a:lnTo>
                  <a:lnTo>
                    <a:pt x="95" y="187"/>
                  </a:lnTo>
                  <a:lnTo>
                    <a:pt x="104" y="187"/>
                  </a:lnTo>
                  <a:lnTo>
                    <a:pt x="106" y="187"/>
                  </a:lnTo>
                  <a:lnTo>
                    <a:pt x="109" y="186"/>
                  </a:lnTo>
                  <a:lnTo>
                    <a:pt x="111" y="186"/>
                  </a:lnTo>
                  <a:lnTo>
                    <a:pt x="115" y="186"/>
                  </a:lnTo>
                  <a:lnTo>
                    <a:pt x="117" y="187"/>
                  </a:lnTo>
                  <a:lnTo>
                    <a:pt x="117" y="189"/>
                  </a:lnTo>
                  <a:lnTo>
                    <a:pt x="117" y="193"/>
                  </a:lnTo>
                  <a:lnTo>
                    <a:pt x="116" y="195"/>
                  </a:lnTo>
                  <a:lnTo>
                    <a:pt x="108" y="200"/>
                  </a:lnTo>
                  <a:lnTo>
                    <a:pt x="101" y="203"/>
                  </a:lnTo>
                  <a:lnTo>
                    <a:pt x="92" y="206"/>
                  </a:lnTo>
                  <a:lnTo>
                    <a:pt x="84" y="207"/>
                  </a:lnTo>
                  <a:lnTo>
                    <a:pt x="75" y="207"/>
                  </a:lnTo>
                  <a:lnTo>
                    <a:pt x="65" y="207"/>
                  </a:lnTo>
                  <a:lnTo>
                    <a:pt x="57" y="206"/>
                  </a:lnTo>
                  <a:lnTo>
                    <a:pt x="48" y="205"/>
                  </a:lnTo>
                  <a:lnTo>
                    <a:pt x="41" y="201"/>
                  </a:lnTo>
                  <a:lnTo>
                    <a:pt x="32" y="197"/>
                  </a:lnTo>
                  <a:lnTo>
                    <a:pt x="23" y="191"/>
                  </a:lnTo>
                  <a:lnTo>
                    <a:pt x="15" y="185"/>
                  </a:lnTo>
                  <a:lnTo>
                    <a:pt x="8" y="179"/>
                  </a:lnTo>
                  <a:lnTo>
                    <a:pt x="3" y="170"/>
                  </a:lnTo>
                  <a:lnTo>
                    <a:pt x="0" y="162"/>
                  </a:lnTo>
                  <a:lnTo>
                    <a:pt x="0" y="152"/>
                  </a:lnTo>
                  <a:lnTo>
                    <a:pt x="1" y="137"/>
                  </a:lnTo>
                  <a:lnTo>
                    <a:pt x="4" y="122"/>
                  </a:lnTo>
                  <a:lnTo>
                    <a:pt x="8" y="107"/>
                  </a:lnTo>
                  <a:lnTo>
                    <a:pt x="14" y="94"/>
                  </a:lnTo>
                  <a:lnTo>
                    <a:pt x="23" y="82"/>
                  </a:lnTo>
                  <a:lnTo>
                    <a:pt x="33" y="71"/>
                  </a:lnTo>
                  <a:lnTo>
                    <a:pt x="45" y="60"/>
                  </a:lnTo>
                  <a:lnTo>
                    <a:pt x="58" y="52"/>
                  </a:lnTo>
                  <a:lnTo>
                    <a:pt x="77" y="41"/>
                  </a:lnTo>
                  <a:lnTo>
                    <a:pt x="97" y="33"/>
                  </a:lnTo>
                  <a:lnTo>
                    <a:pt x="117" y="24"/>
                  </a:lnTo>
                  <a:lnTo>
                    <a:pt x="138" y="18"/>
                  </a:lnTo>
                  <a:lnTo>
                    <a:pt x="159" y="12"/>
                  </a:lnTo>
                  <a:lnTo>
                    <a:pt x="180" y="7"/>
                  </a:lnTo>
                  <a:lnTo>
                    <a:pt x="202" y="3"/>
                  </a:lnTo>
                  <a:lnTo>
                    <a:pt x="224" y="0"/>
                  </a:lnTo>
                  <a:lnTo>
                    <a:pt x="232" y="0"/>
                  </a:lnTo>
                  <a:lnTo>
                    <a:pt x="239" y="1"/>
                  </a:lnTo>
                  <a:lnTo>
                    <a:pt x="245" y="0"/>
                  </a:lnTo>
                  <a:lnTo>
                    <a:pt x="253" y="0"/>
                  </a:lnTo>
                  <a:lnTo>
                    <a:pt x="260" y="1"/>
                  </a:lnTo>
                  <a:lnTo>
                    <a:pt x="267" y="2"/>
                  </a:lnTo>
                  <a:lnTo>
                    <a:pt x="273" y="3"/>
                  </a:lnTo>
                  <a:lnTo>
                    <a:pt x="279" y="7"/>
                  </a:lnTo>
                  <a:close/>
                </a:path>
              </a:pathLst>
            </a:custGeom>
            <a:solidFill>
              <a:srgbClr val="000000"/>
            </a:solidFill>
            <a:ln w="9525">
              <a:noFill/>
              <a:round/>
              <a:headEnd/>
              <a:tailEnd/>
            </a:ln>
          </p:spPr>
          <p:txBody>
            <a:bodyPr/>
            <a:lstStyle/>
            <a:p>
              <a:endParaRPr lang="fr-FR"/>
            </a:p>
          </p:txBody>
        </p:sp>
        <p:sp>
          <p:nvSpPr>
            <p:cNvPr id="19593" name="Freeform 288"/>
            <p:cNvSpPr>
              <a:spLocks/>
            </p:cNvSpPr>
            <p:nvPr/>
          </p:nvSpPr>
          <p:spPr bwMode="auto">
            <a:xfrm>
              <a:off x="2951" y="1241"/>
              <a:ext cx="58" cy="16"/>
            </a:xfrm>
            <a:custGeom>
              <a:avLst/>
              <a:gdLst>
                <a:gd name="T0" fmla="*/ 1 w 289"/>
                <a:gd name="T1" fmla="*/ 0 h 76"/>
                <a:gd name="T2" fmla="*/ 1 w 289"/>
                <a:gd name="T3" fmla="*/ 0 h 76"/>
                <a:gd name="T4" fmla="*/ 1 w 289"/>
                <a:gd name="T5" fmla="*/ 0 h 76"/>
                <a:gd name="T6" fmla="*/ 1 w 289"/>
                <a:gd name="T7" fmla="*/ 0 h 76"/>
                <a:gd name="T8" fmla="*/ 1 w 289"/>
                <a:gd name="T9" fmla="*/ 0 h 76"/>
                <a:gd name="T10" fmla="*/ 1 w 289"/>
                <a:gd name="T11" fmla="*/ 0 h 76"/>
                <a:gd name="T12" fmla="*/ 1 w 289"/>
                <a:gd name="T13" fmla="*/ 0 h 76"/>
                <a:gd name="T14" fmla="*/ 1 w 289"/>
                <a:gd name="T15" fmla="*/ 0 h 76"/>
                <a:gd name="T16" fmla="*/ 1 w 289"/>
                <a:gd name="T17" fmla="*/ 0 h 76"/>
                <a:gd name="T18" fmla="*/ 1 w 289"/>
                <a:gd name="T19" fmla="*/ 0 h 76"/>
                <a:gd name="T20" fmla="*/ 2 w 289"/>
                <a:gd name="T21" fmla="*/ 0 h 76"/>
                <a:gd name="T22" fmla="*/ 2 w 289"/>
                <a:gd name="T23" fmla="*/ 0 h 76"/>
                <a:gd name="T24" fmla="*/ 2 w 289"/>
                <a:gd name="T25" fmla="*/ 0 h 76"/>
                <a:gd name="T26" fmla="*/ 2 w 289"/>
                <a:gd name="T27" fmla="*/ 0 h 76"/>
                <a:gd name="T28" fmla="*/ 2 w 289"/>
                <a:gd name="T29" fmla="*/ 0 h 76"/>
                <a:gd name="T30" fmla="*/ 2 w 289"/>
                <a:gd name="T31" fmla="*/ 0 h 76"/>
                <a:gd name="T32" fmla="*/ 2 w 289"/>
                <a:gd name="T33" fmla="*/ 0 h 76"/>
                <a:gd name="T34" fmla="*/ 2 w 289"/>
                <a:gd name="T35" fmla="*/ 0 h 76"/>
                <a:gd name="T36" fmla="*/ 2 w 289"/>
                <a:gd name="T37" fmla="*/ 0 h 76"/>
                <a:gd name="T38" fmla="*/ 2 w 289"/>
                <a:gd name="T39" fmla="*/ 0 h 76"/>
                <a:gd name="T40" fmla="*/ 2 w 289"/>
                <a:gd name="T41" fmla="*/ 0 h 76"/>
                <a:gd name="T42" fmla="*/ 2 w 289"/>
                <a:gd name="T43" fmla="*/ 0 h 76"/>
                <a:gd name="T44" fmla="*/ 2 w 289"/>
                <a:gd name="T45" fmla="*/ 0 h 76"/>
                <a:gd name="T46" fmla="*/ 2 w 289"/>
                <a:gd name="T47" fmla="*/ 0 h 76"/>
                <a:gd name="T48" fmla="*/ 2 w 289"/>
                <a:gd name="T49" fmla="*/ 0 h 76"/>
                <a:gd name="T50" fmla="*/ 2 w 289"/>
                <a:gd name="T51" fmla="*/ 0 h 76"/>
                <a:gd name="T52" fmla="*/ 2 w 289"/>
                <a:gd name="T53" fmla="*/ 1 h 76"/>
                <a:gd name="T54" fmla="*/ 1 w 289"/>
                <a:gd name="T55" fmla="*/ 1 h 76"/>
                <a:gd name="T56" fmla="*/ 1 w 289"/>
                <a:gd name="T57" fmla="*/ 1 h 76"/>
                <a:gd name="T58" fmla="*/ 1 w 289"/>
                <a:gd name="T59" fmla="*/ 1 h 76"/>
                <a:gd name="T60" fmla="*/ 1 w 289"/>
                <a:gd name="T61" fmla="*/ 1 h 76"/>
                <a:gd name="T62" fmla="*/ 1 w 289"/>
                <a:gd name="T63" fmla="*/ 1 h 76"/>
                <a:gd name="T64" fmla="*/ 1 w 289"/>
                <a:gd name="T65" fmla="*/ 1 h 76"/>
                <a:gd name="T66" fmla="*/ 1 w 289"/>
                <a:gd name="T67" fmla="*/ 1 h 76"/>
                <a:gd name="T68" fmla="*/ 1 w 289"/>
                <a:gd name="T69" fmla="*/ 1 h 76"/>
                <a:gd name="T70" fmla="*/ 0 w 289"/>
                <a:gd name="T71" fmla="*/ 1 h 76"/>
                <a:gd name="T72" fmla="*/ 0 w 289"/>
                <a:gd name="T73" fmla="*/ 1 h 76"/>
                <a:gd name="T74" fmla="*/ 0 w 289"/>
                <a:gd name="T75" fmla="*/ 0 h 76"/>
                <a:gd name="T76" fmla="*/ 0 w 289"/>
                <a:gd name="T77" fmla="*/ 0 h 76"/>
                <a:gd name="T78" fmla="*/ 0 w 289"/>
                <a:gd name="T79" fmla="*/ 0 h 76"/>
                <a:gd name="T80" fmla="*/ 0 w 289"/>
                <a:gd name="T81" fmla="*/ 0 h 76"/>
                <a:gd name="T82" fmla="*/ 0 w 289"/>
                <a:gd name="T83" fmla="*/ 0 h 76"/>
                <a:gd name="T84" fmla="*/ 0 w 289"/>
                <a:gd name="T85" fmla="*/ 0 h 76"/>
                <a:gd name="T86" fmla="*/ 0 w 289"/>
                <a:gd name="T87" fmla="*/ 0 h 76"/>
                <a:gd name="T88" fmla="*/ 0 w 289"/>
                <a:gd name="T89" fmla="*/ 0 h 76"/>
                <a:gd name="T90" fmla="*/ 0 w 289"/>
                <a:gd name="T91" fmla="*/ 0 h 76"/>
                <a:gd name="T92" fmla="*/ 0 w 289"/>
                <a:gd name="T93" fmla="*/ 0 h 76"/>
                <a:gd name="T94" fmla="*/ 0 w 289"/>
                <a:gd name="T95" fmla="*/ 0 h 76"/>
                <a:gd name="T96" fmla="*/ 0 w 289"/>
                <a:gd name="T97" fmla="*/ 0 h 76"/>
                <a:gd name="T98" fmla="*/ 0 w 289"/>
                <a:gd name="T99" fmla="*/ 0 h 76"/>
                <a:gd name="T100" fmla="*/ 0 w 289"/>
                <a:gd name="T101" fmla="*/ 0 h 76"/>
                <a:gd name="T102" fmla="*/ 0 w 289"/>
                <a:gd name="T103" fmla="*/ 0 h 76"/>
                <a:gd name="T104" fmla="*/ 1 w 289"/>
                <a:gd name="T105" fmla="*/ 0 h 76"/>
                <a:gd name="T106" fmla="*/ 1 w 289"/>
                <a:gd name="T107" fmla="*/ 0 h 76"/>
                <a:gd name="T108" fmla="*/ 1 w 289"/>
                <a:gd name="T109" fmla="*/ 0 h 76"/>
                <a:gd name="T110" fmla="*/ 1 w 289"/>
                <a:gd name="T111" fmla="*/ 0 h 76"/>
                <a:gd name="T112" fmla="*/ 1 w 289"/>
                <a:gd name="T113" fmla="*/ 0 h 7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9"/>
                <a:gd name="T172" fmla="*/ 0 h 76"/>
                <a:gd name="T173" fmla="*/ 289 w 289"/>
                <a:gd name="T174" fmla="*/ 76 h 7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9" h="76">
                  <a:moveTo>
                    <a:pt x="105" y="34"/>
                  </a:moveTo>
                  <a:lnTo>
                    <a:pt x="112" y="35"/>
                  </a:lnTo>
                  <a:lnTo>
                    <a:pt x="119" y="35"/>
                  </a:lnTo>
                  <a:lnTo>
                    <a:pt x="126" y="35"/>
                  </a:lnTo>
                  <a:lnTo>
                    <a:pt x="132" y="35"/>
                  </a:lnTo>
                  <a:lnTo>
                    <a:pt x="139" y="34"/>
                  </a:lnTo>
                  <a:lnTo>
                    <a:pt x="145" y="34"/>
                  </a:lnTo>
                  <a:lnTo>
                    <a:pt x="152" y="33"/>
                  </a:lnTo>
                  <a:lnTo>
                    <a:pt x="159" y="32"/>
                  </a:lnTo>
                  <a:lnTo>
                    <a:pt x="173" y="27"/>
                  </a:lnTo>
                  <a:lnTo>
                    <a:pt x="189" y="22"/>
                  </a:lnTo>
                  <a:lnTo>
                    <a:pt x="206" y="18"/>
                  </a:lnTo>
                  <a:lnTo>
                    <a:pt x="222" y="14"/>
                  </a:lnTo>
                  <a:lnTo>
                    <a:pt x="239" y="11"/>
                  </a:lnTo>
                  <a:lnTo>
                    <a:pt x="256" y="10"/>
                  </a:lnTo>
                  <a:lnTo>
                    <a:pt x="273" y="10"/>
                  </a:lnTo>
                  <a:lnTo>
                    <a:pt x="289" y="12"/>
                  </a:lnTo>
                  <a:lnTo>
                    <a:pt x="285" y="21"/>
                  </a:lnTo>
                  <a:lnTo>
                    <a:pt x="278" y="24"/>
                  </a:lnTo>
                  <a:lnTo>
                    <a:pt x="268" y="26"/>
                  </a:lnTo>
                  <a:lnTo>
                    <a:pt x="261" y="30"/>
                  </a:lnTo>
                  <a:lnTo>
                    <a:pt x="250" y="35"/>
                  </a:lnTo>
                  <a:lnTo>
                    <a:pt x="239" y="40"/>
                  </a:lnTo>
                  <a:lnTo>
                    <a:pt x="228" y="44"/>
                  </a:lnTo>
                  <a:lnTo>
                    <a:pt x="218" y="47"/>
                  </a:lnTo>
                  <a:lnTo>
                    <a:pt x="206" y="51"/>
                  </a:lnTo>
                  <a:lnTo>
                    <a:pt x="196" y="55"/>
                  </a:lnTo>
                  <a:lnTo>
                    <a:pt x="185" y="60"/>
                  </a:lnTo>
                  <a:lnTo>
                    <a:pt x="174" y="65"/>
                  </a:lnTo>
                  <a:lnTo>
                    <a:pt x="159" y="69"/>
                  </a:lnTo>
                  <a:lnTo>
                    <a:pt x="143" y="72"/>
                  </a:lnTo>
                  <a:lnTo>
                    <a:pt x="126" y="75"/>
                  </a:lnTo>
                  <a:lnTo>
                    <a:pt x="109" y="76"/>
                  </a:lnTo>
                  <a:lnTo>
                    <a:pt x="92" y="75"/>
                  </a:lnTo>
                  <a:lnTo>
                    <a:pt x="75" y="72"/>
                  </a:lnTo>
                  <a:lnTo>
                    <a:pt x="61" y="66"/>
                  </a:lnTo>
                  <a:lnTo>
                    <a:pt x="47" y="56"/>
                  </a:lnTo>
                  <a:lnTo>
                    <a:pt x="40" y="53"/>
                  </a:lnTo>
                  <a:lnTo>
                    <a:pt x="34" y="49"/>
                  </a:lnTo>
                  <a:lnTo>
                    <a:pt x="28" y="45"/>
                  </a:lnTo>
                  <a:lnTo>
                    <a:pt x="23" y="41"/>
                  </a:lnTo>
                  <a:lnTo>
                    <a:pt x="16" y="35"/>
                  </a:lnTo>
                  <a:lnTo>
                    <a:pt x="11" y="31"/>
                  </a:lnTo>
                  <a:lnTo>
                    <a:pt x="6" y="26"/>
                  </a:lnTo>
                  <a:lnTo>
                    <a:pt x="0" y="21"/>
                  </a:lnTo>
                  <a:lnTo>
                    <a:pt x="4" y="12"/>
                  </a:lnTo>
                  <a:lnTo>
                    <a:pt x="10" y="7"/>
                  </a:lnTo>
                  <a:lnTo>
                    <a:pt x="19" y="3"/>
                  </a:lnTo>
                  <a:lnTo>
                    <a:pt x="28" y="0"/>
                  </a:lnTo>
                  <a:lnTo>
                    <a:pt x="38" y="1"/>
                  </a:lnTo>
                  <a:lnTo>
                    <a:pt x="49" y="5"/>
                  </a:lnTo>
                  <a:lnTo>
                    <a:pt x="57" y="10"/>
                  </a:lnTo>
                  <a:lnTo>
                    <a:pt x="67" y="16"/>
                  </a:lnTo>
                  <a:lnTo>
                    <a:pt x="75" y="23"/>
                  </a:lnTo>
                  <a:lnTo>
                    <a:pt x="84" y="28"/>
                  </a:lnTo>
                  <a:lnTo>
                    <a:pt x="94" y="32"/>
                  </a:lnTo>
                  <a:lnTo>
                    <a:pt x="105" y="34"/>
                  </a:lnTo>
                  <a:close/>
                </a:path>
              </a:pathLst>
            </a:custGeom>
            <a:solidFill>
              <a:srgbClr val="000000"/>
            </a:solidFill>
            <a:ln w="9525">
              <a:noFill/>
              <a:round/>
              <a:headEnd/>
              <a:tailEnd/>
            </a:ln>
          </p:spPr>
          <p:txBody>
            <a:bodyPr/>
            <a:lstStyle/>
            <a:p>
              <a:endParaRPr lang="fr-FR"/>
            </a:p>
          </p:txBody>
        </p:sp>
        <p:sp>
          <p:nvSpPr>
            <p:cNvPr id="19594" name="Freeform 289"/>
            <p:cNvSpPr>
              <a:spLocks/>
            </p:cNvSpPr>
            <p:nvPr/>
          </p:nvSpPr>
          <p:spPr bwMode="auto">
            <a:xfrm>
              <a:off x="3011" y="1247"/>
              <a:ext cx="23" cy="30"/>
            </a:xfrm>
            <a:custGeom>
              <a:avLst/>
              <a:gdLst>
                <a:gd name="T0" fmla="*/ 0 w 116"/>
                <a:gd name="T1" fmla="*/ 0 h 152"/>
                <a:gd name="T2" fmla="*/ 0 w 116"/>
                <a:gd name="T3" fmla="*/ 0 h 152"/>
                <a:gd name="T4" fmla="*/ 0 w 116"/>
                <a:gd name="T5" fmla="*/ 1 h 152"/>
                <a:gd name="T6" fmla="*/ 0 w 116"/>
                <a:gd name="T7" fmla="*/ 1 h 152"/>
                <a:gd name="T8" fmla="*/ 0 w 116"/>
                <a:gd name="T9" fmla="*/ 1 h 152"/>
                <a:gd name="T10" fmla="*/ 1 w 116"/>
                <a:gd name="T11" fmla="*/ 1 h 152"/>
                <a:gd name="T12" fmla="*/ 1 w 116"/>
                <a:gd name="T13" fmla="*/ 1 h 152"/>
                <a:gd name="T14" fmla="*/ 1 w 116"/>
                <a:gd name="T15" fmla="*/ 1 h 152"/>
                <a:gd name="T16" fmla="*/ 1 w 116"/>
                <a:gd name="T17" fmla="*/ 1 h 152"/>
                <a:gd name="T18" fmla="*/ 1 w 116"/>
                <a:gd name="T19" fmla="*/ 1 h 152"/>
                <a:gd name="T20" fmla="*/ 1 w 116"/>
                <a:gd name="T21" fmla="*/ 1 h 152"/>
                <a:gd name="T22" fmla="*/ 1 w 116"/>
                <a:gd name="T23" fmla="*/ 1 h 152"/>
                <a:gd name="T24" fmla="*/ 1 w 116"/>
                <a:gd name="T25" fmla="*/ 1 h 152"/>
                <a:gd name="T26" fmla="*/ 1 w 116"/>
                <a:gd name="T27" fmla="*/ 1 h 152"/>
                <a:gd name="T28" fmla="*/ 1 w 116"/>
                <a:gd name="T29" fmla="*/ 1 h 152"/>
                <a:gd name="T30" fmla="*/ 1 w 116"/>
                <a:gd name="T31" fmla="*/ 1 h 152"/>
                <a:gd name="T32" fmla="*/ 1 w 116"/>
                <a:gd name="T33" fmla="*/ 1 h 152"/>
                <a:gd name="T34" fmla="*/ 1 w 116"/>
                <a:gd name="T35" fmla="*/ 1 h 152"/>
                <a:gd name="T36" fmla="*/ 1 w 116"/>
                <a:gd name="T37" fmla="*/ 1 h 152"/>
                <a:gd name="T38" fmla="*/ 1 w 116"/>
                <a:gd name="T39" fmla="*/ 1 h 152"/>
                <a:gd name="T40" fmla="*/ 1 w 116"/>
                <a:gd name="T41" fmla="*/ 1 h 152"/>
                <a:gd name="T42" fmla="*/ 1 w 116"/>
                <a:gd name="T43" fmla="*/ 1 h 152"/>
                <a:gd name="T44" fmla="*/ 1 w 116"/>
                <a:gd name="T45" fmla="*/ 1 h 152"/>
                <a:gd name="T46" fmla="*/ 0 w 116"/>
                <a:gd name="T47" fmla="*/ 1 h 152"/>
                <a:gd name="T48" fmla="*/ 0 w 116"/>
                <a:gd name="T49" fmla="*/ 1 h 152"/>
                <a:gd name="T50" fmla="*/ 0 w 116"/>
                <a:gd name="T51" fmla="*/ 1 h 152"/>
                <a:gd name="T52" fmla="*/ 0 w 116"/>
                <a:gd name="T53" fmla="*/ 1 h 152"/>
                <a:gd name="T54" fmla="*/ 0 w 116"/>
                <a:gd name="T55" fmla="*/ 1 h 152"/>
                <a:gd name="T56" fmla="*/ 0 w 116"/>
                <a:gd name="T57" fmla="*/ 1 h 152"/>
                <a:gd name="T58" fmla="*/ 0 w 116"/>
                <a:gd name="T59" fmla="*/ 1 h 152"/>
                <a:gd name="T60" fmla="*/ 0 w 116"/>
                <a:gd name="T61" fmla="*/ 1 h 152"/>
                <a:gd name="T62" fmla="*/ 0 w 116"/>
                <a:gd name="T63" fmla="*/ 1 h 152"/>
                <a:gd name="T64" fmla="*/ 0 w 116"/>
                <a:gd name="T65" fmla="*/ 1 h 152"/>
                <a:gd name="T66" fmla="*/ 0 w 116"/>
                <a:gd name="T67" fmla="*/ 1 h 152"/>
                <a:gd name="T68" fmla="*/ 0 w 116"/>
                <a:gd name="T69" fmla="*/ 1 h 152"/>
                <a:gd name="T70" fmla="*/ 0 w 116"/>
                <a:gd name="T71" fmla="*/ 1 h 152"/>
                <a:gd name="T72" fmla="*/ 0 w 116"/>
                <a:gd name="T73" fmla="*/ 0 h 152"/>
                <a:gd name="T74" fmla="*/ 0 w 116"/>
                <a:gd name="T75" fmla="*/ 0 h 152"/>
                <a:gd name="T76" fmla="*/ 0 w 116"/>
                <a:gd name="T77" fmla="*/ 0 h 152"/>
                <a:gd name="T78" fmla="*/ 0 w 116"/>
                <a:gd name="T79" fmla="*/ 0 h 152"/>
                <a:gd name="T80" fmla="*/ 0 w 116"/>
                <a:gd name="T81" fmla="*/ 0 h 152"/>
                <a:gd name="T82" fmla="*/ 0 w 116"/>
                <a:gd name="T83" fmla="*/ 0 h 152"/>
                <a:gd name="T84" fmla="*/ 0 w 116"/>
                <a:gd name="T85" fmla="*/ 0 h 152"/>
                <a:gd name="T86" fmla="*/ 0 w 116"/>
                <a:gd name="T87" fmla="*/ 0 h 152"/>
                <a:gd name="T88" fmla="*/ 0 w 116"/>
                <a:gd name="T89" fmla="*/ 0 h 152"/>
                <a:gd name="T90" fmla="*/ 0 w 116"/>
                <a:gd name="T91" fmla="*/ 0 h 152"/>
                <a:gd name="T92" fmla="*/ 0 w 116"/>
                <a:gd name="T93" fmla="*/ 0 h 152"/>
                <a:gd name="T94" fmla="*/ 0 w 116"/>
                <a:gd name="T95" fmla="*/ 0 h 152"/>
                <a:gd name="T96" fmla="*/ 0 w 116"/>
                <a:gd name="T97" fmla="*/ 0 h 152"/>
                <a:gd name="T98" fmla="*/ 0 w 116"/>
                <a:gd name="T99" fmla="*/ 0 h 152"/>
                <a:gd name="T100" fmla="*/ 0 w 116"/>
                <a:gd name="T101" fmla="*/ 0 h 152"/>
                <a:gd name="T102" fmla="*/ 0 w 116"/>
                <a:gd name="T103" fmla="*/ 0 h 152"/>
                <a:gd name="T104" fmla="*/ 0 w 116"/>
                <a:gd name="T105" fmla="*/ 0 h 15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6"/>
                <a:gd name="T160" fmla="*/ 0 h 152"/>
                <a:gd name="T161" fmla="*/ 116 w 116"/>
                <a:gd name="T162" fmla="*/ 152 h 15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6" h="152">
                  <a:moveTo>
                    <a:pt x="50" y="41"/>
                  </a:moveTo>
                  <a:lnTo>
                    <a:pt x="52" y="54"/>
                  </a:lnTo>
                  <a:lnTo>
                    <a:pt x="52" y="67"/>
                  </a:lnTo>
                  <a:lnTo>
                    <a:pt x="55" y="80"/>
                  </a:lnTo>
                  <a:lnTo>
                    <a:pt x="63" y="88"/>
                  </a:lnTo>
                  <a:lnTo>
                    <a:pt x="68" y="84"/>
                  </a:lnTo>
                  <a:lnTo>
                    <a:pt x="74" y="81"/>
                  </a:lnTo>
                  <a:lnTo>
                    <a:pt x="80" y="79"/>
                  </a:lnTo>
                  <a:lnTo>
                    <a:pt x="87" y="78"/>
                  </a:lnTo>
                  <a:lnTo>
                    <a:pt x="96" y="79"/>
                  </a:lnTo>
                  <a:lnTo>
                    <a:pt x="103" y="82"/>
                  </a:lnTo>
                  <a:lnTo>
                    <a:pt x="111" y="86"/>
                  </a:lnTo>
                  <a:lnTo>
                    <a:pt x="116" y="92"/>
                  </a:lnTo>
                  <a:lnTo>
                    <a:pt x="115" y="99"/>
                  </a:lnTo>
                  <a:lnTo>
                    <a:pt x="111" y="101"/>
                  </a:lnTo>
                  <a:lnTo>
                    <a:pt x="104" y="102"/>
                  </a:lnTo>
                  <a:lnTo>
                    <a:pt x="99" y="104"/>
                  </a:lnTo>
                  <a:lnTo>
                    <a:pt x="92" y="103"/>
                  </a:lnTo>
                  <a:lnTo>
                    <a:pt x="85" y="105"/>
                  </a:lnTo>
                  <a:lnTo>
                    <a:pt x="80" y="109"/>
                  </a:lnTo>
                  <a:lnTo>
                    <a:pt x="75" y="113"/>
                  </a:lnTo>
                  <a:lnTo>
                    <a:pt x="67" y="122"/>
                  </a:lnTo>
                  <a:lnTo>
                    <a:pt x="64" y="131"/>
                  </a:lnTo>
                  <a:lnTo>
                    <a:pt x="62" y="142"/>
                  </a:lnTo>
                  <a:lnTo>
                    <a:pt x="60" y="152"/>
                  </a:lnTo>
                  <a:lnTo>
                    <a:pt x="52" y="152"/>
                  </a:lnTo>
                  <a:lnTo>
                    <a:pt x="45" y="147"/>
                  </a:lnTo>
                  <a:lnTo>
                    <a:pt x="40" y="140"/>
                  </a:lnTo>
                  <a:lnTo>
                    <a:pt x="36" y="133"/>
                  </a:lnTo>
                  <a:lnTo>
                    <a:pt x="31" y="121"/>
                  </a:lnTo>
                  <a:lnTo>
                    <a:pt x="31" y="107"/>
                  </a:lnTo>
                  <a:lnTo>
                    <a:pt x="29" y="95"/>
                  </a:lnTo>
                  <a:lnTo>
                    <a:pt x="23" y="83"/>
                  </a:lnTo>
                  <a:lnTo>
                    <a:pt x="17" y="78"/>
                  </a:lnTo>
                  <a:lnTo>
                    <a:pt x="9" y="74"/>
                  </a:lnTo>
                  <a:lnTo>
                    <a:pt x="3" y="69"/>
                  </a:lnTo>
                  <a:lnTo>
                    <a:pt x="0" y="62"/>
                  </a:lnTo>
                  <a:lnTo>
                    <a:pt x="1" y="50"/>
                  </a:lnTo>
                  <a:lnTo>
                    <a:pt x="6" y="41"/>
                  </a:lnTo>
                  <a:lnTo>
                    <a:pt x="11" y="33"/>
                  </a:lnTo>
                  <a:lnTo>
                    <a:pt x="9" y="21"/>
                  </a:lnTo>
                  <a:lnTo>
                    <a:pt x="7" y="17"/>
                  </a:lnTo>
                  <a:lnTo>
                    <a:pt x="5" y="13"/>
                  </a:lnTo>
                  <a:lnTo>
                    <a:pt x="4" y="8"/>
                  </a:lnTo>
                  <a:lnTo>
                    <a:pt x="5" y="4"/>
                  </a:lnTo>
                  <a:lnTo>
                    <a:pt x="8" y="1"/>
                  </a:lnTo>
                  <a:lnTo>
                    <a:pt x="14" y="0"/>
                  </a:lnTo>
                  <a:lnTo>
                    <a:pt x="18" y="1"/>
                  </a:lnTo>
                  <a:lnTo>
                    <a:pt x="22" y="3"/>
                  </a:lnTo>
                  <a:lnTo>
                    <a:pt x="31" y="12"/>
                  </a:lnTo>
                  <a:lnTo>
                    <a:pt x="38" y="20"/>
                  </a:lnTo>
                  <a:lnTo>
                    <a:pt x="44" y="30"/>
                  </a:lnTo>
                  <a:lnTo>
                    <a:pt x="50" y="41"/>
                  </a:lnTo>
                  <a:close/>
                </a:path>
              </a:pathLst>
            </a:custGeom>
            <a:solidFill>
              <a:srgbClr val="000000"/>
            </a:solidFill>
            <a:ln w="9525">
              <a:noFill/>
              <a:round/>
              <a:headEnd/>
              <a:tailEnd/>
            </a:ln>
          </p:spPr>
          <p:txBody>
            <a:bodyPr/>
            <a:lstStyle/>
            <a:p>
              <a:endParaRPr lang="fr-FR"/>
            </a:p>
          </p:txBody>
        </p:sp>
        <p:sp>
          <p:nvSpPr>
            <p:cNvPr id="19595" name="Freeform 290"/>
            <p:cNvSpPr>
              <a:spLocks/>
            </p:cNvSpPr>
            <p:nvPr/>
          </p:nvSpPr>
          <p:spPr bwMode="auto">
            <a:xfrm>
              <a:off x="2983" y="1261"/>
              <a:ext cx="18" cy="10"/>
            </a:xfrm>
            <a:custGeom>
              <a:avLst/>
              <a:gdLst>
                <a:gd name="T0" fmla="*/ 1 w 92"/>
                <a:gd name="T1" fmla="*/ 0 h 49"/>
                <a:gd name="T2" fmla="*/ 1 w 92"/>
                <a:gd name="T3" fmla="*/ 0 h 49"/>
                <a:gd name="T4" fmla="*/ 1 w 92"/>
                <a:gd name="T5" fmla="*/ 0 h 49"/>
                <a:gd name="T6" fmla="*/ 1 w 92"/>
                <a:gd name="T7" fmla="*/ 0 h 49"/>
                <a:gd name="T8" fmla="*/ 1 w 92"/>
                <a:gd name="T9" fmla="*/ 0 h 49"/>
                <a:gd name="T10" fmla="*/ 1 w 92"/>
                <a:gd name="T11" fmla="*/ 0 h 49"/>
                <a:gd name="T12" fmla="*/ 1 w 92"/>
                <a:gd name="T13" fmla="*/ 0 h 49"/>
                <a:gd name="T14" fmla="*/ 1 w 92"/>
                <a:gd name="T15" fmla="*/ 0 h 49"/>
                <a:gd name="T16" fmla="*/ 1 w 92"/>
                <a:gd name="T17" fmla="*/ 0 h 49"/>
                <a:gd name="T18" fmla="*/ 0 w 92"/>
                <a:gd name="T19" fmla="*/ 0 h 49"/>
                <a:gd name="T20" fmla="*/ 0 w 92"/>
                <a:gd name="T21" fmla="*/ 0 h 49"/>
                <a:gd name="T22" fmla="*/ 0 w 92"/>
                <a:gd name="T23" fmla="*/ 0 h 49"/>
                <a:gd name="T24" fmla="*/ 0 w 92"/>
                <a:gd name="T25" fmla="*/ 0 h 49"/>
                <a:gd name="T26" fmla="*/ 0 w 92"/>
                <a:gd name="T27" fmla="*/ 0 h 49"/>
                <a:gd name="T28" fmla="*/ 0 w 92"/>
                <a:gd name="T29" fmla="*/ 0 h 49"/>
                <a:gd name="T30" fmla="*/ 0 w 92"/>
                <a:gd name="T31" fmla="*/ 0 h 49"/>
                <a:gd name="T32" fmla="*/ 0 w 92"/>
                <a:gd name="T33" fmla="*/ 0 h 49"/>
                <a:gd name="T34" fmla="*/ 0 w 92"/>
                <a:gd name="T35" fmla="*/ 0 h 49"/>
                <a:gd name="T36" fmla="*/ 0 w 92"/>
                <a:gd name="T37" fmla="*/ 0 h 49"/>
                <a:gd name="T38" fmla="*/ 0 w 92"/>
                <a:gd name="T39" fmla="*/ 0 h 49"/>
                <a:gd name="T40" fmla="*/ 0 w 92"/>
                <a:gd name="T41" fmla="*/ 0 h 49"/>
                <a:gd name="T42" fmla="*/ 0 w 92"/>
                <a:gd name="T43" fmla="*/ 0 h 49"/>
                <a:gd name="T44" fmla="*/ 0 w 92"/>
                <a:gd name="T45" fmla="*/ 0 h 49"/>
                <a:gd name="T46" fmla="*/ 0 w 92"/>
                <a:gd name="T47" fmla="*/ 0 h 49"/>
                <a:gd name="T48" fmla="*/ 0 w 92"/>
                <a:gd name="T49" fmla="*/ 0 h 49"/>
                <a:gd name="T50" fmla="*/ 0 w 92"/>
                <a:gd name="T51" fmla="*/ 0 h 49"/>
                <a:gd name="T52" fmla="*/ 0 w 92"/>
                <a:gd name="T53" fmla="*/ 0 h 49"/>
                <a:gd name="T54" fmla="*/ 0 w 92"/>
                <a:gd name="T55" fmla="*/ 0 h 49"/>
                <a:gd name="T56" fmla="*/ 0 w 92"/>
                <a:gd name="T57" fmla="*/ 0 h 49"/>
                <a:gd name="T58" fmla="*/ 1 w 92"/>
                <a:gd name="T59" fmla="*/ 0 h 49"/>
                <a:gd name="T60" fmla="*/ 1 w 92"/>
                <a:gd name="T61" fmla="*/ 0 h 49"/>
                <a:gd name="T62" fmla="*/ 1 w 92"/>
                <a:gd name="T63" fmla="*/ 0 h 49"/>
                <a:gd name="T64" fmla="*/ 1 w 92"/>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2"/>
                <a:gd name="T100" fmla="*/ 0 h 49"/>
                <a:gd name="T101" fmla="*/ 92 w 92"/>
                <a:gd name="T102" fmla="*/ 49 h 4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2" h="49">
                  <a:moveTo>
                    <a:pt x="91" y="36"/>
                  </a:moveTo>
                  <a:lnTo>
                    <a:pt x="92" y="39"/>
                  </a:lnTo>
                  <a:lnTo>
                    <a:pt x="92" y="42"/>
                  </a:lnTo>
                  <a:lnTo>
                    <a:pt x="91" y="46"/>
                  </a:lnTo>
                  <a:lnTo>
                    <a:pt x="89" y="49"/>
                  </a:lnTo>
                  <a:lnTo>
                    <a:pt x="84" y="46"/>
                  </a:lnTo>
                  <a:lnTo>
                    <a:pt x="79" y="40"/>
                  </a:lnTo>
                  <a:lnTo>
                    <a:pt x="75" y="35"/>
                  </a:lnTo>
                  <a:lnTo>
                    <a:pt x="68" y="32"/>
                  </a:lnTo>
                  <a:lnTo>
                    <a:pt x="61" y="30"/>
                  </a:lnTo>
                  <a:lnTo>
                    <a:pt x="53" y="28"/>
                  </a:lnTo>
                  <a:lnTo>
                    <a:pt x="46" y="27"/>
                  </a:lnTo>
                  <a:lnTo>
                    <a:pt x="38" y="25"/>
                  </a:lnTo>
                  <a:lnTo>
                    <a:pt x="30" y="25"/>
                  </a:lnTo>
                  <a:lnTo>
                    <a:pt x="23" y="26"/>
                  </a:lnTo>
                  <a:lnTo>
                    <a:pt x="15" y="28"/>
                  </a:lnTo>
                  <a:lnTo>
                    <a:pt x="9" y="32"/>
                  </a:lnTo>
                  <a:lnTo>
                    <a:pt x="6" y="31"/>
                  </a:lnTo>
                  <a:lnTo>
                    <a:pt x="3" y="28"/>
                  </a:lnTo>
                  <a:lnTo>
                    <a:pt x="2" y="25"/>
                  </a:lnTo>
                  <a:lnTo>
                    <a:pt x="0" y="21"/>
                  </a:lnTo>
                  <a:lnTo>
                    <a:pt x="2" y="14"/>
                  </a:lnTo>
                  <a:lnTo>
                    <a:pt x="5" y="8"/>
                  </a:lnTo>
                  <a:lnTo>
                    <a:pt x="10" y="4"/>
                  </a:lnTo>
                  <a:lnTo>
                    <a:pt x="16" y="0"/>
                  </a:lnTo>
                  <a:lnTo>
                    <a:pt x="28" y="0"/>
                  </a:lnTo>
                  <a:lnTo>
                    <a:pt x="39" y="1"/>
                  </a:lnTo>
                  <a:lnTo>
                    <a:pt x="49" y="4"/>
                  </a:lnTo>
                  <a:lnTo>
                    <a:pt x="60" y="7"/>
                  </a:lnTo>
                  <a:lnTo>
                    <a:pt x="69" y="12"/>
                  </a:lnTo>
                  <a:lnTo>
                    <a:pt x="78" y="18"/>
                  </a:lnTo>
                  <a:lnTo>
                    <a:pt x="85" y="27"/>
                  </a:lnTo>
                  <a:lnTo>
                    <a:pt x="91" y="36"/>
                  </a:lnTo>
                  <a:close/>
                </a:path>
              </a:pathLst>
            </a:custGeom>
            <a:solidFill>
              <a:srgbClr val="000000"/>
            </a:solidFill>
            <a:ln w="9525">
              <a:noFill/>
              <a:round/>
              <a:headEnd/>
              <a:tailEnd/>
            </a:ln>
          </p:spPr>
          <p:txBody>
            <a:bodyPr/>
            <a:lstStyle/>
            <a:p>
              <a:endParaRPr lang="fr-FR"/>
            </a:p>
          </p:txBody>
        </p:sp>
        <p:sp>
          <p:nvSpPr>
            <p:cNvPr id="19596" name="Freeform 291"/>
            <p:cNvSpPr>
              <a:spLocks/>
            </p:cNvSpPr>
            <p:nvPr/>
          </p:nvSpPr>
          <p:spPr bwMode="auto">
            <a:xfrm>
              <a:off x="2967" y="1264"/>
              <a:ext cx="25" cy="40"/>
            </a:xfrm>
            <a:custGeom>
              <a:avLst/>
              <a:gdLst>
                <a:gd name="T0" fmla="*/ 0 w 121"/>
                <a:gd name="T1" fmla="*/ 0 h 200"/>
                <a:gd name="T2" fmla="*/ 0 w 121"/>
                <a:gd name="T3" fmla="*/ 0 h 200"/>
                <a:gd name="T4" fmla="*/ 0 w 121"/>
                <a:gd name="T5" fmla="*/ 1 h 200"/>
                <a:gd name="T6" fmla="*/ 0 w 121"/>
                <a:gd name="T7" fmla="*/ 1 h 200"/>
                <a:gd name="T8" fmla="*/ 0 w 121"/>
                <a:gd name="T9" fmla="*/ 1 h 200"/>
                <a:gd name="T10" fmla="*/ 0 w 121"/>
                <a:gd name="T11" fmla="*/ 1 h 200"/>
                <a:gd name="T12" fmla="*/ 1 w 121"/>
                <a:gd name="T13" fmla="*/ 1 h 200"/>
                <a:gd name="T14" fmla="*/ 1 w 121"/>
                <a:gd name="T15" fmla="*/ 1 h 200"/>
                <a:gd name="T16" fmla="*/ 1 w 121"/>
                <a:gd name="T17" fmla="*/ 1 h 200"/>
                <a:gd name="T18" fmla="*/ 1 w 121"/>
                <a:gd name="T19" fmla="*/ 1 h 200"/>
                <a:gd name="T20" fmla="*/ 1 w 121"/>
                <a:gd name="T21" fmla="*/ 1 h 200"/>
                <a:gd name="T22" fmla="*/ 1 w 121"/>
                <a:gd name="T23" fmla="*/ 1 h 200"/>
                <a:gd name="T24" fmla="*/ 1 w 121"/>
                <a:gd name="T25" fmla="*/ 1 h 200"/>
                <a:gd name="T26" fmla="*/ 1 w 121"/>
                <a:gd name="T27" fmla="*/ 1 h 200"/>
                <a:gd name="T28" fmla="*/ 1 w 121"/>
                <a:gd name="T29" fmla="*/ 1 h 200"/>
                <a:gd name="T30" fmla="*/ 1 w 121"/>
                <a:gd name="T31" fmla="*/ 1 h 200"/>
                <a:gd name="T32" fmla="*/ 1 w 121"/>
                <a:gd name="T33" fmla="*/ 1 h 200"/>
                <a:gd name="T34" fmla="*/ 1 w 121"/>
                <a:gd name="T35" fmla="*/ 1 h 200"/>
                <a:gd name="T36" fmla="*/ 1 w 121"/>
                <a:gd name="T37" fmla="*/ 1 h 200"/>
                <a:gd name="T38" fmla="*/ 1 w 121"/>
                <a:gd name="T39" fmla="*/ 2 h 200"/>
                <a:gd name="T40" fmla="*/ 1 w 121"/>
                <a:gd name="T41" fmla="*/ 2 h 200"/>
                <a:gd name="T42" fmla="*/ 1 w 121"/>
                <a:gd name="T43" fmla="*/ 2 h 200"/>
                <a:gd name="T44" fmla="*/ 1 w 121"/>
                <a:gd name="T45" fmla="*/ 2 h 200"/>
                <a:gd name="T46" fmla="*/ 0 w 121"/>
                <a:gd name="T47" fmla="*/ 2 h 200"/>
                <a:gd name="T48" fmla="*/ 0 w 121"/>
                <a:gd name="T49" fmla="*/ 2 h 200"/>
                <a:gd name="T50" fmla="*/ 0 w 121"/>
                <a:gd name="T51" fmla="*/ 2 h 200"/>
                <a:gd name="T52" fmla="*/ 0 w 121"/>
                <a:gd name="T53" fmla="*/ 1 h 200"/>
                <a:gd name="T54" fmla="*/ 0 w 121"/>
                <a:gd name="T55" fmla="*/ 1 h 200"/>
                <a:gd name="T56" fmla="*/ 0 w 121"/>
                <a:gd name="T57" fmla="*/ 1 h 200"/>
                <a:gd name="T58" fmla="*/ 0 w 121"/>
                <a:gd name="T59" fmla="*/ 1 h 200"/>
                <a:gd name="T60" fmla="*/ 0 w 121"/>
                <a:gd name="T61" fmla="*/ 1 h 200"/>
                <a:gd name="T62" fmla="*/ 0 w 121"/>
                <a:gd name="T63" fmla="*/ 1 h 200"/>
                <a:gd name="T64" fmla="*/ 0 w 121"/>
                <a:gd name="T65" fmla="*/ 1 h 200"/>
                <a:gd name="T66" fmla="*/ 0 w 121"/>
                <a:gd name="T67" fmla="*/ 1 h 200"/>
                <a:gd name="T68" fmla="*/ 0 w 121"/>
                <a:gd name="T69" fmla="*/ 0 h 200"/>
                <a:gd name="T70" fmla="*/ 0 w 121"/>
                <a:gd name="T71" fmla="*/ 0 h 200"/>
                <a:gd name="T72" fmla="*/ 0 w 121"/>
                <a:gd name="T73" fmla="*/ 0 h 200"/>
                <a:gd name="T74" fmla="*/ 0 w 121"/>
                <a:gd name="T75" fmla="*/ 0 h 200"/>
                <a:gd name="T76" fmla="*/ 0 w 121"/>
                <a:gd name="T77" fmla="*/ 0 h 200"/>
                <a:gd name="T78" fmla="*/ 0 w 121"/>
                <a:gd name="T79" fmla="*/ 0 h 200"/>
                <a:gd name="T80" fmla="*/ 0 w 121"/>
                <a:gd name="T81" fmla="*/ 0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1"/>
                <a:gd name="T124" fmla="*/ 0 h 200"/>
                <a:gd name="T125" fmla="*/ 121 w 121"/>
                <a:gd name="T126" fmla="*/ 200 h 20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1" h="200">
                  <a:moveTo>
                    <a:pt x="17" y="28"/>
                  </a:moveTo>
                  <a:lnTo>
                    <a:pt x="25" y="60"/>
                  </a:lnTo>
                  <a:lnTo>
                    <a:pt x="30" y="94"/>
                  </a:lnTo>
                  <a:lnTo>
                    <a:pt x="36" y="127"/>
                  </a:lnTo>
                  <a:lnTo>
                    <a:pt x="46" y="159"/>
                  </a:lnTo>
                  <a:lnTo>
                    <a:pt x="54" y="165"/>
                  </a:lnTo>
                  <a:lnTo>
                    <a:pt x="63" y="168"/>
                  </a:lnTo>
                  <a:lnTo>
                    <a:pt x="72" y="169"/>
                  </a:lnTo>
                  <a:lnTo>
                    <a:pt x="83" y="167"/>
                  </a:lnTo>
                  <a:lnTo>
                    <a:pt x="92" y="165"/>
                  </a:lnTo>
                  <a:lnTo>
                    <a:pt x="102" y="163"/>
                  </a:lnTo>
                  <a:lnTo>
                    <a:pt x="110" y="160"/>
                  </a:lnTo>
                  <a:lnTo>
                    <a:pt x="119" y="158"/>
                  </a:lnTo>
                  <a:lnTo>
                    <a:pt x="121" y="161"/>
                  </a:lnTo>
                  <a:lnTo>
                    <a:pt x="121" y="164"/>
                  </a:lnTo>
                  <a:lnTo>
                    <a:pt x="119" y="167"/>
                  </a:lnTo>
                  <a:lnTo>
                    <a:pt x="117" y="170"/>
                  </a:lnTo>
                  <a:lnTo>
                    <a:pt x="109" y="178"/>
                  </a:lnTo>
                  <a:lnTo>
                    <a:pt x="102" y="184"/>
                  </a:lnTo>
                  <a:lnTo>
                    <a:pt x="93" y="188"/>
                  </a:lnTo>
                  <a:lnTo>
                    <a:pt x="85" y="193"/>
                  </a:lnTo>
                  <a:lnTo>
                    <a:pt x="76" y="197"/>
                  </a:lnTo>
                  <a:lnTo>
                    <a:pt x="66" y="199"/>
                  </a:lnTo>
                  <a:lnTo>
                    <a:pt x="55" y="200"/>
                  </a:lnTo>
                  <a:lnTo>
                    <a:pt x="45" y="200"/>
                  </a:lnTo>
                  <a:lnTo>
                    <a:pt x="31" y="194"/>
                  </a:lnTo>
                  <a:lnTo>
                    <a:pt x="22" y="184"/>
                  </a:lnTo>
                  <a:lnTo>
                    <a:pt x="16" y="173"/>
                  </a:lnTo>
                  <a:lnTo>
                    <a:pt x="12" y="159"/>
                  </a:lnTo>
                  <a:lnTo>
                    <a:pt x="10" y="145"/>
                  </a:lnTo>
                  <a:lnTo>
                    <a:pt x="9" y="131"/>
                  </a:lnTo>
                  <a:lnTo>
                    <a:pt x="8" y="117"/>
                  </a:lnTo>
                  <a:lnTo>
                    <a:pt x="5" y="104"/>
                  </a:lnTo>
                  <a:lnTo>
                    <a:pt x="5" y="79"/>
                  </a:lnTo>
                  <a:lnTo>
                    <a:pt x="4" y="54"/>
                  </a:lnTo>
                  <a:lnTo>
                    <a:pt x="2" y="30"/>
                  </a:lnTo>
                  <a:lnTo>
                    <a:pt x="0" y="4"/>
                  </a:lnTo>
                  <a:lnTo>
                    <a:pt x="8" y="0"/>
                  </a:lnTo>
                  <a:lnTo>
                    <a:pt x="12" y="7"/>
                  </a:lnTo>
                  <a:lnTo>
                    <a:pt x="14" y="18"/>
                  </a:lnTo>
                  <a:lnTo>
                    <a:pt x="17" y="28"/>
                  </a:lnTo>
                  <a:close/>
                </a:path>
              </a:pathLst>
            </a:custGeom>
            <a:solidFill>
              <a:srgbClr val="000000"/>
            </a:solidFill>
            <a:ln w="9525">
              <a:noFill/>
              <a:round/>
              <a:headEnd/>
              <a:tailEnd/>
            </a:ln>
          </p:spPr>
          <p:txBody>
            <a:bodyPr/>
            <a:lstStyle/>
            <a:p>
              <a:endParaRPr lang="fr-FR"/>
            </a:p>
          </p:txBody>
        </p:sp>
        <p:sp>
          <p:nvSpPr>
            <p:cNvPr id="19597" name="Freeform 292"/>
            <p:cNvSpPr>
              <a:spLocks/>
            </p:cNvSpPr>
            <p:nvPr/>
          </p:nvSpPr>
          <p:spPr bwMode="auto">
            <a:xfrm>
              <a:off x="2953" y="1265"/>
              <a:ext cx="9" cy="11"/>
            </a:xfrm>
            <a:custGeom>
              <a:avLst/>
              <a:gdLst>
                <a:gd name="T0" fmla="*/ 0 w 46"/>
                <a:gd name="T1" fmla="*/ 0 h 56"/>
                <a:gd name="T2" fmla="*/ 0 w 46"/>
                <a:gd name="T3" fmla="*/ 0 h 56"/>
                <a:gd name="T4" fmla="*/ 0 w 46"/>
                <a:gd name="T5" fmla="*/ 0 h 56"/>
                <a:gd name="T6" fmla="*/ 0 w 46"/>
                <a:gd name="T7" fmla="*/ 0 h 56"/>
                <a:gd name="T8" fmla="*/ 0 w 46"/>
                <a:gd name="T9" fmla="*/ 0 h 56"/>
                <a:gd name="T10" fmla="*/ 0 w 46"/>
                <a:gd name="T11" fmla="*/ 0 h 56"/>
                <a:gd name="T12" fmla="*/ 0 w 46"/>
                <a:gd name="T13" fmla="*/ 0 h 56"/>
                <a:gd name="T14" fmla="*/ 0 w 46"/>
                <a:gd name="T15" fmla="*/ 0 h 56"/>
                <a:gd name="T16" fmla="*/ 0 w 46"/>
                <a:gd name="T17" fmla="*/ 0 h 56"/>
                <a:gd name="T18" fmla="*/ 0 w 46"/>
                <a:gd name="T19" fmla="*/ 0 h 56"/>
                <a:gd name="T20" fmla="*/ 0 w 46"/>
                <a:gd name="T21" fmla="*/ 0 h 56"/>
                <a:gd name="T22" fmla="*/ 0 w 46"/>
                <a:gd name="T23" fmla="*/ 0 h 56"/>
                <a:gd name="T24" fmla="*/ 0 w 46"/>
                <a:gd name="T25" fmla="*/ 0 h 56"/>
                <a:gd name="T26" fmla="*/ 0 w 46"/>
                <a:gd name="T27" fmla="*/ 0 h 56"/>
                <a:gd name="T28" fmla="*/ 0 w 46"/>
                <a:gd name="T29" fmla="*/ 0 h 56"/>
                <a:gd name="T30" fmla="*/ 0 w 46"/>
                <a:gd name="T31" fmla="*/ 0 h 56"/>
                <a:gd name="T32" fmla="*/ 0 w 46"/>
                <a:gd name="T33" fmla="*/ 0 h 56"/>
                <a:gd name="T34" fmla="*/ 0 w 46"/>
                <a:gd name="T35" fmla="*/ 0 h 56"/>
                <a:gd name="T36" fmla="*/ 0 w 46"/>
                <a:gd name="T37" fmla="*/ 0 h 56"/>
                <a:gd name="T38" fmla="*/ 0 w 46"/>
                <a:gd name="T39" fmla="*/ 0 h 56"/>
                <a:gd name="T40" fmla="*/ 0 w 46"/>
                <a:gd name="T41" fmla="*/ 0 h 56"/>
                <a:gd name="T42" fmla="*/ 0 w 46"/>
                <a:gd name="T43" fmla="*/ 0 h 56"/>
                <a:gd name="T44" fmla="*/ 0 w 46"/>
                <a:gd name="T45" fmla="*/ 0 h 56"/>
                <a:gd name="T46" fmla="*/ 0 w 46"/>
                <a:gd name="T47" fmla="*/ 0 h 56"/>
                <a:gd name="T48" fmla="*/ 0 w 46"/>
                <a:gd name="T49" fmla="*/ 0 h 56"/>
                <a:gd name="T50" fmla="*/ 0 w 46"/>
                <a:gd name="T51" fmla="*/ 0 h 56"/>
                <a:gd name="T52" fmla="*/ 0 w 46"/>
                <a:gd name="T53" fmla="*/ 0 h 56"/>
                <a:gd name="T54" fmla="*/ 0 w 46"/>
                <a:gd name="T55" fmla="*/ 0 h 56"/>
                <a:gd name="T56" fmla="*/ 0 w 46"/>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6"/>
                <a:gd name="T88" fmla="*/ 0 h 56"/>
                <a:gd name="T89" fmla="*/ 46 w 46"/>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6" h="56">
                  <a:moveTo>
                    <a:pt x="46" y="6"/>
                  </a:moveTo>
                  <a:lnTo>
                    <a:pt x="45" y="12"/>
                  </a:lnTo>
                  <a:lnTo>
                    <a:pt x="40" y="16"/>
                  </a:lnTo>
                  <a:lnTo>
                    <a:pt x="35" y="19"/>
                  </a:lnTo>
                  <a:lnTo>
                    <a:pt x="29" y="23"/>
                  </a:lnTo>
                  <a:lnTo>
                    <a:pt x="24" y="30"/>
                  </a:lnTo>
                  <a:lnTo>
                    <a:pt x="22" y="37"/>
                  </a:lnTo>
                  <a:lnTo>
                    <a:pt x="21" y="46"/>
                  </a:lnTo>
                  <a:lnTo>
                    <a:pt x="21" y="54"/>
                  </a:lnTo>
                  <a:lnTo>
                    <a:pt x="18" y="56"/>
                  </a:lnTo>
                  <a:lnTo>
                    <a:pt x="15" y="56"/>
                  </a:lnTo>
                  <a:lnTo>
                    <a:pt x="11" y="56"/>
                  </a:lnTo>
                  <a:lnTo>
                    <a:pt x="8" y="55"/>
                  </a:lnTo>
                  <a:lnTo>
                    <a:pt x="4" y="49"/>
                  </a:lnTo>
                  <a:lnTo>
                    <a:pt x="2" y="41"/>
                  </a:lnTo>
                  <a:lnTo>
                    <a:pt x="0" y="34"/>
                  </a:lnTo>
                  <a:lnTo>
                    <a:pt x="1" y="27"/>
                  </a:lnTo>
                  <a:lnTo>
                    <a:pt x="3" y="21"/>
                  </a:lnTo>
                  <a:lnTo>
                    <a:pt x="6" y="17"/>
                  </a:lnTo>
                  <a:lnTo>
                    <a:pt x="10" y="13"/>
                  </a:lnTo>
                  <a:lnTo>
                    <a:pt x="15" y="9"/>
                  </a:lnTo>
                  <a:lnTo>
                    <a:pt x="19" y="6"/>
                  </a:lnTo>
                  <a:lnTo>
                    <a:pt x="24" y="3"/>
                  </a:lnTo>
                  <a:lnTo>
                    <a:pt x="29" y="1"/>
                  </a:lnTo>
                  <a:lnTo>
                    <a:pt x="35" y="0"/>
                  </a:lnTo>
                  <a:lnTo>
                    <a:pt x="38" y="0"/>
                  </a:lnTo>
                  <a:lnTo>
                    <a:pt x="41" y="1"/>
                  </a:lnTo>
                  <a:lnTo>
                    <a:pt x="44" y="4"/>
                  </a:lnTo>
                  <a:lnTo>
                    <a:pt x="46" y="6"/>
                  </a:lnTo>
                  <a:close/>
                </a:path>
              </a:pathLst>
            </a:custGeom>
            <a:solidFill>
              <a:srgbClr val="000000"/>
            </a:solidFill>
            <a:ln w="9525">
              <a:noFill/>
              <a:round/>
              <a:headEnd/>
              <a:tailEnd/>
            </a:ln>
          </p:spPr>
          <p:txBody>
            <a:bodyPr/>
            <a:lstStyle/>
            <a:p>
              <a:endParaRPr lang="fr-FR"/>
            </a:p>
          </p:txBody>
        </p:sp>
        <p:sp>
          <p:nvSpPr>
            <p:cNvPr id="19598" name="Freeform 293"/>
            <p:cNvSpPr>
              <a:spLocks/>
            </p:cNvSpPr>
            <p:nvPr/>
          </p:nvSpPr>
          <p:spPr bwMode="auto">
            <a:xfrm>
              <a:off x="3026" y="1272"/>
              <a:ext cx="16" cy="43"/>
            </a:xfrm>
            <a:custGeom>
              <a:avLst/>
              <a:gdLst>
                <a:gd name="T0" fmla="*/ 1 w 80"/>
                <a:gd name="T1" fmla="*/ 0 h 216"/>
                <a:gd name="T2" fmla="*/ 1 w 80"/>
                <a:gd name="T3" fmla="*/ 0 h 216"/>
                <a:gd name="T4" fmla="*/ 1 w 80"/>
                <a:gd name="T5" fmla="*/ 0 h 216"/>
                <a:gd name="T6" fmla="*/ 0 w 80"/>
                <a:gd name="T7" fmla="*/ 0 h 216"/>
                <a:gd name="T8" fmla="*/ 0 w 80"/>
                <a:gd name="T9" fmla="*/ 0 h 216"/>
                <a:gd name="T10" fmla="*/ 0 w 80"/>
                <a:gd name="T11" fmla="*/ 0 h 216"/>
                <a:gd name="T12" fmla="*/ 0 w 80"/>
                <a:gd name="T13" fmla="*/ 1 h 216"/>
                <a:gd name="T14" fmla="*/ 0 w 80"/>
                <a:gd name="T15" fmla="*/ 1 h 216"/>
                <a:gd name="T16" fmla="*/ 0 w 80"/>
                <a:gd name="T17" fmla="*/ 1 h 216"/>
                <a:gd name="T18" fmla="*/ 0 w 80"/>
                <a:gd name="T19" fmla="*/ 1 h 216"/>
                <a:gd name="T20" fmla="*/ 0 w 80"/>
                <a:gd name="T21" fmla="*/ 1 h 216"/>
                <a:gd name="T22" fmla="*/ 0 w 80"/>
                <a:gd name="T23" fmla="*/ 1 h 216"/>
                <a:gd name="T24" fmla="*/ 0 w 80"/>
                <a:gd name="T25" fmla="*/ 1 h 216"/>
                <a:gd name="T26" fmla="*/ 0 w 80"/>
                <a:gd name="T27" fmla="*/ 1 h 216"/>
                <a:gd name="T28" fmla="*/ 1 w 80"/>
                <a:gd name="T29" fmla="*/ 1 h 216"/>
                <a:gd name="T30" fmla="*/ 1 w 80"/>
                <a:gd name="T31" fmla="*/ 1 h 216"/>
                <a:gd name="T32" fmla="*/ 1 w 80"/>
                <a:gd name="T33" fmla="*/ 1 h 216"/>
                <a:gd name="T34" fmla="*/ 1 w 80"/>
                <a:gd name="T35" fmla="*/ 1 h 216"/>
                <a:gd name="T36" fmla="*/ 1 w 80"/>
                <a:gd name="T37" fmla="*/ 1 h 216"/>
                <a:gd name="T38" fmla="*/ 1 w 80"/>
                <a:gd name="T39" fmla="*/ 1 h 216"/>
                <a:gd name="T40" fmla="*/ 0 w 80"/>
                <a:gd name="T41" fmla="*/ 2 h 216"/>
                <a:gd name="T42" fmla="*/ 0 w 80"/>
                <a:gd name="T43" fmla="*/ 2 h 216"/>
                <a:gd name="T44" fmla="*/ 0 w 80"/>
                <a:gd name="T45" fmla="*/ 2 h 216"/>
                <a:gd name="T46" fmla="*/ 0 w 80"/>
                <a:gd name="T47" fmla="*/ 2 h 216"/>
                <a:gd name="T48" fmla="*/ 0 w 80"/>
                <a:gd name="T49" fmla="*/ 2 h 216"/>
                <a:gd name="T50" fmla="*/ 0 w 80"/>
                <a:gd name="T51" fmla="*/ 2 h 216"/>
                <a:gd name="T52" fmla="*/ 0 w 80"/>
                <a:gd name="T53" fmla="*/ 2 h 216"/>
                <a:gd name="T54" fmla="*/ 0 w 80"/>
                <a:gd name="T55" fmla="*/ 2 h 216"/>
                <a:gd name="T56" fmla="*/ 0 w 80"/>
                <a:gd name="T57" fmla="*/ 2 h 216"/>
                <a:gd name="T58" fmla="*/ 0 w 80"/>
                <a:gd name="T59" fmla="*/ 2 h 216"/>
                <a:gd name="T60" fmla="*/ 0 w 80"/>
                <a:gd name="T61" fmla="*/ 2 h 216"/>
                <a:gd name="T62" fmla="*/ 0 w 80"/>
                <a:gd name="T63" fmla="*/ 2 h 216"/>
                <a:gd name="T64" fmla="*/ 0 w 80"/>
                <a:gd name="T65" fmla="*/ 1 h 216"/>
                <a:gd name="T66" fmla="*/ 0 w 80"/>
                <a:gd name="T67" fmla="*/ 1 h 216"/>
                <a:gd name="T68" fmla="*/ 0 w 80"/>
                <a:gd name="T69" fmla="*/ 1 h 216"/>
                <a:gd name="T70" fmla="*/ 0 w 80"/>
                <a:gd name="T71" fmla="*/ 1 h 216"/>
                <a:gd name="T72" fmla="*/ 0 w 80"/>
                <a:gd name="T73" fmla="*/ 1 h 216"/>
                <a:gd name="T74" fmla="*/ 0 w 80"/>
                <a:gd name="T75" fmla="*/ 1 h 216"/>
                <a:gd name="T76" fmla="*/ 0 w 80"/>
                <a:gd name="T77" fmla="*/ 1 h 216"/>
                <a:gd name="T78" fmla="*/ 0 w 80"/>
                <a:gd name="T79" fmla="*/ 1 h 216"/>
                <a:gd name="T80" fmla="*/ 0 w 80"/>
                <a:gd name="T81" fmla="*/ 1 h 216"/>
                <a:gd name="T82" fmla="*/ 0 w 80"/>
                <a:gd name="T83" fmla="*/ 0 h 216"/>
                <a:gd name="T84" fmla="*/ 0 w 80"/>
                <a:gd name="T85" fmla="*/ 0 h 216"/>
                <a:gd name="T86" fmla="*/ 0 w 80"/>
                <a:gd name="T87" fmla="*/ 0 h 216"/>
                <a:gd name="T88" fmla="*/ 0 w 80"/>
                <a:gd name="T89" fmla="*/ 0 h 216"/>
                <a:gd name="T90" fmla="*/ 0 w 80"/>
                <a:gd name="T91" fmla="*/ 0 h 216"/>
                <a:gd name="T92" fmla="*/ 0 w 80"/>
                <a:gd name="T93" fmla="*/ 0 h 216"/>
                <a:gd name="T94" fmla="*/ 0 w 80"/>
                <a:gd name="T95" fmla="*/ 0 h 216"/>
                <a:gd name="T96" fmla="*/ 1 w 80"/>
                <a:gd name="T97" fmla="*/ 0 h 216"/>
                <a:gd name="T98" fmla="*/ 1 w 80"/>
                <a:gd name="T99" fmla="*/ 0 h 216"/>
                <a:gd name="T100" fmla="*/ 1 w 80"/>
                <a:gd name="T101" fmla="*/ 0 h 216"/>
                <a:gd name="T102" fmla="*/ 1 w 80"/>
                <a:gd name="T103" fmla="*/ 0 h 216"/>
                <a:gd name="T104" fmla="*/ 1 w 80"/>
                <a:gd name="T105" fmla="*/ 0 h 21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0"/>
                <a:gd name="T160" fmla="*/ 0 h 216"/>
                <a:gd name="T161" fmla="*/ 80 w 80"/>
                <a:gd name="T162" fmla="*/ 216 h 21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0" h="216">
                  <a:moveTo>
                    <a:pt x="73" y="4"/>
                  </a:moveTo>
                  <a:lnTo>
                    <a:pt x="72" y="12"/>
                  </a:lnTo>
                  <a:lnTo>
                    <a:pt x="66" y="17"/>
                  </a:lnTo>
                  <a:lnTo>
                    <a:pt x="60" y="22"/>
                  </a:lnTo>
                  <a:lnTo>
                    <a:pt x="56" y="28"/>
                  </a:lnTo>
                  <a:lnTo>
                    <a:pt x="44" y="50"/>
                  </a:lnTo>
                  <a:lnTo>
                    <a:pt x="37" y="75"/>
                  </a:lnTo>
                  <a:lnTo>
                    <a:pt x="34" y="100"/>
                  </a:lnTo>
                  <a:lnTo>
                    <a:pt x="35" y="126"/>
                  </a:lnTo>
                  <a:lnTo>
                    <a:pt x="38" y="132"/>
                  </a:lnTo>
                  <a:lnTo>
                    <a:pt x="41" y="139"/>
                  </a:lnTo>
                  <a:lnTo>
                    <a:pt x="45" y="145"/>
                  </a:lnTo>
                  <a:lnTo>
                    <a:pt x="52" y="149"/>
                  </a:lnTo>
                  <a:lnTo>
                    <a:pt x="59" y="152"/>
                  </a:lnTo>
                  <a:lnTo>
                    <a:pt x="67" y="153"/>
                  </a:lnTo>
                  <a:lnTo>
                    <a:pt x="75" y="156"/>
                  </a:lnTo>
                  <a:lnTo>
                    <a:pt x="80" y="161"/>
                  </a:lnTo>
                  <a:lnTo>
                    <a:pt x="75" y="168"/>
                  </a:lnTo>
                  <a:lnTo>
                    <a:pt x="69" y="175"/>
                  </a:lnTo>
                  <a:lnTo>
                    <a:pt x="65" y="183"/>
                  </a:lnTo>
                  <a:lnTo>
                    <a:pt x="61" y="190"/>
                  </a:lnTo>
                  <a:lnTo>
                    <a:pt x="57" y="198"/>
                  </a:lnTo>
                  <a:lnTo>
                    <a:pt x="52" y="205"/>
                  </a:lnTo>
                  <a:lnTo>
                    <a:pt x="46" y="211"/>
                  </a:lnTo>
                  <a:lnTo>
                    <a:pt x="39" y="216"/>
                  </a:lnTo>
                  <a:lnTo>
                    <a:pt x="35" y="215"/>
                  </a:lnTo>
                  <a:lnTo>
                    <a:pt x="31" y="213"/>
                  </a:lnTo>
                  <a:lnTo>
                    <a:pt x="28" y="211"/>
                  </a:lnTo>
                  <a:lnTo>
                    <a:pt x="26" y="207"/>
                  </a:lnTo>
                  <a:lnTo>
                    <a:pt x="28" y="203"/>
                  </a:lnTo>
                  <a:lnTo>
                    <a:pt x="31" y="198"/>
                  </a:lnTo>
                  <a:lnTo>
                    <a:pt x="33" y="193"/>
                  </a:lnTo>
                  <a:lnTo>
                    <a:pt x="33" y="188"/>
                  </a:lnTo>
                  <a:lnTo>
                    <a:pt x="20" y="178"/>
                  </a:lnTo>
                  <a:lnTo>
                    <a:pt x="10" y="165"/>
                  </a:lnTo>
                  <a:lnTo>
                    <a:pt x="5" y="151"/>
                  </a:lnTo>
                  <a:lnTo>
                    <a:pt x="1" y="136"/>
                  </a:lnTo>
                  <a:lnTo>
                    <a:pt x="0" y="120"/>
                  </a:lnTo>
                  <a:lnTo>
                    <a:pt x="0" y="103"/>
                  </a:lnTo>
                  <a:lnTo>
                    <a:pt x="2" y="87"/>
                  </a:lnTo>
                  <a:lnTo>
                    <a:pt x="5" y="71"/>
                  </a:lnTo>
                  <a:lnTo>
                    <a:pt x="10" y="61"/>
                  </a:lnTo>
                  <a:lnTo>
                    <a:pt x="16" y="50"/>
                  </a:lnTo>
                  <a:lnTo>
                    <a:pt x="22" y="40"/>
                  </a:lnTo>
                  <a:lnTo>
                    <a:pt x="28" y="29"/>
                  </a:lnTo>
                  <a:lnTo>
                    <a:pt x="36" y="20"/>
                  </a:lnTo>
                  <a:lnTo>
                    <a:pt x="44" y="13"/>
                  </a:lnTo>
                  <a:lnTo>
                    <a:pt x="54" y="5"/>
                  </a:lnTo>
                  <a:lnTo>
                    <a:pt x="65" y="0"/>
                  </a:lnTo>
                  <a:lnTo>
                    <a:pt x="67" y="0"/>
                  </a:lnTo>
                  <a:lnTo>
                    <a:pt x="71" y="0"/>
                  </a:lnTo>
                  <a:lnTo>
                    <a:pt x="72" y="2"/>
                  </a:lnTo>
                  <a:lnTo>
                    <a:pt x="73" y="4"/>
                  </a:lnTo>
                  <a:close/>
                </a:path>
              </a:pathLst>
            </a:custGeom>
            <a:solidFill>
              <a:srgbClr val="000000"/>
            </a:solidFill>
            <a:ln w="9525">
              <a:noFill/>
              <a:round/>
              <a:headEnd/>
              <a:tailEnd/>
            </a:ln>
          </p:spPr>
          <p:txBody>
            <a:bodyPr/>
            <a:lstStyle/>
            <a:p>
              <a:endParaRPr lang="fr-FR"/>
            </a:p>
          </p:txBody>
        </p:sp>
        <p:sp>
          <p:nvSpPr>
            <p:cNvPr id="19599" name="Freeform 294"/>
            <p:cNvSpPr>
              <a:spLocks/>
            </p:cNvSpPr>
            <p:nvPr/>
          </p:nvSpPr>
          <p:spPr bwMode="auto">
            <a:xfrm>
              <a:off x="2985" y="1272"/>
              <a:ext cx="13" cy="6"/>
            </a:xfrm>
            <a:custGeom>
              <a:avLst/>
              <a:gdLst>
                <a:gd name="T0" fmla="*/ 0 w 63"/>
                <a:gd name="T1" fmla="*/ 0 h 31"/>
                <a:gd name="T2" fmla="*/ 0 w 63"/>
                <a:gd name="T3" fmla="*/ 0 h 31"/>
                <a:gd name="T4" fmla="*/ 0 w 63"/>
                <a:gd name="T5" fmla="*/ 0 h 31"/>
                <a:gd name="T6" fmla="*/ 0 w 63"/>
                <a:gd name="T7" fmla="*/ 0 h 31"/>
                <a:gd name="T8" fmla="*/ 0 w 63"/>
                <a:gd name="T9" fmla="*/ 0 h 31"/>
                <a:gd name="T10" fmla="*/ 0 w 63"/>
                <a:gd name="T11" fmla="*/ 0 h 31"/>
                <a:gd name="T12" fmla="*/ 0 w 63"/>
                <a:gd name="T13" fmla="*/ 0 h 31"/>
                <a:gd name="T14" fmla="*/ 0 w 63"/>
                <a:gd name="T15" fmla="*/ 0 h 31"/>
                <a:gd name="T16" fmla="*/ 1 w 63"/>
                <a:gd name="T17" fmla="*/ 0 h 31"/>
                <a:gd name="T18" fmla="*/ 1 w 63"/>
                <a:gd name="T19" fmla="*/ 0 h 31"/>
                <a:gd name="T20" fmla="*/ 1 w 63"/>
                <a:gd name="T21" fmla="*/ 0 h 31"/>
                <a:gd name="T22" fmla="*/ 1 w 63"/>
                <a:gd name="T23" fmla="*/ 0 h 31"/>
                <a:gd name="T24" fmla="*/ 0 w 63"/>
                <a:gd name="T25" fmla="*/ 0 h 31"/>
                <a:gd name="T26" fmla="*/ 0 w 63"/>
                <a:gd name="T27" fmla="*/ 0 h 31"/>
                <a:gd name="T28" fmla="*/ 0 w 63"/>
                <a:gd name="T29" fmla="*/ 0 h 31"/>
                <a:gd name="T30" fmla="*/ 0 w 63"/>
                <a:gd name="T31" fmla="*/ 0 h 31"/>
                <a:gd name="T32" fmla="*/ 0 w 63"/>
                <a:gd name="T33" fmla="*/ 0 h 31"/>
                <a:gd name="T34" fmla="*/ 0 w 63"/>
                <a:gd name="T35" fmla="*/ 0 h 31"/>
                <a:gd name="T36" fmla="*/ 0 w 63"/>
                <a:gd name="T37" fmla="*/ 0 h 31"/>
                <a:gd name="T38" fmla="*/ 0 w 63"/>
                <a:gd name="T39" fmla="*/ 0 h 31"/>
                <a:gd name="T40" fmla="*/ 0 w 63"/>
                <a:gd name="T41" fmla="*/ 0 h 31"/>
                <a:gd name="T42" fmla="*/ 0 w 63"/>
                <a:gd name="T43" fmla="*/ 0 h 31"/>
                <a:gd name="T44" fmla="*/ 0 w 63"/>
                <a:gd name="T45" fmla="*/ 0 h 31"/>
                <a:gd name="T46" fmla="*/ 0 w 63"/>
                <a:gd name="T47" fmla="*/ 0 h 31"/>
                <a:gd name="T48" fmla="*/ 0 w 63"/>
                <a:gd name="T49" fmla="*/ 0 h 31"/>
                <a:gd name="T50" fmla="*/ 0 w 63"/>
                <a:gd name="T51" fmla="*/ 0 h 31"/>
                <a:gd name="T52" fmla="*/ 0 w 63"/>
                <a:gd name="T53" fmla="*/ 0 h 31"/>
                <a:gd name="T54" fmla="*/ 0 w 63"/>
                <a:gd name="T55" fmla="*/ 0 h 31"/>
                <a:gd name="T56" fmla="*/ 0 w 63"/>
                <a:gd name="T57" fmla="*/ 0 h 31"/>
                <a:gd name="T58" fmla="*/ 0 w 63"/>
                <a:gd name="T59" fmla="*/ 0 h 31"/>
                <a:gd name="T60" fmla="*/ 0 w 63"/>
                <a:gd name="T61" fmla="*/ 0 h 31"/>
                <a:gd name="T62" fmla="*/ 0 w 63"/>
                <a:gd name="T63" fmla="*/ 0 h 31"/>
                <a:gd name="T64" fmla="*/ 0 w 63"/>
                <a:gd name="T65" fmla="*/ 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3"/>
                <a:gd name="T100" fmla="*/ 0 h 31"/>
                <a:gd name="T101" fmla="*/ 63 w 63"/>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3" h="31">
                  <a:moveTo>
                    <a:pt x="39" y="1"/>
                  </a:moveTo>
                  <a:lnTo>
                    <a:pt x="41" y="2"/>
                  </a:lnTo>
                  <a:lnTo>
                    <a:pt x="43" y="2"/>
                  </a:lnTo>
                  <a:lnTo>
                    <a:pt x="47" y="2"/>
                  </a:lnTo>
                  <a:lnTo>
                    <a:pt x="49" y="3"/>
                  </a:lnTo>
                  <a:lnTo>
                    <a:pt x="53" y="5"/>
                  </a:lnTo>
                  <a:lnTo>
                    <a:pt x="57" y="7"/>
                  </a:lnTo>
                  <a:lnTo>
                    <a:pt x="60" y="10"/>
                  </a:lnTo>
                  <a:lnTo>
                    <a:pt x="63" y="13"/>
                  </a:lnTo>
                  <a:lnTo>
                    <a:pt x="63" y="17"/>
                  </a:lnTo>
                  <a:lnTo>
                    <a:pt x="63" y="22"/>
                  </a:lnTo>
                  <a:lnTo>
                    <a:pt x="61" y="26"/>
                  </a:lnTo>
                  <a:lnTo>
                    <a:pt x="59" y="31"/>
                  </a:lnTo>
                  <a:lnTo>
                    <a:pt x="54" y="27"/>
                  </a:lnTo>
                  <a:lnTo>
                    <a:pt x="49" y="25"/>
                  </a:lnTo>
                  <a:lnTo>
                    <a:pt x="42" y="23"/>
                  </a:lnTo>
                  <a:lnTo>
                    <a:pt x="36" y="22"/>
                  </a:lnTo>
                  <a:lnTo>
                    <a:pt x="30" y="22"/>
                  </a:lnTo>
                  <a:lnTo>
                    <a:pt x="24" y="23"/>
                  </a:lnTo>
                  <a:lnTo>
                    <a:pt x="18" y="24"/>
                  </a:lnTo>
                  <a:lnTo>
                    <a:pt x="12" y="27"/>
                  </a:lnTo>
                  <a:lnTo>
                    <a:pt x="8" y="26"/>
                  </a:lnTo>
                  <a:lnTo>
                    <a:pt x="4" y="25"/>
                  </a:lnTo>
                  <a:lnTo>
                    <a:pt x="1" y="24"/>
                  </a:lnTo>
                  <a:lnTo>
                    <a:pt x="0" y="20"/>
                  </a:lnTo>
                  <a:lnTo>
                    <a:pt x="2" y="14"/>
                  </a:lnTo>
                  <a:lnTo>
                    <a:pt x="6" y="10"/>
                  </a:lnTo>
                  <a:lnTo>
                    <a:pt x="12" y="5"/>
                  </a:lnTo>
                  <a:lnTo>
                    <a:pt x="18" y="3"/>
                  </a:lnTo>
                  <a:lnTo>
                    <a:pt x="23" y="2"/>
                  </a:lnTo>
                  <a:lnTo>
                    <a:pt x="28" y="0"/>
                  </a:lnTo>
                  <a:lnTo>
                    <a:pt x="33" y="0"/>
                  </a:lnTo>
                  <a:lnTo>
                    <a:pt x="39" y="1"/>
                  </a:lnTo>
                  <a:close/>
                </a:path>
              </a:pathLst>
            </a:custGeom>
            <a:solidFill>
              <a:srgbClr val="000000"/>
            </a:solidFill>
            <a:ln w="9525">
              <a:noFill/>
              <a:round/>
              <a:headEnd/>
              <a:tailEnd/>
            </a:ln>
          </p:spPr>
          <p:txBody>
            <a:bodyPr/>
            <a:lstStyle/>
            <a:p>
              <a:endParaRPr lang="fr-FR"/>
            </a:p>
          </p:txBody>
        </p:sp>
        <p:sp>
          <p:nvSpPr>
            <p:cNvPr id="19600" name="Freeform 295"/>
            <p:cNvSpPr>
              <a:spLocks/>
            </p:cNvSpPr>
            <p:nvPr/>
          </p:nvSpPr>
          <p:spPr bwMode="auto">
            <a:xfrm>
              <a:off x="3048" y="1273"/>
              <a:ext cx="16" cy="41"/>
            </a:xfrm>
            <a:custGeom>
              <a:avLst/>
              <a:gdLst>
                <a:gd name="T0" fmla="*/ 1 w 78"/>
                <a:gd name="T1" fmla="*/ 0 h 205"/>
                <a:gd name="T2" fmla="*/ 1 w 78"/>
                <a:gd name="T3" fmla="*/ 0 h 205"/>
                <a:gd name="T4" fmla="*/ 1 w 78"/>
                <a:gd name="T5" fmla="*/ 1 h 205"/>
                <a:gd name="T6" fmla="*/ 1 w 78"/>
                <a:gd name="T7" fmla="*/ 1 h 205"/>
                <a:gd name="T8" fmla="*/ 1 w 78"/>
                <a:gd name="T9" fmla="*/ 1 h 205"/>
                <a:gd name="T10" fmla="*/ 1 w 78"/>
                <a:gd name="T11" fmla="*/ 1 h 205"/>
                <a:gd name="T12" fmla="*/ 1 w 78"/>
                <a:gd name="T13" fmla="*/ 1 h 205"/>
                <a:gd name="T14" fmla="*/ 0 w 78"/>
                <a:gd name="T15" fmla="*/ 1 h 205"/>
                <a:gd name="T16" fmla="*/ 0 w 78"/>
                <a:gd name="T17" fmla="*/ 2 h 205"/>
                <a:gd name="T18" fmla="*/ 0 w 78"/>
                <a:gd name="T19" fmla="*/ 2 h 205"/>
                <a:gd name="T20" fmla="*/ 0 w 78"/>
                <a:gd name="T21" fmla="*/ 2 h 205"/>
                <a:gd name="T22" fmla="*/ 0 w 78"/>
                <a:gd name="T23" fmla="*/ 2 h 205"/>
                <a:gd name="T24" fmla="*/ 0 w 78"/>
                <a:gd name="T25" fmla="*/ 2 h 205"/>
                <a:gd name="T26" fmla="*/ 0 w 78"/>
                <a:gd name="T27" fmla="*/ 1 h 205"/>
                <a:gd name="T28" fmla="*/ 0 w 78"/>
                <a:gd name="T29" fmla="*/ 1 h 205"/>
                <a:gd name="T30" fmla="*/ 0 w 78"/>
                <a:gd name="T31" fmla="*/ 1 h 205"/>
                <a:gd name="T32" fmla="*/ 0 w 78"/>
                <a:gd name="T33" fmla="*/ 0 h 205"/>
                <a:gd name="T34" fmla="*/ 0 w 78"/>
                <a:gd name="T35" fmla="*/ 0 h 205"/>
                <a:gd name="T36" fmla="*/ 0 w 78"/>
                <a:gd name="T37" fmla="*/ 0 h 205"/>
                <a:gd name="T38" fmla="*/ 0 w 78"/>
                <a:gd name="T39" fmla="*/ 0 h 205"/>
                <a:gd name="T40" fmla="*/ 0 w 78"/>
                <a:gd name="T41" fmla="*/ 0 h 205"/>
                <a:gd name="T42" fmla="*/ 0 w 78"/>
                <a:gd name="T43" fmla="*/ 0 h 205"/>
                <a:gd name="T44" fmla="*/ 0 w 78"/>
                <a:gd name="T45" fmla="*/ 0 h 205"/>
                <a:gd name="T46" fmla="*/ 0 w 78"/>
                <a:gd name="T47" fmla="*/ 0 h 205"/>
                <a:gd name="T48" fmla="*/ 0 w 78"/>
                <a:gd name="T49" fmla="*/ 0 h 205"/>
                <a:gd name="T50" fmla="*/ 0 w 78"/>
                <a:gd name="T51" fmla="*/ 0 h 205"/>
                <a:gd name="T52" fmla="*/ 0 w 78"/>
                <a:gd name="T53" fmla="*/ 0 h 205"/>
                <a:gd name="T54" fmla="*/ 0 w 78"/>
                <a:gd name="T55" fmla="*/ 0 h 205"/>
                <a:gd name="T56" fmla="*/ 0 w 78"/>
                <a:gd name="T57" fmla="*/ 0 h 205"/>
                <a:gd name="T58" fmla="*/ 0 w 78"/>
                <a:gd name="T59" fmla="*/ 0 h 205"/>
                <a:gd name="T60" fmla="*/ 0 w 78"/>
                <a:gd name="T61" fmla="*/ 0 h 205"/>
                <a:gd name="T62" fmla="*/ 0 w 78"/>
                <a:gd name="T63" fmla="*/ 0 h 205"/>
                <a:gd name="T64" fmla="*/ 0 w 78"/>
                <a:gd name="T65" fmla="*/ 0 h 205"/>
                <a:gd name="T66" fmla="*/ 0 w 78"/>
                <a:gd name="T67" fmla="*/ 0 h 205"/>
                <a:gd name="T68" fmla="*/ 0 w 78"/>
                <a:gd name="T69" fmla="*/ 0 h 205"/>
                <a:gd name="T70" fmla="*/ 0 w 78"/>
                <a:gd name="T71" fmla="*/ 0 h 205"/>
                <a:gd name="T72" fmla="*/ 1 w 78"/>
                <a:gd name="T73" fmla="*/ 0 h 2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8"/>
                <a:gd name="T112" fmla="*/ 0 h 205"/>
                <a:gd name="T113" fmla="*/ 78 w 78"/>
                <a:gd name="T114" fmla="*/ 205 h 2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8" h="205">
                  <a:moveTo>
                    <a:pt x="64" y="30"/>
                  </a:moveTo>
                  <a:lnTo>
                    <a:pt x="72" y="51"/>
                  </a:lnTo>
                  <a:lnTo>
                    <a:pt x="77" y="73"/>
                  </a:lnTo>
                  <a:lnTo>
                    <a:pt x="78" y="96"/>
                  </a:lnTo>
                  <a:lnTo>
                    <a:pt x="76" y="120"/>
                  </a:lnTo>
                  <a:lnTo>
                    <a:pt x="71" y="143"/>
                  </a:lnTo>
                  <a:lnTo>
                    <a:pt x="64" y="165"/>
                  </a:lnTo>
                  <a:lnTo>
                    <a:pt x="53" y="186"/>
                  </a:lnTo>
                  <a:lnTo>
                    <a:pt x="42" y="205"/>
                  </a:lnTo>
                  <a:lnTo>
                    <a:pt x="39" y="205"/>
                  </a:lnTo>
                  <a:lnTo>
                    <a:pt x="37" y="204"/>
                  </a:lnTo>
                  <a:lnTo>
                    <a:pt x="35" y="203"/>
                  </a:lnTo>
                  <a:lnTo>
                    <a:pt x="34" y="200"/>
                  </a:lnTo>
                  <a:lnTo>
                    <a:pt x="43" y="163"/>
                  </a:lnTo>
                  <a:lnTo>
                    <a:pt x="46" y="123"/>
                  </a:lnTo>
                  <a:lnTo>
                    <a:pt x="44" y="84"/>
                  </a:lnTo>
                  <a:lnTo>
                    <a:pt x="34" y="48"/>
                  </a:lnTo>
                  <a:lnTo>
                    <a:pt x="31" y="42"/>
                  </a:lnTo>
                  <a:lnTo>
                    <a:pt x="28" y="37"/>
                  </a:lnTo>
                  <a:lnTo>
                    <a:pt x="24" y="32"/>
                  </a:lnTo>
                  <a:lnTo>
                    <a:pt x="20" y="28"/>
                  </a:lnTo>
                  <a:lnTo>
                    <a:pt x="14" y="22"/>
                  </a:lnTo>
                  <a:lnTo>
                    <a:pt x="10" y="18"/>
                  </a:lnTo>
                  <a:lnTo>
                    <a:pt x="5" y="13"/>
                  </a:lnTo>
                  <a:lnTo>
                    <a:pt x="0" y="9"/>
                  </a:lnTo>
                  <a:lnTo>
                    <a:pt x="0" y="7"/>
                  </a:lnTo>
                  <a:lnTo>
                    <a:pt x="1" y="5"/>
                  </a:lnTo>
                  <a:lnTo>
                    <a:pt x="2" y="4"/>
                  </a:lnTo>
                  <a:lnTo>
                    <a:pt x="4" y="1"/>
                  </a:lnTo>
                  <a:lnTo>
                    <a:pt x="13" y="0"/>
                  </a:lnTo>
                  <a:lnTo>
                    <a:pt x="22" y="0"/>
                  </a:lnTo>
                  <a:lnTo>
                    <a:pt x="30" y="2"/>
                  </a:lnTo>
                  <a:lnTo>
                    <a:pt x="39" y="6"/>
                  </a:lnTo>
                  <a:lnTo>
                    <a:pt x="46" y="11"/>
                  </a:lnTo>
                  <a:lnTo>
                    <a:pt x="52" y="16"/>
                  </a:lnTo>
                  <a:lnTo>
                    <a:pt x="59" y="22"/>
                  </a:lnTo>
                  <a:lnTo>
                    <a:pt x="64" y="30"/>
                  </a:lnTo>
                  <a:close/>
                </a:path>
              </a:pathLst>
            </a:custGeom>
            <a:solidFill>
              <a:srgbClr val="000000"/>
            </a:solidFill>
            <a:ln w="9525">
              <a:noFill/>
              <a:round/>
              <a:headEnd/>
              <a:tailEnd/>
            </a:ln>
          </p:spPr>
          <p:txBody>
            <a:bodyPr/>
            <a:lstStyle/>
            <a:p>
              <a:endParaRPr lang="fr-FR"/>
            </a:p>
          </p:txBody>
        </p:sp>
        <p:sp>
          <p:nvSpPr>
            <p:cNvPr id="19601" name="Freeform 296"/>
            <p:cNvSpPr>
              <a:spLocks/>
            </p:cNvSpPr>
            <p:nvPr/>
          </p:nvSpPr>
          <p:spPr bwMode="auto">
            <a:xfrm>
              <a:off x="2956" y="1276"/>
              <a:ext cx="11" cy="8"/>
            </a:xfrm>
            <a:custGeom>
              <a:avLst/>
              <a:gdLst>
                <a:gd name="T0" fmla="*/ 0 w 56"/>
                <a:gd name="T1" fmla="*/ 0 h 37"/>
                <a:gd name="T2" fmla="*/ 0 w 56"/>
                <a:gd name="T3" fmla="*/ 0 h 37"/>
                <a:gd name="T4" fmla="*/ 0 w 56"/>
                <a:gd name="T5" fmla="*/ 0 h 37"/>
                <a:gd name="T6" fmla="*/ 0 w 56"/>
                <a:gd name="T7" fmla="*/ 0 h 37"/>
                <a:gd name="T8" fmla="*/ 0 w 56"/>
                <a:gd name="T9" fmla="*/ 0 h 37"/>
                <a:gd name="T10" fmla="*/ 0 w 56"/>
                <a:gd name="T11" fmla="*/ 0 h 37"/>
                <a:gd name="T12" fmla="*/ 0 w 56"/>
                <a:gd name="T13" fmla="*/ 0 h 37"/>
                <a:gd name="T14" fmla="*/ 0 w 56"/>
                <a:gd name="T15" fmla="*/ 0 h 37"/>
                <a:gd name="T16" fmla="*/ 0 w 56"/>
                <a:gd name="T17" fmla="*/ 0 h 37"/>
                <a:gd name="T18" fmla="*/ 0 w 56"/>
                <a:gd name="T19" fmla="*/ 0 h 37"/>
                <a:gd name="T20" fmla="*/ 0 w 56"/>
                <a:gd name="T21" fmla="*/ 0 h 37"/>
                <a:gd name="T22" fmla="*/ 0 w 56"/>
                <a:gd name="T23" fmla="*/ 0 h 37"/>
                <a:gd name="T24" fmla="*/ 0 w 56"/>
                <a:gd name="T25" fmla="*/ 0 h 37"/>
                <a:gd name="T26" fmla="*/ 0 w 56"/>
                <a:gd name="T27" fmla="*/ 0 h 37"/>
                <a:gd name="T28" fmla="*/ 0 w 56"/>
                <a:gd name="T29" fmla="*/ 0 h 37"/>
                <a:gd name="T30" fmla="*/ 0 w 56"/>
                <a:gd name="T31" fmla="*/ 0 h 37"/>
                <a:gd name="T32" fmla="*/ 0 w 56"/>
                <a:gd name="T33" fmla="*/ 0 h 37"/>
                <a:gd name="T34" fmla="*/ 0 w 56"/>
                <a:gd name="T35" fmla="*/ 0 h 37"/>
                <a:gd name="T36" fmla="*/ 0 w 56"/>
                <a:gd name="T37" fmla="*/ 0 h 37"/>
                <a:gd name="T38" fmla="*/ 0 w 56"/>
                <a:gd name="T39" fmla="*/ 0 h 37"/>
                <a:gd name="T40" fmla="*/ 0 w 56"/>
                <a:gd name="T41" fmla="*/ 0 h 37"/>
                <a:gd name="T42" fmla="*/ 0 w 56"/>
                <a:gd name="T43" fmla="*/ 0 h 37"/>
                <a:gd name="T44" fmla="*/ 0 w 56"/>
                <a:gd name="T45" fmla="*/ 0 h 37"/>
                <a:gd name="T46" fmla="*/ 0 w 56"/>
                <a:gd name="T47" fmla="*/ 0 h 37"/>
                <a:gd name="T48" fmla="*/ 0 w 56"/>
                <a:gd name="T49" fmla="*/ 0 h 37"/>
                <a:gd name="T50" fmla="*/ 0 w 56"/>
                <a:gd name="T51" fmla="*/ 0 h 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37"/>
                <a:gd name="T80" fmla="*/ 56 w 56"/>
                <a:gd name="T81" fmla="*/ 37 h 3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37">
                  <a:moveTo>
                    <a:pt x="49" y="6"/>
                  </a:moveTo>
                  <a:lnTo>
                    <a:pt x="56" y="20"/>
                  </a:lnTo>
                  <a:lnTo>
                    <a:pt x="49" y="20"/>
                  </a:lnTo>
                  <a:lnTo>
                    <a:pt x="42" y="21"/>
                  </a:lnTo>
                  <a:lnTo>
                    <a:pt x="35" y="22"/>
                  </a:lnTo>
                  <a:lnTo>
                    <a:pt x="29" y="24"/>
                  </a:lnTo>
                  <a:lnTo>
                    <a:pt x="23" y="27"/>
                  </a:lnTo>
                  <a:lnTo>
                    <a:pt x="16" y="30"/>
                  </a:lnTo>
                  <a:lnTo>
                    <a:pt x="10" y="33"/>
                  </a:lnTo>
                  <a:lnTo>
                    <a:pt x="5" y="37"/>
                  </a:lnTo>
                  <a:lnTo>
                    <a:pt x="4" y="32"/>
                  </a:lnTo>
                  <a:lnTo>
                    <a:pt x="2" y="26"/>
                  </a:lnTo>
                  <a:lnTo>
                    <a:pt x="0" y="22"/>
                  </a:lnTo>
                  <a:lnTo>
                    <a:pt x="1" y="17"/>
                  </a:lnTo>
                  <a:lnTo>
                    <a:pt x="3" y="11"/>
                  </a:lnTo>
                  <a:lnTo>
                    <a:pt x="7" y="6"/>
                  </a:lnTo>
                  <a:lnTo>
                    <a:pt x="12" y="3"/>
                  </a:lnTo>
                  <a:lnTo>
                    <a:pt x="17" y="0"/>
                  </a:lnTo>
                  <a:lnTo>
                    <a:pt x="22" y="0"/>
                  </a:lnTo>
                  <a:lnTo>
                    <a:pt x="26" y="0"/>
                  </a:lnTo>
                  <a:lnTo>
                    <a:pt x="30" y="0"/>
                  </a:lnTo>
                  <a:lnTo>
                    <a:pt x="35" y="0"/>
                  </a:lnTo>
                  <a:lnTo>
                    <a:pt x="39" y="1"/>
                  </a:lnTo>
                  <a:lnTo>
                    <a:pt x="43" y="2"/>
                  </a:lnTo>
                  <a:lnTo>
                    <a:pt x="46" y="3"/>
                  </a:lnTo>
                  <a:lnTo>
                    <a:pt x="49" y="6"/>
                  </a:lnTo>
                  <a:close/>
                </a:path>
              </a:pathLst>
            </a:custGeom>
            <a:solidFill>
              <a:srgbClr val="000000"/>
            </a:solidFill>
            <a:ln w="9525">
              <a:noFill/>
              <a:round/>
              <a:headEnd/>
              <a:tailEnd/>
            </a:ln>
          </p:spPr>
          <p:txBody>
            <a:bodyPr/>
            <a:lstStyle/>
            <a:p>
              <a:endParaRPr lang="fr-FR"/>
            </a:p>
          </p:txBody>
        </p:sp>
        <p:sp>
          <p:nvSpPr>
            <p:cNvPr id="19602" name="Freeform 297"/>
            <p:cNvSpPr>
              <a:spLocks/>
            </p:cNvSpPr>
            <p:nvPr/>
          </p:nvSpPr>
          <p:spPr bwMode="auto">
            <a:xfrm>
              <a:off x="2958" y="1289"/>
              <a:ext cx="59" cy="83"/>
            </a:xfrm>
            <a:custGeom>
              <a:avLst/>
              <a:gdLst>
                <a:gd name="T0" fmla="*/ 0 w 296"/>
                <a:gd name="T1" fmla="*/ 1 h 419"/>
                <a:gd name="T2" fmla="*/ 1 w 296"/>
                <a:gd name="T3" fmla="*/ 1 h 419"/>
                <a:gd name="T4" fmla="*/ 1 w 296"/>
                <a:gd name="T5" fmla="*/ 2 h 419"/>
                <a:gd name="T6" fmla="*/ 1 w 296"/>
                <a:gd name="T7" fmla="*/ 2 h 419"/>
                <a:gd name="T8" fmla="*/ 1 w 296"/>
                <a:gd name="T9" fmla="*/ 2 h 419"/>
                <a:gd name="T10" fmla="*/ 2 w 296"/>
                <a:gd name="T11" fmla="*/ 2 h 419"/>
                <a:gd name="T12" fmla="*/ 2 w 296"/>
                <a:gd name="T13" fmla="*/ 2 h 419"/>
                <a:gd name="T14" fmla="*/ 2 w 296"/>
                <a:gd name="T15" fmla="*/ 2 h 419"/>
                <a:gd name="T16" fmla="*/ 2 w 296"/>
                <a:gd name="T17" fmla="*/ 2 h 419"/>
                <a:gd name="T18" fmla="*/ 2 w 296"/>
                <a:gd name="T19" fmla="*/ 2 h 419"/>
                <a:gd name="T20" fmla="*/ 2 w 296"/>
                <a:gd name="T21" fmla="*/ 2 h 419"/>
                <a:gd name="T22" fmla="*/ 2 w 296"/>
                <a:gd name="T23" fmla="*/ 2 h 419"/>
                <a:gd name="T24" fmla="*/ 2 w 296"/>
                <a:gd name="T25" fmla="*/ 2 h 419"/>
                <a:gd name="T26" fmla="*/ 2 w 296"/>
                <a:gd name="T27" fmla="*/ 2 h 419"/>
                <a:gd name="T28" fmla="*/ 2 w 296"/>
                <a:gd name="T29" fmla="*/ 2 h 419"/>
                <a:gd name="T30" fmla="*/ 2 w 296"/>
                <a:gd name="T31" fmla="*/ 3 h 419"/>
                <a:gd name="T32" fmla="*/ 2 w 296"/>
                <a:gd name="T33" fmla="*/ 3 h 419"/>
                <a:gd name="T34" fmla="*/ 2 w 296"/>
                <a:gd name="T35" fmla="*/ 3 h 419"/>
                <a:gd name="T36" fmla="*/ 2 w 296"/>
                <a:gd name="T37" fmla="*/ 3 h 419"/>
                <a:gd name="T38" fmla="*/ 2 w 296"/>
                <a:gd name="T39" fmla="*/ 3 h 419"/>
                <a:gd name="T40" fmla="*/ 2 w 296"/>
                <a:gd name="T41" fmla="*/ 3 h 419"/>
                <a:gd name="T42" fmla="*/ 2 w 296"/>
                <a:gd name="T43" fmla="*/ 3 h 419"/>
                <a:gd name="T44" fmla="*/ 2 w 296"/>
                <a:gd name="T45" fmla="*/ 3 h 419"/>
                <a:gd name="T46" fmla="*/ 2 w 296"/>
                <a:gd name="T47" fmla="*/ 3 h 419"/>
                <a:gd name="T48" fmla="*/ 2 w 296"/>
                <a:gd name="T49" fmla="*/ 3 h 419"/>
                <a:gd name="T50" fmla="*/ 1 w 296"/>
                <a:gd name="T51" fmla="*/ 3 h 419"/>
                <a:gd name="T52" fmla="*/ 1 w 296"/>
                <a:gd name="T53" fmla="*/ 3 h 419"/>
                <a:gd name="T54" fmla="*/ 1 w 296"/>
                <a:gd name="T55" fmla="*/ 2 h 419"/>
                <a:gd name="T56" fmla="*/ 1 w 296"/>
                <a:gd name="T57" fmla="*/ 2 h 419"/>
                <a:gd name="T58" fmla="*/ 1 w 296"/>
                <a:gd name="T59" fmla="*/ 2 h 419"/>
                <a:gd name="T60" fmla="*/ 1 w 296"/>
                <a:gd name="T61" fmla="*/ 2 h 419"/>
                <a:gd name="T62" fmla="*/ 1 w 296"/>
                <a:gd name="T63" fmla="*/ 2 h 419"/>
                <a:gd name="T64" fmla="*/ 1 w 296"/>
                <a:gd name="T65" fmla="*/ 2 h 419"/>
                <a:gd name="T66" fmla="*/ 1 w 296"/>
                <a:gd name="T67" fmla="*/ 2 h 419"/>
                <a:gd name="T68" fmla="*/ 0 w 296"/>
                <a:gd name="T69" fmla="*/ 2 h 419"/>
                <a:gd name="T70" fmla="*/ 0 w 296"/>
                <a:gd name="T71" fmla="*/ 2 h 419"/>
                <a:gd name="T72" fmla="*/ 0 w 296"/>
                <a:gd name="T73" fmla="*/ 2 h 419"/>
                <a:gd name="T74" fmla="*/ 0 w 296"/>
                <a:gd name="T75" fmla="*/ 2 h 419"/>
                <a:gd name="T76" fmla="*/ 0 w 296"/>
                <a:gd name="T77" fmla="*/ 2 h 419"/>
                <a:gd name="T78" fmla="*/ 0 w 296"/>
                <a:gd name="T79" fmla="*/ 2 h 419"/>
                <a:gd name="T80" fmla="*/ 0 w 296"/>
                <a:gd name="T81" fmla="*/ 2 h 419"/>
                <a:gd name="T82" fmla="*/ 0 w 296"/>
                <a:gd name="T83" fmla="*/ 2 h 419"/>
                <a:gd name="T84" fmla="*/ 1 w 296"/>
                <a:gd name="T85" fmla="*/ 2 h 419"/>
                <a:gd name="T86" fmla="*/ 1 w 296"/>
                <a:gd name="T87" fmla="*/ 2 h 419"/>
                <a:gd name="T88" fmla="*/ 0 w 296"/>
                <a:gd name="T89" fmla="*/ 2 h 419"/>
                <a:gd name="T90" fmla="*/ 0 w 296"/>
                <a:gd name="T91" fmla="*/ 1 h 419"/>
                <a:gd name="T92" fmla="*/ 0 w 296"/>
                <a:gd name="T93" fmla="*/ 1 h 419"/>
                <a:gd name="T94" fmla="*/ 0 w 296"/>
                <a:gd name="T95" fmla="*/ 1 h 419"/>
                <a:gd name="T96" fmla="*/ 0 w 296"/>
                <a:gd name="T97" fmla="*/ 0 h 419"/>
                <a:gd name="T98" fmla="*/ 0 w 296"/>
                <a:gd name="T99" fmla="*/ 0 h 419"/>
                <a:gd name="T100" fmla="*/ 0 w 296"/>
                <a:gd name="T101" fmla="*/ 0 h 419"/>
                <a:gd name="T102" fmla="*/ 0 w 296"/>
                <a:gd name="T103" fmla="*/ 0 h 41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96"/>
                <a:gd name="T157" fmla="*/ 0 h 419"/>
                <a:gd name="T158" fmla="*/ 296 w 296"/>
                <a:gd name="T159" fmla="*/ 419 h 41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96" h="419">
                  <a:moveTo>
                    <a:pt x="14" y="31"/>
                  </a:moveTo>
                  <a:lnTo>
                    <a:pt x="26" y="58"/>
                  </a:lnTo>
                  <a:lnTo>
                    <a:pt x="38" y="86"/>
                  </a:lnTo>
                  <a:lnTo>
                    <a:pt x="53" y="115"/>
                  </a:lnTo>
                  <a:lnTo>
                    <a:pt x="69" y="141"/>
                  </a:lnTo>
                  <a:lnTo>
                    <a:pt x="87" y="166"/>
                  </a:lnTo>
                  <a:lnTo>
                    <a:pt x="107" y="190"/>
                  </a:lnTo>
                  <a:lnTo>
                    <a:pt x="130" y="211"/>
                  </a:lnTo>
                  <a:lnTo>
                    <a:pt x="155" y="230"/>
                  </a:lnTo>
                  <a:lnTo>
                    <a:pt x="162" y="232"/>
                  </a:lnTo>
                  <a:lnTo>
                    <a:pt x="168" y="233"/>
                  </a:lnTo>
                  <a:lnTo>
                    <a:pt x="173" y="233"/>
                  </a:lnTo>
                  <a:lnTo>
                    <a:pt x="180" y="232"/>
                  </a:lnTo>
                  <a:lnTo>
                    <a:pt x="184" y="225"/>
                  </a:lnTo>
                  <a:lnTo>
                    <a:pt x="188" y="219"/>
                  </a:lnTo>
                  <a:lnTo>
                    <a:pt x="193" y="212"/>
                  </a:lnTo>
                  <a:lnTo>
                    <a:pt x="200" y="207"/>
                  </a:lnTo>
                  <a:lnTo>
                    <a:pt x="206" y="202"/>
                  </a:lnTo>
                  <a:lnTo>
                    <a:pt x="213" y="198"/>
                  </a:lnTo>
                  <a:lnTo>
                    <a:pt x="220" y="194"/>
                  </a:lnTo>
                  <a:lnTo>
                    <a:pt x="227" y="191"/>
                  </a:lnTo>
                  <a:lnTo>
                    <a:pt x="236" y="191"/>
                  </a:lnTo>
                  <a:lnTo>
                    <a:pt x="246" y="191"/>
                  </a:lnTo>
                  <a:lnTo>
                    <a:pt x="254" y="194"/>
                  </a:lnTo>
                  <a:lnTo>
                    <a:pt x="263" y="198"/>
                  </a:lnTo>
                  <a:lnTo>
                    <a:pt x="270" y="202"/>
                  </a:lnTo>
                  <a:lnTo>
                    <a:pt x="278" y="208"/>
                  </a:lnTo>
                  <a:lnTo>
                    <a:pt x="284" y="215"/>
                  </a:lnTo>
                  <a:lnTo>
                    <a:pt x="290" y="223"/>
                  </a:lnTo>
                  <a:lnTo>
                    <a:pt x="290" y="226"/>
                  </a:lnTo>
                  <a:lnTo>
                    <a:pt x="290" y="228"/>
                  </a:lnTo>
                  <a:lnTo>
                    <a:pt x="289" y="231"/>
                  </a:lnTo>
                  <a:lnTo>
                    <a:pt x="288" y="233"/>
                  </a:lnTo>
                  <a:lnTo>
                    <a:pt x="283" y="232"/>
                  </a:lnTo>
                  <a:lnTo>
                    <a:pt x="278" y="229"/>
                  </a:lnTo>
                  <a:lnTo>
                    <a:pt x="273" y="226"/>
                  </a:lnTo>
                  <a:lnTo>
                    <a:pt x="269" y="223"/>
                  </a:lnTo>
                  <a:lnTo>
                    <a:pt x="264" y="221"/>
                  </a:lnTo>
                  <a:lnTo>
                    <a:pt x="260" y="219"/>
                  </a:lnTo>
                  <a:lnTo>
                    <a:pt x="255" y="219"/>
                  </a:lnTo>
                  <a:lnTo>
                    <a:pt x="250" y="221"/>
                  </a:lnTo>
                  <a:lnTo>
                    <a:pt x="236" y="236"/>
                  </a:lnTo>
                  <a:lnTo>
                    <a:pt x="224" y="253"/>
                  </a:lnTo>
                  <a:lnTo>
                    <a:pt x="214" y="271"/>
                  </a:lnTo>
                  <a:lnTo>
                    <a:pt x="206" y="290"/>
                  </a:lnTo>
                  <a:lnTo>
                    <a:pt x="201" y="310"/>
                  </a:lnTo>
                  <a:lnTo>
                    <a:pt x="199" y="331"/>
                  </a:lnTo>
                  <a:lnTo>
                    <a:pt x="199" y="352"/>
                  </a:lnTo>
                  <a:lnTo>
                    <a:pt x="202" y="373"/>
                  </a:lnTo>
                  <a:lnTo>
                    <a:pt x="206" y="380"/>
                  </a:lnTo>
                  <a:lnTo>
                    <a:pt x="212" y="387"/>
                  </a:lnTo>
                  <a:lnTo>
                    <a:pt x="220" y="390"/>
                  </a:lnTo>
                  <a:lnTo>
                    <a:pt x="227" y="394"/>
                  </a:lnTo>
                  <a:lnTo>
                    <a:pt x="236" y="395"/>
                  </a:lnTo>
                  <a:lnTo>
                    <a:pt x="245" y="395"/>
                  </a:lnTo>
                  <a:lnTo>
                    <a:pt x="253" y="393"/>
                  </a:lnTo>
                  <a:lnTo>
                    <a:pt x="262" y="390"/>
                  </a:lnTo>
                  <a:lnTo>
                    <a:pt x="269" y="388"/>
                  </a:lnTo>
                  <a:lnTo>
                    <a:pt x="278" y="385"/>
                  </a:lnTo>
                  <a:lnTo>
                    <a:pt x="285" y="383"/>
                  </a:lnTo>
                  <a:lnTo>
                    <a:pt x="293" y="383"/>
                  </a:lnTo>
                  <a:lnTo>
                    <a:pt x="295" y="384"/>
                  </a:lnTo>
                  <a:lnTo>
                    <a:pt x="296" y="386"/>
                  </a:lnTo>
                  <a:lnTo>
                    <a:pt x="296" y="388"/>
                  </a:lnTo>
                  <a:lnTo>
                    <a:pt x="295" y="390"/>
                  </a:lnTo>
                  <a:lnTo>
                    <a:pt x="286" y="397"/>
                  </a:lnTo>
                  <a:lnTo>
                    <a:pt x="277" y="404"/>
                  </a:lnTo>
                  <a:lnTo>
                    <a:pt x="267" y="409"/>
                  </a:lnTo>
                  <a:lnTo>
                    <a:pt x="258" y="413"/>
                  </a:lnTo>
                  <a:lnTo>
                    <a:pt x="247" y="417"/>
                  </a:lnTo>
                  <a:lnTo>
                    <a:pt x="236" y="418"/>
                  </a:lnTo>
                  <a:lnTo>
                    <a:pt x="225" y="419"/>
                  </a:lnTo>
                  <a:lnTo>
                    <a:pt x="213" y="417"/>
                  </a:lnTo>
                  <a:lnTo>
                    <a:pt x="207" y="415"/>
                  </a:lnTo>
                  <a:lnTo>
                    <a:pt x="201" y="413"/>
                  </a:lnTo>
                  <a:lnTo>
                    <a:pt x="194" y="410"/>
                  </a:lnTo>
                  <a:lnTo>
                    <a:pt x="188" y="406"/>
                  </a:lnTo>
                  <a:lnTo>
                    <a:pt x="183" y="400"/>
                  </a:lnTo>
                  <a:lnTo>
                    <a:pt x="177" y="395"/>
                  </a:lnTo>
                  <a:lnTo>
                    <a:pt x="173" y="389"/>
                  </a:lnTo>
                  <a:lnTo>
                    <a:pt x="170" y="383"/>
                  </a:lnTo>
                  <a:lnTo>
                    <a:pt x="163" y="356"/>
                  </a:lnTo>
                  <a:lnTo>
                    <a:pt x="161" y="329"/>
                  </a:lnTo>
                  <a:lnTo>
                    <a:pt x="163" y="301"/>
                  </a:lnTo>
                  <a:lnTo>
                    <a:pt x="167" y="273"/>
                  </a:lnTo>
                  <a:lnTo>
                    <a:pt x="163" y="271"/>
                  </a:lnTo>
                  <a:lnTo>
                    <a:pt x="158" y="271"/>
                  </a:lnTo>
                  <a:lnTo>
                    <a:pt x="154" y="272"/>
                  </a:lnTo>
                  <a:lnTo>
                    <a:pt x="150" y="273"/>
                  </a:lnTo>
                  <a:lnTo>
                    <a:pt x="143" y="272"/>
                  </a:lnTo>
                  <a:lnTo>
                    <a:pt x="135" y="271"/>
                  </a:lnTo>
                  <a:lnTo>
                    <a:pt x="129" y="269"/>
                  </a:lnTo>
                  <a:lnTo>
                    <a:pt x="123" y="266"/>
                  </a:lnTo>
                  <a:lnTo>
                    <a:pt x="115" y="263"/>
                  </a:lnTo>
                  <a:lnTo>
                    <a:pt x="109" y="259"/>
                  </a:lnTo>
                  <a:lnTo>
                    <a:pt x="104" y="254"/>
                  </a:lnTo>
                  <a:lnTo>
                    <a:pt x="97" y="249"/>
                  </a:lnTo>
                  <a:lnTo>
                    <a:pt x="95" y="255"/>
                  </a:lnTo>
                  <a:lnTo>
                    <a:pt x="92" y="263"/>
                  </a:lnTo>
                  <a:lnTo>
                    <a:pt x="88" y="269"/>
                  </a:lnTo>
                  <a:lnTo>
                    <a:pt x="84" y="275"/>
                  </a:lnTo>
                  <a:lnTo>
                    <a:pt x="79" y="281"/>
                  </a:lnTo>
                  <a:lnTo>
                    <a:pt x="73" y="285"/>
                  </a:lnTo>
                  <a:lnTo>
                    <a:pt x="67" y="287"/>
                  </a:lnTo>
                  <a:lnTo>
                    <a:pt x="60" y="289"/>
                  </a:lnTo>
                  <a:lnTo>
                    <a:pt x="54" y="289"/>
                  </a:lnTo>
                  <a:lnTo>
                    <a:pt x="49" y="289"/>
                  </a:lnTo>
                  <a:lnTo>
                    <a:pt x="43" y="288"/>
                  </a:lnTo>
                  <a:lnTo>
                    <a:pt x="38" y="287"/>
                  </a:lnTo>
                  <a:lnTo>
                    <a:pt x="33" y="285"/>
                  </a:lnTo>
                  <a:lnTo>
                    <a:pt x="29" y="282"/>
                  </a:lnTo>
                  <a:lnTo>
                    <a:pt x="24" y="277"/>
                  </a:lnTo>
                  <a:lnTo>
                    <a:pt x="20" y="273"/>
                  </a:lnTo>
                  <a:lnTo>
                    <a:pt x="16" y="267"/>
                  </a:lnTo>
                  <a:lnTo>
                    <a:pt x="11" y="261"/>
                  </a:lnTo>
                  <a:lnTo>
                    <a:pt x="5" y="254"/>
                  </a:lnTo>
                  <a:lnTo>
                    <a:pt x="4" y="247"/>
                  </a:lnTo>
                  <a:lnTo>
                    <a:pt x="7" y="244"/>
                  </a:lnTo>
                  <a:lnTo>
                    <a:pt x="10" y="242"/>
                  </a:lnTo>
                  <a:lnTo>
                    <a:pt x="13" y="242"/>
                  </a:lnTo>
                  <a:lnTo>
                    <a:pt x="17" y="243"/>
                  </a:lnTo>
                  <a:lnTo>
                    <a:pt x="22" y="247"/>
                  </a:lnTo>
                  <a:lnTo>
                    <a:pt x="29" y="250"/>
                  </a:lnTo>
                  <a:lnTo>
                    <a:pt x="35" y="253"/>
                  </a:lnTo>
                  <a:lnTo>
                    <a:pt x="41" y="254"/>
                  </a:lnTo>
                  <a:lnTo>
                    <a:pt x="49" y="255"/>
                  </a:lnTo>
                  <a:lnTo>
                    <a:pt x="55" y="255"/>
                  </a:lnTo>
                  <a:lnTo>
                    <a:pt x="61" y="253"/>
                  </a:lnTo>
                  <a:lnTo>
                    <a:pt x="68" y="250"/>
                  </a:lnTo>
                  <a:lnTo>
                    <a:pt x="73" y="244"/>
                  </a:lnTo>
                  <a:lnTo>
                    <a:pt x="74" y="234"/>
                  </a:lnTo>
                  <a:lnTo>
                    <a:pt x="73" y="226"/>
                  </a:lnTo>
                  <a:lnTo>
                    <a:pt x="72" y="217"/>
                  </a:lnTo>
                  <a:lnTo>
                    <a:pt x="68" y="208"/>
                  </a:lnTo>
                  <a:lnTo>
                    <a:pt x="62" y="200"/>
                  </a:lnTo>
                  <a:lnTo>
                    <a:pt x="58" y="191"/>
                  </a:lnTo>
                  <a:lnTo>
                    <a:pt x="53" y="182"/>
                  </a:lnTo>
                  <a:lnTo>
                    <a:pt x="49" y="173"/>
                  </a:lnTo>
                  <a:lnTo>
                    <a:pt x="43" y="165"/>
                  </a:lnTo>
                  <a:lnTo>
                    <a:pt x="39" y="157"/>
                  </a:lnTo>
                  <a:lnTo>
                    <a:pt x="34" y="147"/>
                  </a:lnTo>
                  <a:lnTo>
                    <a:pt x="28" y="130"/>
                  </a:lnTo>
                  <a:lnTo>
                    <a:pt x="21" y="114"/>
                  </a:lnTo>
                  <a:lnTo>
                    <a:pt x="15" y="97"/>
                  </a:lnTo>
                  <a:lnTo>
                    <a:pt x="11" y="79"/>
                  </a:lnTo>
                  <a:lnTo>
                    <a:pt x="7" y="61"/>
                  </a:lnTo>
                  <a:lnTo>
                    <a:pt x="3" y="43"/>
                  </a:lnTo>
                  <a:lnTo>
                    <a:pt x="1" y="24"/>
                  </a:lnTo>
                  <a:lnTo>
                    <a:pt x="0" y="4"/>
                  </a:lnTo>
                  <a:lnTo>
                    <a:pt x="1" y="3"/>
                  </a:lnTo>
                  <a:lnTo>
                    <a:pt x="2" y="1"/>
                  </a:lnTo>
                  <a:lnTo>
                    <a:pt x="4" y="0"/>
                  </a:lnTo>
                  <a:lnTo>
                    <a:pt x="7" y="0"/>
                  </a:lnTo>
                  <a:lnTo>
                    <a:pt x="10" y="6"/>
                  </a:lnTo>
                  <a:lnTo>
                    <a:pt x="12" y="15"/>
                  </a:lnTo>
                  <a:lnTo>
                    <a:pt x="12" y="22"/>
                  </a:lnTo>
                  <a:lnTo>
                    <a:pt x="14" y="31"/>
                  </a:lnTo>
                  <a:close/>
                </a:path>
              </a:pathLst>
            </a:custGeom>
            <a:solidFill>
              <a:srgbClr val="000000"/>
            </a:solidFill>
            <a:ln w="9525">
              <a:noFill/>
              <a:round/>
              <a:headEnd/>
              <a:tailEnd/>
            </a:ln>
          </p:spPr>
          <p:txBody>
            <a:bodyPr/>
            <a:lstStyle/>
            <a:p>
              <a:endParaRPr lang="fr-FR"/>
            </a:p>
          </p:txBody>
        </p:sp>
        <p:sp>
          <p:nvSpPr>
            <p:cNvPr id="19603" name="Freeform 298"/>
            <p:cNvSpPr>
              <a:spLocks/>
            </p:cNvSpPr>
            <p:nvPr/>
          </p:nvSpPr>
          <p:spPr bwMode="auto">
            <a:xfrm>
              <a:off x="2940" y="1307"/>
              <a:ext cx="20" cy="46"/>
            </a:xfrm>
            <a:custGeom>
              <a:avLst/>
              <a:gdLst>
                <a:gd name="T0" fmla="*/ 1 w 101"/>
                <a:gd name="T1" fmla="*/ 0 h 228"/>
                <a:gd name="T2" fmla="*/ 1 w 101"/>
                <a:gd name="T3" fmla="*/ 0 h 228"/>
                <a:gd name="T4" fmla="*/ 1 w 101"/>
                <a:gd name="T5" fmla="*/ 0 h 228"/>
                <a:gd name="T6" fmla="*/ 1 w 101"/>
                <a:gd name="T7" fmla="*/ 0 h 228"/>
                <a:gd name="T8" fmla="*/ 1 w 101"/>
                <a:gd name="T9" fmla="*/ 0 h 228"/>
                <a:gd name="T10" fmla="*/ 1 w 101"/>
                <a:gd name="T11" fmla="*/ 0 h 228"/>
                <a:gd name="T12" fmla="*/ 0 w 101"/>
                <a:gd name="T13" fmla="*/ 0 h 228"/>
                <a:gd name="T14" fmla="*/ 0 w 101"/>
                <a:gd name="T15" fmla="*/ 0 h 228"/>
                <a:gd name="T16" fmla="*/ 0 w 101"/>
                <a:gd name="T17" fmla="*/ 1 h 228"/>
                <a:gd name="T18" fmla="*/ 0 w 101"/>
                <a:gd name="T19" fmla="*/ 1 h 228"/>
                <a:gd name="T20" fmla="*/ 0 w 101"/>
                <a:gd name="T21" fmla="*/ 1 h 228"/>
                <a:gd name="T22" fmla="*/ 0 w 101"/>
                <a:gd name="T23" fmla="*/ 1 h 228"/>
                <a:gd name="T24" fmla="*/ 0 w 101"/>
                <a:gd name="T25" fmla="*/ 1 h 228"/>
                <a:gd name="T26" fmla="*/ 0 w 101"/>
                <a:gd name="T27" fmla="*/ 1 h 228"/>
                <a:gd name="T28" fmla="*/ 0 w 101"/>
                <a:gd name="T29" fmla="*/ 1 h 228"/>
                <a:gd name="T30" fmla="*/ 0 w 101"/>
                <a:gd name="T31" fmla="*/ 1 h 228"/>
                <a:gd name="T32" fmla="*/ 0 w 101"/>
                <a:gd name="T33" fmla="*/ 1 h 228"/>
                <a:gd name="T34" fmla="*/ 1 w 101"/>
                <a:gd name="T35" fmla="*/ 2 h 228"/>
                <a:gd name="T36" fmla="*/ 1 w 101"/>
                <a:gd name="T37" fmla="*/ 2 h 228"/>
                <a:gd name="T38" fmla="*/ 1 w 101"/>
                <a:gd name="T39" fmla="*/ 2 h 228"/>
                <a:gd name="T40" fmla="*/ 1 w 101"/>
                <a:gd name="T41" fmla="*/ 2 h 228"/>
                <a:gd name="T42" fmla="*/ 1 w 101"/>
                <a:gd name="T43" fmla="*/ 2 h 228"/>
                <a:gd name="T44" fmla="*/ 1 w 101"/>
                <a:gd name="T45" fmla="*/ 2 h 228"/>
                <a:gd name="T46" fmla="*/ 1 w 101"/>
                <a:gd name="T47" fmla="*/ 2 h 228"/>
                <a:gd name="T48" fmla="*/ 1 w 101"/>
                <a:gd name="T49" fmla="*/ 2 h 228"/>
                <a:gd name="T50" fmla="*/ 1 w 101"/>
                <a:gd name="T51" fmla="*/ 2 h 228"/>
                <a:gd name="T52" fmla="*/ 1 w 101"/>
                <a:gd name="T53" fmla="*/ 2 h 228"/>
                <a:gd name="T54" fmla="*/ 0 w 101"/>
                <a:gd name="T55" fmla="*/ 2 h 228"/>
                <a:gd name="T56" fmla="*/ 0 w 101"/>
                <a:gd name="T57" fmla="*/ 2 h 228"/>
                <a:gd name="T58" fmla="*/ 0 w 101"/>
                <a:gd name="T59" fmla="*/ 2 h 228"/>
                <a:gd name="T60" fmla="*/ 0 w 101"/>
                <a:gd name="T61" fmla="*/ 2 h 228"/>
                <a:gd name="T62" fmla="*/ 0 w 101"/>
                <a:gd name="T63" fmla="*/ 2 h 228"/>
                <a:gd name="T64" fmla="*/ 0 w 101"/>
                <a:gd name="T65" fmla="*/ 2 h 228"/>
                <a:gd name="T66" fmla="*/ 0 w 101"/>
                <a:gd name="T67" fmla="*/ 1 h 228"/>
                <a:gd name="T68" fmla="*/ 0 w 101"/>
                <a:gd name="T69" fmla="*/ 1 h 228"/>
                <a:gd name="T70" fmla="*/ 0 w 101"/>
                <a:gd name="T71" fmla="*/ 1 h 228"/>
                <a:gd name="T72" fmla="*/ 0 w 101"/>
                <a:gd name="T73" fmla="*/ 1 h 228"/>
                <a:gd name="T74" fmla="*/ 0 w 101"/>
                <a:gd name="T75" fmla="*/ 1 h 228"/>
                <a:gd name="T76" fmla="*/ 0 w 101"/>
                <a:gd name="T77" fmla="*/ 1 h 228"/>
                <a:gd name="T78" fmla="*/ 0 w 101"/>
                <a:gd name="T79" fmla="*/ 0 h 228"/>
                <a:gd name="T80" fmla="*/ 0 w 101"/>
                <a:gd name="T81" fmla="*/ 0 h 228"/>
                <a:gd name="T82" fmla="*/ 0 w 101"/>
                <a:gd name="T83" fmla="*/ 0 h 228"/>
                <a:gd name="T84" fmla="*/ 0 w 101"/>
                <a:gd name="T85" fmla="*/ 0 h 228"/>
                <a:gd name="T86" fmla="*/ 0 w 101"/>
                <a:gd name="T87" fmla="*/ 0 h 228"/>
                <a:gd name="T88" fmla="*/ 1 w 101"/>
                <a:gd name="T89" fmla="*/ 0 h 228"/>
                <a:gd name="T90" fmla="*/ 1 w 101"/>
                <a:gd name="T91" fmla="*/ 0 h 228"/>
                <a:gd name="T92" fmla="*/ 1 w 101"/>
                <a:gd name="T93" fmla="*/ 0 h 228"/>
                <a:gd name="T94" fmla="*/ 1 w 101"/>
                <a:gd name="T95" fmla="*/ 0 h 228"/>
                <a:gd name="T96" fmla="*/ 1 w 101"/>
                <a:gd name="T97" fmla="*/ 0 h 22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1"/>
                <a:gd name="T148" fmla="*/ 0 h 228"/>
                <a:gd name="T149" fmla="*/ 101 w 101"/>
                <a:gd name="T150" fmla="*/ 228 h 22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1" h="228">
                  <a:moveTo>
                    <a:pt x="95" y="6"/>
                  </a:moveTo>
                  <a:lnTo>
                    <a:pt x="94" y="13"/>
                  </a:lnTo>
                  <a:lnTo>
                    <a:pt x="90" y="15"/>
                  </a:lnTo>
                  <a:lnTo>
                    <a:pt x="83" y="17"/>
                  </a:lnTo>
                  <a:lnTo>
                    <a:pt x="77" y="19"/>
                  </a:lnTo>
                  <a:lnTo>
                    <a:pt x="66" y="29"/>
                  </a:lnTo>
                  <a:lnTo>
                    <a:pt x="55" y="42"/>
                  </a:lnTo>
                  <a:lnTo>
                    <a:pt x="48" y="54"/>
                  </a:lnTo>
                  <a:lnTo>
                    <a:pt x="42" y="68"/>
                  </a:lnTo>
                  <a:lnTo>
                    <a:pt x="37" y="84"/>
                  </a:lnTo>
                  <a:lnTo>
                    <a:pt x="35" y="98"/>
                  </a:lnTo>
                  <a:lnTo>
                    <a:pt x="34" y="114"/>
                  </a:lnTo>
                  <a:lnTo>
                    <a:pt x="36" y="131"/>
                  </a:lnTo>
                  <a:lnTo>
                    <a:pt x="42" y="144"/>
                  </a:lnTo>
                  <a:lnTo>
                    <a:pt x="47" y="156"/>
                  </a:lnTo>
                  <a:lnTo>
                    <a:pt x="52" y="169"/>
                  </a:lnTo>
                  <a:lnTo>
                    <a:pt x="59" y="181"/>
                  </a:lnTo>
                  <a:lnTo>
                    <a:pt x="67" y="192"/>
                  </a:lnTo>
                  <a:lnTo>
                    <a:pt x="76" y="202"/>
                  </a:lnTo>
                  <a:lnTo>
                    <a:pt x="87" y="211"/>
                  </a:lnTo>
                  <a:lnTo>
                    <a:pt x="101" y="216"/>
                  </a:lnTo>
                  <a:lnTo>
                    <a:pt x="101" y="219"/>
                  </a:lnTo>
                  <a:lnTo>
                    <a:pt x="100" y="222"/>
                  </a:lnTo>
                  <a:lnTo>
                    <a:pt x="97" y="226"/>
                  </a:lnTo>
                  <a:lnTo>
                    <a:pt x="95" y="228"/>
                  </a:lnTo>
                  <a:lnTo>
                    <a:pt x="84" y="228"/>
                  </a:lnTo>
                  <a:lnTo>
                    <a:pt x="73" y="227"/>
                  </a:lnTo>
                  <a:lnTo>
                    <a:pt x="63" y="223"/>
                  </a:lnTo>
                  <a:lnTo>
                    <a:pt x="53" y="219"/>
                  </a:lnTo>
                  <a:lnTo>
                    <a:pt x="45" y="213"/>
                  </a:lnTo>
                  <a:lnTo>
                    <a:pt x="36" y="207"/>
                  </a:lnTo>
                  <a:lnTo>
                    <a:pt x="29" y="198"/>
                  </a:lnTo>
                  <a:lnTo>
                    <a:pt x="24" y="189"/>
                  </a:lnTo>
                  <a:lnTo>
                    <a:pt x="11" y="170"/>
                  </a:lnTo>
                  <a:lnTo>
                    <a:pt x="5" y="149"/>
                  </a:lnTo>
                  <a:lnTo>
                    <a:pt x="3" y="127"/>
                  </a:lnTo>
                  <a:lnTo>
                    <a:pt x="0" y="104"/>
                  </a:lnTo>
                  <a:lnTo>
                    <a:pt x="5" y="89"/>
                  </a:lnTo>
                  <a:lnTo>
                    <a:pt x="9" y="73"/>
                  </a:lnTo>
                  <a:lnTo>
                    <a:pt x="15" y="57"/>
                  </a:lnTo>
                  <a:lnTo>
                    <a:pt x="23" y="44"/>
                  </a:lnTo>
                  <a:lnTo>
                    <a:pt x="31" y="30"/>
                  </a:lnTo>
                  <a:lnTo>
                    <a:pt x="43" y="17"/>
                  </a:lnTo>
                  <a:lnTo>
                    <a:pt x="55" y="8"/>
                  </a:lnTo>
                  <a:lnTo>
                    <a:pt x="70" y="0"/>
                  </a:lnTo>
                  <a:lnTo>
                    <a:pt x="76" y="1"/>
                  </a:lnTo>
                  <a:lnTo>
                    <a:pt x="83" y="2"/>
                  </a:lnTo>
                  <a:lnTo>
                    <a:pt x="89" y="4"/>
                  </a:lnTo>
                  <a:lnTo>
                    <a:pt x="95" y="6"/>
                  </a:lnTo>
                  <a:close/>
                </a:path>
              </a:pathLst>
            </a:custGeom>
            <a:solidFill>
              <a:srgbClr val="000000"/>
            </a:solidFill>
            <a:ln w="9525">
              <a:noFill/>
              <a:round/>
              <a:headEnd/>
              <a:tailEnd/>
            </a:ln>
          </p:spPr>
          <p:txBody>
            <a:bodyPr/>
            <a:lstStyle/>
            <a:p>
              <a:endParaRPr lang="fr-FR"/>
            </a:p>
          </p:txBody>
        </p:sp>
        <p:sp>
          <p:nvSpPr>
            <p:cNvPr id="19604" name="Freeform 299"/>
            <p:cNvSpPr>
              <a:spLocks/>
            </p:cNvSpPr>
            <p:nvPr/>
          </p:nvSpPr>
          <p:spPr bwMode="auto">
            <a:xfrm>
              <a:off x="2982" y="1310"/>
              <a:ext cx="15" cy="7"/>
            </a:xfrm>
            <a:custGeom>
              <a:avLst/>
              <a:gdLst>
                <a:gd name="T0" fmla="*/ 1 w 75"/>
                <a:gd name="T1" fmla="*/ 0 h 35"/>
                <a:gd name="T2" fmla="*/ 1 w 75"/>
                <a:gd name="T3" fmla="*/ 0 h 35"/>
                <a:gd name="T4" fmla="*/ 1 w 75"/>
                <a:gd name="T5" fmla="*/ 0 h 35"/>
                <a:gd name="T6" fmla="*/ 0 w 75"/>
                <a:gd name="T7" fmla="*/ 0 h 35"/>
                <a:gd name="T8" fmla="*/ 0 w 75"/>
                <a:gd name="T9" fmla="*/ 0 h 35"/>
                <a:gd name="T10" fmla="*/ 0 w 75"/>
                <a:gd name="T11" fmla="*/ 0 h 35"/>
                <a:gd name="T12" fmla="*/ 0 w 75"/>
                <a:gd name="T13" fmla="*/ 0 h 35"/>
                <a:gd name="T14" fmla="*/ 0 w 75"/>
                <a:gd name="T15" fmla="*/ 0 h 35"/>
                <a:gd name="T16" fmla="*/ 0 w 75"/>
                <a:gd name="T17" fmla="*/ 0 h 35"/>
                <a:gd name="T18" fmla="*/ 0 w 75"/>
                <a:gd name="T19" fmla="*/ 0 h 35"/>
                <a:gd name="T20" fmla="*/ 0 w 75"/>
                <a:gd name="T21" fmla="*/ 0 h 35"/>
                <a:gd name="T22" fmla="*/ 0 w 75"/>
                <a:gd name="T23" fmla="*/ 0 h 35"/>
                <a:gd name="T24" fmla="*/ 0 w 75"/>
                <a:gd name="T25" fmla="*/ 0 h 35"/>
                <a:gd name="T26" fmla="*/ 0 w 75"/>
                <a:gd name="T27" fmla="*/ 0 h 35"/>
                <a:gd name="T28" fmla="*/ 0 w 75"/>
                <a:gd name="T29" fmla="*/ 0 h 35"/>
                <a:gd name="T30" fmla="*/ 0 w 75"/>
                <a:gd name="T31" fmla="*/ 0 h 35"/>
                <a:gd name="T32" fmla="*/ 0 w 75"/>
                <a:gd name="T33" fmla="*/ 0 h 35"/>
                <a:gd name="T34" fmla="*/ 0 w 75"/>
                <a:gd name="T35" fmla="*/ 0 h 35"/>
                <a:gd name="T36" fmla="*/ 0 w 75"/>
                <a:gd name="T37" fmla="*/ 0 h 35"/>
                <a:gd name="T38" fmla="*/ 0 w 75"/>
                <a:gd name="T39" fmla="*/ 0 h 35"/>
                <a:gd name="T40" fmla="*/ 0 w 75"/>
                <a:gd name="T41" fmla="*/ 0 h 35"/>
                <a:gd name="T42" fmla="*/ 0 w 75"/>
                <a:gd name="T43" fmla="*/ 0 h 35"/>
                <a:gd name="T44" fmla="*/ 0 w 75"/>
                <a:gd name="T45" fmla="*/ 0 h 35"/>
                <a:gd name="T46" fmla="*/ 0 w 75"/>
                <a:gd name="T47" fmla="*/ 0 h 35"/>
                <a:gd name="T48" fmla="*/ 0 w 75"/>
                <a:gd name="T49" fmla="*/ 0 h 35"/>
                <a:gd name="T50" fmla="*/ 0 w 75"/>
                <a:gd name="T51" fmla="*/ 0 h 35"/>
                <a:gd name="T52" fmla="*/ 0 w 75"/>
                <a:gd name="T53" fmla="*/ 0 h 35"/>
                <a:gd name="T54" fmla="*/ 0 w 75"/>
                <a:gd name="T55" fmla="*/ 0 h 35"/>
                <a:gd name="T56" fmla="*/ 0 w 75"/>
                <a:gd name="T57" fmla="*/ 0 h 35"/>
                <a:gd name="T58" fmla="*/ 1 w 75"/>
                <a:gd name="T59" fmla="*/ 0 h 35"/>
                <a:gd name="T60" fmla="*/ 1 w 75"/>
                <a:gd name="T61" fmla="*/ 0 h 35"/>
                <a:gd name="T62" fmla="*/ 1 w 75"/>
                <a:gd name="T63" fmla="*/ 0 h 35"/>
                <a:gd name="T64" fmla="*/ 1 w 75"/>
                <a:gd name="T65" fmla="*/ 0 h 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5"/>
                <a:gd name="T100" fmla="*/ 0 h 35"/>
                <a:gd name="T101" fmla="*/ 75 w 75"/>
                <a:gd name="T102" fmla="*/ 35 h 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5" h="35">
                  <a:moveTo>
                    <a:pt x="75" y="18"/>
                  </a:moveTo>
                  <a:lnTo>
                    <a:pt x="71" y="25"/>
                  </a:lnTo>
                  <a:lnTo>
                    <a:pt x="63" y="26"/>
                  </a:lnTo>
                  <a:lnTo>
                    <a:pt x="53" y="25"/>
                  </a:lnTo>
                  <a:lnTo>
                    <a:pt x="45" y="26"/>
                  </a:lnTo>
                  <a:lnTo>
                    <a:pt x="39" y="26"/>
                  </a:lnTo>
                  <a:lnTo>
                    <a:pt x="34" y="27"/>
                  </a:lnTo>
                  <a:lnTo>
                    <a:pt x="29" y="30"/>
                  </a:lnTo>
                  <a:lnTo>
                    <a:pt x="25" y="32"/>
                  </a:lnTo>
                  <a:lnTo>
                    <a:pt x="19" y="34"/>
                  </a:lnTo>
                  <a:lnTo>
                    <a:pt x="14" y="35"/>
                  </a:lnTo>
                  <a:lnTo>
                    <a:pt x="10" y="35"/>
                  </a:lnTo>
                  <a:lnTo>
                    <a:pt x="5" y="34"/>
                  </a:lnTo>
                  <a:lnTo>
                    <a:pt x="3" y="29"/>
                  </a:lnTo>
                  <a:lnTo>
                    <a:pt x="0" y="22"/>
                  </a:lnTo>
                  <a:lnTo>
                    <a:pt x="0" y="17"/>
                  </a:lnTo>
                  <a:lnTo>
                    <a:pt x="0" y="11"/>
                  </a:lnTo>
                  <a:lnTo>
                    <a:pt x="5" y="8"/>
                  </a:lnTo>
                  <a:lnTo>
                    <a:pt x="9" y="5"/>
                  </a:lnTo>
                  <a:lnTo>
                    <a:pt x="14" y="3"/>
                  </a:lnTo>
                  <a:lnTo>
                    <a:pt x="19" y="2"/>
                  </a:lnTo>
                  <a:lnTo>
                    <a:pt x="26" y="1"/>
                  </a:lnTo>
                  <a:lnTo>
                    <a:pt x="31" y="1"/>
                  </a:lnTo>
                  <a:lnTo>
                    <a:pt x="36" y="0"/>
                  </a:lnTo>
                  <a:lnTo>
                    <a:pt x="42" y="0"/>
                  </a:lnTo>
                  <a:lnTo>
                    <a:pt x="47" y="1"/>
                  </a:lnTo>
                  <a:lnTo>
                    <a:pt x="51" y="3"/>
                  </a:lnTo>
                  <a:lnTo>
                    <a:pt x="55" y="5"/>
                  </a:lnTo>
                  <a:lnTo>
                    <a:pt x="60" y="8"/>
                  </a:lnTo>
                  <a:lnTo>
                    <a:pt x="64" y="11"/>
                  </a:lnTo>
                  <a:lnTo>
                    <a:pt x="68" y="14"/>
                  </a:lnTo>
                  <a:lnTo>
                    <a:pt x="71" y="16"/>
                  </a:lnTo>
                  <a:lnTo>
                    <a:pt x="75" y="18"/>
                  </a:lnTo>
                  <a:close/>
                </a:path>
              </a:pathLst>
            </a:custGeom>
            <a:solidFill>
              <a:srgbClr val="000000"/>
            </a:solidFill>
            <a:ln w="9525">
              <a:noFill/>
              <a:round/>
              <a:headEnd/>
              <a:tailEnd/>
            </a:ln>
          </p:spPr>
          <p:txBody>
            <a:bodyPr/>
            <a:lstStyle/>
            <a:p>
              <a:endParaRPr lang="fr-FR"/>
            </a:p>
          </p:txBody>
        </p:sp>
        <p:sp>
          <p:nvSpPr>
            <p:cNvPr id="19605" name="Freeform 300"/>
            <p:cNvSpPr>
              <a:spLocks/>
            </p:cNvSpPr>
            <p:nvPr/>
          </p:nvSpPr>
          <p:spPr bwMode="auto">
            <a:xfrm>
              <a:off x="3019" y="1316"/>
              <a:ext cx="36" cy="46"/>
            </a:xfrm>
            <a:custGeom>
              <a:avLst/>
              <a:gdLst>
                <a:gd name="T0" fmla="*/ 1 w 180"/>
                <a:gd name="T1" fmla="*/ 0 h 227"/>
                <a:gd name="T2" fmla="*/ 1 w 180"/>
                <a:gd name="T3" fmla="*/ 0 h 227"/>
                <a:gd name="T4" fmla="*/ 1 w 180"/>
                <a:gd name="T5" fmla="*/ 0 h 227"/>
                <a:gd name="T6" fmla="*/ 1 w 180"/>
                <a:gd name="T7" fmla="*/ 0 h 227"/>
                <a:gd name="T8" fmla="*/ 1 w 180"/>
                <a:gd name="T9" fmla="*/ 0 h 227"/>
                <a:gd name="T10" fmla="*/ 1 w 180"/>
                <a:gd name="T11" fmla="*/ 0 h 227"/>
                <a:gd name="T12" fmla="*/ 1 w 180"/>
                <a:gd name="T13" fmla="*/ 0 h 227"/>
                <a:gd name="T14" fmla="*/ 1 w 180"/>
                <a:gd name="T15" fmla="*/ 0 h 227"/>
                <a:gd name="T16" fmla="*/ 1 w 180"/>
                <a:gd name="T17" fmla="*/ 0 h 227"/>
                <a:gd name="T18" fmla="*/ 1 w 180"/>
                <a:gd name="T19" fmla="*/ 1 h 227"/>
                <a:gd name="T20" fmla="*/ 1 w 180"/>
                <a:gd name="T21" fmla="*/ 1 h 227"/>
                <a:gd name="T22" fmla="*/ 1 w 180"/>
                <a:gd name="T23" fmla="*/ 0 h 227"/>
                <a:gd name="T24" fmla="*/ 1 w 180"/>
                <a:gd name="T25" fmla="*/ 0 h 227"/>
                <a:gd name="T26" fmla="*/ 1 w 180"/>
                <a:gd name="T27" fmla="*/ 0 h 227"/>
                <a:gd name="T28" fmla="*/ 1 w 180"/>
                <a:gd name="T29" fmla="*/ 0 h 227"/>
                <a:gd name="T30" fmla="*/ 0 w 180"/>
                <a:gd name="T31" fmla="*/ 0 h 227"/>
                <a:gd name="T32" fmla="*/ 0 w 180"/>
                <a:gd name="T33" fmla="*/ 0 h 227"/>
                <a:gd name="T34" fmla="*/ 0 w 180"/>
                <a:gd name="T35" fmla="*/ 0 h 227"/>
                <a:gd name="T36" fmla="*/ 0 w 180"/>
                <a:gd name="T37" fmla="*/ 0 h 227"/>
                <a:gd name="T38" fmla="*/ 0 w 180"/>
                <a:gd name="T39" fmla="*/ 0 h 227"/>
                <a:gd name="T40" fmla="*/ 0 w 180"/>
                <a:gd name="T41" fmla="*/ 0 h 227"/>
                <a:gd name="T42" fmla="*/ 1 w 180"/>
                <a:gd name="T43" fmla="*/ 1 h 227"/>
                <a:gd name="T44" fmla="*/ 1 w 180"/>
                <a:gd name="T45" fmla="*/ 1 h 227"/>
                <a:gd name="T46" fmla="*/ 1 w 180"/>
                <a:gd name="T47" fmla="*/ 1 h 227"/>
                <a:gd name="T48" fmla="*/ 0 w 180"/>
                <a:gd name="T49" fmla="*/ 2 h 227"/>
                <a:gd name="T50" fmla="*/ 0 w 180"/>
                <a:gd name="T51" fmla="*/ 2 h 227"/>
                <a:gd name="T52" fmla="*/ 0 w 180"/>
                <a:gd name="T53" fmla="*/ 2 h 227"/>
                <a:gd name="T54" fmla="*/ 0 w 180"/>
                <a:gd name="T55" fmla="*/ 1 h 227"/>
                <a:gd name="T56" fmla="*/ 0 w 180"/>
                <a:gd name="T57" fmla="*/ 1 h 227"/>
                <a:gd name="T58" fmla="*/ 0 w 180"/>
                <a:gd name="T59" fmla="*/ 1 h 227"/>
                <a:gd name="T60" fmla="*/ 0 w 180"/>
                <a:gd name="T61" fmla="*/ 1 h 227"/>
                <a:gd name="T62" fmla="*/ 0 w 180"/>
                <a:gd name="T63" fmla="*/ 1 h 227"/>
                <a:gd name="T64" fmla="*/ 0 w 180"/>
                <a:gd name="T65" fmla="*/ 1 h 227"/>
                <a:gd name="T66" fmla="*/ 0 w 180"/>
                <a:gd name="T67" fmla="*/ 0 h 227"/>
                <a:gd name="T68" fmla="*/ 0 w 180"/>
                <a:gd name="T69" fmla="*/ 0 h 227"/>
                <a:gd name="T70" fmla="*/ 0 w 180"/>
                <a:gd name="T71" fmla="*/ 0 h 227"/>
                <a:gd name="T72" fmla="*/ 0 w 180"/>
                <a:gd name="T73" fmla="*/ 0 h 227"/>
                <a:gd name="T74" fmla="*/ 1 w 180"/>
                <a:gd name="T75" fmla="*/ 0 h 227"/>
                <a:gd name="T76" fmla="*/ 1 w 180"/>
                <a:gd name="T77" fmla="*/ 0 h 227"/>
                <a:gd name="T78" fmla="*/ 1 w 180"/>
                <a:gd name="T79" fmla="*/ 0 h 227"/>
                <a:gd name="T80" fmla="*/ 1 w 180"/>
                <a:gd name="T81" fmla="*/ 0 h 227"/>
                <a:gd name="T82" fmla="*/ 1 w 180"/>
                <a:gd name="T83" fmla="*/ 0 h 227"/>
                <a:gd name="T84" fmla="*/ 1 w 180"/>
                <a:gd name="T85" fmla="*/ 0 h 2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0"/>
                <a:gd name="T130" fmla="*/ 0 h 227"/>
                <a:gd name="T131" fmla="*/ 180 w 180"/>
                <a:gd name="T132" fmla="*/ 227 h 2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0" h="227">
                  <a:moveTo>
                    <a:pt x="139" y="28"/>
                  </a:moveTo>
                  <a:lnTo>
                    <a:pt x="145" y="26"/>
                  </a:lnTo>
                  <a:lnTo>
                    <a:pt x="149" y="24"/>
                  </a:lnTo>
                  <a:lnTo>
                    <a:pt x="154" y="21"/>
                  </a:lnTo>
                  <a:lnTo>
                    <a:pt x="158" y="17"/>
                  </a:lnTo>
                  <a:lnTo>
                    <a:pt x="163" y="12"/>
                  </a:lnTo>
                  <a:lnTo>
                    <a:pt x="167" y="8"/>
                  </a:lnTo>
                  <a:lnTo>
                    <a:pt x="171" y="4"/>
                  </a:lnTo>
                  <a:lnTo>
                    <a:pt x="174" y="0"/>
                  </a:lnTo>
                  <a:lnTo>
                    <a:pt x="179" y="4"/>
                  </a:lnTo>
                  <a:lnTo>
                    <a:pt x="180" y="9"/>
                  </a:lnTo>
                  <a:lnTo>
                    <a:pt x="179" y="16"/>
                  </a:lnTo>
                  <a:lnTo>
                    <a:pt x="178" y="22"/>
                  </a:lnTo>
                  <a:lnTo>
                    <a:pt x="174" y="29"/>
                  </a:lnTo>
                  <a:lnTo>
                    <a:pt x="170" y="37"/>
                  </a:lnTo>
                  <a:lnTo>
                    <a:pt x="166" y="45"/>
                  </a:lnTo>
                  <a:lnTo>
                    <a:pt x="160" y="52"/>
                  </a:lnTo>
                  <a:lnTo>
                    <a:pt x="154" y="60"/>
                  </a:lnTo>
                  <a:lnTo>
                    <a:pt x="148" y="66"/>
                  </a:lnTo>
                  <a:lnTo>
                    <a:pt x="140" y="70"/>
                  </a:lnTo>
                  <a:lnTo>
                    <a:pt x="131" y="73"/>
                  </a:lnTo>
                  <a:lnTo>
                    <a:pt x="126" y="67"/>
                  </a:lnTo>
                  <a:lnTo>
                    <a:pt x="120" y="60"/>
                  </a:lnTo>
                  <a:lnTo>
                    <a:pt x="114" y="53"/>
                  </a:lnTo>
                  <a:lnTo>
                    <a:pt x="108" y="48"/>
                  </a:lnTo>
                  <a:lnTo>
                    <a:pt x="100" y="43"/>
                  </a:lnTo>
                  <a:lnTo>
                    <a:pt x="93" y="40"/>
                  </a:lnTo>
                  <a:lnTo>
                    <a:pt x="84" y="38"/>
                  </a:lnTo>
                  <a:lnTo>
                    <a:pt x="76" y="38"/>
                  </a:lnTo>
                  <a:lnTo>
                    <a:pt x="70" y="38"/>
                  </a:lnTo>
                  <a:lnTo>
                    <a:pt x="63" y="38"/>
                  </a:lnTo>
                  <a:lnTo>
                    <a:pt x="57" y="38"/>
                  </a:lnTo>
                  <a:lnTo>
                    <a:pt x="51" y="39"/>
                  </a:lnTo>
                  <a:lnTo>
                    <a:pt x="44" y="40"/>
                  </a:lnTo>
                  <a:lnTo>
                    <a:pt x="39" y="42"/>
                  </a:lnTo>
                  <a:lnTo>
                    <a:pt x="34" y="45"/>
                  </a:lnTo>
                  <a:lnTo>
                    <a:pt x="30" y="48"/>
                  </a:lnTo>
                  <a:lnTo>
                    <a:pt x="36" y="49"/>
                  </a:lnTo>
                  <a:lnTo>
                    <a:pt x="41" y="51"/>
                  </a:lnTo>
                  <a:lnTo>
                    <a:pt x="46" y="54"/>
                  </a:lnTo>
                  <a:lnTo>
                    <a:pt x="52" y="57"/>
                  </a:lnTo>
                  <a:lnTo>
                    <a:pt x="56" y="61"/>
                  </a:lnTo>
                  <a:lnTo>
                    <a:pt x="61" y="65"/>
                  </a:lnTo>
                  <a:lnTo>
                    <a:pt x="64" y="69"/>
                  </a:lnTo>
                  <a:lnTo>
                    <a:pt x="69" y="74"/>
                  </a:lnTo>
                  <a:lnTo>
                    <a:pt x="78" y="104"/>
                  </a:lnTo>
                  <a:lnTo>
                    <a:pt x="78" y="135"/>
                  </a:lnTo>
                  <a:lnTo>
                    <a:pt x="72" y="167"/>
                  </a:lnTo>
                  <a:lnTo>
                    <a:pt x="61" y="196"/>
                  </a:lnTo>
                  <a:lnTo>
                    <a:pt x="58" y="205"/>
                  </a:lnTo>
                  <a:lnTo>
                    <a:pt x="56" y="214"/>
                  </a:lnTo>
                  <a:lnTo>
                    <a:pt x="53" y="223"/>
                  </a:lnTo>
                  <a:lnTo>
                    <a:pt x="44" y="227"/>
                  </a:lnTo>
                  <a:lnTo>
                    <a:pt x="39" y="221"/>
                  </a:lnTo>
                  <a:lnTo>
                    <a:pt x="41" y="203"/>
                  </a:lnTo>
                  <a:lnTo>
                    <a:pt x="43" y="183"/>
                  </a:lnTo>
                  <a:lnTo>
                    <a:pt x="46" y="162"/>
                  </a:lnTo>
                  <a:lnTo>
                    <a:pt x="48" y="141"/>
                  </a:lnTo>
                  <a:lnTo>
                    <a:pt x="46" y="121"/>
                  </a:lnTo>
                  <a:lnTo>
                    <a:pt x="41" y="103"/>
                  </a:lnTo>
                  <a:lnTo>
                    <a:pt x="30" y="86"/>
                  </a:lnTo>
                  <a:lnTo>
                    <a:pt x="13" y="73"/>
                  </a:lnTo>
                  <a:lnTo>
                    <a:pt x="9" y="72"/>
                  </a:lnTo>
                  <a:lnTo>
                    <a:pt x="5" y="71"/>
                  </a:lnTo>
                  <a:lnTo>
                    <a:pt x="2" y="69"/>
                  </a:lnTo>
                  <a:lnTo>
                    <a:pt x="0" y="66"/>
                  </a:lnTo>
                  <a:lnTo>
                    <a:pt x="3" y="52"/>
                  </a:lnTo>
                  <a:lnTo>
                    <a:pt x="10" y="41"/>
                  </a:lnTo>
                  <a:lnTo>
                    <a:pt x="18" y="29"/>
                  </a:lnTo>
                  <a:lnTo>
                    <a:pt x="27" y="19"/>
                  </a:lnTo>
                  <a:lnTo>
                    <a:pt x="35" y="13"/>
                  </a:lnTo>
                  <a:lnTo>
                    <a:pt x="44" y="8"/>
                  </a:lnTo>
                  <a:lnTo>
                    <a:pt x="53" y="5"/>
                  </a:lnTo>
                  <a:lnTo>
                    <a:pt x="62" y="2"/>
                  </a:lnTo>
                  <a:lnTo>
                    <a:pt x="72" y="0"/>
                  </a:lnTo>
                  <a:lnTo>
                    <a:pt x="82" y="0"/>
                  </a:lnTo>
                  <a:lnTo>
                    <a:pt x="92" y="0"/>
                  </a:lnTo>
                  <a:lnTo>
                    <a:pt x="101" y="2"/>
                  </a:lnTo>
                  <a:lnTo>
                    <a:pt x="107" y="4"/>
                  </a:lnTo>
                  <a:lnTo>
                    <a:pt x="112" y="7"/>
                  </a:lnTo>
                  <a:lnTo>
                    <a:pt x="117" y="9"/>
                  </a:lnTo>
                  <a:lnTo>
                    <a:pt x="122" y="12"/>
                  </a:lnTo>
                  <a:lnTo>
                    <a:pt x="128" y="16"/>
                  </a:lnTo>
                  <a:lnTo>
                    <a:pt x="132" y="19"/>
                  </a:lnTo>
                  <a:lnTo>
                    <a:pt x="136" y="23"/>
                  </a:lnTo>
                  <a:lnTo>
                    <a:pt x="139" y="28"/>
                  </a:lnTo>
                  <a:close/>
                </a:path>
              </a:pathLst>
            </a:custGeom>
            <a:solidFill>
              <a:srgbClr val="000000"/>
            </a:solidFill>
            <a:ln w="9525">
              <a:noFill/>
              <a:round/>
              <a:headEnd/>
              <a:tailEnd/>
            </a:ln>
          </p:spPr>
          <p:txBody>
            <a:bodyPr/>
            <a:lstStyle/>
            <a:p>
              <a:endParaRPr lang="fr-FR"/>
            </a:p>
          </p:txBody>
        </p:sp>
        <p:sp>
          <p:nvSpPr>
            <p:cNvPr id="19606" name="Freeform 301"/>
            <p:cNvSpPr>
              <a:spLocks/>
            </p:cNvSpPr>
            <p:nvPr/>
          </p:nvSpPr>
          <p:spPr bwMode="auto">
            <a:xfrm>
              <a:off x="3044" y="1327"/>
              <a:ext cx="12" cy="35"/>
            </a:xfrm>
            <a:custGeom>
              <a:avLst/>
              <a:gdLst>
                <a:gd name="T0" fmla="*/ 0 w 64"/>
                <a:gd name="T1" fmla="*/ 0 h 173"/>
                <a:gd name="T2" fmla="*/ 0 w 64"/>
                <a:gd name="T3" fmla="*/ 0 h 173"/>
                <a:gd name="T4" fmla="*/ 0 w 64"/>
                <a:gd name="T5" fmla="*/ 1 h 173"/>
                <a:gd name="T6" fmla="*/ 0 w 64"/>
                <a:gd name="T7" fmla="*/ 1 h 173"/>
                <a:gd name="T8" fmla="*/ 0 w 64"/>
                <a:gd name="T9" fmla="*/ 1 h 173"/>
                <a:gd name="T10" fmla="*/ 0 w 64"/>
                <a:gd name="T11" fmla="*/ 1 h 173"/>
                <a:gd name="T12" fmla="*/ 0 w 64"/>
                <a:gd name="T13" fmla="*/ 1 h 173"/>
                <a:gd name="T14" fmla="*/ 0 w 64"/>
                <a:gd name="T15" fmla="*/ 1 h 173"/>
                <a:gd name="T16" fmla="*/ 0 w 64"/>
                <a:gd name="T17" fmla="*/ 1 h 173"/>
                <a:gd name="T18" fmla="*/ 0 w 64"/>
                <a:gd name="T19" fmla="*/ 1 h 173"/>
                <a:gd name="T20" fmla="*/ 0 w 64"/>
                <a:gd name="T21" fmla="*/ 1 h 173"/>
                <a:gd name="T22" fmla="*/ 0 w 64"/>
                <a:gd name="T23" fmla="*/ 1 h 173"/>
                <a:gd name="T24" fmla="*/ 0 w 64"/>
                <a:gd name="T25" fmla="*/ 1 h 173"/>
                <a:gd name="T26" fmla="*/ 0 w 64"/>
                <a:gd name="T27" fmla="*/ 1 h 173"/>
                <a:gd name="T28" fmla="*/ 0 w 64"/>
                <a:gd name="T29" fmla="*/ 1 h 173"/>
                <a:gd name="T30" fmla="*/ 0 w 64"/>
                <a:gd name="T31" fmla="*/ 1 h 173"/>
                <a:gd name="T32" fmla="*/ 0 w 64"/>
                <a:gd name="T33" fmla="*/ 1 h 173"/>
                <a:gd name="T34" fmla="*/ 0 w 64"/>
                <a:gd name="T35" fmla="*/ 1 h 173"/>
                <a:gd name="T36" fmla="*/ 0 w 64"/>
                <a:gd name="T37" fmla="*/ 1 h 173"/>
                <a:gd name="T38" fmla="*/ 0 w 64"/>
                <a:gd name="T39" fmla="*/ 1 h 173"/>
                <a:gd name="T40" fmla="*/ 0 w 64"/>
                <a:gd name="T41" fmla="*/ 1 h 173"/>
                <a:gd name="T42" fmla="*/ 0 w 64"/>
                <a:gd name="T43" fmla="*/ 1 h 173"/>
                <a:gd name="T44" fmla="*/ 0 w 64"/>
                <a:gd name="T45" fmla="*/ 0 h 173"/>
                <a:gd name="T46" fmla="*/ 0 w 64"/>
                <a:gd name="T47" fmla="*/ 0 h 173"/>
                <a:gd name="T48" fmla="*/ 0 w 64"/>
                <a:gd name="T49" fmla="*/ 0 h 173"/>
                <a:gd name="T50" fmla="*/ 0 w 64"/>
                <a:gd name="T51" fmla="*/ 0 h 173"/>
                <a:gd name="T52" fmla="*/ 0 w 64"/>
                <a:gd name="T53" fmla="*/ 0 h 173"/>
                <a:gd name="T54" fmla="*/ 0 w 64"/>
                <a:gd name="T55" fmla="*/ 0 h 173"/>
                <a:gd name="T56" fmla="*/ 0 w 64"/>
                <a:gd name="T57" fmla="*/ 0 h 173"/>
                <a:gd name="T58" fmla="*/ 0 w 64"/>
                <a:gd name="T59" fmla="*/ 0 h 173"/>
                <a:gd name="T60" fmla="*/ 0 w 64"/>
                <a:gd name="T61" fmla="*/ 0 h 173"/>
                <a:gd name="T62" fmla="*/ 0 w 64"/>
                <a:gd name="T63" fmla="*/ 0 h 173"/>
                <a:gd name="T64" fmla="*/ 0 w 64"/>
                <a:gd name="T65" fmla="*/ 0 h 1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173"/>
                <a:gd name="T101" fmla="*/ 64 w 64"/>
                <a:gd name="T102" fmla="*/ 173 h 1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173">
                  <a:moveTo>
                    <a:pt x="64" y="27"/>
                  </a:moveTo>
                  <a:lnTo>
                    <a:pt x="63" y="45"/>
                  </a:lnTo>
                  <a:lnTo>
                    <a:pt x="62" y="63"/>
                  </a:lnTo>
                  <a:lnTo>
                    <a:pt x="60" y="81"/>
                  </a:lnTo>
                  <a:lnTo>
                    <a:pt x="56" y="98"/>
                  </a:lnTo>
                  <a:lnTo>
                    <a:pt x="52" y="116"/>
                  </a:lnTo>
                  <a:lnTo>
                    <a:pt x="47" y="133"/>
                  </a:lnTo>
                  <a:lnTo>
                    <a:pt x="41" y="149"/>
                  </a:lnTo>
                  <a:lnTo>
                    <a:pt x="32" y="163"/>
                  </a:lnTo>
                  <a:lnTo>
                    <a:pt x="26" y="169"/>
                  </a:lnTo>
                  <a:lnTo>
                    <a:pt x="19" y="172"/>
                  </a:lnTo>
                  <a:lnTo>
                    <a:pt x="11" y="173"/>
                  </a:lnTo>
                  <a:lnTo>
                    <a:pt x="4" y="172"/>
                  </a:lnTo>
                  <a:lnTo>
                    <a:pt x="2" y="169"/>
                  </a:lnTo>
                  <a:lnTo>
                    <a:pt x="0" y="165"/>
                  </a:lnTo>
                  <a:lnTo>
                    <a:pt x="2" y="162"/>
                  </a:lnTo>
                  <a:lnTo>
                    <a:pt x="4" y="159"/>
                  </a:lnTo>
                  <a:lnTo>
                    <a:pt x="13" y="141"/>
                  </a:lnTo>
                  <a:lnTo>
                    <a:pt x="20" y="122"/>
                  </a:lnTo>
                  <a:lnTo>
                    <a:pt x="28" y="104"/>
                  </a:lnTo>
                  <a:lnTo>
                    <a:pt x="34" y="84"/>
                  </a:lnTo>
                  <a:lnTo>
                    <a:pt x="39" y="66"/>
                  </a:lnTo>
                  <a:lnTo>
                    <a:pt x="44" y="46"/>
                  </a:lnTo>
                  <a:lnTo>
                    <a:pt x="47" y="25"/>
                  </a:lnTo>
                  <a:lnTo>
                    <a:pt x="48" y="4"/>
                  </a:lnTo>
                  <a:lnTo>
                    <a:pt x="50" y="3"/>
                  </a:lnTo>
                  <a:lnTo>
                    <a:pt x="52" y="0"/>
                  </a:lnTo>
                  <a:lnTo>
                    <a:pt x="54" y="0"/>
                  </a:lnTo>
                  <a:lnTo>
                    <a:pt x="57" y="1"/>
                  </a:lnTo>
                  <a:lnTo>
                    <a:pt x="61" y="7"/>
                  </a:lnTo>
                  <a:lnTo>
                    <a:pt x="63" y="13"/>
                  </a:lnTo>
                  <a:lnTo>
                    <a:pt x="64" y="20"/>
                  </a:lnTo>
                  <a:lnTo>
                    <a:pt x="64" y="27"/>
                  </a:lnTo>
                  <a:close/>
                </a:path>
              </a:pathLst>
            </a:custGeom>
            <a:solidFill>
              <a:srgbClr val="000000"/>
            </a:solidFill>
            <a:ln w="9525">
              <a:noFill/>
              <a:round/>
              <a:headEnd/>
              <a:tailEnd/>
            </a:ln>
          </p:spPr>
          <p:txBody>
            <a:bodyPr/>
            <a:lstStyle/>
            <a:p>
              <a:endParaRPr lang="fr-FR"/>
            </a:p>
          </p:txBody>
        </p:sp>
        <p:sp>
          <p:nvSpPr>
            <p:cNvPr id="19607" name="Freeform 302"/>
            <p:cNvSpPr>
              <a:spLocks/>
            </p:cNvSpPr>
            <p:nvPr/>
          </p:nvSpPr>
          <p:spPr bwMode="auto">
            <a:xfrm>
              <a:off x="3058" y="1338"/>
              <a:ext cx="23" cy="111"/>
            </a:xfrm>
            <a:custGeom>
              <a:avLst/>
              <a:gdLst>
                <a:gd name="T0" fmla="*/ 0 w 118"/>
                <a:gd name="T1" fmla="*/ 0 h 553"/>
                <a:gd name="T2" fmla="*/ 0 w 118"/>
                <a:gd name="T3" fmla="*/ 0 h 553"/>
                <a:gd name="T4" fmla="*/ 0 w 118"/>
                <a:gd name="T5" fmla="*/ 0 h 553"/>
                <a:gd name="T6" fmla="*/ 0 w 118"/>
                <a:gd name="T7" fmla="*/ 0 h 553"/>
                <a:gd name="T8" fmla="*/ 1 w 118"/>
                <a:gd name="T9" fmla="*/ 1 h 553"/>
                <a:gd name="T10" fmla="*/ 1 w 118"/>
                <a:gd name="T11" fmla="*/ 1 h 553"/>
                <a:gd name="T12" fmla="*/ 1 w 118"/>
                <a:gd name="T13" fmla="*/ 1 h 553"/>
                <a:gd name="T14" fmla="*/ 1 w 118"/>
                <a:gd name="T15" fmla="*/ 1 h 553"/>
                <a:gd name="T16" fmla="*/ 1 w 118"/>
                <a:gd name="T17" fmla="*/ 1 h 553"/>
                <a:gd name="T18" fmla="*/ 1 w 118"/>
                <a:gd name="T19" fmla="*/ 1 h 553"/>
                <a:gd name="T20" fmla="*/ 1 w 118"/>
                <a:gd name="T21" fmla="*/ 2 h 553"/>
                <a:gd name="T22" fmla="*/ 1 w 118"/>
                <a:gd name="T23" fmla="*/ 2 h 553"/>
                <a:gd name="T24" fmla="*/ 1 w 118"/>
                <a:gd name="T25" fmla="*/ 2 h 553"/>
                <a:gd name="T26" fmla="*/ 1 w 118"/>
                <a:gd name="T27" fmla="*/ 2 h 553"/>
                <a:gd name="T28" fmla="*/ 1 w 118"/>
                <a:gd name="T29" fmla="*/ 3 h 553"/>
                <a:gd name="T30" fmla="*/ 1 w 118"/>
                <a:gd name="T31" fmla="*/ 3 h 553"/>
                <a:gd name="T32" fmla="*/ 1 w 118"/>
                <a:gd name="T33" fmla="*/ 3 h 553"/>
                <a:gd name="T34" fmla="*/ 1 w 118"/>
                <a:gd name="T35" fmla="*/ 3 h 553"/>
                <a:gd name="T36" fmla="*/ 1 w 118"/>
                <a:gd name="T37" fmla="*/ 4 h 553"/>
                <a:gd name="T38" fmla="*/ 1 w 118"/>
                <a:gd name="T39" fmla="*/ 4 h 553"/>
                <a:gd name="T40" fmla="*/ 1 w 118"/>
                <a:gd name="T41" fmla="*/ 4 h 553"/>
                <a:gd name="T42" fmla="*/ 1 w 118"/>
                <a:gd name="T43" fmla="*/ 4 h 553"/>
                <a:gd name="T44" fmla="*/ 1 w 118"/>
                <a:gd name="T45" fmla="*/ 4 h 553"/>
                <a:gd name="T46" fmla="*/ 1 w 118"/>
                <a:gd name="T47" fmla="*/ 4 h 553"/>
                <a:gd name="T48" fmla="*/ 0 w 118"/>
                <a:gd name="T49" fmla="*/ 4 h 553"/>
                <a:gd name="T50" fmla="*/ 0 w 118"/>
                <a:gd name="T51" fmla="*/ 4 h 553"/>
                <a:gd name="T52" fmla="*/ 0 w 118"/>
                <a:gd name="T53" fmla="*/ 4 h 553"/>
                <a:gd name="T54" fmla="*/ 0 w 118"/>
                <a:gd name="T55" fmla="*/ 4 h 553"/>
                <a:gd name="T56" fmla="*/ 0 w 118"/>
                <a:gd name="T57" fmla="*/ 4 h 553"/>
                <a:gd name="T58" fmla="*/ 0 w 118"/>
                <a:gd name="T59" fmla="*/ 4 h 553"/>
                <a:gd name="T60" fmla="*/ 0 w 118"/>
                <a:gd name="T61" fmla="*/ 4 h 553"/>
                <a:gd name="T62" fmla="*/ 0 w 118"/>
                <a:gd name="T63" fmla="*/ 4 h 553"/>
                <a:gd name="T64" fmla="*/ 0 w 118"/>
                <a:gd name="T65" fmla="*/ 4 h 553"/>
                <a:gd name="T66" fmla="*/ 0 w 118"/>
                <a:gd name="T67" fmla="*/ 4 h 553"/>
                <a:gd name="T68" fmla="*/ 0 w 118"/>
                <a:gd name="T69" fmla="*/ 4 h 553"/>
                <a:gd name="T70" fmla="*/ 0 w 118"/>
                <a:gd name="T71" fmla="*/ 4 h 553"/>
                <a:gd name="T72" fmla="*/ 1 w 118"/>
                <a:gd name="T73" fmla="*/ 4 h 553"/>
                <a:gd name="T74" fmla="*/ 1 w 118"/>
                <a:gd name="T75" fmla="*/ 3 h 553"/>
                <a:gd name="T76" fmla="*/ 1 w 118"/>
                <a:gd name="T77" fmla="*/ 3 h 553"/>
                <a:gd name="T78" fmla="*/ 1 w 118"/>
                <a:gd name="T79" fmla="*/ 3 h 553"/>
                <a:gd name="T80" fmla="*/ 1 w 118"/>
                <a:gd name="T81" fmla="*/ 3 h 553"/>
                <a:gd name="T82" fmla="*/ 1 w 118"/>
                <a:gd name="T83" fmla="*/ 3 h 553"/>
                <a:gd name="T84" fmla="*/ 1 w 118"/>
                <a:gd name="T85" fmla="*/ 2 h 553"/>
                <a:gd name="T86" fmla="*/ 1 w 118"/>
                <a:gd name="T87" fmla="*/ 2 h 553"/>
                <a:gd name="T88" fmla="*/ 1 w 118"/>
                <a:gd name="T89" fmla="*/ 2 h 553"/>
                <a:gd name="T90" fmla="*/ 1 w 118"/>
                <a:gd name="T91" fmla="*/ 1 h 553"/>
                <a:gd name="T92" fmla="*/ 0 w 118"/>
                <a:gd name="T93" fmla="*/ 1 h 553"/>
                <a:gd name="T94" fmla="*/ 0 w 118"/>
                <a:gd name="T95" fmla="*/ 1 h 553"/>
                <a:gd name="T96" fmla="*/ 0 w 118"/>
                <a:gd name="T97" fmla="*/ 1 h 553"/>
                <a:gd name="T98" fmla="*/ 0 w 118"/>
                <a:gd name="T99" fmla="*/ 0 h 553"/>
                <a:gd name="T100" fmla="*/ 0 w 118"/>
                <a:gd name="T101" fmla="*/ 0 h 553"/>
                <a:gd name="T102" fmla="*/ 0 w 118"/>
                <a:gd name="T103" fmla="*/ 0 h 553"/>
                <a:gd name="T104" fmla="*/ 0 w 118"/>
                <a:gd name="T105" fmla="*/ 0 h 553"/>
                <a:gd name="T106" fmla="*/ 0 w 118"/>
                <a:gd name="T107" fmla="*/ 0 h 553"/>
                <a:gd name="T108" fmla="*/ 0 w 118"/>
                <a:gd name="T109" fmla="*/ 0 h 553"/>
                <a:gd name="T110" fmla="*/ 0 w 118"/>
                <a:gd name="T111" fmla="*/ 0 h 553"/>
                <a:gd name="T112" fmla="*/ 0 w 118"/>
                <a:gd name="T113" fmla="*/ 0 h 553"/>
                <a:gd name="T114" fmla="*/ 0 w 118"/>
                <a:gd name="T115" fmla="*/ 0 h 553"/>
                <a:gd name="T116" fmla="*/ 0 w 118"/>
                <a:gd name="T117" fmla="*/ 0 h 553"/>
                <a:gd name="T118" fmla="*/ 0 w 118"/>
                <a:gd name="T119" fmla="*/ 0 h 553"/>
                <a:gd name="T120" fmla="*/ 0 w 118"/>
                <a:gd name="T121" fmla="*/ 0 h 5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8"/>
                <a:gd name="T184" fmla="*/ 0 h 553"/>
                <a:gd name="T185" fmla="*/ 118 w 118"/>
                <a:gd name="T186" fmla="*/ 553 h 5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8" h="553">
                  <a:moveTo>
                    <a:pt x="33" y="19"/>
                  </a:moveTo>
                  <a:lnTo>
                    <a:pt x="43" y="32"/>
                  </a:lnTo>
                  <a:lnTo>
                    <a:pt x="52" y="45"/>
                  </a:lnTo>
                  <a:lnTo>
                    <a:pt x="60" y="59"/>
                  </a:lnTo>
                  <a:lnTo>
                    <a:pt x="68" y="74"/>
                  </a:lnTo>
                  <a:lnTo>
                    <a:pt x="74" y="87"/>
                  </a:lnTo>
                  <a:lnTo>
                    <a:pt x="80" y="102"/>
                  </a:lnTo>
                  <a:lnTo>
                    <a:pt x="87" y="117"/>
                  </a:lnTo>
                  <a:lnTo>
                    <a:pt x="93" y="131"/>
                  </a:lnTo>
                  <a:lnTo>
                    <a:pt x="102" y="160"/>
                  </a:lnTo>
                  <a:lnTo>
                    <a:pt x="109" y="189"/>
                  </a:lnTo>
                  <a:lnTo>
                    <a:pt x="114" y="219"/>
                  </a:lnTo>
                  <a:lnTo>
                    <a:pt x="117" y="248"/>
                  </a:lnTo>
                  <a:lnTo>
                    <a:pt x="118" y="282"/>
                  </a:lnTo>
                  <a:lnTo>
                    <a:pt x="118" y="314"/>
                  </a:lnTo>
                  <a:lnTo>
                    <a:pt x="117" y="347"/>
                  </a:lnTo>
                  <a:lnTo>
                    <a:pt x="114" y="377"/>
                  </a:lnTo>
                  <a:lnTo>
                    <a:pt x="110" y="409"/>
                  </a:lnTo>
                  <a:lnTo>
                    <a:pt x="102" y="438"/>
                  </a:lnTo>
                  <a:lnTo>
                    <a:pt x="94" y="468"/>
                  </a:lnTo>
                  <a:lnTo>
                    <a:pt x="83" y="495"/>
                  </a:lnTo>
                  <a:lnTo>
                    <a:pt x="77" y="502"/>
                  </a:lnTo>
                  <a:lnTo>
                    <a:pt x="72" y="511"/>
                  </a:lnTo>
                  <a:lnTo>
                    <a:pt x="67" y="518"/>
                  </a:lnTo>
                  <a:lnTo>
                    <a:pt x="62" y="526"/>
                  </a:lnTo>
                  <a:lnTo>
                    <a:pt x="57" y="535"/>
                  </a:lnTo>
                  <a:lnTo>
                    <a:pt x="51" y="541"/>
                  </a:lnTo>
                  <a:lnTo>
                    <a:pt x="43" y="547"/>
                  </a:lnTo>
                  <a:lnTo>
                    <a:pt x="35" y="553"/>
                  </a:lnTo>
                  <a:lnTo>
                    <a:pt x="31" y="553"/>
                  </a:lnTo>
                  <a:lnTo>
                    <a:pt x="28" y="552"/>
                  </a:lnTo>
                  <a:lnTo>
                    <a:pt x="24" y="550"/>
                  </a:lnTo>
                  <a:lnTo>
                    <a:pt x="24" y="545"/>
                  </a:lnTo>
                  <a:lnTo>
                    <a:pt x="40" y="524"/>
                  </a:lnTo>
                  <a:lnTo>
                    <a:pt x="53" y="502"/>
                  </a:lnTo>
                  <a:lnTo>
                    <a:pt x="62" y="479"/>
                  </a:lnTo>
                  <a:lnTo>
                    <a:pt x="70" y="455"/>
                  </a:lnTo>
                  <a:lnTo>
                    <a:pt x="75" y="430"/>
                  </a:lnTo>
                  <a:lnTo>
                    <a:pt x="78" y="404"/>
                  </a:lnTo>
                  <a:lnTo>
                    <a:pt x="81" y="376"/>
                  </a:lnTo>
                  <a:lnTo>
                    <a:pt x="83" y="350"/>
                  </a:lnTo>
                  <a:lnTo>
                    <a:pt x="83" y="313"/>
                  </a:lnTo>
                  <a:lnTo>
                    <a:pt x="82" y="276"/>
                  </a:lnTo>
                  <a:lnTo>
                    <a:pt x="78" y="241"/>
                  </a:lnTo>
                  <a:lnTo>
                    <a:pt x="73" y="204"/>
                  </a:lnTo>
                  <a:lnTo>
                    <a:pt x="67" y="169"/>
                  </a:lnTo>
                  <a:lnTo>
                    <a:pt x="57" y="135"/>
                  </a:lnTo>
                  <a:lnTo>
                    <a:pt x="46" y="101"/>
                  </a:lnTo>
                  <a:lnTo>
                    <a:pt x="34" y="68"/>
                  </a:lnTo>
                  <a:lnTo>
                    <a:pt x="29" y="62"/>
                  </a:lnTo>
                  <a:lnTo>
                    <a:pt x="25" y="54"/>
                  </a:lnTo>
                  <a:lnTo>
                    <a:pt x="23" y="46"/>
                  </a:lnTo>
                  <a:lnTo>
                    <a:pt x="20" y="39"/>
                  </a:lnTo>
                  <a:lnTo>
                    <a:pt x="14" y="29"/>
                  </a:lnTo>
                  <a:lnTo>
                    <a:pt x="5" y="20"/>
                  </a:lnTo>
                  <a:lnTo>
                    <a:pt x="0" y="11"/>
                  </a:lnTo>
                  <a:lnTo>
                    <a:pt x="4" y="0"/>
                  </a:lnTo>
                  <a:lnTo>
                    <a:pt x="13" y="1"/>
                  </a:lnTo>
                  <a:lnTo>
                    <a:pt x="20" y="6"/>
                  </a:lnTo>
                  <a:lnTo>
                    <a:pt x="26" y="13"/>
                  </a:lnTo>
                  <a:lnTo>
                    <a:pt x="33" y="19"/>
                  </a:lnTo>
                  <a:close/>
                </a:path>
              </a:pathLst>
            </a:custGeom>
            <a:solidFill>
              <a:srgbClr val="000000"/>
            </a:solidFill>
            <a:ln w="9525">
              <a:noFill/>
              <a:round/>
              <a:headEnd/>
              <a:tailEnd/>
            </a:ln>
          </p:spPr>
          <p:txBody>
            <a:bodyPr/>
            <a:lstStyle/>
            <a:p>
              <a:endParaRPr lang="fr-FR"/>
            </a:p>
          </p:txBody>
        </p:sp>
        <p:sp>
          <p:nvSpPr>
            <p:cNvPr id="19608" name="Freeform 303"/>
            <p:cNvSpPr>
              <a:spLocks/>
            </p:cNvSpPr>
            <p:nvPr/>
          </p:nvSpPr>
          <p:spPr bwMode="auto">
            <a:xfrm>
              <a:off x="2934" y="1347"/>
              <a:ext cx="26" cy="23"/>
            </a:xfrm>
            <a:custGeom>
              <a:avLst/>
              <a:gdLst>
                <a:gd name="T0" fmla="*/ 0 w 131"/>
                <a:gd name="T1" fmla="*/ 0 h 116"/>
                <a:gd name="T2" fmla="*/ 0 w 131"/>
                <a:gd name="T3" fmla="*/ 0 h 116"/>
                <a:gd name="T4" fmla="*/ 0 w 131"/>
                <a:gd name="T5" fmla="*/ 0 h 116"/>
                <a:gd name="T6" fmla="*/ 0 w 131"/>
                <a:gd name="T7" fmla="*/ 0 h 116"/>
                <a:gd name="T8" fmla="*/ 0 w 131"/>
                <a:gd name="T9" fmla="*/ 0 h 116"/>
                <a:gd name="T10" fmla="*/ 0 w 131"/>
                <a:gd name="T11" fmla="*/ 0 h 116"/>
                <a:gd name="T12" fmla="*/ 0 w 131"/>
                <a:gd name="T13" fmla="*/ 0 h 116"/>
                <a:gd name="T14" fmla="*/ 0 w 131"/>
                <a:gd name="T15" fmla="*/ 0 h 116"/>
                <a:gd name="T16" fmla="*/ 0 w 131"/>
                <a:gd name="T17" fmla="*/ 0 h 116"/>
                <a:gd name="T18" fmla="*/ 0 w 131"/>
                <a:gd name="T19" fmla="*/ 1 h 116"/>
                <a:gd name="T20" fmla="*/ 0 w 131"/>
                <a:gd name="T21" fmla="*/ 1 h 116"/>
                <a:gd name="T22" fmla="*/ 1 w 131"/>
                <a:gd name="T23" fmla="*/ 1 h 116"/>
                <a:gd name="T24" fmla="*/ 1 w 131"/>
                <a:gd name="T25" fmla="*/ 1 h 116"/>
                <a:gd name="T26" fmla="*/ 1 w 131"/>
                <a:gd name="T27" fmla="*/ 1 h 116"/>
                <a:gd name="T28" fmla="*/ 1 w 131"/>
                <a:gd name="T29" fmla="*/ 1 h 116"/>
                <a:gd name="T30" fmla="*/ 1 w 131"/>
                <a:gd name="T31" fmla="*/ 1 h 116"/>
                <a:gd name="T32" fmla="*/ 1 w 131"/>
                <a:gd name="T33" fmla="*/ 1 h 116"/>
                <a:gd name="T34" fmla="*/ 1 w 131"/>
                <a:gd name="T35" fmla="*/ 1 h 116"/>
                <a:gd name="T36" fmla="*/ 1 w 131"/>
                <a:gd name="T37" fmla="*/ 1 h 116"/>
                <a:gd name="T38" fmla="*/ 1 w 131"/>
                <a:gd name="T39" fmla="*/ 1 h 116"/>
                <a:gd name="T40" fmla="*/ 1 w 131"/>
                <a:gd name="T41" fmla="*/ 1 h 116"/>
                <a:gd name="T42" fmla="*/ 1 w 131"/>
                <a:gd name="T43" fmla="*/ 1 h 116"/>
                <a:gd name="T44" fmla="*/ 1 w 131"/>
                <a:gd name="T45" fmla="*/ 1 h 116"/>
                <a:gd name="T46" fmla="*/ 1 w 131"/>
                <a:gd name="T47" fmla="*/ 1 h 116"/>
                <a:gd name="T48" fmla="*/ 1 w 131"/>
                <a:gd name="T49" fmla="*/ 1 h 116"/>
                <a:gd name="T50" fmla="*/ 1 w 131"/>
                <a:gd name="T51" fmla="*/ 1 h 116"/>
                <a:gd name="T52" fmla="*/ 1 w 131"/>
                <a:gd name="T53" fmla="*/ 1 h 116"/>
                <a:gd name="T54" fmla="*/ 1 w 131"/>
                <a:gd name="T55" fmla="*/ 1 h 116"/>
                <a:gd name="T56" fmla="*/ 1 w 131"/>
                <a:gd name="T57" fmla="*/ 1 h 116"/>
                <a:gd name="T58" fmla="*/ 0 w 131"/>
                <a:gd name="T59" fmla="*/ 1 h 116"/>
                <a:gd name="T60" fmla="*/ 0 w 131"/>
                <a:gd name="T61" fmla="*/ 1 h 116"/>
                <a:gd name="T62" fmla="*/ 0 w 131"/>
                <a:gd name="T63" fmla="*/ 1 h 116"/>
                <a:gd name="T64" fmla="*/ 0 w 131"/>
                <a:gd name="T65" fmla="*/ 1 h 116"/>
                <a:gd name="T66" fmla="*/ 0 w 131"/>
                <a:gd name="T67" fmla="*/ 1 h 116"/>
                <a:gd name="T68" fmla="*/ 0 w 131"/>
                <a:gd name="T69" fmla="*/ 1 h 116"/>
                <a:gd name="T70" fmla="*/ 0 w 131"/>
                <a:gd name="T71" fmla="*/ 1 h 116"/>
                <a:gd name="T72" fmla="*/ 0 w 131"/>
                <a:gd name="T73" fmla="*/ 1 h 116"/>
                <a:gd name="T74" fmla="*/ 0 w 131"/>
                <a:gd name="T75" fmla="*/ 0 h 116"/>
                <a:gd name="T76" fmla="*/ 0 w 131"/>
                <a:gd name="T77" fmla="*/ 0 h 116"/>
                <a:gd name="T78" fmla="*/ 0 w 131"/>
                <a:gd name="T79" fmla="*/ 0 h 116"/>
                <a:gd name="T80" fmla="*/ 0 w 131"/>
                <a:gd name="T81" fmla="*/ 0 h 116"/>
                <a:gd name="T82" fmla="*/ 0 w 131"/>
                <a:gd name="T83" fmla="*/ 0 h 116"/>
                <a:gd name="T84" fmla="*/ 0 w 131"/>
                <a:gd name="T85" fmla="*/ 0 h 116"/>
                <a:gd name="T86" fmla="*/ 0 w 131"/>
                <a:gd name="T87" fmla="*/ 0 h 116"/>
                <a:gd name="T88" fmla="*/ 0 w 131"/>
                <a:gd name="T89" fmla="*/ 0 h 116"/>
                <a:gd name="T90" fmla="*/ 0 w 131"/>
                <a:gd name="T91" fmla="*/ 0 h 116"/>
                <a:gd name="T92" fmla="*/ 0 w 131"/>
                <a:gd name="T93" fmla="*/ 0 h 116"/>
                <a:gd name="T94" fmla="*/ 0 w 131"/>
                <a:gd name="T95" fmla="*/ 0 h 116"/>
                <a:gd name="T96" fmla="*/ 0 w 131"/>
                <a:gd name="T97" fmla="*/ 0 h 116"/>
                <a:gd name="T98" fmla="*/ 0 w 131"/>
                <a:gd name="T99" fmla="*/ 0 h 1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31"/>
                <a:gd name="T151" fmla="*/ 0 h 116"/>
                <a:gd name="T152" fmla="*/ 131 w 131"/>
                <a:gd name="T153" fmla="*/ 116 h 1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31" h="116">
                  <a:moveTo>
                    <a:pt x="44" y="4"/>
                  </a:moveTo>
                  <a:lnTo>
                    <a:pt x="41" y="13"/>
                  </a:lnTo>
                  <a:lnTo>
                    <a:pt x="37" y="22"/>
                  </a:lnTo>
                  <a:lnTo>
                    <a:pt x="34" y="32"/>
                  </a:lnTo>
                  <a:lnTo>
                    <a:pt x="34" y="42"/>
                  </a:lnTo>
                  <a:lnTo>
                    <a:pt x="35" y="47"/>
                  </a:lnTo>
                  <a:lnTo>
                    <a:pt x="35" y="50"/>
                  </a:lnTo>
                  <a:lnTo>
                    <a:pt x="36" y="52"/>
                  </a:lnTo>
                  <a:lnTo>
                    <a:pt x="38" y="54"/>
                  </a:lnTo>
                  <a:lnTo>
                    <a:pt x="46" y="64"/>
                  </a:lnTo>
                  <a:lnTo>
                    <a:pt x="56" y="73"/>
                  </a:lnTo>
                  <a:lnTo>
                    <a:pt x="66" y="80"/>
                  </a:lnTo>
                  <a:lnTo>
                    <a:pt x="78" y="85"/>
                  </a:lnTo>
                  <a:lnTo>
                    <a:pt x="91" y="89"/>
                  </a:lnTo>
                  <a:lnTo>
                    <a:pt x="102" y="92"/>
                  </a:lnTo>
                  <a:lnTo>
                    <a:pt x="116" y="93"/>
                  </a:lnTo>
                  <a:lnTo>
                    <a:pt x="129" y="93"/>
                  </a:lnTo>
                  <a:lnTo>
                    <a:pt x="131" y="97"/>
                  </a:lnTo>
                  <a:lnTo>
                    <a:pt x="130" y="101"/>
                  </a:lnTo>
                  <a:lnTo>
                    <a:pt x="125" y="104"/>
                  </a:lnTo>
                  <a:lnTo>
                    <a:pt x="122" y="106"/>
                  </a:lnTo>
                  <a:lnTo>
                    <a:pt x="117" y="109"/>
                  </a:lnTo>
                  <a:lnTo>
                    <a:pt x="111" y="112"/>
                  </a:lnTo>
                  <a:lnTo>
                    <a:pt x="104" y="114"/>
                  </a:lnTo>
                  <a:lnTo>
                    <a:pt x="97" y="115"/>
                  </a:lnTo>
                  <a:lnTo>
                    <a:pt x="91" y="116"/>
                  </a:lnTo>
                  <a:lnTo>
                    <a:pt x="83" y="116"/>
                  </a:lnTo>
                  <a:lnTo>
                    <a:pt x="76" y="116"/>
                  </a:lnTo>
                  <a:lnTo>
                    <a:pt x="69" y="116"/>
                  </a:lnTo>
                  <a:lnTo>
                    <a:pt x="60" y="114"/>
                  </a:lnTo>
                  <a:lnTo>
                    <a:pt x="50" y="112"/>
                  </a:lnTo>
                  <a:lnTo>
                    <a:pt x="41" y="108"/>
                  </a:lnTo>
                  <a:lnTo>
                    <a:pt x="31" y="104"/>
                  </a:lnTo>
                  <a:lnTo>
                    <a:pt x="23" y="99"/>
                  </a:lnTo>
                  <a:lnTo>
                    <a:pt x="16" y="93"/>
                  </a:lnTo>
                  <a:lnTo>
                    <a:pt x="9" y="84"/>
                  </a:lnTo>
                  <a:lnTo>
                    <a:pt x="3" y="76"/>
                  </a:lnTo>
                  <a:lnTo>
                    <a:pt x="0" y="62"/>
                  </a:lnTo>
                  <a:lnTo>
                    <a:pt x="0" y="47"/>
                  </a:lnTo>
                  <a:lnTo>
                    <a:pt x="3" y="34"/>
                  </a:lnTo>
                  <a:lnTo>
                    <a:pt x="9" y="22"/>
                  </a:lnTo>
                  <a:lnTo>
                    <a:pt x="14" y="19"/>
                  </a:lnTo>
                  <a:lnTo>
                    <a:pt x="17" y="15"/>
                  </a:lnTo>
                  <a:lnTo>
                    <a:pt x="20" y="12"/>
                  </a:lnTo>
                  <a:lnTo>
                    <a:pt x="24" y="9"/>
                  </a:lnTo>
                  <a:lnTo>
                    <a:pt x="27" y="5"/>
                  </a:lnTo>
                  <a:lnTo>
                    <a:pt x="31" y="3"/>
                  </a:lnTo>
                  <a:lnTo>
                    <a:pt x="36" y="1"/>
                  </a:lnTo>
                  <a:lnTo>
                    <a:pt x="41" y="0"/>
                  </a:lnTo>
                  <a:lnTo>
                    <a:pt x="44" y="4"/>
                  </a:lnTo>
                  <a:close/>
                </a:path>
              </a:pathLst>
            </a:custGeom>
            <a:solidFill>
              <a:srgbClr val="000000"/>
            </a:solidFill>
            <a:ln w="9525">
              <a:noFill/>
              <a:round/>
              <a:headEnd/>
              <a:tailEnd/>
            </a:ln>
          </p:spPr>
          <p:txBody>
            <a:bodyPr/>
            <a:lstStyle/>
            <a:p>
              <a:endParaRPr lang="fr-FR"/>
            </a:p>
          </p:txBody>
        </p:sp>
        <p:sp>
          <p:nvSpPr>
            <p:cNvPr id="19609" name="Freeform 304"/>
            <p:cNvSpPr>
              <a:spLocks/>
            </p:cNvSpPr>
            <p:nvPr/>
          </p:nvSpPr>
          <p:spPr bwMode="auto">
            <a:xfrm>
              <a:off x="2910" y="1362"/>
              <a:ext cx="49" cy="62"/>
            </a:xfrm>
            <a:custGeom>
              <a:avLst/>
              <a:gdLst>
                <a:gd name="T0" fmla="*/ 1 w 245"/>
                <a:gd name="T1" fmla="*/ 0 h 308"/>
                <a:gd name="T2" fmla="*/ 1 w 245"/>
                <a:gd name="T3" fmla="*/ 1 h 308"/>
                <a:gd name="T4" fmla="*/ 0 w 245"/>
                <a:gd name="T5" fmla="*/ 1 h 308"/>
                <a:gd name="T6" fmla="*/ 0 w 245"/>
                <a:gd name="T7" fmla="*/ 1 h 308"/>
                <a:gd name="T8" fmla="*/ 0 w 245"/>
                <a:gd name="T9" fmla="*/ 2 h 308"/>
                <a:gd name="T10" fmla="*/ 0 w 245"/>
                <a:gd name="T11" fmla="*/ 2 h 308"/>
                <a:gd name="T12" fmla="*/ 1 w 245"/>
                <a:gd name="T13" fmla="*/ 2 h 308"/>
                <a:gd name="T14" fmla="*/ 1 w 245"/>
                <a:gd name="T15" fmla="*/ 2 h 308"/>
                <a:gd name="T16" fmla="*/ 1 w 245"/>
                <a:gd name="T17" fmla="*/ 2 h 308"/>
                <a:gd name="T18" fmla="*/ 1 w 245"/>
                <a:gd name="T19" fmla="*/ 2 h 308"/>
                <a:gd name="T20" fmla="*/ 1 w 245"/>
                <a:gd name="T21" fmla="*/ 2 h 308"/>
                <a:gd name="T22" fmla="*/ 1 w 245"/>
                <a:gd name="T23" fmla="*/ 2 h 308"/>
                <a:gd name="T24" fmla="*/ 2 w 245"/>
                <a:gd name="T25" fmla="*/ 1 h 308"/>
                <a:gd name="T26" fmla="*/ 2 w 245"/>
                <a:gd name="T27" fmla="*/ 1 h 308"/>
                <a:gd name="T28" fmla="*/ 2 w 245"/>
                <a:gd name="T29" fmla="*/ 1 h 308"/>
                <a:gd name="T30" fmla="*/ 2 w 245"/>
                <a:gd name="T31" fmla="*/ 1 h 308"/>
                <a:gd name="T32" fmla="*/ 2 w 245"/>
                <a:gd name="T33" fmla="*/ 1 h 308"/>
                <a:gd name="T34" fmla="*/ 2 w 245"/>
                <a:gd name="T35" fmla="*/ 1 h 308"/>
                <a:gd name="T36" fmla="*/ 2 w 245"/>
                <a:gd name="T37" fmla="*/ 1 h 308"/>
                <a:gd name="T38" fmla="*/ 2 w 245"/>
                <a:gd name="T39" fmla="*/ 2 h 308"/>
                <a:gd name="T40" fmla="*/ 2 w 245"/>
                <a:gd name="T41" fmla="*/ 2 h 308"/>
                <a:gd name="T42" fmla="*/ 2 w 245"/>
                <a:gd name="T43" fmla="*/ 2 h 308"/>
                <a:gd name="T44" fmla="*/ 1 w 245"/>
                <a:gd name="T45" fmla="*/ 2 h 308"/>
                <a:gd name="T46" fmla="*/ 1 w 245"/>
                <a:gd name="T47" fmla="*/ 2 h 308"/>
                <a:gd name="T48" fmla="*/ 1 w 245"/>
                <a:gd name="T49" fmla="*/ 2 h 308"/>
                <a:gd name="T50" fmla="*/ 1 w 245"/>
                <a:gd name="T51" fmla="*/ 2 h 308"/>
                <a:gd name="T52" fmla="*/ 1 w 245"/>
                <a:gd name="T53" fmla="*/ 2 h 308"/>
                <a:gd name="T54" fmla="*/ 0 w 245"/>
                <a:gd name="T55" fmla="*/ 2 h 308"/>
                <a:gd name="T56" fmla="*/ 0 w 245"/>
                <a:gd name="T57" fmla="*/ 2 h 308"/>
                <a:gd name="T58" fmla="*/ 0 w 245"/>
                <a:gd name="T59" fmla="*/ 2 h 308"/>
                <a:gd name="T60" fmla="*/ 0 w 245"/>
                <a:gd name="T61" fmla="*/ 2 h 308"/>
                <a:gd name="T62" fmla="*/ 0 w 245"/>
                <a:gd name="T63" fmla="*/ 2 h 308"/>
                <a:gd name="T64" fmla="*/ 0 w 245"/>
                <a:gd name="T65" fmla="*/ 1 h 308"/>
                <a:gd name="T66" fmla="*/ 0 w 245"/>
                <a:gd name="T67" fmla="*/ 1 h 308"/>
                <a:gd name="T68" fmla="*/ 0 w 245"/>
                <a:gd name="T69" fmla="*/ 1 h 308"/>
                <a:gd name="T70" fmla="*/ 0 w 245"/>
                <a:gd name="T71" fmla="*/ 0 h 308"/>
                <a:gd name="T72" fmla="*/ 0 w 245"/>
                <a:gd name="T73" fmla="*/ 0 h 308"/>
                <a:gd name="T74" fmla="*/ 1 w 245"/>
                <a:gd name="T75" fmla="*/ 0 h 308"/>
                <a:gd name="T76" fmla="*/ 1 w 245"/>
                <a:gd name="T77" fmla="*/ 0 h 308"/>
                <a:gd name="T78" fmla="*/ 1 w 245"/>
                <a:gd name="T79" fmla="*/ 0 h 3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45"/>
                <a:gd name="T121" fmla="*/ 0 h 308"/>
                <a:gd name="T122" fmla="*/ 245 w 245"/>
                <a:gd name="T123" fmla="*/ 308 h 30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45" h="308">
                  <a:moveTo>
                    <a:pt x="104" y="11"/>
                  </a:moveTo>
                  <a:lnTo>
                    <a:pt x="87" y="32"/>
                  </a:lnTo>
                  <a:lnTo>
                    <a:pt x="74" y="55"/>
                  </a:lnTo>
                  <a:lnTo>
                    <a:pt x="64" y="79"/>
                  </a:lnTo>
                  <a:lnTo>
                    <a:pt x="56" y="103"/>
                  </a:lnTo>
                  <a:lnTo>
                    <a:pt x="50" y="128"/>
                  </a:lnTo>
                  <a:lnTo>
                    <a:pt x="48" y="154"/>
                  </a:lnTo>
                  <a:lnTo>
                    <a:pt x="47" y="182"/>
                  </a:lnTo>
                  <a:lnTo>
                    <a:pt x="48" y="209"/>
                  </a:lnTo>
                  <a:lnTo>
                    <a:pt x="51" y="216"/>
                  </a:lnTo>
                  <a:lnTo>
                    <a:pt x="54" y="224"/>
                  </a:lnTo>
                  <a:lnTo>
                    <a:pt x="58" y="231"/>
                  </a:lnTo>
                  <a:lnTo>
                    <a:pt x="63" y="238"/>
                  </a:lnTo>
                  <a:lnTo>
                    <a:pt x="68" y="245"/>
                  </a:lnTo>
                  <a:lnTo>
                    <a:pt x="74" y="250"/>
                  </a:lnTo>
                  <a:lnTo>
                    <a:pt x="82" y="253"/>
                  </a:lnTo>
                  <a:lnTo>
                    <a:pt x="90" y="255"/>
                  </a:lnTo>
                  <a:lnTo>
                    <a:pt x="107" y="252"/>
                  </a:lnTo>
                  <a:lnTo>
                    <a:pt x="123" y="247"/>
                  </a:lnTo>
                  <a:lnTo>
                    <a:pt x="138" y="238"/>
                  </a:lnTo>
                  <a:lnTo>
                    <a:pt x="152" y="228"/>
                  </a:lnTo>
                  <a:lnTo>
                    <a:pt x="164" y="216"/>
                  </a:lnTo>
                  <a:lnTo>
                    <a:pt x="176" y="204"/>
                  </a:lnTo>
                  <a:lnTo>
                    <a:pt x="186" y="191"/>
                  </a:lnTo>
                  <a:lnTo>
                    <a:pt x="197" y="177"/>
                  </a:lnTo>
                  <a:lnTo>
                    <a:pt x="201" y="170"/>
                  </a:lnTo>
                  <a:lnTo>
                    <a:pt x="205" y="163"/>
                  </a:lnTo>
                  <a:lnTo>
                    <a:pt x="211" y="156"/>
                  </a:lnTo>
                  <a:lnTo>
                    <a:pt x="215" y="149"/>
                  </a:lnTo>
                  <a:lnTo>
                    <a:pt x="220" y="143"/>
                  </a:lnTo>
                  <a:lnTo>
                    <a:pt x="224" y="136"/>
                  </a:lnTo>
                  <a:lnTo>
                    <a:pt x="229" y="129"/>
                  </a:lnTo>
                  <a:lnTo>
                    <a:pt x="232" y="122"/>
                  </a:lnTo>
                  <a:lnTo>
                    <a:pt x="234" y="120"/>
                  </a:lnTo>
                  <a:lnTo>
                    <a:pt x="237" y="119"/>
                  </a:lnTo>
                  <a:lnTo>
                    <a:pt x="240" y="120"/>
                  </a:lnTo>
                  <a:lnTo>
                    <a:pt x="243" y="120"/>
                  </a:lnTo>
                  <a:lnTo>
                    <a:pt x="245" y="123"/>
                  </a:lnTo>
                  <a:lnTo>
                    <a:pt x="225" y="192"/>
                  </a:lnTo>
                  <a:lnTo>
                    <a:pt x="219" y="205"/>
                  </a:lnTo>
                  <a:lnTo>
                    <a:pt x="212" y="217"/>
                  </a:lnTo>
                  <a:lnTo>
                    <a:pt x="205" y="231"/>
                  </a:lnTo>
                  <a:lnTo>
                    <a:pt x="198" y="244"/>
                  </a:lnTo>
                  <a:lnTo>
                    <a:pt x="189" y="256"/>
                  </a:lnTo>
                  <a:lnTo>
                    <a:pt x="180" y="267"/>
                  </a:lnTo>
                  <a:lnTo>
                    <a:pt x="169" y="277"/>
                  </a:lnTo>
                  <a:lnTo>
                    <a:pt x="156" y="285"/>
                  </a:lnTo>
                  <a:lnTo>
                    <a:pt x="145" y="290"/>
                  </a:lnTo>
                  <a:lnTo>
                    <a:pt x="135" y="296"/>
                  </a:lnTo>
                  <a:lnTo>
                    <a:pt x="123" y="300"/>
                  </a:lnTo>
                  <a:lnTo>
                    <a:pt x="111" y="305"/>
                  </a:lnTo>
                  <a:lnTo>
                    <a:pt x="99" y="308"/>
                  </a:lnTo>
                  <a:lnTo>
                    <a:pt x="87" y="308"/>
                  </a:lnTo>
                  <a:lnTo>
                    <a:pt x="74" y="306"/>
                  </a:lnTo>
                  <a:lnTo>
                    <a:pt x="63" y="301"/>
                  </a:lnTo>
                  <a:lnTo>
                    <a:pt x="49" y="294"/>
                  </a:lnTo>
                  <a:lnTo>
                    <a:pt x="38" y="285"/>
                  </a:lnTo>
                  <a:lnTo>
                    <a:pt x="27" y="274"/>
                  </a:lnTo>
                  <a:lnTo>
                    <a:pt x="19" y="263"/>
                  </a:lnTo>
                  <a:lnTo>
                    <a:pt x="11" y="250"/>
                  </a:lnTo>
                  <a:lnTo>
                    <a:pt x="6" y="235"/>
                  </a:lnTo>
                  <a:lnTo>
                    <a:pt x="2" y="222"/>
                  </a:lnTo>
                  <a:lnTo>
                    <a:pt x="0" y="207"/>
                  </a:lnTo>
                  <a:lnTo>
                    <a:pt x="0" y="188"/>
                  </a:lnTo>
                  <a:lnTo>
                    <a:pt x="1" y="170"/>
                  </a:lnTo>
                  <a:lnTo>
                    <a:pt x="4" y="152"/>
                  </a:lnTo>
                  <a:lnTo>
                    <a:pt x="9" y="134"/>
                  </a:lnTo>
                  <a:lnTo>
                    <a:pt x="15" y="118"/>
                  </a:lnTo>
                  <a:lnTo>
                    <a:pt x="22" y="101"/>
                  </a:lnTo>
                  <a:lnTo>
                    <a:pt x="30" y="84"/>
                  </a:lnTo>
                  <a:lnTo>
                    <a:pt x="39" y="68"/>
                  </a:lnTo>
                  <a:lnTo>
                    <a:pt x="46" y="59"/>
                  </a:lnTo>
                  <a:lnTo>
                    <a:pt x="51" y="52"/>
                  </a:lnTo>
                  <a:lnTo>
                    <a:pt x="54" y="47"/>
                  </a:lnTo>
                  <a:lnTo>
                    <a:pt x="60" y="38"/>
                  </a:lnTo>
                  <a:lnTo>
                    <a:pt x="77" y="18"/>
                  </a:lnTo>
                  <a:lnTo>
                    <a:pt x="80" y="16"/>
                  </a:lnTo>
                  <a:lnTo>
                    <a:pt x="86" y="9"/>
                  </a:lnTo>
                  <a:lnTo>
                    <a:pt x="95" y="3"/>
                  </a:lnTo>
                  <a:lnTo>
                    <a:pt x="104" y="0"/>
                  </a:lnTo>
                  <a:lnTo>
                    <a:pt x="104" y="11"/>
                  </a:lnTo>
                  <a:close/>
                </a:path>
              </a:pathLst>
            </a:custGeom>
            <a:solidFill>
              <a:srgbClr val="000000"/>
            </a:solidFill>
            <a:ln w="9525">
              <a:noFill/>
              <a:round/>
              <a:headEnd/>
              <a:tailEnd/>
            </a:ln>
          </p:spPr>
          <p:txBody>
            <a:bodyPr/>
            <a:lstStyle/>
            <a:p>
              <a:endParaRPr lang="fr-FR"/>
            </a:p>
          </p:txBody>
        </p:sp>
        <p:sp>
          <p:nvSpPr>
            <p:cNvPr id="19610" name="Freeform 305"/>
            <p:cNvSpPr>
              <a:spLocks/>
            </p:cNvSpPr>
            <p:nvPr/>
          </p:nvSpPr>
          <p:spPr bwMode="auto">
            <a:xfrm>
              <a:off x="3024" y="1364"/>
              <a:ext cx="26" cy="11"/>
            </a:xfrm>
            <a:custGeom>
              <a:avLst/>
              <a:gdLst>
                <a:gd name="T0" fmla="*/ 1 w 130"/>
                <a:gd name="T1" fmla="*/ 0 h 57"/>
                <a:gd name="T2" fmla="*/ 1 w 130"/>
                <a:gd name="T3" fmla="*/ 0 h 57"/>
                <a:gd name="T4" fmla="*/ 1 w 130"/>
                <a:gd name="T5" fmla="*/ 0 h 57"/>
                <a:gd name="T6" fmla="*/ 1 w 130"/>
                <a:gd name="T7" fmla="*/ 0 h 57"/>
                <a:gd name="T8" fmla="*/ 1 w 130"/>
                <a:gd name="T9" fmla="*/ 0 h 57"/>
                <a:gd name="T10" fmla="*/ 1 w 130"/>
                <a:gd name="T11" fmla="*/ 0 h 57"/>
                <a:gd name="T12" fmla="*/ 1 w 130"/>
                <a:gd name="T13" fmla="*/ 0 h 57"/>
                <a:gd name="T14" fmla="*/ 1 w 130"/>
                <a:gd name="T15" fmla="*/ 0 h 57"/>
                <a:gd name="T16" fmla="*/ 1 w 130"/>
                <a:gd name="T17" fmla="*/ 0 h 57"/>
                <a:gd name="T18" fmla="*/ 1 w 130"/>
                <a:gd name="T19" fmla="*/ 0 h 57"/>
                <a:gd name="T20" fmla="*/ 1 w 130"/>
                <a:gd name="T21" fmla="*/ 0 h 57"/>
                <a:gd name="T22" fmla="*/ 1 w 130"/>
                <a:gd name="T23" fmla="*/ 0 h 57"/>
                <a:gd name="T24" fmla="*/ 1 w 130"/>
                <a:gd name="T25" fmla="*/ 0 h 57"/>
                <a:gd name="T26" fmla="*/ 1 w 130"/>
                <a:gd name="T27" fmla="*/ 0 h 57"/>
                <a:gd name="T28" fmla="*/ 1 w 130"/>
                <a:gd name="T29" fmla="*/ 0 h 57"/>
                <a:gd name="T30" fmla="*/ 0 w 130"/>
                <a:gd name="T31" fmla="*/ 0 h 57"/>
                <a:gd name="T32" fmla="*/ 0 w 130"/>
                <a:gd name="T33" fmla="*/ 0 h 57"/>
                <a:gd name="T34" fmla="*/ 0 w 130"/>
                <a:gd name="T35" fmla="*/ 0 h 57"/>
                <a:gd name="T36" fmla="*/ 0 w 130"/>
                <a:gd name="T37" fmla="*/ 0 h 57"/>
                <a:gd name="T38" fmla="*/ 0 w 130"/>
                <a:gd name="T39" fmla="*/ 0 h 57"/>
                <a:gd name="T40" fmla="*/ 0 w 130"/>
                <a:gd name="T41" fmla="*/ 0 h 57"/>
                <a:gd name="T42" fmla="*/ 0 w 130"/>
                <a:gd name="T43" fmla="*/ 0 h 57"/>
                <a:gd name="T44" fmla="*/ 0 w 130"/>
                <a:gd name="T45" fmla="*/ 0 h 57"/>
                <a:gd name="T46" fmla="*/ 0 w 130"/>
                <a:gd name="T47" fmla="*/ 0 h 57"/>
                <a:gd name="T48" fmla="*/ 0 w 130"/>
                <a:gd name="T49" fmla="*/ 0 h 57"/>
                <a:gd name="T50" fmla="*/ 0 w 130"/>
                <a:gd name="T51" fmla="*/ 0 h 57"/>
                <a:gd name="T52" fmla="*/ 0 w 130"/>
                <a:gd name="T53" fmla="*/ 0 h 57"/>
                <a:gd name="T54" fmla="*/ 0 w 130"/>
                <a:gd name="T55" fmla="*/ 0 h 57"/>
                <a:gd name="T56" fmla="*/ 0 w 130"/>
                <a:gd name="T57" fmla="*/ 0 h 57"/>
                <a:gd name="T58" fmla="*/ 0 w 130"/>
                <a:gd name="T59" fmla="*/ 0 h 57"/>
                <a:gd name="T60" fmla="*/ 0 w 130"/>
                <a:gd name="T61" fmla="*/ 0 h 57"/>
                <a:gd name="T62" fmla="*/ 0 w 130"/>
                <a:gd name="T63" fmla="*/ 0 h 57"/>
                <a:gd name="T64" fmla="*/ 0 w 130"/>
                <a:gd name="T65" fmla="*/ 0 h 57"/>
                <a:gd name="T66" fmla="*/ 1 w 130"/>
                <a:gd name="T67" fmla="*/ 0 h 57"/>
                <a:gd name="T68" fmla="*/ 1 w 130"/>
                <a:gd name="T69" fmla="*/ 0 h 57"/>
                <a:gd name="T70" fmla="*/ 1 w 130"/>
                <a:gd name="T71" fmla="*/ 0 h 57"/>
                <a:gd name="T72" fmla="*/ 1 w 130"/>
                <a:gd name="T73" fmla="*/ 0 h 57"/>
                <a:gd name="T74" fmla="*/ 1 w 130"/>
                <a:gd name="T75" fmla="*/ 0 h 57"/>
                <a:gd name="T76" fmla="*/ 1 w 130"/>
                <a:gd name="T77" fmla="*/ 0 h 57"/>
                <a:gd name="T78" fmla="*/ 1 w 130"/>
                <a:gd name="T79" fmla="*/ 0 h 57"/>
                <a:gd name="T80" fmla="*/ 1 w 130"/>
                <a:gd name="T81" fmla="*/ 0 h 57"/>
                <a:gd name="T82" fmla="*/ 1 w 130"/>
                <a:gd name="T83" fmla="*/ 0 h 57"/>
                <a:gd name="T84" fmla="*/ 1 w 130"/>
                <a:gd name="T85" fmla="*/ 0 h 57"/>
                <a:gd name="T86" fmla="*/ 1 w 130"/>
                <a:gd name="T87" fmla="*/ 0 h 57"/>
                <a:gd name="T88" fmla="*/ 1 w 130"/>
                <a:gd name="T89" fmla="*/ 0 h 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0"/>
                <a:gd name="T136" fmla="*/ 0 h 57"/>
                <a:gd name="T137" fmla="*/ 130 w 130"/>
                <a:gd name="T138" fmla="*/ 57 h 5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0" h="57">
                  <a:moveTo>
                    <a:pt x="127" y="4"/>
                  </a:moveTo>
                  <a:lnTo>
                    <a:pt x="130" y="13"/>
                  </a:lnTo>
                  <a:lnTo>
                    <a:pt x="129" y="21"/>
                  </a:lnTo>
                  <a:lnTo>
                    <a:pt x="126" y="30"/>
                  </a:lnTo>
                  <a:lnTo>
                    <a:pt x="123" y="38"/>
                  </a:lnTo>
                  <a:lnTo>
                    <a:pt x="120" y="42"/>
                  </a:lnTo>
                  <a:lnTo>
                    <a:pt x="115" y="46"/>
                  </a:lnTo>
                  <a:lnTo>
                    <a:pt x="111" y="49"/>
                  </a:lnTo>
                  <a:lnTo>
                    <a:pt x="106" y="50"/>
                  </a:lnTo>
                  <a:lnTo>
                    <a:pt x="101" y="51"/>
                  </a:lnTo>
                  <a:lnTo>
                    <a:pt x="95" y="52"/>
                  </a:lnTo>
                  <a:lnTo>
                    <a:pt x="91" y="54"/>
                  </a:lnTo>
                  <a:lnTo>
                    <a:pt x="86" y="56"/>
                  </a:lnTo>
                  <a:lnTo>
                    <a:pt x="75" y="57"/>
                  </a:lnTo>
                  <a:lnTo>
                    <a:pt x="64" y="57"/>
                  </a:lnTo>
                  <a:lnTo>
                    <a:pt x="53" y="57"/>
                  </a:lnTo>
                  <a:lnTo>
                    <a:pt x="43" y="55"/>
                  </a:lnTo>
                  <a:lnTo>
                    <a:pt x="32" y="53"/>
                  </a:lnTo>
                  <a:lnTo>
                    <a:pt x="23" y="51"/>
                  </a:lnTo>
                  <a:lnTo>
                    <a:pt x="13" y="46"/>
                  </a:lnTo>
                  <a:lnTo>
                    <a:pt x="4" y="42"/>
                  </a:lnTo>
                  <a:lnTo>
                    <a:pt x="2" y="40"/>
                  </a:lnTo>
                  <a:lnTo>
                    <a:pt x="1" y="37"/>
                  </a:lnTo>
                  <a:lnTo>
                    <a:pt x="0" y="35"/>
                  </a:lnTo>
                  <a:lnTo>
                    <a:pt x="1" y="32"/>
                  </a:lnTo>
                  <a:lnTo>
                    <a:pt x="8" y="30"/>
                  </a:lnTo>
                  <a:lnTo>
                    <a:pt x="14" y="31"/>
                  </a:lnTo>
                  <a:lnTo>
                    <a:pt x="20" y="32"/>
                  </a:lnTo>
                  <a:lnTo>
                    <a:pt x="28" y="33"/>
                  </a:lnTo>
                  <a:lnTo>
                    <a:pt x="36" y="34"/>
                  </a:lnTo>
                  <a:lnTo>
                    <a:pt x="45" y="33"/>
                  </a:lnTo>
                  <a:lnTo>
                    <a:pt x="53" y="31"/>
                  </a:lnTo>
                  <a:lnTo>
                    <a:pt x="61" y="29"/>
                  </a:lnTo>
                  <a:lnTo>
                    <a:pt x="68" y="27"/>
                  </a:lnTo>
                  <a:lnTo>
                    <a:pt x="76" y="23"/>
                  </a:lnTo>
                  <a:lnTo>
                    <a:pt x="84" y="20"/>
                  </a:lnTo>
                  <a:lnTo>
                    <a:pt x="91" y="17"/>
                  </a:lnTo>
                  <a:lnTo>
                    <a:pt x="94" y="13"/>
                  </a:lnTo>
                  <a:lnTo>
                    <a:pt x="99" y="9"/>
                  </a:lnTo>
                  <a:lnTo>
                    <a:pt x="103" y="4"/>
                  </a:lnTo>
                  <a:lnTo>
                    <a:pt x="107" y="2"/>
                  </a:lnTo>
                  <a:lnTo>
                    <a:pt x="112" y="0"/>
                  </a:lnTo>
                  <a:lnTo>
                    <a:pt x="117" y="0"/>
                  </a:lnTo>
                  <a:lnTo>
                    <a:pt x="122" y="1"/>
                  </a:lnTo>
                  <a:lnTo>
                    <a:pt x="127" y="4"/>
                  </a:lnTo>
                  <a:close/>
                </a:path>
              </a:pathLst>
            </a:custGeom>
            <a:solidFill>
              <a:srgbClr val="000000"/>
            </a:solidFill>
            <a:ln w="9525">
              <a:noFill/>
              <a:round/>
              <a:headEnd/>
              <a:tailEnd/>
            </a:ln>
          </p:spPr>
          <p:txBody>
            <a:bodyPr/>
            <a:lstStyle/>
            <a:p>
              <a:endParaRPr lang="fr-FR"/>
            </a:p>
          </p:txBody>
        </p:sp>
        <p:sp>
          <p:nvSpPr>
            <p:cNvPr id="19611" name="Freeform 306"/>
            <p:cNvSpPr>
              <a:spLocks/>
            </p:cNvSpPr>
            <p:nvPr/>
          </p:nvSpPr>
          <p:spPr bwMode="auto">
            <a:xfrm>
              <a:off x="3025" y="1375"/>
              <a:ext cx="42" cy="49"/>
            </a:xfrm>
            <a:custGeom>
              <a:avLst/>
              <a:gdLst>
                <a:gd name="T0" fmla="*/ 1 w 207"/>
                <a:gd name="T1" fmla="*/ 0 h 246"/>
                <a:gd name="T2" fmla="*/ 1 w 207"/>
                <a:gd name="T3" fmla="*/ 0 h 246"/>
                <a:gd name="T4" fmla="*/ 1 w 207"/>
                <a:gd name="T5" fmla="*/ 1 h 246"/>
                <a:gd name="T6" fmla="*/ 2 w 207"/>
                <a:gd name="T7" fmla="*/ 1 h 246"/>
                <a:gd name="T8" fmla="*/ 2 w 207"/>
                <a:gd name="T9" fmla="*/ 1 h 246"/>
                <a:gd name="T10" fmla="*/ 2 w 207"/>
                <a:gd name="T11" fmla="*/ 2 h 246"/>
                <a:gd name="T12" fmla="*/ 2 w 207"/>
                <a:gd name="T13" fmla="*/ 2 h 246"/>
                <a:gd name="T14" fmla="*/ 2 w 207"/>
                <a:gd name="T15" fmla="*/ 2 h 246"/>
                <a:gd name="T16" fmla="*/ 2 w 207"/>
                <a:gd name="T17" fmla="*/ 2 h 246"/>
                <a:gd name="T18" fmla="*/ 2 w 207"/>
                <a:gd name="T19" fmla="*/ 2 h 246"/>
                <a:gd name="T20" fmla="*/ 2 w 207"/>
                <a:gd name="T21" fmla="*/ 2 h 246"/>
                <a:gd name="T22" fmla="*/ 1 w 207"/>
                <a:gd name="T23" fmla="*/ 1 h 246"/>
                <a:gd name="T24" fmla="*/ 1 w 207"/>
                <a:gd name="T25" fmla="*/ 1 h 246"/>
                <a:gd name="T26" fmla="*/ 1 w 207"/>
                <a:gd name="T27" fmla="*/ 1 h 246"/>
                <a:gd name="T28" fmla="*/ 1 w 207"/>
                <a:gd name="T29" fmla="*/ 0 h 246"/>
                <a:gd name="T30" fmla="*/ 1 w 207"/>
                <a:gd name="T31" fmla="*/ 1 h 246"/>
                <a:gd name="T32" fmla="*/ 1 w 207"/>
                <a:gd name="T33" fmla="*/ 1 h 246"/>
                <a:gd name="T34" fmla="*/ 1 w 207"/>
                <a:gd name="T35" fmla="*/ 1 h 246"/>
                <a:gd name="T36" fmla="*/ 1 w 207"/>
                <a:gd name="T37" fmla="*/ 1 h 246"/>
                <a:gd name="T38" fmla="*/ 0 w 207"/>
                <a:gd name="T39" fmla="*/ 1 h 246"/>
                <a:gd name="T40" fmla="*/ 0 w 207"/>
                <a:gd name="T41" fmla="*/ 1 h 246"/>
                <a:gd name="T42" fmla="*/ 0 w 207"/>
                <a:gd name="T43" fmla="*/ 1 h 246"/>
                <a:gd name="T44" fmla="*/ 0 w 207"/>
                <a:gd name="T45" fmla="*/ 0 h 246"/>
                <a:gd name="T46" fmla="*/ 0 w 207"/>
                <a:gd name="T47" fmla="*/ 0 h 246"/>
                <a:gd name="T48" fmla="*/ 0 w 207"/>
                <a:gd name="T49" fmla="*/ 0 h 246"/>
                <a:gd name="T50" fmla="*/ 0 w 207"/>
                <a:gd name="T51" fmla="*/ 0 h 246"/>
                <a:gd name="T52" fmla="*/ 0 w 207"/>
                <a:gd name="T53" fmla="*/ 0 h 246"/>
                <a:gd name="T54" fmla="*/ 0 w 207"/>
                <a:gd name="T55" fmla="*/ 0 h 246"/>
                <a:gd name="T56" fmla="*/ 1 w 207"/>
                <a:gd name="T57" fmla="*/ 0 h 246"/>
                <a:gd name="T58" fmla="*/ 1 w 207"/>
                <a:gd name="T59" fmla="*/ 0 h 246"/>
                <a:gd name="T60" fmla="*/ 1 w 207"/>
                <a:gd name="T61" fmla="*/ 0 h 246"/>
                <a:gd name="T62" fmla="*/ 1 w 207"/>
                <a:gd name="T63" fmla="*/ 0 h 246"/>
                <a:gd name="T64" fmla="*/ 1 w 207"/>
                <a:gd name="T65" fmla="*/ 0 h 246"/>
                <a:gd name="T66" fmla="*/ 1 w 207"/>
                <a:gd name="T67" fmla="*/ 0 h 2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7"/>
                <a:gd name="T103" fmla="*/ 0 h 246"/>
                <a:gd name="T104" fmla="*/ 207 w 207"/>
                <a:gd name="T105" fmla="*/ 246 h 24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7" h="246">
                  <a:moveTo>
                    <a:pt x="141" y="10"/>
                  </a:moveTo>
                  <a:lnTo>
                    <a:pt x="144" y="20"/>
                  </a:lnTo>
                  <a:lnTo>
                    <a:pt x="151" y="28"/>
                  </a:lnTo>
                  <a:lnTo>
                    <a:pt x="158" y="36"/>
                  </a:lnTo>
                  <a:lnTo>
                    <a:pt x="165" y="44"/>
                  </a:lnTo>
                  <a:lnTo>
                    <a:pt x="178" y="66"/>
                  </a:lnTo>
                  <a:lnTo>
                    <a:pt x="189" y="89"/>
                  </a:lnTo>
                  <a:lnTo>
                    <a:pt x="198" y="113"/>
                  </a:lnTo>
                  <a:lnTo>
                    <a:pt x="203" y="139"/>
                  </a:lnTo>
                  <a:lnTo>
                    <a:pt x="206" y="165"/>
                  </a:lnTo>
                  <a:lnTo>
                    <a:pt x="207" y="191"/>
                  </a:lnTo>
                  <a:lnTo>
                    <a:pt x="205" y="217"/>
                  </a:lnTo>
                  <a:lnTo>
                    <a:pt x="199" y="244"/>
                  </a:lnTo>
                  <a:lnTo>
                    <a:pt x="197" y="245"/>
                  </a:lnTo>
                  <a:lnTo>
                    <a:pt x="195" y="246"/>
                  </a:lnTo>
                  <a:lnTo>
                    <a:pt x="194" y="246"/>
                  </a:lnTo>
                  <a:lnTo>
                    <a:pt x="192" y="245"/>
                  </a:lnTo>
                  <a:lnTo>
                    <a:pt x="190" y="237"/>
                  </a:lnTo>
                  <a:lnTo>
                    <a:pt x="190" y="230"/>
                  </a:lnTo>
                  <a:lnTo>
                    <a:pt x="191" y="222"/>
                  </a:lnTo>
                  <a:lnTo>
                    <a:pt x="191" y="213"/>
                  </a:lnTo>
                  <a:lnTo>
                    <a:pt x="189" y="192"/>
                  </a:lnTo>
                  <a:lnTo>
                    <a:pt x="184" y="171"/>
                  </a:lnTo>
                  <a:lnTo>
                    <a:pt x="179" y="151"/>
                  </a:lnTo>
                  <a:lnTo>
                    <a:pt x="173" y="131"/>
                  </a:lnTo>
                  <a:lnTo>
                    <a:pt x="164" y="112"/>
                  </a:lnTo>
                  <a:lnTo>
                    <a:pt x="154" y="94"/>
                  </a:lnTo>
                  <a:lnTo>
                    <a:pt x="142" y="77"/>
                  </a:lnTo>
                  <a:lnTo>
                    <a:pt x="127" y="61"/>
                  </a:lnTo>
                  <a:lnTo>
                    <a:pt x="123" y="62"/>
                  </a:lnTo>
                  <a:lnTo>
                    <a:pt x="119" y="63"/>
                  </a:lnTo>
                  <a:lnTo>
                    <a:pt x="115" y="65"/>
                  </a:lnTo>
                  <a:lnTo>
                    <a:pt x="110" y="67"/>
                  </a:lnTo>
                  <a:lnTo>
                    <a:pt x="106" y="68"/>
                  </a:lnTo>
                  <a:lnTo>
                    <a:pt x="102" y="69"/>
                  </a:lnTo>
                  <a:lnTo>
                    <a:pt x="98" y="70"/>
                  </a:lnTo>
                  <a:lnTo>
                    <a:pt x="94" y="70"/>
                  </a:lnTo>
                  <a:lnTo>
                    <a:pt x="82" y="73"/>
                  </a:lnTo>
                  <a:lnTo>
                    <a:pt x="70" y="74"/>
                  </a:lnTo>
                  <a:lnTo>
                    <a:pt x="58" y="75"/>
                  </a:lnTo>
                  <a:lnTo>
                    <a:pt x="46" y="74"/>
                  </a:lnTo>
                  <a:lnTo>
                    <a:pt x="33" y="72"/>
                  </a:lnTo>
                  <a:lnTo>
                    <a:pt x="22" y="69"/>
                  </a:lnTo>
                  <a:lnTo>
                    <a:pt x="11" y="65"/>
                  </a:lnTo>
                  <a:lnTo>
                    <a:pt x="1" y="60"/>
                  </a:lnTo>
                  <a:lnTo>
                    <a:pt x="0" y="58"/>
                  </a:lnTo>
                  <a:lnTo>
                    <a:pt x="0" y="56"/>
                  </a:lnTo>
                  <a:lnTo>
                    <a:pt x="1" y="53"/>
                  </a:lnTo>
                  <a:lnTo>
                    <a:pt x="1" y="51"/>
                  </a:lnTo>
                  <a:lnTo>
                    <a:pt x="7" y="50"/>
                  </a:lnTo>
                  <a:lnTo>
                    <a:pt x="13" y="51"/>
                  </a:lnTo>
                  <a:lnTo>
                    <a:pt x="20" y="51"/>
                  </a:lnTo>
                  <a:lnTo>
                    <a:pt x="26" y="52"/>
                  </a:lnTo>
                  <a:lnTo>
                    <a:pt x="32" y="54"/>
                  </a:lnTo>
                  <a:lnTo>
                    <a:pt x="39" y="54"/>
                  </a:lnTo>
                  <a:lnTo>
                    <a:pt x="45" y="56"/>
                  </a:lnTo>
                  <a:lnTo>
                    <a:pt x="51" y="54"/>
                  </a:lnTo>
                  <a:lnTo>
                    <a:pt x="63" y="53"/>
                  </a:lnTo>
                  <a:lnTo>
                    <a:pt x="75" y="50"/>
                  </a:lnTo>
                  <a:lnTo>
                    <a:pt x="86" y="45"/>
                  </a:lnTo>
                  <a:lnTo>
                    <a:pt x="96" y="39"/>
                  </a:lnTo>
                  <a:lnTo>
                    <a:pt x="105" y="30"/>
                  </a:lnTo>
                  <a:lnTo>
                    <a:pt x="114" y="22"/>
                  </a:lnTo>
                  <a:lnTo>
                    <a:pt x="121" y="11"/>
                  </a:lnTo>
                  <a:lnTo>
                    <a:pt x="127" y="1"/>
                  </a:lnTo>
                  <a:lnTo>
                    <a:pt x="132" y="0"/>
                  </a:lnTo>
                  <a:lnTo>
                    <a:pt x="136" y="2"/>
                  </a:lnTo>
                  <a:lnTo>
                    <a:pt x="139" y="6"/>
                  </a:lnTo>
                  <a:lnTo>
                    <a:pt x="141" y="10"/>
                  </a:lnTo>
                  <a:close/>
                </a:path>
              </a:pathLst>
            </a:custGeom>
            <a:solidFill>
              <a:srgbClr val="000000"/>
            </a:solidFill>
            <a:ln w="9525">
              <a:noFill/>
              <a:round/>
              <a:headEnd/>
              <a:tailEnd/>
            </a:ln>
          </p:spPr>
          <p:txBody>
            <a:bodyPr/>
            <a:lstStyle/>
            <a:p>
              <a:endParaRPr lang="fr-FR"/>
            </a:p>
          </p:txBody>
        </p:sp>
        <p:sp>
          <p:nvSpPr>
            <p:cNvPr id="19612" name="Freeform 307"/>
            <p:cNvSpPr>
              <a:spLocks/>
            </p:cNvSpPr>
            <p:nvPr/>
          </p:nvSpPr>
          <p:spPr bwMode="auto">
            <a:xfrm>
              <a:off x="2993" y="1376"/>
              <a:ext cx="15" cy="53"/>
            </a:xfrm>
            <a:custGeom>
              <a:avLst/>
              <a:gdLst>
                <a:gd name="T0" fmla="*/ 0 w 76"/>
                <a:gd name="T1" fmla="*/ 0 h 264"/>
                <a:gd name="T2" fmla="*/ 0 w 76"/>
                <a:gd name="T3" fmla="*/ 0 h 264"/>
                <a:gd name="T4" fmla="*/ 0 w 76"/>
                <a:gd name="T5" fmla="*/ 0 h 264"/>
                <a:gd name="T6" fmla="*/ 0 w 76"/>
                <a:gd name="T7" fmla="*/ 0 h 264"/>
                <a:gd name="T8" fmla="*/ 1 w 76"/>
                <a:gd name="T9" fmla="*/ 0 h 264"/>
                <a:gd name="T10" fmla="*/ 1 w 76"/>
                <a:gd name="T11" fmla="*/ 0 h 264"/>
                <a:gd name="T12" fmla="*/ 1 w 76"/>
                <a:gd name="T13" fmla="*/ 0 h 264"/>
                <a:gd name="T14" fmla="*/ 0 w 76"/>
                <a:gd name="T15" fmla="*/ 1 h 264"/>
                <a:gd name="T16" fmla="*/ 0 w 76"/>
                <a:gd name="T17" fmla="*/ 0 h 264"/>
                <a:gd name="T18" fmla="*/ 0 w 76"/>
                <a:gd name="T19" fmla="*/ 0 h 264"/>
                <a:gd name="T20" fmla="*/ 0 w 76"/>
                <a:gd name="T21" fmla="*/ 1 h 264"/>
                <a:gd name="T22" fmla="*/ 0 w 76"/>
                <a:gd name="T23" fmla="*/ 1 h 264"/>
                <a:gd name="T24" fmla="*/ 0 w 76"/>
                <a:gd name="T25" fmla="*/ 1 h 264"/>
                <a:gd name="T26" fmla="*/ 0 w 76"/>
                <a:gd name="T27" fmla="*/ 1 h 264"/>
                <a:gd name="T28" fmla="*/ 1 w 76"/>
                <a:gd name="T29" fmla="*/ 1 h 264"/>
                <a:gd name="T30" fmla="*/ 1 w 76"/>
                <a:gd name="T31" fmla="*/ 1 h 264"/>
                <a:gd name="T32" fmla="*/ 1 w 76"/>
                <a:gd name="T33" fmla="*/ 1 h 264"/>
                <a:gd name="T34" fmla="*/ 1 w 76"/>
                <a:gd name="T35" fmla="*/ 1 h 264"/>
                <a:gd name="T36" fmla="*/ 0 w 76"/>
                <a:gd name="T37" fmla="*/ 1 h 264"/>
                <a:gd name="T38" fmla="*/ 0 w 76"/>
                <a:gd name="T39" fmla="*/ 1 h 264"/>
                <a:gd name="T40" fmla="*/ 0 w 76"/>
                <a:gd name="T41" fmla="*/ 1 h 264"/>
                <a:gd name="T42" fmla="*/ 0 w 76"/>
                <a:gd name="T43" fmla="*/ 1 h 264"/>
                <a:gd name="T44" fmla="*/ 0 w 76"/>
                <a:gd name="T45" fmla="*/ 1 h 264"/>
                <a:gd name="T46" fmla="*/ 0 w 76"/>
                <a:gd name="T47" fmla="*/ 1 h 264"/>
                <a:gd name="T48" fmla="*/ 0 w 76"/>
                <a:gd name="T49" fmla="*/ 1 h 264"/>
                <a:gd name="T50" fmla="*/ 1 w 76"/>
                <a:gd name="T51" fmla="*/ 1 h 264"/>
                <a:gd name="T52" fmla="*/ 1 w 76"/>
                <a:gd name="T53" fmla="*/ 1 h 264"/>
                <a:gd name="T54" fmla="*/ 1 w 76"/>
                <a:gd name="T55" fmla="*/ 1 h 264"/>
                <a:gd name="T56" fmla="*/ 0 w 76"/>
                <a:gd name="T57" fmla="*/ 1 h 264"/>
                <a:gd name="T58" fmla="*/ 0 w 76"/>
                <a:gd name="T59" fmla="*/ 1 h 264"/>
                <a:gd name="T60" fmla="*/ 0 w 76"/>
                <a:gd name="T61" fmla="*/ 1 h 264"/>
                <a:gd name="T62" fmla="*/ 0 w 76"/>
                <a:gd name="T63" fmla="*/ 1 h 264"/>
                <a:gd name="T64" fmla="*/ 1 w 76"/>
                <a:gd name="T65" fmla="*/ 2 h 264"/>
                <a:gd name="T66" fmla="*/ 1 w 76"/>
                <a:gd name="T67" fmla="*/ 2 h 264"/>
                <a:gd name="T68" fmla="*/ 0 w 76"/>
                <a:gd name="T69" fmla="*/ 2 h 264"/>
                <a:gd name="T70" fmla="*/ 0 w 76"/>
                <a:gd name="T71" fmla="*/ 2 h 264"/>
                <a:gd name="T72" fmla="*/ 0 w 76"/>
                <a:gd name="T73" fmla="*/ 2 h 264"/>
                <a:gd name="T74" fmla="*/ 0 w 76"/>
                <a:gd name="T75" fmla="*/ 2 h 264"/>
                <a:gd name="T76" fmla="*/ 0 w 76"/>
                <a:gd name="T77" fmla="*/ 2 h 264"/>
                <a:gd name="T78" fmla="*/ 0 w 76"/>
                <a:gd name="T79" fmla="*/ 2 h 264"/>
                <a:gd name="T80" fmla="*/ 0 w 76"/>
                <a:gd name="T81" fmla="*/ 2 h 264"/>
                <a:gd name="T82" fmla="*/ 0 w 76"/>
                <a:gd name="T83" fmla="*/ 2 h 264"/>
                <a:gd name="T84" fmla="*/ 0 w 76"/>
                <a:gd name="T85" fmla="*/ 2 h 264"/>
                <a:gd name="T86" fmla="*/ 0 w 76"/>
                <a:gd name="T87" fmla="*/ 2 h 264"/>
                <a:gd name="T88" fmla="*/ 0 w 76"/>
                <a:gd name="T89" fmla="*/ 2 h 264"/>
                <a:gd name="T90" fmla="*/ 0 w 76"/>
                <a:gd name="T91" fmla="*/ 2 h 264"/>
                <a:gd name="T92" fmla="*/ 0 w 76"/>
                <a:gd name="T93" fmla="*/ 2 h 264"/>
                <a:gd name="T94" fmla="*/ 0 w 76"/>
                <a:gd name="T95" fmla="*/ 2 h 264"/>
                <a:gd name="T96" fmla="*/ 0 w 76"/>
                <a:gd name="T97" fmla="*/ 2 h 264"/>
                <a:gd name="T98" fmla="*/ 0 w 76"/>
                <a:gd name="T99" fmla="*/ 2 h 264"/>
                <a:gd name="T100" fmla="*/ 0 w 76"/>
                <a:gd name="T101" fmla="*/ 2 h 264"/>
                <a:gd name="T102" fmla="*/ 0 w 76"/>
                <a:gd name="T103" fmla="*/ 2 h 264"/>
                <a:gd name="T104" fmla="*/ 0 w 76"/>
                <a:gd name="T105" fmla="*/ 1 h 264"/>
                <a:gd name="T106" fmla="*/ 0 w 76"/>
                <a:gd name="T107" fmla="*/ 1 h 264"/>
                <a:gd name="T108" fmla="*/ 0 w 76"/>
                <a:gd name="T109" fmla="*/ 1 h 264"/>
                <a:gd name="T110" fmla="*/ 0 w 76"/>
                <a:gd name="T111" fmla="*/ 1 h 264"/>
                <a:gd name="T112" fmla="*/ 0 w 76"/>
                <a:gd name="T113" fmla="*/ 1 h 264"/>
                <a:gd name="T114" fmla="*/ 0 w 76"/>
                <a:gd name="T115" fmla="*/ 1 h 264"/>
                <a:gd name="T116" fmla="*/ 0 w 76"/>
                <a:gd name="T117" fmla="*/ 0 h 264"/>
                <a:gd name="T118" fmla="*/ 0 w 76"/>
                <a:gd name="T119" fmla="*/ 0 h 264"/>
                <a:gd name="T120" fmla="*/ 0 w 76"/>
                <a:gd name="T121" fmla="*/ 0 h 264"/>
                <a:gd name="T122" fmla="*/ 0 w 76"/>
                <a:gd name="T123" fmla="*/ 0 h 264"/>
                <a:gd name="T124" fmla="*/ 0 w 76"/>
                <a:gd name="T125" fmla="*/ 0 h 2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6"/>
                <a:gd name="T190" fmla="*/ 0 h 264"/>
                <a:gd name="T191" fmla="*/ 76 w 76"/>
                <a:gd name="T192" fmla="*/ 264 h 26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6" h="264">
                  <a:moveTo>
                    <a:pt x="33" y="23"/>
                  </a:moveTo>
                  <a:lnTo>
                    <a:pt x="37" y="21"/>
                  </a:lnTo>
                  <a:lnTo>
                    <a:pt x="40" y="20"/>
                  </a:lnTo>
                  <a:lnTo>
                    <a:pt x="45" y="19"/>
                  </a:lnTo>
                  <a:lnTo>
                    <a:pt x="49" y="18"/>
                  </a:lnTo>
                  <a:lnTo>
                    <a:pt x="53" y="17"/>
                  </a:lnTo>
                  <a:lnTo>
                    <a:pt x="57" y="17"/>
                  </a:lnTo>
                  <a:lnTo>
                    <a:pt x="61" y="18"/>
                  </a:lnTo>
                  <a:lnTo>
                    <a:pt x="66" y="19"/>
                  </a:lnTo>
                  <a:lnTo>
                    <a:pt x="72" y="25"/>
                  </a:lnTo>
                  <a:lnTo>
                    <a:pt x="75" y="34"/>
                  </a:lnTo>
                  <a:lnTo>
                    <a:pt x="76" y="42"/>
                  </a:lnTo>
                  <a:lnTo>
                    <a:pt x="76" y="51"/>
                  </a:lnTo>
                  <a:lnTo>
                    <a:pt x="74" y="58"/>
                  </a:lnTo>
                  <a:lnTo>
                    <a:pt x="68" y="62"/>
                  </a:lnTo>
                  <a:lnTo>
                    <a:pt x="61" y="63"/>
                  </a:lnTo>
                  <a:lnTo>
                    <a:pt x="53" y="63"/>
                  </a:lnTo>
                  <a:lnTo>
                    <a:pt x="45" y="62"/>
                  </a:lnTo>
                  <a:lnTo>
                    <a:pt x="37" y="59"/>
                  </a:lnTo>
                  <a:lnTo>
                    <a:pt x="31" y="59"/>
                  </a:lnTo>
                  <a:lnTo>
                    <a:pt x="27" y="67"/>
                  </a:lnTo>
                  <a:lnTo>
                    <a:pt x="28" y="82"/>
                  </a:lnTo>
                  <a:lnTo>
                    <a:pt x="32" y="81"/>
                  </a:lnTo>
                  <a:lnTo>
                    <a:pt x="37" y="79"/>
                  </a:lnTo>
                  <a:lnTo>
                    <a:pt x="42" y="77"/>
                  </a:lnTo>
                  <a:lnTo>
                    <a:pt x="48" y="76"/>
                  </a:lnTo>
                  <a:lnTo>
                    <a:pt x="53" y="76"/>
                  </a:lnTo>
                  <a:lnTo>
                    <a:pt x="58" y="76"/>
                  </a:lnTo>
                  <a:lnTo>
                    <a:pt x="64" y="78"/>
                  </a:lnTo>
                  <a:lnTo>
                    <a:pt x="68" y="81"/>
                  </a:lnTo>
                  <a:lnTo>
                    <a:pt x="73" y="85"/>
                  </a:lnTo>
                  <a:lnTo>
                    <a:pt x="75" y="90"/>
                  </a:lnTo>
                  <a:lnTo>
                    <a:pt x="76" y="96"/>
                  </a:lnTo>
                  <a:lnTo>
                    <a:pt x="75" y="102"/>
                  </a:lnTo>
                  <a:lnTo>
                    <a:pt x="72" y="111"/>
                  </a:lnTo>
                  <a:lnTo>
                    <a:pt x="67" y="117"/>
                  </a:lnTo>
                  <a:lnTo>
                    <a:pt x="60" y="122"/>
                  </a:lnTo>
                  <a:lnTo>
                    <a:pt x="52" y="125"/>
                  </a:lnTo>
                  <a:lnTo>
                    <a:pt x="45" y="124"/>
                  </a:lnTo>
                  <a:lnTo>
                    <a:pt x="38" y="121"/>
                  </a:lnTo>
                  <a:lnTo>
                    <a:pt x="31" y="118"/>
                  </a:lnTo>
                  <a:lnTo>
                    <a:pt x="25" y="115"/>
                  </a:lnTo>
                  <a:lnTo>
                    <a:pt x="22" y="121"/>
                  </a:lnTo>
                  <a:lnTo>
                    <a:pt x="21" y="127"/>
                  </a:lnTo>
                  <a:lnTo>
                    <a:pt x="22" y="134"/>
                  </a:lnTo>
                  <a:lnTo>
                    <a:pt x="25" y="140"/>
                  </a:lnTo>
                  <a:lnTo>
                    <a:pt x="31" y="137"/>
                  </a:lnTo>
                  <a:lnTo>
                    <a:pt x="37" y="134"/>
                  </a:lnTo>
                  <a:lnTo>
                    <a:pt x="45" y="132"/>
                  </a:lnTo>
                  <a:lnTo>
                    <a:pt x="52" y="133"/>
                  </a:lnTo>
                  <a:lnTo>
                    <a:pt x="58" y="136"/>
                  </a:lnTo>
                  <a:lnTo>
                    <a:pt x="64" y="140"/>
                  </a:lnTo>
                  <a:lnTo>
                    <a:pt x="68" y="145"/>
                  </a:lnTo>
                  <a:lnTo>
                    <a:pt x="70" y="153"/>
                  </a:lnTo>
                  <a:lnTo>
                    <a:pt x="69" y="160"/>
                  </a:lnTo>
                  <a:lnTo>
                    <a:pt x="66" y="166"/>
                  </a:lnTo>
                  <a:lnTo>
                    <a:pt x="61" y="172"/>
                  </a:lnTo>
                  <a:lnTo>
                    <a:pt x="54" y="175"/>
                  </a:lnTo>
                  <a:lnTo>
                    <a:pt x="53" y="175"/>
                  </a:lnTo>
                  <a:lnTo>
                    <a:pt x="52" y="175"/>
                  </a:lnTo>
                  <a:lnTo>
                    <a:pt x="52" y="176"/>
                  </a:lnTo>
                  <a:lnTo>
                    <a:pt x="57" y="179"/>
                  </a:lnTo>
                  <a:lnTo>
                    <a:pt x="62" y="183"/>
                  </a:lnTo>
                  <a:lnTo>
                    <a:pt x="67" y="188"/>
                  </a:lnTo>
                  <a:lnTo>
                    <a:pt x="69" y="195"/>
                  </a:lnTo>
                  <a:lnTo>
                    <a:pt x="69" y="201"/>
                  </a:lnTo>
                  <a:lnTo>
                    <a:pt x="68" y="206"/>
                  </a:lnTo>
                  <a:lnTo>
                    <a:pt x="65" y="210"/>
                  </a:lnTo>
                  <a:lnTo>
                    <a:pt x="59" y="216"/>
                  </a:lnTo>
                  <a:lnTo>
                    <a:pt x="55" y="217"/>
                  </a:lnTo>
                  <a:lnTo>
                    <a:pt x="50" y="218"/>
                  </a:lnTo>
                  <a:lnTo>
                    <a:pt x="42" y="217"/>
                  </a:lnTo>
                  <a:lnTo>
                    <a:pt x="35" y="217"/>
                  </a:lnTo>
                  <a:lnTo>
                    <a:pt x="29" y="219"/>
                  </a:lnTo>
                  <a:lnTo>
                    <a:pt x="23" y="221"/>
                  </a:lnTo>
                  <a:lnTo>
                    <a:pt x="21" y="227"/>
                  </a:lnTo>
                  <a:lnTo>
                    <a:pt x="21" y="237"/>
                  </a:lnTo>
                  <a:lnTo>
                    <a:pt x="26" y="241"/>
                  </a:lnTo>
                  <a:lnTo>
                    <a:pt x="32" y="245"/>
                  </a:lnTo>
                  <a:lnTo>
                    <a:pt x="38" y="246"/>
                  </a:lnTo>
                  <a:lnTo>
                    <a:pt x="45" y="244"/>
                  </a:lnTo>
                  <a:lnTo>
                    <a:pt x="47" y="243"/>
                  </a:lnTo>
                  <a:lnTo>
                    <a:pt x="50" y="242"/>
                  </a:lnTo>
                  <a:lnTo>
                    <a:pt x="53" y="241"/>
                  </a:lnTo>
                  <a:lnTo>
                    <a:pt x="56" y="241"/>
                  </a:lnTo>
                  <a:lnTo>
                    <a:pt x="57" y="244"/>
                  </a:lnTo>
                  <a:lnTo>
                    <a:pt x="58" y="247"/>
                  </a:lnTo>
                  <a:lnTo>
                    <a:pt x="58" y="250"/>
                  </a:lnTo>
                  <a:lnTo>
                    <a:pt x="58" y="253"/>
                  </a:lnTo>
                  <a:lnTo>
                    <a:pt x="54" y="258"/>
                  </a:lnTo>
                  <a:lnTo>
                    <a:pt x="49" y="261"/>
                  </a:lnTo>
                  <a:lnTo>
                    <a:pt x="44" y="263"/>
                  </a:lnTo>
                  <a:lnTo>
                    <a:pt x="38" y="264"/>
                  </a:lnTo>
                  <a:lnTo>
                    <a:pt x="33" y="262"/>
                  </a:lnTo>
                  <a:lnTo>
                    <a:pt x="28" y="261"/>
                  </a:lnTo>
                  <a:lnTo>
                    <a:pt x="22" y="259"/>
                  </a:lnTo>
                  <a:lnTo>
                    <a:pt x="17" y="256"/>
                  </a:lnTo>
                  <a:lnTo>
                    <a:pt x="13" y="252"/>
                  </a:lnTo>
                  <a:lnTo>
                    <a:pt x="9" y="249"/>
                  </a:lnTo>
                  <a:lnTo>
                    <a:pt x="6" y="244"/>
                  </a:lnTo>
                  <a:lnTo>
                    <a:pt x="3" y="239"/>
                  </a:lnTo>
                  <a:lnTo>
                    <a:pt x="1" y="224"/>
                  </a:lnTo>
                  <a:lnTo>
                    <a:pt x="3" y="211"/>
                  </a:lnTo>
                  <a:lnTo>
                    <a:pt x="6" y="198"/>
                  </a:lnTo>
                  <a:lnTo>
                    <a:pt x="4" y="185"/>
                  </a:lnTo>
                  <a:lnTo>
                    <a:pt x="4" y="174"/>
                  </a:lnTo>
                  <a:lnTo>
                    <a:pt x="7" y="161"/>
                  </a:lnTo>
                  <a:lnTo>
                    <a:pt x="8" y="148"/>
                  </a:lnTo>
                  <a:lnTo>
                    <a:pt x="1" y="136"/>
                  </a:lnTo>
                  <a:lnTo>
                    <a:pt x="0" y="125"/>
                  </a:lnTo>
                  <a:lnTo>
                    <a:pt x="1" y="117"/>
                  </a:lnTo>
                  <a:lnTo>
                    <a:pt x="3" y="108"/>
                  </a:lnTo>
                  <a:lnTo>
                    <a:pt x="8" y="99"/>
                  </a:lnTo>
                  <a:lnTo>
                    <a:pt x="4" y="86"/>
                  </a:lnTo>
                  <a:lnTo>
                    <a:pt x="7" y="73"/>
                  </a:lnTo>
                  <a:lnTo>
                    <a:pt x="10" y="60"/>
                  </a:lnTo>
                  <a:lnTo>
                    <a:pt x="14" y="48"/>
                  </a:lnTo>
                  <a:lnTo>
                    <a:pt x="10" y="36"/>
                  </a:lnTo>
                  <a:lnTo>
                    <a:pt x="9" y="23"/>
                  </a:lnTo>
                  <a:lnTo>
                    <a:pt x="12" y="11"/>
                  </a:lnTo>
                  <a:lnTo>
                    <a:pt x="18" y="0"/>
                  </a:lnTo>
                  <a:lnTo>
                    <a:pt x="25" y="3"/>
                  </a:lnTo>
                  <a:lnTo>
                    <a:pt x="28" y="10"/>
                  </a:lnTo>
                  <a:lnTo>
                    <a:pt x="29" y="17"/>
                  </a:lnTo>
                  <a:lnTo>
                    <a:pt x="33" y="23"/>
                  </a:lnTo>
                  <a:close/>
                </a:path>
              </a:pathLst>
            </a:custGeom>
            <a:solidFill>
              <a:srgbClr val="000000"/>
            </a:solidFill>
            <a:ln w="9525">
              <a:noFill/>
              <a:round/>
              <a:headEnd/>
              <a:tailEnd/>
            </a:ln>
          </p:spPr>
          <p:txBody>
            <a:bodyPr/>
            <a:lstStyle/>
            <a:p>
              <a:endParaRPr lang="fr-FR"/>
            </a:p>
          </p:txBody>
        </p:sp>
        <p:sp>
          <p:nvSpPr>
            <p:cNvPr id="19613" name="Freeform 308"/>
            <p:cNvSpPr>
              <a:spLocks/>
            </p:cNvSpPr>
            <p:nvPr/>
          </p:nvSpPr>
          <p:spPr bwMode="auto">
            <a:xfrm>
              <a:off x="3000" y="1383"/>
              <a:ext cx="5" cy="3"/>
            </a:xfrm>
            <a:custGeom>
              <a:avLst/>
              <a:gdLst>
                <a:gd name="T0" fmla="*/ 0 w 26"/>
                <a:gd name="T1" fmla="*/ 0 h 17"/>
                <a:gd name="T2" fmla="*/ 0 w 26"/>
                <a:gd name="T3" fmla="*/ 0 h 17"/>
                <a:gd name="T4" fmla="*/ 0 w 26"/>
                <a:gd name="T5" fmla="*/ 0 h 17"/>
                <a:gd name="T6" fmla="*/ 0 w 26"/>
                <a:gd name="T7" fmla="*/ 0 h 17"/>
                <a:gd name="T8" fmla="*/ 0 w 26"/>
                <a:gd name="T9" fmla="*/ 0 h 17"/>
                <a:gd name="T10" fmla="*/ 0 w 26"/>
                <a:gd name="T11" fmla="*/ 0 h 17"/>
                <a:gd name="T12" fmla="*/ 0 w 26"/>
                <a:gd name="T13" fmla="*/ 0 h 17"/>
                <a:gd name="T14" fmla="*/ 0 w 26"/>
                <a:gd name="T15" fmla="*/ 0 h 17"/>
                <a:gd name="T16" fmla="*/ 0 w 26"/>
                <a:gd name="T17" fmla="*/ 0 h 17"/>
                <a:gd name="T18" fmla="*/ 0 w 26"/>
                <a:gd name="T19" fmla="*/ 0 h 17"/>
                <a:gd name="T20" fmla="*/ 0 w 26"/>
                <a:gd name="T21" fmla="*/ 0 h 17"/>
                <a:gd name="T22" fmla="*/ 0 w 26"/>
                <a:gd name="T23" fmla="*/ 0 h 17"/>
                <a:gd name="T24" fmla="*/ 0 w 26"/>
                <a:gd name="T25" fmla="*/ 0 h 17"/>
                <a:gd name="T26" fmla="*/ 0 w 26"/>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17"/>
                <a:gd name="T44" fmla="*/ 26 w 2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17">
                  <a:moveTo>
                    <a:pt x="26" y="7"/>
                  </a:moveTo>
                  <a:lnTo>
                    <a:pt x="26" y="11"/>
                  </a:lnTo>
                  <a:lnTo>
                    <a:pt x="25" y="14"/>
                  </a:lnTo>
                  <a:lnTo>
                    <a:pt x="23" y="16"/>
                  </a:lnTo>
                  <a:lnTo>
                    <a:pt x="21" y="17"/>
                  </a:lnTo>
                  <a:lnTo>
                    <a:pt x="11" y="17"/>
                  </a:lnTo>
                  <a:lnTo>
                    <a:pt x="9" y="16"/>
                  </a:lnTo>
                  <a:lnTo>
                    <a:pt x="6" y="14"/>
                  </a:lnTo>
                  <a:lnTo>
                    <a:pt x="2" y="10"/>
                  </a:lnTo>
                  <a:lnTo>
                    <a:pt x="0" y="7"/>
                  </a:lnTo>
                  <a:lnTo>
                    <a:pt x="4" y="3"/>
                  </a:lnTo>
                  <a:lnTo>
                    <a:pt x="14" y="0"/>
                  </a:lnTo>
                  <a:lnTo>
                    <a:pt x="22" y="0"/>
                  </a:lnTo>
                  <a:lnTo>
                    <a:pt x="26" y="7"/>
                  </a:lnTo>
                  <a:close/>
                </a:path>
              </a:pathLst>
            </a:custGeom>
            <a:solidFill>
              <a:srgbClr val="FFFFFF"/>
            </a:solidFill>
            <a:ln w="9525">
              <a:noFill/>
              <a:round/>
              <a:headEnd/>
              <a:tailEnd/>
            </a:ln>
          </p:spPr>
          <p:txBody>
            <a:bodyPr/>
            <a:lstStyle/>
            <a:p>
              <a:endParaRPr lang="fr-FR"/>
            </a:p>
          </p:txBody>
        </p:sp>
        <p:sp>
          <p:nvSpPr>
            <p:cNvPr id="19614" name="Freeform 309"/>
            <p:cNvSpPr>
              <a:spLocks/>
            </p:cNvSpPr>
            <p:nvPr/>
          </p:nvSpPr>
          <p:spPr bwMode="auto">
            <a:xfrm>
              <a:off x="3026" y="1395"/>
              <a:ext cx="32" cy="57"/>
            </a:xfrm>
            <a:custGeom>
              <a:avLst/>
              <a:gdLst>
                <a:gd name="T0" fmla="*/ 0 w 159"/>
                <a:gd name="T1" fmla="*/ 0 h 285"/>
                <a:gd name="T2" fmla="*/ 0 w 159"/>
                <a:gd name="T3" fmla="*/ 1 h 285"/>
                <a:gd name="T4" fmla="*/ 0 w 159"/>
                <a:gd name="T5" fmla="*/ 1 h 285"/>
                <a:gd name="T6" fmla="*/ 0 w 159"/>
                <a:gd name="T7" fmla="*/ 1 h 285"/>
                <a:gd name="T8" fmla="*/ 1 w 159"/>
                <a:gd name="T9" fmla="*/ 1 h 285"/>
                <a:gd name="T10" fmla="*/ 1 w 159"/>
                <a:gd name="T11" fmla="*/ 2 h 285"/>
                <a:gd name="T12" fmla="*/ 1 w 159"/>
                <a:gd name="T13" fmla="*/ 2 h 285"/>
                <a:gd name="T14" fmla="*/ 1 w 159"/>
                <a:gd name="T15" fmla="*/ 2 h 285"/>
                <a:gd name="T16" fmla="*/ 1 w 159"/>
                <a:gd name="T17" fmla="*/ 2 h 285"/>
                <a:gd name="T18" fmla="*/ 1 w 159"/>
                <a:gd name="T19" fmla="*/ 2 h 285"/>
                <a:gd name="T20" fmla="*/ 1 w 159"/>
                <a:gd name="T21" fmla="*/ 2 h 285"/>
                <a:gd name="T22" fmla="*/ 1 w 159"/>
                <a:gd name="T23" fmla="*/ 2 h 285"/>
                <a:gd name="T24" fmla="*/ 1 w 159"/>
                <a:gd name="T25" fmla="*/ 2 h 285"/>
                <a:gd name="T26" fmla="*/ 1 w 159"/>
                <a:gd name="T27" fmla="*/ 2 h 285"/>
                <a:gd name="T28" fmla="*/ 1 w 159"/>
                <a:gd name="T29" fmla="*/ 2 h 285"/>
                <a:gd name="T30" fmla="*/ 1 w 159"/>
                <a:gd name="T31" fmla="*/ 2 h 285"/>
                <a:gd name="T32" fmla="*/ 1 w 159"/>
                <a:gd name="T33" fmla="*/ 2 h 285"/>
                <a:gd name="T34" fmla="*/ 1 w 159"/>
                <a:gd name="T35" fmla="*/ 2 h 285"/>
                <a:gd name="T36" fmla="*/ 1 w 159"/>
                <a:gd name="T37" fmla="*/ 2 h 285"/>
                <a:gd name="T38" fmla="*/ 1 w 159"/>
                <a:gd name="T39" fmla="*/ 2 h 285"/>
                <a:gd name="T40" fmla="*/ 1 w 159"/>
                <a:gd name="T41" fmla="*/ 2 h 285"/>
                <a:gd name="T42" fmla="*/ 1 w 159"/>
                <a:gd name="T43" fmla="*/ 2 h 285"/>
                <a:gd name="T44" fmla="*/ 1 w 159"/>
                <a:gd name="T45" fmla="*/ 2 h 285"/>
                <a:gd name="T46" fmla="*/ 0 w 159"/>
                <a:gd name="T47" fmla="*/ 2 h 285"/>
                <a:gd name="T48" fmla="*/ 0 w 159"/>
                <a:gd name="T49" fmla="*/ 1 h 285"/>
                <a:gd name="T50" fmla="*/ 0 w 159"/>
                <a:gd name="T51" fmla="*/ 1 h 285"/>
                <a:gd name="T52" fmla="*/ 0 w 159"/>
                <a:gd name="T53" fmla="*/ 1 h 285"/>
                <a:gd name="T54" fmla="*/ 0 w 159"/>
                <a:gd name="T55" fmla="*/ 1 h 285"/>
                <a:gd name="T56" fmla="*/ 0 w 159"/>
                <a:gd name="T57" fmla="*/ 0 h 285"/>
                <a:gd name="T58" fmla="*/ 0 w 159"/>
                <a:gd name="T59" fmla="*/ 0 h 285"/>
                <a:gd name="T60" fmla="*/ 0 w 159"/>
                <a:gd name="T61" fmla="*/ 0 h 285"/>
                <a:gd name="T62" fmla="*/ 0 w 159"/>
                <a:gd name="T63" fmla="*/ 0 h 285"/>
                <a:gd name="T64" fmla="*/ 0 w 159"/>
                <a:gd name="T65" fmla="*/ 0 h 285"/>
                <a:gd name="T66" fmla="*/ 0 w 159"/>
                <a:gd name="T67" fmla="*/ 0 h 285"/>
                <a:gd name="T68" fmla="*/ 0 w 159"/>
                <a:gd name="T69" fmla="*/ 0 h 285"/>
                <a:gd name="T70" fmla="*/ 0 w 159"/>
                <a:gd name="T71" fmla="*/ 0 h 285"/>
                <a:gd name="T72" fmla="*/ 0 w 159"/>
                <a:gd name="T73" fmla="*/ 0 h 2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9"/>
                <a:gd name="T112" fmla="*/ 0 h 285"/>
                <a:gd name="T113" fmla="*/ 159 w 159"/>
                <a:gd name="T114" fmla="*/ 285 h 28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9" h="285">
                  <a:moveTo>
                    <a:pt x="18" y="46"/>
                  </a:moveTo>
                  <a:lnTo>
                    <a:pt x="28" y="77"/>
                  </a:lnTo>
                  <a:lnTo>
                    <a:pt x="41" y="108"/>
                  </a:lnTo>
                  <a:lnTo>
                    <a:pt x="55" y="138"/>
                  </a:lnTo>
                  <a:lnTo>
                    <a:pt x="71" y="167"/>
                  </a:lnTo>
                  <a:lnTo>
                    <a:pt x="89" y="195"/>
                  </a:lnTo>
                  <a:lnTo>
                    <a:pt x="109" y="222"/>
                  </a:lnTo>
                  <a:lnTo>
                    <a:pt x="131" y="248"/>
                  </a:lnTo>
                  <a:lnTo>
                    <a:pt x="156" y="272"/>
                  </a:lnTo>
                  <a:lnTo>
                    <a:pt x="157" y="274"/>
                  </a:lnTo>
                  <a:lnTo>
                    <a:pt x="159" y="277"/>
                  </a:lnTo>
                  <a:lnTo>
                    <a:pt x="159" y="280"/>
                  </a:lnTo>
                  <a:lnTo>
                    <a:pt x="158" y="283"/>
                  </a:lnTo>
                  <a:lnTo>
                    <a:pt x="152" y="285"/>
                  </a:lnTo>
                  <a:lnTo>
                    <a:pt x="147" y="285"/>
                  </a:lnTo>
                  <a:lnTo>
                    <a:pt x="141" y="284"/>
                  </a:lnTo>
                  <a:lnTo>
                    <a:pt x="136" y="282"/>
                  </a:lnTo>
                  <a:lnTo>
                    <a:pt x="131" y="280"/>
                  </a:lnTo>
                  <a:lnTo>
                    <a:pt x="125" y="277"/>
                  </a:lnTo>
                  <a:lnTo>
                    <a:pt x="120" y="275"/>
                  </a:lnTo>
                  <a:lnTo>
                    <a:pt x="115" y="273"/>
                  </a:lnTo>
                  <a:lnTo>
                    <a:pt x="86" y="250"/>
                  </a:lnTo>
                  <a:lnTo>
                    <a:pt x="63" y="223"/>
                  </a:lnTo>
                  <a:lnTo>
                    <a:pt x="44" y="196"/>
                  </a:lnTo>
                  <a:lnTo>
                    <a:pt x="29" y="166"/>
                  </a:lnTo>
                  <a:lnTo>
                    <a:pt x="18" y="133"/>
                  </a:lnTo>
                  <a:lnTo>
                    <a:pt x="9" y="101"/>
                  </a:lnTo>
                  <a:lnTo>
                    <a:pt x="3" y="66"/>
                  </a:lnTo>
                  <a:lnTo>
                    <a:pt x="0" y="31"/>
                  </a:lnTo>
                  <a:lnTo>
                    <a:pt x="1" y="23"/>
                  </a:lnTo>
                  <a:lnTo>
                    <a:pt x="2" y="14"/>
                  </a:lnTo>
                  <a:lnTo>
                    <a:pt x="4" y="6"/>
                  </a:lnTo>
                  <a:lnTo>
                    <a:pt x="9" y="0"/>
                  </a:lnTo>
                  <a:lnTo>
                    <a:pt x="17" y="9"/>
                  </a:lnTo>
                  <a:lnTo>
                    <a:pt x="17" y="21"/>
                  </a:lnTo>
                  <a:lnTo>
                    <a:pt x="16" y="34"/>
                  </a:lnTo>
                  <a:lnTo>
                    <a:pt x="18" y="46"/>
                  </a:lnTo>
                  <a:close/>
                </a:path>
              </a:pathLst>
            </a:custGeom>
            <a:solidFill>
              <a:srgbClr val="000000"/>
            </a:solidFill>
            <a:ln w="9525">
              <a:noFill/>
              <a:round/>
              <a:headEnd/>
              <a:tailEnd/>
            </a:ln>
          </p:spPr>
          <p:txBody>
            <a:bodyPr/>
            <a:lstStyle/>
            <a:p>
              <a:endParaRPr lang="fr-FR"/>
            </a:p>
          </p:txBody>
        </p:sp>
        <p:sp>
          <p:nvSpPr>
            <p:cNvPr id="19615" name="Freeform 310"/>
            <p:cNvSpPr>
              <a:spLocks/>
            </p:cNvSpPr>
            <p:nvPr/>
          </p:nvSpPr>
          <p:spPr bwMode="auto">
            <a:xfrm>
              <a:off x="3000" y="1394"/>
              <a:ext cx="5" cy="4"/>
            </a:xfrm>
            <a:custGeom>
              <a:avLst/>
              <a:gdLst>
                <a:gd name="T0" fmla="*/ 0 w 26"/>
                <a:gd name="T1" fmla="*/ 0 h 17"/>
                <a:gd name="T2" fmla="*/ 0 w 26"/>
                <a:gd name="T3" fmla="*/ 0 h 17"/>
                <a:gd name="T4" fmla="*/ 0 w 26"/>
                <a:gd name="T5" fmla="*/ 0 h 17"/>
                <a:gd name="T6" fmla="*/ 0 w 26"/>
                <a:gd name="T7" fmla="*/ 0 h 17"/>
                <a:gd name="T8" fmla="*/ 0 w 26"/>
                <a:gd name="T9" fmla="*/ 0 h 17"/>
                <a:gd name="T10" fmla="*/ 0 w 26"/>
                <a:gd name="T11" fmla="*/ 0 h 17"/>
                <a:gd name="T12" fmla="*/ 0 w 26"/>
                <a:gd name="T13" fmla="*/ 0 h 17"/>
                <a:gd name="T14" fmla="*/ 0 w 26"/>
                <a:gd name="T15" fmla="*/ 0 h 17"/>
                <a:gd name="T16" fmla="*/ 0 w 26"/>
                <a:gd name="T17" fmla="*/ 0 h 17"/>
                <a:gd name="T18" fmla="*/ 0 w 26"/>
                <a:gd name="T19" fmla="*/ 0 h 17"/>
                <a:gd name="T20" fmla="*/ 0 w 26"/>
                <a:gd name="T21" fmla="*/ 0 h 17"/>
                <a:gd name="T22" fmla="*/ 0 w 26"/>
                <a:gd name="T23" fmla="*/ 0 h 17"/>
                <a:gd name="T24" fmla="*/ 0 w 26"/>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17"/>
                <a:gd name="T41" fmla="*/ 26 w 26"/>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17">
                  <a:moveTo>
                    <a:pt x="26" y="9"/>
                  </a:moveTo>
                  <a:lnTo>
                    <a:pt x="26" y="12"/>
                  </a:lnTo>
                  <a:lnTo>
                    <a:pt x="25" y="13"/>
                  </a:lnTo>
                  <a:lnTo>
                    <a:pt x="22" y="15"/>
                  </a:lnTo>
                  <a:lnTo>
                    <a:pt x="20" y="17"/>
                  </a:lnTo>
                  <a:lnTo>
                    <a:pt x="14" y="16"/>
                  </a:lnTo>
                  <a:lnTo>
                    <a:pt x="7" y="13"/>
                  </a:lnTo>
                  <a:lnTo>
                    <a:pt x="3" y="9"/>
                  </a:lnTo>
                  <a:lnTo>
                    <a:pt x="0" y="6"/>
                  </a:lnTo>
                  <a:lnTo>
                    <a:pt x="6" y="3"/>
                  </a:lnTo>
                  <a:lnTo>
                    <a:pt x="16" y="0"/>
                  </a:lnTo>
                  <a:lnTo>
                    <a:pt x="24" y="2"/>
                  </a:lnTo>
                  <a:lnTo>
                    <a:pt x="26" y="9"/>
                  </a:lnTo>
                  <a:close/>
                </a:path>
              </a:pathLst>
            </a:custGeom>
            <a:solidFill>
              <a:srgbClr val="FFFFFF"/>
            </a:solidFill>
            <a:ln w="9525">
              <a:noFill/>
              <a:round/>
              <a:headEnd/>
              <a:tailEnd/>
            </a:ln>
          </p:spPr>
          <p:txBody>
            <a:bodyPr/>
            <a:lstStyle/>
            <a:p>
              <a:endParaRPr lang="fr-FR"/>
            </a:p>
          </p:txBody>
        </p:sp>
        <p:sp>
          <p:nvSpPr>
            <p:cNvPr id="19616" name="Freeform 311"/>
            <p:cNvSpPr>
              <a:spLocks/>
            </p:cNvSpPr>
            <p:nvPr/>
          </p:nvSpPr>
          <p:spPr bwMode="auto">
            <a:xfrm>
              <a:off x="2761" y="1402"/>
              <a:ext cx="207" cy="127"/>
            </a:xfrm>
            <a:custGeom>
              <a:avLst/>
              <a:gdLst>
                <a:gd name="T0" fmla="*/ 6 w 1033"/>
                <a:gd name="T1" fmla="*/ 0 h 638"/>
                <a:gd name="T2" fmla="*/ 5 w 1033"/>
                <a:gd name="T3" fmla="*/ 0 h 638"/>
                <a:gd name="T4" fmla="*/ 5 w 1033"/>
                <a:gd name="T5" fmla="*/ 0 h 638"/>
                <a:gd name="T6" fmla="*/ 4 w 1033"/>
                <a:gd name="T7" fmla="*/ 0 h 638"/>
                <a:gd name="T8" fmla="*/ 4 w 1033"/>
                <a:gd name="T9" fmla="*/ 0 h 638"/>
                <a:gd name="T10" fmla="*/ 4 w 1033"/>
                <a:gd name="T11" fmla="*/ 0 h 638"/>
                <a:gd name="T12" fmla="*/ 3 w 1033"/>
                <a:gd name="T13" fmla="*/ 0 h 638"/>
                <a:gd name="T14" fmla="*/ 3 w 1033"/>
                <a:gd name="T15" fmla="*/ 0 h 638"/>
                <a:gd name="T16" fmla="*/ 2 w 1033"/>
                <a:gd name="T17" fmla="*/ 0 h 638"/>
                <a:gd name="T18" fmla="*/ 2 w 1033"/>
                <a:gd name="T19" fmla="*/ 0 h 638"/>
                <a:gd name="T20" fmla="*/ 1 w 1033"/>
                <a:gd name="T21" fmla="*/ 0 h 638"/>
                <a:gd name="T22" fmla="*/ 1 w 1033"/>
                <a:gd name="T23" fmla="*/ 0 h 638"/>
                <a:gd name="T24" fmla="*/ 1 w 1033"/>
                <a:gd name="T25" fmla="*/ 1 h 638"/>
                <a:gd name="T26" fmla="*/ 1 w 1033"/>
                <a:gd name="T27" fmla="*/ 1 h 638"/>
                <a:gd name="T28" fmla="*/ 1 w 1033"/>
                <a:gd name="T29" fmla="*/ 1 h 638"/>
                <a:gd name="T30" fmla="*/ 1 w 1033"/>
                <a:gd name="T31" fmla="*/ 1 h 638"/>
                <a:gd name="T32" fmla="*/ 1 w 1033"/>
                <a:gd name="T33" fmla="*/ 1 h 638"/>
                <a:gd name="T34" fmla="*/ 2 w 1033"/>
                <a:gd name="T35" fmla="*/ 1 h 638"/>
                <a:gd name="T36" fmla="*/ 2 w 1033"/>
                <a:gd name="T37" fmla="*/ 2 h 638"/>
                <a:gd name="T38" fmla="*/ 3 w 1033"/>
                <a:gd name="T39" fmla="*/ 2 h 638"/>
                <a:gd name="T40" fmla="*/ 4 w 1033"/>
                <a:gd name="T41" fmla="*/ 2 h 638"/>
                <a:gd name="T42" fmla="*/ 5 w 1033"/>
                <a:gd name="T43" fmla="*/ 3 h 638"/>
                <a:gd name="T44" fmla="*/ 5 w 1033"/>
                <a:gd name="T45" fmla="*/ 3 h 638"/>
                <a:gd name="T46" fmla="*/ 6 w 1033"/>
                <a:gd name="T47" fmla="*/ 4 h 638"/>
                <a:gd name="T48" fmla="*/ 7 w 1033"/>
                <a:gd name="T49" fmla="*/ 4 h 638"/>
                <a:gd name="T50" fmla="*/ 7 w 1033"/>
                <a:gd name="T51" fmla="*/ 4 h 638"/>
                <a:gd name="T52" fmla="*/ 7 w 1033"/>
                <a:gd name="T53" fmla="*/ 4 h 638"/>
                <a:gd name="T54" fmla="*/ 8 w 1033"/>
                <a:gd name="T55" fmla="*/ 5 h 638"/>
                <a:gd name="T56" fmla="*/ 8 w 1033"/>
                <a:gd name="T57" fmla="*/ 5 h 638"/>
                <a:gd name="T58" fmla="*/ 8 w 1033"/>
                <a:gd name="T59" fmla="*/ 5 h 638"/>
                <a:gd name="T60" fmla="*/ 8 w 1033"/>
                <a:gd name="T61" fmla="*/ 5 h 638"/>
                <a:gd name="T62" fmla="*/ 8 w 1033"/>
                <a:gd name="T63" fmla="*/ 5 h 638"/>
                <a:gd name="T64" fmla="*/ 8 w 1033"/>
                <a:gd name="T65" fmla="*/ 5 h 638"/>
                <a:gd name="T66" fmla="*/ 7 w 1033"/>
                <a:gd name="T67" fmla="*/ 4 h 638"/>
                <a:gd name="T68" fmla="*/ 6 w 1033"/>
                <a:gd name="T69" fmla="*/ 4 h 638"/>
                <a:gd name="T70" fmla="*/ 6 w 1033"/>
                <a:gd name="T71" fmla="*/ 4 h 638"/>
                <a:gd name="T72" fmla="*/ 5 w 1033"/>
                <a:gd name="T73" fmla="*/ 3 h 638"/>
                <a:gd name="T74" fmla="*/ 4 w 1033"/>
                <a:gd name="T75" fmla="*/ 3 h 638"/>
                <a:gd name="T76" fmla="*/ 4 w 1033"/>
                <a:gd name="T77" fmla="*/ 3 h 638"/>
                <a:gd name="T78" fmla="*/ 3 w 1033"/>
                <a:gd name="T79" fmla="*/ 2 h 638"/>
                <a:gd name="T80" fmla="*/ 2 w 1033"/>
                <a:gd name="T81" fmla="*/ 2 h 638"/>
                <a:gd name="T82" fmla="*/ 2 w 1033"/>
                <a:gd name="T83" fmla="*/ 2 h 638"/>
                <a:gd name="T84" fmla="*/ 1 w 1033"/>
                <a:gd name="T85" fmla="*/ 1 h 638"/>
                <a:gd name="T86" fmla="*/ 1 w 1033"/>
                <a:gd name="T87" fmla="*/ 1 h 638"/>
                <a:gd name="T88" fmla="*/ 0 w 1033"/>
                <a:gd name="T89" fmla="*/ 1 h 638"/>
                <a:gd name="T90" fmla="*/ 0 w 1033"/>
                <a:gd name="T91" fmla="*/ 1 h 638"/>
                <a:gd name="T92" fmla="*/ 0 w 1033"/>
                <a:gd name="T93" fmla="*/ 0 h 638"/>
                <a:gd name="T94" fmla="*/ 0 w 1033"/>
                <a:gd name="T95" fmla="*/ 0 h 638"/>
                <a:gd name="T96" fmla="*/ 0 w 1033"/>
                <a:gd name="T97" fmla="*/ 0 h 638"/>
                <a:gd name="T98" fmla="*/ 1 w 1033"/>
                <a:gd name="T99" fmla="*/ 0 h 638"/>
                <a:gd name="T100" fmla="*/ 2 w 1033"/>
                <a:gd name="T101" fmla="*/ 0 h 638"/>
                <a:gd name="T102" fmla="*/ 3 w 1033"/>
                <a:gd name="T103" fmla="*/ 0 h 638"/>
                <a:gd name="T104" fmla="*/ 3 w 1033"/>
                <a:gd name="T105" fmla="*/ 0 h 638"/>
                <a:gd name="T106" fmla="*/ 4 w 1033"/>
                <a:gd name="T107" fmla="*/ 0 h 638"/>
                <a:gd name="T108" fmla="*/ 5 w 1033"/>
                <a:gd name="T109" fmla="*/ 0 h 638"/>
                <a:gd name="T110" fmla="*/ 5 w 1033"/>
                <a:gd name="T111" fmla="*/ 0 h 638"/>
                <a:gd name="T112" fmla="*/ 5 w 1033"/>
                <a:gd name="T113" fmla="*/ 0 h 6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33"/>
                <a:gd name="T172" fmla="*/ 0 h 638"/>
                <a:gd name="T173" fmla="*/ 1033 w 1033"/>
                <a:gd name="T174" fmla="*/ 638 h 6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33" h="638">
                  <a:moveTo>
                    <a:pt x="689" y="4"/>
                  </a:moveTo>
                  <a:lnTo>
                    <a:pt x="690" y="7"/>
                  </a:lnTo>
                  <a:lnTo>
                    <a:pt x="690" y="9"/>
                  </a:lnTo>
                  <a:lnTo>
                    <a:pt x="689" y="11"/>
                  </a:lnTo>
                  <a:lnTo>
                    <a:pt x="687" y="13"/>
                  </a:lnTo>
                  <a:lnTo>
                    <a:pt x="669" y="15"/>
                  </a:lnTo>
                  <a:lnTo>
                    <a:pt x="651" y="17"/>
                  </a:lnTo>
                  <a:lnTo>
                    <a:pt x="633" y="18"/>
                  </a:lnTo>
                  <a:lnTo>
                    <a:pt x="615" y="19"/>
                  </a:lnTo>
                  <a:lnTo>
                    <a:pt x="597" y="20"/>
                  </a:lnTo>
                  <a:lnTo>
                    <a:pt x="579" y="21"/>
                  </a:lnTo>
                  <a:lnTo>
                    <a:pt x="561" y="21"/>
                  </a:lnTo>
                  <a:lnTo>
                    <a:pt x="543" y="21"/>
                  </a:lnTo>
                  <a:lnTo>
                    <a:pt x="525" y="22"/>
                  </a:lnTo>
                  <a:lnTo>
                    <a:pt x="506" y="22"/>
                  </a:lnTo>
                  <a:lnTo>
                    <a:pt x="488" y="23"/>
                  </a:lnTo>
                  <a:lnTo>
                    <a:pt x="470" y="25"/>
                  </a:lnTo>
                  <a:lnTo>
                    <a:pt x="452" y="26"/>
                  </a:lnTo>
                  <a:lnTo>
                    <a:pt x="434" y="27"/>
                  </a:lnTo>
                  <a:lnTo>
                    <a:pt x="417" y="29"/>
                  </a:lnTo>
                  <a:lnTo>
                    <a:pt x="399" y="31"/>
                  </a:lnTo>
                  <a:lnTo>
                    <a:pt x="381" y="33"/>
                  </a:lnTo>
                  <a:lnTo>
                    <a:pt x="364" y="34"/>
                  </a:lnTo>
                  <a:lnTo>
                    <a:pt x="346" y="35"/>
                  </a:lnTo>
                  <a:lnTo>
                    <a:pt x="327" y="36"/>
                  </a:lnTo>
                  <a:lnTo>
                    <a:pt x="309" y="37"/>
                  </a:lnTo>
                  <a:lnTo>
                    <a:pt x="291" y="38"/>
                  </a:lnTo>
                  <a:lnTo>
                    <a:pt x="272" y="39"/>
                  </a:lnTo>
                  <a:lnTo>
                    <a:pt x="254" y="40"/>
                  </a:lnTo>
                  <a:lnTo>
                    <a:pt x="236" y="41"/>
                  </a:lnTo>
                  <a:lnTo>
                    <a:pt x="217" y="43"/>
                  </a:lnTo>
                  <a:lnTo>
                    <a:pt x="199" y="46"/>
                  </a:lnTo>
                  <a:lnTo>
                    <a:pt x="181" y="48"/>
                  </a:lnTo>
                  <a:lnTo>
                    <a:pt x="164" y="50"/>
                  </a:lnTo>
                  <a:lnTo>
                    <a:pt x="146" y="53"/>
                  </a:lnTo>
                  <a:lnTo>
                    <a:pt x="130" y="57"/>
                  </a:lnTo>
                  <a:lnTo>
                    <a:pt x="113" y="61"/>
                  </a:lnTo>
                  <a:lnTo>
                    <a:pt x="107" y="62"/>
                  </a:lnTo>
                  <a:lnTo>
                    <a:pt x="103" y="63"/>
                  </a:lnTo>
                  <a:lnTo>
                    <a:pt x="98" y="63"/>
                  </a:lnTo>
                  <a:lnTo>
                    <a:pt x="94" y="64"/>
                  </a:lnTo>
                  <a:lnTo>
                    <a:pt x="88" y="66"/>
                  </a:lnTo>
                  <a:lnTo>
                    <a:pt x="84" y="67"/>
                  </a:lnTo>
                  <a:lnTo>
                    <a:pt x="80" y="69"/>
                  </a:lnTo>
                  <a:lnTo>
                    <a:pt x="76" y="71"/>
                  </a:lnTo>
                  <a:lnTo>
                    <a:pt x="77" y="79"/>
                  </a:lnTo>
                  <a:lnTo>
                    <a:pt x="81" y="85"/>
                  </a:lnTo>
                  <a:lnTo>
                    <a:pt x="86" y="91"/>
                  </a:lnTo>
                  <a:lnTo>
                    <a:pt x="93" y="95"/>
                  </a:lnTo>
                  <a:lnTo>
                    <a:pt x="114" y="108"/>
                  </a:lnTo>
                  <a:lnTo>
                    <a:pt x="134" y="119"/>
                  </a:lnTo>
                  <a:lnTo>
                    <a:pt x="155" y="133"/>
                  </a:lnTo>
                  <a:lnTo>
                    <a:pt x="175" y="145"/>
                  </a:lnTo>
                  <a:lnTo>
                    <a:pt x="196" y="158"/>
                  </a:lnTo>
                  <a:lnTo>
                    <a:pt x="216" y="171"/>
                  </a:lnTo>
                  <a:lnTo>
                    <a:pt x="237" y="182"/>
                  </a:lnTo>
                  <a:lnTo>
                    <a:pt x="258" y="194"/>
                  </a:lnTo>
                  <a:lnTo>
                    <a:pt x="293" y="212"/>
                  </a:lnTo>
                  <a:lnTo>
                    <a:pt x="329" y="229"/>
                  </a:lnTo>
                  <a:lnTo>
                    <a:pt x="364" y="248"/>
                  </a:lnTo>
                  <a:lnTo>
                    <a:pt x="399" y="267"/>
                  </a:lnTo>
                  <a:lnTo>
                    <a:pt x="433" y="286"/>
                  </a:lnTo>
                  <a:lnTo>
                    <a:pt x="467" y="306"/>
                  </a:lnTo>
                  <a:lnTo>
                    <a:pt x="502" y="325"/>
                  </a:lnTo>
                  <a:lnTo>
                    <a:pt x="537" y="345"/>
                  </a:lnTo>
                  <a:lnTo>
                    <a:pt x="571" y="365"/>
                  </a:lnTo>
                  <a:lnTo>
                    <a:pt x="605" y="385"/>
                  </a:lnTo>
                  <a:lnTo>
                    <a:pt x="639" y="405"/>
                  </a:lnTo>
                  <a:lnTo>
                    <a:pt x="674" y="426"/>
                  </a:lnTo>
                  <a:lnTo>
                    <a:pt x="708" y="446"/>
                  </a:lnTo>
                  <a:lnTo>
                    <a:pt x="741" y="466"/>
                  </a:lnTo>
                  <a:lnTo>
                    <a:pt x="776" y="487"/>
                  </a:lnTo>
                  <a:lnTo>
                    <a:pt x="810" y="507"/>
                  </a:lnTo>
                  <a:lnTo>
                    <a:pt x="823" y="513"/>
                  </a:lnTo>
                  <a:lnTo>
                    <a:pt x="834" y="519"/>
                  </a:lnTo>
                  <a:lnTo>
                    <a:pt x="847" y="527"/>
                  </a:lnTo>
                  <a:lnTo>
                    <a:pt x="859" y="533"/>
                  </a:lnTo>
                  <a:lnTo>
                    <a:pt x="870" y="540"/>
                  </a:lnTo>
                  <a:lnTo>
                    <a:pt x="883" y="548"/>
                  </a:lnTo>
                  <a:lnTo>
                    <a:pt x="894" y="554"/>
                  </a:lnTo>
                  <a:lnTo>
                    <a:pt x="906" y="561"/>
                  </a:lnTo>
                  <a:lnTo>
                    <a:pt x="919" y="569"/>
                  </a:lnTo>
                  <a:lnTo>
                    <a:pt x="930" y="575"/>
                  </a:lnTo>
                  <a:lnTo>
                    <a:pt x="942" y="583"/>
                  </a:lnTo>
                  <a:lnTo>
                    <a:pt x="955" y="589"/>
                  </a:lnTo>
                  <a:lnTo>
                    <a:pt x="967" y="596"/>
                  </a:lnTo>
                  <a:lnTo>
                    <a:pt x="979" y="602"/>
                  </a:lnTo>
                  <a:lnTo>
                    <a:pt x="992" y="608"/>
                  </a:lnTo>
                  <a:lnTo>
                    <a:pt x="1004" y="614"/>
                  </a:lnTo>
                  <a:lnTo>
                    <a:pt x="1012" y="619"/>
                  </a:lnTo>
                  <a:lnTo>
                    <a:pt x="1020" y="623"/>
                  </a:lnTo>
                  <a:lnTo>
                    <a:pt x="1028" y="629"/>
                  </a:lnTo>
                  <a:lnTo>
                    <a:pt x="1033" y="637"/>
                  </a:lnTo>
                  <a:lnTo>
                    <a:pt x="1028" y="638"/>
                  </a:lnTo>
                  <a:lnTo>
                    <a:pt x="1024" y="637"/>
                  </a:lnTo>
                  <a:lnTo>
                    <a:pt x="1020" y="635"/>
                  </a:lnTo>
                  <a:lnTo>
                    <a:pt x="1016" y="634"/>
                  </a:lnTo>
                  <a:lnTo>
                    <a:pt x="986" y="619"/>
                  </a:lnTo>
                  <a:lnTo>
                    <a:pt x="958" y="604"/>
                  </a:lnTo>
                  <a:lnTo>
                    <a:pt x="928" y="589"/>
                  </a:lnTo>
                  <a:lnTo>
                    <a:pt x="899" y="574"/>
                  </a:lnTo>
                  <a:lnTo>
                    <a:pt x="870" y="558"/>
                  </a:lnTo>
                  <a:lnTo>
                    <a:pt x="841" y="544"/>
                  </a:lnTo>
                  <a:lnTo>
                    <a:pt x="812" y="528"/>
                  </a:lnTo>
                  <a:lnTo>
                    <a:pt x="783" y="513"/>
                  </a:lnTo>
                  <a:lnTo>
                    <a:pt x="754" y="498"/>
                  </a:lnTo>
                  <a:lnTo>
                    <a:pt x="725" y="483"/>
                  </a:lnTo>
                  <a:lnTo>
                    <a:pt x="695" y="468"/>
                  </a:lnTo>
                  <a:lnTo>
                    <a:pt x="667" y="453"/>
                  </a:lnTo>
                  <a:lnTo>
                    <a:pt x="637" y="439"/>
                  </a:lnTo>
                  <a:lnTo>
                    <a:pt x="608" y="424"/>
                  </a:lnTo>
                  <a:lnTo>
                    <a:pt x="578" y="410"/>
                  </a:lnTo>
                  <a:lnTo>
                    <a:pt x="548" y="395"/>
                  </a:lnTo>
                  <a:lnTo>
                    <a:pt x="522" y="381"/>
                  </a:lnTo>
                  <a:lnTo>
                    <a:pt x="496" y="366"/>
                  </a:lnTo>
                  <a:lnTo>
                    <a:pt x="469" y="351"/>
                  </a:lnTo>
                  <a:lnTo>
                    <a:pt x="442" y="338"/>
                  </a:lnTo>
                  <a:lnTo>
                    <a:pt x="415" y="324"/>
                  </a:lnTo>
                  <a:lnTo>
                    <a:pt x="389" y="309"/>
                  </a:lnTo>
                  <a:lnTo>
                    <a:pt x="362" y="296"/>
                  </a:lnTo>
                  <a:lnTo>
                    <a:pt x="335" y="282"/>
                  </a:lnTo>
                  <a:lnTo>
                    <a:pt x="309" y="267"/>
                  </a:lnTo>
                  <a:lnTo>
                    <a:pt x="282" y="254"/>
                  </a:lnTo>
                  <a:lnTo>
                    <a:pt x="255" y="239"/>
                  </a:lnTo>
                  <a:lnTo>
                    <a:pt x="229" y="224"/>
                  </a:lnTo>
                  <a:lnTo>
                    <a:pt x="202" y="209"/>
                  </a:lnTo>
                  <a:lnTo>
                    <a:pt x="176" y="194"/>
                  </a:lnTo>
                  <a:lnTo>
                    <a:pt x="150" y="178"/>
                  </a:lnTo>
                  <a:lnTo>
                    <a:pt x="124" y="162"/>
                  </a:lnTo>
                  <a:lnTo>
                    <a:pt x="109" y="152"/>
                  </a:lnTo>
                  <a:lnTo>
                    <a:pt x="92" y="142"/>
                  </a:lnTo>
                  <a:lnTo>
                    <a:pt x="75" y="133"/>
                  </a:lnTo>
                  <a:lnTo>
                    <a:pt x="59" y="123"/>
                  </a:lnTo>
                  <a:lnTo>
                    <a:pt x="43" y="113"/>
                  </a:lnTo>
                  <a:lnTo>
                    <a:pt x="27" y="101"/>
                  </a:lnTo>
                  <a:lnTo>
                    <a:pt x="14" y="89"/>
                  </a:lnTo>
                  <a:lnTo>
                    <a:pt x="1" y="73"/>
                  </a:lnTo>
                  <a:lnTo>
                    <a:pt x="0" y="66"/>
                  </a:lnTo>
                  <a:lnTo>
                    <a:pt x="0" y="59"/>
                  </a:lnTo>
                  <a:lnTo>
                    <a:pt x="1" y="52"/>
                  </a:lnTo>
                  <a:lnTo>
                    <a:pt x="5" y="46"/>
                  </a:lnTo>
                  <a:lnTo>
                    <a:pt x="13" y="41"/>
                  </a:lnTo>
                  <a:lnTo>
                    <a:pt x="20" y="39"/>
                  </a:lnTo>
                  <a:lnTo>
                    <a:pt x="27" y="36"/>
                  </a:lnTo>
                  <a:lnTo>
                    <a:pt x="36" y="35"/>
                  </a:lnTo>
                  <a:lnTo>
                    <a:pt x="43" y="34"/>
                  </a:lnTo>
                  <a:lnTo>
                    <a:pt x="52" y="32"/>
                  </a:lnTo>
                  <a:lnTo>
                    <a:pt x="60" y="31"/>
                  </a:lnTo>
                  <a:lnTo>
                    <a:pt x="68" y="30"/>
                  </a:lnTo>
                  <a:lnTo>
                    <a:pt x="104" y="26"/>
                  </a:lnTo>
                  <a:lnTo>
                    <a:pt x="140" y="22"/>
                  </a:lnTo>
                  <a:lnTo>
                    <a:pt x="176" y="19"/>
                  </a:lnTo>
                  <a:lnTo>
                    <a:pt x="212" y="16"/>
                  </a:lnTo>
                  <a:lnTo>
                    <a:pt x="248" y="14"/>
                  </a:lnTo>
                  <a:lnTo>
                    <a:pt x="284" y="12"/>
                  </a:lnTo>
                  <a:lnTo>
                    <a:pt x="319" y="11"/>
                  </a:lnTo>
                  <a:lnTo>
                    <a:pt x="355" y="10"/>
                  </a:lnTo>
                  <a:lnTo>
                    <a:pt x="391" y="9"/>
                  </a:lnTo>
                  <a:lnTo>
                    <a:pt x="428" y="8"/>
                  </a:lnTo>
                  <a:lnTo>
                    <a:pt x="464" y="7"/>
                  </a:lnTo>
                  <a:lnTo>
                    <a:pt x="501" y="6"/>
                  </a:lnTo>
                  <a:lnTo>
                    <a:pt x="537" y="5"/>
                  </a:lnTo>
                  <a:lnTo>
                    <a:pt x="574" y="4"/>
                  </a:lnTo>
                  <a:lnTo>
                    <a:pt x="610" y="2"/>
                  </a:lnTo>
                  <a:lnTo>
                    <a:pt x="647" y="0"/>
                  </a:lnTo>
                  <a:lnTo>
                    <a:pt x="652" y="0"/>
                  </a:lnTo>
                  <a:lnTo>
                    <a:pt x="657" y="0"/>
                  </a:lnTo>
                  <a:lnTo>
                    <a:pt x="663" y="0"/>
                  </a:lnTo>
                  <a:lnTo>
                    <a:pt x="669" y="0"/>
                  </a:lnTo>
                  <a:lnTo>
                    <a:pt x="674" y="0"/>
                  </a:lnTo>
                  <a:lnTo>
                    <a:pt x="679" y="1"/>
                  </a:lnTo>
                  <a:lnTo>
                    <a:pt x="683" y="2"/>
                  </a:lnTo>
                  <a:lnTo>
                    <a:pt x="689" y="4"/>
                  </a:lnTo>
                  <a:close/>
                </a:path>
              </a:pathLst>
            </a:custGeom>
            <a:solidFill>
              <a:srgbClr val="000000"/>
            </a:solidFill>
            <a:ln w="9525">
              <a:noFill/>
              <a:round/>
              <a:headEnd/>
              <a:tailEnd/>
            </a:ln>
          </p:spPr>
          <p:txBody>
            <a:bodyPr/>
            <a:lstStyle/>
            <a:p>
              <a:endParaRPr lang="fr-FR"/>
            </a:p>
          </p:txBody>
        </p:sp>
        <p:sp>
          <p:nvSpPr>
            <p:cNvPr id="19617" name="Freeform 312"/>
            <p:cNvSpPr>
              <a:spLocks/>
            </p:cNvSpPr>
            <p:nvPr/>
          </p:nvSpPr>
          <p:spPr bwMode="auto">
            <a:xfrm>
              <a:off x="2999" y="1405"/>
              <a:ext cx="5" cy="3"/>
            </a:xfrm>
            <a:custGeom>
              <a:avLst/>
              <a:gdLst>
                <a:gd name="T0" fmla="*/ 0 w 25"/>
                <a:gd name="T1" fmla="*/ 0 h 17"/>
                <a:gd name="T2" fmla="*/ 0 w 25"/>
                <a:gd name="T3" fmla="*/ 0 h 17"/>
                <a:gd name="T4" fmla="*/ 0 w 25"/>
                <a:gd name="T5" fmla="*/ 0 h 17"/>
                <a:gd name="T6" fmla="*/ 0 w 25"/>
                <a:gd name="T7" fmla="*/ 0 h 17"/>
                <a:gd name="T8" fmla="*/ 0 w 25"/>
                <a:gd name="T9" fmla="*/ 0 h 17"/>
                <a:gd name="T10" fmla="*/ 0 w 25"/>
                <a:gd name="T11" fmla="*/ 0 h 17"/>
                <a:gd name="T12" fmla="*/ 0 w 25"/>
                <a:gd name="T13" fmla="*/ 0 h 17"/>
                <a:gd name="T14" fmla="*/ 0 w 25"/>
                <a:gd name="T15" fmla="*/ 0 h 17"/>
                <a:gd name="T16" fmla="*/ 0 w 25"/>
                <a:gd name="T17" fmla="*/ 0 h 17"/>
                <a:gd name="T18" fmla="*/ 0 w 25"/>
                <a:gd name="T19" fmla="*/ 0 h 17"/>
                <a:gd name="T20" fmla="*/ 0 w 25"/>
                <a:gd name="T21" fmla="*/ 0 h 17"/>
                <a:gd name="T22" fmla="*/ 0 w 25"/>
                <a:gd name="T23" fmla="*/ 0 h 17"/>
                <a:gd name="T24" fmla="*/ 0 w 25"/>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17"/>
                <a:gd name="T41" fmla="*/ 25 w 25"/>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17">
                  <a:moveTo>
                    <a:pt x="25" y="9"/>
                  </a:moveTo>
                  <a:lnTo>
                    <a:pt x="23" y="15"/>
                  </a:lnTo>
                  <a:lnTo>
                    <a:pt x="18" y="17"/>
                  </a:lnTo>
                  <a:lnTo>
                    <a:pt x="11" y="16"/>
                  </a:lnTo>
                  <a:lnTo>
                    <a:pt x="6" y="13"/>
                  </a:lnTo>
                  <a:lnTo>
                    <a:pt x="3" y="11"/>
                  </a:lnTo>
                  <a:lnTo>
                    <a:pt x="0" y="9"/>
                  </a:lnTo>
                  <a:lnTo>
                    <a:pt x="1" y="5"/>
                  </a:lnTo>
                  <a:lnTo>
                    <a:pt x="9" y="1"/>
                  </a:lnTo>
                  <a:lnTo>
                    <a:pt x="16" y="0"/>
                  </a:lnTo>
                  <a:lnTo>
                    <a:pt x="20" y="1"/>
                  </a:lnTo>
                  <a:lnTo>
                    <a:pt x="23" y="4"/>
                  </a:lnTo>
                  <a:lnTo>
                    <a:pt x="25" y="9"/>
                  </a:lnTo>
                  <a:close/>
                </a:path>
              </a:pathLst>
            </a:custGeom>
            <a:solidFill>
              <a:srgbClr val="FFFFFF"/>
            </a:solidFill>
            <a:ln w="9525">
              <a:noFill/>
              <a:round/>
              <a:headEnd/>
              <a:tailEnd/>
            </a:ln>
          </p:spPr>
          <p:txBody>
            <a:bodyPr/>
            <a:lstStyle/>
            <a:p>
              <a:endParaRPr lang="fr-FR"/>
            </a:p>
          </p:txBody>
        </p:sp>
        <p:sp>
          <p:nvSpPr>
            <p:cNvPr id="19618" name="Freeform 313"/>
            <p:cNvSpPr>
              <a:spLocks/>
            </p:cNvSpPr>
            <p:nvPr/>
          </p:nvSpPr>
          <p:spPr bwMode="auto">
            <a:xfrm>
              <a:off x="2998" y="1410"/>
              <a:ext cx="3" cy="3"/>
            </a:xfrm>
            <a:custGeom>
              <a:avLst/>
              <a:gdLst>
                <a:gd name="T0" fmla="*/ 0 w 15"/>
                <a:gd name="T1" fmla="*/ 0 h 18"/>
                <a:gd name="T2" fmla="*/ 0 w 15"/>
                <a:gd name="T3" fmla="*/ 0 h 18"/>
                <a:gd name="T4" fmla="*/ 0 w 15"/>
                <a:gd name="T5" fmla="*/ 0 h 18"/>
                <a:gd name="T6" fmla="*/ 0 w 15"/>
                <a:gd name="T7" fmla="*/ 0 h 18"/>
                <a:gd name="T8" fmla="*/ 0 w 15"/>
                <a:gd name="T9" fmla="*/ 0 h 18"/>
                <a:gd name="T10" fmla="*/ 0 w 15"/>
                <a:gd name="T11" fmla="*/ 0 h 18"/>
                <a:gd name="T12" fmla="*/ 0 w 15"/>
                <a:gd name="T13" fmla="*/ 0 h 18"/>
                <a:gd name="T14" fmla="*/ 0 60000 65536"/>
                <a:gd name="T15" fmla="*/ 0 60000 65536"/>
                <a:gd name="T16" fmla="*/ 0 60000 65536"/>
                <a:gd name="T17" fmla="*/ 0 60000 65536"/>
                <a:gd name="T18" fmla="*/ 0 60000 65536"/>
                <a:gd name="T19" fmla="*/ 0 60000 65536"/>
                <a:gd name="T20" fmla="*/ 0 60000 65536"/>
                <a:gd name="T21" fmla="*/ 0 w 15"/>
                <a:gd name="T22" fmla="*/ 0 h 18"/>
                <a:gd name="T23" fmla="*/ 15 w 15"/>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8">
                  <a:moveTo>
                    <a:pt x="1" y="18"/>
                  </a:moveTo>
                  <a:lnTo>
                    <a:pt x="0" y="15"/>
                  </a:lnTo>
                  <a:lnTo>
                    <a:pt x="0" y="9"/>
                  </a:lnTo>
                  <a:lnTo>
                    <a:pt x="0" y="3"/>
                  </a:lnTo>
                  <a:lnTo>
                    <a:pt x="2" y="0"/>
                  </a:lnTo>
                  <a:lnTo>
                    <a:pt x="15" y="8"/>
                  </a:lnTo>
                  <a:lnTo>
                    <a:pt x="1" y="18"/>
                  </a:lnTo>
                  <a:close/>
                </a:path>
              </a:pathLst>
            </a:custGeom>
            <a:solidFill>
              <a:srgbClr val="FFFFFF"/>
            </a:solidFill>
            <a:ln w="9525">
              <a:noFill/>
              <a:round/>
              <a:headEnd/>
              <a:tailEnd/>
            </a:ln>
          </p:spPr>
          <p:txBody>
            <a:bodyPr/>
            <a:lstStyle/>
            <a:p>
              <a:endParaRPr lang="fr-FR"/>
            </a:p>
          </p:txBody>
        </p:sp>
        <p:sp>
          <p:nvSpPr>
            <p:cNvPr id="19619" name="Freeform 314"/>
            <p:cNvSpPr>
              <a:spLocks/>
            </p:cNvSpPr>
            <p:nvPr/>
          </p:nvSpPr>
          <p:spPr bwMode="auto">
            <a:xfrm>
              <a:off x="2806" y="1411"/>
              <a:ext cx="97" cy="27"/>
            </a:xfrm>
            <a:custGeom>
              <a:avLst/>
              <a:gdLst>
                <a:gd name="T0" fmla="*/ 4 w 481"/>
                <a:gd name="T1" fmla="*/ 0 h 136"/>
                <a:gd name="T2" fmla="*/ 4 w 481"/>
                <a:gd name="T3" fmla="*/ 0 h 136"/>
                <a:gd name="T4" fmla="*/ 4 w 481"/>
                <a:gd name="T5" fmla="*/ 0 h 136"/>
                <a:gd name="T6" fmla="*/ 4 w 481"/>
                <a:gd name="T7" fmla="*/ 0 h 136"/>
                <a:gd name="T8" fmla="*/ 3 w 481"/>
                <a:gd name="T9" fmla="*/ 0 h 136"/>
                <a:gd name="T10" fmla="*/ 3 w 481"/>
                <a:gd name="T11" fmla="*/ 0 h 136"/>
                <a:gd name="T12" fmla="*/ 3 w 481"/>
                <a:gd name="T13" fmla="*/ 0 h 136"/>
                <a:gd name="T14" fmla="*/ 3 w 481"/>
                <a:gd name="T15" fmla="*/ 0 h 136"/>
                <a:gd name="T16" fmla="*/ 2 w 481"/>
                <a:gd name="T17" fmla="*/ 0 h 136"/>
                <a:gd name="T18" fmla="*/ 2 w 481"/>
                <a:gd name="T19" fmla="*/ 0 h 136"/>
                <a:gd name="T20" fmla="*/ 2 w 481"/>
                <a:gd name="T21" fmla="*/ 0 h 136"/>
                <a:gd name="T22" fmla="*/ 1 w 481"/>
                <a:gd name="T23" fmla="*/ 0 h 136"/>
                <a:gd name="T24" fmla="*/ 1 w 481"/>
                <a:gd name="T25" fmla="*/ 0 h 136"/>
                <a:gd name="T26" fmla="*/ 1 w 481"/>
                <a:gd name="T27" fmla="*/ 1 h 136"/>
                <a:gd name="T28" fmla="*/ 1 w 481"/>
                <a:gd name="T29" fmla="*/ 1 h 136"/>
                <a:gd name="T30" fmla="*/ 1 w 481"/>
                <a:gd name="T31" fmla="*/ 1 h 136"/>
                <a:gd name="T32" fmla="*/ 1 w 481"/>
                <a:gd name="T33" fmla="*/ 1 h 136"/>
                <a:gd name="T34" fmla="*/ 1 w 481"/>
                <a:gd name="T35" fmla="*/ 1 h 136"/>
                <a:gd name="T36" fmla="*/ 1 w 481"/>
                <a:gd name="T37" fmla="*/ 1 h 136"/>
                <a:gd name="T38" fmla="*/ 1 w 481"/>
                <a:gd name="T39" fmla="*/ 1 h 136"/>
                <a:gd name="T40" fmla="*/ 1 w 481"/>
                <a:gd name="T41" fmla="*/ 1 h 136"/>
                <a:gd name="T42" fmla="*/ 1 w 481"/>
                <a:gd name="T43" fmla="*/ 1 h 136"/>
                <a:gd name="T44" fmla="*/ 1 w 481"/>
                <a:gd name="T45" fmla="*/ 1 h 136"/>
                <a:gd name="T46" fmla="*/ 1 w 481"/>
                <a:gd name="T47" fmla="*/ 1 h 136"/>
                <a:gd name="T48" fmla="*/ 1 w 481"/>
                <a:gd name="T49" fmla="*/ 1 h 136"/>
                <a:gd name="T50" fmla="*/ 1 w 481"/>
                <a:gd name="T51" fmla="*/ 1 h 136"/>
                <a:gd name="T52" fmla="*/ 1 w 481"/>
                <a:gd name="T53" fmla="*/ 1 h 136"/>
                <a:gd name="T54" fmla="*/ 0 w 481"/>
                <a:gd name="T55" fmla="*/ 1 h 136"/>
                <a:gd name="T56" fmla="*/ 0 w 481"/>
                <a:gd name="T57" fmla="*/ 1 h 136"/>
                <a:gd name="T58" fmla="*/ 0 w 481"/>
                <a:gd name="T59" fmla="*/ 1 h 136"/>
                <a:gd name="T60" fmla="*/ 0 w 481"/>
                <a:gd name="T61" fmla="*/ 0 h 136"/>
                <a:gd name="T62" fmla="*/ 0 w 481"/>
                <a:gd name="T63" fmla="*/ 0 h 136"/>
                <a:gd name="T64" fmla="*/ 0 w 481"/>
                <a:gd name="T65" fmla="*/ 0 h 136"/>
                <a:gd name="T66" fmla="*/ 0 w 481"/>
                <a:gd name="T67" fmla="*/ 0 h 136"/>
                <a:gd name="T68" fmla="*/ 0 w 481"/>
                <a:gd name="T69" fmla="*/ 0 h 136"/>
                <a:gd name="T70" fmla="*/ 1 w 481"/>
                <a:gd name="T71" fmla="*/ 0 h 136"/>
                <a:gd name="T72" fmla="*/ 1 w 481"/>
                <a:gd name="T73" fmla="*/ 0 h 136"/>
                <a:gd name="T74" fmla="*/ 1 w 481"/>
                <a:gd name="T75" fmla="*/ 0 h 136"/>
                <a:gd name="T76" fmla="*/ 2 w 481"/>
                <a:gd name="T77" fmla="*/ 0 h 136"/>
                <a:gd name="T78" fmla="*/ 2 w 481"/>
                <a:gd name="T79" fmla="*/ 0 h 136"/>
                <a:gd name="T80" fmla="*/ 2 w 481"/>
                <a:gd name="T81" fmla="*/ 0 h 136"/>
                <a:gd name="T82" fmla="*/ 3 w 481"/>
                <a:gd name="T83" fmla="*/ 0 h 136"/>
                <a:gd name="T84" fmla="*/ 3 w 481"/>
                <a:gd name="T85" fmla="*/ 0 h 136"/>
                <a:gd name="T86" fmla="*/ 3 w 481"/>
                <a:gd name="T87" fmla="*/ 0 h 136"/>
                <a:gd name="T88" fmla="*/ 4 w 481"/>
                <a:gd name="T89" fmla="*/ 0 h 136"/>
                <a:gd name="T90" fmla="*/ 4 w 481"/>
                <a:gd name="T91" fmla="*/ 0 h 136"/>
                <a:gd name="T92" fmla="*/ 4 w 481"/>
                <a:gd name="T93" fmla="*/ 0 h 1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81"/>
                <a:gd name="T142" fmla="*/ 0 h 136"/>
                <a:gd name="T143" fmla="*/ 481 w 481"/>
                <a:gd name="T144" fmla="*/ 136 h 1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81" h="136">
                  <a:moveTo>
                    <a:pt x="480" y="29"/>
                  </a:moveTo>
                  <a:lnTo>
                    <a:pt x="481" y="32"/>
                  </a:lnTo>
                  <a:lnTo>
                    <a:pt x="480" y="35"/>
                  </a:lnTo>
                  <a:lnTo>
                    <a:pt x="478" y="37"/>
                  </a:lnTo>
                  <a:lnTo>
                    <a:pt x="474" y="37"/>
                  </a:lnTo>
                  <a:lnTo>
                    <a:pt x="461" y="34"/>
                  </a:lnTo>
                  <a:lnTo>
                    <a:pt x="447" y="31"/>
                  </a:lnTo>
                  <a:lnTo>
                    <a:pt x="433" y="29"/>
                  </a:lnTo>
                  <a:lnTo>
                    <a:pt x="418" y="27"/>
                  </a:lnTo>
                  <a:lnTo>
                    <a:pt x="405" y="26"/>
                  </a:lnTo>
                  <a:lnTo>
                    <a:pt x="390" y="25"/>
                  </a:lnTo>
                  <a:lnTo>
                    <a:pt x="376" y="25"/>
                  </a:lnTo>
                  <a:lnTo>
                    <a:pt x="361" y="25"/>
                  </a:lnTo>
                  <a:lnTo>
                    <a:pt x="347" y="25"/>
                  </a:lnTo>
                  <a:lnTo>
                    <a:pt x="333" y="26"/>
                  </a:lnTo>
                  <a:lnTo>
                    <a:pt x="318" y="27"/>
                  </a:lnTo>
                  <a:lnTo>
                    <a:pt x="303" y="29"/>
                  </a:lnTo>
                  <a:lnTo>
                    <a:pt x="290" y="31"/>
                  </a:lnTo>
                  <a:lnTo>
                    <a:pt x="276" y="32"/>
                  </a:lnTo>
                  <a:lnTo>
                    <a:pt x="261" y="35"/>
                  </a:lnTo>
                  <a:lnTo>
                    <a:pt x="248" y="37"/>
                  </a:lnTo>
                  <a:lnTo>
                    <a:pt x="226" y="42"/>
                  </a:lnTo>
                  <a:lnTo>
                    <a:pt x="206" y="45"/>
                  </a:lnTo>
                  <a:lnTo>
                    <a:pt x="185" y="49"/>
                  </a:lnTo>
                  <a:lnTo>
                    <a:pt x="164" y="52"/>
                  </a:lnTo>
                  <a:lnTo>
                    <a:pt x="143" y="56"/>
                  </a:lnTo>
                  <a:lnTo>
                    <a:pt x="122" y="60"/>
                  </a:lnTo>
                  <a:lnTo>
                    <a:pt x="101" y="63"/>
                  </a:lnTo>
                  <a:lnTo>
                    <a:pt x="80" y="65"/>
                  </a:lnTo>
                  <a:lnTo>
                    <a:pt x="79" y="66"/>
                  </a:lnTo>
                  <a:lnTo>
                    <a:pt x="78" y="67"/>
                  </a:lnTo>
                  <a:lnTo>
                    <a:pt x="76" y="67"/>
                  </a:lnTo>
                  <a:lnTo>
                    <a:pt x="76" y="69"/>
                  </a:lnTo>
                  <a:lnTo>
                    <a:pt x="80" y="74"/>
                  </a:lnTo>
                  <a:lnTo>
                    <a:pt x="85" y="78"/>
                  </a:lnTo>
                  <a:lnTo>
                    <a:pt x="90" y="82"/>
                  </a:lnTo>
                  <a:lnTo>
                    <a:pt x="96" y="85"/>
                  </a:lnTo>
                  <a:lnTo>
                    <a:pt x="102" y="88"/>
                  </a:lnTo>
                  <a:lnTo>
                    <a:pt x="107" y="91"/>
                  </a:lnTo>
                  <a:lnTo>
                    <a:pt x="114" y="93"/>
                  </a:lnTo>
                  <a:lnTo>
                    <a:pt x="119" y="96"/>
                  </a:lnTo>
                  <a:lnTo>
                    <a:pt x="169" y="125"/>
                  </a:lnTo>
                  <a:lnTo>
                    <a:pt x="171" y="127"/>
                  </a:lnTo>
                  <a:lnTo>
                    <a:pt x="172" y="129"/>
                  </a:lnTo>
                  <a:lnTo>
                    <a:pt x="173" y="130"/>
                  </a:lnTo>
                  <a:lnTo>
                    <a:pt x="173" y="133"/>
                  </a:lnTo>
                  <a:lnTo>
                    <a:pt x="167" y="136"/>
                  </a:lnTo>
                  <a:lnTo>
                    <a:pt x="163" y="135"/>
                  </a:lnTo>
                  <a:lnTo>
                    <a:pt x="158" y="134"/>
                  </a:lnTo>
                  <a:lnTo>
                    <a:pt x="153" y="133"/>
                  </a:lnTo>
                  <a:lnTo>
                    <a:pt x="136" y="128"/>
                  </a:lnTo>
                  <a:lnTo>
                    <a:pt x="120" y="122"/>
                  </a:lnTo>
                  <a:lnTo>
                    <a:pt x="104" y="115"/>
                  </a:lnTo>
                  <a:lnTo>
                    <a:pt x="88" y="109"/>
                  </a:lnTo>
                  <a:lnTo>
                    <a:pt x="72" y="102"/>
                  </a:lnTo>
                  <a:lnTo>
                    <a:pt x="57" y="95"/>
                  </a:lnTo>
                  <a:lnTo>
                    <a:pt x="41" y="90"/>
                  </a:lnTo>
                  <a:lnTo>
                    <a:pt x="24" y="85"/>
                  </a:lnTo>
                  <a:lnTo>
                    <a:pt x="14" y="79"/>
                  </a:lnTo>
                  <a:lnTo>
                    <a:pt x="7" y="73"/>
                  </a:lnTo>
                  <a:lnTo>
                    <a:pt x="1" y="65"/>
                  </a:lnTo>
                  <a:lnTo>
                    <a:pt x="0" y="53"/>
                  </a:lnTo>
                  <a:lnTo>
                    <a:pt x="2" y="48"/>
                  </a:lnTo>
                  <a:lnTo>
                    <a:pt x="6" y="45"/>
                  </a:lnTo>
                  <a:lnTo>
                    <a:pt x="10" y="44"/>
                  </a:lnTo>
                  <a:lnTo>
                    <a:pt x="14" y="42"/>
                  </a:lnTo>
                  <a:lnTo>
                    <a:pt x="20" y="42"/>
                  </a:lnTo>
                  <a:lnTo>
                    <a:pt x="24" y="41"/>
                  </a:lnTo>
                  <a:lnTo>
                    <a:pt x="29" y="40"/>
                  </a:lnTo>
                  <a:lnTo>
                    <a:pt x="33" y="37"/>
                  </a:lnTo>
                  <a:lnTo>
                    <a:pt x="57" y="33"/>
                  </a:lnTo>
                  <a:lnTo>
                    <a:pt x="79" y="29"/>
                  </a:lnTo>
                  <a:lnTo>
                    <a:pt x="101" y="26"/>
                  </a:lnTo>
                  <a:lnTo>
                    <a:pt x="124" y="23"/>
                  </a:lnTo>
                  <a:lnTo>
                    <a:pt x="146" y="21"/>
                  </a:lnTo>
                  <a:lnTo>
                    <a:pt x="168" y="17"/>
                  </a:lnTo>
                  <a:lnTo>
                    <a:pt x="192" y="15"/>
                  </a:lnTo>
                  <a:lnTo>
                    <a:pt x="214" y="13"/>
                  </a:lnTo>
                  <a:lnTo>
                    <a:pt x="236" y="11"/>
                  </a:lnTo>
                  <a:lnTo>
                    <a:pt x="259" y="9"/>
                  </a:lnTo>
                  <a:lnTo>
                    <a:pt x="281" y="8"/>
                  </a:lnTo>
                  <a:lnTo>
                    <a:pt x="304" y="6"/>
                  </a:lnTo>
                  <a:lnTo>
                    <a:pt x="327" y="5"/>
                  </a:lnTo>
                  <a:lnTo>
                    <a:pt x="350" y="4"/>
                  </a:lnTo>
                  <a:lnTo>
                    <a:pt x="373" y="2"/>
                  </a:lnTo>
                  <a:lnTo>
                    <a:pt x="396" y="1"/>
                  </a:lnTo>
                  <a:lnTo>
                    <a:pt x="408" y="0"/>
                  </a:lnTo>
                  <a:lnTo>
                    <a:pt x="419" y="1"/>
                  </a:lnTo>
                  <a:lnTo>
                    <a:pt x="431" y="2"/>
                  </a:lnTo>
                  <a:lnTo>
                    <a:pt x="443" y="5"/>
                  </a:lnTo>
                  <a:lnTo>
                    <a:pt x="453" y="9"/>
                  </a:lnTo>
                  <a:lnTo>
                    <a:pt x="463" y="14"/>
                  </a:lnTo>
                  <a:lnTo>
                    <a:pt x="471" y="21"/>
                  </a:lnTo>
                  <a:lnTo>
                    <a:pt x="480" y="29"/>
                  </a:lnTo>
                  <a:close/>
                </a:path>
              </a:pathLst>
            </a:custGeom>
            <a:solidFill>
              <a:srgbClr val="000000"/>
            </a:solidFill>
            <a:ln w="9525">
              <a:noFill/>
              <a:round/>
              <a:headEnd/>
              <a:tailEnd/>
            </a:ln>
          </p:spPr>
          <p:txBody>
            <a:bodyPr/>
            <a:lstStyle/>
            <a:p>
              <a:endParaRPr lang="fr-FR"/>
            </a:p>
          </p:txBody>
        </p:sp>
        <p:sp>
          <p:nvSpPr>
            <p:cNvPr id="19620" name="Freeform 315"/>
            <p:cNvSpPr>
              <a:spLocks/>
            </p:cNvSpPr>
            <p:nvPr/>
          </p:nvSpPr>
          <p:spPr bwMode="auto">
            <a:xfrm>
              <a:off x="2957" y="1414"/>
              <a:ext cx="142" cy="65"/>
            </a:xfrm>
            <a:custGeom>
              <a:avLst/>
              <a:gdLst>
                <a:gd name="T0" fmla="*/ 1 w 710"/>
                <a:gd name="T1" fmla="*/ 1 h 326"/>
                <a:gd name="T2" fmla="*/ 2 w 710"/>
                <a:gd name="T3" fmla="*/ 1 h 326"/>
                <a:gd name="T4" fmla="*/ 2 w 710"/>
                <a:gd name="T5" fmla="*/ 1 h 326"/>
                <a:gd name="T6" fmla="*/ 2 w 710"/>
                <a:gd name="T7" fmla="*/ 1 h 326"/>
                <a:gd name="T8" fmla="*/ 2 w 710"/>
                <a:gd name="T9" fmla="*/ 1 h 326"/>
                <a:gd name="T10" fmla="*/ 3 w 710"/>
                <a:gd name="T11" fmla="*/ 1 h 326"/>
                <a:gd name="T12" fmla="*/ 3 w 710"/>
                <a:gd name="T13" fmla="*/ 1 h 326"/>
                <a:gd name="T14" fmla="*/ 4 w 710"/>
                <a:gd name="T15" fmla="*/ 2 h 326"/>
                <a:gd name="T16" fmla="*/ 4 w 710"/>
                <a:gd name="T17" fmla="*/ 2 h 326"/>
                <a:gd name="T18" fmla="*/ 5 w 710"/>
                <a:gd name="T19" fmla="*/ 2 h 326"/>
                <a:gd name="T20" fmla="*/ 5 w 710"/>
                <a:gd name="T21" fmla="*/ 2 h 326"/>
                <a:gd name="T22" fmla="*/ 5 w 710"/>
                <a:gd name="T23" fmla="*/ 2 h 326"/>
                <a:gd name="T24" fmla="*/ 6 w 710"/>
                <a:gd name="T25" fmla="*/ 3 h 326"/>
                <a:gd name="T26" fmla="*/ 6 w 710"/>
                <a:gd name="T27" fmla="*/ 3 h 326"/>
                <a:gd name="T28" fmla="*/ 6 w 710"/>
                <a:gd name="T29" fmla="*/ 3 h 326"/>
                <a:gd name="T30" fmla="*/ 5 w 710"/>
                <a:gd name="T31" fmla="*/ 3 h 326"/>
                <a:gd name="T32" fmla="*/ 5 w 710"/>
                <a:gd name="T33" fmla="*/ 2 h 326"/>
                <a:gd name="T34" fmla="*/ 5 w 710"/>
                <a:gd name="T35" fmla="*/ 2 h 326"/>
                <a:gd name="T36" fmla="*/ 5 w 710"/>
                <a:gd name="T37" fmla="*/ 2 h 326"/>
                <a:gd name="T38" fmla="*/ 5 w 710"/>
                <a:gd name="T39" fmla="*/ 2 h 326"/>
                <a:gd name="T40" fmla="*/ 4 w 710"/>
                <a:gd name="T41" fmla="*/ 2 h 326"/>
                <a:gd name="T42" fmla="*/ 4 w 710"/>
                <a:gd name="T43" fmla="*/ 2 h 326"/>
                <a:gd name="T44" fmla="*/ 4 w 710"/>
                <a:gd name="T45" fmla="*/ 2 h 326"/>
                <a:gd name="T46" fmla="*/ 4 w 710"/>
                <a:gd name="T47" fmla="*/ 2 h 326"/>
                <a:gd name="T48" fmla="*/ 4 w 710"/>
                <a:gd name="T49" fmla="*/ 2 h 326"/>
                <a:gd name="T50" fmla="*/ 4 w 710"/>
                <a:gd name="T51" fmla="*/ 2 h 326"/>
                <a:gd name="T52" fmla="*/ 4 w 710"/>
                <a:gd name="T53" fmla="*/ 2 h 326"/>
                <a:gd name="T54" fmla="*/ 3 w 710"/>
                <a:gd name="T55" fmla="*/ 2 h 326"/>
                <a:gd name="T56" fmla="*/ 3 w 710"/>
                <a:gd name="T57" fmla="*/ 2 h 326"/>
                <a:gd name="T58" fmla="*/ 2 w 710"/>
                <a:gd name="T59" fmla="*/ 1 h 326"/>
                <a:gd name="T60" fmla="*/ 2 w 710"/>
                <a:gd name="T61" fmla="*/ 1 h 326"/>
                <a:gd name="T62" fmla="*/ 2 w 710"/>
                <a:gd name="T63" fmla="*/ 1 h 326"/>
                <a:gd name="T64" fmla="*/ 1 w 710"/>
                <a:gd name="T65" fmla="*/ 1 h 326"/>
                <a:gd name="T66" fmla="*/ 1 w 710"/>
                <a:gd name="T67" fmla="*/ 1 h 326"/>
                <a:gd name="T68" fmla="*/ 1 w 710"/>
                <a:gd name="T69" fmla="*/ 1 h 326"/>
                <a:gd name="T70" fmla="*/ 0 w 710"/>
                <a:gd name="T71" fmla="*/ 0 h 326"/>
                <a:gd name="T72" fmla="*/ 0 w 710"/>
                <a:gd name="T73" fmla="*/ 0 h 326"/>
                <a:gd name="T74" fmla="*/ 0 w 710"/>
                <a:gd name="T75" fmla="*/ 0 h 326"/>
                <a:gd name="T76" fmla="*/ 0 w 710"/>
                <a:gd name="T77" fmla="*/ 0 h 326"/>
                <a:gd name="T78" fmla="*/ 0 w 710"/>
                <a:gd name="T79" fmla="*/ 0 h 326"/>
                <a:gd name="T80" fmla="*/ 0 w 710"/>
                <a:gd name="T81" fmla="*/ 0 h 326"/>
                <a:gd name="T82" fmla="*/ 0 w 710"/>
                <a:gd name="T83" fmla="*/ 0 h 326"/>
                <a:gd name="T84" fmla="*/ 1 w 710"/>
                <a:gd name="T85" fmla="*/ 0 h 326"/>
                <a:gd name="T86" fmla="*/ 1 w 710"/>
                <a:gd name="T87" fmla="*/ 0 h 326"/>
                <a:gd name="T88" fmla="*/ 1 w 710"/>
                <a:gd name="T89" fmla="*/ 1 h 3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10"/>
                <a:gd name="T136" fmla="*/ 0 h 326"/>
                <a:gd name="T137" fmla="*/ 710 w 710"/>
                <a:gd name="T138" fmla="*/ 326 h 3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10" h="326">
                  <a:moveTo>
                    <a:pt x="154" y="65"/>
                  </a:moveTo>
                  <a:lnTo>
                    <a:pt x="168" y="71"/>
                  </a:lnTo>
                  <a:lnTo>
                    <a:pt x="181" y="77"/>
                  </a:lnTo>
                  <a:lnTo>
                    <a:pt x="194" y="83"/>
                  </a:lnTo>
                  <a:lnTo>
                    <a:pt x="208" y="90"/>
                  </a:lnTo>
                  <a:lnTo>
                    <a:pt x="222" y="96"/>
                  </a:lnTo>
                  <a:lnTo>
                    <a:pt x="234" y="102"/>
                  </a:lnTo>
                  <a:lnTo>
                    <a:pt x="248" y="109"/>
                  </a:lnTo>
                  <a:lnTo>
                    <a:pt x="262" y="115"/>
                  </a:lnTo>
                  <a:lnTo>
                    <a:pt x="290" y="125"/>
                  </a:lnTo>
                  <a:lnTo>
                    <a:pt x="319" y="137"/>
                  </a:lnTo>
                  <a:lnTo>
                    <a:pt x="347" y="150"/>
                  </a:lnTo>
                  <a:lnTo>
                    <a:pt x="374" y="161"/>
                  </a:lnTo>
                  <a:lnTo>
                    <a:pt x="403" y="174"/>
                  </a:lnTo>
                  <a:lnTo>
                    <a:pt x="430" y="186"/>
                  </a:lnTo>
                  <a:lnTo>
                    <a:pt x="458" y="200"/>
                  </a:lnTo>
                  <a:lnTo>
                    <a:pt x="486" y="213"/>
                  </a:lnTo>
                  <a:lnTo>
                    <a:pt x="514" y="226"/>
                  </a:lnTo>
                  <a:lnTo>
                    <a:pt x="541" y="240"/>
                  </a:lnTo>
                  <a:lnTo>
                    <a:pt x="569" y="253"/>
                  </a:lnTo>
                  <a:lnTo>
                    <a:pt x="596" y="266"/>
                  </a:lnTo>
                  <a:lnTo>
                    <a:pt x="625" y="279"/>
                  </a:lnTo>
                  <a:lnTo>
                    <a:pt x="652" y="291"/>
                  </a:lnTo>
                  <a:lnTo>
                    <a:pt x="679" y="304"/>
                  </a:lnTo>
                  <a:lnTo>
                    <a:pt x="708" y="317"/>
                  </a:lnTo>
                  <a:lnTo>
                    <a:pt x="709" y="319"/>
                  </a:lnTo>
                  <a:lnTo>
                    <a:pt x="710" y="321"/>
                  </a:lnTo>
                  <a:lnTo>
                    <a:pt x="710" y="322"/>
                  </a:lnTo>
                  <a:lnTo>
                    <a:pt x="709" y="324"/>
                  </a:lnTo>
                  <a:lnTo>
                    <a:pt x="706" y="326"/>
                  </a:lnTo>
                  <a:lnTo>
                    <a:pt x="692" y="321"/>
                  </a:lnTo>
                  <a:lnTo>
                    <a:pt x="677" y="317"/>
                  </a:lnTo>
                  <a:lnTo>
                    <a:pt x="664" y="311"/>
                  </a:lnTo>
                  <a:lnTo>
                    <a:pt x="650" y="306"/>
                  </a:lnTo>
                  <a:lnTo>
                    <a:pt x="636" y="301"/>
                  </a:lnTo>
                  <a:lnTo>
                    <a:pt x="621" y="296"/>
                  </a:lnTo>
                  <a:lnTo>
                    <a:pt x="608" y="290"/>
                  </a:lnTo>
                  <a:lnTo>
                    <a:pt x="594" y="285"/>
                  </a:lnTo>
                  <a:lnTo>
                    <a:pt x="580" y="280"/>
                  </a:lnTo>
                  <a:lnTo>
                    <a:pt x="566" y="275"/>
                  </a:lnTo>
                  <a:lnTo>
                    <a:pt x="552" y="269"/>
                  </a:lnTo>
                  <a:lnTo>
                    <a:pt x="538" y="264"/>
                  </a:lnTo>
                  <a:lnTo>
                    <a:pt x="524" y="260"/>
                  </a:lnTo>
                  <a:lnTo>
                    <a:pt x="511" y="255"/>
                  </a:lnTo>
                  <a:lnTo>
                    <a:pt x="496" y="249"/>
                  </a:lnTo>
                  <a:lnTo>
                    <a:pt x="482" y="245"/>
                  </a:lnTo>
                  <a:lnTo>
                    <a:pt x="478" y="243"/>
                  </a:lnTo>
                  <a:lnTo>
                    <a:pt x="473" y="240"/>
                  </a:lnTo>
                  <a:lnTo>
                    <a:pt x="467" y="238"/>
                  </a:lnTo>
                  <a:lnTo>
                    <a:pt x="462" y="237"/>
                  </a:lnTo>
                  <a:lnTo>
                    <a:pt x="457" y="235"/>
                  </a:lnTo>
                  <a:lnTo>
                    <a:pt x="451" y="233"/>
                  </a:lnTo>
                  <a:lnTo>
                    <a:pt x="447" y="230"/>
                  </a:lnTo>
                  <a:lnTo>
                    <a:pt x="442" y="228"/>
                  </a:lnTo>
                  <a:lnTo>
                    <a:pt x="419" y="219"/>
                  </a:lnTo>
                  <a:lnTo>
                    <a:pt x="395" y="208"/>
                  </a:lnTo>
                  <a:lnTo>
                    <a:pt x="371" y="199"/>
                  </a:lnTo>
                  <a:lnTo>
                    <a:pt x="348" y="189"/>
                  </a:lnTo>
                  <a:lnTo>
                    <a:pt x="325" y="179"/>
                  </a:lnTo>
                  <a:lnTo>
                    <a:pt x="302" y="168"/>
                  </a:lnTo>
                  <a:lnTo>
                    <a:pt x="278" y="159"/>
                  </a:lnTo>
                  <a:lnTo>
                    <a:pt x="255" y="148"/>
                  </a:lnTo>
                  <a:lnTo>
                    <a:pt x="232" y="138"/>
                  </a:lnTo>
                  <a:lnTo>
                    <a:pt x="209" y="127"/>
                  </a:lnTo>
                  <a:lnTo>
                    <a:pt x="186" y="118"/>
                  </a:lnTo>
                  <a:lnTo>
                    <a:pt x="162" y="108"/>
                  </a:lnTo>
                  <a:lnTo>
                    <a:pt x="139" y="97"/>
                  </a:lnTo>
                  <a:lnTo>
                    <a:pt x="117" y="86"/>
                  </a:lnTo>
                  <a:lnTo>
                    <a:pt x="94" y="76"/>
                  </a:lnTo>
                  <a:lnTo>
                    <a:pt x="71" y="65"/>
                  </a:lnTo>
                  <a:lnTo>
                    <a:pt x="62" y="59"/>
                  </a:lnTo>
                  <a:lnTo>
                    <a:pt x="53" y="53"/>
                  </a:lnTo>
                  <a:lnTo>
                    <a:pt x="43" y="48"/>
                  </a:lnTo>
                  <a:lnTo>
                    <a:pt x="34" y="41"/>
                  </a:lnTo>
                  <a:lnTo>
                    <a:pt x="24" y="36"/>
                  </a:lnTo>
                  <a:lnTo>
                    <a:pt x="16" y="30"/>
                  </a:lnTo>
                  <a:lnTo>
                    <a:pt x="7" y="22"/>
                  </a:lnTo>
                  <a:lnTo>
                    <a:pt x="0" y="14"/>
                  </a:lnTo>
                  <a:lnTo>
                    <a:pt x="0" y="11"/>
                  </a:lnTo>
                  <a:lnTo>
                    <a:pt x="1" y="7"/>
                  </a:lnTo>
                  <a:lnTo>
                    <a:pt x="2" y="3"/>
                  </a:lnTo>
                  <a:lnTo>
                    <a:pt x="4" y="0"/>
                  </a:lnTo>
                  <a:lnTo>
                    <a:pt x="23" y="8"/>
                  </a:lnTo>
                  <a:lnTo>
                    <a:pt x="42" y="16"/>
                  </a:lnTo>
                  <a:lnTo>
                    <a:pt x="61" y="24"/>
                  </a:lnTo>
                  <a:lnTo>
                    <a:pt x="80" y="33"/>
                  </a:lnTo>
                  <a:lnTo>
                    <a:pt x="99" y="41"/>
                  </a:lnTo>
                  <a:lnTo>
                    <a:pt x="117" y="50"/>
                  </a:lnTo>
                  <a:lnTo>
                    <a:pt x="136" y="57"/>
                  </a:lnTo>
                  <a:lnTo>
                    <a:pt x="154" y="65"/>
                  </a:lnTo>
                  <a:close/>
                </a:path>
              </a:pathLst>
            </a:custGeom>
            <a:solidFill>
              <a:srgbClr val="000000"/>
            </a:solidFill>
            <a:ln w="9525">
              <a:noFill/>
              <a:round/>
              <a:headEnd/>
              <a:tailEnd/>
            </a:ln>
          </p:spPr>
          <p:txBody>
            <a:bodyPr/>
            <a:lstStyle/>
            <a:p>
              <a:endParaRPr lang="fr-FR"/>
            </a:p>
          </p:txBody>
        </p:sp>
        <p:sp>
          <p:nvSpPr>
            <p:cNvPr id="19621" name="Freeform 316"/>
            <p:cNvSpPr>
              <a:spLocks/>
            </p:cNvSpPr>
            <p:nvPr/>
          </p:nvSpPr>
          <p:spPr bwMode="auto">
            <a:xfrm>
              <a:off x="2999" y="1414"/>
              <a:ext cx="5" cy="3"/>
            </a:xfrm>
            <a:custGeom>
              <a:avLst/>
              <a:gdLst>
                <a:gd name="T0" fmla="*/ 0 w 25"/>
                <a:gd name="T1" fmla="*/ 0 h 15"/>
                <a:gd name="T2" fmla="*/ 0 w 25"/>
                <a:gd name="T3" fmla="*/ 0 h 15"/>
                <a:gd name="T4" fmla="*/ 0 w 25"/>
                <a:gd name="T5" fmla="*/ 0 h 15"/>
                <a:gd name="T6" fmla="*/ 0 w 25"/>
                <a:gd name="T7" fmla="*/ 0 h 15"/>
                <a:gd name="T8" fmla="*/ 0 w 25"/>
                <a:gd name="T9" fmla="*/ 0 h 15"/>
                <a:gd name="T10" fmla="*/ 0 w 25"/>
                <a:gd name="T11" fmla="*/ 0 h 15"/>
                <a:gd name="T12" fmla="*/ 0 w 25"/>
                <a:gd name="T13" fmla="*/ 0 h 15"/>
                <a:gd name="T14" fmla="*/ 0 w 25"/>
                <a:gd name="T15" fmla="*/ 0 h 15"/>
                <a:gd name="T16" fmla="*/ 0 w 25"/>
                <a:gd name="T17" fmla="*/ 0 h 15"/>
                <a:gd name="T18" fmla="*/ 0 w 25"/>
                <a:gd name="T19" fmla="*/ 0 h 15"/>
                <a:gd name="T20" fmla="*/ 0 w 25"/>
                <a:gd name="T21" fmla="*/ 0 h 15"/>
                <a:gd name="T22" fmla="*/ 0 w 25"/>
                <a:gd name="T23" fmla="*/ 0 h 15"/>
                <a:gd name="T24" fmla="*/ 0 w 25"/>
                <a:gd name="T25" fmla="*/ 0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15"/>
                <a:gd name="T41" fmla="*/ 25 w 25"/>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15">
                  <a:moveTo>
                    <a:pt x="25" y="10"/>
                  </a:moveTo>
                  <a:lnTo>
                    <a:pt x="22" y="12"/>
                  </a:lnTo>
                  <a:lnTo>
                    <a:pt x="19" y="14"/>
                  </a:lnTo>
                  <a:lnTo>
                    <a:pt x="16" y="15"/>
                  </a:lnTo>
                  <a:lnTo>
                    <a:pt x="12" y="15"/>
                  </a:lnTo>
                  <a:lnTo>
                    <a:pt x="9" y="14"/>
                  </a:lnTo>
                  <a:lnTo>
                    <a:pt x="6" y="11"/>
                  </a:lnTo>
                  <a:lnTo>
                    <a:pt x="3" y="8"/>
                  </a:lnTo>
                  <a:lnTo>
                    <a:pt x="0" y="6"/>
                  </a:lnTo>
                  <a:lnTo>
                    <a:pt x="6" y="3"/>
                  </a:lnTo>
                  <a:lnTo>
                    <a:pt x="16" y="0"/>
                  </a:lnTo>
                  <a:lnTo>
                    <a:pt x="23" y="1"/>
                  </a:lnTo>
                  <a:lnTo>
                    <a:pt x="25" y="10"/>
                  </a:lnTo>
                  <a:close/>
                </a:path>
              </a:pathLst>
            </a:custGeom>
            <a:solidFill>
              <a:srgbClr val="FFFFFF"/>
            </a:solidFill>
            <a:ln w="9525">
              <a:noFill/>
              <a:round/>
              <a:headEnd/>
              <a:tailEnd/>
            </a:ln>
          </p:spPr>
          <p:txBody>
            <a:bodyPr/>
            <a:lstStyle/>
            <a:p>
              <a:endParaRPr lang="fr-FR"/>
            </a:p>
          </p:txBody>
        </p:sp>
        <p:sp>
          <p:nvSpPr>
            <p:cNvPr id="19622" name="Freeform 317"/>
            <p:cNvSpPr>
              <a:spLocks/>
            </p:cNvSpPr>
            <p:nvPr/>
          </p:nvSpPr>
          <p:spPr bwMode="auto">
            <a:xfrm>
              <a:off x="2847" y="1429"/>
              <a:ext cx="84" cy="37"/>
            </a:xfrm>
            <a:custGeom>
              <a:avLst/>
              <a:gdLst>
                <a:gd name="T0" fmla="*/ 2 w 419"/>
                <a:gd name="T1" fmla="*/ 0 h 185"/>
                <a:gd name="T2" fmla="*/ 2 w 419"/>
                <a:gd name="T3" fmla="*/ 0 h 185"/>
                <a:gd name="T4" fmla="*/ 2 w 419"/>
                <a:gd name="T5" fmla="*/ 0 h 185"/>
                <a:gd name="T6" fmla="*/ 2 w 419"/>
                <a:gd name="T7" fmla="*/ 0 h 185"/>
                <a:gd name="T8" fmla="*/ 1 w 419"/>
                <a:gd name="T9" fmla="*/ 0 h 185"/>
                <a:gd name="T10" fmla="*/ 1 w 419"/>
                <a:gd name="T11" fmla="*/ 0 h 185"/>
                <a:gd name="T12" fmla="*/ 1 w 419"/>
                <a:gd name="T13" fmla="*/ 1 h 185"/>
                <a:gd name="T14" fmla="*/ 1 w 419"/>
                <a:gd name="T15" fmla="*/ 1 h 185"/>
                <a:gd name="T16" fmla="*/ 1 w 419"/>
                <a:gd name="T17" fmla="*/ 1 h 185"/>
                <a:gd name="T18" fmla="*/ 1 w 419"/>
                <a:gd name="T19" fmla="*/ 1 h 185"/>
                <a:gd name="T20" fmla="*/ 2 w 419"/>
                <a:gd name="T21" fmla="*/ 1 h 185"/>
                <a:gd name="T22" fmla="*/ 2 w 419"/>
                <a:gd name="T23" fmla="*/ 1 h 185"/>
                <a:gd name="T24" fmla="*/ 2 w 419"/>
                <a:gd name="T25" fmla="*/ 1 h 185"/>
                <a:gd name="T26" fmla="*/ 3 w 419"/>
                <a:gd name="T27" fmla="*/ 1 h 185"/>
                <a:gd name="T28" fmla="*/ 3 w 419"/>
                <a:gd name="T29" fmla="*/ 1 h 185"/>
                <a:gd name="T30" fmla="*/ 3 w 419"/>
                <a:gd name="T31" fmla="*/ 1 h 185"/>
                <a:gd name="T32" fmla="*/ 3 w 419"/>
                <a:gd name="T33" fmla="*/ 1 h 185"/>
                <a:gd name="T34" fmla="*/ 3 w 419"/>
                <a:gd name="T35" fmla="*/ 1 h 185"/>
                <a:gd name="T36" fmla="*/ 3 w 419"/>
                <a:gd name="T37" fmla="*/ 1 h 185"/>
                <a:gd name="T38" fmla="*/ 3 w 419"/>
                <a:gd name="T39" fmla="*/ 1 h 185"/>
                <a:gd name="T40" fmla="*/ 2 w 419"/>
                <a:gd name="T41" fmla="*/ 1 h 185"/>
                <a:gd name="T42" fmla="*/ 2 w 419"/>
                <a:gd name="T43" fmla="*/ 1 h 185"/>
                <a:gd name="T44" fmla="*/ 2 w 419"/>
                <a:gd name="T45" fmla="*/ 1 h 185"/>
                <a:gd name="T46" fmla="*/ 1 w 419"/>
                <a:gd name="T47" fmla="*/ 1 h 185"/>
                <a:gd name="T48" fmla="*/ 1 w 419"/>
                <a:gd name="T49" fmla="*/ 1 h 185"/>
                <a:gd name="T50" fmla="*/ 1 w 419"/>
                <a:gd name="T51" fmla="*/ 1 h 185"/>
                <a:gd name="T52" fmla="*/ 0 w 419"/>
                <a:gd name="T53" fmla="*/ 1 h 185"/>
                <a:gd name="T54" fmla="*/ 0 w 419"/>
                <a:gd name="T55" fmla="*/ 1 h 185"/>
                <a:gd name="T56" fmla="*/ 0 w 419"/>
                <a:gd name="T57" fmla="*/ 1 h 185"/>
                <a:gd name="T58" fmla="*/ 0 w 419"/>
                <a:gd name="T59" fmla="*/ 1 h 185"/>
                <a:gd name="T60" fmla="*/ 0 w 419"/>
                <a:gd name="T61" fmla="*/ 0 h 185"/>
                <a:gd name="T62" fmla="*/ 0 w 419"/>
                <a:gd name="T63" fmla="*/ 0 h 185"/>
                <a:gd name="T64" fmla="*/ 0 w 419"/>
                <a:gd name="T65" fmla="*/ 0 h 185"/>
                <a:gd name="T66" fmla="*/ 0 w 419"/>
                <a:gd name="T67" fmla="*/ 0 h 185"/>
                <a:gd name="T68" fmla="*/ 0 w 419"/>
                <a:gd name="T69" fmla="*/ 0 h 185"/>
                <a:gd name="T70" fmla="*/ 1 w 419"/>
                <a:gd name="T71" fmla="*/ 0 h 185"/>
                <a:gd name="T72" fmla="*/ 1 w 419"/>
                <a:gd name="T73" fmla="*/ 0 h 185"/>
                <a:gd name="T74" fmla="*/ 1 w 419"/>
                <a:gd name="T75" fmla="*/ 0 h 185"/>
                <a:gd name="T76" fmla="*/ 2 w 419"/>
                <a:gd name="T77" fmla="*/ 0 h 185"/>
                <a:gd name="T78" fmla="*/ 2 w 419"/>
                <a:gd name="T79" fmla="*/ 0 h 185"/>
                <a:gd name="T80" fmla="*/ 2 w 419"/>
                <a:gd name="T81" fmla="*/ 0 h 185"/>
                <a:gd name="T82" fmla="*/ 2 w 419"/>
                <a:gd name="T83" fmla="*/ 0 h 185"/>
                <a:gd name="T84" fmla="*/ 2 w 419"/>
                <a:gd name="T85" fmla="*/ 0 h 1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9"/>
                <a:gd name="T130" fmla="*/ 0 h 185"/>
                <a:gd name="T131" fmla="*/ 419 w 419"/>
                <a:gd name="T132" fmla="*/ 185 h 18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9" h="185">
                  <a:moveTo>
                    <a:pt x="306" y="1"/>
                  </a:moveTo>
                  <a:lnTo>
                    <a:pt x="306" y="7"/>
                  </a:lnTo>
                  <a:lnTo>
                    <a:pt x="303" y="10"/>
                  </a:lnTo>
                  <a:lnTo>
                    <a:pt x="298" y="12"/>
                  </a:lnTo>
                  <a:lnTo>
                    <a:pt x="293" y="14"/>
                  </a:lnTo>
                  <a:lnTo>
                    <a:pt x="281" y="17"/>
                  </a:lnTo>
                  <a:lnTo>
                    <a:pt x="267" y="20"/>
                  </a:lnTo>
                  <a:lnTo>
                    <a:pt x="254" y="22"/>
                  </a:lnTo>
                  <a:lnTo>
                    <a:pt x="241" y="25"/>
                  </a:lnTo>
                  <a:lnTo>
                    <a:pt x="228" y="27"/>
                  </a:lnTo>
                  <a:lnTo>
                    <a:pt x="214" y="30"/>
                  </a:lnTo>
                  <a:lnTo>
                    <a:pt x="202" y="33"/>
                  </a:lnTo>
                  <a:lnTo>
                    <a:pt x="189" y="36"/>
                  </a:lnTo>
                  <a:lnTo>
                    <a:pt x="175" y="38"/>
                  </a:lnTo>
                  <a:lnTo>
                    <a:pt x="163" y="41"/>
                  </a:lnTo>
                  <a:lnTo>
                    <a:pt x="150" y="44"/>
                  </a:lnTo>
                  <a:lnTo>
                    <a:pt x="137" y="47"/>
                  </a:lnTo>
                  <a:lnTo>
                    <a:pt x="124" y="50"/>
                  </a:lnTo>
                  <a:lnTo>
                    <a:pt x="112" y="55"/>
                  </a:lnTo>
                  <a:lnTo>
                    <a:pt x="99" y="59"/>
                  </a:lnTo>
                  <a:lnTo>
                    <a:pt x="87" y="63"/>
                  </a:lnTo>
                  <a:lnTo>
                    <a:pt x="84" y="67"/>
                  </a:lnTo>
                  <a:lnTo>
                    <a:pt x="81" y="71"/>
                  </a:lnTo>
                  <a:lnTo>
                    <a:pt x="81" y="77"/>
                  </a:lnTo>
                  <a:lnTo>
                    <a:pt x="83" y="81"/>
                  </a:lnTo>
                  <a:lnTo>
                    <a:pt x="98" y="91"/>
                  </a:lnTo>
                  <a:lnTo>
                    <a:pt x="114" y="101"/>
                  </a:lnTo>
                  <a:lnTo>
                    <a:pt x="131" y="110"/>
                  </a:lnTo>
                  <a:lnTo>
                    <a:pt x="148" y="118"/>
                  </a:lnTo>
                  <a:lnTo>
                    <a:pt x="165" y="126"/>
                  </a:lnTo>
                  <a:lnTo>
                    <a:pt x="183" y="133"/>
                  </a:lnTo>
                  <a:lnTo>
                    <a:pt x="200" y="142"/>
                  </a:lnTo>
                  <a:lnTo>
                    <a:pt x="216" y="150"/>
                  </a:lnTo>
                  <a:lnTo>
                    <a:pt x="230" y="152"/>
                  </a:lnTo>
                  <a:lnTo>
                    <a:pt x="243" y="152"/>
                  </a:lnTo>
                  <a:lnTo>
                    <a:pt x="256" y="152"/>
                  </a:lnTo>
                  <a:lnTo>
                    <a:pt x="269" y="151"/>
                  </a:lnTo>
                  <a:lnTo>
                    <a:pt x="281" y="149"/>
                  </a:lnTo>
                  <a:lnTo>
                    <a:pt x="293" y="147"/>
                  </a:lnTo>
                  <a:lnTo>
                    <a:pt x="306" y="144"/>
                  </a:lnTo>
                  <a:lnTo>
                    <a:pt x="318" y="141"/>
                  </a:lnTo>
                  <a:lnTo>
                    <a:pt x="329" y="138"/>
                  </a:lnTo>
                  <a:lnTo>
                    <a:pt x="342" y="134"/>
                  </a:lnTo>
                  <a:lnTo>
                    <a:pt x="354" y="131"/>
                  </a:lnTo>
                  <a:lnTo>
                    <a:pt x="366" y="128"/>
                  </a:lnTo>
                  <a:lnTo>
                    <a:pt x="378" y="125"/>
                  </a:lnTo>
                  <a:lnTo>
                    <a:pt x="391" y="123"/>
                  </a:lnTo>
                  <a:lnTo>
                    <a:pt x="403" y="121"/>
                  </a:lnTo>
                  <a:lnTo>
                    <a:pt x="416" y="120"/>
                  </a:lnTo>
                  <a:lnTo>
                    <a:pt x="418" y="121"/>
                  </a:lnTo>
                  <a:lnTo>
                    <a:pt x="418" y="124"/>
                  </a:lnTo>
                  <a:lnTo>
                    <a:pt x="419" y="126"/>
                  </a:lnTo>
                  <a:lnTo>
                    <a:pt x="419" y="129"/>
                  </a:lnTo>
                  <a:lnTo>
                    <a:pt x="406" y="133"/>
                  </a:lnTo>
                  <a:lnTo>
                    <a:pt x="394" y="138"/>
                  </a:lnTo>
                  <a:lnTo>
                    <a:pt x="382" y="143"/>
                  </a:lnTo>
                  <a:lnTo>
                    <a:pt x="369" y="147"/>
                  </a:lnTo>
                  <a:lnTo>
                    <a:pt x="358" y="152"/>
                  </a:lnTo>
                  <a:lnTo>
                    <a:pt x="346" y="157"/>
                  </a:lnTo>
                  <a:lnTo>
                    <a:pt x="334" y="162"/>
                  </a:lnTo>
                  <a:lnTo>
                    <a:pt x="322" y="166"/>
                  </a:lnTo>
                  <a:lnTo>
                    <a:pt x="310" y="171"/>
                  </a:lnTo>
                  <a:lnTo>
                    <a:pt x="298" y="175"/>
                  </a:lnTo>
                  <a:lnTo>
                    <a:pt x="285" y="180"/>
                  </a:lnTo>
                  <a:lnTo>
                    <a:pt x="272" y="183"/>
                  </a:lnTo>
                  <a:lnTo>
                    <a:pt x="259" y="185"/>
                  </a:lnTo>
                  <a:lnTo>
                    <a:pt x="245" y="185"/>
                  </a:lnTo>
                  <a:lnTo>
                    <a:pt x="231" y="183"/>
                  </a:lnTo>
                  <a:lnTo>
                    <a:pt x="219" y="179"/>
                  </a:lnTo>
                  <a:lnTo>
                    <a:pt x="201" y="170"/>
                  </a:lnTo>
                  <a:lnTo>
                    <a:pt x="182" y="163"/>
                  </a:lnTo>
                  <a:lnTo>
                    <a:pt x="164" y="154"/>
                  </a:lnTo>
                  <a:lnTo>
                    <a:pt x="146" y="146"/>
                  </a:lnTo>
                  <a:lnTo>
                    <a:pt x="128" y="138"/>
                  </a:lnTo>
                  <a:lnTo>
                    <a:pt x="109" y="130"/>
                  </a:lnTo>
                  <a:lnTo>
                    <a:pt x="91" y="122"/>
                  </a:lnTo>
                  <a:lnTo>
                    <a:pt x="72" y="115"/>
                  </a:lnTo>
                  <a:lnTo>
                    <a:pt x="67" y="111"/>
                  </a:lnTo>
                  <a:lnTo>
                    <a:pt x="61" y="107"/>
                  </a:lnTo>
                  <a:lnTo>
                    <a:pt x="56" y="104"/>
                  </a:lnTo>
                  <a:lnTo>
                    <a:pt x="52" y="99"/>
                  </a:lnTo>
                  <a:lnTo>
                    <a:pt x="48" y="95"/>
                  </a:lnTo>
                  <a:lnTo>
                    <a:pt x="43" y="89"/>
                  </a:lnTo>
                  <a:lnTo>
                    <a:pt x="40" y="84"/>
                  </a:lnTo>
                  <a:lnTo>
                    <a:pt x="39" y="78"/>
                  </a:lnTo>
                  <a:lnTo>
                    <a:pt x="34" y="77"/>
                  </a:lnTo>
                  <a:lnTo>
                    <a:pt x="29" y="76"/>
                  </a:lnTo>
                  <a:lnTo>
                    <a:pt x="23" y="74"/>
                  </a:lnTo>
                  <a:lnTo>
                    <a:pt x="19" y="71"/>
                  </a:lnTo>
                  <a:lnTo>
                    <a:pt x="14" y="69"/>
                  </a:lnTo>
                  <a:lnTo>
                    <a:pt x="10" y="67"/>
                  </a:lnTo>
                  <a:lnTo>
                    <a:pt x="4" y="65"/>
                  </a:lnTo>
                  <a:lnTo>
                    <a:pt x="0" y="62"/>
                  </a:lnTo>
                  <a:lnTo>
                    <a:pt x="0" y="59"/>
                  </a:lnTo>
                  <a:lnTo>
                    <a:pt x="0" y="57"/>
                  </a:lnTo>
                  <a:lnTo>
                    <a:pt x="2" y="55"/>
                  </a:lnTo>
                  <a:lnTo>
                    <a:pt x="3" y="53"/>
                  </a:lnTo>
                  <a:lnTo>
                    <a:pt x="9" y="51"/>
                  </a:lnTo>
                  <a:lnTo>
                    <a:pt x="14" y="51"/>
                  </a:lnTo>
                  <a:lnTo>
                    <a:pt x="20" y="51"/>
                  </a:lnTo>
                  <a:lnTo>
                    <a:pt x="26" y="53"/>
                  </a:lnTo>
                  <a:lnTo>
                    <a:pt x="31" y="53"/>
                  </a:lnTo>
                  <a:lnTo>
                    <a:pt x="35" y="51"/>
                  </a:lnTo>
                  <a:lnTo>
                    <a:pt x="40" y="50"/>
                  </a:lnTo>
                  <a:lnTo>
                    <a:pt x="45" y="47"/>
                  </a:lnTo>
                  <a:lnTo>
                    <a:pt x="58" y="44"/>
                  </a:lnTo>
                  <a:lnTo>
                    <a:pt x="71" y="42"/>
                  </a:lnTo>
                  <a:lnTo>
                    <a:pt x="85" y="40"/>
                  </a:lnTo>
                  <a:lnTo>
                    <a:pt x="98" y="37"/>
                  </a:lnTo>
                  <a:lnTo>
                    <a:pt x="112" y="35"/>
                  </a:lnTo>
                  <a:lnTo>
                    <a:pt x="125" y="33"/>
                  </a:lnTo>
                  <a:lnTo>
                    <a:pt x="138" y="29"/>
                  </a:lnTo>
                  <a:lnTo>
                    <a:pt x="152" y="27"/>
                  </a:lnTo>
                  <a:lnTo>
                    <a:pt x="166" y="25"/>
                  </a:lnTo>
                  <a:lnTo>
                    <a:pt x="180" y="22"/>
                  </a:lnTo>
                  <a:lnTo>
                    <a:pt x="192" y="20"/>
                  </a:lnTo>
                  <a:lnTo>
                    <a:pt x="206" y="17"/>
                  </a:lnTo>
                  <a:lnTo>
                    <a:pt x="220" y="14"/>
                  </a:lnTo>
                  <a:lnTo>
                    <a:pt x="233" y="10"/>
                  </a:lnTo>
                  <a:lnTo>
                    <a:pt x="246" y="7"/>
                  </a:lnTo>
                  <a:lnTo>
                    <a:pt x="260" y="4"/>
                  </a:lnTo>
                  <a:lnTo>
                    <a:pt x="265" y="3"/>
                  </a:lnTo>
                  <a:lnTo>
                    <a:pt x="271" y="2"/>
                  </a:lnTo>
                  <a:lnTo>
                    <a:pt x="278" y="1"/>
                  </a:lnTo>
                  <a:lnTo>
                    <a:pt x="283" y="0"/>
                  </a:lnTo>
                  <a:lnTo>
                    <a:pt x="289" y="0"/>
                  </a:lnTo>
                  <a:lnTo>
                    <a:pt x="296" y="0"/>
                  </a:lnTo>
                  <a:lnTo>
                    <a:pt x="301" y="0"/>
                  </a:lnTo>
                  <a:lnTo>
                    <a:pt x="306" y="1"/>
                  </a:lnTo>
                  <a:close/>
                </a:path>
              </a:pathLst>
            </a:custGeom>
            <a:solidFill>
              <a:srgbClr val="000000"/>
            </a:solidFill>
            <a:ln w="9525">
              <a:noFill/>
              <a:round/>
              <a:headEnd/>
              <a:tailEnd/>
            </a:ln>
          </p:spPr>
          <p:txBody>
            <a:bodyPr/>
            <a:lstStyle/>
            <a:p>
              <a:endParaRPr lang="fr-FR"/>
            </a:p>
          </p:txBody>
        </p:sp>
        <p:sp>
          <p:nvSpPr>
            <p:cNvPr id="19623" name="Freeform 318"/>
            <p:cNvSpPr>
              <a:spLocks/>
            </p:cNvSpPr>
            <p:nvPr/>
          </p:nvSpPr>
          <p:spPr bwMode="auto">
            <a:xfrm>
              <a:off x="2928" y="1436"/>
              <a:ext cx="71" cy="53"/>
            </a:xfrm>
            <a:custGeom>
              <a:avLst/>
              <a:gdLst>
                <a:gd name="T0" fmla="*/ 2 w 355"/>
                <a:gd name="T1" fmla="*/ 0 h 266"/>
                <a:gd name="T2" fmla="*/ 2 w 355"/>
                <a:gd name="T3" fmla="*/ 0 h 266"/>
                <a:gd name="T4" fmla="*/ 2 w 355"/>
                <a:gd name="T5" fmla="*/ 0 h 266"/>
                <a:gd name="T6" fmla="*/ 2 w 355"/>
                <a:gd name="T7" fmla="*/ 0 h 266"/>
                <a:gd name="T8" fmla="*/ 2 w 355"/>
                <a:gd name="T9" fmla="*/ 0 h 266"/>
                <a:gd name="T10" fmla="*/ 1 w 355"/>
                <a:gd name="T11" fmla="*/ 0 h 266"/>
                <a:gd name="T12" fmla="*/ 1 w 355"/>
                <a:gd name="T13" fmla="*/ 0 h 266"/>
                <a:gd name="T14" fmla="*/ 1 w 355"/>
                <a:gd name="T15" fmla="*/ 0 h 266"/>
                <a:gd name="T16" fmla="*/ 1 w 355"/>
                <a:gd name="T17" fmla="*/ 0 h 266"/>
                <a:gd name="T18" fmla="*/ 1 w 355"/>
                <a:gd name="T19" fmla="*/ 0 h 266"/>
                <a:gd name="T20" fmla="*/ 1 w 355"/>
                <a:gd name="T21" fmla="*/ 1 h 266"/>
                <a:gd name="T22" fmla="*/ 1 w 355"/>
                <a:gd name="T23" fmla="*/ 1 h 266"/>
                <a:gd name="T24" fmla="*/ 1 w 355"/>
                <a:gd name="T25" fmla="*/ 1 h 266"/>
                <a:gd name="T26" fmla="*/ 0 w 355"/>
                <a:gd name="T27" fmla="*/ 1 h 266"/>
                <a:gd name="T28" fmla="*/ 0 w 355"/>
                <a:gd name="T29" fmla="*/ 1 h 266"/>
                <a:gd name="T30" fmla="*/ 0 w 355"/>
                <a:gd name="T31" fmla="*/ 2 h 266"/>
                <a:gd name="T32" fmla="*/ 1 w 355"/>
                <a:gd name="T33" fmla="*/ 2 h 266"/>
                <a:gd name="T34" fmla="*/ 1 w 355"/>
                <a:gd name="T35" fmla="*/ 2 h 266"/>
                <a:gd name="T36" fmla="*/ 1 w 355"/>
                <a:gd name="T37" fmla="*/ 2 h 266"/>
                <a:gd name="T38" fmla="*/ 1 w 355"/>
                <a:gd name="T39" fmla="*/ 2 h 266"/>
                <a:gd name="T40" fmla="*/ 1 w 355"/>
                <a:gd name="T41" fmla="*/ 2 h 266"/>
                <a:gd name="T42" fmla="*/ 2 w 355"/>
                <a:gd name="T43" fmla="*/ 2 h 266"/>
                <a:gd name="T44" fmla="*/ 2 w 355"/>
                <a:gd name="T45" fmla="*/ 2 h 266"/>
                <a:gd name="T46" fmla="*/ 2 w 355"/>
                <a:gd name="T47" fmla="*/ 2 h 266"/>
                <a:gd name="T48" fmla="*/ 2 w 355"/>
                <a:gd name="T49" fmla="*/ 2 h 266"/>
                <a:gd name="T50" fmla="*/ 2 w 355"/>
                <a:gd name="T51" fmla="*/ 2 h 266"/>
                <a:gd name="T52" fmla="*/ 2 w 355"/>
                <a:gd name="T53" fmla="*/ 2 h 266"/>
                <a:gd name="T54" fmla="*/ 3 w 355"/>
                <a:gd name="T55" fmla="*/ 2 h 266"/>
                <a:gd name="T56" fmla="*/ 3 w 355"/>
                <a:gd name="T57" fmla="*/ 2 h 266"/>
                <a:gd name="T58" fmla="*/ 3 w 355"/>
                <a:gd name="T59" fmla="*/ 2 h 266"/>
                <a:gd name="T60" fmla="*/ 3 w 355"/>
                <a:gd name="T61" fmla="*/ 2 h 266"/>
                <a:gd name="T62" fmla="*/ 3 w 355"/>
                <a:gd name="T63" fmla="*/ 2 h 266"/>
                <a:gd name="T64" fmla="*/ 3 w 355"/>
                <a:gd name="T65" fmla="*/ 2 h 266"/>
                <a:gd name="T66" fmla="*/ 2 w 355"/>
                <a:gd name="T67" fmla="*/ 2 h 266"/>
                <a:gd name="T68" fmla="*/ 2 w 355"/>
                <a:gd name="T69" fmla="*/ 2 h 266"/>
                <a:gd name="T70" fmla="*/ 2 w 355"/>
                <a:gd name="T71" fmla="*/ 2 h 266"/>
                <a:gd name="T72" fmla="*/ 1 w 355"/>
                <a:gd name="T73" fmla="*/ 2 h 266"/>
                <a:gd name="T74" fmla="*/ 1 w 355"/>
                <a:gd name="T75" fmla="*/ 2 h 266"/>
                <a:gd name="T76" fmla="*/ 1 w 355"/>
                <a:gd name="T77" fmla="*/ 2 h 266"/>
                <a:gd name="T78" fmla="*/ 0 w 355"/>
                <a:gd name="T79" fmla="*/ 2 h 266"/>
                <a:gd name="T80" fmla="*/ 0 w 355"/>
                <a:gd name="T81" fmla="*/ 2 h 266"/>
                <a:gd name="T82" fmla="*/ 0 w 355"/>
                <a:gd name="T83" fmla="*/ 2 h 266"/>
                <a:gd name="T84" fmla="*/ 0 w 355"/>
                <a:gd name="T85" fmla="*/ 2 h 266"/>
                <a:gd name="T86" fmla="*/ 0 w 355"/>
                <a:gd name="T87" fmla="*/ 1 h 266"/>
                <a:gd name="T88" fmla="*/ 0 w 355"/>
                <a:gd name="T89" fmla="*/ 1 h 266"/>
                <a:gd name="T90" fmla="*/ 0 w 355"/>
                <a:gd name="T91" fmla="*/ 1 h 266"/>
                <a:gd name="T92" fmla="*/ 1 w 355"/>
                <a:gd name="T93" fmla="*/ 0 h 266"/>
                <a:gd name="T94" fmla="*/ 1 w 355"/>
                <a:gd name="T95" fmla="*/ 0 h 266"/>
                <a:gd name="T96" fmla="*/ 1 w 355"/>
                <a:gd name="T97" fmla="*/ 0 h 266"/>
                <a:gd name="T98" fmla="*/ 1 w 355"/>
                <a:gd name="T99" fmla="*/ 0 h 266"/>
                <a:gd name="T100" fmla="*/ 2 w 355"/>
                <a:gd name="T101" fmla="*/ 0 h 26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55"/>
                <a:gd name="T154" fmla="*/ 0 h 266"/>
                <a:gd name="T155" fmla="*/ 355 w 355"/>
                <a:gd name="T156" fmla="*/ 266 h 26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55" h="266">
                  <a:moveTo>
                    <a:pt x="252" y="9"/>
                  </a:moveTo>
                  <a:lnTo>
                    <a:pt x="257" y="11"/>
                  </a:lnTo>
                  <a:lnTo>
                    <a:pt x="260" y="13"/>
                  </a:lnTo>
                  <a:lnTo>
                    <a:pt x="262" y="16"/>
                  </a:lnTo>
                  <a:lnTo>
                    <a:pt x="261" y="20"/>
                  </a:lnTo>
                  <a:lnTo>
                    <a:pt x="250" y="23"/>
                  </a:lnTo>
                  <a:lnTo>
                    <a:pt x="239" y="24"/>
                  </a:lnTo>
                  <a:lnTo>
                    <a:pt x="228" y="24"/>
                  </a:lnTo>
                  <a:lnTo>
                    <a:pt x="217" y="23"/>
                  </a:lnTo>
                  <a:lnTo>
                    <a:pt x="206" y="22"/>
                  </a:lnTo>
                  <a:lnTo>
                    <a:pt x="194" y="22"/>
                  </a:lnTo>
                  <a:lnTo>
                    <a:pt x="183" y="22"/>
                  </a:lnTo>
                  <a:lnTo>
                    <a:pt x="171" y="23"/>
                  </a:lnTo>
                  <a:lnTo>
                    <a:pt x="161" y="24"/>
                  </a:lnTo>
                  <a:lnTo>
                    <a:pt x="150" y="25"/>
                  </a:lnTo>
                  <a:lnTo>
                    <a:pt x="140" y="27"/>
                  </a:lnTo>
                  <a:lnTo>
                    <a:pt x="130" y="29"/>
                  </a:lnTo>
                  <a:lnTo>
                    <a:pt x="121" y="33"/>
                  </a:lnTo>
                  <a:lnTo>
                    <a:pt x="112" y="38"/>
                  </a:lnTo>
                  <a:lnTo>
                    <a:pt x="106" y="46"/>
                  </a:lnTo>
                  <a:lnTo>
                    <a:pt x="99" y="55"/>
                  </a:lnTo>
                  <a:lnTo>
                    <a:pt x="92" y="70"/>
                  </a:lnTo>
                  <a:lnTo>
                    <a:pt x="86" y="84"/>
                  </a:lnTo>
                  <a:lnTo>
                    <a:pt x="79" y="98"/>
                  </a:lnTo>
                  <a:lnTo>
                    <a:pt x="74" y="113"/>
                  </a:lnTo>
                  <a:lnTo>
                    <a:pt x="68" y="129"/>
                  </a:lnTo>
                  <a:lnTo>
                    <a:pt x="63" y="144"/>
                  </a:lnTo>
                  <a:lnTo>
                    <a:pt x="58" y="158"/>
                  </a:lnTo>
                  <a:lnTo>
                    <a:pt x="53" y="174"/>
                  </a:lnTo>
                  <a:lnTo>
                    <a:pt x="52" y="182"/>
                  </a:lnTo>
                  <a:lnTo>
                    <a:pt x="50" y="191"/>
                  </a:lnTo>
                  <a:lnTo>
                    <a:pt x="49" y="199"/>
                  </a:lnTo>
                  <a:lnTo>
                    <a:pt x="52" y="208"/>
                  </a:lnTo>
                  <a:lnTo>
                    <a:pt x="63" y="215"/>
                  </a:lnTo>
                  <a:lnTo>
                    <a:pt x="74" y="220"/>
                  </a:lnTo>
                  <a:lnTo>
                    <a:pt x="87" y="223"/>
                  </a:lnTo>
                  <a:lnTo>
                    <a:pt x="99" y="227"/>
                  </a:lnTo>
                  <a:lnTo>
                    <a:pt x="112" y="229"/>
                  </a:lnTo>
                  <a:lnTo>
                    <a:pt x="125" y="231"/>
                  </a:lnTo>
                  <a:lnTo>
                    <a:pt x="139" y="233"/>
                  </a:lnTo>
                  <a:lnTo>
                    <a:pt x="151" y="235"/>
                  </a:lnTo>
                  <a:lnTo>
                    <a:pt x="164" y="236"/>
                  </a:lnTo>
                  <a:lnTo>
                    <a:pt x="175" y="238"/>
                  </a:lnTo>
                  <a:lnTo>
                    <a:pt x="188" y="239"/>
                  </a:lnTo>
                  <a:lnTo>
                    <a:pt x="200" y="240"/>
                  </a:lnTo>
                  <a:lnTo>
                    <a:pt x="212" y="240"/>
                  </a:lnTo>
                  <a:lnTo>
                    <a:pt x="224" y="241"/>
                  </a:lnTo>
                  <a:lnTo>
                    <a:pt x="237" y="242"/>
                  </a:lnTo>
                  <a:lnTo>
                    <a:pt x="248" y="243"/>
                  </a:lnTo>
                  <a:lnTo>
                    <a:pt x="261" y="243"/>
                  </a:lnTo>
                  <a:lnTo>
                    <a:pt x="273" y="244"/>
                  </a:lnTo>
                  <a:lnTo>
                    <a:pt x="285" y="245"/>
                  </a:lnTo>
                  <a:lnTo>
                    <a:pt x="297" y="247"/>
                  </a:lnTo>
                  <a:lnTo>
                    <a:pt x="309" y="248"/>
                  </a:lnTo>
                  <a:lnTo>
                    <a:pt x="321" y="249"/>
                  </a:lnTo>
                  <a:lnTo>
                    <a:pt x="334" y="250"/>
                  </a:lnTo>
                  <a:lnTo>
                    <a:pt x="345" y="252"/>
                  </a:lnTo>
                  <a:lnTo>
                    <a:pt x="348" y="253"/>
                  </a:lnTo>
                  <a:lnTo>
                    <a:pt x="351" y="255"/>
                  </a:lnTo>
                  <a:lnTo>
                    <a:pt x="353" y="256"/>
                  </a:lnTo>
                  <a:lnTo>
                    <a:pt x="354" y="259"/>
                  </a:lnTo>
                  <a:lnTo>
                    <a:pt x="355" y="261"/>
                  </a:lnTo>
                  <a:lnTo>
                    <a:pt x="354" y="263"/>
                  </a:lnTo>
                  <a:lnTo>
                    <a:pt x="352" y="264"/>
                  </a:lnTo>
                  <a:lnTo>
                    <a:pt x="350" y="265"/>
                  </a:lnTo>
                  <a:lnTo>
                    <a:pt x="329" y="265"/>
                  </a:lnTo>
                  <a:lnTo>
                    <a:pt x="309" y="266"/>
                  </a:lnTo>
                  <a:lnTo>
                    <a:pt x="289" y="266"/>
                  </a:lnTo>
                  <a:lnTo>
                    <a:pt x="269" y="265"/>
                  </a:lnTo>
                  <a:lnTo>
                    <a:pt x="248" y="265"/>
                  </a:lnTo>
                  <a:lnTo>
                    <a:pt x="228" y="264"/>
                  </a:lnTo>
                  <a:lnTo>
                    <a:pt x="208" y="263"/>
                  </a:lnTo>
                  <a:lnTo>
                    <a:pt x="188" y="262"/>
                  </a:lnTo>
                  <a:lnTo>
                    <a:pt x="168" y="261"/>
                  </a:lnTo>
                  <a:lnTo>
                    <a:pt x="147" y="260"/>
                  </a:lnTo>
                  <a:lnTo>
                    <a:pt x="127" y="259"/>
                  </a:lnTo>
                  <a:lnTo>
                    <a:pt x="107" y="257"/>
                  </a:lnTo>
                  <a:lnTo>
                    <a:pt x="87" y="256"/>
                  </a:lnTo>
                  <a:lnTo>
                    <a:pt x="67" y="255"/>
                  </a:lnTo>
                  <a:lnTo>
                    <a:pt x="48" y="253"/>
                  </a:lnTo>
                  <a:lnTo>
                    <a:pt x="28" y="252"/>
                  </a:lnTo>
                  <a:lnTo>
                    <a:pt x="18" y="250"/>
                  </a:lnTo>
                  <a:lnTo>
                    <a:pt x="11" y="243"/>
                  </a:lnTo>
                  <a:lnTo>
                    <a:pt x="5" y="236"/>
                  </a:lnTo>
                  <a:lnTo>
                    <a:pt x="0" y="228"/>
                  </a:lnTo>
                  <a:lnTo>
                    <a:pt x="1" y="215"/>
                  </a:lnTo>
                  <a:lnTo>
                    <a:pt x="10" y="192"/>
                  </a:lnTo>
                  <a:lnTo>
                    <a:pt x="18" y="168"/>
                  </a:lnTo>
                  <a:lnTo>
                    <a:pt x="27" y="145"/>
                  </a:lnTo>
                  <a:lnTo>
                    <a:pt x="34" y="120"/>
                  </a:lnTo>
                  <a:lnTo>
                    <a:pt x="43" y="97"/>
                  </a:lnTo>
                  <a:lnTo>
                    <a:pt x="52" y="74"/>
                  </a:lnTo>
                  <a:lnTo>
                    <a:pt x="62" y="51"/>
                  </a:lnTo>
                  <a:lnTo>
                    <a:pt x="73" y="29"/>
                  </a:lnTo>
                  <a:lnTo>
                    <a:pt x="87" y="14"/>
                  </a:lnTo>
                  <a:lnTo>
                    <a:pt x="103" y="5"/>
                  </a:lnTo>
                  <a:lnTo>
                    <a:pt x="122" y="1"/>
                  </a:lnTo>
                  <a:lnTo>
                    <a:pt x="141" y="0"/>
                  </a:lnTo>
                  <a:lnTo>
                    <a:pt x="162" y="0"/>
                  </a:lnTo>
                  <a:lnTo>
                    <a:pt x="182" y="2"/>
                  </a:lnTo>
                  <a:lnTo>
                    <a:pt x="202" y="4"/>
                  </a:lnTo>
                  <a:lnTo>
                    <a:pt x="221" y="5"/>
                  </a:lnTo>
                  <a:lnTo>
                    <a:pt x="252" y="9"/>
                  </a:lnTo>
                  <a:close/>
                </a:path>
              </a:pathLst>
            </a:custGeom>
            <a:solidFill>
              <a:srgbClr val="000000"/>
            </a:solidFill>
            <a:ln w="9525">
              <a:noFill/>
              <a:round/>
              <a:headEnd/>
              <a:tailEnd/>
            </a:ln>
          </p:spPr>
          <p:txBody>
            <a:bodyPr/>
            <a:lstStyle/>
            <a:p>
              <a:endParaRPr lang="fr-FR"/>
            </a:p>
          </p:txBody>
        </p:sp>
        <p:sp>
          <p:nvSpPr>
            <p:cNvPr id="19624" name="Freeform 319"/>
            <p:cNvSpPr>
              <a:spLocks/>
            </p:cNvSpPr>
            <p:nvPr/>
          </p:nvSpPr>
          <p:spPr bwMode="auto">
            <a:xfrm>
              <a:off x="2763" y="1440"/>
              <a:ext cx="85" cy="68"/>
            </a:xfrm>
            <a:custGeom>
              <a:avLst/>
              <a:gdLst>
                <a:gd name="T0" fmla="*/ 0 w 426"/>
                <a:gd name="T1" fmla="*/ 0 h 343"/>
                <a:gd name="T2" fmla="*/ 0 w 426"/>
                <a:gd name="T3" fmla="*/ 0 h 343"/>
                <a:gd name="T4" fmla="*/ 0 w 426"/>
                <a:gd name="T5" fmla="*/ 0 h 343"/>
                <a:gd name="T6" fmla="*/ 0 w 426"/>
                <a:gd name="T7" fmla="*/ 0 h 343"/>
                <a:gd name="T8" fmla="*/ 1 w 426"/>
                <a:gd name="T9" fmla="*/ 1 h 343"/>
                <a:gd name="T10" fmla="*/ 1 w 426"/>
                <a:gd name="T11" fmla="*/ 1 h 343"/>
                <a:gd name="T12" fmla="*/ 1 w 426"/>
                <a:gd name="T13" fmla="*/ 1 h 343"/>
                <a:gd name="T14" fmla="*/ 2 w 426"/>
                <a:gd name="T15" fmla="*/ 1 h 343"/>
                <a:gd name="T16" fmla="*/ 2 w 426"/>
                <a:gd name="T17" fmla="*/ 1 h 343"/>
                <a:gd name="T18" fmla="*/ 2 w 426"/>
                <a:gd name="T19" fmla="*/ 1 h 343"/>
                <a:gd name="T20" fmla="*/ 2 w 426"/>
                <a:gd name="T21" fmla="*/ 2 h 343"/>
                <a:gd name="T22" fmla="*/ 2 w 426"/>
                <a:gd name="T23" fmla="*/ 2 h 343"/>
                <a:gd name="T24" fmla="*/ 3 w 426"/>
                <a:gd name="T25" fmla="*/ 2 h 343"/>
                <a:gd name="T26" fmla="*/ 3 w 426"/>
                <a:gd name="T27" fmla="*/ 2 h 343"/>
                <a:gd name="T28" fmla="*/ 3 w 426"/>
                <a:gd name="T29" fmla="*/ 2 h 343"/>
                <a:gd name="T30" fmla="*/ 3 w 426"/>
                <a:gd name="T31" fmla="*/ 2 h 343"/>
                <a:gd name="T32" fmla="*/ 3 w 426"/>
                <a:gd name="T33" fmla="*/ 2 h 343"/>
                <a:gd name="T34" fmla="*/ 3 w 426"/>
                <a:gd name="T35" fmla="*/ 2 h 343"/>
                <a:gd name="T36" fmla="*/ 3 w 426"/>
                <a:gd name="T37" fmla="*/ 2 h 343"/>
                <a:gd name="T38" fmla="*/ 3 w 426"/>
                <a:gd name="T39" fmla="*/ 2 h 343"/>
                <a:gd name="T40" fmla="*/ 3 w 426"/>
                <a:gd name="T41" fmla="*/ 2 h 343"/>
                <a:gd name="T42" fmla="*/ 2 w 426"/>
                <a:gd name="T43" fmla="*/ 2 h 343"/>
                <a:gd name="T44" fmla="*/ 2 w 426"/>
                <a:gd name="T45" fmla="*/ 2 h 343"/>
                <a:gd name="T46" fmla="*/ 2 w 426"/>
                <a:gd name="T47" fmla="*/ 2 h 343"/>
                <a:gd name="T48" fmla="*/ 2 w 426"/>
                <a:gd name="T49" fmla="*/ 1 h 343"/>
                <a:gd name="T50" fmla="*/ 2 w 426"/>
                <a:gd name="T51" fmla="*/ 1 h 343"/>
                <a:gd name="T52" fmla="*/ 1 w 426"/>
                <a:gd name="T53" fmla="*/ 1 h 343"/>
                <a:gd name="T54" fmla="*/ 1 w 426"/>
                <a:gd name="T55" fmla="*/ 1 h 343"/>
                <a:gd name="T56" fmla="*/ 1 w 426"/>
                <a:gd name="T57" fmla="*/ 1 h 343"/>
                <a:gd name="T58" fmla="*/ 1 w 426"/>
                <a:gd name="T59" fmla="*/ 1 h 343"/>
                <a:gd name="T60" fmla="*/ 1 w 426"/>
                <a:gd name="T61" fmla="*/ 1 h 343"/>
                <a:gd name="T62" fmla="*/ 0 w 426"/>
                <a:gd name="T63" fmla="*/ 2 h 343"/>
                <a:gd name="T64" fmla="*/ 0 w 426"/>
                <a:gd name="T65" fmla="*/ 2 h 343"/>
                <a:gd name="T66" fmla="*/ 0 w 426"/>
                <a:gd name="T67" fmla="*/ 2 h 343"/>
                <a:gd name="T68" fmla="*/ 0 w 426"/>
                <a:gd name="T69" fmla="*/ 3 h 343"/>
                <a:gd name="T70" fmla="*/ 0 w 426"/>
                <a:gd name="T71" fmla="*/ 3 h 343"/>
                <a:gd name="T72" fmla="*/ 0 w 426"/>
                <a:gd name="T73" fmla="*/ 3 h 343"/>
                <a:gd name="T74" fmla="*/ 0 w 426"/>
                <a:gd name="T75" fmla="*/ 3 h 343"/>
                <a:gd name="T76" fmla="*/ 0 w 426"/>
                <a:gd name="T77" fmla="*/ 2 h 343"/>
                <a:gd name="T78" fmla="*/ 0 w 426"/>
                <a:gd name="T79" fmla="*/ 1 h 343"/>
                <a:gd name="T80" fmla="*/ 0 w 426"/>
                <a:gd name="T81" fmla="*/ 0 h 343"/>
                <a:gd name="T82" fmla="*/ 0 w 426"/>
                <a:gd name="T83" fmla="*/ 0 h 343"/>
                <a:gd name="T84" fmla="*/ 0 w 426"/>
                <a:gd name="T85" fmla="*/ 0 h 343"/>
                <a:gd name="T86" fmla="*/ 0 w 426"/>
                <a:gd name="T87" fmla="*/ 0 h 343"/>
                <a:gd name="T88" fmla="*/ 0 w 426"/>
                <a:gd name="T89" fmla="*/ 0 h 343"/>
                <a:gd name="T90" fmla="*/ 0 w 426"/>
                <a:gd name="T91" fmla="*/ 0 h 34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26"/>
                <a:gd name="T139" fmla="*/ 0 h 343"/>
                <a:gd name="T140" fmla="*/ 426 w 426"/>
                <a:gd name="T141" fmla="*/ 343 h 34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26" h="343">
                  <a:moveTo>
                    <a:pt x="16" y="23"/>
                  </a:moveTo>
                  <a:lnTo>
                    <a:pt x="20" y="29"/>
                  </a:lnTo>
                  <a:lnTo>
                    <a:pt x="26" y="34"/>
                  </a:lnTo>
                  <a:lnTo>
                    <a:pt x="30" y="39"/>
                  </a:lnTo>
                  <a:lnTo>
                    <a:pt x="36" y="44"/>
                  </a:lnTo>
                  <a:lnTo>
                    <a:pt x="41" y="48"/>
                  </a:lnTo>
                  <a:lnTo>
                    <a:pt x="48" y="52"/>
                  </a:lnTo>
                  <a:lnTo>
                    <a:pt x="54" y="55"/>
                  </a:lnTo>
                  <a:lnTo>
                    <a:pt x="60" y="58"/>
                  </a:lnTo>
                  <a:lnTo>
                    <a:pt x="80" y="72"/>
                  </a:lnTo>
                  <a:lnTo>
                    <a:pt x="102" y="86"/>
                  </a:lnTo>
                  <a:lnTo>
                    <a:pt x="123" y="98"/>
                  </a:lnTo>
                  <a:lnTo>
                    <a:pt x="144" y="111"/>
                  </a:lnTo>
                  <a:lnTo>
                    <a:pt x="165" y="124"/>
                  </a:lnTo>
                  <a:lnTo>
                    <a:pt x="186" y="136"/>
                  </a:lnTo>
                  <a:lnTo>
                    <a:pt x="206" y="150"/>
                  </a:lnTo>
                  <a:lnTo>
                    <a:pt x="226" y="164"/>
                  </a:lnTo>
                  <a:lnTo>
                    <a:pt x="239" y="172"/>
                  </a:lnTo>
                  <a:lnTo>
                    <a:pt x="250" y="179"/>
                  </a:lnTo>
                  <a:lnTo>
                    <a:pt x="263" y="187"/>
                  </a:lnTo>
                  <a:lnTo>
                    <a:pt x="276" y="194"/>
                  </a:lnTo>
                  <a:lnTo>
                    <a:pt x="287" y="202"/>
                  </a:lnTo>
                  <a:lnTo>
                    <a:pt x="300" y="210"/>
                  </a:lnTo>
                  <a:lnTo>
                    <a:pt x="311" y="217"/>
                  </a:lnTo>
                  <a:lnTo>
                    <a:pt x="324" y="224"/>
                  </a:lnTo>
                  <a:lnTo>
                    <a:pt x="336" y="233"/>
                  </a:lnTo>
                  <a:lnTo>
                    <a:pt x="348" y="240"/>
                  </a:lnTo>
                  <a:lnTo>
                    <a:pt x="360" y="247"/>
                  </a:lnTo>
                  <a:lnTo>
                    <a:pt x="373" y="256"/>
                  </a:lnTo>
                  <a:lnTo>
                    <a:pt x="384" y="263"/>
                  </a:lnTo>
                  <a:lnTo>
                    <a:pt x="397" y="271"/>
                  </a:lnTo>
                  <a:lnTo>
                    <a:pt x="409" y="278"/>
                  </a:lnTo>
                  <a:lnTo>
                    <a:pt x="421" y="285"/>
                  </a:lnTo>
                  <a:lnTo>
                    <a:pt x="423" y="286"/>
                  </a:lnTo>
                  <a:lnTo>
                    <a:pt x="425" y="287"/>
                  </a:lnTo>
                  <a:lnTo>
                    <a:pt x="426" y="288"/>
                  </a:lnTo>
                  <a:lnTo>
                    <a:pt x="426" y="291"/>
                  </a:lnTo>
                  <a:lnTo>
                    <a:pt x="409" y="282"/>
                  </a:lnTo>
                  <a:lnTo>
                    <a:pt x="390" y="274"/>
                  </a:lnTo>
                  <a:lnTo>
                    <a:pt x="372" y="265"/>
                  </a:lnTo>
                  <a:lnTo>
                    <a:pt x="353" y="257"/>
                  </a:lnTo>
                  <a:lnTo>
                    <a:pt x="335" y="249"/>
                  </a:lnTo>
                  <a:lnTo>
                    <a:pt x="318" y="240"/>
                  </a:lnTo>
                  <a:lnTo>
                    <a:pt x="300" y="231"/>
                  </a:lnTo>
                  <a:lnTo>
                    <a:pt x="284" y="222"/>
                  </a:lnTo>
                  <a:lnTo>
                    <a:pt x="271" y="214"/>
                  </a:lnTo>
                  <a:lnTo>
                    <a:pt x="258" y="207"/>
                  </a:lnTo>
                  <a:lnTo>
                    <a:pt x="244" y="198"/>
                  </a:lnTo>
                  <a:lnTo>
                    <a:pt x="231" y="191"/>
                  </a:lnTo>
                  <a:lnTo>
                    <a:pt x="218" y="183"/>
                  </a:lnTo>
                  <a:lnTo>
                    <a:pt x="204" y="176"/>
                  </a:lnTo>
                  <a:lnTo>
                    <a:pt x="191" y="169"/>
                  </a:lnTo>
                  <a:lnTo>
                    <a:pt x="178" y="161"/>
                  </a:lnTo>
                  <a:lnTo>
                    <a:pt x="164" y="154"/>
                  </a:lnTo>
                  <a:lnTo>
                    <a:pt x="150" y="147"/>
                  </a:lnTo>
                  <a:lnTo>
                    <a:pt x="136" y="140"/>
                  </a:lnTo>
                  <a:lnTo>
                    <a:pt x="124" y="133"/>
                  </a:lnTo>
                  <a:lnTo>
                    <a:pt x="110" y="126"/>
                  </a:lnTo>
                  <a:lnTo>
                    <a:pt x="96" y="118"/>
                  </a:lnTo>
                  <a:lnTo>
                    <a:pt x="84" y="111"/>
                  </a:lnTo>
                  <a:lnTo>
                    <a:pt x="70" y="104"/>
                  </a:lnTo>
                  <a:lnTo>
                    <a:pt x="63" y="134"/>
                  </a:lnTo>
                  <a:lnTo>
                    <a:pt x="59" y="167"/>
                  </a:lnTo>
                  <a:lnTo>
                    <a:pt x="57" y="200"/>
                  </a:lnTo>
                  <a:lnTo>
                    <a:pt x="54" y="232"/>
                  </a:lnTo>
                  <a:lnTo>
                    <a:pt x="52" y="258"/>
                  </a:lnTo>
                  <a:lnTo>
                    <a:pt x="50" y="283"/>
                  </a:lnTo>
                  <a:lnTo>
                    <a:pt x="48" y="308"/>
                  </a:lnTo>
                  <a:lnTo>
                    <a:pt x="48" y="335"/>
                  </a:lnTo>
                  <a:lnTo>
                    <a:pt x="46" y="337"/>
                  </a:lnTo>
                  <a:lnTo>
                    <a:pt x="46" y="339"/>
                  </a:lnTo>
                  <a:lnTo>
                    <a:pt x="46" y="341"/>
                  </a:lnTo>
                  <a:lnTo>
                    <a:pt x="44" y="343"/>
                  </a:lnTo>
                  <a:lnTo>
                    <a:pt x="40" y="342"/>
                  </a:lnTo>
                  <a:lnTo>
                    <a:pt x="38" y="340"/>
                  </a:lnTo>
                  <a:lnTo>
                    <a:pt x="36" y="338"/>
                  </a:lnTo>
                  <a:lnTo>
                    <a:pt x="36" y="335"/>
                  </a:lnTo>
                  <a:lnTo>
                    <a:pt x="34" y="272"/>
                  </a:lnTo>
                  <a:lnTo>
                    <a:pt x="32" y="208"/>
                  </a:lnTo>
                  <a:lnTo>
                    <a:pt x="30" y="143"/>
                  </a:lnTo>
                  <a:lnTo>
                    <a:pt x="28" y="79"/>
                  </a:lnTo>
                  <a:lnTo>
                    <a:pt x="13" y="63"/>
                  </a:lnTo>
                  <a:lnTo>
                    <a:pt x="5" y="44"/>
                  </a:lnTo>
                  <a:lnTo>
                    <a:pt x="0" y="23"/>
                  </a:lnTo>
                  <a:lnTo>
                    <a:pt x="0" y="1"/>
                  </a:lnTo>
                  <a:lnTo>
                    <a:pt x="2" y="1"/>
                  </a:lnTo>
                  <a:lnTo>
                    <a:pt x="3" y="0"/>
                  </a:lnTo>
                  <a:lnTo>
                    <a:pt x="6" y="0"/>
                  </a:lnTo>
                  <a:lnTo>
                    <a:pt x="8" y="0"/>
                  </a:lnTo>
                  <a:lnTo>
                    <a:pt x="12" y="4"/>
                  </a:lnTo>
                  <a:lnTo>
                    <a:pt x="14" y="10"/>
                  </a:lnTo>
                  <a:lnTo>
                    <a:pt x="14" y="16"/>
                  </a:lnTo>
                  <a:lnTo>
                    <a:pt x="16" y="23"/>
                  </a:lnTo>
                  <a:close/>
                </a:path>
              </a:pathLst>
            </a:custGeom>
            <a:solidFill>
              <a:srgbClr val="000000"/>
            </a:solidFill>
            <a:ln w="9525">
              <a:noFill/>
              <a:round/>
              <a:headEnd/>
              <a:tailEnd/>
            </a:ln>
          </p:spPr>
          <p:txBody>
            <a:bodyPr/>
            <a:lstStyle/>
            <a:p>
              <a:endParaRPr lang="fr-FR"/>
            </a:p>
          </p:txBody>
        </p:sp>
        <p:sp>
          <p:nvSpPr>
            <p:cNvPr id="19625" name="Freeform 320"/>
            <p:cNvSpPr>
              <a:spLocks/>
            </p:cNvSpPr>
            <p:nvPr/>
          </p:nvSpPr>
          <p:spPr bwMode="auto">
            <a:xfrm>
              <a:off x="2975" y="1443"/>
              <a:ext cx="25" cy="39"/>
            </a:xfrm>
            <a:custGeom>
              <a:avLst/>
              <a:gdLst>
                <a:gd name="T0" fmla="*/ 1 w 123"/>
                <a:gd name="T1" fmla="*/ 0 h 196"/>
                <a:gd name="T2" fmla="*/ 1 w 123"/>
                <a:gd name="T3" fmla="*/ 0 h 196"/>
                <a:gd name="T4" fmla="*/ 1 w 123"/>
                <a:gd name="T5" fmla="*/ 0 h 196"/>
                <a:gd name="T6" fmla="*/ 1 w 123"/>
                <a:gd name="T7" fmla="*/ 0 h 196"/>
                <a:gd name="T8" fmla="*/ 1 w 123"/>
                <a:gd name="T9" fmla="*/ 1 h 196"/>
                <a:gd name="T10" fmla="*/ 1 w 123"/>
                <a:gd name="T11" fmla="*/ 1 h 196"/>
                <a:gd name="T12" fmla="*/ 1 w 123"/>
                <a:gd name="T13" fmla="*/ 2 h 196"/>
                <a:gd name="T14" fmla="*/ 1 w 123"/>
                <a:gd name="T15" fmla="*/ 2 h 196"/>
                <a:gd name="T16" fmla="*/ 1 w 123"/>
                <a:gd name="T17" fmla="*/ 2 h 196"/>
                <a:gd name="T18" fmla="*/ 0 w 123"/>
                <a:gd name="T19" fmla="*/ 2 h 196"/>
                <a:gd name="T20" fmla="*/ 0 w 123"/>
                <a:gd name="T21" fmla="*/ 1 h 196"/>
                <a:gd name="T22" fmla="*/ 0 w 123"/>
                <a:gd name="T23" fmla="*/ 1 h 196"/>
                <a:gd name="T24" fmla="*/ 0 w 123"/>
                <a:gd name="T25" fmla="*/ 1 h 196"/>
                <a:gd name="T26" fmla="*/ 1 w 123"/>
                <a:gd name="T27" fmla="*/ 1 h 196"/>
                <a:gd name="T28" fmla="*/ 1 w 123"/>
                <a:gd name="T29" fmla="*/ 1 h 196"/>
                <a:gd name="T30" fmla="*/ 1 w 123"/>
                <a:gd name="T31" fmla="*/ 1 h 196"/>
                <a:gd name="T32" fmla="*/ 1 w 123"/>
                <a:gd name="T33" fmla="*/ 0 h 196"/>
                <a:gd name="T34" fmla="*/ 1 w 123"/>
                <a:gd name="T35" fmla="*/ 0 h 196"/>
                <a:gd name="T36" fmla="*/ 1 w 123"/>
                <a:gd name="T37" fmla="*/ 0 h 196"/>
                <a:gd name="T38" fmla="*/ 1 w 123"/>
                <a:gd name="T39" fmla="*/ 0 h 196"/>
                <a:gd name="T40" fmla="*/ 0 w 123"/>
                <a:gd name="T41" fmla="*/ 0 h 196"/>
                <a:gd name="T42" fmla="*/ 0 w 123"/>
                <a:gd name="T43" fmla="*/ 0 h 196"/>
                <a:gd name="T44" fmla="*/ 0 w 123"/>
                <a:gd name="T45" fmla="*/ 0 h 196"/>
                <a:gd name="T46" fmla="*/ 0 w 123"/>
                <a:gd name="T47" fmla="*/ 1 h 196"/>
                <a:gd name="T48" fmla="*/ 0 w 123"/>
                <a:gd name="T49" fmla="*/ 1 h 196"/>
                <a:gd name="T50" fmla="*/ 0 w 123"/>
                <a:gd name="T51" fmla="*/ 1 h 196"/>
                <a:gd name="T52" fmla="*/ 0 w 123"/>
                <a:gd name="T53" fmla="*/ 1 h 196"/>
                <a:gd name="T54" fmla="*/ 0 w 123"/>
                <a:gd name="T55" fmla="*/ 0 h 196"/>
                <a:gd name="T56" fmla="*/ 0 w 123"/>
                <a:gd name="T57" fmla="*/ 0 h 196"/>
                <a:gd name="T58" fmla="*/ 0 w 123"/>
                <a:gd name="T59" fmla="*/ 0 h 196"/>
                <a:gd name="T60" fmla="*/ 0 w 123"/>
                <a:gd name="T61" fmla="*/ 0 h 196"/>
                <a:gd name="T62" fmla="*/ 1 w 123"/>
                <a:gd name="T63" fmla="*/ 0 h 196"/>
                <a:gd name="T64" fmla="*/ 1 w 123"/>
                <a:gd name="T65" fmla="*/ 0 h 1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3"/>
                <a:gd name="T100" fmla="*/ 0 h 196"/>
                <a:gd name="T101" fmla="*/ 123 w 123"/>
                <a:gd name="T102" fmla="*/ 196 h 1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3" h="196">
                  <a:moveTo>
                    <a:pt x="102" y="1"/>
                  </a:moveTo>
                  <a:lnTo>
                    <a:pt x="109" y="7"/>
                  </a:lnTo>
                  <a:lnTo>
                    <a:pt x="116" y="14"/>
                  </a:lnTo>
                  <a:lnTo>
                    <a:pt x="120" y="23"/>
                  </a:lnTo>
                  <a:lnTo>
                    <a:pt x="121" y="34"/>
                  </a:lnTo>
                  <a:lnTo>
                    <a:pt x="119" y="40"/>
                  </a:lnTo>
                  <a:lnTo>
                    <a:pt x="119" y="49"/>
                  </a:lnTo>
                  <a:lnTo>
                    <a:pt x="120" y="56"/>
                  </a:lnTo>
                  <a:lnTo>
                    <a:pt x="121" y="64"/>
                  </a:lnTo>
                  <a:lnTo>
                    <a:pt x="121" y="96"/>
                  </a:lnTo>
                  <a:lnTo>
                    <a:pt x="123" y="128"/>
                  </a:lnTo>
                  <a:lnTo>
                    <a:pt x="123" y="159"/>
                  </a:lnTo>
                  <a:lnTo>
                    <a:pt x="114" y="188"/>
                  </a:lnTo>
                  <a:lnTo>
                    <a:pt x="106" y="193"/>
                  </a:lnTo>
                  <a:lnTo>
                    <a:pt x="98" y="195"/>
                  </a:lnTo>
                  <a:lnTo>
                    <a:pt x="89" y="196"/>
                  </a:lnTo>
                  <a:lnTo>
                    <a:pt x="81" y="196"/>
                  </a:lnTo>
                  <a:lnTo>
                    <a:pt x="72" y="194"/>
                  </a:lnTo>
                  <a:lnTo>
                    <a:pt x="64" y="193"/>
                  </a:lnTo>
                  <a:lnTo>
                    <a:pt x="54" y="192"/>
                  </a:lnTo>
                  <a:lnTo>
                    <a:pt x="46" y="191"/>
                  </a:lnTo>
                  <a:lnTo>
                    <a:pt x="44" y="188"/>
                  </a:lnTo>
                  <a:lnTo>
                    <a:pt x="43" y="185"/>
                  </a:lnTo>
                  <a:lnTo>
                    <a:pt x="43" y="182"/>
                  </a:lnTo>
                  <a:lnTo>
                    <a:pt x="44" y="179"/>
                  </a:lnTo>
                  <a:lnTo>
                    <a:pt x="50" y="176"/>
                  </a:lnTo>
                  <a:lnTo>
                    <a:pt x="57" y="173"/>
                  </a:lnTo>
                  <a:lnTo>
                    <a:pt x="63" y="170"/>
                  </a:lnTo>
                  <a:lnTo>
                    <a:pt x="68" y="166"/>
                  </a:lnTo>
                  <a:lnTo>
                    <a:pt x="74" y="162"/>
                  </a:lnTo>
                  <a:lnTo>
                    <a:pt x="79" y="157"/>
                  </a:lnTo>
                  <a:lnTo>
                    <a:pt x="82" y="151"/>
                  </a:lnTo>
                  <a:lnTo>
                    <a:pt x="83" y="143"/>
                  </a:lnTo>
                  <a:lnTo>
                    <a:pt x="83" y="50"/>
                  </a:lnTo>
                  <a:lnTo>
                    <a:pt x="81" y="47"/>
                  </a:lnTo>
                  <a:lnTo>
                    <a:pt x="80" y="42"/>
                  </a:lnTo>
                  <a:lnTo>
                    <a:pt x="78" y="39"/>
                  </a:lnTo>
                  <a:lnTo>
                    <a:pt x="73" y="37"/>
                  </a:lnTo>
                  <a:lnTo>
                    <a:pt x="68" y="36"/>
                  </a:lnTo>
                  <a:lnTo>
                    <a:pt x="63" y="36"/>
                  </a:lnTo>
                  <a:lnTo>
                    <a:pt x="58" y="35"/>
                  </a:lnTo>
                  <a:lnTo>
                    <a:pt x="52" y="34"/>
                  </a:lnTo>
                  <a:lnTo>
                    <a:pt x="47" y="34"/>
                  </a:lnTo>
                  <a:lnTo>
                    <a:pt x="41" y="34"/>
                  </a:lnTo>
                  <a:lnTo>
                    <a:pt x="37" y="35"/>
                  </a:lnTo>
                  <a:lnTo>
                    <a:pt x="31" y="37"/>
                  </a:lnTo>
                  <a:lnTo>
                    <a:pt x="25" y="55"/>
                  </a:lnTo>
                  <a:lnTo>
                    <a:pt x="20" y="73"/>
                  </a:lnTo>
                  <a:lnTo>
                    <a:pt x="15" y="91"/>
                  </a:lnTo>
                  <a:lnTo>
                    <a:pt x="11" y="109"/>
                  </a:lnTo>
                  <a:lnTo>
                    <a:pt x="8" y="109"/>
                  </a:lnTo>
                  <a:lnTo>
                    <a:pt x="5" y="109"/>
                  </a:lnTo>
                  <a:lnTo>
                    <a:pt x="3" y="107"/>
                  </a:lnTo>
                  <a:lnTo>
                    <a:pt x="2" y="104"/>
                  </a:lnTo>
                  <a:lnTo>
                    <a:pt x="1" y="77"/>
                  </a:lnTo>
                  <a:lnTo>
                    <a:pt x="0" y="50"/>
                  </a:lnTo>
                  <a:lnTo>
                    <a:pt x="3" y="25"/>
                  </a:lnTo>
                  <a:lnTo>
                    <a:pt x="18" y="2"/>
                  </a:lnTo>
                  <a:lnTo>
                    <a:pt x="28" y="1"/>
                  </a:lnTo>
                  <a:lnTo>
                    <a:pt x="38" y="0"/>
                  </a:lnTo>
                  <a:lnTo>
                    <a:pt x="48" y="0"/>
                  </a:lnTo>
                  <a:lnTo>
                    <a:pt x="60" y="0"/>
                  </a:lnTo>
                  <a:lnTo>
                    <a:pt x="70" y="1"/>
                  </a:lnTo>
                  <a:lnTo>
                    <a:pt x="81" y="1"/>
                  </a:lnTo>
                  <a:lnTo>
                    <a:pt x="91" y="1"/>
                  </a:lnTo>
                  <a:lnTo>
                    <a:pt x="102" y="1"/>
                  </a:lnTo>
                  <a:close/>
                </a:path>
              </a:pathLst>
            </a:custGeom>
            <a:solidFill>
              <a:srgbClr val="000000"/>
            </a:solidFill>
            <a:ln w="9525">
              <a:noFill/>
              <a:round/>
              <a:headEnd/>
              <a:tailEnd/>
            </a:ln>
          </p:spPr>
          <p:txBody>
            <a:bodyPr/>
            <a:lstStyle/>
            <a:p>
              <a:endParaRPr lang="fr-FR"/>
            </a:p>
          </p:txBody>
        </p:sp>
        <p:sp>
          <p:nvSpPr>
            <p:cNvPr id="19626" name="Freeform 321"/>
            <p:cNvSpPr>
              <a:spLocks/>
            </p:cNvSpPr>
            <p:nvPr/>
          </p:nvSpPr>
          <p:spPr bwMode="auto">
            <a:xfrm>
              <a:off x="2951" y="1446"/>
              <a:ext cx="10" cy="8"/>
            </a:xfrm>
            <a:custGeom>
              <a:avLst/>
              <a:gdLst>
                <a:gd name="T0" fmla="*/ 0 w 50"/>
                <a:gd name="T1" fmla="*/ 0 h 40"/>
                <a:gd name="T2" fmla="*/ 0 w 50"/>
                <a:gd name="T3" fmla="*/ 0 h 40"/>
                <a:gd name="T4" fmla="*/ 0 w 50"/>
                <a:gd name="T5" fmla="*/ 0 h 40"/>
                <a:gd name="T6" fmla="*/ 0 w 50"/>
                <a:gd name="T7" fmla="*/ 0 h 40"/>
                <a:gd name="T8" fmla="*/ 0 w 50"/>
                <a:gd name="T9" fmla="*/ 0 h 40"/>
                <a:gd name="T10" fmla="*/ 0 w 50"/>
                <a:gd name="T11" fmla="*/ 0 h 40"/>
                <a:gd name="T12" fmla="*/ 0 w 50"/>
                <a:gd name="T13" fmla="*/ 0 h 40"/>
                <a:gd name="T14" fmla="*/ 0 w 50"/>
                <a:gd name="T15" fmla="*/ 0 h 40"/>
                <a:gd name="T16" fmla="*/ 0 w 50"/>
                <a:gd name="T17" fmla="*/ 0 h 40"/>
                <a:gd name="T18" fmla="*/ 0 w 50"/>
                <a:gd name="T19" fmla="*/ 0 h 40"/>
                <a:gd name="T20" fmla="*/ 0 w 50"/>
                <a:gd name="T21" fmla="*/ 0 h 40"/>
                <a:gd name="T22" fmla="*/ 0 w 50"/>
                <a:gd name="T23" fmla="*/ 0 h 40"/>
                <a:gd name="T24" fmla="*/ 0 w 50"/>
                <a:gd name="T25" fmla="*/ 0 h 40"/>
                <a:gd name="T26" fmla="*/ 0 w 50"/>
                <a:gd name="T27" fmla="*/ 0 h 40"/>
                <a:gd name="T28" fmla="*/ 0 w 50"/>
                <a:gd name="T29" fmla="*/ 0 h 40"/>
                <a:gd name="T30" fmla="*/ 0 w 50"/>
                <a:gd name="T31" fmla="*/ 0 h 40"/>
                <a:gd name="T32" fmla="*/ 0 w 50"/>
                <a:gd name="T33" fmla="*/ 0 h 40"/>
                <a:gd name="T34" fmla="*/ 0 w 50"/>
                <a:gd name="T35" fmla="*/ 0 h 40"/>
                <a:gd name="T36" fmla="*/ 0 w 50"/>
                <a:gd name="T37" fmla="*/ 0 h 40"/>
                <a:gd name="T38" fmla="*/ 0 w 50"/>
                <a:gd name="T39" fmla="*/ 0 h 40"/>
                <a:gd name="T40" fmla="*/ 0 w 50"/>
                <a:gd name="T41" fmla="*/ 0 h 40"/>
                <a:gd name="T42" fmla="*/ 0 w 50"/>
                <a:gd name="T43" fmla="*/ 0 h 40"/>
                <a:gd name="T44" fmla="*/ 0 w 50"/>
                <a:gd name="T45" fmla="*/ 0 h 40"/>
                <a:gd name="T46" fmla="*/ 0 w 50"/>
                <a:gd name="T47" fmla="*/ 0 h 40"/>
                <a:gd name="T48" fmla="*/ 0 w 50"/>
                <a:gd name="T49" fmla="*/ 0 h 40"/>
                <a:gd name="T50" fmla="*/ 0 w 50"/>
                <a:gd name="T51" fmla="*/ 0 h 40"/>
                <a:gd name="T52" fmla="*/ 0 w 50"/>
                <a:gd name="T53" fmla="*/ 0 h 40"/>
                <a:gd name="T54" fmla="*/ 0 w 50"/>
                <a:gd name="T55" fmla="*/ 0 h 40"/>
                <a:gd name="T56" fmla="*/ 0 w 50"/>
                <a:gd name="T57" fmla="*/ 0 h 40"/>
                <a:gd name="T58" fmla="*/ 0 w 50"/>
                <a:gd name="T59" fmla="*/ 0 h 40"/>
                <a:gd name="T60" fmla="*/ 0 w 50"/>
                <a:gd name="T61" fmla="*/ 0 h 40"/>
                <a:gd name="T62" fmla="*/ 0 w 50"/>
                <a:gd name="T63" fmla="*/ 0 h 40"/>
                <a:gd name="T64" fmla="*/ 0 w 5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40"/>
                <a:gd name="T101" fmla="*/ 50 w 50"/>
                <a:gd name="T102" fmla="*/ 40 h 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40">
                  <a:moveTo>
                    <a:pt x="26" y="4"/>
                  </a:moveTo>
                  <a:lnTo>
                    <a:pt x="26" y="10"/>
                  </a:lnTo>
                  <a:lnTo>
                    <a:pt x="25" y="14"/>
                  </a:lnTo>
                  <a:lnTo>
                    <a:pt x="22" y="18"/>
                  </a:lnTo>
                  <a:lnTo>
                    <a:pt x="26" y="21"/>
                  </a:lnTo>
                  <a:lnTo>
                    <a:pt x="31" y="23"/>
                  </a:lnTo>
                  <a:lnTo>
                    <a:pt x="37" y="23"/>
                  </a:lnTo>
                  <a:lnTo>
                    <a:pt x="44" y="23"/>
                  </a:lnTo>
                  <a:lnTo>
                    <a:pt x="50" y="25"/>
                  </a:lnTo>
                  <a:lnTo>
                    <a:pt x="50" y="30"/>
                  </a:lnTo>
                  <a:lnTo>
                    <a:pt x="49" y="34"/>
                  </a:lnTo>
                  <a:lnTo>
                    <a:pt x="47" y="37"/>
                  </a:lnTo>
                  <a:lnTo>
                    <a:pt x="44" y="39"/>
                  </a:lnTo>
                  <a:lnTo>
                    <a:pt x="39" y="39"/>
                  </a:lnTo>
                  <a:lnTo>
                    <a:pt x="34" y="39"/>
                  </a:lnTo>
                  <a:lnTo>
                    <a:pt x="30" y="39"/>
                  </a:lnTo>
                  <a:lnTo>
                    <a:pt x="25" y="40"/>
                  </a:lnTo>
                  <a:lnTo>
                    <a:pt x="19" y="40"/>
                  </a:lnTo>
                  <a:lnTo>
                    <a:pt x="15" y="39"/>
                  </a:lnTo>
                  <a:lnTo>
                    <a:pt x="10" y="39"/>
                  </a:lnTo>
                  <a:lnTo>
                    <a:pt x="6" y="38"/>
                  </a:lnTo>
                  <a:lnTo>
                    <a:pt x="3" y="33"/>
                  </a:lnTo>
                  <a:lnTo>
                    <a:pt x="1" y="27"/>
                  </a:lnTo>
                  <a:lnTo>
                    <a:pt x="0" y="21"/>
                  </a:lnTo>
                  <a:lnTo>
                    <a:pt x="1" y="15"/>
                  </a:lnTo>
                  <a:lnTo>
                    <a:pt x="3" y="11"/>
                  </a:lnTo>
                  <a:lnTo>
                    <a:pt x="7" y="7"/>
                  </a:lnTo>
                  <a:lnTo>
                    <a:pt x="10" y="3"/>
                  </a:lnTo>
                  <a:lnTo>
                    <a:pt x="14" y="0"/>
                  </a:lnTo>
                  <a:lnTo>
                    <a:pt x="17" y="0"/>
                  </a:lnTo>
                  <a:lnTo>
                    <a:pt x="20" y="0"/>
                  </a:lnTo>
                  <a:lnTo>
                    <a:pt x="22" y="2"/>
                  </a:lnTo>
                  <a:lnTo>
                    <a:pt x="26" y="4"/>
                  </a:lnTo>
                  <a:close/>
                </a:path>
              </a:pathLst>
            </a:custGeom>
            <a:solidFill>
              <a:srgbClr val="000000"/>
            </a:solidFill>
            <a:ln w="9525">
              <a:noFill/>
              <a:round/>
              <a:headEnd/>
              <a:tailEnd/>
            </a:ln>
          </p:spPr>
          <p:txBody>
            <a:bodyPr/>
            <a:lstStyle/>
            <a:p>
              <a:endParaRPr lang="fr-FR"/>
            </a:p>
          </p:txBody>
        </p:sp>
        <p:sp>
          <p:nvSpPr>
            <p:cNvPr id="19627" name="Freeform 322"/>
            <p:cNvSpPr>
              <a:spLocks/>
            </p:cNvSpPr>
            <p:nvPr/>
          </p:nvSpPr>
          <p:spPr bwMode="auto">
            <a:xfrm>
              <a:off x="2949" y="1454"/>
              <a:ext cx="11" cy="8"/>
            </a:xfrm>
            <a:custGeom>
              <a:avLst/>
              <a:gdLst>
                <a:gd name="T0" fmla="*/ 0 w 53"/>
                <a:gd name="T1" fmla="*/ 0 h 39"/>
                <a:gd name="T2" fmla="*/ 0 w 53"/>
                <a:gd name="T3" fmla="*/ 0 h 39"/>
                <a:gd name="T4" fmla="*/ 0 w 53"/>
                <a:gd name="T5" fmla="*/ 0 h 39"/>
                <a:gd name="T6" fmla="*/ 0 w 53"/>
                <a:gd name="T7" fmla="*/ 0 h 39"/>
                <a:gd name="T8" fmla="*/ 0 w 53"/>
                <a:gd name="T9" fmla="*/ 0 h 39"/>
                <a:gd name="T10" fmla="*/ 0 w 53"/>
                <a:gd name="T11" fmla="*/ 0 h 39"/>
                <a:gd name="T12" fmla="*/ 0 w 53"/>
                <a:gd name="T13" fmla="*/ 0 h 39"/>
                <a:gd name="T14" fmla="*/ 0 w 53"/>
                <a:gd name="T15" fmla="*/ 0 h 39"/>
                <a:gd name="T16" fmla="*/ 0 w 53"/>
                <a:gd name="T17" fmla="*/ 0 h 39"/>
                <a:gd name="T18" fmla="*/ 0 w 53"/>
                <a:gd name="T19" fmla="*/ 0 h 39"/>
                <a:gd name="T20" fmla="*/ 0 w 53"/>
                <a:gd name="T21" fmla="*/ 0 h 39"/>
                <a:gd name="T22" fmla="*/ 0 w 53"/>
                <a:gd name="T23" fmla="*/ 0 h 39"/>
                <a:gd name="T24" fmla="*/ 0 w 53"/>
                <a:gd name="T25" fmla="*/ 0 h 39"/>
                <a:gd name="T26" fmla="*/ 0 w 53"/>
                <a:gd name="T27" fmla="*/ 0 h 39"/>
                <a:gd name="T28" fmla="*/ 0 w 53"/>
                <a:gd name="T29" fmla="*/ 0 h 39"/>
                <a:gd name="T30" fmla="*/ 0 w 53"/>
                <a:gd name="T31" fmla="*/ 0 h 39"/>
                <a:gd name="T32" fmla="*/ 0 w 53"/>
                <a:gd name="T33" fmla="*/ 0 h 39"/>
                <a:gd name="T34" fmla="*/ 0 w 53"/>
                <a:gd name="T35" fmla="*/ 0 h 39"/>
                <a:gd name="T36" fmla="*/ 0 w 53"/>
                <a:gd name="T37" fmla="*/ 0 h 39"/>
                <a:gd name="T38" fmla="*/ 0 w 53"/>
                <a:gd name="T39" fmla="*/ 0 h 39"/>
                <a:gd name="T40" fmla="*/ 0 w 53"/>
                <a:gd name="T41" fmla="*/ 0 h 39"/>
                <a:gd name="T42" fmla="*/ 0 w 53"/>
                <a:gd name="T43" fmla="*/ 0 h 39"/>
                <a:gd name="T44" fmla="*/ 0 w 53"/>
                <a:gd name="T45" fmla="*/ 0 h 39"/>
                <a:gd name="T46" fmla="*/ 0 w 53"/>
                <a:gd name="T47" fmla="*/ 0 h 39"/>
                <a:gd name="T48" fmla="*/ 0 w 53"/>
                <a:gd name="T49" fmla="*/ 0 h 39"/>
                <a:gd name="T50" fmla="*/ 0 w 53"/>
                <a:gd name="T51" fmla="*/ 0 h 39"/>
                <a:gd name="T52" fmla="*/ 0 w 53"/>
                <a:gd name="T53" fmla="*/ 0 h 39"/>
                <a:gd name="T54" fmla="*/ 0 w 53"/>
                <a:gd name="T55" fmla="*/ 0 h 39"/>
                <a:gd name="T56" fmla="*/ 0 w 53"/>
                <a:gd name="T57" fmla="*/ 0 h 39"/>
                <a:gd name="T58" fmla="*/ 0 w 53"/>
                <a:gd name="T59" fmla="*/ 0 h 39"/>
                <a:gd name="T60" fmla="*/ 0 w 53"/>
                <a:gd name="T61" fmla="*/ 0 h 39"/>
                <a:gd name="T62" fmla="*/ 0 w 53"/>
                <a:gd name="T63" fmla="*/ 0 h 39"/>
                <a:gd name="T64" fmla="*/ 0 w 53"/>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3"/>
                <a:gd name="T100" fmla="*/ 0 h 39"/>
                <a:gd name="T101" fmla="*/ 53 w 53"/>
                <a:gd name="T102" fmla="*/ 39 h 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3" h="39">
                  <a:moveTo>
                    <a:pt x="18" y="5"/>
                  </a:moveTo>
                  <a:lnTo>
                    <a:pt x="18" y="10"/>
                  </a:lnTo>
                  <a:lnTo>
                    <a:pt x="19" y="13"/>
                  </a:lnTo>
                  <a:lnTo>
                    <a:pt x="20" y="16"/>
                  </a:lnTo>
                  <a:lnTo>
                    <a:pt x="21" y="19"/>
                  </a:lnTo>
                  <a:lnTo>
                    <a:pt x="25" y="20"/>
                  </a:lnTo>
                  <a:lnTo>
                    <a:pt x="30" y="21"/>
                  </a:lnTo>
                  <a:lnTo>
                    <a:pt x="36" y="21"/>
                  </a:lnTo>
                  <a:lnTo>
                    <a:pt x="41" y="22"/>
                  </a:lnTo>
                  <a:lnTo>
                    <a:pt x="45" y="24"/>
                  </a:lnTo>
                  <a:lnTo>
                    <a:pt x="48" y="26"/>
                  </a:lnTo>
                  <a:lnTo>
                    <a:pt x="52" y="31"/>
                  </a:lnTo>
                  <a:lnTo>
                    <a:pt x="53" y="36"/>
                  </a:lnTo>
                  <a:lnTo>
                    <a:pt x="48" y="38"/>
                  </a:lnTo>
                  <a:lnTo>
                    <a:pt x="43" y="39"/>
                  </a:lnTo>
                  <a:lnTo>
                    <a:pt x="39" y="39"/>
                  </a:lnTo>
                  <a:lnTo>
                    <a:pt x="34" y="39"/>
                  </a:lnTo>
                  <a:lnTo>
                    <a:pt x="28" y="39"/>
                  </a:lnTo>
                  <a:lnTo>
                    <a:pt x="23" y="39"/>
                  </a:lnTo>
                  <a:lnTo>
                    <a:pt x="19" y="39"/>
                  </a:lnTo>
                  <a:lnTo>
                    <a:pt x="14" y="39"/>
                  </a:lnTo>
                  <a:lnTo>
                    <a:pt x="9" y="38"/>
                  </a:lnTo>
                  <a:lnTo>
                    <a:pt x="5" y="36"/>
                  </a:lnTo>
                  <a:lnTo>
                    <a:pt x="2" y="34"/>
                  </a:lnTo>
                  <a:lnTo>
                    <a:pt x="0" y="29"/>
                  </a:lnTo>
                  <a:lnTo>
                    <a:pt x="1" y="21"/>
                  </a:lnTo>
                  <a:lnTo>
                    <a:pt x="3" y="13"/>
                  </a:lnTo>
                  <a:lnTo>
                    <a:pt x="6" y="5"/>
                  </a:lnTo>
                  <a:lnTo>
                    <a:pt x="10" y="0"/>
                  </a:lnTo>
                  <a:lnTo>
                    <a:pt x="12" y="0"/>
                  </a:lnTo>
                  <a:lnTo>
                    <a:pt x="16" y="1"/>
                  </a:lnTo>
                  <a:lnTo>
                    <a:pt x="17" y="3"/>
                  </a:lnTo>
                  <a:lnTo>
                    <a:pt x="18" y="5"/>
                  </a:lnTo>
                  <a:close/>
                </a:path>
              </a:pathLst>
            </a:custGeom>
            <a:solidFill>
              <a:srgbClr val="000000"/>
            </a:solidFill>
            <a:ln w="9525">
              <a:noFill/>
              <a:round/>
              <a:headEnd/>
              <a:tailEnd/>
            </a:ln>
          </p:spPr>
          <p:txBody>
            <a:bodyPr/>
            <a:lstStyle/>
            <a:p>
              <a:endParaRPr lang="fr-FR"/>
            </a:p>
          </p:txBody>
        </p:sp>
        <p:sp>
          <p:nvSpPr>
            <p:cNvPr id="19628" name="Freeform 323"/>
            <p:cNvSpPr>
              <a:spLocks/>
            </p:cNvSpPr>
            <p:nvPr/>
          </p:nvSpPr>
          <p:spPr bwMode="auto">
            <a:xfrm>
              <a:off x="2927" y="1456"/>
              <a:ext cx="90" cy="53"/>
            </a:xfrm>
            <a:custGeom>
              <a:avLst/>
              <a:gdLst>
                <a:gd name="T0" fmla="*/ 3 w 446"/>
                <a:gd name="T1" fmla="*/ 0 h 265"/>
                <a:gd name="T2" fmla="*/ 3 w 446"/>
                <a:gd name="T3" fmla="*/ 0 h 265"/>
                <a:gd name="T4" fmla="*/ 3 w 446"/>
                <a:gd name="T5" fmla="*/ 1 h 265"/>
                <a:gd name="T6" fmla="*/ 4 w 446"/>
                <a:gd name="T7" fmla="*/ 1 h 265"/>
                <a:gd name="T8" fmla="*/ 4 w 446"/>
                <a:gd name="T9" fmla="*/ 1 h 265"/>
                <a:gd name="T10" fmla="*/ 4 w 446"/>
                <a:gd name="T11" fmla="*/ 2 h 265"/>
                <a:gd name="T12" fmla="*/ 4 w 446"/>
                <a:gd name="T13" fmla="*/ 2 h 265"/>
                <a:gd name="T14" fmla="*/ 3 w 446"/>
                <a:gd name="T15" fmla="*/ 2 h 265"/>
                <a:gd name="T16" fmla="*/ 3 w 446"/>
                <a:gd name="T17" fmla="*/ 2 h 265"/>
                <a:gd name="T18" fmla="*/ 3 w 446"/>
                <a:gd name="T19" fmla="*/ 2 h 265"/>
                <a:gd name="T20" fmla="*/ 3 w 446"/>
                <a:gd name="T21" fmla="*/ 2 h 265"/>
                <a:gd name="T22" fmla="*/ 3 w 446"/>
                <a:gd name="T23" fmla="*/ 2 h 265"/>
                <a:gd name="T24" fmla="*/ 3 w 446"/>
                <a:gd name="T25" fmla="*/ 2 h 265"/>
                <a:gd name="T26" fmla="*/ 2 w 446"/>
                <a:gd name="T27" fmla="*/ 2 h 265"/>
                <a:gd name="T28" fmla="*/ 2 w 446"/>
                <a:gd name="T29" fmla="*/ 2 h 265"/>
                <a:gd name="T30" fmla="*/ 2 w 446"/>
                <a:gd name="T31" fmla="*/ 2 h 265"/>
                <a:gd name="T32" fmla="*/ 1 w 446"/>
                <a:gd name="T33" fmla="*/ 2 h 265"/>
                <a:gd name="T34" fmla="*/ 1 w 446"/>
                <a:gd name="T35" fmla="*/ 2 h 265"/>
                <a:gd name="T36" fmla="*/ 1 w 446"/>
                <a:gd name="T37" fmla="*/ 2 h 265"/>
                <a:gd name="T38" fmla="*/ 0 w 446"/>
                <a:gd name="T39" fmla="*/ 2 h 265"/>
                <a:gd name="T40" fmla="*/ 0 w 446"/>
                <a:gd name="T41" fmla="*/ 2 h 265"/>
                <a:gd name="T42" fmla="*/ 0 w 446"/>
                <a:gd name="T43" fmla="*/ 2 h 265"/>
                <a:gd name="T44" fmla="*/ 0 w 446"/>
                <a:gd name="T45" fmla="*/ 2 h 265"/>
                <a:gd name="T46" fmla="*/ 0 w 446"/>
                <a:gd name="T47" fmla="*/ 1 h 265"/>
                <a:gd name="T48" fmla="*/ 0 w 446"/>
                <a:gd name="T49" fmla="*/ 1 h 265"/>
                <a:gd name="T50" fmla="*/ 0 w 446"/>
                <a:gd name="T51" fmla="*/ 1 h 265"/>
                <a:gd name="T52" fmla="*/ 0 w 446"/>
                <a:gd name="T53" fmla="*/ 1 h 265"/>
                <a:gd name="T54" fmla="*/ 0 w 446"/>
                <a:gd name="T55" fmla="*/ 2 h 265"/>
                <a:gd name="T56" fmla="*/ 0 w 446"/>
                <a:gd name="T57" fmla="*/ 2 h 265"/>
                <a:gd name="T58" fmla="*/ 1 w 446"/>
                <a:gd name="T59" fmla="*/ 2 h 265"/>
                <a:gd name="T60" fmla="*/ 1 w 446"/>
                <a:gd name="T61" fmla="*/ 2 h 265"/>
                <a:gd name="T62" fmla="*/ 1 w 446"/>
                <a:gd name="T63" fmla="*/ 2 h 265"/>
                <a:gd name="T64" fmla="*/ 2 w 446"/>
                <a:gd name="T65" fmla="*/ 2 h 265"/>
                <a:gd name="T66" fmla="*/ 2 w 446"/>
                <a:gd name="T67" fmla="*/ 2 h 265"/>
                <a:gd name="T68" fmla="*/ 2 w 446"/>
                <a:gd name="T69" fmla="*/ 2 h 265"/>
                <a:gd name="T70" fmla="*/ 2 w 446"/>
                <a:gd name="T71" fmla="*/ 2 h 265"/>
                <a:gd name="T72" fmla="*/ 2 w 446"/>
                <a:gd name="T73" fmla="*/ 2 h 265"/>
                <a:gd name="T74" fmla="*/ 3 w 446"/>
                <a:gd name="T75" fmla="*/ 2 h 265"/>
                <a:gd name="T76" fmla="*/ 3 w 446"/>
                <a:gd name="T77" fmla="*/ 2 h 265"/>
                <a:gd name="T78" fmla="*/ 3 w 446"/>
                <a:gd name="T79" fmla="*/ 2 h 265"/>
                <a:gd name="T80" fmla="*/ 3 w 446"/>
                <a:gd name="T81" fmla="*/ 2 h 265"/>
                <a:gd name="T82" fmla="*/ 3 w 446"/>
                <a:gd name="T83" fmla="*/ 2 h 265"/>
                <a:gd name="T84" fmla="*/ 3 w 446"/>
                <a:gd name="T85" fmla="*/ 2 h 265"/>
                <a:gd name="T86" fmla="*/ 3 w 446"/>
                <a:gd name="T87" fmla="*/ 1 h 265"/>
                <a:gd name="T88" fmla="*/ 3 w 446"/>
                <a:gd name="T89" fmla="*/ 1 h 265"/>
                <a:gd name="T90" fmla="*/ 3 w 446"/>
                <a:gd name="T91" fmla="*/ 0 h 265"/>
                <a:gd name="T92" fmla="*/ 3 w 446"/>
                <a:gd name="T93" fmla="*/ 0 h 265"/>
                <a:gd name="T94" fmla="*/ 3 w 446"/>
                <a:gd name="T95" fmla="*/ 0 h 26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46"/>
                <a:gd name="T145" fmla="*/ 0 h 265"/>
                <a:gd name="T146" fmla="*/ 446 w 446"/>
                <a:gd name="T147" fmla="*/ 265 h 26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46" h="265">
                  <a:moveTo>
                    <a:pt x="394" y="1"/>
                  </a:moveTo>
                  <a:lnTo>
                    <a:pt x="400" y="19"/>
                  </a:lnTo>
                  <a:lnTo>
                    <a:pt x="407" y="37"/>
                  </a:lnTo>
                  <a:lnTo>
                    <a:pt x="414" y="55"/>
                  </a:lnTo>
                  <a:lnTo>
                    <a:pt x="420" y="73"/>
                  </a:lnTo>
                  <a:lnTo>
                    <a:pt x="425" y="91"/>
                  </a:lnTo>
                  <a:lnTo>
                    <a:pt x="432" y="110"/>
                  </a:lnTo>
                  <a:lnTo>
                    <a:pt x="438" y="128"/>
                  </a:lnTo>
                  <a:lnTo>
                    <a:pt x="443" y="145"/>
                  </a:lnTo>
                  <a:lnTo>
                    <a:pt x="446" y="166"/>
                  </a:lnTo>
                  <a:lnTo>
                    <a:pt x="445" y="187"/>
                  </a:lnTo>
                  <a:lnTo>
                    <a:pt x="443" y="207"/>
                  </a:lnTo>
                  <a:lnTo>
                    <a:pt x="440" y="227"/>
                  </a:lnTo>
                  <a:lnTo>
                    <a:pt x="437" y="238"/>
                  </a:lnTo>
                  <a:lnTo>
                    <a:pt x="431" y="246"/>
                  </a:lnTo>
                  <a:lnTo>
                    <a:pt x="423" y="254"/>
                  </a:lnTo>
                  <a:lnTo>
                    <a:pt x="415" y="260"/>
                  </a:lnTo>
                  <a:lnTo>
                    <a:pt x="406" y="263"/>
                  </a:lnTo>
                  <a:lnTo>
                    <a:pt x="398" y="264"/>
                  </a:lnTo>
                  <a:lnTo>
                    <a:pt x="389" y="265"/>
                  </a:lnTo>
                  <a:lnTo>
                    <a:pt x="381" y="265"/>
                  </a:lnTo>
                  <a:lnTo>
                    <a:pt x="372" y="265"/>
                  </a:lnTo>
                  <a:lnTo>
                    <a:pt x="362" y="265"/>
                  </a:lnTo>
                  <a:lnTo>
                    <a:pt x="353" y="265"/>
                  </a:lnTo>
                  <a:lnTo>
                    <a:pt x="343" y="265"/>
                  </a:lnTo>
                  <a:lnTo>
                    <a:pt x="323" y="263"/>
                  </a:lnTo>
                  <a:lnTo>
                    <a:pt x="304" y="261"/>
                  </a:lnTo>
                  <a:lnTo>
                    <a:pt x="284" y="260"/>
                  </a:lnTo>
                  <a:lnTo>
                    <a:pt x="264" y="258"/>
                  </a:lnTo>
                  <a:lnTo>
                    <a:pt x="245" y="257"/>
                  </a:lnTo>
                  <a:lnTo>
                    <a:pt x="225" y="255"/>
                  </a:lnTo>
                  <a:lnTo>
                    <a:pt x="205" y="254"/>
                  </a:lnTo>
                  <a:lnTo>
                    <a:pt x="186" y="253"/>
                  </a:lnTo>
                  <a:lnTo>
                    <a:pt x="166" y="252"/>
                  </a:lnTo>
                  <a:lnTo>
                    <a:pt x="146" y="249"/>
                  </a:lnTo>
                  <a:lnTo>
                    <a:pt x="126" y="248"/>
                  </a:lnTo>
                  <a:lnTo>
                    <a:pt x="107" y="247"/>
                  </a:lnTo>
                  <a:lnTo>
                    <a:pt x="87" y="246"/>
                  </a:lnTo>
                  <a:lnTo>
                    <a:pt x="67" y="246"/>
                  </a:lnTo>
                  <a:lnTo>
                    <a:pt x="48" y="245"/>
                  </a:lnTo>
                  <a:lnTo>
                    <a:pt x="28" y="244"/>
                  </a:lnTo>
                  <a:lnTo>
                    <a:pt x="19" y="243"/>
                  </a:lnTo>
                  <a:lnTo>
                    <a:pt x="13" y="238"/>
                  </a:lnTo>
                  <a:lnTo>
                    <a:pt x="9" y="231"/>
                  </a:lnTo>
                  <a:lnTo>
                    <a:pt x="3" y="223"/>
                  </a:lnTo>
                  <a:lnTo>
                    <a:pt x="0" y="207"/>
                  </a:lnTo>
                  <a:lnTo>
                    <a:pt x="0" y="192"/>
                  </a:lnTo>
                  <a:lnTo>
                    <a:pt x="3" y="176"/>
                  </a:lnTo>
                  <a:lnTo>
                    <a:pt x="8" y="160"/>
                  </a:lnTo>
                  <a:lnTo>
                    <a:pt x="10" y="159"/>
                  </a:lnTo>
                  <a:lnTo>
                    <a:pt x="13" y="159"/>
                  </a:lnTo>
                  <a:lnTo>
                    <a:pt x="15" y="160"/>
                  </a:lnTo>
                  <a:lnTo>
                    <a:pt x="17" y="161"/>
                  </a:lnTo>
                  <a:lnTo>
                    <a:pt x="19" y="179"/>
                  </a:lnTo>
                  <a:lnTo>
                    <a:pt x="22" y="197"/>
                  </a:lnTo>
                  <a:lnTo>
                    <a:pt x="30" y="213"/>
                  </a:lnTo>
                  <a:lnTo>
                    <a:pt x="46" y="221"/>
                  </a:lnTo>
                  <a:lnTo>
                    <a:pt x="60" y="224"/>
                  </a:lnTo>
                  <a:lnTo>
                    <a:pt x="76" y="226"/>
                  </a:lnTo>
                  <a:lnTo>
                    <a:pt x="92" y="228"/>
                  </a:lnTo>
                  <a:lnTo>
                    <a:pt x="108" y="229"/>
                  </a:lnTo>
                  <a:lnTo>
                    <a:pt x="125" y="229"/>
                  </a:lnTo>
                  <a:lnTo>
                    <a:pt x="142" y="229"/>
                  </a:lnTo>
                  <a:lnTo>
                    <a:pt x="158" y="229"/>
                  </a:lnTo>
                  <a:lnTo>
                    <a:pt x="175" y="229"/>
                  </a:lnTo>
                  <a:lnTo>
                    <a:pt x="188" y="229"/>
                  </a:lnTo>
                  <a:lnTo>
                    <a:pt x="201" y="229"/>
                  </a:lnTo>
                  <a:lnTo>
                    <a:pt x="213" y="229"/>
                  </a:lnTo>
                  <a:lnTo>
                    <a:pt x="226" y="231"/>
                  </a:lnTo>
                  <a:lnTo>
                    <a:pt x="239" y="231"/>
                  </a:lnTo>
                  <a:lnTo>
                    <a:pt x="251" y="231"/>
                  </a:lnTo>
                  <a:lnTo>
                    <a:pt x="264" y="232"/>
                  </a:lnTo>
                  <a:lnTo>
                    <a:pt x="277" y="232"/>
                  </a:lnTo>
                  <a:lnTo>
                    <a:pt x="288" y="232"/>
                  </a:lnTo>
                  <a:lnTo>
                    <a:pt x="301" y="232"/>
                  </a:lnTo>
                  <a:lnTo>
                    <a:pt x="313" y="232"/>
                  </a:lnTo>
                  <a:lnTo>
                    <a:pt x="326" y="232"/>
                  </a:lnTo>
                  <a:lnTo>
                    <a:pt x="339" y="231"/>
                  </a:lnTo>
                  <a:lnTo>
                    <a:pt x="351" y="231"/>
                  </a:lnTo>
                  <a:lnTo>
                    <a:pt x="364" y="229"/>
                  </a:lnTo>
                  <a:lnTo>
                    <a:pt x="377" y="228"/>
                  </a:lnTo>
                  <a:lnTo>
                    <a:pt x="387" y="224"/>
                  </a:lnTo>
                  <a:lnTo>
                    <a:pt x="395" y="218"/>
                  </a:lnTo>
                  <a:lnTo>
                    <a:pt x="401" y="210"/>
                  </a:lnTo>
                  <a:lnTo>
                    <a:pt x="406" y="200"/>
                  </a:lnTo>
                  <a:lnTo>
                    <a:pt x="409" y="191"/>
                  </a:lnTo>
                  <a:lnTo>
                    <a:pt x="412" y="180"/>
                  </a:lnTo>
                  <a:lnTo>
                    <a:pt x="414" y="170"/>
                  </a:lnTo>
                  <a:lnTo>
                    <a:pt x="416" y="159"/>
                  </a:lnTo>
                  <a:lnTo>
                    <a:pt x="408" y="120"/>
                  </a:lnTo>
                  <a:lnTo>
                    <a:pt x="399" y="82"/>
                  </a:lnTo>
                  <a:lnTo>
                    <a:pt x="390" y="44"/>
                  </a:lnTo>
                  <a:lnTo>
                    <a:pt x="386" y="3"/>
                  </a:lnTo>
                  <a:lnTo>
                    <a:pt x="387" y="1"/>
                  </a:lnTo>
                  <a:lnTo>
                    <a:pt x="389" y="0"/>
                  </a:lnTo>
                  <a:lnTo>
                    <a:pt x="392" y="1"/>
                  </a:lnTo>
                  <a:lnTo>
                    <a:pt x="394" y="1"/>
                  </a:lnTo>
                  <a:close/>
                </a:path>
              </a:pathLst>
            </a:custGeom>
            <a:solidFill>
              <a:srgbClr val="000000"/>
            </a:solidFill>
            <a:ln w="9525">
              <a:noFill/>
              <a:round/>
              <a:headEnd/>
              <a:tailEnd/>
            </a:ln>
          </p:spPr>
          <p:txBody>
            <a:bodyPr/>
            <a:lstStyle/>
            <a:p>
              <a:endParaRPr lang="fr-FR"/>
            </a:p>
          </p:txBody>
        </p:sp>
        <p:sp>
          <p:nvSpPr>
            <p:cNvPr id="19629" name="Freeform 324"/>
            <p:cNvSpPr>
              <a:spLocks/>
            </p:cNvSpPr>
            <p:nvPr/>
          </p:nvSpPr>
          <p:spPr bwMode="auto">
            <a:xfrm>
              <a:off x="2947" y="1463"/>
              <a:ext cx="11" cy="8"/>
            </a:xfrm>
            <a:custGeom>
              <a:avLst/>
              <a:gdLst>
                <a:gd name="T0" fmla="*/ 0 w 53"/>
                <a:gd name="T1" fmla="*/ 0 h 38"/>
                <a:gd name="T2" fmla="*/ 0 w 53"/>
                <a:gd name="T3" fmla="*/ 0 h 38"/>
                <a:gd name="T4" fmla="*/ 0 w 53"/>
                <a:gd name="T5" fmla="*/ 0 h 38"/>
                <a:gd name="T6" fmla="*/ 0 w 53"/>
                <a:gd name="T7" fmla="*/ 0 h 38"/>
                <a:gd name="T8" fmla="*/ 0 w 53"/>
                <a:gd name="T9" fmla="*/ 0 h 38"/>
                <a:gd name="T10" fmla="*/ 0 w 53"/>
                <a:gd name="T11" fmla="*/ 0 h 38"/>
                <a:gd name="T12" fmla="*/ 0 w 53"/>
                <a:gd name="T13" fmla="*/ 0 h 38"/>
                <a:gd name="T14" fmla="*/ 0 w 53"/>
                <a:gd name="T15" fmla="*/ 0 h 38"/>
                <a:gd name="T16" fmla="*/ 0 w 53"/>
                <a:gd name="T17" fmla="*/ 0 h 38"/>
                <a:gd name="T18" fmla="*/ 0 w 53"/>
                <a:gd name="T19" fmla="*/ 0 h 38"/>
                <a:gd name="T20" fmla="*/ 0 w 53"/>
                <a:gd name="T21" fmla="*/ 0 h 38"/>
                <a:gd name="T22" fmla="*/ 0 w 53"/>
                <a:gd name="T23" fmla="*/ 0 h 38"/>
                <a:gd name="T24" fmla="*/ 0 w 53"/>
                <a:gd name="T25" fmla="*/ 0 h 38"/>
                <a:gd name="T26" fmla="*/ 0 w 53"/>
                <a:gd name="T27" fmla="*/ 0 h 38"/>
                <a:gd name="T28" fmla="*/ 0 w 53"/>
                <a:gd name="T29" fmla="*/ 0 h 38"/>
                <a:gd name="T30" fmla="*/ 0 w 53"/>
                <a:gd name="T31" fmla="*/ 0 h 38"/>
                <a:gd name="T32" fmla="*/ 0 w 53"/>
                <a:gd name="T33" fmla="*/ 0 h 38"/>
                <a:gd name="T34" fmla="*/ 0 w 53"/>
                <a:gd name="T35" fmla="*/ 0 h 38"/>
                <a:gd name="T36" fmla="*/ 0 w 53"/>
                <a:gd name="T37" fmla="*/ 0 h 38"/>
                <a:gd name="T38" fmla="*/ 0 w 53"/>
                <a:gd name="T39" fmla="*/ 0 h 38"/>
                <a:gd name="T40" fmla="*/ 0 w 53"/>
                <a:gd name="T41" fmla="*/ 0 h 38"/>
                <a:gd name="T42" fmla="*/ 0 w 53"/>
                <a:gd name="T43" fmla="*/ 0 h 38"/>
                <a:gd name="T44" fmla="*/ 0 w 53"/>
                <a:gd name="T45" fmla="*/ 0 h 38"/>
                <a:gd name="T46" fmla="*/ 0 w 53"/>
                <a:gd name="T47" fmla="*/ 0 h 38"/>
                <a:gd name="T48" fmla="*/ 0 w 53"/>
                <a:gd name="T49" fmla="*/ 0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3"/>
                <a:gd name="T76" fmla="*/ 0 h 38"/>
                <a:gd name="T77" fmla="*/ 53 w 53"/>
                <a:gd name="T78" fmla="*/ 38 h 3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3" h="38">
                  <a:moveTo>
                    <a:pt x="20" y="4"/>
                  </a:moveTo>
                  <a:lnTo>
                    <a:pt x="19" y="10"/>
                  </a:lnTo>
                  <a:lnTo>
                    <a:pt x="20" y="14"/>
                  </a:lnTo>
                  <a:lnTo>
                    <a:pt x="24" y="17"/>
                  </a:lnTo>
                  <a:lnTo>
                    <a:pt x="29" y="18"/>
                  </a:lnTo>
                  <a:lnTo>
                    <a:pt x="36" y="18"/>
                  </a:lnTo>
                  <a:lnTo>
                    <a:pt x="43" y="18"/>
                  </a:lnTo>
                  <a:lnTo>
                    <a:pt x="49" y="20"/>
                  </a:lnTo>
                  <a:lnTo>
                    <a:pt x="53" y="26"/>
                  </a:lnTo>
                  <a:lnTo>
                    <a:pt x="48" y="32"/>
                  </a:lnTo>
                  <a:lnTo>
                    <a:pt x="41" y="36"/>
                  </a:lnTo>
                  <a:lnTo>
                    <a:pt x="33" y="38"/>
                  </a:lnTo>
                  <a:lnTo>
                    <a:pt x="25" y="38"/>
                  </a:lnTo>
                  <a:lnTo>
                    <a:pt x="17" y="38"/>
                  </a:lnTo>
                  <a:lnTo>
                    <a:pt x="11" y="36"/>
                  </a:lnTo>
                  <a:lnTo>
                    <a:pt x="5" y="33"/>
                  </a:lnTo>
                  <a:lnTo>
                    <a:pt x="0" y="26"/>
                  </a:lnTo>
                  <a:lnTo>
                    <a:pt x="0" y="19"/>
                  </a:lnTo>
                  <a:lnTo>
                    <a:pt x="2" y="12"/>
                  </a:lnTo>
                  <a:lnTo>
                    <a:pt x="6" y="7"/>
                  </a:lnTo>
                  <a:lnTo>
                    <a:pt x="10" y="1"/>
                  </a:lnTo>
                  <a:lnTo>
                    <a:pt x="13" y="0"/>
                  </a:lnTo>
                  <a:lnTo>
                    <a:pt x="16" y="1"/>
                  </a:lnTo>
                  <a:lnTo>
                    <a:pt x="18" y="2"/>
                  </a:lnTo>
                  <a:lnTo>
                    <a:pt x="20" y="4"/>
                  </a:lnTo>
                  <a:close/>
                </a:path>
              </a:pathLst>
            </a:custGeom>
            <a:solidFill>
              <a:srgbClr val="000000"/>
            </a:solidFill>
            <a:ln w="9525">
              <a:noFill/>
              <a:round/>
              <a:headEnd/>
              <a:tailEnd/>
            </a:ln>
          </p:spPr>
          <p:txBody>
            <a:bodyPr/>
            <a:lstStyle/>
            <a:p>
              <a:endParaRPr lang="fr-FR"/>
            </a:p>
          </p:txBody>
        </p:sp>
        <p:sp>
          <p:nvSpPr>
            <p:cNvPr id="19630" name="Freeform 325"/>
            <p:cNvSpPr>
              <a:spLocks/>
            </p:cNvSpPr>
            <p:nvPr/>
          </p:nvSpPr>
          <p:spPr bwMode="auto">
            <a:xfrm>
              <a:off x="2990" y="1496"/>
              <a:ext cx="139" cy="39"/>
            </a:xfrm>
            <a:custGeom>
              <a:avLst/>
              <a:gdLst>
                <a:gd name="T0" fmla="*/ 6 w 698"/>
                <a:gd name="T1" fmla="*/ 0 h 197"/>
                <a:gd name="T2" fmla="*/ 5 w 698"/>
                <a:gd name="T3" fmla="*/ 1 h 197"/>
                <a:gd name="T4" fmla="*/ 5 w 698"/>
                <a:gd name="T5" fmla="*/ 1 h 197"/>
                <a:gd name="T6" fmla="*/ 5 w 698"/>
                <a:gd name="T7" fmla="*/ 1 h 197"/>
                <a:gd name="T8" fmla="*/ 5 w 698"/>
                <a:gd name="T9" fmla="*/ 1 h 197"/>
                <a:gd name="T10" fmla="*/ 5 w 698"/>
                <a:gd name="T11" fmla="*/ 1 h 197"/>
                <a:gd name="T12" fmla="*/ 5 w 698"/>
                <a:gd name="T13" fmla="*/ 1 h 197"/>
                <a:gd name="T14" fmla="*/ 5 w 698"/>
                <a:gd name="T15" fmla="*/ 1 h 197"/>
                <a:gd name="T16" fmla="*/ 5 w 698"/>
                <a:gd name="T17" fmla="*/ 0 h 197"/>
                <a:gd name="T18" fmla="*/ 5 w 698"/>
                <a:gd name="T19" fmla="*/ 0 h 197"/>
                <a:gd name="T20" fmla="*/ 5 w 698"/>
                <a:gd name="T21" fmla="*/ 0 h 197"/>
                <a:gd name="T22" fmla="*/ 5 w 698"/>
                <a:gd name="T23" fmla="*/ 1 h 197"/>
                <a:gd name="T24" fmla="*/ 4 w 698"/>
                <a:gd name="T25" fmla="*/ 1 h 197"/>
                <a:gd name="T26" fmla="*/ 4 w 698"/>
                <a:gd name="T27" fmla="*/ 1 h 197"/>
                <a:gd name="T28" fmla="*/ 3 w 698"/>
                <a:gd name="T29" fmla="*/ 1 h 197"/>
                <a:gd name="T30" fmla="*/ 3 w 698"/>
                <a:gd name="T31" fmla="*/ 1 h 197"/>
                <a:gd name="T32" fmla="*/ 3 w 698"/>
                <a:gd name="T33" fmla="*/ 1 h 197"/>
                <a:gd name="T34" fmla="*/ 2 w 698"/>
                <a:gd name="T35" fmla="*/ 1 h 197"/>
                <a:gd name="T36" fmla="*/ 2 w 698"/>
                <a:gd name="T37" fmla="*/ 1 h 197"/>
                <a:gd name="T38" fmla="*/ 1 w 698"/>
                <a:gd name="T39" fmla="*/ 1 h 197"/>
                <a:gd name="T40" fmla="*/ 1 w 698"/>
                <a:gd name="T41" fmla="*/ 1 h 197"/>
                <a:gd name="T42" fmla="*/ 1 w 698"/>
                <a:gd name="T43" fmla="*/ 1 h 197"/>
                <a:gd name="T44" fmla="*/ 1 w 698"/>
                <a:gd name="T45" fmla="*/ 1 h 197"/>
                <a:gd name="T46" fmla="*/ 0 w 698"/>
                <a:gd name="T47" fmla="*/ 2 h 197"/>
                <a:gd name="T48" fmla="*/ 0 w 698"/>
                <a:gd name="T49" fmla="*/ 2 h 197"/>
                <a:gd name="T50" fmla="*/ 0 w 698"/>
                <a:gd name="T51" fmla="*/ 2 h 197"/>
                <a:gd name="T52" fmla="*/ 0 w 698"/>
                <a:gd name="T53" fmla="*/ 1 h 197"/>
                <a:gd name="T54" fmla="*/ 0 w 698"/>
                <a:gd name="T55" fmla="*/ 1 h 197"/>
                <a:gd name="T56" fmla="*/ 0 w 698"/>
                <a:gd name="T57" fmla="*/ 1 h 197"/>
                <a:gd name="T58" fmla="*/ 0 w 698"/>
                <a:gd name="T59" fmla="*/ 1 h 197"/>
                <a:gd name="T60" fmla="*/ 1 w 698"/>
                <a:gd name="T61" fmla="*/ 1 h 197"/>
                <a:gd name="T62" fmla="*/ 1 w 698"/>
                <a:gd name="T63" fmla="*/ 1 h 197"/>
                <a:gd name="T64" fmla="*/ 2 w 698"/>
                <a:gd name="T65" fmla="*/ 1 h 197"/>
                <a:gd name="T66" fmla="*/ 2 w 698"/>
                <a:gd name="T67" fmla="*/ 1 h 197"/>
                <a:gd name="T68" fmla="*/ 3 w 698"/>
                <a:gd name="T69" fmla="*/ 1 h 197"/>
                <a:gd name="T70" fmla="*/ 3 w 698"/>
                <a:gd name="T71" fmla="*/ 1 h 197"/>
                <a:gd name="T72" fmla="*/ 4 w 698"/>
                <a:gd name="T73" fmla="*/ 0 h 197"/>
                <a:gd name="T74" fmla="*/ 4 w 698"/>
                <a:gd name="T75" fmla="*/ 0 h 197"/>
                <a:gd name="T76" fmla="*/ 5 w 698"/>
                <a:gd name="T77" fmla="*/ 0 h 197"/>
                <a:gd name="T78" fmla="*/ 5 w 698"/>
                <a:gd name="T79" fmla="*/ 0 h 197"/>
                <a:gd name="T80" fmla="*/ 5 w 698"/>
                <a:gd name="T81" fmla="*/ 0 h 197"/>
                <a:gd name="T82" fmla="*/ 5 w 698"/>
                <a:gd name="T83" fmla="*/ 0 h 197"/>
                <a:gd name="T84" fmla="*/ 5 w 698"/>
                <a:gd name="T85" fmla="*/ 0 h 19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98"/>
                <a:gd name="T130" fmla="*/ 0 h 197"/>
                <a:gd name="T131" fmla="*/ 698 w 698"/>
                <a:gd name="T132" fmla="*/ 197 h 19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98" h="197">
                  <a:moveTo>
                    <a:pt x="692" y="13"/>
                  </a:moveTo>
                  <a:lnTo>
                    <a:pt x="698" y="43"/>
                  </a:lnTo>
                  <a:lnTo>
                    <a:pt x="695" y="75"/>
                  </a:lnTo>
                  <a:lnTo>
                    <a:pt x="688" y="106"/>
                  </a:lnTo>
                  <a:lnTo>
                    <a:pt x="687" y="139"/>
                  </a:lnTo>
                  <a:lnTo>
                    <a:pt x="686" y="142"/>
                  </a:lnTo>
                  <a:lnTo>
                    <a:pt x="685" y="145"/>
                  </a:lnTo>
                  <a:lnTo>
                    <a:pt x="683" y="148"/>
                  </a:lnTo>
                  <a:lnTo>
                    <a:pt x="681" y="150"/>
                  </a:lnTo>
                  <a:lnTo>
                    <a:pt x="674" y="146"/>
                  </a:lnTo>
                  <a:lnTo>
                    <a:pt x="671" y="138"/>
                  </a:lnTo>
                  <a:lnTo>
                    <a:pt x="670" y="128"/>
                  </a:lnTo>
                  <a:lnTo>
                    <a:pt x="669" y="119"/>
                  </a:lnTo>
                  <a:lnTo>
                    <a:pt x="668" y="102"/>
                  </a:lnTo>
                  <a:lnTo>
                    <a:pt x="667" y="85"/>
                  </a:lnTo>
                  <a:lnTo>
                    <a:pt x="662" y="71"/>
                  </a:lnTo>
                  <a:lnTo>
                    <a:pt x="651" y="59"/>
                  </a:lnTo>
                  <a:lnTo>
                    <a:pt x="640" y="54"/>
                  </a:lnTo>
                  <a:lnTo>
                    <a:pt x="628" y="52"/>
                  </a:lnTo>
                  <a:lnTo>
                    <a:pt x="616" y="52"/>
                  </a:lnTo>
                  <a:lnTo>
                    <a:pt x="605" y="54"/>
                  </a:lnTo>
                  <a:lnTo>
                    <a:pt x="593" y="57"/>
                  </a:lnTo>
                  <a:lnTo>
                    <a:pt x="581" y="61"/>
                  </a:lnTo>
                  <a:lnTo>
                    <a:pt x="569" y="64"/>
                  </a:lnTo>
                  <a:lnTo>
                    <a:pt x="557" y="66"/>
                  </a:lnTo>
                  <a:lnTo>
                    <a:pt x="533" y="74"/>
                  </a:lnTo>
                  <a:lnTo>
                    <a:pt x="508" y="80"/>
                  </a:lnTo>
                  <a:lnTo>
                    <a:pt x="484" y="86"/>
                  </a:lnTo>
                  <a:lnTo>
                    <a:pt x="458" y="93"/>
                  </a:lnTo>
                  <a:lnTo>
                    <a:pt x="433" y="98"/>
                  </a:lnTo>
                  <a:lnTo>
                    <a:pt x="408" y="104"/>
                  </a:lnTo>
                  <a:lnTo>
                    <a:pt x="382" y="109"/>
                  </a:lnTo>
                  <a:lnTo>
                    <a:pt x="357" y="116"/>
                  </a:lnTo>
                  <a:lnTo>
                    <a:pt x="332" y="121"/>
                  </a:lnTo>
                  <a:lnTo>
                    <a:pt x="306" y="126"/>
                  </a:lnTo>
                  <a:lnTo>
                    <a:pt x="282" y="133"/>
                  </a:lnTo>
                  <a:lnTo>
                    <a:pt x="257" y="139"/>
                  </a:lnTo>
                  <a:lnTo>
                    <a:pt x="231" y="145"/>
                  </a:lnTo>
                  <a:lnTo>
                    <a:pt x="206" y="151"/>
                  </a:lnTo>
                  <a:lnTo>
                    <a:pt x="182" y="158"/>
                  </a:lnTo>
                  <a:lnTo>
                    <a:pt x="157" y="165"/>
                  </a:lnTo>
                  <a:lnTo>
                    <a:pt x="139" y="169"/>
                  </a:lnTo>
                  <a:lnTo>
                    <a:pt x="122" y="173"/>
                  </a:lnTo>
                  <a:lnTo>
                    <a:pt x="104" y="178"/>
                  </a:lnTo>
                  <a:lnTo>
                    <a:pt x="87" y="182"/>
                  </a:lnTo>
                  <a:lnTo>
                    <a:pt x="69" y="186"/>
                  </a:lnTo>
                  <a:lnTo>
                    <a:pt x="51" y="190"/>
                  </a:lnTo>
                  <a:lnTo>
                    <a:pt x="33" y="193"/>
                  </a:lnTo>
                  <a:lnTo>
                    <a:pt x="15" y="197"/>
                  </a:lnTo>
                  <a:lnTo>
                    <a:pt x="11" y="196"/>
                  </a:lnTo>
                  <a:lnTo>
                    <a:pt x="7" y="195"/>
                  </a:lnTo>
                  <a:lnTo>
                    <a:pt x="2" y="191"/>
                  </a:lnTo>
                  <a:lnTo>
                    <a:pt x="0" y="187"/>
                  </a:lnTo>
                  <a:lnTo>
                    <a:pt x="6" y="185"/>
                  </a:lnTo>
                  <a:lnTo>
                    <a:pt x="11" y="183"/>
                  </a:lnTo>
                  <a:lnTo>
                    <a:pt x="16" y="181"/>
                  </a:lnTo>
                  <a:lnTo>
                    <a:pt x="21" y="179"/>
                  </a:lnTo>
                  <a:lnTo>
                    <a:pt x="27" y="177"/>
                  </a:lnTo>
                  <a:lnTo>
                    <a:pt x="33" y="176"/>
                  </a:lnTo>
                  <a:lnTo>
                    <a:pt x="38" y="175"/>
                  </a:lnTo>
                  <a:lnTo>
                    <a:pt x="45" y="173"/>
                  </a:lnTo>
                  <a:lnTo>
                    <a:pt x="77" y="164"/>
                  </a:lnTo>
                  <a:lnTo>
                    <a:pt x="111" y="155"/>
                  </a:lnTo>
                  <a:lnTo>
                    <a:pt x="144" y="145"/>
                  </a:lnTo>
                  <a:lnTo>
                    <a:pt x="178" y="136"/>
                  </a:lnTo>
                  <a:lnTo>
                    <a:pt x="210" y="125"/>
                  </a:lnTo>
                  <a:lnTo>
                    <a:pt x="244" y="116"/>
                  </a:lnTo>
                  <a:lnTo>
                    <a:pt x="277" y="106"/>
                  </a:lnTo>
                  <a:lnTo>
                    <a:pt x="311" y="97"/>
                  </a:lnTo>
                  <a:lnTo>
                    <a:pt x="343" y="87"/>
                  </a:lnTo>
                  <a:lnTo>
                    <a:pt x="377" y="78"/>
                  </a:lnTo>
                  <a:lnTo>
                    <a:pt x="410" y="67"/>
                  </a:lnTo>
                  <a:lnTo>
                    <a:pt x="442" y="58"/>
                  </a:lnTo>
                  <a:lnTo>
                    <a:pt x="476" y="48"/>
                  </a:lnTo>
                  <a:lnTo>
                    <a:pt x="509" y="38"/>
                  </a:lnTo>
                  <a:lnTo>
                    <a:pt x="542" y="28"/>
                  </a:lnTo>
                  <a:lnTo>
                    <a:pt x="574" y="18"/>
                  </a:lnTo>
                  <a:lnTo>
                    <a:pt x="588" y="15"/>
                  </a:lnTo>
                  <a:lnTo>
                    <a:pt x="602" y="12"/>
                  </a:lnTo>
                  <a:lnTo>
                    <a:pt x="614" y="9"/>
                  </a:lnTo>
                  <a:lnTo>
                    <a:pt x="628" y="5"/>
                  </a:lnTo>
                  <a:lnTo>
                    <a:pt x="642" y="2"/>
                  </a:lnTo>
                  <a:lnTo>
                    <a:pt x="656" y="1"/>
                  </a:lnTo>
                  <a:lnTo>
                    <a:pt x="670" y="0"/>
                  </a:lnTo>
                  <a:lnTo>
                    <a:pt x="684" y="2"/>
                  </a:lnTo>
                  <a:lnTo>
                    <a:pt x="692" y="13"/>
                  </a:lnTo>
                  <a:close/>
                </a:path>
              </a:pathLst>
            </a:custGeom>
            <a:solidFill>
              <a:srgbClr val="000000"/>
            </a:solidFill>
            <a:ln w="9525">
              <a:noFill/>
              <a:round/>
              <a:headEnd/>
              <a:tailEnd/>
            </a:ln>
          </p:spPr>
          <p:txBody>
            <a:bodyPr/>
            <a:lstStyle/>
            <a:p>
              <a:endParaRPr lang="fr-FR"/>
            </a:p>
          </p:txBody>
        </p:sp>
        <p:sp>
          <p:nvSpPr>
            <p:cNvPr id="19631" name="Freeform 326"/>
            <p:cNvSpPr>
              <a:spLocks/>
            </p:cNvSpPr>
            <p:nvPr/>
          </p:nvSpPr>
          <p:spPr bwMode="auto">
            <a:xfrm>
              <a:off x="2981" y="1532"/>
              <a:ext cx="115" cy="31"/>
            </a:xfrm>
            <a:custGeom>
              <a:avLst/>
              <a:gdLst>
                <a:gd name="T0" fmla="*/ 5 w 577"/>
                <a:gd name="T1" fmla="*/ 0 h 155"/>
                <a:gd name="T2" fmla="*/ 4 w 577"/>
                <a:gd name="T3" fmla="*/ 0 h 155"/>
                <a:gd name="T4" fmla="*/ 4 w 577"/>
                <a:gd name="T5" fmla="*/ 0 h 155"/>
                <a:gd name="T6" fmla="*/ 3 w 577"/>
                <a:gd name="T7" fmla="*/ 0 h 155"/>
                <a:gd name="T8" fmla="*/ 3 w 577"/>
                <a:gd name="T9" fmla="*/ 1 h 155"/>
                <a:gd name="T10" fmla="*/ 2 w 577"/>
                <a:gd name="T11" fmla="*/ 1 h 155"/>
                <a:gd name="T12" fmla="*/ 2 w 577"/>
                <a:gd name="T13" fmla="*/ 1 h 155"/>
                <a:gd name="T14" fmla="*/ 2 w 577"/>
                <a:gd name="T15" fmla="*/ 1 h 155"/>
                <a:gd name="T16" fmla="*/ 1 w 577"/>
                <a:gd name="T17" fmla="*/ 1 h 155"/>
                <a:gd name="T18" fmla="*/ 1 w 577"/>
                <a:gd name="T19" fmla="*/ 1 h 155"/>
                <a:gd name="T20" fmla="*/ 1 w 577"/>
                <a:gd name="T21" fmla="*/ 1 h 155"/>
                <a:gd name="T22" fmla="*/ 0 w 577"/>
                <a:gd name="T23" fmla="*/ 1 h 155"/>
                <a:gd name="T24" fmla="*/ 0 w 577"/>
                <a:gd name="T25" fmla="*/ 1 h 155"/>
                <a:gd name="T26" fmla="*/ 0 w 577"/>
                <a:gd name="T27" fmla="*/ 1 h 155"/>
                <a:gd name="T28" fmla="*/ 0 w 577"/>
                <a:gd name="T29" fmla="*/ 1 h 155"/>
                <a:gd name="T30" fmla="*/ 0 w 577"/>
                <a:gd name="T31" fmla="*/ 1 h 155"/>
                <a:gd name="T32" fmla="*/ 0 w 577"/>
                <a:gd name="T33" fmla="*/ 1 h 155"/>
                <a:gd name="T34" fmla="*/ 0 w 577"/>
                <a:gd name="T35" fmla="*/ 1 h 155"/>
                <a:gd name="T36" fmla="*/ 0 w 577"/>
                <a:gd name="T37" fmla="*/ 1 h 155"/>
                <a:gd name="T38" fmla="*/ 1 w 577"/>
                <a:gd name="T39" fmla="*/ 1 h 155"/>
                <a:gd name="T40" fmla="*/ 1 w 577"/>
                <a:gd name="T41" fmla="*/ 1 h 155"/>
                <a:gd name="T42" fmla="*/ 1 w 577"/>
                <a:gd name="T43" fmla="*/ 1 h 155"/>
                <a:gd name="T44" fmla="*/ 1 w 577"/>
                <a:gd name="T45" fmla="*/ 1 h 155"/>
                <a:gd name="T46" fmla="*/ 1 w 577"/>
                <a:gd name="T47" fmla="*/ 1 h 155"/>
                <a:gd name="T48" fmla="*/ 2 w 577"/>
                <a:gd name="T49" fmla="*/ 1 h 155"/>
                <a:gd name="T50" fmla="*/ 2 w 577"/>
                <a:gd name="T51" fmla="*/ 1 h 155"/>
                <a:gd name="T52" fmla="*/ 2 w 577"/>
                <a:gd name="T53" fmla="*/ 1 h 155"/>
                <a:gd name="T54" fmla="*/ 3 w 577"/>
                <a:gd name="T55" fmla="*/ 0 h 155"/>
                <a:gd name="T56" fmla="*/ 3 w 577"/>
                <a:gd name="T57" fmla="*/ 0 h 155"/>
                <a:gd name="T58" fmla="*/ 3 w 577"/>
                <a:gd name="T59" fmla="*/ 0 h 155"/>
                <a:gd name="T60" fmla="*/ 4 w 577"/>
                <a:gd name="T61" fmla="*/ 0 h 155"/>
                <a:gd name="T62" fmla="*/ 4 w 577"/>
                <a:gd name="T63" fmla="*/ 0 h 155"/>
                <a:gd name="T64" fmla="*/ 5 w 577"/>
                <a:gd name="T65" fmla="*/ 0 h 155"/>
                <a:gd name="T66" fmla="*/ 5 w 577"/>
                <a:gd name="T67" fmla="*/ 0 h 155"/>
                <a:gd name="T68" fmla="*/ 5 w 577"/>
                <a:gd name="T69" fmla="*/ 0 h 1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77"/>
                <a:gd name="T106" fmla="*/ 0 h 155"/>
                <a:gd name="T107" fmla="*/ 577 w 577"/>
                <a:gd name="T108" fmla="*/ 155 h 1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77" h="155">
                  <a:moveTo>
                    <a:pt x="577" y="3"/>
                  </a:moveTo>
                  <a:lnTo>
                    <a:pt x="575" y="9"/>
                  </a:lnTo>
                  <a:lnTo>
                    <a:pt x="549" y="17"/>
                  </a:lnTo>
                  <a:lnTo>
                    <a:pt x="522" y="25"/>
                  </a:lnTo>
                  <a:lnTo>
                    <a:pt x="497" y="32"/>
                  </a:lnTo>
                  <a:lnTo>
                    <a:pt x="471" y="40"/>
                  </a:lnTo>
                  <a:lnTo>
                    <a:pt x="444" y="48"/>
                  </a:lnTo>
                  <a:lnTo>
                    <a:pt x="418" y="56"/>
                  </a:lnTo>
                  <a:lnTo>
                    <a:pt x="391" y="63"/>
                  </a:lnTo>
                  <a:lnTo>
                    <a:pt x="366" y="71"/>
                  </a:lnTo>
                  <a:lnTo>
                    <a:pt x="340" y="79"/>
                  </a:lnTo>
                  <a:lnTo>
                    <a:pt x="313" y="86"/>
                  </a:lnTo>
                  <a:lnTo>
                    <a:pt x="287" y="93"/>
                  </a:lnTo>
                  <a:lnTo>
                    <a:pt x="261" y="100"/>
                  </a:lnTo>
                  <a:lnTo>
                    <a:pt x="234" y="107"/>
                  </a:lnTo>
                  <a:lnTo>
                    <a:pt x="207" y="114"/>
                  </a:lnTo>
                  <a:lnTo>
                    <a:pt x="180" y="121"/>
                  </a:lnTo>
                  <a:lnTo>
                    <a:pt x="154" y="127"/>
                  </a:lnTo>
                  <a:lnTo>
                    <a:pt x="136" y="132"/>
                  </a:lnTo>
                  <a:lnTo>
                    <a:pt x="119" y="136"/>
                  </a:lnTo>
                  <a:lnTo>
                    <a:pt x="100" y="140"/>
                  </a:lnTo>
                  <a:lnTo>
                    <a:pt x="82" y="143"/>
                  </a:lnTo>
                  <a:lnTo>
                    <a:pt x="64" y="146"/>
                  </a:lnTo>
                  <a:lnTo>
                    <a:pt x="46" y="149"/>
                  </a:lnTo>
                  <a:lnTo>
                    <a:pt x="29" y="152"/>
                  </a:lnTo>
                  <a:lnTo>
                    <a:pt x="11" y="155"/>
                  </a:lnTo>
                  <a:lnTo>
                    <a:pt x="7" y="154"/>
                  </a:lnTo>
                  <a:lnTo>
                    <a:pt x="4" y="154"/>
                  </a:lnTo>
                  <a:lnTo>
                    <a:pt x="1" y="152"/>
                  </a:lnTo>
                  <a:lnTo>
                    <a:pt x="0" y="150"/>
                  </a:lnTo>
                  <a:lnTo>
                    <a:pt x="0" y="141"/>
                  </a:lnTo>
                  <a:lnTo>
                    <a:pt x="4" y="135"/>
                  </a:lnTo>
                  <a:lnTo>
                    <a:pt x="12" y="131"/>
                  </a:lnTo>
                  <a:lnTo>
                    <a:pt x="18" y="127"/>
                  </a:lnTo>
                  <a:lnTo>
                    <a:pt x="29" y="123"/>
                  </a:lnTo>
                  <a:lnTo>
                    <a:pt x="39" y="120"/>
                  </a:lnTo>
                  <a:lnTo>
                    <a:pt x="50" y="118"/>
                  </a:lnTo>
                  <a:lnTo>
                    <a:pt x="60" y="114"/>
                  </a:lnTo>
                  <a:lnTo>
                    <a:pt x="72" y="112"/>
                  </a:lnTo>
                  <a:lnTo>
                    <a:pt x="82" y="110"/>
                  </a:lnTo>
                  <a:lnTo>
                    <a:pt x="94" y="108"/>
                  </a:lnTo>
                  <a:lnTo>
                    <a:pt x="105" y="106"/>
                  </a:lnTo>
                  <a:lnTo>
                    <a:pt x="115" y="104"/>
                  </a:lnTo>
                  <a:lnTo>
                    <a:pt x="127" y="102"/>
                  </a:lnTo>
                  <a:lnTo>
                    <a:pt x="137" y="100"/>
                  </a:lnTo>
                  <a:lnTo>
                    <a:pt x="149" y="98"/>
                  </a:lnTo>
                  <a:lnTo>
                    <a:pt x="159" y="94"/>
                  </a:lnTo>
                  <a:lnTo>
                    <a:pt x="170" y="92"/>
                  </a:lnTo>
                  <a:lnTo>
                    <a:pt x="180" y="89"/>
                  </a:lnTo>
                  <a:lnTo>
                    <a:pt x="191" y="85"/>
                  </a:lnTo>
                  <a:lnTo>
                    <a:pt x="215" y="81"/>
                  </a:lnTo>
                  <a:lnTo>
                    <a:pt x="238" y="76"/>
                  </a:lnTo>
                  <a:lnTo>
                    <a:pt x="263" y="70"/>
                  </a:lnTo>
                  <a:lnTo>
                    <a:pt x="286" y="65"/>
                  </a:lnTo>
                  <a:lnTo>
                    <a:pt x="309" y="60"/>
                  </a:lnTo>
                  <a:lnTo>
                    <a:pt x="333" y="53"/>
                  </a:lnTo>
                  <a:lnTo>
                    <a:pt x="357" y="48"/>
                  </a:lnTo>
                  <a:lnTo>
                    <a:pt x="380" y="42"/>
                  </a:lnTo>
                  <a:lnTo>
                    <a:pt x="403" y="37"/>
                  </a:lnTo>
                  <a:lnTo>
                    <a:pt x="426" y="31"/>
                  </a:lnTo>
                  <a:lnTo>
                    <a:pt x="451" y="25"/>
                  </a:lnTo>
                  <a:lnTo>
                    <a:pt x="474" y="20"/>
                  </a:lnTo>
                  <a:lnTo>
                    <a:pt x="497" y="15"/>
                  </a:lnTo>
                  <a:lnTo>
                    <a:pt x="521" y="9"/>
                  </a:lnTo>
                  <a:lnTo>
                    <a:pt x="544" y="4"/>
                  </a:lnTo>
                  <a:lnTo>
                    <a:pt x="569" y="0"/>
                  </a:lnTo>
                  <a:lnTo>
                    <a:pt x="571" y="0"/>
                  </a:lnTo>
                  <a:lnTo>
                    <a:pt x="573" y="0"/>
                  </a:lnTo>
                  <a:lnTo>
                    <a:pt x="575" y="1"/>
                  </a:lnTo>
                  <a:lnTo>
                    <a:pt x="577" y="3"/>
                  </a:lnTo>
                  <a:close/>
                </a:path>
              </a:pathLst>
            </a:custGeom>
            <a:solidFill>
              <a:srgbClr val="000000"/>
            </a:solidFill>
            <a:ln w="9525">
              <a:noFill/>
              <a:round/>
              <a:headEnd/>
              <a:tailEnd/>
            </a:ln>
          </p:spPr>
          <p:txBody>
            <a:bodyPr/>
            <a:lstStyle/>
            <a:p>
              <a:endParaRPr lang="fr-FR"/>
            </a:p>
          </p:txBody>
        </p:sp>
        <p:sp>
          <p:nvSpPr>
            <p:cNvPr id="19632" name="Freeform 327"/>
            <p:cNvSpPr>
              <a:spLocks/>
            </p:cNvSpPr>
            <p:nvPr/>
          </p:nvSpPr>
          <p:spPr bwMode="auto">
            <a:xfrm>
              <a:off x="2954" y="1536"/>
              <a:ext cx="23" cy="96"/>
            </a:xfrm>
            <a:custGeom>
              <a:avLst/>
              <a:gdLst>
                <a:gd name="T0" fmla="*/ 1 w 117"/>
                <a:gd name="T1" fmla="*/ 0 h 481"/>
                <a:gd name="T2" fmla="*/ 1 w 117"/>
                <a:gd name="T3" fmla="*/ 1 h 481"/>
                <a:gd name="T4" fmla="*/ 1 w 117"/>
                <a:gd name="T5" fmla="*/ 1 h 481"/>
                <a:gd name="T6" fmla="*/ 1 w 117"/>
                <a:gd name="T7" fmla="*/ 1 h 481"/>
                <a:gd name="T8" fmla="*/ 1 w 117"/>
                <a:gd name="T9" fmla="*/ 1 h 481"/>
                <a:gd name="T10" fmla="*/ 1 w 117"/>
                <a:gd name="T11" fmla="*/ 1 h 481"/>
                <a:gd name="T12" fmla="*/ 1 w 117"/>
                <a:gd name="T13" fmla="*/ 1 h 481"/>
                <a:gd name="T14" fmla="*/ 1 w 117"/>
                <a:gd name="T15" fmla="*/ 1 h 481"/>
                <a:gd name="T16" fmla="*/ 0 w 117"/>
                <a:gd name="T17" fmla="*/ 1 h 481"/>
                <a:gd name="T18" fmla="*/ 0 w 117"/>
                <a:gd name="T19" fmla="*/ 1 h 481"/>
                <a:gd name="T20" fmla="*/ 0 w 117"/>
                <a:gd name="T21" fmla="*/ 1 h 481"/>
                <a:gd name="T22" fmla="*/ 0 w 117"/>
                <a:gd name="T23" fmla="*/ 2 h 481"/>
                <a:gd name="T24" fmla="*/ 0 w 117"/>
                <a:gd name="T25" fmla="*/ 4 h 481"/>
                <a:gd name="T26" fmla="*/ 0 w 117"/>
                <a:gd name="T27" fmla="*/ 4 h 481"/>
                <a:gd name="T28" fmla="*/ 0 w 117"/>
                <a:gd name="T29" fmla="*/ 4 h 481"/>
                <a:gd name="T30" fmla="*/ 0 w 117"/>
                <a:gd name="T31" fmla="*/ 4 h 481"/>
                <a:gd name="T32" fmla="*/ 0 w 117"/>
                <a:gd name="T33" fmla="*/ 4 h 481"/>
                <a:gd name="T34" fmla="*/ 0 w 117"/>
                <a:gd name="T35" fmla="*/ 3 h 481"/>
                <a:gd name="T36" fmla="*/ 0 w 117"/>
                <a:gd name="T37" fmla="*/ 2 h 481"/>
                <a:gd name="T38" fmla="*/ 0 w 117"/>
                <a:gd name="T39" fmla="*/ 1 h 481"/>
                <a:gd name="T40" fmla="*/ 0 w 117"/>
                <a:gd name="T41" fmla="*/ 1 h 481"/>
                <a:gd name="T42" fmla="*/ 0 w 117"/>
                <a:gd name="T43" fmla="*/ 1 h 481"/>
                <a:gd name="T44" fmla="*/ 0 w 117"/>
                <a:gd name="T45" fmla="*/ 1 h 481"/>
                <a:gd name="T46" fmla="*/ 0 w 117"/>
                <a:gd name="T47" fmla="*/ 1 h 481"/>
                <a:gd name="T48" fmla="*/ 0 w 117"/>
                <a:gd name="T49" fmla="*/ 1 h 481"/>
                <a:gd name="T50" fmla="*/ 0 w 117"/>
                <a:gd name="T51" fmla="*/ 1 h 481"/>
                <a:gd name="T52" fmla="*/ 0 w 117"/>
                <a:gd name="T53" fmla="*/ 1 h 481"/>
                <a:gd name="T54" fmla="*/ 1 w 117"/>
                <a:gd name="T55" fmla="*/ 1 h 481"/>
                <a:gd name="T56" fmla="*/ 1 w 117"/>
                <a:gd name="T57" fmla="*/ 1 h 481"/>
                <a:gd name="T58" fmla="*/ 1 w 117"/>
                <a:gd name="T59" fmla="*/ 1 h 481"/>
                <a:gd name="T60" fmla="*/ 1 w 117"/>
                <a:gd name="T61" fmla="*/ 0 h 481"/>
                <a:gd name="T62" fmla="*/ 1 w 117"/>
                <a:gd name="T63" fmla="*/ 0 h 481"/>
                <a:gd name="T64" fmla="*/ 1 w 117"/>
                <a:gd name="T65" fmla="*/ 0 h 481"/>
                <a:gd name="T66" fmla="*/ 1 w 117"/>
                <a:gd name="T67" fmla="*/ 0 h 481"/>
                <a:gd name="T68" fmla="*/ 1 w 117"/>
                <a:gd name="T69" fmla="*/ 0 h 4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7"/>
                <a:gd name="T106" fmla="*/ 0 h 481"/>
                <a:gd name="T107" fmla="*/ 117 w 117"/>
                <a:gd name="T108" fmla="*/ 481 h 48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7" h="481">
                  <a:moveTo>
                    <a:pt x="117" y="8"/>
                  </a:moveTo>
                  <a:lnTo>
                    <a:pt x="115" y="29"/>
                  </a:lnTo>
                  <a:lnTo>
                    <a:pt x="115" y="51"/>
                  </a:lnTo>
                  <a:lnTo>
                    <a:pt x="115" y="73"/>
                  </a:lnTo>
                  <a:lnTo>
                    <a:pt x="113" y="94"/>
                  </a:lnTo>
                  <a:lnTo>
                    <a:pt x="114" y="104"/>
                  </a:lnTo>
                  <a:lnTo>
                    <a:pt x="113" y="113"/>
                  </a:lnTo>
                  <a:lnTo>
                    <a:pt x="109" y="122"/>
                  </a:lnTo>
                  <a:lnTo>
                    <a:pt x="102" y="129"/>
                  </a:lnTo>
                  <a:lnTo>
                    <a:pt x="97" y="131"/>
                  </a:lnTo>
                  <a:lnTo>
                    <a:pt x="93" y="133"/>
                  </a:lnTo>
                  <a:lnTo>
                    <a:pt x="88" y="134"/>
                  </a:lnTo>
                  <a:lnTo>
                    <a:pt x="82" y="134"/>
                  </a:lnTo>
                  <a:lnTo>
                    <a:pt x="78" y="134"/>
                  </a:lnTo>
                  <a:lnTo>
                    <a:pt x="73" y="134"/>
                  </a:lnTo>
                  <a:lnTo>
                    <a:pt x="68" y="133"/>
                  </a:lnTo>
                  <a:lnTo>
                    <a:pt x="62" y="131"/>
                  </a:lnTo>
                  <a:lnTo>
                    <a:pt x="59" y="130"/>
                  </a:lnTo>
                  <a:lnTo>
                    <a:pt x="56" y="128"/>
                  </a:lnTo>
                  <a:lnTo>
                    <a:pt x="53" y="127"/>
                  </a:lnTo>
                  <a:lnTo>
                    <a:pt x="49" y="126"/>
                  </a:lnTo>
                  <a:lnTo>
                    <a:pt x="44" y="133"/>
                  </a:lnTo>
                  <a:lnTo>
                    <a:pt x="39" y="214"/>
                  </a:lnTo>
                  <a:lnTo>
                    <a:pt x="36" y="296"/>
                  </a:lnTo>
                  <a:lnTo>
                    <a:pt x="33" y="378"/>
                  </a:lnTo>
                  <a:lnTo>
                    <a:pt x="30" y="458"/>
                  </a:lnTo>
                  <a:lnTo>
                    <a:pt x="29" y="464"/>
                  </a:lnTo>
                  <a:lnTo>
                    <a:pt x="29" y="470"/>
                  </a:lnTo>
                  <a:lnTo>
                    <a:pt x="28" y="476"/>
                  </a:lnTo>
                  <a:lnTo>
                    <a:pt x="24" y="481"/>
                  </a:lnTo>
                  <a:lnTo>
                    <a:pt x="19" y="481"/>
                  </a:lnTo>
                  <a:lnTo>
                    <a:pt x="16" y="478"/>
                  </a:lnTo>
                  <a:lnTo>
                    <a:pt x="14" y="473"/>
                  </a:lnTo>
                  <a:lnTo>
                    <a:pt x="12" y="468"/>
                  </a:lnTo>
                  <a:lnTo>
                    <a:pt x="6" y="410"/>
                  </a:lnTo>
                  <a:lnTo>
                    <a:pt x="3" y="350"/>
                  </a:lnTo>
                  <a:lnTo>
                    <a:pt x="1" y="290"/>
                  </a:lnTo>
                  <a:lnTo>
                    <a:pt x="0" y="229"/>
                  </a:lnTo>
                  <a:lnTo>
                    <a:pt x="1" y="202"/>
                  </a:lnTo>
                  <a:lnTo>
                    <a:pt x="2" y="173"/>
                  </a:lnTo>
                  <a:lnTo>
                    <a:pt x="3" y="145"/>
                  </a:lnTo>
                  <a:lnTo>
                    <a:pt x="4" y="119"/>
                  </a:lnTo>
                  <a:lnTo>
                    <a:pt x="6" y="109"/>
                  </a:lnTo>
                  <a:lnTo>
                    <a:pt x="9" y="101"/>
                  </a:lnTo>
                  <a:lnTo>
                    <a:pt x="13" y="92"/>
                  </a:lnTo>
                  <a:lnTo>
                    <a:pt x="20" y="87"/>
                  </a:lnTo>
                  <a:lnTo>
                    <a:pt x="25" y="86"/>
                  </a:lnTo>
                  <a:lnTo>
                    <a:pt x="31" y="85"/>
                  </a:lnTo>
                  <a:lnTo>
                    <a:pt x="36" y="86"/>
                  </a:lnTo>
                  <a:lnTo>
                    <a:pt x="41" y="87"/>
                  </a:lnTo>
                  <a:lnTo>
                    <a:pt x="45" y="90"/>
                  </a:lnTo>
                  <a:lnTo>
                    <a:pt x="50" y="92"/>
                  </a:lnTo>
                  <a:lnTo>
                    <a:pt x="54" y="94"/>
                  </a:lnTo>
                  <a:lnTo>
                    <a:pt x="58" y="95"/>
                  </a:lnTo>
                  <a:lnTo>
                    <a:pt x="63" y="95"/>
                  </a:lnTo>
                  <a:lnTo>
                    <a:pt x="69" y="95"/>
                  </a:lnTo>
                  <a:lnTo>
                    <a:pt x="73" y="95"/>
                  </a:lnTo>
                  <a:lnTo>
                    <a:pt x="78" y="95"/>
                  </a:lnTo>
                  <a:lnTo>
                    <a:pt x="86" y="87"/>
                  </a:lnTo>
                  <a:lnTo>
                    <a:pt x="88" y="78"/>
                  </a:lnTo>
                  <a:lnTo>
                    <a:pt x="88" y="66"/>
                  </a:lnTo>
                  <a:lnTo>
                    <a:pt x="90" y="57"/>
                  </a:lnTo>
                  <a:lnTo>
                    <a:pt x="92" y="42"/>
                  </a:lnTo>
                  <a:lnTo>
                    <a:pt x="94" y="27"/>
                  </a:lnTo>
                  <a:lnTo>
                    <a:pt x="97" y="13"/>
                  </a:lnTo>
                  <a:lnTo>
                    <a:pt x="103" y="0"/>
                  </a:lnTo>
                  <a:lnTo>
                    <a:pt x="108" y="0"/>
                  </a:lnTo>
                  <a:lnTo>
                    <a:pt x="112" y="2"/>
                  </a:lnTo>
                  <a:lnTo>
                    <a:pt x="115" y="4"/>
                  </a:lnTo>
                  <a:lnTo>
                    <a:pt x="117" y="8"/>
                  </a:lnTo>
                  <a:close/>
                </a:path>
              </a:pathLst>
            </a:custGeom>
            <a:solidFill>
              <a:srgbClr val="000000"/>
            </a:solidFill>
            <a:ln w="9525">
              <a:noFill/>
              <a:round/>
              <a:headEnd/>
              <a:tailEnd/>
            </a:ln>
          </p:spPr>
          <p:txBody>
            <a:bodyPr/>
            <a:lstStyle/>
            <a:p>
              <a:endParaRPr lang="fr-FR"/>
            </a:p>
          </p:txBody>
        </p:sp>
        <p:sp>
          <p:nvSpPr>
            <p:cNvPr id="19633" name="Freeform 328"/>
            <p:cNvSpPr>
              <a:spLocks/>
            </p:cNvSpPr>
            <p:nvPr/>
          </p:nvSpPr>
          <p:spPr bwMode="auto">
            <a:xfrm>
              <a:off x="2969" y="1350"/>
              <a:ext cx="18" cy="76"/>
            </a:xfrm>
            <a:custGeom>
              <a:avLst/>
              <a:gdLst>
                <a:gd name="T0" fmla="*/ 1 w 90"/>
                <a:gd name="T1" fmla="*/ 0 h 377"/>
                <a:gd name="T2" fmla="*/ 1 w 90"/>
                <a:gd name="T3" fmla="*/ 0 h 377"/>
                <a:gd name="T4" fmla="*/ 1 w 90"/>
                <a:gd name="T5" fmla="*/ 0 h 377"/>
                <a:gd name="T6" fmla="*/ 1 w 90"/>
                <a:gd name="T7" fmla="*/ 0 h 377"/>
                <a:gd name="T8" fmla="*/ 1 w 90"/>
                <a:gd name="T9" fmla="*/ 0 h 377"/>
                <a:gd name="T10" fmla="*/ 1 w 90"/>
                <a:gd name="T11" fmla="*/ 0 h 377"/>
                <a:gd name="T12" fmla="*/ 1 w 90"/>
                <a:gd name="T13" fmla="*/ 0 h 377"/>
                <a:gd name="T14" fmla="*/ 1 w 90"/>
                <a:gd name="T15" fmla="*/ 0 h 377"/>
                <a:gd name="T16" fmla="*/ 0 w 90"/>
                <a:gd name="T17" fmla="*/ 0 h 377"/>
                <a:gd name="T18" fmla="*/ 0 w 90"/>
                <a:gd name="T19" fmla="*/ 0 h 377"/>
                <a:gd name="T20" fmla="*/ 0 w 90"/>
                <a:gd name="T21" fmla="*/ 0 h 377"/>
                <a:gd name="T22" fmla="*/ 0 w 90"/>
                <a:gd name="T23" fmla="*/ 0 h 377"/>
                <a:gd name="T24" fmla="*/ 0 w 90"/>
                <a:gd name="T25" fmla="*/ 0 h 377"/>
                <a:gd name="T26" fmla="*/ 0 w 90"/>
                <a:gd name="T27" fmla="*/ 1 h 377"/>
                <a:gd name="T28" fmla="*/ 0 w 90"/>
                <a:gd name="T29" fmla="*/ 1 h 377"/>
                <a:gd name="T30" fmla="*/ 0 w 90"/>
                <a:gd name="T31" fmla="*/ 1 h 377"/>
                <a:gd name="T32" fmla="*/ 0 w 90"/>
                <a:gd name="T33" fmla="*/ 1 h 377"/>
                <a:gd name="T34" fmla="*/ 0 w 90"/>
                <a:gd name="T35" fmla="*/ 1 h 377"/>
                <a:gd name="T36" fmla="*/ 0 w 90"/>
                <a:gd name="T37" fmla="*/ 1 h 377"/>
                <a:gd name="T38" fmla="*/ 0 w 90"/>
                <a:gd name="T39" fmla="*/ 1 h 377"/>
                <a:gd name="T40" fmla="*/ 0 w 90"/>
                <a:gd name="T41" fmla="*/ 1 h 377"/>
                <a:gd name="T42" fmla="*/ 0 w 90"/>
                <a:gd name="T43" fmla="*/ 1 h 377"/>
                <a:gd name="T44" fmla="*/ 0 w 90"/>
                <a:gd name="T45" fmla="*/ 1 h 377"/>
                <a:gd name="T46" fmla="*/ 0 w 90"/>
                <a:gd name="T47" fmla="*/ 1 h 377"/>
                <a:gd name="T48" fmla="*/ 0 w 90"/>
                <a:gd name="T49" fmla="*/ 1 h 377"/>
                <a:gd name="T50" fmla="*/ 0 w 90"/>
                <a:gd name="T51" fmla="*/ 1 h 377"/>
                <a:gd name="T52" fmla="*/ 0 w 90"/>
                <a:gd name="T53" fmla="*/ 2 h 377"/>
                <a:gd name="T54" fmla="*/ 0 w 90"/>
                <a:gd name="T55" fmla="*/ 2 h 377"/>
                <a:gd name="T56" fmla="*/ 0 w 90"/>
                <a:gd name="T57" fmla="*/ 2 h 377"/>
                <a:gd name="T58" fmla="*/ 0 w 90"/>
                <a:gd name="T59" fmla="*/ 3 h 377"/>
                <a:gd name="T60" fmla="*/ 0 w 90"/>
                <a:gd name="T61" fmla="*/ 3 h 377"/>
                <a:gd name="T62" fmla="*/ 0 w 90"/>
                <a:gd name="T63" fmla="*/ 3 h 377"/>
                <a:gd name="T64" fmla="*/ 0 w 90"/>
                <a:gd name="T65" fmla="*/ 3 h 377"/>
                <a:gd name="T66" fmla="*/ 0 w 90"/>
                <a:gd name="T67" fmla="*/ 3 h 377"/>
                <a:gd name="T68" fmla="*/ 0 w 90"/>
                <a:gd name="T69" fmla="*/ 3 h 377"/>
                <a:gd name="T70" fmla="*/ 0 w 90"/>
                <a:gd name="T71" fmla="*/ 3 h 377"/>
                <a:gd name="T72" fmla="*/ 0 w 90"/>
                <a:gd name="T73" fmla="*/ 3 h 377"/>
                <a:gd name="T74" fmla="*/ 0 w 90"/>
                <a:gd name="T75" fmla="*/ 3 h 377"/>
                <a:gd name="T76" fmla="*/ 0 w 90"/>
                <a:gd name="T77" fmla="*/ 3 h 377"/>
                <a:gd name="T78" fmla="*/ 0 w 90"/>
                <a:gd name="T79" fmla="*/ 3 h 377"/>
                <a:gd name="T80" fmla="*/ 0 w 90"/>
                <a:gd name="T81" fmla="*/ 3 h 377"/>
                <a:gd name="T82" fmla="*/ 0 w 90"/>
                <a:gd name="T83" fmla="*/ 3 h 377"/>
                <a:gd name="T84" fmla="*/ 0 w 90"/>
                <a:gd name="T85" fmla="*/ 2 h 377"/>
                <a:gd name="T86" fmla="*/ 0 w 90"/>
                <a:gd name="T87" fmla="*/ 2 h 377"/>
                <a:gd name="T88" fmla="*/ 1 w 90"/>
                <a:gd name="T89" fmla="*/ 1 h 377"/>
                <a:gd name="T90" fmla="*/ 1 w 90"/>
                <a:gd name="T91" fmla="*/ 1 h 377"/>
                <a:gd name="T92" fmla="*/ 1 w 90"/>
                <a:gd name="T93" fmla="*/ 1 h 377"/>
                <a:gd name="T94" fmla="*/ 1 w 90"/>
                <a:gd name="T95" fmla="*/ 1 h 377"/>
                <a:gd name="T96" fmla="*/ 1 w 90"/>
                <a:gd name="T97" fmla="*/ 1 h 377"/>
                <a:gd name="T98" fmla="*/ 1 w 90"/>
                <a:gd name="T99" fmla="*/ 1 h 377"/>
                <a:gd name="T100" fmla="*/ 0 w 90"/>
                <a:gd name="T101" fmla="*/ 1 h 377"/>
                <a:gd name="T102" fmla="*/ 0 w 90"/>
                <a:gd name="T103" fmla="*/ 1 h 377"/>
                <a:gd name="T104" fmla="*/ 1 w 90"/>
                <a:gd name="T105" fmla="*/ 0 h 377"/>
                <a:gd name="T106" fmla="*/ 1 w 90"/>
                <a:gd name="T107" fmla="*/ 0 h 377"/>
                <a:gd name="T108" fmla="*/ 1 w 90"/>
                <a:gd name="T109" fmla="*/ 0 h 377"/>
                <a:gd name="T110" fmla="*/ 1 w 90"/>
                <a:gd name="T111" fmla="*/ 0 h 377"/>
                <a:gd name="T112" fmla="*/ 1 w 90"/>
                <a:gd name="T113" fmla="*/ 0 h 377"/>
                <a:gd name="T114" fmla="*/ 1 w 90"/>
                <a:gd name="T115" fmla="*/ 0 h 37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0"/>
                <a:gd name="T175" fmla="*/ 0 h 377"/>
                <a:gd name="T176" fmla="*/ 90 w 90"/>
                <a:gd name="T177" fmla="*/ 377 h 37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0" h="377">
                  <a:moveTo>
                    <a:pt x="89" y="5"/>
                  </a:moveTo>
                  <a:lnTo>
                    <a:pt x="90" y="0"/>
                  </a:lnTo>
                  <a:lnTo>
                    <a:pt x="87" y="0"/>
                  </a:lnTo>
                  <a:lnTo>
                    <a:pt x="84" y="2"/>
                  </a:lnTo>
                  <a:lnTo>
                    <a:pt x="83" y="3"/>
                  </a:lnTo>
                  <a:lnTo>
                    <a:pt x="78" y="11"/>
                  </a:lnTo>
                  <a:lnTo>
                    <a:pt x="72" y="17"/>
                  </a:lnTo>
                  <a:lnTo>
                    <a:pt x="65" y="24"/>
                  </a:lnTo>
                  <a:lnTo>
                    <a:pt x="59" y="32"/>
                  </a:lnTo>
                  <a:lnTo>
                    <a:pt x="54" y="39"/>
                  </a:lnTo>
                  <a:lnTo>
                    <a:pt x="50" y="45"/>
                  </a:lnTo>
                  <a:lnTo>
                    <a:pt x="46" y="53"/>
                  </a:lnTo>
                  <a:lnTo>
                    <a:pt x="45" y="59"/>
                  </a:lnTo>
                  <a:lnTo>
                    <a:pt x="43" y="69"/>
                  </a:lnTo>
                  <a:lnTo>
                    <a:pt x="39" y="75"/>
                  </a:lnTo>
                  <a:lnTo>
                    <a:pt x="39" y="80"/>
                  </a:lnTo>
                  <a:lnTo>
                    <a:pt x="45" y="89"/>
                  </a:lnTo>
                  <a:lnTo>
                    <a:pt x="55" y="97"/>
                  </a:lnTo>
                  <a:lnTo>
                    <a:pt x="60" y="99"/>
                  </a:lnTo>
                  <a:lnTo>
                    <a:pt x="62" y="98"/>
                  </a:lnTo>
                  <a:lnTo>
                    <a:pt x="62" y="97"/>
                  </a:lnTo>
                  <a:lnTo>
                    <a:pt x="57" y="105"/>
                  </a:lnTo>
                  <a:lnTo>
                    <a:pt x="54" y="110"/>
                  </a:lnTo>
                  <a:lnTo>
                    <a:pt x="47" y="126"/>
                  </a:lnTo>
                  <a:lnTo>
                    <a:pt x="38" y="149"/>
                  </a:lnTo>
                  <a:lnTo>
                    <a:pt x="26" y="181"/>
                  </a:lnTo>
                  <a:lnTo>
                    <a:pt x="16" y="216"/>
                  </a:lnTo>
                  <a:lnTo>
                    <a:pt x="6" y="257"/>
                  </a:lnTo>
                  <a:lnTo>
                    <a:pt x="1" y="301"/>
                  </a:lnTo>
                  <a:lnTo>
                    <a:pt x="0" y="346"/>
                  </a:lnTo>
                  <a:lnTo>
                    <a:pt x="5" y="350"/>
                  </a:lnTo>
                  <a:lnTo>
                    <a:pt x="12" y="354"/>
                  </a:lnTo>
                  <a:lnTo>
                    <a:pt x="18" y="358"/>
                  </a:lnTo>
                  <a:lnTo>
                    <a:pt x="24" y="363"/>
                  </a:lnTo>
                  <a:lnTo>
                    <a:pt x="31" y="367"/>
                  </a:lnTo>
                  <a:lnTo>
                    <a:pt x="37" y="370"/>
                  </a:lnTo>
                  <a:lnTo>
                    <a:pt x="43" y="373"/>
                  </a:lnTo>
                  <a:lnTo>
                    <a:pt x="48" y="375"/>
                  </a:lnTo>
                  <a:lnTo>
                    <a:pt x="56" y="377"/>
                  </a:lnTo>
                  <a:lnTo>
                    <a:pt x="59" y="375"/>
                  </a:lnTo>
                  <a:lnTo>
                    <a:pt x="58" y="366"/>
                  </a:lnTo>
                  <a:lnTo>
                    <a:pt x="57" y="346"/>
                  </a:lnTo>
                  <a:lnTo>
                    <a:pt x="57" y="297"/>
                  </a:lnTo>
                  <a:lnTo>
                    <a:pt x="60" y="223"/>
                  </a:lnTo>
                  <a:lnTo>
                    <a:pt x="65" y="151"/>
                  </a:lnTo>
                  <a:lnTo>
                    <a:pt x="70" y="112"/>
                  </a:lnTo>
                  <a:lnTo>
                    <a:pt x="73" y="103"/>
                  </a:lnTo>
                  <a:lnTo>
                    <a:pt x="73" y="98"/>
                  </a:lnTo>
                  <a:lnTo>
                    <a:pt x="71" y="92"/>
                  </a:lnTo>
                  <a:lnTo>
                    <a:pt x="64" y="86"/>
                  </a:lnTo>
                  <a:lnTo>
                    <a:pt x="61" y="79"/>
                  </a:lnTo>
                  <a:lnTo>
                    <a:pt x="62" y="70"/>
                  </a:lnTo>
                  <a:lnTo>
                    <a:pt x="65" y="62"/>
                  </a:lnTo>
                  <a:lnTo>
                    <a:pt x="66" y="51"/>
                  </a:lnTo>
                  <a:lnTo>
                    <a:pt x="70" y="43"/>
                  </a:lnTo>
                  <a:lnTo>
                    <a:pt x="76" y="29"/>
                  </a:lnTo>
                  <a:lnTo>
                    <a:pt x="83" y="16"/>
                  </a:lnTo>
                  <a:lnTo>
                    <a:pt x="89" y="5"/>
                  </a:lnTo>
                  <a:close/>
                </a:path>
              </a:pathLst>
            </a:custGeom>
            <a:solidFill>
              <a:srgbClr val="000000"/>
            </a:solidFill>
            <a:ln w="9525">
              <a:noFill/>
              <a:round/>
              <a:headEnd/>
              <a:tailEnd/>
            </a:ln>
          </p:spPr>
          <p:txBody>
            <a:bodyPr/>
            <a:lstStyle/>
            <a:p>
              <a:endParaRPr lang="fr-FR"/>
            </a:p>
          </p:txBody>
        </p:sp>
      </p:grpSp>
      <p:sp>
        <p:nvSpPr>
          <p:cNvPr id="19466" name="Rectangle 329"/>
          <p:cNvSpPr>
            <a:spLocks noChangeArrowheads="1"/>
          </p:cNvSpPr>
          <p:nvPr/>
        </p:nvSpPr>
        <p:spPr bwMode="auto">
          <a:xfrm>
            <a:off x="3900488" y="2628900"/>
            <a:ext cx="976312" cy="152400"/>
          </a:xfrm>
          <a:prstGeom prst="rect">
            <a:avLst/>
          </a:prstGeom>
          <a:noFill/>
          <a:ln w="9525">
            <a:noFill/>
            <a:miter lim="800000"/>
            <a:headEnd/>
            <a:tailEnd/>
          </a:ln>
        </p:spPr>
        <p:txBody>
          <a:bodyPr wrap="none" lIns="0" tIns="0" rIns="0" bIns="0">
            <a:spAutoFit/>
          </a:bodyPr>
          <a:lstStyle/>
          <a:p>
            <a:r>
              <a:rPr lang="fr-FR" sz="1000" i="1">
                <a:solidFill>
                  <a:srgbClr val="000000"/>
                </a:solidFill>
                <a:latin typeface="Times New Roman" pitchFamily="18" charset="0"/>
              </a:rPr>
              <a:t>Ordre(s) de bourse</a:t>
            </a:r>
            <a:endParaRPr lang="fr-FR">
              <a:latin typeface="Times New Roman" pitchFamily="18" charset="0"/>
            </a:endParaRPr>
          </a:p>
        </p:txBody>
      </p:sp>
      <p:grpSp>
        <p:nvGrpSpPr>
          <p:cNvPr id="19467" name="Group 330"/>
          <p:cNvGrpSpPr>
            <a:grpSpLocks/>
          </p:cNvGrpSpPr>
          <p:nvPr/>
        </p:nvGrpSpPr>
        <p:grpSpPr bwMode="auto">
          <a:xfrm>
            <a:off x="5475288" y="3448050"/>
            <a:ext cx="677862" cy="609600"/>
            <a:chOff x="1984" y="2058"/>
            <a:chExt cx="410" cy="384"/>
          </a:xfrm>
        </p:grpSpPr>
        <p:sp>
          <p:nvSpPr>
            <p:cNvPr id="19538" name="Freeform 331"/>
            <p:cNvSpPr>
              <a:spLocks/>
            </p:cNvSpPr>
            <p:nvPr/>
          </p:nvSpPr>
          <p:spPr bwMode="auto">
            <a:xfrm>
              <a:off x="2098" y="2380"/>
              <a:ext cx="296" cy="62"/>
            </a:xfrm>
            <a:custGeom>
              <a:avLst/>
              <a:gdLst>
                <a:gd name="T0" fmla="*/ 0 w 1779"/>
                <a:gd name="T1" fmla="*/ 0 h 372"/>
                <a:gd name="T2" fmla="*/ 5 w 1779"/>
                <a:gd name="T3" fmla="*/ 0 h 372"/>
                <a:gd name="T4" fmla="*/ 8 w 1779"/>
                <a:gd name="T5" fmla="*/ 0 h 372"/>
                <a:gd name="T6" fmla="*/ 2 w 1779"/>
                <a:gd name="T7" fmla="*/ 2 h 372"/>
                <a:gd name="T8" fmla="*/ 0 w 1779"/>
                <a:gd name="T9" fmla="*/ 0 h 372"/>
                <a:gd name="T10" fmla="*/ 0 w 1779"/>
                <a:gd name="T11" fmla="*/ 0 h 372"/>
                <a:gd name="T12" fmla="*/ 0 60000 65536"/>
                <a:gd name="T13" fmla="*/ 0 60000 65536"/>
                <a:gd name="T14" fmla="*/ 0 60000 65536"/>
                <a:gd name="T15" fmla="*/ 0 60000 65536"/>
                <a:gd name="T16" fmla="*/ 0 60000 65536"/>
                <a:gd name="T17" fmla="*/ 0 60000 65536"/>
                <a:gd name="T18" fmla="*/ 0 w 1779"/>
                <a:gd name="T19" fmla="*/ 0 h 372"/>
                <a:gd name="T20" fmla="*/ 1779 w 1779"/>
                <a:gd name="T21" fmla="*/ 372 h 372"/>
              </a:gdLst>
              <a:ahLst/>
              <a:cxnLst>
                <a:cxn ang="T12">
                  <a:pos x="T0" y="T1"/>
                </a:cxn>
                <a:cxn ang="T13">
                  <a:pos x="T2" y="T3"/>
                </a:cxn>
                <a:cxn ang="T14">
                  <a:pos x="T4" y="T5"/>
                </a:cxn>
                <a:cxn ang="T15">
                  <a:pos x="T6" y="T7"/>
                </a:cxn>
                <a:cxn ang="T16">
                  <a:pos x="T8" y="T9"/>
                </a:cxn>
                <a:cxn ang="T17">
                  <a:pos x="T10" y="T11"/>
                </a:cxn>
              </a:cxnLst>
              <a:rect l="T18" t="T19" r="T20" b="T21"/>
              <a:pathLst>
                <a:path w="1779" h="372">
                  <a:moveTo>
                    <a:pt x="0" y="115"/>
                  </a:moveTo>
                  <a:lnTo>
                    <a:pt x="1198" y="0"/>
                  </a:lnTo>
                  <a:lnTo>
                    <a:pt x="1779" y="120"/>
                  </a:lnTo>
                  <a:lnTo>
                    <a:pt x="376" y="372"/>
                  </a:lnTo>
                  <a:lnTo>
                    <a:pt x="0" y="115"/>
                  </a:lnTo>
                  <a:close/>
                </a:path>
              </a:pathLst>
            </a:custGeom>
            <a:solidFill>
              <a:srgbClr val="BAD9BA"/>
            </a:solidFill>
            <a:ln w="9525">
              <a:noFill/>
              <a:round/>
              <a:headEnd/>
              <a:tailEnd/>
            </a:ln>
          </p:spPr>
          <p:txBody>
            <a:bodyPr/>
            <a:lstStyle/>
            <a:p>
              <a:endParaRPr lang="fr-FR"/>
            </a:p>
          </p:txBody>
        </p:sp>
        <p:sp>
          <p:nvSpPr>
            <p:cNvPr id="19539" name="Freeform 332"/>
            <p:cNvSpPr>
              <a:spLocks/>
            </p:cNvSpPr>
            <p:nvPr/>
          </p:nvSpPr>
          <p:spPr bwMode="auto">
            <a:xfrm>
              <a:off x="2035" y="2191"/>
              <a:ext cx="343" cy="180"/>
            </a:xfrm>
            <a:custGeom>
              <a:avLst/>
              <a:gdLst>
                <a:gd name="T0" fmla="*/ 10 w 2056"/>
                <a:gd name="T1" fmla="*/ 1 h 1076"/>
                <a:gd name="T2" fmla="*/ 8 w 2056"/>
                <a:gd name="T3" fmla="*/ 5 h 1076"/>
                <a:gd name="T4" fmla="*/ 0 w 2056"/>
                <a:gd name="T5" fmla="*/ 4 h 1076"/>
                <a:gd name="T6" fmla="*/ 2 w 2056"/>
                <a:gd name="T7" fmla="*/ 0 h 1076"/>
                <a:gd name="T8" fmla="*/ 10 w 2056"/>
                <a:gd name="T9" fmla="*/ 1 h 1076"/>
                <a:gd name="T10" fmla="*/ 10 w 2056"/>
                <a:gd name="T11" fmla="*/ 1 h 1076"/>
                <a:gd name="T12" fmla="*/ 0 60000 65536"/>
                <a:gd name="T13" fmla="*/ 0 60000 65536"/>
                <a:gd name="T14" fmla="*/ 0 60000 65536"/>
                <a:gd name="T15" fmla="*/ 0 60000 65536"/>
                <a:gd name="T16" fmla="*/ 0 60000 65536"/>
                <a:gd name="T17" fmla="*/ 0 60000 65536"/>
                <a:gd name="T18" fmla="*/ 0 w 2056"/>
                <a:gd name="T19" fmla="*/ 0 h 1076"/>
                <a:gd name="T20" fmla="*/ 2056 w 2056"/>
                <a:gd name="T21" fmla="*/ 1076 h 1076"/>
              </a:gdLst>
              <a:ahLst/>
              <a:cxnLst>
                <a:cxn ang="T12">
                  <a:pos x="T0" y="T1"/>
                </a:cxn>
                <a:cxn ang="T13">
                  <a:pos x="T2" y="T3"/>
                </a:cxn>
                <a:cxn ang="T14">
                  <a:pos x="T4" y="T5"/>
                </a:cxn>
                <a:cxn ang="T15">
                  <a:pos x="T6" y="T7"/>
                </a:cxn>
                <a:cxn ang="T16">
                  <a:pos x="T8" y="T9"/>
                </a:cxn>
                <a:cxn ang="T17">
                  <a:pos x="T10" y="T11"/>
                </a:cxn>
              </a:cxnLst>
              <a:rect l="T18" t="T19" r="T20" b="T21"/>
              <a:pathLst>
                <a:path w="2056" h="1076">
                  <a:moveTo>
                    <a:pt x="2056" y="166"/>
                  </a:moveTo>
                  <a:lnTo>
                    <a:pt x="1615" y="1076"/>
                  </a:lnTo>
                  <a:lnTo>
                    <a:pt x="0" y="945"/>
                  </a:lnTo>
                  <a:lnTo>
                    <a:pt x="421" y="0"/>
                  </a:lnTo>
                  <a:lnTo>
                    <a:pt x="2056" y="166"/>
                  </a:lnTo>
                  <a:close/>
                </a:path>
              </a:pathLst>
            </a:custGeom>
            <a:solidFill>
              <a:srgbClr val="D3EDED"/>
            </a:solidFill>
            <a:ln w="9525">
              <a:noFill/>
              <a:round/>
              <a:headEnd/>
              <a:tailEnd/>
            </a:ln>
          </p:spPr>
          <p:txBody>
            <a:bodyPr/>
            <a:lstStyle/>
            <a:p>
              <a:endParaRPr lang="fr-FR"/>
            </a:p>
          </p:txBody>
        </p:sp>
        <p:sp>
          <p:nvSpPr>
            <p:cNvPr id="19540" name="Freeform 333"/>
            <p:cNvSpPr>
              <a:spLocks/>
            </p:cNvSpPr>
            <p:nvPr/>
          </p:nvSpPr>
          <p:spPr bwMode="auto">
            <a:xfrm>
              <a:off x="1988" y="2066"/>
              <a:ext cx="371" cy="322"/>
            </a:xfrm>
            <a:custGeom>
              <a:avLst/>
              <a:gdLst>
                <a:gd name="T0" fmla="*/ 0 w 2228"/>
                <a:gd name="T1" fmla="*/ 4 h 1934"/>
                <a:gd name="T2" fmla="*/ 0 w 2228"/>
                <a:gd name="T3" fmla="*/ 5 h 1934"/>
                <a:gd name="T4" fmla="*/ 2 w 2228"/>
                <a:gd name="T5" fmla="*/ 7 h 1934"/>
                <a:gd name="T6" fmla="*/ 3 w 2228"/>
                <a:gd name="T7" fmla="*/ 8 h 1934"/>
                <a:gd name="T8" fmla="*/ 3 w 2228"/>
                <a:gd name="T9" fmla="*/ 9 h 1934"/>
                <a:gd name="T10" fmla="*/ 4 w 2228"/>
                <a:gd name="T11" fmla="*/ 9 h 1934"/>
                <a:gd name="T12" fmla="*/ 5 w 2228"/>
                <a:gd name="T13" fmla="*/ 8 h 1934"/>
                <a:gd name="T14" fmla="*/ 6 w 2228"/>
                <a:gd name="T15" fmla="*/ 7 h 1934"/>
                <a:gd name="T16" fmla="*/ 7 w 2228"/>
                <a:gd name="T17" fmla="*/ 6 h 1934"/>
                <a:gd name="T18" fmla="*/ 8 w 2228"/>
                <a:gd name="T19" fmla="*/ 6 h 1934"/>
                <a:gd name="T20" fmla="*/ 9 w 2228"/>
                <a:gd name="T21" fmla="*/ 7 h 1934"/>
                <a:gd name="T22" fmla="*/ 10 w 2228"/>
                <a:gd name="T23" fmla="*/ 7 h 1934"/>
                <a:gd name="T24" fmla="*/ 10 w 2228"/>
                <a:gd name="T25" fmla="*/ 6 h 1934"/>
                <a:gd name="T26" fmla="*/ 10 w 2228"/>
                <a:gd name="T27" fmla="*/ 5 h 1934"/>
                <a:gd name="T28" fmla="*/ 10 w 2228"/>
                <a:gd name="T29" fmla="*/ 3 h 1934"/>
                <a:gd name="T30" fmla="*/ 9 w 2228"/>
                <a:gd name="T31" fmla="*/ 1 h 1934"/>
                <a:gd name="T32" fmla="*/ 9 w 2228"/>
                <a:gd name="T33" fmla="*/ 0 h 1934"/>
                <a:gd name="T34" fmla="*/ 8 w 2228"/>
                <a:gd name="T35" fmla="*/ 0 h 1934"/>
                <a:gd name="T36" fmla="*/ 7 w 2228"/>
                <a:gd name="T37" fmla="*/ 0 h 1934"/>
                <a:gd name="T38" fmla="*/ 6 w 2228"/>
                <a:gd name="T39" fmla="*/ 0 h 1934"/>
                <a:gd name="T40" fmla="*/ 5 w 2228"/>
                <a:gd name="T41" fmla="*/ 1 h 1934"/>
                <a:gd name="T42" fmla="*/ 5 w 2228"/>
                <a:gd name="T43" fmla="*/ 0 h 1934"/>
                <a:gd name="T44" fmla="*/ 4 w 2228"/>
                <a:gd name="T45" fmla="*/ 2 h 1934"/>
                <a:gd name="T46" fmla="*/ 3 w 2228"/>
                <a:gd name="T47" fmla="*/ 2 h 1934"/>
                <a:gd name="T48" fmla="*/ 0 w 2228"/>
                <a:gd name="T49" fmla="*/ 4 h 1934"/>
                <a:gd name="T50" fmla="*/ 0 w 2228"/>
                <a:gd name="T51" fmla="*/ 4 h 19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28"/>
                <a:gd name="T79" fmla="*/ 0 h 1934"/>
                <a:gd name="T80" fmla="*/ 2228 w 2228"/>
                <a:gd name="T81" fmla="*/ 1934 h 19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28" h="1934">
                  <a:moveTo>
                    <a:pt x="109" y="972"/>
                  </a:moveTo>
                  <a:lnTo>
                    <a:pt x="0" y="1094"/>
                  </a:lnTo>
                  <a:lnTo>
                    <a:pt x="353" y="1437"/>
                  </a:lnTo>
                  <a:lnTo>
                    <a:pt x="662" y="1796"/>
                  </a:lnTo>
                  <a:lnTo>
                    <a:pt x="750" y="1934"/>
                  </a:lnTo>
                  <a:lnTo>
                    <a:pt x="838" y="1907"/>
                  </a:lnTo>
                  <a:lnTo>
                    <a:pt x="1136" y="1670"/>
                  </a:lnTo>
                  <a:lnTo>
                    <a:pt x="1306" y="1471"/>
                  </a:lnTo>
                  <a:lnTo>
                    <a:pt x="1511" y="1382"/>
                  </a:lnTo>
                  <a:lnTo>
                    <a:pt x="1692" y="1399"/>
                  </a:lnTo>
                  <a:lnTo>
                    <a:pt x="2029" y="1471"/>
                  </a:lnTo>
                  <a:lnTo>
                    <a:pt x="2162" y="1459"/>
                  </a:lnTo>
                  <a:lnTo>
                    <a:pt x="2228" y="1415"/>
                  </a:lnTo>
                  <a:lnTo>
                    <a:pt x="2205" y="1083"/>
                  </a:lnTo>
                  <a:lnTo>
                    <a:pt x="2079" y="586"/>
                  </a:lnTo>
                  <a:lnTo>
                    <a:pt x="2007" y="161"/>
                  </a:lnTo>
                  <a:lnTo>
                    <a:pt x="1968" y="16"/>
                  </a:lnTo>
                  <a:lnTo>
                    <a:pt x="1808" y="0"/>
                  </a:lnTo>
                  <a:lnTo>
                    <a:pt x="1461" y="77"/>
                  </a:lnTo>
                  <a:lnTo>
                    <a:pt x="1324" y="122"/>
                  </a:lnTo>
                  <a:lnTo>
                    <a:pt x="1180" y="188"/>
                  </a:lnTo>
                  <a:lnTo>
                    <a:pt x="1114" y="122"/>
                  </a:lnTo>
                  <a:lnTo>
                    <a:pt x="832" y="353"/>
                  </a:lnTo>
                  <a:lnTo>
                    <a:pt x="689" y="437"/>
                  </a:lnTo>
                  <a:lnTo>
                    <a:pt x="109" y="972"/>
                  </a:lnTo>
                  <a:close/>
                </a:path>
              </a:pathLst>
            </a:custGeom>
            <a:solidFill>
              <a:srgbClr val="FFE5D9"/>
            </a:solidFill>
            <a:ln w="9525">
              <a:noFill/>
              <a:round/>
              <a:headEnd/>
              <a:tailEnd/>
            </a:ln>
          </p:spPr>
          <p:txBody>
            <a:bodyPr/>
            <a:lstStyle/>
            <a:p>
              <a:endParaRPr lang="fr-FR"/>
            </a:p>
          </p:txBody>
        </p:sp>
        <p:sp>
          <p:nvSpPr>
            <p:cNvPr id="19541" name="Freeform 334"/>
            <p:cNvSpPr>
              <a:spLocks/>
            </p:cNvSpPr>
            <p:nvPr/>
          </p:nvSpPr>
          <p:spPr bwMode="auto">
            <a:xfrm>
              <a:off x="1988" y="2082"/>
              <a:ext cx="234" cy="284"/>
            </a:xfrm>
            <a:custGeom>
              <a:avLst/>
              <a:gdLst>
                <a:gd name="T0" fmla="*/ 3 w 1409"/>
                <a:gd name="T1" fmla="*/ 1 h 1706"/>
                <a:gd name="T2" fmla="*/ 0 w 1409"/>
                <a:gd name="T3" fmla="*/ 3 h 1706"/>
                <a:gd name="T4" fmla="*/ 1 w 1409"/>
                <a:gd name="T5" fmla="*/ 4 h 1706"/>
                <a:gd name="T6" fmla="*/ 2 w 1409"/>
                <a:gd name="T7" fmla="*/ 6 h 1706"/>
                <a:gd name="T8" fmla="*/ 3 w 1409"/>
                <a:gd name="T9" fmla="*/ 8 h 1706"/>
                <a:gd name="T10" fmla="*/ 3 w 1409"/>
                <a:gd name="T11" fmla="*/ 7 h 1706"/>
                <a:gd name="T12" fmla="*/ 2 w 1409"/>
                <a:gd name="T13" fmla="*/ 6 h 1706"/>
                <a:gd name="T14" fmla="*/ 1 w 1409"/>
                <a:gd name="T15" fmla="*/ 5 h 1706"/>
                <a:gd name="T16" fmla="*/ 1 w 1409"/>
                <a:gd name="T17" fmla="*/ 3 h 1706"/>
                <a:gd name="T18" fmla="*/ 2 w 1409"/>
                <a:gd name="T19" fmla="*/ 3 h 1706"/>
                <a:gd name="T20" fmla="*/ 3 w 1409"/>
                <a:gd name="T21" fmla="*/ 2 h 1706"/>
                <a:gd name="T22" fmla="*/ 5 w 1409"/>
                <a:gd name="T23" fmla="*/ 1 h 1706"/>
                <a:gd name="T24" fmla="*/ 6 w 1409"/>
                <a:gd name="T25" fmla="*/ 1 h 1706"/>
                <a:gd name="T26" fmla="*/ 6 w 1409"/>
                <a:gd name="T27" fmla="*/ 0 h 1706"/>
                <a:gd name="T28" fmla="*/ 5 w 1409"/>
                <a:gd name="T29" fmla="*/ 0 h 1706"/>
                <a:gd name="T30" fmla="*/ 3 w 1409"/>
                <a:gd name="T31" fmla="*/ 1 h 1706"/>
                <a:gd name="T32" fmla="*/ 3 w 1409"/>
                <a:gd name="T33" fmla="*/ 1 h 17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09"/>
                <a:gd name="T52" fmla="*/ 0 h 1706"/>
                <a:gd name="T53" fmla="*/ 1409 w 1409"/>
                <a:gd name="T54" fmla="*/ 1706 h 17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09" h="1706">
                  <a:moveTo>
                    <a:pt x="737" y="322"/>
                  </a:moveTo>
                  <a:lnTo>
                    <a:pt x="0" y="715"/>
                  </a:lnTo>
                  <a:lnTo>
                    <a:pt x="199" y="987"/>
                  </a:lnTo>
                  <a:lnTo>
                    <a:pt x="496" y="1386"/>
                  </a:lnTo>
                  <a:lnTo>
                    <a:pt x="705" y="1706"/>
                  </a:lnTo>
                  <a:lnTo>
                    <a:pt x="628" y="1485"/>
                  </a:lnTo>
                  <a:lnTo>
                    <a:pt x="463" y="1280"/>
                  </a:lnTo>
                  <a:lnTo>
                    <a:pt x="287" y="1009"/>
                  </a:lnTo>
                  <a:lnTo>
                    <a:pt x="135" y="751"/>
                  </a:lnTo>
                  <a:lnTo>
                    <a:pt x="444" y="568"/>
                  </a:lnTo>
                  <a:lnTo>
                    <a:pt x="667" y="487"/>
                  </a:lnTo>
                  <a:lnTo>
                    <a:pt x="1169" y="287"/>
                  </a:lnTo>
                  <a:lnTo>
                    <a:pt x="1362" y="158"/>
                  </a:lnTo>
                  <a:lnTo>
                    <a:pt x="1409" y="0"/>
                  </a:lnTo>
                  <a:lnTo>
                    <a:pt x="1128" y="117"/>
                  </a:lnTo>
                  <a:lnTo>
                    <a:pt x="737" y="322"/>
                  </a:lnTo>
                  <a:close/>
                </a:path>
              </a:pathLst>
            </a:custGeom>
            <a:solidFill>
              <a:srgbClr val="FFBFBF"/>
            </a:solidFill>
            <a:ln w="9525">
              <a:noFill/>
              <a:round/>
              <a:headEnd/>
              <a:tailEnd/>
            </a:ln>
          </p:spPr>
          <p:txBody>
            <a:bodyPr/>
            <a:lstStyle/>
            <a:p>
              <a:endParaRPr lang="fr-FR"/>
            </a:p>
          </p:txBody>
        </p:sp>
        <p:sp>
          <p:nvSpPr>
            <p:cNvPr id="19542" name="Freeform 335"/>
            <p:cNvSpPr>
              <a:spLocks/>
            </p:cNvSpPr>
            <p:nvPr/>
          </p:nvSpPr>
          <p:spPr bwMode="auto">
            <a:xfrm>
              <a:off x="2305" y="2316"/>
              <a:ext cx="26" cy="25"/>
            </a:xfrm>
            <a:custGeom>
              <a:avLst/>
              <a:gdLst>
                <a:gd name="T0" fmla="*/ 0 w 160"/>
                <a:gd name="T1" fmla="*/ 0 h 149"/>
                <a:gd name="T2" fmla="*/ 0 w 160"/>
                <a:gd name="T3" fmla="*/ 1 h 149"/>
                <a:gd name="T4" fmla="*/ 1 w 160"/>
                <a:gd name="T5" fmla="*/ 1 h 149"/>
                <a:gd name="T6" fmla="*/ 1 w 160"/>
                <a:gd name="T7" fmla="*/ 1 h 149"/>
                <a:gd name="T8" fmla="*/ 0 w 160"/>
                <a:gd name="T9" fmla="*/ 0 h 149"/>
                <a:gd name="T10" fmla="*/ 0 w 160"/>
                <a:gd name="T11" fmla="*/ 0 h 149"/>
                <a:gd name="T12" fmla="*/ 0 w 160"/>
                <a:gd name="T13" fmla="*/ 0 h 149"/>
                <a:gd name="T14" fmla="*/ 0 w 160"/>
                <a:gd name="T15" fmla="*/ 0 h 149"/>
                <a:gd name="T16" fmla="*/ 0 60000 65536"/>
                <a:gd name="T17" fmla="*/ 0 60000 65536"/>
                <a:gd name="T18" fmla="*/ 0 60000 65536"/>
                <a:gd name="T19" fmla="*/ 0 60000 65536"/>
                <a:gd name="T20" fmla="*/ 0 60000 65536"/>
                <a:gd name="T21" fmla="*/ 0 60000 65536"/>
                <a:gd name="T22" fmla="*/ 0 60000 65536"/>
                <a:gd name="T23" fmla="*/ 0 60000 65536"/>
                <a:gd name="T24" fmla="*/ 0 w 160"/>
                <a:gd name="T25" fmla="*/ 0 h 149"/>
                <a:gd name="T26" fmla="*/ 160 w 160"/>
                <a:gd name="T27" fmla="*/ 149 h 1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 h="149">
                  <a:moveTo>
                    <a:pt x="0" y="11"/>
                  </a:moveTo>
                  <a:lnTo>
                    <a:pt x="88" y="122"/>
                  </a:lnTo>
                  <a:lnTo>
                    <a:pt x="133" y="149"/>
                  </a:lnTo>
                  <a:lnTo>
                    <a:pt x="160" y="122"/>
                  </a:lnTo>
                  <a:lnTo>
                    <a:pt x="72" y="33"/>
                  </a:lnTo>
                  <a:lnTo>
                    <a:pt x="28" y="0"/>
                  </a:lnTo>
                  <a:lnTo>
                    <a:pt x="0" y="11"/>
                  </a:lnTo>
                  <a:close/>
                </a:path>
              </a:pathLst>
            </a:custGeom>
            <a:solidFill>
              <a:srgbClr val="D3EDED"/>
            </a:solidFill>
            <a:ln w="9525">
              <a:noFill/>
              <a:round/>
              <a:headEnd/>
              <a:tailEnd/>
            </a:ln>
          </p:spPr>
          <p:txBody>
            <a:bodyPr/>
            <a:lstStyle/>
            <a:p>
              <a:endParaRPr lang="fr-FR"/>
            </a:p>
          </p:txBody>
        </p:sp>
        <p:sp>
          <p:nvSpPr>
            <p:cNvPr id="19543" name="Freeform 336"/>
            <p:cNvSpPr>
              <a:spLocks/>
            </p:cNvSpPr>
            <p:nvPr/>
          </p:nvSpPr>
          <p:spPr bwMode="auto">
            <a:xfrm>
              <a:off x="2235" y="2250"/>
              <a:ext cx="19" cy="25"/>
            </a:xfrm>
            <a:custGeom>
              <a:avLst/>
              <a:gdLst>
                <a:gd name="T0" fmla="*/ 0 w 116"/>
                <a:gd name="T1" fmla="*/ 1 h 149"/>
                <a:gd name="T2" fmla="*/ 0 w 116"/>
                <a:gd name="T3" fmla="*/ 0 h 149"/>
                <a:gd name="T4" fmla="*/ 0 w 116"/>
                <a:gd name="T5" fmla="*/ 0 h 149"/>
                <a:gd name="T6" fmla="*/ 0 w 116"/>
                <a:gd name="T7" fmla="*/ 0 h 149"/>
                <a:gd name="T8" fmla="*/ 0 w 116"/>
                <a:gd name="T9" fmla="*/ 1 h 149"/>
                <a:gd name="T10" fmla="*/ 0 w 116"/>
                <a:gd name="T11" fmla="*/ 1 h 149"/>
                <a:gd name="T12" fmla="*/ 0 w 116"/>
                <a:gd name="T13" fmla="*/ 1 h 149"/>
                <a:gd name="T14" fmla="*/ 0 60000 65536"/>
                <a:gd name="T15" fmla="*/ 0 60000 65536"/>
                <a:gd name="T16" fmla="*/ 0 60000 65536"/>
                <a:gd name="T17" fmla="*/ 0 60000 65536"/>
                <a:gd name="T18" fmla="*/ 0 60000 65536"/>
                <a:gd name="T19" fmla="*/ 0 60000 65536"/>
                <a:gd name="T20" fmla="*/ 0 60000 65536"/>
                <a:gd name="T21" fmla="*/ 0 w 116"/>
                <a:gd name="T22" fmla="*/ 0 h 149"/>
                <a:gd name="T23" fmla="*/ 116 w 116"/>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49">
                  <a:moveTo>
                    <a:pt x="116" y="133"/>
                  </a:moveTo>
                  <a:lnTo>
                    <a:pt x="72" y="0"/>
                  </a:lnTo>
                  <a:lnTo>
                    <a:pt x="38" y="56"/>
                  </a:lnTo>
                  <a:lnTo>
                    <a:pt x="0" y="67"/>
                  </a:lnTo>
                  <a:lnTo>
                    <a:pt x="0" y="149"/>
                  </a:lnTo>
                  <a:lnTo>
                    <a:pt x="116" y="133"/>
                  </a:lnTo>
                  <a:close/>
                </a:path>
              </a:pathLst>
            </a:custGeom>
            <a:solidFill>
              <a:srgbClr val="FFE5D9"/>
            </a:solidFill>
            <a:ln w="9525">
              <a:noFill/>
              <a:round/>
              <a:headEnd/>
              <a:tailEnd/>
            </a:ln>
          </p:spPr>
          <p:txBody>
            <a:bodyPr/>
            <a:lstStyle/>
            <a:p>
              <a:endParaRPr lang="fr-FR"/>
            </a:p>
          </p:txBody>
        </p:sp>
        <p:sp>
          <p:nvSpPr>
            <p:cNvPr id="19544" name="Freeform 337"/>
            <p:cNvSpPr>
              <a:spLocks/>
            </p:cNvSpPr>
            <p:nvPr/>
          </p:nvSpPr>
          <p:spPr bwMode="auto">
            <a:xfrm>
              <a:off x="2170" y="2270"/>
              <a:ext cx="140" cy="74"/>
            </a:xfrm>
            <a:custGeom>
              <a:avLst/>
              <a:gdLst>
                <a:gd name="T0" fmla="*/ 0 w 844"/>
                <a:gd name="T1" fmla="*/ 2 h 448"/>
                <a:gd name="T2" fmla="*/ 0 w 844"/>
                <a:gd name="T3" fmla="*/ 1 h 448"/>
                <a:gd name="T4" fmla="*/ 0 w 844"/>
                <a:gd name="T5" fmla="*/ 1 h 448"/>
                <a:gd name="T6" fmla="*/ 0 w 844"/>
                <a:gd name="T7" fmla="*/ 1 h 448"/>
                <a:gd name="T8" fmla="*/ 1 w 844"/>
                <a:gd name="T9" fmla="*/ 1 h 448"/>
                <a:gd name="T10" fmla="*/ 2 w 844"/>
                <a:gd name="T11" fmla="*/ 1 h 448"/>
                <a:gd name="T12" fmla="*/ 2 w 844"/>
                <a:gd name="T13" fmla="*/ 0 h 448"/>
                <a:gd name="T14" fmla="*/ 2 w 844"/>
                <a:gd name="T15" fmla="*/ 0 h 448"/>
                <a:gd name="T16" fmla="*/ 2 w 844"/>
                <a:gd name="T17" fmla="*/ 0 h 448"/>
                <a:gd name="T18" fmla="*/ 2 w 844"/>
                <a:gd name="T19" fmla="*/ 0 h 448"/>
                <a:gd name="T20" fmla="*/ 2 w 844"/>
                <a:gd name="T21" fmla="*/ 0 h 448"/>
                <a:gd name="T22" fmla="*/ 3 w 844"/>
                <a:gd name="T23" fmla="*/ 1 h 448"/>
                <a:gd name="T24" fmla="*/ 4 w 844"/>
                <a:gd name="T25" fmla="*/ 1 h 448"/>
                <a:gd name="T26" fmla="*/ 4 w 844"/>
                <a:gd name="T27" fmla="*/ 1 h 448"/>
                <a:gd name="T28" fmla="*/ 4 w 844"/>
                <a:gd name="T29" fmla="*/ 1 h 448"/>
                <a:gd name="T30" fmla="*/ 2 w 844"/>
                <a:gd name="T31" fmla="*/ 1 h 448"/>
                <a:gd name="T32" fmla="*/ 2 w 844"/>
                <a:gd name="T33" fmla="*/ 1 h 448"/>
                <a:gd name="T34" fmla="*/ 2 w 844"/>
                <a:gd name="T35" fmla="*/ 1 h 448"/>
                <a:gd name="T36" fmla="*/ 0 w 844"/>
                <a:gd name="T37" fmla="*/ 2 h 448"/>
                <a:gd name="T38" fmla="*/ 0 w 844"/>
                <a:gd name="T39" fmla="*/ 2 h 4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44"/>
                <a:gd name="T61" fmla="*/ 0 h 448"/>
                <a:gd name="T62" fmla="*/ 844 w 844"/>
                <a:gd name="T63" fmla="*/ 448 h 4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44" h="448">
                  <a:moveTo>
                    <a:pt x="61" y="448"/>
                  </a:moveTo>
                  <a:lnTo>
                    <a:pt x="0" y="326"/>
                  </a:lnTo>
                  <a:lnTo>
                    <a:pt x="61" y="315"/>
                  </a:lnTo>
                  <a:lnTo>
                    <a:pt x="89" y="348"/>
                  </a:lnTo>
                  <a:lnTo>
                    <a:pt x="292" y="182"/>
                  </a:lnTo>
                  <a:lnTo>
                    <a:pt x="375" y="132"/>
                  </a:lnTo>
                  <a:lnTo>
                    <a:pt x="409" y="27"/>
                  </a:lnTo>
                  <a:lnTo>
                    <a:pt x="436" y="10"/>
                  </a:lnTo>
                  <a:lnTo>
                    <a:pt x="480" y="0"/>
                  </a:lnTo>
                  <a:lnTo>
                    <a:pt x="507" y="10"/>
                  </a:lnTo>
                  <a:lnTo>
                    <a:pt x="470" y="127"/>
                  </a:lnTo>
                  <a:lnTo>
                    <a:pt x="624" y="170"/>
                  </a:lnTo>
                  <a:lnTo>
                    <a:pt x="789" y="193"/>
                  </a:lnTo>
                  <a:lnTo>
                    <a:pt x="844" y="204"/>
                  </a:lnTo>
                  <a:lnTo>
                    <a:pt x="800" y="265"/>
                  </a:lnTo>
                  <a:lnTo>
                    <a:pt x="446" y="223"/>
                  </a:lnTo>
                  <a:lnTo>
                    <a:pt x="434" y="248"/>
                  </a:lnTo>
                  <a:lnTo>
                    <a:pt x="382" y="191"/>
                  </a:lnTo>
                  <a:lnTo>
                    <a:pt x="61" y="448"/>
                  </a:lnTo>
                  <a:close/>
                </a:path>
              </a:pathLst>
            </a:custGeom>
            <a:solidFill>
              <a:srgbClr val="CCA699"/>
            </a:solidFill>
            <a:ln w="9525">
              <a:noFill/>
              <a:round/>
              <a:headEnd/>
              <a:tailEnd/>
            </a:ln>
          </p:spPr>
          <p:txBody>
            <a:bodyPr/>
            <a:lstStyle/>
            <a:p>
              <a:endParaRPr lang="fr-FR"/>
            </a:p>
          </p:txBody>
        </p:sp>
        <p:sp>
          <p:nvSpPr>
            <p:cNvPr id="19545" name="Freeform 338"/>
            <p:cNvSpPr>
              <a:spLocks/>
            </p:cNvSpPr>
            <p:nvPr/>
          </p:nvSpPr>
          <p:spPr bwMode="auto">
            <a:xfrm>
              <a:off x="2189" y="2293"/>
              <a:ext cx="107" cy="46"/>
            </a:xfrm>
            <a:custGeom>
              <a:avLst/>
              <a:gdLst>
                <a:gd name="T0" fmla="*/ 0 w 646"/>
                <a:gd name="T1" fmla="*/ 1 h 276"/>
                <a:gd name="T2" fmla="*/ 0 w 646"/>
                <a:gd name="T3" fmla="*/ 1 h 276"/>
                <a:gd name="T4" fmla="*/ 0 w 646"/>
                <a:gd name="T5" fmla="*/ 0 h 276"/>
                <a:gd name="T6" fmla="*/ 1 w 646"/>
                <a:gd name="T7" fmla="*/ 0 h 276"/>
                <a:gd name="T8" fmla="*/ 1 w 646"/>
                <a:gd name="T9" fmla="*/ 0 h 276"/>
                <a:gd name="T10" fmla="*/ 1 w 646"/>
                <a:gd name="T11" fmla="*/ 0 h 276"/>
                <a:gd name="T12" fmla="*/ 1 w 646"/>
                <a:gd name="T13" fmla="*/ 0 h 276"/>
                <a:gd name="T14" fmla="*/ 2 w 646"/>
                <a:gd name="T15" fmla="*/ 0 h 276"/>
                <a:gd name="T16" fmla="*/ 2 w 646"/>
                <a:gd name="T17" fmla="*/ 0 h 276"/>
                <a:gd name="T18" fmla="*/ 3 w 646"/>
                <a:gd name="T19" fmla="*/ 0 h 276"/>
                <a:gd name="T20" fmla="*/ 3 w 646"/>
                <a:gd name="T21" fmla="*/ 0 h 276"/>
                <a:gd name="T22" fmla="*/ 3 w 646"/>
                <a:gd name="T23" fmla="*/ 1 h 276"/>
                <a:gd name="T24" fmla="*/ 3 w 646"/>
                <a:gd name="T25" fmla="*/ 1 h 276"/>
                <a:gd name="T26" fmla="*/ 2 w 646"/>
                <a:gd name="T27" fmla="*/ 1 h 276"/>
                <a:gd name="T28" fmla="*/ 1 w 646"/>
                <a:gd name="T29" fmla="*/ 1 h 276"/>
                <a:gd name="T30" fmla="*/ 0 w 646"/>
                <a:gd name="T31" fmla="*/ 1 h 276"/>
                <a:gd name="T32" fmla="*/ 0 w 646"/>
                <a:gd name="T33" fmla="*/ 1 h 2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6"/>
                <a:gd name="T52" fmla="*/ 0 h 276"/>
                <a:gd name="T53" fmla="*/ 646 w 646"/>
                <a:gd name="T54" fmla="*/ 276 h 2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6" h="276">
                  <a:moveTo>
                    <a:pt x="56" y="254"/>
                  </a:moveTo>
                  <a:lnTo>
                    <a:pt x="0" y="210"/>
                  </a:lnTo>
                  <a:lnTo>
                    <a:pt x="123" y="81"/>
                  </a:lnTo>
                  <a:lnTo>
                    <a:pt x="240" y="23"/>
                  </a:lnTo>
                  <a:lnTo>
                    <a:pt x="267" y="59"/>
                  </a:lnTo>
                  <a:lnTo>
                    <a:pt x="322" y="99"/>
                  </a:lnTo>
                  <a:lnTo>
                    <a:pt x="334" y="81"/>
                  </a:lnTo>
                  <a:lnTo>
                    <a:pt x="348" y="66"/>
                  </a:lnTo>
                  <a:lnTo>
                    <a:pt x="364" y="0"/>
                  </a:lnTo>
                  <a:lnTo>
                    <a:pt x="580" y="61"/>
                  </a:lnTo>
                  <a:lnTo>
                    <a:pt x="646" y="72"/>
                  </a:lnTo>
                  <a:lnTo>
                    <a:pt x="646" y="138"/>
                  </a:lnTo>
                  <a:lnTo>
                    <a:pt x="569" y="193"/>
                  </a:lnTo>
                  <a:lnTo>
                    <a:pt x="463" y="210"/>
                  </a:lnTo>
                  <a:lnTo>
                    <a:pt x="199" y="276"/>
                  </a:lnTo>
                  <a:lnTo>
                    <a:pt x="56" y="254"/>
                  </a:lnTo>
                  <a:close/>
                </a:path>
              </a:pathLst>
            </a:custGeom>
            <a:solidFill>
              <a:srgbClr val="F2E5F2"/>
            </a:solidFill>
            <a:ln w="9525">
              <a:noFill/>
              <a:round/>
              <a:headEnd/>
              <a:tailEnd/>
            </a:ln>
          </p:spPr>
          <p:txBody>
            <a:bodyPr/>
            <a:lstStyle/>
            <a:p>
              <a:endParaRPr lang="fr-FR"/>
            </a:p>
          </p:txBody>
        </p:sp>
        <p:sp>
          <p:nvSpPr>
            <p:cNvPr id="19546" name="Freeform 339"/>
            <p:cNvSpPr>
              <a:spLocks/>
            </p:cNvSpPr>
            <p:nvPr/>
          </p:nvSpPr>
          <p:spPr bwMode="auto">
            <a:xfrm>
              <a:off x="2155" y="2324"/>
              <a:ext cx="140" cy="85"/>
            </a:xfrm>
            <a:custGeom>
              <a:avLst/>
              <a:gdLst>
                <a:gd name="T0" fmla="*/ 0 w 839"/>
                <a:gd name="T1" fmla="*/ 1 h 512"/>
                <a:gd name="T2" fmla="*/ 1 w 839"/>
                <a:gd name="T3" fmla="*/ 1 h 512"/>
                <a:gd name="T4" fmla="*/ 0 w 839"/>
                <a:gd name="T5" fmla="*/ 2 h 512"/>
                <a:gd name="T6" fmla="*/ 0 w 839"/>
                <a:gd name="T7" fmla="*/ 2 h 512"/>
                <a:gd name="T8" fmla="*/ 1 w 839"/>
                <a:gd name="T9" fmla="*/ 2 h 512"/>
                <a:gd name="T10" fmla="*/ 1 w 839"/>
                <a:gd name="T11" fmla="*/ 2 h 512"/>
                <a:gd name="T12" fmla="*/ 1 w 839"/>
                <a:gd name="T13" fmla="*/ 2 h 512"/>
                <a:gd name="T14" fmla="*/ 1 w 839"/>
                <a:gd name="T15" fmla="*/ 2 h 512"/>
                <a:gd name="T16" fmla="*/ 2 w 839"/>
                <a:gd name="T17" fmla="*/ 1 h 512"/>
                <a:gd name="T18" fmla="*/ 2 w 839"/>
                <a:gd name="T19" fmla="*/ 1 h 512"/>
                <a:gd name="T20" fmla="*/ 3 w 839"/>
                <a:gd name="T21" fmla="*/ 1 h 512"/>
                <a:gd name="T22" fmla="*/ 3 w 839"/>
                <a:gd name="T23" fmla="*/ 1 h 512"/>
                <a:gd name="T24" fmla="*/ 3 w 839"/>
                <a:gd name="T25" fmla="*/ 1 h 512"/>
                <a:gd name="T26" fmla="*/ 3 w 839"/>
                <a:gd name="T27" fmla="*/ 2 h 512"/>
                <a:gd name="T28" fmla="*/ 4 w 839"/>
                <a:gd name="T29" fmla="*/ 2 h 512"/>
                <a:gd name="T30" fmla="*/ 4 w 839"/>
                <a:gd name="T31" fmla="*/ 1 h 512"/>
                <a:gd name="T32" fmla="*/ 4 w 839"/>
                <a:gd name="T33" fmla="*/ 1 h 512"/>
                <a:gd name="T34" fmla="*/ 4 w 839"/>
                <a:gd name="T35" fmla="*/ 1 h 512"/>
                <a:gd name="T36" fmla="*/ 4 w 839"/>
                <a:gd name="T37" fmla="*/ 0 h 512"/>
                <a:gd name="T38" fmla="*/ 3 w 839"/>
                <a:gd name="T39" fmla="*/ 0 h 512"/>
                <a:gd name="T40" fmla="*/ 3 w 839"/>
                <a:gd name="T41" fmla="*/ 0 h 512"/>
                <a:gd name="T42" fmla="*/ 2 w 839"/>
                <a:gd name="T43" fmla="*/ 0 h 512"/>
                <a:gd name="T44" fmla="*/ 2 w 839"/>
                <a:gd name="T45" fmla="*/ 0 h 512"/>
                <a:gd name="T46" fmla="*/ 1 w 839"/>
                <a:gd name="T47" fmla="*/ 0 h 512"/>
                <a:gd name="T48" fmla="*/ 1 w 839"/>
                <a:gd name="T49" fmla="*/ 0 h 512"/>
                <a:gd name="T50" fmla="*/ 0 w 839"/>
                <a:gd name="T51" fmla="*/ 1 h 512"/>
                <a:gd name="T52" fmla="*/ 0 w 839"/>
                <a:gd name="T53" fmla="*/ 1 h 5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39"/>
                <a:gd name="T82" fmla="*/ 0 h 512"/>
                <a:gd name="T83" fmla="*/ 839 w 839"/>
                <a:gd name="T84" fmla="*/ 512 h 5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39" h="512">
                  <a:moveTo>
                    <a:pt x="48" y="195"/>
                  </a:moveTo>
                  <a:lnTo>
                    <a:pt x="91" y="313"/>
                  </a:lnTo>
                  <a:lnTo>
                    <a:pt x="0" y="453"/>
                  </a:lnTo>
                  <a:lnTo>
                    <a:pt x="10" y="486"/>
                  </a:lnTo>
                  <a:lnTo>
                    <a:pt x="97" y="496"/>
                  </a:lnTo>
                  <a:lnTo>
                    <a:pt x="135" y="512"/>
                  </a:lnTo>
                  <a:lnTo>
                    <a:pt x="103" y="458"/>
                  </a:lnTo>
                  <a:lnTo>
                    <a:pt x="290" y="393"/>
                  </a:lnTo>
                  <a:lnTo>
                    <a:pt x="382" y="323"/>
                  </a:lnTo>
                  <a:lnTo>
                    <a:pt x="425" y="226"/>
                  </a:lnTo>
                  <a:lnTo>
                    <a:pt x="555" y="242"/>
                  </a:lnTo>
                  <a:lnTo>
                    <a:pt x="630" y="258"/>
                  </a:lnTo>
                  <a:lnTo>
                    <a:pt x="662" y="302"/>
                  </a:lnTo>
                  <a:lnTo>
                    <a:pt x="646" y="372"/>
                  </a:lnTo>
                  <a:lnTo>
                    <a:pt x="781" y="383"/>
                  </a:lnTo>
                  <a:lnTo>
                    <a:pt x="764" y="340"/>
                  </a:lnTo>
                  <a:lnTo>
                    <a:pt x="807" y="270"/>
                  </a:lnTo>
                  <a:lnTo>
                    <a:pt x="839" y="167"/>
                  </a:lnTo>
                  <a:lnTo>
                    <a:pt x="797" y="70"/>
                  </a:lnTo>
                  <a:lnTo>
                    <a:pt x="727" y="32"/>
                  </a:lnTo>
                  <a:lnTo>
                    <a:pt x="651" y="0"/>
                  </a:lnTo>
                  <a:lnTo>
                    <a:pt x="452" y="86"/>
                  </a:lnTo>
                  <a:lnTo>
                    <a:pt x="306" y="76"/>
                  </a:lnTo>
                  <a:lnTo>
                    <a:pt x="226" y="48"/>
                  </a:lnTo>
                  <a:lnTo>
                    <a:pt x="113" y="113"/>
                  </a:lnTo>
                  <a:lnTo>
                    <a:pt x="48" y="195"/>
                  </a:lnTo>
                  <a:close/>
                </a:path>
              </a:pathLst>
            </a:custGeom>
            <a:solidFill>
              <a:srgbClr val="66997F"/>
            </a:solidFill>
            <a:ln w="9525">
              <a:noFill/>
              <a:round/>
              <a:headEnd/>
              <a:tailEnd/>
            </a:ln>
          </p:spPr>
          <p:txBody>
            <a:bodyPr/>
            <a:lstStyle/>
            <a:p>
              <a:endParaRPr lang="fr-FR"/>
            </a:p>
          </p:txBody>
        </p:sp>
        <p:sp>
          <p:nvSpPr>
            <p:cNvPr id="19547" name="Freeform 340"/>
            <p:cNvSpPr>
              <a:spLocks/>
            </p:cNvSpPr>
            <p:nvPr/>
          </p:nvSpPr>
          <p:spPr bwMode="auto">
            <a:xfrm>
              <a:off x="2010" y="2106"/>
              <a:ext cx="200" cy="209"/>
            </a:xfrm>
            <a:custGeom>
              <a:avLst/>
              <a:gdLst>
                <a:gd name="T0" fmla="*/ 5 w 1202"/>
                <a:gd name="T1" fmla="*/ 0 h 1249"/>
                <a:gd name="T2" fmla="*/ 4 w 1202"/>
                <a:gd name="T3" fmla="*/ 1 h 1249"/>
                <a:gd name="T4" fmla="*/ 2 w 1202"/>
                <a:gd name="T5" fmla="*/ 1 h 1249"/>
                <a:gd name="T6" fmla="*/ 1 w 1202"/>
                <a:gd name="T7" fmla="*/ 2 h 1249"/>
                <a:gd name="T8" fmla="*/ 0 w 1202"/>
                <a:gd name="T9" fmla="*/ 2 h 1249"/>
                <a:gd name="T10" fmla="*/ 0 w 1202"/>
                <a:gd name="T11" fmla="*/ 3 h 1249"/>
                <a:gd name="T12" fmla="*/ 1 w 1202"/>
                <a:gd name="T13" fmla="*/ 5 h 1249"/>
                <a:gd name="T14" fmla="*/ 2 w 1202"/>
                <a:gd name="T15" fmla="*/ 6 h 1249"/>
                <a:gd name="T16" fmla="*/ 2 w 1202"/>
                <a:gd name="T17" fmla="*/ 5 h 1249"/>
                <a:gd name="T18" fmla="*/ 1 w 1202"/>
                <a:gd name="T19" fmla="*/ 4 h 1249"/>
                <a:gd name="T20" fmla="*/ 1 w 1202"/>
                <a:gd name="T21" fmla="*/ 3 h 1249"/>
                <a:gd name="T22" fmla="*/ 1 w 1202"/>
                <a:gd name="T23" fmla="*/ 2 h 1249"/>
                <a:gd name="T24" fmla="*/ 2 w 1202"/>
                <a:gd name="T25" fmla="*/ 2 h 1249"/>
                <a:gd name="T26" fmla="*/ 3 w 1202"/>
                <a:gd name="T27" fmla="*/ 2 h 1249"/>
                <a:gd name="T28" fmla="*/ 4 w 1202"/>
                <a:gd name="T29" fmla="*/ 1 h 1249"/>
                <a:gd name="T30" fmla="*/ 5 w 1202"/>
                <a:gd name="T31" fmla="*/ 1 h 1249"/>
                <a:gd name="T32" fmla="*/ 5 w 1202"/>
                <a:gd name="T33" fmla="*/ 0 h 1249"/>
                <a:gd name="T34" fmla="*/ 5 w 1202"/>
                <a:gd name="T35" fmla="*/ 0 h 12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2"/>
                <a:gd name="T55" fmla="*/ 0 h 1249"/>
                <a:gd name="T56" fmla="*/ 1202 w 1202"/>
                <a:gd name="T57" fmla="*/ 1249 h 124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2" h="1249">
                  <a:moveTo>
                    <a:pt x="1202" y="0"/>
                  </a:moveTo>
                  <a:lnTo>
                    <a:pt x="888" y="116"/>
                  </a:lnTo>
                  <a:lnTo>
                    <a:pt x="496" y="254"/>
                  </a:lnTo>
                  <a:lnTo>
                    <a:pt x="144" y="370"/>
                  </a:lnTo>
                  <a:lnTo>
                    <a:pt x="0" y="420"/>
                  </a:lnTo>
                  <a:lnTo>
                    <a:pt x="99" y="614"/>
                  </a:lnTo>
                  <a:lnTo>
                    <a:pt x="281" y="951"/>
                  </a:lnTo>
                  <a:lnTo>
                    <a:pt x="463" y="1249"/>
                  </a:lnTo>
                  <a:lnTo>
                    <a:pt x="375" y="1050"/>
                  </a:lnTo>
                  <a:lnTo>
                    <a:pt x="281" y="835"/>
                  </a:lnTo>
                  <a:lnTo>
                    <a:pt x="221" y="619"/>
                  </a:lnTo>
                  <a:lnTo>
                    <a:pt x="215" y="470"/>
                  </a:lnTo>
                  <a:lnTo>
                    <a:pt x="352" y="399"/>
                  </a:lnTo>
                  <a:lnTo>
                    <a:pt x="612" y="304"/>
                  </a:lnTo>
                  <a:lnTo>
                    <a:pt x="882" y="210"/>
                  </a:lnTo>
                  <a:lnTo>
                    <a:pt x="1102" y="116"/>
                  </a:lnTo>
                  <a:lnTo>
                    <a:pt x="1202" y="0"/>
                  </a:lnTo>
                  <a:close/>
                </a:path>
              </a:pathLst>
            </a:custGeom>
            <a:solidFill>
              <a:srgbClr val="FFE5E5"/>
            </a:solidFill>
            <a:ln w="9525">
              <a:noFill/>
              <a:round/>
              <a:headEnd/>
              <a:tailEnd/>
            </a:ln>
          </p:spPr>
          <p:txBody>
            <a:bodyPr/>
            <a:lstStyle/>
            <a:p>
              <a:endParaRPr lang="fr-FR"/>
            </a:p>
          </p:txBody>
        </p:sp>
        <p:sp>
          <p:nvSpPr>
            <p:cNvPr id="19548" name="Freeform 341"/>
            <p:cNvSpPr>
              <a:spLocks/>
            </p:cNvSpPr>
            <p:nvPr/>
          </p:nvSpPr>
          <p:spPr bwMode="auto">
            <a:xfrm>
              <a:off x="2226" y="2302"/>
              <a:ext cx="17" cy="72"/>
            </a:xfrm>
            <a:custGeom>
              <a:avLst/>
              <a:gdLst>
                <a:gd name="T0" fmla="*/ 0 w 104"/>
                <a:gd name="T1" fmla="*/ 0 h 429"/>
                <a:gd name="T2" fmla="*/ 0 w 104"/>
                <a:gd name="T3" fmla="*/ 1 h 429"/>
                <a:gd name="T4" fmla="*/ 0 w 104"/>
                <a:gd name="T5" fmla="*/ 2 h 429"/>
                <a:gd name="T6" fmla="*/ 0 w 104"/>
                <a:gd name="T7" fmla="*/ 2 h 429"/>
                <a:gd name="T8" fmla="*/ 0 w 104"/>
                <a:gd name="T9" fmla="*/ 2 h 429"/>
                <a:gd name="T10" fmla="*/ 0 w 104"/>
                <a:gd name="T11" fmla="*/ 2 h 429"/>
                <a:gd name="T12" fmla="*/ 0 w 104"/>
                <a:gd name="T13" fmla="*/ 1 h 429"/>
                <a:gd name="T14" fmla="*/ 0 w 104"/>
                <a:gd name="T15" fmla="*/ 0 h 429"/>
                <a:gd name="T16" fmla="*/ 0 w 104"/>
                <a:gd name="T17" fmla="*/ 0 h 429"/>
                <a:gd name="T18" fmla="*/ 0 w 104"/>
                <a:gd name="T19" fmla="*/ 0 h 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4"/>
                <a:gd name="T31" fmla="*/ 0 h 429"/>
                <a:gd name="T32" fmla="*/ 104 w 104"/>
                <a:gd name="T33" fmla="*/ 429 h 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4" h="429">
                  <a:moveTo>
                    <a:pt x="47" y="0"/>
                  </a:moveTo>
                  <a:lnTo>
                    <a:pt x="38" y="158"/>
                  </a:lnTo>
                  <a:lnTo>
                    <a:pt x="5" y="302"/>
                  </a:lnTo>
                  <a:lnTo>
                    <a:pt x="0" y="357"/>
                  </a:lnTo>
                  <a:lnTo>
                    <a:pt x="33" y="429"/>
                  </a:lnTo>
                  <a:lnTo>
                    <a:pt x="99" y="347"/>
                  </a:lnTo>
                  <a:lnTo>
                    <a:pt x="88" y="235"/>
                  </a:lnTo>
                  <a:lnTo>
                    <a:pt x="104" y="42"/>
                  </a:lnTo>
                  <a:lnTo>
                    <a:pt x="47" y="0"/>
                  </a:lnTo>
                  <a:close/>
                </a:path>
              </a:pathLst>
            </a:custGeom>
            <a:solidFill>
              <a:srgbClr val="FF7F7F"/>
            </a:solidFill>
            <a:ln w="9525">
              <a:noFill/>
              <a:round/>
              <a:headEnd/>
              <a:tailEnd/>
            </a:ln>
          </p:spPr>
          <p:txBody>
            <a:bodyPr/>
            <a:lstStyle/>
            <a:p>
              <a:endParaRPr lang="fr-FR"/>
            </a:p>
          </p:txBody>
        </p:sp>
        <p:sp>
          <p:nvSpPr>
            <p:cNvPr id="19549" name="Freeform 342"/>
            <p:cNvSpPr>
              <a:spLocks/>
            </p:cNvSpPr>
            <p:nvPr/>
          </p:nvSpPr>
          <p:spPr bwMode="auto">
            <a:xfrm>
              <a:off x="1997" y="2177"/>
              <a:ext cx="90" cy="150"/>
            </a:xfrm>
            <a:custGeom>
              <a:avLst/>
              <a:gdLst>
                <a:gd name="T0" fmla="*/ 0 w 540"/>
                <a:gd name="T1" fmla="*/ 0 h 895"/>
                <a:gd name="T2" fmla="*/ 0 w 540"/>
                <a:gd name="T3" fmla="*/ 0 h 895"/>
                <a:gd name="T4" fmla="*/ 1 w 540"/>
                <a:gd name="T5" fmla="*/ 3 h 895"/>
                <a:gd name="T6" fmla="*/ 2 w 540"/>
                <a:gd name="T7" fmla="*/ 4 h 895"/>
                <a:gd name="T8" fmla="*/ 2 w 540"/>
                <a:gd name="T9" fmla="*/ 3 h 895"/>
                <a:gd name="T10" fmla="*/ 1 w 540"/>
                <a:gd name="T11" fmla="*/ 1 h 895"/>
                <a:gd name="T12" fmla="*/ 0 w 540"/>
                <a:gd name="T13" fmla="*/ 0 h 895"/>
                <a:gd name="T14" fmla="*/ 0 w 540"/>
                <a:gd name="T15" fmla="*/ 0 h 895"/>
                <a:gd name="T16" fmla="*/ 0 60000 65536"/>
                <a:gd name="T17" fmla="*/ 0 60000 65536"/>
                <a:gd name="T18" fmla="*/ 0 60000 65536"/>
                <a:gd name="T19" fmla="*/ 0 60000 65536"/>
                <a:gd name="T20" fmla="*/ 0 60000 65536"/>
                <a:gd name="T21" fmla="*/ 0 60000 65536"/>
                <a:gd name="T22" fmla="*/ 0 60000 65536"/>
                <a:gd name="T23" fmla="*/ 0 60000 65536"/>
                <a:gd name="T24" fmla="*/ 0 w 540"/>
                <a:gd name="T25" fmla="*/ 0 h 895"/>
                <a:gd name="T26" fmla="*/ 540 w 540"/>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0" h="895">
                  <a:moveTo>
                    <a:pt x="88" y="0"/>
                  </a:moveTo>
                  <a:lnTo>
                    <a:pt x="0" y="55"/>
                  </a:lnTo>
                  <a:lnTo>
                    <a:pt x="275" y="519"/>
                  </a:lnTo>
                  <a:lnTo>
                    <a:pt x="540" y="895"/>
                  </a:lnTo>
                  <a:lnTo>
                    <a:pt x="463" y="702"/>
                  </a:lnTo>
                  <a:lnTo>
                    <a:pt x="198" y="237"/>
                  </a:lnTo>
                  <a:lnTo>
                    <a:pt x="88" y="0"/>
                  </a:lnTo>
                  <a:close/>
                </a:path>
              </a:pathLst>
            </a:custGeom>
            <a:solidFill>
              <a:srgbClr val="FFF2CC"/>
            </a:solidFill>
            <a:ln w="9525">
              <a:noFill/>
              <a:round/>
              <a:headEnd/>
              <a:tailEnd/>
            </a:ln>
          </p:spPr>
          <p:txBody>
            <a:bodyPr/>
            <a:lstStyle/>
            <a:p>
              <a:endParaRPr lang="fr-FR"/>
            </a:p>
          </p:txBody>
        </p:sp>
        <p:sp>
          <p:nvSpPr>
            <p:cNvPr id="19550" name="Freeform 343"/>
            <p:cNvSpPr>
              <a:spLocks/>
            </p:cNvSpPr>
            <p:nvPr/>
          </p:nvSpPr>
          <p:spPr bwMode="auto">
            <a:xfrm>
              <a:off x="2249" y="2215"/>
              <a:ext cx="6" cy="16"/>
            </a:xfrm>
            <a:custGeom>
              <a:avLst/>
              <a:gdLst>
                <a:gd name="T0" fmla="*/ 0 w 38"/>
                <a:gd name="T1" fmla="*/ 0 h 92"/>
                <a:gd name="T2" fmla="*/ 0 w 38"/>
                <a:gd name="T3" fmla="*/ 0 h 92"/>
                <a:gd name="T4" fmla="*/ 0 w 38"/>
                <a:gd name="T5" fmla="*/ 1 h 92"/>
                <a:gd name="T6" fmla="*/ 0 w 38"/>
                <a:gd name="T7" fmla="*/ 0 h 92"/>
                <a:gd name="T8" fmla="*/ 0 w 38"/>
                <a:gd name="T9" fmla="*/ 0 h 92"/>
                <a:gd name="T10" fmla="*/ 0 w 38"/>
                <a:gd name="T11" fmla="*/ 0 h 92"/>
                <a:gd name="T12" fmla="*/ 0 w 38"/>
                <a:gd name="T13" fmla="*/ 0 h 92"/>
                <a:gd name="T14" fmla="*/ 0 w 38"/>
                <a:gd name="T15" fmla="*/ 0 h 92"/>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92"/>
                <a:gd name="T26" fmla="*/ 38 w 38"/>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92">
                  <a:moveTo>
                    <a:pt x="10" y="0"/>
                  </a:moveTo>
                  <a:lnTo>
                    <a:pt x="0" y="35"/>
                  </a:lnTo>
                  <a:lnTo>
                    <a:pt x="2" y="92"/>
                  </a:lnTo>
                  <a:lnTo>
                    <a:pt x="20" y="75"/>
                  </a:lnTo>
                  <a:lnTo>
                    <a:pt x="35" y="45"/>
                  </a:lnTo>
                  <a:lnTo>
                    <a:pt x="38" y="16"/>
                  </a:lnTo>
                  <a:lnTo>
                    <a:pt x="10" y="0"/>
                  </a:lnTo>
                  <a:close/>
                </a:path>
              </a:pathLst>
            </a:custGeom>
            <a:solidFill>
              <a:srgbClr val="000000"/>
            </a:solidFill>
            <a:ln w="9525">
              <a:noFill/>
              <a:round/>
              <a:headEnd/>
              <a:tailEnd/>
            </a:ln>
          </p:spPr>
          <p:txBody>
            <a:bodyPr/>
            <a:lstStyle/>
            <a:p>
              <a:endParaRPr lang="fr-FR"/>
            </a:p>
          </p:txBody>
        </p:sp>
        <p:sp>
          <p:nvSpPr>
            <p:cNvPr id="19551" name="Freeform 344"/>
            <p:cNvSpPr>
              <a:spLocks/>
            </p:cNvSpPr>
            <p:nvPr/>
          </p:nvSpPr>
          <p:spPr bwMode="auto">
            <a:xfrm>
              <a:off x="2261" y="2216"/>
              <a:ext cx="20" cy="28"/>
            </a:xfrm>
            <a:custGeom>
              <a:avLst/>
              <a:gdLst>
                <a:gd name="T0" fmla="*/ 1 w 116"/>
                <a:gd name="T1" fmla="*/ 0 h 172"/>
                <a:gd name="T2" fmla="*/ 0 w 116"/>
                <a:gd name="T3" fmla="*/ 0 h 172"/>
                <a:gd name="T4" fmla="*/ 0 w 116"/>
                <a:gd name="T5" fmla="*/ 0 h 172"/>
                <a:gd name="T6" fmla="*/ 0 w 116"/>
                <a:gd name="T7" fmla="*/ 1 h 172"/>
                <a:gd name="T8" fmla="*/ 0 w 116"/>
                <a:gd name="T9" fmla="*/ 1 h 172"/>
                <a:gd name="T10" fmla="*/ 0 w 116"/>
                <a:gd name="T11" fmla="*/ 0 h 172"/>
                <a:gd name="T12" fmla="*/ 1 w 116"/>
                <a:gd name="T13" fmla="*/ 0 h 172"/>
                <a:gd name="T14" fmla="*/ 1 w 116"/>
                <a:gd name="T15" fmla="*/ 0 h 172"/>
                <a:gd name="T16" fmla="*/ 1 w 116"/>
                <a:gd name="T17" fmla="*/ 0 h 172"/>
                <a:gd name="T18" fmla="*/ 1 w 116"/>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72"/>
                <a:gd name="T32" fmla="*/ 116 w 116"/>
                <a:gd name="T33" fmla="*/ 172 h 1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72">
                  <a:moveTo>
                    <a:pt x="88" y="0"/>
                  </a:moveTo>
                  <a:lnTo>
                    <a:pt x="57" y="52"/>
                  </a:lnTo>
                  <a:lnTo>
                    <a:pt x="28" y="96"/>
                  </a:lnTo>
                  <a:lnTo>
                    <a:pt x="0" y="172"/>
                  </a:lnTo>
                  <a:lnTo>
                    <a:pt x="33" y="135"/>
                  </a:lnTo>
                  <a:lnTo>
                    <a:pt x="83" y="72"/>
                  </a:lnTo>
                  <a:lnTo>
                    <a:pt x="116" y="37"/>
                  </a:lnTo>
                  <a:lnTo>
                    <a:pt x="111" y="10"/>
                  </a:lnTo>
                  <a:lnTo>
                    <a:pt x="88" y="0"/>
                  </a:lnTo>
                  <a:close/>
                </a:path>
              </a:pathLst>
            </a:custGeom>
            <a:solidFill>
              <a:srgbClr val="000000"/>
            </a:solidFill>
            <a:ln w="9525">
              <a:noFill/>
              <a:round/>
              <a:headEnd/>
              <a:tailEnd/>
            </a:ln>
          </p:spPr>
          <p:txBody>
            <a:bodyPr/>
            <a:lstStyle/>
            <a:p>
              <a:endParaRPr lang="fr-FR"/>
            </a:p>
          </p:txBody>
        </p:sp>
        <p:sp>
          <p:nvSpPr>
            <p:cNvPr id="19552" name="Freeform 345"/>
            <p:cNvSpPr>
              <a:spLocks/>
            </p:cNvSpPr>
            <p:nvPr/>
          </p:nvSpPr>
          <p:spPr bwMode="auto">
            <a:xfrm>
              <a:off x="2273" y="2229"/>
              <a:ext cx="32" cy="22"/>
            </a:xfrm>
            <a:custGeom>
              <a:avLst/>
              <a:gdLst>
                <a:gd name="T0" fmla="*/ 0 w 189"/>
                <a:gd name="T1" fmla="*/ 1 h 130"/>
                <a:gd name="T2" fmla="*/ 0 w 189"/>
                <a:gd name="T3" fmla="*/ 1 h 130"/>
                <a:gd name="T4" fmla="*/ 0 w 189"/>
                <a:gd name="T5" fmla="*/ 0 h 130"/>
                <a:gd name="T6" fmla="*/ 0 w 189"/>
                <a:gd name="T7" fmla="*/ 0 h 130"/>
                <a:gd name="T8" fmla="*/ 1 w 189"/>
                <a:gd name="T9" fmla="*/ 0 h 130"/>
                <a:gd name="T10" fmla="*/ 1 w 189"/>
                <a:gd name="T11" fmla="*/ 0 h 130"/>
                <a:gd name="T12" fmla="*/ 1 w 189"/>
                <a:gd name="T13" fmla="*/ 0 h 130"/>
                <a:gd name="T14" fmla="*/ 1 w 189"/>
                <a:gd name="T15" fmla="*/ 0 h 130"/>
                <a:gd name="T16" fmla="*/ 1 w 189"/>
                <a:gd name="T17" fmla="*/ 0 h 130"/>
                <a:gd name="T18" fmla="*/ 1 w 189"/>
                <a:gd name="T19" fmla="*/ 0 h 130"/>
                <a:gd name="T20" fmla="*/ 1 w 189"/>
                <a:gd name="T21" fmla="*/ 0 h 130"/>
                <a:gd name="T22" fmla="*/ 1 w 189"/>
                <a:gd name="T23" fmla="*/ 0 h 130"/>
                <a:gd name="T24" fmla="*/ 1 w 189"/>
                <a:gd name="T25" fmla="*/ 0 h 130"/>
                <a:gd name="T26" fmla="*/ 1 w 189"/>
                <a:gd name="T27" fmla="*/ 0 h 130"/>
                <a:gd name="T28" fmla="*/ 1 w 189"/>
                <a:gd name="T29" fmla="*/ 1 h 130"/>
                <a:gd name="T30" fmla="*/ 1 w 189"/>
                <a:gd name="T31" fmla="*/ 1 h 130"/>
                <a:gd name="T32" fmla="*/ 0 w 189"/>
                <a:gd name="T33" fmla="*/ 1 h 130"/>
                <a:gd name="T34" fmla="*/ 0 w 189"/>
                <a:gd name="T35" fmla="*/ 1 h 130"/>
                <a:gd name="T36" fmla="*/ 0 w 189"/>
                <a:gd name="T37" fmla="*/ 1 h 130"/>
                <a:gd name="T38" fmla="*/ 0 w 189"/>
                <a:gd name="T39" fmla="*/ 1 h 1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9"/>
                <a:gd name="T61" fmla="*/ 0 h 130"/>
                <a:gd name="T62" fmla="*/ 189 w 189"/>
                <a:gd name="T63" fmla="*/ 130 h 1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9" h="130">
                  <a:moveTo>
                    <a:pt x="0" y="130"/>
                  </a:moveTo>
                  <a:lnTo>
                    <a:pt x="18" y="109"/>
                  </a:lnTo>
                  <a:lnTo>
                    <a:pt x="33" y="83"/>
                  </a:lnTo>
                  <a:lnTo>
                    <a:pt x="65" y="78"/>
                  </a:lnTo>
                  <a:lnTo>
                    <a:pt x="93" y="67"/>
                  </a:lnTo>
                  <a:lnTo>
                    <a:pt x="96" y="47"/>
                  </a:lnTo>
                  <a:lnTo>
                    <a:pt x="101" y="29"/>
                  </a:lnTo>
                  <a:lnTo>
                    <a:pt x="127" y="16"/>
                  </a:lnTo>
                  <a:lnTo>
                    <a:pt x="148" y="0"/>
                  </a:lnTo>
                  <a:lnTo>
                    <a:pt x="174" y="0"/>
                  </a:lnTo>
                  <a:lnTo>
                    <a:pt x="189" y="24"/>
                  </a:lnTo>
                  <a:lnTo>
                    <a:pt x="179" y="44"/>
                  </a:lnTo>
                  <a:lnTo>
                    <a:pt x="158" y="62"/>
                  </a:lnTo>
                  <a:lnTo>
                    <a:pt x="143" y="78"/>
                  </a:lnTo>
                  <a:lnTo>
                    <a:pt x="127" y="106"/>
                  </a:lnTo>
                  <a:lnTo>
                    <a:pt x="109" y="119"/>
                  </a:lnTo>
                  <a:lnTo>
                    <a:pt x="68" y="117"/>
                  </a:lnTo>
                  <a:lnTo>
                    <a:pt x="44" y="119"/>
                  </a:lnTo>
                  <a:lnTo>
                    <a:pt x="0" y="130"/>
                  </a:lnTo>
                  <a:close/>
                </a:path>
              </a:pathLst>
            </a:custGeom>
            <a:solidFill>
              <a:srgbClr val="000000"/>
            </a:solidFill>
            <a:ln w="9525">
              <a:noFill/>
              <a:round/>
              <a:headEnd/>
              <a:tailEnd/>
            </a:ln>
          </p:spPr>
          <p:txBody>
            <a:bodyPr/>
            <a:lstStyle/>
            <a:p>
              <a:endParaRPr lang="fr-FR"/>
            </a:p>
          </p:txBody>
        </p:sp>
        <p:sp>
          <p:nvSpPr>
            <p:cNvPr id="19553" name="Freeform 346"/>
            <p:cNvSpPr>
              <a:spLocks/>
            </p:cNvSpPr>
            <p:nvPr/>
          </p:nvSpPr>
          <p:spPr bwMode="auto">
            <a:xfrm>
              <a:off x="2266" y="2253"/>
              <a:ext cx="7" cy="8"/>
            </a:xfrm>
            <a:custGeom>
              <a:avLst/>
              <a:gdLst>
                <a:gd name="T0" fmla="*/ 0 w 44"/>
                <a:gd name="T1" fmla="*/ 0 h 50"/>
                <a:gd name="T2" fmla="*/ 0 w 44"/>
                <a:gd name="T3" fmla="*/ 0 h 50"/>
                <a:gd name="T4" fmla="*/ 0 w 44"/>
                <a:gd name="T5" fmla="*/ 0 h 50"/>
                <a:gd name="T6" fmla="*/ 0 w 44"/>
                <a:gd name="T7" fmla="*/ 0 h 50"/>
                <a:gd name="T8" fmla="*/ 0 w 44"/>
                <a:gd name="T9" fmla="*/ 0 h 50"/>
                <a:gd name="T10" fmla="*/ 0 w 44"/>
                <a:gd name="T11" fmla="*/ 0 h 50"/>
                <a:gd name="T12" fmla="*/ 0 w 44"/>
                <a:gd name="T13" fmla="*/ 0 h 50"/>
                <a:gd name="T14" fmla="*/ 0 w 44"/>
                <a:gd name="T15" fmla="*/ 0 h 50"/>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50"/>
                <a:gd name="T26" fmla="*/ 44 w 44"/>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50">
                  <a:moveTo>
                    <a:pt x="0" y="14"/>
                  </a:moveTo>
                  <a:lnTo>
                    <a:pt x="23" y="0"/>
                  </a:lnTo>
                  <a:lnTo>
                    <a:pt x="39" y="12"/>
                  </a:lnTo>
                  <a:lnTo>
                    <a:pt x="44" y="40"/>
                  </a:lnTo>
                  <a:lnTo>
                    <a:pt x="23" y="50"/>
                  </a:lnTo>
                  <a:lnTo>
                    <a:pt x="2" y="40"/>
                  </a:lnTo>
                  <a:lnTo>
                    <a:pt x="0" y="14"/>
                  </a:lnTo>
                  <a:close/>
                </a:path>
              </a:pathLst>
            </a:custGeom>
            <a:solidFill>
              <a:srgbClr val="000000"/>
            </a:solidFill>
            <a:ln w="9525">
              <a:noFill/>
              <a:round/>
              <a:headEnd/>
              <a:tailEnd/>
            </a:ln>
          </p:spPr>
          <p:txBody>
            <a:bodyPr/>
            <a:lstStyle/>
            <a:p>
              <a:endParaRPr lang="fr-FR"/>
            </a:p>
          </p:txBody>
        </p:sp>
        <p:sp>
          <p:nvSpPr>
            <p:cNvPr id="19554" name="Freeform 347"/>
            <p:cNvSpPr>
              <a:spLocks/>
            </p:cNvSpPr>
            <p:nvPr/>
          </p:nvSpPr>
          <p:spPr bwMode="auto">
            <a:xfrm>
              <a:off x="2256" y="2246"/>
              <a:ext cx="6" cy="6"/>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w 39"/>
                <a:gd name="T11" fmla="*/ 0 h 33"/>
                <a:gd name="T12" fmla="*/ 0 w 39"/>
                <a:gd name="T13" fmla="*/ 0 h 33"/>
                <a:gd name="T14" fmla="*/ 0 w 39"/>
                <a:gd name="T15" fmla="*/ 0 h 33"/>
                <a:gd name="T16" fmla="*/ 0 60000 65536"/>
                <a:gd name="T17" fmla="*/ 0 60000 65536"/>
                <a:gd name="T18" fmla="*/ 0 60000 65536"/>
                <a:gd name="T19" fmla="*/ 0 60000 65536"/>
                <a:gd name="T20" fmla="*/ 0 60000 65536"/>
                <a:gd name="T21" fmla="*/ 0 60000 65536"/>
                <a:gd name="T22" fmla="*/ 0 60000 65536"/>
                <a:gd name="T23" fmla="*/ 0 60000 65536"/>
                <a:gd name="T24" fmla="*/ 0 w 39"/>
                <a:gd name="T25" fmla="*/ 0 h 33"/>
                <a:gd name="T26" fmla="*/ 39 w 39"/>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 h="33">
                  <a:moveTo>
                    <a:pt x="16" y="33"/>
                  </a:moveTo>
                  <a:lnTo>
                    <a:pt x="0" y="26"/>
                  </a:lnTo>
                  <a:lnTo>
                    <a:pt x="5" y="8"/>
                  </a:lnTo>
                  <a:lnTo>
                    <a:pt x="21" y="0"/>
                  </a:lnTo>
                  <a:lnTo>
                    <a:pt x="39" y="15"/>
                  </a:lnTo>
                  <a:lnTo>
                    <a:pt x="34" y="31"/>
                  </a:lnTo>
                  <a:lnTo>
                    <a:pt x="16" y="33"/>
                  </a:lnTo>
                  <a:close/>
                </a:path>
              </a:pathLst>
            </a:custGeom>
            <a:solidFill>
              <a:srgbClr val="000000"/>
            </a:solidFill>
            <a:ln w="9525">
              <a:noFill/>
              <a:round/>
              <a:headEnd/>
              <a:tailEnd/>
            </a:ln>
          </p:spPr>
          <p:txBody>
            <a:bodyPr/>
            <a:lstStyle/>
            <a:p>
              <a:endParaRPr lang="fr-FR"/>
            </a:p>
          </p:txBody>
        </p:sp>
        <p:sp>
          <p:nvSpPr>
            <p:cNvPr id="19555" name="Freeform 348"/>
            <p:cNvSpPr>
              <a:spLocks/>
            </p:cNvSpPr>
            <p:nvPr/>
          </p:nvSpPr>
          <p:spPr bwMode="auto">
            <a:xfrm>
              <a:off x="2289" y="2253"/>
              <a:ext cx="18" cy="8"/>
            </a:xfrm>
            <a:custGeom>
              <a:avLst/>
              <a:gdLst>
                <a:gd name="T0" fmla="*/ 0 w 106"/>
                <a:gd name="T1" fmla="*/ 0 h 49"/>
                <a:gd name="T2" fmla="*/ 0 w 106"/>
                <a:gd name="T3" fmla="*/ 0 h 49"/>
                <a:gd name="T4" fmla="*/ 1 w 106"/>
                <a:gd name="T5" fmla="*/ 0 h 49"/>
                <a:gd name="T6" fmla="*/ 1 w 106"/>
                <a:gd name="T7" fmla="*/ 0 h 49"/>
                <a:gd name="T8" fmla="*/ 1 w 106"/>
                <a:gd name="T9" fmla="*/ 0 h 49"/>
                <a:gd name="T10" fmla="*/ 0 w 106"/>
                <a:gd name="T11" fmla="*/ 0 h 49"/>
                <a:gd name="T12" fmla="*/ 0 w 106"/>
                <a:gd name="T13" fmla="*/ 0 h 49"/>
                <a:gd name="T14" fmla="*/ 0 w 106"/>
                <a:gd name="T15" fmla="*/ 0 h 49"/>
                <a:gd name="T16" fmla="*/ 0 60000 65536"/>
                <a:gd name="T17" fmla="*/ 0 60000 65536"/>
                <a:gd name="T18" fmla="*/ 0 60000 65536"/>
                <a:gd name="T19" fmla="*/ 0 60000 65536"/>
                <a:gd name="T20" fmla="*/ 0 60000 65536"/>
                <a:gd name="T21" fmla="*/ 0 60000 65536"/>
                <a:gd name="T22" fmla="*/ 0 60000 65536"/>
                <a:gd name="T23" fmla="*/ 0 60000 65536"/>
                <a:gd name="T24" fmla="*/ 0 w 106"/>
                <a:gd name="T25" fmla="*/ 0 h 49"/>
                <a:gd name="T26" fmla="*/ 106 w 106"/>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6" h="49">
                  <a:moveTo>
                    <a:pt x="0" y="46"/>
                  </a:moveTo>
                  <a:lnTo>
                    <a:pt x="83" y="0"/>
                  </a:lnTo>
                  <a:lnTo>
                    <a:pt x="101" y="10"/>
                  </a:lnTo>
                  <a:lnTo>
                    <a:pt x="106" y="31"/>
                  </a:lnTo>
                  <a:lnTo>
                    <a:pt x="98" y="41"/>
                  </a:lnTo>
                  <a:lnTo>
                    <a:pt x="52" y="49"/>
                  </a:lnTo>
                  <a:lnTo>
                    <a:pt x="0" y="46"/>
                  </a:lnTo>
                  <a:close/>
                </a:path>
              </a:pathLst>
            </a:custGeom>
            <a:solidFill>
              <a:srgbClr val="000000"/>
            </a:solidFill>
            <a:ln w="9525">
              <a:noFill/>
              <a:round/>
              <a:headEnd/>
              <a:tailEnd/>
            </a:ln>
          </p:spPr>
          <p:txBody>
            <a:bodyPr/>
            <a:lstStyle/>
            <a:p>
              <a:endParaRPr lang="fr-FR"/>
            </a:p>
          </p:txBody>
        </p:sp>
        <p:sp>
          <p:nvSpPr>
            <p:cNvPr id="19556" name="Freeform 349"/>
            <p:cNvSpPr>
              <a:spLocks/>
            </p:cNvSpPr>
            <p:nvPr/>
          </p:nvSpPr>
          <p:spPr bwMode="auto">
            <a:xfrm>
              <a:off x="2348" y="2297"/>
              <a:ext cx="23" cy="29"/>
            </a:xfrm>
            <a:custGeom>
              <a:avLst/>
              <a:gdLst>
                <a:gd name="T0" fmla="*/ 0 w 137"/>
                <a:gd name="T1" fmla="*/ 1 h 174"/>
                <a:gd name="T2" fmla="*/ 0 w 137"/>
                <a:gd name="T3" fmla="*/ 1 h 174"/>
                <a:gd name="T4" fmla="*/ 1 w 137"/>
                <a:gd name="T5" fmla="*/ 1 h 174"/>
                <a:gd name="T6" fmla="*/ 1 w 137"/>
                <a:gd name="T7" fmla="*/ 0 h 174"/>
                <a:gd name="T8" fmla="*/ 1 w 137"/>
                <a:gd name="T9" fmla="*/ 0 h 174"/>
                <a:gd name="T10" fmla="*/ 1 w 137"/>
                <a:gd name="T11" fmla="*/ 0 h 174"/>
                <a:gd name="T12" fmla="*/ 1 w 137"/>
                <a:gd name="T13" fmla="*/ 0 h 174"/>
                <a:gd name="T14" fmla="*/ 1 w 137"/>
                <a:gd name="T15" fmla="*/ 0 h 174"/>
                <a:gd name="T16" fmla="*/ 1 w 137"/>
                <a:gd name="T17" fmla="*/ 0 h 174"/>
                <a:gd name="T18" fmla="*/ 1 w 137"/>
                <a:gd name="T19" fmla="*/ 1 h 174"/>
                <a:gd name="T20" fmla="*/ 0 w 137"/>
                <a:gd name="T21" fmla="*/ 1 h 174"/>
                <a:gd name="T22" fmla="*/ 0 w 137"/>
                <a:gd name="T23" fmla="*/ 1 h 174"/>
                <a:gd name="T24" fmla="*/ 0 w 137"/>
                <a:gd name="T25" fmla="*/ 1 h 174"/>
                <a:gd name="T26" fmla="*/ 0 w 137"/>
                <a:gd name="T27" fmla="*/ 1 h 174"/>
                <a:gd name="T28" fmla="*/ 0 w 137"/>
                <a:gd name="T29" fmla="*/ 1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7"/>
                <a:gd name="T46" fmla="*/ 0 h 174"/>
                <a:gd name="T47" fmla="*/ 137 w 137"/>
                <a:gd name="T48" fmla="*/ 174 h 17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7" h="174">
                  <a:moveTo>
                    <a:pt x="0" y="167"/>
                  </a:moveTo>
                  <a:lnTo>
                    <a:pt x="53" y="146"/>
                  </a:lnTo>
                  <a:lnTo>
                    <a:pt x="88" y="125"/>
                  </a:lnTo>
                  <a:lnTo>
                    <a:pt x="105" y="92"/>
                  </a:lnTo>
                  <a:lnTo>
                    <a:pt x="108" y="34"/>
                  </a:lnTo>
                  <a:lnTo>
                    <a:pt x="116" y="0"/>
                  </a:lnTo>
                  <a:lnTo>
                    <a:pt x="137" y="0"/>
                  </a:lnTo>
                  <a:lnTo>
                    <a:pt x="128" y="62"/>
                  </a:lnTo>
                  <a:lnTo>
                    <a:pt x="128" y="101"/>
                  </a:lnTo>
                  <a:lnTo>
                    <a:pt x="108" y="133"/>
                  </a:lnTo>
                  <a:lnTo>
                    <a:pt x="85" y="149"/>
                  </a:lnTo>
                  <a:lnTo>
                    <a:pt x="48" y="167"/>
                  </a:lnTo>
                  <a:lnTo>
                    <a:pt x="15" y="174"/>
                  </a:lnTo>
                  <a:lnTo>
                    <a:pt x="0" y="167"/>
                  </a:lnTo>
                  <a:close/>
                </a:path>
              </a:pathLst>
            </a:custGeom>
            <a:solidFill>
              <a:srgbClr val="000000"/>
            </a:solidFill>
            <a:ln w="9525">
              <a:noFill/>
              <a:round/>
              <a:headEnd/>
              <a:tailEnd/>
            </a:ln>
          </p:spPr>
          <p:txBody>
            <a:bodyPr/>
            <a:lstStyle/>
            <a:p>
              <a:endParaRPr lang="fr-FR"/>
            </a:p>
          </p:txBody>
        </p:sp>
        <p:sp>
          <p:nvSpPr>
            <p:cNvPr id="19557" name="Freeform 350"/>
            <p:cNvSpPr>
              <a:spLocks/>
            </p:cNvSpPr>
            <p:nvPr/>
          </p:nvSpPr>
          <p:spPr bwMode="auto">
            <a:xfrm>
              <a:off x="2269" y="2299"/>
              <a:ext cx="44" cy="28"/>
            </a:xfrm>
            <a:custGeom>
              <a:avLst/>
              <a:gdLst>
                <a:gd name="T0" fmla="*/ 1 w 260"/>
                <a:gd name="T1" fmla="*/ 0 h 169"/>
                <a:gd name="T2" fmla="*/ 1 w 260"/>
                <a:gd name="T3" fmla="*/ 0 h 169"/>
                <a:gd name="T4" fmla="*/ 1 w 260"/>
                <a:gd name="T5" fmla="*/ 0 h 169"/>
                <a:gd name="T6" fmla="*/ 1 w 260"/>
                <a:gd name="T7" fmla="*/ 0 h 169"/>
                <a:gd name="T8" fmla="*/ 1 w 260"/>
                <a:gd name="T9" fmla="*/ 0 h 169"/>
                <a:gd name="T10" fmla="*/ 1 w 260"/>
                <a:gd name="T11" fmla="*/ 0 h 169"/>
                <a:gd name="T12" fmla="*/ 1 w 260"/>
                <a:gd name="T13" fmla="*/ 0 h 169"/>
                <a:gd name="T14" fmla="*/ 1 w 260"/>
                <a:gd name="T15" fmla="*/ 0 h 169"/>
                <a:gd name="T16" fmla="*/ 1 w 260"/>
                <a:gd name="T17" fmla="*/ 0 h 169"/>
                <a:gd name="T18" fmla="*/ 1 w 260"/>
                <a:gd name="T19" fmla="*/ 1 h 169"/>
                <a:gd name="T20" fmla="*/ 1 w 260"/>
                <a:gd name="T21" fmla="*/ 1 h 169"/>
                <a:gd name="T22" fmla="*/ 0 w 260"/>
                <a:gd name="T23" fmla="*/ 1 h 169"/>
                <a:gd name="T24" fmla="*/ 0 w 260"/>
                <a:gd name="T25" fmla="*/ 1 h 169"/>
                <a:gd name="T26" fmla="*/ 0 w 260"/>
                <a:gd name="T27" fmla="*/ 1 h 169"/>
                <a:gd name="T28" fmla="*/ 0 w 260"/>
                <a:gd name="T29" fmla="*/ 1 h 169"/>
                <a:gd name="T30" fmla="*/ 0 w 260"/>
                <a:gd name="T31" fmla="*/ 1 h 169"/>
                <a:gd name="T32" fmla="*/ 1 w 260"/>
                <a:gd name="T33" fmla="*/ 0 h 169"/>
                <a:gd name="T34" fmla="*/ 1 w 260"/>
                <a:gd name="T35" fmla="*/ 0 h 169"/>
                <a:gd name="T36" fmla="*/ 1 w 260"/>
                <a:gd name="T37" fmla="*/ 0 h 169"/>
                <a:gd name="T38" fmla="*/ 1 w 260"/>
                <a:gd name="T39" fmla="*/ 0 h 169"/>
                <a:gd name="T40" fmla="*/ 1 w 260"/>
                <a:gd name="T41" fmla="*/ 0 h 169"/>
                <a:gd name="T42" fmla="*/ 1 w 260"/>
                <a:gd name="T43" fmla="*/ 0 h 169"/>
                <a:gd name="T44" fmla="*/ 1 w 260"/>
                <a:gd name="T45" fmla="*/ 0 h 169"/>
                <a:gd name="T46" fmla="*/ 1 w 260"/>
                <a:gd name="T47" fmla="*/ 0 h 169"/>
                <a:gd name="T48" fmla="*/ 1 w 260"/>
                <a:gd name="T49" fmla="*/ 0 h 169"/>
                <a:gd name="T50" fmla="*/ 1 w 260"/>
                <a:gd name="T51" fmla="*/ 0 h 1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0"/>
                <a:gd name="T79" fmla="*/ 0 h 169"/>
                <a:gd name="T80" fmla="*/ 260 w 260"/>
                <a:gd name="T81" fmla="*/ 169 h 1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0" h="169">
                  <a:moveTo>
                    <a:pt x="140" y="73"/>
                  </a:moveTo>
                  <a:lnTo>
                    <a:pt x="164" y="28"/>
                  </a:lnTo>
                  <a:lnTo>
                    <a:pt x="169" y="8"/>
                  </a:lnTo>
                  <a:lnTo>
                    <a:pt x="203" y="0"/>
                  </a:lnTo>
                  <a:lnTo>
                    <a:pt x="245" y="10"/>
                  </a:lnTo>
                  <a:lnTo>
                    <a:pt x="260" y="31"/>
                  </a:lnTo>
                  <a:lnTo>
                    <a:pt x="240" y="62"/>
                  </a:lnTo>
                  <a:lnTo>
                    <a:pt x="198" y="93"/>
                  </a:lnTo>
                  <a:lnTo>
                    <a:pt x="172" y="116"/>
                  </a:lnTo>
                  <a:lnTo>
                    <a:pt x="130" y="146"/>
                  </a:lnTo>
                  <a:lnTo>
                    <a:pt x="94" y="161"/>
                  </a:lnTo>
                  <a:lnTo>
                    <a:pt x="50" y="166"/>
                  </a:lnTo>
                  <a:lnTo>
                    <a:pt x="17" y="169"/>
                  </a:lnTo>
                  <a:lnTo>
                    <a:pt x="0" y="161"/>
                  </a:lnTo>
                  <a:lnTo>
                    <a:pt x="0" y="140"/>
                  </a:lnTo>
                  <a:lnTo>
                    <a:pt x="45" y="132"/>
                  </a:lnTo>
                  <a:lnTo>
                    <a:pt x="99" y="119"/>
                  </a:lnTo>
                  <a:lnTo>
                    <a:pt x="143" y="99"/>
                  </a:lnTo>
                  <a:lnTo>
                    <a:pt x="180" y="70"/>
                  </a:lnTo>
                  <a:lnTo>
                    <a:pt x="203" y="68"/>
                  </a:lnTo>
                  <a:lnTo>
                    <a:pt x="226" y="28"/>
                  </a:lnTo>
                  <a:lnTo>
                    <a:pt x="213" y="21"/>
                  </a:lnTo>
                  <a:lnTo>
                    <a:pt x="192" y="26"/>
                  </a:lnTo>
                  <a:lnTo>
                    <a:pt x="167" y="70"/>
                  </a:lnTo>
                  <a:lnTo>
                    <a:pt x="140" y="73"/>
                  </a:lnTo>
                  <a:close/>
                </a:path>
              </a:pathLst>
            </a:custGeom>
            <a:solidFill>
              <a:srgbClr val="000000"/>
            </a:solidFill>
            <a:ln w="9525">
              <a:noFill/>
              <a:round/>
              <a:headEnd/>
              <a:tailEnd/>
            </a:ln>
          </p:spPr>
          <p:txBody>
            <a:bodyPr/>
            <a:lstStyle/>
            <a:p>
              <a:endParaRPr lang="fr-FR"/>
            </a:p>
          </p:txBody>
        </p:sp>
        <p:sp>
          <p:nvSpPr>
            <p:cNvPr id="19558" name="Freeform 351"/>
            <p:cNvSpPr>
              <a:spLocks/>
            </p:cNvSpPr>
            <p:nvPr/>
          </p:nvSpPr>
          <p:spPr bwMode="auto">
            <a:xfrm>
              <a:off x="2241" y="2311"/>
              <a:ext cx="33" cy="26"/>
            </a:xfrm>
            <a:custGeom>
              <a:avLst/>
              <a:gdLst>
                <a:gd name="T0" fmla="*/ 0 w 202"/>
                <a:gd name="T1" fmla="*/ 1 h 153"/>
                <a:gd name="T2" fmla="*/ 0 w 202"/>
                <a:gd name="T3" fmla="*/ 1 h 153"/>
                <a:gd name="T4" fmla="*/ 0 w 202"/>
                <a:gd name="T5" fmla="*/ 1 h 153"/>
                <a:gd name="T6" fmla="*/ 0 w 202"/>
                <a:gd name="T7" fmla="*/ 0 h 153"/>
                <a:gd name="T8" fmla="*/ 1 w 202"/>
                <a:gd name="T9" fmla="*/ 0 h 153"/>
                <a:gd name="T10" fmla="*/ 1 w 202"/>
                <a:gd name="T11" fmla="*/ 0 h 153"/>
                <a:gd name="T12" fmla="*/ 1 w 202"/>
                <a:gd name="T13" fmla="*/ 0 h 153"/>
                <a:gd name="T14" fmla="*/ 1 w 202"/>
                <a:gd name="T15" fmla="*/ 0 h 153"/>
                <a:gd name="T16" fmla="*/ 1 w 202"/>
                <a:gd name="T17" fmla="*/ 0 h 153"/>
                <a:gd name="T18" fmla="*/ 0 w 202"/>
                <a:gd name="T19" fmla="*/ 1 h 153"/>
                <a:gd name="T20" fmla="*/ 0 w 202"/>
                <a:gd name="T21" fmla="*/ 1 h 153"/>
                <a:gd name="T22" fmla="*/ 0 w 202"/>
                <a:gd name="T23" fmla="*/ 1 h 153"/>
                <a:gd name="T24" fmla="*/ 0 w 202"/>
                <a:gd name="T25" fmla="*/ 1 h 153"/>
                <a:gd name="T26" fmla="*/ 0 w 202"/>
                <a:gd name="T27" fmla="*/ 1 h 153"/>
                <a:gd name="T28" fmla="*/ 0 w 202"/>
                <a:gd name="T29" fmla="*/ 1 h 1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2"/>
                <a:gd name="T46" fmla="*/ 0 h 153"/>
                <a:gd name="T47" fmla="*/ 202 w 202"/>
                <a:gd name="T48" fmla="*/ 153 h 1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2" h="153">
                  <a:moveTo>
                    <a:pt x="0" y="117"/>
                  </a:moveTo>
                  <a:lnTo>
                    <a:pt x="50" y="106"/>
                  </a:lnTo>
                  <a:lnTo>
                    <a:pt x="83" y="86"/>
                  </a:lnTo>
                  <a:lnTo>
                    <a:pt x="120" y="65"/>
                  </a:lnTo>
                  <a:lnTo>
                    <a:pt x="168" y="26"/>
                  </a:lnTo>
                  <a:lnTo>
                    <a:pt x="202" y="0"/>
                  </a:lnTo>
                  <a:lnTo>
                    <a:pt x="197" y="21"/>
                  </a:lnTo>
                  <a:lnTo>
                    <a:pt x="178" y="49"/>
                  </a:lnTo>
                  <a:lnTo>
                    <a:pt x="155" y="81"/>
                  </a:lnTo>
                  <a:lnTo>
                    <a:pt x="120" y="109"/>
                  </a:lnTo>
                  <a:lnTo>
                    <a:pt x="70" y="133"/>
                  </a:lnTo>
                  <a:lnTo>
                    <a:pt x="28" y="146"/>
                  </a:lnTo>
                  <a:lnTo>
                    <a:pt x="0" y="153"/>
                  </a:lnTo>
                  <a:lnTo>
                    <a:pt x="0" y="117"/>
                  </a:lnTo>
                  <a:close/>
                </a:path>
              </a:pathLst>
            </a:custGeom>
            <a:solidFill>
              <a:srgbClr val="000000"/>
            </a:solidFill>
            <a:ln w="9525">
              <a:noFill/>
              <a:round/>
              <a:headEnd/>
              <a:tailEnd/>
            </a:ln>
          </p:spPr>
          <p:txBody>
            <a:bodyPr/>
            <a:lstStyle/>
            <a:p>
              <a:endParaRPr lang="fr-FR"/>
            </a:p>
          </p:txBody>
        </p:sp>
        <p:sp>
          <p:nvSpPr>
            <p:cNvPr id="19559" name="Freeform 352"/>
            <p:cNvSpPr>
              <a:spLocks/>
            </p:cNvSpPr>
            <p:nvPr/>
          </p:nvSpPr>
          <p:spPr bwMode="auto">
            <a:xfrm>
              <a:off x="2192" y="2329"/>
              <a:ext cx="37" cy="12"/>
            </a:xfrm>
            <a:custGeom>
              <a:avLst/>
              <a:gdLst>
                <a:gd name="T0" fmla="*/ 0 w 223"/>
                <a:gd name="T1" fmla="*/ 0 h 73"/>
                <a:gd name="T2" fmla="*/ 0 w 223"/>
                <a:gd name="T3" fmla="*/ 0 h 73"/>
                <a:gd name="T4" fmla="*/ 0 w 223"/>
                <a:gd name="T5" fmla="*/ 0 h 73"/>
                <a:gd name="T6" fmla="*/ 1 w 223"/>
                <a:gd name="T7" fmla="*/ 0 h 73"/>
                <a:gd name="T8" fmla="*/ 1 w 223"/>
                <a:gd name="T9" fmla="*/ 0 h 73"/>
                <a:gd name="T10" fmla="*/ 1 w 223"/>
                <a:gd name="T11" fmla="*/ 0 h 73"/>
                <a:gd name="T12" fmla="*/ 1 w 223"/>
                <a:gd name="T13" fmla="*/ 0 h 73"/>
                <a:gd name="T14" fmla="*/ 0 w 223"/>
                <a:gd name="T15" fmla="*/ 0 h 73"/>
                <a:gd name="T16" fmla="*/ 0 w 223"/>
                <a:gd name="T17" fmla="*/ 0 h 73"/>
                <a:gd name="T18" fmla="*/ 0 w 223"/>
                <a:gd name="T19" fmla="*/ 0 h 73"/>
                <a:gd name="T20" fmla="*/ 0 w 223"/>
                <a:gd name="T21" fmla="*/ 0 h 73"/>
                <a:gd name="T22" fmla="*/ 0 w 223"/>
                <a:gd name="T23" fmla="*/ 0 h 73"/>
                <a:gd name="T24" fmla="*/ 0 w 223"/>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3"/>
                <a:gd name="T40" fmla="*/ 0 h 73"/>
                <a:gd name="T41" fmla="*/ 223 w 223"/>
                <a:gd name="T42" fmla="*/ 73 h 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3" h="73">
                  <a:moveTo>
                    <a:pt x="10" y="0"/>
                  </a:moveTo>
                  <a:lnTo>
                    <a:pt x="57" y="16"/>
                  </a:lnTo>
                  <a:lnTo>
                    <a:pt x="110" y="27"/>
                  </a:lnTo>
                  <a:lnTo>
                    <a:pt x="158" y="29"/>
                  </a:lnTo>
                  <a:lnTo>
                    <a:pt x="223" y="32"/>
                  </a:lnTo>
                  <a:lnTo>
                    <a:pt x="218" y="73"/>
                  </a:lnTo>
                  <a:lnTo>
                    <a:pt x="150" y="68"/>
                  </a:lnTo>
                  <a:lnTo>
                    <a:pt x="97" y="60"/>
                  </a:lnTo>
                  <a:lnTo>
                    <a:pt x="45" y="47"/>
                  </a:lnTo>
                  <a:lnTo>
                    <a:pt x="5" y="24"/>
                  </a:lnTo>
                  <a:lnTo>
                    <a:pt x="0" y="13"/>
                  </a:lnTo>
                  <a:lnTo>
                    <a:pt x="10" y="0"/>
                  </a:lnTo>
                  <a:close/>
                </a:path>
              </a:pathLst>
            </a:custGeom>
            <a:solidFill>
              <a:srgbClr val="000000"/>
            </a:solidFill>
            <a:ln w="9525">
              <a:noFill/>
              <a:round/>
              <a:headEnd/>
              <a:tailEnd/>
            </a:ln>
          </p:spPr>
          <p:txBody>
            <a:bodyPr/>
            <a:lstStyle/>
            <a:p>
              <a:endParaRPr lang="fr-FR"/>
            </a:p>
          </p:txBody>
        </p:sp>
        <p:sp>
          <p:nvSpPr>
            <p:cNvPr id="19560" name="Freeform 353"/>
            <p:cNvSpPr>
              <a:spLocks/>
            </p:cNvSpPr>
            <p:nvPr/>
          </p:nvSpPr>
          <p:spPr bwMode="auto">
            <a:xfrm>
              <a:off x="2228" y="2253"/>
              <a:ext cx="25" cy="49"/>
            </a:xfrm>
            <a:custGeom>
              <a:avLst/>
              <a:gdLst>
                <a:gd name="T0" fmla="*/ 0 w 146"/>
                <a:gd name="T1" fmla="*/ 1 h 294"/>
                <a:gd name="T2" fmla="*/ 0 w 146"/>
                <a:gd name="T3" fmla="*/ 1 h 294"/>
                <a:gd name="T4" fmla="*/ 0 w 146"/>
                <a:gd name="T5" fmla="*/ 1 h 294"/>
                <a:gd name="T6" fmla="*/ 0 w 146"/>
                <a:gd name="T7" fmla="*/ 1 h 294"/>
                <a:gd name="T8" fmla="*/ 0 w 146"/>
                <a:gd name="T9" fmla="*/ 1 h 294"/>
                <a:gd name="T10" fmla="*/ 0 w 146"/>
                <a:gd name="T11" fmla="*/ 1 h 294"/>
                <a:gd name="T12" fmla="*/ 0 w 146"/>
                <a:gd name="T13" fmla="*/ 1 h 294"/>
                <a:gd name="T14" fmla="*/ 0 w 146"/>
                <a:gd name="T15" fmla="*/ 0 h 294"/>
                <a:gd name="T16" fmla="*/ 0 w 146"/>
                <a:gd name="T17" fmla="*/ 0 h 294"/>
                <a:gd name="T18" fmla="*/ 0 w 146"/>
                <a:gd name="T19" fmla="*/ 0 h 294"/>
                <a:gd name="T20" fmla="*/ 0 w 146"/>
                <a:gd name="T21" fmla="*/ 0 h 294"/>
                <a:gd name="T22" fmla="*/ 0 w 146"/>
                <a:gd name="T23" fmla="*/ 0 h 294"/>
                <a:gd name="T24" fmla="*/ 1 w 146"/>
                <a:gd name="T25" fmla="*/ 0 h 294"/>
                <a:gd name="T26" fmla="*/ 1 w 146"/>
                <a:gd name="T27" fmla="*/ 0 h 294"/>
                <a:gd name="T28" fmla="*/ 1 w 146"/>
                <a:gd name="T29" fmla="*/ 0 h 294"/>
                <a:gd name="T30" fmla="*/ 1 w 146"/>
                <a:gd name="T31" fmla="*/ 0 h 294"/>
                <a:gd name="T32" fmla="*/ 1 w 146"/>
                <a:gd name="T33" fmla="*/ 0 h 294"/>
                <a:gd name="T34" fmla="*/ 1 w 146"/>
                <a:gd name="T35" fmla="*/ 0 h 294"/>
                <a:gd name="T36" fmla="*/ 1 w 146"/>
                <a:gd name="T37" fmla="*/ 0 h 294"/>
                <a:gd name="T38" fmla="*/ 1 w 146"/>
                <a:gd name="T39" fmla="*/ 0 h 294"/>
                <a:gd name="T40" fmla="*/ 1 w 146"/>
                <a:gd name="T41" fmla="*/ 0 h 294"/>
                <a:gd name="T42" fmla="*/ 1 w 146"/>
                <a:gd name="T43" fmla="*/ 0 h 294"/>
                <a:gd name="T44" fmla="*/ 1 w 146"/>
                <a:gd name="T45" fmla="*/ 0 h 294"/>
                <a:gd name="T46" fmla="*/ 0 w 146"/>
                <a:gd name="T47" fmla="*/ 0 h 294"/>
                <a:gd name="T48" fmla="*/ 0 w 146"/>
                <a:gd name="T49" fmla="*/ 0 h 294"/>
                <a:gd name="T50" fmla="*/ 0 w 146"/>
                <a:gd name="T51" fmla="*/ 1 h 294"/>
                <a:gd name="T52" fmla="*/ 0 w 146"/>
                <a:gd name="T53" fmla="*/ 1 h 294"/>
                <a:gd name="T54" fmla="*/ 0 w 146"/>
                <a:gd name="T55" fmla="*/ 1 h 294"/>
                <a:gd name="T56" fmla="*/ 0 w 146"/>
                <a:gd name="T57" fmla="*/ 1 h 294"/>
                <a:gd name="T58" fmla="*/ 0 w 146"/>
                <a:gd name="T59" fmla="*/ 1 h 294"/>
                <a:gd name="T60" fmla="*/ 0 w 146"/>
                <a:gd name="T61" fmla="*/ 1 h 294"/>
                <a:gd name="T62" fmla="*/ 0 w 146"/>
                <a:gd name="T63" fmla="*/ 1 h 294"/>
                <a:gd name="T64" fmla="*/ 0 w 146"/>
                <a:gd name="T65" fmla="*/ 1 h 2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6"/>
                <a:gd name="T100" fmla="*/ 0 h 294"/>
                <a:gd name="T101" fmla="*/ 146 w 146"/>
                <a:gd name="T102" fmla="*/ 294 h 2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6" h="294">
                  <a:moveTo>
                    <a:pt x="29" y="294"/>
                  </a:moveTo>
                  <a:lnTo>
                    <a:pt x="11" y="283"/>
                  </a:lnTo>
                  <a:lnTo>
                    <a:pt x="0" y="259"/>
                  </a:lnTo>
                  <a:lnTo>
                    <a:pt x="0" y="231"/>
                  </a:lnTo>
                  <a:lnTo>
                    <a:pt x="18" y="194"/>
                  </a:lnTo>
                  <a:lnTo>
                    <a:pt x="35" y="164"/>
                  </a:lnTo>
                  <a:lnTo>
                    <a:pt x="42" y="138"/>
                  </a:lnTo>
                  <a:lnTo>
                    <a:pt x="42" y="101"/>
                  </a:lnTo>
                  <a:lnTo>
                    <a:pt x="35" y="65"/>
                  </a:lnTo>
                  <a:lnTo>
                    <a:pt x="37" y="47"/>
                  </a:lnTo>
                  <a:lnTo>
                    <a:pt x="58" y="41"/>
                  </a:lnTo>
                  <a:lnTo>
                    <a:pt x="76" y="44"/>
                  </a:lnTo>
                  <a:lnTo>
                    <a:pt x="88" y="23"/>
                  </a:lnTo>
                  <a:lnTo>
                    <a:pt x="99" y="3"/>
                  </a:lnTo>
                  <a:lnTo>
                    <a:pt x="120" y="0"/>
                  </a:lnTo>
                  <a:lnTo>
                    <a:pt x="135" y="11"/>
                  </a:lnTo>
                  <a:lnTo>
                    <a:pt x="146" y="44"/>
                  </a:lnTo>
                  <a:lnTo>
                    <a:pt x="146" y="76"/>
                  </a:lnTo>
                  <a:lnTo>
                    <a:pt x="125" y="76"/>
                  </a:lnTo>
                  <a:lnTo>
                    <a:pt x="123" y="34"/>
                  </a:lnTo>
                  <a:lnTo>
                    <a:pt x="112" y="39"/>
                  </a:lnTo>
                  <a:lnTo>
                    <a:pt x="107" y="73"/>
                  </a:lnTo>
                  <a:lnTo>
                    <a:pt x="93" y="78"/>
                  </a:lnTo>
                  <a:lnTo>
                    <a:pt x="70" y="76"/>
                  </a:lnTo>
                  <a:lnTo>
                    <a:pt x="70" y="104"/>
                  </a:lnTo>
                  <a:lnTo>
                    <a:pt x="60" y="151"/>
                  </a:lnTo>
                  <a:lnTo>
                    <a:pt x="50" y="189"/>
                  </a:lnTo>
                  <a:lnTo>
                    <a:pt x="32" y="221"/>
                  </a:lnTo>
                  <a:lnTo>
                    <a:pt x="26" y="249"/>
                  </a:lnTo>
                  <a:lnTo>
                    <a:pt x="26" y="271"/>
                  </a:lnTo>
                  <a:lnTo>
                    <a:pt x="42" y="289"/>
                  </a:lnTo>
                  <a:lnTo>
                    <a:pt x="29" y="294"/>
                  </a:lnTo>
                  <a:close/>
                </a:path>
              </a:pathLst>
            </a:custGeom>
            <a:solidFill>
              <a:srgbClr val="000000"/>
            </a:solidFill>
            <a:ln w="9525">
              <a:noFill/>
              <a:round/>
              <a:headEnd/>
              <a:tailEnd/>
            </a:ln>
          </p:spPr>
          <p:txBody>
            <a:bodyPr/>
            <a:lstStyle/>
            <a:p>
              <a:endParaRPr lang="fr-FR"/>
            </a:p>
          </p:txBody>
        </p:sp>
        <p:sp>
          <p:nvSpPr>
            <p:cNvPr id="19561" name="Freeform 354"/>
            <p:cNvSpPr>
              <a:spLocks/>
            </p:cNvSpPr>
            <p:nvPr/>
          </p:nvSpPr>
          <p:spPr bwMode="auto">
            <a:xfrm>
              <a:off x="2238" y="2269"/>
              <a:ext cx="18" cy="39"/>
            </a:xfrm>
            <a:custGeom>
              <a:avLst/>
              <a:gdLst>
                <a:gd name="T0" fmla="*/ 0 w 106"/>
                <a:gd name="T1" fmla="*/ 1 h 230"/>
                <a:gd name="T2" fmla="*/ 0 w 106"/>
                <a:gd name="T3" fmla="*/ 1 h 230"/>
                <a:gd name="T4" fmla="*/ 0 w 106"/>
                <a:gd name="T5" fmla="*/ 1 h 230"/>
                <a:gd name="T6" fmla="*/ 0 w 106"/>
                <a:gd name="T7" fmla="*/ 1 h 230"/>
                <a:gd name="T8" fmla="*/ 0 w 106"/>
                <a:gd name="T9" fmla="*/ 1 h 230"/>
                <a:gd name="T10" fmla="*/ 0 w 106"/>
                <a:gd name="T11" fmla="*/ 1 h 230"/>
                <a:gd name="T12" fmla="*/ 0 w 106"/>
                <a:gd name="T13" fmla="*/ 1 h 230"/>
                <a:gd name="T14" fmla="*/ 1 w 106"/>
                <a:gd name="T15" fmla="*/ 0 h 230"/>
                <a:gd name="T16" fmla="*/ 1 w 106"/>
                <a:gd name="T17" fmla="*/ 0 h 230"/>
                <a:gd name="T18" fmla="*/ 1 w 106"/>
                <a:gd name="T19" fmla="*/ 0 h 230"/>
                <a:gd name="T20" fmla="*/ 0 w 106"/>
                <a:gd name="T21" fmla="*/ 0 h 230"/>
                <a:gd name="T22" fmla="*/ 0 w 106"/>
                <a:gd name="T23" fmla="*/ 0 h 230"/>
                <a:gd name="T24" fmla="*/ 0 w 106"/>
                <a:gd name="T25" fmla="*/ 0 h 230"/>
                <a:gd name="T26" fmla="*/ 0 w 106"/>
                <a:gd name="T27" fmla="*/ 1 h 230"/>
                <a:gd name="T28" fmla="*/ 0 w 106"/>
                <a:gd name="T29" fmla="*/ 1 h 230"/>
                <a:gd name="T30" fmla="*/ 0 w 106"/>
                <a:gd name="T31" fmla="*/ 1 h 230"/>
                <a:gd name="T32" fmla="*/ 0 w 106"/>
                <a:gd name="T33" fmla="*/ 1 h 230"/>
                <a:gd name="T34" fmla="*/ 0 w 106"/>
                <a:gd name="T35" fmla="*/ 1 h 230"/>
                <a:gd name="T36" fmla="*/ 0 w 106"/>
                <a:gd name="T37" fmla="*/ 1 h 230"/>
                <a:gd name="T38" fmla="*/ 0 w 106"/>
                <a:gd name="T39" fmla="*/ 1 h 2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6"/>
                <a:gd name="T61" fmla="*/ 0 h 230"/>
                <a:gd name="T62" fmla="*/ 106 w 106"/>
                <a:gd name="T63" fmla="*/ 230 h 2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6" h="230">
                  <a:moveTo>
                    <a:pt x="0" y="160"/>
                  </a:moveTo>
                  <a:lnTo>
                    <a:pt x="12" y="200"/>
                  </a:lnTo>
                  <a:lnTo>
                    <a:pt x="38" y="230"/>
                  </a:lnTo>
                  <a:lnTo>
                    <a:pt x="54" y="220"/>
                  </a:lnTo>
                  <a:lnTo>
                    <a:pt x="62" y="200"/>
                  </a:lnTo>
                  <a:lnTo>
                    <a:pt x="65" y="155"/>
                  </a:lnTo>
                  <a:lnTo>
                    <a:pt x="85" y="105"/>
                  </a:lnTo>
                  <a:lnTo>
                    <a:pt x="98" y="75"/>
                  </a:lnTo>
                  <a:lnTo>
                    <a:pt x="106" y="35"/>
                  </a:lnTo>
                  <a:lnTo>
                    <a:pt x="98" y="7"/>
                  </a:lnTo>
                  <a:lnTo>
                    <a:pt x="80" y="0"/>
                  </a:lnTo>
                  <a:lnTo>
                    <a:pt x="80" y="30"/>
                  </a:lnTo>
                  <a:lnTo>
                    <a:pt x="72" y="80"/>
                  </a:lnTo>
                  <a:lnTo>
                    <a:pt x="47" y="132"/>
                  </a:lnTo>
                  <a:lnTo>
                    <a:pt x="33" y="150"/>
                  </a:lnTo>
                  <a:lnTo>
                    <a:pt x="35" y="195"/>
                  </a:lnTo>
                  <a:lnTo>
                    <a:pt x="23" y="179"/>
                  </a:lnTo>
                  <a:lnTo>
                    <a:pt x="15" y="155"/>
                  </a:lnTo>
                  <a:lnTo>
                    <a:pt x="0" y="160"/>
                  </a:lnTo>
                  <a:close/>
                </a:path>
              </a:pathLst>
            </a:custGeom>
            <a:solidFill>
              <a:srgbClr val="000000"/>
            </a:solidFill>
            <a:ln w="9525">
              <a:noFill/>
              <a:round/>
              <a:headEnd/>
              <a:tailEnd/>
            </a:ln>
          </p:spPr>
          <p:txBody>
            <a:bodyPr/>
            <a:lstStyle/>
            <a:p>
              <a:endParaRPr lang="fr-FR"/>
            </a:p>
          </p:txBody>
        </p:sp>
        <p:sp>
          <p:nvSpPr>
            <p:cNvPr id="19562" name="Freeform 355"/>
            <p:cNvSpPr>
              <a:spLocks/>
            </p:cNvSpPr>
            <p:nvPr/>
          </p:nvSpPr>
          <p:spPr bwMode="auto">
            <a:xfrm>
              <a:off x="2247" y="2289"/>
              <a:ext cx="52" cy="16"/>
            </a:xfrm>
            <a:custGeom>
              <a:avLst/>
              <a:gdLst>
                <a:gd name="T0" fmla="*/ 0 w 314"/>
                <a:gd name="T1" fmla="*/ 0 h 96"/>
                <a:gd name="T2" fmla="*/ 0 w 314"/>
                <a:gd name="T3" fmla="*/ 0 h 96"/>
                <a:gd name="T4" fmla="*/ 0 w 314"/>
                <a:gd name="T5" fmla="*/ 0 h 96"/>
                <a:gd name="T6" fmla="*/ 1 w 314"/>
                <a:gd name="T7" fmla="*/ 0 h 96"/>
                <a:gd name="T8" fmla="*/ 1 w 314"/>
                <a:gd name="T9" fmla="*/ 0 h 96"/>
                <a:gd name="T10" fmla="*/ 1 w 314"/>
                <a:gd name="T11" fmla="*/ 0 h 96"/>
                <a:gd name="T12" fmla="*/ 1 w 314"/>
                <a:gd name="T13" fmla="*/ 0 h 96"/>
                <a:gd name="T14" fmla="*/ 1 w 314"/>
                <a:gd name="T15" fmla="*/ 1 h 96"/>
                <a:gd name="T16" fmla="*/ 1 w 314"/>
                <a:gd name="T17" fmla="*/ 0 h 96"/>
                <a:gd name="T18" fmla="*/ 1 w 314"/>
                <a:gd name="T19" fmla="*/ 0 h 96"/>
                <a:gd name="T20" fmla="*/ 0 w 314"/>
                <a:gd name="T21" fmla="*/ 0 h 96"/>
                <a:gd name="T22" fmla="*/ 0 w 314"/>
                <a:gd name="T23" fmla="*/ 0 h 96"/>
                <a:gd name="T24" fmla="*/ 0 w 314"/>
                <a:gd name="T25" fmla="*/ 0 h 96"/>
                <a:gd name="T26" fmla="*/ 0 w 314"/>
                <a:gd name="T27" fmla="*/ 0 h 96"/>
                <a:gd name="T28" fmla="*/ 0 w 314"/>
                <a:gd name="T29" fmla="*/ 0 h 96"/>
                <a:gd name="T30" fmla="*/ 0 w 314"/>
                <a:gd name="T31" fmla="*/ 0 h 9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4"/>
                <a:gd name="T49" fmla="*/ 0 h 96"/>
                <a:gd name="T50" fmla="*/ 314 w 314"/>
                <a:gd name="T51" fmla="*/ 96 h 9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4" h="96">
                  <a:moveTo>
                    <a:pt x="21" y="0"/>
                  </a:moveTo>
                  <a:lnTo>
                    <a:pt x="71" y="9"/>
                  </a:lnTo>
                  <a:lnTo>
                    <a:pt x="116" y="18"/>
                  </a:lnTo>
                  <a:lnTo>
                    <a:pt x="174" y="34"/>
                  </a:lnTo>
                  <a:lnTo>
                    <a:pt x="214" y="49"/>
                  </a:lnTo>
                  <a:lnTo>
                    <a:pt x="277" y="70"/>
                  </a:lnTo>
                  <a:lnTo>
                    <a:pt x="314" y="83"/>
                  </a:lnTo>
                  <a:lnTo>
                    <a:pt x="279" y="96"/>
                  </a:lnTo>
                  <a:lnTo>
                    <a:pt x="226" y="88"/>
                  </a:lnTo>
                  <a:lnTo>
                    <a:pt x="169" y="70"/>
                  </a:lnTo>
                  <a:lnTo>
                    <a:pt x="124" y="60"/>
                  </a:lnTo>
                  <a:lnTo>
                    <a:pt x="81" y="51"/>
                  </a:lnTo>
                  <a:lnTo>
                    <a:pt x="31" y="46"/>
                  </a:lnTo>
                  <a:lnTo>
                    <a:pt x="0" y="44"/>
                  </a:lnTo>
                  <a:lnTo>
                    <a:pt x="21" y="0"/>
                  </a:lnTo>
                  <a:close/>
                </a:path>
              </a:pathLst>
            </a:custGeom>
            <a:solidFill>
              <a:srgbClr val="000000"/>
            </a:solidFill>
            <a:ln w="9525">
              <a:noFill/>
              <a:round/>
              <a:headEnd/>
              <a:tailEnd/>
            </a:ln>
          </p:spPr>
          <p:txBody>
            <a:bodyPr/>
            <a:lstStyle/>
            <a:p>
              <a:endParaRPr lang="fr-FR"/>
            </a:p>
          </p:txBody>
        </p:sp>
        <p:sp>
          <p:nvSpPr>
            <p:cNvPr id="19563" name="Freeform 356"/>
            <p:cNvSpPr>
              <a:spLocks/>
            </p:cNvSpPr>
            <p:nvPr/>
          </p:nvSpPr>
          <p:spPr bwMode="auto">
            <a:xfrm>
              <a:off x="2168" y="2292"/>
              <a:ext cx="63" cy="49"/>
            </a:xfrm>
            <a:custGeom>
              <a:avLst/>
              <a:gdLst>
                <a:gd name="T0" fmla="*/ 2 w 373"/>
                <a:gd name="T1" fmla="*/ 0 h 293"/>
                <a:gd name="T2" fmla="*/ 1 w 373"/>
                <a:gd name="T3" fmla="*/ 0 h 293"/>
                <a:gd name="T4" fmla="*/ 1 w 373"/>
                <a:gd name="T5" fmla="*/ 0 h 293"/>
                <a:gd name="T6" fmla="*/ 1 w 373"/>
                <a:gd name="T7" fmla="*/ 1 h 293"/>
                <a:gd name="T8" fmla="*/ 1 w 373"/>
                <a:gd name="T9" fmla="*/ 1 h 293"/>
                <a:gd name="T10" fmla="*/ 1 w 373"/>
                <a:gd name="T11" fmla="*/ 1 h 293"/>
                <a:gd name="T12" fmla="*/ 0 w 373"/>
                <a:gd name="T13" fmla="*/ 1 h 293"/>
                <a:gd name="T14" fmla="*/ 0 w 373"/>
                <a:gd name="T15" fmla="*/ 1 h 293"/>
                <a:gd name="T16" fmla="*/ 0 w 373"/>
                <a:gd name="T17" fmla="*/ 1 h 293"/>
                <a:gd name="T18" fmla="*/ 0 w 373"/>
                <a:gd name="T19" fmla="*/ 1 h 293"/>
                <a:gd name="T20" fmla="*/ 0 w 373"/>
                <a:gd name="T21" fmla="*/ 1 h 293"/>
                <a:gd name="T22" fmla="*/ 0 w 373"/>
                <a:gd name="T23" fmla="*/ 1 h 293"/>
                <a:gd name="T24" fmla="*/ 0 w 373"/>
                <a:gd name="T25" fmla="*/ 1 h 293"/>
                <a:gd name="T26" fmla="*/ 0 w 373"/>
                <a:gd name="T27" fmla="*/ 1 h 293"/>
                <a:gd name="T28" fmla="*/ 0 w 373"/>
                <a:gd name="T29" fmla="*/ 1 h 293"/>
                <a:gd name="T30" fmla="*/ 0 w 373"/>
                <a:gd name="T31" fmla="*/ 1 h 293"/>
                <a:gd name="T32" fmla="*/ 0 w 373"/>
                <a:gd name="T33" fmla="*/ 1 h 293"/>
                <a:gd name="T34" fmla="*/ 0 w 373"/>
                <a:gd name="T35" fmla="*/ 1 h 293"/>
                <a:gd name="T36" fmla="*/ 0 w 373"/>
                <a:gd name="T37" fmla="*/ 1 h 293"/>
                <a:gd name="T38" fmla="*/ 0 w 373"/>
                <a:gd name="T39" fmla="*/ 1 h 293"/>
                <a:gd name="T40" fmla="*/ 0 w 373"/>
                <a:gd name="T41" fmla="*/ 1 h 293"/>
                <a:gd name="T42" fmla="*/ 0 w 373"/>
                <a:gd name="T43" fmla="*/ 1 h 293"/>
                <a:gd name="T44" fmla="*/ 0 w 373"/>
                <a:gd name="T45" fmla="*/ 1 h 293"/>
                <a:gd name="T46" fmla="*/ 0 w 373"/>
                <a:gd name="T47" fmla="*/ 1 h 293"/>
                <a:gd name="T48" fmla="*/ 1 w 373"/>
                <a:gd name="T49" fmla="*/ 1 h 293"/>
                <a:gd name="T50" fmla="*/ 1 w 373"/>
                <a:gd name="T51" fmla="*/ 1 h 293"/>
                <a:gd name="T52" fmla="*/ 1 w 373"/>
                <a:gd name="T53" fmla="*/ 1 h 293"/>
                <a:gd name="T54" fmla="*/ 1 w 373"/>
                <a:gd name="T55" fmla="*/ 1 h 293"/>
                <a:gd name="T56" fmla="*/ 1 w 373"/>
                <a:gd name="T57" fmla="*/ 1 h 293"/>
                <a:gd name="T58" fmla="*/ 1 w 373"/>
                <a:gd name="T59" fmla="*/ 1 h 293"/>
                <a:gd name="T60" fmla="*/ 2 w 373"/>
                <a:gd name="T61" fmla="*/ 0 h 293"/>
                <a:gd name="T62" fmla="*/ 2 w 373"/>
                <a:gd name="T63" fmla="*/ 0 h 293"/>
                <a:gd name="T64" fmla="*/ 2 w 373"/>
                <a:gd name="T65" fmla="*/ 0 h 293"/>
                <a:gd name="T66" fmla="*/ 2 w 373"/>
                <a:gd name="T67" fmla="*/ 0 h 2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73"/>
                <a:gd name="T103" fmla="*/ 0 h 293"/>
                <a:gd name="T104" fmla="*/ 373 w 373"/>
                <a:gd name="T105" fmla="*/ 293 h 2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73" h="293">
                  <a:moveTo>
                    <a:pt x="365" y="0"/>
                  </a:moveTo>
                  <a:lnTo>
                    <a:pt x="298" y="42"/>
                  </a:lnTo>
                  <a:lnTo>
                    <a:pt x="237" y="85"/>
                  </a:lnTo>
                  <a:lnTo>
                    <a:pt x="174" y="140"/>
                  </a:lnTo>
                  <a:lnTo>
                    <a:pt x="127" y="182"/>
                  </a:lnTo>
                  <a:lnTo>
                    <a:pt x="91" y="220"/>
                  </a:lnTo>
                  <a:lnTo>
                    <a:pt x="85" y="192"/>
                  </a:lnTo>
                  <a:lnTo>
                    <a:pt x="80" y="171"/>
                  </a:lnTo>
                  <a:lnTo>
                    <a:pt x="60" y="166"/>
                  </a:lnTo>
                  <a:lnTo>
                    <a:pt x="34" y="179"/>
                  </a:lnTo>
                  <a:lnTo>
                    <a:pt x="8" y="192"/>
                  </a:lnTo>
                  <a:lnTo>
                    <a:pt x="0" y="213"/>
                  </a:lnTo>
                  <a:lnTo>
                    <a:pt x="8" y="247"/>
                  </a:lnTo>
                  <a:lnTo>
                    <a:pt x="19" y="272"/>
                  </a:lnTo>
                  <a:lnTo>
                    <a:pt x="39" y="293"/>
                  </a:lnTo>
                  <a:lnTo>
                    <a:pt x="60" y="293"/>
                  </a:lnTo>
                  <a:lnTo>
                    <a:pt x="80" y="272"/>
                  </a:lnTo>
                  <a:lnTo>
                    <a:pt x="57" y="267"/>
                  </a:lnTo>
                  <a:lnTo>
                    <a:pt x="39" y="262"/>
                  </a:lnTo>
                  <a:lnTo>
                    <a:pt x="32" y="230"/>
                  </a:lnTo>
                  <a:lnTo>
                    <a:pt x="34" y="207"/>
                  </a:lnTo>
                  <a:lnTo>
                    <a:pt x="60" y="190"/>
                  </a:lnTo>
                  <a:lnTo>
                    <a:pt x="62" y="225"/>
                  </a:lnTo>
                  <a:lnTo>
                    <a:pt x="70" y="249"/>
                  </a:lnTo>
                  <a:lnTo>
                    <a:pt x="91" y="249"/>
                  </a:lnTo>
                  <a:lnTo>
                    <a:pt x="112" y="241"/>
                  </a:lnTo>
                  <a:lnTo>
                    <a:pt x="143" y="218"/>
                  </a:lnTo>
                  <a:lnTo>
                    <a:pt x="185" y="179"/>
                  </a:lnTo>
                  <a:lnTo>
                    <a:pt x="231" y="132"/>
                  </a:lnTo>
                  <a:lnTo>
                    <a:pt x="285" y="90"/>
                  </a:lnTo>
                  <a:lnTo>
                    <a:pt x="340" y="52"/>
                  </a:lnTo>
                  <a:lnTo>
                    <a:pt x="373" y="35"/>
                  </a:lnTo>
                  <a:lnTo>
                    <a:pt x="365" y="0"/>
                  </a:lnTo>
                  <a:close/>
                </a:path>
              </a:pathLst>
            </a:custGeom>
            <a:solidFill>
              <a:srgbClr val="000000"/>
            </a:solidFill>
            <a:ln w="9525">
              <a:noFill/>
              <a:round/>
              <a:headEnd/>
              <a:tailEnd/>
            </a:ln>
          </p:spPr>
          <p:txBody>
            <a:bodyPr/>
            <a:lstStyle/>
            <a:p>
              <a:endParaRPr lang="fr-FR"/>
            </a:p>
          </p:txBody>
        </p:sp>
        <p:sp>
          <p:nvSpPr>
            <p:cNvPr id="19564" name="Freeform 357"/>
            <p:cNvSpPr>
              <a:spLocks/>
            </p:cNvSpPr>
            <p:nvPr/>
          </p:nvSpPr>
          <p:spPr bwMode="auto">
            <a:xfrm>
              <a:off x="2306" y="2319"/>
              <a:ext cx="27" cy="25"/>
            </a:xfrm>
            <a:custGeom>
              <a:avLst/>
              <a:gdLst>
                <a:gd name="T0" fmla="*/ 0 w 163"/>
                <a:gd name="T1" fmla="*/ 0 h 147"/>
                <a:gd name="T2" fmla="*/ 0 w 163"/>
                <a:gd name="T3" fmla="*/ 0 h 147"/>
                <a:gd name="T4" fmla="*/ 0 w 163"/>
                <a:gd name="T5" fmla="*/ 0 h 147"/>
                <a:gd name="T6" fmla="*/ 0 w 163"/>
                <a:gd name="T7" fmla="*/ 1 h 147"/>
                <a:gd name="T8" fmla="*/ 0 w 163"/>
                <a:gd name="T9" fmla="*/ 1 h 147"/>
                <a:gd name="T10" fmla="*/ 0 w 163"/>
                <a:gd name="T11" fmla="*/ 1 h 147"/>
                <a:gd name="T12" fmla="*/ 1 w 163"/>
                <a:gd name="T13" fmla="*/ 1 h 147"/>
                <a:gd name="T14" fmla="*/ 1 w 163"/>
                <a:gd name="T15" fmla="*/ 1 h 147"/>
                <a:gd name="T16" fmla="*/ 1 w 163"/>
                <a:gd name="T17" fmla="*/ 1 h 147"/>
                <a:gd name="T18" fmla="*/ 1 w 163"/>
                <a:gd name="T19" fmla="*/ 0 h 147"/>
                <a:gd name="T20" fmla="*/ 0 w 163"/>
                <a:gd name="T21" fmla="*/ 0 h 147"/>
                <a:gd name="T22" fmla="*/ 0 w 163"/>
                <a:gd name="T23" fmla="*/ 0 h 147"/>
                <a:gd name="T24" fmla="*/ 0 w 163"/>
                <a:gd name="T25" fmla="*/ 0 h 147"/>
                <a:gd name="T26" fmla="*/ 0 w 163"/>
                <a:gd name="T27" fmla="*/ 0 h 147"/>
                <a:gd name="T28" fmla="*/ 0 w 163"/>
                <a:gd name="T29" fmla="*/ 1 h 147"/>
                <a:gd name="T30" fmla="*/ 0 w 163"/>
                <a:gd name="T31" fmla="*/ 1 h 147"/>
                <a:gd name="T32" fmla="*/ 0 w 163"/>
                <a:gd name="T33" fmla="*/ 1 h 147"/>
                <a:gd name="T34" fmla="*/ 0 w 163"/>
                <a:gd name="T35" fmla="*/ 0 h 147"/>
                <a:gd name="T36" fmla="*/ 0 w 163"/>
                <a:gd name="T37" fmla="*/ 0 h 147"/>
                <a:gd name="T38" fmla="*/ 0 w 163"/>
                <a:gd name="T39" fmla="*/ 0 h 147"/>
                <a:gd name="T40" fmla="*/ 0 w 163"/>
                <a:gd name="T41" fmla="*/ 0 h 147"/>
                <a:gd name="T42" fmla="*/ 0 w 163"/>
                <a:gd name="T43" fmla="*/ 0 h 147"/>
                <a:gd name="T44" fmla="*/ 0 w 163"/>
                <a:gd name="T45" fmla="*/ 0 h 1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3"/>
                <a:gd name="T70" fmla="*/ 0 h 147"/>
                <a:gd name="T71" fmla="*/ 163 w 163"/>
                <a:gd name="T72" fmla="*/ 147 h 1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3" h="147">
                  <a:moveTo>
                    <a:pt x="0" y="2"/>
                  </a:moveTo>
                  <a:lnTo>
                    <a:pt x="3" y="24"/>
                  </a:lnTo>
                  <a:lnTo>
                    <a:pt x="29" y="57"/>
                  </a:lnTo>
                  <a:lnTo>
                    <a:pt x="73" y="106"/>
                  </a:lnTo>
                  <a:lnTo>
                    <a:pt x="102" y="140"/>
                  </a:lnTo>
                  <a:lnTo>
                    <a:pt x="125" y="147"/>
                  </a:lnTo>
                  <a:lnTo>
                    <a:pt x="148" y="135"/>
                  </a:lnTo>
                  <a:lnTo>
                    <a:pt x="163" y="114"/>
                  </a:lnTo>
                  <a:lnTo>
                    <a:pt x="158" y="91"/>
                  </a:lnTo>
                  <a:lnTo>
                    <a:pt x="137" y="70"/>
                  </a:lnTo>
                  <a:lnTo>
                    <a:pt x="102" y="44"/>
                  </a:lnTo>
                  <a:lnTo>
                    <a:pt x="57" y="0"/>
                  </a:lnTo>
                  <a:lnTo>
                    <a:pt x="65" y="29"/>
                  </a:lnTo>
                  <a:lnTo>
                    <a:pt x="85" y="59"/>
                  </a:lnTo>
                  <a:lnTo>
                    <a:pt x="117" y="88"/>
                  </a:lnTo>
                  <a:lnTo>
                    <a:pt x="122" y="109"/>
                  </a:lnTo>
                  <a:lnTo>
                    <a:pt x="107" y="109"/>
                  </a:lnTo>
                  <a:lnTo>
                    <a:pt x="80" y="77"/>
                  </a:lnTo>
                  <a:lnTo>
                    <a:pt x="44" y="39"/>
                  </a:lnTo>
                  <a:lnTo>
                    <a:pt x="32" y="5"/>
                  </a:lnTo>
                  <a:lnTo>
                    <a:pt x="13" y="0"/>
                  </a:lnTo>
                  <a:lnTo>
                    <a:pt x="0" y="2"/>
                  </a:lnTo>
                  <a:close/>
                </a:path>
              </a:pathLst>
            </a:custGeom>
            <a:solidFill>
              <a:srgbClr val="000000"/>
            </a:solidFill>
            <a:ln w="9525">
              <a:noFill/>
              <a:round/>
              <a:headEnd/>
              <a:tailEnd/>
            </a:ln>
          </p:spPr>
          <p:txBody>
            <a:bodyPr/>
            <a:lstStyle/>
            <a:p>
              <a:endParaRPr lang="fr-FR"/>
            </a:p>
          </p:txBody>
        </p:sp>
        <p:sp>
          <p:nvSpPr>
            <p:cNvPr id="19565" name="Freeform 358"/>
            <p:cNvSpPr>
              <a:spLocks/>
            </p:cNvSpPr>
            <p:nvPr/>
          </p:nvSpPr>
          <p:spPr bwMode="auto">
            <a:xfrm>
              <a:off x="2223" y="2307"/>
              <a:ext cx="21" cy="69"/>
            </a:xfrm>
            <a:custGeom>
              <a:avLst/>
              <a:gdLst>
                <a:gd name="T0" fmla="*/ 0 w 126"/>
                <a:gd name="T1" fmla="*/ 0 h 413"/>
                <a:gd name="T2" fmla="*/ 0 w 126"/>
                <a:gd name="T3" fmla="*/ 0 h 413"/>
                <a:gd name="T4" fmla="*/ 0 w 126"/>
                <a:gd name="T5" fmla="*/ 1 h 413"/>
                <a:gd name="T6" fmla="*/ 0 w 126"/>
                <a:gd name="T7" fmla="*/ 1 h 413"/>
                <a:gd name="T8" fmla="*/ 0 w 126"/>
                <a:gd name="T9" fmla="*/ 1 h 413"/>
                <a:gd name="T10" fmla="*/ 0 w 126"/>
                <a:gd name="T11" fmla="*/ 2 h 413"/>
                <a:gd name="T12" fmla="*/ 0 w 126"/>
                <a:gd name="T13" fmla="*/ 2 h 413"/>
                <a:gd name="T14" fmla="*/ 0 w 126"/>
                <a:gd name="T15" fmla="*/ 2 h 413"/>
                <a:gd name="T16" fmla="*/ 0 w 126"/>
                <a:gd name="T17" fmla="*/ 2 h 413"/>
                <a:gd name="T18" fmla="*/ 1 w 126"/>
                <a:gd name="T19" fmla="*/ 2 h 413"/>
                <a:gd name="T20" fmla="*/ 1 w 126"/>
                <a:gd name="T21" fmla="*/ 2 h 413"/>
                <a:gd name="T22" fmla="*/ 1 w 126"/>
                <a:gd name="T23" fmla="*/ 1 h 413"/>
                <a:gd name="T24" fmla="*/ 1 w 126"/>
                <a:gd name="T25" fmla="*/ 1 h 413"/>
                <a:gd name="T26" fmla="*/ 1 w 126"/>
                <a:gd name="T27" fmla="*/ 1 h 413"/>
                <a:gd name="T28" fmla="*/ 1 w 126"/>
                <a:gd name="T29" fmla="*/ 0 h 413"/>
                <a:gd name="T30" fmla="*/ 1 w 126"/>
                <a:gd name="T31" fmla="*/ 0 h 413"/>
                <a:gd name="T32" fmla="*/ 1 w 126"/>
                <a:gd name="T33" fmla="*/ 0 h 413"/>
                <a:gd name="T34" fmla="*/ 1 w 126"/>
                <a:gd name="T35" fmla="*/ 0 h 413"/>
                <a:gd name="T36" fmla="*/ 1 w 126"/>
                <a:gd name="T37" fmla="*/ 1 h 413"/>
                <a:gd name="T38" fmla="*/ 0 w 126"/>
                <a:gd name="T39" fmla="*/ 1 h 413"/>
                <a:gd name="T40" fmla="*/ 0 w 126"/>
                <a:gd name="T41" fmla="*/ 2 h 413"/>
                <a:gd name="T42" fmla="*/ 0 w 126"/>
                <a:gd name="T43" fmla="*/ 2 h 413"/>
                <a:gd name="T44" fmla="*/ 0 w 126"/>
                <a:gd name="T45" fmla="*/ 2 h 413"/>
                <a:gd name="T46" fmla="*/ 0 w 126"/>
                <a:gd name="T47" fmla="*/ 2 h 413"/>
                <a:gd name="T48" fmla="*/ 0 w 126"/>
                <a:gd name="T49" fmla="*/ 1 h 413"/>
                <a:gd name="T50" fmla="*/ 0 w 126"/>
                <a:gd name="T51" fmla="*/ 1 h 413"/>
                <a:gd name="T52" fmla="*/ 0 w 126"/>
                <a:gd name="T53" fmla="*/ 1 h 413"/>
                <a:gd name="T54" fmla="*/ 0 w 126"/>
                <a:gd name="T55" fmla="*/ 0 h 413"/>
                <a:gd name="T56" fmla="*/ 0 w 126"/>
                <a:gd name="T57" fmla="*/ 0 h 413"/>
                <a:gd name="T58" fmla="*/ 0 w 126"/>
                <a:gd name="T59" fmla="*/ 0 h 41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6"/>
                <a:gd name="T91" fmla="*/ 0 h 413"/>
                <a:gd name="T92" fmla="*/ 126 w 126"/>
                <a:gd name="T93" fmla="*/ 413 h 41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6" h="413">
                  <a:moveTo>
                    <a:pt x="53" y="0"/>
                  </a:moveTo>
                  <a:lnTo>
                    <a:pt x="53" y="65"/>
                  </a:lnTo>
                  <a:lnTo>
                    <a:pt x="38" y="132"/>
                  </a:lnTo>
                  <a:lnTo>
                    <a:pt x="20" y="215"/>
                  </a:lnTo>
                  <a:lnTo>
                    <a:pt x="7" y="262"/>
                  </a:lnTo>
                  <a:lnTo>
                    <a:pt x="0" y="325"/>
                  </a:lnTo>
                  <a:lnTo>
                    <a:pt x="13" y="362"/>
                  </a:lnTo>
                  <a:lnTo>
                    <a:pt x="43" y="408"/>
                  </a:lnTo>
                  <a:lnTo>
                    <a:pt x="65" y="413"/>
                  </a:lnTo>
                  <a:lnTo>
                    <a:pt x="93" y="364"/>
                  </a:lnTo>
                  <a:lnTo>
                    <a:pt x="116" y="320"/>
                  </a:lnTo>
                  <a:lnTo>
                    <a:pt x="111" y="292"/>
                  </a:lnTo>
                  <a:lnTo>
                    <a:pt x="108" y="227"/>
                  </a:lnTo>
                  <a:lnTo>
                    <a:pt x="118" y="132"/>
                  </a:lnTo>
                  <a:lnTo>
                    <a:pt x="121" y="55"/>
                  </a:lnTo>
                  <a:lnTo>
                    <a:pt x="126" y="15"/>
                  </a:lnTo>
                  <a:lnTo>
                    <a:pt x="111" y="15"/>
                  </a:lnTo>
                  <a:lnTo>
                    <a:pt x="100" y="32"/>
                  </a:lnTo>
                  <a:lnTo>
                    <a:pt x="90" y="167"/>
                  </a:lnTo>
                  <a:lnTo>
                    <a:pt x="82" y="275"/>
                  </a:lnTo>
                  <a:lnTo>
                    <a:pt x="85" y="315"/>
                  </a:lnTo>
                  <a:lnTo>
                    <a:pt x="48" y="367"/>
                  </a:lnTo>
                  <a:lnTo>
                    <a:pt x="28" y="338"/>
                  </a:lnTo>
                  <a:lnTo>
                    <a:pt x="23" y="309"/>
                  </a:lnTo>
                  <a:lnTo>
                    <a:pt x="28" y="257"/>
                  </a:lnTo>
                  <a:lnTo>
                    <a:pt x="48" y="177"/>
                  </a:lnTo>
                  <a:lnTo>
                    <a:pt x="72" y="97"/>
                  </a:lnTo>
                  <a:lnTo>
                    <a:pt x="82" y="2"/>
                  </a:lnTo>
                  <a:lnTo>
                    <a:pt x="53" y="0"/>
                  </a:lnTo>
                  <a:close/>
                </a:path>
              </a:pathLst>
            </a:custGeom>
            <a:solidFill>
              <a:srgbClr val="000000"/>
            </a:solidFill>
            <a:ln w="9525">
              <a:noFill/>
              <a:round/>
              <a:headEnd/>
              <a:tailEnd/>
            </a:ln>
          </p:spPr>
          <p:txBody>
            <a:bodyPr/>
            <a:lstStyle/>
            <a:p>
              <a:endParaRPr lang="fr-FR"/>
            </a:p>
          </p:txBody>
        </p:sp>
        <p:sp>
          <p:nvSpPr>
            <p:cNvPr id="19566" name="Freeform 359"/>
            <p:cNvSpPr>
              <a:spLocks/>
            </p:cNvSpPr>
            <p:nvPr/>
          </p:nvSpPr>
          <p:spPr bwMode="auto">
            <a:xfrm>
              <a:off x="2166" y="2354"/>
              <a:ext cx="60" cy="48"/>
            </a:xfrm>
            <a:custGeom>
              <a:avLst/>
              <a:gdLst>
                <a:gd name="T0" fmla="*/ 0 w 358"/>
                <a:gd name="T1" fmla="*/ 1 h 286"/>
                <a:gd name="T2" fmla="*/ 0 w 358"/>
                <a:gd name="T3" fmla="*/ 1 h 286"/>
                <a:gd name="T4" fmla="*/ 0 w 358"/>
                <a:gd name="T5" fmla="*/ 1 h 286"/>
                <a:gd name="T6" fmla="*/ 1 w 358"/>
                <a:gd name="T7" fmla="*/ 1 h 286"/>
                <a:gd name="T8" fmla="*/ 1 w 358"/>
                <a:gd name="T9" fmla="*/ 1 h 286"/>
                <a:gd name="T10" fmla="*/ 1 w 358"/>
                <a:gd name="T11" fmla="*/ 1 h 286"/>
                <a:gd name="T12" fmla="*/ 1 w 358"/>
                <a:gd name="T13" fmla="*/ 1 h 286"/>
                <a:gd name="T14" fmla="*/ 1 w 358"/>
                <a:gd name="T15" fmla="*/ 1 h 286"/>
                <a:gd name="T16" fmla="*/ 2 w 358"/>
                <a:gd name="T17" fmla="*/ 0 h 286"/>
                <a:gd name="T18" fmla="*/ 2 w 358"/>
                <a:gd name="T19" fmla="*/ 0 h 286"/>
                <a:gd name="T20" fmla="*/ 2 w 358"/>
                <a:gd name="T21" fmla="*/ 0 h 286"/>
                <a:gd name="T22" fmla="*/ 2 w 358"/>
                <a:gd name="T23" fmla="*/ 1 h 286"/>
                <a:gd name="T24" fmla="*/ 2 w 358"/>
                <a:gd name="T25" fmla="*/ 1 h 286"/>
                <a:gd name="T26" fmla="*/ 1 w 358"/>
                <a:gd name="T27" fmla="*/ 1 h 286"/>
                <a:gd name="T28" fmla="*/ 1 w 358"/>
                <a:gd name="T29" fmla="*/ 1 h 286"/>
                <a:gd name="T30" fmla="*/ 1 w 358"/>
                <a:gd name="T31" fmla="*/ 1 h 286"/>
                <a:gd name="T32" fmla="*/ 1 w 358"/>
                <a:gd name="T33" fmla="*/ 1 h 286"/>
                <a:gd name="T34" fmla="*/ 1 w 358"/>
                <a:gd name="T35" fmla="*/ 1 h 286"/>
                <a:gd name="T36" fmla="*/ 0 w 358"/>
                <a:gd name="T37" fmla="*/ 1 h 286"/>
                <a:gd name="T38" fmla="*/ 0 w 358"/>
                <a:gd name="T39" fmla="*/ 1 h 286"/>
                <a:gd name="T40" fmla="*/ 0 w 358"/>
                <a:gd name="T41" fmla="*/ 1 h 286"/>
                <a:gd name="T42" fmla="*/ 0 w 358"/>
                <a:gd name="T43" fmla="*/ 1 h 2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58"/>
                <a:gd name="T67" fmla="*/ 0 h 286"/>
                <a:gd name="T68" fmla="*/ 358 w 358"/>
                <a:gd name="T69" fmla="*/ 286 h 28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58" h="286">
                  <a:moveTo>
                    <a:pt x="0" y="286"/>
                  </a:moveTo>
                  <a:lnTo>
                    <a:pt x="29" y="252"/>
                  </a:lnTo>
                  <a:lnTo>
                    <a:pt x="63" y="234"/>
                  </a:lnTo>
                  <a:lnTo>
                    <a:pt x="120" y="221"/>
                  </a:lnTo>
                  <a:lnTo>
                    <a:pt x="177" y="195"/>
                  </a:lnTo>
                  <a:lnTo>
                    <a:pt x="223" y="169"/>
                  </a:lnTo>
                  <a:lnTo>
                    <a:pt x="263" y="143"/>
                  </a:lnTo>
                  <a:lnTo>
                    <a:pt x="296" y="112"/>
                  </a:lnTo>
                  <a:lnTo>
                    <a:pt x="316" y="81"/>
                  </a:lnTo>
                  <a:lnTo>
                    <a:pt x="353" y="0"/>
                  </a:lnTo>
                  <a:lnTo>
                    <a:pt x="358" y="55"/>
                  </a:lnTo>
                  <a:lnTo>
                    <a:pt x="343" y="94"/>
                  </a:lnTo>
                  <a:lnTo>
                    <a:pt x="321" y="132"/>
                  </a:lnTo>
                  <a:lnTo>
                    <a:pt x="295" y="163"/>
                  </a:lnTo>
                  <a:lnTo>
                    <a:pt x="260" y="192"/>
                  </a:lnTo>
                  <a:lnTo>
                    <a:pt x="221" y="213"/>
                  </a:lnTo>
                  <a:lnTo>
                    <a:pt x="166" y="237"/>
                  </a:lnTo>
                  <a:lnTo>
                    <a:pt x="120" y="252"/>
                  </a:lnTo>
                  <a:lnTo>
                    <a:pt x="83" y="265"/>
                  </a:lnTo>
                  <a:lnTo>
                    <a:pt x="42" y="278"/>
                  </a:lnTo>
                  <a:lnTo>
                    <a:pt x="0" y="286"/>
                  </a:lnTo>
                  <a:close/>
                </a:path>
              </a:pathLst>
            </a:custGeom>
            <a:solidFill>
              <a:srgbClr val="000000"/>
            </a:solidFill>
            <a:ln w="9525">
              <a:noFill/>
              <a:round/>
              <a:headEnd/>
              <a:tailEnd/>
            </a:ln>
          </p:spPr>
          <p:txBody>
            <a:bodyPr/>
            <a:lstStyle/>
            <a:p>
              <a:endParaRPr lang="fr-FR"/>
            </a:p>
          </p:txBody>
        </p:sp>
        <p:sp>
          <p:nvSpPr>
            <p:cNvPr id="19567" name="Freeform 360"/>
            <p:cNvSpPr>
              <a:spLocks/>
            </p:cNvSpPr>
            <p:nvPr/>
          </p:nvSpPr>
          <p:spPr bwMode="auto">
            <a:xfrm>
              <a:off x="2238" y="2359"/>
              <a:ext cx="31" cy="23"/>
            </a:xfrm>
            <a:custGeom>
              <a:avLst/>
              <a:gdLst>
                <a:gd name="T0" fmla="*/ 0 w 183"/>
                <a:gd name="T1" fmla="*/ 0 h 143"/>
                <a:gd name="T2" fmla="*/ 0 w 183"/>
                <a:gd name="T3" fmla="*/ 0 h 143"/>
                <a:gd name="T4" fmla="*/ 0 w 183"/>
                <a:gd name="T5" fmla="*/ 0 h 143"/>
                <a:gd name="T6" fmla="*/ 1 w 183"/>
                <a:gd name="T7" fmla="*/ 0 h 143"/>
                <a:gd name="T8" fmla="*/ 1 w 183"/>
                <a:gd name="T9" fmla="*/ 0 h 143"/>
                <a:gd name="T10" fmla="*/ 1 w 183"/>
                <a:gd name="T11" fmla="*/ 0 h 143"/>
                <a:gd name="T12" fmla="*/ 1 w 183"/>
                <a:gd name="T13" fmla="*/ 0 h 143"/>
                <a:gd name="T14" fmla="*/ 1 w 183"/>
                <a:gd name="T15" fmla="*/ 1 h 143"/>
                <a:gd name="T16" fmla="*/ 1 w 183"/>
                <a:gd name="T17" fmla="*/ 0 h 143"/>
                <a:gd name="T18" fmla="*/ 1 w 183"/>
                <a:gd name="T19" fmla="*/ 0 h 143"/>
                <a:gd name="T20" fmla="*/ 1 w 183"/>
                <a:gd name="T21" fmla="*/ 0 h 143"/>
                <a:gd name="T22" fmla="*/ 1 w 183"/>
                <a:gd name="T23" fmla="*/ 0 h 143"/>
                <a:gd name="T24" fmla="*/ 1 w 183"/>
                <a:gd name="T25" fmla="*/ 0 h 143"/>
                <a:gd name="T26" fmla="*/ 1 w 183"/>
                <a:gd name="T27" fmla="*/ 0 h 143"/>
                <a:gd name="T28" fmla="*/ 1 w 183"/>
                <a:gd name="T29" fmla="*/ 0 h 143"/>
                <a:gd name="T30" fmla="*/ 0 w 183"/>
                <a:gd name="T31" fmla="*/ 0 h 143"/>
                <a:gd name="T32" fmla="*/ 0 w 183"/>
                <a:gd name="T33" fmla="*/ 0 h 143"/>
                <a:gd name="T34" fmla="*/ 0 w 183"/>
                <a:gd name="T35" fmla="*/ 0 h 143"/>
                <a:gd name="T36" fmla="*/ 0 w 183"/>
                <a:gd name="T37" fmla="*/ 0 h 1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3"/>
                <a:gd name="T58" fmla="*/ 0 h 143"/>
                <a:gd name="T59" fmla="*/ 183 w 183"/>
                <a:gd name="T60" fmla="*/ 143 h 1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3" h="143">
                  <a:moveTo>
                    <a:pt x="0" y="31"/>
                  </a:moveTo>
                  <a:lnTo>
                    <a:pt x="30" y="44"/>
                  </a:lnTo>
                  <a:lnTo>
                    <a:pt x="82" y="53"/>
                  </a:lnTo>
                  <a:lnTo>
                    <a:pt x="122" y="63"/>
                  </a:lnTo>
                  <a:lnTo>
                    <a:pt x="145" y="73"/>
                  </a:lnTo>
                  <a:lnTo>
                    <a:pt x="152" y="91"/>
                  </a:lnTo>
                  <a:lnTo>
                    <a:pt x="145" y="125"/>
                  </a:lnTo>
                  <a:lnTo>
                    <a:pt x="158" y="143"/>
                  </a:lnTo>
                  <a:lnTo>
                    <a:pt x="170" y="133"/>
                  </a:lnTo>
                  <a:lnTo>
                    <a:pt x="183" y="111"/>
                  </a:lnTo>
                  <a:lnTo>
                    <a:pt x="183" y="83"/>
                  </a:lnTo>
                  <a:lnTo>
                    <a:pt x="173" y="58"/>
                  </a:lnTo>
                  <a:lnTo>
                    <a:pt x="160" y="41"/>
                  </a:lnTo>
                  <a:lnTo>
                    <a:pt x="140" y="29"/>
                  </a:lnTo>
                  <a:lnTo>
                    <a:pt x="103" y="21"/>
                  </a:lnTo>
                  <a:lnTo>
                    <a:pt x="62" y="13"/>
                  </a:lnTo>
                  <a:lnTo>
                    <a:pt x="20" y="0"/>
                  </a:lnTo>
                  <a:lnTo>
                    <a:pt x="0" y="31"/>
                  </a:lnTo>
                  <a:close/>
                </a:path>
              </a:pathLst>
            </a:custGeom>
            <a:solidFill>
              <a:srgbClr val="000000"/>
            </a:solidFill>
            <a:ln w="9525">
              <a:noFill/>
              <a:round/>
              <a:headEnd/>
              <a:tailEnd/>
            </a:ln>
          </p:spPr>
          <p:txBody>
            <a:bodyPr/>
            <a:lstStyle/>
            <a:p>
              <a:endParaRPr lang="fr-FR"/>
            </a:p>
          </p:txBody>
        </p:sp>
        <p:sp>
          <p:nvSpPr>
            <p:cNvPr id="19568" name="Freeform 361"/>
            <p:cNvSpPr>
              <a:spLocks/>
            </p:cNvSpPr>
            <p:nvPr/>
          </p:nvSpPr>
          <p:spPr bwMode="auto">
            <a:xfrm>
              <a:off x="2275" y="2328"/>
              <a:ext cx="23" cy="55"/>
            </a:xfrm>
            <a:custGeom>
              <a:avLst/>
              <a:gdLst>
                <a:gd name="T0" fmla="*/ 0 w 137"/>
                <a:gd name="T1" fmla="*/ 0 h 332"/>
                <a:gd name="T2" fmla="*/ 0 w 137"/>
                <a:gd name="T3" fmla="*/ 0 h 332"/>
                <a:gd name="T4" fmla="*/ 0 w 137"/>
                <a:gd name="T5" fmla="*/ 0 h 332"/>
                <a:gd name="T6" fmla="*/ 1 w 137"/>
                <a:gd name="T7" fmla="*/ 0 h 332"/>
                <a:gd name="T8" fmla="*/ 1 w 137"/>
                <a:gd name="T9" fmla="*/ 1 h 332"/>
                <a:gd name="T10" fmla="*/ 1 w 137"/>
                <a:gd name="T11" fmla="*/ 1 h 332"/>
                <a:gd name="T12" fmla="*/ 1 w 137"/>
                <a:gd name="T13" fmla="*/ 1 h 332"/>
                <a:gd name="T14" fmla="*/ 0 w 137"/>
                <a:gd name="T15" fmla="*/ 1 h 332"/>
                <a:gd name="T16" fmla="*/ 0 w 137"/>
                <a:gd name="T17" fmla="*/ 1 h 332"/>
                <a:gd name="T18" fmla="*/ 0 w 137"/>
                <a:gd name="T19" fmla="*/ 1 h 332"/>
                <a:gd name="T20" fmla="*/ 0 w 137"/>
                <a:gd name="T21" fmla="*/ 1 h 332"/>
                <a:gd name="T22" fmla="*/ 0 w 137"/>
                <a:gd name="T23" fmla="*/ 1 h 332"/>
                <a:gd name="T24" fmla="*/ 1 w 137"/>
                <a:gd name="T25" fmla="*/ 1 h 332"/>
                <a:gd name="T26" fmla="*/ 1 w 137"/>
                <a:gd name="T27" fmla="*/ 1 h 332"/>
                <a:gd name="T28" fmla="*/ 1 w 137"/>
                <a:gd name="T29" fmla="*/ 1 h 332"/>
                <a:gd name="T30" fmla="*/ 1 w 137"/>
                <a:gd name="T31" fmla="*/ 1 h 332"/>
                <a:gd name="T32" fmla="*/ 1 w 137"/>
                <a:gd name="T33" fmla="*/ 0 h 332"/>
                <a:gd name="T34" fmla="*/ 1 w 137"/>
                <a:gd name="T35" fmla="*/ 0 h 332"/>
                <a:gd name="T36" fmla="*/ 0 w 137"/>
                <a:gd name="T37" fmla="*/ 0 h 332"/>
                <a:gd name="T38" fmla="*/ 0 w 137"/>
                <a:gd name="T39" fmla="*/ 0 h 332"/>
                <a:gd name="T40" fmla="*/ 0 w 137"/>
                <a:gd name="T41" fmla="*/ 0 h 332"/>
                <a:gd name="T42" fmla="*/ 0 w 137"/>
                <a:gd name="T43" fmla="*/ 0 h 332"/>
                <a:gd name="T44" fmla="*/ 0 w 137"/>
                <a:gd name="T45" fmla="*/ 0 h 33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7"/>
                <a:gd name="T70" fmla="*/ 0 h 332"/>
                <a:gd name="T71" fmla="*/ 137 w 137"/>
                <a:gd name="T72" fmla="*/ 332 h 33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7" h="332">
                  <a:moveTo>
                    <a:pt x="0" y="23"/>
                  </a:moveTo>
                  <a:lnTo>
                    <a:pt x="40" y="42"/>
                  </a:lnTo>
                  <a:lnTo>
                    <a:pt x="72" y="70"/>
                  </a:lnTo>
                  <a:lnTo>
                    <a:pt x="93" y="99"/>
                  </a:lnTo>
                  <a:lnTo>
                    <a:pt x="98" y="130"/>
                  </a:lnTo>
                  <a:lnTo>
                    <a:pt x="100" y="160"/>
                  </a:lnTo>
                  <a:lnTo>
                    <a:pt x="87" y="197"/>
                  </a:lnTo>
                  <a:lnTo>
                    <a:pt x="59" y="249"/>
                  </a:lnTo>
                  <a:lnTo>
                    <a:pt x="28" y="285"/>
                  </a:lnTo>
                  <a:lnTo>
                    <a:pt x="2" y="332"/>
                  </a:lnTo>
                  <a:lnTo>
                    <a:pt x="33" y="325"/>
                  </a:lnTo>
                  <a:lnTo>
                    <a:pt x="62" y="307"/>
                  </a:lnTo>
                  <a:lnTo>
                    <a:pt x="95" y="265"/>
                  </a:lnTo>
                  <a:lnTo>
                    <a:pt x="118" y="228"/>
                  </a:lnTo>
                  <a:lnTo>
                    <a:pt x="137" y="172"/>
                  </a:lnTo>
                  <a:lnTo>
                    <a:pt x="134" y="130"/>
                  </a:lnTo>
                  <a:lnTo>
                    <a:pt x="118" y="88"/>
                  </a:lnTo>
                  <a:lnTo>
                    <a:pt x="105" y="60"/>
                  </a:lnTo>
                  <a:lnTo>
                    <a:pt x="82" y="31"/>
                  </a:lnTo>
                  <a:lnTo>
                    <a:pt x="35" y="10"/>
                  </a:lnTo>
                  <a:lnTo>
                    <a:pt x="2" y="0"/>
                  </a:lnTo>
                  <a:lnTo>
                    <a:pt x="0" y="23"/>
                  </a:lnTo>
                  <a:close/>
                </a:path>
              </a:pathLst>
            </a:custGeom>
            <a:solidFill>
              <a:srgbClr val="000000"/>
            </a:solidFill>
            <a:ln w="9525">
              <a:noFill/>
              <a:round/>
              <a:headEnd/>
              <a:tailEnd/>
            </a:ln>
          </p:spPr>
          <p:txBody>
            <a:bodyPr/>
            <a:lstStyle/>
            <a:p>
              <a:endParaRPr lang="fr-FR"/>
            </a:p>
          </p:txBody>
        </p:sp>
        <p:sp>
          <p:nvSpPr>
            <p:cNvPr id="19569" name="Freeform 362"/>
            <p:cNvSpPr>
              <a:spLocks/>
            </p:cNvSpPr>
            <p:nvPr/>
          </p:nvSpPr>
          <p:spPr bwMode="auto">
            <a:xfrm>
              <a:off x="2262" y="2380"/>
              <a:ext cx="25" cy="11"/>
            </a:xfrm>
            <a:custGeom>
              <a:avLst/>
              <a:gdLst>
                <a:gd name="T0" fmla="*/ 0 w 148"/>
                <a:gd name="T1" fmla="*/ 0 h 65"/>
                <a:gd name="T2" fmla="*/ 0 w 148"/>
                <a:gd name="T3" fmla="*/ 0 h 65"/>
                <a:gd name="T4" fmla="*/ 0 w 148"/>
                <a:gd name="T5" fmla="*/ 0 h 65"/>
                <a:gd name="T6" fmla="*/ 0 w 148"/>
                <a:gd name="T7" fmla="*/ 0 h 65"/>
                <a:gd name="T8" fmla="*/ 1 w 148"/>
                <a:gd name="T9" fmla="*/ 0 h 65"/>
                <a:gd name="T10" fmla="*/ 1 w 148"/>
                <a:gd name="T11" fmla="*/ 0 h 65"/>
                <a:gd name="T12" fmla="*/ 1 w 148"/>
                <a:gd name="T13" fmla="*/ 0 h 65"/>
                <a:gd name="T14" fmla="*/ 1 w 148"/>
                <a:gd name="T15" fmla="*/ 0 h 65"/>
                <a:gd name="T16" fmla="*/ 1 w 148"/>
                <a:gd name="T17" fmla="*/ 0 h 65"/>
                <a:gd name="T18" fmla="*/ 1 w 148"/>
                <a:gd name="T19" fmla="*/ 0 h 65"/>
                <a:gd name="T20" fmla="*/ 0 w 148"/>
                <a:gd name="T21" fmla="*/ 0 h 65"/>
                <a:gd name="T22" fmla="*/ 0 w 148"/>
                <a:gd name="T23" fmla="*/ 0 h 65"/>
                <a:gd name="T24" fmla="*/ 0 w 148"/>
                <a:gd name="T25" fmla="*/ 0 h 65"/>
                <a:gd name="T26" fmla="*/ 0 w 148"/>
                <a:gd name="T27" fmla="*/ 0 h 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8"/>
                <a:gd name="T43" fmla="*/ 0 h 65"/>
                <a:gd name="T44" fmla="*/ 148 w 148"/>
                <a:gd name="T45" fmla="*/ 65 h 6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8" h="65">
                  <a:moveTo>
                    <a:pt x="0" y="18"/>
                  </a:moveTo>
                  <a:lnTo>
                    <a:pt x="2" y="38"/>
                  </a:lnTo>
                  <a:lnTo>
                    <a:pt x="23" y="54"/>
                  </a:lnTo>
                  <a:lnTo>
                    <a:pt x="57" y="62"/>
                  </a:lnTo>
                  <a:lnTo>
                    <a:pt x="100" y="65"/>
                  </a:lnTo>
                  <a:lnTo>
                    <a:pt x="142" y="62"/>
                  </a:lnTo>
                  <a:lnTo>
                    <a:pt x="148" y="41"/>
                  </a:lnTo>
                  <a:lnTo>
                    <a:pt x="106" y="0"/>
                  </a:lnTo>
                  <a:lnTo>
                    <a:pt x="95" y="10"/>
                  </a:lnTo>
                  <a:lnTo>
                    <a:pt x="106" y="36"/>
                  </a:lnTo>
                  <a:lnTo>
                    <a:pt x="72" y="36"/>
                  </a:lnTo>
                  <a:lnTo>
                    <a:pt x="43" y="31"/>
                  </a:lnTo>
                  <a:lnTo>
                    <a:pt x="0" y="18"/>
                  </a:lnTo>
                  <a:close/>
                </a:path>
              </a:pathLst>
            </a:custGeom>
            <a:solidFill>
              <a:srgbClr val="000000"/>
            </a:solidFill>
            <a:ln w="9525">
              <a:noFill/>
              <a:round/>
              <a:headEnd/>
              <a:tailEnd/>
            </a:ln>
          </p:spPr>
          <p:txBody>
            <a:bodyPr/>
            <a:lstStyle/>
            <a:p>
              <a:endParaRPr lang="fr-FR"/>
            </a:p>
          </p:txBody>
        </p:sp>
        <p:sp>
          <p:nvSpPr>
            <p:cNvPr id="19570" name="Freeform 363"/>
            <p:cNvSpPr>
              <a:spLocks/>
            </p:cNvSpPr>
            <p:nvPr/>
          </p:nvSpPr>
          <p:spPr bwMode="auto">
            <a:xfrm>
              <a:off x="2155" y="2402"/>
              <a:ext cx="24" cy="9"/>
            </a:xfrm>
            <a:custGeom>
              <a:avLst/>
              <a:gdLst>
                <a:gd name="T0" fmla="*/ 0 w 140"/>
                <a:gd name="T1" fmla="*/ 0 h 56"/>
                <a:gd name="T2" fmla="*/ 0 w 140"/>
                <a:gd name="T3" fmla="*/ 0 h 56"/>
                <a:gd name="T4" fmla="*/ 0 w 140"/>
                <a:gd name="T5" fmla="*/ 0 h 56"/>
                <a:gd name="T6" fmla="*/ 0 w 140"/>
                <a:gd name="T7" fmla="*/ 0 h 56"/>
                <a:gd name="T8" fmla="*/ 1 w 140"/>
                <a:gd name="T9" fmla="*/ 0 h 56"/>
                <a:gd name="T10" fmla="*/ 1 w 140"/>
                <a:gd name="T11" fmla="*/ 0 h 56"/>
                <a:gd name="T12" fmla="*/ 1 w 140"/>
                <a:gd name="T13" fmla="*/ 0 h 56"/>
                <a:gd name="T14" fmla="*/ 1 w 140"/>
                <a:gd name="T15" fmla="*/ 0 h 56"/>
                <a:gd name="T16" fmla="*/ 0 w 140"/>
                <a:gd name="T17" fmla="*/ 0 h 56"/>
                <a:gd name="T18" fmla="*/ 0 w 140"/>
                <a:gd name="T19" fmla="*/ 0 h 56"/>
                <a:gd name="T20" fmla="*/ 0 w 140"/>
                <a:gd name="T21" fmla="*/ 0 h 56"/>
                <a:gd name="T22" fmla="*/ 0 w 140"/>
                <a:gd name="T23" fmla="*/ 0 h 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0"/>
                <a:gd name="T37" fmla="*/ 0 h 56"/>
                <a:gd name="T38" fmla="*/ 140 w 140"/>
                <a:gd name="T39" fmla="*/ 56 h 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0" h="56">
                  <a:moveTo>
                    <a:pt x="0" y="8"/>
                  </a:moveTo>
                  <a:lnTo>
                    <a:pt x="14" y="20"/>
                  </a:lnTo>
                  <a:lnTo>
                    <a:pt x="45" y="28"/>
                  </a:lnTo>
                  <a:lnTo>
                    <a:pt x="78" y="31"/>
                  </a:lnTo>
                  <a:lnTo>
                    <a:pt x="120" y="56"/>
                  </a:lnTo>
                  <a:lnTo>
                    <a:pt x="140" y="54"/>
                  </a:lnTo>
                  <a:lnTo>
                    <a:pt x="133" y="33"/>
                  </a:lnTo>
                  <a:lnTo>
                    <a:pt x="107" y="13"/>
                  </a:lnTo>
                  <a:lnTo>
                    <a:pt x="75" y="5"/>
                  </a:lnTo>
                  <a:lnTo>
                    <a:pt x="27" y="0"/>
                  </a:lnTo>
                  <a:lnTo>
                    <a:pt x="0" y="8"/>
                  </a:lnTo>
                  <a:close/>
                </a:path>
              </a:pathLst>
            </a:custGeom>
            <a:solidFill>
              <a:srgbClr val="000000"/>
            </a:solidFill>
            <a:ln w="9525">
              <a:noFill/>
              <a:round/>
              <a:headEnd/>
              <a:tailEnd/>
            </a:ln>
          </p:spPr>
          <p:txBody>
            <a:bodyPr/>
            <a:lstStyle/>
            <a:p>
              <a:endParaRPr lang="fr-FR"/>
            </a:p>
          </p:txBody>
        </p:sp>
        <p:sp>
          <p:nvSpPr>
            <p:cNvPr id="19571" name="Freeform 364"/>
            <p:cNvSpPr>
              <a:spLocks/>
            </p:cNvSpPr>
            <p:nvPr/>
          </p:nvSpPr>
          <p:spPr bwMode="auto">
            <a:xfrm>
              <a:off x="2111" y="2335"/>
              <a:ext cx="75" cy="64"/>
            </a:xfrm>
            <a:custGeom>
              <a:avLst/>
              <a:gdLst>
                <a:gd name="T0" fmla="*/ 2 w 451"/>
                <a:gd name="T1" fmla="*/ 0 h 379"/>
                <a:gd name="T2" fmla="*/ 2 w 451"/>
                <a:gd name="T3" fmla="*/ 0 h 379"/>
                <a:gd name="T4" fmla="*/ 2 w 451"/>
                <a:gd name="T5" fmla="*/ 0 h 379"/>
                <a:gd name="T6" fmla="*/ 2 w 451"/>
                <a:gd name="T7" fmla="*/ 0 h 379"/>
                <a:gd name="T8" fmla="*/ 2 w 451"/>
                <a:gd name="T9" fmla="*/ 1 h 379"/>
                <a:gd name="T10" fmla="*/ 2 w 451"/>
                <a:gd name="T11" fmla="*/ 1 h 379"/>
                <a:gd name="T12" fmla="*/ 2 w 451"/>
                <a:gd name="T13" fmla="*/ 1 h 379"/>
                <a:gd name="T14" fmla="*/ 2 w 451"/>
                <a:gd name="T15" fmla="*/ 1 h 379"/>
                <a:gd name="T16" fmla="*/ 2 w 451"/>
                <a:gd name="T17" fmla="*/ 1 h 379"/>
                <a:gd name="T18" fmla="*/ 2 w 451"/>
                <a:gd name="T19" fmla="*/ 2 h 379"/>
                <a:gd name="T20" fmla="*/ 1 w 451"/>
                <a:gd name="T21" fmla="*/ 2 h 379"/>
                <a:gd name="T22" fmla="*/ 1 w 451"/>
                <a:gd name="T23" fmla="*/ 2 h 379"/>
                <a:gd name="T24" fmla="*/ 1 w 451"/>
                <a:gd name="T25" fmla="*/ 2 h 379"/>
                <a:gd name="T26" fmla="*/ 1 w 451"/>
                <a:gd name="T27" fmla="*/ 2 h 379"/>
                <a:gd name="T28" fmla="*/ 1 w 451"/>
                <a:gd name="T29" fmla="*/ 2 h 379"/>
                <a:gd name="T30" fmla="*/ 1 w 451"/>
                <a:gd name="T31" fmla="*/ 1 h 379"/>
                <a:gd name="T32" fmla="*/ 1 w 451"/>
                <a:gd name="T33" fmla="*/ 1 h 379"/>
                <a:gd name="T34" fmla="*/ 1 w 451"/>
                <a:gd name="T35" fmla="*/ 1 h 379"/>
                <a:gd name="T36" fmla="*/ 1 w 451"/>
                <a:gd name="T37" fmla="*/ 1 h 379"/>
                <a:gd name="T38" fmla="*/ 1 w 451"/>
                <a:gd name="T39" fmla="*/ 1 h 379"/>
                <a:gd name="T40" fmla="*/ 1 w 451"/>
                <a:gd name="T41" fmla="*/ 1 h 379"/>
                <a:gd name="T42" fmla="*/ 1 w 451"/>
                <a:gd name="T43" fmla="*/ 1 h 379"/>
                <a:gd name="T44" fmla="*/ 1 w 451"/>
                <a:gd name="T45" fmla="*/ 1 h 379"/>
                <a:gd name="T46" fmla="*/ 0 w 451"/>
                <a:gd name="T47" fmla="*/ 2 h 379"/>
                <a:gd name="T48" fmla="*/ 0 w 451"/>
                <a:gd name="T49" fmla="*/ 2 h 379"/>
                <a:gd name="T50" fmla="*/ 0 w 451"/>
                <a:gd name="T51" fmla="*/ 2 h 379"/>
                <a:gd name="T52" fmla="*/ 0 w 451"/>
                <a:gd name="T53" fmla="*/ 2 h 379"/>
                <a:gd name="T54" fmla="*/ 0 w 451"/>
                <a:gd name="T55" fmla="*/ 1 h 379"/>
                <a:gd name="T56" fmla="*/ 0 w 451"/>
                <a:gd name="T57" fmla="*/ 1 h 379"/>
                <a:gd name="T58" fmla="*/ 0 w 451"/>
                <a:gd name="T59" fmla="*/ 1 h 379"/>
                <a:gd name="T60" fmla="*/ 1 w 451"/>
                <a:gd name="T61" fmla="*/ 1 h 379"/>
                <a:gd name="T62" fmla="*/ 1 w 451"/>
                <a:gd name="T63" fmla="*/ 1 h 379"/>
                <a:gd name="T64" fmla="*/ 1 w 451"/>
                <a:gd name="T65" fmla="*/ 1 h 379"/>
                <a:gd name="T66" fmla="*/ 2 w 451"/>
                <a:gd name="T67" fmla="*/ 0 h 379"/>
                <a:gd name="T68" fmla="*/ 2 w 451"/>
                <a:gd name="T69" fmla="*/ 0 h 379"/>
                <a:gd name="T70" fmla="*/ 2 w 451"/>
                <a:gd name="T71" fmla="*/ 0 h 379"/>
                <a:gd name="T72" fmla="*/ 2 w 451"/>
                <a:gd name="T73" fmla="*/ 0 h 379"/>
                <a:gd name="T74" fmla="*/ 2 w 451"/>
                <a:gd name="T75" fmla="*/ 0 h 3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51"/>
                <a:gd name="T115" fmla="*/ 0 h 379"/>
                <a:gd name="T116" fmla="*/ 451 w 451"/>
                <a:gd name="T117" fmla="*/ 379 h 3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51" h="379">
                  <a:moveTo>
                    <a:pt x="433" y="0"/>
                  </a:moveTo>
                  <a:lnTo>
                    <a:pt x="451" y="5"/>
                  </a:lnTo>
                  <a:lnTo>
                    <a:pt x="427" y="39"/>
                  </a:lnTo>
                  <a:lnTo>
                    <a:pt x="396" y="81"/>
                  </a:lnTo>
                  <a:lnTo>
                    <a:pt x="365" y="123"/>
                  </a:lnTo>
                  <a:lnTo>
                    <a:pt x="346" y="166"/>
                  </a:lnTo>
                  <a:lnTo>
                    <a:pt x="361" y="195"/>
                  </a:lnTo>
                  <a:lnTo>
                    <a:pt x="371" y="231"/>
                  </a:lnTo>
                  <a:lnTo>
                    <a:pt x="368" y="268"/>
                  </a:lnTo>
                  <a:lnTo>
                    <a:pt x="352" y="309"/>
                  </a:lnTo>
                  <a:lnTo>
                    <a:pt x="321" y="353"/>
                  </a:lnTo>
                  <a:lnTo>
                    <a:pt x="290" y="376"/>
                  </a:lnTo>
                  <a:lnTo>
                    <a:pt x="264" y="379"/>
                  </a:lnTo>
                  <a:lnTo>
                    <a:pt x="274" y="356"/>
                  </a:lnTo>
                  <a:lnTo>
                    <a:pt x="306" y="309"/>
                  </a:lnTo>
                  <a:lnTo>
                    <a:pt x="321" y="265"/>
                  </a:lnTo>
                  <a:lnTo>
                    <a:pt x="326" y="228"/>
                  </a:lnTo>
                  <a:lnTo>
                    <a:pt x="324" y="198"/>
                  </a:lnTo>
                  <a:lnTo>
                    <a:pt x="311" y="171"/>
                  </a:lnTo>
                  <a:lnTo>
                    <a:pt x="283" y="143"/>
                  </a:lnTo>
                  <a:lnTo>
                    <a:pt x="228" y="193"/>
                  </a:lnTo>
                  <a:lnTo>
                    <a:pt x="189" y="234"/>
                  </a:lnTo>
                  <a:lnTo>
                    <a:pt x="137" y="281"/>
                  </a:lnTo>
                  <a:lnTo>
                    <a:pt x="98" y="311"/>
                  </a:lnTo>
                  <a:lnTo>
                    <a:pt x="57" y="333"/>
                  </a:lnTo>
                  <a:lnTo>
                    <a:pt x="28" y="330"/>
                  </a:lnTo>
                  <a:lnTo>
                    <a:pt x="0" y="316"/>
                  </a:lnTo>
                  <a:lnTo>
                    <a:pt x="0" y="291"/>
                  </a:lnTo>
                  <a:lnTo>
                    <a:pt x="41" y="288"/>
                  </a:lnTo>
                  <a:lnTo>
                    <a:pt x="98" y="260"/>
                  </a:lnTo>
                  <a:lnTo>
                    <a:pt x="145" y="221"/>
                  </a:lnTo>
                  <a:lnTo>
                    <a:pt x="208" y="158"/>
                  </a:lnTo>
                  <a:lnTo>
                    <a:pt x="280" y="93"/>
                  </a:lnTo>
                  <a:lnTo>
                    <a:pt x="346" y="28"/>
                  </a:lnTo>
                  <a:lnTo>
                    <a:pt x="373" y="36"/>
                  </a:lnTo>
                  <a:lnTo>
                    <a:pt x="404" y="18"/>
                  </a:lnTo>
                  <a:lnTo>
                    <a:pt x="433" y="0"/>
                  </a:lnTo>
                  <a:close/>
                </a:path>
              </a:pathLst>
            </a:custGeom>
            <a:solidFill>
              <a:srgbClr val="000000"/>
            </a:solidFill>
            <a:ln w="9525">
              <a:noFill/>
              <a:round/>
              <a:headEnd/>
              <a:tailEnd/>
            </a:ln>
          </p:spPr>
          <p:txBody>
            <a:bodyPr/>
            <a:lstStyle/>
            <a:p>
              <a:endParaRPr lang="fr-FR"/>
            </a:p>
          </p:txBody>
        </p:sp>
        <p:sp>
          <p:nvSpPr>
            <p:cNvPr id="19572" name="Freeform 365"/>
            <p:cNvSpPr>
              <a:spLocks/>
            </p:cNvSpPr>
            <p:nvPr/>
          </p:nvSpPr>
          <p:spPr bwMode="auto">
            <a:xfrm>
              <a:off x="2190" y="2390"/>
              <a:ext cx="148" cy="28"/>
            </a:xfrm>
            <a:custGeom>
              <a:avLst/>
              <a:gdLst>
                <a:gd name="T0" fmla="*/ 0 w 889"/>
                <a:gd name="T1" fmla="*/ 0 h 169"/>
                <a:gd name="T2" fmla="*/ 0 w 889"/>
                <a:gd name="T3" fmla="*/ 0 h 169"/>
                <a:gd name="T4" fmla="*/ 1 w 889"/>
                <a:gd name="T5" fmla="*/ 0 h 169"/>
                <a:gd name="T6" fmla="*/ 2 w 889"/>
                <a:gd name="T7" fmla="*/ 0 h 169"/>
                <a:gd name="T8" fmla="*/ 3 w 889"/>
                <a:gd name="T9" fmla="*/ 0 h 169"/>
                <a:gd name="T10" fmla="*/ 3 w 889"/>
                <a:gd name="T11" fmla="*/ 0 h 169"/>
                <a:gd name="T12" fmla="*/ 3 w 889"/>
                <a:gd name="T13" fmla="*/ 0 h 169"/>
                <a:gd name="T14" fmla="*/ 3 w 889"/>
                <a:gd name="T15" fmla="*/ 0 h 169"/>
                <a:gd name="T16" fmla="*/ 3 w 889"/>
                <a:gd name="T17" fmla="*/ 0 h 169"/>
                <a:gd name="T18" fmla="*/ 3 w 889"/>
                <a:gd name="T19" fmla="*/ 0 h 169"/>
                <a:gd name="T20" fmla="*/ 3 w 889"/>
                <a:gd name="T21" fmla="*/ 0 h 169"/>
                <a:gd name="T22" fmla="*/ 3 w 889"/>
                <a:gd name="T23" fmla="*/ 0 h 169"/>
                <a:gd name="T24" fmla="*/ 4 w 889"/>
                <a:gd name="T25" fmla="*/ 0 h 169"/>
                <a:gd name="T26" fmla="*/ 4 w 889"/>
                <a:gd name="T27" fmla="*/ 0 h 169"/>
                <a:gd name="T28" fmla="*/ 4 w 889"/>
                <a:gd name="T29" fmla="*/ 0 h 169"/>
                <a:gd name="T30" fmla="*/ 4 w 889"/>
                <a:gd name="T31" fmla="*/ 0 h 169"/>
                <a:gd name="T32" fmla="*/ 3 w 889"/>
                <a:gd name="T33" fmla="*/ 0 h 169"/>
                <a:gd name="T34" fmla="*/ 3 w 889"/>
                <a:gd name="T35" fmla="*/ 0 h 169"/>
                <a:gd name="T36" fmla="*/ 3 w 889"/>
                <a:gd name="T37" fmla="*/ 1 h 169"/>
                <a:gd name="T38" fmla="*/ 3 w 889"/>
                <a:gd name="T39" fmla="*/ 1 h 169"/>
                <a:gd name="T40" fmla="*/ 3 w 889"/>
                <a:gd name="T41" fmla="*/ 1 h 169"/>
                <a:gd name="T42" fmla="*/ 2 w 889"/>
                <a:gd name="T43" fmla="*/ 1 h 169"/>
                <a:gd name="T44" fmla="*/ 2 w 889"/>
                <a:gd name="T45" fmla="*/ 1 h 169"/>
                <a:gd name="T46" fmla="*/ 1 w 889"/>
                <a:gd name="T47" fmla="*/ 1 h 169"/>
                <a:gd name="T48" fmla="*/ 1 w 889"/>
                <a:gd name="T49" fmla="*/ 1 h 169"/>
                <a:gd name="T50" fmla="*/ 0 w 889"/>
                <a:gd name="T51" fmla="*/ 0 h 169"/>
                <a:gd name="T52" fmla="*/ 0 w 889"/>
                <a:gd name="T53" fmla="*/ 0 h 169"/>
                <a:gd name="T54" fmla="*/ 0 w 889"/>
                <a:gd name="T55" fmla="*/ 0 h 169"/>
                <a:gd name="T56" fmla="*/ 0 w 889"/>
                <a:gd name="T57" fmla="*/ 0 h 169"/>
                <a:gd name="T58" fmla="*/ 0 w 889"/>
                <a:gd name="T59" fmla="*/ 0 h 16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9"/>
                <a:gd name="T91" fmla="*/ 0 h 169"/>
                <a:gd name="T92" fmla="*/ 889 w 889"/>
                <a:gd name="T93" fmla="*/ 169 h 16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9" h="169">
                  <a:moveTo>
                    <a:pt x="8" y="99"/>
                  </a:moveTo>
                  <a:lnTo>
                    <a:pt x="93" y="86"/>
                  </a:lnTo>
                  <a:lnTo>
                    <a:pt x="228" y="84"/>
                  </a:lnTo>
                  <a:lnTo>
                    <a:pt x="428" y="84"/>
                  </a:lnTo>
                  <a:lnTo>
                    <a:pt x="568" y="76"/>
                  </a:lnTo>
                  <a:lnTo>
                    <a:pt x="643" y="60"/>
                  </a:lnTo>
                  <a:lnTo>
                    <a:pt x="619" y="49"/>
                  </a:lnTo>
                  <a:lnTo>
                    <a:pt x="586" y="29"/>
                  </a:lnTo>
                  <a:lnTo>
                    <a:pt x="591" y="3"/>
                  </a:lnTo>
                  <a:lnTo>
                    <a:pt x="611" y="0"/>
                  </a:lnTo>
                  <a:lnTo>
                    <a:pt x="710" y="24"/>
                  </a:lnTo>
                  <a:lnTo>
                    <a:pt x="772" y="42"/>
                  </a:lnTo>
                  <a:lnTo>
                    <a:pt x="886" y="76"/>
                  </a:lnTo>
                  <a:lnTo>
                    <a:pt x="889" y="96"/>
                  </a:lnTo>
                  <a:lnTo>
                    <a:pt x="873" y="102"/>
                  </a:lnTo>
                  <a:lnTo>
                    <a:pt x="811" y="104"/>
                  </a:lnTo>
                  <a:lnTo>
                    <a:pt x="731" y="102"/>
                  </a:lnTo>
                  <a:lnTo>
                    <a:pt x="713" y="112"/>
                  </a:lnTo>
                  <a:lnTo>
                    <a:pt x="686" y="135"/>
                  </a:lnTo>
                  <a:lnTo>
                    <a:pt x="645" y="159"/>
                  </a:lnTo>
                  <a:lnTo>
                    <a:pt x="578" y="169"/>
                  </a:lnTo>
                  <a:lnTo>
                    <a:pt x="513" y="169"/>
                  </a:lnTo>
                  <a:lnTo>
                    <a:pt x="435" y="164"/>
                  </a:lnTo>
                  <a:lnTo>
                    <a:pt x="285" y="151"/>
                  </a:lnTo>
                  <a:lnTo>
                    <a:pt x="158" y="135"/>
                  </a:lnTo>
                  <a:lnTo>
                    <a:pt x="67" y="127"/>
                  </a:lnTo>
                  <a:lnTo>
                    <a:pt x="5" y="125"/>
                  </a:lnTo>
                  <a:lnTo>
                    <a:pt x="0" y="112"/>
                  </a:lnTo>
                  <a:lnTo>
                    <a:pt x="8" y="99"/>
                  </a:lnTo>
                  <a:close/>
                </a:path>
              </a:pathLst>
            </a:custGeom>
            <a:solidFill>
              <a:srgbClr val="000000"/>
            </a:solidFill>
            <a:ln w="9525">
              <a:noFill/>
              <a:round/>
              <a:headEnd/>
              <a:tailEnd/>
            </a:ln>
          </p:spPr>
          <p:txBody>
            <a:bodyPr/>
            <a:lstStyle/>
            <a:p>
              <a:endParaRPr lang="fr-FR"/>
            </a:p>
          </p:txBody>
        </p:sp>
        <p:sp>
          <p:nvSpPr>
            <p:cNvPr id="19573" name="Freeform 366"/>
            <p:cNvSpPr>
              <a:spLocks/>
            </p:cNvSpPr>
            <p:nvPr/>
          </p:nvSpPr>
          <p:spPr bwMode="auto">
            <a:xfrm>
              <a:off x="2012" y="2287"/>
              <a:ext cx="34" cy="36"/>
            </a:xfrm>
            <a:custGeom>
              <a:avLst/>
              <a:gdLst>
                <a:gd name="T0" fmla="*/ 0 w 202"/>
                <a:gd name="T1" fmla="*/ 0 h 217"/>
                <a:gd name="T2" fmla="*/ 0 w 202"/>
                <a:gd name="T3" fmla="*/ 0 h 217"/>
                <a:gd name="T4" fmla="*/ 0 w 202"/>
                <a:gd name="T5" fmla="*/ 0 h 217"/>
                <a:gd name="T6" fmla="*/ 1 w 202"/>
                <a:gd name="T7" fmla="*/ 1 h 217"/>
                <a:gd name="T8" fmla="*/ 1 w 202"/>
                <a:gd name="T9" fmla="*/ 1 h 217"/>
                <a:gd name="T10" fmla="*/ 1 w 202"/>
                <a:gd name="T11" fmla="*/ 1 h 217"/>
                <a:gd name="T12" fmla="*/ 1 w 202"/>
                <a:gd name="T13" fmla="*/ 0 h 217"/>
                <a:gd name="T14" fmla="*/ 0 w 202"/>
                <a:gd name="T15" fmla="*/ 0 h 217"/>
                <a:gd name="T16" fmla="*/ 0 w 202"/>
                <a:gd name="T17" fmla="*/ 0 h 2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2"/>
                <a:gd name="T28" fmla="*/ 0 h 217"/>
                <a:gd name="T29" fmla="*/ 202 w 202"/>
                <a:gd name="T30" fmla="*/ 217 h 2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2" h="217">
                  <a:moveTo>
                    <a:pt x="9" y="0"/>
                  </a:moveTo>
                  <a:lnTo>
                    <a:pt x="0" y="33"/>
                  </a:lnTo>
                  <a:lnTo>
                    <a:pt x="60" y="69"/>
                  </a:lnTo>
                  <a:lnTo>
                    <a:pt x="128" y="143"/>
                  </a:lnTo>
                  <a:lnTo>
                    <a:pt x="202" y="217"/>
                  </a:lnTo>
                  <a:lnTo>
                    <a:pt x="178" y="166"/>
                  </a:lnTo>
                  <a:lnTo>
                    <a:pt x="109" y="84"/>
                  </a:lnTo>
                  <a:lnTo>
                    <a:pt x="9" y="0"/>
                  </a:lnTo>
                  <a:close/>
                </a:path>
              </a:pathLst>
            </a:custGeom>
            <a:solidFill>
              <a:srgbClr val="000000"/>
            </a:solidFill>
            <a:ln w="9525">
              <a:noFill/>
              <a:round/>
              <a:headEnd/>
              <a:tailEnd/>
            </a:ln>
          </p:spPr>
          <p:txBody>
            <a:bodyPr/>
            <a:lstStyle/>
            <a:p>
              <a:endParaRPr lang="fr-FR"/>
            </a:p>
          </p:txBody>
        </p:sp>
        <p:sp>
          <p:nvSpPr>
            <p:cNvPr id="19574" name="Freeform 367"/>
            <p:cNvSpPr>
              <a:spLocks/>
            </p:cNvSpPr>
            <p:nvPr/>
          </p:nvSpPr>
          <p:spPr bwMode="auto">
            <a:xfrm>
              <a:off x="2331" y="2091"/>
              <a:ext cx="15" cy="86"/>
            </a:xfrm>
            <a:custGeom>
              <a:avLst/>
              <a:gdLst>
                <a:gd name="T0" fmla="*/ 0 w 92"/>
                <a:gd name="T1" fmla="*/ 0 h 520"/>
                <a:gd name="T2" fmla="*/ 0 w 92"/>
                <a:gd name="T3" fmla="*/ 0 h 520"/>
                <a:gd name="T4" fmla="*/ 0 w 92"/>
                <a:gd name="T5" fmla="*/ 0 h 520"/>
                <a:gd name="T6" fmla="*/ 0 w 92"/>
                <a:gd name="T7" fmla="*/ 1 h 520"/>
                <a:gd name="T8" fmla="*/ 0 w 92"/>
                <a:gd name="T9" fmla="*/ 1 h 520"/>
                <a:gd name="T10" fmla="*/ 0 w 92"/>
                <a:gd name="T11" fmla="*/ 1 h 520"/>
                <a:gd name="T12" fmla="*/ 0 w 92"/>
                <a:gd name="T13" fmla="*/ 2 h 520"/>
                <a:gd name="T14" fmla="*/ 0 w 92"/>
                <a:gd name="T15" fmla="*/ 2 h 520"/>
                <a:gd name="T16" fmla="*/ 0 w 92"/>
                <a:gd name="T17" fmla="*/ 2 h 520"/>
                <a:gd name="T18" fmla="*/ 0 w 92"/>
                <a:gd name="T19" fmla="*/ 1 h 520"/>
                <a:gd name="T20" fmla="*/ 0 w 92"/>
                <a:gd name="T21" fmla="*/ 1 h 520"/>
                <a:gd name="T22" fmla="*/ 0 w 92"/>
                <a:gd name="T23" fmla="*/ 0 h 520"/>
                <a:gd name="T24" fmla="*/ 0 w 92"/>
                <a:gd name="T25" fmla="*/ 0 h 520"/>
                <a:gd name="T26" fmla="*/ 0 w 92"/>
                <a:gd name="T27" fmla="*/ 0 h 520"/>
                <a:gd name="T28" fmla="*/ 0 w 92"/>
                <a:gd name="T29" fmla="*/ 0 h 5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2"/>
                <a:gd name="T46" fmla="*/ 0 h 520"/>
                <a:gd name="T47" fmla="*/ 92 w 92"/>
                <a:gd name="T48" fmla="*/ 520 h 5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2" h="520">
                  <a:moveTo>
                    <a:pt x="0" y="0"/>
                  </a:moveTo>
                  <a:lnTo>
                    <a:pt x="16" y="83"/>
                  </a:lnTo>
                  <a:lnTo>
                    <a:pt x="18" y="125"/>
                  </a:lnTo>
                  <a:lnTo>
                    <a:pt x="18" y="189"/>
                  </a:lnTo>
                  <a:lnTo>
                    <a:pt x="26" y="260"/>
                  </a:lnTo>
                  <a:lnTo>
                    <a:pt x="37" y="344"/>
                  </a:lnTo>
                  <a:lnTo>
                    <a:pt x="55" y="422"/>
                  </a:lnTo>
                  <a:lnTo>
                    <a:pt x="92" y="520"/>
                  </a:lnTo>
                  <a:lnTo>
                    <a:pt x="69" y="382"/>
                  </a:lnTo>
                  <a:lnTo>
                    <a:pt x="55" y="260"/>
                  </a:lnTo>
                  <a:lnTo>
                    <a:pt x="51" y="194"/>
                  </a:lnTo>
                  <a:lnTo>
                    <a:pt x="51" y="124"/>
                  </a:lnTo>
                  <a:lnTo>
                    <a:pt x="37" y="23"/>
                  </a:lnTo>
                  <a:lnTo>
                    <a:pt x="0" y="0"/>
                  </a:lnTo>
                  <a:close/>
                </a:path>
              </a:pathLst>
            </a:custGeom>
            <a:solidFill>
              <a:srgbClr val="000000"/>
            </a:solidFill>
            <a:ln w="9525">
              <a:noFill/>
              <a:round/>
              <a:headEnd/>
              <a:tailEnd/>
            </a:ln>
          </p:spPr>
          <p:txBody>
            <a:bodyPr/>
            <a:lstStyle/>
            <a:p>
              <a:endParaRPr lang="fr-FR"/>
            </a:p>
          </p:txBody>
        </p:sp>
        <p:sp>
          <p:nvSpPr>
            <p:cNvPr id="19575" name="Freeform 368"/>
            <p:cNvSpPr>
              <a:spLocks/>
            </p:cNvSpPr>
            <p:nvPr/>
          </p:nvSpPr>
          <p:spPr bwMode="auto">
            <a:xfrm>
              <a:off x="2110" y="2084"/>
              <a:ext cx="76" cy="49"/>
            </a:xfrm>
            <a:custGeom>
              <a:avLst/>
              <a:gdLst>
                <a:gd name="T0" fmla="*/ 2 w 458"/>
                <a:gd name="T1" fmla="*/ 0 h 294"/>
                <a:gd name="T2" fmla="*/ 2 w 458"/>
                <a:gd name="T3" fmla="*/ 0 h 294"/>
                <a:gd name="T4" fmla="*/ 1 w 458"/>
                <a:gd name="T5" fmla="*/ 0 h 294"/>
                <a:gd name="T6" fmla="*/ 1 w 458"/>
                <a:gd name="T7" fmla="*/ 1 h 294"/>
                <a:gd name="T8" fmla="*/ 0 w 458"/>
                <a:gd name="T9" fmla="*/ 1 h 294"/>
                <a:gd name="T10" fmla="*/ 0 w 458"/>
                <a:gd name="T11" fmla="*/ 1 h 294"/>
                <a:gd name="T12" fmla="*/ 0 w 458"/>
                <a:gd name="T13" fmla="*/ 1 h 294"/>
                <a:gd name="T14" fmla="*/ 1 w 458"/>
                <a:gd name="T15" fmla="*/ 1 h 294"/>
                <a:gd name="T16" fmla="*/ 1 w 458"/>
                <a:gd name="T17" fmla="*/ 0 h 294"/>
                <a:gd name="T18" fmla="*/ 2 w 458"/>
                <a:gd name="T19" fmla="*/ 0 h 294"/>
                <a:gd name="T20" fmla="*/ 2 w 458"/>
                <a:gd name="T21" fmla="*/ 0 h 294"/>
                <a:gd name="T22" fmla="*/ 2 w 458"/>
                <a:gd name="T23" fmla="*/ 0 h 294"/>
                <a:gd name="T24" fmla="*/ 2 w 458"/>
                <a:gd name="T25" fmla="*/ 0 h 2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8"/>
                <a:gd name="T40" fmla="*/ 0 h 294"/>
                <a:gd name="T41" fmla="*/ 458 w 458"/>
                <a:gd name="T42" fmla="*/ 294 h 29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8" h="294">
                  <a:moveTo>
                    <a:pt x="458" y="60"/>
                  </a:moveTo>
                  <a:lnTo>
                    <a:pt x="385" y="0"/>
                  </a:lnTo>
                  <a:lnTo>
                    <a:pt x="320" y="60"/>
                  </a:lnTo>
                  <a:lnTo>
                    <a:pt x="220" y="142"/>
                  </a:lnTo>
                  <a:lnTo>
                    <a:pt x="127" y="216"/>
                  </a:lnTo>
                  <a:lnTo>
                    <a:pt x="0" y="285"/>
                  </a:lnTo>
                  <a:lnTo>
                    <a:pt x="31" y="294"/>
                  </a:lnTo>
                  <a:lnTo>
                    <a:pt x="132" y="232"/>
                  </a:lnTo>
                  <a:lnTo>
                    <a:pt x="311" y="105"/>
                  </a:lnTo>
                  <a:lnTo>
                    <a:pt x="380" y="50"/>
                  </a:lnTo>
                  <a:lnTo>
                    <a:pt x="425" y="92"/>
                  </a:lnTo>
                  <a:lnTo>
                    <a:pt x="458" y="60"/>
                  </a:lnTo>
                  <a:close/>
                </a:path>
              </a:pathLst>
            </a:custGeom>
            <a:solidFill>
              <a:srgbClr val="000000"/>
            </a:solidFill>
            <a:ln w="9525">
              <a:noFill/>
              <a:round/>
              <a:headEnd/>
              <a:tailEnd/>
            </a:ln>
          </p:spPr>
          <p:txBody>
            <a:bodyPr/>
            <a:lstStyle/>
            <a:p>
              <a:endParaRPr lang="fr-FR"/>
            </a:p>
          </p:txBody>
        </p:sp>
        <p:sp>
          <p:nvSpPr>
            <p:cNvPr id="19576" name="Freeform 369"/>
            <p:cNvSpPr>
              <a:spLocks/>
            </p:cNvSpPr>
            <p:nvPr/>
          </p:nvSpPr>
          <p:spPr bwMode="auto">
            <a:xfrm>
              <a:off x="2089" y="2083"/>
              <a:ext cx="129" cy="62"/>
            </a:xfrm>
            <a:custGeom>
              <a:avLst/>
              <a:gdLst>
                <a:gd name="T0" fmla="*/ 3 w 778"/>
                <a:gd name="T1" fmla="*/ 0 h 371"/>
                <a:gd name="T2" fmla="*/ 3 w 778"/>
                <a:gd name="T3" fmla="*/ 0 h 371"/>
                <a:gd name="T4" fmla="*/ 3 w 778"/>
                <a:gd name="T5" fmla="*/ 0 h 371"/>
                <a:gd name="T6" fmla="*/ 2 w 778"/>
                <a:gd name="T7" fmla="*/ 0 h 371"/>
                <a:gd name="T8" fmla="*/ 2 w 778"/>
                <a:gd name="T9" fmla="*/ 1 h 371"/>
                <a:gd name="T10" fmla="*/ 2 w 778"/>
                <a:gd name="T11" fmla="*/ 1 h 371"/>
                <a:gd name="T12" fmla="*/ 1 w 778"/>
                <a:gd name="T13" fmla="*/ 1 h 371"/>
                <a:gd name="T14" fmla="*/ 0 w 778"/>
                <a:gd name="T15" fmla="*/ 2 h 371"/>
                <a:gd name="T16" fmla="*/ 0 w 778"/>
                <a:gd name="T17" fmla="*/ 2 h 371"/>
                <a:gd name="T18" fmla="*/ 0 w 778"/>
                <a:gd name="T19" fmla="*/ 2 h 371"/>
                <a:gd name="T20" fmla="*/ 1 w 778"/>
                <a:gd name="T21" fmla="*/ 2 h 371"/>
                <a:gd name="T22" fmla="*/ 1 w 778"/>
                <a:gd name="T23" fmla="*/ 1 h 371"/>
                <a:gd name="T24" fmla="*/ 2 w 778"/>
                <a:gd name="T25" fmla="*/ 1 h 371"/>
                <a:gd name="T26" fmla="*/ 2 w 778"/>
                <a:gd name="T27" fmla="*/ 1 h 371"/>
                <a:gd name="T28" fmla="*/ 3 w 778"/>
                <a:gd name="T29" fmla="*/ 0 h 371"/>
                <a:gd name="T30" fmla="*/ 3 w 778"/>
                <a:gd name="T31" fmla="*/ 0 h 371"/>
                <a:gd name="T32" fmla="*/ 3 w 778"/>
                <a:gd name="T33" fmla="*/ 0 h 371"/>
                <a:gd name="T34" fmla="*/ 3 w 778"/>
                <a:gd name="T35" fmla="*/ 0 h 371"/>
                <a:gd name="T36" fmla="*/ 3 w 778"/>
                <a:gd name="T37" fmla="*/ 0 h 3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8"/>
                <a:gd name="T58" fmla="*/ 0 h 371"/>
                <a:gd name="T59" fmla="*/ 778 w 778"/>
                <a:gd name="T60" fmla="*/ 371 h 3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8" h="371">
                  <a:moveTo>
                    <a:pt x="778" y="13"/>
                  </a:moveTo>
                  <a:lnTo>
                    <a:pt x="742" y="0"/>
                  </a:lnTo>
                  <a:lnTo>
                    <a:pt x="664" y="22"/>
                  </a:lnTo>
                  <a:lnTo>
                    <a:pt x="553" y="73"/>
                  </a:lnTo>
                  <a:lnTo>
                    <a:pt x="478" y="116"/>
                  </a:lnTo>
                  <a:lnTo>
                    <a:pt x="370" y="178"/>
                  </a:lnTo>
                  <a:lnTo>
                    <a:pt x="201" y="266"/>
                  </a:lnTo>
                  <a:lnTo>
                    <a:pt x="86" y="331"/>
                  </a:lnTo>
                  <a:lnTo>
                    <a:pt x="0" y="367"/>
                  </a:lnTo>
                  <a:lnTo>
                    <a:pt x="35" y="371"/>
                  </a:lnTo>
                  <a:lnTo>
                    <a:pt x="141" y="325"/>
                  </a:lnTo>
                  <a:lnTo>
                    <a:pt x="279" y="256"/>
                  </a:lnTo>
                  <a:lnTo>
                    <a:pt x="417" y="183"/>
                  </a:lnTo>
                  <a:lnTo>
                    <a:pt x="563" y="105"/>
                  </a:lnTo>
                  <a:lnTo>
                    <a:pt x="662" y="61"/>
                  </a:lnTo>
                  <a:lnTo>
                    <a:pt x="737" y="31"/>
                  </a:lnTo>
                  <a:lnTo>
                    <a:pt x="778" y="40"/>
                  </a:lnTo>
                  <a:lnTo>
                    <a:pt x="778" y="13"/>
                  </a:lnTo>
                  <a:close/>
                </a:path>
              </a:pathLst>
            </a:custGeom>
            <a:solidFill>
              <a:srgbClr val="000000"/>
            </a:solidFill>
            <a:ln w="9525">
              <a:noFill/>
              <a:round/>
              <a:headEnd/>
              <a:tailEnd/>
            </a:ln>
          </p:spPr>
          <p:txBody>
            <a:bodyPr/>
            <a:lstStyle/>
            <a:p>
              <a:endParaRPr lang="fr-FR"/>
            </a:p>
          </p:txBody>
        </p:sp>
        <p:sp>
          <p:nvSpPr>
            <p:cNvPr id="19577" name="Freeform 370"/>
            <p:cNvSpPr>
              <a:spLocks/>
            </p:cNvSpPr>
            <p:nvPr/>
          </p:nvSpPr>
          <p:spPr bwMode="auto">
            <a:xfrm>
              <a:off x="1995" y="2179"/>
              <a:ext cx="92" cy="152"/>
            </a:xfrm>
            <a:custGeom>
              <a:avLst/>
              <a:gdLst>
                <a:gd name="T0" fmla="*/ 0 w 550"/>
                <a:gd name="T1" fmla="*/ 0 h 914"/>
                <a:gd name="T2" fmla="*/ 0 w 550"/>
                <a:gd name="T3" fmla="*/ 0 h 914"/>
                <a:gd name="T4" fmla="*/ 0 w 550"/>
                <a:gd name="T5" fmla="*/ 1 h 914"/>
                <a:gd name="T6" fmla="*/ 1 w 550"/>
                <a:gd name="T7" fmla="*/ 1 h 914"/>
                <a:gd name="T8" fmla="*/ 1 w 550"/>
                <a:gd name="T9" fmla="*/ 2 h 914"/>
                <a:gd name="T10" fmla="*/ 2 w 550"/>
                <a:gd name="T11" fmla="*/ 3 h 914"/>
                <a:gd name="T12" fmla="*/ 3 w 550"/>
                <a:gd name="T13" fmla="*/ 4 h 914"/>
                <a:gd name="T14" fmla="*/ 2 w 550"/>
                <a:gd name="T15" fmla="*/ 4 h 914"/>
                <a:gd name="T16" fmla="*/ 2 w 550"/>
                <a:gd name="T17" fmla="*/ 3 h 914"/>
                <a:gd name="T18" fmla="*/ 2 w 550"/>
                <a:gd name="T19" fmla="*/ 2 h 914"/>
                <a:gd name="T20" fmla="*/ 1 w 550"/>
                <a:gd name="T21" fmla="*/ 2 h 914"/>
                <a:gd name="T22" fmla="*/ 1 w 550"/>
                <a:gd name="T23" fmla="*/ 1 h 914"/>
                <a:gd name="T24" fmla="*/ 0 w 550"/>
                <a:gd name="T25" fmla="*/ 0 h 914"/>
                <a:gd name="T26" fmla="*/ 0 w 550"/>
                <a:gd name="T27" fmla="*/ 0 h 914"/>
                <a:gd name="T28" fmla="*/ 0 w 550"/>
                <a:gd name="T29" fmla="*/ 0 h 914"/>
                <a:gd name="T30" fmla="*/ 0 w 550"/>
                <a:gd name="T31" fmla="*/ 0 h 9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50"/>
                <a:gd name="T49" fmla="*/ 0 h 914"/>
                <a:gd name="T50" fmla="*/ 550 w 550"/>
                <a:gd name="T51" fmla="*/ 914 h 9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50" h="914">
                  <a:moveTo>
                    <a:pt x="68" y="0"/>
                  </a:moveTo>
                  <a:lnTo>
                    <a:pt x="0" y="27"/>
                  </a:lnTo>
                  <a:lnTo>
                    <a:pt x="64" y="151"/>
                  </a:lnTo>
                  <a:lnTo>
                    <a:pt x="165" y="331"/>
                  </a:lnTo>
                  <a:lnTo>
                    <a:pt x="275" y="496"/>
                  </a:lnTo>
                  <a:lnTo>
                    <a:pt x="366" y="643"/>
                  </a:lnTo>
                  <a:lnTo>
                    <a:pt x="550" y="914"/>
                  </a:lnTo>
                  <a:lnTo>
                    <a:pt x="504" y="800"/>
                  </a:lnTo>
                  <a:lnTo>
                    <a:pt x="421" y="680"/>
                  </a:lnTo>
                  <a:lnTo>
                    <a:pt x="339" y="551"/>
                  </a:lnTo>
                  <a:lnTo>
                    <a:pt x="225" y="377"/>
                  </a:lnTo>
                  <a:lnTo>
                    <a:pt x="119" y="193"/>
                  </a:lnTo>
                  <a:lnTo>
                    <a:pt x="36" y="50"/>
                  </a:lnTo>
                  <a:lnTo>
                    <a:pt x="83" y="22"/>
                  </a:lnTo>
                  <a:lnTo>
                    <a:pt x="68" y="0"/>
                  </a:lnTo>
                  <a:close/>
                </a:path>
              </a:pathLst>
            </a:custGeom>
            <a:solidFill>
              <a:srgbClr val="000000"/>
            </a:solidFill>
            <a:ln w="9525">
              <a:noFill/>
              <a:round/>
              <a:headEnd/>
              <a:tailEnd/>
            </a:ln>
          </p:spPr>
          <p:txBody>
            <a:bodyPr/>
            <a:lstStyle/>
            <a:p>
              <a:endParaRPr lang="fr-FR"/>
            </a:p>
          </p:txBody>
        </p:sp>
        <p:sp>
          <p:nvSpPr>
            <p:cNvPr id="19578" name="Freeform 371"/>
            <p:cNvSpPr>
              <a:spLocks/>
            </p:cNvSpPr>
            <p:nvPr/>
          </p:nvSpPr>
          <p:spPr bwMode="auto">
            <a:xfrm>
              <a:off x="2009" y="2107"/>
              <a:ext cx="196" cy="230"/>
            </a:xfrm>
            <a:custGeom>
              <a:avLst/>
              <a:gdLst>
                <a:gd name="T0" fmla="*/ 6 w 1173"/>
                <a:gd name="T1" fmla="*/ 0 h 1375"/>
                <a:gd name="T2" fmla="*/ 5 w 1173"/>
                <a:gd name="T3" fmla="*/ 0 h 1375"/>
                <a:gd name="T4" fmla="*/ 4 w 1173"/>
                <a:gd name="T5" fmla="*/ 1 h 1375"/>
                <a:gd name="T6" fmla="*/ 4 w 1173"/>
                <a:gd name="T7" fmla="*/ 1 h 1375"/>
                <a:gd name="T8" fmla="*/ 3 w 1173"/>
                <a:gd name="T9" fmla="*/ 1 h 1375"/>
                <a:gd name="T10" fmla="*/ 2 w 1173"/>
                <a:gd name="T11" fmla="*/ 1 h 1375"/>
                <a:gd name="T12" fmla="*/ 1 w 1173"/>
                <a:gd name="T13" fmla="*/ 2 h 1375"/>
                <a:gd name="T14" fmla="*/ 1 w 1173"/>
                <a:gd name="T15" fmla="*/ 2 h 1375"/>
                <a:gd name="T16" fmla="*/ 0 w 1173"/>
                <a:gd name="T17" fmla="*/ 2 h 1375"/>
                <a:gd name="T18" fmla="*/ 0 w 1173"/>
                <a:gd name="T19" fmla="*/ 2 h 1375"/>
                <a:gd name="T20" fmla="*/ 0 w 1173"/>
                <a:gd name="T21" fmla="*/ 3 h 1375"/>
                <a:gd name="T22" fmla="*/ 1 w 1173"/>
                <a:gd name="T23" fmla="*/ 3 h 1375"/>
                <a:gd name="T24" fmla="*/ 1 w 1173"/>
                <a:gd name="T25" fmla="*/ 4 h 1375"/>
                <a:gd name="T26" fmla="*/ 2 w 1173"/>
                <a:gd name="T27" fmla="*/ 5 h 1375"/>
                <a:gd name="T28" fmla="*/ 2 w 1173"/>
                <a:gd name="T29" fmla="*/ 6 h 1375"/>
                <a:gd name="T30" fmla="*/ 2 w 1173"/>
                <a:gd name="T31" fmla="*/ 5 h 1375"/>
                <a:gd name="T32" fmla="*/ 1 w 1173"/>
                <a:gd name="T33" fmla="*/ 4 h 1375"/>
                <a:gd name="T34" fmla="*/ 1 w 1173"/>
                <a:gd name="T35" fmla="*/ 4 h 1375"/>
                <a:gd name="T36" fmla="*/ 1 w 1173"/>
                <a:gd name="T37" fmla="*/ 3 h 1375"/>
                <a:gd name="T38" fmla="*/ 0 w 1173"/>
                <a:gd name="T39" fmla="*/ 2 h 1375"/>
                <a:gd name="T40" fmla="*/ 0 w 1173"/>
                <a:gd name="T41" fmla="*/ 2 h 1375"/>
                <a:gd name="T42" fmla="*/ 1 w 1173"/>
                <a:gd name="T43" fmla="*/ 2 h 1375"/>
                <a:gd name="T44" fmla="*/ 2 w 1173"/>
                <a:gd name="T45" fmla="*/ 2 h 1375"/>
                <a:gd name="T46" fmla="*/ 3 w 1173"/>
                <a:gd name="T47" fmla="*/ 1 h 1375"/>
                <a:gd name="T48" fmla="*/ 3 w 1173"/>
                <a:gd name="T49" fmla="*/ 1 h 1375"/>
                <a:gd name="T50" fmla="*/ 4 w 1173"/>
                <a:gd name="T51" fmla="*/ 1 h 1375"/>
                <a:gd name="T52" fmla="*/ 5 w 1173"/>
                <a:gd name="T53" fmla="*/ 0 h 1375"/>
                <a:gd name="T54" fmla="*/ 5 w 1173"/>
                <a:gd name="T55" fmla="*/ 0 h 1375"/>
                <a:gd name="T56" fmla="*/ 6 w 1173"/>
                <a:gd name="T57" fmla="*/ 0 h 1375"/>
                <a:gd name="T58" fmla="*/ 6 w 1173"/>
                <a:gd name="T59" fmla="*/ 0 h 13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73"/>
                <a:gd name="T91" fmla="*/ 0 h 1375"/>
                <a:gd name="T92" fmla="*/ 1173 w 1173"/>
                <a:gd name="T93" fmla="*/ 1375 h 137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73" h="1375">
                  <a:moveTo>
                    <a:pt x="1173" y="0"/>
                  </a:moveTo>
                  <a:lnTo>
                    <a:pt x="1063" y="32"/>
                  </a:lnTo>
                  <a:lnTo>
                    <a:pt x="907" y="92"/>
                  </a:lnTo>
                  <a:lnTo>
                    <a:pt x="752" y="152"/>
                  </a:lnTo>
                  <a:lnTo>
                    <a:pt x="596" y="207"/>
                  </a:lnTo>
                  <a:lnTo>
                    <a:pt x="434" y="263"/>
                  </a:lnTo>
                  <a:lnTo>
                    <a:pt x="264" y="319"/>
                  </a:lnTo>
                  <a:lnTo>
                    <a:pt x="114" y="359"/>
                  </a:lnTo>
                  <a:lnTo>
                    <a:pt x="0" y="391"/>
                  </a:lnTo>
                  <a:lnTo>
                    <a:pt x="4" y="428"/>
                  </a:lnTo>
                  <a:lnTo>
                    <a:pt x="58" y="547"/>
                  </a:lnTo>
                  <a:lnTo>
                    <a:pt x="151" y="712"/>
                  </a:lnTo>
                  <a:lnTo>
                    <a:pt x="238" y="888"/>
                  </a:lnTo>
                  <a:lnTo>
                    <a:pt x="325" y="1034"/>
                  </a:lnTo>
                  <a:lnTo>
                    <a:pt x="494" y="1375"/>
                  </a:lnTo>
                  <a:lnTo>
                    <a:pt x="411" y="1122"/>
                  </a:lnTo>
                  <a:lnTo>
                    <a:pt x="279" y="910"/>
                  </a:lnTo>
                  <a:lnTo>
                    <a:pt x="190" y="746"/>
                  </a:lnTo>
                  <a:lnTo>
                    <a:pt x="102" y="563"/>
                  </a:lnTo>
                  <a:lnTo>
                    <a:pt x="31" y="423"/>
                  </a:lnTo>
                  <a:lnTo>
                    <a:pt x="31" y="401"/>
                  </a:lnTo>
                  <a:lnTo>
                    <a:pt x="196" y="363"/>
                  </a:lnTo>
                  <a:lnTo>
                    <a:pt x="394" y="303"/>
                  </a:lnTo>
                  <a:lnTo>
                    <a:pt x="558" y="248"/>
                  </a:lnTo>
                  <a:lnTo>
                    <a:pt x="719" y="194"/>
                  </a:lnTo>
                  <a:lnTo>
                    <a:pt x="879" y="134"/>
                  </a:lnTo>
                  <a:lnTo>
                    <a:pt x="1012" y="83"/>
                  </a:lnTo>
                  <a:lnTo>
                    <a:pt x="1136" y="37"/>
                  </a:lnTo>
                  <a:lnTo>
                    <a:pt x="1173" y="0"/>
                  </a:lnTo>
                  <a:close/>
                </a:path>
              </a:pathLst>
            </a:custGeom>
            <a:solidFill>
              <a:srgbClr val="000000"/>
            </a:solidFill>
            <a:ln w="9525">
              <a:noFill/>
              <a:round/>
              <a:headEnd/>
              <a:tailEnd/>
            </a:ln>
          </p:spPr>
          <p:txBody>
            <a:bodyPr/>
            <a:lstStyle/>
            <a:p>
              <a:endParaRPr lang="fr-FR"/>
            </a:p>
          </p:txBody>
        </p:sp>
        <p:sp>
          <p:nvSpPr>
            <p:cNvPr id="19579" name="Freeform 372"/>
            <p:cNvSpPr>
              <a:spLocks/>
            </p:cNvSpPr>
            <p:nvPr/>
          </p:nvSpPr>
          <p:spPr bwMode="auto">
            <a:xfrm>
              <a:off x="1986" y="2193"/>
              <a:ext cx="106" cy="151"/>
            </a:xfrm>
            <a:custGeom>
              <a:avLst/>
              <a:gdLst>
                <a:gd name="T0" fmla="*/ 0 w 637"/>
                <a:gd name="T1" fmla="*/ 0 h 906"/>
                <a:gd name="T2" fmla="*/ 0 w 637"/>
                <a:gd name="T3" fmla="*/ 0 h 906"/>
                <a:gd name="T4" fmla="*/ 0 w 637"/>
                <a:gd name="T5" fmla="*/ 1 h 906"/>
                <a:gd name="T6" fmla="*/ 1 w 637"/>
                <a:gd name="T7" fmla="*/ 1 h 906"/>
                <a:gd name="T8" fmla="*/ 1 w 637"/>
                <a:gd name="T9" fmla="*/ 2 h 906"/>
                <a:gd name="T10" fmla="*/ 2 w 637"/>
                <a:gd name="T11" fmla="*/ 2 h 906"/>
                <a:gd name="T12" fmla="*/ 2 w 637"/>
                <a:gd name="T13" fmla="*/ 3 h 906"/>
                <a:gd name="T14" fmla="*/ 2 w 637"/>
                <a:gd name="T15" fmla="*/ 4 h 906"/>
                <a:gd name="T16" fmla="*/ 3 w 637"/>
                <a:gd name="T17" fmla="*/ 4 h 906"/>
                <a:gd name="T18" fmla="*/ 2 w 637"/>
                <a:gd name="T19" fmla="*/ 3 h 906"/>
                <a:gd name="T20" fmla="*/ 2 w 637"/>
                <a:gd name="T21" fmla="*/ 3 h 906"/>
                <a:gd name="T22" fmla="*/ 1 w 637"/>
                <a:gd name="T23" fmla="*/ 2 h 906"/>
                <a:gd name="T24" fmla="*/ 1 w 637"/>
                <a:gd name="T25" fmla="*/ 1 h 906"/>
                <a:gd name="T26" fmla="*/ 0 w 637"/>
                <a:gd name="T27" fmla="*/ 1 h 906"/>
                <a:gd name="T28" fmla="*/ 0 w 637"/>
                <a:gd name="T29" fmla="*/ 0 h 906"/>
                <a:gd name="T30" fmla="*/ 0 w 637"/>
                <a:gd name="T31" fmla="*/ 0 h 906"/>
                <a:gd name="T32" fmla="*/ 0 w 637"/>
                <a:gd name="T33" fmla="*/ 0 h 906"/>
                <a:gd name="T34" fmla="*/ 0 w 637"/>
                <a:gd name="T35" fmla="*/ 0 h 9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37"/>
                <a:gd name="T55" fmla="*/ 0 h 906"/>
                <a:gd name="T56" fmla="*/ 637 w 637"/>
                <a:gd name="T57" fmla="*/ 906 h 90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37" h="906">
                  <a:moveTo>
                    <a:pt x="87" y="0"/>
                  </a:moveTo>
                  <a:lnTo>
                    <a:pt x="0" y="50"/>
                  </a:lnTo>
                  <a:lnTo>
                    <a:pt x="32" y="101"/>
                  </a:lnTo>
                  <a:lnTo>
                    <a:pt x="142" y="248"/>
                  </a:lnTo>
                  <a:lnTo>
                    <a:pt x="238" y="386"/>
                  </a:lnTo>
                  <a:lnTo>
                    <a:pt x="348" y="524"/>
                  </a:lnTo>
                  <a:lnTo>
                    <a:pt x="445" y="644"/>
                  </a:lnTo>
                  <a:lnTo>
                    <a:pt x="532" y="762"/>
                  </a:lnTo>
                  <a:lnTo>
                    <a:pt x="637" y="906"/>
                  </a:lnTo>
                  <a:lnTo>
                    <a:pt x="509" y="698"/>
                  </a:lnTo>
                  <a:lnTo>
                    <a:pt x="403" y="560"/>
                  </a:lnTo>
                  <a:lnTo>
                    <a:pt x="293" y="413"/>
                  </a:lnTo>
                  <a:lnTo>
                    <a:pt x="196" y="285"/>
                  </a:lnTo>
                  <a:lnTo>
                    <a:pt x="78" y="110"/>
                  </a:lnTo>
                  <a:lnTo>
                    <a:pt x="51" y="64"/>
                  </a:lnTo>
                  <a:lnTo>
                    <a:pt x="78" y="28"/>
                  </a:lnTo>
                  <a:lnTo>
                    <a:pt x="87" y="0"/>
                  </a:lnTo>
                  <a:close/>
                </a:path>
              </a:pathLst>
            </a:custGeom>
            <a:solidFill>
              <a:srgbClr val="000000"/>
            </a:solidFill>
            <a:ln w="9525">
              <a:noFill/>
              <a:round/>
              <a:headEnd/>
              <a:tailEnd/>
            </a:ln>
          </p:spPr>
          <p:txBody>
            <a:bodyPr/>
            <a:lstStyle/>
            <a:p>
              <a:endParaRPr lang="fr-FR"/>
            </a:p>
          </p:txBody>
        </p:sp>
        <p:sp>
          <p:nvSpPr>
            <p:cNvPr id="19580" name="Freeform 373"/>
            <p:cNvSpPr>
              <a:spLocks/>
            </p:cNvSpPr>
            <p:nvPr/>
          </p:nvSpPr>
          <p:spPr bwMode="auto">
            <a:xfrm>
              <a:off x="2306" y="2068"/>
              <a:ext cx="58" cy="248"/>
            </a:xfrm>
            <a:custGeom>
              <a:avLst/>
              <a:gdLst>
                <a:gd name="T0" fmla="*/ 0 w 349"/>
                <a:gd name="T1" fmla="*/ 0 h 1488"/>
                <a:gd name="T2" fmla="*/ 0 w 349"/>
                <a:gd name="T3" fmla="*/ 0 h 1488"/>
                <a:gd name="T4" fmla="*/ 0 w 349"/>
                <a:gd name="T5" fmla="*/ 0 h 1488"/>
                <a:gd name="T6" fmla="*/ 0 w 349"/>
                <a:gd name="T7" fmla="*/ 1 h 1488"/>
                <a:gd name="T8" fmla="*/ 1 w 349"/>
                <a:gd name="T9" fmla="*/ 2 h 1488"/>
                <a:gd name="T10" fmla="*/ 1 w 349"/>
                <a:gd name="T11" fmla="*/ 2 h 1488"/>
                <a:gd name="T12" fmla="*/ 1 w 349"/>
                <a:gd name="T13" fmla="*/ 3 h 1488"/>
                <a:gd name="T14" fmla="*/ 1 w 349"/>
                <a:gd name="T15" fmla="*/ 4 h 1488"/>
                <a:gd name="T16" fmla="*/ 1 w 349"/>
                <a:gd name="T17" fmla="*/ 4 h 1488"/>
                <a:gd name="T18" fmla="*/ 1 w 349"/>
                <a:gd name="T19" fmla="*/ 5 h 1488"/>
                <a:gd name="T20" fmla="*/ 1 w 349"/>
                <a:gd name="T21" fmla="*/ 6 h 1488"/>
                <a:gd name="T22" fmla="*/ 2 w 349"/>
                <a:gd name="T23" fmla="*/ 6 h 1488"/>
                <a:gd name="T24" fmla="*/ 1 w 349"/>
                <a:gd name="T25" fmla="*/ 7 h 1488"/>
                <a:gd name="T26" fmla="*/ 1 w 349"/>
                <a:gd name="T27" fmla="*/ 7 h 1488"/>
                <a:gd name="T28" fmla="*/ 1 w 349"/>
                <a:gd name="T29" fmla="*/ 7 h 1488"/>
                <a:gd name="T30" fmla="*/ 1 w 349"/>
                <a:gd name="T31" fmla="*/ 7 h 1488"/>
                <a:gd name="T32" fmla="*/ 1 w 349"/>
                <a:gd name="T33" fmla="*/ 7 h 1488"/>
                <a:gd name="T34" fmla="*/ 1 w 349"/>
                <a:gd name="T35" fmla="*/ 7 h 1488"/>
                <a:gd name="T36" fmla="*/ 1 w 349"/>
                <a:gd name="T37" fmla="*/ 7 h 1488"/>
                <a:gd name="T38" fmla="*/ 0 w 349"/>
                <a:gd name="T39" fmla="*/ 7 h 1488"/>
                <a:gd name="T40" fmla="*/ 0 w 349"/>
                <a:gd name="T41" fmla="*/ 7 h 1488"/>
                <a:gd name="T42" fmla="*/ 0 w 349"/>
                <a:gd name="T43" fmla="*/ 7 h 1488"/>
                <a:gd name="T44" fmla="*/ 0 w 349"/>
                <a:gd name="T45" fmla="*/ 7 h 1488"/>
                <a:gd name="T46" fmla="*/ 0 w 349"/>
                <a:gd name="T47" fmla="*/ 7 h 1488"/>
                <a:gd name="T48" fmla="*/ 1 w 349"/>
                <a:gd name="T49" fmla="*/ 7 h 1488"/>
                <a:gd name="T50" fmla="*/ 1 w 349"/>
                <a:gd name="T51" fmla="*/ 7 h 1488"/>
                <a:gd name="T52" fmla="*/ 1 w 349"/>
                <a:gd name="T53" fmla="*/ 7 h 1488"/>
                <a:gd name="T54" fmla="*/ 1 w 349"/>
                <a:gd name="T55" fmla="*/ 7 h 1488"/>
                <a:gd name="T56" fmla="*/ 1 w 349"/>
                <a:gd name="T57" fmla="*/ 7 h 1488"/>
                <a:gd name="T58" fmla="*/ 1 w 349"/>
                <a:gd name="T59" fmla="*/ 6 h 1488"/>
                <a:gd name="T60" fmla="*/ 1 w 349"/>
                <a:gd name="T61" fmla="*/ 6 h 1488"/>
                <a:gd name="T62" fmla="*/ 1 w 349"/>
                <a:gd name="T63" fmla="*/ 5 h 1488"/>
                <a:gd name="T64" fmla="*/ 1 w 349"/>
                <a:gd name="T65" fmla="*/ 5 h 1488"/>
                <a:gd name="T66" fmla="*/ 1 w 349"/>
                <a:gd name="T67" fmla="*/ 4 h 1488"/>
                <a:gd name="T68" fmla="*/ 1 w 349"/>
                <a:gd name="T69" fmla="*/ 3 h 1488"/>
                <a:gd name="T70" fmla="*/ 0 w 349"/>
                <a:gd name="T71" fmla="*/ 2 h 1488"/>
                <a:gd name="T72" fmla="*/ 0 w 349"/>
                <a:gd name="T73" fmla="*/ 2 h 1488"/>
                <a:gd name="T74" fmla="*/ 0 w 349"/>
                <a:gd name="T75" fmla="*/ 1 h 1488"/>
                <a:gd name="T76" fmla="*/ 0 w 349"/>
                <a:gd name="T77" fmla="*/ 0 h 1488"/>
                <a:gd name="T78" fmla="*/ 0 w 349"/>
                <a:gd name="T79" fmla="*/ 0 h 1488"/>
                <a:gd name="T80" fmla="*/ 0 w 349"/>
                <a:gd name="T81" fmla="*/ 0 h 1488"/>
                <a:gd name="T82" fmla="*/ 0 w 349"/>
                <a:gd name="T83" fmla="*/ 0 h 148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49"/>
                <a:gd name="T127" fmla="*/ 0 h 1488"/>
                <a:gd name="T128" fmla="*/ 349 w 349"/>
                <a:gd name="T129" fmla="*/ 1488 h 148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49" h="1488">
                  <a:moveTo>
                    <a:pt x="65" y="0"/>
                  </a:moveTo>
                  <a:lnTo>
                    <a:pt x="88" y="28"/>
                  </a:lnTo>
                  <a:lnTo>
                    <a:pt x="102" y="60"/>
                  </a:lnTo>
                  <a:lnTo>
                    <a:pt x="115" y="193"/>
                  </a:lnTo>
                  <a:lnTo>
                    <a:pt x="138" y="368"/>
                  </a:lnTo>
                  <a:lnTo>
                    <a:pt x="161" y="493"/>
                  </a:lnTo>
                  <a:lnTo>
                    <a:pt x="193" y="607"/>
                  </a:lnTo>
                  <a:lnTo>
                    <a:pt x="239" y="768"/>
                  </a:lnTo>
                  <a:lnTo>
                    <a:pt x="285" y="915"/>
                  </a:lnTo>
                  <a:lnTo>
                    <a:pt x="322" y="1062"/>
                  </a:lnTo>
                  <a:lnTo>
                    <a:pt x="340" y="1209"/>
                  </a:lnTo>
                  <a:lnTo>
                    <a:pt x="349" y="1333"/>
                  </a:lnTo>
                  <a:lnTo>
                    <a:pt x="340" y="1402"/>
                  </a:lnTo>
                  <a:lnTo>
                    <a:pt x="332" y="1429"/>
                  </a:lnTo>
                  <a:lnTo>
                    <a:pt x="315" y="1454"/>
                  </a:lnTo>
                  <a:lnTo>
                    <a:pt x="299" y="1464"/>
                  </a:lnTo>
                  <a:lnTo>
                    <a:pt x="276" y="1476"/>
                  </a:lnTo>
                  <a:lnTo>
                    <a:pt x="233" y="1488"/>
                  </a:lnTo>
                  <a:lnTo>
                    <a:pt x="181" y="1488"/>
                  </a:lnTo>
                  <a:lnTo>
                    <a:pt x="120" y="1480"/>
                  </a:lnTo>
                  <a:lnTo>
                    <a:pt x="53" y="1465"/>
                  </a:lnTo>
                  <a:lnTo>
                    <a:pt x="0" y="1452"/>
                  </a:lnTo>
                  <a:lnTo>
                    <a:pt x="15" y="1429"/>
                  </a:lnTo>
                  <a:lnTo>
                    <a:pt x="83" y="1438"/>
                  </a:lnTo>
                  <a:lnTo>
                    <a:pt x="130" y="1448"/>
                  </a:lnTo>
                  <a:lnTo>
                    <a:pt x="183" y="1454"/>
                  </a:lnTo>
                  <a:lnTo>
                    <a:pt x="225" y="1451"/>
                  </a:lnTo>
                  <a:lnTo>
                    <a:pt x="258" y="1438"/>
                  </a:lnTo>
                  <a:lnTo>
                    <a:pt x="292" y="1417"/>
                  </a:lnTo>
                  <a:lnTo>
                    <a:pt x="303" y="1360"/>
                  </a:lnTo>
                  <a:lnTo>
                    <a:pt x="303" y="1251"/>
                  </a:lnTo>
                  <a:lnTo>
                    <a:pt x="285" y="1145"/>
                  </a:lnTo>
                  <a:lnTo>
                    <a:pt x="262" y="1007"/>
                  </a:lnTo>
                  <a:lnTo>
                    <a:pt x="216" y="842"/>
                  </a:lnTo>
                  <a:lnTo>
                    <a:pt x="171" y="694"/>
                  </a:lnTo>
                  <a:lnTo>
                    <a:pt x="124" y="524"/>
                  </a:lnTo>
                  <a:lnTo>
                    <a:pt x="97" y="377"/>
                  </a:lnTo>
                  <a:lnTo>
                    <a:pt x="78" y="248"/>
                  </a:lnTo>
                  <a:lnTo>
                    <a:pt x="74" y="106"/>
                  </a:lnTo>
                  <a:lnTo>
                    <a:pt x="46" y="33"/>
                  </a:lnTo>
                  <a:lnTo>
                    <a:pt x="65" y="0"/>
                  </a:lnTo>
                  <a:close/>
                </a:path>
              </a:pathLst>
            </a:custGeom>
            <a:solidFill>
              <a:srgbClr val="000000"/>
            </a:solidFill>
            <a:ln w="9525">
              <a:noFill/>
              <a:round/>
              <a:headEnd/>
              <a:tailEnd/>
            </a:ln>
          </p:spPr>
          <p:txBody>
            <a:bodyPr/>
            <a:lstStyle/>
            <a:p>
              <a:endParaRPr lang="fr-FR"/>
            </a:p>
          </p:txBody>
        </p:sp>
        <p:sp>
          <p:nvSpPr>
            <p:cNvPr id="19581" name="Freeform 374"/>
            <p:cNvSpPr>
              <a:spLocks/>
            </p:cNvSpPr>
            <p:nvPr/>
          </p:nvSpPr>
          <p:spPr bwMode="auto">
            <a:xfrm>
              <a:off x="1984" y="2058"/>
              <a:ext cx="335" cy="332"/>
            </a:xfrm>
            <a:custGeom>
              <a:avLst/>
              <a:gdLst>
                <a:gd name="T0" fmla="*/ 0 w 2011"/>
                <a:gd name="T1" fmla="*/ 5 h 1991"/>
                <a:gd name="T2" fmla="*/ 0 w 2011"/>
                <a:gd name="T3" fmla="*/ 5 h 1991"/>
                <a:gd name="T4" fmla="*/ 1 w 2011"/>
                <a:gd name="T5" fmla="*/ 6 h 1991"/>
                <a:gd name="T6" fmla="*/ 2 w 2011"/>
                <a:gd name="T7" fmla="*/ 7 h 1991"/>
                <a:gd name="T8" fmla="*/ 3 w 2011"/>
                <a:gd name="T9" fmla="*/ 8 h 1991"/>
                <a:gd name="T10" fmla="*/ 3 w 2011"/>
                <a:gd name="T11" fmla="*/ 9 h 1991"/>
                <a:gd name="T12" fmla="*/ 3 w 2011"/>
                <a:gd name="T13" fmla="*/ 9 h 1991"/>
                <a:gd name="T14" fmla="*/ 4 w 2011"/>
                <a:gd name="T15" fmla="*/ 9 h 1991"/>
                <a:gd name="T16" fmla="*/ 3 w 2011"/>
                <a:gd name="T17" fmla="*/ 8 h 1991"/>
                <a:gd name="T18" fmla="*/ 3 w 2011"/>
                <a:gd name="T19" fmla="*/ 7 h 1991"/>
                <a:gd name="T20" fmla="*/ 2 w 2011"/>
                <a:gd name="T21" fmla="*/ 6 h 1991"/>
                <a:gd name="T22" fmla="*/ 2 w 2011"/>
                <a:gd name="T23" fmla="*/ 5 h 1991"/>
                <a:gd name="T24" fmla="*/ 2 w 2011"/>
                <a:gd name="T25" fmla="*/ 4 h 1991"/>
                <a:gd name="T26" fmla="*/ 2 w 2011"/>
                <a:gd name="T27" fmla="*/ 3 h 1991"/>
                <a:gd name="T28" fmla="*/ 3 w 2011"/>
                <a:gd name="T29" fmla="*/ 3 h 1991"/>
                <a:gd name="T30" fmla="*/ 4 w 2011"/>
                <a:gd name="T31" fmla="*/ 3 h 1991"/>
                <a:gd name="T32" fmla="*/ 6 w 2011"/>
                <a:gd name="T33" fmla="*/ 2 h 1991"/>
                <a:gd name="T34" fmla="*/ 6 w 2011"/>
                <a:gd name="T35" fmla="*/ 2 h 1991"/>
                <a:gd name="T36" fmla="*/ 7 w 2011"/>
                <a:gd name="T37" fmla="*/ 1 h 1991"/>
                <a:gd name="T38" fmla="*/ 7 w 2011"/>
                <a:gd name="T39" fmla="*/ 1 h 1991"/>
                <a:gd name="T40" fmla="*/ 8 w 2011"/>
                <a:gd name="T41" fmla="*/ 0 h 1991"/>
                <a:gd name="T42" fmla="*/ 9 w 2011"/>
                <a:gd name="T43" fmla="*/ 0 h 1991"/>
                <a:gd name="T44" fmla="*/ 9 w 2011"/>
                <a:gd name="T45" fmla="*/ 0 h 1991"/>
                <a:gd name="T46" fmla="*/ 9 w 2011"/>
                <a:gd name="T47" fmla="*/ 0 h 1991"/>
                <a:gd name="T48" fmla="*/ 8 w 2011"/>
                <a:gd name="T49" fmla="*/ 0 h 1991"/>
                <a:gd name="T50" fmla="*/ 7 w 2011"/>
                <a:gd name="T51" fmla="*/ 0 h 1991"/>
                <a:gd name="T52" fmla="*/ 6 w 2011"/>
                <a:gd name="T53" fmla="*/ 1 h 1991"/>
                <a:gd name="T54" fmla="*/ 6 w 2011"/>
                <a:gd name="T55" fmla="*/ 1 h 1991"/>
                <a:gd name="T56" fmla="*/ 6 w 2011"/>
                <a:gd name="T57" fmla="*/ 2 h 1991"/>
                <a:gd name="T58" fmla="*/ 5 w 2011"/>
                <a:gd name="T59" fmla="*/ 2 h 1991"/>
                <a:gd name="T60" fmla="*/ 3 w 2011"/>
                <a:gd name="T61" fmla="*/ 3 h 1991"/>
                <a:gd name="T62" fmla="*/ 2 w 2011"/>
                <a:gd name="T63" fmla="*/ 3 h 1991"/>
                <a:gd name="T64" fmla="*/ 2 w 2011"/>
                <a:gd name="T65" fmla="*/ 4 h 1991"/>
                <a:gd name="T66" fmla="*/ 2 w 2011"/>
                <a:gd name="T67" fmla="*/ 4 h 1991"/>
                <a:gd name="T68" fmla="*/ 2 w 2011"/>
                <a:gd name="T69" fmla="*/ 6 h 1991"/>
                <a:gd name="T70" fmla="*/ 3 w 2011"/>
                <a:gd name="T71" fmla="*/ 7 h 1991"/>
                <a:gd name="T72" fmla="*/ 3 w 2011"/>
                <a:gd name="T73" fmla="*/ 8 h 1991"/>
                <a:gd name="T74" fmla="*/ 3 w 2011"/>
                <a:gd name="T75" fmla="*/ 8 h 1991"/>
                <a:gd name="T76" fmla="*/ 2 w 2011"/>
                <a:gd name="T77" fmla="*/ 7 h 1991"/>
                <a:gd name="T78" fmla="*/ 1 w 2011"/>
                <a:gd name="T79" fmla="*/ 6 h 1991"/>
                <a:gd name="T80" fmla="*/ 0 w 2011"/>
                <a:gd name="T81" fmla="*/ 5 h 1991"/>
                <a:gd name="T82" fmla="*/ 1 w 2011"/>
                <a:gd name="T83" fmla="*/ 5 h 1991"/>
                <a:gd name="T84" fmla="*/ 0 w 2011"/>
                <a:gd name="T85" fmla="*/ 5 h 19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11"/>
                <a:gd name="T130" fmla="*/ 0 h 1991"/>
                <a:gd name="T131" fmla="*/ 2011 w 2011"/>
                <a:gd name="T132" fmla="*/ 1991 h 199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11" h="1991">
                  <a:moveTo>
                    <a:pt x="114" y="997"/>
                  </a:moveTo>
                  <a:lnTo>
                    <a:pt x="40" y="1057"/>
                  </a:lnTo>
                  <a:lnTo>
                    <a:pt x="0" y="1104"/>
                  </a:lnTo>
                  <a:lnTo>
                    <a:pt x="26" y="1149"/>
                  </a:lnTo>
                  <a:lnTo>
                    <a:pt x="104" y="1222"/>
                  </a:lnTo>
                  <a:lnTo>
                    <a:pt x="205" y="1333"/>
                  </a:lnTo>
                  <a:lnTo>
                    <a:pt x="343" y="1466"/>
                  </a:lnTo>
                  <a:lnTo>
                    <a:pt x="467" y="1591"/>
                  </a:lnTo>
                  <a:lnTo>
                    <a:pt x="545" y="1678"/>
                  </a:lnTo>
                  <a:lnTo>
                    <a:pt x="609" y="1755"/>
                  </a:lnTo>
                  <a:lnTo>
                    <a:pt x="678" y="1853"/>
                  </a:lnTo>
                  <a:lnTo>
                    <a:pt x="709" y="1922"/>
                  </a:lnTo>
                  <a:lnTo>
                    <a:pt x="709" y="1967"/>
                  </a:lnTo>
                  <a:lnTo>
                    <a:pt x="760" y="1991"/>
                  </a:lnTo>
                  <a:lnTo>
                    <a:pt x="796" y="1985"/>
                  </a:lnTo>
                  <a:lnTo>
                    <a:pt x="778" y="1903"/>
                  </a:lnTo>
                  <a:lnTo>
                    <a:pt x="756" y="1788"/>
                  </a:lnTo>
                  <a:lnTo>
                    <a:pt x="723" y="1700"/>
                  </a:lnTo>
                  <a:lnTo>
                    <a:pt x="700" y="1636"/>
                  </a:lnTo>
                  <a:lnTo>
                    <a:pt x="654" y="1535"/>
                  </a:lnTo>
                  <a:lnTo>
                    <a:pt x="577" y="1373"/>
                  </a:lnTo>
                  <a:lnTo>
                    <a:pt x="518" y="1250"/>
                  </a:lnTo>
                  <a:lnTo>
                    <a:pt x="462" y="1122"/>
                  </a:lnTo>
                  <a:lnTo>
                    <a:pt x="421" y="997"/>
                  </a:lnTo>
                  <a:lnTo>
                    <a:pt x="393" y="910"/>
                  </a:lnTo>
                  <a:lnTo>
                    <a:pt x="384" y="837"/>
                  </a:lnTo>
                  <a:lnTo>
                    <a:pt x="389" y="768"/>
                  </a:lnTo>
                  <a:lnTo>
                    <a:pt x="476" y="717"/>
                  </a:lnTo>
                  <a:lnTo>
                    <a:pt x="575" y="666"/>
                  </a:lnTo>
                  <a:lnTo>
                    <a:pt x="723" y="611"/>
                  </a:lnTo>
                  <a:lnTo>
                    <a:pt x="865" y="570"/>
                  </a:lnTo>
                  <a:lnTo>
                    <a:pt x="976" y="533"/>
                  </a:lnTo>
                  <a:lnTo>
                    <a:pt x="1108" y="488"/>
                  </a:lnTo>
                  <a:lnTo>
                    <a:pt x="1219" y="441"/>
                  </a:lnTo>
                  <a:lnTo>
                    <a:pt x="1319" y="389"/>
                  </a:lnTo>
                  <a:lnTo>
                    <a:pt x="1370" y="345"/>
                  </a:lnTo>
                  <a:lnTo>
                    <a:pt x="1415" y="276"/>
                  </a:lnTo>
                  <a:lnTo>
                    <a:pt x="1457" y="193"/>
                  </a:lnTo>
                  <a:lnTo>
                    <a:pt x="1484" y="152"/>
                  </a:lnTo>
                  <a:lnTo>
                    <a:pt x="1526" y="133"/>
                  </a:lnTo>
                  <a:lnTo>
                    <a:pt x="1668" y="106"/>
                  </a:lnTo>
                  <a:lnTo>
                    <a:pt x="1824" y="74"/>
                  </a:lnTo>
                  <a:lnTo>
                    <a:pt x="1915" y="64"/>
                  </a:lnTo>
                  <a:lnTo>
                    <a:pt x="1966" y="59"/>
                  </a:lnTo>
                  <a:lnTo>
                    <a:pt x="2007" y="83"/>
                  </a:lnTo>
                  <a:lnTo>
                    <a:pt x="2011" y="41"/>
                  </a:lnTo>
                  <a:lnTo>
                    <a:pt x="1988" y="19"/>
                  </a:lnTo>
                  <a:lnTo>
                    <a:pt x="1942" y="0"/>
                  </a:lnTo>
                  <a:lnTo>
                    <a:pt x="1864" y="10"/>
                  </a:lnTo>
                  <a:lnTo>
                    <a:pt x="1752" y="35"/>
                  </a:lnTo>
                  <a:lnTo>
                    <a:pt x="1631" y="55"/>
                  </a:lnTo>
                  <a:lnTo>
                    <a:pt x="1517" y="83"/>
                  </a:lnTo>
                  <a:lnTo>
                    <a:pt x="1457" y="101"/>
                  </a:lnTo>
                  <a:lnTo>
                    <a:pt x="1425" y="138"/>
                  </a:lnTo>
                  <a:lnTo>
                    <a:pt x="1397" y="197"/>
                  </a:lnTo>
                  <a:lnTo>
                    <a:pt x="1365" y="266"/>
                  </a:lnTo>
                  <a:lnTo>
                    <a:pt x="1333" y="313"/>
                  </a:lnTo>
                  <a:lnTo>
                    <a:pt x="1278" y="363"/>
                  </a:lnTo>
                  <a:lnTo>
                    <a:pt x="1219" y="395"/>
                  </a:lnTo>
                  <a:lnTo>
                    <a:pt x="1090" y="451"/>
                  </a:lnTo>
                  <a:lnTo>
                    <a:pt x="912" y="515"/>
                  </a:lnTo>
                  <a:lnTo>
                    <a:pt x="774" y="561"/>
                  </a:lnTo>
                  <a:lnTo>
                    <a:pt x="628" y="613"/>
                  </a:lnTo>
                  <a:lnTo>
                    <a:pt x="498" y="671"/>
                  </a:lnTo>
                  <a:lnTo>
                    <a:pt x="402" y="722"/>
                  </a:lnTo>
                  <a:lnTo>
                    <a:pt x="356" y="749"/>
                  </a:lnTo>
                  <a:lnTo>
                    <a:pt x="347" y="791"/>
                  </a:lnTo>
                  <a:lnTo>
                    <a:pt x="366" y="901"/>
                  </a:lnTo>
                  <a:lnTo>
                    <a:pt x="402" y="1057"/>
                  </a:lnTo>
                  <a:lnTo>
                    <a:pt x="458" y="1204"/>
                  </a:lnTo>
                  <a:lnTo>
                    <a:pt x="540" y="1397"/>
                  </a:lnTo>
                  <a:lnTo>
                    <a:pt x="567" y="1522"/>
                  </a:lnTo>
                  <a:lnTo>
                    <a:pt x="605" y="1622"/>
                  </a:lnTo>
                  <a:lnTo>
                    <a:pt x="673" y="1738"/>
                  </a:lnTo>
                  <a:lnTo>
                    <a:pt x="719" y="1843"/>
                  </a:lnTo>
                  <a:lnTo>
                    <a:pt x="632" y="1724"/>
                  </a:lnTo>
                  <a:lnTo>
                    <a:pt x="554" y="1627"/>
                  </a:lnTo>
                  <a:lnTo>
                    <a:pt x="458" y="1531"/>
                  </a:lnTo>
                  <a:lnTo>
                    <a:pt x="306" y="1384"/>
                  </a:lnTo>
                  <a:lnTo>
                    <a:pt x="173" y="1250"/>
                  </a:lnTo>
                  <a:lnTo>
                    <a:pt x="77" y="1149"/>
                  </a:lnTo>
                  <a:lnTo>
                    <a:pt x="58" y="1113"/>
                  </a:lnTo>
                  <a:lnTo>
                    <a:pt x="100" y="1071"/>
                  </a:lnTo>
                  <a:lnTo>
                    <a:pt x="146" y="1035"/>
                  </a:lnTo>
                  <a:lnTo>
                    <a:pt x="114" y="997"/>
                  </a:lnTo>
                  <a:close/>
                </a:path>
              </a:pathLst>
            </a:custGeom>
            <a:solidFill>
              <a:srgbClr val="000000"/>
            </a:solidFill>
            <a:ln w="9525">
              <a:noFill/>
              <a:round/>
              <a:headEnd/>
              <a:tailEnd/>
            </a:ln>
          </p:spPr>
          <p:txBody>
            <a:bodyPr/>
            <a:lstStyle/>
            <a:p>
              <a:endParaRPr lang="fr-FR"/>
            </a:p>
          </p:txBody>
        </p:sp>
      </p:grpSp>
      <p:sp>
        <p:nvSpPr>
          <p:cNvPr id="19468" name="Rectangle 375"/>
          <p:cNvSpPr>
            <a:spLocks noChangeArrowheads="1"/>
          </p:cNvSpPr>
          <p:nvPr/>
        </p:nvSpPr>
        <p:spPr bwMode="auto">
          <a:xfrm rot="-1260000">
            <a:off x="5654675" y="3644900"/>
            <a:ext cx="331788" cy="122238"/>
          </a:xfrm>
          <a:prstGeom prst="rect">
            <a:avLst/>
          </a:prstGeom>
          <a:noFill/>
          <a:ln w="9525">
            <a:noFill/>
            <a:miter lim="800000"/>
            <a:headEnd/>
            <a:tailEnd/>
          </a:ln>
        </p:spPr>
        <p:txBody>
          <a:bodyPr wrap="none" lIns="0" tIns="0" rIns="0" bIns="0">
            <a:spAutoFit/>
          </a:bodyPr>
          <a:lstStyle/>
          <a:p>
            <a:r>
              <a:rPr lang="fr-FR" sz="800" i="1">
                <a:solidFill>
                  <a:srgbClr val="000000"/>
                </a:solidFill>
                <a:latin typeface="Times New Roman" pitchFamily="18" charset="0"/>
              </a:rPr>
              <a:t>Fichette</a:t>
            </a:r>
            <a:endParaRPr lang="fr-FR">
              <a:latin typeface="Times New Roman" pitchFamily="18" charset="0"/>
            </a:endParaRPr>
          </a:p>
        </p:txBody>
      </p:sp>
      <p:sp>
        <p:nvSpPr>
          <p:cNvPr id="19469" name="Rectangle 376"/>
          <p:cNvSpPr>
            <a:spLocks noChangeArrowheads="1"/>
          </p:cNvSpPr>
          <p:nvPr/>
        </p:nvSpPr>
        <p:spPr bwMode="auto">
          <a:xfrm>
            <a:off x="5786438" y="2127250"/>
            <a:ext cx="368300" cy="182563"/>
          </a:xfrm>
          <a:prstGeom prst="rect">
            <a:avLst/>
          </a:prstGeom>
          <a:noFill/>
          <a:ln w="9525">
            <a:noFill/>
            <a:miter lim="800000"/>
            <a:headEnd/>
            <a:tailEnd/>
          </a:ln>
        </p:spPr>
        <p:txBody>
          <a:bodyPr wrap="none" lIns="0" tIns="0" rIns="0" bIns="0">
            <a:spAutoFit/>
          </a:bodyPr>
          <a:lstStyle/>
          <a:p>
            <a:r>
              <a:rPr lang="fr-FR" sz="1200" b="1" i="1">
                <a:solidFill>
                  <a:srgbClr val="000000"/>
                </a:solidFill>
                <a:latin typeface="Times New Roman" pitchFamily="18" charset="0"/>
              </a:rPr>
              <a:t>Sales </a:t>
            </a:r>
            <a:endParaRPr lang="fr-FR">
              <a:latin typeface="Times New Roman" pitchFamily="18" charset="0"/>
            </a:endParaRPr>
          </a:p>
        </p:txBody>
      </p:sp>
      <p:sp>
        <p:nvSpPr>
          <p:cNvPr id="19470" name="Rectangle 377"/>
          <p:cNvSpPr>
            <a:spLocks noChangeArrowheads="1"/>
          </p:cNvSpPr>
          <p:nvPr/>
        </p:nvSpPr>
        <p:spPr bwMode="auto">
          <a:xfrm>
            <a:off x="5786438" y="2300288"/>
            <a:ext cx="642937" cy="182562"/>
          </a:xfrm>
          <a:prstGeom prst="rect">
            <a:avLst/>
          </a:prstGeom>
          <a:noFill/>
          <a:ln w="9525">
            <a:noFill/>
            <a:miter lim="800000"/>
            <a:headEnd/>
            <a:tailEnd/>
          </a:ln>
        </p:spPr>
        <p:txBody>
          <a:bodyPr wrap="none" lIns="0" tIns="0" rIns="0" bIns="0">
            <a:spAutoFit/>
          </a:bodyPr>
          <a:lstStyle/>
          <a:p>
            <a:r>
              <a:rPr lang="fr-FR" sz="1200" b="1" i="1">
                <a:solidFill>
                  <a:srgbClr val="000000"/>
                </a:solidFill>
                <a:latin typeface="Times New Roman" pitchFamily="18" charset="0"/>
              </a:rPr>
              <a:t>(Vendeur)</a:t>
            </a:r>
            <a:endParaRPr lang="fr-FR">
              <a:latin typeface="Times New Roman" pitchFamily="18" charset="0"/>
            </a:endParaRPr>
          </a:p>
        </p:txBody>
      </p:sp>
      <p:grpSp>
        <p:nvGrpSpPr>
          <p:cNvPr id="19471" name="Group 378"/>
          <p:cNvGrpSpPr>
            <a:grpSpLocks/>
          </p:cNvGrpSpPr>
          <p:nvPr/>
        </p:nvGrpSpPr>
        <p:grpSpPr bwMode="auto">
          <a:xfrm>
            <a:off x="7010400" y="4238625"/>
            <a:ext cx="993775" cy="1408113"/>
            <a:chOff x="4026" y="1903"/>
            <a:chExt cx="626" cy="887"/>
          </a:xfrm>
        </p:grpSpPr>
        <p:grpSp>
          <p:nvGrpSpPr>
            <p:cNvPr id="19486" name="Group 379"/>
            <p:cNvGrpSpPr>
              <a:grpSpLocks/>
            </p:cNvGrpSpPr>
            <p:nvPr/>
          </p:nvGrpSpPr>
          <p:grpSpPr bwMode="auto">
            <a:xfrm>
              <a:off x="4030" y="1903"/>
              <a:ext cx="468" cy="397"/>
              <a:chOff x="3321" y="1828"/>
              <a:chExt cx="449" cy="397"/>
            </a:xfrm>
          </p:grpSpPr>
          <p:sp>
            <p:nvSpPr>
              <p:cNvPr id="19488" name="Freeform 380"/>
              <p:cNvSpPr>
                <a:spLocks/>
              </p:cNvSpPr>
              <p:nvPr/>
            </p:nvSpPr>
            <p:spPr bwMode="auto">
              <a:xfrm>
                <a:off x="3321" y="2018"/>
                <a:ext cx="449" cy="207"/>
              </a:xfrm>
              <a:custGeom>
                <a:avLst/>
                <a:gdLst>
                  <a:gd name="T0" fmla="*/ 0 w 2244"/>
                  <a:gd name="T1" fmla="*/ 1 h 1034"/>
                  <a:gd name="T2" fmla="*/ 14 w 2244"/>
                  <a:gd name="T3" fmla="*/ 0 h 1034"/>
                  <a:gd name="T4" fmla="*/ 16 w 2244"/>
                  <a:gd name="T5" fmla="*/ 0 h 1034"/>
                  <a:gd name="T6" fmla="*/ 18 w 2244"/>
                  <a:gd name="T7" fmla="*/ 4 h 1034"/>
                  <a:gd name="T8" fmla="*/ 18 w 2244"/>
                  <a:gd name="T9" fmla="*/ 8 h 1034"/>
                  <a:gd name="T10" fmla="*/ 0 w 2244"/>
                  <a:gd name="T11" fmla="*/ 8 h 1034"/>
                  <a:gd name="T12" fmla="*/ 0 w 2244"/>
                  <a:gd name="T13" fmla="*/ 1 h 1034"/>
                  <a:gd name="T14" fmla="*/ 0 60000 65536"/>
                  <a:gd name="T15" fmla="*/ 0 60000 65536"/>
                  <a:gd name="T16" fmla="*/ 0 60000 65536"/>
                  <a:gd name="T17" fmla="*/ 0 60000 65536"/>
                  <a:gd name="T18" fmla="*/ 0 60000 65536"/>
                  <a:gd name="T19" fmla="*/ 0 60000 65536"/>
                  <a:gd name="T20" fmla="*/ 0 60000 65536"/>
                  <a:gd name="T21" fmla="*/ 0 w 2244"/>
                  <a:gd name="T22" fmla="*/ 0 h 1034"/>
                  <a:gd name="T23" fmla="*/ 2244 w 2244"/>
                  <a:gd name="T24" fmla="*/ 1034 h 10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44" h="1034">
                    <a:moveTo>
                      <a:pt x="0" y="143"/>
                    </a:moveTo>
                    <a:lnTo>
                      <a:pt x="1696" y="0"/>
                    </a:lnTo>
                    <a:lnTo>
                      <a:pt x="2043" y="15"/>
                    </a:lnTo>
                    <a:lnTo>
                      <a:pt x="2235" y="448"/>
                    </a:lnTo>
                    <a:lnTo>
                      <a:pt x="2244" y="1017"/>
                    </a:lnTo>
                    <a:lnTo>
                      <a:pt x="8" y="1034"/>
                    </a:lnTo>
                    <a:lnTo>
                      <a:pt x="0" y="143"/>
                    </a:lnTo>
                    <a:close/>
                  </a:path>
                </a:pathLst>
              </a:custGeom>
              <a:solidFill>
                <a:srgbClr val="915E2B"/>
              </a:solidFill>
              <a:ln w="9525">
                <a:noFill/>
                <a:round/>
                <a:headEnd/>
                <a:tailEnd/>
              </a:ln>
            </p:spPr>
            <p:txBody>
              <a:bodyPr/>
              <a:lstStyle/>
              <a:p>
                <a:endParaRPr lang="fr-FR"/>
              </a:p>
            </p:txBody>
          </p:sp>
          <p:sp>
            <p:nvSpPr>
              <p:cNvPr id="19489" name="Freeform 381"/>
              <p:cNvSpPr>
                <a:spLocks/>
              </p:cNvSpPr>
              <p:nvPr/>
            </p:nvSpPr>
            <p:spPr bwMode="auto">
              <a:xfrm>
                <a:off x="3338" y="2038"/>
                <a:ext cx="415" cy="105"/>
              </a:xfrm>
              <a:custGeom>
                <a:avLst/>
                <a:gdLst>
                  <a:gd name="T0" fmla="*/ 0 w 2075"/>
                  <a:gd name="T1" fmla="*/ 1 h 525"/>
                  <a:gd name="T2" fmla="*/ 15 w 2075"/>
                  <a:gd name="T3" fmla="*/ 0 h 525"/>
                  <a:gd name="T4" fmla="*/ 17 w 2075"/>
                  <a:gd name="T5" fmla="*/ 3 h 525"/>
                  <a:gd name="T6" fmla="*/ 0 w 2075"/>
                  <a:gd name="T7" fmla="*/ 4 h 525"/>
                  <a:gd name="T8" fmla="*/ 0 w 2075"/>
                  <a:gd name="T9" fmla="*/ 1 h 525"/>
                  <a:gd name="T10" fmla="*/ 0 60000 65536"/>
                  <a:gd name="T11" fmla="*/ 0 60000 65536"/>
                  <a:gd name="T12" fmla="*/ 0 60000 65536"/>
                  <a:gd name="T13" fmla="*/ 0 60000 65536"/>
                  <a:gd name="T14" fmla="*/ 0 60000 65536"/>
                  <a:gd name="T15" fmla="*/ 0 w 2075"/>
                  <a:gd name="T16" fmla="*/ 0 h 525"/>
                  <a:gd name="T17" fmla="*/ 2075 w 2075"/>
                  <a:gd name="T18" fmla="*/ 525 h 525"/>
                </a:gdLst>
                <a:ahLst/>
                <a:cxnLst>
                  <a:cxn ang="T10">
                    <a:pos x="T0" y="T1"/>
                  </a:cxn>
                  <a:cxn ang="T11">
                    <a:pos x="T2" y="T3"/>
                  </a:cxn>
                  <a:cxn ang="T12">
                    <a:pos x="T4" y="T5"/>
                  </a:cxn>
                  <a:cxn ang="T13">
                    <a:pos x="T6" y="T7"/>
                  </a:cxn>
                  <a:cxn ang="T14">
                    <a:pos x="T8" y="T9"/>
                  </a:cxn>
                </a:cxnLst>
                <a:rect l="T15" t="T16" r="T17" b="T18"/>
                <a:pathLst>
                  <a:path w="2075" h="525">
                    <a:moveTo>
                      <a:pt x="0" y="105"/>
                    </a:moveTo>
                    <a:lnTo>
                      <a:pt x="1899" y="0"/>
                    </a:lnTo>
                    <a:lnTo>
                      <a:pt x="2075" y="397"/>
                    </a:lnTo>
                    <a:lnTo>
                      <a:pt x="28" y="525"/>
                    </a:lnTo>
                    <a:lnTo>
                      <a:pt x="0" y="105"/>
                    </a:lnTo>
                    <a:close/>
                  </a:path>
                </a:pathLst>
              </a:custGeom>
              <a:solidFill>
                <a:srgbClr val="000000"/>
              </a:solidFill>
              <a:ln w="9525">
                <a:noFill/>
                <a:round/>
                <a:headEnd/>
                <a:tailEnd/>
              </a:ln>
            </p:spPr>
            <p:txBody>
              <a:bodyPr/>
              <a:lstStyle/>
              <a:p>
                <a:endParaRPr lang="fr-FR"/>
              </a:p>
            </p:txBody>
          </p:sp>
          <p:sp>
            <p:nvSpPr>
              <p:cNvPr id="19490" name="Freeform 382"/>
              <p:cNvSpPr>
                <a:spLocks/>
              </p:cNvSpPr>
              <p:nvPr/>
            </p:nvSpPr>
            <p:spPr bwMode="auto">
              <a:xfrm>
                <a:off x="3577" y="2049"/>
                <a:ext cx="26" cy="33"/>
              </a:xfrm>
              <a:custGeom>
                <a:avLst/>
                <a:gdLst>
                  <a:gd name="T0" fmla="*/ 1 w 129"/>
                  <a:gd name="T1" fmla="*/ 0 h 164"/>
                  <a:gd name="T2" fmla="*/ 0 w 129"/>
                  <a:gd name="T3" fmla="*/ 0 h 164"/>
                  <a:gd name="T4" fmla="*/ 0 w 129"/>
                  <a:gd name="T5" fmla="*/ 0 h 164"/>
                  <a:gd name="T6" fmla="*/ 0 w 129"/>
                  <a:gd name="T7" fmla="*/ 1 h 164"/>
                  <a:gd name="T8" fmla="*/ 0 w 129"/>
                  <a:gd name="T9" fmla="*/ 1 h 164"/>
                  <a:gd name="T10" fmla="*/ 0 w 129"/>
                  <a:gd name="T11" fmla="*/ 1 h 164"/>
                  <a:gd name="T12" fmla="*/ 1 w 129"/>
                  <a:gd name="T13" fmla="*/ 1 h 164"/>
                  <a:gd name="T14" fmla="*/ 1 w 129"/>
                  <a:gd name="T15" fmla="*/ 0 h 164"/>
                  <a:gd name="T16" fmla="*/ 0 60000 65536"/>
                  <a:gd name="T17" fmla="*/ 0 60000 65536"/>
                  <a:gd name="T18" fmla="*/ 0 60000 65536"/>
                  <a:gd name="T19" fmla="*/ 0 60000 65536"/>
                  <a:gd name="T20" fmla="*/ 0 60000 65536"/>
                  <a:gd name="T21" fmla="*/ 0 60000 65536"/>
                  <a:gd name="T22" fmla="*/ 0 60000 65536"/>
                  <a:gd name="T23" fmla="*/ 0 60000 65536"/>
                  <a:gd name="T24" fmla="*/ 0 w 129"/>
                  <a:gd name="T25" fmla="*/ 0 h 164"/>
                  <a:gd name="T26" fmla="*/ 129 w 129"/>
                  <a:gd name="T27" fmla="*/ 164 h 1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9" h="164">
                    <a:moveTo>
                      <a:pt x="129" y="22"/>
                    </a:moveTo>
                    <a:lnTo>
                      <a:pt x="41" y="0"/>
                    </a:lnTo>
                    <a:lnTo>
                      <a:pt x="0" y="36"/>
                    </a:lnTo>
                    <a:lnTo>
                      <a:pt x="1" y="78"/>
                    </a:lnTo>
                    <a:lnTo>
                      <a:pt x="8" y="132"/>
                    </a:lnTo>
                    <a:lnTo>
                      <a:pt x="41" y="164"/>
                    </a:lnTo>
                    <a:lnTo>
                      <a:pt x="104" y="142"/>
                    </a:lnTo>
                    <a:lnTo>
                      <a:pt x="129" y="22"/>
                    </a:lnTo>
                    <a:close/>
                  </a:path>
                </a:pathLst>
              </a:custGeom>
              <a:solidFill>
                <a:srgbClr val="CC3300"/>
              </a:solidFill>
              <a:ln w="9525">
                <a:noFill/>
                <a:round/>
                <a:headEnd/>
                <a:tailEnd/>
              </a:ln>
            </p:spPr>
            <p:txBody>
              <a:bodyPr/>
              <a:lstStyle/>
              <a:p>
                <a:endParaRPr lang="fr-FR"/>
              </a:p>
            </p:txBody>
          </p:sp>
          <p:sp>
            <p:nvSpPr>
              <p:cNvPr id="19491" name="Freeform 383"/>
              <p:cNvSpPr>
                <a:spLocks/>
              </p:cNvSpPr>
              <p:nvPr/>
            </p:nvSpPr>
            <p:spPr bwMode="auto">
              <a:xfrm>
                <a:off x="3435" y="1828"/>
                <a:ext cx="204" cy="263"/>
              </a:xfrm>
              <a:custGeom>
                <a:avLst/>
                <a:gdLst>
                  <a:gd name="T0" fmla="*/ 3 w 1019"/>
                  <a:gd name="T1" fmla="*/ 2 h 1316"/>
                  <a:gd name="T2" fmla="*/ 3 w 1019"/>
                  <a:gd name="T3" fmla="*/ 1 h 1316"/>
                  <a:gd name="T4" fmla="*/ 3 w 1019"/>
                  <a:gd name="T5" fmla="*/ 0 h 1316"/>
                  <a:gd name="T6" fmla="*/ 4 w 1019"/>
                  <a:gd name="T7" fmla="*/ 0 h 1316"/>
                  <a:gd name="T8" fmla="*/ 5 w 1019"/>
                  <a:gd name="T9" fmla="*/ 1 h 1316"/>
                  <a:gd name="T10" fmla="*/ 5 w 1019"/>
                  <a:gd name="T11" fmla="*/ 2 h 1316"/>
                  <a:gd name="T12" fmla="*/ 5 w 1019"/>
                  <a:gd name="T13" fmla="*/ 2 h 1316"/>
                  <a:gd name="T14" fmla="*/ 5 w 1019"/>
                  <a:gd name="T15" fmla="*/ 3 h 1316"/>
                  <a:gd name="T16" fmla="*/ 6 w 1019"/>
                  <a:gd name="T17" fmla="*/ 3 h 1316"/>
                  <a:gd name="T18" fmla="*/ 7 w 1019"/>
                  <a:gd name="T19" fmla="*/ 4 h 1316"/>
                  <a:gd name="T20" fmla="*/ 7 w 1019"/>
                  <a:gd name="T21" fmla="*/ 5 h 1316"/>
                  <a:gd name="T22" fmla="*/ 7 w 1019"/>
                  <a:gd name="T23" fmla="*/ 6 h 1316"/>
                  <a:gd name="T24" fmla="*/ 8 w 1019"/>
                  <a:gd name="T25" fmla="*/ 7 h 1316"/>
                  <a:gd name="T26" fmla="*/ 8 w 1019"/>
                  <a:gd name="T27" fmla="*/ 9 h 1316"/>
                  <a:gd name="T28" fmla="*/ 8 w 1019"/>
                  <a:gd name="T29" fmla="*/ 10 h 1316"/>
                  <a:gd name="T30" fmla="*/ 7 w 1019"/>
                  <a:gd name="T31" fmla="*/ 10 h 1316"/>
                  <a:gd name="T32" fmla="*/ 7 w 1019"/>
                  <a:gd name="T33" fmla="*/ 10 h 1316"/>
                  <a:gd name="T34" fmla="*/ 6 w 1019"/>
                  <a:gd name="T35" fmla="*/ 10 h 1316"/>
                  <a:gd name="T36" fmla="*/ 6 w 1019"/>
                  <a:gd name="T37" fmla="*/ 10 h 1316"/>
                  <a:gd name="T38" fmla="*/ 7 w 1019"/>
                  <a:gd name="T39" fmla="*/ 9 h 1316"/>
                  <a:gd name="T40" fmla="*/ 6 w 1019"/>
                  <a:gd name="T41" fmla="*/ 9 h 1316"/>
                  <a:gd name="T42" fmla="*/ 6 w 1019"/>
                  <a:gd name="T43" fmla="*/ 9 h 1316"/>
                  <a:gd name="T44" fmla="*/ 7 w 1019"/>
                  <a:gd name="T45" fmla="*/ 8 h 1316"/>
                  <a:gd name="T46" fmla="*/ 7 w 1019"/>
                  <a:gd name="T47" fmla="*/ 8 h 1316"/>
                  <a:gd name="T48" fmla="*/ 6 w 1019"/>
                  <a:gd name="T49" fmla="*/ 8 h 1316"/>
                  <a:gd name="T50" fmla="*/ 6 w 1019"/>
                  <a:gd name="T51" fmla="*/ 9 h 1316"/>
                  <a:gd name="T52" fmla="*/ 5 w 1019"/>
                  <a:gd name="T53" fmla="*/ 9 h 1316"/>
                  <a:gd name="T54" fmla="*/ 4 w 1019"/>
                  <a:gd name="T55" fmla="*/ 9 h 1316"/>
                  <a:gd name="T56" fmla="*/ 1 w 1019"/>
                  <a:gd name="T57" fmla="*/ 9 h 1316"/>
                  <a:gd name="T58" fmla="*/ 1 w 1019"/>
                  <a:gd name="T59" fmla="*/ 8 h 1316"/>
                  <a:gd name="T60" fmla="*/ 0 w 1019"/>
                  <a:gd name="T61" fmla="*/ 8 h 1316"/>
                  <a:gd name="T62" fmla="*/ 0 w 1019"/>
                  <a:gd name="T63" fmla="*/ 6 h 1316"/>
                  <a:gd name="T64" fmla="*/ 1 w 1019"/>
                  <a:gd name="T65" fmla="*/ 4 h 1316"/>
                  <a:gd name="T66" fmla="*/ 2 w 1019"/>
                  <a:gd name="T67" fmla="*/ 2 h 1316"/>
                  <a:gd name="T68" fmla="*/ 2 w 1019"/>
                  <a:gd name="T69" fmla="*/ 2 h 131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19"/>
                  <a:gd name="T106" fmla="*/ 0 h 1316"/>
                  <a:gd name="T107" fmla="*/ 1019 w 1019"/>
                  <a:gd name="T108" fmla="*/ 1316 h 131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19" h="1316">
                    <a:moveTo>
                      <a:pt x="293" y="231"/>
                    </a:moveTo>
                    <a:lnTo>
                      <a:pt x="323" y="218"/>
                    </a:lnTo>
                    <a:lnTo>
                      <a:pt x="323" y="198"/>
                    </a:lnTo>
                    <a:lnTo>
                      <a:pt x="323" y="130"/>
                    </a:lnTo>
                    <a:lnTo>
                      <a:pt x="358" y="50"/>
                    </a:lnTo>
                    <a:lnTo>
                      <a:pt x="395" y="31"/>
                    </a:lnTo>
                    <a:lnTo>
                      <a:pt x="447" y="0"/>
                    </a:lnTo>
                    <a:lnTo>
                      <a:pt x="552" y="12"/>
                    </a:lnTo>
                    <a:lnTo>
                      <a:pt x="613" y="45"/>
                    </a:lnTo>
                    <a:lnTo>
                      <a:pt x="664" y="77"/>
                    </a:lnTo>
                    <a:lnTo>
                      <a:pt x="684" y="171"/>
                    </a:lnTo>
                    <a:lnTo>
                      <a:pt x="667" y="249"/>
                    </a:lnTo>
                    <a:lnTo>
                      <a:pt x="647" y="283"/>
                    </a:lnTo>
                    <a:lnTo>
                      <a:pt x="672" y="291"/>
                    </a:lnTo>
                    <a:lnTo>
                      <a:pt x="672" y="318"/>
                    </a:lnTo>
                    <a:lnTo>
                      <a:pt x="667" y="359"/>
                    </a:lnTo>
                    <a:lnTo>
                      <a:pt x="646" y="379"/>
                    </a:lnTo>
                    <a:lnTo>
                      <a:pt x="691" y="377"/>
                    </a:lnTo>
                    <a:lnTo>
                      <a:pt x="757" y="405"/>
                    </a:lnTo>
                    <a:lnTo>
                      <a:pt x="833" y="464"/>
                    </a:lnTo>
                    <a:lnTo>
                      <a:pt x="866" y="591"/>
                    </a:lnTo>
                    <a:lnTo>
                      <a:pt x="891" y="651"/>
                    </a:lnTo>
                    <a:lnTo>
                      <a:pt x="898" y="710"/>
                    </a:lnTo>
                    <a:lnTo>
                      <a:pt x="929" y="762"/>
                    </a:lnTo>
                    <a:lnTo>
                      <a:pt x="921" y="794"/>
                    </a:lnTo>
                    <a:lnTo>
                      <a:pt x="1013" y="921"/>
                    </a:lnTo>
                    <a:lnTo>
                      <a:pt x="1019" y="1015"/>
                    </a:lnTo>
                    <a:lnTo>
                      <a:pt x="1014" y="1178"/>
                    </a:lnTo>
                    <a:lnTo>
                      <a:pt x="979" y="1235"/>
                    </a:lnTo>
                    <a:lnTo>
                      <a:pt x="953" y="1284"/>
                    </a:lnTo>
                    <a:lnTo>
                      <a:pt x="897" y="1316"/>
                    </a:lnTo>
                    <a:lnTo>
                      <a:pt x="838" y="1310"/>
                    </a:lnTo>
                    <a:lnTo>
                      <a:pt x="828" y="1289"/>
                    </a:lnTo>
                    <a:lnTo>
                      <a:pt x="816" y="1283"/>
                    </a:lnTo>
                    <a:lnTo>
                      <a:pt x="783" y="1284"/>
                    </a:lnTo>
                    <a:lnTo>
                      <a:pt x="767" y="1253"/>
                    </a:lnTo>
                    <a:lnTo>
                      <a:pt x="741" y="1233"/>
                    </a:lnTo>
                    <a:lnTo>
                      <a:pt x="739" y="1217"/>
                    </a:lnTo>
                    <a:lnTo>
                      <a:pt x="746" y="1186"/>
                    </a:lnTo>
                    <a:lnTo>
                      <a:pt x="822" y="1171"/>
                    </a:lnTo>
                    <a:lnTo>
                      <a:pt x="835" y="1156"/>
                    </a:lnTo>
                    <a:lnTo>
                      <a:pt x="785" y="1171"/>
                    </a:lnTo>
                    <a:lnTo>
                      <a:pt x="737" y="1161"/>
                    </a:lnTo>
                    <a:lnTo>
                      <a:pt x="765" y="1127"/>
                    </a:lnTo>
                    <a:lnTo>
                      <a:pt x="823" y="1093"/>
                    </a:lnTo>
                    <a:lnTo>
                      <a:pt x="892" y="1056"/>
                    </a:lnTo>
                    <a:lnTo>
                      <a:pt x="870" y="1014"/>
                    </a:lnTo>
                    <a:lnTo>
                      <a:pt x="837" y="1000"/>
                    </a:lnTo>
                    <a:lnTo>
                      <a:pt x="806" y="1003"/>
                    </a:lnTo>
                    <a:lnTo>
                      <a:pt x="800" y="1037"/>
                    </a:lnTo>
                    <a:lnTo>
                      <a:pt x="791" y="1063"/>
                    </a:lnTo>
                    <a:lnTo>
                      <a:pt x="773" y="1087"/>
                    </a:lnTo>
                    <a:lnTo>
                      <a:pt x="668" y="1096"/>
                    </a:lnTo>
                    <a:lnTo>
                      <a:pt x="606" y="1075"/>
                    </a:lnTo>
                    <a:lnTo>
                      <a:pt x="570" y="1084"/>
                    </a:lnTo>
                    <a:lnTo>
                      <a:pt x="537" y="1075"/>
                    </a:lnTo>
                    <a:lnTo>
                      <a:pt x="345" y="1078"/>
                    </a:lnTo>
                    <a:lnTo>
                      <a:pt x="146" y="1077"/>
                    </a:lnTo>
                    <a:lnTo>
                      <a:pt x="107" y="1041"/>
                    </a:lnTo>
                    <a:lnTo>
                      <a:pt x="64" y="1048"/>
                    </a:lnTo>
                    <a:lnTo>
                      <a:pt x="30" y="998"/>
                    </a:lnTo>
                    <a:lnTo>
                      <a:pt x="0" y="940"/>
                    </a:lnTo>
                    <a:lnTo>
                      <a:pt x="21" y="886"/>
                    </a:lnTo>
                    <a:lnTo>
                      <a:pt x="14" y="771"/>
                    </a:lnTo>
                    <a:lnTo>
                      <a:pt x="37" y="609"/>
                    </a:lnTo>
                    <a:lnTo>
                      <a:pt x="64" y="453"/>
                    </a:lnTo>
                    <a:lnTo>
                      <a:pt x="130" y="329"/>
                    </a:lnTo>
                    <a:lnTo>
                      <a:pt x="223" y="302"/>
                    </a:lnTo>
                    <a:lnTo>
                      <a:pt x="296" y="296"/>
                    </a:lnTo>
                    <a:lnTo>
                      <a:pt x="288" y="259"/>
                    </a:lnTo>
                    <a:lnTo>
                      <a:pt x="293" y="231"/>
                    </a:lnTo>
                    <a:close/>
                  </a:path>
                </a:pathLst>
              </a:custGeom>
              <a:solidFill>
                <a:srgbClr val="000000"/>
              </a:solidFill>
              <a:ln w="9525">
                <a:noFill/>
                <a:round/>
                <a:headEnd/>
                <a:tailEnd/>
              </a:ln>
            </p:spPr>
            <p:txBody>
              <a:bodyPr/>
              <a:lstStyle/>
              <a:p>
                <a:endParaRPr lang="fr-FR"/>
              </a:p>
            </p:txBody>
          </p:sp>
          <p:sp>
            <p:nvSpPr>
              <p:cNvPr id="19492" name="Freeform 384"/>
              <p:cNvSpPr>
                <a:spLocks/>
              </p:cNvSpPr>
              <p:nvPr/>
            </p:nvSpPr>
            <p:spPr bwMode="auto">
              <a:xfrm>
                <a:off x="3357" y="2070"/>
                <a:ext cx="35" cy="34"/>
              </a:xfrm>
              <a:custGeom>
                <a:avLst/>
                <a:gdLst>
                  <a:gd name="T0" fmla="*/ 0 w 176"/>
                  <a:gd name="T1" fmla="*/ 1 h 172"/>
                  <a:gd name="T2" fmla="*/ 0 w 176"/>
                  <a:gd name="T3" fmla="*/ 1 h 172"/>
                  <a:gd name="T4" fmla="*/ 0 w 176"/>
                  <a:gd name="T5" fmla="*/ 0 h 172"/>
                  <a:gd name="T6" fmla="*/ 1 w 176"/>
                  <a:gd name="T7" fmla="*/ 0 h 172"/>
                  <a:gd name="T8" fmla="*/ 1 w 176"/>
                  <a:gd name="T9" fmla="*/ 0 h 172"/>
                  <a:gd name="T10" fmla="*/ 1 w 176"/>
                  <a:gd name="T11" fmla="*/ 0 h 172"/>
                  <a:gd name="T12" fmla="*/ 1 w 176"/>
                  <a:gd name="T13" fmla="*/ 1 h 172"/>
                  <a:gd name="T14" fmla="*/ 1 w 176"/>
                  <a:gd name="T15" fmla="*/ 1 h 172"/>
                  <a:gd name="T16" fmla="*/ 0 w 176"/>
                  <a:gd name="T17" fmla="*/ 1 h 172"/>
                  <a:gd name="T18" fmla="*/ 0 w 176"/>
                  <a:gd name="T19" fmla="*/ 1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2"/>
                  <a:gd name="T32" fmla="*/ 176 w 176"/>
                  <a:gd name="T33" fmla="*/ 172 h 1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2">
                    <a:moveTo>
                      <a:pt x="12" y="121"/>
                    </a:moveTo>
                    <a:lnTo>
                      <a:pt x="0" y="77"/>
                    </a:lnTo>
                    <a:lnTo>
                      <a:pt x="34" y="16"/>
                    </a:lnTo>
                    <a:lnTo>
                      <a:pt x="99" y="0"/>
                    </a:lnTo>
                    <a:lnTo>
                      <a:pt x="138" y="49"/>
                    </a:lnTo>
                    <a:lnTo>
                      <a:pt x="176" y="61"/>
                    </a:lnTo>
                    <a:lnTo>
                      <a:pt x="160" y="127"/>
                    </a:lnTo>
                    <a:lnTo>
                      <a:pt x="89" y="172"/>
                    </a:lnTo>
                    <a:lnTo>
                      <a:pt x="22" y="160"/>
                    </a:lnTo>
                    <a:lnTo>
                      <a:pt x="12" y="121"/>
                    </a:lnTo>
                    <a:close/>
                  </a:path>
                </a:pathLst>
              </a:custGeom>
              <a:solidFill>
                <a:srgbClr val="CC3300"/>
              </a:solidFill>
              <a:ln w="9525">
                <a:noFill/>
                <a:round/>
                <a:headEnd/>
                <a:tailEnd/>
              </a:ln>
            </p:spPr>
            <p:txBody>
              <a:bodyPr/>
              <a:lstStyle/>
              <a:p>
                <a:endParaRPr lang="fr-FR"/>
              </a:p>
            </p:txBody>
          </p:sp>
          <p:sp>
            <p:nvSpPr>
              <p:cNvPr id="19493" name="Freeform 385"/>
              <p:cNvSpPr>
                <a:spLocks/>
              </p:cNvSpPr>
              <p:nvPr/>
            </p:nvSpPr>
            <p:spPr bwMode="auto">
              <a:xfrm>
                <a:off x="3408" y="2075"/>
                <a:ext cx="37" cy="37"/>
              </a:xfrm>
              <a:custGeom>
                <a:avLst/>
                <a:gdLst>
                  <a:gd name="T0" fmla="*/ 0 w 183"/>
                  <a:gd name="T1" fmla="*/ 1 h 185"/>
                  <a:gd name="T2" fmla="*/ 0 w 183"/>
                  <a:gd name="T3" fmla="*/ 1 h 185"/>
                  <a:gd name="T4" fmla="*/ 0 w 183"/>
                  <a:gd name="T5" fmla="*/ 0 h 185"/>
                  <a:gd name="T6" fmla="*/ 1 w 183"/>
                  <a:gd name="T7" fmla="*/ 0 h 185"/>
                  <a:gd name="T8" fmla="*/ 1 w 183"/>
                  <a:gd name="T9" fmla="*/ 1 h 185"/>
                  <a:gd name="T10" fmla="*/ 1 w 183"/>
                  <a:gd name="T11" fmla="*/ 0 h 185"/>
                  <a:gd name="T12" fmla="*/ 1 w 183"/>
                  <a:gd name="T13" fmla="*/ 0 h 185"/>
                  <a:gd name="T14" fmla="*/ 1 w 183"/>
                  <a:gd name="T15" fmla="*/ 1 h 185"/>
                  <a:gd name="T16" fmla="*/ 1 w 183"/>
                  <a:gd name="T17" fmla="*/ 1 h 185"/>
                  <a:gd name="T18" fmla="*/ 0 w 183"/>
                  <a:gd name="T19" fmla="*/ 1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
                  <a:gd name="T31" fmla="*/ 0 h 185"/>
                  <a:gd name="T32" fmla="*/ 183 w 183"/>
                  <a:gd name="T33" fmla="*/ 185 h 1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 h="185">
                    <a:moveTo>
                      <a:pt x="34" y="156"/>
                    </a:moveTo>
                    <a:lnTo>
                      <a:pt x="0" y="78"/>
                    </a:lnTo>
                    <a:lnTo>
                      <a:pt x="34" y="0"/>
                    </a:lnTo>
                    <a:lnTo>
                      <a:pt x="91" y="14"/>
                    </a:lnTo>
                    <a:lnTo>
                      <a:pt x="99" y="65"/>
                    </a:lnTo>
                    <a:lnTo>
                      <a:pt x="126" y="21"/>
                    </a:lnTo>
                    <a:lnTo>
                      <a:pt x="183" y="21"/>
                    </a:lnTo>
                    <a:lnTo>
                      <a:pt x="183" y="114"/>
                    </a:lnTo>
                    <a:lnTo>
                      <a:pt x="133" y="185"/>
                    </a:lnTo>
                    <a:lnTo>
                      <a:pt x="34" y="156"/>
                    </a:lnTo>
                    <a:close/>
                  </a:path>
                </a:pathLst>
              </a:custGeom>
              <a:solidFill>
                <a:srgbClr val="CC3300"/>
              </a:solidFill>
              <a:ln w="9525">
                <a:noFill/>
                <a:round/>
                <a:headEnd/>
                <a:tailEnd/>
              </a:ln>
            </p:spPr>
            <p:txBody>
              <a:bodyPr/>
              <a:lstStyle/>
              <a:p>
                <a:endParaRPr lang="fr-FR"/>
              </a:p>
            </p:txBody>
          </p:sp>
          <p:sp>
            <p:nvSpPr>
              <p:cNvPr id="19494" name="Freeform 386"/>
              <p:cNvSpPr>
                <a:spLocks/>
              </p:cNvSpPr>
              <p:nvPr/>
            </p:nvSpPr>
            <p:spPr bwMode="auto">
              <a:xfrm>
                <a:off x="3446" y="2070"/>
                <a:ext cx="37" cy="35"/>
              </a:xfrm>
              <a:custGeom>
                <a:avLst/>
                <a:gdLst>
                  <a:gd name="T0" fmla="*/ 0 w 183"/>
                  <a:gd name="T1" fmla="*/ 1 h 177"/>
                  <a:gd name="T2" fmla="*/ 0 w 183"/>
                  <a:gd name="T3" fmla="*/ 1 h 177"/>
                  <a:gd name="T4" fmla="*/ 0 w 183"/>
                  <a:gd name="T5" fmla="*/ 0 h 177"/>
                  <a:gd name="T6" fmla="*/ 1 w 183"/>
                  <a:gd name="T7" fmla="*/ 0 h 177"/>
                  <a:gd name="T8" fmla="*/ 1 w 183"/>
                  <a:gd name="T9" fmla="*/ 0 h 177"/>
                  <a:gd name="T10" fmla="*/ 1 w 183"/>
                  <a:gd name="T11" fmla="*/ 0 h 177"/>
                  <a:gd name="T12" fmla="*/ 1 w 183"/>
                  <a:gd name="T13" fmla="*/ 1 h 177"/>
                  <a:gd name="T14" fmla="*/ 1 w 183"/>
                  <a:gd name="T15" fmla="*/ 1 h 177"/>
                  <a:gd name="T16" fmla="*/ 0 w 183"/>
                  <a:gd name="T17" fmla="*/ 1 h 1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3"/>
                  <a:gd name="T28" fmla="*/ 0 h 177"/>
                  <a:gd name="T29" fmla="*/ 183 w 183"/>
                  <a:gd name="T30" fmla="*/ 177 h 1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3" h="177">
                    <a:moveTo>
                      <a:pt x="43" y="177"/>
                    </a:moveTo>
                    <a:lnTo>
                      <a:pt x="0" y="84"/>
                    </a:lnTo>
                    <a:lnTo>
                      <a:pt x="22" y="28"/>
                    </a:lnTo>
                    <a:lnTo>
                      <a:pt x="87" y="28"/>
                    </a:lnTo>
                    <a:lnTo>
                      <a:pt x="142" y="0"/>
                    </a:lnTo>
                    <a:lnTo>
                      <a:pt x="183" y="42"/>
                    </a:lnTo>
                    <a:lnTo>
                      <a:pt x="183" y="127"/>
                    </a:lnTo>
                    <a:lnTo>
                      <a:pt x="149" y="142"/>
                    </a:lnTo>
                    <a:lnTo>
                      <a:pt x="43" y="177"/>
                    </a:lnTo>
                    <a:close/>
                  </a:path>
                </a:pathLst>
              </a:custGeom>
              <a:solidFill>
                <a:srgbClr val="CC3300"/>
              </a:solidFill>
              <a:ln w="9525">
                <a:noFill/>
                <a:round/>
                <a:headEnd/>
                <a:tailEnd/>
              </a:ln>
            </p:spPr>
            <p:txBody>
              <a:bodyPr/>
              <a:lstStyle/>
              <a:p>
                <a:endParaRPr lang="fr-FR"/>
              </a:p>
            </p:txBody>
          </p:sp>
          <p:sp>
            <p:nvSpPr>
              <p:cNvPr id="19495" name="Freeform 387"/>
              <p:cNvSpPr>
                <a:spLocks/>
              </p:cNvSpPr>
              <p:nvPr/>
            </p:nvSpPr>
            <p:spPr bwMode="auto">
              <a:xfrm>
                <a:off x="3401" y="2060"/>
                <a:ext cx="31" cy="26"/>
              </a:xfrm>
              <a:custGeom>
                <a:avLst/>
                <a:gdLst>
                  <a:gd name="T0" fmla="*/ 0 w 155"/>
                  <a:gd name="T1" fmla="*/ 1 h 134"/>
                  <a:gd name="T2" fmla="*/ 0 w 155"/>
                  <a:gd name="T3" fmla="*/ 0 h 134"/>
                  <a:gd name="T4" fmla="*/ 0 w 155"/>
                  <a:gd name="T5" fmla="*/ 0 h 134"/>
                  <a:gd name="T6" fmla="*/ 1 w 155"/>
                  <a:gd name="T7" fmla="*/ 0 h 134"/>
                  <a:gd name="T8" fmla="*/ 1 w 155"/>
                  <a:gd name="T9" fmla="*/ 0 h 134"/>
                  <a:gd name="T10" fmla="*/ 1 w 155"/>
                  <a:gd name="T11" fmla="*/ 1 h 134"/>
                  <a:gd name="T12" fmla="*/ 1 w 155"/>
                  <a:gd name="T13" fmla="*/ 1 h 134"/>
                  <a:gd name="T14" fmla="*/ 1 w 155"/>
                  <a:gd name="T15" fmla="*/ 1 h 134"/>
                  <a:gd name="T16" fmla="*/ 1 w 155"/>
                  <a:gd name="T17" fmla="*/ 1 h 134"/>
                  <a:gd name="T18" fmla="*/ 0 w 155"/>
                  <a:gd name="T19" fmla="*/ 1 h 134"/>
                  <a:gd name="T20" fmla="*/ 0 w 155"/>
                  <a:gd name="T21" fmla="*/ 1 h 134"/>
                  <a:gd name="T22" fmla="*/ 0 w 155"/>
                  <a:gd name="T23" fmla="*/ 1 h 134"/>
                  <a:gd name="T24" fmla="*/ 0 w 155"/>
                  <a:gd name="T25" fmla="*/ 1 h 134"/>
                  <a:gd name="T26" fmla="*/ 0 w 155"/>
                  <a:gd name="T27" fmla="*/ 1 h 134"/>
                  <a:gd name="T28" fmla="*/ 0 w 155"/>
                  <a:gd name="T29" fmla="*/ 1 h 1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5"/>
                  <a:gd name="T46" fmla="*/ 0 h 134"/>
                  <a:gd name="T47" fmla="*/ 155 w 155"/>
                  <a:gd name="T48" fmla="*/ 134 h 1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5" h="134">
                    <a:moveTo>
                      <a:pt x="22" y="107"/>
                    </a:moveTo>
                    <a:lnTo>
                      <a:pt x="0" y="36"/>
                    </a:lnTo>
                    <a:lnTo>
                      <a:pt x="56" y="7"/>
                    </a:lnTo>
                    <a:lnTo>
                      <a:pt x="113" y="0"/>
                    </a:lnTo>
                    <a:lnTo>
                      <a:pt x="155" y="36"/>
                    </a:lnTo>
                    <a:lnTo>
                      <a:pt x="155" y="134"/>
                    </a:lnTo>
                    <a:lnTo>
                      <a:pt x="70" y="134"/>
                    </a:lnTo>
                    <a:lnTo>
                      <a:pt x="69" y="133"/>
                    </a:lnTo>
                    <a:lnTo>
                      <a:pt x="65" y="131"/>
                    </a:lnTo>
                    <a:lnTo>
                      <a:pt x="59" y="128"/>
                    </a:lnTo>
                    <a:lnTo>
                      <a:pt x="52" y="123"/>
                    </a:lnTo>
                    <a:lnTo>
                      <a:pt x="44" y="118"/>
                    </a:lnTo>
                    <a:lnTo>
                      <a:pt x="36" y="114"/>
                    </a:lnTo>
                    <a:lnTo>
                      <a:pt x="28" y="110"/>
                    </a:lnTo>
                    <a:lnTo>
                      <a:pt x="22" y="107"/>
                    </a:lnTo>
                    <a:close/>
                  </a:path>
                </a:pathLst>
              </a:custGeom>
              <a:solidFill>
                <a:srgbClr val="990000"/>
              </a:solidFill>
              <a:ln w="9525">
                <a:noFill/>
                <a:round/>
                <a:headEnd/>
                <a:tailEnd/>
              </a:ln>
            </p:spPr>
            <p:txBody>
              <a:bodyPr/>
              <a:lstStyle/>
              <a:p>
                <a:endParaRPr lang="fr-FR"/>
              </a:p>
            </p:txBody>
          </p:sp>
          <p:sp>
            <p:nvSpPr>
              <p:cNvPr id="19496" name="Freeform 388"/>
              <p:cNvSpPr>
                <a:spLocks/>
              </p:cNvSpPr>
              <p:nvPr/>
            </p:nvSpPr>
            <p:spPr bwMode="auto">
              <a:xfrm>
                <a:off x="3480" y="2078"/>
                <a:ext cx="31" cy="30"/>
              </a:xfrm>
              <a:custGeom>
                <a:avLst/>
                <a:gdLst>
                  <a:gd name="T0" fmla="*/ 0 w 156"/>
                  <a:gd name="T1" fmla="*/ 1 h 149"/>
                  <a:gd name="T2" fmla="*/ 0 w 156"/>
                  <a:gd name="T3" fmla="*/ 0 h 149"/>
                  <a:gd name="T4" fmla="*/ 1 w 156"/>
                  <a:gd name="T5" fmla="*/ 0 h 149"/>
                  <a:gd name="T6" fmla="*/ 1 w 156"/>
                  <a:gd name="T7" fmla="*/ 0 h 149"/>
                  <a:gd name="T8" fmla="*/ 1 w 156"/>
                  <a:gd name="T9" fmla="*/ 1 h 149"/>
                  <a:gd name="T10" fmla="*/ 1 w 156"/>
                  <a:gd name="T11" fmla="*/ 1 h 149"/>
                  <a:gd name="T12" fmla="*/ 0 w 156"/>
                  <a:gd name="T13" fmla="*/ 1 h 149"/>
                  <a:gd name="T14" fmla="*/ 0 w 156"/>
                  <a:gd name="T15" fmla="*/ 1 h 149"/>
                  <a:gd name="T16" fmla="*/ 0 60000 65536"/>
                  <a:gd name="T17" fmla="*/ 0 60000 65536"/>
                  <a:gd name="T18" fmla="*/ 0 60000 65536"/>
                  <a:gd name="T19" fmla="*/ 0 60000 65536"/>
                  <a:gd name="T20" fmla="*/ 0 60000 65536"/>
                  <a:gd name="T21" fmla="*/ 0 60000 65536"/>
                  <a:gd name="T22" fmla="*/ 0 60000 65536"/>
                  <a:gd name="T23" fmla="*/ 0 60000 65536"/>
                  <a:gd name="T24" fmla="*/ 0 w 156"/>
                  <a:gd name="T25" fmla="*/ 0 h 149"/>
                  <a:gd name="T26" fmla="*/ 156 w 156"/>
                  <a:gd name="T27" fmla="*/ 149 h 1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6" h="149">
                    <a:moveTo>
                      <a:pt x="0" y="85"/>
                    </a:moveTo>
                    <a:lnTo>
                      <a:pt x="43" y="0"/>
                    </a:lnTo>
                    <a:lnTo>
                      <a:pt x="120" y="0"/>
                    </a:lnTo>
                    <a:lnTo>
                      <a:pt x="156" y="42"/>
                    </a:lnTo>
                    <a:lnTo>
                      <a:pt x="156" y="107"/>
                    </a:lnTo>
                    <a:lnTo>
                      <a:pt x="71" y="127"/>
                    </a:lnTo>
                    <a:lnTo>
                      <a:pt x="22" y="149"/>
                    </a:lnTo>
                    <a:lnTo>
                      <a:pt x="0" y="85"/>
                    </a:lnTo>
                    <a:close/>
                  </a:path>
                </a:pathLst>
              </a:custGeom>
              <a:solidFill>
                <a:srgbClr val="990000"/>
              </a:solidFill>
              <a:ln w="9525">
                <a:noFill/>
                <a:round/>
                <a:headEnd/>
                <a:tailEnd/>
              </a:ln>
            </p:spPr>
            <p:txBody>
              <a:bodyPr/>
              <a:lstStyle/>
              <a:p>
                <a:endParaRPr lang="fr-FR"/>
              </a:p>
            </p:txBody>
          </p:sp>
          <p:sp>
            <p:nvSpPr>
              <p:cNvPr id="19497" name="Freeform 389"/>
              <p:cNvSpPr>
                <a:spLocks/>
              </p:cNvSpPr>
              <p:nvPr/>
            </p:nvSpPr>
            <p:spPr bwMode="auto">
              <a:xfrm>
                <a:off x="3507" y="2062"/>
                <a:ext cx="29" cy="19"/>
              </a:xfrm>
              <a:custGeom>
                <a:avLst/>
                <a:gdLst>
                  <a:gd name="T0" fmla="*/ 0 w 148"/>
                  <a:gd name="T1" fmla="*/ 1 h 93"/>
                  <a:gd name="T2" fmla="*/ 0 w 148"/>
                  <a:gd name="T3" fmla="*/ 0 h 93"/>
                  <a:gd name="T4" fmla="*/ 1 w 148"/>
                  <a:gd name="T5" fmla="*/ 0 h 93"/>
                  <a:gd name="T6" fmla="*/ 1 w 148"/>
                  <a:gd name="T7" fmla="*/ 0 h 93"/>
                  <a:gd name="T8" fmla="*/ 1 w 148"/>
                  <a:gd name="T9" fmla="*/ 1 h 93"/>
                  <a:gd name="T10" fmla="*/ 1 w 148"/>
                  <a:gd name="T11" fmla="*/ 1 h 93"/>
                  <a:gd name="T12" fmla="*/ 0 w 148"/>
                  <a:gd name="T13" fmla="*/ 1 h 93"/>
                  <a:gd name="T14" fmla="*/ 0 60000 65536"/>
                  <a:gd name="T15" fmla="*/ 0 60000 65536"/>
                  <a:gd name="T16" fmla="*/ 0 60000 65536"/>
                  <a:gd name="T17" fmla="*/ 0 60000 65536"/>
                  <a:gd name="T18" fmla="*/ 0 60000 65536"/>
                  <a:gd name="T19" fmla="*/ 0 60000 65536"/>
                  <a:gd name="T20" fmla="*/ 0 60000 65536"/>
                  <a:gd name="T21" fmla="*/ 0 w 148"/>
                  <a:gd name="T22" fmla="*/ 0 h 93"/>
                  <a:gd name="T23" fmla="*/ 148 w 148"/>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93">
                    <a:moveTo>
                      <a:pt x="0" y="71"/>
                    </a:moveTo>
                    <a:lnTo>
                      <a:pt x="8" y="0"/>
                    </a:lnTo>
                    <a:lnTo>
                      <a:pt x="78" y="0"/>
                    </a:lnTo>
                    <a:lnTo>
                      <a:pt x="134" y="7"/>
                    </a:lnTo>
                    <a:lnTo>
                      <a:pt x="148" y="71"/>
                    </a:lnTo>
                    <a:lnTo>
                      <a:pt x="106" y="93"/>
                    </a:lnTo>
                    <a:lnTo>
                      <a:pt x="0" y="71"/>
                    </a:lnTo>
                    <a:close/>
                  </a:path>
                </a:pathLst>
              </a:custGeom>
              <a:solidFill>
                <a:srgbClr val="990000"/>
              </a:solidFill>
              <a:ln w="9525">
                <a:noFill/>
                <a:round/>
                <a:headEnd/>
                <a:tailEnd/>
              </a:ln>
            </p:spPr>
            <p:txBody>
              <a:bodyPr/>
              <a:lstStyle/>
              <a:p>
                <a:endParaRPr lang="fr-FR"/>
              </a:p>
            </p:txBody>
          </p:sp>
          <p:sp>
            <p:nvSpPr>
              <p:cNvPr id="19498" name="Freeform 390"/>
              <p:cNvSpPr>
                <a:spLocks/>
              </p:cNvSpPr>
              <p:nvPr/>
            </p:nvSpPr>
            <p:spPr bwMode="auto">
              <a:xfrm>
                <a:off x="3547" y="2079"/>
                <a:ext cx="33" cy="29"/>
              </a:xfrm>
              <a:custGeom>
                <a:avLst/>
                <a:gdLst>
                  <a:gd name="T0" fmla="*/ 0 w 162"/>
                  <a:gd name="T1" fmla="*/ 1 h 142"/>
                  <a:gd name="T2" fmla="*/ 0 w 162"/>
                  <a:gd name="T3" fmla="*/ 0 h 142"/>
                  <a:gd name="T4" fmla="*/ 1 w 162"/>
                  <a:gd name="T5" fmla="*/ 0 h 142"/>
                  <a:gd name="T6" fmla="*/ 1 w 162"/>
                  <a:gd name="T7" fmla="*/ 1 h 142"/>
                  <a:gd name="T8" fmla="*/ 1 w 162"/>
                  <a:gd name="T9" fmla="*/ 1 h 142"/>
                  <a:gd name="T10" fmla="*/ 0 w 162"/>
                  <a:gd name="T11" fmla="*/ 1 h 142"/>
                  <a:gd name="T12" fmla="*/ 0 w 162"/>
                  <a:gd name="T13" fmla="*/ 1 h 142"/>
                  <a:gd name="T14" fmla="*/ 0 60000 65536"/>
                  <a:gd name="T15" fmla="*/ 0 60000 65536"/>
                  <a:gd name="T16" fmla="*/ 0 60000 65536"/>
                  <a:gd name="T17" fmla="*/ 0 60000 65536"/>
                  <a:gd name="T18" fmla="*/ 0 60000 65536"/>
                  <a:gd name="T19" fmla="*/ 0 60000 65536"/>
                  <a:gd name="T20" fmla="*/ 0 60000 65536"/>
                  <a:gd name="T21" fmla="*/ 0 w 162"/>
                  <a:gd name="T22" fmla="*/ 0 h 142"/>
                  <a:gd name="T23" fmla="*/ 162 w 162"/>
                  <a:gd name="T24" fmla="*/ 142 h 1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2" h="142">
                    <a:moveTo>
                      <a:pt x="0" y="78"/>
                    </a:moveTo>
                    <a:lnTo>
                      <a:pt x="57" y="0"/>
                    </a:lnTo>
                    <a:lnTo>
                      <a:pt x="149" y="8"/>
                    </a:lnTo>
                    <a:lnTo>
                      <a:pt x="162" y="100"/>
                    </a:lnTo>
                    <a:lnTo>
                      <a:pt x="64" y="142"/>
                    </a:lnTo>
                    <a:lnTo>
                      <a:pt x="0" y="142"/>
                    </a:lnTo>
                    <a:lnTo>
                      <a:pt x="0" y="78"/>
                    </a:lnTo>
                    <a:close/>
                  </a:path>
                </a:pathLst>
              </a:custGeom>
              <a:solidFill>
                <a:srgbClr val="990000"/>
              </a:solidFill>
              <a:ln w="9525">
                <a:noFill/>
                <a:round/>
                <a:headEnd/>
                <a:tailEnd/>
              </a:ln>
            </p:spPr>
            <p:txBody>
              <a:bodyPr/>
              <a:lstStyle/>
              <a:p>
                <a:endParaRPr lang="fr-FR"/>
              </a:p>
            </p:txBody>
          </p:sp>
          <p:sp>
            <p:nvSpPr>
              <p:cNvPr id="19499" name="Freeform 391"/>
              <p:cNvSpPr>
                <a:spLocks/>
              </p:cNvSpPr>
              <p:nvPr/>
            </p:nvSpPr>
            <p:spPr bwMode="auto">
              <a:xfrm>
                <a:off x="3512" y="2077"/>
                <a:ext cx="35" cy="30"/>
              </a:xfrm>
              <a:custGeom>
                <a:avLst/>
                <a:gdLst>
                  <a:gd name="T0" fmla="*/ 0 w 179"/>
                  <a:gd name="T1" fmla="*/ 1 h 150"/>
                  <a:gd name="T2" fmla="*/ 0 w 179"/>
                  <a:gd name="T3" fmla="*/ 1 h 150"/>
                  <a:gd name="T4" fmla="*/ 0 w 179"/>
                  <a:gd name="T5" fmla="*/ 0 h 150"/>
                  <a:gd name="T6" fmla="*/ 1 w 179"/>
                  <a:gd name="T7" fmla="*/ 0 h 150"/>
                  <a:gd name="T8" fmla="*/ 1 w 179"/>
                  <a:gd name="T9" fmla="*/ 0 h 150"/>
                  <a:gd name="T10" fmla="*/ 1 w 179"/>
                  <a:gd name="T11" fmla="*/ 1 h 150"/>
                  <a:gd name="T12" fmla="*/ 1 w 179"/>
                  <a:gd name="T13" fmla="*/ 1 h 150"/>
                  <a:gd name="T14" fmla="*/ 1 w 179"/>
                  <a:gd name="T15" fmla="*/ 1 h 150"/>
                  <a:gd name="T16" fmla="*/ 0 w 179"/>
                  <a:gd name="T17" fmla="*/ 1 h 1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9"/>
                  <a:gd name="T28" fmla="*/ 0 h 150"/>
                  <a:gd name="T29" fmla="*/ 179 w 179"/>
                  <a:gd name="T30" fmla="*/ 150 h 1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9" h="150">
                    <a:moveTo>
                      <a:pt x="24" y="107"/>
                    </a:moveTo>
                    <a:lnTo>
                      <a:pt x="0" y="66"/>
                    </a:lnTo>
                    <a:lnTo>
                      <a:pt x="24" y="0"/>
                    </a:lnTo>
                    <a:lnTo>
                      <a:pt x="123" y="0"/>
                    </a:lnTo>
                    <a:lnTo>
                      <a:pt x="137" y="49"/>
                    </a:lnTo>
                    <a:lnTo>
                      <a:pt x="179" y="71"/>
                    </a:lnTo>
                    <a:lnTo>
                      <a:pt x="159" y="121"/>
                    </a:lnTo>
                    <a:lnTo>
                      <a:pt x="95" y="150"/>
                    </a:lnTo>
                    <a:lnTo>
                      <a:pt x="24" y="107"/>
                    </a:lnTo>
                    <a:close/>
                  </a:path>
                </a:pathLst>
              </a:custGeom>
              <a:solidFill>
                <a:srgbClr val="CC3300"/>
              </a:solidFill>
              <a:ln w="9525">
                <a:noFill/>
                <a:round/>
                <a:headEnd/>
                <a:tailEnd/>
              </a:ln>
            </p:spPr>
            <p:txBody>
              <a:bodyPr/>
              <a:lstStyle/>
              <a:p>
                <a:endParaRPr lang="fr-FR"/>
              </a:p>
            </p:txBody>
          </p:sp>
          <p:sp>
            <p:nvSpPr>
              <p:cNvPr id="19500" name="Freeform 392"/>
              <p:cNvSpPr>
                <a:spLocks/>
              </p:cNvSpPr>
              <p:nvPr/>
            </p:nvSpPr>
            <p:spPr bwMode="auto">
              <a:xfrm>
                <a:off x="3467" y="2057"/>
                <a:ext cx="23" cy="22"/>
              </a:xfrm>
              <a:custGeom>
                <a:avLst/>
                <a:gdLst>
                  <a:gd name="T0" fmla="*/ 0 w 113"/>
                  <a:gd name="T1" fmla="*/ 0 h 112"/>
                  <a:gd name="T2" fmla="*/ 0 w 113"/>
                  <a:gd name="T3" fmla="*/ 0 h 112"/>
                  <a:gd name="T4" fmla="*/ 1 w 113"/>
                  <a:gd name="T5" fmla="*/ 0 h 112"/>
                  <a:gd name="T6" fmla="*/ 1 w 113"/>
                  <a:gd name="T7" fmla="*/ 1 h 112"/>
                  <a:gd name="T8" fmla="*/ 1 w 113"/>
                  <a:gd name="T9" fmla="*/ 1 h 112"/>
                  <a:gd name="T10" fmla="*/ 0 w 113"/>
                  <a:gd name="T11" fmla="*/ 1 h 112"/>
                  <a:gd name="T12" fmla="*/ 0 w 113"/>
                  <a:gd name="T13" fmla="*/ 0 h 112"/>
                  <a:gd name="T14" fmla="*/ 0 60000 65536"/>
                  <a:gd name="T15" fmla="*/ 0 60000 65536"/>
                  <a:gd name="T16" fmla="*/ 0 60000 65536"/>
                  <a:gd name="T17" fmla="*/ 0 60000 65536"/>
                  <a:gd name="T18" fmla="*/ 0 60000 65536"/>
                  <a:gd name="T19" fmla="*/ 0 60000 65536"/>
                  <a:gd name="T20" fmla="*/ 0 60000 65536"/>
                  <a:gd name="T21" fmla="*/ 0 w 113"/>
                  <a:gd name="T22" fmla="*/ 0 h 112"/>
                  <a:gd name="T23" fmla="*/ 113 w 113"/>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 h="112">
                    <a:moveTo>
                      <a:pt x="0" y="42"/>
                    </a:moveTo>
                    <a:lnTo>
                      <a:pt x="36" y="0"/>
                    </a:lnTo>
                    <a:lnTo>
                      <a:pt x="106" y="20"/>
                    </a:lnTo>
                    <a:lnTo>
                      <a:pt x="113" y="78"/>
                    </a:lnTo>
                    <a:lnTo>
                      <a:pt x="77" y="112"/>
                    </a:lnTo>
                    <a:lnTo>
                      <a:pt x="7" y="112"/>
                    </a:lnTo>
                    <a:lnTo>
                      <a:pt x="0" y="42"/>
                    </a:lnTo>
                    <a:close/>
                  </a:path>
                </a:pathLst>
              </a:custGeom>
              <a:solidFill>
                <a:srgbClr val="630000"/>
              </a:solidFill>
              <a:ln w="9525">
                <a:noFill/>
                <a:round/>
                <a:headEnd/>
                <a:tailEnd/>
              </a:ln>
            </p:spPr>
            <p:txBody>
              <a:bodyPr/>
              <a:lstStyle/>
              <a:p>
                <a:endParaRPr lang="fr-FR"/>
              </a:p>
            </p:txBody>
          </p:sp>
          <p:sp>
            <p:nvSpPr>
              <p:cNvPr id="19501" name="Freeform 393"/>
              <p:cNvSpPr>
                <a:spLocks/>
              </p:cNvSpPr>
              <p:nvPr/>
            </p:nvSpPr>
            <p:spPr bwMode="auto">
              <a:xfrm>
                <a:off x="3367" y="2099"/>
                <a:ext cx="34" cy="31"/>
              </a:xfrm>
              <a:custGeom>
                <a:avLst/>
                <a:gdLst>
                  <a:gd name="T0" fmla="*/ 0 w 169"/>
                  <a:gd name="T1" fmla="*/ 1 h 155"/>
                  <a:gd name="T2" fmla="*/ 0 w 169"/>
                  <a:gd name="T3" fmla="*/ 0 h 155"/>
                  <a:gd name="T4" fmla="*/ 1 w 169"/>
                  <a:gd name="T5" fmla="*/ 0 h 155"/>
                  <a:gd name="T6" fmla="*/ 1 w 169"/>
                  <a:gd name="T7" fmla="*/ 0 h 155"/>
                  <a:gd name="T8" fmla="*/ 1 w 169"/>
                  <a:gd name="T9" fmla="*/ 0 h 155"/>
                  <a:gd name="T10" fmla="*/ 1 w 169"/>
                  <a:gd name="T11" fmla="*/ 1 h 155"/>
                  <a:gd name="T12" fmla="*/ 1 w 169"/>
                  <a:gd name="T13" fmla="*/ 1 h 155"/>
                  <a:gd name="T14" fmla="*/ 0 w 169"/>
                  <a:gd name="T15" fmla="*/ 1 h 155"/>
                  <a:gd name="T16" fmla="*/ 0 w 169"/>
                  <a:gd name="T17" fmla="*/ 1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9"/>
                  <a:gd name="T28" fmla="*/ 0 h 155"/>
                  <a:gd name="T29" fmla="*/ 169 w 169"/>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9" h="155">
                    <a:moveTo>
                      <a:pt x="0" y="98"/>
                    </a:moveTo>
                    <a:lnTo>
                      <a:pt x="22" y="7"/>
                    </a:lnTo>
                    <a:lnTo>
                      <a:pt x="92" y="0"/>
                    </a:lnTo>
                    <a:lnTo>
                      <a:pt x="120" y="35"/>
                    </a:lnTo>
                    <a:lnTo>
                      <a:pt x="155" y="20"/>
                    </a:lnTo>
                    <a:lnTo>
                      <a:pt x="169" y="98"/>
                    </a:lnTo>
                    <a:lnTo>
                      <a:pt x="135" y="155"/>
                    </a:lnTo>
                    <a:lnTo>
                      <a:pt x="29" y="142"/>
                    </a:lnTo>
                    <a:lnTo>
                      <a:pt x="0" y="98"/>
                    </a:lnTo>
                    <a:close/>
                  </a:path>
                </a:pathLst>
              </a:custGeom>
              <a:solidFill>
                <a:srgbClr val="CC3300"/>
              </a:solidFill>
              <a:ln w="9525">
                <a:noFill/>
                <a:round/>
                <a:headEnd/>
                <a:tailEnd/>
              </a:ln>
            </p:spPr>
            <p:txBody>
              <a:bodyPr/>
              <a:lstStyle/>
              <a:p>
                <a:endParaRPr lang="fr-FR"/>
              </a:p>
            </p:txBody>
          </p:sp>
          <p:sp>
            <p:nvSpPr>
              <p:cNvPr id="19502" name="Freeform 394"/>
              <p:cNvSpPr>
                <a:spLocks/>
              </p:cNvSpPr>
              <p:nvPr/>
            </p:nvSpPr>
            <p:spPr bwMode="auto">
              <a:xfrm>
                <a:off x="3459" y="2094"/>
                <a:ext cx="34" cy="29"/>
              </a:xfrm>
              <a:custGeom>
                <a:avLst/>
                <a:gdLst>
                  <a:gd name="T0" fmla="*/ 0 w 169"/>
                  <a:gd name="T1" fmla="*/ 1 h 149"/>
                  <a:gd name="T2" fmla="*/ 0 w 169"/>
                  <a:gd name="T3" fmla="*/ 0 h 149"/>
                  <a:gd name="T4" fmla="*/ 0 w 169"/>
                  <a:gd name="T5" fmla="*/ 0 h 149"/>
                  <a:gd name="T6" fmla="*/ 1 w 169"/>
                  <a:gd name="T7" fmla="*/ 0 h 149"/>
                  <a:gd name="T8" fmla="*/ 1 w 169"/>
                  <a:gd name="T9" fmla="*/ 0 h 149"/>
                  <a:gd name="T10" fmla="*/ 1 w 169"/>
                  <a:gd name="T11" fmla="*/ 1 h 149"/>
                  <a:gd name="T12" fmla="*/ 1 w 169"/>
                  <a:gd name="T13" fmla="*/ 1 h 149"/>
                  <a:gd name="T14" fmla="*/ 0 w 169"/>
                  <a:gd name="T15" fmla="*/ 1 h 149"/>
                  <a:gd name="T16" fmla="*/ 0 60000 65536"/>
                  <a:gd name="T17" fmla="*/ 0 60000 65536"/>
                  <a:gd name="T18" fmla="*/ 0 60000 65536"/>
                  <a:gd name="T19" fmla="*/ 0 60000 65536"/>
                  <a:gd name="T20" fmla="*/ 0 60000 65536"/>
                  <a:gd name="T21" fmla="*/ 0 60000 65536"/>
                  <a:gd name="T22" fmla="*/ 0 60000 65536"/>
                  <a:gd name="T23" fmla="*/ 0 60000 65536"/>
                  <a:gd name="T24" fmla="*/ 0 w 169"/>
                  <a:gd name="T25" fmla="*/ 0 h 149"/>
                  <a:gd name="T26" fmla="*/ 169 w 169"/>
                  <a:gd name="T27" fmla="*/ 149 h 1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9" h="149">
                    <a:moveTo>
                      <a:pt x="35" y="120"/>
                    </a:moveTo>
                    <a:lnTo>
                      <a:pt x="0" y="49"/>
                    </a:lnTo>
                    <a:lnTo>
                      <a:pt x="7" y="0"/>
                    </a:lnTo>
                    <a:lnTo>
                      <a:pt x="78" y="0"/>
                    </a:lnTo>
                    <a:lnTo>
                      <a:pt x="148" y="15"/>
                    </a:lnTo>
                    <a:lnTo>
                      <a:pt x="169" y="85"/>
                    </a:lnTo>
                    <a:lnTo>
                      <a:pt x="148" y="149"/>
                    </a:lnTo>
                    <a:lnTo>
                      <a:pt x="35" y="120"/>
                    </a:lnTo>
                    <a:close/>
                  </a:path>
                </a:pathLst>
              </a:custGeom>
              <a:solidFill>
                <a:srgbClr val="CC3300"/>
              </a:solidFill>
              <a:ln w="9525">
                <a:noFill/>
                <a:round/>
                <a:headEnd/>
                <a:tailEnd/>
              </a:ln>
            </p:spPr>
            <p:txBody>
              <a:bodyPr/>
              <a:lstStyle/>
              <a:p>
                <a:endParaRPr lang="fr-FR"/>
              </a:p>
            </p:txBody>
          </p:sp>
          <p:sp>
            <p:nvSpPr>
              <p:cNvPr id="19503" name="Freeform 395"/>
              <p:cNvSpPr>
                <a:spLocks/>
              </p:cNvSpPr>
              <p:nvPr/>
            </p:nvSpPr>
            <p:spPr bwMode="auto">
              <a:xfrm>
                <a:off x="3510" y="1830"/>
                <a:ext cx="54" cy="24"/>
              </a:xfrm>
              <a:custGeom>
                <a:avLst/>
                <a:gdLst>
                  <a:gd name="T0" fmla="*/ 0 w 267"/>
                  <a:gd name="T1" fmla="*/ 0 h 117"/>
                  <a:gd name="T2" fmla="*/ 0 w 267"/>
                  <a:gd name="T3" fmla="*/ 0 h 117"/>
                  <a:gd name="T4" fmla="*/ 0 w 267"/>
                  <a:gd name="T5" fmla="*/ 1 h 117"/>
                  <a:gd name="T6" fmla="*/ 1 w 267"/>
                  <a:gd name="T7" fmla="*/ 1 h 117"/>
                  <a:gd name="T8" fmla="*/ 1 w 267"/>
                  <a:gd name="T9" fmla="*/ 1 h 117"/>
                  <a:gd name="T10" fmla="*/ 1 w 267"/>
                  <a:gd name="T11" fmla="*/ 1 h 117"/>
                  <a:gd name="T12" fmla="*/ 1 w 267"/>
                  <a:gd name="T13" fmla="*/ 0 h 117"/>
                  <a:gd name="T14" fmla="*/ 1 w 267"/>
                  <a:gd name="T15" fmla="*/ 0 h 117"/>
                  <a:gd name="T16" fmla="*/ 1 w 267"/>
                  <a:gd name="T17" fmla="*/ 1 h 117"/>
                  <a:gd name="T18" fmla="*/ 1 w 267"/>
                  <a:gd name="T19" fmla="*/ 1 h 117"/>
                  <a:gd name="T20" fmla="*/ 1 w 267"/>
                  <a:gd name="T21" fmla="*/ 1 h 117"/>
                  <a:gd name="T22" fmla="*/ 2 w 267"/>
                  <a:gd name="T23" fmla="*/ 1 h 117"/>
                  <a:gd name="T24" fmla="*/ 2 w 267"/>
                  <a:gd name="T25" fmla="*/ 1 h 117"/>
                  <a:gd name="T26" fmla="*/ 2 w 267"/>
                  <a:gd name="T27" fmla="*/ 1 h 117"/>
                  <a:gd name="T28" fmla="*/ 2 w 267"/>
                  <a:gd name="T29" fmla="*/ 1 h 117"/>
                  <a:gd name="T30" fmla="*/ 2 w 267"/>
                  <a:gd name="T31" fmla="*/ 0 h 117"/>
                  <a:gd name="T32" fmla="*/ 1 w 267"/>
                  <a:gd name="T33" fmla="*/ 0 h 117"/>
                  <a:gd name="T34" fmla="*/ 1 w 267"/>
                  <a:gd name="T35" fmla="*/ 0 h 117"/>
                  <a:gd name="T36" fmla="*/ 0 w 267"/>
                  <a:gd name="T37" fmla="*/ 0 h 117"/>
                  <a:gd name="T38" fmla="*/ 0 w 267"/>
                  <a:gd name="T39" fmla="*/ 0 h 1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7"/>
                  <a:gd name="T61" fmla="*/ 0 h 117"/>
                  <a:gd name="T62" fmla="*/ 267 w 267"/>
                  <a:gd name="T63" fmla="*/ 117 h 1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7" h="117">
                    <a:moveTo>
                      <a:pt x="0" y="35"/>
                    </a:moveTo>
                    <a:lnTo>
                      <a:pt x="34" y="32"/>
                    </a:lnTo>
                    <a:lnTo>
                      <a:pt x="37" y="69"/>
                    </a:lnTo>
                    <a:lnTo>
                      <a:pt x="74" y="84"/>
                    </a:lnTo>
                    <a:lnTo>
                      <a:pt x="100" y="110"/>
                    </a:lnTo>
                    <a:lnTo>
                      <a:pt x="104" y="77"/>
                    </a:lnTo>
                    <a:lnTo>
                      <a:pt x="84" y="39"/>
                    </a:lnTo>
                    <a:lnTo>
                      <a:pt x="123" y="48"/>
                    </a:lnTo>
                    <a:lnTo>
                      <a:pt x="136" y="87"/>
                    </a:lnTo>
                    <a:lnTo>
                      <a:pt x="177" y="92"/>
                    </a:lnTo>
                    <a:lnTo>
                      <a:pt x="166" y="62"/>
                    </a:lnTo>
                    <a:lnTo>
                      <a:pt x="199" y="69"/>
                    </a:lnTo>
                    <a:lnTo>
                      <a:pt x="214" y="110"/>
                    </a:lnTo>
                    <a:lnTo>
                      <a:pt x="251" y="117"/>
                    </a:lnTo>
                    <a:lnTo>
                      <a:pt x="267" y="84"/>
                    </a:lnTo>
                    <a:lnTo>
                      <a:pt x="236" y="45"/>
                    </a:lnTo>
                    <a:lnTo>
                      <a:pt x="170" y="17"/>
                    </a:lnTo>
                    <a:lnTo>
                      <a:pt x="96" y="0"/>
                    </a:lnTo>
                    <a:lnTo>
                      <a:pt x="44" y="14"/>
                    </a:lnTo>
                    <a:lnTo>
                      <a:pt x="0" y="35"/>
                    </a:lnTo>
                    <a:close/>
                  </a:path>
                </a:pathLst>
              </a:custGeom>
              <a:solidFill>
                <a:srgbClr val="007FFF"/>
              </a:solidFill>
              <a:ln w="9525">
                <a:noFill/>
                <a:round/>
                <a:headEnd/>
                <a:tailEnd/>
              </a:ln>
            </p:spPr>
            <p:txBody>
              <a:bodyPr/>
              <a:lstStyle/>
              <a:p>
                <a:endParaRPr lang="fr-FR"/>
              </a:p>
            </p:txBody>
          </p:sp>
          <p:sp>
            <p:nvSpPr>
              <p:cNvPr id="19504" name="Freeform 396"/>
              <p:cNvSpPr>
                <a:spLocks/>
              </p:cNvSpPr>
              <p:nvPr/>
            </p:nvSpPr>
            <p:spPr bwMode="auto">
              <a:xfrm>
                <a:off x="3506" y="1852"/>
                <a:ext cx="55" cy="35"/>
              </a:xfrm>
              <a:custGeom>
                <a:avLst/>
                <a:gdLst>
                  <a:gd name="T0" fmla="*/ 0 w 271"/>
                  <a:gd name="T1" fmla="*/ 0 h 176"/>
                  <a:gd name="T2" fmla="*/ 1 w 271"/>
                  <a:gd name="T3" fmla="*/ 0 h 176"/>
                  <a:gd name="T4" fmla="*/ 1 w 271"/>
                  <a:gd name="T5" fmla="*/ 0 h 176"/>
                  <a:gd name="T6" fmla="*/ 1 w 271"/>
                  <a:gd name="T7" fmla="*/ 0 h 176"/>
                  <a:gd name="T8" fmla="*/ 2 w 271"/>
                  <a:gd name="T9" fmla="*/ 0 h 176"/>
                  <a:gd name="T10" fmla="*/ 2 w 271"/>
                  <a:gd name="T11" fmla="*/ 0 h 176"/>
                  <a:gd name="T12" fmla="*/ 2 w 271"/>
                  <a:gd name="T13" fmla="*/ 0 h 176"/>
                  <a:gd name="T14" fmla="*/ 2 w 271"/>
                  <a:gd name="T15" fmla="*/ 1 h 176"/>
                  <a:gd name="T16" fmla="*/ 2 w 271"/>
                  <a:gd name="T17" fmla="*/ 1 h 176"/>
                  <a:gd name="T18" fmla="*/ 2 w 271"/>
                  <a:gd name="T19" fmla="*/ 1 h 176"/>
                  <a:gd name="T20" fmla="*/ 2 w 271"/>
                  <a:gd name="T21" fmla="*/ 1 h 176"/>
                  <a:gd name="T22" fmla="*/ 2 w 271"/>
                  <a:gd name="T23" fmla="*/ 1 h 176"/>
                  <a:gd name="T24" fmla="*/ 2 w 271"/>
                  <a:gd name="T25" fmla="*/ 1 h 176"/>
                  <a:gd name="T26" fmla="*/ 1 w 271"/>
                  <a:gd name="T27" fmla="*/ 1 h 176"/>
                  <a:gd name="T28" fmla="*/ 1 w 271"/>
                  <a:gd name="T29" fmla="*/ 1 h 176"/>
                  <a:gd name="T30" fmla="*/ 1 w 271"/>
                  <a:gd name="T31" fmla="*/ 1 h 176"/>
                  <a:gd name="T32" fmla="*/ 1 w 271"/>
                  <a:gd name="T33" fmla="*/ 1 h 176"/>
                  <a:gd name="T34" fmla="*/ 1 w 271"/>
                  <a:gd name="T35" fmla="*/ 1 h 176"/>
                  <a:gd name="T36" fmla="*/ 0 w 271"/>
                  <a:gd name="T37" fmla="*/ 1 h 176"/>
                  <a:gd name="T38" fmla="*/ 0 w 271"/>
                  <a:gd name="T39" fmla="*/ 1 h 176"/>
                  <a:gd name="T40" fmla="*/ 0 w 271"/>
                  <a:gd name="T41" fmla="*/ 1 h 176"/>
                  <a:gd name="T42" fmla="*/ 0 w 271"/>
                  <a:gd name="T43" fmla="*/ 1 h 176"/>
                  <a:gd name="T44" fmla="*/ 0 w 271"/>
                  <a:gd name="T45" fmla="*/ 1 h 176"/>
                  <a:gd name="T46" fmla="*/ 0 w 271"/>
                  <a:gd name="T47" fmla="*/ 1 h 176"/>
                  <a:gd name="T48" fmla="*/ 0 w 271"/>
                  <a:gd name="T49" fmla="*/ 1 h 176"/>
                  <a:gd name="T50" fmla="*/ 0 w 271"/>
                  <a:gd name="T51" fmla="*/ 0 h 176"/>
                  <a:gd name="T52" fmla="*/ 0 w 271"/>
                  <a:gd name="T53" fmla="*/ 0 h 176"/>
                  <a:gd name="T54" fmla="*/ 0 w 271"/>
                  <a:gd name="T55" fmla="*/ 0 h 1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1"/>
                  <a:gd name="T85" fmla="*/ 0 h 176"/>
                  <a:gd name="T86" fmla="*/ 271 w 271"/>
                  <a:gd name="T87" fmla="*/ 176 h 17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1" h="176">
                    <a:moveTo>
                      <a:pt x="58" y="2"/>
                    </a:moveTo>
                    <a:lnTo>
                      <a:pt x="82" y="17"/>
                    </a:lnTo>
                    <a:lnTo>
                      <a:pt x="116" y="34"/>
                    </a:lnTo>
                    <a:lnTo>
                      <a:pt x="169" y="50"/>
                    </a:lnTo>
                    <a:lnTo>
                      <a:pt x="203" y="50"/>
                    </a:lnTo>
                    <a:lnTo>
                      <a:pt x="223" y="28"/>
                    </a:lnTo>
                    <a:lnTo>
                      <a:pt x="269" y="47"/>
                    </a:lnTo>
                    <a:lnTo>
                      <a:pt x="271" y="79"/>
                    </a:lnTo>
                    <a:lnTo>
                      <a:pt x="257" y="102"/>
                    </a:lnTo>
                    <a:lnTo>
                      <a:pt x="266" y="149"/>
                    </a:lnTo>
                    <a:lnTo>
                      <a:pt x="259" y="176"/>
                    </a:lnTo>
                    <a:lnTo>
                      <a:pt x="243" y="150"/>
                    </a:lnTo>
                    <a:lnTo>
                      <a:pt x="203" y="146"/>
                    </a:lnTo>
                    <a:lnTo>
                      <a:pt x="179" y="146"/>
                    </a:lnTo>
                    <a:lnTo>
                      <a:pt x="162" y="156"/>
                    </a:lnTo>
                    <a:lnTo>
                      <a:pt x="142" y="150"/>
                    </a:lnTo>
                    <a:lnTo>
                      <a:pt x="127" y="133"/>
                    </a:lnTo>
                    <a:lnTo>
                      <a:pt x="82" y="119"/>
                    </a:lnTo>
                    <a:lnTo>
                      <a:pt x="54" y="104"/>
                    </a:lnTo>
                    <a:lnTo>
                      <a:pt x="31" y="118"/>
                    </a:lnTo>
                    <a:lnTo>
                      <a:pt x="12" y="131"/>
                    </a:lnTo>
                    <a:lnTo>
                      <a:pt x="0" y="137"/>
                    </a:lnTo>
                    <a:lnTo>
                      <a:pt x="5" y="110"/>
                    </a:lnTo>
                    <a:lnTo>
                      <a:pt x="25" y="103"/>
                    </a:lnTo>
                    <a:lnTo>
                      <a:pt x="39" y="70"/>
                    </a:lnTo>
                    <a:lnTo>
                      <a:pt x="39" y="25"/>
                    </a:lnTo>
                    <a:lnTo>
                      <a:pt x="46" y="0"/>
                    </a:lnTo>
                    <a:lnTo>
                      <a:pt x="58" y="2"/>
                    </a:lnTo>
                    <a:close/>
                  </a:path>
                </a:pathLst>
              </a:custGeom>
              <a:solidFill>
                <a:srgbClr val="FF9966"/>
              </a:solidFill>
              <a:ln w="9525">
                <a:noFill/>
                <a:round/>
                <a:headEnd/>
                <a:tailEnd/>
              </a:ln>
            </p:spPr>
            <p:txBody>
              <a:bodyPr/>
              <a:lstStyle/>
              <a:p>
                <a:endParaRPr lang="fr-FR"/>
              </a:p>
            </p:txBody>
          </p:sp>
          <p:sp>
            <p:nvSpPr>
              <p:cNvPr id="19505" name="Freeform 397"/>
              <p:cNvSpPr>
                <a:spLocks/>
              </p:cNvSpPr>
              <p:nvPr/>
            </p:nvSpPr>
            <p:spPr bwMode="auto">
              <a:xfrm>
                <a:off x="3525" y="1887"/>
                <a:ext cx="16" cy="21"/>
              </a:xfrm>
              <a:custGeom>
                <a:avLst/>
                <a:gdLst>
                  <a:gd name="T0" fmla="*/ 0 w 76"/>
                  <a:gd name="T1" fmla="*/ 0 h 105"/>
                  <a:gd name="T2" fmla="*/ 0 w 76"/>
                  <a:gd name="T3" fmla="*/ 0 h 105"/>
                  <a:gd name="T4" fmla="*/ 0 w 76"/>
                  <a:gd name="T5" fmla="*/ 0 h 105"/>
                  <a:gd name="T6" fmla="*/ 0 w 76"/>
                  <a:gd name="T7" fmla="*/ 1 h 105"/>
                  <a:gd name="T8" fmla="*/ 0 w 76"/>
                  <a:gd name="T9" fmla="*/ 0 h 105"/>
                  <a:gd name="T10" fmla="*/ 0 w 76"/>
                  <a:gd name="T11" fmla="*/ 1 h 105"/>
                  <a:gd name="T12" fmla="*/ 0 w 76"/>
                  <a:gd name="T13" fmla="*/ 1 h 105"/>
                  <a:gd name="T14" fmla="*/ 0 w 76"/>
                  <a:gd name="T15" fmla="*/ 1 h 105"/>
                  <a:gd name="T16" fmla="*/ 0 w 76"/>
                  <a:gd name="T17" fmla="*/ 1 h 105"/>
                  <a:gd name="T18" fmla="*/ 0 w 76"/>
                  <a:gd name="T19" fmla="*/ 1 h 105"/>
                  <a:gd name="T20" fmla="*/ 1 w 76"/>
                  <a:gd name="T21" fmla="*/ 1 h 105"/>
                  <a:gd name="T22" fmla="*/ 1 w 76"/>
                  <a:gd name="T23" fmla="*/ 1 h 105"/>
                  <a:gd name="T24" fmla="*/ 1 w 76"/>
                  <a:gd name="T25" fmla="*/ 1 h 105"/>
                  <a:gd name="T26" fmla="*/ 0 w 76"/>
                  <a:gd name="T27" fmla="*/ 1 h 105"/>
                  <a:gd name="T28" fmla="*/ 0 w 76"/>
                  <a:gd name="T29" fmla="*/ 0 h 105"/>
                  <a:gd name="T30" fmla="*/ 1 w 76"/>
                  <a:gd name="T31" fmla="*/ 0 h 105"/>
                  <a:gd name="T32" fmla="*/ 0 w 76"/>
                  <a:gd name="T33" fmla="*/ 0 h 1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6"/>
                  <a:gd name="T52" fmla="*/ 0 h 105"/>
                  <a:gd name="T53" fmla="*/ 76 w 76"/>
                  <a:gd name="T54" fmla="*/ 105 h 1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6" h="105">
                    <a:moveTo>
                      <a:pt x="49" y="0"/>
                    </a:moveTo>
                    <a:lnTo>
                      <a:pt x="38" y="19"/>
                    </a:lnTo>
                    <a:lnTo>
                      <a:pt x="30" y="59"/>
                    </a:lnTo>
                    <a:lnTo>
                      <a:pt x="24" y="71"/>
                    </a:lnTo>
                    <a:lnTo>
                      <a:pt x="10" y="61"/>
                    </a:lnTo>
                    <a:lnTo>
                      <a:pt x="0" y="79"/>
                    </a:lnTo>
                    <a:lnTo>
                      <a:pt x="10" y="87"/>
                    </a:lnTo>
                    <a:lnTo>
                      <a:pt x="24" y="99"/>
                    </a:lnTo>
                    <a:lnTo>
                      <a:pt x="45" y="105"/>
                    </a:lnTo>
                    <a:lnTo>
                      <a:pt x="53" y="93"/>
                    </a:lnTo>
                    <a:lnTo>
                      <a:pt x="72" y="93"/>
                    </a:lnTo>
                    <a:lnTo>
                      <a:pt x="76" y="74"/>
                    </a:lnTo>
                    <a:lnTo>
                      <a:pt x="62" y="68"/>
                    </a:lnTo>
                    <a:lnTo>
                      <a:pt x="51" y="73"/>
                    </a:lnTo>
                    <a:lnTo>
                      <a:pt x="53" y="36"/>
                    </a:lnTo>
                    <a:lnTo>
                      <a:pt x="56" y="5"/>
                    </a:lnTo>
                    <a:lnTo>
                      <a:pt x="49" y="0"/>
                    </a:lnTo>
                    <a:close/>
                  </a:path>
                </a:pathLst>
              </a:custGeom>
              <a:solidFill>
                <a:srgbClr val="FF9966"/>
              </a:solidFill>
              <a:ln w="9525">
                <a:noFill/>
                <a:round/>
                <a:headEnd/>
                <a:tailEnd/>
              </a:ln>
            </p:spPr>
            <p:txBody>
              <a:bodyPr/>
              <a:lstStyle/>
              <a:p>
                <a:endParaRPr lang="fr-FR"/>
              </a:p>
            </p:txBody>
          </p:sp>
          <p:sp>
            <p:nvSpPr>
              <p:cNvPr id="19506" name="Freeform 398"/>
              <p:cNvSpPr>
                <a:spLocks/>
              </p:cNvSpPr>
              <p:nvPr/>
            </p:nvSpPr>
            <p:spPr bwMode="auto">
              <a:xfrm>
                <a:off x="3539" y="1887"/>
                <a:ext cx="19" cy="22"/>
              </a:xfrm>
              <a:custGeom>
                <a:avLst/>
                <a:gdLst>
                  <a:gd name="T0" fmla="*/ 0 w 97"/>
                  <a:gd name="T1" fmla="*/ 0 h 111"/>
                  <a:gd name="T2" fmla="*/ 0 w 97"/>
                  <a:gd name="T3" fmla="*/ 0 h 111"/>
                  <a:gd name="T4" fmla="*/ 0 w 97"/>
                  <a:gd name="T5" fmla="*/ 0 h 111"/>
                  <a:gd name="T6" fmla="*/ 0 w 97"/>
                  <a:gd name="T7" fmla="*/ 0 h 111"/>
                  <a:gd name="T8" fmla="*/ 0 w 97"/>
                  <a:gd name="T9" fmla="*/ 0 h 111"/>
                  <a:gd name="T10" fmla="*/ 1 w 97"/>
                  <a:gd name="T11" fmla="*/ 0 h 111"/>
                  <a:gd name="T12" fmla="*/ 1 w 97"/>
                  <a:gd name="T13" fmla="*/ 0 h 111"/>
                  <a:gd name="T14" fmla="*/ 1 w 97"/>
                  <a:gd name="T15" fmla="*/ 0 h 111"/>
                  <a:gd name="T16" fmla="*/ 1 w 97"/>
                  <a:gd name="T17" fmla="*/ 0 h 111"/>
                  <a:gd name="T18" fmla="*/ 1 w 97"/>
                  <a:gd name="T19" fmla="*/ 1 h 111"/>
                  <a:gd name="T20" fmla="*/ 0 w 97"/>
                  <a:gd name="T21" fmla="*/ 1 h 111"/>
                  <a:gd name="T22" fmla="*/ 0 w 97"/>
                  <a:gd name="T23" fmla="*/ 1 h 111"/>
                  <a:gd name="T24" fmla="*/ 0 w 97"/>
                  <a:gd name="T25" fmla="*/ 1 h 111"/>
                  <a:gd name="T26" fmla="*/ 0 w 97"/>
                  <a:gd name="T27" fmla="*/ 1 h 111"/>
                  <a:gd name="T28" fmla="*/ 0 w 97"/>
                  <a:gd name="T29" fmla="*/ 0 h 111"/>
                  <a:gd name="T30" fmla="*/ 0 w 97"/>
                  <a:gd name="T31" fmla="*/ 0 h 111"/>
                  <a:gd name="T32" fmla="*/ 0 w 97"/>
                  <a:gd name="T33" fmla="*/ 0 h 111"/>
                  <a:gd name="T34" fmla="*/ 0 w 97"/>
                  <a:gd name="T35" fmla="*/ 0 h 1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7"/>
                  <a:gd name="T55" fmla="*/ 0 h 111"/>
                  <a:gd name="T56" fmla="*/ 97 w 97"/>
                  <a:gd name="T57" fmla="*/ 111 h 1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7" h="111">
                    <a:moveTo>
                      <a:pt x="1" y="0"/>
                    </a:moveTo>
                    <a:lnTo>
                      <a:pt x="12" y="2"/>
                    </a:lnTo>
                    <a:lnTo>
                      <a:pt x="12" y="20"/>
                    </a:lnTo>
                    <a:lnTo>
                      <a:pt x="30" y="34"/>
                    </a:lnTo>
                    <a:lnTo>
                      <a:pt x="58" y="34"/>
                    </a:lnTo>
                    <a:lnTo>
                      <a:pt x="77" y="32"/>
                    </a:lnTo>
                    <a:lnTo>
                      <a:pt x="81" y="15"/>
                    </a:lnTo>
                    <a:lnTo>
                      <a:pt x="95" y="30"/>
                    </a:lnTo>
                    <a:lnTo>
                      <a:pt x="97" y="61"/>
                    </a:lnTo>
                    <a:lnTo>
                      <a:pt x="87" y="78"/>
                    </a:lnTo>
                    <a:lnTo>
                      <a:pt x="58" y="96"/>
                    </a:lnTo>
                    <a:lnTo>
                      <a:pt x="46" y="111"/>
                    </a:lnTo>
                    <a:lnTo>
                      <a:pt x="27" y="111"/>
                    </a:lnTo>
                    <a:lnTo>
                      <a:pt x="18" y="82"/>
                    </a:lnTo>
                    <a:lnTo>
                      <a:pt x="12" y="57"/>
                    </a:lnTo>
                    <a:lnTo>
                      <a:pt x="0" y="57"/>
                    </a:lnTo>
                    <a:lnTo>
                      <a:pt x="5" y="40"/>
                    </a:lnTo>
                    <a:lnTo>
                      <a:pt x="1" y="0"/>
                    </a:lnTo>
                    <a:close/>
                  </a:path>
                </a:pathLst>
              </a:custGeom>
              <a:solidFill>
                <a:srgbClr val="FF9966"/>
              </a:solidFill>
              <a:ln w="9525">
                <a:noFill/>
                <a:round/>
                <a:headEnd/>
                <a:tailEnd/>
              </a:ln>
            </p:spPr>
            <p:txBody>
              <a:bodyPr/>
              <a:lstStyle/>
              <a:p>
                <a:endParaRPr lang="fr-FR"/>
              </a:p>
            </p:txBody>
          </p:sp>
          <p:sp>
            <p:nvSpPr>
              <p:cNvPr id="19507" name="Freeform 399"/>
              <p:cNvSpPr>
                <a:spLocks/>
              </p:cNvSpPr>
              <p:nvPr/>
            </p:nvSpPr>
            <p:spPr bwMode="auto">
              <a:xfrm>
                <a:off x="3507" y="1880"/>
                <a:ext cx="28" cy="24"/>
              </a:xfrm>
              <a:custGeom>
                <a:avLst/>
                <a:gdLst>
                  <a:gd name="T0" fmla="*/ 0 w 140"/>
                  <a:gd name="T1" fmla="*/ 0 h 122"/>
                  <a:gd name="T2" fmla="*/ 0 w 140"/>
                  <a:gd name="T3" fmla="*/ 0 h 122"/>
                  <a:gd name="T4" fmla="*/ 0 w 140"/>
                  <a:gd name="T5" fmla="*/ 0 h 122"/>
                  <a:gd name="T6" fmla="*/ 0 w 140"/>
                  <a:gd name="T7" fmla="*/ 0 h 122"/>
                  <a:gd name="T8" fmla="*/ 1 w 140"/>
                  <a:gd name="T9" fmla="*/ 0 h 122"/>
                  <a:gd name="T10" fmla="*/ 1 w 140"/>
                  <a:gd name="T11" fmla="*/ 0 h 122"/>
                  <a:gd name="T12" fmla="*/ 1 w 140"/>
                  <a:gd name="T13" fmla="*/ 0 h 122"/>
                  <a:gd name="T14" fmla="*/ 0 w 140"/>
                  <a:gd name="T15" fmla="*/ 0 h 122"/>
                  <a:gd name="T16" fmla="*/ 1 w 140"/>
                  <a:gd name="T17" fmla="*/ 0 h 122"/>
                  <a:gd name="T18" fmla="*/ 1 w 140"/>
                  <a:gd name="T19" fmla="*/ 0 h 122"/>
                  <a:gd name="T20" fmla="*/ 1 w 140"/>
                  <a:gd name="T21" fmla="*/ 0 h 122"/>
                  <a:gd name="T22" fmla="*/ 1 w 140"/>
                  <a:gd name="T23" fmla="*/ 0 h 122"/>
                  <a:gd name="T24" fmla="*/ 1 w 140"/>
                  <a:gd name="T25" fmla="*/ 0 h 122"/>
                  <a:gd name="T26" fmla="*/ 1 w 140"/>
                  <a:gd name="T27" fmla="*/ 1 h 122"/>
                  <a:gd name="T28" fmla="*/ 1 w 140"/>
                  <a:gd name="T29" fmla="*/ 1 h 122"/>
                  <a:gd name="T30" fmla="*/ 1 w 140"/>
                  <a:gd name="T31" fmla="*/ 1 h 122"/>
                  <a:gd name="T32" fmla="*/ 1 w 140"/>
                  <a:gd name="T33" fmla="*/ 1 h 122"/>
                  <a:gd name="T34" fmla="*/ 1 w 140"/>
                  <a:gd name="T35" fmla="*/ 1 h 122"/>
                  <a:gd name="T36" fmla="*/ 1 w 140"/>
                  <a:gd name="T37" fmla="*/ 1 h 122"/>
                  <a:gd name="T38" fmla="*/ 0 w 140"/>
                  <a:gd name="T39" fmla="*/ 1 h 122"/>
                  <a:gd name="T40" fmla="*/ 0 w 140"/>
                  <a:gd name="T41" fmla="*/ 1 h 122"/>
                  <a:gd name="T42" fmla="*/ 0 w 140"/>
                  <a:gd name="T43" fmla="*/ 1 h 122"/>
                  <a:gd name="T44" fmla="*/ 0 w 140"/>
                  <a:gd name="T45" fmla="*/ 1 h 122"/>
                  <a:gd name="T46" fmla="*/ 0 w 140"/>
                  <a:gd name="T47" fmla="*/ 0 h 122"/>
                  <a:gd name="T48" fmla="*/ 0 w 140"/>
                  <a:gd name="T49" fmla="*/ 0 h 1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0"/>
                  <a:gd name="T76" fmla="*/ 0 h 122"/>
                  <a:gd name="T77" fmla="*/ 140 w 140"/>
                  <a:gd name="T78" fmla="*/ 122 h 1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0" h="122">
                    <a:moveTo>
                      <a:pt x="6" y="6"/>
                    </a:moveTo>
                    <a:lnTo>
                      <a:pt x="33" y="0"/>
                    </a:lnTo>
                    <a:lnTo>
                      <a:pt x="33" y="14"/>
                    </a:lnTo>
                    <a:lnTo>
                      <a:pt x="54" y="31"/>
                    </a:lnTo>
                    <a:lnTo>
                      <a:pt x="79" y="36"/>
                    </a:lnTo>
                    <a:lnTo>
                      <a:pt x="93" y="38"/>
                    </a:lnTo>
                    <a:lnTo>
                      <a:pt x="74" y="45"/>
                    </a:lnTo>
                    <a:lnTo>
                      <a:pt x="60" y="45"/>
                    </a:lnTo>
                    <a:lnTo>
                      <a:pt x="71" y="60"/>
                    </a:lnTo>
                    <a:lnTo>
                      <a:pt x="96" y="56"/>
                    </a:lnTo>
                    <a:lnTo>
                      <a:pt x="111" y="39"/>
                    </a:lnTo>
                    <a:lnTo>
                      <a:pt x="111" y="29"/>
                    </a:lnTo>
                    <a:lnTo>
                      <a:pt x="140" y="38"/>
                    </a:lnTo>
                    <a:lnTo>
                      <a:pt x="134" y="70"/>
                    </a:lnTo>
                    <a:lnTo>
                      <a:pt x="121" y="111"/>
                    </a:lnTo>
                    <a:lnTo>
                      <a:pt x="111" y="89"/>
                    </a:lnTo>
                    <a:lnTo>
                      <a:pt x="94" y="84"/>
                    </a:lnTo>
                    <a:lnTo>
                      <a:pt x="74" y="102"/>
                    </a:lnTo>
                    <a:lnTo>
                      <a:pt x="63" y="122"/>
                    </a:lnTo>
                    <a:lnTo>
                      <a:pt x="28" y="116"/>
                    </a:lnTo>
                    <a:lnTo>
                      <a:pt x="17" y="84"/>
                    </a:lnTo>
                    <a:lnTo>
                      <a:pt x="22" y="66"/>
                    </a:lnTo>
                    <a:lnTo>
                      <a:pt x="0" y="66"/>
                    </a:lnTo>
                    <a:lnTo>
                      <a:pt x="0" y="36"/>
                    </a:lnTo>
                    <a:lnTo>
                      <a:pt x="6" y="6"/>
                    </a:lnTo>
                    <a:close/>
                  </a:path>
                </a:pathLst>
              </a:custGeom>
              <a:solidFill>
                <a:srgbClr val="FF9966"/>
              </a:solidFill>
              <a:ln w="9525">
                <a:noFill/>
                <a:round/>
                <a:headEnd/>
                <a:tailEnd/>
              </a:ln>
            </p:spPr>
            <p:txBody>
              <a:bodyPr/>
              <a:lstStyle/>
              <a:p>
                <a:endParaRPr lang="fr-FR"/>
              </a:p>
            </p:txBody>
          </p:sp>
          <p:sp>
            <p:nvSpPr>
              <p:cNvPr id="19508" name="Freeform 400"/>
              <p:cNvSpPr>
                <a:spLocks/>
              </p:cNvSpPr>
              <p:nvPr/>
            </p:nvSpPr>
            <p:spPr bwMode="auto">
              <a:xfrm>
                <a:off x="3516" y="1905"/>
                <a:ext cx="12" cy="9"/>
              </a:xfrm>
              <a:custGeom>
                <a:avLst/>
                <a:gdLst>
                  <a:gd name="T0" fmla="*/ 0 w 62"/>
                  <a:gd name="T1" fmla="*/ 0 h 43"/>
                  <a:gd name="T2" fmla="*/ 0 w 62"/>
                  <a:gd name="T3" fmla="*/ 0 h 43"/>
                  <a:gd name="T4" fmla="*/ 0 w 62"/>
                  <a:gd name="T5" fmla="*/ 0 h 43"/>
                  <a:gd name="T6" fmla="*/ 0 w 62"/>
                  <a:gd name="T7" fmla="*/ 0 h 43"/>
                  <a:gd name="T8" fmla="*/ 0 w 62"/>
                  <a:gd name="T9" fmla="*/ 0 h 43"/>
                  <a:gd name="T10" fmla="*/ 0 w 62"/>
                  <a:gd name="T11" fmla="*/ 0 h 43"/>
                  <a:gd name="T12" fmla="*/ 0 w 62"/>
                  <a:gd name="T13" fmla="*/ 0 h 43"/>
                  <a:gd name="T14" fmla="*/ 0 w 62"/>
                  <a:gd name="T15" fmla="*/ 0 h 43"/>
                  <a:gd name="T16" fmla="*/ 0 w 62"/>
                  <a:gd name="T17" fmla="*/ 0 h 43"/>
                  <a:gd name="T18" fmla="*/ 0 w 62"/>
                  <a:gd name="T19" fmla="*/ 0 h 43"/>
                  <a:gd name="T20" fmla="*/ 0 w 62"/>
                  <a:gd name="T21" fmla="*/ 0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
                  <a:gd name="T34" fmla="*/ 0 h 43"/>
                  <a:gd name="T35" fmla="*/ 62 w 62"/>
                  <a:gd name="T36" fmla="*/ 43 h 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 h="43">
                    <a:moveTo>
                      <a:pt x="40" y="0"/>
                    </a:moveTo>
                    <a:lnTo>
                      <a:pt x="29" y="12"/>
                    </a:lnTo>
                    <a:lnTo>
                      <a:pt x="16" y="12"/>
                    </a:lnTo>
                    <a:lnTo>
                      <a:pt x="0" y="6"/>
                    </a:lnTo>
                    <a:lnTo>
                      <a:pt x="0" y="23"/>
                    </a:lnTo>
                    <a:lnTo>
                      <a:pt x="5" y="43"/>
                    </a:lnTo>
                    <a:lnTo>
                      <a:pt x="11" y="23"/>
                    </a:lnTo>
                    <a:lnTo>
                      <a:pt x="29" y="23"/>
                    </a:lnTo>
                    <a:lnTo>
                      <a:pt x="50" y="18"/>
                    </a:lnTo>
                    <a:lnTo>
                      <a:pt x="62" y="23"/>
                    </a:lnTo>
                    <a:lnTo>
                      <a:pt x="40" y="0"/>
                    </a:lnTo>
                    <a:close/>
                  </a:path>
                </a:pathLst>
              </a:custGeom>
              <a:solidFill>
                <a:srgbClr val="FF9966"/>
              </a:solidFill>
              <a:ln w="9525">
                <a:noFill/>
                <a:round/>
                <a:headEnd/>
                <a:tailEnd/>
              </a:ln>
            </p:spPr>
            <p:txBody>
              <a:bodyPr/>
              <a:lstStyle/>
              <a:p>
                <a:endParaRPr lang="fr-FR"/>
              </a:p>
            </p:txBody>
          </p:sp>
          <p:sp>
            <p:nvSpPr>
              <p:cNvPr id="19509" name="Freeform 401"/>
              <p:cNvSpPr>
                <a:spLocks/>
              </p:cNvSpPr>
              <p:nvPr/>
            </p:nvSpPr>
            <p:spPr bwMode="auto">
              <a:xfrm>
                <a:off x="3536" y="1908"/>
                <a:ext cx="10" cy="11"/>
              </a:xfrm>
              <a:custGeom>
                <a:avLst/>
                <a:gdLst>
                  <a:gd name="T0" fmla="*/ 0 w 49"/>
                  <a:gd name="T1" fmla="*/ 0 h 56"/>
                  <a:gd name="T2" fmla="*/ 0 w 49"/>
                  <a:gd name="T3" fmla="*/ 0 h 56"/>
                  <a:gd name="T4" fmla="*/ 0 w 49"/>
                  <a:gd name="T5" fmla="*/ 0 h 56"/>
                  <a:gd name="T6" fmla="*/ 0 w 49"/>
                  <a:gd name="T7" fmla="*/ 0 h 56"/>
                  <a:gd name="T8" fmla="*/ 0 w 49"/>
                  <a:gd name="T9" fmla="*/ 0 h 56"/>
                  <a:gd name="T10" fmla="*/ 0 w 49"/>
                  <a:gd name="T11" fmla="*/ 0 h 56"/>
                  <a:gd name="T12" fmla="*/ 0 w 49"/>
                  <a:gd name="T13" fmla="*/ 0 h 56"/>
                  <a:gd name="T14" fmla="*/ 0 w 49"/>
                  <a:gd name="T15" fmla="*/ 0 h 56"/>
                  <a:gd name="T16" fmla="*/ 0 w 49"/>
                  <a:gd name="T17" fmla="*/ 0 h 56"/>
                  <a:gd name="T18" fmla="*/ 0 w 4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56"/>
                  <a:gd name="T32" fmla="*/ 49 w 49"/>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56">
                    <a:moveTo>
                      <a:pt x="11" y="10"/>
                    </a:moveTo>
                    <a:lnTo>
                      <a:pt x="25" y="0"/>
                    </a:lnTo>
                    <a:lnTo>
                      <a:pt x="31" y="16"/>
                    </a:lnTo>
                    <a:lnTo>
                      <a:pt x="49" y="30"/>
                    </a:lnTo>
                    <a:lnTo>
                      <a:pt x="46" y="50"/>
                    </a:lnTo>
                    <a:lnTo>
                      <a:pt x="34" y="56"/>
                    </a:lnTo>
                    <a:lnTo>
                      <a:pt x="34" y="35"/>
                    </a:lnTo>
                    <a:lnTo>
                      <a:pt x="23" y="23"/>
                    </a:lnTo>
                    <a:lnTo>
                      <a:pt x="0" y="14"/>
                    </a:lnTo>
                    <a:lnTo>
                      <a:pt x="11" y="10"/>
                    </a:lnTo>
                    <a:close/>
                  </a:path>
                </a:pathLst>
              </a:custGeom>
              <a:solidFill>
                <a:srgbClr val="FF9966"/>
              </a:solidFill>
              <a:ln w="9525">
                <a:noFill/>
                <a:round/>
                <a:headEnd/>
                <a:tailEnd/>
              </a:ln>
            </p:spPr>
            <p:txBody>
              <a:bodyPr/>
              <a:lstStyle/>
              <a:p>
                <a:endParaRPr lang="fr-FR"/>
              </a:p>
            </p:txBody>
          </p:sp>
          <p:sp>
            <p:nvSpPr>
              <p:cNvPr id="19510" name="Freeform 402"/>
              <p:cNvSpPr>
                <a:spLocks/>
              </p:cNvSpPr>
              <p:nvPr/>
            </p:nvSpPr>
            <p:spPr bwMode="auto">
              <a:xfrm>
                <a:off x="3522" y="1915"/>
                <a:ext cx="19" cy="6"/>
              </a:xfrm>
              <a:custGeom>
                <a:avLst/>
                <a:gdLst>
                  <a:gd name="T0" fmla="*/ 0 w 92"/>
                  <a:gd name="T1" fmla="*/ 0 h 33"/>
                  <a:gd name="T2" fmla="*/ 0 w 92"/>
                  <a:gd name="T3" fmla="*/ 0 h 33"/>
                  <a:gd name="T4" fmla="*/ 0 w 92"/>
                  <a:gd name="T5" fmla="*/ 0 h 33"/>
                  <a:gd name="T6" fmla="*/ 1 w 92"/>
                  <a:gd name="T7" fmla="*/ 0 h 33"/>
                  <a:gd name="T8" fmla="*/ 1 w 92"/>
                  <a:gd name="T9" fmla="*/ 0 h 33"/>
                  <a:gd name="T10" fmla="*/ 1 w 92"/>
                  <a:gd name="T11" fmla="*/ 0 h 33"/>
                  <a:gd name="T12" fmla="*/ 0 w 92"/>
                  <a:gd name="T13" fmla="*/ 0 h 33"/>
                  <a:gd name="T14" fmla="*/ 0 w 92"/>
                  <a:gd name="T15" fmla="*/ 0 h 33"/>
                  <a:gd name="T16" fmla="*/ 0 w 92"/>
                  <a:gd name="T17" fmla="*/ 0 h 33"/>
                  <a:gd name="T18" fmla="*/ 0 w 92"/>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33"/>
                  <a:gd name="T32" fmla="*/ 92 w 92"/>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33">
                    <a:moveTo>
                      <a:pt x="0" y="0"/>
                    </a:moveTo>
                    <a:lnTo>
                      <a:pt x="21" y="12"/>
                    </a:lnTo>
                    <a:lnTo>
                      <a:pt x="48" y="15"/>
                    </a:lnTo>
                    <a:lnTo>
                      <a:pt x="67" y="18"/>
                    </a:lnTo>
                    <a:lnTo>
                      <a:pt x="92" y="12"/>
                    </a:lnTo>
                    <a:lnTo>
                      <a:pt x="80" y="29"/>
                    </a:lnTo>
                    <a:lnTo>
                      <a:pt x="48" y="33"/>
                    </a:lnTo>
                    <a:lnTo>
                      <a:pt x="23" y="30"/>
                    </a:lnTo>
                    <a:lnTo>
                      <a:pt x="6" y="15"/>
                    </a:lnTo>
                    <a:lnTo>
                      <a:pt x="0" y="0"/>
                    </a:lnTo>
                    <a:close/>
                  </a:path>
                </a:pathLst>
              </a:custGeom>
              <a:solidFill>
                <a:srgbClr val="FF6666"/>
              </a:solidFill>
              <a:ln w="9525">
                <a:noFill/>
                <a:round/>
                <a:headEnd/>
                <a:tailEnd/>
              </a:ln>
            </p:spPr>
            <p:txBody>
              <a:bodyPr/>
              <a:lstStyle/>
              <a:p>
                <a:endParaRPr lang="fr-FR"/>
              </a:p>
            </p:txBody>
          </p:sp>
          <p:sp>
            <p:nvSpPr>
              <p:cNvPr id="19511" name="Freeform 403"/>
              <p:cNvSpPr>
                <a:spLocks/>
              </p:cNvSpPr>
              <p:nvPr/>
            </p:nvSpPr>
            <p:spPr bwMode="auto">
              <a:xfrm>
                <a:off x="3520" y="1922"/>
                <a:ext cx="19" cy="9"/>
              </a:xfrm>
              <a:custGeom>
                <a:avLst/>
                <a:gdLst>
                  <a:gd name="T0" fmla="*/ 0 w 97"/>
                  <a:gd name="T1" fmla="*/ 0 h 47"/>
                  <a:gd name="T2" fmla="*/ 0 w 97"/>
                  <a:gd name="T3" fmla="*/ 0 h 47"/>
                  <a:gd name="T4" fmla="*/ 0 w 97"/>
                  <a:gd name="T5" fmla="*/ 0 h 47"/>
                  <a:gd name="T6" fmla="*/ 0 w 97"/>
                  <a:gd name="T7" fmla="*/ 0 h 47"/>
                  <a:gd name="T8" fmla="*/ 0 w 97"/>
                  <a:gd name="T9" fmla="*/ 0 h 47"/>
                  <a:gd name="T10" fmla="*/ 0 w 97"/>
                  <a:gd name="T11" fmla="*/ 0 h 47"/>
                  <a:gd name="T12" fmla="*/ 1 w 97"/>
                  <a:gd name="T13" fmla="*/ 0 h 47"/>
                  <a:gd name="T14" fmla="*/ 1 w 97"/>
                  <a:gd name="T15" fmla="*/ 0 h 47"/>
                  <a:gd name="T16" fmla="*/ 1 w 97"/>
                  <a:gd name="T17" fmla="*/ 0 h 47"/>
                  <a:gd name="T18" fmla="*/ 1 w 97"/>
                  <a:gd name="T19" fmla="*/ 0 h 47"/>
                  <a:gd name="T20" fmla="*/ 1 w 97"/>
                  <a:gd name="T21" fmla="*/ 0 h 47"/>
                  <a:gd name="T22" fmla="*/ 0 w 97"/>
                  <a:gd name="T23" fmla="*/ 0 h 47"/>
                  <a:gd name="T24" fmla="*/ 0 w 97"/>
                  <a:gd name="T25" fmla="*/ 0 h 47"/>
                  <a:gd name="T26" fmla="*/ 0 w 97"/>
                  <a:gd name="T27" fmla="*/ 0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7"/>
                  <a:gd name="T43" fmla="*/ 0 h 47"/>
                  <a:gd name="T44" fmla="*/ 97 w 97"/>
                  <a:gd name="T45" fmla="*/ 47 h 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7" h="47">
                    <a:moveTo>
                      <a:pt x="0" y="0"/>
                    </a:moveTo>
                    <a:lnTo>
                      <a:pt x="4" y="10"/>
                    </a:lnTo>
                    <a:lnTo>
                      <a:pt x="1" y="22"/>
                    </a:lnTo>
                    <a:lnTo>
                      <a:pt x="19" y="39"/>
                    </a:lnTo>
                    <a:lnTo>
                      <a:pt x="30" y="42"/>
                    </a:lnTo>
                    <a:lnTo>
                      <a:pt x="50" y="37"/>
                    </a:lnTo>
                    <a:lnTo>
                      <a:pt x="80" y="47"/>
                    </a:lnTo>
                    <a:lnTo>
                      <a:pt x="91" y="39"/>
                    </a:lnTo>
                    <a:lnTo>
                      <a:pt x="97" y="22"/>
                    </a:lnTo>
                    <a:lnTo>
                      <a:pt x="93" y="16"/>
                    </a:lnTo>
                    <a:lnTo>
                      <a:pt x="67" y="16"/>
                    </a:lnTo>
                    <a:lnTo>
                      <a:pt x="39" y="16"/>
                    </a:lnTo>
                    <a:lnTo>
                      <a:pt x="15" y="8"/>
                    </a:lnTo>
                    <a:lnTo>
                      <a:pt x="0" y="0"/>
                    </a:lnTo>
                    <a:close/>
                  </a:path>
                </a:pathLst>
              </a:custGeom>
              <a:solidFill>
                <a:srgbClr val="FF9966"/>
              </a:solidFill>
              <a:ln w="9525">
                <a:noFill/>
                <a:round/>
                <a:headEnd/>
                <a:tailEnd/>
              </a:ln>
            </p:spPr>
            <p:txBody>
              <a:bodyPr/>
              <a:lstStyle/>
              <a:p>
                <a:endParaRPr lang="fr-FR"/>
              </a:p>
            </p:txBody>
          </p:sp>
          <p:sp>
            <p:nvSpPr>
              <p:cNvPr id="19512" name="Freeform 404"/>
              <p:cNvSpPr>
                <a:spLocks/>
              </p:cNvSpPr>
              <p:nvPr/>
            </p:nvSpPr>
            <p:spPr bwMode="auto">
              <a:xfrm>
                <a:off x="3495" y="1876"/>
                <a:ext cx="4" cy="7"/>
              </a:xfrm>
              <a:custGeom>
                <a:avLst/>
                <a:gdLst>
                  <a:gd name="T0" fmla="*/ 0 w 23"/>
                  <a:gd name="T1" fmla="*/ 0 h 34"/>
                  <a:gd name="T2" fmla="*/ 0 w 23"/>
                  <a:gd name="T3" fmla="*/ 0 h 34"/>
                  <a:gd name="T4" fmla="*/ 0 w 23"/>
                  <a:gd name="T5" fmla="*/ 0 h 34"/>
                  <a:gd name="T6" fmla="*/ 0 w 23"/>
                  <a:gd name="T7" fmla="*/ 0 h 34"/>
                  <a:gd name="T8" fmla="*/ 0 w 23"/>
                  <a:gd name="T9" fmla="*/ 0 h 34"/>
                  <a:gd name="T10" fmla="*/ 0 w 23"/>
                  <a:gd name="T11" fmla="*/ 0 h 34"/>
                  <a:gd name="T12" fmla="*/ 0 w 23"/>
                  <a:gd name="T13" fmla="*/ 0 h 34"/>
                  <a:gd name="T14" fmla="*/ 0 60000 65536"/>
                  <a:gd name="T15" fmla="*/ 0 60000 65536"/>
                  <a:gd name="T16" fmla="*/ 0 60000 65536"/>
                  <a:gd name="T17" fmla="*/ 0 60000 65536"/>
                  <a:gd name="T18" fmla="*/ 0 60000 65536"/>
                  <a:gd name="T19" fmla="*/ 0 60000 65536"/>
                  <a:gd name="T20" fmla="*/ 0 60000 65536"/>
                  <a:gd name="T21" fmla="*/ 0 w 23"/>
                  <a:gd name="T22" fmla="*/ 0 h 34"/>
                  <a:gd name="T23" fmla="*/ 23 w 23"/>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34">
                    <a:moveTo>
                      <a:pt x="20" y="0"/>
                    </a:moveTo>
                    <a:lnTo>
                      <a:pt x="6" y="0"/>
                    </a:lnTo>
                    <a:lnTo>
                      <a:pt x="0" y="17"/>
                    </a:lnTo>
                    <a:lnTo>
                      <a:pt x="3" y="34"/>
                    </a:lnTo>
                    <a:lnTo>
                      <a:pt x="10" y="13"/>
                    </a:lnTo>
                    <a:lnTo>
                      <a:pt x="23" y="10"/>
                    </a:lnTo>
                    <a:lnTo>
                      <a:pt x="20" y="0"/>
                    </a:lnTo>
                    <a:close/>
                  </a:path>
                </a:pathLst>
              </a:custGeom>
              <a:solidFill>
                <a:srgbClr val="FF9966"/>
              </a:solidFill>
              <a:ln w="9525">
                <a:noFill/>
                <a:round/>
                <a:headEnd/>
                <a:tailEnd/>
              </a:ln>
            </p:spPr>
            <p:txBody>
              <a:bodyPr/>
              <a:lstStyle/>
              <a:p>
                <a:endParaRPr lang="fr-FR"/>
              </a:p>
            </p:txBody>
          </p:sp>
          <p:sp>
            <p:nvSpPr>
              <p:cNvPr id="19513" name="Freeform 405"/>
              <p:cNvSpPr>
                <a:spLocks/>
              </p:cNvSpPr>
              <p:nvPr/>
            </p:nvSpPr>
            <p:spPr bwMode="auto">
              <a:xfrm>
                <a:off x="3496" y="1883"/>
                <a:ext cx="5" cy="14"/>
              </a:xfrm>
              <a:custGeom>
                <a:avLst/>
                <a:gdLst>
                  <a:gd name="T0" fmla="*/ 0 w 26"/>
                  <a:gd name="T1" fmla="*/ 0 h 70"/>
                  <a:gd name="T2" fmla="*/ 0 w 26"/>
                  <a:gd name="T3" fmla="*/ 0 h 70"/>
                  <a:gd name="T4" fmla="*/ 0 w 26"/>
                  <a:gd name="T5" fmla="*/ 0 h 70"/>
                  <a:gd name="T6" fmla="*/ 0 w 26"/>
                  <a:gd name="T7" fmla="*/ 0 h 70"/>
                  <a:gd name="T8" fmla="*/ 0 w 26"/>
                  <a:gd name="T9" fmla="*/ 0 h 70"/>
                  <a:gd name="T10" fmla="*/ 0 w 26"/>
                  <a:gd name="T11" fmla="*/ 0 h 70"/>
                  <a:gd name="T12" fmla="*/ 0 w 26"/>
                  <a:gd name="T13" fmla="*/ 0 h 70"/>
                  <a:gd name="T14" fmla="*/ 0 w 26"/>
                  <a:gd name="T15" fmla="*/ 1 h 70"/>
                  <a:gd name="T16" fmla="*/ 0 w 26"/>
                  <a:gd name="T17" fmla="*/ 0 h 70"/>
                  <a:gd name="T18" fmla="*/ 0 w 26"/>
                  <a:gd name="T19" fmla="*/ 0 h 70"/>
                  <a:gd name="T20" fmla="*/ 0 w 26"/>
                  <a:gd name="T21" fmla="*/ 0 h 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70"/>
                  <a:gd name="T35" fmla="*/ 26 w 26"/>
                  <a:gd name="T36" fmla="*/ 70 h 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70">
                    <a:moveTo>
                      <a:pt x="17" y="0"/>
                    </a:moveTo>
                    <a:lnTo>
                      <a:pt x="7" y="12"/>
                    </a:lnTo>
                    <a:lnTo>
                      <a:pt x="17" y="24"/>
                    </a:lnTo>
                    <a:lnTo>
                      <a:pt x="17" y="39"/>
                    </a:lnTo>
                    <a:lnTo>
                      <a:pt x="7" y="39"/>
                    </a:lnTo>
                    <a:lnTo>
                      <a:pt x="0" y="22"/>
                    </a:lnTo>
                    <a:lnTo>
                      <a:pt x="4" y="56"/>
                    </a:lnTo>
                    <a:lnTo>
                      <a:pt x="12" y="70"/>
                    </a:lnTo>
                    <a:lnTo>
                      <a:pt x="26" y="62"/>
                    </a:lnTo>
                    <a:lnTo>
                      <a:pt x="26" y="42"/>
                    </a:lnTo>
                    <a:lnTo>
                      <a:pt x="17" y="0"/>
                    </a:lnTo>
                    <a:close/>
                  </a:path>
                </a:pathLst>
              </a:custGeom>
              <a:solidFill>
                <a:srgbClr val="FF9966"/>
              </a:solidFill>
              <a:ln w="9525">
                <a:noFill/>
                <a:round/>
                <a:headEnd/>
                <a:tailEnd/>
              </a:ln>
            </p:spPr>
            <p:txBody>
              <a:bodyPr/>
              <a:lstStyle/>
              <a:p>
                <a:endParaRPr lang="fr-FR"/>
              </a:p>
            </p:txBody>
          </p:sp>
          <p:sp>
            <p:nvSpPr>
              <p:cNvPr id="19514" name="Freeform 406"/>
              <p:cNvSpPr>
                <a:spLocks/>
              </p:cNvSpPr>
              <p:nvPr/>
            </p:nvSpPr>
            <p:spPr bwMode="auto">
              <a:xfrm>
                <a:off x="3563" y="1887"/>
                <a:ext cx="5" cy="9"/>
              </a:xfrm>
              <a:custGeom>
                <a:avLst/>
                <a:gdLst>
                  <a:gd name="T0" fmla="*/ 0 w 26"/>
                  <a:gd name="T1" fmla="*/ 0 h 48"/>
                  <a:gd name="T2" fmla="*/ 0 w 26"/>
                  <a:gd name="T3" fmla="*/ 0 h 48"/>
                  <a:gd name="T4" fmla="*/ 0 w 26"/>
                  <a:gd name="T5" fmla="*/ 0 h 48"/>
                  <a:gd name="T6" fmla="*/ 0 w 26"/>
                  <a:gd name="T7" fmla="*/ 0 h 48"/>
                  <a:gd name="T8" fmla="*/ 0 w 26"/>
                  <a:gd name="T9" fmla="*/ 0 h 48"/>
                  <a:gd name="T10" fmla="*/ 0 w 26"/>
                  <a:gd name="T11" fmla="*/ 0 h 48"/>
                  <a:gd name="T12" fmla="*/ 0 w 26"/>
                  <a:gd name="T13" fmla="*/ 0 h 48"/>
                  <a:gd name="T14" fmla="*/ 0 w 26"/>
                  <a:gd name="T15" fmla="*/ 0 h 48"/>
                  <a:gd name="T16" fmla="*/ 0 w 26"/>
                  <a:gd name="T17" fmla="*/ 0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48"/>
                  <a:gd name="T29" fmla="*/ 26 w 26"/>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48">
                    <a:moveTo>
                      <a:pt x="0" y="9"/>
                    </a:moveTo>
                    <a:lnTo>
                      <a:pt x="16" y="0"/>
                    </a:lnTo>
                    <a:lnTo>
                      <a:pt x="26" y="4"/>
                    </a:lnTo>
                    <a:lnTo>
                      <a:pt x="23" y="22"/>
                    </a:lnTo>
                    <a:lnTo>
                      <a:pt x="17" y="48"/>
                    </a:lnTo>
                    <a:lnTo>
                      <a:pt x="13" y="25"/>
                    </a:lnTo>
                    <a:lnTo>
                      <a:pt x="13" y="13"/>
                    </a:lnTo>
                    <a:lnTo>
                      <a:pt x="4" y="26"/>
                    </a:lnTo>
                    <a:lnTo>
                      <a:pt x="0" y="9"/>
                    </a:lnTo>
                    <a:close/>
                  </a:path>
                </a:pathLst>
              </a:custGeom>
              <a:solidFill>
                <a:srgbClr val="FF9966"/>
              </a:solidFill>
              <a:ln w="9525">
                <a:noFill/>
                <a:round/>
                <a:headEnd/>
                <a:tailEnd/>
              </a:ln>
            </p:spPr>
            <p:txBody>
              <a:bodyPr/>
              <a:lstStyle/>
              <a:p>
                <a:endParaRPr lang="fr-FR"/>
              </a:p>
            </p:txBody>
          </p:sp>
          <p:sp>
            <p:nvSpPr>
              <p:cNvPr id="19515" name="Freeform 407"/>
              <p:cNvSpPr>
                <a:spLocks/>
              </p:cNvSpPr>
              <p:nvPr/>
            </p:nvSpPr>
            <p:spPr bwMode="auto">
              <a:xfrm>
                <a:off x="3558" y="1899"/>
                <a:ext cx="8" cy="7"/>
              </a:xfrm>
              <a:custGeom>
                <a:avLst/>
                <a:gdLst>
                  <a:gd name="T0" fmla="*/ 0 w 41"/>
                  <a:gd name="T1" fmla="*/ 0 h 37"/>
                  <a:gd name="T2" fmla="*/ 0 w 41"/>
                  <a:gd name="T3" fmla="*/ 0 h 37"/>
                  <a:gd name="T4" fmla="*/ 0 w 41"/>
                  <a:gd name="T5" fmla="*/ 0 h 37"/>
                  <a:gd name="T6" fmla="*/ 0 w 41"/>
                  <a:gd name="T7" fmla="*/ 0 h 37"/>
                  <a:gd name="T8" fmla="*/ 0 w 41"/>
                  <a:gd name="T9" fmla="*/ 0 h 37"/>
                  <a:gd name="T10" fmla="*/ 0 w 41"/>
                  <a:gd name="T11" fmla="*/ 0 h 37"/>
                  <a:gd name="T12" fmla="*/ 0 w 41"/>
                  <a:gd name="T13" fmla="*/ 0 h 37"/>
                  <a:gd name="T14" fmla="*/ 0 w 41"/>
                  <a:gd name="T15" fmla="*/ 0 h 37"/>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37"/>
                  <a:gd name="T26" fmla="*/ 41 w 41"/>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37">
                    <a:moveTo>
                      <a:pt x="21" y="0"/>
                    </a:moveTo>
                    <a:lnTo>
                      <a:pt x="12" y="18"/>
                    </a:lnTo>
                    <a:lnTo>
                      <a:pt x="0" y="32"/>
                    </a:lnTo>
                    <a:lnTo>
                      <a:pt x="13" y="37"/>
                    </a:lnTo>
                    <a:lnTo>
                      <a:pt x="21" y="23"/>
                    </a:lnTo>
                    <a:lnTo>
                      <a:pt x="41" y="0"/>
                    </a:lnTo>
                    <a:lnTo>
                      <a:pt x="21" y="12"/>
                    </a:lnTo>
                    <a:lnTo>
                      <a:pt x="21" y="0"/>
                    </a:lnTo>
                    <a:close/>
                  </a:path>
                </a:pathLst>
              </a:custGeom>
              <a:solidFill>
                <a:srgbClr val="FF9966"/>
              </a:solidFill>
              <a:ln w="9525">
                <a:noFill/>
                <a:round/>
                <a:headEnd/>
                <a:tailEnd/>
              </a:ln>
            </p:spPr>
            <p:txBody>
              <a:bodyPr/>
              <a:lstStyle/>
              <a:p>
                <a:endParaRPr lang="fr-FR"/>
              </a:p>
            </p:txBody>
          </p:sp>
          <p:sp>
            <p:nvSpPr>
              <p:cNvPr id="19516" name="Freeform 408"/>
              <p:cNvSpPr>
                <a:spLocks/>
              </p:cNvSpPr>
              <p:nvPr/>
            </p:nvSpPr>
            <p:spPr bwMode="auto">
              <a:xfrm>
                <a:off x="3508" y="1903"/>
                <a:ext cx="5" cy="16"/>
              </a:xfrm>
              <a:custGeom>
                <a:avLst/>
                <a:gdLst>
                  <a:gd name="T0" fmla="*/ 0 w 28"/>
                  <a:gd name="T1" fmla="*/ 0 h 77"/>
                  <a:gd name="T2" fmla="*/ 0 w 28"/>
                  <a:gd name="T3" fmla="*/ 0 h 77"/>
                  <a:gd name="T4" fmla="*/ 0 w 28"/>
                  <a:gd name="T5" fmla="*/ 0 h 77"/>
                  <a:gd name="T6" fmla="*/ 0 w 28"/>
                  <a:gd name="T7" fmla="*/ 1 h 77"/>
                  <a:gd name="T8" fmla="*/ 0 w 28"/>
                  <a:gd name="T9" fmla="*/ 1 h 77"/>
                  <a:gd name="T10" fmla="*/ 0 w 28"/>
                  <a:gd name="T11" fmla="*/ 0 h 77"/>
                  <a:gd name="T12" fmla="*/ 0 w 28"/>
                  <a:gd name="T13" fmla="*/ 0 h 77"/>
                  <a:gd name="T14" fmla="*/ 0 60000 65536"/>
                  <a:gd name="T15" fmla="*/ 0 60000 65536"/>
                  <a:gd name="T16" fmla="*/ 0 60000 65536"/>
                  <a:gd name="T17" fmla="*/ 0 60000 65536"/>
                  <a:gd name="T18" fmla="*/ 0 60000 65536"/>
                  <a:gd name="T19" fmla="*/ 0 60000 65536"/>
                  <a:gd name="T20" fmla="*/ 0 60000 65536"/>
                  <a:gd name="T21" fmla="*/ 0 w 28"/>
                  <a:gd name="T22" fmla="*/ 0 h 77"/>
                  <a:gd name="T23" fmla="*/ 28 w 28"/>
                  <a:gd name="T24" fmla="*/ 77 h 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77">
                    <a:moveTo>
                      <a:pt x="0" y="0"/>
                    </a:moveTo>
                    <a:lnTo>
                      <a:pt x="16" y="14"/>
                    </a:lnTo>
                    <a:lnTo>
                      <a:pt x="18" y="46"/>
                    </a:lnTo>
                    <a:lnTo>
                      <a:pt x="28" y="77"/>
                    </a:lnTo>
                    <a:lnTo>
                      <a:pt x="12" y="68"/>
                    </a:lnTo>
                    <a:lnTo>
                      <a:pt x="5" y="38"/>
                    </a:lnTo>
                    <a:lnTo>
                      <a:pt x="0" y="0"/>
                    </a:lnTo>
                    <a:close/>
                  </a:path>
                </a:pathLst>
              </a:custGeom>
              <a:solidFill>
                <a:srgbClr val="FF9966"/>
              </a:solidFill>
              <a:ln w="9525">
                <a:noFill/>
                <a:round/>
                <a:headEnd/>
                <a:tailEnd/>
              </a:ln>
            </p:spPr>
            <p:txBody>
              <a:bodyPr/>
              <a:lstStyle/>
              <a:p>
                <a:endParaRPr lang="fr-FR"/>
              </a:p>
            </p:txBody>
          </p:sp>
          <p:sp>
            <p:nvSpPr>
              <p:cNvPr id="19517" name="Freeform 409"/>
              <p:cNvSpPr>
                <a:spLocks/>
              </p:cNvSpPr>
              <p:nvPr/>
            </p:nvSpPr>
            <p:spPr bwMode="auto">
              <a:xfrm>
                <a:off x="3546" y="1910"/>
                <a:ext cx="6" cy="13"/>
              </a:xfrm>
              <a:custGeom>
                <a:avLst/>
                <a:gdLst>
                  <a:gd name="T0" fmla="*/ 0 w 30"/>
                  <a:gd name="T1" fmla="*/ 0 h 62"/>
                  <a:gd name="T2" fmla="*/ 0 w 30"/>
                  <a:gd name="T3" fmla="*/ 0 h 62"/>
                  <a:gd name="T4" fmla="*/ 0 w 30"/>
                  <a:gd name="T5" fmla="*/ 1 h 62"/>
                  <a:gd name="T6" fmla="*/ 0 w 30"/>
                  <a:gd name="T7" fmla="*/ 0 h 62"/>
                  <a:gd name="T8" fmla="*/ 0 w 30"/>
                  <a:gd name="T9" fmla="*/ 0 h 62"/>
                  <a:gd name="T10" fmla="*/ 0 w 30"/>
                  <a:gd name="T11" fmla="*/ 0 h 62"/>
                  <a:gd name="T12" fmla="*/ 0 w 30"/>
                  <a:gd name="T13" fmla="*/ 0 h 62"/>
                  <a:gd name="T14" fmla="*/ 0 60000 65536"/>
                  <a:gd name="T15" fmla="*/ 0 60000 65536"/>
                  <a:gd name="T16" fmla="*/ 0 60000 65536"/>
                  <a:gd name="T17" fmla="*/ 0 60000 65536"/>
                  <a:gd name="T18" fmla="*/ 0 60000 65536"/>
                  <a:gd name="T19" fmla="*/ 0 60000 65536"/>
                  <a:gd name="T20" fmla="*/ 0 60000 65536"/>
                  <a:gd name="T21" fmla="*/ 0 w 30"/>
                  <a:gd name="T22" fmla="*/ 0 h 62"/>
                  <a:gd name="T23" fmla="*/ 30 w 30"/>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62">
                    <a:moveTo>
                      <a:pt x="21" y="8"/>
                    </a:moveTo>
                    <a:lnTo>
                      <a:pt x="12" y="34"/>
                    </a:lnTo>
                    <a:lnTo>
                      <a:pt x="0" y="62"/>
                    </a:lnTo>
                    <a:lnTo>
                      <a:pt x="15" y="54"/>
                    </a:lnTo>
                    <a:lnTo>
                      <a:pt x="24" y="21"/>
                    </a:lnTo>
                    <a:lnTo>
                      <a:pt x="30" y="0"/>
                    </a:lnTo>
                    <a:lnTo>
                      <a:pt x="21" y="8"/>
                    </a:lnTo>
                    <a:close/>
                  </a:path>
                </a:pathLst>
              </a:custGeom>
              <a:solidFill>
                <a:srgbClr val="FF9966"/>
              </a:solidFill>
              <a:ln w="9525">
                <a:noFill/>
                <a:round/>
                <a:headEnd/>
                <a:tailEnd/>
              </a:ln>
            </p:spPr>
            <p:txBody>
              <a:bodyPr/>
              <a:lstStyle/>
              <a:p>
                <a:endParaRPr lang="fr-FR"/>
              </a:p>
            </p:txBody>
          </p:sp>
          <p:sp>
            <p:nvSpPr>
              <p:cNvPr id="19518" name="Freeform 410"/>
              <p:cNvSpPr>
                <a:spLocks/>
              </p:cNvSpPr>
              <p:nvPr/>
            </p:nvSpPr>
            <p:spPr bwMode="auto">
              <a:xfrm>
                <a:off x="3440" y="1891"/>
                <a:ext cx="87" cy="142"/>
              </a:xfrm>
              <a:custGeom>
                <a:avLst/>
                <a:gdLst>
                  <a:gd name="T0" fmla="*/ 2 w 438"/>
                  <a:gd name="T1" fmla="*/ 0 h 706"/>
                  <a:gd name="T2" fmla="*/ 1 w 438"/>
                  <a:gd name="T3" fmla="*/ 1 h 706"/>
                  <a:gd name="T4" fmla="*/ 2 w 438"/>
                  <a:gd name="T5" fmla="*/ 2 h 706"/>
                  <a:gd name="T6" fmla="*/ 1 w 438"/>
                  <a:gd name="T7" fmla="*/ 1 h 706"/>
                  <a:gd name="T8" fmla="*/ 1 w 438"/>
                  <a:gd name="T9" fmla="*/ 1 h 706"/>
                  <a:gd name="T10" fmla="*/ 1 w 438"/>
                  <a:gd name="T11" fmla="*/ 1 h 706"/>
                  <a:gd name="T12" fmla="*/ 0 w 438"/>
                  <a:gd name="T13" fmla="*/ 1 h 706"/>
                  <a:gd name="T14" fmla="*/ 0 w 438"/>
                  <a:gd name="T15" fmla="*/ 3 h 706"/>
                  <a:gd name="T16" fmla="*/ 0 w 438"/>
                  <a:gd name="T17" fmla="*/ 4 h 706"/>
                  <a:gd name="T18" fmla="*/ 1 w 438"/>
                  <a:gd name="T19" fmla="*/ 4 h 706"/>
                  <a:gd name="T20" fmla="*/ 1 w 438"/>
                  <a:gd name="T21" fmla="*/ 4 h 706"/>
                  <a:gd name="T22" fmla="*/ 0 w 438"/>
                  <a:gd name="T23" fmla="*/ 5 h 706"/>
                  <a:gd name="T24" fmla="*/ 0 w 438"/>
                  <a:gd name="T25" fmla="*/ 6 h 706"/>
                  <a:gd name="T26" fmla="*/ 1 w 438"/>
                  <a:gd name="T27" fmla="*/ 5 h 706"/>
                  <a:gd name="T28" fmla="*/ 1 w 438"/>
                  <a:gd name="T29" fmla="*/ 5 h 706"/>
                  <a:gd name="T30" fmla="*/ 1 w 438"/>
                  <a:gd name="T31" fmla="*/ 4 h 706"/>
                  <a:gd name="T32" fmla="*/ 2 w 438"/>
                  <a:gd name="T33" fmla="*/ 4 h 706"/>
                  <a:gd name="T34" fmla="*/ 1 w 438"/>
                  <a:gd name="T35" fmla="*/ 4 h 706"/>
                  <a:gd name="T36" fmla="*/ 1 w 438"/>
                  <a:gd name="T37" fmla="*/ 4 h 706"/>
                  <a:gd name="T38" fmla="*/ 2 w 438"/>
                  <a:gd name="T39" fmla="*/ 3 h 706"/>
                  <a:gd name="T40" fmla="*/ 2 w 438"/>
                  <a:gd name="T41" fmla="*/ 3 h 706"/>
                  <a:gd name="T42" fmla="*/ 1 w 438"/>
                  <a:gd name="T43" fmla="*/ 2 h 706"/>
                  <a:gd name="T44" fmla="*/ 2 w 438"/>
                  <a:gd name="T45" fmla="*/ 2 h 706"/>
                  <a:gd name="T46" fmla="*/ 2 w 438"/>
                  <a:gd name="T47" fmla="*/ 1 h 706"/>
                  <a:gd name="T48" fmla="*/ 2 w 438"/>
                  <a:gd name="T49" fmla="*/ 2 h 706"/>
                  <a:gd name="T50" fmla="*/ 2 w 438"/>
                  <a:gd name="T51" fmla="*/ 1 h 706"/>
                  <a:gd name="T52" fmla="*/ 3 w 438"/>
                  <a:gd name="T53" fmla="*/ 2 h 706"/>
                  <a:gd name="T54" fmla="*/ 3 w 438"/>
                  <a:gd name="T55" fmla="*/ 3 h 706"/>
                  <a:gd name="T56" fmla="*/ 3 w 438"/>
                  <a:gd name="T57" fmla="*/ 3 h 706"/>
                  <a:gd name="T58" fmla="*/ 3 w 438"/>
                  <a:gd name="T59" fmla="*/ 2 h 706"/>
                  <a:gd name="T60" fmla="*/ 3 w 438"/>
                  <a:gd name="T61" fmla="*/ 1 h 706"/>
                  <a:gd name="T62" fmla="*/ 2 w 438"/>
                  <a:gd name="T63" fmla="*/ 0 h 706"/>
                  <a:gd name="T64" fmla="*/ 2 w 438"/>
                  <a:gd name="T65" fmla="*/ 0 h 7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8"/>
                  <a:gd name="T100" fmla="*/ 0 h 706"/>
                  <a:gd name="T101" fmla="*/ 438 w 438"/>
                  <a:gd name="T102" fmla="*/ 706 h 7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8" h="706">
                    <a:moveTo>
                      <a:pt x="267" y="0"/>
                    </a:moveTo>
                    <a:lnTo>
                      <a:pt x="195" y="0"/>
                    </a:lnTo>
                    <a:lnTo>
                      <a:pt x="142" y="26"/>
                    </a:lnTo>
                    <a:lnTo>
                      <a:pt x="175" y="65"/>
                    </a:lnTo>
                    <a:lnTo>
                      <a:pt x="182" y="145"/>
                    </a:lnTo>
                    <a:lnTo>
                      <a:pt x="198" y="194"/>
                    </a:lnTo>
                    <a:lnTo>
                      <a:pt x="172" y="169"/>
                    </a:lnTo>
                    <a:lnTo>
                      <a:pt x="161" y="98"/>
                    </a:lnTo>
                    <a:lnTo>
                      <a:pt x="106" y="39"/>
                    </a:lnTo>
                    <a:lnTo>
                      <a:pt x="85" y="80"/>
                    </a:lnTo>
                    <a:lnTo>
                      <a:pt x="61" y="131"/>
                    </a:lnTo>
                    <a:lnTo>
                      <a:pt x="92" y="185"/>
                    </a:lnTo>
                    <a:lnTo>
                      <a:pt x="89" y="211"/>
                    </a:lnTo>
                    <a:lnTo>
                      <a:pt x="50" y="168"/>
                    </a:lnTo>
                    <a:lnTo>
                      <a:pt x="40" y="232"/>
                    </a:lnTo>
                    <a:lnTo>
                      <a:pt x="22" y="326"/>
                    </a:lnTo>
                    <a:lnTo>
                      <a:pt x="10" y="425"/>
                    </a:lnTo>
                    <a:lnTo>
                      <a:pt x="0" y="490"/>
                    </a:lnTo>
                    <a:lnTo>
                      <a:pt x="8" y="541"/>
                    </a:lnTo>
                    <a:lnTo>
                      <a:pt x="91" y="498"/>
                    </a:lnTo>
                    <a:lnTo>
                      <a:pt x="152" y="501"/>
                    </a:lnTo>
                    <a:lnTo>
                      <a:pt x="120" y="516"/>
                    </a:lnTo>
                    <a:lnTo>
                      <a:pt x="83" y="524"/>
                    </a:lnTo>
                    <a:lnTo>
                      <a:pt x="34" y="561"/>
                    </a:lnTo>
                    <a:lnTo>
                      <a:pt x="8" y="616"/>
                    </a:lnTo>
                    <a:lnTo>
                      <a:pt x="45" y="706"/>
                    </a:lnTo>
                    <a:lnTo>
                      <a:pt x="61" y="651"/>
                    </a:lnTo>
                    <a:lnTo>
                      <a:pt x="181" y="586"/>
                    </a:lnTo>
                    <a:lnTo>
                      <a:pt x="189" y="551"/>
                    </a:lnTo>
                    <a:lnTo>
                      <a:pt x="105" y="583"/>
                    </a:lnTo>
                    <a:lnTo>
                      <a:pt x="105" y="560"/>
                    </a:lnTo>
                    <a:lnTo>
                      <a:pt x="152" y="541"/>
                    </a:lnTo>
                    <a:lnTo>
                      <a:pt x="177" y="520"/>
                    </a:lnTo>
                    <a:lnTo>
                      <a:pt x="199" y="516"/>
                    </a:lnTo>
                    <a:lnTo>
                      <a:pt x="196" y="473"/>
                    </a:lnTo>
                    <a:lnTo>
                      <a:pt x="142" y="473"/>
                    </a:lnTo>
                    <a:lnTo>
                      <a:pt x="108" y="476"/>
                    </a:lnTo>
                    <a:lnTo>
                      <a:pt x="134" y="455"/>
                    </a:lnTo>
                    <a:lnTo>
                      <a:pt x="181" y="451"/>
                    </a:lnTo>
                    <a:lnTo>
                      <a:pt x="212" y="426"/>
                    </a:lnTo>
                    <a:lnTo>
                      <a:pt x="218" y="352"/>
                    </a:lnTo>
                    <a:lnTo>
                      <a:pt x="199" y="313"/>
                    </a:lnTo>
                    <a:lnTo>
                      <a:pt x="152" y="242"/>
                    </a:lnTo>
                    <a:lnTo>
                      <a:pt x="184" y="266"/>
                    </a:lnTo>
                    <a:lnTo>
                      <a:pt x="218" y="327"/>
                    </a:lnTo>
                    <a:lnTo>
                      <a:pt x="243" y="294"/>
                    </a:lnTo>
                    <a:lnTo>
                      <a:pt x="250" y="215"/>
                    </a:lnTo>
                    <a:lnTo>
                      <a:pt x="228" y="112"/>
                    </a:lnTo>
                    <a:lnTo>
                      <a:pt x="246" y="144"/>
                    </a:lnTo>
                    <a:lnTo>
                      <a:pt x="265" y="214"/>
                    </a:lnTo>
                    <a:lnTo>
                      <a:pt x="297" y="202"/>
                    </a:lnTo>
                    <a:lnTo>
                      <a:pt x="279" y="137"/>
                    </a:lnTo>
                    <a:lnTo>
                      <a:pt x="319" y="202"/>
                    </a:lnTo>
                    <a:lnTo>
                      <a:pt x="322" y="279"/>
                    </a:lnTo>
                    <a:lnTo>
                      <a:pt x="322" y="356"/>
                    </a:lnTo>
                    <a:lnTo>
                      <a:pt x="373" y="426"/>
                    </a:lnTo>
                    <a:lnTo>
                      <a:pt x="420" y="436"/>
                    </a:lnTo>
                    <a:lnTo>
                      <a:pt x="438" y="410"/>
                    </a:lnTo>
                    <a:lnTo>
                      <a:pt x="381" y="317"/>
                    </a:lnTo>
                    <a:lnTo>
                      <a:pt x="373" y="239"/>
                    </a:lnTo>
                    <a:lnTo>
                      <a:pt x="363" y="162"/>
                    </a:lnTo>
                    <a:lnTo>
                      <a:pt x="334" y="123"/>
                    </a:lnTo>
                    <a:lnTo>
                      <a:pt x="315" y="67"/>
                    </a:lnTo>
                    <a:lnTo>
                      <a:pt x="304" y="42"/>
                    </a:lnTo>
                    <a:lnTo>
                      <a:pt x="275" y="29"/>
                    </a:lnTo>
                    <a:lnTo>
                      <a:pt x="267" y="0"/>
                    </a:lnTo>
                    <a:close/>
                  </a:path>
                </a:pathLst>
              </a:custGeom>
              <a:solidFill>
                <a:srgbClr val="00B2B2"/>
              </a:solidFill>
              <a:ln w="9525">
                <a:noFill/>
                <a:round/>
                <a:headEnd/>
                <a:tailEnd/>
              </a:ln>
            </p:spPr>
            <p:txBody>
              <a:bodyPr/>
              <a:lstStyle/>
              <a:p>
                <a:endParaRPr lang="fr-FR"/>
              </a:p>
            </p:txBody>
          </p:sp>
          <p:sp>
            <p:nvSpPr>
              <p:cNvPr id="19519" name="Freeform 411"/>
              <p:cNvSpPr>
                <a:spLocks/>
              </p:cNvSpPr>
              <p:nvPr/>
            </p:nvSpPr>
            <p:spPr bwMode="auto">
              <a:xfrm>
                <a:off x="3535" y="1909"/>
                <a:ext cx="87" cy="109"/>
              </a:xfrm>
              <a:custGeom>
                <a:avLst/>
                <a:gdLst>
                  <a:gd name="T0" fmla="*/ 1 w 435"/>
                  <a:gd name="T1" fmla="*/ 0 h 545"/>
                  <a:gd name="T2" fmla="*/ 2 w 435"/>
                  <a:gd name="T3" fmla="*/ 0 h 545"/>
                  <a:gd name="T4" fmla="*/ 2 w 435"/>
                  <a:gd name="T5" fmla="*/ 0 h 545"/>
                  <a:gd name="T6" fmla="*/ 2 w 435"/>
                  <a:gd name="T7" fmla="*/ 1 h 545"/>
                  <a:gd name="T8" fmla="*/ 2 w 435"/>
                  <a:gd name="T9" fmla="*/ 1 h 545"/>
                  <a:gd name="T10" fmla="*/ 2 w 435"/>
                  <a:gd name="T11" fmla="*/ 0 h 545"/>
                  <a:gd name="T12" fmla="*/ 2 w 435"/>
                  <a:gd name="T13" fmla="*/ 0 h 545"/>
                  <a:gd name="T14" fmla="*/ 2 w 435"/>
                  <a:gd name="T15" fmla="*/ 1 h 545"/>
                  <a:gd name="T16" fmla="*/ 2 w 435"/>
                  <a:gd name="T17" fmla="*/ 1 h 545"/>
                  <a:gd name="T18" fmla="*/ 2 w 435"/>
                  <a:gd name="T19" fmla="*/ 2 h 545"/>
                  <a:gd name="T20" fmla="*/ 2 w 435"/>
                  <a:gd name="T21" fmla="*/ 2 h 545"/>
                  <a:gd name="T22" fmla="*/ 2 w 435"/>
                  <a:gd name="T23" fmla="*/ 1 h 545"/>
                  <a:gd name="T24" fmla="*/ 3 w 435"/>
                  <a:gd name="T25" fmla="*/ 1 h 545"/>
                  <a:gd name="T26" fmla="*/ 3 w 435"/>
                  <a:gd name="T27" fmla="*/ 1 h 545"/>
                  <a:gd name="T28" fmla="*/ 3 w 435"/>
                  <a:gd name="T29" fmla="*/ 2 h 545"/>
                  <a:gd name="T30" fmla="*/ 3 w 435"/>
                  <a:gd name="T31" fmla="*/ 2 h 545"/>
                  <a:gd name="T32" fmla="*/ 3 w 435"/>
                  <a:gd name="T33" fmla="*/ 2 h 545"/>
                  <a:gd name="T34" fmla="*/ 3 w 435"/>
                  <a:gd name="T35" fmla="*/ 3 h 545"/>
                  <a:gd name="T36" fmla="*/ 3 w 435"/>
                  <a:gd name="T37" fmla="*/ 3 h 545"/>
                  <a:gd name="T38" fmla="*/ 3 w 435"/>
                  <a:gd name="T39" fmla="*/ 3 h 545"/>
                  <a:gd name="T40" fmla="*/ 3 w 435"/>
                  <a:gd name="T41" fmla="*/ 3 h 545"/>
                  <a:gd name="T42" fmla="*/ 3 w 435"/>
                  <a:gd name="T43" fmla="*/ 3 h 545"/>
                  <a:gd name="T44" fmla="*/ 3 w 435"/>
                  <a:gd name="T45" fmla="*/ 4 h 545"/>
                  <a:gd name="T46" fmla="*/ 3 w 435"/>
                  <a:gd name="T47" fmla="*/ 4 h 545"/>
                  <a:gd name="T48" fmla="*/ 3 w 435"/>
                  <a:gd name="T49" fmla="*/ 4 h 545"/>
                  <a:gd name="T50" fmla="*/ 2 w 435"/>
                  <a:gd name="T51" fmla="*/ 4 h 545"/>
                  <a:gd name="T52" fmla="*/ 3 w 435"/>
                  <a:gd name="T53" fmla="*/ 4 h 545"/>
                  <a:gd name="T54" fmla="*/ 2 w 435"/>
                  <a:gd name="T55" fmla="*/ 4 h 545"/>
                  <a:gd name="T56" fmla="*/ 2 w 435"/>
                  <a:gd name="T57" fmla="*/ 3 h 545"/>
                  <a:gd name="T58" fmla="*/ 2 w 435"/>
                  <a:gd name="T59" fmla="*/ 3 h 545"/>
                  <a:gd name="T60" fmla="*/ 2 w 435"/>
                  <a:gd name="T61" fmla="*/ 2 h 545"/>
                  <a:gd name="T62" fmla="*/ 2 w 435"/>
                  <a:gd name="T63" fmla="*/ 2 h 545"/>
                  <a:gd name="T64" fmla="*/ 2 w 435"/>
                  <a:gd name="T65" fmla="*/ 3 h 545"/>
                  <a:gd name="T66" fmla="*/ 2 w 435"/>
                  <a:gd name="T67" fmla="*/ 4 h 545"/>
                  <a:gd name="T68" fmla="*/ 2 w 435"/>
                  <a:gd name="T69" fmla="*/ 4 h 545"/>
                  <a:gd name="T70" fmla="*/ 1 w 435"/>
                  <a:gd name="T71" fmla="*/ 4 h 545"/>
                  <a:gd name="T72" fmla="*/ 1 w 435"/>
                  <a:gd name="T73" fmla="*/ 4 h 545"/>
                  <a:gd name="T74" fmla="*/ 0 w 435"/>
                  <a:gd name="T75" fmla="*/ 4 h 545"/>
                  <a:gd name="T76" fmla="*/ 0 w 435"/>
                  <a:gd name="T77" fmla="*/ 4 h 545"/>
                  <a:gd name="T78" fmla="*/ 0 w 435"/>
                  <a:gd name="T79" fmla="*/ 4 h 545"/>
                  <a:gd name="T80" fmla="*/ 0 w 435"/>
                  <a:gd name="T81" fmla="*/ 3 h 545"/>
                  <a:gd name="T82" fmla="*/ 1 w 435"/>
                  <a:gd name="T83" fmla="*/ 2 h 545"/>
                  <a:gd name="T84" fmla="*/ 1 w 435"/>
                  <a:gd name="T85" fmla="*/ 2 h 545"/>
                  <a:gd name="T86" fmla="*/ 1 w 435"/>
                  <a:gd name="T87" fmla="*/ 2 h 545"/>
                  <a:gd name="T88" fmla="*/ 0 w 435"/>
                  <a:gd name="T89" fmla="*/ 3 h 545"/>
                  <a:gd name="T90" fmla="*/ 0 w 435"/>
                  <a:gd name="T91" fmla="*/ 3 h 545"/>
                  <a:gd name="T92" fmla="*/ 0 w 435"/>
                  <a:gd name="T93" fmla="*/ 2 h 545"/>
                  <a:gd name="T94" fmla="*/ 0 w 435"/>
                  <a:gd name="T95" fmla="*/ 2 h 545"/>
                  <a:gd name="T96" fmla="*/ 0 w 435"/>
                  <a:gd name="T97" fmla="*/ 1 h 545"/>
                  <a:gd name="T98" fmla="*/ 1 w 435"/>
                  <a:gd name="T99" fmla="*/ 1 h 545"/>
                  <a:gd name="T100" fmla="*/ 1 w 435"/>
                  <a:gd name="T101" fmla="*/ 0 h 54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5"/>
                  <a:gd name="T154" fmla="*/ 0 h 545"/>
                  <a:gd name="T155" fmla="*/ 435 w 435"/>
                  <a:gd name="T156" fmla="*/ 545 h 54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5" h="545">
                    <a:moveTo>
                      <a:pt x="146" y="0"/>
                    </a:moveTo>
                    <a:lnTo>
                      <a:pt x="202" y="0"/>
                    </a:lnTo>
                    <a:lnTo>
                      <a:pt x="210" y="56"/>
                    </a:lnTo>
                    <a:lnTo>
                      <a:pt x="205" y="114"/>
                    </a:lnTo>
                    <a:lnTo>
                      <a:pt x="234" y="114"/>
                    </a:lnTo>
                    <a:lnTo>
                      <a:pt x="236" y="10"/>
                    </a:lnTo>
                    <a:lnTo>
                      <a:pt x="297" y="58"/>
                    </a:lnTo>
                    <a:lnTo>
                      <a:pt x="307" y="87"/>
                    </a:lnTo>
                    <a:lnTo>
                      <a:pt x="274" y="128"/>
                    </a:lnTo>
                    <a:lnTo>
                      <a:pt x="245" y="193"/>
                    </a:lnTo>
                    <a:lnTo>
                      <a:pt x="274" y="207"/>
                    </a:lnTo>
                    <a:lnTo>
                      <a:pt x="298" y="159"/>
                    </a:lnTo>
                    <a:lnTo>
                      <a:pt x="318" y="111"/>
                    </a:lnTo>
                    <a:lnTo>
                      <a:pt x="336" y="160"/>
                    </a:lnTo>
                    <a:lnTo>
                      <a:pt x="365" y="233"/>
                    </a:lnTo>
                    <a:lnTo>
                      <a:pt x="375" y="280"/>
                    </a:lnTo>
                    <a:lnTo>
                      <a:pt x="333" y="300"/>
                    </a:lnTo>
                    <a:lnTo>
                      <a:pt x="328" y="330"/>
                    </a:lnTo>
                    <a:lnTo>
                      <a:pt x="372" y="319"/>
                    </a:lnTo>
                    <a:lnTo>
                      <a:pt x="384" y="320"/>
                    </a:lnTo>
                    <a:lnTo>
                      <a:pt x="407" y="359"/>
                    </a:lnTo>
                    <a:lnTo>
                      <a:pt x="397" y="436"/>
                    </a:lnTo>
                    <a:lnTo>
                      <a:pt x="435" y="445"/>
                    </a:lnTo>
                    <a:lnTo>
                      <a:pt x="376" y="466"/>
                    </a:lnTo>
                    <a:lnTo>
                      <a:pt x="336" y="531"/>
                    </a:lnTo>
                    <a:lnTo>
                      <a:pt x="299" y="497"/>
                    </a:lnTo>
                    <a:lnTo>
                      <a:pt x="342" y="457"/>
                    </a:lnTo>
                    <a:lnTo>
                      <a:pt x="303" y="461"/>
                    </a:lnTo>
                    <a:lnTo>
                      <a:pt x="260" y="418"/>
                    </a:lnTo>
                    <a:lnTo>
                      <a:pt x="229" y="359"/>
                    </a:lnTo>
                    <a:lnTo>
                      <a:pt x="234" y="246"/>
                    </a:lnTo>
                    <a:lnTo>
                      <a:pt x="205" y="291"/>
                    </a:lnTo>
                    <a:lnTo>
                      <a:pt x="205" y="398"/>
                    </a:lnTo>
                    <a:lnTo>
                      <a:pt x="219" y="485"/>
                    </a:lnTo>
                    <a:lnTo>
                      <a:pt x="192" y="505"/>
                    </a:lnTo>
                    <a:lnTo>
                      <a:pt x="142" y="520"/>
                    </a:lnTo>
                    <a:lnTo>
                      <a:pt x="98" y="540"/>
                    </a:lnTo>
                    <a:lnTo>
                      <a:pt x="45" y="545"/>
                    </a:lnTo>
                    <a:lnTo>
                      <a:pt x="11" y="536"/>
                    </a:lnTo>
                    <a:lnTo>
                      <a:pt x="25" y="485"/>
                    </a:lnTo>
                    <a:lnTo>
                      <a:pt x="59" y="344"/>
                    </a:lnTo>
                    <a:lnTo>
                      <a:pt x="103" y="275"/>
                    </a:lnTo>
                    <a:lnTo>
                      <a:pt x="88" y="213"/>
                    </a:lnTo>
                    <a:lnTo>
                      <a:pt x="64" y="246"/>
                    </a:lnTo>
                    <a:lnTo>
                      <a:pt x="35" y="349"/>
                    </a:lnTo>
                    <a:lnTo>
                      <a:pt x="0" y="383"/>
                    </a:lnTo>
                    <a:lnTo>
                      <a:pt x="0" y="300"/>
                    </a:lnTo>
                    <a:lnTo>
                      <a:pt x="25" y="213"/>
                    </a:lnTo>
                    <a:lnTo>
                      <a:pt x="55" y="149"/>
                    </a:lnTo>
                    <a:lnTo>
                      <a:pt x="98" y="95"/>
                    </a:lnTo>
                    <a:lnTo>
                      <a:pt x="146" y="0"/>
                    </a:lnTo>
                    <a:close/>
                  </a:path>
                </a:pathLst>
              </a:custGeom>
              <a:solidFill>
                <a:srgbClr val="00B2B2"/>
              </a:solidFill>
              <a:ln w="9525">
                <a:noFill/>
                <a:round/>
                <a:headEnd/>
                <a:tailEnd/>
              </a:ln>
            </p:spPr>
            <p:txBody>
              <a:bodyPr/>
              <a:lstStyle/>
              <a:p>
                <a:endParaRPr lang="fr-FR"/>
              </a:p>
            </p:txBody>
          </p:sp>
          <p:sp>
            <p:nvSpPr>
              <p:cNvPr id="19520" name="Freeform 412"/>
              <p:cNvSpPr>
                <a:spLocks/>
              </p:cNvSpPr>
              <p:nvPr/>
            </p:nvSpPr>
            <p:spPr bwMode="auto">
              <a:xfrm>
                <a:off x="3583" y="2098"/>
                <a:ext cx="30" cy="26"/>
              </a:xfrm>
              <a:custGeom>
                <a:avLst/>
                <a:gdLst>
                  <a:gd name="T0" fmla="*/ 1 w 150"/>
                  <a:gd name="T1" fmla="*/ 0 h 129"/>
                  <a:gd name="T2" fmla="*/ 1 w 150"/>
                  <a:gd name="T3" fmla="*/ 0 h 129"/>
                  <a:gd name="T4" fmla="*/ 1 w 150"/>
                  <a:gd name="T5" fmla="*/ 0 h 129"/>
                  <a:gd name="T6" fmla="*/ 1 w 150"/>
                  <a:gd name="T7" fmla="*/ 0 h 129"/>
                  <a:gd name="T8" fmla="*/ 1 w 150"/>
                  <a:gd name="T9" fmla="*/ 0 h 129"/>
                  <a:gd name="T10" fmla="*/ 1 w 150"/>
                  <a:gd name="T11" fmla="*/ 0 h 129"/>
                  <a:gd name="T12" fmla="*/ 1 w 150"/>
                  <a:gd name="T13" fmla="*/ 0 h 129"/>
                  <a:gd name="T14" fmla="*/ 1 w 150"/>
                  <a:gd name="T15" fmla="*/ 0 h 129"/>
                  <a:gd name="T16" fmla="*/ 1 w 150"/>
                  <a:gd name="T17" fmla="*/ 1 h 129"/>
                  <a:gd name="T18" fmla="*/ 1 w 150"/>
                  <a:gd name="T19" fmla="*/ 1 h 129"/>
                  <a:gd name="T20" fmla="*/ 1 w 150"/>
                  <a:gd name="T21" fmla="*/ 1 h 129"/>
                  <a:gd name="T22" fmla="*/ 1 w 150"/>
                  <a:gd name="T23" fmla="*/ 1 h 129"/>
                  <a:gd name="T24" fmla="*/ 1 w 150"/>
                  <a:gd name="T25" fmla="*/ 1 h 129"/>
                  <a:gd name="T26" fmla="*/ 1 w 150"/>
                  <a:gd name="T27" fmla="*/ 1 h 129"/>
                  <a:gd name="T28" fmla="*/ 1 w 150"/>
                  <a:gd name="T29" fmla="*/ 1 h 129"/>
                  <a:gd name="T30" fmla="*/ 1 w 150"/>
                  <a:gd name="T31" fmla="*/ 1 h 129"/>
                  <a:gd name="T32" fmla="*/ 1 w 150"/>
                  <a:gd name="T33" fmla="*/ 1 h 129"/>
                  <a:gd name="T34" fmla="*/ 0 w 150"/>
                  <a:gd name="T35" fmla="*/ 1 h 129"/>
                  <a:gd name="T36" fmla="*/ 0 w 150"/>
                  <a:gd name="T37" fmla="*/ 1 h 129"/>
                  <a:gd name="T38" fmla="*/ 0 w 150"/>
                  <a:gd name="T39" fmla="*/ 1 h 129"/>
                  <a:gd name="T40" fmla="*/ 0 w 150"/>
                  <a:gd name="T41" fmla="*/ 1 h 129"/>
                  <a:gd name="T42" fmla="*/ 0 w 150"/>
                  <a:gd name="T43" fmla="*/ 1 h 129"/>
                  <a:gd name="T44" fmla="*/ 0 w 150"/>
                  <a:gd name="T45" fmla="*/ 1 h 129"/>
                  <a:gd name="T46" fmla="*/ 0 w 150"/>
                  <a:gd name="T47" fmla="*/ 1 h 129"/>
                  <a:gd name="T48" fmla="*/ 0 w 150"/>
                  <a:gd name="T49" fmla="*/ 1 h 129"/>
                  <a:gd name="T50" fmla="*/ 0 w 150"/>
                  <a:gd name="T51" fmla="*/ 0 h 129"/>
                  <a:gd name="T52" fmla="*/ 0 w 150"/>
                  <a:gd name="T53" fmla="*/ 0 h 129"/>
                  <a:gd name="T54" fmla="*/ 0 w 150"/>
                  <a:gd name="T55" fmla="*/ 0 h 129"/>
                  <a:gd name="T56" fmla="*/ 0 w 150"/>
                  <a:gd name="T57" fmla="*/ 0 h 129"/>
                  <a:gd name="T58" fmla="*/ 0 w 150"/>
                  <a:gd name="T59" fmla="*/ 0 h 129"/>
                  <a:gd name="T60" fmla="*/ 0 w 150"/>
                  <a:gd name="T61" fmla="*/ 0 h 129"/>
                  <a:gd name="T62" fmla="*/ 0 w 150"/>
                  <a:gd name="T63" fmla="*/ 0 h 129"/>
                  <a:gd name="T64" fmla="*/ 1 w 150"/>
                  <a:gd name="T65" fmla="*/ 0 h 1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0"/>
                  <a:gd name="T100" fmla="*/ 0 h 129"/>
                  <a:gd name="T101" fmla="*/ 150 w 150"/>
                  <a:gd name="T102" fmla="*/ 129 h 1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0" h="129">
                    <a:moveTo>
                      <a:pt x="75" y="0"/>
                    </a:moveTo>
                    <a:lnTo>
                      <a:pt x="90" y="1"/>
                    </a:lnTo>
                    <a:lnTo>
                      <a:pt x="104" y="6"/>
                    </a:lnTo>
                    <a:lnTo>
                      <a:pt x="117" y="11"/>
                    </a:lnTo>
                    <a:lnTo>
                      <a:pt x="128" y="19"/>
                    </a:lnTo>
                    <a:lnTo>
                      <a:pt x="137" y="29"/>
                    </a:lnTo>
                    <a:lnTo>
                      <a:pt x="144" y="40"/>
                    </a:lnTo>
                    <a:lnTo>
                      <a:pt x="149" y="53"/>
                    </a:lnTo>
                    <a:lnTo>
                      <a:pt x="150" y="65"/>
                    </a:lnTo>
                    <a:lnTo>
                      <a:pt x="149" y="78"/>
                    </a:lnTo>
                    <a:lnTo>
                      <a:pt x="144" y="90"/>
                    </a:lnTo>
                    <a:lnTo>
                      <a:pt x="137" y="101"/>
                    </a:lnTo>
                    <a:lnTo>
                      <a:pt x="128" y="111"/>
                    </a:lnTo>
                    <a:lnTo>
                      <a:pt x="117" y="118"/>
                    </a:lnTo>
                    <a:lnTo>
                      <a:pt x="104" y="125"/>
                    </a:lnTo>
                    <a:lnTo>
                      <a:pt x="90" y="128"/>
                    </a:lnTo>
                    <a:lnTo>
                      <a:pt x="75" y="129"/>
                    </a:lnTo>
                    <a:lnTo>
                      <a:pt x="60" y="128"/>
                    </a:lnTo>
                    <a:lnTo>
                      <a:pt x="46" y="125"/>
                    </a:lnTo>
                    <a:lnTo>
                      <a:pt x="34" y="118"/>
                    </a:lnTo>
                    <a:lnTo>
                      <a:pt x="22" y="111"/>
                    </a:lnTo>
                    <a:lnTo>
                      <a:pt x="13" y="101"/>
                    </a:lnTo>
                    <a:lnTo>
                      <a:pt x="6" y="90"/>
                    </a:lnTo>
                    <a:lnTo>
                      <a:pt x="2" y="78"/>
                    </a:lnTo>
                    <a:lnTo>
                      <a:pt x="0" y="65"/>
                    </a:lnTo>
                    <a:lnTo>
                      <a:pt x="2" y="53"/>
                    </a:lnTo>
                    <a:lnTo>
                      <a:pt x="6" y="40"/>
                    </a:lnTo>
                    <a:lnTo>
                      <a:pt x="13" y="29"/>
                    </a:lnTo>
                    <a:lnTo>
                      <a:pt x="22" y="19"/>
                    </a:lnTo>
                    <a:lnTo>
                      <a:pt x="34" y="11"/>
                    </a:lnTo>
                    <a:lnTo>
                      <a:pt x="46" y="6"/>
                    </a:lnTo>
                    <a:lnTo>
                      <a:pt x="60" y="1"/>
                    </a:lnTo>
                    <a:lnTo>
                      <a:pt x="75" y="0"/>
                    </a:lnTo>
                    <a:close/>
                  </a:path>
                </a:pathLst>
              </a:custGeom>
              <a:solidFill>
                <a:srgbClr val="FFFF99"/>
              </a:solidFill>
              <a:ln w="9525">
                <a:noFill/>
                <a:round/>
                <a:headEnd/>
                <a:tailEnd/>
              </a:ln>
            </p:spPr>
            <p:txBody>
              <a:bodyPr/>
              <a:lstStyle/>
              <a:p>
                <a:endParaRPr lang="fr-FR"/>
              </a:p>
            </p:txBody>
          </p:sp>
          <p:sp>
            <p:nvSpPr>
              <p:cNvPr id="19521" name="Freeform 413"/>
              <p:cNvSpPr>
                <a:spLocks/>
              </p:cNvSpPr>
              <p:nvPr/>
            </p:nvSpPr>
            <p:spPr bwMode="auto">
              <a:xfrm>
                <a:off x="3628" y="2075"/>
                <a:ext cx="30" cy="25"/>
              </a:xfrm>
              <a:custGeom>
                <a:avLst/>
                <a:gdLst>
                  <a:gd name="T0" fmla="*/ 1 w 149"/>
                  <a:gd name="T1" fmla="*/ 0 h 129"/>
                  <a:gd name="T2" fmla="*/ 1 w 149"/>
                  <a:gd name="T3" fmla="*/ 0 h 129"/>
                  <a:gd name="T4" fmla="*/ 1 w 149"/>
                  <a:gd name="T5" fmla="*/ 0 h 129"/>
                  <a:gd name="T6" fmla="*/ 1 w 149"/>
                  <a:gd name="T7" fmla="*/ 0 h 129"/>
                  <a:gd name="T8" fmla="*/ 1 w 149"/>
                  <a:gd name="T9" fmla="*/ 0 h 129"/>
                  <a:gd name="T10" fmla="*/ 1 w 149"/>
                  <a:gd name="T11" fmla="*/ 0 h 129"/>
                  <a:gd name="T12" fmla="*/ 1 w 149"/>
                  <a:gd name="T13" fmla="*/ 0 h 129"/>
                  <a:gd name="T14" fmla="*/ 1 w 149"/>
                  <a:gd name="T15" fmla="*/ 0 h 129"/>
                  <a:gd name="T16" fmla="*/ 1 w 149"/>
                  <a:gd name="T17" fmla="*/ 0 h 129"/>
                  <a:gd name="T18" fmla="*/ 1 w 149"/>
                  <a:gd name="T19" fmla="*/ 1 h 129"/>
                  <a:gd name="T20" fmla="*/ 1 w 149"/>
                  <a:gd name="T21" fmla="*/ 1 h 129"/>
                  <a:gd name="T22" fmla="*/ 1 w 149"/>
                  <a:gd name="T23" fmla="*/ 1 h 129"/>
                  <a:gd name="T24" fmla="*/ 1 w 149"/>
                  <a:gd name="T25" fmla="*/ 1 h 129"/>
                  <a:gd name="T26" fmla="*/ 1 w 149"/>
                  <a:gd name="T27" fmla="*/ 1 h 129"/>
                  <a:gd name="T28" fmla="*/ 1 w 149"/>
                  <a:gd name="T29" fmla="*/ 1 h 129"/>
                  <a:gd name="T30" fmla="*/ 1 w 149"/>
                  <a:gd name="T31" fmla="*/ 1 h 129"/>
                  <a:gd name="T32" fmla="*/ 1 w 149"/>
                  <a:gd name="T33" fmla="*/ 1 h 129"/>
                  <a:gd name="T34" fmla="*/ 0 w 149"/>
                  <a:gd name="T35" fmla="*/ 1 h 129"/>
                  <a:gd name="T36" fmla="*/ 0 w 149"/>
                  <a:gd name="T37" fmla="*/ 1 h 129"/>
                  <a:gd name="T38" fmla="*/ 0 w 149"/>
                  <a:gd name="T39" fmla="*/ 1 h 129"/>
                  <a:gd name="T40" fmla="*/ 0 w 149"/>
                  <a:gd name="T41" fmla="*/ 1 h 129"/>
                  <a:gd name="T42" fmla="*/ 0 w 149"/>
                  <a:gd name="T43" fmla="*/ 1 h 129"/>
                  <a:gd name="T44" fmla="*/ 0 w 149"/>
                  <a:gd name="T45" fmla="*/ 1 h 129"/>
                  <a:gd name="T46" fmla="*/ 0 w 149"/>
                  <a:gd name="T47" fmla="*/ 1 h 129"/>
                  <a:gd name="T48" fmla="*/ 0 w 149"/>
                  <a:gd name="T49" fmla="*/ 0 h 129"/>
                  <a:gd name="T50" fmla="*/ 0 w 149"/>
                  <a:gd name="T51" fmla="*/ 0 h 129"/>
                  <a:gd name="T52" fmla="*/ 0 w 149"/>
                  <a:gd name="T53" fmla="*/ 0 h 129"/>
                  <a:gd name="T54" fmla="*/ 0 w 149"/>
                  <a:gd name="T55" fmla="*/ 0 h 129"/>
                  <a:gd name="T56" fmla="*/ 0 w 149"/>
                  <a:gd name="T57" fmla="*/ 0 h 129"/>
                  <a:gd name="T58" fmla="*/ 0 w 149"/>
                  <a:gd name="T59" fmla="*/ 0 h 129"/>
                  <a:gd name="T60" fmla="*/ 0 w 149"/>
                  <a:gd name="T61" fmla="*/ 0 h 129"/>
                  <a:gd name="T62" fmla="*/ 0 w 149"/>
                  <a:gd name="T63" fmla="*/ 0 h 129"/>
                  <a:gd name="T64" fmla="*/ 1 w 149"/>
                  <a:gd name="T65" fmla="*/ 0 h 1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9"/>
                  <a:gd name="T100" fmla="*/ 0 h 129"/>
                  <a:gd name="T101" fmla="*/ 149 w 149"/>
                  <a:gd name="T102" fmla="*/ 129 h 1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9" h="129">
                    <a:moveTo>
                      <a:pt x="74" y="0"/>
                    </a:moveTo>
                    <a:lnTo>
                      <a:pt x="89" y="1"/>
                    </a:lnTo>
                    <a:lnTo>
                      <a:pt x="103" y="5"/>
                    </a:lnTo>
                    <a:lnTo>
                      <a:pt x="116" y="11"/>
                    </a:lnTo>
                    <a:lnTo>
                      <a:pt x="127" y="18"/>
                    </a:lnTo>
                    <a:lnTo>
                      <a:pt x="136" y="29"/>
                    </a:lnTo>
                    <a:lnTo>
                      <a:pt x="143" y="39"/>
                    </a:lnTo>
                    <a:lnTo>
                      <a:pt x="148" y="51"/>
                    </a:lnTo>
                    <a:lnTo>
                      <a:pt x="149" y="64"/>
                    </a:lnTo>
                    <a:lnTo>
                      <a:pt x="148" y="77"/>
                    </a:lnTo>
                    <a:lnTo>
                      <a:pt x="143" y="89"/>
                    </a:lnTo>
                    <a:lnTo>
                      <a:pt x="136" y="101"/>
                    </a:lnTo>
                    <a:lnTo>
                      <a:pt x="127" y="110"/>
                    </a:lnTo>
                    <a:lnTo>
                      <a:pt x="116" y="118"/>
                    </a:lnTo>
                    <a:lnTo>
                      <a:pt x="103" y="124"/>
                    </a:lnTo>
                    <a:lnTo>
                      <a:pt x="89" y="128"/>
                    </a:lnTo>
                    <a:lnTo>
                      <a:pt x="74" y="129"/>
                    </a:lnTo>
                    <a:lnTo>
                      <a:pt x="59" y="128"/>
                    </a:lnTo>
                    <a:lnTo>
                      <a:pt x="46" y="124"/>
                    </a:lnTo>
                    <a:lnTo>
                      <a:pt x="33" y="118"/>
                    </a:lnTo>
                    <a:lnTo>
                      <a:pt x="21" y="110"/>
                    </a:lnTo>
                    <a:lnTo>
                      <a:pt x="12" y="101"/>
                    </a:lnTo>
                    <a:lnTo>
                      <a:pt x="5" y="89"/>
                    </a:lnTo>
                    <a:lnTo>
                      <a:pt x="1" y="77"/>
                    </a:lnTo>
                    <a:lnTo>
                      <a:pt x="0" y="64"/>
                    </a:lnTo>
                    <a:lnTo>
                      <a:pt x="1" y="51"/>
                    </a:lnTo>
                    <a:lnTo>
                      <a:pt x="5" y="39"/>
                    </a:lnTo>
                    <a:lnTo>
                      <a:pt x="12" y="29"/>
                    </a:lnTo>
                    <a:lnTo>
                      <a:pt x="21" y="18"/>
                    </a:lnTo>
                    <a:lnTo>
                      <a:pt x="33" y="11"/>
                    </a:lnTo>
                    <a:lnTo>
                      <a:pt x="46" y="5"/>
                    </a:lnTo>
                    <a:lnTo>
                      <a:pt x="59" y="1"/>
                    </a:lnTo>
                    <a:lnTo>
                      <a:pt x="74" y="0"/>
                    </a:lnTo>
                    <a:close/>
                  </a:path>
                </a:pathLst>
              </a:custGeom>
              <a:solidFill>
                <a:srgbClr val="FFFF99"/>
              </a:solidFill>
              <a:ln w="9525">
                <a:noFill/>
                <a:round/>
                <a:headEnd/>
                <a:tailEnd/>
              </a:ln>
            </p:spPr>
            <p:txBody>
              <a:bodyPr/>
              <a:lstStyle/>
              <a:p>
                <a:endParaRPr lang="fr-FR"/>
              </a:p>
            </p:txBody>
          </p:sp>
          <p:sp>
            <p:nvSpPr>
              <p:cNvPr id="19522" name="Freeform 414"/>
              <p:cNvSpPr>
                <a:spLocks/>
              </p:cNvSpPr>
              <p:nvPr/>
            </p:nvSpPr>
            <p:spPr bwMode="auto">
              <a:xfrm>
                <a:off x="3485" y="2057"/>
                <a:ext cx="30" cy="26"/>
              </a:xfrm>
              <a:custGeom>
                <a:avLst/>
                <a:gdLst>
                  <a:gd name="T0" fmla="*/ 1 w 149"/>
                  <a:gd name="T1" fmla="*/ 0 h 129"/>
                  <a:gd name="T2" fmla="*/ 1 w 149"/>
                  <a:gd name="T3" fmla="*/ 0 h 129"/>
                  <a:gd name="T4" fmla="*/ 1 w 149"/>
                  <a:gd name="T5" fmla="*/ 0 h 129"/>
                  <a:gd name="T6" fmla="*/ 1 w 149"/>
                  <a:gd name="T7" fmla="*/ 0 h 129"/>
                  <a:gd name="T8" fmla="*/ 1 w 149"/>
                  <a:gd name="T9" fmla="*/ 0 h 129"/>
                  <a:gd name="T10" fmla="*/ 1 w 149"/>
                  <a:gd name="T11" fmla="*/ 0 h 129"/>
                  <a:gd name="T12" fmla="*/ 1 w 149"/>
                  <a:gd name="T13" fmla="*/ 0 h 129"/>
                  <a:gd name="T14" fmla="*/ 1 w 149"/>
                  <a:gd name="T15" fmla="*/ 0 h 129"/>
                  <a:gd name="T16" fmla="*/ 1 w 149"/>
                  <a:gd name="T17" fmla="*/ 1 h 129"/>
                  <a:gd name="T18" fmla="*/ 1 w 149"/>
                  <a:gd name="T19" fmla="*/ 1 h 129"/>
                  <a:gd name="T20" fmla="*/ 1 w 149"/>
                  <a:gd name="T21" fmla="*/ 1 h 129"/>
                  <a:gd name="T22" fmla="*/ 1 w 149"/>
                  <a:gd name="T23" fmla="*/ 1 h 129"/>
                  <a:gd name="T24" fmla="*/ 1 w 149"/>
                  <a:gd name="T25" fmla="*/ 1 h 129"/>
                  <a:gd name="T26" fmla="*/ 1 w 149"/>
                  <a:gd name="T27" fmla="*/ 1 h 129"/>
                  <a:gd name="T28" fmla="*/ 1 w 149"/>
                  <a:gd name="T29" fmla="*/ 1 h 129"/>
                  <a:gd name="T30" fmla="*/ 1 w 149"/>
                  <a:gd name="T31" fmla="*/ 1 h 129"/>
                  <a:gd name="T32" fmla="*/ 1 w 149"/>
                  <a:gd name="T33" fmla="*/ 1 h 129"/>
                  <a:gd name="T34" fmla="*/ 0 w 149"/>
                  <a:gd name="T35" fmla="*/ 1 h 129"/>
                  <a:gd name="T36" fmla="*/ 0 w 149"/>
                  <a:gd name="T37" fmla="*/ 1 h 129"/>
                  <a:gd name="T38" fmla="*/ 0 w 149"/>
                  <a:gd name="T39" fmla="*/ 1 h 129"/>
                  <a:gd name="T40" fmla="*/ 0 w 149"/>
                  <a:gd name="T41" fmla="*/ 1 h 129"/>
                  <a:gd name="T42" fmla="*/ 0 w 149"/>
                  <a:gd name="T43" fmla="*/ 1 h 129"/>
                  <a:gd name="T44" fmla="*/ 0 w 149"/>
                  <a:gd name="T45" fmla="*/ 1 h 129"/>
                  <a:gd name="T46" fmla="*/ 0 w 149"/>
                  <a:gd name="T47" fmla="*/ 1 h 129"/>
                  <a:gd name="T48" fmla="*/ 0 w 149"/>
                  <a:gd name="T49" fmla="*/ 1 h 129"/>
                  <a:gd name="T50" fmla="*/ 0 w 149"/>
                  <a:gd name="T51" fmla="*/ 0 h 129"/>
                  <a:gd name="T52" fmla="*/ 0 w 149"/>
                  <a:gd name="T53" fmla="*/ 0 h 129"/>
                  <a:gd name="T54" fmla="*/ 0 w 149"/>
                  <a:gd name="T55" fmla="*/ 0 h 129"/>
                  <a:gd name="T56" fmla="*/ 0 w 149"/>
                  <a:gd name="T57" fmla="*/ 0 h 129"/>
                  <a:gd name="T58" fmla="*/ 0 w 149"/>
                  <a:gd name="T59" fmla="*/ 0 h 129"/>
                  <a:gd name="T60" fmla="*/ 0 w 149"/>
                  <a:gd name="T61" fmla="*/ 0 h 129"/>
                  <a:gd name="T62" fmla="*/ 0 w 149"/>
                  <a:gd name="T63" fmla="*/ 0 h 129"/>
                  <a:gd name="T64" fmla="*/ 1 w 149"/>
                  <a:gd name="T65" fmla="*/ 0 h 1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9"/>
                  <a:gd name="T100" fmla="*/ 0 h 129"/>
                  <a:gd name="T101" fmla="*/ 149 w 149"/>
                  <a:gd name="T102" fmla="*/ 129 h 1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9" h="129">
                    <a:moveTo>
                      <a:pt x="75" y="0"/>
                    </a:moveTo>
                    <a:lnTo>
                      <a:pt x="90" y="1"/>
                    </a:lnTo>
                    <a:lnTo>
                      <a:pt x="103" y="5"/>
                    </a:lnTo>
                    <a:lnTo>
                      <a:pt x="116" y="11"/>
                    </a:lnTo>
                    <a:lnTo>
                      <a:pt x="127" y="18"/>
                    </a:lnTo>
                    <a:lnTo>
                      <a:pt x="137" y="29"/>
                    </a:lnTo>
                    <a:lnTo>
                      <a:pt x="144" y="39"/>
                    </a:lnTo>
                    <a:lnTo>
                      <a:pt x="148" y="52"/>
                    </a:lnTo>
                    <a:lnTo>
                      <a:pt x="149" y="64"/>
                    </a:lnTo>
                    <a:lnTo>
                      <a:pt x="148" y="77"/>
                    </a:lnTo>
                    <a:lnTo>
                      <a:pt x="144" y="89"/>
                    </a:lnTo>
                    <a:lnTo>
                      <a:pt x="137" y="101"/>
                    </a:lnTo>
                    <a:lnTo>
                      <a:pt x="127" y="110"/>
                    </a:lnTo>
                    <a:lnTo>
                      <a:pt x="116" y="118"/>
                    </a:lnTo>
                    <a:lnTo>
                      <a:pt x="103" y="124"/>
                    </a:lnTo>
                    <a:lnTo>
                      <a:pt x="90" y="128"/>
                    </a:lnTo>
                    <a:lnTo>
                      <a:pt x="75" y="129"/>
                    </a:lnTo>
                    <a:lnTo>
                      <a:pt x="60" y="128"/>
                    </a:lnTo>
                    <a:lnTo>
                      <a:pt x="46" y="124"/>
                    </a:lnTo>
                    <a:lnTo>
                      <a:pt x="33" y="118"/>
                    </a:lnTo>
                    <a:lnTo>
                      <a:pt x="22" y="110"/>
                    </a:lnTo>
                    <a:lnTo>
                      <a:pt x="13" y="101"/>
                    </a:lnTo>
                    <a:lnTo>
                      <a:pt x="6" y="89"/>
                    </a:lnTo>
                    <a:lnTo>
                      <a:pt x="1" y="77"/>
                    </a:lnTo>
                    <a:lnTo>
                      <a:pt x="0" y="64"/>
                    </a:lnTo>
                    <a:lnTo>
                      <a:pt x="1" y="52"/>
                    </a:lnTo>
                    <a:lnTo>
                      <a:pt x="6" y="39"/>
                    </a:lnTo>
                    <a:lnTo>
                      <a:pt x="13" y="29"/>
                    </a:lnTo>
                    <a:lnTo>
                      <a:pt x="22" y="18"/>
                    </a:lnTo>
                    <a:lnTo>
                      <a:pt x="33" y="11"/>
                    </a:lnTo>
                    <a:lnTo>
                      <a:pt x="46" y="5"/>
                    </a:lnTo>
                    <a:lnTo>
                      <a:pt x="60" y="1"/>
                    </a:lnTo>
                    <a:lnTo>
                      <a:pt x="75" y="0"/>
                    </a:lnTo>
                    <a:close/>
                  </a:path>
                </a:pathLst>
              </a:custGeom>
              <a:solidFill>
                <a:srgbClr val="FFFF99"/>
              </a:solidFill>
              <a:ln w="9525">
                <a:noFill/>
                <a:round/>
                <a:headEnd/>
                <a:tailEnd/>
              </a:ln>
            </p:spPr>
            <p:txBody>
              <a:bodyPr/>
              <a:lstStyle/>
              <a:p>
                <a:endParaRPr lang="fr-FR"/>
              </a:p>
            </p:txBody>
          </p:sp>
          <p:sp>
            <p:nvSpPr>
              <p:cNvPr id="19523" name="Freeform 415"/>
              <p:cNvSpPr>
                <a:spLocks/>
              </p:cNvSpPr>
              <p:nvPr/>
            </p:nvSpPr>
            <p:spPr bwMode="auto">
              <a:xfrm>
                <a:off x="3432" y="2092"/>
                <a:ext cx="30" cy="26"/>
              </a:xfrm>
              <a:custGeom>
                <a:avLst/>
                <a:gdLst>
                  <a:gd name="T0" fmla="*/ 1 w 151"/>
                  <a:gd name="T1" fmla="*/ 0 h 129"/>
                  <a:gd name="T2" fmla="*/ 1 w 151"/>
                  <a:gd name="T3" fmla="*/ 0 h 129"/>
                  <a:gd name="T4" fmla="*/ 1 w 151"/>
                  <a:gd name="T5" fmla="*/ 0 h 129"/>
                  <a:gd name="T6" fmla="*/ 1 w 151"/>
                  <a:gd name="T7" fmla="*/ 0 h 129"/>
                  <a:gd name="T8" fmla="*/ 1 w 151"/>
                  <a:gd name="T9" fmla="*/ 0 h 129"/>
                  <a:gd name="T10" fmla="*/ 1 w 151"/>
                  <a:gd name="T11" fmla="*/ 0 h 129"/>
                  <a:gd name="T12" fmla="*/ 1 w 151"/>
                  <a:gd name="T13" fmla="*/ 0 h 129"/>
                  <a:gd name="T14" fmla="*/ 1 w 151"/>
                  <a:gd name="T15" fmla="*/ 0 h 129"/>
                  <a:gd name="T16" fmla="*/ 1 w 151"/>
                  <a:gd name="T17" fmla="*/ 1 h 129"/>
                  <a:gd name="T18" fmla="*/ 1 w 151"/>
                  <a:gd name="T19" fmla="*/ 1 h 129"/>
                  <a:gd name="T20" fmla="*/ 1 w 151"/>
                  <a:gd name="T21" fmla="*/ 1 h 129"/>
                  <a:gd name="T22" fmla="*/ 1 w 151"/>
                  <a:gd name="T23" fmla="*/ 1 h 129"/>
                  <a:gd name="T24" fmla="*/ 1 w 151"/>
                  <a:gd name="T25" fmla="*/ 1 h 129"/>
                  <a:gd name="T26" fmla="*/ 1 w 151"/>
                  <a:gd name="T27" fmla="*/ 1 h 129"/>
                  <a:gd name="T28" fmla="*/ 1 w 151"/>
                  <a:gd name="T29" fmla="*/ 1 h 129"/>
                  <a:gd name="T30" fmla="*/ 1 w 151"/>
                  <a:gd name="T31" fmla="*/ 1 h 129"/>
                  <a:gd name="T32" fmla="*/ 1 w 151"/>
                  <a:gd name="T33" fmla="*/ 1 h 129"/>
                  <a:gd name="T34" fmla="*/ 0 w 151"/>
                  <a:gd name="T35" fmla="*/ 1 h 129"/>
                  <a:gd name="T36" fmla="*/ 0 w 151"/>
                  <a:gd name="T37" fmla="*/ 1 h 129"/>
                  <a:gd name="T38" fmla="*/ 0 w 151"/>
                  <a:gd name="T39" fmla="*/ 1 h 129"/>
                  <a:gd name="T40" fmla="*/ 0 w 151"/>
                  <a:gd name="T41" fmla="*/ 1 h 129"/>
                  <a:gd name="T42" fmla="*/ 0 w 151"/>
                  <a:gd name="T43" fmla="*/ 1 h 129"/>
                  <a:gd name="T44" fmla="*/ 0 w 151"/>
                  <a:gd name="T45" fmla="*/ 1 h 129"/>
                  <a:gd name="T46" fmla="*/ 0 w 151"/>
                  <a:gd name="T47" fmla="*/ 1 h 129"/>
                  <a:gd name="T48" fmla="*/ 0 w 151"/>
                  <a:gd name="T49" fmla="*/ 1 h 129"/>
                  <a:gd name="T50" fmla="*/ 0 w 151"/>
                  <a:gd name="T51" fmla="*/ 0 h 129"/>
                  <a:gd name="T52" fmla="*/ 0 w 151"/>
                  <a:gd name="T53" fmla="*/ 0 h 129"/>
                  <a:gd name="T54" fmla="*/ 0 w 151"/>
                  <a:gd name="T55" fmla="*/ 0 h 129"/>
                  <a:gd name="T56" fmla="*/ 0 w 151"/>
                  <a:gd name="T57" fmla="*/ 0 h 129"/>
                  <a:gd name="T58" fmla="*/ 0 w 151"/>
                  <a:gd name="T59" fmla="*/ 0 h 129"/>
                  <a:gd name="T60" fmla="*/ 0 w 151"/>
                  <a:gd name="T61" fmla="*/ 0 h 129"/>
                  <a:gd name="T62" fmla="*/ 0 w 151"/>
                  <a:gd name="T63" fmla="*/ 0 h 129"/>
                  <a:gd name="T64" fmla="*/ 1 w 151"/>
                  <a:gd name="T65" fmla="*/ 0 h 1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1"/>
                  <a:gd name="T100" fmla="*/ 0 h 129"/>
                  <a:gd name="T101" fmla="*/ 151 w 151"/>
                  <a:gd name="T102" fmla="*/ 129 h 1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1" h="129">
                    <a:moveTo>
                      <a:pt x="75" y="0"/>
                    </a:moveTo>
                    <a:lnTo>
                      <a:pt x="90" y="1"/>
                    </a:lnTo>
                    <a:lnTo>
                      <a:pt x="105" y="6"/>
                    </a:lnTo>
                    <a:lnTo>
                      <a:pt x="117" y="11"/>
                    </a:lnTo>
                    <a:lnTo>
                      <a:pt x="129" y="19"/>
                    </a:lnTo>
                    <a:lnTo>
                      <a:pt x="138" y="28"/>
                    </a:lnTo>
                    <a:lnTo>
                      <a:pt x="145" y="40"/>
                    </a:lnTo>
                    <a:lnTo>
                      <a:pt x="149" y="53"/>
                    </a:lnTo>
                    <a:lnTo>
                      <a:pt x="151" y="65"/>
                    </a:lnTo>
                    <a:lnTo>
                      <a:pt x="149" y="78"/>
                    </a:lnTo>
                    <a:lnTo>
                      <a:pt x="145" y="90"/>
                    </a:lnTo>
                    <a:lnTo>
                      <a:pt x="138" y="101"/>
                    </a:lnTo>
                    <a:lnTo>
                      <a:pt x="129" y="111"/>
                    </a:lnTo>
                    <a:lnTo>
                      <a:pt x="117" y="118"/>
                    </a:lnTo>
                    <a:lnTo>
                      <a:pt x="105" y="125"/>
                    </a:lnTo>
                    <a:lnTo>
                      <a:pt x="90" y="128"/>
                    </a:lnTo>
                    <a:lnTo>
                      <a:pt x="75" y="129"/>
                    </a:lnTo>
                    <a:lnTo>
                      <a:pt x="60" y="128"/>
                    </a:lnTo>
                    <a:lnTo>
                      <a:pt x="46" y="125"/>
                    </a:lnTo>
                    <a:lnTo>
                      <a:pt x="33" y="118"/>
                    </a:lnTo>
                    <a:lnTo>
                      <a:pt x="22" y="111"/>
                    </a:lnTo>
                    <a:lnTo>
                      <a:pt x="13" y="101"/>
                    </a:lnTo>
                    <a:lnTo>
                      <a:pt x="6" y="90"/>
                    </a:lnTo>
                    <a:lnTo>
                      <a:pt x="1" y="78"/>
                    </a:lnTo>
                    <a:lnTo>
                      <a:pt x="0" y="65"/>
                    </a:lnTo>
                    <a:lnTo>
                      <a:pt x="1" y="53"/>
                    </a:lnTo>
                    <a:lnTo>
                      <a:pt x="6" y="40"/>
                    </a:lnTo>
                    <a:lnTo>
                      <a:pt x="13" y="28"/>
                    </a:lnTo>
                    <a:lnTo>
                      <a:pt x="22" y="19"/>
                    </a:lnTo>
                    <a:lnTo>
                      <a:pt x="33" y="11"/>
                    </a:lnTo>
                    <a:lnTo>
                      <a:pt x="46" y="6"/>
                    </a:lnTo>
                    <a:lnTo>
                      <a:pt x="60" y="1"/>
                    </a:lnTo>
                    <a:lnTo>
                      <a:pt x="75" y="0"/>
                    </a:lnTo>
                    <a:close/>
                  </a:path>
                </a:pathLst>
              </a:custGeom>
              <a:solidFill>
                <a:srgbClr val="FFFF99"/>
              </a:solidFill>
              <a:ln w="9525">
                <a:noFill/>
                <a:round/>
                <a:headEnd/>
                <a:tailEnd/>
              </a:ln>
            </p:spPr>
            <p:txBody>
              <a:bodyPr/>
              <a:lstStyle/>
              <a:p>
                <a:endParaRPr lang="fr-FR"/>
              </a:p>
            </p:txBody>
          </p:sp>
          <p:sp>
            <p:nvSpPr>
              <p:cNvPr id="19524" name="Freeform 416"/>
              <p:cNvSpPr>
                <a:spLocks/>
              </p:cNvSpPr>
              <p:nvPr/>
            </p:nvSpPr>
            <p:spPr bwMode="auto">
              <a:xfrm>
                <a:off x="3425" y="2059"/>
                <a:ext cx="30" cy="26"/>
              </a:xfrm>
              <a:custGeom>
                <a:avLst/>
                <a:gdLst>
                  <a:gd name="T0" fmla="*/ 1 w 150"/>
                  <a:gd name="T1" fmla="*/ 0 h 130"/>
                  <a:gd name="T2" fmla="*/ 1 w 150"/>
                  <a:gd name="T3" fmla="*/ 0 h 130"/>
                  <a:gd name="T4" fmla="*/ 1 w 150"/>
                  <a:gd name="T5" fmla="*/ 0 h 130"/>
                  <a:gd name="T6" fmla="*/ 1 w 150"/>
                  <a:gd name="T7" fmla="*/ 0 h 130"/>
                  <a:gd name="T8" fmla="*/ 1 w 150"/>
                  <a:gd name="T9" fmla="*/ 0 h 130"/>
                  <a:gd name="T10" fmla="*/ 1 w 150"/>
                  <a:gd name="T11" fmla="*/ 0 h 130"/>
                  <a:gd name="T12" fmla="*/ 1 w 150"/>
                  <a:gd name="T13" fmla="*/ 0 h 130"/>
                  <a:gd name="T14" fmla="*/ 1 w 150"/>
                  <a:gd name="T15" fmla="*/ 0 h 130"/>
                  <a:gd name="T16" fmla="*/ 1 w 150"/>
                  <a:gd name="T17" fmla="*/ 1 h 130"/>
                  <a:gd name="T18" fmla="*/ 1 w 150"/>
                  <a:gd name="T19" fmla="*/ 1 h 130"/>
                  <a:gd name="T20" fmla="*/ 1 w 150"/>
                  <a:gd name="T21" fmla="*/ 1 h 130"/>
                  <a:gd name="T22" fmla="*/ 1 w 150"/>
                  <a:gd name="T23" fmla="*/ 1 h 130"/>
                  <a:gd name="T24" fmla="*/ 1 w 150"/>
                  <a:gd name="T25" fmla="*/ 1 h 130"/>
                  <a:gd name="T26" fmla="*/ 1 w 150"/>
                  <a:gd name="T27" fmla="*/ 1 h 130"/>
                  <a:gd name="T28" fmla="*/ 1 w 150"/>
                  <a:gd name="T29" fmla="*/ 1 h 130"/>
                  <a:gd name="T30" fmla="*/ 1 w 150"/>
                  <a:gd name="T31" fmla="*/ 1 h 130"/>
                  <a:gd name="T32" fmla="*/ 1 w 150"/>
                  <a:gd name="T33" fmla="*/ 1 h 130"/>
                  <a:gd name="T34" fmla="*/ 0 w 150"/>
                  <a:gd name="T35" fmla="*/ 1 h 130"/>
                  <a:gd name="T36" fmla="*/ 0 w 150"/>
                  <a:gd name="T37" fmla="*/ 1 h 130"/>
                  <a:gd name="T38" fmla="*/ 0 w 150"/>
                  <a:gd name="T39" fmla="*/ 1 h 130"/>
                  <a:gd name="T40" fmla="*/ 0 w 150"/>
                  <a:gd name="T41" fmla="*/ 1 h 130"/>
                  <a:gd name="T42" fmla="*/ 0 w 150"/>
                  <a:gd name="T43" fmla="*/ 1 h 130"/>
                  <a:gd name="T44" fmla="*/ 0 w 150"/>
                  <a:gd name="T45" fmla="*/ 1 h 130"/>
                  <a:gd name="T46" fmla="*/ 0 w 150"/>
                  <a:gd name="T47" fmla="*/ 1 h 130"/>
                  <a:gd name="T48" fmla="*/ 0 w 150"/>
                  <a:gd name="T49" fmla="*/ 1 h 130"/>
                  <a:gd name="T50" fmla="*/ 0 w 150"/>
                  <a:gd name="T51" fmla="*/ 0 h 130"/>
                  <a:gd name="T52" fmla="*/ 0 w 150"/>
                  <a:gd name="T53" fmla="*/ 0 h 130"/>
                  <a:gd name="T54" fmla="*/ 0 w 150"/>
                  <a:gd name="T55" fmla="*/ 0 h 130"/>
                  <a:gd name="T56" fmla="*/ 0 w 150"/>
                  <a:gd name="T57" fmla="*/ 0 h 130"/>
                  <a:gd name="T58" fmla="*/ 0 w 150"/>
                  <a:gd name="T59" fmla="*/ 0 h 130"/>
                  <a:gd name="T60" fmla="*/ 0 w 150"/>
                  <a:gd name="T61" fmla="*/ 0 h 130"/>
                  <a:gd name="T62" fmla="*/ 0 w 150"/>
                  <a:gd name="T63" fmla="*/ 0 h 130"/>
                  <a:gd name="T64" fmla="*/ 1 w 150"/>
                  <a:gd name="T65" fmla="*/ 0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0"/>
                  <a:gd name="T100" fmla="*/ 0 h 130"/>
                  <a:gd name="T101" fmla="*/ 150 w 150"/>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0" h="130">
                    <a:moveTo>
                      <a:pt x="76" y="0"/>
                    </a:moveTo>
                    <a:lnTo>
                      <a:pt x="91" y="1"/>
                    </a:lnTo>
                    <a:lnTo>
                      <a:pt x="104" y="6"/>
                    </a:lnTo>
                    <a:lnTo>
                      <a:pt x="117" y="12"/>
                    </a:lnTo>
                    <a:lnTo>
                      <a:pt x="129" y="20"/>
                    </a:lnTo>
                    <a:lnTo>
                      <a:pt x="138" y="29"/>
                    </a:lnTo>
                    <a:lnTo>
                      <a:pt x="145" y="40"/>
                    </a:lnTo>
                    <a:lnTo>
                      <a:pt x="149" y="53"/>
                    </a:lnTo>
                    <a:lnTo>
                      <a:pt x="150" y="66"/>
                    </a:lnTo>
                    <a:lnTo>
                      <a:pt x="149" y="78"/>
                    </a:lnTo>
                    <a:lnTo>
                      <a:pt x="145" y="91"/>
                    </a:lnTo>
                    <a:lnTo>
                      <a:pt x="138" y="101"/>
                    </a:lnTo>
                    <a:lnTo>
                      <a:pt x="129" y="111"/>
                    </a:lnTo>
                    <a:lnTo>
                      <a:pt x="117" y="118"/>
                    </a:lnTo>
                    <a:lnTo>
                      <a:pt x="104" y="125"/>
                    </a:lnTo>
                    <a:lnTo>
                      <a:pt x="91" y="129"/>
                    </a:lnTo>
                    <a:lnTo>
                      <a:pt x="76" y="130"/>
                    </a:lnTo>
                    <a:lnTo>
                      <a:pt x="61" y="129"/>
                    </a:lnTo>
                    <a:lnTo>
                      <a:pt x="47" y="125"/>
                    </a:lnTo>
                    <a:lnTo>
                      <a:pt x="33" y="118"/>
                    </a:lnTo>
                    <a:lnTo>
                      <a:pt x="23" y="111"/>
                    </a:lnTo>
                    <a:lnTo>
                      <a:pt x="13" y="101"/>
                    </a:lnTo>
                    <a:lnTo>
                      <a:pt x="6" y="91"/>
                    </a:lnTo>
                    <a:lnTo>
                      <a:pt x="1" y="78"/>
                    </a:lnTo>
                    <a:lnTo>
                      <a:pt x="0" y="66"/>
                    </a:lnTo>
                    <a:lnTo>
                      <a:pt x="1" y="53"/>
                    </a:lnTo>
                    <a:lnTo>
                      <a:pt x="6" y="40"/>
                    </a:lnTo>
                    <a:lnTo>
                      <a:pt x="13" y="29"/>
                    </a:lnTo>
                    <a:lnTo>
                      <a:pt x="23" y="20"/>
                    </a:lnTo>
                    <a:lnTo>
                      <a:pt x="33" y="12"/>
                    </a:lnTo>
                    <a:lnTo>
                      <a:pt x="47" y="6"/>
                    </a:lnTo>
                    <a:lnTo>
                      <a:pt x="61" y="1"/>
                    </a:lnTo>
                    <a:lnTo>
                      <a:pt x="76" y="0"/>
                    </a:lnTo>
                    <a:close/>
                  </a:path>
                </a:pathLst>
              </a:custGeom>
              <a:solidFill>
                <a:srgbClr val="FFFF99"/>
              </a:solidFill>
              <a:ln w="9525">
                <a:noFill/>
                <a:round/>
                <a:headEnd/>
                <a:tailEnd/>
              </a:ln>
            </p:spPr>
            <p:txBody>
              <a:bodyPr/>
              <a:lstStyle/>
              <a:p>
                <a:endParaRPr lang="fr-FR"/>
              </a:p>
            </p:txBody>
          </p:sp>
          <p:sp>
            <p:nvSpPr>
              <p:cNvPr id="19525" name="Freeform 417"/>
              <p:cNvSpPr>
                <a:spLocks/>
              </p:cNvSpPr>
              <p:nvPr/>
            </p:nvSpPr>
            <p:spPr bwMode="auto">
              <a:xfrm>
                <a:off x="3389" y="2081"/>
                <a:ext cx="30" cy="26"/>
              </a:xfrm>
              <a:custGeom>
                <a:avLst/>
                <a:gdLst>
                  <a:gd name="T0" fmla="*/ 1 w 151"/>
                  <a:gd name="T1" fmla="*/ 0 h 129"/>
                  <a:gd name="T2" fmla="*/ 1 w 151"/>
                  <a:gd name="T3" fmla="*/ 0 h 129"/>
                  <a:gd name="T4" fmla="*/ 1 w 151"/>
                  <a:gd name="T5" fmla="*/ 0 h 129"/>
                  <a:gd name="T6" fmla="*/ 1 w 151"/>
                  <a:gd name="T7" fmla="*/ 0 h 129"/>
                  <a:gd name="T8" fmla="*/ 1 w 151"/>
                  <a:gd name="T9" fmla="*/ 0 h 129"/>
                  <a:gd name="T10" fmla="*/ 1 w 151"/>
                  <a:gd name="T11" fmla="*/ 0 h 129"/>
                  <a:gd name="T12" fmla="*/ 1 w 151"/>
                  <a:gd name="T13" fmla="*/ 0 h 129"/>
                  <a:gd name="T14" fmla="*/ 1 w 151"/>
                  <a:gd name="T15" fmla="*/ 0 h 129"/>
                  <a:gd name="T16" fmla="*/ 1 w 151"/>
                  <a:gd name="T17" fmla="*/ 1 h 129"/>
                  <a:gd name="T18" fmla="*/ 1 w 151"/>
                  <a:gd name="T19" fmla="*/ 1 h 129"/>
                  <a:gd name="T20" fmla="*/ 1 w 151"/>
                  <a:gd name="T21" fmla="*/ 1 h 129"/>
                  <a:gd name="T22" fmla="*/ 1 w 151"/>
                  <a:gd name="T23" fmla="*/ 1 h 129"/>
                  <a:gd name="T24" fmla="*/ 1 w 151"/>
                  <a:gd name="T25" fmla="*/ 1 h 129"/>
                  <a:gd name="T26" fmla="*/ 1 w 151"/>
                  <a:gd name="T27" fmla="*/ 1 h 129"/>
                  <a:gd name="T28" fmla="*/ 1 w 151"/>
                  <a:gd name="T29" fmla="*/ 1 h 129"/>
                  <a:gd name="T30" fmla="*/ 1 w 151"/>
                  <a:gd name="T31" fmla="*/ 1 h 129"/>
                  <a:gd name="T32" fmla="*/ 1 w 151"/>
                  <a:gd name="T33" fmla="*/ 1 h 129"/>
                  <a:gd name="T34" fmla="*/ 0 w 151"/>
                  <a:gd name="T35" fmla="*/ 1 h 129"/>
                  <a:gd name="T36" fmla="*/ 0 w 151"/>
                  <a:gd name="T37" fmla="*/ 1 h 129"/>
                  <a:gd name="T38" fmla="*/ 0 w 151"/>
                  <a:gd name="T39" fmla="*/ 1 h 129"/>
                  <a:gd name="T40" fmla="*/ 0 w 151"/>
                  <a:gd name="T41" fmla="*/ 1 h 129"/>
                  <a:gd name="T42" fmla="*/ 0 w 151"/>
                  <a:gd name="T43" fmla="*/ 1 h 129"/>
                  <a:gd name="T44" fmla="*/ 0 w 151"/>
                  <a:gd name="T45" fmla="*/ 1 h 129"/>
                  <a:gd name="T46" fmla="*/ 0 w 151"/>
                  <a:gd name="T47" fmla="*/ 1 h 129"/>
                  <a:gd name="T48" fmla="*/ 0 w 151"/>
                  <a:gd name="T49" fmla="*/ 1 h 129"/>
                  <a:gd name="T50" fmla="*/ 0 w 151"/>
                  <a:gd name="T51" fmla="*/ 0 h 129"/>
                  <a:gd name="T52" fmla="*/ 0 w 151"/>
                  <a:gd name="T53" fmla="*/ 0 h 129"/>
                  <a:gd name="T54" fmla="*/ 0 w 151"/>
                  <a:gd name="T55" fmla="*/ 0 h 129"/>
                  <a:gd name="T56" fmla="*/ 0 w 151"/>
                  <a:gd name="T57" fmla="*/ 0 h 129"/>
                  <a:gd name="T58" fmla="*/ 0 w 151"/>
                  <a:gd name="T59" fmla="*/ 0 h 129"/>
                  <a:gd name="T60" fmla="*/ 0 w 151"/>
                  <a:gd name="T61" fmla="*/ 0 h 129"/>
                  <a:gd name="T62" fmla="*/ 0 w 151"/>
                  <a:gd name="T63" fmla="*/ 0 h 129"/>
                  <a:gd name="T64" fmla="*/ 1 w 151"/>
                  <a:gd name="T65" fmla="*/ 0 h 1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1"/>
                  <a:gd name="T100" fmla="*/ 0 h 129"/>
                  <a:gd name="T101" fmla="*/ 151 w 151"/>
                  <a:gd name="T102" fmla="*/ 129 h 1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1" h="129">
                    <a:moveTo>
                      <a:pt x="75" y="0"/>
                    </a:moveTo>
                    <a:lnTo>
                      <a:pt x="90" y="1"/>
                    </a:lnTo>
                    <a:lnTo>
                      <a:pt x="105" y="6"/>
                    </a:lnTo>
                    <a:lnTo>
                      <a:pt x="117" y="11"/>
                    </a:lnTo>
                    <a:lnTo>
                      <a:pt x="129" y="19"/>
                    </a:lnTo>
                    <a:lnTo>
                      <a:pt x="138" y="29"/>
                    </a:lnTo>
                    <a:lnTo>
                      <a:pt x="145" y="40"/>
                    </a:lnTo>
                    <a:lnTo>
                      <a:pt x="150" y="53"/>
                    </a:lnTo>
                    <a:lnTo>
                      <a:pt x="151" y="65"/>
                    </a:lnTo>
                    <a:lnTo>
                      <a:pt x="150" y="78"/>
                    </a:lnTo>
                    <a:lnTo>
                      <a:pt x="145" y="90"/>
                    </a:lnTo>
                    <a:lnTo>
                      <a:pt x="138" y="101"/>
                    </a:lnTo>
                    <a:lnTo>
                      <a:pt x="129" y="111"/>
                    </a:lnTo>
                    <a:lnTo>
                      <a:pt x="117" y="118"/>
                    </a:lnTo>
                    <a:lnTo>
                      <a:pt x="105" y="125"/>
                    </a:lnTo>
                    <a:lnTo>
                      <a:pt x="90" y="128"/>
                    </a:lnTo>
                    <a:lnTo>
                      <a:pt x="75" y="129"/>
                    </a:lnTo>
                    <a:lnTo>
                      <a:pt x="60" y="128"/>
                    </a:lnTo>
                    <a:lnTo>
                      <a:pt x="46" y="125"/>
                    </a:lnTo>
                    <a:lnTo>
                      <a:pt x="34" y="118"/>
                    </a:lnTo>
                    <a:lnTo>
                      <a:pt x="22" y="111"/>
                    </a:lnTo>
                    <a:lnTo>
                      <a:pt x="13" y="101"/>
                    </a:lnTo>
                    <a:lnTo>
                      <a:pt x="6" y="90"/>
                    </a:lnTo>
                    <a:lnTo>
                      <a:pt x="1" y="78"/>
                    </a:lnTo>
                    <a:lnTo>
                      <a:pt x="0" y="65"/>
                    </a:lnTo>
                    <a:lnTo>
                      <a:pt x="1" y="53"/>
                    </a:lnTo>
                    <a:lnTo>
                      <a:pt x="6" y="40"/>
                    </a:lnTo>
                    <a:lnTo>
                      <a:pt x="13" y="29"/>
                    </a:lnTo>
                    <a:lnTo>
                      <a:pt x="22" y="19"/>
                    </a:lnTo>
                    <a:lnTo>
                      <a:pt x="34" y="11"/>
                    </a:lnTo>
                    <a:lnTo>
                      <a:pt x="46" y="6"/>
                    </a:lnTo>
                    <a:lnTo>
                      <a:pt x="60" y="1"/>
                    </a:lnTo>
                    <a:lnTo>
                      <a:pt x="75" y="0"/>
                    </a:lnTo>
                    <a:close/>
                  </a:path>
                </a:pathLst>
              </a:custGeom>
              <a:solidFill>
                <a:srgbClr val="FFFF99"/>
              </a:solidFill>
              <a:ln w="9525">
                <a:noFill/>
                <a:round/>
                <a:headEnd/>
                <a:tailEnd/>
              </a:ln>
            </p:spPr>
            <p:txBody>
              <a:bodyPr/>
              <a:lstStyle/>
              <a:p>
                <a:endParaRPr lang="fr-FR"/>
              </a:p>
            </p:txBody>
          </p:sp>
          <p:sp>
            <p:nvSpPr>
              <p:cNvPr id="19526" name="Freeform 418"/>
              <p:cNvSpPr>
                <a:spLocks/>
              </p:cNvSpPr>
              <p:nvPr/>
            </p:nvSpPr>
            <p:spPr bwMode="auto">
              <a:xfrm>
                <a:off x="3666" y="2049"/>
                <a:ext cx="30" cy="26"/>
              </a:xfrm>
              <a:custGeom>
                <a:avLst/>
                <a:gdLst>
                  <a:gd name="T0" fmla="*/ 1 w 150"/>
                  <a:gd name="T1" fmla="*/ 0 h 130"/>
                  <a:gd name="T2" fmla="*/ 1 w 150"/>
                  <a:gd name="T3" fmla="*/ 0 h 130"/>
                  <a:gd name="T4" fmla="*/ 1 w 150"/>
                  <a:gd name="T5" fmla="*/ 0 h 130"/>
                  <a:gd name="T6" fmla="*/ 1 w 150"/>
                  <a:gd name="T7" fmla="*/ 0 h 130"/>
                  <a:gd name="T8" fmla="*/ 1 w 150"/>
                  <a:gd name="T9" fmla="*/ 0 h 130"/>
                  <a:gd name="T10" fmla="*/ 1 w 150"/>
                  <a:gd name="T11" fmla="*/ 0 h 130"/>
                  <a:gd name="T12" fmla="*/ 1 w 150"/>
                  <a:gd name="T13" fmla="*/ 0 h 130"/>
                  <a:gd name="T14" fmla="*/ 1 w 150"/>
                  <a:gd name="T15" fmla="*/ 0 h 130"/>
                  <a:gd name="T16" fmla="*/ 1 w 150"/>
                  <a:gd name="T17" fmla="*/ 1 h 130"/>
                  <a:gd name="T18" fmla="*/ 1 w 150"/>
                  <a:gd name="T19" fmla="*/ 1 h 130"/>
                  <a:gd name="T20" fmla="*/ 1 w 150"/>
                  <a:gd name="T21" fmla="*/ 1 h 130"/>
                  <a:gd name="T22" fmla="*/ 1 w 150"/>
                  <a:gd name="T23" fmla="*/ 1 h 130"/>
                  <a:gd name="T24" fmla="*/ 1 w 150"/>
                  <a:gd name="T25" fmla="*/ 1 h 130"/>
                  <a:gd name="T26" fmla="*/ 1 w 150"/>
                  <a:gd name="T27" fmla="*/ 1 h 130"/>
                  <a:gd name="T28" fmla="*/ 1 w 150"/>
                  <a:gd name="T29" fmla="*/ 1 h 130"/>
                  <a:gd name="T30" fmla="*/ 1 w 150"/>
                  <a:gd name="T31" fmla="*/ 1 h 130"/>
                  <a:gd name="T32" fmla="*/ 1 w 150"/>
                  <a:gd name="T33" fmla="*/ 1 h 130"/>
                  <a:gd name="T34" fmla="*/ 0 w 150"/>
                  <a:gd name="T35" fmla="*/ 1 h 130"/>
                  <a:gd name="T36" fmla="*/ 0 w 150"/>
                  <a:gd name="T37" fmla="*/ 1 h 130"/>
                  <a:gd name="T38" fmla="*/ 0 w 150"/>
                  <a:gd name="T39" fmla="*/ 1 h 130"/>
                  <a:gd name="T40" fmla="*/ 0 w 150"/>
                  <a:gd name="T41" fmla="*/ 1 h 130"/>
                  <a:gd name="T42" fmla="*/ 0 w 150"/>
                  <a:gd name="T43" fmla="*/ 1 h 130"/>
                  <a:gd name="T44" fmla="*/ 0 w 150"/>
                  <a:gd name="T45" fmla="*/ 1 h 130"/>
                  <a:gd name="T46" fmla="*/ 0 w 150"/>
                  <a:gd name="T47" fmla="*/ 1 h 130"/>
                  <a:gd name="T48" fmla="*/ 0 w 150"/>
                  <a:gd name="T49" fmla="*/ 1 h 130"/>
                  <a:gd name="T50" fmla="*/ 0 w 150"/>
                  <a:gd name="T51" fmla="*/ 0 h 130"/>
                  <a:gd name="T52" fmla="*/ 0 w 150"/>
                  <a:gd name="T53" fmla="*/ 0 h 130"/>
                  <a:gd name="T54" fmla="*/ 0 w 150"/>
                  <a:gd name="T55" fmla="*/ 0 h 130"/>
                  <a:gd name="T56" fmla="*/ 0 w 150"/>
                  <a:gd name="T57" fmla="*/ 0 h 130"/>
                  <a:gd name="T58" fmla="*/ 0 w 150"/>
                  <a:gd name="T59" fmla="*/ 0 h 130"/>
                  <a:gd name="T60" fmla="*/ 0 w 150"/>
                  <a:gd name="T61" fmla="*/ 0 h 130"/>
                  <a:gd name="T62" fmla="*/ 0 w 150"/>
                  <a:gd name="T63" fmla="*/ 0 h 130"/>
                  <a:gd name="T64" fmla="*/ 1 w 150"/>
                  <a:gd name="T65" fmla="*/ 0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0"/>
                  <a:gd name="T100" fmla="*/ 0 h 130"/>
                  <a:gd name="T101" fmla="*/ 150 w 150"/>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0" h="130">
                    <a:moveTo>
                      <a:pt x="75" y="0"/>
                    </a:moveTo>
                    <a:lnTo>
                      <a:pt x="90" y="2"/>
                    </a:lnTo>
                    <a:lnTo>
                      <a:pt x="104" y="6"/>
                    </a:lnTo>
                    <a:lnTo>
                      <a:pt x="117" y="12"/>
                    </a:lnTo>
                    <a:lnTo>
                      <a:pt x="128" y="20"/>
                    </a:lnTo>
                    <a:lnTo>
                      <a:pt x="137" y="29"/>
                    </a:lnTo>
                    <a:lnTo>
                      <a:pt x="144" y="41"/>
                    </a:lnTo>
                    <a:lnTo>
                      <a:pt x="149" y="53"/>
                    </a:lnTo>
                    <a:lnTo>
                      <a:pt x="150" y="66"/>
                    </a:lnTo>
                    <a:lnTo>
                      <a:pt x="149" y="78"/>
                    </a:lnTo>
                    <a:lnTo>
                      <a:pt x="144" y="91"/>
                    </a:lnTo>
                    <a:lnTo>
                      <a:pt x="137" y="101"/>
                    </a:lnTo>
                    <a:lnTo>
                      <a:pt x="128" y="112"/>
                    </a:lnTo>
                    <a:lnTo>
                      <a:pt x="117" y="118"/>
                    </a:lnTo>
                    <a:lnTo>
                      <a:pt x="104" y="125"/>
                    </a:lnTo>
                    <a:lnTo>
                      <a:pt x="90" y="129"/>
                    </a:lnTo>
                    <a:lnTo>
                      <a:pt x="75" y="130"/>
                    </a:lnTo>
                    <a:lnTo>
                      <a:pt x="60" y="129"/>
                    </a:lnTo>
                    <a:lnTo>
                      <a:pt x="47" y="125"/>
                    </a:lnTo>
                    <a:lnTo>
                      <a:pt x="33" y="118"/>
                    </a:lnTo>
                    <a:lnTo>
                      <a:pt x="23" y="112"/>
                    </a:lnTo>
                    <a:lnTo>
                      <a:pt x="12" y="101"/>
                    </a:lnTo>
                    <a:lnTo>
                      <a:pt x="5" y="91"/>
                    </a:lnTo>
                    <a:lnTo>
                      <a:pt x="1" y="78"/>
                    </a:lnTo>
                    <a:lnTo>
                      <a:pt x="0" y="66"/>
                    </a:lnTo>
                    <a:lnTo>
                      <a:pt x="1" y="53"/>
                    </a:lnTo>
                    <a:lnTo>
                      <a:pt x="5" y="41"/>
                    </a:lnTo>
                    <a:lnTo>
                      <a:pt x="12" y="29"/>
                    </a:lnTo>
                    <a:lnTo>
                      <a:pt x="23" y="20"/>
                    </a:lnTo>
                    <a:lnTo>
                      <a:pt x="33" y="12"/>
                    </a:lnTo>
                    <a:lnTo>
                      <a:pt x="47" y="6"/>
                    </a:lnTo>
                    <a:lnTo>
                      <a:pt x="60" y="2"/>
                    </a:lnTo>
                    <a:lnTo>
                      <a:pt x="75" y="0"/>
                    </a:lnTo>
                    <a:close/>
                  </a:path>
                </a:pathLst>
              </a:custGeom>
              <a:solidFill>
                <a:srgbClr val="FFFF99"/>
              </a:solidFill>
              <a:ln w="9525">
                <a:noFill/>
                <a:round/>
                <a:headEnd/>
                <a:tailEnd/>
              </a:ln>
            </p:spPr>
            <p:txBody>
              <a:bodyPr/>
              <a:lstStyle/>
              <a:p>
                <a:endParaRPr lang="fr-FR"/>
              </a:p>
            </p:txBody>
          </p:sp>
          <p:sp>
            <p:nvSpPr>
              <p:cNvPr id="19527" name="Freeform 419"/>
              <p:cNvSpPr>
                <a:spLocks/>
              </p:cNvSpPr>
              <p:nvPr/>
            </p:nvSpPr>
            <p:spPr bwMode="auto">
              <a:xfrm>
                <a:off x="3457" y="2010"/>
                <a:ext cx="138" cy="35"/>
              </a:xfrm>
              <a:custGeom>
                <a:avLst/>
                <a:gdLst>
                  <a:gd name="T0" fmla="*/ 0 w 690"/>
                  <a:gd name="T1" fmla="*/ 1 h 174"/>
                  <a:gd name="T2" fmla="*/ 0 w 690"/>
                  <a:gd name="T3" fmla="*/ 0 h 174"/>
                  <a:gd name="T4" fmla="*/ 1 w 690"/>
                  <a:gd name="T5" fmla="*/ 0 h 174"/>
                  <a:gd name="T6" fmla="*/ 1 w 690"/>
                  <a:gd name="T7" fmla="*/ 0 h 174"/>
                  <a:gd name="T8" fmla="*/ 2 w 690"/>
                  <a:gd name="T9" fmla="*/ 0 h 174"/>
                  <a:gd name="T10" fmla="*/ 3 w 690"/>
                  <a:gd name="T11" fmla="*/ 0 h 174"/>
                  <a:gd name="T12" fmla="*/ 4 w 690"/>
                  <a:gd name="T13" fmla="*/ 0 h 174"/>
                  <a:gd name="T14" fmla="*/ 4 w 690"/>
                  <a:gd name="T15" fmla="*/ 0 h 174"/>
                  <a:gd name="T16" fmla="*/ 4 w 690"/>
                  <a:gd name="T17" fmla="*/ 0 h 174"/>
                  <a:gd name="T18" fmla="*/ 5 w 690"/>
                  <a:gd name="T19" fmla="*/ 0 h 174"/>
                  <a:gd name="T20" fmla="*/ 5 w 690"/>
                  <a:gd name="T21" fmla="*/ 0 h 174"/>
                  <a:gd name="T22" fmla="*/ 5 w 690"/>
                  <a:gd name="T23" fmla="*/ 0 h 174"/>
                  <a:gd name="T24" fmla="*/ 5 w 690"/>
                  <a:gd name="T25" fmla="*/ 0 h 174"/>
                  <a:gd name="T26" fmla="*/ 5 w 690"/>
                  <a:gd name="T27" fmla="*/ 0 h 174"/>
                  <a:gd name="T28" fmla="*/ 5 w 690"/>
                  <a:gd name="T29" fmla="*/ 1 h 174"/>
                  <a:gd name="T30" fmla="*/ 5 w 690"/>
                  <a:gd name="T31" fmla="*/ 1 h 174"/>
                  <a:gd name="T32" fmla="*/ 6 w 690"/>
                  <a:gd name="T33" fmla="*/ 0 h 174"/>
                  <a:gd name="T34" fmla="*/ 6 w 690"/>
                  <a:gd name="T35" fmla="*/ 1 h 174"/>
                  <a:gd name="T36" fmla="*/ 5 w 690"/>
                  <a:gd name="T37" fmla="*/ 1 h 174"/>
                  <a:gd name="T38" fmla="*/ 5 w 690"/>
                  <a:gd name="T39" fmla="*/ 1 h 174"/>
                  <a:gd name="T40" fmla="*/ 5 w 690"/>
                  <a:gd name="T41" fmla="*/ 1 h 174"/>
                  <a:gd name="T42" fmla="*/ 5 w 690"/>
                  <a:gd name="T43" fmla="*/ 1 h 174"/>
                  <a:gd name="T44" fmla="*/ 5 w 690"/>
                  <a:gd name="T45" fmla="*/ 1 h 174"/>
                  <a:gd name="T46" fmla="*/ 5 w 690"/>
                  <a:gd name="T47" fmla="*/ 1 h 174"/>
                  <a:gd name="T48" fmla="*/ 5 w 690"/>
                  <a:gd name="T49" fmla="*/ 1 h 174"/>
                  <a:gd name="T50" fmla="*/ 5 w 690"/>
                  <a:gd name="T51" fmla="*/ 1 h 174"/>
                  <a:gd name="T52" fmla="*/ 5 w 690"/>
                  <a:gd name="T53" fmla="*/ 1 h 174"/>
                  <a:gd name="T54" fmla="*/ 5 w 690"/>
                  <a:gd name="T55" fmla="*/ 1 h 174"/>
                  <a:gd name="T56" fmla="*/ 5 w 690"/>
                  <a:gd name="T57" fmla="*/ 1 h 174"/>
                  <a:gd name="T58" fmla="*/ 5 w 690"/>
                  <a:gd name="T59" fmla="*/ 1 h 174"/>
                  <a:gd name="T60" fmla="*/ 5 w 690"/>
                  <a:gd name="T61" fmla="*/ 1 h 174"/>
                  <a:gd name="T62" fmla="*/ 5 w 690"/>
                  <a:gd name="T63" fmla="*/ 1 h 174"/>
                  <a:gd name="T64" fmla="*/ 5 w 690"/>
                  <a:gd name="T65" fmla="*/ 1 h 174"/>
                  <a:gd name="T66" fmla="*/ 5 w 690"/>
                  <a:gd name="T67" fmla="*/ 1 h 174"/>
                  <a:gd name="T68" fmla="*/ 5 w 690"/>
                  <a:gd name="T69" fmla="*/ 1 h 174"/>
                  <a:gd name="T70" fmla="*/ 5 w 690"/>
                  <a:gd name="T71" fmla="*/ 1 h 174"/>
                  <a:gd name="T72" fmla="*/ 5 w 690"/>
                  <a:gd name="T73" fmla="*/ 1 h 174"/>
                  <a:gd name="T74" fmla="*/ 5 w 690"/>
                  <a:gd name="T75" fmla="*/ 1 h 174"/>
                  <a:gd name="T76" fmla="*/ 5 w 690"/>
                  <a:gd name="T77" fmla="*/ 1 h 174"/>
                  <a:gd name="T78" fmla="*/ 5 w 690"/>
                  <a:gd name="T79" fmla="*/ 1 h 174"/>
                  <a:gd name="T80" fmla="*/ 5 w 690"/>
                  <a:gd name="T81" fmla="*/ 1 h 174"/>
                  <a:gd name="T82" fmla="*/ 5 w 690"/>
                  <a:gd name="T83" fmla="*/ 1 h 174"/>
                  <a:gd name="T84" fmla="*/ 4 w 690"/>
                  <a:gd name="T85" fmla="*/ 1 h 174"/>
                  <a:gd name="T86" fmla="*/ 4 w 690"/>
                  <a:gd name="T87" fmla="*/ 1 h 174"/>
                  <a:gd name="T88" fmla="*/ 4 w 690"/>
                  <a:gd name="T89" fmla="*/ 1 h 174"/>
                  <a:gd name="T90" fmla="*/ 3 w 690"/>
                  <a:gd name="T91" fmla="*/ 1 h 174"/>
                  <a:gd name="T92" fmla="*/ 3 w 690"/>
                  <a:gd name="T93" fmla="*/ 1 h 174"/>
                  <a:gd name="T94" fmla="*/ 1 w 690"/>
                  <a:gd name="T95" fmla="*/ 1 h 174"/>
                  <a:gd name="T96" fmla="*/ 0 w 690"/>
                  <a:gd name="T97" fmla="*/ 1 h 174"/>
                  <a:gd name="T98" fmla="*/ 1 w 690"/>
                  <a:gd name="T99" fmla="*/ 1 h 174"/>
                  <a:gd name="T100" fmla="*/ 0 w 690"/>
                  <a:gd name="T101" fmla="*/ 1 h 174"/>
                  <a:gd name="T102" fmla="*/ 0 w 690"/>
                  <a:gd name="T103" fmla="*/ 1 h 174"/>
                  <a:gd name="T104" fmla="*/ 0 w 690"/>
                  <a:gd name="T105" fmla="*/ 1 h 17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90"/>
                  <a:gd name="T160" fmla="*/ 0 h 174"/>
                  <a:gd name="T161" fmla="*/ 690 w 690"/>
                  <a:gd name="T162" fmla="*/ 174 h 17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90" h="174">
                    <a:moveTo>
                      <a:pt x="0" y="93"/>
                    </a:moveTo>
                    <a:lnTo>
                      <a:pt x="24" y="56"/>
                    </a:lnTo>
                    <a:lnTo>
                      <a:pt x="97" y="7"/>
                    </a:lnTo>
                    <a:lnTo>
                      <a:pt x="133" y="0"/>
                    </a:lnTo>
                    <a:lnTo>
                      <a:pt x="193" y="16"/>
                    </a:lnTo>
                    <a:lnTo>
                      <a:pt x="346" y="40"/>
                    </a:lnTo>
                    <a:lnTo>
                      <a:pt x="459" y="48"/>
                    </a:lnTo>
                    <a:lnTo>
                      <a:pt x="523" y="32"/>
                    </a:lnTo>
                    <a:lnTo>
                      <a:pt x="556" y="12"/>
                    </a:lnTo>
                    <a:lnTo>
                      <a:pt x="603" y="13"/>
                    </a:lnTo>
                    <a:lnTo>
                      <a:pt x="651" y="30"/>
                    </a:lnTo>
                    <a:lnTo>
                      <a:pt x="668" y="45"/>
                    </a:lnTo>
                    <a:lnTo>
                      <a:pt x="641" y="53"/>
                    </a:lnTo>
                    <a:lnTo>
                      <a:pt x="592" y="40"/>
                    </a:lnTo>
                    <a:lnTo>
                      <a:pt x="614" y="63"/>
                    </a:lnTo>
                    <a:lnTo>
                      <a:pt x="651" y="67"/>
                    </a:lnTo>
                    <a:lnTo>
                      <a:pt x="688" y="49"/>
                    </a:lnTo>
                    <a:lnTo>
                      <a:pt x="690" y="67"/>
                    </a:lnTo>
                    <a:lnTo>
                      <a:pt x="679" y="79"/>
                    </a:lnTo>
                    <a:lnTo>
                      <a:pt x="657" y="88"/>
                    </a:lnTo>
                    <a:lnTo>
                      <a:pt x="635" y="90"/>
                    </a:lnTo>
                    <a:lnTo>
                      <a:pt x="597" y="87"/>
                    </a:lnTo>
                    <a:lnTo>
                      <a:pt x="606" y="96"/>
                    </a:lnTo>
                    <a:lnTo>
                      <a:pt x="630" y="99"/>
                    </a:lnTo>
                    <a:lnTo>
                      <a:pt x="685" y="88"/>
                    </a:lnTo>
                    <a:lnTo>
                      <a:pt x="685" y="102"/>
                    </a:lnTo>
                    <a:lnTo>
                      <a:pt x="685" y="101"/>
                    </a:lnTo>
                    <a:lnTo>
                      <a:pt x="664" y="114"/>
                    </a:lnTo>
                    <a:lnTo>
                      <a:pt x="633" y="119"/>
                    </a:lnTo>
                    <a:lnTo>
                      <a:pt x="596" y="115"/>
                    </a:lnTo>
                    <a:lnTo>
                      <a:pt x="610" y="126"/>
                    </a:lnTo>
                    <a:lnTo>
                      <a:pt x="653" y="126"/>
                    </a:lnTo>
                    <a:lnTo>
                      <a:pt x="681" y="119"/>
                    </a:lnTo>
                    <a:lnTo>
                      <a:pt x="680" y="133"/>
                    </a:lnTo>
                    <a:lnTo>
                      <a:pt x="660" y="143"/>
                    </a:lnTo>
                    <a:lnTo>
                      <a:pt x="631" y="147"/>
                    </a:lnTo>
                    <a:lnTo>
                      <a:pt x="596" y="145"/>
                    </a:lnTo>
                    <a:lnTo>
                      <a:pt x="613" y="156"/>
                    </a:lnTo>
                    <a:lnTo>
                      <a:pt x="634" y="156"/>
                    </a:lnTo>
                    <a:lnTo>
                      <a:pt x="660" y="148"/>
                    </a:lnTo>
                    <a:lnTo>
                      <a:pt x="656" y="164"/>
                    </a:lnTo>
                    <a:lnTo>
                      <a:pt x="583" y="174"/>
                    </a:lnTo>
                    <a:lnTo>
                      <a:pt x="543" y="166"/>
                    </a:lnTo>
                    <a:lnTo>
                      <a:pt x="493" y="147"/>
                    </a:lnTo>
                    <a:lnTo>
                      <a:pt x="464" y="156"/>
                    </a:lnTo>
                    <a:lnTo>
                      <a:pt x="435" y="147"/>
                    </a:lnTo>
                    <a:lnTo>
                      <a:pt x="322" y="150"/>
                    </a:lnTo>
                    <a:lnTo>
                      <a:pt x="169" y="154"/>
                    </a:lnTo>
                    <a:lnTo>
                      <a:pt x="57" y="141"/>
                    </a:lnTo>
                    <a:lnTo>
                      <a:pt x="84" y="133"/>
                    </a:lnTo>
                    <a:lnTo>
                      <a:pt x="60" y="125"/>
                    </a:lnTo>
                    <a:lnTo>
                      <a:pt x="20" y="125"/>
                    </a:lnTo>
                    <a:lnTo>
                      <a:pt x="0" y="93"/>
                    </a:lnTo>
                    <a:close/>
                  </a:path>
                </a:pathLst>
              </a:custGeom>
              <a:solidFill>
                <a:srgbClr val="FF9966"/>
              </a:solidFill>
              <a:ln w="9525">
                <a:noFill/>
                <a:round/>
                <a:headEnd/>
                <a:tailEnd/>
              </a:ln>
            </p:spPr>
            <p:txBody>
              <a:bodyPr/>
              <a:lstStyle/>
              <a:p>
                <a:endParaRPr lang="fr-FR"/>
              </a:p>
            </p:txBody>
          </p:sp>
          <p:sp>
            <p:nvSpPr>
              <p:cNvPr id="19528" name="Freeform 420"/>
              <p:cNvSpPr>
                <a:spLocks/>
              </p:cNvSpPr>
              <p:nvPr/>
            </p:nvSpPr>
            <p:spPr bwMode="auto">
              <a:xfrm>
                <a:off x="3586" y="2002"/>
                <a:ext cx="50" cy="87"/>
              </a:xfrm>
              <a:custGeom>
                <a:avLst/>
                <a:gdLst>
                  <a:gd name="T0" fmla="*/ 1 w 251"/>
                  <a:gd name="T1" fmla="*/ 1 h 435"/>
                  <a:gd name="T2" fmla="*/ 1 w 251"/>
                  <a:gd name="T3" fmla="*/ 1 h 435"/>
                  <a:gd name="T4" fmla="*/ 1 w 251"/>
                  <a:gd name="T5" fmla="*/ 0 h 435"/>
                  <a:gd name="T6" fmla="*/ 1 w 251"/>
                  <a:gd name="T7" fmla="*/ 0 h 435"/>
                  <a:gd name="T8" fmla="*/ 2 w 251"/>
                  <a:gd name="T9" fmla="*/ 0 h 435"/>
                  <a:gd name="T10" fmla="*/ 2 w 251"/>
                  <a:gd name="T11" fmla="*/ 1 h 435"/>
                  <a:gd name="T12" fmla="*/ 2 w 251"/>
                  <a:gd name="T13" fmla="*/ 2 h 435"/>
                  <a:gd name="T14" fmla="*/ 2 w 251"/>
                  <a:gd name="T15" fmla="*/ 2 h 435"/>
                  <a:gd name="T16" fmla="*/ 2 w 251"/>
                  <a:gd name="T17" fmla="*/ 3 h 435"/>
                  <a:gd name="T18" fmla="*/ 2 w 251"/>
                  <a:gd name="T19" fmla="*/ 3 h 435"/>
                  <a:gd name="T20" fmla="*/ 1 w 251"/>
                  <a:gd name="T21" fmla="*/ 3 h 435"/>
                  <a:gd name="T22" fmla="*/ 1 w 251"/>
                  <a:gd name="T23" fmla="*/ 3 h 435"/>
                  <a:gd name="T24" fmla="*/ 1 w 251"/>
                  <a:gd name="T25" fmla="*/ 3 h 435"/>
                  <a:gd name="T26" fmla="*/ 1 w 251"/>
                  <a:gd name="T27" fmla="*/ 3 h 435"/>
                  <a:gd name="T28" fmla="*/ 1 w 251"/>
                  <a:gd name="T29" fmla="*/ 3 h 435"/>
                  <a:gd name="T30" fmla="*/ 1 w 251"/>
                  <a:gd name="T31" fmla="*/ 3 h 435"/>
                  <a:gd name="T32" fmla="*/ 1 w 251"/>
                  <a:gd name="T33" fmla="*/ 3 h 435"/>
                  <a:gd name="T34" fmla="*/ 1 w 251"/>
                  <a:gd name="T35" fmla="*/ 3 h 435"/>
                  <a:gd name="T36" fmla="*/ 0 w 251"/>
                  <a:gd name="T37" fmla="*/ 3 h 435"/>
                  <a:gd name="T38" fmla="*/ 0 w 251"/>
                  <a:gd name="T39" fmla="*/ 3 h 435"/>
                  <a:gd name="T40" fmla="*/ 1 w 251"/>
                  <a:gd name="T41" fmla="*/ 3 h 435"/>
                  <a:gd name="T42" fmla="*/ 1 w 251"/>
                  <a:gd name="T43" fmla="*/ 3 h 435"/>
                  <a:gd name="T44" fmla="*/ 1 w 251"/>
                  <a:gd name="T45" fmla="*/ 3 h 435"/>
                  <a:gd name="T46" fmla="*/ 1 w 251"/>
                  <a:gd name="T47" fmla="*/ 3 h 435"/>
                  <a:gd name="T48" fmla="*/ 0 w 251"/>
                  <a:gd name="T49" fmla="*/ 3 h 435"/>
                  <a:gd name="T50" fmla="*/ 0 w 251"/>
                  <a:gd name="T51" fmla="*/ 3 h 435"/>
                  <a:gd name="T52" fmla="*/ 1 w 251"/>
                  <a:gd name="T53" fmla="*/ 3 h 435"/>
                  <a:gd name="T54" fmla="*/ 1 w 251"/>
                  <a:gd name="T55" fmla="*/ 3 h 435"/>
                  <a:gd name="T56" fmla="*/ 1 w 251"/>
                  <a:gd name="T57" fmla="*/ 2 h 435"/>
                  <a:gd name="T58" fmla="*/ 1 w 251"/>
                  <a:gd name="T59" fmla="*/ 3 h 435"/>
                  <a:gd name="T60" fmla="*/ 0 w 251"/>
                  <a:gd name="T61" fmla="*/ 3 h 435"/>
                  <a:gd name="T62" fmla="*/ 0 w 251"/>
                  <a:gd name="T63" fmla="*/ 3 h 435"/>
                  <a:gd name="T64" fmla="*/ 0 w 251"/>
                  <a:gd name="T65" fmla="*/ 3 h 435"/>
                  <a:gd name="T66" fmla="*/ 1 w 251"/>
                  <a:gd name="T67" fmla="*/ 3 h 435"/>
                  <a:gd name="T68" fmla="*/ 1 w 251"/>
                  <a:gd name="T69" fmla="*/ 2 h 435"/>
                  <a:gd name="T70" fmla="*/ 1 w 251"/>
                  <a:gd name="T71" fmla="*/ 2 h 435"/>
                  <a:gd name="T72" fmla="*/ 1 w 251"/>
                  <a:gd name="T73" fmla="*/ 2 h 435"/>
                  <a:gd name="T74" fmla="*/ 0 w 251"/>
                  <a:gd name="T75" fmla="*/ 2 h 435"/>
                  <a:gd name="T76" fmla="*/ 0 w 251"/>
                  <a:gd name="T77" fmla="*/ 2 h 435"/>
                  <a:gd name="T78" fmla="*/ 0 w 251"/>
                  <a:gd name="T79" fmla="*/ 2 h 435"/>
                  <a:gd name="T80" fmla="*/ 0 w 251"/>
                  <a:gd name="T81" fmla="*/ 2 h 435"/>
                  <a:gd name="T82" fmla="*/ 1 w 251"/>
                  <a:gd name="T83" fmla="*/ 2 h 435"/>
                  <a:gd name="T84" fmla="*/ 1 w 251"/>
                  <a:gd name="T85" fmla="*/ 2 h 435"/>
                  <a:gd name="T86" fmla="*/ 1 w 251"/>
                  <a:gd name="T87" fmla="*/ 2 h 435"/>
                  <a:gd name="T88" fmla="*/ 1 w 251"/>
                  <a:gd name="T89" fmla="*/ 1 h 435"/>
                  <a:gd name="T90" fmla="*/ 1 w 251"/>
                  <a:gd name="T91" fmla="*/ 1 h 435"/>
                  <a:gd name="T92" fmla="*/ 1 w 251"/>
                  <a:gd name="T93" fmla="*/ 1 h 435"/>
                  <a:gd name="T94" fmla="*/ 1 w 251"/>
                  <a:gd name="T95" fmla="*/ 1 h 4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1"/>
                  <a:gd name="T145" fmla="*/ 0 h 435"/>
                  <a:gd name="T146" fmla="*/ 251 w 251"/>
                  <a:gd name="T147" fmla="*/ 435 h 4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1" h="435">
                    <a:moveTo>
                      <a:pt x="98" y="103"/>
                    </a:moveTo>
                    <a:lnTo>
                      <a:pt x="111" y="66"/>
                    </a:lnTo>
                    <a:lnTo>
                      <a:pt x="146" y="22"/>
                    </a:lnTo>
                    <a:lnTo>
                      <a:pt x="186" y="0"/>
                    </a:lnTo>
                    <a:lnTo>
                      <a:pt x="223" y="34"/>
                    </a:lnTo>
                    <a:lnTo>
                      <a:pt x="247" y="111"/>
                    </a:lnTo>
                    <a:lnTo>
                      <a:pt x="247" y="256"/>
                    </a:lnTo>
                    <a:lnTo>
                      <a:pt x="251" y="288"/>
                    </a:lnTo>
                    <a:lnTo>
                      <a:pt x="227" y="330"/>
                    </a:lnTo>
                    <a:lnTo>
                      <a:pt x="194" y="398"/>
                    </a:lnTo>
                    <a:lnTo>
                      <a:pt x="138" y="435"/>
                    </a:lnTo>
                    <a:lnTo>
                      <a:pt x="90" y="427"/>
                    </a:lnTo>
                    <a:lnTo>
                      <a:pt x="93" y="411"/>
                    </a:lnTo>
                    <a:lnTo>
                      <a:pt x="114" y="398"/>
                    </a:lnTo>
                    <a:lnTo>
                      <a:pt x="149" y="396"/>
                    </a:lnTo>
                    <a:lnTo>
                      <a:pt x="168" y="370"/>
                    </a:lnTo>
                    <a:lnTo>
                      <a:pt x="130" y="389"/>
                    </a:lnTo>
                    <a:lnTo>
                      <a:pt x="86" y="402"/>
                    </a:lnTo>
                    <a:lnTo>
                      <a:pt x="34" y="396"/>
                    </a:lnTo>
                    <a:lnTo>
                      <a:pt x="30" y="378"/>
                    </a:lnTo>
                    <a:lnTo>
                      <a:pt x="93" y="381"/>
                    </a:lnTo>
                    <a:lnTo>
                      <a:pt x="153" y="347"/>
                    </a:lnTo>
                    <a:lnTo>
                      <a:pt x="137" y="346"/>
                    </a:lnTo>
                    <a:lnTo>
                      <a:pt x="88" y="370"/>
                    </a:lnTo>
                    <a:lnTo>
                      <a:pt x="14" y="369"/>
                    </a:lnTo>
                    <a:lnTo>
                      <a:pt x="14" y="354"/>
                    </a:lnTo>
                    <a:lnTo>
                      <a:pt x="77" y="346"/>
                    </a:lnTo>
                    <a:lnTo>
                      <a:pt x="121" y="332"/>
                    </a:lnTo>
                    <a:lnTo>
                      <a:pt x="140" y="310"/>
                    </a:lnTo>
                    <a:lnTo>
                      <a:pt x="97" y="330"/>
                    </a:lnTo>
                    <a:lnTo>
                      <a:pt x="61" y="339"/>
                    </a:lnTo>
                    <a:lnTo>
                      <a:pt x="0" y="335"/>
                    </a:lnTo>
                    <a:lnTo>
                      <a:pt x="17" y="322"/>
                    </a:lnTo>
                    <a:lnTo>
                      <a:pt x="66" y="314"/>
                    </a:lnTo>
                    <a:lnTo>
                      <a:pt x="111" y="293"/>
                    </a:lnTo>
                    <a:lnTo>
                      <a:pt x="127" y="261"/>
                    </a:lnTo>
                    <a:lnTo>
                      <a:pt x="84" y="262"/>
                    </a:lnTo>
                    <a:lnTo>
                      <a:pt x="38" y="285"/>
                    </a:lnTo>
                    <a:lnTo>
                      <a:pt x="4" y="284"/>
                    </a:lnTo>
                    <a:lnTo>
                      <a:pt x="30" y="261"/>
                    </a:lnTo>
                    <a:lnTo>
                      <a:pt x="60" y="237"/>
                    </a:lnTo>
                    <a:lnTo>
                      <a:pt x="103" y="224"/>
                    </a:lnTo>
                    <a:lnTo>
                      <a:pt x="130" y="204"/>
                    </a:lnTo>
                    <a:lnTo>
                      <a:pt x="162" y="204"/>
                    </a:lnTo>
                    <a:lnTo>
                      <a:pt x="186" y="175"/>
                    </a:lnTo>
                    <a:lnTo>
                      <a:pt x="154" y="183"/>
                    </a:lnTo>
                    <a:lnTo>
                      <a:pt x="138" y="148"/>
                    </a:lnTo>
                    <a:lnTo>
                      <a:pt x="98" y="103"/>
                    </a:lnTo>
                    <a:close/>
                  </a:path>
                </a:pathLst>
              </a:custGeom>
              <a:solidFill>
                <a:srgbClr val="FF9966"/>
              </a:solidFill>
              <a:ln w="9525">
                <a:noFill/>
                <a:round/>
                <a:headEnd/>
                <a:tailEnd/>
              </a:ln>
            </p:spPr>
            <p:txBody>
              <a:bodyPr/>
              <a:lstStyle/>
              <a:p>
                <a:endParaRPr lang="fr-FR"/>
              </a:p>
            </p:txBody>
          </p:sp>
          <p:sp>
            <p:nvSpPr>
              <p:cNvPr id="19529" name="Freeform 421"/>
              <p:cNvSpPr>
                <a:spLocks/>
              </p:cNvSpPr>
              <p:nvPr/>
            </p:nvSpPr>
            <p:spPr bwMode="auto">
              <a:xfrm>
                <a:off x="3597" y="2096"/>
                <a:ext cx="5" cy="7"/>
              </a:xfrm>
              <a:custGeom>
                <a:avLst/>
                <a:gdLst>
                  <a:gd name="T0" fmla="*/ 0 w 23"/>
                  <a:gd name="T1" fmla="*/ 0 h 35"/>
                  <a:gd name="T2" fmla="*/ 0 w 23"/>
                  <a:gd name="T3" fmla="*/ 0 h 35"/>
                  <a:gd name="T4" fmla="*/ 0 w 23"/>
                  <a:gd name="T5" fmla="*/ 0 h 35"/>
                  <a:gd name="T6" fmla="*/ 0 w 23"/>
                  <a:gd name="T7" fmla="*/ 0 h 35"/>
                  <a:gd name="T8" fmla="*/ 0 w 23"/>
                  <a:gd name="T9" fmla="*/ 0 h 35"/>
                  <a:gd name="T10" fmla="*/ 0 w 23"/>
                  <a:gd name="T11" fmla="*/ 0 h 35"/>
                  <a:gd name="T12" fmla="*/ 0 w 23"/>
                  <a:gd name="T13" fmla="*/ 0 h 35"/>
                  <a:gd name="T14" fmla="*/ 0 60000 65536"/>
                  <a:gd name="T15" fmla="*/ 0 60000 65536"/>
                  <a:gd name="T16" fmla="*/ 0 60000 65536"/>
                  <a:gd name="T17" fmla="*/ 0 60000 65536"/>
                  <a:gd name="T18" fmla="*/ 0 60000 65536"/>
                  <a:gd name="T19" fmla="*/ 0 60000 65536"/>
                  <a:gd name="T20" fmla="*/ 0 60000 65536"/>
                  <a:gd name="T21" fmla="*/ 0 w 23"/>
                  <a:gd name="T22" fmla="*/ 0 h 35"/>
                  <a:gd name="T23" fmla="*/ 23 w 2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35">
                    <a:moveTo>
                      <a:pt x="0" y="31"/>
                    </a:moveTo>
                    <a:lnTo>
                      <a:pt x="0" y="19"/>
                    </a:lnTo>
                    <a:lnTo>
                      <a:pt x="12" y="0"/>
                    </a:lnTo>
                    <a:lnTo>
                      <a:pt x="23" y="3"/>
                    </a:lnTo>
                    <a:lnTo>
                      <a:pt x="13" y="15"/>
                    </a:lnTo>
                    <a:lnTo>
                      <a:pt x="3" y="35"/>
                    </a:lnTo>
                    <a:lnTo>
                      <a:pt x="0" y="31"/>
                    </a:lnTo>
                    <a:close/>
                  </a:path>
                </a:pathLst>
              </a:custGeom>
              <a:solidFill>
                <a:srgbClr val="FF6600"/>
              </a:solidFill>
              <a:ln w="9525">
                <a:noFill/>
                <a:round/>
                <a:headEnd/>
                <a:tailEnd/>
              </a:ln>
            </p:spPr>
            <p:txBody>
              <a:bodyPr/>
              <a:lstStyle/>
              <a:p>
                <a:endParaRPr lang="fr-FR"/>
              </a:p>
            </p:txBody>
          </p:sp>
          <p:sp>
            <p:nvSpPr>
              <p:cNvPr id="19530" name="Freeform 422"/>
              <p:cNvSpPr>
                <a:spLocks/>
              </p:cNvSpPr>
              <p:nvPr/>
            </p:nvSpPr>
            <p:spPr bwMode="auto">
              <a:xfrm>
                <a:off x="3643" y="2071"/>
                <a:ext cx="4" cy="6"/>
              </a:xfrm>
              <a:custGeom>
                <a:avLst/>
                <a:gdLst>
                  <a:gd name="T0" fmla="*/ 0 w 20"/>
                  <a:gd name="T1" fmla="*/ 0 h 34"/>
                  <a:gd name="T2" fmla="*/ 0 w 20"/>
                  <a:gd name="T3" fmla="*/ 0 h 34"/>
                  <a:gd name="T4" fmla="*/ 0 w 20"/>
                  <a:gd name="T5" fmla="*/ 0 h 34"/>
                  <a:gd name="T6" fmla="*/ 0 w 20"/>
                  <a:gd name="T7" fmla="*/ 0 h 34"/>
                  <a:gd name="T8" fmla="*/ 0 w 20"/>
                  <a:gd name="T9" fmla="*/ 0 h 34"/>
                  <a:gd name="T10" fmla="*/ 0 w 20"/>
                  <a:gd name="T11" fmla="*/ 0 h 34"/>
                  <a:gd name="T12" fmla="*/ 0 w 20"/>
                  <a:gd name="T13" fmla="*/ 0 h 34"/>
                  <a:gd name="T14" fmla="*/ 0 60000 65536"/>
                  <a:gd name="T15" fmla="*/ 0 60000 65536"/>
                  <a:gd name="T16" fmla="*/ 0 60000 65536"/>
                  <a:gd name="T17" fmla="*/ 0 60000 65536"/>
                  <a:gd name="T18" fmla="*/ 0 60000 65536"/>
                  <a:gd name="T19" fmla="*/ 0 60000 65536"/>
                  <a:gd name="T20" fmla="*/ 0 60000 65536"/>
                  <a:gd name="T21" fmla="*/ 0 w 20"/>
                  <a:gd name="T22" fmla="*/ 0 h 34"/>
                  <a:gd name="T23" fmla="*/ 20 w 20"/>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34">
                    <a:moveTo>
                      <a:pt x="0" y="31"/>
                    </a:moveTo>
                    <a:lnTo>
                      <a:pt x="3" y="13"/>
                    </a:lnTo>
                    <a:lnTo>
                      <a:pt x="12" y="0"/>
                    </a:lnTo>
                    <a:lnTo>
                      <a:pt x="20" y="6"/>
                    </a:lnTo>
                    <a:lnTo>
                      <a:pt x="13" y="12"/>
                    </a:lnTo>
                    <a:lnTo>
                      <a:pt x="7" y="34"/>
                    </a:lnTo>
                    <a:lnTo>
                      <a:pt x="0" y="31"/>
                    </a:lnTo>
                    <a:close/>
                  </a:path>
                </a:pathLst>
              </a:custGeom>
              <a:solidFill>
                <a:srgbClr val="FF6600"/>
              </a:solidFill>
              <a:ln w="9525">
                <a:noFill/>
                <a:round/>
                <a:headEnd/>
                <a:tailEnd/>
              </a:ln>
            </p:spPr>
            <p:txBody>
              <a:bodyPr/>
              <a:lstStyle/>
              <a:p>
                <a:endParaRPr lang="fr-FR"/>
              </a:p>
            </p:txBody>
          </p:sp>
          <p:sp>
            <p:nvSpPr>
              <p:cNvPr id="19531" name="Freeform 423"/>
              <p:cNvSpPr>
                <a:spLocks/>
              </p:cNvSpPr>
              <p:nvPr/>
            </p:nvSpPr>
            <p:spPr bwMode="auto">
              <a:xfrm>
                <a:off x="3501" y="1841"/>
                <a:ext cx="10" cy="29"/>
              </a:xfrm>
              <a:custGeom>
                <a:avLst/>
                <a:gdLst>
                  <a:gd name="T0" fmla="*/ 0 w 51"/>
                  <a:gd name="T1" fmla="*/ 0 h 147"/>
                  <a:gd name="T2" fmla="*/ 0 w 51"/>
                  <a:gd name="T3" fmla="*/ 0 h 147"/>
                  <a:gd name="T4" fmla="*/ 0 w 51"/>
                  <a:gd name="T5" fmla="*/ 1 h 147"/>
                  <a:gd name="T6" fmla="*/ 0 w 51"/>
                  <a:gd name="T7" fmla="*/ 1 h 147"/>
                  <a:gd name="T8" fmla="*/ 0 w 51"/>
                  <a:gd name="T9" fmla="*/ 1 h 147"/>
                  <a:gd name="T10" fmla="*/ 0 w 51"/>
                  <a:gd name="T11" fmla="*/ 1 h 147"/>
                  <a:gd name="T12" fmla="*/ 0 w 51"/>
                  <a:gd name="T13" fmla="*/ 0 h 147"/>
                  <a:gd name="T14" fmla="*/ 0 w 51"/>
                  <a:gd name="T15" fmla="*/ 0 h 147"/>
                  <a:gd name="T16" fmla="*/ 0 w 51"/>
                  <a:gd name="T17" fmla="*/ 0 h 147"/>
                  <a:gd name="T18" fmla="*/ 0 w 51"/>
                  <a:gd name="T19" fmla="*/ 0 h 147"/>
                  <a:gd name="T20" fmla="*/ 0 w 51"/>
                  <a:gd name="T21" fmla="*/ 0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
                  <a:gd name="T34" fmla="*/ 0 h 147"/>
                  <a:gd name="T35" fmla="*/ 51 w 51"/>
                  <a:gd name="T36" fmla="*/ 147 h 1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 h="147">
                    <a:moveTo>
                      <a:pt x="33" y="0"/>
                    </a:moveTo>
                    <a:lnTo>
                      <a:pt x="24" y="31"/>
                    </a:lnTo>
                    <a:lnTo>
                      <a:pt x="7" y="70"/>
                    </a:lnTo>
                    <a:lnTo>
                      <a:pt x="0" y="147"/>
                    </a:lnTo>
                    <a:lnTo>
                      <a:pt x="14" y="129"/>
                    </a:lnTo>
                    <a:lnTo>
                      <a:pt x="14" y="102"/>
                    </a:lnTo>
                    <a:lnTo>
                      <a:pt x="26" y="59"/>
                    </a:lnTo>
                    <a:lnTo>
                      <a:pt x="51" y="36"/>
                    </a:lnTo>
                    <a:lnTo>
                      <a:pt x="36" y="36"/>
                    </a:lnTo>
                    <a:lnTo>
                      <a:pt x="40" y="16"/>
                    </a:lnTo>
                    <a:lnTo>
                      <a:pt x="33" y="0"/>
                    </a:lnTo>
                    <a:close/>
                  </a:path>
                </a:pathLst>
              </a:custGeom>
              <a:solidFill>
                <a:srgbClr val="007FFF"/>
              </a:solidFill>
              <a:ln w="9525">
                <a:noFill/>
                <a:round/>
                <a:headEnd/>
                <a:tailEnd/>
              </a:ln>
            </p:spPr>
            <p:txBody>
              <a:bodyPr/>
              <a:lstStyle/>
              <a:p>
                <a:endParaRPr lang="fr-FR"/>
              </a:p>
            </p:txBody>
          </p:sp>
          <p:sp>
            <p:nvSpPr>
              <p:cNvPr id="19532" name="Freeform 424"/>
              <p:cNvSpPr>
                <a:spLocks/>
              </p:cNvSpPr>
              <p:nvPr/>
            </p:nvSpPr>
            <p:spPr bwMode="auto">
              <a:xfrm>
                <a:off x="3503" y="1855"/>
                <a:ext cx="10" cy="21"/>
              </a:xfrm>
              <a:custGeom>
                <a:avLst/>
                <a:gdLst>
                  <a:gd name="T0" fmla="*/ 0 w 47"/>
                  <a:gd name="T1" fmla="*/ 0 h 109"/>
                  <a:gd name="T2" fmla="*/ 0 w 47"/>
                  <a:gd name="T3" fmla="*/ 0 h 109"/>
                  <a:gd name="T4" fmla="*/ 0 w 47"/>
                  <a:gd name="T5" fmla="*/ 0 h 109"/>
                  <a:gd name="T6" fmla="*/ 0 w 47"/>
                  <a:gd name="T7" fmla="*/ 1 h 109"/>
                  <a:gd name="T8" fmla="*/ 0 w 47"/>
                  <a:gd name="T9" fmla="*/ 1 h 109"/>
                  <a:gd name="T10" fmla="*/ 0 w 47"/>
                  <a:gd name="T11" fmla="*/ 1 h 109"/>
                  <a:gd name="T12" fmla="*/ 0 w 47"/>
                  <a:gd name="T13" fmla="*/ 1 h 109"/>
                  <a:gd name="T14" fmla="*/ 0 w 47"/>
                  <a:gd name="T15" fmla="*/ 1 h 109"/>
                  <a:gd name="T16" fmla="*/ 0 w 47"/>
                  <a:gd name="T17" fmla="*/ 0 h 109"/>
                  <a:gd name="T18" fmla="*/ 0 w 47"/>
                  <a:gd name="T19" fmla="*/ 0 h 109"/>
                  <a:gd name="T20" fmla="*/ 0 w 47"/>
                  <a:gd name="T21" fmla="*/ 0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
                  <a:gd name="T34" fmla="*/ 0 h 109"/>
                  <a:gd name="T35" fmla="*/ 47 w 47"/>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 h="109">
                    <a:moveTo>
                      <a:pt x="44" y="0"/>
                    </a:moveTo>
                    <a:lnTo>
                      <a:pt x="31" y="16"/>
                    </a:lnTo>
                    <a:lnTo>
                      <a:pt x="26" y="53"/>
                    </a:lnTo>
                    <a:lnTo>
                      <a:pt x="24" y="75"/>
                    </a:lnTo>
                    <a:lnTo>
                      <a:pt x="2" y="91"/>
                    </a:lnTo>
                    <a:lnTo>
                      <a:pt x="0" y="109"/>
                    </a:lnTo>
                    <a:lnTo>
                      <a:pt x="21" y="84"/>
                    </a:lnTo>
                    <a:lnTo>
                      <a:pt x="42" y="67"/>
                    </a:lnTo>
                    <a:lnTo>
                      <a:pt x="47" y="46"/>
                    </a:lnTo>
                    <a:lnTo>
                      <a:pt x="47" y="22"/>
                    </a:lnTo>
                    <a:lnTo>
                      <a:pt x="44" y="0"/>
                    </a:lnTo>
                    <a:close/>
                  </a:path>
                </a:pathLst>
              </a:custGeom>
              <a:solidFill>
                <a:srgbClr val="007FFF"/>
              </a:solidFill>
              <a:ln w="9525">
                <a:noFill/>
                <a:round/>
                <a:headEnd/>
                <a:tailEnd/>
              </a:ln>
            </p:spPr>
            <p:txBody>
              <a:bodyPr/>
              <a:lstStyle/>
              <a:p>
                <a:endParaRPr lang="fr-FR"/>
              </a:p>
            </p:txBody>
          </p:sp>
          <p:sp>
            <p:nvSpPr>
              <p:cNvPr id="19533" name="Freeform 425"/>
              <p:cNvSpPr>
                <a:spLocks/>
              </p:cNvSpPr>
              <p:nvPr/>
            </p:nvSpPr>
            <p:spPr bwMode="auto">
              <a:xfrm>
                <a:off x="3503" y="1881"/>
                <a:ext cx="6" cy="28"/>
              </a:xfrm>
              <a:custGeom>
                <a:avLst/>
                <a:gdLst>
                  <a:gd name="T0" fmla="*/ 0 w 31"/>
                  <a:gd name="T1" fmla="*/ 0 h 140"/>
                  <a:gd name="T2" fmla="*/ 0 w 31"/>
                  <a:gd name="T3" fmla="*/ 0 h 140"/>
                  <a:gd name="T4" fmla="*/ 0 w 31"/>
                  <a:gd name="T5" fmla="*/ 1 h 140"/>
                  <a:gd name="T6" fmla="*/ 0 w 31"/>
                  <a:gd name="T7" fmla="*/ 1 h 140"/>
                  <a:gd name="T8" fmla="*/ 0 w 31"/>
                  <a:gd name="T9" fmla="*/ 1 h 140"/>
                  <a:gd name="T10" fmla="*/ 0 w 31"/>
                  <a:gd name="T11" fmla="*/ 1 h 140"/>
                  <a:gd name="T12" fmla="*/ 0 w 31"/>
                  <a:gd name="T13" fmla="*/ 1 h 140"/>
                  <a:gd name="T14" fmla="*/ 0 w 31"/>
                  <a:gd name="T15" fmla="*/ 0 h 140"/>
                  <a:gd name="T16" fmla="*/ 0 w 31"/>
                  <a:gd name="T17" fmla="*/ 0 h 140"/>
                  <a:gd name="T18" fmla="*/ 0 w 31"/>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140"/>
                  <a:gd name="T32" fmla="*/ 31 w 31"/>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140">
                    <a:moveTo>
                      <a:pt x="0" y="5"/>
                    </a:moveTo>
                    <a:lnTo>
                      <a:pt x="5" y="59"/>
                    </a:lnTo>
                    <a:lnTo>
                      <a:pt x="3" y="86"/>
                    </a:lnTo>
                    <a:lnTo>
                      <a:pt x="15" y="140"/>
                    </a:lnTo>
                    <a:lnTo>
                      <a:pt x="22" y="93"/>
                    </a:lnTo>
                    <a:lnTo>
                      <a:pt x="31" y="73"/>
                    </a:lnTo>
                    <a:lnTo>
                      <a:pt x="20" y="66"/>
                    </a:lnTo>
                    <a:lnTo>
                      <a:pt x="13" y="24"/>
                    </a:lnTo>
                    <a:lnTo>
                      <a:pt x="20" y="0"/>
                    </a:lnTo>
                    <a:lnTo>
                      <a:pt x="0" y="5"/>
                    </a:lnTo>
                    <a:close/>
                  </a:path>
                </a:pathLst>
              </a:custGeom>
              <a:solidFill>
                <a:srgbClr val="FF9966"/>
              </a:solidFill>
              <a:ln w="9525">
                <a:noFill/>
                <a:round/>
                <a:headEnd/>
                <a:tailEnd/>
              </a:ln>
            </p:spPr>
            <p:txBody>
              <a:bodyPr/>
              <a:lstStyle/>
              <a:p>
                <a:endParaRPr lang="fr-FR"/>
              </a:p>
            </p:txBody>
          </p:sp>
          <p:sp>
            <p:nvSpPr>
              <p:cNvPr id="19534" name="Freeform 426"/>
              <p:cNvSpPr>
                <a:spLocks/>
              </p:cNvSpPr>
              <p:nvPr/>
            </p:nvSpPr>
            <p:spPr bwMode="auto">
              <a:xfrm>
                <a:off x="3519" y="1880"/>
                <a:ext cx="8" cy="2"/>
              </a:xfrm>
              <a:custGeom>
                <a:avLst/>
                <a:gdLst>
                  <a:gd name="T0" fmla="*/ 0 w 42"/>
                  <a:gd name="T1" fmla="*/ 0 h 12"/>
                  <a:gd name="T2" fmla="*/ 0 w 42"/>
                  <a:gd name="T3" fmla="*/ 0 h 12"/>
                  <a:gd name="T4" fmla="*/ 0 w 42"/>
                  <a:gd name="T5" fmla="*/ 0 h 12"/>
                  <a:gd name="T6" fmla="*/ 0 w 42"/>
                  <a:gd name="T7" fmla="*/ 0 h 12"/>
                  <a:gd name="T8" fmla="*/ 0 w 42"/>
                  <a:gd name="T9" fmla="*/ 0 h 12"/>
                  <a:gd name="T10" fmla="*/ 0 60000 65536"/>
                  <a:gd name="T11" fmla="*/ 0 60000 65536"/>
                  <a:gd name="T12" fmla="*/ 0 60000 65536"/>
                  <a:gd name="T13" fmla="*/ 0 60000 65536"/>
                  <a:gd name="T14" fmla="*/ 0 60000 65536"/>
                  <a:gd name="T15" fmla="*/ 0 w 42"/>
                  <a:gd name="T16" fmla="*/ 0 h 12"/>
                  <a:gd name="T17" fmla="*/ 42 w 42"/>
                  <a:gd name="T18" fmla="*/ 12 h 12"/>
                </a:gdLst>
                <a:ahLst/>
                <a:cxnLst>
                  <a:cxn ang="T10">
                    <a:pos x="T0" y="T1"/>
                  </a:cxn>
                  <a:cxn ang="T11">
                    <a:pos x="T2" y="T3"/>
                  </a:cxn>
                  <a:cxn ang="T12">
                    <a:pos x="T4" y="T5"/>
                  </a:cxn>
                  <a:cxn ang="T13">
                    <a:pos x="T6" y="T7"/>
                  </a:cxn>
                  <a:cxn ang="T14">
                    <a:pos x="T8" y="T9"/>
                  </a:cxn>
                </a:cxnLst>
                <a:rect l="T15" t="T16" r="T17" b="T18"/>
                <a:pathLst>
                  <a:path w="42" h="12">
                    <a:moveTo>
                      <a:pt x="0" y="0"/>
                    </a:moveTo>
                    <a:lnTo>
                      <a:pt x="23" y="0"/>
                    </a:lnTo>
                    <a:lnTo>
                      <a:pt x="42" y="12"/>
                    </a:lnTo>
                    <a:lnTo>
                      <a:pt x="27" y="10"/>
                    </a:lnTo>
                    <a:lnTo>
                      <a:pt x="0" y="0"/>
                    </a:lnTo>
                    <a:close/>
                  </a:path>
                </a:pathLst>
              </a:custGeom>
              <a:solidFill>
                <a:srgbClr val="FF9966"/>
              </a:solidFill>
              <a:ln w="9525">
                <a:noFill/>
                <a:round/>
                <a:headEnd/>
                <a:tailEnd/>
              </a:ln>
            </p:spPr>
            <p:txBody>
              <a:bodyPr/>
              <a:lstStyle/>
              <a:p>
                <a:endParaRPr lang="fr-FR"/>
              </a:p>
            </p:txBody>
          </p:sp>
          <p:sp>
            <p:nvSpPr>
              <p:cNvPr id="19535" name="Freeform 427"/>
              <p:cNvSpPr>
                <a:spLocks/>
              </p:cNvSpPr>
              <p:nvPr/>
            </p:nvSpPr>
            <p:spPr bwMode="auto">
              <a:xfrm>
                <a:off x="3543" y="1885"/>
                <a:ext cx="7" cy="1"/>
              </a:xfrm>
              <a:custGeom>
                <a:avLst/>
                <a:gdLst>
                  <a:gd name="T0" fmla="*/ 0 w 36"/>
                  <a:gd name="T1" fmla="*/ 0 h 6"/>
                  <a:gd name="T2" fmla="*/ 0 w 36"/>
                  <a:gd name="T3" fmla="*/ 0 h 6"/>
                  <a:gd name="T4" fmla="*/ 0 w 36"/>
                  <a:gd name="T5" fmla="*/ 0 h 6"/>
                  <a:gd name="T6" fmla="*/ 0 w 36"/>
                  <a:gd name="T7" fmla="*/ 0 h 6"/>
                  <a:gd name="T8" fmla="*/ 0 w 36"/>
                  <a:gd name="T9" fmla="*/ 0 h 6"/>
                  <a:gd name="T10" fmla="*/ 0 60000 65536"/>
                  <a:gd name="T11" fmla="*/ 0 60000 65536"/>
                  <a:gd name="T12" fmla="*/ 0 60000 65536"/>
                  <a:gd name="T13" fmla="*/ 0 60000 65536"/>
                  <a:gd name="T14" fmla="*/ 0 60000 65536"/>
                  <a:gd name="T15" fmla="*/ 0 w 36"/>
                  <a:gd name="T16" fmla="*/ 0 h 6"/>
                  <a:gd name="T17" fmla="*/ 36 w 36"/>
                  <a:gd name="T18" fmla="*/ 6 h 6"/>
                </a:gdLst>
                <a:ahLst/>
                <a:cxnLst>
                  <a:cxn ang="T10">
                    <a:pos x="T0" y="T1"/>
                  </a:cxn>
                  <a:cxn ang="T11">
                    <a:pos x="T2" y="T3"/>
                  </a:cxn>
                  <a:cxn ang="T12">
                    <a:pos x="T4" y="T5"/>
                  </a:cxn>
                  <a:cxn ang="T13">
                    <a:pos x="T6" y="T7"/>
                  </a:cxn>
                  <a:cxn ang="T14">
                    <a:pos x="T8" y="T9"/>
                  </a:cxn>
                </a:cxnLst>
                <a:rect l="T15" t="T16" r="T17" b="T18"/>
                <a:pathLst>
                  <a:path w="36" h="6">
                    <a:moveTo>
                      <a:pt x="0" y="3"/>
                    </a:moveTo>
                    <a:lnTo>
                      <a:pt x="23" y="0"/>
                    </a:lnTo>
                    <a:lnTo>
                      <a:pt x="36" y="6"/>
                    </a:lnTo>
                    <a:lnTo>
                      <a:pt x="12" y="6"/>
                    </a:lnTo>
                    <a:lnTo>
                      <a:pt x="0" y="3"/>
                    </a:lnTo>
                    <a:close/>
                  </a:path>
                </a:pathLst>
              </a:custGeom>
              <a:solidFill>
                <a:srgbClr val="FF9966"/>
              </a:solidFill>
              <a:ln w="9525">
                <a:noFill/>
                <a:round/>
                <a:headEnd/>
                <a:tailEnd/>
              </a:ln>
            </p:spPr>
            <p:txBody>
              <a:bodyPr/>
              <a:lstStyle/>
              <a:p>
                <a:endParaRPr lang="fr-FR"/>
              </a:p>
            </p:txBody>
          </p:sp>
          <p:sp>
            <p:nvSpPr>
              <p:cNvPr id="19536" name="Freeform 428"/>
              <p:cNvSpPr>
                <a:spLocks/>
              </p:cNvSpPr>
              <p:nvPr/>
            </p:nvSpPr>
            <p:spPr bwMode="auto">
              <a:xfrm>
                <a:off x="3518" y="1928"/>
                <a:ext cx="32" cy="32"/>
              </a:xfrm>
              <a:custGeom>
                <a:avLst/>
                <a:gdLst>
                  <a:gd name="T0" fmla="*/ 0 w 161"/>
                  <a:gd name="T1" fmla="*/ 0 h 162"/>
                  <a:gd name="T2" fmla="*/ 0 w 161"/>
                  <a:gd name="T3" fmla="*/ 1 h 162"/>
                  <a:gd name="T4" fmla="*/ 0 w 161"/>
                  <a:gd name="T5" fmla="*/ 1 h 162"/>
                  <a:gd name="T6" fmla="*/ 0 w 161"/>
                  <a:gd name="T7" fmla="*/ 1 h 162"/>
                  <a:gd name="T8" fmla="*/ 1 w 161"/>
                  <a:gd name="T9" fmla="*/ 1 h 162"/>
                  <a:gd name="T10" fmla="*/ 1 w 161"/>
                  <a:gd name="T11" fmla="*/ 1 h 162"/>
                  <a:gd name="T12" fmla="*/ 1 w 161"/>
                  <a:gd name="T13" fmla="*/ 0 h 162"/>
                  <a:gd name="T14" fmla="*/ 1 w 161"/>
                  <a:gd name="T15" fmla="*/ 0 h 162"/>
                  <a:gd name="T16" fmla="*/ 1 w 161"/>
                  <a:gd name="T17" fmla="*/ 0 h 162"/>
                  <a:gd name="T18" fmla="*/ 1 w 161"/>
                  <a:gd name="T19" fmla="*/ 0 h 162"/>
                  <a:gd name="T20" fmla="*/ 0 w 161"/>
                  <a:gd name="T21" fmla="*/ 0 h 162"/>
                  <a:gd name="T22" fmla="*/ 0 w 161"/>
                  <a:gd name="T23" fmla="*/ 1 h 162"/>
                  <a:gd name="T24" fmla="*/ 0 w 161"/>
                  <a:gd name="T25" fmla="*/ 0 h 162"/>
                  <a:gd name="T26" fmla="*/ 0 w 161"/>
                  <a:gd name="T27" fmla="*/ 0 h 1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1"/>
                  <a:gd name="T43" fmla="*/ 0 h 162"/>
                  <a:gd name="T44" fmla="*/ 161 w 161"/>
                  <a:gd name="T45" fmla="*/ 162 h 16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1" h="162">
                    <a:moveTo>
                      <a:pt x="0" y="43"/>
                    </a:moveTo>
                    <a:lnTo>
                      <a:pt x="16" y="85"/>
                    </a:lnTo>
                    <a:lnTo>
                      <a:pt x="38" y="115"/>
                    </a:lnTo>
                    <a:lnTo>
                      <a:pt x="62" y="162"/>
                    </a:lnTo>
                    <a:lnTo>
                      <a:pt x="76" y="115"/>
                    </a:lnTo>
                    <a:lnTo>
                      <a:pt x="96" y="83"/>
                    </a:lnTo>
                    <a:lnTo>
                      <a:pt x="122" y="63"/>
                    </a:lnTo>
                    <a:lnTo>
                      <a:pt x="161" y="0"/>
                    </a:lnTo>
                    <a:lnTo>
                      <a:pt x="129" y="20"/>
                    </a:lnTo>
                    <a:lnTo>
                      <a:pt x="102" y="57"/>
                    </a:lnTo>
                    <a:lnTo>
                      <a:pt x="62" y="47"/>
                    </a:lnTo>
                    <a:lnTo>
                      <a:pt x="61" y="76"/>
                    </a:lnTo>
                    <a:lnTo>
                      <a:pt x="30" y="53"/>
                    </a:lnTo>
                    <a:lnTo>
                      <a:pt x="0" y="43"/>
                    </a:lnTo>
                    <a:close/>
                  </a:path>
                </a:pathLst>
              </a:custGeom>
              <a:solidFill>
                <a:srgbClr val="99421C"/>
              </a:solidFill>
              <a:ln w="9525">
                <a:noFill/>
                <a:round/>
                <a:headEnd/>
                <a:tailEnd/>
              </a:ln>
            </p:spPr>
            <p:txBody>
              <a:bodyPr/>
              <a:lstStyle/>
              <a:p>
                <a:endParaRPr lang="fr-FR"/>
              </a:p>
            </p:txBody>
          </p:sp>
          <p:sp>
            <p:nvSpPr>
              <p:cNvPr id="19537" name="Freeform 429"/>
              <p:cNvSpPr>
                <a:spLocks/>
              </p:cNvSpPr>
              <p:nvPr/>
            </p:nvSpPr>
            <p:spPr bwMode="auto">
              <a:xfrm>
                <a:off x="3483" y="1937"/>
                <a:ext cx="69" cy="78"/>
              </a:xfrm>
              <a:custGeom>
                <a:avLst/>
                <a:gdLst>
                  <a:gd name="T0" fmla="*/ 0 w 346"/>
                  <a:gd name="T1" fmla="*/ 3 h 390"/>
                  <a:gd name="T2" fmla="*/ 0 w 346"/>
                  <a:gd name="T3" fmla="*/ 3 h 390"/>
                  <a:gd name="T4" fmla="*/ 0 w 346"/>
                  <a:gd name="T5" fmla="*/ 2 h 390"/>
                  <a:gd name="T6" fmla="*/ 0 w 346"/>
                  <a:gd name="T7" fmla="*/ 2 h 390"/>
                  <a:gd name="T8" fmla="*/ 0 w 346"/>
                  <a:gd name="T9" fmla="*/ 2 h 390"/>
                  <a:gd name="T10" fmla="*/ 0 w 346"/>
                  <a:gd name="T11" fmla="*/ 2 h 390"/>
                  <a:gd name="T12" fmla="*/ 0 w 346"/>
                  <a:gd name="T13" fmla="*/ 1 h 390"/>
                  <a:gd name="T14" fmla="*/ 0 w 346"/>
                  <a:gd name="T15" fmla="*/ 1 h 390"/>
                  <a:gd name="T16" fmla="*/ 0 w 346"/>
                  <a:gd name="T17" fmla="*/ 1 h 390"/>
                  <a:gd name="T18" fmla="*/ 0 w 346"/>
                  <a:gd name="T19" fmla="*/ 1 h 390"/>
                  <a:gd name="T20" fmla="*/ 0 w 346"/>
                  <a:gd name="T21" fmla="*/ 1 h 390"/>
                  <a:gd name="T22" fmla="*/ 0 w 346"/>
                  <a:gd name="T23" fmla="*/ 1 h 390"/>
                  <a:gd name="T24" fmla="*/ 0 w 346"/>
                  <a:gd name="T25" fmla="*/ 1 h 390"/>
                  <a:gd name="T26" fmla="*/ 0 w 346"/>
                  <a:gd name="T27" fmla="*/ 1 h 390"/>
                  <a:gd name="T28" fmla="*/ 0 w 346"/>
                  <a:gd name="T29" fmla="*/ 1 h 390"/>
                  <a:gd name="T30" fmla="*/ 0 w 346"/>
                  <a:gd name="T31" fmla="*/ 0 h 390"/>
                  <a:gd name="T32" fmla="*/ 1 w 346"/>
                  <a:gd name="T33" fmla="*/ 0 h 390"/>
                  <a:gd name="T34" fmla="*/ 1 w 346"/>
                  <a:gd name="T35" fmla="*/ 1 h 390"/>
                  <a:gd name="T36" fmla="*/ 1 w 346"/>
                  <a:gd name="T37" fmla="*/ 2 h 390"/>
                  <a:gd name="T38" fmla="*/ 2 w 346"/>
                  <a:gd name="T39" fmla="*/ 2 h 390"/>
                  <a:gd name="T40" fmla="*/ 2 w 346"/>
                  <a:gd name="T41" fmla="*/ 2 h 390"/>
                  <a:gd name="T42" fmla="*/ 2 w 346"/>
                  <a:gd name="T43" fmla="*/ 2 h 390"/>
                  <a:gd name="T44" fmla="*/ 2 w 346"/>
                  <a:gd name="T45" fmla="*/ 2 h 390"/>
                  <a:gd name="T46" fmla="*/ 2 w 346"/>
                  <a:gd name="T47" fmla="*/ 2 h 390"/>
                  <a:gd name="T48" fmla="*/ 2 w 346"/>
                  <a:gd name="T49" fmla="*/ 2 h 390"/>
                  <a:gd name="T50" fmla="*/ 3 w 346"/>
                  <a:gd name="T51" fmla="*/ 1 h 390"/>
                  <a:gd name="T52" fmla="*/ 3 w 346"/>
                  <a:gd name="T53" fmla="*/ 1 h 390"/>
                  <a:gd name="T54" fmla="*/ 2 w 346"/>
                  <a:gd name="T55" fmla="*/ 2 h 390"/>
                  <a:gd name="T56" fmla="*/ 2 w 346"/>
                  <a:gd name="T57" fmla="*/ 2 h 390"/>
                  <a:gd name="T58" fmla="*/ 2 w 346"/>
                  <a:gd name="T59" fmla="*/ 3 h 390"/>
                  <a:gd name="T60" fmla="*/ 2 w 346"/>
                  <a:gd name="T61" fmla="*/ 3 h 390"/>
                  <a:gd name="T62" fmla="*/ 2 w 346"/>
                  <a:gd name="T63" fmla="*/ 3 h 390"/>
                  <a:gd name="T64" fmla="*/ 2 w 346"/>
                  <a:gd name="T65" fmla="*/ 3 h 390"/>
                  <a:gd name="T66" fmla="*/ 2 w 346"/>
                  <a:gd name="T67" fmla="*/ 3 h 390"/>
                  <a:gd name="T68" fmla="*/ 1 w 346"/>
                  <a:gd name="T69" fmla="*/ 3 h 390"/>
                  <a:gd name="T70" fmla="*/ 1 w 346"/>
                  <a:gd name="T71" fmla="*/ 3 h 390"/>
                  <a:gd name="T72" fmla="*/ 1 w 346"/>
                  <a:gd name="T73" fmla="*/ 3 h 390"/>
                  <a:gd name="T74" fmla="*/ 1 w 346"/>
                  <a:gd name="T75" fmla="*/ 3 h 390"/>
                  <a:gd name="T76" fmla="*/ 1 w 346"/>
                  <a:gd name="T77" fmla="*/ 3 h 390"/>
                  <a:gd name="T78" fmla="*/ 1 w 346"/>
                  <a:gd name="T79" fmla="*/ 3 h 390"/>
                  <a:gd name="T80" fmla="*/ 1 w 346"/>
                  <a:gd name="T81" fmla="*/ 3 h 390"/>
                  <a:gd name="T82" fmla="*/ 1 w 346"/>
                  <a:gd name="T83" fmla="*/ 3 h 390"/>
                  <a:gd name="T84" fmla="*/ 1 w 346"/>
                  <a:gd name="T85" fmla="*/ 3 h 390"/>
                  <a:gd name="T86" fmla="*/ 0 w 346"/>
                  <a:gd name="T87" fmla="*/ 3 h 390"/>
                  <a:gd name="T88" fmla="*/ 0 w 346"/>
                  <a:gd name="T89" fmla="*/ 3 h 390"/>
                  <a:gd name="T90" fmla="*/ 0 w 346"/>
                  <a:gd name="T91" fmla="*/ 3 h 390"/>
                  <a:gd name="T92" fmla="*/ 0 w 346"/>
                  <a:gd name="T93" fmla="*/ 3 h 3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46"/>
                  <a:gd name="T142" fmla="*/ 0 h 390"/>
                  <a:gd name="T143" fmla="*/ 346 w 346"/>
                  <a:gd name="T144" fmla="*/ 390 h 3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46" h="390">
                    <a:moveTo>
                      <a:pt x="2" y="344"/>
                    </a:moveTo>
                    <a:lnTo>
                      <a:pt x="10" y="315"/>
                    </a:lnTo>
                    <a:lnTo>
                      <a:pt x="0" y="308"/>
                    </a:lnTo>
                    <a:lnTo>
                      <a:pt x="6" y="296"/>
                    </a:lnTo>
                    <a:lnTo>
                      <a:pt x="4" y="227"/>
                    </a:lnTo>
                    <a:lnTo>
                      <a:pt x="16" y="213"/>
                    </a:lnTo>
                    <a:lnTo>
                      <a:pt x="23" y="129"/>
                    </a:lnTo>
                    <a:lnTo>
                      <a:pt x="22" y="127"/>
                    </a:lnTo>
                    <a:lnTo>
                      <a:pt x="23" y="124"/>
                    </a:lnTo>
                    <a:lnTo>
                      <a:pt x="27" y="120"/>
                    </a:lnTo>
                    <a:lnTo>
                      <a:pt x="31" y="112"/>
                    </a:lnTo>
                    <a:lnTo>
                      <a:pt x="36" y="101"/>
                    </a:lnTo>
                    <a:lnTo>
                      <a:pt x="38" y="92"/>
                    </a:lnTo>
                    <a:lnTo>
                      <a:pt x="39" y="89"/>
                    </a:lnTo>
                    <a:lnTo>
                      <a:pt x="48" y="14"/>
                    </a:lnTo>
                    <a:lnTo>
                      <a:pt x="85" y="0"/>
                    </a:lnTo>
                    <a:lnTo>
                      <a:pt x="91" y="136"/>
                    </a:lnTo>
                    <a:lnTo>
                      <a:pt x="167" y="226"/>
                    </a:lnTo>
                    <a:lnTo>
                      <a:pt x="203" y="227"/>
                    </a:lnTo>
                    <a:lnTo>
                      <a:pt x="229" y="211"/>
                    </a:lnTo>
                    <a:lnTo>
                      <a:pt x="250" y="253"/>
                    </a:lnTo>
                    <a:lnTo>
                      <a:pt x="250" y="268"/>
                    </a:lnTo>
                    <a:lnTo>
                      <a:pt x="289" y="244"/>
                    </a:lnTo>
                    <a:lnTo>
                      <a:pt x="308" y="206"/>
                    </a:lnTo>
                    <a:lnTo>
                      <a:pt x="338" y="122"/>
                    </a:lnTo>
                    <a:lnTo>
                      <a:pt x="346" y="136"/>
                    </a:lnTo>
                    <a:lnTo>
                      <a:pt x="308" y="206"/>
                    </a:lnTo>
                    <a:lnTo>
                      <a:pt x="299" y="255"/>
                    </a:lnTo>
                    <a:lnTo>
                      <a:pt x="256" y="390"/>
                    </a:lnTo>
                    <a:lnTo>
                      <a:pt x="251" y="390"/>
                    </a:lnTo>
                    <a:lnTo>
                      <a:pt x="238" y="389"/>
                    </a:lnTo>
                    <a:lnTo>
                      <a:pt x="221" y="387"/>
                    </a:lnTo>
                    <a:lnTo>
                      <a:pt x="200" y="386"/>
                    </a:lnTo>
                    <a:lnTo>
                      <a:pt x="179" y="383"/>
                    </a:lnTo>
                    <a:lnTo>
                      <a:pt x="160" y="382"/>
                    </a:lnTo>
                    <a:lnTo>
                      <a:pt x="145" y="381"/>
                    </a:lnTo>
                    <a:lnTo>
                      <a:pt x="138" y="380"/>
                    </a:lnTo>
                    <a:lnTo>
                      <a:pt x="131" y="379"/>
                    </a:lnTo>
                    <a:lnTo>
                      <a:pt x="119" y="376"/>
                    </a:lnTo>
                    <a:lnTo>
                      <a:pt x="103" y="374"/>
                    </a:lnTo>
                    <a:lnTo>
                      <a:pt x="85" y="372"/>
                    </a:lnTo>
                    <a:lnTo>
                      <a:pt x="68" y="368"/>
                    </a:lnTo>
                    <a:lnTo>
                      <a:pt x="53" y="366"/>
                    </a:lnTo>
                    <a:lnTo>
                      <a:pt x="42" y="365"/>
                    </a:lnTo>
                    <a:lnTo>
                      <a:pt x="38" y="364"/>
                    </a:lnTo>
                    <a:lnTo>
                      <a:pt x="2" y="344"/>
                    </a:lnTo>
                    <a:close/>
                  </a:path>
                </a:pathLst>
              </a:custGeom>
              <a:solidFill>
                <a:srgbClr val="663399"/>
              </a:solidFill>
              <a:ln w="9525">
                <a:noFill/>
                <a:round/>
                <a:headEnd/>
                <a:tailEnd/>
              </a:ln>
            </p:spPr>
            <p:txBody>
              <a:bodyPr/>
              <a:lstStyle/>
              <a:p>
                <a:endParaRPr lang="fr-FR"/>
              </a:p>
            </p:txBody>
          </p:sp>
        </p:grpSp>
        <p:sp>
          <p:nvSpPr>
            <p:cNvPr id="19487" name="Rectangle 430"/>
            <p:cNvSpPr>
              <a:spLocks noChangeArrowheads="1"/>
            </p:cNvSpPr>
            <p:nvPr/>
          </p:nvSpPr>
          <p:spPr bwMode="auto">
            <a:xfrm>
              <a:off x="4380" y="1920"/>
              <a:ext cx="272" cy="115"/>
            </a:xfrm>
            <a:prstGeom prst="rect">
              <a:avLst/>
            </a:prstGeom>
            <a:noFill/>
            <a:ln w="9525">
              <a:noFill/>
              <a:miter lim="800000"/>
              <a:headEnd/>
              <a:tailEnd/>
            </a:ln>
          </p:spPr>
          <p:txBody>
            <a:bodyPr wrap="none" lIns="0" tIns="0" rIns="0" bIns="0">
              <a:spAutoFit/>
            </a:bodyPr>
            <a:lstStyle/>
            <a:p>
              <a:r>
                <a:rPr lang="fr-FR" sz="1200" b="1" i="1">
                  <a:solidFill>
                    <a:srgbClr val="000000"/>
                  </a:solidFill>
                  <a:latin typeface="Times New Roman" pitchFamily="18" charset="0"/>
                </a:rPr>
                <a:t>Trader</a:t>
              </a:r>
              <a:endParaRPr lang="fr-FR">
                <a:latin typeface="Times New Roman" pitchFamily="18" charset="0"/>
              </a:endParaRPr>
            </a:p>
          </p:txBody>
        </p:sp>
        <p:graphicFrame>
          <p:nvGraphicFramePr>
            <p:cNvPr id="19458" name="Object 431"/>
            <p:cNvGraphicFramePr>
              <a:graphicFrameLocks noChangeAspect="1"/>
            </p:cNvGraphicFramePr>
            <p:nvPr/>
          </p:nvGraphicFramePr>
          <p:xfrm>
            <a:off x="4026" y="2118"/>
            <a:ext cx="478" cy="672"/>
          </p:xfrm>
          <a:graphic>
            <a:graphicData uri="http://schemas.openxmlformats.org/presentationml/2006/ole">
              <p:oleObj spid="_x0000_s19458" name="Image Bitmap" r:id="rId4" imgW="3352381" imgH="4715533" progId="PBrush">
                <p:embed/>
              </p:oleObj>
            </a:graphicData>
          </a:graphic>
        </p:graphicFrame>
      </p:grpSp>
      <p:grpSp>
        <p:nvGrpSpPr>
          <p:cNvPr id="10" name="Group 432"/>
          <p:cNvGrpSpPr>
            <a:grpSpLocks/>
          </p:cNvGrpSpPr>
          <p:nvPr/>
        </p:nvGrpSpPr>
        <p:grpSpPr bwMode="auto">
          <a:xfrm>
            <a:off x="3038475" y="5049838"/>
            <a:ext cx="1219200" cy="893762"/>
            <a:chOff x="2520" y="1056"/>
            <a:chExt cx="768" cy="563"/>
          </a:xfrm>
        </p:grpSpPr>
        <p:pic>
          <p:nvPicPr>
            <p:cNvPr id="19484" name="Picture 433"/>
            <p:cNvPicPr>
              <a:picLocks noChangeAspect="1" noChangeArrowheads="1"/>
            </p:cNvPicPr>
            <p:nvPr/>
          </p:nvPicPr>
          <p:blipFill>
            <a:blip r:embed="rId5"/>
            <a:srcRect/>
            <a:stretch>
              <a:fillRect/>
            </a:stretch>
          </p:blipFill>
          <p:spPr bwMode="auto">
            <a:xfrm>
              <a:off x="2611" y="1056"/>
              <a:ext cx="576" cy="423"/>
            </a:xfrm>
            <a:prstGeom prst="rect">
              <a:avLst/>
            </a:prstGeom>
            <a:noFill/>
            <a:ln w="9525">
              <a:noFill/>
              <a:miter lim="800000"/>
              <a:headEnd/>
              <a:tailEnd/>
            </a:ln>
          </p:spPr>
        </p:pic>
        <p:sp>
          <p:nvSpPr>
            <p:cNvPr id="19485" name="Text Box 434"/>
            <p:cNvSpPr txBox="1">
              <a:spLocks noChangeArrowheads="1"/>
            </p:cNvSpPr>
            <p:nvPr/>
          </p:nvSpPr>
          <p:spPr bwMode="auto">
            <a:xfrm>
              <a:off x="2520" y="1446"/>
              <a:ext cx="768" cy="173"/>
            </a:xfrm>
            <a:prstGeom prst="rect">
              <a:avLst/>
            </a:prstGeom>
            <a:noFill/>
            <a:ln w="9525">
              <a:noFill/>
              <a:miter lim="800000"/>
              <a:headEnd/>
              <a:tailEnd/>
            </a:ln>
          </p:spPr>
          <p:txBody>
            <a:bodyPr>
              <a:spAutoFit/>
            </a:bodyPr>
            <a:lstStyle/>
            <a:p>
              <a:pPr eaLnBrk="0" hangingPunct="0"/>
              <a:r>
                <a:rPr lang="fr-FR" sz="1200" b="1" i="1">
                  <a:latin typeface="Times New Roman" pitchFamily="18" charset="0"/>
                </a:rPr>
                <a:t>Bourse de Paris</a:t>
              </a:r>
            </a:p>
          </p:txBody>
        </p:sp>
      </p:grpSp>
      <p:sp>
        <p:nvSpPr>
          <p:cNvPr id="19473" name="Rectangle 435"/>
          <p:cNvSpPr>
            <a:spLocks noChangeArrowheads="1"/>
          </p:cNvSpPr>
          <p:nvPr/>
        </p:nvSpPr>
        <p:spPr bwMode="auto">
          <a:xfrm>
            <a:off x="5105400" y="5686425"/>
            <a:ext cx="1047750" cy="152400"/>
          </a:xfrm>
          <a:prstGeom prst="rect">
            <a:avLst/>
          </a:prstGeom>
          <a:noFill/>
          <a:ln w="9525">
            <a:noFill/>
            <a:miter lim="800000"/>
            <a:headEnd/>
            <a:tailEnd/>
          </a:ln>
        </p:spPr>
        <p:txBody>
          <a:bodyPr wrap="none" lIns="0" tIns="0" rIns="0" bIns="0">
            <a:spAutoFit/>
          </a:bodyPr>
          <a:lstStyle/>
          <a:p>
            <a:r>
              <a:rPr lang="fr-FR" sz="1000" i="1">
                <a:solidFill>
                  <a:srgbClr val="000000"/>
                </a:solidFill>
                <a:latin typeface="Times New Roman" pitchFamily="18" charset="0"/>
              </a:rPr>
              <a:t>Liaison électronique</a:t>
            </a:r>
            <a:endParaRPr lang="fr-FR">
              <a:latin typeface="Times New Roman" pitchFamily="18" charset="0"/>
            </a:endParaRPr>
          </a:p>
        </p:txBody>
      </p:sp>
      <p:sp>
        <p:nvSpPr>
          <p:cNvPr id="19474" name="Rectangle 436"/>
          <p:cNvSpPr>
            <a:spLocks noChangeArrowheads="1"/>
          </p:cNvSpPr>
          <p:nvPr/>
        </p:nvSpPr>
        <p:spPr bwMode="auto">
          <a:xfrm>
            <a:off x="4467225" y="3781425"/>
            <a:ext cx="714375" cy="457200"/>
          </a:xfrm>
          <a:prstGeom prst="rect">
            <a:avLst/>
          </a:prstGeom>
          <a:noFill/>
          <a:ln w="9525">
            <a:noFill/>
            <a:miter lim="800000"/>
            <a:headEnd/>
            <a:tailEnd/>
          </a:ln>
        </p:spPr>
        <p:txBody>
          <a:bodyPr wrap="none" lIns="0" tIns="0" rIns="0" bIns="0">
            <a:spAutoFit/>
          </a:bodyPr>
          <a:lstStyle/>
          <a:p>
            <a:pPr algn="ctr"/>
            <a:r>
              <a:rPr lang="fr-FR" sz="1000" i="1">
                <a:solidFill>
                  <a:srgbClr val="000000"/>
                </a:solidFill>
                <a:latin typeface="Times New Roman" pitchFamily="18" charset="0"/>
              </a:rPr>
              <a:t>Transmission </a:t>
            </a:r>
          </a:p>
          <a:p>
            <a:pPr algn="ctr"/>
            <a:r>
              <a:rPr lang="fr-FR" sz="1000" i="1">
                <a:solidFill>
                  <a:srgbClr val="000000"/>
                </a:solidFill>
                <a:latin typeface="Times New Roman" pitchFamily="18" charset="0"/>
              </a:rPr>
              <a:t>en interne</a:t>
            </a:r>
          </a:p>
          <a:p>
            <a:pPr algn="ctr"/>
            <a:r>
              <a:rPr lang="fr-FR" sz="1000" i="1">
                <a:solidFill>
                  <a:srgbClr val="000000"/>
                </a:solidFill>
                <a:latin typeface="Times New Roman" pitchFamily="18" charset="0"/>
              </a:rPr>
              <a:t> de l’ordre</a:t>
            </a:r>
            <a:endParaRPr lang="fr-FR">
              <a:latin typeface="Times New Roman" pitchFamily="18" charset="0"/>
            </a:endParaRPr>
          </a:p>
        </p:txBody>
      </p:sp>
      <p:grpSp>
        <p:nvGrpSpPr>
          <p:cNvPr id="19475" name="Group 437"/>
          <p:cNvGrpSpPr>
            <a:grpSpLocks/>
          </p:cNvGrpSpPr>
          <p:nvPr/>
        </p:nvGrpSpPr>
        <p:grpSpPr bwMode="auto">
          <a:xfrm rot="-2482331">
            <a:off x="5486400" y="2867025"/>
            <a:ext cx="914400" cy="2422525"/>
            <a:chOff x="2168" y="1449"/>
            <a:chExt cx="552" cy="1526"/>
          </a:xfrm>
        </p:grpSpPr>
        <p:sp>
          <p:nvSpPr>
            <p:cNvPr id="19480" name="Freeform 438"/>
            <p:cNvSpPr>
              <a:spLocks/>
            </p:cNvSpPr>
            <p:nvPr/>
          </p:nvSpPr>
          <p:spPr bwMode="auto">
            <a:xfrm>
              <a:off x="2168" y="1449"/>
              <a:ext cx="552" cy="1526"/>
            </a:xfrm>
            <a:custGeom>
              <a:avLst/>
              <a:gdLst>
                <a:gd name="T0" fmla="*/ 496 w 552"/>
                <a:gd name="T1" fmla="*/ 4 h 1526"/>
                <a:gd name="T2" fmla="*/ 387 w 552"/>
                <a:gd name="T3" fmla="*/ 29 h 1526"/>
                <a:gd name="T4" fmla="*/ 289 w 552"/>
                <a:gd name="T5" fmla="*/ 77 h 1526"/>
                <a:gd name="T6" fmla="*/ 201 w 552"/>
                <a:gd name="T7" fmla="*/ 146 h 1526"/>
                <a:gd name="T8" fmla="*/ 127 w 552"/>
                <a:gd name="T9" fmla="*/ 232 h 1526"/>
                <a:gd name="T10" fmla="*/ 67 w 552"/>
                <a:gd name="T11" fmla="*/ 336 h 1526"/>
                <a:gd name="T12" fmla="*/ 25 w 552"/>
                <a:gd name="T13" fmla="*/ 451 h 1526"/>
                <a:gd name="T14" fmla="*/ 4 w 552"/>
                <a:gd name="T15" fmla="*/ 575 h 1526"/>
                <a:gd name="T16" fmla="*/ 0 w 552"/>
                <a:gd name="T17" fmla="*/ 640 h 1526"/>
                <a:gd name="T18" fmla="*/ 2 w 552"/>
                <a:gd name="T19" fmla="*/ 815 h 1526"/>
                <a:gd name="T20" fmla="*/ 15 w 552"/>
                <a:gd name="T21" fmla="*/ 914 h 1526"/>
                <a:gd name="T22" fmla="*/ 40 w 552"/>
                <a:gd name="T23" fmla="*/ 1008 h 1526"/>
                <a:gd name="T24" fmla="*/ 79 w 552"/>
                <a:gd name="T25" fmla="*/ 1095 h 1526"/>
                <a:gd name="T26" fmla="*/ 127 w 552"/>
                <a:gd name="T27" fmla="*/ 1173 h 1526"/>
                <a:gd name="T28" fmla="*/ 186 w 552"/>
                <a:gd name="T29" fmla="*/ 1244 h 1526"/>
                <a:gd name="T30" fmla="*/ 253 w 552"/>
                <a:gd name="T31" fmla="*/ 1304 h 1526"/>
                <a:gd name="T32" fmla="*/ 328 w 552"/>
                <a:gd name="T33" fmla="*/ 1351 h 1526"/>
                <a:gd name="T34" fmla="*/ 368 w 552"/>
                <a:gd name="T35" fmla="*/ 1526 h 1526"/>
                <a:gd name="T36" fmla="*/ 368 w 552"/>
                <a:gd name="T37" fmla="*/ 1089 h 1526"/>
                <a:gd name="T38" fmla="*/ 332 w 552"/>
                <a:gd name="T39" fmla="*/ 1227 h 1526"/>
                <a:gd name="T40" fmla="*/ 261 w 552"/>
                <a:gd name="T41" fmla="*/ 1185 h 1526"/>
                <a:gd name="T42" fmla="*/ 197 w 552"/>
                <a:gd name="T43" fmla="*/ 1133 h 1526"/>
                <a:gd name="T44" fmla="*/ 142 w 552"/>
                <a:gd name="T45" fmla="*/ 1070 h 1526"/>
                <a:gd name="T46" fmla="*/ 94 w 552"/>
                <a:gd name="T47" fmla="*/ 999 h 1526"/>
                <a:gd name="T48" fmla="*/ 56 w 552"/>
                <a:gd name="T49" fmla="*/ 922 h 1526"/>
                <a:gd name="T50" fmla="*/ 27 w 552"/>
                <a:gd name="T51" fmla="*/ 838 h 1526"/>
                <a:gd name="T52" fmla="*/ 8 w 552"/>
                <a:gd name="T53" fmla="*/ 750 h 1526"/>
                <a:gd name="T54" fmla="*/ 2 w 552"/>
                <a:gd name="T55" fmla="*/ 704 h 1526"/>
                <a:gd name="T56" fmla="*/ 23 w 552"/>
                <a:gd name="T57" fmla="*/ 585 h 1526"/>
                <a:gd name="T58" fmla="*/ 59 w 552"/>
                <a:gd name="T59" fmla="*/ 474 h 1526"/>
                <a:gd name="T60" fmla="*/ 113 w 552"/>
                <a:gd name="T61" fmla="*/ 376 h 1526"/>
                <a:gd name="T62" fmla="*/ 182 w 552"/>
                <a:gd name="T63" fmla="*/ 292 h 1526"/>
                <a:gd name="T64" fmla="*/ 261 w 552"/>
                <a:gd name="T65" fmla="*/ 221 h 1526"/>
                <a:gd name="T66" fmla="*/ 351 w 552"/>
                <a:gd name="T67" fmla="*/ 169 h 1526"/>
                <a:gd name="T68" fmla="*/ 449 w 552"/>
                <a:gd name="T69" fmla="*/ 136 h 1526"/>
                <a:gd name="T70" fmla="*/ 552 w 552"/>
                <a:gd name="T71" fmla="*/ 125 h 15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52"/>
                <a:gd name="T109" fmla="*/ 0 h 1526"/>
                <a:gd name="T110" fmla="*/ 552 w 552"/>
                <a:gd name="T111" fmla="*/ 1526 h 15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52" h="1526">
                  <a:moveTo>
                    <a:pt x="552" y="0"/>
                  </a:moveTo>
                  <a:lnTo>
                    <a:pt x="496" y="4"/>
                  </a:lnTo>
                  <a:lnTo>
                    <a:pt x="441" y="14"/>
                  </a:lnTo>
                  <a:lnTo>
                    <a:pt x="387" y="29"/>
                  </a:lnTo>
                  <a:lnTo>
                    <a:pt x="337" y="50"/>
                  </a:lnTo>
                  <a:lnTo>
                    <a:pt x="289" y="77"/>
                  </a:lnTo>
                  <a:lnTo>
                    <a:pt x="243" y="109"/>
                  </a:lnTo>
                  <a:lnTo>
                    <a:pt x="201" y="146"/>
                  </a:lnTo>
                  <a:lnTo>
                    <a:pt x="161" y="188"/>
                  </a:lnTo>
                  <a:lnTo>
                    <a:pt x="127" y="232"/>
                  </a:lnTo>
                  <a:lnTo>
                    <a:pt x="94" y="282"/>
                  </a:lnTo>
                  <a:lnTo>
                    <a:pt x="67" y="336"/>
                  </a:lnTo>
                  <a:lnTo>
                    <a:pt x="44" y="391"/>
                  </a:lnTo>
                  <a:lnTo>
                    <a:pt x="25" y="451"/>
                  </a:lnTo>
                  <a:lnTo>
                    <a:pt x="12" y="512"/>
                  </a:lnTo>
                  <a:lnTo>
                    <a:pt x="4" y="575"/>
                  </a:lnTo>
                  <a:lnTo>
                    <a:pt x="0" y="640"/>
                  </a:lnTo>
                  <a:lnTo>
                    <a:pt x="0" y="765"/>
                  </a:lnTo>
                  <a:lnTo>
                    <a:pt x="2" y="815"/>
                  </a:lnTo>
                  <a:lnTo>
                    <a:pt x="8" y="865"/>
                  </a:lnTo>
                  <a:lnTo>
                    <a:pt x="15" y="914"/>
                  </a:lnTo>
                  <a:lnTo>
                    <a:pt x="27" y="962"/>
                  </a:lnTo>
                  <a:lnTo>
                    <a:pt x="40" y="1008"/>
                  </a:lnTo>
                  <a:lnTo>
                    <a:pt x="58" y="1052"/>
                  </a:lnTo>
                  <a:lnTo>
                    <a:pt x="79" y="1095"/>
                  </a:lnTo>
                  <a:lnTo>
                    <a:pt x="102" y="1135"/>
                  </a:lnTo>
                  <a:lnTo>
                    <a:pt x="127" y="1173"/>
                  </a:lnTo>
                  <a:lnTo>
                    <a:pt x="155" y="1210"/>
                  </a:lnTo>
                  <a:lnTo>
                    <a:pt x="186" y="1244"/>
                  </a:lnTo>
                  <a:lnTo>
                    <a:pt x="219" y="1275"/>
                  </a:lnTo>
                  <a:lnTo>
                    <a:pt x="253" y="1304"/>
                  </a:lnTo>
                  <a:lnTo>
                    <a:pt x="289" y="1328"/>
                  </a:lnTo>
                  <a:lnTo>
                    <a:pt x="328" y="1351"/>
                  </a:lnTo>
                  <a:lnTo>
                    <a:pt x="368" y="1371"/>
                  </a:lnTo>
                  <a:lnTo>
                    <a:pt x="368" y="1526"/>
                  </a:lnTo>
                  <a:lnTo>
                    <a:pt x="552" y="1344"/>
                  </a:lnTo>
                  <a:lnTo>
                    <a:pt x="368" y="1089"/>
                  </a:lnTo>
                  <a:lnTo>
                    <a:pt x="368" y="1244"/>
                  </a:lnTo>
                  <a:lnTo>
                    <a:pt x="332" y="1227"/>
                  </a:lnTo>
                  <a:lnTo>
                    <a:pt x="295" y="1208"/>
                  </a:lnTo>
                  <a:lnTo>
                    <a:pt x="261" y="1185"/>
                  </a:lnTo>
                  <a:lnTo>
                    <a:pt x="228" y="1160"/>
                  </a:lnTo>
                  <a:lnTo>
                    <a:pt x="197" y="1133"/>
                  </a:lnTo>
                  <a:lnTo>
                    <a:pt x="169" y="1102"/>
                  </a:lnTo>
                  <a:lnTo>
                    <a:pt x="142" y="1070"/>
                  </a:lnTo>
                  <a:lnTo>
                    <a:pt x="117" y="1035"/>
                  </a:lnTo>
                  <a:lnTo>
                    <a:pt x="94" y="999"/>
                  </a:lnTo>
                  <a:lnTo>
                    <a:pt x="75" y="962"/>
                  </a:lnTo>
                  <a:lnTo>
                    <a:pt x="56" y="922"/>
                  </a:lnTo>
                  <a:lnTo>
                    <a:pt x="40" y="880"/>
                  </a:lnTo>
                  <a:lnTo>
                    <a:pt x="27" y="838"/>
                  </a:lnTo>
                  <a:lnTo>
                    <a:pt x="15" y="794"/>
                  </a:lnTo>
                  <a:lnTo>
                    <a:pt x="8" y="750"/>
                  </a:lnTo>
                  <a:lnTo>
                    <a:pt x="2" y="704"/>
                  </a:lnTo>
                  <a:lnTo>
                    <a:pt x="10" y="642"/>
                  </a:lnTo>
                  <a:lnTo>
                    <a:pt x="23" y="585"/>
                  </a:lnTo>
                  <a:lnTo>
                    <a:pt x="38" y="527"/>
                  </a:lnTo>
                  <a:lnTo>
                    <a:pt x="59" y="474"/>
                  </a:lnTo>
                  <a:lnTo>
                    <a:pt x="84" y="424"/>
                  </a:lnTo>
                  <a:lnTo>
                    <a:pt x="113" y="376"/>
                  </a:lnTo>
                  <a:lnTo>
                    <a:pt x="146" y="332"/>
                  </a:lnTo>
                  <a:lnTo>
                    <a:pt x="182" y="292"/>
                  </a:lnTo>
                  <a:lnTo>
                    <a:pt x="220" y="253"/>
                  </a:lnTo>
                  <a:lnTo>
                    <a:pt x="261" y="221"/>
                  </a:lnTo>
                  <a:lnTo>
                    <a:pt x="305" y="192"/>
                  </a:lnTo>
                  <a:lnTo>
                    <a:pt x="351" y="169"/>
                  </a:lnTo>
                  <a:lnTo>
                    <a:pt x="399" y="150"/>
                  </a:lnTo>
                  <a:lnTo>
                    <a:pt x="449" y="136"/>
                  </a:lnTo>
                  <a:lnTo>
                    <a:pt x="500" y="129"/>
                  </a:lnTo>
                  <a:lnTo>
                    <a:pt x="552" y="125"/>
                  </a:lnTo>
                  <a:lnTo>
                    <a:pt x="552" y="0"/>
                  </a:lnTo>
                  <a:close/>
                </a:path>
              </a:pathLst>
            </a:custGeom>
            <a:solidFill>
              <a:srgbClr val="B6C0E8"/>
            </a:solidFill>
            <a:ln w="9525">
              <a:noFill/>
              <a:round/>
              <a:headEnd/>
              <a:tailEnd/>
            </a:ln>
          </p:spPr>
          <p:txBody>
            <a:bodyPr/>
            <a:lstStyle/>
            <a:p>
              <a:endParaRPr lang="fr-FR"/>
            </a:p>
          </p:txBody>
        </p:sp>
        <p:sp>
          <p:nvSpPr>
            <p:cNvPr id="19481" name="Freeform 439"/>
            <p:cNvSpPr>
              <a:spLocks/>
            </p:cNvSpPr>
            <p:nvPr/>
          </p:nvSpPr>
          <p:spPr bwMode="auto">
            <a:xfrm>
              <a:off x="2168" y="1449"/>
              <a:ext cx="552" cy="704"/>
            </a:xfrm>
            <a:custGeom>
              <a:avLst/>
              <a:gdLst>
                <a:gd name="T0" fmla="*/ 552 w 552"/>
                <a:gd name="T1" fmla="*/ 0 h 704"/>
                <a:gd name="T2" fmla="*/ 496 w 552"/>
                <a:gd name="T3" fmla="*/ 4 h 704"/>
                <a:gd name="T4" fmla="*/ 441 w 552"/>
                <a:gd name="T5" fmla="*/ 14 h 704"/>
                <a:gd name="T6" fmla="*/ 387 w 552"/>
                <a:gd name="T7" fmla="*/ 29 h 704"/>
                <a:gd name="T8" fmla="*/ 337 w 552"/>
                <a:gd name="T9" fmla="*/ 50 h 704"/>
                <a:gd name="T10" fmla="*/ 289 w 552"/>
                <a:gd name="T11" fmla="*/ 77 h 704"/>
                <a:gd name="T12" fmla="*/ 243 w 552"/>
                <a:gd name="T13" fmla="*/ 109 h 704"/>
                <a:gd name="T14" fmla="*/ 201 w 552"/>
                <a:gd name="T15" fmla="*/ 146 h 704"/>
                <a:gd name="T16" fmla="*/ 161 w 552"/>
                <a:gd name="T17" fmla="*/ 188 h 704"/>
                <a:gd name="T18" fmla="*/ 127 w 552"/>
                <a:gd name="T19" fmla="*/ 232 h 704"/>
                <a:gd name="T20" fmla="*/ 94 w 552"/>
                <a:gd name="T21" fmla="*/ 282 h 704"/>
                <a:gd name="T22" fmla="*/ 67 w 552"/>
                <a:gd name="T23" fmla="*/ 336 h 704"/>
                <a:gd name="T24" fmla="*/ 44 w 552"/>
                <a:gd name="T25" fmla="*/ 391 h 704"/>
                <a:gd name="T26" fmla="*/ 25 w 552"/>
                <a:gd name="T27" fmla="*/ 451 h 704"/>
                <a:gd name="T28" fmla="*/ 12 w 552"/>
                <a:gd name="T29" fmla="*/ 512 h 704"/>
                <a:gd name="T30" fmla="*/ 4 w 552"/>
                <a:gd name="T31" fmla="*/ 575 h 704"/>
                <a:gd name="T32" fmla="*/ 0 w 552"/>
                <a:gd name="T33" fmla="*/ 640 h 704"/>
                <a:gd name="T34" fmla="*/ 0 w 552"/>
                <a:gd name="T35" fmla="*/ 673 h 704"/>
                <a:gd name="T36" fmla="*/ 2 w 552"/>
                <a:gd name="T37" fmla="*/ 704 h 704"/>
                <a:gd name="T38" fmla="*/ 2 w 552"/>
                <a:gd name="T39" fmla="*/ 704 h 704"/>
                <a:gd name="T40" fmla="*/ 10 w 552"/>
                <a:gd name="T41" fmla="*/ 642 h 704"/>
                <a:gd name="T42" fmla="*/ 23 w 552"/>
                <a:gd name="T43" fmla="*/ 585 h 704"/>
                <a:gd name="T44" fmla="*/ 38 w 552"/>
                <a:gd name="T45" fmla="*/ 527 h 704"/>
                <a:gd name="T46" fmla="*/ 59 w 552"/>
                <a:gd name="T47" fmla="*/ 474 h 704"/>
                <a:gd name="T48" fmla="*/ 84 w 552"/>
                <a:gd name="T49" fmla="*/ 424 h 704"/>
                <a:gd name="T50" fmla="*/ 113 w 552"/>
                <a:gd name="T51" fmla="*/ 376 h 704"/>
                <a:gd name="T52" fmla="*/ 146 w 552"/>
                <a:gd name="T53" fmla="*/ 332 h 704"/>
                <a:gd name="T54" fmla="*/ 182 w 552"/>
                <a:gd name="T55" fmla="*/ 292 h 704"/>
                <a:gd name="T56" fmla="*/ 220 w 552"/>
                <a:gd name="T57" fmla="*/ 253 h 704"/>
                <a:gd name="T58" fmla="*/ 261 w 552"/>
                <a:gd name="T59" fmla="*/ 221 h 704"/>
                <a:gd name="T60" fmla="*/ 305 w 552"/>
                <a:gd name="T61" fmla="*/ 192 h 704"/>
                <a:gd name="T62" fmla="*/ 351 w 552"/>
                <a:gd name="T63" fmla="*/ 169 h 704"/>
                <a:gd name="T64" fmla="*/ 399 w 552"/>
                <a:gd name="T65" fmla="*/ 150 h 704"/>
                <a:gd name="T66" fmla="*/ 449 w 552"/>
                <a:gd name="T67" fmla="*/ 136 h 704"/>
                <a:gd name="T68" fmla="*/ 500 w 552"/>
                <a:gd name="T69" fmla="*/ 129 h 704"/>
                <a:gd name="T70" fmla="*/ 552 w 552"/>
                <a:gd name="T71" fmla="*/ 125 h 704"/>
                <a:gd name="T72" fmla="*/ 552 w 552"/>
                <a:gd name="T73" fmla="*/ 0 h 7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52"/>
                <a:gd name="T112" fmla="*/ 0 h 704"/>
                <a:gd name="T113" fmla="*/ 552 w 552"/>
                <a:gd name="T114" fmla="*/ 704 h 70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52" h="704">
                  <a:moveTo>
                    <a:pt x="552" y="0"/>
                  </a:moveTo>
                  <a:lnTo>
                    <a:pt x="496" y="4"/>
                  </a:lnTo>
                  <a:lnTo>
                    <a:pt x="441" y="14"/>
                  </a:lnTo>
                  <a:lnTo>
                    <a:pt x="387" y="29"/>
                  </a:lnTo>
                  <a:lnTo>
                    <a:pt x="337" y="50"/>
                  </a:lnTo>
                  <a:lnTo>
                    <a:pt x="289" y="77"/>
                  </a:lnTo>
                  <a:lnTo>
                    <a:pt x="243" y="109"/>
                  </a:lnTo>
                  <a:lnTo>
                    <a:pt x="201" y="146"/>
                  </a:lnTo>
                  <a:lnTo>
                    <a:pt x="161" y="188"/>
                  </a:lnTo>
                  <a:lnTo>
                    <a:pt x="127" y="232"/>
                  </a:lnTo>
                  <a:lnTo>
                    <a:pt x="94" y="282"/>
                  </a:lnTo>
                  <a:lnTo>
                    <a:pt x="67" y="336"/>
                  </a:lnTo>
                  <a:lnTo>
                    <a:pt x="44" y="391"/>
                  </a:lnTo>
                  <a:lnTo>
                    <a:pt x="25" y="451"/>
                  </a:lnTo>
                  <a:lnTo>
                    <a:pt x="12" y="512"/>
                  </a:lnTo>
                  <a:lnTo>
                    <a:pt x="4" y="575"/>
                  </a:lnTo>
                  <a:lnTo>
                    <a:pt x="0" y="640"/>
                  </a:lnTo>
                  <a:lnTo>
                    <a:pt x="0" y="673"/>
                  </a:lnTo>
                  <a:lnTo>
                    <a:pt x="2" y="704"/>
                  </a:lnTo>
                  <a:lnTo>
                    <a:pt x="10" y="642"/>
                  </a:lnTo>
                  <a:lnTo>
                    <a:pt x="23" y="585"/>
                  </a:lnTo>
                  <a:lnTo>
                    <a:pt x="38" y="527"/>
                  </a:lnTo>
                  <a:lnTo>
                    <a:pt x="59" y="474"/>
                  </a:lnTo>
                  <a:lnTo>
                    <a:pt x="84" y="424"/>
                  </a:lnTo>
                  <a:lnTo>
                    <a:pt x="113" y="376"/>
                  </a:lnTo>
                  <a:lnTo>
                    <a:pt x="146" y="332"/>
                  </a:lnTo>
                  <a:lnTo>
                    <a:pt x="182" y="292"/>
                  </a:lnTo>
                  <a:lnTo>
                    <a:pt x="220" y="253"/>
                  </a:lnTo>
                  <a:lnTo>
                    <a:pt x="261" y="221"/>
                  </a:lnTo>
                  <a:lnTo>
                    <a:pt x="305" y="192"/>
                  </a:lnTo>
                  <a:lnTo>
                    <a:pt x="351" y="169"/>
                  </a:lnTo>
                  <a:lnTo>
                    <a:pt x="399" y="150"/>
                  </a:lnTo>
                  <a:lnTo>
                    <a:pt x="449" y="136"/>
                  </a:lnTo>
                  <a:lnTo>
                    <a:pt x="500" y="129"/>
                  </a:lnTo>
                  <a:lnTo>
                    <a:pt x="552" y="125"/>
                  </a:lnTo>
                  <a:lnTo>
                    <a:pt x="552" y="0"/>
                  </a:lnTo>
                  <a:close/>
                </a:path>
              </a:pathLst>
            </a:custGeom>
            <a:solidFill>
              <a:srgbClr val="929ABB"/>
            </a:solidFill>
            <a:ln w="9525">
              <a:noFill/>
              <a:round/>
              <a:headEnd/>
              <a:tailEnd/>
            </a:ln>
          </p:spPr>
          <p:txBody>
            <a:bodyPr/>
            <a:lstStyle/>
            <a:p>
              <a:endParaRPr lang="fr-FR"/>
            </a:p>
          </p:txBody>
        </p:sp>
        <p:sp>
          <p:nvSpPr>
            <p:cNvPr id="19482" name="Freeform 440"/>
            <p:cNvSpPr>
              <a:spLocks/>
            </p:cNvSpPr>
            <p:nvPr/>
          </p:nvSpPr>
          <p:spPr bwMode="auto">
            <a:xfrm>
              <a:off x="2168" y="1449"/>
              <a:ext cx="552" cy="1526"/>
            </a:xfrm>
            <a:custGeom>
              <a:avLst/>
              <a:gdLst>
                <a:gd name="T0" fmla="*/ 496 w 552"/>
                <a:gd name="T1" fmla="*/ 4 h 1526"/>
                <a:gd name="T2" fmla="*/ 387 w 552"/>
                <a:gd name="T3" fmla="*/ 29 h 1526"/>
                <a:gd name="T4" fmla="*/ 289 w 552"/>
                <a:gd name="T5" fmla="*/ 77 h 1526"/>
                <a:gd name="T6" fmla="*/ 201 w 552"/>
                <a:gd name="T7" fmla="*/ 146 h 1526"/>
                <a:gd name="T8" fmla="*/ 127 w 552"/>
                <a:gd name="T9" fmla="*/ 232 h 1526"/>
                <a:gd name="T10" fmla="*/ 67 w 552"/>
                <a:gd name="T11" fmla="*/ 336 h 1526"/>
                <a:gd name="T12" fmla="*/ 25 w 552"/>
                <a:gd name="T13" fmla="*/ 451 h 1526"/>
                <a:gd name="T14" fmla="*/ 4 w 552"/>
                <a:gd name="T15" fmla="*/ 575 h 1526"/>
                <a:gd name="T16" fmla="*/ 0 w 552"/>
                <a:gd name="T17" fmla="*/ 640 h 1526"/>
                <a:gd name="T18" fmla="*/ 2 w 552"/>
                <a:gd name="T19" fmla="*/ 815 h 1526"/>
                <a:gd name="T20" fmla="*/ 15 w 552"/>
                <a:gd name="T21" fmla="*/ 914 h 1526"/>
                <a:gd name="T22" fmla="*/ 40 w 552"/>
                <a:gd name="T23" fmla="*/ 1008 h 1526"/>
                <a:gd name="T24" fmla="*/ 79 w 552"/>
                <a:gd name="T25" fmla="*/ 1095 h 1526"/>
                <a:gd name="T26" fmla="*/ 127 w 552"/>
                <a:gd name="T27" fmla="*/ 1173 h 1526"/>
                <a:gd name="T28" fmla="*/ 186 w 552"/>
                <a:gd name="T29" fmla="*/ 1244 h 1526"/>
                <a:gd name="T30" fmla="*/ 253 w 552"/>
                <a:gd name="T31" fmla="*/ 1304 h 1526"/>
                <a:gd name="T32" fmla="*/ 328 w 552"/>
                <a:gd name="T33" fmla="*/ 1351 h 1526"/>
                <a:gd name="T34" fmla="*/ 368 w 552"/>
                <a:gd name="T35" fmla="*/ 1526 h 1526"/>
                <a:gd name="T36" fmla="*/ 368 w 552"/>
                <a:gd name="T37" fmla="*/ 1089 h 1526"/>
                <a:gd name="T38" fmla="*/ 332 w 552"/>
                <a:gd name="T39" fmla="*/ 1227 h 1526"/>
                <a:gd name="T40" fmla="*/ 261 w 552"/>
                <a:gd name="T41" fmla="*/ 1185 h 1526"/>
                <a:gd name="T42" fmla="*/ 197 w 552"/>
                <a:gd name="T43" fmla="*/ 1133 h 1526"/>
                <a:gd name="T44" fmla="*/ 142 w 552"/>
                <a:gd name="T45" fmla="*/ 1070 h 1526"/>
                <a:gd name="T46" fmla="*/ 94 w 552"/>
                <a:gd name="T47" fmla="*/ 999 h 1526"/>
                <a:gd name="T48" fmla="*/ 56 w 552"/>
                <a:gd name="T49" fmla="*/ 922 h 1526"/>
                <a:gd name="T50" fmla="*/ 27 w 552"/>
                <a:gd name="T51" fmla="*/ 838 h 1526"/>
                <a:gd name="T52" fmla="*/ 8 w 552"/>
                <a:gd name="T53" fmla="*/ 750 h 1526"/>
                <a:gd name="T54" fmla="*/ 2 w 552"/>
                <a:gd name="T55" fmla="*/ 704 h 1526"/>
                <a:gd name="T56" fmla="*/ 23 w 552"/>
                <a:gd name="T57" fmla="*/ 585 h 1526"/>
                <a:gd name="T58" fmla="*/ 59 w 552"/>
                <a:gd name="T59" fmla="*/ 474 h 1526"/>
                <a:gd name="T60" fmla="*/ 113 w 552"/>
                <a:gd name="T61" fmla="*/ 376 h 1526"/>
                <a:gd name="T62" fmla="*/ 182 w 552"/>
                <a:gd name="T63" fmla="*/ 292 h 1526"/>
                <a:gd name="T64" fmla="*/ 261 w 552"/>
                <a:gd name="T65" fmla="*/ 221 h 1526"/>
                <a:gd name="T66" fmla="*/ 351 w 552"/>
                <a:gd name="T67" fmla="*/ 169 h 1526"/>
                <a:gd name="T68" fmla="*/ 449 w 552"/>
                <a:gd name="T69" fmla="*/ 136 h 1526"/>
                <a:gd name="T70" fmla="*/ 552 w 552"/>
                <a:gd name="T71" fmla="*/ 125 h 15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52"/>
                <a:gd name="T109" fmla="*/ 0 h 1526"/>
                <a:gd name="T110" fmla="*/ 552 w 552"/>
                <a:gd name="T111" fmla="*/ 1526 h 15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52" h="1526">
                  <a:moveTo>
                    <a:pt x="552" y="0"/>
                  </a:moveTo>
                  <a:lnTo>
                    <a:pt x="496" y="4"/>
                  </a:lnTo>
                  <a:lnTo>
                    <a:pt x="441" y="14"/>
                  </a:lnTo>
                  <a:lnTo>
                    <a:pt x="387" y="29"/>
                  </a:lnTo>
                  <a:lnTo>
                    <a:pt x="337" y="50"/>
                  </a:lnTo>
                  <a:lnTo>
                    <a:pt x="289" y="77"/>
                  </a:lnTo>
                  <a:lnTo>
                    <a:pt x="243" y="109"/>
                  </a:lnTo>
                  <a:lnTo>
                    <a:pt x="201" y="146"/>
                  </a:lnTo>
                  <a:lnTo>
                    <a:pt x="161" y="188"/>
                  </a:lnTo>
                  <a:lnTo>
                    <a:pt x="127" y="232"/>
                  </a:lnTo>
                  <a:lnTo>
                    <a:pt x="94" y="282"/>
                  </a:lnTo>
                  <a:lnTo>
                    <a:pt x="67" y="336"/>
                  </a:lnTo>
                  <a:lnTo>
                    <a:pt x="44" y="391"/>
                  </a:lnTo>
                  <a:lnTo>
                    <a:pt x="25" y="451"/>
                  </a:lnTo>
                  <a:lnTo>
                    <a:pt x="12" y="512"/>
                  </a:lnTo>
                  <a:lnTo>
                    <a:pt x="4" y="575"/>
                  </a:lnTo>
                  <a:lnTo>
                    <a:pt x="0" y="640"/>
                  </a:lnTo>
                  <a:lnTo>
                    <a:pt x="0" y="765"/>
                  </a:lnTo>
                  <a:lnTo>
                    <a:pt x="2" y="815"/>
                  </a:lnTo>
                  <a:lnTo>
                    <a:pt x="8" y="865"/>
                  </a:lnTo>
                  <a:lnTo>
                    <a:pt x="15" y="914"/>
                  </a:lnTo>
                  <a:lnTo>
                    <a:pt x="27" y="962"/>
                  </a:lnTo>
                  <a:lnTo>
                    <a:pt x="40" y="1008"/>
                  </a:lnTo>
                  <a:lnTo>
                    <a:pt x="58" y="1052"/>
                  </a:lnTo>
                  <a:lnTo>
                    <a:pt x="79" y="1095"/>
                  </a:lnTo>
                  <a:lnTo>
                    <a:pt x="102" y="1135"/>
                  </a:lnTo>
                  <a:lnTo>
                    <a:pt x="127" y="1173"/>
                  </a:lnTo>
                  <a:lnTo>
                    <a:pt x="155" y="1210"/>
                  </a:lnTo>
                  <a:lnTo>
                    <a:pt x="186" y="1244"/>
                  </a:lnTo>
                  <a:lnTo>
                    <a:pt x="219" y="1275"/>
                  </a:lnTo>
                  <a:lnTo>
                    <a:pt x="253" y="1304"/>
                  </a:lnTo>
                  <a:lnTo>
                    <a:pt x="289" y="1328"/>
                  </a:lnTo>
                  <a:lnTo>
                    <a:pt x="328" y="1351"/>
                  </a:lnTo>
                  <a:lnTo>
                    <a:pt x="368" y="1371"/>
                  </a:lnTo>
                  <a:lnTo>
                    <a:pt x="368" y="1526"/>
                  </a:lnTo>
                  <a:lnTo>
                    <a:pt x="552" y="1344"/>
                  </a:lnTo>
                  <a:lnTo>
                    <a:pt x="368" y="1089"/>
                  </a:lnTo>
                  <a:lnTo>
                    <a:pt x="368" y="1244"/>
                  </a:lnTo>
                  <a:lnTo>
                    <a:pt x="332" y="1227"/>
                  </a:lnTo>
                  <a:lnTo>
                    <a:pt x="295" y="1208"/>
                  </a:lnTo>
                  <a:lnTo>
                    <a:pt x="261" y="1185"/>
                  </a:lnTo>
                  <a:lnTo>
                    <a:pt x="228" y="1160"/>
                  </a:lnTo>
                  <a:lnTo>
                    <a:pt x="197" y="1133"/>
                  </a:lnTo>
                  <a:lnTo>
                    <a:pt x="169" y="1102"/>
                  </a:lnTo>
                  <a:lnTo>
                    <a:pt x="142" y="1070"/>
                  </a:lnTo>
                  <a:lnTo>
                    <a:pt x="117" y="1035"/>
                  </a:lnTo>
                  <a:lnTo>
                    <a:pt x="94" y="999"/>
                  </a:lnTo>
                  <a:lnTo>
                    <a:pt x="75" y="962"/>
                  </a:lnTo>
                  <a:lnTo>
                    <a:pt x="56" y="922"/>
                  </a:lnTo>
                  <a:lnTo>
                    <a:pt x="40" y="880"/>
                  </a:lnTo>
                  <a:lnTo>
                    <a:pt x="27" y="838"/>
                  </a:lnTo>
                  <a:lnTo>
                    <a:pt x="15" y="794"/>
                  </a:lnTo>
                  <a:lnTo>
                    <a:pt x="8" y="750"/>
                  </a:lnTo>
                  <a:lnTo>
                    <a:pt x="2" y="704"/>
                  </a:lnTo>
                  <a:lnTo>
                    <a:pt x="10" y="642"/>
                  </a:lnTo>
                  <a:lnTo>
                    <a:pt x="23" y="585"/>
                  </a:lnTo>
                  <a:lnTo>
                    <a:pt x="38" y="527"/>
                  </a:lnTo>
                  <a:lnTo>
                    <a:pt x="59" y="474"/>
                  </a:lnTo>
                  <a:lnTo>
                    <a:pt x="84" y="424"/>
                  </a:lnTo>
                  <a:lnTo>
                    <a:pt x="113" y="376"/>
                  </a:lnTo>
                  <a:lnTo>
                    <a:pt x="146" y="332"/>
                  </a:lnTo>
                  <a:lnTo>
                    <a:pt x="182" y="292"/>
                  </a:lnTo>
                  <a:lnTo>
                    <a:pt x="220" y="253"/>
                  </a:lnTo>
                  <a:lnTo>
                    <a:pt x="261" y="221"/>
                  </a:lnTo>
                  <a:lnTo>
                    <a:pt x="305" y="192"/>
                  </a:lnTo>
                  <a:lnTo>
                    <a:pt x="351" y="169"/>
                  </a:lnTo>
                  <a:lnTo>
                    <a:pt x="399" y="150"/>
                  </a:lnTo>
                  <a:lnTo>
                    <a:pt x="449" y="136"/>
                  </a:lnTo>
                  <a:lnTo>
                    <a:pt x="500" y="129"/>
                  </a:lnTo>
                  <a:lnTo>
                    <a:pt x="552" y="125"/>
                  </a:lnTo>
                  <a:lnTo>
                    <a:pt x="552" y="0"/>
                  </a:lnTo>
                  <a:close/>
                </a:path>
              </a:pathLst>
            </a:custGeom>
            <a:noFill/>
            <a:ln w="9525">
              <a:solidFill>
                <a:srgbClr val="000000"/>
              </a:solidFill>
              <a:prstDash val="solid"/>
              <a:round/>
              <a:headEnd/>
              <a:tailEnd/>
            </a:ln>
          </p:spPr>
          <p:txBody>
            <a:bodyPr/>
            <a:lstStyle/>
            <a:p>
              <a:endParaRPr lang="fr-FR"/>
            </a:p>
          </p:txBody>
        </p:sp>
        <p:sp>
          <p:nvSpPr>
            <p:cNvPr id="19483" name="Freeform 441"/>
            <p:cNvSpPr>
              <a:spLocks/>
            </p:cNvSpPr>
            <p:nvPr/>
          </p:nvSpPr>
          <p:spPr bwMode="auto">
            <a:xfrm>
              <a:off x="2168" y="2089"/>
              <a:ext cx="2" cy="64"/>
            </a:xfrm>
            <a:custGeom>
              <a:avLst/>
              <a:gdLst>
                <a:gd name="T0" fmla="*/ 0 w 2"/>
                <a:gd name="T1" fmla="*/ 0 h 64"/>
                <a:gd name="T2" fmla="*/ 0 w 2"/>
                <a:gd name="T3" fmla="*/ 33 h 64"/>
                <a:gd name="T4" fmla="*/ 2 w 2"/>
                <a:gd name="T5" fmla="*/ 64 h 64"/>
                <a:gd name="T6" fmla="*/ 0 60000 65536"/>
                <a:gd name="T7" fmla="*/ 0 60000 65536"/>
                <a:gd name="T8" fmla="*/ 0 60000 65536"/>
                <a:gd name="T9" fmla="*/ 0 w 2"/>
                <a:gd name="T10" fmla="*/ 0 h 64"/>
                <a:gd name="T11" fmla="*/ 2 w 2"/>
                <a:gd name="T12" fmla="*/ 64 h 64"/>
              </a:gdLst>
              <a:ahLst/>
              <a:cxnLst>
                <a:cxn ang="T6">
                  <a:pos x="T0" y="T1"/>
                </a:cxn>
                <a:cxn ang="T7">
                  <a:pos x="T2" y="T3"/>
                </a:cxn>
                <a:cxn ang="T8">
                  <a:pos x="T4" y="T5"/>
                </a:cxn>
              </a:cxnLst>
              <a:rect l="T9" t="T10" r="T11" b="T12"/>
              <a:pathLst>
                <a:path w="2" h="64">
                  <a:moveTo>
                    <a:pt x="0" y="0"/>
                  </a:moveTo>
                  <a:lnTo>
                    <a:pt x="0" y="33"/>
                  </a:lnTo>
                  <a:lnTo>
                    <a:pt x="2" y="64"/>
                  </a:lnTo>
                </a:path>
              </a:pathLst>
            </a:custGeom>
            <a:noFill/>
            <a:ln w="9525">
              <a:solidFill>
                <a:srgbClr val="000000"/>
              </a:solidFill>
              <a:prstDash val="solid"/>
              <a:round/>
              <a:headEnd/>
              <a:tailEnd/>
            </a:ln>
          </p:spPr>
          <p:txBody>
            <a:bodyPr/>
            <a:lstStyle/>
            <a:p>
              <a:endParaRPr lang="fr-FR"/>
            </a:p>
          </p:txBody>
        </p:sp>
      </p:grpSp>
      <p:grpSp>
        <p:nvGrpSpPr>
          <p:cNvPr id="19476" name="Group 442"/>
          <p:cNvGrpSpPr>
            <a:grpSpLocks/>
          </p:cNvGrpSpPr>
          <p:nvPr/>
        </p:nvGrpSpPr>
        <p:grpSpPr bwMode="auto">
          <a:xfrm rot="10800000">
            <a:off x="4191000" y="5440363"/>
            <a:ext cx="2743200" cy="200025"/>
            <a:chOff x="1064" y="1275"/>
            <a:chExt cx="1656" cy="126"/>
          </a:xfrm>
        </p:grpSpPr>
        <p:sp>
          <p:nvSpPr>
            <p:cNvPr id="19477" name="Freeform 443"/>
            <p:cNvSpPr>
              <a:spLocks/>
            </p:cNvSpPr>
            <p:nvPr/>
          </p:nvSpPr>
          <p:spPr bwMode="auto">
            <a:xfrm>
              <a:off x="1323" y="1275"/>
              <a:ext cx="1397" cy="126"/>
            </a:xfrm>
            <a:custGeom>
              <a:avLst/>
              <a:gdLst>
                <a:gd name="T0" fmla="*/ 1269 w 1397"/>
                <a:gd name="T1" fmla="*/ 0 h 126"/>
                <a:gd name="T2" fmla="*/ 1269 w 1397"/>
                <a:gd name="T3" fmla="*/ 0 h 126"/>
                <a:gd name="T4" fmla="*/ 0 w 1397"/>
                <a:gd name="T5" fmla="*/ 0 h 126"/>
                <a:gd name="T6" fmla="*/ 0 w 1397"/>
                <a:gd name="T7" fmla="*/ 126 h 126"/>
                <a:gd name="T8" fmla="*/ 1269 w 1397"/>
                <a:gd name="T9" fmla="*/ 126 h 126"/>
                <a:gd name="T10" fmla="*/ 1397 w 1397"/>
                <a:gd name="T11" fmla="*/ 63 h 126"/>
                <a:gd name="T12" fmla="*/ 1269 w 1397"/>
                <a:gd name="T13" fmla="*/ 0 h 126"/>
                <a:gd name="T14" fmla="*/ 0 60000 65536"/>
                <a:gd name="T15" fmla="*/ 0 60000 65536"/>
                <a:gd name="T16" fmla="*/ 0 60000 65536"/>
                <a:gd name="T17" fmla="*/ 0 60000 65536"/>
                <a:gd name="T18" fmla="*/ 0 60000 65536"/>
                <a:gd name="T19" fmla="*/ 0 60000 65536"/>
                <a:gd name="T20" fmla="*/ 0 60000 65536"/>
                <a:gd name="T21" fmla="*/ 0 w 1397"/>
                <a:gd name="T22" fmla="*/ 0 h 126"/>
                <a:gd name="T23" fmla="*/ 1397 w 1397"/>
                <a:gd name="T24" fmla="*/ 126 h 1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97" h="126">
                  <a:moveTo>
                    <a:pt x="1269" y="0"/>
                  </a:moveTo>
                  <a:lnTo>
                    <a:pt x="1269" y="0"/>
                  </a:lnTo>
                  <a:lnTo>
                    <a:pt x="0" y="0"/>
                  </a:lnTo>
                  <a:lnTo>
                    <a:pt x="0" y="126"/>
                  </a:lnTo>
                  <a:lnTo>
                    <a:pt x="1269" y="126"/>
                  </a:lnTo>
                  <a:lnTo>
                    <a:pt x="1397" y="63"/>
                  </a:lnTo>
                  <a:lnTo>
                    <a:pt x="1269" y="0"/>
                  </a:lnTo>
                  <a:close/>
                </a:path>
              </a:pathLst>
            </a:custGeom>
            <a:solidFill>
              <a:srgbClr val="B6C0E8"/>
            </a:solidFill>
            <a:ln w="9525">
              <a:solidFill>
                <a:srgbClr val="000000"/>
              </a:solidFill>
              <a:prstDash val="solid"/>
              <a:round/>
              <a:headEnd/>
              <a:tailEnd/>
            </a:ln>
          </p:spPr>
          <p:txBody>
            <a:bodyPr/>
            <a:lstStyle/>
            <a:p>
              <a:endParaRPr lang="fr-FR"/>
            </a:p>
          </p:txBody>
        </p:sp>
        <p:sp>
          <p:nvSpPr>
            <p:cNvPr id="19478" name="Rectangle 444"/>
            <p:cNvSpPr>
              <a:spLocks noChangeArrowheads="1"/>
            </p:cNvSpPr>
            <p:nvPr/>
          </p:nvSpPr>
          <p:spPr bwMode="auto">
            <a:xfrm>
              <a:off x="1168" y="1275"/>
              <a:ext cx="103" cy="126"/>
            </a:xfrm>
            <a:prstGeom prst="rect">
              <a:avLst/>
            </a:prstGeom>
            <a:solidFill>
              <a:srgbClr val="B6C0E8"/>
            </a:solidFill>
            <a:ln w="9525">
              <a:solidFill>
                <a:srgbClr val="000000"/>
              </a:solidFill>
              <a:miter lim="800000"/>
              <a:headEnd/>
              <a:tailEnd/>
            </a:ln>
          </p:spPr>
          <p:txBody>
            <a:bodyPr/>
            <a:lstStyle/>
            <a:p>
              <a:pPr eaLnBrk="0" hangingPunct="0"/>
              <a:endParaRPr lang="fr-FR"/>
            </a:p>
          </p:txBody>
        </p:sp>
        <p:sp>
          <p:nvSpPr>
            <p:cNvPr id="19479" name="Rectangle 445"/>
            <p:cNvSpPr>
              <a:spLocks noChangeArrowheads="1"/>
            </p:cNvSpPr>
            <p:nvPr/>
          </p:nvSpPr>
          <p:spPr bwMode="auto">
            <a:xfrm>
              <a:off x="1064" y="1275"/>
              <a:ext cx="52" cy="126"/>
            </a:xfrm>
            <a:prstGeom prst="rect">
              <a:avLst/>
            </a:prstGeom>
            <a:solidFill>
              <a:srgbClr val="B6C0E8"/>
            </a:solidFill>
            <a:ln w="9525">
              <a:solidFill>
                <a:srgbClr val="000000"/>
              </a:solidFill>
              <a:miter lim="800000"/>
              <a:headEnd/>
              <a:tailEnd/>
            </a:ln>
          </p:spPr>
          <p:txBody>
            <a:bodyPr/>
            <a:lstStyle/>
            <a:p>
              <a:pPr eaLnBrk="0" hangingPunct="0"/>
              <a:endParaRPr lang="fr-F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ou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7" name="Rectangle 2"/>
          <p:cNvSpPr>
            <a:spLocks noChangeArrowheads="1"/>
          </p:cNvSpPr>
          <p:nvPr/>
        </p:nvSpPr>
        <p:spPr bwMode="auto">
          <a:xfrm>
            <a:off x="7773988" y="1762125"/>
            <a:ext cx="1069975" cy="441325"/>
          </a:xfrm>
          <a:prstGeom prst="rect">
            <a:avLst/>
          </a:prstGeom>
          <a:noFill/>
          <a:ln w="9525">
            <a:noFill/>
            <a:miter lim="800000"/>
            <a:headEnd/>
            <a:tailEnd/>
          </a:ln>
        </p:spPr>
        <p:txBody>
          <a:bodyPr/>
          <a:lstStyle/>
          <a:p>
            <a:pPr eaLnBrk="0" hangingPunct="0"/>
            <a:endParaRPr lang="fr-FR"/>
          </a:p>
        </p:txBody>
      </p:sp>
      <p:grpSp>
        <p:nvGrpSpPr>
          <p:cNvPr id="480258" name="Group 3"/>
          <p:cNvGrpSpPr>
            <a:grpSpLocks/>
          </p:cNvGrpSpPr>
          <p:nvPr/>
        </p:nvGrpSpPr>
        <p:grpSpPr bwMode="auto">
          <a:xfrm>
            <a:off x="6173788" y="1998663"/>
            <a:ext cx="1412875" cy="1357312"/>
            <a:chOff x="3824" y="1148"/>
            <a:chExt cx="853" cy="855"/>
          </a:xfrm>
        </p:grpSpPr>
        <p:sp>
          <p:nvSpPr>
            <p:cNvPr id="480940" name="Freeform 4"/>
            <p:cNvSpPr>
              <a:spLocks/>
            </p:cNvSpPr>
            <p:nvPr/>
          </p:nvSpPr>
          <p:spPr bwMode="auto">
            <a:xfrm>
              <a:off x="3824" y="1148"/>
              <a:ext cx="853" cy="855"/>
            </a:xfrm>
            <a:custGeom>
              <a:avLst/>
              <a:gdLst>
                <a:gd name="T0" fmla="*/ 88 w 853"/>
                <a:gd name="T1" fmla="*/ 2 h 855"/>
                <a:gd name="T2" fmla="*/ 253 w 853"/>
                <a:gd name="T3" fmla="*/ 14 h 855"/>
                <a:gd name="T4" fmla="*/ 406 w 853"/>
                <a:gd name="T5" fmla="*/ 39 h 855"/>
                <a:gd name="T6" fmla="*/ 542 w 853"/>
                <a:gd name="T7" fmla="*/ 73 h 855"/>
                <a:gd name="T8" fmla="*/ 657 w 853"/>
                <a:gd name="T9" fmla="*/ 115 h 855"/>
                <a:gd name="T10" fmla="*/ 749 w 853"/>
                <a:gd name="T11" fmla="*/ 167 h 855"/>
                <a:gd name="T12" fmla="*/ 815 w 853"/>
                <a:gd name="T13" fmla="*/ 225 h 855"/>
                <a:gd name="T14" fmla="*/ 836 w 853"/>
                <a:gd name="T15" fmla="*/ 255 h 855"/>
                <a:gd name="T16" fmla="*/ 849 w 853"/>
                <a:gd name="T17" fmla="*/ 288 h 855"/>
                <a:gd name="T18" fmla="*/ 853 w 853"/>
                <a:gd name="T19" fmla="*/ 320 h 855"/>
                <a:gd name="T20" fmla="*/ 853 w 853"/>
                <a:gd name="T21" fmla="*/ 441 h 855"/>
                <a:gd name="T22" fmla="*/ 840 w 853"/>
                <a:gd name="T23" fmla="*/ 497 h 855"/>
                <a:gd name="T24" fmla="*/ 803 w 853"/>
                <a:gd name="T25" fmla="*/ 550 h 855"/>
                <a:gd name="T26" fmla="*/ 744 w 853"/>
                <a:gd name="T27" fmla="*/ 598 h 855"/>
                <a:gd name="T28" fmla="*/ 663 w 853"/>
                <a:gd name="T29" fmla="*/ 642 h 855"/>
                <a:gd name="T30" fmla="*/ 564 w 853"/>
                <a:gd name="T31" fmla="*/ 683 h 855"/>
                <a:gd name="T32" fmla="*/ 450 w 853"/>
                <a:gd name="T33" fmla="*/ 713 h 855"/>
                <a:gd name="T34" fmla="*/ 320 w 853"/>
                <a:gd name="T35" fmla="*/ 738 h 855"/>
                <a:gd name="T36" fmla="*/ 178 w 853"/>
                <a:gd name="T37" fmla="*/ 755 h 855"/>
                <a:gd name="T38" fmla="*/ 0 w 853"/>
                <a:gd name="T39" fmla="*/ 702 h 855"/>
                <a:gd name="T40" fmla="*/ 178 w 853"/>
                <a:gd name="T41" fmla="*/ 633 h 855"/>
                <a:gd name="T42" fmla="*/ 301 w 853"/>
                <a:gd name="T43" fmla="*/ 619 h 855"/>
                <a:gd name="T44" fmla="*/ 414 w 853"/>
                <a:gd name="T45" fmla="*/ 600 h 855"/>
                <a:gd name="T46" fmla="*/ 518 w 853"/>
                <a:gd name="T47" fmla="*/ 575 h 855"/>
                <a:gd name="T48" fmla="*/ 610 w 853"/>
                <a:gd name="T49" fmla="*/ 545 h 855"/>
                <a:gd name="T50" fmla="*/ 688 w 853"/>
                <a:gd name="T51" fmla="*/ 508 h 855"/>
                <a:gd name="T52" fmla="*/ 755 w 853"/>
                <a:gd name="T53" fmla="*/ 470 h 855"/>
                <a:gd name="T54" fmla="*/ 805 w 853"/>
                <a:gd name="T55" fmla="*/ 426 h 855"/>
                <a:gd name="T56" fmla="*/ 838 w 853"/>
                <a:gd name="T57" fmla="*/ 380 h 855"/>
                <a:gd name="T58" fmla="*/ 820 w 853"/>
                <a:gd name="T59" fmla="*/ 353 h 855"/>
                <a:gd name="T60" fmla="*/ 767 w 853"/>
                <a:gd name="T61" fmla="*/ 301 h 855"/>
                <a:gd name="T62" fmla="*/ 692 w 853"/>
                <a:gd name="T63" fmla="*/ 253 h 855"/>
                <a:gd name="T64" fmla="*/ 596 w 853"/>
                <a:gd name="T65" fmla="*/ 213 h 855"/>
                <a:gd name="T66" fmla="*/ 485 w 853"/>
                <a:gd name="T67" fmla="*/ 179 h 855"/>
                <a:gd name="T68" fmla="*/ 360 w 853"/>
                <a:gd name="T69" fmla="*/ 152 h 855"/>
                <a:gd name="T70" fmla="*/ 222 w 853"/>
                <a:gd name="T71" fmla="*/ 133 h 855"/>
                <a:gd name="T72" fmla="*/ 77 w 853"/>
                <a:gd name="T73" fmla="*/ 123 h 855"/>
                <a:gd name="T74" fmla="*/ 0 w 853"/>
                <a:gd name="T75" fmla="*/ 0 h 85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53"/>
                <a:gd name="T115" fmla="*/ 0 h 855"/>
                <a:gd name="T116" fmla="*/ 853 w 853"/>
                <a:gd name="T117" fmla="*/ 855 h 85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53" h="855">
                  <a:moveTo>
                    <a:pt x="0" y="0"/>
                  </a:moveTo>
                  <a:lnTo>
                    <a:pt x="88" y="2"/>
                  </a:lnTo>
                  <a:lnTo>
                    <a:pt x="173" y="6"/>
                  </a:lnTo>
                  <a:lnTo>
                    <a:pt x="253" y="14"/>
                  </a:lnTo>
                  <a:lnTo>
                    <a:pt x="332" y="25"/>
                  </a:lnTo>
                  <a:lnTo>
                    <a:pt x="406" y="39"/>
                  </a:lnTo>
                  <a:lnTo>
                    <a:pt x="477" y="54"/>
                  </a:lnTo>
                  <a:lnTo>
                    <a:pt x="542" y="73"/>
                  </a:lnTo>
                  <a:lnTo>
                    <a:pt x="604" y="94"/>
                  </a:lnTo>
                  <a:lnTo>
                    <a:pt x="657" y="115"/>
                  </a:lnTo>
                  <a:lnTo>
                    <a:pt x="707" y="140"/>
                  </a:lnTo>
                  <a:lnTo>
                    <a:pt x="749" y="167"/>
                  </a:lnTo>
                  <a:lnTo>
                    <a:pt x="786" y="196"/>
                  </a:lnTo>
                  <a:lnTo>
                    <a:pt x="815" y="225"/>
                  </a:lnTo>
                  <a:lnTo>
                    <a:pt x="826" y="240"/>
                  </a:lnTo>
                  <a:lnTo>
                    <a:pt x="836" y="255"/>
                  </a:lnTo>
                  <a:lnTo>
                    <a:pt x="843" y="271"/>
                  </a:lnTo>
                  <a:lnTo>
                    <a:pt x="849" y="288"/>
                  </a:lnTo>
                  <a:lnTo>
                    <a:pt x="851" y="303"/>
                  </a:lnTo>
                  <a:lnTo>
                    <a:pt x="853" y="320"/>
                  </a:lnTo>
                  <a:lnTo>
                    <a:pt x="853" y="441"/>
                  </a:lnTo>
                  <a:lnTo>
                    <a:pt x="849" y="470"/>
                  </a:lnTo>
                  <a:lnTo>
                    <a:pt x="840" y="497"/>
                  </a:lnTo>
                  <a:lnTo>
                    <a:pt x="824" y="524"/>
                  </a:lnTo>
                  <a:lnTo>
                    <a:pt x="803" y="550"/>
                  </a:lnTo>
                  <a:lnTo>
                    <a:pt x="776" y="575"/>
                  </a:lnTo>
                  <a:lnTo>
                    <a:pt x="744" y="598"/>
                  </a:lnTo>
                  <a:lnTo>
                    <a:pt x="705" y="621"/>
                  </a:lnTo>
                  <a:lnTo>
                    <a:pt x="663" y="642"/>
                  </a:lnTo>
                  <a:lnTo>
                    <a:pt x="615" y="663"/>
                  </a:lnTo>
                  <a:lnTo>
                    <a:pt x="564" y="683"/>
                  </a:lnTo>
                  <a:lnTo>
                    <a:pt x="510" y="698"/>
                  </a:lnTo>
                  <a:lnTo>
                    <a:pt x="450" y="713"/>
                  </a:lnTo>
                  <a:lnTo>
                    <a:pt x="387" y="727"/>
                  </a:lnTo>
                  <a:lnTo>
                    <a:pt x="320" y="738"/>
                  </a:lnTo>
                  <a:lnTo>
                    <a:pt x="251" y="748"/>
                  </a:lnTo>
                  <a:lnTo>
                    <a:pt x="178" y="755"/>
                  </a:lnTo>
                  <a:lnTo>
                    <a:pt x="178" y="855"/>
                  </a:lnTo>
                  <a:lnTo>
                    <a:pt x="0" y="702"/>
                  </a:lnTo>
                  <a:lnTo>
                    <a:pt x="178" y="531"/>
                  </a:lnTo>
                  <a:lnTo>
                    <a:pt x="178" y="633"/>
                  </a:lnTo>
                  <a:lnTo>
                    <a:pt x="240" y="627"/>
                  </a:lnTo>
                  <a:lnTo>
                    <a:pt x="301" y="619"/>
                  </a:lnTo>
                  <a:lnTo>
                    <a:pt x="358" y="610"/>
                  </a:lnTo>
                  <a:lnTo>
                    <a:pt x="414" y="600"/>
                  </a:lnTo>
                  <a:lnTo>
                    <a:pt x="468" y="589"/>
                  </a:lnTo>
                  <a:lnTo>
                    <a:pt x="518" y="575"/>
                  </a:lnTo>
                  <a:lnTo>
                    <a:pt x="565" y="560"/>
                  </a:lnTo>
                  <a:lnTo>
                    <a:pt x="610" y="545"/>
                  </a:lnTo>
                  <a:lnTo>
                    <a:pt x="652" y="527"/>
                  </a:lnTo>
                  <a:lnTo>
                    <a:pt x="688" y="508"/>
                  </a:lnTo>
                  <a:lnTo>
                    <a:pt x="723" y="489"/>
                  </a:lnTo>
                  <a:lnTo>
                    <a:pt x="755" y="470"/>
                  </a:lnTo>
                  <a:lnTo>
                    <a:pt x="782" y="449"/>
                  </a:lnTo>
                  <a:lnTo>
                    <a:pt x="805" y="426"/>
                  </a:lnTo>
                  <a:lnTo>
                    <a:pt x="822" y="403"/>
                  </a:lnTo>
                  <a:lnTo>
                    <a:pt x="838" y="380"/>
                  </a:lnTo>
                  <a:lnTo>
                    <a:pt x="820" y="353"/>
                  </a:lnTo>
                  <a:lnTo>
                    <a:pt x="797" y="326"/>
                  </a:lnTo>
                  <a:lnTo>
                    <a:pt x="767" y="301"/>
                  </a:lnTo>
                  <a:lnTo>
                    <a:pt x="732" y="276"/>
                  </a:lnTo>
                  <a:lnTo>
                    <a:pt x="692" y="253"/>
                  </a:lnTo>
                  <a:lnTo>
                    <a:pt x="646" y="232"/>
                  </a:lnTo>
                  <a:lnTo>
                    <a:pt x="596" y="213"/>
                  </a:lnTo>
                  <a:lnTo>
                    <a:pt x="542" y="194"/>
                  </a:lnTo>
                  <a:lnTo>
                    <a:pt x="485" y="179"/>
                  </a:lnTo>
                  <a:lnTo>
                    <a:pt x="424" y="163"/>
                  </a:lnTo>
                  <a:lnTo>
                    <a:pt x="360" y="152"/>
                  </a:lnTo>
                  <a:lnTo>
                    <a:pt x="293" y="140"/>
                  </a:lnTo>
                  <a:lnTo>
                    <a:pt x="222" y="133"/>
                  </a:lnTo>
                  <a:lnTo>
                    <a:pt x="150" y="127"/>
                  </a:lnTo>
                  <a:lnTo>
                    <a:pt x="77" y="123"/>
                  </a:lnTo>
                  <a:lnTo>
                    <a:pt x="0" y="121"/>
                  </a:lnTo>
                  <a:lnTo>
                    <a:pt x="0" y="0"/>
                  </a:lnTo>
                  <a:close/>
                </a:path>
              </a:pathLst>
            </a:custGeom>
            <a:solidFill>
              <a:srgbClr val="B6C0E8"/>
            </a:solidFill>
            <a:ln w="9525">
              <a:noFill/>
              <a:round/>
              <a:headEnd/>
              <a:tailEnd/>
            </a:ln>
          </p:spPr>
          <p:txBody>
            <a:bodyPr/>
            <a:lstStyle/>
            <a:p>
              <a:endParaRPr lang="fr-FR"/>
            </a:p>
          </p:txBody>
        </p:sp>
        <p:sp>
          <p:nvSpPr>
            <p:cNvPr id="480941" name="Freeform 5"/>
            <p:cNvSpPr>
              <a:spLocks/>
            </p:cNvSpPr>
            <p:nvPr/>
          </p:nvSpPr>
          <p:spPr bwMode="auto">
            <a:xfrm>
              <a:off x="3824" y="1148"/>
              <a:ext cx="853" cy="441"/>
            </a:xfrm>
            <a:custGeom>
              <a:avLst/>
              <a:gdLst>
                <a:gd name="T0" fmla="*/ 0 w 853"/>
                <a:gd name="T1" fmla="*/ 0 h 441"/>
                <a:gd name="T2" fmla="*/ 88 w 853"/>
                <a:gd name="T3" fmla="*/ 2 h 441"/>
                <a:gd name="T4" fmla="*/ 173 w 853"/>
                <a:gd name="T5" fmla="*/ 6 h 441"/>
                <a:gd name="T6" fmla="*/ 253 w 853"/>
                <a:gd name="T7" fmla="*/ 14 h 441"/>
                <a:gd name="T8" fmla="*/ 332 w 853"/>
                <a:gd name="T9" fmla="*/ 25 h 441"/>
                <a:gd name="T10" fmla="*/ 406 w 853"/>
                <a:gd name="T11" fmla="*/ 39 h 441"/>
                <a:gd name="T12" fmla="*/ 477 w 853"/>
                <a:gd name="T13" fmla="*/ 54 h 441"/>
                <a:gd name="T14" fmla="*/ 542 w 853"/>
                <a:gd name="T15" fmla="*/ 73 h 441"/>
                <a:gd name="T16" fmla="*/ 604 w 853"/>
                <a:gd name="T17" fmla="*/ 94 h 441"/>
                <a:gd name="T18" fmla="*/ 657 w 853"/>
                <a:gd name="T19" fmla="*/ 115 h 441"/>
                <a:gd name="T20" fmla="*/ 707 w 853"/>
                <a:gd name="T21" fmla="*/ 140 h 441"/>
                <a:gd name="T22" fmla="*/ 749 w 853"/>
                <a:gd name="T23" fmla="*/ 167 h 441"/>
                <a:gd name="T24" fmla="*/ 786 w 853"/>
                <a:gd name="T25" fmla="*/ 196 h 441"/>
                <a:gd name="T26" fmla="*/ 815 w 853"/>
                <a:gd name="T27" fmla="*/ 225 h 441"/>
                <a:gd name="T28" fmla="*/ 826 w 853"/>
                <a:gd name="T29" fmla="*/ 240 h 441"/>
                <a:gd name="T30" fmla="*/ 836 w 853"/>
                <a:gd name="T31" fmla="*/ 255 h 441"/>
                <a:gd name="T32" fmla="*/ 843 w 853"/>
                <a:gd name="T33" fmla="*/ 271 h 441"/>
                <a:gd name="T34" fmla="*/ 849 w 853"/>
                <a:gd name="T35" fmla="*/ 288 h 441"/>
                <a:gd name="T36" fmla="*/ 851 w 853"/>
                <a:gd name="T37" fmla="*/ 303 h 441"/>
                <a:gd name="T38" fmla="*/ 853 w 853"/>
                <a:gd name="T39" fmla="*/ 320 h 441"/>
                <a:gd name="T40" fmla="*/ 853 w 853"/>
                <a:gd name="T41" fmla="*/ 320 h 441"/>
                <a:gd name="T42" fmla="*/ 853 w 853"/>
                <a:gd name="T43" fmla="*/ 441 h 441"/>
                <a:gd name="T44" fmla="*/ 853 w 853"/>
                <a:gd name="T45" fmla="*/ 441 h 441"/>
                <a:gd name="T46" fmla="*/ 851 w 853"/>
                <a:gd name="T47" fmla="*/ 424 h 441"/>
                <a:gd name="T48" fmla="*/ 849 w 853"/>
                <a:gd name="T49" fmla="*/ 409 h 441"/>
                <a:gd name="T50" fmla="*/ 843 w 853"/>
                <a:gd name="T51" fmla="*/ 393 h 441"/>
                <a:gd name="T52" fmla="*/ 836 w 853"/>
                <a:gd name="T53" fmla="*/ 376 h 441"/>
                <a:gd name="T54" fmla="*/ 826 w 853"/>
                <a:gd name="T55" fmla="*/ 361 h 441"/>
                <a:gd name="T56" fmla="*/ 815 w 853"/>
                <a:gd name="T57" fmla="*/ 345 h 441"/>
                <a:gd name="T58" fmla="*/ 786 w 853"/>
                <a:gd name="T59" fmla="*/ 317 h 441"/>
                <a:gd name="T60" fmla="*/ 749 w 853"/>
                <a:gd name="T61" fmla="*/ 290 h 441"/>
                <a:gd name="T62" fmla="*/ 707 w 853"/>
                <a:gd name="T63" fmla="*/ 263 h 441"/>
                <a:gd name="T64" fmla="*/ 657 w 853"/>
                <a:gd name="T65" fmla="*/ 238 h 441"/>
                <a:gd name="T66" fmla="*/ 604 w 853"/>
                <a:gd name="T67" fmla="*/ 215 h 441"/>
                <a:gd name="T68" fmla="*/ 542 w 853"/>
                <a:gd name="T69" fmla="*/ 194 h 441"/>
                <a:gd name="T70" fmla="*/ 477 w 853"/>
                <a:gd name="T71" fmla="*/ 177 h 441"/>
                <a:gd name="T72" fmla="*/ 406 w 853"/>
                <a:gd name="T73" fmla="*/ 159 h 441"/>
                <a:gd name="T74" fmla="*/ 332 w 853"/>
                <a:gd name="T75" fmla="*/ 146 h 441"/>
                <a:gd name="T76" fmla="*/ 253 w 853"/>
                <a:gd name="T77" fmla="*/ 136 h 441"/>
                <a:gd name="T78" fmla="*/ 173 w 853"/>
                <a:gd name="T79" fmla="*/ 127 h 441"/>
                <a:gd name="T80" fmla="*/ 88 w 853"/>
                <a:gd name="T81" fmla="*/ 123 h 441"/>
                <a:gd name="T82" fmla="*/ 0 w 853"/>
                <a:gd name="T83" fmla="*/ 121 h 441"/>
                <a:gd name="T84" fmla="*/ 0 w 853"/>
                <a:gd name="T85" fmla="*/ 0 h 4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53"/>
                <a:gd name="T130" fmla="*/ 0 h 441"/>
                <a:gd name="T131" fmla="*/ 853 w 853"/>
                <a:gd name="T132" fmla="*/ 441 h 4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53" h="441">
                  <a:moveTo>
                    <a:pt x="0" y="0"/>
                  </a:moveTo>
                  <a:lnTo>
                    <a:pt x="88" y="2"/>
                  </a:lnTo>
                  <a:lnTo>
                    <a:pt x="173" y="6"/>
                  </a:lnTo>
                  <a:lnTo>
                    <a:pt x="253" y="14"/>
                  </a:lnTo>
                  <a:lnTo>
                    <a:pt x="332" y="25"/>
                  </a:lnTo>
                  <a:lnTo>
                    <a:pt x="406" y="39"/>
                  </a:lnTo>
                  <a:lnTo>
                    <a:pt x="477" y="54"/>
                  </a:lnTo>
                  <a:lnTo>
                    <a:pt x="542" y="73"/>
                  </a:lnTo>
                  <a:lnTo>
                    <a:pt x="604" y="94"/>
                  </a:lnTo>
                  <a:lnTo>
                    <a:pt x="657" y="115"/>
                  </a:lnTo>
                  <a:lnTo>
                    <a:pt x="707" y="140"/>
                  </a:lnTo>
                  <a:lnTo>
                    <a:pt x="749" y="167"/>
                  </a:lnTo>
                  <a:lnTo>
                    <a:pt x="786" y="196"/>
                  </a:lnTo>
                  <a:lnTo>
                    <a:pt x="815" y="225"/>
                  </a:lnTo>
                  <a:lnTo>
                    <a:pt x="826" y="240"/>
                  </a:lnTo>
                  <a:lnTo>
                    <a:pt x="836" y="255"/>
                  </a:lnTo>
                  <a:lnTo>
                    <a:pt x="843" y="271"/>
                  </a:lnTo>
                  <a:lnTo>
                    <a:pt x="849" y="288"/>
                  </a:lnTo>
                  <a:lnTo>
                    <a:pt x="851" y="303"/>
                  </a:lnTo>
                  <a:lnTo>
                    <a:pt x="853" y="320"/>
                  </a:lnTo>
                  <a:lnTo>
                    <a:pt x="853" y="441"/>
                  </a:lnTo>
                  <a:lnTo>
                    <a:pt x="851" y="424"/>
                  </a:lnTo>
                  <a:lnTo>
                    <a:pt x="849" y="409"/>
                  </a:lnTo>
                  <a:lnTo>
                    <a:pt x="843" y="393"/>
                  </a:lnTo>
                  <a:lnTo>
                    <a:pt x="836" y="376"/>
                  </a:lnTo>
                  <a:lnTo>
                    <a:pt x="826" y="361"/>
                  </a:lnTo>
                  <a:lnTo>
                    <a:pt x="815" y="345"/>
                  </a:lnTo>
                  <a:lnTo>
                    <a:pt x="786" y="317"/>
                  </a:lnTo>
                  <a:lnTo>
                    <a:pt x="749" y="290"/>
                  </a:lnTo>
                  <a:lnTo>
                    <a:pt x="707" y="263"/>
                  </a:lnTo>
                  <a:lnTo>
                    <a:pt x="657" y="238"/>
                  </a:lnTo>
                  <a:lnTo>
                    <a:pt x="604" y="215"/>
                  </a:lnTo>
                  <a:lnTo>
                    <a:pt x="542" y="194"/>
                  </a:lnTo>
                  <a:lnTo>
                    <a:pt x="477" y="177"/>
                  </a:lnTo>
                  <a:lnTo>
                    <a:pt x="406" y="159"/>
                  </a:lnTo>
                  <a:lnTo>
                    <a:pt x="332" y="146"/>
                  </a:lnTo>
                  <a:lnTo>
                    <a:pt x="253" y="136"/>
                  </a:lnTo>
                  <a:lnTo>
                    <a:pt x="173" y="127"/>
                  </a:lnTo>
                  <a:lnTo>
                    <a:pt x="88" y="123"/>
                  </a:lnTo>
                  <a:lnTo>
                    <a:pt x="0" y="121"/>
                  </a:lnTo>
                  <a:lnTo>
                    <a:pt x="0" y="0"/>
                  </a:lnTo>
                  <a:close/>
                </a:path>
              </a:pathLst>
            </a:custGeom>
            <a:solidFill>
              <a:srgbClr val="929ABB"/>
            </a:solidFill>
            <a:ln w="9525">
              <a:noFill/>
              <a:round/>
              <a:headEnd/>
              <a:tailEnd/>
            </a:ln>
          </p:spPr>
          <p:txBody>
            <a:bodyPr/>
            <a:lstStyle/>
            <a:p>
              <a:endParaRPr lang="fr-FR"/>
            </a:p>
          </p:txBody>
        </p:sp>
        <p:sp>
          <p:nvSpPr>
            <p:cNvPr id="480942" name="Freeform 6"/>
            <p:cNvSpPr>
              <a:spLocks/>
            </p:cNvSpPr>
            <p:nvPr/>
          </p:nvSpPr>
          <p:spPr bwMode="auto">
            <a:xfrm>
              <a:off x="3824" y="1148"/>
              <a:ext cx="853" cy="855"/>
            </a:xfrm>
            <a:custGeom>
              <a:avLst/>
              <a:gdLst>
                <a:gd name="T0" fmla="*/ 88 w 853"/>
                <a:gd name="T1" fmla="*/ 2 h 855"/>
                <a:gd name="T2" fmla="*/ 253 w 853"/>
                <a:gd name="T3" fmla="*/ 14 h 855"/>
                <a:gd name="T4" fmla="*/ 406 w 853"/>
                <a:gd name="T5" fmla="*/ 39 h 855"/>
                <a:gd name="T6" fmla="*/ 542 w 853"/>
                <a:gd name="T7" fmla="*/ 73 h 855"/>
                <a:gd name="T8" fmla="*/ 657 w 853"/>
                <a:gd name="T9" fmla="*/ 115 h 855"/>
                <a:gd name="T10" fmla="*/ 749 w 853"/>
                <a:gd name="T11" fmla="*/ 167 h 855"/>
                <a:gd name="T12" fmla="*/ 815 w 853"/>
                <a:gd name="T13" fmla="*/ 225 h 855"/>
                <a:gd name="T14" fmla="*/ 836 w 853"/>
                <a:gd name="T15" fmla="*/ 255 h 855"/>
                <a:gd name="T16" fmla="*/ 849 w 853"/>
                <a:gd name="T17" fmla="*/ 288 h 855"/>
                <a:gd name="T18" fmla="*/ 853 w 853"/>
                <a:gd name="T19" fmla="*/ 320 h 855"/>
                <a:gd name="T20" fmla="*/ 853 w 853"/>
                <a:gd name="T21" fmla="*/ 441 h 855"/>
                <a:gd name="T22" fmla="*/ 840 w 853"/>
                <a:gd name="T23" fmla="*/ 497 h 855"/>
                <a:gd name="T24" fmla="*/ 803 w 853"/>
                <a:gd name="T25" fmla="*/ 550 h 855"/>
                <a:gd name="T26" fmla="*/ 744 w 853"/>
                <a:gd name="T27" fmla="*/ 598 h 855"/>
                <a:gd name="T28" fmla="*/ 663 w 853"/>
                <a:gd name="T29" fmla="*/ 642 h 855"/>
                <a:gd name="T30" fmla="*/ 564 w 853"/>
                <a:gd name="T31" fmla="*/ 683 h 855"/>
                <a:gd name="T32" fmla="*/ 450 w 853"/>
                <a:gd name="T33" fmla="*/ 713 h 855"/>
                <a:gd name="T34" fmla="*/ 320 w 853"/>
                <a:gd name="T35" fmla="*/ 738 h 855"/>
                <a:gd name="T36" fmla="*/ 178 w 853"/>
                <a:gd name="T37" fmla="*/ 755 h 855"/>
                <a:gd name="T38" fmla="*/ 0 w 853"/>
                <a:gd name="T39" fmla="*/ 702 h 855"/>
                <a:gd name="T40" fmla="*/ 178 w 853"/>
                <a:gd name="T41" fmla="*/ 633 h 855"/>
                <a:gd name="T42" fmla="*/ 301 w 853"/>
                <a:gd name="T43" fmla="*/ 619 h 855"/>
                <a:gd name="T44" fmla="*/ 414 w 853"/>
                <a:gd name="T45" fmla="*/ 600 h 855"/>
                <a:gd name="T46" fmla="*/ 518 w 853"/>
                <a:gd name="T47" fmla="*/ 575 h 855"/>
                <a:gd name="T48" fmla="*/ 610 w 853"/>
                <a:gd name="T49" fmla="*/ 545 h 855"/>
                <a:gd name="T50" fmla="*/ 688 w 853"/>
                <a:gd name="T51" fmla="*/ 508 h 855"/>
                <a:gd name="T52" fmla="*/ 755 w 853"/>
                <a:gd name="T53" fmla="*/ 470 h 855"/>
                <a:gd name="T54" fmla="*/ 805 w 853"/>
                <a:gd name="T55" fmla="*/ 426 h 855"/>
                <a:gd name="T56" fmla="*/ 838 w 853"/>
                <a:gd name="T57" fmla="*/ 380 h 855"/>
                <a:gd name="T58" fmla="*/ 820 w 853"/>
                <a:gd name="T59" fmla="*/ 353 h 855"/>
                <a:gd name="T60" fmla="*/ 767 w 853"/>
                <a:gd name="T61" fmla="*/ 301 h 855"/>
                <a:gd name="T62" fmla="*/ 692 w 853"/>
                <a:gd name="T63" fmla="*/ 253 h 855"/>
                <a:gd name="T64" fmla="*/ 596 w 853"/>
                <a:gd name="T65" fmla="*/ 213 h 855"/>
                <a:gd name="T66" fmla="*/ 485 w 853"/>
                <a:gd name="T67" fmla="*/ 179 h 855"/>
                <a:gd name="T68" fmla="*/ 360 w 853"/>
                <a:gd name="T69" fmla="*/ 152 h 855"/>
                <a:gd name="T70" fmla="*/ 222 w 853"/>
                <a:gd name="T71" fmla="*/ 133 h 855"/>
                <a:gd name="T72" fmla="*/ 77 w 853"/>
                <a:gd name="T73" fmla="*/ 123 h 855"/>
                <a:gd name="T74" fmla="*/ 0 w 853"/>
                <a:gd name="T75" fmla="*/ 0 h 85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53"/>
                <a:gd name="T115" fmla="*/ 0 h 855"/>
                <a:gd name="T116" fmla="*/ 853 w 853"/>
                <a:gd name="T117" fmla="*/ 855 h 85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53" h="855">
                  <a:moveTo>
                    <a:pt x="0" y="0"/>
                  </a:moveTo>
                  <a:lnTo>
                    <a:pt x="88" y="2"/>
                  </a:lnTo>
                  <a:lnTo>
                    <a:pt x="173" y="6"/>
                  </a:lnTo>
                  <a:lnTo>
                    <a:pt x="253" y="14"/>
                  </a:lnTo>
                  <a:lnTo>
                    <a:pt x="332" y="25"/>
                  </a:lnTo>
                  <a:lnTo>
                    <a:pt x="406" y="39"/>
                  </a:lnTo>
                  <a:lnTo>
                    <a:pt x="477" y="54"/>
                  </a:lnTo>
                  <a:lnTo>
                    <a:pt x="542" y="73"/>
                  </a:lnTo>
                  <a:lnTo>
                    <a:pt x="604" y="94"/>
                  </a:lnTo>
                  <a:lnTo>
                    <a:pt x="657" y="115"/>
                  </a:lnTo>
                  <a:lnTo>
                    <a:pt x="707" y="140"/>
                  </a:lnTo>
                  <a:lnTo>
                    <a:pt x="749" y="167"/>
                  </a:lnTo>
                  <a:lnTo>
                    <a:pt x="786" y="196"/>
                  </a:lnTo>
                  <a:lnTo>
                    <a:pt x="815" y="225"/>
                  </a:lnTo>
                  <a:lnTo>
                    <a:pt x="826" y="240"/>
                  </a:lnTo>
                  <a:lnTo>
                    <a:pt x="836" y="255"/>
                  </a:lnTo>
                  <a:lnTo>
                    <a:pt x="843" y="271"/>
                  </a:lnTo>
                  <a:lnTo>
                    <a:pt x="849" y="288"/>
                  </a:lnTo>
                  <a:lnTo>
                    <a:pt x="851" y="303"/>
                  </a:lnTo>
                  <a:lnTo>
                    <a:pt x="853" y="320"/>
                  </a:lnTo>
                  <a:lnTo>
                    <a:pt x="853" y="441"/>
                  </a:lnTo>
                  <a:lnTo>
                    <a:pt x="849" y="470"/>
                  </a:lnTo>
                  <a:lnTo>
                    <a:pt x="840" y="497"/>
                  </a:lnTo>
                  <a:lnTo>
                    <a:pt x="824" y="524"/>
                  </a:lnTo>
                  <a:lnTo>
                    <a:pt x="803" y="550"/>
                  </a:lnTo>
                  <a:lnTo>
                    <a:pt x="776" y="575"/>
                  </a:lnTo>
                  <a:lnTo>
                    <a:pt x="744" y="598"/>
                  </a:lnTo>
                  <a:lnTo>
                    <a:pt x="705" y="621"/>
                  </a:lnTo>
                  <a:lnTo>
                    <a:pt x="663" y="642"/>
                  </a:lnTo>
                  <a:lnTo>
                    <a:pt x="615" y="663"/>
                  </a:lnTo>
                  <a:lnTo>
                    <a:pt x="564" y="683"/>
                  </a:lnTo>
                  <a:lnTo>
                    <a:pt x="510" y="698"/>
                  </a:lnTo>
                  <a:lnTo>
                    <a:pt x="450" y="713"/>
                  </a:lnTo>
                  <a:lnTo>
                    <a:pt x="387" y="727"/>
                  </a:lnTo>
                  <a:lnTo>
                    <a:pt x="320" y="738"/>
                  </a:lnTo>
                  <a:lnTo>
                    <a:pt x="251" y="748"/>
                  </a:lnTo>
                  <a:lnTo>
                    <a:pt x="178" y="755"/>
                  </a:lnTo>
                  <a:lnTo>
                    <a:pt x="178" y="855"/>
                  </a:lnTo>
                  <a:lnTo>
                    <a:pt x="0" y="702"/>
                  </a:lnTo>
                  <a:lnTo>
                    <a:pt x="178" y="531"/>
                  </a:lnTo>
                  <a:lnTo>
                    <a:pt x="178" y="633"/>
                  </a:lnTo>
                  <a:lnTo>
                    <a:pt x="240" y="627"/>
                  </a:lnTo>
                  <a:lnTo>
                    <a:pt x="301" y="619"/>
                  </a:lnTo>
                  <a:lnTo>
                    <a:pt x="358" y="610"/>
                  </a:lnTo>
                  <a:lnTo>
                    <a:pt x="414" y="600"/>
                  </a:lnTo>
                  <a:lnTo>
                    <a:pt x="468" y="589"/>
                  </a:lnTo>
                  <a:lnTo>
                    <a:pt x="518" y="575"/>
                  </a:lnTo>
                  <a:lnTo>
                    <a:pt x="565" y="560"/>
                  </a:lnTo>
                  <a:lnTo>
                    <a:pt x="610" y="545"/>
                  </a:lnTo>
                  <a:lnTo>
                    <a:pt x="652" y="527"/>
                  </a:lnTo>
                  <a:lnTo>
                    <a:pt x="688" y="508"/>
                  </a:lnTo>
                  <a:lnTo>
                    <a:pt x="723" y="489"/>
                  </a:lnTo>
                  <a:lnTo>
                    <a:pt x="755" y="470"/>
                  </a:lnTo>
                  <a:lnTo>
                    <a:pt x="782" y="449"/>
                  </a:lnTo>
                  <a:lnTo>
                    <a:pt x="805" y="426"/>
                  </a:lnTo>
                  <a:lnTo>
                    <a:pt x="822" y="403"/>
                  </a:lnTo>
                  <a:lnTo>
                    <a:pt x="838" y="380"/>
                  </a:lnTo>
                  <a:lnTo>
                    <a:pt x="820" y="353"/>
                  </a:lnTo>
                  <a:lnTo>
                    <a:pt x="797" y="326"/>
                  </a:lnTo>
                  <a:lnTo>
                    <a:pt x="767" y="301"/>
                  </a:lnTo>
                  <a:lnTo>
                    <a:pt x="732" y="276"/>
                  </a:lnTo>
                  <a:lnTo>
                    <a:pt x="692" y="253"/>
                  </a:lnTo>
                  <a:lnTo>
                    <a:pt x="646" y="232"/>
                  </a:lnTo>
                  <a:lnTo>
                    <a:pt x="596" y="213"/>
                  </a:lnTo>
                  <a:lnTo>
                    <a:pt x="542" y="194"/>
                  </a:lnTo>
                  <a:lnTo>
                    <a:pt x="485" y="179"/>
                  </a:lnTo>
                  <a:lnTo>
                    <a:pt x="424" y="163"/>
                  </a:lnTo>
                  <a:lnTo>
                    <a:pt x="360" y="152"/>
                  </a:lnTo>
                  <a:lnTo>
                    <a:pt x="293" y="140"/>
                  </a:lnTo>
                  <a:lnTo>
                    <a:pt x="222" y="133"/>
                  </a:lnTo>
                  <a:lnTo>
                    <a:pt x="150" y="127"/>
                  </a:lnTo>
                  <a:lnTo>
                    <a:pt x="77" y="123"/>
                  </a:lnTo>
                  <a:lnTo>
                    <a:pt x="0" y="121"/>
                  </a:lnTo>
                  <a:lnTo>
                    <a:pt x="0" y="0"/>
                  </a:lnTo>
                  <a:close/>
                </a:path>
              </a:pathLst>
            </a:custGeom>
            <a:noFill/>
            <a:ln w="9525">
              <a:solidFill>
                <a:srgbClr val="000000"/>
              </a:solidFill>
              <a:prstDash val="solid"/>
              <a:round/>
              <a:headEnd/>
              <a:tailEnd/>
            </a:ln>
          </p:spPr>
          <p:txBody>
            <a:bodyPr/>
            <a:lstStyle/>
            <a:p>
              <a:endParaRPr lang="fr-FR"/>
            </a:p>
          </p:txBody>
        </p:sp>
        <p:sp>
          <p:nvSpPr>
            <p:cNvPr id="480943" name="Freeform 7"/>
            <p:cNvSpPr>
              <a:spLocks/>
            </p:cNvSpPr>
            <p:nvPr/>
          </p:nvSpPr>
          <p:spPr bwMode="auto">
            <a:xfrm>
              <a:off x="4662" y="1528"/>
              <a:ext cx="15" cy="61"/>
            </a:xfrm>
            <a:custGeom>
              <a:avLst/>
              <a:gdLst>
                <a:gd name="T0" fmla="*/ 15 w 15"/>
                <a:gd name="T1" fmla="*/ 61 h 61"/>
                <a:gd name="T2" fmla="*/ 15 w 15"/>
                <a:gd name="T3" fmla="*/ 61 h 61"/>
                <a:gd name="T4" fmla="*/ 15 w 15"/>
                <a:gd name="T5" fmla="*/ 46 h 61"/>
                <a:gd name="T6" fmla="*/ 11 w 15"/>
                <a:gd name="T7" fmla="*/ 30 h 61"/>
                <a:gd name="T8" fmla="*/ 7 w 15"/>
                <a:gd name="T9" fmla="*/ 15 h 61"/>
                <a:gd name="T10" fmla="*/ 0 w 15"/>
                <a:gd name="T11" fmla="*/ 0 h 61"/>
                <a:gd name="T12" fmla="*/ 0 60000 65536"/>
                <a:gd name="T13" fmla="*/ 0 60000 65536"/>
                <a:gd name="T14" fmla="*/ 0 60000 65536"/>
                <a:gd name="T15" fmla="*/ 0 60000 65536"/>
                <a:gd name="T16" fmla="*/ 0 60000 65536"/>
                <a:gd name="T17" fmla="*/ 0 60000 65536"/>
                <a:gd name="T18" fmla="*/ 0 w 15"/>
                <a:gd name="T19" fmla="*/ 0 h 61"/>
                <a:gd name="T20" fmla="*/ 15 w 15"/>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15" h="61">
                  <a:moveTo>
                    <a:pt x="15" y="61"/>
                  </a:moveTo>
                  <a:lnTo>
                    <a:pt x="15" y="61"/>
                  </a:lnTo>
                  <a:lnTo>
                    <a:pt x="15" y="46"/>
                  </a:lnTo>
                  <a:lnTo>
                    <a:pt x="11" y="30"/>
                  </a:lnTo>
                  <a:lnTo>
                    <a:pt x="7" y="15"/>
                  </a:lnTo>
                  <a:lnTo>
                    <a:pt x="0" y="0"/>
                  </a:lnTo>
                </a:path>
              </a:pathLst>
            </a:custGeom>
            <a:noFill/>
            <a:ln w="9525">
              <a:solidFill>
                <a:srgbClr val="000000"/>
              </a:solidFill>
              <a:prstDash val="solid"/>
              <a:round/>
              <a:headEnd/>
              <a:tailEnd/>
            </a:ln>
          </p:spPr>
          <p:txBody>
            <a:bodyPr/>
            <a:lstStyle/>
            <a:p>
              <a:endParaRPr lang="fr-FR"/>
            </a:p>
          </p:txBody>
        </p:sp>
      </p:grpSp>
      <p:sp>
        <p:nvSpPr>
          <p:cNvPr id="480259" name="Freeform 8"/>
          <p:cNvSpPr>
            <a:spLocks/>
          </p:cNvSpPr>
          <p:nvPr/>
        </p:nvSpPr>
        <p:spPr bwMode="auto">
          <a:xfrm>
            <a:off x="6034088" y="1828800"/>
            <a:ext cx="1816100" cy="800100"/>
          </a:xfrm>
          <a:custGeom>
            <a:avLst/>
            <a:gdLst>
              <a:gd name="T0" fmla="*/ 2147483647 w 1096"/>
              <a:gd name="T1" fmla="*/ 2147483647 h 504"/>
              <a:gd name="T2" fmla="*/ 2147483647 w 1096"/>
              <a:gd name="T3" fmla="*/ 2147483647 h 504"/>
              <a:gd name="T4" fmla="*/ 2147483647 w 1096"/>
              <a:gd name="T5" fmla="*/ 2147483647 h 504"/>
              <a:gd name="T6" fmla="*/ 2147483647 w 1096"/>
              <a:gd name="T7" fmla="*/ 2147483647 h 504"/>
              <a:gd name="T8" fmla="*/ 2147483647 w 1096"/>
              <a:gd name="T9" fmla="*/ 2147483647 h 504"/>
              <a:gd name="T10" fmla="*/ 2147483647 w 1096"/>
              <a:gd name="T11" fmla="*/ 2147483647 h 504"/>
              <a:gd name="T12" fmla="*/ 2147483647 w 1096"/>
              <a:gd name="T13" fmla="*/ 2147483647 h 504"/>
              <a:gd name="T14" fmla="*/ 2147483647 w 1096"/>
              <a:gd name="T15" fmla="*/ 2147483647 h 504"/>
              <a:gd name="T16" fmla="*/ 2147483647 w 1096"/>
              <a:gd name="T17" fmla="*/ 2147483647 h 504"/>
              <a:gd name="T18" fmla="*/ 2147483647 w 1096"/>
              <a:gd name="T19" fmla="*/ 2147483647 h 504"/>
              <a:gd name="T20" fmla="*/ 2147483647 w 1096"/>
              <a:gd name="T21" fmla="*/ 2147483647 h 504"/>
              <a:gd name="T22" fmla="*/ 2147483647 w 1096"/>
              <a:gd name="T23" fmla="*/ 2147483647 h 504"/>
              <a:gd name="T24" fmla="*/ 2147483647 w 1096"/>
              <a:gd name="T25" fmla="*/ 2147483647 h 504"/>
              <a:gd name="T26" fmla="*/ 2147483647 w 1096"/>
              <a:gd name="T27" fmla="*/ 2147483647 h 504"/>
              <a:gd name="T28" fmla="*/ 2147483647 w 1096"/>
              <a:gd name="T29" fmla="*/ 2147483647 h 504"/>
              <a:gd name="T30" fmla="*/ 2147483647 w 1096"/>
              <a:gd name="T31" fmla="*/ 2147483647 h 504"/>
              <a:gd name="T32" fmla="*/ 2147483647 w 1096"/>
              <a:gd name="T33" fmla="*/ 2147483647 h 504"/>
              <a:gd name="T34" fmla="*/ 2147483647 w 1096"/>
              <a:gd name="T35" fmla="*/ 2147483647 h 504"/>
              <a:gd name="T36" fmla="*/ 2147483647 w 1096"/>
              <a:gd name="T37" fmla="*/ 2147483647 h 504"/>
              <a:gd name="T38" fmla="*/ 2147483647 w 1096"/>
              <a:gd name="T39" fmla="*/ 2147483647 h 504"/>
              <a:gd name="T40" fmla="*/ 2147483647 w 1096"/>
              <a:gd name="T41" fmla="*/ 2147483647 h 504"/>
              <a:gd name="T42" fmla="*/ 2147483647 w 1096"/>
              <a:gd name="T43" fmla="*/ 2147483647 h 504"/>
              <a:gd name="T44" fmla="*/ 2147483647 w 1096"/>
              <a:gd name="T45" fmla="*/ 2147483647 h 504"/>
              <a:gd name="T46" fmla="*/ 2147483647 w 1096"/>
              <a:gd name="T47" fmla="*/ 2147483647 h 504"/>
              <a:gd name="T48" fmla="*/ 2147483647 w 1096"/>
              <a:gd name="T49" fmla="*/ 2147483647 h 504"/>
              <a:gd name="T50" fmla="*/ 2147483647 w 1096"/>
              <a:gd name="T51" fmla="*/ 0 h 504"/>
              <a:gd name="T52" fmla="*/ 2147483647 w 1096"/>
              <a:gd name="T53" fmla="*/ 2147483647 h 504"/>
              <a:gd name="T54" fmla="*/ 2147483647 w 1096"/>
              <a:gd name="T55" fmla="*/ 2147483647 h 504"/>
              <a:gd name="T56" fmla="*/ 2147483647 w 1096"/>
              <a:gd name="T57" fmla="*/ 2147483647 h 504"/>
              <a:gd name="T58" fmla="*/ 2147483647 w 1096"/>
              <a:gd name="T59" fmla="*/ 2147483647 h 504"/>
              <a:gd name="T60" fmla="*/ 2147483647 w 1096"/>
              <a:gd name="T61" fmla="*/ 2147483647 h 504"/>
              <a:gd name="T62" fmla="*/ 2147483647 w 1096"/>
              <a:gd name="T63" fmla="*/ 2147483647 h 504"/>
              <a:gd name="T64" fmla="*/ 0 w 1096"/>
              <a:gd name="T65" fmla="*/ 2147483647 h 504"/>
              <a:gd name="T66" fmla="*/ 0 w 1096"/>
              <a:gd name="T67" fmla="*/ 2147483647 h 504"/>
              <a:gd name="T68" fmla="*/ 2147483647 w 1096"/>
              <a:gd name="T69" fmla="*/ 2147483647 h 504"/>
              <a:gd name="T70" fmla="*/ 2147483647 w 1096"/>
              <a:gd name="T71" fmla="*/ 2147483647 h 504"/>
              <a:gd name="T72" fmla="*/ 2147483647 w 1096"/>
              <a:gd name="T73" fmla="*/ 2147483647 h 504"/>
              <a:gd name="T74" fmla="*/ 2147483647 w 1096"/>
              <a:gd name="T75" fmla="*/ 2147483647 h 504"/>
              <a:gd name="T76" fmla="*/ 2147483647 w 1096"/>
              <a:gd name="T77" fmla="*/ 2147483647 h 504"/>
              <a:gd name="T78" fmla="*/ 2147483647 w 1096"/>
              <a:gd name="T79" fmla="*/ 2147483647 h 504"/>
              <a:gd name="T80" fmla="*/ 2147483647 w 1096"/>
              <a:gd name="T81" fmla="*/ 2147483647 h 504"/>
              <a:gd name="T82" fmla="*/ 2147483647 w 1096"/>
              <a:gd name="T83" fmla="*/ 2147483647 h 504"/>
              <a:gd name="T84" fmla="*/ 2147483647 w 1096"/>
              <a:gd name="T85" fmla="*/ 2147483647 h 504"/>
              <a:gd name="T86" fmla="*/ 2147483647 w 1096"/>
              <a:gd name="T87" fmla="*/ 2147483647 h 504"/>
              <a:gd name="T88" fmla="*/ 2147483647 w 1096"/>
              <a:gd name="T89" fmla="*/ 2147483647 h 504"/>
              <a:gd name="T90" fmla="*/ 2147483647 w 1096"/>
              <a:gd name="T91" fmla="*/ 2147483647 h 504"/>
              <a:gd name="T92" fmla="*/ 2147483647 w 1096"/>
              <a:gd name="T93" fmla="*/ 2147483647 h 504"/>
              <a:gd name="T94" fmla="*/ 2147483647 w 1096"/>
              <a:gd name="T95" fmla="*/ 2147483647 h 504"/>
              <a:gd name="T96" fmla="*/ 2147483647 w 1096"/>
              <a:gd name="T97" fmla="*/ 2147483647 h 504"/>
              <a:gd name="T98" fmla="*/ 2147483647 w 1096"/>
              <a:gd name="T99" fmla="*/ 2147483647 h 5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96"/>
              <a:gd name="T151" fmla="*/ 0 h 504"/>
              <a:gd name="T152" fmla="*/ 1096 w 1096"/>
              <a:gd name="T153" fmla="*/ 504 h 50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96" h="504">
                <a:moveTo>
                  <a:pt x="724" y="416"/>
                </a:moveTo>
                <a:lnTo>
                  <a:pt x="774" y="437"/>
                </a:lnTo>
                <a:lnTo>
                  <a:pt x="828" y="458"/>
                </a:lnTo>
                <a:lnTo>
                  <a:pt x="879" y="481"/>
                </a:lnTo>
                <a:lnTo>
                  <a:pt x="931" y="504"/>
                </a:lnTo>
                <a:lnTo>
                  <a:pt x="970" y="491"/>
                </a:lnTo>
                <a:lnTo>
                  <a:pt x="989" y="481"/>
                </a:lnTo>
                <a:lnTo>
                  <a:pt x="1006" y="470"/>
                </a:lnTo>
                <a:lnTo>
                  <a:pt x="1021" y="458"/>
                </a:lnTo>
                <a:lnTo>
                  <a:pt x="1037" y="443"/>
                </a:lnTo>
                <a:lnTo>
                  <a:pt x="1050" y="425"/>
                </a:lnTo>
                <a:lnTo>
                  <a:pt x="1062" y="404"/>
                </a:lnTo>
                <a:lnTo>
                  <a:pt x="1067" y="393"/>
                </a:lnTo>
                <a:lnTo>
                  <a:pt x="1071" y="379"/>
                </a:lnTo>
                <a:lnTo>
                  <a:pt x="1083" y="353"/>
                </a:lnTo>
                <a:lnTo>
                  <a:pt x="1088" y="341"/>
                </a:lnTo>
                <a:lnTo>
                  <a:pt x="1092" y="332"/>
                </a:lnTo>
                <a:lnTo>
                  <a:pt x="1096" y="324"/>
                </a:lnTo>
                <a:lnTo>
                  <a:pt x="1096" y="322"/>
                </a:lnTo>
                <a:lnTo>
                  <a:pt x="1090" y="287"/>
                </a:lnTo>
                <a:lnTo>
                  <a:pt x="1085" y="251"/>
                </a:lnTo>
                <a:lnTo>
                  <a:pt x="1079" y="211"/>
                </a:lnTo>
                <a:lnTo>
                  <a:pt x="1071" y="172"/>
                </a:lnTo>
                <a:lnTo>
                  <a:pt x="1060" y="136"/>
                </a:lnTo>
                <a:lnTo>
                  <a:pt x="1042" y="105"/>
                </a:lnTo>
                <a:lnTo>
                  <a:pt x="1033" y="94"/>
                </a:lnTo>
                <a:lnTo>
                  <a:pt x="1019" y="82"/>
                </a:lnTo>
                <a:lnTo>
                  <a:pt x="1006" y="75"/>
                </a:lnTo>
                <a:lnTo>
                  <a:pt x="989" y="69"/>
                </a:lnTo>
                <a:lnTo>
                  <a:pt x="956" y="61"/>
                </a:lnTo>
                <a:lnTo>
                  <a:pt x="924" y="57"/>
                </a:lnTo>
                <a:lnTo>
                  <a:pt x="895" y="56"/>
                </a:lnTo>
                <a:lnTo>
                  <a:pt x="868" y="54"/>
                </a:lnTo>
                <a:lnTo>
                  <a:pt x="814" y="50"/>
                </a:lnTo>
                <a:lnTo>
                  <a:pt x="763" y="48"/>
                </a:lnTo>
                <a:lnTo>
                  <a:pt x="475" y="44"/>
                </a:lnTo>
                <a:lnTo>
                  <a:pt x="188" y="42"/>
                </a:lnTo>
                <a:lnTo>
                  <a:pt x="170" y="36"/>
                </a:lnTo>
                <a:lnTo>
                  <a:pt x="155" y="33"/>
                </a:lnTo>
                <a:lnTo>
                  <a:pt x="143" y="29"/>
                </a:lnTo>
                <a:lnTo>
                  <a:pt x="134" y="27"/>
                </a:lnTo>
                <a:lnTo>
                  <a:pt x="126" y="25"/>
                </a:lnTo>
                <a:lnTo>
                  <a:pt x="120" y="23"/>
                </a:lnTo>
                <a:lnTo>
                  <a:pt x="111" y="19"/>
                </a:lnTo>
                <a:lnTo>
                  <a:pt x="103" y="17"/>
                </a:lnTo>
                <a:lnTo>
                  <a:pt x="96" y="17"/>
                </a:lnTo>
                <a:lnTo>
                  <a:pt x="84" y="15"/>
                </a:lnTo>
                <a:lnTo>
                  <a:pt x="76" y="13"/>
                </a:lnTo>
                <a:lnTo>
                  <a:pt x="67" y="11"/>
                </a:lnTo>
                <a:lnTo>
                  <a:pt x="61" y="6"/>
                </a:lnTo>
                <a:lnTo>
                  <a:pt x="55" y="2"/>
                </a:lnTo>
                <a:lnTo>
                  <a:pt x="50" y="0"/>
                </a:lnTo>
                <a:lnTo>
                  <a:pt x="46" y="2"/>
                </a:lnTo>
                <a:lnTo>
                  <a:pt x="42" y="6"/>
                </a:lnTo>
                <a:lnTo>
                  <a:pt x="38" y="10"/>
                </a:lnTo>
                <a:lnTo>
                  <a:pt x="36" y="15"/>
                </a:lnTo>
                <a:lnTo>
                  <a:pt x="32" y="27"/>
                </a:lnTo>
                <a:lnTo>
                  <a:pt x="28" y="36"/>
                </a:lnTo>
                <a:lnTo>
                  <a:pt x="25" y="48"/>
                </a:lnTo>
                <a:lnTo>
                  <a:pt x="17" y="73"/>
                </a:lnTo>
                <a:lnTo>
                  <a:pt x="13" y="82"/>
                </a:lnTo>
                <a:lnTo>
                  <a:pt x="11" y="92"/>
                </a:lnTo>
                <a:lnTo>
                  <a:pt x="7" y="98"/>
                </a:lnTo>
                <a:lnTo>
                  <a:pt x="7" y="100"/>
                </a:lnTo>
                <a:lnTo>
                  <a:pt x="4" y="125"/>
                </a:lnTo>
                <a:lnTo>
                  <a:pt x="0" y="151"/>
                </a:lnTo>
                <a:lnTo>
                  <a:pt x="0" y="178"/>
                </a:lnTo>
                <a:lnTo>
                  <a:pt x="0" y="190"/>
                </a:lnTo>
                <a:lnTo>
                  <a:pt x="4" y="203"/>
                </a:lnTo>
                <a:lnTo>
                  <a:pt x="11" y="218"/>
                </a:lnTo>
                <a:lnTo>
                  <a:pt x="23" y="232"/>
                </a:lnTo>
                <a:lnTo>
                  <a:pt x="34" y="245"/>
                </a:lnTo>
                <a:lnTo>
                  <a:pt x="46" y="255"/>
                </a:lnTo>
                <a:lnTo>
                  <a:pt x="51" y="266"/>
                </a:lnTo>
                <a:lnTo>
                  <a:pt x="55" y="276"/>
                </a:lnTo>
                <a:lnTo>
                  <a:pt x="59" y="286"/>
                </a:lnTo>
                <a:lnTo>
                  <a:pt x="65" y="295"/>
                </a:lnTo>
                <a:lnTo>
                  <a:pt x="71" y="303"/>
                </a:lnTo>
                <a:lnTo>
                  <a:pt x="73" y="307"/>
                </a:lnTo>
                <a:lnTo>
                  <a:pt x="86" y="301"/>
                </a:lnTo>
                <a:lnTo>
                  <a:pt x="99" y="299"/>
                </a:lnTo>
                <a:lnTo>
                  <a:pt x="115" y="299"/>
                </a:lnTo>
                <a:lnTo>
                  <a:pt x="130" y="301"/>
                </a:lnTo>
                <a:lnTo>
                  <a:pt x="161" y="310"/>
                </a:lnTo>
                <a:lnTo>
                  <a:pt x="193" y="324"/>
                </a:lnTo>
                <a:lnTo>
                  <a:pt x="224" y="341"/>
                </a:lnTo>
                <a:lnTo>
                  <a:pt x="257" y="360"/>
                </a:lnTo>
                <a:lnTo>
                  <a:pt x="285" y="378"/>
                </a:lnTo>
                <a:lnTo>
                  <a:pt x="314" y="391"/>
                </a:lnTo>
                <a:lnTo>
                  <a:pt x="368" y="387"/>
                </a:lnTo>
                <a:lnTo>
                  <a:pt x="418" y="385"/>
                </a:lnTo>
                <a:lnTo>
                  <a:pt x="465" y="379"/>
                </a:lnTo>
                <a:lnTo>
                  <a:pt x="517" y="374"/>
                </a:lnTo>
                <a:lnTo>
                  <a:pt x="542" y="376"/>
                </a:lnTo>
                <a:lnTo>
                  <a:pt x="565" y="379"/>
                </a:lnTo>
                <a:lnTo>
                  <a:pt x="590" y="385"/>
                </a:lnTo>
                <a:lnTo>
                  <a:pt x="613" y="395"/>
                </a:lnTo>
                <a:lnTo>
                  <a:pt x="774" y="439"/>
                </a:lnTo>
                <a:lnTo>
                  <a:pt x="724" y="416"/>
                </a:lnTo>
                <a:close/>
              </a:path>
            </a:pathLst>
          </a:custGeom>
          <a:solidFill>
            <a:srgbClr val="FFFFFF"/>
          </a:solidFill>
          <a:ln w="9525">
            <a:noFill/>
            <a:round/>
            <a:headEnd/>
            <a:tailEnd/>
          </a:ln>
        </p:spPr>
        <p:txBody>
          <a:bodyPr/>
          <a:lstStyle/>
          <a:p>
            <a:endParaRPr lang="fr-FR"/>
          </a:p>
        </p:txBody>
      </p:sp>
      <p:grpSp>
        <p:nvGrpSpPr>
          <p:cNvPr id="480260" name="Group 9"/>
          <p:cNvGrpSpPr>
            <a:grpSpLocks/>
          </p:cNvGrpSpPr>
          <p:nvPr/>
        </p:nvGrpSpPr>
        <p:grpSpPr bwMode="auto">
          <a:xfrm>
            <a:off x="1601788" y="2200275"/>
            <a:ext cx="2743200" cy="200025"/>
            <a:chOff x="1064" y="1275"/>
            <a:chExt cx="1656" cy="126"/>
          </a:xfrm>
        </p:grpSpPr>
        <p:sp>
          <p:nvSpPr>
            <p:cNvPr id="480937" name="Freeform 10"/>
            <p:cNvSpPr>
              <a:spLocks/>
            </p:cNvSpPr>
            <p:nvPr/>
          </p:nvSpPr>
          <p:spPr bwMode="auto">
            <a:xfrm>
              <a:off x="1323" y="1275"/>
              <a:ext cx="1397" cy="126"/>
            </a:xfrm>
            <a:custGeom>
              <a:avLst/>
              <a:gdLst>
                <a:gd name="T0" fmla="*/ 1269 w 1397"/>
                <a:gd name="T1" fmla="*/ 0 h 126"/>
                <a:gd name="T2" fmla="*/ 1269 w 1397"/>
                <a:gd name="T3" fmla="*/ 0 h 126"/>
                <a:gd name="T4" fmla="*/ 0 w 1397"/>
                <a:gd name="T5" fmla="*/ 0 h 126"/>
                <a:gd name="T6" fmla="*/ 0 w 1397"/>
                <a:gd name="T7" fmla="*/ 126 h 126"/>
                <a:gd name="T8" fmla="*/ 1269 w 1397"/>
                <a:gd name="T9" fmla="*/ 126 h 126"/>
                <a:gd name="T10" fmla="*/ 1397 w 1397"/>
                <a:gd name="T11" fmla="*/ 63 h 126"/>
                <a:gd name="T12" fmla="*/ 1269 w 1397"/>
                <a:gd name="T13" fmla="*/ 0 h 126"/>
                <a:gd name="T14" fmla="*/ 0 60000 65536"/>
                <a:gd name="T15" fmla="*/ 0 60000 65536"/>
                <a:gd name="T16" fmla="*/ 0 60000 65536"/>
                <a:gd name="T17" fmla="*/ 0 60000 65536"/>
                <a:gd name="T18" fmla="*/ 0 60000 65536"/>
                <a:gd name="T19" fmla="*/ 0 60000 65536"/>
                <a:gd name="T20" fmla="*/ 0 60000 65536"/>
                <a:gd name="T21" fmla="*/ 0 w 1397"/>
                <a:gd name="T22" fmla="*/ 0 h 126"/>
                <a:gd name="T23" fmla="*/ 1397 w 1397"/>
                <a:gd name="T24" fmla="*/ 126 h 1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97" h="126">
                  <a:moveTo>
                    <a:pt x="1269" y="0"/>
                  </a:moveTo>
                  <a:lnTo>
                    <a:pt x="1269" y="0"/>
                  </a:lnTo>
                  <a:lnTo>
                    <a:pt x="0" y="0"/>
                  </a:lnTo>
                  <a:lnTo>
                    <a:pt x="0" y="126"/>
                  </a:lnTo>
                  <a:lnTo>
                    <a:pt x="1269" y="126"/>
                  </a:lnTo>
                  <a:lnTo>
                    <a:pt x="1397" y="63"/>
                  </a:lnTo>
                  <a:lnTo>
                    <a:pt x="1269" y="0"/>
                  </a:lnTo>
                  <a:close/>
                </a:path>
              </a:pathLst>
            </a:custGeom>
            <a:solidFill>
              <a:srgbClr val="B6C0E8"/>
            </a:solidFill>
            <a:ln w="9525">
              <a:solidFill>
                <a:srgbClr val="000000"/>
              </a:solidFill>
              <a:prstDash val="solid"/>
              <a:round/>
              <a:headEnd/>
              <a:tailEnd/>
            </a:ln>
          </p:spPr>
          <p:txBody>
            <a:bodyPr/>
            <a:lstStyle/>
            <a:p>
              <a:endParaRPr lang="fr-FR"/>
            </a:p>
          </p:txBody>
        </p:sp>
        <p:sp>
          <p:nvSpPr>
            <p:cNvPr id="480938" name="Rectangle 11"/>
            <p:cNvSpPr>
              <a:spLocks noChangeArrowheads="1"/>
            </p:cNvSpPr>
            <p:nvPr/>
          </p:nvSpPr>
          <p:spPr bwMode="auto">
            <a:xfrm>
              <a:off x="1168" y="1275"/>
              <a:ext cx="103" cy="126"/>
            </a:xfrm>
            <a:prstGeom prst="rect">
              <a:avLst/>
            </a:prstGeom>
            <a:solidFill>
              <a:srgbClr val="B6C0E8"/>
            </a:solidFill>
            <a:ln w="9525">
              <a:solidFill>
                <a:srgbClr val="000000"/>
              </a:solidFill>
              <a:miter lim="800000"/>
              <a:headEnd/>
              <a:tailEnd/>
            </a:ln>
          </p:spPr>
          <p:txBody>
            <a:bodyPr/>
            <a:lstStyle/>
            <a:p>
              <a:pPr eaLnBrk="0" hangingPunct="0"/>
              <a:endParaRPr lang="fr-FR"/>
            </a:p>
          </p:txBody>
        </p:sp>
        <p:sp>
          <p:nvSpPr>
            <p:cNvPr id="480939" name="Rectangle 12"/>
            <p:cNvSpPr>
              <a:spLocks noChangeArrowheads="1"/>
            </p:cNvSpPr>
            <p:nvPr/>
          </p:nvSpPr>
          <p:spPr bwMode="auto">
            <a:xfrm>
              <a:off x="1064" y="1275"/>
              <a:ext cx="52" cy="126"/>
            </a:xfrm>
            <a:prstGeom prst="rect">
              <a:avLst/>
            </a:prstGeom>
            <a:solidFill>
              <a:srgbClr val="B6C0E8"/>
            </a:solidFill>
            <a:ln w="9525">
              <a:solidFill>
                <a:srgbClr val="000000"/>
              </a:solidFill>
              <a:miter lim="800000"/>
              <a:headEnd/>
              <a:tailEnd/>
            </a:ln>
          </p:spPr>
          <p:txBody>
            <a:bodyPr/>
            <a:lstStyle/>
            <a:p>
              <a:pPr eaLnBrk="0" hangingPunct="0"/>
              <a:endParaRPr lang="fr-FR"/>
            </a:p>
          </p:txBody>
        </p:sp>
      </p:grpSp>
      <p:grpSp>
        <p:nvGrpSpPr>
          <p:cNvPr id="480261" name="Group 13"/>
          <p:cNvGrpSpPr>
            <a:grpSpLocks/>
          </p:cNvGrpSpPr>
          <p:nvPr/>
        </p:nvGrpSpPr>
        <p:grpSpPr bwMode="auto">
          <a:xfrm>
            <a:off x="2592388" y="2111375"/>
            <a:ext cx="301625" cy="280988"/>
            <a:chOff x="1662" y="1219"/>
            <a:chExt cx="182" cy="177"/>
          </a:xfrm>
        </p:grpSpPr>
        <p:sp>
          <p:nvSpPr>
            <p:cNvPr id="480898" name="Freeform 14"/>
            <p:cNvSpPr>
              <a:spLocks/>
            </p:cNvSpPr>
            <p:nvPr/>
          </p:nvSpPr>
          <p:spPr bwMode="auto">
            <a:xfrm>
              <a:off x="1667" y="1224"/>
              <a:ext cx="171" cy="170"/>
            </a:xfrm>
            <a:custGeom>
              <a:avLst/>
              <a:gdLst>
                <a:gd name="T0" fmla="*/ 0 w 2230"/>
                <a:gd name="T1" fmla="*/ 1 h 2214"/>
                <a:gd name="T2" fmla="*/ 1 w 2230"/>
                <a:gd name="T3" fmla="*/ 1 h 2214"/>
                <a:gd name="T4" fmla="*/ 1 w 2230"/>
                <a:gd name="T5" fmla="*/ 0 h 2214"/>
                <a:gd name="T6" fmla="*/ 0 w 2230"/>
                <a:gd name="T7" fmla="*/ 0 h 2214"/>
                <a:gd name="T8" fmla="*/ 0 w 2230"/>
                <a:gd name="T9" fmla="*/ 1 h 2214"/>
                <a:gd name="T10" fmla="*/ 0 w 2230"/>
                <a:gd name="T11" fmla="*/ 1 h 2214"/>
                <a:gd name="T12" fmla="*/ 0 60000 65536"/>
                <a:gd name="T13" fmla="*/ 0 60000 65536"/>
                <a:gd name="T14" fmla="*/ 0 60000 65536"/>
                <a:gd name="T15" fmla="*/ 0 60000 65536"/>
                <a:gd name="T16" fmla="*/ 0 60000 65536"/>
                <a:gd name="T17" fmla="*/ 0 60000 65536"/>
                <a:gd name="T18" fmla="*/ 0 w 2230"/>
                <a:gd name="T19" fmla="*/ 0 h 2214"/>
                <a:gd name="T20" fmla="*/ 2230 w 2230"/>
                <a:gd name="T21" fmla="*/ 2214 h 2214"/>
              </a:gdLst>
              <a:ahLst/>
              <a:cxnLst>
                <a:cxn ang="T12">
                  <a:pos x="T0" y="T1"/>
                </a:cxn>
                <a:cxn ang="T13">
                  <a:pos x="T2" y="T3"/>
                </a:cxn>
                <a:cxn ang="T14">
                  <a:pos x="T4" y="T5"/>
                </a:cxn>
                <a:cxn ang="T15">
                  <a:pos x="T6" y="T7"/>
                </a:cxn>
                <a:cxn ang="T16">
                  <a:pos x="T8" y="T9"/>
                </a:cxn>
                <a:cxn ang="T17">
                  <a:pos x="T10" y="T11"/>
                </a:cxn>
              </a:cxnLst>
              <a:rect l="T18" t="T19" r="T20" b="T21"/>
              <a:pathLst>
                <a:path w="2230" h="2214">
                  <a:moveTo>
                    <a:pt x="0" y="2214"/>
                  </a:moveTo>
                  <a:lnTo>
                    <a:pt x="2230" y="2214"/>
                  </a:lnTo>
                  <a:lnTo>
                    <a:pt x="2230" y="0"/>
                  </a:lnTo>
                  <a:lnTo>
                    <a:pt x="0" y="0"/>
                  </a:lnTo>
                  <a:lnTo>
                    <a:pt x="0" y="2214"/>
                  </a:lnTo>
                  <a:close/>
                </a:path>
              </a:pathLst>
            </a:custGeom>
            <a:solidFill>
              <a:srgbClr val="FFF5E0"/>
            </a:solidFill>
            <a:ln w="9525">
              <a:noFill/>
              <a:round/>
              <a:headEnd/>
              <a:tailEnd/>
            </a:ln>
          </p:spPr>
          <p:txBody>
            <a:bodyPr/>
            <a:lstStyle/>
            <a:p>
              <a:endParaRPr lang="fr-FR"/>
            </a:p>
          </p:txBody>
        </p:sp>
        <p:sp>
          <p:nvSpPr>
            <p:cNvPr id="480899" name="Freeform 15"/>
            <p:cNvSpPr>
              <a:spLocks/>
            </p:cNvSpPr>
            <p:nvPr/>
          </p:nvSpPr>
          <p:spPr bwMode="auto">
            <a:xfrm>
              <a:off x="1700" y="1241"/>
              <a:ext cx="140" cy="99"/>
            </a:xfrm>
            <a:custGeom>
              <a:avLst/>
              <a:gdLst>
                <a:gd name="T0" fmla="*/ 1 w 1827"/>
                <a:gd name="T1" fmla="*/ 0 h 1283"/>
                <a:gd name="T2" fmla="*/ 1 w 1827"/>
                <a:gd name="T3" fmla="*/ 0 h 1283"/>
                <a:gd name="T4" fmla="*/ 0 w 1827"/>
                <a:gd name="T5" fmla="*/ 0 h 1283"/>
                <a:gd name="T6" fmla="*/ 0 w 1827"/>
                <a:gd name="T7" fmla="*/ 0 h 1283"/>
                <a:gd name="T8" fmla="*/ 0 w 1827"/>
                <a:gd name="T9" fmla="*/ 0 h 1283"/>
                <a:gd name="T10" fmla="*/ 0 w 1827"/>
                <a:gd name="T11" fmla="*/ 0 h 1283"/>
                <a:gd name="T12" fmla="*/ 0 w 1827"/>
                <a:gd name="T13" fmla="*/ 0 h 1283"/>
                <a:gd name="T14" fmla="*/ 0 w 1827"/>
                <a:gd name="T15" fmla="*/ 1 h 1283"/>
                <a:gd name="T16" fmla="*/ 0 w 1827"/>
                <a:gd name="T17" fmla="*/ 1 h 1283"/>
                <a:gd name="T18" fmla="*/ 0 w 1827"/>
                <a:gd name="T19" fmla="*/ 1 h 1283"/>
                <a:gd name="T20" fmla="*/ 0 w 1827"/>
                <a:gd name="T21" fmla="*/ 1 h 1283"/>
                <a:gd name="T22" fmla="*/ 0 w 1827"/>
                <a:gd name="T23" fmla="*/ 0 h 1283"/>
                <a:gd name="T24" fmla="*/ 0 w 1827"/>
                <a:gd name="T25" fmla="*/ 0 h 1283"/>
                <a:gd name="T26" fmla="*/ 0 w 1827"/>
                <a:gd name="T27" fmla="*/ 0 h 1283"/>
                <a:gd name="T28" fmla="*/ 0 w 1827"/>
                <a:gd name="T29" fmla="*/ 0 h 1283"/>
                <a:gd name="T30" fmla="*/ 1 w 1827"/>
                <a:gd name="T31" fmla="*/ 0 h 1283"/>
                <a:gd name="T32" fmla="*/ 1 w 1827"/>
                <a:gd name="T33" fmla="*/ 0 h 1283"/>
                <a:gd name="T34" fmla="*/ 1 w 1827"/>
                <a:gd name="T35" fmla="*/ 0 h 12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27"/>
                <a:gd name="T55" fmla="*/ 0 h 1283"/>
                <a:gd name="T56" fmla="*/ 1827 w 1827"/>
                <a:gd name="T57" fmla="*/ 1283 h 12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27" h="1283">
                  <a:moveTo>
                    <a:pt x="1827" y="0"/>
                  </a:moveTo>
                  <a:lnTo>
                    <a:pt x="1147" y="12"/>
                  </a:lnTo>
                  <a:lnTo>
                    <a:pt x="691" y="75"/>
                  </a:lnTo>
                  <a:lnTo>
                    <a:pt x="297" y="234"/>
                  </a:lnTo>
                  <a:lnTo>
                    <a:pt x="106" y="492"/>
                  </a:lnTo>
                  <a:lnTo>
                    <a:pt x="20" y="808"/>
                  </a:lnTo>
                  <a:lnTo>
                    <a:pt x="0" y="1041"/>
                  </a:lnTo>
                  <a:lnTo>
                    <a:pt x="80" y="1254"/>
                  </a:lnTo>
                  <a:lnTo>
                    <a:pt x="373" y="1283"/>
                  </a:lnTo>
                  <a:lnTo>
                    <a:pt x="633" y="1254"/>
                  </a:lnTo>
                  <a:lnTo>
                    <a:pt x="691" y="1157"/>
                  </a:lnTo>
                  <a:lnTo>
                    <a:pt x="1015" y="892"/>
                  </a:lnTo>
                  <a:lnTo>
                    <a:pt x="913" y="690"/>
                  </a:lnTo>
                  <a:lnTo>
                    <a:pt x="933" y="545"/>
                  </a:lnTo>
                  <a:lnTo>
                    <a:pt x="1089" y="471"/>
                  </a:lnTo>
                  <a:lnTo>
                    <a:pt x="1815" y="401"/>
                  </a:lnTo>
                  <a:lnTo>
                    <a:pt x="1827" y="0"/>
                  </a:lnTo>
                  <a:close/>
                </a:path>
              </a:pathLst>
            </a:custGeom>
            <a:solidFill>
              <a:srgbClr val="BDC9D4"/>
            </a:solidFill>
            <a:ln w="9525">
              <a:noFill/>
              <a:round/>
              <a:headEnd/>
              <a:tailEnd/>
            </a:ln>
          </p:spPr>
          <p:txBody>
            <a:bodyPr/>
            <a:lstStyle/>
            <a:p>
              <a:endParaRPr lang="fr-FR"/>
            </a:p>
          </p:txBody>
        </p:sp>
        <p:sp>
          <p:nvSpPr>
            <p:cNvPr id="480900" name="Freeform 16"/>
            <p:cNvSpPr>
              <a:spLocks/>
            </p:cNvSpPr>
            <p:nvPr/>
          </p:nvSpPr>
          <p:spPr bwMode="auto">
            <a:xfrm>
              <a:off x="1731" y="1292"/>
              <a:ext cx="111" cy="101"/>
            </a:xfrm>
            <a:custGeom>
              <a:avLst/>
              <a:gdLst>
                <a:gd name="T0" fmla="*/ 0 w 1436"/>
                <a:gd name="T1" fmla="*/ 1 h 1305"/>
                <a:gd name="T2" fmla="*/ 0 w 1436"/>
                <a:gd name="T3" fmla="*/ 0 h 1305"/>
                <a:gd name="T4" fmla="*/ 0 w 1436"/>
                <a:gd name="T5" fmla="*/ 0 h 1305"/>
                <a:gd name="T6" fmla="*/ 0 w 1436"/>
                <a:gd name="T7" fmla="*/ 0 h 1305"/>
                <a:gd name="T8" fmla="*/ 0 w 1436"/>
                <a:gd name="T9" fmla="*/ 0 h 1305"/>
                <a:gd name="T10" fmla="*/ 0 w 1436"/>
                <a:gd name="T11" fmla="*/ 0 h 1305"/>
                <a:gd name="T12" fmla="*/ 1 w 1436"/>
                <a:gd name="T13" fmla="*/ 0 h 1305"/>
                <a:gd name="T14" fmla="*/ 1 w 1436"/>
                <a:gd name="T15" fmla="*/ 1 h 1305"/>
                <a:gd name="T16" fmla="*/ 0 w 1436"/>
                <a:gd name="T17" fmla="*/ 1 h 1305"/>
                <a:gd name="T18" fmla="*/ 0 w 1436"/>
                <a:gd name="T19" fmla="*/ 1 h 13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36"/>
                <a:gd name="T31" fmla="*/ 0 h 1305"/>
                <a:gd name="T32" fmla="*/ 1436 w 1436"/>
                <a:gd name="T33" fmla="*/ 1305 h 13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36" h="1305">
                  <a:moveTo>
                    <a:pt x="0" y="1290"/>
                  </a:moveTo>
                  <a:lnTo>
                    <a:pt x="172" y="669"/>
                  </a:lnTo>
                  <a:lnTo>
                    <a:pt x="252" y="507"/>
                  </a:lnTo>
                  <a:lnTo>
                    <a:pt x="714" y="182"/>
                  </a:lnTo>
                  <a:lnTo>
                    <a:pt x="1037" y="158"/>
                  </a:lnTo>
                  <a:lnTo>
                    <a:pt x="1036" y="9"/>
                  </a:lnTo>
                  <a:lnTo>
                    <a:pt x="1436" y="0"/>
                  </a:lnTo>
                  <a:lnTo>
                    <a:pt x="1420" y="1305"/>
                  </a:lnTo>
                  <a:lnTo>
                    <a:pt x="0" y="1290"/>
                  </a:lnTo>
                  <a:close/>
                </a:path>
              </a:pathLst>
            </a:custGeom>
            <a:solidFill>
              <a:srgbClr val="BDC9D4"/>
            </a:solidFill>
            <a:ln w="9525">
              <a:noFill/>
              <a:round/>
              <a:headEnd/>
              <a:tailEnd/>
            </a:ln>
          </p:spPr>
          <p:txBody>
            <a:bodyPr/>
            <a:lstStyle/>
            <a:p>
              <a:endParaRPr lang="fr-FR"/>
            </a:p>
          </p:txBody>
        </p:sp>
        <p:sp>
          <p:nvSpPr>
            <p:cNvPr id="480901" name="Freeform 17"/>
            <p:cNvSpPr>
              <a:spLocks/>
            </p:cNvSpPr>
            <p:nvPr/>
          </p:nvSpPr>
          <p:spPr bwMode="auto">
            <a:xfrm>
              <a:off x="1715" y="1276"/>
              <a:ext cx="26" cy="24"/>
            </a:xfrm>
            <a:custGeom>
              <a:avLst/>
              <a:gdLst>
                <a:gd name="T0" fmla="*/ 0 w 343"/>
                <a:gd name="T1" fmla="*/ 0 h 321"/>
                <a:gd name="T2" fmla="*/ 0 w 343"/>
                <a:gd name="T3" fmla="*/ 0 h 321"/>
                <a:gd name="T4" fmla="*/ 0 w 343"/>
                <a:gd name="T5" fmla="*/ 0 h 321"/>
                <a:gd name="T6" fmla="*/ 0 w 343"/>
                <a:gd name="T7" fmla="*/ 0 h 321"/>
                <a:gd name="T8" fmla="*/ 0 w 343"/>
                <a:gd name="T9" fmla="*/ 0 h 321"/>
                <a:gd name="T10" fmla="*/ 0 w 343"/>
                <a:gd name="T11" fmla="*/ 0 h 321"/>
                <a:gd name="T12" fmla="*/ 0 w 343"/>
                <a:gd name="T13" fmla="*/ 0 h 321"/>
                <a:gd name="T14" fmla="*/ 0 w 343"/>
                <a:gd name="T15" fmla="*/ 0 h 321"/>
                <a:gd name="T16" fmla="*/ 0 w 343"/>
                <a:gd name="T17" fmla="*/ 0 h 321"/>
                <a:gd name="T18" fmla="*/ 0 w 343"/>
                <a:gd name="T19" fmla="*/ 0 h 321"/>
                <a:gd name="T20" fmla="*/ 0 w 343"/>
                <a:gd name="T21" fmla="*/ 0 h 321"/>
                <a:gd name="T22" fmla="*/ 0 w 343"/>
                <a:gd name="T23" fmla="*/ 0 h 321"/>
                <a:gd name="T24" fmla="*/ 0 w 343"/>
                <a:gd name="T25" fmla="*/ 0 h 321"/>
                <a:gd name="T26" fmla="*/ 0 w 343"/>
                <a:gd name="T27" fmla="*/ 0 h 321"/>
                <a:gd name="T28" fmla="*/ 0 w 343"/>
                <a:gd name="T29" fmla="*/ 0 h 321"/>
                <a:gd name="T30" fmla="*/ 0 w 343"/>
                <a:gd name="T31" fmla="*/ 0 h 321"/>
                <a:gd name="T32" fmla="*/ 0 w 343"/>
                <a:gd name="T33" fmla="*/ 0 h 321"/>
                <a:gd name="T34" fmla="*/ 0 w 343"/>
                <a:gd name="T35" fmla="*/ 0 h 321"/>
                <a:gd name="T36" fmla="*/ 0 w 343"/>
                <a:gd name="T37" fmla="*/ 0 h 321"/>
                <a:gd name="T38" fmla="*/ 0 w 343"/>
                <a:gd name="T39" fmla="*/ 0 h 321"/>
                <a:gd name="T40" fmla="*/ 0 w 343"/>
                <a:gd name="T41" fmla="*/ 0 h 321"/>
                <a:gd name="T42" fmla="*/ 0 w 343"/>
                <a:gd name="T43" fmla="*/ 0 h 321"/>
                <a:gd name="T44" fmla="*/ 0 w 343"/>
                <a:gd name="T45" fmla="*/ 0 h 321"/>
                <a:gd name="T46" fmla="*/ 0 w 343"/>
                <a:gd name="T47" fmla="*/ 0 h 321"/>
                <a:gd name="T48" fmla="*/ 0 w 343"/>
                <a:gd name="T49" fmla="*/ 0 h 321"/>
                <a:gd name="T50" fmla="*/ 0 w 343"/>
                <a:gd name="T51" fmla="*/ 0 h 321"/>
                <a:gd name="T52" fmla="*/ 0 w 343"/>
                <a:gd name="T53" fmla="*/ 0 h 321"/>
                <a:gd name="T54" fmla="*/ 0 w 343"/>
                <a:gd name="T55" fmla="*/ 0 h 321"/>
                <a:gd name="T56" fmla="*/ 0 w 343"/>
                <a:gd name="T57" fmla="*/ 0 h 321"/>
                <a:gd name="T58" fmla="*/ 0 w 343"/>
                <a:gd name="T59" fmla="*/ 0 h 321"/>
                <a:gd name="T60" fmla="*/ 0 w 343"/>
                <a:gd name="T61" fmla="*/ 0 h 321"/>
                <a:gd name="T62" fmla="*/ 0 w 343"/>
                <a:gd name="T63" fmla="*/ 0 h 3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43"/>
                <a:gd name="T97" fmla="*/ 0 h 321"/>
                <a:gd name="T98" fmla="*/ 343 w 343"/>
                <a:gd name="T99" fmla="*/ 321 h 3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43" h="321">
                  <a:moveTo>
                    <a:pt x="69" y="9"/>
                  </a:moveTo>
                  <a:lnTo>
                    <a:pt x="70" y="7"/>
                  </a:lnTo>
                  <a:lnTo>
                    <a:pt x="75" y="7"/>
                  </a:lnTo>
                  <a:lnTo>
                    <a:pt x="83" y="4"/>
                  </a:lnTo>
                  <a:lnTo>
                    <a:pt x="93" y="3"/>
                  </a:lnTo>
                  <a:lnTo>
                    <a:pt x="107" y="0"/>
                  </a:lnTo>
                  <a:lnTo>
                    <a:pt x="123" y="0"/>
                  </a:lnTo>
                  <a:lnTo>
                    <a:pt x="140" y="0"/>
                  </a:lnTo>
                  <a:lnTo>
                    <a:pt x="159" y="3"/>
                  </a:lnTo>
                  <a:lnTo>
                    <a:pt x="180" y="7"/>
                  </a:lnTo>
                  <a:lnTo>
                    <a:pt x="202" y="14"/>
                  </a:lnTo>
                  <a:lnTo>
                    <a:pt x="224" y="23"/>
                  </a:lnTo>
                  <a:lnTo>
                    <a:pt x="248" y="36"/>
                  </a:lnTo>
                  <a:lnTo>
                    <a:pt x="271" y="53"/>
                  </a:lnTo>
                  <a:lnTo>
                    <a:pt x="294" y="73"/>
                  </a:lnTo>
                  <a:lnTo>
                    <a:pt x="317" y="99"/>
                  </a:lnTo>
                  <a:lnTo>
                    <a:pt x="341" y="128"/>
                  </a:lnTo>
                  <a:lnTo>
                    <a:pt x="341" y="133"/>
                  </a:lnTo>
                  <a:lnTo>
                    <a:pt x="343" y="139"/>
                  </a:lnTo>
                  <a:lnTo>
                    <a:pt x="343" y="147"/>
                  </a:lnTo>
                  <a:lnTo>
                    <a:pt x="341" y="158"/>
                  </a:lnTo>
                  <a:lnTo>
                    <a:pt x="336" y="168"/>
                  </a:lnTo>
                  <a:lnTo>
                    <a:pt x="329" y="181"/>
                  </a:lnTo>
                  <a:lnTo>
                    <a:pt x="319" y="195"/>
                  </a:lnTo>
                  <a:lnTo>
                    <a:pt x="307" y="210"/>
                  </a:lnTo>
                  <a:lnTo>
                    <a:pt x="288" y="223"/>
                  </a:lnTo>
                  <a:lnTo>
                    <a:pt x="265" y="240"/>
                  </a:lnTo>
                  <a:lnTo>
                    <a:pt x="239" y="253"/>
                  </a:lnTo>
                  <a:lnTo>
                    <a:pt x="206" y="269"/>
                  </a:lnTo>
                  <a:lnTo>
                    <a:pt x="165" y="283"/>
                  </a:lnTo>
                  <a:lnTo>
                    <a:pt x="120" y="296"/>
                  </a:lnTo>
                  <a:lnTo>
                    <a:pt x="67" y="309"/>
                  </a:lnTo>
                  <a:lnTo>
                    <a:pt x="8" y="321"/>
                  </a:lnTo>
                  <a:lnTo>
                    <a:pt x="7" y="319"/>
                  </a:lnTo>
                  <a:lnTo>
                    <a:pt x="6" y="316"/>
                  </a:lnTo>
                  <a:lnTo>
                    <a:pt x="5" y="312"/>
                  </a:lnTo>
                  <a:lnTo>
                    <a:pt x="4" y="307"/>
                  </a:lnTo>
                  <a:lnTo>
                    <a:pt x="3" y="300"/>
                  </a:lnTo>
                  <a:lnTo>
                    <a:pt x="2" y="292"/>
                  </a:lnTo>
                  <a:lnTo>
                    <a:pt x="1" y="283"/>
                  </a:lnTo>
                  <a:lnTo>
                    <a:pt x="1" y="272"/>
                  </a:lnTo>
                  <a:lnTo>
                    <a:pt x="0" y="258"/>
                  </a:lnTo>
                  <a:lnTo>
                    <a:pt x="0" y="245"/>
                  </a:lnTo>
                  <a:lnTo>
                    <a:pt x="0" y="230"/>
                  </a:lnTo>
                  <a:lnTo>
                    <a:pt x="1" y="213"/>
                  </a:lnTo>
                  <a:lnTo>
                    <a:pt x="2" y="194"/>
                  </a:lnTo>
                  <a:lnTo>
                    <a:pt x="5" y="175"/>
                  </a:lnTo>
                  <a:lnTo>
                    <a:pt x="8" y="154"/>
                  </a:lnTo>
                  <a:lnTo>
                    <a:pt x="14" y="134"/>
                  </a:lnTo>
                  <a:lnTo>
                    <a:pt x="18" y="112"/>
                  </a:lnTo>
                  <a:lnTo>
                    <a:pt x="23" y="93"/>
                  </a:lnTo>
                  <a:lnTo>
                    <a:pt x="27" y="76"/>
                  </a:lnTo>
                  <a:lnTo>
                    <a:pt x="34" y="63"/>
                  </a:lnTo>
                  <a:lnTo>
                    <a:pt x="38" y="50"/>
                  </a:lnTo>
                  <a:lnTo>
                    <a:pt x="42" y="40"/>
                  </a:lnTo>
                  <a:lnTo>
                    <a:pt x="46" y="31"/>
                  </a:lnTo>
                  <a:lnTo>
                    <a:pt x="50" y="25"/>
                  </a:lnTo>
                  <a:lnTo>
                    <a:pt x="54" y="20"/>
                  </a:lnTo>
                  <a:lnTo>
                    <a:pt x="57" y="16"/>
                  </a:lnTo>
                  <a:lnTo>
                    <a:pt x="60" y="13"/>
                  </a:lnTo>
                  <a:lnTo>
                    <a:pt x="63" y="11"/>
                  </a:lnTo>
                  <a:lnTo>
                    <a:pt x="67" y="9"/>
                  </a:lnTo>
                  <a:lnTo>
                    <a:pt x="69" y="9"/>
                  </a:lnTo>
                  <a:close/>
                </a:path>
              </a:pathLst>
            </a:custGeom>
            <a:solidFill>
              <a:srgbClr val="D9E0E6"/>
            </a:solidFill>
            <a:ln w="9525">
              <a:noFill/>
              <a:round/>
              <a:headEnd/>
              <a:tailEnd/>
            </a:ln>
          </p:spPr>
          <p:txBody>
            <a:bodyPr/>
            <a:lstStyle/>
            <a:p>
              <a:endParaRPr lang="fr-FR"/>
            </a:p>
          </p:txBody>
        </p:sp>
        <p:sp>
          <p:nvSpPr>
            <p:cNvPr id="480902" name="Freeform 18"/>
            <p:cNvSpPr>
              <a:spLocks/>
            </p:cNvSpPr>
            <p:nvPr/>
          </p:nvSpPr>
          <p:spPr bwMode="auto">
            <a:xfrm>
              <a:off x="1721" y="1300"/>
              <a:ext cx="53" cy="39"/>
            </a:xfrm>
            <a:custGeom>
              <a:avLst/>
              <a:gdLst>
                <a:gd name="T0" fmla="*/ 0 w 697"/>
                <a:gd name="T1" fmla="*/ 0 h 501"/>
                <a:gd name="T2" fmla="*/ 0 w 697"/>
                <a:gd name="T3" fmla="*/ 0 h 501"/>
                <a:gd name="T4" fmla="*/ 0 w 697"/>
                <a:gd name="T5" fmla="*/ 0 h 501"/>
                <a:gd name="T6" fmla="*/ 0 w 697"/>
                <a:gd name="T7" fmla="*/ 0 h 501"/>
                <a:gd name="T8" fmla="*/ 0 w 697"/>
                <a:gd name="T9" fmla="*/ 0 h 501"/>
                <a:gd name="T10" fmla="*/ 0 w 697"/>
                <a:gd name="T11" fmla="*/ 0 h 501"/>
                <a:gd name="T12" fmla="*/ 0 w 697"/>
                <a:gd name="T13" fmla="*/ 0 h 501"/>
                <a:gd name="T14" fmla="*/ 0 w 697"/>
                <a:gd name="T15" fmla="*/ 0 h 501"/>
                <a:gd name="T16" fmla="*/ 0 w 697"/>
                <a:gd name="T17" fmla="*/ 0 h 501"/>
                <a:gd name="T18" fmla="*/ 0 w 697"/>
                <a:gd name="T19" fmla="*/ 0 h 501"/>
                <a:gd name="T20" fmla="*/ 0 w 697"/>
                <a:gd name="T21" fmla="*/ 0 h 501"/>
                <a:gd name="T22" fmla="*/ 0 w 697"/>
                <a:gd name="T23" fmla="*/ 0 h 501"/>
                <a:gd name="T24" fmla="*/ 0 w 697"/>
                <a:gd name="T25" fmla="*/ 0 h 501"/>
                <a:gd name="T26" fmla="*/ 0 w 697"/>
                <a:gd name="T27" fmla="*/ 0 h 501"/>
                <a:gd name="T28" fmla="*/ 0 w 697"/>
                <a:gd name="T29" fmla="*/ 0 h 501"/>
                <a:gd name="T30" fmla="*/ 0 w 697"/>
                <a:gd name="T31" fmla="*/ 0 h 501"/>
                <a:gd name="T32" fmla="*/ 0 w 697"/>
                <a:gd name="T33" fmla="*/ 0 h 501"/>
                <a:gd name="T34" fmla="*/ 0 w 697"/>
                <a:gd name="T35" fmla="*/ 0 h 501"/>
                <a:gd name="T36" fmla="*/ 0 w 697"/>
                <a:gd name="T37" fmla="*/ 0 h 501"/>
                <a:gd name="T38" fmla="*/ 0 w 697"/>
                <a:gd name="T39" fmla="*/ 0 h 501"/>
                <a:gd name="T40" fmla="*/ 0 w 697"/>
                <a:gd name="T41" fmla="*/ 0 h 501"/>
                <a:gd name="T42" fmla="*/ 0 w 697"/>
                <a:gd name="T43" fmla="*/ 0 h 501"/>
                <a:gd name="T44" fmla="*/ 0 w 697"/>
                <a:gd name="T45" fmla="*/ 0 h 501"/>
                <a:gd name="T46" fmla="*/ 0 w 697"/>
                <a:gd name="T47" fmla="*/ 0 h 501"/>
                <a:gd name="T48" fmla="*/ 0 w 697"/>
                <a:gd name="T49" fmla="*/ 0 h 501"/>
                <a:gd name="T50" fmla="*/ 0 w 697"/>
                <a:gd name="T51" fmla="*/ 0 h 501"/>
                <a:gd name="T52" fmla="*/ 0 w 697"/>
                <a:gd name="T53" fmla="*/ 0 h 501"/>
                <a:gd name="T54" fmla="*/ 0 w 697"/>
                <a:gd name="T55" fmla="*/ 0 h 501"/>
                <a:gd name="T56" fmla="*/ 0 w 697"/>
                <a:gd name="T57" fmla="*/ 0 h 501"/>
                <a:gd name="T58" fmla="*/ 0 w 697"/>
                <a:gd name="T59" fmla="*/ 0 h 501"/>
                <a:gd name="T60" fmla="*/ 0 w 697"/>
                <a:gd name="T61" fmla="*/ 0 h 501"/>
                <a:gd name="T62" fmla="*/ 0 w 697"/>
                <a:gd name="T63" fmla="*/ 0 h 501"/>
                <a:gd name="T64" fmla="*/ 0 w 697"/>
                <a:gd name="T65" fmla="*/ 0 h 501"/>
                <a:gd name="T66" fmla="*/ 0 w 697"/>
                <a:gd name="T67" fmla="*/ 0 h 501"/>
                <a:gd name="T68" fmla="*/ 0 w 697"/>
                <a:gd name="T69" fmla="*/ 0 h 501"/>
                <a:gd name="T70" fmla="*/ 0 w 697"/>
                <a:gd name="T71" fmla="*/ 0 h 501"/>
                <a:gd name="T72" fmla="*/ 0 w 697"/>
                <a:gd name="T73" fmla="*/ 0 h 501"/>
                <a:gd name="T74" fmla="*/ 0 w 697"/>
                <a:gd name="T75" fmla="*/ 0 h 501"/>
                <a:gd name="T76" fmla="*/ 0 w 697"/>
                <a:gd name="T77" fmla="*/ 0 h 501"/>
                <a:gd name="T78" fmla="*/ 0 w 697"/>
                <a:gd name="T79" fmla="*/ 0 h 501"/>
                <a:gd name="T80" fmla="*/ 0 w 697"/>
                <a:gd name="T81" fmla="*/ 0 h 501"/>
                <a:gd name="T82" fmla="*/ 0 w 697"/>
                <a:gd name="T83" fmla="*/ 0 h 501"/>
                <a:gd name="T84" fmla="*/ 0 w 697"/>
                <a:gd name="T85" fmla="*/ 0 h 501"/>
                <a:gd name="T86" fmla="*/ 0 w 697"/>
                <a:gd name="T87" fmla="*/ 0 h 501"/>
                <a:gd name="T88" fmla="*/ 0 w 697"/>
                <a:gd name="T89" fmla="*/ 0 h 501"/>
                <a:gd name="T90" fmla="*/ 0 w 697"/>
                <a:gd name="T91" fmla="*/ 0 h 501"/>
                <a:gd name="T92" fmla="*/ 0 w 697"/>
                <a:gd name="T93" fmla="*/ 0 h 501"/>
                <a:gd name="T94" fmla="*/ 0 w 697"/>
                <a:gd name="T95" fmla="*/ 0 h 501"/>
                <a:gd name="T96" fmla="*/ 0 w 697"/>
                <a:gd name="T97" fmla="*/ 0 h 501"/>
                <a:gd name="T98" fmla="*/ 0 w 697"/>
                <a:gd name="T99" fmla="*/ 0 h 501"/>
                <a:gd name="T100" fmla="*/ 0 w 697"/>
                <a:gd name="T101" fmla="*/ 0 h 501"/>
                <a:gd name="T102" fmla="*/ 0 w 697"/>
                <a:gd name="T103" fmla="*/ 0 h 501"/>
                <a:gd name="T104" fmla="*/ 0 w 697"/>
                <a:gd name="T105" fmla="*/ 0 h 501"/>
                <a:gd name="T106" fmla="*/ 0 w 697"/>
                <a:gd name="T107" fmla="*/ 0 h 501"/>
                <a:gd name="T108" fmla="*/ 0 w 697"/>
                <a:gd name="T109" fmla="*/ 0 h 50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97"/>
                <a:gd name="T166" fmla="*/ 0 h 501"/>
                <a:gd name="T167" fmla="*/ 697 w 697"/>
                <a:gd name="T168" fmla="*/ 501 h 50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97" h="501">
                  <a:moveTo>
                    <a:pt x="0" y="256"/>
                  </a:moveTo>
                  <a:lnTo>
                    <a:pt x="0" y="258"/>
                  </a:lnTo>
                  <a:lnTo>
                    <a:pt x="2" y="264"/>
                  </a:lnTo>
                  <a:lnTo>
                    <a:pt x="4" y="273"/>
                  </a:lnTo>
                  <a:lnTo>
                    <a:pt x="8" y="288"/>
                  </a:lnTo>
                  <a:lnTo>
                    <a:pt x="12" y="302"/>
                  </a:lnTo>
                  <a:lnTo>
                    <a:pt x="17" y="320"/>
                  </a:lnTo>
                  <a:lnTo>
                    <a:pt x="21" y="340"/>
                  </a:lnTo>
                  <a:lnTo>
                    <a:pt x="29" y="360"/>
                  </a:lnTo>
                  <a:lnTo>
                    <a:pt x="35" y="381"/>
                  </a:lnTo>
                  <a:lnTo>
                    <a:pt x="41" y="402"/>
                  </a:lnTo>
                  <a:lnTo>
                    <a:pt x="47" y="423"/>
                  </a:lnTo>
                  <a:lnTo>
                    <a:pt x="54" y="443"/>
                  </a:lnTo>
                  <a:lnTo>
                    <a:pt x="60" y="460"/>
                  </a:lnTo>
                  <a:lnTo>
                    <a:pt x="66" y="476"/>
                  </a:lnTo>
                  <a:lnTo>
                    <a:pt x="71" y="489"/>
                  </a:lnTo>
                  <a:lnTo>
                    <a:pt x="77" y="501"/>
                  </a:lnTo>
                  <a:lnTo>
                    <a:pt x="348" y="459"/>
                  </a:lnTo>
                  <a:lnTo>
                    <a:pt x="408" y="360"/>
                  </a:lnTo>
                  <a:lnTo>
                    <a:pt x="697" y="167"/>
                  </a:lnTo>
                  <a:lnTo>
                    <a:pt x="695" y="165"/>
                  </a:lnTo>
                  <a:lnTo>
                    <a:pt x="694" y="161"/>
                  </a:lnTo>
                  <a:lnTo>
                    <a:pt x="691" y="154"/>
                  </a:lnTo>
                  <a:lnTo>
                    <a:pt x="688" y="146"/>
                  </a:lnTo>
                  <a:lnTo>
                    <a:pt x="683" y="133"/>
                  </a:lnTo>
                  <a:lnTo>
                    <a:pt x="678" y="123"/>
                  </a:lnTo>
                  <a:lnTo>
                    <a:pt x="673" y="110"/>
                  </a:lnTo>
                  <a:lnTo>
                    <a:pt x="667" y="97"/>
                  </a:lnTo>
                  <a:lnTo>
                    <a:pt x="661" y="81"/>
                  </a:lnTo>
                  <a:lnTo>
                    <a:pt x="655" y="68"/>
                  </a:lnTo>
                  <a:lnTo>
                    <a:pt x="648" y="55"/>
                  </a:lnTo>
                  <a:lnTo>
                    <a:pt x="643" y="41"/>
                  </a:lnTo>
                  <a:lnTo>
                    <a:pt x="636" y="29"/>
                  </a:lnTo>
                  <a:lnTo>
                    <a:pt x="631" y="20"/>
                  </a:lnTo>
                  <a:lnTo>
                    <a:pt x="626" y="12"/>
                  </a:lnTo>
                  <a:lnTo>
                    <a:pt x="623" y="6"/>
                  </a:lnTo>
                  <a:lnTo>
                    <a:pt x="617" y="0"/>
                  </a:lnTo>
                  <a:lnTo>
                    <a:pt x="609" y="2"/>
                  </a:lnTo>
                  <a:lnTo>
                    <a:pt x="597" y="5"/>
                  </a:lnTo>
                  <a:lnTo>
                    <a:pt x="585" y="12"/>
                  </a:lnTo>
                  <a:lnTo>
                    <a:pt x="569" y="19"/>
                  </a:lnTo>
                  <a:lnTo>
                    <a:pt x="554" y="30"/>
                  </a:lnTo>
                  <a:lnTo>
                    <a:pt x="538" y="41"/>
                  </a:lnTo>
                  <a:lnTo>
                    <a:pt x="522" y="55"/>
                  </a:lnTo>
                  <a:lnTo>
                    <a:pt x="506" y="68"/>
                  </a:lnTo>
                  <a:lnTo>
                    <a:pt x="490" y="81"/>
                  </a:lnTo>
                  <a:lnTo>
                    <a:pt x="475" y="92"/>
                  </a:lnTo>
                  <a:lnTo>
                    <a:pt x="463" y="104"/>
                  </a:lnTo>
                  <a:lnTo>
                    <a:pt x="452" y="114"/>
                  </a:lnTo>
                  <a:lnTo>
                    <a:pt x="444" y="121"/>
                  </a:lnTo>
                  <a:lnTo>
                    <a:pt x="440" y="126"/>
                  </a:lnTo>
                  <a:lnTo>
                    <a:pt x="438" y="128"/>
                  </a:lnTo>
                  <a:lnTo>
                    <a:pt x="156" y="217"/>
                  </a:lnTo>
                  <a:lnTo>
                    <a:pt x="0" y="256"/>
                  </a:lnTo>
                  <a:close/>
                </a:path>
              </a:pathLst>
            </a:custGeom>
            <a:solidFill>
              <a:srgbClr val="7A94A8"/>
            </a:solidFill>
            <a:ln w="9525">
              <a:noFill/>
              <a:round/>
              <a:headEnd/>
              <a:tailEnd/>
            </a:ln>
          </p:spPr>
          <p:txBody>
            <a:bodyPr/>
            <a:lstStyle/>
            <a:p>
              <a:endParaRPr lang="fr-FR"/>
            </a:p>
          </p:txBody>
        </p:sp>
        <p:sp>
          <p:nvSpPr>
            <p:cNvPr id="480903" name="Freeform 19"/>
            <p:cNvSpPr>
              <a:spLocks/>
            </p:cNvSpPr>
            <p:nvPr/>
          </p:nvSpPr>
          <p:spPr bwMode="auto">
            <a:xfrm>
              <a:off x="1752" y="1259"/>
              <a:ext cx="88" cy="34"/>
            </a:xfrm>
            <a:custGeom>
              <a:avLst/>
              <a:gdLst>
                <a:gd name="T0" fmla="*/ 0 w 1149"/>
                <a:gd name="T1" fmla="*/ 0 h 435"/>
                <a:gd name="T2" fmla="*/ 0 w 1149"/>
                <a:gd name="T3" fmla="*/ 0 h 435"/>
                <a:gd name="T4" fmla="*/ 0 w 1149"/>
                <a:gd name="T5" fmla="*/ 0 h 435"/>
                <a:gd name="T6" fmla="*/ 0 w 1149"/>
                <a:gd name="T7" fmla="*/ 0 h 435"/>
                <a:gd name="T8" fmla="*/ 0 w 1149"/>
                <a:gd name="T9" fmla="*/ 0 h 435"/>
                <a:gd name="T10" fmla="*/ 0 w 1149"/>
                <a:gd name="T11" fmla="*/ 0 h 435"/>
                <a:gd name="T12" fmla="*/ 0 w 1149"/>
                <a:gd name="T13" fmla="*/ 0 h 435"/>
                <a:gd name="T14" fmla="*/ 0 w 1149"/>
                <a:gd name="T15" fmla="*/ 0 h 435"/>
                <a:gd name="T16" fmla="*/ 0 w 1149"/>
                <a:gd name="T17" fmla="*/ 0 h 435"/>
                <a:gd name="T18" fmla="*/ 0 w 1149"/>
                <a:gd name="T19" fmla="*/ 0 h 435"/>
                <a:gd name="T20" fmla="*/ 0 w 1149"/>
                <a:gd name="T21" fmla="*/ 0 h 435"/>
                <a:gd name="T22" fmla="*/ 0 w 1149"/>
                <a:gd name="T23" fmla="*/ 0 h 435"/>
                <a:gd name="T24" fmla="*/ 0 w 1149"/>
                <a:gd name="T25" fmla="*/ 0 h 435"/>
                <a:gd name="T26" fmla="*/ 0 w 1149"/>
                <a:gd name="T27" fmla="*/ 0 h 435"/>
                <a:gd name="T28" fmla="*/ 0 w 1149"/>
                <a:gd name="T29" fmla="*/ 0 h 435"/>
                <a:gd name="T30" fmla="*/ 0 w 1149"/>
                <a:gd name="T31" fmla="*/ 0 h 435"/>
                <a:gd name="T32" fmla="*/ 0 w 1149"/>
                <a:gd name="T33" fmla="*/ 0 h 435"/>
                <a:gd name="T34" fmla="*/ 0 w 1149"/>
                <a:gd name="T35" fmla="*/ 0 h 435"/>
                <a:gd name="T36" fmla="*/ 0 w 1149"/>
                <a:gd name="T37" fmla="*/ 0 h 435"/>
                <a:gd name="T38" fmla="*/ 1 w 1149"/>
                <a:gd name="T39" fmla="*/ 0 h 435"/>
                <a:gd name="T40" fmla="*/ 1 w 1149"/>
                <a:gd name="T41" fmla="*/ 0 h 435"/>
                <a:gd name="T42" fmla="*/ 0 w 1149"/>
                <a:gd name="T43" fmla="*/ 0 h 435"/>
                <a:gd name="T44" fmla="*/ 0 w 1149"/>
                <a:gd name="T45" fmla="*/ 0 h 435"/>
                <a:gd name="T46" fmla="*/ 0 w 1149"/>
                <a:gd name="T47" fmla="*/ 0 h 435"/>
                <a:gd name="T48" fmla="*/ 0 w 1149"/>
                <a:gd name="T49" fmla="*/ 0 h 435"/>
                <a:gd name="T50" fmla="*/ 0 w 1149"/>
                <a:gd name="T51" fmla="*/ 0 h 43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49"/>
                <a:gd name="T79" fmla="*/ 0 h 435"/>
                <a:gd name="T80" fmla="*/ 1149 w 1149"/>
                <a:gd name="T81" fmla="*/ 435 h 43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49" h="435">
                  <a:moveTo>
                    <a:pt x="0" y="157"/>
                  </a:moveTo>
                  <a:lnTo>
                    <a:pt x="2" y="158"/>
                  </a:lnTo>
                  <a:lnTo>
                    <a:pt x="7" y="162"/>
                  </a:lnTo>
                  <a:lnTo>
                    <a:pt x="16" y="169"/>
                  </a:lnTo>
                  <a:lnTo>
                    <a:pt x="28" y="178"/>
                  </a:lnTo>
                  <a:lnTo>
                    <a:pt x="41" y="190"/>
                  </a:lnTo>
                  <a:lnTo>
                    <a:pt x="57" y="204"/>
                  </a:lnTo>
                  <a:lnTo>
                    <a:pt x="75" y="220"/>
                  </a:lnTo>
                  <a:lnTo>
                    <a:pt x="94" y="239"/>
                  </a:lnTo>
                  <a:lnTo>
                    <a:pt x="112" y="258"/>
                  </a:lnTo>
                  <a:lnTo>
                    <a:pt x="132" y="279"/>
                  </a:lnTo>
                  <a:lnTo>
                    <a:pt x="150" y="303"/>
                  </a:lnTo>
                  <a:lnTo>
                    <a:pt x="169" y="328"/>
                  </a:lnTo>
                  <a:lnTo>
                    <a:pt x="185" y="353"/>
                  </a:lnTo>
                  <a:lnTo>
                    <a:pt x="201" y="379"/>
                  </a:lnTo>
                  <a:lnTo>
                    <a:pt x="214" y="407"/>
                  </a:lnTo>
                  <a:lnTo>
                    <a:pt x="226" y="435"/>
                  </a:lnTo>
                  <a:lnTo>
                    <a:pt x="295" y="275"/>
                  </a:lnTo>
                  <a:lnTo>
                    <a:pt x="505" y="211"/>
                  </a:lnTo>
                  <a:lnTo>
                    <a:pt x="1149" y="167"/>
                  </a:lnTo>
                  <a:lnTo>
                    <a:pt x="1120" y="0"/>
                  </a:lnTo>
                  <a:lnTo>
                    <a:pt x="827" y="6"/>
                  </a:lnTo>
                  <a:lnTo>
                    <a:pt x="481" y="24"/>
                  </a:lnTo>
                  <a:lnTo>
                    <a:pt x="82" y="115"/>
                  </a:lnTo>
                  <a:lnTo>
                    <a:pt x="0" y="157"/>
                  </a:lnTo>
                  <a:close/>
                </a:path>
              </a:pathLst>
            </a:custGeom>
            <a:solidFill>
              <a:srgbClr val="7A94A8"/>
            </a:solidFill>
            <a:ln w="9525">
              <a:noFill/>
              <a:round/>
              <a:headEnd/>
              <a:tailEnd/>
            </a:ln>
          </p:spPr>
          <p:txBody>
            <a:bodyPr/>
            <a:lstStyle/>
            <a:p>
              <a:endParaRPr lang="fr-FR"/>
            </a:p>
          </p:txBody>
        </p:sp>
        <p:sp>
          <p:nvSpPr>
            <p:cNvPr id="480904" name="Freeform 20"/>
            <p:cNvSpPr>
              <a:spLocks/>
            </p:cNvSpPr>
            <p:nvPr/>
          </p:nvSpPr>
          <p:spPr bwMode="auto">
            <a:xfrm>
              <a:off x="1712" y="1271"/>
              <a:ext cx="53" cy="47"/>
            </a:xfrm>
            <a:custGeom>
              <a:avLst/>
              <a:gdLst>
                <a:gd name="T0" fmla="*/ 0 w 699"/>
                <a:gd name="T1" fmla="*/ 0 h 608"/>
                <a:gd name="T2" fmla="*/ 0 w 699"/>
                <a:gd name="T3" fmla="*/ 0 h 608"/>
                <a:gd name="T4" fmla="*/ 0 w 699"/>
                <a:gd name="T5" fmla="*/ 0 h 608"/>
                <a:gd name="T6" fmla="*/ 0 w 699"/>
                <a:gd name="T7" fmla="*/ 0 h 608"/>
                <a:gd name="T8" fmla="*/ 0 w 699"/>
                <a:gd name="T9" fmla="*/ 0 h 608"/>
                <a:gd name="T10" fmla="*/ 0 w 699"/>
                <a:gd name="T11" fmla="*/ 0 h 608"/>
                <a:gd name="T12" fmla="*/ 0 w 699"/>
                <a:gd name="T13" fmla="*/ 0 h 608"/>
                <a:gd name="T14" fmla="*/ 0 w 699"/>
                <a:gd name="T15" fmla="*/ 0 h 608"/>
                <a:gd name="T16" fmla="*/ 0 w 699"/>
                <a:gd name="T17" fmla="*/ 0 h 608"/>
                <a:gd name="T18" fmla="*/ 0 w 699"/>
                <a:gd name="T19" fmla="*/ 0 h 608"/>
                <a:gd name="T20" fmla="*/ 0 w 699"/>
                <a:gd name="T21" fmla="*/ 0 h 608"/>
                <a:gd name="T22" fmla="*/ 0 w 699"/>
                <a:gd name="T23" fmla="*/ 0 h 608"/>
                <a:gd name="T24" fmla="*/ 0 w 699"/>
                <a:gd name="T25" fmla="*/ 0 h 608"/>
                <a:gd name="T26" fmla="*/ 0 w 699"/>
                <a:gd name="T27" fmla="*/ 0 h 608"/>
                <a:gd name="T28" fmla="*/ 0 w 699"/>
                <a:gd name="T29" fmla="*/ 0 h 608"/>
                <a:gd name="T30" fmla="*/ 0 w 699"/>
                <a:gd name="T31" fmla="*/ 0 h 608"/>
                <a:gd name="T32" fmla="*/ 0 w 699"/>
                <a:gd name="T33" fmla="*/ 0 h 608"/>
                <a:gd name="T34" fmla="*/ 0 w 699"/>
                <a:gd name="T35" fmla="*/ 0 h 608"/>
                <a:gd name="T36" fmla="*/ 0 w 699"/>
                <a:gd name="T37" fmla="*/ 0 h 608"/>
                <a:gd name="T38" fmla="*/ 0 w 699"/>
                <a:gd name="T39" fmla="*/ 0 h 608"/>
                <a:gd name="T40" fmla="*/ 0 w 699"/>
                <a:gd name="T41" fmla="*/ 0 h 608"/>
                <a:gd name="T42" fmla="*/ 0 w 699"/>
                <a:gd name="T43" fmla="*/ 0 h 608"/>
                <a:gd name="T44" fmla="*/ 0 w 699"/>
                <a:gd name="T45" fmla="*/ 0 h 608"/>
                <a:gd name="T46" fmla="*/ 0 w 699"/>
                <a:gd name="T47" fmla="*/ 0 h 608"/>
                <a:gd name="T48" fmla="*/ 0 w 699"/>
                <a:gd name="T49" fmla="*/ 0 h 608"/>
                <a:gd name="T50" fmla="*/ 0 w 699"/>
                <a:gd name="T51" fmla="*/ 0 h 608"/>
                <a:gd name="T52" fmla="*/ 0 w 699"/>
                <a:gd name="T53" fmla="*/ 0 h 608"/>
                <a:gd name="T54" fmla="*/ 0 w 699"/>
                <a:gd name="T55" fmla="*/ 0 h 608"/>
                <a:gd name="T56" fmla="*/ 0 w 699"/>
                <a:gd name="T57" fmla="*/ 0 h 608"/>
                <a:gd name="T58" fmla="*/ 0 w 699"/>
                <a:gd name="T59" fmla="*/ 0 h 608"/>
                <a:gd name="T60" fmla="*/ 0 w 699"/>
                <a:gd name="T61" fmla="*/ 0 h 608"/>
                <a:gd name="T62" fmla="*/ 0 w 699"/>
                <a:gd name="T63" fmla="*/ 0 h 608"/>
                <a:gd name="T64" fmla="*/ 0 w 699"/>
                <a:gd name="T65" fmla="*/ 0 h 608"/>
                <a:gd name="T66" fmla="*/ 0 w 699"/>
                <a:gd name="T67" fmla="*/ 0 h 608"/>
                <a:gd name="T68" fmla="*/ 0 w 699"/>
                <a:gd name="T69" fmla="*/ 0 h 608"/>
                <a:gd name="T70" fmla="*/ 0 w 699"/>
                <a:gd name="T71" fmla="*/ 0 h 608"/>
                <a:gd name="T72" fmla="*/ 0 w 699"/>
                <a:gd name="T73" fmla="*/ 0 h 608"/>
                <a:gd name="T74" fmla="*/ 0 w 699"/>
                <a:gd name="T75" fmla="*/ 0 h 608"/>
                <a:gd name="T76" fmla="*/ 0 w 699"/>
                <a:gd name="T77" fmla="*/ 0 h 608"/>
                <a:gd name="T78" fmla="*/ 0 w 699"/>
                <a:gd name="T79" fmla="*/ 0 h 608"/>
                <a:gd name="T80" fmla="*/ 0 w 699"/>
                <a:gd name="T81" fmla="*/ 0 h 608"/>
                <a:gd name="T82" fmla="*/ 0 w 699"/>
                <a:gd name="T83" fmla="*/ 0 h 608"/>
                <a:gd name="T84" fmla="*/ 0 w 699"/>
                <a:gd name="T85" fmla="*/ 0 h 608"/>
                <a:gd name="T86" fmla="*/ 0 w 699"/>
                <a:gd name="T87" fmla="*/ 0 h 608"/>
                <a:gd name="T88" fmla="*/ 0 w 699"/>
                <a:gd name="T89" fmla="*/ 0 h 608"/>
                <a:gd name="T90" fmla="*/ 0 w 699"/>
                <a:gd name="T91" fmla="*/ 0 h 608"/>
                <a:gd name="T92" fmla="*/ 0 w 699"/>
                <a:gd name="T93" fmla="*/ 0 h 608"/>
                <a:gd name="T94" fmla="*/ 0 w 699"/>
                <a:gd name="T95" fmla="*/ 0 h 608"/>
                <a:gd name="T96" fmla="*/ 0 w 699"/>
                <a:gd name="T97" fmla="*/ 0 h 608"/>
                <a:gd name="T98" fmla="*/ 0 w 699"/>
                <a:gd name="T99" fmla="*/ 0 h 608"/>
                <a:gd name="T100" fmla="*/ 0 w 699"/>
                <a:gd name="T101" fmla="*/ 0 h 608"/>
                <a:gd name="T102" fmla="*/ 0 w 699"/>
                <a:gd name="T103" fmla="*/ 0 h 608"/>
                <a:gd name="T104" fmla="*/ 0 w 699"/>
                <a:gd name="T105" fmla="*/ 0 h 60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99"/>
                <a:gd name="T160" fmla="*/ 0 h 608"/>
                <a:gd name="T161" fmla="*/ 699 w 699"/>
                <a:gd name="T162" fmla="*/ 608 h 60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99" h="608">
                  <a:moveTo>
                    <a:pt x="202" y="0"/>
                  </a:moveTo>
                  <a:lnTo>
                    <a:pt x="206" y="1"/>
                  </a:lnTo>
                  <a:lnTo>
                    <a:pt x="219" y="5"/>
                  </a:lnTo>
                  <a:lnTo>
                    <a:pt x="237" y="10"/>
                  </a:lnTo>
                  <a:lnTo>
                    <a:pt x="262" y="19"/>
                  </a:lnTo>
                  <a:lnTo>
                    <a:pt x="291" y="29"/>
                  </a:lnTo>
                  <a:lnTo>
                    <a:pt x="323" y="41"/>
                  </a:lnTo>
                  <a:lnTo>
                    <a:pt x="356" y="56"/>
                  </a:lnTo>
                  <a:lnTo>
                    <a:pt x="390" y="73"/>
                  </a:lnTo>
                  <a:lnTo>
                    <a:pt x="423" y="91"/>
                  </a:lnTo>
                  <a:lnTo>
                    <a:pt x="454" y="112"/>
                  </a:lnTo>
                  <a:lnTo>
                    <a:pt x="481" y="134"/>
                  </a:lnTo>
                  <a:lnTo>
                    <a:pt x="504" y="161"/>
                  </a:lnTo>
                  <a:lnTo>
                    <a:pt x="522" y="187"/>
                  </a:lnTo>
                  <a:lnTo>
                    <a:pt x="532" y="217"/>
                  </a:lnTo>
                  <a:lnTo>
                    <a:pt x="533" y="247"/>
                  </a:lnTo>
                  <a:lnTo>
                    <a:pt x="526" y="279"/>
                  </a:lnTo>
                  <a:lnTo>
                    <a:pt x="510" y="311"/>
                  </a:lnTo>
                  <a:lnTo>
                    <a:pt x="491" y="342"/>
                  </a:lnTo>
                  <a:lnTo>
                    <a:pt x="467" y="369"/>
                  </a:lnTo>
                  <a:lnTo>
                    <a:pt x="440" y="396"/>
                  </a:lnTo>
                  <a:lnTo>
                    <a:pt x="409" y="420"/>
                  </a:lnTo>
                  <a:lnTo>
                    <a:pt x="376" y="443"/>
                  </a:lnTo>
                  <a:lnTo>
                    <a:pt x="340" y="463"/>
                  </a:lnTo>
                  <a:lnTo>
                    <a:pt x="304" y="484"/>
                  </a:lnTo>
                  <a:lnTo>
                    <a:pt x="265" y="499"/>
                  </a:lnTo>
                  <a:lnTo>
                    <a:pt x="226" y="515"/>
                  </a:lnTo>
                  <a:lnTo>
                    <a:pt x="186" y="529"/>
                  </a:lnTo>
                  <a:lnTo>
                    <a:pt x="147" y="542"/>
                  </a:lnTo>
                  <a:lnTo>
                    <a:pt x="108" y="552"/>
                  </a:lnTo>
                  <a:lnTo>
                    <a:pt x="70" y="561"/>
                  </a:lnTo>
                  <a:lnTo>
                    <a:pt x="34" y="569"/>
                  </a:lnTo>
                  <a:lnTo>
                    <a:pt x="0" y="575"/>
                  </a:lnTo>
                  <a:lnTo>
                    <a:pt x="195" y="608"/>
                  </a:lnTo>
                  <a:lnTo>
                    <a:pt x="548" y="498"/>
                  </a:lnTo>
                  <a:lnTo>
                    <a:pt x="696" y="401"/>
                  </a:lnTo>
                  <a:lnTo>
                    <a:pt x="696" y="398"/>
                  </a:lnTo>
                  <a:lnTo>
                    <a:pt x="697" y="388"/>
                  </a:lnTo>
                  <a:lnTo>
                    <a:pt x="699" y="372"/>
                  </a:lnTo>
                  <a:lnTo>
                    <a:pt x="699" y="352"/>
                  </a:lnTo>
                  <a:lnTo>
                    <a:pt x="696" y="327"/>
                  </a:lnTo>
                  <a:lnTo>
                    <a:pt x="691" y="300"/>
                  </a:lnTo>
                  <a:lnTo>
                    <a:pt x="680" y="270"/>
                  </a:lnTo>
                  <a:lnTo>
                    <a:pt x="664" y="239"/>
                  </a:lnTo>
                  <a:lnTo>
                    <a:pt x="641" y="205"/>
                  </a:lnTo>
                  <a:lnTo>
                    <a:pt x="610" y="171"/>
                  </a:lnTo>
                  <a:lnTo>
                    <a:pt x="571" y="137"/>
                  </a:lnTo>
                  <a:lnTo>
                    <a:pt x="522" y="105"/>
                  </a:lnTo>
                  <a:lnTo>
                    <a:pt x="460" y="74"/>
                  </a:lnTo>
                  <a:lnTo>
                    <a:pt x="388" y="46"/>
                  </a:lnTo>
                  <a:lnTo>
                    <a:pt x="302" y="21"/>
                  </a:lnTo>
                  <a:lnTo>
                    <a:pt x="202" y="0"/>
                  </a:lnTo>
                  <a:close/>
                </a:path>
              </a:pathLst>
            </a:custGeom>
            <a:solidFill>
              <a:srgbClr val="7A94A8"/>
            </a:solidFill>
            <a:ln w="9525">
              <a:noFill/>
              <a:round/>
              <a:headEnd/>
              <a:tailEnd/>
            </a:ln>
          </p:spPr>
          <p:txBody>
            <a:bodyPr/>
            <a:lstStyle/>
            <a:p>
              <a:endParaRPr lang="fr-FR"/>
            </a:p>
          </p:txBody>
        </p:sp>
        <p:sp>
          <p:nvSpPr>
            <p:cNvPr id="480905" name="Freeform 21"/>
            <p:cNvSpPr>
              <a:spLocks/>
            </p:cNvSpPr>
            <p:nvPr/>
          </p:nvSpPr>
          <p:spPr bwMode="auto">
            <a:xfrm>
              <a:off x="1733" y="1239"/>
              <a:ext cx="106" cy="20"/>
            </a:xfrm>
            <a:custGeom>
              <a:avLst/>
              <a:gdLst>
                <a:gd name="T0" fmla="*/ 0 w 1373"/>
                <a:gd name="T1" fmla="*/ 0 h 271"/>
                <a:gd name="T2" fmla="*/ 0 w 1373"/>
                <a:gd name="T3" fmla="*/ 0 h 271"/>
                <a:gd name="T4" fmla="*/ 0 w 1373"/>
                <a:gd name="T5" fmla="*/ 0 h 271"/>
                <a:gd name="T6" fmla="*/ 0 w 1373"/>
                <a:gd name="T7" fmla="*/ 0 h 271"/>
                <a:gd name="T8" fmla="*/ 0 w 1373"/>
                <a:gd name="T9" fmla="*/ 0 h 271"/>
                <a:gd name="T10" fmla="*/ 0 w 1373"/>
                <a:gd name="T11" fmla="*/ 0 h 271"/>
                <a:gd name="T12" fmla="*/ 0 w 1373"/>
                <a:gd name="T13" fmla="*/ 0 h 271"/>
                <a:gd name="T14" fmla="*/ 0 w 1373"/>
                <a:gd name="T15" fmla="*/ 0 h 271"/>
                <a:gd name="T16" fmla="*/ 0 w 1373"/>
                <a:gd name="T17" fmla="*/ 0 h 271"/>
                <a:gd name="T18" fmla="*/ 0 w 1373"/>
                <a:gd name="T19" fmla="*/ 0 h 271"/>
                <a:gd name="T20" fmla="*/ 0 w 1373"/>
                <a:gd name="T21" fmla="*/ 0 h 271"/>
                <a:gd name="T22" fmla="*/ 0 w 1373"/>
                <a:gd name="T23" fmla="*/ 0 h 271"/>
                <a:gd name="T24" fmla="*/ 1 w 1373"/>
                <a:gd name="T25" fmla="*/ 0 h 271"/>
                <a:gd name="T26" fmla="*/ 1 w 1373"/>
                <a:gd name="T27" fmla="*/ 0 h 271"/>
                <a:gd name="T28" fmla="*/ 1 w 1373"/>
                <a:gd name="T29" fmla="*/ 0 h 271"/>
                <a:gd name="T30" fmla="*/ 1 w 1373"/>
                <a:gd name="T31" fmla="*/ 0 h 271"/>
                <a:gd name="T32" fmla="*/ 1 w 1373"/>
                <a:gd name="T33" fmla="*/ 0 h 271"/>
                <a:gd name="T34" fmla="*/ 1 w 1373"/>
                <a:gd name="T35" fmla="*/ 0 h 271"/>
                <a:gd name="T36" fmla="*/ 1 w 1373"/>
                <a:gd name="T37" fmla="*/ 0 h 271"/>
                <a:gd name="T38" fmla="*/ 0 w 1373"/>
                <a:gd name="T39" fmla="*/ 0 h 271"/>
                <a:gd name="T40" fmla="*/ 0 w 1373"/>
                <a:gd name="T41" fmla="*/ 0 h 271"/>
                <a:gd name="T42" fmla="*/ 0 w 1373"/>
                <a:gd name="T43" fmla="*/ 0 h 271"/>
                <a:gd name="T44" fmla="*/ 0 w 1373"/>
                <a:gd name="T45" fmla="*/ 0 h 271"/>
                <a:gd name="T46" fmla="*/ 0 w 1373"/>
                <a:gd name="T47" fmla="*/ 0 h 271"/>
                <a:gd name="T48" fmla="*/ 0 w 1373"/>
                <a:gd name="T49" fmla="*/ 0 h 271"/>
                <a:gd name="T50" fmla="*/ 0 w 1373"/>
                <a:gd name="T51" fmla="*/ 0 h 271"/>
                <a:gd name="T52" fmla="*/ 0 w 1373"/>
                <a:gd name="T53" fmla="*/ 0 h 271"/>
                <a:gd name="T54" fmla="*/ 0 w 1373"/>
                <a:gd name="T55" fmla="*/ 0 h 271"/>
                <a:gd name="T56" fmla="*/ 0 w 1373"/>
                <a:gd name="T57" fmla="*/ 0 h 271"/>
                <a:gd name="T58" fmla="*/ 0 w 1373"/>
                <a:gd name="T59" fmla="*/ 0 h 271"/>
                <a:gd name="T60" fmla="*/ 0 w 1373"/>
                <a:gd name="T61" fmla="*/ 0 h 271"/>
                <a:gd name="T62" fmla="*/ 0 w 1373"/>
                <a:gd name="T63" fmla="*/ 0 h 271"/>
                <a:gd name="T64" fmla="*/ 0 w 1373"/>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73"/>
                <a:gd name="T100" fmla="*/ 0 h 271"/>
                <a:gd name="T101" fmla="*/ 1373 w 1373"/>
                <a:gd name="T102" fmla="*/ 271 h 2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73" h="271">
                  <a:moveTo>
                    <a:pt x="143" y="271"/>
                  </a:moveTo>
                  <a:lnTo>
                    <a:pt x="146" y="270"/>
                  </a:lnTo>
                  <a:lnTo>
                    <a:pt x="155" y="267"/>
                  </a:lnTo>
                  <a:lnTo>
                    <a:pt x="172" y="262"/>
                  </a:lnTo>
                  <a:lnTo>
                    <a:pt x="192" y="257"/>
                  </a:lnTo>
                  <a:lnTo>
                    <a:pt x="218" y="249"/>
                  </a:lnTo>
                  <a:lnTo>
                    <a:pt x="249" y="242"/>
                  </a:lnTo>
                  <a:lnTo>
                    <a:pt x="284" y="233"/>
                  </a:lnTo>
                  <a:lnTo>
                    <a:pt x="323" y="224"/>
                  </a:lnTo>
                  <a:lnTo>
                    <a:pt x="363" y="214"/>
                  </a:lnTo>
                  <a:lnTo>
                    <a:pt x="406" y="205"/>
                  </a:lnTo>
                  <a:lnTo>
                    <a:pt x="453" y="196"/>
                  </a:lnTo>
                  <a:lnTo>
                    <a:pt x="501" y="188"/>
                  </a:lnTo>
                  <a:lnTo>
                    <a:pt x="549" y="179"/>
                  </a:lnTo>
                  <a:lnTo>
                    <a:pt x="598" y="173"/>
                  </a:lnTo>
                  <a:lnTo>
                    <a:pt x="648" y="168"/>
                  </a:lnTo>
                  <a:lnTo>
                    <a:pt x="697" y="164"/>
                  </a:lnTo>
                  <a:lnTo>
                    <a:pt x="747" y="160"/>
                  </a:lnTo>
                  <a:lnTo>
                    <a:pt x="801" y="159"/>
                  </a:lnTo>
                  <a:lnTo>
                    <a:pt x="856" y="156"/>
                  </a:lnTo>
                  <a:lnTo>
                    <a:pt x="912" y="156"/>
                  </a:lnTo>
                  <a:lnTo>
                    <a:pt x="968" y="155"/>
                  </a:lnTo>
                  <a:lnTo>
                    <a:pt x="1025" y="155"/>
                  </a:lnTo>
                  <a:lnTo>
                    <a:pt x="1079" y="156"/>
                  </a:lnTo>
                  <a:lnTo>
                    <a:pt x="1132" y="157"/>
                  </a:lnTo>
                  <a:lnTo>
                    <a:pt x="1181" y="157"/>
                  </a:lnTo>
                  <a:lnTo>
                    <a:pt x="1228" y="159"/>
                  </a:lnTo>
                  <a:lnTo>
                    <a:pt x="1267" y="159"/>
                  </a:lnTo>
                  <a:lnTo>
                    <a:pt x="1303" y="161"/>
                  </a:lnTo>
                  <a:lnTo>
                    <a:pt x="1332" y="162"/>
                  </a:lnTo>
                  <a:lnTo>
                    <a:pt x="1353" y="162"/>
                  </a:lnTo>
                  <a:lnTo>
                    <a:pt x="1367" y="163"/>
                  </a:lnTo>
                  <a:lnTo>
                    <a:pt x="1373" y="164"/>
                  </a:lnTo>
                  <a:lnTo>
                    <a:pt x="1362" y="1"/>
                  </a:lnTo>
                  <a:lnTo>
                    <a:pt x="1353" y="0"/>
                  </a:lnTo>
                  <a:lnTo>
                    <a:pt x="1328" y="0"/>
                  </a:lnTo>
                  <a:lnTo>
                    <a:pt x="1288" y="1"/>
                  </a:lnTo>
                  <a:lnTo>
                    <a:pt x="1235" y="3"/>
                  </a:lnTo>
                  <a:lnTo>
                    <a:pt x="1168" y="4"/>
                  </a:lnTo>
                  <a:lnTo>
                    <a:pt x="1091" y="10"/>
                  </a:lnTo>
                  <a:lnTo>
                    <a:pt x="1004" y="15"/>
                  </a:lnTo>
                  <a:lnTo>
                    <a:pt x="909" y="24"/>
                  </a:lnTo>
                  <a:lnTo>
                    <a:pt x="806" y="33"/>
                  </a:lnTo>
                  <a:lnTo>
                    <a:pt x="699" y="48"/>
                  </a:lnTo>
                  <a:lnTo>
                    <a:pt x="587" y="66"/>
                  </a:lnTo>
                  <a:lnTo>
                    <a:pt x="472" y="87"/>
                  </a:lnTo>
                  <a:lnTo>
                    <a:pt x="355" y="113"/>
                  </a:lnTo>
                  <a:lnTo>
                    <a:pt x="239" y="142"/>
                  </a:lnTo>
                  <a:lnTo>
                    <a:pt x="123" y="178"/>
                  </a:lnTo>
                  <a:lnTo>
                    <a:pt x="11" y="218"/>
                  </a:lnTo>
                  <a:lnTo>
                    <a:pt x="3" y="222"/>
                  </a:lnTo>
                  <a:lnTo>
                    <a:pt x="0" y="227"/>
                  </a:lnTo>
                  <a:lnTo>
                    <a:pt x="1" y="231"/>
                  </a:lnTo>
                  <a:lnTo>
                    <a:pt x="7" y="236"/>
                  </a:lnTo>
                  <a:lnTo>
                    <a:pt x="15" y="241"/>
                  </a:lnTo>
                  <a:lnTo>
                    <a:pt x="27" y="245"/>
                  </a:lnTo>
                  <a:lnTo>
                    <a:pt x="40" y="249"/>
                  </a:lnTo>
                  <a:lnTo>
                    <a:pt x="55" y="254"/>
                  </a:lnTo>
                  <a:lnTo>
                    <a:pt x="70" y="257"/>
                  </a:lnTo>
                  <a:lnTo>
                    <a:pt x="85" y="260"/>
                  </a:lnTo>
                  <a:lnTo>
                    <a:pt x="100" y="263"/>
                  </a:lnTo>
                  <a:lnTo>
                    <a:pt x="114" y="266"/>
                  </a:lnTo>
                  <a:lnTo>
                    <a:pt x="125" y="267"/>
                  </a:lnTo>
                  <a:lnTo>
                    <a:pt x="135" y="270"/>
                  </a:lnTo>
                  <a:lnTo>
                    <a:pt x="141" y="270"/>
                  </a:lnTo>
                  <a:lnTo>
                    <a:pt x="143" y="271"/>
                  </a:lnTo>
                  <a:close/>
                </a:path>
              </a:pathLst>
            </a:custGeom>
            <a:solidFill>
              <a:srgbClr val="D9E0E6"/>
            </a:solidFill>
            <a:ln w="9525">
              <a:noFill/>
              <a:round/>
              <a:headEnd/>
              <a:tailEnd/>
            </a:ln>
          </p:spPr>
          <p:txBody>
            <a:bodyPr/>
            <a:lstStyle/>
            <a:p>
              <a:endParaRPr lang="fr-FR"/>
            </a:p>
          </p:txBody>
        </p:sp>
        <p:sp>
          <p:nvSpPr>
            <p:cNvPr id="480906" name="Freeform 22"/>
            <p:cNvSpPr>
              <a:spLocks/>
            </p:cNvSpPr>
            <p:nvPr/>
          </p:nvSpPr>
          <p:spPr bwMode="auto">
            <a:xfrm>
              <a:off x="1697" y="1237"/>
              <a:ext cx="141" cy="83"/>
            </a:xfrm>
            <a:custGeom>
              <a:avLst/>
              <a:gdLst>
                <a:gd name="T0" fmla="*/ 1 w 1828"/>
                <a:gd name="T1" fmla="*/ 0 h 1089"/>
                <a:gd name="T2" fmla="*/ 1 w 1828"/>
                <a:gd name="T3" fmla="*/ 0 h 1089"/>
                <a:gd name="T4" fmla="*/ 1 w 1828"/>
                <a:gd name="T5" fmla="*/ 0 h 1089"/>
                <a:gd name="T6" fmla="*/ 1 w 1828"/>
                <a:gd name="T7" fmla="*/ 0 h 1089"/>
                <a:gd name="T8" fmla="*/ 1 w 1828"/>
                <a:gd name="T9" fmla="*/ 0 h 1089"/>
                <a:gd name="T10" fmla="*/ 0 w 1828"/>
                <a:gd name="T11" fmla="*/ 0 h 1089"/>
                <a:gd name="T12" fmla="*/ 0 w 1828"/>
                <a:gd name="T13" fmla="*/ 0 h 1089"/>
                <a:gd name="T14" fmla="*/ 0 w 1828"/>
                <a:gd name="T15" fmla="*/ 0 h 1089"/>
                <a:gd name="T16" fmla="*/ 0 w 1828"/>
                <a:gd name="T17" fmla="*/ 0 h 1089"/>
                <a:gd name="T18" fmla="*/ 0 w 1828"/>
                <a:gd name="T19" fmla="*/ 0 h 1089"/>
                <a:gd name="T20" fmla="*/ 0 w 1828"/>
                <a:gd name="T21" fmla="*/ 0 h 1089"/>
                <a:gd name="T22" fmla="*/ 0 w 1828"/>
                <a:gd name="T23" fmla="*/ 0 h 1089"/>
                <a:gd name="T24" fmla="*/ 0 w 1828"/>
                <a:gd name="T25" fmla="*/ 0 h 1089"/>
                <a:gd name="T26" fmla="*/ 0 w 1828"/>
                <a:gd name="T27" fmla="*/ 0 h 1089"/>
                <a:gd name="T28" fmla="*/ 0 w 1828"/>
                <a:gd name="T29" fmla="*/ 0 h 1089"/>
                <a:gd name="T30" fmla="*/ 0 w 1828"/>
                <a:gd name="T31" fmla="*/ 0 h 1089"/>
                <a:gd name="T32" fmla="*/ 0 w 1828"/>
                <a:gd name="T33" fmla="*/ 0 h 1089"/>
                <a:gd name="T34" fmla="*/ 0 w 1828"/>
                <a:gd name="T35" fmla="*/ 0 h 1089"/>
                <a:gd name="T36" fmla="*/ 0 w 1828"/>
                <a:gd name="T37" fmla="*/ 0 h 1089"/>
                <a:gd name="T38" fmla="*/ 0 w 1828"/>
                <a:gd name="T39" fmla="*/ 0 h 1089"/>
                <a:gd name="T40" fmla="*/ 0 w 1828"/>
                <a:gd name="T41" fmla="*/ 0 h 1089"/>
                <a:gd name="T42" fmla="*/ 0 w 1828"/>
                <a:gd name="T43" fmla="*/ 0 h 1089"/>
                <a:gd name="T44" fmla="*/ 0 w 1828"/>
                <a:gd name="T45" fmla="*/ 0 h 1089"/>
                <a:gd name="T46" fmla="*/ 0 w 1828"/>
                <a:gd name="T47" fmla="*/ 0 h 1089"/>
                <a:gd name="T48" fmla="*/ 0 w 1828"/>
                <a:gd name="T49" fmla="*/ 0 h 1089"/>
                <a:gd name="T50" fmla="*/ 0 w 1828"/>
                <a:gd name="T51" fmla="*/ 0 h 1089"/>
                <a:gd name="T52" fmla="*/ 0 w 1828"/>
                <a:gd name="T53" fmla="*/ 0 h 1089"/>
                <a:gd name="T54" fmla="*/ 0 w 1828"/>
                <a:gd name="T55" fmla="*/ 0 h 1089"/>
                <a:gd name="T56" fmla="*/ 0 w 1828"/>
                <a:gd name="T57" fmla="*/ 0 h 1089"/>
                <a:gd name="T58" fmla="*/ 1 w 1828"/>
                <a:gd name="T59" fmla="*/ 0 h 1089"/>
                <a:gd name="T60" fmla="*/ 1 w 1828"/>
                <a:gd name="T61" fmla="*/ 0 h 1089"/>
                <a:gd name="T62" fmla="*/ 1 w 1828"/>
                <a:gd name="T63" fmla="*/ 0 h 1089"/>
                <a:gd name="T64" fmla="*/ 1 w 1828"/>
                <a:gd name="T65" fmla="*/ 0 h 1089"/>
                <a:gd name="T66" fmla="*/ 1 w 1828"/>
                <a:gd name="T67" fmla="*/ 0 h 10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828"/>
                <a:gd name="T103" fmla="*/ 0 h 1089"/>
                <a:gd name="T104" fmla="*/ 1828 w 1828"/>
                <a:gd name="T105" fmla="*/ 1089 h 108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828" h="1089">
                  <a:moveTo>
                    <a:pt x="1828" y="2"/>
                  </a:moveTo>
                  <a:lnTo>
                    <a:pt x="1816" y="2"/>
                  </a:lnTo>
                  <a:lnTo>
                    <a:pt x="1785" y="1"/>
                  </a:lnTo>
                  <a:lnTo>
                    <a:pt x="1735" y="0"/>
                  </a:lnTo>
                  <a:lnTo>
                    <a:pt x="1668" y="1"/>
                  </a:lnTo>
                  <a:lnTo>
                    <a:pt x="1585" y="2"/>
                  </a:lnTo>
                  <a:lnTo>
                    <a:pt x="1493" y="5"/>
                  </a:lnTo>
                  <a:lnTo>
                    <a:pt x="1388" y="11"/>
                  </a:lnTo>
                  <a:lnTo>
                    <a:pt x="1275" y="21"/>
                  </a:lnTo>
                  <a:lnTo>
                    <a:pt x="1154" y="34"/>
                  </a:lnTo>
                  <a:lnTo>
                    <a:pt x="1031" y="51"/>
                  </a:lnTo>
                  <a:lnTo>
                    <a:pt x="903" y="72"/>
                  </a:lnTo>
                  <a:lnTo>
                    <a:pt x="778" y="100"/>
                  </a:lnTo>
                  <a:lnTo>
                    <a:pt x="652" y="133"/>
                  </a:lnTo>
                  <a:lnTo>
                    <a:pt x="530" y="174"/>
                  </a:lnTo>
                  <a:lnTo>
                    <a:pt x="415" y="221"/>
                  </a:lnTo>
                  <a:lnTo>
                    <a:pt x="307" y="275"/>
                  </a:lnTo>
                  <a:lnTo>
                    <a:pt x="296" y="281"/>
                  </a:lnTo>
                  <a:lnTo>
                    <a:pt x="281" y="295"/>
                  </a:lnTo>
                  <a:lnTo>
                    <a:pt x="262" y="316"/>
                  </a:lnTo>
                  <a:lnTo>
                    <a:pt x="240" y="342"/>
                  </a:lnTo>
                  <a:lnTo>
                    <a:pt x="214" y="373"/>
                  </a:lnTo>
                  <a:lnTo>
                    <a:pt x="187" y="411"/>
                  </a:lnTo>
                  <a:lnTo>
                    <a:pt x="161" y="454"/>
                  </a:lnTo>
                  <a:lnTo>
                    <a:pt x="133" y="503"/>
                  </a:lnTo>
                  <a:lnTo>
                    <a:pt x="105" y="556"/>
                  </a:lnTo>
                  <a:lnTo>
                    <a:pt x="79" y="615"/>
                  </a:lnTo>
                  <a:lnTo>
                    <a:pt x="56" y="679"/>
                  </a:lnTo>
                  <a:lnTo>
                    <a:pt x="35" y="748"/>
                  </a:lnTo>
                  <a:lnTo>
                    <a:pt x="18" y="821"/>
                  </a:lnTo>
                  <a:lnTo>
                    <a:pt x="7" y="900"/>
                  </a:lnTo>
                  <a:lnTo>
                    <a:pt x="0" y="984"/>
                  </a:lnTo>
                  <a:lnTo>
                    <a:pt x="1" y="1072"/>
                  </a:lnTo>
                  <a:lnTo>
                    <a:pt x="87" y="1089"/>
                  </a:lnTo>
                  <a:lnTo>
                    <a:pt x="86" y="1083"/>
                  </a:lnTo>
                  <a:lnTo>
                    <a:pt x="86" y="1066"/>
                  </a:lnTo>
                  <a:lnTo>
                    <a:pt x="86" y="1037"/>
                  </a:lnTo>
                  <a:lnTo>
                    <a:pt x="87" y="1002"/>
                  </a:lnTo>
                  <a:lnTo>
                    <a:pt x="89" y="958"/>
                  </a:lnTo>
                  <a:lnTo>
                    <a:pt x="94" y="908"/>
                  </a:lnTo>
                  <a:lnTo>
                    <a:pt x="100" y="853"/>
                  </a:lnTo>
                  <a:lnTo>
                    <a:pt x="109" y="794"/>
                  </a:lnTo>
                  <a:lnTo>
                    <a:pt x="121" y="731"/>
                  </a:lnTo>
                  <a:lnTo>
                    <a:pt x="137" y="669"/>
                  </a:lnTo>
                  <a:lnTo>
                    <a:pt x="157" y="605"/>
                  </a:lnTo>
                  <a:lnTo>
                    <a:pt x="180" y="543"/>
                  </a:lnTo>
                  <a:lnTo>
                    <a:pt x="210" y="482"/>
                  </a:lnTo>
                  <a:lnTo>
                    <a:pt x="244" y="426"/>
                  </a:lnTo>
                  <a:lnTo>
                    <a:pt x="284" y="373"/>
                  </a:lnTo>
                  <a:lnTo>
                    <a:pt x="333" y="327"/>
                  </a:lnTo>
                  <a:lnTo>
                    <a:pt x="388" y="285"/>
                  </a:lnTo>
                  <a:lnTo>
                    <a:pt x="457" y="250"/>
                  </a:lnTo>
                  <a:lnTo>
                    <a:pt x="537" y="220"/>
                  </a:lnTo>
                  <a:lnTo>
                    <a:pt x="626" y="195"/>
                  </a:lnTo>
                  <a:lnTo>
                    <a:pt x="721" y="173"/>
                  </a:lnTo>
                  <a:lnTo>
                    <a:pt x="824" y="155"/>
                  </a:lnTo>
                  <a:lnTo>
                    <a:pt x="929" y="141"/>
                  </a:lnTo>
                  <a:lnTo>
                    <a:pt x="1039" y="130"/>
                  </a:lnTo>
                  <a:lnTo>
                    <a:pt x="1149" y="120"/>
                  </a:lnTo>
                  <a:lnTo>
                    <a:pt x="1259" y="115"/>
                  </a:lnTo>
                  <a:lnTo>
                    <a:pt x="1365" y="110"/>
                  </a:lnTo>
                  <a:lnTo>
                    <a:pt x="1470" y="108"/>
                  </a:lnTo>
                  <a:lnTo>
                    <a:pt x="1568" y="106"/>
                  </a:lnTo>
                  <a:lnTo>
                    <a:pt x="1659" y="105"/>
                  </a:lnTo>
                  <a:lnTo>
                    <a:pt x="1743" y="105"/>
                  </a:lnTo>
                  <a:lnTo>
                    <a:pt x="1816" y="105"/>
                  </a:lnTo>
                  <a:lnTo>
                    <a:pt x="1828" y="2"/>
                  </a:lnTo>
                  <a:close/>
                </a:path>
              </a:pathLst>
            </a:custGeom>
            <a:solidFill>
              <a:srgbClr val="000000"/>
            </a:solidFill>
            <a:ln w="9525">
              <a:noFill/>
              <a:round/>
              <a:headEnd/>
              <a:tailEnd/>
            </a:ln>
          </p:spPr>
          <p:txBody>
            <a:bodyPr/>
            <a:lstStyle/>
            <a:p>
              <a:endParaRPr lang="fr-FR"/>
            </a:p>
          </p:txBody>
        </p:sp>
        <p:sp>
          <p:nvSpPr>
            <p:cNvPr id="480907" name="Freeform 23"/>
            <p:cNvSpPr>
              <a:spLocks/>
            </p:cNvSpPr>
            <p:nvPr/>
          </p:nvSpPr>
          <p:spPr bwMode="auto">
            <a:xfrm>
              <a:off x="1757" y="1335"/>
              <a:ext cx="85" cy="57"/>
            </a:xfrm>
            <a:custGeom>
              <a:avLst/>
              <a:gdLst>
                <a:gd name="T0" fmla="*/ 0 w 1104"/>
                <a:gd name="T1" fmla="*/ 0 h 737"/>
                <a:gd name="T2" fmla="*/ 0 w 1104"/>
                <a:gd name="T3" fmla="*/ 0 h 737"/>
                <a:gd name="T4" fmla="*/ 0 w 1104"/>
                <a:gd name="T5" fmla="*/ 0 h 737"/>
                <a:gd name="T6" fmla="*/ 1 w 1104"/>
                <a:gd name="T7" fmla="*/ 0 h 737"/>
                <a:gd name="T8" fmla="*/ 0 w 1104"/>
                <a:gd name="T9" fmla="*/ 0 h 737"/>
                <a:gd name="T10" fmla="*/ 0 w 1104"/>
                <a:gd name="T11" fmla="*/ 0 h 737"/>
                <a:gd name="T12" fmla="*/ 0 w 1104"/>
                <a:gd name="T13" fmla="*/ 0 h 737"/>
                <a:gd name="T14" fmla="*/ 0 w 1104"/>
                <a:gd name="T15" fmla="*/ 0 h 737"/>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737"/>
                <a:gd name="T26" fmla="*/ 1104 w 1104"/>
                <a:gd name="T27" fmla="*/ 737 h 7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737">
                  <a:moveTo>
                    <a:pt x="140" y="109"/>
                  </a:moveTo>
                  <a:lnTo>
                    <a:pt x="72" y="354"/>
                  </a:lnTo>
                  <a:lnTo>
                    <a:pt x="0" y="734"/>
                  </a:lnTo>
                  <a:lnTo>
                    <a:pt x="1104" y="737"/>
                  </a:lnTo>
                  <a:lnTo>
                    <a:pt x="1066" y="0"/>
                  </a:lnTo>
                  <a:lnTo>
                    <a:pt x="412" y="63"/>
                  </a:lnTo>
                  <a:lnTo>
                    <a:pt x="140" y="109"/>
                  </a:lnTo>
                  <a:close/>
                </a:path>
              </a:pathLst>
            </a:custGeom>
            <a:solidFill>
              <a:srgbClr val="96ABBA"/>
            </a:solidFill>
            <a:ln w="9525">
              <a:noFill/>
              <a:round/>
              <a:headEnd/>
              <a:tailEnd/>
            </a:ln>
          </p:spPr>
          <p:txBody>
            <a:bodyPr/>
            <a:lstStyle/>
            <a:p>
              <a:endParaRPr lang="fr-FR"/>
            </a:p>
          </p:txBody>
        </p:sp>
        <p:sp>
          <p:nvSpPr>
            <p:cNvPr id="480908" name="Freeform 24"/>
            <p:cNvSpPr>
              <a:spLocks/>
            </p:cNvSpPr>
            <p:nvPr/>
          </p:nvSpPr>
          <p:spPr bwMode="auto">
            <a:xfrm>
              <a:off x="1788" y="1353"/>
              <a:ext cx="54" cy="39"/>
            </a:xfrm>
            <a:custGeom>
              <a:avLst/>
              <a:gdLst>
                <a:gd name="T0" fmla="*/ 0 w 698"/>
                <a:gd name="T1" fmla="*/ 0 h 507"/>
                <a:gd name="T2" fmla="*/ 0 w 698"/>
                <a:gd name="T3" fmla="*/ 0 h 507"/>
                <a:gd name="T4" fmla="*/ 0 w 698"/>
                <a:gd name="T5" fmla="*/ 0 h 507"/>
                <a:gd name="T6" fmla="*/ 0 w 698"/>
                <a:gd name="T7" fmla="*/ 0 h 507"/>
                <a:gd name="T8" fmla="*/ 0 w 698"/>
                <a:gd name="T9" fmla="*/ 0 h 507"/>
                <a:gd name="T10" fmla="*/ 0 w 698"/>
                <a:gd name="T11" fmla="*/ 0 h 507"/>
                <a:gd name="T12" fmla="*/ 0 w 698"/>
                <a:gd name="T13" fmla="*/ 0 h 507"/>
                <a:gd name="T14" fmla="*/ 0 w 698"/>
                <a:gd name="T15" fmla="*/ 0 h 507"/>
                <a:gd name="T16" fmla="*/ 0 w 698"/>
                <a:gd name="T17" fmla="*/ 0 h 507"/>
                <a:gd name="T18" fmla="*/ 0 w 698"/>
                <a:gd name="T19" fmla="*/ 0 h 507"/>
                <a:gd name="T20" fmla="*/ 0 w 698"/>
                <a:gd name="T21" fmla="*/ 0 h 507"/>
                <a:gd name="T22" fmla="*/ 0 w 698"/>
                <a:gd name="T23" fmla="*/ 0 h 507"/>
                <a:gd name="T24" fmla="*/ 0 w 698"/>
                <a:gd name="T25" fmla="*/ 0 h 507"/>
                <a:gd name="T26" fmla="*/ 0 w 698"/>
                <a:gd name="T27" fmla="*/ 0 h 507"/>
                <a:gd name="T28" fmla="*/ 0 w 698"/>
                <a:gd name="T29" fmla="*/ 0 h 507"/>
                <a:gd name="T30" fmla="*/ 0 w 698"/>
                <a:gd name="T31" fmla="*/ 0 h 507"/>
                <a:gd name="T32" fmla="*/ 0 w 698"/>
                <a:gd name="T33" fmla="*/ 0 h 507"/>
                <a:gd name="T34" fmla="*/ 0 w 698"/>
                <a:gd name="T35" fmla="*/ 0 h 507"/>
                <a:gd name="T36" fmla="*/ 0 w 698"/>
                <a:gd name="T37" fmla="*/ 0 h 5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8"/>
                <a:gd name="T58" fmla="*/ 0 h 507"/>
                <a:gd name="T59" fmla="*/ 698 w 698"/>
                <a:gd name="T60" fmla="*/ 507 h 5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8" h="507">
                  <a:moveTo>
                    <a:pt x="0" y="497"/>
                  </a:moveTo>
                  <a:lnTo>
                    <a:pt x="235" y="494"/>
                  </a:lnTo>
                  <a:lnTo>
                    <a:pt x="278" y="413"/>
                  </a:lnTo>
                  <a:lnTo>
                    <a:pt x="362" y="410"/>
                  </a:lnTo>
                  <a:lnTo>
                    <a:pt x="426" y="448"/>
                  </a:lnTo>
                  <a:lnTo>
                    <a:pt x="442" y="502"/>
                  </a:lnTo>
                  <a:lnTo>
                    <a:pt x="698" y="507"/>
                  </a:lnTo>
                  <a:lnTo>
                    <a:pt x="668" y="329"/>
                  </a:lnTo>
                  <a:lnTo>
                    <a:pt x="601" y="309"/>
                  </a:lnTo>
                  <a:lnTo>
                    <a:pt x="558" y="228"/>
                  </a:lnTo>
                  <a:lnTo>
                    <a:pt x="591" y="169"/>
                  </a:lnTo>
                  <a:lnTo>
                    <a:pt x="680" y="139"/>
                  </a:lnTo>
                  <a:lnTo>
                    <a:pt x="646" y="0"/>
                  </a:lnTo>
                  <a:lnTo>
                    <a:pt x="464" y="17"/>
                  </a:lnTo>
                  <a:lnTo>
                    <a:pt x="315" y="84"/>
                  </a:lnTo>
                  <a:lnTo>
                    <a:pt x="162" y="215"/>
                  </a:lnTo>
                  <a:lnTo>
                    <a:pt x="51" y="368"/>
                  </a:lnTo>
                  <a:lnTo>
                    <a:pt x="0" y="497"/>
                  </a:lnTo>
                  <a:close/>
                </a:path>
              </a:pathLst>
            </a:custGeom>
            <a:solidFill>
              <a:srgbClr val="CCD6DE"/>
            </a:solidFill>
            <a:ln w="9525">
              <a:noFill/>
              <a:round/>
              <a:headEnd/>
              <a:tailEnd/>
            </a:ln>
          </p:spPr>
          <p:txBody>
            <a:bodyPr/>
            <a:lstStyle/>
            <a:p>
              <a:endParaRPr lang="fr-FR"/>
            </a:p>
          </p:txBody>
        </p:sp>
        <p:sp>
          <p:nvSpPr>
            <p:cNvPr id="480909" name="Freeform 25"/>
            <p:cNvSpPr>
              <a:spLocks/>
            </p:cNvSpPr>
            <p:nvPr/>
          </p:nvSpPr>
          <p:spPr bwMode="auto">
            <a:xfrm>
              <a:off x="1751" y="1256"/>
              <a:ext cx="78" cy="16"/>
            </a:xfrm>
            <a:custGeom>
              <a:avLst/>
              <a:gdLst>
                <a:gd name="T0" fmla="*/ 0 w 1014"/>
                <a:gd name="T1" fmla="*/ 0 h 207"/>
                <a:gd name="T2" fmla="*/ 0 w 1014"/>
                <a:gd name="T3" fmla="*/ 0 h 207"/>
                <a:gd name="T4" fmla="*/ 0 w 1014"/>
                <a:gd name="T5" fmla="*/ 0 h 207"/>
                <a:gd name="T6" fmla="*/ 0 w 1014"/>
                <a:gd name="T7" fmla="*/ 0 h 207"/>
                <a:gd name="T8" fmla="*/ 0 w 1014"/>
                <a:gd name="T9" fmla="*/ 0 h 207"/>
                <a:gd name="T10" fmla="*/ 0 w 1014"/>
                <a:gd name="T11" fmla="*/ 0 h 207"/>
                <a:gd name="T12" fmla="*/ 0 w 1014"/>
                <a:gd name="T13" fmla="*/ 0 h 207"/>
                <a:gd name="T14" fmla="*/ 0 w 1014"/>
                <a:gd name="T15" fmla="*/ 0 h 207"/>
                <a:gd name="T16" fmla="*/ 0 w 1014"/>
                <a:gd name="T17" fmla="*/ 0 h 207"/>
                <a:gd name="T18" fmla="*/ 0 w 1014"/>
                <a:gd name="T19" fmla="*/ 0 h 207"/>
                <a:gd name="T20" fmla="*/ 0 w 1014"/>
                <a:gd name="T21" fmla="*/ 0 h 207"/>
                <a:gd name="T22" fmla="*/ 0 w 1014"/>
                <a:gd name="T23" fmla="*/ 0 h 207"/>
                <a:gd name="T24" fmla="*/ 0 w 1014"/>
                <a:gd name="T25" fmla="*/ 0 h 207"/>
                <a:gd name="T26" fmla="*/ 0 w 1014"/>
                <a:gd name="T27" fmla="*/ 0 h 207"/>
                <a:gd name="T28" fmla="*/ 0 w 1014"/>
                <a:gd name="T29" fmla="*/ 0 h 207"/>
                <a:gd name="T30" fmla="*/ 0 w 1014"/>
                <a:gd name="T31" fmla="*/ 0 h 207"/>
                <a:gd name="T32" fmla="*/ 0 w 1014"/>
                <a:gd name="T33" fmla="*/ 0 h 207"/>
                <a:gd name="T34" fmla="*/ 0 w 1014"/>
                <a:gd name="T35" fmla="*/ 0 h 207"/>
                <a:gd name="T36" fmla="*/ 0 w 1014"/>
                <a:gd name="T37" fmla="*/ 0 h 207"/>
                <a:gd name="T38" fmla="*/ 0 w 1014"/>
                <a:gd name="T39" fmla="*/ 0 h 207"/>
                <a:gd name="T40" fmla="*/ 0 w 1014"/>
                <a:gd name="T41" fmla="*/ 0 h 207"/>
                <a:gd name="T42" fmla="*/ 0 w 1014"/>
                <a:gd name="T43" fmla="*/ 0 h 207"/>
                <a:gd name="T44" fmla="*/ 0 w 1014"/>
                <a:gd name="T45" fmla="*/ 0 h 207"/>
                <a:gd name="T46" fmla="*/ 0 w 1014"/>
                <a:gd name="T47" fmla="*/ 0 h 207"/>
                <a:gd name="T48" fmla="*/ 0 w 1014"/>
                <a:gd name="T49" fmla="*/ 0 h 207"/>
                <a:gd name="T50" fmla="*/ 0 w 1014"/>
                <a:gd name="T51" fmla="*/ 0 h 207"/>
                <a:gd name="T52" fmla="*/ 0 w 1014"/>
                <a:gd name="T53" fmla="*/ 0 h 207"/>
                <a:gd name="T54" fmla="*/ 0 w 1014"/>
                <a:gd name="T55" fmla="*/ 0 h 207"/>
                <a:gd name="T56" fmla="*/ 0 w 1014"/>
                <a:gd name="T57" fmla="*/ 0 h 207"/>
                <a:gd name="T58" fmla="*/ 0 w 1014"/>
                <a:gd name="T59" fmla="*/ 0 h 207"/>
                <a:gd name="T60" fmla="*/ 0 w 1014"/>
                <a:gd name="T61" fmla="*/ 0 h 207"/>
                <a:gd name="T62" fmla="*/ 0 w 1014"/>
                <a:gd name="T63" fmla="*/ 0 h 207"/>
                <a:gd name="T64" fmla="*/ 0 w 1014"/>
                <a:gd name="T65" fmla="*/ 0 h 207"/>
                <a:gd name="T66" fmla="*/ 0 w 1014"/>
                <a:gd name="T67" fmla="*/ 0 h 207"/>
                <a:gd name="T68" fmla="*/ 0 w 1014"/>
                <a:gd name="T69" fmla="*/ 0 h 207"/>
                <a:gd name="T70" fmla="*/ 0 w 1014"/>
                <a:gd name="T71" fmla="*/ 0 h 2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14"/>
                <a:gd name="T109" fmla="*/ 0 h 207"/>
                <a:gd name="T110" fmla="*/ 1014 w 1014"/>
                <a:gd name="T111" fmla="*/ 207 h 20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14" h="207">
                  <a:moveTo>
                    <a:pt x="0" y="177"/>
                  </a:moveTo>
                  <a:lnTo>
                    <a:pt x="4" y="175"/>
                  </a:lnTo>
                  <a:lnTo>
                    <a:pt x="19" y="169"/>
                  </a:lnTo>
                  <a:lnTo>
                    <a:pt x="43" y="160"/>
                  </a:lnTo>
                  <a:lnTo>
                    <a:pt x="76" y="147"/>
                  </a:lnTo>
                  <a:lnTo>
                    <a:pt x="116" y="133"/>
                  </a:lnTo>
                  <a:lnTo>
                    <a:pt x="165" y="118"/>
                  </a:lnTo>
                  <a:lnTo>
                    <a:pt x="221" y="101"/>
                  </a:lnTo>
                  <a:lnTo>
                    <a:pt x="286" y="85"/>
                  </a:lnTo>
                  <a:lnTo>
                    <a:pt x="356" y="67"/>
                  </a:lnTo>
                  <a:lnTo>
                    <a:pt x="433" y="50"/>
                  </a:lnTo>
                  <a:lnTo>
                    <a:pt x="515" y="35"/>
                  </a:lnTo>
                  <a:lnTo>
                    <a:pt x="605" y="23"/>
                  </a:lnTo>
                  <a:lnTo>
                    <a:pt x="699" y="12"/>
                  </a:lnTo>
                  <a:lnTo>
                    <a:pt x="799" y="5"/>
                  </a:lnTo>
                  <a:lnTo>
                    <a:pt x="901" y="0"/>
                  </a:lnTo>
                  <a:lnTo>
                    <a:pt x="1010" y="1"/>
                  </a:lnTo>
                  <a:lnTo>
                    <a:pt x="1014" y="82"/>
                  </a:lnTo>
                  <a:lnTo>
                    <a:pt x="1008" y="82"/>
                  </a:lnTo>
                  <a:lnTo>
                    <a:pt x="990" y="82"/>
                  </a:lnTo>
                  <a:lnTo>
                    <a:pt x="963" y="81"/>
                  </a:lnTo>
                  <a:lnTo>
                    <a:pt x="924" y="81"/>
                  </a:lnTo>
                  <a:lnTo>
                    <a:pt x="878" y="81"/>
                  </a:lnTo>
                  <a:lnTo>
                    <a:pt x="823" y="82"/>
                  </a:lnTo>
                  <a:lnTo>
                    <a:pt x="762" y="84"/>
                  </a:lnTo>
                  <a:lnTo>
                    <a:pt x="695" y="88"/>
                  </a:lnTo>
                  <a:lnTo>
                    <a:pt x="621" y="94"/>
                  </a:lnTo>
                  <a:lnTo>
                    <a:pt x="544" y="101"/>
                  </a:lnTo>
                  <a:lnTo>
                    <a:pt x="463" y="111"/>
                  </a:lnTo>
                  <a:lnTo>
                    <a:pt x="380" y="124"/>
                  </a:lnTo>
                  <a:lnTo>
                    <a:pt x="295" y="139"/>
                  </a:lnTo>
                  <a:lnTo>
                    <a:pt x="209" y="159"/>
                  </a:lnTo>
                  <a:lnTo>
                    <a:pt x="123" y="180"/>
                  </a:lnTo>
                  <a:lnTo>
                    <a:pt x="40" y="207"/>
                  </a:lnTo>
                  <a:lnTo>
                    <a:pt x="0" y="177"/>
                  </a:lnTo>
                  <a:close/>
                </a:path>
              </a:pathLst>
            </a:custGeom>
            <a:solidFill>
              <a:srgbClr val="000000"/>
            </a:solidFill>
            <a:ln w="9525">
              <a:noFill/>
              <a:round/>
              <a:headEnd/>
              <a:tailEnd/>
            </a:ln>
          </p:spPr>
          <p:txBody>
            <a:bodyPr/>
            <a:lstStyle/>
            <a:p>
              <a:endParaRPr lang="fr-FR"/>
            </a:p>
          </p:txBody>
        </p:sp>
        <p:sp>
          <p:nvSpPr>
            <p:cNvPr id="480910" name="Freeform 26"/>
            <p:cNvSpPr>
              <a:spLocks/>
            </p:cNvSpPr>
            <p:nvPr/>
          </p:nvSpPr>
          <p:spPr bwMode="auto">
            <a:xfrm>
              <a:off x="1788" y="1352"/>
              <a:ext cx="52" cy="40"/>
            </a:xfrm>
            <a:custGeom>
              <a:avLst/>
              <a:gdLst>
                <a:gd name="T0" fmla="*/ 0 w 684"/>
                <a:gd name="T1" fmla="*/ 0 h 525"/>
                <a:gd name="T2" fmla="*/ 0 w 684"/>
                <a:gd name="T3" fmla="*/ 0 h 525"/>
                <a:gd name="T4" fmla="*/ 0 w 684"/>
                <a:gd name="T5" fmla="*/ 0 h 525"/>
                <a:gd name="T6" fmla="*/ 0 w 684"/>
                <a:gd name="T7" fmla="*/ 0 h 525"/>
                <a:gd name="T8" fmla="*/ 0 w 684"/>
                <a:gd name="T9" fmla="*/ 0 h 525"/>
                <a:gd name="T10" fmla="*/ 0 w 684"/>
                <a:gd name="T11" fmla="*/ 0 h 525"/>
                <a:gd name="T12" fmla="*/ 0 w 684"/>
                <a:gd name="T13" fmla="*/ 0 h 525"/>
                <a:gd name="T14" fmla="*/ 0 w 684"/>
                <a:gd name="T15" fmla="*/ 0 h 525"/>
                <a:gd name="T16" fmla="*/ 0 w 684"/>
                <a:gd name="T17" fmla="*/ 0 h 525"/>
                <a:gd name="T18" fmla="*/ 0 w 684"/>
                <a:gd name="T19" fmla="*/ 0 h 525"/>
                <a:gd name="T20" fmla="*/ 0 w 684"/>
                <a:gd name="T21" fmla="*/ 0 h 525"/>
                <a:gd name="T22" fmla="*/ 0 w 684"/>
                <a:gd name="T23" fmla="*/ 0 h 525"/>
                <a:gd name="T24" fmla="*/ 0 w 684"/>
                <a:gd name="T25" fmla="*/ 0 h 525"/>
                <a:gd name="T26" fmla="*/ 0 w 684"/>
                <a:gd name="T27" fmla="*/ 0 h 525"/>
                <a:gd name="T28" fmla="*/ 0 w 684"/>
                <a:gd name="T29" fmla="*/ 0 h 525"/>
                <a:gd name="T30" fmla="*/ 0 w 684"/>
                <a:gd name="T31" fmla="*/ 0 h 525"/>
                <a:gd name="T32" fmla="*/ 0 w 684"/>
                <a:gd name="T33" fmla="*/ 0 h 525"/>
                <a:gd name="T34" fmla="*/ 0 w 684"/>
                <a:gd name="T35" fmla="*/ 0 h 525"/>
                <a:gd name="T36" fmla="*/ 0 w 684"/>
                <a:gd name="T37" fmla="*/ 0 h 525"/>
                <a:gd name="T38" fmla="*/ 0 w 684"/>
                <a:gd name="T39" fmla="*/ 0 h 525"/>
                <a:gd name="T40" fmla="*/ 0 w 684"/>
                <a:gd name="T41" fmla="*/ 0 h 525"/>
                <a:gd name="T42" fmla="*/ 0 w 684"/>
                <a:gd name="T43" fmla="*/ 0 h 525"/>
                <a:gd name="T44" fmla="*/ 0 w 684"/>
                <a:gd name="T45" fmla="*/ 0 h 525"/>
                <a:gd name="T46" fmla="*/ 0 w 684"/>
                <a:gd name="T47" fmla="*/ 0 h 525"/>
                <a:gd name="T48" fmla="*/ 0 w 684"/>
                <a:gd name="T49" fmla="*/ 0 h 525"/>
                <a:gd name="T50" fmla="*/ 0 w 684"/>
                <a:gd name="T51" fmla="*/ 0 h 525"/>
                <a:gd name="T52" fmla="*/ 0 w 684"/>
                <a:gd name="T53" fmla="*/ 0 h 525"/>
                <a:gd name="T54" fmla="*/ 0 w 684"/>
                <a:gd name="T55" fmla="*/ 0 h 525"/>
                <a:gd name="T56" fmla="*/ 0 w 684"/>
                <a:gd name="T57" fmla="*/ 0 h 525"/>
                <a:gd name="T58" fmla="*/ 0 w 684"/>
                <a:gd name="T59" fmla="*/ 0 h 525"/>
                <a:gd name="T60" fmla="*/ 0 w 684"/>
                <a:gd name="T61" fmla="*/ 0 h 525"/>
                <a:gd name="T62" fmla="*/ 0 w 684"/>
                <a:gd name="T63" fmla="*/ 0 h 525"/>
                <a:gd name="T64" fmla="*/ 0 w 684"/>
                <a:gd name="T65" fmla="*/ 0 h 525"/>
                <a:gd name="T66" fmla="*/ 0 w 684"/>
                <a:gd name="T67" fmla="*/ 0 h 525"/>
                <a:gd name="T68" fmla="*/ 0 w 684"/>
                <a:gd name="T69" fmla="*/ 0 h 525"/>
                <a:gd name="T70" fmla="*/ 0 w 684"/>
                <a:gd name="T71" fmla="*/ 0 h 5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84"/>
                <a:gd name="T109" fmla="*/ 0 h 525"/>
                <a:gd name="T110" fmla="*/ 684 w 684"/>
                <a:gd name="T111" fmla="*/ 525 h 5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84" h="525">
                  <a:moveTo>
                    <a:pt x="141" y="508"/>
                  </a:moveTo>
                  <a:lnTo>
                    <a:pt x="142" y="503"/>
                  </a:lnTo>
                  <a:lnTo>
                    <a:pt x="147" y="490"/>
                  </a:lnTo>
                  <a:lnTo>
                    <a:pt x="154" y="470"/>
                  </a:lnTo>
                  <a:lnTo>
                    <a:pt x="166" y="446"/>
                  </a:lnTo>
                  <a:lnTo>
                    <a:pt x="181" y="416"/>
                  </a:lnTo>
                  <a:lnTo>
                    <a:pt x="200" y="384"/>
                  </a:lnTo>
                  <a:lnTo>
                    <a:pt x="224" y="348"/>
                  </a:lnTo>
                  <a:lnTo>
                    <a:pt x="253" y="311"/>
                  </a:lnTo>
                  <a:lnTo>
                    <a:pt x="286" y="275"/>
                  </a:lnTo>
                  <a:lnTo>
                    <a:pt x="325" y="240"/>
                  </a:lnTo>
                  <a:lnTo>
                    <a:pt x="369" y="206"/>
                  </a:lnTo>
                  <a:lnTo>
                    <a:pt x="421" y="177"/>
                  </a:lnTo>
                  <a:lnTo>
                    <a:pt x="476" y="150"/>
                  </a:lnTo>
                  <a:lnTo>
                    <a:pt x="539" y="131"/>
                  </a:lnTo>
                  <a:lnTo>
                    <a:pt x="608" y="116"/>
                  </a:lnTo>
                  <a:lnTo>
                    <a:pt x="684" y="111"/>
                  </a:lnTo>
                  <a:lnTo>
                    <a:pt x="680" y="1"/>
                  </a:lnTo>
                  <a:lnTo>
                    <a:pt x="674" y="0"/>
                  </a:lnTo>
                  <a:lnTo>
                    <a:pt x="657" y="1"/>
                  </a:lnTo>
                  <a:lnTo>
                    <a:pt x="629" y="3"/>
                  </a:lnTo>
                  <a:lnTo>
                    <a:pt x="594" y="7"/>
                  </a:lnTo>
                  <a:lnTo>
                    <a:pt x="550" y="14"/>
                  </a:lnTo>
                  <a:lnTo>
                    <a:pt x="502" y="25"/>
                  </a:lnTo>
                  <a:lnTo>
                    <a:pt x="449" y="42"/>
                  </a:lnTo>
                  <a:lnTo>
                    <a:pt x="394" y="63"/>
                  </a:lnTo>
                  <a:lnTo>
                    <a:pt x="336" y="90"/>
                  </a:lnTo>
                  <a:lnTo>
                    <a:pt x="278" y="124"/>
                  </a:lnTo>
                  <a:lnTo>
                    <a:pt x="221" y="167"/>
                  </a:lnTo>
                  <a:lnTo>
                    <a:pt x="166" y="218"/>
                  </a:lnTo>
                  <a:lnTo>
                    <a:pt x="116" y="279"/>
                  </a:lnTo>
                  <a:lnTo>
                    <a:pt x="70" y="349"/>
                  </a:lnTo>
                  <a:lnTo>
                    <a:pt x="31" y="430"/>
                  </a:lnTo>
                  <a:lnTo>
                    <a:pt x="0" y="525"/>
                  </a:lnTo>
                  <a:lnTo>
                    <a:pt x="141" y="508"/>
                  </a:lnTo>
                  <a:close/>
                </a:path>
              </a:pathLst>
            </a:custGeom>
            <a:solidFill>
              <a:srgbClr val="E3E8ED"/>
            </a:solidFill>
            <a:ln w="9525">
              <a:noFill/>
              <a:round/>
              <a:headEnd/>
              <a:tailEnd/>
            </a:ln>
          </p:spPr>
          <p:txBody>
            <a:bodyPr/>
            <a:lstStyle/>
            <a:p>
              <a:endParaRPr lang="fr-FR"/>
            </a:p>
          </p:txBody>
        </p:sp>
        <p:sp>
          <p:nvSpPr>
            <p:cNvPr id="480911" name="Freeform 27"/>
            <p:cNvSpPr>
              <a:spLocks/>
            </p:cNvSpPr>
            <p:nvPr/>
          </p:nvSpPr>
          <p:spPr bwMode="auto">
            <a:xfrm>
              <a:off x="1752" y="1292"/>
              <a:ext cx="89" cy="40"/>
            </a:xfrm>
            <a:custGeom>
              <a:avLst/>
              <a:gdLst>
                <a:gd name="T0" fmla="*/ 0 w 1158"/>
                <a:gd name="T1" fmla="*/ 0 h 526"/>
                <a:gd name="T2" fmla="*/ 0 w 1158"/>
                <a:gd name="T3" fmla="*/ 0 h 526"/>
                <a:gd name="T4" fmla="*/ 0 w 1158"/>
                <a:gd name="T5" fmla="*/ 0 h 526"/>
                <a:gd name="T6" fmla="*/ 1 w 1158"/>
                <a:gd name="T7" fmla="*/ 0 h 526"/>
                <a:gd name="T8" fmla="*/ 1 w 1158"/>
                <a:gd name="T9" fmla="*/ 0 h 526"/>
                <a:gd name="T10" fmla="*/ 0 w 1158"/>
                <a:gd name="T11" fmla="*/ 0 h 526"/>
                <a:gd name="T12" fmla="*/ 0 w 1158"/>
                <a:gd name="T13" fmla="*/ 0 h 526"/>
                <a:gd name="T14" fmla="*/ 0 w 1158"/>
                <a:gd name="T15" fmla="*/ 0 h 526"/>
                <a:gd name="T16" fmla="*/ 0 w 1158"/>
                <a:gd name="T17" fmla="*/ 0 h 5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58"/>
                <a:gd name="T28" fmla="*/ 0 h 526"/>
                <a:gd name="T29" fmla="*/ 1158 w 1158"/>
                <a:gd name="T30" fmla="*/ 526 h 5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58" h="526">
                  <a:moveTo>
                    <a:pt x="0" y="526"/>
                  </a:moveTo>
                  <a:lnTo>
                    <a:pt x="191" y="477"/>
                  </a:lnTo>
                  <a:lnTo>
                    <a:pt x="725" y="401"/>
                  </a:lnTo>
                  <a:lnTo>
                    <a:pt x="1158" y="383"/>
                  </a:lnTo>
                  <a:lnTo>
                    <a:pt x="1138" y="0"/>
                  </a:lnTo>
                  <a:lnTo>
                    <a:pt x="633" y="30"/>
                  </a:lnTo>
                  <a:lnTo>
                    <a:pt x="257" y="294"/>
                  </a:lnTo>
                  <a:lnTo>
                    <a:pt x="0" y="526"/>
                  </a:lnTo>
                  <a:close/>
                </a:path>
              </a:pathLst>
            </a:custGeom>
            <a:solidFill>
              <a:srgbClr val="638091"/>
            </a:solidFill>
            <a:ln w="9525">
              <a:noFill/>
              <a:round/>
              <a:headEnd/>
              <a:tailEnd/>
            </a:ln>
          </p:spPr>
          <p:txBody>
            <a:bodyPr/>
            <a:lstStyle/>
            <a:p>
              <a:endParaRPr lang="fr-FR"/>
            </a:p>
          </p:txBody>
        </p:sp>
        <p:sp>
          <p:nvSpPr>
            <p:cNvPr id="480912" name="Freeform 28"/>
            <p:cNvSpPr>
              <a:spLocks/>
            </p:cNvSpPr>
            <p:nvPr/>
          </p:nvSpPr>
          <p:spPr bwMode="auto">
            <a:xfrm>
              <a:off x="1786" y="1274"/>
              <a:ext cx="25" cy="31"/>
            </a:xfrm>
            <a:custGeom>
              <a:avLst/>
              <a:gdLst>
                <a:gd name="T0" fmla="*/ 0 w 333"/>
                <a:gd name="T1" fmla="*/ 0 h 407"/>
                <a:gd name="T2" fmla="*/ 0 w 333"/>
                <a:gd name="T3" fmla="*/ 0 h 407"/>
                <a:gd name="T4" fmla="*/ 0 w 333"/>
                <a:gd name="T5" fmla="*/ 0 h 407"/>
                <a:gd name="T6" fmla="*/ 0 w 333"/>
                <a:gd name="T7" fmla="*/ 0 h 407"/>
                <a:gd name="T8" fmla="*/ 0 w 333"/>
                <a:gd name="T9" fmla="*/ 0 h 407"/>
                <a:gd name="T10" fmla="*/ 0 w 333"/>
                <a:gd name="T11" fmla="*/ 0 h 407"/>
                <a:gd name="T12" fmla="*/ 0 60000 65536"/>
                <a:gd name="T13" fmla="*/ 0 60000 65536"/>
                <a:gd name="T14" fmla="*/ 0 60000 65536"/>
                <a:gd name="T15" fmla="*/ 0 60000 65536"/>
                <a:gd name="T16" fmla="*/ 0 60000 65536"/>
                <a:gd name="T17" fmla="*/ 0 60000 65536"/>
                <a:gd name="T18" fmla="*/ 0 w 333"/>
                <a:gd name="T19" fmla="*/ 0 h 407"/>
                <a:gd name="T20" fmla="*/ 333 w 333"/>
                <a:gd name="T21" fmla="*/ 407 h 407"/>
              </a:gdLst>
              <a:ahLst/>
              <a:cxnLst>
                <a:cxn ang="T12">
                  <a:pos x="T0" y="T1"/>
                </a:cxn>
                <a:cxn ang="T13">
                  <a:pos x="T2" y="T3"/>
                </a:cxn>
                <a:cxn ang="T14">
                  <a:pos x="T4" y="T5"/>
                </a:cxn>
                <a:cxn ang="T15">
                  <a:pos x="T6" y="T7"/>
                </a:cxn>
                <a:cxn ang="T16">
                  <a:pos x="T8" y="T9"/>
                </a:cxn>
                <a:cxn ang="T17">
                  <a:pos x="T10" y="T11"/>
                </a:cxn>
              </a:cxnLst>
              <a:rect l="T18" t="T19" r="T20" b="T21"/>
              <a:pathLst>
                <a:path w="333" h="407">
                  <a:moveTo>
                    <a:pt x="32" y="33"/>
                  </a:moveTo>
                  <a:lnTo>
                    <a:pt x="313" y="0"/>
                  </a:lnTo>
                  <a:lnTo>
                    <a:pt x="333" y="407"/>
                  </a:lnTo>
                  <a:lnTo>
                    <a:pt x="0" y="399"/>
                  </a:lnTo>
                  <a:lnTo>
                    <a:pt x="32" y="33"/>
                  </a:lnTo>
                  <a:close/>
                </a:path>
              </a:pathLst>
            </a:custGeom>
            <a:solidFill>
              <a:srgbClr val="96ABBA"/>
            </a:solidFill>
            <a:ln w="9525">
              <a:noFill/>
              <a:round/>
              <a:headEnd/>
              <a:tailEnd/>
            </a:ln>
          </p:spPr>
          <p:txBody>
            <a:bodyPr/>
            <a:lstStyle/>
            <a:p>
              <a:endParaRPr lang="fr-FR"/>
            </a:p>
          </p:txBody>
        </p:sp>
        <p:sp>
          <p:nvSpPr>
            <p:cNvPr id="480913" name="Freeform 29"/>
            <p:cNvSpPr>
              <a:spLocks/>
            </p:cNvSpPr>
            <p:nvPr/>
          </p:nvSpPr>
          <p:spPr bwMode="auto">
            <a:xfrm>
              <a:off x="1783" y="1277"/>
              <a:ext cx="9" cy="30"/>
            </a:xfrm>
            <a:custGeom>
              <a:avLst/>
              <a:gdLst>
                <a:gd name="T0" fmla="*/ 0 w 121"/>
                <a:gd name="T1" fmla="*/ 0 h 397"/>
                <a:gd name="T2" fmla="*/ 0 w 121"/>
                <a:gd name="T3" fmla="*/ 0 h 397"/>
                <a:gd name="T4" fmla="*/ 0 w 121"/>
                <a:gd name="T5" fmla="*/ 0 h 397"/>
                <a:gd name="T6" fmla="*/ 0 w 121"/>
                <a:gd name="T7" fmla="*/ 0 h 397"/>
                <a:gd name="T8" fmla="*/ 0 w 121"/>
                <a:gd name="T9" fmla="*/ 0 h 397"/>
                <a:gd name="T10" fmla="*/ 0 w 121"/>
                <a:gd name="T11" fmla="*/ 0 h 397"/>
                <a:gd name="T12" fmla="*/ 0 w 121"/>
                <a:gd name="T13" fmla="*/ 0 h 397"/>
                <a:gd name="T14" fmla="*/ 0 w 121"/>
                <a:gd name="T15" fmla="*/ 0 h 397"/>
                <a:gd name="T16" fmla="*/ 0 w 121"/>
                <a:gd name="T17" fmla="*/ 0 h 397"/>
                <a:gd name="T18" fmla="*/ 0 w 121"/>
                <a:gd name="T19" fmla="*/ 0 h 397"/>
                <a:gd name="T20" fmla="*/ 0 w 121"/>
                <a:gd name="T21" fmla="*/ 0 h 397"/>
                <a:gd name="T22" fmla="*/ 0 w 121"/>
                <a:gd name="T23" fmla="*/ 0 h 397"/>
                <a:gd name="T24" fmla="*/ 0 w 121"/>
                <a:gd name="T25" fmla="*/ 0 h 397"/>
                <a:gd name="T26" fmla="*/ 0 w 121"/>
                <a:gd name="T27" fmla="*/ 0 h 397"/>
                <a:gd name="T28" fmla="*/ 0 w 121"/>
                <a:gd name="T29" fmla="*/ 0 h 397"/>
                <a:gd name="T30" fmla="*/ 0 w 121"/>
                <a:gd name="T31" fmla="*/ 0 h 397"/>
                <a:gd name="T32" fmla="*/ 0 w 121"/>
                <a:gd name="T33" fmla="*/ 0 h 397"/>
                <a:gd name="T34" fmla="*/ 0 w 121"/>
                <a:gd name="T35" fmla="*/ 0 h 397"/>
                <a:gd name="T36" fmla="*/ 0 w 121"/>
                <a:gd name="T37" fmla="*/ 0 h 397"/>
                <a:gd name="T38" fmla="*/ 0 w 121"/>
                <a:gd name="T39" fmla="*/ 0 h 397"/>
                <a:gd name="T40" fmla="*/ 0 w 121"/>
                <a:gd name="T41" fmla="*/ 0 h 397"/>
                <a:gd name="T42" fmla="*/ 0 w 121"/>
                <a:gd name="T43" fmla="*/ 0 h 397"/>
                <a:gd name="T44" fmla="*/ 0 w 121"/>
                <a:gd name="T45" fmla="*/ 0 h 397"/>
                <a:gd name="T46" fmla="*/ 0 w 121"/>
                <a:gd name="T47" fmla="*/ 0 h 397"/>
                <a:gd name="T48" fmla="*/ 0 w 121"/>
                <a:gd name="T49" fmla="*/ 0 h 397"/>
                <a:gd name="T50" fmla="*/ 0 w 121"/>
                <a:gd name="T51" fmla="*/ 0 h 397"/>
                <a:gd name="T52" fmla="*/ 0 w 121"/>
                <a:gd name="T53" fmla="*/ 0 h 397"/>
                <a:gd name="T54" fmla="*/ 0 w 121"/>
                <a:gd name="T55" fmla="*/ 0 h 397"/>
                <a:gd name="T56" fmla="*/ 0 w 121"/>
                <a:gd name="T57" fmla="*/ 0 h 397"/>
                <a:gd name="T58" fmla="*/ 0 w 121"/>
                <a:gd name="T59" fmla="*/ 0 h 397"/>
                <a:gd name="T60" fmla="*/ 0 w 121"/>
                <a:gd name="T61" fmla="*/ 0 h 397"/>
                <a:gd name="T62" fmla="*/ 0 w 121"/>
                <a:gd name="T63" fmla="*/ 0 h 397"/>
                <a:gd name="T64" fmla="*/ 0 w 121"/>
                <a:gd name="T65" fmla="*/ 0 h 397"/>
                <a:gd name="T66" fmla="*/ 0 w 121"/>
                <a:gd name="T67" fmla="*/ 0 h 397"/>
                <a:gd name="T68" fmla="*/ 0 w 121"/>
                <a:gd name="T69" fmla="*/ 0 h 397"/>
                <a:gd name="T70" fmla="*/ 0 w 121"/>
                <a:gd name="T71" fmla="*/ 0 h 3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1"/>
                <a:gd name="T109" fmla="*/ 0 h 397"/>
                <a:gd name="T110" fmla="*/ 121 w 121"/>
                <a:gd name="T111" fmla="*/ 397 h 3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1" h="397">
                  <a:moveTo>
                    <a:pt x="64" y="4"/>
                  </a:moveTo>
                  <a:lnTo>
                    <a:pt x="63" y="8"/>
                  </a:lnTo>
                  <a:lnTo>
                    <a:pt x="61" y="17"/>
                  </a:lnTo>
                  <a:lnTo>
                    <a:pt x="58" y="33"/>
                  </a:lnTo>
                  <a:lnTo>
                    <a:pt x="55" y="53"/>
                  </a:lnTo>
                  <a:lnTo>
                    <a:pt x="49" y="77"/>
                  </a:lnTo>
                  <a:lnTo>
                    <a:pt x="44" y="104"/>
                  </a:lnTo>
                  <a:lnTo>
                    <a:pt x="39" y="135"/>
                  </a:lnTo>
                  <a:lnTo>
                    <a:pt x="32" y="168"/>
                  </a:lnTo>
                  <a:lnTo>
                    <a:pt x="25" y="200"/>
                  </a:lnTo>
                  <a:lnTo>
                    <a:pt x="20" y="234"/>
                  </a:lnTo>
                  <a:lnTo>
                    <a:pt x="15" y="266"/>
                  </a:lnTo>
                  <a:lnTo>
                    <a:pt x="10" y="298"/>
                  </a:lnTo>
                  <a:lnTo>
                    <a:pt x="5" y="327"/>
                  </a:lnTo>
                  <a:lnTo>
                    <a:pt x="3" y="355"/>
                  </a:lnTo>
                  <a:lnTo>
                    <a:pt x="0" y="377"/>
                  </a:lnTo>
                  <a:lnTo>
                    <a:pt x="0" y="397"/>
                  </a:lnTo>
                  <a:lnTo>
                    <a:pt x="70" y="394"/>
                  </a:lnTo>
                  <a:lnTo>
                    <a:pt x="70" y="390"/>
                  </a:lnTo>
                  <a:lnTo>
                    <a:pt x="70" y="381"/>
                  </a:lnTo>
                  <a:lnTo>
                    <a:pt x="71" y="366"/>
                  </a:lnTo>
                  <a:lnTo>
                    <a:pt x="72" y="347"/>
                  </a:lnTo>
                  <a:lnTo>
                    <a:pt x="73" y="324"/>
                  </a:lnTo>
                  <a:lnTo>
                    <a:pt x="75" y="297"/>
                  </a:lnTo>
                  <a:lnTo>
                    <a:pt x="78" y="268"/>
                  </a:lnTo>
                  <a:lnTo>
                    <a:pt x="81" y="237"/>
                  </a:lnTo>
                  <a:lnTo>
                    <a:pt x="83" y="203"/>
                  </a:lnTo>
                  <a:lnTo>
                    <a:pt x="87" y="171"/>
                  </a:lnTo>
                  <a:lnTo>
                    <a:pt x="91" y="138"/>
                  </a:lnTo>
                  <a:lnTo>
                    <a:pt x="96" y="106"/>
                  </a:lnTo>
                  <a:lnTo>
                    <a:pt x="100" y="76"/>
                  </a:lnTo>
                  <a:lnTo>
                    <a:pt x="108" y="47"/>
                  </a:lnTo>
                  <a:lnTo>
                    <a:pt x="114" y="21"/>
                  </a:lnTo>
                  <a:lnTo>
                    <a:pt x="121" y="0"/>
                  </a:lnTo>
                  <a:lnTo>
                    <a:pt x="64" y="4"/>
                  </a:lnTo>
                  <a:close/>
                </a:path>
              </a:pathLst>
            </a:custGeom>
            <a:solidFill>
              <a:srgbClr val="000000"/>
            </a:solidFill>
            <a:ln w="9525">
              <a:noFill/>
              <a:round/>
              <a:headEnd/>
              <a:tailEnd/>
            </a:ln>
          </p:spPr>
          <p:txBody>
            <a:bodyPr/>
            <a:lstStyle/>
            <a:p>
              <a:endParaRPr lang="fr-FR"/>
            </a:p>
          </p:txBody>
        </p:sp>
        <p:sp>
          <p:nvSpPr>
            <p:cNvPr id="480914" name="Freeform 30"/>
            <p:cNvSpPr>
              <a:spLocks/>
            </p:cNvSpPr>
            <p:nvPr/>
          </p:nvSpPr>
          <p:spPr bwMode="auto">
            <a:xfrm>
              <a:off x="1807" y="1275"/>
              <a:ext cx="6" cy="32"/>
            </a:xfrm>
            <a:custGeom>
              <a:avLst/>
              <a:gdLst>
                <a:gd name="T0" fmla="*/ 0 w 81"/>
                <a:gd name="T1" fmla="*/ 0 h 414"/>
                <a:gd name="T2" fmla="*/ 0 w 81"/>
                <a:gd name="T3" fmla="*/ 0 h 414"/>
                <a:gd name="T4" fmla="*/ 0 w 81"/>
                <a:gd name="T5" fmla="*/ 0 h 414"/>
                <a:gd name="T6" fmla="*/ 0 w 81"/>
                <a:gd name="T7" fmla="*/ 0 h 414"/>
                <a:gd name="T8" fmla="*/ 0 w 81"/>
                <a:gd name="T9" fmla="*/ 0 h 414"/>
                <a:gd name="T10" fmla="*/ 0 w 81"/>
                <a:gd name="T11" fmla="*/ 0 h 414"/>
                <a:gd name="T12" fmla="*/ 0 w 81"/>
                <a:gd name="T13" fmla="*/ 0 h 414"/>
                <a:gd name="T14" fmla="*/ 0 w 81"/>
                <a:gd name="T15" fmla="*/ 0 h 414"/>
                <a:gd name="T16" fmla="*/ 0 w 81"/>
                <a:gd name="T17" fmla="*/ 0 h 414"/>
                <a:gd name="T18" fmla="*/ 0 w 81"/>
                <a:gd name="T19" fmla="*/ 0 h 414"/>
                <a:gd name="T20" fmla="*/ 0 w 81"/>
                <a:gd name="T21" fmla="*/ 0 h 414"/>
                <a:gd name="T22" fmla="*/ 0 w 81"/>
                <a:gd name="T23" fmla="*/ 0 h 414"/>
                <a:gd name="T24" fmla="*/ 0 w 81"/>
                <a:gd name="T25" fmla="*/ 0 h 414"/>
                <a:gd name="T26" fmla="*/ 0 w 81"/>
                <a:gd name="T27" fmla="*/ 0 h 414"/>
                <a:gd name="T28" fmla="*/ 0 w 81"/>
                <a:gd name="T29" fmla="*/ 0 h 414"/>
                <a:gd name="T30" fmla="*/ 0 w 81"/>
                <a:gd name="T31" fmla="*/ 0 h 414"/>
                <a:gd name="T32" fmla="*/ 0 w 81"/>
                <a:gd name="T33" fmla="*/ 0 h 414"/>
                <a:gd name="T34" fmla="*/ 0 w 81"/>
                <a:gd name="T35" fmla="*/ 0 h 414"/>
                <a:gd name="T36" fmla="*/ 0 w 81"/>
                <a:gd name="T37" fmla="*/ 0 h 414"/>
                <a:gd name="T38" fmla="*/ 0 w 81"/>
                <a:gd name="T39" fmla="*/ 0 h 414"/>
                <a:gd name="T40" fmla="*/ 0 w 81"/>
                <a:gd name="T41" fmla="*/ 0 h 414"/>
                <a:gd name="T42" fmla="*/ 0 w 81"/>
                <a:gd name="T43" fmla="*/ 0 h 414"/>
                <a:gd name="T44" fmla="*/ 0 w 81"/>
                <a:gd name="T45" fmla="*/ 0 h 414"/>
                <a:gd name="T46" fmla="*/ 0 w 81"/>
                <a:gd name="T47" fmla="*/ 0 h 414"/>
                <a:gd name="T48" fmla="*/ 0 w 81"/>
                <a:gd name="T49" fmla="*/ 0 h 414"/>
                <a:gd name="T50" fmla="*/ 0 w 81"/>
                <a:gd name="T51" fmla="*/ 0 h 414"/>
                <a:gd name="T52" fmla="*/ 0 w 81"/>
                <a:gd name="T53" fmla="*/ 0 h 414"/>
                <a:gd name="T54" fmla="*/ 0 w 81"/>
                <a:gd name="T55" fmla="*/ 0 h 414"/>
                <a:gd name="T56" fmla="*/ 0 w 81"/>
                <a:gd name="T57" fmla="*/ 0 h 414"/>
                <a:gd name="T58" fmla="*/ 0 w 81"/>
                <a:gd name="T59" fmla="*/ 0 h 414"/>
                <a:gd name="T60" fmla="*/ 0 w 81"/>
                <a:gd name="T61" fmla="*/ 0 h 414"/>
                <a:gd name="T62" fmla="*/ 0 w 81"/>
                <a:gd name="T63" fmla="*/ 0 h 414"/>
                <a:gd name="T64" fmla="*/ 0 w 81"/>
                <a:gd name="T65" fmla="*/ 0 h 414"/>
                <a:gd name="T66" fmla="*/ 0 w 81"/>
                <a:gd name="T67" fmla="*/ 0 h 414"/>
                <a:gd name="T68" fmla="*/ 0 w 81"/>
                <a:gd name="T69" fmla="*/ 0 h 414"/>
                <a:gd name="T70" fmla="*/ 0 w 81"/>
                <a:gd name="T71" fmla="*/ 0 h 414"/>
                <a:gd name="T72" fmla="*/ 0 w 81"/>
                <a:gd name="T73" fmla="*/ 0 h 414"/>
                <a:gd name="T74" fmla="*/ 0 w 81"/>
                <a:gd name="T75" fmla="*/ 0 h 414"/>
                <a:gd name="T76" fmla="*/ 0 w 81"/>
                <a:gd name="T77" fmla="*/ 0 h 414"/>
                <a:gd name="T78" fmla="*/ 0 w 81"/>
                <a:gd name="T79" fmla="*/ 0 h 414"/>
                <a:gd name="T80" fmla="*/ 0 w 81"/>
                <a:gd name="T81" fmla="*/ 0 h 414"/>
                <a:gd name="T82" fmla="*/ 0 w 81"/>
                <a:gd name="T83" fmla="*/ 0 h 414"/>
                <a:gd name="T84" fmla="*/ 0 w 81"/>
                <a:gd name="T85" fmla="*/ 0 h 414"/>
                <a:gd name="T86" fmla="*/ 0 w 81"/>
                <a:gd name="T87" fmla="*/ 0 h 414"/>
                <a:gd name="T88" fmla="*/ 0 w 81"/>
                <a:gd name="T89" fmla="*/ 0 h 414"/>
                <a:gd name="T90" fmla="*/ 0 w 81"/>
                <a:gd name="T91" fmla="*/ 0 h 414"/>
                <a:gd name="T92" fmla="*/ 0 w 81"/>
                <a:gd name="T93" fmla="*/ 0 h 414"/>
                <a:gd name="T94" fmla="*/ 0 w 81"/>
                <a:gd name="T95" fmla="*/ 0 h 414"/>
                <a:gd name="T96" fmla="*/ 0 w 81"/>
                <a:gd name="T97" fmla="*/ 0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1"/>
                <a:gd name="T148" fmla="*/ 0 h 414"/>
                <a:gd name="T149" fmla="*/ 81 w 81"/>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1" h="414">
                  <a:moveTo>
                    <a:pt x="51" y="10"/>
                  </a:moveTo>
                  <a:lnTo>
                    <a:pt x="51" y="12"/>
                  </a:lnTo>
                  <a:lnTo>
                    <a:pt x="52" y="20"/>
                  </a:lnTo>
                  <a:lnTo>
                    <a:pt x="54" y="31"/>
                  </a:lnTo>
                  <a:lnTo>
                    <a:pt x="56" y="48"/>
                  </a:lnTo>
                  <a:lnTo>
                    <a:pt x="58" y="69"/>
                  </a:lnTo>
                  <a:lnTo>
                    <a:pt x="62" y="92"/>
                  </a:lnTo>
                  <a:lnTo>
                    <a:pt x="64" y="119"/>
                  </a:lnTo>
                  <a:lnTo>
                    <a:pt x="68" y="149"/>
                  </a:lnTo>
                  <a:lnTo>
                    <a:pt x="71" y="178"/>
                  </a:lnTo>
                  <a:lnTo>
                    <a:pt x="74" y="211"/>
                  </a:lnTo>
                  <a:lnTo>
                    <a:pt x="76" y="244"/>
                  </a:lnTo>
                  <a:lnTo>
                    <a:pt x="79" y="278"/>
                  </a:lnTo>
                  <a:lnTo>
                    <a:pt x="80" y="312"/>
                  </a:lnTo>
                  <a:lnTo>
                    <a:pt x="81" y="345"/>
                  </a:lnTo>
                  <a:lnTo>
                    <a:pt x="81" y="378"/>
                  </a:lnTo>
                  <a:lnTo>
                    <a:pt x="81" y="410"/>
                  </a:lnTo>
                  <a:lnTo>
                    <a:pt x="19" y="414"/>
                  </a:lnTo>
                  <a:lnTo>
                    <a:pt x="19" y="411"/>
                  </a:lnTo>
                  <a:lnTo>
                    <a:pt x="19" y="401"/>
                  </a:lnTo>
                  <a:lnTo>
                    <a:pt x="19" y="387"/>
                  </a:lnTo>
                  <a:lnTo>
                    <a:pt x="20" y="368"/>
                  </a:lnTo>
                  <a:lnTo>
                    <a:pt x="20" y="344"/>
                  </a:lnTo>
                  <a:lnTo>
                    <a:pt x="20" y="317"/>
                  </a:lnTo>
                  <a:lnTo>
                    <a:pt x="20" y="288"/>
                  </a:lnTo>
                  <a:lnTo>
                    <a:pt x="20" y="257"/>
                  </a:lnTo>
                  <a:lnTo>
                    <a:pt x="18" y="223"/>
                  </a:lnTo>
                  <a:lnTo>
                    <a:pt x="18" y="191"/>
                  </a:lnTo>
                  <a:lnTo>
                    <a:pt x="16" y="157"/>
                  </a:lnTo>
                  <a:lnTo>
                    <a:pt x="15" y="125"/>
                  </a:lnTo>
                  <a:lnTo>
                    <a:pt x="11" y="92"/>
                  </a:lnTo>
                  <a:lnTo>
                    <a:pt x="9" y="64"/>
                  </a:lnTo>
                  <a:lnTo>
                    <a:pt x="5" y="36"/>
                  </a:lnTo>
                  <a:lnTo>
                    <a:pt x="1" y="14"/>
                  </a:lnTo>
                  <a:lnTo>
                    <a:pt x="0" y="10"/>
                  </a:lnTo>
                  <a:lnTo>
                    <a:pt x="1" y="7"/>
                  </a:lnTo>
                  <a:lnTo>
                    <a:pt x="2" y="4"/>
                  </a:lnTo>
                  <a:lnTo>
                    <a:pt x="5" y="2"/>
                  </a:lnTo>
                  <a:lnTo>
                    <a:pt x="8" y="0"/>
                  </a:lnTo>
                  <a:lnTo>
                    <a:pt x="13" y="0"/>
                  </a:lnTo>
                  <a:lnTo>
                    <a:pt x="18" y="0"/>
                  </a:lnTo>
                  <a:lnTo>
                    <a:pt x="23" y="2"/>
                  </a:lnTo>
                  <a:lnTo>
                    <a:pt x="28" y="2"/>
                  </a:lnTo>
                  <a:lnTo>
                    <a:pt x="33" y="4"/>
                  </a:lnTo>
                  <a:lnTo>
                    <a:pt x="37" y="5"/>
                  </a:lnTo>
                  <a:lnTo>
                    <a:pt x="41" y="7"/>
                  </a:lnTo>
                  <a:lnTo>
                    <a:pt x="47" y="8"/>
                  </a:lnTo>
                  <a:lnTo>
                    <a:pt x="51" y="10"/>
                  </a:lnTo>
                  <a:close/>
                </a:path>
              </a:pathLst>
            </a:custGeom>
            <a:solidFill>
              <a:srgbClr val="000000"/>
            </a:solidFill>
            <a:ln w="9525">
              <a:noFill/>
              <a:round/>
              <a:headEnd/>
              <a:tailEnd/>
            </a:ln>
          </p:spPr>
          <p:txBody>
            <a:bodyPr/>
            <a:lstStyle/>
            <a:p>
              <a:endParaRPr lang="fr-FR"/>
            </a:p>
          </p:txBody>
        </p:sp>
        <p:sp>
          <p:nvSpPr>
            <p:cNvPr id="480915" name="Freeform 31"/>
            <p:cNvSpPr>
              <a:spLocks/>
            </p:cNvSpPr>
            <p:nvPr/>
          </p:nvSpPr>
          <p:spPr bwMode="auto">
            <a:xfrm>
              <a:off x="1812" y="1292"/>
              <a:ext cx="26" cy="15"/>
            </a:xfrm>
            <a:custGeom>
              <a:avLst/>
              <a:gdLst>
                <a:gd name="T0" fmla="*/ 0 w 341"/>
                <a:gd name="T1" fmla="*/ 0 h 186"/>
                <a:gd name="T2" fmla="*/ 0 w 341"/>
                <a:gd name="T3" fmla="*/ 0 h 186"/>
                <a:gd name="T4" fmla="*/ 0 w 341"/>
                <a:gd name="T5" fmla="*/ 0 h 186"/>
                <a:gd name="T6" fmla="*/ 0 w 341"/>
                <a:gd name="T7" fmla="*/ 0 h 186"/>
                <a:gd name="T8" fmla="*/ 0 w 341"/>
                <a:gd name="T9" fmla="*/ 0 h 186"/>
                <a:gd name="T10" fmla="*/ 0 w 341"/>
                <a:gd name="T11" fmla="*/ 0 h 186"/>
                <a:gd name="T12" fmla="*/ 0 w 341"/>
                <a:gd name="T13" fmla="*/ 0 h 186"/>
                <a:gd name="T14" fmla="*/ 0 60000 65536"/>
                <a:gd name="T15" fmla="*/ 0 60000 65536"/>
                <a:gd name="T16" fmla="*/ 0 60000 65536"/>
                <a:gd name="T17" fmla="*/ 0 60000 65536"/>
                <a:gd name="T18" fmla="*/ 0 60000 65536"/>
                <a:gd name="T19" fmla="*/ 0 60000 65536"/>
                <a:gd name="T20" fmla="*/ 0 60000 65536"/>
                <a:gd name="T21" fmla="*/ 0 w 341"/>
                <a:gd name="T22" fmla="*/ 0 h 186"/>
                <a:gd name="T23" fmla="*/ 341 w 341"/>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1" h="186">
                  <a:moveTo>
                    <a:pt x="12" y="186"/>
                  </a:moveTo>
                  <a:lnTo>
                    <a:pt x="88" y="88"/>
                  </a:lnTo>
                  <a:lnTo>
                    <a:pt x="341" y="85"/>
                  </a:lnTo>
                  <a:lnTo>
                    <a:pt x="338" y="0"/>
                  </a:lnTo>
                  <a:lnTo>
                    <a:pt x="0" y="8"/>
                  </a:lnTo>
                  <a:lnTo>
                    <a:pt x="12" y="186"/>
                  </a:lnTo>
                  <a:close/>
                </a:path>
              </a:pathLst>
            </a:custGeom>
            <a:solidFill>
              <a:srgbClr val="4A697A"/>
            </a:solidFill>
            <a:ln w="9525">
              <a:noFill/>
              <a:round/>
              <a:headEnd/>
              <a:tailEnd/>
            </a:ln>
          </p:spPr>
          <p:txBody>
            <a:bodyPr/>
            <a:lstStyle/>
            <a:p>
              <a:endParaRPr lang="fr-FR"/>
            </a:p>
          </p:txBody>
        </p:sp>
        <p:sp>
          <p:nvSpPr>
            <p:cNvPr id="480916" name="Freeform 32"/>
            <p:cNvSpPr>
              <a:spLocks/>
            </p:cNvSpPr>
            <p:nvPr/>
          </p:nvSpPr>
          <p:spPr bwMode="auto">
            <a:xfrm>
              <a:off x="1728" y="1306"/>
              <a:ext cx="61" cy="86"/>
            </a:xfrm>
            <a:custGeom>
              <a:avLst/>
              <a:gdLst>
                <a:gd name="T0" fmla="*/ 0 w 789"/>
                <a:gd name="T1" fmla="*/ 0 h 1117"/>
                <a:gd name="T2" fmla="*/ 0 w 789"/>
                <a:gd name="T3" fmla="*/ 0 h 1117"/>
                <a:gd name="T4" fmla="*/ 0 w 789"/>
                <a:gd name="T5" fmla="*/ 0 h 1117"/>
                <a:gd name="T6" fmla="*/ 0 w 789"/>
                <a:gd name="T7" fmla="*/ 0 h 1117"/>
                <a:gd name="T8" fmla="*/ 0 w 789"/>
                <a:gd name="T9" fmla="*/ 0 h 1117"/>
                <a:gd name="T10" fmla="*/ 0 w 789"/>
                <a:gd name="T11" fmla="*/ 0 h 1117"/>
                <a:gd name="T12" fmla="*/ 0 w 789"/>
                <a:gd name="T13" fmla="*/ 0 h 1117"/>
                <a:gd name="T14" fmla="*/ 0 w 789"/>
                <a:gd name="T15" fmla="*/ 0 h 1117"/>
                <a:gd name="T16" fmla="*/ 0 w 789"/>
                <a:gd name="T17" fmla="*/ 0 h 1117"/>
                <a:gd name="T18" fmla="*/ 0 w 789"/>
                <a:gd name="T19" fmla="*/ 0 h 1117"/>
                <a:gd name="T20" fmla="*/ 0 w 789"/>
                <a:gd name="T21" fmla="*/ 0 h 1117"/>
                <a:gd name="T22" fmla="*/ 0 w 789"/>
                <a:gd name="T23" fmla="*/ 0 h 1117"/>
                <a:gd name="T24" fmla="*/ 0 w 789"/>
                <a:gd name="T25" fmla="*/ 0 h 1117"/>
                <a:gd name="T26" fmla="*/ 0 w 789"/>
                <a:gd name="T27" fmla="*/ 0 h 1117"/>
                <a:gd name="T28" fmla="*/ 0 w 789"/>
                <a:gd name="T29" fmla="*/ 0 h 1117"/>
                <a:gd name="T30" fmla="*/ 0 w 789"/>
                <a:gd name="T31" fmla="*/ 1 h 1117"/>
                <a:gd name="T32" fmla="*/ 0 w 789"/>
                <a:gd name="T33" fmla="*/ 1 h 1117"/>
                <a:gd name="T34" fmla="*/ 0 w 789"/>
                <a:gd name="T35" fmla="*/ 0 h 1117"/>
                <a:gd name="T36" fmla="*/ 0 w 789"/>
                <a:gd name="T37" fmla="*/ 0 h 1117"/>
                <a:gd name="T38" fmla="*/ 0 w 789"/>
                <a:gd name="T39" fmla="*/ 0 h 1117"/>
                <a:gd name="T40" fmla="*/ 0 w 789"/>
                <a:gd name="T41" fmla="*/ 0 h 1117"/>
                <a:gd name="T42" fmla="*/ 0 w 789"/>
                <a:gd name="T43" fmla="*/ 0 h 1117"/>
                <a:gd name="T44" fmla="*/ 0 w 789"/>
                <a:gd name="T45" fmla="*/ 0 h 1117"/>
                <a:gd name="T46" fmla="*/ 0 w 789"/>
                <a:gd name="T47" fmla="*/ 0 h 1117"/>
                <a:gd name="T48" fmla="*/ 0 w 789"/>
                <a:gd name="T49" fmla="*/ 0 h 1117"/>
                <a:gd name="T50" fmla="*/ 0 w 789"/>
                <a:gd name="T51" fmla="*/ 0 h 1117"/>
                <a:gd name="T52" fmla="*/ 0 w 789"/>
                <a:gd name="T53" fmla="*/ 0 h 1117"/>
                <a:gd name="T54" fmla="*/ 0 w 789"/>
                <a:gd name="T55" fmla="*/ 0 h 1117"/>
                <a:gd name="T56" fmla="*/ 0 w 789"/>
                <a:gd name="T57" fmla="*/ 0 h 1117"/>
                <a:gd name="T58" fmla="*/ 0 w 789"/>
                <a:gd name="T59" fmla="*/ 0 h 1117"/>
                <a:gd name="T60" fmla="*/ 0 w 789"/>
                <a:gd name="T61" fmla="*/ 0 h 1117"/>
                <a:gd name="T62" fmla="*/ 0 w 789"/>
                <a:gd name="T63" fmla="*/ 0 h 1117"/>
                <a:gd name="T64" fmla="*/ 0 w 789"/>
                <a:gd name="T65" fmla="*/ 0 h 1117"/>
                <a:gd name="T66" fmla="*/ 0 w 789"/>
                <a:gd name="T67" fmla="*/ 0 h 11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89"/>
                <a:gd name="T103" fmla="*/ 0 h 1117"/>
                <a:gd name="T104" fmla="*/ 789 w 789"/>
                <a:gd name="T105" fmla="*/ 1117 h 111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89" h="1117">
                  <a:moveTo>
                    <a:pt x="705" y="0"/>
                  </a:moveTo>
                  <a:lnTo>
                    <a:pt x="701" y="2"/>
                  </a:lnTo>
                  <a:lnTo>
                    <a:pt x="689" y="9"/>
                  </a:lnTo>
                  <a:lnTo>
                    <a:pt x="669" y="20"/>
                  </a:lnTo>
                  <a:lnTo>
                    <a:pt x="646" y="37"/>
                  </a:lnTo>
                  <a:lnTo>
                    <a:pt x="615" y="55"/>
                  </a:lnTo>
                  <a:lnTo>
                    <a:pt x="582" y="77"/>
                  </a:lnTo>
                  <a:lnTo>
                    <a:pt x="545" y="100"/>
                  </a:lnTo>
                  <a:lnTo>
                    <a:pt x="508" y="126"/>
                  </a:lnTo>
                  <a:lnTo>
                    <a:pt x="468" y="151"/>
                  </a:lnTo>
                  <a:lnTo>
                    <a:pt x="431" y="178"/>
                  </a:lnTo>
                  <a:lnTo>
                    <a:pt x="393" y="203"/>
                  </a:lnTo>
                  <a:lnTo>
                    <a:pt x="359" y="230"/>
                  </a:lnTo>
                  <a:lnTo>
                    <a:pt x="326" y="254"/>
                  </a:lnTo>
                  <a:lnTo>
                    <a:pt x="299" y="278"/>
                  </a:lnTo>
                  <a:lnTo>
                    <a:pt x="278" y="298"/>
                  </a:lnTo>
                  <a:lnTo>
                    <a:pt x="263" y="317"/>
                  </a:lnTo>
                  <a:lnTo>
                    <a:pt x="249" y="338"/>
                  </a:lnTo>
                  <a:lnTo>
                    <a:pt x="233" y="375"/>
                  </a:lnTo>
                  <a:lnTo>
                    <a:pt x="214" y="421"/>
                  </a:lnTo>
                  <a:lnTo>
                    <a:pt x="194" y="477"/>
                  </a:lnTo>
                  <a:lnTo>
                    <a:pt x="172" y="539"/>
                  </a:lnTo>
                  <a:lnTo>
                    <a:pt x="150" y="607"/>
                  </a:lnTo>
                  <a:lnTo>
                    <a:pt x="127" y="676"/>
                  </a:lnTo>
                  <a:lnTo>
                    <a:pt x="106" y="749"/>
                  </a:lnTo>
                  <a:lnTo>
                    <a:pt x="84" y="817"/>
                  </a:lnTo>
                  <a:lnTo>
                    <a:pt x="65" y="885"/>
                  </a:lnTo>
                  <a:lnTo>
                    <a:pt x="46" y="947"/>
                  </a:lnTo>
                  <a:lnTo>
                    <a:pt x="31" y="1003"/>
                  </a:lnTo>
                  <a:lnTo>
                    <a:pt x="16" y="1048"/>
                  </a:lnTo>
                  <a:lnTo>
                    <a:pt x="7" y="1085"/>
                  </a:lnTo>
                  <a:lnTo>
                    <a:pt x="1" y="1108"/>
                  </a:lnTo>
                  <a:lnTo>
                    <a:pt x="0" y="1117"/>
                  </a:lnTo>
                  <a:lnTo>
                    <a:pt x="103" y="1117"/>
                  </a:lnTo>
                  <a:lnTo>
                    <a:pt x="103" y="1111"/>
                  </a:lnTo>
                  <a:lnTo>
                    <a:pt x="106" y="1097"/>
                  </a:lnTo>
                  <a:lnTo>
                    <a:pt x="110" y="1074"/>
                  </a:lnTo>
                  <a:lnTo>
                    <a:pt x="116" y="1044"/>
                  </a:lnTo>
                  <a:lnTo>
                    <a:pt x="123" y="1008"/>
                  </a:lnTo>
                  <a:lnTo>
                    <a:pt x="134" y="964"/>
                  </a:lnTo>
                  <a:lnTo>
                    <a:pt x="145" y="916"/>
                  </a:lnTo>
                  <a:lnTo>
                    <a:pt x="158" y="862"/>
                  </a:lnTo>
                  <a:lnTo>
                    <a:pt x="172" y="804"/>
                  </a:lnTo>
                  <a:lnTo>
                    <a:pt x="188" y="744"/>
                  </a:lnTo>
                  <a:lnTo>
                    <a:pt x="206" y="681"/>
                  </a:lnTo>
                  <a:lnTo>
                    <a:pt x="226" y="616"/>
                  </a:lnTo>
                  <a:lnTo>
                    <a:pt x="247" y="550"/>
                  </a:lnTo>
                  <a:lnTo>
                    <a:pt x="271" y="484"/>
                  </a:lnTo>
                  <a:lnTo>
                    <a:pt x="295" y="419"/>
                  </a:lnTo>
                  <a:lnTo>
                    <a:pt x="322" y="356"/>
                  </a:lnTo>
                  <a:lnTo>
                    <a:pt x="325" y="353"/>
                  </a:lnTo>
                  <a:lnTo>
                    <a:pt x="333" y="344"/>
                  </a:lnTo>
                  <a:lnTo>
                    <a:pt x="348" y="331"/>
                  </a:lnTo>
                  <a:lnTo>
                    <a:pt x="366" y="316"/>
                  </a:lnTo>
                  <a:lnTo>
                    <a:pt x="389" y="295"/>
                  </a:lnTo>
                  <a:lnTo>
                    <a:pt x="416" y="274"/>
                  </a:lnTo>
                  <a:lnTo>
                    <a:pt x="447" y="249"/>
                  </a:lnTo>
                  <a:lnTo>
                    <a:pt x="480" y="223"/>
                  </a:lnTo>
                  <a:lnTo>
                    <a:pt x="514" y="195"/>
                  </a:lnTo>
                  <a:lnTo>
                    <a:pt x="552" y="168"/>
                  </a:lnTo>
                  <a:lnTo>
                    <a:pt x="590" y="140"/>
                  </a:lnTo>
                  <a:lnTo>
                    <a:pt x="630" y="112"/>
                  </a:lnTo>
                  <a:lnTo>
                    <a:pt x="670" y="86"/>
                  </a:lnTo>
                  <a:lnTo>
                    <a:pt x="710" y="61"/>
                  </a:lnTo>
                  <a:lnTo>
                    <a:pt x="750" y="39"/>
                  </a:lnTo>
                  <a:lnTo>
                    <a:pt x="789" y="20"/>
                  </a:lnTo>
                  <a:lnTo>
                    <a:pt x="705" y="0"/>
                  </a:lnTo>
                  <a:close/>
                </a:path>
              </a:pathLst>
            </a:custGeom>
            <a:solidFill>
              <a:srgbClr val="000000"/>
            </a:solidFill>
            <a:ln w="9525">
              <a:noFill/>
              <a:round/>
              <a:headEnd/>
              <a:tailEnd/>
            </a:ln>
          </p:spPr>
          <p:txBody>
            <a:bodyPr/>
            <a:lstStyle/>
            <a:p>
              <a:endParaRPr lang="fr-FR"/>
            </a:p>
          </p:txBody>
        </p:sp>
        <p:sp>
          <p:nvSpPr>
            <p:cNvPr id="480917" name="Freeform 33"/>
            <p:cNvSpPr>
              <a:spLocks/>
            </p:cNvSpPr>
            <p:nvPr/>
          </p:nvSpPr>
          <p:spPr bwMode="auto">
            <a:xfrm>
              <a:off x="1811" y="1289"/>
              <a:ext cx="27" cy="6"/>
            </a:xfrm>
            <a:custGeom>
              <a:avLst/>
              <a:gdLst>
                <a:gd name="T0" fmla="*/ 0 w 352"/>
                <a:gd name="T1" fmla="*/ 0 h 78"/>
                <a:gd name="T2" fmla="*/ 0 w 352"/>
                <a:gd name="T3" fmla="*/ 0 h 78"/>
                <a:gd name="T4" fmla="*/ 0 w 352"/>
                <a:gd name="T5" fmla="*/ 0 h 78"/>
                <a:gd name="T6" fmla="*/ 0 w 352"/>
                <a:gd name="T7" fmla="*/ 0 h 78"/>
                <a:gd name="T8" fmla="*/ 0 w 352"/>
                <a:gd name="T9" fmla="*/ 0 h 78"/>
                <a:gd name="T10" fmla="*/ 0 w 352"/>
                <a:gd name="T11" fmla="*/ 0 h 78"/>
                <a:gd name="T12" fmla="*/ 0 w 352"/>
                <a:gd name="T13" fmla="*/ 0 h 78"/>
                <a:gd name="T14" fmla="*/ 0 w 352"/>
                <a:gd name="T15" fmla="*/ 0 h 78"/>
                <a:gd name="T16" fmla="*/ 0 w 352"/>
                <a:gd name="T17" fmla="*/ 0 h 78"/>
                <a:gd name="T18" fmla="*/ 0 w 352"/>
                <a:gd name="T19" fmla="*/ 0 h 78"/>
                <a:gd name="T20" fmla="*/ 0 w 352"/>
                <a:gd name="T21" fmla="*/ 0 h 78"/>
                <a:gd name="T22" fmla="*/ 0 w 352"/>
                <a:gd name="T23" fmla="*/ 0 h 78"/>
                <a:gd name="T24" fmla="*/ 0 w 352"/>
                <a:gd name="T25" fmla="*/ 0 h 78"/>
                <a:gd name="T26" fmla="*/ 0 w 352"/>
                <a:gd name="T27" fmla="*/ 0 h 78"/>
                <a:gd name="T28" fmla="*/ 0 w 352"/>
                <a:gd name="T29" fmla="*/ 0 h 78"/>
                <a:gd name="T30" fmla="*/ 0 w 352"/>
                <a:gd name="T31" fmla="*/ 0 h 78"/>
                <a:gd name="T32" fmla="*/ 0 w 352"/>
                <a:gd name="T33" fmla="*/ 0 h 78"/>
                <a:gd name="T34" fmla="*/ 0 w 352"/>
                <a:gd name="T35" fmla="*/ 0 h 78"/>
                <a:gd name="T36" fmla="*/ 0 w 352"/>
                <a:gd name="T37" fmla="*/ 0 h 78"/>
                <a:gd name="T38" fmla="*/ 0 w 352"/>
                <a:gd name="T39" fmla="*/ 0 h 78"/>
                <a:gd name="T40" fmla="*/ 0 w 352"/>
                <a:gd name="T41" fmla="*/ 0 h 78"/>
                <a:gd name="T42" fmla="*/ 0 w 352"/>
                <a:gd name="T43" fmla="*/ 0 h 78"/>
                <a:gd name="T44" fmla="*/ 0 w 352"/>
                <a:gd name="T45" fmla="*/ 0 h 78"/>
                <a:gd name="T46" fmla="*/ 0 w 352"/>
                <a:gd name="T47" fmla="*/ 0 h 78"/>
                <a:gd name="T48" fmla="*/ 0 w 352"/>
                <a:gd name="T49" fmla="*/ 0 h 78"/>
                <a:gd name="T50" fmla="*/ 0 w 352"/>
                <a:gd name="T51" fmla="*/ 0 h 78"/>
                <a:gd name="T52" fmla="*/ 0 w 352"/>
                <a:gd name="T53" fmla="*/ 0 h 78"/>
                <a:gd name="T54" fmla="*/ 0 w 352"/>
                <a:gd name="T55" fmla="*/ 0 h 78"/>
                <a:gd name="T56" fmla="*/ 0 w 352"/>
                <a:gd name="T57" fmla="*/ 0 h 78"/>
                <a:gd name="T58" fmla="*/ 0 w 352"/>
                <a:gd name="T59" fmla="*/ 0 h 78"/>
                <a:gd name="T60" fmla="*/ 0 w 352"/>
                <a:gd name="T61" fmla="*/ 0 h 78"/>
                <a:gd name="T62" fmla="*/ 0 w 352"/>
                <a:gd name="T63" fmla="*/ 0 h 78"/>
                <a:gd name="T64" fmla="*/ 0 w 352"/>
                <a:gd name="T65" fmla="*/ 0 h 78"/>
                <a:gd name="T66" fmla="*/ 0 w 352"/>
                <a:gd name="T67" fmla="*/ 0 h 78"/>
                <a:gd name="T68" fmla="*/ 0 w 352"/>
                <a:gd name="T69" fmla="*/ 0 h 78"/>
                <a:gd name="T70" fmla="*/ 0 w 352"/>
                <a:gd name="T71" fmla="*/ 0 h 7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2"/>
                <a:gd name="T109" fmla="*/ 0 h 78"/>
                <a:gd name="T110" fmla="*/ 352 w 352"/>
                <a:gd name="T111" fmla="*/ 78 h 7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2" h="78">
                  <a:moveTo>
                    <a:pt x="0" y="22"/>
                  </a:moveTo>
                  <a:lnTo>
                    <a:pt x="2" y="21"/>
                  </a:lnTo>
                  <a:lnTo>
                    <a:pt x="10" y="20"/>
                  </a:lnTo>
                  <a:lnTo>
                    <a:pt x="21" y="19"/>
                  </a:lnTo>
                  <a:lnTo>
                    <a:pt x="36" y="18"/>
                  </a:lnTo>
                  <a:lnTo>
                    <a:pt x="55" y="16"/>
                  </a:lnTo>
                  <a:lnTo>
                    <a:pt x="77" y="14"/>
                  </a:lnTo>
                  <a:lnTo>
                    <a:pt x="100" y="13"/>
                  </a:lnTo>
                  <a:lnTo>
                    <a:pt x="127" y="11"/>
                  </a:lnTo>
                  <a:lnTo>
                    <a:pt x="154" y="9"/>
                  </a:lnTo>
                  <a:lnTo>
                    <a:pt x="182" y="7"/>
                  </a:lnTo>
                  <a:lnTo>
                    <a:pt x="209" y="5"/>
                  </a:lnTo>
                  <a:lnTo>
                    <a:pt x="239" y="4"/>
                  </a:lnTo>
                  <a:lnTo>
                    <a:pt x="266" y="0"/>
                  </a:lnTo>
                  <a:lnTo>
                    <a:pt x="293" y="0"/>
                  </a:lnTo>
                  <a:lnTo>
                    <a:pt x="319" y="0"/>
                  </a:lnTo>
                  <a:lnTo>
                    <a:pt x="342" y="0"/>
                  </a:lnTo>
                  <a:lnTo>
                    <a:pt x="352" y="78"/>
                  </a:lnTo>
                  <a:lnTo>
                    <a:pt x="348" y="77"/>
                  </a:lnTo>
                  <a:lnTo>
                    <a:pt x="340" y="76"/>
                  </a:lnTo>
                  <a:lnTo>
                    <a:pt x="327" y="75"/>
                  </a:lnTo>
                  <a:lnTo>
                    <a:pt x="310" y="73"/>
                  </a:lnTo>
                  <a:lnTo>
                    <a:pt x="289" y="71"/>
                  </a:lnTo>
                  <a:lnTo>
                    <a:pt x="266" y="69"/>
                  </a:lnTo>
                  <a:lnTo>
                    <a:pt x="240" y="67"/>
                  </a:lnTo>
                  <a:lnTo>
                    <a:pt x="214" y="66"/>
                  </a:lnTo>
                  <a:lnTo>
                    <a:pt x="184" y="65"/>
                  </a:lnTo>
                  <a:lnTo>
                    <a:pt x="155" y="64"/>
                  </a:lnTo>
                  <a:lnTo>
                    <a:pt x="125" y="64"/>
                  </a:lnTo>
                  <a:lnTo>
                    <a:pt x="97" y="65"/>
                  </a:lnTo>
                  <a:lnTo>
                    <a:pt x="68" y="66"/>
                  </a:lnTo>
                  <a:lnTo>
                    <a:pt x="44" y="69"/>
                  </a:lnTo>
                  <a:lnTo>
                    <a:pt x="20" y="73"/>
                  </a:lnTo>
                  <a:lnTo>
                    <a:pt x="0" y="78"/>
                  </a:lnTo>
                  <a:lnTo>
                    <a:pt x="0" y="22"/>
                  </a:lnTo>
                  <a:close/>
                </a:path>
              </a:pathLst>
            </a:custGeom>
            <a:solidFill>
              <a:srgbClr val="000000"/>
            </a:solidFill>
            <a:ln w="9525">
              <a:noFill/>
              <a:round/>
              <a:headEnd/>
              <a:tailEnd/>
            </a:ln>
          </p:spPr>
          <p:txBody>
            <a:bodyPr/>
            <a:lstStyle/>
            <a:p>
              <a:endParaRPr lang="fr-FR"/>
            </a:p>
          </p:txBody>
        </p:sp>
        <p:sp>
          <p:nvSpPr>
            <p:cNvPr id="480918" name="Freeform 34"/>
            <p:cNvSpPr>
              <a:spLocks/>
            </p:cNvSpPr>
            <p:nvPr/>
          </p:nvSpPr>
          <p:spPr bwMode="auto">
            <a:xfrm>
              <a:off x="1757" y="1319"/>
              <a:ext cx="84" cy="12"/>
            </a:xfrm>
            <a:custGeom>
              <a:avLst/>
              <a:gdLst>
                <a:gd name="T0" fmla="*/ 0 w 1096"/>
                <a:gd name="T1" fmla="*/ 0 h 155"/>
                <a:gd name="T2" fmla="*/ 0 w 1096"/>
                <a:gd name="T3" fmla="*/ 0 h 155"/>
                <a:gd name="T4" fmla="*/ 0 w 1096"/>
                <a:gd name="T5" fmla="*/ 0 h 155"/>
                <a:gd name="T6" fmla="*/ 0 w 1096"/>
                <a:gd name="T7" fmla="*/ 0 h 155"/>
                <a:gd name="T8" fmla="*/ 0 w 1096"/>
                <a:gd name="T9" fmla="*/ 0 h 155"/>
                <a:gd name="T10" fmla="*/ 0 w 1096"/>
                <a:gd name="T11" fmla="*/ 0 h 155"/>
                <a:gd name="T12" fmla="*/ 0 w 1096"/>
                <a:gd name="T13" fmla="*/ 0 h 155"/>
                <a:gd name="T14" fmla="*/ 0 w 1096"/>
                <a:gd name="T15" fmla="*/ 0 h 155"/>
                <a:gd name="T16" fmla="*/ 0 w 1096"/>
                <a:gd name="T17" fmla="*/ 0 h 155"/>
                <a:gd name="T18" fmla="*/ 0 w 1096"/>
                <a:gd name="T19" fmla="*/ 0 h 155"/>
                <a:gd name="T20" fmla="*/ 0 w 1096"/>
                <a:gd name="T21" fmla="*/ 0 h 155"/>
                <a:gd name="T22" fmla="*/ 0 w 1096"/>
                <a:gd name="T23" fmla="*/ 0 h 155"/>
                <a:gd name="T24" fmla="*/ 0 w 1096"/>
                <a:gd name="T25" fmla="*/ 0 h 155"/>
                <a:gd name="T26" fmla="*/ 0 w 1096"/>
                <a:gd name="T27" fmla="*/ 0 h 155"/>
                <a:gd name="T28" fmla="*/ 0 w 1096"/>
                <a:gd name="T29" fmla="*/ 0 h 155"/>
                <a:gd name="T30" fmla="*/ 0 w 1096"/>
                <a:gd name="T31" fmla="*/ 0 h 155"/>
                <a:gd name="T32" fmla="*/ 0 w 1096"/>
                <a:gd name="T33" fmla="*/ 0 h 155"/>
                <a:gd name="T34" fmla="*/ 0 w 1096"/>
                <a:gd name="T35" fmla="*/ 0 h 155"/>
                <a:gd name="T36" fmla="*/ 0 w 1096"/>
                <a:gd name="T37" fmla="*/ 0 h 155"/>
                <a:gd name="T38" fmla="*/ 0 w 1096"/>
                <a:gd name="T39" fmla="*/ 0 h 155"/>
                <a:gd name="T40" fmla="*/ 0 w 1096"/>
                <a:gd name="T41" fmla="*/ 0 h 155"/>
                <a:gd name="T42" fmla="*/ 0 w 1096"/>
                <a:gd name="T43" fmla="*/ 0 h 155"/>
                <a:gd name="T44" fmla="*/ 0 w 1096"/>
                <a:gd name="T45" fmla="*/ 0 h 155"/>
                <a:gd name="T46" fmla="*/ 0 w 1096"/>
                <a:gd name="T47" fmla="*/ 0 h 155"/>
                <a:gd name="T48" fmla="*/ 0 w 1096"/>
                <a:gd name="T49" fmla="*/ 0 h 155"/>
                <a:gd name="T50" fmla="*/ 0 w 1096"/>
                <a:gd name="T51" fmla="*/ 0 h 155"/>
                <a:gd name="T52" fmla="*/ 0 w 1096"/>
                <a:gd name="T53" fmla="*/ 0 h 155"/>
                <a:gd name="T54" fmla="*/ 0 w 1096"/>
                <a:gd name="T55" fmla="*/ 0 h 155"/>
                <a:gd name="T56" fmla="*/ 0 w 1096"/>
                <a:gd name="T57" fmla="*/ 0 h 155"/>
                <a:gd name="T58" fmla="*/ 0 w 1096"/>
                <a:gd name="T59" fmla="*/ 0 h 155"/>
                <a:gd name="T60" fmla="*/ 0 w 1096"/>
                <a:gd name="T61" fmla="*/ 0 h 155"/>
                <a:gd name="T62" fmla="*/ 0 w 1096"/>
                <a:gd name="T63" fmla="*/ 0 h 155"/>
                <a:gd name="T64" fmla="*/ 0 w 1096"/>
                <a:gd name="T65" fmla="*/ 0 h 155"/>
                <a:gd name="T66" fmla="*/ 0 w 1096"/>
                <a:gd name="T67" fmla="*/ 0 h 155"/>
                <a:gd name="T68" fmla="*/ 0 w 1096"/>
                <a:gd name="T69" fmla="*/ 0 h 155"/>
                <a:gd name="T70" fmla="*/ 0 w 1096"/>
                <a:gd name="T71" fmla="*/ 0 h 155"/>
                <a:gd name="T72" fmla="*/ 0 w 1096"/>
                <a:gd name="T73" fmla="*/ 0 h 155"/>
                <a:gd name="T74" fmla="*/ 0 w 1096"/>
                <a:gd name="T75" fmla="*/ 0 h 155"/>
                <a:gd name="T76" fmla="*/ 0 w 1096"/>
                <a:gd name="T77" fmla="*/ 0 h 155"/>
                <a:gd name="T78" fmla="*/ 0 w 1096"/>
                <a:gd name="T79" fmla="*/ 0 h 155"/>
                <a:gd name="T80" fmla="*/ 0 w 1096"/>
                <a:gd name="T81" fmla="*/ 0 h 155"/>
                <a:gd name="T82" fmla="*/ 0 w 1096"/>
                <a:gd name="T83" fmla="*/ 0 h 155"/>
                <a:gd name="T84" fmla="*/ 0 w 1096"/>
                <a:gd name="T85" fmla="*/ 0 h 155"/>
                <a:gd name="T86" fmla="*/ 0 w 1096"/>
                <a:gd name="T87" fmla="*/ 0 h 155"/>
                <a:gd name="T88" fmla="*/ 0 w 1096"/>
                <a:gd name="T89" fmla="*/ 0 h 155"/>
                <a:gd name="T90" fmla="*/ 0 w 1096"/>
                <a:gd name="T91" fmla="*/ 0 h 155"/>
                <a:gd name="T92" fmla="*/ 0 w 1096"/>
                <a:gd name="T93" fmla="*/ 0 h 155"/>
                <a:gd name="T94" fmla="*/ 0 w 1096"/>
                <a:gd name="T95" fmla="*/ 0 h 155"/>
                <a:gd name="T96" fmla="*/ 0 w 1096"/>
                <a:gd name="T97" fmla="*/ 0 h 1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96"/>
                <a:gd name="T148" fmla="*/ 0 h 155"/>
                <a:gd name="T149" fmla="*/ 1096 w 1096"/>
                <a:gd name="T150" fmla="*/ 155 h 1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96" h="155">
                  <a:moveTo>
                    <a:pt x="0" y="155"/>
                  </a:moveTo>
                  <a:lnTo>
                    <a:pt x="6" y="154"/>
                  </a:lnTo>
                  <a:lnTo>
                    <a:pt x="23" y="151"/>
                  </a:lnTo>
                  <a:lnTo>
                    <a:pt x="53" y="145"/>
                  </a:lnTo>
                  <a:lnTo>
                    <a:pt x="94" y="140"/>
                  </a:lnTo>
                  <a:lnTo>
                    <a:pt x="143" y="132"/>
                  </a:lnTo>
                  <a:lnTo>
                    <a:pt x="202" y="124"/>
                  </a:lnTo>
                  <a:lnTo>
                    <a:pt x="269" y="115"/>
                  </a:lnTo>
                  <a:lnTo>
                    <a:pt x="343" y="108"/>
                  </a:lnTo>
                  <a:lnTo>
                    <a:pt x="422" y="100"/>
                  </a:lnTo>
                  <a:lnTo>
                    <a:pt x="506" y="94"/>
                  </a:lnTo>
                  <a:lnTo>
                    <a:pt x="595" y="88"/>
                  </a:lnTo>
                  <a:lnTo>
                    <a:pt x="689" y="85"/>
                  </a:lnTo>
                  <a:lnTo>
                    <a:pt x="784" y="81"/>
                  </a:lnTo>
                  <a:lnTo>
                    <a:pt x="881" y="81"/>
                  </a:lnTo>
                  <a:lnTo>
                    <a:pt x="979" y="85"/>
                  </a:lnTo>
                  <a:lnTo>
                    <a:pt x="1078" y="92"/>
                  </a:lnTo>
                  <a:lnTo>
                    <a:pt x="1085" y="91"/>
                  </a:lnTo>
                  <a:lnTo>
                    <a:pt x="1091" y="89"/>
                  </a:lnTo>
                  <a:lnTo>
                    <a:pt x="1094" y="84"/>
                  </a:lnTo>
                  <a:lnTo>
                    <a:pt x="1096" y="78"/>
                  </a:lnTo>
                  <a:lnTo>
                    <a:pt x="1096" y="70"/>
                  </a:lnTo>
                  <a:lnTo>
                    <a:pt x="1095" y="63"/>
                  </a:lnTo>
                  <a:lnTo>
                    <a:pt x="1093" y="55"/>
                  </a:lnTo>
                  <a:lnTo>
                    <a:pt x="1091" y="47"/>
                  </a:lnTo>
                  <a:lnTo>
                    <a:pt x="1086" y="38"/>
                  </a:lnTo>
                  <a:lnTo>
                    <a:pt x="1083" y="29"/>
                  </a:lnTo>
                  <a:lnTo>
                    <a:pt x="1079" y="21"/>
                  </a:lnTo>
                  <a:lnTo>
                    <a:pt x="1076" y="15"/>
                  </a:lnTo>
                  <a:lnTo>
                    <a:pt x="1072" y="9"/>
                  </a:lnTo>
                  <a:lnTo>
                    <a:pt x="1070" y="4"/>
                  </a:lnTo>
                  <a:lnTo>
                    <a:pt x="1069" y="1"/>
                  </a:lnTo>
                  <a:lnTo>
                    <a:pt x="1059" y="0"/>
                  </a:lnTo>
                  <a:lnTo>
                    <a:pt x="1035" y="0"/>
                  </a:lnTo>
                  <a:lnTo>
                    <a:pt x="996" y="0"/>
                  </a:lnTo>
                  <a:lnTo>
                    <a:pt x="944" y="0"/>
                  </a:lnTo>
                  <a:lnTo>
                    <a:pt x="881" y="1"/>
                  </a:lnTo>
                  <a:lnTo>
                    <a:pt x="811" y="4"/>
                  </a:lnTo>
                  <a:lnTo>
                    <a:pt x="733" y="7"/>
                  </a:lnTo>
                  <a:lnTo>
                    <a:pt x="650" y="13"/>
                  </a:lnTo>
                  <a:lnTo>
                    <a:pt x="562" y="20"/>
                  </a:lnTo>
                  <a:lnTo>
                    <a:pt x="474" y="30"/>
                  </a:lnTo>
                  <a:lnTo>
                    <a:pt x="384" y="42"/>
                  </a:lnTo>
                  <a:lnTo>
                    <a:pt x="297" y="58"/>
                  </a:lnTo>
                  <a:lnTo>
                    <a:pt x="213" y="76"/>
                  </a:lnTo>
                  <a:lnTo>
                    <a:pt x="134" y="99"/>
                  </a:lnTo>
                  <a:lnTo>
                    <a:pt x="61" y="124"/>
                  </a:lnTo>
                  <a:lnTo>
                    <a:pt x="0" y="155"/>
                  </a:lnTo>
                  <a:close/>
                </a:path>
              </a:pathLst>
            </a:custGeom>
            <a:solidFill>
              <a:srgbClr val="000000"/>
            </a:solidFill>
            <a:ln w="9525">
              <a:noFill/>
              <a:round/>
              <a:headEnd/>
              <a:tailEnd/>
            </a:ln>
          </p:spPr>
          <p:txBody>
            <a:bodyPr/>
            <a:lstStyle/>
            <a:p>
              <a:endParaRPr lang="fr-FR"/>
            </a:p>
          </p:txBody>
        </p:sp>
        <p:sp>
          <p:nvSpPr>
            <p:cNvPr id="480919" name="Freeform 35"/>
            <p:cNvSpPr>
              <a:spLocks/>
            </p:cNvSpPr>
            <p:nvPr/>
          </p:nvSpPr>
          <p:spPr bwMode="auto">
            <a:xfrm>
              <a:off x="1700" y="1297"/>
              <a:ext cx="73" cy="24"/>
            </a:xfrm>
            <a:custGeom>
              <a:avLst/>
              <a:gdLst>
                <a:gd name="T0" fmla="*/ 0 w 952"/>
                <a:gd name="T1" fmla="*/ 0 h 318"/>
                <a:gd name="T2" fmla="*/ 0 w 952"/>
                <a:gd name="T3" fmla="*/ 0 h 318"/>
                <a:gd name="T4" fmla="*/ 0 w 952"/>
                <a:gd name="T5" fmla="*/ 0 h 318"/>
                <a:gd name="T6" fmla="*/ 0 w 952"/>
                <a:gd name="T7" fmla="*/ 0 h 318"/>
                <a:gd name="T8" fmla="*/ 0 w 952"/>
                <a:gd name="T9" fmla="*/ 0 h 318"/>
                <a:gd name="T10" fmla="*/ 0 w 952"/>
                <a:gd name="T11" fmla="*/ 0 h 318"/>
                <a:gd name="T12" fmla="*/ 0 w 952"/>
                <a:gd name="T13" fmla="*/ 0 h 318"/>
                <a:gd name="T14" fmla="*/ 0 w 952"/>
                <a:gd name="T15" fmla="*/ 0 h 318"/>
                <a:gd name="T16" fmla="*/ 0 w 952"/>
                <a:gd name="T17" fmla="*/ 0 h 318"/>
                <a:gd name="T18" fmla="*/ 0 w 952"/>
                <a:gd name="T19" fmla="*/ 0 h 318"/>
                <a:gd name="T20" fmla="*/ 0 w 952"/>
                <a:gd name="T21" fmla="*/ 0 h 318"/>
                <a:gd name="T22" fmla="*/ 0 w 952"/>
                <a:gd name="T23" fmla="*/ 0 h 318"/>
                <a:gd name="T24" fmla="*/ 0 w 952"/>
                <a:gd name="T25" fmla="*/ 0 h 318"/>
                <a:gd name="T26" fmla="*/ 0 w 952"/>
                <a:gd name="T27" fmla="*/ 0 h 318"/>
                <a:gd name="T28" fmla="*/ 0 w 952"/>
                <a:gd name="T29" fmla="*/ 0 h 318"/>
                <a:gd name="T30" fmla="*/ 0 w 952"/>
                <a:gd name="T31" fmla="*/ 0 h 318"/>
                <a:gd name="T32" fmla="*/ 0 w 952"/>
                <a:gd name="T33" fmla="*/ 0 h 318"/>
                <a:gd name="T34" fmla="*/ 0 w 952"/>
                <a:gd name="T35" fmla="*/ 0 h 318"/>
                <a:gd name="T36" fmla="*/ 0 w 952"/>
                <a:gd name="T37" fmla="*/ 0 h 318"/>
                <a:gd name="T38" fmla="*/ 0 w 952"/>
                <a:gd name="T39" fmla="*/ 0 h 318"/>
                <a:gd name="T40" fmla="*/ 0 w 952"/>
                <a:gd name="T41" fmla="*/ 0 h 318"/>
                <a:gd name="T42" fmla="*/ 0 w 952"/>
                <a:gd name="T43" fmla="*/ 0 h 318"/>
                <a:gd name="T44" fmla="*/ 0 w 952"/>
                <a:gd name="T45" fmla="*/ 0 h 318"/>
                <a:gd name="T46" fmla="*/ 0 w 952"/>
                <a:gd name="T47" fmla="*/ 0 h 318"/>
                <a:gd name="T48" fmla="*/ 0 w 952"/>
                <a:gd name="T49" fmla="*/ 0 h 318"/>
                <a:gd name="T50" fmla="*/ 0 w 952"/>
                <a:gd name="T51" fmla="*/ 0 h 318"/>
                <a:gd name="T52" fmla="*/ 0 w 952"/>
                <a:gd name="T53" fmla="*/ 0 h 318"/>
                <a:gd name="T54" fmla="*/ 0 w 952"/>
                <a:gd name="T55" fmla="*/ 0 h 318"/>
                <a:gd name="T56" fmla="*/ 0 w 952"/>
                <a:gd name="T57" fmla="*/ 0 h 318"/>
                <a:gd name="T58" fmla="*/ 0 w 952"/>
                <a:gd name="T59" fmla="*/ 0 h 318"/>
                <a:gd name="T60" fmla="*/ 0 w 952"/>
                <a:gd name="T61" fmla="*/ 0 h 318"/>
                <a:gd name="T62" fmla="*/ 0 w 952"/>
                <a:gd name="T63" fmla="*/ 0 h 318"/>
                <a:gd name="T64" fmla="*/ 0 w 952"/>
                <a:gd name="T65" fmla="*/ 0 h 318"/>
                <a:gd name="T66" fmla="*/ 0 w 952"/>
                <a:gd name="T67" fmla="*/ 0 h 318"/>
                <a:gd name="T68" fmla="*/ 0 w 952"/>
                <a:gd name="T69" fmla="*/ 0 h 318"/>
                <a:gd name="T70" fmla="*/ 0 w 952"/>
                <a:gd name="T71" fmla="*/ 0 h 31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52"/>
                <a:gd name="T109" fmla="*/ 0 h 318"/>
                <a:gd name="T110" fmla="*/ 952 w 952"/>
                <a:gd name="T111" fmla="*/ 318 h 31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52" h="318">
                  <a:moveTo>
                    <a:pt x="8" y="222"/>
                  </a:moveTo>
                  <a:lnTo>
                    <a:pt x="13" y="223"/>
                  </a:lnTo>
                  <a:lnTo>
                    <a:pt x="30" y="227"/>
                  </a:lnTo>
                  <a:lnTo>
                    <a:pt x="56" y="233"/>
                  </a:lnTo>
                  <a:lnTo>
                    <a:pt x="91" y="239"/>
                  </a:lnTo>
                  <a:lnTo>
                    <a:pt x="133" y="243"/>
                  </a:lnTo>
                  <a:lnTo>
                    <a:pt x="184" y="248"/>
                  </a:lnTo>
                  <a:lnTo>
                    <a:pt x="240" y="249"/>
                  </a:lnTo>
                  <a:lnTo>
                    <a:pt x="303" y="248"/>
                  </a:lnTo>
                  <a:lnTo>
                    <a:pt x="368" y="241"/>
                  </a:lnTo>
                  <a:lnTo>
                    <a:pt x="439" y="230"/>
                  </a:lnTo>
                  <a:lnTo>
                    <a:pt x="510" y="212"/>
                  </a:lnTo>
                  <a:lnTo>
                    <a:pt x="584" y="188"/>
                  </a:lnTo>
                  <a:lnTo>
                    <a:pt x="659" y="155"/>
                  </a:lnTo>
                  <a:lnTo>
                    <a:pt x="734" y="113"/>
                  </a:lnTo>
                  <a:lnTo>
                    <a:pt x="809" y="62"/>
                  </a:lnTo>
                  <a:lnTo>
                    <a:pt x="881" y="0"/>
                  </a:lnTo>
                  <a:lnTo>
                    <a:pt x="952" y="9"/>
                  </a:lnTo>
                  <a:lnTo>
                    <a:pt x="947" y="13"/>
                  </a:lnTo>
                  <a:lnTo>
                    <a:pt x="934" y="26"/>
                  </a:lnTo>
                  <a:lnTo>
                    <a:pt x="913" y="47"/>
                  </a:lnTo>
                  <a:lnTo>
                    <a:pt x="884" y="74"/>
                  </a:lnTo>
                  <a:lnTo>
                    <a:pt x="847" y="104"/>
                  </a:lnTo>
                  <a:lnTo>
                    <a:pt x="802" y="139"/>
                  </a:lnTo>
                  <a:lnTo>
                    <a:pt x="752" y="172"/>
                  </a:lnTo>
                  <a:lnTo>
                    <a:pt x="693" y="207"/>
                  </a:lnTo>
                  <a:lnTo>
                    <a:pt x="627" y="238"/>
                  </a:lnTo>
                  <a:lnTo>
                    <a:pt x="556" y="266"/>
                  </a:lnTo>
                  <a:lnTo>
                    <a:pt x="478" y="291"/>
                  </a:lnTo>
                  <a:lnTo>
                    <a:pt x="393" y="309"/>
                  </a:lnTo>
                  <a:lnTo>
                    <a:pt x="304" y="318"/>
                  </a:lnTo>
                  <a:lnTo>
                    <a:pt x="208" y="318"/>
                  </a:lnTo>
                  <a:lnTo>
                    <a:pt x="106" y="307"/>
                  </a:lnTo>
                  <a:lnTo>
                    <a:pt x="0" y="285"/>
                  </a:lnTo>
                  <a:lnTo>
                    <a:pt x="8" y="222"/>
                  </a:lnTo>
                  <a:close/>
                </a:path>
              </a:pathLst>
            </a:custGeom>
            <a:solidFill>
              <a:srgbClr val="000000"/>
            </a:solidFill>
            <a:ln w="9525">
              <a:noFill/>
              <a:round/>
              <a:headEnd/>
              <a:tailEnd/>
            </a:ln>
          </p:spPr>
          <p:txBody>
            <a:bodyPr/>
            <a:lstStyle/>
            <a:p>
              <a:endParaRPr lang="fr-FR"/>
            </a:p>
          </p:txBody>
        </p:sp>
        <p:sp>
          <p:nvSpPr>
            <p:cNvPr id="480920" name="Freeform 36"/>
            <p:cNvSpPr>
              <a:spLocks/>
            </p:cNvSpPr>
            <p:nvPr/>
          </p:nvSpPr>
          <p:spPr bwMode="auto">
            <a:xfrm>
              <a:off x="1769" y="1293"/>
              <a:ext cx="13" cy="18"/>
            </a:xfrm>
            <a:custGeom>
              <a:avLst/>
              <a:gdLst>
                <a:gd name="T0" fmla="*/ 0 w 162"/>
                <a:gd name="T1" fmla="*/ 0 h 227"/>
                <a:gd name="T2" fmla="*/ 0 w 162"/>
                <a:gd name="T3" fmla="*/ 0 h 227"/>
                <a:gd name="T4" fmla="*/ 0 w 162"/>
                <a:gd name="T5" fmla="*/ 0 h 227"/>
                <a:gd name="T6" fmla="*/ 0 w 162"/>
                <a:gd name="T7" fmla="*/ 0 h 227"/>
                <a:gd name="T8" fmla="*/ 0 w 162"/>
                <a:gd name="T9" fmla="*/ 0 h 227"/>
                <a:gd name="T10" fmla="*/ 0 w 162"/>
                <a:gd name="T11" fmla="*/ 0 h 227"/>
                <a:gd name="T12" fmla="*/ 0 w 162"/>
                <a:gd name="T13" fmla="*/ 0 h 227"/>
                <a:gd name="T14" fmla="*/ 0 w 162"/>
                <a:gd name="T15" fmla="*/ 0 h 227"/>
                <a:gd name="T16" fmla="*/ 0 w 162"/>
                <a:gd name="T17" fmla="*/ 0 h 227"/>
                <a:gd name="T18" fmla="*/ 0 w 162"/>
                <a:gd name="T19" fmla="*/ 0 h 227"/>
                <a:gd name="T20" fmla="*/ 0 w 162"/>
                <a:gd name="T21" fmla="*/ 0 h 227"/>
                <a:gd name="T22" fmla="*/ 0 w 162"/>
                <a:gd name="T23" fmla="*/ 0 h 227"/>
                <a:gd name="T24" fmla="*/ 0 w 162"/>
                <a:gd name="T25" fmla="*/ 0 h 227"/>
                <a:gd name="T26" fmla="*/ 0 w 162"/>
                <a:gd name="T27" fmla="*/ 0 h 227"/>
                <a:gd name="T28" fmla="*/ 0 w 162"/>
                <a:gd name="T29" fmla="*/ 0 h 227"/>
                <a:gd name="T30" fmla="*/ 0 w 162"/>
                <a:gd name="T31" fmla="*/ 0 h 227"/>
                <a:gd name="T32" fmla="*/ 0 w 162"/>
                <a:gd name="T33" fmla="*/ 0 h 227"/>
                <a:gd name="T34" fmla="*/ 0 w 162"/>
                <a:gd name="T35" fmla="*/ 0 h 227"/>
                <a:gd name="T36" fmla="*/ 0 w 162"/>
                <a:gd name="T37" fmla="*/ 0 h 227"/>
                <a:gd name="T38" fmla="*/ 0 w 162"/>
                <a:gd name="T39" fmla="*/ 0 h 227"/>
                <a:gd name="T40" fmla="*/ 0 w 162"/>
                <a:gd name="T41" fmla="*/ 0 h 227"/>
                <a:gd name="T42" fmla="*/ 0 w 162"/>
                <a:gd name="T43" fmla="*/ 0 h 227"/>
                <a:gd name="T44" fmla="*/ 0 w 162"/>
                <a:gd name="T45" fmla="*/ 0 h 227"/>
                <a:gd name="T46" fmla="*/ 0 w 162"/>
                <a:gd name="T47" fmla="*/ 0 h 227"/>
                <a:gd name="T48" fmla="*/ 0 w 162"/>
                <a:gd name="T49" fmla="*/ 0 h 227"/>
                <a:gd name="T50" fmla="*/ 0 w 162"/>
                <a:gd name="T51" fmla="*/ 0 h 227"/>
                <a:gd name="T52" fmla="*/ 0 w 162"/>
                <a:gd name="T53" fmla="*/ 0 h 227"/>
                <a:gd name="T54" fmla="*/ 0 w 162"/>
                <a:gd name="T55" fmla="*/ 0 h 227"/>
                <a:gd name="T56" fmla="*/ 0 w 162"/>
                <a:gd name="T57" fmla="*/ 0 h 227"/>
                <a:gd name="T58" fmla="*/ 0 w 162"/>
                <a:gd name="T59" fmla="*/ 0 h 227"/>
                <a:gd name="T60" fmla="*/ 0 w 162"/>
                <a:gd name="T61" fmla="*/ 0 h 227"/>
                <a:gd name="T62" fmla="*/ 0 w 162"/>
                <a:gd name="T63" fmla="*/ 0 h 227"/>
                <a:gd name="T64" fmla="*/ 0 w 162"/>
                <a:gd name="T65" fmla="*/ 0 h 227"/>
                <a:gd name="T66" fmla="*/ 0 w 162"/>
                <a:gd name="T67" fmla="*/ 0 h 227"/>
                <a:gd name="T68" fmla="*/ 0 w 162"/>
                <a:gd name="T69" fmla="*/ 0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227"/>
                <a:gd name="T107" fmla="*/ 162 w 162"/>
                <a:gd name="T108" fmla="*/ 227 h 2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227">
                  <a:moveTo>
                    <a:pt x="0" y="37"/>
                  </a:moveTo>
                  <a:lnTo>
                    <a:pt x="2" y="40"/>
                  </a:lnTo>
                  <a:lnTo>
                    <a:pt x="6" y="43"/>
                  </a:lnTo>
                  <a:lnTo>
                    <a:pt x="12" y="51"/>
                  </a:lnTo>
                  <a:lnTo>
                    <a:pt x="17" y="57"/>
                  </a:lnTo>
                  <a:lnTo>
                    <a:pt x="24" y="67"/>
                  </a:lnTo>
                  <a:lnTo>
                    <a:pt x="31" y="77"/>
                  </a:lnTo>
                  <a:lnTo>
                    <a:pt x="39" y="89"/>
                  </a:lnTo>
                  <a:lnTo>
                    <a:pt x="48" y="103"/>
                  </a:lnTo>
                  <a:lnTo>
                    <a:pt x="56" y="117"/>
                  </a:lnTo>
                  <a:lnTo>
                    <a:pt x="63" y="132"/>
                  </a:lnTo>
                  <a:lnTo>
                    <a:pt x="72" y="150"/>
                  </a:lnTo>
                  <a:lnTo>
                    <a:pt x="79" y="167"/>
                  </a:lnTo>
                  <a:lnTo>
                    <a:pt x="86" y="187"/>
                  </a:lnTo>
                  <a:lnTo>
                    <a:pt x="92" y="206"/>
                  </a:lnTo>
                  <a:lnTo>
                    <a:pt x="98" y="227"/>
                  </a:lnTo>
                  <a:lnTo>
                    <a:pt x="162" y="193"/>
                  </a:lnTo>
                  <a:lnTo>
                    <a:pt x="161" y="191"/>
                  </a:lnTo>
                  <a:lnTo>
                    <a:pt x="159" y="187"/>
                  </a:lnTo>
                  <a:lnTo>
                    <a:pt x="156" y="179"/>
                  </a:lnTo>
                  <a:lnTo>
                    <a:pt x="152" y="171"/>
                  </a:lnTo>
                  <a:lnTo>
                    <a:pt x="147" y="159"/>
                  </a:lnTo>
                  <a:lnTo>
                    <a:pt x="141" y="147"/>
                  </a:lnTo>
                  <a:lnTo>
                    <a:pt x="134" y="132"/>
                  </a:lnTo>
                  <a:lnTo>
                    <a:pt x="128" y="119"/>
                  </a:lnTo>
                  <a:lnTo>
                    <a:pt x="119" y="103"/>
                  </a:lnTo>
                  <a:lnTo>
                    <a:pt x="111" y="86"/>
                  </a:lnTo>
                  <a:lnTo>
                    <a:pt x="102" y="70"/>
                  </a:lnTo>
                  <a:lnTo>
                    <a:pt x="94" y="55"/>
                  </a:lnTo>
                  <a:lnTo>
                    <a:pt x="85" y="38"/>
                  </a:lnTo>
                  <a:lnTo>
                    <a:pt x="75" y="24"/>
                  </a:lnTo>
                  <a:lnTo>
                    <a:pt x="67" y="11"/>
                  </a:lnTo>
                  <a:lnTo>
                    <a:pt x="59" y="0"/>
                  </a:lnTo>
                  <a:lnTo>
                    <a:pt x="0" y="37"/>
                  </a:lnTo>
                  <a:close/>
                </a:path>
              </a:pathLst>
            </a:custGeom>
            <a:solidFill>
              <a:srgbClr val="000000"/>
            </a:solidFill>
            <a:ln w="9525">
              <a:noFill/>
              <a:round/>
              <a:headEnd/>
              <a:tailEnd/>
            </a:ln>
          </p:spPr>
          <p:txBody>
            <a:bodyPr/>
            <a:lstStyle/>
            <a:p>
              <a:endParaRPr lang="fr-FR"/>
            </a:p>
          </p:txBody>
        </p:sp>
        <p:sp>
          <p:nvSpPr>
            <p:cNvPr id="480921" name="Freeform 37"/>
            <p:cNvSpPr>
              <a:spLocks/>
            </p:cNvSpPr>
            <p:nvPr/>
          </p:nvSpPr>
          <p:spPr bwMode="auto">
            <a:xfrm>
              <a:off x="1755" y="1334"/>
              <a:ext cx="84" cy="58"/>
            </a:xfrm>
            <a:custGeom>
              <a:avLst/>
              <a:gdLst>
                <a:gd name="T0" fmla="*/ 0 w 1096"/>
                <a:gd name="T1" fmla="*/ 0 h 765"/>
                <a:gd name="T2" fmla="*/ 0 w 1096"/>
                <a:gd name="T3" fmla="*/ 0 h 765"/>
                <a:gd name="T4" fmla="*/ 0 w 1096"/>
                <a:gd name="T5" fmla="*/ 0 h 765"/>
                <a:gd name="T6" fmla="*/ 0 w 1096"/>
                <a:gd name="T7" fmla="*/ 0 h 765"/>
                <a:gd name="T8" fmla="*/ 0 w 1096"/>
                <a:gd name="T9" fmla="*/ 0 h 765"/>
                <a:gd name="T10" fmla="*/ 0 w 1096"/>
                <a:gd name="T11" fmla="*/ 0 h 765"/>
                <a:gd name="T12" fmla="*/ 0 w 1096"/>
                <a:gd name="T13" fmla="*/ 0 h 765"/>
                <a:gd name="T14" fmla="*/ 0 w 1096"/>
                <a:gd name="T15" fmla="*/ 0 h 765"/>
                <a:gd name="T16" fmla="*/ 0 w 1096"/>
                <a:gd name="T17" fmla="*/ 0 h 765"/>
                <a:gd name="T18" fmla="*/ 0 w 1096"/>
                <a:gd name="T19" fmla="*/ 0 h 765"/>
                <a:gd name="T20" fmla="*/ 0 w 1096"/>
                <a:gd name="T21" fmla="*/ 0 h 765"/>
                <a:gd name="T22" fmla="*/ 0 w 1096"/>
                <a:gd name="T23" fmla="*/ 0 h 765"/>
                <a:gd name="T24" fmla="*/ 0 w 1096"/>
                <a:gd name="T25" fmla="*/ 0 h 765"/>
                <a:gd name="T26" fmla="*/ 0 w 1096"/>
                <a:gd name="T27" fmla="*/ 0 h 765"/>
                <a:gd name="T28" fmla="*/ 0 w 1096"/>
                <a:gd name="T29" fmla="*/ 0 h 765"/>
                <a:gd name="T30" fmla="*/ 0 w 1096"/>
                <a:gd name="T31" fmla="*/ 0 h 765"/>
                <a:gd name="T32" fmla="*/ 0 w 1096"/>
                <a:gd name="T33" fmla="*/ 0 h 765"/>
                <a:gd name="T34" fmla="*/ 0 w 1096"/>
                <a:gd name="T35" fmla="*/ 0 h 765"/>
                <a:gd name="T36" fmla="*/ 0 w 1096"/>
                <a:gd name="T37" fmla="*/ 0 h 765"/>
                <a:gd name="T38" fmla="*/ 0 w 1096"/>
                <a:gd name="T39" fmla="*/ 0 h 765"/>
                <a:gd name="T40" fmla="*/ 0 w 1096"/>
                <a:gd name="T41" fmla="*/ 0 h 765"/>
                <a:gd name="T42" fmla="*/ 0 w 1096"/>
                <a:gd name="T43" fmla="*/ 0 h 765"/>
                <a:gd name="T44" fmla="*/ 0 w 1096"/>
                <a:gd name="T45" fmla="*/ 0 h 765"/>
                <a:gd name="T46" fmla="*/ 0 w 1096"/>
                <a:gd name="T47" fmla="*/ 0 h 765"/>
                <a:gd name="T48" fmla="*/ 0 w 1096"/>
                <a:gd name="T49" fmla="*/ 0 h 765"/>
                <a:gd name="T50" fmla="*/ 0 w 1096"/>
                <a:gd name="T51" fmla="*/ 0 h 765"/>
                <a:gd name="T52" fmla="*/ 0 w 1096"/>
                <a:gd name="T53" fmla="*/ 0 h 765"/>
                <a:gd name="T54" fmla="*/ 0 w 1096"/>
                <a:gd name="T55" fmla="*/ 0 h 765"/>
                <a:gd name="T56" fmla="*/ 0 w 1096"/>
                <a:gd name="T57" fmla="*/ 0 h 765"/>
                <a:gd name="T58" fmla="*/ 0 w 1096"/>
                <a:gd name="T59" fmla="*/ 0 h 765"/>
                <a:gd name="T60" fmla="*/ 0 w 1096"/>
                <a:gd name="T61" fmla="*/ 0 h 765"/>
                <a:gd name="T62" fmla="*/ 0 w 1096"/>
                <a:gd name="T63" fmla="*/ 0 h 765"/>
                <a:gd name="T64" fmla="*/ 0 w 1096"/>
                <a:gd name="T65" fmla="*/ 0 h 765"/>
                <a:gd name="T66" fmla="*/ 0 w 1096"/>
                <a:gd name="T67" fmla="*/ 0 h 765"/>
                <a:gd name="T68" fmla="*/ 0 w 1096"/>
                <a:gd name="T69" fmla="*/ 0 h 765"/>
                <a:gd name="T70" fmla="*/ 0 w 1096"/>
                <a:gd name="T71" fmla="*/ 0 h 765"/>
                <a:gd name="T72" fmla="*/ 0 w 1096"/>
                <a:gd name="T73" fmla="*/ 0 h 765"/>
                <a:gd name="T74" fmla="*/ 0 w 1096"/>
                <a:gd name="T75" fmla="*/ 0 h 765"/>
                <a:gd name="T76" fmla="*/ 0 w 1096"/>
                <a:gd name="T77" fmla="*/ 0 h 765"/>
                <a:gd name="T78" fmla="*/ 0 w 1096"/>
                <a:gd name="T79" fmla="*/ 0 h 765"/>
                <a:gd name="T80" fmla="*/ 0 w 1096"/>
                <a:gd name="T81" fmla="*/ 0 h 765"/>
                <a:gd name="T82" fmla="*/ 0 w 1096"/>
                <a:gd name="T83" fmla="*/ 0 h 765"/>
                <a:gd name="T84" fmla="*/ 0 w 1096"/>
                <a:gd name="T85" fmla="*/ 0 h 765"/>
                <a:gd name="T86" fmla="*/ 0 w 1096"/>
                <a:gd name="T87" fmla="*/ 0 h 765"/>
                <a:gd name="T88" fmla="*/ 0 w 1096"/>
                <a:gd name="T89" fmla="*/ 0 h 765"/>
                <a:gd name="T90" fmla="*/ 0 w 1096"/>
                <a:gd name="T91" fmla="*/ 0 h 765"/>
                <a:gd name="T92" fmla="*/ 0 w 1096"/>
                <a:gd name="T93" fmla="*/ 0 h 765"/>
                <a:gd name="T94" fmla="*/ 0 w 1096"/>
                <a:gd name="T95" fmla="*/ 0 h 76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96"/>
                <a:gd name="T145" fmla="*/ 0 h 765"/>
                <a:gd name="T146" fmla="*/ 1096 w 1096"/>
                <a:gd name="T147" fmla="*/ 765 h 76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96" h="765">
                  <a:moveTo>
                    <a:pt x="1082" y="0"/>
                  </a:moveTo>
                  <a:lnTo>
                    <a:pt x="1073" y="0"/>
                  </a:lnTo>
                  <a:lnTo>
                    <a:pt x="1050" y="2"/>
                  </a:lnTo>
                  <a:lnTo>
                    <a:pt x="1013" y="4"/>
                  </a:lnTo>
                  <a:lnTo>
                    <a:pt x="965" y="8"/>
                  </a:lnTo>
                  <a:lnTo>
                    <a:pt x="907" y="12"/>
                  </a:lnTo>
                  <a:lnTo>
                    <a:pt x="842" y="16"/>
                  </a:lnTo>
                  <a:lnTo>
                    <a:pt x="770" y="22"/>
                  </a:lnTo>
                  <a:lnTo>
                    <a:pt x="695" y="29"/>
                  </a:lnTo>
                  <a:lnTo>
                    <a:pt x="616" y="37"/>
                  </a:lnTo>
                  <a:lnTo>
                    <a:pt x="538" y="45"/>
                  </a:lnTo>
                  <a:lnTo>
                    <a:pt x="459" y="54"/>
                  </a:lnTo>
                  <a:lnTo>
                    <a:pt x="386" y="64"/>
                  </a:lnTo>
                  <a:lnTo>
                    <a:pt x="316" y="74"/>
                  </a:lnTo>
                  <a:lnTo>
                    <a:pt x="254" y="86"/>
                  </a:lnTo>
                  <a:lnTo>
                    <a:pt x="201" y="98"/>
                  </a:lnTo>
                  <a:lnTo>
                    <a:pt x="158" y="110"/>
                  </a:lnTo>
                  <a:lnTo>
                    <a:pt x="152" y="114"/>
                  </a:lnTo>
                  <a:lnTo>
                    <a:pt x="146" y="124"/>
                  </a:lnTo>
                  <a:lnTo>
                    <a:pt x="139" y="140"/>
                  </a:lnTo>
                  <a:lnTo>
                    <a:pt x="131" y="162"/>
                  </a:lnTo>
                  <a:lnTo>
                    <a:pt x="120" y="189"/>
                  </a:lnTo>
                  <a:lnTo>
                    <a:pt x="110" y="220"/>
                  </a:lnTo>
                  <a:lnTo>
                    <a:pt x="99" y="257"/>
                  </a:lnTo>
                  <a:lnTo>
                    <a:pt x="88" y="298"/>
                  </a:lnTo>
                  <a:lnTo>
                    <a:pt x="76" y="343"/>
                  </a:lnTo>
                  <a:lnTo>
                    <a:pt x="65" y="392"/>
                  </a:lnTo>
                  <a:lnTo>
                    <a:pt x="52" y="444"/>
                  </a:lnTo>
                  <a:lnTo>
                    <a:pt x="41" y="500"/>
                  </a:lnTo>
                  <a:lnTo>
                    <a:pt x="30" y="559"/>
                  </a:lnTo>
                  <a:lnTo>
                    <a:pt x="19" y="620"/>
                  </a:lnTo>
                  <a:lnTo>
                    <a:pt x="9" y="684"/>
                  </a:lnTo>
                  <a:lnTo>
                    <a:pt x="0" y="752"/>
                  </a:lnTo>
                  <a:lnTo>
                    <a:pt x="0" y="755"/>
                  </a:lnTo>
                  <a:lnTo>
                    <a:pt x="2" y="758"/>
                  </a:lnTo>
                  <a:lnTo>
                    <a:pt x="5" y="760"/>
                  </a:lnTo>
                  <a:lnTo>
                    <a:pt x="10" y="762"/>
                  </a:lnTo>
                  <a:lnTo>
                    <a:pt x="15" y="763"/>
                  </a:lnTo>
                  <a:lnTo>
                    <a:pt x="23" y="764"/>
                  </a:lnTo>
                  <a:lnTo>
                    <a:pt x="30" y="764"/>
                  </a:lnTo>
                  <a:lnTo>
                    <a:pt x="37" y="765"/>
                  </a:lnTo>
                  <a:lnTo>
                    <a:pt x="44" y="764"/>
                  </a:lnTo>
                  <a:lnTo>
                    <a:pt x="51" y="763"/>
                  </a:lnTo>
                  <a:lnTo>
                    <a:pt x="58" y="762"/>
                  </a:lnTo>
                  <a:lnTo>
                    <a:pt x="64" y="762"/>
                  </a:lnTo>
                  <a:lnTo>
                    <a:pt x="69" y="761"/>
                  </a:lnTo>
                  <a:lnTo>
                    <a:pt x="73" y="761"/>
                  </a:lnTo>
                  <a:lnTo>
                    <a:pt x="76" y="761"/>
                  </a:lnTo>
                  <a:lnTo>
                    <a:pt x="77" y="761"/>
                  </a:lnTo>
                  <a:lnTo>
                    <a:pt x="77" y="755"/>
                  </a:lnTo>
                  <a:lnTo>
                    <a:pt x="80" y="736"/>
                  </a:lnTo>
                  <a:lnTo>
                    <a:pt x="83" y="709"/>
                  </a:lnTo>
                  <a:lnTo>
                    <a:pt x="88" y="673"/>
                  </a:lnTo>
                  <a:lnTo>
                    <a:pt x="96" y="630"/>
                  </a:lnTo>
                  <a:lnTo>
                    <a:pt x="102" y="583"/>
                  </a:lnTo>
                  <a:lnTo>
                    <a:pt x="111" y="532"/>
                  </a:lnTo>
                  <a:lnTo>
                    <a:pt x="120" y="479"/>
                  </a:lnTo>
                  <a:lnTo>
                    <a:pt x="129" y="424"/>
                  </a:lnTo>
                  <a:lnTo>
                    <a:pt x="139" y="371"/>
                  </a:lnTo>
                  <a:lnTo>
                    <a:pt x="148" y="320"/>
                  </a:lnTo>
                  <a:lnTo>
                    <a:pt x="159" y="274"/>
                  </a:lnTo>
                  <a:lnTo>
                    <a:pt x="168" y="232"/>
                  </a:lnTo>
                  <a:lnTo>
                    <a:pt x="177" y="197"/>
                  </a:lnTo>
                  <a:lnTo>
                    <a:pt x="184" y="169"/>
                  </a:lnTo>
                  <a:lnTo>
                    <a:pt x="194" y="154"/>
                  </a:lnTo>
                  <a:lnTo>
                    <a:pt x="198" y="151"/>
                  </a:lnTo>
                  <a:lnTo>
                    <a:pt x="209" y="147"/>
                  </a:lnTo>
                  <a:lnTo>
                    <a:pt x="227" y="142"/>
                  </a:lnTo>
                  <a:lnTo>
                    <a:pt x="251" y="137"/>
                  </a:lnTo>
                  <a:lnTo>
                    <a:pt x="283" y="131"/>
                  </a:lnTo>
                  <a:lnTo>
                    <a:pt x="321" y="125"/>
                  </a:lnTo>
                  <a:lnTo>
                    <a:pt x="366" y="119"/>
                  </a:lnTo>
                  <a:lnTo>
                    <a:pt x="419" y="114"/>
                  </a:lnTo>
                  <a:lnTo>
                    <a:pt x="477" y="107"/>
                  </a:lnTo>
                  <a:lnTo>
                    <a:pt x="543" y="101"/>
                  </a:lnTo>
                  <a:lnTo>
                    <a:pt x="616" y="96"/>
                  </a:lnTo>
                  <a:lnTo>
                    <a:pt x="696" y="92"/>
                  </a:lnTo>
                  <a:lnTo>
                    <a:pt x="782" y="88"/>
                  </a:lnTo>
                  <a:lnTo>
                    <a:pt x="877" y="85"/>
                  </a:lnTo>
                  <a:lnTo>
                    <a:pt x="978" y="83"/>
                  </a:lnTo>
                  <a:lnTo>
                    <a:pt x="1087" y="83"/>
                  </a:lnTo>
                  <a:lnTo>
                    <a:pt x="1090" y="80"/>
                  </a:lnTo>
                  <a:lnTo>
                    <a:pt x="1093" y="78"/>
                  </a:lnTo>
                  <a:lnTo>
                    <a:pt x="1095" y="74"/>
                  </a:lnTo>
                  <a:lnTo>
                    <a:pt x="1096" y="69"/>
                  </a:lnTo>
                  <a:lnTo>
                    <a:pt x="1095" y="62"/>
                  </a:lnTo>
                  <a:lnTo>
                    <a:pt x="1095" y="56"/>
                  </a:lnTo>
                  <a:lnTo>
                    <a:pt x="1095" y="48"/>
                  </a:lnTo>
                  <a:lnTo>
                    <a:pt x="1094" y="42"/>
                  </a:lnTo>
                  <a:lnTo>
                    <a:pt x="1092" y="32"/>
                  </a:lnTo>
                  <a:lnTo>
                    <a:pt x="1090" y="25"/>
                  </a:lnTo>
                  <a:lnTo>
                    <a:pt x="1088" y="18"/>
                  </a:lnTo>
                  <a:lnTo>
                    <a:pt x="1086" y="12"/>
                  </a:lnTo>
                  <a:lnTo>
                    <a:pt x="1084" y="7"/>
                  </a:lnTo>
                  <a:lnTo>
                    <a:pt x="1083" y="3"/>
                  </a:lnTo>
                  <a:lnTo>
                    <a:pt x="1082" y="0"/>
                  </a:lnTo>
                  <a:close/>
                </a:path>
              </a:pathLst>
            </a:custGeom>
            <a:solidFill>
              <a:srgbClr val="000000"/>
            </a:solidFill>
            <a:ln w="9525">
              <a:noFill/>
              <a:round/>
              <a:headEnd/>
              <a:tailEnd/>
            </a:ln>
          </p:spPr>
          <p:txBody>
            <a:bodyPr/>
            <a:lstStyle/>
            <a:p>
              <a:endParaRPr lang="fr-FR"/>
            </a:p>
          </p:txBody>
        </p:sp>
        <p:sp>
          <p:nvSpPr>
            <p:cNvPr id="480922" name="Freeform 38"/>
            <p:cNvSpPr>
              <a:spLocks/>
            </p:cNvSpPr>
            <p:nvPr/>
          </p:nvSpPr>
          <p:spPr bwMode="auto">
            <a:xfrm>
              <a:off x="1785" y="1302"/>
              <a:ext cx="28" cy="6"/>
            </a:xfrm>
            <a:custGeom>
              <a:avLst/>
              <a:gdLst>
                <a:gd name="T0" fmla="*/ 0 w 372"/>
                <a:gd name="T1" fmla="*/ 0 h 71"/>
                <a:gd name="T2" fmla="*/ 0 w 372"/>
                <a:gd name="T3" fmla="*/ 0 h 71"/>
                <a:gd name="T4" fmla="*/ 0 w 372"/>
                <a:gd name="T5" fmla="*/ 0 h 71"/>
                <a:gd name="T6" fmla="*/ 0 w 372"/>
                <a:gd name="T7" fmla="*/ 0 h 71"/>
                <a:gd name="T8" fmla="*/ 0 w 372"/>
                <a:gd name="T9" fmla="*/ 0 h 71"/>
                <a:gd name="T10" fmla="*/ 0 w 372"/>
                <a:gd name="T11" fmla="*/ 0 h 71"/>
                <a:gd name="T12" fmla="*/ 0 w 372"/>
                <a:gd name="T13" fmla="*/ 0 h 71"/>
                <a:gd name="T14" fmla="*/ 0 w 372"/>
                <a:gd name="T15" fmla="*/ 0 h 71"/>
                <a:gd name="T16" fmla="*/ 0 w 372"/>
                <a:gd name="T17" fmla="*/ 0 h 71"/>
                <a:gd name="T18" fmla="*/ 0 w 372"/>
                <a:gd name="T19" fmla="*/ 0 h 71"/>
                <a:gd name="T20" fmla="*/ 0 w 372"/>
                <a:gd name="T21" fmla="*/ 0 h 71"/>
                <a:gd name="T22" fmla="*/ 0 w 372"/>
                <a:gd name="T23" fmla="*/ 0 h 71"/>
                <a:gd name="T24" fmla="*/ 0 w 372"/>
                <a:gd name="T25" fmla="*/ 0 h 71"/>
                <a:gd name="T26" fmla="*/ 0 w 372"/>
                <a:gd name="T27" fmla="*/ 0 h 71"/>
                <a:gd name="T28" fmla="*/ 0 w 372"/>
                <a:gd name="T29" fmla="*/ 0 h 71"/>
                <a:gd name="T30" fmla="*/ 0 w 372"/>
                <a:gd name="T31" fmla="*/ 0 h 71"/>
                <a:gd name="T32" fmla="*/ 0 w 372"/>
                <a:gd name="T33" fmla="*/ 0 h 71"/>
                <a:gd name="T34" fmla="*/ 0 w 372"/>
                <a:gd name="T35" fmla="*/ 0 h 71"/>
                <a:gd name="T36" fmla="*/ 0 w 372"/>
                <a:gd name="T37" fmla="*/ 0 h 71"/>
                <a:gd name="T38" fmla="*/ 0 w 372"/>
                <a:gd name="T39" fmla="*/ 0 h 71"/>
                <a:gd name="T40" fmla="*/ 0 w 372"/>
                <a:gd name="T41" fmla="*/ 0 h 71"/>
                <a:gd name="T42" fmla="*/ 0 w 372"/>
                <a:gd name="T43" fmla="*/ 0 h 71"/>
                <a:gd name="T44" fmla="*/ 0 w 372"/>
                <a:gd name="T45" fmla="*/ 0 h 71"/>
                <a:gd name="T46" fmla="*/ 0 w 372"/>
                <a:gd name="T47" fmla="*/ 0 h 71"/>
                <a:gd name="T48" fmla="*/ 0 w 372"/>
                <a:gd name="T49" fmla="*/ 0 h 71"/>
                <a:gd name="T50" fmla="*/ 0 w 372"/>
                <a:gd name="T51" fmla="*/ 0 h 71"/>
                <a:gd name="T52" fmla="*/ 0 w 372"/>
                <a:gd name="T53" fmla="*/ 0 h 71"/>
                <a:gd name="T54" fmla="*/ 0 w 372"/>
                <a:gd name="T55" fmla="*/ 0 h 71"/>
                <a:gd name="T56" fmla="*/ 0 w 372"/>
                <a:gd name="T57" fmla="*/ 0 h 71"/>
                <a:gd name="T58" fmla="*/ 0 w 372"/>
                <a:gd name="T59" fmla="*/ 0 h 71"/>
                <a:gd name="T60" fmla="*/ 0 w 372"/>
                <a:gd name="T61" fmla="*/ 0 h 71"/>
                <a:gd name="T62" fmla="*/ 0 w 372"/>
                <a:gd name="T63" fmla="*/ 0 h 71"/>
                <a:gd name="T64" fmla="*/ 0 w 372"/>
                <a:gd name="T65" fmla="*/ 0 h 71"/>
                <a:gd name="T66" fmla="*/ 0 w 372"/>
                <a:gd name="T67" fmla="*/ 0 h 71"/>
                <a:gd name="T68" fmla="*/ 0 w 372"/>
                <a:gd name="T69" fmla="*/ 0 h 71"/>
                <a:gd name="T70" fmla="*/ 0 w 372"/>
                <a:gd name="T71" fmla="*/ 0 h 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72"/>
                <a:gd name="T109" fmla="*/ 0 h 71"/>
                <a:gd name="T110" fmla="*/ 372 w 372"/>
                <a:gd name="T111" fmla="*/ 71 h 7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72" h="71">
                  <a:moveTo>
                    <a:pt x="29" y="23"/>
                  </a:moveTo>
                  <a:lnTo>
                    <a:pt x="30" y="22"/>
                  </a:lnTo>
                  <a:lnTo>
                    <a:pt x="35" y="22"/>
                  </a:lnTo>
                  <a:lnTo>
                    <a:pt x="43" y="21"/>
                  </a:lnTo>
                  <a:lnTo>
                    <a:pt x="56" y="21"/>
                  </a:lnTo>
                  <a:lnTo>
                    <a:pt x="69" y="20"/>
                  </a:lnTo>
                  <a:lnTo>
                    <a:pt x="87" y="20"/>
                  </a:lnTo>
                  <a:lnTo>
                    <a:pt x="105" y="18"/>
                  </a:lnTo>
                  <a:lnTo>
                    <a:pt x="128" y="17"/>
                  </a:lnTo>
                  <a:lnTo>
                    <a:pt x="151" y="16"/>
                  </a:lnTo>
                  <a:lnTo>
                    <a:pt x="175" y="14"/>
                  </a:lnTo>
                  <a:lnTo>
                    <a:pt x="202" y="12"/>
                  </a:lnTo>
                  <a:lnTo>
                    <a:pt x="231" y="10"/>
                  </a:lnTo>
                  <a:lnTo>
                    <a:pt x="260" y="8"/>
                  </a:lnTo>
                  <a:lnTo>
                    <a:pt x="291" y="6"/>
                  </a:lnTo>
                  <a:lnTo>
                    <a:pt x="322" y="3"/>
                  </a:lnTo>
                  <a:lnTo>
                    <a:pt x="353" y="0"/>
                  </a:lnTo>
                  <a:lnTo>
                    <a:pt x="372" y="53"/>
                  </a:lnTo>
                  <a:lnTo>
                    <a:pt x="369" y="53"/>
                  </a:lnTo>
                  <a:lnTo>
                    <a:pt x="360" y="53"/>
                  </a:lnTo>
                  <a:lnTo>
                    <a:pt x="345" y="54"/>
                  </a:lnTo>
                  <a:lnTo>
                    <a:pt x="326" y="56"/>
                  </a:lnTo>
                  <a:lnTo>
                    <a:pt x="303" y="56"/>
                  </a:lnTo>
                  <a:lnTo>
                    <a:pt x="277" y="58"/>
                  </a:lnTo>
                  <a:lnTo>
                    <a:pt x="249" y="59"/>
                  </a:lnTo>
                  <a:lnTo>
                    <a:pt x="220" y="61"/>
                  </a:lnTo>
                  <a:lnTo>
                    <a:pt x="188" y="62"/>
                  </a:lnTo>
                  <a:lnTo>
                    <a:pt x="156" y="63"/>
                  </a:lnTo>
                  <a:lnTo>
                    <a:pt x="125" y="65"/>
                  </a:lnTo>
                  <a:lnTo>
                    <a:pt x="95" y="67"/>
                  </a:lnTo>
                  <a:lnTo>
                    <a:pt x="66" y="68"/>
                  </a:lnTo>
                  <a:lnTo>
                    <a:pt x="41" y="69"/>
                  </a:lnTo>
                  <a:lnTo>
                    <a:pt x="19" y="70"/>
                  </a:lnTo>
                  <a:lnTo>
                    <a:pt x="0" y="71"/>
                  </a:lnTo>
                  <a:lnTo>
                    <a:pt x="29" y="23"/>
                  </a:lnTo>
                  <a:close/>
                </a:path>
              </a:pathLst>
            </a:custGeom>
            <a:solidFill>
              <a:srgbClr val="000000"/>
            </a:solidFill>
            <a:ln w="9525">
              <a:noFill/>
              <a:round/>
              <a:headEnd/>
              <a:tailEnd/>
            </a:ln>
          </p:spPr>
          <p:txBody>
            <a:bodyPr/>
            <a:lstStyle/>
            <a:p>
              <a:endParaRPr lang="fr-FR"/>
            </a:p>
          </p:txBody>
        </p:sp>
        <p:sp>
          <p:nvSpPr>
            <p:cNvPr id="480923" name="Freeform 39"/>
            <p:cNvSpPr>
              <a:spLocks/>
            </p:cNvSpPr>
            <p:nvPr/>
          </p:nvSpPr>
          <p:spPr bwMode="auto">
            <a:xfrm>
              <a:off x="1785" y="1351"/>
              <a:ext cx="55" cy="41"/>
            </a:xfrm>
            <a:custGeom>
              <a:avLst/>
              <a:gdLst>
                <a:gd name="T0" fmla="*/ 0 w 721"/>
                <a:gd name="T1" fmla="*/ 0 h 526"/>
                <a:gd name="T2" fmla="*/ 0 w 721"/>
                <a:gd name="T3" fmla="*/ 0 h 526"/>
                <a:gd name="T4" fmla="*/ 0 w 721"/>
                <a:gd name="T5" fmla="*/ 0 h 526"/>
                <a:gd name="T6" fmla="*/ 0 w 721"/>
                <a:gd name="T7" fmla="*/ 0 h 526"/>
                <a:gd name="T8" fmla="*/ 0 w 721"/>
                <a:gd name="T9" fmla="*/ 0 h 526"/>
                <a:gd name="T10" fmla="*/ 0 w 721"/>
                <a:gd name="T11" fmla="*/ 0 h 526"/>
                <a:gd name="T12" fmla="*/ 0 w 721"/>
                <a:gd name="T13" fmla="*/ 0 h 526"/>
                <a:gd name="T14" fmla="*/ 0 w 721"/>
                <a:gd name="T15" fmla="*/ 0 h 526"/>
                <a:gd name="T16" fmla="*/ 0 w 721"/>
                <a:gd name="T17" fmla="*/ 0 h 526"/>
                <a:gd name="T18" fmla="*/ 0 w 721"/>
                <a:gd name="T19" fmla="*/ 0 h 526"/>
                <a:gd name="T20" fmla="*/ 0 w 721"/>
                <a:gd name="T21" fmla="*/ 0 h 526"/>
                <a:gd name="T22" fmla="*/ 0 w 721"/>
                <a:gd name="T23" fmla="*/ 0 h 526"/>
                <a:gd name="T24" fmla="*/ 0 w 721"/>
                <a:gd name="T25" fmla="*/ 0 h 526"/>
                <a:gd name="T26" fmla="*/ 0 w 721"/>
                <a:gd name="T27" fmla="*/ 0 h 526"/>
                <a:gd name="T28" fmla="*/ 0 w 721"/>
                <a:gd name="T29" fmla="*/ 0 h 526"/>
                <a:gd name="T30" fmla="*/ 0 w 721"/>
                <a:gd name="T31" fmla="*/ 0 h 526"/>
                <a:gd name="T32" fmla="*/ 0 w 721"/>
                <a:gd name="T33" fmla="*/ 0 h 526"/>
                <a:gd name="T34" fmla="*/ 0 w 721"/>
                <a:gd name="T35" fmla="*/ 0 h 526"/>
                <a:gd name="T36" fmla="*/ 0 w 721"/>
                <a:gd name="T37" fmla="*/ 0 h 526"/>
                <a:gd name="T38" fmla="*/ 0 w 721"/>
                <a:gd name="T39" fmla="*/ 0 h 526"/>
                <a:gd name="T40" fmla="*/ 0 w 721"/>
                <a:gd name="T41" fmla="*/ 0 h 526"/>
                <a:gd name="T42" fmla="*/ 0 w 721"/>
                <a:gd name="T43" fmla="*/ 0 h 526"/>
                <a:gd name="T44" fmla="*/ 0 w 721"/>
                <a:gd name="T45" fmla="*/ 0 h 526"/>
                <a:gd name="T46" fmla="*/ 0 w 721"/>
                <a:gd name="T47" fmla="*/ 0 h 526"/>
                <a:gd name="T48" fmla="*/ 0 w 721"/>
                <a:gd name="T49" fmla="*/ 0 h 526"/>
                <a:gd name="T50" fmla="*/ 0 w 721"/>
                <a:gd name="T51" fmla="*/ 0 h 526"/>
                <a:gd name="T52" fmla="*/ 0 w 721"/>
                <a:gd name="T53" fmla="*/ 0 h 526"/>
                <a:gd name="T54" fmla="*/ 0 w 721"/>
                <a:gd name="T55" fmla="*/ 0 h 526"/>
                <a:gd name="T56" fmla="*/ 0 w 721"/>
                <a:gd name="T57" fmla="*/ 0 h 526"/>
                <a:gd name="T58" fmla="*/ 0 w 721"/>
                <a:gd name="T59" fmla="*/ 0 h 526"/>
                <a:gd name="T60" fmla="*/ 0 w 721"/>
                <a:gd name="T61" fmla="*/ 0 h 526"/>
                <a:gd name="T62" fmla="*/ 0 w 721"/>
                <a:gd name="T63" fmla="*/ 0 h 526"/>
                <a:gd name="T64" fmla="*/ 0 w 721"/>
                <a:gd name="T65" fmla="*/ 0 h 526"/>
                <a:gd name="T66" fmla="*/ 0 w 721"/>
                <a:gd name="T67" fmla="*/ 0 h 526"/>
                <a:gd name="T68" fmla="*/ 0 w 721"/>
                <a:gd name="T69" fmla="*/ 0 h 526"/>
                <a:gd name="T70" fmla="*/ 0 w 721"/>
                <a:gd name="T71" fmla="*/ 0 h 526"/>
                <a:gd name="T72" fmla="*/ 0 w 721"/>
                <a:gd name="T73" fmla="*/ 0 h 526"/>
                <a:gd name="T74" fmla="*/ 0 w 721"/>
                <a:gd name="T75" fmla="*/ 0 h 526"/>
                <a:gd name="T76" fmla="*/ 0 w 721"/>
                <a:gd name="T77" fmla="*/ 0 h 526"/>
                <a:gd name="T78" fmla="*/ 0 w 721"/>
                <a:gd name="T79" fmla="*/ 0 h 526"/>
                <a:gd name="T80" fmla="*/ 0 w 721"/>
                <a:gd name="T81" fmla="*/ 0 h 526"/>
                <a:gd name="T82" fmla="*/ 0 w 721"/>
                <a:gd name="T83" fmla="*/ 0 h 526"/>
                <a:gd name="T84" fmla="*/ 0 w 721"/>
                <a:gd name="T85" fmla="*/ 0 h 526"/>
                <a:gd name="T86" fmla="*/ 0 w 721"/>
                <a:gd name="T87" fmla="*/ 0 h 526"/>
                <a:gd name="T88" fmla="*/ 0 w 721"/>
                <a:gd name="T89" fmla="*/ 0 h 526"/>
                <a:gd name="T90" fmla="*/ 0 w 721"/>
                <a:gd name="T91" fmla="*/ 0 h 526"/>
                <a:gd name="T92" fmla="*/ 0 w 721"/>
                <a:gd name="T93" fmla="*/ 0 h 526"/>
                <a:gd name="T94" fmla="*/ 0 w 721"/>
                <a:gd name="T95" fmla="*/ 0 h 526"/>
                <a:gd name="T96" fmla="*/ 0 w 721"/>
                <a:gd name="T97" fmla="*/ 0 h 526"/>
                <a:gd name="T98" fmla="*/ 0 w 721"/>
                <a:gd name="T99" fmla="*/ 0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1"/>
                <a:gd name="T151" fmla="*/ 0 h 526"/>
                <a:gd name="T152" fmla="*/ 721 w 721"/>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1" h="526">
                  <a:moveTo>
                    <a:pt x="0" y="517"/>
                  </a:moveTo>
                  <a:lnTo>
                    <a:pt x="1" y="511"/>
                  </a:lnTo>
                  <a:lnTo>
                    <a:pt x="5" y="494"/>
                  </a:lnTo>
                  <a:lnTo>
                    <a:pt x="13" y="468"/>
                  </a:lnTo>
                  <a:lnTo>
                    <a:pt x="25" y="435"/>
                  </a:lnTo>
                  <a:lnTo>
                    <a:pt x="41" y="394"/>
                  </a:lnTo>
                  <a:lnTo>
                    <a:pt x="64" y="349"/>
                  </a:lnTo>
                  <a:lnTo>
                    <a:pt x="92" y="302"/>
                  </a:lnTo>
                  <a:lnTo>
                    <a:pt x="128" y="254"/>
                  </a:lnTo>
                  <a:lnTo>
                    <a:pt x="169" y="205"/>
                  </a:lnTo>
                  <a:lnTo>
                    <a:pt x="220" y="157"/>
                  </a:lnTo>
                  <a:lnTo>
                    <a:pt x="277" y="113"/>
                  </a:lnTo>
                  <a:lnTo>
                    <a:pt x="346" y="75"/>
                  </a:lnTo>
                  <a:lnTo>
                    <a:pt x="423" y="42"/>
                  </a:lnTo>
                  <a:lnTo>
                    <a:pt x="511" y="17"/>
                  </a:lnTo>
                  <a:lnTo>
                    <a:pt x="610" y="3"/>
                  </a:lnTo>
                  <a:lnTo>
                    <a:pt x="721" y="0"/>
                  </a:lnTo>
                  <a:lnTo>
                    <a:pt x="713" y="45"/>
                  </a:lnTo>
                  <a:lnTo>
                    <a:pt x="707" y="44"/>
                  </a:lnTo>
                  <a:lnTo>
                    <a:pt x="692" y="44"/>
                  </a:lnTo>
                  <a:lnTo>
                    <a:pt x="668" y="45"/>
                  </a:lnTo>
                  <a:lnTo>
                    <a:pt x="637" y="49"/>
                  </a:lnTo>
                  <a:lnTo>
                    <a:pt x="599" y="54"/>
                  </a:lnTo>
                  <a:lnTo>
                    <a:pt x="555" y="63"/>
                  </a:lnTo>
                  <a:lnTo>
                    <a:pt x="508" y="76"/>
                  </a:lnTo>
                  <a:lnTo>
                    <a:pt x="459" y="97"/>
                  </a:lnTo>
                  <a:lnTo>
                    <a:pt x="405" y="119"/>
                  </a:lnTo>
                  <a:lnTo>
                    <a:pt x="353" y="151"/>
                  </a:lnTo>
                  <a:lnTo>
                    <a:pt x="300" y="189"/>
                  </a:lnTo>
                  <a:lnTo>
                    <a:pt x="251" y="237"/>
                  </a:lnTo>
                  <a:lnTo>
                    <a:pt x="201" y="291"/>
                  </a:lnTo>
                  <a:lnTo>
                    <a:pt x="157" y="357"/>
                  </a:lnTo>
                  <a:lnTo>
                    <a:pt x="118" y="433"/>
                  </a:lnTo>
                  <a:lnTo>
                    <a:pt x="86" y="521"/>
                  </a:lnTo>
                  <a:lnTo>
                    <a:pt x="83" y="522"/>
                  </a:lnTo>
                  <a:lnTo>
                    <a:pt x="80" y="524"/>
                  </a:lnTo>
                  <a:lnTo>
                    <a:pt x="74" y="525"/>
                  </a:lnTo>
                  <a:lnTo>
                    <a:pt x="69" y="526"/>
                  </a:lnTo>
                  <a:lnTo>
                    <a:pt x="62" y="526"/>
                  </a:lnTo>
                  <a:lnTo>
                    <a:pt x="56" y="526"/>
                  </a:lnTo>
                  <a:lnTo>
                    <a:pt x="48" y="525"/>
                  </a:lnTo>
                  <a:lnTo>
                    <a:pt x="40" y="524"/>
                  </a:lnTo>
                  <a:lnTo>
                    <a:pt x="33" y="523"/>
                  </a:lnTo>
                  <a:lnTo>
                    <a:pt x="25" y="522"/>
                  </a:lnTo>
                  <a:lnTo>
                    <a:pt x="18" y="521"/>
                  </a:lnTo>
                  <a:lnTo>
                    <a:pt x="13" y="520"/>
                  </a:lnTo>
                  <a:lnTo>
                    <a:pt x="6" y="518"/>
                  </a:lnTo>
                  <a:lnTo>
                    <a:pt x="3" y="517"/>
                  </a:lnTo>
                  <a:lnTo>
                    <a:pt x="0" y="517"/>
                  </a:lnTo>
                  <a:close/>
                </a:path>
              </a:pathLst>
            </a:custGeom>
            <a:solidFill>
              <a:srgbClr val="000000"/>
            </a:solidFill>
            <a:ln w="9525">
              <a:noFill/>
              <a:round/>
              <a:headEnd/>
              <a:tailEnd/>
            </a:ln>
          </p:spPr>
          <p:txBody>
            <a:bodyPr/>
            <a:lstStyle/>
            <a:p>
              <a:endParaRPr lang="fr-FR"/>
            </a:p>
          </p:txBody>
        </p:sp>
        <p:sp>
          <p:nvSpPr>
            <p:cNvPr id="480924" name="Freeform 40"/>
            <p:cNvSpPr>
              <a:spLocks/>
            </p:cNvSpPr>
            <p:nvPr/>
          </p:nvSpPr>
          <p:spPr bwMode="auto">
            <a:xfrm>
              <a:off x="1733" y="1266"/>
              <a:ext cx="32" cy="22"/>
            </a:xfrm>
            <a:custGeom>
              <a:avLst/>
              <a:gdLst>
                <a:gd name="T0" fmla="*/ 0 w 417"/>
                <a:gd name="T1" fmla="*/ 0 h 277"/>
                <a:gd name="T2" fmla="*/ 0 w 417"/>
                <a:gd name="T3" fmla="*/ 0 h 277"/>
                <a:gd name="T4" fmla="*/ 0 w 417"/>
                <a:gd name="T5" fmla="*/ 0 h 277"/>
                <a:gd name="T6" fmla="*/ 0 w 417"/>
                <a:gd name="T7" fmla="*/ 0 h 277"/>
                <a:gd name="T8" fmla="*/ 0 w 417"/>
                <a:gd name="T9" fmla="*/ 0 h 277"/>
                <a:gd name="T10" fmla="*/ 0 w 417"/>
                <a:gd name="T11" fmla="*/ 0 h 277"/>
                <a:gd name="T12" fmla="*/ 0 w 417"/>
                <a:gd name="T13" fmla="*/ 0 h 277"/>
                <a:gd name="T14" fmla="*/ 0 w 417"/>
                <a:gd name="T15" fmla="*/ 0 h 277"/>
                <a:gd name="T16" fmla="*/ 0 w 417"/>
                <a:gd name="T17" fmla="*/ 0 h 277"/>
                <a:gd name="T18" fmla="*/ 0 w 417"/>
                <a:gd name="T19" fmla="*/ 0 h 277"/>
                <a:gd name="T20" fmla="*/ 0 w 417"/>
                <a:gd name="T21" fmla="*/ 0 h 277"/>
                <a:gd name="T22" fmla="*/ 0 w 417"/>
                <a:gd name="T23" fmla="*/ 0 h 277"/>
                <a:gd name="T24" fmla="*/ 0 w 417"/>
                <a:gd name="T25" fmla="*/ 0 h 277"/>
                <a:gd name="T26" fmla="*/ 0 w 417"/>
                <a:gd name="T27" fmla="*/ 0 h 277"/>
                <a:gd name="T28" fmla="*/ 0 w 417"/>
                <a:gd name="T29" fmla="*/ 0 h 277"/>
                <a:gd name="T30" fmla="*/ 0 w 417"/>
                <a:gd name="T31" fmla="*/ 0 h 277"/>
                <a:gd name="T32" fmla="*/ 0 w 417"/>
                <a:gd name="T33" fmla="*/ 0 h 277"/>
                <a:gd name="T34" fmla="*/ 0 w 417"/>
                <a:gd name="T35" fmla="*/ 0 h 277"/>
                <a:gd name="T36" fmla="*/ 0 w 417"/>
                <a:gd name="T37" fmla="*/ 0 h 277"/>
                <a:gd name="T38" fmla="*/ 0 w 417"/>
                <a:gd name="T39" fmla="*/ 0 h 277"/>
                <a:gd name="T40" fmla="*/ 0 w 417"/>
                <a:gd name="T41" fmla="*/ 0 h 277"/>
                <a:gd name="T42" fmla="*/ 0 w 417"/>
                <a:gd name="T43" fmla="*/ 0 h 277"/>
                <a:gd name="T44" fmla="*/ 0 w 417"/>
                <a:gd name="T45" fmla="*/ 0 h 277"/>
                <a:gd name="T46" fmla="*/ 0 w 417"/>
                <a:gd name="T47" fmla="*/ 0 h 277"/>
                <a:gd name="T48" fmla="*/ 0 w 417"/>
                <a:gd name="T49" fmla="*/ 0 h 277"/>
                <a:gd name="T50" fmla="*/ 0 w 417"/>
                <a:gd name="T51" fmla="*/ 0 h 277"/>
                <a:gd name="T52" fmla="*/ 0 w 417"/>
                <a:gd name="T53" fmla="*/ 0 h 277"/>
                <a:gd name="T54" fmla="*/ 0 w 417"/>
                <a:gd name="T55" fmla="*/ 0 h 277"/>
                <a:gd name="T56" fmla="*/ 0 w 417"/>
                <a:gd name="T57" fmla="*/ 0 h 277"/>
                <a:gd name="T58" fmla="*/ 0 w 417"/>
                <a:gd name="T59" fmla="*/ 0 h 277"/>
                <a:gd name="T60" fmla="*/ 0 w 417"/>
                <a:gd name="T61" fmla="*/ 0 h 277"/>
                <a:gd name="T62" fmla="*/ 0 w 417"/>
                <a:gd name="T63" fmla="*/ 0 h 277"/>
                <a:gd name="T64" fmla="*/ 0 w 417"/>
                <a:gd name="T65" fmla="*/ 0 h 277"/>
                <a:gd name="T66" fmla="*/ 0 w 417"/>
                <a:gd name="T67" fmla="*/ 0 h 277"/>
                <a:gd name="T68" fmla="*/ 0 w 417"/>
                <a:gd name="T69" fmla="*/ 0 h 277"/>
                <a:gd name="T70" fmla="*/ 0 w 417"/>
                <a:gd name="T71" fmla="*/ 0 h 2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7"/>
                <a:gd name="T109" fmla="*/ 0 h 277"/>
                <a:gd name="T110" fmla="*/ 417 w 417"/>
                <a:gd name="T111" fmla="*/ 277 h 2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7" h="277">
                  <a:moveTo>
                    <a:pt x="0" y="38"/>
                  </a:moveTo>
                  <a:lnTo>
                    <a:pt x="2" y="38"/>
                  </a:lnTo>
                  <a:lnTo>
                    <a:pt x="11" y="38"/>
                  </a:lnTo>
                  <a:lnTo>
                    <a:pt x="25" y="39"/>
                  </a:lnTo>
                  <a:lnTo>
                    <a:pt x="45" y="42"/>
                  </a:lnTo>
                  <a:lnTo>
                    <a:pt x="68" y="45"/>
                  </a:lnTo>
                  <a:lnTo>
                    <a:pt x="93" y="50"/>
                  </a:lnTo>
                  <a:lnTo>
                    <a:pt x="122" y="58"/>
                  </a:lnTo>
                  <a:lnTo>
                    <a:pt x="154" y="69"/>
                  </a:lnTo>
                  <a:lnTo>
                    <a:pt x="187" y="80"/>
                  </a:lnTo>
                  <a:lnTo>
                    <a:pt x="220" y="97"/>
                  </a:lnTo>
                  <a:lnTo>
                    <a:pt x="253" y="116"/>
                  </a:lnTo>
                  <a:lnTo>
                    <a:pt x="286" y="139"/>
                  </a:lnTo>
                  <a:lnTo>
                    <a:pt x="318" y="166"/>
                  </a:lnTo>
                  <a:lnTo>
                    <a:pt x="348" y="198"/>
                  </a:lnTo>
                  <a:lnTo>
                    <a:pt x="375" y="235"/>
                  </a:lnTo>
                  <a:lnTo>
                    <a:pt x="399" y="277"/>
                  </a:lnTo>
                  <a:lnTo>
                    <a:pt x="417" y="239"/>
                  </a:lnTo>
                  <a:lnTo>
                    <a:pt x="415" y="235"/>
                  </a:lnTo>
                  <a:lnTo>
                    <a:pt x="413" y="227"/>
                  </a:lnTo>
                  <a:lnTo>
                    <a:pt x="409" y="213"/>
                  </a:lnTo>
                  <a:lnTo>
                    <a:pt x="401" y="195"/>
                  </a:lnTo>
                  <a:lnTo>
                    <a:pt x="392" y="174"/>
                  </a:lnTo>
                  <a:lnTo>
                    <a:pt x="380" y="150"/>
                  </a:lnTo>
                  <a:lnTo>
                    <a:pt x="364" y="126"/>
                  </a:lnTo>
                  <a:lnTo>
                    <a:pt x="346" y="102"/>
                  </a:lnTo>
                  <a:lnTo>
                    <a:pt x="322" y="77"/>
                  </a:lnTo>
                  <a:lnTo>
                    <a:pt x="294" y="55"/>
                  </a:lnTo>
                  <a:lnTo>
                    <a:pt x="262" y="35"/>
                  </a:lnTo>
                  <a:lnTo>
                    <a:pt x="226" y="20"/>
                  </a:lnTo>
                  <a:lnTo>
                    <a:pt x="184" y="7"/>
                  </a:lnTo>
                  <a:lnTo>
                    <a:pt x="138" y="1"/>
                  </a:lnTo>
                  <a:lnTo>
                    <a:pt x="84" y="0"/>
                  </a:lnTo>
                  <a:lnTo>
                    <a:pt x="26" y="7"/>
                  </a:lnTo>
                  <a:lnTo>
                    <a:pt x="0" y="38"/>
                  </a:lnTo>
                  <a:close/>
                </a:path>
              </a:pathLst>
            </a:custGeom>
            <a:solidFill>
              <a:srgbClr val="000000"/>
            </a:solidFill>
            <a:ln w="9525">
              <a:noFill/>
              <a:round/>
              <a:headEnd/>
              <a:tailEnd/>
            </a:ln>
          </p:spPr>
          <p:txBody>
            <a:bodyPr/>
            <a:lstStyle/>
            <a:p>
              <a:endParaRPr lang="fr-FR"/>
            </a:p>
          </p:txBody>
        </p:sp>
        <p:sp>
          <p:nvSpPr>
            <p:cNvPr id="480925" name="Freeform 41"/>
            <p:cNvSpPr>
              <a:spLocks/>
            </p:cNvSpPr>
            <p:nvPr/>
          </p:nvSpPr>
          <p:spPr bwMode="auto">
            <a:xfrm>
              <a:off x="1710" y="1277"/>
              <a:ext cx="13" cy="4"/>
            </a:xfrm>
            <a:custGeom>
              <a:avLst/>
              <a:gdLst>
                <a:gd name="T0" fmla="*/ 0 w 163"/>
                <a:gd name="T1" fmla="*/ 0 h 56"/>
                <a:gd name="T2" fmla="*/ 0 w 163"/>
                <a:gd name="T3" fmla="*/ 0 h 56"/>
                <a:gd name="T4" fmla="*/ 0 w 163"/>
                <a:gd name="T5" fmla="*/ 0 h 56"/>
                <a:gd name="T6" fmla="*/ 0 w 163"/>
                <a:gd name="T7" fmla="*/ 0 h 56"/>
                <a:gd name="T8" fmla="*/ 0 w 163"/>
                <a:gd name="T9" fmla="*/ 0 h 56"/>
                <a:gd name="T10" fmla="*/ 0 w 163"/>
                <a:gd name="T11" fmla="*/ 0 h 56"/>
                <a:gd name="T12" fmla="*/ 0 w 163"/>
                <a:gd name="T13" fmla="*/ 0 h 56"/>
                <a:gd name="T14" fmla="*/ 0 w 163"/>
                <a:gd name="T15" fmla="*/ 0 h 56"/>
                <a:gd name="T16" fmla="*/ 0 w 163"/>
                <a:gd name="T17" fmla="*/ 0 h 56"/>
                <a:gd name="T18" fmla="*/ 0 w 163"/>
                <a:gd name="T19" fmla="*/ 0 h 56"/>
                <a:gd name="T20" fmla="*/ 0 w 163"/>
                <a:gd name="T21" fmla="*/ 0 h 56"/>
                <a:gd name="T22" fmla="*/ 0 w 163"/>
                <a:gd name="T23" fmla="*/ 0 h 56"/>
                <a:gd name="T24" fmla="*/ 0 w 163"/>
                <a:gd name="T25" fmla="*/ 0 h 56"/>
                <a:gd name="T26" fmla="*/ 0 w 163"/>
                <a:gd name="T27" fmla="*/ 0 h 56"/>
                <a:gd name="T28" fmla="*/ 0 w 163"/>
                <a:gd name="T29" fmla="*/ 0 h 56"/>
                <a:gd name="T30" fmla="*/ 0 w 163"/>
                <a:gd name="T31" fmla="*/ 0 h 56"/>
                <a:gd name="T32" fmla="*/ 0 w 163"/>
                <a:gd name="T33" fmla="*/ 0 h 56"/>
                <a:gd name="T34" fmla="*/ 0 w 163"/>
                <a:gd name="T35" fmla="*/ 0 h 56"/>
                <a:gd name="T36" fmla="*/ 0 w 163"/>
                <a:gd name="T37" fmla="*/ 0 h 56"/>
                <a:gd name="T38" fmla="*/ 0 w 163"/>
                <a:gd name="T39" fmla="*/ 0 h 56"/>
                <a:gd name="T40" fmla="*/ 0 w 163"/>
                <a:gd name="T41" fmla="*/ 0 h 56"/>
                <a:gd name="T42" fmla="*/ 0 w 163"/>
                <a:gd name="T43" fmla="*/ 0 h 56"/>
                <a:gd name="T44" fmla="*/ 0 w 163"/>
                <a:gd name="T45" fmla="*/ 0 h 56"/>
                <a:gd name="T46" fmla="*/ 0 w 163"/>
                <a:gd name="T47" fmla="*/ 0 h 56"/>
                <a:gd name="T48" fmla="*/ 0 w 163"/>
                <a:gd name="T49" fmla="*/ 0 h 56"/>
                <a:gd name="T50" fmla="*/ 0 w 163"/>
                <a:gd name="T51" fmla="*/ 0 h 56"/>
                <a:gd name="T52" fmla="*/ 0 w 163"/>
                <a:gd name="T53" fmla="*/ 0 h 56"/>
                <a:gd name="T54" fmla="*/ 0 w 163"/>
                <a:gd name="T55" fmla="*/ 0 h 56"/>
                <a:gd name="T56" fmla="*/ 0 w 163"/>
                <a:gd name="T57" fmla="*/ 0 h 56"/>
                <a:gd name="T58" fmla="*/ 0 w 163"/>
                <a:gd name="T59" fmla="*/ 0 h 56"/>
                <a:gd name="T60" fmla="*/ 0 w 163"/>
                <a:gd name="T61" fmla="*/ 0 h 56"/>
                <a:gd name="T62" fmla="*/ 0 w 163"/>
                <a:gd name="T63" fmla="*/ 0 h 56"/>
                <a:gd name="T64" fmla="*/ 0 w 163"/>
                <a:gd name="T65" fmla="*/ 0 h 56"/>
                <a:gd name="T66" fmla="*/ 0 w 163"/>
                <a:gd name="T67" fmla="*/ 0 h 56"/>
                <a:gd name="T68" fmla="*/ 0 w 163"/>
                <a:gd name="T69" fmla="*/ 0 h 56"/>
                <a:gd name="T70" fmla="*/ 0 w 163"/>
                <a:gd name="T71" fmla="*/ 0 h 56"/>
                <a:gd name="T72" fmla="*/ 0 w 163"/>
                <a:gd name="T73" fmla="*/ 0 h 56"/>
                <a:gd name="T74" fmla="*/ 0 w 163"/>
                <a:gd name="T75" fmla="*/ 0 h 56"/>
                <a:gd name="T76" fmla="*/ 0 w 163"/>
                <a:gd name="T77" fmla="*/ 0 h 56"/>
                <a:gd name="T78" fmla="*/ 0 w 163"/>
                <a:gd name="T79" fmla="*/ 0 h 56"/>
                <a:gd name="T80" fmla="*/ 0 w 163"/>
                <a:gd name="T81" fmla="*/ 0 h 56"/>
                <a:gd name="T82" fmla="*/ 0 w 163"/>
                <a:gd name="T83" fmla="*/ 0 h 56"/>
                <a:gd name="T84" fmla="*/ 0 w 163"/>
                <a:gd name="T85" fmla="*/ 0 h 56"/>
                <a:gd name="T86" fmla="*/ 0 w 163"/>
                <a:gd name="T87" fmla="*/ 0 h 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3"/>
                <a:gd name="T133" fmla="*/ 0 h 56"/>
                <a:gd name="T134" fmla="*/ 163 w 163"/>
                <a:gd name="T135" fmla="*/ 56 h 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3" h="56">
                  <a:moveTo>
                    <a:pt x="17" y="0"/>
                  </a:moveTo>
                  <a:lnTo>
                    <a:pt x="20" y="0"/>
                  </a:lnTo>
                  <a:lnTo>
                    <a:pt x="25" y="1"/>
                  </a:lnTo>
                  <a:lnTo>
                    <a:pt x="31" y="2"/>
                  </a:lnTo>
                  <a:lnTo>
                    <a:pt x="38" y="3"/>
                  </a:lnTo>
                  <a:lnTo>
                    <a:pt x="47" y="4"/>
                  </a:lnTo>
                  <a:lnTo>
                    <a:pt x="56" y="5"/>
                  </a:lnTo>
                  <a:lnTo>
                    <a:pt x="67" y="7"/>
                  </a:lnTo>
                  <a:lnTo>
                    <a:pt x="77" y="8"/>
                  </a:lnTo>
                  <a:lnTo>
                    <a:pt x="88" y="10"/>
                  </a:lnTo>
                  <a:lnTo>
                    <a:pt x="99" y="11"/>
                  </a:lnTo>
                  <a:lnTo>
                    <a:pt x="110" y="13"/>
                  </a:lnTo>
                  <a:lnTo>
                    <a:pt x="119" y="13"/>
                  </a:lnTo>
                  <a:lnTo>
                    <a:pt x="130" y="15"/>
                  </a:lnTo>
                  <a:lnTo>
                    <a:pt x="138" y="16"/>
                  </a:lnTo>
                  <a:lnTo>
                    <a:pt x="146" y="17"/>
                  </a:lnTo>
                  <a:lnTo>
                    <a:pt x="151" y="17"/>
                  </a:lnTo>
                  <a:lnTo>
                    <a:pt x="156" y="18"/>
                  </a:lnTo>
                  <a:lnTo>
                    <a:pt x="159" y="19"/>
                  </a:lnTo>
                  <a:lnTo>
                    <a:pt x="162" y="21"/>
                  </a:lnTo>
                  <a:lnTo>
                    <a:pt x="163" y="26"/>
                  </a:lnTo>
                  <a:lnTo>
                    <a:pt x="162" y="30"/>
                  </a:lnTo>
                  <a:lnTo>
                    <a:pt x="157" y="34"/>
                  </a:lnTo>
                  <a:lnTo>
                    <a:pt x="153" y="39"/>
                  </a:lnTo>
                  <a:lnTo>
                    <a:pt x="150" y="41"/>
                  </a:lnTo>
                  <a:lnTo>
                    <a:pt x="149" y="43"/>
                  </a:lnTo>
                  <a:lnTo>
                    <a:pt x="147" y="43"/>
                  </a:lnTo>
                  <a:lnTo>
                    <a:pt x="145" y="43"/>
                  </a:lnTo>
                  <a:lnTo>
                    <a:pt x="140" y="43"/>
                  </a:lnTo>
                  <a:lnTo>
                    <a:pt x="135" y="46"/>
                  </a:lnTo>
                  <a:lnTo>
                    <a:pt x="128" y="46"/>
                  </a:lnTo>
                  <a:lnTo>
                    <a:pt x="120" y="48"/>
                  </a:lnTo>
                  <a:lnTo>
                    <a:pt x="110" y="50"/>
                  </a:lnTo>
                  <a:lnTo>
                    <a:pt x="101" y="52"/>
                  </a:lnTo>
                  <a:lnTo>
                    <a:pt x="88" y="52"/>
                  </a:lnTo>
                  <a:lnTo>
                    <a:pt x="77" y="54"/>
                  </a:lnTo>
                  <a:lnTo>
                    <a:pt x="65" y="55"/>
                  </a:lnTo>
                  <a:lnTo>
                    <a:pt x="52" y="56"/>
                  </a:lnTo>
                  <a:lnTo>
                    <a:pt x="39" y="56"/>
                  </a:lnTo>
                  <a:lnTo>
                    <a:pt x="26" y="56"/>
                  </a:lnTo>
                  <a:lnTo>
                    <a:pt x="12" y="56"/>
                  </a:lnTo>
                  <a:lnTo>
                    <a:pt x="0" y="55"/>
                  </a:lnTo>
                  <a:lnTo>
                    <a:pt x="17" y="0"/>
                  </a:lnTo>
                  <a:close/>
                </a:path>
              </a:pathLst>
            </a:custGeom>
            <a:solidFill>
              <a:srgbClr val="000000"/>
            </a:solidFill>
            <a:ln w="9525">
              <a:noFill/>
              <a:round/>
              <a:headEnd/>
              <a:tailEnd/>
            </a:ln>
          </p:spPr>
          <p:txBody>
            <a:bodyPr/>
            <a:lstStyle/>
            <a:p>
              <a:endParaRPr lang="fr-FR"/>
            </a:p>
          </p:txBody>
        </p:sp>
        <p:sp>
          <p:nvSpPr>
            <p:cNvPr id="480926" name="Freeform 42"/>
            <p:cNvSpPr>
              <a:spLocks/>
            </p:cNvSpPr>
            <p:nvPr/>
          </p:nvSpPr>
          <p:spPr bwMode="auto">
            <a:xfrm>
              <a:off x="1704" y="1288"/>
              <a:ext cx="19" cy="6"/>
            </a:xfrm>
            <a:custGeom>
              <a:avLst/>
              <a:gdLst>
                <a:gd name="T0" fmla="*/ 0 w 252"/>
                <a:gd name="T1" fmla="*/ 0 h 76"/>
                <a:gd name="T2" fmla="*/ 0 w 252"/>
                <a:gd name="T3" fmla="*/ 0 h 76"/>
                <a:gd name="T4" fmla="*/ 0 w 252"/>
                <a:gd name="T5" fmla="*/ 0 h 76"/>
                <a:gd name="T6" fmla="*/ 0 w 252"/>
                <a:gd name="T7" fmla="*/ 0 h 76"/>
                <a:gd name="T8" fmla="*/ 0 w 252"/>
                <a:gd name="T9" fmla="*/ 0 h 76"/>
                <a:gd name="T10" fmla="*/ 0 w 252"/>
                <a:gd name="T11" fmla="*/ 0 h 76"/>
                <a:gd name="T12" fmla="*/ 0 w 252"/>
                <a:gd name="T13" fmla="*/ 0 h 76"/>
                <a:gd name="T14" fmla="*/ 0 w 252"/>
                <a:gd name="T15" fmla="*/ 0 h 76"/>
                <a:gd name="T16" fmla="*/ 0 w 252"/>
                <a:gd name="T17" fmla="*/ 0 h 76"/>
                <a:gd name="T18" fmla="*/ 0 w 252"/>
                <a:gd name="T19" fmla="*/ 0 h 76"/>
                <a:gd name="T20" fmla="*/ 0 w 252"/>
                <a:gd name="T21" fmla="*/ 0 h 76"/>
                <a:gd name="T22" fmla="*/ 0 w 252"/>
                <a:gd name="T23" fmla="*/ 0 h 76"/>
                <a:gd name="T24" fmla="*/ 0 w 252"/>
                <a:gd name="T25" fmla="*/ 0 h 76"/>
                <a:gd name="T26" fmla="*/ 0 w 252"/>
                <a:gd name="T27" fmla="*/ 0 h 76"/>
                <a:gd name="T28" fmla="*/ 0 w 252"/>
                <a:gd name="T29" fmla="*/ 0 h 76"/>
                <a:gd name="T30" fmla="*/ 0 w 252"/>
                <a:gd name="T31" fmla="*/ 0 h 76"/>
                <a:gd name="T32" fmla="*/ 0 w 252"/>
                <a:gd name="T33" fmla="*/ 0 h 76"/>
                <a:gd name="T34" fmla="*/ 0 w 252"/>
                <a:gd name="T35" fmla="*/ 0 h 76"/>
                <a:gd name="T36" fmla="*/ 0 w 252"/>
                <a:gd name="T37" fmla="*/ 0 h 76"/>
                <a:gd name="T38" fmla="*/ 0 w 252"/>
                <a:gd name="T39" fmla="*/ 0 h 76"/>
                <a:gd name="T40" fmla="*/ 0 w 252"/>
                <a:gd name="T41" fmla="*/ 0 h 76"/>
                <a:gd name="T42" fmla="*/ 0 w 252"/>
                <a:gd name="T43" fmla="*/ 0 h 76"/>
                <a:gd name="T44" fmla="*/ 0 w 252"/>
                <a:gd name="T45" fmla="*/ 0 h 76"/>
                <a:gd name="T46" fmla="*/ 0 w 252"/>
                <a:gd name="T47" fmla="*/ 0 h 76"/>
                <a:gd name="T48" fmla="*/ 0 w 252"/>
                <a:gd name="T49" fmla="*/ 0 h 76"/>
                <a:gd name="T50" fmla="*/ 0 w 252"/>
                <a:gd name="T51" fmla="*/ 0 h 76"/>
                <a:gd name="T52" fmla="*/ 0 w 252"/>
                <a:gd name="T53" fmla="*/ 0 h 76"/>
                <a:gd name="T54" fmla="*/ 0 w 252"/>
                <a:gd name="T55" fmla="*/ 0 h 76"/>
                <a:gd name="T56" fmla="*/ 0 w 252"/>
                <a:gd name="T57" fmla="*/ 0 h 76"/>
                <a:gd name="T58" fmla="*/ 0 w 252"/>
                <a:gd name="T59" fmla="*/ 0 h 76"/>
                <a:gd name="T60" fmla="*/ 0 w 252"/>
                <a:gd name="T61" fmla="*/ 0 h 76"/>
                <a:gd name="T62" fmla="*/ 0 w 252"/>
                <a:gd name="T63" fmla="*/ 0 h 76"/>
                <a:gd name="T64" fmla="*/ 0 w 252"/>
                <a:gd name="T65" fmla="*/ 0 h 76"/>
                <a:gd name="T66" fmla="*/ 0 w 252"/>
                <a:gd name="T67" fmla="*/ 0 h 76"/>
                <a:gd name="T68" fmla="*/ 0 w 252"/>
                <a:gd name="T69" fmla="*/ 0 h 76"/>
                <a:gd name="T70" fmla="*/ 0 w 252"/>
                <a:gd name="T71" fmla="*/ 0 h 76"/>
                <a:gd name="T72" fmla="*/ 0 w 252"/>
                <a:gd name="T73" fmla="*/ 0 h 76"/>
                <a:gd name="T74" fmla="*/ 0 w 252"/>
                <a:gd name="T75" fmla="*/ 0 h 76"/>
                <a:gd name="T76" fmla="*/ 0 w 252"/>
                <a:gd name="T77" fmla="*/ 0 h 76"/>
                <a:gd name="T78" fmla="*/ 0 w 252"/>
                <a:gd name="T79" fmla="*/ 0 h 76"/>
                <a:gd name="T80" fmla="*/ 0 w 252"/>
                <a:gd name="T81" fmla="*/ 0 h 76"/>
                <a:gd name="T82" fmla="*/ 0 w 252"/>
                <a:gd name="T83" fmla="*/ 0 h 76"/>
                <a:gd name="T84" fmla="*/ 0 w 252"/>
                <a:gd name="T85" fmla="*/ 0 h 76"/>
                <a:gd name="T86" fmla="*/ 0 w 252"/>
                <a:gd name="T87" fmla="*/ 0 h 76"/>
                <a:gd name="T88" fmla="*/ 0 w 252"/>
                <a:gd name="T89" fmla="*/ 0 h 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2"/>
                <a:gd name="T136" fmla="*/ 0 h 76"/>
                <a:gd name="T137" fmla="*/ 252 w 252"/>
                <a:gd name="T138" fmla="*/ 76 h 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2" h="76">
                  <a:moveTo>
                    <a:pt x="27" y="0"/>
                  </a:moveTo>
                  <a:lnTo>
                    <a:pt x="28" y="0"/>
                  </a:lnTo>
                  <a:lnTo>
                    <a:pt x="33" y="0"/>
                  </a:lnTo>
                  <a:lnTo>
                    <a:pt x="40" y="1"/>
                  </a:lnTo>
                  <a:lnTo>
                    <a:pt x="50" y="3"/>
                  </a:lnTo>
                  <a:lnTo>
                    <a:pt x="61" y="4"/>
                  </a:lnTo>
                  <a:lnTo>
                    <a:pt x="75" y="6"/>
                  </a:lnTo>
                  <a:lnTo>
                    <a:pt x="89" y="8"/>
                  </a:lnTo>
                  <a:lnTo>
                    <a:pt x="106" y="10"/>
                  </a:lnTo>
                  <a:lnTo>
                    <a:pt x="122" y="12"/>
                  </a:lnTo>
                  <a:lnTo>
                    <a:pt x="138" y="14"/>
                  </a:lnTo>
                  <a:lnTo>
                    <a:pt x="155" y="16"/>
                  </a:lnTo>
                  <a:lnTo>
                    <a:pt x="171" y="18"/>
                  </a:lnTo>
                  <a:lnTo>
                    <a:pt x="187" y="19"/>
                  </a:lnTo>
                  <a:lnTo>
                    <a:pt x="201" y="21"/>
                  </a:lnTo>
                  <a:lnTo>
                    <a:pt x="215" y="21"/>
                  </a:lnTo>
                  <a:lnTo>
                    <a:pt x="227" y="23"/>
                  </a:lnTo>
                  <a:lnTo>
                    <a:pt x="235" y="23"/>
                  </a:lnTo>
                  <a:lnTo>
                    <a:pt x="243" y="24"/>
                  </a:lnTo>
                  <a:lnTo>
                    <a:pt x="248" y="27"/>
                  </a:lnTo>
                  <a:lnTo>
                    <a:pt x="251" y="29"/>
                  </a:lnTo>
                  <a:lnTo>
                    <a:pt x="252" y="34"/>
                  </a:lnTo>
                  <a:lnTo>
                    <a:pt x="250" y="40"/>
                  </a:lnTo>
                  <a:lnTo>
                    <a:pt x="244" y="46"/>
                  </a:lnTo>
                  <a:lnTo>
                    <a:pt x="237" y="51"/>
                  </a:lnTo>
                  <a:lnTo>
                    <a:pt x="231" y="55"/>
                  </a:lnTo>
                  <a:lnTo>
                    <a:pt x="230" y="56"/>
                  </a:lnTo>
                  <a:lnTo>
                    <a:pt x="228" y="56"/>
                  </a:lnTo>
                  <a:lnTo>
                    <a:pt x="224" y="57"/>
                  </a:lnTo>
                  <a:lnTo>
                    <a:pt x="218" y="58"/>
                  </a:lnTo>
                  <a:lnTo>
                    <a:pt x="210" y="61"/>
                  </a:lnTo>
                  <a:lnTo>
                    <a:pt x="198" y="63"/>
                  </a:lnTo>
                  <a:lnTo>
                    <a:pt x="186" y="65"/>
                  </a:lnTo>
                  <a:lnTo>
                    <a:pt x="171" y="67"/>
                  </a:lnTo>
                  <a:lnTo>
                    <a:pt x="156" y="70"/>
                  </a:lnTo>
                  <a:lnTo>
                    <a:pt x="138" y="71"/>
                  </a:lnTo>
                  <a:lnTo>
                    <a:pt x="121" y="73"/>
                  </a:lnTo>
                  <a:lnTo>
                    <a:pt x="101" y="74"/>
                  </a:lnTo>
                  <a:lnTo>
                    <a:pt x="82" y="76"/>
                  </a:lnTo>
                  <a:lnTo>
                    <a:pt x="62" y="76"/>
                  </a:lnTo>
                  <a:lnTo>
                    <a:pt x="42" y="76"/>
                  </a:lnTo>
                  <a:lnTo>
                    <a:pt x="21" y="75"/>
                  </a:lnTo>
                  <a:lnTo>
                    <a:pt x="0" y="74"/>
                  </a:lnTo>
                  <a:lnTo>
                    <a:pt x="27" y="0"/>
                  </a:lnTo>
                  <a:close/>
                </a:path>
              </a:pathLst>
            </a:custGeom>
            <a:solidFill>
              <a:srgbClr val="000000"/>
            </a:solidFill>
            <a:ln w="9525">
              <a:noFill/>
              <a:round/>
              <a:headEnd/>
              <a:tailEnd/>
            </a:ln>
          </p:spPr>
          <p:txBody>
            <a:bodyPr/>
            <a:lstStyle/>
            <a:p>
              <a:endParaRPr lang="fr-FR"/>
            </a:p>
          </p:txBody>
        </p:sp>
        <p:sp>
          <p:nvSpPr>
            <p:cNvPr id="480927" name="Freeform 43"/>
            <p:cNvSpPr>
              <a:spLocks/>
            </p:cNvSpPr>
            <p:nvPr/>
          </p:nvSpPr>
          <p:spPr bwMode="auto">
            <a:xfrm>
              <a:off x="1702" y="1302"/>
              <a:ext cx="19" cy="6"/>
            </a:xfrm>
            <a:custGeom>
              <a:avLst/>
              <a:gdLst>
                <a:gd name="T0" fmla="*/ 0 w 250"/>
                <a:gd name="T1" fmla="*/ 0 h 75"/>
                <a:gd name="T2" fmla="*/ 0 w 250"/>
                <a:gd name="T3" fmla="*/ 0 h 75"/>
                <a:gd name="T4" fmla="*/ 0 w 250"/>
                <a:gd name="T5" fmla="*/ 0 h 75"/>
                <a:gd name="T6" fmla="*/ 0 w 250"/>
                <a:gd name="T7" fmla="*/ 0 h 75"/>
                <a:gd name="T8" fmla="*/ 0 w 250"/>
                <a:gd name="T9" fmla="*/ 0 h 75"/>
                <a:gd name="T10" fmla="*/ 0 w 250"/>
                <a:gd name="T11" fmla="*/ 0 h 75"/>
                <a:gd name="T12" fmla="*/ 0 w 250"/>
                <a:gd name="T13" fmla="*/ 0 h 75"/>
                <a:gd name="T14" fmla="*/ 0 w 250"/>
                <a:gd name="T15" fmla="*/ 0 h 75"/>
                <a:gd name="T16" fmla="*/ 0 w 250"/>
                <a:gd name="T17" fmla="*/ 0 h 75"/>
                <a:gd name="T18" fmla="*/ 0 w 250"/>
                <a:gd name="T19" fmla="*/ 0 h 75"/>
                <a:gd name="T20" fmla="*/ 0 w 250"/>
                <a:gd name="T21" fmla="*/ 0 h 75"/>
                <a:gd name="T22" fmla="*/ 0 w 250"/>
                <a:gd name="T23" fmla="*/ 0 h 75"/>
                <a:gd name="T24" fmla="*/ 0 w 250"/>
                <a:gd name="T25" fmla="*/ 0 h 75"/>
                <a:gd name="T26" fmla="*/ 0 w 250"/>
                <a:gd name="T27" fmla="*/ 0 h 75"/>
                <a:gd name="T28" fmla="*/ 0 w 250"/>
                <a:gd name="T29" fmla="*/ 0 h 75"/>
                <a:gd name="T30" fmla="*/ 0 w 250"/>
                <a:gd name="T31" fmla="*/ 0 h 75"/>
                <a:gd name="T32" fmla="*/ 0 w 250"/>
                <a:gd name="T33" fmla="*/ 0 h 75"/>
                <a:gd name="T34" fmla="*/ 0 w 250"/>
                <a:gd name="T35" fmla="*/ 0 h 75"/>
                <a:gd name="T36" fmla="*/ 0 w 250"/>
                <a:gd name="T37" fmla="*/ 0 h 75"/>
                <a:gd name="T38" fmla="*/ 0 w 250"/>
                <a:gd name="T39" fmla="*/ 0 h 75"/>
                <a:gd name="T40" fmla="*/ 0 w 250"/>
                <a:gd name="T41" fmla="*/ 0 h 75"/>
                <a:gd name="T42" fmla="*/ 0 w 250"/>
                <a:gd name="T43" fmla="*/ 0 h 75"/>
                <a:gd name="T44" fmla="*/ 0 w 250"/>
                <a:gd name="T45" fmla="*/ 0 h 75"/>
                <a:gd name="T46" fmla="*/ 0 w 250"/>
                <a:gd name="T47" fmla="*/ 0 h 75"/>
                <a:gd name="T48" fmla="*/ 0 w 250"/>
                <a:gd name="T49" fmla="*/ 0 h 75"/>
                <a:gd name="T50" fmla="*/ 0 w 250"/>
                <a:gd name="T51" fmla="*/ 0 h 75"/>
                <a:gd name="T52" fmla="*/ 0 w 250"/>
                <a:gd name="T53" fmla="*/ 0 h 75"/>
                <a:gd name="T54" fmla="*/ 0 w 250"/>
                <a:gd name="T55" fmla="*/ 0 h 75"/>
                <a:gd name="T56" fmla="*/ 0 w 250"/>
                <a:gd name="T57" fmla="*/ 0 h 75"/>
                <a:gd name="T58" fmla="*/ 0 w 250"/>
                <a:gd name="T59" fmla="*/ 0 h 75"/>
                <a:gd name="T60" fmla="*/ 0 w 250"/>
                <a:gd name="T61" fmla="*/ 0 h 75"/>
                <a:gd name="T62" fmla="*/ 0 w 250"/>
                <a:gd name="T63" fmla="*/ 0 h 75"/>
                <a:gd name="T64" fmla="*/ 0 w 250"/>
                <a:gd name="T65" fmla="*/ 0 h 75"/>
                <a:gd name="T66" fmla="*/ 0 w 250"/>
                <a:gd name="T67" fmla="*/ 0 h 75"/>
                <a:gd name="T68" fmla="*/ 0 w 250"/>
                <a:gd name="T69" fmla="*/ 0 h 75"/>
                <a:gd name="T70" fmla="*/ 0 w 250"/>
                <a:gd name="T71" fmla="*/ 0 h 75"/>
                <a:gd name="T72" fmla="*/ 0 w 250"/>
                <a:gd name="T73" fmla="*/ 0 h 75"/>
                <a:gd name="T74" fmla="*/ 0 w 250"/>
                <a:gd name="T75" fmla="*/ 0 h 75"/>
                <a:gd name="T76" fmla="*/ 0 w 250"/>
                <a:gd name="T77" fmla="*/ 0 h 75"/>
                <a:gd name="T78" fmla="*/ 0 w 250"/>
                <a:gd name="T79" fmla="*/ 0 h 75"/>
                <a:gd name="T80" fmla="*/ 0 w 250"/>
                <a:gd name="T81" fmla="*/ 0 h 75"/>
                <a:gd name="T82" fmla="*/ 0 w 250"/>
                <a:gd name="T83" fmla="*/ 0 h 75"/>
                <a:gd name="T84" fmla="*/ 0 w 250"/>
                <a:gd name="T85" fmla="*/ 0 h 75"/>
                <a:gd name="T86" fmla="*/ 0 w 250"/>
                <a:gd name="T87" fmla="*/ 0 h 75"/>
                <a:gd name="T88" fmla="*/ 0 w 250"/>
                <a:gd name="T89" fmla="*/ 0 h 7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0"/>
                <a:gd name="T136" fmla="*/ 0 h 75"/>
                <a:gd name="T137" fmla="*/ 250 w 250"/>
                <a:gd name="T138" fmla="*/ 75 h 7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0" h="75">
                  <a:moveTo>
                    <a:pt x="26" y="0"/>
                  </a:moveTo>
                  <a:lnTo>
                    <a:pt x="26" y="0"/>
                  </a:lnTo>
                  <a:lnTo>
                    <a:pt x="31" y="0"/>
                  </a:lnTo>
                  <a:lnTo>
                    <a:pt x="39" y="1"/>
                  </a:lnTo>
                  <a:lnTo>
                    <a:pt x="49" y="2"/>
                  </a:lnTo>
                  <a:lnTo>
                    <a:pt x="59" y="4"/>
                  </a:lnTo>
                  <a:lnTo>
                    <a:pt x="73" y="5"/>
                  </a:lnTo>
                  <a:lnTo>
                    <a:pt x="87" y="7"/>
                  </a:lnTo>
                  <a:lnTo>
                    <a:pt x="104" y="10"/>
                  </a:lnTo>
                  <a:lnTo>
                    <a:pt x="119" y="11"/>
                  </a:lnTo>
                  <a:lnTo>
                    <a:pt x="137" y="14"/>
                  </a:lnTo>
                  <a:lnTo>
                    <a:pt x="153" y="15"/>
                  </a:lnTo>
                  <a:lnTo>
                    <a:pt x="170" y="17"/>
                  </a:lnTo>
                  <a:lnTo>
                    <a:pt x="185" y="19"/>
                  </a:lnTo>
                  <a:lnTo>
                    <a:pt x="198" y="20"/>
                  </a:lnTo>
                  <a:lnTo>
                    <a:pt x="212" y="21"/>
                  </a:lnTo>
                  <a:lnTo>
                    <a:pt x="224" y="23"/>
                  </a:lnTo>
                  <a:lnTo>
                    <a:pt x="232" y="23"/>
                  </a:lnTo>
                  <a:lnTo>
                    <a:pt x="240" y="24"/>
                  </a:lnTo>
                  <a:lnTo>
                    <a:pt x="244" y="27"/>
                  </a:lnTo>
                  <a:lnTo>
                    <a:pt x="248" y="30"/>
                  </a:lnTo>
                  <a:lnTo>
                    <a:pt x="250" y="34"/>
                  </a:lnTo>
                  <a:lnTo>
                    <a:pt x="248" y="40"/>
                  </a:lnTo>
                  <a:lnTo>
                    <a:pt x="241" y="46"/>
                  </a:lnTo>
                  <a:lnTo>
                    <a:pt x="235" y="50"/>
                  </a:lnTo>
                  <a:lnTo>
                    <a:pt x="230" y="54"/>
                  </a:lnTo>
                  <a:lnTo>
                    <a:pt x="228" y="56"/>
                  </a:lnTo>
                  <a:lnTo>
                    <a:pt x="226" y="56"/>
                  </a:lnTo>
                  <a:lnTo>
                    <a:pt x="222" y="56"/>
                  </a:lnTo>
                  <a:lnTo>
                    <a:pt x="216" y="57"/>
                  </a:lnTo>
                  <a:lnTo>
                    <a:pt x="208" y="60"/>
                  </a:lnTo>
                  <a:lnTo>
                    <a:pt x="195" y="61"/>
                  </a:lnTo>
                  <a:lnTo>
                    <a:pt x="184" y="63"/>
                  </a:lnTo>
                  <a:lnTo>
                    <a:pt x="168" y="66"/>
                  </a:lnTo>
                  <a:lnTo>
                    <a:pt x="154" y="68"/>
                  </a:lnTo>
                  <a:lnTo>
                    <a:pt x="137" y="69"/>
                  </a:lnTo>
                  <a:lnTo>
                    <a:pt x="119" y="71"/>
                  </a:lnTo>
                  <a:lnTo>
                    <a:pt x="99" y="74"/>
                  </a:lnTo>
                  <a:lnTo>
                    <a:pt x="80" y="75"/>
                  </a:lnTo>
                  <a:lnTo>
                    <a:pt x="59" y="75"/>
                  </a:lnTo>
                  <a:lnTo>
                    <a:pt x="40" y="75"/>
                  </a:lnTo>
                  <a:lnTo>
                    <a:pt x="19" y="74"/>
                  </a:lnTo>
                  <a:lnTo>
                    <a:pt x="0" y="74"/>
                  </a:lnTo>
                  <a:lnTo>
                    <a:pt x="26" y="0"/>
                  </a:lnTo>
                  <a:close/>
                </a:path>
              </a:pathLst>
            </a:custGeom>
            <a:solidFill>
              <a:srgbClr val="000000"/>
            </a:solidFill>
            <a:ln w="9525">
              <a:noFill/>
              <a:round/>
              <a:headEnd/>
              <a:tailEnd/>
            </a:ln>
          </p:spPr>
          <p:txBody>
            <a:bodyPr/>
            <a:lstStyle/>
            <a:p>
              <a:endParaRPr lang="fr-FR"/>
            </a:p>
          </p:txBody>
        </p:sp>
        <p:sp>
          <p:nvSpPr>
            <p:cNvPr id="480928" name="Freeform 44"/>
            <p:cNvSpPr>
              <a:spLocks/>
            </p:cNvSpPr>
            <p:nvPr/>
          </p:nvSpPr>
          <p:spPr bwMode="auto">
            <a:xfrm>
              <a:off x="1697" y="1319"/>
              <a:ext cx="13" cy="20"/>
            </a:xfrm>
            <a:custGeom>
              <a:avLst/>
              <a:gdLst>
                <a:gd name="T0" fmla="*/ 0 w 174"/>
                <a:gd name="T1" fmla="*/ 0 h 263"/>
                <a:gd name="T2" fmla="*/ 0 w 174"/>
                <a:gd name="T3" fmla="*/ 0 h 263"/>
                <a:gd name="T4" fmla="*/ 0 w 174"/>
                <a:gd name="T5" fmla="*/ 0 h 263"/>
                <a:gd name="T6" fmla="*/ 0 w 174"/>
                <a:gd name="T7" fmla="*/ 0 h 263"/>
                <a:gd name="T8" fmla="*/ 0 w 174"/>
                <a:gd name="T9" fmla="*/ 0 h 263"/>
                <a:gd name="T10" fmla="*/ 0 w 174"/>
                <a:gd name="T11" fmla="*/ 0 h 263"/>
                <a:gd name="T12" fmla="*/ 0 w 174"/>
                <a:gd name="T13" fmla="*/ 0 h 263"/>
                <a:gd name="T14" fmla="*/ 0 w 174"/>
                <a:gd name="T15" fmla="*/ 0 h 263"/>
                <a:gd name="T16" fmla="*/ 0 w 174"/>
                <a:gd name="T17" fmla="*/ 0 h 263"/>
                <a:gd name="T18" fmla="*/ 0 w 174"/>
                <a:gd name="T19" fmla="*/ 0 h 263"/>
                <a:gd name="T20" fmla="*/ 0 w 174"/>
                <a:gd name="T21" fmla="*/ 0 h 263"/>
                <a:gd name="T22" fmla="*/ 0 w 174"/>
                <a:gd name="T23" fmla="*/ 0 h 263"/>
                <a:gd name="T24" fmla="*/ 0 w 174"/>
                <a:gd name="T25" fmla="*/ 0 h 263"/>
                <a:gd name="T26" fmla="*/ 0 w 174"/>
                <a:gd name="T27" fmla="*/ 0 h 263"/>
                <a:gd name="T28" fmla="*/ 0 w 174"/>
                <a:gd name="T29" fmla="*/ 0 h 263"/>
                <a:gd name="T30" fmla="*/ 0 w 174"/>
                <a:gd name="T31" fmla="*/ 0 h 263"/>
                <a:gd name="T32" fmla="*/ 0 w 174"/>
                <a:gd name="T33" fmla="*/ 0 h 263"/>
                <a:gd name="T34" fmla="*/ 0 w 174"/>
                <a:gd name="T35" fmla="*/ 0 h 263"/>
                <a:gd name="T36" fmla="*/ 0 w 174"/>
                <a:gd name="T37" fmla="*/ 0 h 263"/>
                <a:gd name="T38" fmla="*/ 0 w 174"/>
                <a:gd name="T39" fmla="*/ 0 h 263"/>
                <a:gd name="T40" fmla="*/ 0 w 174"/>
                <a:gd name="T41" fmla="*/ 0 h 263"/>
                <a:gd name="T42" fmla="*/ 0 w 174"/>
                <a:gd name="T43" fmla="*/ 0 h 263"/>
                <a:gd name="T44" fmla="*/ 0 w 174"/>
                <a:gd name="T45" fmla="*/ 0 h 263"/>
                <a:gd name="T46" fmla="*/ 0 w 174"/>
                <a:gd name="T47" fmla="*/ 0 h 263"/>
                <a:gd name="T48" fmla="*/ 0 w 174"/>
                <a:gd name="T49" fmla="*/ 0 h 263"/>
                <a:gd name="T50" fmla="*/ 0 w 174"/>
                <a:gd name="T51" fmla="*/ 0 h 263"/>
                <a:gd name="T52" fmla="*/ 0 w 174"/>
                <a:gd name="T53" fmla="*/ 0 h 263"/>
                <a:gd name="T54" fmla="*/ 0 w 174"/>
                <a:gd name="T55" fmla="*/ 0 h 263"/>
                <a:gd name="T56" fmla="*/ 0 w 174"/>
                <a:gd name="T57" fmla="*/ 0 h 263"/>
                <a:gd name="T58" fmla="*/ 0 w 174"/>
                <a:gd name="T59" fmla="*/ 0 h 263"/>
                <a:gd name="T60" fmla="*/ 0 w 174"/>
                <a:gd name="T61" fmla="*/ 0 h 263"/>
                <a:gd name="T62" fmla="*/ 0 w 174"/>
                <a:gd name="T63" fmla="*/ 0 h 263"/>
                <a:gd name="T64" fmla="*/ 0 w 174"/>
                <a:gd name="T65" fmla="*/ 0 h 263"/>
                <a:gd name="T66" fmla="*/ 0 w 174"/>
                <a:gd name="T67" fmla="*/ 0 h 263"/>
                <a:gd name="T68" fmla="*/ 0 w 174"/>
                <a:gd name="T69" fmla="*/ 0 h 263"/>
                <a:gd name="T70" fmla="*/ 0 w 174"/>
                <a:gd name="T71" fmla="*/ 0 h 2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263"/>
                <a:gd name="T110" fmla="*/ 174 w 174"/>
                <a:gd name="T111" fmla="*/ 263 h 26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263">
                  <a:moveTo>
                    <a:pt x="0" y="0"/>
                  </a:moveTo>
                  <a:lnTo>
                    <a:pt x="0" y="2"/>
                  </a:lnTo>
                  <a:lnTo>
                    <a:pt x="1" y="7"/>
                  </a:lnTo>
                  <a:lnTo>
                    <a:pt x="3" y="15"/>
                  </a:lnTo>
                  <a:lnTo>
                    <a:pt x="6" y="27"/>
                  </a:lnTo>
                  <a:lnTo>
                    <a:pt x="9" y="42"/>
                  </a:lnTo>
                  <a:lnTo>
                    <a:pt x="14" y="58"/>
                  </a:lnTo>
                  <a:lnTo>
                    <a:pt x="19" y="76"/>
                  </a:lnTo>
                  <a:lnTo>
                    <a:pt x="26" y="97"/>
                  </a:lnTo>
                  <a:lnTo>
                    <a:pt x="34" y="116"/>
                  </a:lnTo>
                  <a:lnTo>
                    <a:pt x="42" y="139"/>
                  </a:lnTo>
                  <a:lnTo>
                    <a:pt x="51" y="160"/>
                  </a:lnTo>
                  <a:lnTo>
                    <a:pt x="64" y="183"/>
                  </a:lnTo>
                  <a:lnTo>
                    <a:pt x="75" y="204"/>
                  </a:lnTo>
                  <a:lnTo>
                    <a:pt x="89" y="224"/>
                  </a:lnTo>
                  <a:lnTo>
                    <a:pt x="103" y="244"/>
                  </a:lnTo>
                  <a:lnTo>
                    <a:pt x="120" y="263"/>
                  </a:lnTo>
                  <a:lnTo>
                    <a:pt x="174" y="240"/>
                  </a:lnTo>
                  <a:lnTo>
                    <a:pt x="172" y="238"/>
                  </a:lnTo>
                  <a:lnTo>
                    <a:pt x="170" y="235"/>
                  </a:lnTo>
                  <a:lnTo>
                    <a:pt x="166" y="228"/>
                  </a:lnTo>
                  <a:lnTo>
                    <a:pt x="161" y="219"/>
                  </a:lnTo>
                  <a:lnTo>
                    <a:pt x="154" y="208"/>
                  </a:lnTo>
                  <a:lnTo>
                    <a:pt x="148" y="197"/>
                  </a:lnTo>
                  <a:lnTo>
                    <a:pt x="140" y="182"/>
                  </a:lnTo>
                  <a:lnTo>
                    <a:pt x="133" y="167"/>
                  </a:lnTo>
                  <a:lnTo>
                    <a:pt x="123" y="149"/>
                  </a:lnTo>
                  <a:lnTo>
                    <a:pt x="116" y="132"/>
                  </a:lnTo>
                  <a:lnTo>
                    <a:pt x="108" y="112"/>
                  </a:lnTo>
                  <a:lnTo>
                    <a:pt x="101" y="93"/>
                  </a:lnTo>
                  <a:lnTo>
                    <a:pt x="93" y="70"/>
                  </a:lnTo>
                  <a:lnTo>
                    <a:pt x="87" y="50"/>
                  </a:lnTo>
                  <a:lnTo>
                    <a:pt x="83" y="27"/>
                  </a:lnTo>
                  <a:lnTo>
                    <a:pt x="80" y="6"/>
                  </a:lnTo>
                  <a:lnTo>
                    <a:pt x="0" y="0"/>
                  </a:lnTo>
                  <a:close/>
                </a:path>
              </a:pathLst>
            </a:custGeom>
            <a:solidFill>
              <a:srgbClr val="000000"/>
            </a:solidFill>
            <a:ln w="9525">
              <a:noFill/>
              <a:round/>
              <a:headEnd/>
              <a:tailEnd/>
            </a:ln>
          </p:spPr>
          <p:txBody>
            <a:bodyPr/>
            <a:lstStyle/>
            <a:p>
              <a:endParaRPr lang="fr-FR"/>
            </a:p>
          </p:txBody>
        </p:sp>
        <p:sp>
          <p:nvSpPr>
            <p:cNvPr id="480929" name="Freeform 45"/>
            <p:cNvSpPr>
              <a:spLocks/>
            </p:cNvSpPr>
            <p:nvPr/>
          </p:nvSpPr>
          <p:spPr bwMode="auto">
            <a:xfrm>
              <a:off x="1706" y="1332"/>
              <a:ext cx="44" cy="10"/>
            </a:xfrm>
            <a:custGeom>
              <a:avLst/>
              <a:gdLst>
                <a:gd name="T0" fmla="*/ 0 w 565"/>
                <a:gd name="T1" fmla="*/ 0 h 132"/>
                <a:gd name="T2" fmla="*/ 0 w 565"/>
                <a:gd name="T3" fmla="*/ 0 h 132"/>
                <a:gd name="T4" fmla="*/ 0 w 565"/>
                <a:gd name="T5" fmla="*/ 0 h 132"/>
                <a:gd name="T6" fmla="*/ 0 w 565"/>
                <a:gd name="T7" fmla="*/ 0 h 132"/>
                <a:gd name="T8" fmla="*/ 0 w 565"/>
                <a:gd name="T9" fmla="*/ 0 h 132"/>
                <a:gd name="T10" fmla="*/ 0 w 565"/>
                <a:gd name="T11" fmla="*/ 0 h 132"/>
                <a:gd name="T12" fmla="*/ 0 w 565"/>
                <a:gd name="T13" fmla="*/ 0 h 132"/>
                <a:gd name="T14" fmla="*/ 0 w 565"/>
                <a:gd name="T15" fmla="*/ 0 h 132"/>
                <a:gd name="T16" fmla="*/ 0 w 565"/>
                <a:gd name="T17" fmla="*/ 0 h 132"/>
                <a:gd name="T18" fmla="*/ 0 w 565"/>
                <a:gd name="T19" fmla="*/ 0 h 132"/>
                <a:gd name="T20" fmla="*/ 0 w 565"/>
                <a:gd name="T21" fmla="*/ 0 h 132"/>
                <a:gd name="T22" fmla="*/ 0 w 565"/>
                <a:gd name="T23" fmla="*/ 0 h 132"/>
                <a:gd name="T24" fmla="*/ 0 w 565"/>
                <a:gd name="T25" fmla="*/ 0 h 132"/>
                <a:gd name="T26" fmla="*/ 0 w 565"/>
                <a:gd name="T27" fmla="*/ 0 h 132"/>
                <a:gd name="T28" fmla="*/ 0 w 565"/>
                <a:gd name="T29" fmla="*/ 0 h 132"/>
                <a:gd name="T30" fmla="*/ 0 w 565"/>
                <a:gd name="T31" fmla="*/ 0 h 132"/>
                <a:gd name="T32" fmla="*/ 0 w 565"/>
                <a:gd name="T33" fmla="*/ 0 h 132"/>
                <a:gd name="T34" fmla="*/ 0 w 565"/>
                <a:gd name="T35" fmla="*/ 0 h 132"/>
                <a:gd name="T36" fmla="*/ 0 w 565"/>
                <a:gd name="T37" fmla="*/ 0 h 132"/>
                <a:gd name="T38" fmla="*/ 0 w 565"/>
                <a:gd name="T39" fmla="*/ 0 h 132"/>
                <a:gd name="T40" fmla="*/ 0 w 565"/>
                <a:gd name="T41" fmla="*/ 0 h 132"/>
                <a:gd name="T42" fmla="*/ 0 w 565"/>
                <a:gd name="T43" fmla="*/ 0 h 132"/>
                <a:gd name="T44" fmla="*/ 0 w 565"/>
                <a:gd name="T45" fmla="*/ 0 h 132"/>
                <a:gd name="T46" fmla="*/ 0 w 565"/>
                <a:gd name="T47" fmla="*/ 0 h 132"/>
                <a:gd name="T48" fmla="*/ 0 w 565"/>
                <a:gd name="T49" fmla="*/ 0 h 132"/>
                <a:gd name="T50" fmla="*/ 0 w 565"/>
                <a:gd name="T51" fmla="*/ 0 h 132"/>
                <a:gd name="T52" fmla="*/ 0 w 565"/>
                <a:gd name="T53" fmla="*/ 0 h 132"/>
                <a:gd name="T54" fmla="*/ 0 w 565"/>
                <a:gd name="T55" fmla="*/ 0 h 132"/>
                <a:gd name="T56" fmla="*/ 0 w 565"/>
                <a:gd name="T57" fmla="*/ 0 h 132"/>
                <a:gd name="T58" fmla="*/ 0 w 565"/>
                <a:gd name="T59" fmla="*/ 0 h 132"/>
                <a:gd name="T60" fmla="*/ 0 w 565"/>
                <a:gd name="T61" fmla="*/ 0 h 132"/>
                <a:gd name="T62" fmla="*/ 0 w 565"/>
                <a:gd name="T63" fmla="*/ 0 h 132"/>
                <a:gd name="T64" fmla="*/ 0 w 565"/>
                <a:gd name="T65" fmla="*/ 0 h 132"/>
                <a:gd name="T66" fmla="*/ 0 w 565"/>
                <a:gd name="T67" fmla="*/ 0 h 132"/>
                <a:gd name="T68" fmla="*/ 0 w 565"/>
                <a:gd name="T69" fmla="*/ 0 h 132"/>
                <a:gd name="T70" fmla="*/ 0 w 565"/>
                <a:gd name="T71" fmla="*/ 0 h 132"/>
                <a:gd name="T72" fmla="*/ 0 w 565"/>
                <a:gd name="T73" fmla="*/ 0 h 132"/>
                <a:gd name="T74" fmla="*/ 0 w 565"/>
                <a:gd name="T75" fmla="*/ 0 h 132"/>
                <a:gd name="T76" fmla="*/ 0 w 565"/>
                <a:gd name="T77" fmla="*/ 0 h 132"/>
                <a:gd name="T78" fmla="*/ 0 w 565"/>
                <a:gd name="T79" fmla="*/ 0 h 132"/>
                <a:gd name="T80" fmla="*/ 0 w 565"/>
                <a:gd name="T81" fmla="*/ 0 h 132"/>
                <a:gd name="T82" fmla="*/ 0 w 565"/>
                <a:gd name="T83" fmla="*/ 0 h 132"/>
                <a:gd name="T84" fmla="*/ 0 w 565"/>
                <a:gd name="T85" fmla="*/ 0 h 132"/>
                <a:gd name="T86" fmla="*/ 0 w 565"/>
                <a:gd name="T87" fmla="*/ 0 h 132"/>
                <a:gd name="T88" fmla="*/ 0 w 565"/>
                <a:gd name="T89" fmla="*/ 0 h 132"/>
                <a:gd name="T90" fmla="*/ 0 w 565"/>
                <a:gd name="T91" fmla="*/ 0 h 132"/>
                <a:gd name="T92" fmla="*/ 0 w 565"/>
                <a:gd name="T93" fmla="*/ 0 h 132"/>
                <a:gd name="T94" fmla="*/ 0 w 565"/>
                <a:gd name="T95" fmla="*/ 0 h 132"/>
                <a:gd name="T96" fmla="*/ 0 w 565"/>
                <a:gd name="T97" fmla="*/ 0 h 132"/>
                <a:gd name="T98" fmla="*/ 0 w 565"/>
                <a:gd name="T99" fmla="*/ 0 h 132"/>
                <a:gd name="T100" fmla="*/ 0 w 565"/>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5"/>
                <a:gd name="T154" fmla="*/ 0 h 132"/>
                <a:gd name="T155" fmla="*/ 565 w 565"/>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5" h="132">
                  <a:moveTo>
                    <a:pt x="16" y="37"/>
                  </a:moveTo>
                  <a:lnTo>
                    <a:pt x="18" y="37"/>
                  </a:lnTo>
                  <a:lnTo>
                    <a:pt x="25" y="39"/>
                  </a:lnTo>
                  <a:lnTo>
                    <a:pt x="36" y="42"/>
                  </a:lnTo>
                  <a:lnTo>
                    <a:pt x="52" y="47"/>
                  </a:lnTo>
                  <a:lnTo>
                    <a:pt x="72" y="51"/>
                  </a:lnTo>
                  <a:lnTo>
                    <a:pt x="97" y="56"/>
                  </a:lnTo>
                  <a:lnTo>
                    <a:pt x="125" y="59"/>
                  </a:lnTo>
                  <a:lnTo>
                    <a:pt x="158" y="62"/>
                  </a:lnTo>
                  <a:lnTo>
                    <a:pt x="194" y="63"/>
                  </a:lnTo>
                  <a:lnTo>
                    <a:pt x="234" y="63"/>
                  </a:lnTo>
                  <a:lnTo>
                    <a:pt x="277" y="61"/>
                  </a:lnTo>
                  <a:lnTo>
                    <a:pt x="326" y="56"/>
                  </a:lnTo>
                  <a:lnTo>
                    <a:pt x="376" y="47"/>
                  </a:lnTo>
                  <a:lnTo>
                    <a:pt x="431" y="36"/>
                  </a:lnTo>
                  <a:lnTo>
                    <a:pt x="489" y="22"/>
                  </a:lnTo>
                  <a:lnTo>
                    <a:pt x="550" y="2"/>
                  </a:lnTo>
                  <a:lnTo>
                    <a:pt x="557" y="0"/>
                  </a:lnTo>
                  <a:lnTo>
                    <a:pt x="562" y="2"/>
                  </a:lnTo>
                  <a:lnTo>
                    <a:pt x="564" y="6"/>
                  </a:lnTo>
                  <a:lnTo>
                    <a:pt x="565" y="11"/>
                  </a:lnTo>
                  <a:lnTo>
                    <a:pt x="564" y="17"/>
                  </a:lnTo>
                  <a:lnTo>
                    <a:pt x="561" y="25"/>
                  </a:lnTo>
                  <a:lnTo>
                    <a:pt x="557" y="34"/>
                  </a:lnTo>
                  <a:lnTo>
                    <a:pt x="552" y="43"/>
                  </a:lnTo>
                  <a:lnTo>
                    <a:pt x="546" y="53"/>
                  </a:lnTo>
                  <a:lnTo>
                    <a:pt x="540" y="62"/>
                  </a:lnTo>
                  <a:lnTo>
                    <a:pt x="534" y="71"/>
                  </a:lnTo>
                  <a:lnTo>
                    <a:pt x="530" y="79"/>
                  </a:lnTo>
                  <a:lnTo>
                    <a:pt x="525" y="85"/>
                  </a:lnTo>
                  <a:lnTo>
                    <a:pt x="522" y="91"/>
                  </a:lnTo>
                  <a:lnTo>
                    <a:pt x="518" y="94"/>
                  </a:lnTo>
                  <a:lnTo>
                    <a:pt x="518" y="96"/>
                  </a:lnTo>
                  <a:lnTo>
                    <a:pt x="514" y="96"/>
                  </a:lnTo>
                  <a:lnTo>
                    <a:pt x="502" y="100"/>
                  </a:lnTo>
                  <a:lnTo>
                    <a:pt x="483" y="104"/>
                  </a:lnTo>
                  <a:lnTo>
                    <a:pt x="460" y="108"/>
                  </a:lnTo>
                  <a:lnTo>
                    <a:pt x="429" y="113"/>
                  </a:lnTo>
                  <a:lnTo>
                    <a:pt x="395" y="118"/>
                  </a:lnTo>
                  <a:lnTo>
                    <a:pt x="358" y="123"/>
                  </a:lnTo>
                  <a:lnTo>
                    <a:pt x="319" y="128"/>
                  </a:lnTo>
                  <a:lnTo>
                    <a:pt x="276" y="131"/>
                  </a:lnTo>
                  <a:lnTo>
                    <a:pt x="233" y="132"/>
                  </a:lnTo>
                  <a:lnTo>
                    <a:pt x="189" y="132"/>
                  </a:lnTo>
                  <a:lnTo>
                    <a:pt x="148" y="130"/>
                  </a:lnTo>
                  <a:lnTo>
                    <a:pt x="105" y="124"/>
                  </a:lnTo>
                  <a:lnTo>
                    <a:pt x="67" y="116"/>
                  </a:lnTo>
                  <a:lnTo>
                    <a:pt x="32" y="105"/>
                  </a:lnTo>
                  <a:lnTo>
                    <a:pt x="0" y="88"/>
                  </a:lnTo>
                  <a:lnTo>
                    <a:pt x="16" y="37"/>
                  </a:lnTo>
                  <a:close/>
                </a:path>
              </a:pathLst>
            </a:custGeom>
            <a:solidFill>
              <a:srgbClr val="000000"/>
            </a:solidFill>
            <a:ln w="9525">
              <a:noFill/>
              <a:round/>
              <a:headEnd/>
              <a:tailEnd/>
            </a:ln>
          </p:spPr>
          <p:txBody>
            <a:bodyPr/>
            <a:lstStyle/>
            <a:p>
              <a:endParaRPr lang="fr-FR"/>
            </a:p>
          </p:txBody>
        </p:sp>
        <p:sp>
          <p:nvSpPr>
            <p:cNvPr id="480930" name="Freeform 46"/>
            <p:cNvSpPr>
              <a:spLocks/>
            </p:cNvSpPr>
            <p:nvPr/>
          </p:nvSpPr>
          <p:spPr bwMode="auto">
            <a:xfrm>
              <a:off x="1678" y="1311"/>
              <a:ext cx="25" cy="51"/>
            </a:xfrm>
            <a:custGeom>
              <a:avLst/>
              <a:gdLst>
                <a:gd name="T0" fmla="*/ 0 w 319"/>
                <a:gd name="T1" fmla="*/ 0 h 670"/>
                <a:gd name="T2" fmla="*/ 0 w 319"/>
                <a:gd name="T3" fmla="*/ 0 h 670"/>
                <a:gd name="T4" fmla="*/ 0 w 319"/>
                <a:gd name="T5" fmla="*/ 0 h 670"/>
                <a:gd name="T6" fmla="*/ 0 w 319"/>
                <a:gd name="T7" fmla="*/ 0 h 670"/>
                <a:gd name="T8" fmla="*/ 0 w 319"/>
                <a:gd name="T9" fmla="*/ 0 h 670"/>
                <a:gd name="T10" fmla="*/ 0 w 319"/>
                <a:gd name="T11" fmla="*/ 0 h 670"/>
                <a:gd name="T12" fmla="*/ 0 w 319"/>
                <a:gd name="T13" fmla="*/ 0 h 670"/>
                <a:gd name="T14" fmla="*/ 0 w 319"/>
                <a:gd name="T15" fmla="*/ 0 h 670"/>
                <a:gd name="T16" fmla="*/ 0 w 319"/>
                <a:gd name="T17" fmla="*/ 0 h 670"/>
                <a:gd name="T18" fmla="*/ 0 w 319"/>
                <a:gd name="T19" fmla="*/ 0 h 670"/>
                <a:gd name="T20" fmla="*/ 0 w 319"/>
                <a:gd name="T21" fmla="*/ 0 h 670"/>
                <a:gd name="T22" fmla="*/ 0 w 319"/>
                <a:gd name="T23" fmla="*/ 0 h 670"/>
                <a:gd name="T24" fmla="*/ 0 w 319"/>
                <a:gd name="T25" fmla="*/ 0 h 670"/>
                <a:gd name="T26" fmla="*/ 0 w 319"/>
                <a:gd name="T27" fmla="*/ 0 h 670"/>
                <a:gd name="T28" fmla="*/ 0 w 319"/>
                <a:gd name="T29" fmla="*/ 0 h 670"/>
                <a:gd name="T30" fmla="*/ 0 w 319"/>
                <a:gd name="T31" fmla="*/ 0 h 670"/>
                <a:gd name="T32" fmla="*/ 0 w 319"/>
                <a:gd name="T33" fmla="*/ 0 h 670"/>
                <a:gd name="T34" fmla="*/ 0 w 319"/>
                <a:gd name="T35" fmla="*/ 0 h 670"/>
                <a:gd name="T36" fmla="*/ 0 w 319"/>
                <a:gd name="T37" fmla="*/ 0 h 670"/>
                <a:gd name="T38" fmla="*/ 0 w 319"/>
                <a:gd name="T39" fmla="*/ 0 h 670"/>
                <a:gd name="T40" fmla="*/ 0 w 319"/>
                <a:gd name="T41" fmla="*/ 0 h 670"/>
                <a:gd name="T42" fmla="*/ 0 w 319"/>
                <a:gd name="T43" fmla="*/ 0 h 670"/>
                <a:gd name="T44" fmla="*/ 0 w 319"/>
                <a:gd name="T45" fmla="*/ 0 h 670"/>
                <a:gd name="T46" fmla="*/ 0 w 319"/>
                <a:gd name="T47" fmla="*/ 0 h 670"/>
                <a:gd name="T48" fmla="*/ 0 w 319"/>
                <a:gd name="T49" fmla="*/ 0 h 670"/>
                <a:gd name="T50" fmla="*/ 0 w 319"/>
                <a:gd name="T51" fmla="*/ 0 h 670"/>
                <a:gd name="T52" fmla="*/ 0 w 319"/>
                <a:gd name="T53" fmla="*/ 0 h 670"/>
                <a:gd name="T54" fmla="*/ 0 w 319"/>
                <a:gd name="T55" fmla="*/ 0 h 670"/>
                <a:gd name="T56" fmla="*/ 0 w 319"/>
                <a:gd name="T57" fmla="*/ 0 h 670"/>
                <a:gd name="T58" fmla="*/ 0 w 319"/>
                <a:gd name="T59" fmla="*/ 0 h 670"/>
                <a:gd name="T60" fmla="*/ 0 w 319"/>
                <a:gd name="T61" fmla="*/ 0 h 670"/>
                <a:gd name="T62" fmla="*/ 0 w 319"/>
                <a:gd name="T63" fmla="*/ 0 h 670"/>
                <a:gd name="T64" fmla="*/ 0 w 319"/>
                <a:gd name="T65" fmla="*/ 0 h 670"/>
                <a:gd name="T66" fmla="*/ 0 w 319"/>
                <a:gd name="T67" fmla="*/ 0 h 6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19"/>
                <a:gd name="T103" fmla="*/ 0 h 670"/>
                <a:gd name="T104" fmla="*/ 319 w 319"/>
                <a:gd name="T105" fmla="*/ 670 h 6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19" h="670">
                  <a:moveTo>
                    <a:pt x="258" y="0"/>
                  </a:moveTo>
                  <a:lnTo>
                    <a:pt x="254" y="4"/>
                  </a:lnTo>
                  <a:lnTo>
                    <a:pt x="243" y="11"/>
                  </a:lnTo>
                  <a:lnTo>
                    <a:pt x="227" y="23"/>
                  </a:lnTo>
                  <a:lnTo>
                    <a:pt x="207" y="41"/>
                  </a:lnTo>
                  <a:lnTo>
                    <a:pt x="182" y="63"/>
                  </a:lnTo>
                  <a:lnTo>
                    <a:pt x="156" y="88"/>
                  </a:lnTo>
                  <a:lnTo>
                    <a:pt x="129" y="119"/>
                  </a:lnTo>
                  <a:lnTo>
                    <a:pt x="103" y="152"/>
                  </a:lnTo>
                  <a:lnTo>
                    <a:pt x="77" y="187"/>
                  </a:lnTo>
                  <a:lnTo>
                    <a:pt x="52" y="226"/>
                  </a:lnTo>
                  <a:lnTo>
                    <a:pt x="31" y="267"/>
                  </a:lnTo>
                  <a:lnTo>
                    <a:pt x="15" y="311"/>
                  </a:lnTo>
                  <a:lnTo>
                    <a:pt x="4" y="355"/>
                  </a:lnTo>
                  <a:lnTo>
                    <a:pt x="0" y="402"/>
                  </a:lnTo>
                  <a:lnTo>
                    <a:pt x="2" y="449"/>
                  </a:lnTo>
                  <a:lnTo>
                    <a:pt x="14" y="498"/>
                  </a:lnTo>
                  <a:lnTo>
                    <a:pt x="32" y="542"/>
                  </a:lnTo>
                  <a:lnTo>
                    <a:pt x="52" y="579"/>
                  </a:lnTo>
                  <a:lnTo>
                    <a:pt x="74" y="607"/>
                  </a:lnTo>
                  <a:lnTo>
                    <a:pt x="99" y="631"/>
                  </a:lnTo>
                  <a:lnTo>
                    <a:pt x="123" y="647"/>
                  </a:lnTo>
                  <a:lnTo>
                    <a:pt x="149" y="659"/>
                  </a:lnTo>
                  <a:lnTo>
                    <a:pt x="174" y="666"/>
                  </a:lnTo>
                  <a:lnTo>
                    <a:pt x="199" y="670"/>
                  </a:lnTo>
                  <a:lnTo>
                    <a:pt x="222" y="670"/>
                  </a:lnTo>
                  <a:lnTo>
                    <a:pt x="245" y="668"/>
                  </a:lnTo>
                  <a:lnTo>
                    <a:pt x="265" y="664"/>
                  </a:lnTo>
                  <a:lnTo>
                    <a:pt x="284" y="661"/>
                  </a:lnTo>
                  <a:lnTo>
                    <a:pt x="297" y="655"/>
                  </a:lnTo>
                  <a:lnTo>
                    <a:pt x="309" y="651"/>
                  </a:lnTo>
                  <a:lnTo>
                    <a:pt x="316" y="648"/>
                  </a:lnTo>
                  <a:lnTo>
                    <a:pt x="319" y="647"/>
                  </a:lnTo>
                  <a:lnTo>
                    <a:pt x="275" y="596"/>
                  </a:lnTo>
                  <a:lnTo>
                    <a:pt x="273" y="596"/>
                  </a:lnTo>
                  <a:lnTo>
                    <a:pt x="267" y="598"/>
                  </a:lnTo>
                  <a:lnTo>
                    <a:pt x="259" y="600"/>
                  </a:lnTo>
                  <a:lnTo>
                    <a:pt x="250" y="603"/>
                  </a:lnTo>
                  <a:lnTo>
                    <a:pt x="238" y="605"/>
                  </a:lnTo>
                  <a:lnTo>
                    <a:pt x="223" y="606"/>
                  </a:lnTo>
                  <a:lnTo>
                    <a:pt x="208" y="606"/>
                  </a:lnTo>
                  <a:lnTo>
                    <a:pt x="192" y="605"/>
                  </a:lnTo>
                  <a:lnTo>
                    <a:pt x="174" y="600"/>
                  </a:lnTo>
                  <a:lnTo>
                    <a:pt x="156" y="593"/>
                  </a:lnTo>
                  <a:lnTo>
                    <a:pt x="139" y="583"/>
                  </a:lnTo>
                  <a:lnTo>
                    <a:pt x="122" y="570"/>
                  </a:lnTo>
                  <a:lnTo>
                    <a:pt x="106" y="551"/>
                  </a:lnTo>
                  <a:lnTo>
                    <a:pt x="90" y="530"/>
                  </a:lnTo>
                  <a:lnTo>
                    <a:pt x="77" y="501"/>
                  </a:lnTo>
                  <a:lnTo>
                    <a:pt x="67" y="468"/>
                  </a:lnTo>
                  <a:lnTo>
                    <a:pt x="58" y="432"/>
                  </a:lnTo>
                  <a:lnTo>
                    <a:pt x="58" y="397"/>
                  </a:lnTo>
                  <a:lnTo>
                    <a:pt x="64" y="361"/>
                  </a:lnTo>
                  <a:lnTo>
                    <a:pt x="73" y="328"/>
                  </a:lnTo>
                  <a:lnTo>
                    <a:pt x="86" y="296"/>
                  </a:lnTo>
                  <a:lnTo>
                    <a:pt x="105" y="266"/>
                  </a:lnTo>
                  <a:lnTo>
                    <a:pt x="124" y="237"/>
                  </a:lnTo>
                  <a:lnTo>
                    <a:pt x="146" y="210"/>
                  </a:lnTo>
                  <a:lnTo>
                    <a:pt x="168" y="185"/>
                  </a:lnTo>
                  <a:lnTo>
                    <a:pt x="189" y="163"/>
                  </a:lnTo>
                  <a:lnTo>
                    <a:pt x="209" y="144"/>
                  </a:lnTo>
                  <a:lnTo>
                    <a:pt x="228" y="128"/>
                  </a:lnTo>
                  <a:lnTo>
                    <a:pt x="245" y="114"/>
                  </a:lnTo>
                  <a:lnTo>
                    <a:pt x="257" y="106"/>
                  </a:lnTo>
                  <a:lnTo>
                    <a:pt x="264" y="99"/>
                  </a:lnTo>
                  <a:lnTo>
                    <a:pt x="269" y="98"/>
                  </a:lnTo>
                  <a:lnTo>
                    <a:pt x="258" y="0"/>
                  </a:lnTo>
                  <a:close/>
                </a:path>
              </a:pathLst>
            </a:custGeom>
            <a:solidFill>
              <a:srgbClr val="000000"/>
            </a:solidFill>
            <a:ln w="9525">
              <a:noFill/>
              <a:round/>
              <a:headEnd/>
              <a:tailEnd/>
            </a:ln>
          </p:spPr>
          <p:txBody>
            <a:bodyPr/>
            <a:lstStyle/>
            <a:p>
              <a:endParaRPr lang="fr-FR"/>
            </a:p>
          </p:txBody>
        </p:sp>
        <p:sp>
          <p:nvSpPr>
            <p:cNvPr id="480931" name="Freeform 47"/>
            <p:cNvSpPr>
              <a:spLocks/>
            </p:cNvSpPr>
            <p:nvPr/>
          </p:nvSpPr>
          <p:spPr bwMode="auto">
            <a:xfrm>
              <a:off x="1690" y="1342"/>
              <a:ext cx="45" cy="41"/>
            </a:xfrm>
            <a:custGeom>
              <a:avLst/>
              <a:gdLst>
                <a:gd name="T0" fmla="*/ 0 w 580"/>
                <a:gd name="T1" fmla="*/ 0 h 541"/>
                <a:gd name="T2" fmla="*/ 0 w 580"/>
                <a:gd name="T3" fmla="*/ 0 h 541"/>
                <a:gd name="T4" fmla="*/ 0 w 580"/>
                <a:gd name="T5" fmla="*/ 0 h 541"/>
                <a:gd name="T6" fmla="*/ 0 w 580"/>
                <a:gd name="T7" fmla="*/ 0 h 541"/>
                <a:gd name="T8" fmla="*/ 0 w 580"/>
                <a:gd name="T9" fmla="*/ 0 h 541"/>
                <a:gd name="T10" fmla="*/ 0 w 580"/>
                <a:gd name="T11" fmla="*/ 0 h 541"/>
                <a:gd name="T12" fmla="*/ 0 w 580"/>
                <a:gd name="T13" fmla="*/ 0 h 541"/>
                <a:gd name="T14" fmla="*/ 0 w 580"/>
                <a:gd name="T15" fmla="*/ 0 h 541"/>
                <a:gd name="T16" fmla="*/ 0 w 580"/>
                <a:gd name="T17" fmla="*/ 0 h 541"/>
                <a:gd name="T18" fmla="*/ 0 w 580"/>
                <a:gd name="T19" fmla="*/ 0 h 541"/>
                <a:gd name="T20" fmla="*/ 0 w 580"/>
                <a:gd name="T21" fmla="*/ 0 h 541"/>
                <a:gd name="T22" fmla="*/ 0 w 580"/>
                <a:gd name="T23" fmla="*/ 0 h 541"/>
                <a:gd name="T24" fmla="*/ 0 w 580"/>
                <a:gd name="T25" fmla="*/ 0 h 541"/>
                <a:gd name="T26" fmla="*/ 0 w 580"/>
                <a:gd name="T27" fmla="*/ 0 h 541"/>
                <a:gd name="T28" fmla="*/ 0 w 580"/>
                <a:gd name="T29" fmla="*/ 0 h 541"/>
                <a:gd name="T30" fmla="*/ 0 w 580"/>
                <a:gd name="T31" fmla="*/ 0 h 541"/>
                <a:gd name="T32" fmla="*/ 0 w 580"/>
                <a:gd name="T33" fmla="*/ 0 h 541"/>
                <a:gd name="T34" fmla="*/ 0 w 580"/>
                <a:gd name="T35" fmla="*/ 0 h 541"/>
                <a:gd name="T36" fmla="*/ 0 w 580"/>
                <a:gd name="T37" fmla="*/ 0 h 541"/>
                <a:gd name="T38" fmla="*/ 0 w 580"/>
                <a:gd name="T39" fmla="*/ 0 h 541"/>
                <a:gd name="T40" fmla="*/ 0 w 580"/>
                <a:gd name="T41" fmla="*/ 0 h 541"/>
                <a:gd name="T42" fmla="*/ 0 w 580"/>
                <a:gd name="T43" fmla="*/ 0 h 541"/>
                <a:gd name="T44" fmla="*/ 0 w 580"/>
                <a:gd name="T45" fmla="*/ 0 h 541"/>
                <a:gd name="T46" fmla="*/ 0 w 580"/>
                <a:gd name="T47" fmla="*/ 0 h 541"/>
                <a:gd name="T48" fmla="*/ 0 w 580"/>
                <a:gd name="T49" fmla="*/ 0 h 541"/>
                <a:gd name="T50" fmla="*/ 0 w 580"/>
                <a:gd name="T51" fmla="*/ 0 h 541"/>
                <a:gd name="T52" fmla="*/ 0 w 580"/>
                <a:gd name="T53" fmla="*/ 0 h 541"/>
                <a:gd name="T54" fmla="*/ 0 w 580"/>
                <a:gd name="T55" fmla="*/ 0 h 541"/>
                <a:gd name="T56" fmla="*/ 0 w 580"/>
                <a:gd name="T57" fmla="*/ 0 h 541"/>
                <a:gd name="T58" fmla="*/ 0 w 580"/>
                <a:gd name="T59" fmla="*/ 0 h 541"/>
                <a:gd name="T60" fmla="*/ 0 w 580"/>
                <a:gd name="T61" fmla="*/ 0 h 541"/>
                <a:gd name="T62" fmla="*/ 0 w 580"/>
                <a:gd name="T63" fmla="*/ 0 h 541"/>
                <a:gd name="T64" fmla="*/ 0 w 580"/>
                <a:gd name="T65" fmla="*/ 0 h 541"/>
                <a:gd name="T66" fmla="*/ 0 w 580"/>
                <a:gd name="T67" fmla="*/ 0 h 541"/>
                <a:gd name="T68" fmla="*/ 0 w 580"/>
                <a:gd name="T69" fmla="*/ 0 h 541"/>
                <a:gd name="T70" fmla="*/ 0 w 580"/>
                <a:gd name="T71" fmla="*/ 0 h 541"/>
                <a:gd name="T72" fmla="*/ 0 w 580"/>
                <a:gd name="T73" fmla="*/ 0 h 541"/>
                <a:gd name="T74" fmla="*/ 0 w 580"/>
                <a:gd name="T75" fmla="*/ 0 h 541"/>
                <a:gd name="T76" fmla="*/ 0 w 580"/>
                <a:gd name="T77" fmla="*/ 0 h 541"/>
                <a:gd name="T78" fmla="*/ 0 w 580"/>
                <a:gd name="T79" fmla="*/ 0 h 541"/>
                <a:gd name="T80" fmla="*/ 0 w 580"/>
                <a:gd name="T81" fmla="*/ 0 h 541"/>
                <a:gd name="T82" fmla="*/ 0 w 580"/>
                <a:gd name="T83" fmla="*/ 0 h 541"/>
                <a:gd name="T84" fmla="*/ 0 w 580"/>
                <a:gd name="T85" fmla="*/ 0 h 541"/>
                <a:gd name="T86" fmla="*/ 0 w 580"/>
                <a:gd name="T87" fmla="*/ 0 h 541"/>
                <a:gd name="T88" fmla="*/ 0 w 580"/>
                <a:gd name="T89" fmla="*/ 0 h 541"/>
                <a:gd name="T90" fmla="*/ 0 w 580"/>
                <a:gd name="T91" fmla="*/ 0 h 541"/>
                <a:gd name="T92" fmla="*/ 0 w 580"/>
                <a:gd name="T93" fmla="*/ 0 h 541"/>
                <a:gd name="T94" fmla="*/ 0 w 580"/>
                <a:gd name="T95" fmla="*/ 0 h 541"/>
                <a:gd name="T96" fmla="*/ 0 w 580"/>
                <a:gd name="T97" fmla="*/ 0 h 541"/>
                <a:gd name="T98" fmla="*/ 0 w 580"/>
                <a:gd name="T99" fmla="*/ 0 h 541"/>
                <a:gd name="T100" fmla="*/ 0 w 580"/>
                <a:gd name="T101" fmla="*/ 0 h 541"/>
                <a:gd name="T102" fmla="*/ 0 w 580"/>
                <a:gd name="T103" fmla="*/ 0 h 541"/>
                <a:gd name="T104" fmla="*/ 0 w 580"/>
                <a:gd name="T105" fmla="*/ 0 h 541"/>
                <a:gd name="T106" fmla="*/ 0 w 580"/>
                <a:gd name="T107" fmla="*/ 0 h 541"/>
                <a:gd name="T108" fmla="*/ 0 w 580"/>
                <a:gd name="T109" fmla="*/ 0 h 541"/>
                <a:gd name="T110" fmla="*/ 0 w 580"/>
                <a:gd name="T111" fmla="*/ 0 h 541"/>
                <a:gd name="T112" fmla="*/ 0 w 580"/>
                <a:gd name="T113" fmla="*/ 0 h 5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80"/>
                <a:gd name="T172" fmla="*/ 0 h 541"/>
                <a:gd name="T173" fmla="*/ 580 w 580"/>
                <a:gd name="T174" fmla="*/ 541 h 54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80" h="541">
                  <a:moveTo>
                    <a:pt x="91" y="203"/>
                  </a:moveTo>
                  <a:lnTo>
                    <a:pt x="92" y="202"/>
                  </a:lnTo>
                  <a:lnTo>
                    <a:pt x="96" y="200"/>
                  </a:lnTo>
                  <a:lnTo>
                    <a:pt x="102" y="197"/>
                  </a:lnTo>
                  <a:lnTo>
                    <a:pt x="110" y="194"/>
                  </a:lnTo>
                  <a:lnTo>
                    <a:pt x="119" y="189"/>
                  </a:lnTo>
                  <a:lnTo>
                    <a:pt x="129" y="184"/>
                  </a:lnTo>
                  <a:lnTo>
                    <a:pt x="140" y="178"/>
                  </a:lnTo>
                  <a:lnTo>
                    <a:pt x="152" y="172"/>
                  </a:lnTo>
                  <a:lnTo>
                    <a:pt x="161" y="163"/>
                  </a:lnTo>
                  <a:lnTo>
                    <a:pt x="170" y="155"/>
                  </a:lnTo>
                  <a:lnTo>
                    <a:pt x="178" y="146"/>
                  </a:lnTo>
                  <a:lnTo>
                    <a:pt x="185" y="137"/>
                  </a:lnTo>
                  <a:lnTo>
                    <a:pt x="188" y="126"/>
                  </a:lnTo>
                  <a:lnTo>
                    <a:pt x="189" y="115"/>
                  </a:lnTo>
                  <a:lnTo>
                    <a:pt x="187" y="104"/>
                  </a:lnTo>
                  <a:lnTo>
                    <a:pt x="182" y="92"/>
                  </a:lnTo>
                  <a:lnTo>
                    <a:pt x="172" y="81"/>
                  </a:lnTo>
                  <a:lnTo>
                    <a:pt x="163" y="74"/>
                  </a:lnTo>
                  <a:lnTo>
                    <a:pt x="152" y="68"/>
                  </a:lnTo>
                  <a:lnTo>
                    <a:pt x="140" y="66"/>
                  </a:lnTo>
                  <a:lnTo>
                    <a:pt x="128" y="66"/>
                  </a:lnTo>
                  <a:lnTo>
                    <a:pt x="116" y="69"/>
                  </a:lnTo>
                  <a:lnTo>
                    <a:pt x="103" y="75"/>
                  </a:lnTo>
                  <a:lnTo>
                    <a:pt x="92" y="82"/>
                  </a:lnTo>
                  <a:lnTo>
                    <a:pt x="80" y="91"/>
                  </a:lnTo>
                  <a:lnTo>
                    <a:pt x="69" y="102"/>
                  </a:lnTo>
                  <a:lnTo>
                    <a:pt x="61" y="115"/>
                  </a:lnTo>
                  <a:lnTo>
                    <a:pt x="55" y="131"/>
                  </a:lnTo>
                  <a:lnTo>
                    <a:pt x="49" y="146"/>
                  </a:lnTo>
                  <a:lnTo>
                    <a:pt x="46" y="164"/>
                  </a:lnTo>
                  <a:lnTo>
                    <a:pt x="46" y="183"/>
                  </a:lnTo>
                  <a:lnTo>
                    <a:pt x="49" y="203"/>
                  </a:lnTo>
                  <a:lnTo>
                    <a:pt x="52" y="224"/>
                  </a:lnTo>
                  <a:lnTo>
                    <a:pt x="56" y="246"/>
                  </a:lnTo>
                  <a:lnTo>
                    <a:pt x="60" y="270"/>
                  </a:lnTo>
                  <a:lnTo>
                    <a:pt x="68" y="293"/>
                  </a:lnTo>
                  <a:lnTo>
                    <a:pt x="77" y="316"/>
                  </a:lnTo>
                  <a:lnTo>
                    <a:pt x="91" y="339"/>
                  </a:lnTo>
                  <a:lnTo>
                    <a:pt x="107" y="362"/>
                  </a:lnTo>
                  <a:lnTo>
                    <a:pt x="130" y="383"/>
                  </a:lnTo>
                  <a:lnTo>
                    <a:pt x="156" y="402"/>
                  </a:lnTo>
                  <a:lnTo>
                    <a:pt x="190" y="418"/>
                  </a:lnTo>
                  <a:lnTo>
                    <a:pt x="230" y="432"/>
                  </a:lnTo>
                  <a:lnTo>
                    <a:pt x="277" y="443"/>
                  </a:lnTo>
                  <a:lnTo>
                    <a:pt x="333" y="451"/>
                  </a:lnTo>
                  <a:lnTo>
                    <a:pt x="399" y="456"/>
                  </a:lnTo>
                  <a:lnTo>
                    <a:pt x="474" y="455"/>
                  </a:lnTo>
                  <a:lnTo>
                    <a:pt x="561" y="450"/>
                  </a:lnTo>
                  <a:lnTo>
                    <a:pt x="569" y="449"/>
                  </a:lnTo>
                  <a:lnTo>
                    <a:pt x="575" y="451"/>
                  </a:lnTo>
                  <a:lnTo>
                    <a:pt x="578" y="455"/>
                  </a:lnTo>
                  <a:lnTo>
                    <a:pt x="580" y="461"/>
                  </a:lnTo>
                  <a:lnTo>
                    <a:pt x="580" y="467"/>
                  </a:lnTo>
                  <a:lnTo>
                    <a:pt x="578" y="474"/>
                  </a:lnTo>
                  <a:lnTo>
                    <a:pt x="574" y="482"/>
                  </a:lnTo>
                  <a:lnTo>
                    <a:pt x="571" y="490"/>
                  </a:lnTo>
                  <a:lnTo>
                    <a:pt x="566" y="499"/>
                  </a:lnTo>
                  <a:lnTo>
                    <a:pt x="561" y="507"/>
                  </a:lnTo>
                  <a:lnTo>
                    <a:pt x="555" y="514"/>
                  </a:lnTo>
                  <a:lnTo>
                    <a:pt x="550" y="522"/>
                  </a:lnTo>
                  <a:lnTo>
                    <a:pt x="546" y="527"/>
                  </a:lnTo>
                  <a:lnTo>
                    <a:pt x="543" y="532"/>
                  </a:lnTo>
                  <a:lnTo>
                    <a:pt x="540" y="535"/>
                  </a:lnTo>
                  <a:lnTo>
                    <a:pt x="540" y="536"/>
                  </a:lnTo>
                  <a:lnTo>
                    <a:pt x="534" y="536"/>
                  </a:lnTo>
                  <a:lnTo>
                    <a:pt x="517" y="538"/>
                  </a:lnTo>
                  <a:lnTo>
                    <a:pt x="492" y="540"/>
                  </a:lnTo>
                  <a:lnTo>
                    <a:pt x="460" y="541"/>
                  </a:lnTo>
                  <a:lnTo>
                    <a:pt x="421" y="540"/>
                  </a:lnTo>
                  <a:lnTo>
                    <a:pt x="376" y="537"/>
                  </a:lnTo>
                  <a:lnTo>
                    <a:pt x="330" y="532"/>
                  </a:lnTo>
                  <a:lnTo>
                    <a:pt x="281" y="523"/>
                  </a:lnTo>
                  <a:lnTo>
                    <a:pt x="232" y="510"/>
                  </a:lnTo>
                  <a:lnTo>
                    <a:pt x="185" y="491"/>
                  </a:lnTo>
                  <a:lnTo>
                    <a:pt x="138" y="467"/>
                  </a:lnTo>
                  <a:lnTo>
                    <a:pt x="99" y="437"/>
                  </a:lnTo>
                  <a:lnTo>
                    <a:pt x="62" y="400"/>
                  </a:lnTo>
                  <a:lnTo>
                    <a:pt x="33" y="355"/>
                  </a:lnTo>
                  <a:lnTo>
                    <a:pt x="13" y="300"/>
                  </a:lnTo>
                  <a:lnTo>
                    <a:pt x="3" y="237"/>
                  </a:lnTo>
                  <a:lnTo>
                    <a:pt x="0" y="175"/>
                  </a:lnTo>
                  <a:lnTo>
                    <a:pt x="4" y="123"/>
                  </a:lnTo>
                  <a:lnTo>
                    <a:pt x="13" y="82"/>
                  </a:lnTo>
                  <a:lnTo>
                    <a:pt x="27" y="50"/>
                  </a:lnTo>
                  <a:lnTo>
                    <a:pt x="43" y="26"/>
                  </a:lnTo>
                  <a:lnTo>
                    <a:pt x="64" y="11"/>
                  </a:lnTo>
                  <a:lnTo>
                    <a:pt x="86" y="3"/>
                  </a:lnTo>
                  <a:lnTo>
                    <a:pt x="110" y="0"/>
                  </a:lnTo>
                  <a:lnTo>
                    <a:pt x="134" y="2"/>
                  </a:lnTo>
                  <a:lnTo>
                    <a:pt x="158" y="9"/>
                  </a:lnTo>
                  <a:lnTo>
                    <a:pt x="180" y="19"/>
                  </a:lnTo>
                  <a:lnTo>
                    <a:pt x="201" y="33"/>
                  </a:lnTo>
                  <a:lnTo>
                    <a:pt x="219" y="46"/>
                  </a:lnTo>
                  <a:lnTo>
                    <a:pt x="234" y="62"/>
                  </a:lnTo>
                  <a:lnTo>
                    <a:pt x="244" y="79"/>
                  </a:lnTo>
                  <a:lnTo>
                    <a:pt x="251" y="94"/>
                  </a:lnTo>
                  <a:lnTo>
                    <a:pt x="253" y="108"/>
                  </a:lnTo>
                  <a:lnTo>
                    <a:pt x="254" y="122"/>
                  </a:lnTo>
                  <a:lnTo>
                    <a:pt x="252" y="135"/>
                  </a:lnTo>
                  <a:lnTo>
                    <a:pt x="251" y="149"/>
                  </a:lnTo>
                  <a:lnTo>
                    <a:pt x="246" y="161"/>
                  </a:lnTo>
                  <a:lnTo>
                    <a:pt x="242" y="175"/>
                  </a:lnTo>
                  <a:lnTo>
                    <a:pt x="237" y="186"/>
                  </a:lnTo>
                  <a:lnTo>
                    <a:pt x="231" y="197"/>
                  </a:lnTo>
                  <a:lnTo>
                    <a:pt x="224" y="207"/>
                  </a:lnTo>
                  <a:lnTo>
                    <a:pt x="216" y="217"/>
                  </a:lnTo>
                  <a:lnTo>
                    <a:pt x="206" y="226"/>
                  </a:lnTo>
                  <a:lnTo>
                    <a:pt x="198" y="234"/>
                  </a:lnTo>
                  <a:lnTo>
                    <a:pt x="188" y="240"/>
                  </a:lnTo>
                  <a:lnTo>
                    <a:pt x="177" y="246"/>
                  </a:lnTo>
                  <a:lnTo>
                    <a:pt x="167" y="250"/>
                  </a:lnTo>
                  <a:lnTo>
                    <a:pt x="157" y="254"/>
                  </a:lnTo>
                  <a:lnTo>
                    <a:pt x="91" y="203"/>
                  </a:lnTo>
                  <a:close/>
                </a:path>
              </a:pathLst>
            </a:custGeom>
            <a:solidFill>
              <a:srgbClr val="000000"/>
            </a:solidFill>
            <a:ln w="9525">
              <a:noFill/>
              <a:round/>
              <a:headEnd/>
              <a:tailEnd/>
            </a:ln>
          </p:spPr>
          <p:txBody>
            <a:bodyPr/>
            <a:lstStyle/>
            <a:p>
              <a:endParaRPr lang="fr-FR"/>
            </a:p>
          </p:txBody>
        </p:sp>
        <p:sp>
          <p:nvSpPr>
            <p:cNvPr id="480932" name="Freeform 48"/>
            <p:cNvSpPr>
              <a:spLocks/>
            </p:cNvSpPr>
            <p:nvPr/>
          </p:nvSpPr>
          <p:spPr bwMode="auto">
            <a:xfrm>
              <a:off x="1805" y="1382"/>
              <a:ext cx="18" cy="10"/>
            </a:xfrm>
            <a:custGeom>
              <a:avLst/>
              <a:gdLst>
                <a:gd name="T0" fmla="*/ 0 w 246"/>
                <a:gd name="T1" fmla="*/ 0 h 131"/>
                <a:gd name="T2" fmla="*/ 0 w 246"/>
                <a:gd name="T3" fmla="*/ 0 h 131"/>
                <a:gd name="T4" fmla="*/ 0 w 246"/>
                <a:gd name="T5" fmla="*/ 0 h 131"/>
                <a:gd name="T6" fmla="*/ 0 w 246"/>
                <a:gd name="T7" fmla="*/ 0 h 131"/>
                <a:gd name="T8" fmla="*/ 0 w 246"/>
                <a:gd name="T9" fmla="*/ 0 h 131"/>
                <a:gd name="T10" fmla="*/ 0 w 246"/>
                <a:gd name="T11" fmla="*/ 0 h 131"/>
                <a:gd name="T12" fmla="*/ 0 w 246"/>
                <a:gd name="T13" fmla="*/ 0 h 131"/>
                <a:gd name="T14" fmla="*/ 0 w 246"/>
                <a:gd name="T15" fmla="*/ 0 h 131"/>
                <a:gd name="T16" fmla="*/ 0 w 246"/>
                <a:gd name="T17" fmla="*/ 0 h 131"/>
                <a:gd name="T18" fmla="*/ 0 w 246"/>
                <a:gd name="T19" fmla="*/ 0 h 131"/>
                <a:gd name="T20" fmla="*/ 0 w 246"/>
                <a:gd name="T21" fmla="*/ 0 h 131"/>
                <a:gd name="T22" fmla="*/ 0 w 246"/>
                <a:gd name="T23" fmla="*/ 0 h 131"/>
                <a:gd name="T24" fmla="*/ 0 w 246"/>
                <a:gd name="T25" fmla="*/ 0 h 131"/>
                <a:gd name="T26" fmla="*/ 0 w 246"/>
                <a:gd name="T27" fmla="*/ 0 h 131"/>
                <a:gd name="T28" fmla="*/ 0 w 246"/>
                <a:gd name="T29" fmla="*/ 0 h 131"/>
                <a:gd name="T30" fmla="*/ 0 w 246"/>
                <a:gd name="T31" fmla="*/ 0 h 131"/>
                <a:gd name="T32" fmla="*/ 0 w 246"/>
                <a:gd name="T33" fmla="*/ 0 h 131"/>
                <a:gd name="T34" fmla="*/ 0 w 246"/>
                <a:gd name="T35" fmla="*/ 0 h 131"/>
                <a:gd name="T36" fmla="*/ 0 w 246"/>
                <a:gd name="T37" fmla="*/ 0 h 131"/>
                <a:gd name="T38" fmla="*/ 0 w 246"/>
                <a:gd name="T39" fmla="*/ 0 h 131"/>
                <a:gd name="T40" fmla="*/ 0 w 246"/>
                <a:gd name="T41" fmla="*/ 0 h 131"/>
                <a:gd name="T42" fmla="*/ 0 w 246"/>
                <a:gd name="T43" fmla="*/ 0 h 131"/>
                <a:gd name="T44" fmla="*/ 0 w 246"/>
                <a:gd name="T45" fmla="*/ 0 h 131"/>
                <a:gd name="T46" fmla="*/ 0 w 246"/>
                <a:gd name="T47" fmla="*/ 0 h 131"/>
                <a:gd name="T48" fmla="*/ 0 w 246"/>
                <a:gd name="T49" fmla="*/ 0 h 131"/>
                <a:gd name="T50" fmla="*/ 0 w 246"/>
                <a:gd name="T51" fmla="*/ 0 h 131"/>
                <a:gd name="T52" fmla="*/ 0 w 246"/>
                <a:gd name="T53" fmla="*/ 0 h 131"/>
                <a:gd name="T54" fmla="*/ 0 w 246"/>
                <a:gd name="T55" fmla="*/ 0 h 131"/>
                <a:gd name="T56" fmla="*/ 0 w 246"/>
                <a:gd name="T57" fmla="*/ 0 h 131"/>
                <a:gd name="T58" fmla="*/ 0 w 246"/>
                <a:gd name="T59" fmla="*/ 0 h 131"/>
                <a:gd name="T60" fmla="*/ 0 w 246"/>
                <a:gd name="T61" fmla="*/ 0 h 131"/>
                <a:gd name="T62" fmla="*/ 0 w 246"/>
                <a:gd name="T63" fmla="*/ 0 h 131"/>
                <a:gd name="T64" fmla="*/ 0 w 246"/>
                <a:gd name="T65" fmla="*/ 0 h 131"/>
                <a:gd name="T66" fmla="*/ 0 w 246"/>
                <a:gd name="T67" fmla="*/ 0 h 13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6"/>
                <a:gd name="T103" fmla="*/ 0 h 131"/>
                <a:gd name="T104" fmla="*/ 246 w 246"/>
                <a:gd name="T105" fmla="*/ 131 h 13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6" h="131">
                  <a:moveTo>
                    <a:pt x="0" y="116"/>
                  </a:moveTo>
                  <a:lnTo>
                    <a:pt x="0" y="114"/>
                  </a:lnTo>
                  <a:lnTo>
                    <a:pt x="0" y="111"/>
                  </a:lnTo>
                  <a:lnTo>
                    <a:pt x="1" y="103"/>
                  </a:lnTo>
                  <a:lnTo>
                    <a:pt x="3" y="97"/>
                  </a:lnTo>
                  <a:lnTo>
                    <a:pt x="6" y="88"/>
                  </a:lnTo>
                  <a:lnTo>
                    <a:pt x="10" y="78"/>
                  </a:lnTo>
                  <a:lnTo>
                    <a:pt x="15" y="68"/>
                  </a:lnTo>
                  <a:lnTo>
                    <a:pt x="22" y="57"/>
                  </a:lnTo>
                  <a:lnTo>
                    <a:pt x="29" y="46"/>
                  </a:lnTo>
                  <a:lnTo>
                    <a:pt x="38" y="36"/>
                  </a:lnTo>
                  <a:lnTo>
                    <a:pt x="48" y="27"/>
                  </a:lnTo>
                  <a:lnTo>
                    <a:pt x="60" y="19"/>
                  </a:lnTo>
                  <a:lnTo>
                    <a:pt x="74" y="10"/>
                  </a:lnTo>
                  <a:lnTo>
                    <a:pt x="89" y="5"/>
                  </a:lnTo>
                  <a:lnTo>
                    <a:pt x="107" y="1"/>
                  </a:lnTo>
                  <a:lnTo>
                    <a:pt x="126" y="0"/>
                  </a:lnTo>
                  <a:lnTo>
                    <a:pt x="145" y="0"/>
                  </a:lnTo>
                  <a:lnTo>
                    <a:pt x="162" y="4"/>
                  </a:lnTo>
                  <a:lnTo>
                    <a:pt x="178" y="9"/>
                  </a:lnTo>
                  <a:lnTo>
                    <a:pt x="191" y="19"/>
                  </a:lnTo>
                  <a:lnTo>
                    <a:pt x="202" y="27"/>
                  </a:lnTo>
                  <a:lnTo>
                    <a:pt x="212" y="37"/>
                  </a:lnTo>
                  <a:lnTo>
                    <a:pt x="220" y="48"/>
                  </a:lnTo>
                  <a:lnTo>
                    <a:pt x="227" y="60"/>
                  </a:lnTo>
                  <a:lnTo>
                    <a:pt x="233" y="71"/>
                  </a:lnTo>
                  <a:lnTo>
                    <a:pt x="238" y="83"/>
                  </a:lnTo>
                  <a:lnTo>
                    <a:pt x="240" y="94"/>
                  </a:lnTo>
                  <a:lnTo>
                    <a:pt x="243" y="104"/>
                  </a:lnTo>
                  <a:lnTo>
                    <a:pt x="244" y="114"/>
                  </a:lnTo>
                  <a:lnTo>
                    <a:pt x="245" y="121"/>
                  </a:lnTo>
                  <a:lnTo>
                    <a:pt x="245" y="127"/>
                  </a:lnTo>
                  <a:lnTo>
                    <a:pt x="246" y="131"/>
                  </a:lnTo>
                  <a:lnTo>
                    <a:pt x="191" y="125"/>
                  </a:lnTo>
                  <a:lnTo>
                    <a:pt x="191" y="124"/>
                  </a:lnTo>
                  <a:lnTo>
                    <a:pt x="191" y="121"/>
                  </a:lnTo>
                  <a:lnTo>
                    <a:pt x="191" y="117"/>
                  </a:lnTo>
                  <a:lnTo>
                    <a:pt x="191" y="112"/>
                  </a:lnTo>
                  <a:lnTo>
                    <a:pt x="190" y="104"/>
                  </a:lnTo>
                  <a:lnTo>
                    <a:pt x="189" y="98"/>
                  </a:lnTo>
                  <a:lnTo>
                    <a:pt x="188" y="91"/>
                  </a:lnTo>
                  <a:lnTo>
                    <a:pt x="186" y="84"/>
                  </a:lnTo>
                  <a:lnTo>
                    <a:pt x="183" y="75"/>
                  </a:lnTo>
                  <a:lnTo>
                    <a:pt x="179" y="68"/>
                  </a:lnTo>
                  <a:lnTo>
                    <a:pt x="175" y="61"/>
                  </a:lnTo>
                  <a:lnTo>
                    <a:pt x="169" y="54"/>
                  </a:lnTo>
                  <a:lnTo>
                    <a:pt x="161" y="48"/>
                  </a:lnTo>
                  <a:lnTo>
                    <a:pt x="152" y="45"/>
                  </a:lnTo>
                  <a:lnTo>
                    <a:pt x="142" y="41"/>
                  </a:lnTo>
                  <a:lnTo>
                    <a:pt x="132" y="41"/>
                  </a:lnTo>
                  <a:lnTo>
                    <a:pt x="119" y="40"/>
                  </a:lnTo>
                  <a:lnTo>
                    <a:pt x="109" y="42"/>
                  </a:lnTo>
                  <a:lnTo>
                    <a:pt x="99" y="45"/>
                  </a:lnTo>
                  <a:lnTo>
                    <a:pt x="92" y="51"/>
                  </a:lnTo>
                  <a:lnTo>
                    <a:pt x="85" y="55"/>
                  </a:lnTo>
                  <a:lnTo>
                    <a:pt x="79" y="61"/>
                  </a:lnTo>
                  <a:lnTo>
                    <a:pt x="75" y="68"/>
                  </a:lnTo>
                  <a:lnTo>
                    <a:pt x="72" y="75"/>
                  </a:lnTo>
                  <a:lnTo>
                    <a:pt x="68" y="81"/>
                  </a:lnTo>
                  <a:lnTo>
                    <a:pt x="66" y="88"/>
                  </a:lnTo>
                  <a:lnTo>
                    <a:pt x="64" y="94"/>
                  </a:lnTo>
                  <a:lnTo>
                    <a:pt x="63" y="99"/>
                  </a:lnTo>
                  <a:lnTo>
                    <a:pt x="63" y="103"/>
                  </a:lnTo>
                  <a:lnTo>
                    <a:pt x="63" y="107"/>
                  </a:lnTo>
                  <a:lnTo>
                    <a:pt x="63" y="110"/>
                  </a:lnTo>
                  <a:lnTo>
                    <a:pt x="63" y="111"/>
                  </a:lnTo>
                  <a:lnTo>
                    <a:pt x="0" y="116"/>
                  </a:lnTo>
                  <a:close/>
                </a:path>
              </a:pathLst>
            </a:custGeom>
            <a:solidFill>
              <a:srgbClr val="000000"/>
            </a:solidFill>
            <a:ln w="9525">
              <a:noFill/>
              <a:round/>
              <a:headEnd/>
              <a:tailEnd/>
            </a:ln>
          </p:spPr>
          <p:txBody>
            <a:bodyPr/>
            <a:lstStyle/>
            <a:p>
              <a:endParaRPr lang="fr-FR"/>
            </a:p>
          </p:txBody>
        </p:sp>
        <p:sp>
          <p:nvSpPr>
            <p:cNvPr id="480933" name="Freeform 49"/>
            <p:cNvSpPr>
              <a:spLocks/>
            </p:cNvSpPr>
            <p:nvPr/>
          </p:nvSpPr>
          <p:spPr bwMode="auto">
            <a:xfrm>
              <a:off x="1830" y="1361"/>
              <a:ext cx="10" cy="19"/>
            </a:xfrm>
            <a:custGeom>
              <a:avLst/>
              <a:gdLst>
                <a:gd name="T0" fmla="*/ 0 w 132"/>
                <a:gd name="T1" fmla="*/ 0 h 241"/>
                <a:gd name="T2" fmla="*/ 0 w 132"/>
                <a:gd name="T3" fmla="*/ 0 h 241"/>
                <a:gd name="T4" fmla="*/ 0 w 132"/>
                <a:gd name="T5" fmla="*/ 0 h 241"/>
                <a:gd name="T6" fmla="*/ 0 w 132"/>
                <a:gd name="T7" fmla="*/ 0 h 241"/>
                <a:gd name="T8" fmla="*/ 0 w 132"/>
                <a:gd name="T9" fmla="*/ 0 h 241"/>
                <a:gd name="T10" fmla="*/ 0 w 132"/>
                <a:gd name="T11" fmla="*/ 0 h 241"/>
                <a:gd name="T12" fmla="*/ 0 w 132"/>
                <a:gd name="T13" fmla="*/ 0 h 241"/>
                <a:gd name="T14" fmla="*/ 0 w 132"/>
                <a:gd name="T15" fmla="*/ 0 h 241"/>
                <a:gd name="T16" fmla="*/ 0 w 132"/>
                <a:gd name="T17" fmla="*/ 0 h 241"/>
                <a:gd name="T18" fmla="*/ 0 w 132"/>
                <a:gd name="T19" fmla="*/ 0 h 241"/>
                <a:gd name="T20" fmla="*/ 0 w 132"/>
                <a:gd name="T21" fmla="*/ 0 h 241"/>
                <a:gd name="T22" fmla="*/ 0 w 132"/>
                <a:gd name="T23" fmla="*/ 0 h 241"/>
                <a:gd name="T24" fmla="*/ 0 w 132"/>
                <a:gd name="T25" fmla="*/ 0 h 241"/>
                <a:gd name="T26" fmla="*/ 0 w 132"/>
                <a:gd name="T27" fmla="*/ 0 h 241"/>
                <a:gd name="T28" fmla="*/ 0 w 132"/>
                <a:gd name="T29" fmla="*/ 0 h 241"/>
                <a:gd name="T30" fmla="*/ 0 w 132"/>
                <a:gd name="T31" fmla="*/ 0 h 241"/>
                <a:gd name="T32" fmla="*/ 0 w 132"/>
                <a:gd name="T33" fmla="*/ 0 h 241"/>
                <a:gd name="T34" fmla="*/ 0 w 132"/>
                <a:gd name="T35" fmla="*/ 0 h 241"/>
                <a:gd name="T36" fmla="*/ 0 w 132"/>
                <a:gd name="T37" fmla="*/ 0 h 241"/>
                <a:gd name="T38" fmla="*/ 0 w 132"/>
                <a:gd name="T39" fmla="*/ 0 h 241"/>
                <a:gd name="T40" fmla="*/ 0 w 132"/>
                <a:gd name="T41" fmla="*/ 0 h 241"/>
                <a:gd name="T42" fmla="*/ 0 w 132"/>
                <a:gd name="T43" fmla="*/ 0 h 241"/>
                <a:gd name="T44" fmla="*/ 0 w 132"/>
                <a:gd name="T45" fmla="*/ 0 h 241"/>
                <a:gd name="T46" fmla="*/ 0 w 132"/>
                <a:gd name="T47" fmla="*/ 0 h 241"/>
                <a:gd name="T48" fmla="*/ 0 w 132"/>
                <a:gd name="T49" fmla="*/ 0 h 241"/>
                <a:gd name="T50" fmla="*/ 0 w 132"/>
                <a:gd name="T51" fmla="*/ 0 h 241"/>
                <a:gd name="T52" fmla="*/ 0 w 132"/>
                <a:gd name="T53" fmla="*/ 0 h 241"/>
                <a:gd name="T54" fmla="*/ 0 w 132"/>
                <a:gd name="T55" fmla="*/ 0 h 241"/>
                <a:gd name="T56" fmla="*/ 0 w 132"/>
                <a:gd name="T57" fmla="*/ 0 h 241"/>
                <a:gd name="T58" fmla="*/ 0 w 132"/>
                <a:gd name="T59" fmla="*/ 0 h 241"/>
                <a:gd name="T60" fmla="*/ 0 w 132"/>
                <a:gd name="T61" fmla="*/ 0 h 241"/>
                <a:gd name="T62" fmla="*/ 0 w 132"/>
                <a:gd name="T63" fmla="*/ 0 h 241"/>
                <a:gd name="T64" fmla="*/ 0 w 132"/>
                <a:gd name="T65" fmla="*/ 0 h 241"/>
                <a:gd name="T66" fmla="*/ 0 w 132"/>
                <a:gd name="T67" fmla="*/ 0 h 24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2"/>
                <a:gd name="T103" fmla="*/ 0 h 241"/>
                <a:gd name="T104" fmla="*/ 132 w 132"/>
                <a:gd name="T105" fmla="*/ 241 h 24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2" h="241">
                  <a:moveTo>
                    <a:pt x="119" y="241"/>
                  </a:moveTo>
                  <a:lnTo>
                    <a:pt x="117" y="240"/>
                  </a:lnTo>
                  <a:lnTo>
                    <a:pt x="113" y="240"/>
                  </a:lnTo>
                  <a:lnTo>
                    <a:pt x="107" y="238"/>
                  </a:lnTo>
                  <a:lnTo>
                    <a:pt x="99" y="237"/>
                  </a:lnTo>
                  <a:lnTo>
                    <a:pt x="90" y="232"/>
                  </a:lnTo>
                  <a:lnTo>
                    <a:pt x="81" y="229"/>
                  </a:lnTo>
                  <a:lnTo>
                    <a:pt x="69" y="224"/>
                  </a:lnTo>
                  <a:lnTo>
                    <a:pt x="59" y="219"/>
                  </a:lnTo>
                  <a:lnTo>
                    <a:pt x="48" y="212"/>
                  </a:lnTo>
                  <a:lnTo>
                    <a:pt x="37" y="204"/>
                  </a:lnTo>
                  <a:lnTo>
                    <a:pt x="28" y="194"/>
                  </a:lnTo>
                  <a:lnTo>
                    <a:pt x="20" y="183"/>
                  </a:lnTo>
                  <a:lnTo>
                    <a:pt x="12" y="169"/>
                  </a:lnTo>
                  <a:lnTo>
                    <a:pt x="6" y="154"/>
                  </a:lnTo>
                  <a:lnTo>
                    <a:pt x="1" y="137"/>
                  </a:lnTo>
                  <a:lnTo>
                    <a:pt x="0" y="119"/>
                  </a:lnTo>
                  <a:lnTo>
                    <a:pt x="0" y="100"/>
                  </a:lnTo>
                  <a:lnTo>
                    <a:pt x="5" y="82"/>
                  </a:lnTo>
                  <a:lnTo>
                    <a:pt x="10" y="68"/>
                  </a:lnTo>
                  <a:lnTo>
                    <a:pt x="19" y="56"/>
                  </a:lnTo>
                  <a:lnTo>
                    <a:pt x="27" y="42"/>
                  </a:lnTo>
                  <a:lnTo>
                    <a:pt x="37" y="33"/>
                  </a:lnTo>
                  <a:lnTo>
                    <a:pt x="50" y="26"/>
                  </a:lnTo>
                  <a:lnTo>
                    <a:pt x="61" y="19"/>
                  </a:lnTo>
                  <a:lnTo>
                    <a:pt x="73" y="13"/>
                  </a:lnTo>
                  <a:lnTo>
                    <a:pt x="84" y="9"/>
                  </a:lnTo>
                  <a:lnTo>
                    <a:pt x="95" y="6"/>
                  </a:lnTo>
                  <a:lnTo>
                    <a:pt x="105" y="4"/>
                  </a:lnTo>
                  <a:lnTo>
                    <a:pt x="115" y="2"/>
                  </a:lnTo>
                  <a:lnTo>
                    <a:pt x="122" y="0"/>
                  </a:lnTo>
                  <a:lnTo>
                    <a:pt x="128" y="0"/>
                  </a:lnTo>
                  <a:lnTo>
                    <a:pt x="132" y="0"/>
                  </a:lnTo>
                  <a:lnTo>
                    <a:pt x="126" y="57"/>
                  </a:lnTo>
                  <a:lnTo>
                    <a:pt x="125" y="56"/>
                  </a:lnTo>
                  <a:lnTo>
                    <a:pt x="122" y="56"/>
                  </a:lnTo>
                  <a:lnTo>
                    <a:pt x="118" y="56"/>
                  </a:lnTo>
                  <a:lnTo>
                    <a:pt x="114" y="57"/>
                  </a:lnTo>
                  <a:lnTo>
                    <a:pt x="107" y="57"/>
                  </a:lnTo>
                  <a:lnTo>
                    <a:pt x="100" y="59"/>
                  </a:lnTo>
                  <a:lnTo>
                    <a:pt x="93" y="60"/>
                  </a:lnTo>
                  <a:lnTo>
                    <a:pt x="86" y="63"/>
                  </a:lnTo>
                  <a:lnTo>
                    <a:pt x="79" y="65"/>
                  </a:lnTo>
                  <a:lnTo>
                    <a:pt x="71" y="70"/>
                  </a:lnTo>
                  <a:lnTo>
                    <a:pt x="64" y="75"/>
                  </a:lnTo>
                  <a:lnTo>
                    <a:pt x="59" y="81"/>
                  </a:lnTo>
                  <a:lnTo>
                    <a:pt x="53" y="88"/>
                  </a:lnTo>
                  <a:lnTo>
                    <a:pt x="50" y="98"/>
                  </a:lnTo>
                  <a:lnTo>
                    <a:pt x="46" y="108"/>
                  </a:lnTo>
                  <a:lnTo>
                    <a:pt x="46" y="121"/>
                  </a:lnTo>
                  <a:lnTo>
                    <a:pt x="46" y="131"/>
                  </a:lnTo>
                  <a:lnTo>
                    <a:pt x="48" y="141"/>
                  </a:lnTo>
                  <a:lnTo>
                    <a:pt x="50" y="150"/>
                  </a:lnTo>
                  <a:lnTo>
                    <a:pt x="55" y="157"/>
                  </a:lnTo>
                  <a:lnTo>
                    <a:pt x="59" y="163"/>
                  </a:lnTo>
                  <a:lnTo>
                    <a:pt x="65" y="168"/>
                  </a:lnTo>
                  <a:lnTo>
                    <a:pt x="71" y="172"/>
                  </a:lnTo>
                  <a:lnTo>
                    <a:pt x="79" y="176"/>
                  </a:lnTo>
                  <a:lnTo>
                    <a:pt x="85" y="177"/>
                  </a:lnTo>
                  <a:lnTo>
                    <a:pt x="91" y="180"/>
                  </a:lnTo>
                  <a:lnTo>
                    <a:pt x="96" y="180"/>
                  </a:lnTo>
                  <a:lnTo>
                    <a:pt x="102" y="182"/>
                  </a:lnTo>
                  <a:lnTo>
                    <a:pt x="105" y="182"/>
                  </a:lnTo>
                  <a:lnTo>
                    <a:pt x="110" y="182"/>
                  </a:lnTo>
                  <a:lnTo>
                    <a:pt x="112" y="182"/>
                  </a:lnTo>
                  <a:lnTo>
                    <a:pt x="114" y="183"/>
                  </a:lnTo>
                  <a:lnTo>
                    <a:pt x="119" y="241"/>
                  </a:lnTo>
                  <a:close/>
                </a:path>
              </a:pathLst>
            </a:custGeom>
            <a:solidFill>
              <a:srgbClr val="000000"/>
            </a:solidFill>
            <a:ln w="9525">
              <a:noFill/>
              <a:round/>
              <a:headEnd/>
              <a:tailEnd/>
            </a:ln>
          </p:spPr>
          <p:txBody>
            <a:bodyPr/>
            <a:lstStyle/>
            <a:p>
              <a:endParaRPr lang="fr-FR"/>
            </a:p>
          </p:txBody>
        </p:sp>
        <p:sp>
          <p:nvSpPr>
            <p:cNvPr id="480934" name="Freeform 50"/>
            <p:cNvSpPr>
              <a:spLocks/>
            </p:cNvSpPr>
            <p:nvPr/>
          </p:nvSpPr>
          <p:spPr bwMode="auto">
            <a:xfrm>
              <a:off x="1726" y="1220"/>
              <a:ext cx="52" cy="5"/>
            </a:xfrm>
            <a:custGeom>
              <a:avLst/>
              <a:gdLst>
                <a:gd name="T0" fmla="*/ 0 w 677"/>
                <a:gd name="T1" fmla="*/ 0 h 75"/>
                <a:gd name="T2" fmla="*/ 0 w 677"/>
                <a:gd name="T3" fmla="*/ 0 h 75"/>
                <a:gd name="T4" fmla="*/ 0 w 677"/>
                <a:gd name="T5" fmla="*/ 0 h 75"/>
                <a:gd name="T6" fmla="*/ 0 w 677"/>
                <a:gd name="T7" fmla="*/ 0 h 75"/>
                <a:gd name="T8" fmla="*/ 0 w 677"/>
                <a:gd name="T9" fmla="*/ 0 h 75"/>
                <a:gd name="T10" fmla="*/ 0 w 677"/>
                <a:gd name="T11" fmla="*/ 0 h 75"/>
                <a:gd name="T12" fmla="*/ 0 w 677"/>
                <a:gd name="T13" fmla="*/ 0 h 75"/>
                <a:gd name="T14" fmla="*/ 0 w 677"/>
                <a:gd name="T15" fmla="*/ 0 h 75"/>
                <a:gd name="T16" fmla="*/ 0 w 677"/>
                <a:gd name="T17" fmla="*/ 0 h 75"/>
                <a:gd name="T18" fmla="*/ 0 w 677"/>
                <a:gd name="T19" fmla="*/ 0 h 75"/>
                <a:gd name="T20" fmla="*/ 0 w 677"/>
                <a:gd name="T21" fmla="*/ 0 h 75"/>
                <a:gd name="T22" fmla="*/ 0 w 677"/>
                <a:gd name="T23" fmla="*/ 0 h 75"/>
                <a:gd name="T24" fmla="*/ 0 w 677"/>
                <a:gd name="T25" fmla="*/ 0 h 75"/>
                <a:gd name="T26" fmla="*/ 0 w 677"/>
                <a:gd name="T27" fmla="*/ 0 h 75"/>
                <a:gd name="T28" fmla="*/ 0 w 677"/>
                <a:gd name="T29" fmla="*/ 0 h 75"/>
                <a:gd name="T30" fmla="*/ 0 w 677"/>
                <a:gd name="T31" fmla="*/ 0 h 75"/>
                <a:gd name="T32" fmla="*/ 0 w 677"/>
                <a:gd name="T33" fmla="*/ 0 h 75"/>
                <a:gd name="T34" fmla="*/ 0 w 677"/>
                <a:gd name="T35" fmla="*/ 0 h 75"/>
                <a:gd name="T36" fmla="*/ 0 w 677"/>
                <a:gd name="T37" fmla="*/ 0 h 75"/>
                <a:gd name="T38" fmla="*/ 0 w 677"/>
                <a:gd name="T39" fmla="*/ 0 h 75"/>
                <a:gd name="T40" fmla="*/ 0 w 677"/>
                <a:gd name="T41" fmla="*/ 0 h 75"/>
                <a:gd name="T42" fmla="*/ 0 w 677"/>
                <a:gd name="T43" fmla="*/ 0 h 75"/>
                <a:gd name="T44" fmla="*/ 0 w 677"/>
                <a:gd name="T45" fmla="*/ 0 h 75"/>
                <a:gd name="T46" fmla="*/ 0 w 677"/>
                <a:gd name="T47" fmla="*/ 0 h 75"/>
                <a:gd name="T48" fmla="*/ 0 w 677"/>
                <a:gd name="T49" fmla="*/ 0 h 75"/>
                <a:gd name="T50" fmla="*/ 0 w 677"/>
                <a:gd name="T51" fmla="*/ 0 h 75"/>
                <a:gd name="T52" fmla="*/ 0 w 677"/>
                <a:gd name="T53" fmla="*/ 0 h 75"/>
                <a:gd name="T54" fmla="*/ 0 w 677"/>
                <a:gd name="T55" fmla="*/ 0 h 75"/>
                <a:gd name="T56" fmla="*/ 0 w 677"/>
                <a:gd name="T57" fmla="*/ 0 h 75"/>
                <a:gd name="T58" fmla="*/ 0 w 677"/>
                <a:gd name="T59" fmla="*/ 0 h 75"/>
                <a:gd name="T60" fmla="*/ 0 w 677"/>
                <a:gd name="T61" fmla="*/ 0 h 75"/>
                <a:gd name="T62" fmla="*/ 0 w 677"/>
                <a:gd name="T63" fmla="*/ 0 h 75"/>
                <a:gd name="T64" fmla="*/ 0 w 677"/>
                <a:gd name="T65" fmla="*/ 0 h 75"/>
                <a:gd name="T66" fmla="*/ 0 w 677"/>
                <a:gd name="T67" fmla="*/ 0 h 75"/>
                <a:gd name="T68" fmla="*/ 0 w 677"/>
                <a:gd name="T69" fmla="*/ 0 h 75"/>
                <a:gd name="T70" fmla="*/ 0 w 677"/>
                <a:gd name="T71" fmla="*/ 0 h 75"/>
                <a:gd name="T72" fmla="*/ 0 w 677"/>
                <a:gd name="T73" fmla="*/ 0 h 75"/>
                <a:gd name="T74" fmla="*/ 0 w 677"/>
                <a:gd name="T75" fmla="*/ 0 h 7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77"/>
                <a:gd name="T115" fmla="*/ 0 h 75"/>
                <a:gd name="T116" fmla="*/ 677 w 677"/>
                <a:gd name="T117" fmla="*/ 75 h 7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77" h="75">
                  <a:moveTo>
                    <a:pt x="507" y="0"/>
                  </a:moveTo>
                  <a:lnTo>
                    <a:pt x="493" y="0"/>
                  </a:lnTo>
                  <a:lnTo>
                    <a:pt x="479" y="0"/>
                  </a:lnTo>
                  <a:lnTo>
                    <a:pt x="462" y="0"/>
                  </a:lnTo>
                  <a:lnTo>
                    <a:pt x="447" y="1"/>
                  </a:lnTo>
                  <a:lnTo>
                    <a:pt x="428" y="1"/>
                  </a:lnTo>
                  <a:lnTo>
                    <a:pt x="410" y="2"/>
                  </a:lnTo>
                  <a:lnTo>
                    <a:pt x="390" y="2"/>
                  </a:lnTo>
                  <a:lnTo>
                    <a:pt x="371" y="2"/>
                  </a:lnTo>
                  <a:lnTo>
                    <a:pt x="348" y="2"/>
                  </a:lnTo>
                  <a:lnTo>
                    <a:pt x="327" y="2"/>
                  </a:lnTo>
                  <a:lnTo>
                    <a:pt x="304" y="3"/>
                  </a:lnTo>
                  <a:lnTo>
                    <a:pt x="281" y="4"/>
                  </a:lnTo>
                  <a:lnTo>
                    <a:pt x="256" y="4"/>
                  </a:lnTo>
                  <a:lnTo>
                    <a:pt x="233" y="5"/>
                  </a:lnTo>
                  <a:lnTo>
                    <a:pt x="207" y="5"/>
                  </a:lnTo>
                  <a:lnTo>
                    <a:pt x="182" y="6"/>
                  </a:lnTo>
                  <a:lnTo>
                    <a:pt x="0" y="42"/>
                  </a:lnTo>
                  <a:lnTo>
                    <a:pt x="210" y="75"/>
                  </a:lnTo>
                  <a:lnTo>
                    <a:pt x="222" y="75"/>
                  </a:lnTo>
                  <a:lnTo>
                    <a:pt x="238" y="74"/>
                  </a:lnTo>
                  <a:lnTo>
                    <a:pt x="252" y="73"/>
                  </a:lnTo>
                  <a:lnTo>
                    <a:pt x="269" y="73"/>
                  </a:lnTo>
                  <a:lnTo>
                    <a:pt x="285" y="72"/>
                  </a:lnTo>
                  <a:lnTo>
                    <a:pt x="302" y="72"/>
                  </a:lnTo>
                  <a:lnTo>
                    <a:pt x="320" y="72"/>
                  </a:lnTo>
                  <a:lnTo>
                    <a:pt x="340" y="72"/>
                  </a:lnTo>
                  <a:lnTo>
                    <a:pt x="358" y="71"/>
                  </a:lnTo>
                  <a:lnTo>
                    <a:pt x="379" y="71"/>
                  </a:lnTo>
                  <a:lnTo>
                    <a:pt x="399" y="70"/>
                  </a:lnTo>
                  <a:lnTo>
                    <a:pt x="420" y="70"/>
                  </a:lnTo>
                  <a:lnTo>
                    <a:pt x="442" y="69"/>
                  </a:lnTo>
                  <a:lnTo>
                    <a:pt x="464" y="69"/>
                  </a:lnTo>
                  <a:lnTo>
                    <a:pt x="487" y="69"/>
                  </a:lnTo>
                  <a:lnTo>
                    <a:pt x="510" y="69"/>
                  </a:lnTo>
                  <a:lnTo>
                    <a:pt x="677" y="30"/>
                  </a:lnTo>
                  <a:lnTo>
                    <a:pt x="507" y="0"/>
                  </a:lnTo>
                  <a:close/>
                </a:path>
              </a:pathLst>
            </a:custGeom>
            <a:solidFill>
              <a:srgbClr val="000000"/>
            </a:solidFill>
            <a:ln w="9525">
              <a:noFill/>
              <a:round/>
              <a:headEnd/>
              <a:tailEnd/>
            </a:ln>
          </p:spPr>
          <p:txBody>
            <a:bodyPr/>
            <a:lstStyle/>
            <a:p>
              <a:endParaRPr lang="fr-FR"/>
            </a:p>
          </p:txBody>
        </p:sp>
        <p:sp>
          <p:nvSpPr>
            <p:cNvPr id="480935" name="Freeform 51"/>
            <p:cNvSpPr>
              <a:spLocks/>
            </p:cNvSpPr>
            <p:nvPr/>
          </p:nvSpPr>
          <p:spPr bwMode="auto">
            <a:xfrm>
              <a:off x="1662" y="1219"/>
              <a:ext cx="182" cy="177"/>
            </a:xfrm>
            <a:custGeom>
              <a:avLst/>
              <a:gdLst>
                <a:gd name="T0" fmla="*/ 0 w 2369"/>
                <a:gd name="T1" fmla="*/ 0 h 2306"/>
                <a:gd name="T2" fmla="*/ 0 w 2369"/>
                <a:gd name="T3" fmla="*/ 0 h 2306"/>
                <a:gd name="T4" fmla="*/ 0 w 2369"/>
                <a:gd name="T5" fmla="*/ 0 h 2306"/>
                <a:gd name="T6" fmla="*/ 0 w 2369"/>
                <a:gd name="T7" fmla="*/ 0 h 2306"/>
                <a:gd name="T8" fmla="*/ 0 w 2369"/>
                <a:gd name="T9" fmla="*/ 0 h 2306"/>
                <a:gd name="T10" fmla="*/ 0 w 2369"/>
                <a:gd name="T11" fmla="*/ 0 h 2306"/>
                <a:gd name="T12" fmla="*/ 0 w 2369"/>
                <a:gd name="T13" fmla="*/ 1 h 2306"/>
                <a:gd name="T14" fmla="*/ 0 w 2369"/>
                <a:gd name="T15" fmla="*/ 1 h 2306"/>
                <a:gd name="T16" fmla="*/ 0 w 2369"/>
                <a:gd name="T17" fmla="*/ 1 h 2306"/>
                <a:gd name="T18" fmla="*/ 0 w 2369"/>
                <a:gd name="T19" fmla="*/ 1 h 2306"/>
                <a:gd name="T20" fmla="*/ 0 w 2369"/>
                <a:gd name="T21" fmla="*/ 1 h 2306"/>
                <a:gd name="T22" fmla="*/ 0 w 2369"/>
                <a:gd name="T23" fmla="*/ 1 h 2306"/>
                <a:gd name="T24" fmla="*/ 0 w 2369"/>
                <a:gd name="T25" fmla="*/ 1 h 2306"/>
                <a:gd name="T26" fmla="*/ 1 w 2369"/>
                <a:gd name="T27" fmla="*/ 1 h 2306"/>
                <a:gd name="T28" fmla="*/ 1 w 2369"/>
                <a:gd name="T29" fmla="*/ 1 h 2306"/>
                <a:gd name="T30" fmla="*/ 1 w 2369"/>
                <a:gd name="T31" fmla="*/ 1 h 2306"/>
                <a:gd name="T32" fmla="*/ 1 w 2369"/>
                <a:gd name="T33" fmla="*/ 1 h 2306"/>
                <a:gd name="T34" fmla="*/ 1 w 2369"/>
                <a:gd name="T35" fmla="*/ 1 h 2306"/>
                <a:gd name="T36" fmla="*/ 1 w 2369"/>
                <a:gd name="T37" fmla="*/ 1 h 2306"/>
                <a:gd name="T38" fmla="*/ 1 w 2369"/>
                <a:gd name="T39" fmla="*/ 1 h 2306"/>
                <a:gd name="T40" fmla="*/ 1 w 2369"/>
                <a:gd name="T41" fmla="*/ 0 h 2306"/>
                <a:gd name="T42" fmla="*/ 1 w 2369"/>
                <a:gd name="T43" fmla="*/ 0 h 2306"/>
                <a:gd name="T44" fmla="*/ 1 w 2369"/>
                <a:gd name="T45" fmla="*/ 0 h 2306"/>
                <a:gd name="T46" fmla="*/ 1 w 2369"/>
                <a:gd name="T47" fmla="*/ 0 h 2306"/>
                <a:gd name="T48" fmla="*/ 1 w 2369"/>
                <a:gd name="T49" fmla="*/ 0 h 2306"/>
                <a:gd name="T50" fmla="*/ 1 w 2369"/>
                <a:gd name="T51" fmla="*/ 0 h 2306"/>
                <a:gd name="T52" fmla="*/ 1 w 2369"/>
                <a:gd name="T53" fmla="*/ 0 h 2306"/>
                <a:gd name="T54" fmla="*/ 1 w 2369"/>
                <a:gd name="T55" fmla="*/ 0 h 2306"/>
                <a:gd name="T56" fmla="*/ 1 w 2369"/>
                <a:gd name="T57" fmla="*/ 0 h 2306"/>
                <a:gd name="T58" fmla="*/ 1 w 2369"/>
                <a:gd name="T59" fmla="*/ 0 h 2306"/>
                <a:gd name="T60" fmla="*/ 1 w 2369"/>
                <a:gd name="T61" fmla="*/ 0 h 2306"/>
                <a:gd name="T62" fmla="*/ 1 w 2369"/>
                <a:gd name="T63" fmla="*/ 0 h 2306"/>
                <a:gd name="T64" fmla="*/ 1 w 2369"/>
                <a:gd name="T65" fmla="*/ 1 h 2306"/>
                <a:gd name="T66" fmla="*/ 1 w 2369"/>
                <a:gd name="T67" fmla="*/ 1 h 2306"/>
                <a:gd name="T68" fmla="*/ 1 w 2369"/>
                <a:gd name="T69" fmla="*/ 1 h 2306"/>
                <a:gd name="T70" fmla="*/ 1 w 2369"/>
                <a:gd name="T71" fmla="*/ 1 h 2306"/>
                <a:gd name="T72" fmla="*/ 1 w 2369"/>
                <a:gd name="T73" fmla="*/ 1 h 2306"/>
                <a:gd name="T74" fmla="*/ 1 w 2369"/>
                <a:gd name="T75" fmla="*/ 1 h 2306"/>
                <a:gd name="T76" fmla="*/ 1 w 2369"/>
                <a:gd name="T77" fmla="*/ 1 h 2306"/>
                <a:gd name="T78" fmla="*/ 0 w 2369"/>
                <a:gd name="T79" fmla="*/ 1 h 2306"/>
                <a:gd name="T80" fmla="*/ 0 w 2369"/>
                <a:gd name="T81" fmla="*/ 1 h 2306"/>
                <a:gd name="T82" fmla="*/ 0 w 2369"/>
                <a:gd name="T83" fmla="*/ 1 h 2306"/>
                <a:gd name="T84" fmla="*/ 0 w 2369"/>
                <a:gd name="T85" fmla="*/ 1 h 2306"/>
                <a:gd name="T86" fmla="*/ 0 w 2369"/>
                <a:gd name="T87" fmla="*/ 1 h 2306"/>
                <a:gd name="T88" fmla="*/ 0 w 2369"/>
                <a:gd name="T89" fmla="*/ 0 h 2306"/>
                <a:gd name="T90" fmla="*/ 0 w 2369"/>
                <a:gd name="T91" fmla="*/ 0 h 2306"/>
                <a:gd name="T92" fmla="*/ 0 w 2369"/>
                <a:gd name="T93" fmla="*/ 0 h 2306"/>
                <a:gd name="T94" fmla="*/ 0 w 2369"/>
                <a:gd name="T95" fmla="*/ 0 h 2306"/>
                <a:gd name="T96" fmla="*/ 0 w 2369"/>
                <a:gd name="T97" fmla="*/ 0 h 2306"/>
                <a:gd name="T98" fmla="*/ 0 w 2369"/>
                <a:gd name="T99" fmla="*/ 0 h 2306"/>
                <a:gd name="T100" fmla="*/ 0 w 2369"/>
                <a:gd name="T101" fmla="*/ 0 h 2306"/>
                <a:gd name="T102" fmla="*/ 0 w 2369"/>
                <a:gd name="T103" fmla="*/ 0 h 23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369"/>
                <a:gd name="T157" fmla="*/ 0 h 2306"/>
                <a:gd name="T158" fmla="*/ 2369 w 2369"/>
                <a:gd name="T159" fmla="*/ 2306 h 230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369" h="2306">
                  <a:moveTo>
                    <a:pt x="1009" y="14"/>
                  </a:moveTo>
                  <a:lnTo>
                    <a:pt x="934" y="15"/>
                  </a:lnTo>
                  <a:lnTo>
                    <a:pt x="857" y="17"/>
                  </a:lnTo>
                  <a:lnTo>
                    <a:pt x="777" y="18"/>
                  </a:lnTo>
                  <a:lnTo>
                    <a:pt x="698" y="20"/>
                  </a:lnTo>
                  <a:lnTo>
                    <a:pt x="618" y="22"/>
                  </a:lnTo>
                  <a:lnTo>
                    <a:pt x="538" y="23"/>
                  </a:lnTo>
                  <a:lnTo>
                    <a:pt x="462" y="26"/>
                  </a:lnTo>
                  <a:lnTo>
                    <a:pt x="388" y="28"/>
                  </a:lnTo>
                  <a:lnTo>
                    <a:pt x="318" y="29"/>
                  </a:lnTo>
                  <a:lnTo>
                    <a:pt x="252" y="31"/>
                  </a:lnTo>
                  <a:lnTo>
                    <a:pt x="191" y="31"/>
                  </a:lnTo>
                  <a:lnTo>
                    <a:pt x="139" y="33"/>
                  </a:lnTo>
                  <a:lnTo>
                    <a:pt x="91" y="33"/>
                  </a:lnTo>
                  <a:lnTo>
                    <a:pt x="54" y="34"/>
                  </a:lnTo>
                  <a:lnTo>
                    <a:pt x="26" y="34"/>
                  </a:lnTo>
                  <a:lnTo>
                    <a:pt x="9" y="34"/>
                  </a:lnTo>
                  <a:lnTo>
                    <a:pt x="8" y="51"/>
                  </a:lnTo>
                  <a:lnTo>
                    <a:pt x="8" y="86"/>
                  </a:lnTo>
                  <a:lnTo>
                    <a:pt x="7" y="132"/>
                  </a:lnTo>
                  <a:lnTo>
                    <a:pt x="7" y="191"/>
                  </a:lnTo>
                  <a:lnTo>
                    <a:pt x="6" y="261"/>
                  </a:lnTo>
                  <a:lnTo>
                    <a:pt x="5" y="339"/>
                  </a:lnTo>
                  <a:lnTo>
                    <a:pt x="5" y="424"/>
                  </a:lnTo>
                  <a:lnTo>
                    <a:pt x="5" y="515"/>
                  </a:lnTo>
                  <a:lnTo>
                    <a:pt x="5" y="609"/>
                  </a:lnTo>
                  <a:lnTo>
                    <a:pt x="4" y="707"/>
                  </a:lnTo>
                  <a:lnTo>
                    <a:pt x="3" y="805"/>
                  </a:lnTo>
                  <a:lnTo>
                    <a:pt x="3" y="903"/>
                  </a:lnTo>
                  <a:lnTo>
                    <a:pt x="2" y="997"/>
                  </a:lnTo>
                  <a:lnTo>
                    <a:pt x="2" y="1089"/>
                  </a:lnTo>
                  <a:lnTo>
                    <a:pt x="1" y="1174"/>
                  </a:lnTo>
                  <a:lnTo>
                    <a:pt x="1" y="1254"/>
                  </a:lnTo>
                  <a:lnTo>
                    <a:pt x="0" y="1332"/>
                  </a:lnTo>
                  <a:lnTo>
                    <a:pt x="1" y="1416"/>
                  </a:lnTo>
                  <a:lnTo>
                    <a:pt x="1" y="1501"/>
                  </a:lnTo>
                  <a:lnTo>
                    <a:pt x="2" y="1589"/>
                  </a:lnTo>
                  <a:lnTo>
                    <a:pt x="3" y="1675"/>
                  </a:lnTo>
                  <a:lnTo>
                    <a:pt x="5" y="1762"/>
                  </a:lnTo>
                  <a:lnTo>
                    <a:pt x="6" y="1844"/>
                  </a:lnTo>
                  <a:lnTo>
                    <a:pt x="8" y="1925"/>
                  </a:lnTo>
                  <a:lnTo>
                    <a:pt x="10" y="2000"/>
                  </a:lnTo>
                  <a:lnTo>
                    <a:pt x="12" y="2068"/>
                  </a:lnTo>
                  <a:lnTo>
                    <a:pt x="14" y="2129"/>
                  </a:lnTo>
                  <a:lnTo>
                    <a:pt x="16" y="2184"/>
                  </a:lnTo>
                  <a:lnTo>
                    <a:pt x="17" y="2227"/>
                  </a:lnTo>
                  <a:lnTo>
                    <a:pt x="18" y="2259"/>
                  </a:lnTo>
                  <a:lnTo>
                    <a:pt x="19" y="2280"/>
                  </a:lnTo>
                  <a:lnTo>
                    <a:pt x="20" y="2288"/>
                  </a:lnTo>
                  <a:lnTo>
                    <a:pt x="29" y="2288"/>
                  </a:lnTo>
                  <a:lnTo>
                    <a:pt x="57" y="2289"/>
                  </a:lnTo>
                  <a:lnTo>
                    <a:pt x="100" y="2289"/>
                  </a:lnTo>
                  <a:lnTo>
                    <a:pt x="157" y="2292"/>
                  </a:lnTo>
                  <a:lnTo>
                    <a:pt x="224" y="2293"/>
                  </a:lnTo>
                  <a:lnTo>
                    <a:pt x="301" y="2295"/>
                  </a:lnTo>
                  <a:lnTo>
                    <a:pt x="384" y="2298"/>
                  </a:lnTo>
                  <a:lnTo>
                    <a:pt x="470" y="2300"/>
                  </a:lnTo>
                  <a:lnTo>
                    <a:pt x="558" y="2302"/>
                  </a:lnTo>
                  <a:lnTo>
                    <a:pt x="645" y="2303"/>
                  </a:lnTo>
                  <a:lnTo>
                    <a:pt x="730" y="2305"/>
                  </a:lnTo>
                  <a:lnTo>
                    <a:pt x="809" y="2306"/>
                  </a:lnTo>
                  <a:lnTo>
                    <a:pt x="880" y="2306"/>
                  </a:lnTo>
                  <a:lnTo>
                    <a:pt x="941" y="2306"/>
                  </a:lnTo>
                  <a:lnTo>
                    <a:pt x="991" y="2305"/>
                  </a:lnTo>
                  <a:lnTo>
                    <a:pt x="1025" y="2305"/>
                  </a:lnTo>
                  <a:lnTo>
                    <a:pt x="1061" y="2302"/>
                  </a:lnTo>
                  <a:lnTo>
                    <a:pt x="1118" y="2301"/>
                  </a:lnTo>
                  <a:lnTo>
                    <a:pt x="1193" y="2299"/>
                  </a:lnTo>
                  <a:lnTo>
                    <a:pt x="1283" y="2299"/>
                  </a:lnTo>
                  <a:lnTo>
                    <a:pt x="1383" y="2297"/>
                  </a:lnTo>
                  <a:lnTo>
                    <a:pt x="1492" y="2296"/>
                  </a:lnTo>
                  <a:lnTo>
                    <a:pt x="1608" y="2295"/>
                  </a:lnTo>
                  <a:lnTo>
                    <a:pt x="1724" y="2295"/>
                  </a:lnTo>
                  <a:lnTo>
                    <a:pt x="1839" y="2295"/>
                  </a:lnTo>
                  <a:lnTo>
                    <a:pt x="1951" y="2294"/>
                  </a:lnTo>
                  <a:lnTo>
                    <a:pt x="2056" y="2294"/>
                  </a:lnTo>
                  <a:lnTo>
                    <a:pt x="2150" y="2294"/>
                  </a:lnTo>
                  <a:lnTo>
                    <a:pt x="2231" y="2294"/>
                  </a:lnTo>
                  <a:lnTo>
                    <a:pt x="2297" y="2294"/>
                  </a:lnTo>
                  <a:lnTo>
                    <a:pt x="2342" y="2294"/>
                  </a:lnTo>
                  <a:lnTo>
                    <a:pt x="2367" y="2294"/>
                  </a:lnTo>
                  <a:lnTo>
                    <a:pt x="2367" y="2284"/>
                  </a:lnTo>
                  <a:lnTo>
                    <a:pt x="2367" y="2257"/>
                  </a:lnTo>
                  <a:lnTo>
                    <a:pt x="2367" y="2216"/>
                  </a:lnTo>
                  <a:lnTo>
                    <a:pt x="2367" y="2162"/>
                  </a:lnTo>
                  <a:lnTo>
                    <a:pt x="2367" y="2097"/>
                  </a:lnTo>
                  <a:lnTo>
                    <a:pt x="2368" y="2024"/>
                  </a:lnTo>
                  <a:lnTo>
                    <a:pt x="2368" y="1945"/>
                  </a:lnTo>
                  <a:lnTo>
                    <a:pt x="2369" y="1862"/>
                  </a:lnTo>
                  <a:lnTo>
                    <a:pt x="2369" y="1776"/>
                  </a:lnTo>
                  <a:lnTo>
                    <a:pt x="2369" y="1692"/>
                  </a:lnTo>
                  <a:lnTo>
                    <a:pt x="2369" y="1610"/>
                  </a:lnTo>
                  <a:lnTo>
                    <a:pt x="2369" y="1534"/>
                  </a:lnTo>
                  <a:lnTo>
                    <a:pt x="2369" y="1464"/>
                  </a:lnTo>
                  <a:lnTo>
                    <a:pt x="2369" y="1403"/>
                  </a:lnTo>
                  <a:lnTo>
                    <a:pt x="2369" y="1354"/>
                  </a:lnTo>
                  <a:lnTo>
                    <a:pt x="2369" y="1319"/>
                  </a:lnTo>
                  <a:lnTo>
                    <a:pt x="2367" y="1280"/>
                  </a:lnTo>
                  <a:lnTo>
                    <a:pt x="2366" y="1223"/>
                  </a:lnTo>
                  <a:lnTo>
                    <a:pt x="2363" y="1147"/>
                  </a:lnTo>
                  <a:lnTo>
                    <a:pt x="2362" y="1060"/>
                  </a:lnTo>
                  <a:lnTo>
                    <a:pt x="2359" y="958"/>
                  </a:lnTo>
                  <a:lnTo>
                    <a:pt x="2355" y="852"/>
                  </a:lnTo>
                  <a:lnTo>
                    <a:pt x="2352" y="740"/>
                  </a:lnTo>
                  <a:lnTo>
                    <a:pt x="2349" y="625"/>
                  </a:lnTo>
                  <a:lnTo>
                    <a:pt x="2346" y="512"/>
                  </a:lnTo>
                  <a:lnTo>
                    <a:pt x="2343" y="404"/>
                  </a:lnTo>
                  <a:lnTo>
                    <a:pt x="2340" y="301"/>
                  </a:lnTo>
                  <a:lnTo>
                    <a:pt x="2338" y="210"/>
                  </a:lnTo>
                  <a:lnTo>
                    <a:pt x="2335" y="131"/>
                  </a:lnTo>
                  <a:lnTo>
                    <a:pt x="2333" y="68"/>
                  </a:lnTo>
                  <a:lnTo>
                    <a:pt x="2330" y="24"/>
                  </a:lnTo>
                  <a:lnTo>
                    <a:pt x="2329" y="4"/>
                  </a:lnTo>
                  <a:lnTo>
                    <a:pt x="2317" y="1"/>
                  </a:lnTo>
                  <a:lnTo>
                    <a:pt x="2286" y="0"/>
                  </a:lnTo>
                  <a:lnTo>
                    <a:pt x="2240" y="0"/>
                  </a:lnTo>
                  <a:lnTo>
                    <a:pt x="2178" y="0"/>
                  </a:lnTo>
                  <a:lnTo>
                    <a:pt x="2105" y="0"/>
                  </a:lnTo>
                  <a:lnTo>
                    <a:pt x="2024" y="0"/>
                  </a:lnTo>
                  <a:lnTo>
                    <a:pt x="1936" y="1"/>
                  </a:lnTo>
                  <a:lnTo>
                    <a:pt x="1847" y="3"/>
                  </a:lnTo>
                  <a:lnTo>
                    <a:pt x="1755" y="3"/>
                  </a:lnTo>
                  <a:lnTo>
                    <a:pt x="1666" y="4"/>
                  </a:lnTo>
                  <a:lnTo>
                    <a:pt x="1582" y="4"/>
                  </a:lnTo>
                  <a:lnTo>
                    <a:pt x="1507" y="6"/>
                  </a:lnTo>
                  <a:lnTo>
                    <a:pt x="1440" y="7"/>
                  </a:lnTo>
                  <a:lnTo>
                    <a:pt x="1388" y="7"/>
                  </a:lnTo>
                  <a:lnTo>
                    <a:pt x="1351" y="7"/>
                  </a:lnTo>
                  <a:lnTo>
                    <a:pt x="1334" y="8"/>
                  </a:lnTo>
                  <a:lnTo>
                    <a:pt x="1337" y="77"/>
                  </a:lnTo>
                  <a:lnTo>
                    <a:pt x="1411" y="75"/>
                  </a:lnTo>
                  <a:lnTo>
                    <a:pt x="1487" y="74"/>
                  </a:lnTo>
                  <a:lnTo>
                    <a:pt x="1564" y="73"/>
                  </a:lnTo>
                  <a:lnTo>
                    <a:pt x="1644" y="71"/>
                  </a:lnTo>
                  <a:lnTo>
                    <a:pt x="1722" y="69"/>
                  </a:lnTo>
                  <a:lnTo>
                    <a:pt x="1798" y="69"/>
                  </a:lnTo>
                  <a:lnTo>
                    <a:pt x="1873" y="68"/>
                  </a:lnTo>
                  <a:lnTo>
                    <a:pt x="1944" y="68"/>
                  </a:lnTo>
                  <a:lnTo>
                    <a:pt x="2010" y="67"/>
                  </a:lnTo>
                  <a:lnTo>
                    <a:pt x="2072" y="66"/>
                  </a:lnTo>
                  <a:lnTo>
                    <a:pt x="2127" y="66"/>
                  </a:lnTo>
                  <a:lnTo>
                    <a:pt x="2174" y="66"/>
                  </a:lnTo>
                  <a:lnTo>
                    <a:pt x="2213" y="66"/>
                  </a:lnTo>
                  <a:lnTo>
                    <a:pt x="2242" y="66"/>
                  </a:lnTo>
                  <a:lnTo>
                    <a:pt x="2261" y="66"/>
                  </a:lnTo>
                  <a:lnTo>
                    <a:pt x="2270" y="67"/>
                  </a:lnTo>
                  <a:lnTo>
                    <a:pt x="2270" y="78"/>
                  </a:lnTo>
                  <a:lnTo>
                    <a:pt x="2272" y="107"/>
                  </a:lnTo>
                  <a:lnTo>
                    <a:pt x="2272" y="152"/>
                  </a:lnTo>
                  <a:lnTo>
                    <a:pt x="2272" y="213"/>
                  </a:lnTo>
                  <a:lnTo>
                    <a:pt x="2271" y="283"/>
                  </a:lnTo>
                  <a:lnTo>
                    <a:pt x="2270" y="364"/>
                  </a:lnTo>
                  <a:lnTo>
                    <a:pt x="2270" y="451"/>
                  </a:lnTo>
                  <a:lnTo>
                    <a:pt x="2270" y="542"/>
                  </a:lnTo>
                  <a:lnTo>
                    <a:pt x="2269" y="634"/>
                  </a:lnTo>
                  <a:lnTo>
                    <a:pt x="2268" y="726"/>
                  </a:lnTo>
                  <a:lnTo>
                    <a:pt x="2268" y="815"/>
                  </a:lnTo>
                  <a:lnTo>
                    <a:pt x="2269" y="899"/>
                  </a:lnTo>
                  <a:lnTo>
                    <a:pt x="2269" y="974"/>
                  </a:lnTo>
                  <a:lnTo>
                    <a:pt x="2271" y="1040"/>
                  </a:lnTo>
                  <a:lnTo>
                    <a:pt x="2273" y="1092"/>
                  </a:lnTo>
                  <a:lnTo>
                    <a:pt x="2277" y="1131"/>
                  </a:lnTo>
                  <a:lnTo>
                    <a:pt x="2280" y="1167"/>
                  </a:lnTo>
                  <a:lnTo>
                    <a:pt x="2283" y="1216"/>
                  </a:lnTo>
                  <a:lnTo>
                    <a:pt x="2284" y="1276"/>
                  </a:lnTo>
                  <a:lnTo>
                    <a:pt x="2286" y="1346"/>
                  </a:lnTo>
                  <a:lnTo>
                    <a:pt x="2286" y="1421"/>
                  </a:lnTo>
                  <a:lnTo>
                    <a:pt x="2286" y="1503"/>
                  </a:lnTo>
                  <a:lnTo>
                    <a:pt x="2286" y="1589"/>
                  </a:lnTo>
                  <a:lnTo>
                    <a:pt x="2286" y="1677"/>
                  </a:lnTo>
                  <a:lnTo>
                    <a:pt x="2286" y="1764"/>
                  </a:lnTo>
                  <a:lnTo>
                    <a:pt x="2285" y="1849"/>
                  </a:lnTo>
                  <a:lnTo>
                    <a:pt x="2285" y="1931"/>
                  </a:lnTo>
                  <a:lnTo>
                    <a:pt x="2286" y="2009"/>
                  </a:lnTo>
                  <a:lnTo>
                    <a:pt x="2286" y="2078"/>
                  </a:lnTo>
                  <a:lnTo>
                    <a:pt x="2286" y="2139"/>
                  </a:lnTo>
                  <a:lnTo>
                    <a:pt x="2289" y="2189"/>
                  </a:lnTo>
                  <a:lnTo>
                    <a:pt x="2292" y="2227"/>
                  </a:lnTo>
                  <a:lnTo>
                    <a:pt x="2281" y="2227"/>
                  </a:lnTo>
                  <a:lnTo>
                    <a:pt x="2254" y="2226"/>
                  </a:lnTo>
                  <a:lnTo>
                    <a:pt x="2210" y="2223"/>
                  </a:lnTo>
                  <a:lnTo>
                    <a:pt x="2153" y="2223"/>
                  </a:lnTo>
                  <a:lnTo>
                    <a:pt x="2084" y="2220"/>
                  </a:lnTo>
                  <a:lnTo>
                    <a:pt x="2006" y="2219"/>
                  </a:lnTo>
                  <a:lnTo>
                    <a:pt x="1922" y="2217"/>
                  </a:lnTo>
                  <a:lnTo>
                    <a:pt x="1834" y="2216"/>
                  </a:lnTo>
                  <a:lnTo>
                    <a:pt x="1743" y="2213"/>
                  </a:lnTo>
                  <a:lnTo>
                    <a:pt x="1652" y="2212"/>
                  </a:lnTo>
                  <a:lnTo>
                    <a:pt x="1563" y="2211"/>
                  </a:lnTo>
                  <a:lnTo>
                    <a:pt x="1479" y="2211"/>
                  </a:lnTo>
                  <a:lnTo>
                    <a:pt x="1402" y="2211"/>
                  </a:lnTo>
                  <a:lnTo>
                    <a:pt x="1334" y="2212"/>
                  </a:lnTo>
                  <a:lnTo>
                    <a:pt x="1276" y="2213"/>
                  </a:lnTo>
                  <a:lnTo>
                    <a:pt x="1234" y="2216"/>
                  </a:lnTo>
                  <a:lnTo>
                    <a:pt x="1188" y="2217"/>
                  </a:lnTo>
                  <a:lnTo>
                    <a:pt x="1129" y="2219"/>
                  </a:lnTo>
                  <a:lnTo>
                    <a:pt x="1056" y="2220"/>
                  </a:lnTo>
                  <a:lnTo>
                    <a:pt x="976" y="2222"/>
                  </a:lnTo>
                  <a:lnTo>
                    <a:pt x="885" y="2222"/>
                  </a:lnTo>
                  <a:lnTo>
                    <a:pt x="792" y="2222"/>
                  </a:lnTo>
                  <a:lnTo>
                    <a:pt x="694" y="2222"/>
                  </a:lnTo>
                  <a:lnTo>
                    <a:pt x="598" y="2222"/>
                  </a:lnTo>
                  <a:lnTo>
                    <a:pt x="502" y="2221"/>
                  </a:lnTo>
                  <a:lnTo>
                    <a:pt x="412" y="2220"/>
                  </a:lnTo>
                  <a:lnTo>
                    <a:pt x="328" y="2219"/>
                  </a:lnTo>
                  <a:lnTo>
                    <a:pt x="255" y="2219"/>
                  </a:lnTo>
                  <a:lnTo>
                    <a:pt x="193" y="2219"/>
                  </a:lnTo>
                  <a:lnTo>
                    <a:pt x="146" y="2219"/>
                  </a:lnTo>
                  <a:lnTo>
                    <a:pt x="117" y="2219"/>
                  </a:lnTo>
                  <a:lnTo>
                    <a:pt x="107" y="2219"/>
                  </a:lnTo>
                  <a:lnTo>
                    <a:pt x="106" y="2207"/>
                  </a:lnTo>
                  <a:lnTo>
                    <a:pt x="105" y="2175"/>
                  </a:lnTo>
                  <a:lnTo>
                    <a:pt x="103" y="2124"/>
                  </a:lnTo>
                  <a:lnTo>
                    <a:pt x="100" y="2059"/>
                  </a:lnTo>
                  <a:lnTo>
                    <a:pt x="97" y="1980"/>
                  </a:lnTo>
                  <a:lnTo>
                    <a:pt x="94" y="1891"/>
                  </a:lnTo>
                  <a:lnTo>
                    <a:pt x="91" y="1794"/>
                  </a:lnTo>
                  <a:lnTo>
                    <a:pt x="89" y="1693"/>
                  </a:lnTo>
                  <a:lnTo>
                    <a:pt x="85" y="1589"/>
                  </a:lnTo>
                  <a:lnTo>
                    <a:pt x="82" y="1485"/>
                  </a:lnTo>
                  <a:lnTo>
                    <a:pt x="79" y="1384"/>
                  </a:lnTo>
                  <a:lnTo>
                    <a:pt x="77" y="1290"/>
                  </a:lnTo>
                  <a:lnTo>
                    <a:pt x="74" y="1202"/>
                  </a:lnTo>
                  <a:lnTo>
                    <a:pt x="71" y="1126"/>
                  </a:lnTo>
                  <a:lnTo>
                    <a:pt x="69" y="1063"/>
                  </a:lnTo>
                  <a:lnTo>
                    <a:pt x="69" y="1017"/>
                  </a:lnTo>
                  <a:lnTo>
                    <a:pt x="68" y="976"/>
                  </a:lnTo>
                  <a:lnTo>
                    <a:pt x="68" y="926"/>
                  </a:lnTo>
                  <a:lnTo>
                    <a:pt x="69" y="866"/>
                  </a:lnTo>
                  <a:lnTo>
                    <a:pt x="71" y="802"/>
                  </a:lnTo>
                  <a:lnTo>
                    <a:pt x="72" y="731"/>
                  </a:lnTo>
                  <a:lnTo>
                    <a:pt x="74" y="658"/>
                  </a:lnTo>
                  <a:lnTo>
                    <a:pt x="76" y="582"/>
                  </a:lnTo>
                  <a:lnTo>
                    <a:pt x="78" y="507"/>
                  </a:lnTo>
                  <a:lnTo>
                    <a:pt x="80" y="433"/>
                  </a:lnTo>
                  <a:lnTo>
                    <a:pt x="82" y="362"/>
                  </a:lnTo>
                  <a:lnTo>
                    <a:pt x="84" y="296"/>
                  </a:lnTo>
                  <a:lnTo>
                    <a:pt x="87" y="239"/>
                  </a:lnTo>
                  <a:lnTo>
                    <a:pt x="88" y="188"/>
                  </a:lnTo>
                  <a:lnTo>
                    <a:pt x="90" y="148"/>
                  </a:lnTo>
                  <a:lnTo>
                    <a:pt x="90" y="118"/>
                  </a:lnTo>
                  <a:lnTo>
                    <a:pt x="92" y="105"/>
                  </a:lnTo>
                  <a:lnTo>
                    <a:pt x="151" y="102"/>
                  </a:lnTo>
                  <a:lnTo>
                    <a:pt x="210" y="101"/>
                  </a:lnTo>
                  <a:lnTo>
                    <a:pt x="268" y="99"/>
                  </a:lnTo>
                  <a:lnTo>
                    <a:pt x="328" y="98"/>
                  </a:lnTo>
                  <a:lnTo>
                    <a:pt x="387" y="96"/>
                  </a:lnTo>
                  <a:lnTo>
                    <a:pt x="447" y="96"/>
                  </a:lnTo>
                  <a:lnTo>
                    <a:pt x="505" y="95"/>
                  </a:lnTo>
                  <a:lnTo>
                    <a:pt x="565" y="94"/>
                  </a:lnTo>
                  <a:lnTo>
                    <a:pt x="624" y="93"/>
                  </a:lnTo>
                  <a:lnTo>
                    <a:pt x="683" y="92"/>
                  </a:lnTo>
                  <a:lnTo>
                    <a:pt x="741" y="90"/>
                  </a:lnTo>
                  <a:lnTo>
                    <a:pt x="801" y="89"/>
                  </a:lnTo>
                  <a:lnTo>
                    <a:pt x="860" y="88"/>
                  </a:lnTo>
                  <a:lnTo>
                    <a:pt x="918" y="86"/>
                  </a:lnTo>
                  <a:lnTo>
                    <a:pt x="977" y="85"/>
                  </a:lnTo>
                  <a:lnTo>
                    <a:pt x="1037" y="83"/>
                  </a:lnTo>
                  <a:lnTo>
                    <a:pt x="1009" y="14"/>
                  </a:lnTo>
                  <a:close/>
                </a:path>
              </a:pathLst>
            </a:custGeom>
            <a:solidFill>
              <a:srgbClr val="000000"/>
            </a:solidFill>
            <a:ln w="9525">
              <a:noFill/>
              <a:round/>
              <a:headEnd/>
              <a:tailEnd/>
            </a:ln>
          </p:spPr>
          <p:txBody>
            <a:bodyPr/>
            <a:lstStyle/>
            <a:p>
              <a:endParaRPr lang="fr-FR"/>
            </a:p>
          </p:txBody>
        </p:sp>
        <p:sp>
          <p:nvSpPr>
            <p:cNvPr id="480936" name="Freeform 52"/>
            <p:cNvSpPr>
              <a:spLocks/>
            </p:cNvSpPr>
            <p:nvPr/>
          </p:nvSpPr>
          <p:spPr bwMode="auto">
            <a:xfrm>
              <a:off x="1768" y="1269"/>
              <a:ext cx="71" cy="31"/>
            </a:xfrm>
            <a:custGeom>
              <a:avLst/>
              <a:gdLst>
                <a:gd name="T0" fmla="*/ 0 w 920"/>
                <a:gd name="T1" fmla="*/ 0 h 398"/>
                <a:gd name="T2" fmla="*/ 0 w 920"/>
                <a:gd name="T3" fmla="*/ 0 h 398"/>
                <a:gd name="T4" fmla="*/ 0 w 920"/>
                <a:gd name="T5" fmla="*/ 0 h 398"/>
                <a:gd name="T6" fmla="*/ 0 w 920"/>
                <a:gd name="T7" fmla="*/ 0 h 398"/>
                <a:gd name="T8" fmla="*/ 0 w 920"/>
                <a:gd name="T9" fmla="*/ 0 h 398"/>
                <a:gd name="T10" fmla="*/ 0 w 920"/>
                <a:gd name="T11" fmla="*/ 0 h 398"/>
                <a:gd name="T12" fmla="*/ 0 w 920"/>
                <a:gd name="T13" fmla="*/ 0 h 398"/>
                <a:gd name="T14" fmla="*/ 0 w 920"/>
                <a:gd name="T15" fmla="*/ 0 h 398"/>
                <a:gd name="T16" fmla="*/ 0 w 920"/>
                <a:gd name="T17" fmla="*/ 0 h 398"/>
                <a:gd name="T18" fmla="*/ 0 w 920"/>
                <a:gd name="T19" fmla="*/ 0 h 398"/>
                <a:gd name="T20" fmla="*/ 0 w 920"/>
                <a:gd name="T21" fmla="*/ 0 h 398"/>
                <a:gd name="T22" fmla="*/ 0 w 920"/>
                <a:gd name="T23" fmla="*/ 0 h 398"/>
                <a:gd name="T24" fmla="*/ 0 w 920"/>
                <a:gd name="T25" fmla="*/ 0 h 398"/>
                <a:gd name="T26" fmla="*/ 0 w 920"/>
                <a:gd name="T27" fmla="*/ 0 h 398"/>
                <a:gd name="T28" fmla="*/ 0 w 920"/>
                <a:gd name="T29" fmla="*/ 0 h 398"/>
                <a:gd name="T30" fmla="*/ 0 w 920"/>
                <a:gd name="T31" fmla="*/ 0 h 398"/>
                <a:gd name="T32" fmla="*/ 0 w 920"/>
                <a:gd name="T33" fmla="*/ 0 h 398"/>
                <a:gd name="T34" fmla="*/ 0 w 920"/>
                <a:gd name="T35" fmla="*/ 0 h 398"/>
                <a:gd name="T36" fmla="*/ 0 w 920"/>
                <a:gd name="T37" fmla="*/ 0 h 398"/>
                <a:gd name="T38" fmla="*/ 0 w 920"/>
                <a:gd name="T39" fmla="*/ 0 h 398"/>
                <a:gd name="T40" fmla="*/ 0 w 920"/>
                <a:gd name="T41" fmla="*/ 0 h 398"/>
                <a:gd name="T42" fmla="*/ 0 w 920"/>
                <a:gd name="T43" fmla="*/ 0 h 398"/>
                <a:gd name="T44" fmla="*/ 0 w 920"/>
                <a:gd name="T45" fmla="*/ 0 h 398"/>
                <a:gd name="T46" fmla="*/ 0 w 920"/>
                <a:gd name="T47" fmla="*/ 0 h 398"/>
                <a:gd name="T48" fmla="*/ 0 w 920"/>
                <a:gd name="T49" fmla="*/ 0 h 398"/>
                <a:gd name="T50" fmla="*/ 0 w 920"/>
                <a:gd name="T51" fmla="*/ 0 h 398"/>
                <a:gd name="T52" fmla="*/ 0 w 920"/>
                <a:gd name="T53" fmla="*/ 0 h 398"/>
                <a:gd name="T54" fmla="*/ 0 w 920"/>
                <a:gd name="T55" fmla="*/ 0 h 398"/>
                <a:gd name="T56" fmla="*/ 0 w 920"/>
                <a:gd name="T57" fmla="*/ 0 h 398"/>
                <a:gd name="T58" fmla="*/ 0 w 920"/>
                <a:gd name="T59" fmla="*/ 0 h 398"/>
                <a:gd name="T60" fmla="*/ 0 w 920"/>
                <a:gd name="T61" fmla="*/ 0 h 398"/>
                <a:gd name="T62" fmla="*/ 0 w 920"/>
                <a:gd name="T63" fmla="*/ 0 h 398"/>
                <a:gd name="T64" fmla="*/ 0 w 920"/>
                <a:gd name="T65" fmla="*/ 0 h 398"/>
                <a:gd name="T66" fmla="*/ 0 w 920"/>
                <a:gd name="T67" fmla="*/ 0 h 3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20"/>
                <a:gd name="T103" fmla="*/ 0 h 398"/>
                <a:gd name="T104" fmla="*/ 920 w 920"/>
                <a:gd name="T105" fmla="*/ 398 h 39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20" h="398">
                  <a:moveTo>
                    <a:pt x="920" y="91"/>
                  </a:moveTo>
                  <a:lnTo>
                    <a:pt x="913" y="90"/>
                  </a:lnTo>
                  <a:lnTo>
                    <a:pt x="894" y="90"/>
                  </a:lnTo>
                  <a:lnTo>
                    <a:pt x="864" y="90"/>
                  </a:lnTo>
                  <a:lnTo>
                    <a:pt x="827" y="90"/>
                  </a:lnTo>
                  <a:lnTo>
                    <a:pt x="780" y="89"/>
                  </a:lnTo>
                  <a:lnTo>
                    <a:pt x="727" y="90"/>
                  </a:lnTo>
                  <a:lnTo>
                    <a:pt x="669" y="90"/>
                  </a:lnTo>
                  <a:lnTo>
                    <a:pt x="610" y="92"/>
                  </a:lnTo>
                  <a:lnTo>
                    <a:pt x="546" y="94"/>
                  </a:lnTo>
                  <a:lnTo>
                    <a:pt x="483" y="97"/>
                  </a:lnTo>
                  <a:lnTo>
                    <a:pt x="421" y="100"/>
                  </a:lnTo>
                  <a:lnTo>
                    <a:pt x="362" y="106"/>
                  </a:lnTo>
                  <a:lnTo>
                    <a:pt x="307" y="112"/>
                  </a:lnTo>
                  <a:lnTo>
                    <a:pt x="256" y="120"/>
                  </a:lnTo>
                  <a:lnTo>
                    <a:pt x="213" y="130"/>
                  </a:lnTo>
                  <a:lnTo>
                    <a:pt x="179" y="141"/>
                  </a:lnTo>
                  <a:lnTo>
                    <a:pt x="151" y="153"/>
                  </a:lnTo>
                  <a:lnTo>
                    <a:pt x="128" y="168"/>
                  </a:lnTo>
                  <a:lnTo>
                    <a:pt x="109" y="184"/>
                  </a:lnTo>
                  <a:lnTo>
                    <a:pt x="93" y="202"/>
                  </a:lnTo>
                  <a:lnTo>
                    <a:pt x="81" y="219"/>
                  </a:lnTo>
                  <a:lnTo>
                    <a:pt x="73" y="237"/>
                  </a:lnTo>
                  <a:lnTo>
                    <a:pt x="66" y="254"/>
                  </a:lnTo>
                  <a:lnTo>
                    <a:pt x="63" y="273"/>
                  </a:lnTo>
                  <a:lnTo>
                    <a:pt x="59" y="288"/>
                  </a:lnTo>
                  <a:lnTo>
                    <a:pt x="59" y="304"/>
                  </a:lnTo>
                  <a:lnTo>
                    <a:pt x="59" y="319"/>
                  </a:lnTo>
                  <a:lnTo>
                    <a:pt x="63" y="331"/>
                  </a:lnTo>
                  <a:lnTo>
                    <a:pt x="64" y="341"/>
                  </a:lnTo>
                  <a:lnTo>
                    <a:pt x="66" y="349"/>
                  </a:lnTo>
                  <a:lnTo>
                    <a:pt x="67" y="353"/>
                  </a:lnTo>
                  <a:lnTo>
                    <a:pt x="68" y="356"/>
                  </a:lnTo>
                  <a:lnTo>
                    <a:pt x="0" y="398"/>
                  </a:lnTo>
                  <a:lnTo>
                    <a:pt x="0" y="396"/>
                  </a:lnTo>
                  <a:lnTo>
                    <a:pt x="0" y="389"/>
                  </a:lnTo>
                  <a:lnTo>
                    <a:pt x="0" y="380"/>
                  </a:lnTo>
                  <a:lnTo>
                    <a:pt x="0" y="367"/>
                  </a:lnTo>
                  <a:lnTo>
                    <a:pt x="0" y="351"/>
                  </a:lnTo>
                  <a:lnTo>
                    <a:pt x="2" y="334"/>
                  </a:lnTo>
                  <a:lnTo>
                    <a:pt x="3" y="315"/>
                  </a:lnTo>
                  <a:lnTo>
                    <a:pt x="7" y="294"/>
                  </a:lnTo>
                  <a:lnTo>
                    <a:pt x="9" y="273"/>
                  </a:lnTo>
                  <a:lnTo>
                    <a:pt x="13" y="251"/>
                  </a:lnTo>
                  <a:lnTo>
                    <a:pt x="19" y="229"/>
                  </a:lnTo>
                  <a:lnTo>
                    <a:pt x="27" y="207"/>
                  </a:lnTo>
                  <a:lnTo>
                    <a:pt x="34" y="186"/>
                  </a:lnTo>
                  <a:lnTo>
                    <a:pt x="43" y="167"/>
                  </a:lnTo>
                  <a:lnTo>
                    <a:pt x="54" y="150"/>
                  </a:lnTo>
                  <a:lnTo>
                    <a:pt x="68" y="135"/>
                  </a:lnTo>
                  <a:lnTo>
                    <a:pt x="86" y="120"/>
                  </a:lnTo>
                  <a:lnTo>
                    <a:pt x="116" y="106"/>
                  </a:lnTo>
                  <a:lnTo>
                    <a:pt x="155" y="92"/>
                  </a:lnTo>
                  <a:lnTo>
                    <a:pt x="204" y="80"/>
                  </a:lnTo>
                  <a:lnTo>
                    <a:pt x="257" y="67"/>
                  </a:lnTo>
                  <a:lnTo>
                    <a:pt x="317" y="56"/>
                  </a:lnTo>
                  <a:lnTo>
                    <a:pt x="380" y="45"/>
                  </a:lnTo>
                  <a:lnTo>
                    <a:pt x="447" y="37"/>
                  </a:lnTo>
                  <a:lnTo>
                    <a:pt x="515" y="27"/>
                  </a:lnTo>
                  <a:lnTo>
                    <a:pt x="582" y="20"/>
                  </a:lnTo>
                  <a:lnTo>
                    <a:pt x="649" y="13"/>
                  </a:lnTo>
                  <a:lnTo>
                    <a:pt x="714" y="8"/>
                  </a:lnTo>
                  <a:lnTo>
                    <a:pt x="773" y="4"/>
                  </a:lnTo>
                  <a:lnTo>
                    <a:pt x="829" y="2"/>
                  </a:lnTo>
                  <a:lnTo>
                    <a:pt x="877" y="0"/>
                  </a:lnTo>
                  <a:lnTo>
                    <a:pt x="920" y="1"/>
                  </a:lnTo>
                  <a:lnTo>
                    <a:pt x="920" y="91"/>
                  </a:lnTo>
                  <a:close/>
                </a:path>
              </a:pathLst>
            </a:custGeom>
            <a:solidFill>
              <a:srgbClr val="000000"/>
            </a:solidFill>
            <a:ln w="9525">
              <a:noFill/>
              <a:round/>
              <a:headEnd/>
              <a:tailEnd/>
            </a:ln>
          </p:spPr>
          <p:txBody>
            <a:bodyPr/>
            <a:lstStyle/>
            <a:p>
              <a:endParaRPr lang="fr-FR"/>
            </a:p>
          </p:txBody>
        </p:sp>
      </p:grpSp>
      <p:grpSp>
        <p:nvGrpSpPr>
          <p:cNvPr id="480262" name="Group 53"/>
          <p:cNvGrpSpPr>
            <a:grpSpLocks/>
          </p:cNvGrpSpPr>
          <p:nvPr/>
        </p:nvGrpSpPr>
        <p:grpSpPr bwMode="auto">
          <a:xfrm>
            <a:off x="2897188" y="2119313"/>
            <a:ext cx="530225" cy="339725"/>
            <a:chOff x="1846" y="1224"/>
            <a:chExt cx="320" cy="214"/>
          </a:xfrm>
        </p:grpSpPr>
        <p:sp>
          <p:nvSpPr>
            <p:cNvPr id="480851" name="Freeform 54"/>
            <p:cNvSpPr>
              <a:spLocks/>
            </p:cNvSpPr>
            <p:nvPr/>
          </p:nvSpPr>
          <p:spPr bwMode="auto">
            <a:xfrm>
              <a:off x="2012" y="1398"/>
              <a:ext cx="43" cy="12"/>
            </a:xfrm>
            <a:custGeom>
              <a:avLst/>
              <a:gdLst>
                <a:gd name="T0" fmla="*/ 0 w 427"/>
                <a:gd name="T1" fmla="*/ 0 h 128"/>
                <a:gd name="T2" fmla="*/ 0 w 427"/>
                <a:gd name="T3" fmla="*/ 0 h 128"/>
                <a:gd name="T4" fmla="*/ 0 w 427"/>
                <a:gd name="T5" fmla="*/ 0 h 128"/>
                <a:gd name="T6" fmla="*/ 0 w 427"/>
                <a:gd name="T7" fmla="*/ 0 h 128"/>
                <a:gd name="T8" fmla="*/ 0 w 427"/>
                <a:gd name="T9" fmla="*/ 0 h 128"/>
                <a:gd name="T10" fmla="*/ 0 w 427"/>
                <a:gd name="T11" fmla="*/ 0 h 128"/>
                <a:gd name="T12" fmla="*/ 0 60000 65536"/>
                <a:gd name="T13" fmla="*/ 0 60000 65536"/>
                <a:gd name="T14" fmla="*/ 0 60000 65536"/>
                <a:gd name="T15" fmla="*/ 0 60000 65536"/>
                <a:gd name="T16" fmla="*/ 0 60000 65536"/>
                <a:gd name="T17" fmla="*/ 0 60000 65536"/>
                <a:gd name="T18" fmla="*/ 0 w 427"/>
                <a:gd name="T19" fmla="*/ 0 h 128"/>
                <a:gd name="T20" fmla="*/ 427 w 427"/>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427" h="128">
                  <a:moveTo>
                    <a:pt x="0" y="0"/>
                  </a:moveTo>
                  <a:lnTo>
                    <a:pt x="384" y="0"/>
                  </a:lnTo>
                  <a:lnTo>
                    <a:pt x="427" y="113"/>
                  </a:lnTo>
                  <a:lnTo>
                    <a:pt x="61" y="128"/>
                  </a:lnTo>
                  <a:lnTo>
                    <a:pt x="0" y="0"/>
                  </a:lnTo>
                  <a:close/>
                </a:path>
              </a:pathLst>
            </a:custGeom>
            <a:solidFill>
              <a:srgbClr val="E6E6FF"/>
            </a:solidFill>
            <a:ln w="9525">
              <a:noFill/>
              <a:round/>
              <a:headEnd/>
              <a:tailEnd/>
            </a:ln>
          </p:spPr>
          <p:txBody>
            <a:bodyPr/>
            <a:lstStyle/>
            <a:p>
              <a:endParaRPr lang="fr-FR"/>
            </a:p>
          </p:txBody>
        </p:sp>
        <p:sp>
          <p:nvSpPr>
            <p:cNvPr id="480852" name="Freeform 55"/>
            <p:cNvSpPr>
              <a:spLocks/>
            </p:cNvSpPr>
            <p:nvPr/>
          </p:nvSpPr>
          <p:spPr bwMode="auto">
            <a:xfrm>
              <a:off x="1982" y="1399"/>
              <a:ext cx="39" cy="16"/>
            </a:xfrm>
            <a:custGeom>
              <a:avLst/>
              <a:gdLst>
                <a:gd name="T0" fmla="*/ 0 w 390"/>
                <a:gd name="T1" fmla="*/ 0 h 163"/>
                <a:gd name="T2" fmla="*/ 0 w 390"/>
                <a:gd name="T3" fmla="*/ 0 h 163"/>
                <a:gd name="T4" fmla="*/ 0 w 390"/>
                <a:gd name="T5" fmla="*/ 0 h 163"/>
                <a:gd name="T6" fmla="*/ 0 w 390"/>
                <a:gd name="T7" fmla="*/ 0 h 163"/>
                <a:gd name="T8" fmla="*/ 0 w 390"/>
                <a:gd name="T9" fmla="*/ 0 h 163"/>
                <a:gd name="T10" fmla="*/ 0 w 390"/>
                <a:gd name="T11" fmla="*/ 0 h 163"/>
                <a:gd name="T12" fmla="*/ 0 60000 65536"/>
                <a:gd name="T13" fmla="*/ 0 60000 65536"/>
                <a:gd name="T14" fmla="*/ 0 60000 65536"/>
                <a:gd name="T15" fmla="*/ 0 60000 65536"/>
                <a:gd name="T16" fmla="*/ 0 60000 65536"/>
                <a:gd name="T17" fmla="*/ 0 60000 65536"/>
                <a:gd name="T18" fmla="*/ 0 w 390"/>
                <a:gd name="T19" fmla="*/ 0 h 163"/>
                <a:gd name="T20" fmla="*/ 390 w 390"/>
                <a:gd name="T21" fmla="*/ 163 h 163"/>
              </a:gdLst>
              <a:ahLst/>
              <a:cxnLst>
                <a:cxn ang="T12">
                  <a:pos x="T0" y="T1"/>
                </a:cxn>
                <a:cxn ang="T13">
                  <a:pos x="T2" y="T3"/>
                </a:cxn>
                <a:cxn ang="T14">
                  <a:pos x="T4" y="T5"/>
                </a:cxn>
                <a:cxn ang="T15">
                  <a:pos x="T6" y="T7"/>
                </a:cxn>
                <a:cxn ang="T16">
                  <a:pos x="T8" y="T9"/>
                </a:cxn>
                <a:cxn ang="T17">
                  <a:pos x="T10" y="T11"/>
                </a:cxn>
              </a:cxnLst>
              <a:rect l="T18" t="T19" r="T20" b="T21"/>
              <a:pathLst>
                <a:path w="390" h="163">
                  <a:moveTo>
                    <a:pt x="0" y="27"/>
                  </a:moveTo>
                  <a:lnTo>
                    <a:pt x="326" y="0"/>
                  </a:lnTo>
                  <a:lnTo>
                    <a:pt x="390" y="120"/>
                  </a:lnTo>
                  <a:lnTo>
                    <a:pt x="48" y="163"/>
                  </a:lnTo>
                  <a:lnTo>
                    <a:pt x="0" y="27"/>
                  </a:lnTo>
                  <a:close/>
                </a:path>
              </a:pathLst>
            </a:custGeom>
            <a:solidFill>
              <a:srgbClr val="F57676"/>
            </a:solidFill>
            <a:ln w="9525">
              <a:noFill/>
              <a:round/>
              <a:headEnd/>
              <a:tailEnd/>
            </a:ln>
          </p:spPr>
          <p:txBody>
            <a:bodyPr/>
            <a:lstStyle/>
            <a:p>
              <a:endParaRPr lang="fr-FR"/>
            </a:p>
          </p:txBody>
        </p:sp>
        <p:sp>
          <p:nvSpPr>
            <p:cNvPr id="480853" name="Freeform 56"/>
            <p:cNvSpPr>
              <a:spLocks/>
            </p:cNvSpPr>
            <p:nvPr/>
          </p:nvSpPr>
          <p:spPr bwMode="auto">
            <a:xfrm>
              <a:off x="1947" y="1402"/>
              <a:ext cx="41" cy="18"/>
            </a:xfrm>
            <a:custGeom>
              <a:avLst/>
              <a:gdLst>
                <a:gd name="T0" fmla="*/ 0 w 403"/>
                <a:gd name="T1" fmla="*/ 0 h 183"/>
                <a:gd name="T2" fmla="*/ 0 w 403"/>
                <a:gd name="T3" fmla="*/ 0 h 183"/>
                <a:gd name="T4" fmla="*/ 0 w 403"/>
                <a:gd name="T5" fmla="*/ 0 h 183"/>
                <a:gd name="T6" fmla="*/ 0 w 403"/>
                <a:gd name="T7" fmla="*/ 0 h 183"/>
                <a:gd name="T8" fmla="*/ 0 w 403"/>
                <a:gd name="T9" fmla="*/ 0 h 183"/>
                <a:gd name="T10" fmla="*/ 0 w 403"/>
                <a:gd name="T11" fmla="*/ 0 h 183"/>
                <a:gd name="T12" fmla="*/ 0 60000 65536"/>
                <a:gd name="T13" fmla="*/ 0 60000 65536"/>
                <a:gd name="T14" fmla="*/ 0 60000 65536"/>
                <a:gd name="T15" fmla="*/ 0 60000 65536"/>
                <a:gd name="T16" fmla="*/ 0 60000 65536"/>
                <a:gd name="T17" fmla="*/ 0 60000 65536"/>
                <a:gd name="T18" fmla="*/ 0 w 403"/>
                <a:gd name="T19" fmla="*/ 0 h 183"/>
                <a:gd name="T20" fmla="*/ 403 w 403"/>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403" h="183">
                  <a:moveTo>
                    <a:pt x="0" y="46"/>
                  </a:moveTo>
                  <a:lnTo>
                    <a:pt x="361" y="0"/>
                  </a:lnTo>
                  <a:lnTo>
                    <a:pt x="403" y="143"/>
                  </a:lnTo>
                  <a:lnTo>
                    <a:pt x="74" y="183"/>
                  </a:lnTo>
                  <a:lnTo>
                    <a:pt x="0" y="46"/>
                  </a:lnTo>
                  <a:close/>
                </a:path>
              </a:pathLst>
            </a:custGeom>
            <a:solidFill>
              <a:srgbClr val="9CB8FF"/>
            </a:solidFill>
            <a:ln w="9525">
              <a:noFill/>
              <a:round/>
              <a:headEnd/>
              <a:tailEnd/>
            </a:ln>
          </p:spPr>
          <p:txBody>
            <a:bodyPr/>
            <a:lstStyle/>
            <a:p>
              <a:endParaRPr lang="fr-FR"/>
            </a:p>
          </p:txBody>
        </p:sp>
        <p:sp>
          <p:nvSpPr>
            <p:cNvPr id="480854" name="Freeform 57"/>
            <p:cNvSpPr>
              <a:spLocks/>
            </p:cNvSpPr>
            <p:nvPr/>
          </p:nvSpPr>
          <p:spPr bwMode="auto">
            <a:xfrm>
              <a:off x="1909" y="1408"/>
              <a:ext cx="46" cy="18"/>
            </a:xfrm>
            <a:custGeom>
              <a:avLst/>
              <a:gdLst>
                <a:gd name="T0" fmla="*/ 0 w 452"/>
                <a:gd name="T1" fmla="*/ 0 h 179"/>
                <a:gd name="T2" fmla="*/ 0 w 452"/>
                <a:gd name="T3" fmla="*/ 0 h 179"/>
                <a:gd name="T4" fmla="*/ 1 w 452"/>
                <a:gd name="T5" fmla="*/ 0 h 179"/>
                <a:gd name="T6" fmla="*/ 0 w 452"/>
                <a:gd name="T7" fmla="*/ 0 h 179"/>
                <a:gd name="T8" fmla="*/ 0 w 452"/>
                <a:gd name="T9" fmla="*/ 0 h 179"/>
                <a:gd name="T10" fmla="*/ 0 w 452"/>
                <a:gd name="T11" fmla="*/ 0 h 179"/>
                <a:gd name="T12" fmla="*/ 0 60000 65536"/>
                <a:gd name="T13" fmla="*/ 0 60000 65536"/>
                <a:gd name="T14" fmla="*/ 0 60000 65536"/>
                <a:gd name="T15" fmla="*/ 0 60000 65536"/>
                <a:gd name="T16" fmla="*/ 0 60000 65536"/>
                <a:gd name="T17" fmla="*/ 0 60000 65536"/>
                <a:gd name="T18" fmla="*/ 0 w 452"/>
                <a:gd name="T19" fmla="*/ 0 h 179"/>
                <a:gd name="T20" fmla="*/ 452 w 452"/>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452" h="179">
                  <a:moveTo>
                    <a:pt x="0" y="47"/>
                  </a:moveTo>
                  <a:lnTo>
                    <a:pt x="404" y="0"/>
                  </a:lnTo>
                  <a:lnTo>
                    <a:pt x="452" y="111"/>
                  </a:lnTo>
                  <a:lnTo>
                    <a:pt x="42" y="179"/>
                  </a:lnTo>
                  <a:lnTo>
                    <a:pt x="0" y="47"/>
                  </a:lnTo>
                  <a:close/>
                </a:path>
              </a:pathLst>
            </a:custGeom>
            <a:solidFill>
              <a:srgbClr val="E6E6FF"/>
            </a:solidFill>
            <a:ln w="9525">
              <a:noFill/>
              <a:round/>
              <a:headEnd/>
              <a:tailEnd/>
            </a:ln>
          </p:spPr>
          <p:txBody>
            <a:bodyPr/>
            <a:lstStyle/>
            <a:p>
              <a:endParaRPr lang="fr-FR"/>
            </a:p>
          </p:txBody>
        </p:sp>
        <p:sp>
          <p:nvSpPr>
            <p:cNvPr id="480855" name="Freeform 58"/>
            <p:cNvSpPr>
              <a:spLocks/>
            </p:cNvSpPr>
            <p:nvPr/>
          </p:nvSpPr>
          <p:spPr bwMode="auto">
            <a:xfrm>
              <a:off x="1890" y="1374"/>
              <a:ext cx="35" cy="40"/>
            </a:xfrm>
            <a:custGeom>
              <a:avLst/>
              <a:gdLst>
                <a:gd name="T0" fmla="*/ 0 w 355"/>
                <a:gd name="T1" fmla="*/ 0 h 407"/>
                <a:gd name="T2" fmla="*/ 0 w 355"/>
                <a:gd name="T3" fmla="*/ 0 h 407"/>
                <a:gd name="T4" fmla="*/ 0 w 355"/>
                <a:gd name="T5" fmla="*/ 0 h 407"/>
                <a:gd name="T6" fmla="*/ 0 w 355"/>
                <a:gd name="T7" fmla="*/ 0 h 407"/>
                <a:gd name="T8" fmla="*/ 0 w 355"/>
                <a:gd name="T9" fmla="*/ 0 h 407"/>
                <a:gd name="T10" fmla="*/ 0 w 355"/>
                <a:gd name="T11" fmla="*/ 0 h 407"/>
                <a:gd name="T12" fmla="*/ 0 60000 65536"/>
                <a:gd name="T13" fmla="*/ 0 60000 65536"/>
                <a:gd name="T14" fmla="*/ 0 60000 65536"/>
                <a:gd name="T15" fmla="*/ 0 60000 65536"/>
                <a:gd name="T16" fmla="*/ 0 60000 65536"/>
                <a:gd name="T17" fmla="*/ 0 60000 65536"/>
                <a:gd name="T18" fmla="*/ 0 w 355"/>
                <a:gd name="T19" fmla="*/ 0 h 407"/>
                <a:gd name="T20" fmla="*/ 355 w 355"/>
                <a:gd name="T21" fmla="*/ 407 h 407"/>
              </a:gdLst>
              <a:ahLst/>
              <a:cxnLst>
                <a:cxn ang="T12">
                  <a:pos x="T0" y="T1"/>
                </a:cxn>
                <a:cxn ang="T13">
                  <a:pos x="T2" y="T3"/>
                </a:cxn>
                <a:cxn ang="T14">
                  <a:pos x="T4" y="T5"/>
                </a:cxn>
                <a:cxn ang="T15">
                  <a:pos x="T6" y="T7"/>
                </a:cxn>
                <a:cxn ang="T16">
                  <a:pos x="T8" y="T9"/>
                </a:cxn>
                <a:cxn ang="T17">
                  <a:pos x="T10" y="T11"/>
                </a:cxn>
              </a:cxnLst>
              <a:rect l="T18" t="T19" r="T20" b="T21"/>
              <a:pathLst>
                <a:path w="355" h="407">
                  <a:moveTo>
                    <a:pt x="0" y="25"/>
                  </a:moveTo>
                  <a:lnTo>
                    <a:pt x="179" y="0"/>
                  </a:lnTo>
                  <a:lnTo>
                    <a:pt x="355" y="385"/>
                  </a:lnTo>
                  <a:lnTo>
                    <a:pt x="221" y="407"/>
                  </a:lnTo>
                  <a:lnTo>
                    <a:pt x="0" y="25"/>
                  </a:lnTo>
                  <a:close/>
                </a:path>
              </a:pathLst>
            </a:custGeom>
            <a:solidFill>
              <a:srgbClr val="F57676"/>
            </a:solidFill>
            <a:ln w="9525">
              <a:noFill/>
              <a:round/>
              <a:headEnd/>
              <a:tailEnd/>
            </a:ln>
          </p:spPr>
          <p:txBody>
            <a:bodyPr/>
            <a:lstStyle/>
            <a:p>
              <a:endParaRPr lang="fr-FR"/>
            </a:p>
          </p:txBody>
        </p:sp>
        <p:sp>
          <p:nvSpPr>
            <p:cNvPr id="480856" name="Freeform 59"/>
            <p:cNvSpPr>
              <a:spLocks/>
            </p:cNvSpPr>
            <p:nvPr/>
          </p:nvSpPr>
          <p:spPr bwMode="auto">
            <a:xfrm>
              <a:off x="1878" y="1342"/>
              <a:ext cx="30" cy="33"/>
            </a:xfrm>
            <a:custGeom>
              <a:avLst/>
              <a:gdLst>
                <a:gd name="T0" fmla="*/ 0 w 307"/>
                <a:gd name="T1" fmla="*/ 0 h 330"/>
                <a:gd name="T2" fmla="*/ 0 w 307"/>
                <a:gd name="T3" fmla="*/ 0 h 330"/>
                <a:gd name="T4" fmla="*/ 0 w 307"/>
                <a:gd name="T5" fmla="*/ 0 h 330"/>
                <a:gd name="T6" fmla="*/ 0 w 307"/>
                <a:gd name="T7" fmla="*/ 0 h 330"/>
                <a:gd name="T8" fmla="*/ 0 w 307"/>
                <a:gd name="T9" fmla="*/ 0 h 330"/>
                <a:gd name="T10" fmla="*/ 0 w 307"/>
                <a:gd name="T11" fmla="*/ 0 h 330"/>
                <a:gd name="T12" fmla="*/ 0 60000 65536"/>
                <a:gd name="T13" fmla="*/ 0 60000 65536"/>
                <a:gd name="T14" fmla="*/ 0 60000 65536"/>
                <a:gd name="T15" fmla="*/ 0 60000 65536"/>
                <a:gd name="T16" fmla="*/ 0 60000 65536"/>
                <a:gd name="T17" fmla="*/ 0 60000 65536"/>
                <a:gd name="T18" fmla="*/ 0 w 307"/>
                <a:gd name="T19" fmla="*/ 0 h 330"/>
                <a:gd name="T20" fmla="*/ 307 w 307"/>
                <a:gd name="T21" fmla="*/ 330 h 330"/>
              </a:gdLst>
              <a:ahLst/>
              <a:cxnLst>
                <a:cxn ang="T12">
                  <a:pos x="T0" y="T1"/>
                </a:cxn>
                <a:cxn ang="T13">
                  <a:pos x="T2" y="T3"/>
                </a:cxn>
                <a:cxn ang="T14">
                  <a:pos x="T4" y="T5"/>
                </a:cxn>
                <a:cxn ang="T15">
                  <a:pos x="T6" y="T7"/>
                </a:cxn>
                <a:cxn ang="T16">
                  <a:pos x="T8" y="T9"/>
                </a:cxn>
                <a:cxn ang="T17">
                  <a:pos x="T10" y="T11"/>
                </a:cxn>
              </a:cxnLst>
              <a:rect l="T18" t="T19" r="T20" b="T21"/>
              <a:pathLst>
                <a:path w="307" h="330">
                  <a:moveTo>
                    <a:pt x="0" y="13"/>
                  </a:moveTo>
                  <a:lnTo>
                    <a:pt x="164" y="0"/>
                  </a:lnTo>
                  <a:lnTo>
                    <a:pt x="307" y="330"/>
                  </a:lnTo>
                  <a:lnTo>
                    <a:pt x="153" y="330"/>
                  </a:lnTo>
                  <a:lnTo>
                    <a:pt x="0" y="13"/>
                  </a:lnTo>
                  <a:close/>
                </a:path>
              </a:pathLst>
            </a:custGeom>
            <a:solidFill>
              <a:srgbClr val="9CB8FF"/>
            </a:solidFill>
            <a:ln w="9525">
              <a:noFill/>
              <a:round/>
              <a:headEnd/>
              <a:tailEnd/>
            </a:ln>
          </p:spPr>
          <p:txBody>
            <a:bodyPr/>
            <a:lstStyle/>
            <a:p>
              <a:endParaRPr lang="fr-FR"/>
            </a:p>
          </p:txBody>
        </p:sp>
        <p:sp>
          <p:nvSpPr>
            <p:cNvPr id="480857" name="Freeform 60"/>
            <p:cNvSpPr>
              <a:spLocks/>
            </p:cNvSpPr>
            <p:nvPr/>
          </p:nvSpPr>
          <p:spPr bwMode="auto">
            <a:xfrm>
              <a:off x="1860" y="1313"/>
              <a:ext cx="33" cy="32"/>
            </a:xfrm>
            <a:custGeom>
              <a:avLst/>
              <a:gdLst>
                <a:gd name="T0" fmla="*/ 0 w 324"/>
                <a:gd name="T1" fmla="*/ 0 h 324"/>
                <a:gd name="T2" fmla="*/ 0 w 324"/>
                <a:gd name="T3" fmla="*/ 0 h 324"/>
                <a:gd name="T4" fmla="*/ 0 w 324"/>
                <a:gd name="T5" fmla="*/ 0 h 324"/>
                <a:gd name="T6" fmla="*/ 0 w 324"/>
                <a:gd name="T7" fmla="*/ 0 h 324"/>
                <a:gd name="T8" fmla="*/ 0 w 324"/>
                <a:gd name="T9" fmla="*/ 0 h 324"/>
                <a:gd name="T10" fmla="*/ 0 w 324"/>
                <a:gd name="T11" fmla="*/ 0 h 324"/>
                <a:gd name="T12" fmla="*/ 0 60000 65536"/>
                <a:gd name="T13" fmla="*/ 0 60000 65536"/>
                <a:gd name="T14" fmla="*/ 0 60000 65536"/>
                <a:gd name="T15" fmla="*/ 0 60000 65536"/>
                <a:gd name="T16" fmla="*/ 0 60000 65536"/>
                <a:gd name="T17" fmla="*/ 0 60000 65536"/>
                <a:gd name="T18" fmla="*/ 0 w 324"/>
                <a:gd name="T19" fmla="*/ 0 h 324"/>
                <a:gd name="T20" fmla="*/ 324 w 324"/>
                <a:gd name="T21" fmla="*/ 324 h 324"/>
              </a:gdLst>
              <a:ahLst/>
              <a:cxnLst>
                <a:cxn ang="T12">
                  <a:pos x="T0" y="T1"/>
                </a:cxn>
                <a:cxn ang="T13">
                  <a:pos x="T2" y="T3"/>
                </a:cxn>
                <a:cxn ang="T14">
                  <a:pos x="T4" y="T5"/>
                </a:cxn>
                <a:cxn ang="T15">
                  <a:pos x="T6" y="T7"/>
                </a:cxn>
                <a:cxn ang="T16">
                  <a:pos x="T8" y="T9"/>
                </a:cxn>
                <a:cxn ang="T17">
                  <a:pos x="T10" y="T11"/>
                </a:cxn>
              </a:cxnLst>
              <a:rect l="T18" t="T19" r="T20" b="T21"/>
              <a:pathLst>
                <a:path w="324" h="324">
                  <a:moveTo>
                    <a:pt x="0" y="20"/>
                  </a:moveTo>
                  <a:lnTo>
                    <a:pt x="171" y="0"/>
                  </a:lnTo>
                  <a:lnTo>
                    <a:pt x="324" y="307"/>
                  </a:lnTo>
                  <a:lnTo>
                    <a:pt x="183" y="324"/>
                  </a:lnTo>
                  <a:lnTo>
                    <a:pt x="0" y="20"/>
                  </a:lnTo>
                  <a:close/>
                </a:path>
              </a:pathLst>
            </a:custGeom>
            <a:solidFill>
              <a:srgbClr val="E6E6FF"/>
            </a:solidFill>
            <a:ln w="9525">
              <a:noFill/>
              <a:round/>
              <a:headEnd/>
              <a:tailEnd/>
            </a:ln>
          </p:spPr>
          <p:txBody>
            <a:bodyPr/>
            <a:lstStyle/>
            <a:p>
              <a:endParaRPr lang="fr-FR"/>
            </a:p>
          </p:txBody>
        </p:sp>
        <p:sp>
          <p:nvSpPr>
            <p:cNvPr id="480858" name="Freeform 61"/>
            <p:cNvSpPr>
              <a:spLocks/>
            </p:cNvSpPr>
            <p:nvPr/>
          </p:nvSpPr>
          <p:spPr bwMode="auto">
            <a:xfrm>
              <a:off x="1875" y="1309"/>
              <a:ext cx="28" cy="16"/>
            </a:xfrm>
            <a:custGeom>
              <a:avLst/>
              <a:gdLst>
                <a:gd name="T0" fmla="*/ 0 w 287"/>
                <a:gd name="T1" fmla="*/ 0 h 157"/>
                <a:gd name="T2" fmla="*/ 0 w 287"/>
                <a:gd name="T3" fmla="*/ 0 h 157"/>
                <a:gd name="T4" fmla="*/ 0 w 287"/>
                <a:gd name="T5" fmla="*/ 0 h 157"/>
                <a:gd name="T6" fmla="*/ 0 w 287"/>
                <a:gd name="T7" fmla="*/ 0 h 157"/>
                <a:gd name="T8" fmla="*/ 0 w 287"/>
                <a:gd name="T9" fmla="*/ 0 h 157"/>
                <a:gd name="T10" fmla="*/ 0 w 287"/>
                <a:gd name="T11" fmla="*/ 0 h 157"/>
                <a:gd name="T12" fmla="*/ 0 60000 65536"/>
                <a:gd name="T13" fmla="*/ 0 60000 65536"/>
                <a:gd name="T14" fmla="*/ 0 60000 65536"/>
                <a:gd name="T15" fmla="*/ 0 60000 65536"/>
                <a:gd name="T16" fmla="*/ 0 60000 65536"/>
                <a:gd name="T17" fmla="*/ 0 60000 65536"/>
                <a:gd name="T18" fmla="*/ 0 w 287"/>
                <a:gd name="T19" fmla="*/ 0 h 157"/>
                <a:gd name="T20" fmla="*/ 287 w 287"/>
                <a:gd name="T21" fmla="*/ 157 h 157"/>
              </a:gdLst>
              <a:ahLst/>
              <a:cxnLst>
                <a:cxn ang="T12">
                  <a:pos x="T0" y="T1"/>
                </a:cxn>
                <a:cxn ang="T13">
                  <a:pos x="T2" y="T3"/>
                </a:cxn>
                <a:cxn ang="T14">
                  <a:pos x="T4" y="T5"/>
                </a:cxn>
                <a:cxn ang="T15">
                  <a:pos x="T6" y="T7"/>
                </a:cxn>
                <a:cxn ang="T16">
                  <a:pos x="T8" y="T9"/>
                </a:cxn>
                <a:cxn ang="T17">
                  <a:pos x="T10" y="T11"/>
                </a:cxn>
              </a:cxnLst>
              <a:rect l="T18" t="T19" r="T20" b="T21"/>
              <a:pathLst>
                <a:path w="287" h="157">
                  <a:moveTo>
                    <a:pt x="0" y="37"/>
                  </a:moveTo>
                  <a:lnTo>
                    <a:pt x="86" y="157"/>
                  </a:lnTo>
                  <a:lnTo>
                    <a:pt x="287" y="145"/>
                  </a:lnTo>
                  <a:lnTo>
                    <a:pt x="163" y="0"/>
                  </a:lnTo>
                  <a:lnTo>
                    <a:pt x="0" y="37"/>
                  </a:lnTo>
                  <a:close/>
                </a:path>
              </a:pathLst>
            </a:custGeom>
            <a:solidFill>
              <a:srgbClr val="F57676"/>
            </a:solidFill>
            <a:ln w="9525">
              <a:noFill/>
              <a:round/>
              <a:headEnd/>
              <a:tailEnd/>
            </a:ln>
          </p:spPr>
          <p:txBody>
            <a:bodyPr/>
            <a:lstStyle/>
            <a:p>
              <a:endParaRPr lang="fr-FR"/>
            </a:p>
          </p:txBody>
        </p:sp>
        <p:sp>
          <p:nvSpPr>
            <p:cNvPr id="480859" name="Freeform 62"/>
            <p:cNvSpPr>
              <a:spLocks/>
            </p:cNvSpPr>
            <p:nvPr/>
          </p:nvSpPr>
          <p:spPr bwMode="auto">
            <a:xfrm>
              <a:off x="2049" y="1392"/>
              <a:ext cx="47" cy="17"/>
            </a:xfrm>
            <a:custGeom>
              <a:avLst/>
              <a:gdLst>
                <a:gd name="T0" fmla="*/ 0 w 472"/>
                <a:gd name="T1" fmla="*/ 0 h 168"/>
                <a:gd name="T2" fmla="*/ 0 w 472"/>
                <a:gd name="T3" fmla="*/ 0 h 168"/>
                <a:gd name="T4" fmla="*/ 0 w 472"/>
                <a:gd name="T5" fmla="*/ 0 h 168"/>
                <a:gd name="T6" fmla="*/ 0 w 472"/>
                <a:gd name="T7" fmla="*/ 0 h 168"/>
                <a:gd name="T8" fmla="*/ 0 w 472"/>
                <a:gd name="T9" fmla="*/ 0 h 168"/>
                <a:gd name="T10" fmla="*/ 0 w 472"/>
                <a:gd name="T11" fmla="*/ 0 h 168"/>
                <a:gd name="T12" fmla="*/ 0 60000 65536"/>
                <a:gd name="T13" fmla="*/ 0 60000 65536"/>
                <a:gd name="T14" fmla="*/ 0 60000 65536"/>
                <a:gd name="T15" fmla="*/ 0 60000 65536"/>
                <a:gd name="T16" fmla="*/ 0 60000 65536"/>
                <a:gd name="T17" fmla="*/ 0 60000 65536"/>
                <a:gd name="T18" fmla="*/ 0 w 472"/>
                <a:gd name="T19" fmla="*/ 0 h 168"/>
                <a:gd name="T20" fmla="*/ 472 w 472"/>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472" h="168">
                  <a:moveTo>
                    <a:pt x="0" y="35"/>
                  </a:moveTo>
                  <a:lnTo>
                    <a:pt x="51" y="158"/>
                  </a:lnTo>
                  <a:lnTo>
                    <a:pt x="472" y="168"/>
                  </a:lnTo>
                  <a:lnTo>
                    <a:pt x="399" y="0"/>
                  </a:lnTo>
                  <a:lnTo>
                    <a:pt x="0" y="35"/>
                  </a:lnTo>
                  <a:close/>
                </a:path>
              </a:pathLst>
            </a:custGeom>
            <a:solidFill>
              <a:srgbClr val="9CB8FF"/>
            </a:solidFill>
            <a:ln w="9525">
              <a:noFill/>
              <a:round/>
              <a:headEnd/>
              <a:tailEnd/>
            </a:ln>
          </p:spPr>
          <p:txBody>
            <a:bodyPr/>
            <a:lstStyle/>
            <a:p>
              <a:endParaRPr lang="fr-FR"/>
            </a:p>
          </p:txBody>
        </p:sp>
        <p:sp>
          <p:nvSpPr>
            <p:cNvPr id="480860" name="Freeform 63"/>
            <p:cNvSpPr>
              <a:spLocks/>
            </p:cNvSpPr>
            <p:nvPr/>
          </p:nvSpPr>
          <p:spPr bwMode="auto">
            <a:xfrm>
              <a:off x="2081" y="1366"/>
              <a:ext cx="28" cy="44"/>
            </a:xfrm>
            <a:custGeom>
              <a:avLst/>
              <a:gdLst>
                <a:gd name="T0" fmla="*/ 0 w 282"/>
                <a:gd name="T1" fmla="*/ 0 h 441"/>
                <a:gd name="T2" fmla="*/ 0 w 282"/>
                <a:gd name="T3" fmla="*/ 0 h 441"/>
                <a:gd name="T4" fmla="*/ 0 w 282"/>
                <a:gd name="T5" fmla="*/ 0 h 441"/>
                <a:gd name="T6" fmla="*/ 0 w 282"/>
                <a:gd name="T7" fmla="*/ 0 h 441"/>
                <a:gd name="T8" fmla="*/ 0 w 282"/>
                <a:gd name="T9" fmla="*/ 0 h 441"/>
                <a:gd name="T10" fmla="*/ 0 w 282"/>
                <a:gd name="T11" fmla="*/ 0 h 441"/>
                <a:gd name="T12" fmla="*/ 0 60000 65536"/>
                <a:gd name="T13" fmla="*/ 0 60000 65536"/>
                <a:gd name="T14" fmla="*/ 0 60000 65536"/>
                <a:gd name="T15" fmla="*/ 0 60000 65536"/>
                <a:gd name="T16" fmla="*/ 0 60000 65536"/>
                <a:gd name="T17" fmla="*/ 0 60000 65536"/>
                <a:gd name="T18" fmla="*/ 0 w 282"/>
                <a:gd name="T19" fmla="*/ 0 h 441"/>
                <a:gd name="T20" fmla="*/ 282 w 282"/>
                <a:gd name="T21" fmla="*/ 441 h 441"/>
              </a:gdLst>
              <a:ahLst/>
              <a:cxnLst>
                <a:cxn ang="T12">
                  <a:pos x="T0" y="T1"/>
                </a:cxn>
                <a:cxn ang="T13">
                  <a:pos x="T2" y="T3"/>
                </a:cxn>
                <a:cxn ang="T14">
                  <a:pos x="T4" y="T5"/>
                </a:cxn>
                <a:cxn ang="T15">
                  <a:pos x="T6" y="T7"/>
                </a:cxn>
                <a:cxn ang="T16">
                  <a:pos x="T8" y="T9"/>
                </a:cxn>
                <a:cxn ang="T17">
                  <a:pos x="T10" y="T11"/>
                </a:cxn>
              </a:cxnLst>
              <a:rect l="T18" t="T19" r="T20" b="T21"/>
              <a:pathLst>
                <a:path w="282" h="441">
                  <a:moveTo>
                    <a:pt x="0" y="81"/>
                  </a:moveTo>
                  <a:lnTo>
                    <a:pt x="161" y="0"/>
                  </a:lnTo>
                  <a:lnTo>
                    <a:pt x="282" y="441"/>
                  </a:lnTo>
                  <a:lnTo>
                    <a:pt x="124" y="433"/>
                  </a:lnTo>
                  <a:lnTo>
                    <a:pt x="0" y="81"/>
                  </a:lnTo>
                  <a:close/>
                </a:path>
              </a:pathLst>
            </a:custGeom>
            <a:solidFill>
              <a:srgbClr val="F57676"/>
            </a:solidFill>
            <a:ln w="9525">
              <a:noFill/>
              <a:round/>
              <a:headEnd/>
              <a:tailEnd/>
            </a:ln>
          </p:spPr>
          <p:txBody>
            <a:bodyPr/>
            <a:lstStyle/>
            <a:p>
              <a:endParaRPr lang="fr-FR"/>
            </a:p>
          </p:txBody>
        </p:sp>
        <p:sp>
          <p:nvSpPr>
            <p:cNvPr id="480861" name="Freeform 64"/>
            <p:cNvSpPr>
              <a:spLocks/>
            </p:cNvSpPr>
            <p:nvPr/>
          </p:nvSpPr>
          <p:spPr bwMode="auto">
            <a:xfrm>
              <a:off x="2072" y="1338"/>
              <a:ext cx="26" cy="36"/>
            </a:xfrm>
            <a:custGeom>
              <a:avLst/>
              <a:gdLst>
                <a:gd name="T0" fmla="*/ 0 w 256"/>
                <a:gd name="T1" fmla="*/ 0 h 360"/>
                <a:gd name="T2" fmla="*/ 0 w 256"/>
                <a:gd name="T3" fmla="*/ 0 h 360"/>
                <a:gd name="T4" fmla="*/ 0 w 256"/>
                <a:gd name="T5" fmla="*/ 0 h 360"/>
                <a:gd name="T6" fmla="*/ 0 w 256"/>
                <a:gd name="T7" fmla="*/ 0 h 360"/>
                <a:gd name="T8" fmla="*/ 0 w 256"/>
                <a:gd name="T9" fmla="*/ 0 h 360"/>
                <a:gd name="T10" fmla="*/ 0 w 256"/>
                <a:gd name="T11" fmla="*/ 0 h 360"/>
                <a:gd name="T12" fmla="*/ 0 60000 65536"/>
                <a:gd name="T13" fmla="*/ 0 60000 65536"/>
                <a:gd name="T14" fmla="*/ 0 60000 65536"/>
                <a:gd name="T15" fmla="*/ 0 60000 65536"/>
                <a:gd name="T16" fmla="*/ 0 60000 65536"/>
                <a:gd name="T17" fmla="*/ 0 60000 65536"/>
                <a:gd name="T18" fmla="*/ 0 w 256"/>
                <a:gd name="T19" fmla="*/ 0 h 360"/>
                <a:gd name="T20" fmla="*/ 256 w 256"/>
                <a:gd name="T21" fmla="*/ 360 h 360"/>
              </a:gdLst>
              <a:ahLst/>
              <a:cxnLst>
                <a:cxn ang="T12">
                  <a:pos x="T0" y="T1"/>
                </a:cxn>
                <a:cxn ang="T13">
                  <a:pos x="T2" y="T3"/>
                </a:cxn>
                <a:cxn ang="T14">
                  <a:pos x="T4" y="T5"/>
                </a:cxn>
                <a:cxn ang="T15">
                  <a:pos x="T6" y="T7"/>
                </a:cxn>
                <a:cxn ang="T16">
                  <a:pos x="T8" y="T9"/>
                </a:cxn>
                <a:cxn ang="T17">
                  <a:pos x="T10" y="T11"/>
                </a:cxn>
              </a:cxnLst>
              <a:rect l="T18" t="T19" r="T20" b="T21"/>
              <a:pathLst>
                <a:path w="256" h="360">
                  <a:moveTo>
                    <a:pt x="0" y="43"/>
                  </a:moveTo>
                  <a:lnTo>
                    <a:pt x="153" y="0"/>
                  </a:lnTo>
                  <a:lnTo>
                    <a:pt x="256" y="312"/>
                  </a:lnTo>
                  <a:lnTo>
                    <a:pt x="115" y="360"/>
                  </a:lnTo>
                  <a:lnTo>
                    <a:pt x="0" y="43"/>
                  </a:lnTo>
                  <a:close/>
                </a:path>
              </a:pathLst>
            </a:custGeom>
            <a:solidFill>
              <a:srgbClr val="E6E6FF"/>
            </a:solidFill>
            <a:ln w="9525">
              <a:noFill/>
              <a:round/>
              <a:headEnd/>
              <a:tailEnd/>
            </a:ln>
          </p:spPr>
          <p:txBody>
            <a:bodyPr/>
            <a:lstStyle/>
            <a:p>
              <a:endParaRPr lang="fr-FR"/>
            </a:p>
          </p:txBody>
        </p:sp>
        <p:sp>
          <p:nvSpPr>
            <p:cNvPr id="480862" name="Freeform 65"/>
            <p:cNvSpPr>
              <a:spLocks/>
            </p:cNvSpPr>
            <p:nvPr/>
          </p:nvSpPr>
          <p:spPr bwMode="auto">
            <a:xfrm>
              <a:off x="1884" y="1323"/>
              <a:ext cx="205" cy="89"/>
            </a:xfrm>
            <a:custGeom>
              <a:avLst/>
              <a:gdLst>
                <a:gd name="T0" fmla="*/ 0 w 2048"/>
                <a:gd name="T1" fmla="*/ 0 h 888"/>
                <a:gd name="T2" fmla="*/ 0 w 2048"/>
                <a:gd name="T3" fmla="*/ 0 h 888"/>
                <a:gd name="T4" fmla="*/ 1 w 2048"/>
                <a:gd name="T5" fmla="*/ 1 h 888"/>
                <a:gd name="T6" fmla="*/ 1 w 2048"/>
                <a:gd name="T7" fmla="*/ 0 h 888"/>
                <a:gd name="T8" fmla="*/ 2 w 2048"/>
                <a:gd name="T9" fmla="*/ 0 h 888"/>
                <a:gd name="T10" fmla="*/ 2 w 2048"/>
                <a:gd name="T11" fmla="*/ 1 h 888"/>
                <a:gd name="T12" fmla="*/ 1 w 2048"/>
                <a:gd name="T13" fmla="*/ 1 h 888"/>
                <a:gd name="T14" fmla="*/ 1 w 2048"/>
                <a:gd name="T15" fmla="*/ 1 h 888"/>
                <a:gd name="T16" fmla="*/ 0 w 2048"/>
                <a:gd name="T17" fmla="*/ 1 h 888"/>
                <a:gd name="T18" fmla="*/ 0 w 2048"/>
                <a:gd name="T19" fmla="*/ 0 h 888"/>
                <a:gd name="T20" fmla="*/ 0 w 2048"/>
                <a:gd name="T21" fmla="*/ 0 h 8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48"/>
                <a:gd name="T34" fmla="*/ 0 h 888"/>
                <a:gd name="T35" fmla="*/ 2048 w 2048"/>
                <a:gd name="T36" fmla="*/ 888 h 8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48" h="888">
                  <a:moveTo>
                    <a:pt x="0" y="12"/>
                  </a:moveTo>
                  <a:lnTo>
                    <a:pt x="162" y="0"/>
                  </a:lnTo>
                  <a:lnTo>
                    <a:pt x="705" y="685"/>
                  </a:lnTo>
                  <a:lnTo>
                    <a:pt x="1317" y="398"/>
                  </a:lnTo>
                  <a:lnTo>
                    <a:pt x="1903" y="204"/>
                  </a:lnTo>
                  <a:lnTo>
                    <a:pt x="2048" y="696"/>
                  </a:lnTo>
                  <a:lnTo>
                    <a:pt x="1415" y="740"/>
                  </a:lnTo>
                  <a:lnTo>
                    <a:pt x="548" y="860"/>
                  </a:lnTo>
                  <a:lnTo>
                    <a:pt x="381" y="888"/>
                  </a:lnTo>
                  <a:lnTo>
                    <a:pt x="0" y="12"/>
                  </a:lnTo>
                  <a:close/>
                </a:path>
              </a:pathLst>
            </a:custGeom>
            <a:solidFill>
              <a:srgbClr val="B8B8D9"/>
            </a:solidFill>
            <a:ln w="9525">
              <a:noFill/>
              <a:round/>
              <a:headEnd/>
              <a:tailEnd/>
            </a:ln>
          </p:spPr>
          <p:txBody>
            <a:bodyPr/>
            <a:lstStyle/>
            <a:p>
              <a:endParaRPr lang="fr-FR"/>
            </a:p>
          </p:txBody>
        </p:sp>
        <p:sp>
          <p:nvSpPr>
            <p:cNvPr id="480863" name="Freeform 66"/>
            <p:cNvSpPr>
              <a:spLocks/>
            </p:cNvSpPr>
            <p:nvPr/>
          </p:nvSpPr>
          <p:spPr bwMode="auto">
            <a:xfrm>
              <a:off x="1887" y="1225"/>
              <a:ext cx="261" cy="166"/>
            </a:xfrm>
            <a:custGeom>
              <a:avLst/>
              <a:gdLst>
                <a:gd name="T0" fmla="*/ 0 w 2616"/>
                <a:gd name="T1" fmla="*/ 1 h 1661"/>
                <a:gd name="T2" fmla="*/ 1 w 2616"/>
                <a:gd name="T3" fmla="*/ 0 h 1661"/>
                <a:gd name="T4" fmla="*/ 1 w 2616"/>
                <a:gd name="T5" fmla="*/ 0 h 1661"/>
                <a:gd name="T6" fmla="*/ 2 w 2616"/>
                <a:gd name="T7" fmla="*/ 0 h 1661"/>
                <a:gd name="T8" fmla="*/ 2 w 2616"/>
                <a:gd name="T9" fmla="*/ 0 h 1661"/>
                <a:gd name="T10" fmla="*/ 3 w 2616"/>
                <a:gd name="T11" fmla="*/ 1 h 1661"/>
                <a:gd name="T12" fmla="*/ 2 w 2616"/>
                <a:gd name="T13" fmla="*/ 1 h 1661"/>
                <a:gd name="T14" fmla="*/ 1 w 2616"/>
                <a:gd name="T15" fmla="*/ 1 h 1661"/>
                <a:gd name="T16" fmla="*/ 1 w 2616"/>
                <a:gd name="T17" fmla="*/ 2 h 1661"/>
                <a:gd name="T18" fmla="*/ 0 w 2616"/>
                <a:gd name="T19" fmla="*/ 1 h 1661"/>
                <a:gd name="T20" fmla="*/ 0 w 2616"/>
                <a:gd name="T21" fmla="*/ 1 h 1661"/>
                <a:gd name="T22" fmla="*/ 0 w 2616"/>
                <a:gd name="T23" fmla="*/ 1 h 16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16"/>
                <a:gd name="T37" fmla="*/ 0 h 1661"/>
                <a:gd name="T38" fmla="*/ 2616 w 2616"/>
                <a:gd name="T39" fmla="*/ 1661 h 16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16" h="1661">
                  <a:moveTo>
                    <a:pt x="0" y="763"/>
                  </a:moveTo>
                  <a:lnTo>
                    <a:pt x="1008" y="292"/>
                  </a:lnTo>
                  <a:lnTo>
                    <a:pt x="1523" y="83"/>
                  </a:lnTo>
                  <a:lnTo>
                    <a:pt x="1857" y="0"/>
                  </a:lnTo>
                  <a:lnTo>
                    <a:pt x="2134" y="317"/>
                  </a:lnTo>
                  <a:lnTo>
                    <a:pt x="2616" y="976"/>
                  </a:lnTo>
                  <a:lnTo>
                    <a:pt x="2005" y="1122"/>
                  </a:lnTo>
                  <a:lnTo>
                    <a:pt x="1248" y="1391"/>
                  </a:lnTo>
                  <a:lnTo>
                    <a:pt x="671" y="1661"/>
                  </a:lnTo>
                  <a:lnTo>
                    <a:pt x="282" y="1094"/>
                  </a:lnTo>
                  <a:lnTo>
                    <a:pt x="0" y="763"/>
                  </a:lnTo>
                  <a:close/>
                </a:path>
              </a:pathLst>
            </a:custGeom>
            <a:solidFill>
              <a:srgbClr val="E6E6FF"/>
            </a:solidFill>
            <a:ln w="9525">
              <a:noFill/>
              <a:round/>
              <a:headEnd/>
              <a:tailEnd/>
            </a:ln>
          </p:spPr>
          <p:txBody>
            <a:bodyPr/>
            <a:lstStyle/>
            <a:p>
              <a:endParaRPr lang="fr-FR"/>
            </a:p>
          </p:txBody>
        </p:sp>
        <p:sp>
          <p:nvSpPr>
            <p:cNvPr id="480864" name="Freeform 67"/>
            <p:cNvSpPr>
              <a:spLocks/>
            </p:cNvSpPr>
            <p:nvPr/>
          </p:nvSpPr>
          <p:spPr bwMode="auto">
            <a:xfrm>
              <a:off x="2151" y="1310"/>
              <a:ext cx="15" cy="17"/>
            </a:xfrm>
            <a:custGeom>
              <a:avLst/>
              <a:gdLst>
                <a:gd name="T0" fmla="*/ 0 w 144"/>
                <a:gd name="T1" fmla="*/ 0 h 171"/>
                <a:gd name="T2" fmla="*/ 0 w 144"/>
                <a:gd name="T3" fmla="*/ 0 h 171"/>
                <a:gd name="T4" fmla="*/ 0 w 144"/>
                <a:gd name="T5" fmla="*/ 0 h 171"/>
                <a:gd name="T6" fmla="*/ 0 w 144"/>
                <a:gd name="T7" fmla="*/ 0 h 171"/>
                <a:gd name="T8" fmla="*/ 0 w 144"/>
                <a:gd name="T9" fmla="*/ 0 h 171"/>
                <a:gd name="T10" fmla="*/ 0 w 144"/>
                <a:gd name="T11" fmla="*/ 0 h 171"/>
                <a:gd name="T12" fmla="*/ 0 w 144"/>
                <a:gd name="T13" fmla="*/ 0 h 171"/>
                <a:gd name="T14" fmla="*/ 0 w 144"/>
                <a:gd name="T15" fmla="*/ 0 h 171"/>
                <a:gd name="T16" fmla="*/ 0 w 144"/>
                <a:gd name="T17" fmla="*/ 0 h 171"/>
                <a:gd name="T18" fmla="*/ 0 w 144"/>
                <a:gd name="T19" fmla="*/ 0 h 171"/>
                <a:gd name="T20" fmla="*/ 0 w 144"/>
                <a:gd name="T21" fmla="*/ 0 h 171"/>
                <a:gd name="T22" fmla="*/ 0 w 144"/>
                <a:gd name="T23" fmla="*/ 0 h 171"/>
                <a:gd name="T24" fmla="*/ 0 w 144"/>
                <a:gd name="T25" fmla="*/ 0 h 171"/>
                <a:gd name="T26" fmla="*/ 0 w 144"/>
                <a:gd name="T27" fmla="*/ 0 h 171"/>
                <a:gd name="T28" fmla="*/ 0 w 144"/>
                <a:gd name="T29" fmla="*/ 0 h 171"/>
                <a:gd name="T30" fmla="*/ 0 w 144"/>
                <a:gd name="T31" fmla="*/ 0 h 171"/>
                <a:gd name="T32" fmla="*/ 0 w 144"/>
                <a:gd name="T33" fmla="*/ 0 h 171"/>
                <a:gd name="T34" fmla="*/ 0 w 144"/>
                <a:gd name="T35" fmla="*/ 0 h 171"/>
                <a:gd name="T36" fmla="*/ 0 w 144"/>
                <a:gd name="T37" fmla="*/ 0 h 171"/>
                <a:gd name="T38" fmla="*/ 0 w 144"/>
                <a:gd name="T39" fmla="*/ 0 h 171"/>
                <a:gd name="T40" fmla="*/ 0 w 144"/>
                <a:gd name="T41" fmla="*/ 0 h 171"/>
                <a:gd name="T42" fmla="*/ 0 w 144"/>
                <a:gd name="T43" fmla="*/ 0 h 171"/>
                <a:gd name="T44" fmla="*/ 0 w 144"/>
                <a:gd name="T45" fmla="*/ 0 h 171"/>
                <a:gd name="T46" fmla="*/ 0 w 144"/>
                <a:gd name="T47" fmla="*/ 0 h 171"/>
                <a:gd name="T48" fmla="*/ 0 w 144"/>
                <a:gd name="T49" fmla="*/ 0 h 171"/>
                <a:gd name="T50" fmla="*/ 0 w 144"/>
                <a:gd name="T51" fmla="*/ 0 h 171"/>
                <a:gd name="T52" fmla="*/ 0 w 144"/>
                <a:gd name="T53" fmla="*/ 0 h 171"/>
                <a:gd name="T54" fmla="*/ 0 w 144"/>
                <a:gd name="T55" fmla="*/ 0 h 171"/>
                <a:gd name="T56" fmla="*/ 0 w 144"/>
                <a:gd name="T57" fmla="*/ 0 h 171"/>
                <a:gd name="T58" fmla="*/ 0 w 144"/>
                <a:gd name="T59" fmla="*/ 0 h 171"/>
                <a:gd name="T60" fmla="*/ 0 w 144"/>
                <a:gd name="T61" fmla="*/ 0 h 171"/>
                <a:gd name="T62" fmla="*/ 0 w 144"/>
                <a:gd name="T63" fmla="*/ 0 h 171"/>
                <a:gd name="T64" fmla="*/ 0 w 144"/>
                <a:gd name="T65" fmla="*/ 0 h 171"/>
                <a:gd name="T66" fmla="*/ 0 w 144"/>
                <a:gd name="T67" fmla="*/ 0 h 171"/>
                <a:gd name="T68" fmla="*/ 0 w 144"/>
                <a:gd name="T69" fmla="*/ 0 h 17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4"/>
                <a:gd name="T106" fmla="*/ 0 h 171"/>
                <a:gd name="T107" fmla="*/ 144 w 144"/>
                <a:gd name="T108" fmla="*/ 171 h 17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4" h="171">
                  <a:moveTo>
                    <a:pt x="144" y="161"/>
                  </a:moveTo>
                  <a:lnTo>
                    <a:pt x="109" y="171"/>
                  </a:lnTo>
                  <a:lnTo>
                    <a:pt x="103" y="164"/>
                  </a:lnTo>
                  <a:lnTo>
                    <a:pt x="97" y="156"/>
                  </a:lnTo>
                  <a:lnTo>
                    <a:pt x="89" y="146"/>
                  </a:lnTo>
                  <a:lnTo>
                    <a:pt x="82" y="135"/>
                  </a:lnTo>
                  <a:lnTo>
                    <a:pt x="72" y="122"/>
                  </a:lnTo>
                  <a:lnTo>
                    <a:pt x="64" y="111"/>
                  </a:lnTo>
                  <a:lnTo>
                    <a:pt x="54" y="98"/>
                  </a:lnTo>
                  <a:lnTo>
                    <a:pt x="46" y="85"/>
                  </a:lnTo>
                  <a:lnTo>
                    <a:pt x="36" y="71"/>
                  </a:lnTo>
                  <a:lnTo>
                    <a:pt x="28" y="59"/>
                  </a:lnTo>
                  <a:lnTo>
                    <a:pt x="19" y="46"/>
                  </a:lnTo>
                  <a:lnTo>
                    <a:pt x="13" y="34"/>
                  </a:lnTo>
                  <a:lnTo>
                    <a:pt x="6" y="23"/>
                  </a:lnTo>
                  <a:lnTo>
                    <a:pt x="3" y="14"/>
                  </a:lnTo>
                  <a:lnTo>
                    <a:pt x="0" y="6"/>
                  </a:lnTo>
                  <a:lnTo>
                    <a:pt x="0" y="0"/>
                  </a:lnTo>
                  <a:lnTo>
                    <a:pt x="10" y="8"/>
                  </a:lnTo>
                  <a:lnTo>
                    <a:pt x="19" y="16"/>
                  </a:lnTo>
                  <a:lnTo>
                    <a:pt x="29" y="26"/>
                  </a:lnTo>
                  <a:lnTo>
                    <a:pt x="38" y="35"/>
                  </a:lnTo>
                  <a:lnTo>
                    <a:pt x="48" y="45"/>
                  </a:lnTo>
                  <a:lnTo>
                    <a:pt x="57" y="54"/>
                  </a:lnTo>
                  <a:lnTo>
                    <a:pt x="67" y="64"/>
                  </a:lnTo>
                  <a:lnTo>
                    <a:pt x="76" y="75"/>
                  </a:lnTo>
                  <a:lnTo>
                    <a:pt x="85" y="84"/>
                  </a:lnTo>
                  <a:lnTo>
                    <a:pt x="93" y="95"/>
                  </a:lnTo>
                  <a:lnTo>
                    <a:pt x="102" y="105"/>
                  </a:lnTo>
                  <a:lnTo>
                    <a:pt x="111" y="116"/>
                  </a:lnTo>
                  <a:lnTo>
                    <a:pt x="119" y="126"/>
                  </a:lnTo>
                  <a:lnTo>
                    <a:pt x="127" y="138"/>
                  </a:lnTo>
                  <a:lnTo>
                    <a:pt x="136" y="149"/>
                  </a:lnTo>
                  <a:lnTo>
                    <a:pt x="144" y="161"/>
                  </a:lnTo>
                  <a:close/>
                </a:path>
              </a:pathLst>
            </a:custGeom>
            <a:solidFill>
              <a:srgbClr val="000000"/>
            </a:solidFill>
            <a:ln w="9525">
              <a:noFill/>
              <a:round/>
              <a:headEnd/>
              <a:tailEnd/>
            </a:ln>
          </p:spPr>
          <p:txBody>
            <a:bodyPr/>
            <a:lstStyle/>
            <a:p>
              <a:endParaRPr lang="fr-FR"/>
            </a:p>
          </p:txBody>
        </p:sp>
        <p:sp>
          <p:nvSpPr>
            <p:cNvPr id="480865" name="Freeform 68"/>
            <p:cNvSpPr>
              <a:spLocks/>
            </p:cNvSpPr>
            <p:nvPr/>
          </p:nvSpPr>
          <p:spPr bwMode="auto">
            <a:xfrm>
              <a:off x="2126" y="1328"/>
              <a:ext cx="32" cy="11"/>
            </a:xfrm>
            <a:custGeom>
              <a:avLst/>
              <a:gdLst>
                <a:gd name="T0" fmla="*/ 0 w 322"/>
                <a:gd name="T1" fmla="*/ 0 h 114"/>
                <a:gd name="T2" fmla="*/ 0 w 322"/>
                <a:gd name="T3" fmla="*/ 0 h 114"/>
                <a:gd name="T4" fmla="*/ 0 w 322"/>
                <a:gd name="T5" fmla="*/ 0 h 114"/>
                <a:gd name="T6" fmla="*/ 0 w 322"/>
                <a:gd name="T7" fmla="*/ 0 h 114"/>
                <a:gd name="T8" fmla="*/ 0 w 322"/>
                <a:gd name="T9" fmla="*/ 0 h 114"/>
                <a:gd name="T10" fmla="*/ 0 w 322"/>
                <a:gd name="T11" fmla="*/ 0 h 114"/>
                <a:gd name="T12" fmla="*/ 0 w 322"/>
                <a:gd name="T13" fmla="*/ 0 h 114"/>
                <a:gd name="T14" fmla="*/ 0 w 322"/>
                <a:gd name="T15" fmla="*/ 0 h 114"/>
                <a:gd name="T16" fmla="*/ 0 w 322"/>
                <a:gd name="T17" fmla="*/ 0 h 114"/>
                <a:gd name="T18" fmla="*/ 0 w 322"/>
                <a:gd name="T19" fmla="*/ 0 h 114"/>
                <a:gd name="T20" fmla="*/ 0 w 322"/>
                <a:gd name="T21" fmla="*/ 0 h 114"/>
                <a:gd name="T22" fmla="*/ 0 w 322"/>
                <a:gd name="T23" fmla="*/ 0 h 114"/>
                <a:gd name="T24" fmla="*/ 0 w 322"/>
                <a:gd name="T25" fmla="*/ 0 h 114"/>
                <a:gd name="T26" fmla="*/ 0 w 322"/>
                <a:gd name="T27" fmla="*/ 0 h 114"/>
                <a:gd name="T28" fmla="*/ 0 w 322"/>
                <a:gd name="T29" fmla="*/ 0 h 114"/>
                <a:gd name="T30" fmla="*/ 0 w 322"/>
                <a:gd name="T31" fmla="*/ 0 h 114"/>
                <a:gd name="T32" fmla="*/ 0 w 322"/>
                <a:gd name="T33" fmla="*/ 0 h 114"/>
                <a:gd name="T34" fmla="*/ 0 w 322"/>
                <a:gd name="T35" fmla="*/ 0 h 114"/>
                <a:gd name="T36" fmla="*/ 0 w 322"/>
                <a:gd name="T37" fmla="*/ 0 h 114"/>
                <a:gd name="T38" fmla="*/ 0 w 322"/>
                <a:gd name="T39" fmla="*/ 0 h 114"/>
                <a:gd name="T40" fmla="*/ 0 w 322"/>
                <a:gd name="T41" fmla="*/ 0 h 114"/>
                <a:gd name="T42" fmla="*/ 0 w 322"/>
                <a:gd name="T43" fmla="*/ 0 h 114"/>
                <a:gd name="T44" fmla="*/ 0 w 322"/>
                <a:gd name="T45" fmla="*/ 0 h 114"/>
                <a:gd name="T46" fmla="*/ 0 w 322"/>
                <a:gd name="T47" fmla="*/ 0 h 114"/>
                <a:gd name="T48" fmla="*/ 0 w 322"/>
                <a:gd name="T49" fmla="*/ 0 h 114"/>
                <a:gd name="T50" fmla="*/ 0 w 322"/>
                <a:gd name="T51" fmla="*/ 0 h 114"/>
                <a:gd name="T52" fmla="*/ 0 w 322"/>
                <a:gd name="T53" fmla="*/ 0 h 114"/>
                <a:gd name="T54" fmla="*/ 0 w 322"/>
                <a:gd name="T55" fmla="*/ 0 h 114"/>
                <a:gd name="T56" fmla="*/ 0 w 322"/>
                <a:gd name="T57" fmla="*/ 0 h 114"/>
                <a:gd name="T58" fmla="*/ 0 w 322"/>
                <a:gd name="T59" fmla="*/ 0 h 114"/>
                <a:gd name="T60" fmla="*/ 0 w 322"/>
                <a:gd name="T61" fmla="*/ 0 h 114"/>
                <a:gd name="T62" fmla="*/ 0 w 322"/>
                <a:gd name="T63" fmla="*/ 0 h 114"/>
                <a:gd name="T64" fmla="*/ 0 w 322"/>
                <a:gd name="T65" fmla="*/ 0 h 114"/>
                <a:gd name="T66" fmla="*/ 0 w 322"/>
                <a:gd name="T67" fmla="*/ 0 h 114"/>
                <a:gd name="T68" fmla="*/ 0 w 322"/>
                <a:gd name="T69" fmla="*/ 0 h 1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2"/>
                <a:gd name="T106" fmla="*/ 0 h 114"/>
                <a:gd name="T107" fmla="*/ 322 w 322"/>
                <a:gd name="T108" fmla="*/ 114 h 11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2" h="114">
                  <a:moveTo>
                    <a:pt x="304" y="31"/>
                  </a:moveTo>
                  <a:lnTo>
                    <a:pt x="285" y="36"/>
                  </a:lnTo>
                  <a:lnTo>
                    <a:pt x="268" y="43"/>
                  </a:lnTo>
                  <a:lnTo>
                    <a:pt x="252" y="48"/>
                  </a:lnTo>
                  <a:lnTo>
                    <a:pt x="234" y="53"/>
                  </a:lnTo>
                  <a:lnTo>
                    <a:pt x="217" y="57"/>
                  </a:lnTo>
                  <a:lnTo>
                    <a:pt x="201" y="62"/>
                  </a:lnTo>
                  <a:lnTo>
                    <a:pt x="183" y="66"/>
                  </a:lnTo>
                  <a:lnTo>
                    <a:pt x="167" y="71"/>
                  </a:lnTo>
                  <a:lnTo>
                    <a:pt x="148" y="74"/>
                  </a:lnTo>
                  <a:lnTo>
                    <a:pt x="130" y="80"/>
                  </a:lnTo>
                  <a:lnTo>
                    <a:pt x="110" y="84"/>
                  </a:lnTo>
                  <a:lnTo>
                    <a:pt x="90" y="89"/>
                  </a:lnTo>
                  <a:lnTo>
                    <a:pt x="68" y="93"/>
                  </a:lnTo>
                  <a:lnTo>
                    <a:pt x="47" y="100"/>
                  </a:lnTo>
                  <a:lnTo>
                    <a:pt x="24" y="106"/>
                  </a:lnTo>
                  <a:lnTo>
                    <a:pt x="0" y="114"/>
                  </a:lnTo>
                  <a:lnTo>
                    <a:pt x="18" y="101"/>
                  </a:lnTo>
                  <a:lnTo>
                    <a:pt x="36" y="90"/>
                  </a:lnTo>
                  <a:lnTo>
                    <a:pt x="55" y="79"/>
                  </a:lnTo>
                  <a:lnTo>
                    <a:pt x="75" y="69"/>
                  </a:lnTo>
                  <a:lnTo>
                    <a:pt x="94" y="60"/>
                  </a:lnTo>
                  <a:lnTo>
                    <a:pt x="113" y="50"/>
                  </a:lnTo>
                  <a:lnTo>
                    <a:pt x="133" y="40"/>
                  </a:lnTo>
                  <a:lnTo>
                    <a:pt x="154" y="34"/>
                  </a:lnTo>
                  <a:lnTo>
                    <a:pt x="173" y="26"/>
                  </a:lnTo>
                  <a:lnTo>
                    <a:pt x="194" y="19"/>
                  </a:lnTo>
                  <a:lnTo>
                    <a:pt x="213" y="13"/>
                  </a:lnTo>
                  <a:lnTo>
                    <a:pt x="237" y="9"/>
                  </a:lnTo>
                  <a:lnTo>
                    <a:pt x="257" y="4"/>
                  </a:lnTo>
                  <a:lnTo>
                    <a:pt x="277" y="2"/>
                  </a:lnTo>
                  <a:lnTo>
                    <a:pt x="299" y="0"/>
                  </a:lnTo>
                  <a:lnTo>
                    <a:pt x="322" y="0"/>
                  </a:lnTo>
                  <a:lnTo>
                    <a:pt x="304" y="31"/>
                  </a:lnTo>
                  <a:close/>
                </a:path>
              </a:pathLst>
            </a:custGeom>
            <a:solidFill>
              <a:srgbClr val="000000"/>
            </a:solidFill>
            <a:ln w="9525">
              <a:noFill/>
              <a:round/>
              <a:headEnd/>
              <a:tailEnd/>
            </a:ln>
          </p:spPr>
          <p:txBody>
            <a:bodyPr/>
            <a:lstStyle/>
            <a:p>
              <a:endParaRPr lang="fr-FR"/>
            </a:p>
          </p:txBody>
        </p:sp>
        <p:sp>
          <p:nvSpPr>
            <p:cNvPr id="480866" name="Freeform 69"/>
            <p:cNvSpPr>
              <a:spLocks/>
            </p:cNvSpPr>
            <p:nvPr/>
          </p:nvSpPr>
          <p:spPr bwMode="auto">
            <a:xfrm>
              <a:off x="2023" y="1224"/>
              <a:ext cx="128" cy="116"/>
            </a:xfrm>
            <a:custGeom>
              <a:avLst/>
              <a:gdLst>
                <a:gd name="T0" fmla="*/ 1 w 1278"/>
                <a:gd name="T1" fmla="*/ 1 h 1159"/>
                <a:gd name="T2" fmla="*/ 1 w 1278"/>
                <a:gd name="T3" fmla="*/ 1 h 1159"/>
                <a:gd name="T4" fmla="*/ 1 w 1278"/>
                <a:gd name="T5" fmla="*/ 1 h 1159"/>
                <a:gd name="T6" fmla="*/ 1 w 1278"/>
                <a:gd name="T7" fmla="*/ 1 h 1159"/>
                <a:gd name="T8" fmla="*/ 1 w 1278"/>
                <a:gd name="T9" fmla="*/ 1 h 1159"/>
                <a:gd name="T10" fmla="*/ 1 w 1278"/>
                <a:gd name="T11" fmla="*/ 1 h 1159"/>
                <a:gd name="T12" fmla="*/ 1 w 1278"/>
                <a:gd name="T13" fmla="*/ 1 h 1159"/>
                <a:gd name="T14" fmla="*/ 1 w 1278"/>
                <a:gd name="T15" fmla="*/ 1 h 1159"/>
                <a:gd name="T16" fmla="*/ 1 w 1278"/>
                <a:gd name="T17" fmla="*/ 1 h 1159"/>
                <a:gd name="T18" fmla="*/ 1 w 1278"/>
                <a:gd name="T19" fmla="*/ 1 h 1159"/>
                <a:gd name="T20" fmla="*/ 1 w 1278"/>
                <a:gd name="T21" fmla="*/ 1 h 1159"/>
                <a:gd name="T22" fmla="*/ 1 w 1278"/>
                <a:gd name="T23" fmla="*/ 1 h 1159"/>
                <a:gd name="T24" fmla="*/ 1 w 1278"/>
                <a:gd name="T25" fmla="*/ 1 h 1159"/>
                <a:gd name="T26" fmla="*/ 1 w 1278"/>
                <a:gd name="T27" fmla="*/ 1 h 1159"/>
                <a:gd name="T28" fmla="*/ 1 w 1278"/>
                <a:gd name="T29" fmla="*/ 1 h 1159"/>
                <a:gd name="T30" fmla="*/ 1 w 1278"/>
                <a:gd name="T31" fmla="*/ 1 h 1159"/>
                <a:gd name="T32" fmla="*/ 1 w 1278"/>
                <a:gd name="T33" fmla="*/ 1 h 1159"/>
                <a:gd name="T34" fmla="*/ 1 w 1278"/>
                <a:gd name="T35" fmla="*/ 1 h 1159"/>
                <a:gd name="T36" fmla="*/ 1 w 1278"/>
                <a:gd name="T37" fmla="*/ 1 h 1159"/>
                <a:gd name="T38" fmla="*/ 1 w 1278"/>
                <a:gd name="T39" fmla="*/ 1 h 1159"/>
                <a:gd name="T40" fmla="*/ 1 w 1278"/>
                <a:gd name="T41" fmla="*/ 1 h 1159"/>
                <a:gd name="T42" fmla="*/ 1 w 1278"/>
                <a:gd name="T43" fmla="*/ 1 h 1159"/>
                <a:gd name="T44" fmla="*/ 1 w 1278"/>
                <a:gd name="T45" fmla="*/ 1 h 1159"/>
                <a:gd name="T46" fmla="*/ 1 w 1278"/>
                <a:gd name="T47" fmla="*/ 1 h 1159"/>
                <a:gd name="T48" fmla="*/ 1 w 1278"/>
                <a:gd name="T49" fmla="*/ 1 h 1159"/>
                <a:gd name="T50" fmla="*/ 1 w 1278"/>
                <a:gd name="T51" fmla="*/ 1 h 1159"/>
                <a:gd name="T52" fmla="*/ 1 w 1278"/>
                <a:gd name="T53" fmla="*/ 1 h 1159"/>
                <a:gd name="T54" fmla="*/ 1 w 1278"/>
                <a:gd name="T55" fmla="*/ 0 h 1159"/>
                <a:gd name="T56" fmla="*/ 1 w 1278"/>
                <a:gd name="T57" fmla="*/ 0 h 1159"/>
                <a:gd name="T58" fmla="*/ 1 w 1278"/>
                <a:gd name="T59" fmla="*/ 0 h 1159"/>
                <a:gd name="T60" fmla="*/ 1 w 1278"/>
                <a:gd name="T61" fmla="*/ 0 h 1159"/>
                <a:gd name="T62" fmla="*/ 1 w 1278"/>
                <a:gd name="T63" fmla="*/ 0 h 1159"/>
                <a:gd name="T64" fmla="*/ 1 w 1278"/>
                <a:gd name="T65" fmla="*/ 0 h 1159"/>
                <a:gd name="T66" fmla="*/ 1 w 1278"/>
                <a:gd name="T67" fmla="*/ 0 h 1159"/>
                <a:gd name="T68" fmla="*/ 1 w 1278"/>
                <a:gd name="T69" fmla="*/ 0 h 1159"/>
                <a:gd name="T70" fmla="*/ 1 w 1278"/>
                <a:gd name="T71" fmla="*/ 0 h 1159"/>
                <a:gd name="T72" fmla="*/ 1 w 1278"/>
                <a:gd name="T73" fmla="*/ 0 h 1159"/>
                <a:gd name="T74" fmla="*/ 1 w 1278"/>
                <a:gd name="T75" fmla="*/ 0 h 1159"/>
                <a:gd name="T76" fmla="*/ 0 w 1278"/>
                <a:gd name="T77" fmla="*/ 0 h 1159"/>
                <a:gd name="T78" fmla="*/ 0 w 1278"/>
                <a:gd name="T79" fmla="*/ 0 h 1159"/>
                <a:gd name="T80" fmla="*/ 0 w 1278"/>
                <a:gd name="T81" fmla="*/ 0 h 1159"/>
                <a:gd name="T82" fmla="*/ 0 w 1278"/>
                <a:gd name="T83" fmla="*/ 0 h 1159"/>
                <a:gd name="T84" fmla="*/ 0 w 1278"/>
                <a:gd name="T85" fmla="*/ 0 h 1159"/>
                <a:gd name="T86" fmla="*/ 0 w 1278"/>
                <a:gd name="T87" fmla="*/ 0 h 1159"/>
                <a:gd name="T88" fmla="*/ 0 w 1278"/>
                <a:gd name="T89" fmla="*/ 0 h 1159"/>
                <a:gd name="T90" fmla="*/ 1 w 1278"/>
                <a:gd name="T91" fmla="*/ 0 h 1159"/>
                <a:gd name="T92" fmla="*/ 1 w 1278"/>
                <a:gd name="T93" fmla="*/ 0 h 1159"/>
                <a:gd name="T94" fmla="*/ 1 w 1278"/>
                <a:gd name="T95" fmla="*/ 0 h 1159"/>
                <a:gd name="T96" fmla="*/ 1 w 1278"/>
                <a:gd name="T97" fmla="*/ 1 h 1159"/>
                <a:gd name="T98" fmla="*/ 1 w 1278"/>
                <a:gd name="T99" fmla="*/ 1 h 115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78"/>
                <a:gd name="T151" fmla="*/ 0 h 1159"/>
                <a:gd name="T152" fmla="*/ 1278 w 1278"/>
                <a:gd name="T153" fmla="*/ 1159 h 115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78" h="1159">
                  <a:moveTo>
                    <a:pt x="1278" y="1007"/>
                  </a:moveTo>
                  <a:lnTo>
                    <a:pt x="1243" y="1007"/>
                  </a:lnTo>
                  <a:lnTo>
                    <a:pt x="1209" y="1011"/>
                  </a:lnTo>
                  <a:lnTo>
                    <a:pt x="1172" y="1016"/>
                  </a:lnTo>
                  <a:lnTo>
                    <a:pt x="1134" y="1023"/>
                  </a:lnTo>
                  <a:lnTo>
                    <a:pt x="1095" y="1031"/>
                  </a:lnTo>
                  <a:lnTo>
                    <a:pt x="1056" y="1040"/>
                  </a:lnTo>
                  <a:lnTo>
                    <a:pt x="1016" y="1050"/>
                  </a:lnTo>
                  <a:lnTo>
                    <a:pt x="976" y="1062"/>
                  </a:lnTo>
                  <a:lnTo>
                    <a:pt x="936" y="1074"/>
                  </a:lnTo>
                  <a:lnTo>
                    <a:pt x="897" y="1087"/>
                  </a:lnTo>
                  <a:lnTo>
                    <a:pt x="858" y="1100"/>
                  </a:lnTo>
                  <a:lnTo>
                    <a:pt x="819" y="1112"/>
                  </a:lnTo>
                  <a:lnTo>
                    <a:pt x="781" y="1124"/>
                  </a:lnTo>
                  <a:lnTo>
                    <a:pt x="745" y="1137"/>
                  </a:lnTo>
                  <a:lnTo>
                    <a:pt x="710" y="1147"/>
                  </a:lnTo>
                  <a:lnTo>
                    <a:pt x="678" y="1159"/>
                  </a:lnTo>
                  <a:lnTo>
                    <a:pt x="658" y="1119"/>
                  </a:lnTo>
                  <a:lnTo>
                    <a:pt x="686" y="1107"/>
                  </a:lnTo>
                  <a:lnTo>
                    <a:pt x="717" y="1096"/>
                  </a:lnTo>
                  <a:lnTo>
                    <a:pt x="747" y="1086"/>
                  </a:lnTo>
                  <a:lnTo>
                    <a:pt x="781" y="1076"/>
                  </a:lnTo>
                  <a:lnTo>
                    <a:pt x="814" y="1067"/>
                  </a:lnTo>
                  <a:lnTo>
                    <a:pt x="849" y="1057"/>
                  </a:lnTo>
                  <a:lnTo>
                    <a:pt x="884" y="1049"/>
                  </a:lnTo>
                  <a:lnTo>
                    <a:pt x="921" y="1040"/>
                  </a:lnTo>
                  <a:lnTo>
                    <a:pt x="956" y="1031"/>
                  </a:lnTo>
                  <a:lnTo>
                    <a:pt x="993" y="1022"/>
                  </a:lnTo>
                  <a:lnTo>
                    <a:pt x="1032" y="1014"/>
                  </a:lnTo>
                  <a:lnTo>
                    <a:pt x="1070" y="1006"/>
                  </a:lnTo>
                  <a:lnTo>
                    <a:pt x="1108" y="998"/>
                  </a:lnTo>
                  <a:lnTo>
                    <a:pt x="1146" y="990"/>
                  </a:lnTo>
                  <a:lnTo>
                    <a:pt x="1184" y="982"/>
                  </a:lnTo>
                  <a:lnTo>
                    <a:pt x="1223" y="975"/>
                  </a:lnTo>
                  <a:lnTo>
                    <a:pt x="1216" y="962"/>
                  </a:lnTo>
                  <a:lnTo>
                    <a:pt x="1209" y="949"/>
                  </a:lnTo>
                  <a:lnTo>
                    <a:pt x="1202" y="936"/>
                  </a:lnTo>
                  <a:lnTo>
                    <a:pt x="1196" y="925"/>
                  </a:lnTo>
                  <a:lnTo>
                    <a:pt x="1188" y="912"/>
                  </a:lnTo>
                  <a:lnTo>
                    <a:pt x="1180" y="900"/>
                  </a:lnTo>
                  <a:lnTo>
                    <a:pt x="1173" y="889"/>
                  </a:lnTo>
                  <a:lnTo>
                    <a:pt x="1165" y="878"/>
                  </a:lnTo>
                  <a:lnTo>
                    <a:pt x="1157" y="865"/>
                  </a:lnTo>
                  <a:lnTo>
                    <a:pt x="1148" y="855"/>
                  </a:lnTo>
                  <a:lnTo>
                    <a:pt x="1140" y="842"/>
                  </a:lnTo>
                  <a:lnTo>
                    <a:pt x="1132" y="832"/>
                  </a:lnTo>
                  <a:lnTo>
                    <a:pt x="1123" y="820"/>
                  </a:lnTo>
                  <a:lnTo>
                    <a:pt x="1115" y="808"/>
                  </a:lnTo>
                  <a:lnTo>
                    <a:pt x="1107" y="797"/>
                  </a:lnTo>
                  <a:lnTo>
                    <a:pt x="1099" y="786"/>
                  </a:lnTo>
                  <a:lnTo>
                    <a:pt x="1096" y="780"/>
                  </a:lnTo>
                  <a:lnTo>
                    <a:pt x="1091" y="775"/>
                  </a:lnTo>
                  <a:lnTo>
                    <a:pt x="1081" y="770"/>
                  </a:lnTo>
                  <a:lnTo>
                    <a:pt x="1070" y="766"/>
                  </a:lnTo>
                  <a:lnTo>
                    <a:pt x="1054" y="761"/>
                  </a:lnTo>
                  <a:lnTo>
                    <a:pt x="1038" y="756"/>
                  </a:lnTo>
                  <a:lnTo>
                    <a:pt x="1020" y="752"/>
                  </a:lnTo>
                  <a:lnTo>
                    <a:pt x="1002" y="749"/>
                  </a:lnTo>
                  <a:lnTo>
                    <a:pt x="982" y="745"/>
                  </a:lnTo>
                  <a:lnTo>
                    <a:pt x="963" y="742"/>
                  </a:lnTo>
                  <a:lnTo>
                    <a:pt x="945" y="738"/>
                  </a:lnTo>
                  <a:lnTo>
                    <a:pt x="928" y="736"/>
                  </a:lnTo>
                  <a:lnTo>
                    <a:pt x="911" y="733"/>
                  </a:lnTo>
                  <a:lnTo>
                    <a:pt x="898" y="732"/>
                  </a:lnTo>
                  <a:lnTo>
                    <a:pt x="886" y="731"/>
                  </a:lnTo>
                  <a:lnTo>
                    <a:pt x="880" y="731"/>
                  </a:lnTo>
                  <a:lnTo>
                    <a:pt x="888" y="727"/>
                  </a:lnTo>
                  <a:lnTo>
                    <a:pt x="897" y="724"/>
                  </a:lnTo>
                  <a:lnTo>
                    <a:pt x="906" y="720"/>
                  </a:lnTo>
                  <a:lnTo>
                    <a:pt x="916" y="717"/>
                  </a:lnTo>
                  <a:lnTo>
                    <a:pt x="926" y="714"/>
                  </a:lnTo>
                  <a:lnTo>
                    <a:pt x="935" y="712"/>
                  </a:lnTo>
                  <a:lnTo>
                    <a:pt x="945" y="710"/>
                  </a:lnTo>
                  <a:lnTo>
                    <a:pt x="954" y="709"/>
                  </a:lnTo>
                  <a:lnTo>
                    <a:pt x="964" y="706"/>
                  </a:lnTo>
                  <a:lnTo>
                    <a:pt x="973" y="705"/>
                  </a:lnTo>
                  <a:lnTo>
                    <a:pt x="983" y="701"/>
                  </a:lnTo>
                  <a:lnTo>
                    <a:pt x="993" y="700"/>
                  </a:lnTo>
                  <a:lnTo>
                    <a:pt x="1003" y="698"/>
                  </a:lnTo>
                  <a:lnTo>
                    <a:pt x="1014" y="696"/>
                  </a:lnTo>
                  <a:lnTo>
                    <a:pt x="1023" y="694"/>
                  </a:lnTo>
                  <a:lnTo>
                    <a:pt x="1034" y="693"/>
                  </a:lnTo>
                  <a:lnTo>
                    <a:pt x="1021" y="676"/>
                  </a:lnTo>
                  <a:lnTo>
                    <a:pt x="862" y="620"/>
                  </a:lnTo>
                  <a:lnTo>
                    <a:pt x="963" y="605"/>
                  </a:lnTo>
                  <a:lnTo>
                    <a:pt x="954" y="591"/>
                  </a:lnTo>
                  <a:lnTo>
                    <a:pt x="946" y="582"/>
                  </a:lnTo>
                  <a:lnTo>
                    <a:pt x="935" y="573"/>
                  </a:lnTo>
                  <a:lnTo>
                    <a:pt x="924" y="567"/>
                  </a:lnTo>
                  <a:lnTo>
                    <a:pt x="912" y="560"/>
                  </a:lnTo>
                  <a:lnTo>
                    <a:pt x="899" y="556"/>
                  </a:lnTo>
                  <a:lnTo>
                    <a:pt x="885" y="552"/>
                  </a:lnTo>
                  <a:lnTo>
                    <a:pt x="873" y="550"/>
                  </a:lnTo>
                  <a:lnTo>
                    <a:pt x="859" y="547"/>
                  </a:lnTo>
                  <a:lnTo>
                    <a:pt x="846" y="546"/>
                  </a:lnTo>
                  <a:lnTo>
                    <a:pt x="834" y="542"/>
                  </a:lnTo>
                  <a:lnTo>
                    <a:pt x="825" y="541"/>
                  </a:lnTo>
                  <a:lnTo>
                    <a:pt x="814" y="539"/>
                  </a:lnTo>
                  <a:lnTo>
                    <a:pt x="807" y="537"/>
                  </a:lnTo>
                  <a:lnTo>
                    <a:pt x="801" y="533"/>
                  </a:lnTo>
                  <a:lnTo>
                    <a:pt x="799" y="530"/>
                  </a:lnTo>
                  <a:lnTo>
                    <a:pt x="893" y="508"/>
                  </a:lnTo>
                  <a:lnTo>
                    <a:pt x="885" y="496"/>
                  </a:lnTo>
                  <a:lnTo>
                    <a:pt x="879" y="486"/>
                  </a:lnTo>
                  <a:lnTo>
                    <a:pt x="870" y="477"/>
                  </a:lnTo>
                  <a:lnTo>
                    <a:pt x="863" y="469"/>
                  </a:lnTo>
                  <a:lnTo>
                    <a:pt x="853" y="462"/>
                  </a:lnTo>
                  <a:lnTo>
                    <a:pt x="844" y="456"/>
                  </a:lnTo>
                  <a:lnTo>
                    <a:pt x="833" y="449"/>
                  </a:lnTo>
                  <a:lnTo>
                    <a:pt x="824" y="444"/>
                  </a:lnTo>
                  <a:lnTo>
                    <a:pt x="812" y="438"/>
                  </a:lnTo>
                  <a:lnTo>
                    <a:pt x="800" y="433"/>
                  </a:lnTo>
                  <a:lnTo>
                    <a:pt x="789" y="429"/>
                  </a:lnTo>
                  <a:lnTo>
                    <a:pt x="778" y="426"/>
                  </a:lnTo>
                  <a:lnTo>
                    <a:pt x="766" y="423"/>
                  </a:lnTo>
                  <a:lnTo>
                    <a:pt x="756" y="420"/>
                  </a:lnTo>
                  <a:lnTo>
                    <a:pt x="744" y="416"/>
                  </a:lnTo>
                  <a:lnTo>
                    <a:pt x="734" y="414"/>
                  </a:lnTo>
                  <a:lnTo>
                    <a:pt x="805" y="402"/>
                  </a:lnTo>
                  <a:lnTo>
                    <a:pt x="798" y="386"/>
                  </a:lnTo>
                  <a:lnTo>
                    <a:pt x="792" y="374"/>
                  </a:lnTo>
                  <a:lnTo>
                    <a:pt x="786" y="364"/>
                  </a:lnTo>
                  <a:lnTo>
                    <a:pt x="779" y="356"/>
                  </a:lnTo>
                  <a:lnTo>
                    <a:pt x="772" y="349"/>
                  </a:lnTo>
                  <a:lnTo>
                    <a:pt x="764" y="344"/>
                  </a:lnTo>
                  <a:lnTo>
                    <a:pt x="757" y="340"/>
                  </a:lnTo>
                  <a:lnTo>
                    <a:pt x="751" y="338"/>
                  </a:lnTo>
                  <a:lnTo>
                    <a:pt x="742" y="335"/>
                  </a:lnTo>
                  <a:lnTo>
                    <a:pt x="734" y="333"/>
                  </a:lnTo>
                  <a:lnTo>
                    <a:pt x="724" y="332"/>
                  </a:lnTo>
                  <a:lnTo>
                    <a:pt x="716" y="331"/>
                  </a:lnTo>
                  <a:lnTo>
                    <a:pt x="705" y="329"/>
                  </a:lnTo>
                  <a:lnTo>
                    <a:pt x="694" y="326"/>
                  </a:lnTo>
                  <a:lnTo>
                    <a:pt x="683" y="323"/>
                  </a:lnTo>
                  <a:lnTo>
                    <a:pt x="671" y="321"/>
                  </a:lnTo>
                  <a:lnTo>
                    <a:pt x="701" y="306"/>
                  </a:lnTo>
                  <a:lnTo>
                    <a:pt x="698" y="298"/>
                  </a:lnTo>
                  <a:lnTo>
                    <a:pt x="691" y="286"/>
                  </a:lnTo>
                  <a:lnTo>
                    <a:pt x="681" y="270"/>
                  </a:lnTo>
                  <a:lnTo>
                    <a:pt x="668" y="253"/>
                  </a:lnTo>
                  <a:lnTo>
                    <a:pt x="651" y="232"/>
                  </a:lnTo>
                  <a:lnTo>
                    <a:pt x="633" y="211"/>
                  </a:lnTo>
                  <a:lnTo>
                    <a:pt x="614" y="189"/>
                  </a:lnTo>
                  <a:lnTo>
                    <a:pt x="595" y="167"/>
                  </a:lnTo>
                  <a:lnTo>
                    <a:pt x="573" y="143"/>
                  </a:lnTo>
                  <a:lnTo>
                    <a:pt x="553" y="122"/>
                  </a:lnTo>
                  <a:lnTo>
                    <a:pt x="533" y="102"/>
                  </a:lnTo>
                  <a:lnTo>
                    <a:pt x="517" y="85"/>
                  </a:lnTo>
                  <a:lnTo>
                    <a:pt x="501" y="69"/>
                  </a:lnTo>
                  <a:lnTo>
                    <a:pt x="490" y="59"/>
                  </a:lnTo>
                  <a:lnTo>
                    <a:pt x="480" y="51"/>
                  </a:lnTo>
                  <a:lnTo>
                    <a:pt x="477" y="49"/>
                  </a:lnTo>
                  <a:lnTo>
                    <a:pt x="445" y="52"/>
                  </a:lnTo>
                  <a:lnTo>
                    <a:pt x="414" y="57"/>
                  </a:lnTo>
                  <a:lnTo>
                    <a:pt x="384" y="63"/>
                  </a:lnTo>
                  <a:lnTo>
                    <a:pt x="355" y="70"/>
                  </a:lnTo>
                  <a:lnTo>
                    <a:pt x="326" y="78"/>
                  </a:lnTo>
                  <a:lnTo>
                    <a:pt x="298" y="86"/>
                  </a:lnTo>
                  <a:lnTo>
                    <a:pt x="269" y="96"/>
                  </a:lnTo>
                  <a:lnTo>
                    <a:pt x="241" y="105"/>
                  </a:lnTo>
                  <a:lnTo>
                    <a:pt x="213" y="114"/>
                  </a:lnTo>
                  <a:lnTo>
                    <a:pt x="184" y="123"/>
                  </a:lnTo>
                  <a:lnTo>
                    <a:pt x="156" y="133"/>
                  </a:lnTo>
                  <a:lnTo>
                    <a:pt x="127" y="142"/>
                  </a:lnTo>
                  <a:lnTo>
                    <a:pt x="97" y="151"/>
                  </a:lnTo>
                  <a:lnTo>
                    <a:pt x="68" y="159"/>
                  </a:lnTo>
                  <a:lnTo>
                    <a:pt x="38" y="167"/>
                  </a:lnTo>
                  <a:lnTo>
                    <a:pt x="9" y="175"/>
                  </a:lnTo>
                  <a:lnTo>
                    <a:pt x="0" y="135"/>
                  </a:lnTo>
                  <a:lnTo>
                    <a:pt x="46" y="118"/>
                  </a:lnTo>
                  <a:lnTo>
                    <a:pt x="94" y="102"/>
                  </a:lnTo>
                  <a:lnTo>
                    <a:pt x="140" y="86"/>
                  </a:lnTo>
                  <a:lnTo>
                    <a:pt x="185" y="73"/>
                  </a:lnTo>
                  <a:lnTo>
                    <a:pt x="227" y="60"/>
                  </a:lnTo>
                  <a:lnTo>
                    <a:pt x="266" y="48"/>
                  </a:lnTo>
                  <a:lnTo>
                    <a:pt x="304" y="36"/>
                  </a:lnTo>
                  <a:lnTo>
                    <a:pt x="341" y="28"/>
                  </a:lnTo>
                  <a:lnTo>
                    <a:pt x="373" y="18"/>
                  </a:lnTo>
                  <a:lnTo>
                    <a:pt x="404" y="12"/>
                  </a:lnTo>
                  <a:lnTo>
                    <a:pt x="431" y="6"/>
                  </a:lnTo>
                  <a:lnTo>
                    <a:pt x="457" y="2"/>
                  </a:lnTo>
                  <a:lnTo>
                    <a:pt x="478" y="0"/>
                  </a:lnTo>
                  <a:lnTo>
                    <a:pt x="497" y="0"/>
                  </a:lnTo>
                  <a:lnTo>
                    <a:pt x="511" y="2"/>
                  </a:lnTo>
                  <a:lnTo>
                    <a:pt x="523" y="7"/>
                  </a:lnTo>
                  <a:lnTo>
                    <a:pt x="549" y="23"/>
                  </a:lnTo>
                  <a:lnTo>
                    <a:pt x="585" y="54"/>
                  </a:lnTo>
                  <a:lnTo>
                    <a:pt x="628" y="100"/>
                  </a:lnTo>
                  <a:lnTo>
                    <a:pt x="676" y="157"/>
                  </a:lnTo>
                  <a:lnTo>
                    <a:pt x="729" y="223"/>
                  </a:lnTo>
                  <a:lnTo>
                    <a:pt x="786" y="297"/>
                  </a:lnTo>
                  <a:lnTo>
                    <a:pt x="844" y="375"/>
                  </a:lnTo>
                  <a:lnTo>
                    <a:pt x="904" y="459"/>
                  </a:lnTo>
                  <a:lnTo>
                    <a:pt x="963" y="542"/>
                  </a:lnTo>
                  <a:lnTo>
                    <a:pt x="1021" y="626"/>
                  </a:lnTo>
                  <a:lnTo>
                    <a:pt x="1076" y="707"/>
                  </a:lnTo>
                  <a:lnTo>
                    <a:pt x="1129" y="784"/>
                  </a:lnTo>
                  <a:lnTo>
                    <a:pt x="1176" y="854"/>
                  </a:lnTo>
                  <a:lnTo>
                    <a:pt x="1217" y="916"/>
                  </a:lnTo>
                  <a:lnTo>
                    <a:pt x="1250" y="967"/>
                  </a:lnTo>
                  <a:lnTo>
                    <a:pt x="1278" y="1007"/>
                  </a:lnTo>
                  <a:close/>
                </a:path>
              </a:pathLst>
            </a:custGeom>
            <a:solidFill>
              <a:srgbClr val="000000"/>
            </a:solidFill>
            <a:ln w="9525">
              <a:noFill/>
              <a:round/>
              <a:headEnd/>
              <a:tailEnd/>
            </a:ln>
          </p:spPr>
          <p:txBody>
            <a:bodyPr/>
            <a:lstStyle/>
            <a:p>
              <a:endParaRPr lang="fr-FR"/>
            </a:p>
          </p:txBody>
        </p:sp>
        <p:sp>
          <p:nvSpPr>
            <p:cNvPr id="480867" name="Freeform 70"/>
            <p:cNvSpPr>
              <a:spLocks/>
            </p:cNvSpPr>
            <p:nvPr/>
          </p:nvSpPr>
          <p:spPr bwMode="auto">
            <a:xfrm>
              <a:off x="1960" y="1230"/>
              <a:ext cx="164" cy="153"/>
            </a:xfrm>
            <a:custGeom>
              <a:avLst/>
              <a:gdLst>
                <a:gd name="T0" fmla="*/ 1 w 1650"/>
                <a:gd name="T1" fmla="*/ 1 h 1529"/>
                <a:gd name="T2" fmla="*/ 1 w 1650"/>
                <a:gd name="T3" fmla="*/ 1 h 1529"/>
                <a:gd name="T4" fmla="*/ 1 w 1650"/>
                <a:gd name="T5" fmla="*/ 1 h 1529"/>
                <a:gd name="T6" fmla="*/ 1 w 1650"/>
                <a:gd name="T7" fmla="*/ 1 h 1529"/>
                <a:gd name="T8" fmla="*/ 1 w 1650"/>
                <a:gd name="T9" fmla="*/ 1 h 1529"/>
                <a:gd name="T10" fmla="*/ 1 w 1650"/>
                <a:gd name="T11" fmla="*/ 1 h 1529"/>
                <a:gd name="T12" fmla="*/ 1 w 1650"/>
                <a:gd name="T13" fmla="*/ 1 h 1529"/>
                <a:gd name="T14" fmla="*/ 1 w 1650"/>
                <a:gd name="T15" fmla="*/ 1 h 1529"/>
                <a:gd name="T16" fmla="*/ 1 w 1650"/>
                <a:gd name="T17" fmla="*/ 1 h 1529"/>
                <a:gd name="T18" fmla="*/ 1 w 1650"/>
                <a:gd name="T19" fmla="*/ 1 h 1529"/>
                <a:gd name="T20" fmla="*/ 0 w 1650"/>
                <a:gd name="T21" fmla="*/ 1 h 1529"/>
                <a:gd name="T22" fmla="*/ 0 w 1650"/>
                <a:gd name="T23" fmla="*/ 1 h 1529"/>
                <a:gd name="T24" fmla="*/ 0 w 1650"/>
                <a:gd name="T25" fmla="*/ 1 h 1529"/>
                <a:gd name="T26" fmla="*/ 0 w 1650"/>
                <a:gd name="T27" fmla="*/ 1 h 1529"/>
                <a:gd name="T28" fmla="*/ 0 w 1650"/>
                <a:gd name="T29" fmla="*/ 1 h 1529"/>
                <a:gd name="T30" fmla="*/ 0 w 1650"/>
                <a:gd name="T31" fmla="*/ 1 h 1529"/>
                <a:gd name="T32" fmla="*/ 0 w 1650"/>
                <a:gd name="T33" fmla="*/ 1 h 1529"/>
                <a:gd name="T34" fmla="*/ 0 w 1650"/>
                <a:gd name="T35" fmla="*/ 1 h 1529"/>
                <a:gd name="T36" fmla="*/ 0 w 1650"/>
                <a:gd name="T37" fmla="*/ 1 h 1529"/>
                <a:gd name="T38" fmla="*/ 0 w 1650"/>
                <a:gd name="T39" fmla="*/ 1 h 1529"/>
                <a:gd name="T40" fmla="*/ 0 w 1650"/>
                <a:gd name="T41" fmla="*/ 1 h 1529"/>
                <a:gd name="T42" fmla="*/ 0 w 1650"/>
                <a:gd name="T43" fmla="*/ 1 h 1529"/>
                <a:gd name="T44" fmla="*/ 0 w 1650"/>
                <a:gd name="T45" fmla="*/ 2 h 1529"/>
                <a:gd name="T46" fmla="*/ 0 w 1650"/>
                <a:gd name="T47" fmla="*/ 2 h 1529"/>
                <a:gd name="T48" fmla="*/ 0 w 1650"/>
                <a:gd name="T49" fmla="*/ 1 h 1529"/>
                <a:gd name="T50" fmla="*/ 0 w 1650"/>
                <a:gd name="T51" fmla="*/ 1 h 1529"/>
                <a:gd name="T52" fmla="*/ 0 w 1650"/>
                <a:gd name="T53" fmla="*/ 1 h 1529"/>
                <a:gd name="T54" fmla="*/ 0 w 1650"/>
                <a:gd name="T55" fmla="*/ 1 h 1529"/>
                <a:gd name="T56" fmla="*/ 0 w 1650"/>
                <a:gd name="T57" fmla="*/ 1 h 1529"/>
                <a:gd name="T58" fmla="*/ 0 w 1650"/>
                <a:gd name="T59" fmla="*/ 1 h 1529"/>
                <a:gd name="T60" fmla="*/ 1 w 1650"/>
                <a:gd name="T61" fmla="*/ 1 h 1529"/>
                <a:gd name="T62" fmla="*/ 1 w 1650"/>
                <a:gd name="T63" fmla="*/ 1 h 1529"/>
                <a:gd name="T64" fmla="*/ 1 w 1650"/>
                <a:gd name="T65" fmla="*/ 1 h 1529"/>
                <a:gd name="T66" fmla="*/ 1 w 1650"/>
                <a:gd name="T67" fmla="*/ 1 h 1529"/>
                <a:gd name="T68" fmla="*/ 1 w 1650"/>
                <a:gd name="T69" fmla="*/ 1 h 1529"/>
                <a:gd name="T70" fmla="*/ 1 w 1650"/>
                <a:gd name="T71" fmla="*/ 0 h 1529"/>
                <a:gd name="T72" fmla="*/ 1 w 1650"/>
                <a:gd name="T73" fmla="*/ 0 h 1529"/>
                <a:gd name="T74" fmla="*/ 1 w 1650"/>
                <a:gd name="T75" fmla="*/ 0 h 1529"/>
                <a:gd name="T76" fmla="*/ 1 w 1650"/>
                <a:gd name="T77" fmla="*/ 0 h 1529"/>
                <a:gd name="T78" fmla="*/ 1 w 1650"/>
                <a:gd name="T79" fmla="*/ 0 h 1529"/>
                <a:gd name="T80" fmla="*/ 1 w 1650"/>
                <a:gd name="T81" fmla="*/ 0 h 1529"/>
                <a:gd name="T82" fmla="*/ 1 w 1650"/>
                <a:gd name="T83" fmla="*/ 0 h 1529"/>
                <a:gd name="T84" fmla="*/ 1 w 1650"/>
                <a:gd name="T85" fmla="*/ 0 h 1529"/>
                <a:gd name="T86" fmla="*/ 1 w 1650"/>
                <a:gd name="T87" fmla="*/ 0 h 1529"/>
                <a:gd name="T88" fmla="*/ 1 w 1650"/>
                <a:gd name="T89" fmla="*/ 0 h 1529"/>
                <a:gd name="T90" fmla="*/ 1 w 1650"/>
                <a:gd name="T91" fmla="*/ 1 h 1529"/>
                <a:gd name="T92" fmla="*/ 1 w 1650"/>
                <a:gd name="T93" fmla="*/ 1 h 1529"/>
                <a:gd name="T94" fmla="*/ 1 w 1650"/>
                <a:gd name="T95" fmla="*/ 1 h 1529"/>
                <a:gd name="T96" fmla="*/ 1 w 1650"/>
                <a:gd name="T97" fmla="*/ 1 h 1529"/>
                <a:gd name="T98" fmla="*/ 2 w 1650"/>
                <a:gd name="T99" fmla="*/ 1 h 15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50"/>
                <a:gd name="T151" fmla="*/ 0 h 1529"/>
                <a:gd name="T152" fmla="*/ 1650 w 1650"/>
                <a:gd name="T153" fmla="*/ 1529 h 152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50" h="1529">
                  <a:moveTo>
                    <a:pt x="1650" y="814"/>
                  </a:moveTo>
                  <a:lnTo>
                    <a:pt x="1569" y="832"/>
                  </a:lnTo>
                  <a:lnTo>
                    <a:pt x="1531" y="817"/>
                  </a:lnTo>
                  <a:lnTo>
                    <a:pt x="1495" y="804"/>
                  </a:lnTo>
                  <a:lnTo>
                    <a:pt x="1458" y="793"/>
                  </a:lnTo>
                  <a:lnTo>
                    <a:pt x="1422" y="781"/>
                  </a:lnTo>
                  <a:lnTo>
                    <a:pt x="1385" y="768"/>
                  </a:lnTo>
                  <a:lnTo>
                    <a:pt x="1347" y="758"/>
                  </a:lnTo>
                  <a:lnTo>
                    <a:pt x="1308" y="745"/>
                  </a:lnTo>
                  <a:lnTo>
                    <a:pt x="1270" y="735"/>
                  </a:lnTo>
                  <a:lnTo>
                    <a:pt x="1229" y="722"/>
                  </a:lnTo>
                  <a:lnTo>
                    <a:pt x="1187" y="709"/>
                  </a:lnTo>
                  <a:lnTo>
                    <a:pt x="1145" y="695"/>
                  </a:lnTo>
                  <a:lnTo>
                    <a:pt x="1101" y="683"/>
                  </a:lnTo>
                  <a:lnTo>
                    <a:pt x="1055" y="668"/>
                  </a:lnTo>
                  <a:lnTo>
                    <a:pt x="1008" y="653"/>
                  </a:lnTo>
                  <a:lnTo>
                    <a:pt x="958" y="636"/>
                  </a:lnTo>
                  <a:lnTo>
                    <a:pt x="907" y="620"/>
                  </a:lnTo>
                  <a:lnTo>
                    <a:pt x="901" y="637"/>
                  </a:lnTo>
                  <a:lnTo>
                    <a:pt x="895" y="655"/>
                  </a:lnTo>
                  <a:lnTo>
                    <a:pt x="888" y="673"/>
                  </a:lnTo>
                  <a:lnTo>
                    <a:pt x="882" y="691"/>
                  </a:lnTo>
                  <a:lnTo>
                    <a:pt x="877" y="708"/>
                  </a:lnTo>
                  <a:lnTo>
                    <a:pt x="871" y="727"/>
                  </a:lnTo>
                  <a:lnTo>
                    <a:pt x="866" y="744"/>
                  </a:lnTo>
                  <a:lnTo>
                    <a:pt x="861" y="763"/>
                  </a:lnTo>
                  <a:lnTo>
                    <a:pt x="853" y="780"/>
                  </a:lnTo>
                  <a:lnTo>
                    <a:pt x="848" y="798"/>
                  </a:lnTo>
                  <a:lnTo>
                    <a:pt x="843" y="816"/>
                  </a:lnTo>
                  <a:lnTo>
                    <a:pt x="837" y="834"/>
                  </a:lnTo>
                  <a:lnTo>
                    <a:pt x="832" y="852"/>
                  </a:lnTo>
                  <a:lnTo>
                    <a:pt x="829" y="870"/>
                  </a:lnTo>
                  <a:lnTo>
                    <a:pt x="823" y="888"/>
                  </a:lnTo>
                  <a:lnTo>
                    <a:pt x="820" y="907"/>
                  </a:lnTo>
                  <a:lnTo>
                    <a:pt x="801" y="916"/>
                  </a:lnTo>
                  <a:lnTo>
                    <a:pt x="777" y="921"/>
                  </a:lnTo>
                  <a:lnTo>
                    <a:pt x="746" y="924"/>
                  </a:lnTo>
                  <a:lnTo>
                    <a:pt x="712" y="924"/>
                  </a:lnTo>
                  <a:lnTo>
                    <a:pt x="672" y="921"/>
                  </a:lnTo>
                  <a:lnTo>
                    <a:pt x="630" y="919"/>
                  </a:lnTo>
                  <a:lnTo>
                    <a:pt x="585" y="912"/>
                  </a:lnTo>
                  <a:lnTo>
                    <a:pt x="540" y="907"/>
                  </a:lnTo>
                  <a:lnTo>
                    <a:pt x="494" y="899"/>
                  </a:lnTo>
                  <a:lnTo>
                    <a:pt x="447" y="891"/>
                  </a:lnTo>
                  <a:lnTo>
                    <a:pt x="402" y="883"/>
                  </a:lnTo>
                  <a:lnTo>
                    <a:pt x="361" y="875"/>
                  </a:lnTo>
                  <a:lnTo>
                    <a:pt x="321" y="868"/>
                  </a:lnTo>
                  <a:lnTo>
                    <a:pt x="287" y="862"/>
                  </a:lnTo>
                  <a:lnTo>
                    <a:pt x="256" y="856"/>
                  </a:lnTo>
                  <a:lnTo>
                    <a:pt x="233" y="854"/>
                  </a:lnTo>
                  <a:lnTo>
                    <a:pt x="227" y="877"/>
                  </a:lnTo>
                  <a:lnTo>
                    <a:pt x="319" y="887"/>
                  </a:lnTo>
                  <a:lnTo>
                    <a:pt x="216" y="922"/>
                  </a:lnTo>
                  <a:lnTo>
                    <a:pt x="288" y="958"/>
                  </a:lnTo>
                  <a:lnTo>
                    <a:pt x="185" y="1002"/>
                  </a:lnTo>
                  <a:lnTo>
                    <a:pt x="167" y="1048"/>
                  </a:lnTo>
                  <a:lnTo>
                    <a:pt x="260" y="1063"/>
                  </a:lnTo>
                  <a:lnTo>
                    <a:pt x="167" y="1096"/>
                  </a:lnTo>
                  <a:lnTo>
                    <a:pt x="137" y="1154"/>
                  </a:lnTo>
                  <a:lnTo>
                    <a:pt x="207" y="1163"/>
                  </a:lnTo>
                  <a:lnTo>
                    <a:pt x="195" y="1170"/>
                  </a:lnTo>
                  <a:lnTo>
                    <a:pt x="182" y="1178"/>
                  </a:lnTo>
                  <a:lnTo>
                    <a:pt x="168" y="1187"/>
                  </a:lnTo>
                  <a:lnTo>
                    <a:pt x="154" y="1196"/>
                  </a:lnTo>
                  <a:lnTo>
                    <a:pt x="139" y="1205"/>
                  </a:lnTo>
                  <a:lnTo>
                    <a:pt x="127" y="1214"/>
                  </a:lnTo>
                  <a:lnTo>
                    <a:pt x="115" y="1224"/>
                  </a:lnTo>
                  <a:lnTo>
                    <a:pt x="107" y="1233"/>
                  </a:lnTo>
                  <a:lnTo>
                    <a:pt x="99" y="1241"/>
                  </a:lnTo>
                  <a:lnTo>
                    <a:pt x="96" y="1248"/>
                  </a:lnTo>
                  <a:lnTo>
                    <a:pt x="96" y="1255"/>
                  </a:lnTo>
                  <a:lnTo>
                    <a:pt x="102" y="1262"/>
                  </a:lnTo>
                  <a:lnTo>
                    <a:pt x="112" y="1266"/>
                  </a:lnTo>
                  <a:lnTo>
                    <a:pt x="129" y="1270"/>
                  </a:lnTo>
                  <a:lnTo>
                    <a:pt x="152" y="1273"/>
                  </a:lnTo>
                  <a:lnTo>
                    <a:pt x="183" y="1275"/>
                  </a:lnTo>
                  <a:lnTo>
                    <a:pt x="72" y="1337"/>
                  </a:lnTo>
                  <a:lnTo>
                    <a:pt x="75" y="1368"/>
                  </a:lnTo>
                  <a:lnTo>
                    <a:pt x="143" y="1365"/>
                  </a:lnTo>
                  <a:lnTo>
                    <a:pt x="128" y="1373"/>
                  </a:lnTo>
                  <a:lnTo>
                    <a:pt x="115" y="1382"/>
                  </a:lnTo>
                  <a:lnTo>
                    <a:pt x="102" y="1389"/>
                  </a:lnTo>
                  <a:lnTo>
                    <a:pt x="92" y="1397"/>
                  </a:lnTo>
                  <a:lnTo>
                    <a:pt x="80" y="1405"/>
                  </a:lnTo>
                  <a:lnTo>
                    <a:pt x="72" y="1413"/>
                  </a:lnTo>
                  <a:lnTo>
                    <a:pt x="62" y="1421"/>
                  </a:lnTo>
                  <a:lnTo>
                    <a:pt x="55" y="1430"/>
                  </a:lnTo>
                  <a:lnTo>
                    <a:pt x="46" y="1439"/>
                  </a:lnTo>
                  <a:lnTo>
                    <a:pt x="40" y="1448"/>
                  </a:lnTo>
                  <a:lnTo>
                    <a:pt x="33" y="1458"/>
                  </a:lnTo>
                  <a:lnTo>
                    <a:pt x="28" y="1471"/>
                  </a:lnTo>
                  <a:lnTo>
                    <a:pt x="22" y="1482"/>
                  </a:lnTo>
                  <a:lnTo>
                    <a:pt x="17" y="1496"/>
                  </a:lnTo>
                  <a:lnTo>
                    <a:pt x="12" y="1512"/>
                  </a:lnTo>
                  <a:lnTo>
                    <a:pt x="9" y="1529"/>
                  </a:lnTo>
                  <a:lnTo>
                    <a:pt x="4" y="1529"/>
                  </a:lnTo>
                  <a:lnTo>
                    <a:pt x="0" y="1512"/>
                  </a:lnTo>
                  <a:lnTo>
                    <a:pt x="2" y="1485"/>
                  </a:lnTo>
                  <a:lnTo>
                    <a:pt x="5" y="1448"/>
                  </a:lnTo>
                  <a:lnTo>
                    <a:pt x="13" y="1405"/>
                  </a:lnTo>
                  <a:lnTo>
                    <a:pt x="23" y="1354"/>
                  </a:lnTo>
                  <a:lnTo>
                    <a:pt x="35" y="1299"/>
                  </a:lnTo>
                  <a:lnTo>
                    <a:pt x="49" y="1240"/>
                  </a:lnTo>
                  <a:lnTo>
                    <a:pt x="65" y="1180"/>
                  </a:lnTo>
                  <a:lnTo>
                    <a:pt x="80" y="1119"/>
                  </a:lnTo>
                  <a:lnTo>
                    <a:pt x="96" y="1060"/>
                  </a:lnTo>
                  <a:lnTo>
                    <a:pt x="112" y="1002"/>
                  </a:lnTo>
                  <a:lnTo>
                    <a:pt x="128" y="950"/>
                  </a:lnTo>
                  <a:lnTo>
                    <a:pt x="142" y="902"/>
                  </a:lnTo>
                  <a:lnTo>
                    <a:pt x="155" y="862"/>
                  </a:lnTo>
                  <a:lnTo>
                    <a:pt x="166" y="831"/>
                  </a:lnTo>
                  <a:lnTo>
                    <a:pt x="175" y="810"/>
                  </a:lnTo>
                  <a:lnTo>
                    <a:pt x="210" y="815"/>
                  </a:lnTo>
                  <a:lnTo>
                    <a:pt x="247" y="820"/>
                  </a:lnTo>
                  <a:lnTo>
                    <a:pt x="283" y="826"/>
                  </a:lnTo>
                  <a:lnTo>
                    <a:pt x="319" y="831"/>
                  </a:lnTo>
                  <a:lnTo>
                    <a:pt x="354" y="835"/>
                  </a:lnTo>
                  <a:lnTo>
                    <a:pt x="390" y="840"/>
                  </a:lnTo>
                  <a:lnTo>
                    <a:pt x="426" y="845"/>
                  </a:lnTo>
                  <a:lnTo>
                    <a:pt x="462" y="850"/>
                  </a:lnTo>
                  <a:lnTo>
                    <a:pt x="497" y="854"/>
                  </a:lnTo>
                  <a:lnTo>
                    <a:pt x="533" y="858"/>
                  </a:lnTo>
                  <a:lnTo>
                    <a:pt x="569" y="863"/>
                  </a:lnTo>
                  <a:lnTo>
                    <a:pt x="605" y="868"/>
                  </a:lnTo>
                  <a:lnTo>
                    <a:pt x="640" y="872"/>
                  </a:lnTo>
                  <a:lnTo>
                    <a:pt x="677" y="877"/>
                  </a:lnTo>
                  <a:lnTo>
                    <a:pt x="712" y="882"/>
                  </a:lnTo>
                  <a:lnTo>
                    <a:pt x="749" y="887"/>
                  </a:lnTo>
                  <a:lnTo>
                    <a:pt x="751" y="872"/>
                  </a:lnTo>
                  <a:lnTo>
                    <a:pt x="671" y="817"/>
                  </a:lnTo>
                  <a:lnTo>
                    <a:pt x="769" y="814"/>
                  </a:lnTo>
                  <a:lnTo>
                    <a:pt x="772" y="804"/>
                  </a:lnTo>
                  <a:lnTo>
                    <a:pt x="777" y="795"/>
                  </a:lnTo>
                  <a:lnTo>
                    <a:pt x="783" y="786"/>
                  </a:lnTo>
                  <a:lnTo>
                    <a:pt x="792" y="779"/>
                  </a:lnTo>
                  <a:lnTo>
                    <a:pt x="720" y="746"/>
                  </a:lnTo>
                  <a:lnTo>
                    <a:pt x="810" y="713"/>
                  </a:lnTo>
                  <a:lnTo>
                    <a:pt x="827" y="676"/>
                  </a:lnTo>
                  <a:lnTo>
                    <a:pt x="755" y="629"/>
                  </a:lnTo>
                  <a:lnTo>
                    <a:pt x="856" y="598"/>
                  </a:lnTo>
                  <a:lnTo>
                    <a:pt x="875" y="543"/>
                  </a:lnTo>
                  <a:lnTo>
                    <a:pt x="825" y="528"/>
                  </a:lnTo>
                  <a:lnTo>
                    <a:pt x="900" y="492"/>
                  </a:lnTo>
                  <a:lnTo>
                    <a:pt x="920" y="422"/>
                  </a:lnTo>
                  <a:lnTo>
                    <a:pt x="889" y="409"/>
                  </a:lnTo>
                  <a:lnTo>
                    <a:pt x="937" y="389"/>
                  </a:lnTo>
                  <a:lnTo>
                    <a:pt x="972" y="327"/>
                  </a:lnTo>
                  <a:lnTo>
                    <a:pt x="935" y="322"/>
                  </a:lnTo>
                  <a:lnTo>
                    <a:pt x="990" y="291"/>
                  </a:lnTo>
                  <a:lnTo>
                    <a:pt x="1012" y="241"/>
                  </a:lnTo>
                  <a:lnTo>
                    <a:pt x="983" y="218"/>
                  </a:lnTo>
                  <a:lnTo>
                    <a:pt x="1032" y="193"/>
                  </a:lnTo>
                  <a:lnTo>
                    <a:pt x="1038" y="182"/>
                  </a:lnTo>
                  <a:lnTo>
                    <a:pt x="1044" y="170"/>
                  </a:lnTo>
                  <a:lnTo>
                    <a:pt x="1050" y="157"/>
                  </a:lnTo>
                  <a:lnTo>
                    <a:pt x="1057" y="146"/>
                  </a:lnTo>
                  <a:lnTo>
                    <a:pt x="1063" y="133"/>
                  </a:lnTo>
                  <a:lnTo>
                    <a:pt x="1071" y="120"/>
                  </a:lnTo>
                  <a:lnTo>
                    <a:pt x="1077" y="108"/>
                  </a:lnTo>
                  <a:lnTo>
                    <a:pt x="1084" y="96"/>
                  </a:lnTo>
                  <a:lnTo>
                    <a:pt x="1091" y="82"/>
                  </a:lnTo>
                  <a:lnTo>
                    <a:pt x="1097" y="69"/>
                  </a:lnTo>
                  <a:lnTo>
                    <a:pt x="1103" y="57"/>
                  </a:lnTo>
                  <a:lnTo>
                    <a:pt x="1111" y="44"/>
                  </a:lnTo>
                  <a:lnTo>
                    <a:pt x="1117" y="31"/>
                  </a:lnTo>
                  <a:lnTo>
                    <a:pt x="1125" y="21"/>
                  </a:lnTo>
                  <a:lnTo>
                    <a:pt x="1131" y="9"/>
                  </a:lnTo>
                  <a:lnTo>
                    <a:pt x="1138" y="0"/>
                  </a:lnTo>
                  <a:lnTo>
                    <a:pt x="1173" y="45"/>
                  </a:lnTo>
                  <a:lnTo>
                    <a:pt x="1155" y="75"/>
                  </a:lnTo>
                  <a:lnTo>
                    <a:pt x="1138" y="107"/>
                  </a:lnTo>
                  <a:lnTo>
                    <a:pt x="1120" y="138"/>
                  </a:lnTo>
                  <a:lnTo>
                    <a:pt x="1103" y="171"/>
                  </a:lnTo>
                  <a:lnTo>
                    <a:pt x="1085" y="203"/>
                  </a:lnTo>
                  <a:lnTo>
                    <a:pt x="1070" y="236"/>
                  </a:lnTo>
                  <a:lnTo>
                    <a:pt x="1053" y="269"/>
                  </a:lnTo>
                  <a:lnTo>
                    <a:pt x="1037" y="304"/>
                  </a:lnTo>
                  <a:lnTo>
                    <a:pt x="1020" y="336"/>
                  </a:lnTo>
                  <a:lnTo>
                    <a:pt x="1005" y="370"/>
                  </a:lnTo>
                  <a:lnTo>
                    <a:pt x="989" y="404"/>
                  </a:lnTo>
                  <a:lnTo>
                    <a:pt x="976" y="439"/>
                  </a:lnTo>
                  <a:lnTo>
                    <a:pt x="962" y="473"/>
                  </a:lnTo>
                  <a:lnTo>
                    <a:pt x="951" y="508"/>
                  </a:lnTo>
                  <a:lnTo>
                    <a:pt x="939" y="543"/>
                  </a:lnTo>
                  <a:lnTo>
                    <a:pt x="930" y="578"/>
                  </a:lnTo>
                  <a:lnTo>
                    <a:pt x="974" y="588"/>
                  </a:lnTo>
                  <a:lnTo>
                    <a:pt x="1021" y="600"/>
                  </a:lnTo>
                  <a:lnTo>
                    <a:pt x="1065" y="613"/>
                  </a:lnTo>
                  <a:lnTo>
                    <a:pt x="1112" y="625"/>
                  </a:lnTo>
                  <a:lnTo>
                    <a:pt x="1157" y="638"/>
                  </a:lnTo>
                  <a:lnTo>
                    <a:pt x="1203" y="651"/>
                  </a:lnTo>
                  <a:lnTo>
                    <a:pt x="1248" y="665"/>
                  </a:lnTo>
                  <a:lnTo>
                    <a:pt x="1294" y="679"/>
                  </a:lnTo>
                  <a:lnTo>
                    <a:pt x="1339" y="693"/>
                  </a:lnTo>
                  <a:lnTo>
                    <a:pt x="1383" y="708"/>
                  </a:lnTo>
                  <a:lnTo>
                    <a:pt x="1428" y="724"/>
                  </a:lnTo>
                  <a:lnTo>
                    <a:pt x="1474" y="741"/>
                  </a:lnTo>
                  <a:lnTo>
                    <a:pt x="1517" y="757"/>
                  </a:lnTo>
                  <a:lnTo>
                    <a:pt x="1562" y="776"/>
                  </a:lnTo>
                  <a:lnTo>
                    <a:pt x="1605" y="794"/>
                  </a:lnTo>
                  <a:lnTo>
                    <a:pt x="1650" y="814"/>
                  </a:lnTo>
                  <a:close/>
                </a:path>
              </a:pathLst>
            </a:custGeom>
            <a:solidFill>
              <a:srgbClr val="000000"/>
            </a:solidFill>
            <a:ln w="9525">
              <a:noFill/>
              <a:round/>
              <a:headEnd/>
              <a:tailEnd/>
            </a:ln>
          </p:spPr>
          <p:txBody>
            <a:bodyPr/>
            <a:lstStyle/>
            <a:p>
              <a:endParaRPr lang="fr-FR"/>
            </a:p>
          </p:txBody>
        </p:sp>
        <p:sp>
          <p:nvSpPr>
            <p:cNvPr id="480868" name="Freeform 71"/>
            <p:cNvSpPr>
              <a:spLocks/>
            </p:cNvSpPr>
            <p:nvPr/>
          </p:nvSpPr>
          <p:spPr bwMode="auto">
            <a:xfrm>
              <a:off x="2043" y="1335"/>
              <a:ext cx="50" cy="20"/>
            </a:xfrm>
            <a:custGeom>
              <a:avLst/>
              <a:gdLst>
                <a:gd name="T0" fmla="*/ 0 w 503"/>
                <a:gd name="T1" fmla="*/ 0 h 209"/>
                <a:gd name="T2" fmla="*/ 0 w 503"/>
                <a:gd name="T3" fmla="*/ 0 h 209"/>
                <a:gd name="T4" fmla="*/ 0 w 503"/>
                <a:gd name="T5" fmla="*/ 0 h 209"/>
                <a:gd name="T6" fmla="*/ 0 w 503"/>
                <a:gd name="T7" fmla="*/ 0 h 209"/>
                <a:gd name="T8" fmla="*/ 0 w 503"/>
                <a:gd name="T9" fmla="*/ 0 h 209"/>
                <a:gd name="T10" fmla="*/ 0 w 503"/>
                <a:gd name="T11" fmla="*/ 0 h 209"/>
                <a:gd name="T12" fmla="*/ 0 w 503"/>
                <a:gd name="T13" fmla="*/ 0 h 209"/>
                <a:gd name="T14" fmla="*/ 0 w 503"/>
                <a:gd name="T15" fmla="*/ 0 h 209"/>
                <a:gd name="T16" fmla="*/ 0 w 503"/>
                <a:gd name="T17" fmla="*/ 0 h 209"/>
                <a:gd name="T18" fmla="*/ 0 w 503"/>
                <a:gd name="T19" fmla="*/ 0 h 209"/>
                <a:gd name="T20" fmla="*/ 0 w 503"/>
                <a:gd name="T21" fmla="*/ 0 h 209"/>
                <a:gd name="T22" fmla="*/ 0 w 503"/>
                <a:gd name="T23" fmla="*/ 0 h 209"/>
                <a:gd name="T24" fmla="*/ 0 w 503"/>
                <a:gd name="T25" fmla="*/ 0 h 209"/>
                <a:gd name="T26" fmla="*/ 0 w 503"/>
                <a:gd name="T27" fmla="*/ 0 h 209"/>
                <a:gd name="T28" fmla="*/ 0 w 503"/>
                <a:gd name="T29" fmla="*/ 0 h 209"/>
                <a:gd name="T30" fmla="*/ 0 w 503"/>
                <a:gd name="T31" fmla="*/ 0 h 209"/>
                <a:gd name="T32" fmla="*/ 0 w 503"/>
                <a:gd name="T33" fmla="*/ 0 h 209"/>
                <a:gd name="T34" fmla="*/ 0 w 503"/>
                <a:gd name="T35" fmla="*/ 0 h 209"/>
                <a:gd name="T36" fmla="*/ 0 w 503"/>
                <a:gd name="T37" fmla="*/ 0 h 209"/>
                <a:gd name="T38" fmla="*/ 0 w 503"/>
                <a:gd name="T39" fmla="*/ 0 h 209"/>
                <a:gd name="T40" fmla="*/ 0 w 503"/>
                <a:gd name="T41" fmla="*/ 0 h 209"/>
                <a:gd name="T42" fmla="*/ 0 w 503"/>
                <a:gd name="T43" fmla="*/ 0 h 209"/>
                <a:gd name="T44" fmla="*/ 0 w 503"/>
                <a:gd name="T45" fmla="*/ 0 h 209"/>
                <a:gd name="T46" fmla="*/ 0 w 503"/>
                <a:gd name="T47" fmla="*/ 0 h 209"/>
                <a:gd name="T48" fmla="*/ 0 w 503"/>
                <a:gd name="T49" fmla="*/ 0 h 209"/>
                <a:gd name="T50" fmla="*/ 0 w 503"/>
                <a:gd name="T51" fmla="*/ 0 h 209"/>
                <a:gd name="T52" fmla="*/ 0 w 503"/>
                <a:gd name="T53" fmla="*/ 0 h 209"/>
                <a:gd name="T54" fmla="*/ 0 w 503"/>
                <a:gd name="T55" fmla="*/ 0 h 209"/>
                <a:gd name="T56" fmla="*/ 0 w 503"/>
                <a:gd name="T57" fmla="*/ 0 h 209"/>
                <a:gd name="T58" fmla="*/ 0 w 503"/>
                <a:gd name="T59" fmla="*/ 0 h 209"/>
                <a:gd name="T60" fmla="*/ 0 w 503"/>
                <a:gd name="T61" fmla="*/ 0 h 209"/>
                <a:gd name="T62" fmla="*/ 0 w 503"/>
                <a:gd name="T63" fmla="*/ 0 h 209"/>
                <a:gd name="T64" fmla="*/ 0 w 503"/>
                <a:gd name="T65" fmla="*/ 0 h 209"/>
                <a:gd name="T66" fmla="*/ 0 w 503"/>
                <a:gd name="T67" fmla="*/ 0 h 209"/>
                <a:gd name="T68" fmla="*/ 0 w 503"/>
                <a:gd name="T69" fmla="*/ 0 h 209"/>
                <a:gd name="T70" fmla="*/ 0 w 503"/>
                <a:gd name="T71" fmla="*/ 0 h 2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3"/>
                <a:gd name="T109" fmla="*/ 0 h 209"/>
                <a:gd name="T110" fmla="*/ 503 w 503"/>
                <a:gd name="T111" fmla="*/ 209 h 2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3" h="209">
                  <a:moveTo>
                    <a:pt x="503" y="38"/>
                  </a:moveTo>
                  <a:lnTo>
                    <a:pt x="489" y="41"/>
                  </a:lnTo>
                  <a:lnTo>
                    <a:pt x="469" y="49"/>
                  </a:lnTo>
                  <a:lnTo>
                    <a:pt x="441" y="57"/>
                  </a:lnTo>
                  <a:lnTo>
                    <a:pt x="411" y="69"/>
                  </a:lnTo>
                  <a:lnTo>
                    <a:pt x="373" y="80"/>
                  </a:lnTo>
                  <a:lnTo>
                    <a:pt x="335" y="94"/>
                  </a:lnTo>
                  <a:lnTo>
                    <a:pt x="294" y="108"/>
                  </a:lnTo>
                  <a:lnTo>
                    <a:pt x="254" y="123"/>
                  </a:lnTo>
                  <a:lnTo>
                    <a:pt x="211" y="137"/>
                  </a:lnTo>
                  <a:lnTo>
                    <a:pt x="171" y="150"/>
                  </a:lnTo>
                  <a:lnTo>
                    <a:pt x="132" y="163"/>
                  </a:lnTo>
                  <a:lnTo>
                    <a:pt x="98" y="177"/>
                  </a:lnTo>
                  <a:lnTo>
                    <a:pt x="67" y="186"/>
                  </a:lnTo>
                  <a:lnTo>
                    <a:pt x="43" y="196"/>
                  </a:lnTo>
                  <a:lnTo>
                    <a:pt x="25" y="203"/>
                  </a:lnTo>
                  <a:lnTo>
                    <a:pt x="15" y="209"/>
                  </a:lnTo>
                  <a:lnTo>
                    <a:pt x="0" y="168"/>
                  </a:lnTo>
                  <a:lnTo>
                    <a:pt x="30" y="157"/>
                  </a:lnTo>
                  <a:lnTo>
                    <a:pt x="60" y="146"/>
                  </a:lnTo>
                  <a:lnTo>
                    <a:pt x="89" y="136"/>
                  </a:lnTo>
                  <a:lnTo>
                    <a:pt x="120" y="125"/>
                  </a:lnTo>
                  <a:lnTo>
                    <a:pt x="150" y="113"/>
                  </a:lnTo>
                  <a:lnTo>
                    <a:pt x="180" y="104"/>
                  </a:lnTo>
                  <a:lnTo>
                    <a:pt x="210" y="92"/>
                  </a:lnTo>
                  <a:lnTo>
                    <a:pt x="241" y="83"/>
                  </a:lnTo>
                  <a:lnTo>
                    <a:pt x="271" y="71"/>
                  </a:lnTo>
                  <a:lnTo>
                    <a:pt x="301" y="60"/>
                  </a:lnTo>
                  <a:lnTo>
                    <a:pt x="331" y="50"/>
                  </a:lnTo>
                  <a:lnTo>
                    <a:pt x="362" y="40"/>
                  </a:lnTo>
                  <a:lnTo>
                    <a:pt x="392" y="30"/>
                  </a:lnTo>
                  <a:lnTo>
                    <a:pt x="422" y="19"/>
                  </a:lnTo>
                  <a:lnTo>
                    <a:pt x="452" y="10"/>
                  </a:lnTo>
                  <a:lnTo>
                    <a:pt x="483" y="0"/>
                  </a:lnTo>
                  <a:lnTo>
                    <a:pt x="503" y="38"/>
                  </a:lnTo>
                  <a:close/>
                </a:path>
              </a:pathLst>
            </a:custGeom>
            <a:solidFill>
              <a:srgbClr val="000000"/>
            </a:solidFill>
            <a:ln w="9525">
              <a:noFill/>
              <a:round/>
              <a:headEnd/>
              <a:tailEnd/>
            </a:ln>
          </p:spPr>
          <p:txBody>
            <a:bodyPr/>
            <a:lstStyle/>
            <a:p>
              <a:endParaRPr lang="fr-FR"/>
            </a:p>
          </p:txBody>
        </p:sp>
        <p:sp>
          <p:nvSpPr>
            <p:cNvPr id="480869" name="Freeform 72"/>
            <p:cNvSpPr>
              <a:spLocks/>
            </p:cNvSpPr>
            <p:nvPr/>
          </p:nvSpPr>
          <p:spPr bwMode="auto">
            <a:xfrm>
              <a:off x="2007" y="1338"/>
              <a:ext cx="104" cy="78"/>
            </a:xfrm>
            <a:custGeom>
              <a:avLst/>
              <a:gdLst>
                <a:gd name="T0" fmla="*/ 1 w 1044"/>
                <a:gd name="T1" fmla="*/ 1 h 779"/>
                <a:gd name="T2" fmla="*/ 1 w 1044"/>
                <a:gd name="T3" fmla="*/ 1 h 779"/>
                <a:gd name="T4" fmla="*/ 1 w 1044"/>
                <a:gd name="T5" fmla="*/ 1 h 779"/>
                <a:gd name="T6" fmla="*/ 1 w 1044"/>
                <a:gd name="T7" fmla="*/ 1 h 779"/>
                <a:gd name="T8" fmla="*/ 0 w 1044"/>
                <a:gd name="T9" fmla="*/ 1 h 779"/>
                <a:gd name="T10" fmla="*/ 0 w 1044"/>
                <a:gd name="T11" fmla="*/ 1 h 779"/>
                <a:gd name="T12" fmla="*/ 0 w 1044"/>
                <a:gd name="T13" fmla="*/ 1 h 779"/>
                <a:gd name="T14" fmla="*/ 0 w 1044"/>
                <a:gd name="T15" fmla="*/ 1 h 779"/>
                <a:gd name="T16" fmla="*/ 0 w 1044"/>
                <a:gd name="T17" fmla="*/ 1 h 779"/>
                <a:gd name="T18" fmla="*/ 0 w 1044"/>
                <a:gd name="T19" fmla="*/ 1 h 779"/>
                <a:gd name="T20" fmla="*/ 0 w 1044"/>
                <a:gd name="T21" fmla="*/ 1 h 779"/>
                <a:gd name="T22" fmla="*/ 0 w 1044"/>
                <a:gd name="T23" fmla="*/ 1 h 779"/>
                <a:gd name="T24" fmla="*/ 0 w 1044"/>
                <a:gd name="T25" fmla="*/ 1 h 779"/>
                <a:gd name="T26" fmla="*/ 0 w 1044"/>
                <a:gd name="T27" fmla="*/ 1 h 779"/>
                <a:gd name="T28" fmla="*/ 0 w 1044"/>
                <a:gd name="T29" fmla="*/ 1 h 779"/>
                <a:gd name="T30" fmla="*/ 0 w 1044"/>
                <a:gd name="T31" fmla="*/ 1 h 779"/>
                <a:gd name="T32" fmla="*/ 0 w 1044"/>
                <a:gd name="T33" fmla="*/ 1 h 779"/>
                <a:gd name="T34" fmla="*/ 0 w 1044"/>
                <a:gd name="T35" fmla="*/ 1 h 779"/>
                <a:gd name="T36" fmla="*/ 0 w 1044"/>
                <a:gd name="T37" fmla="*/ 1 h 779"/>
                <a:gd name="T38" fmla="*/ 0 w 1044"/>
                <a:gd name="T39" fmla="*/ 1 h 779"/>
                <a:gd name="T40" fmla="*/ 1 w 1044"/>
                <a:gd name="T41" fmla="*/ 1 h 779"/>
                <a:gd name="T42" fmla="*/ 1 w 1044"/>
                <a:gd name="T43" fmla="*/ 1 h 779"/>
                <a:gd name="T44" fmla="*/ 1 w 1044"/>
                <a:gd name="T45" fmla="*/ 1 h 779"/>
                <a:gd name="T46" fmla="*/ 1 w 1044"/>
                <a:gd name="T47" fmla="*/ 1 h 779"/>
                <a:gd name="T48" fmla="*/ 1 w 1044"/>
                <a:gd name="T49" fmla="*/ 1 h 779"/>
                <a:gd name="T50" fmla="*/ 1 w 1044"/>
                <a:gd name="T51" fmla="*/ 1 h 779"/>
                <a:gd name="T52" fmla="*/ 1 w 1044"/>
                <a:gd name="T53" fmla="*/ 1 h 779"/>
                <a:gd name="T54" fmla="*/ 1 w 1044"/>
                <a:gd name="T55" fmla="*/ 1 h 779"/>
                <a:gd name="T56" fmla="*/ 1 w 1044"/>
                <a:gd name="T57" fmla="*/ 1 h 779"/>
                <a:gd name="T58" fmla="*/ 1 w 1044"/>
                <a:gd name="T59" fmla="*/ 1 h 779"/>
                <a:gd name="T60" fmla="*/ 1 w 1044"/>
                <a:gd name="T61" fmla="*/ 1 h 779"/>
                <a:gd name="T62" fmla="*/ 1 w 1044"/>
                <a:gd name="T63" fmla="*/ 1 h 779"/>
                <a:gd name="T64" fmla="*/ 1 w 1044"/>
                <a:gd name="T65" fmla="*/ 1 h 779"/>
                <a:gd name="T66" fmla="*/ 1 w 1044"/>
                <a:gd name="T67" fmla="*/ 0 h 779"/>
                <a:gd name="T68" fmla="*/ 1 w 1044"/>
                <a:gd name="T69" fmla="*/ 0 h 779"/>
                <a:gd name="T70" fmla="*/ 1 w 1044"/>
                <a:gd name="T71" fmla="*/ 0 h 779"/>
                <a:gd name="T72" fmla="*/ 1 w 1044"/>
                <a:gd name="T73" fmla="*/ 0 h 779"/>
                <a:gd name="T74" fmla="*/ 1 w 1044"/>
                <a:gd name="T75" fmla="*/ 0 h 779"/>
                <a:gd name="T76" fmla="*/ 1 w 1044"/>
                <a:gd name="T77" fmla="*/ 0 h 779"/>
                <a:gd name="T78" fmla="*/ 1 w 1044"/>
                <a:gd name="T79" fmla="*/ 0 h 779"/>
                <a:gd name="T80" fmla="*/ 1 w 1044"/>
                <a:gd name="T81" fmla="*/ 0 h 779"/>
                <a:gd name="T82" fmla="*/ 1 w 1044"/>
                <a:gd name="T83" fmla="*/ 0 h 779"/>
                <a:gd name="T84" fmla="*/ 1 w 1044"/>
                <a:gd name="T85" fmla="*/ 0 h 779"/>
                <a:gd name="T86" fmla="*/ 1 w 1044"/>
                <a:gd name="T87" fmla="*/ 0 h 779"/>
                <a:gd name="T88" fmla="*/ 1 w 1044"/>
                <a:gd name="T89" fmla="*/ 0 h 779"/>
                <a:gd name="T90" fmla="*/ 1 w 1044"/>
                <a:gd name="T91" fmla="*/ 0 h 779"/>
                <a:gd name="T92" fmla="*/ 1 w 1044"/>
                <a:gd name="T93" fmla="*/ 0 h 779"/>
                <a:gd name="T94" fmla="*/ 1 w 1044"/>
                <a:gd name="T95" fmla="*/ 0 h 779"/>
                <a:gd name="T96" fmla="*/ 1 w 1044"/>
                <a:gd name="T97" fmla="*/ 0 h 779"/>
                <a:gd name="T98" fmla="*/ 1 w 1044"/>
                <a:gd name="T99" fmla="*/ 0 h 779"/>
                <a:gd name="T100" fmla="*/ 1 w 1044"/>
                <a:gd name="T101" fmla="*/ 1 h 779"/>
                <a:gd name="T102" fmla="*/ 1 w 1044"/>
                <a:gd name="T103" fmla="*/ 1 h 779"/>
                <a:gd name="T104" fmla="*/ 1 w 1044"/>
                <a:gd name="T105" fmla="*/ 1 h 779"/>
                <a:gd name="T106" fmla="*/ 1 w 1044"/>
                <a:gd name="T107" fmla="*/ 1 h 779"/>
                <a:gd name="T108" fmla="*/ 1 w 1044"/>
                <a:gd name="T109" fmla="*/ 1 h 7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44"/>
                <a:gd name="T166" fmla="*/ 0 h 779"/>
                <a:gd name="T167" fmla="*/ 1044 w 1044"/>
                <a:gd name="T168" fmla="*/ 779 h 7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44" h="779">
                  <a:moveTo>
                    <a:pt x="1044" y="732"/>
                  </a:moveTo>
                  <a:lnTo>
                    <a:pt x="979" y="734"/>
                  </a:lnTo>
                  <a:lnTo>
                    <a:pt x="916" y="736"/>
                  </a:lnTo>
                  <a:lnTo>
                    <a:pt x="851" y="737"/>
                  </a:lnTo>
                  <a:lnTo>
                    <a:pt x="786" y="738"/>
                  </a:lnTo>
                  <a:lnTo>
                    <a:pt x="721" y="739"/>
                  </a:lnTo>
                  <a:lnTo>
                    <a:pt x="655" y="740"/>
                  </a:lnTo>
                  <a:lnTo>
                    <a:pt x="589" y="740"/>
                  </a:lnTo>
                  <a:lnTo>
                    <a:pt x="524" y="742"/>
                  </a:lnTo>
                  <a:lnTo>
                    <a:pt x="458" y="742"/>
                  </a:lnTo>
                  <a:lnTo>
                    <a:pt x="394" y="745"/>
                  </a:lnTo>
                  <a:lnTo>
                    <a:pt x="328" y="747"/>
                  </a:lnTo>
                  <a:lnTo>
                    <a:pt x="263" y="752"/>
                  </a:lnTo>
                  <a:lnTo>
                    <a:pt x="198" y="755"/>
                  </a:lnTo>
                  <a:lnTo>
                    <a:pt x="134" y="762"/>
                  </a:lnTo>
                  <a:lnTo>
                    <a:pt x="70" y="769"/>
                  </a:lnTo>
                  <a:lnTo>
                    <a:pt x="8" y="779"/>
                  </a:lnTo>
                  <a:lnTo>
                    <a:pt x="0" y="724"/>
                  </a:lnTo>
                  <a:lnTo>
                    <a:pt x="25" y="719"/>
                  </a:lnTo>
                  <a:lnTo>
                    <a:pt x="50" y="715"/>
                  </a:lnTo>
                  <a:lnTo>
                    <a:pt x="77" y="711"/>
                  </a:lnTo>
                  <a:lnTo>
                    <a:pt x="103" y="709"/>
                  </a:lnTo>
                  <a:lnTo>
                    <a:pt x="130" y="706"/>
                  </a:lnTo>
                  <a:lnTo>
                    <a:pt x="157" y="704"/>
                  </a:lnTo>
                  <a:lnTo>
                    <a:pt x="184" y="702"/>
                  </a:lnTo>
                  <a:lnTo>
                    <a:pt x="213" y="701"/>
                  </a:lnTo>
                  <a:lnTo>
                    <a:pt x="239" y="699"/>
                  </a:lnTo>
                  <a:lnTo>
                    <a:pt x="267" y="698"/>
                  </a:lnTo>
                  <a:lnTo>
                    <a:pt x="294" y="697"/>
                  </a:lnTo>
                  <a:lnTo>
                    <a:pt x="322" y="697"/>
                  </a:lnTo>
                  <a:lnTo>
                    <a:pt x="348" y="696"/>
                  </a:lnTo>
                  <a:lnTo>
                    <a:pt x="375" y="696"/>
                  </a:lnTo>
                  <a:lnTo>
                    <a:pt x="401" y="695"/>
                  </a:lnTo>
                  <a:lnTo>
                    <a:pt x="428" y="695"/>
                  </a:lnTo>
                  <a:lnTo>
                    <a:pt x="417" y="624"/>
                  </a:lnTo>
                  <a:lnTo>
                    <a:pt x="445" y="624"/>
                  </a:lnTo>
                  <a:lnTo>
                    <a:pt x="476" y="684"/>
                  </a:lnTo>
                  <a:lnTo>
                    <a:pt x="498" y="683"/>
                  </a:lnTo>
                  <a:lnTo>
                    <a:pt x="521" y="683"/>
                  </a:lnTo>
                  <a:lnTo>
                    <a:pt x="545" y="683"/>
                  </a:lnTo>
                  <a:lnTo>
                    <a:pt x="569" y="683"/>
                  </a:lnTo>
                  <a:lnTo>
                    <a:pt x="592" y="682"/>
                  </a:lnTo>
                  <a:lnTo>
                    <a:pt x="617" y="682"/>
                  </a:lnTo>
                  <a:lnTo>
                    <a:pt x="640" y="682"/>
                  </a:lnTo>
                  <a:lnTo>
                    <a:pt x="664" y="682"/>
                  </a:lnTo>
                  <a:lnTo>
                    <a:pt x="688" y="682"/>
                  </a:lnTo>
                  <a:lnTo>
                    <a:pt x="711" y="682"/>
                  </a:lnTo>
                  <a:lnTo>
                    <a:pt x="734" y="682"/>
                  </a:lnTo>
                  <a:lnTo>
                    <a:pt x="759" y="683"/>
                  </a:lnTo>
                  <a:lnTo>
                    <a:pt x="782" y="683"/>
                  </a:lnTo>
                  <a:lnTo>
                    <a:pt x="805" y="685"/>
                  </a:lnTo>
                  <a:lnTo>
                    <a:pt x="829" y="686"/>
                  </a:lnTo>
                  <a:lnTo>
                    <a:pt x="853" y="689"/>
                  </a:lnTo>
                  <a:lnTo>
                    <a:pt x="828" y="606"/>
                  </a:lnTo>
                  <a:lnTo>
                    <a:pt x="855" y="598"/>
                  </a:lnTo>
                  <a:lnTo>
                    <a:pt x="896" y="689"/>
                  </a:lnTo>
                  <a:lnTo>
                    <a:pt x="994" y="695"/>
                  </a:lnTo>
                  <a:lnTo>
                    <a:pt x="988" y="672"/>
                  </a:lnTo>
                  <a:lnTo>
                    <a:pt x="981" y="650"/>
                  </a:lnTo>
                  <a:lnTo>
                    <a:pt x="975" y="628"/>
                  </a:lnTo>
                  <a:lnTo>
                    <a:pt x="970" y="606"/>
                  </a:lnTo>
                  <a:lnTo>
                    <a:pt x="963" y="582"/>
                  </a:lnTo>
                  <a:lnTo>
                    <a:pt x="958" y="559"/>
                  </a:lnTo>
                  <a:lnTo>
                    <a:pt x="952" y="536"/>
                  </a:lnTo>
                  <a:lnTo>
                    <a:pt x="946" y="512"/>
                  </a:lnTo>
                  <a:lnTo>
                    <a:pt x="939" y="488"/>
                  </a:lnTo>
                  <a:lnTo>
                    <a:pt x="933" y="465"/>
                  </a:lnTo>
                  <a:lnTo>
                    <a:pt x="925" y="442"/>
                  </a:lnTo>
                  <a:lnTo>
                    <a:pt x="919" y="420"/>
                  </a:lnTo>
                  <a:lnTo>
                    <a:pt x="910" y="397"/>
                  </a:lnTo>
                  <a:lnTo>
                    <a:pt x="903" y="376"/>
                  </a:lnTo>
                  <a:lnTo>
                    <a:pt x="896" y="354"/>
                  </a:lnTo>
                  <a:lnTo>
                    <a:pt x="888" y="334"/>
                  </a:lnTo>
                  <a:lnTo>
                    <a:pt x="813" y="362"/>
                  </a:lnTo>
                  <a:lnTo>
                    <a:pt x="800" y="332"/>
                  </a:lnTo>
                  <a:lnTo>
                    <a:pt x="871" y="304"/>
                  </a:lnTo>
                  <a:lnTo>
                    <a:pt x="870" y="294"/>
                  </a:lnTo>
                  <a:lnTo>
                    <a:pt x="869" y="283"/>
                  </a:lnTo>
                  <a:lnTo>
                    <a:pt x="865" y="267"/>
                  </a:lnTo>
                  <a:lnTo>
                    <a:pt x="861" y="251"/>
                  </a:lnTo>
                  <a:lnTo>
                    <a:pt x="854" y="231"/>
                  </a:lnTo>
                  <a:lnTo>
                    <a:pt x="848" y="210"/>
                  </a:lnTo>
                  <a:lnTo>
                    <a:pt x="839" y="187"/>
                  </a:lnTo>
                  <a:lnTo>
                    <a:pt x="832" y="166"/>
                  </a:lnTo>
                  <a:lnTo>
                    <a:pt x="822" y="143"/>
                  </a:lnTo>
                  <a:lnTo>
                    <a:pt x="814" y="121"/>
                  </a:lnTo>
                  <a:lnTo>
                    <a:pt x="805" y="98"/>
                  </a:lnTo>
                  <a:lnTo>
                    <a:pt x="798" y="79"/>
                  </a:lnTo>
                  <a:lnTo>
                    <a:pt x="790" y="60"/>
                  </a:lnTo>
                  <a:lnTo>
                    <a:pt x="783" y="44"/>
                  </a:lnTo>
                  <a:lnTo>
                    <a:pt x="778" y="32"/>
                  </a:lnTo>
                  <a:lnTo>
                    <a:pt x="775" y="22"/>
                  </a:lnTo>
                  <a:lnTo>
                    <a:pt x="838" y="0"/>
                  </a:lnTo>
                  <a:lnTo>
                    <a:pt x="844" y="17"/>
                  </a:lnTo>
                  <a:lnTo>
                    <a:pt x="853" y="46"/>
                  </a:lnTo>
                  <a:lnTo>
                    <a:pt x="865" y="87"/>
                  </a:lnTo>
                  <a:lnTo>
                    <a:pt x="881" y="136"/>
                  </a:lnTo>
                  <a:lnTo>
                    <a:pt x="896" y="192"/>
                  </a:lnTo>
                  <a:lnTo>
                    <a:pt x="915" y="253"/>
                  </a:lnTo>
                  <a:lnTo>
                    <a:pt x="933" y="318"/>
                  </a:lnTo>
                  <a:lnTo>
                    <a:pt x="952" y="384"/>
                  </a:lnTo>
                  <a:lnTo>
                    <a:pt x="969" y="448"/>
                  </a:lnTo>
                  <a:lnTo>
                    <a:pt x="987" y="510"/>
                  </a:lnTo>
                  <a:lnTo>
                    <a:pt x="1003" y="569"/>
                  </a:lnTo>
                  <a:lnTo>
                    <a:pt x="1018" y="621"/>
                  </a:lnTo>
                  <a:lnTo>
                    <a:pt x="1029" y="665"/>
                  </a:lnTo>
                  <a:lnTo>
                    <a:pt x="1038" y="700"/>
                  </a:lnTo>
                  <a:lnTo>
                    <a:pt x="1043" y="722"/>
                  </a:lnTo>
                  <a:lnTo>
                    <a:pt x="1044" y="732"/>
                  </a:lnTo>
                  <a:close/>
                </a:path>
              </a:pathLst>
            </a:custGeom>
            <a:solidFill>
              <a:srgbClr val="000000"/>
            </a:solidFill>
            <a:ln w="9525">
              <a:noFill/>
              <a:round/>
              <a:headEnd/>
              <a:tailEnd/>
            </a:ln>
          </p:spPr>
          <p:txBody>
            <a:bodyPr/>
            <a:lstStyle/>
            <a:p>
              <a:endParaRPr lang="fr-FR"/>
            </a:p>
          </p:txBody>
        </p:sp>
        <p:sp>
          <p:nvSpPr>
            <p:cNvPr id="480870" name="Freeform 73"/>
            <p:cNvSpPr>
              <a:spLocks/>
            </p:cNvSpPr>
            <p:nvPr/>
          </p:nvSpPr>
          <p:spPr bwMode="auto">
            <a:xfrm>
              <a:off x="2066" y="1418"/>
              <a:ext cx="48" cy="5"/>
            </a:xfrm>
            <a:custGeom>
              <a:avLst/>
              <a:gdLst>
                <a:gd name="T0" fmla="*/ 1 w 474"/>
                <a:gd name="T1" fmla="*/ 0 h 57"/>
                <a:gd name="T2" fmla="*/ 1 w 474"/>
                <a:gd name="T3" fmla="*/ 0 h 57"/>
                <a:gd name="T4" fmla="*/ 0 w 474"/>
                <a:gd name="T5" fmla="*/ 0 h 57"/>
                <a:gd name="T6" fmla="*/ 0 w 474"/>
                <a:gd name="T7" fmla="*/ 0 h 57"/>
                <a:gd name="T8" fmla="*/ 0 w 474"/>
                <a:gd name="T9" fmla="*/ 0 h 57"/>
                <a:gd name="T10" fmla="*/ 0 w 474"/>
                <a:gd name="T11" fmla="*/ 0 h 57"/>
                <a:gd name="T12" fmla="*/ 0 w 474"/>
                <a:gd name="T13" fmla="*/ 0 h 57"/>
                <a:gd name="T14" fmla="*/ 0 w 474"/>
                <a:gd name="T15" fmla="*/ 0 h 57"/>
                <a:gd name="T16" fmla="*/ 0 w 474"/>
                <a:gd name="T17" fmla="*/ 0 h 57"/>
                <a:gd name="T18" fmla="*/ 0 w 474"/>
                <a:gd name="T19" fmla="*/ 0 h 57"/>
                <a:gd name="T20" fmla="*/ 0 w 474"/>
                <a:gd name="T21" fmla="*/ 0 h 57"/>
                <a:gd name="T22" fmla="*/ 0 w 474"/>
                <a:gd name="T23" fmla="*/ 0 h 57"/>
                <a:gd name="T24" fmla="*/ 0 w 474"/>
                <a:gd name="T25" fmla="*/ 0 h 57"/>
                <a:gd name="T26" fmla="*/ 0 w 474"/>
                <a:gd name="T27" fmla="*/ 0 h 57"/>
                <a:gd name="T28" fmla="*/ 0 w 474"/>
                <a:gd name="T29" fmla="*/ 0 h 57"/>
                <a:gd name="T30" fmla="*/ 0 w 474"/>
                <a:gd name="T31" fmla="*/ 0 h 57"/>
                <a:gd name="T32" fmla="*/ 0 w 474"/>
                <a:gd name="T33" fmla="*/ 0 h 57"/>
                <a:gd name="T34" fmla="*/ 0 w 474"/>
                <a:gd name="T35" fmla="*/ 0 h 57"/>
                <a:gd name="T36" fmla="*/ 0 w 474"/>
                <a:gd name="T37" fmla="*/ 0 h 57"/>
                <a:gd name="T38" fmla="*/ 0 w 474"/>
                <a:gd name="T39" fmla="*/ 0 h 57"/>
                <a:gd name="T40" fmla="*/ 0 w 474"/>
                <a:gd name="T41" fmla="*/ 0 h 57"/>
                <a:gd name="T42" fmla="*/ 0 w 474"/>
                <a:gd name="T43" fmla="*/ 0 h 57"/>
                <a:gd name="T44" fmla="*/ 0 w 474"/>
                <a:gd name="T45" fmla="*/ 0 h 57"/>
                <a:gd name="T46" fmla="*/ 0 w 474"/>
                <a:gd name="T47" fmla="*/ 0 h 57"/>
                <a:gd name="T48" fmla="*/ 0 w 474"/>
                <a:gd name="T49" fmla="*/ 0 h 57"/>
                <a:gd name="T50" fmla="*/ 0 w 474"/>
                <a:gd name="T51" fmla="*/ 0 h 57"/>
                <a:gd name="T52" fmla="*/ 0 w 474"/>
                <a:gd name="T53" fmla="*/ 0 h 57"/>
                <a:gd name="T54" fmla="*/ 0 w 474"/>
                <a:gd name="T55" fmla="*/ 0 h 57"/>
                <a:gd name="T56" fmla="*/ 0 w 474"/>
                <a:gd name="T57" fmla="*/ 0 h 57"/>
                <a:gd name="T58" fmla="*/ 0 w 474"/>
                <a:gd name="T59" fmla="*/ 0 h 57"/>
                <a:gd name="T60" fmla="*/ 1 w 474"/>
                <a:gd name="T61" fmla="*/ 0 h 57"/>
                <a:gd name="T62" fmla="*/ 1 w 474"/>
                <a:gd name="T63" fmla="*/ 0 h 57"/>
                <a:gd name="T64" fmla="*/ 1 w 474"/>
                <a:gd name="T65" fmla="*/ 0 h 57"/>
                <a:gd name="T66" fmla="*/ 1 w 474"/>
                <a:gd name="T67" fmla="*/ 0 h 5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74"/>
                <a:gd name="T103" fmla="*/ 0 h 57"/>
                <a:gd name="T104" fmla="*/ 474 w 474"/>
                <a:gd name="T105" fmla="*/ 57 h 5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74" h="57">
                  <a:moveTo>
                    <a:pt x="474" y="47"/>
                  </a:moveTo>
                  <a:lnTo>
                    <a:pt x="444" y="51"/>
                  </a:lnTo>
                  <a:lnTo>
                    <a:pt x="414" y="54"/>
                  </a:lnTo>
                  <a:lnTo>
                    <a:pt x="384" y="56"/>
                  </a:lnTo>
                  <a:lnTo>
                    <a:pt x="355" y="57"/>
                  </a:lnTo>
                  <a:lnTo>
                    <a:pt x="324" y="56"/>
                  </a:lnTo>
                  <a:lnTo>
                    <a:pt x="294" y="55"/>
                  </a:lnTo>
                  <a:lnTo>
                    <a:pt x="265" y="52"/>
                  </a:lnTo>
                  <a:lnTo>
                    <a:pt x="235" y="50"/>
                  </a:lnTo>
                  <a:lnTo>
                    <a:pt x="204" y="45"/>
                  </a:lnTo>
                  <a:lnTo>
                    <a:pt x="174" y="40"/>
                  </a:lnTo>
                  <a:lnTo>
                    <a:pt x="145" y="35"/>
                  </a:lnTo>
                  <a:lnTo>
                    <a:pt x="116" y="30"/>
                  </a:lnTo>
                  <a:lnTo>
                    <a:pt x="86" y="23"/>
                  </a:lnTo>
                  <a:lnTo>
                    <a:pt x="57" y="18"/>
                  </a:lnTo>
                  <a:lnTo>
                    <a:pt x="28" y="13"/>
                  </a:lnTo>
                  <a:lnTo>
                    <a:pt x="0" y="9"/>
                  </a:lnTo>
                  <a:lnTo>
                    <a:pt x="15" y="7"/>
                  </a:lnTo>
                  <a:lnTo>
                    <a:pt x="37" y="4"/>
                  </a:lnTo>
                  <a:lnTo>
                    <a:pt x="64" y="2"/>
                  </a:lnTo>
                  <a:lnTo>
                    <a:pt x="98" y="2"/>
                  </a:lnTo>
                  <a:lnTo>
                    <a:pt x="133" y="1"/>
                  </a:lnTo>
                  <a:lnTo>
                    <a:pt x="172" y="0"/>
                  </a:lnTo>
                  <a:lnTo>
                    <a:pt x="213" y="0"/>
                  </a:lnTo>
                  <a:lnTo>
                    <a:pt x="254" y="2"/>
                  </a:lnTo>
                  <a:lnTo>
                    <a:pt x="293" y="2"/>
                  </a:lnTo>
                  <a:lnTo>
                    <a:pt x="331" y="5"/>
                  </a:lnTo>
                  <a:lnTo>
                    <a:pt x="367" y="9"/>
                  </a:lnTo>
                  <a:lnTo>
                    <a:pt x="400" y="14"/>
                  </a:lnTo>
                  <a:lnTo>
                    <a:pt x="428" y="19"/>
                  </a:lnTo>
                  <a:lnTo>
                    <a:pt x="450" y="27"/>
                  </a:lnTo>
                  <a:lnTo>
                    <a:pt x="465" y="36"/>
                  </a:lnTo>
                  <a:lnTo>
                    <a:pt x="474" y="47"/>
                  </a:lnTo>
                  <a:close/>
                </a:path>
              </a:pathLst>
            </a:custGeom>
            <a:solidFill>
              <a:srgbClr val="000000"/>
            </a:solidFill>
            <a:ln w="9525">
              <a:noFill/>
              <a:round/>
              <a:headEnd/>
              <a:tailEnd/>
            </a:ln>
          </p:spPr>
          <p:txBody>
            <a:bodyPr/>
            <a:lstStyle/>
            <a:p>
              <a:endParaRPr lang="fr-FR"/>
            </a:p>
          </p:txBody>
        </p:sp>
        <p:sp>
          <p:nvSpPr>
            <p:cNvPr id="480871" name="Freeform 74"/>
            <p:cNvSpPr>
              <a:spLocks/>
            </p:cNvSpPr>
            <p:nvPr/>
          </p:nvSpPr>
          <p:spPr bwMode="auto">
            <a:xfrm>
              <a:off x="2002" y="1344"/>
              <a:ext cx="89" cy="66"/>
            </a:xfrm>
            <a:custGeom>
              <a:avLst/>
              <a:gdLst>
                <a:gd name="T0" fmla="*/ 1 w 895"/>
                <a:gd name="T1" fmla="*/ 0 h 666"/>
                <a:gd name="T2" fmla="*/ 1 w 895"/>
                <a:gd name="T3" fmla="*/ 0 h 666"/>
                <a:gd name="T4" fmla="*/ 0 w 895"/>
                <a:gd name="T5" fmla="*/ 0 h 666"/>
                <a:gd name="T6" fmla="*/ 0 w 895"/>
                <a:gd name="T7" fmla="*/ 0 h 666"/>
                <a:gd name="T8" fmla="*/ 0 w 895"/>
                <a:gd name="T9" fmla="*/ 0 h 666"/>
                <a:gd name="T10" fmla="*/ 0 w 895"/>
                <a:gd name="T11" fmla="*/ 1 h 666"/>
                <a:gd name="T12" fmla="*/ 0 w 895"/>
                <a:gd name="T13" fmla="*/ 1 h 666"/>
                <a:gd name="T14" fmla="*/ 0 w 895"/>
                <a:gd name="T15" fmla="*/ 1 h 666"/>
                <a:gd name="T16" fmla="*/ 0 w 895"/>
                <a:gd name="T17" fmla="*/ 1 h 666"/>
                <a:gd name="T18" fmla="*/ 0 w 895"/>
                <a:gd name="T19" fmla="*/ 1 h 666"/>
                <a:gd name="T20" fmla="*/ 0 w 895"/>
                <a:gd name="T21" fmla="*/ 1 h 666"/>
                <a:gd name="T22" fmla="*/ 0 w 895"/>
                <a:gd name="T23" fmla="*/ 1 h 666"/>
                <a:gd name="T24" fmla="*/ 0 w 895"/>
                <a:gd name="T25" fmla="*/ 1 h 666"/>
                <a:gd name="T26" fmla="*/ 0 w 895"/>
                <a:gd name="T27" fmla="*/ 1 h 666"/>
                <a:gd name="T28" fmla="*/ 0 w 895"/>
                <a:gd name="T29" fmla="*/ 1 h 666"/>
                <a:gd name="T30" fmla="*/ 0 w 895"/>
                <a:gd name="T31" fmla="*/ 1 h 666"/>
                <a:gd name="T32" fmla="*/ 0 w 895"/>
                <a:gd name="T33" fmla="*/ 1 h 666"/>
                <a:gd name="T34" fmla="*/ 0 w 895"/>
                <a:gd name="T35" fmla="*/ 1 h 666"/>
                <a:gd name="T36" fmla="*/ 0 w 895"/>
                <a:gd name="T37" fmla="*/ 1 h 666"/>
                <a:gd name="T38" fmla="*/ 0 w 895"/>
                <a:gd name="T39" fmla="*/ 1 h 666"/>
                <a:gd name="T40" fmla="*/ 0 w 895"/>
                <a:gd name="T41" fmla="*/ 1 h 666"/>
                <a:gd name="T42" fmla="*/ 0 w 895"/>
                <a:gd name="T43" fmla="*/ 1 h 666"/>
                <a:gd name="T44" fmla="*/ 0 w 895"/>
                <a:gd name="T45" fmla="*/ 1 h 666"/>
                <a:gd name="T46" fmla="*/ 0 w 895"/>
                <a:gd name="T47" fmla="*/ 1 h 666"/>
                <a:gd name="T48" fmla="*/ 0 w 895"/>
                <a:gd name="T49" fmla="*/ 1 h 666"/>
                <a:gd name="T50" fmla="*/ 0 w 895"/>
                <a:gd name="T51" fmla="*/ 0 h 666"/>
                <a:gd name="T52" fmla="*/ 0 w 895"/>
                <a:gd name="T53" fmla="*/ 0 h 666"/>
                <a:gd name="T54" fmla="*/ 0 w 895"/>
                <a:gd name="T55" fmla="*/ 0 h 666"/>
                <a:gd name="T56" fmla="*/ 0 w 895"/>
                <a:gd name="T57" fmla="*/ 0 h 666"/>
                <a:gd name="T58" fmla="*/ 0 w 895"/>
                <a:gd name="T59" fmla="*/ 0 h 666"/>
                <a:gd name="T60" fmla="*/ 1 w 895"/>
                <a:gd name="T61" fmla="*/ 0 h 666"/>
                <a:gd name="T62" fmla="*/ 1 w 895"/>
                <a:gd name="T63" fmla="*/ 0 h 666"/>
                <a:gd name="T64" fmla="*/ 1 w 895"/>
                <a:gd name="T65" fmla="*/ 0 h 666"/>
                <a:gd name="T66" fmla="*/ 1 w 895"/>
                <a:gd name="T67" fmla="*/ 0 h 666"/>
                <a:gd name="T68" fmla="*/ 1 w 895"/>
                <a:gd name="T69" fmla="*/ 0 h 666"/>
                <a:gd name="T70" fmla="*/ 1 w 895"/>
                <a:gd name="T71" fmla="*/ 0 h 666"/>
                <a:gd name="T72" fmla="*/ 1 w 895"/>
                <a:gd name="T73" fmla="*/ 0 h 666"/>
                <a:gd name="T74" fmla="*/ 1 w 895"/>
                <a:gd name="T75" fmla="*/ 0 h 666"/>
                <a:gd name="T76" fmla="*/ 1 w 895"/>
                <a:gd name="T77" fmla="*/ 0 h 666"/>
                <a:gd name="T78" fmla="*/ 1 w 895"/>
                <a:gd name="T79" fmla="*/ 0 h 666"/>
                <a:gd name="T80" fmla="*/ 1 w 895"/>
                <a:gd name="T81" fmla="*/ 0 h 666"/>
                <a:gd name="T82" fmla="*/ 1 w 895"/>
                <a:gd name="T83" fmla="*/ 0 h 666"/>
                <a:gd name="T84" fmla="*/ 1 w 895"/>
                <a:gd name="T85" fmla="*/ 0 h 666"/>
                <a:gd name="T86" fmla="*/ 1 w 895"/>
                <a:gd name="T87" fmla="*/ 0 h 6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95"/>
                <a:gd name="T133" fmla="*/ 0 h 666"/>
                <a:gd name="T134" fmla="*/ 895 w 895"/>
                <a:gd name="T135" fmla="*/ 666 h 66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95" h="666">
                  <a:moveTo>
                    <a:pt x="895" y="516"/>
                  </a:moveTo>
                  <a:lnTo>
                    <a:pt x="850" y="521"/>
                  </a:lnTo>
                  <a:lnTo>
                    <a:pt x="807" y="526"/>
                  </a:lnTo>
                  <a:lnTo>
                    <a:pt x="761" y="530"/>
                  </a:lnTo>
                  <a:lnTo>
                    <a:pt x="717" y="534"/>
                  </a:lnTo>
                  <a:lnTo>
                    <a:pt x="670" y="536"/>
                  </a:lnTo>
                  <a:lnTo>
                    <a:pt x="624" y="539"/>
                  </a:lnTo>
                  <a:lnTo>
                    <a:pt x="578" y="541"/>
                  </a:lnTo>
                  <a:lnTo>
                    <a:pt x="532" y="543"/>
                  </a:lnTo>
                  <a:lnTo>
                    <a:pt x="484" y="544"/>
                  </a:lnTo>
                  <a:lnTo>
                    <a:pt x="439" y="545"/>
                  </a:lnTo>
                  <a:lnTo>
                    <a:pt x="392" y="547"/>
                  </a:lnTo>
                  <a:lnTo>
                    <a:pt x="346" y="550"/>
                  </a:lnTo>
                  <a:lnTo>
                    <a:pt x="301" y="552"/>
                  </a:lnTo>
                  <a:lnTo>
                    <a:pt x="255" y="555"/>
                  </a:lnTo>
                  <a:lnTo>
                    <a:pt x="211" y="558"/>
                  </a:lnTo>
                  <a:lnTo>
                    <a:pt x="167" y="563"/>
                  </a:lnTo>
                  <a:lnTo>
                    <a:pt x="172" y="578"/>
                  </a:lnTo>
                  <a:lnTo>
                    <a:pt x="266" y="573"/>
                  </a:lnTo>
                  <a:lnTo>
                    <a:pt x="256" y="574"/>
                  </a:lnTo>
                  <a:lnTo>
                    <a:pt x="247" y="576"/>
                  </a:lnTo>
                  <a:lnTo>
                    <a:pt x="237" y="579"/>
                  </a:lnTo>
                  <a:lnTo>
                    <a:pt x="228" y="583"/>
                  </a:lnTo>
                  <a:lnTo>
                    <a:pt x="218" y="585"/>
                  </a:lnTo>
                  <a:lnTo>
                    <a:pt x="210" y="588"/>
                  </a:lnTo>
                  <a:lnTo>
                    <a:pt x="201" y="592"/>
                  </a:lnTo>
                  <a:lnTo>
                    <a:pt x="193" y="596"/>
                  </a:lnTo>
                  <a:lnTo>
                    <a:pt x="188" y="601"/>
                  </a:lnTo>
                  <a:lnTo>
                    <a:pt x="193" y="605"/>
                  </a:lnTo>
                  <a:lnTo>
                    <a:pt x="196" y="606"/>
                  </a:lnTo>
                  <a:lnTo>
                    <a:pt x="201" y="608"/>
                  </a:lnTo>
                  <a:lnTo>
                    <a:pt x="207" y="610"/>
                  </a:lnTo>
                  <a:lnTo>
                    <a:pt x="215" y="612"/>
                  </a:lnTo>
                  <a:lnTo>
                    <a:pt x="221" y="613"/>
                  </a:lnTo>
                  <a:lnTo>
                    <a:pt x="229" y="614"/>
                  </a:lnTo>
                  <a:lnTo>
                    <a:pt x="236" y="615"/>
                  </a:lnTo>
                  <a:lnTo>
                    <a:pt x="244" y="617"/>
                  </a:lnTo>
                  <a:lnTo>
                    <a:pt x="249" y="619"/>
                  </a:lnTo>
                  <a:lnTo>
                    <a:pt x="255" y="621"/>
                  </a:lnTo>
                  <a:lnTo>
                    <a:pt x="259" y="622"/>
                  </a:lnTo>
                  <a:lnTo>
                    <a:pt x="264" y="624"/>
                  </a:lnTo>
                  <a:lnTo>
                    <a:pt x="255" y="625"/>
                  </a:lnTo>
                  <a:lnTo>
                    <a:pt x="248" y="627"/>
                  </a:lnTo>
                  <a:lnTo>
                    <a:pt x="239" y="629"/>
                  </a:lnTo>
                  <a:lnTo>
                    <a:pt x="232" y="632"/>
                  </a:lnTo>
                  <a:lnTo>
                    <a:pt x="223" y="635"/>
                  </a:lnTo>
                  <a:lnTo>
                    <a:pt x="215" y="639"/>
                  </a:lnTo>
                  <a:lnTo>
                    <a:pt x="206" y="642"/>
                  </a:lnTo>
                  <a:lnTo>
                    <a:pt x="198" y="645"/>
                  </a:lnTo>
                  <a:lnTo>
                    <a:pt x="188" y="647"/>
                  </a:lnTo>
                  <a:lnTo>
                    <a:pt x="181" y="650"/>
                  </a:lnTo>
                  <a:lnTo>
                    <a:pt x="172" y="652"/>
                  </a:lnTo>
                  <a:lnTo>
                    <a:pt x="165" y="656"/>
                  </a:lnTo>
                  <a:lnTo>
                    <a:pt x="157" y="658"/>
                  </a:lnTo>
                  <a:lnTo>
                    <a:pt x="149" y="661"/>
                  </a:lnTo>
                  <a:lnTo>
                    <a:pt x="143" y="663"/>
                  </a:lnTo>
                  <a:lnTo>
                    <a:pt x="137" y="666"/>
                  </a:lnTo>
                  <a:lnTo>
                    <a:pt x="105" y="578"/>
                  </a:lnTo>
                  <a:lnTo>
                    <a:pt x="97" y="578"/>
                  </a:lnTo>
                  <a:lnTo>
                    <a:pt x="91" y="578"/>
                  </a:lnTo>
                  <a:lnTo>
                    <a:pt x="84" y="578"/>
                  </a:lnTo>
                  <a:lnTo>
                    <a:pt x="78" y="578"/>
                  </a:lnTo>
                  <a:lnTo>
                    <a:pt x="72" y="578"/>
                  </a:lnTo>
                  <a:lnTo>
                    <a:pt x="65" y="578"/>
                  </a:lnTo>
                  <a:lnTo>
                    <a:pt x="59" y="578"/>
                  </a:lnTo>
                  <a:lnTo>
                    <a:pt x="53" y="578"/>
                  </a:lnTo>
                  <a:lnTo>
                    <a:pt x="46" y="578"/>
                  </a:lnTo>
                  <a:lnTo>
                    <a:pt x="40" y="578"/>
                  </a:lnTo>
                  <a:lnTo>
                    <a:pt x="34" y="579"/>
                  </a:lnTo>
                  <a:lnTo>
                    <a:pt x="27" y="580"/>
                  </a:lnTo>
                  <a:lnTo>
                    <a:pt x="21" y="580"/>
                  </a:lnTo>
                  <a:lnTo>
                    <a:pt x="14" y="583"/>
                  </a:lnTo>
                  <a:lnTo>
                    <a:pt x="9" y="584"/>
                  </a:lnTo>
                  <a:lnTo>
                    <a:pt x="4" y="586"/>
                  </a:lnTo>
                  <a:lnTo>
                    <a:pt x="2" y="579"/>
                  </a:lnTo>
                  <a:lnTo>
                    <a:pt x="2" y="573"/>
                  </a:lnTo>
                  <a:lnTo>
                    <a:pt x="1" y="567"/>
                  </a:lnTo>
                  <a:lnTo>
                    <a:pt x="1" y="560"/>
                  </a:lnTo>
                  <a:lnTo>
                    <a:pt x="0" y="553"/>
                  </a:lnTo>
                  <a:lnTo>
                    <a:pt x="0" y="545"/>
                  </a:lnTo>
                  <a:lnTo>
                    <a:pt x="0" y="539"/>
                  </a:lnTo>
                  <a:lnTo>
                    <a:pt x="2" y="533"/>
                  </a:lnTo>
                  <a:lnTo>
                    <a:pt x="53" y="526"/>
                  </a:lnTo>
                  <a:lnTo>
                    <a:pt x="106" y="523"/>
                  </a:lnTo>
                  <a:lnTo>
                    <a:pt x="160" y="520"/>
                  </a:lnTo>
                  <a:lnTo>
                    <a:pt x="214" y="517"/>
                  </a:lnTo>
                  <a:lnTo>
                    <a:pt x="267" y="514"/>
                  </a:lnTo>
                  <a:lnTo>
                    <a:pt x="321" y="512"/>
                  </a:lnTo>
                  <a:lnTo>
                    <a:pt x="375" y="508"/>
                  </a:lnTo>
                  <a:lnTo>
                    <a:pt x="428" y="507"/>
                  </a:lnTo>
                  <a:lnTo>
                    <a:pt x="481" y="504"/>
                  </a:lnTo>
                  <a:lnTo>
                    <a:pt x="534" y="501"/>
                  </a:lnTo>
                  <a:lnTo>
                    <a:pt x="587" y="498"/>
                  </a:lnTo>
                  <a:lnTo>
                    <a:pt x="640" y="496"/>
                  </a:lnTo>
                  <a:lnTo>
                    <a:pt x="692" y="490"/>
                  </a:lnTo>
                  <a:lnTo>
                    <a:pt x="745" y="486"/>
                  </a:lnTo>
                  <a:lnTo>
                    <a:pt x="796" y="481"/>
                  </a:lnTo>
                  <a:lnTo>
                    <a:pt x="847" y="476"/>
                  </a:lnTo>
                  <a:lnTo>
                    <a:pt x="841" y="448"/>
                  </a:lnTo>
                  <a:lnTo>
                    <a:pt x="834" y="419"/>
                  </a:lnTo>
                  <a:lnTo>
                    <a:pt x="827" y="390"/>
                  </a:lnTo>
                  <a:lnTo>
                    <a:pt x="818" y="360"/>
                  </a:lnTo>
                  <a:lnTo>
                    <a:pt x="808" y="328"/>
                  </a:lnTo>
                  <a:lnTo>
                    <a:pt x="797" y="298"/>
                  </a:lnTo>
                  <a:lnTo>
                    <a:pt x="787" y="266"/>
                  </a:lnTo>
                  <a:lnTo>
                    <a:pt x="776" y="235"/>
                  </a:lnTo>
                  <a:lnTo>
                    <a:pt x="763" y="203"/>
                  </a:lnTo>
                  <a:lnTo>
                    <a:pt x="752" y="172"/>
                  </a:lnTo>
                  <a:lnTo>
                    <a:pt x="740" y="140"/>
                  </a:lnTo>
                  <a:lnTo>
                    <a:pt x="729" y="110"/>
                  </a:lnTo>
                  <a:lnTo>
                    <a:pt x="718" y="81"/>
                  </a:lnTo>
                  <a:lnTo>
                    <a:pt x="708" y="52"/>
                  </a:lnTo>
                  <a:lnTo>
                    <a:pt x="697" y="24"/>
                  </a:lnTo>
                  <a:lnTo>
                    <a:pt x="690" y="0"/>
                  </a:lnTo>
                  <a:lnTo>
                    <a:pt x="726" y="0"/>
                  </a:lnTo>
                  <a:lnTo>
                    <a:pt x="730" y="9"/>
                  </a:lnTo>
                  <a:lnTo>
                    <a:pt x="739" y="28"/>
                  </a:lnTo>
                  <a:lnTo>
                    <a:pt x="747" y="52"/>
                  </a:lnTo>
                  <a:lnTo>
                    <a:pt x="760" y="84"/>
                  </a:lnTo>
                  <a:lnTo>
                    <a:pt x="772" y="119"/>
                  </a:lnTo>
                  <a:lnTo>
                    <a:pt x="785" y="159"/>
                  </a:lnTo>
                  <a:lnTo>
                    <a:pt x="800" y="201"/>
                  </a:lnTo>
                  <a:lnTo>
                    <a:pt x="815" y="246"/>
                  </a:lnTo>
                  <a:lnTo>
                    <a:pt x="829" y="289"/>
                  </a:lnTo>
                  <a:lnTo>
                    <a:pt x="843" y="333"/>
                  </a:lnTo>
                  <a:lnTo>
                    <a:pt x="854" y="374"/>
                  </a:lnTo>
                  <a:lnTo>
                    <a:pt x="867" y="413"/>
                  </a:lnTo>
                  <a:lnTo>
                    <a:pt x="876" y="447"/>
                  </a:lnTo>
                  <a:lnTo>
                    <a:pt x="884" y="477"/>
                  </a:lnTo>
                  <a:lnTo>
                    <a:pt x="890" y="499"/>
                  </a:lnTo>
                  <a:lnTo>
                    <a:pt x="895" y="516"/>
                  </a:lnTo>
                  <a:close/>
                </a:path>
              </a:pathLst>
            </a:custGeom>
            <a:solidFill>
              <a:srgbClr val="000000"/>
            </a:solidFill>
            <a:ln w="9525">
              <a:noFill/>
              <a:round/>
              <a:headEnd/>
              <a:tailEnd/>
            </a:ln>
          </p:spPr>
          <p:txBody>
            <a:bodyPr/>
            <a:lstStyle/>
            <a:p>
              <a:endParaRPr lang="fr-FR"/>
            </a:p>
          </p:txBody>
        </p:sp>
        <p:sp>
          <p:nvSpPr>
            <p:cNvPr id="480872" name="Freeform 75"/>
            <p:cNvSpPr>
              <a:spLocks/>
            </p:cNvSpPr>
            <p:nvPr/>
          </p:nvSpPr>
          <p:spPr bwMode="auto">
            <a:xfrm>
              <a:off x="1881" y="1237"/>
              <a:ext cx="166" cy="158"/>
            </a:xfrm>
            <a:custGeom>
              <a:avLst/>
              <a:gdLst>
                <a:gd name="T0" fmla="*/ 1 w 1664"/>
                <a:gd name="T1" fmla="*/ 0 h 1586"/>
                <a:gd name="T2" fmla="*/ 1 w 1664"/>
                <a:gd name="T3" fmla="*/ 0 h 1586"/>
                <a:gd name="T4" fmla="*/ 1 w 1664"/>
                <a:gd name="T5" fmla="*/ 0 h 1586"/>
                <a:gd name="T6" fmla="*/ 1 w 1664"/>
                <a:gd name="T7" fmla="*/ 0 h 1586"/>
                <a:gd name="T8" fmla="*/ 1 w 1664"/>
                <a:gd name="T9" fmla="*/ 0 h 1586"/>
                <a:gd name="T10" fmla="*/ 1 w 1664"/>
                <a:gd name="T11" fmla="*/ 0 h 1586"/>
                <a:gd name="T12" fmla="*/ 1 w 1664"/>
                <a:gd name="T13" fmla="*/ 0 h 1586"/>
                <a:gd name="T14" fmla="*/ 1 w 1664"/>
                <a:gd name="T15" fmla="*/ 0 h 1586"/>
                <a:gd name="T16" fmla="*/ 1 w 1664"/>
                <a:gd name="T17" fmla="*/ 0 h 1586"/>
                <a:gd name="T18" fmla="*/ 1 w 1664"/>
                <a:gd name="T19" fmla="*/ 0 h 1586"/>
                <a:gd name="T20" fmla="*/ 1 w 1664"/>
                <a:gd name="T21" fmla="*/ 0 h 1586"/>
                <a:gd name="T22" fmla="*/ 1 w 1664"/>
                <a:gd name="T23" fmla="*/ 0 h 1586"/>
                <a:gd name="T24" fmla="*/ 1 w 1664"/>
                <a:gd name="T25" fmla="*/ 0 h 1586"/>
                <a:gd name="T26" fmla="*/ 1 w 1664"/>
                <a:gd name="T27" fmla="*/ 0 h 1586"/>
                <a:gd name="T28" fmla="*/ 1 w 1664"/>
                <a:gd name="T29" fmla="*/ 0 h 1586"/>
                <a:gd name="T30" fmla="*/ 1 w 1664"/>
                <a:gd name="T31" fmla="*/ 0 h 1586"/>
                <a:gd name="T32" fmla="*/ 1 w 1664"/>
                <a:gd name="T33" fmla="*/ 0 h 1586"/>
                <a:gd name="T34" fmla="*/ 1 w 1664"/>
                <a:gd name="T35" fmla="*/ 0 h 1586"/>
                <a:gd name="T36" fmla="*/ 1 w 1664"/>
                <a:gd name="T37" fmla="*/ 0 h 1586"/>
                <a:gd name="T38" fmla="*/ 0 w 1664"/>
                <a:gd name="T39" fmla="*/ 0 h 1586"/>
                <a:gd name="T40" fmla="*/ 0 w 1664"/>
                <a:gd name="T41" fmla="*/ 0 h 1586"/>
                <a:gd name="T42" fmla="*/ 1 w 1664"/>
                <a:gd name="T43" fmla="*/ 1 h 1586"/>
                <a:gd name="T44" fmla="*/ 1 w 1664"/>
                <a:gd name="T45" fmla="*/ 1 h 1586"/>
                <a:gd name="T46" fmla="*/ 1 w 1664"/>
                <a:gd name="T47" fmla="*/ 1 h 1586"/>
                <a:gd name="T48" fmla="*/ 0 w 1664"/>
                <a:gd name="T49" fmla="*/ 1 h 1586"/>
                <a:gd name="T50" fmla="*/ 0 w 1664"/>
                <a:gd name="T51" fmla="*/ 1 h 1586"/>
                <a:gd name="T52" fmla="*/ 0 w 1664"/>
                <a:gd name="T53" fmla="*/ 1 h 1586"/>
                <a:gd name="T54" fmla="*/ 0 w 1664"/>
                <a:gd name="T55" fmla="*/ 1 h 1586"/>
                <a:gd name="T56" fmla="*/ 0 w 1664"/>
                <a:gd name="T57" fmla="*/ 1 h 1586"/>
                <a:gd name="T58" fmla="*/ 0 w 1664"/>
                <a:gd name="T59" fmla="*/ 1 h 1586"/>
                <a:gd name="T60" fmla="*/ 0 w 1664"/>
                <a:gd name="T61" fmla="*/ 1 h 1586"/>
                <a:gd name="T62" fmla="*/ 0 w 1664"/>
                <a:gd name="T63" fmla="*/ 1 h 1586"/>
                <a:gd name="T64" fmla="*/ 1 w 1664"/>
                <a:gd name="T65" fmla="*/ 1 h 1586"/>
                <a:gd name="T66" fmla="*/ 1 w 1664"/>
                <a:gd name="T67" fmla="*/ 1 h 1586"/>
                <a:gd name="T68" fmla="*/ 1 w 1664"/>
                <a:gd name="T69" fmla="*/ 1 h 1586"/>
                <a:gd name="T70" fmla="*/ 0 w 1664"/>
                <a:gd name="T71" fmla="*/ 1 h 1586"/>
                <a:gd name="T72" fmla="*/ 0 w 1664"/>
                <a:gd name="T73" fmla="*/ 1 h 1586"/>
                <a:gd name="T74" fmla="*/ 0 w 1664"/>
                <a:gd name="T75" fmla="*/ 1 h 1586"/>
                <a:gd name="T76" fmla="*/ 0 w 1664"/>
                <a:gd name="T77" fmla="*/ 1 h 1586"/>
                <a:gd name="T78" fmla="*/ 0 w 1664"/>
                <a:gd name="T79" fmla="*/ 1 h 1586"/>
                <a:gd name="T80" fmla="*/ 0 w 1664"/>
                <a:gd name="T81" fmla="*/ 1 h 1586"/>
                <a:gd name="T82" fmla="*/ 0 w 1664"/>
                <a:gd name="T83" fmla="*/ 1 h 1586"/>
                <a:gd name="T84" fmla="*/ 0 w 1664"/>
                <a:gd name="T85" fmla="*/ 1 h 1586"/>
                <a:gd name="T86" fmla="*/ 0 w 1664"/>
                <a:gd name="T87" fmla="*/ 1 h 1586"/>
                <a:gd name="T88" fmla="*/ 0 w 1664"/>
                <a:gd name="T89" fmla="*/ 1 h 1586"/>
                <a:gd name="T90" fmla="*/ 1 w 1664"/>
                <a:gd name="T91" fmla="*/ 1 h 1586"/>
                <a:gd name="T92" fmla="*/ 1 w 1664"/>
                <a:gd name="T93" fmla="*/ 1 h 1586"/>
                <a:gd name="T94" fmla="*/ 1 w 1664"/>
                <a:gd name="T95" fmla="*/ 1 h 1586"/>
                <a:gd name="T96" fmla="*/ 1 w 1664"/>
                <a:gd name="T97" fmla="*/ 1 h 1586"/>
                <a:gd name="T98" fmla="*/ 1 w 1664"/>
                <a:gd name="T99" fmla="*/ 1 h 1586"/>
                <a:gd name="T100" fmla="*/ 1 w 1664"/>
                <a:gd name="T101" fmla="*/ 1 h 1586"/>
                <a:gd name="T102" fmla="*/ 2 w 1664"/>
                <a:gd name="T103" fmla="*/ 1 h 1586"/>
                <a:gd name="T104" fmla="*/ 1 w 1664"/>
                <a:gd name="T105" fmla="*/ 1 h 1586"/>
                <a:gd name="T106" fmla="*/ 1 w 1664"/>
                <a:gd name="T107" fmla="*/ 1 h 1586"/>
                <a:gd name="T108" fmla="*/ 1 w 1664"/>
                <a:gd name="T109" fmla="*/ 1 h 1586"/>
                <a:gd name="T110" fmla="*/ 0 w 1664"/>
                <a:gd name="T111" fmla="*/ 1 h 1586"/>
                <a:gd name="T112" fmla="*/ 0 w 1664"/>
                <a:gd name="T113" fmla="*/ 1 h 1586"/>
                <a:gd name="T114" fmla="*/ 0 w 1664"/>
                <a:gd name="T115" fmla="*/ 1 h 1586"/>
                <a:gd name="T116" fmla="*/ 0 w 1664"/>
                <a:gd name="T117" fmla="*/ 1 h 1586"/>
                <a:gd name="T118" fmla="*/ 0 w 1664"/>
                <a:gd name="T119" fmla="*/ 1 h 158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64"/>
                <a:gd name="T181" fmla="*/ 0 h 1586"/>
                <a:gd name="T182" fmla="*/ 1664 w 1664"/>
                <a:gd name="T183" fmla="*/ 1586 h 158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64" h="1586">
                  <a:moveTo>
                    <a:pt x="1441" y="0"/>
                  </a:moveTo>
                  <a:lnTo>
                    <a:pt x="1448" y="44"/>
                  </a:lnTo>
                  <a:lnTo>
                    <a:pt x="1388" y="61"/>
                  </a:lnTo>
                  <a:lnTo>
                    <a:pt x="1430" y="77"/>
                  </a:lnTo>
                  <a:lnTo>
                    <a:pt x="1417" y="82"/>
                  </a:lnTo>
                  <a:lnTo>
                    <a:pt x="1406" y="87"/>
                  </a:lnTo>
                  <a:lnTo>
                    <a:pt x="1393" y="92"/>
                  </a:lnTo>
                  <a:lnTo>
                    <a:pt x="1381" y="96"/>
                  </a:lnTo>
                  <a:lnTo>
                    <a:pt x="1368" y="98"/>
                  </a:lnTo>
                  <a:lnTo>
                    <a:pt x="1355" y="100"/>
                  </a:lnTo>
                  <a:lnTo>
                    <a:pt x="1342" y="101"/>
                  </a:lnTo>
                  <a:lnTo>
                    <a:pt x="1329" y="103"/>
                  </a:lnTo>
                  <a:lnTo>
                    <a:pt x="1316" y="103"/>
                  </a:lnTo>
                  <a:lnTo>
                    <a:pt x="1302" y="104"/>
                  </a:lnTo>
                  <a:lnTo>
                    <a:pt x="1289" y="105"/>
                  </a:lnTo>
                  <a:lnTo>
                    <a:pt x="1276" y="106"/>
                  </a:lnTo>
                  <a:lnTo>
                    <a:pt x="1263" y="106"/>
                  </a:lnTo>
                  <a:lnTo>
                    <a:pt x="1250" y="107"/>
                  </a:lnTo>
                  <a:lnTo>
                    <a:pt x="1237" y="109"/>
                  </a:lnTo>
                  <a:lnTo>
                    <a:pt x="1224" y="112"/>
                  </a:lnTo>
                  <a:lnTo>
                    <a:pt x="1232" y="132"/>
                  </a:lnTo>
                  <a:lnTo>
                    <a:pt x="1329" y="154"/>
                  </a:lnTo>
                  <a:lnTo>
                    <a:pt x="1146" y="177"/>
                  </a:lnTo>
                  <a:lnTo>
                    <a:pt x="1124" y="194"/>
                  </a:lnTo>
                  <a:lnTo>
                    <a:pt x="1133" y="196"/>
                  </a:lnTo>
                  <a:lnTo>
                    <a:pt x="1144" y="200"/>
                  </a:lnTo>
                  <a:lnTo>
                    <a:pt x="1154" y="202"/>
                  </a:lnTo>
                  <a:lnTo>
                    <a:pt x="1165" y="205"/>
                  </a:lnTo>
                  <a:lnTo>
                    <a:pt x="1176" y="208"/>
                  </a:lnTo>
                  <a:lnTo>
                    <a:pt x="1186" y="211"/>
                  </a:lnTo>
                  <a:lnTo>
                    <a:pt x="1197" y="214"/>
                  </a:lnTo>
                  <a:lnTo>
                    <a:pt x="1207" y="218"/>
                  </a:lnTo>
                  <a:lnTo>
                    <a:pt x="1217" y="220"/>
                  </a:lnTo>
                  <a:lnTo>
                    <a:pt x="1228" y="223"/>
                  </a:lnTo>
                  <a:lnTo>
                    <a:pt x="1238" y="226"/>
                  </a:lnTo>
                  <a:lnTo>
                    <a:pt x="1250" y="229"/>
                  </a:lnTo>
                  <a:lnTo>
                    <a:pt x="1259" y="232"/>
                  </a:lnTo>
                  <a:lnTo>
                    <a:pt x="1270" y="236"/>
                  </a:lnTo>
                  <a:lnTo>
                    <a:pt x="1281" y="239"/>
                  </a:lnTo>
                  <a:lnTo>
                    <a:pt x="1292" y="242"/>
                  </a:lnTo>
                  <a:lnTo>
                    <a:pt x="1270" y="243"/>
                  </a:lnTo>
                  <a:lnTo>
                    <a:pt x="1250" y="244"/>
                  </a:lnTo>
                  <a:lnTo>
                    <a:pt x="1228" y="244"/>
                  </a:lnTo>
                  <a:lnTo>
                    <a:pt x="1207" y="245"/>
                  </a:lnTo>
                  <a:lnTo>
                    <a:pt x="1186" y="245"/>
                  </a:lnTo>
                  <a:lnTo>
                    <a:pt x="1166" y="245"/>
                  </a:lnTo>
                  <a:lnTo>
                    <a:pt x="1145" y="245"/>
                  </a:lnTo>
                  <a:lnTo>
                    <a:pt x="1125" y="246"/>
                  </a:lnTo>
                  <a:lnTo>
                    <a:pt x="1104" y="246"/>
                  </a:lnTo>
                  <a:lnTo>
                    <a:pt x="1083" y="246"/>
                  </a:lnTo>
                  <a:lnTo>
                    <a:pt x="1062" y="246"/>
                  </a:lnTo>
                  <a:lnTo>
                    <a:pt x="1042" y="247"/>
                  </a:lnTo>
                  <a:lnTo>
                    <a:pt x="1021" y="248"/>
                  </a:lnTo>
                  <a:lnTo>
                    <a:pt x="1001" y="250"/>
                  </a:lnTo>
                  <a:lnTo>
                    <a:pt x="982" y="254"/>
                  </a:lnTo>
                  <a:lnTo>
                    <a:pt x="962" y="258"/>
                  </a:lnTo>
                  <a:lnTo>
                    <a:pt x="967" y="258"/>
                  </a:lnTo>
                  <a:lnTo>
                    <a:pt x="974" y="260"/>
                  </a:lnTo>
                  <a:lnTo>
                    <a:pt x="984" y="262"/>
                  </a:lnTo>
                  <a:lnTo>
                    <a:pt x="996" y="265"/>
                  </a:lnTo>
                  <a:lnTo>
                    <a:pt x="1008" y="268"/>
                  </a:lnTo>
                  <a:lnTo>
                    <a:pt x="1023" y="274"/>
                  </a:lnTo>
                  <a:lnTo>
                    <a:pt x="1038" y="279"/>
                  </a:lnTo>
                  <a:lnTo>
                    <a:pt x="1054" y="285"/>
                  </a:lnTo>
                  <a:lnTo>
                    <a:pt x="1069" y="291"/>
                  </a:lnTo>
                  <a:lnTo>
                    <a:pt x="1083" y="296"/>
                  </a:lnTo>
                  <a:lnTo>
                    <a:pt x="1097" y="301"/>
                  </a:lnTo>
                  <a:lnTo>
                    <a:pt x="1112" y="308"/>
                  </a:lnTo>
                  <a:lnTo>
                    <a:pt x="1124" y="312"/>
                  </a:lnTo>
                  <a:lnTo>
                    <a:pt x="1135" y="317"/>
                  </a:lnTo>
                  <a:lnTo>
                    <a:pt x="1145" y="321"/>
                  </a:lnTo>
                  <a:lnTo>
                    <a:pt x="1153" y="326"/>
                  </a:lnTo>
                  <a:lnTo>
                    <a:pt x="778" y="326"/>
                  </a:lnTo>
                  <a:lnTo>
                    <a:pt x="782" y="332"/>
                  </a:lnTo>
                  <a:lnTo>
                    <a:pt x="791" y="338"/>
                  </a:lnTo>
                  <a:lnTo>
                    <a:pt x="802" y="345"/>
                  </a:lnTo>
                  <a:lnTo>
                    <a:pt x="816" y="352"/>
                  </a:lnTo>
                  <a:lnTo>
                    <a:pt x="831" y="358"/>
                  </a:lnTo>
                  <a:lnTo>
                    <a:pt x="849" y="365"/>
                  </a:lnTo>
                  <a:lnTo>
                    <a:pt x="867" y="371"/>
                  </a:lnTo>
                  <a:lnTo>
                    <a:pt x="887" y="379"/>
                  </a:lnTo>
                  <a:lnTo>
                    <a:pt x="906" y="384"/>
                  </a:lnTo>
                  <a:lnTo>
                    <a:pt x="925" y="390"/>
                  </a:lnTo>
                  <a:lnTo>
                    <a:pt x="943" y="395"/>
                  </a:lnTo>
                  <a:lnTo>
                    <a:pt x="962" y="401"/>
                  </a:lnTo>
                  <a:lnTo>
                    <a:pt x="979" y="405"/>
                  </a:lnTo>
                  <a:lnTo>
                    <a:pt x="995" y="410"/>
                  </a:lnTo>
                  <a:lnTo>
                    <a:pt x="1008" y="415"/>
                  </a:lnTo>
                  <a:lnTo>
                    <a:pt x="1020" y="419"/>
                  </a:lnTo>
                  <a:lnTo>
                    <a:pt x="1000" y="417"/>
                  </a:lnTo>
                  <a:lnTo>
                    <a:pt x="977" y="416"/>
                  </a:lnTo>
                  <a:lnTo>
                    <a:pt x="952" y="413"/>
                  </a:lnTo>
                  <a:lnTo>
                    <a:pt x="925" y="412"/>
                  </a:lnTo>
                  <a:lnTo>
                    <a:pt x="896" y="409"/>
                  </a:lnTo>
                  <a:lnTo>
                    <a:pt x="867" y="408"/>
                  </a:lnTo>
                  <a:lnTo>
                    <a:pt x="836" y="406"/>
                  </a:lnTo>
                  <a:lnTo>
                    <a:pt x="805" y="405"/>
                  </a:lnTo>
                  <a:lnTo>
                    <a:pt x="774" y="403"/>
                  </a:lnTo>
                  <a:lnTo>
                    <a:pt x="743" y="402"/>
                  </a:lnTo>
                  <a:lnTo>
                    <a:pt x="712" y="402"/>
                  </a:lnTo>
                  <a:lnTo>
                    <a:pt x="684" y="403"/>
                  </a:lnTo>
                  <a:lnTo>
                    <a:pt x="657" y="403"/>
                  </a:lnTo>
                  <a:lnTo>
                    <a:pt x="633" y="406"/>
                  </a:lnTo>
                  <a:lnTo>
                    <a:pt x="608" y="408"/>
                  </a:lnTo>
                  <a:lnTo>
                    <a:pt x="590" y="413"/>
                  </a:lnTo>
                  <a:lnTo>
                    <a:pt x="811" y="501"/>
                  </a:lnTo>
                  <a:lnTo>
                    <a:pt x="799" y="502"/>
                  </a:lnTo>
                  <a:lnTo>
                    <a:pt x="784" y="504"/>
                  </a:lnTo>
                  <a:lnTo>
                    <a:pt x="764" y="505"/>
                  </a:lnTo>
                  <a:lnTo>
                    <a:pt x="741" y="506"/>
                  </a:lnTo>
                  <a:lnTo>
                    <a:pt x="713" y="506"/>
                  </a:lnTo>
                  <a:lnTo>
                    <a:pt x="685" y="507"/>
                  </a:lnTo>
                  <a:lnTo>
                    <a:pt x="654" y="508"/>
                  </a:lnTo>
                  <a:lnTo>
                    <a:pt x="623" y="509"/>
                  </a:lnTo>
                  <a:lnTo>
                    <a:pt x="591" y="508"/>
                  </a:lnTo>
                  <a:lnTo>
                    <a:pt x="560" y="508"/>
                  </a:lnTo>
                  <a:lnTo>
                    <a:pt x="529" y="507"/>
                  </a:lnTo>
                  <a:lnTo>
                    <a:pt x="501" y="507"/>
                  </a:lnTo>
                  <a:lnTo>
                    <a:pt x="475" y="506"/>
                  </a:lnTo>
                  <a:lnTo>
                    <a:pt x="452" y="505"/>
                  </a:lnTo>
                  <a:lnTo>
                    <a:pt x="433" y="504"/>
                  </a:lnTo>
                  <a:lnTo>
                    <a:pt x="419" y="504"/>
                  </a:lnTo>
                  <a:lnTo>
                    <a:pt x="424" y="524"/>
                  </a:lnTo>
                  <a:lnTo>
                    <a:pt x="442" y="527"/>
                  </a:lnTo>
                  <a:lnTo>
                    <a:pt x="461" y="530"/>
                  </a:lnTo>
                  <a:lnTo>
                    <a:pt x="480" y="533"/>
                  </a:lnTo>
                  <a:lnTo>
                    <a:pt x="499" y="537"/>
                  </a:lnTo>
                  <a:lnTo>
                    <a:pt x="518" y="541"/>
                  </a:lnTo>
                  <a:lnTo>
                    <a:pt x="537" y="545"/>
                  </a:lnTo>
                  <a:lnTo>
                    <a:pt x="556" y="549"/>
                  </a:lnTo>
                  <a:lnTo>
                    <a:pt x="575" y="554"/>
                  </a:lnTo>
                  <a:lnTo>
                    <a:pt x="593" y="559"/>
                  </a:lnTo>
                  <a:lnTo>
                    <a:pt x="612" y="564"/>
                  </a:lnTo>
                  <a:lnTo>
                    <a:pt x="632" y="568"/>
                  </a:lnTo>
                  <a:lnTo>
                    <a:pt x="650" y="574"/>
                  </a:lnTo>
                  <a:lnTo>
                    <a:pt x="668" y="581"/>
                  </a:lnTo>
                  <a:lnTo>
                    <a:pt x="686" y="587"/>
                  </a:lnTo>
                  <a:lnTo>
                    <a:pt x="704" y="594"/>
                  </a:lnTo>
                  <a:lnTo>
                    <a:pt x="723" y="602"/>
                  </a:lnTo>
                  <a:lnTo>
                    <a:pt x="697" y="602"/>
                  </a:lnTo>
                  <a:lnTo>
                    <a:pt x="673" y="602"/>
                  </a:lnTo>
                  <a:lnTo>
                    <a:pt x="645" y="601"/>
                  </a:lnTo>
                  <a:lnTo>
                    <a:pt x="618" y="601"/>
                  </a:lnTo>
                  <a:lnTo>
                    <a:pt x="589" y="599"/>
                  </a:lnTo>
                  <a:lnTo>
                    <a:pt x="559" y="598"/>
                  </a:lnTo>
                  <a:lnTo>
                    <a:pt x="530" y="596"/>
                  </a:lnTo>
                  <a:lnTo>
                    <a:pt x="500" y="595"/>
                  </a:lnTo>
                  <a:lnTo>
                    <a:pt x="468" y="591"/>
                  </a:lnTo>
                  <a:lnTo>
                    <a:pt x="439" y="588"/>
                  </a:lnTo>
                  <a:lnTo>
                    <a:pt x="409" y="585"/>
                  </a:lnTo>
                  <a:lnTo>
                    <a:pt x="380" y="582"/>
                  </a:lnTo>
                  <a:lnTo>
                    <a:pt x="352" y="578"/>
                  </a:lnTo>
                  <a:lnTo>
                    <a:pt x="327" y="574"/>
                  </a:lnTo>
                  <a:lnTo>
                    <a:pt x="302" y="570"/>
                  </a:lnTo>
                  <a:lnTo>
                    <a:pt x="280" y="567"/>
                  </a:lnTo>
                  <a:lnTo>
                    <a:pt x="280" y="587"/>
                  </a:lnTo>
                  <a:lnTo>
                    <a:pt x="300" y="592"/>
                  </a:lnTo>
                  <a:lnTo>
                    <a:pt x="319" y="598"/>
                  </a:lnTo>
                  <a:lnTo>
                    <a:pt x="338" y="602"/>
                  </a:lnTo>
                  <a:lnTo>
                    <a:pt x="358" y="607"/>
                  </a:lnTo>
                  <a:lnTo>
                    <a:pt x="378" y="612"/>
                  </a:lnTo>
                  <a:lnTo>
                    <a:pt x="398" y="616"/>
                  </a:lnTo>
                  <a:lnTo>
                    <a:pt x="418" y="620"/>
                  </a:lnTo>
                  <a:lnTo>
                    <a:pt x="440" y="624"/>
                  </a:lnTo>
                  <a:lnTo>
                    <a:pt x="459" y="626"/>
                  </a:lnTo>
                  <a:lnTo>
                    <a:pt x="480" y="630"/>
                  </a:lnTo>
                  <a:lnTo>
                    <a:pt x="500" y="632"/>
                  </a:lnTo>
                  <a:lnTo>
                    <a:pt x="521" y="635"/>
                  </a:lnTo>
                  <a:lnTo>
                    <a:pt x="540" y="637"/>
                  </a:lnTo>
                  <a:lnTo>
                    <a:pt x="562" y="639"/>
                  </a:lnTo>
                  <a:lnTo>
                    <a:pt x="582" y="641"/>
                  </a:lnTo>
                  <a:lnTo>
                    <a:pt x="603" y="644"/>
                  </a:lnTo>
                  <a:lnTo>
                    <a:pt x="574" y="646"/>
                  </a:lnTo>
                  <a:lnTo>
                    <a:pt x="546" y="650"/>
                  </a:lnTo>
                  <a:lnTo>
                    <a:pt x="517" y="653"/>
                  </a:lnTo>
                  <a:lnTo>
                    <a:pt x="488" y="656"/>
                  </a:lnTo>
                  <a:lnTo>
                    <a:pt x="459" y="658"/>
                  </a:lnTo>
                  <a:lnTo>
                    <a:pt x="429" y="660"/>
                  </a:lnTo>
                  <a:lnTo>
                    <a:pt x="399" y="662"/>
                  </a:lnTo>
                  <a:lnTo>
                    <a:pt x="371" y="666"/>
                  </a:lnTo>
                  <a:lnTo>
                    <a:pt x="341" y="667"/>
                  </a:lnTo>
                  <a:lnTo>
                    <a:pt x="311" y="669"/>
                  </a:lnTo>
                  <a:lnTo>
                    <a:pt x="282" y="670"/>
                  </a:lnTo>
                  <a:lnTo>
                    <a:pt x="253" y="673"/>
                  </a:lnTo>
                  <a:lnTo>
                    <a:pt x="224" y="674"/>
                  </a:lnTo>
                  <a:lnTo>
                    <a:pt x="196" y="676"/>
                  </a:lnTo>
                  <a:lnTo>
                    <a:pt x="168" y="677"/>
                  </a:lnTo>
                  <a:lnTo>
                    <a:pt x="142" y="680"/>
                  </a:lnTo>
                  <a:lnTo>
                    <a:pt x="149" y="681"/>
                  </a:lnTo>
                  <a:lnTo>
                    <a:pt x="171" y="685"/>
                  </a:lnTo>
                  <a:lnTo>
                    <a:pt x="205" y="688"/>
                  </a:lnTo>
                  <a:lnTo>
                    <a:pt x="252" y="692"/>
                  </a:lnTo>
                  <a:lnTo>
                    <a:pt x="306" y="695"/>
                  </a:lnTo>
                  <a:lnTo>
                    <a:pt x="369" y="700"/>
                  </a:lnTo>
                  <a:lnTo>
                    <a:pt x="435" y="705"/>
                  </a:lnTo>
                  <a:lnTo>
                    <a:pt x="506" y="711"/>
                  </a:lnTo>
                  <a:lnTo>
                    <a:pt x="579" y="715"/>
                  </a:lnTo>
                  <a:lnTo>
                    <a:pt x="650" y="720"/>
                  </a:lnTo>
                  <a:lnTo>
                    <a:pt x="720" y="724"/>
                  </a:lnTo>
                  <a:lnTo>
                    <a:pt x="786" y="729"/>
                  </a:lnTo>
                  <a:lnTo>
                    <a:pt x="847" y="732"/>
                  </a:lnTo>
                  <a:lnTo>
                    <a:pt x="901" y="736"/>
                  </a:lnTo>
                  <a:lnTo>
                    <a:pt x="944" y="740"/>
                  </a:lnTo>
                  <a:lnTo>
                    <a:pt x="979" y="743"/>
                  </a:lnTo>
                  <a:lnTo>
                    <a:pt x="965" y="788"/>
                  </a:lnTo>
                  <a:lnTo>
                    <a:pt x="916" y="782"/>
                  </a:lnTo>
                  <a:lnTo>
                    <a:pt x="867" y="778"/>
                  </a:lnTo>
                  <a:lnTo>
                    <a:pt x="817" y="775"/>
                  </a:lnTo>
                  <a:lnTo>
                    <a:pt x="767" y="771"/>
                  </a:lnTo>
                  <a:lnTo>
                    <a:pt x="716" y="767"/>
                  </a:lnTo>
                  <a:lnTo>
                    <a:pt x="665" y="764"/>
                  </a:lnTo>
                  <a:lnTo>
                    <a:pt x="616" y="762"/>
                  </a:lnTo>
                  <a:lnTo>
                    <a:pt x="565" y="761"/>
                  </a:lnTo>
                  <a:lnTo>
                    <a:pt x="513" y="758"/>
                  </a:lnTo>
                  <a:lnTo>
                    <a:pt x="461" y="756"/>
                  </a:lnTo>
                  <a:lnTo>
                    <a:pt x="410" y="753"/>
                  </a:lnTo>
                  <a:lnTo>
                    <a:pt x="360" y="752"/>
                  </a:lnTo>
                  <a:lnTo>
                    <a:pt x="309" y="750"/>
                  </a:lnTo>
                  <a:lnTo>
                    <a:pt x="259" y="748"/>
                  </a:lnTo>
                  <a:lnTo>
                    <a:pt x="209" y="746"/>
                  </a:lnTo>
                  <a:lnTo>
                    <a:pt x="162" y="745"/>
                  </a:lnTo>
                  <a:lnTo>
                    <a:pt x="162" y="751"/>
                  </a:lnTo>
                  <a:lnTo>
                    <a:pt x="168" y="760"/>
                  </a:lnTo>
                  <a:lnTo>
                    <a:pt x="177" y="766"/>
                  </a:lnTo>
                  <a:lnTo>
                    <a:pt x="189" y="775"/>
                  </a:lnTo>
                  <a:lnTo>
                    <a:pt x="203" y="782"/>
                  </a:lnTo>
                  <a:lnTo>
                    <a:pt x="220" y="789"/>
                  </a:lnTo>
                  <a:lnTo>
                    <a:pt x="237" y="797"/>
                  </a:lnTo>
                  <a:lnTo>
                    <a:pt x="256" y="804"/>
                  </a:lnTo>
                  <a:lnTo>
                    <a:pt x="273" y="810"/>
                  </a:lnTo>
                  <a:lnTo>
                    <a:pt x="290" y="816"/>
                  </a:lnTo>
                  <a:lnTo>
                    <a:pt x="306" y="821"/>
                  </a:lnTo>
                  <a:lnTo>
                    <a:pt x="322" y="828"/>
                  </a:lnTo>
                  <a:lnTo>
                    <a:pt x="335" y="832"/>
                  </a:lnTo>
                  <a:lnTo>
                    <a:pt x="344" y="837"/>
                  </a:lnTo>
                  <a:lnTo>
                    <a:pt x="350" y="840"/>
                  </a:lnTo>
                  <a:lnTo>
                    <a:pt x="354" y="843"/>
                  </a:lnTo>
                  <a:lnTo>
                    <a:pt x="273" y="851"/>
                  </a:lnTo>
                  <a:lnTo>
                    <a:pt x="275" y="876"/>
                  </a:lnTo>
                  <a:lnTo>
                    <a:pt x="394" y="924"/>
                  </a:lnTo>
                  <a:lnTo>
                    <a:pt x="339" y="944"/>
                  </a:lnTo>
                  <a:lnTo>
                    <a:pt x="348" y="953"/>
                  </a:lnTo>
                  <a:lnTo>
                    <a:pt x="358" y="962"/>
                  </a:lnTo>
                  <a:lnTo>
                    <a:pt x="366" y="969"/>
                  </a:lnTo>
                  <a:lnTo>
                    <a:pt x="376" y="977"/>
                  </a:lnTo>
                  <a:lnTo>
                    <a:pt x="383" y="982"/>
                  </a:lnTo>
                  <a:lnTo>
                    <a:pt x="393" y="989"/>
                  </a:lnTo>
                  <a:lnTo>
                    <a:pt x="400" y="994"/>
                  </a:lnTo>
                  <a:lnTo>
                    <a:pt x="410" y="999"/>
                  </a:lnTo>
                  <a:lnTo>
                    <a:pt x="418" y="1002"/>
                  </a:lnTo>
                  <a:lnTo>
                    <a:pt x="427" y="1007"/>
                  </a:lnTo>
                  <a:lnTo>
                    <a:pt x="436" y="1011"/>
                  </a:lnTo>
                  <a:lnTo>
                    <a:pt x="447" y="1015"/>
                  </a:lnTo>
                  <a:lnTo>
                    <a:pt x="457" y="1019"/>
                  </a:lnTo>
                  <a:lnTo>
                    <a:pt x="469" y="1023"/>
                  </a:lnTo>
                  <a:lnTo>
                    <a:pt x="481" y="1028"/>
                  </a:lnTo>
                  <a:lnTo>
                    <a:pt x="495" y="1034"/>
                  </a:lnTo>
                  <a:lnTo>
                    <a:pt x="436" y="1057"/>
                  </a:lnTo>
                  <a:lnTo>
                    <a:pt x="443" y="1065"/>
                  </a:lnTo>
                  <a:lnTo>
                    <a:pt x="451" y="1072"/>
                  </a:lnTo>
                  <a:lnTo>
                    <a:pt x="459" y="1079"/>
                  </a:lnTo>
                  <a:lnTo>
                    <a:pt x="467" y="1086"/>
                  </a:lnTo>
                  <a:lnTo>
                    <a:pt x="476" y="1091"/>
                  </a:lnTo>
                  <a:lnTo>
                    <a:pt x="484" y="1097"/>
                  </a:lnTo>
                  <a:lnTo>
                    <a:pt x="493" y="1102"/>
                  </a:lnTo>
                  <a:lnTo>
                    <a:pt x="502" y="1108"/>
                  </a:lnTo>
                  <a:lnTo>
                    <a:pt x="511" y="1112"/>
                  </a:lnTo>
                  <a:lnTo>
                    <a:pt x="520" y="1118"/>
                  </a:lnTo>
                  <a:lnTo>
                    <a:pt x="529" y="1122"/>
                  </a:lnTo>
                  <a:lnTo>
                    <a:pt x="538" y="1128"/>
                  </a:lnTo>
                  <a:lnTo>
                    <a:pt x="547" y="1134"/>
                  </a:lnTo>
                  <a:lnTo>
                    <a:pt x="556" y="1139"/>
                  </a:lnTo>
                  <a:lnTo>
                    <a:pt x="566" y="1145"/>
                  </a:lnTo>
                  <a:lnTo>
                    <a:pt x="575" y="1153"/>
                  </a:lnTo>
                  <a:lnTo>
                    <a:pt x="530" y="1178"/>
                  </a:lnTo>
                  <a:lnTo>
                    <a:pt x="568" y="1228"/>
                  </a:lnTo>
                  <a:lnTo>
                    <a:pt x="644" y="1264"/>
                  </a:lnTo>
                  <a:lnTo>
                    <a:pt x="605" y="1281"/>
                  </a:lnTo>
                  <a:lnTo>
                    <a:pt x="607" y="1292"/>
                  </a:lnTo>
                  <a:lnTo>
                    <a:pt x="614" y="1307"/>
                  </a:lnTo>
                  <a:lnTo>
                    <a:pt x="621" y="1322"/>
                  </a:lnTo>
                  <a:lnTo>
                    <a:pt x="629" y="1338"/>
                  </a:lnTo>
                  <a:lnTo>
                    <a:pt x="639" y="1354"/>
                  </a:lnTo>
                  <a:lnTo>
                    <a:pt x="650" y="1371"/>
                  </a:lnTo>
                  <a:lnTo>
                    <a:pt x="660" y="1387"/>
                  </a:lnTo>
                  <a:lnTo>
                    <a:pt x="672" y="1405"/>
                  </a:lnTo>
                  <a:lnTo>
                    <a:pt x="682" y="1421"/>
                  </a:lnTo>
                  <a:lnTo>
                    <a:pt x="694" y="1438"/>
                  </a:lnTo>
                  <a:lnTo>
                    <a:pt x="705" y="1453"/>
                  </a:lnTo>
                  <a:lnTo>
                    <a:pt x="716" y="1469"/>
                  </a:lnTo>
                  <a:lnTo>
                    <a:pt x="726" y="1484"/>
                  </a:lnTo>
                  <a:lnTo>
                    <a:pt x="735" y="1498"/>
                  </a:lnTo>
                  <a:lnTo>
                    <a:pt x="744" y="1511"/>
                  </a:lnTo>
                  <a:lnTo>
                    <a:pt x="752" y="1522"/>
                  </a:lnTo>
                  <a:lnTo>
                    <a:pt x="803" y="1493"/>
                  </a:lnTo>
                  <a:lnTo>
                    <a:pt x="856" y="1465"/>
                  </a:lnTo>
                  <a:lnTo>
                    <a:pt x="909" y="1436"/>
                  </a:lnTo>
                  <a:lnTo>
                    <a:pt x="964" y="1411"/>
                  </a:lnTo>
                  <a:lnTo>
                    <a:pt x="1018" y="1385"/>
                  </a:lnTo>
                  <a:lnTo>
                    <a:pt x="1074" y="1359"/>
                  </a:lnTo>
                  <a:lnTo>
                    <a:pt x="1131" y="1335"/>
                  </a:lnTo>
                  <a:lnTo>
                    <a:pt x="1188" y="1312"/>
                  </a:lnTo>
                  <a:lnTo>
                    <a:pt x="1245" y="1287"/>
                  </a:lnTo>
                  <a:lnTo>
                    <a:pt x="1301" y="1265"/>
                  </a:lnTo>
                  <a:lnTo>
                    <a:pt x="1358" y="1243"/>
                  </a:lnTo>
                  <a:lnTo>
                    <a:pt x="1415" y="1222"/>
                  </a:lnTo>
                  <a:lnTo>
                    <a:pt x="1472" y="1199"/>
                  </a:lnTo>
                  <a:lnTo>
                    <a:pt x="1528" y="1179"/>
                  </a:lnTo>
                  <a:lnTo>
                    <a:pt x="1583" y="1159"/>
                  </a:lnTo>
                  <a:lnTo>
                    <a:pt x="1638" y="1140"/>
                  </a:lnTo>
                  <a:lnTo>
                    <a:pt x="1664" y="1178"/>
                  </a:lnTo>
                  <a:lnTo>
                    <a:pt x="1605" y="1198"/>
                  </a:lnTo>
                  <a:lnTo>
                    <a:pt x="1547" y="1222"/>
                  </a:lnTo>
                  <a:lnTo>
                    <a:pt x="1487" y="1244"/>
                  </a:lnTo>
                  <a:lnTo>
                    <a:pt x="1429" y="1268"/>
                  </a:lnTo>
                  <a:lnTo>
                    <a:pt x="1369" y="1291"/>
                  </a:lnTo>
                  <a:lnTo>
                    <a:pt x="1309" y="1316"/>
                  </a:lnTo>
                  <a:lnTo>
                    <a:pt x="1250" y="1341"/>
                  </a:lnTo>
                  <a:lnTo>
                    <a:pt x="1190" y="1368"/>
                  </a:lnTo>
                  <a:lnTo>
                    <a:pt x="1130" y="1393"/>
                  </a:lnTo>
                  <a:lnTo>
                    <a:pt x="1071" y="1420"/>
                  </a:lnTo>
                  <a:lnTo>
                    <a:pt x="1011" y="1446"/>
                  </a:lnTo>
                  <a:lnTo>
                    <a:pt x="954" y="1474"/>
                  </a:lnTo>
                  <a:lnTo>
                    <a:pt x="897" y="1500"/>
                  </a:lnTo>
                  <a:lnTo>
                    <a:pt x="840" y="1529"/>
                  </a:lnTo>
                  <a:lnTo>
                    <a:pt x="784" y="1557"/>
                  </a:lnTo>
                  <a:lnTo>
                    <a:pt x="730" y="1586"/>
                  </a:lnTo>
                  <a:lnTo>
                    <a:pt x="697" y="1540"/>
                  </a:lnTo>
                  <a:lnTo>
                    <a:pt x="665" y="1496"/>
                  </a:lnTo>
                  <a:lnTo>
                    <a:pt x="634" y="1450"/>
                  </a:lnTo>
                  <a:lnTo>
                    <a:pt x="603" y="1405"/>
                  </a:lnTo>
                  <a:lnTo>
                    <a:pt x="571" y="1357"/>
                  </a:lnTo>
                  <a:lnTo>
                    <a:pt x="539" y="1310"/>
                  </a:lnTo>
                  <a:lnTo>
                    <a:pt x="506" y="1264"/>
                  </a:lnTo>
                  <a:lnTo>
                    <a:pt x="475" y="1219"/>
                  </a:lnTo>
                  <a:lnTo>
                    <a:pt x="441" y="1173"/>
                  </a:lnTo>
                  <a:lnTo>
                    <a:pt x="407" y="1128"/>
                  </a:lnTo>
                  <a:lnTo>
                    <a:pt x="371" y="1084"/>
                  </a:lnTo>
                  <a:lnTo>
                    <a:pt x="336" y="1043"/>
                  </a:lnTo>
                  <a:lnTo>
                    <a:pt x="297" y="1000"/>
                  </a:lnTo>
                  <a:lnTo>
                    <a:pt x="259" y="962"/>
                  </a:lnTo>
                  <a:lnTo>
                    <a:pt x="220" y="925"/>
                  </a:lnTo>
                  <a:lnTo>
                    <a:pt x="180" y="891"/>
                  </a:lnTo>
                  <a:lnTo>
                    <a:pt x="41" y="902"/>
                  </a:lnTo>
                  <a:lnTo>
                    <a:pt x="26" y="866"/>
                  </a:lnTo>
                  <a:lnTo>
                    <a:pt x="137" y="843"/>
                  </a:lnTo>
                  <a:lnTo>
                    <a:pt x="125" y="831"/>
                  </a:lnTo>
                  <a:lnTo>
                    <a:pt x="115" y="818"/>
                  </a:lnTo>
                  <a:lnTo>
                    <a:pt x="105" y="805"/>
                  </a:lnTo>
                  <a:lnTo>
                    <a:pt x="96" y="794"/>
                  </a:lnTo>
                  <a:lnTo>
                    <a:pt x="86" y="780"/>
                  </a:lnTo>
                  <a:lnTo>
                    <a:pt x="79" y="766"/>
                  </a:lnTo>
                  <a:lnTo>
                    <a:pt x="70" y="752"/>
                  </a:lnTo>
                  <a:lnTo>
                    <a:pt x="64" y="740"/>
                  </a:lnTo>
                  <a:lnTo>
                    <a:pt x="56" y="725"/>
                  </a:lnTo>
                  <a:lnTo>
                    <a:pt x="48" y="711"/>
                  </a:lnTo>
                  <a:lnTo>
                    <a:pt x="40" y="696"/>
                  </a:lnTo>
                  <a:lnTo>
                    <a:pt x="32" y="684"/>
                  </a:lnTo>
                  <a:lnTo>
                    <a:pt x="24" y="669"/>
                  </a:lnTo>
                  <a:lnTo>
                    <a:pt x="16" y="655"/>
                  </a:lnTo>
                  <a:lnTo>
                    <a:pt x="8" y="642"/>
                  </a:lnTo>
                  <a:lnTo>
                    <a:pt x="0" y="630"/>
                  </a:lnTo>
                  <a:lnTo>
                    <a:pt x="1441" y="0"/>
                  </a:lnTo>
                  <a:close/>
                </a:path>
              </a:pathLst>
            </a:custGeom>
            <a:solidFill>
              <a:srgbClr val="000000"/>
            </a:solidFill>
            <a:ln w="9525">
              <a:noFill/>
              <a:round/>
              <a:headEnd/>
              <a:tailEnd/>
            </a:ln>
          </p:spPr>
          <p:txBody>
            <a:bodyPr/>
            <a:lstStyle/>
            <a:p>
              <a:endParaRPr lang="fr-FR"/>
            </a:p>
          </p:txBody>
        </p:sp>
        <p:sp>
          <p:nvSpPr>
            <p:cNvPr id="480873" name="Freeform 76"/>
            <p:cNvSpPr>
              <a:spLocks/>
            </p:cNvSpPr>
            <p:nvPr/>
          </p:nvSpPr>
          <p:spPr bwMode="auto">
            <a:xfrm>
              <a:off x="2023" y="1365"/>
              <a:ext cx="38" cy="7"/>
            </a:xfrm>
            <a:custGeom>
              <a:avLst/>
              <a:gdLst>
                <a:gd name="T0" fmla="*/ 0 w 388"/>
                <a:gd name="T1" fmla="*/ 0 h 73"/>
                <a:gd name="T2" fmla="*/ 0 w 388"/>
                <a:gd name="T3" fmla="*/ 0 h 73"/>
                <a:gd name="T4" fmla="*/ 0 w 388"/>
                <a:gd name="T5" fmla="*/ 0 h 73"/>
                <a:gd name="T6" fmla="*/ 0 w 388"/>
                <a:gd name="T7" fmla="*/ 0 h 73"/>
                <a:gd name="T8" fmla="*/ 0 w 388"/>
                <a:gd name="T9" fmla="*/ 0 h 73"/>
                <a:gd name="T10" fmla="*/ 0 w 388"/>
                <a:gd name="T11" fmla="*/ 0 h 73"/>
                <a:gd name="T12" fmla="*/ 0 w 388"/>
                <a:gd name="T13" fmla="*/ 0 h 73"/>
                <a:gd name="T14" fmla="*/ 0 w 388"/>
                <a:gd name="T15" fmla="*/ 0 h 73"/>
                <a:gd name="T16" fmla="*/ 0 w 388"/>
                <a:gd name="T17" fmla="*/ 0 h 73"/>
                <a:gd name="T18" fmla="*/ 0 w 388"/>
                <a:gd name="T19" fmla="*/ 0 h 73"/>
                <a:gd name="T20" fmla="*/ 0 w 388"/>
                <a:gd name="T21" fmla="*/ 0 h 73"/>
                <a:gd name="T22" fmla="*/ 0 w 388"/>
                <a:gd name="T23" fmla="*/ 0 h 73"/>
                <a:gd name="T24" fmla="*/ 0 w 388"/>
                <a:gd name="T25" fmla="*/ 0 h 73"/>
                <a:gd name="T26" fmla="*/ 0 w 388"/>
                <a:gd name="T27" fmla="*/ 0 h 73"/>
                <a:gd name="T28" fmla="*/ 0 w 388"/>
                <a:gd name="T29" fmla="*/ 0 h 73"/>
                <a:gd name="T30" fmla="*/ 0 w 388"/>
                <a:gd name="T31" fmla="*/ 0 h 73"/>
                <a:gd name="T32" fmla="*/ 0 w 388"/>
                <a:gd name="T33" fmla="*/ 0 h 73"/>
                <a:gd name="T34" fmla="*/ 0 w 388"/>
                <a:gd name="T35" fmla="*/ 0 h 73"/>
                <a:gd name="T36" fmla="*/ 0 w 388"/>
                <a:gd name="T37" fmla="*/ 0 h 73"/>
                <a:gd name="T38" fmla="*/ 0 w 388"/>
                <a:gd name="T39" fmla="*/ 0 h 73"/>
                <a:gd name="T40" fmla="*/ 0 w 388"/>
                <a:gd name="T41" fmla="*/ 0 h 73"/>
                <a:gd name="T42" fmla="*/ 0 w 388"/>
                <a:gd name="T43" fmla="*/ 0 h 73"/>
                <a:gd name="T44" fmla="*/ 0 w 388"/>
                <a:gd name="T45" fmla="*/ 0 h 73"/>
                <a:gd name="T46" fmla="*/ 0 w 388"/>
                <a:gd name="T47" fmla="*/ 0 h 73"/>
                <a:gd name="T48" fmla="*/ 0 w 388"/>
                <a:gd name="T49" fmla="*/ 0 h 73"/>
                <a:gd name="T50" fmla="*/ 0 w 388"/>
                <a:gd name="T51" fmla="*/ 0 h 73"/>
                <a:gd name="T52" fmla="*/ 0 w 388"/>
                <a:gd name="T53" fmla="*/ 0 h 73"/>
                <a:gd name="T54" fmla="*/ 0 w 388"/>
                <a:gd name="T55" fmla="*/ 0 h 73"/>
                <a:gd name="T56" fmla="*/ 0 w 388"/>
                <a:gd name="T57" fmla="*/ 0 h 73"/>
                <a:gd name="T58" fmla="*/ 0 w 388"/>
                <a:gd name="T59" fmla="*/ 0 h 73"/>
                <a:gd name="T60" fmla="*/ 0 w 388"/>
                <a:gd name="T61" fmla="*/ 0 h 73"/>
                <a:gd name="T62" fmla="*/ 0 w 388"/>
                <a:gd name="T63" fmla="*/ 0 h 73"/>
                <a:gd name="T64" fmla="*/ 0 w 388"/>
                <a:gd name="T65" fmla="*/ 0 h 73"/>
                <a:gd name="T66" fmla="*/ 0 w 388"/>
                <a:gd name="T67" fmla="*/ 0 h 73"/>
                <a:gd name="T68" fmla="*/ 0 w 388"/>
                <a:gd name="T69" fmla="*/ 0 h 7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88"/>
                <a:gd name="T106" fmla="*/ 0 h 73"/>
                <a:gd name="T107" fmla="*/ 388 w 388"/>
                <a:gd name="T108" fmla="*/ 73 h 7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88" h="73">
                  <a:moveTo>
                    <a:pt x="388" y="25"/>
                  </a:moveTo>
                  <a:lnTo>
                    <a:pt x="374" y="31"/>
                  </a:lnTo>
                  <a:lnTo>
                    <a:pt x="358" y="36"/>
                  </a:lnTo>
                  <a:lnTo>
                    <a:pt x="337" y="40"/>
                  </a:lnTo>
                  <a:lnTo>
                    <a:pt x="313" y="45"/>
                  </a:lnTo>
                  <a:lnTo>
                    <a:pt x="286" y="49"/>
                  </a:lnTo>
                  <a:lnTo>
                    <a:pt x="257" y="53"/>
                  </a:lnTo>
                  <a:lnTo>
                    <a:pt x="227" y="56"/>
                  </a:lnTo>
                  <a:lnTo>
                    <a:pt x="199" y="60"/>
                  </a:lnTo>
                  <a:lnTo>
                    <a:pt x="167" y="62"/>
                  </a:lnTo>
                  <a:lnTo>
                    <a:pt x="137" y="64"/>
                  </a:lnTo>
                  <a:lnTo>
                    <a:pt x="108" y="67"/>
                  </a:lnTo>
                  <a:lnTo>
                    <a:pt x="81" y="69"/>
                  </a:lnTo>
                  <a:lnTo>
                    <a:pt x="56" y="70"/>
                  </a:lnTo>
                  <a:lnTo>
                    <a:pt x="34" y="71"/>
                  </a:lnTo>
                  <a:lnTo>
                    <a:pt x="16" y="72"/>
                  </a:lnTo>
                  <a:lnTo>
                    <a:pt x="4" y="73"/>
                  </a:lnTo>
                  <a:lnTo>
                    <a:pt x="0" y="65"/>
                  </a:lnTo>
                  <a:lnTo>
                    <a:pt x="12" y="60"/>
                  </a:lnTo>
                  <a:lnTo>
                    <a:pt x="31" y="55"/>
                  </a:lnTo>
                  <a:lnTo>
                    <a:pt x="53" y="47"/>
                  </a:lnTo>
                  <a:lnTo>
                    <a:pt x="81" y="41"/>
                  </a:lnTo>
                  <a:lnTo>
                    <a:pt x="110" y="33"/>
                  </a:lnTo>
                  <a:lnTo>
                    <a:pt x="142" y="26"/>
                  </a:lnTo>
                  <a:lnTo>
                    <a:pt x="175" y="19"/>
                  </a:lnTo>
                  <a:lnTo>
                    <a:pt x="209" y="14"/>
                  </a:lnTo>
                  <a:lnTo>
                    <a:pt x="241" y="7"/>
                  </a:lnTo>
                  <a:lnTo>
                    <a:pt x="273" y="3"/>
                  </a:lnTo>
                  <a:lnTo>
                    <a:pt x="302" y="0"/>
                  </a:lnTo>
                  <a:lnTo>
                    <a:pt x="329" y="1"/>
                  </a:lnTo>
                  <a:lnTo>
                    <a:pt x="350" y="2"/>
                  </a:lnTo>
                  <a:lnTo>
                    <a:pt x="370" y="6"/>
                  </a:lnTo>
                  <a:lnTo>
                    <a:pt x="381" y="14"/>
                  </a:lnTo>
                  <a:lnTo>
                    <a:pt x="388" y="25"/>
                  </a:lnTo>
                  <a:close/>
                </a:path>
              </a:pathLst>
            </a:custGeom>
            <a:solidFill>
              <a:srgbClr val="000000"/>
            </a:solidFill>
            <a:ln w="9525">
              <a:noFill/>
              <a:round/>
              <a:headEnd/>
              <a:tailEnd/>
            </a:ln>
          </p:spPr>
          <p:txBody>
            <a:bodyPr/>
            <a:lstStyle/>
            <a:p>
              <a:endParaRPr lang="fr-FR"/>
            </a:p>
          </p:txBody>
        </p:sp>
        <p:sp>
          <p:nvSpPr>
            <p:cNvPr id="480874" name="Freeform 77"/>
            <p:cNvSpPr>
              <a:spLocks/>
            </p:cNvSpPr>
            <p:nvPr/>
          </p:nvSpPr>
          <p:spPr bwMode="auto">
            <a:xfrm>
              <a:off x="2006" y="1377"/>
              <a:ext cx="59" cy="8"/>
            </a:xfrm>
            <a:custGeom>
              <a:avLst/>
              <a:gdLst>
                <a:gd name="T0" fmla="*/ 1 w 588"/>
                <a:gd name="T1" fmla="*/ 0 h 77"/>
                <a:gd name="T2" fmla="*/ 1 w 588"/>
                <a:gd name="T3" fmla="*/ 0 h 77"/>
                <a:gd name="T4" fmla="*/ 1 w 588"/>
                <a:gd name="T5" fmla="*/ 0 h 77"/>
                <a:gd name="T6" fmla="*/ 1 w 588"/>
                <a:gd name="T7" fmla="*/ 0 h 77"/>
                <a:gd name="T8" fmla="*/ 1 w 588"/>
                <a:gd name="T9" fmla="*/ 0 h 77"/>
                <a:gd name="T10" fmla="*/ 0 w 588"/>
                <a:gd name="T11" fmla="*/ 0 h 77"/>
                <a:gd name="T12" fmla="*/ 0 w 588"/>
                <a:gd name="T13" fmla="*/ 0 h 77"/>
                <a:gd name="T14" fmla="*/ 0 w 588"/>
                <a:gd name="T15" fmla="*/ 0 h 77"/>
                <a:gd name="T16" fmla="*/ 0 w 588"/>
                <a:gd name="T17" fmla="*/ 0 h 77"/>
                <a:gd name="T18" fmla="*/ 0 w 588"/>
                <a:gd name="T19" fmla="*/ 0 h 77"/>
                <a:gd name="T20" fmla="*/ 0 w 588"/>
                <a:gd name="T21" fmla="*/ 0 h 77"/>
                <a:gd name="T22" fmla="*/ 0 w 588"/>
                <a:gd name="T23" fmla="*/ 0 h 77"/>
                <a:gd name="T24" fmla="*/ 0 w 588"/>
                <a:gd name="T25" fmla="*/ 0 h 77"/>
                <a:gd name="T26" fmla="*/ 0 w 588"/>
                <a:gd name="T27" fmla="*/ 0 h 77"/>
                <a:gd name="T28" fmla="*/ 0 w 588"/>
                <a:gd name="T29" fmla="*/ 0 h 77"/>
                <a:gd name="T30" fmla="*/ 0 w 588"/>
                <a:gd name="T31" fmla="*/ 0 h 77"/>
                <a:gd name="T32" fmla="*/ 0 w 588"/>
                <a:gd name="T33" fmla="*/ 0 h 77"/>
                <a:gd name="T34" fmla="*/ 0 w 588"/>
                <a:gd name="T35" fmla="*/ 0 h 77"/>
                <a:gd name="T36" fmla="*/ 0 w 588"/>
                <a:gd name="T37" fmla="*/ 0 h 77"/>
                <a:gd name="T38" fmla="*/ 0 w 588"/>
                <a:gd name="T39" fmla="*/ 0 h 77"/>
                <a:gd name="T40" fmla="*/ 0 w 588"/>
                <a:gd name="T41" fmla="*/ 0 h 77"/>
                <a:gd name="T42" fmla="*/ 0 w 588"/>
                <a:gd name="T43" fmla="*/ 0 h 77"/>
                <a:gd name="T44" fmla="*/ 0 w 588"/>
                <a:gd name="T45" fmla="*/ 0 h 77"/>
                <a:gd name="T46" fmla="*/ 0 w 588"/>
                <a:gd name="T47" fmla="*/ 0 h 77"/>
                <a:gd name="T48" fmla="*/ 0 w 588"/>
                <a:gd name="T49" fmla="*/ 0 h 77"/>
                <a:gd name="T50" fmla="*/ 0 w 588"/>
                <a:gd name="T51" fmla="*/ 0 h 77"/>
                <a:gd name="T52" fmla="*/ 0 w 588"/>
                <a:gd name="T53" fmla="*/ 0 h 77"/>
                <a:gd name="T54" fmla="*/ 0 w 588"/>
                <a:gd name="T55" fmla="*/ 0 h 77"/>
                <a:gd name="T56" fmla="*/ 1 w 588"/>
                <a:gd name="T57" fmla="*/ 0 h 77"/>
                <a:gd name="T58" fmla="*/ 1 w 588"/>
                <a:gd name="T59" fmla="*/ 0 h 77"/>
                <a:gd name="T60" fmla="*/ 1 w 588"/>
                <a:gd name="T61" fmla="*/ 0 h 77"/>
                <a:gd name="T62" fmla="*/ 1 w 588"/>
                <a:gd name="T63" fmla="*/ 0 h 77"/>
                <a:gd name="T64" fmla="*/ 1 w 588"/>
                <a:gd name="T65" fmla="*/ 0 h 77"/>
                <a:gd name="T66" fmla="*/ 1 w 588"/>
                <a:gd name="T67" fmla="*/ 0 h 77"/>
                <a:gd name="T68" fmla="*/ 1 w 588"/>
                <a:gd name="T69" fmla="*/ 0 h 7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8"/>
                <a:gd name="T106" fmla="*/ 0 h 77"/>
                <a:gd name="T107" fmla="*/ 588 w 588"/>
                <a:gd name="T108" fmla="*/ 77 h 7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8" h="77">
                  <a:moveTo>
                    <a:pt x="588" y="17"/>
                  </a:moveTo>
                  <a:lnTo>
                    <a:pt x="557" y="23"/>
                  </a:lnTo>
                  <a:lnTo>
                    <a:pt x="524" y="30"/>
                  </a:lnTo>
                  <a:lnTo>
                    <a:pt x="489" y="36"/>
                  </a:lnTo>
                  <a:lnTo>
                    <a:pt x="453" y="43"/>
                  </a:lnTo>
                  <a:lnTo>
                    <a:pt x="415" y="49"/>
                  </a:lnTo>
                  <a:lnTo>
                    <a:pt x="375" y="55"/>
                  </a:lnTo>
                  <a:lnTo>
                    <a:pt x="337" y="60"/>
                  </a:lnTo>
                  <a:lnTo>
                    <a:pt x="298" y="67"/>
                  </a:lnTo>
                  <a:lnTo>
                    <a:pt x="256" y="70"/>
                  </a:lnTo>
                  <a:lnTo>
                    <a:pt x="216" y="73"/>
                  </a:lnTo>
                  <a:lnTo>
                    <a:pt x="177" y="75"/>
                  </a:lnTo>
                  <a:lnTo>
                    <a:pt x="139" y="77"/>
                  </a:lnTo>
                  <a:lnTo>
                    <a:pt x="101" y="76"/>
                  </a:lnTo>
                  <a:lnTo>
                    <a:pt x="66" y="76"/>
                  </a:lnTo>
                  <a:lnTo>
                    <a:pt x="31" y="74"/>
                  </a:lnTo>
                  <a:lnTo>
                    <a:pt x="0" y="72"/>
                  </a:lnTo>
                  <a:lnTo>
                    <a:pt x="3" y="67"/>
                  </a:lnTo>
                  <a:lnTo>
                    <a:pt x="20" y="61"/>
                  </a:lnTo>
                  <a:lnTo>
                    <a:pt x="46" y="56"/>
                  </a:lnTo>
                  <a:lnTo>
                    <a:pt x="80" y="49"/>
                  </a:lnTo>
                  <a:lnTo>
                    <a:pt x="121" y="42"/>
                  </a:lnTo>
                  <a:lnTo>
                    <a:pt x="164" y="34"/>
                  </a:lnTo>
                  <a:lnTo>
                    <a:pt x="213" y="27"/>
                  </a:lnTo>
                  <a:lnTo>
                    <a:pt x="263" y="20"/>
                  </a:lnTo>
                  <a:lnTo>
                    <a:pt x="315" y="15"/>
                  </a:lnTo>
                  <a:lnTo>
                    <a:pt x="365" y="8"/>
                  </a:lnTo>
                  <a:lnTo>
                    <a:pt x="413" y="4"/>
                  </a:lnTo>
                  <a:lnTo>
                    <a:pt x="457" y="1"/>
                  </a:lnTo>
                  <a:lnTo>
                    <a:pt x="498" y="0"/>
                  </a:lnTo>
                  <a:lnTo>
                    <a:pt x="532" y="0"/>
                  </a:lnTo>
                  <a:lnTo>
                    <a:pt x="560" y="3"/>
                  </a:lnTo>
                  <a:lnTo>
                    <a:pt x="579" y="8"/>
                  </a:lnTo>
                  <a:lnTo>
                    <a:pt x="588" y="17"/>
                  </a:lnTo>
                  <a:close/>
                </a:path>
              </a:pathLst>
            </a:custGeom>
            <a:solidFill>
              <a:srgbClr val="000000"/>
            </a:solidFill>
            <a:ln w="9525">
              <a:noFill/>
              <a:round/>
              <a:headEnd/>
              <a:tailEnd/>
            </a:ln>
          </p:spPr>
          <p:txBody>
            <a:bodyPr/>
            <a:lstStyle/>
            <a:p>
              <a:endParaRPr lang="fr-FR"/>
            </a:p>
          </p:txBody>
        </p:sp>
        <p:sp>
          <p:nvSpPr>
            <p:cNvPr id="480875" name="Freeform 78"/>
            <p:cNvSpPr>
              <a:spLocks/>
            </p:cNvSpPr>
            <p:nvPr/>
          </p:nvSpPr>
          <p:spPr bwMode="auto">
            <a:xfrm>
              <a:off x="1911" y="1254"/>
              <a:ext cx="45" cy="17"/>
            </a:xfrm>
            <a:custGeom>
              <a:avLst/>
              <a:gdLst>
                <a:gd name="T0" fmla="*/ 1 w 449"/>
                <a:gd name="T1" fmla="*/ 0 h 166"/>
                <a:gd name="T2" fmla="*/ 0 w 449"/>
                <a:gd name="T3" fmla="*/ 0 h 166"/>
                <a:gd name="T4" fmla="*/ 0 w 449"/>
                <a:gd name="T5" fmla="*/ 0 h 166"/>
                <a:gd name="T6" fmla="*/ 0 w 449"/>
                <a:gd name="T7" fmla="*/ 0 h 166"/>
                <a:gd name="T8" fmla="*/ 0 w 449"/>
                <a:gd name="T9" fmla="*/ 0 h 166"/>
                <a:gd name="T10" fmla="*/ 0 w 449"/>
                <a:gd name="T11" fmla="*/ 0 h 166"/>
                <a:gd name="T12" fmla="*/ 0 w 449"/>
                <a:gd name="T13" fmla="*/ 0 h 166"/>
                <a:gd name="T14" fmla="*/ 0 w 449"/>
                <a:gd name="T15" fmla="*/ 0 h 166"/>
                <a:gd name="T16" fmla="*/ 0 w 449"/>
                <a:gd name="T17" fmla="*/ 0 h 166"/>
                <a:gd name="T18" fmla="*/ 0 w 449"/>
                <a:gd name="T19" fmla="*/ 0 h 166"/>
                <a:gd name="T20" fmla="*/ 0 w 449"/>
                <a:gd name="T21" fmla="*/ 0 h 166"/>
                <a:gd name="T22" fmla="*/ 0 w 449"/>
                <a:gd name="T23" fmla="*/ 0 h 166"/>
                <a:gd name="T24" fmla="*/ 0 w 449"/>
                <a:gd name="T25" fmla="*/ 0 h 166"/>
                <a:gd name="T26" fmla="*/ 0 w 449"/>
                <a:gd name="T27" fmla="*/ 0 h 166"/>
                <a:gd name="T28" fmla="*/ 0 w 449"/>
                <a:gd name="T29" fmla="*/ 0 h 166"/>
                <a:gd name="T30" fmla="*/ 0 w 449"/>
                <a:gd name="T31" fmla="*/ 0 h 166"/>
                <a:gd name="T32" fmla="*/ 0 w 449"/>
                <a:gd name="T33" fmla="*/ 0 h 166"/>
                <a:gd name="T34" fmla="*/ 0 w 449"/>
                <a:gd name="T35" fmla="*/ 0 h 166"/>
                <a:gd name="T36" fmla="*/ 0 w 449"/>
                <a:gd name="T37" fmla="*/ 0 h 166"/>
                <a:gd name="T38" fmla="*/ 0 w 449"/>
                <a:gd name="T39" fmla="*/ 0 h 166"/>
                <a:gd name="T40" fmla="*/ 0 w 449"/>
                <a:gd name="T41" fmla="*/ 0 h 166"/>
                <a:gd name="T42" fmla="*/ 0 w 449"/>
                <a:gd name="T43" fmla="*/ 0 h 166"/>
                <a:gd name="T44" fmla="*/ 0 w 449"/>
                <a:gd name="T45" fmla="*/ 0 h 166"/>
                <a:gd name="T46" fmla="*/ 0 w 449"/>
                <a:gd name="T47" fmla="*/ 0 h 166"/>
                <a:gd name="T48" fmla="*/ 0 w 449"/>
                <a:gd name="T49" fmla="*/ 0 h 166"/>
                <a:gd name="T50" fmla="*/ 0 w 449"/>
                <a:gd name="T51" fmla="*/ 0 h 166"/>
                <a:gd name="T52" fmla="*/ 0 w 449"/>
                <a:gd name="T53" fmla="*/ 0 h 166"/>
                <a:gd name="T54" fmla="*/ 0 w 449"/>
                <a:gd name="T55" fmla="*/ 0 h 166"/>
                <a:gd name="T56" fmla="*/ 0 w 449"/>
                <a:gd name="T57" fmla="*/ 0 h 166"/>
                <a:gd name="T58" fmla="*/ 0 w 449"/>
                <a:gd name="T59" fmla="*/ 0 h 166"/>
                <a:gd name="T60" fmla="*/ 0 w 449"/>
                <a:gd name="T61" fmla="*/ 0 h 166"/>
                <a:gd name="T62" fmla="*/ 0 w 449"/>
                <a:gd name="T63" fmla="*/ 0 h 166"/>
                <a:gd name="T64" fmla="*/ 0 w 449"/>
                <a:gd name="T65" fmla="*/ 0 h 166"/>
                <a:gd name="T66" fmla="*/ 0 w 449"/>
                <a:gd name="T67" fmla="*/ 0 h 166"/>
                <a:gd name="T68" fmla="*/ 0 w 449"/>
                <a:gd name="T69" fmla="*/ 0 h 166"/>
                <a:gd name="T70" fmla="*/ 0 w 449"/>
                <a:gd name="T71" fmla="*/ 0 h 166"/>
                <a:gd name="T72" fmla="*/ 0 w 449"/>
                <a:gd name="T73" fmla="*/ 0 h 166"/>
                <a:gd name="T74" fmla="*/ 0 w 449"/>
                <a:gd name="T75" fmla="*/ 0 h 166"/>
                <a:gd name="T76" fmla="*/ 0 w 449"/>
                <a:gd name="T77" fmla="*/ 0 h 166"/>
                <a:gd name="T78" fmla="*/ 0 w 449"/>
                <a:gd name="T79" fmla="*/ 0 h 166"/>
                <a:gd name="T80" fmla="*/ 0 w 449"/>
                <a:gd name="T81" fmla="*/ 0 h 166"/>
                <a:gd name="T82" fmla="*/ 0 w 449"/>
                <a:gd name="T83" fmla="*/ 0 h 166"/>
                <a:gd name="T84" fmla="*/ 0 w 449"/>
                <a:gd name="T85" fmla="*/ 0 h 166"/>
                <a:gd name="T86" fmla="*/ 0 w 449"/>
                <a:gd name="T87" fmla="*/ 0 h 166"/>
                <a:gd name="T88" fmla="*/ 0 w 449"/>
                <a:gd name="T89" fmla="*/ 0 h 166"/>
                <a:gd name="T90" fmla="*/ 0 w 449"/>
                <a:gd name="T91" fmla="*/ 0 h 166"/>
                <a:gd name="T92" fmla="*/ 0 w 449"/>
                <a:gd name="T93" fmla="*/ 0 h 166"/>
                <a:gd name="T94" fmla="*/ 0 w 449"/>
                <a:gd name="T95" fmla="*/ 0 h 166"/>
                <a:gd name="T96" fmla="*/ 1 w 449"/>
                <a:gd name="T97" fmla="*/ 0 h 166"/>
                <a:gd name="T98" fmla="*/ 1 w 449"/>
                <a:gd name="T99" fmla="*/ 0 h 16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49"/>
                <a:gd name="T151" fmla="*/ 0 h 166"/>
                <a:gd name="T152" fmla="*/ 449 w 449"/>
                <a:gd name="T153" fmla="*/ 166 h 16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49" h="166">
                  <a:moveTo>
                    <a:pt x="449" y="0"/>
                  </a:moveTo>
                  <a:lnTo>
                    <a:pt x="435" y="10"/>
                  </a:lnTo>
                  <a:lnTo>
                    <a:pt x="420" y="20"/>
                  </a:lnTo>
                  <a:lnTo>
                    <a:pt x="405" y="30"/>
                  </a:lnTo>
                  <a:lnTo>
                    <a:pt x="390" y="40"/>
                  </a:lnTo>
                  <a:lnTo>
                    <a:pt x="374" y="49"/>
                  </a:lnTo>
                  <a:lnTo>
                    <a:pt x="359" y="58"/>
                  </a:lnTo>
                  <a:lnTo>
                    <a:pt x="342" y="67"/>
                  </a:lnTo>
                  <a:lnTo>
                    <a:pt x="329" y="75"/>
                  </a:lnTo>
                  <a:lnTo>
                    <a:pt x="311" y="83"/>
                  </a:lnTo>
                  <a:lnTo>
                    <a:pt x="295" y="90"/>
                  </a:lnTo>
                  <a:lnTo>
                    <a:pt x="280" y="97"/>
                  </a:lnTo>
                  <a:lnTo>
                    <a:pt x="264" y="105"/>
                  </a:lnTo>
                  <a:lnTo>
                    <a:pt x="248" y="112"/>
                  </a:lnTo>
                  <a:lnTo>
                    <a:pt x="232" y="120"/>
                  </a:lnTo>
                  <a:lnTo>
                    <a:pt x="216" y="127"/>
                  </a:lnTo>
                  <a:lnTo>
                    <a:pt x="201" y="136"/>
                  </a:lnTo>
                  <a:lnTo>
                    <a:pt x="187" y="135"/>
                  </a:lnTo>
                  <a:lnTo>
                    <a:pt x="175" y="135"/>
                  </a:lnTo>
                  <a:lnTo>
                    <a:pt x="162" y="136"/>
                  </a:lnTo>
                  <a:lnTo>
                    <a:pt x="149" y="138"/>
                  </a:lnTo>
                  <a:lnTo>
                    <a:pt x="137" y="138"/>
                  </a:lnTo>
                  <a:lnTo>
                    <a:pt x="124" y="140"/>
                  </a:lnTo>
                  <a:lnTo>
                    <a:pt x="111" y="143"/>
                  </a:lnTo>
                  <a:lnTo>
                    <a:pt x="99" y="146"/>
                  </a:lnTo>
                  <a:lnTo>
                    <a:pt x="87" y="148"/>
                  </a:lnTo>
                  <a:lnTo>
                    <a:pt x="74" y="150"/>
                  </a:lnTo>
                  <a:lnTo>
                    <a:pt x="61" y="153"/>
                  </a:lnTo>
                  <a:lnTo>
                    <a:pt x="50" y="156"/>
                  </a:lnTo>
                  <a:lnTo>
                    <a:pt x="37" y="158"/>
                  </a:lnTo>
                  <a:lnTo>
                    <a:pt x="24" y="161"/>
                  </a:lnTo>
                  <a:lnTo>
                    <a:pt x="11" y="163"/>
                  </a:lnTo>
                  <a:lnTo>
                    <a:pt x="0" y="166"/>
                  </a:lnTo>
                  <a:lnTo>
                    <a:pt x="26" y="151"/>
                  </a:lnTo>
                  <a:lnTo>
                    <a:pt x="54" y="139"/>
                  </a:lnTo>
                  <a:lnTo>
                    <a:pt x="80" y="126"/>
                  </a:lnTo>
                  <a:lnTo>
                    <a:pt x="109" y="113"/>
                  </a:lnTo>
                  <a:lnTo>
                    <a:pt x="136" y="101"/>
                  </a:lnTo>
                  <a:lnTo>
                    <a:pt x="163" y="90"/>
                  </a:lnTo>
                  <a:lnTo>
                    <a:pt x="191" y="78"/>
                  </a:lnTo>
                  <a:lnTo>
                    <a:pt x="219" y="69"/>
                  </a:lnTo>
                  <a:lnTo>
                    <a:pt x="247" y="57"/>
                  </a:lnTo>
                  <a:lnTo>
                    <a:pt x="274" y="48"/>
                  </a:lnTo>
                  <a:lnTo>
                    <a:pt x="303" y="38"/>
                  </a:lnTo>
                  <a:lnTo>
                    <a:pt x="331" y="30"/>
                  </a:lnTo>
                  <a:lnTo>
                    <a:pt x="359" y="20"/>
                  </a:lnTo>
                  <a:lnTo>
                    <a:pt x="389" y="13"/>
                  </a:lnTo>
                  <a:lnTo>
                    <a:pt x="419" y="6"/>
                  </a:lnTo>
                  <a:lnTo>
                    <a:pt x="449" y="0"/>
                  </a:lnTo>
                  <a:close/>
                </a:path>
              </a:pathLst>
            </a:custGeom>
            <a:solidFill>
              <a:srgbClr val="000000"/>
            </a:solidFill>
            <a:ln w="9525">
              <a:noFill/>
              <a:round/>
              <a:headEnd/>
              <a:tailEnd/>
            </a:ln>
          </p:spPr>
          <p:txBody>
            <a:bodyPr/>
            <a:lstStyle/>
            <a:p>
              <a:endParaRPr lang="fr-FR"/>
            </a:p>
          </p:txBody>
        </p:sp>
        <p:sp>
          <p:nvSpPr>
            <p:cNvPr id="480876" name="Freeform 79"/>
            <p:cNvSpPr>
              <a:spLocks/>
            </p:cNvSpPr>
            <p:nvPr/>
          </p:nvSpPr>
          <p:spPr bwMode="auto">
            <a:xfrm>
              <a:off x="1890" y="1364"/>
              <a:ext cx="76" cy="65"/>
            </a:xfrm>
            <a:custGeom>
              <a:avLst/>
              <a:gdLst>
                <a:gd name="T0" fmla="*/ 1 w 755"/>
                <a:gd name="T1" fmla="*/ 1 h 652"/>
                <a:gd name="T2" fmla="*/ 1 w 755"/>
                <a:gd name="T3" fmla="*/ 1 h 652"/>
                <a:gd name="T4" fmla="*/ 1 w 755"/>
                <a:gd name="T5" fmla="*/ 1 h 652"/>
                <a:gd name="T6" fmla="*/ 0 w 755"/>
                <a:gd name="T7" fmla="*/ 1 h 652"/>
                <a:gd name="T8" fmla="*/ 0 w 755"/>
                <a:gd name="T9" fmla="*/ 1 h 652"/>
                <a:gd name="T10" fmla="*/ 0 w 755"/>
                <a:gd name="T11" fmla="*/ 1 h 652"/>
                <a:gd name="T12" fmla="*/ 0 w 755"/>
                <a:gd name="T13" fmla="*/ 1 h 652"/>
                <a:gd name="T14" fmla="*/ 0 w 755"/>
                <a:gd name="T15" fmla="*/ 0 h 652"/>
                <a:gd name="T16" fmla="*/ 0 w 755"/>
                <a:gd name="T17" fmla="*/ 0 h 652"/>
                <a:gd name="T18" fmla="*/ 0 w 755"/>
                <a:gd name="T19" fmla="*/ 0 h 652"/>
                <a:gd name="T20" fmla="*/ 0 w 755"/>
                <a:gd name="T21" fmla="*/ 0 h 652"/>
                <a:gd name="T22" fmla="*/ 0 w 755"/>
                <a:gd name="T23" fmla="*/ 0 h 652"/>
                <a:gd name="T24" fmla="*/ 0 w 755"/>
                <a:gd name="T25" fmla="*/ 0 h 652"/>
                <a:gd name="T26" fmla="*/ 0 w 755"/>
                <a:gd name="T27" fmla="*/ 0 h 652"/>
                <a:gd name="T28" fmla="*/ 0 w 755"/>
                <a:gd name="T29" fmla="*/ 0 h 652"/>
                <a:gd name="T30" fmla="*/ 0 w 755"/>
                <a:gd name="T31" fmla="*/ 0 h 652"/>
                <a:gd name="T32" fmla="*/ 0 w 755"/>
                <a:gd name="T33" fmla="*/ 0 h 652"/>
                <a:gd name="T34" fmla="*/ 0 w 755"/>
                <a:gd name="T35" fmla="*/ 0 h 652"/>
                <a:gd name="T36" fmla="*/ 0 w 755"/>
                <a:gd name="T37" fmla="*/ 1 h 652"/>
                <a:gd name="T38" fmla="*/ 0 w 755"/>
                <a:gd name="T39" fmla="*/ 1 h 652"/>
                <a:gd name="T40" fmla="*/ 1 w 755"/>
                <a:gd name="T41" fmla="*/ 0 h 652"/>
                <a:gd name="T42" fmla="*/ 1 w 755"/>
                <a:gd name="T43" fmla="*/ 0 h 652"/>
                <a:gd name="T44" fmla="*/ 1 w 755"/>
                <a:gd name="T45" fmla="*/ 0 h 652"/>
                <a:gd name="T46" fmla="*/ 1 w 755"/>
                <a:gd name="T47" fmla="*/ 0 h 652"/>
                <a:gd name="T48" fmla="*/ 1 w 755"/>
                <a:gd name="T49" fmla="*/ 0 h 652"/>
                <a:gd name="T50" fmla="*/ 1 w 755"/>
                <a:gd name="T51" fmla="*/ 0 h 652"/>
                <a:gd name="T52" fmla="*/ 1 w 755"/>
                <a:gd name="T53" fmla="*/ 0 h 652"/>
                <a:gd name="T54" fmla="*/ 1 w 755"/>
                <a:gd name="T55" fmla="*/ 0 h 652"/>
                <a:gd name="T56" fmla="*/ 0 w 755"/>
                <a:gd name="T57" fmla="*/ 0 h 652"/>
                <a:gd name="T58" fmla="*/ 0 w 755"/>
                <a:gd name="T59" fmla="*/ 0 h 652"/>
                <a:gd name="T60" fmla="*/ 0 w 755"/>
                <a:gd name="T61" fmla="*/ 0 h 652"/>
                <a:gd name="T62" fmla="*/ 0 w 755"/>
                <a:gd name="T63" fmla="*/ 0 h 652"/>
                <a:gd name="T64" fmla="*/ 0 w 755"/>
                <a:gd name="T65" fmla="*/ 0 h 652"/>
                <a:gd name="T66" fmla="*/ 0 w 755"/>
                <a:gd name="T67" fmla="*/ 0 h 652"/>
                <a:gd name="T68" fmla="*/ 0 w 755"/>
                <a:gd name="T69" fmla="*/ 0 h 652"/>
                <a:gd name="T70" fmla="*/ 0 w 755"/>
                <a:gd name="T71" fmla="*/ 0 h 652"/>
                <a:gd name="T72" fmla="*/ 0 w 755"/>
                <a:gd name="T73" fmla="*/ 0 h 652"/>
                <a:gd name="T74" fmla="*/ 0 w 755"/>
                <a:gd name="T75" fmla="*/ 0 h 652"/>
                <a:gd name="T76" fmla="*/ 1 w 755"/>
                <a:gd name="T77" fmla="*/ 0 h 652"/>
                <a:gd name="T78" fmla="*/ 1 w 755"/>
                <a:gd name="T79" fmla="*/ 0 h 652"/>
                <a:gd name="T80" fmla="*/ 1 w 755"/>
                <a:gd name="T81" fmla="*/ 0 h 652"/>
                <a:gd name="T82" fmla="*/ 1 w 755"/>
                <a:gd name="T83" fmla="*/ 0 h 652"/>
                <a:gd name="T84" fmla="*/ 1 w 755"/>
                <a:gd name="T85" fmla="*/ 0 h 652"/>
                <a:gd name="T86" fmla="*/ 1 w 755"/>
                <a:gd name="T87" fmla="*/ 0 h 652"/>
                <a:gd name="T88" fmla="*/ 1 w 755"/>
                <a:gd name="T89" fmla="*/ 0 h 652"/>
                <a:gd name="T90" fmla="*/ 1 w 755"/>
                <a:gd name="T91" fmla="*/ 0 h 652"/>
                <a:gd name="T92" fmla="*/ 1 w 755"/>
                <a:gd name="T93" fmla="*/ 0 h 652"/>
                <a:gd name="T94" fmla="*/ 1 w 755"/>
                <a:gd name="T95" fmla="*/ 0 h 652"/>
                <a:gd name="T96" fmla="*/ 1 w 755"/>
                <a:gd name="T97" fmla="*/ 0 h 652"/>
                <a:gd name="T98" fmla="*/ 1 w 755"/>
                <a:gd name="T99" fmla="*/ 0 h 652"/>
                <a:gd name="T100" fmla="*/ 1 w 755"/>
                <a:gd name="T101" fmla="*/ 0 h 652"/>
                <a:gd name="T102" fmla="*/ 1 w 755"/>
                <a:gd name="T103" fmla="*/ 0 h 652"/>
                <a:gd name="T104" fmla="*/ 1 w 755"/>
                <a:gd name="T105" fmla="*/ 0 h 652"/>
                <a:gd name="T106" fmla="*/ 1 w 755"/>
                <a:gd name="T107" fmla="*/ 0 h 652"/>
                <a:gd name="T108" fmla="*/ 1 w 755"/>
                <a:gd name="T109" fmla="*/ 0 h 652"/>
                <a:gd name="T110" fmla="*/ 1 w 755"/>
                <a:gd name="T111" fmla="*/ 0 h 652"/>
                <a:gd name="T112" fmla="*/ 1 w 755"/>
                <a:gd name="T113" fmla="*/ 0 h 652"/>
                <a:gd name="T114" fmla="*/ 1 w 755"/>
                <a:gd name="T115" fmla="*/ 0 h 652"/>
                <a:gd name="T116" fmla="*/ 1 w 755"/>
                <a:gd name="T117" fmla="*/ 0 h 6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55"/>
                <a:gd name="T178" fmla="*/ 0 h 652"/>
                <a:gd name="T179" fmla="*/ 755 w 755"/>
                <a:gd name="T180" fmla="*/ 652 h 6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55" h="652">
                  <a:moveTo>
                    <a:pt x="755" y="511"/>
                  </a:moveTo>
                  <a:lnTo>
                    <a:pt x="755" y="569"/>
                  </a:lnTo>
                  <a:lnTo>
                    <a:pt x="721" y="573"/>
                  </a:lnTo>
                  <a:lnTo>
                    <a:pt x="688" y="578"/>
                  </a:lnTo>
                  <a:lnTo>
                    <a:pt x="654" y="582"/>
                  </a:lnTo>
                  <a:lnTo>
                    <a:pt x="622" y="587"/>
                  </a:lnTo>
                  <a:lnTo>
                    <a:pt x="588" y="591"/>
                  </a:lnTo>
                  <a:lnTo>
                    <a:pt x="556" y="597"/>
                  </a:lnTo>
                  <a:lnTo>
                    <a:pt x="524" y="601"/>
                  </a:lnTo>
                  <a:lnTo>
                    <a:pt x="492" y="607"/>
                  </a:lnTo>
                  <a:lnTo>
                    <a:pt x="459" y="611"/>
                  </a:lnTo>
                  <a:lnTo>
                    <a:pt x="426" y="617"/>
                  </a:lnTo>
                  <a:lnTo>
                    <a:pt x="393" y="622"/>
                  </a:lnTo>
                  <a:lnTo>
                    <a:pt x="361" y="627"/>
                  </a:lnTo>
                  <a:lnTo>
                    <a:pt x="329" y="633"/>
                  </a:lnTo>
                  <a:lnTo>
                    <a:pt x="297" y="639"/>
                  </a:lnTo>
                  <a:lnTo>
                    <a:pt x="264" y="645"/>
                  </a:lnTo>
                  <a:lnTo>
                    <a:pt x="232" y="652"/>
                  </a:lnTo>
                  <a:lnTo>
                    <a:pt x="218" y="623"/>
                  </a:lnTo>
                  <a:lnTo>
                    <a:pt x="206" y="596"/>
                  </a:lnTo>
                  <a:lnTo>
                    <a:pt x="192" y="566"/>
                  </a:lnTo>
                  <a:lnTo>
                    <a:pt x="178" y="536"/>
                  </a:lnTo>
                  <a:lnTo>
                    <a:pt x="163" y="506"/>
                  </a:lnTo>
                  <a:lnTo>
                    <a:pt x="148" y="476"/>
                  </a:lnTo>
                  <a:lnTo>
                    <a:pt x="133" y="445"/>
                  </a:lnTo>
                  <a:lnTo>
                    <a:pt x="119" y="414"/>
                  </a:lnTo>
                  <a:lnTo>
                    <a:pt x="103" y="383"/>
                  </a:lnTo>
                  <a:lnTo>
                    <a:pt x="88" y="352"/>
                  </a:lnTo>
                  <a:lnTo>
                    <a:pt x="72" y="321"/>
                  </a:lnTo>
                  <a:lnTo>
                    <a:pt x="57" y="293"/>
                  </a:lnTo>
                  <a:lnTo>
                    <a:pt x="42" y="263"/>
                  </a:lnTo>
                  <a:lnTo>
                    <a:pt x="27" y="234"/>
                  </a:lnTo>
                  <a:lnTo>
                    <a:pt x="13" y="207"/>
                  </a:lnTo>
                  <a:lnTo>
                    <a:pt x="0" y="181"/>
                  </a:lnTo>
                  <a:lnTo>
                    <a:pt x="95" y="169"/>
                  </a:lnTo>
                  <a:lnTo>
                    <a:pt x="104" y="185"/>
                  </a:lnTo>
                  <a:lnTo>
                    <a:pt x="113" y="203"/>
                  </a:lnTo>
                  <a:lnTo>
                    <a:pt x="122" y="221"/>
                  </a:lnTo>
                  <a:lnTo>
                    <a:pt x="131" y="240"/>
                  </a:lnTo>
                  <a:lnTo>
                    <a:pt x="140" y="259"/>
                  </a:lnTo>
                  <a:lnTo>
                    <a:pt x="149" y="279"/>
                  </a:lnTo>
                  <a:lnTo>
                    <a:pt x="158" y="299"/>
                  </a:lnTo>
                  <a:lnTo>
                    <a:pt x="167" y="320"/>
                  </a:lnTo>
                  <a:lnTo>
                    <a:pt x="176" y="339"/>
                  </a:lnTo>
                  <a:lnTo>
                    <a:pt x="185" y="359"/>
                  </a:lnTo>
                  <a:lnTo>
                    <a:pt x="195" y="378"/>
                  </a:lnTo>
                  <a:lnTo>
                    <a:pt x="205" y="399"/>
                  </a:lnTo>
                  <a:lnTo>
                    <a:pt x="214" y="417"/>
                  </a:lnTo>
                  <a:lnTo>
                    <a:pt x="224" y="436"/>
                  </a:lnTo>
                  <a:lnTo>
                    <a:pt x="233" y="453"/>
                  </a:lnTo>
                  <a:lnTo>
                    <a:pt x="245" y="471"/>
                  </a:lnTo>
                  <a:lnTo>
                    <a:pt x="305" y="456"/>
                  </a:lnTo>
                  <a:lnTo>
                    <a:pt x="330" y="506"/>
                  </a:lnTo>
                  <a:lnTo>
                    <a:pt x="262" y="524"/>
                  </a:lnTo>
                  <a:lnTo>
                    <a:pt x="282" y="591"/>
                  </a:lnTo>
                  <a:lnTo>
                    <a:pt x="304" y="586"/>
                  </a:lnTo>
                  <a:lnTo>
                    <a:pt x="330" y="581"/>
                  </a:lnTo>
                  <a:lnTo>
                    <a:pt x="355" y="575"/>
                  </a:lnTo>
                  <a:lnTo>
                    <a:pt x="383" y="571"/>
                  </a:lnTo>
                  <a:lnTo>
                    <a:pt x="409" y="566"/>
                  </a:lnTo>
                  <a:lnTo>
                    <a:pt x="436" y="562"/>
                  </a:lnTo>
                  <a:lnTo>
                    <a:pt x="461" y="556"/>
                  </a:lnTo>
                  <a:lnTo>
                    <a:pt x="488" y="553"/>
                  </a:lnTo>
                  <a:lnTo>
                    <a:pt x="509" y="548"/>
                  </a:lnTo>
                  <a:lnTo>
                    <a:pt x="530" y="544"/>
                  </a:lnTo>
                  <a:lnTo>
                    <a:pt x="548" y="540"/>
                  </a:lnTo>
                  <a:lnTo>
                    <a:pt x="564" y="537"/>
                  </a:lnTo>
                  <a:lnTo>
                    <a:pt x="576" y="534"/>
                  </a:lnTo>
                  <a:lnTo>
                    <a:pt x="584" y="531"/>
                  </a:lnTo>
                  <a:lnTo>
                    <a:pt x="588" y="529"/>
                  </a:lnTo>
                  <a:lnTo>
                    <a:pt x="586" y="519"/>
                  </a:lnTo>
                  <a:lnTo>
                    <a:pt x="582" y="511"/>
                  </a:lnTo>
                  <a:lnTo>
                    <a:pt x="576" y="500"/>
                  </a:lnTo>
                  <a:lnTo>
                    <a:pt x="570" y="491"/>
                  </a:lnTo>
                  <a:lnTo>
                    <a:pt x="564" y="480"/>
                  </a:lnTo>
                  <a:lnTo>
                    <a:pt x="559" y="471"/>
                  </a:lnTo>
                  <a:lnTo>
                    <a:pt x="555" y="463"/>
                  </a:lnTo>
                  <a:lnTo>
                    <a:pt x="553" y="458"/>
                  </a:lnTo>
                  <a:lnTo>
                    <a:pt x="539" y="460"/>
                  </a:lnTo>
                  <a:lnTo>
                    <a:pt x="525" y="462"/>
                  </a:lnTo>
                  <a:lnTo>
                    <a:pt x="512" y="464"/>
                  </a:lnTo>
                  <a:lnTo>
                    <a:pt x="499" y="467"/>
                  </a:lnTo>
                  <a:lnTo>
                    <a:pt x="485" y="470"/>
                  </a:lnTo>
                  <a:lnTo>
                    <a:pt x="471" y="472"/>
                  </a:lnTo>
                  <a:lnTo>
                    <a:pt x="457" y="475"/>
                  </a:lnTo>
                  <a:lnTo>
                    <a:pt x="444" y="478"/>
                  </a:lnTo>
                  <a:lnTo>
                    <a:pt x="429" y="480"/>
                  </a:lnTo>
                  <a:lnTo>
                    <a:pt x="417" y="483"/>
                  </a:lnTo>
                  <a:lnTo>
                    <a:pt x="402" y="485"/>
                  </a:lnTo>
                  <a:lnTo>
                    <a:pt x="389" y="489"/>
                  </a:lnTo>
                  <a:lnTo>
                    <a:pt x="375" y="492"/>
                  </a:lnTo>
                  <a:lnTo>
                    <a:pt x="361" y="495"/>
                  </a:lnTo>
                  <a:lnTo>
                    <a:pt x="348" y="498"/>
                  </a:lnTo>
                  <a:lnTo>
                    <a:pt x="335" y="501"/>
                  </a:lnTo>
                  <a:lnTo>
                    <a:pt x="111" y="11"/>
                  </a:lnTo>
                  <a:lnTo>
                    <a:pt x="133" y="0"/>
                  </a:lnTo>
                  <a:lnTo>
                    <a:pt x="139" y="14"/>
                  </a:lnTo>
                  <a:lnTo>
                    <a:pt x="148" y="35"/>
                  </a:lnTo>
                  <a:lnTo>
                    <a:pt x="159" y="61"/>
                  </a:lnTo>
                  <a:lnTo>
                    <a:pt x="173" y="93"/>
                  </a:lnTo>
                  <a:lnTo>
                    <a:pt x="188" y="126"/>
                  </a:lnTo>
                  <a:lnTo>
                    <a:pt x="203" y="163"/>
                  </a:lnTo>
                  <a:lnTo>
                    <a:pt x="219" y="201"/>
                  </a:lnTo>
                  <a:lnTo>
                    <a:pt x="237" y="241"/>
                  </a:lnTo>
                  <a:lnTo>
                    <a:pt x="253" y="278"/>
                  </a:lnTo>
                  <a:lnTo>
                    <a:pt x="269" y="314"/>
                  </a:lnTo>
                  <a:lnTo>
                    <a:pt x="284" y="348"/>
                  </a:lnTo>
                  <a:lnTo>
                    <a:pt x="299" y="378"/>
                  </a:lnTo>
                  <a:lnTo>
                    <a:pt x="311" y="404"/>
                  </a:lnTo>
                  <a:lnTo>
                    <a:pt x="321" y="424"/>
                  </a:lnTo>
                  <a:lnTo>
                    <a:pt x="328" y="437"/>
                  </a:lnTo>
                  <a:lnTo>
                    <a:pt x="333" y="443"/>
                  </a:lnTo>
                  <a:lnTo>
                    <a:pt x="358" y="440"/>
                  </a:lnTo>
                  <a:lnTo>
                    <a:pt x="384" y="438"/>
                  </a:lnTo>
                  <a:lnTo>
                    <a:pt x="409" y="435"/>
                  </a:lnTo>
                  <a:lnTo>
                    <a:pt x="435" y="432"/>
                  </a:lnTo>
                  <a:lnTo>
                    <a:pt x="460" y="429"/>
                  </a:lnTo>
                  <a:lnTo>
                    <a:pt x="487" y="426"/>
                  </a:lnTo>
                  <a:lnTo>
                    <a:pt x="513" y="423"/>
                  </a:lnTo>
                  <a:lnTo>
                    <a:pt x="540" y="420"/>
                  </a:lnTo>
                  <a:lnTo>
                    <a:pt x="565" y="416"/>
                  </a:lnTo>
                  <a:lnTo>
                    <a:pt x="593" y="411"/>
                  </a:lnTo>
                  <a:lnTo>
                    <a:pt x="619" y="407"/>
                  </a:lnTo>
                  <a:lnTo>
                    <a:pt x="647" y="404"/>
                  </a:lnTo>
                  <a:lnTo>
                    <a:pt x="673" y="400"/>
                  </a:lnTo>
                  <a:lnTo>
                    <a:pt x="701" y="395"/>
                  </a:lnTo>
                  <a:lnTo>
                    <a:pt x="727" y="391"/>
                  </a:lnTo>
                  <a:lnTo>
                    <a:pt x="755" y="388"/>
                  </a:lnTo>
                  <a:lnTo>
                    <a:pt x="755" y="425"/>
                  </a:lnTo>
                  <a:lnTo>
                    <a:pt x="750" y="425"/>
                  </a:lnTo>
                  <a:lnTo>
                    <a:pt x="728" y="426"/>
                  </a:lnTo>
                  <a:lnTo>
                    <a:pt x="710" y="427"/>
                  </a:lnTo>
                  <a:lnTo>
                    <a:pt x="695" y="428"/>
                  </a:lnTo>
                  <a:lnTo>
                    <a:pt x="682" y="430"/>
                  </a:lnTo>
                  <a:lnTo>
                    <a:pt x="668" y="431"/>
                  </a:lnTo>
                  <a:lnTo>
                    <a:pt x="658" y="432"/>
                  </a:lnTo>
                  <a:lnTo>
                    <a:pt x="649" y="434"/>
                  </a:lnTo>
                  <a:lnTo>
                    <a:pt x="643" y="436"/>
                  </a:lnTo>
                  <a:lnTo>
                    <a:pt x="636" y="436"/>
                  </a:lnTo>
                  <a:lnTo>
                    <a:pt x="632" y="438"/>
                  </a:lnTo>
                  <a:lnTo>
                    <a:pt x="628" y="438"/>
                  </a:lnTo>
                  <a:lnTo>
                    <a:pt x="627" y="440"/>
                  </a:lnTo>
                  <a:lnTo>
                    <a:pt x="626" y="441"/>
                  </a:lnTo>
                  <a:lnTo>
                    <a:pt x="629" y="443"/>
                  </a:lnTo>
                  <a:lnTo>
                    <a:pt x="635" y="443"/>
                  </a:lnTo>
                  <a:lnTo>
                    <a:pt x="645" y="443"/>
                  </a:lnTo>
                  <a:lnTo>
                    <a:pt x="650" y="443"/>
                  </a:lnTo>
                  <a:lnTo>
                    <a:pt x="656" y="443"/>
                  </a:lnTo>
                  <a:lnTo>
                    <a:pt x="664" y="443"/>
                  </a:lnTo>
                  <a:lnTo>
                    <a:pt x="671" y="444"/>
                  </a:lnTo>
                  <a:lnTo>
                    <a:pt x="678" y="444"/>
                  </a:lnTo>
                  <a:lnTo>
                    <a:pt x="685" y="444"/>
                  </a:lnTo>
                  <a:lnTo>
                    <a:pt x="692" y="444"/>
                  </a:lnTo>
                  <a:lnTo>
                    <a:pt x="701" y="444"/>
                  </a:lnTo>
                  <a:lnTo>
                    <a:pt x="708" y="444"/>
                  </a:lnTo>
                  <a:lnTo>
                    <a:pt x="716" y="444"/>
                  </a:lnTo>
                  <a:lnTo>
                    <a:pt x="723" y="444"/>
                  </a:lnTo>
                  <a:lnTo>
                    <a:pt x="732" y="445"/>
                  </a:lnTo>
                  <a:lnTo>
                    <a:pt x="658" y="478"/>
                  </a:lnTo>
                  <a:lnTo>
                    <a:pt x="665" y="480"/>
                  </a:lnTo>
                  <a:lnTo>
                    <a:pt x="673" y="482"/>
                  </a:lnTo>
                  <a:lnTo>
                    <a:pt x="682" y="482"/>
                  </a:lnTo>
                  <a:lnTo>
                    <a:pt x="691" y="483"/>
                  </a:lnTo>
                  <a:lnTo>
                    <a:pt x="700" y="481"/>
                  </a:lnTo>
                  <a:lnTo>
                    <a:pt x="708" y="480"/>
                  </a:lnTo>
                  <a:lnTo>
                    <a:pt x="717" y="478"/>
                  </a:lnTo>
                  <a:lnTo>
                    <a:pt x="724" y="476"/>
                  </a:lnTo>
                  <a:lnTo>
                    <a:pt x="676" y="521"/>
                  </a:lnTo>
                  <a:lnTo>
                    <a:pt x="686" y="519"/>
                  </a:lnTo>
                  <a:lnTo>
                    <a:pt x="696" y="518"/>
                  </a:lnTo>
                  <a:lnTo>
                    <a:pt x="705" y="516"/>
                  </a:lnTo>
                  <a:lnTo>
                    <a:pt x="716" y="516"/>
                  </a:lnTo>
                  <a:lnTo>
                    <a:pt x="725" y="514"/>
                  </a:lnTo>
                  <a:lnTo>
                    <a:pt x="735" y="513"/>
                  </a:lnTo>
                  <a:lnTo>
                    <a:pt x="744" y="511"/>
                  </a:lnTo>
                  <a:lnTo>
                    <a:pt x="755" y="511"/>
                  </a:lnTo>
                  <a:close/>
                </a:path>
              </a:pathLst>
            </a:custGeom>
            <a:solidFill>
              <a:srgbClr val="000000"/>
            </a:solidFill>
            <a:ln w="9525">
              <a:noFill/>
              <a:round/>
              <a:headEnd/>
              <a:tailEnd/>
            </a:ln>
          </p:spPr>
          <p:txBody>
            <a:bodyPr/>
            <a:lstStyle/>
            <a:p>
              <a:endParaRPr lang="fr-FR"/>
            </a:p>
          </p:txBody>
        </p:sp>
        <p:sp>
          <p:nvSpPr>
            <p:cNvPr id="480877" name="Freeform 80"/>
            <p:cNvSpPr>
              <a:spLocks/>
            </p:cNvSpPr>
            <p:nvPr/>
          </p:nvSpPr>
          <p:spPr bwMode="auto">
            <a:xfrm>
              <a:off x="1964" y="1397"/>
              <a:ext cx="45" cy="24"/>
            </a:xfrm>
            <a:custGeom>
              <a:avLst/>
              <a:gdLst>
                <a:gd name="T0" fmla="*/ 0 w 456"/>
                <a:gd name="T1" fmla="*/ 0 h 241"/>
                <a:gd name="T2" fmla="*/ 0 w 456"/>
                <a:gd name="T3" fmla="*/ 0 h 241"/>
                <a:gd name="T4" fmla="*/ 0 w 456"/>
                <a:gd name="T5" fmla="*/ 0 h 241"/>
                <a:gd name="T6" fmla="*/ 0 w 456"/>
                <a:gd name="T7" fmla="*/ 0 h 241"/>
                <a:gd name="T8" fmla="*/ 0 w 456"/>
                <a:gd name="T9" fmla="*/ 0 h 241"/>
                <a:gd name="T10" fmla="*/ 0 w 456"/>
                <a:gd name="T11" fmla="*/ 0 h 241"/>
                <a:gd name="T12" fmla="*/ 0 w 456"/>
                <a:gd name="T13" fmla="*/ 0 h 241"/>
                <a:gd name="T14" fmla="*/ 0 w 456"/>
                <a:gd name="T15" fmla="*/ 0 h 241"/>
                <a:gd name="T16" fmla="*/ 0 w 456"/>
                <a:gd name="T17" fmla="*/ 0 h 241"/>
                <a:gd name="T18" fmla="*/ 0 w 456"/>
                <a:gd name="T19" fmla="*/ 0 h 241"/>
                <a:gd name="T20" fmla="*/ 0 w 456"/>
                <a:gd name="T21" fmla="*/ 0 h 241"/>
                <a:gd name="T22" fmla="*/ 0 w 456"/>
                <a:gd name="T23" fmla="*/ 0 h 241"/>
                <a:gd name="T24" fmla="*/ 0 w 456"/>
                <a:gd name="T25" fmla="*/ 0 h 241"/>
                <a:gd name="T26" fmla="*/ 0 w 456"/>
                <a:gd name="T27" fmla="*/ 0 h 241"/>
                <a:gd name="T28" fmla="*/ 0 w 456"/>
                <a:gd name="T29" fmla="*/ 0 h 241"/>
                <a:gd name="T30" fmla="*/ 0 w 456"/>
                <a:gd name="T31" fmla="*/ 0 h 241"/>
                <a:gd name="T32" fmla="*/ 0 w 456"/>
                <a:gd name="T33" fmla="*/ 0 h 241"/>
                <a:gd name="T34" fmla="*/ 0 w 456"/>
                <a:gd name="T35" fmla="*/ 0 h 241"/>
                <a:gd name="T36" fmla="*/ 0 w 456"/>
                <a:gd name="T37" fmla="*/ 0 h 241"/>
                <a:gd name="T38" fmla="*/ 0 w 456"/>
                <a:gd name="T39" fmla="*/ 0 h 241"/>
                <a:gd name="T40" fmla="*/ 0 w 456"/>
                <a:gd name="T41" fmla="*/ 0 h 241"/>
                <a:gd name="T42" fmla="*/ 0 w 456"/>
                <a:gd name="T43" fmla="*/ 0 h 241"/>
                <a:gd name="T44" fmla="*/ 0 w 456"/>
                <a:gd name="T45" fmla="*/ 0 h 241"/>
                <a:gd name="T46" fmla="*/ 0 w 456"/>
                <a:gd name="T47" fmla="*/ 0 h 241"/>
                <a:gd name="T48" fmla="*/ 0 w 456"/>
                <a:gd name="T49" fmla="*/ 0 h 241"/>
                <a:gd name="T50" fmla="*/ 0 w 456"/>
                <a:gd name="T51" fmla="*/ 0 h 241"/>
                <a:gd name="T52" fmla="*/ 0 w 456"/>
                <a:gd name="T53" fmla="*/ 0 h 241"/>
                <a:gd name="T54" fmla="*/ 0 w 456"/>
                <a:gd name="T55" fmla="*/ 0 h 241"/>
                <a:gd name="T56" fmla="*/ 0 w 456"/>
                <a:gd name="T57" fmla="*/ 0 h 241"/>
                <a:gd name="T58" fmla="*/ 0 w 456"/>
                <a:gd name="T59" fmla="*/ 0 h 241"/>
                <a:gd name="T60" fmla="*/ 0 w 456"/>
                <a:gd name="T61" fmla="*/ 0 h 241"/>
                <a:gd name="T62" fmla="*/ 0 w 456"/>
                <a:gd name="T63" fmla="*/ 0 h 241"/>
                <a:gd name="T64" fmla="*/ 0 w 456"/>
                <a:gd name="T65" fmla="*/ 0 h 241"/>
                <a:gd name="T66" fmla="*/ 0 w 456"/>
                <a:gd name="T67" fmla="*/ 0 h 241"/>
                <a:gd name="T68" fmla="*/ 0 w 456"/>
                <a:gd name="T69" fmla="*/ 0 h 241"/>
                <a:gd name="T70" fmla="*/ 0 w 456"/>
                <a:gd name="T71" fmla="*/ 0 h 241"/>
                <a:gd name="T72" fmla="*/ 0 w 456"/>
                <a:gd name="T73" fmla="*/ 0 h 241"/>
                <a:gd name="T74" fmla="*/ 0 w 456"/>
                <a:gd name="T75" fmla="*/ 0 h 2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56"/>
                <a:gd name="T115" fmla="*/ 0 h 241"/>
                <a:gd name="T116" fmla="*/ 456 w 456"/>
                <a:gd name="T117" fmla="*/ 241 h 24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56" h="241">
                  <a:moveTo>
                    <a:pt x="4" y="100"/>
                  </a:moveTo>
                  <a:lnTo>
                    <a:pt x="7" y="60"/>
                  </a:lnTo>
                  <a:lnTo>
                    <a:pt x="30" y="56"/>
                  </a:lnTo>
                  <a:lnTo>
                    <a:pt x="54" y="52"/>
                  </a:lnTo>
                  <a:lnTo>
                    <a:pt x="78" y="47"/>
                  </a:lnTo>
                  <a:lnTo>
                    <a:pt x="104" y="44"/>
                  </a:lnTo>
                  <a:lnTo>
                    <a:pt x="128" y="40"/>
                  </a:lnTo>
                  <a:lnTo>
                    <a:pt x="154" y="36"/>
                  </a:lnTo>
                  <a:lnTo>
                    <a:pt x="179" y="31"/>
                  </a:lnTo>
                  <a:lnTo>
                    <a:pt x="205" y="28"/>
                  </a:lnTo>
                  <a:lnTo>
                    <a:pt x="229" y="24"/>
                  </a:lnTo>
                  <a:lnTo>
                    <a:pt x="253" y="20"/>
                  </a:lnTo>
                  <a:lnTo>
                    <a:pt x="278" y="16"/>
                  </a:lnTo>
                  <a:lnTo>
                    <a:pt x="303" y="12"/>
                  </a:lnTo>
                  <a:lnTo>
                    <a:pt x="326" y="9"/>
                  </a:lnTo>
                  <a:lnTo>
                    <a:pt x="350" y="6"/>
                  </a:lnTo>
                  <a:lnTo>
                    <a:pt x="372" y="3"/>
                  </a:lnTo>
                  <a:lnTo>
                    <a:pt x="395" y="0"/>
                  </a:lnTo>
                  <a:lnTo>
                    <a:pt x="405" y="55"/>
                  </a:lnTo>
                  <a:lnTo>
                    <a:pt x="249" y="65"/>
                  </a:lnTo>
                  <a:lnTo>
                    <a:pt x="304" y="77"/>
                  </a:lnTo>
                  <a:lnTo>
                    <a:pt x="238" y="102"/>
                  </a:lnTo>
                  <a:lnTo>
                    <a:pt x="312" y="113"/>
                  </a:lnTo>
                  <a:lnTo>
                    <a:pt x="236" y="153"/>
                  </a:lnTo>
                  <a:lnTo>
                    <a:pt x="249" y="150"/>
                  </a:lnTo>
                  <a:lnTo>
                    <a:pt x="262" y="149"/>
                  </a:lnTo>
                  <a:lnTo>
                    <a:pt x="275" y="147"/>
                  </a:lnTo>
                  <a:lnTo>
                    <a:pt x="288" y="146"/>
                  </a:lnTo>
                  <a:lnTo>
                    <a:pt x="301" y="144"/>
                  </a:lnTo>
                  <a:lnTo>
                    <a:pt x="315" y="143"/>
                  </a:lnTo>
                  <a:lnTo>
                    <a:pt x="328" y="140"/>
                  </a:lnTo>
                  <a:lnTo>
                    <a:pt x="341" y="140"/>
                  </a:lnTo>
                  <a:lnTo>
                    <a:pt x="354" y="138"/>
                  </a:lnTo>
                  <a:lnTo>
                    <a:pt x="367" y="137"/>
                  </a:lnTo>
                  <a:lnTo>
                    <a:pt x="380" y="136"/>
                  </a:lnTo>
                  <a:lnTo>
                    <a:pt x="392" y="136"/>
                  </a:lnTo>
                  <a:lnTo>
                    <a:pt x="405" y="135"/>
                  </a:lnTo>
                  <a:lnTo>
                    <a:pt x="418" y="135"/>
                  </a:lnTo>
                  <a:lnTo>
                    <a:pt x="430" y="135"/>
                  </a:lnTo>
                  <a:lnTo>
                    <a:pt x="443" y="135"/>
                  </a:lnTo>
                  <a:lnTo>
                    <a:pt x="456" y="190"/>
                  </a:lnTo>
                  <a:lnTo>
                    <a:pt x="427" y="192"/>
                  </a:lnTo>
                  <a:lnTo>
                    <a:pt x="400" y="196"/>
                  </a:lnTo>
                  <a:lnTo>
                    <a:pt x="371" y="199"/>
                  </a:lnTo>
                  <a:lnTo>
                    <a:pt x="342" y="202"/>
                  </a:lnTo>
                  <a:lnTo>
                    <a:pt x="313" y="205"/>
                  </a:lnTo>
                  <a:lnTo>
                    <a:pt x="284" y="208"/>
                  </a:lnTo>
                  <a:lnTo>
                    <a:pt x="254" y="211"/>
                  </a:lnTo>
                  <a:lnTo>
                    <a:pt x="226" y="215"/>
                  </a:lnTo>
                  <a:lnTo>
                    <a:pt x="196" y="218"/>
                  </a:lnTo>
                  <a:lnTo>
                    <a:pt x="166" y="221"/>
                  </a:lnTo>
                  <a:lnTo>
                    <a:pt x="138" y="224"/>
                  </a:lnTo>
                  <a:lnTo>
                    <a:pt x="109" y="227"/>
                  </a:lnTo>
                  <a:lnTo>
                    <a:pt x="80" y="230"/>
                  </a:lnTo>
                  <a:lnTo>
                    <a:pt x="53" y="234"/>
                  </a:lnTo>
                  <a:lnTo>
                    <a:pt x="25" y="237"/>
                  </a:lnTo>
                  <a:lnTo>
                    <a:pt x="0" y="241"/>
                  </a:lnTo>
                  <a:lnTo>
                    <a:pt x="4" y="183"/>
                  </a:lnTo>
                  <a:lnTo>
                    <a:pt x="14" y="181"/>
                  </a:lnTo>
                  <a:lnTo>
                    <a:pt x="24" y="180"/>
                  </a:lnTo>
                  <a:lnTo>
                    <a:pt x="35" y="178"/>
                  </a:lnTo>
                  <a:lnTo>
                    <a:pt x="46" y="176"/>
                  </a:lnTo>
                  <a:lnTo>
                    <a:pt x="58" y="174"/>
                  </a:lnTo>
                  <a:lnTo>
                    <a:pt x="70" y="173"/>
                  </a:lnTo>
                  <a:lnTo>
                    <a:pt x="81" y="172"/>
                  </a:lnTo>
                  <a:lnTo>
                    <a:pt x="94" y="171"/>
                  </a:lnTo>
                  <a:lnTo>
                    <a:pt x="106" y="169"/>
                  </a:lnTo>
                  <a:lnTo>
                    <a:pt x="118" y="168"/>
                  </a:lnTo>
                  <a:lnTo>
                    <a:pt x="129" y="166"/>
                  </a:lnTo>
                  <a:lnTo>
                    <a:pt x="142" y="166"/>
                  </a:lnTo>
                  <a:lnTo>
                    <a:pt x="153" y="164"/>
                  </a:lnTo>
                  <a:lnTo>
                    <a:pt x="163" y="163"/>
                  </a:lnTo>
                  <a:lnTo>
                    <a:pt x="174" y="161"/>
                  </a:lnTo>
                  <a:lnTo>
                    <a:pt x="185" y="161"/>
                  </a:lnTo>
                  <a:lnTo>
                    <a:pt x="158" y="85"/>
                  </a:lnTo>
                  <a:lnTo>
                    <a:pt x="4" y="100"/>
                  </a:lnTo>
                  <a:close/>
                </a:path>
              </a:pathLst>
            </a:custGeom>
            <a:solidFill>
              <a:srgbClr val="000000"/>
            </a:solidFill>
            <a:ln w="9525">
              <a:noFill/>
              <a:round/>
              <a:headEnd/>
              <a:tailEnd/>
            </a:ln>
          </p:spPr>
          <p:txBody>
            <a:bodyPr/>
            <a:lstStyle/>
            <a:p>
              <a:endParaRPr lang="fr-FR"/>
            </a:p>
          </p:txBody>
        </p:sp>
        <p:sp>
          <p:nvSpPr>
            <p:cNvPr id="480878" name="Freeform 81"/>
            <p:cNvSpPr>
              <a:spLocks/>
            </p:cNvSpPr>
            <p:nvPr/>
          </p:nvSpPr>
          <p:spPr bwMode="auto">
            <a:xfrm>
              <a:off x="1888" y="1274"/>
              <a:ext cx="26" cy="14"/>
            </a:xfrm>
            <a:custGeom>
              <a:avLst/>
              <a:gdLst>
                <a:gd name="T0" fmla="*/ 0 w 259"/>
                <a:gd name="T1" fmla="*/ 0 h 146"/>
                <a:gd name="T2" fmla="*/ 0 w 259"/>
                <a:gd name="T3" fmla="*/ 0 h 146"/>
                <a:gd name="T4" fmla="*/ 0 w 259"/>
                <a:gd name="T5" fmla="*/ 0 h 146"/>
                <a:gd name="T6" fmla="*/ 0 w 259"/>
                <a:gd name="T7" fmla="*/ 0 h 146"/>
                <a:gd name="T8" fmla="*/ 0 w 259"/>
                <a:gd name="T9" fmla="*/ 0 h 146"/>
                <a:gd name="T10" fmla="*/ 0 w 259"/>
                <a:gd name="T11" fmla="*/ 0 h 146"/>
                <a:gd name="T12" fmla="*/ 0 w 259"/>
                <a:gd name="T13" fmla="*/ 0 h 146"/>
                <a:gd name="T14" fmla="*/ 0 w 259"/>
                <a:gd name="T15" fmla="*/ 0 h 146"/>
                <a:gd name="T16" fmla="*/ 0 w 259"/>
                <a:gd name="T17" fmla="*/ 0 h 146"/>
                <a:gd name="T18" fmla="*/ 0 w 259"/>
                <a:gd name="T19" fmla="*/ 0 h 146"/>
                <a:gd name="T20" fmla="*/ 0 w 259"/>
                <a:gd name="T21" fmla="*/ 0 h 146"/>
                <a:gd name="T22" fmla="*/ 0 w 259"/>
                <a:gd name="T23" fmla="*/ 0 h 146"/>
                <a:gd name="T24" fmla="*/ 0 w 259"/>
                <a:gd name="T25" fmla="*/ 0 h 146"/>
                <a:gd name="T26" fmla="*/ 0 w 259"/>
                <a:gd name="T27" fmla="*/ 0 h 146"/>
                <a:gd name="T28" fmla="*/ 0 w 259"/>
                <a:gd name="T29" fmla="*/ 0 h 146"/>
                <a:gd name="T30" fmla="*/ 0 w 259"/>
                <a:gd name="T31" fmla="*/ 0 h 146"/>
                <a:gd name="T32" fmla="*/ 0 w 259"/>
                <a:gd name="T33" fmla="*/ 0 h 146"/>
                <a:gd name="T34" fmla="*/ 0 w 259"/>
                <a:gd name="T35" fmla="*/ 0 h 146"/>
                <a:gd name="T36" fmla="*/ 0 w 259"/>
                <a:gd name="T37" fmla="*/ 0 h 146"/>
                <a:gd name="T38" fmla="*/ 0 w 259"/>
                <a:gd name="T39" fmla="*/ 0 h 146"/>
                <a:gd name="T40" fmla="*/ 0 w 259"/>
                <a:gd name="T41" fmla="*/ 0 h 146"/>
                <a:gd name="T42" fmla="*/ 0 w 259"/>
                <a:gd name="T43" fmla="*/ 0 h 146"/>
                <a:gd name="T44" fmla="*/ 0 w 259"/>
                <a:gd name="T45" fmla="*/ 0 h 146"/>
                <a:gd name="T46" fmla="*/ 0 w 259"/>
                <a:gd name="T47" fmla="*/ 0 h 146"/>
                <a:gd name="T48" fmla="*/ 0 w 259"/>
                <a:gd name="T49" fmla="*/ 0 h 146"/>
                <a:gd name="T50" fmla="*/ 0 w 259"/>
                <a:gd name="T51" fmla="*/ 0 h 146"/>
                <a:gd name="T52" fmla="*/ 0 w 259"/>
                <a:gd name="T53" fmla="*/ 0 h 146"/>
                <a:gd name="T54" fmla="*/ 0 w 259"/>
                <a:gd name="T55" fmla="*/ 0 h 146"/>
                <a:gd name="T56" fmla="*/ 0 w 259"/>
                <a:gd name="T57" fmla="*/ 0 h 146"/>
                <a:gd name="T58" fmla="*/ 0 w 259"/>
                <a:gd name="T59" fmla="*/ 0 h 146"/>
                <a:gd name="T60" fmla="*/ 0 w 259"/>
                <a:gd name="T61" fmla="*/ 0 h 146"/>
                <a:gd name="T62" fmla="*/ 0 w 259"/>
                <a:gd name="T63" fmla="*/ 0 h 146"/>
                <a:gd name="T64" fmla="*/ 0 w 259"/>
                <a:gd name="T65" fmla="*/ 0 h 1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9"/>
                <a:gd name="T100" fmla="*/ 0 h 146"/>
                <a:gd name="T101" fmla="*/ 259 w 259"/>
                <a:gd name="T102" fmla="*/ 146 h 1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9" h="146">
                  <a:moveTo>
                    <a:pt x="259" y="0"/>
                  </a:moveTo>
                  <a:lnTo>
                    <a:pt x="252" y="3"/>
                  </a:lnTo>
                  <a:lnTo>
                    <a:pt x="242" y="10"/>
                  </a:lnTo>
                  <a:lnTo>
                    <a:pt x="227" y="17"/>
                  </a:lnTo>
                  <a:lnTo>
                    <a:pt x="209" y="29"/>
                  </a:lnTo>
                  <a:lnTo>
                    <a:pt x="188" y="40"/>
                  </a:lnTo>
                  <a:lnTo>
                    <a:pt x="165" y="54"/>
                  </a:lnTo>
                  <a:lnTo>
                    <a:pt x="142" y="68"/>
                  </a:lnTo>
                  <a:lnTo>
                    <a:pt x="119" y="83"/>
                  </a:lnTo>
                  <a:lnTo>
                    <a:pt x="94" y="95"/>
                  </a:lnTo>
                  <a:lnTo>
                    <a:pt x="72" y="108"/>
                  </a:lnTo>
                  <a:lnTo>
                    <a:pt x="51" y="120"/>
                  </a:lnTo>
                  <a:lnTo>
                    <a:pt x="33" y="130"/>
                  </a:lnTo>
                  <a:lnTo>
                    <a:pt x="17" y="138"/>
                  </a:lnTo>
                  <a:lnTo>
                    <a:pt x="6" y="144"/>
                  </a:lnTo>
                  <a:lnTo>
                    <a:pt x="0" y="146"/>
                  </a:lnTo>
                  <a:lnTo>
                    <a:pt x="6" y="134"/>
                  </a:lnTo>
                  <a:lnTo>
                    <a:pt x="17" y="121"/>
                  </a:lnTo>
                  <a:lnTo>
                    <a:pt x="28" y="108"/>
                  </a:lnTo>
                  <a:lnTo>
                    <a:pt x="43" y="98"/>
                  </a:lnTo>
                  <a:lnTo>
                    <a:pt x="58" y="85"/>
                  </a:lnTo>
                  <a:lnTo>
                    <a:pt x="76" y="74"/>
                  </a:lnTo>
                  <a:lnTo>
                    <a:pt x="94" y="65"/>
                  </a:lnTo>
                  <a:lnTo>
                    <a:pt x="114" y="55"/>
                  </a:lnTo>
                  <a:lnTo>
                    <a:pt x="133" y="46"/>
                  </a:lnTo>
                  <a:lnTo>
                    <a:pt x="154" y="36"/>
                  </a:lnTo>
                  <a:lnTo>
                    <a:pt x="173" y="28"/>
                  </a:lnTo>
                  <a:lnTo>
                    <a:pt x="193" y="21"/>
                  </a:lnTo>
                  <a:lnTo>
                    <a:pt x="210" y="14"/>
                  </a:lnTo>
                  <a:lnTo>
                    <a:pt x="228" y="9"/>
                  </a:lnTo>
                  <a:lnTo>
                    <a:pt x="243" y="3"/>
                  </a:lnTo>
                  <a:lnTo>
                    <a:pt x="259" y="0"/>
                  </a:lnTo>
                  <a:close/>
                </a:path>
              </a:pathLst>
            </a:custGeom>
            <a:solidFill>
              <a:srgbClr val="000000"/>
            </a:solidFill>
            <a:ln w="9525">
              <a:noFill/>
              <a:round/>
              <a:headEnd/>
              <a:tailEnd/>
            </a:ln>
          </p:spPr>
          <p:txBody>
            <a:bodyPr/>
            <a:lstStyle/>
            <a:p>
              <a:endParaRPr lang="fr-FR"/>
            </a:p>
          </p:txBody>
        </p:sp>
        <p:sp>
          <p:nvSpPr>
            <p:cNvPr id="480879" name="Freeform 82"/>
            <p:cNvSpPr>
              <a:spLocks/>
            </p:cNvSpPr>
            <p:nvPr/>
          </p:nvSpPr>
          <p:spPr bwMode="auto">
            <a:xfrm>
              <a:off x="1915" y="1354"/>
              <a:ext cx="29" cy="40"/>
            </a:xfrm>
            <a:custGeom>
              <a:avLst/>
              <a:gdLst>
                <a:gd name="T0" fmla="*/ 0 w 284"/>
                <a:gd name="T1" fmla="*/ 0 h 402"/>
                <a:gd name="T2" fmla="*/ 0 w 284"/>
                <a:gd name="T3" fmla="*/ 0 h 402"/>
                <a:gd name="T4" fmla="*/ 0 w 284"/>
                <a:gd name="T5" fmla="*/ 0 h 402"/>
                <a:gd name="T6" fmla="*/ 0 w 284"/>
                <a:gd name="T7" fmla="*/ 0 h 402"/>
                <a:gd name="T8" fmla="*/ 0 w 284"/>
                <a:gd name="T9" fmla="*/ 0 h 402"/>
                <a:gd name="T10" fmla="*/ 0 w 284"/>
                <a:gd name="T11" fmla="*/ 0 h 402"/>
                <a:gd name="T12" fmla="*/ 0 w 284"/>
                <a:gd name="T13" fmla="*/ 0 h 402"/>
                <a:gd name="T14" fmla="*/ 0 w 284"/>
                <a:gd name="T15" fmla="*/ 0 h 402"/>
                <a:gd name="T16" fmla="*/ 0 w 284"/>
                <a:gd name="T17" fmla="*/ 0 h 402"/>
                <a:gd name="T18" fmla="*/ 0 w 284"/>
                <a:gd name="T19" fmla="*/ 0 h 402"/>
                <a:gd name="T20" fmla="*/ 0 w 284"/>
                <a:gd name="T21" fmla="*/ 0 h 402"/>
                <a:gd name="T22" fmla="*/ 0 w 284"/>
                <a:gd name="T23" fmla="*/ 0 h 402"/>
                <a:gd name="T24" fmla="*/ 0 w 284"/>
                <a:gd name="T25" fmla="*/ 0 h 402"/>
                <a:gd name="T26" fmla="*/ 0 w 284"/>
                <a:gd name="T27" fmla="*/ 0 h 402"/>
                <a:gd name="T28" fmla="*/ 0 w 284"/>
                <a:gd name="T29" fmla="*/ 0 h 402"/>
                <a:gd name="T30" fmla="*/ 0 w 284"/>
                <a:gd name="T31" fmla="*/ 0 h 402"/>
                <a:gd name="T32" fmla="*/ 0 w 284"/>
                <a:gd name="T33" fmla="*/ 0 h 402"/>
                <a:gd name="T34" fmla="*/ 0 w 284"/>
                <a:gd name="T35" fmla="*/ 0 h 402"/>
                <a:gd name="T36" fmla="*/ 0 w 284"/>
                <a:gd name="T37" fmla="*/ 0 h 402"/>
                <a:gd name="T38" fmla="*/ 0 w 284"/>
                <a:gd name="T39" fmla="*/ 0 h 402"/>
                <a:gd name="T40" fmla="*/ 0 w 284"/>
                <a:gd name="T41" fmla="*/ 0 h 402"/>
                <a:gd name="T42" fmla="*/ 0 w 284"/>
                <a:gd name="T43" fmla="*/ 0 h 402"/>
                <a:gd name="T44" fmla="*/ 0 w 284"/>
                <a:gd name="T45" fmla="*/ 0 h 402"/>
                <a:gd name="T46" fmla="*/ 0 w 284"/>
                <a:gd name="T47" fmla="*/ 0 h 402"/>
                <a:gd name="T48" fmla="*/ 0 w 284"/>
                <a:gd name="T49" fmla="*/ 0 h 402"/>
                <a:gd name="T50" fmla="*/ 0 w 284"/>
                <a:gd name="T51" fmla="*/ 0 h 402"/>
                <a:gd name="T52" fmla="*/ 0 w 284"/>
                <a:gd name="T53" fmla="*/ 0 h 402"/>
                <a:gd name="T54" fmla="*/ 0 w 284"/>
                <a:gd name="T55" fmla="*/ 0 h 402"/>
                <a:gd name="T56" fmla="*/ 0 w 284"/>
                <a:gd name="T57" fmla="*/ 0 h 402"/>
                <a:gd name="T58" fmla="*/ 0 w 284"/>
                <a:gd name="T59" fmla="*/ 0 h 402"/>
                <a:gd name="T60" fmla="*/ 0 w 284"/>
                <a:gd name="T61" fmla="*/ 0 h 402"/>
                <a:gd name="T62" fmla="*/ 0 w 284"/>
                <a:gd name="T63" fmla="*/ 0 h 402"/>
                <a:gd name="T64" fmla="*/ 0 w 284"/>
                <a:gd name="T65" fmla="*/ 0 h 402"/>
                <a:gd name="T66" fmla="*/ 0 w 284"/>
                <a:gd name="T67" fmla="*/ 0 h 402"/>
                <a:gd name="T68" fmla="*/ 0 w 284"/>
                <a:gd name="T69" fmla="*/ 0 h 4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4"/>
                <a:gd name="T106" fmla="*/ 0 h 402"/>
                <a:gd name="T107" fmla="*/ 284 w 284"/>
                <a:gd name="T108" fmla="*/ 402 h 40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4" h="402">
                  <a:moveTo>
                    <a:pt x="284" y="355"/>
                  </a:moveTo>
                  <a:lnTo>
                    <a:pt x="247" y="402"/>
                  </a:lnTo>
                  <a:lnTo>
                    <a:pt x="232" y="377"/>
                  </a:lnTo>
                  <a:lnTo>
                    <a:pt x="217" y="351"/>
                  </a:lnTo>
                  <a:lnTo>
                    <a:pt x="202" y="326"/>
                  </a:lnTo>
                  <a:lnTo>
                    <a:pt x="187" y="302"/>
                  </a:lnTo>
                  <a:lnTo>
                    <a:pt x="171" y="276"/>
                  </a:lnTo>
                  <a:lnTo>
                    <a:pt x="155" y="251"/>
                  </a:lnTo>
                  <a:lnTo>
                    <a:pt x="139" y="226"/>
                  </a:lnTo>
                  <a:lnTo>
                    <a:pt x="123" y="202"/>
                  </a:lnTo>
                  <a:lnTo>
                    <a:pt x="107" y="177"/>
                  </a:lnTo>
                  <a:lnTo>
                    <a:pt x="91" y="152"/>
                  </a:lnTo>
                  <a:lnTo>
                    <a:pt x="75" y="127"/>
                  </a:lnTo>
                  <a:lnTo>
                    <a:pt x="59" y="103"/>
                  </a:lnTo>
                  <a:lnTo>
                    <a:pt x="44" y="76"/>
                  </a:lnTo>
                  <a:lnTo>
                    <a:pt x="29" y="51"/>
                  </a:lnTo>
                  <a:lnTo>
                    <a:pt x="14" y="25"/>
                  </a:lnTo>
                  <a:lnTo>
                    <a:pt x="0" y="0"/>
                  </a:lnTo>
                  <a:lnTo>
                    <a:pt x="19" y="18"/>
                  </a:lnTo>
                  <a:lnTo>
                    <a:pt x="38" y="38"/>
                  </a:lnTo>
                  <a:lnTo>
                    <a:pt x="56" y="58"/>
                  </a:lnTo>
                  <a:lnTo>
                    <a:pt x="75" y="80"/>
                  </a:lnTo>
                  <a:lnTo>
                    <a:pt x="92" y="101"/>
                  </a:lnTo>
                  <a:lnTo>
                    <a:pt x="110" y="124"/>
                  </a:lnTo>
                  <a:lnTo>
                    <a:pt x="127" y="147"/>
                  </a:lnTo>
                  <a:lnTo>
                    <a:pt x="145" y="170"/>
                  </a:lnTo>
                  <a:lnTo>
                    <a:pt x="161" y="193"/>
                  </a:lnTo>
                  <a:lnTo>
                    <a:pt x="178" y="216"/>
                  </a:lnTo>
                  <a:lnTo>
                    <a:pt x="195" y="239"/>
                  </a:lnTo>
                  <a:lnTo>
                    <a:pt x="213" y="262"/>
                  </a:lnTo>
                  <a:lnTo>
                    <a:pt x="230" y="286"/>
                  </a:lnTo>
                  <a:lnTo>
                    <a:pt x="248" y="309"/>
                  </a:lnTo>
                  <a:lnTo>
                    <a:pt x="265" y="331"/>
                  </a:lnTo>
                  <a:lnTo>
                    <a:pt x="284" y="355"/>
                  </a:lnTo>
                  <a:close/>
                </a:path>
              </a:pathLst>
            </a:custGeom>
            <a:solidFill>
              <a:srgbClr val="000000"/>
            </a:solidFill>
            <a:ln w="9525">
              <a:noFill/>
              <a:round/>
              <a:headEnd/>
              <a:tailEnd/>
            </a:ln>
          </p:spPr>
          <p:txBody>
            <a:bodyPr/>
            <a:lstStyle/>
            <a:p>
              <a:endParaRPr lang="fr-FR"/>
            </a:p>
          </p:txBody>
        </p:sp>
        <p:sp>
          <p:nvSpPr>
            <p:cNvPr id="480880" name="Freeform 83"/>
            <p:cNvSpPr>
              <a:spLocks/>
            </p:cNvSpPr>
            <p:nvPr/>
          </p:nvSpPr>
          <p:spPr bwMode="auto">
            <a:xfrm>
              <a:off x="1927" y="1429"/>
              <a:ext cx="23" cy="9"/>
            </a:xfrm>
            <a:custGeom>
              <a:avLst/>
              <a:gdLst>
                <a:gd name="T0" fmla="*/ 0 w 224"/>
                <a:gd name="T1" fmla="*/ 0 h 92"/>
                <a:gd name="T2" fmla="*/ 0 w 224"/>
                <a:gd name="T3" fmla="*/ 0 h 92"/>
                <a:gd name="T4" fmla="*/ 0 w 224"/>
                <a:gd name="T5" fmla="*/ 0 h 92"/>
                <a:gd name="T6" fmla="*/ 0 w 224"/>
                <a:gd name="T7" fmla="*/ 0 h 92"/>
                <a:gd name="T8" fmla="*/ 0 w 224"/>
                <a:gd name="T9" fmla="*/ 0 h 92"/>
                <a:gd name="T10" fmla="*/ 0 w 224"/>
                <a:gd name="T11" fmla="*/ 0 h 92"/>
                <a:gd name="T12" fmla="*/ 0 w 224"/>
                <a:gd name="T13" fmla="*/ 0 h 92"/>
                <a:gd name="T14" fmla="*/ 0 w 224"/>
                <a:gd name="T15" fmla="*/ 0 h 92"/>
                <a:gd name="T16" fmla="*/ 0 w 224"/>
                <a:gd name="T17" fmla="*/ 0 h 92"/>
                <a:gd name="T18" fmla="*/ 0 w 224"/>
                <a:gd name="T19" fmla="*/ 0 h 92"/>
                <a:gd name="T20" fmla="*/ 0 w 224"/>
                <a:gd name="T21" fmla="*/ 0 h 92"/>
                <a:gd name="T22" fmla="*/ 0 w 224"/>
                <a:gd name="T23" fmla="*/ 0 h 92"/>
                <a:gd name="T24" fmla="*/ 0 w 224"/>
                <a:gd name="T25" fmla="*/ 0 h 92"/>
                <a:gd name="T26" fmla="*/ 0 w 224"/>
                <a:gd name="T27" fmla="*/ 0 h 92"/>
                <a:gd name="T28" fmla="*/ 0 w 224"/>
                <a:gd name="T29" fmla="*/ 0 h 92"/>
                <a:gd name="T30" fmla="*/ 0 w 224"/>
                <a:gd name="T31" fmla="*/ 0 h 92"/>
                <a:gd name="T32" fmla="*/ 0 w 224"/>
                <a:gd name="T33" fmla="*/ 0 h 92"/>
                <a:gd name="T34" fmla="*/ 0 w 224"/>
                <a:gd name="T35" fmla="*/ 0 h 92"/>
                <a:gd name="T36" fmla="*/ 0 w 224"/>
                <a:gd name="T37" fmla="*/ 0 h 92"/>
                <a:gd name="T38" fmla="*/ 0 w 224"/>
                <a:gd name="T39" fmla="*/ 0 h 92"/>
                <a:gd name="T40" fmla="*/ 0 w 224"/>
                <a:gd name="T41" fmla="*/ 0 h 92"/>
                <a:gd name="T42" fmla="*/ 0 w 224"/>
                <a:gd name="T43" fmla="*/ 0 h 92"/>
                <a:gd name="T44" fmla="*/ 0 w 224"/>
                <a:gd name="T45" fmla="*/ 0 h 92"/>
                <a:gd name="T46" fmla="*/ 0 w 224"/>
                <a:gd name="T47" fmla="*/ 0 h 92"/>
                <a:gd name="T48" fmla="*/ 0 w 224"/>
                <a:gd name="T49" fmla="*/ 0 h 92"/>
                <a:gd name="T50" fmla="*/ 0 w 224"/>
                <a:gd name="T51" fmla="*/ 0 h 92"/>
                <a:gd name="T52" fmla="*/ 0 w 224"/>
                <a:gd name="T53" fmla="*/ 0 h 92"/>
                <a:gd name="T54" fmla="*/ 0 w 224"/>
                <a:gd name="T55" fmla="*/ 0 h 92"/>
                <a:gd name="T56" fmla="*/ 0 w 224"/>
                <a:gd name="T57" fmla="*/ 0 h 92"/>
                <a:gd name="T58" fmla="*/ 0 w 224"/>
                <a:gd name="T59" fmla="*/ 0 h 92"/>
                <a:gd name="T60" fmla="*/ 0 w 224"/>
                <a:gd name="T61" fmla="*/ 0 h 92"/>
                <a:gd name="T62" fmla="*/ 0 w 224"/>
                <a:gd name="T63" fmla="*/ 0 h 92"/>
                <a:gd name="T64" fmla="*/ 0 w 224"/>
                <a:gd name="T65" fmla="*/ 0 h 92"/>
                <a:gd name="T66" fmla="*/ 0 w 224"/>
                <a:gd name="T67" fmla="*/ 0 h 9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
                <a:gd name="T103" fmla="*/ 0 h 92"/>
                <a:gd name="T104" fmla="*/ 224 w 224"/>
                <a:gd name="T105" fmla="*/ 92 h 9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 h="92">
                  <a:moveTo>
                    <a:pt x="224" y="24"/>
                  </a:moveTo>
                  <a:lnTo>
                    <a:pt x="215" y="26"/>
                  </a:lnTo>
                  <a:lnTo>
                    <a:pt x="205" y="32"/>
                  </a:lnTo>
                  <a:lnTo>
                    <a:pt x="193" y="37"/>
                  </a:lnTo>
                  <a:lnTo>
                    <a:pt x="178" y="42"/>
                  </a:lnTo>
                  <a:lnTo>
                    <a:pt x="160" y="48"/>
                  </a:lnTo>
                  <a:lnTo>
                    <a:pt x="143" y="56"/>
                  </a:lnTo>
                  <a:lnTo>
                    <a:pt x="126" y="61"/>
                  </a:lnTo>
                  <a:lnTo>
                    <a:pt x="108" y="69"/>
                  </a:lnTo>
                  <a:lnTo>
                    <a:pt x="89" y="74"/>
                  </a:lnTo>
                  <a:lnTo>
                    <a:pt x="72" y="80"/>
                  </a:lnTo>
                  <a:lnTo>
                    <a:pt x="54" y="86"/>
                  </a:lnTo>
                  <a:lnTo>
                    <a:pt x="39" y="89"/>
                  </a:lnTo>
                  <a:lnTo>
                    <a:pt x="25" y="91"/>
                  </a:lnTo>
                  <a:lnTo>
                    <a:pt x="14" y="92"/>
                  </a:lnTo>
                  <a:lnTo>
                    <a:pt x="5" y="91"/>
                  </a:lnTo>
                  <a:lnTo>
                    <a:pt x="0" y="91"/>
                  </a:lnTo>
                  <a:lnTo>
                    <a:pt x="4" y="86"/>
                  </a:lnTo>
                  <a:lnTo>
                    <a:pt x="14" y="78"/>
                  </a:lnTo>
                  <a:lnTo>
                    <a:pt x="25" y="71"/>
                  </a:lnTo>
                  <a:lnTo>
                    <a:pt x="40" y="61"/>
                  </a:lnTo>
                  <a:lnTo>
                    <a:pt x="56" y="52"/>
                  </a:lnTo>
                  <a:lnTo>
                    <a:pt x="74" y="41"/>
                  </a:lnTo>
                  <a:lnTo>
                    <a:pt x="93" y="32"/>
                  </a:lnTo>
                  <a:lnTo>
                    <a:pt x="113" y="22"/>
                  </a:lnTo>
                  <a:lnTo>
                    <a:pt x="131" y="12"/>
                  </a:lnTo>
                  <a:lnTo>
                    <a:pt x="150" y="7"/>
                  </a:lnTo>
                  <a:lnTo>
                    <a:pt x="168" y="1"/>
                  </a:lnTo>
                  <a:lnTo>
                    <a:pt x="183" y="0"/>
                  </a:lnTo>
                  <a:lnTo>
                    <a:pt x="198" y="0"/>
                  </a:lnTo>
                  <a:lnTo>
                    <a:pt x="210" y="4"/>
                  </a:lnTo>
                  <a:lnTo>
                    <a:pt x="218" y="11"/>
                  </a:lnTo>
                  <a:lnTo>
                    <a:pt x="224" y="24"/>
                  </a:lnTo>
                  <a:close/>
                </a:path>
              </a:pathLst>
            </a:custGeom>
            <a:solidFill>
              <a:srgbClr val="000000"/>
            </a:solidFill>
            <a:ln w="9525">
              <a:noFill/>
              <a:round/>
              <a:headEnd/>
              <a:tailEnd/>
            </a:ln>
          </p:spPr>
          <p:txBody>
            <a:bodyPr/>
            <a:lstStyle/>
            <a:p>
              <a:endParaRPr lang="fr-FR"/>
            </a:p>
          </p:txBody>
        </p:sp>
        <p:sp>
          <p:nvSpPr>
            <p:cNvPr id="480881" name="Freeform 84"/>
            <p:cNvSpPr>
              <a:spLocks/>
            </p:cNvSpPr>
            <p:nvPr/>
          </p:nvSpPr>
          <p:spPr bwMode="auto">
            <a:xfrm>
              <a:off x="1919" y="1431"/>
              <a:ext cx="14" cy="6"/>
            </a:xfrm>
            <a:custGeom>
              <a:avLst/>
              <a:gdLst>
                <a:gd name="T0" fmla="*/ 0 w 141"/>
                <a:gd name="T1" fmla="*/ 0 h 66"/>
                <a:gd name="T2" fmla="*/ 0 w 141"/>
                <a:gd name="T3" fmla="*/ 0 h 66"/>
                <a:gd name="T4" fmla="*/ 0 w 141"/>
                <a:gd name="T5" fmla="*/ 0 h 66"/>
                <a:gd name="T6" fmla="*/ 0 w 141"/>
                <a:gd name="T7" fmla="*/ 0 h 66"/>
                <a:gd name="T8" fmla="*/ 0 w 141"/>
                <a:gd name="T9" fmla="*/ 0 h 66"/>
                <a:gd name="T10" fmla="*/ 0 w 141"/>
                <a:gd name="T11" fmla="*/ 0 h 66"/>
                <a:gd name="T12" fmla="*/ 0 w 141"/>
                <a:gd name="T13" fmla="*/ 0 h 66"/>
                <a:gd name="T14" fmla="*/ 0 w 141"/>
                <a:gd name="T15" fmla="*/ 0 h 66"/>
                <a:gd name="T16" fmla="*/ 0 w 141"/>
                <a:gd name="T17" fmla="*/ 0 h 66"/>
                <a:gd name="T18" fmla="*/ 0 w 141"/>
                <a:gd name="T19" fmla="*/ 0 h 66"/>
                <a:gd name="T20" fmla="*/ 0 w 141"/>
                <a:gd name="T21" fmla="*/ 0 h 66"/>
                <a:gd name="T22" fmla="*/ 0 w 141"/>
                <a:gd name="T23" fmla="*/ 0 h 66"/>
                <a:gd name="T24" fmla="*/ 0 w 141"/>
                <a:gd name="T25" fmla="*/ 0 h 66"/>
                <a:gd name="T26" fmla="*/ 0 w 141"/>
                <a:gd name="T27" fmla="*/ 0 h 66"/>
                <a:gd name="T28" fmla="*/ 0 w 141"/>
                <a:gd name="T29" fmla="*/ 0 h 66"/>
                <a:gd name="T30" fmla="*/ 0 w 141"/>
                <a:gd name="T31" fmla="*/ 0 h 66"/>
                <a:gd name="T32" fmla="*/ 0 w 141"/>
                <a:gd name="T33" fmla="*/ 0 h 66"/>
                <a:gd name="T34" fmla="*/ 0 w 141"/>
                <a:gd name="T35" fmla="*/ 0 h 66"/>
                <a:gd name="T36" fmla="*/ 0 w 141"/>
                <a:gd name="T37" fmla="*/ 0 h 66"/>
                <a:gd name="T38" fmla="*/ 0 w 141"/>
                <a:gd name="T39" fmla="*/ 0 h 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1"/>
                <a:gd name="T61" fmla="*/ 0 h 66"/>
                <a:gd name="T62" fmla="*/ 141 w 141"/>
                <a:gd name="T63" fmla="*/ 66 h 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1" h="66">
                  <a:moveTo>
                    <a:pt x="141" y="0"/>
                  </a:moveTo>
                  <a:lnTo>
                    <a:pt x="31" y="66"/>
                  </a:lnTo>
                  <a:lnTo>
                    <a:pt x="0" y="45"/>
                  </a:lnTo>
                  <a:lnTo>
                    <a:pt x="5" y="38"/>
                  </a:lnTo>
                  <a:lnTo>
                    <a:pt x="12" y="30"/>
                  </a:lnTo>
                  <a:lnTo>
                    <a:pt x="18" y="24"/>
                  </a:lnTo>
                  <a:lnTo>
                    <a:pt x="28" y="20"/>
                  </a:lnTo>
                  <a:lnTo>
                    <a:pt x="35" y="15"/>
                  </a:lnTo>
                  <a:lnTo>
                    <a:pt x="45" y="12"/>
                  </a:lnTo>
                  <a:lnTo>
                    <a:pt x="54" y="9"/>
                  </a:lnTo>
                  <a:lnTo>
                    <a:pt x="65" y="8"/>
                  </a:lnTo>
                  <a:lnTo>
                    <a:pt x="75" y="4"/>
                  </a:lnTo>
                  <a:lnTo>
                    <a:pt x="84" y="3"/>
                  </a:lnTo>
                  <a:lnTo>
                    <a:pt x="94" y="3"/>
                  </a:lnTo>
                  <a:lnTo>
                    <a:pt x="104" y="3"/>
                  </a:lnTo>
                  <a:lnTo>
                    <a:pt x="114" y="1"/>
                  </a:lnTo>
                  <a:lnTo>
                    <a:pt x="123" y="0"/>
                  </a:lnTo>
                  <a:lnTo>
                    <a:pt x="132" y="0"/>
                  </a:lnTo>
                  <a:lnTo>
                    <a:pt x="141" y="0"/>
                  </a:lnTo>
                  <a:close/>
                </a:path>
              </a:pathLst>
            </a:custGeom>
            <a:solidFill>
              <a:srgbClr val="000000"/>
            </a:solidFill>
            <a:ln w="9525">
              <a:noFill/>
              <a:round/>
              <a:headEnd/>
              <a:tailEnd/>
            </a:ln>
          </p:spPr>
          <p:txBody>
            <a:bodyPr/>
            <a:lstStyle/>
            <a:p>
              <a:endParaRPr lang="fr-FR"/>
            </a:p>
          </p:txBody>
        </p:sp>
        <p:sp>
          <p:nvSpPr>
            <p:cNvPr id="480882" name="Freeform 85"/>
            <p:cNvSpPr>
              <a:spLocks/>
            </p:cNvSpPr>
            <p:nvPr/>
          </p:nvSpPr>
          <p:spPr bwMode="auto">
            <a:xfrm>
              <a:off x="1855" y="1307"/>
              <a:ext cx="50" cy="79"/>
            </a:xfrm>
            <a:custGeom>
              <a:avLst/>
              <a:gdLst>
                <a:gd name="T0" fmla="*/ 0 w 498"/>
                <a:gd name="T1" fmla="*/ 0 h 793"/>
                <a:gd name="T2" fmla="*/ 0 w 498"/>
                <a:gd name="T3" fmla="*/ 0 h 793"/>
                <a:gd name="T4" fmla="*/ 0 w 498"/>
                <a:gd name="T5" fmla="*/ 0 h 793"/>
                <a:gd name="T6" fmla="*/ 0 w 498"/>
                <a:gd name="T7" fmla="*/ 0 h 793"/>
                <a:gd name="T8" fmla="*/ 0 w 498"/>
                <a:gd name="T9" fmla="*/ 0 h 793"/>
                <a:gd name="T10" fmla="*/ 0 w 498"/>
                <a:gd name="T11" fmla="*/ 0 h 793"/>
                <a:gd name="T12" fmla="*/ 0 w 498"/>
                <a:gd name="T13" fmla="*/ 0 h 793"/>
                <a:gd name="T14" fmla="*/ 1 w 498"/>
                <a:gd name="T15" fmla="*/ 0 h 793"/>
                <a:gd name="T16" fmla="*/ 1 w 498"/>
                <a:gd name="T17" fmla="*/ 1 h 793"/>
                <a:gd name="T18" fmla="*/ 0 w 498"/>
                <a:gd name="T19" fmla="*/ 0 h 793"/>
                <a:gd name="T20" fmla="*/ 0 w 498"/>
                <a:gd name="T21" fmla="*/ 0 h 793"/>
                <a:gd name="T22" fmla="*/ 0 w 498"/>
                <a:gd name="T23" fmla="*/ 0 h 793"/>
                <a:gd name="T24" fmla="*/ 0 w 498"/>
                <a:gd name="T25" fmla="*/ 0 h 793"/>
                <a:gd name="T26" fmla="*/ 0 w 498"/>
                <a:gd name="T27" fmla="*/ 0 h 793"/>
                <a:gd name="T28" fmla="*/ 0 w 498"/>
                <a:gd name="T29" fmla="*/ 0 h 793"/>
                <a:gd name="T30" fmla="*/ 0 w 498"/>
                <a:gd name="T31" fmla="*/ 0 h 793"/>
                <a:gd name="T32" fmla="*/ 0 w 498"/>
                <a:gd name="T33" fmla="*/ 0 h 793"/>
                <a:gd name="T34" fmla="*/ 0 w 498"/>
                <a:gd name="T35" fmla="*/ 0 h 793"/>
                <a:gd name="T36" fmla="*/ 0 w 498"/>
                <a:gd name="T37" fmla="*/ 0 h 793"/>
                <a:gd name="T38" fmla="*/ 0 w 498"/>
                <a:gd name="T39" fmla="*/ 0 h 793"/>
                <a:gd name="T40" fmla="*/ 0 w 498"/>
                <a:gd name="T41" fmla="*/ 0 h 793"/>
                <a:gd name="T42" fmla="*/ 0 w 498"/>
                <a:gd name="T43" fmla="*/ 0 h 793"/>
                <a:gd name="T44" fmla="*/ 0 w 498"/>
                <a:gd name="T45" fmla="*/ 0 h 793"/>
                <a:gd name="T46" fmla="*/ 0 w 498"/>
                <a:gd name="T47" fmla="*/ 0 h 793"/>
                <a:gd name="T48" fmla="*/ 0 w 498"/>
                <a:gd name="T49" fmla="*/ 0 h 793"/>
                <a:gd name="T50" fmla="*/ 0 w 498"/>
                <a:gd name="T51" fmla="*/ 0 h 793"/>
                <a:gd name="T52" fmla="*/ 0 w 498"/>
                <a:gd name="T53" fmla="*/ 0 h 793"/>
                <a:gd name="T54" fmla="*/ 0 w 498"/>
                <a:gd name="T55" fmla="*/ 0 h 793"/>
                <a:gd name="T56" fmla="*/ 0 w 498"/>
                <a:gd name="T57" fmla="*/ 0 h 793"/>
                <a:gd name="T58" fmla="*/ 0 w 498"/>
                <a:gd name="T59" fmla="*/ 0 h 793"/>
                <a:gd name="T60" fmla="*/ 1 w 498"/>
                <a:gd name="T61" fmla="*/ 1 h 793"/>
                <a:gd name="T62" fmla="*/ 0 w 498"/>
                <a:gd name="T63" fmla="*/ 1 h 793"/>
                <a:gd name="T64" fmla="*/ 0 w 498"/>
                <a:gd name="T65" fmla="*/ 1 h 793"/>
                <a:gd name="T66" fmla="*/ 0 w 498"/>
                <a:gd name="T67" fmla="*/ 1 h 793"/>
                <a:gd name="T68" fmla="*/ 1 w 498"/>
                <a:gd name="T69" fmla="*/ 1 h 793"/>
                <a:gd name="T70" fmla="*/ 1 w 498"/>
                <a:gd name="T71" fmla="*/ 1 h 793"/>
                <a:gd name="T72" fmla="*/ 0 w 498"/>
                <a:gd name="T73" fmla="*/ 1 h 793"/>
                <a:gd name="T74" fmla="*/ 0 w 498"/>
                <a:gd name="T75" fmla="*/ 1 h 793"/>
                <a:gd name="T76" fmla="*/ 0 w 498"/>
                <a:gd name="T77" fmla="*/ 1 h 793"/>
                <a:gd name="T78" fmla="*/ 0 w 498"/>
                <a:gd name="T79" fmla="*/ 0 h 793"/>
                <a:gd name="T80" fmla="*/ 0 w 498"/>
                <a:gd name="T81" fmla="*/ 0 h 793"/>
                <a:gd name="T82" fmla="*/ 0 w 498"/>
                <a:gd name="T83" fmla="*/ 0 h 793"/>
                <a:gd name="T84" fmla="*/ 0 w 498"/>
                <a:gd name="T85" fmla="*/ 0 h 793"/>
                <a:gd name="T86" fmla="*/ 0 w 498"/>
                <a:gd name="T87" fmla="*/ 0 h 793"/>
                <a:gd name="T88" fmla="*/ 0 w 498"/>
                <a:gd name="T89" fmla="*/ 0 h 793"/>
                <a:gd name="T90" fmla="*/ 0 w 498"/>
                <a:gd name="T91" fmla="*/ 0 h 793"/>
                <a:gd name="T92" fmla="*/ 0 w 498"/>
                <a:gd name="T93" fmla="*/ 0 h 793"/>
                <a:gd name="T94" fmla="*/ 0 w 498"/>
                <a:gd name="T95" fmla="*/ 0 h 793"/>
                <a:gd name="T96" fmla="*/ 0 w 498"/>
                <a:gd name="T97" fmla="*/ 0 h 793"/>
                <a:gd name="T98" fmla="*/ 0 w 498"/>
                <a:gd name="T99" fmla="*/ 0 h 79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98"/>
                <a:gd name="T151" fmla="*/ 0 h 793"/>
                <a:gd name="T152" fmla="*/ 498 w 498"/>
                <a:gd name="T153" fmla="*/ 793 h 79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98" h="793">
                  <a:moveTo>
                    <a:pt x="340" y="52"/>
                  </a:moveTo>
                  <a:lnTo>
                    <a:pt x="242" y="88"/>
                  </a:lnTo>
                  <a:lnTo>
                    <a:pt x="260" y="115"/>
                  </a:lnTo>
                  <a:lnTo>
                    <a:pt x="278" y="145"/>
                  </a:lnTo>
                  <a:lnTo>
                    <a:pt x="295" y="173"/>
                  </a:lnTo>
                  <a:lnTo>
                    <a:pt x="313" y="205"/>
                  </a:lnTo>
                  <a:lnTo>
                    <a:pt x="329" y="236"/>
                  </a:lnTo>
                  <a:lnTo>
                    <a:pt x="345" y="267"/>
                  </a:lnTo>
                  <a:lnTo>
                    <a:pt x="360" y="300"/>
                  </a:lnTo>
                  <a:lnTo>
                    <a:pt x="376" y="333"/>
                  </a:lnTo>
                  <a:lnTo>
                    <a:pt x="390" y="365"/>
                  </a:lnTo>
                  <a:lnTo>
                    <a:pt x="405" y="399"/>
                  </a:lnTo>
                  <a:lnTo>
                    <a:pt x="420" y="430"/>
                  </a:lnTo>
                  <a:lnTo>
                    <a:pt x="435" y="464"/>
                  </a:lnTo>
                  <a:lnTo>
                    <a:pt x="448" y="496"/>
                  </a:lnTo>
                  <a:lnTo>
                    <a:pt x="464" y="529"/>
                  </a:lnTo>
                  <a:lnTo>
                    <a:pt x="478" y="560"/>
                  </a:lnTo>
                  <a:lnTo>
                    <a:pt x="494" y="591"/>
                  </a:lnTo>
                  <a:lnTo>
                    <a:pt x="469" y="601"/>
                  </a:lnTo>
                  <a:lnTo>
                    <a:pt x="219" y="88"/>
                  </a:lnTo>
                  <a:lnTo>
                    <a:pt x="215" y="88"/>
                  </a:lnTo>
                  <a:lnTo>
                    <a:pt x="210" y="88"/>
                  </a:lnTo>
                  <a:lnTo>
                    <a:pt x="203" y="88"/>
                  </a:lnTo>
                  <a:lnTo>
                    <a:pt x="197" y="89"/>
                  </a:lnTo>
                  <a:lnTo>
                    <a:pt x="189" y="89"/>
                  </a:lnTo>
                  <a:lnTo>
                    <a:pt x="182" y="92"/>
                  </a:lnTo>
                  <a:lnTo>
                    <a:pt x="174" y="93"/>
                  </a:lnTo>
                  <a:lnTo>
                    <a:pt x="167" y="95"/>
                  </a:lnTo>
                  <a:lnTo>
                    <a:pt x="159" y="95"/>
                  </a:lnTo>
                  <a:lnTo>
                    <a:pt x="151" y="97"/>
                  </a:lnTo>
                  <a:lnTo>
                    <a:pt x="145" y="98"/>
                  </a:lnTo>
                  <a:lnTo>
                    <a:pt x="140" y="101"/>
                  </a:lnTo>
                  <a:lnTo>
                    <a:pt x="132" y="104"/>
                  </a:lnTo>
                  <a:lnTo>
                    <a:pt x="131" y="111"/>
                  </a:lnTo>
                  <a:lnTo>
                    <a:pt x="138" y="124"/>
                  </a:lnTo>
                  <a:lnTo>
                    <a:pt x="146" y="140"/>
                  </a:lnTo>
                  <a:lnTo>
                    <a:pt x="154" y="157"/>
                  </a:lnTo>
                  <a:lnTo>
                    <a:pt x="163" y="174"/>
                  </a:lnTo>
                  <a:lnTo>
                    <a:pt x="171" y="190"/>
                  </a:lnTo>
                  <a:lnTo>
                    <a:pt x="179" y="208"/>
                  </a:lnTo>
                  <a:lnTo>
                    <a:pt x="189" y="225"/>
                  </a:lnTo>
                  <a:lnTo>
                    <a:pt x="198" y="243"/>
                  </a:lnTo>
                  <a:lnTo>
                    <a:pt x="208" y="259"/>
                  </a:lnTo>
                  <a:lnTo>
                    <a:pt x="217" y="276"/>
                  </a:lnTo>
                  <a:lnTo>
                    <a:pt x="227" y="292"/>
                  </a:lnTo>
                  <a:lnTo>
                    <a:pt x="237" y="308"/>
                  </a:lnTo>
                  <a:lnTo>
                    <a:pt x="247" y="322"/>
                  </a:lnTo>
                  <a:lnTo>
                    <a:pt x="259" y="336"/>
                  </a:lnTo>
                  <a:lnTo>
                    <a:pt x="269" y="349"/>
                  </a:lnTo>
                  <a:lnTo>
                    <a:pt x="282" y="363"/>
                  </a:lnTo>
                  <a:lnTo>
                    <a:pt x="340" y="350"/>
                  </a:lnTo>
                  <a:lnTo>
                    <a:pt x="350" y="374"/>
                  </a:lnTo>
                  <a:lnTo>
                    <a:pt x="342" y="374"/>
                  </a:lnTo>
                  <a:lnTo>
                    <a:pt x="334" y="374"/>
                  </a:lnTo>
                  <a:lnTo>
                    <a:pt x="323" y="375"/>
                  </a:lnTo>
                  <a:lnTo>
                    <a:pt x="313" y="379"/>
                  </a:lnTo>
                  <a:lnTo>
                    <a:pt x="302" y="382"/>
                  </a:lnTo>
                  <a:lnTo>
                    <a:pt x="294" y="386"/>
                  </a:lnTo>
                  <a:lnTo>
                    <a:pt x="286" y="390"/>
                  </a:lnTo>
                  <a:lnTo>
                    <a:pt x="284" y="398"/>
                  </a:lnTo>
                  <a:lnTo>
                    <a:pt x="410" y="674"/>
                  </a:lnTo>
                  <a:lnTo>
                    <a:pt x="483" y="661"/>
                  </a:lnTo>
                  <a:lnTo>
                    <a:pt x="498" y="694"/>
                  </a:lnTo>
                  <a:lnTo>
                    <a:pt x="436" y="707"/>
                  </a:lnTo>
                  <a:lnTo>
                    <a:pt x="436" y="714"/>
                  </a:lnTo>
                  <a:lnTo>
                    <a:pt x="437" y="723"/>
                  </a:lnTo>
                  <a:lnTo>
                    <a:pt x="439" y="729"/>
                  </a:lnTo>
                  <a:lnTo>
                    <a:pt x="442" y="735"/>
                  </a:lnTo>
                  <a:lnTo>
                    <a:pt x="444" y="742"/>
                  </a:lnTo>
                  <a:lnTo>
                    <a:pt x="448" y="748"/>
                  </a:lnTo>
                  <a:lnTo>
                    <a:pt x="453" y="756"/>
                  </a:lnTo>
                  <a:lnTo>
                    <a:pt x="458" y="765"/>
                  </a:lnTo>
                  <a:lnTo>
                    <a:pt x="373" y="793"/>
                  </a:lnTo>
                  <a:lnTo>
                    <a:pt x="353" y="756"/>
                  </a:lnTo>
                  <a:lnTo>
                    <a:pt x="333" y="716"/>
                  </a:lnTo>
                  <a:lnTo>
                    <a:pt x="312" y="674"/>
                  </a:lnTo>
                  <a:lnTo>
                    <a:pt x="291" y="631"/>
                  </a:lnTo>
                  <a:lnTo>
                    <a:pt x="270" y="584"/>
                  </a:lnTo>
                  <a:lnTo>
                    <a:pt x="249" y="536"/>
                  </a:lnTo>
                  <a:lnTo>
                    <a:pt x="227" y="488"/>
                  </a:lnTo>
                  <a:lnTo>
                    <a:pt x="205" y="440"/>
                  </a:lnTo>
                  <a:lnTo>
                    <a:pt x="180" y="390"/>
                  </a:lnTo>
                  <a:lnTo>
                    <a:pt x="157" y="341"/>
                  </a:lnTo>
                  <a:lnTo>
                    <a:pt x="132" y="294"/>
                  </a:lnTo>
                  <a:lnTo>
                    <a:pt x="108" y="248"/>
                  </a:lnTo>
                  <a:lnTo>
                    <a:pt x="81" y="203"/>
                  </a:lnTo>
                  <a:lnTo>
                    <a:pt x="55" y="161"/>
                  </a:lnTo>
                  <a:lnTo>
                    <a:pt x="27" y="121"/>
                  </a:lnTo>
                  <a:lnTo>
                    <a:pt x="0" y="85"/>
                  </a:lnTo>
                  <a:lnTo>
                    <a:pt x="315" y="0"/>
                  </a:lnTo>
                  <a:lnTo>
                    <a:pt x="317" y="6"/>
                  </a:lnTo>
                  <a:lnTo>
                    <a:pt x="321" y="10"/>
                  </a:lnTo>
                  <a:lnTo>
                    <a:pt x="324" y="14"/>
                  </a:lnTo>
                  <a:lnTo>
                    <a:pt x="330" y="21"/>
                  </a:lnTo>
                  <a:lnTo>
                    <a:pt x="333" y="25"/>
                  </a:lnTo>
                  <a:lnTo>
                    <a:pt x="336" y="32"/>
                  </a:lnTo>
                  <a:lnTo>
                    <a:pt x="337" y="35"/>
                  </a:lnTo>
                  <a:lnTo>
                    <a:pt x="338" y="41"/>
                  </a:lnTo>
                  <a:lnTo>
                    <a:pt x="339" y="46"/>
                  </a:lnTo>
                  <a:lnTo>
                    <a:pt x="340" y="52"/>
                  </a:lnTo>
                  <a:close/>
                </a:path>
              </a:pathLst>
            </a:custGeom>
            <a:solidFill>
              <a:srgbClr val="000000"/>
            </a:solidFill>
            <a:ln w="9525">
              <a:noFill/>
              <a:round/>
              <a:headEnd/>
              <a:tailEnd/>
            </a:ln>
          </p:spPr>
          <p:txBody>
            <a:bodyPr/>
            <a:lstStyle/>
            <a:p>
              <a:endParaRPr lang="fr-FR"/>
            </a:p>
          </p:txBody>
        </p:sp>
        <p:sp>
          <p:nvSpPr>
            <p:cNvPr id="480883" name="Freeform 86"/>
            <p:cNvSpPr>
              <a:spLocks/>
            </p:cNvSpPr>
            <p:nvPr/>
          </p:nvSpPr>
          <p:spPr bwMode="auto">
            <a:xfrm>
              <a:off x="1846" y="1317"/>
              <a:ext cx="36" cy="56"/>
            </a:xfrm>
            <a:custGeom>
              <a:avLst/>
              <a:gdLst>
                <a:gd name="T0" fmla="*/ 0 w 361"/>
                <a:gd name="T1" fmla="*/ 1 h 558"/>
                <a:gd name="T2" fmla="*/ 0 w 361"/>
                <a:gd name="T3" fmla="*/ 1 h 558"/>
                <a:gd name="T4" fmla="*/ 0 w 361"/>
                <a:gd name="T5" fmla="*/ 1 h 558"/>
                <a:gd name="T6" fmla="*/ 0 w 361"/>
                <a:gd name="T7" fmla="*/ 1 h 558"/>
                <a:gd name="T8" fmla="*/ 0 w 361"/>
                <a:gd name="T9" fmla="*/ 1 h 558"/>
                <a:gd name="T10" fmla="*/ 0 w 361"/>
                <a:gd name="T11" fmla="*/ 0 h 558"/>
                <a:gd name="T12" fmla="*/ 0 w 361"/>
                <a:gd name="T13" fmla="*/ 0 h 558"/>
                <a:gd name="T14" fmla="*/ 0 w 361"/>
                <a:gd name="T15" fmla="*/ 0 h 558"/>
                <a:gd name="T16" fmla="*/ 0 w 361"/>
                <a:gd name="T17" fmla="*/ 0 h 558"/>
                <a:gd name="T18" fmla="*/ 0 w 361"/>
                <a:gd name="T19" fmla="*/ 0 h 558"/>
                <a:gd name="T20" fmla="*/ 0 w 361"/>
                <a:gd name="T21" fmla="*/ 0 h 558"/>
                <a:gd name="T22" fmla="*/ 0 w 361"/>
                <a:gd name="T23" fmla="*/ 0 h 558"/>
                <a:gd name="T24" fmla="*/ 0 w 361"/>
                <a:gd name="T25" fmla="*/ 0 h 558"/>
                <a:gd name="T26" fmla="*/ 0 w 361"/>
                <a:gd name="T27" fmla="*/ 0 h 558"/>
                <a:gd name="T28" fmla="*/ 0 w 361"/>
                <a:gd name="T29" fmla="*/ 0 h 558"/>
                <a:gd name="T30" fmla="*/ 0 w 361"/>
                <a:gd name="T31" fmla="*/ 0 h 558"/>
                <a:gd name="T32" fmla="*/ 0 w 361"/>
                <a:gd name="T33" fmla="*/ 0 h 558"/>
                <a:gd name="T34" fmla="*/ 0 w 361"/>
                <a:gd name="T35" fmla="*/ 0 h 558"/>
                <a:gd name="T36" fmla="*/ 0 w 361"/>
                <a:gd name="T37" fmla="*/ 0 h 558"/>
                <a:gd name="T38" fmla="*/ 0 w 361"/>
                <a:gd name="T39" fmla="*/ 0 h 558"/>
                <a:gd name="T40" fmla="*/ 0 w 361"/>
                <a:gd name="T41" fmla="*/ 0 h 558"/>
                <a:gd name="T42" fmla="*/ 0 w 361"/>
                <a:gd name="T43" fmla="*/ 0 h 558"/>
                <a:gd name="T44" fmla="*/ 0 w 361"/>
                <a:gd name="T45" fmla="*/ 0 h 558"/>
                <a:gd name="T46" fmla="*/ 0 w 361"/>
                <a:gd name="T47" fmla="*/ 0 h 558"/>
                <a:gd name="T48" fmla="*/ 0 w 361"/>
                <a:gd name="T49" fmla="*/ 0 h 558"/>
                <a:gd name="T50" fmla="*/ 0 w 361"/>
                <a:gd name="T51" fmla="*/ 0 h 558"/>
                <a:gd name="T52" fmla="*/ 0 w 361"/>
                <a:gd name="T53" fmla="*/ 0 h 558"/>
                <a:gd name="T54" fmla="*/ 0 w 361"/>
                <a:gd name="T55" fmla="*/ 0 h 558"/>
                <a:gd name="T56" fmla="*/ 0 w 361"/>
                <a:gd name="T57" fmla="*/ 1 h 558"/>
                <a:gd name="T58" fmla="*/ 0 w 361"/>
                <a:gd name="T59" fmla="*/ 1 h 558"/>
                <a:gd name="T60" fmla="*/ 0 w 361"/>
                <a:gd name="T61" fmla="*/ 1 h 558"/>
                <a:gd name="T62" fmla="*/ 0 w 361"/>
                <a:gd name="T63" fmla="*/ 1 h 558"/>
                <a:gd name="T64" fmla="*/ 0 w 361"/>
                <a:gd name="T65" fmla="*/ 1 h 558"/>
                <a:gd name="T66" fmla="*/ 0 w 361"/>
                <a:gd name="T67" fmla="*/ 1 h 55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1"/>
                <a:gd name="T103" fmla="*/ 0 h 558"/>
                <a:gd name="T104" fmla="*/ 361 w 361"/>
                <a:gd name="T105" fmla="*/ 558 h 55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1" h="558">
                  <a:moveTo>
                    <a:pt x="361" y="558"/>
                  </a:moveTo>
                  <a:lnTo>
                    <a:pt x="325" y="533"/>
                  </a:lnTo>
                  <a:lnTo>
                    <a:pt x="293" y="505"/>
                  </a:lnTo>
                  <a:lnTo>
                    <a:pt x="262" y="477"/>
                  </a:lnTo>
                  <a:lnTo>
                    <a:pt x="234" y="446"/>
                  </a:lnTo>
                  <a:lnTo>
                    <a:pt x="205" y="413"/>
                  </a:lnTo>
                  <a:lnTo>
                    <a:pt x="181" y="379"/>
                  </a:lnTo>
                  <a:lnTo>
                    <a:pt x="157" y="344"/>
                  </a:lnTo>
                  <a:lnTo>
                    <a:pt x="135" y="309"/>
                  </a:lnTo>
                  <a:lnTo>
                    <a:pt x="113" y="271"/>
                  </a:lnTo>
                  <a:lnTo>
                    <a:pt x="93" y="233"/>
                  </a:lnTo>
                  <a:lnTo>
                    <a:pt x="74" y="194"/>
                  </a:lnTo>
                  <a:lnTo>
                    <a:pt x="58" y="156"/>
                  </a:lnTo>
                  <a:lnTo>
                    <a:pt x="40" y="116"/>
                  </a:lnTo>
                  <a:lnTo>
                    <a:pt x="25" y="78"/>
                  </a:lnTo>
                  <a:lnTo>
                    <a:pt x="9" y="38"/>
                  </a:lnTo>
                  <a:lnTo>
                    <a:pt x="0" y="0"/>
                  </a:lnTo>
                  <a:lnTo>
                    <a:pt x="7" y="16"/>
                  </a:lnTo>
                  <a:lnTo>
                    <a:pt x="25" y="42"/>
                  </a:lnTo>
                  <a:lnTo>
                    <a:pt x="46" y="74"/>
                  </a:lnTo>
                  <a:lnTo>
                    <a:pt x="73" y="114"/>
                  </a:lnTo>
                  <a:lnTo>
                    <a:pt x="99" y="156"/>
                  </a:lnTo>
                  <a:lnTo>
                    <a:pt x="130" y="202"/>
                  </a:lnTo>
                  <a:lnTo>
                    <a:pt x="161" y="251"/>
                  </a:lnTo>
                  <a:lnTo>
                    <a:pt x="194" y="301"/>
                  </a:lnTo>
                  <a:lnTo>
                    <a:pt x="223" y="348"/>
                  </a:lnTo>
                  <a:lnTo>
                    <a:pt x="253" y="395"/>
                  </a:lnTo>
                  <a:lnTo>
                    <a:pt x="281" y="438"/>
                  </a:lnTo>
                  <a:lnTo>
                    <a:pt x="306" y="477"/>
                  </a:lnTo>
                  <a:lnTo>
                    <a:pt x="326" y="509"/>
                  </a:lnTo>
                  <a:lnTo>
                    <a:pt x="343" y="534"/>
                  </a:lnTo>
                  <a:lnTo>
                    <a:pt x="355" y="551"/>
                  </a:lnTo>
                  <a:lnTo>
                    <a:pt x="361" y="558"/>
                  </a:lnTo>
                  <a:close/>
                </a:path>
              </a:pathLst>
            </a:custGeom>
            <a:solidFill>
              <a:srgbClr val="000000"/>
            </a:solidFill>
            <a:ln w="9525">
              <a:noFill/>
              <a:round/>
              <a:headEnd/>
              <a:tailEnd/>
            </a:ln>
          </p:spPr>
          <p:txBody>
            <a:bodyPr/>
            <a:lstStyle/>
            <a:p>
              <a:endParaRPr lang="fr-FR"/>
            </a:p>
          </p:txBody>
        </p:sp>
        <p:sp>
          <p:nvSpPr>
            <p:cNvPr id="480884" name="Freeform 87"/>
            <p:cNvSpPr>
              <a:spLocks/>
            </p:cNvSpPr>
            <p:nvPr/>
          </p:nvSpPr>
          <p:spPr bwMode="auto">
            <a:xfrm>
              <a:off x="1936" y="1245"/>
              <a:ext cx="118" cy="68"/>
            </a:xfrm>
            <a:custGeom>
              <a:avLst/>
              <a:gdLst>
                <a:gd name="T0" fmla="*/ 0 w 1179"/>
                <a:gd name="T1" fmla="*/ 1 h 682"/>
                <a:gd name="T2" fmla="*/ 1 w 1179"/>
                <a:gd name="T3" fmla="*/ 1 h 682"/>
                <a:gd name="T4" fmla="*/ 1 w 1179"/>
                <a:gd name="T5" fmla="*/ 1 h 682"/>
                <a:gd name="T6" fmla="*/ 1 w 1179"/>
                <a:gd name="T7" fmla="*/ 1 h 682"/>
                <a:gd name="T8" fmla="*/ 1 w 1179"/>
                <a:gd name="T9" fmla="*/ 1 h 682"/>
                <a:gd name="T10" fmla="*/ 1 w 1179"/>
                <a:gd name="T11" fmla="*/ 0 h 682"/>
                <a:gd name="T12" fmla="*/ 1 w 1179"/>
                <a:gd name="T13" fmla="*/ 0 h 682"/>
                <a:gd name="T14" fmla="*/ 1 w 1179"/>
                <a:gd name="T15" fmla="*/ 0 h 682"/>
                <a:gd name="T16" fmla="*/ 1 w 1179"/>
                <a:gd name="T17" fmla="*/ 0 h 682"/>
                <a:gd name="T18" fmla="*/ 1 w 1179"/>
                <a:gd name="T19" fmla="*/ 0 h 682"/>
                <a:gd name="T20" fmla="*/ 1 w 1179"/>
                <a:gd name="T21" fmla="*/ 0 h 682"/>
                <a:gd name="T22" fmla="*/ 1 w 1179"/>
                <a:gd name="T23" fmla="*/ 0 h 682"/>
                <a:gd name="T24" fmla="*/ 1 w 1179"/>
                <a:gd name="T25" fmla="*/ 0 h 682"/>
                <a:gd name="T26" fmla="*/ 1 w 1179"/>
                <a:gd name="T27" fmla="*/ 0 h 682"/>
                <a:gd name="T28" fmla="*/ 1 w 1179"/>
                <a:gd name="T29" fmla="*/ 0 h 682"/>
                <a:gd name="T30" fmla="*/ 1 w 1179"/>
                <a:gd name="T31" fmla="*/ 0 h 682"/>
                <a:gd name="T32" fmla="*/ 1 w 1179"/>
                <a:gd name="T33" fmla="*/ 0 h 682"/>
                <a:gd name="T34" fmla="*/ 1 w 1179"/>
                <a:gd name="T35" fmla="*/ 0 h 682"/>
                <a:gd name="T36" fmla="*/ 1 w 1179"/>
                <a:gd name="T37" fmla="*/ 0 h 682"/>
                <a:gd name="T38" fmla="*/ 1 w 1179"/>
                <a:gd name="T39" fmla="*/ 0 h 682"/>
                <a:gd name="T40" fmla="*/ 1 w 1179"/>
                <a:gd name="T41" fmla="*/ 0 h 682"/>
                <a:gd name="T42" fmla="*/ 1 w 1179"/>
                <a:gd name="T43" fmla="*/ 0 h 682"/>
                <a:gd name="T44" fmla="*/ 1 w 1179"/>
                <a:gd name="T45" fmla="*/ 0 h 682"/>
                <a:gd name="T46" fmla="*/ 1 w 1179"/>
                <a:gd name="T47" fmla="*/ 0 h 682"/>
                <a:gd name="T48" fmla="*/ 0 w 1179"/>
                <a:gd name="T49" fmla="*/ 0 h 682"/>
                <a:gd name="T50" fmla="*/ 0 w 1179"/>
                <a:gd name="T51" fmla="*/ 0 h 682"/>
                <a:gd name="T52" fmla="*/ 0 w 1179"/>
                <a:gd name="T53" fmla="*/ 0 h 682"/>
                <a:gd name="T54" fmla="*/ 0 w 1179"/>
                <a:gd name="T55" fmla="*/ 0 h 682"/>
                <a:gd name="T56" fmla="*/ 0 w 1179"/>
                <a:gd name="T57" fmla="*/ 0 h 682"/>
                <a:gd name="T58" fmla="*/ 0 w 1179"/>
                <a:gd name="T59" fmla="*/ 1 h 682"/>
                <a:gd name="T60" fmla="*/ 0 w 1179"/>
                <a:gd name="T61" fmla="*/ 1 h 682"/>
                <a:gd name="T62" fmla="*/ 0 w 1179"/>
                <a:gd name="T63" fmla="*/ 1 h 6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79"/>
                <a:gd name="T97" fmla="*/ 0 h 682"/>
                <a:gd name="T98" fmla="*/ 1179 w 1179"/>
                <a:gd name="T99" fmla="*/ 682 h 6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79" h="682">
                  <a:moveTo>
                    <a:pt x="0" y="614"/>
                  </a:moveTo>
                  <a:lnTo>
                    <a:pt x="681" y="647"/>
                  </a:lnTo>
                  <a:lnTo>
                    <a:pt x="880" y="682"/>
                  </a:lnTo>
                  <a:lnTo>
                    <a:pt x="809" y="614"/>
                  </a:lnTo>
                  <a:lnTo>
                    <a:pt x="930" y="629"/>
                  </a:lnTo>
                  <a:lnTo>
                    <a:pt x="862" y="549"/>
                  </a:lnTo>
                  <a:lnTo>
                    <a:pt x="966" y="543"/>
                  </a:lnTo>
                  <a:lnTo>
                    <a:pt x="900" y="473"/>
                  </a:lnTo>
                  <a:lnTo>
                    <a:pt x="1031" y="415"/>
                  </a:lnTo>
                  <a:lnTo>
                    <a:pt x="976" y="347"/>
                  </a:lnTo>
                  <a:lnTo>
                    <a:pt x="1104" y="314"/>
                  </a:lnTo>
                  <a:lnTo>
                    <a:pt x="1023" y="206"/>
                  </a:lnTo>
                  <a:lnTo>
                    <a:pt x="1134" y="206"/>
                  </a:lnTo>
                  <a:lnTo>
                    <a:pt x="1059" y="108"/>
                  </a:lnTo>
                  <a:lnTo>
                    <a:pt x="1179" y="0"/>
                  </a:lnTo>
                  <a:lnTo>
                    <a:pt x="948" y="5"/>
                  </a:lnTo>
                  <a:lnTo>
                    <a:pt x="842" y="60"/>
                  </a:lnTo>
                  <a:lnTo>
                    <a:pt x="898" y="86"/>
                  </a:lnTo>
                  <a:lnTo>
                    <a:pt x="749" y="124"/>
                  </a:lnTo>
                  <a:lnTo>
                    <a:pt x="822" y="186"/>
                  </a:lnTo>
                  <a:lnTo>
                    <a:pt x="607" y="206"/>
                  </a:lnTo>
                  <a:lnTo>
                    <a:pt x="701" y="282"/>
                  </a:lnTo>
                  <a:lnTo>
                    <a:pt x="455" y="282"/>
                  </a:lnTo>
                  <a:lnTo>
                    <a:pt x="591" y="353"/>
                  </a:lnTo>
                  <a:lnTo>
                    <a:pt x="283" y="370"/>
                  </a:lnTo>
                  <a:lnTo>
                    <a:pt x="384" y="468"/>
                  </a:lnTo>
                  <a:lnTo>
                    <a:pt x="142" y="463"/>
                  </a:lnTo>
                  <a:lnTo>
                    <a:pt x="288" y="549"/>
                  </a:lnTo>
                  <a:lnTo>
                    <a:pt x="99" y="541"/>
                  </a:lnTo>
                  <a:lnTo>
                    <a:pt x="152" y="587"/>
                  </a:lnTo>
                  <a:lnTo>
                    <a:pt x="0" y="614"/>
                  </a:lnTo>
                  <a:close/>
                </a:path>
              </a:pathLst>
            </a:custGeom>
            <a:solidFill>
              <a:srgbClr val="FFFFFF"/>
            </a:solidFill>
            <a:ln w="9525">
              <a:noFill/>
              <a:round/>
              <a:headEnd/>
              <a:tailEnd/>
            </a:ln>
          </p:spPr>
          <p:txBody>
            <a:bodyPr/>
            <a:lstStyle/>
            <a:p>
              <a:endParaRPr lang="fr-FR"/>
            </a:p>
          </p:txBody>
        </p:sp>
        <p:sp>
          <p:nvSpPr>
            <p:cNvPr id="480885" name="Freeform 88"/>
            <p:cNvSpPr>
              <a:spLocks/>
            </p:cNvSpPr>
            <p:nvPr/>
          </p:nvSpPr>
          <p:spPr bwMode="auto">
            <a:xfrm>
              <a:off x="1965" y="1312"/>
              <a:ext cx="126" cy="69"/>
            </a:xfrm>
            <a:custGeom>
              <a:avLst/>
              <a:gdLst>
                <a:gd name="T0" fmla="*/ 0 w 1264"/>
                <a:gd name="T1" fmla="*/ 0 h 694"/>
                <a:gd name="T2" fmla="*/ 1 w 1264"/>
                <a:gd name="T3" fmla="*/ 0 h 694"/>
                <a:gd name="T4" fmla="*/ 1 w 1264"/>
                <a:gd name="T5" fmla="*/ 0 h 694"/>
                <a:gd name="T6" fmla="*/ 1 w 1264"/>
                <a:gd name="T7" fmla="*/ 0 h 694"/>
                <a:gd name="T8" fmla="*/ 1 w 1264"/>
                <a:gd name="T9" fmla="*/ 0 h 694"/>
                <a:gd name="T10" fmla="*/ 1 w 1264"/>
                <a:gd name="T11" fmla="*/ 0 h 694"/>
                <a:gd name="T12" fmla="*/ 1 w 1264"/>
                <a:gd name="T13" fmla="*/ 0 h 694"/>
                <a:gd name="T14" fmla="*/ 1 w 1264"/>
                <a:gd name="T15" fmla="*/ 0 h 694"/>
                <a:gd name="T16" fmla="*/ 1 w 1264"/>
                <a:gd name="T17" fmla="*/ 0 h 694"/>
                <a:gd name="T18" fmla="*/ 0 w 1264"/>
                <a:gd name="T19" fmla="*/ 0 h 694"/>
                <a:gd name="T20" fmla="*/ 0 w 1264"/>
                <a:gd name="T21" fmla="*/ 1 h 694"/>
                <a:gd name="T22" fmla="*/ 0 w 1264"/>
                <a:gd name="T23" fmla="*/ 1 h 694"/>
                <a:gd name="T24" fmla="*/ 0 w 1264"/>
                <a:gd name="T25" fmla="*/ 0 h 694"/>
                <a:gd name="T26" fmla="*/ 0 w 1264"/>
                <a:gd name="T27" fmla="*/ 0 h 694"/>
                <a:gd name="T28" fmla="*/ 0 w 1264"/>
                <a:gd name="T29" fmla="*/ 0 h 694"/>
                <a:gd name="T30" fmla="*/ 0 w 1264"/>
                <a:gd name="T31" fmla="*/ 0 h 694"/>
                <a:gd name="T32" fmla="*/ 0 w 1264"/>
                <a:gd name="T33" fmla="*/ 0 h 694"/>
                <a:gd name="T34" fmla="*/ 0 w 1264"/>
                <a:gd name="T35" fmla="*/ 0 h 694"/>
                <a:gd name="T36" fmla="*/ 0 w 1264"/>
                <a:gd name="T37" fmla="*/ 0 h 694"/>
                <a:gd name="T38" fmla="*/ 0 w 1264"/>
                <a:gd name="T39" fmla="*/ 0 h 694"/>
                <a:gd name="T40" fmla="*/ 0 w 1264"/>
                <a:gd name="T41" fmla="*/ 0 h 694"/>
                <a:gd name="T42" fmla="*/ 0 w 1264"/>
                <a:gd name="T43" fmla="*/ 0 h 694"/>
                <a:gd name="T44" fmla="*/ 0 w 1264"/>
                <a:gd name="T45" fmla="*/ 0 h 694"/>
                <a:gd name="T46" fmla="*/ 0 w 1264"/>
                <a:gd name="T47" fmla="*/ 0 h 69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64"/>
                <a:gd name="T73" fmla="*/ 0 h 694"/>
                <a:gd name="T74" fmla="*/ 1264 w 1264"/>
                <a:gd name="T75" fmla="*/ 694 h 69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64" h="694">
                  <a:moveTo>
                    <a:pt x="407" y="110"/>
                  </a:moveTo>
                  <a:lnTo>
                    <a:pt x="746" y="171"/>
                  </a:lnTo>
                  <a:lnTo>
                    <a:pt x="820" y="20"/>
                  </a:lnTo>
                  <a:lnTo>
                    <a:pt x="1062" y="0"/>
                  </a:lnTo>
                  <a:lnTo>
                    <a:pt x="967" y="95"/>
                  </a:lnTo>
                  <a:lnTo>
                    <a:pt x="1176" y="50"/>
                  </a:lnTo>
                  <a:lnTo>
                    <a:pt x="1078" y="174"/>
                  </a:lnTo>
                  <a:lnTo>
                    <a:pt x="1264" y="198"/>
                  </a:lnTo>
                  <a:lnTo>
                    <a:pt x="819" y="344"/>
                  </a:lnTo>
                  <a:lnTo>
                    <a:pt x="389" y="518"/>
                  </a:lnTo>
                  <a:lnTo>
                    <a:pt x="0" y="694"/>
                  </a:lnTo>
                  <a:lnTo>
                    <a:pt x="51" y="608"/>
                  </a:lnTo>
                  <a:lnTo>
                    <a:pt x="134" y="528"/>
                  </a:lnTo>
                  <a:lnTo>
                    <a:pt x="68" y="525"/>
                  </a:lnTo>
                  <a:lnTo>
                    <a:pt x="194" y="438"/>
                  </a:lnTo>
                  <a:lnTo>
                    <a:pt x="101" y="419"/>
                  </a:lnTo>
                  <a:lnTo>
                    <a:pt x="227" y="326"/>
                  </a:lnTo>
                  <a:lnTo>
                    <a:pt x="141" y="306"/>
                  </a:lnTo>
                  <a:lnTo>
                    <a:pt x="260" y="238"/>
                  </a:lnTo>
                  <a:lnTo>
                    <a:pt x="205" y="206"/>
                  </a:lnTo>
                  <a:lnTo>
                    <a:pt x="301" y="163"/>
                  </a:lnTo>
                  <a:lnTo>
                    <a:pt x="260" y="98"/>
                  </a:lnTo>
                  <a:lnTo>
                    <a:pt x="407" y="110"/>
                  </a:lnTo>
                  <a:close/>
                </a:path>
              </a:pathLst>
            </a:custGeom>
            <a:solidFill>
              <a:srgbClr val="FFFFFF"/>
            </a:solidFill>
            <a:ln w="9525">
              <a:noFill/>
              <a:round/>
              <a:headEnd/>
              <a:tailEnd/>
            </a:ln>
          </p:spPr>
          <p:txBody>
            <a:bodyPr/>
            <a:lstStyle/>
            <a:p>
              <a:endParaRPr lang="fr-FR"/>
            </a:p>
          </p:txBody>
        </p:sp>
        <p:sp>
          <p:nvSpPr>
            <p:cNvPr id="480886" name="Freeform 89"/>
            <p:cNvSpPr>
              <a:spLocks/>
            </p:cNvSpPr>
            <p:nvPr/>
          </p:nvSpPr>
          <p:spPr bwMode="auto">
            <a:xfrm>
              <a:off x="2056" y="1244"/>
              <a:ext cx="54" cy="58"/>
            </a:xfrm>
            <a:custGeom>
              <a:avLst/>
              <a:gdLst>
                <a:gd name="T0" fmla="*/ 0 w 539"/>
                <a:gd name="T1" fmla="*/ 0 h 578"/>
                <a:gd name="T2" fmla="*/ 0 w 539"/>
                <a:gd name="T3" fmla="*/ 0 h 578"/>
                <a:gd name="T4" fmla="*/ 1 w 539"/>
                <a:gd name="T5" fmla="*/ 1 h 578"/>
                <a:gd name="T6" fmla="*/ 1 w 539"/>
                <a:gd name="T7" fmla="*/ 1 h 578"/>
                <a:gd name="T8" fmla="*/ 1 w 539"/>
                <a:gd name="T9" fmla="*/ 1 h 578"/>
                <a:gd name="T10" fmla="*/ 0 w 539"/>
                <a:gd name="T11" fmla="*/ 0 h 578"/>
                <a:gd name="T12" fmla="*/ 1 w 539"/>
                <a:gd name="T13" fmla="*/ 0 h 578"/>
                <a:gd name="T14" fmla="*/ 0 w 539"/>
                <a:gd name="T15" fmla="*/ 0 h 578"/>
                <a:gd name="T16" fmla="*/ 0 w 539"/>
                <a:gd name="T17" fmla="*/ 0 h 578"/>
                <a:gd name="T18" fmla="*/ 0 w 539"/>
                <a:gd name="T19" fmla="*/ 0 h 578"/>
                <a:gd name="T20" fmla="*/ 0 w 539"/>
                <a:gd name="T21" fmla="*/ 0 h 578"/>
                <a:gd name="T22" fmla="*/ 0 w 539"/>
                <a:gd name="T23" fmla="*/ 0 h 578"/>
                <a:gd name="T24" fmla="*/ 0 w 539"/>
                <a:gd name="T25" fmla="*/ 0 h 578"/>
                <a:gd name="T26" fmla="*/ 0 w 539"/>
                <a:gd name="T27" fmla="*/ 0 h 578"/>
                <a:gd name="T28" fmla="*/ 0 w 539"/>
                <a:gd name="T29" fmla="*/ 0 h 5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39"/>
                <a:gd name="T46" fmla="*/ 0 h 578"/>
                <a:gd name="T47" fmla="*/ 539 w 539"/>
                <a:gd name="T48" fmla="*/ 578 h 57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39" h="578">
                  <a:moveTo>
                    <a:pt x="183" y="0"/>
                  </a:moveTo>
                  <a:lnTo>
                    <a:pt x="0" y="397"/>
                  </a:lnTo>
                  <a:lnTo>
                    <a:pt x="539" y="578"/>
                  </a:lnTo>
                  <a:lnTo>
                    <a:pt x="465" y="486"/>
                  </a:lnTo>
                  <a:lnTo>
                    <a:pt x="531" y="486"/>
                  </a:lnTo>
                  <a:lnTo>
                    <a:pt x="436" y="402"/>
                  </a:lnTo>
                  <a:lnTo>
                    <a:pt x="489" y="372"/>
                  </a:lnTo>
                  <a:lnTo>
                    <a:pt x="368" y="316"/>
                  </a:lnTo>
                  <a:lnTo>
                    <a:pt x="423" y="279"/>
                  </a:lnTo>
                  <a:lnTo>
                    <a:pt x="315" y="206"/>
                  </a:lnTo>
                  <a:lnTo>
                    <a:pt x="373" y="179"/>
                  </a:lnTo>
                  <a:lnTo>
                    <a:pt x="262" y="115"/>
                  </a:lnTo>
                  <a:lnTo>
                    <a:pt x="302" y="65"/>
                  </a:lnTo>
                  <a:lnTo>
                    <a:pt x="183" y="0"/>
                  </a:lnTo>
                  <a:close/>
                </a:path>
              </a:pathLst>
            </a:custGeom>
            <a:solidFill>
              <a:srgbClr val="FFFFFF"/>
            </a:solidFill>
            <a:ln w="9525">
              <a:noFill/>
              <a:round/>
              <a:headEnd/>
              <a:tailEnd/>
            </a:ln>
          </p:spPr>
          <p:txBody>
            <a:bodyPr/>
            <a:lstStyle/>
            <a:p>
              <a:endParaRPr lang="fr-FR"/>
            </a:p>
          </p:txBody>
        </p:sp>
        <p:sp>
          <p:nvSpPr>
            <p:cNvPr id="480887" name="Freeform 90"/>
            <p:cNvSpPr>
              <a:spLocks/>
            </p:cNvSpPr>
            <p:nvPr/>
          </p:nvSpPr>
          <p:spPr bwMode="auto">
            <a:xfrm>
              <a:off x="1915" y="1315"/>
              <a:ext cx="54" cy="62"/>
            </a:xfrm>
            <a:custGeom>
              <a:avLst/>
              <a:gdLst>
                <a:gd name="T0" fmla="*/ 0 w 536"/>
                <a:gd name="T1" fmla="*/ 0 h 618"/>
                <a:gd name="T2" fmla="*/ 1 w 536"/>
                <a:gd name="T3" fmla="*/ 0 h 618"/>
                <a:gd name="T4" fmla="*/ 0 w 536"/>
                <a:gd name="T5" fmla="*/ 1 h 618"/>
                <a:gd name="T6" fmla="*/ 0 w 536"/>
                <a:gd name="T7" fmla="*/ 1 h 618"/>
                <a:gd name="T8" fmla="*/ 0 w 536"/>
                <a:gd name="T9" fmla="*/ 0 h 618"/>
                <a:gd name="T10" fmla="*/ 0 w 536"/>
                <a:gd name="T11" fmla="*/ 0 h 618"/>
                <a:gd name="T12" fmla="*/ 0 w 536"/>
                <a:gd name="T13" fmla="*/ 0 h 618"/>
                <a:gd name="T14" fmla="*/ 0 w 536"/>
                <a:gd name="T15" fmla="*/ 0 h 618"/>
                <a:gd name="T16" fmla="*/ 0 w 536"/>
                <a:gd name="T17" fmla="*/ 0 h 618"/>
                <a:gd name="T18" fmla="*/ 0 w 536"/>
                <a:gd name="T19" fmla="*/ 0 h 618"/>
                <a:gd name="T20" fmla="*/ 0 w 536"/>
                <a:gd name="T21" fmla="*/ 0 h 618"/>
                <a:gd name="T22" fmla="*/ 0 w 536"/>
                <a:gd name="T23" fmla="*/ 0 h 618"/>
                <a:gd name="T24" fmla="*/ 0 w 536"/>
                <a:gd name="T25" fmla="*/ 0 h 618"/>
                <a:gd name="T26" fmla="*/ 0 w 536"/>
                <a:gd name="T27" fmla="*/ 0 h 618"/>
                <a:gd name="T28" fmla="*/ 0 w 536"/>
                <a:gd name="T29" fmla="*/ 0 h 6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36"/>
                <a:gd name="T46" fmla="*/ 0 h 618"/>
                <a:gd name="T47" fmla="*/ 536 w 536"/>
                <a:gd name="T48" fmla="*/ 618 h 6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36" h="618">
                  <a:moveTo>
                    <a:pt x="0" y="0"/>
                  </a:moveTo>
                  <a:lnTo>
                    <a:pt x="536" y="22"/>
                  </a:lnTo>
                  <a:lnTo>
                    <a:pt x="385" y="618"/>
                  </a:lnTo>
                  <a:lnTo>
                    <a:pt x="342" y="547"/>
                  </a:lnTo>
                  <a:lnTo>
                    <a:pt x="365" y="439"/>
                  </a:lnTo>
                  <a:lnTo>
                    <a:pt x="284" y="412"/>
                  </a:lnTo>
                  <a:lnTo>
                    <a:pt x="321" y="346"/>
                  </a:lnTo>
                  <a:lnTo>
                    <a:pt x="181" y="276"/>
                  </a:lnTo>
                  <a:lnTo>
                    <a:pt x="242" y="229"/>
                  </a:lnTo>
                  <a:lnTo>
                    <a:pt x="76" y="170"/>
                  </a:lnTo>
                  <a:lnTo>
                    <a:pt x="101" y="121"/>
                  </a:lnTo>
                  <a:lnTo>
                    <a:pt x="11" y="97"/>
                  </a:lnTo>
                  <a:lnTo>
                    <a:pt x="97" y="44"/>
                  </a:lnTo>
                  <a:lnTo>
                    <a:pt x="0" y="0"/>
                  </a:lnTo>
                  <a:close/>
                </a:path>
              </a:pathLst>
            </a:custGeom>
            <a:solidFill>
              <a:srgbClr val="FFFFFF"/>
            </a:solidFill>
            <a:ln w="9525">
              <a:noFill/>
              <a:round/>
              <a:headEnd/>
              <a:tailEnd/>
            </a:ln>
          </p:spPr>
          <p:txBody>
            <a:bodyPr/>
            <a:lstStyle/>
            <a:p>
              <a:endParaRPr lang="fr-FR"/>
            </a:p>
          </p:txBody>
        </p:sp>
        <p:sp>
          <p:nvSpPr>
            <p:cNvPr id="480888" name="Freeform 91"/>
            <p:cNvSpPr>
              <a:spLocks/>
            </p:cNvSpPr>
            <p:nvPr/>
          </p:nvSpPr>
          <p:spPr bwMode="auto">
            <a:xfrm>
              <a:off x="1889" y="1328"/>
              <a:ext cx="62" cy="78"/>
            </a:xfrm>
            <a:custGeom>
              <a:avLst/>
              <a:gdLst>
                <a:gd name="T0" fmla="*/ 0 w 614"/>
                <a:gd name="T1" fmla="*/ 0 h 782"/>
                <a:gd name="T2" fmla="*/ 0 w 614"/>
                <a:gd name="T3" fmla="*/ 1 h 782"/>
                <a:gd name="T4" fmla="*/ 1 w 614"/>
                <a:gd name="T5" fmla="*/ 1 h 782"/>
                <a:gd name="T6" fmla="*/ 1 w 614"/>
                <a:gd name="T7" fmla="*/ 1 h 782"/>
                <a:gd name="T8" fmla="*/ 1 w 614"/>
                <a:gd name="T9" fmla="*/ 1 h 782"/>
                <a:gd name="T10" fmla="*/ 0 w 614"/>
                <a:gd name="T11" fmla="*/ 0 h 782"/>
                <a:gd name="T12" fmla="*/ 0 w 614"/>
                <a:gd name="T13" fmla="*/ 0 h 782"/>
                <a:gd name="T14" fmla="*/ 0 w 614"/>
                <a:gd name="T15" fmla="*/ 0 h 782"/>
                <a:gd name="T16" fmla="*/ 0 w 614"/>
                <a:gd name="T17" fmla="*/ 0 h 782"/>
                <a:gd name="T18" fmla="*/ 0 w 614"/>
                <a:gd name="T19" fmla="*/ 0 h 7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4"/>
                <a:gd name="T31" fmla="*/ 0 h 782"/>
                <a:gd name="T32" fmla="*/ 614 w 614"/>
                <a:gd name="T33" fmla="*/ 782 h 7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4" h="782">
                  <a:moveTo>
                    <a:pt x="0" y="0"/>
                  </a:moveTo>
                  <a:lnTo>
                    <a:pt x="358" y="782"/>
                  </a:lnTo>
                  <a:lnTo>
                    <a:pt x="614" y="739"/>
                  </a:lnTo>
                  <a:lnTo>
                    <a:pt x="564" y="624"/>
                  </a:lnTo>
                  <a:lnTo>
                    <a:pt x="489" y="712"/>
                  </a:lnTo>
                  <a:lnTo>
                    <a:pt x="204" y="238"/>
                  </a:lnTo>
                  <a:lnTo>
                    <a:pt x="310" y="274"/>
                  </a:lnTo>
                  <a:lnTo>
                    <a:pt x="112" y="10"/>
                  </a:lnTo>
                  <a:lnTo>
                    <a:pt x="0" y="0"/>
                  </a:lnTo>
                  <a:close/>
                </a:path>
              </a:pathLst>
            </a:custGeom>
            <a:solidFill>
              <a:srgbClr val="E6E6FF"/>
            </a:solidFill>
            <a:ln w="9525">
              <a:noFill/>
              <a:round/>
              <a:headEnd/>
              <a:tailEnd/>
            </a:ln>
          </p:spPr>
          <p:txBody>
            <a:bodyPr/>
            <a:lstStyle/>
            <a:p>
              <a:endParaRPr lang="fr-FR"/>
            </a:p>
          </p:txBody>
        </p:sp>
        <p:sp>
          <p:nvSpPr>
            <p:cNvPr id="480889" name="Freeform 92"/>
            <p:cNvSpPr>
              <a:spLocks/>
            </p:cNvSpPr>
            <p:nvPr/>
          </p:nvSpPr>
          <p:spPr bwMode="auto">
            <a:xfrm>
              <a:off x="1946" y="1349"/>
              <a:ext cx="137" cy="52"/>
            </a:xfrm>
            <a:custGeom>
              <a:avLst/>
              <a:gdLst>
                <a:gd name="T0" fmla="*/ 1 w 1369"/>
                <a:gd name="T1" fmla="*/ 0 h 521"/>
                <a:gd name="T2" fmla="*/ 0 w 1369"/>
                <a:gd name="T3" fmla="*/ 0 h 521"/>
                <a:gd name="T4" fmla="*/ 0 w 1369"/>
                <a:gd name="T5" fmla="*/ 0 h 521"/>
                <a:gd name="T6" fmla="*/ 0 w 1369"/>
                <a:gd name="T7" fmla="*/ 0 h 521"/>
                <a:gd name="T8" fmla="*/ 1 w 1369"/>
                <a:gd name="T9" fmla="*/ 0 h 521"/>
                <a:gd name="T10" fmla="*/ 1 w 1369"/>
                <a:gd name="T11" fmla="*/ 0 h 521"/>
                <a:gd name="T12" fmla="*/ 1 w 1369"/>
                <a:gd name="T13" fmla="*/ 0 h 521"/>
                <a:gd name="T14" fmla="*/ 1 w 1369"/>
                <a:gd name="T15" fmla="*/ 0 h 521"/>
                <a:gd name="T16" fmla="*/ 1 w 1369"/>
                <a:gd name="T17" fmla="*/ 0 h 521"/>
                <a:gd name="T18" fmla="*/ 1 w 1369"/>
                <a:gd name="T19" fmla="*/ 0 h 521"/>
                <a:gd name="T20" fmla="*/ 1 w 1369"/>
                <a:gd name="T21" fmla="*/ 0 h 521"/>
                <a:gd name="T22" fmla="*/ 1 w 1369"/>
                <a:gd name="T23" fmla="*/ 0 h 521"/>
                <a:gd name="T24" fmla="*/ 1 w 1369"/>
                <a:gd name="T25" fmla="*/ 0 h 521"/>
                <a:gd name="T26" fmla="*/ 1 w 1369"/>
                <a:gd name="T27" fmla="*/ 0 h 521"/>
                <a:gd name="T28" fmla="*/ 1 w 1369"/>
                <a:gd name="T29" fmla="*/ 0 h 521"/>
                <a:gd name="T30" fmla="*/ 1 w 1369"/>
                <a:gd name="T31" fmla="*/ 0 h 521"/>
                <a:gd name="T32" fmla="*/ 1 w 1369"/>
                <a:gd name="T33" fmla="*/ 0 h 521"/>
                <a:gd name="T34" fmla="*/ 1 w 1369"/>
                <a:gd name="T35" fmla="*/ 0 h 521"/>
                <a:gd name="T36" fmla="*/ 1 w 1369"/>
                <a:gd name="T37" fmla="*/ 0 h 5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69"/>
                <a:gd name="T58" fmla="*/ 0 h 521"/>
                <a:gd name="T59" fmla="*/ 1369 w 1369"/>
                <a:gd name="T60" fmla="*/ 521 h 52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69" h="521">
                  <a:moveTo>
                    <a:pt x="705" y="196"/>
                  </a:moveTo>
                  <a:lnTo>
                    <a:pt x="133" y="465"/>
                  </a:lnTo>
                  <a:lnTo>
                    <a:pt x="0" y="481"/>
                  </a:lnTo>
                  <a:lnTo>
                    <a:pt x="25" y="521"/>
                  </a:lnTo>
                  <a:lnTo>
                    <a:pt x="648" y="445"/>
                  </a:lnTo>
                  <a:lnTo>
                    <a:pt x="1369" y="408"/>
                  </a:lnTo>
                  <a:lnTo>
                    <a:pt x="1354" y="302"/>
                  </a:lnTo>
                  <a:lnTo>
                    <a:pt x="1188" y="329"/>
                  </a:lnTo>
                  <a:lnTo>
                    <a:pt x="862" y="382"/>
                  </a:lnTo>
                  <a:lnTo>
                    <a:pt x="529" y="377"/>
                  </a:lnTo>
                  <a:lnTo>
                    <a:pt x="560" y="329"/>
                  </a:lnTo>
                  <a:lnTo>
                    <a:pt x="837" y="274"/>
                  </a:lnTo>
                  <a:lnTo>
                    <a:pt x="698" y="234"/>
                  </a:lnTo>
                  <a:lnTo>
                    <a:pt x="1067" y="101"/>
                  </a:lnTo>
                  <a:lnTo>
                    <a:pt x="1241" y="68"/>
                  </a:lnTo>
                  <a:lnTo>
                    <a:pt x="1238" y="0"/>
                  </a:lnTo>
                  <a:lnTo>
                    <a:pt x="864" y="123"/>
                  </a:lnTo>
                  <a:lnTo>
                    <a:pt x="705" y="196"/>
                  </a:lnTo>
                  <a:close/>
                </a:path>
              </a:pathLst>
            </a:custGeom>
            <a:solidFill>
              <a:srgbClr val="E6E6FF"/>
            </a:solidFill>
            <a:ln w="9525">
              <a:noFill/>
              <a:round/>
              <a:headEnd/>
              <a:tailEnd/>
            </a:ln>
          </p:spPr>
          <p:txBody>
            <a:bodyPr/>
            <a:lstStyle/>
            <a:p>
              <a:endParaRPr lang="fr-FR"/>
            </a:p>
          </p:txBody>
        </p:sp>
        <p:sp>
          <p:nvSpPr>
            <p:cNvPr id="480890" name="Freeform 93"/>
            <p:cNvSpPr>
              <a:spLocks/>
            </p:cNvSpPr>
            <p:nvPr/>
          </p:nvSpPr>
          <p:spPr bwMode="auto">
            <a:xfrm>
              <a:off x="2029" y="1355"/>
              <a:ext cx="54" cy="29"/>
            </a:xfrm>
            <a:custGeom>
              <a:avLst/>
              <a:gdLst>
                <a:gd name="T0" fmla="*/ 0 w 535"/>
                <a:gd name="T1" fmla="*/ 0 h 292"/>
                <a:gd name="T2" fmla="*/ 0 w 535"/>
                <a:gd name="T3" fmla="*/ 0 h 292"/>
                <a:gd name="T4" fmla="*/ 0 w 535"/>
                <a:gd name="T5" fmla="*/ 0 h 292"/>
                <a:gd name="T6" fmla="*/ 0 w 535"/>
                <a:gd name="T7" fmla="*/ 0 h 292"/>
                <a:gd name="T8" fmla="*/ 0 w 535"/>
                <a:gd name="T9" fmla="*/ 0 h 292"/>
                <a:gd name="T10" fmla="*/ 1 w 535"/>
                <a:gd name="T11" fmla="*/ 0 h 292"/>
                <a:gd name="T12" fmla="*/ 0 w 535"/>
                <a:gd name="T13" fmla="*/ 0 h 292"/>
                <a:gd name="T14" fmla="*/ 0 w 535"/>
                <a:gd name="T15" fmla="*/ 0 h 292"/>
                <a:gd name="T16" fmla="*/ 0 w 535"/>
                <a:gd name="T17" fmla="*/ 0 h 292"/>
                <a:gd name="T18" fmla="*/ 0 w 535"/>
                <a:gd name="T19" fmla="*/ 0 h 292"/>
                <a:gd name="T20" fmla="*/ 0 w 535"/>
                <a:gd name="T21" fmla="*/ 0 h 2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5"/>
                <a:gd name="T34" fmla="*/ 0 h 292"/>
                <a:gd name="T35" fmla="*/ 535 w 535"/>
                <a:gd name="T36" fmla="*/ 292 h 2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5" h="292">
                  <a:moveTo>
                    <a:pt x="50" y="189"/>
                  </a:moveTo>
                  <a:lnTo>
                    <a:pt x="342" y="163"/>
                  </a:lnTo>
                  <a:lnTo>
                    <a:pt x="313" y="68"/>
                  </a:lnTo>
                  <a:lnTo>
                    <a:pt x="337" y="10"/>
                  </a:lnTo>
                  <a:lnTo>
                    <a:pt x="399" y="0"/>
                  </a:lnTo>
                  <a:lnTo>
                    <a:pt x="535" y="269"/>
                  </a:lnTo>
                  <a:lnTo>
                    <a:pt x="349" y="292"/>
                  </a:lnTo>
                  <a:lnTo>
                    <a:pt x="374" y="216"/>
                  </a:lnTo>
                  <a:lnTo>
                    <a:pt x="0" y="222"/>
                  </a:lnTo>
                  <a:lnTo>
                    <a:pt x="50" y="189"/>
                  </a:lnTo>
                  <a:close/>
                </a:path>
              </a:pathLst>
            </a:custGeom>
            <a:solidFill>
              <a:srgbClr val="E6E6FF"/>
            </a:solidFill>
            <a:ln w="9525">
              <a:noFill/>
              <a:round/>
              <a:headEnd/>
              <a:tailEnd/>
            </a:ln>
          </p:spPr>
          <p:txBody>
            <a:bodyPr/>
            <a:lstStyle/>
            <a:p>
              <a:endParaRPr lang="fr-FR"/>
            </a:p>
          </p:txBody>
        </p:sp>
        <p:sp>
          <p:nvSpPr>
            <p:cNvPr id="480891" name="Freeform 94"/>
            <p:cNvSpPr>
              <a:spLocks/>
            </p:cNvSpPr>
            <p:nvPr/>
          </p:nvSpPr>
          <p:spPr bwMode="auto">
            <a:xfrm>
              <a:off x="1894" y="1330"/>
              <a:ext cx="42" cy="72"/>
            </a:xfrm>
            <a:custGeom>
              <a:avLst/>
              <a:gdLst>
                <a:gd name="T0" fmla="*/ 0 w 419"/>
                <a:gd name="T1" fmla="*/ 0 h 719"/>
                <a:gd name="T2" fmla="*/ 0 w 419"/>
                <a:gd name="T3" fmla="*/ 1 h 719"/>
                <a:gd name="T4" fmla="*/ 0 w 419"/>
                <a:gd name="T5" fmla="*/ 1 h 719"/>
                <a:gd name="T6" fmla="*/ 0 w 419"/>
                <a:gd name="T7" fmla="*/ 0 h 719"/>
                <a:gd name="T8" fmla="*/ 0 w 419"/>
                <a:gd name="T9" fmla="*/ 0 h 719"/>
                <a:gd name="T10" fmla="*/ 0 w 419"/>
                <a:gd name="T11" fmla="*/ 0 h 719"/>
                <a:gd name="T12" fmla="*/ 0 w 419"/>
                <a:gd name="T13" fmla="*/ 0 h 719"/>
                <a:gd name="T14" fmla="*/ 0 w 419"/>
                <a:gd name="T15" fmla="*/ 0 h 719"/>
                <a:gd name="T16" fmla="*/ 0 w 419"/>
                <a:gd name="T17" fmla="*/ 0 h 7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9"/>
                <a:gd name="T28" fmla="*/ 0 h 719"/>
                <a:gd name="T29" fmla="*/ 419 w 419"/>
                <a:gd name="T30" fmla="*/ 719 h 7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9" h="719">
                  <a:moveTo>
                    <a:pt x="0" y="0"/>
                  </a:moveTo>
                  <a:lnTo>
                    <a:pt x="328" y="719"/>
                  </a:lnTo>
                  <a:lnTo>
                    <a:pt x="419" y="707"/>
                  </a:lnTo>
                  <a:lnTo>
                    <a:pt x="161" y="289"/>
                  </a:lnTo>
                  <a:lnTo>
                    <a:pt x="124" y="172"/>
                  </a:lnTo>
                  <a:lnTo>
                    <a:pt x="166" y="184"/>
                  </a:lnTo>
                  <a:lnTo>
                    <a:pt x="36" y="2"/>
                  </a:lnTo>
                  <a:lnTo>
                    <a:pt x="0" y="0"/>
                  </a:lnTo>
                  <a:close/>
                </a:path>
              </a:pathLst>
            </a:custGeom>
            <a:solidFill>
              <a:srgbClr val="FFFFFF"/>
            </a:solidFill>
            <a:ln w="9525">
              <a:noFill/>
              <a:round/>
              <a:headEnd/>
              <a:tailEnd/>
            </a:ln>
          </p:spPr>
          <p:txBody>
            <a:bodyPr/>
            <a:lstStyle/>
            <a:p>
              <a:endParaRPr lang="fr-FR"/>
            </a:p>
          </p:txBody>
        </p:sp>
        <p:sp>
          <p:nvSpPr>
            <p:cNvPr id="480892" name="Freeform 95"/>
            <p:cNvSpPr>
              <a:spLocks/>
            </p:cNvSpPr>
            <p:nvPr/>
          </p:nvSpPr>
          <p:spPr bwMode="auto">
            <a:xfrm>
              <a:off x="1965" y="1381"/>
              <a:ext cx="36" cy="14"/>
            </a:xfrm>
            <a:custGeom>
              <a:avLst/>
              <a:gdLst>
                <a:gd name="T0" fmla="*/ 0 w 358"/>
                <a:gd name="T1" fmla="*/ 0 h 148"/>
                <a:gd name="T2" fmla="*/ 0 w 358"/>
                <a:gd name="T3" fmla="*/ 0 h 148"/>
                <a:gd name="T4" fmla="*/ 0 w 358"/>
                <a:gd name="T5" fmla="*/ 0 h 148"/>
                <a:gd name="T6" fmla="*/ 0 w 358"/>
                <a:gd name="T7" fmla="*/ 0 h 148"/>
                <a:gd name="T8" fmla="*/ 0 w 358"/>
                <a:gd name="T9" fmla="*/ 0 h 148"/>
                <a:gd name="T10" fmla="*/ 0 w 358"/>
                <a:gd name="T11" fmla="*/ 0 h 148"/>
                <a:gd name="T12" fmla="*/ 0 60000 65536"/>
                <a:gd name="T13" fmla="*/ 0 60000 65536"/>
                <a:gd name="T14" fmla="*/ 0 60000 65536"/>
                <a:gd name="T15" fmla="*/ 0 60000 65536"/>
                <a:gd name="T16" fmla="*/ 0 60000 65536"/>
                <a:gd name="T17" fmla="*/ 0 60000 65536"/>
                <a:gd name="T18" fmla="*/ 0 w 358"/>
                <a:gd name="T19" fmla="*/ 0 h 148"/>
                <a:gd name="T20" fmla="*/ 358 w 358"/>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358" h="148">
                  <a:moveTo>
                    <a:pt x="335" y="0"/>
                  </a:moveTo>
                  <a:lnTo>
                    <a:pt x="0" y="148"/>
                  </a:lnTo>
                  <a:lnTo>
                    <a:pt x="358" y="93"/>
                  </a:lnTo>
                  <a:lnTo>
                    <a:pt x="274" y="73"/>
                  </a:lnTo>
                  <a:lnTo>
                    <a:pt x="335" y="0"/>
                  </a:lnTo>
                  <a:close/>
                </a:path>
              </a:pathLst>
            </a:custGeom>
            <a:solidFill>
              <a:srgbClr val="FFFFFF"/>
            </a:solidFill>
            <a:ln w="9525">
              <a:noFill/>
              <a:round/>
              <a:headEnd/>
              <a:tailEnd/>
            </a:ln>
          </p:spPr>
          <p:txBody>
            <a:bodyPr/>
            <a:lstStyle/>
            <a:p>
              <a:endParaRPr lang="fr-FR"/>
            </a:p>
          </p:txBody>
        </p:sp>
        <p:sp>
          <p:nvSpPr>
            <p:cNvPr id="480893" name="Freeform 96"/>
            <p:cNvSpPr>
              <a:spLocks/>
            </p:cNvSpPr>
            <p:nvPr/>
          </p:nvSpPr>
          <p:spPr bwMode="auto">
            <a:xfrm>
              <a:off x="2063" y="1355"/>
              <a:ext cx="17" cy="32"/>
            </a:xfrm>
            <a:custGeom>
              <a:avLst/>
              <a:gdLst>
                <a:gd name="T0" fmla="*/ 0 w 176"/>
                <a:gd name="T1" fmla="*/ 0 h 324"/>
                <a:gd name="T2" fmla="*/ 0 w 176"/>
                <a:gd name="T3" fmla="*/ 0 h 324"/>
                <a:gd name="T4" fmla="*/ 0 w 176"/>
                <a:gd name="T5" fmla="*/ 0 h 324"/>
                <a:gd name="T6" fmla="*/ 0 w 176"/>
                <a:gd name="T7" fmla="*/ 0 h 324"/>
                <a:gd name="T8" fmla="*/ 0 w 176"/>
                <a:gd name="T9" fmla="*/ 0 h 324"/>
                <a:gd name="T10" fmla="*/ 0 w 176"/>
                <a:gd name="T11" fmla="*/ 0 h 324"/>
                <a:gd name="T12" fmla="*/ 0 60000 65536"/>
                <a:gd name="T13" fmla="*/ 0 60000 65536"/>
                <a:gd name="T14" fmla="*/ 0 60000 65536"/>
                <a:gd name="T15" fmla="*/ 0 60000 65536"/>
                <a:gd name="T16" fmla="*/ 0 60000 65536"/>
                <a:gd name="T17" fmla="*/ 0 60000 65536"/>
                <a:gd name="T18" fmla="*/ 0 w 176"/>
                <a:gd name="T19" fmla="*/ 0 h 324"/>
                <a:gd name="T20" fmla="*/ 176 w 176"/>
                <a:gd name="T21" fmla="*/ 324 h 324"/>
              </a:gdLst>
              <a:ahLst/>
              <a:cxnLst>
                <a:cxn ang="T12">
                  <a:pos x="T0" y="T1"/>
                </a:cxn>
                <a:cxn ang="T13">
                  <a:pos x="T2" y="T3"/>
                </a:cxn>
                <a:cxn ang="T14">
                  <a:pos x="T4" y="T5"/>
                </a:cxn>
                <a:cxn ang="T15">
                  <a:pos x="T6" y="T7"/>
                </a:cxn>
                <a:cxn ang="T16">
                  <a:pos x="T8" y="T9"/>
                </a:cxn>
                <a:cxn ang="T17">
                  <a:pos x="T10" y="T11"/>
                </a:cxn>
              </a:cxnLst>
              <a:rect l="T18" t="T19" r="T20" b="T21"/>
              <a:pathLst>
                <a:path w="176" h="324">
                  <a:moveTo>
                    <a:pt x="51" y="43"/>
                  </a:moveTo>
                  <a:lnTo>
                    <a:pt x="176" y="317"/>
                  </a:lnTo>
                  <a:lnTo>
                    <a:pt x="99" y="324"/>
                  </a:lnTo>
                  <a:lnTo>
                    <a:pt x="0" y="0"/>
                  </a:lnTo>
                  <a:lnTo>
                    <a:pt x="51" y="43"/>
                  </a:lnTo>
                  <a:close/>
                </a:path>
              </a:pathLst>
            </a:custGeom>
            <a:solidFill>
              <a:srgbClr val="FFFFFF"/>
            </a:solidFill>
            <a:ln w="9525">
              <a:noFill/>
              <a:round/>
              <a:headEnd/>
              <a:tailEnd/>
            </a:ln>
          </p:spPr>
          <p:txBody>
            <a:bodyPr/>
            <a:lstStyle/>
            <a:p>
              <a:endParaRPr lang="fr-FR"/>
            </a:p>
          </p:txBody>
        </p:sp>
        <p:sp>
          <p:nvSpPr>
            <p:cNvPr id="480894" name="Freeform 97"/>
            <p:cNvSpPr>
              <a:spLocks/>
            </p:cNvSpPr>
            <p:nvPr/>
          </p:nvSpPr>
          <p:spPr bwMode="auto">
            <a:xfrm>
              <a:off x="1920" y="1412"/>
              <a:ext cx="25" cy="9"/>
            </a:xfrm>
            <a:custGeom>
              <a:avLst/>
              <a:gdLst>
                <a:gd name="T0" fmla="*/ 0 w 253"/>
                <a:gd name="T1" fmla="*/ 0 h 85"/>
                <a:gd name="T2" fmla="*/ 0 w 253"/>
                <a:gd name="T3" fmla="*/ 0 h 85"/>
                <a:gd name="T4" fmla="*/ 0 w 253"/>
                <a:gd name="T5" fmla="*/ 0 h 85"/>
                <a:gd name="T6" fmla="*/ 0 w 253"/>
                <a:gd name="T7" fmla="*/ 0 h 85"/>
                <a:gd name="T8" fmla="*/ 0 w 253"/>
                <a:gd name="T9" fmla="*/ 0 h 85"/>
                <a:gd name="T10" fmla="*/ 0 w 253"/>
                <a:gd name="T11" fmla="*/ 0 h 85"/>
                <a:gd name="T12" fmla="*/ 0 60000 65536"/>
                <a:gd name="T13" fmla="*/ 0 60000 65536"/>
                <a:gd name="T14" fmla="*/ 0 60000 65536"/>
                <a:gd name="T15" fmla="*/ 0 60000 65536"/>
                <a:gd name="T16" fmla="*/ 0 60000 65536"/>
                <a:gd name="T17" fmla="*/ 0 60000 65536"/>
                <a:gd name="T18" fmla="*/ 0 w 253"/>
                <a:gd name="T19" fmla="*/ 0 h 85"/>
                <a:gd name="T20" fmla="*/ 253 w 253"/>
                <a:gd name="T21" fmla="*/ 85 h 85"/>
              </a:gdLst>
              <a:ahLst/>
              <a:cxnLst>
                <a:cxn ang="T12">
                  <a:pos x="T0" y="T1"/>
                </a:cxn>
                <a:cxn ang="T13">
                  <a:pos x="T2" y="T3"/>
                </a:cxn>
                <a:cxn ang="T14">
                  <a:pos x="T4" y="T5"/>
                </a:cxn>
                <a:cxn ang="T15">
                  <a:pos x="T6" y="T7"/>
                </a:cxn>
                <a:cxn ang="T16">
                  <a:pos x="T8" y="T9"/>
                </a:cxn>
                <a:cxn ang="T17">
                  <a:pos x="T10" y="T11"/>
                </a:cxn>
              </a:cxnLst>
              <a:rect l="T18" t="T19" r="T20" b="T21"/>
              <a:pathLst>
                <a:path w="253" h="85">
                  <a:moveTo>
                    <a:pt x="0" y="55"/>
                  </a:moveTo>
                  <a:lnTo>
                    <a:pt x="233" y="0"/>
                  </a:lnTo>
                  <a:lnTo>
                    <a:pt x="253" y="33"/>
                  </a:lnTo>
                  <a:lnTo>
                    <a:pt x="7" y="85"/>
                  </a:lnTo>
                  <a:lnTo>
                    <a:pt x="0" y="55"/>
                  </a:lnTo>
                  <a:close/>
                </a:path>
              </a:pathLst>
            </a:custGeom>
            <a:solidFill>
              <a:srgbClr val="FFFFFF"/>
            </a:solidFill>
            <a:ln w="9525">
              <a:noFill/>
              <a:round/>
              <a:headEnd/>
              <a:tailEnd/>
            </a:ln>
          </p:spPr>
          <p:txBody>
            <a:bodyPr/>
            <a:lstStyle/>
            <a:p>
              <a:endParaRPr lang="fr-FR"/>
            </a:p>
          </p:txBody>
        </p:sp>
        <p:sp>
          <p:nvSpPr>
            <p:cNvPr id="480895" name="Freeform 98"/>
            <p:cNvSpPr>
              <a:spLocks/>
            </p:cNvSpPr>
            <p:nvPr/>
          </p:nvSpPr>
          <p:spPr bwMode="auto">
            <a:xfrm>
              <a:off x="2029" y="1400"/>
              <a:ext cx="18" cy="6"/>
            </a:xfrm>
            <a:custGeom>
              <a:avLst/>
              <a:gdLst>
                <a:gd name="T0" fmla="*/ 0 w 171"/>
                <a:gd name="T1" fmla="*/ 0 h 58"/>
                <a:gd name="T2" fmla="*/ 0 w 171"/>
                <a:gd name="T3" fmla="*/ 0 h 58"/>
                <a:gd name="T4" fmla="*/ 0 w 171"/>
                <a:gd name="T5" fmla="*/ 0 h 58"/>
                <a:gd name="T6" fmla="*/ 0 w 171"/>
                <a:gd name="T7" fmla="*/ 0 h 58"/>
                <a:gd name="T8" fmla="*/ 0 w 171"/>
                <a:gd name="T9" fmla="*/ 0 h 58"/>
                <a:gd name="T10" fmla="*/ 0 w 171"/>
                <a:gd name="T11" fmla="*/ 0 h 58"/>
                <a:gd name="T12" fmla="*/ 0 w 171"/>
                <a:gd name="T13" fmla="*/ 0 h 58"/>
                <a:gd name="T14" fmla="*/ 0 60000 65536"/>
                <a:gd name="T15" fmla="*/ 0 60000 65536"/>
                <a:gd name="T16" fmla="*/ 0 60000 65536"/>
                <a:gd name="T17" fmla="*/ 0 60000 65536"/>
                <a:gd name="T18" fmla="*/ 0 60000 65536"/>
                <a:gd name="T19" fmla="*/ 0 60000 65536"/>
                <a:gd name="T20" fmla="*/ 0 60000 65536"/>
                <a:gd name="T21" fmla="*/ 0 w 171"/>
                <a:gd name="T22" fmla="*/ 0 h 58"/>
                <a:gd name="T23" fmla="*/ 171 w 171"/>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1" h="58">
                  <a:moveTo>
                    <a:pt x="0" y="10"/>
                  </a:moveTo>
                  <a:lnTo>
                    <a:pt x="166" y="0"/>
                  </a:lnTo>
                  <a:lnTo>
                    <a:pt x="171" y="55"/>
                  </a:lnTo>
                  <a:lnTo>
                    <a:pt x="5" y="58"/>
                  </a:lnTo>
                  <a:lnTo>
                    <a:pt x="43" y="35"/>
                  </a:lnTo>
                  <a:lnTo>
                    <a:pt x="0" y="10"/>
                  </a:lnTo>
                  <a:close/>
                </a:path>
              </a:pathLst>
            </a:custGeom>
            <a:solidFill>
              <a:srgbClr val="FFFFFF"/>
            </a:solidFill>
            <a:ln w="9525">
              <a:noFill/>
              <a:round/>
              <a:headEnd/>
              <a:tailEnd/>
            </a:ln>
          </p:spPr>
          <p:txBody>
            <a:bodyPr/>
            <a:lstStyle/>
            <a:p>
              <a:endParaRPr lang="fr-FR"/>
            </a:p>
          </p:txBody>
        </p:sp>
        <p:sp>
          <p:nvSpPr>
            <p:cNvPr id="480896" name="Freeform 99"/>
            <p:cNvSpPr>
              <a:spLocks/>
            </p:cNvSpPr>
            <p:nvPr/>
          </p:nvSpPr>
          <p:spPr bwMode="auto">
            <a:xfrm>
              <a:off x="2078" y="1344"/>
              <a:ext cx="11" cy="24"/>
            </a:xfrm>
            <a:custGeom>
              <a:avLst/>
              <a:gdLst>
                <a:gd name="T0" fmla="*/ 0 w 116"/>
                <a:gd name="T1" fmla="*/ 0 h 244"/>
                <a:gd name="T2" fmla="*/ 0 w 116"/>
                <a:gd name="T3" fmla="*/ 0 h 244"/>
                <a:gd name="T4" fmla="*/ 0 w 116"/>
                <a:gd name="T5" fmla="*/ 0 h 244"/>
                <a:gd name="T6" fmla="*/ 0 w 116"/>
                <a:gd name="T7" fmla="*/ 0 h 244"/>
                <a:gd name="T8" fmla="*/ 0 w 116"/>
                <a:gd name="T9" fmla="*/ 0 h 244"/>
                <a:gd name="T10" fmla="*/ 0 w 116"/>
                <a:gd name="T11" fmla="*/ 0 h 244"/>
                <a:gd name="T12" fmla="*/ 0 60000 65536"/>
                <a:gd name="T13" fmla="*/ 0 60000 65536"/>
                <a:gd name="T14" fmla="*/ 0 60000 65536"/>
                <a:gd name="T15" fmla="*/ 0 60000 65536"/>
                <a:gd name="T16" fmla="*/ 0 60000 65536"/>
                <a:gd name="T17" fmla="*/ 0 60000 65536"/>
                <a:gd name="T18" fmla="*/ 0 w 116"/>
                <a:gd name="T19" fmla="*/ 0 h 244"/>
                <a:gd name="T20" fmla="*/ 116 w 116"/>
                <a:gd name="T21" fmla="*/ 244 h 244"/>
              </a:gdLst>
              <a:ahLst/>
              <a:cxnLst>
                <a:cxn ang="T12">
                  <a:pos x="T0" y="T1"/>
                </a:cxn>
                <a:cxn ang="T13">
                  <a:pos x="T2" y="T3"/>
                </a:cxn>
                <a:cxn ang="T14">
                  <a:pos x="T4" y="T5"/>
                </a:cxn>
                <a:cxn ang="T15">
                  <a:pos x="T6" y="T7"/>
                </a:cxn>
                <a:cxn ang="T16">
                  <a:pos x="T8" y="T9"/>
                </a:cxn>
                <a:cxn ang="T17">
                  <a:pos x="T10" y="T11"/>
                </a:cxn>
              </a:cxnLst>
              <a:rect l="T18" t="T19" r="T20" b="T21"/>
              <a:pathLst>
                <a:path w="116" h="244">
                  <a:moveTo>
                    <a:pt x="0" y="17"/>
                  </a:moveTo>
                  <a:lnTo>
                    <a:pt x="79" y="244"/>
                  </a:lnTo>
                  <a:lnTo>
                    <a:pt x="116" y="211"/>
                  </a:lnTo>
                  <a:lnTo>
                    <a:pt x="50" y="0"/>
                  </a:lnTo>
                  <a:lnTo>
                    <a:pt x="0" y="17"/>
                  </a:lnTo>
                  <a:close/>
                </a:path>
              </a:pathLst>
            </a:custGeom>
            <a:solidFill>
              <a:srgbClr val="FFFFFF"/>
            </a:solidFill>
            <a:ln w="9525">
              <a:noFill/>
              <a:round/>
              <a:headEnd/>
              <a:tailEnd/>
            </a:ln>
          </p:spPr>
          <p:txBody>
            <a:bodyPr/>
            <a:lstStyle/>
            <a:p>
              <a:endParaRPr lang="fr-FR"/>
            </a:p>
          </p:txBody>
        </p:sp>
        <p:sp>
          <p:nvSpPr>
            <p:cNvPr id="480897" name="Freeform 100"/>
            <p:cNvSpPr>
              <a:spLocks/>
            </p:cNvSpPr>
            <p:nvPr/>
          </p:nvSpPr>
          <p:spPr bwMode="auto">
            <a:xfrm>
              <a:off x="1871" y="1318"/>
              <a:ext cx="15" cy="22"/>
            </a:xfrm>
            <a:custGeom>
              <a:avLst/>
              <a:gdLst>
                <a:gd name="T0" fmla="*/ 0 w 153"/>
                <a:gd name="T1" fmla="*/ 0 h 224"/>
                <a:gd name="T2" fmla="*/ 0 w 153"/>
                <a:gd name="T3" fmla="*/ 0 h 224"/>
                <a:gd name="T4" fmla="*/ 0 w 153"/>
                <a:gd name="T5" fmla="*/ 0 h 224"/>
                <a:gd name="T6" fmla="*/ 0 w 153"/>
                <a:gd name="T7" fmla="*/ 0 h 224"/>
                <a:gd name="T8" fmla="*/ 0 w 153"/>
                <a:gd name="T9" fmla="*/ 0 h 224"/>
                <a:gd name="T10" fmla="*/ 0 w 153"/>
                <a:gd name="T11" fmla="*/ 0 h 224"/>
                <a:gd name="T12" fmla="*/ 0 60000 65536"/>
                <a:gd name="T13" fmla="*/ 0 60000 65536"/>
                <a:gd name="T14" fmla="*/ 0 60000 65536"/>
                <a:gd name="T15" fmla="*/ 0 60000 65536"/>
                <a:gd name="T16" fmla="*/ 0 60000 65536"/>
                <a:gd name="T17" fmla="*/ 0 60000 65536"/>
                <a:gd name="T18" fmla="*/ 0 w 153"/>
                <a:gd name="T19" fmla="*/ 0 h 224"/>
                <a:gd name="T20" fmla="*/ 153 w 153"/>
                <a:gd name="T21" fmla="*/ 224 h 224"/>
              </a:gdLst>
              <a:ahLst/>
              <a:cxnLst>
                <a:cxn ang="T12">
                  <a:pos x="T0" y="T1"/>
                </a:cxn>
                <a:cxn ang="T13">
                  <a:pos x="T2" y="T3"/>
                </a:cxn>
                <a:cxn ang="T14">
                  <a:pos x="T4" y="T5"/>
                </a:cxn>
                <a:cxn ang="T15">
                  <a:pos x="T6" y="T7"/>
                </a:cxn>
                <a:cxn ang="T16">
                  <a:pos x="T8" y="T9"/>
                </a:cxn>
                <a:cxn ang="T17">
                  <a:pos x="T10" y="T11"/>
                </a:cxn>
              </a:cxnLst>
              <a:rect l="T18" t="T19" r="T20" b="T21"/>
              <a:pathLst>
                <a:path w="153" h="224">
                  <a:moveTo>
                    <a:pt x="0" y="0"/>
                  </a:moveTo>
                  <a:lnTo>
                    <a:pt x="121" y="224"/>
                  </a:lnTo>
                  <a:lnTo>
                    <a:pt x="153" y="224"/>
                  </a:lnTo>
                  <a:lnTo>
                    <a:pt x="47" y="5"/>
                  </a:lnTo>
                  <a:lnTo>
                    <a:pt x="0" y="0"/>
                  </a:lnTo>
                  <a:close/>
                </a:path>
              </a:pathLst>
            </a:custGeom>
            <a:solidFill>
              <a:srgbClr val="FFFFFF"/>
            </a:solidFill>
            <a:ln w="9525">
              <a:noFill/>
              <a:round/>
              <a:headEnd/>
              <a:tailEnd/>
            </a:ln>
          </p:spPr>
          <p:txBody>
            <a:bodyPr/>
            <a:lstStyle/>
            <a:p>
              <a:endParaRPr lang="fr-FR"/>
            </a:p>
          </p:txBody>
        </p:sp>
      </p:grpSp>
      <p:grpSp>
        <p:nvGrpSpPr>
          <p:cNvPr id="480263" name="Group 101"/>
          <p:cNvGrpSpPr>
            <a:grpSpLocks/>
          </p:cNvGrpSpPr>
          <p:nvPr/>
        </p:nvGrpSpPr>
        <p:grpSpPr bwMode="auto">
          <a:xfrm>
            <a:off x="457200" y="2017713"/>
            <a:ext cx="984250" cy="404812"/>
            <a:chOff x="374" y="1202"/>
            <a:chExt cx="594" cy="255"/>
          </a:xfrm>
        </p:grpSpPr>
        <p:sp>
          <p:nvSpPr>
            <p:cNvPr id="480672" name="Freeform 102"/>
            <p:cNvSpPr>
              <a:spLocks/>
            </p:cNvSpPr>
            <p:nvPr/>
          </p:nvSpPr>
          <p:spPr bwMode="auto">
            <a:xfrm>
              <a:off x="834" y="1280"/>
              <a:ext cx="112" cy="170"/>
            </a:xfrm>
            <a:custGeom>
              <a:avLst/>
              <a:gdLst>
                <a:gd name="T0" fmla="*/ 2 w 673"/>
                <a:gd name="T1" fmla="*/ 0 h 1020"/>
                <a:gd name="T2" fmla="*/ 2 w 673"/>
                <a:gd name="T3" fmla="*/ 0 h 1020"/>
                <a:gd name="T4" fmla="*/ 3 w 673"/>
                <a:gd name="T5" fmla="*/ 0 h 1020"/>
                <a:gd name="T6" fmla="*/ 3 w 673"/>
                <a:gd name="T7" fmla="*/ 1 h 1020"/>
                <a:gd name="T8" fmla="*/ 3 w 673"/>
                <a:gd name="T9" fmla="*/ 5 h 1020"/>
                <a:gd name="T10" fmla="*/ 0 w 673"/>
                <a:gd name="T11" fmla="*/ 5 h 1020"/>
                <a:gd name="T12" fmla="*/ 1 w 673"/>
                <a:gd name="T13" fmla="*/ 2 h 1020"/>
                <a:gd name="T14" fmla="*/ 1 w 673"/>
                <a:gd name="T15" fmla="*/ 1 h 1020"/>
                <a:gd name="T16" fmla="*/ 2 w 673"/>
                <a:gd name="T17" fmla="*/ 0 h 1020"/>
                <a:gd name="T18" fmla="*/ 2 w 673"/>
                <a:gd name="T19" fmla="*/ 0 h 10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3"/>
                <a:gd name="T31" fmla="*/ 0 h 1020"/>
                <a:gd name="T32" fmla="*/ 673 w 673"/>
                <a:gd name="T33" fmla="*/ 1020 h 10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3" h="1020">
                  <a:moveTo>
                    <a:pt x="515" y="0"/>
                  </a:moveTo>
                  <a:lnTo>
                    <a:pt x="539" y="20"/>
                  </a:lnTo>
                  <a:lnTo>
                    <a:pt x="602" y="62"/>
                  </a:lnTo>
                  <a:lnTo>
                    <a:pt x="673" y="151"/>
                  </a:lnTo>
                  <a:lnTo>
                    <a:pt x="597" y="1013"/>
                  </a:lnTo>
                  <a:lnTo>
                    <a:pt x="0" y="1020"/>
                  </a:lnTo>
                  <a:lnTo>
                    <a:pt x="140" y="410"/>
                  </a:lnTo>
                  <a:lnTo>
                    <a:pt x="308" y="143"/>
                  </a:lnTo>
                  <a:lnTo>
                    <a:pt x="515" y="0"/>
                  </a:lnTo>
                  <a:close/>
                </a:path>
              </a:pathLst>
            </a:custGeom>
            <a:solidFill>
              <a:srgbClr val="7F7F7F"/>
            </a:solidFill>
            <a:ln w="9525">
              <a:noFill/>
              <a:round/>
              <a:headEnd/>
              <a:tailEnd/>
            </a:ln>
          </p:spPr>
          <p:txBody>
            <a:bodyPr/>
            <a:lstStyle/>
            <a:p>
              <a:endParaRPr lang="fr-FR"/>
            </a:p>
          </p:txBody>
        </p:sp>
        <p:sp>
          <p:nvSpPr>
            <p:cNvPr id="480673" name="Freeform 103"/>
            <p:cNvSpPr>
              <a:spLocks/>
            </p:cNvSpPr>
            <p:nvPr/>
          </p:nvSpPr>
          <p:spPr bwMode="auto">
            <a:xfrm>
              <a:off x="847" y="1274"/>
              <a:ext cx="76" cy="123"/>
            </a:xfrm>
            <a:custGeom>
              <a:avLst/>
              <a:gdLst>
                <a:gd name="T0" fmla="*/ 2 w 453"/>
                <a:gd name="T1" fmla="*/ 0 h 738"/>
                <a:gd name="T2" fmla="*/ 2 w 453"/>
                <a:gd name="T3" fmla="*/ 0 h 738"/>
                <a:gd name="T4" fmla="*/ 2 w 453"/>
                <a:gd name="T5" fmla="*/ 0 h 738"/>
                <a:gd name="T6" fmla="*/ 1 w 453"/>
                <a:gd name="T7" fmla="*/ 1 h 738"/>
                <a:gd name="T8" fmla="*/ 1 w 453"/>
                <a:gd name="T9" fmla="*/ 2 h 738"/>
                <a:gd name="T10" fmla="*/ 0 w 453"/>
                <a:gd name="T11" fmla="*/ 3 h 738"/>
                <a:gd name="T12" fmla="*/ 1 w 453"/>
                <a:gd name="T13" fmla="*/ 2 h 738"/>
                <a:gd name="T14" fmla="*/ 1 w 453"/>
                <a:gd name="T15" fmla="*/ 2 h 738"/>
                <a:gd name="T16" fmla="*/ 1 w 453"/>
                <a:gd name="T17" fmla="*/ 1 h 738"/>
                <a:gd name="T18" fmla="*/ 2 w 453"/>
                <a:gd name="T19" fmla="*/ 0 h 738"/>
                <a:gd name="T20" fmla="*/ 2 w 453"/>
                <a:gd name="T21" fmla="*/ 0 h 738"/>
                <a:gd name="T22" fmla="*/ 2 w 453"/>
                <a:gd name="T23" fmla="*/ 0 h 7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3"/>
                <a:gd name="T37" fmla="*/ 0 h 738"/>
                <a:gd name="T38" fmla="*/ 453 w 453"/>
                <a:gd name="T39" fmla="*/ 738 h 7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3" h="738">
                  <a:moveTo>
                    <a:pt x="420" y="0"/>
                  </a:moveTo>
                  <a:lnTo>
                    <a:pt x="385" y="0"/>
                  </a:lnTo>
                  <a:lnTo>
                    <a:pt x="324" y="45"/>
                  </a:lnTo>
                  <a:lnTo>
                    <a:pt x="164" y="219"/>
                  </a:lnTo>
                  <a:lnTo>
                    <a:pt x="112" y="337"/>
                  </a:lnTo>
                  <a:lnTo>
                    <a:pt x="0" y="738"/>
                  </a:lnTo>
                  <a:lnTo>
                    <a:pt x="99" y="515"/>
                  </a:lnTo>
                  <a:lnTo>
                    <a:pt x="180" y="328"/>
                  </a:lnTo>
                  <a:lnTo>
                    <a:pt x="276" y="170"/>
                  </a:lnTo>
                  <a:lnTo>
                    <a:pt x="453" y="50"/>
                  </a:lnTo>
                  <a:lnTo>
                    <a:pt x="420" y="0"/>
                  </a:lnTo>
                  <a:close/>
                </a:path>
              </a:pathLst>
            </a:custGeom>
            <a:solidFill>
              <a:srgbClr val="FFFFFF"/>
            </a:solidFill>
            <a:ln w="9525">
              <a:noFill/>
              <a:round/>
              <a:headEnd/>
              <a:tailEnd/>
            </a:ln>
          </p:spPr>
          <p:txBody>
            <a:bodyPr/>
            <a:lstStyle/>
            <a:p>
              <a:endParaRPr lang="fr-FR"/>
            </a:p>
          </p:txBody>
        </p:sp>
        <p:sp>
          <p:nvSpPr>
            <p:cNvPr id="480674" name="Freeform 104"/>
            <p:cNvSpPr>
              <a:spLocks/>
            </p:cNvSpPr>
            <p:nvPr/>
          </p:nvSpPr>
          <p:spPr bwMode="auto">
            <a:xfrm>
              <a:off x="844" y="1326"/>
              <a:ext cx="28" cy="85"/>
            </a:xfrm>
            <a:custGeom>
              <a:avLst/>
              <a:gdLst>
                <a:gd name="T0" fmla="*/ 1 w 172"/>
                <a:gd name="T1" fmla="*/ 0 h 514"/>
                <a:gd name="T2" fmla="*/ 1 w 172"/>
                <a:gd name="T3" fmla="*/ 0 h 514"/>
                <a:gd name="T4" fmla="*/ 0 w 172"/>
                <a:gd name="T5" fmla="*/ 1 h 514"/>
                <a:gd name="T6" fmla="*/ 0 w 172"/>
                <a:gd name="T7" fmla="*/ 2 h 514"/>
                <a:gd name="T8" fmla="*/ 0 w 172"/>
                <a:gd name="T9" fmla="*/ 0 h 514"/>
                <a:gd name="T10" fmla="*/ 1 w 172"/>
                <a:gd name="T11" fmla="*/ 0 h 514"/>
                <a:gd name="T12" fmla="*/ 1 w 172"/>
                <a:gd name="T13" fmla="*/ 0 h 514"/>
                <a:gd name="T14" fmla="*/ 0 60000 65536"/>
                <a:gd name="T15" fmla="*/ 0 60000 65536"/>
                <a:gd name="T16" fmla="*/ 0 60000 65536"/>
                <a:gd name="T17" fmla="*/ 0 60000 65536"/>
                <a:gd name="T18" fmla="*/ 0 60000 65536"/>
                <a:gd name="T19" fmla="*/ 0 60000 65536"/>
                <a:gd name="T20" fmla="*/ 0 60000 65536"/>
                <a:gd name="T21" fmla="*/ 0 w 172"/>
                <a:gd name="T22" fmla="*/ 0 h 514"/>
                <a:gd name="T23" fmla="*/ 172 w 172"/>
                <a:gd name="T24" fmla="*/ 514 h 5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 h="514">
                  <a:moveTo>
                    <a:pt x="154" y="0"/>
                  </a:moveTo>
                  <a:lnTo>
                    <a:pt x="172" y="58"/>
                  </a:lnTo>
                  <a:lnTo>
                    <a:pt x="102" y="235"/>
                  </a:lnTo>
                  <a:lnTo>
                    <a:pt x="0" y="514"/>
                  </a:lnTo>
                  <a:lnTo>
                    <a:pt x="90" y="56"/>
                  </a:lnTo>
                  <a:lnTo>
                    <a:pt x="154" y="0"/>
                  </a:lnTo>
                  <a:close/>
                </a:path>
              </a:pathLst>
            </a:custGeom>
            <a:solidFill>
              <a:srgbClr val="FF0000"/>
            </a:solidFill>
            <a:ln w="9525">
              <a:noFill/>
              <a:round/>
              <a:headEnd/>
              <a:tailEnd/>
            </a:ln>
          </p:spPr>
          <p:txBody>
            <a:bodyPr/>
            <a:lstStyle/>
            <a:p>
              <a:endParaRPr lang="fr-FR"/>
            </a:p>
          </p:txBody>
        </p:sp>
        <p:sp>
          <p:nvSpPr>
            <p:cNvPr id="480675" name="Freeform 105"/>
            <p:cNvSpPr>
              <a:spLocks/>
            </p:cNvSpPr>
            <p:nvPr/>
          </p:nvSpPr>
          <p:spPr bwMode="auto">
            <a:xfrm>
              <a:off x="738" y="1310"/>
              <a:ext cx="126" cy="146"/>
            </a:xfrm>
            <a:custGeom>
              <a:avLst/>
              <a:gdLst>
                <a:gd name="T0" fmla="*/ 0 w 754"/>
                <a:gd name="T1" fmla="*/ 1 h 876"/>
                <a:gd name="T2" fmla="*/ 0 w 754"/>
                <a:gd name="T3" fmla="*/ 1 h 876"/>
                <a:gd name="T4" fmla="*/ 1 w 754"/>
                <a:gd name="T5" fmla="*/ 1 h 876"/>
                <a:gd name="T6" fmla="*/ 2 w 754"/>
                <a:gd name="T7" fmla="*/ 0 h 876"/>
                <a:gd name="T8" fmla="*/ 2 w 754"/>
                <a:gd name="T9" fmla="*/ 0 h 876"/>
                <a:gd name="T10" fmla="*/ 2 w 754"/>
                <a:gd name="T11" fmla="*/ 0 h 876"/>
                <a:gd name="T12" fmla="*/ 4 w 754"/>
                <a:gd name="T13" fmla="*/ 1 h 876"/>
                <a:gd name="T14" fmla="*/ 3 w 754"/>
                <a:gd name="T15" fmla="*/ 1 h 876"/>
                <a:gd name="T16" fmla="*/ 3 w 754"/>
                <a:gd name="T17" fmla="*/ 2 h 876"/>
                <a:gd name="T18" fmla="*/ 3 w 754"/>
                <a:gd name="T19" fmla="*/ 4 h 876"/>
                <a:gd name="T20" fmla="*/ 2 w 754"/>
                <a:gd name="T21" fmla="*/ 4 h 876"/>
                <a:gd name="T22" fmla="*/ 0 w 754"/>
                <a:gd name="T23" fmla="*/ 2 h 876"/>
                <a:gd name="T24" fmla="*/ 0 w 754"/>
                <a:gd name="T25" fmla="*/ 1 h 876"/>
                <a:gd name="T26" fmla="*/ 0 w 754"/>
                <a:gd name="T27" fmla="*/ 1 h 8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54"/>
                <a:gd name="T43" fmla="*/ 0 h 876"/>
                <a:gd name="T44" fmla="*/ 754 w 754"/>
                <a:gd name="T45" fmla="*/ 876 h 87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54" h="876">
                  <a:moveTo>
                    <a:pt x="0" y="241"/>
                  </a:moveTo>
                  <a:lnTo>
                    <a:pt x="59" y="203"/>
                  </a:lnTo>
                  <a:lnTo>
                    <a:pt x="185" y="136"/>
                  </a:lnTo>
                  <a:lnTo>
                    <a:pt x="441" y="0"/>
                  </a:lnTo>
                  <a:lnTo>
                    <a:pt x="475" y="18"/>
                  </a:lnTo>
                  <a:lnTo>
                    <a:pt x="516" y="67"/>
                  </a:lnTo>
                  <a:lnTo>
                    <a:pt x="754" y="115"/>
                  </a:lnTo>
                  <a:lnTo>
                    <a:pt x="727" y="157"/>
                  </a:lnTo>
                  <a:lnTo>
                    <a:pt x="671" y="400"/>
                  </a:lnTo>
                  <a:lnTo>
                    <a:pt x="601" y="876"/>
                  </a:lnTo>
                  <a:lnTo>
                    <a:pt x="362" y="876"/>
                  </a:lnTo>
                  <a:lnTo>
                    <a:pt x="38" y="358"/>
                  </a:lnTo>
                  <a:lnTo>
                    <a:pt x="0" y="241"/>
                  </a:lnTo>
                  <a:close/>
                </a:path>
              </a:pathLst>
            </a:custGeom>
            <a:solidFill>
              <a:srgbClr val="72728C"/>
            </a:solidFill>
            <a:ln w="9525">
              <a:noFill/>
              <a:round/>
              <a:headEnd/>
              <a:tailEnd/>
            </a:ln>
          </p:spPr>
          <p:txBody>
            <a:bodyPr/>
            <a:lstStyle/>
            <a:p>
              <a:endParaRPr lang="fr-FR"/>
            </a:p>
          </p:txBody>
        </p:sp>
        <p:sp>
          <p:nvSpPr>
            <p:cNvPr id="480676" name="Freeform 106"/>
            <p:cNvSpPr>
              <a:spLocks/>
            </p:cNvSpPr>
            <p:nvPr/>
          </p:nvSpPr>
          <p:spPr bwMode="auto">
            <a:xfrm>
              <a:off x="763" y="1328"/>
              <a:ext cx="38" cy="69"/>
            </a:xfrm>
            <a:custGeom>
              <a:avLst/>
              <a:gdLst>
                <a:gd name="T0" fmla="*/ 1 w 224"/>
                <a:gd name="T1" fmla="*/ 0 h 415"/>
                <a:gd name="T2" fmla="*/ 0 w 224"/>
                <a:gd name="T3" fmla="*/ 0 h 415"/>
                <a:gd name="T4" fmla="*/ 0 w 224"/>
                <a:gd name="T5" fmla="*/ 0 h 415"/>
                <a:gd name="T6" fmla="*/ 0 w 224"/>
                <a:gd name="T7" fmla="*/ 1 h 415"/>
                <a:gd name="T8" fmla="*/ 0 w 224"/>
                <a:gd name="T9" fmla="*/ 2 h 415"/>
                <a:gd name="T10" fmla="*/ 1 w 224"/>
                <a:gd name="T11" fmla="*/ 0 h 415"/>
                <a:gd name="T12" fmla="*/ 1 w 224"/>
                <a:gd name="T13" fmla="*/ 0 h 415"/>
                <a:gd name="T14" fmla="*/ 1 w 224"/>
                <a:gd name="T15" fmla="*/ 0 h 415"/>
                <a:gd name="T16" fmla="*/ 1 w 224"/>
                <a:gd name="T17" fmla="*/ 0 h 4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4"/>
                <a:gd name="T28" fmla="*/ 0 h 415"/>
                <a:gd name="T29" fmla="*/ 224 w 224"/>
                <a:gd name="T30" fmla="*/ 415 h 4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4" h="415">
                  <a:moveTo>
                    <a:pt x="107" y="26"/>
                  </a:moveTo>
                  <a:lnTo>
                    <a:pt x="75" y="55"/>
                  </a:lnTo>
                  <a:lnTo>
                    <a:pt x="26" y="128"/>
                  </a:lnTo>
                  <a:lnTo>
                    <a:pt x="0" y="232"/>
                  </a:lnTo>
                  <a:lnTo>
                    <a:pt x="60" y="415"/>
                  </a:lnTo>
                  <a:lnTo>
                    <a:pt x="224" y="55"/>
                  </a:lnTo>
                  <a:lnTo>
                    <a:pt x="158" y="0"/>
                  </a:lnTo>
                  <a:lnTo>
                    <a:pt x="107" y="26"/>
                  </a:lnTo>
                  <a:close/>
                </a:path>
              </a:pathLst>
            </a:custGeom>
            <a:solidFill>
              <a:srgbClr val="CCF5FF"/>
            </a:solidFill>
            <a:ln w="9525">
              <a:noFill/>
              <a:round/>
              <a:headEnd/>
              <a:tailEnd/>
            </a:ln>
          </p:spPr>
          <p:txBody>
            <a:bodyPr/>
            <a:lstStyle/>
            <a:p>
              <a:endParaRPr lang="fr-FR"/>
            </a:p>
          </p:txBody>
        </p:sp>
        <p:sp>
          <p:nvSpPr>
            <p:cNvPr id="480677" name="Freeform 107"/>
            <p:cNvSpPr>
              <a:spLocks/>
            </p:cNvSpPr>
            <p:nvPr/>
          </p:nvSpPr>
          <p:spPr bwMode="auto">
            <a:xfrm>
              <a:off x="768" y="1312"/>
              <a:ext cx="44" cy="43"/>
            </a:xfrm>
            <a:custGeom>
              <a:avLst/>
              <a:gdLst>
                <a:gd name="T0" fmla="*/ 0 w 264"/>
                <a:gd name="T1" fmla="*/ 0 h 256"/>
                <a:gd name="T2" fmla="*/ 0 w 264"/>
                <a:gd name="T3" fmla="*/ 1 h 256"/>
                <a:gd name="T4" fmla="*/ 0 w 264"/>
                <a:gd name="T5" fmla="*/ 1 h 256"/>
                <a:gd name="T6" fmla="*/ 0 w 264"/>
                <a:gd name="T7" fmla="*/ 1 h 256"/>
                <a:gd name="T8" fmla="*/ 0 w 264"/>
                <a:gd name="T9" fmla="*/ 1 h 256"/>
                <a:gd name="T10" fmla="*/ 0 w 264"/>
                <a:gd name="T11" fmla="*/ 1 h 256"/>
                <a:gd name="T12" fmla="*/ 0 w 264"/>
                <a:gd name="T13" fmla="*/ 1 h 256"/>
                <a:gd name="T14" fmla="*/ 1 w 264"/>
                <a:gd name="T15" fmla="*/ 1 h 256"/>
                <a:gd name="T16" fmla="*/ 1 w 264"/>
                <a:gd name="T17" fmla="*/ 0 h 256"/>
                <a:gd name="T18" fmla="*/ 1 w 264"/>
                <a:gd name="T19" fmla="*/ 0 h 256"/>
                <a:gd name="T20" fmla="*/ 1 w 264"/>
                <a:gd name="T21" fmla="*/ 0 h 256"/>
                <a:gd name="T22" fmla="*/ 0 w 264"/>
                <a:gd name="T23" fmla="*/ 0 h 256"/>
                <a:gd name="T24" fmla="*/ 0 w 264"/>
                <a:gd name="T25" fmla="*/ 0 h 2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4"/>
                <a:gd name="T40" fmla="*/ 0 h 256"/>
                <a:gd name="T41" fmla="*/ 264 w 264"/>
                <a:gd name="T42" fmla="*/ 256 h 2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4" h="256">
                  <a:moveTo>
                    <a:pt x="19" y="46"/>
                  </a:moveTo>
                  <a:lnTo>
                    <a:pt x="7" y="90"/>
                  </a:lnTo>
                  <a:lnTo>
                    <a:pt x="0" y="156"/>
                  </a:lnTo>
                  <a:lnTo>
                    <a:pt x="0" y="256"/>
                  </a:lnTo>
                  <a:lnTo>
                    <a:pt x="26" y="205"/>
                  </a:lnTo>
                  <a:lnTo>
                    <a:pt x="51" y="144"/>
                  </a:lnTo>
                  <a:lnTo>
                    <a:pt x="121" y="144"/>
                  </a:lnTo>
                  <a:lnTo>
                    <a:pt x="177" y="187"/>
                  </a:lnTo>
                  <a:lnTo>
                    <a:pt x="255" y="42"/>
                  </a:lnTo>
                  <a:lnTo>
                    <a:pt x="264" y="0"/>
                  </a:lnTo>
                  <a:lnTo>
                    <a:pt x="167" y="14"/>
                  </a:lnTo>
                  <a:lnTo>
                    <a:pt x="19" y="46"/>
                  </a:lnTo>
                  <a:close/>
                </a:path>
              </a:pathLst>
            </a:custGeom>
            <a:solidFill>
              <a:srgbClr val="FFFFFF"/>
            </a:solidFill>
            <a:ln w="9525">
              <a:noFill/>
              <a:round/>
              <a:headEnd/>
              <a:tailEnd/>
            </a:ln>
          </p:spPr>
          <p:txBody>
            <a:bodyPr/>
            <a:lstStyle/>
            <a:p>
              <a:endParaRPr lang="fr-FR"/>
            </a:p>
          </p:txBody>
        </p:sp>
        <p:sp>
          <p:nvSpPr>
            <p:cNvPr id="480678" name="Freeform 108"/>
            <p:cNvSpPr>
              <a:spLocks/>
            </p:cNvSpPr>
            <p:nvPr/>
          </p:nvSpPr>
          <p:spPr bwMode="auto">
            <a:xfrm>
              <a:off x="772" y="1331"/>
              <a:ext cx="16" cy="63"/>
            </a:xfrm>
            <a:custGeom>
              <a:avLst/>
              <a:gdLst>
                <a:gd name="T0" fmla="*/ 0 w 98"/>
                <a:gd name="T1" fmla="*/ 0 h 378"/>
                <a:gd name="T2" fmla="*/ 0 w 98"/>
                <a:gd name="T3" fmla="*/ 0 h 378"/>
                <a:gd name="T4" fmla="*/ 0 w 98"/>
                <a:gd name="T5" fmla="*/ 0 h 378"/>
                <a:gd name="T6" fmla="*/ 0 w 98"/>
                <a:gd name="T7" fmla="*/ 1 h 378"/>
                <a:gd name="T8" fmla="*/ 0 w 98"/>
                <a:gd name="T9" fmla="*/ 1 h 378"/>
                <a:gd name="T10" fmla="*/ 0 w 98"/>
                <a:gd name="T11" fmla="*/ 2 h 378"/>
                <a:gd name="T12" fmla="*/ 0 w 98"/>
                <a:gd name="T13" fmla="*/ 1 h 378"/>
                <a:gd name="T14" fmla="*/ 0 w 98"/>
                <a:gd name="T15" fmla="*/ 0 h 378"/>
                <a:gd name="T16" fmla="*/ 0 w 98"/>
                <a:gd name="T17" fmla="*/ 0 h 378"/>
                <a:gd name="T18" fmla="*/ 0 w 98"/>
                <a:gd name="T19" fmla="*/ 0 h 378"/>
                <a:gd name="T20" fmla="*/ 0 w 98"/>
                <a:gd name="T21" fmla="*/ 0 h 378"/>
                <a:gd name="T22" fmla="*/ 0 w 98"/>
                <a:gd name="T23" fmla="*/ 0 h 378"/>
                <a:gd name="T24" fmla="*/ 0 w 98"/>
                <a:gd name="T25" fmla="*/ 0 h 3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8"/>
                <a:gd name="T40" fmla="*/ 0 h 378"/>
                <a:gd name="T41" fmla="*/ 98 w 98"/>
                <a:gd name="T42" fmla="*/ 378 h 3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8" h="378">
                  <a:moveTo>
                    <a:pt x="48" y="6"/>
                  </a:moveTo>
                  <a:lnTo>
                    <a:pt x="31" y="29"/>
                  </a:lnTo>
                  <a:lnTo>
                    <a:pt x="44" y="80"/>
                  </a:lnTo>
                  <a:lnTo>
                    <a:pt x="35" y="177"/>
                  </a:lnTo>
                  <a:lnTo>
                    <a:pt x="0" y="279"/>
                  </a:lnTo>
                  <a:lnTo>
                    <a:pt x="11" y="378"/>
                  </a:lnTo>
                  <a:lnTo>
                    <a:pt x="94" y="194"/>
                  </a:lnTo>
                  <a:lnTo>
                    <a:pt x="55" y="93"/>
                  </a:lnTo>
                  <a:lnTo>
                    <a:pt x="62" y="58"/>
                  </a:lnTo>
                  <a:lnTo>
                    <a:pt x="98" y="22"/>
                  </a:lnTo>
                  <a:lnTo>
                    <a:pt x="82" y="0"/>
                  </a:lnTo>
                  <a:lnTo>
                    <a:pt x="48" y="6"/>
                  </a:lnTo>
                  <a:close/>
                </a:path>
              </a:pathLst>
            </a:custGeom>
            <a:solidFill>
              <a:srgbClr val="FFFF00"/>
            </a:solidFill>
            <a:ln w="9525">
              <a:noFill/>
              <a:round/>
              <a:headEnd/>
              <a:tailEnd/>
            </a:ln>
          </p:spPr>
          <p:txBody>
            <a:bodyPr/>
            <a:lstStyle/>
            <a:p>
              <a:endParaRPr lang="fr-FR"/>
            </a:p>
          </p:txBody>
        </p:sp>
        <p:sp>
          <p:nvSpPr>
            <p:cNvPr id="480679" name="Freeform 109"/>
            <p:cNvSpPr>
              <a:spLocks/>
            </p:cNvSpPr>
            <p:nvPr/>
          </p:nvSpPr>
          <p:spPr bwMode="auto">
            <a:xfrm>
              <a:off x="586" y="1340"/>
              <a:ext cx="203" cy="117"/>
            </a:xfrm>
            <a:custGeom>
              <a:avLst/>
              <a:gdLst>
                <a:gd name="T0" fmla="*/ 2 w 1220"/>
                <a:gd name="T1" fmla="*/ 0 h 701"/>
                <a:gd name="T2" fmla="*/ 1 w 1220"/>
                <a:gd name="T3" fmla="*/ 0 h 701"/>
                <a:gd name="T4" fmla="*/ 0 w 1220"/>
                <a:gd name="T5" fmla="*/ 1 h 701"/>
                <a:gd name="T6" fmla="*/ 0 w 1220"/>
                <a:gd name="T7" fmla="*/ 2 h 701"/>
                <a:gd name="T8" fmla="*/ 0 w 1220"/>
                <a:gd name="T9" fmla="*/ 3 h 701"/>
                <a:gd name="T10" fmla="*/ 5 w 1220"/>
                <a:gd name="T11" fmla="*/ 3 h 701"/>
                <a:gd name="T12" fmla="*/ 6 w 1220"/>
                <a:gd name="T13" fmla="*/ 3 h 701"/>
                <a:gd name="T14" fmla="*/ 5 w 1220"/>
                <a:gd name="T15" fmla="*/ 1 h 701"/>
                <a:gd name="T16" fmla="*/ 5 w 1220"/>
                <a:gd name="T17" fmla="*/ 1 h 701"/>
                <a:gd name="T18" fmla="*/ 5 w 1220"/>
                <a:gd name="T19" fmla="*/ 1 h 701"/>
                <a:gd name="T20" fmla="*/ 5 w 1220"/>
                <a:gd name="T21" fmla="*/ 1 h 701"/>
                <a:gd name="T22" fmla="*/ 4 w 1220"/>
                <a:gd name="T23" fmla="*/ 0 h 701"/>
                <a:gd name="T24" fmla="*/ 3 w 1220"/>
                <a:gd name="T25" fmla="*/ 0 h 701"/>
                <a:gd name="T26" fmla="*/ 3 w 1220"/>
                <a:gd name="T27" fmla="*/ 0 h 701"/>
                <a:gd name="T28" fmla="*/ 2 w 1220"/>
                <a:gd name="T29" fmla="*/ 0 h 701"/>
                <a:gd name="T30" fmla="*/ 2 w 1220"/>
                <a:gd name="T31" fmla="*/ 0 h 701"/>
                <a:gd name="T32" fmla="*/ 2 w 1220"/>
                <a:gd name="T33" fmla="*/ 0 h 7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20"/>
                <a:gd name="T52" fmla="*/ 0 h 701"/>
                <a:gd name="T53" fmla="*/ 1220 w 1220"/>
                <a:gd name="T54" fmla="*/ 701 h 70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20" h="701">
                  <a:moveTo>
                    <a:pt x="424" y="31"/>
                  </a:moveTo>
                  <a:lnTo>
                    <a:pt x="274" y="82"/>
                  </a:lnTo>
                  <a:lnTo>
                    <a:pt x="95" y="161"/>
                  </a:lnTo>
                  <a:lnTo>
                    <a:pt x="43" y="363"/>
                  </a:lnTo>
                  <a:lnTo>
                    <a:pt x="0" y="701"/>
                  </a:lnTo>
                  <a:lnTo>
                    <a:pt x="1186" y="701"/>
                  </a:lnTo>
                  <a:lnTo>
                    <a:pt x="1220" y="553"/>
                  </a:lnTo>
                  <a:lnTo>
                    <a:pt x="1132" y="302"/>
                  </a:lnTo>
                  <a:lnTo>
                    <a:pt x="1092" y="231"/>
                  </a:lnTo>
                  <a:lnTo>
                    <a:pt x="1054" y="141"/>
                  </a:lnTo>
                  <a:lnTo>
                    <a:pt x="1016" y="90"/>
                  </a:lnTo>
                  <a:lnTo>
                    <a:pt x="988" y="70"/>
                  </a:lnTo>
                  <a:lnTo>
                    <a:pt x="761" y="44"/>
                  </a:lnTo>
                  <a:lnTo>
                    <a:pt x="678" y="0"/>
                  </a:lnTo>
                  <a:lnTo>
                    <a:pt x="541" y="7"/>
                  </a:lnTo>
                  <a:lnTo>
                    <a:pt x="424" y="31"/>
                  </a:lnTo>
                  <a:close/>
                </a:path>
              </a:pathLst>
            </a:custGeom>
            <a:solidFill>
              <a:srgbClr val="A38989"/>
            </a:solidFill>
            <a:ln w="9525">
              <a:noFill/>
              <a:round/>
              <a:headEnd/>
              <a:tailEnd/>
            </a:ln>
          </p:spPr>
          <p:txBody>
            <a:bodyPr/>
            <a:lstStyle/>
            <a:p>
              <a:endParaRPr lang="fr-FR"/>
            </a:p>
          </p:txBody>
        </p:sp>
        <p:sp>
          <p:nvSpPr>
            <p:cNvPr id="480680" name="Freeform 110"/>
            <p:cNvSpPr>
              <a:spLocks/>
            </p:cNvSpPr>
            <p:nvPr/>
          </p:nvSpPr>
          <p:spPr bwMode="auto">
            <a:xfrm>
              <a:off x="657" y="1334"/>
              <a:ext cx="46" cy="43"/>
            </a:xfrm>
            <a:custGeom>
              <a:avLst/>
              <a:gdLst>
                <a:gd name="T0" fmla="*/ 0 w 277"/>
                <a:gd name="T1" fmla="*/ 0 h 254"/>
                <a:gd name="T2" fmla="*/ 0 w 277"/>
                <a:gd name="T3" fmla="*/ 0 h 254"/>
                <a:gd name="T4" fmla="*/ 0 w 277"/>
                <a:gd name="T5" fmla="*/ 0 h 254"/>
                <a:gd name="T6" fmla="*/ 0 w 277"/>
                <a:gd name="T7" fmla="*/ 0 h 254"/>
                <a:gd name="T8" fmla="*/ 0 w 277"/>
                <a:gd name="T9" fmla="*/ 1 h 254"/>
                <a:gd name="T10" fmla="*/ 0 w 277"/>
                <a:gd name="T11" fmla="*/ 1 h 254"/>
                <a:gd name="T12" fmla="*/ 1 w 277"/>
                <a:gd name="T13" fmla="*/ 1 h 254"/>
                <a:gd name="T14" fmla="*/ 1 w 277"/>
                <a:gd name="T15" fmla="*/ 1 h 254"/>
                <a:gd name="T16" fmla="*/ 1 w 277"/>
                <a:gd name="T17" fmla="*/ 0 h 254"/>
                <a:gd name="T18" fmla="*/ 1 w 277"/>
                <a:gd name="T19" fmla="*/ 0 h 254"/>
                <a:gd name="T20" fmla="*/ 1 w 277"/>
                <a:gd name="T21" fmla="*/ 0 h 254"/>
                <a:gd name="T22" fmla="*/ 1 w 277"/>
                <a:gd name="T23" fmla="*/ 0 h 254"/>
                <a:gd name="T24" fmla="*/ 0 w 277"/>
                <a:gd name="T25" fmla="*/ 0 h 254"/>
                <a:gd name="T26" fmla="*/ 0 w 277"/>
                <a:gd name="T27" fmla="*/ 0 h 2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7"/>
                <a:gd name="T43" fmla="*/ 0 h 254"/>
                <a:gd name="T44" fmla="*/ 277 w 277"/>
                <a:gd name="T45" fmla="*/ 254 h 2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7" h="254">
                  <a:moveTo>
                    <a:pt x="13" y="20"/>
                  </a:moveTo>
                  <a:lnTo>
                    <a:pt x="8" y="37"/>
                  </a:lnTo>
                  <a:lnTo>
                    <a:pt x="12" y="56"/>
                  </a:lnTo>
                  <a:lnTo>
                    <a:pt x="0" y="73"/>
                  </a:lnTo>
                  <a:lnTo>
                    <a:pt x="39" y="128"/>
                  </a:lnTo>
                  <a:lnTo>
                    <a:pt x="115" y="254"/>
                  </a:lnTo>
                  <a:lnTo>
                    <a:pt x="176" y="214"/>
                  </a:lnTo>
                  <a:lnTo>
                    <a:pt x="214" y="137"/>
                  </a:lnTo>
                  <a:lnTo>
                    <a:pt x="277" y="53"/>
                  </a:lnTo>
                  <a:lnTo>
                    <a:pt x="266" y="33"/>
                  </a:lnTo>
                  <a:lnTo>
                    <a:pt x="265" y="10"/>
                  </a:lnTo>
                  <a:lnTo>
                    <a:pt x="239" y="0"/>
                  </a:lnTo>
                  <a:lnTo>
                    <a:pt x="13" y="20"/>
                  </a:lnTo>
                  <a:close/>
                </a:path>
              </a:pathLst>
            </a:custGeom>
            <a:solidFill>
              <a:srgbClr val="FFE5E5"/>
            </a:solidFill>
            <a:ln w="9525">
              <a:noFill/>
              <a:round/>
              <a:headEnd/>
              <a:tailEnd/>
            </a:ln>
          </p:spPr>
          <p:txBody>
            <a:bodyPr/>
            <a:lstStyle/>
            <a:p>
              <a:endParaRPr lang="fr-FR"/>
            </a:p>
          </p:txBody>
        </p:sp>
        <p:sp>
          <p:nvSpPr>
            <p:cNvPr id="480681" name="Freeform 111"/>
            <p:cNvSpPr>
              <a:spLocks/>
            </p:cNvSpPr>
            <p:nvPr/>
          </p:nvSpPr>
          <p:spPr bwMode="auto">
            <a:xfrm>
              <a:off x="668" y="1353"/>
              <a:ext cx="21" cy="22"/>
            </a:xfrm>
            <a:custGeom>
              <a:avLst/>
              <a:gdLst>
                <a:gd name="T0" fmla="*/ 0 w 127"/>
                <a:gd name="T1" fmla="*/ 0 h 126"/>
                <a:gd name="T2" fmla="*/ 0 w 127"/>
                <a:gd name="T3" fmla="*/ 0 h 126"/>
                <a:gd name="T4" fmla="*/ 0 w 127"/>
                <a:gd name="T5" fmla="*/ 0 h 126"/>
                <a:gd name="T6" fmla="*/ 0 w 127"/>
                <a:gd name="T7" fmla="*/ 0 h 126"/>
                <a:gd name="T8" fmla="*/ 0 w 127"/>
                <a:gd name="T9" fmla="*/ 1 h 126"/>
                <a:gd name="T10" fmla="*/ 0 w 127"/>
                <a:gd name="T11" fmla="*/ 1 h 126"/>
                <a:gd name="T12" fmla="*/ 0 w 127"/>
                <a:gd name="T13" fmla="*/ 0 h 126"/>
                <a:gd name="T14" fmla="*/ 0 w 127"/>
                <a:gd name="T15" fmla="*/ 0 h 126"/>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126"/>
                <a:gd name="T26" fmla="*/ 127 w 127"/>
                <a:gd name="T27" fmla="*/ 126 h 1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126">
                  <a:moveTo>
                    <a:pt x="0" y="60"/>
                  </a:moveTo>
                  <a:lnTo>
                    <a:pt x="33" y="8"/>
                  </a:lnTo>
                  <a:lnTo>
                    <a:pt x="90" y="0"/>
                  </a:lnTo>
                  <a:lnTo>
                    <a:pt x="127" y="55"/>
                  </a:lnTo>
                  <a:lnTo>
                    <a:pt x="91" y="126"/>
                  </a:lnTo>
                  <a:lnTo>
                    <a:pt x="35" y="122"/>
                  </a:lnTo>
                  <a:lnTo>
                    <a:pt x="0" y="60"/>
                  </a:lnTo>
                  <a:close/>
                </a:path>
              </a:pathLst>
            </a:custGeom>
            <a:solidFill>
              <a:srgbClr val="FF7F7F"/>
            </a:solidFill>
            <a:ln w="9525">
              <a:noFill/>
              <a:round/>
              <a:headEnd/>
              <a:tailEnd/>
            </a:ln>
          </p:spPr>
          <p:txBody>
            <a:bodyPr/>
            <a:lstStyle/>
            <a:p>
              <a:endParaRPr lang="fr-FR"/>
            </a:p>
          </p:txBody>
        </p:sp>
        <p:sp>
          <p:nvSpPr>
            <p:cNvPr id="480682" name="Freeform 112"/>
            <p:cNvSpPr>
              <a:spLocks/>
            </p:cNvSpPr>
            <p:nvPr/>
          </p:nvSpPr>
          <p:spPr bwMode="auto">
            <a:xfrm>
              <a:off x="673" y="1347"/>
              <a:ext cx="12" cy="43"/>
            </a:xfrm>
            <a:custGeom>
              <a:avLst/>
              <a:gdLst>
                <a:gd name="T0" fmla="*/ 0 w 77"/>
                <a:gd name="T1" fmla="*/ 0 h 253"/>
                <a:gd name="T2" fmla="*/ 0 w 77"/>
                <a:gd name="T3" fmla="*/ 0 h 253"/>
                <a:gd name="T4" fmla="*/ 0 w 77"/>
                <a:gd name="T5" fmla="*/ 1 h 253"/>
                <a:gd name="T6" fmla="*/ 0 w 77"/>
                <a:gd name="T7" fmla="*/ 1 h 253"/>
                <a:gd name="T8" fmla="*/ 0 w 77"/>
                <a:gd name="T9" fmla="*/ 1 h 253"/>
                <a:gd name="T10" fmla="*/ 0 w 77"/>
                <a:gd name="T11" fmla="*/ 1 h 253"/>
                <a:gd name="T12" fmla="*/ 0 w 77"/>
                <a:gd name="T13" fmla="*/ 1 h 253"/>
                <a:gd name="T14" fmla="*/ 0 w 77"/>
                <a:gd name="T15" fmla="*/ 0 h 253"/>
                <a:gd name="T16" fmla="*/ 0 w 77"/>
                <a:gd name="T17" fmla="*/ 0 h 253"/>
                <a:gd name="T18" fmla="*/ 0 w 77"/>
                <a:gd name="T19" fmla="*/ 0 h 253"/>
                <a:gd name="T20" fmla="*/ 0 w 77"/>
                <a:gd name="T21" fmla="*/ 0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7"/>
                <a:gd name="T34" fmla="*/ 0 h 253"/>
                <a:gd name="T35" fmla="*/ 77 w 77"/>
                <a:gd name="T36" fmla="*/ 253 h 2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7" h="253">
                  <a:moveTo>
                    <a:pt x="36" y="0"/>
                  </a:moveTo>
                  <a:lnTo>
                    <a:pt x="7" y="43"/>
                  </a:lnTo>
                  <a:lnTo>
                    <a:pt x="19" y="92"/>
                  </a:lnTo>
                  <a:lnTo>
                    <a:pt x="0" y="142"/>
                  </a:lnTo>
                  <a:lnTo>
                    <a:pt x="43" y="253"/>
                  </a:lnTo>
                  <a:lnTo>
                    <a:pt x="50" y="244"/>
                  </a:lnTo>
                  <a:lnTo>
                    <a:pt x="77" y="131"/>
                  </a:lnTo>
                  <a:lnTo>
                    <a:pt x="50" y="77"/>
                  </a:lnTo>
                  <a:lnTo>
                    <a:pt x="65" y="38"/>
                  </a:lnTo>
                  <a:lnTo>
                    <a:pt x="36" y="0"/>
                  </a:lnTo>
                  <a:close/>
                </a:path>
              </a:pathLst>
            </a:custGeom>
            <a:solidFill>
              <a:srgbClr val="990000"/>
            </a:solidFill>
            <a:ln w="9525">
              <a:noFill/>
              <a:round/>
              <a:headEnd/>
              <a:tailEnd/>
            </a:ln>
          </p:spPr>
          <p:txBody>
            <a:bodyPr/>
            <a:lstStyle/>
            <a:p>
              <a:endParaRPr lang="fr-FR"/>
            </a:p>
          </p:txBody>
        </p:sp>
        <p:sp>
          <p:nvSpPr>
            <p:cNvPr id="480683" name="Freeform 113"/>
            <p:cNvSpPr>
              <a:spLocks/>
            </p:cNvSpPr>
            <p:nvPr/>
          </p:nvSpPr>
          <p:spPr bwMode="auto">
            <a:xfrm>
              <a:off x="676" y="1352"/>
              <a:ext cx="6" cy="31"/>
            </a:xfrm>
            <a:custGeom>
              <a:avLst/>
              <a:gdLst>
                <a:gd name="T0" fmla="*/ 0 w 40"/>
                <a:gd name="T1" fmla="*/ 0 h 190"/>
                <a:gd name="T2" fmla="*/ 0 w 40"/>
                <a:gd name="T3" fmla="*/ 0 h 190"/>
                <a:gd name="T4" fmla="*/ 0 w 40"/>
                <a:gd name="T5" fmla="*/ 0 h 190"/>
                <a:gd name="T6" fmla="*/ 0 w 40"/>
                <a:gd name="T7" fmla="*/ 0 h 190"/>
                <a:gd name="T8" fmla="*/ 0 w 40"/>
                <a:gd name="T9" fmla="*/ 1 h 190"/>
                <a:gd name="T10" fmla="*/ 0 w 40"/>
                <a:gd name="T11" fmla="*/ 0 h 190"/>
                <a:gd name="T12" fmla="*/ 0 w 40"/>
                <a:gd name="T13" fmla="*/ 0 h 190"/>
                <a:gd name="T14" fmla="*/ 0 w 40"/>
                <a:gd name="T15" fmla="*/ 0 h 190"/>
                <a:gd name="T16" fmla="*/ 0 w 40"/>
                <a:gd name="T17" fmla="*/ 0 h 190"/>
                <a:gd name="T18" fmla="*/ 0 w 40"/>
                <a:gd name="T19" fmla="*/ 0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190"/>
                <a:gd name="T32" fmla="*/ 40 w 40"/>
                <a:gd name="T33" fmla="*/ 190 h 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190">
                  <a:moveTo>
                    <a:pt x="12" y="0"/>
                  </a:moveTo>
                  <a:lnTo>
                    <a:pt x="4" y="30"/>
                  </a:lnTo>
                  <a:lnTo>
                    <a:pt x="14" y="63"/>
                  </a:lnTo>
                  <a:lnTo>
                    <a:pt x="0" y="118"/>
                  </a:lnTo>
                  <a:lnTo>
                    <a:pt x="25" y="190"/>
                  </a:lnTo>
                  <a:lnTo>
                    <a:pt x="40" y="122"/>
                  </a:lnTo>
                  <a:lnTo>
                    <a:pt x="24" y="60"/>
                  </a:lnTo>
                  <a:lnTo>
                    <a:pt x="30" y="13"/>
                  </a:lnTo>
                  <a:lnTo>
                    <a:pt x="12" y="0"/>
                  </a:lnTo>
                  <a:close/>
                </a:path>
              </a:pathLst>
            </a:custGeom>
            <a:solidFill>
              <a:srgbClr val="FF0000"/>
            </a:solidFill>
            <a:ln w="9525">
              <a:noFill/>
              <a:round/>
              <a:headEnd/>
              <a:tailEnd/>
            </a:ln>
          </p:spPr>
          <p:txBody>
            <a:bodyPr/>
            <a:lstStyle/>
            <a:p>
              <a:endParaRPr lang="fr-FR"/>
            </a:p>
          </p:txBody>
        </p:sp>
        <p:sp>
          <p:nvSpPr>
            <p:cNvPr id="480684" name="Freeform 114"/>
            <p:cNvSpPr>
              <a:spLocks/>
            </p:cNvSpPr>
            <p:nvPr/>
          </p:nvSpPr>
          <p:spPr bwMode="auto">
            <a:xfrm>
              <a:off x="662" y="1411"/>
              <a:ext cx="21" cy="26"/>
            </a:xfrm>
            <a:custGeom>
              <a:avLst/>
              <a:gdLst>
                <a:gd name="T0" fmla="*/ 0 w 126"/>
                <a:gd name="T1" fmla="*/ 0 h 153"/>
                <a:gd name="T2" fmla="*/ 1 w 126"/>
                <a:gd name="T3" fmla="*/ 0 h 153"/>
                <a:gd name="T4" fmla="*/ 1 w 126"/>
                <a:gd name="T5" fmla="*/ 1 h 153"/>
                <a:gd name="T6" fmla="*/ 1 w 126"/>
                <a:gd name="T7" fmla="*/ 1 h 153"/>
                <a:gd name="T8" fmla="*/ 0 w 126"/>
                <a:gd name="T9" fmla="*/ 1 h 153"/>
                <a:gd name="T10" fmla="*/ 0 w 126"/>
                <a:gd name="T11" fmla="*/ 0 h 153"/>
                <a:gd name="T12" fmla="*/ 0 w 126"/>
                <a:gd name="T13" fmla="*/ 0 h 153"/>
                <a:gd name="T14" fmla="*/ 0 w 126"/>
                <a:gd name="T15" fmla="*/ 0 h 153"/>
                <a:gd name="T16" fmla="*/ 0 60000 65536"/>
                <a:gd name="T17" fmla="*/ 0 60000 65536"/>
                <a:gd name="T18" fmla="*/ 0 60000 65536"/>
                <a:gd name="T19" fmla="*/ 0 60000 65536"/>
                <a:gd name="T20" fmla="*/ 0 60000 65536"/>
                <a:gd name="T21" fmla="*/ 0 60000 65536"/>
                <a:gd name="T22" fmla="*/ 0 60000 65536"/>
                <a:gd name="T23" fmla="*/ 0 60000 65536"/>
                <a:gd name="T24" fmla="*/ 0 w 126"/>
                <a:gd name="T25" fmla="*/ 0 h 153"/>
                <a:gd name="T26" fmla="*/ 126 w 126"/>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6" h="153">
                  <a:moveTo>
                    <a:pt x="81" y="0"/>
                  </a:moveTo>
                  <a:lnTo>
                    <a:pt x="118" y="49"/>
                  </a:lnTo>
                  <a:lnTo>
                    <a:pt x="126" y="100"/>
                  </a:lnTo>
                  <a:lnTo>
                    <a:pt x="116" y="153"/>
                  </a:lnTo>
                  <a:lnTo>
                    <a:pt x="68" y="143"/>
                  </a:lnTo>
                  <a:lnTo>
                    <a:pt x="0" y="5"/>
                  </a:lnTo>
                  <a:lnTo>
                    <a:pt x="81" y="0"/>
                  </a:lnTo>
                  <a:close/>
                </a:path>
              </a:pathLst>
            </a:custGeom>
            <a:solidFill>
              <a:srgbClr val="FFE5E5"/>
            </a:solidFill>
            <a:ln w="9525">
              <a:noFill/>
              <a:round/>
              <a:headEnd/>
              <a:tailEnd/>
            </a:ln>
          </p:spPr>
          <p:txBody>
            <a:bodyPr/>
            <a:lstStyle/>
            <a:p>
              <a:endParaRPr lang="fr-FR"/>
            </a:p>
          </p:txBody>
        </p:sp>
        <p:sp>
          <p:nvSpPr>
            <p:cNvPr id="480685" name="Freeform 115"/>
            <p:cNvSpPr>
              <a:spLocks/>
            </p:cNvSpPr>
            <p:nvPr/>
          </p:nvSpPr>
          <p:spPr bwMode="auto">
            <a:xfrm>
              <a:off x="633" y="1413"/>
              <a:ext cx="40" cy="25"/>
            </a:xfrm>
            <a:custGeom>
              <a:avLst/>
              <a:gdLst>
                <a:gd name="T0" fmla="*/ 1 w 239"/>
                <a:gd name="T1" fmla="*/ 0 h 146"/>
                <a:gd name="T2" fmla="*/ 1 w 239"/>
                <a:gd name="T3" fmla="*/ 0 h 146"/>
                <a:gd name="T4" fmla="*/ 1 w 239"/>
                <a:gd name="T5" fmla="*/ 1 h 146"/>
                <a:gd name="T6" fmla="*/ 1 w 239"/>
                <a:gd name="T7" fmla="*/ 1 h 146"/>
                <a:gd name="T8" fmla="*/ 1 w 239"/>
                <a:gd name="T9" fmla="*/ 1 h 146"/>
                <a:gd name="T10" fmla="*/ 0 w 239"/>
                <a:gd name="T11" fmla="*/ 1 h 146"/>
                <a:gd name="T12" fmla="*/ 0 w 239"/>
                <a:gd name="T13" fmla="*/ 0 h 146"/>
                <a:gd name="T14" fmla="*/ 0 w 239"/>
                <a:gd name="T15" fmla="*/ 0 h 146"/>
                <a:gd name="T16" fmla="*/ 1 w 239"/>
                <a:gd name="T17" fmla="*/ 0 h 146"/>
                <a:gd name="T18" fmla="*/ 1 w 239"/>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9"/>
                <a:gd name="T31" fmla="*/ 0 h 146"/>
                <a:gd name="T32" fmla="*/ 239 w 239"/>
                <a:gd name="T33" fmla="*/ 146 h 1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9" h="146">
                  <a:moveTo>
                    <a:pt x="204" y="0"/>
                  </a:moveTo>
                  <a:lnTo>
                    <a:pt x="235" y="53"/>
                  </a:lnTo>
                  <a:lnTo>
                    <a:pt x="239" y="141"/>
                  </a:lnTo>
                  <a:lnTo>
                    <a:pt x="130" y="146"/>
                  </a:lnTo>
                  <a:lnTo>
                    <a:pt x="93" y="141"/>
                  </a:lnTo>
                  <a:lnTo>
                    <a:pt x="6" y="112"/>
                  </a:lnTo>
                  <a:lnTo>
                    <a:pt x="0" y="52"/>
                  </a:lnTo>
                  <a:lnTo>
                    <a:pt x="37" y="19"/>
                  </a:lnTo>
                  <a:lnTo>
                    <a:pt x="204" y="0"/>
                  </a:lnTo>
                  <a:close/>
                </a:path>
              </a:pathLst>
            </a:custGeom>
            <a:solidFill>
              <a:srgbClr val="994C40"/>
            </a:solidFill>
            <a:ln w="9525">
              <a:noFill/>
              <a:round/>
              <a:headEnd/>
              <a:tailEnd/>
            </a:ln>
          </p:spPr>
          <p:txBody>
            <a:bodyPr/>
            <a:lstStyle/>
            <a:p>
              <a:endParaRPr lang="fr-FR"/>
            </a:p>
          </p:txBody>
        </p:sp>
        <p:sp>
          <p:nvSpPr>
            <p:cNvPr id="480686" name="Freeform 116"/>
            <p:cNvSpPr>
              <a:spLocks/>
            </p:cNvSpPr>
            <p:nvPr/>
          </p:nvSpPr>
          <p:spPr bwMode="auto">
            <a:xfrm>
              <a:off x="566" y="1313"/>
              <a:ext cx="50" cy="81"/>
            </a:xfrm>
            <a:custGeom>
              <a:avLst/>
              <a:gdLst>
                <a:gd name="T0" fmla="*/ 0 w 300"/>
                <a:gd name="T1" fmla="*/ 0 h 487"/>
                <a:gd name="T2" fmla="*/ 0 w 300"/>
                <a:gd name="T3" fmla="*/ 0 h 487"/>
                <a:gd name="T4" fmla="*/ 0 w 300"/>
                <a:gd name="T5" fmla="*/ 0 h 487"/>
                <a:gd name="T6" fmla="*/ 0 w 300"/>
                <a:gd name="T7" fmla="*/ 1 h 487"/>
                <a:gd name="T8" fmla="*/ 1 w 300"/>
                <a:gd name="T9" fmla="*/ 2 h 487"/>
                <a:gd name="T10" fmla="*/ 1 w 300"/>
                <a:gd name="T11" fmla="*/ 2 h 487"/>
                <a:gd name="T12" fmla="*/ 1 w 300"/>
                <a:gd name="T13" fmla="*/ 1 h 487"/>
                <a:gd name="T14" fmla="*/ 1 w 300"/>
                <a:gd name="T15" fmla="*/ 1 h 487"/>
                <a:gd name="T16" fmla="*/ 1 w 300"/>
                <a:gd name="T17" fmla="*/ 0 h 487"/>
                <a:gd name="T18" fmla="*/ 1 w 300"/>
                <a:gd name="T19" fmla="*/ 0 h 487"/>
                <a:gd name="T20" fmla="*/ 1 w 300"/>
                <a:gd name="T21" fmla="*/ 0 h 487"/>
                <a:gd name="T22" fmla="*/ 0 w 300"/>
                <a:gd name="T23" fmla="*/ 0 h 487"/>
                <a:gd name="T24" fmla="*/ 0 w 300"/>
                <a:gd name="T25" fmla="*/ 0 h 4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0"/>
                <a:gd name="T40" fmla="*/ 0 h 487"/>
                <a:gd name="T41" fmla="*/ 300 w 300"/>
                <a:gd name="T42" fmla="*/ 487 h 4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0" h="487">
                  <a:moveTo>
                    <a:pt x="46" y="0"/>
                  </a:moveTo>
                  <a:lnTo>
                    <a:pt x="36" y="20"/>
                  </a:lnTo>
                  <a:lnTo>
                    <a:pt x="0" y="96"/>
                  </a:lnTo>
                  <a:lnTo>
                    <a:pt x="46" y="317"/>
                  </a:lnTo>
                  <a:lnTo>
                    <a:pt x="162" y="487"/>
                  </a:lnTo>
                  <a:lnTo>
                    <a:pt x="197" y="388"/>
                  </a:lnTo>
                  <a:lnTo>
                    <a:pt x="227" y="323"/>
                  </a:lnTo>
                  <a:lnTo>
                    <a:pt x="251" y="306"/>
                  </a:lnTo>
                  <a:lnTo>
                    <a:pt x="300" y="81"/>
                  </a:lnTo>
                  <a:lnTo>
                    <a:pt x="291" y="18"/>
                  </a:lnTo>
                  <a:lnTo>
                    <a:pt x="248" y="0"/>
                  </a:lnTo>
                  <a:lnTo>
                    <a:pt x="46" y="0"/>
                  </a:lnTo>
                  <a:close/>
                </a:path>
              </a:pathLst>
            </a:custGeom>
            <a:solidFill>
              <a:srgbClr val="FFFFFF"/>
            </a:solidFill>
            <a:ln w="9525">
              <a:noFill/>
              <a:round/>
              <a:headEnd/>
              <a:tailEnd/>
            </a:ln>
          </p:spPr>
          <p:txBody>
            <a:bodyPr/>
            <a:lstStyle/>
            <a:p>
              <a:endParaRPr lang="fr-FR"/>
            </a:p>
          </p:txBody>
        </p:sp>
        <p:sp>
          <p:nvSpPr>
            <p:cNvPr id="480687" name="Freeform 117"/>
            <p:cNvSpPr>
              <a:spLocks/>
            </p:cNvSpPr>
            <p:nvPr/>
          </p:nvSpPr>
          <p:spPr bwMode="auto">
            <a:xfrm>
              <a:off x="567" y="1333"/>
              <a:ext cx="23" cy="41"/>
            </a:xfrm>
            <a:custGeom>
              <a:avLst/>
              <a:gdLst>
                <a:gd name="T0" fmla="*/ 0 w 136"/>
                <a:gd name="T1" fmla="*/ 0 h 249"/>
                <a:gd name="T2" fmla="*/ 0 w 136"/>
                <a:gd name="T3" fmla="*/ 0 h 249"/>
                <a:gd name="T4" fmla="*/ 0 w 136"/>
                <a:gd name="T5" fmla="*/ 0 h 249"/>
                <a:gd name="T6" fmla="*/ 0 w 136"/>
                <a:gd name="T7" fmla="*/ 1 h 249"/>
                <a:gd name="T8" fmla="*/ 1 w 136"/>
                <a:gd name="T9" fmla="*/ 1 h 249"/>
                <a:gd name="T10" fmla="*/ 1 w 136"/>
                <a:gd name="T11" fmla="*/ 0 h 249"/>
                <a:gd name="T12" fmla="*/ 1 w 136"/>
                <a:gd name="T13" fmla="*/ 1 h 249"/>
                <a:gd name="T14" fmla="*/ 0 w 136"/>
                <a:gd name="T15" fmla="*/ 1 h 249"/>
                <a:gd name="T16" fmla="*/ 0 w 136"/>
                <a:gd name="T17" fmla="*/ 0 h 249"/>
                <a:gd name="T18" fmla="*/ 0 w 136"/>
                <a:gd name="T19" fmla="*/ 0 h 249"/>
                <a:gd name="T20" fmla="*/ 0 w 136"/>
                <a:gd name="T21" fmla="*/ 0 h 2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6"/>
                <a:gd name="T34" fmla="*/ 0 h 249"/>
                <a:gd name="T35" fmla="*/ 136 w 136"/>
                <a:gd name="T36" fmla="*/ 249 h 2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6" h="249">
                  <a:moveTo>
                    <a:pt x="14" y="2"/>
                  </a:moveTo>
                  <a:lnTo>
                    <a:pt x="71" y="79"/>
                  </a:lnTo>
                  <a:lnTo>
                    <a:pt x="55" y="83"/>
                  </a:lnTo>
                  <a:lnTo>
                    <a:pt x="77" y="169"/>
                  </a:lnTo>
                  <a:lnTo>
                    <a:pt x="105" y="139"/>
                  </a:lnTo>
                  <a:lnTo>
                    <a:pt x="136" y="102"/>
                  </a:lnTo>
                  <a:lnTo>
                    <a:pt x="92" y="249"/>
                  </a:lnTo>
                  <a:lnTo>
                    <a:pt x="46" y="163"/>
                  </a:lnTo>
                  <a:lnTo>
                    <a:pt x="0" y="0"/>
                  </a:lnTo>
                  <a:lnTo>
                    <a:pt x="14" y="2"/>
                  </a:lnTo>
                  <a:close/>
                </a:path>
              </a:pathLst>
            </a:custGeom>
            <a:solidFill>
              <a:srgbClr val="E5E5E5"/>
            </a:solidFill>
            <a:ln w="9525">
              <a:noFill/>
              <a:round/>
              <a:headEnd/>
              <a:tailEnd/>
            </a:ln>
          </p:spPr>
          <p:txBody>
            <a:bodyPr/>
            <a:lstStyle/>
            <a:p>
              <a:endParaRPr lang="fr-FR"/>
            </a:p>
          </p:txBody>
        </p:sp>
        <p:sp>
          <p:nvSpPr>
            <p:cNvPr id="480688" name="Freeform 118"/>
            <p:cNvSpPr>
              <a:spLocks/>
            </p:cNvSpPr>
            <p:nvPr/>
          </p:nvSpPr>
          <p:spPr bwMode="auto">
            <a:xfrm>
              <a:off x="582" y="1336"/>
              <a:ext cx="20" cy="18"/>
            </a:xfrm>
            <a:custGeom>
              <a:avLst/>
              <a:gdLst>
                <a:gd name="T0" fmla="*/ 0 w 122"/>
                <a:gd name="T1" fmla="*/ 0 h 106"/>
                <a:gd name="T2" fmla="*/ 0 w 122"/>
                <a:gd name="T3" fmla="*/ 0 h 106"/>
                <a:gd name="T4" fmla="*/ 0 w 122"/>
                <a:gd name="T5" fmla="*/ 0 h 106"/>
                <a:gd name="T6" fmla="*/ 0 w 122"/>
                <a:gd name="T7" fmla="*/ 1 h 106"/>
                <a:gd name="T8" fmla="*/ 0 w 122"/>
                <a:gd name="T9" fmla="*/ 0 h 106"/>
                <a:gd name="T10" fmla="*/ 0 w 122"/>
                <a:gd name="T11" fmla="*/ 0 h 106"/>
                <a:gd name="T12" fmla="*/ 0 w 122"/>
                <a:gd name="T13" fmla="*/ 0 h 106"/>
                <a:gd name="T14" fmla="*/ 0 w 122"/>
                <a:gd name="T15" fmla="*/ 0 h 106"/>
                <a:gd name="T16" fmla="*/ 0 w 122"/>
                <a:gd name="T17" fmla="*/ 0 h 106"/>
                <a:gd name="T18" fmla="*/ 0 w 122"/>
                <a:gd name="T19" fmla="*/ 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
                <a:gd name="T31" fmla="*/ 0 h 106"/>
                <a:gd name="T32" fmla="*/ 122 w 122"/>
                <a:gd name="T33" fmla="*/ 106 h 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 h="106">
                  <a:moveTo>
                    <a:pt x="0" y="61"/>
                  </a:moveTo>
                  <a:lnTo>
                    <a:pt x="21" y="50"/>
                  </a:lnTo>
                  <a:lnTo>
                    <a:pt x="39" y="69"/>
                  </a:lnTo>
                  <a:lnTo>
                    <a:pt x="54" y="106"/>
                  </a:lnTo>
                  <a:lnTo>
                    <a:pt x="71" y="63"/>
                  </a:lnTo>
                  <a:lnTo>
                    <a:pt x="122" y="65"/>
                  </a:lnTo>
                  <a:lnTo>
                    <a:pt x="99" y="20"/>
                  </a:lnTo>
                  <a:lnTo>
                    <a:pt x="41" y="0"/>
                  </a:lnTo>
                  <a:lnTo>
                    <a:pt x="0" y="61"/>
                  </a:lnTo>
                  <a:close/>
                </a:path>
              </a:pathLst>
            </a:custGeom>
            <a:solidFill>
              <a:srgbClr val="E5E5E5"/>
            </a:solidFill>
            <a:ln w="9525">
              <a:noFill/>
              <a:round/>
              <a:headEnd/>
              <a:tailEnd/>
            </a:ln>
          </p:spPr>
          <p:txBody>
            <a:bodyPr/>
            <a:lstStyle/>
            <a:p>
              <a:endParaRPr lang="fr-FR"/>
            </a:p>
          </p:txBody>
        </p:sp>
        <p:sp>
          <p:nvSpPr>
            <p:cNvPr id="480689" name="Freeform 119"/>
            <p:cNvSpPr>
              <a:spLocks/>
            </p:cNvSpPr>
            <p:nvPr/>
          </p:nvSpPr>
          <p:spPr bwMode="auto">
            <a:xfrm>
              <a:off x="581" y="1335"/>
              <a:ext cx="21" cy="60"/>
            </a:xfrm>
            <a:custGeom>
              <a:avLst/>
              <a:gdLst>
                <a:gd name="T0" fmla="*/ 0 w 122"/>
                <a:gd name="T1" fmla="*/ 0 h 362"/>
                <a:gd name="T2" fmla="*/ 0 w 122"/>
                <a:gd name="T3" fmla="*/ 0 h 362"/>
                <a:gd name="T4" fmla="*/ 0 w 122"/>
                <a:gd name="T5" fmla="*/ 1 h 362"/>
                <a:gd name="T6" fmla="*/ 0 w 122"/>
                <a:gd name="T7" fmla="*/ 2 h 362"/>
                <a:gd name="T8" fmla="*/ 1 w 122"/>
                <a:gd name="T9" fmla="*/ 1 h 362"/>
                <a:gd name="T10" fmla="*/ 1 w 122"/>
                <a:gd name="T11" fmla="*/ 1 h 362"/>
                <a:gd name="T12" fmla="*/ 1 w 122"/>
                <a:gd name="T13" fmla="*/ 1 h 362"/>
                <a:gd name="T14" fmla="*/ 0 w 122"/>
                <a:gd name="T15" fmla="*/ 0 h 362"/>
                <a:gd name="T16" fmla="*/ 1 w 122"/>
                <a:gd name="T17" fmla="*/ 0 h 362"/>
                <a:gd name="T18" fmla="*/ 0 w 122"/>
                <a:gd name="T19" fmla="*/ 0 h 362"/>
                <a:gd name="T20" fmla="*/ 0 w 122"/>
                <a:gd name="T21" fmla="*/ 0 h 362"/>
                <a:gd name="T22" fmla="*/ 0 w 122"/>
                <a:gd name="T23" fmla="*/ 0 h 362"/>
                <a:gd name="T24" fmla="*/ 0 w 122"/>
                <a:gd name="T25" fmla="*/ 0 h 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2"/>
                <a:gd name="T40" fmla="*/ 0 h 362"/>
                <a:gd name="T41" fmla="*/ 122 w 122"/>
                <a:gd name="T42" fmla="*/ 362 h 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2" h="362">
                  <a:moveTo>
                    <a:pt x="39" y="24"/>
                  </a:moveTo>
                  <a:lnTo>
                    <a:pt x="53" y="73"/>
                  </a:lnTo>
                  <a:lnTo>
                    <a:pt x="0" y="209"/>
                  </a:lnTo>
                  <a:lnTo>
                    <a:pt x="70" y="362"/>
                  </a:lnTo>
                  <a:lnTo>
                    <a:pt x="92" y="289"/>
                  </a:lnTo>
                  <a:lnTo>
                    <a:pt x="122" y="211"/>
                  </a:lnTo>
                  <a:lnTo>
                    <a:pt x="90" y="131"/>
                  </a:lnTo>
                  <a:lnTo>
                    <a:pt x="64" y="75"/>
                  </a:lnTo>
                  <a:lnTo>
                    <a:pt x="97" y="23"/>
                  </a:lnTo>
                  <a:lnTo>
                    <a:pt x="75" y="0"/>
                  </a:lnTo>
                  <a:lnTo>
                    <a:pt x="48" y="10"/>
                  </a:lnTo>
                  <a:lnTo>
                    <a:pt x="39" y="24"/>
                  </a:lnTo>
                  <a:close/>
                </a:path>
              </a:pathLst>
            </a:custGeom>
            <a:solidFill>
              <a:srgbClr val="FFCC00"/>
            </a:solidFill>
            <a:ln w="9525">
              <a:noFill/>
              <a:round/>
              <a:headEnd/>
              <a:tailEnd/>
            </a:ln>
          </p:spPr>
          <p:txBody>
            <a:bodyPr/>
            <a:lstStyle/>
            <a:p>
              <a:endParaRPr lang="fr-FR"/>
            </a:p>
          </p:txBody>
        </p:sp>
        <p:sp>
          <p:nvSpPr>
            <p:cNvPr id="480690" name="Freeform 120"/>
            <p:cNvSpPr>
              <a:spLocks/>
            </p:cNvSpPr>
            <p:nvPr/>
          </p:nvSpPr>
          <p:spPr bwMode="auto">
            <a:xfrm>
              <a:off x="586" y="1353"/>
              <a:ext cx="12" cy="33"/>
            </a:xfrm>
            <a:custGeom>
              <a:avLst/>
              <a:gdLst>
                <a:gd name="T0" fmla="*/ 0 w 73"/>
                <a:gd name="T1" fmla="*/ 0 h 196"/>
                <a:gd name="T2" fmla="*/ 0 w 73"/>
                <a:gd name="T3" fmla="*/ 1 h 196"/>
                <a:gd name="T4" fmla="*/ 0 w 73"/>
                <a:gd name="T5" fmla="*/ 1 h 196"/>
                <a:gd name="T6" fmla="*/ 0 w 73"/>
                <a:gd name="T7" fmla="*/ 1 h 196"/>
                <a:gd name="T8" fmla="*/ 0 w 73"/>
                <a:gd name="T9" fmla="*/ 0 h 196"/>
                <a:gd name="T10" fmla="*/ 0 w 73"/>
                <a:gd name="T11" fmla="*/ 0 h 196"/>
                <a:gd name="T12" fmla="*/ 0 60000 65536"/>
                <a:gd name="T13" fmla="*/ 0 60000 65536"/>
                <a:gd name="T14" fmla="*/ 0 60000 65536"/>
                <a:gd name="T15" fmla="*/ 0 60000 65536"/>
                <a:gd name="T16" fmla="*/ 0 60000 65536"/>
                <a:gd name="T17" fmla="*/ 0 60000 65536"/>
                <a:gd name="T18" fmla="*/ 0 w 73"/>
                <a:gd name="T19" fmla="*/ 0 h 196"/>
                <a:gd name="T20" fmla="*/ 73 w 73"/>
                <a:gd name="T21" fmla="*/ 196 h 196"/>
              </a:gdLst>
              <a:ahLst/>
              <a:cxnLst>
                <a:cxn ang="T12">
                  <a:pos x="T0" y="T1"/>
                </a:cxn>
                <a:cxn ang="T13">
                  <a:pos x="T2" y="T3"/>
                </a:cxn>
                <a:cxn ang="T14">
                  <a:pos x="T4" y="T5"/>
                </a:cxn>
                <a:cxn ang="T15">
                  <a:pos x="T6" y="T7"/>
                </a:cxn>
                <a:cxn ang="T16">
                  <a:pos x="T8" y="T9"/>
                </a:cxn>
                <a:cxn ang="T17">
                  <a:pos x="T10" y="T11"/>
                </a:cxn>
              </a:cxnLst>
              <a:rect l="T18" t="T19" r="T20" b="T21"/>
              <a:pathLst>
                <a:path w="73" h="196">
                  <a:moveTo>
                    <a:pt x="33" y="0"/>
                  </a:moveTo>
                  <a:lnTo>
                    <a:pt x="0" y="109"/>
                  </a:lnTo>
                  <a:lnTo>
                    <a:pt x="41" y="196"/>
                  </a:lnTo>
                  <a:lnTo>
                    <a:pt x="73" y="104"/>
                  </a:lnTo>
                  <a:lnTo>
                    <a:pt x="33" y="0"/>
                  </a:lnTo>
                  <a:close/>
                </a:path>
              </a:pathLst>
            </a:custGeom>
            <a:solidFill>
              <a:srgbClr val="FFFF7F"/>
            </a:solidFill>
            <a:ln w="9525">
              <a:noFill/>
              <a:round/>
              <a:headEnd/>
              <a:tailEnd/>
            </a:ln>
          </p:spPr>
          <p:txBody>
            <a:bodyPr/>
            <a:lstStyle/>
            <a:p>
              <a:endParaRPr lang="fr-FR"/>
            </a:p>
          </p:txBody>
        </p:sp>
        <p:sp>
          <p:nvSpPr>
            <p:cNvPr id="480691" name="Freeform 121"/>
            <p:cNvSpPr>
              <a:spLocks/>
            </p:cNvSpPr>
            <p:nvPr/>
          </p:nvSpPr>
          <p:spPr bwMode="auto">
            <a:xfrm>
              <a:off x="591" y="1337"/>
              <a:ext cx="4" cy="7"/>
            </a:xfrm>
            <a:custGeom>
              <a:avLst/>
              <a:gdLst>
                <a:gd name="T0" fmla="*/ 0 w 18"/>
                <a:gd name="T1" fmla="*/ 0 h 41"/>
                <a:gd name="T2" fmla="*/ 0 w 18"/>
                <a:gd name="T3" fmla="*/ 0 h 41"/>
                <a:gd name="T4" fmla="*/ 0 w 18"/>
                <a:gd name="T5" fmla="*/ 0 h 41"/>
                <a:gd name="T6" fmla="*/ 0 w 18"/>
                <a:gd name="T7" fmla="*/ 0 h 41"/>
                <a:gd name="T8" fmla="*/ 0 w 18"/>
                <a:gd name="T9" fmla="*/ 0 h 41"/>
                <a:gd name="T10" fmla="*/ 0 w 18"/>
                <a:gd name="T11" fmla="*/ 0 h 41"/>
                <a:gd name="T12" fmla="*/ 0 60000 65536"/>
                <a:gd name="T13" fmla="*/ 0 60000 65536"/>
                <a:gd name="T14" fmla="*/ 0 60000 65536"/>
                <a:gd name="T15" fmla="*/ 0 60000 65536"/>
                <a:gd name="T16" fmla="*/ 0 60000 65536"/>
                <a:gd name="T17" fmla="*/ 0 60000 65536"/>
                <a:gd name="T18" fmla="*/ 0 w 18"/>
                <a:gd name="T19" fmla="*/ 0 h 41"/>
                <a:gd name="T20" fmla="*/ 18 w 18"/>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18" h="41">
                  <a:moveTo>
                    <a:pt x="0" y="1"/>
                  </a:moveTo>
                  <a:lnTo>
                    <a:pt x="3" y="41"/>
                  </a:lnTo>
                  <a:lnTo>
                    <a:pt x="18" y="9"/>
                  </a:lnTo>
                  <a:lnTo>
                    <a:pt x="12" y="0"/>
                  </a:lnTo>
                  <a:lnTo>
                    <a:pt x="0" y="1"/>
                  </a:lnTo>
                  <a:close/>
                </a:path>
              </a:pathLst>
            </a:custGeom>
            <a:solidFill>
              <a:srgbClr val="FFFF7F"/>
            </a:solidFill>
            <a:ln w="9525">
              <a:noFill/>
              <a:round/>
              <a:headEnd/>
              <a:tailEnd/>
            </a:ln>
          </p:spPr>
          <p:txBody>
            <a:bodyPr/>
            <a:lstStyle/>
            <a:p>
              <a:endParaRPr lang="fr-FR"/>
            </a:p>
          </p:txBody>
        </p:sp>
        <p:sp>
          <p:nvSpPr>
            <p:cNvPr id="480692" name="Freeform 122"/>
            <p:cNvSpPr>
              <a:spLocks/>
            </p:cNvSpPr>
            <p:nvPr/>
          </p:nvSpPr>
          <p:spPr bwMode="auto">
            <a:xfrm>
              <a:off x="610" y="1327"/>
              <a:ext cx="46" cy="27"/>
            </a:xfrm>
            <a:custGeom>
              <a:avLst/>
              <a:gdLst>
                <a:gd name="T0" fmla="*/ 0 w 278"/>
                <a:gd name="T1" fmla="*/ 0 h 162"/>
                <a:gd name="T2" fmla="*/ 0 w 278"/>
                <a:gd name="T3" fmla="*/ 0 h 162"/>
                <a:gd name="T4" fmla="*/ 0 w 278"/>
                <a:gd name="T5" fmla="*/ 1 h 162"/>
                <a:gd name="T6" fmla="*/ 1 w 278"/>
                <a:gd name="T7" fmla="*/ 1 h 162"/>
                <a:gd name="T8" fmla="*/ 1 w 278"/>
                <a:gd name="T9" fmla="*/ 0 h 162"/>
                <a:gd name="T10" fmla="*/ 1 w 278"/>
                <a:gd name="T11" fmla="*/ 0 h 162"/>
                <a:gd name="T12" fmla="*/ 0 w 278"/>
                <a:gd name="T13" fmla="*/ 0 h 162"/>
                <a:gd name="T14" fmla="*/ 0 w 278"/>
                <a:gd name="T15" fmla="*/ 0 h 162"/>
                <a:gd name="T16" fmla="*/ 0 w 278"/>
                <a:gd name="T17" fmla="*/ 0 h 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8"/>
                <a:gd name="T28" fmla="*/ 0 h 162"/>
                <a:gd name="T29" fmla="*/ 278 w 278"/>
                <a:gd name="T30" fmla="*/ 162 h 1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8" h="162">
                  <a:moveTo>
                    <a:pt x="30" y="0"/>
                  </a:moveTo>
                  <a:lnTo>
                    <a:pt x="14" y="60"/>
                  </a:lnTo>
                  <a:lnTo>
                    <a:pt x="0" y="162"/>
                  </a:lnTo>
                  <a:lnTo>
                    <a:pt x="131" y="160"/>
                  </a:lnTo>
                  <a:lnTo>
                    <a:pt x="261" y="123"/>
                  </a:lnTo>
                  <a:lnTo>
                    <a:pt x="278" y="108"/>
                  </a:lnTo>
                  <a:lnTo>
                    <a:pt x="75" y="24"/>
                  </a:lnTo>
                  <a:lnTo>
                    <a:pt x="30" y="0"/>
                  </a:lnTo>
                  <a:close/>
                </a:path>
              </a:pathLst>
            </a:custGeom>
            <a:solidFill>
              <a:srgbClr val="994C40"/>
            </a:solidFill>
            <a:ln w="9525">
              <a:noFill/>
              <a:round/>
              <a:headEnd/>
              <a:tailEnd/>
            </a:ln>
          </p:spPr>
          <p:txBody>
            <a:bodyPr/>
            <a:lstStyle/>
            <a:p>
              <a:endParaRPr lang="fr-FR"/>
            </a:p>
          </p:txBody>
        </p:sp>
        <p:sp>
          <p:nvSpPr>
            <p:cNvPr id="480693" name="Freeform 123"/>
            <p:cNvSpPr>
              <a:spLocks/>
            </p:cNvSpPr>
            <p:nvPr/>
          </p:nvSpPr>
          <p:spPr bwMode="auto">
            <a:xfrm>
              <a:off x="511" y="1326"/>
              <a:ext cx="81" cy="83"/>
            </a:xfrm>
            <a:custGeom>
              <a:avLst/>
              <a:gdLst>
                <a:gd name="T0" fmla="*/ 2 w 484"/>
                <a:gd name="T1" fmla="*/ 0 h 498"/>
                <a:gd name="T2" fmla="*/ 2 w 484"/>
                <a:gd name="T3" fmla="*/ 0 h 498"/>
                <a:gd name="T4" fmla="*/ 2 w 484"/>
                <a:gd name="T5" fmla="*/ 1 h 498"/>
                <a:gd name="T6" fmla="*/ 2 w 484"/>
                <a:gd name="T7" fmla="*/ 2 h 498"/>
                <a:gd name="T8" fmla="*/ 2 w 484"/>
                <a:gd name="T9" fmla="*/ 2 h 498"/>
                <a:gd name="T10" fmla="*/ 0 w 484"/>
                <a:gd name="T11" fmla="*/ 1 h 498"/>
                <a:gd name="T12" fmla="*/ 0 w 484"/>
                <a:gd name="T13" fmla="*/ 1 h 498"/>
                <a:gd name="T14" fmla="*/ 1 w 484"/>
                <a:gd name="T15" fmla="*/ 0 h 498"/>
                <a:gd name="T16" fmla="*/ 2 w 484"/>
                <a:gd name="T17" fmla="*/ 0 h 498"/>
                <a:gd name="T18" fmla="*/ 2 w 484"/>
                <a:gd name="T19" fmla="*/ 0 h 4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4"/>
                <a:gd name="T31" fmla="*/ 0 h 498"/>
                <a:gd name="T32" fmla="*/ 484 w 484"/>
                <a:gd name="T33" fmla="*/ 498 h 4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4" h="498">
                  <a:moveTo>
                    <a:pt x="340" y="0"/>
                  </a:moveTo>
                  <a:lnTo>
                    <a:pt x="353" y="42"/>
                  </a:lnTo>
                  <a:lnTo>
                    <a:pt x="395" y="198"/>
                  </a:lnTo>
                  <a:lnTo>
                    <a:pt x="484" y="403"/>
                  </a:lnTo>
                  <a:lnTo>
                    <a:pt x="336" y="498"/>
                  </a:lnTo>
                  <a:lnTo>
                    <a:pt x="0" y="150"/>
                  </a:lnTo>
                  <a:lnTo>
                    <a:pt x="47" y="115"/>
                  </a:lnTo>
                  <a:lnTo>
                    <a:pt x="283" y="46"/>
                  </a:lnTo>
                  <a:lnTo>
                    <a:pt x="340" y="0"/>
                  </a:lnTo>
                  <a:close/>
                </a:path>
              </a:pathLst>
            </a:custGeom>
            <a:solidFill>
              <a:srgbClr val="994C40"/>
            </a:solidFill>
            <a:ln w="9525">
              <a:noFill/>
              <a:round/>
              <a:headEnd/>
              <a:tailEnd/>
            </a:ln>
          </p:spPr>
          <p:txBody>
            <a:bodyPr/>
            <a:lstStyle/>
            <a:p>
              <a:endParaRPr lang="fr-FR"/>
            </a:p>
          </p:txBody>
        </p:sp>
        <p:sp>
          <p:nvSpPr>
            <p:cNvPr id="480694" name="Freeform 124"/>
            <p:cNvSpPr>
              <a:spLocks/>
            </p:cNvSpPr>
            <p:nvPr/>
          </p:nvSpPr>
          <p:spPr bwMode="auto">
            <a:xfrm>
              <a:off x="383" y="1314"/>
              <a:ext cx="156" cy="142"/>
            </a:xfrm>
            <a:custGeom>
              <a:avLst/>
              <a:gdLst>
                <a:gd name="T0" fmla="*/ 2 w 936"/>
                <a:gd name="T1" fmla="*/ 0 h 851"/>
                <a:gd name="T2" fmla="*/ 2 w 936"/>
                <a:gd name="T3" fmla="*/ 0 h 851"/>
                <a:gd name="T4" fmla="*/ 0 w 936"/>
                <a:gd name="T5" fmla="*/ 1 h 851"/>
                <a:gd name="T6" fmla="*/ 0 w 936"/>
                <a:gd name="T7" fmla="*/ 4 h 851"/>
                <a:gd name="T8" fmla="*/ 4 w 936"/>
                <a:gd name="T9" fmla="*/ 4 h 851"/>
                <a:gd name="T10" fmla="*/ 4 w 936"/>
                <a:gd name="T11" fmla="*/ 3 h 851"/>
                <a:gd name="T12" fmla="*/ 4 w 936"/>
                <a:gd name="T13" fmla="*/ 1 h 851"/>
                <a:gd name="T14" fmla="*/ 4 w 936"/>
                <a:gd name="T15" fmla="*/ 1 h 851"/>
                <a:gd name="T16" fmla="*/ 3 w 936"/>
                <a:gd name="T17" fmla="*/ 0 h 851"/>
                <a:gd name="T18" fmla="*/ 2 w 936"/>
                <a:gd name="T19" fmla="*/ 0 h 851"/>
                <a:gd name="T20" fmla="*/ 2 w 936"/>
                <a:gd name="T21" fmla="*/ 0 h 8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36"/>
                <a:gd name="T34" fmla="*/ 0 h 851"/>
                <a:gd name="T35" fmla="*/ 936 w 936"/>
                <a:gd name="T36" fmla="*/ 851 h 8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36" h="851">
                  <a:moveTo>
                    <a:pt x="380" y="0"/>
                  </a:moveTo>
                  <a:lnTo>
                    <a:pt x="307" y="73"/>
                  </a:lnTo>
                  <a:lnTo>
                    <a:pt x="75" y="194"/>
                  </a:lnTo>
                  <a:lnTo>
                    <a:pt x="0" y="851"/>
                  </a:lnTo>
                  <a:lnTo>
                    <a:pt x="900" y="851"/>
                  </a:lnTo>
                  <a:lnTo>
                    <a:pt x="936" y="656"/>
                  </a:lnTo>
                  <a:lnTo>
                    <a:pt x="855" y="298"/>
                  </a:lnTo>
                  <a:lnTo>
                    <a:pt x="783" y="224"/>
                  </a:lnTo>
                  <a:lnTo>
                    <a:pt x="558" y="73"/>
                  </a:lnTo>
                  <a:lnTo>
                    <a:pt x="380" y="0"/>
                  </a:lnTo>
                  <a:close/>
                </a:path>
              </a:pathLst>
            </a:custGeom>
            <a:solidFill>
              <a:srgbClr val="73827D"/>
            </a:solidFill>
            <a:ln w="9525">
              <a:noFill/>
              <a:round/>
              <a:headEnd/>
              <a:tailEnd/>
            </a:ln>
          </p:spPr>
          <p:txBody>
            <a:bodyPr/>
            <a:lstStyle/>
            <a:p>
              <a:endParaRPr lang="fr-FR"/>
            </a:p>
          </p:txBody>
        </p:sp>
        <p:sp>
          <p:nvSpPr>
            <p:cNvPr id="480695" name="Freeform 125"/>
            <p:cNvSpPr>
              <a:spLocks/>
            </p:cNvSpPr>
            <p:nvPr/>
          </p:nvSpPr>
          <p:spPr bwMode="auto">
            <a:xfrm>
              <a:off x="448" y="1308"/>
              <a:ext cx="72" cy="142"/>
            </a:xfrm>
            <a:custGeom>
              <a:avLst/>
              <a:gdLst>
                <a:gd name="T0" fmla="*/ 0 w 436"/>
                <a:gd name="T1" fmla="*/ 0 h 850"/>
                <a:gd name="T2" fmla="*/ 0 w 436"/>
                <a:gd name="T3" fmla="*/ 0 h 850"/>
                <a:gd name="T4" fmla="*/ 0 w 436"/>
                <a:gd name="T5" fmla="*/ 1 h 850"/>
                <a:gd name="T6" fmla="*/ 1 w 436"/>
                <a:gd name="T7" fmla="*/ 2 h 850"/>
                <a:gd name="T8" fmla="*/ 1 w 436"/>
                <a:gd name="T9" fmla="*/ 4 h 850"/>
                <a:gd name="T10" fmla="*/ 2 w 436"/>
                <a:gd name="T11" fmla="*/ 4 h 850"/>
                <a:gd name="T12" fmla="*/ 2 w 436"/>
                <a:gd name="T13" fmla="*/ 3 h 850"/>
                <a:gd name="T14" fmla="*/ 2 w 436"/>
                <a:gd name="T15" fmla="*/ 2 h 850"/>
                <a:gd name="T16" fmla="*/ 2 w 436"/>
                <a:gd name="T17" fmla="*/ 2 h 850"/>
                <a:gd name="T18" fmla="*/ 1 w 436"/>
                <a:gd name="T19" fmla="*/ 1 h 850"/>
                <a:gd name="T20" fmla="*/ 1 w 436"/>
                <a:gd name="T21" fmla="*/ 0 h 850"/>
                <a:gd name="T22" fmla="*/ 1 w 436"/>
                <a:gd name="T23" fmla="*/ 0 h 850"/>
                <a:gd name="T24" fmla="*/ 0 w 436"/>
                <a:gd name="T25" fmla="*/ 0 h 850"/>
                <a:gd name="T26" fmla="*/ 0 w 436"/>
                <a:gd name="T27" fmla="*/ 0 h 8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36"/>
                <a:gd name="T43" fmla="*/ 0 h 850"/>
                <a:gd name="T44" fmla="*/ 436 w 436"/>
                <a:gd name="T45" fmla="*/ 850 h 85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36" h="850">
                  <a:moveTo>
                    <a:pt x="17" y="0"/>
                  </a:moveTo>
                  <a:lnTo>
                    <a:pt x="0" y="37"/>
                  </a:lnTo>
                  <a:lnTo>
                    <a:pt x="42" y="115"/>
                  </a:lnTo>
                  <a:lnTo>
                    <a:pt x="202" y="432"/>
                  </a:lnTo>
                  <a:lnTo>
                    <a:pt x="326" y="812"/>
                  </a:lnTo>
                  <a:lnTo>
                    <a:pt x="424" y="850"/>
                  </a:lnTo>
                  <a:lnTo>
                    <a:pt x="436" y="700"/>
                  </a:lnTo>
                  <a:lnTo>
                    <a:pt x="405" y="472"/>
                  </a:lnTo>
                  <a:lnTo>
                    <a:pt x="375" y="346"/>
                  </a:lnTo>
                  <a:lnTo>
                    <a:pt x="291" y="169"/>
                  </a:lnTo>
                  <a:lnTo>
                    <a:pt x="277" y="85"/>
                  </a:lnTo>
                  <a:lnTo>
                    <a:pt x="241" y="56"/>
                  </a:lnTo>
                  <a:lnTo>
                    <a:pt x="17" y="0"/>
                  </a:lnTo>
                  <a:close/>
                </a:path>
              </a:pathLst>
            </a:custGeom>
            <a:solidFill>
              <a:srgbClr val="FFFFFF"/>
            </a:solidFill>
            <a:ln w="9525">
              <a:noFill/>
              <a:round/>
              <a:headEnd/>
              <a:tailEnd/>
            </a:ln>
          </p:spPr>
          <p:txBody>
            <a:bodyPr/>
            <a:lstStyle/>
            <a:p>
              <a:endParaRPr lang="fr-FR"/>
            </a:p>
          </p:txBody>
        </p:sp>
        <p:sp>
          <p:nvSpPr>
            <p:cNvPr id="480696" name="Freeform 126"/>
            <p:cNvSpPr>
              <a:spLocks/>
            </p:cNvSpPr>
            <p:nvPr/>
          </p:nvSpPr>
          <p:spPr bwMode="auto">
            <a:xfrm>
              <a:off x="471" y="1341"/>
              <a:ext cx="28" cy="83"/>
            </a:xfrm>
            <a:custGeom>
              <a:avLst/>
              <a:gdLst>
                <a:gd name="T0" fmla="*/ 0 w 166"/>
                <a:gd name="T1" fmla="*/ 0 h 499"/>
                <a:gd name="T2" fmla="*/ 0 w 166"/>
                <a:gd name="T3" fmla="*/ 0 h 499"/>
                <a:gd name="T4" fmla="*/ 0 w 166"/>
                <a:gd name="T5" fmla="*/ 0 h 499"/>
                <a:gd name="T6" fmla="*/ 1 w 166"/>
                <a:gd name="T7" fmla="*/ 1 h 499"/>
                <a:gd name="T8" fmla="*/ 1 w 166"/>
                <a:gd name="T9" fmla="*/ 1 h 499"/>
                <a:gd name="T10" fmla="*/ 1 w 166"/>
                <a:gd name="T11" fmla="*/ 2 h 499"/>
                <a:gd name="T12" fmla="*/ 1 w 166"/>
                <a:gd name="T13" fmla="*/ 1 h 499"/>
                <a:gd name="T14" fmla="*/ 1 w 166"/>
                <a:gd name="T15" fmla="*/ 0 h 499"/>
                <a:gd name="T16" fmla="*/ 0 w 166"/>
                <a:gd name="T17" fmla="*/ 0 h 499"/>
                <a:gd name="T18" fmla="*/ 0 w 166"/>
                <a:gd name="T19" fmla="*/ 0 h 499"/>
                <a:gd name="T20" fmla="*/ 0 w 166"/>
                <a:gd name="T21" fmla="*/ 0 h 4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6"/>
                <a:gd name="T34" fmla="*/ 0 h 499"/>
                <a:gd name="T35" fmla="*/ 166 w 166"/>
                <a:gd name="T36" fmla="*/ 499 h 4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6" h="499">
                  <a:moveTo>
                    <a:pt x="0" y="0"/>
                  </a:moveTo>
                  <a:lnTo>
                    <a:pt x="49" y="45"/>
                  </a:lnTo>
                  <a:lnTo>
                    <a:pt x="74" y="69"/>
                  </a:lnTo>
                  <a:lnTo>
                    <a:pt x="98" y="214"/>
                  </a:lnTo>
                  <a:lnTo>
                    <a:pt x="98" y="335"/>
                  </a:lnTo>
                  <a:lnTo>
                    <a:pt x="145" y="499"/>
                  </a:lnTo>
                  <a:lnTo>
                    <a:pt x="166" y="323"/>
                  </a:lnTo>
                  <a:lnTo>
                    <a:pt x="101" y="6"/>
                  </a:lnTo>
                  <a:lnTo>
                    <a:pt x="45" y="22"/>
                  </a:lnTo>
                  <a:lnTo>
                    <a:pt x="0" y="0"/>
                  </a:lnTo>
                  <a:close/>
                </a:path>
              </a:pathLst>
            </a:custGeom>
            <a:solidFill>
              <a:srgbClr val="E5E5E5"/>
            </a:solidFill>
            <a:ln w="9525">
              <a:noFill/>
              <a:round/>
              <a:headEnd/>
              <a:tailEnd/>
            </a:ln>
          </p:spPr>
          <p:txBody>
            <a:bodyPr/>
            <a:lstStyle/>
            <a:p>
              <a:endParaRPr lang="fr-FR"/>
            </a:p>
          </p:txBody>
        </p:sp>
        <p:sp>
          <p:nvSpPr>
            <p:cNvPr id="480697" name="Freeform 127"/>
            <p:cNvSpPr>
              <a:spLocks/>
            </p:cNvSpPr>
            <p:nvPr/>
          </p:nvSpPr>
          <p:spPr bwMode="auto">
            <a:xfrm>
              <a:off x="482" y="1330"/>
              <a:ext cx="43" cy="126"/>
            </a:xfrm>
            <a:custGeom>
              <a:avLst/>
              <a:gdLst>
                <a:gd name="T0" fmla="*/ 0 w 257"/>
                <a:gd name="T1" fmla="*/ 0 h 758"/>
                <a:gd name="T2" fmla="*/ 0 w 257"/>
                <a:gd name="T3" fmla="*/ 0 h 758"/>
                <a:gd name="T4" fmla="*/ 0 w 257"/>
                <a:gd name="T5" fmla="*/ 0 h 758"/>
                <a:gd name="T6" fmla="*/ 0 w 257"/>
                <a:gd name="T7" fmla="*/ 1 h 758"/>
                <a:gd name="T8" fmla="*/ 0 w 257"/>
                <a:gd name="T9" fmla="*/ 2 h 758"/>
                <a:gd name="T10" fmla="*/ 0 w 257"/>
                <a:gd name="T11" fmla="*/ 3 h 758"/>
                <a:gd name="T12" fmla="*/ 1 w 257"/>
                <a:gd name="T13" fmla="*/ 3 h 758"/>
                <a:gd name="T14" fmla="*/ 1 w 257"/>
                <a:gd name="T15" fmla="*/ 3 h 758"/>
                <a:gd name="T16" fmla="*/ 1 w 257"/>
                <a:gd name="T17" fmla="*/ 3 h 758"/>
                <a:gd name="T18" fmla="*/ 1 w 257"/>
                <a:gd name="T19" fmla="*/ 2 h 758"/>
                <a:gd name="T20" fmla="*/ 1 w 257"/>
                <a:gd name="T21" fmla="*/ 1 h 758"/>
                <a:gd name="T22" fmla="*/ 0 w 257"/>
                <a:gd name="T23" fmla="*/ 0 h 758"/>
                <a:gd name="T24" fmla="*/ 0 w 257"/>
                <a:gd name="T25" fmla="*/ 0 h 758"/>
                <a:gd name="T26" fmla="*/ 0 w 257"/>
                <a:gd name="T27" fmla="*/ 0 h 758"/>
                <a:gd name="T28" fmla="*/ 0 w 257"/>
                <a:gd name="T29" fmla="*/ 0 h 758"/>
                <a:gd name="T30" fmla="*/ 0 w 257"/>
                <a:gd name="T31" fmla="*/ 0 h 758"/>
                <a:gd name="T32" fmla="*/ 0 w 257"/>
                <a:gd name="T33" fmla="*/ 0 h 7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7"/>
                <a:gd name="T52" fmla="*/ 0 h 758"/>
                <a:gd name="T53" fmla="*/ 257 w 257"/>
                <a:gd name="T54" fmla="*/ 758 h 7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7" h="758">
                  <a:moveTo>
                    <a:pt x="13" y="0"/>
                  </a:moveTo>
                  <a:lnTo>
                    <a:pt x="0" y="76"/>
                  </a:lnTo>
                  <a:lnTo>
                    <a:pt x="34" y="115"/>
                  </a:lnTo>
                  <a:lnTo>
                    <a:pt x="47" y="265"/>
                  </a:lnTo>
                  <a:lnTo>
                    <a:pt x="83" y="462"/>
                  </a:lnTo>
                  <a:lnTo>
                    <a:pt x="77" y="581"/>
                  </a:lnTo>
                  <a:lnTo>
                    <a:pt x="134" y="758"/>
                  </a:lnTo>
                  <a:lnTo>
                    <a:pt x="257" y="758"/>
                  </a:lnTo>
                  <a:lnTo>
                    <a:pt x="215" y="670"/>
                  </a:lnTo>
                  <a:lnTo>
                    <a:pt x="172" y="465"/>
                  </a:lnTo>
                  <a:lnTo>
                    <a:pt x="109" y="228"/>
                  </a:lnTo>
                  <a:lnTo>
                    <a:pt x="61" y="117"/>
                  </a:lnTo>
                  <a:lnTo>
                    <a:pt x="54" y="103"/>
                  </a:lnTo>
                  <a:lnTo>
                    <a:pt x="52" y="65"/>
                  </a:lnTo>
                  <a:lnTo>
                    <a:pt x="27" y="13"/>
                  </a:lnTo>
                  <a:lnTo>
                    <a:pt x="13" y="0"/>
                  </a:lnTo>
                  <a:close/>
                </a:path>
              </a:pathLst>
            </a:custGeom>
            <a:solidFill>
              <a:srgbClr val="FF0000"/>
            </a:solidFill>
            <a:ln w="9525">
              <a:noFill/>
              <a:round/>
              <a:headEnd/>
              <a:tailEnd/>
            </a:ln>
          </p:spPr>
          <p:txBody>
            <a:bodyPr/>
            <a:lstStyle/>
            <a:p>
              <a:endParaRPr lang="fr-FR"/>
            </a:p>
          </p:txBody>
        </p:sp>
        <p:sp>
          <p:nvSpPr>
            <p:cNvPr id="480698" name="Freeform 128"/>
            <p:cNvSpPr>
              <a:spLocks/>
            </p:cNvSpPr>
            <p:nvPr/>
          </p:nvSpPr>
          <p:spPr bwMode="auto">
            <a:xfrm>
              <a:off x="843" y="1210"/>
              <a:ext cx="76" cy="89"/>
            </a:xfrm>
            <a:custGeom>
              <a:avLst/>
              <a:gdLst>
                <a:gd name="T0" fmla="*/ 0 w 456"/>
                <a:gd name="T1" fmla="*/ 0 h 538"/>
                <a:gd name="T2" fmla="*/ 0 w 456"/>
                <a:gd name="T3" fmla="*/ 0 h 538"/>
                <a:gd name="T4" fmla="*/ 0 w 456"/>
                <a:gd name="T5" fmla="*/ 0 h 538"/>
                <a:gd name="T6" fmla="*/ 0 w 456"/>
                <a:gd name="T7" fmla="*/ 1 h 538"/>
                <a:gd name="T8" fmla="*/ 0 w 456"/>
                <a:gd name="T9" fmla="*/ 1 h 538"/>
                <a:gd name="T10" fmla="*/ 0 w 456"/>
                <a:gd name="T11" fmla="*/ 1 h 538"/>
                <a:gd name="T12" fmla="*/ 0 w 456"/>
                <a:gd name="T13" fmla="*/ 2 h 538"/>
                <a:gd name="T14" fmla="*/ 0 w 456"/>
                <a:gd name="T15" fmla="*/ 2 h 538"/>
                <a:gd name="T16" fmla="*/ 1 w 456"/>
                <a:gd name="T17" fmla="*/ 2 h 538"/>
                <a:gd name="T18" fmla="*/ 1 w 456"/>
                <a:gd name="T19" fmla="*/ 2 h 538"/>
                <a:gd name="T20" fmla="*/ 2 w 456"/>
                <a:gd name="T21" fmla="*/ 2 h 538"/>
                <a:gd name="T22" fmla="*/ 2 w 456"/>
                <a:gd name="T23" fmla="*/ 2 h 538"/>
                <a:gd name="T24" fmla="*/ 2 w 456"/>
                <a:gd name="T25" fmla="*/ 2 h 538"/>
                <a:gd name="T26" fmla="*/ 2 w 456"/>
                <a:gd name="T27" fmla="*/ 1 h 538"/>
                <a:gd name="T28" fmla="*/ 2 w 456"/>
                <a:gd name="T29" fmla="*/ 1 h 538"/>
                <a:gd name="T30" fmla="*/ 2 w 456"/>
                <a:gd name="T31" fmla="*/ 1 h 538"/>
                <a:gd name="T32" fmla="*/ 1 w 456"/>
                <a:gd name="T33" fmla="*/ 0 h 538"/>
                <a:gd name="T34" fmla="*/ 1 w 456"/>
                <a:gd name="T35" fmla="*/ 0 h 538"/>
                <a:gd name="T36" fmla="*/ 0 w 456"/>
                <a:gd name="T37" fmla="*/ 0 h 538"/>
                <a:gd name="T38" fmla="*/ 0 w 456"/>
                <a:gd name="T39" fmla="*/ 0 h 5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56"/>
                <a:gd name="T61" fmla="*/ 0 h 538"/>
                <a:gd name="T62" fmla="*/ 456 w 456"/>
                <a:gd name="T63" fmla="*/ 538 h 5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56" h="538">
                  <a:moveTo>
                    <a:pt x="50" y="47"/>
                  </a:moveTo>
                  <a:lnTo>
                    <a:pt x="23" y="89"/>
                  </a:lnTo>
                  <a:lnTo>
                    <a:pt x="7" y="129"/>
                  </a:lnTo>
                  <a:lnTo>
                    <a:pt x="0" y="220"/>
                  </a:lnTo>
                  <a:lnTo>
                    <a:pt x="16" y="273"/>
                  </a:lnTo>
                  <a:lnTo>
                    <a:pt x="10" y="326"/>
                  </a:lnTo>
                  <a:lnTo>
                    <a:pt x="65" y="453"/>
                  </a:lnTo>
                  <a:lnTo>
                    <a:pt x="81" y="489"/>
                  </a:lnTo>
                  <a:lnTo>
                    <a:pt x="96" y="502"/>
                  </a:lnTo>
                  <a:lnTo>
                    <a:pt x="240" y="538"/>
                  </a:lnTo>
                  <a:lnTo>
                    <a:pt x="386" y="405"/>
                  </a:lnTo>
                  <a:lnTo>
                    <a:pt x="424" y="385"/>
                  </a:lnTo>
                  <a:lnTo>
                    <a:pt x="438" y="383"/>
                  </a:lnTo>
                  <a:lnTo>
                    <a:pt x="435" y="324"/>
                  </a:lnTo>
                  <a:lnTo>
                    <a:pt x="456" y="282"/>
                  </a:lnTo>
                  <a:lnTo>
                    <a:pt x="453" y="207"/>
                  </a:lnTo>
                  <a:lnTo>
                    <a:pt x="295" y="0"/>
                  </a:lnTo>
                  <a:lnTo>
                    <a:pt x="125" y="4"/>
                  </a:lnTo>
                  <a:lnTo>
                    <a:pt x="50" y="47"/>
                  </a:lnTo>
                  <a:close/>
                </a:path>
              </a:pathLst>
            </a:custGeom>
            <a:solidFill>
              <a:srgbClr val="CC6659"/>
            </a:solidFill>
            <a:ln w="9525">
              <a:noFill/>
              <a:round/>
              <a:headEnd/>
              <a:tailEnd/>
            </a:ln>
          </p:spPr>
          <p:txBody>
            <a:bodyPr/>
            <a:lstStyle/>
            <a:p>
              <a:endParaRPr lang="fr-FR"/>
            </a:p>
          </p:txBody>
        </p:sp>
        <p:sp>
          <p:nvSpPr>
            <p:cNvPr id="480699" name="Freeform 129"/>
            <p:cNvSpPr>
              <a:spLocks/>
            </p:cNvSpPr>
            <p:nvPr/>
          </p:nvSpPr>
          <p:spPr bwMode="auto">
            <a:xfrm>
              <a:off x="766" y="1247"/>
              <a:ext cx="57" cy="31"/>
            </a:xfrm>
            <a:custGeom>
              <a:avLst/>
              <a:gdLst>
                <a:gd name="T0" fmla="*/ 0 w 346"/>
                <a:gd name="T1" fmla="*/ 0 h 181"/>
                <a:gd name="T2" fmla="*/ 0 w 346"/>
                <a:gd name="T3" fmla="*/ 0 h 181"/>
                <a:gd name="T4" fmla="*/ 1 w 346"/>
                <a:gd name="T5" fmla="*/ 0 h 181"/>
                <a:gd name="T6" fmla="*/ 1 w 346"/>
                <a:gd name="T7" fmla="*/ 0 h 181"/>
                <a:gd name="T8" fmla="*/ 1 w 346"/>
                <a:gd name="T9" fmla="*/ 0 h 181"/>
                <a:gd name="T10" fmla="*/ 1 w 346"/>
                <a:gd name="T11" fmla="*/ 0 h 181"/>
                <a:gd name="T12" fmla="*/ 1 w 346"/>
                <a:gd name="T13" fmla="*/ 1 h 181"/>
                <a:gd name="T14" fmla="*/ 1 w 346"/>
                <a:gd name="T15" fmla="*/ 1 h 181"/>
                <a:gd name="T16" fmla="*/ 0 w 346"/>
                <a:gd name="T17" fmla="*/ 1 h 181"/>
                <a:gd name="T18" fmla="*/ 0 w 346"/>
                <a:gd name="T19" fmla="*/ 0 h 181"/>
                <a:gd name="T20" fmla="*/ 0 w 346"/>
                <a:gd name="T21" fmla="*/ 0 h 1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6"/>
                <a:gd name="T34" fmla="*/ 0 h 181"/>
                <a:gd name="T35" fmla="*/ 346 w 346"/>
                <a:gd name="T36" fmla="*/ 181 h 18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6" h="181">
                  <a:moveTo>
                    <a:pt x="27" y="39"/>
                  </a:moveTo>
                  <a:lnTo>
                    <a:pt x="84" y="8"/>
                  </a:lnTo>
                  <a:lnTo>
                    <a:pt x="151" y="0"/>
                  </a:lnTo>
                  <a:lnTo>
                    <a:pt x="215" y="11"/>
                  </a:lnTo>
                  <a:lnTo>
                    <a:pt x="267" y="41"/>
                  </a:lnTo>
                  <a:lnTo>
                    <a:pt x="302" y="74"/>
                  </a:lnTo>
                  <a:lnTo>
                    <a:pt x="335" y="117"/>
                  </a:lnTo>
                  <a:lnTo>
                    <a:pt x="346" y="181"/>
                  </a:lnTo>
                  <a:lnTo>
                    <a:pt x="0" y="92"/>
                  </a:lnTo>
                  <a:lnTo>
                    <a:pt x="27" y="39"/>
                  </a:lnTo>
                  <a:close/>
                </a:path>
              </a:pathLst>
            </a:custGeom>
            <a:solidFill>
              <a:srgbClr val="72728C"/>
            </a:solidFill>
            <a:ln w="9525">
              <a:noFill/>
              <a:round/>
              <a:headEnd/>
              <a:tailEnd/>
            </a:ln>
          </p:spPr>
          <p:txBody>
            <a:bodyPr/>
            <a:lstStyle/>
            <a:p>
              <a:endParaRPr lang="fr-FR"/>
            </a:p>
          </p:txBody>
        </p:sp>
        <p:sp>
          <p:nvSpPr>
            <p:cNvPr id="480700" name="Freeform 130"/>
            <p:cNvSpPr>
              <a:spLocks/>
            </p:cNvSpPr>
            <p:nvPr/>
          </p:nvSpPr>
          <p:spPr bwMode="auto">
            <a:xfrm>
              <a:off x="761" y="1252"/>
              <a:ext cx="62" cy="69"/>
            </a:xfrm>
            <a:custGeom>
              <a:avLst/>
              <a:gdLst>
                <a:gd name="T0" fmla="*/ 0 w 373"/>
                <a:gd name="T1" fmla="*/ 0 h 409"/>
                <a:gd name="T2" fmla="*/ 0 w 373"/>
                <a:gd name="T3" fmla="*/ 0 h 409"/>
                <a:gd name="T4" fmla="*/ 0 w 373"/>
                <a:gd name="T5" fmla="*/ 0 h 409"/>
                <a:gd name="T6" fmla="*/ 0 w 373"/>
                <a:gd name="T7" fmla="*/ 1 h 409"/>
                <a:gd name="T8" fmla="*/ 0 w 373"/>
                <a:gd name="T9" fmla="*/ 1 h 409"/>
                <a:gd name="T10" fmla="*/ 0 w 373"/>
                <a:gd name="T11" fmla="*/ 1 h 409"/>
                <a:gd name="T12" fmla="*/ 0 w 373"/>
                <a:gd name="T13" fmla="*/ 2 h 409"/>
                <a:gd name="T14" fmla="*/ 0 w 373"/>
                <a:gd name="T15" fmla="*/ 2 h 409"/>
                <a:gd name="T16" fmla="*/ 0 w 373"/>
                <a:gd name="T17" fmla="*/ 2 h 409"/>
                <a:gd name="T18" fmla="*/ 1 w 373"/>
                <a:gd name="T19" fmla="*/ 2 h 409"/>
                <a:gd name="T20" fmla="*/ 1 w 373"/>
                <a:gd name="T21" fmla="*/ 2 h 409"/>
                <a:gd name="T22" fmla="*/ 1 w 373"/>
                <a:gd name="T23" fmla="*/ 2 h 409"/>
                <a:gd name="T24" fmla="*/ 1 w 373"/>
                <a:gd name="T25" fmla="*/ 2 h 409"/>
                <a:gd name="T26" fmla="*/ 2 w 373"/>
                <a:gd name="T27" fmla="*/ 1 h 409"/>
                <a:gd name="T28" fmla="*/ 2 w 373"/>
                <a:gd name="T29" fmla="*/ 1 h 409"/>
                <a:gd name="T30" fmla="*/ 2 w 373"/>
                <a:gd name="T31" fmla="*/ 1 h 409"/>
                <a:gd name="T32" fmla="*/ 1 w 373"/>
                <a:gd name="T33" fmla="*/ 0 h 409"/>
                <a:gd name="T34" fmla="*/ 1 w 373"/>
                <a:gd name="T35" fmla="*/ 0 h 409"/>
                <a:gd name="T36" fmla="*/ 1 w 373"/>
                <a:gd name="T37" fmla="*/ 0 h 409"/>
                <a:gd name="T38" fmla="*/ 0 w 373"/>
                <a:gd name="T39" fmla="*/ 0 h 409"/>
                <a:gd name="T40" fmla="*/ 0 w 373"/>
                <a:gd name="T41" fmla="*/ 0 h 40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3"/>
                <a:gd name="T64" fmla="*/ 0 h 409"/>
                <a:gd name="T65" fmla="*/ 373 w 373"/>
                <a:gd name="T66" fmla="*/ 409 h 40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3" h="409">
                  <a:moveTo>
                    <a:pt x="112" y="6"/>
                  </a:moveTo>
                  <a:lnTo>
                    <a:pt x="81" y="17"/>
                  </a:lnTo>
                  <a:lnTo>
                    <a:pt x="29" y="63"/>
                  </a:lnTo>
                  <a:lnTo>
                    <a:pt x="14" y="197"/>
                  </a:lnTo>
                  <a:lnTo>
                    <a:pt x="1" y="212"/>
                  </a:lnTo>
                  <a:lnTo>
                    <a:pt x="0" y="251"/>
                  </a:lnTo>
                  <a:lnTo>
                    <a:pt x="14" y="301"/>
                  </a:lnTo>
                  <a:lnTo>
                    <a:pt x="44" y="374"/>
                  </a:lnTo>
                  <a:lnTo>
                    <a:pt x="74" y="409"/>
                  </a:lnTo>
                  <a:lnTo>
                    <a:pt x="295" y="380"/>
                  </a:lnTo>
                  <a:lnTo>
                    <a:pt x="309" y="347"/>
                  </a:lnTo>
                  <a:lnTo>
                    <a:pt x="310" y="313"/>
                  </a:lnTo>
                  <a:lnTo>
                    <a:pt x="329" y="309"/>
                  </a:lnTo>
                  <a:lnTo>
                    <a:pt x="354" y="292"/>
                  </a:lnTo>
                  <a:lnTo>
                    <a:pt x="370" y="230"/>
                  </a:lnTo>
                  <a:lnTo>
                    <a:pt x="373" y="207"/>
                  </a:lnTo>
                  <a:lnTo>
                    <a:pt x="295" y="50"/>
                  </a:lnTo>
                  <a:lnTo>
                    <a:pt x="239" y="10"/>
                  </a:lnTo>
                  <a:lnTo>
                    <a:pt x="184" y="0"/>
                  </a:lnTo>
                  <a:lnTo>
                    <a:pt x="112" y="6"/>
                  </a:lnTo>
                  <a:close/>
                </a:path>
              </a:pathLst>
            </a:custGeom>
            <a:solidFill>
              <a:srgbClr val="994C40"/>
            </a:solidFill>
            <a:ln w="9525">
              <a:noFill/>
              <a:round/>
              <a:headEnd/>
              <a:tailEnd/>
            </a:ln>
          </p:spPr>
          <p:txBody>
            <a:bodyPr/>
            <a:lstStyle/>
            <a:p>
              <a:endParaRPr lang="fr-FR"/>
            </a:p>
          </p:txBody>
        </p:sp>
        <p:sp>
          <p:nvSpPr>
            <p:cNvPr id="480701" name="Freeform 131"/>
            <p:cNvSpPr>
              <a:spLocks/>
            </p:cNvSpPr>
            <p:nvPr/>
          </p:nvSpPr>
          <p:spPr bwMode="auto">
            <a:xfrm>
              <a:off x="789" y="1276"/>
              <a:ext cx="19" cy="14"/>
            </a:xfrm>
            <a:custGeom>
              <a:avLst/>
              <a:gdLst>
                <a:gd name="T0" fmla="*/ 0 w 116"/>
                <a:gd name="T1" fmla="*/ 0 h 89"/>
                <a:gd name="T2" fmla="*/ 0 w 116"/>
                <a:gd name="T3" fmla="*/ 0 h 89"/>
                <a:gd name="T4" fmla="*/ 0 w 116"/>
                <a:gd name="T5" fmla="*/ 0 h 89"/>
                <a:gd name="T6" fmla="*/ 0 w 116"/>
                <a:gd name="T7" fmla="*/ 0 h 89"/>
                <a:gd name="T8" fmla="*/ 0 w 116"/>
                <a:gd name="T9" fmla="*/ 0 h 89"/>
                <a:gd name="T10" fmla="*/ 0 w 116"/>
                <a:gd name="T11" fmla="*/ 0 h 89"/>
                <a:gd name="T12" fmla="*/ 0 w 116"/>
                <a:gd name="T13" fmla="*/ 0 h 89"/>
                <a:gd name="T14" fmla="*/ 0 w 116"/>
                <a:gd name="T15" fmla="*/ 0 h 89"/>
                <a:gd name="T16" fmla="*/ 0 w 116"/>
                <a:gd name="T17" fmla="*/ 0 h 89"/>
                <a:gd name="T18" fmla="*/ 0 w 116"/>
                <a:gd name="T19" fmla="*/ 0 h 89"/>
                <a:gd name="T20" fmla="*/ 0 w 116"/>
                <a:gd name="T21" fmla="*/ 0 h 89"/>
                <a:gd name="T22" fmla="*/ 0 w 116"/>
                <a:gd name="T23" fmla="*/ 0 h 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6"/>
                <a:gd name="T37" fmla="*/ 0 h 89"/>
                <a:gd name="T38" fmla="*/ 116 w 116"/>
                <a:gd name="T39" fmla="*/ 89 h 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6" h="89">
                  <a:moveTo>
                    <a:pt x="2" y="48"/>
                  </a:moveTo>
                  <a:lnTo>
                    <a:pt x="15" y="70"/>
                  </a:lnTo>
                  <a:lnTo>
                    <a:pt x="32" y="84"/>
                  </a:lnTo>
                  <a:lnTo>
                    <a:pt x="59" y="89"/>
                  </a:lnTo>
                  <a:lnTo>
                    <a:pt x="90" y="84"/>
                  </a:lnTo>
                  <a:lnTo>
                    <a:pt x="111" y="63"/>
                  </a:lnTo>
                  <a:lnTo>
                    <a:pt x="116" y="39"/>
                  </a:lnTo>
                  <a:lnTo>
                    <a:pt x="111" y="22"/>
                  </a:lnTo>
                  <a:lnTo>
                    <a:pt x="86" y="0"/>
                  </a:lnTo>
                  <a:lnTo>
                    <a:pt x="0" y="13"/>
                  </a:lnTo>
                  <a:lnTo>
                    <a:pt x="2" y="48"/>
                  </a:lnTo>
                  <a:close/>
                </a:path>
              </a:pathLst>
            </a:custGeom>
            <a:solidFill>
              <a:srgbClr val="FF0000"/>
            </a:solidFill>
            <a:ln w="9525">
              <a:noFill/>
              <a:round/>
              <a:headEnd/>
              <a:tailEnd/>
            </a:ln>
          </p:spPr>
          <p:txBody>
            <a:bodyPr/>
            <a:lstStyle/>
            <a:p>
              <a:endParaRPr lang="fr-FR"/>
            </a:p>
          </p:txBody>
        </p:sp>
        <p:sp>
          <p:nvSpPr>
            <p:cNvPr id="480702" name="Freeform 132"/>
            <p:cNvSpPr>
              <a:spLocks/>
            </p:cNvSpPr>
            <p:nvPr/>
          </p:nvSpPr>
          <p:spPr bwMode="auto">
            <a:xfrm>
              <a:off x="763" y="1276"/>
              <a:ext cx="19" cy="16"/>
            </a:xfrm>
            <a:custGeom>
              <a:avLst/>
              <a:gdLst>
                <a:gd name="T0" fmla="*/ 0 w 108"/>
                <a:gd name="T1" fmla="*/ 0 h 95"/>
                <a:gd name="T2" fmla="*/ 0 w 108"/>
                <a:gd name="T3" fmla="*/ 0 h 95"/>
                <a:gd name="T4" fmla="*/ 0 w 108"/>
                <a:gd name="T5" fmla="*/ 1 h 95"/>
                <a:gd name="T6" fmla="*/ 0 w 108"/>
                <a:gd name="T7" fmla="*/ 1 h 95"/>
                <a:gd name="T8" fmla="*/ 0 w 108"/>
                <a:gd name="T9" fmla="*/ 1 h 95"/>
                <a:gd name="T10" fmla="*/ 0 w 108"/>
                <a:gd name="T11" fmla="*/ 0 h 95"/>
                <a:gd name="T12" fmla="*/ 1 w 108"/>
                <a:gd name="T13" fmla="*/ 0 h 95"/>
                <a:gd name="T14" fmla="*/ 1 w 108"/>
                <a:gd name="T15" fmla="*/ 0 h 95"/>
                <a:gd name="T16" fmla="*/ 1 w 108"/>
                <a:gd name="T17" fmla="*/ 0 h 95"/>
                <a:gd name="T18" fmla="*/ 1 w 108"/>
                <a:gd name="T19" fmla="*/ 0 h 95"/>
                <a:gd name="T20" fmla="*/ 0 w 108"/>
                <a:gd name="T21" fmla="*/ 0 h 95"/>
                <a:gd name="T22" fmla="*/ 0 w 108"/>
                <a:gd name="T23" fmla="*/ 0 h 95"/>
                <a:gd name="T24" fmla="*/ 0 w 108"/>
                <a:gd name="T25" fmla="*/ 0 h 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8"/>
                <a:gd name="T40" fmla="*/ 0 h 95"/>
                <a:gd name="T41" fmla="*/ 108 w 108"/>
                <a:gd name="T42" fmla="*/ 95 h 9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8" h="95">
                  <a:moveTo>
                    <a:pt x="0" y="63"/>
                  </a:moveTo>
                  <a:lnTo>
                    <a:pt x="4" y="77"/>
                  </a:lnTo>
                  <a:lnTo>
                    <a:pt x="16" y="89"/>
                  </a:lnTo>
                  <a:lnTo>
                    <a:pt x="29" y="92"/>
                  </a:lnTo>
                  <a:lnTo>
                    <a:pt x="59" y="95"/>
                  </a:lnTo>
                  <a:lnTo>
                    <a:pt x="80" y="84"/>
                  </a:lnTo>
                  <a:lnTo>
                    <a:pt x="99" y="68"/>
                  </a:lnTo>
                  <a:lnTo>
                    <a:pt x="108" y="39"/>
                  </a:lnTo>
                  <a:lnTo>
                    <a:pt x="107" y="15"/>
                  </a:lnTo>
                  <a:lnTo>
                    <a:pt x="85" y="0"/>
                  </a:lnTo>
                  <a:lnTo>
                    <a:pt x="6" y="19"/>
                  </a:lnTo>
                  <a:lnTo>
                    <a:pt x="0" y="63"/>
                  </a:lnTo>
                  <a:close/>
                </a:path>
              </a:pathLst>
            </a:custGeom>
            <a:solidFill>
              <a:srgbClr val="FF0000"/>
            </a:solidFill>
            <a:ln w="9525">
              <a:noFill/>
              <a:round/>
              <a:headEnd/>
              <a:tailEnd/>
            </a:ln>
          </p:spPr>
          <p:txBody>
            <a:bodyPr/>
            <a:lstStyle/>
            <a:p>
              <a:endParaRPr lang="fr-FR"/>
            </a:p>
          </p:txBody>
        </p:sp>
        <p:sp>
          <p:nvSpPr>
            <p:cNvPr id="480703" name="Freeform 133"/>
            <p:cNvSpPr>
              <a:spLocks/>
            </p:cNvSpPr>
            <p:nvPr/>
          </p:nvSpPr>
          <p:spPr bwMode="auto">
            <a:xfrm>
              <a:off x="788" y="1274"/>
              <a:ext cx="19" cy="13"/>
            </a:xfrm>
            <a:custGeom>
              <a:avLst/>
              <a:gdLst>
                <a:gd name="T0" fmla="*/ 0 w 114"/>
                <a:gd name="T1" fmla="*/ 0 h 81"/>
                <a:gd name="T2" fmla="*/ 0 w 114"/>
                <a:gd name="T3" fmla="*/ 0 h 81"/>
                <a:gd name="T4" fmla="*/ 0 w 114"/>
                <a:gd name="T5" fmla="*/ 0 h 81"/>
                <a:gd name="T6" fmla="*/ 1 w 114"/>
                <a:gd name="T7" fmla="*/ 0 h 81"/>
                <a:gd name="T8" fmla="*/ 1 w 114"/>
                <a:gd name="T9" fmla="*/ 0 h 81"/>
                <a:gd name="T10" fmla="*/ 1 w 114"/>
                <a:gd name="T11" fmla="*/ 0 h 81"/>
                <a:gd name="T12" fmla="*/ 1 w 114"/>
                <a:gd name="T13" fmla="*/ 0 h 81"/>
                <a:gd name="T14" fmla="*/ 0 w 114"/>
                <a:gd name="T15" fmla="*/ 0 h 81"/>
                <a:gd name="T16" fmla="*/ 0 w 114"/>
                <a:gd name="T17" fmla="*/ 0 h 81"/>
                <a:gd name="T18" fmla="*/ 0 w 114"/>
                <a:gd name="T19" fmla="*/ 0 h 81"/>
                <a:gd name="T20" fmla="*/ 0 w 114"/>
                <a:gd name="T21" fmla="*/ 0 h 81"/>
                <a:gd name="T22" fmla="*/ 0 w 114"/>
                <a:gd name="T23" fmla="*/ 0 h 81"/>
                <a:gd name="T24" fmla="*/ 0 w 114"/>
                <a:gd name="T25" fmla="*/ 0 h 8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4"/>
                <a:gd name="T40" fmla="*/ 0 h 81"/>
                <a:gd name="T41" fmla="*/ 114 w 114"/>
                <a:gd name="T42" fmla="*/ 81 h 8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4" h="81">
                  <a:moveTo>
                    <a:pt x="15" y="75"/>
                  </a:moveTo>
                  <a:lnTo>
                    <a:pt x="27" y="70"/>
                  </a:lnTo>
                  <a:lnTo>
                    <a:pt x="67" y="81"/>
                  </a:lnTo>
                  <a:lnTo>
                    <a:pt x="95" y="55"/>
                  </a:lnTo>
                  <a:lnTo>
                    <a:pt x="113" y="51"/>
                  </a:lnTo>
                  <a:lnTo>
                    <a:pt x="114" y="30"/>
                  </a:lnTo>
                  <a:lnTo>
                    <a:pt x="107" y="16"/>
                  </a:lnTo>
                  <a:lnTo>
                    <a:pt x="75" y="0"/>
                  </a:lnTo>
                  <a:lnTo>
                    <a:pt x="23" y="2"/>
                  </a:lnTo>
                  <a:lnTo>
                    <a:pt x="0" y="31"/>
                  </a:lnTo>
                  <a:lnTo>
                    <a:pt x="7" y="66"/>
                  </a:lnTo>
                  <a:lnTo>
                    <a:pt x="15" y="75"/>
                  </a:lnTo>
                  <a:close/>
                </a:path>
              </a:pathLst>
            </a:custGeom>
            <a:solidFill>
              <a:srgbClr val="990000"/>
            </a:solidFill>
            <a:ln w="9525">
              <a:noFill/>
              <a:round/>
              <a:headEnd/>
              <a:tailEnd/>
            </a:ln>
          </p:spPr>
          <p:txBody>
            <a:bodyPr/>
            <a:lstStyle/>
            <a:p>
              <a:endParaRPr lang="fr-FR"/>
            </a:p>
          </p:txBody>
        </p:sp>
        <p:sp>
          <p:nvSpPr>
            <p:cNvPr id="480704" name="Freeform 134"/>
            <p:cNvSpPr>
              <a:spLocks/>
            </p:cNvSpPr>
            <p:nvPr/>
          </p:nvSpPr>
          <p:spPr bwMode="auto">
            <a:xfrm>
              <a:off x="764" y="1275"/>
              <a:ext cx="18" cy="12"/>
            </a:xfrm>
            <a:custGeom>
              <a:avLst/>
              <a:gdLst>
                <a:gd name="T0" fmla="*/ 0 w 108"/>
                <a:gd name="T1" fmla="*/ 0 h 76"/>
                <a:gd name="T2" fmla="*/ 0 w 108"/>
                <a:gd name="T3" fmla="*/ 0 h 76"/>
                <a:gd name="T4" fmla="*/ 0 w 108"/>
                <a:gd name="T5" fmla="*/ 0 h 76"/>
                <a:gd name="T6" fmla="*/ 0 w 108"/>
                <a:gd name="T7" fmla="*/ 0 h 76"/>
                <a:gd name="T8" fmla="*/ 0 w 108"/>
                <a:gd name="T9" fmla="*/ 0 h 76"/>
                <a:gd name="T10" fmla="*/ 1 w 108"/>
                <a:gd name="T11" fmla="*/ 0 h 76"/>
                <a:gd name="T12" fmla="*/ 1 w 108"/>
                <a:gd name="T13" fmla="*/ 0 h 76"/>
                <a:gd name="T14" fmla="*/ 1 w 108"/>
                <a:gd name="T15" fmla="*/ 0 h 76"/>
                <a:gd name="T16" fmla="*/ 0 w 108"/>
                <a:gd name="T17" fmla="*/ 0 h 76"/>
                <a:gd name="T18" fmla="*/ 0 w 108"/>
                <a:gd name="T19" fmla="*/ 0 h 76"/>
                <a:gd name="T20" fmla="*/ 0 w 108"/>
                <a:gd name="T21" fmla="*/ 0 h 76"/>
                <a:gd name="T22" fmla="*/ 0 w 108"/>
                <a:gd name="T23" fmla="*/ 0 h 76"/>
                <a:gd name="T24" fmla="*/ 0 w 108"/>
                <a:gd name="T25" fmla="*/ 0 h 76"/>
                <a:gd name="T26" fmla="*/ 0 w 108"/>
                <a:gd name="T27" fmla="*/ 0 h 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8"/>
                <a:gd name="T43" fmla="*/ 0 h 76"/>
                <a:gd name="T44" fmla="*/ 108 w 108"/>
                <a:gd name="T45" fmla="*/ 76 h 7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8" h="76">
                  <a:moveTo>
                    <a:pt x="5" y="49"/>
                  </a:moveTo>
                  <a:lnTo>
                    <a:pt x="14" y="44"/>
                  </a:lnTo>
                  <a:lnTo>
                    <a:pt x="27" y="57"/>
                  </a:lnTo>
                  <a:lnTo>
                    <a:pt x="27" y="74"/>
                  </a:lnTo>
                  <a:lnTo>
                    <a:pt x="64" y="76"/>
                  </a:lnTo>
                  <a:lnTo>
                    <a:pt x="96" y="69"/>
                  </a:lnTo>
                  <a:lnTo>
                    <a:pt x="108" y="42"/>
                  </a:lnTo>
                  <a:lnTo>
                    <a:pt x="102" y="12"/>
                  </a:lnTo>
                  <a:lnTo>
                    <a:pt x="91" y="0"/>
                  </a:lnTo>
                  <a:lnTo>
                    <a:pt x="33" y="3"/>
                  </a:lnTo>
                  <a:lnTo>
                    <a:pt x="8" y="12"/>
                  </a:lnTo>
                  <a:lnTo>
                    <a:pt x="0" y="40"/>
                  </a:lnTo>
                  <a:lnTo>
                    <a:pt x="5" y="49"/>
                  </a:lnTo>
                  <a:close/>
                </a:path>
              </a:pathLst>
            </a:custGeom>
            <a:solidFill>
              <a:srgbClr val="990000"/>
            </a:solidFill>
            <a:ln w="9525">
              <a:noFill/>
              <a:round/>
              <a:headEnd/>
              <a:tailEnd/>
            </a:ln>
          </p:spPr>
          <p:txBody>
            <a:bodyPr/>
            <a:lstStyle/>
            <a:p>
              <a:endParaRPr lang="fr-FR"/>
            </a:p>
          </p:txBody>
        </p:sp>
        <p:sp>
          <p:nvSpPr>
            <p:cNvPr id="480705" name="Freeform 135"/>
            <p:cNvSpPr>
              <a:spLocks/>
            </p:cNvSpPr>
            <p:nvPr/>
          </p:nvSpPr>
          <p:spPr bwMode="auto">
            <a:xfrm>
              <a:off x="645" y="1266"/>
              <a:ext cx="62" cy="83"/>
            </a:xfrm>
            <a:custGeom>
              <a:avLst/>
              <a:gdLst>
                <a:gd name="T0" fmla="*/ 0 w 370"/>
                <a:gd name="T1" fmla="*/ 0 h 495"/>
                <a:gd name="T2" fmla="*/ 0 w 370"/>
                <a:gd name="T3" fmla="*/ 1 h 495"/>
                <a:gd name="T4" fmla="*/ 0 w 370"/>
                <a:gd name="T5" fmla="*/ 1 h 495"/>
                <a:gd name="T6" fmla="*/ 0 w 370"/>
                <a:gd name="T7" fmla="*/ 1 h 495"/>
                <a:gd name="T8" fmla="*/ 0 w 370"/>
                <a:gd name="T9" fmla="*/ 1 h 495"/>
                <a:gd name="T10" fmla="*/ 0 w 370"/>
                <a:gd name="T11" fmla="*/ 1 h 495"/>
                <a:gd name="T12" fmla="*/ 1 w 370"/>
                <a:gd name="T13" fmla="*/ 2 h 495"/>
                <a:gd name="T14" fmla="*/ 1 w 370"/>
                <a:gd name="T15" fmla="*/ 2 h 495"/>
                <a:gd name="T16" fmla="*/ 1 w 370"/>
                <a:gd name="T17" fmla="*/ 2 h 495"/>
                <a:gd name="T18" fmla="*/ 1 w 370"/>
                <a:gd name="T19" fmla="*/ 2 h 495"/>
                <a:gd name="T20" fmla="*/ 2 w 370"/>
                <a:gd name="T21" fmla="*/ 2 h 495"/>
                <a:gd name="T22" fmla="*/ 2 w 370"/>
                <a:gd name="T23" fmla="*/ 2 h 495"/>
                <a:gd name="T24" fmla="*/ 2 w 370"/>
                <a:gd name="T25" fmla="*/ 1 h 495"/>
                <a:gd name="T26" fmla="*/ 2 w 370"/>
                <a:gd name="T27" fmla="*/ 1 h 495"/>
                <a:gd name="T28" fmla="*/ 2 w 370"/>
                <a:gd name="T29" fmla="*/ 1 h 495"/>
                <a:gd name="T30" fmla="*/ 2 w 370"/>
                <a:gd name="T31" fmla="*/ 1 h 495"/>
                <a:gd name="T32" fmla="*/ 2 w 370"/>
                <a:gd name="T33" fmla="*/ 0 h 495"/>
                <a:gd name="T34" fmla="*/ 1 w 370"/>
                <a:gd name="T35" fmla="*/ 0 h 495"/>
                <a:gd name="T36" fmla="*/ 1 w 370"/>
                <a:gd name="T37" fmla="*/ 0 h 495"/>
                <a:gd name="T38" fmla="*/ 0 w 370"/>
                <a:gd name="T39" fmla="*/ 0 h 495"/>
                <a:gd name="T40" fmla="*/ 0 w 370"/>
                <a:gd name="T41" fmla="*/ 0 h 4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0"/>
                <a:gd name="T64" fmla="*/ 0 h 495"/>
                <a:gd name="T65" fmla="*/ 370 w 370"/>
                <a:gd name="T66" fmla="*/ 495 h 49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0" h="495">
                  <a:moveTo>
                    <a:pt x="24" y="65"/>
                  </a:moveTo>
                  <a:lnTo>
                    <a:pt x="11" y="165"/>
                  </a:lnTo>
                  <a:lnTo>
                    <a:pt x="0" y="174"/>
                  </a:lnTo>
                  <a:lnTo>
                    <a:pt x="2" y="220"/>
                  </a:lnTo>
                  <a:lnTo>
                    <a:pt x="22" y="267"/>
                  </a:lnTo>
                  <a:lnTo>
                    <a:pt x="44" y="279"/>
                  </a:lnTo>
                  <a:lnTo>
                    <a:pt x="113" y="464"/>
                  </a:lnTo>
                  <a:lnTo>
                    <a:pt x="197" y="495"/>
                  </a:lnTo>
                  <a:lnTo>
                    <a:pt x="217" y="490"/>
                  </a:lnTo>
                  <a:lnTo>
                    <a:pt x="288" y="449"/>
                  </a:lnTo>
                  <a:lnTo>
                    <a:pt x="320" y="426"/>
                  </a:lnTo>
                  <a:lnTo>
                    <a:pt x="314" y="378"/>
                  </a:lnTo>
                  <a:lnTo>
                    <a:pt x="337" y="261"/>
                  </a:lnTo>
                  <a:lnTo>
                    <a:pt x="355" y="253"/>
                  </a:lnTo>
                  <a:lnTo>
                    <a:pt x="370" y="170"/>
                  </a:lnTo>
                  <a:lnTo>
                    <a:pt x="353" y="152"/>
                  </a:lnTo>
                  <a:lnTo>
                    <a:pt x="324" y="47"/>
                  </a:lnTo>
                  <a:lnTo>
                    <a:pt x="250" y="0"/>
                  </a:lnTo>
                  <a:lnTo>
                    <a:pt x="103" y="1"/>
                  </a:lnTo>
                  <a:lnTo>
                    <a:pt x="24" y="65"/>
                  </a:lnTo>
                  <a:close/>
                </a:path>
              </a:pathLst>
            </a:custGeom>
            <a:solidFill>
              <a:srgbClr val="994C40"/>
            </a:solidFill>
            <a:ln w="9525">
              <a:noFill/>
              <a:round/>
              <a:headEnd/>
              <a:tailEnd/>
            </a:ln>
          </p:spPr>
          <p:txBody>
            <a:bodyPr/>
            <a:lstStyle/>
            <a:p>
              <a:endParaRPr lang="fr-FR"/>
            </a:p>
          </p:txBody>
        </p:sp>
        <p:sp>
          <p:nvSpPr>
            <p:cNvPr id="480706" name="Freeform 136"/>
            <p:cNvSpPr>
              <a:spLocks/>
            </p:cNvSpPr>
            <p:nvPr/>
          </p:nvSpPr>
          <p:spPr bwMode="auto">
            <a:xfrm>
              <a:off x="664" y="1315"/>
              <a:ext cx="24" cy="5"/>
            </a:xfrm>
            <a:custGeom>
              <a:avLst/>
              <a:gdLst>
                <a:gd name="T0" fmla="*/ 0 w 145"/>
                <a:gd name="T1" fmla="*/ 0 h 29"/>
                <a:gd name="T2" fmla="*/ 1 w 145"/>
                <a:gd name="T3" fmla="*/ 0 h 29"/>
                <a:gd name="T4" fmla="*/ 1 w 145"/>
                <a:gd name="T5" fmla="*/ 0 h 29"/>
                <a:gd name="T6" fmla="*/ 0 w 145"/>
                <a:gd name="T7" fmla="*/ 0 h 29"/>
                <a:gd name="T8" fmla="*/ 0 w 145"/>
                <a:gd name="T9" fmla="*/ 0 h 29"/>
                <a:gd name="T10" fmla="*/ 0 w 145"/>
                <a:gd name="T11" fmla="*/ 0 h 29"/>
                <a:gd name="T12" fmla="*/ 0 w 145"/>
                <a:gd name="T13" fmla="*/ 0 h 29"/>
                <a:gd name="T14" fmla="*/ 0 w 145"/>
                <a:gd name="T15" fmla="*/ 0 h 29"/>
                <a:gd name="T16" fmla="*/ 0 60000 65536"/>
                <a:gd name="T17" fmla="*/ 0 60000 65536"/>
                <a:gd name="T18" fmla="*/ 0 60000 65536"/>
                <a:gd name="T19" fmla="*/ 0 60000 65536"/>
                <a:gd name="T20" fmla="*/ 0 60000 65536"/>
                <a:gd name="T21" fmla="*/ 0 60000 65536"/>
                <a:gd name="T22" fmla="*/ 0 60000 65536"/>
                <a:gd name="T23" fmla="*/ 0 60000 65536"/>
                <a:gd name="T24" fmla="*/ 0 w 145"/>
                <a:gd name="T25" fmla="*/ 0 h 29"/>
                <a:gd name="T26" fmla="*/ 145 w 145"/>
                <a:gd name="T27" fmla="*/ 29 h 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5" h="29">
                  <a:moveTo>
                    <a:pt x="9" y="5"/>
                  </a:moveTo>
                  <a:lnTo>
                    <a:pt x="136" y="0"/>
                  </a:lnTo>
                  <a:lnTo>
                    <a:pt x="145" y="23"/>
                  </a:lnTo>
                  <a:lnTo>
                    <a:pt x="74" y="29"/>
                  </a:lnTo>
                  <a:lnTo>
                    <a:pt x="11" y="24"/>
                  </a:lnTo>
                  <a:lnTo>
                    <a:pt x="0" y="17"/>
                  </a:lnTo>
                  <a:lnTo>
                    <a:pt x="9" y="5"/>
                  </a:lnTo>
                  <a:close/>
                </a:path>
              </a:pathLst>
            </a:custGeom>
            <a:solidFill>
              <a:srgbClr val="FFFFFF"/>
            </a:solidFill>
            <a:ln w="9525">
              <a:noFill/>
              <a:round/>
              <a:headEnd/>
              <a:tailEnd/>
            </a:ln>
          </p:spPr>
          <p:txBody>
            <a:bodyPr/>
            <a:lstStyle/>
            <a:p>
              <a:endParaRPr lang="fr-FR"/>
            </a:p>
          </p:txBody>
        </p:sp>
        <p:sp>
          <p:nvSpPr>
            <p:cNvPr id="480707" name="Freeform 137"/>
            <p:cNvSpPr>
              <a:spLocks/>
            </p:cNvSpPr>
            <p:nvPr/>
          </p:nvSpPr>
          <p:spPr bwMode="auto">
            <a:xfrm>
              <a:off x="566" y="1245"/>
              <a:ext cx="60" cy="83"/>
            </a:xfrm>
            <a:custGeom>
              <a:avLst/>
              <a:gdLst>
                <a:gd name="T0" fmla="*/ 0 w 357"/>
                <a:gd name="T1" fmla="*/ 0 h 499"/>
                <a:gd name="T2" fmla="*/ 0 w 357"/>
                <a:gd name="T3" fmla="*/ 0 h 499"/>
                <a:gd name="T4" fmla="*/ 0 w 357"/>
                <a:gd name="T5" fmla="*/ 1 h 499"/>
                <a:gd name="T6" fmla="*/ 0 w 357"/>
                <a:gd name="T7" fmla="*/ 1 h 499"/>
                <a:gd name="T8" fmla="*/ 0 w 357"/>
                <a:gd name="T9" fmla="*/ 1 h 499"/>
                <a:gd name="T10" fmla="*/ 0 w 357"/>
                <a:gd name="T11" fmla="*/ 1 h 499"/>
                <a:gd name="T12" fmla="*/ 0 w 357"/>
                <a:gd name="T13" fmla="*/ 1 h 499"/>
                <a:gd name="T14" fmla="*/ 0 w 357"/>
                <a:gd name="T15" fmla="*/ 2 h 499"/>
                <a:gd name="T16" fmla="*/ 0 w 357"/>
                <a:gd name="T17" fmla="*/ 2 h 499"/>
                <a:gd name="T18" fmla="*/ 1 w 357"/>
                <a:gd name="T19" fmla="*/ 2 h 499"/>
                <a:gd name="T20" fmla="*/ 1 w 357"/>
                <a:gd name="T21" fmla="*/ 2 h 499"/>
                <a:gd name="T22" fmla="*/ 2 w 357"/>
                <a:gd name="T23" fmla="*/ 1 h 499"/>
                <a:gd name="T24" fmla="*/ 2 w 357"/>
                <a:gd name="T25" fmla="*/ 1 h 499"/>
                <a:gd name="T26" fmla="*/ 2 w 357"/>
                <a:gd name="T27" fmla="*/ 1 h 499"/>
                <a:gd name="T28" fmla="*/ 2 w 357"/>
                <a:gd name="T29" fmla="*/ 1 h 499"/>
                <a:gd name="T30" fmla="*/ 2 w 357"/>
                <a:gd name="T31" fmla="*/ 1 h 499"/>
                <a:gd name="T32" fmla="*/ 2 w 357"/>
                <a:gd name="T33" fmla="*/ 1 h 499"/>
                <a:gd name="T34" fmla="*/ 2 w 357"/>
                <a:gd name="T35" fmla="*/ 1 h 499"/>
                <a:gd name="T36" fmla="*/ 2 w 357"/>
                <a:gd name="T37" fmla="*/ 0 h 499"/>
                <a:gd name="T38" fmla="*/ 1 w 357"/>
                <a:gd name="T39" fmla="*/ 0 h 499"/>
                <a:gd name="T40" fmla="*/ 1 w 357"/>
                <a:gd name="T41" fmla="*/ 0 h 499"/>
                <a:gd name="T42" fmla="*/ 1 w 357"/>
                <a:gd name="T43" fmla="*/ 0 h 499"/>
                <a:gd name="T44" fmla="*/ 1 w 357"/>
                <a:gd name="T45" fmla="*/ 0 h 499"/>
                <a:gd name="T46" fmla="*/ 1 w 357"/>
                <a:gd name="T47" fmla="*/ 0 h 499"/>
                <a:gd name="T48" fmla="*/ 0 w 357"/>
                <a:gd name="T49" fmla="*/ 0 h 499"/>
                <a:gd name="T50" fmla="*/ 0 w 357"/>
                <a:gd name="T51" fmla="*/ 0 h 49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57"/>
                <a:gd name="T79" fmla="*/ 0 h 499"/>
                <a:gd name="T80" fmla="*/ 357 w 357"/>
                <a:gd name="T81" fmla="*/ 499 h 49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57" h="499">
                  <a:moveTo>
                    <a:pt x="83" y="30"/>
                  </a:moveTo>
                  <a:lnTo>
                    <a:pt x="49" y="95"/>
                  </a:lnTo>
                  <a:lnTo>
                    <a:pt x="32" y="188"/>
                  </a:lnTo>
                  <a:lnTo>
                    <a:pt x="7" y="194"/>
                  </a:lnTo>
                  <a:lnTo>
                    <a:pt x="0" y="251"/>
                  </a:lnTo>
                  <a:lnTo>
                    <a:pt x="7" y="293"/>
                  </a:lnTo>
                  <a:lnTo>
                    <a:pt x="27" y="308"/>
                  </a:lnTo>
                  <a:lnTo>
                    <a:pt x="49" y="443"/>
                  </a:lnTo>
                  <a:lnTo>
                    <a:pt x="75" y="465"/>
                  </a:lnTo>
                  <a:lnTo>
                    <a:pt x="160" y="499"/>
                  </a:lnTo>
                  <a:lnTo>
                    <a:pt x="241" y="464"/>
                  </a:lnTo>
                  <a:lnTo>
                    <a:pt x="312" y="319"/>
                  </a:lnTo>
                  <a:lnTo>
                    <a:pt x="330" y="309"/>
                  </a:lnTo>
                  <a:lnTo>
                    <a:pt x="351" y="273"/>
                  </a:lnTo>
                  <a:lnTo>
                    <a:pt x="357" y="225"/>
                  </a:lnTo>
                  <a:lnTo>
                    <a:pt x="350" y="206"/>
                  </a:lnTo>
                  <a:lnTo>
                    <a:pt x="327" y="199"/>
                  </a:lnTo>
                  <a:lnTo>
                    <a:pt x="325" y="148"/>
                  </a:lnTo>
                  <a:lnTo>
                    <a:pt x="317" y="96"/>
                  </a:lnTo>
                  <a:lnTo>
                    <a:pt x="294" y="47"/>
                  </a:lnTo>
                  <a:lnTo>
                    <a:pt x="277" y="27"/>
                  </a:lnTo>
                  <a:lnTo>
                    <a:pt x="241" y="6"/>
                  </a:lnTo>
                  <a:lnTo>
                    <a:pt x="183" y="0"/>
                  </a:lnTo>
                  <a:lnTo>
                    <a:pt x="134" y="7"/>
                  </a:lnTo>
                  <a:lnTo>
                    <a:pt x="83" y="30"/>
                  </a:lnTo>
                  <a:close/>
                </a:path>
              </a:pathLst>
            </a:custGeom>
            <a:solidFill>
              <a:srgbClr val="CC6659"/>
            </a:solidFill>
            <a:ln w="9525">
              <a:noFill/>
              <a:round/>
              <a:headEnd/>
              <a:tailEnd/>
            </a:ln>
          </p:spPr>
          <p:txBody>
            <a:bodyPr/>
            <a:lstStyle/>
            <a:p>
              <a:endParaRPr lang="fr-FR"/>
            </a:p>
          </p:txBody>
        </p:sp>
        <p:sp>
          <p:nvSpPr>
            <p:cNvPr id="480708" name="Freeform 138"/>
            <p:cNvSpPr>
              <a:spLocks/>
            </p:cNvSpPr>
            <p:nvPr/>
          </p:nvSpPr>
          <p:spPr bwMode="auto">
            <a:xfrm>
              <a:off x="585" y="1298"/>
              <a:ext cx="16" cy="4"/>
            </a:xfrm>
            <a:custGeom>
              <a:avLst/>
              <a:gdLst>
                <a:gd name="T0" fmla="*/ 0 w 92"/>
                <a:gd name="T1" fmla="*/ 0 h 24"/>
                <a:gd name="T2" fmla="*/ 0 w 92"/>
                <a:gd name="T3" fmla="*/ 0 h 24"/>
                <a:gd name="T4" fmla="*/ 0 w 92"/>
                <a:gd name="T5" fmla="*/ 0 h 24"/>
                <a:gd name="T6" fmla="*/ 1 w 92"/>
                <a:gd name="T7" fmla="*/ 0 h 24"/>
                <a:gd name="T8" fmla="*/ 0 w 92"/>
                <a:gd name="T9" fmla="*/ 0 h 24"/>
                <a:gd name="T10" fmla="*/ 0 w 92"/>
                <a:gd name="T11" fmla="*/ 0 h 24"/>
                <a:gd name="T12" fmla="*/ 0 w 92"/>
                <a:gd name="T13" fmla="*/ 0 h 24"/>
                <a:gd name="T14" fmla="*/ 0 w 92"/>
                <a:gd name="T15" fmla="*/ 0 h 24"/>
                <a:gd name="T16" fmla="*/ 0 60000 65536"/>
                <a:gd name="T17" fmla="*/ 0 60000 65536"/>
                <a:gd name="T18" fmla="*/ 0 60000 65536"/>
                <a:gd name="T19" fmla="*/ 0 60000 65536"/>
                <a:gd name="T20" fmla="*/ 0 60000 65536"/>
                <a:gd name="T21" fmla="*/ 0 60000 65536"/>
                <a:gd name="T22" fmla="*/ 0 60000 65536"/>
                <a:gd name="T23" fmla="*/ 0 60000 65536"/>
                <a:gd name="T24" fmla="*/ 0 w 92"/>
                <a:gd name="T25" fmla="*/ 0 h 24"/>
                <a:gd name="T26" fmla="*/ 92 w 9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2" h="24">
                  <a:moveTo>
                    <a:pt x="0" y="19"/>
                  </a:moveTo>
                  <a:lnTo>
                    <a:pt x="53" y="24"/>
                  </a:lnTo>
                  <a:lnTo>
                    <a:pt x="83" y="24"/>
                  </a:lnTo>
                  <a:lnTo>
                    <a:pt x="92" y="18"/>
                  </a:lnTo>
                  <a:lnTo>
                    <a:pt x="79" y="0"/>
                  </a:lnTo>
                  <a:lnTo>
                    <a:pt x="27" y="1"/>
                  </a:lnTo>
                  <a:lnTo>
                    <a:pt x="0" y="19"/>
                  </a:lnTo>
                  <a:close/>
                </a:path>
              </a:pathLst>
            </a:custGeom>
            <a:solidFill>
              <a:srgbClr val="FFFFFF"/>
            </a:solidFill>
            <a:ln w="9525">
              <a:noFill/>
              <a:round/>
              <a:headEnd/>
              <a:tailEnd/>
            </a:ln>
          </p:spPr>
          <p:txBody>
            <a:bodyPr/>
            <a:lstStyle/>
            <a:p>
              <a:endParaRPr lang="fr-FR"/>
            </a:p>
          </p:txBody>
        </p:sp>
        <p:sp>
          <p:nvSpPr>
            <p:cNvPr id="480709" name="Freeform 139"/>
            <p:cNvSpPr>
              <a:spLocks/>
            </p:cNvSpPr>
            <p:nvPr/>
          </p:nvSpPr>
          <p:spPr bwMode="auto">
            <a:xfrm>
              <a:off x="444" y="1238"/>
              <a:ext cx="67" cy="84"/>
            </a:xfrm>
            <a:custGeom>
              <a:avLst/>
              <a:gdLst>
                <a:gd name="T0" fmla="*/ 0 w 401"/>
                <a:gd name="T1" fmla="*/ 1 h 503"/>
                <a:gd name="T2" fmla="*/ 0 w 401"/>
                <a:gd name="T3" fmla="*/ 1 h 503"/>
                <a:gd name="T4" fmla="*/ 0 w 401"/>
                <a:gd name="T5" fmla="*/ 1 h 503"/>
                <a:gd name="T6" fmla="*/ 0 w 401"/>
                <a:gd name="T7" fmla="*/ 2 h 503"/>
                <a:gd name="T8" fmla="*/ 0 w 401"/>
                <a:gd name="T9" fmla="*/ 2 h 503"/>
                <a:gd name="T10" fmla="*/ 0 w 401"/>
                <a:gd name="T11" fmla="*/ 2 h 503"/>
                <a:gd name="T12" fmla="*/ 1 w 401"/>
                <a:gd name="T13" fmla="*/ 2 h 503"/>
                <a:gd name="T14" fmla="*/ 1 w 401"/>
                <a:gd name="T15" fmla="*/ 2 h 503"/>
                <a:gd name="T16" fmla="*/ 2 w 401"/>
                <a:gd name="T17" fmla="*/ 2 h 503"/>
                <a:gd name="T18" fmla="*/ 2 w 401"/>
                <a:gd name="T19" fmla="*/ 2 h 503"/>
                <a:gd name="T20" fmla="*/ 2 w 401"/>
                <a:gd name="T21" fmla="*/ 1 h 503"/>
                <a:gd name="T22" fmla="*/ 2 w 401"/>
                <a:gd name="T23" fmla="*/ 1 h 503"/>
                <a:gd name="T24" fmla="*/ 2 w 401"/>
                <a:gd name="T25" fmla="*/ 1 h 503"/>
                <a:gd name="T26" fmla="*/ 2 w 401"/>
                <a:gd name="T27" fmla="*/ 0 h 503"/>
                <a:gd name="T28" fmla="*/ 2 w 401"/>
                <a:gd name="T29" fmla="*/ 0 h 503"/>
                <a:gd name="T30" fmla="*/ 1 w 401"/>
                <a:gd name="T31" fmla="*/ 0 h 503"/>
                <a:gd name="T32" fmla="*/ 1 w 401"/>
                <a:gd name="T33" fmla="*/ 0 h 503"/>
                <a:gd name="T34" fmla="*/ 0 w 401"/>
                <a:gd name="T35" fmla="*/ 0 h 503"/>
                <a:gd name="T36" fmla="*/ 0 w 401"/>
                <a:gd name="T37" fmla="*/ 1 h 503"/>
                <a:gd name="T38" fmla="*/ 0 w 401"/>
                <a:gd name="T39" fmla="*/ 1 h 50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1"/>
                <a:gd name="T61" fmla="*/ 0 h 503"/>
                <a:gd name="T62" fmla="*/ 401 w 401"/>
                <a:gd name="T63" fmla="*/ 503 h 50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1" h="503">
                  <a:moveTo>
                    <a:pt x="17" y="205"/>
                  </a:moveTo>
                  <a:lnTo>
                    <a:pt x="0" y="245"/>
                  </a:lnTo>
                  <a:lnTo>
                    <a:pt x="0" y="296"/>
                  </a:lnTo>
                  <a:lnTo>
                    <a:pt x="17" y="337"/>
                  </a:lnTo>
                  <a:lnTo>
                    <a:pt x="39" y="347"/>
                  </a:lnTo>
                  <a:lnTo>
                    <a:pt x="42" y="422"/>
                  </a:lnTo>
                  <a:lnTo>
                    <a:pt x="99" y="453"/>
                  </a:lnTo>
                  <a:lnTo>
                    <a:pt x="210" y="503"/>
                  </a:lnTo>
                  <a:lnTo>
                    <a:pt x="315" y="458"/>
                  </a:lnTo>
                  <a:lnTo>
                    <a:pt x="379" y="349"/>
                  </a:lnTo>
                  <a:lnTo>
                    <a:pt x="398" y="228"/>
                  </a:lnTo>
                  <a:lnTo>
                    <a:pt x="401" y="195"/>
                  </a:lnTo>
                  <a:lnTo>
                    <a:pt x="388" y="96"/>
                  </a:lnTo>
                  <a:lnTo>
                    <a:pt x="351" y="47"/>
                  </a:lnTo>
                  <a:lnTo>
                    <a:pt x="317" y="20"/>
                  </a:lnTo>
                  <a:lnTo>
                    <a:pt x="262" y="0"/>
                  </a:lnTo>
                  <a:lnTo>
                    <a:pt x="184" y="1"/>
                  </a:lnTo>
                  <a:lnTo>
                    <a:pt x="65" y="73"/>
                  </a:lnTo>
                  <a:lnTo>
                    <a:pt x="17" y="205"/>
                  </a:lnTo>
                  <a:close/>
                </a:path>
              </a:pathLst>
            </a:custGeom>
            <a:solidFill>
              <a:srgbClr val="994C40"/>
            </a:solidFill>
            <a:ln w="9525">
              <a:noFill/>
              <a:round/>
              <a:headEnd/>
              <a:tailEnd/>
            </a:ln>
          </p:spPr>
          <p:txBody>
            <a:bodyPr/>
            <a:lstStyle/>
            <a:p>
              <a:endParaRPr lang="fr-FR"/>
            </a:p>
          </p:txBody>
        </p:sp>
        <p:sp>
          <p:nvSpPr>
            <p:cNvPr id="480710" name="Freeform 140"/>
            <p:cNvSpPr>
              <a:spLocks/>
            </p:cNvSpPr>
            <p:nvPr/>
          </p:nvSpPr>
          <p:spPr bwMode="auto">
            <a:xfrm>
              <a:off x="455" y="1274"/>
              <a:ext cx="19" cy="33"/>
            </a:xfrm>
            <a:custGeom>
              <a:avLst/>
              <a:gdLst>
                <a:gd name="T0" fmla="*/ 0 w 111"/>
                <a:gd name="T1" fmla="*/ 0 h 199"/>
                <a:gd name="T2" fmla="*/ 0 w 111"/>
                <a:gd name="T3" fmla="*/ 0 h 199"/>
                <a:gd name="T4" fmla="*/ 1 w 111"/>
                <a:gd name="T5" fmla="*/ 0 h 199"/>
                <a:gd name="T6" fmla="*/ 0 w 111"/>
                <a:gd name="T7" fmla="*/ 0 h 199"/>
                <a:gd name="T8" fmla="*/ 0 w 111"/>
                <a:gd name="T9" fmla="*/ 1 h 199"/>
                <a:gd name="T10" fmla="*/ 1 w 111"/>
                <a:gd name="T11" fmla="*/ 1 h 199"/>
                <a:gd name="T12" fmla="*/ 0 w 111"/>
                <a:gd name="T13" fmla="*/ 1 h 199"/>
                <a:gd name="T14" fmla="*/ 0 w 111"/>
                <a:gd name="T15" fmla="*/ 0 h 199"/>
                <a:gd name="T16" fmla="*/ 0 w 111"/>
                <a:gd name="T17" fmla="*/ 0 h 199"/>
                <a:gd name="T18" fmla="*/ 0 w 111"/>
                <a:gd name="T19" fmla="*/ 0 h 199"/>
                <a:gd name="T20" fmla="*/ 0 w 111"/>
                <a:gd name="T21" fmla="*/ 0 h 199"/>
                <a:gd name="T22" fmla="*/ 0 w 111"/>
                <a:gd name="T23" fmla="*/ 0 h 1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
                <a:gd name="T37" fmla="*/ 0 h 199"/>
                <a:gd name="T38" fmla="*/ 111 w 111"/>
                <a:gd name="T39" fmla="*/ 199 h 19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 h="199">
                  <a:moveTo>
                    <a:pt x="57" y="0"/>
                  </a:moveTo>
                  <a:lnTo>
                    <a:pt x="63" y="42"/>
                  </a:lnTo>
                  <a:lnTo>
                    <a:pt x="111" y="84"/>
                  </a:lnTo>
                  <a:lnTo>
                    <a:pt x="77" y="118"/>
                  </a:lnTo>
                  <a:lnTo>
                    <a:pt x="76" y="160"/>
                  </a:lnTo>
                  <a:lnTo>
                    <a:pt x="95" y="199"/>
                  </a:lnTo>
                  <a:lnTo>
                    <a:pt x="78" y="199"/>
                  </a:lnTo>
                  <a:lnTo>
                    <a:pt x="3" y="112"/>
                  </a:lnTo>
                  <a:lnTo>
                    <a:pt x="0" y="57"/>
                  </a:lnTo>
                  <a:lnTo>
                    <a:pt x="12" y="5"/>
                  </a:lnTo>
                  <a:lnTo>
                    <a:pt x="57" y="0"/>
                  </a:lnTo>
                  <a:close/>
                </a:path>
              </a:pathLst>
            </a:custGeom>
            <a:solidFill>
              <a:srgbClr val="CC6659"/>
            </a:solidFill>
            <a:ln w="9525">
              <a:noFill/>
              <a:round/>
              <a:headEnd/>
              <a:tailEnd/>
            </a:ln>
          </p:spPr>
          <p:txBody>
            <a:bodyPr/>
            <a:lstStyle/>
            <a:p>
              <a:endParaRPr lang="fr-FR"/>
            </a:p>
          </p:txBody>
        </p:sp>
        <p:sp>
          <p:nvSpPr>
            <p:cNvPr id="480711" name="Freeform 141"/>
            <p:cNvSpPr>
              <a:spLocks/>
            </p:cNvSpPr>
            <p:nvPr/>
          </p:nvSpPr>
          <p:spPr bwMode="auto">
            <a:xfrm>
              <a:off x="489" y="1274"/>
              <a:ext cx="8" cy="11"/>
            </a:xfrm>
            <a:custGeom>
              <a:avLst/>
              <a:gdLst>
                <a:gd name="T0" fmla="*/ 0 w 42"/>
                <a:gd name="T1" fmla="*/ 0 h 63"/>
                <a:gd name="T2" fmla="*/ 0 w 42"/>
                <a:gd name="T3" fmla="*/ 0 h 63"/>
                <a:gd name="T4" fmla="*/ 0 w 42"/>
                <a:gd name="T5" fmla="*/ 0 h 63"/>
                <a:gd name="T6" fmla="*/ 0 w 42"/>
                <a:gd name="T7" fmla="*/ 0 h 63"/>
                <a:gd name="T8" fmla="*/ 0 w 42"/>
                <a:gd name="T9" fmla="*/ 0 h 63"/>
                <a:gd name="T10" fmla="*/ 0 w 42"/>
                <a:gd name="T11" fmla="*/ 0 h 63"/>
                <a:gd name="T12" fmla="*/ 0 w 42"/>
                <a:gd name="T13" fmla="*/ 0 h 63"/>
                <a:gd name="T14" fmla="*/ 0 w 42"/>
                <a:gd name="T15" fmla="*/ 0 h 63"/>
                <a:gd name="T16" fmla="*/ 0 w 42"/>
                <a:gd name="T17" fmla="*/ 0 h 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
                <a:gd name="T28" fmla="*/ 0 h 63"/>
                <a:gd name="T29" fmla="*/ 42 w 42"/>
                <a:gd name="T30" fmla="*/ 63 h 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 h="63">
                  <a:moveTo>
                    <a:pt x="25" y="0"/>
                  </a:moveTo>
                  <a:lnTo>
                    <a:pt x="42" y="53"/>
                  </a:lnTo>
                  <a:lnTo>
                    <a:pt x="34" y="63"/>
                  </a:lnTo>
                  <a:lnTo>
                    <a:pt x="10" y="60"/>
                  </a:lnTo>
                  <a:lnTo>
                    <a:pt x="0" y="41"/>
                  </a:lnTo>
                  <a:lnTo>
                    <a:pt x="12" y="22"/>
                  </a:lnTo>
                  <a:lnTo>
                    <a:pt x="17" y="6"/>
                  </a:lnTo>
                  <a:lnTo>
                    <a:pt x="25" y="0"/>
                  </a:lnTo>
                  <a:close/>
                </a:path>
              </a:pathLst>
            </a:custGeom>
            <a:solidFill>
              <a:srgbClr val="CC6659"/>
            </a:solidFill>
            <a:ln w="9525">
              <a:noFill/>
              <a:round/>
              <a:headEnd/>
              <a:tailEnd/>
            </a:ln>
          </p:spPr>
          <p:txBody>
            <a:bodyPr/>
            <a:lstStyle/>
            <a:p>
              <a:endParaRPr lang="fr-FR"/>
            </a:p>
          </p:txBody>
        </p:sp>
        <p:sp>
          <p:nvSpPr>
            <p:cNvPr id="480712" name="Freeform 142"/>
            <p:cNvSpPr>
              <a:spLocks/>
            </p:cNvSpPr>
            <p:nvPr/>
          </p:nvSpPr>
          <p:spPr bwMode="auto">
            <a:xfrm>
              <a:off x="472" y="1275"/>
              <a:ext cx="15" cy="7"/>
            </a:xfrm>
            <a:custGeom>
              <a:avLst/>
              <a:gdLst>
                <a:gd name="T0" fmla="*/ 0 w 94"/>
                <a:gd name="T1" fmla="*/ 0 h 42"/>
                <a:gd name="T2" fmla="*/ 0 w 94"/>
                <a:gd name="T3" fmla="*/ 0 h 42"/>
                <a:gd name="T4" fmla="*/ 0 w 94"/>
                <a:gd name="T5" fmla="*/ 0 h 42"/>
                <a:gd name="T6" fmla="*/ 0 w 94"/>
                <a:gd name="T7" fmla="*/ 0 h 42"/>
                <a:gd name="T8" fmla="*/ 0 w 94"/>
                <a:gd name="T9" fmla="*/ 0 h 42"/>
                <a:gd name="T10" fmla="*/ 0 w 94"/>
                <a:gd name="T11" fmla="*/ 0 h 42"/>
                <a:gd name="T12" fmla="*/ 0 w 94"/>
                <a:gd name="T13" fmla="*/ 0 h 42"/>
                <a:gd name="T14" fmla="*/ 0 w 94"/>
                <a:gd name="T15" fmla="*/ 0 h 42"/>
                <a:gd name="T16" fmla="*/ 0 w 94"/>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4"/>
                <a:gd name="T28" fmla="*/ 0 h 42"/>
                <a:gd name="T29" fmla="*/ 94 w 94"/>
                <a:gd name="T30" fmla="*/ 42 h 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4" h="42">
                  <a:moveTo>
                    <a:pt x="82" y="6"/>
                  </a:moveTo>
                  <a:lnTo>
                    <a:pt x="53" y="9"/>
                  </a:lnTo>
                  <a:lnTo>
                    <a:pt x="0" y="0"/>
                  </a:lnTo>
                  <a:lnTo>
                    <a:pt x="3" y="29"/>
                  </a:lnTo>
                  <a:lnTo>
                    <a:pt x="26" y="42"/>
                  </a:lnTo>
                  <a:lnTo>
                    <a:pt x="69" y="31"/>
                  </a:lnTo>
                  <a:lnTo>
                    <a:pt x="94" y="7"/>
                  </a:lnTo>
                  <a:lnTo>
                    <a:pt x="82" y="6"/>
                  </a:lnTo>
                  <a:close/>
                </a:path>
              </a:pathLst>
            </a:custGeom>
            <a:solidFill>
              <a:srgbClr val="CC6659"/>
            </a:solidFill>
            <a:ln w="9525">
              <a:noFill/>
              <a:round/>
              <a:headEnd/>
              <a:tailEnd/>
            </a:ln>
          </p:spPr>
          <p:txBody>
            <a:bodyPr/>
            <a:lstStyle/>
            <a:p>
              <a:endParaRPr lang="fr-FR"/>
            </a:p>
          </p:txBody>
        </p:sp>
        <p:sp>
          <p:nvSpPr>
            <p:cNvPr id="480713" name="Freeform 143"/>
            <p:cNvSpPr>
              <a:spLocks/>
            </p:cNvSpPr>
            <p:nvPr/>
          </p:nvSpPr>
          <p:spPr bwMode="auto">
            <a:xfrm>
              <a:off x="501" y="1279"/>
              <a:ext cx="7" cy="4"/>
            </a:xfrm>
            <a:custGeom>
              <a:avLst/>
              <a:gdLst>
                <a:gd name="T0" fmla="*/ 0 w 43"/>
                <a:gd name="T1" fmla="*/ 0 h 24"/>
                <a:gd name="T2" fmla="*/ 0 w 43"/>
                <a:gd name="T3" fmla="*/ 0 h 24"/>
                <a:gd name="T4" fmla="*/ 0 w 43"/>
                <a:gd name="T5" fmla="*/ 0 h 24"/>
                <a:gd name="T6" fmla="*/ 0 w 43"/>
                <a:gd name="T7" fmla="*/ 0 h 24"/>
                <a:gd name="T8" fmla="*/ 0 w 43"/>
                <a:gd name="T9" fmla="*/ 0 h 24"/>
                <a:gd name="T10" fmla="*/ 0 w 43"/>
                <a:gd name="T11" fmla="*/ 0 h 24"/>
                <a:gd name="T12" fmla="*/ 0 w 43"/>
                <a:gd name="T13" fmla="*/ 0 h 24"/>
                <a:gd name="T14" fmla="*/ 0 60000 65536"/>
                <a:gd name="T15" fmla="*/ 0 60000 65536"/>
                <a:gd name="T16" fmla="*/ 0 60000 65536"/>
                <a:gd name="T17" fmla="*/ 0 60000 65536"/>
                <a:gd name="T18" fmla="*/ 0 60000 65536"/>
                <a:gd name="T19" fmla="*/ 0 60000 65536"/>
                <a:gd name="T20" fmla="*/ 0 60000 65536"/>
                <a:gd name="T21" fmla="*/ 0 w 43"/>
                <a:gd name="T22" fmla="*/ 0 h 24"/>
                <a:gd name="T23" fmla="*/ 43 w 43"/>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24">
                  <a:moveTo>
                    <a:pt x="0" y="0"/>
                  </a:moveTo>
                  <a:lnTo>
                    <a:pt x="28" y="6"/>
                  </a:lnTo>
                  <a:lnTo>
                    <a:pt x="43" y="4"/>
                  </a:lnTo>
                  <a:lnTo>
                    <a:pt x="43" y="24"/>
                  </a:lnTo>
                  <a:lnTo>
                    <a:pt x="18" y="24"/>
                  </a:lnTo>
                  <a:lnTo>
                    <a:pt x="0" y="0"/>
                  </a:lnTo>
                  <a:close/>
                </a:path>
              </a:pathLst>
            </a:custGeom>
            <a:solidFill>
              <a:srgbClr val="CC6659"/>
            </a:solidFill>
            <a:ln w="9525">
              <a:noFill/>
              <a:round/>
              <a:headEnd/>
              <a:tailEnd/>
            </a:ln>
          </p:spPr>
          <p:txBody>
            <a:bodyPr/>
            <a:lstStyle/>
            <a:p>
              <a:endParaRPr lang="fr-FR"/>
            </a:p>
          </p:txBody>
        </p:sp>
        <p:sp>
          <p:nvSpPr>
            <p:cNvPr id="480714" name="Freeform 144"/>
            <p:cNvSpPr>
              <a:spLocks/>
            </p:cNvSpPr>
            <p:nvPr/>
          </p:nvSpPr>
          <p:spPr bwMode="auto">
            <a:xfrm>
              <a:off x="496" y="1257"/>
              <a:ext cx="3" cy="8"/>
            </a:xfrm>
            <a:custGeom>
              <a:avLst/>
              <a:gdLst>
                <a:gd name="T0" fmla="*/ 0 w 23"/>
                <a:gd name="T1" fmla="*/ 0 h 46"/>
                <a:gd name="T2" fmla="*/ 0 w 23"/>
                <a:gd name="T3" fmla="*/ 0 h 46"/>
                <a:gd name="T4" fmla="*/ 0 w 23"/>
                <a:gd name="T5" fmla="*/ 0 h 46"/>
                <a:gd name="T6" fmla="*/ 0 w 23"/>
                <a:gd name="T7" fmla="*/ 0 h 46"/>
                <a:gd name="T8" fmla="*/ 0 w 23"/>
                <a:gd name="T9" fmla="*/ 0 h 46"/>
                <a:gd name="T10" fmla="*/ 0 w 23"/>
                <a:gd name="T11" fmla="*/ 0 h 46"/>
                <a:gd name="T12" fmla="*/ 0 w 23"/>
                <a:gd name="T13" fmla="*/ 0 h 46"/>
                <a:gd name="T14" fmla="*/ 0 w 23"/>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46"/>
                <a:gd name="T26" fmla="*/ 23 w 2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46">
                  <a:moveTo>
                    <a:pt x="23" y="0"/>
                  </a:moveTo>
                  <a:lnTo>
                    <a:pt x="18" y="20"/>
                  </a:lnTo>
                  <a:lnTo>
                    <a:pt x="18" y="35"/>
                  </a:lnTo>
                  <a:lnTo>
                    <a:pt x="0" y="46"/>
                  </a:lnTo>
                  <a:lnTo>
                    <a:pt x="4" y="20"/>
                  </a:lnTo>
                  <a:lnTo>
                    <a:pt x="13" y="7"/>
                  </a:lnTo>
                  <a:lnTo>
                    <a:pt x="23" y="0"/>
                  </a:lnTo>
                  <a:close/>
                </a:path>
              </a:pathLst>
            </a:custGeom>
            <a:solidFill>
              <a:srgbClr val="CC6659"/>
            </a:solidFill>
            <a:ln w="9525">
              <a:noFill/>
              <a:round/>
              <a:headEnd/>
              <a:tailEnd/>
            </a:ln>
          </p:spPr>
          <p:txBody>
            <a:bodyPr/>
            <a:lstStyle/>
            <a:p>
              <a:endParaRPr lang="fr-FR"/>
            </a:p>
          </p:txBody>
        </p:sp>
        <p:sp>
          <p:nvSpPr>
            <p:cNvPr id="480715" name="Freeform 145"/>
            <p:cNvSpPr>
              <a:spLocks/>
            </p:cNvSpPr>
            <p:nvPr/>
          </p:nvSpPr>
          <p:spPr bwMode="auto">
            <a:xfrm>
              <a:off x="480" y="1292"/>
              <a:ext cx="20" cy="4"/>
            </a:xfrm>
            <a:custGeom>
              <a:avLst/>
              <a:gdLst>
                <a:gd name="T0" fmla="*/ 0 w 120"/>
                <a:gd name="T1" fmla="*/ 0 h 21"/>
                <a:gd name="T2" fmla="*/ 0 w 120"/>
                <a:gd name="T3" fmla="*/ 0 h 21"/>
                <a:gd name="T4" fmla="*/ 0 w 120"/>
                <a:gd name="T5" fmla="*/ 0 h 21"/>
                <a:gd name="T6" fmla="*/ 1 w 120"/>
                <a:gd name="T7" fmla="*/ 0 h 21"/>
                <a:gd name="T8" fmla="*/ 1 w 120"/>
                <a:gd name="T9" fmla="*/ 0 h 21"/>
                <a:gd name="T10" fmla="*/ 0 w 120"/>
                <a:gd name="T11" fmla="*/ 0 h 21"/>
                <a:gd name="T12" fmla="*/ 0 w 120"/>
                <a:gd name="T13" fmla="*/ 0 h 21"/>
                <a:gd name="T14" fmla="*/ 0 w 120"/>
                <a:gd name="T15" fmla="*/ 0 h 21"/>
                <a:gd name="T16" fmla="*/ 0 w 120"/>
                <a:gd name="T17" fmla="*/ 0 h 21"/>
                <a:gd name="T18" fmla="*/ 0 w 120"/>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
                <a:gd name="T31" fmla="*/ 0 h 21"/>
                <a:gd name="T32" fmla="*/ 120 w 120"/>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 h="21">
                  <a:moveTo>
                    <a:pt x="0" y="14"/>
                  </a:moveTo>
                  <a:lnTo>
                    <a:pt x="32" y="0"/>
                  </a:lnTo>
                  <a:lnTo>
                    <a:pt x="73" y="4"/>
                  </a:lnTo>
                  <a:lnTo>
                    <a:pt x="107" y="7"/>
                  </a:lnTo>
                  <a:lnTo>
                    <a:pt x="120" y="19"/>
                  </a:lnTo>
                  <a:lnTo>
                    <a:pt x="78" y="21"/>
                  </a:lnTo>
                  <a:lnTo>
                    <a:pt x="33" y="12"/>
                  </a:lnTo>
                  <a:lnTo>
                    <a:pt x="8" y="19"/>
                  </a:lnTo>
                  <a:lnTo>
                    <a:pt x="0" y="14"/>
                  </a:lnTo>
                  <a:close/>
                </a:path>
              </a:pathLst>
            </a:custGeom>
            <a:solidFill>
              <a:srgbClr val="CC6659"/>
            </a:solidFill>
            <a:ln w="9525">
              <a:noFill/>
              <a:round/>
              <a:headEnd/>
              <a:tailEnd/>
            </a:ln>
          </p:spPr>
          <p:txBody>
            <a:bodyPr/>
            <a:lstStyle/>
            <a:p>
              <a:endParaRPr lang="fr-FR"/>
            </a:p>
          </p:txBody>
        </p:sp>
        <p:sp>
          <p:nvSpPr>
            <p:cNvPr id="480716" name="Freeform 146"/>
            <p:cNvSpPr>
              <a:spLocks/>
            </p:cNvSpPr>
            <p:nvPr/>
          </p:nvSpPr>
          <p:spPr bwMode="auto">
            <a:xfrm>
              <a:off x="485" y="1298"/>
              <a:ext cx="11" cy="4"/>
            </a:xfrm>
            <a:custGeom>
              <a:avLst/>
              <a:gdLst>
                <a:gd name="T0" fmla="*/ 0 w 64"/>
                <a:gd name="T1" fmla="*/ 0 h 24"/>
                <a:gd name="T2" fmla="*/ 0 w 64"/>
                <a:gd name="T3" fmla="*/ 0 h 24"/>
                <a:gd name="T4" fmla="*/ 0 w 64"/>
                <a:gd name="T5" fmla="*/ 0 h 24"/>
                <a:gd name="T6" fmla="*/ 0 w 64"/>
                <a:gd name="T7" fmla="*/ 0 h 24"/>
                <a:gd name="T8" fmla="*/ 0 w 64"/>
                <a:gd name="T9" fmla="*/ 0 h 24"/>
                <a:gd name="T10" fmla="*/ 0 w 64"/>
                <a:gd name="T11" fmla="*/ 0 h 24"/>
                <a:gd name="T12" fmla="*/ 0 w 64"/>
                <a:gd name="T13" fmla="*/ 0 h 24"/>
                <a:gd name="T14" fmla="*/ 0 w 64"/>
                <a:gd name="T15" fmla="*/ 0 h 24"/>
                <a:gd name="T16" fmla="*/ 0 w 64"/>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24"/>
                <a:gd name="T29" fmla="*/ 64 w 64"/>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24">
                  <a:moveTo>
                    <a:pt x="0" y="4"/>
                  </a:moveTo>
                  <a:lnTo>
                    <a:pt x="26" y="23"/>
                  </a:lnTo>
                  <a:lnTo>
                    <a:pt x="48" y="24"/>
                  </a:lnTo>
                  <a:lnTo>
                    <a:pt x="64" y="17"/>
                  </a:lnTo>
                  <a:lnTo>
                    <a:pt x="59" y="7"/>
                  </a:lnTo>
                  <a:lnTo>
                    <a:pt x="42" y="7"/>
                  </a:lnTo>
                  <a:lnTo>
                    <a:pt x="13" y="0"/>
                  </a:lnTo>
                  <a:lnTo>
                    <a:pt x="0" y="4"/>
                  </a:lnTo>
                  <a:close/>
                </a:path>
              </a:pathLst>
            </a:custGeom>
            <a:solidFill>
              <a:srgbClr val="CC6659"/>
            </a:solidFill>
            <a:ln w="9525">
              <a:noFill/>
              <a:round/>
              <a:headEnd/>
              <a:tailEnd/>
            </a:ln>
          </p:spPr>
          <p:txBody>
            <a:bodyPr/>
            <a:lstStyle/>
            <a:p>
              <a:endParaRPr lang="fr-FR"/>
            </a:p>
          </p:txBody>
        </p:sp>
        <p:sp>
          <p:nvSpPr>
            <p:cNvPr id="480717" name="Freeform 147"/>
            <p:cNvSpPr>
              <a:spLocks/>
            </p:cNvSpPr>
            <p:nvPr/>
          </p:nvSpPr>
          <p:spPr bwMode="auto">
            <a:xfrm>
              <a:off x="474" y="1302"/>
              <a:ext cx="20" cy="10"/>
            </a:xfrm>
            <a:custGeom>
              <a:avLst/>
              <a:gdLst>
                <a:gd name="T0" fmla="*/ 1 w 116"/>
                <a:gd name="T1" fmla="*/ 0 h 62"/>
                <a:gd name="T2" fmla="*/ 0 w 116"/>
                <a:gd name="T3" fmla="*/ 0 h 62"/>
                <a:gd name="T4" fmla="*/ 0 w 116"/>
                <a:gd name="T5" fmla="*/ 0 h 62"/>
                <a:gd name="T6" fmla="*/ 0 w 116"/>
                <a:gd name="T7" fmla="*/ 0 h 62"/>
                <a:gd name="T8" fmla="*/ 0 w 116"/>
                <a:gd name="T9" fmla="*/ 0 h 62"/>
                <a:gd name="T10" fmla="*/ 0 w 116"/>
                <a:gd name="T11" fmla="*/ 0 h 62"/>
                <a:gd name="T12" fmla="*/ 0 w 116"/>
                <a:gd name="T13" fmla="*/ 0 h 62"/>
                <a:gd name="T14" fmla="*/ 0 w 116"/>
                <a:gd name="T15" fmla="*/ 0 h 62"/>
                <a:gd name="T16" fmla="*/ 1 w 116"/>
                <a:gd name="T17" fmla="*/ 0 h 62"/>
                <a:gd name="T18" fmla="*/ 1 w 116"/>
                <a:gd name="T19" fmla="*/ 0 h 62"/>
                <a:gd name="T20" fmla="*/ 1 w 116"/>
                <a:gd name="T21" fmla="*/ 0 h 62"/>
                <a:gd name="T22" fmla="*/ 1 w 116"/>
                <a:gd name="T23" fmla="*/ 0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6"/>
                <a:gd name="T37" fmla="*/ 0 h 62"/>
                <a:gd name="T38" fmla="*/ 116 w 116"/>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6" h="62">
                  <a:moveTo>
                    <a:pt x="105" y="40"/>
                  </a:moveTo>
                  <a:lnTo>
                    <a:pt x="72" y="33"/>
                  </a:lnTo>
                  <a:lnTo>
                    <a:pt x="52" y="30"/>
                  </a:lnTo>
                  <a:lnTo>
                    <a:pt x="22" y="1"/>
                  </a:lnTo>
                  <a:lnTo>
                    <a:pt x="0" y="0"/>
                  </a:lnTo>
                  <a:lnTo>
                    <a:pt x="1" y="12"/>
                  </a:lnTo>
                  <a:lnTo>
                    <a:pt x="41" y="56"/>
                  </a:lnTo>
                  <a:lnTo>
                    <a:pt x="64" y="62"/>
                  </a:lnTo>
                  <a:lnTo>
                    <a:pt x="105" y="62"/>
                  </a:lnTo>
                  <a:lnTo>
                    <a:pt x="116" y="53"/>
                  </a:lnTo>
                  <a:lnTo>
                    <a:pt x="105" y="40"/>
                  </a:lnTo>
                  <a:close/>
                </a:path>
              </a:pathLst>
            </a:custGeom>
            <a:solidFill>
              <a:srgbClr val="CC6659"/>
            </a:solidFill>
            <a:ln w="9525">
              <a:noFill/>
              <a:round/>
              <a:headEnd/>
              <a:tailEnd/>
            </a:ln>
          </p:spPr>
          <p:txBody>
            <a:bodyPr/>
            <a:lstStyle/>
            <a:p>
              <a:endParaRPr lang="fr-FR"/>
            </a:p>
          </p:txBody>
        </p:sp>
        <p:sp>
          <p:nvSpPr>
            <p:cNvPr id="480718" name="Freeform 148"/>
            <p:cNvSpPr>
              <a:spLocks/>
            </p:cNvSpPr>
            <p:nvPr/>
          </p:nvSpPr>
          <p:spPr bwMode="auto">
            <a:xfrm>
              <a:off x="501" y="1288"/>
              <a:ext cx="5" cy="8"/>
            </a:xfrm>
            <a:custGeom>
              <a:avLst/>
              <a:gdLst>
                <a:gd name="T0" fmla="*/ 0 w 30"/>
                <a:gd name="T1" fmla="*/ 0 h 43"/>
                <a:gd name="T2" fmla="*/ 0 w 30"/>
                <a:gd name="T3" fmla="*/ 0 h 43"/>
                <a:gd name="T4" fmla="*/ 0 w 30"/>
                <a:gd name="T5" fmla="*/ 0 h 43"/>
                <a:gd name="T6" fmla="*/ 0 w 30"/>
                <a:gd name="T7" fmla="*/ 0 h 43"/>
                <a:gd name="T8" fmla="*/ 0 w 30"/>
                <a:gd name="T9" fmla="*/ 0 h 43"/>
                <a:gd name="T10" fmla="*/ 0 w 30"/>
                <a:gd name="T11" fmla="*/ 0 h 43"/>
                <a:gd name="T12" fmla="*/ 0 w 30"/>
                <a:gd name="T13" fmla="*/ 0 h 43"/>
                <a:gd name="T14" fmla="*/ 0 60000 65536"/>
                <a:gd name="T15" fmla="*/ 0 60000 65536"/>
                <a:gd name="T16" fmla="*/ 0 60000 65536"/>
                <a:gd name="T17" fmla="*/ 0 60000 65536"/>
                <a:gd name="T18" fmla="*/ 0 60000 65536"/>
                <a:gd name="T19" fmla="*/ 0 60000 65536"/>
                <a:gd name="T20" fmla="*/ 0 60000 65536"/>
                <a:gd name="T21" fmla="*/ 0 w 30"/>
                <a:gd name="T22" fmla="*/ 0 h 43"/>
                <a:gd name="T23" fmla="*/ 30 w 30"/>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43">
                  <a:moveTo>
                    <a:pt x="14" y="1"/>
                  </a:moveTo>
                  <a:lnTo>
                    <a:pt x="0" y="13"/>
                  </a:lnTo>
                  <a:lnTo>
                    <a:pt x="10" y="43"/>
                  </a:lnTo>
                  <a:lnTo>
                    <a:pt x="22" y="43"/>
                  </a:lnTo>
                  <a:lnTo>
                    <a:pt x="30" y="0"/>
                  </a:lnTo>
                  <a:lnTo>
                    <a:pt x="14" y="1"/>
                  </a:lnTo>
                  <a:close/>
                </a:path>
              </a:pathLst>
            </a:custGeom>
            <a:solidFill>
              <a:srgbClr val="CC6659"/>
            </a:solidFill>
            <a:ln w="9525">
              <a:noFill/>
              <a:round/>
              <a:headEnd/>
              <a:tailEnd/>
            </a:ln>
          </p:spPr>
          <p:txBody>
            <a:bodyPr/>
            <a:lstStyle/>
            <a:p>
              <a:endParaRPr lang="fr-FR"/>
            </a:p>
          </p:txBody>
        </p:sp>
        <p:sp>
          <p:nvSpPr>
            <p:cNvPr id="480719" name="Freeform 149"/>
            <p:cNvSpPr>
              <a:spLocks/>
            </p:cNvSpPr>
            <p:nvPr/>
          </p:nvSpPr>
          <p:spPr bwMode="auto">
            <a:xfrm>
              <a:off x="463" y="1242"/>
              <a:ext cx="21" cy="24"/>
            </a:xfrm>
            <a:custGeom>
              <a:avLst/>
              <a:gdLst>
                <a:gd name="T0" fmla="*/ 1 w 124"/>
                <a:gd name="T1" fmla="*/ 0 h 142"/>
                <a:gd name="T2" fmla="*/ 1 w 124"/>
                <a:gd name="T3" fmla="*/ 0 h 142"/>
                <a:gd name="T4" fmla="*/ 0 w 124"/>
                <a:gd name="T5" fmla="*/ 0 h 142"/>
                <a:gd name="T6" fmla="*/ 1 w 124"/>
                <a:gd name="T7" fmla="*/ 0 h 142"/>
                <a:gd name="T8" fmla="*/ 1 w 124"/>
                <a:gd name="T9" fmla="*/ 0 h 142"/>
                <a:gd name="T10" fmla="*/ 0 w 124"/>
                <a:gd name="T11" fmla="*/ 1 h 142"/>
                <a:gd name="T12" fmla="*/ 0 w 124"/>
                <a:gd name="T13" fmla="*/ 1 h 142"/>
                <a:gd name="T14" fmla="*/ 0 w 124"/>
                <a:gd name="T15" fmla="*/ 1 h 142"/>
                <a:gd name="T16" fmla="*/ 0 w 124"/>
                <a:gd name="T17" fmla="*/ 1 h 142"/>
                <a:gd name="T18" fmla="*/ 0 w 124"/>
                <a:gd name="T19" fmla="*/ 0 h 142"/>
                <a:gd name="T20" fmla="*/ 0 w 124"/>
                <a:gd name="T21" fmla="*/ 0 h 142"/>
                <a:gd name="T22" fmla="*/ 0 w 124"/>
                <a:gd name="T23" fmla="*/ 0 h 142"/>
                <a:gd name="T24" fmla="*/ 1 w 124"/>
                <a:gd name="T25" fmla="*/ 0 h 142"/>
                <a:gd name="T26" fmla="*/ 1 w 124"/>
                <a:gd name="T27" fmla="*/ 0 h 1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4"/>
                <a:gd name="T43" fmla="*/ 0 h 142"/>
                <a:gd name="T44" fmla="*/ 124 w 124"/>
                <a:gd name="T45" fmla="*/ 142 h 14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4" h="142">
                  <a:moveTo>
                    <a:pt x="118" y="0"/>
                  </a:moveTo>
                  <a:lnTo>
                    <a:pt x="89" y="18"/>
                  </a:lnTo>
                  <a:lnTo>
                    <a:pt x="68" y="47"/>
                  </a:lnTo>
                  <a:lnTo>
                    <a:pt x="109" y="66"/>
                  </a:lnTo>
                  <a:lnTo>
                    <a:pt x="124" y="84"/>
                  </a:lnTo>
                  <a:lnTo>
                    <a:pt x="70" y="90"/>
                  </a:lnTo>
                  <a:lnTo>
                    <a:pt x="25" y="124"/>
                  </a:lnTo>
                  <a:lnTo>
                    <a:pt x="0" y="142"/>
                  </a:lnTo>
                  <a:lnTo>
                    <a:pt x="18" y="109"/>
                  </a:lnTo>
                  <a:lnTo>
                    <a:pt x="22" y="64"/>
                  </a:lnTo>
                  <a:lnTo>
                    <a:pt x="42" y="32"/>
                  </a:lnTo>
                  <a:lnTo>
                    <a:pt x="76" y="11"/>
                  </a:lnTo>
                  <a:lnTo>
                    <a:pt x="118" y="0"/>
                  </a:lnTo>
                  <a:close/>
                </a:path>
              </a:pathLst>
            </a:custGeom>
            <a:solidFill>
              <a:srgbClr val="CC6659"/>
            </a:solidFill>
            <a:ln w="9525">
              <a:noFill/>
              <a:round/>
              <a:headEnd/>
              <a:tailEnd/>
            </a:ln>
          </p:spPr>
          <p:txBody>
            <a:bodyPr/>
            <a:lstStyle/>
            <a:p>
              <a:endParaRPr lang="fr-FR"/>
            </a:p>
          </p:txBody>
        </p:sp>
        <p:sp>
          <p:nvSpPr>
            <p:cNvPr id="480720" name="Freeform 150"/>
            <p:cNvSpPr>
              <a:spLocks/>
            </p:cNvSpPr>
            <p:nvPr/>
          </p:nvSpPr>
          <p:spPr bwMode="auto">
            <a:xfrm>
              <a:off x="446" y="1274"/>
              <a:ext cx="4" cy="5"/>
            </a:xfrm>
            <a:custGeom>
              <a:avLst/>
              <a:gdLst>
                <a:gd name="T0" fmla="*/ 0 w 26"/>
                <a:gd name="T1" fmla="*/ 0 h 32"/>
                <a:gd name="T2" fmla="*/ 0 w 26"/>
                <a:gd name="T3" fmla="*/ 0 h 32"/>
                <a:gd name="T4" fmla="*/ 0 w 26"/>
                <a:gd name="T5" fmla="*/ 0 h 32"/>
                <a:gd name="T6" fmla="*/ 0 w 26"/>
                <a:gd name="T7" fmla="*/ 0 h 32"/>
                <a:gd name="T8" fmla="*/ 0 w 26"/>
                <a:gd name="T9" fmla="*/ 0 h 32"/>
                <a:gd name="T10" fmla="*/ 0 60000 65536"/>
                <a:gd name="T11" fmla="*/ 0 60000 65536"/>
                <a:gd name="T12" fmla="*/ 0 60000 65536"/>
                <a:gd name="T13" fmla="*/ 0 60000 65536"/>
                <a:gd name="T14" fmla="*/ 0 60000 65536"/>
                <a:gd name="T15" fmla="*/ 0 w 26"/>
                <a:gd name="T16" fmla="*/ 0 h 32"/>
                <a:gd name="T17" fmla="*/ 26 w 26"/>
                <a:gd name="T18" fmla="*/ 32 h 32"/>
              </a:gdLst>
              <a:ahLst/>
              <a:cxnLst>
                <a:cxn ang="T10">
                  <a:pos x="T0" y="T1"/>
                </a:cxn>
                <a:cxn ang="T11">
                  <a:pos x="T2" y="T3"/>
                </a:cxn>
                <a:cxn ang="T12">
                  <a:pos x="T4" y="T5"/>
                </a:cxn>
                <a:cxn ang="T13">
                  <a:pos x="T6" y="T7"/>
                </a:cxn>
                <a:cxn ang="T14">
                  <a:pos x="T8" y="T9"/>
                </a:cxn>
              </a:cxnLst>
              <a:rect l="T15" t="T16" r="T17" b="T18"/>
              <a:pathLst>
                <a:path w="26" h="32">
                  <a:moveTo>
                    <a:pt x="25" y="0"/>
                  </a:moveTo>
                  <a:lnTo>
                    <a:pt x="0" y="13"/>
                  </a:lnTo>
                  <a:lnTo>
                    <a:pt x="26" y="32"/>
                  </a:lnTo>
                  <a:lnTo>
                    <a:pt x="25" y="0"/>
                  </a:lnTo>
                  <a:close/>
                </a:path>
              </a:pathLst>
            </a:custGeom>
            <a:solidFill>
              <a:srgbClr val="CC6659"/>
            </a:solidFill>
            <a:ln w="9525">
              <a:noFill/>
              <a:round/>
              <a:headEnd/>
              <a:tailEnd/>
            </a:ln>
          </p:spPr>
          <p:txBody>
            <a:bodyPr/>
            <a:lstStyle/>
            <a:p>
              <a:endParaRPr lang="fr-FR"/>
            </a:p>
          </p:txBody>
        </p:sp>
        <p:sp>
          <p:nvSpPr>
            <p:cNvPr id="480721" name="Freeform 151"/>
            <p:cNvSpPr>
              <a:spLocks/>
            </p:cNvSpPr>
            <p:nvPr/>
          </p:nvSpPr>
          <p:spPr bwMode="auto">
            <a:xfrm>
              <a:off x="593" y="1275"/>
              <a:ext cx="11" cy="12"/>
            </a:xfrm>
            <a:custGeom>
              <a:avLst/>
              <a:gdLst>
                <a:gd name="T0" fmla="*/ 0 w 63"/>
                <a:gd name="T1" fmla="*/ 0 h 71"/>
                <a:gd name="T2" fmla="*/ 0 w 63"/>
                <a:gd name="T3" fmla="*/ 0 h 71"/>
                <a:gd name="T4" fmla="*/ 0 w 63"/>
                <a:gd name="T5" fmla="*/ 0 h 71"/>
                <a:gd name="T6" fmla="*/ 0 w 63"/>
                <a:gd name="T7" fmla="*/ 0 h 71"/>
                <a:gd name="T8" fmla="*/ 0 w 63"/>
                <a:gd name="T9" fmla="*/ 0 h 71"/>
                <a:gd name="T10" fmla="*/ 0 w 63"/>
                <a:gd name="T11" fmla="*/ 0 h 71"/>
                <a:gd name="T12" fmla="*/ 0 w 63"/>
                <a:gd name="T13" fmla="*/ 0 h 71"/>
                <a:gd name="T14" fmla="*/ 0 w 63"/>
                <a:gd name="T15" fmla="*/ 0 h 71"/>
                <a:gd name="T16" fmla="*/ 0 w 63"/>
                <a:gd name="T17" fmla="*/ 0 h 71"/>
                <a:gd name="T18" fmla="*/ 0 w 63"/>
                <a:gd name="T19" fmla="*/ 0 h 71"/>
                <a:gd name="T20" fmla="*/ 0 w 63"/>
                <a:gd name="T21" fmla="*/ 0 h 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3"/>
                <a:gd name="T34" fmla="*/ 0 h 71"/>
                <a:gd name="T35" fmla="*/ 63 w 63"/>
                <a:gd name="T36" fmla="*/ 71 h 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3" h="71">
                  <a:moveTo>
                    <a:pt x="27" y="0"/>
                  </a:moveTo>
                  <a:lnTo>
                    <a:pt x="10" y="1"/>
                  </a:lnTo>
                  <a:lnTo>
                    <a:pt x="0" y="49"/>
                  </a:lnTo>
                  <a:lnTo>
                    <a:pt x="23" y="71"/>
                  </a:lnTo>
                  <a:lnTo>
                    <a:pt x="30" y="71"/>
                  </a:lnTo>
                  <a:lnTo>
                    <a:pt x="47" y="66"/>
                  </a:lnTo>
                  <a:lnTo>
                    <a:pt x="59" y="71"/>
                  </a:lnTo>
                  <a:lnTo>
                    <a:pt x="63" y="63"/>
                  </a:lnTo>
                  <a:lnTo>
                    <a:pt x="40" y="49"/>
                  </a:lnTo>
                  <a:lnTo>
                    <a:pt x="27" y="0"/>
                  </a:lnTo>
                  <a:close/>
                </a:path>
              </a:pathLst>
            </a:custGeom>
            <a:solidFill>
              <a:srgbClr val="FF8C7F"/>
            </a:solidFill>
            <a:ln w="9525">
              <a:noFill/>
              <a:round/>
              <a:headEnd/>
              <a:tailEnd/>
            </a:ln>
          </p:spPr>
          <p:txBody>
            <a:bodyPr/>
            <a:lstStyle/>
            <a:p>
              <a:endParaRPr lang="fr-FR"/>
            </a:p>
          </p:txBody>
        </p:sp>
        <p:sp>
          <p:nvSpPr>
            <p:cNvPr id="480722" name="Freeform 152"/>
            <p:cNvSpPr>
              <a:spLocks/>
            </p:cNvSpPr>
            <p:nvPr/>
          </p:nvSpPr>
          <p:spPr bwMode="auto">
            <a:xfrm>
              <a:off x="587" y="1283"/>
              <a:ext cx="5" cy="5"/>
            </a:xfrm>
            <a:custGeom>
              <a:avLst/>
              <a:gdLst>
                <a:gd name="T0" fmla="*/ 0 w 28"/>
                <a:gd name="T1" fmla="*/ 0 h 26"/>
                <a:gd name="T2" fmla="*/ 0 w 28"/>
                <a:gd name="T3" fmla="*/ 0 h 26"/>
                <a:gd name="T4" fmla="*/ 0 w 28"/>
                <a:gd name="T5" fmla="*/ 0 h 26"/>
                <a:gd name="T6" fmla="*/ 0 w 28"/>
                <a:gd name="T7" fmla="*/ 0 h 26"/>
                <a:gd name="T8" fmla="*/ 0 w 28"/>
                <a:gd name="T9" fmla="*/ 0 h 26"/>
                <a:gd name="T10" fmla="*/ 0 w 28"/>
                <a:gd name="T11" fmla="*/ 0 h 26"/>
                <a:gd name="T12" fmla="*/ 0 w 28"/>
                <a:gd name="T13" fmla="*/ 0 h 26"/>
                <a:gd name="T14" fmla="*/ 0 60000 65536"/>
                <a:gd name="T15" fmla="*/ 0 60000 65536"/>
                <a:gd name="T16" fmla="*/ 0 60000 65536"/>
                <a:gd name="T17" fmla="*/ 0 60000 65536"/>
                <a:gd name="T18" fmla="*/ 0 60000 65536"/>
                <a:gd name="T19" fmla="*/ 0 60000 65536"/>
                <a:gd name="T20" fmla="*/ 0 60000 65536"/>
                <a:gd name="T21" fmla="*/ 0 w 28"/>
                <a:gd name="T22" fmla="*/ 0 h 26"/>
                <a:gd name="T23" fmla="*/ 28 w 28"/>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26">
                  <a:moveTo>
                    <a:pt x="17" y="0"/>
                  </a:moveTo>
                  <a:lnTo>
                    <a:pt x="2" y="15"/>
                  </a:lnTo>
                  <a:lnTo>
                    <a:pt x="0" y="26"/>
                  </a:lnTo>
                  <a:lnTo>
                    <a:pt x="19" y="20"/>
                  </a:lnTo>
                  <a:lnTo>
                    <a:pt x="28" y="12"/>
                  </a:lnTo>
                  <a:lnTo>
                    <a:pt x="17" y="0"/>
                  </a:lnTo>
                  <a:close/>
                </a:path>
              </a:pathLst>
            </a:custGeom>
            <a:solidFill>
              <a:srgbClr val="FF8C7F"/>
            </a:solidFill>
            <a:ln w="9525">
              <a:noFill/>
              <a:round/>
              <a:headEnd/>
              <a:tailEnd/>
            </a:ln>
          </p:spPr>
          <p:txBody>
            <a:bodyPr/>
            <a:lstStyle/>
            <a:p>
              <a:endParaRPr lang="fr-FR"/>
            </a:p>
          </p:txBody>
        </p:sp>
        <p:sp>
          <p:nvSpPr>
            <p:cNvPr id="480723" name="Freeform 153"/>
            <p:cNvSpPr>
              <a:spLocks/>
            </p:cNvSpPr>
            <p:nvPr/>
          </p:nvSpPr>
          <p:spPr bwMode="auto">
            <a:xfrm>
              <a:off x="607" y="1283"/>
              <a:ext cx="10" cy="8"/>
            </a:xfrm>
            <a:custGeom>
              <a:avLst/>
              <a:gdLst>
                <a:gd name="T0" fmla="*/ 0 w 65"/>
                <a:gd name="T1" fmla="*/ 0 h 49"/>
                <a:gd name="T2" fmla="*/ 0 w 65"/>
                <a:gd name="T3" fmla="*/ 0 h 49"/>
                <a:gd name="T4" fmla="*/ 0 w 65"/>
                <a:gd name="T5" fmla="*/ 0 h 49"/>
                <a:gd name="T6" fmla="*/ 0 w 65"/>
                <a:gd name="T7" fmla="*/ 0 h 49"/>
                <a:gd name="T8" fmla="*/ 0 w 65"/>
                <a:gd name="T9" fmla="*/ 0 h 49"/>
                <a:gd name="T10" fmla="*/ 0 w 65"/>
                <a:gd name="T11" fmla="*/ 0 h 49"/>
                <a:gd name="T12" fmla="*/ 0 w 65"/>
                <a:gd name="T13" fmla="*/ 0 h 49"/>
                <a:gd name="T14" fmla="*/ 0 w 65"/>
                <a:gd name="T15" fmla="*/ 0 h 49"/>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49"/>
                <a:gd name="T26" fmla="*/ 65 w 65"/>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49">
                  <a:moveTo>
                    <a:pt x="8" y="0"/>
                  </a:moveTo>
                  <a:lnTo>
                    <a:pt x="0" y="15"/>
                  </a:lnTo>
                  <a:lnTo>
                    <a:pt x="41" y="49"/>
                  </a:lnTo>
                  <a:lnTo>
                    <a:pt x="65" y="35"/>
                  </a:lnTo>
                  <a:lnTo>
                    <a:pt x="62" y="14"/>
                  </a:lnTo>
                  <a:lnTo>
                    <a:pt x="34" y="9"/>
                  </a:lnTo>
                  <a:lnTo>
                    <a:pt x="8" y="0"/>
                  </a:lnTo>
                  <a:close/>
                </a:path>
              </a:pathLst>
            </a:custGeom>
            <a:solidFill>
              <a:srgbClr val="FF8C7F"/>
            </a:solidFill>
            <a:ln w="9525">
              <a:noFill/>
              <a:round/>
              <a:headEnd/>
              <a:tailEnd/>
            </a:ln>
          </p:spPr>
          <p:txBody>
            <a:bodyPr/>
            <a:lstStyle/>
            <a:p>
              <a:endParaRPr lang="fr-FR"/>
            </a:p>
          </p:txBody>
        </p:sp>
        <p:sp>
          <p:nvSpPr>
            <p:cNvPr id="480724" name="Freeform 154"/>
            <p:cNvSpPr>
              <a:spLocks/>
            </p:cNvSpPr>
            <p:nvPr/>
          </p:nvSpPr>
          <p:spPr bwMode="auto">
            <a:xfrm>
              <a:off x="574" y="1281"/>
              <a:ext cx="13" cy="8"/>
            </a:xfrm>
            <a:custGeom>
              <a:avLst/>
              <a:gdLst>
                <a:gd name="T0" fmla="*/ 0 w 80"/>
                <a:gd name="T1" fmla="*/ 0 h 46"/>
                <a:gd name="T2" fmla="*/ 0 w 80"/>
                <a:gd name="T3" fmla="*/ 0 h 46"/>
                <a:gd name="T4" fmla="*/ 0 w 80"/>
                <a:gd name="T5" fmla="*/ 0 h 46"/>
                <a:gd name="T6" fmla="*/ 0 w 80"/>
                <a:gd name="T7" fmla="*/ 0 h 46"/>
                <a:gd name="T8" fmla="*/ 0 w 80"/>
                <a:gd name="T9" fmla="*/ 0 h 46"/>
                <a:gd name="T10" fmla="*/ 0 w 80"/>
                <a:gd name="T11" fmla="*/ 0 h 46"/>
                <a:gd name="T12" fmla="*/ 0 w 80"/>
                <a:gd name="T13" fmla="*/ 0 h 46"/>
                <a:gd name="T14" fmla="*/ 0 w 80"/>
                <a:gd name="T15" fmla="*/ 0 h 46"/>
                <a:gd name="T16" fmla="*/ 0 w 80"/>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0"/>
                <a:gd name="T28" fmla="*/ 0 h 46"/>
                <a:gd name="T29" fmla="*/ 80 w 80"/>
                <a:gd name="T30" fmla="*/ 46 h 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0" h="46">
                  <a:moveTo>
                    <a:pt x="77" y="0"/>
                  </a:moveTo>
                  <a:lnTo>
                    <a:pt x="57" y="5"/>
                  </a:lnTo>
                  <a:lnTo>
                    <a:pt x="15" y="5"/>
                  </a:lnTo>
                  <a:lnTo>
                    <a:pt x="0" y="28"/>
                  </a:lnTo>
                  <a:lnTo>
                    <a:pt x="9" y="46"/>
                  </a:lnTo>
                  <a:lnTo>
                    <a:pt x="56" y="32"/>
                  </a:lnTo>
                  <a:lnTo>
                    <a:pt x="80" y="12"/>
                  </a:lnTo>
                  <a:lnTo>
                    <a:pt x="77" y="0"/>
                  </a:lnTo>
                  <a:close/>
                </a:path>
              </a:pathLst>
            </a:custGeom>
            <a:solidFill>
              <a:srgbClr val="FF8C7F"/>
            </a:solidFill>
            <a:ln w="9525">
              <a:noFill/>
              <a:round/>
              <a:headEnd/>
              <a:tailEnd/>
            </a:ln>
          </p:spPr>
          <p:txBody>
            <a:bodyPr/>
            <a:lstStyle/>
            <a:p>
              <a:endParaRPr lang="fr-FR"/>
            </a:p>
          </p:txBody>
        </p:sp>
        <p:sp>
          <p:nvSpPr>
            <p:cNvPr id="480725" name="Freeform 155"/>
            <p:cNvSpPr>
              <a:spLocks/>
            </p:cNvSpPr>
            <p:nvPr/>
          </p:nvSpPr>
          <p:spPr bwMode="auto">
            <a:xfrm>
              <a:off x="584" y="1291"/>
              <a:ext cx="24" cy="9"/>
            </a:xfrm>
            <a:custGeom>
              <a:avLst/>
              <a:gdLst>
                <a:gd name="T0" fmla="*/ 0 w 147"/>
                <a:gd name="T1" fmla="*/ 0 h 54"/>
                <a:gd name="T2" fmla="*/ 0 w 147"/>
                <a:gd name="T3" fmla="*/ 0 h 54"/>
                <a:gd name="T4" fmla="*/ 0 w 147"/>
                <a:gd name="T5" fmla="*/ 0 h 54"/>
                <a:gd name="T6" fmla="*/ 0 w 147"/>
                <a:gd name="T7" fmla="*/ 0 h 54"/>
                <a:gd name="T8" fmla="*/ 0 w 147"/>
                <a:gd name="T9" fmla="*/ 0 h 54"/>
                <a:gd name="T10" fmla="*/ 1 w 147"/>
                <a:gd name="T11" fmla="*/ 0 h 54"/>
                <a:gd name="T12" fmla="*/ 1 w 147"/>
                <a:gd name="T13" fmla="*/ 0 h 54"/>
                <a:gd name="T14" fmla="*/ 1 w 147"/>
                <a:gd name="T15" fmla="*/ 0 h 54"/>
                <a:gd name="T16" fmla="*/ 0 w 147"/>
                <a:gd name="T17" fmla="*/ 0 h 54"/>
                <a:gd name="T18" fmla="*/ 0 w 147"/>
                <a:gd name="T19" fmla="*/ 0 h 54"/>
                <a:gd name="T20" fmla="*/ 0 w 147"/>
                <a:gd name="T21" fmla="*/ 0 h 54"/>
                <a:gd name="T22" fmla="*/ 0 w 147"/>
                <a:gd name="T23" fmla="*/ 0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7"/>
                <a:gd name="T37" fmla="*/ 0 h 54"/>
                <a:gd name="T38" fmla="*/ 147 w 147"/>
                <a:gd name="T39" fmla="*/ 54 h 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7" h="54">
                  <a:moveTo>
                    <a:pt x="16" y="0"/>
                  </a:moveTo>
                  <a:lnTo>
                    <a:pt x="0" y="28"/>
                  </a:lnTo>
                  <a:lnTo>
                    <a:pt x="12" y="41"/>
                  </a:lnTo>
                  <a:lnTo>
                    <a:pt x="39" y="31"/>
                  </a:lnTo>
                  <a:lnTo>
                    <a:pt x="90" y="30"/>
                  </a:lnTo>
                  <a:lnTo>
                    <a:pt x="142" y="54"/>
                  </a:lnTo>
                  <a:lnTo>
                    <a:pt x="147" y="37"/>
                  </a:lnTo>
                  <a:lnTo>
                    <a:pt x="134" y="13"/>
                  </a:lnTo>
                  <a:lnTo>
                    <a:pt x="69" y="25"/>
                  </a:lnTo>
                  <a:lnTo>
                    <a:pt x="44" y="19"/>
                  </a:lnTo>
                  <a:lnTo>
                    <a:pt x="16" y="0"/>
                  </a:lnTo>
                  <a:close/>
                </a:path>
              </a:pathLst>
            </a:custGeom>
            <a:solidFill>
              <a:srgbClr val="FF8C7F"/>
            </a:solidFill>
            <a:ln w="9525">
              <a:noFill/>
              <a:round/>
              <a:headEnd/>
              <a:tailEnd/>
            </a:ln>
          </p:spPr>
          <p:txBody>
            <a:bodyPr/>
            <a:lstStyle/>
            <a:p>
              <a:endParaRPr lang="fr-FR"/>
            </a:p>
          </p:txBody>
        </p:sp>
        <p:sp>
          <p:nvSpPr>
            <p:cNvPr id="480726" name="Freeform 156"/>
            <p:cNvSpPr>
              <a:spLocks/>
            </p:cNvSpPr>
            <p:nvPr/>
          </p:nvSpPr>
          <p:spPr bwMode="auto">
            <a:xfrm>
              <a:off x="586" y="1302"/>
              <a:ext cx="16" cy="5"/>
            </a:xfrm>
            <a:custGeom>
              <a:avLst/>
              <a:gdLst>
                <a:gd name="T0" fmla="*/ 0 w 98"/>
                <a:gd name="T1" fmla="*/ 0 h 26"/>
                <a:gd name="T2" fmla="*/ 0 w 98"/>
                <a:gd name="T3" fmla="*/ 0 h 26"/>
                <a:gd name="T4" fmla="*/ 0 w 98"/>
                <a:gd name="T5" fmla="*/ 0 h 26"/>
                <a:gd name="T6" fmla="*/ 0 w 98"/>
                <a:gd name="T7" fmla="*/ 0 h 26"/>
                <a:gd name="T8" fmla="*/ 0 w 98"/>
                <a:gd name="T9" fmla="*/ 0 h 26"/>
                <a:gd name="T10" fmla="*/ 0 w 98"/>
                <a:gd name="T11" fmla="*/ 0 h 26"/>
                <a:gd name="T12" fmla="*/ 0 60000 65536"/>
                <a:gd name="T13" fmla="*/ 0 60000 65536"/>
                <a:gd name="T14" fmla="*/ 0 60000 65536"/>
                <a:gd name="T15" fmla="*/ 0 60000 65536"/>
                <a:gd name="T16" fmla="*/ 0 60000 65536"/>
                <a:gd name="T17" fmla="*/ 0 60000 65536"/>
                <a:gd name="T18" fmla="*/ 0 w 98"/>
                <a:gd name="T19" fmla="*/ 0 h 26"/>
                <a:gd name="T20" fmla="*/ 98 w 98"/>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98" h="26">
                  <a:moveTo>
                    <a:pt x="0" y="0"/>
                  </a:moveTo>
                  <a:lnTo>
                    <a:pt x="98" y="8"/>
                  </a:lnTo>
                  <a:lnTo>
                    <a:pt x="54" y="26"/>
                  </a:lnTo>
                  <a:lnTo>
                    <a:pt x="24" y="18"/>
                  </a:lnTo>
                  <a:lnTo>
                    <a:pt x="0" y="0"/>
                  </a:lnTo>
                  <a:close/>
                </a:path>
              </a:pathLst>
            </a:custGeom>
            <a:solidFill>
              <a:srgbClr val="FF8C7F"/>
            </a:solidFill>
            <a:ln w="9525">
              <a:noFill/>
              <a:round/>
              <a:headEnd/>
              <a:tailEnd/>
            </a:ln>
          </p:spPr>
          <p:txBody>
            <a:bodyPr/>
            <a:lstStyle/>
            <a:p>
              <a:endParaRPr lang="fr-FR"/>
            </a:p>
          </p:txBody>
        </p:sp>
        <p:sp>
          <p:nvSpPr>
            <p:cNvPr id="480727" name="Freeform 157"/>
            <p:cNvSpPr>
              <a:spLocks/>
            </p:cNvSpPr>
            <p:nvPr/>
          </p:nvSpPr>
          <p:spPr bwMode="auto">
            <a:xfrm>
              <a:off x="577" y="1304"/>
              <a:ext cx="23" cy="12"/>
            </a:xfrm>
            <a:custGeom>
              <a:avLst/>
              <a:gdLst>
                <a:gd name="T0" fmla="*/ 0 w 138"/>
                <a:gd name="T1" fmla="*/ 0 h 75"/>
                <a:gd name="T2" fmla="*/ 0 w 138"/>
                <a:gd name="T3" fmla="*/ 0 h 75"/>
                <a:gd name="T4" fmla="*/ 0 w 138"/>
                <a:gd name="T5" fmla="*/ 0 h 75"/>
                <a:gd name="T6" fmla="*/ 1 w 138"/>
                <a:gd name="T7" fmla="*/ 0 h 75"/>
                <a:gd name="T8" fmla="*/ 1 w 138"/>
                <a:gd name="T9" fmla="*/ 0 h 75"/>
                <a:gd name="T10" fmla="*/ 0 w 138"/>
                <a:gd name="T11" fmla="*/ 0 h 75"/>
                <a:gd name="T12" fmla="*/ 0 w 138"/>
                <a:gd name="T13" fmla="*/ 0 h 75"/>
                <a:gd name="T14" fmla="*/ 0 w 138"/>
                <a:gd name="T15" fmla="*/ 0 h 75"/>
                <a:gd name="T16" fmla="*/ 0 w 138"/>
                <a:gd name="T17" fmla="*/ 0 h 75"/>
                <a:gd name="T18" fmla="*/ 0 w 138"/>
                <a:gd name="T19" fmla="*/ 0 h 75"/>
                <a:gd name="T20" fmla="*/ 0 w 138"/>
                <a:gd name="T21" fmla="*/ 0 h 75"/>
                <a:gd name="T22" fmla="*/ 0 w 138"/>
                <a:gd name="T23" fmla="*/ 0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75"/>
                <a:gd name="T38" fmla="*/ 138 w 138"/>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75">
                  <a:moveTo>
                    <a:pt x="35" y="15"/>
                  </a:moveTo>
                  <a:lnTo>
                    <a:pt x="68" y="45"/>
                  </a:lnTo>
                  <a:lnTo>
                    <a:pt x="117" y="65"/>
                  </a:lnTo>
                  <a:lnTo>
                    <a:pt x="138" y="62"/>
                  </a:lnTo>
                  <a:lnTo>
                    <a:pt x="137" y="75"/>
                  </a:lnTo>
                  <a:lnTo>
                    <a:pt x="76" y="75"/>
                  </a:lnTo>
                  <a:lnTo>
                    <a:pt x="17" y="47"/>
                  </a:lnTo>
                  <a:lnTo>
                    <a:pt x="7" y="67"/>
                  </a:lnTo>
                  <a:lnTo>
                    <a:pt x="0" y="42"/>
                  </a:lnTo>
                  <a:lnTo>
                    <a:pt x="11" y="0"/>
                  </a:lnTo>
                  <a:lnTo>
                    <a:pt x="35" y="15"/>
                  </a:lnTo>
                  <a:close/>
                </a:path>
              </a:pathLst>
            </a:custGeom>
            <a:solidFill>
              <a:srgbClr val="FF8C7F"/>
            </a:solidFill>
            <a:ln w="9525">
              <a:noFill/>
              <a:round/>
              <a:headEnd/>
              <a:tailEnd/>
            </a:ln>
          </p:spPr>
          <p:txBody>
            <a:bodyPr/>
            <a:lstStyle/>
            <a:p>
              <a:endParaRPr lang="fr-FR"/>
            </a:p>
          </p:txBody>
        </p:sp>
        <p:sp>
          <p:nvSpPr>
            <p:cNvPr id="480728" name="Freeform 158"/>
            <p:cNvSpPr>
              <a:spLocks/>
            </p:cNvSpPr>
            <p:nvPr/>
          </p:nvSpPr>
          <p:spPr bwMode="auto">
            <a:xfrm>
              <a:off x="578" y="1271"/>
              <a:ext cx="6" cy="3"/>
            </a:xfrm>
            <a:custGeom>
              <a:avLst/>
              <a:gdLst>
                <a:gd name="T0" fmla="*/ 0 w 34"/>
                <a:gd name="T1" fmla="*/ 0 h 22"/>
                <a:gd name="T2" fmla="*/ 0 w 34"/>
                <a:gd name="T3" fmla="*/ 0 h 22"/>
                <a:gd name="T4" fmla="*/ 0 w 34"/>
                <a:gd name="T5" fmla="*/ 0 h 22"/>
                <a:gd name="T6" fmla="*/ 0 w 34"/>
                <a:gd name="T7" fmla="*/ 0 h 22"/>
                <a:gd name="T8" fmla="*/ 0 w 34"/>
                <a:gd name="T9" fmla="*/ 0 h 22"/>
                <a:gd name="T10" fmla="*/ 0 w 34"/>
                <a:gd name="T11" fmla="*/ 0 h 22"/>
                <a:gd name="T12" fmla="*/ 0 w 34"/>
                <a:gd name="T13" fmla="*/ 0 h 22"/>
                <a:gd name="T14" fmla="*/ 0 60000 65536"/>
                <a:gd name="T15" fmla="*/ 0 60000 65536"/>
                <a:gd name="T16" fmla="*/ 0 60000 65536"/>
                <a:gd name="T17" fmla="*/ 0 60000 65536"/>
                <a:gd name="T18" fmla="*/ 0 60000 65536"/>
                <a:gd name="T19" fmla="*/ 0 60000 65536"/>
                <a:gd name="T20" fmla="*/ 0 60000 65536"/>
                <a:gd name="T21" fmla="*/ 0 w 34"/>
                <a:gd name="T22" fmla="*/ 0 h 22"/>
                <a:gd name="T23" fmla="*/ 34 w 34"/>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22">
                  <a:moveTo>
                    <a:pt x="25" y="0"/>
                  </a:moveTo>
                  <a:lnTo>
                    <a:pt x="2" y="12"/>
                  </a:lnTo>
                  <a:lnTo>
                    <a:pt x="0" y="22"/>
                  </a:lnTo>
                  <a:lnTo>
                    <a:pt x="28" y="16"/>
                  </a:lnTo>
                  <a:lnTo>
                    <a:pt x="34" y="4"/>
                  </a:lnTo>
                  <a:lnTo>
                    <a:pt x="25" y="0"/>
                  </a:lnTo>
                  <a:close/>
                </a:path>
              </a:pathLst>
            </a:custGeom>
            <a:solidFill>
              <a:srgbClr val="FF8C7F"/>
            </a:solidFill>
            <a:ln w="9525">
              <a:noFill/>
              <a:round/>
              <a:headEnd/>
              <a:tailEnd/>
            </a:ln>
          </p:spPr>
          <p:txBody>
            <a:bodyPr/>
            <a:lstStyle/>
            <a:p>
              <a:endParaRPr lang="fr-FR"/>
            </a:p>
          </p:txBody>
        </p:sp>
        <p:sp>
          <p:nvSpPr>
            <p:cNvPr id="480729" name="Freeform 159"/>
            <p:cNvSpPr>
              <a:spLocks/>
            </p:cNvSpPr>
            <p:nvPr/>
          </p:nvSpPr>
          <p:spPr bwMode="auto">
            <a:xfrm>
              <a:off x="609" y="1272"/>
              <a:ext cx="6" cy="3"/>
            </a:xfrm>
            <a:custGeom>
              <a:avLst/>
              <a:gdLst>
                <a:gd name="T0" fmla="*/ 0 w 34"/>
                <a:gd name="T1" fmla="*/ 0 h 19"/>
                <a:gd name="T2" fmla="*/ 0 w 34"/>
                <a:gd name="T3" fmla="*/ 0 h 19"/>
                <a:gd name="T4" fmla="*/ 0 w 34"/>
                <a:gd name="T5" fmla="*/ 0 h 19"/>
                <a:gd name="T6" fmla="*/ 0 w 34"/>
                <a:gd name="T7" fmla="*/ 0 h 19"/>
                <a:gd name="T8" fmla="*/ 0 w 34"/>
                <a:gd name="T9" fmla="*/ 0 h 19"/>
                <a:gd name="T10" fmla="*/ 0 w 34"/>
                <a:gd name="T11" fmla="*/ 0 h 19"/>
                <a:gd name="T12" fmla="*/ 0 w 34"/>
                <a:gd name="T13" fmla="*/ 0 h 19"/>
                <a:gd name="T14" fmla="*/ 0 60000 65536"/>
                <a:gd name="T15" fmla="*/ 0 60000 65536"/>
                <a:gd name="T16" fmla="*/ 0 60000 65536"/>
                <a:gd name="T17" fmla="*/ 0 60000 65536"/>
                <a:gd name="T18" fmla="*/ 0 60000 65536"/>
                <a:gd name="T19" fmla="*/ 0 60000 65536"/>
                <a:gd name="T20" fmla="*/ 0 60000 65536"/>
                <a:gd name="T21" fmla="*/ 0 w 34"/>
                <a:gd name="T22" fmla="*/ 0 h 19"/>
                <a:gd name="T23" fmla="*/ 34 w 34"/>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19">
                  <a:moveTo>
                    <a:pt x="0" y="2"/>
                  </a:moveTo>
                  <a:lnTo>
                    <a:pt x="0" y="12"/>
                  </a:lnTo>
                  <a:lnTo>
                    <a:pt x="26" y="19"/>
                  </a:lnTo>
                  <a:lnTo>
                    <a:pt x="34" y="12"/>
                  </a:lnTo>
                  <a:lnTo>
                    <a:pt x="24" y="0"/>
                  </a:lnTo>
                  <a:lnTo>
                    <a:pt x="0" y="2"/>
                  </a:lnTo>
                  <a:close/>
                </a:path>
              </a:pathLst>
            </a:custGeom>
            <a:solidFill>
              <a:srgbClr val="FF8C7F"/>
            </a:solidFill>
            <a:ln w="9525">
              <a:noFill/>
              <a:round/>
              <a:headEnd/>
              <a:tailEnd/>
            </a:ln>
          </p:spPr>
          <p:txBody>
            <a:bodyPr/>
            <a:lstStyle/>
            <a:p>
              <a:endParaRPr lang="fr-FR"/>
            </a:p>
          </p:txBody>
        </p:sp>
        <p:sp>
          <p:nvSpPr>
            <p:cNvPr id="480730" name="Freeform 160"/>
            <p:cNvSpPr>
              <a:spLocks/>
            </p:cNvSpPr>
            <p:nvPr/>
          </p:nvSpPr>
          <p:spPr bwMode="auto">
            <a:xfrm>
              <a:off x="580" y="1248"/>
              <a:ext cx="37" cy="18"/>
            </a:xfrm>
            <a:custGeom>
              <a:avLst/>
              <a:gdLst>
                <a:gd name="T0" fmla="*/ 1 w 222"/>
                <a:gd name="T1" fmla="*/ 0 h 109"/>
                <a:gd name="T2" fmla="*/ 1 w 222"/>
                <a:gd name="T3" fmla="*/ 0 h 109"/>
                <a:gd name="T4" fmla="*/ 1 w 222"/>
                <a:gd name="T5" fmla="*/ 0 h 109"/>
                <a:gd name="T6" fmla="*/ 1 w 222"/>
                <a:gd name="T7" fmla="*/ 0 h 109"/>
                <a:gd name="T8" fmla="*/ 0 w 222"/>
                <a:gd name="T9" fmla="*/ 0 h 109"/>
                <a:gd name="T10" fmla="*/ 0 w 222"/>
                <a:gd name="T11" fmla="*/ 0 h 109"/>
                <a:gd name="T12" fmla="*/ 0 w 222"/>
                <a:gd name="T13" fmla="*/ 0 h 109"/>
                <a:gd name="T14" fmla="*/ 0 w 222"/>
                <a:gd name="T15" fmla="*/ 0 h 109"/>
                <a:gd name="T16" fmla="*/ 0 w 222"/>
                <a:gd name="T17" fmla="*/ 0 h 109"/>
                <a:gd name="T18" fmla="*/ 1 w 222"/>
                <a:gd name="T19" fmla="*/ 0 h 109"/>
                <a:gd name="T20" fmla="*/ 1 w 222"/>
                <a:gd name="T21" fmla="*/ 0 h 109"/>
                <a:gd name="T22" fmla="*/ 1 w 222"/>
                <a:gd name="T23" fmla="*/ 0 h 109"/>
                <a:gd name="T24" fmla="*/ 1 w 222"/>
                <a:gd name="T25" fmla="*/ 0 h 1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2"/>
                <a:gd name="T40" fmla="*/ 0 h 109"/>
                <a:gd name="T41" fmla="*/ 222 w 222"/>
                <a:gd name="T42" fmla="*/ 109 h 1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2" h="109">
                  <a:moveTo>
                    <a:pt x="222" y="83"/>
                  </a:moveTo>
                  <a:lnTo>
                    <a:pt x="191" y="27"/>
                  </a:lnTo>
                  <a:lnTo>
                    <a:pt x="145" y="4"/>
                  </a:lnTo>
                  <a:lnTo>
                    <a:pt x="94" y="0"/>
                  </a:lnTo>
                  <a:lnTo>
                    <a:pt x="37" y="18"/>
                  </a:lnTo>
                  <a:lnTo>
                    <a:pt x="3" y="49"/>
                  </a:lnTo>
                  <a:lnTo>
                    <a:pt x="0" y="75"/>
                  </a:lnTo>
                  <a:lnTo>
                    <a:pt x="48" y="88"/>
                  </a:lnTo>
                  <a:lnTo>
                    <a:pt x="87" y="109"/>
                  </a:lnTo>
                  <a:lnTo>
                    <a:pt x="159" y="90"/>
                  </a:lnTo>
                  <a:lnTo>
                    <a:pt x="212" y="90"/>
                  </a:lnTo>
                  <a:lnTo>
                    <a:pt x="222" y="83"/>
                  </a:lnTo>
                  <a:close/>
                </a:path>
              </a:pathLst>
            </a:custGeom>
            <a:solidFill>
              <a:srgbClr val="FF8C7F"/>
            </a:solidFill>
            <a:ln w="9525">
              <a:noFill/>
              <a:round/>
              <a:headEnd/>
              <a:tailEnd/>
            </a:ln>
          </p:spPr>
          <p:txBody>
            <a:bodyPr/>
            <a:lstStyle/>
            <a:p>
              <a:endParaRPr lang="fr-FR"/>
            </a:p>
          </p:txBody>
        </p:sp>
        <p:sp>
          <p:nvSpPr>
            <p:cNvPr id="480731" name="Freeform 161"/>
            <p:cNvSpPr>
              <a:spLocks/>
            </p:cNvSpPr>
            <p:nvPr/>
          </p:nvSpPr>
          <p:spPr bwMode="auto">
            <a:xfrm>
              <a:off x="568" y="1280"/>
              <a:ext cx="4" cy="4"/>
            </a:xfrm>
            <a:custGeom>
              <a:avLst/>
              <a:gdLst>
                <a:gd name="T0" fmla="*/ 0 w 20"/>
                <a:gd name="T1" fmla="*/ 0 h 27"/>
                <a:gd name="T2" fmla="*/ 0 w 20"/>
                <a:gd name="T3" fmla="*/ 0 h 27"/>
                <a:gd name="T4" fmla="*/ 0 w 20"/>
                <a:gd name="T5" fmla="*/ 0 h 27"/>
                <a:gd name="T6" fmla="*/ 0 w 20"/>
                <a:gd name="T7" fmla="*/ 0 h 27"/>
                <a:gd name="T8" fmla="*/ 0 w 20"/>
                <a:gd name="T9" fmla="*/ 0 h 27"/>
                <a:gd name="T10" fmla="*/ 0 60000 65536"/>
                <a:gd name="T11" fmla="*/ 0 60000 65536"/>
                <a:gd name="T12" fmla="*/ 0 60000 65536"/>
                <a:gd name="T13" fmla="*/ 0 60000 65536"/>
                <a:gd name="T14" fmla="*/ 0 60000 65536"/>
                <a:gd name="T15" fmla="*/ 0 w 20"/>
                <a:gd name="T16" fmla="*/ 0 h 27"/>
                <a:gd name="T17" fmla="*/ 20 w 20"/>
                <a:gd name="T18" fmla="*/ 27 h 27"/>
              </a:gdLst>
              <a:ahLst/>
              <a:cxnLst>
                <a:cxn ang="T10">
                  <a:pos x="T0" y="T1"/>
                </a:cxn>
                <a:cxn ang="T11">
                  <a:pos x="T2" y="T3"/>
                </a:cxn>
                <a:cxn ang="T12">
                  <a:pos x="T4" y="T5"/>
                </a:cxn>
                <a:cxn ang="T13">
                  <a:pos x="T6" y="T7"/>
                </a:cxn>
                <a:cxn ang="T14">
                  <a:pos x="T8" y="T9"/>
                </a:cxn>
              </a:cxnLst>
              <a:rect l="T15" t="T16" r="T17" b="T18"/>
              <a:pathLst>
                <a:path w="20" h="27">
                  <a:moveTo>
                    <a:pt x="20" y="7"/>
                  </a:moveTo>
                  <a:lnTo>
                    <a:pt x="0" y="27"/>
                  </a:lnTo>
                  <a:lnTo>
                    <a:pt x="0" y="0"/>
                  </a:lnTo>
                  <a:lnTo>
                    <a:pt x="20" y="7"/>
                  </a:lnTo>
                  <a:close/>
                </a:path>
              </a:pathLst>
            </a:custGeom>
            <a:solidFill>
              <a:srgbClr val="FF8C7F"/>
            </a:solidFill>
            <a:ln w="9525">
              <a:noFill/>
              <a:round/>
              <a:headEnd/>
              <a:tailEnd/>
            </a:ln>
          </p:spPr>
          <p:txBody>
            <a:bodyPr/>
            <a:lstStyle/>
            <a:p>
              <a:endParaRPr lang="fr-FR"/>
            </a:p>
          </p:txBody>
        </p:sp>
        <p:sp>
          <p:nvSpPr>
            <p:cNvPr id="480732" name="Freeform 162"/>
            <p:cNvSpPr>
              <a:spLocks/>
            </p:cNvSpPr>
            <p:nvPr/>
          </p:nvSpPr>
          <p:spPr bwMode="auto">
            <a:xfrm>
              <a:off x="621" y="1283"/>
              <a:ext cx="2" cy="6"/>
            </a:xfrm>
            <a:custGeom>
              <a:avLst/>
              <a:gdLst>
                <a:gd name="T0" fmla="*/ 0 w 17"/>
                <a:gd name="T1" fmla="*/ 0 h 38"/>
                <a:gd name="T2" fmla="*/ 0 w 17"/>
                <a:gd name="T3" fmla="*/ 0 h 38"/>
                <a:gd name="T4" fmla="*/ 0 w 17"/>
                <a:gd name="T5" fmla="*/ 0 h 38"/>
                <a:gd name="T6" fmla="*/ 0 w 17"/>
                <a:gd name="T7" fmla="*/ 0 h 38"/>
                <a:gd name="T8" fmla="*/ 0 w 17"/>
                <a:gd name="T9" fmla="*/ 0 h 38"/>
                <a:gd name="T10" fmla="*/ 0 60000 65536"/>
                <a:gd name="T11" fmla="*/ 0 60000 65536"/>
                <a:gd name="T12" fmla="*/ 0 60000 65536"/>
                <a:gd name="T13" fmla="*/ 0 60000 65536"/>
                <a:gd name="T14" fmla="*/ 0 60000 65536"/>
                <a:gd name="T15" fmla="*/ 0 w 17"/>
                <a:gd name="T16" fmla="*/ 0 h 38"/>
                <a:gd name="T17" fmla="*/ 17 w 17"/>
                <a:gd name="T18" fmla="*/ 38 h 38"/>
              </a:gdLst>
              <a:ahLst/>
              <a:cxnLst>
                <a:cxn ang="T10">
                  <a:pos x="T0" y="T1"/>
                </a:cxn>
                <a:cxn ang="T11">
                  <a:pos x="T2" y="T3"/>
                </a:cxn>
                <a:cxn ang="T12">
                  <a:pos x="T4" y="T5"/>
                </a:cxn>
                <a:cxn ang="T13">
                  <a:pos x="T6" y="T7"/>
                </a:cxn>
                <a:cxn ang="T14">
                  <a:pos x="T8" y="T9"/>
                </a:cxn>
              </a:cxnLst>
              <a:rect l="T15" t="T16" r="T17" b="T18"/>
              <a:pathLst>
                <a:path w="17" h="38">
                  <a:moveTo>
                    <a:pt x="17" y="0"/>
                  </a:moveTo>
                  <a:lnTo>
                    <a:pt x="14" y="38"/>
                  </a:lnTo>
                  <a:lnTo>
                    <a:pt x="0" y="2"/>
                  </a:lnTo>
                  <a:lnTo>
                    <a:pt x="17" y="0"/>
                  </a:lnTo>
                  <a:close/>
                </a:path>
              </a:pathLst>
            </a:custGeom>
            <a:solidFill>
              <a:srgbClr val="FF8C7F"/>
            </a:solidFill>
            <a:ln w="9525">
              <a:noFill/>
              <a:round/>
              <a:headEnd/>
              <a:tailEnd/>
            </a:ln>
          </p:spPr>
          <p:txBody>
            <a:bodyPr/>
            <a:lstStyle/>
            <a:p>
              <a:endParaRPr lang="fr-FR"/>
            </a:p>
          </p:txBody>
        </p:sp>
        <p:sp>
          <p:nvSpPr>
            <p:cNvPr id="480733" name="Freeform 163"/>
            <p:cNvSpPr>
              <a:spLocks/>
            </p:cNvSpPr>
            <p:nvPr/>
          </p:nvSpPr>
          <p:spPr bwMode="auto">
            <a:xfrm>
              <a:off x="659" y="1276"/>
              <a:ext cx="31" cy="7"/>
            </a:xfrm>
            <a:custGeom>
              <a:avLst/>
              <a:gdLst>
                <a:gd name="T0" fmla="*/ 1 w 190"/>
                <a:gd name="T1" fmla="*/ 0 h 38"/>
                <a:gd name="T2" fmla="*/ 0 w 190"/>
                <a:gd name="T3" fmla="*/ 0 h 38"/>
                <a:gd name="T4" fmla="*/ 0 w 190"/>
                <a:gd name="T5" fmla="*/ 0 h 38"/>
                <a:gd name="T6" fmla="*/ 0 w 190"/>
                <a:gd name="T7" fmla="*/ 0 h 38"/>
                <a:gd name="T8" fmla="*/ 0 w 190"/>
                <a:gd name="T9" fmla="*/ 0 h 38"/>
                <a:gd name="T10" fmla="*/ 0 w 190"/>
                <a:gd name="T11" fmla="*/ 0 h 38"/>
                <a:gd name="T12" fmla="*/ 1 w 190"/>
                <a:gd name="T13" fmla="*/ 0 h 38"/>
                <a:gd name="T14" fmla="*/ 1 w 190"/>
                <a:gd name="T15" fmla="*/ 0 h 38"/>
                <a:gd name="T16" fmla="*/ 1 w 190"/>
                <a:gd name="T17" fmla="*/ 0 h 38"/>
                <a:gd name="T18" fmla="*/ 1 w 190"/>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0"/>
                <a:gd name="T31" fmla="*/ 0 h 38"/>
                <a:gd name="T32" fmla="*/ 190 w 190"/>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0" h="38">
                  <a:moveTo>
                    <a:pt x="168" y="2"/>
                  </a:moveTo>
                  <a:lnTo>
                    <a:pt x="127" y="0"/>
                  </a:lnTo>
                  <a:lnTo>
                    <a:pt x="62" y="3"/>
                  </a:lnTo>
                  <a:lnTo>
                    <a:pt x="10" y="15"/>
                  </a:lnTo>
                  <a:lnTo>
                    <a:pt x="0" y="34"/>
                  </a:lnTo>
                  <a:lnTo>
                    <a:pt x="96" y="38"/>
                  </a:lnTo>
                  <a:lnTo>
                    <a:pt x="190" y="18"/>
                  </a:lnTo>
                  <a:lnTo>
                    <a:pt x="183" y="8"/>
                  </a:lnTo>
                  <a:lnTo>
                    <a:pt x="168" y="2"/>
                  </a:lnTo>
                  <a:close/>
                </a:path>
              </a:pathLst>
            </a:custGeom>
            <a:solidFill>
              <a:srgbClr val="CC6659"/>
            </a:solidFill>
            <a:ln w="9525">
              <a:noFill/>
              <a:round/>
              <a:headEnd/>
              <a:tailEnd/>
            </a:ln>
          </p:spPr>
          <p:txBody>
            <a:bodyPr/>
            <a:lstStyle/>
            <a:p>
              <a:endParaRPr lang="fr-FR"/>
            </a:p>
          </p:txBody>
        </p:sp>
        <p:sp>
          <p:nvSpPr>
            <p:cNvPr id="480734" name="Freeform 164"/>
            <p:cNvSpPr>
              <a:spLocks/>
            </p:cNvSpPr>
            <p:nvPr/>
          </p:nvSpPr>
          <p:spPr bwMode="auto">
            <a:xfrm>
              <a:off x="669" y="1293"/>
              <a:ext cx="15" cy="11"/>
            </a:xfrm>
            <a:custGeom>
              <a:avLst/>
              <a:gdLst>
                <a:gd name="T0" fmla="*/ 0 w 88"/>
                <a:gd name="T1" fmla="*/ 0 h 63"/>
                <a:gd name="T2" fmla="*/ 0 w 88"/>
                <a:gd name="T3" fmla="*/ 0 h 63"/>
                <a:gd name="T4" fmla="*/ 0 w 88"/>
                <a:gd name="T5" fmla="*/ 0 h 63"/>
                <a:gd name="T6" fmla="*/ 1 w 88"/>
                <a:gd name="T7" fmla="*/ 0 h 63"/>
                <a:gd name="T8" fmla="*/ 0 w 88"/>
                <a:gd name="T9" fmla="*/ 0 h 63"/>
                <a:gd name="T10" fmla="*/ 0 w 88"/>
                <a:gd name="T11" fmla="*/ 0 h 63"/>
                <a:gd name="T12" fmla="*/ 0 w 88"/>
                <a:gd name="T13" fmla="*/ 0 h 63"/>
                <a:gd name="T14" fmla="*/ 0 w 88"/>
                <a:gd name="T15" fmla="*/ 0 h 63"/>
                <a:gd name="T16" fmla="*/ 0 w 88"/>
                <a:gd name="T17" fmla="*/ 0 h 63"/>
                <a:gd name="T18" fmla="*/ 0 w 88"/>
                <a:gd name="T19" fmla="*/ 0 h 63"/>
                <a:gd name="T20" fmla="*/ 0 w 88"/>
                <a:gd name="T21" fmla="*/ 0 h 63"/>
                <a:gd name="T22" fmla="*/ 0 w 88"/>
                <a:gd name="T23" fmla="*/ 0 h 63"/>
                <a:gd name="T24" fmla="*/ 0 w 88"/>
                <a:gd name="T25" fmla="*/ 0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8"/>
                <a:gd name="T40" fmla="*/ 0 h 63"/>
                <a:gd name="T41" fmla="*/ 88 w 88"/>
                <a:gd name="T42" fmla="*/ 63 h 6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8" h="63">
                  <a:moveTo>
                    <a:pt x="35" y="0"/>
                  </a:moveTo>
                  <a:lnTo>
                    <a:pt x="49" y="0"/>
                  </a:lnTo>
                  <a:lnTo>
                    <a:pt x="65" y="39"/>
                  </a:lnTo>
                  <a:lnTo>
                    <a:pt x="88" y="54"/>
                  </a:lnTo>
                  <a:lnTo>
                    <a:pt x="85" y="62"/>
                  </a:lnTo>
                  <a:lnTo>
                    <a:pt x="63" y="59"/>
                  </a:lnTo>
                  <a:lnTo>
                    <a:pt x="35" y="63"/>
                  </a:lnTo>
                  <a:lnTo>
                    <a:pt x="16" y="57"/>
                  </a:lnTo>
                  <a:lnTo>
                    <a:pt x="3" y="61"/>
                  </a:lnTo>
                  <a:lnTo>
                    <a:pt x="0" y="54"/>
                  </a:lnTo>
                  <a:lnTo>
                    <a:pt x="17" y="39"/>
                  </a:lnTo>
                  <a:lnTo>
                    <a:pt x="35" y="0"/>
                  </a:lnTo>
                  <a:close/>
                </a:path>
              </a:pathLst>
            </a:custGeom>
            <a:solidFill>
              <a:srgbClr val="CC6659"/>
            </a:solidFill>
            <a:ln w="9525">
              <a:noFill/>
              <a:round/>
              <a:headEnd/>
              <a:tailEnd/>
            </a:ln>
          </p:spPr>
          <p:txBody>
            <a:bodyPr/>
            <a:lstStyle/>
            <a:p>
              <a:endParaRPr lang="fr-FR"/>
            </a:p>
          </p:txBody>
        </p:sp>
        <p:sp>
          <p:nvSpPr>
            <p:cNvPr id="480735" name="Freeform 165"/>
            <p:cNvSpPr>
              <a:spLocks/>
            </p:cNvSpPr>
            <p:nvPr/>
          </p:nvSpPr>
          <p:spPr bwMode="auto">
            <a:xfrm>
              <a:off x="669" y="1312"/>
              <a:ext cx="13" cy="2"/>
            </a:xfrm>
            <a:custGeom>
              <a:avLst/>
              <a:gdLst>
                <a:gd name="T0" fmla="*/ 0 w 81"/>
                <a:gd name="T1" fmla="*/ 0 h 15"/>
                <a:gd name="T2" fmla="*/ 0 w 81"/>
                <a:gd name="T3" fmla="*/ 0 h 15"/>
                <a:gd name="T4" fmla="*/ 0 w 81"/>
                <a:gd name="T5" fmla="*/ 0 h 15"/>
                <a:gd name="T6" fmla="*/ 0 w 81"/>
                <a:gd name="T7" fmla="*/ 0 h 15"/>
                <a:gd name="T8" fmla="*/ 0 w 81"/>
                <a:gd name="T9" fmla="*/ 0 h 15"/>
                <a:gd name="T10" fmla="*/ 0 w 81"/>
                <a:gd name="T11" fmla="*/ 0 h 15"/>
                <a:gd name="T12" fmla="*/ 0 w 81"/>
                <a:gd name="T13" fmla="*/ 0 h 15"/>
                <a:gd name="T14" fmla="*/ 0 w 81"/>
                <a:gd name="T15" fmla="*/ 0 h 15"/>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15"/>
                <a:gd name="T26" fmla="*/ 81 w 81"/>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15">
                  <a:moveTo>
                    <a:pt x="25" y="0"/>
                  </a:moveTo>
                  <a:lnTo>
                    <a:pt x="3" y="6"/>
                  </a:lnTo>
                  <a:lnTo>
                    <a:pt x="0" y="15"/>
                  </a:lnTo>
                  <a:lnTo>
                    <a:pt x="42" y="10"/>
                  </a:lnTo>
                  <a:lnTo>
                    <a:pt x="81" y="11"/>
                  </a:lnTo>
                  <a:lnTo>
                    <a:pt x="64" y="0"/>
                  </a:lnTo>
                  <a:lnTo>
                    <a:pt x="25" y="0"/>
                  </a:lnTo>
                  <a:close/>
                </a:path>
              </a:pathLst>
            </a:custGeom>
            <a:solidFill>
              <a:srgbClr val="CC6659"/>
            </a:solidFill>
            <a:ln w="9525">
              <a:noFill/>
              <a:round/>
              <a:headEnd/>
              <a:tailEnd/>
            </a:ln>
          </p:spPr>
          <p:txBody>
            <a:bodyPr/>
            <a:lstStyle/>
            <a:p>
              <a:endParaRPr lang="fr-FR"/>
            </a:p>
          </p:txBody>
        </p:sp>
        <p:sp>
          <p:nvSpPr>
            <p:cNvPr id="480736" name="Freeform 166"/>
            <p:cNvSpPr>
              <a:spLocks/>
            </p:cNvSpPr>
            <p:nvPr/>
          </p:nvSpPr>
          <p:spPr bwMode="auto">
            <a:xfrm>
              <a:off x="668" y="1321"/>
              <a:ext cx="18" cy="3"/>
            </a:xfrm>
            <a:custGeom>
              <a:avLst/>
              <a:gdLst>
                <a:gd name="T0" fmla="*/ 0 w 105"/>
                <a:gd name="T1" fmla="*/ 0 h 17"/>
                <a:gd name="T2" fmla="*/ 0 w 105"/>
                <a:gd name="T3" fmla="*/ 0 h 17"/>
                <a:gd name="T4" fmla="*/ 0 w 105"/>
                <a:gd name="T5" fmla="*/ 0 h 17"/>
                <a:gd name="T6" fmla="*/ 0 w 105"/>
                <a:gd name="T7" fmla="*/ 0 h 17"/>
                <a:gd name="T8" fmla="*/ 1 w 105"/>
                <a:gd name="T9" fmla="*/ 0 h 17"/>
                <a:gd name="T10" fmla="*/ 0 w 105"/>
                <a:gd name="T11" fmla="*/ 0 h 17"/>
                <a:gd name="T12" fmla="*/ 0 w 105"/>
                <a:gd name="T13" fmla="*/ 0 h 17"/>
                <a:gd name="T14" fmla="*/ 0 w 105"/>
                <a:gd name="T15" fmla="*/ 0 h 17"/>
                <a:gd name="T16" fmla="*/ 0 w 105"/>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5"/>
                <a:gd name="T28" fmla="*/ 0 h 17"/>
                <a:gd name="T29" fmla="*/ 105 w 105"/>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5" h="17">
                  <a:moveTo>
                    <a:pt x="8" y="0"/>
                  </a:moveTo>
                  <a:lnTo>
                    <a:pt x="0" y="7"/>
                  </a:lnTo>
                  <a:lnTo>
                    <a:pt x="27" y="17"/>
                  </a:lnTo>
                  <a:lnTo>
                    <a:pt x="74" y="17"/>
                  </a:lnTo>
                  <a:lnTo>
                    <a:pt x="105" y="7"/>
                  </a:lnTo>
                  <a:lnTo>
                    <a:pt x="83" y="1"/>
                  </a:lnTo>
                  <a:lnTo>
                    <a:pt x="47" y="4"/>
                  </a:lnTo>
                  <a:lnTo>
                    <a:pt x="8" y="0"/>
                  </a:lnTo>
                  <a:close/>
                </a:path>
              </a:pathLst>
            </a:custGeom>
            <a:solidFill>
              <a:srgbClr val="CC6659"/>
            </a:solidFill>
            <a:ln w="9525">
              <a:noFill/>
              <a:round/>
              <a:headEnd/>
              <a:tailEnd/>
            </a:ln>
          </p:spPr>
          <p:txBody>
            <a:bodyPr/>
            <a:lstStyle/>
            <a:p>
              <a:endParaRPr lang="fr-FR"/>
            </a:p>
          </p:txBody>
        </p:sp>
        <p:sp>
          <p:nvSpPr>
            <p:cNvPr id="480737" name="Freeform 167"/>
            <p:cNvSpPr>
              <a:spLocks/>
            </p:cNvSpPr>
            <p:nvPr/>
          </p:nvSpPr>
          <p:spPr bwMode="auto">
            <a:xfrm>
              <a:off x="653" y="1300"/>
              <a:ext cx="14" cy="5"/>
            </a:xfrm>
            <a:custGeom>
              <a:avLst/>
              <a:gdLst>
                <a:gd name="T0" fmla="*/ 0 w 80"/>
                <a:gd name="T1" fmla="*/ 0 h 28"/>
                <a:gd name="T2" fmla="*/ 0 w 80"/>
                <a:gd name="T3" fmla="*/ 0 h 28"/>
                <a:gd name="T4" fmla="*/ 0 w 80"/>
                <a:gd name="T5" fmla="*/ 0 h 28"/>
                <a:gd name="T6" fmla="*/ 0 w 80"/>
                <a:gd name="T7" fmla="*/ 0 h 28"/>
                <a:gd name="T8" fmla="*/ 0 w 80"/>
                <a:gd name="T9" fmla="*/ 0 h 28"/>
                <a:gd name="T10" fmla="*/ 0 w 80"/>
                <a:gd name="T11" fmla="*/ 0 h 28"/>
                <a:gd name="T12" fmla="*/ 0 w 80"/>
                <a:gd name="T13" fmla="*/ 0 h 28"/>
                <a:gd name="T14" fmla="*/ 0 w 80"/>
                <a:gd name="T15" fmla="*/ 0 h 28"/>
                <a:gd name="T16" fmla="*/ 0 w 80"/>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0"/>
                <a:gd name="T28" fmla="*/ 0 h 28"/>
                <a:gd name="T29" fmla="*/ 80 w 80"/>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0" h="28">
                  <a:moveTo>
                    <a:pt x="60" y="4"/>
                  </a:moveTo>
                  <a:lnTo>
                    <a:pt x="22" y="0"/>
                  </a:lnTo>
                  <a:lnTo>
                    <a:pt x="0" y="8"/>
                  </a:lnTo>
                  <a:lnTo>
                    <a:pt x="15" y="28"/>
                  </a:lnTo>
                  <a:lnTo>
                    <a:pt x="72" y="13"/>
                  </a:lnTo>
                  <a:lnTo>
                    <a:pt x="80" y="5"/>
                  </a:lnTo>
                  <a:lnTo>
                    <a:pt x="73" y="1"/>
                  </a:lnTo>
                  <a:lnTo>
                    <a:pt x="60" y="4"/>
                  </a:lnTo>
                  <a:close/>
                </a:path>
              </a:pathLst>
            </a:custGeom>
            <a:solidFill>
              <a:srgbClr val="CC6659"/>
            </a:solidFill>
            <a:ln w="9525">
              <a:noFill/>
              <a:round/>
              <a:headEnd/>
              <a:tailEnd/>
            </a:ln>
          </p:spPr>
          <p:txBody>
            <a:bodyPr/>
            <a:lstStyle/>
            <a:p>
              <a:endParaRPr lang="fr-FR"/>
            </a:p>
          </p:txBody>
        </p:sp>
        <p:sp>
          <p:nvSpPr>
            <p:cNvPr id="480738" name="Freeform 168"/>
            <p:cNvSpPr>
              <a:spLocks/>
            </p:cNvSpPr>
            <p:nvPr/>
          </p:nvSpPr>
          <p:spPr bwMode="auto">
            <a:xfrm>
              <a:off x="684" y="1299"/>
              <a:ext cx="12" cy="5"/>
            </a:xfrm>
            <a:custGeom>
              <a:avLst/>
              <a:gdLst>
                <a:gd name="T0" fmla="*/ 0 w 71"/>
                <a:gd name="T1" fmla="*/ 0 h 28"/>
                <a:gd name="T2" fmla="*/ 0 w 71"/>
                <a:gd name="T3" fmla="*/ 0 h 28"/>
                <a:gd name="T4" fmla="*/ 0 w 71"/>
                <a:gd name="T5" fmla="*/ 0 h 28"/>
                <a:gd name="T6" fmla="*/ 0 w 71"/>
                <a:gd name="T7" fmla="*/ 0 h 28"/>
                <a:gd name="T8" fmla="*/ 0 w 71"/>
                <a:gd name="T9" fmla="*/ 0 h 28"/>
                <a:gd name="T10" fmla="*/ 0 w 71"/>
                <a:gd name="T11" fmla="*/ 0 h 28"/>
                <a:gd name="T12" fmla="*/ 0 w 71"/>
                <a:gd name="T13" fmla="*/ 0 h 28"/>
                <a:gd name="T14" fmla="*/ 0 w 71"/>
                <a:gd name="T15" fmla="*/ 0 h 28"/>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28"/>
                <a:gd name="T26" fmla="*/ 71 w 71"/>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28">
                  <a:moveTo>
                    <a:pt x="0" y="0"/>
                  </a:moveTo>
                  <a:lnTo>
                    <a:pt x="34" y="6"/>
                  </a:lnTo>
                  <a:lnTo>
                    <a:pt x="63" y="7"/>
                  </a:lnTo>
                  <a:lnTo>
                    <a:pt x="71" y="16"/>
                  </a:lnTo>
                  <a:lnTo>
                    <a:pt x="52" y="28"/>
                  </a:lnTo>
                  <a:lnTo>
                    <a:pt x="8" y="14"/>
                  </a:lnTo>
                  <a:lnTo>
                    <a:pt x="0" y="0"/>
                  </a:lnTo>
                  <a:close/>
                </a:path>
              </a:pathLst>
            </a:custGeom>
            <a:solidFill>
              <a:srgbClr val="CC6659"/>
            </a:solidFill>
            <a:ln w="9525">
              <a:noFill/>
              <a:round/>
              <a:headEnd/>
              <a:tailEnd/>
            </a:ln>
          </p:spPr>
          <p:txBody>
            <a:bodyPr/>
            <a:lstStyle/>
            <a:p>
              <a:endParaRPr lang="fr-FR"/>
            </a:p>
          </p:txBody>
        </p:sp>
        <p:sp>
          <p:nvSpPr>
            <p:cNvPr id="480739" name="Freeform 169"/>
            <p:cNvSpPr>
              <a:spLocks/>
            </p:cNvSpPr>
            <p:nvPr/>
          </p:nvSpPr>
          <p:spPr bwMode="auto">
            <a:xfrm>
              <a:off x="689" y="1288"/>
              <a:ext cx="6" cy="4"/>
            </a:xfrm>
            <a:custGeom>
              <a:avLst/>
              <a:gdLst>
                <a:gd name="T0" fmla="*/ 0 w 34"/>
                <a:gd name="T1" fmla="*/ 0 h 19"/>
                <a:gd name="T2" fmla="*/ 0 w 34"/>
                <a:gd name="T3" fmla="*/ 0 h 19"/>
                <a:gd name="T4" fmla="*/ 0 w 34"/>
                <a:gd name="T5" fmla="*/ 0 h 19"/>
                <a:gd name="T6" fmla="*/ 0 w 34"/>
                <a:gd name="T7" fmla="*/ 0 h 19"/>
                <a:gd name="T8" fmla="*/ 0 w 34"/>
                <a:gd name="T9" fmla="*/ 0 h 19"/>
                <a:gd name="T10" fmla="*/ 0 w 34"/>
                <a:gd name="T11" fmla="*/ 0 h 19"/>
                <a:gd name="T12" fmla="*/ 0 w 34"/>
                <a:gd name="T13" fmla="*/ 0 h 19"/>
                <a:gd name="T14" fmla="*/ 0 60000 65536"/>
                <a:gd name="T15" fmla="*/ 0 60000 65536"/>
                <a:gd name="T16" fmla="*/ 0 60000 65536"/>
                <a:gd name="T17" fmla="*/ 0 60000 65536"/>
                <a:gd name="T18" fmla="*/ 0 60000 65536"/>
                <a:gd name="T19" fmla="*/ 0 60000 65536"/>
                <a:gd name="T20" fmla="*/ 0 60000 65536"/>
                <a:gd name="T21" fmla="*/ 0 w 34"/>
                <a:gd name="T22" fmla="*/ 0 h 19"/>
                <a:gd name="T23" fmla="*/ 34 w 34"/>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19">
                  <a:moveTo>
                    <a:pt x="0" y="3"/>
                  </a:moveTo>
                  <a:lnTo>
                    <a:pt x="0" y="13"/>
                  </a:lnTo>
                  <a:lnTo>
                    <a:pt x="24" y="19"/>
                  </a:lnTo>
                  <a:lnTo>
                    <a:pt x="34" y="8"/>
                  </a:lnTo>
                  <a:lnTo>
                    <a:pt x="21" y="0"/>
                  </a:lnTo>
                  <a:lnTo>
                    <a:pt x="0" y="3"/>
                  </a:lnTo>
                  <a:close/>
                </a:path>
              </a:pathLst>
            </a:custGeom>
            <a:solidFill>
              <a:srgbClr val="CC6659"/>
            </a:solidFill>
            <a:ln w="9525">
              <a:noFill/>
              <a:round/>
              <a:headEnd/>
              <a:tailEnd/>
            </a:ln>
          </p:spPr>
          <p:txBody>
            <a:bodyPr/>
            <a:lstStyle/>
            <a:p>
              <a:endParaRPr lang="fr-FR"/>
            </a:p>
          </p:txBody>
        </p:sp>
        <p:sp>
          <p:nvSpPr>
            <p:cNvPr id="480740" name="Freeform 170"/>
            <p:cNvSpPr>
              <a:spLocks/>
            </p:cNvSpPr>
            <p:nvPr/>
          </p:nvSpPr>
          <p:spPr bwMode="auto">
            <a:xfrm>
              <a:off x="660" y="1291"/>
              <a:ext cx="5" cy="2"/>
            </a:xfrm>
            <a:custGeom>
              <a:avLst/>
              <a:gdLst>
                <a:gd name="T0" fmla="*/ 0 w 31"/>
                <a:gd name="T1" fmla="*/ 0 h 15"/>
                <a:gd name="T2" fmla="*/ 0 w 31"/>
                <a:gd name="T3" fmla="*/ 0 h 15"/>
                <a:gd name="T4" fmla="*/ 0 w 31"/>
                <a:gd name="T5" fmla="*/ 0 h 15"/>
                <a:gd name="T6" fmla="*/ 0 w 31"/>
                <a:gd name="T7" fmla="*/ 0 h 15"/>
                <a:gd name="T8" fmla="*/ 0 w 31"/>
                <a:gd name="T9" fmla="*/ 0 h 15"/>
                <a:gd name="T10" fmla="*/ 0 w 31"/>
                <a:gd name="T11" fmla="*/ 0 h 15"/>
                <a:gd name="T12" fmla="*/ 0 60000 65536"/>
                <a:gd name="T13" fmla="*/ 0 60000 65536"/>
                <a:gd name="T14" fmla="*/ 0 60000 65536"/>
                <a:gd name="T15" fmla="*/ 0 60000 65536"/>
                <a:gd name="T16" fmla="*/ 0 60000 65536"/>
                <a:gd name="T17" fmla="*/ 0 60000 65536"/>
                <a:gd name="T18" fmla="*/ 0 w 31"/>
                <a:gd name="T19" fmla="*/ 0 h 15"/>
                <a:gd name="T20" fmla="*/ 31 w 31"/>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31" h="15">
                  <a:moveTo>
                    <a:pt x="17" y="0"/>
                  </a:moveTo>
                  <a:lnTo>
                    <a:pt x="0" y="7"/>
                  </a:lnTo>
                  <a:lnTo>
                    <a:pt x="4" y="15"/>
                  </a:lnTo>
                  <a:lnTo>
                    <a:pt x="31" y="9"/>
                  </a:lnTo>
                  <a:lnTo>
                    <a:pt x="17" y="0"/>
                  </a:lnTo>
                  <a:close/>
                </a:path>
              </a:pathLst>
            </a:custGeom>
            <a:solidFill>
              <a:srgbClr val="CC6659"/>
            </a:solidFill>
            <a:ln w="9525">
              <a:noFill/>
              <a:round/>
              <a:headEnd/>
              <a:tailEnd/>
            </a:ln>
          </p:spPr>
          <p:txBody>
            <a:bodyPr/>
            <a:lstStyle/>
            <a:p>
              <a:endParaRPr lang="fr-FR"/>
            </a:p>
          </p:txBody>
        </p:sp>
        <p:sp>
          <p:nvSpPr>
            <p:cNvPr id="480741" name="Freeform 171"/>
            <p:cNvSpPr>
              <a:spLocks/>
            </p:cNvSpPr>
            <p:nvPr/>
          </p:nvSpPr>
          <p:spPr bwMode="auto">
            <a:xfrm>
              <a:off x="667" y="1330"/>
              <a:ext cx="5" cy="4"/>
            </a:xfrm>
            <a:custGeom>
              <a:avLst/>
              <a:gdLst>
                <a:gd name="T0" fmla="*/ 0 w 30"/>
                <a:gd name="T1" fmla="*/ 0 h 24"/>
                <a:gd name="T2" fmla="*/ 0 w 30"/>
                <a:gd name="T3" fmla="*/ 0 h 24"/>
                <a:gd name="T4" fmla="*/ 0 w 30"/>
                <a:gd name="T5" fmla="*/ 0 h 24"/>
                <a:gd name="T6" fmla="*/ 0 w 30"/>
                <a:gd name="T7" fmla="*/ 0 h 24"/>
                <a:gd name="T8" fmla="*/ 0 w 30"/>
                <a:gd name="T9" fmla="*/ 0 h 24"/>
                <a:gd name="T10" fmla="*/ 0 w 30"/>
                <a:gd name="T11" fmla="*/ 0 h 24"/>
                <a:gd name="T12" fmla="*/ 0 60000 65536"/>
                <a:gd name="T13" fmla="*/ 0 60000 65536"/>
                <a:gd name="T14" fmla="*/ 0 60000 65536"/>
                <a:gd name="T15" fmla="*/ 0 60000 65536"/>
                <a:gd name="T16" fmla="*/ 0 60000 65536"/>
                <a:gd name="T17" fmla="*/ 0 60000 65536"/>
                <a:gd name="T18" fmla="*/ 0 w 30"/>
                <a:gd name="T19" fmla="*/ 0 h 24"/>
                <a:gd name="T20" fmla="*/ 30 w 30"/>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30" h="24">
                  <a:moveTo>
                    <a:pt x="15" y="0"/>
                  </a:moveTo>
                  <a:lnTo>
                    <a:pt x="0" y="12"/>
                  </a:lnTo>
                  <a:lnTo>
                    <a:pt x="18" y="24"/>
                  </a:lnTo>
                  <a:lnTo>
                    <a:pt x="30" y="7"/>
                  </a:lnTo>
                  <a:lnTo>
                    <a:pt x="15" y="0"/>
                  </a:lnTo>
                  <a:close/>
                </a:path>
              </a:pathLst>
            </a:custGeom>
            <a:solidFill>
              <a:srgbClr val="CC6659"/>
            </a:solidFill>
            <a:ln w="9525">
              <a:noFill/>
              <a:round/>
              <a:headEnd/>
              <a:tailEnd/>
            </a:ln>
          </p:spPr>
          <p:txBody>
            <a:bodyPr/>
            <a:lstStyle/>
            <a:p>
              <a:endParaRPr lang="fr-FR"/>
            </a:p>
          </p:txBody>
        </p:sp>
        <p:sp>
          <p:nvSpPr>
            <p:cNvPr id="480742" name="Freeform 172"/>
            <p:cNvSpPr>
              <a:spLocks/>
            </p:cNvSpPr>
            <p:nvPr/>
          </p:nvSpPr>
          <p:spPr bwMode="auto">
            <a:xfrm>
              <a:off x="769" y="1258"/>
              <a:ext cx="30" cy="15"/>
            </a:xfrm>
            <a:custGeom>
              <a:avLst/>
              <a:gdLst>
                <a:gd name="T0" fmla="*/ 1 w 185"/>
                <a:gd name="T1" fmla="*/ 0 h 95"/>
                <a:gd name="T2" fmla="*/ 1 w 185"/>
                <a:gd name="T3" fmla="*/ 0 h 95"/>
                <a:gd name="T4" fmla="*/ 1 w 185"/>
                <a:gd name="T5" fmla="*/ 0 h 95"/>
                <a:gd name="T6" fmla="*/ 0 w 185"/>
                <a:gd name="T7" fmla="*/ 0 h 95"/>
                <a:gd name="T8" fmla="*/ 0 w 185"/>
                <a:gd name="T9" fmla="*/ 0 h 95"/>
                <a:gd name="T10" fmla="*/ 0 w 185"/>
                <a:gd name="T11" fmla="*/ 0 h 95"/>
                <a:gd name="T12" fmla="*/ 0 w 185"/>
                <a:gd name="T13" fmla="*/ 0 h 95"/>
                <a:gd name="T14" fmla="*/ 0 w 185"/>
                <a:gd name="T15" fmla="*/ 0 h 95"/>
                <a:gd name="T16" fmla="*/ 0 w 185"/>
                <a:gd name="T17" fmla="*/ 0 h 95"/>
                <a:gd name="T18" fmla="*/ 0 w 185"/>
                <a:gd name="T19" fmla="*/ 0 h 95"/>
                <a:gd name="T20" fmla="*/ 0 w 185"/>
                <a:gd name="T21" fmla="*/ 0 h 95"/>
                <a:gd name="T22" fmla="*/ 0 w 185"/>
                <a:gd name="T23" fmla="*/ 0 h 95"/>
                <a:gd name="T24" fmla="*/ 1 w 185"/>
                <a:gd name="T25" fmla="*/ 0 h 95"/>
                <a:gd name="T26" fmla="*/ 1 w 185"/>
                <a:gd name="T27" fmla="*/ 0 h 95"/>
                <a:gd name="T28" fmla="*/ 1 w 185"/>
                <a:gd name="T29" fmla="*/ 0 h 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5"/>
                <a:gd name="T46" fmla="*/ 0 h 95"/>
                <a:gd name="T47" fmla="*/ 185 w 185"/>
                <a:gd name="T48" fmla="*/ 95 h 9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5" h="95">
                  <a:moveTo>
                    <a:pt x="185" y="16"/>
                  </a:moveTo>
                  <a:lnTo>
                    <a:pt x="166" y="23"/>
                  </a:lnTo>
                  <a:lnTo>
                    <a:pt x="135" y="30"/>
                  </a:lnTo>
                  <a:lnTo>
                    <a:pt x="80" y="58"/>
                  </a:lnTo>
                  <a:lnTo>
                    <a:pt x="72" y="76"/>
                  </a:lnTo>
                  <a:lnTo>
                    <a:pt x="28" y="85"/>
                  </a:lnTo>
                  <a:lnTo>
                    <a:pt x="0" y="95"/>
                  </a:lnTo>
                  <a:lnTo>
                    <a:pt x="15" y="63"/>
                  </a:lnTo>
                  <a:lnTo>
                    <a:pt x="29" y="30"/>
                  </a:lnTo>
                  <a:lnTo>
                    <a:pt x="56" y="12"/>
                  </a:lnTo>
                  <a:lnTo>
                    <a:pt x="81" y="4"/>
                  </a:lnTo>
                  <a:lnTo>
                    <a:pt x="130" y="0"/>
                  </a:lnTo>
                  <a:lnTo>
                    <a:pt x="168" y="6"/>
                  </a:lnTo>
                  <a:lnTo>
                    <a:pt x="185" y="16"/>
                  </a:lnTo>
                  <a:close/>
                </a:path>
              </a:pathLst>
            </a:custGeom>
            <a:solidFill>
              <a:srgbClr val="CC6659"/>
            </a:solidFill>
            <a:ln w="9525">
              <a:noFill/>
              <a:round/>
              <a:headEnd/>
              <a:tailEnd/>
            </a:ln>
          </p:spPr>
          <p:txBody>
            <a:bodyPr/>
            <a:lstStyle/>
            <a:p>
              <a:endParaRPr lang="fr-FR"/>
            </a:p>
          </p:txBody>
        </p:sp>
        <p:sp>
          <p:nvSpPr>
            <p:cNvPr id="480743" name="Freeform 173"/>
            <p:cNvSpPr>
              <a:spLocks/>
            </p:cNvSpPr>
            <p:nvPr/>
          </p:nvSpPr>
          <p:spPr bwMode="auto">
            <a:xfrm>
              <a:off x="788" y="1268"/>
              <a:ext cx="9" cy="3"/>
            </a:xfrm>
            <a:custGeom>
              <a:avLst/>
              <a:gdLst>
                <a:gd name="T0" fmla="*/ 0 w 56"/>
                <a:gd name="T1" fmla="*/ 0 h 20"/>
                <a:gd name="T2" fmla="*/ 0 w 56"/>
                <a:gd name="T3" fmla="*/ 0 h 20"/>
                <a:gd name="T4" fmla="*/ 0 w 56"/>
                <a:gd name="T5" fmla="*/ 0 h 20"/>
                <a:gd name="T6" fmla="*/ 0 w 56"/>
                <a:gd name="T7" fmla="*/ 0 h 20"/>
                <a:gd name="T8" fmla="*/ 0 w 56"/>
                <a:gd name="T9" fmla="*/ 0 h 20"/>
                <a:gd name="T10" fmla="*/ 0 w 56"/>
                <a:gd name="T11" fmla="*/ 0 h 20"/>
                <a:gd name="T12" fmla="*/ 0 60000 65536"/>
                <a:gd name="T13" fmla="*/ 0 60000 65536"/>
                <a:gd name="T14" fmla="*/ 0 60000 65536"/>
                <a:gd name="T15" fmla="*/ 0 60000 65536"/>
                <a:gd name="T16" fmla="*/ 0 60000 65536"/>
                <a:gd name="T17" fmla="*/ 0 60000 65536"/>
                <a:gd name="T18" fmla="*/ 0 w 56"/>
                <a:gd name="T19" fmla="*/ 0 h 20"/>
                <a:gd name="T20" fmla="*/ 56 w 56"/>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56" h="20">
                  <a:moveTo>
                    <a:pt x="10" y="20"/>
                  </a:moveTo>
                  <a:lnTo>
                    <a:pt x="56" y="1"/>
                  </a:lnTo>
                  <a:lnTo>
                    <a:pt x="21" y="0"/>
                  </a:lnTo>
                  <a:lnTo>
                    <a:pt x="0" y="9"/>
                  </a:lnTo>
                  <a:lnTo>
                    <a:pt x="10" y="20"/>
                  </a:lnTo>
                  <a:close/>
                </a:path>
              </a:pathLst>
            </a:custGeom>
            <a:solidFill>
              <a:srgbClr val="CC6659"/>
            </a:solidFill>
            <a:ln w="9525">
              <a:noFill/>
              <a:round/>
              <a:headEnd/>
              <a:tailEnd/>
            </a:ln>
          </p:spPr>
          <p:txBody>
            <a:bodyPr/>
            <a:lstStyle/>
            <a:p>
              <a:endParaRPr lang="fr-FR"/>
            </a:p>
          </p:txBody>
        </p:sp>
        <p:sp>
          <p:nvSpPr>
            <p:cNvPr id="480744" name="Freeform 174"/>
            <p:cNvSpPr>
              <a:spLocks/>
            </p:cNvSpPr>
            <p:nvPr/>
          </p:nvSpPr>
          <p:spPr bwMode="auto">
            <a:xfrm>
              <a:off x="778" y="1281"/>
              <a:ext cx="12" cy="11"/>
            </a:xfrm>
            <a:custGeom>
              <a:avLst/>
              <a:gdLst>
                <a:gd name="T0" fmla="*/ 0 w 75"/>
                <a:gd name="T1" fmla="*/ 0 h 63"/>
                <a:gd name="T2" fmla="*/ 0 w 75"/>
                <a:gd name="T3" fmla="*/ 0 h 63"/>
                <a:gd name="T4" fmla="*/ 0 w 75"/>
                <a:gd name="T5" fmla="*/ 0 h 63"/>
                <a:gd name="T6" fmla="*/ 0 w 75"/>
                <a:gd name="T7" fmla="*/ 0 h 63"/>
                <a:gd name="T8" fmla="*/ 0 w 75"/>
                <a:gd name="T9" fmla="*/ 0 h 63"/>
                <a:gd name="T10" fmla="*/ 0 w 75"/>
                <a:gd name="T11" fmla="*/ 0 h 63"/>
                <a:gd name="T12" fmla="*/ 0 w 75"/>
                <a:gd name="T13" fmla="*/ 0 h 63"/>
                <a:gd name="T14" fmla="*/ 0 w 75"/>
                <a:gd name="T15" fmla="*/ 0 h 63"/>
                <a:gd name="T16" fmla="*/ 0 w 75"/>
                <a:gd name="T17" fmla="*/ 0 h 63"/>
                <a:gd name="T18" fmla="*/ 0 w 75"/>
                <a:gd name="T19" fmla="*/ 0 h 63"/>
                <a:gd name="T20" fmla="*/ 0 w 75"/>
                <a:gd name="T21" fmla="*/ 0 h 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5"/>
                <a:gd name="T34" fmla="*/ 0 h 63"/>
                <a:gd name="T35" fmla="*/ 75 w 75"/>
                <a:gd name="T36" fmla="*/ 63 h 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5" h="63">
                  <a:moveTo>
                    <a:pt x="35" y="0"/>
                  </a:moveTo>
                  <a:lnTo>
                    <a:pt x="23" y="30"/>
                  </a:lnTo>
                  <a:lnTo>
                    <a:pt x="2" y="55"/>
                  </a:lnTo>
                  <a:lnTo>
                    <a:pt x="0" y="63"/>
                  </a:lnTo>
                  <a:lnTo>
                    <a:pt x="19" y="55"/>
                  </a:lnTo>
                  <a:lnTo>
                    <a:pt x="41" y="61"/>
                  </a:lnTo>
                  <a:lnTo>
                    <a:pt x="75" y="55"/>
                  </a:lnTo>
                  <a:lnTo>
                    <a:pt x="56" y="23"/>
                  </a:lnTo>
                  <a:lnTo>
                    <a:pt x="46" y="1"/>
                  </a:lnTo>
                  <a:lnTo>
                    <a:pt x="35" y="0"/>
                  </a:lnTo>
                  <a:close/>
                </a:path>
              </a:pathLst>
            </a:custGeom>
            <a:solidFill>
              <a:srgbClr val="CC6659"/>
            </a:solidFill>
            <a:ln w="9525">
              <a:noFill/>
              <a:round/>
              <a:headEnd/>
              <a:tailEnd/>
            </a:ln>
          </p:spPr>
          <p:txBody>
            <a:bodyPr/>
            <a:lstStyle/>
            <a:p>
              <a:endParaRPr lang="fr-FR"/>
            </a:p>
          </p:txBody>
        </p:sp>
        <p:sp>
          <p:nvSpPr>
            <p:cNvPr id="480745" name="Freeform 175"/>
            <p:cNvSpPr>
              <a:spLocks/>
            </p:cNvSpPr>
            <p:nvPr/>
          </p:nvSpPr>
          <p:spPr bwMode="auto">
            <a:xfrm>
              <a:off x="792" y="1290"/>
              <a:ext cx="1" cy="2"/>
            </a:xfrm>
            <a:custGeom>
              <a:avLst/>
              <a:gdLst>
                <a:gd name="T0" fmla="*/ 0 w 9"/>
                <a:gd name="T1" fmla="*/ 0 h 14"/>
                <a:gd name="T2" fmla="*/ 0 w 9"/>
                <a:gd name="T3" fmla="*/ 0 h 14"/>
                <a:gd name="T4" fmla="*/ 0 w 9"/>
                <a:gd name="T5" fmla="*/ 0 h 14"/>
                <a:gd name="T6" fmla="*/ 0 w 9"/>
                <a:gd name="T7" fmla="*/ 0 h 14"/>
                <a:gd name="T8" fmla="*/ 0 w 9"/>
                <a:gd name="T9" fmla="*/ 0 h 14"/>
                <a:gd name="T10" fmla="*/ 0 w 9"/>
                <a:gd name="T11" fmla="*/ 0 h 14"/>
                <a:gd name="T12" fmla="*/ 0 60000 65536"/>
                <a:gd name="T13" fmla="*/ 0 60000 65536"/>
                <a:gd name="T14" fmla="*/ 0 60000 65536"/>
                <a:gd name="T15" fmla="*/ 0 60000 65536"/>
                <a:gd name="T16" fmla="*/ 0 60000 65536"/>
                <a:gd name="T17" fmla="*/ 0 60000 65536"/>
                <a:gd name="T18" fmla="*/ 0 w 9"/>
                <a:gd name="T19" fmla="*/ 0 h 14"/>
                <a:gd name="T20" fmla="*/ 9 w 9"/>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9" h="14">
                  <a:moveTo>
                    <a:pt x="0" y="0"/>
                  </a:moveTo>
                  <a:lnTo>
                    <a:pt x="0" y="10"/>
                  </a:lnTo>
                  <a:lnTo>
                    <a:pt x="9" y="14"/>
                  </a:lnTo>
                  <a:lnTo>
                    <a:pt x="9" y="5"/>
                  </a:lnTo>
                  <a:lnTo>
                    <a:pt x="0" y="0"/>
                  </a:lnTo>
                  <a:close/>
                </a:path>
              </a:pathLst>
            </a:custGeom>
            <a:solidFill>
              <a:srgbClr val="CC6659"/>
            </a:solidFill>
            <a:ln w="9525">
              <a:noFill/>
              <a:round/>
              <a:headEnd/>
              <a:tailEnd/>
            </a:ln>
          </p:spPr>
          <p:txBody>
            <a:bodyPr/>
            <a:lstStyle/>
            <a:p>
              <a:endParaRPr lang="fr-FR"/>
            </a:p>
          </p:txBody>
        </p:sp>
        <p:sp>
          <p:nvSpPr>
            <p:cNvPr id="480746" name="Freeform 176"/>
            <p:cNvSpPr>
              <a:spLocks/>
            </p:cNvSpPr>
            <p:nvPr/>
          </p:nvSpPr>
          <p:spPr bwMode="auto">
            <a:xfrm>
              <a:off x="774" y="1296"/>
              <a:ext cx="23" cy="6"/>
            </a:xfrm>
            <a:custGeom>
              <a:avLst/>
              <a:gdLst>
                <a:gd name="T0" fmla="*/ 0 w 133"/>
                <a:gd name="T1" fmla="*/ 0 h 38"/>
                <a:gd name="T2" fmla="*/ 0 w 133"/>
                <a:gd name="T3" fmla="*/ 0 h 38"/>
                <a:gd name="T4" fmla="*/ 0 w 133"/>
                <a:gd name="T5" fmla="*/ 0 h 38"/>
                <a:gd name="T6" fmla="*/ 1 w 133"/>
                <a:gd name="T7" fmla="*/ 0 h 38"/>
                <a:gd name="T8" fmla="*/ 1 w 133"/>
                <a:gd name="T9" fmla="*/ 0 h 38"/>
                <a:gd name="T10" fmla="*/ 1 w 133"/>
                <a:gd name="T11" fmla="*/ 0 h 38"/>
                <a:gd name="T12" fmla="*/ 1 w 133"/>
                <a:gd name="T13" fmla="*/ 0 h 38"/>
                <a:gd name="T14" fmla="*/ 0 w 133"/>
                <a:gd name="T15" fmla="*/ 0 h 38"/>
                <a:gd name="T16" fmla="*/ 0 w 133"/>
                <a:gd name="T17" fmla="*/ 0 h 38"/>
                <a:gd name="T18" fmla="*/ 0 w 133"/>
                <a:gd name="T19" fmla="*/ 0 h 38"/>
                <a:gd name="T20" fmla="*/ 0 w 133"/>
                <a:gd name="T21" fmla="*/ 0 h 38"/>
                <a:gd name="T22" fmla="*/ 0 w 133"/>
                <a:gd name="T23" fmla="*/ 0 h 38"/>
                <a:gd name="T24" fmla="*/ 0 w 133"/>
                <a:gd name="T25" fmla="*/ 0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3"/>
                <a:gd name="T40" fmla="*/ 0 h 38"/>
                <a:gd name="T41" fmla="*/ 133 w 133"/>
                <a:gd name="T42" fmla="*/ 38 h 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3" h="38">
                  <a:moveTo>
                    <a:pt x="9" y="0"/>
                  </a:moveTo>
                  <a:lnTo>
                    <a:pt x="46" y="18"/>
                  </a:lnTo>
                  <a:lnTo>
                    <a:pt x="68" y="22"/>
                  </a:lnTo>
                  <a:lnTo>
                    <a:pt x="97" y="13"/>
                  </a:lnTo>
                  <a:lnTo>
                    <a:pt x="130" y="26"/>
                  </a:lnTo>
                  <a:lnTo>
                    <a:pt x="133" y="36"/>
                  </a:lnTo>
                  <a:lnTo>
                    <a:pt x="84" y="24"/>
                  </a:lnTo>
                  <a:lnTo>
                    <a:pt x="65" y="28"/>
                  </a:lnTo>
                  <a:lnTo>
                    <a:pt x="41" y="28"/>
                  </a:lnTo>
                  <a:lnTo>
                    <a:pt x="14" y="38"/>
                  </a:lnTo>
                  <a:lnTo>
                    <a:pt x="0" y="22"/>
                  </a:lnTo>
                  <a:lnTo>
                    <a:pt x="9" y="0"/>
                  </a:lnTo>
                  <a:close/>
                </a:path>
              </a:pathLst>
            </a:custGeom>
            <a:solidFill>
              <a:srgbClr val="CC6659"/>
            </a:solidFill>
            <a:ln w="9525">
              <a:noFill/>
              <a:round/>
              <a:headEnd/>
              <a:tailEnd/>
            </a:ln>
          </p:spPr>
          <p:txBody>
            <a:bodyPr/>
            <a:lstStyle/>
            <a:p>
              <a:endParaRPr lang="fr-FR"/>
            </a:p>
          </p:txBody>
        </p:sp>
        <p:sp>
          <p:nvSpPr>
            <p:cNvPr id="480747" name="Freeform 177"/>
            <p:cNvSpPr>
              <a:spLocks/>
            </p:cNvSpPr>
            <p:nvPr/>
          </p:nvSpPr>
          <p:spPr bwMode="auto">
            <a:xfrm>
              <a:off x="765" y="1293"/>
              <a:ext cx="10" cy="21"/>
            </a:xfrm>
            <a:custGeom>
              <a:avLst/>
              <a:gdLst>
                <a:gd name="T0" fmla="*/ 0 w 61"/>
                <a:gd name="T1" fmla="*/ 0 h 129"/>
                <a:gd name="T2" fmla="*/ 0 w 61"/>
                <a:gd name="T3" fmla="*/ 0 h 129"/>
                <a:gd name="T4" fmla="*/ 0 w 61"/>
                <a:gd name="T5" fmla="*/ 0 h 129"/>
                <a:gd name="T6" fmla="*/ 0 w 61"/>
                <a:gd name="T7" fmla="*/ 0 h 129"/>
                <a:gd name="T8" fmla="*/ 0 w 61"/>
                <a:gd name="T9" fmla="*/ 0 h 129"/>
                <a:gd name="T10" fmla="*/ 0 w 61"/>
                <a:gd name="T11" fmla="*/ 0 h 129"/>
                <a:gd name="T12" fmla="*/ 0 w 61"/>
                <a:gd name="T13" fmla="*/ 0 h 129"/>
                <a:gd name="T14" fmla="*/ 0 w 61"/>
                <a:gd name="T15" fmla="*/ 0 h 129"/>
                <a:gd name="T16" fmla="*/ 0 w 61"/>
                <a:gd name="T17" fmla="*/ 0 h 129"/>
                <a:gd name="T18" fmla="*/ 0 w 61"/>
                <a:gd name="T19" fmla="*/ 0 h 129"/>
                <a:gd name="T20" fmla="*/ 0 w 61"/>
                <a:gd name="T21" fmla="*/ 0 h 1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129"/>
                <a:gd name="T35" fmla="*/ 61 w 61"/>
                <a:gd name="T36" fmla="*/ 129 h 1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129">
                  <a:moveTo>
                    <a:pt x="50" y="7"/>
                  </a:moveTo>
                  <a:lnTo>
                    <a:pt x="11" y="38"/>
                  </a:lnTo>
                  <a:lnTo>
                    <a:pt x="31" y="58"/>
                  </a:lnTo>
                  <a:lnTo>
                    <a:pt x="36" y="77"/>
                  </a:lnTo>
                  <a:lnTo>
                    <a:pt x="61" y="105"/>
                  </a:lnTo>
                  <a:lnTo>
                    <a:pt x="43" y="129"/>
                  </a:lnTo>
                  <a:lnTo>
                    <a:pt x="3" y="58"/>
                  </a:lnTo>
                  <a:lnTo>
                    <a:pt x="0" y="0"/>
                  </a:lnTo>
                  <a:lnTo>
                    <a:pt x="19" y="6"/>
                  </a:lnTo>
                  <a:lnTo>
                    <a:pt x="50" y="7"/>
                  </a:lnTo>
                  <a:close/>
                </a:path>
              </a:pathLst>
            </a:custGeom>
            <a:solidFill>
              <a:srgbClr val="CC6659"/>
            </a:solidFill>
            <a:ln w="9525">
              <a:noFill/>
              <a:round/>
              <a:headEnd/>
              <a:tailEnd/>
            </a:ln>
          </p:spPr>
          <p:txBody>
            <a:bodyPr/>
            <a:lstStyle/>
            <a:p>
              <a:endParaRPr lang="fr-FR"/>
            </a:p>
          </p:txBody>
        </p:sp>
        <p:sp>
          <p:nvSpPr>
            <p:cNvPr id="480748" name="Freeform 178"/>
            <p:cNvSpPr>
              <a:spLocks/>
            </p:cNvSpPr>
            <p:nvPr/>
          </p:nvSpPr>
          <p:spPr bwMode="auto">
            <a:xfrm>
              <a:off x="779" y="1305"/>
              <a:ext cx="13" cy="2"/>
            </a:xfrm>
            <a:custGeom>
              <a:avLst/>
              <a:gdLst>
                <a:gd name="T0" fmla="*/ 0 w 81"/>
                <a:gd name="T1" fmla="*/ 0 h 14"/>
                <a:gd name="T2" fmla="*/ 0 w 81"/>
                <a:gd name="T3" fmla="*/ 0 h 14"/>
                <a:gd name="T4" fmla="*/ 0 w 81"/>
                <a:gd name="T5" fmla="*/ 0 h 14"/>
                <a:gd name="T6" fmla="*/ 0 w 81"/>
                <a:gd name="T7" fmla="*/ 0 h 14"/>
                <a:gd name="T8" fmla="*/ 0 w 81"/>
                <a:gd name="T9" fmla="*/ 0 h 14"/>
                <a:gd name="T10" fmla="*/ 0 w 81"/>
                <a:gd name="T11" fmla="*/ 0 h 14"/>
                <a:gd name="T12" fmla="*/ 0 w 81"/>
                <a:gd name="T13" fmla="*/ 0 h 14"/>
                <a:gd name="T14" fmla="*/ 0 w 81"/>
                <a:gd name="T15" fmla="*/ 0 h 14"/>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14"/>
                <a:gd name="T26" fmla="*/ 81 w 81"/>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14">
                  <a:moveTo>
                    <a:pt x="0" y="6"/>
                  </a:moveTo>
                  <a:lnTo>
                    <a:pt x="11" y="12"/>
                  </a:lnTo>
                  <a:lnTo>
                    <a:pt x="61" y="14"/>
                  </a:lnTo>
                  <a:lnTo>
                    <a:pt x="81" y="8"/>
                  </a:lnTo>
                  <a:lnTo>
                    <a:pt x="61" y="0"/>
                  </a:lnTo>
                  <a:lnTo>
                    <a:pt x="21" y="0"/>
                  </a:lnTo>
                  <a:lnTo>
                    <a:pt x="0" y="6"/>
                  </a:lnTo>
                  <a:close/>
                </a:path>
              </a:pathLst>
            </a:custGeom>
            <a:solidFill>
              <a:srgbClr val="CC6659"/>
            </a:solidFill>
            <a:ln w="9525">
              <a:noFill/>
              <a:round/>
              <a:headEnd/>
              <a:tailEnd/>
            </a:ln>
          </p:spPr>
          <p:txBody>
            <a:bodyPr/>
            <a:lstStyle/>
            <a:p>
              <a:endParaRPr lang="fr-FR"/>
            </a:p>
          </p:txBody>
        </p:sp>
        <p:sp>
          <p:nvSpPr>
            <p:cNvPr id="480749" name="Freeform 179"/>
            <p:cNvSpPr>
              <a:spLocks/>
            </p:cNvSpPr>
            <p:nvPr/>
          </p:nvSpPr>
          <p:spPr bwMode="auto">
            <a:xfrm>
              <a:off x="845" y="1217"/>
              <a:ext cx="29" cy="26"/>
            </a:xfrm>
            <a:custGeom>
              <a:avLst/>
              <a:gdLst>
                <a:gd name="T0" fmla="*/ 1 w 170"/>
                <a:gd name="T1" fmla="*/ 0 h 153"/>
                <a:gd name="T2" fmla="*/ 1 w 170"/>
                <a:gd name="T3" fmla="*/ 0 h 153"/>
                <a:gd name="T4" fmla="*/ 0 w 170"/>
                <a:gd name="T5" fmla="*/ 1 h 153"/>
                <a:gd name="T6" fmla="*/ 0 w 170"/>
                <a:gd name="T7" fmla="*/ 1 h 153"/>
                <a:gd name="T8" fmla="*/ 0 w 170"/>
                <a:gd name="T9" fmla="*/ 1 h 153"/>
                <a:gd name="T10" fmla="*/ 0 w 170"/>
                <a:gd name="T11" fmla="*/ 0 h 153"/>
                <a:gd name="T12" fmla="*/ 0 w 170"/>
                <a:gd name="T13" fmla="*/ 0 h 153"/>
                <a:gd name="T14" fmla="*/ 0 w 170"/>
                <a:gd name="T15" fmla="*/ 0 h 153"/>
                <a:gd name="T16" fmla="*/ 1 w 170"/>
                <a:gd name="T17" fmla="*/ 0 h 153"/>
                <a:gd name="T18" fmla="*/ 1 w 170"/>
                <a:gd name="T19" fmla="*/ 0 h 153"/>
                <a:gd name="T20" fmla="*/ 1 w 170"/>
                <a:gd name="T21" fmla="*/ 0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0"/>
                <a:gd name="T34" fmla="*/ 0 h 153"/>
                <a:gd name="T35" fmla="*/ 170 w 170"/>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0" h="153">
                  <a:moveTo>
                    <a:pt x="170" y="7"/>
                  </a:moveTo>
                  <a:lnTo>
                    <a:pt x="98" y="40"/>
                  </a:lnTo>
                  <a:lnTo>
                    <a:pt x="45" y="111"/>
                  </a:lnTo>
                  <a:lnTo>
                    <a:pt x="30" y="140"/>
                  </a:lnTo>
                  <a:lnTo>
                    <a:pt x="0" y="153"/>
                  </a:lnTo>
                  <a:lnTo>
                    <a:pt x="12" y="75"/>
                  </a:lnTo>
                  <a:lnTo>
                    <a:pt x="34" y="36"/>
                  </a:lnTo>
                  <a:lnTo>
                    <a:pt x="63" y="16"/>
                  </a:lnTo>
                  <a:lnTo>
                    <a:pt x="143" y="0"/>
                  </a:lnTo>
                  <a:lnTo>
                    <a:pt x="170" y="7"/>
                  </a:lnTo>
                  <a:close/>
                </a:path>
              </a:pathLst>
            </a:custGeom>
            <a:solidFill>
              <a:srgbClr val="FF8C7F"/>
            </a:solidFill>
            <a:ln w="9525">
              <a:noFill/>
              <a:round/>
              <a:headEnd/>
              <a:tailEnd/>
            </a:ln>
          </p:spPr>
          <p:txBody>
            <a:bodyPr/>
            <a:lstStyle/>
            <a:p>
              <a:endParaRPr lang="fr-FR"/>
            </a:p>
          </p:txBody>
        </p:sp>
        <p:sp>
          <p:nvSpPr>
            <p:cNvPr id="480750" name="Freeform 180"/>
            <p:cNvSpPr>
              <a:spLocks/>
            </p:cNvSpPr>
            <p:nvPr/>
          </p:nvSpPr>
          <p:spPr bwMode="auto">
            <a:xfrm>
              <a:off x="857" y="1231"/>
              <a:ext cx="5" cy="10"/>
            </a:xfrm>
            <a:custGeom>
              <a:avLst/>
              <a:gdLst>
                <a:gd name="T0" fmla="*/ 0 w 28"/>
                <a:gd name="T1" fmla="*/ 0 h 58"/>
                <a:gd name="T2" fmla="*/ 0 w 28"/>
                <a:gd name="T3" fmla="*/ 0 h 58"/>
                <a:gd name="T4" fmla="*/ 0 w 28"/>
                <a:gd name="T5" fmla="*/ 0 h 58"/>
                <a:gd name="T6" fmla="*/ 0 w 28"/>
                <a:gd name="T7" fmla="*/ 0 h 58"/>
                <a:gd name="T8" fmla="*/ 0 w 28"/>
                <a:gd name="T9" fmla="*/ 0 h 58"/>
                <a:gd name="T10" fmla="*/ 0 w 28"/>
                <a:gd name="T11" fmla="*/ 0 h 58"/>
                <a:gd name="T12" fmla="*/ 0 w 28"/>
                <a:gd name="T13" fmla="*/ 0 h 58"/>
                <a:gd name="T14" fmla="*/ 0 w 28"/>
                <a:gd name="T15" fmla="*/ 0 h 58"/>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58"/>
                <a:gd name="T26" fmla="*/ 28 w 28"/>
                <a:gd name="T27" fmla="*/ 58 h 5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58">
                  <a:moveTo>
                    <a:pt x="18" y="0"/>
                  </a:moveTo>
                  <a:lnTo>
                    <a:pt x="18" y="26"/>
                  </a:lnTo>
                  <a:lnTo>
                    <a:pt x="28" y="39"/>
                  </a:lnTo>
                  <a:lnTo>
                    <a:pt x="2" y="58"/>
                  </a:lnTo>
                  <a:lnTo>
                    <a:pt x="0" y="41"/>
                  </a:lnTo>
                  <a:lnTo>
                    <a:pt x="6" y="24"/>
                  </a:lnTo>
                  <a:lnTo>
                    <a:pt x="18" y="0"/>
                  </a:lnTo>
                  <a:close/>
                </a:path>
              </a:pathLst>
            </a:custGeom>
            <a:solidFill>
              <a:srgbClr val="FF8C7F"/>
            </a:solidFill>
            <a:ln w="9525">
              <a:noFill/>
              <a:round/>
              <a:headEnd/>
              <a:tailEnd/>
            </a:ln>
          </p:spPr>
          <p:txBody>
            <a:bodyPr/>
            <a:lstStyle/>
            <a:p>
              <a:endParaRPr lang="fr-FR"/>
            </a:p>
          </p:txBody>
        </p:sp>
        <p:sp>
          <p:nvSpPr>
            <p:cNvPr id="480751" name="Freeform 181"/>
            <p:cNvSpPr>
              <a:spLocks/>
            </p:cNvSpPr>
            <p:nvPr/>
          </p:nvSpPr>
          <p:spPr bwMode="auto">
            <a:xfrm>
              <a:off x="847" y="1246"/>
              <a:ext cx="12" cy="17"/>
            </a:xfrm>
            <a:custGeom>
              <a:avLst/>
              <a:gdLst>
                <a:gd name="T0" fmla="*/ 0 w 69"/>
                <a:gd name="T1" fmla="*/ 0 h 101"/>
                <a:gd name="T2" fmla="*/ 0 w 69"/>
                <a:gd name="T3" fmla="*/ 0 h 101"/>
                <a:gd name="T4" fmla="*/ 0 w 69"/>
                <a:gd name="T5" fmla="*/ 0 h 101"/>
                <a:gd name="T6" fmla="*/ 0 w 69"/>
                <a:gd name="T7" fmla="*/ 1 h 101"/>
                <a:gd name="T8" fmla="*/ 0 w 69"/>
                <a:gd name="T9" fmla="*/ 1 h 101"/>
                <a:gd name="T10" fmla="*/ 0 w 69"/>
                <a:gd name="T11" fmla="*/ 0 h 101"/>
                <a:gd name="T12" fmla="*/ 0 w 69"/>
                <a:gd name="T13" fmla="*/ 1 h 101"/>
                <a:gd name="T14" fmla="*/ 0 w 69"/>
                <a:gd name="T15" fmla="*/ 0 h 101"/>
                <a:gd name="T16" fmla="*/ 0 w 69"/>
                <a:gd name="T17" fmla="*/ 0 h 101"/>
                <a:gd name="T18" fmla="*/ 0 w 69"/>
                <a:gd name="T19" fmla="*/ 0 h 101"/>
                <a:gd name="T20" fmla="*/ 0 w 69"/>
                <a:gd name="T21" fmla="*/ 0 h 101"/>
                <a:gd name="T22" fmla="*/ 0 w 69"/>
                <a:gd name="T23" fmla="*/ 0 h 101"/>
                <a:gd name="T24" fmla="*/ 0 w 69"/>
                <a:gd name="T25" fmla="*/ 0 h 101"/>
                <a:gd name="T26" fmla="*/ 0 w 69"/>
                <a:gd name="T27" fmla="*/ 0 h 101"/>
                <a:gd name="T28" fmla="*/ 0 w 69"/>
                <a:gd name="T29" fmla="*/ 0 h 101"/>
                <a:gd name="T30" fmla="*/ 0 w 69"/>
                <a:gd name="T31" fmla="*/ 0 h 1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9"/>
                <a:gd name="T49" fmla="*/ 0 h 101"/>
                <a:gd name="T50" fmla="*/ 69 w 69"/>
                <a:gd name="T51" fmla="*/ 101 h 10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9" h="101">
                  <a:moveTo>
                    <a:pt x="69" y="13"/>
                  </a:moveTo>
                  <a:lnTo>
                    <a:pt x="61" y="51"/>
                  </a:lnTo>
                  <a:lnTo>
                    <a:pt x="53" y="80"/>
                  </a:lnTo>
                  <a:lnTo>
                    <a:pt x="55" y="101"/>
                  </a:lnTo>
                  <a:lnTo>
                    <a:pt x="35" y="91"/>
                  </a:lnTo>
                  <a:lnTo>
                    <a:pt x="30" y="81"/>
                  </a:lnTo>
                  <a:lnTo>
                    <a:pt x="4" y="93"/>
                  </a:lnTo>
                  <a:lnTo>
                    <a:pt x="0" y="80"/>
                  </a:lnTo>
                  <a:lnTo>
                    <a:pt x="4" y="64"/>
                  </a:lnTo>
                  <a:lnTo>
                    <a:pt x="33" y="52"/>
                  </a:lnTo>
                  <a:lnTo>
                    <a:pt x="42" y="62"/>
                  </a:lnTo>
                  <a:lnTo>
                    <a:pt x="53" y="23"/>
                  </a:lnTo>
                  <a:lnTo>
                    <a:pt x="55" y="4"/>
                  </a:lnTo>
                  <a:lnTo>
                    <a:pt x="65" y="0"/>
                  </a:lnTo>
                  <a:lnTo>
                    <a:pt x="69" y="13"/>
                  </a:lnTo>
                  <a:close/>
                </a:path>
              </a:pathLst>
            </a:custGeom>
            <a:solidFill>
              <a:srgbClr val="FF8C7F"/>
            </a:solidFill>
            <a:ln w="9525">
              <a:noFill/>
              <a:round/>
              <a:headEnd/>
              <a:tailEnd/>
            </a:ln>
          </p:spPr>
          <p:txBody>
            <a:bodyPr/>
            <a:lstStyle/>
            <a:p>
              <a:endParaRPr lang="fr-FR"/>
            </a:p>
          </p:txBody>
        </p:sp>
        <p:sp>
          <p:nvSpPr>
            <p:cNvPr id="480752" name="Freeform 182"/>
            <p:cNvSpPr>
              <a:spLocks/>
            </p:cNvSpPr>
            <p:nvPr/>
          </p:nvSpPr>
          <p:spPr bwMode="auto">
            <a:xfrm>
              <a:off x="863" y="1256"/>
              <a:ext cx="4" cy="3"/>
            </a:xfrm>
            <a:custGeom>
              <a:avLst/>
              <a:gdLst>
                <a:gd name="T0" fmla="*/ 0 w 25"/>
                <a:gd name="T1" fmla="*/ 0 h 18"/>
                <a:gd name="T2" fmla="*/ 0 w 25"/>
                <a:gd name="T3" fmla="*/ 0 h 18"/>
                <a:gd name="T4" fmla="*/ 0 w 25"/>
                <a:gd name="T5" fmla="*/ 0 h 18"/>
                <a:gd name="T6" fmla="*/ 0 w 25"/>
                <a:gd name="T7" fmla="*/ 0 h 18"/>
                <a:gd name="T8" fmla="*/ 0 w 25"/>
                <a:gd name="T9" fmla="*/ 0 h 18"/>
                <a:gd name="T10" fmla="*/ 0 w 25"/>
                <a:gd name="T11" fmla="*/ 0 h 18"/>
                <a:gd name="T12" fmla="*/ 0 60000 65536"/>
                <a:gd name="T13" fmla="*/ 0 60000 65536"/>
                <a:gd name="T14" fmla="*/ 0 60000 65536"/>
                <a:gd name="T15" fmla="*/ 0 60000 65536"/>
                <a:gd name="T16" fmla="*/ 0 60000 65536"/>
                <a:gd name="T17" fmla="*/ 0 60000 65536"/>
                <a:gd name="T18" fmla="*/ 0 w 25"/>
                <a:gd name="T19" fmla="*/ 0 h 18"/>
                <a:gd name="T20" fmla="*/ 25 w 2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5" h="18">
                  <a:moveTo>
                    <a:pt x="0" y="0"/>
                  </a:moveTo>
                  <a:lnTo>
                    <a:pt x="0" y="18"/>
                  </a:lnTo>
                  <a:lnTo>
                    <a:pt x="25" y="15"/>
                  </a:lnTo>
                  <a:lnTo>
                    <a:pt x="20" y="4"/>
                  </a:lnTo>
                  <a:lnTo>
                    <a:pt x="0" y="0"/>
                  </a:lnTo>
                  <a:close/>
                </a:path>
              </a:pathLst>
            </a:custGeom>
            <a:solidFill>
              <a:srgbClr val="FF8C7F"/>
            </a:solidFill>
            <a:ln w="9525">
              <a:noFill/>
              <a:round/>
              <a:headEnd/>
              <a:tailEnd/>
            </a:ln>
          </p:spPr>
          <p:txBody>
            <a:bodyPr/>
            <a:lstStyle/>
            <a:p>
              <a:endParaRPr lang="fr-FR"/>
            </a:p>
          </p:txBody>
        </p:sp>
        <p:sp>
          <p:nvSpPr>
            <p:cNvPr id="480753" name="Freeform 183"/>
            <p:cNvSpPr>
              <a:spLocks/>
            </p:cNvSpPr>
            <p:nvPr/>
          </p:nvSpPr>
          <p:spPr bwMode="auto">
            <a:xfrm>
              <a:off x="856" y="1276"/>
              <a:ext cx="10" cy="16"/>
            </a:xfrm>
            <a:custGeom>
              <a:avLst/>
              <a:gdLst>
                <a:gd name="T0" fmla="*/ 0 w 60"/>
                <a:gd name="T1" fmla="*/ 0 h 98"/>
                <a:gd name="T2" fmla="*/ 0 w 60"/>
                <a:gd name="T3" fmla="*/ 0 h 98"/>
                <a:gd name="T4" fmla="*/ 0 w 60"/>
                <a:gd name="T5" fmla="*/ 0 h 98"/>
                <a:gd name="T6" fmla="*/ 0 w 60"/>
                <a:gd name="T7" fmla="*/ 0 h 98"/>
                <a:gd name="T8" fmla="*/ 0 w 60"/>
                <a:gd name="T9" fmla="*/ 0 h 98"/>
                <a:gd name="T10" fmla="*/ 0 w 60"/>
                <a:gd name="T11" fmla="*/ 0 h 98"/>
                <a:gd name="T12" fmla="*/ 0 w 60"/>
                <a:gd name="T13" fmla="*/ 0 h 98"/>
                <a:gd name="T14" fmla="*/ 0 w 60"/>
                <a:gd name="T15" fmla="*/ 0 h 98"/>
                <a:gd name="T16" fmla="*/ 0 w 60"/>
                <a:gd name="T17" fmla="*/ 0 h 98"/>
                <a:gd name="T18" fmla="*/ 0 w 60"/>
                <a:gd name="T19" fmla="*/ 0 h 98"/>
                <a:gd name="T20" fmla="*/ 0 w 60"/>
                <a:gd name="T21" fmla="*/ 0 h 98"/>
                <a:gd name="T22" fmla="*/ 0 w 60"/>
                <a:gd name="T23" fmla="*/ 0 h 98"/>
                <a:gd name="T24" fmla="*/ 0 w 60"/>
                <a:gd name="T25" fmla="*/ 0 h 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
                <a:gd name="T40" fmla="*/ 0 h 98"/>
                <a:gd name="T41" fmla="*/ 60 w 60"/>
                <a:gd name="T42" fmla="*/ 98 h 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 h="98">
                  <a:moveTo>
                    <a:pt x="43" y="2"/>
                  </a:moveTo>
                  <a:lnTo>
                    <a:pt x="43" y="18"/>
                  </a:lnTo>
                  <a:lnTo>
                    <a:pt x="20" y="24"/>
                  </a:lnTo>
                  <a:lnTo>
                    <a:pt x="17" y="53"/>
                  </a:lnTo>
                  <a:lnTo>
                    <a:pt x="55" y="67"/>
                  </a:lnTo>
                  <a:lnTo>
                    <a:pt x="60" y="84"/>
                  </a:lnTo>
                  <a:lnTo>
                    <a:pt x="27" y="98"/>
                  </a:lnTo>
                  <a:lnTo>
                    <a:pt x="10" y="79"/>
                  </a:lnTo>
                  <a:lnTo>
                    <a:pt x="0" y="52"/>
                  </a:lnTo>
                  <a:lnTo>
                    <a:pt x="0" y="13"/>
                  </a:lnTo>
                  <a:lnTo>
                    <a:pt x="20" y="0"/>
                  </a:lnTo>
                  <a:lnTo>
                    <a:pt x="43" y="2"/>
                  </a:lnTo>
                  <a:close/>
                </a:path>
              </a:pathLst>
            </a:custGeom>
            <a:solidFill>
              <a:srgbClr val="FF8C7F"/>
            </a:solidFill>
            <a:ln w="9525">
              <a:noFill/>
              <a:round/>
              <a:headEnd/>
              <a:tailEnd/>
            </a:ln>
          </p:spPr>
          <p:txBody>
            <a:bodyPr/>
            <a:lstStyle/>
            <a:p>
              <a:endParaRPr lang="fr-FR"/>
            </a:p>
          </p:txBody>
        </p:sp>
        <p:sp>
          <p:nvSpPr>
            <p:cNvPr id="480754" name="Freeform 184"/>
            <p:cNvSpPr>
              <a:spLocks/>
            </p:cNvSpPr>
            <p:nvPr/>
          </p:nvSpPr>
          <p:spPr bwMode="auto">
            <a:xfrm>
              <a:off x="866" y="1250"/>
              <a:ext cx="13" cy="4"/>
            </a:xfrm>
            <a:custGeom>
              <a:avLst/>
              <a:gdLst>
                <a:gd name="T0" fmla="*/ 0 w 80"/>
                <a:gd name="T1" fmla="*/ 0 h 24"/>
                <a:gd name="T2" fmla="*/ 0 w 80"/>
                <a:gd name="T3" fmla="*/ 0 h 24"/>
                <a:gd name="T4" fmla="*/ 0 w 80"/>
                <a:gd name="T5" fmla="*/ 0 h 24"/>
                <a:gd name="T6" fmla="*/ 0 w 80"/>
                <a:gd name="T7" fmla="*/ 0 h 24"/>
                <a:gd name="T8" fmla="*/ 0 w 80"/>
                <a:gd name="T9" fmla="*/ 0 h 24"/>
                <a:gd name="T10" fmla="*/ 0 w 80"/>
                <a:gd name="T11" fmla="*/ 0 h 24"/>
                <a:gd name="T12" fmla="*/ 0 w 80"/>
                <a:gd name="T13" fmla="*/ 0 h 24"/>
                <a:gd name="T14" fmla="*/ 0 60000 65536"/>
                <a:gd name="T15" fmla="*/ 0 60000 65536"/>
                <a:gd name="T16" fmla="*/ 0 60000 65536"/>
                <a:gd name="T17" fmla="*/ 0 60000 65536"/>
                <a:gd name="T18" fmla="*/ 0 60000 65536"/>
                <a:gd name="T19" fmla="*/ 0 60000 65536"/>
                <a:gd name="T20" fmla="*/ 0 60000 65536"/>
                <a:gd name="T21" fmla="*/ 0 w 80"/>
                <a:gd name="T22" fmla="*/ 0 h 24"/>
                <a:gd name="T23" fmla="*/ 80 w 8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24">
                  <a:moveTo>
                    <a:pt x="12" y="0"/>
                  </a:moveTo>
                  <a:lnTo>
                    <a:pt x="80" y="4"/>
                  </a:lnTo>
                  <a:lnTo>
                    <a:pt x="77" y="23"/>
                  </a:lnTo>
                  <a:lnTo>
                    <a:pt x="28" y="24"/>
                  </a:lnTo>
                  <a:lnTo>
                    <a:pt x="0" y="14"/>
                  </a:lnTo>
                  <a:lnTo>
                    <a:pt x="12" y="0"/>
                  </a:lnTo>
                  <a:close/>
                </a:path>
              </a:pathLst>
            </a:custGeom>
            <a:solidFill>
              <a:srgbClr val="FF8C7F"/>
            </a:solidFill>
            <a:ln w="9525">
              <a:noFill/>
              <a:round/>
              <a:headEnd/>
              <a:tailEnd/>
            </a:ln>
          </p:spPr>
          <p:txBody>
            <a:bodyPr/>
            <a:lstStyle/>
            <a:p>
              <a:endParaRPr lang="fr-FR"/>
            </a:p>
          </p:txBody>
        </p:sp>
        <p:sp>
          <p:nvSpPr>
            <p:cNvPr id="480755" name="Freeform 185"/>
            <p:cNvSpPr>
              <a:spLocks/>
            </p:cNvSpPr>
            <p:nvPr/>
          </p:nvSpPr>
          <p:spPr bwMode="auto">
            <a:xfrm>
              <a:off x="906" y="1251"/>
              <a:ext cx="8" cy="11"/>
            </a:xfrm>
            <a:custGeom>
              <a:avLst/>
              <a:gdLst>
                <a:gd name="T0" fmla="*/ 0 w 49"/>
                <a:gd name="T1" fmla="*/ 0 h 65"/>
                <a:gd name="T2" fmla="*/ 0 w 49"/>
                <a:gd name="T3" fmla="*/ 0 h 65"/>
                <a:gd name="T4" fmla="*/ 0 w 49"/>
                <a:gd name="T5" fmla="*/ 0 h 65"/>
                <a:gd name="T6" fmla="*/ 0 w 49"/>
                <a:gd name="T7" fmla="*/ 0 h 65"/>
                <a:gd name="T8" fmla="*/ 0 w 49"/>
                <a:gd name="T9" fmla="*/ 0 h 65"/>
                <a:gd name="T10" fmla="*/ 0 w 49"/>
                <a:gd name="T11" fmla="*/ 0 h 65"/>
                <a:gd name="T12" fmla="*/ 0 w 49"/>
                <a:gd name="T13" fmla="*/ 0 h 65"/>
                <a:gd name="T14" fmla="*/ 0 w 49"/>
                <a:gd name="T15" fmla="*/ 0 h 65"/>
                <a:gd name="T16" fmla="*/ 0 w 49"/>
                <a:gd name="T17" fmla="*/ 0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65"/>
                <a:gd name="T29" fmla="*/ 49 w 49"/>
                <a:gd name="T30" fmla="*/ 65 h 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65">
                  <a:moveTo>
                    <a:pt x="25" y="3"/>
                  </a:moveTo>
                  <a:lnTo>
                    <a:pt x="44" y="0"/>
                  </a:lnTo>
                  <a:lnTo>
                    <a:pt x="49" y="28"/>
                  </a:lnTo>
                  <a:lnTo>
                    <a:pt x="25" y="65"/>
                  </a:lnTo>
                  <a:lnTo>
                    <a:pt x="0" y="65"/>
                  </a:lnTo>
                  <a:lnTo>
                    <a:pt x="3" y="50"/>
                  </a:lnTo>
                  <a:lnTo>
                    <a:pt x="24" y="29"/>
                  </a:lnTo>
                  <a:lnTo>
                    <a:pt x="25" y="3"/>
                  </a:lnTo>
                  <a:close/>
                </a:path>
              </a:pathLst>
            </a:custGeom>
            <a:solidFill>
              <a:srgbClr val="FF8C7F"/>
            </a:solidFill>
            <a:ln w="9525">
              <a:noFill/>
              <a:round/>
              <a:headEnd/>
              <a:tailEnd/>
            </a:ln>
          </p:spPr>
          <p:txBody>
            <a:bodyPr/>
            <a:lstStyle/>
            <a:p>
              <a:endParaRPr lang="fr-FR"/>
            </a:p>
          </p:txBody>
        </p:sp>
        <p:sp>
          <p:nvSpPr>
            <p:cNvPr id="480756" name="Freeform 186"/>
            <p:cNvSpPr>
              <a:spLocks/>
            </p:cNvSpPr>
            <p:nvPr/>
          </p:nvSpPr>
          <p:spPr bwMode="auto">
            <a:xfrm>
              <a:off x="905" y="1243"/>
              <a:ext cx="10" cy="7"/>
            </a:xfrm>
            <a:custGeom>
              <a:avLst/>
              <a:gdLst>
                <a:gd name="T0" fmla="*/ 0 w 59"/>
                <a:gd name="T1" fmla="*/ 0 h 40"/>
                <a:gd name="T2" fmla="*/ 0 w 59"/>
                <a:gd name="T3" fmla="*/ 0 h 40"/>
                <a:gd name="T4" fmla="*/ 0 w 59"/>
                <a:gd name="T5" fmla="*/ 0 h 40"/>
                <a:gd name="T6" fmla="*/ 0 w 59"/>
                <a:gd name="T7" fmla="*/ 0 h 40"/>
                <a:gd name="T8" fmla="*/ 0 w 59"/>
                <a:gd name="T9" fmla="*/ 0 h 40"/>
                <a:gd name="T10" fmla="*/ 0 w 59"/>
                <a:gd name="T11" fmla="*/ 0 h 40"/>
                <a:gd name="T12" fmla="*/ 0 w 59"/>
                <a:gd name="T13" fmla="*/ 0 h 40"/>
                <a:gd name="T14" fmla="*/ 0 60000 65536"/>
                <a:gd name="T15" fmla="*/ 0 60000 65536"/>
                <a:gd name="T16" fmla="*/ 0 60000 65536"/>
                <a:gd name="T17" fmla="*/ 0 60000 65536"/>
                <a:gd name="T18" fmla="*/ 0 60000 65536"/>
                <a:gd name="T19" fmla="*/ 0 60000 65536"/>
                <a:gd name="T20" fmla="*/ 0 60000 65536"/>
                <a:gd name="T21" fmla="*/ 0 w 59"/>
                <a:gd name="T22" fmla="*/ 0 h 40"/>
                <a:gd name="T23" fmla="*/ 59 w 59"/>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0">
                  <a:moveTo>
                    <a:pt x="59" y="9"/>
                  </a:moveTo>
                  <a:lnTo>
                    <a:pt x="37" y="34"/>
                  </a:lnTo>
                  <a:lnTo>
                    <a:pt x="0" y="40"/>
                  </a:lnTo>
                  <a:lnTo>
                    <a:pt x="5" y="19"/>
                  </a:lnTo>
                  <a:lnTo>
                    <a:pt x="32" y="0"/>
                  </a:lnTo>
                  <a:lnTo>
                    <a:pt x="59" y="9"/>
                  </a:lnTo>
                  <a:close/>
                </a:path>
              </a:pathLst>
            </a:custGeom>
            <a:solidFill>
              <a:srgbClr val="FF8C7F"/>
            </a:solidFill>
            <a:ln w="9525">
              <a:noFill/>
              <a:round/>
              <a:headEnd/>
              <a:tailEnd/>
            </a:ln>
          </p:spPr>
          <p:txBody>
            <a:bodyPr/>
            <a:lstStyle/>
            <a:p>
              <a:endParaRPr lang="fr-FR"/>
            </a:p>
          </p:txBody>
        </p:sp>
        <p:sp>
          <p:nvSpPr>
            <p:cNvPr id="480757" name="Freeform 187"/>
            <p:cNvSpPr>
              <a:spLocks/>
            </p:cNvSpPr>
            <p:nvPr/>
          </p:nvSpPr>
          <p:spPr bwMode="auto">
            <a:xfrm>
              <a:off x="850" y="1264"/>
              <a:ext cx="13" cy="11"/>
            </a:xfrm>
            <a:custGeom>
              <a:avLst/>
              <a:gdLst>
                <a:gd name="T0" fmla="*/ 0 w 77"/>
                <a:gd name="T1" fmla="*/ 0 h 65"/>
                <a:gd name="T2" fmla="*/ 0 w 77"/>
                <a:gd name="T3" fmla="*/ 0 h 65"/>
                <a:gd name="T4" fmla="*/ 0 w 77"/>
                <a:gd name="T5" fmla="*/ 0 h 65"/>
                <a:gd name="T6" fmla="*/ 0 w 77"/>
                <a:gd name="T7" fmla="*/ 0 h 65"/>
                <a:gd name="T8" fmla="*/ 0 w 77"/>
                <a:gd name="T9" fmla="*/ 0 h 65"/>
                <a:gd name="T10" fmla="*/ 0 w 77"/>
                <a:gd name="T11" fmla="*/ 0 h 65"/>
                <a:gd name="T12" fmla="*/ 0 w 77"/>
                <a:gd name="T13" fmla="*/ 0 h 65"/>
                <a:gd name="T14" fmla="*/ 0 w 77"/>
                <a:gd name="T15" fmla="*/ 0 h 65"/>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65"/>
                <a:gd name="T26" fmla="*/ 77 w 77"/>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65">
                  <a:moveTo>
                    <a:pt x="26" y="10"/>
                  </a:moveTo>
                  <a:lnTo>
                    <a:pt x="42" y="30"/>
                  </a:lnTo>
                  <a:lnTo>
                    <a:pt x="77" y="50"/>
                  </a:lnTo>
                  <a:lnTo>
                    <a:pt x="14" y="65"/>
                  </a:lnTo>
                  <a:lnTo>
                    <a:pt x="0" y="39"/>
                  </a:lnTo>
                  <a:lnTo>
                    <a:pt x="16" y="0"/>
                  </a:lnTo>
                  <a:lnTo>
                    <a:pt x="26" y="10"/>
                  </a:lnTo>
                  <a:close/>
                </a:path>
              </a:pathLst>
            </a:custGeom>
            <a:solidFill>
              <a:srgbClr val="FF8C7F"/>
            </a:solidFill>
            <a:ln w="9525">
              <a:noFill/>
              <a:round/>
              <a:headEnd/>
              <a:tailEnd/>
            </a:ln>
          </p:spPr>
          <p:txBody>
            <a:bodyPr/>
            <a:lstStyle/>
            <a:p>
              <a:endParaRPr lang="fr-FR"/>
            </a:p>
          </p:txBody>
        </p:sp>
        <p:sp>
          <p:nvSpPr>
            <p:cNvPr id="480758" name="Freeform 188"/>
            <p:cNvSpPr>
              <a:spLocks/>
            </p:cNvSpPr>
            <p:nvPr/>
          </p:nvSpPr>
          <p:spPr bwMode="auto">
            <a:xfrm>
              <a:off x="838" y="1236"/>
              <a:ext cx="40" cy="25"/>
            </a:xfrm>
            <a:custGeom>
              <a:avLst/>
              <a:gdLst>
                <a:gd name="T0" fmla="*/ 0 w 238"/>
                <a:gd name="T1" fmla="*/ 1 h 149"/>
                <a:gd name="T2" fmla="*/ 0 w 238"/>
                <a:gd name="T3" fmla="*/ 1 h 149"/>
                <a:gd name="T4" fmla="*/ 0 w 238"/>
                <a:gd name="T5" fmla="*/ 1 h 149"/>
                <a:gd name="T6" fmla="*/ 0 w 238"/>
                <a:gd name="T7" fmla="*/ 0 h 149"/>
                <a:gd name="T8" fmla="*/ 0 w 238"/>
                <a:gd name="T9" fmla="*/ 0 h 149"/>
                <a:gd name="T10" fmla="*/ 0 w 238"/>
                <a:gd name="T11" fmla="*/ 0 h 149"/>
                <a:gd name="T12" fmla="*/ 0 w 238"/>
                <a:gd name="T13" fmla="*/ 0 h 149"/>
                <a:gd name="T14" fmla="*/ 1 w 238"/>
                <a:gd name="T15" fmla="*/ 0 h 149"/>
                <a:gd name="T16" fmla="*/ 1 w 238"/>
                <a:gd name="T17" fmla="*/ 0 h 149"/>
                <a:gd name="T18" fmla="*/ 1 w 238"/>
                <a:gd name="T19" fmla="*/ 0 h 149"/>
                <a:gd name="T20" fmla="*/ 1 w 238"/>
                <a:gd name="T21" fmla="*/ 0 h 149"/>
                <a:gd name="T22" fmla="*/ 1 w 238"/>
                <a:gd name="T23" fmla="*/ 0 h 149"/>
                <a:gd name="T24" fmla="*/ 1 w 238"/>
                <a:gd name="T25" fmla="*/ 0 h 149"/>
                <a:gd name="T26" fmla="*/ 1 w 238"/>
                <a:gd name="T27" fmla="*/ 0 h 149"/>
                <a:gd name="T28" fmla="*/ 1 w 238"/>
                <a:gd name="T29" fmla="*/ 0 h 149"/>
                <a:gd name="T30" fmla="*/ 1 w 238"/>
                <a:gd name="T31" fmla="*/ 0 h 149"/>
                <a:gd name="T32" fmla="*/ 0 w 238"/>
                <a:gd name="T33" fmla="*/ 0 h 149"/>
                <a:gd name="T34" fmla="*/ 0 w 238"/>
                <a:gd name="T35" fmla="*/ 0 h 149"/>
                <a:gd name="T36" fmla="*/ 0 w 238"/>
                <a:gd name="T37" fmla="*/ 0 h 149"/>
                <a:gd name="T38" fmla="*/ 0 w 238"/>
                <a:gd name="T39" fmla="*/ 1 h 149"/>
                <a:gd name="T40" fmla="*/ 0 w 238"/>
                <a:gd name="T41" fmla="*/ 1 h 149"/>
                <a:gd name="T42" fmla="*/ 0 w 238"/>
                <a:gd name="T43" fmla="*/ 1 h 149"/>
                <a:gd name="T44" fmla="*/ 0 w 238"/>
                <a:gd name="T45" fmla="*/ 1 h 149"/>
                <a:gd name="T46" fmla="*/ 0 w 238"/>
                <a:gd name="T47" fmla="*/ 1 h 1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38"/>
                <a:gd name="T73" fmla="*/ 0 h 149"/>
                <a:gd name="T74" fmla="*/ 238 w 238"/>
                <a:gd name="T75" fmla="*/ 149 h 14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38" h="149">
                  <a:moveTo>
                    <a:pt x="50" y="149"/>
                  </a:moveTo>
                  <a:lnTo>
                    <a:pt x="23" y="136"/>
                  </a:lnTo>
                  <a:lnTo>
                    <a:pt x="14" y="127"/>
                  </a:lnTo>
                  <a:lnTo>
                    <a:pt x="0" y="86"/>
                  </a:lnTo>
                  <a:lnTo>
                    <a:pt x="3" y="72"/>
                  </a:lnTo>
                  <a:lnTo>
                    <a:pt x="29" y="52"/>
                  </a:lnTo>
                  <a:lnTo>
                    <a:pt x="60" y="44"/>
                  </a:lnTo>
                  <a:lnTo>
                    <a:pt x="95" y="24"/>
                  </a:lnTo>
                  <a:lnTo>
                    <a:pt x="111" y="27"/>
                  </a:lnTo>
                  <a:lnTo>
                    <a:pt x="124" y="23"/>
                  </a:lnTo>
                  <a:lnTo>
                    <a:pt x="170" y="0"/>
                  </a:lnTo>
                  <a:lnTo>
                    <a:pt x="229" y="0"/>
                  </a:lnTo>
                  <a:lnTo>
                    <a:pt x="238" y="14"/>
                  </a:lnTo>
                  <a:lnTo>
                    <a:pt x="174" y="18"/>
                  </a:lnTo>
                  <a:lnTo>
                    <a:pt x="133" y="32"/>
                  </a:lnTo>
                  <a:lnTo>
                    <a:pt x="98" y="44"/>
                  </a:lnTo>
                  <a:lnTo>
                    <a:pt x="64" y="52"/>
                  </a:lnTo>
                  <a:lnTo>
                    <a:pt x="30" y="63"/>
                  </a:lnTo>
                  <a:lnTo>
                    <a:pt x="8" y="78"/>
                  </a:lnTo>
                  <a:lnTo>
                    <a:pt x="8" y="101"/>
                  </a:lnTo>
                  <a:lnTo>
                    <a:pt x="18" y="123"/>
                  </a:lnTo>
                  <a:lnTo>
                    <a:pt x="39" y="138"/>
                  </a:lnTo>
                  <a:lnTo>
                    <a:pt x="50" y="149"/>
                  </a:lnTo>
                  <a:close/>
                </a:path>
              </a:pathLst>
            </a:custGeom>
            <a:solidFill>
              <a:srgbClr val="000000"/>
            </a:solidFill>
            <a:ln w="9525">
              <a:noFill/>
              <a:round/>
              <a:headEnd/>
              <a:tailEnd/>
            </a:ln>
          </p:spPr>
          <p:txBody>
            <a:bodyPr/>
            <a:lstStyle/>
            <a:p>
              <a:endParaRPr lang="fr-FR"/>
            </a:p>
          </p:txBody>
        </p:sp>
        <p:sp>
          <p:nvSpPr>
            <p:cNvPr id="480759" name="Freeform 189"/>
            <p:cNvSpPr>
              <a:spLocks/>
            </p:cNvSpPr>
            <p:nvPr/>
          </p:nvSpPr>
          <p:spPr bwMode="auto">
            <a:xfrm>
              <a:off x="844" y="1242"/>
              <a:ext cx="76" cy="66"/>
            </a:xfrm>
            <a:custGeom>
              <a:avLst/>
              <a:gdLst>
                <a:gd name="T0" fmla="*/ 0 w 454"/>
                <a:gd name="T1" fmla="*/ 0 h 396"/>
                <a:gd name="T2" fmla="*/ 0 w 454"/>
                <a:gd name="T3" fmla="*/ 0 h 396"/>
                <a:gd name="T4" fmla="*/ 0 w 454"/>
                <a:gd name="T5" fmla="*/ 1 h 396"/>
                <a:gd name="T6" fmla="*/ 0 w 454"/>
                <a:gd name="T7" fmla="*/ 1 h 396"/>
                <a:gd name="T8" fmla="*/ 1 w 454"/>
                <a:gd name="T9" fmla="*/ 2 h 396"/>
                <a:gd name="T10" fmla="*/ 1 w 454"/>
                <a:gd name="T11" fmla="*/ 2 h 396"/>
                <a:gd name="T12" fmla="*/ 1 w 454"/>
                <a:gd name="T13" fmla="*/ 2 h 396"/>
                <a:gd name="T14" fmla="*/ 1 w 454"/>
                <a:gd name="T15" fmla="*/ 2 h 396"/>
                <a:gd name="T16" fmla="*/ 2 w 454"/>
                <a:gd name="T17" fmla="*/ 1 h 396"/>
                <a:gd name="T18" fmla="*/ 2 w 454"/>
                <a:gd name="T19" fmla="*/ 1 h 396"/>
                <a:gd name="T20" fmla="*/ 2 w 454"/>
                <a:gd name="T21" fmla="*/ 1 h 396"/>
                <a:gd name="T22" fmla="*/ 2 w 454"/>
                <a:gd name="T23" fmla="*/ 1 h 396"/>
                <a:gd name="T24" fmla="*/ 2 w 454"/>
                <a:gd name="T25" fmla="*/ 1 h 396"/>
                <a:gd name="T26" fmla="*/ 1 w 454"/>
                <a:gd name="T27" fmla="*/ 1 h 396"/>
                <a:gd name="T28" fmla="*/ 1 w 454"/>
                <a:gd name="T29" fmla="*/ 1 h 396"/>
                <a:gd name="T30" fmla="*/ 1 w 454"/>
                <a:gd name="T31" fmla="*/ 1 h 396"/>
                <a:gd name="T32" fmla="*/ 0 w 454"/>
                <a:gd name="T33" fmla="*/ 1 h 396"/>
                <a:gd name="T34" fmla="*/ 0 w 454"/>
                <a:gd name="T35" fmla="*/ 1 h 396"/>
                <a:gd name="T36" fmla="*/ 1 w 454"/>
                <a:gd name="T37" fmla="*/ 1 h 396"/>
                <a:gd name="T38" fmla="*/ 1 w 454"/>
                <a:gd name="T39" fmla="*/ 1 h 396"/>
                <a:gd name="T40" fmla="*/ 1 w 454"/>
                <a:gd name="T41" fmla="*/ 1 h 396"/>
                <a:gd name="T42" fmla="*/ 1 w 454"/>
                <a:gd name="T43" fmla="*/ 1 h 396"/>
                <a:gd name="T44" fmla="*/ 0 w 454"/>
                <a:gd name="T45" fmla="*/ 1 h 396"/>
                <a:gd name="T46" fmla="*/ 1 w 454"/>
                <a:gd name="T47" fmla="*/ 1 h 396"/>
                <a:gd name="T48" fmla="*/ 1 w 454"/>
                <a:gd name="T49" fmla="*/ 1 h 396"/>
                <a:gd name="T50" fmla="*/ 1 w 454"/>
                <a:gd name="T51" fmla="*/ 1 h 396"/>
                <a:gd name="T52" fmla="*/ 1 w 454"/>
                <a:gd name="T53" fmla="*/ 1 h 396"/>
                <a:gd name="T54" fmla="*/ 1 w 454"/>
                <a:gd name="T55" fmla="*/ 1 h 396"/>
                <a:gd name="T56" fmla="*/ 0 w 454"/>
                <a:gd name="T57" fmla="*/ 1 h 396"/>
                <a:gd name="T58" fmla="*/ 0 w 454"/>
                <a:gd name="T59" fmla="*/ 1 h 396"/>
                <a:gd name="T60" fmla="*/ 0 w 454"/>
                <a:gd name="T61" fmla="*/ 1 h 396"/>
                <a:gd name="T62" fmla="*/ 0 w 454"/>
                <a:gd name="T63" fmla="*/ 1 h 396"/>
                <a:gd name="T64" fmla="*/ 0 w 454"/>
                <a:gd name="T65" fmla="*/ 0 h 396"/>
                <a:gd name="T66" fmla="*/ 0 w 454"/>
                <a:gd name="T67" fmla="*/ 0 h 396"/>
                <a:gd name="T68" fmla="*/ 0 w 454"/>
                <a:gd name="T69" fmla="*/ 0 h 396"/>
                <a:gd name="T70" fmla="*/ 1 w 454"/>
                <a:gd name="T71" fmla="*/ 0 h 396"/>
                <a:gd name="T72" fmla="*/ 0 w 454"/>
                <a:gd name="T73" fmla="*/ 0 h 396"/>
                <a:gd name="T74" fmla="*/ 0 w 454"/>
                <a:gd name="T75" fmla="*/ 0 h 39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54"/>
                <a:gd name="T115" fmla="*/ 0 h 396"/>
                <a:gd name="T116" fmla="*/ 454 w 454"/>
                <a:gd name="T117" fmla="*/ 396 h 39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54" h="396">
                  <a:moveTo>
                    <a:pt x="36" y="7"/>
                  </a:moveTo>
                  <a:lnTo>
                    <a:pt x="32" y="26"/>
                  </a:lnTo>
                  <a:lnTo>
                    <a:pt x="3" y="44"/>
                  </a:lnTo>
                  <a:lnTo>
                    <a:pt x="7" y="73"/>
                  </a:lnTo>
                  <a:lnTo>
                    <a:pt x="0" y="128"/>
                  </a:lnTo>
                  <a:lnTo>
                    <a:pt x="7" y="164"/>
                  </a:lnTo>
                  <a:lnTo>
                    <a:pt x="21" y="200"/>
                  </a:lnTo>
                  <a:lnTo>
                    <a:pt x="53" y="256"/>
                  </a:lnTo>
                  <a:lnTo>
                    <a:pt x="69" y="296"/>
                  </a:lnTo>
                  <a:lnTo>
                    <a:pt x="90" y="312"/>
                  </a:lnTo>
                  <a:lnTo>
                    <a:pt x="140" y="326"/>
                  </a:lnTo>
                  <a:lnTo>
                    <a:pt x="200" y="348"/>
                  </a:lnTo>
                  <a:lnTo>
                    <a:pt x="216" y="365"/>
                  </a:lnTo>
                  <a:lnTo>
                    <a:pt x="193" y="396"/>
                  </a:lnTo>
                  <a:lnTo>
                    <a:pt x="220" y="374"/>
                  </a:lnTo>
                  <a:lnTo>
                    <a:pt x="275" y="323"/>
                  </a:lnTo>
                  <a:lnTo>
                    <a:pt x="347" y="247"/>
                  </a:lnTo>
                  <a:lnTo>
                    <a:pt x="392" y="206"/>
                  </a:lnTo>
                  <a:lnTo>
                    <a:pt x="419" y="193"/>
                  </a:lnTo>
                  <a:lnTo>
                    <a:pt x="437" y="193"/>
                  </a:lnTo>
                  <a:lnTo>
                    <a:pt x="454" y="214"/>
                  </a:lnTo>
                  <a:lnTo>
                    <a:pt x="444" y="186"/>
                  </a:lnTo>
                  <a:lnTo>
                    <a:pt x="419" y="186"/>
                  </a:lnTo>
                  <a:lnTo>
                    <a:pt x="372" y="207"/>
                  </a:lnTo>
                  <a:lnTo>
                    <a:pt x="362" y="180"/>
                  </a:lnTo>
                  <a:lnTo>
                    <a:pt x="313" y="198"/>
                  </a:lnTo>
                  <a:lnTo>
                    <a:pt x="264" y="192"/>
                  </a:lnTo>
                  <a:lnTo>
                    <a:pt x="226" y="220"/>
                  </a:lnTo>
                  <a:lnTo>
                    <a:pt x="203" y="263"/>
                  </a:lnTo>
                  <a:lnTo>
                    <a:pt x="190" y="280"/>
                  </a:lnTo>
                  <a:lnTo>
                    <a:pt x="162" y="293"/>
                  </a:lnTo>
                  <a:lnTo>
                    <a:pt x="117" y="305"/>
                  </a:lnTo>
                  <a:lnTo>
                    <a:pt x="95" y="303"/>
                  </a:lnTo>
                  <a:lnTo>
                    <a:pt x="78" y="291"/>
                  </a:lnTo>
                  <a:lnTo>
                    <a:pt x="63" y="256"/>
                  </a:lnTo>
                  <a:lnTo>
                    <a:pt x="63" y="207"/>
                  </a:lnTo>
                  <a:lnTo>
                    <a:pt x="79" y="198"/>
                  </a:lnTo>
                  <a:lnTo>
                    <a:pt x="115" y="192"/>
                  </a:lnTo>
                  <a:lnTo>
                    <a:pt x="152" y="182"/>
                  </a:lnTo>
                  <a:lnTo>
                    <a:pt x="193" y="193"/>
                  </a:lnTo>
                  <a:lnTo>
                    <a:pt x="206" y="182"/>
                  </a:lnTo>
                  <a:lnTo>
                    <a:pt x="189" y="157"/>
                  </a:lnTo>
                  <a:lnTo>
                    <a:pt x="157" y="172"/>
                  </a:lnTo>
                  <a:lnTo>
                    <a:pt x="97" y="176"/>
                  </a:lnTo>
                  <a:lnTo>
                    <a:pt x="53" y="187"/>
                  </a:lnTo>
                  <a:lnTo>
                    <a:pt x="40" y="169"/>
                  </a:lnTo>
                  <a:lnTo>
                    <a:pt x="56" y="136"/>
                  </a:lnTo>
                  <a:lnTo>
                    <a:pt x="88" y="146"/>
                  </a:lnTo>
                  <a:lnTo>
                    <a:pt x="123" y="143"/>
                  </a:lnTo>
                  <a:lnTo>
                    <a:pt x="141" y="122"/>
                  </a:lnTo>
                  <a:lnTo>
                    <a:pt x="160" y="117"/>
                  </a:lnTo>
                  <a:lnTo>
                    <a:pt x="160" y="95"/>
                  </a:lnTo>
                  <a:lnTo>
                    <a:pt x="145" y="86"/>
                  </a:lnTo>
                  <a:lnTo>
                    <a:pt x="144" y="102"/>
                  </a:lnTo>
                  <a:lnTo>
                    <a:pt x="138" y="109"/>
                  </a:lnTo>
                  <a:lnTo>
                    <a:pt x="115" y="110"/>
                  </a:lnTo>
                  <a:lnTo>
                    <a:pt x="89" y="124"/>
                  </a:lnTo>
                  <a:lnTo>
                    <a:pt x="69" y="129"/>
                  </a:lnTo>
                  <a:lnTo>
                    <a:pt x="47" y="116"/>
                  </a:lnTo>
                  <a:lnTo>
                    <a:pt x="45" y="104"/>
                  </a:lnTo>
                  <a:lnTo>
                    <a:pt x="28" y="118"/>
                  </a:lnTo>
                  <a:lnTo>
                    <a:pt x="20" y="147"/>
                  </a:lnTo>
                  <a:lnTo>
                    <a:pt x="10" y="125"/>
                  </a:lnTo>
                  <a:lnTo>
                    <a:pt x="10" y="102"/>
                  </a:lnTo>
                  <a:lnTo>
                    <a:pt x="14" y="79"/>
                  </a:lnTo>
                  <a:lnTo>
                    <a:pt x="20" y="66"/>
                  </a:lnTo>
                  <a:lnTo>
                    <a:pt x="38" y="70"/>
                  </a:lnTo>
                  <a:lnTo>
                    <a:pt x="63" y="56"/>
                  </a:lnTo>
                  <a:lnTo>
                    <a:pt x="59" y="88"/>
                  </a:lnTo>
                  <a:lnTo>
                    <a:pt x="75" y="44"/>
                  </a:lnTo>
                  <a:lnTo>
                    <a:pt x="75" y="33"/>
                  </a:lnTo>
                  <a:lnTo>
                    <a:pt x="91" y="16"/>
                  </a:lnTo>
                  <a:lnTo>
                    <a:pt x="77" y="13"/>
                  </a:lnTo>
                  <a:lnTo>
                    <a:pt x="69" y="17"/>
                  </a:lnTo>
                  <a:lnTo>
                    <a:pt x="53" y="0"/>
                  </a:lnTo>
                  <a:lnTo>
                    <a:pt x="36" y="7"/>
                  </a:lnTo>
                  <a:close/>
                </a:path>
              </a:pathLst>
            </a:custGeom>
            <a:solidFill>
              <a:srgbClr val="000000"/>
            </a:solidFill>
            <a:ln w="9525">
              <a:noFill/>
              <a:round/>
              <a:headEnd/>
              <a:tailEnd/>
            </a:ln>
          </p:spPr>
          <p:txBody>
            <a:bodyPr/>
            <a:lstStyle/>
            <a:p>
              <a:endParaRPr lang="fr-FR"/>
            </a:p>
          </p:txBody>
        </p:sp>
        <p:sp>
          <p:nvSpPr>
            <p:cNvPr id="480760" name="Freeform 190"/>
            <p:cNvSpPr>
              <a:spLocks/>
            </p:cNvSpPr>
            <p:nvPr/>
          </p:nvSpPr>
          <p:spPr bwMode="auto">
            <a:xfrm>
              <a:off x="861" y="1238"/>
              <a:ext cx="44" cy="16"/>
            </a:xfrm>
            <a:custGeom>
              <a:avLst/>
              <a:gdLst>
                <a:gd name="T0" fmla="*/ 0 w 267"/>
                <a:gd name="T1" fmla="*/ 0 h 98"/>
                <a:gd name="T2" fmla="*/ 0 w 267"/>
                <a:gd name="T3" fmla="*/ 0 h 98"/>
                <a:gd name="T4" fmla="*/ 0 w 267"/>
                <a:gd name="T5" fmla="*/ 0 h 98"/>
                <a:gd name="T6" fmla="*/ 0 w 267"/>
                <a:gd name="T7" fmla="*/ 0 h 98"/>
                <a:gd name="T8" fmla="*/ 0 w 267"/>
                <a:gd name="T9" fmla="*/ 0 h 98"/>
                <a:gd name="T10" fmla="*/ 0 w 267"/>
                <a:gd name="T11" fmla="*/ 0 h 98"/>
                <a:gd name="T12" fmla="*/ 1 w 267"/>
                <a:gd name="T13" fmla="*/ 0 h 98"/>
                <a:gd name="T14" fmla="*/ 1 w 267"/>
                <a:gd name="T15" fmla="*/ 0 h 98"/>
                <a:gd name="T16" fmla="*/ 1 w 267"/>
                <a:gd name="T17" fmla="*/ 0 h 98"/>
                <a:gd name="T18" fmla="*/ 1 w 267"/>
                <a:gd name="T19" fmla="*/ 0 h 98"/>
                <a:gd name="T20" fmla="*/ 0 w 267"/>
                <a:gd name="T21" fmla="*/ 0 h 98"/>
                <a:gd name="T22" fmla="*/ 0 w 267"/>
                <a:gd name="T23" fmla="*/ 0 h 98"/>
                <a:gd name="T24" fmla="*/ 0 w 267"/>
                <a:gd name="T25" fmla="*/ 0 h 98"/>
                <a:gd name="T26" fmla="*/ 0 w 267"/>
                <a:gd name="T27" fmla="*/ 0 h 98"/>
                <a:gd name="T28" fmla="*/ 0 w 267"/>
                <a:gd name="T29" fmla="*/ 0 h 98"/>
                <a:gd name="T30" fmla="*/ 0 w 267"/>
                <a:gd name="T31" fmla="*/ 0 h 98"/>
                <a:gd name="T32" fmla="*/ 0 w 267"/>
                <a:gd name="T33" fmla="*/ 0 h 98"/>
                <a:gd name="T34" fmla="*/ 0 w 267"/>
                <a:gd name="T35" fmla="*/ 0 h 98"/>
                <a:gd name="T36" fmla="*/ 0 w 267"/>
                <a:gd name="T37" fmla="*/ 0 h 98"/>
                <a:gd name="T38" fmla="*/ 0 w 267"/>
                <a:gd name="T39" fmla="*/ 0 h 98"/>
                <a:gd name="T40" fmla="*/ 0 w 267"/>
                <a:gd name="T41" fmla="*/ 0 h 98"/>
                <a:gd name="T42" fmla="*/ 0 w 267"/>
                <a:gd name="T43" fmla="*/ 0 h 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67"/>
                <a:gd name="T67" fmla="*/ 0 h 98"/>
                <a:gd name="T68" fmla="*/ 267 w 267"/>
                <a:gd name="T69" fmla="*/ 98 h 9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67" h="98">
                  <a:moveTo>
                    <a:pt x="14" y="24"/>
                  </a:moveTo>
                  <a:lnTo>
                    <a:pt x="43" y="19"/>
                  </a:lnTo>
                  <a:lnTo>
                    <a:pt x="66" y="12"/>
                  </a:lnTo>
                  <a:lnTo>
                    <a:pt x="108" y="14"/>
                  </a:lnTo>
                  <a:lnTo>
                    <a:pt x="110" y="0"/>
                  </a:lnTo>
                  <a:lnTo>
                    <a:pt x="129" y="24"/>
                  </a:lnTo>
                  <a:lnTo>
                    <a:pt x="262" y="8"/>
                  </a:lnTo>
                  <a:lnTo>
                    <a:pt x="267" y="17"/>
                  </a:lnTo>
                  <a:lnTo>
                    <a:pt x="135" y="38"/>
                  </a:lnTo>
                  <a:lnTo>
                    <a:pt x="134" y="73"/>
                  </a:lnTo>
                  <a:lnTo>
                    <a:pt x="118" y="98"/>
                  </a:lnTo>
                  <a:lnTo>
                    <a:pt x="128" y="69"/>
                  </a:lnTo>
                  <a:lnTo>
                    <a:pt x="128" y="46"/>
                  </a:lnTo>
                  <a:lnTo>
                    <a:pt x="103" y="45"/>
                  </a:lnTo>
                  <a:lnTo>
                    <a:pt x="91" y="69"/>
                  </a:lnTo>
                  <a:lnTo>
                    <a:pt x="66" y="66"/>
                  </a:lnTo>
                  <a:lnTo>
                    <a:pt x="43" y="62"/>
                  </a:lnTo>
                  <a:lnTo>
                    <a:pt x="25" y="77"/>
                  </a:lnTo>
                  <a:lnTo>
                    <a:pt x="7" y="62"/>
                  </a:lnTo>
                  <a:lnTo>
                    <a:pt x="0" y="30"/>
                  </a:lnTo>
                  <a:lnTo>
                    <a:pt x="14" y="24"/>
                  </a:lnTo>
                  <a:close/>
                </a:path>
              </a:pathLst>
            </a:custGeom>
            <a:solidFill>
              <a:srgbClr val="000000"/>
            </a:solidFill>
            <a:ln w="9525">
              <a:noFill/>
              <a:round/>
              <a:headEnd/>
              <a:tailEnd/>
            </a:ln>
          </p:spPr>
          <p:txBody>
            <a:bodyPr/>
            <a:lstStyle/>
            <a:p>
              <a:endParaRPr lang="fr-FR"/>
            </a:p>
          </p:txBody>
        </p:sp>
        <p:sp>
          <p:nvSpPr>
            <p:cNvPr id="480761" name="Freeform 191"/>
            <p:cNvSpPr>
              <a:spLocks/>
            </p:cNvSpPr>
            <p:nvPr/>
          </p:nvSpPr>
          <p:spPr bwMode="auto">
            <a:xfrm>
              <a:off x="873" y="1259"/>
              <a:ext cx="27" cy="21"/>
            </a:xfrm>
            <a:custGeom>
              <a:avLst/>
              <a:gdLst>
                <a:gd name="T0" fmla="*/ 0 w 164"/>
                <a:gd name="T1" fmla="*/ 0 h 122"/>
                <a:gd name="T2" fmla="*/ 0 w 164"/>
                <a:gd name="T3" fmla="*/ 0 h 122"/>
                <a:gd name="T4" fmla="*/ 0 w 164"/>
                <a:gd name="T5" fmla="*/ 0 h 122"/>
                <a:gd name="T6" fmla="*/ 0 w 164"/>
                <a:gd name="T7" fmla="*/ 0 h 122"/>
                <a:gd name="T8" fmla="*/ 1 w 164"/>
                <a:gd name="T9" fmla="*/ 1 h 122"/>
                <a:gd name="T10" fmla="*/ 0 w 164"/>
                <a:gd name="T11" fmla="*/ 1 h 122"/>
                <a:gd name="T12" fmla="*/ 0 w 164"/>
                <a:gd name="T13" fmla="*/ 0 h 122"/>
                <a:gd name="T14" fmla="*/ 0 w 164"/>
                <a:gd name="T15" fmla="*/ 0 h 122"/>
                <a:gd name="T16" fmla="*/ 0 w 164"/>
                <a:gd name="T17" fmla="*/ 0 h 122"/>
                <a:gd name="T18" fmla="*/ 0 w 164"/>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4"/>
                <a:gd name="T31" fmla="*/ 0 h 122"/>
                <a:gd name="T32" fmla="*/ 164 w 164"/>
                <a:gd name="T33" fmla="*/ 122 h 1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4" h="122">
                  <a:moveTo>
                    <a:pt x="0" y="0"/>
                  </a:moveTo>
                  <a:lnTo>
                    <a:pt x="34" y="12"/>
                  </a:lnTo>
                  <a:lnTo>
                    <a:pt x="85" y="23"/>
                  </a:lnTo>
                  <a:lnTo>
                    <a:pt x="116" y="72"/>
                  </a:lnTo>
                  <a:lnTo>
                    <a:pt x="164" y="98"/>
                  </a:lnTo>
                  <a:lnTo>
                    <a:pt x="61" y="122"/>
                  </a:lnTo>
                  <a:lnTo>
                    <a:pt x="21" y="74"/>
                  </a:lnTo>
                  <a:lnTo>
                    <a:pt x="14" y="28"/>
                  </a:lnTo>
                  <a:lnTo>
                    <a:pt x="0" y="0"/>
                  </a:lnTo>
                  <a:close/>
                </a:path>
              </a:pathLst>
            </a:custGeom>
            <a:solidFill>
              <a:srgbClr val="000000"/>
            </a:solidFill>
            <a:ln w="9525">
              <a:noFill/>
              <a:round/>
              <a:headEnd/>
              <a:tailEnd/>
            </a:ln>
          </p:spPr>
          <p:txBody>
            <a:bodyPr/>
            <a:lstStyle/>
            <a:p>
              <a:endParaRPr lang="fr-FR"/>
            </a:p>
          </p:txBody>
        </p:sp>
        <p:sp>
          <p:nvSpPr>
            <p:cNvPr id="480762" name="Freeform 192"/>
            <p:cNvSpPr>
              <a:spLocks/>
            </p:cNvSpPr>
            <p:nvPr/>
          </p:nvSpPr>
          <p:spPr bwMode="auto">
            <a:xfrm>
              <a:off x="843" y="1202"/>
              <a:ext cx="77" cy="72"/>
            </a:xfrm>
            <a:custGeom>
              <a:avLst/>
              <a:gdLst>
                <a:gd name="T0" fmla="*/ 0 w 464"/>
                <a:gd name="T1" fmla="*/ 1 h 431"/>
                <a:gd name="T2" fmla="*/ 0 w 464"/>
                <a:gd name="T3" fmla="*/ 1 h 431"/>
                <a:gd name="T4" fmla="*/ 0 w 464"/>
                <a:gd name="T5" fmla="*/ 1 h 431"/>
                <a:gd name="T6" fmla="*/ 0 w 464"/>
                <a:gd name="T7" fmla="*/ 1 h 431"/>
                <a:gd name="T8" fmla="*/ 0 w 464"/>
                <a:gd name="T9" fmla="*/ 1 h 431"/>
                <a:gd name="T10" fmla="*/ 0 w 464"/>
                <a:gd name="T11" fmla="*/ 1 h 431"/>
                <a:gd name="T12" fmla="*/ 1 w 464"/>
                <a:gd name="T13" fmla="*/ 0 h 431"/>
                <a:gd name="T14" fmla="*/ 1 w 464"/>
                <a:gd name="T15" fmla="*/ 1 h 431"/>
                <a:gd name="T16" fmla="*/ 1 w 464"/>
                <a:gd name="T17" fmla="*/ 1 h 431"/>
                <a:gd name="T18" fmla="*/ 1 w 464"/>
                <a:gd name="T19" fmla="*/ 1 h 431"/>
                <a:gd name="T20" fmla="*/ 1 w 464"/>
                <a:gd name="T21" fmla="*/ 1 h 431"/>
                <a:gd name="T22" fmla="*/ 1 w 464"/>
                <a:gd name="T23" fmla="*/ 1 h 431"/>
                <a:gd name="T24" fmla="*/ 2 w 464"/>
                <a:gd name="T25" fmla="*/ 1 h 431"/>
                <a:gd name="T26" fmla="*/ 2 w 464"/>
                <a:gd name="T27" fmla="*/ 1 h 431"/>
                <a:gd name="T28" fmla="*/ 2 w 464"/>
                <a:gd name="T29" fmla="*/ 1 h 431"/>
                <a:gd name="T30" fmla="*/ 2 w 464"/>
                <a:gd name="T31" fmla="*/ 1 h 431"/>
                <a:gd name="T32" fmla="*/ 2 w 464"/>
                <a:gd name="T33" fmla="*/ 2 h 431"/>
                <a:gd name="T34" fmla="*/ 2 w 464"/>
                <a:gd name="T35" fmla="*/ 2 h 431"/>
                <a:gd name="T36" fmla="*/ 2 w 464"/>
                <a:gd name="T37" fmla="*/ 2 h 431"/>
                <a:gd name="T38" fmla="*/ 2 w 464"/>
                <a:gd name="T39" fmla="*/ 2 h 431"/>
                <a:gd name="T40" fmla="*/ 2 w 464"/>
                <a:gd name="T41" fmla="*/ 2 h 431"/>
                <a:gd name="T42" fmla="*/ 2 w 464"/>
                <a:gd name="T43" fmla="*/ 2 h 431"/>
                <a:gd name="T44" fmla="*/ 2 w 464"/>
                <a:gd name="T45" fmla="*/ 2 h 431"/>
                <a:gd name="T46" fmla="*/ 2 w 464"/>
                <a:gd name="T47" fmla="*/ 2 h 431"/>
                <a:gd name="T48" fmla="*/ 2 w 464"/>
                <a:gd name="T49" fmla="*/ 2 h 431"/>
                <a:gd name="T50" fmla="*/ 2 w 464"/>
                <a:gd name="T51" fmla="*/ 1 h 431"/>
                <a:gd name="T52" fmla="*/ 2 w 464"/>
                <a:gd name="T53" fmla="*/ 1 h 431"/>
                <a:gd name="T54" fmla="*/ 2 w 464"/>
                <a:gd name="T55" fmla="*/ 1 h 431"/>
                <a:gd name="T56" fmla="*/ 2 w 464"/>
                <a:gd name="T57" fmla="*/ 0 h 431"/>
                <a:gd name="T58" fmla="*/ 2 w 464"/>
                <a:gd name="T59" fmla="*/ 0 h 431"/>
                <a:gd name="T60" fmla="*/ 2 w 464"/>
                <a:gd name="T61" fmla="*/ 0 h 431"/>
                <a:gd name="T62" fmla="*/ 1 w 464"/>
                <a:gd name="T63" fmla="*/ 0 h 431"/>
                <a:gd name="T64" fmla="*/ 1 w 464"/>
                <a:gd name="T65" fmla="*/ 0 h 431"/>
                <a:gd name="T66" fmla="*/ 0 w 464"/>
                <a:gd name="T67" fmla="*/ 0 h 431"/>
                <a:gd name="T68" fmla="*/ 0 w 464"/>
                <a:gd name="T69" fmla="*/ 0 h 431"/>
                <a:gd name="T70" fmla="*/ 0 w 464"/>
                <a:gd name="T71" fmla="*/ 1 h 431"/>
                <a:gd name="T72" fmla="*/ 0 w 464"/>
                <a:gd name="T73" fmla="*/ 1 h 431"/>
                <a:gd name="T74" fmla="*/ 0 w 464"/>
                <a:gd name="T75" fmla="*/ 1 h 431"/>
                <a:gd name="T76" fmla="*/ 0 w 464"/>
                <a:gd name="T77" fmla="*/ 1 h 431"/>
                <a:gd name="T78" fmla="*/ 0 w 464"/>
                <a:gd name="T79" fmla="*/ 1 h 431"/>
                <a:gd name="T80" fmla="*/ 0 w 464"/>
                <a:gd name="T81" fmla="*/ 1 h 431"/>
                <a:gd name="T82" fmla="*/ 0 w 464"/>
                <a:gd name="T83" fmla="*/ 1 h 43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4"/>
                <a:gd name="T127" fmla="*/ 0 h 431"/>
                <a:gd name="T128" fmla="*/ 464 w 464"/>
                <a:gd name="T129" fmla="*/ 431 h 43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4" h="431">
                  <a:moveTo>
                    <a:pt x="2" y="274"/>
                  </a:moveTo>
                  <a:lnTo>
                    <a:pt x="9" y="235"/>
                  </a:lnTo>
                  <a:lnTo>
                    <a:pt x="16" y="170"/>
                  </a:lnTo>
                  <a:lnTo>
                    <a:pt x="40" y="124"/>
                  </a:lnTo>
                  <a:lnTo>
                    <a:pt x="74" y="97"/>
                  </a:lnTo>
                  <a:lnTo>
                    <a:pt x="104" y="92"/>
                  </a:lnTo>
                  <a:lnTo>
                    <a:pt x="175" y="81"/>
                  </a:lnTo>
                  <a:lnTo>
                    <a:pt x="241" y="92"/>
                  </a:lnTo>
                  <a:lnTo>
                    <a:pt x="257" y="152"/>
                  </a:lnTo>
                  <a:lnTo>
                    <a:pt x="305" y="190"/>
                  </a:lnTo>
                  <a:lnTo>
                    <a:pt x="336" y="246"/>
                  </a:lnTo>
                  <a:lnTo>
                    <a:pt x="340" y="274"/>
                  </a:lnTo>
                  <a:lnTo>
                    <a:pt x="380" y="273"/>
                  </a:lnTo>
                  <a:lnTo>
                    <a:pt x="406" y="251"/>
                  </a:lnTo>
                  <a:lnTo>
                    <a:pt x="438" y="261"/>
                  </a:lnTo>
                  <a:lnTo>
                    <a:pt x="453" y="286"/>
                  </a:lnTo>
                  <a:lnTo>
                    <a:pt x="453" y="328"/>
                  </a:lnTo>
                  <a:lnTo>
                    <a:pt x="429" y="384"/>
                  </a:lnTo>
                  <a:lnTo>
                    <a:pt x="403" y="392"/>
                  </a:lnTo>
                  <a:lnTo>
                    <a:pt x="430" y="396"/>
                  </a:lnTo>
                  <a:lnTo>
                    <a:pt x="433" y="430"/>
                  </a:lnTo>
                  <a:lnTo>
                    <a:pt x="445" y="431"/>
                  </a:lnTo>
                  <a:lnTo>
                    <a:pt x="443" y="379"/>
                  </a:lnTo>
                  <a:lnTo>
                    <a:pt x="459" y="334"/>
                  </a:lnTo>
                  <a:lnTo>
                    <a:pt x="464" y="307"/>
                  </a:lnTo>
                  <a:lnTo>
                    <a:pt x="462" y="282"/>
                  </a:lnTo>
                  <a:lnTo>
                    <a:pt x="460" y="216"/>
                  </a:lnTo>
                  <a:lnTo>
                    <a:pt x="452" y="150"/>
                  </a:lnTo>
                  <a:lnTo>
                    <a:pt x="430" y="82"/>
                  </a:lnTo>
                  <a:lnTo>
                    <a:pt x="403" y="43"/>
                  </a:lnTo>
                  <a:lnTo>
                    <a:pt x="349" y="16"/>
                  </a:lnTo>
                  <a:lnTo>
                    <a:pt x="287" y="0"/>
                  </a:lnTo>
                  <a:lnTo>
                    <a:pt x="198" y="0"/>
                  </a:lnTo>
                  <a:lnTo>
                    <a:pt x="105" y="23"/>
                  </a:lnTo>
                  <a:lnTo>
                    <a:pt x="55" y="59"/>
                  </a:lnTo>
                  <a:lnTo>
                    <a:pt x="31" y="98"/>
                  </a:lnTo>
                  <a:lnTo>
                    <a:pt x="26" y="127"/>
                  </a:lnTo>
                  <a:lnTo>
                    <a:pt x="8" y="166"/>
                  </a:lnTo>
                  <a:lnTo>
                    <a:pt x="1" y="246"/>
                  </a:lnTo>
                  <a:lnTo>
                    <a:pt x="0" y="263"/>
                  </a:lnTo>
                  <a:lnTo>
                    <a:pt x="2" y="274"/>
                  </a:lnTo>
                  <a:close/>
                </a:path>
              </a:pathLst>
            </a:custGeom>
            <a:solidFill>
              <a:srgbClr val="000000"/>
            </a:solidFill>
            <a:ln w="9525">
              <a:noFill/>
              <a:round/>
              <a:headEnd/>
              <a:tailEnd/>
            </a:ln>
          </p:spPr>
          <p:txBody>
            <a:bodyPr/>
            <a:lstStyle/>
            <a:p>
              <a:endParaRPr lang="fr-FR"/>
            </a:p>
          </p:txBody>
        </p:sp>
        <p:sp>
          <p:nvSpPr>
            <p:cNvPr id="480763" name="Freeform 193"/>
            <p:cNvSpPr>
              <a:spLocks/>
            </p:cNvSpPr>
            <p:nvPr/>
          </p:nvSpPr>
          <p:spPr bwMode="auto">
            <a:xfrm>
              <a:off x="860" y="1249"/>
              <a:ext cx="18" cy="7"/>
            </a:xfrm>
            <a:custGeom>
              <a:avLst/>
              <a:gdLst>
                <a:gd name="T0" fmla="*/ 0 w 103"/>
                <a:gd name="T1" fmla="*/ 0 h 43"/>
                <a:gd name="T2" fmla="*/ 0 w 103"/>
                <a:gd name="T3" fmla="*/ 0 h 43"/>
                <a:gd name="T4" fmla="*/ 0 w 103"/>
                <a:gd name="T5" fmla="*/ 0 h 43"/>
                <a:gd name="T6" fmla="*/ 1 w 103"/>
                <a:gd name="T7" fmla="*/ 0 h 43"/>
                <a:gd name="T8" fmla="*/ 0 w 103"/>
                <a:gd name="T9" fmla="*/ 0 h 43"/>
                <a:gd name="T10" fmla="*/ 0 w 103"/>
                <a:gd name="T11" fmla="*/ 0 h 43"/>
                <a:gd name="T12" fmla="*/ 0 w 103"/>
                <a:gd name="T13" fmla="*/ 0 h 43"/>
                <a:gd name="T14" fmla="*/ 0 w 103"/>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103"/>
                <a:gd name="T25" fmla="*/ 0 h 43"/>
                <a:gd name="T26" fmla="*/ 103 w 103"/>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3" h="43">
                  <a:moveTo>
                    <a:pt x="0" y="0"/>
                  </a:moveTo>
                  <a:lnTo>
                    <a:pt x="25" y="26"/>
                  </a:lnTo>
                  <a:lnTo>
                    <a:pt x="59" y="39"/>
                  </a:lnTo>
                  <a:lnTo>
                    <a:pt x="103" y="39"/>
                  </a:lnTo>
                  <a:lnTo>
                    <a:pt x="47" y="43"/>
                  </a:lnTo>
                  <a:lnTo>
                    <a:pt x="19" y="34"/>
                  </a:lnTo>
                  <a:lnTo>
                    <a:pt x="0" y="0"/>
                  </a:lnTo>
                  <a:close/>
                </a:path>
              </a:pathLst>
            </a:custGeom>
            <a:solidFill>
              <a:srgbClr val="000000"/>
            </a:solidFill>
            <a:ln w="9525">
              <a:noFill/>
              <a:round/>
              <a:headEnd/>
              <a:tailEnd/>
            </a:ln>
          </p:spPr>
          <p:txBody>
            <a:bodyPr/>
            <a:lstStyle/>
            <a:p>
              <a:endParaRPr lang="fr-FR"/>
            </a:p>
          </p:txBody>
        </p:sp>
        <p:sp>
          <p:nvSpPr>
            <p:cNvPr id="480764" name="Freeform 194"/>
            <p:cNvSpPr>
              <a:spLocks/>
            </p:cNvSpPr>
            <p:nvPr/>
          </p:nvSpPr>
          <p:spPr bwMode="auto">
            <a:xfrm>
              <a:off x="905" y="1247"/>
              <a:ext cx="12" cy="13"/>
            </a:xfrm>
            <a:custGeom>
              <a:avLst/>
              <a:gdLst>
                <a:gd name="T0" fmla="*/ 0 w 71"/>
                <a:gd name="T1" fmla="*/ 0 h 80"/>
                <a:gd name="T2" fmla="*/ 0 w 71"/>
                <a:gd name="T3" fmla="*/ 0 h 80"/>
                <a:gd name="T4" fmla="*/ 0 w 71"/>
                <a:gd name="T5" fmla="*/ 0 h 80"/>
                <a:gd name="T6" fmla="*/ 0 w 71"/>
                <a:gd name="T7" fmla="*/ 0 h 80"/>
                <a:gd name="T8" fmla="*/ 0 w 71"/>
                <a:gd name="T9" fmla="*/ 0 h 80"/>
                <a:gd name="T10" fmla="*/ 0 w 71"/>
                <a:gd name="T11" fmla="*/ 0 h 80"/>
                <a:gd name="T12" fmla="*/ 0 w 71"/>
                <a:gd name="T13" fmla="*/ 0 h 80"/>
                <a:gd name="T14" fmla="*/ 0 w 71"/>
                <a:gd name="T15" fmla="*/ 0 h 80"/>
                <a:gd name="T16" fmla="*/ 0 w 71"/>
                <a:gd name="T17" fmla="*/ 0 h 80"/>
                <a:gd name="T18" fmla="*/ 0 w 71"/>
                <a:gd name="T19" fmla="*/ 0 h 80"/>
                <a:gd name="T20" fmla="*/ 0 w 71"/>
                <a:gd name="T21" fmla="*/ 0 h 80"/>
                <a:gd name="T22" fmla="*/ 0 w 71"/>
                <a:gd name="T23" fmla="*/ 0 h 80"/>
                <a:gd name="T24" fmla="*/ 0 w 71"/>
                <a:gd name="T25" fmla="*/ 0 h 80"/>
                <a:gd name="T26" fmla="*/ 0 w 71"/>
                <a:gd name="T27" fmla="*/ 0 h 80"/>
                <a:gd name="T28" fmla="*/ 0 w 71"/>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80"/>
                <a:gd name="T47" fmla="*/ 71 w 71"/>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80">
                  <a:moveTo>
                    <a:pt x="4" y="13"/>
                  </a:moveTo>
                  <a:lnTo>
                    <a:pt x="25" y="0"/>
                  </a:lnTo>
                  <a:lnTo>
                    <a:pt x="65" y="13"/>
                  </a:lnTo>
                  <a:lnTo>
                    <a:pt x="71" y="52"/>
                  </a:lnTo>
                  <a:lnTo>
                    <a:pt x="61" y="72"/>
                  </a:lnTo>
                  <a:lnTo>
                    <a:pt x="60" y="39"/>
                  </a:lnTo>
                  <a:lnTo>
                    <a:pt x="39" y="22"/>
                  </a:lnTo>
                  <a:lnTo>
                    <a:pt x="32" y="26"/>
                  </a:lnTo>
                  <a:lnTo>
                    <a:pt x="43" y="56"/>
                  </a:lnTo>
                  <a:lnTo>
                    <a:pt x="14" y="80"/>
                  </a:lnTo>
                  <a:lnTo>
                    <a:pt x="2" y="59"/>
                  </a:lnTo>
                  <a:lnTo>
                    <a:pt x="10" y="41"/>
                  </a:lnTo>
                  <a:lnTo>
                    <a:pt x="0" y="28"/>
                  </a:lnTo>
                  <a:lnTo>
                    <a:pt x="4" y="13"/>
                  </a:lnTo>
                  <a:close/>
                </a:path>
              </a:pathLst>
            </a:custGeom>
            <a:solidFill>
              <a:srgbClr val="000000"/>
            </a:solidFill>
            <a:ln w="9525">
              <a:noFill/>
              <a:round/>
              <a:headEnd/>
              <a:tailEnd/>
            </a:ln>
          </p:spPr>
          <p:txBody>
            <a:bodyPr/>
            <a:lstStyle/>
            <a:p>
              <a:endParaRPr lang="fr-FR"/>
            </a:p>
          </p:txBody>
        </p:sp>
        <p:sp>
          <p:nvSpPr>
            <p:cNvPr id="480765" name="Freeform 195"/>
            <p:cNvSpPr>
              <a:spLocks/>
            </p:cNvSpPr>
            <p:nvPr/>
          </p:nvSpPr>
          <p:spPr bwMode="auto">
            <a:xfrm>
              <a:off x="909" y="1261"/>
              <a:ext cx="4" cy="3"/>
            </a:xfrm>
            <a:custGeom>
              <a:avLst/>
              <a:gdLst>
                <a:gd name="T0" fmla="*/ 0 w 23"/>
                <a:gd name="T1" fmla="*/ 0 h 20"/>
                <a:gd name="T2" fmla="*/ 0 w 23"/>
                <a:gd name="T3" fmla="*/ 0 h 20"/>
                <a:gd name="T4" fmla="*/ 0 w 23"/>
                <a:gd name="T5" fmla="*/ 0 h 20"/>
                <a:gd name="T6" fmla="*/ 0 w 23"/>
                <a:gd name="T7" fmla="*/ 0 h 20"/>
                <a:gd name="T8" fmla="*/ 0 w 23"/>
                <a:gd name="T9" fmla="*/ 0 h 20"/>
                <a:gd name="T10" fmla="*/ 0 w 23"/>
                <a:gd name="T11" fmla="*/ 0 h 20"/>
                <a:gd name="T12" fmla="*/ 0 60000 65536"/>
                <a:gd name="T13" fmla="*/ 0 60000 65536"/>
                <a:gd name="T14" fmla="*/ 0 60000 65536"/>
                <a:gd name="T15" fmla="*/ 0 60000 65536"/>
                <a:gd name="T16" fmla="*/ 0 60000 65536"/>
                <a:gd name="T17" fmla="*/ 0 60000 65536"/>
                <a:gd name="T18" fmla="*/ 0 w 23"/>
                <a:gd name="T19" fmla="*/ 0 h 20"/>
                <a:gd name="T20" fmla="*/ 23 w 2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23" h="20">
                  <a:moveTo>
                    <a:pt x="23" y="0"/>
                  </a:moveTo>
                  <a:lnTo>
                    <a:pt x="0" y="12"/>
                  </a:lnTo>
                  <a:lnTo>
                    <a:pt x="4" y="20"/>
                  </a:lnTo>
                  <a:lnTo>
                    <a:pt x="18" y="17"/>
                  </a:lnTo>
                  <a:lnTo>
                    <a:pt x="23" y="0"/>
                  </a:lnTo>
                  <a:close/>
                </a:path>
              </a:pathLst>
            </a:custGeom>
            <a:solidFill>
              <a:srgbClr val="000000"/>
            </a:solidFill>
            <a:ln w="9525">
              <a:noFill/>
              <a:round/>
              <a:headEnd/>
              <a:tailEnd/>
            </a:ln>
          </p:spPr>
          <p:txBody>
            <a:bodyPr/>
            <a:lstStyle/>
            <a:p>
              <a:endParaRPr lang="fr-FR"/>
            </a:p>
          </p:txBody>
        </p:sp>
        <p:sp>
          <p:nvSpPr>
            <p:cNvPr id="480766" name="Freeform 196"/>
            <p:cNvSpPr>
              <a:spLocks/>
            </p:cNvSpPr>
            <p:nvPr/>
          </p:nvSpPr>
          <p:spPr bwMode="auto">
            <a:xfrm>
              <a:off x="905" y="1265"/>
              <a:ext cx="7" cy="7"/>
            </a:xfrm>
            <a:custGeom>
              <a:avLst/>
              <a:gdLst>
                <a:gd name="T0" fmla="*/ 0 w 41"/>
                <a:gd name="T1" fmla="*/ 0 h 39"/>
                <a:gd name="T2" fmla="*/ 0 w 41"/>
                <a:gd name="T3" fmla="*/ 0 h 39"/>
                <a:gd name="T4" fmla="*/ 0 w 41"/>
                <a:gd name="T5" fmla="*/ 0 h 39"/>
                <a:gd name="T6" fmla="*/ 0 w 41"/>
                <a:gd name="T7" fmla="*/ 0 h 39"/>
                <a:gd name="T8" fmla="*/ 0 w 41"/>
                <a:gd name="T9" fmla="*/ 0 h 39"/>
                <a:gd name="T10" fmla="*/ 0 w 41"/>
                <a:gd name="T11" fmla="*/ 0 h 39"/>
                <a:gd name="T12" fmla="*/ 0 60000 65536"/>
                <a:gd name="T13" fmla="*/ 0 60000 65536"/>
                <a:gd name="T14" fmla="*/ 0 60000 65536"/>
                <a:gd name="T15" fmla="*/ 0 60000 65536"/>
                <a:gd name="T16" fmla="*/ 0 60000 65536"/>
                <a:gd name="T17" fmla="*/ 0 60000 65536"/>
                <a:gd name="T18" fmla="*/ 0 w 41"/>
                <a:gd name="T19" fmla="*/ 0 h 39"/>
                <a:gd name="T20" fmla="*/ 41 w 41"/>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41" h="39">
                  <a:moveTo>
                    <a:pt x="6" y="0"/>
                  </a:moveTo>
                  <a:lnTo>
                    <a:pt x="41" y="11"/>
                  </a:lnTo>
                  <a:lnTo>
                    <a:pt x="21" y="39"/>
                  </a:lnTo>
                  <a:lnTo>
                    <a:pt x="0" y="16"/>
                  </a:lnTo>
                  <a:lnTo>
                    <a:pt x="6" y="0"/>
                  </a:lnTo>
                  <a:close/>
                </a:path>
              </a:pathLst>
            </a:custGeom>
            <a:solidFill>
              <a:srgbClr val="000000"/>
            </a:solidFill>
            <a:ln w="9525">
              <a:noFill/>
              <a:round/>
              <a:headEnd/>
              <a:tailEnd/>
            </a:ln>
          </p:spPr>
          <p:txBody>
            <a:bodyPr/>
            <a:lstStyle/>
            <a:p>
              <a:endParaRPr lang="fr-FR"/>
            </a:p>
          </p:txBody>
        </p:sp>
        <p:sp>
          <p:nvSpPr>
            <p:cNvPr id="480767" name="Freeform 197"/>
            <p:cNvSpPr>
              <a:spLocks/>
            </p:cNvSpPr>
            <p:nvPr/>
          </p:nvSpPr>
          <p:spPr bwMode="auto">
            <a:xfrm>
              <a:off x="836" y="1280"/>
              <a:ext cx="132" cy="177"/>
            </a:xfrm>
            <a:custGeom>
              <a:avLst/>
              <a:gdLst>
                <a:gd name="T0" fmla="*/ 3 w 788"/>
                <a:gd name="T1" fmla="*/ 0 h 1059"/>
                <a:gd name="T2" fmla="*/ 2 w 788"/>
                <a:gd name="T3" fmla="*/ 0 h 1059"/>
                <a:gd name="T4" fmla="*/ 2 w 788"/>
                <a:gd name="T5" fmla="*/ 1 h 1059"/>
                <a:gd name="T6" fmla="*/ 2 w 788"/>
                <a:gd name="T7" fmla="*/ 1 h 1059"/>
                <a:gd name="T8" fmla="*/ 2 w 788"/>
                <a:gd name="T9" fmla="*/ 1 h 1059"/>
                <a:gd name="T10" fmla="*/ 1 w 788"/>
                <a:gd name="T11" fmla="*/ 2 h 1059"/>
                <a:gd name="T12" fmla="*/ 1 w 788"/>
                <a:gd name="T13" fmla="*/ 2 h 1059"/>
                <a:gd name="T14" fmla="*/ 1 w 788"/>
                <a:gd name="T15" fmla="*/ 3 h 1059"/>
                <a:gd name="T16" fmla="*/ 1 w 788"/>
                <a:gd name="T17" fmla="*/ 2 h 1059"/>
                <a:gd name="T18" fmla="*/ 2 w 788"/>
                <a:gd name="T19" fmla="*/ 1 h 1059"/>
                <a:gd name="T20" fmla="*/ 2 w 788"/>
                <a:gd name="T21" fmla="*/ 3 h 1059"/>
                <a:gd name="T22" fmla="*/ 2 w 788"/>
                <a:gd name="T23" fmla="*/ 3 h 1059"/>
                <a:gd name="T24" fmla="*/ 2 w 788"/>
                <a:gd name="T25" fmla="*/ 4 h 1059"/>
                <a:gd name="T26" fmla="*/ 2 w 788"/>
                <a:gd name="T27" fmla="*/ 4 h 1059"/>
                <a:gd name="T28" fmla="*/ 2 w 788"/>
                <a:gd name="T29" fmla="*/ 4 h 1059"/>
                <a:gd name="T30" fmla="*/ 2 w 788"/>
                <a:gd name="T31" fmla="*/ 4 h 1059"/>
                <a:gd name="T32" fmla="*/ 2 w 788"/>
                <a:gd name="T33" fmla="*/ 4 h 1059"/>
                <a:gd name="T34" fmla="*/ 2 w 788"/>
                <a:gd name="T35" fmla="*/ 4 h 1059"/>
                <a:gd name="T36" fmla="*/ 2 w 788"/>
                <a:gd name="T37" fmla="*/ 4 h 1059"/>
                <a:gd name="T38" fmla="*/ 2 w 788"/>
                <a:gd name="T39" fmla="*/ 3 h 1059"/>
                <a:gd name="T40" fmla="*/ 2 w 788"/>
                <a:gd name="T41" fmla="*/ 2 h 1059"/>
                <a:gd name="T42" fmla="*/ 2 w 788"/>
                <a:gd name="T43" fmla="*/ 2 h 1059"/>
                <a:gd name="T44" fmla="*/ 2 w 788"/>
                <a:gd name="T45" fmla="*/ 2 h 1059"/>
                <a:gd name="T46" fmla="*/ 2 w 788"/>
                <a:gd name="T47" fmla="*/ 1 h 1059"/>
                <a:gd name="T48" fmla="*/ 2 w 788"/>
                <a:gd name="T49" fmla="*/ 1 h 1059"/>
                <a:gd name="T50" fmla="*/ 3 w 788"/>
                <a:gd name="T51" fmla="*/ 1 h 1059"/>
                <a:gd name="T52" fmla="*/ 3 w 788"/>
                <a:gd name="T53" fmla="*/ 1 h 1059"/>
                <a:gd name="T54" fmla="*/ 3 w 788"/>
                <a:gd name="T55" fmla="*/ 1 h 1059"/>
                <a:gd name="T56" fmla="*/ 3 w 788"/>
                <a:gd name="T57" fmla="*/ 0 h 1059"/>
                <a:gd name="T58" fmla="*/ 3 w 788"/>
                <a:gd name="T59" fmla="*/ 1 h 1059"/>
                <a:gd name="T60" fmla="*/ 3 w 788"/>
                <a:gd name="T61" fmla="*/ 1 h 1059"/>
                <a:gd name="T62" fmla="*/ 4 w 788"/>
                <a:gd name="T63" fmla="*/ 1 h 1059"/>
                <a:gd name="T64" fmla="*/ 4 w 788"/>
                <a:gd name="T65" fmla="*/ 3 h 1059"/>
                <a:gd name="T66" fmla="*/ 4 w 788"/>
                <a:gd name="T67" fmla="*/ 4 h 1059"/>
                <a:gd name="T68" fmla="*/ 4 w 788"/>
                <a:gd name="T69" fmla="*/ 4 h 1059"/>
                <a:gd name="T70" fmla="*/ 4 w 788"/>
                <a:gd name="T71" fmla="*/ 5 h 1059"/>
                <a:gd name="T72" fmla="*/ 0 w 788"/>
                <a:gd name="T73" fmla="*/ 5 h 1059"/>
                <a:gd name="T74" fmla="*/ 0 w 788"/>
                <a:gd name="T75" fmla="*/ 4 h 1059"/>
                <a:gd name="T76" fmla="*/ 1 w 788"/>
                <a:gd name="T77" fmla="*/ 2 h 1059"/>
                <a:gd name="T78" fmla="*/ 2 w 788"/>
                <a:gd name="T79" fmla="*/ 1 h 1059"/>
                <a:gd name="T80" fmla="*/ 2 w 788"/>
                <a:gd name="T81" fmla="*/ 1 h 1059"/>
                <a:gd name="T82" fmla="*/ 1 w 788"/>
                <a:gd name="T83" fmla="*/ 2 h 1059"/>
                <a:gd name="T84" fmla="*/ 2 w 788"/>
                <a:gd name="T85" fmla="*/ 1 h 1059"/>
                <a:gd name="T86" fmla="*/ 2 w 788"/>
                <a:gd name="T87" fmla="*/ 0 h 1059"/>
                <a:gd name="T88" fmla="*/ 2 w 788"/>
                <a:gd name="T89" fmla="*/ 0 h 1059"/>
                <a:gd name="T90" fmla="*/ 3 w 788"/>
                <a:gd name="T91" fmla="*/ 0 h 1059"/>
                <a:gd name="T92" fmla="*/ 3 w 788"/>
                <a:gd name="T93" fmla="*/ 0 h 105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88"/>
                <a:gd name="T142" fmla="*/ 0 h 1059"/>
                <a:gd name="T143" fmla="*/ 788 w 788"/>
                <a:gd name="T144" fmla="*/ 1059 h 105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88" h="1059">
                  <a:moveTo>
                    <a:pt x="534" y="18"/>
                  </a:moveTo>
                  <a:lnTo>
                    <a:pt x="494" y="61"/>
                  </a:lnTo>
                  <a:lnTo>
                    <a:pt x="449" y="121"/>
                  </a:lnTo>
                  <a:lnTo>
                    <a:pt x="370" y="151"/>
                  </a:lnTo>
                  <a:lnTo>
                    <a:pt x="342" y="236"/>
                  </a:lnTo>
                  <a:lnTo>
                    <a:pt x="274" y="326"/>
                  </a:lnTo>
                  <a:lnTo>
                    <a:pt x="162" y="507"/>
                  </a:lnTo>
                  <a:lnTo>
                    <a:pt x="93" y="723"/>
                  </a:lnTo>
                  <a:lnTo>
                    <a:pt x="209" y="507"/>
                  </a:lnTo>
                  <a:lnTo>
                    <a:pt x="346" y="288"/>
                  </a:lnTo>
                  <a:lnTo>
                    <a:pt x="373" y="525"/>
                  </a:lnTo>
                  <a:lnTo>
                    <a:pt x="404" y="700"/>
                  </a:lnTo>
                  <a:lnTo>
                    <a:pt x="407" y="775"/>
                  </a:lnTo>
                  <a:lnTo>
                    <a:pt x="391" y="857"/>
                  </a:lnTo>
                  <a:lnTo>
                    <a:pt x="404" y="891"/>
                  </a:lnTo>
                  <a:lnTo>
                    <a:pt x="407" y="940"/>
                  </a:lnTo>
                  <a:lnTo>
                    <a:pt x="429" y="891"/>
                  </a:lnTo>
                  <a:lnTo>
                    <a:pt x="429" y="833"/>
                  </a:lnTo>
                  <a:lnTo>
                    <a:pt x="442" y="765"/>
                  </a:lnTo>
                  <a:lnTo>
                    <a:pt x="411" y="613"/>
                  </a:lnTo>
                  <a:lnTo>
                    <a:pt x="398" y="490"/>
                  </a:lnTo>
                  <a:lnTo>
                    <a:pt x="407" y="388"/>
                  </a:lnTo>
                  <a:lnTo>
                    <a:pt x="380" y="381"/>
                  </a:lnTo>
                  <a:lnTo>
                    <a:pt x="387" y="295"/>
                  </a:lnTo>
                  <a:lnTo>
                    <a:pt x="449" y="191"/>
                  </a:lnTo>
                  <a:lnTo>
                    <a:pt x="517" y="134"/>
                  </a:lnTo>
                  <a:lnTo>
                    <a:pt x="586" y="117"/>
                  </a:lnTo>
                  <a:lnTo>
                    <a:pt x="629" y="130"/>
                  </a:lnTo>
                  <a:lnTo>
                    <a:pt x="586" y="56"/>
                  </a:lnTo>
                  <a:lnTo>
                    <a:pt x="661" y="134"/>
                  </a:lnTo>
                  <a:lnTo>
                    <a:pt x="712" y="206"/>
                  </a:lnTo>
                  <a:lnTo>
                    <a:pt x="732" y="285"/>
                  </a:lnTo>
                  <a:lnTo>
                    <a:pt x="784" y="604"/>
                  </a:lnTo>
                  <a:lnTo>
                    <a:pt x="788" y="803"/>
                  </a:lnTo>
                  <a:lnTo>
                    <a:pt x="777" y="940"/>
                  </a:lnTo>
                  <a:lnTo>
                    <a:pt x="784" y="1059"/>
                  </a:lnTo>
                  <a:lnTo>
                    <a:pt x="0" y="1059"/>
                  </a:lnTo>
                  <a:lnTo>
                    <a:pt x="52" y="734"/>
                  </a:lnTo>
                  <a:lnTo>
                    <a:pt x="144" y="494"/>
                  </a:lnTo>
                  <a:lnTo>
                    <a:pt x="322" y="229"/>
                  </a:lnTo>
                  <a:lnTo>
                    <a:pt x="349" y="144"/>
                  </a:lnTo>
                  <a:lnTo>
                    <a:pt x="233" y="305"/>
                  </a:lnTo>
                  <a:lnTo>
                    <a:pt x="342" y="110"/>
                  </a:lnTo>
                  <a:lnTo>
                    <a:pt x="407" y="52"/>
                  </a:lnTo>
                  <a:lnTo>
                    <a:pt x="507" y="0"/>
                  </a:lnTo>
                  <a:lnTo>
                    <a:pt x="534" y="18"/>
                  </a:lnTo>
                  <a:close/>
                </a:path>
              </a:pathLst>
            </a:custGeom>
            <a:solidFill>
              <a:srgbClr val="000000"/>
            </a:solidFill>
            <a:ln w="9525">
              <a:noFill/>
              <a:round/>
              <a:headEnd/>
              <a:tailEnd/>
            </a:ln>
          </p:spPr>
          <p:txBody>
            <a:bodyPr/>
            <a:lstStyle/>
            <a:p>
              <a:endParaRPr lang="fr-FR"/>
            </a:p>
          </p:txBody>
        </p:sp>
        <p:sp>
          <p:nvSpPr>
            <p:cNvPr id="480768" name="Freeform 198"/>
            <p:cNvSpPr>
              <a:spLocks/>
            </p:cNvSpPr>
            <p:nvPr/>
          </p:nvSpPr>
          <p:spPr bwMode="auto">
            <a:xfrm>
              <a:off x="899" y="1296"/>
              <a:ext cx="25" cy="26"/>
            </a:xfrm>
            <a:custGeom>
              <a:avLst/>
              <a:gdLst>
                <a:gd name="T0" fmla="*/ 0 w 147"/>
                <a:gd name="T1" fmla="*/ 1 h 155"/>
                <a:gd name="T2" fmla="*/ 1 w 147"/>
                <a:gd name="T3" fmla="*/ 0 h 155"/>
                <a:gd name="T4" fmla="*/ 1 w 147"/>
                <a:gd name="T5" fmla="*/ 0 h 155"/>
                <a:gd name="T6" fmla="*/ 0 w 147"/>
                <a:gd name="T7" fmla="*/ 0 h 155"/>
                <a:gd name="T8" fmla="*/ 0 w 147"/>
                <a:gd name="T9" fmla="*/ 1 h 155"/>
                <a:gd name="T10" fmla="*/ 0 w 147"/>
                <a:gd name="T11" fmla="*/ 1 h 155"/>
                <a:gd name="T12" fmla="*/ 0 w 147"/>
                <a:gd name="T13" fmla="*/ 1 h 155"/>
                <a:gd name="T14" fmla="*/ 0 60000 65536"/>
                <a:gd name="T15" fmla="*/ 0 60000 65536"/>
                <a:gd name="T16" fmla="*/ 0 60000 65536"/>
                <a:gd name="T17" fmla="*/ 0 60000 65536"/>
                <a:gd name="T18" fmla="*/ 0 60000 65536"/>
                <a:gd name="T19" fmla="*/ 0 60000 65536"/>
                <a:gd name="T20" fmla="*/ 0 60000 65536"/>
                <a:gd name="T21" fmla="*/ 0 w 147"/>
                <a:gd name="T22" fmla="*/ 0 h 155"/>
                <a:gd name="T23" fmla="*/ 147 w 147"/>
                <a:gd name="T24" fmla="*/ 155 h 1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7" h="155">
                  <a:moveTo>
                    <a:pt x="0" y="155"/>
                  </a:moveTo>
                  <a:lnTo>
                    <a:pt x="99" y="32"/>
                  </a:lnTo>
                  <a:lnTo>
                    <a:pt x="147" y="0"/>
                  </a:lnTo>
                  <a:lnTo>
                    <a:pt x="82" y="25"/>
                  </a:lnTo>
                  <a:lnTo>
                    <a:pt x="21" y="93"/>
                  </a:lnTo>
                  <a:lnTo>
                    <a:pt x="0" y="155"/>
                  </a:lnTo>
                  <a:close/>
                </a:path>
              </a:pathLst>
            </a:custGeom>
            <a:solidFill>
              <a:srgbClr val="000000"/>
            </a:solidFill>
            <a:ln w="9525">
              <a:noFill/>
              <a:round/>
              <a:headEnd/>
              <a:tailEnd/>
            </a:ln>
          </p:spPr>
          <p:txBody>
            <a:bodyPr/>
            <a:lstStyle/>
            <a:p>
              <a:endParaRPr lang="fr-FR"/>
            </a:p>
          </p:txBody>
        </p:sp>
        <p:sp>
          <p:nvSpPr>
            <p:cNvPr id="480769" name="Freeform 199"/>
            <p:cNvSpPr>
              <a:spLocks/>
            </p:cNvSpPr>
            <p:nvPr/>
          </p:nvSpPr>
          <p:spPr bwMode="auto">
            <a:xfrm>
              <a:off x="843" y="1308"/>
              <a:ext cx="40" cy="111"/>
            </a:xfrm>
            <a:custGeom>
              <a:avLst/>
              <a:gdLst>
                <a:gd name="T0" fmla="*/ 1 w 239"/>
                <a:gd name="T1" fmla="*/ 0 h 669"/>
                <a:gd name="T2" fmla="*/ 1 w 239"/>
                <a:gd name="T3" fmla="*/ 0 h 669"/>
                <a:gd name="T4" fmla="*/ 1 w 239"/>
                <a:gd name="T5" fmla="*/ 0 h 669"/>
                <a:gd name="T6" fmla="*/ 1 w 239"/>
                <a:gd name="T7" fmla="*/ 0 h 669"/>
                <a:gd name="T8" fmla="*/ 1 w 239"/>
                <a:gd name="T9" fmla="*/ 1 h 669"/>
                <a:gd name="T10" fmla="*/ 1 w 239"/>
                <a:gd name="T11" fmla="*/ 0 h 669"/>
                <a:gd name="T12" fmla="*/ 1 w 239"/>
                <a:gd name="T13" fmla="*/ 1 h 669"/>
                <a:gd name="T14" fmla="*/ 0 w 239"/>
                <a:gd name="T15" fmla="*/ 2 h 669"/>
                <a:gd name="T16" fmla="*/ 0 w 239"/>
                <a:gd name="T17" fmla="*/ 3 h 669"/>
                <a:gd name="T18" fmla="*/ 0 w 239"/>
                <a:gd name="T19" fmla="*/ 3 h 669"/>
                <a:gd name="T20" fmla="*/ 0 w 239"/>
                <a:gd name="T21" fmla="*/ 2 h 669"/>
                <a:gd name="T22" fmla="*/ 1 w 239"/>
                <a:gd name="T23" fmla="*/ 1 h 669"/>
                <a:gd name="T24" fmla="*/ 1 w 239"/>
                <a:gd name="T25" fmla="*/ 0 h 669"/>
                <a:gd name="T26" fmla="*/ 1 w 239"/>
                <a:gd name="T27" fmla="*/ 0 h 669"/>
                <a:gd name="T28" fmla="*/ 1 w 239"/>
                <a:gd name="T29" fmla="*/ 0 h 669"/>
                <a:gd name="T30" fmla="*/ 1 w 239"/>
                <a:gd name="T31" fmla="*/ 0 h 6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9"/>
                <a:gd name="T49" fmla="*/ 0 h 669"/>
                <a:gd name="T50" fmla="*/ 239 w 239"/>
                <a:gd name="T51" fmla="*/ 669 h 6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9" h="669">
                  <a:moveTo>
                    <a:pt x="202" y="0"/>
                  </a:moveTo>
                  <a:lnTo>
                    <a:pt x="239" y="61"/>
                  </a:lnTo>
                  <a:lnTo>
                    <a:pt x="216" y="61"/>
                  </a:lnTo>
                  <a:lnTo>
                    <a:pt x="171" y="99"/>
                  </a:lnTo>
                  <a:lnTo>
                    <a:pt x="174" y="155"/>
                  </a:lnTo>
                  <a:lnTo>
                    <a:pt x="154" y="110"/>
                  </a:lnTo>
                  <a:lnTo>
                    <a:pt x="120" y="151"/>
                  </a:lnTo>
                  <a:lnTo>
                    <a:pt x="52" y="404"/>
                  </a:lnTo>
                  <a:lnTo>
                    <a:pt x="17" y="617"/>
                  </a:lnTo>
                  <a:lnTo>
                    <a:pt x="0" y="669"/>
                  </a:lnTo>
                  <a:lnTo>
                    <a:pt x="37" y="398"/>
                  </a:lnTo>
                  <a:lnTo>
                    <a:pt x="89" y="185"/>
                  </a:lnTo>
                  <a:lnTo>
                    <a:pt x="154" y="83"/>
                  </a:lnTo>
                  <a:lnTo>
                    <a:pt x="167" y="27"/>
                  </a:lnTo>
                  <a:lnTo>
                    <a:pt x="202" y="0"/>
                  </a:lnTo>
                  <a:close/>
                </a:path>
              </a:pathLst>
            </a:custGeom>
            <a:solidFill>
              <a:srgbClr val="000000"/>
            </a:solidFill>
            <a:ln w="9525">
              <a:noFill/>
              <a:round/>
              <a:headEnd/>
              <a:tailEnd/>
            </a:ln>
          </p:spPr>
          <p:txBody>
            <a:bodyPr/>
            <a:lstStyle/>
            <a:p>
              <a:endParaRPr lang="fr-FR"/>
            </a:p>
          </p:txBody>
        </p:sp>
        <p:sp>
          <p:nvSpPr>
            <p:cNvPr id="480770" name="Freeform 200"/>
            <p:cNvSpPr>
              <a:spLocks/>
            </p:cNvSpPr>
            <p:nvPr/>
          </p:nvSpPr>
          <p:spPr bwMode="auto">
            <a:xfrm>
              <a:off x="860" y="1277"/>
              <a:ext cx="14" cy="9"/>
            </a:xfrm>
            <a:custGeom>
              <a:avLst/>
              <a:gdLst>
                <a:gd name="T0" fmla="*/ 0 w 90"/>
                <a:gd name="T1" fmla="*/ 0 h 48"/>
                <a:gd name="T2" fmla="*/ 0 w 90"/>
                <a:gd name="T3" fmla="*/ 0 h 48"/>
                <a:gd name="T4" fmla="*/ 0 w 90"/>
                <a:gd name="T5" fmla="*/ 0 h 48"/>
                <a:gd name="T6" fmla="*/ 0 w 90"/>
                <a:gd name="T7" fmla="*/ 0 h 48"/>
                <a:gd name="T8" fmla="*/ 0 w 90"/>
                <a:gd name="T9" fmla="*/ 0 h 48"/>
                <a:gd name="T10" fmla="*/ 0 w 90"/>
                <a:gd name="T11" fmla="*/ 0 h 48"/>
                <a:gd name="T12" fmla="*/ 0 w 90"/>
                <a:gd name="T13" fmla="*/ 0 h 48"/>
                <a:gd name="T14" fmla="*/ 0 w 90"/>
                <a:gd name="T15" fmla="*/ 0 h 48"/>
                <a:gd name="T16" fmla="*/ 0 w 90"/>
                <a:gd name="T17" fmla="*/ 0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
                <a:gd name="T28" fmla="*/ 0 h 48"/>
                <a:gd name="T29" fmla="*/ 90 w 90"/>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 h="48">
                  <a:moveTo>
                    <a:pt x="0" y="19"/>
                  </a:moveTo>
                  <a:lnTo>
                    <a:pt x="21" y="15"/>
                  </a:lnTo>
                  <a:lnTo>
                    <a:pt x="56" y="0"/>
                  </a:lnTo>
                  <a:lnTo>
                    <a:pt x="90" y="7"/>
                  </a:lnTo>
                  <a:lnTo>
                    <a:pt x="56" y="39"/>
                  </a:lnTo>
                  <a:lnTo>
                    <a:pt x="27" y="48"/>
                  </a:lnTo>
                  <a:lnTo>
                    <a:pt x="5" y="42"/>
                  </a:lnTo>
                  <a:lnTo>
                    <a:pt x="0" y="19"/>
                  </a:lnTo>
                  <a:close/>
                </a:path>
              </a:pathLst>
            </a:custGeom>
            <a:solidFill>
              <a:srgbClr val="000000"/>
            </a:solidFill>
            <a:ln w="9525">
              <a:noFill/>
              <a:round/>
              <a:headEnd/>
              <a:tailEnd/>
            </a:ln>
          </p:spPr>
          <p:txBody>
            <a:bodyPr/>
            <a:lstStyle/>
            <a:p>
              <a:endParaRPr lang="fr-FR"/>
            </a:p>
          </p:txBody>
        </p:sp>
        <p:sp>
          <p:nvSpPr>
            <p:cNvPr id="480771" name="Freeform 201"/>
            <p:cNvSpPr>
              <a:spLocks/>
            </p:cNvSpPr>
            <p:nvPr/>
          </p:nvSpPr>
          <p:spPr bwMode="auto">
            <a:xfrm>
              <a:off x="763" y="1279"/>
              <a:ext cx="61" cy="55"/>
            </a:xfrm>
            <a:custGeom>
              <a:avLst/>
              <a:gdLst>
                <a:gd name="T0" fmla="*/ 0 w 366"/>
                <a:gd name="T1" fmla="*/ 0 h 325"/>
                <a:gd name="T2" fmla="*/ 0 w 366"/>
                <a:gd name="T3" fmla="*/ 0 h 325"/>
                <a:gd name="T4" fmla="*/ 0 w 366"/>
                <a:gd name="T5" fmla="*/ 1 h 325"/>
                <a:gd name="T6" fmla="*/ 0 w 366"/>
                <a:gd name="T7" fmla="*/ 1 h 325"/>
                <a:gd name="T8" fmla="*/ 0 w 366"/>
                <a:gd name="T9" fmla="*/ 1 h 325"/>
                <a:gd name="T10" fmla="*/ 0 w 366"/>
                <a:gd name="T11" fmla="*/ 1 h 325"/>
                <a:gd name="T12" fmla="*/ 0 w 366"/>
                <a:gd name="T13" fmla="*/ 1 h 325"/>
                <a:gd name="T14" fmla="*/ 0 w 366"/>
                <a:gd name="T15" fmla="*/ 1 h 325"/>
                <a:gd name="T16" fmla="*/ 1 w 366"/>
                <a:gd name="T17" fmla="*/ 1 h 325"/>
                <a:gd name="T18" fmla="*/ 1 w 366"/>
                <a:gd name="T19" fmla="*/ 1 h 325"/>
                <a:gd name="T20" fmla="*/ 1 w 366"/>
                <a:gd name="T21" fmla="*/ 1 h 325"/>
                <a:gd name="T22" fmla="*/ 1 w 366"/>
                <a:gd name="T23" fmla="*/ 1 h 325"/>
                <a:gd name="T24" fmla="*/ 0 w 366"/>
                <a:gd name="T25" fmla="*/ 1 h 325"/>
                <a:gd name="T26" fmla="*/ 0 w 366"/>
                <a:gd name="T27" fmla="*/ 1 h 325"/>
                <a:gd name="T28" fmla="*/ 0 w 366"/>
                <a:gd name="T29" fmla="*/ 1 h 325"/>
                <a:gd name="T30" fmla="*/ 0 w 366"/>
                <a:gd name="T31" fmla="*/ 1 h 325"/>
                <a:gd name="T32" fmla="*/ 1 w 366"/>
                <a:gd name="T33" fmla="*/ 1 h 325"/>
                <a:gd name="T34" fmla="*/ 1 w 366"/>
                <a:gd name="T35" fmla="*/ 1 h 325"/>
                <a:gd name="T36" fmla="*/ 1 w 366"/>
                <a:gd name="T37" fmla="*/ 1 h 325"/>
                <a:gd name="T38" fmla="*/ 1 w 366"/>
                <a:gd name="T39" fmla="*/ 1 h 325"/>
                <a:gd name="T40" fmla="*/ 1 w 366"/>
                <a:gd name="T41" fmla="*/ 1 h 325"/>
                <a:gd name="T42" fmla="*/ 1 w 366"/>
                <a:gd name="T43" fmla="*/ 1 h 325"/>
                <a:gd name="T44" fmla="*/ 1 w 366"/>
                <a:gd name="T45" fmla="*/ 1 h 325"/>
                <a:gd name="T46" fmla="*/ 1 w 366"/>
                <a:gd name="T47" fmla="*/ 1 h 325"/>
                <a:gd name="T48" fmla="*/ 1 w 366"/>
                <a:gd name="T49" fmla="*/ 1 h 325"/>
                <a:gd name="T50" fmla="*/ 1 w 366"/>
                <a:gd name="T51" fmla="*/ 1 h 325"/>
                <a:gd name="T52" fmla="*/ 2 w 366"/>
                <a:gd name="T53" fmla="*/ 1 h 325"/>
                <a:gd name="T54" fmla="*/ 2 w 366"/>
                <a:gd name="T55" fmla="*/ 1 h 325"/>
                <a:gd name="T56" fmla="*/ 2 w 366"/>
                <a:gd name="T57" fmla="*/ 0 h 325"/>
                <a:gd name="T58" fmla="*/ 2 w 366"/>
                <a:gd name="T59" fmla="*/ 0 h 325"/>
                <a:gd name="T60" fmla="*/ 2 w 366"/>
                <a:gd name="T61" fmla="*/ 1 h 325"/>
                <a:gd name="T62" fmla="*/ 2 w 366"/>
                <a:gd name="T63" fmla="*/ 1 h 325"/>
                <a:gd name="T64" fmla="*/ 2 w 366"/>
                <a:gd name="T65" fmla="*/ 1 h 325"/>
                <a:gd name="T66" fmla="*/ 1 w 366"/>
                <a:gd name="T67" fmla="*/ 1 h 325"/>
                <a:gd name="T68" fmla="*/ 1 w 366"/>
                <a:gd name="T69" fmla="*/ 1 h 325"/>
                <a:gd name="T70" fmla="*/ 1 w 366"/>
                <a:gd name="T71" fmla="*/ 1 h 325"/>
                <a:gd name="T72" fmla="*/ 1 w 366"/>
                <a:gd name="T73" fmla="*/ 1 h 325"/>
                <a:gd name="T74" fmla="*/ 1 w 366"/>
                <a:gd name="T75" fmla="*/ 2 h 325"/>
                <a:gd name="T76" fmla="*/ 0 w 366"/>
                <a:gd name="T77" fmla="*/ 2 h 325"/>
                <a:gd name="T78" fmla="*/ 0 w 366"/>
                <a:gd name="T79" fmla="*/ 1 h 325"/>
                <a:gd name="T80" fmla="*/ 0 w 366"/>
                <a:gd name="T81" fmla="*/ 1 h 325"/>
                <a:gd name="T82" fmla="*/ 0 w 366"/>
                <a:gd name="T83" fmla="*/ 1 h 325"/>
                <a:gd name="T84" fmla="*/ 0 w 366"/>
                <a:gd name="T85" fmla="*/ 1 h 325"/>
                <a:gd name="T86" fmla="*/ 0 w 366"/>
                <a:gd name="T87" fmla="*/ 1 h 325"/>
                <a:gd name="T88" fmla="*/ 0 w 366"/>
                <a:gd name="T89" fmla="*/ 0 h 325"/>
                <a:gd name="T90" fmla="*/ 0 w 366"/>
                <a:gd name="T91" fmla="*/ 0 h 325"/>
                <a:gd name="T92" fmla="*/ 0 w 366"/>
                <a:gd name="T93" fmla="*/ 0 h 325"/>
                <a:gd name="T94" fmla="*/ 0 w 366"/>
                <a:gd name="T95" fmla="*/ 0 h 325"/>
                <a:gd name="T96" fmla="*/ 0 w 366"/>
                <a:gd name="T97" fmla="*/ 0 h 32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66"/>
                <a:gd name="T148" fmla="*/ 0 h 325"/>
                <a:gd name="T149" fmla="*/ 366 w 366"/>
                <a:gd name="T150" fmla="*/ 325 h 32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66" h="325">
                  <a:moveTo>
                    <a:pt x="13" y="47"/>
                  </a:moveTo>
                  <a:lnTo>
                    <a:pt x="6" y="84"/>
                  </a:lnTo>
                  <a:lnTo>
                    <a:pt x="9" y="139"/>
                  </a:lnTo>
                  <a:lnTo>
                    <a:pt x="39" y="205"/>
                  </a:lnTo>
                  <a:lnTo>
                    <a:pt x="53" y="224"/>
                  </a:lnTo>
                  <a:lnTo>
                    <a:pt x="100" y="197"/>
                  </a:lnTo>
                  <a:lnTo>
                    <a:pt x="90" y="180"/>
                  </a:lnTo>
                  <a:lnTo>
                    <a:pt x="110" y="171"/>
                  </a:lnTo>
                  <a:lnTo>
                    <a:pt x="165" y="171"/>
                  </a:lnTo>
                  <a:lnTo>
                    <a:pt x="201" y="185"/>
                  </a:lnTo>
                  <a:lnTo>
                    <a:pt x="187" y="156"/>
                  </a:lnTo>
                  <a:lnTo>
                    <a:pt x="165" y="149"/>
                  </a:lnTo>
                  <a:lnTo>
                    <a:pt x="100" y="149"/>
                  </a:lnTo>
                  <a:lnTo>
                    <a:pt x="74" y="158"/>
                  </a:lnTo>
                  <a:lnTo>
                    <a:pt x="83" y="145"/>
                  </a:lnTo>
                  <a:lnTo>
                    <a:pt x="117" y="129"/>
                  </a:lnTo>
                  <a:lnTo>
                    <a:pt x="137" y="133"/>
                  </a:lnTo>
                  <a:lnTo>
                    <a:pt x="159" y="130"/>
                  </a:lnTo>
                  <a:lnTo>
                    <a:pt x="206" y="142"/>
                  </a:lnTo>
                  <a:lnTo>
                    <a:pt x="221" y="135"/>
                  </a:lnTo>
                  <a:lnTo>
                    <a:pt x="231" y="148"/>
                  </a:lnTo>
                  <a:lnTo>
                    <a:pt x="236" y="175"/>
                  </a:lnTo>
                  <a:lnTo>
                    <a:pt x="286" y="174"/>
                  </a:lnTo>
                  <a:lnTo>
                    <a:pt x="288" y="206"/>
                  </a:lnTo>
                  <a:lnTo>
                    <a:pt x="298" y="184"/>
                  </a:lnTo>
                  <a:lnTo>
                    <a:pt x="296" y="143"/>
                  </a:lnTo>
                  <a:lnTo>
                    <a:pt x="317" y="145"/>
                  </a:lnTo>
                  <a:lnTo>
                    <a:pt x="345" y="129"/>
                  </a:lnTo>
                  <a:lnTo>
                    <a:pt x="357" y="81"/>
                  </a:lnTo>
                  <a:lnTo>
                    <a:pt x="366" y="58"/>
                  </a:lnTo>
                  <a:lnTo>
                    <a:pt x="359" y="101"/>
                  </a:lnTo>
                  <a:lnTo>
                    <a:pt x="345" y="138"/>
                  </a:lnTo>
                  <a:lnTo>
                    <a:pt x="321" y="152"/>
                  </a:lnTo>
                  <a:lnTo>
                    <a:pt x="302" y="155"/>
                  </a:lnTo>
                  <a:lnTo>
                    <a:pt x="302" y="199"/>
                  </a:lnTo>
                  <a:lnTo>
                    <a:pt x="286" y="233"/>
                  </a:lnTo>
                  <a:lnTo>
                    <a:pt x="236" y="277"/>
                  </a:lnTo>
                  <a:lnTo>
                    <a:pt x="130" y="325"/>
                  </a:lnTo>
                  <a:lnTo>
                    <a:pt x="104" y="320"/>
                  </a:lnTo>
                  <a:lnTo>
                    <a:pt x="65" y="283"/>
                  </a:lnTo>
                  <a:lnTo>
                    <a:pt x="56" y="266"/>
                  </a:lnTo>
                  <a:lnTo>
                    <a:pt x="54" y="249"/>
                  </a:lnTo>
                  <a:lnTo>
                    <a:pt x="32" y="216"/>
                  </a:lnTo>
                  <a:lnTo>
                    <a:pt x="1" y="141"/>
                  </a:lnTo>
                  <a:lnTo>
                    <a:pt x="0" y="80"/>
                  </a:lnTo>
                  <a:lnTo>
                    <a:pt x="8" y="31"/>
                  </a:lnTo>
                  <a:lnTo>
                    <a:pt x="14" y="0"/>
                  </a:lnTo>
                  <a:lnTo>
                    <a:pt x="13" y="47"/>
                  </a:lnTo>
                  <a:close/>
                </a:path>
              </a:pathLst>
            </a:custGeom>
            <a:solidFill>
              <a:srgbClr val="000000"/>
            </a:solidFill>
            <a:ln w="9525">
              <a:noFill/>
              <a:round/>
              <a:headEnd/>
              <a:tailEnd/>
            </a:ln>
          </p:spPr>
          <p:txBody>
            <a:bodyPr/>
            <a:lstStyle/>
            <a:p>
              <a:endParaRPr lang="fr-FR"/>
            </a:p>
          </p:txBody>
        </p:sp>
        <p:sp>
          <p:nvSpPr>
            <p:cNvPr id="480772" name="Freeform 202"/>
            <p:cNvSpPr>
              <a:spLocks/>
            </p:cNvSpPr>
            <p:nvPr/>
          </p:nvSpPr>
          <p:spPr bwMode="auto">
            <a:xfrm>
              <a:off x="772" y="1301"/>
              <a:ext cx="5" cy="7"/>
            </a:xfrm>
            <a:custGeom>
              <a:avLst/>
              <a:gdLst>
                <a:gd name="T0" fmla="*/ 0 w 27"/>
                <a:gd name="T1" fmla="*/ 0 h 43"/>
                <a:gd name="T2" fmla="*/ 0 w 27"/>
                <a:gd name="T3" fmla="*/ 0 h 43"/>
                <a:gd name="T4" fmla="*/ 0 w 27"/>
                <a:gd name="T5" fmla="*/ 0 h 43"/>
                <a:gd name="T6" fmla="*/ 0 w 27"/>
                <a:gd name="T7" fmla="*/ 0 h 43"/>
                <a:gd name="T8" fmla="*/ 0 w 27"/>
                <a:gd name="T9" fmla="*/ 0 h 43"/>
                <a:gd name="T10" fmla="*/ 0 w 27"/>
                <a:gd name="T11" fmla="*/ 0 h 43"/>
                <a:gd name="T12" fmla="*/ 0 w 27"/>
                <a:gd name="T13" fmla="*/ 0 h 43"/>
                <a:gd name="T14" fmla="*/ 0 60000 65536"/>
                <a:gd name="T15" fmla="*/ 0 60000 65536"/>
                <a:gd name="T16" fmla="*/ 0 60000 65536"/>
                <a:gd name="T17" fmla="*/ 0 60000 65536"/>
                <a:gd name="T18" fmla="*/ 0 60000 65536"/>
                <a:gd name="T19" fmla="*/ 0 60000 65536"/>
                <a:gd name="T20" fmla="*/ 0 60000 65536"/>
                <a:gd name="T21" fmla="*/ 0 w 27"/>
                <a:gd name="T22" fmla="*/ 0 h 43"/>
                <a:gd name="T23" fmla="*/ 27 w 27"/>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43">
                  <a:moveTo>
                    <a:pt x="0" y="5"/>
                  </a:moveTo>
                  <a:lnTo>
                    <a:pt x="19" y="0"/>
                  </a:lnTo>
                  <a:lnTo>
                    <a:pt x="27" y="20"/>
                  </a:lnTo>
                  <a:lnTo>
                    <a:pt x="12" y="43"/>
                  </a:lnTo>
                  <a:lnTo>
                    <a:pt x="0" y="19"/>
                  </a:lnTo>
                  <a:lnTo>
                    <a:pt x="0" y="5"/>
                  </a:lnTo>
                  <a:close/>
                </a:path>
              </a:pathLst>
            </a:custGeom>
            <a:solidFill>
              <a:srgbClr val="000000"/>
            </a:solidFill>
            <a:ln w="9525">
              <a:noFill/>
              <a:round/>
              <a:headEnd/>
              <a:tailEnd/>
            </a:ln>
          </p:spPr>
          <p:txBody>
            <a:bodyPr/>
            <a:lstStyle/>
            <a:p>
              <a:endParaRPr lang="fr-FR"/>
            </a:p>
          </p:txBody>
        </p:sp>
        <p:sp>
          <p:nvSpPr>
            <p:cNvPr id="480773" name="Freeform 203"/>
            <p:cNvSpPr>
              <a:spLocks/>
            </p:cNvSpPr>
            <p:nvPr/>
          </p:nvSpPr>
          <p:spPr bwMode="auto">
            <a:xfrm>
              <a:off x="777" y="1292"/>
              <a:ext cx="17" cy="6"/>
            </a:xfrm>
            <a:custGeom>
              <a:avLst/>
              <a:gdLst>
                <a:gd name="T0" fmla="*/ 0 w 100"/>
                <a:gd name="T1" fmla="*/ 0 h 40"/>
                <a:gd name="T2" fmla="*/ 0 w 100"/>
                <a:gd name="T3" fmla="*/ 0 h 40"/>
                <a:gd name="T4" fmla="*/ 0 w 100"/>
                <a:gd name="T5" fmla="*/ 0 h 40"/>
                <a:gd name="T6" fmla="*/ 0 w 100"/>
                <a:gd name="T7" fmla="*/ 0 h 40"/>
                <a:gd name="T8" fmla="*/ 1 w 100"/>
                <a:gd name="T9" fmla="*/ 0 h 40"/>
                <a:gd name="T10" fmla="*/ 1 w 100"/>
                <a:gd name="T11" fmla="*/ 0 h 40"/>
                <a:gd name="T12" fmla="*/ 0 w 100"/>
                <a:gd name="T13" fmla="*/ 0 h 40"/>
                <a:gd name="T14" fmla="*/ 0 w 100"/>
                <a:gd name="T15" fmla="*/ 0 h 40"/>
                <a:gd name="T16" fmla="*/ 0 w 100"/>
                <a:gd name="T17" fmla="*/ 0 h 40"/>
                <a:gd name="T18" fmla="*/ 0 w 100"/>
                <a:gd name="T19" fmla="*/ 0 h 40"/>
                <a:gd name="T20" fmla="*/ 0 w 100"/>
                <a:gd name="T21" fmla="*/ 0 h 40"/>
                <a:gd name="T22" fmla="*/ 0 w 100"/>
                <a:gd name="T23" fmla="*/ 0 h 40"/>
                <a:gd name="T24" fmla="*/ 0 w 100"/>
                <a:gd name="T25" fmla="*/ 0 h 40"/>
                <a:gd name="T26" fmla="*/ 0 w 100"/>
                <a:gd name="T27" fmla="*/ 0 h 40"/>
                <a:gd name="T28" fmla="*/ 0 w 100"/>
                <a:gd name="T29" fmla="*/ 0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0"/>
                <a:gd name="T46" fmla="*/ 0 h 40"/>
                <a:gd name="T47" fmla="*/ 100 w 100"/>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0" h="40">
                  <a:moveTo>
                    <a:pt x="29" y="0"/>
                  </a:moveTo>
                  <a:lnTo>
                    <a:pt x="45" y="6"/>
                  </a:lnTo>
                  <a:lnTo>
                    <a:pt x="62" y="4"/>
                  </a:lnTo>
                  <a:lnTo>
                    <a:pt x="80" y="0"/>
                  </a:lnTo>
                  <a:lnTo>
                    <a:pt x="100" y="14"/>
                  </a:lnTo>
                  <a:lnTo>
                    <a:pt x="95" y="23"/>
                  </a:lnTo>
                  <a:lnTo>
                    <a:pt x="70" y="28"/>
                  </a:lnTo>
                  <a:lnTo>
                    <a:pt x="48" y="40"/>
                  </a:lnTo>
                  <a:lnTo>
                    <a:pt x="38" y="40"/>
                  </a:lnTo>
                  <a:lnTo>
                    <a:pt x="9" y="27"/>
                  </a:lnTo>
                  <a:lnTo>
                    <a:pt x="0" y="22"/>
                  </a:lnTo>
                  <a:lnTo>
                    <a:pt x="0" y="13"/>
                  </a:lnTo>
                  <a:lnTo>
                    <a:pt x="15" y="2"/>
                  </a:lnTo>
                  <a:lnTo>
                    <a:pt x="29" y="0"/>
                  </a:lnTo>
                  <a:close/>
                </a:path>
              </a:pathLst>
            </a:custGeom>
            <a:solidFill>
              <a:srgbClr val="000000"/>
            </a:solidFill>
            <a:ln w="9525">
              <a:noFill/>
              <a:round/>
              <a:headEnd/>
              <a:tailEnd/>
            </a:ln>
          </p:spPr>
          <p:txBody>
            <a:bodyPr/>
            <a:lstStyle/>
            <a:p>
              <a:endParaRPr lang="fr-FR"/>
            </a:p>
          </p:txBody>
        </p:sp>
        <p:sp>
          <p:nvSpPr>
            <p:cNvPr id="480774" name="Freeform 204"/>
            <p:cNvSpPr>
              <a:spLocks/>
            </p:cNvSpPr>
            <p:nvPr/>
          </p:nvSpPr>
          <p:spPr bwMode="auto">
            <a:xfrm>
              <a:off x="762" y="1274"/>
              <a:ext cx="43" cy="18"/>
            </a:xfrm>
            <a:custGeom>
              <a:avLst/>
              <a:gdLst>
                <a:gd name="T0" fmla="*/ 1 w 257"/>
                <a:gd name="T1" fmla="*/ 0 h 111"/>
                <a:gd name="T2" fmla="*/ 0 w 257"/>
                <a:gd name="T3" fmla="*/ 0 h 111"/>
                <a:gd name="T4" fmla="*/ 0 w 257"/>
                <a:gd name="T5" fmla="*/ 0 h 111"/>
                <a:gd name="T6" fmla="*/ 0 w 257"/>
                <a:gd name="T7" fmla="*/ 0 h 111"/>
                <a:gd name="T8" fmla="*/ 0 w 257"/>
                <a:gd name="T9" fmla="*/ 0 h 111"/>
                <a:gd name="T10" fmla="*/ 0 w 257"/>
                <a:gd name="T11" fmla="*/ 0 h 111"/>
                <a:gd name="T12" fmla="*/ 0 w 257"/>
                <a:gd name="T13" fmla="*/ 0 h 111"/>
                <a:gd name="T14" fmla="*/ 0 w 257"/>
                <a:gd name="T15" fmla="*/ 0 h 111"/>
                <a:gd name="T16" fmla="*/ 0 w 257"/>
                <a:gd name="T17" fmla="*/ 0 h 111"/>
                <a:gd name="T18" fmla="*/ 0 w 257"/>
                <a:gd name="T19" fmla="*/ 0 h 111"/>
                <a:gd name="T20" fmla="*/ 0 w 257"/>
                <a:gd name="T21" fmla="*/ 0 h 111"/>
                <a:gd name="T22" fmla="*/ 1 w 257"/>
                <a:gd name="T23" fmla="*/ 0 h 111"/>
                <a:gd name="T24" fmla="*/ 1 w 257"/>
                <a:gd name="T25" fmla="*/ 0 h 111"/>
                <a:gd name="T26" fmla="*/ 1 w 257"/>
                <a:gd name="T27" fmla="*/ 0 h 111"/>
                <a:gd name="T28" fmla="*/ 1 w 257"/>
                <a:gd name="T29" fmla="*/ 0 h 111"/>
                <a:gd name="T30" fmla="*/ 1 w 257"/>
                <a:gd name="T31" fmla="*/ 0 h 111"/>
                <a:gd name="T32" fmla="*/ 1 w 257"/>
                <a:gd name="T33" fmla="*/ 0 h 111"/>
                <a:gd name="T34" fmla="*/ 0 w 257"/>
                <a:gd name="T35" fmla="*/ 0 h 111"/>
                <a:gd name="T36" fmla="*/ 0 w 257"/>
                <a:gd name="T37" fmla="*/ 0 h 111"/>
                <a:gd name="T38" fmla="*/ 0 w 257"/>
                <a:gd name="T39" fmla="*/ 0 h 111"/>
                <a:gd name="T40" fmla="*/ 0 w 257"/>
                <a:gd name="T41" fmla="*/ 0 h 111"/>
                <a:gd name="T42" fmla="*/ 0 w 257"/>
                <a:gd name="T43" fmla="*/ 0 h 111"/>
                <a:gd name="T44" fmla="*/ 0 w 257"/>
                <a:gd name="T45" fmla="*/ 0 h 111"/>
                <a:gd name="T46" fmla="*/ 0 w 257"/>
                <a:gd name="T47" fmla="*/ 0 h 111"/>
                <a:gd name="T48" fmla="*/ 0 w 257"/>
                <a:gd name="T49" fmla="*/ 0 h 111"/>
                <a:gd name="T50" fmla="*/ 1 w 257"/>
                <a:gd name="T51" fmla="*/ 0 h 111"/>
                <a:gd name="T52" fmla="*/ 1 w 257"/>
                <a:gd name="T53" fmla="*/ 0 h 111"/>
                <a:gd name="T54" fmla="*/ 1 w 257"/>
                <a:gd name="T55" fmla="*/ 0 h 11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57"/>
                <a:gd name="T85" fmla="*/ 0 h 111"/>
                <a:gd name="T86" fmla="*/ 257 w 257"/>
                <a:gd name="T87" fmla="*/ 111 h 11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57" h="111">
                  <a:moveTo>
                    <a:pt x="110" y="78"/>
                  </a:moveTo>
                  <a:lnTo>
                    <a:pt x="85" y="97"/>
                  </a:lnTo>
                  <a:lnTo>
                    <a:pt x="71" y="103"/>
                  </a:lnTo>
                  <a:lnTo>
                    <a:pt x="40" y="103"/>
                  </a:lnTo>
                  <a:lnTo>
                    <a:pt x="24" y="97"/>
                  </a:lnTo>
                  <a:lnTo>
                    <a:pt x="12" y="78"/>
                  </a:lnTo>
                  <a:lnTo>
                    <a:pt x="6" y="54"/>
                  </a:lnTo>
                  <a:lnTo>
                    <a:pt x="12" y="35"/>
                  </a:lnTo>
                  <a:lnTo>
                    <a:pt x="22" y="20"/>
                  </a:lnTo>
                  <a:lnTo>
                    <a:pt x="39" y="12"/>
                  </a:lnTo>
                  <a:lnTo>
                    <a:pt x="69" y="10"/>
                  </a:lnTo>
                  <a:lnTo>
                    <a:pt x="190" y="6"/>
                  </a:lnTo>
                  <a:lnTo>
                    <a:pt x="233" y="6"/>
                  </a:lnTo>
                  <a:lnTo>
                    <a:pt x="257" y="12"/>
                  </a:lnTo>
                  <a:lnTo>
                    <a:pt x="239" y="1"/>
                  </a:lnTo>
                  <a:lnTo>
                    <a:pt x="222" y="0"/>
                  </a:lnTo>
                  <a:lnTo>
                    <a:pt x="135" y="1"/>
                  </a:lnTo>
                  <a:lnTo>
                    <a:pt x="44" y="6"/>
                  </a:lnTo>
                  <a:lnTo>
                    <a:pt x="16" y="16"/>
                  </a:lnTo>
                  <a:lnTo>
                    <a:pt x="3" y="36"/>
                  </a:lnTo>
                  <a:lnTo>
                    <a:pt x="0" y="62"/>
                  </a:lnTo>
                  <a:lnTo>
                    <a:pt x="11" y="90"/>
                  </a:lnTo>
                  <a:lnTo>
                    <a:pt x="29" y="106"/>
                  </a:lnTo>
                  <a:lnTo>
                    <a:pt x="53" y="111"/>
                  </a:lnTo>
                  <a:lnTo>
                    <a:pt x="77" y="110"/>
                  </a:lnTo>
                  <a:lnTo>
                    <a:pt x="91" y="103"/>
                  </a:lnTo>
                  <a:lnTo>
                    <a:pt x="110" y="78"/>
                  </a:lnTo>
                  <a:close/>
                </a:path>
              </a:pathLst>
            </a:custGeom>
            <a:solidFill>
              <a:srgbClr val="000000"/>
            </a:solidFill>
            <a:ln w="9525">
              <a:noFill/>
              <a:round/>
              <a:headEnd/>
              <a:tailEnd/>
            </a:ln>
          </p:spPr>
          <p:txBody>
            <a:bodyPr/>
            <a:lstStyle/>
            <a:p>
              <a:endParaRPr lang="fr-FR"/>
            </a:p>
          </p:txBody>
        </p:sp>
        <p:sp>
          <p:nvSpPr>
            <p:cNvPr id="480775" name="Freeform 205"/>
            <p:cNvSpPr>
              <a:spLocks/>
            </p:cNvSpPr>
            <p:nvPr/>
          </p:nvSpPr>
          <p:spPr bwMode="auto">
            <a:xfrm>
              <a:off x="787" y="1274"/>
              <a:ext cx="22" cy="17"/>
            </a:xfrm>
            <a:custGeom>
              <a:avLst/>
              <a:gdLst>
                <a:gd name="T0" fmla="*/ 0 w 127"/>
                <a:gd name="T1" fmla="*/ 0 h 100"/>
                <a:gd name="T2" fmla="*/ 0 w 127"/>
                <a:gd name="T3" fmla="*/ 0 h 100"/>
                <a:gd name="T4" fmla="*/ 0 w 127"/>
                <a:gd name="T5" fmla="*/ 0 h 100"/>
                <a:gd name="T6" fmla="*/ 0 w 127"/>
                <a:gd name="T7" fmla="*/ 0 h 100"/>
                <a:gd name="T8" fmla="*/ 0 w 127"/>
                <a:gd name="T9" fmla="*/ 1 h 100"/>
                <a:gd name="T10" fmla="*/ 0 w 127"/>
                <a:gd name="T11" fmla="*/ 1 h 100"/>
                <a:gd name="T12" fmla="*/ 1 w 127"/>
                <a:gd name="T13" fmla="*/ 1 h 100"/>
                <a:gd name="T14" fmla="*/ 1 w 127"/>
                <a:gd name="T15" fmla="*/ 0 h 100"/>
                <a:gd name="T16" fmla="*/ 1 w 127"/>
                <a:gd name="T17" fmla="*/ 0 h 100"/>
                <a:gd name="T18" fmla="*/ 1 w 127"/>
                <a:gd name="T19" fmla="*/ 0 h 100"/>
                <a:gd name="T20" fmla="*/ 1 w 127"/>
                <a:gd name="T21" fmla="*/ 0 h 100"/>
                <a:gd name="T22" fmla="*/ 1 w 127"/>
                <a:gd name="T23" fmla="*/ 0 h 100"/>
                <a:gd name="T24" fmla="*/ 1 w 127"/>
                <a:gd name="T25" fmla="*/ 1 h 100"/>
                <a:gd name="T26" fmla="*/ 0 w 127"/>
                <a:gd name="T27" fmla="*/ 1 h 100"/>
                <a:gd name="T28" fmla="*/ 0 w 127"/>
                <a:gd name="T29" fmla="*/ 1 h 100"/>
                <a:gd name="T30" fmla="*/ 0 w 127"/>
                <a:gd name="T31" fmla="*/ 0 h 100"/>
                <a:gd name="T32" fmla="*/ 0 w 127"/>
                <a:gd name="T33" fmla="*/ 0 h 100"/>
                <a:gd name="T34" fmla="*/ 0 w 127"/>
                <a:gd name="T35" fmla="*/ 0 h 100"/>
                <a:gd name="T36" fmla="*/ 0 w 127"/>
                <a:gd name="T37" fmla="*/ 0 h 100"/>
                <a:gd name="T38" fmla="*/ 0 w 127"/>
                <a:gd name="T39" fmla="*/ 0 h 100"/>
                <a:gd name="T40" fmla="*/ 1 w 127"/>
                <a:gd name="T41" fmla="*/ 0 h 100"/>
                <a:gd name="T42" fmla="*/ 1 w 127"/>
                <a:gd name="T43" fmla="*/ 0 h 100"/>
                <a:gd name="T44" fmla="*/ 0 w 127"/>
                <a:gd name="T45" fmla="*/ 0 h 100"/>
                <a:gd name="T46" fmla="*/ 0 w 127"/>
                <a:gd name="T47" fmla="*/ 0 h 100"/>
                <a:gd name="T48" fmla="*/ 0 w 127"/>
                <a:gd name="T49" fmla="*/ 0 h 100"/>
                <a:gd name="T50" fmla="*/ 0 w 127"/>
                <a:gd name="T51" fmla="*/ 0 h 100"/>
                <a:gd name="T52" fmla="*/ 0 w 127"/>
                <a:gd name="T53" fmla="*/ 0 h 1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7"/>
                <a:gd name="T82" fmla="*/ 0 h 100"/>
                <a:gd name="T83" fmla="*/ 127 w 127"/>
                <a:gd name="T84" fmla="*/ 100 h 1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7" h="100">
                  <a:moveTo>
                    <a:pt x="21" y="0"/>
                  </a:moveTo>
                  <a:lnTo>
                    <a:pt x="4" y="16"/>
                  </a:lnTo>
                  <a:lnTo>
                    <a:pt x="0" y="38"/>
                  </a:lnTo>
                  <a:lnTo>
                    <a:pt x="9" y="61"/>
                  </a:lnTo>
                  <a:lnTo>
                    <a:pt x="34" y="92"/>
                  </a:lnTo>
                  <a:lnTo>
                    <a:pt x="58" y="100"/>
                  </a:lnTo>
                  <a:lnTo>
                    <a:pt x="99" y="98"/>
                  </a:lnTo>
                  <a:lnTo>
                    <a:pt x="122" y="72"/>
                  </a:lnTo>
                  <a:lnTo>
                    <a:pt x="127" y="52"/>
                  </a:lnTo>
                  <a:lnTo>
                    <a:pt x="122" y="27"/>
                  </a:lnTo>
                  <a:lnTo>
                    <a:pt x="121" y="51"/>
                  </a:lnTo>
                  <a:lnTo>
                    <a:pt x="109" y="75"/>
                  </a:lnTo>
                  <a:lnTo>
                    <a:pt x="93" y="90"/>
                  </a:lnTo>
                  <a:lnTo>
                    <a:pt x="67" y="93"/>
                  </a:lnTo>
                  <a:lnTo>
                    <a:pt x="42" y="88"/>
                  </a:lnTo>
                  <a:lnTo>
                    <a:pt x="21" y="69"/>
                  </a:lnTo>
                  <a:lnTo>
                    <a:pt x="20" y="64"/>
                  </a:lnTo>
                  <a:lnTo>
                    <a:pt x="49" y="64"/>
                  </a:lnTo>
                  <a:lnTo>
                    <a:pt x="72" y="74"/>
                  </a:lnTo>
                  <a:lnTo>
                    <a:pt x="80" y="56"/>
                  </a:lnTo>
                  <a:lnTo>
                    <a:pt x="105" y="41"/>
                  </a:lnTo>
                  <a:lnTo>
                    <a:pt x="95" y="33"/>
                  </a:lnTo>
                  <a:lnTo>
                    <a:pt x="53" y="28"/>
                  </a:lnTo>
                  <a:lnTo>
                    <a:pt x="54" y="14"/>
                  </a:lnTo>
                  <a:lnTo>
                    <a:pt x="65" y="0"/>
                  </a:lnTo>
                  <a:lnTo>
                    <a:pt x="21" y="0"/>
                  </a:lnTo>
                  <a:close/>
                </a:path>
              </a:pathLst>
            </a:custGeom>
            <a:solidFill>
              <a:srgbClr val="000000"/>
            </a:solidFill>
            <a:ln w="9525">
              <a:noFill/>
              <a:round/>
              <a:headEnd/>
              <a:tailEnd/>
            </a:ln>
          </p:spPr>
          <p:txBody>
            <a:bodyPr/>
            <a:lstStyle/>
            <a:p>
              <a:endParaRPr lang="fr-FR"/>
            </a:p>
          </p:txBody>
        </p:sp>
        <p:sp>
          <p:nvSpPr>
            <p:cNvPr id="480776" name="Freeform 206"/>
            <p:cNvSpPr>
              <a:spLocks/>
            </p:cNvSpPr>
            <p:nvPr/>
          </p:nvSpPr>
          <p:spPr bwMode="auto">
            <a:xfrm>
              <a:off x="768" y="1275"/>
              <a:ext cx="15" cy="12"/>
            </a:xfrm>
            <a:custGeom>
              <a:avLst/>
              <a:gdLst>
                <a:gd name="T0" fmla="*/ 0 w 85"/>
                <a:gd name="T1" fmla="*/ 0 h 71"/>
                <a:gd name="T2" fmla="*/ 0 w 85"/>
                <a:gd name="T3" fmla="*/ 0 h 71"/>
                <a:gd name="T4" fmla="*/ 1 w 85"/>
                <a:gd name="T5" fmla="*/ 0 h 71"/>
                <a:gd name="T6" fmla="*/ 0 w 85"/>
                <a:gd name="T7" fmla="*/ 0 h 71"/>
                <a:gd name="T8" fmla="*/ 0 w 85"/>
                <a:gd name="T9" fmla="*/ 0 h 71"/>
                <a:gd name="T10" fmla="*/ 0 w 85"/>
                <a:gd name="T11" fmla="*/ 0 h 71"/>
                <a:gd name="T12" fmla="*/ 0 w 85"/>
                <a:gd name="T13" fmla="*/ 0 h 71"/>
                <a:gd name="T14" fmla="*/ 0 w 85"/>
                <a:gd name="T15" fmla="*/ 0 h 71"/>
                <a:gd name="T16" fmla="*/ 0 w 85"/>
                <a:gd name="T17" fmla="*/ 0 h 71"/>
                <a:gd name="T18" fmla="*/ 0 w 85"/>
                <a:gd name="T19" fmla="*/ 0 h 71"/>
                <a:gd name="T20" fmla="*/ 0 w 85"/>
                <a:gd name="T21" fmla="*/ 0 h 71"/>
                <a:gd name="T22" fmla="*/ 0 w 85"/>
                <a:gd name="T23" fmla="*/ 0 h 71"/>
                <a:gd name="T24" fmla="*/ 0 w 85"/>
                <a:gd name="T25" fmla="*/ 0 h 71"/>
                <a:gd name="T26" fmla="*/ 0 w 85"/>
                <a:gd name="T27" fmla="*/ 0 h 71"/>
                <a:gd name="T28" fmla="*/ 0 w 85"/>
                <a:gd name="T29" fmla="*/ 0 h 71"/>
                <a:gd name="T30" fmla="*/ 0 w 85"/>
                <a:gd name="T31" fmla="*/ 0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5"/>
                <a:gd name="T49" fmla="*/ 0 h 71"/>
                <a:gd name="T50" fmla="*/ 85 w 8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5" h="71">
                  <a:moveTo>
                    <a:pt x="65" y="0"/>
                  </a:moveTo>
                  <a:lnTo>
                    <a:pt x="81" y="12"/>
                  </a:lnTo>
                  <a:lnTo>
                    <a:pt x="85" y="27"/>
                  </a:lnTo>
                  <a:lnTo>
                    <a:pt x="82" y="49"/>
                  </a:lnTo>
                  <a:lnTo>
                    <a:pt x="71" y="68"/>
                  </a:lnTo>
                  <a:lnTo>
                    <a:pt x="63" y="56"/>
                  </a:lnTo>
                  <a:lnTo>
                    <a:pt x="51" y="56"/>
                  </a:lnTo>
                  <a:lnTo>
                    <a:pt x="39" y="71"/>
                  </a:lnTo>
                  <a:lnTo>
                    <a:pt x="7" y="68"/>
                  </a:lnTo>
                  <a:lnTo>
                    <a:pt x="13" y="56"/>
                  </a:lnTo>
                  <a:lnTo>
                    <a:pt x="0" y="46"/>
                  </a:lnTo>
                  <a:lnTo>
                    <a:pt x="9" y="33"/>
                  </a:lnTo>
                  <a:lnTo>
                    <a:pt x="49" y="24"/>
                  </a:lnTo>
                  <a:lnTo>
                    <a:pt x="49" y="11"/>
                  </a:lnTo>
                  <a:lnTo>
                    <a:pt x="65" y="0"/>
                  </a:lnTo>
                  <a:close/>
                </a:path>
              </a:pathLst>
            </a:custGeom>
            <a:solidFill>
              <a:srgbClr val="000000"/>
            </a:solidFill>
            <a:ln w="9525">
              <a:noFill/>
              <a:round/>
              <a:headEnd/>
              <a:tailEnd/>
            </a:ln>
          </p:spPr>
          <p:txBody>
            <a:bodyPr/>
            <a:lstStyle/>
            <a:p>
              <a:endParaRPr lang="fr-FR"/>
            </a:p>
          </p:txBody>
        </p:sp>
        <p:sp>
          <p:nvSpPr>
            <p:cNvPr id="480777" name="Freeform 207"/>
            <p:cNvSpPr>
              <a:spLocks/>
            </p:cNvSpPr>
            <p:nvPr/>
          </p:nvSpPr>
          <p:spPr bwMode="auto">
            <a:xfrm>
              <a:off x="761" y="1247"/>
              <a:ext cx="64" cy="53"/>
            </a:xfrm>
            <a:custGeom>
              <a:avLst/>
              <a:gdLst>
                <a:gd name="T0" fmla="*/ 0 w 386"/>
                <a:gd name="T1" fmla="*/ 1 h 322"/>
                <a:gd name="T2" fmla="*/ 0 w 386"/>
                <a:gd name="T3" fmla="*/ 0 h 322"/>
                <a:gd name="T4" fmla="*/ 0 w 386"/>
                <a:gd name="T5" fmla="*/ 0 h 322"/>
                <a:gd name="T6" fmla="*/ 0 w 386"/>
                <a:gd name="T7" fmla="*/ 0 h 322"/>
                <a:gd name="T8" fmla="*/ 0 w 386"/>
                <a:gd name="T9" fmla="*/ 0 h 322"/>
                <a:gd name="T10" fmla="*/ 0 w 386"/>
                <a:gd name="T11" fmla="*/ 0 h 322"/>
                <a:gd name="T12" fmla="*/ 1 w 386"/>
                <a:gd name="T13" fmla="*/ 0 h 322"/>
                <a:gd name="T14" fmla="*/ 1 w 386"/>
                <a:gd name="T15" fmla="*/ 0 h 322"/>
                <a:gd name="T16" fmla="*/ 1 w 386"/>
                <a:gd name="T17" fmla="*/ 0 h 322"/>
                <a:gd name="T18" fmla="*/ 1 w 386"/>
                <a:gd name="T19" fmla="*/ 0 h 322"/>
                <a:gd name="T20" fmla="*/ 1 w 386"/>
                <a:gd name="T21" fmla="*/ 1 h 322"/>
                <a:gd name="T22" fmla="*/ 1 w 386"/>
                <a:gd name="T23" fmla="*/ 1 h 322"/>
                <a:gd name="T24" fmla="*/ 1 w 386"/>
                <a:gd name="T25" fmla="*/ 1 h 322"/>
                <a:gd name="T26" fmla="*/ 1 w 386"/>
                <a:gd name="T27" fmla="*/ 1 h 322"/>
                <a:gd name="T28" fmla="*/ 1 w 386"/>
                <a:gd name="T29" fmla="*/ 1 h 322"/>
                <a:gd name="T30" fmla="*/ 1 w 386"/>
                <a:gd name="T31" fmla="*/ 1 h 322"/>
                <a:gd name="T32" fmla="*/ 1 w 386"/>
                <a:gd name="T33" fmla="*/ 1 h 322"/>
                <a:gd name="T34" fmla="*/ 1 w 386"/>
                <a:gd name="T35" fmla="*/ 1 h 322"/>
                <a:gd name="T36" fmla="*/ 1 w 386"/>
                <a:gd name="T37" fmla="*/ 1 h 322"/>
                <a:gd name="T38" fmla="*/ 1 w 386"/>
                <a:gd name="T39" fmla="*/ 1 h 322"/>
                <a:gd name="T40" fmla="*/ 2 w 386"/>
                <a:gd name="T41" fmla="*/ 1 h 322"/>
                <a:gd name="T42" fmla="*/ 2 w 386"/>
                <a:gd name="T43" fmla="*/ 1 h 322"/>
                <a:gd name="T44" fmla="*/ 2 w 386"/>
                <a:gd name="T45" fmla="*/ 1 h 322"/>
                <a:gd name="T46" fmla="*/ 2 w 386"/>
                <a:gd name="T47" fmla="*/ 1 h 322"/>
                <a:gd name="T48" fmla="*/ 2 w 386"/>
                <a:gd name="T49" fmla="*/ 1 h 322"/>
                <a:gd name="T50" fmla="*/ 2 w 386"/>
                <a:gd name="T51" fmla="*/ 0 h 322"/>
                <a:gd name="T52" fmla="*/ 1 w 386"/>
                <a:gd name="T53" fmla="*/ 0 h 322"/>
                <a:gd name="T54" fmla="*/ 1 w 386"/>
                <a:gd name="T55" fmla="*/ 0 h 322"/>
                <a:gd name="T56" fmla="*/ 1 w 386"/>
                <a:gd name="T57" fmla="*/ 0 h 322"/>
                <a:gd name="T58" fmla="*/ 0 w 386"/>
                <a:gd name="T59" fmla="*/ 0 h 322"/>
                <a:gd name="T60" fmla="*/ 0 w 386"/>
                <a:gd name="T61" fmla="*/ 0 h 322"/>
                <a:gd name="T62" fmla="*/ 0 w 386"/>
                <a:gd name="T63" fmla="*/ 0 h 322"/>
                <a:gd name="T64" fmla="*/ 1 w 386"/>
                <a:gd name="T65" fmla="*/ 0 h 322"/>
                <a:gd name="T66" fmla="*/ 1 w 386"/>
                <a:gd name="T67" fmla="*/ 0 h 322"/>
                <a:gd name="T68" fmla="*/ 1 w 386"/>
                <a:gd name="T69" fmla="*/ 0 h 322"/>
                <a:gd name="T70" fmla="*/ 1 w 386"/>
                <a:gd name="T71" fmla="*/ 0 h 322"/>
                <a:gd name="T72" fmla="*/ 2 w 386"/>
                <a:gd name="T73" fmla="*/ 0 h 322"/>
                <a:gd name="T74" fmla="*/ 2 w 386"/>
                <a:gd name="T75" fmla="*/ 1 h 322"/>
                <a:gd name="T76" fmla="*/ 1 w 386"/>
                <a:gd name="T77" fmla="*/ 0 h 322"/>
                <a:gd name="T78" fmla="*/ 1 w 386"/>
                <a:gd name="T79" fmla="*/ 0 h 322"/>
                <a:gd name="T80" fmla="*/ 1 w 386"/>
                <a:gd name="T81" fmla="*/ 0 h 322"/>
                <a:gd name="T82" fmla="*/ 0 w 386"/>
                <a:gd name="T83" fmla="*/ 0 h 322"/>
                <a:gd name="T84" fmla="*/ 0 w 386"/>
                <a:gd name="T85" fmla="*/ 0 h 322"/>
                <a:gd name="T86" fmla="*/ 0 w 386"/>
                <a:gd name="T87" fmla="*/ 0 h 322"/>
                <a:gd name="T88" fmla="*/ 0 w 386"/>
                <a:gd name="T89" fmla="*/ 0 h 322"/>
                <a:gd name="T90" fmla="*/ 0 w 386"/>
                <a:gd name="T91" fmla="*/ 0 h 322"/>
                <a:gd name="T92" fmla="*/ 0 w 386"/>
                <a:gd name="T93" fmla="*/ 0 h 322"/>
                <a:gd name="T94" fmla="*/ 0 w 386"/>
                <a:gd name="T95" fmla="*/ 1 h 322"/>
                <a:gd name="T96" fmla="*/ 0 w 386"/>
                <a:gd name="T97" fmla="*/ 1 h 322"/>
                <a:gd name="T98" fmla="*/ 0 w 386"/>
                <a:gd name="T99" fmla="*/ 1 h 322"/>
                <a:gd name="T100" fmla="*/ 0 w 386"/>
                <a:gd name="T101" fmla="*/ 1 h 322"/>
                <a:gd name="T102" fmla="*/ 0 w 386"/>
                <a:gd name="T103" fmla="*/ 1 h 322"/>
                <a:gd name="T104" fmla="*/ 0 w 386"/>
                <a:gd name="T105" fmla="*/ 1 h 322"/>
                <a:gd name="T106" fmla="*/ 0 w 386"/>
                <a:gd name="T107" fmla="*/ 1 h 322"/>
                <a:gd name="T108" fmla="*/ 0 w 386"/>
                <a:gd name="T109" fmla="*/ 1 h 322"/>
                <a:gd name="T110" fmla="*/ 0 w 386"/>
                <a:gd name="T111" fmla="*/ 1 h 322"/>
                <a:gd name="T112" fmla="*/ 0 w 386"/>
                <a:gd name="T113" fmla="*/ 1 h 322"/>
                <a:gd name="T114" fmla="*/ 0 w 386"/>
                <a:gd name="T115" fmla="*/ 1 h 322"/>
                <a:gd name="T116" fmla="*/ 0 w 386"/>
                <a:gd name="T117" fmla="*/ 1 h 32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6"/>
                <a:gd name="T178" fmla="*/ 0 h 322"/>
                <a:gd name="T179" fmla="*/ 386 w 386"/>
                <a:gd name="T180" fmla="*/ 322 h 32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6" h="322">
                  <a:moveTo>
                    <a:pt x="34" y="169"/>
                  </a:moveTo>
                  <a:lnTo>
                    <a:pt x="43" y="116"/>
                  </a:lnTo>
                  <a:lnTo>
                    <a:pt x="58" y="87"/>
                  </a:lnTo>
                  <a:lnTo>
                    <a:pt x="74" y="69"/>
                  </a:lnTo>
                  <a:lnTo>
                    <a:pt x="91" y="56"/>
                  </a:lnTo>
                  <a:lnTo>
                    <a:pt x="112" y="48"/>
                  </a:lnTo>
                  <a:lnTo>
                    <a:pt x="149" y="48"/>
                  </a:lnTo>
                  <a:lnTo>
                    <a:pt x="215" y="46"/>
                  </a:lnTo>
                  <a:lnTo>
                    <a:pt x="266" y="64"/>
                  </a:lnTo>
                  <a:lnTo>
                    <a:pt x="298" y="101"/>
                  </a:lnTo>
                  <a:lnTo>
                    <a:pt x="301" y="176"/>
                  </a:lnTo>
                  <a:lnTo>
                    <a:pt x="306" y="193"/>
                  </a:lnTo>
                  <a:lnTo>
                    <a:pt x="285" y="193"/>
                  </a:lnTo>
                  <a:lnTo>
                    <a:pt x="287" y="206"/>
                  </a:lnTo>
                  <a:lnTo>
                    <a:pt x="311" y="210"/>
                  </a:lnTo>
                  <a:lnTo>
                    <a:pt x="318" y="239"/>
                  </a:lnTo>
                  <a:lnTo>
                    <a:pt x="317" y="286"/>
                  </a:lnTo>
                  <a:lnTo>
                    <a:pt x="340" y="291"/>
                  </a:lnTo>
                  <a:lnTo>
                    <a:pt x="346" y="278"/>
                  </a:lnTo>
                  <a:lnTo>
                    <a:pt x="333" y="255"/>
                  </a:lnTo>
                  <a:lnTo>
                    <a:pt x="352" y="255"/>
                  </a:lnTo>
                  <a:lnTo>
                    <a:pt x="356" y="275"/>
                  </a:lnTo>
                  <a:lnTo>
                    <a:pt x="376" y="259"/>
                  </a:lnTo>
                  <a:lnTo>
                    <a:pt x="386" y="221"/>
                  </a:lnTo>
                  <a:lnTo>
                    <a:pt x="383" y="159"/>
                  </a:lnTo>
                  <a:lnTo>
                    <a:pt x="366" y="103"/>
                  </a:lnTo>
                  <a:lnTo>
                    <a:pt x="304" y="43"/>
                  </a:lnTo>
                  <a:lnTo>
                    <a:pt x="240" y="6"/>
                  </a:lnTo>
                  <a:lnTo>
                    <a:pt x="178" y="0"/>
                  </a:lnTo>
                  <a:lnTo>
                    <a:pt x="111" y="10"/>
                  </a:lnTo>
                  <a:lnTo>
                    <a:pt x="70" y="37"/>
                  </a:lnTo>
                  <a:lnTo>
                    <a:pt x="123" y="15"/>
                  </a:lnTo>
                  <a:lnTo>
                    <a:pt x="190" y="10"/>
                  </a:lnTo>
                  <a:lnTo>
                    <a:pt x="243" y="19"/>
                  </a:lnTo>
                  <a:lnTo>
                    <a:pt x="298" y="49"/>
                  </a:lnTo>
                  <a:lnTo>
                    <a:pt x="335" y="87"/>
                  </a:lnTo>
                  <a:lnTo>
                    <a:pt x="366" y="130"/>
                  </a:lnTo>
                  <a:lnTo>
                    <a:pt x="367" y="160"/>
                  </a:lnTo>
                  <a:lnTo>
                    <a:pt x="318" y="85"/>
                  </a:lnTo>
                  <a:lnTo>
                    <a:pt x="254" y="38"/>
                  </a:lnTo>
                  <a:lnTo>
                    <a:pt x="174" y="23"/>
                  </a:lnTo>
                  <a:lnTo>
                    <a:pt x="109" y="33"/>
                  </a:lnTo>
                  <a:lnTo>
                    <a:pt x="74" y="50"/>
                  </a:lnTo>
                  <a:lnTo>
                    <a:pt x="54" y="68"/>
                  </a:lnTo>
                  <a:lnTo>
                    <a:pt x="59" y="44"/>
                  </a:lnTo>
                  <a:lnTo>
                    <a:pt x="31" y="77"/>
                  </a:lnTo>
                  <a:lnTo>
                    <a:pt x="17" y="102"/>
                  </a:lnTo>
                  <a:lnTo>
                    <a:pt x="9" y="152"/>
                  </a:lnTo>
                  <a:lnTo>
                    <a:pt x="6" y="179"/>
                  </a:lnTo>
                  <a:lnTo>
                    <a:pt x="15" y="225"/>
                  </a:lnTo>
                  <a:lnTo>
                    <a:pt x="1" y="240"/>
                  </a:lnTo>
                  <a:lnTo>
                    <a:pt x="0" y="285"/>
                  </a:lnTo>
                  <a:lnTo>
                    <a:pt x="13" y="322"/>
                  </a:lnTo>
                  <a:lnTo>
                    <a:pt x="6" y="278"/>
                  </a:lnTo>
                  <a:lnTo>
                    <a:pt x="8" y="246"/>
                  </a:lnTo>
                  <a:lnTo>
                    <a:pt x="22" y="238"/>
                  </a:lnTo>
                  <a:lnTo>
                    <a:pt x="31" y="194"/>
                  </a:lnTo>
                  <a:lnTo>
                    <a:pt x="34" y="169"/>
                  </a:lnTo>
                  <a:close/>
                </a:path>
              </a:pathLst>
            </a:custGeom>
            <a:solidFill>
              <a:srgbClr val="000000"/>
            </a:solidFill>
            <a:ln w="9525">
              <a:noFill/>
              <a:round/>
              <a:headEnd/>
              <a:tailEnd/>
            </a:ln>
          </p:spPr>
          <p:txBody>
            <a:bodyPr/>
            <a:lstStyle/>
            <a:p>
              <a:endParaRPr lang="fr-FR"/>
            </a:p>
          </p:txBody>
        </p:sp>
        <p:sp>
          <p:nvSpPr>
            <p:cNvPr id="480778" name="Freeform 208"/>
            <p:cNvSpPr>
              <a:spLocks/>
            </p:cNvSpPr>
            <p:nvPr/>
          </p:nvSpPr>
          <p:spPr bwMode="auto">
            <a:xfrm>
              <a:off x="787" y="1269"/>
              <a:ext cx="2" cy="8"/>
            </a:xfrm>
            <a:custGeom>
              <a:avLst/>
              <a:gdLst>
                <a:gd name="T0" fmla="*/ 0 w 13"/>
                <a:gd name="T1" fmla="*/ 0 h 47"/>
                <a:gd name="T2" fmla="*/ 0 w 13"/>
                <a:gd name="T3" fmla="*/ 0 h 47"/>
                <a:gd name="T4" fmla="*/ 0 w 13"/>
                <a:gd name="T5" fmla="*/ 0 h 47"/>
                <a:gd name="T6" fmla="*/ 0 w 13"/>
                <a:gd name="T7" fmla="*/ 0 h 47"/>
                <a:gd name="T8" fmla="*/ 0 w 13"/>
                <a:gd name="T9" fmla="*/ 0 h 47"/>
                <a:gd name="T10" fmla="*/ 0 w 13"/>
                <a:gd name="T11" fmla="*/ 0 h 47"/>
                <a:gd name="T12" fmla="*/ 0 60000 65536"/>
                <a:gd name="T13" fmla="*/ 0 60000 65536"/>
                <a:gd name="T14" fmla="*/ 0 60000 65536"/>
                <a:gd name="T15" fmla="*/ 0 60000 65536"/>
                <a:gd name="T16" fmla="*/ 0 60000 65536"/>
                <a:gd name="T17" fmla="*/ 0 60000 65536"/>
                <a:gd name="T18" fmla="*/ 0 w 13"/>
                <a:gd name="T19" fmla="*/ 0 h 47"/>
                <a:gd name="T20" fmla="*/ 13 w 1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13" h="47">
                  <a:moveTo>
                    <a:pt x="13" y="33"/>
                  </a:moveTo>
                  <a:lnTo>
                    <a:pt x="2" y="0"/>
                  </a:lnTo>
                  <a:lnTo>
                    <a:pt x="0" y="26"/>
                  </a:lnTo>
                  <a:lnTo>
                    <a:pt x="12" y="47"/>
                  </a:lnTo>
                  <a:lnTo>
                    <a:pt x="13" y="33"/>
                  </a:lnTo>
                  <a:close/>
                </a:path>
              </a:pathLst>
            </a:custGeom>
            <a:solidFill>
              <a:srgbClr val="000000"/>
            </a:solidFill>
            <a:ln w="9525">
              <a:noFill/>
              <a:round/>
              <a:headEnd/>
              <a:tailEnd/>
            </a:ln>
          </p:spPr>
          <p:txBody>
            <a:bodyPr/>
            <a:lstStyle/>
            <a:p>
              <a:endParaRPr lang="fr-FR"/>
            </a:p>
          </p:txBody>
        </p:sp>
        <p:sp>
          <p:nvSpPr>
            <p:cNvPr id="480779" name="Freeform 209"/>
            <p:cNvSpPr>
              <a:spLocks/>
            </p:cNvSpPr>
            <p:nvPr/>
          </p:nvSpPr>
          <p:spPr bwMode="auto">
            <a:xfrm>
              <a:off x="782" y="1279"/>
              <a:ext cx="6" cy="1"/>
            </a:xfrm>
            <a:custGeom>
              <a:avLst/>
              <a:gdLst>
                <a:gd name="T0" fmla="*/ 0 w 41"/>
                <a:gd name="T1" fmla="*/ 0 h 7"/>
                <a:gd name="T2" fmla="*/ 0 w 41"/>
                <a:gd name="T3" fmla="*/ 0 h 7"/>
                <a:gd name="T4" fmla="*/ 0 w 41"/>
                <a:gd name="T5" fmla="*/ 0 h 7"/>
                <a:gd name="T6" fmla="*/ 0 w 41"/>
                <a:gd name="T7" fmla="*/ 0 h 7"/>
                <a:gd name="T8" fmla="*/ 0 w 41"/>
                <a:gd name="T9" fmla="*/ 0 h 7"/>
                <a:gd name="T10" fmla="*/ 0 w 41"/>
                <a:gd name="T11" fmla="*/ 0 h 7"/>
                <a:gd name="T12" fmla="*/ 0 60000 65536"/>
                <a:gd name="T13" fmla="*/ 0 60000 65536"/>
                <a:gd name="T14" fmla="*/ 0 60000 65536"/>
                <a:gd name="T15" fmla="*/ 0 60000 65536"/>
                <a:gd name="T16" fmla="*/ 0 60000 65536"/>
                <a:gd name="T17" fmla="*/ 0 60000 65536"/>
                <a:gd name="T18" fmla="*/ 0 w 41"/>
                <a:gd name="T19" fmla="*/ 0 h 7"/>
                <a:gd name="T20" fmla="*/ 41 w 41"/>
                <a:gd name="T21" fmla="*/ 7 h 7"/>
              </a:gdLst>
              <a:ahLst/>
              <a:cxnLst>
                <a:cxn ang="T12">
                  <a:pos x="T0" y="T1"/>
                </a:cxn>
                <a:cxn ang="T13">
                  <a:pos x="T2" y="T3"/>
                </a:cxn>
                <a:cxn ang="T14">
                  <a:pos x="T4" y="T5"/>
                </a:cxn>
                <a:cxn ang="T15">
                  <a:pos x="T6" y="T7"/>
                </a:cxn>
                <a:cxn ang="T16">
                  <a:pos x="T8" y="T9"/>
                </a:cxn>
                <a:cxn ang="T17">
                  <a:pos x="T10" y="T11"/>
                </a:cxn>
              </a:cxnLst>
              <a:rect l="T18" t="T19" r="T20" b="T21"/>
              <a:pathLst>
                <a:path w="41" h="7">
                  <a:moveTo>
                    <a:pt x="4" y="7"/>
                  </a:moveTo>
                  <a:lnTo>
                    <a:pt x="39" y="7"/>
                  </a:lnTo>
                  <a:lnTo>
                    <a:pt x="41" y="0"/>
                  </a:lnTo>
                  <a:lnTo>
                    <a:pt x="0" y="1"/>
                  </a:lnTo>
                  <a:lnTo>
                    <a:pt x="4" y="7"/>
                  </a:lnTo>
                  <a:close/>
                </a:path>
              </a:pathLst>
            </a:custGeom>
            <a:solidFill>
              <a:srgbClr val="000000"/>
            </a:solidFill>
            <a:ln w="9525">
              <a:noFill/>
              <a:round/>
              <a:headEnd/>
              <a:tailEnd/>
            </a:ln>
          </p:spPr>
          <p:txBody>
            <a:bodyPr/>
            <a:lstStyle/>
            <a:p>
              <a:endParaRPr lang="fr-FR"/>
            </a:p>
          </p:txBody>
        </p:sp>
        <p:sp>
          <p:nvSpPr>
            <p:cNvPr id="480780" name="Freeform 210"/>
            <p:cNvSpPr>
              <a:spLocks/>
            </p:cNvSpPr>
            <p:nvPr/>
          </p:nvSpPr>
          <p:spPr bwMode="auto">
            <a:xfrm>
              <a:off x="780" y="1276"/>
              <a:ext cx="10" cy="2"/>
            </a:xfrm>
            <a:custGeom>
              <a:avLst/>
              <a:gdLst>
                <a:gd name="T0" fmla="*/ 0 w 59"/>
                <a:gd name="T1" fmla="*/ 0 h 11"/>
                <a:gd name="T2" fmla="*/ 0 w 59"/>
                <a:gd name="T3" fmla="*/ 0 h 11"/>
                <a:gd name="T4" fmla="*/ 0 w 59"/>
                <a:gd name="T5" fmla="*/ 0 h 11"/>
                <a:gd name="T6" fmla="*/ 0 w 59"/>
                <a:gd name="T7" fmla="*/ 0 h 11"/>
                <a:gd name="T8" fmla="*/ 0 w 59"/>
                <a:gd name="T9" fmla="*/ 0 h 11"/>
                <a:gd name="T10" fmla="*/ 0 w 59"/>
                <a:gd name="T11" fmla="*/ 0 h 11"/>
                <a:gd name="T12" fmla="*/ 0 w 59"/>
                <a:gd name="T13" fmla="*/ 0 h 11"/>
                <a:gd name="T14" fmla="*/ 0 w 59"/>
                <a:gd name="T15" fmla="*/ 0 h 11"/>
                <a:gd name="T16" fmla="*/ 0 w 59"/>
                <a:gd name="T17" fmla="*/ 0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11"/>
                <a:gd name="T29" fmla="*/ 59 w 59"/>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11">
                  <a:moveTo>
                    <a:pt x="0" y="5"/>
                  </a:moveTo>
                  <a:lnTo>
                    <a:pt x="20" y="0"/>
                  </a:lnTo>
                  <a:lnTo>
                    <a:pt x="44" y="0"/>
                  </a:lnTo>
                  <a:lnTo>
                    <a:pt x="59" y="7"/>
                  </a:lnTo>
                  <a:lnTo>
                    <a:pt x="49" y="10"/>
                  </a:lnTo>
                  <a:lnTo>
                    <a:pt x="33" y="5"/>
                  </a:lnTo>
                  <a:lnTo>
                    <a:pt x="3" y="11"/>
                  </a:lnTo>
                  <a:lnTo>
                    <a:pt x="0" y="5"/>
                  </a:lnTo>
                  <a:close/>
                </a:path>
              </a:pathLst>
            </a:custGeom>
            <a:solidFill>
              <a:srgbClr val="000000"/>
            </a:solidFill>
            <a:ln w="9525">
              <a:noFill/>
              <a:round/>
              <a:headEnd/>
              <a:tailEnd/>
            </a:ln>
          </p:spPr>
          <p:txBody>
            <a:bodyPr/>
            <a:lstStyle/>
            <a:p>
              <a:endParaRPr lang="fr-FR"/>
            </a:p>
          </p:txBody>
        </p:sp>
        <p:sp>
          <p:nvSpPr>
            <p:cNvPr id="480781" name="Freeform 211"/>
            <p:cNvSpPr>
              <a:spLocks/>
            </p:cNvSpPr>
            <p:nvPr/>
          </p:nvSpPr>
          <p:spPr bwMode="auto">
            <a:xfrm>
              <a:off x="797" y="1292"/>
              <a:ext cx="10" cy="8"/>
            </a:xfrm>
            <a:custGeom>
              <a:avLst/>
              <a:gdLst>
                <a:gd name="T0" fmla="*/ 0 w 59"/>
                <a:gd name="T1" fmla="*/ 0 h 45"/>
                <a:gd name="T2" fmla="*/ 0 w 59"/>
                <a:gd name="T3" fmla="*/ 0 h 45"/>
                <a:gd name="T4" fmla="*/ 0 w 59"/>
                <a:gd name="T5" fmla="*/ 0 h 45"/>
                <a:gd name="T6" fmla="*/ 0 w 59"/>
                <a:gd name="T7" fmla="*/ 0 h 45"/>
                <a:gd name="T8" fmla="*/ 0 w 59"/>
                <a:gd name="T9" fmla="*/ 0 h 45"/>
                <a:gd name="T10" fmla="*/ 0 w 59"/>
                <a:gd name="T11" fmla="*/ 0 h 45"/>
                <a:gd name="T12" fmla="*/ 0 w 59"/>
                <a:gd name="T13" fmla="*/ 0 h 45"/>
                <a:gd name="T14" fmla="*/ 0 60000 65536"/>
                <a:gd name="T15" fmla="*/ 0 60000 65536"/>
                <a:gd name="T16" fmla="*/ 0 60000 65536"/>
                <a:gd name="T17" fmla="*/ 0 60000 65536"/>
                <a:gd name="T18" fmla="*/ 0 60000 65536"/>
                <a:gd name="T19" fmla="*/ 0 60000 65536"/>
                <a:gd name="T20" fmla="*/ 0 60000 65536"/>
                <a:gd name="T21" fmla="*/ 0 w 59"/>
                <a:gd name="T22" fmla="*/ 0 h 45"/>
                <a:gd name="T23" fmla="*/ 59 w 59"/>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5">
                  <a:moveTo>
                    <a:pt x="0" y="0"/>
                  </a:moveTo>
                  <a:lnTo>
                    <a:pt x="35" y="25"/>
                  </a:lnTo>
                  <a:lnTo>
                    <a:pt x="59" y="41"/>
                  </a:lnTo>
                  <a:lnTo>
                    <a:pt x="28" y="45"/>
                  </a:lnTo>
                  <a:lnTo>
                    <a:pt x="8" y="24"/>
                  </a:lnTo>
                  <a:lnTo>
                    <a:pt x="0" y="0"/>
                  </a:lnTo>
                  <a:close/>
                </a:path>
              </a:pathLst>
            </a:custGeom>
            <a:solidFill>
              <a:srgbClr val="000000"/>
            </a:solidFill>
            <a:ln w="9525">
              <a:noFill/>
              <a:round/>
              <a:headEnd/>
              <a:tailEnd/>
            </a:ln>
          </p:spPr>
          <p:txBody>
            <a:bodyPr/>
            <a:lstStyle/>
            <a:p>
              <a:endParaRPr lang="fr-FR"/>
            </a:p>
          </p:txBody>
        </p:sp>
        <p:sp>
          <p:nvSpPr>
            <p:cNvPr id="480782" name="Freeform 212"/>
            <p:cNvSpPr>
              <a:spLocks/>
            </p:cNvSpPr>
            <p:nvPr/>
          </p:nvSpPr>
          <p:spPr bwMode="auto">
            <a:xfrm>
              <a:off x="768" y="1295"/>
              <a:ext cx="6" cy="6"/>
            </a:xfrm>
            <a:custGeom>
              <a:avLst/>
              <a:gdLst>
                <a:gd name="T0" fmla="*/ 0 w 36"/>
                <a:gd name="T1" fmla="*/ 0 h 34"/>
                <a:gd name="T2" fmla="*/ 0 w 36"/>
                <a:gd name="T3" fmla="*/ 0 h 34"/>
                <a:gd name="T4" fmla="*/ 0 w 36"/>
                <a:gd name="T5" fmla="*/ 0 h 34"/>
                <a:gd name="T6" fmla="*/ 0 w 36"/>
                <a:gd name="T7" fmla="*/ 0 h 34"/>
                <a:gd name="T8" fmla="*/ 0 w 36"/>
                <a:gd name="T9" fmla="*/ 0 h 34"/>
                <a:gd name="T10" fmla="*/ 0 w 36"/>
                <a:gd name="T11" fmla="*/ 0 h 34"/>
                <a:gd name="T12" fmla="*/ 0 60000 65536"/>
                <a:gd name="T13" fmla="*/ 0 60000 65536"/>
                <a:gd name="T14" fmla="*/ 0 60000 65536"/>
                <a:gd name="T15" fmla="*/ 0 60000 65536"/>
                <a:gd name="T16" fmla="*/ 0 60000 65536"/>
                <a:gd name="T17" fmla="*/ 0 60000 65536"/>
                <a:gd name="T18" fmla="*/ 0 w 36"/>
                <a:gd name="T19" fmla="*/ 0 h 34"/>
                <a:gd name="T20" fmla="*/ 36 w 36"/>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36" h="34">
                  <a:moveTo>
                    <a:pt x="36" y="0"/>
                  </a:moveTo>
                  <a:lnTo>
                    <a:pt x="0" y="27"/>
                  </a:lnTo>
                  <a:lnTo>
                    <a:pt x="17" y="34"/>
                  </a:lnTo>
                  <a:lnTo>
                    <a:pt x="34" y="20"/>
                  </a:lnTo>
                  <a:lnTo>
                    <a:pt x="36" y="0"/>
                  </a:lnTo>
                  <a:close/>
                </a:path>
              </a:pathLst>
            </a:custGeom>
            <a:solidFill>
              <a:srgbClr val="000000"/>
            </a:solidFill>
            <a:ln w="9525">
              <a:noFill/>
              <a:round/>
              <a:headEnd/>
              <a:tailEnd/>
            </a:ln>
          </p:spPr>
          <p:txBody>
            <a:bodyPr/>
            <a:lstStyle/>
            <a:p>
              <a:endParaRPr lang="fr-FR"/>
            </a:p>
          </p:txBody>
        </p:sp>
        <p:sp>
          <p:nvSpPr>
            <p:cNvPr id="480783" name="Freeform 213"/>
            <p:cNvSpPr>
              <a:spLocks/>
            </p:cNvSpPr>
            <p:nvPr/>
          </p:nvSpPr>
          <p:spPr bwMode="auto">
            <a:xfrm>
              <a:off x="813" y="1295"/>
              <a:ext cx="7" cy="5"/>
            </a:xfrm>
            <a:custGeom>
              <a:avLst/>
              <a:gdLst>
                <a:gd name="T0" fmla="*/ 0 w 37"/>
                <a:gd name="T1" fmla="*/ 0 h 28"/>
                <a:gd name="T2" fmla="*/ 0 w 37"/>
                <a:gd name="T3" fmla="*/ 0 h 28"/>
                <a:gd name="T4" fmla="*/ 0 w 37"/>
                <a:gd name="T5" fmla="*/ 0 h 28"/>
                <a:gd name="T6" fmla="*/ 0 w 37"/>
                <a:gd name="T7" fmla="*/ 0 h 28"/>
                <a:gd name="T8" fmla="*/ 0 w 37"/>
                <a:gd name="T9" fmla="*/ 0 h 28"/>
                <a:gd name="T10" fmla="*/ 0 w 37"/>
                <a:gd name="T11" fmla="*/ 0 h 28"/>
                <a:gd name="T12" fmla="*/ 0 w 37"/>
                <a:gd name="T13" fmla="*/ 0 h 28"/>
                <a:gd name="T14" fmla="*/ 0 w 37"/>
                <a:gd name="T15" fmla="*/ 0 h 28"/>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8"/>
                <a:gd name="T26" fmla="*/ 37 w 37"/>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8">
                  <a:moveTo>
                    <a:pt x="37" y="0"/>
                  </a:moveTo>
                  <a:lnTo>
                    <a:pt x="28" y="11"/>
                  </a:lnTo>
                  <a:lnTo>
                    <a:pt x="5" y="18"/>
                  </a:lnTo>
                  <a:lnTo>
                    <a:pt x="0" y="28"/>
                  </a:lnTo>
                  <a:lnTo>
                    <a:pt x="16" y="28"/>
                  </a:lnTo>
                  <a:lnTo>
                    <a:pt x="33" y="13"/>
                  </a:lnTo>
                  <a:lnTo>
                    <a:pt x="37" y="0"/>
                  </a:lnTo>
                  <a:close/>
                </a:path>
              </a:pathLst>
            </a:custGeom>
            <a:solidFill>
              <a:srgbClr val="000000"/>
            </a:solidFill>
            <a:ln w="9525">
              <a:noFill/>
              <a:round/>
              <a:headEnd/>
              <a:tailEnd/>
            </a:ln>
          </p:spPr>
          <p:txBody>
            <a:bodyPr/>
            <a:lstStyle/>
            <a:p>
              <a:endParaRPr lang="fr-FR"/>
            </a:p>
          </p:txBody>
        </p:sp>
        <p:sp>
          <p:nvSpPr>
            <p:cNvPr id="480784" name="Freeform 214"/>
            <p:cNvSpPr>
              <a:spLocks/>
            </p:cNvSpPr>
            <p:nvPr/>
          </p:nvSpPr>
          <p:spPr bwMode="auto">
            <a:xfrm>
              <a:off x="657" y="1287"/>
              <a:ext cx="17" cy="5"/>
            </a:xfrm>
            <a:custGeom>
              <a:avLst/>
              <a:gdLst>
                <a:gd name="T0" fmla="*/ 0 w 103"/>
                <a:gd name="T1" fmla="*/ 0 h 34"/>
                <a:gd name="T2" fmla="*/ 0 w 103"/>
                <a:gd name="T3" fmla="*/ 0 h 34"/>
                <a:gd name="T4" fmla="*/ 0 w 103"/>
                <a:gd name="T5" fmla="*/ 0 h 34"/>
                <a:gd name="T6" fmla="*/ 0 w 103"/>
                <a:gd name="T7" fmla="*/ 0 h 34"/>
                <a:gd name="T8" fmla="*/ 0 w 103"/>
                <a:gd name="T9" fmla="*/ 0 h 34"/>
                <a:gd name="T10" fmla="*/ 0 w 103"/>
                <a:gd name="T11" fmla="*/ 0 h 34"/>
                <a:gd name="T12" fmla="*/ 0 w 103"/>
                <a:gd name="T13" fmla="*/ 0 h 34"/>
                <a:gd name="T14" fmla="*/ 0 w 103"/>
                <a:gd name="T15" fmla="*/ 0 h 34"/>
                <a:gd name="T16" fmla="*/ 0 w 103"/>
                <a:gd name="T17" fmla="*/ 0 h 34"/>
                <a:gd name="T18" fmla="*/ 0 w 103"/>
                <a:gd name="T19" fmla="*/ 0 h 34"/>
                <a:gd name="T20" fmla="*/ 0 w 103"/>
                <a:gd name="T21" fmla="*/ 0 h 34"/>
                <a:gd name="T22" fmla="*/ 0 w 103"/>
                <a:gd name="T23" fmla="*/ 0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3"/>
                <a:gd name="T37" fmla="*/ 0 h 34"/>
                <a:gd name="T38" fmla="*/ 103 w 103"/>
                <a:gd name="T39" fmla="*/ 34 h 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3" h="34">
                  <a:moveTo>
                    <a:pt x="0" y="34"/>
                  </a:moveTo>
                  <a:lnTo>
                    <a:pt x="26" y="24"/>
                  </a:lnTo>
                  <a:lnTo>
                    <a:pt x="65" y="27"/>
                  </a:lnTo>
                  <a:lnTo>
                    <a:pt x="95" y="18"/>
                  </a:lnTo>
                  <a:lnTo>
                    <a:pt x="103" y="0"/>
                  </a:lnTo>
                  <a:lnTo>
                    <a:pt x="91" y="10"/>
                  </a:lnTo>
                  <a:lnTo>
                    <a:pt x="79" y="10"/>
                  </a:lnTo>
                  <a:lnTo>
                    <a:pt x="66" y="0"/>
                  </a:lnTo>
                  <a:lnTo>
                    <a:pt x="16" y="6"/>
                  </a:lnTo>
                  <a:lnTo>
                    <a:pt x="1" y="20"/>
                  </a:lnTo>
                  <a:lnTo>
                    <a:pt x="0" y="34"/>
                  </a:lnTo>
                  <a:close/>
                </a:path>
              </a:pathLst>
            </a:custGeom>
            <a:solidFill>
              <a:srgbClr val="000000"/>
            </a:solidFill>
            <a:ln w="9525">
              <a:noFill/>
              <a:round/>
              <a:headEnd/>
              <a:tailEnd/>
            </a:ln>
          </p:spPr>
          <p:txBody>
            <a:bodyPr/>
            <a:lstStyle/>
            <a:p>
              <a:endParaRPr lang="fr-FR"/>
            </a:p>
          </p:txBody>
        </p:sp>
        <p:sp>
          <p:nvSpPr>
            <p:cNvPr id="480785" name="Freeform 215"/>
            <p:cNvSpPr>
              <a:spLocks/>
            </p:cNvSpPr>
            <p:nvPr/>
          </p:nvSpPr>
          <p:spPr bwMode="auto">
            <a:xfrm>
              <a:off x="655" y="1290"/>
              <a:ext cx="18" cy="9"/>
            </a:xfrm>
            <a:custGeom>
              <a:avLst/>
              <a:gdLst>
                <a:gd name="T0" fmla="*/ 0 w 105"/>
                <a:gd name="T1" fmla="*/ 0 h 58"/>
                <a:gd name="T2" fmla="*/ 0 w 105"/>
                <a:gd name="T3" fmla="*/ 0 h 58"/>
                <a:gd name="T4" fmla="*/ 0 w 105"/>
                <a:gd name="T5" fmla="*/ 0 h 58"/>
                <a:gd name="T6" fmla="*/ 0 w 105"/>
                <a:gd name="T7" fmla="*/ 0 h 58"/>
                <a:gd name="T8" fmla="*/ 0 w 105"/>
                <a:gd name="T9" fmla="*/ 0 h 58"/>
                <a:gd name="T10" fmla="*/ 0 w 105"/>
                <a:gd name="T11" fmla="*/ 0 h 58"/>
                <a:gd name="T12" fmla="*/ 0 w 105"/>
                <a:gd name="T13" fmla="*/ 0 h 58"/>
                <a:gd name="T14" fmla="*/ 0 w 105"/>
                <a:gd name="T15" fmla="*/ 0 h 58"/>
                <a:gd name="T16" fmla="*/ 0 w 105"/>
                <a:gd name="T17" fmla="*/ 0 h 58"/>
                <a:gd name="T18" fmla="*/ 0 w 105"/>
                <a:gd name="T19" fmla="*/ 0 h 58"/>
                <a:gd name="T20" fmla="*/ 1 w 105"/>
                <a:gd name="T21" fmla="*/ 0 h 58"/>
                <a:gd name="T22" fmla="*/ 1 w 105"/>
                <a:gd name="T23" fmla="*/ 0 h 58"/>
                <a:gd name="T24" fmla="*/ 1 w 105"/>
                <a:gd name="T25" fmla="*/ 0 h 58"/>
                <a:gd name="T26" fmla="*/ 1 w 105"/>
                <a:gd name="T27" fmla="*/ 0 h 58"/>
                <a:gd name="T28" fmla="*/ 1 w 105"/>
                <a:gd name="T29" fmla="*/ 0 h 58"/>
                <a:gd name="T30" fmla="*/ 0 w 105"/>
                <a:gd name="T31" fmla="*/ 0 h 58"/>
                <a:gd name="T32" fmla="*/ 0 w 105"/>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
                <a:gd name="T52" fmla="*/ 0 h 58"/>
                <a:gd name="T53" fmla="*/ 105 w 105"/>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 h="58">
                  <a:moveTo>
                    <a:pt x="76" y="11"/>
                  </a:moveTo>
                  <a:lnTo>
                    <a:pt x="65" y="16"/>
                  </a:lnTo>
                  <a:lnTo>
                    <a:pt x="25" y="26"/>
                  </a:lnTo>
                  <a:lnTo>
                    <a:pt x="13" y="16"/>
                  </a:lnTo>
                  <a:lnTo>
                    <a:pt x="0" y="46"/>
                  </a:lnTo>
                  <a:lnTo>
                    <a:pt x="4" y="57"/>
                  </a:lnTo>
                  <a:lnTo>
                    <a:pt x="17" y="44"/>
                  </a:lnTo>
                  <a:lnTo>
                    <a:pt x="25" y="46"/>
                  </a:lnTo>
                  <a:lnTo>
                    <a:pt x="36" y="58"/>
                  </a:lnTo>
                  <a:lnTo>
                    <a:pt x="62" y="58"/>
                  </a:lnTo>
                  <a:lnTo>
                    <a:pt x="87" y="37"/>
                  </a:lnTo>
                  <a:lnTo>
                    <a:pt x="89" y="57"/>
                  </a:lnTo>
                  <a:lnTo>
                    <a:pt x="105" y="29"/>
                  </a:lnTo>
                  <a:lnTo>
                    <a:pt x="105" y="14"/>
                  </a:lnTo>
                  <a:lnTo>
                    <a:pt x="91" y="0"/>
                  </a:lnTo>
                  <a:lnTo>
                    <a:pt x="76" y="11"/>
                  </a:lnTo>
                  <a:close/>
                </a:path>
              </a:pathLst>
            </a:custGeom>
            <a:solidFill>
              <a:srgbClr val="000000"/>
            </a:solidFill>
            <a:ln w="9525">
              <a:noFill/>
              <a:round/>
              <a:headEnd/>
              <a:tailEnd/>
            </a:ln>
          </p:spPr>
          <p:txBody>
            <a:bodyPr/>
            <a:lstStyle/>
            <a:p>
              <a:endParaRPr lang="fr-FR"/>
            </a:p>
          </p:txBody>
        </p:sp>
        <p:sp>
          <p:nvSpPr>
            <p:cNvPr id="480786" name="Freeform 216"/>
            <p:cNvSpPr>
              <a:spLocks/>
            </p:cNvSpPr>
            <p:nvPr/>
          </p:nvSpPr>
          <p:spPr bwMode="auto">
            <a:xfrm>
              <a:off x="676" y="1286"/>
              <a:ext cx="20" cy="12"/>
            </a:xfrm>
            <a:custGeom>
              <a:avLst/>
              <a:gdLst>
                <a:gd name="T0" fmla="*/ 0 w 117"/>
                <a:gd name="T1" fmla="*/ 0 h 76"/>
                <a:gd name="T2" fmla="*/ 0 w 117"/>
                <a:gd name="T3" fmla="*/ 0 h 76"/>
                <a:gd name="T4" fmla="*/ 0 w 117"/>
                <a:gd name="T5" fmla="*/ 0 h 76"/>
                <a:gd name="T6" fmla="*/ 1 w 117"/>
                <a:gd name="T7" fmla="*/ 0 h 76"/>
                <a:gd name="T8" fmla="*/ 0 w 117"/>
                <a:gd name="T9" fmla="*/ 0 h 76"/>
                <a:gd name="T10" fmla="*/ 0 w 117"/>
                <a:gd name="T11" fmla="*/ 0 h 76"/>
                <a:gd name="T12" fmla="*/ 0 w 117"/>
                <a:gd name="T13" fmla="*/ 0 h 76"/>
                <a:gd name="T14" fmla="*/ 0 w 117"/>
                <a:gd name="T15" fmla="*/ 0 h 76"/>
                <a:gd name="T16" fmla="*/ 1 w 117"/>
                <a:gd name="T17" fmla="*/ 0 h 76"/>
                <a:gd name="T18" fmla="*/ 1 w 117"/>
                <a:gd name="T19" fmla="*/ 0 h 76"/>
                <a:gd name="T20" fmla="*/ 1 w 117"/>
                <a:gd name="T21" fmla="*/ 0 h 76"/>
                <a:gd name="T22" fmla="*/ 0 w 117"/>
                <a:gd name="T23" fmla="*/ 0 h 76"/>
                <a:gd name="T24" fmla="*/ 0 w 117"/>
                <a:gd name="T25" fmla="*/ 0 h 76"/>
                <a:gd name="T26" fmla="*/ 0 w 117"/>
                <a:gd name="T27" fmla="*/ 0 h 76"/>
                <a:gd name="T28" fmla="*/ 0 w 117"/>
                <a:gd name="T29" fmla="*/ 0 h 76"/>
                <a:gd name="T30" fmla="*/ 0 w 117"/>
                <a:gd name="T31" fmla="*/ 0 h 76"/>
                <a:gd name="T32" fmla="*/ 0 w 117"/>
                <a:gd name="T33" fmla="*/ 0 h 76"/>
                <a:gd name="T34" fmla="*/ 0 w 117"/>
                <a:gd name="T35" fmla="*/ 0 h 76"/>
                <a:gd name="T36" fmla="*/ 0 w 117"/>
                <a:gd name="T37" fmla="*/ 0 h 76"/>
                <a:gd name="T38" fmla="*/ 0 w 117"/>
                <a:gd name="T39" fmla="*/ 0 h 7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7"/>
                <a:gd name="T61" fmla="*/ 0 h 76"/>
                <a:gd name="T62" fmla="*/ 117 w 117"/>
                <a:gd name="T63" fmla="*/ 76 h 7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7" h="76">
                  <a:moveTo>
                    <a:pt x="8" y="8"/>
                  </a:moveTo>
                  <a:lnTo>
                    <a:pt x="21" y="11"/>
                  </a:lnTo>
                  <a:lnTo>
                    <a:pt x="40" y="0"/>
                  </a:lnTo>
                  <a:lnTo>
                    <a:pt x="88" y="5"/>
                  </a:lnTo>
                  <a:lnTo>
                    <a:pt x="84" y="14"/>
                  </a:lnTo>
                  <a:lnTo>
                    <a:pt x="56" y="20"/>
                  </a:lnTo>
                  <a:lnTo>
                    <a:pt x="60" y="28"/>
                  </a:lnTo>
                  <a:lnTo>
                    <a:pt x="72" y="37"/>
                  </a:lnTo>
                  <a:lnTo>
                    <a:pt x="98" y="40"/>
                  </a:lnTo>
                  <a:lnTo>
                    <a:pt x="117" y="62"/>
                  </a:lnTo>
                  <a:lnTo>
                    <a:pt x="94" y="59"/>
                  </a:lnTo>
                  <a:lnTo>
                    <a:pt x="84" y="76"/>
                  </a:lnTo>
                  <a:lnTo>
                    <a:pt x="38" y="64"/>
                  </a:lnTo>
                  <a:lnTo>
                    <a:pt x="26" y="75"/>
                  </a:lnTo>
                  <a:lnTo>
                    <a:pt x="13" y="53"/>
                  </a:lnTo>
                  <a:lnTo>
                    <a:pt x="14" y="39"/>
                  </a:lnTo>
                  <a:lnTo>
                    <a:pt x="0" y="25"/>
                  </a:lnTo>
                  <a:lnTo>
                    <a:pt x="1" y="13"/>
                  </a:lnTo>
                  <a:lnTo>
                    <a:pt x="8" y="8"/>
                  </a:lnTo>
                  <a:close/>
                </a:path>
              </a:pathLst>
            </a:custGeom>
            <a:solidFill>
              <a:srgbClr val="000000"/>
            </a:solidFill>
            <a:ln w="9525">
              <a:noFill/>
              <a:round/>
              <a:headEnd/>
              <a:tailEnd/>
            </a:ln>
          </p:spPr>
          <p:txBody>
            <a:bodyPr/>
            <a:lstStyle/>
            <a:p>
              <a:endParaRPr lang="fr-FR"/>
            </a:p>
          </p:txBody>
        </p:sp>
        <p:sp>
          <p:nvSpPr>
            <p:cNvPr id="480787" name="Freeform 217"/>
            <p:cNvSpPr>
              <a:spLocks/>
            </p:cNvSpPr>
            <p:nvPr/>
          </p:nvSpPr>
          <p:spPr bwMode="auto">
            <a:xfrm>
              <a:off x="665" y="1278"/>
              <a:ext cx="41" cy="64"/>
            </a:xfrm>
            <a:custGeom>
              <a:avLst/>
              <a:gdLst>
                <a:gd name="T0" fmla="*/ 0 w 241"/>
                <a:gd name="T1" fmla="*/ 1 h 380"/>
                <a:gd name="T2" fmla="*/ 0 w 241"/>
                <a:gd name="T3" fmla="*/ 1 h 380"/>
                <a:gd name="T4" fmla="*/ 0 w 241"/>
                <a:gd name="T5" fmla="*/ 1 h 380"/>
                <a:gd name="T6" fmla="*/ 0 w 241"/>
                <a:gd name="T7" fmla="*/ 1 h 380"/>
                <a:gd name="T8" fmla="*/ 0 w 241"/>
                <a:gd name="T9" fmla="*/ 1 h 380"/>
                <a:gd name="T10" fmla="*/ 0 w 241"/>
                <a:gd name="T11" fmla="*/ 1 h 380"/>
                <a:gd name="T12" fmla="*/ 1 w 241"/>
                <a:gd name="T13" fmla="*/ 1 h 380"/>
                <a:gd name="T14" fmla="*/ 1 w 241"/>
                <a:gd name="T15" fmla="*/ 1 h 380"/>
                <a:gd name="T16" fmla="*/ 1 w 241"/>
                <a:gd name="T17" fmla="*/ 1 h 380"/>
                <a:gd name="T18" fmla="*/ 1 w 241"/>
                <a:gd name="T19" fmla="*/ 1 h 380"/>
                <a:gd name="T20" fmla="*/ 1 w 241"/>
                <a:gd name="T21" fmla="*/ 1 h 380"/>
                <a:gd name="T22" fmla="*/ 1 w 241"/>
                <a:gd name="T23" fmla="*/ 1 h 380"/>
                <a:gd name="T24" fmla="*/ 1 w 241"/>
                <a:gd name="T25" fmla="*/ 1 h 380"/>
                <a:gd name="T26" fmla="*/ 1 w 241"/>
                <a:gd name="T27" fmla="*/ 1 h 380"/>
                <a:gd name="T28" fmla="*/ 1 w 241"/>
                <a:gd name="T29" fmla="*/ 1 h 380"/>
                <a:gd name="T30" fmla="*/ 1 w 241"/>
                <a:gd name="T31" fmla="*/ 0 h 380"/>
                <a:gd name="T32" fmla="*/ 1 w 241"/>
                <a:gd name="T33" fmla="*/ 0 h 380"/>
                <a:gd name="T34" fmla="*/ 1 w 241"/>
                <a:gd name="T35" fmla="*/ 0 h 380"/>
                <a:gd name="T36" fmla="*/ 1 w 241"/>
                <a:gd name="T37" fmla="*/ 1 h 380"/>
                <a:gd name="T38" fmla="*/ 1 w 241"/>
                <a:gd name="T39" fmla="*/ 1 h 380"/>
                <a:gd name="T40" fmla="*/ 1 w 241"/>
                <a:gd name="T41" fmla="*/ 1 h 380"/>
                <a:gd name="T42" fmla="*/ 1 w 241"/>
                <a:gd name="T43" fmla="*/ 1 h 380"/>
                <a:gd name="T44" fmla="*/ 1 w 241"/>
                <a:gd name="T45" fmla="*/ 1 h 380"/>
                <a:gd name="T46" fmla="*/ 1 w 241"/>
                <a:gd name="T47" fmla="*/ 1 h 380"/>
                <a:gd name="T48" fmla="*/ 1 w 241"/>
                <a:gd name="T49" fmla="*/ 1 h 380"/>
                <a:gd name="T50" fmla="*/ 1 w 241"/>
                <a:gd name="T51" fmla="*/ 2 h 380"/>
                <a:gd name="T52" fmla="*/ 1 w 241"/>
                <a:gd name="T53" fmla="*/ 2 h 380"/>
                <a:gd name="T54" fmla="*/ 1 w 241"/>
                <a:gd name="T55" fmla="*/ 2 h 380"/>
                <a:gd name="T56" fmla="*/ 1 w 241"/>
                <a:gd name="T57" fmla="*/ 2 h 380"/>
                <a:gd name="T58" fmla="*/ 0 w 241"/>
                <a:gd name="T59" fmla="*/ 2 h 380"/>
                <a:gd name="T60" fmla="*/ 0 w 241"/>
                <a:gd name="T61" fmla="*/ 2 h 380"/>
                <a:gd name="T62" fmla="*/ 0 w 241"/>
                <a:gd name="T63" fmla="*/ 2 h 380"/>
                <a:gd name="T64" fmla="*/ 0 w 241"/>
                <a:gd name="T65" fmla="*/ 2 h 380"/>
                <a:gd name="T66" fmla="*/ 0 w 241"/>
                <a:gd name="T67" fmla="*/ 2 h 380"/>
                <a:gd name="T68" fmla="*/ 0 w 241"/>
                <a:gd name="T69" fmla="*/ 1 h 380"/>
                <a:gd name="T70" fmla="*/ 0 w 241"/>
                <a:gd name="T71" fmla="*/ 1 h 380"/>
                <a:gd name="T72" fmla="*/ 0 w 241"/>
                <a:gd name="T73" fmla="*/ 1 h 380"/>
                <a:gd name="T74" fmla="*/ 1 w 241"/>
                <a:gd name="T75" fmla="*/ 1 h 380"/>
                <a:gd name="T76" fmla="*/ 1 w 241"/>
                <a:gd name="T77" fmla="*/ 1 h 380"/>
                <a:gd name="T78" fmla="*/ 1 w 241"/>
                <a:gd name="T79" fmla="*/ 1 h 380"/>
                <a:gd name="T80" fmla="*/ 1 w 241"/>
                <a:gd name="T81" fmla="*/ 1 h 380"/>
                <a:gd name="T82" fmla="*/ 1 w 241"/>
                <a:gd name="T83" fmla="*/ 1 h 380"/>
                <a:gd name="T84" fmla="*/ 0 w 241"/>
                <a:gd name="T85" fmla="*/ 1 h 380"/>
                <a:gd name="T86" fmla="*/ 0 w 241"/>
                <a:gd name="T87" fmla="*/ 1 h 380"/>
                <a:gd name="T88" fmla="*/ 0 w 241"/>
                <a:gd name="T89" fmla="*/ 1 h 380"/>
                <a:gd name="T90" fmla="*/ 0 w 241"/>
                <a:gd name="T91" fmla="*/ 1 h 380"/>
                <a:gd name="T92" fmla="*/ 0 w 241"/>
                <a:gd name="T93" fmla="*/ 1 h 380"/>
                <a:gd name="T94" fmla="*/ 1 w 241"/>
                <a:gd name="T95" fmla="*/ 1 h 380"/>
                <a:gd name="T96" fmla="*/ 1 w 241"/>
                <a:gd name="T97" fmla="*/ 1 h 380"/>
                <a:gd name="T98" fmla="*/ 0 w 241"/>
                <a:gd name="T99" fmla="*/ 1 h 380"/>
                <a:gd name="T100" fmla="*/ 0 w 241"/>
                <a:gd name="T101" fmla="*/ 1 h 380"/>
                <a:gd name="T102" fmla="*/ 0 w 241"/>
                <a:gd name="T103" fmla="*/ 1 h 380"/>
                <a:gd name="T104" fmla="*/ 0 w 241"/>
                <a:gd name="T105" fmla="*/ 1 h 380"/>
                <a:gd name="T106" fmla="*/ 0 w 241"/>
                <a:gd name="T107" fmla="*/ 1 h 380"/>
                <a:gd name="T108" fmla="*/ 1 w 241"/>
                <a:gd name="T109" fmla="*/ 1 h 380"/>
                <a:gd name="T110" fmla="*/ 1 w 241"/>
                <a:gd name="T111" fmla="*/ 1 h 380"/>
                <a:gd name="T112" fmla="*/ 0 w 241"/>
                <a:gd name="T113" fmla="*/ 1 h 380"/>
                <a:gd name="T114" fmla="*/ 0 w 241"/>
                <a:gd name="T115" fmla="*/ 1 h 380"/>
                <a:gd name="T116" fmla="*/ 0 w 241"/>
                <a:gd name="T117" fmla="*/ 1 h 380"/>
                <a:gd name="T118" fmla="*/ 0 w 241"/>
                <a:gd name="T119" fmla="*/ 1 h 380"/>
                <a:gd name="T120" fmla="*/ 0 w 241"/>
                <a:gd name="T121" fmla="*/ 1 h 3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1"/>
                <a:gd name="T184" fmla="*/ 0 h 380"/>
                <a:gd name="T185" fmla="*/ 241 w 241"/>
                <a:gd name="T186" fmla="*/ 380 h 38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1" h="380">
                  <a:moveTo>
                    <a:pt x="14" y="146"/>
                  </a:moveTo>
                  <a:lnTo>
                    <a:pt x="14" y="159"/>
                  </a:lnTo>
                  <a:lnTo>
                    <a:pt x="28" y="161"/>
                  </a:lnTo>
                  <a:lnTo>
                    <a:pt x="39" y="152"/>
                  </a:lnTo>
                  <a:lnTo>
                    <a:pt x="57" y="161"/>
                  </a:lnTo>
                  <a:lnTo>
                    <a:pt x="82" y="157"/>
                  </a:lnTo>
                  <a:lnTo>
                    <a:pt x="112" y="161"/>
                  </a:lnTo>
                  <a:lnTo>
                    <a:pt x="109" y="172"/>
                  </a:lnTo>
                  <a:lnTo>
                    <a:pt x="133" y="193"/>
                  </a:lnTo>
                  <a:lnTo>
                    <a:pt x="163" y="207"/>
                  </a:lnTo>
                  <a:lnTo>
                    <a:pt x="131" y="157"/>
                  </a:lnTo>
                  <a:lnTo>
                    <a:pt x="163" y="173"/>
                  </a:lnTo>
                  <a:lnTo>
                    <a:pt x="199" y="173"/>
                  </a:lnTo>
                  <a:lnTo>
                    <a:pt x="211" y="160"/>
                  </a:lnTo>
                  <a:lnTo>
                    <a:pt x="206" y="115"/>
                  </a:lnTo>
                  <a:lnTo>
                    <a:pt x="205" y="54"/>
                  </a:lnTo>
                  <a:lnTo>
                    <a:pt x="196" y="0"/>
                  </a:lnTo>
                  <a:lnTo>
                    <a:pt x="217" y="40"/>
                  </a:lnTo>
                  <a:lnTo>
                    <a:pt x="217" y="88"/>
                  </a:lnTo>
                  <a:lnTo>
                    <a:pt x="224" y="101"/>
                  </a:lnTo>
                  <a:lnTo>
                    <a:pt x="241" y="102"/>
                  </a:lnTo>
                  <a:lnTo>
                    <a:pt x="225" y="114"/>
                  </a:lnTo>
                  <a:lnTo>
                    <a:pt x="219" y="126"/>
                  </a:lnTo>
                  <a:lnTo>
                    <a:pt x="220" y="164"/>
                  </a:lnTo>
                  <a:lnTo>
                    <a:pt x="216" y="207"/>
                  </a:lnTo>
                  <a:lnTo>
                    <a:pt x="197" y="316"/>
                  </a:lnTo>
                  <a:lnTo>
                    <a:pt x="200" y="352"/>
                  </a:lnTo>
                  <a:lnTo>
                    <a:pt x="189" y="334"/>
                  </a:lnTo>
                  <a:lnTo>
                    <a:pt x="112" y="379"/>
                  </a:lnTo>
                  <a:lnTo>
                    <a:pt x="49" y="380"/>
                  </a:lnTo>
                  <a:lnTo>
                    <a:pt x="9" y="346"/>
                  </a:lnTo>
                  <a:lnTo>
                    <a:pt x="47" y="337"/>
                  </a:lnTo>
                  <a:lnTo>
                    <a:pt x="54" y="326"/>
                  </a:lnTo>
                  <a:lnTo>
                    <a:pt x="54" y="314"/>
                  </a:lnTo>
                  <a:lnTo>
                    <a:pt x="15" y="297"/>
                  </a:lnTo>
                  <a:lnTo>
                    <a:pt x="21" y="277"/>
                  </a:lnTo>
                  <a:lnTo>
                    <a:pt x="47" y="283"/>
                  </a:lnTo>
                  <a:lnTo>
                    <a:pt x="87" y="283"/>
                  </a:lnTo>
                  <a:lnTo>
                    <a:pt x="115" y="270"/>
                  </a:lnTo>
                  <a:lnTo>
                    <a:pt x="131" y="270"/>
                  </a:lnTo>
                  <a:lnTo>
                    <a:pt x="138" y="255"/>
                  </a:lnTo>
                  <a:lnTo>
                    <a:pt x="112" y="252"/>
                  </a:lnTo>
                  <a:lnTo>
                    <a:pt x="66" y="255"/>
                  </a:lnTo>
                  <a:lnTo>
                    <a:pt x="9" y="249"/>
                  </a:lnTo>
                  <a:lnTo>
                    <a:pt x="16" y="242"/>
                  </a:lnTo>
                  <a:lnTo>
                    <a:pt x="59" y="243"/>
                  </a:lnTo>
                  <a:lnTo>
                    <a:pt x="80" y="243"/>
                  </a:lnTo>
                  <a:lnTo>
                    <a:pt x="116" y="238"/>
                  </a:lnTo>
                  <a:lnTo>
                    <a:pt x="112" y="225"/>
                  </a:lnTo>
                  <a:lnTo>
                    <a:pt x="61" y="225"/>
                  </a:lnTo>
                  <a:lnTo>
                    <a:pt x="4" y="226"/>
                  </a:lnTo>
                  <a:lnTo>
                    <a:pt x="0" y="220"/>
                  </a:lnTo>
                  <a:lnTo>
                    <a:pt x="44" y="213"/>
                  </a:lnTo>
                  <a:lnTo>
                    <a:pt x="75" y="213"/>
                  </a:lnTo>
                  <a:lnTo>
                    <a:pt x="111" y="214"/>
                  </a:lnTo>
                  <a:lnTo>
                    <a:pt x="91" y="196"/>
                  </a:lnTo>
                  <a:lnTo>
                    <a:pt x="49" y="199"/>
                  </a:lnTo>
                  <a:lnTo>
                    <a:pt x="11" y="183"/>
                  </a:lnTo>
                  <a:lnTo>
                    <a:pt x="4" y="161"/>
                  </a:lnTo>
                  <a:lnTo>
                    <a:pt x="14" y="146"/>
                  </a:lnTo>
                  <a:close/>
                </a:path>
              </a:pathLst>
            </a:custGeom>
            <a:solidFill>
              <a:srgbClr val="000000"/>
            </a:solidFill>
            <a:ln w="9525">
              <a:noFill/>
              <a:round/>
              <a:headEnd/>
              <a:tailEnd/>
            </a:ln>
          </p:spPr>
          <p:txBody>
            <a:bodyPr/>
            <a:lstStyle/>
            <a:p>
              <a:endParaRPr lang="fr-FR"/>
            </a:p>
          </p:txBody>
        </p:sp>
        <p:sp>
          <p:nvSpPr>
            <p:cNvPr id="480788" name="Freeform 218"/>
            <p:cNvSpPr>
              <a:spLocks/>
            </p:cNvSpPr>
            <p:nvPr/>
          </p:nvSpPr>
          <p:spPr bwMode="auto">
            <a:xfrm>
              <a:off x="650" y="1304"/>
              <a:ext cx="24" cy="43"/>
            </a:xfrm>
            <a:custGeom>
              <a:avLst/>
              <a:gdLst>
                <a:gd name="T0" fmla="*/ 1 w 140"/>
                <a:gd name="T1" fmla="*/ 0 h 261"/>
                <a:gd name="T2" fmla="*/ 1 w 140"/>
                <a:gd name="T3" fmla="*/ 0 h 261"/>
                <a:gd name="T4" fmla="*/ 1 w 140"/>
                <a:gd name="T5" fmla="*/ 0 h 261"/>
                <a:gd name="T6" fmla="*/ 1 w 140"/>
                <a:gd name="T7" fmla="*/ 0 h 261"/>
                <a:gd name="T8" fmla="*/ 1 w 140"/>
                <a:gd name="T9" fmla="*/ 0 h 261"/>
                <a:gd name="T10" fmla="*/ 1 w 140"/>
                <a:gd name="T11" fmla="*/ 0 h 261"/>
                <a:gd name="T12" fmla="*/ 1 w 140"/>
                <a:gd name="T13" fmla="*/ 0 h 261"/>
                <a:gd name="T14" fmla="*/ 1 w 140"/>
                <a:gd name="T15" fmla="*/ 1 h 261"/>
                <a:gd name="T16" fmla="*/ 1 w 140"/>
                <a:gd name="T17" fmla="*/ 1 h 261"/>
                <a:gd name="T18" fmla="*/ 1 w 140"/>
                <a:gd name="T19" fmla="*/ 1 h 261"/>
                <a:gd name="T20" fmla="*/ 1 w 140"/>
                <a:gd name="T21" fmla="*/ 1 h 261"/>
                <a:gd name="T22" fmla="*/ 1 w 140"/>
                <a:gd name="T23" fmla="*/ 1 h 261"/>
                <a:gd name="T24" fmla="*/ 1 w 140"/>
                <a:gd name="T25" fmla="*/ 1 h 261"/>
                <a:gd name="T26" fmla="*/ 1 w 140"/>
                <a:gd name="T27" fmla="*/ 1 h 261"/>
                <a:gd name="T28" fmla="*/ 0 w 140"/>
                <a:gd name="T29" fmla="*/ 1 h 261"/>
                <a:gd name="T30" fmla="*/ 0 w 140"/>
                <a:gd name="T31" fmla="*/ 1 h 261"/>
                <a:gd name="T32" fmla="*/ 0 w 140"/>
                <a:gd name="T33" fmla="*/ 1 h 261"/>
                <a:gd name="T34" fmla="*/ 0 w 140"/>
                <a:gd name="T35" fmla="*/ 0 h 261"/>
                <a:gd name="T36" fmla="*/ 0 w 140"/>
                <a:gd name="T37" fmla="*/ 0 h 261"/>
                <a:gd name="T38" fmla="*/ 0 w 140"/>
                <a:gd name="T39" fmla="*/ 0 h 261"/>
                <a:gd name="T40" fmla="*/ 0 w 140"/>
                <a:gd name="T41" fmla="*/ 0 h 261"/>
                <a:gd name="T42" fmla="*/ 1 w 140"/>
                <a:gd name="T43" fmla="*/ 0 h 261"/>
                <a:gd name="T44" fmla="*/ 0 w 140"/>
                <a:gd name="T45" fmla="*/ 0 h 261"/>
                <a:gd name="T46" fmla="*/ 0 w 140"/>
                <a:gd name="T47" fmla="*/ 0 h 261"/>
                <a:gd name="T48" fmla="*/ 1 w 140"/>
                <a:gd name="T49" fmla="*/ 0 h 261"/>
                <a:gd name="T50" fmla="*/ 1 w 140"/>
                <a:gd name="T51" fmla="*/ 0 h 261"/>
                <a:gd name="T52" fmla="*/ 1 w 140"/>
                <a:gd name="T53" fmla="*/ 0 h 26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0"/>
                <a:gd name="T82" fmla="*/ 0 h 261"/>
                <a:gd name="T83" fmla="*/ 140 w 140"/>
                <a:gd name="T84" fmla="*/ 261 h 26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0" h="261">
                  <a:moveTo>
                    <a:pt x="130" y="44"/>
                  </a:moveTo>
                  <a:lnTo>
                    <a:pt x="101" y="55"/>
                  </a:lnTo>
                  <a:lnTo>
                    <a:pt x="93" y="72"/>
                  </a:lnTo>
                  <a:lnTo>
                    <a:pt x="93" y="85"/>
                  </a:lnTo>
                  <a:lnTo>
                    <a:pt x="116" y="97"/>
                  </a:lnTo>
                  <a:lnTo>
                    <a:pt x="87" y="104"/>
                  </a:lnTo>
                  <a:lnTo>
                    <a:pt x="87" y="114"/>
                  </a:lnTo>
                  <a:lnTo>
                    <a:pt x="125" y="132"/>
                  </a:lnTo>
                  <a:lnTo>
                    <a:pt x="120" y="148"/>
                  </a:lnTo>
                  <a:lnTo>
                    <a:pt x="92" y="163"/>
                  </a:lnTo>
                  <a:lnTo>
                    <a:pt x="110" y="198"/>
                  </a:lnTo>
                  <a:lnTo>
                    <a:pt x="86" y="230"/>
                  </a:lnTo>
                  <a:lnTo>
                    <a:pt x="140" y="261"/>
                  </a:lnTo>
                  <a:lnTo>
                    <a:pt x="85" y="244"/>
                  </a:lnTo>
                  <a:lnTo>
                    <a:pt x="55" y="224"/>
                  </a:lnTo>
                  <a:lnTo>
                    <a:pt x="48" y="174"/>
                  </a:lnTo>
                  <a:lnTo>
                    <a:pt x="23" y="151"/>
                  </a:lnTo>
                  <a:lnTo>
                    <a:pt x="0" y="33"/>
                  </a:lnTo>
                  <a:lnTo>
                    <a:pt x="14" y="49"/>
                  </a:lnTo>
                  <a:lnTo>
                    <a:pt x="29" y="45"/>
                  </a:lnTo>
                  <a:lnTo>
                    <a:pt x="53" y="21"/>
                  </a:lnTo>
                  <a:lnTo>
                    <a:pt x="94" y="0"/>
                  </a:lnTo>
                  <a:lnTo>
                    <a:pt x="84" y="29"/>
                  </a:lnTo>
                  <a:lnTo>
                    <a:pt x="84" y="47"/>
                  </a:lnTo>
                  <a:lnTo>
                    <a:pt x="110" y="26"/>
                  </a:lnTo>
                  <a:lnTo>
                    <a:pt x="130" y="44"/>
                  </a:lnTo>
                  <a:close/>
                </a:path>
              </a:pathLst>
            </a:custGeom>
            <a:solidFill>
              <a:srgbClr val="000000"/>
            </a:solidFill>
            <a:ln w="9525">
              <a:noFill/>
              <a:round/>
              <a:headEnd/>
              <a:tailEnd/>
            </a:ln>
          </p:spPr>
          <p:txBody>
            <a:bodyPr/>
            <a:lstStyle/>
            <a:p>
              <a:endParaRPr lang="fr-FR"/>
            </a:p>
          </p:txBody>
        </p:sp>
        <p:sp>
          <p:nvSpPr>
            <p:cNvPr id="480789" name="Freeform 219"/>
            <p:cNvSpPr>
              <a:spLocks/>
            </p:cNvSpPr>
            <p:nvPr/>
          </p:nvSpPr>
          <p:spPr bwMode="auto">
            <a:xfrm>
              <a:off x="645" y="1256"/>
              <a:ext cx="61" cy="50"/>
            </a:xfrm>
            <a:custGeom>
              <a:avLst/>
              <a:gdLst>
                <a:gd name="T0" fmla="*/ 0 w 366"/>
                <a:gd name="T1" fmla="*/ 1 h 302"/>
                <a:gd name="T2" fmla="*/ 0 w 366"/>
                <a:gd name="T3" fmla="*/ 1 h 302"/>
                <a:gd name="T4" fmla="*/ 0 w 366"/>
                <a:gd name="T5" fmla="*/ 1 h 302"/>
                <a:gd name="T6" fmla="*/ 0 w 366"/>
                <a:gd name="T7" fmla="*/ 0 h 302"/>
                <a:gd name="T8" fmla="*/ 0 w 366"/>
                <a:gd name="T9" fmla="*/ 0 h 302"/>
                <a:gd name="T10" fmla="*/ 1 w 366"/>
                <a:gd name="T11" fmla="*/ 0 h 302"/>
                <a:gd name="T12" fmla="*/ 1 w 366"/>
                <a:gd name="T13" fmla="*/ 0 h 302"/>
                <a:gd name="T14" fmla="*/ 1 w 366"/>
                <a:gd name="T15" fmla="*/ 0 h 302"/>
                <a:gd name="T16" fmla="*/ 1 w 366"/>
                <a:gd name="T17" fmla="*/ 0 h 302"/>
                <a:gd name="T18" fmla="*/ 2 w 366"/>
                <a:gd name="T19" fmla="*/ 1 h 302"/>
                <a:gd name="T20" fmla="*/ 2 w 366"/>
                <a:gd name="T21" fmla="*/ 1 h 302"/>
                <a:gd name="T22" fmla="*/ 2 w 366"/>
                <a:gd name="T23" fmla="*/ 1 h 302"/>
                <a:gd name="T24" fmla="*/ 2 w 366"/>
                <a:gd name="T25" fmla="*/ 1 h 302"/>
                <a:gd name="T26" fmla="*/ 2 w 366"/>
                <a:gd name="T27" fmla="*/ 0 h 302"/>
                <a:gd name="T28" fmla="*/ 2 w 366"/>
                <a:gd name="T29" fmla="*/ 0 h 302"/>
                <a:gd name="T30" fmla="*/ 1 w 366"/>
                <a:gd name="T31" fmla="*/ 0 h 302"/>
                <a:gd name="T32" fmla="*/ 1 w 366"/>
                <a:gd name="T33" fmla="*/ 0 h 302"/>
                <a:gd name="T34" fmla="*/ 1 w 366"/>
                <a:gd name="T35" fmla="*/ 0 h 302"/>
                <a:gd name="T36" fmla="*/ 0 w 366"/>
                <a:gd name="T37" fmla="*/ 0 h 302"/>
                <a:gd name="T38" fmla="*/ 0 w 366"/>
                <a:gd name="T39" fmla="*/ 0 h 302"/>
                <a:gd name="T40" fmla="*/ 0 w 366"/>
                <a:gd name="T41" fmla="*/ 1 h 302"/>
                <a:gd name="T42" fmla="*/ 0 w 366"/>
                <a:gd name="T43" fmla="*/ 1 h 302"/>
                <a:gd name="T44" fmla="*/ 0 w 366"/>
                <a:gd name="T45" fmla="*/ 1 h 302"/>
                <a:gd name="T46" fmla="*/ 0 w 366"/>
                <a:gd name="T47" fmla="*/ 1 h 302"/>
                <a:gd name="T48" fmla="*/ 0 w 366"/>
                <a:gd name="T49" fmla="*/ 1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66"/>
                <a:gd name="T76" fmla="*/ 0 h 302"/>
                <a:gd name="T77" fmla="*/ 366 w 366"/>
                <a:gd name="T78" fmla="*/ 302 h 3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66" h="302">
                  <a:moveTo>
                    <a:pt x="32" y="302"/>
                  </a:moveTo>
                  <a:lnTo>
                    <a:pt x="35" y="230"/>
                  </a:lnTo>
                  <a:lnTo>
                    <a:pt x="39" y="147"/>
                  </a:lnTo>
                  <a:lnTo>
                    <a:pt x="54" y="124"/>
                  </a:lnTo>
                  <a:lnTo>
                    <a:pt x="91" y="98"/>
                  </a:lnTo>
                  <a:lnTo>
                    <a:pt x="125" y="88"/>
                  </a:lnTo>
                  <a:lnTo>
                    <a:pt x="230" y="85"/>
                  </a:lnTo>
                  <a:lnTo>
                    <a:pt x="264" y="95"/>
                  </a:lnTo>
                  <a:lnTo>
                    <a:pt x="296" y="115"/>
                  </a:lnTo>
                  <a:lnTo>
                    <a:pt x="321" y="147"/>
                  </a:lnTo>
                  <a:lnTo>
                    <a:pt x="340" y="244"/>
                  </a:lnTo>
                  <a:lnTo>
                    <a:pt x="359" y="224"/>
                  </a:lnTo>
                  <a:lnTo>
                    <a:pt x="366" y="180"/>
                  </a:lnTo>
                  <a:lnTo>
                    <a:pt x="355" y="113"/>
                  </a:lnTo>
                  <a:lnTo>
                    <a:pt x="324" y="52"/>
                  </a:lnTo>
                  <a:lnTo>
                    <a:pt x="270" y="16"/>
                  </a:lnTo>
                  <a:lnTo>
                    <a:pt x="215" y="0"/>
                  </a:lnTo>
                  <a:lnTo>
                    <a:pt x="151" y="0"/>
                  </a:lnTo>
                  <a:lnTo>
                    <a:pt x="60" y="28"/>
                  </a:lnTo>
                  <a:lnTo>
                    <a:pt x="16" y="77"/>
                  </a:lnTo>
                  <a:lnTo>
                    <a:pt x="0" y="139"/>
                  </a:lnTo>
                  <a:lnTo>
                    <a:pt x="5" y="213"/>
                  </a:lnTo>
                  <a:lnTo>
                    <a:pt x="18" y="257"/>
                  </a:lnTo>
                  <a:lnTo>
                    <a:pt x="32" y="302"/>
                  </a:lnTo>
                  <a:close/>
                </a:path>
              </a:pathLst>
            </a:custGeom>
            <a:solidFill>
              <a:srgbClr val="000000"/>
            </a:solidFill>
            <a:ln w="9525">
              <a:noFill/>
              <a:round/>
              <a:headEnd/>
              <a:tailEnd/>
            </a:ln>
          </p:spPr>
          <p:txBody>
            <a:bodyPr/>
            <a:lstStyle/>
            <a:p>
              <a:endParaRPr lang="fr-FR"/>
            </a:p>
          </p:txBody>
        </p:sp>
        <p:sp>
          <p:nvSpPr>
            <p:cNvPr id="480790" name="Freeform 220"/>
            <p:cNvSpPr>
              <a:spLocks/>
            </p:cNvSpPr>
            <p:nvPr/>
          </p:nvSpPr>
          <p:spPr bwMode="auto">
            <a:xfrm>
              <a:off x="645" y="1293"/>
              <a:ext cx="7" cy="20"/>
            </a:xfrm>
            <a:custGeom>
              <a:avLst/>
              <a:gdLst>
                <a:gd name="T0" fmla="*/ 0 w 46"/>
                <a:gd name="T1" fmla="*/ 0 h 117"/>
                <a:gd name="T2" fmla="*/ 0 w 46"/>
                <a:gd name="T3" fmla="*/ 0 h 117"/>
                <a:gd name="T4" fmla="*/ 0 w 46"/>
                <a:gd name="T5" fmla="*/ 0 h 117"/>
                <a:gd name="T6" fmla="*/ 0 w 46"/>
                <a:gd name="T7" fmla="*/ 1 h 117"/>
                <a:gd name="T8" fmla="*/ 0 w 46"/>
                <a:gd name="T9" fmla="*/ 1 h 117"/>
                <a:gd name="T10" fmla="*/ 0 w 46"/>
                <a:gd name="T11" fmla="*/ 1 h 117"/>
                <a:gd name="T12" fmla="*/ 0 w 46"/>
                <a:gd name="T13" fmla="*/ 1 h 117"/>
                <a:gd name="T14" fmla="*/ 0 w 46"/>
                <a:gd name="T15" fmla="*/ 0 h 117"/>
                <a:gd name="T16" fmla="*/ 0 w 46"/>
                <a:gd name="T17" fmla="*/ 0 h 117"/>
                <a:gd name="T18" fmla="*/ 0 w 46"/>
                <a:gd name="T19" fmla="*/ 0 h 117"/>
                <a:gd name="T20" fmla="*/ 0 w 46"/>
                <a:gd name="T21" fmla="*/ 0 h 117"/>
                <a:gd name="T22" fmla="*/ 0 w 46"/>
                <a:gd name="T23" fmla="*/ 0 h 1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6"/>
                <a:gd name="T37" fmla="*/ 0 h 117"/>
                <a:gd name="T38" fmla="*/ 46 w 46"/>
                <a:gd name="T39" fmla="*/ 117 h 1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6" h="117">
                  <a:moveTo>
                    <a:pt x="15" y="0"/>
                  </a:moveTo>
                  <a:lnTo>
                    <a:pt x="0" y="8"/>
                  </a:lnTo>
                  <a:lnTo>
                    <a:pt x="3" y="63"/>
                  </a:lnTo>
                  <a:lnTo>
                    <a:pt x="24" y="117"/>
                  </a:lnTo>
                  <a:lnTo>
                    <a:pt x="46" y="117"/>
                  </a:lnTo>
                  <a:lnTo>
                    <a:pt x="39" y="104"/>
                  </a:lnTo>
                  <a:lnTo>
                    <a:pt x="25" y="96"/>
                  </a:lnTo>
                  <a:lnTo>
                    <a:pt x="9" y="53"/>
                  </a:lnTo>
                  <a:lnTo>
                    <a:pt x="7" y="14"/>
                  </a:lnTo>
                  <a:lnTo>
                    <a:pt x="25" y="12"/>
                  </a:lnTo>
                  <a:lnTo>
                    <a:pt x="15" y="0"/>
                  </a:lnTo>
                  <a:close/>
                </a:path>
              </a:pathLst>
            </a:custGeom>
            <a:solidFill>
              <a:srgbClr val="000000"/>
            </a:solidFill>
            <a:ln w="9525">
              <a:noFill/>
              <a:round/>
              <a:headEnd/>
              <a:tailEnd/>
            </a:ln>
          </p:spPr>
          <p:txBody>
            <a:bodyPr/>
            <a:lstStyle/>
            <a:p>
              <a:endParaRPr lang="fr-FR"/>
            </a:p>
          </p:txBody>
        </p:sp>
        <p:sp>
          <p:nvSpPr>
            <p:cNvPr id="480791" name="Freeform 221"/>
            <p:cNvSpPr>
              <a:spLocks/>
            </p:cNvSpPr>
            <p:nvPr/>
          </p:nvSpPr>
          <p:spPr bwMode="auto">
            <a:xfrm>
              <a:off x="645" y="1297"/>
              <a:ext cx="5" cy="3"/>
            </a:xfrm>
            <a:custGeom>
              <a:avLst/>
              <a:gdLst>
                <a:gd name="T0" fmla="*/ 0 w 29"/>
                <a:gd name="T1" fmla="*/ 0 h 24"/>
                <a:gd name="T2" fmla="*/ 0 w 29"/>
                <a:gd name="T3" fmla="*/ 0 h 24"/>
                <a:gd name="T4" fmla="*/ 0 w 29"/>
                <a:gd name="T5" fmla="*/ 0 h 24"/>
                <a:gd name="T6" fmla="*/ 0 w 29"/>
                <a:gd name="T7" fmla="*/ 0 h 24"/>
                <a:gd name="T8" fmla="*/ 0 w 29"/>
                <a:gd name="T9" fmla="*/ 0 h 24"/>
                <a:gd name="T10" fmla="*/ 0 w 29"/>
                <a:gd name="T11" fmla="*/ 0 h 24"/>
                <a:gd name="T12" fmla="*/ 0 60000 65536"/>
                <a:gd name="T13" fmla="*/ 0 60000 65536"/>
                <a:gd name="T14" fmla="*/ 0 60000 65536"/>
                <a:gd name="T15" fmla="*/ 0 60000 65536"/>
                <a:gd name="T16" fmla="*/ 0 60000 65536"/>
                <a:gd name="T17" fmla="*/ 0 60000 65536"/>
                <a:gd name="T18" fmla="*/ 0 w 29"/>
                <a:gd name="T19" fmla="*/ 0 h 24"/>
                <a:gd name="T20" fmla="*/ 29 w 29"/>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9" h="24">
                  <a:moveTo>
                    <a:pt x="0" y="0"/>
                  </a:moveTo>
                  <a:lnTo>
                    <a:pt x="25" y="11"/>
                  </a:lnTo>
                  <a:lnTo>
                    <a:pt x="29" y="24"/>
                  </a:lnTo>
                  <a:lnTo>
                    <a:pt x="0" y="9"/>
                  </a:lnTo>
                  <a:lnTo>
                    <a:pt x="0" y="0"/>
                  </a:lnTo>
                  <a:close/>
                </a:path>
              </a:pathLst>
            </a:custGeom>
            <a:solidFill>
              <a:srgbClr val="000000"/>
            </a:solidFill>
            <a:ln w="9525">
              <a:noFill/>
              <a:round/>
              <a:headEnd/>
              <a:tailEnd/>
            </a:ln>
          </p:spPr>
          <p:txBody>
            <a:bodyPr/>
            <a:lstStyle/>
            <a:p>
              <a:endParaRPr lang="fr-FR"/>
            </a:p>
          </p:txBody>
        </p:sp>
        <p:sp>
          <p:nvSpPr>
            <p:cNvPr id="480792" name="Freeform 222"/>
            <p:cNvSpPr>
              <a:spLocks/>
            </p:cNvSpPr>
            <p:nvPr/>
          </p:nvSpPr>
          <p:spPr bwMode="auto">
            <a:xfrm>
              <a:off x="647" y="1300"/>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 name="T15" fmla="*/ 0 w 19"/>
                <a:gd name="T16" fmla="*/ 0 h 32"/>
                <a:gd name="T17" fmla="*/ 19 w 19"/>
                <a:gd name="T18" fmla="*/ 32 h 32"/>
              </a:gdLst>
              <a:ahLst/>
              <a:cxnLst>
                <a:cxn ang="T10">
                  <a:pos x="T0" y="T1"/>
                </a:cxn>
                <a:cxn ang="T11">
                  <a:pos x="T2" y="T3"/>
                </a:cxn>
                <a:cxn ang="T12">
                  <a:pos x="T4" y="T5"/>
                </a:cxn>
                <a:cxn ang="T13">
                  <a:pos x="T6" y="T7"/>
                </a:cxn>
                <a:cxn ang="T14">
                  <a:pos x="T8" y="T9"/>
                </a:cxn>
              </a:cxnLst>
              <a:rect l="T15" t="T16" r="T17" b="T18"/>
              <a:pathLst>
                <a:path w="19" h="32">
                  <a:moveTo>
                    <a:pt x="11" y="0"/>
                  </a:moveTo>
                  <a:lnTo>
                    <a:pt x="0" y="16"/>
                  </a:lnTo>
                  <a:lnTo>
                    <a:pt x="19" y="32"/>
                  </a:lnTo>
                  <a:lnTo>
                    <a:pt x="11" y="0"/>
                  </a:lnTo>
                  <a:close/>
                </a:path>
              </a:pathLst>
            </a:custGeom>
            <a:solidFill>
              <a:srgbClr val="000000"/>
            </a:solidFill>
            <a:ln w="9525">
              <a:noFill/>
              <a:round/>
              <a:headEnd/>
              <a:tailEnd/>
            </a:ln>
          </p:spPr>
          <p:txBody>
            <a:bodyPr/>
            <a:lstStyle/>
            <a:p>
              <a:endParaRPr lang="fr-FR"/>
            </a:p>
          </p:txBody>
        </p:sp>
        <p:sp>
          <p:nvSpPr>
            <p:cNvPr id="480793" name="Freeform 223"/>
            <p:cNvSpPr>
              <a:spLocks/>
            </p:cNvSpPr>
            <p:nvPr/>
          </p:nvSpPr>
          <p:spPr bwMode="auto">
            <a:xfrm>
              <a:off x="700" y="1293"/>
              <a:ext cx="7" cy="17"/>
            </a:xfrm>
            <a:custGeom>
              <a:avLst/>
              <a:gdLst>
                <a:gd name="T0" fmla="*/ 0 w 43"/>
                <a:gd name="T1" fmla="*/ 0 h 102"/>
                <a:gd name="T2" fmla="*/ 0 w 43"/>
                <a:gd name="T3" fmla="*/ 0 h 102"/>
                <a:gd name="T4" fmla="*/ 0 w 43"/>
                <a:gd name="T5" fmla="*/ 0 h 102"/>
                <a:gd name="T6" fmla="*/ 0 w 43"/>
                <a:gd name="T7" fmla="*/ 1 h 102"/>
                <a:gd name="T8" fmla="*/ 0 w 43"/>
                <a:gd name="T9" fmla="*/ 1 h 102"/>
                <a:gd name="T10" fmla="*/ 0 w 43"/>
                <a:gd name="T11" fmla="*/ 0 h 102"/>
                <a:gd name="T12" fmla="*/ 0 w 43"/>
                <a:gd name="T13" fmla="*/ 0 h 102"/>
                <a:gd name="T14" fmla="*/ 0 w 43"/>
                <a:gd name="T15" fmla="*/ 0 h 102"/>
                <a:gd name="T16" fmla="*/ 0 w 43"/>
                <a:gd name="T17" fmla="*/ 0 h 102"/>
                <a:gd name="T18" fmla="*/ 0 w 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102"/>
                <a:gd name="T32" fmla="*/ 43 w 43"/>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102">
                  <a:moveTo>
                    <a:pt x="35" y="0"/>
                  </a:moveTo>
                  <a:lnTo>
                    <a:pt x="43" y="7"/>
                  </a:lnTo>
                  <a:lnTo>
                    <a:pt x="35" y="86"/>
                  </a:lnTo>
                  <a:lnTo>
                    <a:pt x="17" y="102"/>
                  </a:lnTo>
                  <a:lnTo>
                    <a:pt x="0" y="102"/>
                  </a:lnTo>
                  <a:lnTo>
                    <a:pt x="23" y="89"/>
                  </a:lnTo>
                  <a:lnTo>
                    <a:pt x="32" y="39"/>
                  </a:lnTo>
                  <a:lnTo>
                    <a:pt x="36" y="18"/>
                  </a:lnTo>
                  <a:lnTo>
                    <a:pt x="35" y="0"/>
                  </a:lnTo>
                  <a:close/>
                </a:path>
              </a:pathLst>
            </a:custGeom>
            <a:solidFill>
              <a:srgbClr val="000000"/>
            </a:solidFill>
            <a:ln w="9525">
              <a:noFill/>
              <a:round/>
              <a:headEnd/>
              <a:tailEnd/>
            </a:ln>
          </p:spPr>
          <p:txBody>
            <a:bodyPr/>
            <a:lstStyle/>
            <a:p>
              <a:endParaRPr lang="fr-FR"/>
            </a:p>
          </p:txBody>
        </p:sp>
        <p:sp>
          <p:nvSpPr>
            <p:cNvPr id="480794" name="Freeform 224"/>
            <p:cNvSpPr>
              <a:spLocks/>
            </p:cNvSpPr>
            <p:nvPr/>
          </p:nvSpPr>
          <p:spPr bwMode="auto">
            <a:xfrm>
              <a:off x="679" y="1339"/>
              <a:ext cx="18" cy="24"/>
            </a:xfrm>
            <a:custGeom>
              <a:avLst/>
              <a:gdLst>
                <a:gd name="T0" fmla="*/ 0 w 108"/>
                <a:gd name="T1" fmla="*/ 0 h 146"/>
                <a:gd name="T2" fmla="*/ 1 w 108"/>
                <a:gd name="T3" fmla="*/ 0 h 146"/>
                <a:gd name="T4" fmla="*/ 0 w 108"/>
                <a:gd name="T5" fmla="*/ 0 h 146"/>
                <a:gd name="T6" fmla="*/ 0 w 108"/>
                <a:gd name="T7" fmla="*/ 0 h 146"/>
                <a:gd name="T8" fmla="*/ 0 w 108"/>
                <a:gd name="T9" fmla="*/ 1 h 146"/>
                <a:gd name="T10" fmla="*/ 0 w 108"/>
                <a:gd name="T11" fmla="*/ 0 h 146"/>
                <a:gd name="T12" fmla="*/ 0 w 108"/>
                <a:gd name="T13" fmla="*/ 1 h 146"/>
                <a:gd name="T14" fmla="*/ 0 w 108"/>
                <a:gd name="T15" fmla="*/ 0 h 146"/>
                <a:gd name="T16" fmla="*/ 0 w 108"/>
                <a:gd name="T17" fmla="*/ 0 h 146"/>
                <a:gd name="T18" fmla="*/ 0 w 108"/>
                <a:gd name="T19" fmla="*/ 0 h 146"/>
                <a:gd name="T20" fmla="*/ 0 w 108"/>
                <a:gd name="T21" fmla="*/ 0 h 1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8"/>
                <a:gd name="T34" fmla="*/ 0 h 146"/>
                <a:gd name="T35" fmla="*/ 108 w 108"/>
                <a:gd name="T36" fmla="*/ 146 h 1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8" h="146">
                  <a:moveTo>
                    <a:pt x="0" y="61"/>
                  </a:moveTo>
                  <a:lnTo>
                    <a:pt x="108" y="0"/>
                  </a:lnTo>
                  <a:lnTo>
                    <a:pt x="13" y="65"/>
                  </a:lnTo>
                  <a:lnTo>
                    <a:pt x="41" y="94"/>
                  </a:lnTo>
                  <a:lnTo>
                    <a:pt x="67" y="146"/>
                  </a:lnTo>
                  <a:lnTo>
                    <a:pt x="34" y="100"/>
                  </a:lnTo>
                  <a:lnTo>
                    <a:pt x="14" y="136"/>
                  </a:lnTo>
                  <a:lnTo>
                    <a:pt x="20" y="91"/>
                  </a:lnTo>
                  <a:lnTo>
                    <a:pt x="10" y="77"/>
                  </a:lnTo>
                  <a:lnTo>
                    <a:pt x="0" y="61"/>
                  </a:lnTo>
                  <a:close/>
                </a:path>
              </a:pathLst>
            </a:custGeom>
            <a:solidFill>
              <a:srgbClr val="000000"/>
            </a:solidFill>
            <a:ln w="9525">
              <a:noFill/>
              <a:round/>
              <a:headEnd/>
              <a:tailEnd/>
            </a:ln>
          </p:spPr>
          <p:txBody>
            <a:bodyPr/>
            <a:lstStyle/>
            <a:p>
              <a:endParaRPr lang="fr-FR"/>
            </a:p>
          </p:txBody>
        </p:sp>
        <p:sp>
          <p:nvSpPr>
            <p:cNvPr id="480795" name="Freeform 225"/>
            <p:cNvSpPr>
              <a:spLocks/>
            </p:cNvSpPr>
            <p:nvPr/>
          </p:nvSpPr>
          <p:spPr bwMode="auto">
            <a:xfrm>
              <a:off x="656" y="1339"/>
              <a:ext cx="4" cy="8"/>
            </a:xfrm>
            <a:custGeom>
              <a:avLst/>
              <a:gdLst>
                <a:gd name="T0" fmla="*/ 0 w 22"/>
                <a:gd name="T1" fmla="*/ 0 h 47"/>
                <a:gd name="T2" fmla="*/ 0 w 22"/>
                <a:gd name="T3" fmla="*/ 0 h 47"/>
                <a:gd name="T4" fmla="*/ 0 w 22"/>
                <a:gd name="T5" fmla="*/ 0 h 47"/>
                <a:gd name="T6" fmla="*/ 0 w 22"/>
                <a:gd name="T7" fmla="*/ 0 h 47"/>
                <a:gd name="T8" fmla="*/ 0 w 22"/>
                <a:gd name="T9" fmla="*/ 0 h 47"/>
                <a:gd name="T10" fmla="*/ 0 w 22"/>
                <a:gd name="T11" fmla="*/ 0 h 47"/>
                <a:gd name="T12" fmla="*/ 0 60000 65536"/>
                <a:gd name="T13" fmla="*/ 0 60000 65536"/>
                <a:gd name="T14" fmla="*/ 0 60000 65536"/>
                <a:gd name="T15" fmla="*/ 0 60000 65536"/>
                <a:gd name="T16" fmla="*/ 0 60000 65536"/>
                <a:gd name="T17" fmla="*/ 0 60000 65536"/>
                <a:gd name="T18" fmla="*/ 0 w 22"/>
                <a:gd name="T19" fmla="*/ 0 h 47"/>
                <a:gd name="T20" fmla="*/ 22 w 22"/>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2" h="47">
                  <a:moveTo>
                    <a:pt x="13" y="0"/>
                  </a:moveTo>
                  <a:lnTo>
                    <a:pt x="13" y="21"/>
                  </a:lnTo>
                  <a:lnTo>
                    <a:pt x="0" y="47"/>
                  </a:lnTo>
                  <a:lnTo>
                    <a:pt x="22" y="30"/>
                  </a:lnTo>
                  <a:lnTo>
                    <a:pt x="13" y="0"/>
                  </a:lnTo>
                  <a:close/>
                </a:path>
              </a:pathLst>
            </a:custGeom>
            <a:solidFill>
              <a:srgbClr val="000000"/>
            </a:solidFill>
            <a:ln w="9525">
              <a:noFill/>
              <a:round/>
              <a:headEnd/>
              <a:tailEnd/>
            </a:ln>
          </p:spPr>
          <p:txBody>
            <a:bodyPr/>
            <a:lstStyle/>
            <a:p>
              <a:endParaRPr lang="fr-FR"/>
            </a:p>
          </p:txBody>
        </p:sp>
        <p:sp>
          <p:nvSpPr>
            <p:cNvPr id="480796" name="Freeform 226"/>
            <p:cNvSpPr>
              <a:spLocks/>
            </p:cNvSpPr>
            <p:nvPr/>
          </p:nvSpPr>
          <p:spPr bwMode="auto">
            <a:xfrm>
              <a:off x="693" y="1337"/>
              <a:ext cx="11" cy="21"/>
            </a:xfrm>
            <a:custGeom>
              <a:avLst/>
              <a:gdLst>
                <a:gd name="T0" fmla="*/ 0 w 70"/>
                <a:gd name="T1" fmla="*/ 0 h 126"/>
                <a:gd name="T2" fmla="*/ 0 w 70"/>
                <a:gd name="T3" fmla="*/ 0 h 126"/>
                <a:gd name="T4" fmla="*/ 0 w 70"/>
                <a:gd name="T5" fmla="*/ 0 h 126"/>
                <a:gd name="T6" fmla="*/ 0 w 70"/>
                <a:gd name="T7" fmla="*/ 1 h 126"/>
                <a:gd name="T8" fmla="*/ 0 w 70"/>
                <a:gd name="T9" fmla="*/ 1 h 126"/>
                <a:gd name="T10" fmla="*/ 0 w 70"/>
                <a:gd name="T11" fmla="*/ 0 h 126"/>
                <a:gd name="T12" fmla="*/ 0 w 70"/>
                <a:gd name="T13" fmla="*/ 0 h 126"/>
                <a:gd name="T14" fmla="*/ 0 w 70"/>
                <a:gd name="T15" fmla="*/ 0 h 126"/>
                <a:gd name="T16" fmla="*/ 0 w 70"/>
                <a:gd name="T17" fmla="*/ 0 h 126"/>
                <a:gd name="T18" fmla="*/ 0 w 70"/>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126"/>
                <a:gd name="T32" fmla="*/ 70 w 70"/>
                <a:gd name="T33" fmla="*/ 126 h 1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126">
                  <a:moveTo>
                    <a:pt x="50" y="0"/>
                  </a:moveTo>
                  <a:lnTo>
                    <a:pt x="55" y="24"/>
                  </a:lnTo>
                  <a:lnTo>
                    <a:pt x="70" y="44"/>
                  </a:lnTo>
                  <a:lnTo>
                    <a:pt x="28" y="90"/>
                  </a:lnTo>
                  <a:lnTo>
                    <a:pt x="0" y="126"/>
                  </a:lnTo>
                  <a:lnTo>
                    <a:pt x="29" y="77"/>
                  </a:lnTo>
                  <a:lnTo>
                    <a:pt x="55" y="42"/>
                  </a:lnTo>
                  <a:lnTo>
                    <a:pt x="48" y="26"/>
                  </a:lnTo>
                  <a:lnTo>
                    <a:pt x="50" y="0"/>
                  </a:lnTo>
                  <a:close/>
                </a:path>
              </a:pathLst>
            </a:custGeom>
            <a:solidFill>
              <a:srgbClr val="000000"/>
            </a:solidFill>
            <a:ln w="9525">
              <a:noFill/>
              <a:round/>
              <a:headEnd/>
              <a:tailEnd/>
            </a:ln>
          </p:spPr>
          <p:txBody>
            <a:bodyPr/>
            <a:lstStyle/>
            <a:p>
              <a:endParaRPr lang="fr-FR"/>
            </a:p>
          </p:txBody>
        </p:sp>
        <p:sp>
          <p:nvSpPr>
            <p:cNvPr id="480797" name="Freeform 227"/>
            <p:cNvSpPr>
              <a:spLocks/>
            </p:cNvSpPr>
            <p:nvPr/>
          </p:nvSpPr>
          <p:spPr bwMode="auto">
            <a:xfrm>
              <a:off x="668" y="1349"/>
              <a:ext cx="9" cy="15"/>
            </a:xfrm>
            <a:custGeom>
              <a:avLst/>
              <a:gdLst>
                <a:gd name="T0" fmla="*/ 0 w 52"/>
                <a:gd name="T1" fmla="*/ 0 h 90"/>
                <a:gd name="T2" fmla="*/ 0 w 52"/>
                <a:gd name="T3" fmla="*/ 0 h 90"/>
                <a:gd name="T4" fmla="*/ 0 w 52"/>
                <a:gd name="T5" fmla="*/ 0 h 90"/>
                <a:gd name="T6" fmla="*/ 0 w 52"/>
                <a:gd name="T7" fmla="*/ 0 h 90"/>
                <a:gd name="T8" fmla="*/ 0 w 52"/>
                <a:gd name="T9" fmla="*/ 0 h 90"/>
                <a:gd name="T10" fmla="*/ 0 w 52"/>
                <a:gd name="T11" fmla="*/ 0 h 90"/>
                <a:gd name="T12" fmla="*/ 0 w 52"/>
                <a:gd name="T13" fmla="*/ 0 h 90"/>
                <a:gd name="T14" fmla="*/ 0 w 52"/>
                <a:gd name="T15" fmla="*/ 0 h 90"/>
                <a:gd name="T16" fmla="*/ 0 w 52"/>
                <a:gd name="T17" fmla="*/ 0 h 90"/>
                <a:gd name="T18" fmla="*/ 0 w 52"/>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90"/>
                <a:gd name="T32" fmla="*/ 52 w 52"/>
                <a:gd name="T33" fmla="*/ 90 h 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90">
                  <a:moveTo>
                    <a:pt x="51" y="0"/>
                  </a:moveTo>
                  <a:lnTo>
                    <a:pt x="18" y="46"/>
                  </a:lnTo>
                  <a:lnTo>
                    <a:pt x="0" y="90"/>
                  </a:lnTo>
                  <a:lnTo>
                    <a:pt x="25" y="63"/>
                  </a:lnTo>
                  <a:lnTo>
                    <a:pt x="37" y="84"/>
                  </a:lnTo>
                  <a:lnTo>
                    <a:pt x="52" y="77"/>
                  </a:lnTo>
                  <a:lnTo>
                    <a:pt x="44" y="46"/>
                  </a:lnTo>
                  <a:lnTo>
                    <a:pt x="46" y="20"/>
                  </a:lnTo>
                  <a:lnTo>
                    <a:pt x="51" y="0"/>
                  </a:lnTo>
                  <a:close/>
                </a:path>
              </a:pathLst>
            </a:custGeom>
            <a:solidFill>
              <a:srgbClr val="000000"/>
            </a:solidFill>
            <a:ln w="9525">
              <a:noFill/>
              <a:round/>
              <a:headEnd/>
              <a:tailEnd/>
            </a:ln>
          </p:spPr>
          <p:txBody>
            <a:bodyPr/>
            <a:lstStyle/>
            <a:p>
              <a:endParaRPr lang="fr-FR"/>
            </a:p>
          </p:txBody>
        </p:sp>
        <p:sp>
          <p:nvSpPr>
            <p:cNvPr id="480798" name="Freeform 228"/>
            <p:cNvSpPr>
              <a:spLocks/>
            </p:cNvSpPr>
            <p:nvPr/>
          </p:nvSpPr>
          <p:spPr bwMode="auto">
            <a:xfrm>
              <a:off x="658" y="1348"/>
              <a:ext cx="34" cy="62"/>
            </a:xfrm>
            <a:custGeom>
              <a:avLst/>
              <a:gdLst>
                <a:gd name="T0" fmla="*/ 0 w 203"/>
                <a:gd name="T1" fmla="*/ 0 h 368"/>
                <a:gd name="T2" fmla="*/ 0 w 203"/>
                <a:gd name="T3" fmla="*/ 0 h 368"/>
                <a:gd name="T4" fmla="*/ 1 w 203"/>
                <a:gd name="T5" fmla="*/ 1 h 368"/>
                <a:gd name="T6" fmla="*/ 1 w 203"/>
                <a:gd name="T7" fmla="*/ 0 h 368"/>
                <a:gd name="T8" fmla="*/ 1 w 203"/>
                <a:gd name="T9" fmla="*/ 0 h 368"/>
                <a:gd name="T10" fmla="*/ 1 w 203"/>
                <a:gd name="T11" fmla="*/ 1 h 368"/>
                <a:gd name="T12" fmla="*/ 1 w 203"/>
                <a:gd name="T13" fmla="*/ 1 h 368"/>
                <a:gd name="T14" fmla="*/ 1 w 203"/>
                <a:gd name="T15" fmla="*/ 1 h 368"/>
                <a:gd name="T16" fmla="*/ 1 w 203"/>
                <a:gd name="T17" fmla="*/ 0 h 368"/>
                <a:gd name="T18" fmla="*/ 1 w 203"/>
                <a:gd name="T19" fmla="*/ 1 h 368"/>
                <a:gd name="T20" fmla="*/ 1 w 203"/>
                <a:gd name="T21" fmla="*/ 0 h 368"/>
                <a:gd name="T22" fmla="*/ 1 w 203"/>
                <a:gd name="T23" fmla="*/ 1 h 368"/>
                <a:gd name="T24" fmla="*/ 1 w 203"/>
                <a:gd name="T25" fmla="*/ 1 h 368"/>
                <a:gd name="T26" fmla="*/ 1 w 203"/>
                <a:gd name="T27" fmla="*/ 2 h 368"/>
                <a:gd name="T28" fmla="*/ 1 w 203"/>
                <a:gd name="T29" fmla="*/ 2 h 368"/>
                <a:gd name="T30" fmla="*/ 1 w 203"/>
                <a:gd name="T31" fmla="*/ 1 h 368"/>
                <a:gd name="T32" fmla="*/ 0 w 203"/>
                <a:gd name="T33" fmla="*/ 1 h 368"/>
                <a:gd name="T34" fmla="*/ 0 w 203"/>
                <a:gd name="T35" fmla="*/ 0 h 368"/>
                <a:gd name="T36" fmla="*/ 0 w 203"/>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3"/>
                <a:gd name="T58" fmla="*/ 0 h 368"/>
                <a:gd name="T59" fmla="*/ 203 w 203"/>
                <a:gd name="T60" fmla="*/ 368 h 3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3" h="368">
                  <a:moveTo>
                    <a:pt x="0" y="0"/>
                  </a:moveTo>
                  <a:lnTo>
                    <a:pt x="57" y="69"/>
                  </a:lnTo>
                  <a:lnTo>
                    <a:pt x="90" y="116"/>
                  </a:lnTo>
                  <a:lnTo>
                    <a:pt x="102" y="80"/>
                  </a:lnTo>
                  <a:lnTo>
                    <a:pt x="114" y="80"/>
                  </a:lnTo>
                  <a:lnTo>
                    <a:pt x="98" y="130"/>
                  </a:lnTo>
                  <a:lnTo>
                    <a:pt x="134" y="238"/>
                  </a:lnTo>
                  <a:lnTo>
                    <a:pt x="157" y="136"/>
                  </a:lnTo>
                  <a:lnTo>
                    <a:pt x="141" y="79"/>
                  </a:lnTo>
                  <a:lnTo>
                    <a:pt x="166" y="115"/>
                  </a:lnTo>
                  <a:lnTo>
                    <a:pt x="203" y="62"/>
                  </a:lnTo>
                  <a:lnTo>
                    <a:pt x="166" y="143"/>
                  </a:lnTo>
                  <a:lnTo>
                    <a:pt x="139" y="266"/>
                  </a:lnTo>
                  <a:lnTo>
                    <a:pt x="141" y="367"/>
                  </a:lnTo>
                  <a:lnTo>
                    <a:pt x="124" y="368"/>
                  </a:lnTo>
                  <a:lnTo>
                    <a:pt x="118" y="228"/>
                  </a:lnTo>
                  <a:lnTo>
                    <a:pt x="64" y="106"/>
                  </a:lnTo>
                  <a:lnTo>
                    <a:pt x="0" y="0"/>
                  </a:lnTo>
                  <a:close/>
                </a:path>
              </a:pathLst>
            </a:custGeom>
            <a:solidFill>
              <a:srgbClr val="000000"/>
            </a:solidFill>
            <a:ln w="9525">
              <a:noFill/>
              <a:round/>
              <a:headEnd/>
              <a:tailEnd/>
            </a:ln>
          </p:spPr>
          <p:txBody>
            <a:bodyPr/>
            <a:lstStyle/>
            <a:p>
              <a:endParaRPr lang="fr-FR"/>
            </a:p>
          </p:txBody>
        </p:sp>
        <p:sp>
          <p:nvSpPr>
            <p:cNvPr id="480799" name="Freeform 229"/>
            <p:cNvSpPr>
              <a:spLocks/>
            </p:cNvSpPr>
            <p:nvPr/>
          </p:nvSpPr>
          <p:spPr bwMode="auto">
            <a:xfrm>
              <a:off x="606" y="1330"/>
              <a:ext cx="48" cy="36"/>
            </a:xfrm>
            <a:custGeom>
              <a:avLst/>
              <a:gdLst>
                <a:gd name="T0" fmla="*/ 1 w 289"/>
                <a:gd name="T1" fmla="*/ 1 h 213"/>
                <a:gd name="T2" fmla="*/ 1 w 289"/>
                <a:gd name="T3" fmla="*/ 1 h 213"/>
                <a:gd name="T4" fmla="*/ 0 w 289"/>
                <a:gd name="T5" fmla="*/ 1 h 213"/>
                <a:gd name="T6" fmla="*/ 0 w 289"/>
                <a:gd name="T7" fmla="*/ 1 h 213"/>
                <a:gd name="T8" fmla="*/ 0 w 289"/>
                <a:gd name="T9" fmla="*/ 1 h 213"/>
                <a:gd name="T10" fmla="*/ 0 w 289"/>
                <a:gd name="T11" fmla="*/ 0 h 213"/>
                <a:gd name="T12" fmla="*/ 0 w 289"/>
                <a:gd name="T13" fmla="*/ 0 h 213"/>
                <a:gd name="T14" fmla="*/ 1 w 289"/>
                <a:gd name="T15" fmla="*/ 1 h 213"/>
                <a:gd name="T16" fmla="*/ 1 w 289"/>
                <a:gd name="T17" fmla="*/ 0 h 213"/>
                <a:gd name="T18" fmla="*/ 0 w 289"/>
                <a:gd name="T19" fmla="*/ 0 h 213"/>
                <a:gd name="T20" fmla="*/ 1 w 289"/>
                <a:gd name="T21" fmla="*/ 0 h 213"/>
                <a:gd name="T22" fmla="*/ 1 w 289"/>
                <a:gd name="T23" fmla="*/ 1 h 213"/>
                <a:gd name="T24" fmla="*/ 1 w 289"/>
                <a:gd name="T25" fmla="*/ 1 h 2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9"/>
                <a:gd name="T40" fmla="*/ 0 h 213"/>
                <a:gd name="T41" fmla="*/ 289 w 289"/>
                <a:gd name="T42" fmla="*/ 213 h 2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9" h="213">
                  <a:moveTo>
                    <a:pt x="289" y="105"/>
                  </a:moveTo>
                  <a:lnTo>
                    <a:pt x="222" y="141"/>
                  </a:lnTo>
                  <a:lnTo>
                    <a:pt x="112" y="180"/>
                  </a:lnTo>
                  <a:lnTo>
                    <a:pt x="0" y="213"/>
                  </a:lnTo>
                  <a:lnTo>
                    <a:pt x="20" y="101"/>
                  </a:lnTo>
                  <a:lnTo>
                    <a:pt x="47" y="0"/>
                  </a:lnTo>
                  <a:lnTo>
                    <a:pt x="50" y="62"/>
                  </a:lnTo>
                  <a:lnTo>
                    <a:pt x="155" y="121"/>
                  </a:lnTo>
                  <a:lnTo>
                    <a:pt x="133" y="69"/>
                  </a:lnTo>
                  <a:lnTo>
                    <a:pt x="119" y="40"/>
                  </a:lnTo>
                  <a:lnTo>
                    <a:pt x="222" y="80"/>
                  </a:lnTo>
                  <a:lnTo>
                    <a:pt x="289" y="105"/>
                  </a:lnTo>
                  <a:close/>
                </a:path>
              </a:pathLst>
            </a:custGeom>
            <a:solidFill>
              <a:srgbClr val="000000"/>
            </a:solidFill>
            <a:ln w="9525">
              <a:noFill/>
              <a:round/>
              <a:headEnd/>
              <a:tailEnd/>
            </a:ln>
          </p:spPr>
          <p:txBody>
            <a:bodyPr/>
            <a:lstStyle/>
            <a:p>
              <a:endParaRPr lang="fr-FR"/>
            </a:p>
          </p:txBody>
        </p:sp>
        <p:sp>
          <p:nvSpPr>
            <p:cNvPr id="480800" name="Freeform 230"/>
            <p:cNvSpPr>
              <a:spLocks/>
            </p:cNvSpPr>
            <p:nvPr/>
          </p:nvSpPr>
          <p:spPr bwMode="auto">
            <a:xfrm>
              <a:off x="705" y="1342"/>
              <a:ext cx="52" cy="19"/>
            </a:xfrm>
            <a:custGeom>
              <a:avLst/>
              <a:gdLst>
                <a:gd name="T0" fmla="*/ 0 w 312"/>
                <a:gd name="T1" fmla="*/ 0 h 112"/>
                <a:gd name="T2" fmla="*/ 0 w 312"/>
                <a:gd name="T3" fmla="*/ 0 h 112"/>
                <a:gd name="T4" fmla="*/ 1 w 312"/>
                <a:gd name="T5" fmla="*/ 0 h 112"/>
                <a:gd name="T6" fmla="*/ 2 w 312"/>
                <a:gd name="T7" fmla="*/ 0 h 112"/>
                <a:gd name="T8" fmla="*/ 1 w 312"/>
                <a:gd name="T9" fmla="*/ 1 h 112"/>
                <a:gd name="T10" fmla="*/ 1 w 312"/>
                <a:gd name="T11" fmla="*/ 0 h 112"/>
                <a:gd name="T12" fmla="*/ 0 w 312"/>
                <a:gd name="T13" fmla="*/ 0 h 112"/>
                <a:gd name="T14" fmla="*/ 0 w 312"/>
                <a:gd name="T15" fmla="*/ 1 h 112"/>
                <a:gd name="T16" fmla="*/ 0 w 312"/>
                <a:gd name="T17" fmla="*/ 0 h 112"/>
                <a:gd name="T18" fmla="*/ 0 w 312"/>
                <a:gd name="T19" fmla="*/ 0 h 112"/>
                <a:gd name="T20" fmla="*/ 0 w 312"/>
                <a:gd name="T21" fmla="*/ 0 h 112"/>
                <a:gd name="T22" fmla="*/ 0 w 312"/>
                <a:gd name="T23" fmla="*/ 0 h 1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2"/>
                <a:gd name="T37" fmla="*/ 0 h 112"/>
                <a:gd name="T38" fmla="*/ 312 w 312"/>
                <a:gd name="T39" fmla="*/ 112 h 1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2" h="112">
                  <a:moveTo>
                    <a:pt x="25" y="10"/>
                  </a:moveTo>
                  <a:lnTo>
                    <a:pt x="114" y="29"/>
                  </a:lnTo>
                  <a:lnTo>
                    <a:pt x="280" y="45"/>
                  </a:lnTo>
                  <a:lnTo>
                    <a:pt x="312" y="78"/>
                  </a:lnTo>
                  <a:lnTo>
                    <a:pt x="232" y="112"/>
                  </a:lnTo>
                  <a:lnTo>
                    <a:pt x="267" y="62"/>
                  </a:lnTo>
                  <a:lnTo>
                    <a:pt x="62" y="46"/>
                  </a:lnTo>
                  <a:lnTo>
                    <a:pt x="79" y="88"/>
                  </a:lnTo>
                  <a:lnTo>
                    <a:pt x="22" y="23"/>
                  </a:lnTo>
                  <a:lnTo>
                    <a:pt x="0" y="0"/>
                  </a:lnTo>
                  <a:lnTo>
                    <a:pt x="25" y="10"/>
                  </a:lnTo>
                  <a:close/>
                </a:path>
              </a:pathLst>
            </a:custGeom>
            <a:solidFill>
              <a:srgbClr val="000000"/>
            </a:solidFill>
            <a:ln w="9525">
              <a:noFill/>
              <a:round/>
              <a:headEnd/>
              <a:tailEnd/>
            </a:ln>
          </p:spPr>
          <p:txBody>
            <a:bodyPr/>
            <a:lstStyle/>
            <a:p>
              <a:endParaRPr lang="fr-FR"/>
            </a:p>
          </p:txBody>
        </p:sp>
        <p:sp>
          <p:nvSpPr>
            <p:cNvPr id="480801" name="Freeform 231"/>
            <p:cNvSpPr>
              <a:spLocks/>
            </p:cNvSpPr>
            <p:nvPr/>
          </p:nvSpPr>
          <p:spPr bwMode="auto">
            <a:xfrm>
              <a:off x="688" y="1358"/>
              <a:ext cx="71" cy="52"/>
            </a:xfrm>
            <a:custGeom>
              <a:avLst/>
              <a:gdLst>
                <a:gd name="T0" fmla="*/ 1 w 423"/>
                <a:gd name="T1" fmla="*/ 0 h 311"/>
                <a:gd name="T2" fmla="*/ 1 w 423"/>
                <a:gd name="T3" fmla="*/ 0 h 311"/>
                <a:gd name="T4" fmla="*/ 1 w 423"/>
                <a:gd name="T5" fmla="*/ 0 h 311"/>
                <a:gd name="T6" fmla="*/ 1 w 423"/>
                <a:gd name="T7" fmla="*/ 1 h 311"/>
                <a:gd name="T8" fmla="*/ 1 w 423"/>
                <a:gd name="T9" fmla="*/ 1 h 311"/>
                <a:gd name="T10" fmla="*/ 1 w 423"/>
                <a:gd name="T11" fmla="*/ 1 h 311"/>
                <a:gd name="T12" fmla="*/ 1 w 423"/>
                <a:gd name="T13" fmla="*/ 1 h 311"/>
                <a:gd name="T14" fmla="*/ 1 w 423"/>
                <a:gd name="T15" fmla="*/ 0 h 311"/>
                <a:gd name="T16" fmla="*/ 2 w 423"/>
                <a:gd name="T17" fmla="*/ 0 h 311"/>
                <a:gd name="T18" fmla="*/ 2 w 423"/>
                <a:gd name="T19" fmla="*/ 0 h 311"/>
                <a:gd name="T20" fmla="*/ 2 w 423"/>
                <a:gd name="T21" fmla="*/ 0 h 311"/>
                <a:gd name="T22" fmla="*/ 2 w 423"/>
                <a:gd name="T23" fmla="*/ 0 h 311"/>
                <a:gd name="T24" fmla="*/ 2 w 423"/>
                <a:gd name="T25" fmla="*/ 0 h 311"/>
                <a:gd name="T26" fmla="*/ 2 w 423"/>
                <a:gd name="T27" fmla="*/ 0 h 311"/>
                <a:gd name="T28" fmla="*/ 1 w 423"/>
                <a:gd name="T29" fmla="*/ 1 h 311"/>
                <a:gd name="T30" fmla="*/ 1 w 423"/>
                <a:gd name="T31" fmla="*/ 1 h 311"/>
                <a:gd name="T32" fmla="*/ 2 w 423"/>
                <a:gd name="T33" fmla="*/ 1 h 311"/>
                <a:gd name="T34" fmla="*/ 2 w 423"/>
                <a:gd name="T35" fmla="*/ 1 h 311"/>
                <a:gd name="T36" fmla="*/ 2 w 423"/>
                <a:gd name="T37" fmla="*/ 1 h 311"/>
                <a:gd name="T38" fmla="*/ 2 w 423"/>
                <a:gd name="T39" fmla="*/ 1 h 311"/>
                <a:gd name="T40" fmla="*/ 1 w 423"/>
                <a:gd name="T41" fmla="*/ 1 h 311"/>
                <a:gd name="T42" fmla="*/ 1 w 423"/>
                <a:gd name="T43" fmla="*/ 2 h 311"/>
                <a:gd name="T44" fmla="*/ 0 w 423"/>
                <a:gd name="T45" fmla="*/ 2 h 311"/>
                <a:gd name="T46" fmla="*/ 0 w 423"/>
                <a:gd name="T47" fmla="*/ 1 h 311"/>
                <a:gd name="T48" fmla="*/ 1 w 423"/>
                <a:gd name="T49" fmla="*/ 1 h 311"/>
                <a:gd name="T50" fmla="*/ 1 w 423"/>
                <a:gd name="T51" fmla="*/ 1 h 311"/>
                <a:gd name="T52" fmla="*/ 1 w 423"/>
                <a:gd name="T53" fmla="*/ 0 h 311"/>
                <a:gd name="T54" fmla="*/ 1 w 423"/>
                <a:gd name="T55" fmla="*/ 0 h 311"/>
                <a:gd name="T56" fmla="*/ 1 w 423"/>
                <a:gd name="T57" fmla="*/ 0 h 3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23"/>
                <a:gd name="T88" fmla="*/ 0 h 311"/>
                <a:gd name="T89" fmla="*/ 423 w 423"/>
                <a:gd name="T90" fmla="*/ 311 h 3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23" h="311">
                  <a:moveTo>
                    <a:pt x="141" y="0"/>
                  </a:moveTo>
                  <a:lnTo>
                    <a:pt x="218" y="10"/>
                  </a:lnTo>
                  <a:lnTo>
                    <a:pt x="218" y="24"/>
                  </a:lnTo>
                  <a:lnTo>
                    <a:pt x="153" y="133"/>
                  </a:lnTo>
                  <a:lnTo>
                    <a:pt x="131" y="193"/>
                  </a:lnTo>
                  <a:lnTo>
                    <a:pt x="214" y="179"/>
                  </a:lnTo>
                  <a:lnTo>
                    <a:pt x="270" y="146"/>
                  </a:lnTo>
                  <a:lnTo>
                    <a:pt x="292" y="77"/>
                  </a:lnTo>
                  <a:lnTo>
                    <a:pt x="328" y="28"/>
                  </a:lnTo>
                  <a:lnTo>
                    <a:pt x="323" y="70"/>
                  </a:lnTo>
                  <a:lnTo>
                    <a:pt x="358" y="43"/>
                  </a:lnTo>
                  <a:lnTo>
                    <a:pt x="415" y="35"/>
                  </a:lnTo>
                  <a:lnTo>
                    <a:pt x="423" y="46"/>
                  </a:lnTo>
                  <a:lnTo>
                    <a:pt x="359" y="71"/>
                  </a:lnTo>
                  <a:lnTo>
                    <a:pt x="292" y="166"/>
                  </a:lnTo>
                  <a:lnTo>
                    <a:pt x="291" y="275"/>
                  </a:lnTo>
                  <a:lnTo>
                    <a:pt x="323" y="199"/>
                  </a:lnTo>
                  <a:lnTo>
                    <a:pt x="394" y="152"/>
                  </a:lnTo>
                  <a:lnTo>
                    <a:pt x="330" y="212"/>
                  </a:lnTo>
                  <a:lnTo>
                    <a:pt x="319" y="290"/>
                  </a:lnTo>
                  <a:lnTo>
                    <a:pt x="264" y="296"/>
                  </a:lnTo>
                  <a:lnTo>
                    <a:pt x="120" y="303"/>
                  </a:lnTo>
                  <a:lnTo>
                    <a:pt x="0" y="311"/>
                  </a:lnTo>
                  <a:lnTo>
                    <a:pt x="85" y="299"/>
                  </a:lnTo>
                  <a:lnTo>
                    <a:pt x="131" y="161"/>
                  </a:lnTo>
                  <a:lnTo>
                    <a:pt x="156" y="104"/>
                  </a:lnTo>
                  <a:lnTo>
                    <a:pt x="204" y="24"/>
                  </a:lnTo>
                  <a:lnTo>
                    <a:pt x="141" y="0"/>
                  </a:lnTo>
                  <a:close/>
                </a:path>
              </a:pathLst>
            </a:custGeom>
            <a:solidFill>
              <a:srgbClr val="000000"/>
            </a:solidFill>
            <a:ln w="9525">
              <a:noFill/>
              <a:round/>
              <a:headEnd/>
              <a:tailEnd/>
            </a:ln>
          </p:spPr>
          <p:txBody>
            <a:bodyPr/>
            <a:lstStyle/>
            <a:p>
              <a:endParaRPr lang="fr-FR"/>
            </a:p>
          </p:txBody>
        </p:sp>
        <p:sp>
          <p:nvSpPr>
            <p:cNvPr id="480802" name="Freeform 232"/>
            <p:cNvSpPr>
              <a:spLocks/>
            </p:cNvSpPr>
            <p:nvPr/>
          </p:nvSpPr>
          <p:spPr bwMode="auto">
            <a:xfrm>
              <a:off x="740" y="1376"/>
              <a:ext cx="18" cy="12"/>
            </a:xfrm>
            <a:custGeom>
              <a:avLst/>
              <a:gdLst>
                <a:gd name="T0" fmla="*/ 0 w 110"/>
                <a:gd name="T1" fmla="*/ 0 h 77"/>
                <a:gd name="T2" fmla="*/ 0 w 110"/>
                <a:gd name="T3" fmla="*/ 0 h 77"/>
                <a:gd name="T4" fmla="*/ 0 w 110"/>
                <a:gd name="T5" fmla="*/ 0 h 77"/>
                <a:gd name="T6" fmla="*/ 0 w 110"/>
                <a:gd name="T7" fmla="*/ 0 h 77"/>
                <a:gd name="T8" fmla="*/ 0 w 110"/>
                <a:gd name="T9" fmla="*/ 0 h 77"/>
                <a:gd name="T10" fmla="*/ 0 w 110"/>
                <a:gd name="T11" fmla="*/ 0 h 77"/>
                <a:gd name="T12" fmla="*/ 0 60000 65536"/>
                <a:gd name="T13" fmla="*/ 0 60000 65536"/>
                <a:gd name="T14" fmla="*/ 0 60000 65536"/>
                <a:gd name="T15" fmla="*/ 0 60000 65536"/>
                <a:gd name="T16" fmla="*/ 0 60000 65536"/>
                <a:gd name="T17" fmla="*/ 0 60000 65536"/>
                <a:gd name="T18" fmla="*/ 0 w 110"/>
                <a:gd name="T19" fmla="*/ 0 h 77"/>
                <a:gd name="T20" fmla="*/ 110 w 110"/>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110" h="77">
                  <a:moveTo>
                    <a:pt x="0" y="77"/>
                  </a:moveTo>
                  <a:lnTo>
                    <a:pt x="110" y="0"/>
                  </a:lnTo>
                  <a:lnTo>
                    <a:pt x="61" y="3"/>
                  </a:lnTo>
                  <a:lnTo>
                    <a:pt x="35" y="24"/>
                  </a:lnTo>
                  <a:lnTo>
                    <a:pt x="0" y="77"/>
                  </a:lnTo>
                  <a:close/>
                </a:path>
              </a:pathLst>
            </a:custGeom>
            <a:solidFill>
              <a:srgbClr val="000000"/>
            </a:solidFill>
            <a:ln w="9525">
              <a:noFill/>
              <a:round/>
              <a:headEnd/>
              <a:tailEnd/>
            </a:ln>
          </p:spPr>
          <p:txBody>
            <a:bodyPr/>
            <a:lstStyle/>
            <a:p>
              <a:endParaRPr lang="fr-FR"/>
            </a:p>
          </p:txBody>
        </p:sp>
        <p:sp>
          <p:nvSpPr>
            <p:cNvPr id="480803" name="Freeform 233"/>
            <p:cNvSpPr>
              <a:spLocks/>
            </p:cNvSpPr>
            <p:nvPr/>
          </p:nvSpPr>
          <p:spPr bwMode="auto">
            <a:xfrm>
              <a:off x="757" y="1359"/>
              <a:ext cx="15" cy="28"/>
            </a:xfrm>
            <a:custGeom>
              <a:avLst/>
              <a:gdLst>
                <a:gd name="T0" fmla="*/ 0 w 90"/>
                <a:gd name="T1" fmla="*/ 0 h 167"/>
                <a:gd name="T2" fmla="*/ 0 w 90"/>
                <a:gd name="T3" fmla="*/ 0 h 167"/>
                <a:gd name="T4" fmla="*/ 0 w 90"/>
                <a:gd name="T5" fmla="*/ 1 h 167"/>
                <a:gd name="T6" fmla="*/ 0 w 90"/>
                <a:gd name="T7" fmla="*/ 1 h 167"/>
                <a:gd name="T8" fmla="*/ 0 w 90"/>
                <a:gd name="T9" fmla="*/ 1 h 167"/>
                <a:gd name="T10" fmla="*/ 0 w 90"/>
                <a:gd name="T11" fmla="*/ 1 h 167"/>
                <a:gd name="T12" fmla="*/ 0 w 90"/>
                <a:gd name="T13" fmla="*/ 1 h 167"/>
                <a:gd name="T14" fmla="*/ 0 w 90"/>
                <a:gd name="T15" fmla="*/ 0 h 167"/>
                <a:gd name="T16" fmla="*/ 0 w 90"/>
                <a:gd name="T17" fmla="*/ 0 h 167"/>
                <a:gd name="T18" fmla="*/ 0 w 90"/>
                <a:gd name="T19" fmla="*/ 0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67"/>
                <a:gd name="T32" fmla="*/ 90 w 90"/>
                <a:gd name="T33" fmla="*/ 167 h 1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67">
                  <a:moveTo>
                    <a:pt x="6" y="0"/>
                  </a:moveTo>
                  <a:lnTo>
                    <a:pt x="41" y="42"/>
                  </a:lnTo>
                  <a:lnTo>
                    <a:pt x="68" y="106"/>
                  </a:lnTo>
                  <a:lnTo>
                    <a:pt x="90" y="167"/>
                  </a:lnTo>
                  <a:lnTo>
                    <a:pt x="31" y="151"/>
                  </a:lnTo>
                  <a:lnTo>
                    <a:pt x="0" y="145"/>
                  </a:lnTo>
                  <a:lnTo>
                    <a:pt x="46" y="117"/>
                  </a:lnTo>
                  <a:lnTo>
                    <a:pt x="27" y="41"/>
                  </a:lnTo>
                  <a:lnTo>
                    <a:pt x="6" y="0"/>
                  </a:lnTo>
                  <a:close/>
                </a:path>
              </a:pathLst>
            </a:custGeom>
            <a:solidFill>
              <a:srgbClr val="000000"/>
            </a:solidFill>
            <a:ln w="9525">
              <a:noFill/>
              <a:round/>
              <a:headEnd/>
              <a:tailEnd/>
            </a:ln>
          </p:spPr>
          <p:txBody>
            <a:bodyPr/>
            <a:lstStyle/>
            <a:p>
              <a:endParaRPr lang="fr-FR"/>
            </a:p>
          </p:txBody>
        </p:sp>
        <p:sp>
          <p:nvSpPr>
            <p:cNvPr id="480804" name="Freeform 234"/>
            <p:cNvSpPr>
              <a:spLocks/>
            </p:cNvSpPr>
            <p:nvPr/>
          </p:nvSpPr>
          <p:spPr bwMode="auto">
            <a:xfrm>
              <a:off x="736" y="1325"/>
              <a:ext cx="44" cy="43"/>
            </a:xfrm>
            <a:custGeom>
              <a:avLst/>
              <a:gdLst>
                <a:gd name="T0" fmla="*/ 1 w 264"/>
                <a:gd name="T1" fmla="*/ 0 h 259"/>
                <a:gd name="T2" fmla="*/ 1 w 264"/>
                <a:gd name="T3" fmla="*/ 0 h 259"/>
                <a:gd name="T4" fmla="*/ 0 w 264"/>
                <a:gd name="T5" fmla="*/ 0 h 259"/>
                <a:gd name="T6" fmla="*/ 0 w 264"/>
                <a:gd name="T7" fmla="*/ 1 h 259"/>
                <a:gd name="T8" fmla="*/ 0 w 264"/>
                <a:gd name="T9" fmla="*/ 1 h 259"/>
                <a:gd name="T10" fmla="*/ 0 w 264"/>
                <a:gd name="T11" fmla="*/ 0 h 259"/>
                <a:gd name="T12" fmla="*/ 1 w 264"/>
                <a:gd name="T13" fmla="*/ 0 h 259"/>
                <a:gd name="T14" fmla="*/ 1 w 264"/>
                <a:gd name="T15" fmla="*/ 0 h 259"/>
                <a:gd name="T16" fmla="*/ 1 w 264"/>
                <a:gd name="T17" fmla="*/ 1 h 259"/>
                <a:gd name="T18" fmla="*/ 1 w 264"/>
                <a:gd name="T19" fmla="*/ 1 h 259"/>
                <a:gd name="T20" fmla="*/ 1 w 264"/>
                <a:gd name="T21" fmla="*/ 0 h 259"/>
                <a:gd name="T22" fmla="*/ 1 w 264"/>
                <a:gd name="T23" fmla="*/ 0 h 259"/>
                <a:gd name="T24" fmla="*/ 1 w 264"/>
                <a:gd name="T25" fmla="*/ 0 h 259"/>
                <a:gd name="T26" fmla="*/ 1 w 264"/>
                <a:gd name="T27" fmla="*/ 0 h 259"/>
                <a:gd name="T28" fmla="*/ 1 w 264"/>
                <a:gd name="T29" fmla="*/ 1 h 259"/>
                <a:gd name="T30" fmla="*/ 1 w 264"/>
                <a:gd name="T31" fmla="*/ 0 h 259"/>
                <a:gd name="T32" fmla="*/ 1 w 264"/>
                <a:gd name="T33" fmla="*/ 0 h 259"/>
                <a:gd name="T34" fmla="*/ 1 w 264"/>
                <a:gd name="T35" fmla="*/ 0 h 259"/>
                <a:gd name="T36" fmla="*/ 1 w 264"/>
                <a:gd name="T37" fmla="*/ 0 h 2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4"/>
                <a:gd name="T58" fmla="*/ 0 h 259"/>
                <a:gd name="T59" fmla="*/ 264 w 264"/>
                <a:gd name="T60" fmla="*/ 259 h 25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4" h="259">
                  <a:moveTo>
                    <a:pt x="199" y="0"/>
                  </a:moveTo>
                  <a:lnTo>
                    <a:pt x="185" y="45"/>
                  </a:lnTo>
                  <a:lnTo>
                    <a:pt x="90" y="98"/>
                  </a:lnTo>
                  <a:lnTo>
                    <a:pt x="0" y="152"/>
                  </a:lnTo>
                  <a:lnTo>
                    <a:pt x="25" y="152"/>
                  </a:lnTo>
                  <a:lnTo>
                    <a:pt x="98" y="110"/>
                  </a:lnTo>
                  <a:lnTo>
                    <a:pt x="189" y="59"/>
                  </a:lnTo>
                  <a:lnTo>
                    <a:pt x="189" y="112"/>
                  </a:lnTo>
                  <a:lnTo>
                    <a:pt x="157" y="242"/>
                  </a:lnTo>
                  <a:lnTo>
                    <a:pt x="166" y="259"/>
                  </a:lnTo>
                  <a:lnTo>
                    <a:pt x="230" y="110"/>
                  </a:lnTo>
                  <a:lnTo>
                    <a:pt x="250" y="73"/>
                  </a:lnTo>
                  <a:lnTo>
                    <a:pt x="264" y="39"/>
                  </a:lnTo>
                  <a:lnTo>
                    <a:pt x="228" y="61"/>
                  </a:lnTo>
                  <a:lnTo>
                    <a:pt x="205" y="143"/>
                  </a:lnTo>
                  <a:lnTo>
                    <a:pt x="199" y="73"/>
                  </a:lnTo>
                  <a:lnTo>
                    <a:pt x="202" y="25"/>
                  </a:lnTo>
                  <a:lnTo>
                    <a:pt x="199" y="0"/>
                  </a:lnTo>
                  <a:close/>
                </a:path>
              </a:pathLst>
            </a:custGeom>
            <a:solidFill>
              <a:srgbClr val="000000"/>
            </a:solidFill>
            <a:ln w="9525">
              <a:noFill/>
              <a:round/>
              <a:headEnd/>
              <a:tailEnd/>
            </a:ln>
          </p:spPr>
          <p:txBody>
            <a:bodyPr/>
            <a:lstStyle/>
            <a:p>
              <a:endParaRPr lang="fr-FR"/>
            </a:p>
          </p:txBody>
        </p:sp>
        <p:sp>
          <p:nvSpPr>
            <p:cNvPr id="480805" name="Freeform 235"/>
            <p:cNvSpPr>
              <a:spLocks/>
            </p:cNvSpPr>
            <p:nvPr/>
          </p:nvSpPr>
          <p:spPr bwMode="auto">
            <a:xfrm>
              <a:off x="635" y="1312"/>
              <a:ext cx="227" cy="145"/>
            </a:xfrm>
            <a:custGeom>
              <a:avLst/>
              <a:gdLst>
                <a:gd name="T0" fmla="*/ 4 w 1360"/>
                <a:gd name="T1" fmla="*/ 1 h 864"/>
                <a:gd name="T2" fmla="*/ 4 w 1360"/>
                <a:gd name="T3" fmla="*/ 1 h 864"/>
                <a:gd name="T4" fmla="*/ 5 w 1360"/>
                <a:gd name="T5" fmla="*/ 1 h 864"/>
                <a:gd name="T6" fmla="*/ 5 w 1360"/>
                <a:gd name="T7" fmla="*/ 0 h 864"/>
                <a:gd name="T8" fmla="*/ 5 w 1360"/>
                <a:gd name="T9" fmla="*/ 0 h 864"/>
                <a:gd name="T10" fmla="*/ 5 w 1360"/>
                <a:gd name="T11" fmla="*/ 1 h 864"/>
                <a:gd name="T12" fmla="*/ 4 w 1360"/>
                <a:gd name="T13" fmla="*/ 2 h 864"/>
                <a:gd name="T14" fmla="*/ 4 w 1360"/>
                <a:gd name="T15" fmla="*/ 2 h 864"/>
                <a:gd name="T16" fmla="*/ 5 w 1360"/>
                <a:gd name="T17" fmla="*/ 2 h 864"/>
                <a:gd name="T18" fmla="*/ 4 w 1360"/>
                <a:gd name="T19" fmla="*/ 2 h 864"/>
                <a:gd name="T20" fmla="*/ 5 w 1360"/>
                <a:gd name="T21" fmla="*/ 2 h 864"/>
                <a:gd name="T22" fmla="*/ 5 w 1360"/>
                <a:gd name="T23" fmla="*/ 1 h 864"/>
                <a:gd name="T24" fmla="*/ 6 w 1360"/>
                <a:gd name="T25" fmla="*/ 1 h 864"/>
                <a:gd name="T26" fmla="*/ 6 w 1360"/>
                <a:gd name="T27" fmla="*/ 1 h 864"/>
                <a:gd name="T28" fmla="*/ 6 w 1360"/>
                <a:gd name="T29" fmla="*/ 2 h 864"/>
                <a:gd name="T30" fmla="*/ 6 w 1360"/>
                <a:gd name="T31" fmla="*/ 4 h 864"/>
                <a:gd name="T32" fmla="*/ 0 w 1360"/>
                <a:gd name="T33" fmla="*/ 4 h 864"/>
                <a:gd name="T34" fmla="*/ 1 w 1360"/>
                <a:gd name="T35" fmla="*/ 4 h 864"/>
                <a:gd name="T36" fmla="*/ 0 w 1360"/>
                <a:gd name="T37" fmla="*/ 4 h 864"/>
                <a:gd name="T38" fmla="*/ 1 w 1360"/>
                <a:gd name="T39" fmla="*/ 4 h 864"/>
                <a:gd name="T40" fmla="*/ 1 w 1360"/>
                <a:gd name="T41" fmla="*/ 4 h 864"/>
                <a:gd name="T42" fmla="*/ 1 w 1360"/>
                <a:gd name="T43" fmla="*/ 4 h 864"/>
                <a:gd name="T44" fmla="*/ 1 w 1360"/>
                <a:gd name="T45" fmla="*/ 4 h 864"/>
                <a:gd name="T46" fmla="*/ 1 w 1360"/>
                <a:gd name="T47" fmla="*/ 4 h 864"/>
                <a:gd name="T48" fmla="*/ 1 w 1360"/>
                <a:gd name="T49" fmla="*/ 4 h 864"/>
                <a:gd name="T50" fmla="*/ 2 w 1360"/>
                <a:gd name="T51" fmla="*/ 4 h 864"/>
                <a:gd name="T52" fmla="*/ 1 w 1360"/>
                <a:gd name="T53" fmla="*/ 4 h 864"/>
                <a:gd name="T54" fmla="*/ 1 w 1360"/>
                <a:gd name="T55" fmla="*/ 4 h 864"/>
                <a:gd name="T56" fmla="*/ 1 w 1360"/>
                <a:gd name="T57" fmla="*/ 3 h 864"/>
                <a:gd name="T58" fmla="*/ 1 w 1360"/>
                <a:gd name="T59" fmla="*/ 3 h 864"/>
                <a:gd name="T60" fmla="*/ 1 w 1360"/>
                <a:gd name="T61" fmla="*/ 3 h 864"/>
                <a:gd name="T62" fmla="*/ 1 w 1360"/>
                <a:gd name="T63" fmla="*/ 3 h 864"/>
                <a:gd name="T64" fmla="*/ 1 w 1360"/>
                <a:gd name="T65" fmla="*/ 3 h 864"/>
                <a:gd name="T66" fmla="*/ 1 w 1360"/>
                <a:gd name="T67" fmla="*/ 3 h 864"/>
                <a:gd name="T68" fmla="*/ 1 w 1360"/>
                <a:gd name="T69" fmla="*/ 3 h 864"/>
                <a:gd name="T70" fmla="*/ 1 w 1360"/>
                <a:gd name="T71" fmla="*/ 4 h 864"/>
                <a:gd name="T72" fmla="*/ 2 w 1360"/>
                <a:gd name="T73" fmla="*/ 4 h 864"/>
                <a:gd name="T74" fmla="*/ 4 w 1360"/>
                <a:gd name="T75" fmla="*/ 4 h 864"/>
                <a:gd name="T76" fmla="*/ 4 w 1360"/>
                <a:gd name="T77" fmla="*/ 3 h 864"/>
                <a:gd name="T78" fmla="*/ 4 w 1360"/>
                <a:gd name="T79" fmla="*/ 3 h 864"/>
                <a:gd name="T80" fmla="*/ 4 w 1360"/>
                <a:gd name="T81" fmla="*/ 3 h 864"/>
                <a:gd name="T82" fmla="*/ 4 w 1360"/>
                <a:gd name="T83" fmla="*/ 2 h 864"/>
                <a:gd name="T84" fmla="*/ 4 w 1360"/>
                <a:gd name="T85" fmla="*/ 2 h 864"/>
                <a:gd name="T86" fmla="*/ 5 w 1360"/>
                <a:gd name="T87" fmla="*/ 1 h 864"/>
                <a:gd name="T88" fmla="*/ 4 w 1360"/>
                <a:gd name="T89" fmla="*/ 1 h 864"/>
                <a:gd name="T90" fmla="*/ 4 w 1360"/>
                <a:gd name="T91" fmla="*/ 1 h 86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60"/>
                <a:gd name="T139" fmla="*/ 0 h 864"/>
                <a:gd name="T140" fmla="*/ 1360 w 1360"/>
                <a:gd name="T141" fmla="*/ 864 h 86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60" h="864">
                  <a:moveTo>
                    <a:pt x="909" y="116"/>
                  </a:moveTo>
                  <a:lnTo>
                    <a:pt x="940" y="144"/>
                  </a:lnTo>
                  <a:lnTo>
                    <a:pt x="974" y="173"/>
                  </a:lnTo>
                  <a:lnTo>
                    <a:pt x="1075" y="0"/>
                  </a:lnTo>
                  <a:lnTo>
                    <a:pt x="1064" y="43"/>
                  </a:lnTo>
                  <a:lnTo>
                    <a:pt x="962" y="234"/>
                  </a:lnTo>
                  <a:lnTo>
                    <a:pt x="858" y="453"/>
                  </a:lnTo>
                  <a:lnTo>
                    <a:pt x="948" y="435"/>
                  </a:lnTo>
                  <a:lnTo>
                    <a:pt x="1002" y="396"/>
                  </a:lnTo>
                  <a:lnTo>
                    <a:pt x="935" y="502"/>
                  </a:lnTo>
                  <a:lnTo>
                    <a:pt x="960" y="498"/>
                  </a:lnTo>
                  <a:lnTo>
                    <a:pt x="1151" y="220"/>
                  </a:lnTo>
                  <a:lnTo>
                    <a:pt x="1289" y="142"/>
                  </a:lnTo>
                  <a:lnTo>
                    <a:pt x="1360" y="130"/>
                  </a:lnTo>
                  <a:lnTo>
                    <a:pt x="1253" y="398"/>
                  </a:lnTo>
                  <a:lnTo>
                    <a:pt x="1177" y="864"/>
                  </a:lnTo>
                  <a:lnTo>
                    <a:pt x="0" y="864"/>
                  </a:lnTo>
                  <a:lnTo>
                    <a:pt x="114" y="791"/>
                  </a:lnTo>
                  <a:lnTo>
                    <a:pt x="83" y="839"/>
                  </a:lnTo>
                  <a:lnTo>
                    <a:pt x="128" y="819"/>
                  </a:lnTo>
                  <a:lnTo>
                    <a:pt x="199" y="779"/>
                  </a:lnTo>
                  <a:lnTo>
                    <a:pt x="191" y="811"/>
                  </a:lnTo>
                  <a:lnTo>
                    <a:pt x="236" y="779"/>
                  </a:lnTo>
                  <a:lnTo>
                    <a:pt x="222" y="830"/>
                  </a:lnTo>
                  <a:lnTo>
                    <a:pt x="272" y="821"/>
                  </a:lnTo>
                  <a:lnTo>
                    <a:pt x="320" y="791"/>
                  </a:lnTo>
                  <a:lnTo>
                    <a:pt x="233" y="752"/>
                  </a:lnTo>
                  <a:lnTo>
                    <a:pt x="120" y="752"/>
                  </a:lnTo>
                  <a:lnTo>
                    <a:pt x="191" y="709"/>
                  </a:lnTo>
                  <a:lnTo>
                    <a:pt x="219" y="697"/>
                  </a:lnTo>
                  <a:lnTo>
                    <a:pt x="207" y="628"/>
                  </a:lnTo>
                  <a:lnTo>
                    <a:pt x="233" y="664"/>
                  </a:lnTo>
                  <a:lnTo>
                    <a:pt x="248" y="729"/>
                  </a:lnTo>
                  <a:lnTo>
                    <a:pt x="272" y="729"/>
                  </a:lnTo>
                  <a:lnTo>
                    <a:pt x="292" y="667"/>
                  </a:lnTo>
                  <a:lnTo>
                    <a:pt x="292" y="740"/>
                  </a:lnTo>
                  <a:lnTo>
                    <a:pt x="411" y="762"/>
                  </a:lnTo>
                  <a:lnTo>
                    <a:pt x="787" y="777"/>
                  </a:lnTo>
                  <a:lnTo>
                    <a:pt x="866" y="712"/>
                  </a:lnTo>
                  <a:lnTo>
                    <a:pt x="878" y="681"/>
                  </a:lnTo>
                  <a:lnTo>
                    <a:pt x="875" y="608"/>
                  </a:lnTo>
                  <a:lnTo>
                    <a:pt x="844" y="498"/>
                  </a:lnTo>
                  <a:lnTo>
                    <a:pt x="827" y="466"/>
                  </a:lnTo>
                  <a:lnTo>
                    <a:pt x="962" y="189"/>
                  </a:lnTo>
                  <a:lnTo>
                    <a:pt x="909" y="116"/>
                  </a:lnTo>
                  <a:close/>
                </a:path>
              </a:pathLst>
            </a:custGeom>
            <a:solidFill>
              <a:srgbClr val="000000"/>
            </a:solidFill>
            <a:ln w="9525">
              <a:noFill/>
              <a:round/>
              <a:headEnd/>
              <a:tailEnd/>
            </a:ln>
          </p:spPr>
          <p:txBody>
            <a:bodyPr/>
            <a:lstStyle/>
            <a:p>
              <a:endParaRPr lang="fr-FR"/>
            </a:p>
          </p:txBody>
        </p:sp>
        <p:sp>
          <p:nvSpPr>
            <p:cNvPr id="480806" name="Freeform 236"/>
            <p:cNvSpPr>
              <a:spLocks/>
            </p:cNvSpPr>
            <p:nvPr/>
          </p:nvSpPr>
          <p:spPr bwMode="auto">
            <a:xfrm>
              <a:off x="818" y="1313"/>
              <a:ext cx="48" cy="22"/>
            </a:xfrm>
            <a:custGeom>
              <a:avLst/>
              <a:gdLst>
                <a:gd name="T0" fmla="*/ 0 w 287"/>
                <a:gd name="T1" fmla="*/ 0 h 128"/>
                <a:gd name="T2" fmla="*/ 0 w 287"/>
                <a:gd name="T3" fmla="*/ 0 h 128"/>
                <a:gd name="T4" fmla="*/ 1 w 287"/>
                <a:gd name="T5" fmla="*/ 1 h 128"/>
                <a:gd name="T6" fmla="*/ 1 w 287"/>
                <a:gd name="T7" fmla="*/ 1 h 128"/>
                <a:gd name="T8" fmla="*/ 0 w 287"/>
                <a:gd name="T9" fmla="*/ 0 h 128"/>
                <a:gd name="T10" fmla="*/ 0 w 287"/>
                <a:gd name="T11" fmla="*/ 1 h 128"/>
                <a:gd name="T12" fmla="*/ 0 w 287"/>
                <a:gd name="T13" fmla="*/ 0 h 128"/>
                <a:gd name="T14" fmla="*/ 0 w 287"/>
                <a:gd name="T15" fmla="*/ 0 h 128"/>
                <a:gd name="T16" fmla="*/ 0 w 287"/>
                <a:gd name="T17" fmla="*/ 0 h 128"/>
                <a:gd name="T18" fmla="*/ 0 w 287"/>
                <a:gd name="T19" fmla="*/ 0 h 1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7"/>
                <a:gd name="T31" fmla="*/ 0 h 128"/>
                <a:gd name="T32" fmla="*/ 287 w 287"/>
                <a:gd name="T33" fmla="*/ 128 h 1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7" h="128">
                  <a:moveTo>
                    <a:pt x="0" y="0"/>
                  </a:moveTo>
                  <a:lnTo>
                    <a:pt x="45" y="39"/>
                  </a:lnTo>
                  <a:lnTo>
                    <a:pt x="287" y="85"/>
                  </a:lnTo>
                  <a:lnTo>
                    <a:pt x="279" y="102"/>
                  </a:lnTo>
                  <a:lnTo>
                    <a:pt x="45" y="67"/>
                  </a:lnTo>
                  <a:lnTo>
                    <a:pt x="22" y="128"/>
                  </a:lnTo>
                  <a:lnTo>
                    <a:pt x="28" y="57"/>
                  </a:lnTo>
                  <a:lnTo>
                    <a:pt x="14" y="28"/>
                  </a:lnTo>
                  <a:lnTo>
                    <a:pt x="0" y="0"/>
                  </a:lnTo>
                  <a:close/>
                </a:path>
              </a:pathLst>
            </a:custGeom>
            <a:solidFill>
              <a:srgbClr val="000000"/>
            </a:solidFill>
            <a:ln w="9525">
              <a:noFill/>
              <a:round/>
              <a:headEnd/>
              <a:tailEnd/>
            </a:ln>
          </p:spPr>
          <p:txBody>
            <a:bodyPr/>
            <a:lstStyle/>
            <a:p>
              <a:endParaRPr lang="fr-FR"/>
            </a:p>
          </p:txBody>
        </p:sp>
        <p:sp>
          <p:nvSpPr>
            <p:cNvPr id="480807" name="Freeform 237"/>
            <p:cNvSpPr>
              <a:spLocks/>
            </p:cNvSpPr>
            <p:nvPr/>
          </p:nvSpPr>
          <p:spPr bwMode="auto">
            <a:xfrm>
              <a:off x="769" y="1333"/>
              <a:ext cx="21" cy="58"/>
            </a:xfrm>
            <a:custGeom>
              <a:avLst/>
              <a:gdLst>
                <a:gd name="T0" fmla="*/ 1 w 124"/>
                <a:gd name="T1" fmla="*/ 0 h 347"/>
                <a:gd name="T2" fmla="*/ 0 w 124"/>
                <a:gd name="T3" fmla="*/ 0 h 347"/>
                <a:gd name="T4" fmla="*/ 0 w 124"/>
                <a:gd name="T5" fmla="*/ 1 h 347"/>
                <a:gd name="T6" fmla="*/ 0 w 124"/>
                <a:gd name="T7" fmla="*/ 1 h 347"/>
                <a:gd name="T8" fmla="*/ 0 w 124"/>
                <a:gd name="T9" fmla="*/ 2 h 347"/>
                <a:gd name="T10" fmla="*/ 0 w 124"/>
                <a:gd name="T11" fmla="*/ 1 h 347"/>
                <a:gd name="T12" fmla="*/ 0 w 124"/>
                <a:gd name="T13" fmla="*/ 1 h 347"/>
                <a:gd name="T14" fmla="*/ 0 w 124"/>
                <a:gd name="T15" fmla="*/ 1 h 347"/>
                <a:gd name="T16" fmla="*/ 1 w 124"/>
                <a:gd name="T17" fmla="*/ 1 h 347"/>
                <a:gd name="T18" fmla="*/ 1 w 124"/>
                <a:gd name="T19" fmla="*/ 1 h 347"/>
                <a:gd name="T20" fmla="*/ 0 w 124"/>
                <a:gd name="T21" fmla="*/ 1 h 347"/>
                <a:gd name="T22" fmla="*/ 0 w 124"/>
                <a:gd name="T23" fmla="*/ 0 h 347"/>
                <a:gd name="T24" fmla="*/ 1 w 124"/>
                <a:gd name="T25" fmla="*/ 0 h 347"/>
                <a:gd name="T26" fmla="*/ 1 w 124"/>
                <a:gd name="T27" fmla="*/ 0 h 347"/>
                <a:gd name="T28" fmla="*/ 1 w 124"/>
                <a:gd name="T29" fmla="*/ 0 h 3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347"/>
                <a:gd name="T47" fmla="*/ 124 w 124"/>
                <a:gd name="T48" fmla="*/ 347 h 3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347">
                  <a:moveTo>
                    <a:pt x="98" y="0"/>
                  </a:moveTo>
                  <a:lnTo>
                    <a:pt x="59" y="53"/>
                  </a:lnTo>
                  <a:lnTo>
                    <a:pt x="45" y="169"/>
                  </a:lnTo>
                  <a:lnTo>
                    <a:pt x="0" y="291"/>
                  </a:lnTo>
                  <a:lnTo>
                    <a:pt x="28" y="347"/>
                  </a:lnTo>
                  <a:lnTo>
                    <a:pt x="31" y="254"/>
                  </a:lnTo>
                  <a:lnTo>
                    <a:pt x="65" y="138"/>
                  </a:lnTo>
                  <a:lnTo>
                    <a:pt x="73" y="107"/>
                  </a:lnTo>
                  <a:lnTo>
                    <a:pt x="106" y="195"/>
                  </a:lnTo>
                  <a:lnTo>
                    <a:pt x="115" y="169"/>
                  </a:lnTo>
                  <a:lnTo>
                    <a:pt x="81" y="87"/>
                  </a:lnTo>
                  <a:lnTo>
                    <a:pt x="81" y="65"/>
                  </a:lnTo>
                  <a:lnTo>
                    <a:pt x="124" y="22"/>
                  </a:lnTo>
                  <a:lnTo>
                    <a:pt x="98" y="0"/>
                  </a:lnTo>
                  <a:close/>
                </a:path>
              </a:pathLst>
            </a:custGeom>
            <a:solidFill>
              <a:srgbClr val="000000"/>
            </a:solidFill>
            <a:ln w="9525">
              <a:noFill/>
              <a:round/>
              <a:headEnd/>
              <a:tailEnd/>
            </a:ln>
          </p:spPr>
          <p:txBody>
            <a:bodyPr/>
            <a:lstStyle/>
            <a:p>
              <a:endParaRPr lang="fr-FR"/>
            </a:p>
          </p:txBody>
        </p:sp>
        <p:sp>
          <p:nvSpPr>
            <p:cNvPr id="480808" name="Freeform 238"/>
            <p:cNvSpPr>
              <a:spLocks/>
            </p:cNvSpPr>
            <p:nvPr/>
          </p:nvSpPr>
          <p:spPr bwMode="auto">
            <a:xfrm>
              <a:off x="776" y="1334"/>
              <a:ext cx="4" cy="12"/>
            </a:xfrm>
            <a:custGeom>
              <a:avLst/>
              <a:gdLst>
                <a:gd name="T0" fmla="*/ 0 w 24"/>
                <a:gd name="T1" fmla="*/ 0 h 73"/>
                <a:gd name="T2" fmla="*/ 0 w 24"/>
                <a:gd name="T3" fmla="*/ 0 h 73"/>
                <a:gd name="T4" fmla="*/ 0 w 24"/>
                <a:gd name="T5" fmla="*/ 0 h 73"/>
                <a:gd name="T6" fmla="*/ 0 w 24"/>
                <a:gd name="T7" fmla="*/ 0 h 73"/>
                <a:gd name="T8" fmla="*/ 0 w 24"/>
                <a:gd name="T9" fmla="*/ 0 h 73"/>
                <a:gd name="T10" fmla="*/ 0 60000 65536"/>
                <a:gd name="T11" fmla="*/ 0 60000 65536"/>
                <a:gd name="T12" fmla="*/ 0 60000 65536"/>
                <a:gd name="T13" fmla="*/ 0 60000 65536"/>
                <a:gd name="T14" fmla="*/ 0 60000 65536"/>
                <a:gd name="T15" fmla="*/ 0 w 24"/>
                <a:gd name="T16" fmla="*/ 0 h 73"/>
                <a:gd name="T17" fmla="*/ 24 w 24"/>
                <a:gd name="T18" fmla="*/ 73 h 73"/>
              </a:gdLst>
              <a:ahLst/>
              <a:cxnLst>
                <a:cxn ang="T10">
                  <a:pos x="T0" y="T1"/>
                </a:cxn>
                <a:cxn ang="T11">
                  <a:pos x="T2" y="T3"/>
                </a:cxn>
                <a:cxn ang="T12">
                  <a:pos x="T4" y="T5"/>
                </a:cxn>
                <a:cxn ang="T13">
                  <a:pos x="T6" y="T7"/>
                </a:cxn>
                <a:cxn ang="T14">
                  <a:pos x="T8" y="T9"/>
                </a:cxn>
              </a:cxnLst>
              <a:rect l="T15" t="T16" r="T17" b="T18"/>
              <a:pathLst>
                <a:path w="24" h="73">
                  <a:moveTo>
                    <a:pt x="0" y="14"/>
                  </a:moveTo>
                  <a:lnTo>
                    <a:pt x="24" y="73"/>
                  </a:lnTo>
                  <a:lnTo>
                    <a:pt x="14" y="0"/>
                  </a:lnTo>
                  <a:lnTo>
                    <a:pt x="0" y="14"/>
                  </a:lnTo>
                  <a:close/>
                </a:path>
              </a:pathLst>
            </a:custGeom>
            <a:solidFill>
              <a:srgbClr val="000000"/>
            </a:solidFill>
            <a:ln w="9525">
              <a:noFill/>
              <a:round/>
              <a:headEnd/>
              <a:tailEnd/>
            </a:ln>
          </p:spPr>
          <p:txBody>
            <a:bodyPr/>
            <a:lstStyle/>
            <a:p>
              <a:endParaRPr lang="fr-FR"/>
            </a:p>
          </p:txBody>
        </p:sp>
        <p:sp>
          <p:nvSpPr>
            <p:cNvPr id="480809" name="Freeform 239"/>
            <p:cNvSpPr>
              <a:spLocks/>
            </p:cNvSpPr>
            <p:nvPr/>
          </p:nvSpPr>
          <p:spPr bwMode="auto">
            <a:xfrm>
              <a:off x="749" y="1403"/>
              <a:ext cx="25" cy="22"/>
            </a:xfrm>
            <a:custGeom>
              <a:avLst/>
              <a:gdLst>
                <a:gd name="T0" fmla="*/ 0 w 149"/>
                <a:gd name="T1" fmla="*/ 0 h 130"/>
                <a:gd name="T2" fmla="*/ 0 w 149"/>
                <a:gd name="T3" fmla="*/ 0 h 130"/>
                <a:gd name="T4" fmla="*/ 1 w 149"/>
                <a:gd name="T5" fmla="*/ 1 h 130"/>
                <a:gd name="T6" fmla="*/ 1 w 149"/>
                <a:gd name="T7" fmla="*/ 1 h 130"/>
                <a:gd name="T8" fmla="*/ 1 w 149"/>
                <a:gd name="T9" fmla="*/ 1 h 130"/>
                <a:gd name="T10" fmla="*/ 1 w 149"/>
                <a:gd name="T11" fmla="*/ 0 h 130"/>
                <a:gd name="T12" fmla="*/ 0 w 149"/>
                <a:gd name="T13" fmla="*/ 0 h 130"/>
                <a:gd name="T14" fmla="*/ 0 w 149"/>
                <a:gd name="T15" fmla="*/ 0 h 130"/>
                <a:gd name="T16" fmla="*/ 0 w 149"/>
                <a:gd name="T17" fmla="*/ 0 h 1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9"/>
                <a:gd name="T28" fmla="*/ 0 h 130"/>
                <a:gd name="T29" fmla="*/ 149 w 149"/>
                <a:gd name="T30" fmla="*/ 130 h 1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9" h="130">
                  <a:moveTo>
                    <a:pt x="0" y="10"/>
                  </a:moveTo>
                  <a:lnTo>
                    <a:pt x="67" y="22"/>
                  </a:lnTo>
                  <a:lnTo>
                    <a:pt x="110" y="101"/>
                  </a:lnTo>
                  <a:lnTo>
                    <a:pt x="149" y="130"/>
                  </a:lnTo>
                  <a:lnTo>
                    <a:pt x="149" y="89"/>
                  </a:lnTo>
                  <a:lnTo>
                    <a:pt x="110" y="22"/>
                  </a:lnTo>
                  <a:lnTo>
                    <a:pt x="64" y="0"/>
                  </a:lnTo>
                  <a:lnTo>
                    <a:pt x="0" y="10"/>
                  </a:lnTo>
                  <a:close/>
                </a:path>
              </a:pathLst>
            </a:custGeom>
            <a:solidFill>
              <a:srgbClr val="000000"/>
            </a:solidFill>
            <a:ln w="9525">
              <a:noFill/>
              <a:round/>
              <a:headEnd/>
              <a:tailEnd/>
            </a:ln>
          </p:spPr>
          <p:txBody>
            <a:bodyPr/>
            <a:lstStyle/>
            <a:p>
              <a:endParaRPr lang="fr-FR"/>
            </a:p>
          </p:txBody>
        </p:sp>
        <p:sp>
          <p:nvSpPr>
            <p:cNvPr id="480810" name="Freeform 240"/>
            <p:cNvSpPr>
              <a:spLocks/>
            </p:cNvSpPr>
            <p:nvPr/>
          </p:nvSpPr>
          <p:spPr bwMode="auto">
            <a:xfrm>
              <a:off x="746" y="1388"/>
              <a:ext cx="24" cy="14"/>
            </a:xfrm>
            <a:custGeom>
              <a:avLst/>
              <a:gdLst>
                <a:gd name="T0" fmla="*/ 0 w 140"/>
                <a:gd name="T1" fmla="*/ 0 h 86"/>
                <a:gd name="T2" fmla="*/ 0 w 140"/>
                <a:gd name="T3" fmla="*/ 0 h 86"/>
                <a:gd name="T4" fmla="*/ 1 w 140"/>
                <a:gd name="T5" fmla="*/ 0 h 86"/>
                <a:gd name="T6" fmla="*/ 1 w 140"/>
                <a:gd name="T7" fmla="*/ 0 h 86"/>
                <a:gd name="T8" fmla="*/ 0 w 140"/>
                <a:gd name="T9" fmla="*/ 0 h 86"/>
                <a:gd name="T10" fmla="*/ 0 w 140"/>
                <a:gd name="T11" fmla="*/ 0 h 86"/>
                <a:gd name="T12" fmla="*/ 0 w 140"/>
                <a:gd name="T13" fmla="*/ 0 h 86"/>
                <a:gd name="T14" fmla="*/ 0 60000 65536"/>
                <a:gd name="T15" fmla="*/ 0 60000 65536"/>
                <a:gd name="T16" fmla="*/ 0 60000 65536"/>
                <a:gd name="T17" fmla="*/ 0 60000 65536"/>
                <a:gd name="T18" fmla="*/ 0 60000 65536"/>
                <a:gd name="T19" fmla="*/ 0 60000 65536"/>
                <a:gd name="T20" fmla="*/ 0 60000 65536"/>
                <a:gd name="T21" fmla="*/ 0 w 140"/>
                <a:gd name="T22" fmla="*/ 0 h 86"/>
                <a:gd name="T23" fmla="*/ 140 w 140"/>
                <a:gd name="T24" fmla="*/ 86 h 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 h="86">
                  <a:moveTo>
                    <a:pt x="0" y="86"/>
                  </a:moveTo>
                  <a:lnTo>
                    <a:pt x="56" y="27"/>
                  </a:lnTo>
                  <a:lnTo>
                    <a:pt x="140" y="4"/>
                  </a:lnTo>
                  <a:lnTo>
                    <a:pt x="95" y="0"/>
                  </a:lnTo>
                  <a:lnTo>
                    <a:pt x="33" y="16"/>
                  </a:lnTo>
                  <a:lnTo>
                    <a:pt x="0" y="86"/>
                  </a:lnTo>
                  <a:close/>
                </a:path>
              </a:pathLst>
            </a:custGeom>
            <a:solidFill>
              <a:srgbClr val="000000"/>
            </a:solidFill>
            <a:ln w="9525">
              <a:noFill/>
              <a:round/>
              <a:headEnd/>
              <a:tailEnd/>
            </a:ln>
          </p:spPr>
          <p:txBody>
            <a:bodyPr/>
            <a:lstStyle/>
            <a:p>
              <a:endParaRPr lang="fr-FR"/>
            </a:p>
          </p:txBody>
        </p:sp>
        <p:sp>
          <p:nvSpPr>
            <p:cNvPr id="480811" name="Freeform 241"/>
            <p:cNvSpPr>
              <a:spLocks/>
            </p:cNvSpPr>
            <p:nvPr/>
          </p:nvSpPr>
          <p:spPr bwMode="auto">
            <a:xfrm>
              <a:off x="707" y="1419"/>
              <a:ext cx="66" cy="19"/>
            </a:xfrm>
            <a:custGeom>
              <a:avLst/>
              <a:gdLst>
                <a:gd name="T0" fmla="*/ 0 w 397"/>
                <a:gd name="T1" fmla="*/ 0 h 116"/>
                <a:gd name="T2" fmla="*/ 1 w 397"/>
                <a:gd name="T3" fmla="*/ 0 h 116"/>
                <a:gd name="T4" fmla="*/ 1 w 397"/>
                <a:gd name="T5" fmla="*/ 0 h 116"/>
                <a:gd name="T6" fmla="*/ 2 w 397"/>
                <a:gd name="T7" fmla="*/ 0 h 116"/>
                <a:gd name="T8" fmla="*/ 2 w 397"/>
                <a:gd name="T9" fmla="*/ 0 h 116"/>
                <a:gd name="T10" fmla="*/ 1 w 397"/>
                <a:gd name="T11" fmla="*/ 0 h 116"/>
                <a:gd name="T12" fmla="*/ 1 w 397"/>
                <a:gd name="T13" fmla="*/ 0 h 116"/>
                <a:gd name="T14" fmla="*/ 0 w 397"/>
                <a:gd name="T15" fmla="*/ 0 h 116"/>
                <a:gd name="T16" fmla="*/ 0 w 397"/>
                <a:gd name="T17" fmla="*/ 0 h 116"/>
                <a:gd name="T18" fmla="*/ 0 w 397"/>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7"/>
                <a:gd name="T31" fmla="*/ 0 h 116"/>
                <a:gd name="T32" fmla="*/ 397 w 397"/>
                <a:gd name="T33" fmla="*/ 116 h 1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7" h="116">
                  <a:moveTo>
                    <a:pt x="0" y="0"/>
                  </a:moveTo>
                  <a:lnTo>
                    <a:pt x="138" y="23"/>
                  </a:lnTo>
                  <a:lnTo>
                    <a:pt x="338" y="82"/>
                  </a:lnTo>
                  <a:lnTo>
                    <a:pt x="397" y="71"/>
                  </a:lnTo>
                  <a:lnTo>
                    <a:pt x="352" y="116"/>
                  </a:lnTo>
                  <a:lnTo>
                    <a:pt x="303" y="116"/>
                  </a:lnTo>
                  <a:lnTo>
                    <a:pt x="155" y="57"/>
                  </a:lnTo>
                  <a:lnTo>
                    <a:pt x="70" y="23"/>
                  </a:lnTo>
                  <a:lnTo>
                    <a:pt x="0" y="0"/>
                  </a:lnTo>
                  <a:close/>
                </a:path>
              </a:pathLst>
            </a:custGeom>
            <a:solidFill>
              <a:srgbClr val="000000"/>
            </a:solidFill>
            <a:ln w="9525">
              <a:noFill/>
              <a:round/>
              <a:headEnd/>
              <a:tailEnd/>
            </a:ln>
          </p:spPr>
          <p:txBody>
            <a:bodyPr/>
            <a:lstStyle/>
            <a:p>
              <a:endParaRPr lang="fr-FR"/>
            </a:p>
          </p:txBody>
        </p:sp>
        <p:sp>
          <p:nvSpPr>
            <p:cNvPr id="480812" name="Freeform 242"/>
            <p:cNvSpPr>
              <a:spLocks/>
            </p:cNvSpPr>
            <p:nvPr/>
          </p:nvSpPr>
          <p:spPr bwMode="auto">
            <a:xfrm>
              <a:off x="599" y="1436"/>
              <a:ext cx="54" cy="21"/>
            </a:xfrm>
            <a:custGeom>
              <a:avLst/>
              <a:gdLst>
                <a:gd name="T0" fmla="*/ 1 w 321"/>
                <a:gd name="T1" fmla="*/ 0 h 122"/>
                <a:gd name="T2" fmla="*/ 1 w 321"/>
                <a:gd name="T3" fmla="*/ 1 h 122"/>
                <a:gd name="T4" fmla="*/ 1 w 321"/>
                <a:gd name="T5" fmla="*/ 1 h 122"/>
                <a:gd name="T6" fmla="*/ 0 w 321"/>
                <a:gd name="T7" fmla="*/ 1 h 122"/>
                <a:gd name="T8" fmla="*/ 0 w 321"/>
                <a:gd name="T9" fmla="*/ 0 h 122"/>
                <a:gd name="T10" fmla="*/ 1 w 321"/>
                <a:gd name="T11" fmla="*/ 0 h 122"/>
                <a:gd name="T12" fmla="*/ 0 w 321"/>
                <a:gd name="T13" fmla="*/ 0 h 122"/>
                <a:gd name="T14" fmla="*/ 1 w 321"/>
                <a:gd name="T15" fmla="*/ 0 h 122"/>
                <a:gd name="T16" fmla="*/ 1 w 321"/>
                <a:gd name="T17" fmla="*/ 0 h 122"/>
                <a:gd name="T18" fmla="*/ 2 w 321"/>
                <a:gd name="T19" fmla="*/ 0 h 122"/>
                <a:gd name="T20" fmla="*/ 1 w 321"/>
                <a:gd name="T21" fmla="*/ 0 h 122"/>
                <a:gd name="T22" fmla="*/ 1 w 321"/>
                <a:gd name="T23" fmla="*/ 0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1"/>
                <a:gd name="T37" fmla="*/ 0 h 122"/>
                <a:gd name="T38" fmla="*/ 321 w 321"/>
                <a:gd name="T39" fmla="*/ 122 h 1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1" h="122">
                  <a:moveTo>
                    <a:pt x="268" y="61"/>
                  </a:moveTo>
                  <a:lnTo>
                    <a:pt x="197" y="102"/>
                  </a:lnTo>
                  <a:lnTo>
                    <a:pt x="138" y="122"/>
                  </a:lnTo>
                  <a:lnTo>
                    <a:pt x="0" y="122"/>
                  </a:lnTo>
                  <a:lnTo>
                    <a:pt x="42" y="61"/>
                  </a:lnTo>
                  <a:lnTo>
                    <a:pt x="95" y="0"/>
                  </a:lnTo>
                  <a:lnTo>
                    <a:pt x="73" y="69"/>
                  </a:lnTo>
                  <a:lnTo>
                    <a:pt x="124" y="32"/>
                  </a:lnTo>
                  <a:lnTo>
                    <a:pt x="205" y="40"/>
                  </a:lnTo>
                  <a:lnTo>
                    <a:pt x="321" y="23"/>
                  </a:lnTo>
                  <a:lnTo>
                    <a:pt x="268" y="61"/>
                  </a:lnTo>
                  <a:close/>
                </a:path>
              </a:pathLst>
            </a:custGeom>
            <a:solidFill>
              <a:srgbClr val="000000"/>
            </a:solidFill>
            <a:ln w="9525">
              <a:noFill/>
              <a:round/>
              <a:headEnd/>
              <a:tailEnd/>
            </a:ln>
          </p:spPr>
          <p:txBody>
            <a:bodyPr/>
            <a:lstStyle/>
            <a:p>
              <a:endParaRPr lang="fr-FR"/>
            </a:p>
          </p:txBody>
        </p:sp>
        <p:sp>
          <p:nvSpPr>
            <p:cNvPr id="480813" name="Freeform 243"/>
            <p:cNvSpPr>
              <a:spLocks/>
            </p:cNvSpPr>
            <p:nvPr/>
          </p:nvSpPr>
          <p:spPr bwMode="auto">
            <a:xfrm>
              <a:off x="598" y="1374"/>
              <a:ext cx="79" cy="66"/>
            </a:xfrm>
            <a:custGeom>
              <a:avLst/>
              <a:gdLst>
                <a:gd name="T0" fmla="*/ 1 w 476"/>
                <a:gd name="T1" fmla="*/ 0 h 392"/>
                <a:gd name="T2" fmla="*/ 1 w 476"/>
                <a:gd name="T3" fmla="*/ 1 h 392"/>
                <a:gd name="T4" fmla="*/ 2 w 476"/>
                <a:gd name="T5" fmla="*/ 1 h 392"/>
                <a:gd name="T6" fmla="*/ 2 w 476"/>
                <a:gd name="T7" fmla="*/ 1 h 392"/>
                <a:gd name="T8" fmla="*/ 1 w 476"/>
                <a:gd name="T9" fmla="*/ 1 h 392"/>
                <a:gd name="T10" fmla="*/ 1 w 476"/>
                <a:gd name="T11" fmla="*/ 1 h 392"/>
                <a:gd name="T12" fmla="*/ 1 w 476"/>
                <a:gd name="T13" fmla="*/ 2 h 392"/>
                <a:gd name="T14" fmla="*/ 1 w 476"/>
                <a:gd name="T15" fmla="*/ 2 h 392"/>
                <a:gd name="T16" fmla="*/ 1 w 476"/>
                <a:gd name="T17" fmla="*/ 2 h 392"/>
                <a:gd name="T18" fmla="*/ 0 w 476"/>
                <a:gd name="T19" fmla="*/ 2 h 392"/>
                <a:gd name="T20" fmla="*/ 0 w 476"/>
                <a:gd name="T21" fmla="*/ 2 h 392"/>
                <a:gd name="T22" fmla="*/ 0 w 476"/>
                <a:gd name="T23" fmla="*/ 2 h 392"/>
                <a:gd name="T24" fmla="*/ 0 w 476"/>
                <a:gd name="T25" fmla="*/ 2 h 392"/>
                <a:gd name="T26" fmla="*/ 0 w 476"/>
                <a:gd name="T27" fmla="*/ 2 h 392"/>
                <a:gd name="T28" fmla="*/ 1 w 476"/>
                <a:gd name="T29" fmla="*/ 2 h 392"/>
                <a:gd name="T30" fmla="*/ 1 w 476"/>
                <a:gd name="T31" fmla="*/ 1 h 392"/>
                <a:gd name="T32" fmla="*/ 1 w 476"/>
                <a:gd name="T33" fmla="*/ 1 h 392"/>
                <a:gd name="T34" fmla="*/ 1 w 476"/>
                <a:gd name="T35" fmla="*/ 1 h 392"/>
                <a:gd name="T36" fmla="*/ 0 w 476"/>
                <a:gd name="T37" fmla="*/ 1 h 392"/>
                <a:gd name="T38" fmla="*/ 0 w 476"/>
                <a:gd name="T39" fmla="*/ 1 h 392"/>
                <a:gd name="T40" fmla="*/ 0 w 476"/>
                <a:gd name="T41" fmla="*/ 1 h 392"/>
                <a:gd name="T42" fmla="*/ 1 w 476"/>
                <a:gd name="T43" fmla="*/ 1 h 392"/>
                <a:gd name="T44" fmla="*/ 0 w 476"/>
                <a:gd name="T45" fmla="*/ 1 h 392"/>
                <a:gd name="T46" fmla="*/ 1 w 476"/>
                <a:gd name="T47" fmla="*/ 1 h 392"/>
                <a:gd name="T48" fmla="*/ 0 w 476"/>
                <a:gd name="T49" fmla="*/ 1 h 392"/>
                <a:gd name="T50" fmla="*/ 0 w 476"/>
                <a:gd name="T51" fmla="*/ 0 h 392"/>
                <a:gd name="T52" fmla="*/ 0 w 476"/>
                <a:gd name="T53" fmla="*/ 0 h 392"/>
                <a:gd name="T54" fmla="*/ 0 w 476"/>
                <a:gd name="T55" fmla="*/ 0 h 392"/>
                <a:gd name="T56" fmla="*/ 0 w 476"/>
                <a:gd name="T57" fmla="*/ 0 h 392"/>
                <a:gd name="T58" fmla="*/ 1 w 476"/>
                <a:gd name="T59" fmla="*/ 0 h 392"/>
                <a:gd name="T60" fmla="*/ 1 w 476"/>
                <a:gd name="T61" fmla="*/ 1 h 392"/>
                <a:gd name="T62" fmla="*/ 1 w 476"/>
                <a:gd name="T63" fmla="*/ 1 h 392"/>
                <a:gd name="T64" fmla="*/ 1 w 476"/>
                <a:gd name="T65" fmla="*/ 1 h 392"/>
                <a:gd name="T66" fmla="*/ 1 w 476"/>
                <a:gd name="T67" fmla="*/ 0 h 392"/>
                <a:gd name="T68" fmla="*/ 1 w 476"/>
                <a:gd name="T69" fmla="*/ 0 h 3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76"/>
                <a:gd name="T106" fmla="*/ 0 h 392"/>
                <a:gd name="T107" fmla="*/ 476 w 476"/>
                <a:gd name="T108" fmla="*/ 392 h 3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76" h="392">
                  <a:moveTo>
                    <a:pt x="257" y="26"/>
                  </a:moveTo>
                  <a:lnTo>
                    <a:pt x="344" y="164"/>
                  </a:lnTo>
                  <a:lnTo>
                    <a:pt x="383" y="220"/>
                  </a:lnTo>
                  <a:lnTo>
                    <a:pt x="476" y="220"/>
                  </a:lnTo>
                  <a:lnTo>
                    <a:pt x="242" y="274"/>
                  </a:lnTo>
                  <a:lnTo>
                    <a:pt x="226" y="294"/>
                  </a:lnTo>
                  <a:lnTo>
                    <a:pt x="226" y="345"/>
                  </a:lnTo>
                  <a:lnTo>
                    <a:pt x="322" y="378"/>
                  </a:lnTo>
                  <a:lnTo>
                    <a:pt x="153" y="353"/>
                  </a:lnTo>
                  <a:lnTo>
                    <a:pt x="110" y="327"/>
                  </a:lnTo>
                  <a:lnTo>
                    <a:pt x="31" y="359"/>
                  </a:lnTo>
                  <a:lnTo>
                    <a:pt x="4" y="392"/>
                  </a:lnTo>
                  <a:lnTo>
                    <a:pt x="31" y="345"/>
                  </a:lnTo>
                  <a:lnTo>
                    <a:pt x="122" y="311"/>
                  </a:lnTo>
                  <a:lnTo>
                    <a:pt x="200" y="319"/>
                  </a:lnTo>
                  <a:lnTo>
                    <a:pt x="206" y="266"/>
                  </a:lnTo>
                  <a:lnTo>
                    <a:pt x="169" y="195"/>
                  </a:lnTo>
                  <a:lnTo>
                    <a:pt x="136" y="215"/>
                  </a:lnTo>
                  <a:lnTo>
                    <a:pt x="79" y="223"/>
                  </a:lnTo>
                  <a:lnTo>
                    <a:pt x="0" y="285"/>
                  </a:lnTo>
                  <a:lnTo>
                    <a:pt x="85" y="197"/>
                  </a:lnTo>
                  <a:lnTo>
                    <a:pt x="130" y="183"/>
                  </a:lnTo>
                  <a:lnTo>
                    <a:pt x="88" y="155"/>
                  </a:lnTo>
                  <a:lnTo>
                    <a:pt x="130" y="138"/>
                  </a:lnTo>
                  <a:lnTo>
                    <a:pt x="110" y="108"/>
                  </a:lnTo>
                  <a:lnTo>
                    <a:pt x="102" y="79"/>
                  </a:lnTo>
                  <a:lnTo>
                    <a:pt x="37" y="40"/>
                  </a:lnTo>
                  <a:lnTo>
                    <a:pt x="102" y="48"/>
                  </a:lnTo>
                  <a:lnTo>
                    <a:pt x="94" y="0"/>
                  </a:lnTo>
                  <a:lnTo>
                    <a:pt x="136" y="57"/>
                  </a:lnTo>
                  <a:lnTo>
                    <a:pt x="220" y="223"/>
                  </a:lnTo>
                  <a:lnTo>
                    <a:pt x="277" y="238"/>
                  </a:lnTo>
                  <a:lnTo>
                    <a:pt x="322" y="164"/>
                  </a:lnTo>
                  <a:lnTo>
                    <a:pt x="257" y="26"/>
                  </a:lnTo>
                  <a:close/>
                </a:path>
              </a:pathLst>
            </a:custGeom>
            <a:solidFill>
              <a:srgbClr val="000000"/>
            </a:solidFill>
            <a:ln w="9525">
              <a:noFill/>
              <a:round/>
              <a:headEnd/>
              <a:tailEnd/>
            </a:ln>
          </p:spPr>
          <p:txBody>
            <a:bodyPr/>
            <a:lstStyle/>
            <a:p>
              <a:endParaRPr lang="fr-FR"/>
            </a:p>
          </p:txBody>
        </p:sp>
        <p:sp>
          <p:nvSpPr>
            <p:cNvPr id="480814" name="Freeform 244"/>
            <p:cNvSpPr>
              <a:spLocks/>
            </p:cNvSpPr>
            <p:nvPr/>
          </p:nvSpPr>
          <p:spPr bwMode="auto">
            <a:xfrm>
              <a:off x="642" y="1349"/>
              <a:ext cx="8" cy="14"/>
            </a:xfrm>
            <a:custGeom>
              <a:avLst/>
              <a:gdLst>
                <a:gd name="T0" fmla="*/ 0 w 45"/>
                <a:gd name="T1" fmla="*/ 0 h 83"/>
                <a:gd name="T2" fmla="*/ 0 w 45"/>
                <a:gd name="T3" fmla="*/ 0 h 83"/>
                <a:gd name="T4" fmla="*/ 0 w 45"/>
                <a:gd name="T5" fmla="*/ 0 h 83"/>
                <a:gd name="T6" fmla="*/ 0 w 45"/>
                <a:gd name="T7" fmla="*/ 0 h 83"/>
                <a:gd name="T8" fmla="*/ 0 w 45"/>
                <a:gd name="T9" fmla="*/ 0 h 83"/>
                <a:gd name="T10" fmla="*/ 0 60000 65536"/>
                <a:gd name="T11" fmla="*/ 0 60000 65536"/>
                <a:gd name="T12" fmla="*/ 0 60000 65536"/>
                <a:gd name="T13" fmla="*/ 0 60000 65536"/>
                <a:gd name="T14" fmla="*/ 0 60000 65536"/>
                <a:gd name="T15" fmla="*/ 0 w 45"/>
                <a:gd name="T16" fmla="*/ 0 h 83"/>
                <a:gd name="T17" fmla="*/ 45 w 45"/>
                <a:gd name="T18" fmla="*/ 83 h 83"/>
              </a:gdLst>
              <a:ahLst/>
              <a:cxnLst>
                <a:cxn ang="T10">
                  <a:pos x="T0" y="T1"/>
                </a:cxn>
                <a:cxn ang="T11">
                  <a:pos x="T2" y="T3"/>
                </a:cxn>
                <a:cxn ang="T12">
                  <a:pos x="T4" y="T5"/>
                </a:cxn>
                <a:cxn ang="T13">
                  <a:pos x="T6" y="T7"/>
                </a:cxn>
                <a:cxn ang="T14">
                  <a:pos x="T8" y="T9"/>
                </a:cxn>
              </a:cxnLst>
              <a:rect l="T15" t="T16" r="T17" b="T18"/>
              <a:pathLst>
                <a:path w="45" h="83">
                  <a:moveTo>
                    <a:pt x="45" y="12"/>
                  </a:moveTo>
                  <a:lnTo>
                    <a:pt x="0" y="83"/>
                  </a:lnTo>
                  <a:lnTo>
                    <a:pt x="20" y="0"/>
                  </a:lnTo>
                  <a:lnTo>
                    <a:pt x="45" y="12"/>
                  </a:lnTo>
                  <a:close/>
                </a:path>
              </a:pathLst>
            </a:custGeom>
            <a:solidFill>
              <a:srgbClr val="000000"/>
            </a:solidFill>
            <a:ln w="9525">
              <a:noFill/>
              <a:round/>
              <a:headEnd/>
              <a:tailEnd/>
            </a:ln>
          </p:spPr>
          <p:txBody>
            <a:bodyPr/>
            <a:lstStyle/>
            <a:p>
              <a:endParaRPr lang="fr-FR"/>
            </a:p>
          </p:txBody>
        </p:sp>
        <p:sp>
          <p:nvSpPr>
            <p:cNvPr id="480815" name="Freeform 245"/>
            <p:cNvSpPr>
              <a:spLocks/>
            </p:cNvSpPr>
            <p:nvPr/>
          </p:nvSpPr>
          <p:spPr bwMode="auto">
            <a:xfrm>
              <a:off x="513" y="1330"/>
              <a:ext cx="92" cy="127"/>
            </a:xfrm>
            <a:custGeom>
              <a:avLst/>
              <a:gdLst>
                <a:gd name="T0" fmla="*/ 1 w 555"/>
                <a:gd name="T1" fmla="*/ 0 h 756"/>
                <a:gd name="T2" fmla="*/ 2 w 555"/>
                <a:gd name="T3" fmla="*/ 1 h 756"/>
                <a:gd name="T4" fmla="*/ 2 w 555"/>
                <a:gd name="T5" fmla="*/ 2 h 756"/>
                <a:gd name="T6" fmla="*/ 2 w 555"/>
                <a:gd name="T7" fmla="*/ 1 h 756"/>
                <a:gd name="T8" fmla="*/ 2 w 555"/>
                <a:gd name="T9" fmla="*/ 1 h 756"/>
                <a:gd name="T10" fmla="*/ 2 w 555"/>
                <a:gd name="T11" fmla="*/ 1 h 756"/>
                <a:gd name="T12" fmla="*/ 2 w 555"/>
                <a:gd name="T13" fmla="*/ 1 h 756"/>
                <a:gd name="T14" fmla="*/ 2 w 555"/>
                <a:gd name="T15" fmla="*/ 1 h 756"/>
                <a:gd name="T16" fmla="*/ 2 w 555"/>
                <a:gd name="T17" fmla="*/ 1 h 756"/>
                <a:gd name="T18" fmla="*/ 2 w 555"/>
                <a:gd name="T19" fmla="*/ 2 h 756"/>
                <a:gd name="T20" fmla="*/ 2 w 555"/>
                <a:gd name="T21" fmla="*/ 2 h 756"/>
                <a:gd name="T22" fmla="*/ 2 w 555"/>
                <a:gd name="T23" fmla="*/ 2 h 756"/>
                <a:gd name="T24" fmla="*/ 2 w 555"/>
                <a:gd name="T25" fmla="*/ 2 h 756"/>
                <a:gd name="T26" fmla="*/ 2 w 555"/>
                <a:gd name="T27" fmla="*/ 3 h 756"/>
                <a:gd name="T28" fmla="*/ 2 w 555"/>
                <a:gd name="T29" fmla="*/ 3 h 756"/>
                <a:gd name="T30" fmla="*/ 2 w 555"/>
                <a:gd name="T31" fmla="*/ 4 h 756"/>
                <a:gd name="T32" fmla="*/ 0 w 555"/>
                <a:gd name="T33" fmla="*/ 4 h 756"/>
                <a:gd name="T34" fmla="*/ 0 w 555"/>
                <a:gd name="T35" fmla="*/ 3 h 756"/>
                <a:gd name="T36" fmla="*/ 0 w 555"/>
                <a:gd name="T37" fmla="*/ 2 h 756"/>
                <a:gd name="T38" fmla="*/ 0 w 555"/>
                <a:gd name="T39" fmla="*/ 2 h 756"/>
                <a:gd name="T40" fmla="*/ 0 w 555"/>
                <a:gd name="T41" fmla="*/ 2 h 756"/>
                <a:gd name="T42" fmla="*/ 0 w 555"/>
                <a:gd name="T43" fmla="*/ 3 h 756"/>
                <a:gd name="T44" fmla="*/ 0 w 555"/>
                <a:gd name="T45" fmla="*/ 3 h 756"/>
                <a:gd name="T46" fmla="*/ 0 w 555"/>
                <a:gd name="T47" fmla="*/ 3 h 756"/>
                <a:gd name="T48" fmla="*/ 0 w 555"/>
                <a:gd name="T49" fmla="*/ 2 h 756"/>
                <a:gd name="T50" fmla="*/ 0 w 555"/>
                <a:gd name="T51" fmla="*/ 1 h 756"/>
                <a:gd name="T52" fmla="*/ 0 w 555"/>
                <a:gd name="T53" fmla="*/ 1 h 756"/>
                <a:gd name="T54" fmla="*/ 0 w 555"/>
                <a:gd name="T55" fmla="*/ 1 h 756"/>
                <a:gd name="T56" fmla="*/ 0 w 555"/>
                <a:gd name="T57" fmla="*/ 1 h 756"/>
                <a:gd name="T58" fmla="*/ 1 w 555"/>
                <a:gd name="T59" fmla="*/ 1 h 756"/>
                <a:gd name="T60" fmla="*/ 1 w 555"/>
                <a:gd name="T61" fmla="*/ 0 h 756"/>
                <a:gd name="T62" fmla="*/ 1 w 555"/>
                <a:gd name="T63" fmla="*/ 1 h 756"/>
                <a:gd name="T64" fmla="*/ 1 w 555"/>
                <a:gd name="T65" fmla="*/ 1 h 756"/>
                <a:gd name="T66" fmla="*/ 1 w 555"/>
                <a:gd name="T67" fmla="*/ 1 h 756"/>
                <a:gd name="T68" fmla="*/ 1 w 555"/>
                <a:gd name="T69" fmla="*/ 1 h 756"/>
                <a:gd name="T70" fmla="*/ 1 w 555"/>
                <a:gd name="T71" fmla="*/ 2 h 756"/>
                <a:gd name="T72" fmla="*/ 1 w 555"/>
                <a:gd name="T73" fmla="*/ 1 h 756"/>
                <a:gd name="T74" fmla="*/ 2 w 555"/>
                <a:gd name="T75" fmla="*/ 1 h 756"/>
                <a:gd name="T76" fmla="*/ 2 w 555"/>
                <a:gd name="T77" fmla="*/ 2 h 756"/>
                <a:gd name="T78" fmla="*/ 2 w 555"/>
                <a:gd name="T79" fmla="*/ 1 h 756"/>
                <a:gd name="T80" fmla="*/ 1 w 555"/>
                <a:gd name="T81" fmla="*/ 0 h 756"/>
                <a:gd name="T82" fmla="*/ 1 w 555"/>
                <a:gd name="T83" fmla="*/ 0 h 7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55"/>
                <a:gd name="T127" fmla="*/ 0 h 756"/>
                <a:gd name="T128" fmla="*/ 555 w 555"/>
                <a:gd name="T129" fmla="*/ 756 h 7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55" h="756">
                  <a:moveTo>
                    <a:pt x="339" y="0"/>
                  </a:moveTo>
                  <a:lnTo>
                    <a:pt x="398" y="183"/>
                  </a:lnTo>
                  <a:lnTo>
                    <a:pt x="482" y="358"/>
                  </a:lnTo>
                  <a:lnTo>
                    <a:pt x="510" y="270"/>
                  </a:lnTo>
                  <a:lnTo>
                    <a:pt x="527" y="245"/>
                  </a:lnTo>
                  <a:lnTo>
                    <a:pt x="476" y="112"/>
                  </a:lnTo>
                  <a:lnTo>
                    <a:pt x="519" y="169"/>
                  </a:lnTo>
                  <a:lnTo>
                    <a:pt x="533" y="217"/>
                  </a:lnTo>
                  <a:lnTo>
                    <a:pt x="555" y="211"/>
                  </a:lnTo>
                  <a:lnTo>
                    <a:pt x="514" y="327"/>
                  </a:lnTo>
                  <a:lnTo>
                    <a:pt x="496" y="437"/>
                  </a:lnTo>
                  <a:lnTo>
                    <a:pt x="527" y="445"/>
                  </a:lnTo>
                  <a:lnTo>
                    <a:pt x="500" y="514"/>
                  </a:lnTo>
                  <a:lnTo>
                    <a:pt x="482" y="595"/>
                  </a:lnTo>
                  <a:lnTo>
                    <a:pt x="480" y="713"/>
                  </a:lnTo>
                  <a:lnTo>
                    <a:pt x="494" y="756"/>
                  </a:lnTo>
                  <a:lnTo>
                    <a:pt x="26" y="756"/>
                  </a:lnTo>
                  <a:lnTo>
                    <a:pt x="38" y="581"/>
                  </a:lnTo>
                  <a:lnTo>
                    <a:pt x="14" y="333"/>
                  </a:lnTo>
                  <a:lnTo>
                    <a:pt x="43" y="465"/>
                  </a:lnTo>
                  <a:lnTo>
                    <a:pt x="73" y="468"/>
                  </a:lnTo>
                  <a:lnTo>
                    <a:pt x="79" y="583"/>
                  </a:lnTo>
                  <a:lnTo>
                    <a:pt x="77" y="677"/>
                  </a:lnTo>
                  <a:lnTo>
                    <a:pt x="105" y="592"/>
                  </a:lnTo>
                  <a:lnTo>
                    <a:pt x="105" y="412"/>
                  </a:lnTo>
                  <a:lnTo>
                    <a:pt x="71" y="215"/>
                  </a:lnTo>
                  <a:lnTo>
                    <a:pt x="0" y="130"/>
                  </a:lnTo>
                  <a:lnTo>
                    <a:pt x="34" y="130"/>
                  </a:lnTo>
                  <a:lnTo>
                    <a:pt x="71" y="107"/>
                  </a:lnTo>
                  <a:lnTo>
                    <a:pt x="138" y="99"/>
                  </a:lnTo>
                  <a:lnTo>
                    <a:pt x="240" y="70"/>
                  </a:lnTo>
                  <a:lnTo>
                    <a:pt x="221" y="132"/>
                  </a:lnTo>
                  <a:lnTo>
                    <a:pt x="307" y="186"/>
                  </a:lnTo>
                  <a:lnTo>
                    <a:pt x="229" y="203"/>
                  </a:lnTo>
                  <a:lnTo>
                    <a:pt x="232" y="223"/>
                  </a:lnTo>
                  <a:lnTo>
                    <a:pt x="325" y="392"/>
                  </a:lnTo>
                  <a:lnTo>
                    <a:pt x="285" y="268"/>
                  </a:lnTo>
                  <a:lnTo>
                    <a:pt x="390" y="270"/>
                  </a:lnTo>
                  <a:lnTo>
                    <a:pt x="445" y="341"/>
                  </a:lnTo>
                  <a:lnTo>
                    <a:pt x="380" y="180"/>
                  </a:lnTo>
                  <a:lnTo>
                    <a:pt x="339" y="0"/>
                  </a:lnTo>
                  <a:close/>
                </a:path>
              </a:pathLst>
            </a:custGeom>
            <a:solidFill>
              <a:srgbClr val="000000"/>
            </a:solidFill>
            <a:ln w="9525">
              <a:noFill/>
              <a:round/>
              <a:headEnd/>
              <a:tailEnd/>
            </a:ln>
          </p:spPr>
          <p:txBody>
            <a:bodyPr/>
            <a:lstStyle/>
            <a:p>
              <a:endParaRPr lang="fr-FR"/>
            </a:p>
          </p:txBody>
        </p:sp>
        <p:sp>
          <p:nvSpPr>
            <p:cNvPr id="480816" name="Freeform 246"/>
            <p:cNvSpPr>
              <a:spLocks/>
            </p:cNvSpPr>
            <p:nvPr/>
          </p:nvSpPr>
          <p:spPr bwMode="auto">
            <a:xfrm>
              <a:off x="374" y="1314"/>
              <a:ext cx="72" cy="143"/>
            </a:xfrm>
            <a:custGeom>
              <a:avLst/>
              <a:gdLst>
                <a:gd name="T0" fmla="*/ 2 w 434"/>
                <a:gd name="T1" fmla="*/ 0 h 852"/>
                <a:gd name="T2" fmla="*/ 2 w 434"/>
                <a:gd name="T3" fmla="*/ 0 h 852"/>
                <a:gd name="T4" fmla="*/ 1 w 434"/>
                <a:gd name="T5" fmla="*/ 1 h 852"/>
                <a:gd name="T6" fmla="*/ 0 w 434"/>
                <a:gd name="T7" fmla="*/ 1 h 852"/>
                <a:gd name="T8" fmla="*/ 0 w 434"/>
                <a:gd name="T9" fmla="*/ 1 h 852"/>
                <a:gd name="T10" fmla="*/ 0 w 434"/>
                <a:gd name="T11" fmla="*/ 2 h 852"/>
                <a:gd name="T12" fmla="*/ 0 w 434"/>
                <a:gd name="T13" fmla="*/ 3 h 852"/>
                <a:gd name="T14" fmla="*/ 0 w 434"/>
                <a:gd name="T15" fmla="*/ 4 h 852"/>
                <a:gd name="T16" fmla="*/ 1 w 434"/>
                <a:gd name="T17" fmla="*/ 4 h 852"/>
                <a:gd name="T18" fmla="*/ 1 w 434"/>
                <a:gd name="T19" fmla="*/ 4 h 852"/>
                <a:gd name="T20" fmla="*/ 1 w 434"/>
                <a:gd name="T21" fmla="*/ 3 h 852"/>
                <a:gd name="T22" fmla="*/ 1 w 434"/>
                <a:gd name="T23" fmla="*/ 3 h 852"/>
                <a:gd name="T24" fmla="*/ 1 w 434"/>
                <a:gd name="T25" fmla="*/ 4 h 852"/>
                <a:gd name="T26" fmla="*/ 1 w 434"/>
                <a:gd name="T27" fmla="*/ 3 h 852"/>
                <a:gd name="T28" fmla="*/ 1 w 434"/>
                <a:gd name="T29" fmla="*/ 2 h 852"/>
                <a:gd name="T30" fmla="*/ 1 w 434"/>
                <a:gd name="T31" fmla="*/ 2 h 852"/>
                <a:gd name="T32" fmla="*/ 1 w 434"/>
                <a:gd name="T33" fmla="*/ 2 h 852"/>
                <a:gd name="T34" fmla="*/ 1 w 434"/>
                <a:gd name="T35" fmla="*/ 1 h 852"/>
                <a:gd name="T36" fmla="*/ 1 w 434"/>
                <a:gd name="T37" fmla="*/ 1 h 852"/>
                <a:gd name="T38" fmla="*/ 1 w 434"/>
                <a:gd name="T39" fmla="*/ 1 h 852"/>
                <a:gd name="T40" fmla="*/ 2 w 434"/>
                <a:gd name="T41" fmla="*/ 1 h 852"/>
                <a:gd name="T42" fmla="*/ 2 w 434"/>
                <a:gd name="T43" fmla="*/ 1 h 852"/>
                <a:gd name="T44" fmla="*/ 2 w 434"/>
                <a:gd name="T45" fmla="*/ 0 h 852"/>
                <a:gd name="T46" fmla="*/ 2 w 434"/>
                <a:gd name="T47" fmla="*/ 0 h 852"/>
                <a:gd name="T48" fmla="*/ 2 w 434"/>
                <a:gd name="T49" fmla="*/ 0 h 8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34"/>
                <a:gd name="T76" fmla="*/ 0 h 852"/>
                <a:gd name="T77" fmla="*/ 434 w 434"/>
                <a:gd name="T78" fmla="*/ 852 h 8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34" h="852">
                  <a:moveTo>
                    <a:pt x="434" y="0"/>
                  </a:moveTo>
                  <a:lnTo>
                    <a:pt x="365" y="67"/>
                  </a:lnTo>
                  <a:lnTo>
                    <a:pt x="174" y="158"/>
                  </a:lnTo>
                  <a:lnTo>
                    <a:pt x="109" y="185"/>
                  </a:lnTo>
                  <a:lnTo>
                    <a:pt x="90" y="222"/>
                  </a:lnTo>
                  <a:lnTo>
                    <a:pt x="39" y="441"/>
                  </a:lnTo>
                  <a:lnTo>
                    <a:pt x="13" y="624"/>
                  </a:lnTo>
                  <a:lnTo>
                    <a:pt x="0" y="852"/>
                  </a:lnTo>
                  <a:lnTo>
                    <a:pt x="296" y="852"/>
                  </a:lnTo>
                  <a:lnTo>
                    <a:pt x="287" y="736"/>
                  </a:lnTo>
                  <a:lnTo>
                    <a:pt x="239" y="536"/>
                  </a:lnTo>
                  <a:lnTo>
                    <a:pt x="310" y="711"/>
                  </a:lnTo>
                  <a:lnTo>
                    <a:pt x="318" y="793"/>
                  </a:lnTo>
                  <a:lnTo>
                    <a:pt x="324" y="666"/>
                  </a:lnTo>
                  <a:lnTo>
                    <a:pt x="306" y="445"/>
                  </a:lnTo>
                  <a:lnTo>
                    <a:pt x="228" y="313"/>
                  </a:lnTo>
                  <a:lnTo>
                    <a:pt x="304" y="362"/>
                  </a:lnTo>
                  <a:lnTo>
                    <a:pt x="300" y="299"/>
                  </a:lnTo>
                  <a:lnTo>
                    <a:pt x="191" y="185"/>
                  </a:lnTo>
                  <a:lnTo>
                    <a:pt x="304" y="132"/>
                  </a:lnTo>
                  <a:lnTo>
                    <a:pt x="371" y="93"/>
                  </a:lnTo>
                  <a:lnTo>
                    <a:pt x="397" y="185"/>
                  </a:lnTo>
                  <a:lnTo>
                    <a:pt x="397" y="71"/>
                  </a:lnTo>
                  <a:lnTo>
                    <a:pt x="434" y="0"/>
                  </a:lnTo>
                  <a:close/>
                </a:path>
              </a:pathLst>
            </a:custGeom>
            <a:solidFill>
              <a:srgbClr val="000000"/>
            </a:solidFill>
            <a:ln w="9525">
              <a:noFill/>
              <a:round/>
              <a:headEnd/>
              <a:tailEnd/>
            </a:ln>
          </p:spPr>
          <p:txBody>
            <a:bodyPr/>
            <a:lstStyle/>
            <a:p>
              <a:endParaRPr lang="fr-FR"/>
            </a:p>
          </p:txBody>
        </p:sp>
        <p:sp>
          <p:nvSpPr>
            <p:cNvPr id="480817" name="Freeform 247"/>
            <p:cNvSpPr>
              <a:spLocks/>
            </p:cNvSpPr>
            <p:nvPr/>
          </p:nvSpPr>
          <p:spPr bwMode="auto">
            <a:xfrm>
              <a:off x="426" y="1322"/>
              <a:ext cx="86" cy="135"/>
            </a:xfrm>
            <a:custGeom>
              <a:avLst/>
              <a:gdLst>
                <a:gd name="T0" fmla="*/ 0 w 512"/>
                <a:gd name="T1" fmla="*/ 4 h 805"/>
                <a:gd name="T2" fmla="*/ 0 w 512"/>
                <a:gd name="T3" fmla="*/ 3 h 805"/>
                <a:gd name="T4" fmla="*/ 0 w 512"/>
                <a:gd name="T5" fmla="*/ 2 h 805"/>
                <a:gd name="T6" fmla="*/ 0 w 512"/>
                <a:gd name="T7" fmla="*/ 1 h 805"/>
                <a:gd name="T8" fmla="*/ 0 w 512"/>
                <a:gd name="T9" fmla="*/ 2 h 805"/>
                <a:gd name="T10" fmla="*/ 1 w 512"/>
                <a:gd name="T11" fmla="*/ 2 h 805"/>
                <a:gd name="T12" fmla="*/ 1 w 512"/>
                <a:gd name="T13" fmla="*/ 1 h 805"/>
                <a:gd name="T14" fmla="*/ 1 w 512"/>
                <a:gd name="T15" fmla="*/ 2 h 805"/>
                <a:gd name="T16" fmla="*/ 2 w 512"/>
                <a:gd name="T17" fmla="*/ 2 h 805"/>
                <a:gd name="T18" fmla="*/ 1 w 512"/>
                <a:gd name="T19" fmla="*/ 1 h 805"/>
                <a:gd name="T20" fmla="*/ 1 w 512"/>
                <a:gd name="T21" fmla="*/ 1 h 805"/>
                <a:gd name="T22" fmla="*/ 1 w 512"/>
                <a:gd name="T23" fmla="*/ 1 h 805"/>
                <a:gd name="T24" fmla="*/ 1 w 512"/>
                <a:gd name="T25" fmla="*/ 0 h 805"/>
                <a:gd name="T26" fmla="*/ 1 w 512"/>
                <a:gd name="T27" fmla="*/ 1 h 805"/>
                <a:gd name="T28" fmla="*/ 2 w 512"/>
                <a:gd name="T29" fmla="*/ 2 h 805"/>
                <a:gd name="T30" fmla="*/ 2 w 512"/>
                <a:gd name="T31" fmla="*/ 3 h 805"/>
                <a:gd name="T32" fmla="*/ 2 w 512"/>
                <a:gd name="T33" fmla="*/ 4 h 805"/>
                <a:gd name="T34" fmla="*/ 0 w 512"/>
                <a:gd name="T35" fmla="*/ 4 h 805"/>
                <a:gd name="T36" fmla="*/ 0 w 512"/>
                <a:gd name="T37" fmla="*/ 4 h 8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12"/>
                <a:gd name="T58" fmla="*/ 0 h 805"/>
                <a:gd name="T59" fmla="*/ 512 w 512"/>
                <a:gd name="T60" fmla="*/ 805 h 8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12" h="805">
                  <a:moveTo>
                    <a:pt x="10" y="805"/>
                  </a:moveTo>
                  <a:lnTo>
                    <a:pt x="33" y="616"/>
                  </a:lnTo>
                  <a:lnTo>
                    <a:pt x="16" y="388"/>
                  </a:lnTo>
                  <a:lnTo>
                    <a:pt x="0" y="258"/>
                  </a:lnTo>
                  <a:lnTo>
                    <a:pt x="73" y="376"/>
                  </a:lnTo>
                  <a:lnTo>
                    <a:pt x="112" y="407"/>
                  </a:lnTo>
                  <a:lnTo>
                    <a:pt x="120" y="232"/>
                  </a:lnTo>
                  <a:lnTo>
                    <a:pt x="193" y="315"/>
                  </a:lnTo>
                  <a:lnTo>
                    <a:pt x="301" y="394"/>
                  </a:lnTo>
                  <a:lnTo>
                    <a:pt x="214" y="294"/>
                  </a:lnTo>
                  <a:lnTo>
                    <a:pt x="163" y="226"/>
                  </a:lnTo>
                  <a:lnTo>
                    <a:pt x="224" y="190"/>
                  </a:lnTo>
                  <a:lnTo>
                    <a:pt x="155" y="0"/>
                  </a:lnTo>
                  <a:lnTo>
                    <a:pt x="264" y="190"/>
                  </a:lnTo>
                  <a:lnTo>
                    <a:pt x="366" y="407"/>
                  </a:lnTo>
                  <a:lnTo>
                    <a:pt x="464" y="723"/>
                  </a:lnTo>
                  <a:lnTo>
                    <a:pt x="512" y="805"/>
                  </a:lnTo>
                  <a:lnTo>
                    <a:pt x="10" y="805"/>
                  </a:lnTo>
                  <a:close/>
                </a:path>
              </a:pathLst>
            </a:custGeom>
            <a:solidFill>
              <a:srgbClr val="000000"/>
            </a:solidFill>
            <a:ln w="9525">
              <a:noFill/>
              <a:round/>
              <a:headEnd/>
              <a:tailEnd/>
            </a:ln>
          </p:spPr>
          <p:txBody>
            <a:bodyPr/>
            <a:lstStyle/>
            <a:p>
              <a:endParaRPr lang="fr-FR"/>
            </a:p>
          </p:txBody>
        </p:sp>
        <p:sp>
          <p:nvSpPr>
            <p:cNvPr id="480818" name="Freeform 248"/>
            <p:cNvSpPr>
              <a:spLocks/>
            </p:cNvSpPr>
            <p:nvPr/>
          </p:nvSpPr>
          <p:spPr bwMode="auto">
            <a:xfrm>
              <a:off x="494" y="1314"/>
              <a:ext cx="79" cy="69"/>
            </a:xfrm>
            <a:custGeom>
              <a:avLst/>
              <a:gdLst>
                <a:gd name="T0" fmla="*/ 0 w 473"/>
                <a:gd name="T1" fmla="*/ 0 h 412"/>
                <a:gd name="T2" fmla="*/ 0 w 473"/>
                <a:gd name="T3" fmla="*/ 1 h 412"/>
                <a:gd name="T4" fmla="*/ 0 w 473"/>
                <a:gd name="T5" fmla="*/ 2 h 412"/>
                <a:gd name="T6" fmla="*/ 1 w 473"/>
                <a:gd name="T7" fmla="*/ 2 h 412"/>
                <a:gd name="T8" fmla="*/ 1 w 473"/>
                <a:gd name="T9" fmla="*/ 1 h 412"/>
                <a:gd name="T10" fmla="*/ 0 w 473"/>
                <a:gd name="T11" fmla="*/ 1 h 412"/>
                <a:gd name="T12" fmla="*/ 1 w 473"/>
                <a:gd name="T13" fmla="*/ 1 h 412"/>
                <a:gd name="T14" fmla="*/ 1 w 473"/>
                <a:gd name="T15" fmla="*/ 1 h 412"/>
                <a:gd name="T16" fmla="*/ 2 w 473"/>
                <a:gd name="T17" fmla="*/ 1 h 412"/>
                <a:gd name="T18" fmla="*/ 2 w 473"/>
                <a:gd name="T19" fmla="*/ 0 h 412"/>
                <a:gd name="T20" fmla="*/ 2 w 473"/>
                <a:gd name="T21" fmla="*/ 0 h 412"/>
                <a:gd name="T22" fmla="*/ 2 w 473"/>
                <a:gd name="T23" fmla="*/ 0 h 412"/>
                <a:gd name="T24" fmla="*/ 2 w 473"/>
                <a:gd name="T25" fmla="*/ 1 h 412"/>
                <a:gd name="T26" fmla="*/ 1 w 473"/>
                <a:gd name="T27" fmla="*/ 1 h 412"/>
                <a:gd name="T28" fmla="*/ 1 w 473"/>
                <a:gd name="T29" fmla="*/ 1 h 412"/>
                <a:gd name="T30" fmla="*/ 0 w 473"/>
                <a:gd name="T31" fmla="*/ 1 h 412"/>
                <a:gd name="T32" fmla="*/ 0 w 473"/>
                <a:gd name="T33" fmla="*/ 0 h 412"/>
                <a:gd name="T34" fmla="*/ 0 w 473"/>
                <a:gd name="T35" fmla="*/ 0 h 4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73"/>
                <a:gd name="T55" fmla="*/ 0 h 412"/>
                <a:gd name="T56" fmla="*/ 473 w 473"/>
                <a:gd name="T57" fmla="*/ 412 h 4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73" h="412">
                  <a:moveTo>
                    <a:pt x="0" y="67"/>
                  </a:moveTo>
                  <a:lnTo>
                    <a:pt x="8" y="166"/>
                  </a:lnTo>
                  <a:lnTo>
                    <a:pt x="79" y="305"/>
                  </a:lnTo>
                  <a:lnTo>
                    <a:pt x="122" y="412"/>
                  </a:lnTo>
                  <a:lnTo>
                    <a:pt x="99" y="279"/>
                  </a:lnTo>
                  <a:lnTo>
                    <a:pt x="61" y="214"/>
                  </a:lnTo>
                  <a:lnTo>
                    <a:pt x="118" y="231"/>
                  </a:lnTo>
                  <a:lnTo>
                    <a:pt x="155" y="197"/>
                  </a:lnTo>
                  <a:lnTo>
                    <a:pt x="392" y="126"/>
                  </a:lnTo>
                  <a:lnTo>
                    <a:pt x="451" y="71"/>
                  </a:lnTo>
                  <a:lnTo>
                    <a:pt x="473" y="0"/>
                  </a:lnTo>
                  <a:lnTo>
                    <a:pt x="439" y="59"/>
                  </a:lnTo>
                  <a:lnTo>
                    <a:pt x="374" y="112"/>
                  </a:lnTo>
                  <a:lnTo>
                    <a:pt x="135" y="181"/>
                  </a:lnTo>
                  <a:lnTo>
                    <a:pt x="104" y="208"/>
                  </a:lnTo>
                  <a:lnTo>
                    <a:pt x="25" y="146"/>
                  </a:lnTo>
                  <a:lnTo>
                    <a:pt x="0" y="67"/>
                  </a:lnTo>
                  <a:close/>
                </a:path>
              </a:pathLst>
            </a:custGeom>
            <a:solidFill>
              <a:srgbClr val="000000"/>
            </a:solidFill>
            <a:ln w="9525">
              <a:noFill/>
              <a:round/>
              <a:headEnd/>
              <a:tailEnd/>
            </a:ln>
          </p:spPr>
          <p:txBody>
            <a:bodyPr/>
            <a:lstStyle/>
            <a:p>
              <a:endParaRPr lang="fr-FR"/>
            </a:p>
          </p:txBody>
        </p:sp>
        <p:sp>
          <p:nvSpPr>
            <p:cNvPr id="480819" name="Freeform 249"/>
            <p:cNvSpPr>
              <a:spLocks/>
            </p:cNvSpPr>
            <p:nvPr/>
          </p:nvSpPr>
          <p:spPr bwMode="auto">
            <a:xfrm>
              <a:off x="615" y="1318"/>
              <a:ext cx="43" cy="28"/>
            </a:xfrm>
            <a:custGeom>
              <a:avLst/>
              <a:gdLst>
                <a:gd name="T0" fmla="*/ 0 w 260"/>
                <a:gd name="T1" fmla="*/ 0 h 171"/>
                <a:gd name="T2" fmla="*/ 0 w 260"/>
                <a:gd name="T3" fmla="*/ 0 h 171"/>
                <a:gd name="T4" fmla="*/ 1 w 260"/>
                <a:gd name="T5" fmla="*/ 1 h 171"/>
                <a:gd name="T6" fmla="*/ 1 w 260"/>
                <a:gd name="T7" fmla="*/ 1 h 171"/>
                <a:gd name="T8" fmla="*/ 1 w 260"/>
                <a:gd name="T9" fmla="*/ 1 h 171"/>
                <a:gd name="T10" fmla="*/ 1 w 260"/>
                <a:gd name="T11" fmla="*/ 1 h 171"/>
                <a:gd name="T12" fmla="*/ 0 w 260"/>
                <a:gd name="T13" fmla="*/ 0 h 171"/>
                <a:gd name="T14" fmla="*/ 0 w 260"/>
                <a:gd name="T15" fmla="*/ 0 h 171"/>
                <a:gd name="T16" fmla="*/ 0 w 260"/>
                <a:gd name="T17" fmla="*/ 0 h 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0"/>
                <a:gd name="T28" fmla="*/ 0 h 171"/>
                <a:gd name="T29" fmla="*/ 260 w 260"/>
                <a:gd name="T30" fmla="*/ 171 h 1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0" h="171">
                  <a:moveTo>
                    <a:pt x="2" y="0"/>
                  </a:moveTo>
                  <a:lnTo>
                    <a:pt x="16" y="61"/>
                  </a:lnTo>
                  <a:lnTo>
                    <a:pt x="186" y="132"/>
                  </a:lnTo>
                  <a:lnTo>
                    <a:pt x="260" y="157"/>
                  </a:lnTo>
                  <a:lnTo>
                    <a:pt x="248" y="171"/>
                  </a:lnTo>
                  <a:lnTo>
                    <a:pt x="163" y="138"/>
                  </a:lnTo>
                  <a:lnTo>
                    <a:pt x="0" y="67"/>
                  </a:lnTo>
                  <a:lnTo>
                    <a:pt x="2" y="0"/>
                  </a:lnTo>
                  <a:close/>
                </a:path>
              </a:pathLst>
            </a:custGeom>
            <a:solidFill>
              <a:srgbClr val="000000"/>
            </a:solidFill>
            <a:ln w="9525">
              <a:noFill/>
              <a:round/>
              <a:headEnd/>
              <a:tailEnd/>
            </a:ln>
          </p:spPr>
          <p:txBody>
            <a:bodyPr/>
            <a:lstStyle/>
            <a:p>
              <a:endParaRPr lang="fr-FR"/>
            </a:p>
          </p:txBody>
        </p:sp>
        <p:sp>
          <p:nvSpPr>
            <p:cNvPr id="480820" name="Freeform 250"/>
            <p:cNvSpPr>
              <a:spLocks/>
            </p:cNvSpPr>
            <p:nvPr/>
          </p:nvSpPr>
          <p:spPr bwMode="auto">
            <a:xfrm>
              <a:off x="578" y="1268"/>
              <a:ext cx="16" cy="12"/>
            </a:xfrm>
            <a:custGeom>
              <a:avLst/>
              <a:gdLst>
                <a:gd name="T0" fmla="*/ 0 w 99"/>
                <a:gd name="T1" fmla="*/ 0 h 75"/>
                <a:gd name="T2" fmla="*/ 0 w 99"/>
                <a:gd name="T3" fmla="*/ 0 h 75"/>
                <a:gd name="T4" fmla="*/ 0 w 99"/>
                <a:gd name="T5" fmla="*/ 0 h 75"/>
                <a:gd name="T6" fmla="*/ 0 w 99"/>
                <a:gd name="T7" fmla="*/ 0 h 75"/>
                <a:gd name="T8" fmla="*/ 0 w 99"/>
                <a:gd name="T9" fmla="*/ 0 h 75"/>
                <a:gd name="T10" fmla="*/ 0 w 99"/>
                <a:gd name="T11" fmla="*/ 0 h 75"/>
                <a:gd name="T12" fmla="*/ 0 w 99"/>
                <a:gd name="T13" fmla="*/ 0 h 75"/>
                <a:gd name="T14" fmla="*/ 0 w 99"/>
                <a:gd name="T15" fmla="*/ 0 h 75"/>
                <a:gd name="T16" fmla="*/ 0 w 99"/>
                <a:gd name="T17" fmla="*/ 0 h 75"/>
                <a:gd name="T18" fmla="*/ 0 w 99"/>
                <a:gd name="T19" fmla="*/ 0 h 75"/>
                <a:gd name="T20" fmla="*/ 0 w 99"/>
                <a:gd name="T21" fmla="*/ 0 h 75"/>
                <a:gd name="T22" fmla="*/ 0 w 99"/>
                <a:gd name="T23" fmla="*/ 0 h 75"/>
                <a:gd name="T24" fmla="*/ 0 w 99"/>
                <a:gd name="T25" fmla="*/ 0 h 75"/>
                <a:gd name="T26" fmla="*/ 0 w 99"/>
                <a:gd name="T27" fmla="*/ 0 h 75"/>
                <a:gd name="T28" fmla="*/ 0 w 99"/>
                <a:gd name="T29" fmla="*/ 0 h 75"/>
                <a:gd name="T30" fmla="*/ 0 w 99"/>
                <a:gd name="T31" fmla="*/ 0 h 75"/>
                <a:gd name="T32" fmla="*/ 0 w 99"/>
                <a:gd name="T33" fmla="*/ 0 h 75"/>
                <a:gd name="T34" fmla="*/ 0 w 99"/>
                <a:gd name="T35" fmla="*/ 0 h 75"/>
                <a:gd name="T36" fmla="*/ 0 w 99"/>
                <a:gd name="T37" fmla="*/ 0 h 75"/>
                <a:gd name="T38" fmla="*/ 0 w 99"/>
                <a:gd name="T39" fmla="*/ 0 h 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9"/>
                <a:gd name="T61" fmla="*/ 0 h 75"/>
                <a:gd name="T62" fmla="*/ 99 w 99"/>
                <a:gd name="T63" fmla="*/ 75 h 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9" h="75">
                  <a:moveTo>
                    <a:pt x="12" y="9"/>
                  </a:moveTo>
                  <a:lnTo>
                    <a:pt x="26" y="16"/>
                  </a:lnTo>
                  <a:lnTo>
                    <a:pt x="53" y="19"/>
                  </a:lnTo>
                  <a:lnTo>
                    <a:pt x="46" y="29"/>
                  </a:lnTo>
                  <a:lnTo>
                    <a:pt x="40" y="41"/>
                  </a:lnTo>
                  <a:lnTo>
                    <a:pt x="7" y="44"/>
                  </a:lnTo>
                  <a:lnTo>
                    <a:pt x="0" y="49"/>
                  </a:lnTo>
                  <a:lnTo>
                    <a:pt x="28" y="52"/>
                  </a:lnTo>
                  <a:lnTo>
                    <a:pt x="37" y="64"/>
                  </a:lnTo>
                  <a:lnTo>
                    <a:pt x="21" y="74"/>
                  </a:lnTo>
                  <a:lnTo>
                    <a:pt x="47" y="75"/>
                  </a:lnTo>
                  <a:lnTo>
                    <a:pt x="70" y="63"/>
                  </a:lnTo>
                  <a:lnTo>
                    <a:pt x="89" y="52"/>
                  </a:lnTo>
                  <a:lnTo>
                    <a:pt x="99" y="34"/>
                  </a:lnTo>
                  <a:lnTo>
                    <a:pt x="98" y="21"/>
                  </a:lnTo>
                  <a:lnTo>
                    <a:pt x="77" y="4"/>
                  </a:lnTo>
                  <a:lnTo>
                    <a:pt x="54" y="0"/>
                  </a:lnTo>
                  <a:lnTo>
                    <a:pt x="31" y="2"/>
                  </a:lnTo>
                  <a:lnTo>
                    <a:pt x="12" y="9"/>
                  </a:lnTo>
                  <a:close/>
                </a:path>
              </a:pathLst>
            </a:custGeom>
            <a:solidFill>
              <a:srgbClr val="000000"/>
            </a:solidFill>
            <a:ln w="9525">
              <a:noFill/>
              <a:round/>
              <a:headEnd/>
              <a:tailEnd/>
            </a:ln>
          </p:spPr>
          <p:txBody>
            <a:bodyPr/>
            <a:lstStyle/>
            <a:p>
              <a:endParaRPr lang="fr-FR"/>
            </a:p>
          </p:txBody>
        </p:sp>
        <p:sp>
          <p:nvSpPr>
            <p:cNvPr id="480821" name="Freeform 251"/>
            <p:cNvSpPr>
              <a:spLocks/>
            </p:cNvSpPr>
            <p:nvPr/>
          </p:nvSpPr>
          <p:spPr bwMode="auto">
            <a:xfrm>
              <a:off x="599" y="1269"/>
              <a:ext cx="14" cy="13"/>
            </a:xfrm>
            <a:custGeom>
              <a:avLst/>
              <a:gdLst>
                <a:gd name="T0" fmla="*/ 0 w 89"/>
                <a:gd name="T1" fmla="*/ 0 h 79"/>
                <a:gd name="T2" fmla="*/ 0 w 89"/>
                <a:gd name="T3" fmla="*/ 0 h 79"/>
                <a:gd name="T4" fmla="*/ 0 w 89"/>
                <a:gd name="T5" fmla="*/ 0 h 79"/>
                <a:gd name="T6" fmla="*/ 0 w 89"/>
                <a:gd name="T7" fmla="*/ 0 h 79"/>
                <a:gd name="T8" fmla="*/ 0 w 89"/>
                <a:gd name="T9" fmla="*/ 0 h 79"/>
                <a:gd name="T10" fmla="*/ 0 w 89"/>
                <a:gd name="T11" fmla="*/ 0 h 79"/>
                <a:gd name="T12" fmla="*/ 0 w 89"/>
                <a:gd name="T13" fmla="*/ 0 h 79"/>
                <a:gd name="T14" fmla="*/ 0 w 89"/>
                <a:gd name="T15" fmla="*/ 0 h 79"/>
                <a:gd name="T16" fmla="*/ 0 w 89"/>
                <a:gd name="T17" fmla="*/ 0 h 79"/>
                <a:gd name="T18" fmla="*/ 0 w 89"/>
                <a:gd name="T19" fmla="*/ 0 h 79"/>
                <a:gd name="T20" fmla="*/ 0 w 89"/>
                <a:gd name="T21" fmla="*/ 0 h 79"/>
                <a:gd name="T22" fmla="*/ 0 w 89"/>
                <a:gd name="T23" fmla="*/ 0 h 79"/>
                <a:gd name="T24" fmla="*/ 0 w 89"/>
                <a:gd name="T25" fmla="*/ 0 h 79"/>
                <a:gd name="T26" fmla="*/ 0 w 89"/>
                <a:gd name="T27" fmla="*/ 0 h 79"/>
                <a:gd name="T28" fmla="*/ 0 w 89"/>
                <a:gd name="T29" fmla="*/ 0 h 79"/>
                <a:gd name="T30" fmla="*/ 0 w 89"/>
                <a:gd name="T31" fmla="*/ 0 h 79"/>
                <a:gd name="T32" fmla="*/ 0 w 89"/>
                <a:gd name="T33" fmla="*/ 0 h 7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9"/>
                <a:gd name="T52" fmla="*/ 0 h 79"/>
                <a:gd name="T53" fmla="*/ 89 w 89"/>
                <a:gd name="T54" fmla="*/ 79 h 7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9" h="79">
                  <a:moveTo>
                    <a:pt x="1" y="14"/>
                  </a:moveTo>
                  <a:lnTo>
                    <a:pt x="25" y="0"/>
                  </a:lnTo>
                  <a:lnTo>
                    <a:pt x="45" y="0"/>
                  </a:lnTo>
                  <a:lnTo>
                    <a:pt x="89" y="7"/>
                  </a:lnTo>
                  <a:lnTo>
                    <a:pt x="51" y="15"/>
                  </a:lnTo>
                  <a:lnTo>
                    <a:pt x="47" y="29"/>
                  </a:lnTo>
                  <a:lnTo>
                    <a:pt x="83" y="41"/>
                  </a:lnTo>
                  <a:lnTo>
                    <a:pt x="89" y="51"/>
                  </a:lnTo>
                  <a:lnTo>
                    <a:pt x="51" y="56"/>
                  </a:lnTo>
                  <a:lnTo>
                    <a:pt x="57" y="70"/>
                  </a:lnTo>
                  <a:lnTo>
                    <a:pt x="70" y="79"/>
                  </a:lnTo>
                  <a:lnTo>
                    <a:pt x="40" y="74"/>
                  </a:lnTo>
                  <a:lnTo>
                    <a:pt x="14" y="53"/>
                  </a:lnTo>
                  <a:lnTo>
                    <a:pt x="8" y="39"/>
                  </a:lnTo>
                  <a:lnTo>
                    <a:pt x="0" y="26"/>
                  </a:lnTo>
                  <a:lnTo>
                    <a:pt x="1" y="14"/>
                  </a:lnTo>
                  <a:close/>
                </a:path>
              </a:pathLst>
            </a:custGeom>
            <a:solidFill>
              <a:srgbClr val="000000"/>
            </a:solidFill>
            <a:ln w="9525">
              <a:noFill/>
              <a:round/>
              <a:headEnd/>
              <a:tailEnd/>
            </a:ln>
          </p:spPr>
          <p:txBody>
            <a:bodyPr/>
            <a:lstStyle/>
            <a:p>
              <a:endParaRPr lang="fr-FR"/>
            </a:p>
          </p:txBody>
        </p:sp>
        <p:sp>
          <p:nvSpPr>
            <p:cNvPr id="480822" name="Freeform 252"/>
            <p:cNvSpPr>
              <a:spLocks/>
            </p:cNvSpPr>
            <p:nvPr/>
          </p:nvSpPr>
          <p:spPr bwMode="auto">
            <a:xfrm>
              <a:off x="587" y="1286"/>
              <a:ext cx="18" cy="9"/>
            </a:xfrm>
            <a:custGeom>
              <a:avLst/>
              <a:gdLst>
                <a:gd name="T0" fmla="*/ 0 w 112"/>
                <a:gd name="T1" fmla="*/ 0 h 55"/>
                <a:gd name="T2" fmla="*/ 0 w 112"/>
                <a:gd name="T3" fmla="*/ 0 h 55"/>
                <a:gd name="T4" fmla="*/ 0 w 112"/>
                <a:gd name="T5" fmla="*/ 0 h 55"/>
                <a:gd name="T6" fmla="*/ 0 w 112"/>
                <a:gd name="T7" fmla="*/ 0 h 55"/>
                <a:gd name="T8" fmla="*/ 0 w 112"/>
                <a:gd name="T9" fmla="*/ 0 h 55"/>
                <a:gd name="T10" fmla="*/ 0 w 112"/>
                <a:gd name="T11" fmla="*/ 0 h 55"/>
                <a:gd name="T12" fmla="*/ 0 w 112"/>
                <a:gd name="T13" fmla="*/ 0 h 55"/>
                <a:gd name="T14" fmla="*/ 0 w 112"/>
                <a:gd name="T15" fmla="*/ 0 h 55"/>
                <a:gd name="T16" fmla="*/ 0 w 112"/>
                <a:gd name="T17" fmla="*/ 0 h 55"/>
                <a:gd name="T18" fmla="*/ 0 w 112"/>
                <a:gd name="T19" fmla="*/ 0 h 55"/>
                <a:gd name="T20" fmla="*/ 0 w 112"/>
                <a:gd name="T21" fmla="*/ 0 h 55"/>
                <a:gd name="T22" fmla="*/ 0 w 112"/>
                <a:gd name="T23" fmla="*/ 0 h 55"/>
                <a:gd name="T24" fmla="*/ 0 w 112"/>
                <a:gd name="T25" fmla="*/ 0 h 55"/>
                <a:gd name="T26" fmla="*/ 0 w 112"/>
                <a:gd name="T27" fmla="*/ 0 h 55"/>
                <a:gd name="T28" fmla="*/ 0 w 112"/>
                <a:gd name="T29" fmla="*/ 0 h 55"/>
                <a:gd name="T30" fmla="*/ 0 w 112"/>
                <a:gd name="T31" fmla="*/ 0 h 55"/>
                <a:gd name="T32" fmla="*/ 0 w 112"/>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2"/>
                <a:gd name="T52" fmla="*/ 0 h 55"/>
                <a:gd name="T53" fmla="*/ 112 w 112"/>
                <a:gd name="T54" fmla="*/ 55 h 5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2" h="55">
                  <a:moveTo>
                    <a:pt x="1" y="19"/>
                  </a:moveTo>
                  <a:lnTo>
                    <a:pt x="30" y="13"/>
                  </a:lnTo>
                  <a:lnTo>
                    <a:pt x="32" y="0"/>
                  </a:lnTo>
                  <a:lnTo>
                    <a:pt x="43" y="4"/>
                  </a:lnTo>
                  <a:lnTo>
                    <a:pt x="65" y="19"/>
                  </a:lnTo>
                  <a:lnTo>
                    <a:pt x="85" y="13"/>
                  </a:lnTo>
                  <a:lnTo>
                    <a:pt x="93" y="22"/>
                  </a:lnTo>
                  <a:lnTo>
                    <a:pt x="111" y="14"/>
                  </a:lnTo>
                  <a:lnTo>
                    <a:pt x="112" y="33"/>
                  </a:lnTo>
                  <a:lnTo>
                    <a:pt x="95" y="40"/>
                  </a:lnTo>
                  <a:lnTo>
                    <a:pt x="77" y="42"/>
                  </a:lnTo>
                  <a:lnTo>
                    <a:pt x="51" y="55"/>
                  </a:lnTo>
                  <a:lnTo>
                    <a:pt x="37" y="49"/>
                  </a:lnTo>
                  <a:lnTo>
                    <a:pt x="16" y="35"/>
                  </a:lnTo>
                  <a:lnTo>
                    <a:pt x="0" y="26"/>
                  </a:lnTo>
                  <a:lnTo>
                    <a:pt x="1" y="19"/>
                  </a:lnTo>
                  <a:close/>
                </a:path>
              </a:pathLst>
            </a:custGeom>
            <a:solidFill>
              <a:srgbClr val="000000"/>
            </a:solidFill>
            <a:ln w="9525">
              <a:noFill/>
              <a:round/>
              <a:headEnd/>
              <a:tailEnd/>
            </a:ln>
          </p:spPr>
          <p:txBody>
            <a:bodyPr/>
            <a:lstStyle/>
            <a:p>
              <a:endParaRPr lang="fr-FR"/>
            </a:p>
          </p:txBody>
        </p:sp>
        <p:sp>
          <p:nvSpPr>
            <p:cNvPr id="480823" name="Freeform 253"/>
            <p:cNvSpPr>
              <a:spLocks/>
            </p:cNvSpPr>
            <p:nvPr/>
          </p:nvSpPr>
          <p:spPr bwMode="auto">
            <a:xfrm>
              <a:off x="574" y="1287"/>
              <a:ext cx="12" cy="21"/>
            </a:xfrm>
            <a:custGeom>
              <a:avLst/>
              <a:gdLst>
                <a:gd name="T0" fmla="*/ 0 w 72"/>
                <a:gd name="T1" fmla="*/ 0 h 127"/>
                <a:gd name="T2" fmla="*/ 0 w 72"/>
                <a:gd name="T3" fmla="*/ 0 h 127"/>
                <a:gd name="T4" fmla="*/ 0 w 72"/>
                <a:gd name="T5" fmla="*/ 0 h 127"/>
                <a:gd name="T6" fmla="*/ 0 w 72"/>
                <a:gd name="T7" fmla="*/ 0 h 127"/>
                <a:gd name="T8" fmla="*/ 0 w 72"/>
                <a:gd name="T9" fmla="*/ 0 h 127"/>
                <a:gd name="T10" fmla="*/ 0 w 72"/>
                <a:gd name="T11" fmla="*/ 0 h 127"/>
                <a:gd name="T12" fmla="*/ 0 w 72"/>
                <a:gd name="T13" fmla="*/ 0 h 127"/>
                <a:gd name="T14" fmla="*/ 0 w 72"/>
                <a:gd name="T15" fmla="*/ 0 h 127"/>
                <a:gd name="T16" fmla="*/ 0 w 72"/>
                <a:gd name="T17" fmla="*/ 0 h 1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127"/>
                <a:gd name="T29" fmla="*/ 72 w 72"/>
                <a:gd name="T30" fmla="*/ 127 h 1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127">
                  <a:moveTo>
                    <a:pt x="72" y="0"/>
                  </a:moveTo>
                  <a:lnTo>
                    <a:pt x="47" y="20"/>
                  </a:lnTo>
                  <a:lnTo>
                    <a:pt x="8" y="38"/>
                  </a:lnTo>
                  <a:lnTo>
                    <a:pt x="0" y="92"/>
                  </a:lnTo>
                  <a:lnTo>
                    <a:pt x="14" y="127"/>
                  </a:lnTo>
                  <a:lnTo>
                    <a:pt x="45" y="43"/>
                  </a:lnTo>
                  <a:lnTo>
                    <a:pt x="63" y="27"/>
                  </a:lnTo>
                  <a:lnTo>
                    <a:pt x="72" y="0"/>
                  </a:lnTo>
                  <a:close/>
                </a:path>
              </a:pathLst>
            </a:custGeom>
            <a:solidFill>
              <a:srgbClr val="000000"/>
            </a:solidFill>
            <a:ln w="9525">
              <a:noFill/>
              <a:round/>
              <a:headEnd/>
              <a:tailEnd/>
            </a:ln>
          </p:spPr>
          <p:txBody>
            <a:bodyPr/>
            <a:lstStyle/>
            <a:p>
              <a:endParaRPr lang="fr-FR"/>
            </a:p>
          </p:txBody>
        </p:sp>
        <p:sp>
          <p:nvSpPr>
            <p:cNvPr id="480824" name="Freeform 254"/>
            <p:cNvSpPr>
              <a:spLocks/>
            </p:cNvSpPr>
            <p:nvPr/>
          </p:nvSpPr>
          <p:spPr bwMode="auto">
            <a:xfrm>
              <a:off x="575" y="1289"/>
              <a:ext cx="44" cy="44"/>
            </a:xfrm>
            <a:custGeom>
              <a:avLst/>
              <a:gdLst>
                <a:gd name="T0" fmla="*/ 1 w 263"/>
                <a:gd name="T1" fmla="*/ 0 h 266"/>
                <a:gd name="T2" fmla="*/ 1 w 263"/>
                <a:gd name="T3" fmla="*/ 0 h 266"/>
                <a:gd name="T4" fmla="*/ 1 w 263"/>
                <a:gd name="T5" fmla="*/ 0 h 266"/>
                <a:gd name="T6" fmla="*/ 1 w 263"/>
                <a:gd name="T7" fmla="*/ 0 h 266"/>
                <a:gd name="T8" fmla="*/ 1 w 263"/>
                <a:gd name="T9" fmla="*/ 0 h 266"/>
                <a:gd name="T10" fmla="*/ 1 w 263"/>
                <a:gd name="T11" fmla="*/ 0 h 266"/>
                <a:gd name="T12" fmla="*/ 0 w 263"/>
                <a:gd name="T13" fmla="*/ 0 h 266"/>
                <a:gd name="T14" fmla="*/ 0 w 263"/>
                <a:gd name="T15" fmla="*/ 0 h 266"/>
                <a:gd name="T16" fmla="*/ 0 w 263"/>
                <a:gd name="T17" fmla="*/ 0 h 266"/>
                <a:gd name="T18" fmla="*/ 1 w 263"/>
                <a:gd name="T19" fmla="*/ 0 h 266"/>
                <a:gd name="T20" fmla="*/ 1 w 263"/>
                <a:gd name="T21" fmla="*/ 0 h 266"/>
                <a:gd name="T22" fmla="*/ 1 w 263"/>
                <a:gd name="T23" fmla="*/ 0 h 266"/>
                <a:gd name="T24" fmla="*/ 1 w 263"/>
                <a:gd name="T25" fmla="*/ 0 h 266"/>
                <a:gd name="T26" fmla="*/ 1 w 263"/>
                <a:gd name="T27" fmla="*/ 0 h 266"/>
                <a:gd name="T28" fmla="*/ 1 w 263"/>
                <a:gd name="T29" fmla="*/ 0 h 266"/>
                <a:gd name="T30" fmla="*/ 1 w 263"/>
                <a:gd name="T31" fmla="*/ 0 h 266"/>
                <a:gd name="T32" fmla="*/ 1 w 263"/>
                <a:gd name="T33" fmla="*/ 1 h 266"/>
                <a:gd name="T34" fmla="*/ 1 w 263"/>
                <a:gd name="T35" fmla="*/ 1 h 266"/>
                <a:gd name="T36" fmla="*/ 1 w 263"/>
                <a:gd name="T37" fmla="*/ 1 h 266"/>
                <a:gd name="T38" fmla="*/ 0 w 263"/>
                <a:gd name="T39" fmla="*/ 1 h 266"/>
                <a:gd name="T40" fmla="*/ 0 w 263"/>
                <a:gd name="T41" fmla="*/ 1 h 266"/>
                <a:gd name="T42" fmla="*/ 0 w 263"/>
                <a:gd name="T43" fmla="*/ 1 h 266"/>
                <a:gd name="T44" fmla="*/ 0 w 263"/>
                <a:gd name="T45" fmla="*/ 1 h 266"/>
                <a:gd name="T46" fmla="*/ 0 w 263"/>
                <a:gd name="T47" fmla="*/ 1 h 266"/>
                <a:gd name="T48" fmla="*/ 0 w 263"/>
                <a:gd name="T49" fmla="*/ 1 h 266"/>
                <a:gd name="T50" fmla="*/ 1 w 263"/>
                <a:gd name="T51" fmla="*/ 1 h 266"/>
                <a:gd name="T52" fmla="*/ 1 w 263"/>
                <a:gd name="T53" fmla="*/ 1 h 266"/>
                <a:gd name="T54" fmla="*/ 1 w 263"/>
                <a:gd name="T55" fmla="*/ 1 h 266"/>
                <a:gd name="T56" fmla="*/ 1 w 263"/>
                <a:gd name="T57" fmla="*/ 1 h 266"/>
                <a:gd name="T58" fmla="*/ 1 w 263"/>
                <a:gd name="T59" fmla="*/ 1 h 266"/>
                <a:gd name="T60" fmla="*/ 1 w 263"/>
                <a:gd name="T61" fmla="*/ 0 h 266"/>
                <a:gd name="T62" fmla="*/ 1 w 263"/>
                <a:gd name="T63" fmla="*/ 0 h 266"/>
                <a:gd name="T64" fmla="*/ 1 w 263"/>
                <a:gd name="T65" fmla="*/ 0 h 266"/>
                <a:gd name="T66" fmla="*/ 1 w 263"/>
                <a:gd name="T67" fmla="*/ 0 h 266"/>
                <a:gd name="T68" fmla="*/ 1 w 263"/>
                <a:gd name="T69" fmla="*/ 0 h 266"/>
                <a:gd name="T70" fmla="*/ 1 w 263"/>
                <a:gd name="T71" fmla="*/ 0 h 266"/>
                <a:gd name="T72" fmla="*/ 1 w 263"/>
                <a:gd name="T73" fmla="*/ 0 h 2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266"/>
                <a:gd name="T113" fmla="*/ 263 w 263"/>
                <a:gd name="T114" fmla="*/ 266 h 2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266">
                  <a:moveTo>
                    <a:pt x="189" y="0"/>
                  </a:moveTo>
                  <a:lnTo>
                    <a:pt x="196" y="24"/>
                  </a:lnTo>
                  <a:lnTo>
                    <a:pt x="207" y="60"/>
                  </a:lnTo>
                  <a:lnTo>
                    <a:pt x="196" y="83"/>
                  </a:lnTo>
                  <a:lnTo>
                    <a:pt x="146" y="52"/>
                  </a:lnTo>
                  <a:lnTo>
                    <a:pt x="87" y="52"/>
                  </a:lnTo>
                  <a:lnTo>
                    <a:pt x="46" y="76"/>
                  </a:lnTo>
                  <a:lnTo>
                    <a:pt x="86" y="82"/>
                  </a:lnTo>
                  <a:lnTo>
                    <a:pt x="81" y="73"/>
                  </a:lnTo>
                  <a:lnTo>
                    <a:pt x="88" y="63"/>
                  </a:lnTo>
                  <a:lnTo>
                    <a:pt x="137" y="63"/>
                  </a:lnTo>
                  <a:lnTo>
                    <a:pt x="144" y="76"/>
                  </a:lnTo>
                  <a:lnTo>
                    <a:pt x="131" y="84"/>
                  </a:lnTo>
                  <a:lnTo>
                    <a:pt x="173" y="87"/>
                  </a:lnTo>
                  <a:lnTo>
                    <a:pt x="170" y="100"/>
                  </a:lnTo>
                  <a:lnTo>
                    <a:pt x="146" y="119"/>
                  </a:lnTo>
                  <a:lnTo>
                    <a:pt x="173" y="148"/>
                  </a:lnTo>
                  <a:lnTo>
                    <a:pt x="157" y="176"/>
                  </a:lnTo>
                  <a:lnTo>
                    <a:pt x="88" y="176"/>
                  </a:lnTo>
                  <a:lnTo>
                    <a:pt x="45" y="150"/>
                  </a:lnTo>
                  <a:lnTo>
                    <a:pt x="35" y="157"/>
                  </a:lnTo>
                  <a:lnTo>
                    <a:pt x="72" y="196"/>
                  </a:lnTo>
                  <a:lnTo>
                    <a:pt x="29" y="197"/>
                  </a:lnTo>
                  <a:lnTo>
                    <a:pt x="0" y="157"/>
                  </a:lnTo>
                  <a:lnTo>
                    <a:pt x="2" y="187"/>
                  </a:lnTo>
                  <a:lnTo>
                    <a:pt x="90" y="258"/>
                  </a:lnTo>
                  <a:lnTo>
                    <a:pt x="116" y="266"/>
                  </a:lnTo>
                  <a:lnTo>
                    <a:pt x="194" y="219"/>
                  </a:lnTo>
                  <a:lnTo>
                    <a:pt x="222" y="187"/>
                  </a:lnTo>
                  <a:lnTo>
                    <a:pt x="234" y="136"/>
                  </a:lnTo>
                  <a:lnTo>
                    <a:pt x="257" y="70"/>
                  </a:lnTo>
                  <a:lnTo>
                    <a:pt x="263" y="18"/>
                  </a:lnTo>
                  <a:lnTo>
                    <a:pt x="250" y="31"/>
                  </a:lnTo>
                  <a:lnTo>
                    <a:pt x="222" y="30"/>
                  </a:lnTo>
                  <a:lnTo>
                    <a:pt x="198" y="8"/>
                  </a:lnTo>
                  <a:lnTo>
                    <a:pt x="189" y="0"/>
                  </a:lnTo>
                  <a:close/>
                </a:path>
              </a:pathLst>
            </a:custGeom>
            <a:solidFill>
              <a:srgbClr val="000000"/>
            </a:solidFill>
            <a:ln w="9525">
              <a:noFill/>
              <a:round/>
              <a:headEnd/>
              <a:tailEnd/>
            </a:ln>
          </p:spPr>
          <p:txBody>
            <a:bodyPr/>
            <a:lstStyle/>
            <a:p>
              <a:endParaRPr lang="fr-FR"/>
            </a:p>
          </p:txBody>
        </p:sp>
        <p:sp>
          <p:nvSpPr>
            <p:cNvPr id="480825" name="Freeform 255"/>
            <p:cNvSpPr>
              <a:spLocks/>
            </p:cNvSpPr>
            <p:nvPr/>
          </p:nvSpPr>
          <p:spPr bwMode="auto">
            <a:xfrm>
              <a:off x="581" y="1297"/>
              <a:ext cx="4" cy="6"/>
            </a:xfrm>
            <a:custGeom>
              <a:avLst/>
              <a:gdLst>
                <a:gd name="T0" fmla="*/ 0 w 20"/>
                <a:gd name="T1" fmla="*/ 0 h 42"/>
                <a:gd name="T2" fmla="*/ 0 w 20"/>
                <a:gd name="T3" fmla="*/ 0 h 42"/>
                <a:gd name="T4" fmla="*/ 0 w 20"/>
                <a:gd name="T5" fmla="*/ 0 h 42"/>
                <a:gd name="T6" fmla="*/ 0 w 20"/>
                <a:gd name="T7" fmla="*/ 0 h 42"/>
                <a:gd name="T8" fmla="*/ 0 w 20"/>
                <a:gd name="T9" fmla="*/ 0 h 42"/>
                <a:gd name="T10" fmla="*/ 0 w 20"/>
                <a:gd name="T11" fmla="*/ 0 h 42"/>
                <a:gd name="T12" fmla="*/ 0 60000 65536"/>
                <a:gd name="T13" fmla="*/ 0 60000 65536"/>
                <a:gd name="T14" fmla="*/ 0 60000 65536"/>
                <a:gd name="T15" fmla="*/ 0 60000 65536"/>
                <a:gd name="T16" fmla="*/ 0 60000 65536"/>
                <a:gd name="T17" fmla="*/ 0 60000 65536"/>
                <a:gd name="T18" fmla="*/ 0 w 20"/>
                <a:gd name="T19" fmla="*/ 0 h 42"/>
                <a:gd name="T20" fmla="*/ 20 w 20"/>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20" h="42">
                  <a:moveTo>
                    <a:pt x="9" y="0"/>
                  </a:moveTo>
                  <a:lnTo>
                    <a:pt x="20" y="20"/>
                  </a:lnTo>
                  <a:lnTo>
                    <a:pt x="9" y="42"/>
                  </a:lnTo>
                  <a:lnTo>
                    <a:pt x="0" y="26"/>
                  </a:lnTo>
                  <a:lnTo>
                    <a:pt x="9" y="0"/>
                  </a:lnTo>
                  <a:close/>
                </a:path>
              </a:pathLst>
            </a:custGeom>
            <a:solidFill>
              <a:srgbClr val="000000"/>
            </a:solidFill>
            <a:ln w="9525">
              <a:noFill/>
              <a:round/>
              <a:headEnd/>
              <a:tailEnd/>
            </a:ln>
          </p:spPr>
          <p:txBody>
            <a:bodyPr/>
            <a:lstStyle/>
            <a:p>
              <a:endParaRPr lang="fr-FR"/>
            </a:p>
          </p:txBody>
        </p:sp>
        <p:sp>
          <p:nvSpPr>
            <p:cNvPr id="480826" name="Freeform 256"/>
            <p:cNvSpPr>
              <a:spLocks/>
            </p:cNvSpPr>
            <p:nvPr/>
          </p:nvSpPr>
          <p:spPr bwMode="auto">
            <a:xfrm>
              <a:off x="587" y="1305"/>
              <a:ext cx="18" cy="8"/>
            </a:xfrm>
            <a:custGeom>
              <a:avLst/>
              <a:gdLst>
                <a:gd name="T0" fmla="*/ 0 w 108"/>
                <a:gd name="T1" fmla="*/ 0 h 49"/>
                <a:gd name="T2" fmla="*/ 0 w 108"/>
                <a:gd name="T3" fmla="*/ 0 h 49"/>
                <a:gd name="T4" fmla="*/ 1 w 108"/>
                <a:gd name="T5" fmla="*/ 0 h 49"/>
                <a:gd name="T6" fmla="*/ 0 w 108"/>
                <a:gd name="T7" fmla="*/ 0 h 49"/>
                <a:gd name="T8" fmla="*/ 0 w 108"/>
                <a:gd name="T9" fmla="*/ 0 h 49"/>
                <a:gd name="T10" fmla="*/ 0 w 108"/>
                <a:gd name="T11" fmla="*/ 0 h 49"/>
                <a:gd name="T12" fmla="*/ 0 w 108"/>
                <a:gd name="T13" fmla="*/ 0 h 49"/>
                <a:gd name="T14" fmla="*/ 0 w 108"/>
                <a:gd name="T15" fmla="*/ 0 h 49"/>
                <a:gd name="T16" fmla="*/ 0 60000 65536"/>
                <a:gd name="T17" fmla="*/ 0 60000 65536"/>
                <a:gd name="T18" fmla="*/ 0 60000 65536"/>
                <a:gd name="T19" fmla="*/ 0 60000 65536"/>
                <a:gd name="T20" fmla="*/ 0 60000 65536"/>
                <a:gd name="T21" fmla="*/ 0 60000 65536"/>
                <a:gd name="T22" fmla="*/ 0 60000 65536"/>
                <a:gd name="T23" fmla="*/ 0 60000 65536"/>
                <a:gd name="T24" fmla="*/ 0 w 108"/>
                <a:gd name="T25" fmla="*/ 0 h 49"/>
                <a:gd name="T26" fmla="*/ 108 w 108"/>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8" h="49">
                  <a:moveTo>
                    <a:pt x="0" y="0"/>
                  </a:moveTo>
                  <a:lnTo>
                    <a:pt x="43" y="13"/>
                  </a:lnTo>
                  <a:lnTo>
                    <a:pt x="108" y="0"/>
                  </a:lnTo>
                  <a:lnTo>
                    <a:pt x="72" y="34"/>
                  </a:lnTo>
                  <a:lnTo>
                    <a:pt x="59" y="49"/>
                  </a:lnTo>
                  <a:lnTo>
                    <a:pt x="16" y="28"/>
                  </a:lnTo>
                  <a:lnTo>
                    <a:pt x="0" y="0"/>
                  </a:lnTo>
                  <a:close/>
                </a:path>
              </a:pathLst>
            </a:custGeom>
            <a:solidFill>
              <a:srgbClr val="000000"/>
            </a:solidFill>
            <a:ln w="9525">
              <a:noFill/>
              <a:round/>
              <a:headEnd/>
              <a:tailEnd/>
            </a:ln>
          </p:spPr>
          <p:txBody>
            <a:bodyPr/>
            <a:lstStyle/>
            <a:p>
              <a:endParaRPr lang="fr-FR"/>
            </a:p>
          </p:txBody>
        </p:sp>
        <p:sp>
          <p:nvSpPr>
            <p:cNvPr id="480827" name="Freeform 257"/>
            <p:cNvSpPr>
              <a:spLocks/>
            </p:cNvSpPr>
            <p:nvPr/>
          </p:nvSpPr>
          <p:spPr bwMode="auto">
            <a:xfrm>
              <a:off x="566" y="1244"/>
              <a:ext cx="60" cy="68"/>
            </a:xfrm>
            <a:custGeom>
              <a:avLst/>
              <a:gdLst>
                <a:gd name="T0" fmla="*/ 0 w 362"/>
                <a:gd name="T1" fmla="*/ 2 h 407"/>
                <a:gd name="T2" fmla="*/ 0 w 362"/>
                <a:gd name="T3" fmla="*/ 2 h 407"/>
                <a:gd name="T4" fmla="*/ 0 w 362"/>
                <a:gd name="T5" fmla="*/ 2 h 407"/>
                <a:gd name="T6" fmla="*/ 0 w 362"/>
                <a:gd name="T7" fmla="*/ 1 h 407"/>
                <a:gd name="T8" fmla="*/ 0 w 362"/>
                <a:gd name="T9" fmla="*/ 1 h 407"/>
                <a:gd name="T10" fmla="*/ 0 w 362"/>
                <a:gd name="T11" fmla="*/ 1 h 407"/>
                <a:gd name="T12" fmla="*/ 0 w 362"/>
                <a:gd name="T13" fmla="*/ 1 h 407"/>
                <a:gd name="T14" fmla="*/ 0 w 362"/>
                <a:gd name="T15" fmla="*/ 1 h 407"/>
                <a:gd name="T16" fmla="*/ 0 w 362"/>
                <a:gd name="T17" fmla="*/ 0 h 407"/>
                <a:gd name="T18" fmla="*/ 1 w 362"/>
                <a:gd name="T19" fmla="*/ 0 h 407"/>
                <a:gd name="T20" fmla="*/ 1 w 362"/>
                <a:gd name="T21" fmla="*/ 0 h 407"/>
                <a:gd name="T22" fmla="*/ 1 w 362"/>
                <a:gd name="T23" fmla="*/ 0 h 407"/>
                <a:gd name="T24" fmla="*/ 1 w 362"/>
                <a:gd name="T25" fmla="*/ 0 h 407"/>
                <a:gd name="T26" fmla="*/ 1 w 362"/>
                <a:gd name="T27" fmla="*/ 0 h 407"/>
                <a:gd name="T28" fmla="*/ 1 w 362"/>
                <a:gd name="T29" fmla="*/ 1 h 407"/>
                <a:gd name="T30" fmla="*/ 1 w 362"/>
                <a:gd name="T31" fmla="*/ 1 h 407"/>
                <a:gd name="T32" fmla="*/ 2 w 362"/>
                <a:gd name="T33" fmla="*/ 1 h 407"/>
                <a:gd name="T34" fmla="*/ 2 w 362"/>
                <a:gd name="T35" fmla="*/ 1 h 407"/>
                <a:gd name="T36" fmla="*/ 2 w 362"/>
                <a:gd name="T37" fmla="*/ 1 h 407"/>
                <a:gd name="T38" fmla="*/ 1 w 362"/>
                <a:gd name="T39" fmla="*/ 2 h 407"/>
                <a:gd name="T40" fmla="*/ 1 w 362"/>
                <a:gd name="T41" fmla="*/ 2 h 407"/>
                <a:gd name="T42" fmla="*/ 1 w 362"/>
                <a:gd name="T43" fmla="*/ 2 h 407"/>
                <a:gd name="T44" fmla="*/ 2 w 362"/>
                <a:gd name="T45" fmla="*/ 1 h 407"/>
                <a:gd name="T46" fmla="*/ 2 w 362"/>
                <a:gd name="T47" fmla="*/ 1 h 407"/>
                <a:gd name="T48" fmla="*/ 2 w 362"/>
                <a:gd name="T49" fmla="*/ 1 h 407"/>
                <a:gd name="T50" fmla="*/ 1 w 362"/>
                <a:gd name="T51" fmla="*/ 1 h 407"/>
                <a:gd name="T52" fmla="*/ 1 w 362"/>
                <a:gd name="T53" fmla="*/ 1 h 407"/>
                <a:gd name="T54" fmla="*/ 1 w 362"/>
                <a:gd name="T55" fmla="*/ 1 h 407"/>
                <a:gd name="T56" fmla="*/ 1 w 362"/>
                <a:gd name="T57" fmla="*/ 1 h 407"/>
                <a:gd name="T58" fmla="*/ 1 w 362"/>
                <a:gd name="T59" fmla="*/ 0 h 407"/>
                <a:gd name="T60" fmla="*/ 1 w 362"/>
                <a:gd name="T61" fmla="*/ 0 h 407"/>
                <a:gd name="T62" fmla="*/ 1 w 362"/>
                <a:gd name="T63" fmla="*/ 0 h 407"/>
                <a:gd name="T64" fmla="*/ 1 w 362"/>
                <a:gd name="T65" fmla="*/ 0 h 407"/>
                <a:gd name="T66" fmla="*/ 0 w 362"/>
                <a:gd name="T67" fmla="*/ 0 h 407"/>
                <a:gd name="T68" fmla="*/ 0 w 362"/>
                <a:gd name="T69" fmla="*/ 0 h 407"/>
                <a:gd name="T70" fmla="*/ 0 w 362"/>
                <a:gd name="T71" fmla="*/ 1 h 407"/>
                <a:gd name="T72" fmla="*/ 0 w 362"/>
                <a:gd name="T73" fmla="*/ 1 h 407"/>
                <a:gd name="T74" fmla="*/ 0 w 362"/>
                <a:gd name="T75" fmla="*/ 1 h 407"/>
                <a:gd name="T76" fmla="*/ 0 w 362"/>
                <a:gd name="T77" fmla="*/ 1 h 407"/>
                <a:gd name="T78" fmla="*/ 0 w 362"/>
                <a:gd name="T79" fmla="*/ 1 h 407"/>
                <a:gd name="T80" fmla="*/ 0 w 362"/>
                <a:gd name="T81" fmla="*/ 1 h 407"/>
                <a:gd name="T82" fmla="*/ 0 w 362"/>
                <a:gd name="T83" fmla="*/ 1 h 407"/>
                <a:gd name="T84" fmla="*/ 0 w 362"/>
                <a:gd name="T85" fmla="*/ 1 h 407"/>
                <a:gd name="T86" fmla="*/ 0 w 362"/>
                <a:gd name="T87" fmla="*/ 2 h 407"/>
                <a:gd name="T88" fmla="*/ 0 w 362"/>
                <a:gd name="T89" fmla="*/ 2 h 407"/>
                <a:gd name="T90" fmla="*/ 0 w 362"/>
                <a:gd name="T91" fmla="*/ 2 h 40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2"/>
                <a:gd name="T139" fmla="*/ 0 h 407"/>
                <a:gd name="T140" fmla="*/ 362 w 362"/>
                <a:gd name="T141" fmla="*/ 407 h 40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2" h="407">
                  <a:moveTo>
                    <a:pt x="47" y="407"/>
                  </a:moveTo>
                  <a:lnTo>
                    <a:pt x="26" y="322"/>
                  </a:lnTo>
                  <a:lnTo>
                    <a:pt x="5" y="311"/>
                  </a:lnTo>
                  <a:lnTo>
                    <a:pt x="0" y="256"/>
                  </a:lnTo>
                  <a:lnTo>
                    <a:pt x="5" y="193"/>
                  </a:lnTo>
                  <a:lnTo>
                    <a:pt x="19" y="185"/>
                  </a:lnTo>
                  <a:lnTo>
                    <a:pt x="33" y="186"/>
                  </a:lnTo>
                  <a:lnTo>
                    <a:pt x="39" y="104"/>
                  </a:lnTo>
                  <a:lnTo>
                    <a:pt x="84" y="28"/>
                  </a:lnTo>
                  <a:lnTo>
                    <a:pt x="133" y="4"/>
                  </a:lnTo>
                  <a:lnTo>
                    <a:pt x="186" y="0"/>
                  </a:lnTo>
                  <a:lnTo>
                    <a:pt x="251" y="7"/>
                  </a:lnTo>
                  <a:lnTo>
                    <a:pt x="294" y="34"/>
                  </a:lnTo>
                  <a:lnTo>
                    <a:pt x="321" y="81"/>
                  </a:lnTo>
                  <a:lnTo>
                    <a:pt x="330" y="132"/>
                  </a:lnTo>
                  <a:lnTo>
                    <a:pt x="335" y="199"/>
                  </a:lnTo>
                  <a:lnTo>
                    <a:pt x="355" y="205"/>
                  </a:lnTo>
                  <a:lnTo>
                    <a:pt x="361" y="225"/>
                  </a:lnTo>
                  <a:lnTo>
                    <a:pt x="362" y="270"/>
                  </a:lnTo>
                  <a:lnTo>
                    <a:pt x="338" y="316"/>
                  </a:lnTo>
                  <a:lnTo>
                    <a:pt x="315" y="324"/>
                  </a:lnTo>
                  <a:lnTo>
                    <a:pt x="330" y="306"/>
                  </a:lnTo>
                  <a:lnTo>
                    <a:pt x="351" y="277"/>
                  </a:lnTo>
                  <a:lnTo>
                    <a:pt x="354" y="237"/>
                  </a:lnTo>
                  <a:lnTo>
                    <a:pt x="352" y="215"/>
                  </a:lnTo>
                  <a:lnTo>
                    <a:pt x="335" y="218"/>
                  </a:lnTo>
                  <a:lnTo>
                    <a:pt x="323" y="250"/>
                  </a:lnTo>
                  <a:lnTo>
                    <a:pt x="326" y="169"/>
                  </a:lnTo>
                  <a:lnTo>
                    <a:pt x="321" y="115"/>
                  </a:lnTo>
                  <a:lnTo>
                    <a:pt x="302" y="66"/>
                  </a:lnTo>
                  <a:lnTo>
                    <a:pt x="280" y="33"/>
                  </a:lnTo>
                  <a:lnTo>
                    <a:pt x="230" y="10"/>
                  </a:lnTo>
                  <a:lnTo>
                    <a:pt x="175" y="8"/>
                  </a:lnTo>
                  <a:lnTo>
                    <a:pt x="126" y="20"/>
                  </a:lnTo>
                  <a:lnTo>
                    <a:pt x="88" y="43"/>
                  </a:lnTo>
                  <a:lnTo>
                    <a:pt x="60" y="98"/>
                  </a:lnTo>
                  <a:lnTo>
                    <a:pt x="46" y="152"/>
                  </a:lnTo>
                  <a:lnTo>
                    <a:pt x="36" y="220"/>
                  </a:lnTo>
                  <a:lnTo>
                    <a:pt x="28" y="198"/>
                  </a:lnTo>
                  <a:lnTo>
                    <a:pt x="13" y="204"/>
                  </a:lnTo>
                  <a:lnTo>
                    <a:pt x="7" y="257"/>
                  </a:lnTo>
                  <a:lnTo>
                    <a:pt x="16" y="294"/>
                  </a:lnTo>
                  <a:lnTo>
                    <a:pt x="33" y="300"/>
                  </a:lnTo>
                  <a:lnTo>
                    <a:pt x="39" y="350"/>
                  </a:lnTo>
                  <a:lnTo>
                    <a:pt x="47" y="407"/>
                  </a:lnTo>
                  <a:close/>
                </a:path>
              </a:pathLst>
            </a:custGeom>
            <a:solidFill>
              <a:srgbClr val="000000"/>
            </a:solidFill>
            <a:ln w="9525">
              <a:noFill/>
              <a:round/>
              <a:headEnd/>
              <a:tailEnd/>
            </a:ln>
          </p:spPr>
          <p:txBody>
            <a:bodyPr/>
            <a:lstStyle/>
            <a:p>
              <a:endParaRPr lang="fr-FR"/>
            </a:p>
          </p:txBody>
        </p:sp>
        <p:sp>
          <p:nvSpPr>
            <p:cNvPr id="480828" name="Freeform 258"/>
            <p:cNvSpPr>
              <a:spLocks/>
            </p:cNvSpPr>
            <p:nvPr/>
          </p:nvSpPr>
          <p:spPr bwMode="auto">
            <a:xfrm>
              <a:off x="567" y="1278"/>
              <a:ext cx="5" cy="3"/>
            </a:xfrm>
            <a:custGeom>
              <a:avLst/>
              <a:gdLst>
                <a:gd name="T0" fmla="*/ 0 w 27"/>
                <a:gd name="T1" fmla="*/ 0 h 15"/>
                <a:gd name="T2" fmla="*/ 0 w 27"/>
                <a:gd name="T3" fmla="*/ 0 h 15"/>
                <a:gd name="T4" fmla="*/ 0 w 27"/>
                <a:gd name="T5" fmla="*/ 0 h 15"/>
                <a:gd name="T6" fmla="*/ 0 w 27"/>
                <a:gd name="T7" fmla="*/ 0 h 15"/>
                <a:gd name="T8" fmla="*/ 0 w 27"/>
                <a:gd name="T9" fmla="*/ 0 h 15"/>
                <a:gd name="T10" fmla="*/ 0 60000 65536"/>
                <a:gd name="T11" fmla="*/ 0 60000 65536"/>
                <a:gd name="T12" fmla="*/ 0 60000 65536"/>
                <a:gd name="T13" fmla="*/ 0 60000 65536"/>
                <a:gd name="T14" fmla="*/ 0 60000 65536"/>
                <a:gd name="T15" fmla="*/ 0 w 27"/>
                <a:gd name="T16" fmla="*/ 0 h 15"/>
                <a:gd name="T17" fmla="*/ 27 w 27"/>
                <a:gd name="T18" fmla="*/ 15 h 15"/>
              </a:gdLst>
              <a:ahLst/>
              <a:cxnLst>
                <a:cxn ang="T10">
                  <a:pos x="T0" y="T1"/>
                </a:cxn>
                <a:cxn ang="T11">
                  <a:pos x="T2" y="T3"/>
                </a:cxn>
                <a:cxn ang="T12">
                  <a:pos x="T4" y="T5"/>
                </a:cxn>
                <a:cxn ang="T13">
                  <a:pos x="T6" y="T7"/>
                </a:cxn>
                <a:cxn ang="T14">
                  <a:pos x="T8" y="T9"/>
                </a:cxn>
              </a:cxnLst>
              <a:rect l="T15" t="T16" r="T17" b="T18"/>
              <a:pathLst>
                <a:path w="27" h="15">
                  <a:moveTo>
                    <a:pt x="27" y="15"/>
                  </a:moveTo>
                  <a:lnTo>
                    <a:pt x="1" y="0"/>
                  </a:lnTo>
                  <a:lnTo>
                    <a:pt x="0" y="10"/>
                  </a:lnTo>
                  <a:lnTo>
                    <a:pt x="27" y="15"/>
                  </a:lnTo>
                  <a:close/>
                </a:path>
              </a:pathLst>
            </a:custGeom>
            <a:solidFill>
              <a:srgbClr val="000000"/>
            </a:solidFill>
            <a:ln w="9525">
              <a:noFill/>
              <a:round/>
              <a:headEnd/>
              <a:tailEnd/>
            </a:ln>
          </p:spPr>
          <p:txBody>
            <a:bodyPr/>
            <a:lstStyle/>
            <a:p>
              <a:endParaRPr lang="fr-FR"/>
            </a:p>
          </p:txBody>
        </p:sp>
        <p:sp>
          <p:nvSpPr>
            <p:cNvPr id="480829" name="Freeform 259"/>
            <p:cNvSpPr>
              <a:spLocks/>
            </p:cNvSpPr>
            <p:nvPr/>
          </p:nvSpPr>
          <p:spPr bwMode="auto">
            <a:xfrm>
              <a:off x="569" y="1283"/>
              <a:ext cx="3" cy="8"/>
            </a:xfrm>
            <a:custGeom>
              <a:avLst/>
              <a:gdLst>
                <a:gd name="T0" fmla="*/ 0 w 17"/>
                <a:gd name="T1" fmla="*/ 0 h 49"/>
                <a:gd name="T2" fmla="*/ 0 w 17"/>
                <a:gd name="T3" fmla="*/ 0 h 49"/>
                <a:gd name="T4" fmla="*/ 0 w 17"/>
                <a:gd name="T5" fmla="*/ 0 h 49"/>
                <a:gd name="T6" fmla="*/ 0 w 17"/>
                <a:gd name="T7" fmla="*/ 0 h 49"/>
                <a:gd name="T8" fmla="*/ 0 w 17"/>
                <a:gd name="T9" fmla="*/ 0 h 49"/>
                <a:gd name="T10" fmla="*/ 0 w 17"/>
                <a:gd name="T11" fmla="*/ 0 h 49"/>
                <a:gd name="T12" fmla="*/ 0 60000 65536"/>
                <a:gd name="T13" fmla="*/ 0 60000 65536"/>
                <a:gd name="T14" fmla="*/ 0 60000 65536"/>
                <a:gd name="T15" fmla="*/ 0 60000 65536"/>
                <a:gd name="T16" fmla="*/ 0 60000 65536"/>
                <a:gd name="T17" fmla="*/ 0 60000 65536"/>
                <a:gd name="T18" fmla="*/ 0 w 17"/>
                <a:gd name="T19" fmla="*/ 0 h 49"/>
                <a:gd name="T20" fmla="*/ 17 w 1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17" h="49">
                  <a:moveTo>
                    <a:pt x="17" y="0"/>
                  </a:moveTo>
                  <a:lnTo>
                    <a:pt x="15" y="49"/>
                  </a:lnTo>
                  <a:lnTo>
                    <a:pt x="0" y="30"/>
                  </a:lnTo>
                  <a:lnTo>
                    <a:pt x="1" y="10"/>
                  </a:lnTo>
                  <a:lnTo>
                    <a:pt x="17" y="0"/>
                  </a:lnTo>
                  <a:close/>
                </a:path>
              </a:pathLst>
            </a:custGeom>
            <a:solidFill>
              <a:srgbClr val="000000"/>
            </a:solidFill>
            <a:ln w="9525">
              <a:noFill/>
              <a:round/>
              <a:headEnd/>
              <a:tailEnd/>
            </a:ln>
          </p:spPr>
          <p:txBody>
            <a:bodyPr/>
            <a:lstStyle/>
            <a:p>
              <a:endParaRPr lang="fr-FR"/>
            </a:p>
          </p:txBody>
        </p:sp>
        <p:sp>
          <p:nvSpPr>
            <p:cNvPr id="480830" name="Freeform 260"/>
            <p:cNvSpPr>
              <a:spLocks/>
            </p:cNvSpPr>
            <p:nvPr/>
          </p:nvSpPr>
          <p:spPr bwMode="auto">
            <a:xfrm>
              <a:off x="619" y="1284"/>
              <a:ext cx="3" cy="7"/>
            </a:xfrm>
            <a:custGeom>
              <a:avLst/>
              <a:gdLst>
                <a:gd name="T0" fmla="*/ 0 w 14"/>
                <a:gd name="T1" fmla="*/ 0 h 43"/>
                <a:gd name="T2" fmla="*/ 0 w 14"/>
                <a:gd name="T3" fmla="*/ 0 h 43"/>
                <a:gd name="T4" fmla="*/ 0 w 14"/>
                <a:gd name="T5" fmla="*/ 0 h 43"/>
                <a:gd name="T6" fmla="*/ 0 w 14"/>
                <a:gd name="T7" fmla="*/ 0 h 43"/>
                <a:gd name="T8" fmla="*/ 0 w 14"/>
                <a:gd name="T9" fmla="*/ 0 h 43"/>
                <a:gd name="T10" fmla="*/ 0 w 14"/>
                <a:gd name="T11" fmla="*/ 0 h 43"/>
                <a:gd name="T12" fmla="*/ 0 60000 65536"/>
                <a:gd name="T13" fmla="*/ 0 60000 65536"/>
                <a:gd name="T14" fmla="*/ 0 60000 65536"/>
                <a:gd name="T15" fmla="*/ 0 60000 65536"/>
                <a:gd name="T16" fmla="*/ 0 60000 65536"/>
                <a:gd name="T17" fmla="*/ 0 60000 65536"/>
                <a:gd name="T18" fmla="*/ 0 w 14"/>
                <a:gd name="T19" fmla="*/ 0 h 43"/>
                <a:gd name="T20" fmla="*/ 14 w 14"/>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14" h="43">
                  <a:moveTo>
                    <a:pt x="3" y="0"/>
                  </a:moveTo>
                  <a:lnTo>
                    <a:pt x="14" y="20"/>
                  </a:lnTo>
                  <a:lnTo>
                    <a:pt x="11" y="36"/>
                  </a:lnTo>
                  <a:lnTo>
                    <a:pt x="0" y="43"/>
                  </a:lnTo>
                  <a:lnTo>
                    <a:pt x="3" y="0"/>
                  </a:lnTo>
                  <a:close/>
                </a:path>
              </a:pathLst>
            </a:custGeom>
            <a:solidFill>
              <a:srgbClr val="000000"/>
            </a:solidFill>
            <a:ln w="9525">
              <a:noFill/>
              <a:round/>
              <a:headEnd/>
              <a:tailEnd/>
            </a:ln>
          </p:spPr>
          <p:txBody>
            <a:bodyPr/>
            <a:lstStyle/>
            <a:p>
              <a:endParaRPr lang="fr-FR"/>
            </a:p>
          </p:txBody>
        </p:sp>
        <p:sp>
          <p:nvSpPr>
            <p:cNvPr id="480831" name="Freeform 261"/>
            <p:cNvSpPr>
              <a:spLocks/>
            </p:cNvSpPr>
            <p:nvPr/>
          </p:nvSpPr>
          <p:spPr bwMode="auto">
            <a:xfrm>
              <a:off x="621" y="1281"/>
              <a:ext cx="4" cy="3"/>
            </a:xfrm>
            <a:custGeom>
              <a:avLst/>
              <a:gdLst>
                <a:gd name="T0" fmla="*/ 0 w 29"/>
                <a:gd name="T1" fmla="*/ 0 h 15"/>
                <a:gd name="T2" fmla="*/ 0 w 29"/>
                <a:gd name="T3" fmla="*/ 0 h 15"/>
                <a:gd name="T4" fmla="*/ 0 w 29"/>
                <a:gd name="T5" fmla="*/ 0 h 15"/>
                <a:gd name="T6" fmla="*/ 0 w 29"/>
                <a:gd name="T7" fmla="*/ 0 h 15"/>
                <a:gd name="T8" fmla="*/ 0 w 29"/>
                <a:gd name="T9" fmla="*/ 0 h 15"/>
                <a:gd name="T10" fmla="*/ 0 60000 65536"/>
                <a:gd name="T11" fmla="*/ 0 60000 65536"/>
                <a:gd name="T12" fmla="*/ 0 60000 65536"/>
                <a:gd name="T13" fmla="*/ 0 60000 65536"/>
                <a:gd name="T14" fmla="*/ 0 60000 65536"/>
                <a:gd name="T15" fmla="*/ 0 w 29"/>
                <a:gd name="T16" fmla="*/ 0 h 15"/>
                <a:gd name="T17" fmla="*/ 29 w 29"/>
                <a:gd name="T18" fmla="*/ 15 h 15"/>
              </a:gdLst>
              <a:ahLst/>
              <a:cxnLst>
                <a:cxn ang="T10">
                  <a:pos x="T0" y="T1"/>
                </a:cxn>
                <a:cxn ang="T11">
                  <a:pos x="T2" y="T3"/>
                </a:cxn>
                <a:cxn ang="T12">
                  <a:pos x="T4" y="T5"/>
                </a:cxn>
                <a:cxn ang="T13">
                  <a:pos x="T6" y="T7"/>
                </a:cxn>
                <a:cxn ang="T14">
                  <a:pos x="T8" y="T9"/>
                </a:cxn>
              </a:cxnLst>
              <a:rect l="T15" t="T16" r="T17" b="T18"/>
              <a:pathLst>
                <a:path w="29" h="15">
                  <a:moveTo>
                    <a:pt x="0" y="15"/>
                  </a:moveTo>
                  <a:lnTo>
                    <a:pt x="25" y="0"/>
                  </a:lnTo>
                  <a:lnTo>
                    <a:pt x="29" y="14"/>
                  </a:lnTo>
                  <a:lnTo>
                    <a:pt x="0" y="15"/>
                  </a:lnTo>
                  <a:close/>
                </a:path>
              </a:pathLst>
            </a:custGeom>
            <a:solidFill>
              <a:srgbClr val="000000"/>
            </a:solidFill>
            <a:ln w="9525">
              <a:noFill/>
              <a:round/>
              <a:headEnd/>
              <a:tailEnd/>
            </a:ln>
          </p:spPr>
          <p:txBody>
            <a:bodyPr/>
            <a:lstStyle/>
            <a:p>
              <a:endParaRPr lang="fr-FR"/>
            </a:p>
          </p:txBody>
        </p:sp>
        <p:sp>
          <p:nvSpPr>
            <p:cNvPr id="480832" name="Freeform 262"/>
            <p:cNvSpPr>
              <a:spLocks/>
            </p:cNvSpPr>
            <p:nvPr/>
          </p:nvSpPr>
          <p:spPr bwMode="auto">
            <a:xfrm>
              <a:off x="585" y="1334"/>
              <a:ext cx="16" cy="13"/>
            </a:xfrm>
            <a:custGeom>
              <a:avLst/>
              <a:gdLst>
                <a:gd name="T0" fmla="*/ 0 w 98"/>
                <a:gd name="T1" fmla="*/ 0 h 76"/>
                <a:gd name="T2" fmla="*/ 0 w 98"/>
                <a:gd name="T3" fmla="*/ 0 h 76"/>
                <a:gd name="T4" fmla="*/ 0 w 98"/>
                <a:gd name="T5" fmla="*/ 0 h 76"/>
                <a:gd name="T6" fmla="*/ 0 w 98"/>
                <a:gd name="T7" fmla="*/ 0 h 76"/>
                <a:gd name="T8" fmla="*/ 0 w 98"/>
                <a:gd name="T9" fmla="*/ 0 h 76"/>
                <a:gd name="T10" fmla="*/ 0 w 98"/>
                <a:gd name="T11" fmla="*/ 0 h 76"/>
                <a:gd name="T12" fmla="*/ 0 w 98"/>
                <a:gd name="T13" fmla="*/ 0 h 76"/>
                <a:gd name="T14" fmla="*/ 0 w 98"/>
                <a:gd name="T15" fmla="*/ 0 h 76"/>
                <a:gd name="T16" fmla="*/ 0 w 98"/>
                <a:gd name="T17" fmla="*/ 0 h 76"/>
                <a:gd name="T18" fmla="*/ 0 w 98"/>
                <a:gd name="T19" fmla="*/ 0 h 76"/>
                <a:gd name="T20" fmla="*/ 0 w 98"/>
                <a:gd name="T21" fmla="*/ 0 h 76"/>
                <a:gd name="T22" fmla="*/ 0 w 98"/>
                <a:gd name="T23" fmla="*/ 0 h 76"/>
                <a:gd name="T24" fmla="*/ 0 w 98"/>
                <a:gd name="T25" fmla="*/ 0 h 76"/>
                <a:gd name="T26" fmla="*/ 0 w 98"/>
                <a:gd name="T27" fmla="*/ 0 h 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8"/>
                <a:gd name="T43" fmla="*/ 0 h 76"/>
                <a:gd name="T44" fmla="*/ 98 w 98"/>
                <a:gd name="T45" fmla="*/ 76 h 7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8" h="76">
                  <a:moveTo>
                    <a:pt x="52" y="0"/>
                  </a:moveTo>
                  <a:lnTo>
                    <a:pt x="25" y="11"/>
                  </a:lnTo>
                  <a:lnTo>
                    <a:pt x="0" y="53"/>
                  </a:lnTo>
                  <a:lnTo>
                    <a:pt x="15" y="47"/>
                  </a:lnTo>
                  <a:lnTo>
                    <a:pt x="31" y="76"/>
                  </a:lnTo>
                  <a:lnTo>
                    <a:pt x="41" y="76"/>
                  </a:lnTo>
                  <a:lnTo>
                    <a:pt x="41" y="53"/>
                  </a:lnTo>
                  <a:lnTo>
                    <a:pt x="31" y="23"/>
                  </a:lnTo>
                  <a:lnTo>
                    <a:pt x="53" y="10"/>
                  </a:lnTo>
                  <a:lnTo>
                    <a:pt x="78" y="42"/>
                  </a:lnTo>
                  <a:lnTo>
                    <a:pt x="98" y="59"/>
                  </a:lnTo>
                  <a:lnTo>
                    <a:pt x="78" y="15"/>
                  </a:lnTo>
                  <a:lnTo>
                    <a:pt x="52" y="0"/>
                  </a:lnTo>
                  <a:close/>
                </a:path>
              </a:pathLst>
            </a:custGeom>
            <a:solidFill>
              <a:srgbClr val="000000"/>
            </a:solidFill>
            <a:ln w="9525">
              <a:noFill/>
              <a:round/>
              <a:headEnd/>
              <a:tailEnd/>
            </a:ln>
          </p:spPr>
          <p:txBody>
            <a:bodyPr/>
            <a:lstStyle/>
            <a:p>
              <a:endParaRPr lang="fr-FR"/>
            </a:p>
          </p:txBody>
        </p:sp>
        <p:sp>
          <p:nvSpPr>
            <p:cNvPr id="480833" name="Freeform 263"/>
            <p:cNvSpPr>
              <a:spLocks/>
            </p:cNvSpPr>
            <p:nvPr/>
          </p:nvSpPr>
          <p:spPr bwMode="auto">
            <a:xfrm>
              <a:off x="592" y="1339"/>
              <a:ext cx="7" cy="8"/>
            </a:xfrm>
            <a:custGeom>
              <a:avLst/>
              <a:gdLst>
                <a:gd name="T0" fmla="*/ 0 w 38"/>
                <a:gd name="T1" fmla="*/ 0 h 50"/>
                <a:gd name="T2" fmla="*/ 0 w 38"/>
                <a:gd name="T3" fmla="*/ 0 h 50"/>
                <a:gd name="T4" fmla="*/ 0 w 38"/>
                <a:gd name="T5" fmla="*/ 0 h 50"/>
                <a:gd name="T6" fmla="*/ 0 w 38"/>
                <a:gd name="T7" fmla="*/ 0 h 50"/>
                <a:gd name="T8" fmla="*/ 0 w 38"/>
                <a:gd name="T9" fmla="*/ 0 h 50"/>
                <a:gd name="T10" fmla="*/ 0 60000 65536"/>
                <a:gd name="T11" fmla="*/ 0 60000 65536"/>
                <a:gd name="T12" fmla="*/ 0 60000 65536"/>
                <a:gd name="T13" fmla="*/ 0 60000 65536"/>
                <a:gd name="T14" fmla="*/ 0 60000 65536"/>
                <a:gd name="T15" fmla="*/ 0 w 38"/>
                <a:gd name="T16" fmla="*/ 0 h 50"/>
                <a:gd name="T17" fmla="*/ 38 w 38"/>
                <a:gd name="T18" fmla="*/ 50 h 50"/>
              </a:gdLst>
              <a:ahLst/>
              <a:cxnLst>
                <a:cxn ang="T10">
                  <a:pos x="T0" y="T1"/>
                </a:cxn>
                <a:cxn ang="T11">
                  <a:pos x="T2" y="T3"/>
                </a:cxn>
                <a:cxn ang="T12">
                  <a:pos x="T4" y="T5"/>
                </a:cxn>
                <a:cxn ang="T13">
                  <a:pos x="T6" y="T7"/>
                </a:cxn>
                <a:cxn ang="T14">
                  <a:pos x="T8" y="T9"/>
                </a:cxn>
              </a:cxnLst>
              <a:rect l="T15" t="T16" r="T17" b="T18"/>
              <a:pathLst>
                <a:path w="38" h="50">
                  <a:moveTo>
                    <a:pt x="25" y="0"/>
                  </a:moveTo>
                  <a:lnTo>
                    <a:pt x="0" y="50"/>
                  </a:lnTo>
                  <a:lnTo>
                    <a:pt x="38" y="10"/>
                  </a:lnTo>
                  <a:lnTo>
                    <a:pt x="25" y="0"/>
                  </a:lnTo>
                  <a:close/>
                </a:path>
              </a:pathLst>
            </a:custGeom>
            <a:solidFill>
              <a:srgbClr val="000000"/>
            </a:solidFill>
            <a:ln w="9525">
              <a:noFill/>
              <a:round/>
              <a:headEnd/>
              <a:tailEnd/>
            </a:ln>
          </p:spPr>
          <p:txBody>
            <a:bodyPr/>
            <a:lstStyle/>
            <a:p>
              <a:endParaRPr lang="fr-FR"/>
            </a:p>
          </p:txBody>
        </p:sp>
        <p:sp>
          <p:nvSpPr>
            <p:cNvPr id="480834" name="Freeform 264"/>
            <p:cNvSpPr>
              <a:spLocks/>
            </p:cNvSpPr>
            <p:nvPr/>
          </p:nvSpPr>
          <p:spPr bwMode="auto">
            <a:xfrm>
              <a:off x="581" y="1346"/>
              <a:ext cx="10" cy="25"/>
            </a:xfrm>
            <a:custGeom>
              <a:avLst/>
              <a:gdLst>
                <a:gd name="T0" fmla="*/ 0 w 65"/>
                <a:gd name="T1" fmla="*/ 0 h 150"/>
                <a:gd name="T2" fmla="*/ 0 w 65"/>
                <a:gd name="T3" fmla="*/ 0 h 150"/>
                <a:gd name="T4" fmla="*/ 0 w 65"/>
                <a:gd name="T5" fmla="*/ 0 h 150"/>
                <a:gd name="T6" fmla="*/ 0 w 65"/>
                <a:gd name="T7" fmla="*/ 1 h 150"/>
                <a:gd name="T8" fmla="*/ 0 w 65"/>
                <a:gd name="T9" fmla="*/ 0 h 150"/>
                <a:gd name="T10" fmla="*/ 0 w 65"/>
                <a:gd name="T11" fmla="*/ 0 h 150"/>
                <a:gd name="T12" fmla="*/ 0 w 65"/>
                <a:gd name="T13" fmla="*/ 0 h 150"/>
                <a:gd name="T14" fmla="*/ 0 w 65"/>
                <a:gd name="T15" fmla="*/ 0 h 150"/>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150"/>
                <a:gd name="T26" fmla="*/ 65 w 6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150">
                  <a:moveTo>
                    <a:pt x="53" y="6"/>
                  </a:moveTo>
                  <a:lnTo>
                    <a:pt x="43" y="34"/>
                  </a:lnTo>
                  <a:lnTo>
                    <a:pt x="0" y="124"/>
                  </a:lnTo>
                  <a:lnTo>
                    <a:pt x="10" y="150"/>
                  </a:lnTo>
                  <a:lnTo>
                    <a:pt x="44" y="65"/>
                  </a:lnTo>
                  <a:lnTo>
                    <a:pt x="65" y="0"/>
                  </a:lnTo>
                  <a:lnTo>
                    <a:pt x="53" y="6"/>
                  </a:lnTo>
                  <a:close/>
                </a:path>
              </a:pathLst>
            </a:custGeom>
            <a:solidFill>
              <a:srgbClr val="000000"/>
            </a:solidFill>
            <a:ln w="9525">
              <a:noFill/>
              <a:round/>
              <a:headEnd/>
              <a:tailEnd/>
            </a:ln>
          </p:spPr>
          <p:txBody>
            <a:bodyPr/>
            <a:lstStyle/>
            <a:p>
              <a:endParaRPr lang="fr-FR"/>
            </a:p>
          </p:txBody>
        </p:sp>
        <p:sp>
          <p:nvSpPr>
            <p:cNvPr id="480835" name="Freeform 265"/>
            <p:cNvSpPr>
              <a:spLocks/>
            </p:cNvSpPr>
            <p:nvPr/>
          </p:nvSpPr>
          <p:spPr bwMode="auto">
            <a:xfrm>
              <a:off x="473" y="1261"/>
              <a:ext cx="17" cy="7"/>
            </a:xfrm>
            <a:custGeom>
              <a:avLst/>
              <a:gdLst>
                <a:gd name="T0" fmla="*/ 0 w 103"/>
                <a:gd name="T1" fmla="*/ 0 h 42"/>
                <a:gd name="T2" fmla="*/ 0 w 103"/>
                <a:gd name="T3" fmla="*/ 0 h 42"/>
                <a:gd name="T4" fmla="*/ 0 w 103"/>
                <a:gd name="T5" fmla="*/ 0 h 42"/>
                <a:gd name="T6" fmla="*/ 0 w 103"/>
                <a:gd name="T7" fmla="*/ 0 h 42"/>
                <a:gd name="T8" fmla="*/ 0 w 103"/>
                <a:gd name="T9" fmla="*/ 0 h 42"/>
                <a:gd name="T10" fmla="*/ 0 w 103"/>
                <a:gd name="T11" fmla="*/ 0 h 42"/>
                <a:gd name="T12" fmla="*/ 0 w 103"/>
                <a:gd name="T13" fmla="*/ 0 h 42"/>
                <a:gd name="T14" fmla="*/ 0 w 103"/>
                <a:gd name="T15" fmla="*/ 0 h 42"/>
                <a:gd name="T16" fmla="*/ 0 w 103"/>
                <a:gd name="T17" fmla="*/ 0 h 42"/>
                <a:gd name="T18" fmla="*/ 0 w 103"/>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3"/>
                <a:gd name="T31" fmla="*/ 0 h 42"/>
                <a:gd name="T32" fmla="*/ 103 w 103"/>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3" h="42">
                  <a:moveTo>
                    <a:pt x="0" y="9"/>
                  </a:moveTo>
                  <a:lnTo>
                    <a:pt x="51" y="17"/>
                  </a:lnTo>
                  <a:lnTo>
                    <a:pt x="98" y="42"/>
                  </a:lnTo>
                  <a:lnTo>
                    <a:pt x="103" y="27"/>
                  </a:lnTo>
                  <a:lnTo>
                    <a:pt x="84" y="27"/>
                  </a:lnTo>
                  <a:lnTo>
                    <a:pt x="77" y="11"/>
                  </a:lnTo>
                  <a:lnTo>
                    <a:pt x="57" y="0"/>
                  </a:lnTo>
                  <a:lnTo>
                    <a:pt x="29" y="0"/>
                  </a:lnTo>
                  <a:lnTo>
                    <a:pt x="0" y="9"/>
                  </a:lnTo>
                  <a:close/>
                </a:path>
              </a:pathLst>
            </a:custGeom>
            <a:solidFill>
              <a:srgbClr val="000000"/>
            </a:solidFill>
            <a:ln w="9525">
              <a:noFill/>
              <a:round/>
              <a:headEnd/>
              <a:tailEnd/>
            </a:ln>
          </p:spPr>
          <p:txBody>
            <a:bodyPr/>
            <a:lstStyle/>
            <a:p>
              <a:endParaRPr lang="fr-FR"/>
            </a:p>
          </p:txBody>
        </p:sp>
        <p:sp>
          <p:nvSpPr>
            <p:cNvPr id="480836" name="Freeform 266"/>
            <p:cNvSpPr>
              <a:spLocks/>
            </p:cNvSpPr>
            <p:nvPr/>
          </p:nvSpPr>
          <p:spPr bwMode="auto">
            <a:xfrm>
              <a:off x="495" y="1264"/>
              <a:ext cx="9" cy="3"/>
            </a:xfrm>
            <a:custGeom>
              <a:avLst/>
              <a:gdLst>
                <a:gd name="T0" fmla="*/ 0 w 54"/>
                <a:gd name="T1" fmla="*/ 0 h 17"/>
                <a:gd name="T2" fmla="*/ 0 w 54"/>
                <a:gd name="T3" fmla="*/ 0 h 17"/>
                <a:gd name="T4" fmla="*/ 0 w 54"/>
                <a:gd name="T5" fmla="*/ 0 h 17"/>
                <a:gd name="T6" fmla="*/ 0 w 54"/>
                <a:gd name="T7" fmla="*/ 0 h 17"/>
                <a:gd name="T8" fmla="*/ 0 w 54"/>
                <a:gd name="T9" fmla="*/ 0 h 17"/>
                <a:gd name="T10" fmla="*/ 0 w 54"/>
                <a:gd name="T11" fmla="*/ 0 h 17"/>
                <a:gd name="T12" fmla="*/ 0 w 54"/>
                <a:gd name="T13" fmla="*/ 0 h 17"/>
                <a:gd name="T14" fmla="*/ 0 60000 65536"/>
                <a:gd name="T15" fmla="*/ 0 60000 65536"/>
                <a:gd name="T16" fmla="*/ 0 60000 65536"/>
                <a:gd name="T17" fmla="*/ 0 60000 65536"/>
                <a:gd name="T18" fmla="*/ 0 60000 65536"/>
                <a:gd name="T19" fmla="*/ 0 60000 65536"/>
                <a:gd name="T20" fmla="*/ 0 60000 65536"/>
                <a:gd name="T21" fmla="*/ 0 w 54"/>
                <a:gd name="T22" fmla="*/ 0 h 17"/>
                <a:gd name="T23" fmla="*/ 54 w 54"/>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17">
                  <a:moveTo>
                    <a:pt x="0" y="17"/>
                  </a:moveTo>
                  <a:lnTo>
                    <a:pt x="21" y="0"/>
                  </a:lnTo>
                  <a:lnTo>
                    <a:pt x="46" y="0"/>
                  </a:lnTo>
                  <a:lnTo>
                    <a:pt x="54" y="16"/>
                  </a:lnTo>
                  <a:lnTo>
                    <a:pt x="21" y="16"/>
                  </a:lnTo>
                  <a:lnTo>
                    <a:pt x="0" y="17"/>
                  </a:lnTo>
                  <a:close/>
                </a:path>
              </a:pathLst>
            </a:custGeom>
            <a:solidFill>
              <a:srgbClr val="000000"/>
            </a:solidFill>
            <a:ln w="9525">
              <a:noFill/>
              <a:round/>
              <a:headEnd/>
              <a:tailEnd/>
            </a:ln>
          </p:spPr>
          <p:txBody>
            <a:bodyPr/>
            <a:lstStyle/>
            <a:p>
              <a:endParaRPr lang="fr-FR"/>
            </a:p>
          </p:txBody>
        </p:sp>
        <p:sp>
          <p:nvSpPr>
            <p:cNvPr id="480837" name="Freeform 267"/>
            <p:cNvSpPr>
              <a:spLocks/>
            </p:cNvSpPr>
            <p:nvPr/>
          </p:nvSpPr>
          <p:spPr bwMode="auto">
            <a:xfrm>
              <a:off x="468" y="1265"/>
              <a:ext cx="45" cy="20"/>
            </a:xfrm>
            <a:custGeom>
              <a:avLst/>
              <a:gdLst>
                <a:gd name="T0" fmla="*/ 1 w 269"/>
                <a:gd name="T1" fmla="*/ 0 h 116"/>
                <a:gd name="T2" fmla="*/ 0 w 269"/>
                <a:gd name="T3" fmla="*/ 0 h 116"/>
                <a:gd name="T4" fmla="*/ 0 w 269"/>
                <a:gd name="T5" fmla="*/ 0 h 116"/>
                <a:gd name="T6" fmla="*/ 0 w 269"/>
                <a:gd name="T7" fmla="*/ 0 h 116"/>
                <a:gd name="T8" fmla="*/ 0 w 269"/>
                <a:gd name="T9" fmla="*/ 0 h 116"/>
                <a:gd name="T10" fmla="*/ 0 w 269"/>
                <a:gd name="T11" fmla="*/ 1 h 116"/>
                <a:gd name="T12" fmla="*/ 0 w 269"/>
                <a:gd name="T13" fmla="*/ 1 h 116"/>
                <a:gd name="T14" fmla="*/ 0 w 269"/>
                <a:gd name="T15" fmla="*/ 1 h 116"/>
                <a:gd name="T16" fmla="*/ 1 w 269"/>
                <a:gd name="T17" fmla="*/ 1 h 116"/>
                <a:gd name="T18" fmla="*/ 1 w 269"/>
                <a:gd name="T19" fmla="*/ 1 h 116"/>
                <a:gd name="T20" fmla="*/ 1 w 269"/>
                <a:gd name="T21" fmla="*/ 0 h 116"/>
                <a:gd name="T22" fmla="*/ 1 w 269"/>
                <a:gd name="T23" fmla="*/ 1 h 116"/>
                <a:gd name="T24" fmla="*/ 0 w 269"/>
                <a:gd name="T25" fmla="*/ 1 h 116"/>
                <a:gd name="T26" fmla="*/ 0 w 269"/>
                <a:gd name="T27" fmla="*/ 1 h 116"/>
                <a:gd name="T28" fmla="*/ 0 w 269"/>
                <a:gd name="T29" fmla="*/ 1 h 116"/>
                <a:gd name="T30" fmla="*/ 0 w 269"/>
                <a:gd name="T31" fmla="*/ 0 h 116"/>
                <a:gd name="T32" fmla="*/ 0 w 269"/>
                <a:gd name="T33" fmla="*/ 0 h 116"/>
                <a:gd name="T34" fmla="*/ 0 w 269"/>
                <a:gd name="T35" fmla="*/ 0 h 116"/>
                <a:gd name="T36" fmla="*/ 0 w 269"/>
                <a:gd name="T37" fmla="*/ 0 h 116"/>
                <a:gd name="T38" fmla="*/ 0 w 269"/>
                <a:gd name="T39" fmla="*/ 0 h 116"/>
                <a:gd name="T40" fmla="*/ 0 w 269"/>
                <a:gd name="T41" fmla="*/ 0 h 116"/>
                <a:gd name="T42" fmla="*/ 0 w 269"/>
                <a:gd name="T43" fmla="*/ 0 h 116"/>
                <a:gd name="T44" fmla="*/ 1 w 269"/>
                <a:gd name="T45" fmla="*/ 0 h 116"/>
                <a:gd name="T46" fmla="*/ 1 w 269"/>
                <a:gd name="T47" fmla="*/ 0 h 116"/>
                <a:gd name="T48" fmla="*/ 1 w 269"/>
                <a:gd name="T49" fmla="*/ 0 h 116"/>
                <a:gd name="T50" fmla="*/ 1 w 269"/>
                <a:gd name="T51" fmla="*/ 0 h 116"/>
                <a:gd name="T52" fmla="*/ 1 w 269"/>
                <a:gd name="T53" fmla="*/ 0 h 116"/>
                <a:gd name="T54" fmla="*/ 1 w 269"/>
                <a:gd name="T55" fmla="*/ 0 h 116"/>
                <a:gd name="T56" fmla="*/ 1 w 269"/>
                <a:gd name="T57" fmla="*/ 0 h 116"/>
                <a:gd name="T58" fmla="*/ 1 w 269"/>
                <a:gd name="T59" fmla="*/ 0 h 116"/>
                <a:gd name="T60" fmla="*/ 1 w 269"/>
                <a:gd name="T61" fmla="*/ 0 h 116"/>
                <a:gd name="T62" fmla="*/ 1 w 269"/>
                <a:gd name="T63" fmla="*/ 0 h 116"/>
                <a:gd name="T64" fmla="*/ 1 w 269"/>
                <a:gd name="T65" fmla="*/ 0 h 116"/>
                <a:gd name="T66" fmla="*/ 1 w 269"/>
                <a:gd name="T67" fmla="*/ 0 h 116"/>
                <a:gd name="T68" fmla="*/ 1 w 269"/>
                <a:gd name="T69" fmla="*/ 0 h 116"/>
                <a:gd name="T70" fmla="*/ 1 w 269"/>
                <a:gd name="T71" fmla="*/ 0 h 116"/>
                <a:gd name="T72" fmla="*/ 1 w 269"/>
                <a:gd name="T73" fmla="*/ 0 h 116"/>
                <a:gd name="T74" fmla="*/ 1 w 269"/>
                <a:gd name="T75" fmla="*/ 0 h 116"/>
                <a:gd name="T76" fmla="*/ 1 w 269"/>
                <a:gd name="T77" fmla="*/ 0 h 116"/>
                <a:gd name="T78" fmla="*/ 1 w 269"/>
                <a:gd name="T79" fmla="*/ 0 h 116"/>
                <a:gd name="T80" fmla="*/ 1 w 269"/>
                <a:gd name="T81" fmla="*/ 0 h 116"/>
                <a:gd name="T82" fmla="*/ 1 w 269"/>
                <a:gd name="T83" fmla="*/ 0 h 116"/>
                <a:gd name="T84" fmla="*/ 1 w 269"/>
                <a:gd name="T85" fmla="*/ 0 h 116"/>
                <a:gd name="T86" fmla="*/ 1 w 269"/>
                <a:gd name="T87" fmla="*/ 0 h 116"/>
                <a:gd name="T88" fmla="*/ 1 w 269"/>
                <a:gd name="T89" fmla="*/ 0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69"/>
                <a:gd name="T136" fmla="*/ 0 h 116"/>
                <a:gd name="T137" fmla="*/ 269 w 269"/>
                <a:gd name="T138" fmla="*/ 116 h 1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69" h="116">
                  <a:moveTo>
                    <a:pt x="98" y="6"/>
                  </a:moveTo>
                  <a:lnTo>
                    <a:pt x="48" y="0"/>
                  </a:lnTo>
                  <a:lnTo>
                    <a:pt x="12" y="11"/>
                  </a:lnTo>
                  <a:lnTo>
                    <a:pt x="2" y="35"/>
                  </a:lnTo>
                  <a:lnTo>
                    <a:pt x="0" y="71"/>
                  </a:lnTo>
                  <a:lnTo>
                    <a:pt x="9" y="97"/>
                  </a:lnTo>
                  <a:lnTo>
                    <a:pt x="27" y="114"/>
                  </a:lnTo>
                  <a:lnTo>
                    <a:pt x="67" y="116"/>
                  </a:lnTo>
                  <a:lnTo>
                    <a:pt x="89" y="108"/>
                  </a:lnTo>
                  <a:lnTo>
                    <a:pt x="112" y="87"/>
                  </a:lnTo>
                  <a:lnTo>
                    <a:pt x="125" y="63"/>
                  </a:lnTo>
                  <a:lnTo>
                    <a:pt x="96" y="94"/>
                  </a:lnTo>
                  <a:lnTo>
                    <a:pt x="72" y="107"/>
                  </a:lnTo>
                  <a:lnTo>
                    <a:pt x="40" y="106"/>
                  </a:lnTo>
                  <a:lnTo>
                    <a:pt x="17" y="94"/>
                  </a:lnTo>
                  <a:lnTo>
                    <a:pt x="11" y="56"/>
                  </a:lnTo>
                  <a:lnTo>
                    <a:pt x="19" y="26"/>
                  </a:lnTo>
                  <a:lnTo>
                    <a:pt x="37" y="19"/>
                  </a:lnTo>
                  <a:lnTo>
                    <a:pt x="27" y="37"/>
                  </a:lnTo>
                  <a:lnTo>
                    <a:pt x="27" y="49"/>
                  </a:lnTo>
                  <a:lnTo>
                    <a:pt x="47" y="49"/>
                  </a:lnTo>
                  <a:lnTo>
                    <a:pt x="76" y="60"/>
                  </a:lnTo>
                  <a:lnTo>
                    <a:pt x="103" y="54"/>
                  </a:lnTo>
                  <a:lnTo>
                    <a:pt x="109" y="42"/>
                  </a:lnTo>
                  <a:lnTo>
                    <a:pt x="130" y="42"/>
                  </a:lnTo>
                  <a:lnTo>
                    <a:pt x="130" y="21"/>
                  </a:lnTo>
                  <a:lnTo>
                    <a:pt x="167" y="21"/>
                  </a:lnTo>
                  <a:lnTo>
                    <a:pt x="165" y="36"/>
                  </a:lnTo>
                  <a:lnTo>
                    <a:pt x="170" y="68"/>
                  </a:lnTo>
                  <a:lnTo>
                    <a:pt x="185" y="65"/>
                  </a:lnTo>
                  <a:lnTo>
                    <a:pt x="203" y="78"/>
                  </a:lnTo>
                  <a:lnTo>
                    <a:pt x="227" y="80"/>
                  </a:lnTo>
                  <a:lnTo>
                    <a:pt x="235" y="69"/>
                  </a:lnTo>
                  <a:lnTo>
                    <a:pt x="247" y="68"/>
                  </a:lnTo>
                  <a:lnTo>
                    <a:pt x="257" y="61"/>
                  </a:lnTo>
                  <a:lnTo>
                    <a:pt x="252" y="51"/>
                  </a:lnTo>
                  <a:lnTo>
                    <a:pt x="241" y="42"/>
                  </a:lnTo>
                  <a:lnTo>
                    <a:pt x="216" y="26"/>
                  </a:lnTo>
                  <a:lnTo>
                    <a:pt x="247" y="34"/>
                  </a:lnTo>
                  <a:lnTo>
                    <a:pt x="269" y="47"/>
                  </a:lnTo>
                  <a:lnTo>
                    <a:pt x="262" y="28"/>
                  </a:lnTo>
                  <a:lnTo>
                    <a:pt x="246" y="15"/>
                  </a:lnTo>
                  <a:lnTo>
                    <a:pt x="123" y="6"/>
                  </a:lnTo>
                  <a:lnTo>
                    <a:pt x="98" y="6"/>
                  </a:lnTo>
                  <a:close/>
                </a:path>
              </a:pathLst>
            </a:custGeom>
            <a:solidFill>
              <a:srgbClr val="000000"/>
            </a:solidFill>
            <a:ln w="9525">
              <a:noFill/>
              <a:round/>
              <a:headEnd/>
              <a:tailEnd/>
            </a:ln>
          </p:spPr>
          <p:txBody>
            <a:bodyPr/>
            <a:lstStyle/>
            <a:p>
              <a:endParaRPr lang="fr-FR"/>
            </a:p>
          </p:txBody>
        </p:sp>
        <p:sp>
          <p:nvSpPr>
            <p:cNvPr id="480838" name="Freeform 268"/>
            <p:cNvSpPr>
              <a:spLocks/>
            </p:cNvSpPr>
            <p:nvPr/>
          </p:nvSpPr>
          <p:spPr bwMode="auto">
            <a:xfrm>
              <a:off x="489" y="1271"/>
              <a:ext cx="7" cy="3"/>
            </a:xfrm>
            <a:custGeom>
              <a:avLst/>
              <a:gdLst>
                <a:gd name="T0" fmla="*/ 0 w 44"/>
                <a:gd name="T1" fmla="*/ 0 h 18"/>
                <a:gd name="T2" fmla="*/ 0 w 44"/>
                <a:gd name="T3" fmla="*/ 0 h 18"/>
                <a:gd name="T4" fmla="*/ 0 w 44"/>
                <a:gd name="T5" fmla="*/ 0 h 18"/>
                <a:gd name="T6" fmla="*/ 0 w 44"/>
                <a:gd name="T7" fmla="*/ 0 h 18"/>
                <a:gd name="T8" fmla="*/ 0 w 44"/>
                <a:gd name="T9" fmla="*/ 0 h 18"/>
                <a:gd name="T10" fmla="*/ 0 w 44"/>
                <a:gd name="T11" fmla="*/ 0 h 18"/>
                <a:gd name="T12" fmla="*/ 0 w 44"/>
                <a:gd name="T13" fmla="*/ 0 h 18"/>
                <a:gd name="T14" fmla="*/ 0 w 44"/>
                <a:gd name="T15" fmla="*/ 0 h 18"/>
                <a:gd name="T16" fmla="*/ 0 w 44"/>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18"/>
                <a:gd name="T29" fmla="*/ 44 w 44"/>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18">
                  <a:moveTo>
                    <a:pt x="0" y="17"/>
                  </a:moveTo>
                  <a:lnTo>
                    <a:pt x="17" y="9"/>
                  </a:lnTo>
                  <a:lnTo>
                    <a:pt x="32" y="10"/>
                  </a:lnTo>
                  <a:lnTo>
                    <a:pt x="44" y="18"/>
                  </a:lnTo>
                  <a:lnTo>
                    <a:pt x="44" y="9"/>
                  </a:lnTo>
                  <a:lnTo>
                    <a:pt x="35" y="0"/>
                  </a:lnTo>
                  <a:lnTo>
                    <a:pt x="12" y="0"/>
                  </a:lnTo>
                  <a:lnTo>
                    <a:pt x="0" y="17"/>
                  </a:lnTo>
                  <a:close/>
                </a:path>
              </a:pathLst>
            </a:custGeom>
            <a:solidFill>
              <a:srgbClr val="000000"/>
            </a:solidFill>
            <a:ln w="9525">
              <a:noFill/>
              <a:round/>
              <a:headEnd/>
              <a:tailEnd/>
            </a:ln>
          </p:spPr>
          <p:txBody>
            <a:bodyPr/>
            <a:lstStyle/>
            <a:p>
              <a:endParaRPr lang="fr-FR"/>
            </a:p>
          </p:txBody>
        </p:sp>
        <p:sp>
          <p:nvSpPr>
            <p:cNvPr id="480839" name="Freeform 269"/>
            <p:cNvSpPr>
              <a:spLocks/>
            </p:cNvSpPr>
            <p:nvPr/>
          </p:nvSpPr>
          <p:spPr bwMode="auto">
            <a:xfrm>
              <a:off x="480" y="1275"/>
              <a:ext cx="21" cy="16"/>
            </a:xfrm>
            <a:custGeom>
              <a:avLst/>
              <a:gdLst>
                <a:gd name="T0" fmla="*/ 1 w 122"/>
                <a:gd name="T1" fmla="*/ 0 h 96"/>
                <a:gd name="T2" fmla="*/ 1 w 122"/>
                <a:gd name="T3" fmla="*/ 0 h 96"/>
                <a:gd name="T4" fmla="*/ 1 w 122"/>
                <a:gd name="T5" fmla="*/ 0 h 96"/>
                <a:gd name="T6" fmla="*/ 1 w 122"/>
                <a:gd name="T7" fmla="*/ 0 h 96"/>
                <a:gd name="T8" fmla="*/ 0 w 122"/>
                <a:gd name="T9" fmla="*/ 0 h 96"/>
                <a:gd name="T10" fmla="*/ 0 w 122"/>
                <a:gd name="T11" fmla="*/ 0 h 96"/>
                <a:gd name="T12" fmla="*/ 0 w 122"/>
                <a:gd name="T13" fmla="*/ 0 h 96"/>
                <a:gd name="T14" fmla="*/ 0 w 122"/>
                <a:gd name="T15" fmla="*/ 0 h 96"/>
                <a:gd name="T16" fmla="*/ 0 w 122"/>
                <a:gd name="T17" fmla="*/ 0 h 96"/>
                <a:gd name="T18" fmla="*/ 0 w 122"/>
                <a:gd name="T19" fmla="*/ 0 h 96"/>
                <a:gd name="T20" fmla="*/ 0 w 122"/>
                <a:gd name="T21" fmla="*/ 1 h 96"/>
                <a:gd name="T22" fmla="*/ 1 w 122"/>
                <a:gd name="T23" fmla="*/ 0 h 96"/>
                <a:gd name="T24" fmla="*/ 1 w 122"/>
                <a:gd name="T25" fmla="*/ 0 h 96"/>
                <a:gd name="T26" fmla="*/ 1 w 122"/>
                <a:gd name="T27" fmla="*/ 0 h 96"/>
                <a:gd name="T28" fmla="*/ 1 w 122"/>
                <a:gd name="T29" fmla="*/ 0 h 96"/>
                <a:gd name="T30" fmla="*/ 1 w 122"/>
                <a:gd name="T31" fmla="*/ 0 h 96"/>
                <a:gd name="T32" fmla="*/ 1 w 122"/>
                <a:gd name="T33" fmla="*/ 0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2"/>
                <a:gd name="T52" fmla="*/ 0 h 96"/>
                <a:gd name="T53" fmla="*/ 122 w 122"/>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2" h="96">
                  <a:moveTo>
                    <a:pt x="90" y="0"/>
                  </a:moveTo>
                  <a:lnTo>
                    <a:pt x="96" y="26"/>
                  </a:lnTo>
                  <a:lnTo>
                    <a:pt x="111" y="50"/>
                  </a:lnTo>
                  <a:lnTo>
                    <a:pt x="95" y="66"/>
                  </a:lnTo>
                  <a:lnTo>
                    <a:pt x="61" y="66"/>
                  </a:lnTo>
                  <a:lnTo>
                    <a:pt x="43" y="51"/>
                  </a:lnTo>
                  <a:lnTo>
                    <a:pt x="19" y="62"/>
                  </a:lnTo>
                  <a:lnTo>
                    <a:pt x="0" y="53"/>
                  </a:lnTo>
                  <a:lnTo>
                    <a:pt x="7" y="70"/>
                  </a:lnTo>
                  <a:lnTo>
                    <a:pt x="25" y="76"/>
                  </a:lnTo>
                  <a:lnTo>
                    <a:pt x="48" y="96"/>
                  </a:lnTo>
                  <a:lnTo>
                    <a:pt x="95" y="78"/>
                  </a:lnTo>
                  <a:lnTo>
                    <a:pt x="116" y="73"/>
                  </a:lnTo>
                  <a:lnTo>
                    <a:pt x="122" y="45"/>
                  </a:lnTo>
                  <a:lnTo>
                    <a:pt x="104" y="15"/>
                  </a:lnTo>
                  <a:lnTo>
                    <a:pt x="90" y="0"/>
                  </a:lnTo>
                  <a:close/>
                </a:path>
              </a:pathLst>
            </a:custGeom>
            <a:solidFill>
              <a:srgbClr val="000000"/>
            </a:solidFill>
            <a:ln w="9525">
              <a:noFill/>
              <a:round/>
              <a:headEnd/>
              <a:tailEnd/>
            </a:ln>
          </p:spPr>
          <p:txBody>
            <a:bodyPr/>
            <a:lstStyle/>
            <a:p>
              <a:endParaRPr lang="fr-FR"/>
            </a:p>
          </p:txBody>
        </p:sp>
        <p:sp>
          <p:nvSpPr>
            <p:cNvPr id="480840" name="Freeform 270"/>
            <p:cNvSpPr>
              <a:spLocks/>
            </p:cNvSpPr>
            <p:nvPr/>
          </p:nvSpPr>
          <p:spPr bwMode="auto">
            <a:xfrm>
              <a:off x="500" y="1275"/>
              <a:ext cx="14" cy="11"/>
            </a:xfrm>
            <a:custGeom>
              <a:avLst/>
              <a:gdLst>
                <a:gd name="T0" fmla="*/ 0 w 82"/>
                <a:gd name="T1" fmla="*/ 0 h 71"/>
                <a:gd name="T2" fmla="*/ 0 w 82"/>
                <a:gd name="T3" fmla="*/ 0 h 71"/>
                <a:gd name="T4" fmla="*/ 0 w 82"/>
                <a:gd name="T5" fmla="*/ 0 h 71"/>
                <a:gd name="T6" fmla="*/ 0 w 82"/>
                <a:gd name="T7" fmla="*/ 0 h 71"/>
                <a:gd name="T8" fmla="*/ 0 w 82"/>
                <a:gd name="T9" fmla="*/ 0 h 71"/>
                <a:gd name="T10" fmla="*/ 0 w 82"/>
                <a:gd name="T11" fmla="*/ 0 h 71"/>
                <a:gd name="T12" fmla="*/ 0 w 82"/>
                <a:gd name="T13" fmla="*/ 0 h 71"/>
                <a:gd name="T14" fmla="*/ 0 w 82"/>
                <a:gd name="T15" fmla="*/ 0 h 71"/>
                <a:gd name="T16" fmla="*/ 0 w 82"/>
                <a:gd name="T17" fmla="*/ 0 h 71"/>
                <a:gd name="T18" fmla="*/ 0 w 82"/>
                <a:gd name="T19" fmla="*/ 0 h 71"/>
                <a:gd name="T20" fmla="*/ 0 w 82"/>
                <a:gd name="T21" fmla="*/ 0 h 71"/>
                <a:gd name="T22" fmla="*/ 0 w 82"/>
                <a:gd name="T23" fmla="*/ 0 h 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71"/>
                <a:gd name="T38" fmla="*/ 82 w 82"/>
                <a:gd name="T39" fmla="*/ 71 h 7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71">
                  <a:moveTo>
                    <a:pt x="82" y="0"/>
                  </a:moveTo>
                  <a:lnTo>
                    <a:pt x="82" y="27"/>
                  </a:lnTo>
                  <a:lnTo>
                    <a:pt x="62" y="63"/>
                  </a:lnTo>
                  <a:lnTo>
                    <a:pt x="41" y="71"/>
                  </a:lnTo>
                  <a:lnTo>
                    <a:pt x="21" y="71"/>
                  </a:lnTo>
                  <a:lnTo>
                    <a:pt x="0" y="53"/>
                  </a:lnTo>
                  <a:lnTo>
                    <a:pt x="27" y="59"/>
                  </a:lnTo>
                  <a:lnTo>
                    <a:pt x="46" y="59"/>
                  </a:lnTo>
                  <a:lnTo>
                    <a:pt x="60" y="53"/>
                  </a:lnTo>
                  <a:lnTo>
                    <a:pt x="73" y="31"/>
                  </a:lnTo>
                  <a:lnTo>
                    <a:pt x="82" y="0"/>
                  </a:lnTo>
                  <a:close/>
                </a:path>
              </a:pathLst>
            </a:custGeom>
            <a:solidFill>
              <a:srgbClr val="000000"/>
            </a:solidFill>
            <a:ln w="9525">
              <a:noFill/>
              <a:round/>
              <a:headEnd/>
              <a:tailEnd/>
            </a:ln>
          </p:spPr>
          <p:txBody>
            <a:bodyPr/>
            <a:lstStyle/>
            <a:p>
              <a:endParaRPr lang="fr-FR"/>
            </a:p>
          </p:txBody>
        </p:sp>
        <p:sp>
          <p:nvSpPr>
            <p:cNvPr id="480841" name="Freeform 271"/>
            <p:cNvSpPr>
              <a:spLocks/>
            </p:cNvSpPr>
            <p:nvPr/>
          </p:nvSpPr>
          <p:spPr bwMode="auto">
            <a:xfrm>
              <a:off x="450" y="1269"/>
              <a:ext cx="20" cy="4"/>
            </a:xfrm>
            <a:custGeom>
              <a:avLst/>
              <a:gdLst>
                <a:gd name="T0" fmla="*/ 0 w 121"/>
                <a:gd name="T1" fmla="*/ 0 h 22"/>
                <a:gd name="T2" fmla="*/ 0 w 121"/>
                <a:gd name="T3" fmla="*/ 0 h 22"/>
                <a:gd name="T4" fmla="*/ 0 w 121"/>
                <a:gd name="T5" fmla="*/ 0 h 22"/>
                <a:gd name="T6" fmla="*/ 0 w 121"/>
                <a:gd name="T7" fmla="*/ 0 h 22"/>
                <a:gd name="T8" fmla="*/ 0 w 121"/>
                <a:gd name="T9" fmla="*/ 0 h 22"/>
                <a:gd name="T10" fmla="*/ 0 w 121"/>
                <a:gd name="T11" fmla="*/ 0 h 22"/>
                <a:gd name="T12" fmla="*/ 0 60000 65536"/>
                <a:gd name="T13" fmla="*/ 0 60000 65536"/>
                <a:gd name="T14" fmla="*/ 0 60000 65536"/>
                <a:gd name="T15" fmla="*/ 0 60000 65536"/>
                <a:gd name="T16" fmla="*/ 0 60000 65536"/>
                <a:gd name="T17" fmla="*/ 0 60000 65536"/>
                <a:gd name="T18" fmla="*/ 0 w 121"/>
                <a:gd name="T19" fmla="*/ 0 h 22"/>
                <a:gd name="T20" fmla="*/ 121 w 1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21" h="22">
                  <a:moveTo>
                    <a:pt x="114" y="0"/>
                  </a:moveTo>
                  <a:lnTo>
                    <a:pt x="0" y="14"/>
                  </a:lnTo>
                  <a:lnTo>
                    <a:pt x="6" y="22"/>
                  </a:lnTo>
                  <a:lnTo>
                    <a:pt x="121" y="9"/>
                  </a:lnTo>
                  <a:lnTo>
                    <a:pt x="114" y="0"/>
                  </a:lnTo>
                  <a:close/>
                </a:path>
              </a:pathLst>
            </a:custGeom>
            <a:solidFill>
              <a:srgbClr val="000000"/>
            </a:solidFill>
            <a:ln w="9525">
              <a:noFill/>
              <a:round/>
              <a:headEnd/>
              <a:tailEnd/>
            </a:ln>
          </p:spPr>
          <p:txBody>
            <a:bodyPr/>
            <a:lstStyle/>
            <a:p>
              <a:endParaRPr lang="fr-FR"/>
            </a:p>
          </p:txBody>
        </p:sp>
        <p:sp>
          <p:nvSpPr>
            <p:cNvPr id="480842" name="Freeform 272"/>
            <p:cNvSpPr>
              <a:spLocks/>
            </p:cNvSpPr>
            <p:nvPr/>
          </p:nvSpPr>
          <p:spPr bwMode="auto">
            <a:xfrm>
              <a:off x="459" y="1242"/>
              <a:ext cx="53" cy="85"/>
            </a:xfrm>
            <a:custGeom>
              <a:avLst/>
              <a:gdLst>
                <a:gd name="T0" fmla="*/ 1 w 313"/>
                <a:gd name="T1" fmla="*/ 2 h 514"/>
                <a:gd name="T2" fmla="*/ 1 w 313"/>
                <a:gd name="T3" fmla="*/ 2 h 514"/>
                <a:gd name="T4" fmla="*/ 1 w 313"/>
                <a:gd name="T5" fmla="*/ 2 h 514"/>
                <a:gd name="T6" fmla="*/ 1 w 313"/>
                <a:gd name="T7" fmla="*/ 2 h 514"/>
                <a:gd name="T8" fmla="*/ 1 w 313"/>
                <a:gd name="T9" fmla="*/ 2 h 514"/>
                <a:gd name="T10" fmla="*/ 1 w 313"/>
                <a:gd name="T11" fmla="*/ 2 h 514"/>
                <a:gd name="T12" fmla="*/ 1 w 313"/>
                <a:gd name="T13" fmla="*/ 2 h 514"/>
                <a:gd name="T14" fmla="*/ 1 w 313"/>
                <a:gd name="T15" fmla="*/ 2 h 514"/>
                <a:gd name="T16" fmla="*/ 1 w 313"/>
                <a:gd name="T17" fmla="*/ 2 h 514"/>
                <a:gd name="T18" fmla="*/ 1 w 313"/>
                <a:gd name="T19" fmla="*/ 2 h 514"/>
                <a:gd name="T20" fmla="*/ 1 w 313"/>
                <a:gd name="T21" fmla="*/ 2 h 514"/>
                <a:gd name="T22" fmla="*/ 1 w 313"/>
                <a:gd name="T23" fmla="*/ 1 h 514"/>
                <a:gd name="T24" fmla="*/ 1 w 313"/>
                <a:gd name="T25" fmla="*/ 1 h 514"/>
                <a:gd name="T26" fmla="*/ 1 w 313"/>
                <a:gd name="T27" fmla="*/ 1 h 514"/>
                <a:gd name="T28" fmla="*/ 1 w 313"/>
                <a:gd name="T29" fmla="*/ 1 h 514"/>
                <a:gd name="T30" fmla="*/ 1 w 313"/>
                <a:gd name="T31" fmla="*/ 1 h 514"/>
                <a:gd name="T32" fmla="*/ 1 w 313"/>
                <a:gd name="T33" fmla="*/ 1 h 514"/>
                <a:gd name="T34" fmla="*/ 1 w 313"/>
                <a:gd name="T35" fmla="*/ 1 h 514"/>
                <a:gd name="T36" fmla="*/ 2 w 313"/>
                <a:gd name="T37" fmla="*/ 1 h 514"/>
                <a:gd name="T38" fmla="*/ 1 w 313"/>
                <a:gd name="T39" fmla="*/ 0 h 514"/>
                <a:gd name="T40" fmla="*/ 1 w 313"/>
                <a:gd name="T41" fmla="*/ 0 h 514"/>
                <a:gd name="T42" fmla="*/ 1 w 313"/>
                <a:gd name="T43" fmla="*/ 0 h 514"/>
                <a:gd name="T44" fmla="*/ 1 w 313"/>
                <a:gd name="T45" fmla="*/ 0 h 514"/>
                <a:gd name="T46" fmla="*/ 1 w 313"/>
                <a:gd name="T47" fmla="*/ 0 h 514"/>
                <a:gd name="T48" fmla="*/ 2 w 313"/>
                <a:gd name="T49" fmla="*/ 0 h 514"/>
                <a:gd name="T50" fmla="*/ 2 w 313"/>
                <a:gd name="T51" fmla="*/ 1 h 514"/>
                <a:gd name="T52" fmla="*/ 1 w 313"/>
                <a:gd name="T53" fmla="*/ 1 h 514"/>
                <a:gd name="T54" fmla="*/ 1 w 313"/>
                <a:gd name="T55" fmla="*/ 1 h 514"/>
                <a:gd name="T56" fmla="*/ 1 w 313"/>
                <a:gd name="T57" fmla="*/ 2 h 514"/>
                <a:gd name="T58" fmla="*/ 1 w 313"/>
                <a:gd name="T59" fmla="*/ 2 h 514"/>
                <a:gd name="T60" fmla="*/ 1 w 313"/>
                <a:gd name="T61" fmla="*/ 2 h 514"/>
                <a:gd name="T62" fmla="*/ 1 w 313"/>
                <a:gd name="T63" fmla="*/ 2 h 514"/>
                <a:gd name="T64" fmla="*/ 1 w 313"/>
                <a:gd name="T65" fmla="*/ 2 h 514"/>
                <a:gd name="T66" fmla="*/ 1 w 313"/>
                <a:gd name="T67" fmla="*/ 2 h 514"/>
                <a:gd name="T68" fmla="*/ 1 w 313"/>
                <a:gd name="T69" fmla="*/ 2 h 514"/>
                <a:gd name="T70" fmla="*/ 0 w 313"/>
                <a:gd name="T71" fmla="*/ 2 h 514"/>
                <a:gd name="T72" fmla="*/ 0 w 313"/>
                <a:gd name="T73" fmla="*/ 2 h 514"/>
                <a:gd name="T74" fmla="*/ 0 w 313"/>
                <a:gd name="T75" fmla="*/ 2 h 514"/>
                <a:gd name="T76" fmla="*/ 1 w 313"/>
                <a:gd name="T77" fmla="*/ 2 h 514"/>
                <a:gd name="T78" fmla="*/ 1 w 313"/>
                <a:gd name="T79" fmla="*/ 2 h 514"/>
                <a:gd name="T80" fmla="*/ 1 w 313"/>
                <a:gd name="T81" fmla="*/ 2 h 5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13"/>
                <a:gd name="T124" fmla="*/ 0 h 514"/>
                <a:gd name="T125" fmla="*/ 313 w 313"/>
                <a:gd name="T126" fmla="*/ 514 h 5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13" h="514">
                  <a:moveTo>
                    <a:pt x="99" y="399"/>
                  </a:moveTo>
                  <a:lnTo>
                    <a:pt x="133" y="430"/>
                  </a:lnTo>
                  <a:lnTo>
                    <a:pt x="210" y="433"/>
                  </a:lnTo>
                  <a:lnTo>
                    <a:pt x="223" y="402"/>
                  </a:lnTo>
                  <a:lnTo>
                    <a:pt x="201" y="392"/>
                  </a:lnTo>
                  <a:lnTo>
                    <a:pt x="152" y="386"/>
                  </a:lnTo>
                  <a:lnTo>
                    <a:pt x="141" y="372"/>
                  </a:lnTo>
                  <a:lnTo>
                    <a:pt x="156" y="359"/>
                  </a:lnTo>
                  <a:lnTo>
                    <a:pt x="178" y="365"/>
                  </a:lnTo>
                  <a:lnTo>
                    <a:pt x="217" y="364"/>
                  </a:lnTo>
                  <a:lnTo>
                    <a:pt x="240" y="372"/>
                  </a:lnTo>
                  <a:lnTo>
                    <a:pt x="219" y="331"/>
                  </a:lnTo>
                  <a:lnTo>
                    <a:pt x="240" y="327"/>
                  </a:lnTo>
                  <a:lnTo>
                    <a:pt x="248" y="316"/>
                  </a:lnTo>
                  <a:lnTo>
                    <a:pt x="263" y="344"/>
                  </a:lnTo>
                  <a:lnTo>
                    <a:pt x="279" y="331"/>
                  </a:lnTo>
                  <a:lnTo>
                    <a:pt x="287" y="300"/>
                  </a:lnTo>
                  <a:lnTo>
                    <a:pt x="295" y="242"/>
                  </a:lnTo>
                  <a:lnTo>
                    <a:pt x="305" y="171"/>
                  </a:lnTo>
                  <a:lnTo>
                    <a:pt x="291" y="78"/>
                  </a:lnTo>
                  <a:lnTo>
                    <a:pt x="262" y="34"/>
                  </a:lnTo>
                  <a:lnTo>
                    <a:pt x="230" y="0"/>
                  </a:lnTo>
                  <a:lnTo>
                    <a:pt x="262" y="24"/>
                  </a:lnTo>
                  <a:lnTo>
                    <a:pt x="295" y="63"/>
                  </a:lnTo>
                  <a:lnTo>
                    <a:pt x="306" y="106"/>
                  </a:lnTo>
                  <a:lnTo>
                    <a:pt x="313" y="185"/>
                  </a:lnTo>
                  <a:lnTo>
                    <a:pt x="298" y="273"/>
                  </a:lnTo>
                  <a:lnTo>
                    <a:pt x="291" y="335"/>
                  </a:lnTo>
                  <a:lnTo>
                    <a:pt x="263" y="393"/>
                  </a:lnTo>
                  <a:lnTo>
                    <a:pt x="237" y="423"/>
                  </a:lnTo>
                  <a:lnTo>
                    <a:pt x="219" y="450"/>
                  </a:lnTo>
                  <a:lnTo>
                    <a:pt x="202" y="463"/>
                  </a:lnTo>
                  <a:lnTo>
                    <a:pt x="200" y="489"/>
                  </a:lnTo>
                  <a:lnTo>
                    <a:pt x="150" y="514"/>
                  </a:lnTo>
                  <a:lnTo>
                    <a:pt x="128" y="497"/>
                  </a:lnTo>
                  <a:lnTo>
                    <a:pt x="0" y="430"/>
                  </a:lnTo>
                  <a:lnTo>
                    <a:pt x="54" y="448"/>
                  </a:lnTo>
                  <a:lnTo>
                    <a:pt x="74" y="444"/>
                  </a:lnTo>
                  <a:lnTo>
                    <a:pt x="103" y="425"/>
                  </a:lnTo>
                  <a:lnTo>
                    <a:pt x="99" y="399"/>
                  </a:lnTo>
                  <a:close/>
                </a:path>
              </a:pathLst>
            </a:custGeom>
            <a:solidFill>
              <a:srgbClr val="000000"/>
            </a:solidFill>
            <a:ln w="9525">
              <a:noFill/>
              <a:round/>
              <a:headEnd/>
              <a:tailEnd/>
            </a:ln>
          </p:spPr>
          <p:txBody>
            <a:bodyPr/>
            <a:lstStyle/>
            <a:p>
              <a:endParaRPr lang="fr-FR"/>
            </a:p>
          </p:txBody>
        </p:sp>
        <p:sp>
          <p:nvSpPr>
            <p:cNvPr id="480843" name="Freeform 273"/>
            <p:cNvSpPr>
              <a:spLocks/>
            </p:cNvSpPr>
            <p:nvPr/>
          </p:nvSpPr>
          <p:spPr bwMode="auto">
            <a:xfrm>
              <a:off x="478" y="1294"/>
              <a:ext cx="22" cy="4"/>
            </a:xfrm>
            <a:custGeom>
              <a:avLst/>
              <a:gdLst>
                <a:gd name="T0" fmla="*/ 0 w 133"/>
                <a:gd name="T1" fmla="*/ 0 h 24"/>
                <a:gd name="T2" fmla="*/ 0 w 133"/>
                <a:gd name="T3" fmla="*/ 0 h 24"/>
                <a:gd name="T4" fmla="*/ 0 w 133"/>
                <a:gd name="T5" fmla="*/ 0 h 24"/>
                <a:gd name="T6" fmla="*/ 0 w 133"/>
                <a:gd name="T7" fmla="*/ 0 h 24"/>
                <a:gd name="T8" fmla="*/ 0 w 133"/>
                <a:gd name="T9" fmla="*/ 0 h 24"/>
                <a:gd name="T10" fmla="*/ 0 w 133"/>
                <a:gd name="T11" fmla="*/ 0 h 24"/>
                <a:gd name="T12" fmla="*/ 0 w 133"/>
                <a:gd name="T13" fmla="*/ 0 h 24"/>
                <a:gd name="T14" fmla="*/ 0 w 133"/>
                <a:gd name="T15" fmla="*/ 0 h 24"/>
                <a:gd name="T16" fmla="*/ 1 w 133"/>
                <a:gd name="T17" fmla="*/ 0 h 24"/>
                <a:gd name="T18" fmla="*/ 0 w 133"/>
                <a:gd name="T19" fmla="*/ 0 h 24"/>
                <a:gd name="T20" fmla="*/ 0 w 133"/>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3"/>
                <a:gd name="T34" fmla="*/ 0 h 24"/>
                <a:gd name="T35" fmla="*/ 133 w 133"/>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3" h="24">
                  <a:moveTo>
                    <a:pt x="116" y="20"/>
                  </a:moveTo>
                  <a:lnTo>
                    <a:pt x="83" y="24"/>
                  </a:lnTo>
                  <a:lnTo>
                    <a:pt x="36" y="12"/>
                  </a:lnTo>
                  <a:lnTo>
                    <a:pt x="7" y="19"/>
                  </a:lnTo>
                  <a:lnTo>
                    <a:pt x="0" y="11"/>
                  </a:lnTo>
                  <a:lnTo>
                    <a:pt x="18" y="9"/>
                  </a:lnTo>
                  <a:lnTo>
                    <a:pt x="43" y="0"/>
                  </a:lnTo>
                  <a:lnTo>
                    <a:pt x="86" y="9"/>
                  </a:lnTo>
                  <a:lnTo>
                    <a:pt x="133" y="12"/>
                  </a:lnTo>
                  <a:lnTo>
                    <a:pt x="116" y="20"/>
                  </a:lnTo>
                  <a:close/>
                </a:path>
              </a:pathLst>
            </a:custGeom>
            <a:solidFill>
              <a:srgbClr val="000000"/>
            </a:solidFill>
            <a:ln w="9525">
              <a:noFill/>
              <a:round/>
              <a:headEnd/>
              <a:tailEnd/>
            </a:ln>
          </p:spPr>
          <p:txBody>
            <a:bodyPr/>
            <a:lstStyle/>
            <a:p>
              <a:endParaRPr lang="fr-FR"/>
            </a:p>
          </p:txBody>
        </p:sp>
        <p:sp>
          <p:nvSpPr>
            <p:cNvPr id="480844" name="Freeform 274"/>
            <p:cNvSpPr>
              <a:spLocks/>
            </p:cNvSpPr>
            <p:nvPr/>
          </p:nvSpPr>
          <p:spPr bwMode="auto">
            <a:xfrm>
              <a:off x="471" y="1288"/>
              <a:ext cx="28" cy="12"/>
            </a:xfrm>
            <a:custGeom>
              <a:avLst/>
              <a:gdLst>
                <a:gd name="T0" fmla="*/ 0 w 170"/>
                <a:gd name="T1" fmla="*/ 0 h 72"/>
                <a:gd name="T2" fmla="*/ 0 w 170"/>
                <a:gd name="T3" fmla="*/ 0 h 72"/>
                <a:gd name="T4" fmla="*/ 0 w 170"/>
                <a:gd name="T5" fmla="*/ 0 h 72"/>
                <a:gd name="T6" fmla="*/ 0 w 170"/>
                <a:gd name="T7" fmla="*/ 0 h 72"/>
                <a:gd name="T8" fmla="*/ 0 w 170"/>
                <a:gd name="T9" fmla="*/ 0 h 72"/>
                <a:gd name="T10" fmla="*/ 0 w 170"/>
                <a:gd name="T11" fmla="*/ 0 h 72"/>
                <a:gd name="T12" fmla="*/ 0 w 170"/>
                <a:gd name="T13" fmla="*/ 0 h 72"/>
                <a:gd name="T14" fmla="*/ 0 w 170"/>
                <a:gd name="T15" fmla="*/ 0 h 72"/>
                <a:gd name="T16" fmla="*/ 0 w 170"/>
                <a:gd name="T17" fmla="*/ 0 h 72"/>
                <a:gd name="T18" fmla="*/ 1 w 170"/>
                <a:gd name="T19" fmla="*/ 0 h 72"/>
                <a:gd name="T20" fmla="*/ 1 w 170"/>
                <a:gd name="T21" fmla="*/ 0 h 72"/>
                <a:gd name="T22" fmla="*/ 1 w 170"/>
                <a:gd name="T23" fmla="*/ 0 h 72"/>
                <a:gd name="T24" fmla="*/ 1 w 170"/>
                <a:gd name="T25" fmla="*/ 0 h 72"/>
                <a:gd name="T26" fmla="*/ 0 w 170"/>
                <a:gd name="T27" fmla="*/ 0 h 72"/>
                <a:gd name="T28" fmla="*/ 0 w 170"/>
                <a:gd name="T29" fmla="*/ 0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0"/>
                <a:gd name="T46" fmla="*/ 0 h 72"/>
                <a:gd name="T47" fmla="*/ 170 w 170"/>
                <a:gd name="T48" fmla="*/ 72 h 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0" h="72">
                  <a:moveTo>
                    <a:pt x="123" y="27"/>
                  </a:moveTo>
                  <a:lnTo>
                    <a:pt x="87" y="20"/>
                  </a:lnTo>
                  <a:lnTo>
                    <a:pt x="63" y="27"/>
                  </a:lnTo>
                  <a:lnTo>
                    <a:pt x="26" y="66"/>
                  </a:lnTo>
                  <a:lnTo>
                    <a:pt x="0" y="72"/>
                  </a:lnTo>
                  <a:lnTo>
                    <a:pt x="2" y="40"/>
                  </a:lnTo>
                  <a:lnTo>
                    <a:pt x="30" y="22"/>
                  </a:lnTo>
                  <a:lnTo>
                    <a:pt x="60" y="17"/>
                  </a:lnTo>
                  <a:lnTo>
                    <a:pt x="98" y="0"/>
                  </a:lnTo>
                  <a:lnTo>
                    <a:pt x="132" y="5"/>
                  </a:lnTo>
                  <a:lnTo>
                    <a:pt x="156" y="16"/>
                  </a:lnTo>
                  <a:lnTo>
                    <a:pt x="170" y="37"/>
                  </a:lnTo>
                  <a:lnTo>
                    <a:pt x="146" y="27"/>
                  </a:lnTo>
                  <a:lnTo>
                    <a:pt x="123" y="27"/>
                  </a:lnTo>
                  <a:close/>
                </a:path>
              </a:pathLst>
            </a:custGeom>
            <a:solidFill>
              <a:srgbClr val="000000"/>
            </a:solidFill>
            <a:ln w="9525">
              <a:noFill/>
              <a:round/>
              <a:headEnd/>
              <a:tailEnd/>
            </a:ln>
          </p:spPr>
          <p:txBody>
            <a:bodyPr/>
            <a:lstStyle/>
            <a:p>
              <a:endParaRPr lang="fr-FR"/>
            </a:p>
          </p:txBody>
        </p:sp>
        <p:sp>
          <p:nvSpPr>
            <p:cNvPr id="480845" name="Freeform 275"/>
            <p:cNvSpPr>
              <a:spLocks/>
            </p:cNvSpPr>
            <p:nvPr/>
          </p:nvSpPr>
          <p:spPr bwMode="auto">
            <a:xfrm>
              <a:off x="458" y="1298"/>
              <a:ext cx="13" cy="14"/>
            </a:xfrm>
            <a:custGeom>
              <a:avLst/>
              <a:gdLst>
                <a:gd name="T0" fmla="*/ 0 w 76"/>
                <a:gd name="T1" fmla="*/ 0 h 80"/>
                <a:gd name="T2" fmla="*/ 0 w 76"/>
                <a:gd name="T3" fmla="*/ 0 h 80"/>
                <a:gd name="T4" fmla="*/ 0 w 76"/>
                <a:gd name="T5" fmla="*/ 0 h 80"/>
                <a:gd name="T6" fmla="*/ 0 w 76"/>
                <a:gd name="T7" fmla="*/ 0 h 80"/>
                <a:gd name="T8" fmla="*/ 0 w 76"/>
                <a:gd name="T9" fmla="*/ 0 h 80"/>
                <a:gd name="T10" fmla="*/ 0 w 76"/>
                <a:gd name="T11" fmla="*/ 0 h 80"/>
                <a:gd name="T12" fmla="*/ 0 w 76"/>
                <a:gd name="T13" fmla="*/ 0 h 80"/>
                <a:gd name="T14" fmla="*/ 0 60000 65536"/>
                <a:gd name="T15" fmla="*/ 0 60000 65536"/>
                <a:gd name="T16" fmla="*/ 0 60000 65536"/>
                <a:gd name="T17" fmla="*/ 0 60000 65536"/>
                <a:gd name="T18" fmla="*/ 0 60000 65536"/>
                <a:gd name="T19" fmla="*/ 0 60000 65536"/>
                <a:gd name="T20" fmla="*/ 0 60000 65536"/>
                <a:gd name="T21" fmla="*/ 0 w 76"/>
                <a:gd name="T22" fmla="*/ 0 h 80"/>
                <a:gd name="T23" fmla="*/ 76 w 76"/>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 h="80">
                  <a:moveTo>
                    <a:pt x="0" y="0"/>
                  </a:moveTo>
                  <a:lnTo>
                    <a:pt x="56" y="66"/>
                  </a:lnTo>
                  <a:lnTo>
                    <a:pt x="76" y="80"/>
                  </a:lnTo>
                  <a:lnTo>
                    <a:pt x="39" y="78"/>
                  </a:lnTo>
                  <a:lnTo>
                    <a:pt x="16" y="50"/>
                  </a:lnTo>
                  <a:lnTo>
                    <a:pt x="0" y="0"/>
                  </a:lnTo>
                  <a:close/>
                </a:path>
              </a:pathLst>
            </a:custGeom>
            <a:solidFill>
              <a:srgbClr val="000000"/>
            </a:solidFill>
            <a:ln w="9525">
              <a:noFill/>
              <a:round/>
              <a:headEnd/>
              <a:tailEnd/>
            </a:ln>
          </p:spPr>
          <p:txBody>
            <a:bodyPr/>
            <a:lstStyle/>
            <a:p>
              <a:endParaRPr lang="fr-FR"/>
            </a:p>
          </p:txBody>
        </p:sp>
        <p:sp>
          <p:nvSpPr>
            <p:cNvPr id="480846" name="Freeform 276"/>
            <p:cNvSpPr>
              <a:spLocks/>
            </p:cNvSpPr>
            <p:nvPr/>
          </p:nvSpPr>
          <p:spPr bwMode="auto">
            <a:xfrm>
              <a:off x="443" y="1235"/>
              <a:ext cx="53" cy="84"/>
            </a:xfrm>
            <a:custGeom>
              <a:avLst/>
              <a:gdLst>
                <a:gd name="T0" fmla="*/ 2 w 317"/>
                <a:gd name="T1" fmla="*/ 0 h 503"/>
                <a:gd name="T2" fmla="*/ 1 w 317"/>
                <a:gd name="T3" fmla="*/ 0 h 503"/>
                <a:gd name="T4" fmla="*/ 1 w 317"/>
                <a:gd name="T5" fmla="*/ 0 h 503"/>
                <a:gd name="T6" fmla="*/ 1 w 317"/>
                <a:gd name="T7" fmla="*/ 0 h 503"/>
                <a:gd name="T8" fmla="*/ 1 w 317"/>
                <a:gd name="T9" fmla="*/ 0 h 503"/>
                <a:gd name="T10" fmla="*/ 1 w 317"/>
                <a:gd name="T11" fmla="*/ 1 h 503"/>
                <a:gd name="T12" fmla="*/ 1 w 317"/>
                <a:gd name="T13" fmla="*/ 1 h 503"/>
                <a:gd name="T14" fmla="*/ 0 w 317"/>
                <a:gd name="T15" fmla="*/ 1 h 503"/>
                <a:gd name="T16" fmla="*/ 0 w 317"/>
                <a:gd name="T17" fmla="*/ 1 h 503"/>
                <a:gd name="T18" fmla="*/ 0 w 317"/>
                <a:gd name="T19" fmla="*/ 1 h 503"/>
                <a:gd name="T20" fmla="*/ 0 w 317"/>
                <a:gd name="T21" fmla="*/ 1 h 503"/>
                <a:gd name="T22" fmla="*/ 0 w 317"/>
                <a:gd name="T23" fmla="*/ 1 h 503"/>
                <a:gd name="T24" fmla="*/ 0 w 317"/>
                <a:gd name="T25" fmla="*/ 1 h 503"/>
                <a:gd name="T26" fmla="*/ 0 w 317"/>
                <a:gd name="T27" fmla="*/ 2 h 503"/>
                <a:gd name="T28" fmla="*/ 0 w 317"/>
                <a:gd name="T29" fmla="*/ 2 h 503"/>
                <a:gd name="T30" fmla="*/ 0 w 317"/>
                <a:gd name="T31" fmla="*/ 2 h 503"/>
                <a:gd name="T32" fmla="*/ 0 w 317"/>
                <a:gd name="T33" fmla="*/ 2 h 503"/>
                <a:gd name="T34" fmla="*/ 0 w 317"/>
                <a:gd name="T35" fmla="*/ 2 h 503"/>
                <a:gd name="T36" fmla="*/ 0 w 317"/>
                <a:gd name="T37" fmla="*/ 2 h 503"/>
                <a:gd name="T38" fmla="*/ 0 w 317"/>
                <a:gd name="T39" fmla="*/ 2 h 503"/>
                <a:gd name="T40" fmla="*/ 0 w 317"/>
                <a:gd name="T41" fmla="*/ 2 h 503"/>
                <a:gd name="T42" fmla="*/ 0 w 317"/>
                <a:gd name="T43" fmla="*/ 2 h 503"/>
                <a:gd name="T44" fmla="*/ 0 w 317"/>
                <a:gd name="T45" fmla="*/ 2 h 503"/>
                <a:gd name="T46" fmla="*/ 0 w 317"/>
                <a:gd name="T47" fmla="*/ 2 h 503"/>
                <a:gd name="T48" fmla="*/ 0 w 317"/>
                <a:gd name="T49" fmla="*/ 2 h 503"/>
                <a:gd name="T50" fmla="*/ 0 w 317"/>
                <a:gd name="T51" fmla="*/ 1 h 503"/>
                <a:gd name="T52" fmla="*/ 0 w 317"/>
                <a:gd name="T53" fmla="*/ 1 h 503"/>
                <a:gd name="T54" fmla="*/ 0 w 317"/>
                <a:gd name="T55" fmla="*/ 1 h 503"/>
                <a:gd name="T56" fmla="*/ 0 w 317"/>
                <a:gd name="T57" fmla="*/ 0 h 503"/>
                <a:gd name="T58" fmla="*/ 1 w 317"/>
                <a:gd name="T59" fmla="*/ 0 h 503"/>
                <a:gd name="T60" fmla="*/ 1 w 317"/>
                <a:gd name="T61" fmla="*/ 0 h 503"/>
                <a:gd name="T62" fmla="*/ 1 w 317"/>
                <a:gd name="T63" fmla="*/ 0 h 503"/>
                <a:gd name="T64" fmla="*/ 2 w 317"/>
                <a:gd name="T65" fmla="*/ 0 h 503"/>
                <a:gd name="T66" fmla="*/ 2 w 317"/>
                <a:gd name="T67" fmla="*/ 0 h 503"/>
                <a:gd name="T68" fmla="*/ 2 w 317"/>
                <a:gd name="T69" fmla="*/ 0 h 50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17"/>
                <a:gd name="T106" fmla="*/ 0 h 503"/>
                <a:gd name="T107" fmla="*/ 317 w 317"/>
                <a:gd name="T108" fmla="*/ 503 h 50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17" h="503">
                  <a:moveTo>
                    <a:pt x="317" y="36"/>
                  </a:moveTo>
                  <a:lnTo>
                    <a:pt x="267" y="24"/>
                  </a:lnTo>
                  <a:lnTo>
                    <a:pt x="211" y="24"/>
                  </a:lnTo>
                  <a:lnTo>
                    <a:pt x="157" y="45"/>
                  </a:lnTo>
                  <a:lnTo>
                    <a:pt x="119" y="79"/>
                  </a:lnTo>
                  <a:lnTo>
                    <a:pt x="126" y="130"/>
                  </a:lnTo>
                  <a:lnTo>
                    <a:pt x="106" y="182"/>
                  </a:lnTo>
                  <a:lnTo>
                    <a:pt x="79" y="211"/>
                  </a:lnTo>
                  <a:lnTo>
                    <a:pt x="65" y="257"/>
                  </a:lnTo>
                  <a:lnTo>
                    <a:pt x="51" y="266"/>
                  </a:lnTo>
                  <a:lnTo>
                    <a:pt x="40" y="231"/>
                  </a:lnTo>
                  <a:lnTo>
                    <a:pt x="22" y="234"/>
                  </a:lnTo>
                  <a:lnTo>
                    <a:pt x="6" y="269"/>
                  </a:lnTo>
                  <a:lnTo>
                    <a:pt x="7" y="314"/>
                  </a:lnTo>
                  <a:lnTo>
                    <a:pt x="25" y="347"/>
                  </a:lnTo>
                  <a:lnTo>
                    <a:pt x="64" y="345"/>
                  </a:lnTo>
                  <a:lnTo>
                    <a:pt x="51" y="371"/>
                  </a:lnTo>
                  <a:lnTo>
                    <a:pt x="50" y="436"/>
                  </a:lnTo>
                  <a:lnTo>
                    <a:pt x="39" y="478"/>
                  </a:lnTo>
                  <a:lnTo>
                    <a:pt x="39" y="503"/>
                  </a:lnTo>
                  <a:lnTo>
                    <a:pt x="18" y="472"/>
                  </a:lnTo>
                  <a:lnTo>
                    <a:pt x="39" y="436"/>
                  </a:lnTo>
                  <a:lnTo>
                    <a:pt x="39" y="378"/>
                  </a:lnTo>
                  <a:lnTo>
                    <a:pt x="15" y="355"/>
                  </a:lnTo>
                  <a:lnTo>
                    <a:pt x="0" y="314"/>
                  </a:lnTo>
                  <a:lnTo>
                    <a:pt x="0" y="256"/>
                  </a:lnTo>
                  <a:lnTo>
                    <a:pt x="14" y="219"/>
                  </a:lnTo>
                  <a:lnTo>
                    <a:pt x="22" y="154"/>
                  </a:lnTo>
                  <a:lnTo>
                    <a:pt x="58" y="74"/>
                  </a:lnTo>
                  <a:lnTo>
                    <a:pt x="130" y="22"/>
                  </a:lnTo>
                  <a:lnTo>
                    <a:pt x="208" y="0"/>
                  </a:lnTo>
                  <a:lnTo>
                    <a:pt x="287" y="4"/>
                  </a:lnTo>
                  <a:lnTo>
                    <a:pt x="311" y="16"/>
                  </a:lnTo>
                  <a:lnTo>
                    <a:pt x="317" y="36"/>
                  </a:lnTo>
                  <a:close/>
                </a:path>
              </a:pathLst>
            </a:custGeom>
            <a:solidFill>
              <a:srgbClr val="000000"/>
            </a:solidFill>
            <a:ln w="9525">
              <a:noFill/>
              <a:round/>
              <a:headEnd/>
              <a:tailEnd/>
            </a:ln>
          </p:spPr>
          <p:txBody>
            <a:bodyPr/>
            <a:lstStyle/>
            <a:p>
              <a:endParaRPr lang="fr-FR"/>
            </a:p>
          </p:txBody>
        </p:sp>
        <p:sp>
          <p:nvSpPr>
            <p:cNvPr id="480847" name="Freeform 277"/>
            <p:cNvSpPr>
              <a:spLocks/>
            </p:cNvSpPr>
            <p:nvPr/>
          </p:nvSpPr>
          <p:spPr bwMode="auto">
            <a:xfrm>
              <a:off x="444" y="1276"/>
              <a:ext cx="10" cy="12"/>
            </a:xfrm>
            <a:custGeom>
              <a:avLst/>
              <a:gdLst>
                <a:gd name="T0" fmla="*/ 0 w 59"/>
                <a:gd name="T1" fmla="*/ 0 h 77"/>
                <a:gd name="T2" fmla="*/ 0 w 59"/>
                <a:gd name="T3" fmla="*/ 0 h 77"/>
                <a:gd name="T4" fmla="*/ 0 w 59"/>
                <a:gd name="T5" fmla="*/ 0 h 77"/>
                <a:gd name="T6" fmla="*/ 0 w 59"/>
                <a:gd name="T7" fmla="*/ 0 h 77"/>
                <a:gd name="T8" fmla="*/ 0 w 59"/>
                <a:gd name="T9" fmla="*/ 0 h 77"/>
                <a:gd name="T10" fmla="*/ 0 w 59"/>
                <a:gd name="T11" fmla="*/ 0 h 77"/>
                <a:gd name="T12" fmla="*/ 0 w 59"/>
                <a:gd name="T13" fmla="*/ 0 h 77"/>
                <a:gd name="T14" fmla="*/ 0 w 59"/>
                <a:gd name="T15" fmla="*/ 0 h 77"/>
                <a:gd name="T16" fmla="*/ 0 w 59"/>
                <a:gd name="T17" fmla="*/ 0 h 77"/>
                <a:gd name="T18" fmla="*/ 0 w 59"/>
                <a:gd name="T19" fmla="*/ 0 h 77"/>
                <a:gd name="T20" fmla="*/ 0 w 59"/>
                <a:gd name="T21" fmla="*/ 0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9"/>
                <a:gd name="T34" fmla="*/ 0 h 77"/>
                <a:gd name="T35" fmla="*/ 59 w 59"/>
                <a:gd name="T36" fmla="*/ 77 h 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9" h="77">
                  <a:moveTo>
                    <a:pt x="58" y="24"/>
                  </a:moveTo>
                  <a:lnTo>
                    <a:pt x="8" y="0"/>
                  </a:lnTo>
                  <a:lnTo>
                    <a:pt x="0" y="16"/>
                  </a:lnTo>
                  <a:lnTo>
                    <a:pt x="34" y="28"/>
                  </a:lnTo>
                  <a:lnTo>
                    <a:pt x="22" y="51"/>
                  </a:lnTo>
                  <a:lnTo>
                    <a:pt x="32" y="69"/>
                  </a:lnTo>
                  <a:lnTo>
                    <a:pt x="48" y="77"/>
                  </a:lnTo>
                  <a:lnTo>
                    <a:pt x="47" y="53"/>
                  </a:lnTo>
                  <a:lnTo>
                    <a:pt x="59" y="32"/>
                  </a:lnTo>
                  <a:lnTo>
                    <a:pt x="58" y="24"/>
                  </a:lnTo>
                  <a:close/>
                </a:path>
              </a:pathLst>
            </a:custGeom>
            <a:solidFill>
              <a:srgbClr val="000000"/>
            </a:solidFill>
            <a:ln w="9525">
              <a:noFill/>
              <a:round/>
              <a:headEnd/>
              <a:tailEnd/>
            </a:ln>
          </p:spPr>
          <p:txBody>
            <a:bodyPr/>
            <a:lstStyle/>
            <a:p>
              <a:endParaRPr lang="fr-FR"/>
            </a:p>
          </p:txBody>
        </p:sp>
        <p:sp>
          <p:nvSpPr>
            <p:cNvPr id="480848" name="Freeform 278"/>
            <p:cNvSpPr>
              <a:spLocks/>
            </p:cNvSpPr>
            <p:nvPr/>
          </p:nvSpPr>
          <p:spPr bwMode="auto">
            <a:xfrm>
              <a:off x="446" y="1279"/>
              <a:ext cx="4" cy="12"/>
            </a:xfrm>
            <a:custGeom>
              <a:avLst/>
              <a:gdLst>
                <a:gd name="T0" fmla="*/ 0 w 27"/>
                <a:gd name="T1" fmla="*/ 0 h 72"/>
                <a:gd name="T2" fmla="*/ 0 w 27"/>
                <a:gd name="T3" fmla="*/ 0 h 72"/>
                <a:gd name="T4" fmla="*/ 0 w 27"/>
                <a:gd name="T5" fmla="*/ 0 h 72"/>
                <a:gd name="T6" fmla="*/ 0 w 27"/>
                <a:gd name="T7" fmla="*/ 0 h 72"/>
                <a:gd name="T8" fmla="*/ 0 w 27"/>
                <a:gd name="T9" fmla="*/ 0 h 72"/>
                <a:gd name="T10" fmla="*/ 0 w 27"/>
                <a:gd name="T11" fmla="*/ 0 h 72"/>
                <a:gd name="T12" fmla="*/ 0 w 27"/>
                <a:gd name="T13" fmla="*/ 0 h 72"/>
                <a:gd name="T14" fmla="*/ 0 60000 65536"/>
                <a:gd name="T15" fmla="*/ 0 60000 65536"/>
                <a:gd name="T16" fmla="*/ 0 60000 65536"/>
                <a:gd name="T17" fmla="*/ 0 60000 65536"/>
                <a:gd name="T18" fmla="*/ 0 60000 65536"/>
                <a:gd name="T19" fmla="*/ 0 60000 65536"/>
                <a:gd name="T20" fmla="*/ 0 60000 65536"/>
                <a:gd name="T21" fmla="*/ 0 w 27"/>
                <a:gd name="T22" fmla="*/ 0 h 72"/>
                <a:gd name="T23" fmla="*/ 27 w 27"/>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72">
                  <a:moveTo>
                    <a:pt x="7" y="0"/>
                  </a:moveTo>
                  <a:lnTo>
                    <a:pt x="0" y="34"/>
                  </a:lnTo>
                  <a:lnTo>
                    <a:pt x="10" y="67"/>
                  </a:lnTo>
                  <a:lnTo>
                    <a:pt x="27" y="72"/>
                  </a:lnTo>
                  <a:lnTo>
                    <a:pt x="8" y="34"/>
                  </a:lnTo>
                  <a:lnTo>
                    <a:pt x="7" y="0"/>
                  </a:lnTo>
                  <a:close/>
                </a:path>
              </a:pathLst>
            </a:custGeom>
            <a:solidFill>
              <a:srgbClr val="000000"/>
            </a:solidFill>
            <a:ln w="9525">
              <a:noFill/>
              <a:round/>
              <a:headEnd/>
              <a:tailEnd/>
            </a:ln>
          </p:spPr>
          <p:txBody>
            <a:bodyPr/>
            <a:lstStyle/>
            <a:p>
              <a:endParaRPr lang="fr-FR"/>
            </a:p>
          </p:txBody>
        </p:sp>
        <p:sp>
          <p:nvSpPr>
            <p:cNvPr id="480849" name="Freeform 279"/>
            <p:cNvSpPr>
              <a:spLocks/>
            </p:cNvSpPr>
            <p:nvPr/>
          </p:nvSpPr>
          <p:spPr bwMode="auto">
            <a:xfrm>
              <a:off x="468" y="1325"/>
              <a:ext cx="30" cy="108"/>
            </a:xfrm>
            <a:custGeom>
              <a:avLst/>
              <a:gdLst>
                <a:gd name="T0" fmla="*/ 1 w 176"/>
                <a:gd name="T1" fmla="*/ 0 h 651"/>
                <a:gd name="T2" fmla="*/ 0 w 176"/>
                <a:gd name="T3" fmla="*/ 0 h 651"/>
                <a:gd name="T4" fmla="*/ 0 w 176"/>
                <a:gd name="T5" fmla="*/ 0 h 651"/>
                <a:gd name="T6" fmla="*/ 0 w 176"/>
                <a:gd name="T7" fmla="*/ 0 h 651"/>
                <a:gd name="T8" fmla="*/ 0 w 176"/>
                <a:gd name="T9" fmla="*/ 0 h 651"/>
                <a:gd name="T10" fmla="*/ 0 w 176"/>
                <a:gd name="T11" fmla="*/ 0 h 651"/>
                <a:gd name="T12" fmla="*/ 1 w 176"/>
                <a:gd name="T13" fmla="*/ 1 h 651"/>
                <a:gd name="T14" fmla="*/ 1 w 176"/>
                <a:gd name="T15" fmla="*/ 1 h 651"/>
                <a:gd name="T16" fmla="*/ 1 w 176"/>
                <a:gd name="T17" fmla="*/ 2 h 651"/>
                <a:gd name="T18" fmla="*/ 1 w 176"/>
                <a:gd name="T19" fmla="*/ 3 h 651"/>
                <a:gd name="T20" fmla="*/ 1 w 176"/>
                <a:gd name="T21" fmla="*/ 3 h 651"/>
                <a:gd name="T22" fmla="*/ 1 w 176"/>
                <a:gd name="T23" fmla="*/ 2 h 651"/>
                <a:gd name="T24" fmla="*/ 1 w 176"/>
                <a:gd name="T25" fmla="*/ 2 h 651"/>
                <a:gd name="T26" fmla="*/ 1 w 176"/>
                <a:gd name="T27" fmla="*/ 1 h 651"/>
                <a:gd name="T28" fmla="*/ 1 w 176"/>
                <a:gd name="T29" fmla="*/ 1 h 651"/>
                <a:gd name="T30" fmla="*/ 1 w 176"/>
                <a:gd name="T31" fmla="*/ 0 h 651"/>
                <a:gd name="T32" fmla="*/ 1 w 176"/>
                <a:gd name="T33" fmla="*/ 0 h 651"/>
                <a:gd name="T34" fmla="*/ 1 w 176"/>
                <a:gd name="T35" fmla="*/ 0 h 651"/>
                <a:gd name="T36" fmla="*/ 1 w 176"/>
                <a:gd name="T37" fmla="*/ 0 h 651"/>
                <a:gd name="T38" fmla="*/ 1 w 176"/>
                <a:gd name="T39" fmla="*/ 0 h 651"/>
                <a:gd name="T40" fmla="*/ 1 w 176"/>
                <a:gd name="T41" fmla="*/ 0 h 651"/>
                <a:gd name="T42" fmla="*/ 1 w 176"/>
                <a:gd name="T43" fmla="*/ 0 h 6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6"/>
                <a:gd name="T67" fmla="*/ 0 h 651"/>
                <a:gd name="T68" fmla="*/ 176 w 176"/>
                <a:gd name="T69" fmla="*/ 651 h 65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6" h="651">
                  <a:moveTo>
                    <a:pt x="91" y="22"/>
                  </a:moveTo>
                  <a:lnTo>
                    <a:pt x="80" y="83"/>
                  </a:lnTo>
                  <a:lnTo>
                    <a:pt x="66" y="114"/>
                  </a:lnTo>
                  <a:lnTo>
                    <a:pt x="0" y="89"/>
                  </a:lnTo>
                  <a:lnTo>
                    <a:pt x="62" y="128"/>
                  </a:lnTo>
                  <a:lnTo>
                    <a:pt x="84" y="123"/>
                  </a:lnTo>
                  <a:lnTo>
                    <a:pt x="111" y="147"/>
                  </a:lnTo>
                  <a:lnTo>
                    <a:pt x="125" y="315"/>
                  </a:lnTo>
                  <a:lnTo>
                    <a:pt x="148" y="428"/>
                  </a:lnTo>
                  <a:lnTo>
                    <a:pt x="157" y="581"/>
                  </a:lnTo>
                  <a:lnTo>
                    <a:pt x="173" y="651"/>
                  </a:lnTo>
                  <a:lnTo>
                    <a:pt x="176" y="511"/>
                  </a:lnTo>
                  <a:lnTo>
                    <a:pt x="155" y="350"/>
                  </a:lnTo>
                  <a:lnTo>
                    <a:pt x="138" y="285"/>
                  </a:lnTo>
                  <a:lnTo>
                    <a:pt x="122" y="140"/>
                  </a:lnTo>
                  <a:lnTo>
                    <a:pt x="95" y="96"/>
                  </a:lnTo>
                  <a:lnTo>
                    <a:pt x="98" y="49"/>
                  </a:lnTo>
                  <a:lnTo>
                    <a:pt x="143" y="113"/>
                  </a:lnTo>
                  <a:lnTo>
                    <a:pt x="129" y="62"/>
                  </a:lnTo>
                  <a:lnTo>
                    <a:pt x="102" y="0"/>
                  </a:lnTo>
                  <a:lnTo>
                    <a:pt x="91" y="22"/>
                  </a:lnTo>
                  <a:close/>
                </a:path>
              </a:pathLst>
            </a:custGeom>
            <a:solidFill>
              <a:srgbClr val="000000"/>
            </a:solidFill>
            <a:ln w="9525">
              <a:noFill/>
              <a:round/>
              <a:headEnd/>
              <a:tailEnd/>
            </a:ln>
          </p:spPr>
          <p:txBody>
            <a:bodyPr/>
            <a:lstStyle/>
            <a:p>
              <a:endParaRPr lang="fr-FR"/>
            </a:p>
          </p:txBody>
        </p:sp>
        <p:sp>
          <p:nvSpPr>
            <p:cNvPr id="480850" name="Freeform 280"/>
            <p:cNvSpPr>
              <a:spLocks/>
            </p:cNvSpPr>
            <p:nvPr/>
          </p:nvSpPr>
          <p:spPr bwMode="auto">
            <a:xfrm>
              <a:off x="492" y="1349"/>
              <a:ext cx="27" cy="98"/>
            </a:xfrm>
            <a:custGeom>
              <a:avLst/>
              <a:gdLst>
                <a:gd name="T0" fmla="*/ 0 w 161"/>
                <a:gd name="T1" fmla="*/ 0 h 592"/>
                <a:gd name="T2" fmla="*/ 0 w 161"/>
                <a:gd name="T3" fmla="*/ 0 h 592"/>
                <a:gd name="T4" fmla="*/ 1 w 161"/>
                <a:gd name="T5" fmla="*/ 2 h 592"/>
                <a:gd name="T6" fmla="*/ 1 w 161"/>
                <a:gd name="T7" fmla="*/ 2 h 592"/>
                <a:gd name="T8" fmla="*/ 1 w 161"/>
                <a:gd name="T9" fmla="*/ 3 h 592"/>
                <a:gd name="T10" fmla="*/ 1 w 161"/>
                <a:gd name="T11" fmla="*/ 2 h 592"/>
                <a:gd name="T12" fmla="*/ 0 w 161"/>
                <a:gd name="T13" fmla="*/ 1 h 592"/>
                <a:gd name="T14" fmla="*/ 0 w 161"/>
                <a:gd name="T15" fmla="*/ 0 h 592"/>
                <a:gd name="T16" fmla="*/ 0 w 161"/>
                <a:gd name="T17" fmla="*/ 0 h 592"/>
                <a:gd name="T18" fmla="*/ 0 w 161"/>
                <a:gd name="T19" fmla="*/ 0 h 5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592"/>
                <a:gd name="T32" fmla="*/ 161 w 161"/>
                <a:gd name="T33" fmla="*/ 592 h 5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592">
                  <a:moveTo>
                    <a:pt x="0" y="0"/>
                  </a:moveTo>
                  <a:lnTo>
                    <a:pt x="54" y="114"/>
                  </a:lnTo>
                  <a:lnTo>
                    <a:pt x="125" y="377"/>
                  </a:lnTo>
                  <a:lnTo>
                    <a:pt x="150" y="516"/>
                  </a:lnTo>
                  <a:lnTo>
                    <a:pt x="161" y="592"/>
                  </a:lnTo>
                  <a:lnTo>
                    <a:pt x="128" y="440"/>
                  </a:lnTo>
                  <a:lnTo>
                    <a:pt x="82" y="256"/>
                  </a:lnTo>
                  <a:lnTo>
                    <a:pt x="34" y="92"/>
                  </a:lnTo>
                  <a:lnTo>
                    <a:pt x="0" y="0"/>
                  </a:lnTo>
                  <a:close/>
                </a:path>
              </a:pathLst>
            </a:custGeom>
            <a:solidFill>
              <a:srgbClr val="000000"/>
            </a:solidFill>
            <a:ln w="9525">
              <a:noFill/>
              <a:round/>
              <a:headEnd/>
              <a:tailEnd/>
            </a:ln>
          </p:spPr>
          <p:txBody>
            <a:bodyPr/>
            <a:lstStyle/>
            <a:p>
              <a:endParaRPr lang="fr-FR"/>
            </a:p>
          </p:txBody>
        </p:sp>
      </p:grpSp>
      <p:sp>
        <p:nvSpPr>
          <p:cNvPr id="480264" name="Rectangle 281"/>
          <p:cNvSpPr>
            <a:spLocks noChangeArrowheads="1"/>
          </p:cNvSpPr>
          <p:nvPr/>
        </p:nvSpPr>
        <p:spPr bwMode="auto">
          <a:xfrm>
            <a:off x="611188" y="2425700"/>
            <a:ext cx="628650" cy="266700"/>
          </a:xfrm>
          <a:prstGeom prst="rect">
            <a:avLst/>
          </a:prstGeom>
          <a:noFill/>
          <a:ln w="9525">
            <a:noFill/>
            <a:miter lim="800000"/>
            <a:headEnd/>
            <a:tailEnd/>
          </a:ln>
        </p:spPr>
        <p:txBody>
          <a:bodyPr/>
          <a:lstStyle/>
          <a:p>
            <a:pPr eaLnBrk="0" hangingPunct="0"/>
            <a:endParaRPr lang="fr-FR"/>
          </a:p>
        </p:txBody>
      </p:sp>
      <p:sp>
        <p:nvSpPr>
          <p:cNvPr id="480265" name="Rectangle 282"/>
          <p:cNvSpPr>
            <a:spLocks noChangeArrowheads="1"/>
          </p:cNvSpPr>
          <p:nvPr/>
        </p:nvSpPr>
        <p:spPr bwMode="auto">
          <a:xfrm>
            <a:off x="703263" y="2478088"/>
            <a:ext cx="441325" cy="182562"/>
          </a:xfrm>
          <a:prstGeom prst="rect">
            <a:avLst/>
          </a:prstGeom>
          <a:noFill/>
          <a:ln w="9525">
            <a:noFill/>
            <a:miter lim="800000"/>
            <a:headEnd/>
            <a:tailEnd/>
          </a:ln>
        </p:spPr>
        <p:txBody>
          <a:bodyPr wrap="none" lIns="0" tIns="0" rIns="0" bIns="0">
            <a:spAutoFit/>
          </a:bodyPr>
          <a:lstStyle/>
          <a:p>
            <a:r>
              <a:rPr lang="fr-FR" sz="1200" b="1" i="1">
                <a:solidFill>
                  <a:srgbClr val="000000"/>
                </a:solidFill>
                <a:latin typeface="Times New Roman" pitchFamily="18" charset="0"/>
              </a:rPr>
              <a:t>Clients</a:t>
            </a:r>
            <a:endParaRPr lang="fr-FR">
              <a:latin typeface="Times New Roman" pitchFamily="18" charset="0"/>
            </a:endParaRPr>
          </a:p>
        </p:txBody>
      </p:sp>
      <p:grpSp>
        <p:nvGrpSpPr>
          <p:cNvPr id="480266" name="Group 283"/>
          <p:cNvGrpSpPr>
            <a:grpSpLocks/>
          </p:cNvGrpSpPr>
          <p:nvPr/>
        </p:nvGrpSpPr>
        <p:grpSpPr bwMode="auto">
          <a:xfrm>
            <a:off x="4411663" y="2111375"/>
            <a:ext cx="611187" cy="655638"/>
            <a:chOff x="2761" y="1219"/>
            <a:chExt cx="368" cy="413"/>
          </a:xfrm>
        </p:grpSpPr>
        <p:sp>
          <p:nvSpPr>
            <p:cNvPr id="480620" name="Freeform 284"/>
            <p:cNvSpPr>
              <a:spLocks/>
            </p:cNvSpPr>
            <p:nvPr/>
          </p:nvSpPr>
          <p:spPr bwMode="auto">
            <a:xfrm>
              <a:off x="2914" y="1333"/>
              <a:ext cx="165" cy="123"/>
            </a:xfrm>
            <a:custGeom>
              <a:avLst/>
              <a:gdLst>
                <a:gd name="T0" fmla="*/ 1 w 822"/>
                <a:gd name="T1" fmla="*/ 3 h 616"/>
                <a:gd name="T2" fmla="*/ 1 w 822"/>
                <a:gd name="T3" fmla="*/ 3 h 616"/>
                <a:gd name="T4" fmla="*/ 1 w 822"/>
                <a:gd name="T5" fmla="*/ 3 h 616"/>
                <a:gd name="T6" fmla="*/ 1 w 822"/>
                <a:gd name="T7" fmla="*/ 3 h 616"/>
                <a:gd name="T8" fmla="*/ 1 w 822"/>
                <a:gd name="T9" fmla="*/ 3 h 616"/>
                <a:gd name="T10" fmla="*/ 0 w 822"/>
                <a:gd name="T11" fmla="*/ 3 h 616"/>
                <a:gd name="T12" fmla="*/ 0 w 822"/>
                <a:gd name="T13" fmla="*/ 3 h 616"/>
                <a:gd name="T14" fmla="*/ 0 w 822"/>
                <a:gd name="T15" fmla="*/ 3 h 616"/>
                <a:gd name="T16" fmla="*/ 0 w 822"/>
                <a:gd name="T17" fmla="*/ 3 h 616"/>
                <a:gd name="T18" fmla="*/ 0 w 822"/>
                <a:gd name="T19" fmla="*/ 2 h 616"/>
                <a:gd name="T20" fmla="*/ 0 w 822"/>
                <a:gd name="T21" fmla="*/ 2 h 616"/>
                <a:gd name="T22" fmla="*/ 0 w 822"/>
                <a:gd name="T23" fmla="*/ 2 h 616"/>
                <a:gd name="T24" fmla="*/ 1 w 822"/>
                <a:gd name="T25" fmla="*/ 1 h 616"/>
                <a:gd name="T26" fmla="*/ 1 w 822"/>
                <a:gd name="T27" fmla="*/ 1 h 616"/>
                <a:gd name="T28" fmla="*/ 1 w 822"/>
                <a:gd name="T29" fmla="*/ 1 h 616"/>
                <a:gd name="T30" fmla="*/ 1 w 822"/>
                <a:gd name="T31" fmla="*/ 1 h 616"/>
                <a:gd name="T32" fmla="*/ 1 w 822"/>
                <a:gd name="T33" fmla="*/ 1 h 616"/>
                <a:gd name="T34" fmla="*/ 1 w 822"/>
                <a:gd name="T35" fmla="*/ 1 h 616"/>
                <a:gd name="T36" fmla="*/ 1 w 822"/>
                <a:gd name="T37" fmla="*/ 1 h 616"/>
                <a:gd name="T38" fmla="*/ 1 w 822"/>
                <a:gd name="T39" fmla="*/ 1 h 616"/>
                <a:gd name="T40" fmla="*/ 1 w 822"/>
                <a:gd name="T41" fmla="*/ 1 h 616"/>
                <a:gd name="T42" fmla="*/ 1 w 822"/>
                <a:gd name="T43" fmla="*/ 0 h 616"/>
                <a:gd name="T44" fmla="*/ 1 w 822"/>
                <a:gd name="T45" fmla="*/ 0 h 616"/>
                <a:gd name="T46" fmla="*/ 1 w 822"/>
                <a:gd name="T47" fmla="*/ 0 h 616"/>
                <a:gd name="T48" fmla="*/ 2 w 822"/>
                <a:gd name="T49" fmla="*/ 0 h 616"/>
                <a:gd name="T50" fmla="*/ 2 w 822"/>
                <a:gd name="T51" fmla="*/ 0 h 616"/>
                <a:gd name="T52" fmla="*/ 2 w 822"/>
                <a:gd name="T53" fmla="*/ 0 h 616"/>
                <a:gd name="T54" fmla="*/ 2 w 822"/>
                <a:gd name="T55" fmla="*/ 0 h 616"/>
                <a:gd name="T56" fmla="*/ 2 w 822"/>
                <a:gd name="T57" fmla="*/ 0 h 616"/>
                <a:gd name="T58" fmla="*/ 3 w 822"/>
                <a:gd name="T59" fmla="*/ 0 h 616"/>
                <a:gd name="T60" fmla="*/ 3 w 822"/>
                <a:gd name="T61" fmla="*/ 0 h 616"/>
                <a:gd name="T62" fmla="*/ 3 w 822"/>
                <a:gd name="T63" fmla="*/ 0 h 616"/>
                <a:gd name="T64" fmla="*/ 3 w 822"/>
                <a:gd name="T65" fmla="*/ 0 h 616"/>
                <a:gd name="T66" fmla="*/ 3 w 822"/>
                <a:gd name="T67" fmla="*/ 0 h 616"/>
                <a:gd name="T68" fmla="*/ 5 w 822"/>
                <a:gd name="T69" fmla="*/ 0 h 616"/>
                <a:gd name="T70" fmla="*/ 5 w 822"/>
                <a:gd name="T71" fmla="*/ 0 h 616"/>
                <a:gd name="T72" fmla="*/ 5 w 822"/>
                <a:gd name="T73" fmla="*/ 0 h 616"/>
                <a:gd name="T74" fmla="*/ 5 w 822"/>
                <a:gd name="T75" fmla="*/ 0 h 616"/>
                <a:gd name="T76" fmla="*/ 6 w 822"/>
                <a:gd name="T77" fmla="*/ 0 h 616"/>
                <a:gd name="T78" fmla="*/ 6 w 822"/>
                <a:gd name="T79" fmla="*/ 0 h 616"/>
                <a:gd name="T80" fmla="*/ 6 w 822"/>
                <a:gd name="T81" fmla="*/ 0 h 616"/>
                <a:gd name="T82" fmla="*/ 6 w 822"/>
                <a:gd name="T83" fmla="*/ 0 h 616"/>
                <a:gd name="T84" fmla="*/ 6 w 822"/>
                <a:gd name="T85" fmla="*/ 0 h 616"/>
                <a:gd name="T86" fmla="*/ 6 w 822"/>
                <a:gd name="T87" fmla="*/ 1 h 616"/>
                <a:gd name="T88" fmla="*/ 6 w 822"/>
                <a:gd name="T89" fmla="*/ 1 h 616"/>
                <a:gd name="T90" fmla="*/ 7 w 822"/>
                <a:gd name="T91" fmla="*/ 2 h 616"/>
                <a:gd name="T92" fmla="*/ 7 w 822"/>
                <a:gd name="T93" fmla="*/ 3 h 616"/>
                <a:gd name="T94" fmla="*/ 6 w 822"/>
                <a:gd name="T95" fmla="*/ 4 h 616"/>
                <a:gd name="T96" fmla="*/ 6 w 822"/>
                <a:gd name="T97" fmla="*/ 4 h 616"/>
                <a:gd name="T98" fmla="*/ 6 w 822"/>
                <a:gd name="T99" fmla="*/ 4 h 616"/>
                <a:gd name="T100" fmla="*/ 6 w 822"/>
                <a:gd name="T101" fmla="*/ 4 h 616"/>
                <a:gd name="T102" fmla="*/ 6 w 822"/>
                <a:gd name="T103" fmla="*/ 5 h 616"/>
                <a:gd name="T104" fmla="*/ 6 w 822"/>
                <a:gd name="T105" fmla="*/ 5 h 616"/>
                <a:gd name="T106" fmla="*/ 6 w 822"/>
                <a:gd name="T107" fmla="*/ 5 h 616"/>
                <a:gd name="T108" fmla="*/ 6 w 822"/>
                <a:gd name="T109" fmla="*/ 5 h 616"/>
                <a:gd name="T110" fmla="*/ 5 w 822"/>
                <a:gd name="T111" fmla="*/ 5 h 616"/>
                <a:gd name="T112" fmla="*/ 5 w 822"/>
                <a:gd name="T113" fmla="*/ 4 h 616"/>
                <a:gd name="T114" fmla="*/ 3 w 822"/>
                <a:gd name="T115" fmla="*/ 4 h 61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22"/>
                <a:gd name="T175" fmla="*/ 0 h 616"/>
                <a:gd name="T176" fmla="*/ 822 w 822"/>
                <a:gd name="T177" fmla="*/ 616 h 61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22" h="616">
                  <a:moveTo>
                    <a:pt x="159" y="381"/>
                  </a:moveTo>
                  <a:lnTo>
                    <a:pt x="151" y="390"/>
                  </a:lnTo>
                  <a:lnTo>
                    <a:pt x="142" y="399"/>
                  </a:lnTo>
                  <a:lnTo>
                    <a:pt x="134" y="409"/>
                  </a:lnTo>
                  <a:lnTo>
                    <a:pt x="125" y="416"/>
                  </a:lnTo>
                  <a:lnTo>
                    <a:pt x="116" y="423"/>
                  </a:lnTo>
                  <a:lnTo>
                    <a:pt x="105" y="429"/>
                  </a:lnTo>
                  <a:lnTo>
                    <a:pt x="93" y="431"/>
                  </a:lnTo>
                  <a:lnTo>
                    <a:pt x="80" y="430"/>
                  </a:lnTo>
                  <a:lnTo>
                    <a:pt x="66" y="426"/>
                  </a:lnTo>
                  <a:lnTo>
                    <a:pt x="52" y="422"/>
                  </a:lnTo>
                  <a:lnTo>
                    <a:pt x="39" y="417"/>
                  </a:lnTo>
                  <a:lnTo>
                    <a:pt x="26" y="411"/>
                  </a:lnTo>
                  <a:lnTo>
                    <a:pt x="16" y="404"/>
                  </a:lnTo>
                  <a:lnTo>
                    <a:pt x="7" y="396"/>
                  </a:lnTo>
                  <a:lnTo>
                    <a:pt x="2" y="388"/>
                  </a:lnTo>
                  <a:lnTo>
                    <a:pt x="0" y="377"/>
                  </a:lnTo>
                  <a:lnTo>
                    <a:pt x="1" y="349"/>
                  </a:lnTo>
                  <a:lnTo>
                    <a:pt x="4" y="311"/>
                  </a:lnTo>
                  <a:lnTo>
                    <a:pt x="9" y="272"/>
                  </a:lnTo>
                  <a:lnTo>
                    <a:pt x="18" y="243"/>
                  </a:lnTo>
                  <a:lnTo>
                    <a:pt x="24" y="230"/>
                  </a:lnTo>
                  <a:lnTo>
                    <a:pt x="32" y="215"/>
                  </a:lnTo>
                  <a:lnTo>
                    <a:pt x="43" y="198"/>
                  </a:lnTo>
                  <a:lnTo>
                    <a:pt x="55" y="182"/>
                  </a:lnTo>
                  <a:lnTo>
                    <a:pt x="67" y="166"/>
                  </a:lnTo>
                  <a:lnTo>
                    <a:pt x="80" y="150"/>
                  </a:lnTo>
                  <a:lnTo>
                    <a:pt x="94" y="136"/>
                  </a:lnTo>
                  <a:lnTo>
                    <a:pt x="106" y="126"/>
                  </a:lnTo>
                  <a:lnTo>
                    <a:pt x="116" y="119"/>
                  </a:lnTo>
                  <a:lnTo>
                    <a:pt x="121" y="114"/>
                  </a:lnTo>
                  <a:lnTo>
                    <a:pt x="122" y="113"/>
                  </a:lnTo>
                  <a:lnTo>
                    <a:pt x="120" y="112"/>
                  </a:lnTo>
                  <a:lnTo>
                    <a:pt x="118" y="113"/>
                  </a:lnTo>
                  <a:lnTo>
                    <a:pt x="115" y="112"/>
                  </a:lnTo>
                  <a:lnTo>
                    <a:pt x="114" y="110"/>
                  </a:lnTo>
                  <a:lnTo>
                    <a:pt x="115" y="106"/>
                  </a:lnTo>
                  <a:lnTo>
                    <a:pt x="118" y="100"/>
                  </a:lnTo>
                  <a:lnTo>
                    <a:pt x="122" y="91"/>
                  </a:lnTo>
                  <a:lnTo>
                    <a:pt x="126" y="83"/>
                  </a:lnTo>
                  <a:lnTo>
                    <a:pt x="131" y="74"/>
                  </a:lnTo>
                  <a:lnTo>
                    <a:pt x="136" y="67"/>
                  </a:lnTo>
                  <a:lnTo>
                    <a:pt x="142" y="60"/>
                  </a:lnTo>
                  <a:lnTo>
                    <a:pt x="149" y="53"/>
                  </a:lnTo>
                  <a:lnTo>
                    <a:pt x="157" y="49"/>
                  </a:lnTo>
                  <a:lnTo>
                    <a:pt x="162" y="47"/>
                  </a:lnTo>
                  <a:lnTo>
                    <a:pt x="168" y="45"/>
                  </a:lnTo>
                  <a:lnTo>
                    <a:pt x="178" y="41"/>
                  </a:lnTo>
                  <a:lnTo>
                    <a:pt x="187" y="38"/>
                  </a:lnTo>
                  <a:lnTo>
                    <a:pt x="199" y="32"/>
                  </a:lnTo>
                  <a:lnTo>
                    <a:pt x="212" y="28"/>
                  </a:lnTo>
                  <a:lnTo>
                    <a:pt x="224" y="23"/>
                  </a:lnTo>
                  <a:lnTo>
                    <a:pt x="238" y="19"/>
                  </a:lnTo>
                  <a:lnTo>
                    <a:pt x="251" y="15"/>
                  </a:lnTo>
                  <a:lnTo>
                    <a:pt x="264" y="10"/>
                  </a:lnTo>
                  <a:lnTo>
                    <a:pt x="277" y="6"/>
                  </a:lnTo>
                  <a:lnTo>
                    <a:pt x="290" y="3"/>
                  </a:lnTo>
                  <a:lnTo>
                    <a:pt x="300" y="1"/>
                  </a:lnTo>
                  <a:lnTo>
                    <a:pt x="311" y="0"/>
                  </a:lnTo>
                  <a:lnTo>
                    <a:pt x="319" y="0"/>
                  </a:lnTo>
                  <a:lnTo>
                    <a:pt x="326" y="1"/>
                  </a:lnTo>
                  <a:lnTo>
                    <a:pt x="338" y="5"/>
                  </a:lnTo>
                  <a:lnTo>
                    <a:pt x="352" y="8"/>
                  </a:lnTo>
                  <a:lnTo>
                    <a:pt x="366" y="12"/>
                  </a:lnTo>
                  <a:lnTo>
                    <a:pt x="381" y="16"/>
                  </a:lnTo>
                  <a:lnTo>
                    <a:pt x="392" y="19"/>
                  </a:lnTo>
                  <a:lnTo>
                    <a:pt x="403" y="21"/>
                  </a:lnTo>
                  <a:lnTo>
                    <a:pt x="410" y="23"/>
                  </a:lnTo>
                  <a:lnTo>
                    <a:pt x="412" y="23"/>
                  </a:lnTo>
                  <a:lnTo>
                    <a:pt x="585" y="51"/>
                  </a:lnTo>
                  <a:lnTo>
                    <a:pt x="589" y="48"/>
                  </a:lnTo>
                  <a:lnTo>
                    <a:pt x="600" y="42"/>
                  </a:lnTo>
                  <a:lnTo>
                    <a:pt x="616" y="32"/>
                  </a:lnTo>
                  <a:lnTo>
                    <a:pt x="635" y="22"/>
                  </a:lnTo>
                  <a:lnTo>
                    <a:pt x="654" y="12"/>
                  </a:lnTo>
                  <a:lnTo>
                    <a:pt x="673" y="6"/>
                  </a:lnTo>
                  <a:lnTo>
                    <a:pt x="688" y="3"/>
                  </a:lnTo>
                  <a:lnTo>
                    <a:pt x="697" y="5"/>
                  </a:lnTo>
                  <a:lnTo>
                    <a:pt x="703" y="11"/>
                  </a:lnTo>
                  <a:lnTo>
                    <a:pt x="711" y="18"/>
                  </a:lnTo>
                  <a:lnTo>
                    <a:pt x="718" y="24"/>
                  </a:lnTo>
                  <a:lnTo>
                    <a:pt x="726" y="30"/>
                  </a:lnTo>
                  <a:lnTo>
                    <a:pt x="732" y="36"/>
                  </a:lnTo>
                  <a:lnTo>
                    <a:pt x="737" y="41"/>
                  </a:lnTo>
                  <a:lnTo>
                    <a:pt x="741" y="45"/>
                  </a:lnTo>
                  <a:lnTo>
                    <a:pt x="743" y="47"/>
                  </a:lnTo>
                  <a:lnTo>
                    <a:pt x="748" y="58"/>
                  </a:lnTo>
                  <a:lnTo>
                    <a:pt x="759" y="82"/>
                  </a:lnTo>
                  <a:lnTo>
                    <a:pt x="774" y="118"/>
                  </a:lnTo>
                  <a:lnTo>
                    <a:pt x="790" y="163"/>
                  </a:lnTo>
                  <a:lnTo>
                    <a:pt x="805" y="213"/>
                  </a:lnTo>
                  <a:lnTo>
                    <a:pt x="816" y="269"/>
                  </a:lnTo>
                  <a:lnTo>
                    <a:pt x="822" y="325"/>
                  </a:lnTo>
                  <a:lnTo>
                    <a:pt x="819" y="379"/>
                  </a:lnTo>
                  <a:lnTo>
                    <a:pt x="812" y="426"/>
                  </a:lnTo>
                  <a:lnTo>
                    <a:pt x="804" y="465"/>
                  </a:lnTo>
                  <a:lnTo>
                    <a:pt x="795" y="496"/>
                  </a:lnTo>
                  <a:lnTo>
                    <a:pt x="787" y="518"/>
                  </a:lnTo>
                  <a:lnTo>
                    <a:pt x="778" y="535"/>
                  </a:lnTo>
                  <a:lnTo>
                    <a:pt x="771" y="546"/>
                  </a:lnTo>
                  <a:lnTo>
                    <a:pt x="765" y="555"/>
                  </a:lnTo>
                  <a:lnTo>
                    <a:pt x="759" y="559"/>
                  </a:lnTo>
                  <a:lnTo>
                    <a:pt x="754" y="563"/>
                  </a:lnTo>
                  <a:lnTo>
                    <a:pt x="747" y="568"/>
                  </a:lnTo>
                  <a:lnTo>
                    <a:pt x="739" y="574"/>
                  </a:lnTo>
                  <a:lnTo>
                    <a:pt x="731" y="578"/>
                  </a:lnTo>
                  <a:lnTo>
                    <a:pt x="721" y="581"/>
                  </a:lnTo>
                  <a:lnTo>
                    <a:pt x="714" y="583"/>
                  </a:lnTo>
                  <a:lnTo>
                    <a:pt x="705" y="583"/>
                  </a:lnTo>
                  <a:lnTo>
                    <a:pt x="699" y="581"/>
                  </a:lnTo>
                  <a:lnTo>
                    <a:pt x="688" y="575"/>
                  </a:lnTo>
                  <a:lnTo>
                    <a:pt x="679" y="568"/>
                  </a:lnTo>
                  <a:lnTo>
                    <a:pt x="673" y="564"/>
                  </a:lnTo>
                  <a:lnTo>
                    <a:pt x="671" y="563"/>
                  </a:lnTo>
                  <a:lnTo>
                    <a:pt x="664" y="616"/>
                  </a:lnTo>
                  <a:lnTo>
                    <a:pt x="352" y="483"/>
                  </a:lnTo>
                  <a:lnTo>
                    <a:pt x="159" y="381"/>
                  </a:lnTo>
                  <a:close/>
                </a:path>
              </a:pathLst>
            </a:custGeom>
            <a:solidFill>
              <a:srgbClr val="FFFFFF"/>
            </a:solidFill>
            <a:ln w="9525">
              <a:noFill/>
              <a:round/>
              <a:headEnd/>
              <a:tailEnd/>
            </a:ln>
          </p:spPr>
          <p:txBody>
            <a:bodyPr/>
            <a:lstStyle/>
            <a:p>
              <a:endParaRPr lang="fr-FR"/>
            </a:p>
          </p:txBody>
        </p:sp>
        <p:sp>
          <p:nvSpPr>
            <p:cNvPr id="480621" name="Freeform 285"/>
            <p:cNvSpPr>
              <a:spLocks/>
            </p:cNvSpPr>
            <p:nvPr/>
          </p:nvSpPr>
          <p:spPr bwMode="auto">
            <a:xfrm>
              <a:off x="2974" y="1348"/>
              <a:ext cx="19" cy="83"/>
            </a:xfrm>
            <a:custGeom>
              <a:avLst/>
              <a:gdLst>
                <a:gd name="T0" fmla="*/ 1 w 98"/>
                <a:gd name="T1" fmla="*/ 3 h 414"/>
                <a:gd name="T2" fmla="*/ 1 w 98"/>
                <a:gd name="T3" fmla="*/ 3 h 414"/>
                <a:gd name="T4" fmla="*/ 1 w 98"/>
                <a:gd name="T5" fmla="*/ 2 h 414"/>
                <a:gd name="T6" fmla="*/ 1 w 98"/>
                <a:gd name="T7" fmla="*/ 1 h 414"/>
                <a:gd name="T8" fmla="*/ 1 w 98"/>
                <a:gd name="T9" fmla="*/ 1 h 414"/>
                <a:gd name="T10" fmla="*/ 1 w 98"/>
                <a:gd name="T11" fmla="*/ 1 h 414"/>
                <a:gd name="T12" fmla="*/ 1 w 98"/>
                <a:gd name="T13" fmla="*/ 1 h 414"/>
                <a:gd name="T14" fmla="*/ 1 w 98"/>
                <a:gd name="T15" fmla="*/ 1 h 414"/>
                <a:gd name="T16" fmla="*/ 1 w 98"/>
                <a:gd name="T17" fmla="*/ 1 h 414"/>
                <a:gd name="T18" fmla="*/ 1 w 98"/>
                <a:gd name="T19" fmla="*/ 0 h 414"/>
                <a:gd name="T20" fmla="*/ 1 w 98"/>
                <a:gd name="T21" fmla="*/ 0 h 414"/>
                <a:gd name="T22" fmla="*/ 1 w 98"/>
                <a:gd name="T23" fmla="*/ 0 h 414"/>
                <a:gd name="T24" fmla="*/ 1 w 98"/>
                <a:gd name="T25" fmla="*/ 0 h 414"/>
                <a:gd name="T26" fmla="*/ 1 w 98"/>
                <a:gd name="T27" fmla="*/ 0 h 414"/>
                <a:gd name="T28" fmla="*/ 1 w 98"/>
                <a:gd name="T29" fmla="*/ 0 h 414"/>
                <a:gd name="T30" fmla="*/ 1 w 98"/>
                <a:gd name="T31" fmla="*/ 0 h 414"/>
                <a:gd name="T32" fmla="*/ 1 w 98"/>
                <a:gd name="T33" fmla="*/ 0 h 414"/>
                <a:gd name="T34" fmla="*/ 1 w 98"/>
                <a:gd name="T35" fmla="*/ 0 h 414"/>
                <a:gd name="T36" fmla="*/ 1 w 98"/>
                <a:gd name="T37" fmla="*/ 0 h 414"/>
                <a:gd name="T38" fmla="*/ 1 w 98"/>
                <a:gd name="T39" fmla="*/ 0 h 414"/>
                <a:gd name="T40" fmla="*/ 0 w 98"/>
                <a:gd name="T41" fmla="*/ 0 h 414"/>
                <a:gd name="T42" fmla="*/ 0 w 98"/>
                <a:gd name="T43" fmla="*/ 0 h 414"/>
                <a:gd name="T44" fmla="*/ 0 w 98"/>
                <a:gd name="T45" fmla="*/ 0 h 414"/>
                <a:gd name="T46" fmla="*/ 0 w 98"/>
                <a:gd name="T47" fmla="*/ 0 h 414"/>
                <a:gd name="T48" fmla="*/ 0 w 98"/>
                <a:gd name="T49" fmla="*/ 0 h 414"/>
                <a:gd name="T50" fmla="*/ 0 w 98"/>
                <a:gd name="T51" fmla="*/ 1 h 414"/>
                <a:gd name="T52" fmla="*/ 0 w 98"/>
                <a:gd name="T53" fmla="*/ 1 h 414"/>
                <a:gd name="T54" fmla="*/ 0 w 98"/>
                <a:gd name="T55" fmla="*/ 1 h 414"/>
                <a:gd name="T56" fmla="*/ 0 w 98"/>
                <a:gd name="T57" fmla="*/ 1 h 414"/>
                <a:gd name="T58" fmla="*/ 0 w 98"/>
                <a:gd name="T59" fmla="*/ 1 h 414"/>
                <a:gd name="T60" fmla="*/ 0 w 98"/>
                <a:gd name="T61" fmla="*/ 1 h 414"/>
                <a:gd name="T62" fmla="*/ 0 w 98"/>
                <a:gd name="T63" fmla="*/ 1 h 414"/>
                <a:gd name="T64" fmla="*/ 0 w 98"/>
                <a:gd name="T65" fmla="*/ 1 h 414"/>
                <a:gd name="T66" fmla="*/ 0 w 98"/>
                <a:gd name="T67" fmla="*/ 1 h 414"/>
                <a:gd name="T68" fmla="*/ 0 w 98"/>
                <a:gd name="T69" fmla="*/ 1 h 414"/>
                <a:gd name="T70" fmla="*/ 0 w 98"/>
                <a:gd name="T71" fmla="*/ 1 h 414"/>
                <a:gd name="T72" fmla="*/ 0 w 98"/>
                <a:gd name="T73" fmla="*/ 1 h 414"/>
                <a:gd name="T74" fmla="*/ 0 w 98"/>
                <a:gd name="T75" fmla="*/ 1 h 414"/>
                <a:gd name="T76" fmla="*/ 0 w 98"/>
                <a:gd name="T77" fmla="*/ 1 h 414"/>
                <a:gd name="T78" fmla="*/ 0 w 98"/>
                <a:gd name="T79" fmla="*/ 2 h 414"/>
                <a:gd name="T80" fmla="*/ 0 w 98"/>
                <a:gd name="T81" fmla="*/ 2 h 414"/>
                <a:gd name="T82" fmla="*/ 0 w 98"/>
                <a:gd name="T83" fmla="*/ 2 h 414"/>
                <a:gd name="T84" fmla="*/ 0 w 98"/>
                <a:gd name="T85" fmla="*/ 3 h 414"/>
                <a:gd name="T86" fmla="*/ 0 w 98"/>
                <a:gd name="T87" fmla="*/ 3 h 414"/>
                <a:gd name="T88" fmla="*/ 0 w 98"/>
                <a:gd name="T89" fmla="*/ 3 h 414"/>
                <a:gd name="T90" fmla="*/ 0 w 98"/>
                <a:gd name="T91" fmla="*/ 3 h 414"/>
                <a:gd name="T92" fmla="*/ 0 w 98"/>
                <a:gd name="T93" fmla="*/ 3 h 414"/>
                <a:gd name="T94" fmla="*/ 0 w 98"/>
                <a:gd name="T95" fmla="*/ 3 h 414"/>
                <a:gd name="T96" fmla="*/ 0 w 98"/>
                <a:gd name="T97" fmla="*/ 3 h 414"/>
                <a:gd name="T98" fmla="*/ 0 w 98"/>
                <a:gd name="T99" fmla="*/ 3 h 414"/>
                <a:gd name="T100" fmla="*/ 0 w 98"/>
                <a:gd name="T101" fmla="*/ 3 h 414"/>
                <a:gd name="T102" fmla="*/ 1 w 98"/>
                <a:gd name="T103" fmla="*/ 3 h 414"/>
                <a:gd name="T104" fmla="*/ 1 w 98"/>
                <a:gd name="T105" fmla="*/ 3 h 41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8"/>
                <a:gd name="T160" fmla="*/ 0 h 414"/>
                <a:gd name="T161" fmla="*/ 98 w 98"/>
                <a:gd name="T162" fmla="*/ 414 h 41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8" h="414">
                  <a:moveTo>
                    <a:pt x="75" y="414"/>
                  </a:moveTo>
                  <a:lnTo>
                    <a:pt x="77" y="345"/>
                  </a:lnTo>
                  <a:lnTo>
                    <a:pt x="78" y="253"/>
                  </a:lnTo>
                  <a:lnTo>
                    <a:pt x="78" y="168"/>
                  </a:lnTo>
                  <a:lnTo>
                    <a:pt x="77" y="123"/>
                  </a:lnTo>
                  <a:lnTo>
                    <a:pt x="78" y="113"/>
                  </a:lnTo>
                  <a:lnTo>
                    <a:pt x="87" y="106"/>
                  </a:lnTo>
                  <a:lnTo>
                    <a:pt x="94" y="95"/>
                  </a:lnTo>
                  <a:lnTo>
                    <a:pt x="98" y="77"/>
                  </a:lnTo>
                  <a:lnTo>
                    <a:pt x="98" y="57"/>
                  </a:lnTo>
                  <a:lnTo>
                    <a:pt x="96" y="42"/>
                  </a:lnTo>
                  <a:lnTo>
                    <a:pt x="95" y="31"/>
                  </a:lnTo>
                  <a:lnTo>
                    <a:pt x="93" y="23"/>
                  </a:lnTo>
                  <a:lnTo>
                    <a:pt x="92" y="18"/>
                  </a:lnTo>
                  <a:lnTo>
                    <a:pt x="90" y="13"/>
                  </a:lnTo>
                  <a:lnTo>
                    <a:pt x="88" y="7"/>
                  </a:lnTo>
                  <a:lnTo>
                    <a:pt x="85" y="3"/>
                  </a:lnTo>
                  <a:lnTo>
                    <a:pt x="80" y="0"/>
                  </a:lnTo>
                  <a:lnTo>
                    <a:pt x="75" y="1"/>
                  </a:lnTo>
                  <a:lnTo>
                    <a:pt x="69" y="6"/>
                  </a:lnTo>
                  <a:lnTo>
                    <a:pt x="61" y="16"/>
                  </a:lnTo>
                  <a:lnTo>
                    <a:pt x="54" y="29"/>
                  </a:lnTo>
                  <a:lnTo>
                    <a:pt x="47" y="40"/>
                  </a:lnTo>
                  <a:lnTo>
                    <a:pt x="40" y="51"/>
                  </a:lnTo>
                  <a:lnTo>
                    <a:pt x="35" y="60"/>
                  </a:lnTo>
                  <a:lnTo>
                    <a:pt x="32" y="69"/>
                  </a:lnTo>
                  <a:lnTo>
                    <a:pt x="29" y="75"/>
                  </a:lnTo>
                  <a:lnTo>
                    <a:pt x="28" y="81"/>
                  </a:lnTo>
                  <a:lnTo>
                    <a:pt x="28" y="86"/>
                  </a:lnTo>
                  <a:lnTo>
                    <a:pt x="30" y="93"/>
                  </a:lnTo>
                  <a:lnTo>
                    <a:pt x="32" y="100"/>
                  </a:lnTo>
                  <a:lnTo>
                    <a:pt x="34" y="106"/>
                  </a:lnTo>
                  <a:lnTo>
                    <a:pt x="38" y="109"/>
                  </a:lnTo>
                  <a:lnTo>
                    <a:pt x="40" y="110"/>
                  </a:lnTo>
                  <a:lnTo>
                    <a:pt x="41" y="112"/>
                  </a:lnTo>
                  <a:lnTo>
                    <a:pt x="40" y="113"/>
                  </a:lnTo>
                  <a:lnTo>
                    <a:pt x="37" y="129"/>
                  </a:lnTo>
                  <a:lnTo>
                    <a:pt x="32" y="158"/>
                  </a:lnTo>
                  <a:lnTo>
                    <a:pt x="24" y="197"/>
                  </a:lnTo>
                  <a:lnTo>
                    <a:pt x="16" y="241"/>
                  </a:lnTo>
                  <a:lnTo>
                    <a:pt x="9" y="285"/>
                  </a:lnTo>
                  <a:lnTo>
                    <a:pt x="3" y="325"/>
                  </a:lnTo>
                  <a:lnTo>
                    <a:pt x="0" y="357"/>
                  </a:lnTo>
                  <a:lnTo>
                    <a:pt x="1" y="376"/>
                  </a:lnTo>
                  <a:lnTo>
                    <a:pt x="7" y="385"/>
                  </a:lnTo>
                  <a:lnTo>
                    <a:pt x="13" y="393"/>
                  </a:lnTo>
                  <a:lnTo>
                    <a:pt x="21" y="400"/>
                  </a:lnTo>
                  <a:lnTo>
                    <a:pt x="32" y="404"/>
                  </a:lnTo>
                  <a:lnTo>
                    <a:pt x="42" y="407"/>
                  </a:lnTo>
                  <a:lnTo>
                    <a:pt x="53" y="410"/>
                  </a:lnTo>
                  <a:lnTo>
                    <a:pt x="65" y="412"/>
                  </a:lnTo>
                  <a:lnTo>
                    <a:pt x="75" y="414"/>
                  </a:lnTo>
                  <a:close/>
                </a:path>
              </a:pathLst>
            </a:custGeom>
            <a:solidFill>
              <a:srgbClr val="FFFFFF"/>
            </a:solidFill>
            <a:ln w="9525">
              <a:noFill/>
              <a:round/>
              <a:headEnd/>
              <a:tailEnd/>
            </a:ln>
          </p:spPr>
          <p:txBody>
            <a:bodyPr/>
            <a:lstStyle/>
            <a:p>
              <a:endParaRPr lang="fr-FR"/>
            </a:p>
          </p:txBody>
        </p:sp>
        <p:sp>
          <p:nvSpPr>
            <p:cNvPr id="480622" name="Freeform 286"/>
            <p:cNvSpPr>
              <a:spLocks/>
            </p:cNvSpPr>
            <p:nvPr/>
          </p:nvSpPr>
          <p:spPr bwMode="auto">
            <a:xfrm>
              <a:off x="2943" y="1240"/>
              <a:ext cx="111" cy="131"/>
            </a:xfrm>
            <a:custGeom>
              <a:avLst/>
              <a:gdLst>
                <a:gd name="T0" fmla="*/ 2 w 554"/>
                <a:gd name="T1" fmla="*/ 4 h 658"/>
                <a:gd name="T2" fmla="*/ 2 w 554"/>
                <a:gd name="T3" fmla="*/ 4 h 658"/>
                <a:gd name="T4" fmla="*/ 2 w 554"/>
                <a:gd name="T5" fmla="*/ 4 h 658"/>
                <a:gd name="T6" fmla="*/ 2 w 554"/>
                <a:gd name="T7" fmla="*/ 4 h 658"/>
                <a:gd name="T8" fmla="*/ 1 w 554"/>
                <a:gd name="T9" fmla="*/ 4 h 658"/>
                <a:gd name="T10" fmla="*/ 1 w 554"/>
                <a:gd name="T11" fmla="*/ 4 h 658"/>
                <a:gd name="T12" fmla="*/ 1 w 554"/>
                <a:gd name="T13" fmla="*/ 4 h 658"/>
                <a:gd name="T14" fmla="*/ 1 w 554"/>
                <a:gd name="T15" fmla="*/ 4 h 658"/>
                <a:gd name="T16" fmla="*/ 1 w 554"/>
                <a:gd name="T17" fmla="*/ 4 h 658"/>
                <a:gd name="T18" fmla="*/ 1 w 554"/>
                <a:gd name="T19" fmla="*/ 4 h 658"/>
                <a:gd name="T20" fmla="*/ 1 w 554"/>
                <a:gd name="T21" fmla="*/ 4 h 658"/>
                <a:gd name="T22" fmla="*/ 1 w 554"/>
                <a:gd name="T23" fmla="*/ 4 h 658"/>
                <a:gd name="T24" fmla="*/ 1 w 554"/>
                <a:gd name="T25" fmla="*/ 4 h 658"/>
                <a:gd name="T26" fmla="*/ 1 w 554"/>
                <a:gd name="T27" fmla="*/ 4 h 658"/>
                <a:gd name="T28" fmla="*/ 0 w 554"/>
                <a:gd name="T29" fmla="*/ 4 h 658"/>
                <a:gd name="T30" fmla="*/ 0 w 554"/>
                <a:gd name="T31" fmla="*/ 4 h 658"/>
                <a:gd name="T32" fmla="*/ 0 w 554"/>
                <a:gd name="T33" fmla="*/ 4 h 658"/>
                <a:gd name="T34" fmla="*/ 0 w 554"/>
                <a:gd name="T35" fmla="*/ 4 h 658"/>
                <a:gd name="T36" fmla="*/ 0 w 554"/>
                <a:gd name="T37" fmla="*/ 3 h 658"/>
                <a:gd name="T38" fmla="*/ 0 w 554"/>
                <a:gd name="T39" fmla="*/ 3 h 658"/>
                <a:gd name="T40" fmla="*/ 0 w 554"/>
                <a:gd name="T41" fmla="*/ 3 h 658"/>
                <a:gd name="T42" fmla="*/ 1 w 554"/>
                <a:gd name="T43" fmla="*/ 3 h 658"/>
                <a:gd name="T44" fmla="*/ 1 w 554"/>
                <a:gd name="T45" fmla="*/ 3 h 658"/>
                <a:gd name="T46" fmla="*/ 1 w 554"/>
                <a:gd name="T47" fmla="*/ 3 h 658"/>
                <a:gd name="T48" fmla="*/ 1 w 554"/>
                <a:gd name="T49" fmla="*/ 2 h 658"/>
                <a:gd name="T50" fmla="*/ 1 w 554"/>
                <a:gd name="T51" fmla="*/ 2 h 658"/>
                <a:gd name="T52" fmla="*/ 0 w 554"/>
                <a:gd name="T53" fmla="*/ 1 h 658"/>
                <a:gd name="T54" fmla="*/ 0 w 554"/>
                <a:gd name="T55" fmla="*/ 1 h 658"/>
                <a:gd name="T56" fmla="*/ 0 w 554"/>
                <a:gd name="T57" fmla="*/ 1 h 658"/>
                <a:gd name="T58" fmla="*/ 1 w 554"/>
                <a:gd name="T59" fmla="*/ 1 h 658"/>
                <a:gd name="T60" fmla="*/ 1 w 554"/>
                <a:gd name="T61" fmla="*/ 0 h 658"/>
                <a:gd name="T62" fmla="*/ 1 w 554"/>
                <a:gd name="T63" fmla="*/ 0 h 658"/>
                <a:gd name="T64" fmla="*/ 2 w 554"/>
                <a:gd name="T65" fmla="*/ 0 h 658"/>
                <a:gd name="T66" fmla="*/ 2 w 554"/>
                <a:gd name="T67" fmla="*/ 0 h 658"/>
                <a:gd name="T68" fmla="*/ 3 w 554"/>
                <a:gd name="T69" fmla="*/ 0 h 658"/>
                <a:gd name="T70" fmla="*/ 3 w 554"/>
                <a:gd name="T71" fmla="*/ 0 h 658"/>
                <a:gd name="T72" fmla="*/ 4 w 554"/>
                <a:gd name="T73" fmla="*/ 1 h 658"/>
                <a:gd name="T74" fmla="*/ 4 w 554"/>
                <a:gd name="T75" fmla="*/ 1 h 658"/>
                <a:gd name="T76" fmla="*/ 4 w 554"/>
                <a:gd name="T77" fmla="*/ 1 h 658"/>
                <a:gd name="T78" fmla="*/ 4 w 554"/>
                <a:gd name="T79" fmla="*/ 2 h 658"/>
                <a:gd name="T80" fmla="*/ 3 w 554"/>
                <a:gd name="T81" fmla="*/ 2 h 658"/>
                <a:gd name="T82" fmla="*/ 4 w 554"/>
                <a:gd name="T83" fmla="*/ 2 h 658"/>
                <a:gd name="T84" fmla="*/ 4 w 554"/>
                <a:gd name="T85" fmla="*/ 3 h 658"/>
                <a:gd name="T86" fmla="*/ 4 w 554"/>
                <a:gd name="T87" fmla="*/ 3 h 658"/>
                <a:gd name="T88" fmla="*/ 4 w 554"/>
                <a:gd name="T89" fmla="*/ 3 h 658"/>
                <a:gd name="T90" fmla="*/ 4 w 554"/>
                <a:gd name="T91" fmla="*/ 3 h 658"/>
                <a:gd name="T92" fmla="*/ 4 w 554"/>
                <a:gd name="T93" fmla="*/ 4 h 658"/>
                <a:gd name="T94" fmla="*/ 4 w 554"/>
                <a:gd name="T95" fmla="*/ 4 h 658"/>
                <a:gd name="T96" fmla="*/ 4 w 554"/>
                <a:gd name="T97" fmla="*/ 5 h 658"/>
                <a:gd name="T98" fmla="*/ 4 w 554"/>
                <a:gd name="T99" fmla="*/ 5 h 658"/>
                <a:gd name="T100" fmla="*/ 4 w 554"/>
                <a:gd name="T101" fmla="*/ 5 h 658"/>
                <a:gd name="T102" fmla="*/ 4 w 554"/>
                <a:gd name="T103" fmla="*/ 5 h 658"/>
                <a:gd name="T104" fmla="*/ 3 w 554"/>
                <a:gd name="T105" fmla="*/ 5 h 658"/>
                <a:gd name="T106" fmla="*/ 3 w 554"/>
                <a:gd name="T107" fmla="*/ 5 h 658"/>
                <a:gd name="T108" fmla="*/ 3 w 554"/>
                <a:gd name="T109" fmla="*/ 5 h 658"/>
                <a:gd name="T110" fmla="*/ 3 w 554"/>
                <a:gd name="T111" fmla="*/ 4 h 658"/>
                <a:gd name="T112" fmla="*/ 3 w 554"/>
                <a:gd name="T113" fmla="*/ 4 h 658"/>
                <a:gd name="T114" fmla="*/ 3 w 554"/>
                <a:gd name="T115" fmla="*/ 4 h 658"/>
                <a:gd name="T116" fmla="*/ 3 w 554"/>
                <a:gd name="T117" fmla="*/ 4 h 658"/>
                <a:gd name="T118" fmla="*/ 3 w 554"/>
                <a:gd name="T119" fmla="*/ 4 h 6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54"/>
                <a:gd name="T181" fmla="*/ 0 h 658"/>
                <a:gd name="T182" fmla="*/ 554 w 554"/>
                <a:gd name="T183" fmla="*/ 658 h 6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54" h="658">
                  <a:moveTo>
                    <a:pt x="258" y="500"/>
                  </a:moveTo>
                  <a:lnTo>
                    <a:pt x="258" y="500"/>
                  </a:lnTo>
                  <a:lnTo>
                    <a:pt x="256" y="500"/>
                  </a:lnTo>
                  <a:lnTo>
                    <a:pt x="253" y="500"/>
                  </a:lnTo>
                  <a:lnTo>
                    <a:pt x="250" y="500"/>
                  </a:lnTo>
                  <a:lnTo>
                    <a:pt x="245" y="500"/>
                  </a:lnTo>
                  <a:lnTo>
                    <a:pt x="240" y="499"/>
                  </a:lnTo>
                  <a:lnTo>
                    <a:pt x="233" y="499"/>
                  </a:lnTo>
                  <a:lnTo>
                    <a:pt x="226" y="498"/>
                  </a:lnTo>
                  <a:lnTo>
                    <a:pt x="218" y="496"/>
                  </a:lnTo>
                  <a:lnTo>
                    <a:pt x="210" y="494"/>
                  </a:lnTo>
                  <a:lnTo>
                    <a:pt x="204" y="491"/>
                  </a:lnTo>
                  <a:lnTo>
                    <a:pt x="198" y="488"/>
                  </a:lnTo>
                  <a:lnTo>
                    <a:pt x="191" y="484"/>
                  </a:lnTo>
                  <a:lnTo>
                    <a:pt x="185" y="479"/>
                  </a:lnTo>
                  <a:lnTo>
                    <a:pt x="180" y="475"/>
                  </a:lnTo>
                  <a:lnTo>
                    <a:pt x="174" y="471"/>
                  </a:lnTo>
                  <a:lnTo>
                    <a:pt x="170" y="480"/>
                  </a:lnTo>
                  <a:lnTo>
                    <a:pt x="167" y="492"/>
                  </a:lnTo>
                  <a:lnTo>
                    <a:pt x="161" y="503"/>
                  </a:lnTo>
                  <a:lnTo>
                    <a:pt x="150" y="509"/>
                  </a:lnTo>
                  <a:lnTo>
                    <a:pt x="143" y="509"/>
                  </a:lnTo>
                  <a:lnTo>
                    <a:pt x="133" y="509"/>
                  </a:lnTo>
                  <a:lnTo>
                    <a:pt x="124" y="507"/>
                  </a:lnTo>
                  <a:lnTo>
                    <a:pt x="114" y="505"/>
                  </a:lnTo>
                  <a:lnTo>
                    <a:pt x="105" y="503"/>
                  </a:lnTo>
                  <a:lnTo>
                    <a:pt x="97" y="500"/>
                  </a:lnTo>
                  <a:lnTo>
                    <a:pt x="93" y="499"/>
                  </a:lnTo>
                  <a:lnTo>
                    <a:pt x="91" y="498"/>
                  </a:lnTo>
                  <a:lnTo>
                    <a:pt x="94" y="497"/>
                  </a:lnTo>
                  <a:lnTo>
                    <a:pt x="99" y="497"/>
                  </a:lnTo>
                  <a:lnTo>
                    <a:pt x="106" y="503"/>
                  </a:lnTo>
                  <a:lnTo>
                    <a:pt x="108" y="517"/>
                  </a:lnTo>
                  <a:lnTo>
                    <a:pt x="109" y="535"/>
                  </a:lnTo>
                  <a:lnTo>
                    <a:pt x="110" y="548"/>
                  </a:lnTo>
                  <a:lnTo>
                    <a:pt x="108" y="556"/>
                  </a:lnTo>
                  <a:lnTo>
                    <a:pt x="96" y="559"/>
                  </a:lnTo>
                  <a:lnTo>
                    <a:pt x="89" y="560"/>
                  </a:lnTo>
                  <a:lnTo>
                    <a:pt x="83" y="561"/>
                  </a:lnTo>
                  <a:lnTo>
                    <a:pt x="77" y="562"/>
                  </a:lnTo>
                  <a:lnTo>
                    <a:pt x="72" y="562"/>
                  </a:lnTo>
                  <a:lnTo>
                    <a:pt x="68" y="562"/>
                  </a:lnTo>
                  <a:lnTo>
                    <a:pt x="61" y="559"/>
                  </a:lnTo>
                  <a:lnTo>
                    <a:pt x="55" y="555"/>
                  </a:lnTo>
                  <a:lnTo>
                    <a:pt x="48" y="547"/>
                  </a:lnTo>
                  <a:lnTo>
                    <a:pt x="40" y="537"/>
                  </a:lnTo>
                  <a:lnTo>
                    <a:pt x="32" y="529"/>
                  </a:lnTo>
                  <a:lnTo>
                    <a:pt x="26" y="520"/>
                  </a:lnTo>
                  <a:lnTo>
                    <a:pt x="19" y="513"/>
                  </a:lnTo>
                  <a:lnTo>
                    <a:pt x="14" y="506"/>
                  </a:lnTo>
                  <a:lnTo>
                    <a:pt x="10" y="498"/>
                  </a:lnTo>
                  <a:lnTo>
                    <a:pt x="8" y="491"/>
                  </a:lnTo>
                  <a:lnTo>
                    <a:pt x="7" y="483"/>
                  </a:lnTo>
                  <a:lnTo>
                    <a:pt x="4" y="460"/>
                  </a:lnTo>
                  <a:lnTo>
                    <a:pt x="0" y="434"/>
                  </a:lnTo>
                  <a:lnTo>
                    <a:pt x="1" y="407"/>
                  </a:lnTo>
                  <a:lnTo>
                    <a:pt x="14" y="383"/>
                  </a:lnTo>
                  <a:lnTo>
                    <a:pt x="23" y="373"/>
                  </a:lnTo>
                  <a:lnTo>
                    <a:pt x="32" y="366"/>
                  </a:lnTo>
                  <a:lnTo>
                    <a:pt x="39" y="360"/>
                  </a:lnTo>
                  <a:lnTo>
                    <a:pt x="46" y="355"/>
                  </a:lnTo>
                  <a:lnTo>
                    <a:pt x="52" y="351"/>
                  </a:lnTo>
                  <a:lnTo>
                    <a:pt x="57" y="348"/>
                  </a:lnTo>
                  <a:lnTo>
                    <a:pt x="61" y="346"/>
                  </a:lnTo>
                  <a:lnTo>
                    <a:pt x="65" y="345"/>
                  </a:lnTo>
                  <a:lnTo>
                    <a:pt x="69" y="344"/>
                  </a:lnTo>
                  <a:lnTo>
                    <a:pt x="74" y="344"/>
                  </a:lnTo>
                  <a:lnTo>
                    <a:pt x="80" y="343"/>
                  </a:lnTo>
                  <a:lnTo>
                    <a:pt x="88" y="343"/>
                  </a:lnTo>
                  <a:lnTo>
                    <a:pt x="94" y="343"/>
                  </a:lnTo>
                  <a:lnTo>
                    <a:pt x="99" y="343"/>
                  </a:lnTo>
                  <a:lnTo>
                    <a:pt x="104" y="343"/>
                  </a:lnTo>
                  <a:lnTo>
                    <a:pt x="105" y="343"/>
                  </a:lnTo>
                  <a:lnTo>
                    <a:pt x="93" y="302"/>
                  </a:lnTo>
                  <a:lnTo>
                    <a:pt x="85" y="263"/>
                  </a:lnTo>
                  <a:lnTo>
                    <a:pt x="79" y="231"/>
                  </a:lnTo>
                  <a:lnTo>
                    <a:pt x="78" y="215"/>
                  </a:lnTo>
                  <a:lnTo>
                    <a:pt x="75" y="204"/>
                  </a:lnTo>
                  <a:lnTo>
                    <a:pt x="69" y="190"/>
                  </a:lnTo>
                  <a:lnTo>
                    <a:pt x="64" y="178"/>
                  </a:lnTo>
                  <a:lnTo>
                    <a:pt x="61" y="166"/>
                  </a:lnTo>
                  <a:lnTo>
                    <a:pt x="64" y="155"/>
                  </a:lnTo>
                  <a:lnTo>
                    <a:pt x="64" y="141"/>
                  </a:lnTo>
                  <a:lnTo>
                    <a:pt x="61" y="125"/>
                  </a:lnTo>
                  <a:lnTo>
                    <a:pt x="56" y="110"/>
                  </a:lnTo>
                  <a:lnTo>
                    <a:pt x="56" y="105"/>
                  </a:lnTo>
                  <a:lnTo>
                    <a:pt x="60" y="99"/>
                  </a:lnTo>
                  <a:lnTo>
                    <a:pt x="67" y="92"/>
                  </a:lnTo>
                  <a:lnTo>
                    <a:pt x="75" y="83"/>
                  </a:lnTo>
                  <a:lnTo>
                    <a:pt x="87" y="75"/>
                  </a:lnTo>
                  <a:lnTo>
                    <a:pt x="100" y="65"/>
                  </a:lnTo>
                  <a:lnTo>
                    <a:pt x="114" y="56"/>
                  </a:lnTo>
                  <a:lnTo>
                    <a:pt x="131" y="46"/>
                  </a:lnTo>
                  <a:lnTo>
                    <a:pt x="147" y="38"/>
                  </a:lnTo>
                  <a:lnTo>
                    <a:pt x="164" y="30"/>
                  </a:lnTo>
                  <a:lnTo>
                    <a:pt x="182" y="21"/>
                  </a:lnTo>
                  <a:lnTo>
                    <a:pt x="199" y="14"/>
                  </a:lnTo>
                  <a:lnTo>
                    <a:pt x="214" y="9"/>
                  </a:lnTo>
                  <a:lnTo>
                    <a:pt x="229" y="4"/>
                  </a:lnTo>
                  <a:lnTo>
                    <a:pt x="244" y="1"/>
                  </a:lnTo>
                  <a:lnTo>
                    <a:pt x="256" y="0"/>
                  </a:lnTo>
                  <a:lnTo>
                    <a:pt x="278" y="2"/>
                  </a:lnTo>
                  <a:lnTo>
                    <a:pt x="299" y="7"/>
                  </a:lnTo>
                  <a:lnTo>
                    <a:pt x="320" y="14"/>
                  </a:lnTo>
                  <a:lnTo>
                    <a:pt x="340" y="23"/>
                  </a:lnTo>
                  <a:lnTo>
                    <a:pt x="360" y="35"/>
                  </a:lnTo>
                  <a:lnTo>
                    <a:pt x="378" y="49"/>
                  </a:lnTo>
                  <a:lnTo>
                    <a:pt x="396" y="62"/>
                  </a:lnTo>
                  <a:lnTo>
                    <a:pt x="412" y="77"/>
                  </a:lnTo>
                  <a:lnTo>
                    <a:pt x="425" y="92"/>
                  </a:lnTo>
                  <a:lnTo>
                    <a:pt x="437" y="106"/>
                  </a:lnTo>
                  <a:lnTo>
                    <a:pt x="446" y="119"/>
                  </a:lnTo>
                  <a:lnTo>
                    <a:pt x="454" y="131"/>
                  </a:lnTo>
                  <a:lnTo>
                    <a:pt x="459" y="142"/>
                  </a:lnTo>
                  <a:lnTo>
                    <a:pt x="463" y="152"/>
                  </a:lnTo>
                  <a:lnTo>
                    <a:pt x="467" y="161"/>
                  </a:lnTo>
                  <a:lnTo>
                    <a:pt x="468" y="168"/>
                  </a:lnTo>
                  <a:lnTo>
                    <a:pt x="467" y="177"/>
                  </a:lnTo>
                  <a:lnTo>
                    <a:pt x="462" y="186"/>
                  </a:lnTo>
                  <a:lnTo>
                    <a:pt x="455" y="198"/>
                  </a:lnTo>
                  <a:lnTo>
                    <a:pt x="448" y="209"/>
                  </a:lnTo>
                  <a:lnTo>
                    <a:pt x="439" y="221"/>
                  </a:lnTo>
                  <a:lnTo>
                    <a:pt x="434" y="232"/>
                  </a:lnTo>
                  <a:lnTo>
                    <a:pt x="430" y="243"/>
                  </a:lnTo>
                  <a:lnTo>
                    <a:pt x="431" y="251"/>
                  </a:lnTo>
                  <a:lnTo>
                    <a:pt x="438" y="273"/>
                  </a:lnTo>
                  <a:lnTo>
                    <a:pt x="445" y="302"/>
                  </a:lnTo>
                  <a:lnTo>
                    <a:pt x="452" y="328"/>
                  </a:lnTo>
                  <a:lnTo>
                    <a:pt x="455" y="343"/>
                  </a:lnTo>
                  <a:lnTo>
                    <a:pt x="457" y="355"/>
                  </a:lnTo>
                  <a:lnTo>
                    <a:pt x="461" y="373"/>
                  </a:lnTo>
                  <a:lnTo>
                    <a:pt x="465" y="391"/>
                  </a:lnTo>
                  <a:lnTo>
                    <a:pt x="468" y="398"/>
                  </a:lnTo>
                  <a:lnTo>
                    <a:pt x="511" y="423"/>
                  </a:lnTo>
                  <a:lnTo>
                    <a:pt x="546" y="402"/>
                  </a:lnTo>
                  <a:lnTo>
                    <a:pt x="547" y="405"/>
                  </a:lnTo>
                  <a:lnTo>
                    <a:pt x="549" y="414"/>
                  </a:lnTo>
                  <a:lnTo>
                    <a:pt x="551" y="430"/>
                  </a:lnTo>
                  <a:lnTo>
                    <a:pt x="554" y="450"/>
                  </a:lnTo>
                  <a:lnTo>
                    <a:pt x="553" y="464"/>
                  </a:lnTo>
                  <a:lnTo>
                    <a:pt x="550" y="480"/>
                  </a:lnTo>
                  <a:lnTo>
                    <a:pt x="545" y="499"/>
                  </a:lnTo>
                  <a:lnTo>
                    <a:pt x="538" y="519"/>
                  </a:lnTo>
                  <a:lnTo>
                    <a:pt x="532" y="538"/>
                  </a:lnTo>
                  <a:lnTo>
                    <a:pt x="527" y="556"/>
                  </a:lnTo>
                  <a:lnTo>
                    <a:pt x="522" y="570"/>
                  </a:lnTo>
                  <a:lnTo>
                    <a:pt x="521" y="578"/>
                  </a:lnTo>
                  <a:lnTo>
                    <a:pt x="521" y="591"/>
                  </a:lnTo>
                  <a:lnTo>
                    <a:pt x="520" y="603"/>
                  </a:lnTo>
                  <a:lnTo>
                    <a:pt x="518" y="617"/>
                  </a:lnTo>
                  <a:lnTo>
                    <a:pt x="516" y="630"/>
                  </a:lnTo>
                  <a:lnTo>
                    <a:pt x="512" y="636"/>
                  </a:lnTo>
                  <a:lnTo>
                    <a:pt x="500" y="641"/>
                  </a:lnTo>
                  <a:lnTo>
                    <a:pt x="484" y="648"/>
                  </a:lnTo>
                  <a:lnTo>
                    <a:pt x="468" y="652"/>
                  </a:lnTo>
                  <a:lnTo>
                    <a:pt x="449" y="656"/>
                  </a:lnTo>
                  <a:lnTo>
                    <a:pt x="432" y="658"/>
                  </a:lnTo>
                  <a:lnTo>
                    <a:pt x="419" y="658"/>
                  </a:lnTo>
                  <a:lnTo>
                    <a:pt x="412" y="656"/>
                  </a:lnTo>
                  <a:lnTo>
                    <a:pt x="416" y="638"/>
                  </a:lnTo>
                  <a:lnTo>
                    <a:pt x="419" y="620"/>
                  </a:lnTo>
                  <a:lnTo>
                    <a:pt x="421" y="604"/>
                  </a:lnTo>
                  <a:lnTo>
                    <a:pt x="422" y="590"/>
                  </a:lnTo>
                  <a:lnTo>
                    <a:pt x="421" y="582"/>
                  </a:lnTo>
                  <a:lnTo>
                    <a:pt x="419" y="575"/>
                  </a:lnTo>
                  <a:lnTo>
                    <a:pt x="416" y="566"/>
                  </a:lnTo>
                  <a:lnTo>
                    <a:pt x="411" y="557"/>
                  </a:lnTo>
                  <a:lnTo>
                    <a:pt x="405" y="548"/>
                  </a:lnTo>
                  <a:lnTo>
                    <a:pt x="399" y="537"/>
                  </a:lnTo>
                  <a:lnTo>
                    <a:pt x="394" y="526"/>
                  </a:lnTo>
                  <a:lnTo>
                    <a:pt x="387" y="514"/>
                  </a:lnTo>
                  <a:lnTo>
                    <a:pt x="383" y="510"/>
                  </a:lnTo>
                  <a:lnTo>
                    <a:pt x="377" y="505"/>
                  </a:lnTo>
                  <a:lnTo>
                    <a:pt x="371" y="500"/>
                  </a:lnTo>
                  <a:lnTo>
                    <a:pt x="364" y="495"/>
                  </a:lnTo>
                  <a:lnTo>
                    <a:pt x="359" y="491"/>
                  </a:lnTo>
                  <a:lnTo>
                    <a:pt x="354" y="488"/>
                  </a:lnTo>
                  <a:lnTo>
                    <a:pt x="350" y="486"/>
                  </a:lnTo>
                  <a:lnTo>
                    <a:pt x="349" y="485"/>
                  </a:lnTo>
                  <a:lnTo>
                    <a:pt x="341" y="464"/>
                  </a:lnTo>
                  <a:lnTo>
                    <a:pt x="258" y="500"/>
                  </a:lnTo>
                  <a:close/>
                </a:path>
              </a:pathLst>
            </a:custGeom>
            <a:solidFill>
              <a:srgbClr val="E5A599"/>
            </a:solidFill>
            <a:ln w="9525">
              <a:noFill/>
              <a:round/>
              <a:headEnd/>
              <a:tailEnd/>
            </a:ln>
          </p:spPr>
          <p:txBody>
            <a:bodyPr/>
            <a:lstStyle/>
            <a:p>
              <a:endParaRPr lang="fr-FR"/>
            </a:p>
          </p:txBody>
        </p:sp>
        <p:sp>
          <p:nvSpPr>
            <p:cNvPr id="480623" name="Freeform 287"/>
            <p:cNvSpPr>
              <a:spLocks/>
            </p:cNvSpPr>
            <p:nvPr/>
          </p:nvSpPr>
          <p:spPr bwMode="auto">
            <a:xfrm>
              <a:off x="2937" y="1221"/>
              <a:ext cx="104" cy="57"/>
            </a:xfrm>
            <a:custGeom>
              <a:avLst/>
              <a:gdLst>
                <a:gd name="T0" fmla="*/ 1 w 521"/>
                <a:gd name="T1" fmla="*/ 1 h 288"/>
                <a:gd name="T2" fmla="*/ 1 w 521"/>
                <a:gd name="T3" fmla="*/ 2 h 288"/>
                <a:gd name="T4" fmla="*/ 1 w 521"/>
                <a:gd name="T5" fmla="*/ 2 h 288"/>
                <a:gd name="T6" fmla="*/ 0 w 521"/>
                <a:gd name="T7" fmla="*/ 2 h 288"/>
                <a:gd name="T8" fmla="*/ 0 w 521"/>
                <a:gd name="T9" fmla="*/ 2 h 288"/>
                <a:gd name="T10" fmla="*/ 0 w 521"/>
                <a:gd name="T11" fmla="*/ 1 h 288"/>
                <a:gd name="T12" fmla="*/ 0 w 521"/>
                <a:gd name="T13" fmla="*/ 1 h 288"/>
                <a:gd name="T14" fmla="*/ 1 w 521"/>
                <a:gd name="T15" fmla="*/ 1 h 288"/>
                <a:gd name="T16" fmla="*/ 1 w 521"/>
                <a:gd name="T17" fmla="*/ 0 h 288"/>
                <a:gd name="T18" fmla="*/ 2 w 521"/>
                <a:gd name="T19" fmla="*/ 0 h 288"/>
                <a:gd name="T20" fmla="*/ 2 w 521"/>
                <a:gd name="T21" fmla="*/ 0 h 288"/>
                <a:gd name="T22" fmla="*/ 2 w 521"/>
                <a:gd name="T23" fmla="*/ 0 h 288"/>
                <a:gd name="T24" fmla="*/ 2 w 521"/>
                <a:gd name="T25" fmla="*/ 0 h 288"/>
                <a:gd name="T26" fmla="*/ 3 w 521"/>
                <a:gd name="T27" fmla="*/ 0 h 288"/>
                <a:gd name="T28" fmla="*/ 3 w 521"/>
                <a:gd name="T29" fmla="*/ 0 h 288"/>
                <a:gd name="T30" fmla="*/ 3 w 521"/>
                <a:gd name="T31" fmla="*/ 0 h 288"/>
                <a:gd name="T32" fmla="*/ 3 w 521"/>
                <a:gd name="T33" fmla="*/ 0 h 288"/>
                <a:gd name="T34" fmla="*/ 4 w 521"/>
                <a:gd name="T35" fmla="*/ 0 h 288"/>
                <a:gd name="T36" fmla="*/ 4 w 521"/>
                <a:gd name="T37" fmla="*/ 1 h 288"/>
                <a:gd name="T38" fmla="*/ 4 w 521"/>
                <a:gd name="T39" fmla="*/ 1 h 288"/>
                <a:gd name="T40" fmla="*/ 4 w 521"/>
                <a:gd name="T41" fmla="*/ 1 h 288"/>
                <a:gd name="T42" fmla="*/ 4 w 521"/>
                <a:gd name="T43" fmla="*/ 2 h 288"/>
                <a:gd name="T44" fmla="*/ 4 w 521"/>
                <a:gd name="T45" fmla="*/ 2 h 288"/>
                <a:gd name="T46" fmla="*/ 4 w 521"/>
                <a:gd name="T47" fmla="*/ 2 h 288"/>
                <a:gd name="T48" fmla="*/ 4 w 521"/>
                <a:gd name="T49" fmla="*/ 2 h 288"/>
                <a:gd name="T50" fmla="*/ 4 w 521"/>
                <a:gd name="T51" fmla="*/ 2 h 288"/>
                <a:gd name="T52" fmla="*/ 4 w 521"/>
                <a:gd name="T53" fmla="*/ 2 h 288"/>
                <a:gd name="T54" fmla="*/ 4 w 521"/>
                <a:gd name="T55" fmla="*/ 2 h 288"/>
                <a:gd name="T56" fmla="*/ 3 w 521"/>
                <a:gd name="T57" fmla="*/ 2 h 288"/>
                <a:gd name="T58" fmla="*/ 3 w 521"/>
                <a:gd name="T59" fmla="*/ 2 h 288"/>
                <a:gd name="T60" fmla="*/ 3 w 521"/>
                <a:gd name="T61" fmla="*/ 2 h 288"/>
                <a:gd name="T62" fmla="*/ 3 w 521"/>
                <a:gd name="T63" fmla="*/ 2 h 288"/>
                <a:gd name="T64" fmla="*/ 3 w 521"/>
                <a:gd name="T65" fmla="*/ 1 h 288"/>
                <a:gd name="T66" fmla="*/ 3 w 521"/>
                <a:gd name="T67" fmla="*/ 1 h 288"/>
                <a:gd name="T68" fmla="*/ 3 w 521"/>
                <a:gd name="T69" fmla="*/ 1 h 288"/>
                <a:gd name="T70" fmla="*/ 3 w 521"/>
                <a:gd name="T71" fmla="*/ 1 h 288"/>
                <a:gd name="T72" fmla="*/ 3 w 521"/>
                <a:gd name="T73" fmla="*/ 1 h 288"/>
                <a:gd name="T74" fmla="*/ 3 w 521"/>
                <a:gd name="T75" fmla="*/ 1 h 288"/>
                <a:gd name="T76" fmla="*/ 3 w 521"/>
                <a:gd name="T77" fmla="*/ 1 h 288"/>
                <a:gd name="T78" fmla="*/ 3 w 521"/>
                <a:gd name="T79" fmla="*/ 1 h 288"/>
                <a:gd name="T80" fmla="*/ 2 w 521"/>
                <a:gd name="T81" fmla="*/ 1 h 288"/>
                <a:gd name="T82" fmla="*/ 2 w 521"/>
                <a:gd name="T83" fmla="*/ 1 h 288"/>
                <a:gd name="T84" fmla="*/ 2 w 521"/>
                <a:gd name="T85" fmla="*/ 1 h 288"/>
                <a:gd name="T86" fmla="*/ 2 w 521"/>
                <a:gd name="T87" fmla="*/ 1 h 288"/>
                <a:gd name="T88" fmla="*/ 2 w 521"/>
                <a:gd name="T89" fmla="*/ 1 h 288"/>
                <a:gd name="T90" fmla="*/ 2 w 521"/>
                <a:gd name="T91" fmla="*/ 1 h 288"/>
                <a:gd name="T92" fmla="*/ 1 w 521"/>
                <a:gd name="T93" fmla="*/ 1 h 288"/>
                <a:gd name="T94" fmla="*/ 1 w 521"/>
                <a:gd name="T95" fmla="*/ 1 h 2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21"/>
                <a:gd name="T145" fmla="*/ 0 h 288"/>
                <a:gd name="T146" fmla="*/ 521 w 521"/>
                <a:gd name="T147" fmla="*/ 288 h 28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21" h="288">
                  <a:moveTo>
                    <a:pt x="128" y="149"/>
                  </a:moveTo>
                  <a:lnTo>
                    <a:pt x="126" y="156"/>
                  </a:lnTo>
                  <a:lnTo>
                    <a:pt x="124" y="165"/>
                  </a:lnTo>
                  <a:lnTo>
                    <a:pt x="122" y="174"/>
                  </a:lnTo>
                  <a:lnTo>
                    <a:pt x="119" y="182"/>
                  </a:lnTo>
                  <a:lnTo>
                    <a:pt x="115" y="191"/>
                  </a:lnTo>
                  <a:lnTo>
                    <a:pt x="107" y="197"/>
                  </a:lnTo>
                  <a:lnTo>
                    <a:pt x="98" y="202"/>
                  </a:lnTo>
                  <a:lnTo>
                    <a:pt x="85" y="205"/>
                  </a:lnTo>
                  <a:lnTo>
                    <a:pt x="70" y="206"/>
                  </a:lnTo>
                  <a:lnTo>
                    <a:pt x="56" y="206"/>
                  </a:lnTo>
                  <a:lnTo>
                    <a:pt x="42" y="203"/>
                  </a:lnTo>
                  <a:lnTo>
                    <a:pt x="29" y="201"/>
                  </a:lnTo>
                  <a:lnTo>
                    <a:pt x="18" y="198"/>
                  </a:lnTo>
                  <a:lnTo>
                    <a:pt x="9" y="193"/>
                  </a:lnTo>
                  <a:lnTo>
                    <a:pt x="3" y="187"/>
                  </a:lnTo>
                  <a:lnTo>
                    <a:pt x="1" y="178"/>
                  </a:lnTo>
                  <a:lnTo>
                    <a:pt x="0" y="156"/>
                  </a:lnTo>
                  <a:lnTo>
                    <a:pt x="2" y="129"/>
                  </a:lnTo>
                  <a:lnTo>
                    <a:pt x="10" y="105"/>
                  </a:lnTo>
                  <a:lnTo>
                    <a:pt x="27" y="89"/>
                  </a:lnTo>
                  <a:lnTo>
                    <a:pt x="41" y="83"/>
                  </a:lnTo>
                  <a:lnTo>
                    <a:pt x="58" y="74"/>
                  </a:lnTo>
                  <a:lnTo>
                    <a:pt x="79" y="64"/>
                  </a:lnTo>
                  <a:lnTo>
                    <a:pt x="101" y="52"/>
                  </a:lnTo>
                  <a:lnTo>
                    <a:pt x="123" y="41"/>
                  </a:lnTo>
                  <a:lnTo>
                    <a:pt x="144" y="31"/>
                  </a:lnTo>
                  <a:lnTo>
                    <a:pt x="163" y="25"/>
                  </a:lnTo>
                  <a:lnTo>
                    <a:pt x="179" y="23"/>
                  </a:lnTo>
                  <a:lnTo>
                    <a:pt x="194" y="23"/>
                  </a:lnTo>
                  <a:lnTo>
                    <a:pt x="211" y="22"/>
                  </a:lnTo>
                  <a:lnTo>
                    <a:pt x="230" y="21"/>
                  </a:lnTo>
                  <a:lnTo>
                    <a:pt x="248" y="19"/>
                  </a:lnTo>
                  <a:lnTo>
                    <a:pt x="266" y="17"/>
                  </a:lnTo>
                  <a:lnTo>
                    <a:pt x="280" y="17"/>
                  </a:lnTo>
                  <a:lnTo>
                    <a:pt x="293" y="16"/>
                  </a:lnTo>
                  <a:lnTo>
                    <a:pt x="300" y="17"/>
                  </a:lnTo>
                  <a:lnTo>
                    <a:pt x="306" y="17"/>
                  </a:lnTo>
                  <a:lnTo>
                    <a:pt x="312" y="14"/>
                  </a:lnTo>
                  <a:lnTo>
                    <a:pt x="318" y="11"/>
                  </a:lnTo>
                  <a:lnTo>
                    <a:pt x="326" y="7"/>
                  </a:lnTo>
                  <a:lnTo>
                    <a:pt x="335" y="4"/>
                  </a:lnTo>
                  <a:lnTo>
                    <a:pt x="347" y="1"/>
                  </a:lnTo>
                  <a:lnTo>
                    <a:pt x="360" y="0"/>
                  </a:lnTo>
                  <a:lnTo>
                    <a:pt x="376" y="1"/>
                  </a:lnTo>
                  <a:lnTo>
                    <a:pt x="383" y="2"/>
                  </a:lnTo>
                  <a:lnTo>
                    <a:pt x="391" y="3"/>
                  </a:lnTo>
                  <a:lnTo>
                    <a:pt x="401" y="5"/>
                  </a:lnTo>
                  <a:lnTo>
                    <a:pt x="411" y="7"/>
                  </a:lnTo>
                  <a:lnTo>
                    <a:pt x="422" y="10"/>
                  </a:lnTo>
                  <a:lnTo>
                    <a:pt x="432" y="13"/>
                  </a:lnTo>
                  <a:lnTo>
                    <a:pt x="441" y="19"/>
                  </a:lnTo>
                  <a:lnTo>
                    <a:pt x="448" y="25"/>
                  </a:lnTo>
                  <a:lnTo>
                    <a:pt x="455" y="33"/>
                  </a:lnTo>
                  <a:lnTo>
                    <a:pt x="465" y="43"/>
                  </a:lnTo>
                  <a:lnTo>
                    <a:pt x="474" y="53"/>
                  </a:lnTo>
                  <a:lnTo>
                    <a:pt x="484" y="65"/>
                  </a:lnTo>
                  <a:lnTo>
                    <a:pt x="493" y="76"/>
                  </a:lnTo>
                  <a:lnTo>
                    <a:pt x="502" y="87"/>
                  </a:lnTo>
                  <a:lnTo>
                    <a:pt x="507" y="95"/>
                  </a:lnTo>
                  <a:lnTo>
                    <a:pt x="510" y="103"/>
                  </a:lnTo>
                  <a:lnTo>
                    <a:pt x="513" y="114"/>
                  </a:lnTo>
                  <a:lnTo>
                    <a:pt x="518" y="126"/>
                  </a:lnTo>
                  <a:lnTo>
                    <a:pt x="521" y="145"/>
                  </a:lnTo>
                  <a:lnTo>
                    <a:pt x="521" y="172"/>
                  </a:lnTo>
                  <a:lnTo>
                    <a:pt x="520" y="203"/>
                  </a:lnTo>
                  <a:lnTo>
                    <a:pt x="519" y="228"/>
                  </a:lnTo>
                  <a:lnTo>
                    <a:pt x="519" y="248"/>
                  </a:lnTo>
                  <a:lnTo>
                    <a:pt x="519" y="263"/>
                  </a:lnTo>
                  <a:lnTo>
                    <a:pt x="518" y="269"/>
                  </a:lnTo>
                  <a:lnTo>
                    <a:pt x="515" y="272"/>
                  </a:lnTo>
                  <a:lnTo>
                    <a:pt x="509" y="273"/>
                  </a:lnTo>
                  <a:lnTo>
                    <a:pt x="504" y="274"/>
                  </a:lnTo>
                  <a:lnTo>
                    <a:pt x="499" y="274"/>
                  </a:lnTo>
                  <a:lnTo>
                    <a:pt x="492" y="276"/>
                  </a:lnTo>
                  <a:lnTo>
                    <a:pt x="487" y="280"/>
                  </a:lnTo>
                  <a:lnTo>
                    <a:pt x="484" y="288"/>
                  </a:lnTo>
                  <a:lnTo>
                    <a:pt x="483" y="277"/>
                  </a:lnTo>
                  <a:lnTo>
                    <a:pt x="481" y="268"/>
                  </a:lnTo>
                  <a:lnTo>
                    <a:pt x="478" y="259"/>
                  </a:lnTo>
                  <a:lnTo>
                    <a:pt x="473" y="252"/>
                  </a:lnTo>
                  <a:lnTo>
                    <a:pt x="468" y="247"/>
                  </a:lnTo>
                  <a:lnTo>
                    <a:pt x="461" y="243"/>
                  </a:lnTo>
                  <a:lnTo>
                    <a:pt x="453" y="241"/>
                  </a:lnTo>
                  <a:lnTo>
                    <a:pt x="443" y="242"/>
                  </a:lnTo>
                  <a:lnTo>
                    <a:pt x="433" y="244"/>
                  </a:lnTo>
                  <a:lnTo>
                    <a:pt x="426" y="248"/>
                  </a:lnTo>
                  <a:lnTo>
                    <a:pt x="420" y="251"/>
                  </a:lnTo>
                  <a:lnTo>
                    <a:pt x="416" y="254"/>
                  </a:lnTo>
                  <a:lnTo>
                    <a:pt x="413" y="257"/>
                  </a:lnTo>
                  <a:lnTo>
                    <a:pt x="412" y="259"/>
                  </a:lnTo>
                  <a:lnTo>
                    <a:pt x="411" y="260"/>
                  </a:lnTo>
                  <a:lnTo>
                    <a:pt x="411" y="261"/>
                  </a:lnTo>
                  <a:lnTo>
                    <a:pt x="410" y="236"/>
                  </a:lnTo>
                  <a:lnTo>
                    <a:pt x="406" y="217"/>
                  </a:lnTo>
                  <a:lnTo>
                    <a:pt x="401" y="201"/>
                  </a:lnTo>
                  <a:lnTo>
                    <a:pt x="394" y="189"/>
                  </a:lnTo>
                  <a:lnTo>
                    <a:pt x="388" y="181"/>
                  </a:lnTo>
                  <a:lnTo>
                    <a:pt x="381" y="180"/>
                  </a:lnTo>
                  <a:lnTo>
                    <a:pt x="375" y="184"/>
                  </a:lnTo>
                  <a:lnTo>
                    <a:pt x="373" y="186"/>
                  </a:lnTo>
                  <a:lnTo>
                    <a:pt x="375" y="182"/>
                  </a:lnTo>
                  <a:lnTo>
                    <a:pt x="379" y="176"/>
                  </a:lnTo>
                  <a:lnTo>
                    <a:pt x="387" y="168"/>
                  </a:lnTo>
                  <a:lnTo>
                    <a:pt x="394" y="159"/>
                  </a:lnTo>
                  <a:lnTo>
                    <a:pt x="396" y="154"/>
                  </a:lnTo>
                  <a:lnTo>
                    <a:pt x="394" y="148"/>
                  </a:lnTo>
                  <a:lnTo>
                    <a:pt x="389" y="141"/>
                  </a:lnTo>
                  <a:lnTo>
                    <a:pt x="381" y="135"/>
                  </a:lnTo>
                  <a:lnTo>
                    <a:pt x="373" y="129"/>
                  </a:lnTo>
                  <a:lnTo>
                    <a:pt x="365" y="125"/>
                  </a:lnTo>
                  <a:lnTo>
                    <a:pt x="359" y="122"/>
                  </a:lnTo>
                  <a:lnTo>
                    <a:pt x="357" y="120"/>
                  </a:lnTo>
                  <a:lnTo>
                    <a:pt x="356" y="120"/>
                  </a:lnTo>
                  <a:lnTo>
                    <a:pt x="353" y="120"/>
                  </a:lnTo>
                  <a:lnTo>
                    <a:pt x="350" y="119"/>
                  </a:lnTo>
                  <a:lnTo>
                    <a:pt x="345" y="119"/>
                  </a:lnTo>
                  <a:lnTo>
                    <a:pt x="338" y="119"/>
                  </a:lnTo>
                  <a:lnTo>
                    <a:pt x="332" y="118"/>
                  </a:lnTo>
                  <a:lnTo>
                    <a:pt x="326" y="118"/>
                  </a:lnTo>
                  <a:lnTo>
                    <a:pt x="319" y="118"/>
                  </a:lnTo>
                  <a:lnTo>
                    <a:pt x="314" y="118"/>
                  </a:lnTo>
                  <a:lnTo>
                    <a:pt x="310" y="119"/>
                  </a:lnTo>
                  <a:lnTo>
                    <a:pt x="306" y="122"/>
                  </a:lnTo>
                  <a:lnTo>
                    <a:pt x="302" y="124"/>
                  </a:lnTo>
                  <a:lnTo>
                    <a:pt x="298" y="127"/>
                  </a:lnTo>
                  <a:lnTo>
                    <a:pt x="294" y="130"/>
                  </a:lnTo>
                  <a:lnTo>
                    <a:pt x="288" y="133"/>
                  </a:lnTo>
                  <a:lnTo>
                    <a:pt x="279" y="137"/>
                  </a:lnTo>
                  <a:lnTo>
                    <a:pt x="270" y="141"/>
                  </a:lnTo>
                  <a:lnTo>
                    <a:pt x="258" y="145"/>
                  </a:lnTo>
                  <a:lnTo>
                    <a:pt x="247" y="149"/>
                  </a:lnTo>
                  <a:lnTo>
                    <a:pt x="235" y="151"/>
                  </a:lnTo>
                  <a:lnTo>
                    <a:pt x="223" y="153"/>
                  </a:lnTo>
                  <a:lnTo>
                    <a:pt x="213" y="155"/>
                  </a:lnTo>
                  <a:lnTo>
                    <a:pt x="204" y="156"/>
                  </a:lnTo>
                  <a:lnTo>
                    <a:pt x="198" y="156"/>
                  </a:lnTo>
                  <a:lnTo>
                    <a:pt x="191" y="156"/>
                  </a:lnTo>
                  <a:lnTo>
                    <a:pt x="181" y="155"/>
                  </a:lnTo>
                  <a:lnTo>
                    <a:pt x="170" y="154"/>
                  </a:lnTo>
                  <a:lnTo>
                    <a:pt x="158" y="152"/>
                  </a:lnTo>
                  <a:lnTo>
                    <a:pt x="146" y="151"/>
                  </a:lnTo>
                  <a:lnTo>
                    <a:pt x="137" y="150"/>
                  </a:lnTo>
                  <a:lnTo>
                    <a:pt x="131" y="149"/>
                  </a:lnTo>
                  <a:lnTo>
                    <a:pt x="128" y="149"/>
                  </a:lnTo>
                  <a:close/>
                </a:path>
              </a:pathLst>
            </a:custGeom>
            <a:solidFill>
              <a:srgbClr val="FF4C00"/>
            </a:solidFill>
            <a:ln w="9525">
              <a:noFill/>
              <a:round/>
              <a:headEnd/>
              <a:tailEnd/>
            </a:ln>
          </p:spPr>
          <p:txBody>
            <a:bodyPr/>
            <a:lstStyle/>
            <a:p>
              <a:endParaRPr lang="fr-FR"/>
            </a:p>
          </p:txBody>
        </p:sp>
        <p:sp>
          <p:nvSpPr>
            <p:cNvPr id="480624" name="Freeform 288"/>
            <p:cNvSpPr>
              <a:spLocks/>
            </p:cNvSpPr>
            <p:nvPr/>
          </p:nvSpPr>
          <p:spPr bwMode="auto">
            <a:xfrm>
              <a:off x="2761" y="1404"/>
              <a:ext cx="367" cy="228"/>
            </a:xfrm>
            <a:custGeom>
              <a:avLst/>
              <a:gdLst>
                <a:gd name="T0" fmla="*/ 15 w 1835"/>
                <a:gd name="T1" fmla="*/ 5 h 1142"/>
                <a:gd name="T2" fmla="*/ 15 w 1835"/>
                <a:gd name="T3" fmla="*/ 4 h 1142"/>
                <a:gd name="T4" fmla="*/ 15 w 1835"/>
                <a:gd name="T5" fmla="*/ 4 h 1142"/>
                <a:gd name="T6" fmla="*/ 15 w 1835"/>
                <a:gd name="T7" fmla="*/ 4 h 1142"/>
                <a:gd name="T8" fmla="*/ 14 w 1835"/>
                <a:gd name="T9" fmla="*/ 3 h 1142"/>
                <a:gd name="T10" fmla="*/ 13 w 1835"/>
                <a:gd name="T11" fmla="*/ 3 h 1142"/>
                <a:gd name="T12" fmla="*/ 13 w 1835"/>
                <a:gd name="T13" fmla="*/ 3 h 1142"/>
                <a:gd name="T14" fmla="*/ 12 w 1835"/>
                <a:gd name="T15" fmla="*/ 2 h 1142"/>
                <a:gd name="T16" fmla="*/ 11 w 1835"/>
                <a:gd name="T17" fmla="*/ 2 h 1142"/>
                <a:gd name="T18" fmla="*/ 10 w 1835"/>
                <a:gd name="T19" fmla="*/ 1 h 1142"/>
                <a:gd name="T20" fmla="*/ 9 w 1835"/>
                <a:gd name="T21" fmla="*/ 1 h 1142"/>
                <a:gd name="T22" fmla="*/ 8 w 1835"/>
                <a:gd name="T23" fmla="*/ 1 h 1142"/>
                <a:gd name="T24" fmla="*/ 8 w 1835"/>
                <a:gd name="T25" fmla="*/ 0 h 1142"/>
                <a:gd name="T26" fmla="*/ 8 w 1835"/>
                <a:gd name="T27" fmla="*/ 0 h 1142"/>
                <a:gd name="T28" fmla="*/ 7 w 1835"/>
                <a:gd name="T29" fmla="*/ 0 h 1142"/>
                <a:gd name="T30" fmla="*/ 7 w 1835"/>
                <a:gd name="T31" fmla="*/ 1 h 1142"/>
                <a:gd name="T32" fmla="*/ 6 w 1835"/>
                <a:gd name="T33" fmla="*/ 0 h 1142"/>
                <a:gd name="T34" fmla="*/ 6 w 1835"/>
                <a:gd name="T35" fmla="*/ 0 h 1142"/>
                <a:gd name="T36" fmla="*/ 6 w 1835"/>
                <a:gd name="T37" fmla="*/ 0 h 1142"/>
                <a:gd name="T38" fmla="*/ 5 w 1835"/>
                <a:gd name="T39" fmla="*/ 0 h 1142"/>
                <a:gd name="T40" fmla="*/ 4 w 1835"/>
                <a:gd name="T41" fmla="*/ 0 h 1142"/>
                <a:gd name="T42" fmla="*/ 4 w 1835"/>
                <a:gd name="T43" fmla="*/ 0 h 1142"/>
                <a:gd name="T44" fmla="*/ 3 w 1835"/>
                <a:gd name="T45" fmla="*/ 0 h 1142"/>
                <a:gd name="T46" fmla="*/ 2 w 1835"/>
                <a:gd name="T47" fmla="*/ 0 h 1142"/>
                <a:gd name="T48" fmla="*/ 1 w 1835"/>
                <a:gd name="T49" fmla="*/ 0 h 1142"/>
                <a:gd name="T50" fmla="*/ 1 w 1835"/>
                <a:gd name="T51" fmla="*/ 0 h 1142"/>
                <a:gd name="T52" fmla="*/ 0 w 1835"/>
                <a:gd name="T53" fmla="*/ 0 h 1142"/>
                <a:gd name="T54" fmla="*/ 0 w 1835"/>
                <a:gd name="T55" fmla="*/ 0 h 1142"/>
                <a:gd name="T56" fmla="*/ 0 w 1835"/>
                <a:gd name="T57" fmla="*/ 0 h 1142"/>
                <a:gd name="T58" fmla="*/ 0 w 1835"/>
                <a:gd name="T59" fmla="*/ 1 h 1142"/>
                <a:gd name="T60" fmla="*/ 0 w 1835"/>
                <a:gd name="T61" fmla="*/ 2 h 1142"/>
                <a:gd name="T62" fmla="*/ 0 w 1835"/>
                <a:gd name="T63" fmla="*/ 2 h 1142"/>
                <a:gd name="T64" fmla="*/ 0 w 1835"/>
                <a:gd name="T65" fmla="*/ 4 h 1142"/>
                <a:gd name="T66" fmla="*/ 1 w 1835"/>
                <a:gd name="T67" fmla="*/ 4 h 1142"/>
                <a:gd name="T68" fmla="*/ 1 w 1835"/>
                <a:gd name="T69" fmla="*/ 4 h 1142"/>
                <a:gd name="T70" fmla="*/ 2 w 1835"/>
                <a:gd name="T71" fmla="*/ 4 h 1142"/>
                <a:gd name="T72" fmla="*/ 3 w 1835"/>
                <a:gd name="T73" fmla="*/ 5 h 1142"/>
                <a:gd name="T74" fmla="*/ 3 w 1835"/>
                <a:gd name="T75" fmla="*/ 5 h 1142"/>
                <a:gd name="T76" fmla="*/ 4 w 1835"/>
                <a:gd name="T77" fmla="*/ 6 h 1142"/>
                <a:gd name="T78" fmla="*/ 5 w 1835"/>
                <a:gd name="T79" fmla="*/ 6 h 1142"/>
                <a:gd name="T80" fmla="*/ 6 w 1835"/>
                <a:gd name="T81" fmla="*/ 7 h 1142"/>
                <a:gd name="T82" fmla="*/ 7 w 1835"/>
                <a:gd name="T83" fmla="*/ 8 h 1142"/>
                <a:gd name="T84" fmla="*/ 7 w 1835"/>
                <a:gd name="T85" fmla="*/ 9 h 1142"/>
                <a:gd name="T86" fmla="*/ 8 w 1835"/>
                <a:gd name="T87" fmla="*/ 9 h 1142"/>
                <a:gd name="T88" fmla="*/ 8 w 1835"/>
                <a:gd name="T89" fmla="*/ 9 h 1142"/>
                <a:gd name="T90" fmla="*/ 8 w 1835"/>
                <a:gd name="T91" fmla="*/ 9 h 1142"/>
                <a:gd name="T92" fmla="*/ 8 w 1835"/>
                <a:gd name="T93" fmla="*/ 9 h 1142"/>
                <a:gd name="T94" fmla="*/ 9 w 1835"/>
                <a:gd name="T95" fmla="*/ 9 h 1142"/>
                <a:gd name="T96" fmla="*/ 9 w 1835"/>
                <a:gd name="T97" fmla="*/ 8 h 1142"/>
                <a:gd name="T98" fmla="*/ 10 w 1835"/>
                <a:gd name="T99" fmla="*/ 7 h 1142"/>
                <a:gd name="T100" fmla="*/ 10 w 1835"/>
                <a:gd name="T101" fmla="*/ 7 h 1142"/>
                <a:gd name="T102" fmla="*/ 10 w 1835"/>
                <a:gd name="T103" fmla="*/ 6 h 1142"/>
                <a:gd name="T104" fmla="*/ 11 w 1835"/>
                <a:gd name="T105" fmla="*/ 6 h 1142"/>
                <a:gd name="T106" fmla="*/ 11 w 1835"/>
                <a:gd name="T107" fmla="*/ 6 h 1142"/>
                <a:gd name="T108" fmla="*/ 12 w 1835"/>
                <a:gd name="T109" fmla="*/ 6 h 1142"/>
                <a:gd name="T110" fmla="*/ 13 w 1835"/>
                <a:gd name="T111" fmla="*/ 6 h 1142"/>
                <a:gd name="T112" fmla="*/ 13 w 1835"/>
                <a:gd name="T113" fmla="*/ 5 h 1142"/>
                <a:gd name="T114" fmla="*/ 14 w 1835"/>
                <a:gd name="T115" fmla="*/ 5 h 1142"/>
                <a:gd name="T116" fmla="*/ 14 w 1835"/>
                <a:gd name="T117" fmla="*/ 5 h 11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835"/>
                <a:gd name="T178" fmla="*/ 0 h 1142"/>
                <a:gd name="T179" fmla="*/ 1835 w 1835"/>
                <a:gd name="T180" fmla="*/ 1142 h 11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835" h="1142">
                  <a:moveTo>
                    <a:pt x="1819" y="606"/>
                  </a:moveTo>
                  <a:lnTo>
                    <a:pt x="1830" y="595"/>
                  </a:lnTo>
                  <a:lnTo>
                    <a:pt x="1835" y="581"/>
                  </a:lnTo>
                  <a:lnTo>
                    <a:pt x="1835" y="567"/>
                  </a:lnTo>
                  <a:lnTo>
                    <a:pt x="1832" y="553"/>
                  </a:lnTo>
                  <a:lnTo>
                    <a:pt x="1828" y="538"/>
                  </a:lnTo>
                  <a:lnTo>
                    <a:pt x="1822" y="523"/>
                  </a:lnTo>
                  <a:lnTo>
                    <a:pt x="1816" y="507"/>
                  </a:lnTo>
                  <a:lnTo>
                    <a:pt x="1813" y="494"/>
                  </a:lnTo>
                  <a:lnTo>
                    <a:pt x="1813" y="487"/>
                  </a:lnTo>
                  <a:lnTo>
                    <a:pt x="1814" y="481"/>
                  </a:lnTo>
                  <a:lnTo>
                    <a:pt x="1816" y="476"/>
                  </a:lnTo>
                  <a:lnTo>
                    <a:pt x="1819" y="471"/>
                  </a:lnTo>
                  <a:lnTo>
                    <a:pt x="1820" y="465"/>
                  </a:lnTo>
                  <a:lnTo>
                    <a:pt x="1821" y="460"/>
                  </a:lnTo>
                  <a:lnTo>
                    <a:pt x="1820" y="454"/>
                  </a:lnTo>
                  <a:lnTo>
                    <a:pt x="1816" y="448"/>
                  </a:lnTo>
                  <a:lnTo>
                    <a:pt x="1810" y="441"/>
                  </a:lnTo>
                  <a:lnTo>
                    <a:pt x="1801" y="433"/>
                  </a:lnTo>
                  <a:lnTo>
                    <a:pt x="1788" y="424"/>
                  </a:lnTo>
                  <a:lnTo>
                    <a:pt x="1770" y="414"/>
                  </a:lnTo>
                  <a:lnTo>
                    <a:pt x="1747" y="401"/>
                  </a:lnTo>
                  <a:lnTo>
                    <a:pt x="1718" y="388"/>
                  </a:lnTo>
                  <a:lnTo>
                    <a:pt x="1684" y="372"/>
                  </a:lnTo>
                  <a:lnTo>
                    <a:pt x="1641" y="354"/>
                  </a:lnTo>
                  <a:lnTo>
                    <a:pt x="1618" y="345"/>
                  </a:lnTo>
                  <a:lnTo>
                    <a:pt x="1594" y="334"/>
                  </a:lnTo>
                  <a:lnTo>
                    <a:pt x="1569" y="322"/>
                  </a:lnTo>
                  <a:lnTo>
                    <a:pt x="1542" y="311"/>
                  </a:lnTo>
                  <a:lnTo>
                    <a:pt x="1516" y="299"/>
                  </a:lnTo>
                  <a:lnTo>
                    <a:pt x="1488" y="287"/>
                  </a:lnTo>
                  <a:lnTo>
                    <a:pt x="1460" y="274"/>
                  </a:lnTo>
                  <a:lnTo>
                    <a:pt x="1431" y="262"/>
                  </a:lnTo>
                  <a:lnTo>
                    <a:pt x="1403" y="249"/>
                  </a:lnTo>
                  <a:lnTo>
                    <a:pt x="1374" y="235"/>
                  </a:lnTo>
                  <a:lnTo>
                    <a:pt x="1345" y="222"/>
                  </a:lnTo>
                  <a:lnTo>
                    <a:pt x="1316" y="209"/>
                  </a:lnTo>
                  <a:lnTo>
                    <a:pt x="1288" y="195"/>
                  </a:lnTo>
                  <a:lnTo>
                    <a:pt x="1259" y="182"/>
                  </a:lnTo>
                  <a:lnTo>
                    <a:pt x="1232" y="169"/>
                  </a:lnTo>
                  <a:lnTo>
                    <a:pt x="1205" y="156"/>
                  </a:lnTo>
                  <a:lnTo>
                    <a:pt x="1177" y="144"/>
                  </a:lnTo>
                  <a:lnTo>
                    <a:pt x="1152" y="131"/>
                  </a:lnTo>
                  <a:lnTo>
                    <a:pt x="1126" y="120"/>
                  </a:lnTo>
                  <a:lnTo>
                    <a:pt x="1103" y="108"/>
                  </a:lnTo>
                  <a:lnTo>
                    <a:pt x="1080" y="97"/>
                  </a:lnTo>
                  <a:lnTo>
                    <a:pt x="1058" y="86"/>
                  </a:lnTo>
                  <a:lnTo>
                    <a:pt x="1038" y="77"/>
                  </a:lnTo>
                  <a:lnTo>
                    <a:pt x="1020" y="67"/>
                  </a:lnTo>
                  <a:lnTo>
                    <a:pt x="1002" y="59"/>
                  </a:lnTo>
                  <a:lnTo>
                    <a:pt x="987" y="50"/>
                  </a:lnTo>
                  <a:lnTo>
                    <a:pt x="974" y="44"/>
                  </a:lnTo>
                  <a:lnTo>
                    <a:pt x="962" y="38"/>
                  </a:lnTo>
                  <a:lnTo>
                    <a:pt x="952" y="32"/>
                  </a:lnTo>
                  <a:lnTo>
                    <a:pt x="944" y="28"/>
                  </a:lnTo>
                  <a:lnTo>
                    <a:pt x="940" y="25"/>
                  </a:lnTo>
                  <a:lnTo>
                    <a:pt x="937" y="23"/>
                  </a:lnTo>
                  <a:lnTo>
                    <a:pt x="928" y="37"/>
                  </a:lnTo>
                  <a:lnTo>
                    <a:pt x="919" y="48"/>
                  </a:lnTo>
                  <a:lnTo>
                    <a:pt x="908" y="59"/>
                  </a:lnTo>
                  <a:lnTo>
                    <a:pt x="897" y="67"/>
                  </a:lnTo>
                  <a:lnTo>
                    <a:pt x="884" y="73"/>
                  </a:lnTo>
                  <a:lnTo>
                    <a:pt x="871" y="78"/>
                  </a:lnTo>
                  <a:lnTo>
                    <a:pt x="859" y="79"/>
                  </a:lnTo>
                  <a:lnTo>
                    <a:pt x="846" y="77"/>
                  </a:lnTo>
                  <a:lnTo>
                    <a:pt x="833" y="71"/>
                  </a:lnTo>
                  <a:lnTo>
                    <a:pt x="819" y="64"/>
                  </a:lnTo>
                  <a:lnTo>
                    <a:pt x="807" y="56"/>
                  </a:lnTo>
                  <a:lnTo>
                    <a:pt x="794" y="45"/>
                  </a:lnTo>
                  <a:lnTo>
                    <a:pt x="783" y="35"/>
                  </a:lnTo>
                  <a:lnTo>
                    <a:pt x="774" y="23"/>
                  </a:lnTo>
                  <a:lnTo>
                    <a:pt x="768" y="11"/>
                  </a:lnTo>
                  <a:lnTo>
                    <a:pt x="766" y="1"/>
                  </a:lnTo>
                  <a:lnTo>
                    <a:pt x="758" y="1"/>
                  </a:lnTo>
                  <a:lnTo>
                    <a:pt x="748" y="0"/>
                  </a:lnTo>
                  <a:lnTo>
                    <a:pt x="735" y="0"/>
                  </a:lnTo>
                  <a:lnTo>
                    <a:pt x="719" y="0"/>
                  </a:lnTo>
                  <a:lnTo>
                    <a:pt x="702" y="1"/>
                  </a:lnTo>
                  <a:lnTo>
                    <a:pt x="682" y="1"/>
                  </a:lnTo>
                  <a:lnTo>
                    <a:pt x="660" y="2"/>
                  </a:lnTo>
                  <a:lnTo>
                    <a:pt x="637" y="2"/>
                  </a:lnTo>
                  <a:lnTo>
                    <a:pt x="613" y="3"/>
                  </a:lnTo>
                  <a:lnTo>
                    <a:pt x="586" y="4"/>
                  </a:lnTo>
                  <a:lnTo>
                    <a:pt x="559" y="5"/>
                  </a:lnTo>
                  <a:lnTo>
                    <a:pt x="531" y="6"/>
                  </a:lnTo>
                  <a:lnTo>
                    <a:pt x="502" y="7"/>
                  </a:lnTo>
                  <a:lnTo>
                    <a:pt x="472" y="9"/>
                  </a:lnTo>
                  <a:lnTo>
                    <a:pt x="443" y="10"/>
                  </a:lnTo>
                  <a:lnTo>
                    <a:pt x="412" y="11"/>
                  </a:lnTo>
                  <a:lnTo>
                    <a:pt x="383" y="14"/>
                  </a:lnTo>
                  <a:lnTo>
                    <a:pt x="352" y="16"/>
                  </a:lnTo>
                  <a:lnTo>
                    <a:pt x="323" y="17"/>
                  </a:lnTo>
                  <a:lnTo>
                    <a:pt x="294" y="19"/>
                  </a:lnTo>
                  <a:lnTo>
                    <a:pt x="266" y="20"/>
                  </a:lnTo>
                  <a:lnTo>
                    <a:pt x="238" y="22"/>
                  </a:lnTo>
                  <a:lnTo>
                    <a:pt x="212" y="24"/>
                  </a:lnTo>
                  <a:lnTo>
                    <a:pt x="187" y="25"/>
                  </a:lnTo>
                  <a:lnTo>
                    <a:pt x="163" y="27"/>
                  </a:lnTo>
                  <a:lnTo>
                    <a:pt x="141" y="29"/>
                  </a:lnTo>
                  <a:lnTo>
                    <a:pt x="121" y="30"/>
                  </a:lnTo>
                  <a:lnTo>
                    <a:pt x="103" y="32"/>
                  </a:lnTo>
                  <a:lnTo>
                    <a:pt x="87" y="35"/>
                  </a:lnTo>
                  <a:lnTo>
                    <a:pt x="75" y="36"/>
                  </a:lnTo>
                  <a:lnTo>
                    <a:pt x="64" y="38"/>
                  </a:lnTo>
                  <a:lnTo>
                    <a:pt x="56" y="39"/>
                  </a:lnTo>
                  <a:lnTo>
                    <a:pt x="35" y="43"/>
                  </a:lnTo>
                  <a:lnTo>
                    <a:pt x="22" y="45"/>
                  </a:lnTo>
                  <a:lnTo>
                    <a:pt x="17" y="45"/>
                  </a:lnTo>
                  <a:lnTo>
                    <a:pt x="17" y="44"/>
                  </a:lnTo>
                  <a:lnTo>
                    <a:pt x="20" y="43"/>
                  </a:lnTo>
                  <a:lnTo>
                    <a:pt x="23" y="43"/>
                  </a:lnTo>
                  <a:lnTo>
                    <a:pt x="24" y="45"/>
                  </a:lnTo>
                  <a:lnTo>
                    <a:pt x="23" y="49"/>
                  </a:lnTo>
                  <a:lnTo>
                    <a:pt x="17" y="50"/>
                  </a:lnTo>
                  <a:lnTo>
                    <a:pt x="14" y="41"/>
                  </a:lnTo>
                  <a:lnTo>
                    <a:pt x="10" y="38"/>
                  </a:lnTo>
                  <a:lnTo>
                    <a:pt x="7" y="60"/>
                  </a:lnTo>
                  <a:lnTo>
                    <a:pt x="3" y="98"/>
                  </a:lnTo>
                  <a:lnTo>
                    <a:pt x="0" y="131"/>
                  </a:lnTo>
                  <a:lnTo>
                    <a:pt x="2" y="165"/>
                  </a:lnTo>
                  <a:lnTo>
                    <a:pt x="12" y="198"/>
                  </a:lnTo>
                  <a:lnTo>
                    <a:pt x="22" y="225"/>
                  </a:lnTo>
                  <a:lnTo>
                    <a:pt x="24" y="238"/>
                  </a:lnTo>
                  <a:lnTo>
                    <a:pt x="26" y="246"/>
                  </a:lnTo>
                  <a:lnTo>
                    <a:pt x="39" y="257"/>
                  </a:lnTo>
                  <a:lnTo>
                    <a:pt x="53" y="272"/>
                  </a:lnTo>
                  <a:lnTo>
                    <a:pt x="55" y="285"/>
                  </a:lnTo>
                  <a:lnTo>
                    <a:pt x="53" y="292"/>
                  </a:lnTo>
                  <a:lnTo>
                    <a:pt x="50" y="295"/>
                  </a:lnTo>
                  <a:lnTo>
                    <a:pt x="51" y="319"/>
                  </a:lnTo>
                  <a:lnTo>
                    <a:pt x="51" y="378"/>
                  </a:lnTo>
                  <a:lnTo>
                    <a:pt x="50" y="450"/>
                  </a:lnTo>
                  <a:lnTo>
                    <a:pt x="47" y="510"/>
                  </a:lnTo>
                  <a:lnTo>
                    <a:pt x="65" y="503"/>
                  </a:lnTo>
                  <a:lnTo>
                    <a:pt x="76" y="494"/>
                  </a:lnTo>
                  <a:lnTo>
                    <a:pt x="82" y="483"/>
                  </a:lnTo>
                  <a:lnTo>
                    <a:pt x="88" y="473"/>
                  </a:lnTo>
                  <a:lnTo>
                    <a:pt x="96" y="465"/>
                  </a:lnTo>
                  <a:lnTo>
                    <a:pt x="110" y="461"/>
                  </a:lnTo>
                  <a:lnTo>
                    <a:pt x="131" y="462"/>
                  </a:lnTo>
                  <a:lnTo>
                    <a:pt x="163" y="472"/>
                  </a:lnTo>
                  <a:lnTo>
                    <a:pt x="200" y="485"/>
                  </a:lnTo>
                  <a:lnTo>
                    <a:pt x="233" y="499"/>
                  </a:lnTo>
                  <a:lnTo>
                    <a:pt x="262" y="513"/>
                  </a:lnTo>
                  <a:lnTo>
                    <a:pt x="288" y="526"/>
                  </a:lnTo>
                  <a:lnTo>
                    <a:pt x="311" y="541"/>
                  </a:lnTo>
                  <a:lnTo>
                    <a:pt x="332" y="556"/>
                  </a:lnTo>
                  <a:lnTo>
                    <a:pt x="351" y="570"/>
                  </a:lnTo>
                  <a:lnTo>
                    <a:pt x="369" y="586"/>
                  </a:lnTo>
                  <a:lnTo>
                    <a:pt x="386" y="602"/>
                  </a:lnTo>
                  <a:lnTo>
                    <a:pt x="402" y="619"/>
                  </a:lnTo>
                  <a:lnTo>
                    <a:pt x="419" y="636"/>
                  </a:lnTo>
                  <a:lnTo>
                    <a:pt x="435" y="653"/>
                  </a:lnTo>
                  <a:lnTo>
                    <a:pt x="453" y="672"/>
                  </a:lnTo>
                  <a:lnTo>
                    <a:pt x="472" y="692"/>
                  </a:lnTo>
                  <a:lnTo>
                    <a:pt x="494" y="712"/>
                  </a:lnTo>
                  <a:lnTo>
                    <a:pt x="518" y="734"/>
                  </a:lnTo>
                  <a:lnTo>
                    <a:pt x="544" y="757"/>
                  </a:lnTo>
                  <a:lnTo>
                    <a:pt x="574" y="783"/>
                  </a:lnTo>
                  <a:lnTo>
                    <a:pt x="604" y="810"/>
                  </a:lnTo>
                  <a:lnTo>
                    <a:pt x="636" y="839"/>
                  </a:lnTo>
                  <a:lnTo>
                    <a:pt x="669" y="869"/>
                  </a:lnTo>
                  <a:lnTo>
                    <a:pt x="701" y="898"/>
                  </a:lnTo>
                  <a:lnTo>
                    <a:pt x="734" y="928"/>
                  </a:lnTo>
                  <a:lnTo>
                    <a:pt x="767" y="957"/>
                  </a:lnTo>
                  <a:lnTo>
                    <a:pt x="797" y="984"/>
                  </a:lnTo>
                  <a:lnTo>
                    <a:pt x="827" y="1012"/>
                  </a:lnTo>
                  <a:lnTo>
                    <a:pt x="854" y="1036"/>
                  </a:lnTo>
                  <a:lnTo>
                    <a:pt x="879" y="1059"/>
                  </a:lnTo>
                  <a:lnTo>
                    <a:pt x="901" y="1078"/>
                  </a:lnTo>
                  <a:lnTo>
                    <a:pt x="919" y="1094"/>
                  </a:lnTo>
                  <a:lnTo>
                    <a:pt x="932" y="1106"/>
                  </a:lnTo>
                  <a:lnTo>
                    <a:pt x="942" y="1115"/>
                  </a:lnTo>
                  <a:lnTo>
                    <a:pt x="952" y="1125"/>
                  </a:lnTo>
                  <a:lnTo>
                    <a:pt x="957" y="1133"/>
                  </a:lnTo>
                  <a:lnTo>
                    <a:pt x="958" y="1138"/>
                  </a:lnTo>
                  <a:lnTo>
                    <a:pt x="958" y="1141"/>
                  </a:lnTo>
                  <a:lnTo>
                    <a:pt x="958" y="1142"/>
                  </a:lnTo>
                  <a:lnTo>
                    <a:pt x="961" y="1142"/>
                  </a:lnTo>
                  <a:lnTo>
                    <a:pt x="969" y="1142"/>
                  </a:lnTo>
                  <a:lnTo>
                    <a:pt x="985" y="1142"/>
                  </a:lnTo>
                  <a:lnTo>
                    <a:pt x="991" y="1137"/>
                  </a:lnTo>
                  <a:lnTo>
                    <a:pt x="999" y="1133"/>
                  </a:lnTo>
                  <a:lnTo>
                    <a:pt x="1006" y="1128"/>
                  </a:lnTo>
                  <a:lnTo>
                    <a:pt x="1014" y="1125"/>
                  </a:lnTo>
                  <a:lnTo>
                    <a:pt x="1022" y="1122"/>
                  </a:lnTo>
                  <a:lnTo>
                    <a:pt x="1032" y="1119"/>
                  </a:lnTo>
                  <a:lnTo>
                    <a:pt x="1041" y="1115"/>
                  </a:lnTo>
                  <a:lnTo>
                    <a:pt x="1052" y="1109"/>
                  </a:lnTo>
                  <a:lnTo>
                    <a:pt x="1062" y="1102"/>
                  </a:lnTo>
                  <a:lnTo>
                    <a:pt x="1074" y="1095"/>
                  </a:lnTo>
                  <a:lnTo>
                    <a:pt x="1086" y="1084"/>
                  </a:lnTo>
                  <a:lnTo>
                    <a:pt x="1099" y="1072"/>
                  </a:lnTo>
                  <a:lnTo>
                    <a:pt x="1113" y="1057"/>
                  </a:lnTo>
                  <a:lnTo>
                    <a:pt x="1126" y="1038"/>
                  </a:lnTo>
                  <a:lnTo>
                    <a:pt x="1141" y="1017"/>
                  </a:lnTo>
                  <a:lnTo>
                    <a:pt x="1157" y="992"/>
                  </a:lnTo>
                  <a:lnTo>
                    <a:pt x="1173" y="966"/>
                  </a:lnTo>
                  <a:lnTo>
                    <a:pt x="1188" y="942"/>
                  </a:lnTo>
                  <a:lnTo>
                    <a:pt x="1201" y="920"/>
                  </a:lnTo>
                  <a:lnTo>
                    <a:pt x="1215" y="900"/>
                  </a:lnTo>
                  <a:lnTo>
                    <a:pt x="1228" y="883"/>
                  </a:lnTo>
                  <a:lnTo>
                    <a:pt x="1239" y="867"/>
                  </a:lnTo>
                  <a:lnTo>
                    <a:pt x="1252" y="852"/>
                  </a:lnTo>
                  <a:lnTo>
                    <a:pt x="1264" y="838"/>
                  </a:lnTo>
                  <a:lnTo>
                    <a:pt x="1275" y="827"/>
                  </a:lnTo>
                  <a:lnTo>
                    <a:pt x="1288" y="816"/>
                  </a:lnTo>
                  <a:lnTo>
                    <a:pt x="1301" y="806"/>
                  </a:lnTo>
                  <a:lnTo>
                    <a:pt x="1313" y="797"/>
                  </a:lnTo>
                  <a:lnTo>
                    <a:pt x="1327" y="789"/>
                  </a:lnTo>
                  <a:lnTo>
                    <a:pt x="1342" y="782"/>
                  </a:lnTo>
                  <a:lnTo>
                    <a:pt x="1356" y="774"/>
                  </a:lnTo>
                  <a:lnTo>
                    <a:pt x="1373" y="767"/>
                  </a:lnTo>
                  <a:lnTo>
                    <a:pt x="1391" y="760"/>
                  </a:lnTo>
                  <a:lnTo>
                    <a:pt x="1409" y="753"/>
                  </a:lnTo>
                  <a:lnTo>
                    <a:pt x="1428" y="746"/>
                  </a:lnTo>
                  <a:lnTo>
                    <a:pt x="1448" y="739"/>
                  </a:lnTo>
                  <a:lnTo>
                    <a:pt x="1468" y="732"/>
                  </a:lnTo>
                  <a:lnTo>
                    <a:pt x="1488" y="726"/>
                  </a:lnTo>
                  <a:lnTo>
                    <a:pt x="1507" y="720"/>
                  </a:lnTo>
                  <a:lnTo>
                    <a:pt x="1527" y="714"/>
                  </a:lnTo>
                  <a:lnTo>
                    <a:pt x="1546" y="709"/>
                  </a:lnTo>
                  <a:lnTo>
                    <a:pt x="1565" y="704"/>
                  </a:lnTo>
                  <a:lnTo>
                    <a:pt x="1583" y="700"/>
                  </a:lnTo>
                  <a:lnTo>
                    <a:pt x="1601" y="695"/>
                  </a:lnTo>
                  <a:lnTo>
                    <a:pt x="1617" y="692"/>
                  </a:lnTo>
                  <a:lnTo>
                    <a:pt x="1632" y="689"/>
                  </a:lnTo>
                  <a:lnTo>
                    <a:pt x="1646" y="687"/>
                  </a:lnTo>
                  <a:lnTo>
                    <a:pt x="1657" y="686"/>
                  </a:lnTo>
                  <a:lnTo>
                    <a:pt x="1680" y="682"/>
                  </a:lnTo>
                  <a:lnTo>
                    <a:pt x="1705" y="673"/>
                  </a:lnTo>
                  <a:lnTo>
                    <a:pt x="1729" y="663"/>
                  </a:lnTo>
                  <a:lnTo>
                    <a:pt x="1752" y="650"/>
                  </a:lnTo>
                  <a:lnTo>
                    <a:pt x="1774" y="637"/>
                  </a:lnTo>
                  <a:lnTo>
                    <a:pt x="1793" y="624"/>
                  </a:lnTo>
                  <a:lnTo>
                    <a:pt x="1808" y="614"/>
                  </a:lnTo>
                  <a:lnTo>
                    <a:pt x="1819" y="606"/>
                  </a:lnTo>
                  <a:close/>
                </a:path>
              </a:pathLst>
            </a:custGeom>
            <a:solidFill>
              <a:srgbClr val="994C00"/>
            </a:solidFill>
            <a:ln w="9525">
              <a:noFill/>
              <a:round/>
              <a:headEnd/>
              <a:tailEnd/>
            </a:ln>
          </p:spPr>
          <p:txBody>
            <a:bodyPr/>
            <a:lstStyle/>
            <a:p>
              <a:endParaRPr lang="fr-FR"/>
            </a:p>
          </p:txBody>
        </p:sp>
        <p:sp>
          <p:nvSpPr>
            <p:cNvPr id="480625" name="Freeform 289"/>
            <p:cNvSpPr>
              <a:spLocks/>
            </p:cNvSpPr>
            <p:nvPr/>
          </p:nvSpPr>
          <p:spPr bwMode="auto">
            <a:xfrm>
              <a:off x="2810" y="1411"/>
              <a:ext cx="137" cy="51"/>
            </a:xfrm>
            <a:custGeom>
              <a:avLst/>
              <a:gdLst>
                <a:gd name="T0" fmla="*/ 3 w 684"/>
                <a:gd name="T1" fmla="*/ 2 h 256"/>
                <a:gd name="T2" fmla="*/ 3 w 684"/>
                <a:gd name="T3" fmla="*/ 2 h 256"/>
                <a:gd name="T4" fmla="*/ 3 w 684"/>
                <a:gd name="T5" fmla="*/ 2 h 256"/>
                <a:gd name="T6" fmla="*/ 3 w 684"/>
                <a:gd name="T7" fmla="*/ 2 h 256"/>
                <a:gd name="T8" fmla="*/ 2 w 684"/>
                <a:gd name="T9" fmla="*/ 2 h 256"/>
                <a:gd name="T10" fmla="*/ 2 w 684"/>
                <a:gd name="T11" fmla="*/ 1 h 256"/>
                <a:gd name="T12" fmla="*/ 2 w 684"/>
                <a:gd name="T13" fmla="*/ 1 h 256"/>
                <a:gd name="T14" fmla="*/ 2 w 684"/>
                <a:gd name="T15" fmla="*/ 1 h 256"/>
                <a:gd name="T16" fmla="*/ 2 w 684"/>
                <a:gd name="T17" fmla="*/ 1 h 256"/>
                <a:gd name="T18" fmla="*/ 2 w 684"/>
                <a:gd name="T19" fmla="*/ 1 h 256"/>
                <a:gd name="T20" fmla="*/ 2 w 684"/>
                <a:gd name="T21" fmla="*/ 1 h 256"/>
                <a:gd name="T22" fmla="*/ 1 w 684"/>
                <a:gd name="T23" fmla="*/ 1 h 256"/>
                <a:gd name="T24" fmla="*/ 1 w 684"/>
                <a:gd name="T25" fmla="*/ 1 h 256"/>
                <a:gd name="T26" fmla="*/ 1 w 684"/>
                <a:gd name="T27" fmla="*/ 1 h 256"/>
                <a:gd name="T28" fmla="*/ 1 w 684"/>
                <a:gd name="T29" fmla="*/ 1 h 256"/>
                <a:gd name="T30" fmla="*/ 0 w 684"/>
                <a:gd name="T31" fmla="*/ 1 h 256"/>
                <a:gd name="T32" fmla="*/ 0 w 684"/>
                <a:gd name="T33" fmla="*/ 1 h 256"/>
                <a:gd name="T34" fmla="*/ 0 w 684"/>
                <a:gd name="T35" fmla="*/ 0 h 256"/>
                <a:gd name="T36" fmla="*/ 0 w 684"/>
                <a:gd name="T37" fmla="*/ 0 h 256"/>
                <a:gd name="T38" fmla="*/ 0 w 684"/>
                <a:gd name="T39" fmla="*/ 0 h 256"/>
                <a:gd name="T40" fmla="*/ 0 w 684"/>
                <a:gd name="T41" fmla="*/ 0 h 256"/>
                <a:gd name="T42" fmla="*/ 0 w 684"/>
                <a:gd name="T43" fmla="*/ 0 h 256"/>
                <a:gd name="T44" fmla="*/ 0 w 684"/>
                <a:gd name="T45" fmla="*/ 0 h 256"/>
                <a:gd name="T46" fmla="*/ 1 w 684"/>
                <a:gd name="T47" fmla="*/ 0 h 256"/>
                <a:gd name="T48" fmla="*/ 1 w 684"/>
                <a:gd name="T49" fmla="*/ 0 h 256"/>
                <a:gd name="T50" fmla="*/ 1 w 684"/>
                <a:gd name="T51" fmla="*/ 0 h 256"/>
                <a:gd name="T52" fmla="*/ 1 w 684"/>
                <a:gd name="T53" fmla="*/ 0 h 256"/>
                <a:gd name="T54" fmla="*/ 2 w 684"/>
                <a:gd name="T55" fmla="*/ 0 h 256"/>
                <a:gd name="T56" fmla="*/ 2 w 684"/>
                <a:gd name="T57" fmla="*/ 0 h 256"/>
                <a:gd name="T58" fmla="*/ 2 w 684"/>
                <a:gd name="T59" fmla="*/ 0 h 256"/>
                <a:gd name="T60" fmla="*/ 2 w 684"/>
                <a:gd name="T61" fmla="*/ 0 h 256"/>
                <a:gd name="T62" fmla="*/ 3 w 684"/>
                <a:gd name="T63" fmla="*/ 0 h 256"/>
                <a:gd name="T64" fmla="*/ 3 w 684"/>
                <a:gd name="T65" fmla="*/ 0 h 256"/>
                <a:gd name="T66" fmla="*/ 3 w 684"/>
                <a:gd name="T67" fmla="*/ 0 h 256"/>
                <a:gd name="T68" fmla="*/ 3 w 684"/>
                <a:gd name="T69" fmla="*/ 0 h 256"/>
                <a:gd name="T70" fmla="*/ 3 w 684"/>
                <a:gd name="T71" fmla="*/ 0 h 256"/>
                <a:gd name="T72" fmla="*/ 3 w 684"/>
                <a:gd name="T73" fmla="*/ 0 h 256"/>
                <a:gd name="T74" fmla="*/ 3 w 684"/>
                <a:gd name="T75" fmla="*/ 0 h 256"/>
                <a:gd name="T76" fmla="*/ 4 w 684"/>
                <a:gd name="T77" fmla="*/ 0 h 256"/>
                <a:gd name="T78" fmla="*/ 4 w 684"/>
                <a:gd name="T79" fmla="*/ 0 h 256"/>
                <a:gd name="T80" fmla="*/ 4 w 684"/>
                <a:gd name="T81" fmla="*/ 0 h 256"/>
                <a:gd name="T82" fmla="*/ 4 w 684"/>
                <a:gd name="T83" fmla="*/ 0 h 256"/>
                <a:gd name="T84" fmla="*/ 4 w 684"/>
                <a:gd name="T85" fmla="*/ 0 h 256"/>
                <a:gd name="T86" fmla="*/ 5 w 684"/>
                <a:gd name="T87" fmla="*/ 1 h 256"/>
                <a:gd name="T88" fmla="*/ 5 w 684"/>
                <a:gd name="T89" fmla="*/ 1 h 256"/>
                <a:gd name="T90" fmla="*/ 5 w 684"/>
                <a:gd name="T91" fmla="*/ 1 h 256"/>
                <a:gd name="T92" fmla="*/ 5 w 684"/>
                <a:gd name="T93" fmla="*/ 1 h 256"/>
                <a:gd name="T94" fmla="*/ 5 w 684"/>
                <a:gd name="T95" fmla="*/ 1 h 256"/>
                <a:gd name="T96" fmla="*/ 5 w 684"/>
                <a:gd name="T97" fmla="*/ 1 h 256"/>
                <a:gd name="T98" fmla="*/ 5 w 684"/>
                <a:gd name="T99" fmla="*/ 1 h 256"/>
                <a:gd name="T100" fmla="*/ 5 w 684"/>
                <a:gd name="T101" fmla="*/ 1 h 256"/>
                <a:gd name="T102" fmla="*/ 5 w 684"/>
                <a:gd name="T103" fmla="*/ 1 h 256"/>
                <a:gd name="T104" fmla="*/ 5 w 684"/>
                <a:gd name="T105" fmla="*/ 1 h 256"/>
                <a:gd name="T106" fmla="*/ 5 w 684"/>
                <a:gd name="T107" fmla="*/ 1 h 256"/>
                <a:gd name="T108" fmla="*/ 5 w 684"/>
                <a:gd name="T109" fmla="*/ 2 h 256"/>
                <a:gd name="T110" fmla="*/ 5 w 684"/>
                <a:gd name="T111" fmla="*/ 2 h 256"/>
                <a:gd name="T112" fmla="*/ 5 w 684"/>
                <a:gd name="T113" fmla="*/ 2 h 256"/>
                <a:gd name="T114" fmla="*/ 4 w 684"/>
                <a:gd name="T115" fmla="*/ 2 h 256"/>
                <a:gd name="T116" fmla="*/ 4 w 684"/>
                <a:gd name="T117" fmla="*/ 2 h 256"/>
                <a:gd name="T118" fmla="*/ 4 w 684"/>
                <a:gd name="T119" fmla="*/ 2 h 256"/>
                <a:gd name="T120" fmla="*/ 4 w 684"/>
                <a:gd name="T121" fmla="*/ 2 h 256"/>
                <a:gd name="T122" fmla="*/ 4 w 684"/>
                <a:gd name="T123" fmla="*/ 2 h 256"/>
                <a:gd name="T124" fmla="*/ 3 w 684"/>
                <a:gd name="T125" fmla="*/ 2 h 2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84"/>
                <a:gd name="T190" fmla="*/ 0 h 256"/>
                <a:gd name="T191" fmla="*/ 684 w 684"/>
                <a:gd name="T192" fmla="*/ 256 h 2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84" h="256">
                  <a:moveTo>
                    <a:pt x="436" y="255"/>
                  </a:moveTo>
                  <a:lnTo>
                    <a:pt x="422" y="256"/>
                  </a:lnTo>
                  <a:lnTo>
                    <a:pt x="404" y="252"/>
                  </a:lnTo>
                  <a:lnTo>
                    <a:pt x="385" y="247"/>
                  </a:lnTo>
                  <a:lnTo>
                    <a:pt x="365" y="238"/>
                  </a:lnTo>
                  <a:lnTo>
                    <a:pt x="346" y="230"/>
                  </a:lnTo>
                  <a:lnTo>
                    <a:pt x="329" y="220"/>
                  </a:lnTo>
                  <a:lnTo>
                    <a:pt x="314" y="213"/>
                  </a:lnTo>
                  <a:lnTo>
                    <a:pt x="302" y="207"/>
                  </a:lnTo>
                  <a:lnTo>
                    <a:pt x="293" y="201"/>
                  </a:lnTo>
                  <a:lnTo>
                    <a:pt x="282" y="195"/>
                  </a:lnTo>
                  <a:lnTo>
                    <a:pt x="272" y="188"/>
                  </a:lnTo>
                  <a:lnTo>
                    <a:pt x="261" y="180"/>
                  </a:lnTo>
                  <a:lnTo>
                    <a:pt x="252" y="173"/>
                  </a:lnTo>
                  <a:lnTo>
                    <a:pt x="244" y="168"/>
                  </a:lnTo>
                  <a:lnTo>
                    <a:pt x="240" y="164"/>
                  </a:lnTo>
                  <a:lnTo>
                    <a:pt x="238" y="163"/>
                  </a:lnTo>
                  <a:lnTo>
                    <a:pt x="236" y="160"/>
                  </a:lnTo>
                  <a:lnTo>
                    <a:pt x="232" y="154"/>
                  </a:lnTo>
                  <a:lnTo>
                    <a:pt x="222" y="149"/>
                  </a:lnTo>
                  <a:lnTo>
                    <a:pt x="209" y="147"/>
                  </a:lnTo>
                  <a:lnTo>
                    <a:pt x="202" y="146"/>
                  </a:lnTo>
                  <a:lnTo>
                    <a:pt x="195" y="144"/>
                  </a:lnTo>
                  <a:lnTo>
                    <a:pt x="187" y="140"/>
                  </a:lnTo>
                  <a:lnTo>
                    <a:pt x="178" y="136"/>
                  </a:lnTo>
                  <a:lnTo>
                    <a:pt x="166" y="131"/>
                  </a:lnTo>
                  <a:lnTo>
                    <a:pt x="151" y="126"/>
                  </a:lnTo>
                  <a:lnTo>
                    <a:pt x="132" y="119"/>
                  </a:lnTo>
                  <a:lnTo>
                    <a:pt x="109" y="112"/>
                  </a:lnTo>
                  <a:lnTo>
                    <a:pt x="85" y="104"/>
                  </a:lnTo>
                  <a:lnTo>
                    <a:pt x="63" y="95"/>
                  </a:lnTo>
                  <a:lnTo>
                    <a:pt x="45" y="86"/>
                  </a:lnTo>
                  <a:lnTo>
                    <a:pt x="29" y="77"/>
                  </a:lnTo>
                  <a:lnTo>
                    <a:pt x="16" y="71"/>
                  </a:lnTo>
                  <a:lnTo>
                    <a:pt x="7" y="65"/>
                  </a:lnTo>
                  <a:lnTo>
                    <a:pt x="2" y="61"/>
                  </a:lnTo>
                  <a:lnTo>
                    <a:pt x="0" y="60"/>
                  </a:lnTo>
                  <a:lnTo>
                    <a:pt x="0" y="59"/>
                  </a:lnTo>
                  <a:lnTo>
                    <a:pt x="0" y="56"/>
                  </a:lnTo>
                  <a:lnTo>
                    <a:pt x="2" y="53"/>
                  </a:lnTo>
                  <a:lnTo>
                    <a:pt x="4" y="49"/>
                  </a:lnTo>
                  <a:lnTo>
                    <a:pt x="8" y="46"/>
                  </a:lnTo>
                  <a:lnTo>
                    <a:pt x="13" y="43"/>
                  </a:lnTo>
                  <a:lnTo>
                    <a:pt x="22" y="41"/>
                  </a:lnTo>
                  <a:lnTo>
                    <a:pt x="32" y="40"/>
                  </a:lnTo>
                  <a:lnTo>
                    <a:pt x="47" y="39"/>
                  </a:lnTo>
                  <a:lnTo>
                    <a:pt x="65" y="36"/>
                  </a:lnTo>
                  <a:lnTo>
                    <a:pt x="85" y="34"/>
                  </a:lnTo>
                  <a:lnTo>
                    <a:pt x="106" y="31"/>
                  </a:lnTo>
                  <a:lnTo>
                    <a:pt x="127" y="28"/>
                  </a:lnTo>
                  <a:lnTo>
                    <a:pt x="146" y="25"/>
                  </a:lnTo>
                  <a:lnTo>
                    <a:pt x="162" y="24"/>
                  </a:lnTo>
                  <a:lnTo>
                    <a:pt x="174" y="23"/>
                  </a:lnTo>
                  <a:lnTo>
                    <a:pt x="180" y="23"/>
                  </a:lnTo>
                  <a:lnTo>
                    <a:pt x="189" y="22"/>
                  </a:lnTo>
                  <a:lnTo>
                    <a:pt x="201" y="22"/>
                  </a:lnTo>
                  <a:lnTo>
                    <a:pt x="215" y="21"/>
                  </a:lnTo>
                  <a:lnTo>
                    <a:pt x="230" y="20"/>
                  </a:lnTo>
                  <a:lnTo>
                    <a:pt x="246" y="18"/>
                  </a:lnTo>
                  <a:lnTo>
                    <a:pt x="264" y="16"/>
                  </a:lnTo>
                  <a:lnTo>
                    <a:pt x="282" y="14"/>
                  </a:lnTo>
                  <a:lnTo>
                    <a:pt x="300" y="13"/>
                  </a:lnTo>
                  <a:lnTo>
                    <a:pt x="317" y="12"/>
                  </a:lnTo>
                  <a:lnTo>
                    <a:pt x="334" y="10"/>
                  </a:lnTo>
                  <a:lnTo>
                    <a:pt x="350" y="9"/>
                  </a:lnTo>
                  <a:lnTo>
                    <a:pt x="362" y="8"/>
                  </a:lnTo>
                  <a:lnTo>
                    <a:pt x="374" y="8"/>
                  </a:lnTo>
                  <a:lnTo>
                    <a:pt x="382" y="7"/>
                  </a:lnTo>
                  <a:lnTo>
                    <a:pt x="388" y="7"/>
                  </a:lnTo>
                  <a:lnTo>
                    <a:pt x="394" y="6"/>
                  </a:lnTo>
                  <a:lnTo>
                    <a:pt x="398" y="5"/>
                  </a:lnTo>
                  <a:lnTo>
                    <a:pt x="401" y="3"/>
                  </a:lnTo>
                  <a:lnTo>
                    <a:pt x="406" y="1"/>
                  </a:lnTo>
                  <a:lnTo>
                    <a:pt x="409" y="0"/>
                  </a:lnTo>
                  <a:lnTo>
                    <a:pt x="414" y="1"/>
                  </a:lnTo>
                  <a:lnTo>
                    <a:pt x="422" y="3"/>
                  </a:lnTo>
                  <a:lnTo>
                    <a:pt x="432" y="7"/>
                  </a:lnTo>
                  <a:lnTo>
                    <a:pt x="445" y="13"/>
                  </a:lnTo>
                  <a:lnTo>
                    <a:pt x="458" y="19"/>
                  </a:lnTo>
                  <a:lnTo>
                    <a:pt x="472" y="25"/>
                  </a:lnTo>
                  <a:lnTo>
                    <a:pt x="487" y="31"/>
                  </a:lnTo>
                  <a:lnTo>
                    <a:pt x="501" y="37"/>
                  </a:lnTo>
                  <a:lnTo>
                    <a:pt x="512" y="44"/>
                  </a:lnTo>
                  <a:lnTo>
                    <a:pt x="524" y="49"/>
                  </a:lnTo>
                  <a:lnTo>
                    <a:pt x="532" y="55"/>
                  </a:lnTo>
                  <a:lnTo>
                    <a:pt x="542" y="61"/>
                  </a:lnTo>
                  <a:lnTo>
                    <a:pt x="553" y="67"/>
                  </a:lnTo>
                  <a:lnTo>
                    <a:pt x="566" y="72"/>
                  </a:lnTo>
                  <a:lnTo>
                    <a:pt x="581" y="77"/>
                  </a:lnTo>
                  <a:lnTo>
                    <a:pt x="595" y="83"/>
                  </a:lnTo>
                  <a:lnTo>
                    <a:pt x="607" y="88"/>
                  </a:lnTo>
                  <a:lnTo>
                    <a:pt x="618" y="94"/>
                  </a:lnTo>
                  <a:lnTo>
                    <a:pt x="625" y="99"/>
                  </a:lnTo>
                  <a:lnTo>
                    <a:pt x="631" y="105"/>
                  </a:lnTo>
                  <a:lnTo>
                    <a:pt x="639" y="110"/>
                  </a:lnTo>
                  <a:lnTo>
                    <a:pt x="646" y="114"/>
                  </a:lnTo>
                  <a:lnTo>
                    <a:pt x="654" y="118"/>
                  </a:lnTo>
                  <a:lnTo>
                    <a:pt x="661" y="123"/>
                  </a:lnTo>
                  <a:lnTo>
                    <a:pt x="667" y="127"/>
                  </a:lnTo>
                  <a:lnTo>
                    <a:pt x="673" y="131"/>
                  </a:lnTo>
                  <a:lnTo>
                    <a:pt x="678" y="135"/>
                  </a:lnTo>
                  <a:lnTo>
                    <a:pt x="683" y="144"/>
                  </a:lnTo>
                  <a:lnTo>
                    <a:pt x="684" y="150"/>
                  </a:lnTo>
                  <a:lnTo>
                    <a:pt x="683" y="154"/>
                  </a:lnTo>
                  <a:lnTo>
                    <a:pt x="682" y="155"/>
                  </a:lnTo>
                  <a:lnTo>
                    <a:pt x="669" y="179"/>
                  </a:lnTo>
                  <a:lnTo>
                    <a:pt x="668" y="180"/>
                  </a:lnTo>
                  <a:lnTo>
                    <a:pt x="665" y="184"/>
                  </a:lnTo>
                  <a:lnTo>
                    <a:pt x="661" y="187"/>
                  </a:lnTo>
                  <a:lnTo>
                    <a:pt x="654" y="191"/>
                  </a:lnTo>
                  <a:lnTo>
                    <a:pt x="638" y="198"/>
                  </a:lnTo>
                  <a:lnTo>
                    <a:pt x="621" y="206"/>
                  </a:lnTo>
                  <a:lnTo>
                    <a:pt x="604" y="211"/>
                  </a:lnTo>
                  <a:lnTo>
                    <a:pt x="588" y="215"/>
                  </a:lnTo>
                  <a:lnTo>
                    <a:pt x="573" y="218"/>
                  </a:lnTo>
                  <a:lnTo>
                    <a:pt x="561" y="221"/>
                  </a:lnTo>
                  <a:lnTo>
                    <a:pt x="551" y="225"/>
                  </a:lnTo>
                  <a:lnTo>
                    <a:pt x="545" y="228"/>
                  </a:lnTo>
                  <a:lnTo>
                    <a:pt x="538" y="231"/>
                  </a:lnTo>
                  <a:lnTo>
                    <a:pt x="526" y="234"/>
                  </a:lnTo>
                  <a:lnTo>
                    <a:pt x="510" y="238"/>
                  </a:lnTo>
                  <a:lnTo>
                    <a:pt x="493" y="242"/>
                  </a:lnTo>
                  <a:lnTo>
                    <a:pt x="476" y="247"/>
                  </a:lnTo>
                  <a:lnTo>
                    <a:pt x="460" y="250"/>
                  </a:lnTo>
                  <a:lnTo>
                    <a:pt x="446" y="253"/>
                  </a:lnTo>
                  <a:lnTo>
                    <a:pt x="436" y="255"/>
                  </a:lnTo>
                  <a:close/>
                </a:path>
              </a:pathLst>
            </a:custGeom>
            <a:solidFill>
              <a:srgbClr val="F2CC0C"/>
            </a:solidFill>
            <a:ln w="9525">
              <a:noFill/>
              <a:round/>
              <a:headEnd/>
              <a:tailEnd/>
            </a:ln>
          </p:spPr>
          <p:txBody>
            <a:bodyPr/>
            <a:lstStyle/>
            <a:p>
              <a:endParaRPr lang="fr-FR"/>
            </a:p>
          </p:txBody>
        </p:sp>
        <p:sp>
          <p:nvSpPr>
            <p:cNvPr id="480626" name="Freeform 290"/>
            <p:cNvSpPr>
              <a:spLocks/>
            </p:cNvSpPr>
            <p:nvPr/>
          </p:nvSpPr>
          <p:spPr bwMode="auto">
            <a:xfrm>
              <a:off x="2930" y="1438"/>
              <a:ext cx="82" cy="68"/>
            </a:xfrm>
            <a:custGeom>
              <a:avLst/>
              <a:gdLst>
                <a:gd name="T0" fmla="*/ 1 w 408"/>
                <a:gd name="T1" fmla="*/ 0 h 340"/>
                <a:gd name="T2" fmla="*/ 1 w 408"/>
                <a:gd name="T3" fmla="*/ 0 h 340"/>
                <a:gd name="T4" fmla="*/ 2 w 408"/>
                <a:gd name="T5" fmla="*/ 0 h 340"/>
                <a:gd name="T6" fmla="*/ 2 w 408"/>
                <a:gd name="T7" fmla="*/ 0 h 340"/>
                <a:gd name="T8" fmla="*/ 2 w 408"/>
                <a:gd name="T9" fmla="*/ 0 h 340"/>
                <a:gd name="T10" fmla="*/ 2 w 408"/>
                <a:gd name="T11" fmla="*/ 0 h 340"/>
                <a:gd name="T12" fmla="*/ 2 w 408"/>
                <a:gd name="T13" fmla="*/ 0 h 340"/>
                <a:gd name="T14" fmla="*/ 3 w 408"/>
                <a:gd name="T15" fmla="*/ 0 h 340"/>
                <a:gd name="T16" fmla="*/ 3 w 408"/>
                <a:gd name="T17" fmla="*/ 0 h 340"/>
                <a:gd name="T18" fmla="*/ 3 w 408"/>
                <a:gd name="T19" fmla="*/ 1 h 340"/>
                <a:gd name="T20" fmla="*/ 3 w 408"/>
                <a:gd name="T21" fmla="*/ 1 h 340"/>
                <a:gd name="T22" fmla="*/ 3 w 408"/>
                <a:gd name="T23" fmla="*/ 1 h 340"/>
                <a:gd name="T24" fmla="*/ 3 w 408"/>
                <a:gd name="T25" fmla="*/ 2 h 340"/>
                <a:gd name="T26" fmla="*/ 3 w 408"/>
                <a:gd name="T27" fmla="*/ 2 h 340"/>
                <a:gd name="T28" fmla="*/ 3 w 408"/>
                <a:gd name="T29" fmla="*/ 3 h 340"/>
                <a:gd name="T30" fmla="*/ 3 w 408"/>
                <a:gd name="T31" fmla="*/ 3 h 340"/>
                <a:gd name="T32" fmla="*/ 3 w 408"/>
                <a:gd name="T33" fmla="*/ 3 h 340"/>
                <a:gd name="T34" fmla="*/ 3 w 408"/>
                <a:gd name="T35" fmla="*/ 3 h 340"/>
                <a:gd name="T36" fmla="*/ 3 w 408"/>
                <a:gd name="T37" fmla="*/ 3 h 340"/>
                <a:gd name="T38" fmla="*/ 2 w 408"/>
                <a:gd name="T39" fmla="*/ 3 h 340"/>
                <a:gd name="T40" fmla="*/ 2 w 408"/>
                <a:gd name="T41" fmla="*/ 3 h 340"/>
                <a:gd name="T42" fmla="*/ 2 w 408"/>
                <a:gd name="T43" fmla="*/ 3 h 340"/>
                <a:gd name="T44" fmla="*/ 2 w 408"/>
                <a:gd name="T45" fmla="*/ 3 h 340"/>
                <a:gd name="T46" fmla="*/ 1 w 408"/>
                <a:gd name="T47" fmla="*/ 3 h 340"/>
                <a:gd name="T48" fmla="*/ 1 w 408"/>
                <a:gd name="T49" fmla="*/ 3 h 340"/>
                <a:gd name="T50" fmla="*/ 1 w 408"/>
                <a:gd name="T51" fmla="*/ 3 h 340"/>
                <a:gd name="T52" fmla="*/ 1 w 408"/>
                <a:gd name="T53" fmla="*/ 3 h 340"/>
                <a:gd name="T54" fmla="*/ 1 w 408"/>
                <a:gd name="T55" fmla="*/ 3 h 340"/>
                <a:gd name="T56" fmla="*/ 0 w 408"/>
                <a:gd name="T57" fmla="*/ 3 h 340"/>
                <a:gd name="T58" fmla="*/ 0 w 408"/>
                <a:gd name="T59" fmla="*/ 2 h 340"/>
                <a:gd name="T60" fmla="*/ 0 w 408"/>
                <a:gd name="T61" fmla="*/ 2 h 340"/>
                <a:gd name="T62" fmla="*/ 0 w 408"/>
                <a:gd name="T63" fmla="*/ 2 h 340"/>
                <a:gd name="T64" fmla="*/ 0 w 408"/>
                <a:gd name="T65" fmla="*/ 2 h 340"/>
                <a:gd name="T66" fmla="*/ 0 w 408"/>
                <a:gd name="T67" fmla="*/ 1 h 340"/>
                <a:gd name="T68" fmla="*/ 0 w 408"/>
                <a:gd name="T69" fmla="*/ 1 h 340"/>
                <a:gd name="T70" fmla="*/ 0 w 408"/>
                <a:gd name="T71" fmla="*/ 1 h 340"/>
                <a:gd name="T72" fmla="*/ 0 w 408"/>
                <a:gd name="T73" fmla="*/ 1 h 340"/>
                <a:gd name="T74" fmla="*/ 1 w 408"/>
                <a:gd name="T75" fmla="*/ 0 h 340"/>
                <a:gd name="T76" fmla="*/ 1 w 408"/>
                <a:gd name="T77" fmla="*/ 0 h 340"/>
                <a:gd name="T78" fmla="*/ 1 w 408"/>
                <a:gd name="T79" fmla="*/ 0 h 3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8"/>
                <a:gd name="T121" fmla="*/ 0 h 340"/>
                <a:gd name="T122" fmla="*/ 408 w 408"/>
                <a:gd name="T123" fmla="*/ 340 h 34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8" h="340">
                  <a:moveTo>
                    <a:pt x="100" y="5"/>
                  </a:moveTo>
                  <a:lnTo>
                    <a:pt x="121" y="3"/>
                  </a:lnTo>
                  <a:lnTo>
                    <a:pt x="142" y="1"/>
                  </a:lnTo>
                  <a:lnTo>
                    <a:pt x="163" y="0"/>
                  </a:lnTo>
                  <a:lnTo>
                    <a:pt x="183" y="0"/>
                  </a:lnTo>
                  <a:lnTo>
                    <a:pt x="200" y="0"/>
                  </a:lnTo>
                  <a:lnTo>
                    <a:pt x="215" y="0"/>
                  </a:lnTo>
                  <a:lnTo>
                    <a:pt x="227" y="0"/>
                  </a:lnTo>
                  <a:lnTo>
                    <a:pt x="234" y="0"/>
                  </a:lnTo>
                  <a:lnTo>
                    <a:pt x="242" y="0"/>
                  </a:lnTo>
                  <a:lnTo>
                    <a:pt x="255" y="0"/>
                  </a:lnTo>
                  <a:lnTo>
                    <a:pt x="272" y="0"/>
                  </a:lnTo>
                  <a:lnTo>
                    <a:pt x="290" y="1"/>
                  </a:lnTo>
                  <a:lnTo>
                    <a:pt x="307" y="3"/>
                  </a:lnTo>
                  <a:lnTo>
                    <a:pt x="324" y="7"/>
                  </a:lnTo>
                  <a:lnTo>
                    <a:pt x="336" y="12"/>
                  </a:lnTo>
                  <a:lnTo>
                    <a:pt x="345" y="18"/>
                  </a:lnTo>
                  <a:lnTo>
                    <a:pt x="353" y="37"/>
                  </a:lnTo>
                  <a:lnTo>
                    <a:pt x="360" y="60"/>
                  </a:lnTo>
                  <a:lnTo>
                    <a:pt x="366" y="84"/>
                  </a:lnTo>
                  <a:lnTo>
                    <a:pt x="374" y="107"/>
                  </a:lnTo>
                  <a:lnTo>
                    <a:pt x="381" y="123"/>
                  </a:lnTo>
                  <a:lnTo>
                    <a:pt x="387" y="147"/>
                  </a:lnTo>
                  <a:lnTo>
                    <a:pt x="394" y="178"/>
                  </a:lnTo>
                  <a:lnTo>
                    <a:pt x="401" y="209"/>
                  </a:lnTo>
                  <a:lnTo>
                    <a:pt x="405" y="242"/>
                  </a:lnTo>
                  <a:lnTo>
                    <a:pt x="408" y="270"/>
                  </a:lnTo>
                  <a:lnTo>
                    <a:pt x="408" y="293"/>
                  </a:lnTo>
                  <a:lnTo>
                    <a:pt x="404" y="308"/>
                  </a:lnTo>
                  <a:lnTo>
                    <a:pt x="399" y="316"/>
                  </a:lnTo>
                  <a:lnTo>
                    <a:pt x="393" y="323"/>
                  </a:lnTo>
                  <a:lnTo>
                    <a:pt x="387" y="329"/>
                  </a:lnTo>
                  <a:lnTo>
                    <a:pt x="381" y="333"/>
                  </a:lnTo>
                  <a:lnTo>
                    <a:pt x="371" y="336"/>
                  </a:lnTo>
                  <a:lnTo>
                    <a:pt x="361" y="339"/>
                  </a:lnTo>
                  <a:lnTo>
                    <a:pt x="346" y="340"/>
                  </a:lnTo>
                  <a:lnTo>
                    <a:pt x="328" y="340"/>
                  </a:lnTo>
                  <a:lnTo>
                    <a:pt x="317" y="340"/>
                  </a:lnTo>
                  <a:lnTo>
                    <a:pt x="306" y="339"/>
                  </a:lnTo>
                  <a:lnTo>
                    <a:pt x="292" y="338"/>
                  </a:lnTo>
                  <a:lnTo>
                    <a:pt x="278" y="336"/>
                  </a:lnTo>
                  <a:lnTo>
                    <a:pt x="265" y="335"/>
                  </a:lnTo>
                  <a:lnTo>
                    <a:pt x="250" y="334"/>
                  </a:lnTo>
                  <a:lnTo>
                    <a:pt x="236" y="332"/>
                  </a:lnTo>
                  <a:lnTo>
                    <a:pt x="221" y="331"/>
                  </a:lnTo>
                  <a:lnTo>
                    <a:pt x="208" y="329"/>
                  </a:lnTo>
                  <a:lnTo>
                    <a:pt x="194" y="328"/>
                  </a:lnTo>
                  <a:lnTo>
                    <a:pt x="181" y="327"/>
                  </a:lnTo>
                  <a:lnTo>
                    <a:pt x="170" y="325"/>
                  </a:lnTo>
                  <a:lnTo>
                    <a:pt x="159" y="325"/>
                  </a:lnTo>
                  <a:lnTo>
                    <a:pt x="150" y="324"/>
                  </a:lnTo>
                  <a:lnTo>
                    <a:pt x="142" y="324"/>
                  </a:lnTo>
                  <a:lnTo>
                    <a:pt x="137" y="324"/>
                  </a:lnTo>
                  <a:lnTo>
                    <a:pt x="124" y="325"/>
                  </a:lnTo>
                  <a:lnTo>
                    <a:pt x="107" y="324"/>
                  </a:lnTo>
                  <a:lnTo>
                    <a:pt x="87" y="323"/>
                  </a:lnTo>
                  <a:lnTo>
                    <a:pt x="65" y="321"/>
                  </a:lnTo>
                  <a:lnTo>
                    <a:pt x="44" y="319"/>
                  </a:lnTo>
                  <a:lnTo>
                    <a:pt x="26" y="315"/>
                  </a:lnTo>
                  <a:lnTo>
                    <a:pt x="11" y="312"/>
                  </a:lnTo>
                  <a:lnTo>
                    <a:pt x="4" y="308"/>
                  </a:lnTo>
                  <a:lnTo>
                    <a:pt x="0" y="293"/>
                  </a:lnTo>
                  <a:lnTo>
                    <a:pt x="0" y="269"/>
                  </a:lnTo>
                  <a:lnTo>
                    <a:pt x="3" y="243"/>
                  </a:lnTo>
                  <a:lnTo>
                    <a:pt x="4" y="222"/>
                  </a:lnTo>
                  <a:lnTo>
                    <a:pt x="5" y="211"/>
                  </a:lnTo>
                  <a:lnTo>
                    <a:pt x="8" y="196"/>
                  </a:lnTo>
                  <a:lnTo>
                    <a:pt x="12" y="176"/>
                  </a:lnTo>
                  <a:lnTo>
                    <a:pt x="18" y="155"/>
                  </a:lnTo>
                  <a:lnTo>
                    <a:pt x="24" y="135"/>
                  </a:lnTo>
                  <a:lnTo>
                    <a:pt x="31" y="115"/>
                  </a:lnTo>
                  <a:lnTo>
                    <a:pt x="38" y="99"/>
                  </a:lnTo>
                  <a:lnTo>
                    <a:pt x="44" y="88"/>
                  </a:lnTo>
                  <a:lnTo>
                    <a:pt x="50" y="79"/>
                  </a:lnTo>
                  <a:lnTo>
                    <a:pt x="57" y="66"/>
                  </a:lnTo>
                  <a:lnTo>
                    <a:pt x="63" y="53"/>
                  </a:lnTo>
                  <a:lnTo>
                    <a:pt x="70" y="39"/>
                  </a:lnTo>
                  <a:lnTo>
                    <a:pt x="77" y="26"/>
                  </a:lnTo>
                  <a:lnTo>
                    <a:pt x="84" y="16"/>
                  </a:lnTo>
                  <a:lnTo>
                    <a:pt x="93" y="9"/>
                  </a:lnTo>
                  <a:lnTo>
                    <a:pt x="100" y="5"/>
                  </a:lnTo>
                  <a:close/>
                </a:path>
              </a:pathLst>
            </a:custGeom>
            <a:solidFill>
              <a:srgbClr val="7F99B2"/>
            </a:solidFill>
            <a:ln w="9525">
              <a:noFill/>
              <a:round/>
              <a:headEnd/>
              <a:tailEnd/>
            </a:ln>
          </p:spPr>
          <p:txBody>
            <a:bodyPr/>
            <a:lstStyle/>
            <a:p>
              <a:endParaRPr lang="fr-FR"/>
            </a:p>
          </p:txBody>
        </p:sp>
        <p:sp>
          <p:nvSpPr>
            <p:cNvPr id="480627" name="Freeform 291"/>
            <p:cNvSpPr>
              <a:spLocks/>
            </p:cNvSpPr>
            <p:nvPr/>
          </p:nvSpPr>
          <p:spPr bwMode="auto">
            <a:xfrm>
              <a:off x="2992" y="1324"/>
              <a:ext cx="40" cy="46"/>
            </a:xfrm>
            <a:custGeom>
              <a:avLst/>
              <a:gdLst>
                <a:gd name="T0" fmla="*/ 1 w 202"/>
                <a:gd name="T1" fmla="*/ 1 h 231"/>
                <a:gd name="T2" fmla="*/ 1 w 202"/>
                <a:gd name="T3" fmla="*/ 1 h 231"/>
                <a:gd name="T4" fmla="*/ 1 w 202"/>
                <a:gd name="T5" fmla="*/ 2 h 231"/>
                <a:gd name="T6" fmla="*/ 1 w 202"/>
                <a:gd name="T7" fmla="*/ 2 h 231"/>
                <a:gd name="T8" fmla="*/ 1 w 202"/>
                <a:gd name="T9" fmla="*/ 2 h 231"/>
                <a:gd name="T10" fmla="*/ 1 w 202"/>
                <a:gd name="T11" fmla="*/ 2 h 231"/>
                <a:gd name="T12" fmla="*/ 0 w 202"/>
                <a:gd name="T13" fmla="*/ 2 h 231"/>
                <a:gd name="T14" fmla="*/ 0 w 202"/>
                <a:gd name="T15" fmla="*/ 2 h 231"/>
                <a:gd name="T16" fmla="*/ 0 w 202"/>
                <a:gd name="T17" fmla="*/ 2 h 231"/>
                <a:gd name="T18" fmla="*/ 0 w 202"/>
                <a:gd name="T19" fmla="*/ 2 h 231"/>
                <a:gd name="T20" fmla="*/ 0 w 202"/>
                <a:gd name="T21" fmla="*/ 1 h 231"/>
                <a:gd name="T22" fmla="*/ 0 w 202"/>
                <a:gd name="T23" fmla="*/ 1 h 231"/>
                <a:gd name="T24" fmla="*/ 0 w 202"/>
                <a:gd name="T25" fmla="*/ 1 h 231"/>
                <a:gd name="T26" fmla="*/ 0 w 202"/>
                <a:gd name="T27" fmla="*/ 1 h 231"/>
                <a:gd name="T28" fmla="*/ 0 w 202"/>
                <a:gd name="T29" fmla="*/ 0 h 231"/>
                <a:gd name="T30" fmla="*/ 0 w 202"/>
                <a:gd name="T31" fmla="*/ 0 h 231"/>
                <a:gd name="T32" fmla="*/ 0 w 202"/>
                <a:gd name="T33" fmla="*/ 0 h 231"/>
                <a:gd name="T34" fmla="*/ 1 w 202"/>
                <a:gd name="T35" fmla="*/ 0 h 231"/>
                <a:gd name="T36" fmla="*/ 1 w 202"/>
                <a:gd name="T37" fmla="*/ 0 h 231"/>
                <a:gd name="T38" fmla="*/ 1 w 202"/>
                <a:gd name="T39" fmla="*/ 0 h 231"/>
                <a:gd name="T40" fmla="*/ 1 w 202"/>
                <a:gd name="T41" fmla="*/ 0 h 231"/>
                <a:gd name="T42" fmla="*/ 1 w 202"/>
                <a:gd name="T43" fmla="*/ 0 h 231"/>
                <a:gd name="T44" fmla="*/ 1 w 202"/>
                <a:gd name="T45" fmla="*/ 0 h 231"/>
                <a:gd name="T46" fmla="*/ 1 w 202"/>
                <a:gd name="T47" fmla="*/ 0 h 231"/>
                <a:gd name="T48" fmla="*/ 1 w 202"/>
                <a:gd name="T49" fmla="*/ 0 h 231"/>
                <a:gd name="T50" fmla="*/ 1 w 202"/>
                <a:gd name="T51" fmla="*/ 0 h 231"/>
                <a:gd name="T52" fmla="*/ 1 w 202"/>
                <a:gd name="T53" fmla="*/ 0 h 231"/>
                <a:gd name="T54" fmla="*/ 1 w 202"/>
                <a:gd name="T55" fmla="*/ 0 h 231"/>
                <a:gd name="T56" fmla="*/ 1 w 202"/>
                <a:gd name="T57" fmla="*/ 0 h 231"/>
                <a:gd name="T58" fmla="*/ 1 w 202"/>
                <a:gd name="T59" fmla="*/ 0 h 231"/>
                <a:gd name="T60" fmla="*/ 2 w 202"/>
                <a:gd name="T61" fmla="*/ 1 h 231"/>
                <a:gd name="T62" fmla="*/ 2 w 202"/>
                <a:gd name="T63" fmla="*/ 1 h 231"/>
                <a:gd name="T64" fmla="*/ 1 w 202"/>
                <a:gd name="T65" fmla="*/ 1 h 2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2"/>
                <a:gd name="T100" fmla="*/ 0 h 231"/>
                <a:gd name="T101" fmla="*/ 202 w 202"/>
                <a:gd name="T102" fmla="*/ 231 h 2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2" h="231">
                  <a:moveTo>
                    <a:pt x="187" y="137"/>
                  </a:moveTo>
                  <a:lnTo>
                    <a:pt x="179" y="151"/>
                  </a:lnTo>
                  <a:lnTo>
                    <a:pt x="169" y="165"/>
                  </a:lnTo>
                  <a:lnTo>
                    <a:pt x="157" y="178"/>
                  </a:lnTo>
                  <a:lnTo>
                    <a:pt x="144" y="191"/>
                  </a:lnTo>
                  <a:lnTo>
                    <a:pt x="131" y="202"/>
                  </a:lnTo>
                  <a:lnTo>
                    <a:pt x="117" y="212"/>
                  </a:lnTo>
                  <a:lnTo>
                    <a:pt x="103" y="219"/>
                  </a:lnTo>
                  <a:lnTo>
                    <a:pt x="92" y="223"/>
                  </a:lnTo>
                  <a:lnTo>
                    <a:pt x="82" y="227"/>
                  </a:lnTo>
                  <a:lnTo>
                    <a:pt x="74" y="229"/>
                  </a:lnTo>
                  <a:lnTo>
                    <a:pt x="68" y="231"/>
                  </a:lnTo>
                  <a:lnTo>
                    <a:pt x="62" y="231"/>
                  </a:lnTo>
                  <a:lnTo>
                    <a:pt x="57" y="230"/>
                  </a:lnTo>
                  <a:lnTo>
                    <a:pt x="52" y="227"/>
                  </a:lnTo>
                  <a:lnTo>
                    <a:pt x="44" y="222"/>
                  </a:lnTo>
                  <a:lnTo>
                    <a:pt x="36" y="215"/>
                  </a:lnTo>
                  <a:lnTo>
                    <a:pt x="26" y="208"/>
                  </a:lnTo>
                  <a:lnTo>
                    <a:pt x="18" y="202"/>
                  </a:lnTo>
                  <a:lnTo>
                    <a:pt x="10" y="197"/>
                  </a:lnTo>
                  <a:lnTo>
                    <a:pt x="5" y="191"/>
                  </a:lnTo>
                  <a:lnTo>
                    <a:pt x="2" y="185"/>
                  </a:lnTo>
                  <a:lnTo>
                    <a:pt x="0" y="176"/>
                  </a:lnTo>
                  <a:lnTo>
                    <a:pt x="0" y="166"/>
                  </a:lnTo>
                  <a:lnTo>
                    <a:pt x="3" y="151"/>
                  </a:lnTo>
                  <a:lnTo>
                    <a:pt x="7" y="134"/>
                  </a:lnTo>
                  <a:lnTo>
                    <a:pt x="14" y="115"/>
                  </a:lnTo>
                  <a:lnTo>
                    <a:pt x="20" y="96"/>
                  </a:lnTo>
                  <a:lnTo>
                    <a:pt x="26" y="77"/>
                  </a:lnTo>
                  <a:lnTo>
                    <a:pt x="34" y="61"/>
                  </a:lnTo>
                  <a:lnTo>
                    <a:pt x="41" y="47"/>
                  </a:lnTo>
                  <a:lnTo>
                    <a:pt x="48" y="36"/>
                  </a:lnTo>
                  <a:lnTo>
                    <a:pt x="55" y="30"/>
                  </a:lnTo>
                  <a:lnTo>
                    <a:pt x="60" y="28"/>
                  </a:lnTo>
                  <a:lnTo>
                    <a:pt x="65" y="26"/>
                  </a:lnTo>
                  <a:lnTo>
                    <a:pt x="71" y="24"/>
                  </a:lnTo>
                  <a:lnTo>
                    <a:pt x="76" y="24"/>
                  </a:lnTo>
                  <a:lnTo>
                    <a:pt x="81" y="24"/>
                  </a:lnTo>
                  <a:lnTo>
                    <a:pt x="86" y="25"/>
                  </a:lnTo>
                  <a:lnTo>
                    <a:pt x="92" y="27"/>
                  </a:lnTo>
                  <a:lnTo>
                    <a:pt x="97" y="30"/>
                  </a:lnTo>
                  <a:lnTo>
                    <a:pt x="106" y="37"/>
                  </a:lnTo>
                  <a:lnTo>
                    <a:pt x="112" y="43"/>
                  </a:lnTo>
                  <a:lnTo>
                    <a:pt x="114" y="46"/>
                  </a:lnTo>
                  <a:lnTo>
                    <a:pt x="114" y="47"/>
                  </a:lnTo>
                  <a:lnTo>
                    <a:pt x="115" y="46"/>
                  </a:lnTo>
                  <a:lnTo>
                    <a:pt x="120" y="43"/>
                  </a:lnTo>
                  <a:lnTo>
                    <a:pt x="129" y="36"/>
                  </a:lnTo>
                  <a:lnTo>
                    <a:pt x="140" y="28"/>
                  </a:lnTo>
                  <a:lnTo>
                    <a:pt x="150" y="19"/>
                  </a:lnTo>
                  <a:lnTo>
                    <a:pt x="152" y="11"/>
                  </a:lnTo>
                  <a:lnTo>
                    <a:pt x="150" y="6"/>
                  </a:lnTo>
                  <a:lnTo>
                    <a:pt x="149" y="4"/>
                  </a:lnTo>
                  <a:lnTo>
                    <a:pt x="149" y="3"/>
                  </a:lnTo>
                  <a:lnTo>
                    <a:pt x="151" y="2"/>
                  </a:lnTo>
                  <a:lnTo>
                    <a:pt x="153" y="0"/>
                  </a:lnTo>
                  <a:lnTo>
                    <a:pt x="157" y="0"/>
                  </a:lnTo>
                  <a:lnTo>
                    <a:pt x="161" y="1"/>
                  </a:lnTo>
                  <a:lnTo>
                    <a:pt x="167" y="6"/>
                  </a:lnTo>
                  <a:lnTo>
                    <a:pt x="173" y="15"/>
                  </a:lnTo>
                  <a:lnTo>
                    <a:pt x="180" y="30"/>
                  </a:lnTo>
                  <a:lnTo>
                    <a:pt x="193" y="63"/>
                  </a:lnTo>
                  <a:lnTo>
                    <a:pt x="199" y="87"/>
                  </a:lnTo>
                  <a:lnTo>
                    <a:pt x="202" y="103"/>
                  </a:lnTo>
                  <a:lnTo>
                    <a:pt x="202" y="108"/>
                  </a:lnTo>
                  <a:lnTo>
                    <a:pt x="187" y="137"/>
                  </a:lnTo>
                  <a:close/>
                </a:path>
              </a:pathLst>
            </a:custGeom>
            <a:solidFill>
              <a:srgbClr val="7F99B2"/>
            </a:solidFill>
            <a:ln w="9525">
              <a:noFill/>
              <a:round/>
              <a:headEnd/>
              <a:tailEnd/>
            </a:ln>
          </p:spPr>
          <p:txBody>
            <a:bodyPr/>
            <a:lstStyle/>
            <a:p>
              <a:endParaRPr lang="fr-FR"/>
            </a:p>
          </p:txBody>
        </p:sp>
        <p:sp>
          <p:nvSpPr>
            <p:cNvPr id="480628" name="Freeform 292"/>
            <p:cNvSpPr>
              <a:spLocks/>
            </p:cNvSpPr>
            <p:nvPr/>
          </p:nvSpPr>
          <p:spPr bwMode="auto">
            <a:xfrm>
              <a:off x="3027" y="1272"/>
              <a:ext cx="32" cy="55"/>
            </a:xfrm>
            <a:custGeom>
              <a:avLst/>
              <a:gdLst>
                <a:gd name="T0" fmla="*/ 0 w 162"/>
                <a:gd name="T1" fmla="*/ 2 h 271"/>
                <a:gd name="T2" fmla="*/ 0 w 162"/>
                <a:gd name="T3" fmla="*/ 2 h 271"/>
                <a:gd name="T4" fmla="*/ 1 w 162"/>
                <a:gd name="T5" fmla="*/ 2 h 271"/>
                <a:gd name="T6" fmla="*/ 1 w 162"/>
                <a:gd name="T7" fmla="*/ 2 h 271"/>
                <a:gd name="T8" fmla="*/ 1 w 162"/>
                <a:gd name="T9" fmla="*/ 2 h 271"/>
                <a:gd name="T10" fmla="*/ 1 w 162"/>
                <a:gd name="T11" fmla="*/ 2 h 271"/>
                <a:gd name="T12" fmla="*/ 1 w 162"/>
                <a:gd name="T13" fmla="*/ 2 h 271"/>
                <a:gd name="T14" fmla="*/ 1 w 162"/>
                <a:gd name="T15" fmla="*/ 2 h 271"/>
                <a:gd name="T16" fmla="*/ 1 w 162"/>
                <a:gd name="T17" fmla="*/ 1 h 271"/>
                <a:gd name="T18" fmla="*/ 1 w 162"/>
                <a:gd name="T19" fmla="*/ 1 h 271"/>
                <a:gd name="T20" fmla="*/ 1 w 162"/>
                <a:gd name="T21" fmla="*/ 0 h 271"/>
                <a:gd name="T22" fmla="*/ 1 w 162"/>
                <a:gd name="T23" fmla="*/ 0 h 271"/>
                <a:gd name="T24" fmla="*/ 1 w 162"/>
                <a:gd name="T25" fmla="*/ 0 h 271"/>
                <a:gd name="T26" fmla="*/ 1 w 162"/>
                <a:gd name="T27" fmla="*/ 0 h 271"/>
                <a:gd name="T28" fmla="*/ 1 w 162"/>
                <a:gd name="T29" fmla="*/ 0 h 271"/>
                <a:gd name="T30" fmla="*/ 1 w 162"/>
                <a:gd name="T31" fmla="*/ 0 h 271"/>
                <a:gd name="T32" fmla="*/ 1 w 162"/>
                <a:gd name="T33" fmla="*/ 0 h 271"/>
                <a:gd name="T34" fmla="*/ 0 w 162"/>
                <a:gd name="T35" fmla="*/ 0 h 271"/>
                <a:gd name="T36" fmla="*/ 0 w 162"/>
                <a:gd name="T37" fmla="*/ 0 h 271"/>
                <a:gd name="T38" fmla="*/ 0 w 162"/>
                <a:gd name="T39" fmla="*/ 0 h 271"/>
                <a:gd name="T40" fmla="*/ 0 w 162"/>
                <a:gd name="T41" fmla="*/ 0 h 271"/>
                <a:gd name="T42" fmla="*/ 0 w 162"/>
                <a:gd name="T43" fmla="*/ 0 h 271"/>
                <a:gd name="T44" fmla="*/ 0 w 162"/>
                <a:gd name="T45" fmla="*/ 1 h 271"/>
                <a:gd name="T46" fmla="*/ 0 w 162"/>
                <a:gd name="T47" fmla="*/ 1 h 271"/>
                <a:gd name="T48" fmla="*/ 0 w 162"/>
                <a:gd name="T49" fmla="*/ 1 h 271"/>
                <a:gd name="T50" fmla="*/ 0 w 162"/>
                <a:gd name="T51" fmla="*/ 1 h 271"/>
                <a:gd name="T52" fmla="*/ 0 w 162"/>
                <a:gd name="T53" fmla="*/ 1 h 271"/>
                <a:gd name="T54" fmla="*/ 0 w 162"/>
                <a:gd name="T55" fmla="*/ 1 h 271"/>
                <a:gd name="T56" fmla="*/ 0 w 162"/>
                <a:gd name="T57" fmla="*/ 1 h 271"/>
                <a:gd name="T58" fmla="*/ 0 w 162"/>
                <a:gd name="T59" fmla="*/ 2 h 271"/>
                <a:gd name="T60" fmla="*/ 0 w 162"/>
                <a:gd name="T61" fmla="*/ 2 h 271"/>
                <a:gd name="T62" fmla="*/ 0 w 162"/>
                <a:gd name="T63" fmla="*/ 2 h 2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2"/>
                <a:gd name="T97" fmla="*/ 0 h 271"/>
                <a:gd name="T98" fmla="*/ 162 w 162"/>
                <a:gd name="T99" fmla="*/ 271 h 2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2" h="271">
                  <a:moveTo>
                    <a:pt x="7" y="241"/>
                  </a:moveTo>
                  <a:lnTo>
                    <a:pt x="22" y="242"/>
                  </a:lnTo>
                  <a:lnTo>
                    <a:pt x="36" y="246"/>
                  </a:lnTo>
                  <a:lnTo>
                    <a:pt x="50" y="251"/>
                  </a:lnTo>
                  <a:lnTo>
                    <a:pt x="62" y="258"/>
                  </a:lnTo>
                  <a:lnTo>
                    <a:pt x="74" y="264"/>
                  </a:lnTo>
                  <a:lnTo>
                    <a:pt x="83" y="268"/>
                  </a:lnTo>
                  <a:lnTo>
                    <a:pt x="91" y="271"/>
                  </a:lnTo>
                  <a:lnTo>
                    <a:pt x="96" y="270"/>
                  </a:lnTo>
                  <a:lnTo>
                    <a:pt x="102" y="266"/>
                  </a:lnTo>
                  <a:lnTo>
                    <a:pt x="109" y="262"/>
                  </a:lnTo>
                  <a:lnTo>
                    <a:pt x="115" y="257"/>
                  </a:lnTo>
                  <a:lnTo>
                    <a:pt x="120" y="250"/>
                  </a:lnTo>
                  <a:lnTo>
                    <a:pt x="126" y="242"/>
                  </a:lnTo>
                  <a:lnTo>
                    <a:pt x="132" y="230"/>
                  </a:lnTo>
                  <a:lnTo>
                    <a:pt x="138" y="215"/>
                  </a:lnTo>
                  <a:lnTo>
                    <a:pt x="145" y="195"/>
                  </a:lnTo>
                  <a:lnTo>
                    <a:pt x="155" y="149"/>
                  </a:lnTo>
                  <a:lnTo>
                    <a:pt x="160" y="107"/>
                  </a:lnTo>
                  <a:lnTo>
                    <a:pt x="162" y="75"/>
                  </a:lnTo>
                  <a:lnTo>
                    <a:pt x="160" y="58"/>
                  </a:lnTo>
                  <a:lnTo>
                    <a:pt x="159" y="53"/>
                  </a:lnTo>
                  <a:lnTo>
                    <a:pt x="156" y="47"/>
                  </a:lnTo>
                  <a:lnTo>
                    <a:pt x="153" y="40"/>
                  </a:lnTo>
                  <a:lnTo>
                    <a:pt x="148" y="34"/>
                  </a:lnTo>
                  <a:lnTo>
                    <a:pt x="143" y="26"/>
                  </a:lnTo>
                  <a:lnTo>
                    <a:pt x="136" y="20"/>
                  </a:lnTo>
                  <a:lnTo>
                    <a:pt x="129" y="16"/>
                  </a:lnTo>
                  <a:lnTo>
                    <a:pt x="120" y="13"/>
                  </a:lnTo>
                  <a:lnTo>
                    <a:pt x="112" y="11"/>
                  </a:lnTo>
                  <a:lnTo>
                    <a:pt x="103" y="8"/>
                  </a:lnTo>
                  <a:lnTo>
                    <a:pt x="95" y="5"/>
                  </a:lnTo>
                  <a:lnTo>
                    <a:pt x="87" y="2"/>
                  </a:lnTo>
                  <a:lnTo>
                    <a:pt x="78" y="1"/>
                  </a:lnTo>
                  <a:lnTo>
                    <a:pt x="71" y="0"/>
                  </a:lnTo>
                  <a:lnTo>
                    <a:pt x="63" y="1"/>
                  </a:lnTo>
                  <a:lnTo>
                    <a:pt x="58" y="4"/>
                  </a:lnTo>
                  <a:lnTo>
                    <a:pt x="53" y="10"/>
                  </a:lnTo>
                  <a:lnTo>
                    <a:pt x="45" y="17"/>
                  </a:lnTo>
                  <a:lnTo>
                    <a:pt x="38" y="25"/>
                  </a:lnTo>
                  <a:lnTo>
                    <a:pt x="31" y="34"/>
                  </a:lnTo>
                  <a:lnTo>
                    <a:pt x="23" y="43"/>
                  </a:lnTo>
                  <a:lnTo>
                    <a:pt x="18" y="53"/>
                  </a:lnTo>
                  <a:lnTo>
                    <a:pt x="14" y="60"/>
                  </a:lnTo>
                  <a:lnTo>
                    <a:pt x="13" y="66"/>
                  </a:lnTo>
                  <a:lnTo>
                    <a:pt x="10" y="79"/>
                  </a:lnTo>
                  <a:lnTo>
                    <a:pt x="4" y="95"/>
                  </a:lnTo>
                  <a:lnTo>
                    <a:pt x="0" y="113"/>
                  </a:lnTo>
                  <a:lnTo>
                    <a:pt x="4" y="130"/>
                  </a:lnTo>
                  <a:lnTo>
                    <a:pt x="9" y="139"/>
                  </a:lnTo>
                  <a:lnTo>
                    <a:pt x="13" y="146"/>
                  </a:lnTo>
                  <a:lnTo>
                    <a:pt x="17" y="153"/>
                  </a:lnTo>
                  <a:lnTo>
                    <a:pt x="20" y="158"/>
                  </a:lnTo>
                  <a:lnTo>
                    <a:pt x="23" y="163"/>
                  </a:lnTo>
                  <a:lnTo>
                    <a:pt x="28" y="166"/>
                  </a:lnTo>
                  <a:lnTo>
                    <a:pt x="32" y="170"/>
                  </a:lnTo>
                  <a:lnTo>
                    <a:pt x="37" y="174"/>
                  </a:lnTo>
                  <a:lnTo>
                    <a:pt x="43" y="179"/>
                  </a:lnTo>
                  <a:lnTo>
                    <a:pt x="43" y="183"/>
                  </a:lnTo>
                  <a:lnTo>
                    <a:pt x="39" y="186"/>
                  </a:lnTo>
                  <a:lnTo>
                    <a:pt x="37" y="187"/>
                  </a:lnTo>
                  <a:lnTo>
                    <a:pt x="37" y="203"/>
                  </a:lnTo>
                  <a:lnTo>
                    <a:pt x="26" y="224"/>
                  </a:lnTo>
                  <a:lnTo>
                    <a:pt x="7" y="241"/>
                  </a:lnTo>
                  <a:close/>
                </a:path>
              </a:pathLst>
            </a:custGeom>
            <a:solidFill>
              <a:srgbClr val="7F99B2"/>
            </a:solidFill>
            <a:ln w="9525">
              <a:noFill/>
              <a:round/>
              <a:headEnd/>
              <a:tailEnd/>
            </a:ln>
          </p:spPr>
          <p:txBody>
            <a:bodyPr/>
            <a:lstStyle/>
            <a:p>
              <a:endParaRPr lang="fr-FR"/>
            </a:p>
          </p:txBody>
        </p:sp>
        <p:sp>
          <p:nvSpPr>
            <p:cNvPr id="480629" name="Freeform 293"/>
            <p:cNvSpPr>
              <a:spLocks/>
            </p:cNvSpPr>
            <p:nvPr/>
          </p:nvSpPr>
          <p:spPr bwMode="auto">
            <a:xfrm>
              <a:off x="3011" y="1219"/>
              <a:ext cx="35" cy="43"/>
            </a:xfrm>
            <a:custGeom>
              <a:avLst/>
              <a:gdLst>
                <a:gd name="T0" fmla="*/ 1 w 173"/>
                <a:gd name="T1" fmla="*/ 1 h 215"/>
                <a:gd name="T2" fmla="*/ 1 w 173"/>
                <a:gd name="T3" fmla="*/ 1 h 215"/>
                <a:gd name="T4" fmla="*/ 1 w 173"/>
                <a:gd name="T5" fmla="*/ 1 h 215"/>
                <a:gd name="T6" fmla="*/ 1 w 173"/>
                <a:gd name="T7" fmla="*/ 1 h 215"/>
                <a:gd name="T8" fmla="*/ 1 w 173"/>
                <a:gd name="T9" fmla="*/ 1 h 215"/>
                <a:gd name="T10" fmla="*/ 1 w 173"/>
                <a:gd name="T11" fmla="*/ 1 h 215"/>
                <a:gd name="T12" fmla="*/ 1 w 173"/>
                <a:gd name="T13" fmla="*/ 1 h 215"/>
                <a:gd name="T14" fmla="*/ 1 w 173"/>
                <a:gd name="T15" fmla="*/ 1 h 215"/>
                <a:gd name="T16" fmla="*/ 1 w 173"/>
                <a:gd name="T17" fmla="*/ 2 h 215"/>
                <a:gd name="T18" fmla="*/ 1 w 173"/>
                <a:gd name="T19" fmla="*/ 2 h 215"/>
                <a:gd name="T20" fmla="*/ 1 w 173"/>
                <a:gd name="T21" fmla="*/ 2 h 215"/>
                <a:gd name="T22" fmla="*/ 1 w 173"/>
                <a:gd name="T23" fmla="*/ 2 h 215"/>
                <a:gd name="T24" fmla="*/ 1 w 173"/>
                <a:gd name="T25" fmla="*/ 2 h 215"/>
                <a:gd name="T26" fmla="*/ 1 w 173"/>
                <a:gd name="T27" fmla="*/ 2 h 215"/>
                <a:gd name="T28" fmla="*/ 1 w 173"/>
                <a:gd name="T29" fmla="*/ 2 h 215"/>
                <a:gd name="T30" fmla="*/ 1 w 173"/>
                <a:gd name="T31" fmla="*/ 2 h 215"/>
                <a:gd name="T32" fmla="*/ 1 w 173"/>
                <a:gd name="T33" fmla="*/ 1 h 215"/>
                <a:gd name="T34" fmla="*/ 1 w 173"/>
                <a:gd name="T35" fmla="*/ 1 h 215"/>
                <a:gd name="T36" fmla="*/ 1 w 173"/>
                <a:gd name="T37" fmla="*/ 1 h 215"/>
                <a:gd name="T38" fmla="*/ 1 w 173"/>
                <a:gd name="T39" fmla="*/ 1 h 215"/>
                <a:gd name="T40" fmla="*/ 1 w 173"/>
                <a:gd name="T41" fmla="*/ 1 h 215"/>
                <a:gd name="T42" fmla="*/ 1 w 173"/>
                <a:gd name="T43" fmla="*/ 1 h 215"/>
                <a:gd name="T44" fmla="*/ 1 w 173"/>
                <a:gd name="T45" fmla="*/ 0 h 215"/>
                <a:gd name="T46" fmla="*/ 0 w 173"/>
                <a:gd name="T47" fmla="*/ 0 h 215"/>
                <a:gd name="T48" fmla="*/ 0 w 173"/>
                <a:gd name="T49" fmla="*/ 0 h 215"/>
                <a:gd name="T50" fmla="*/ 0 w 173"/>
                <a:gd name="T51" fmla="*/ 0 h 215"/>
                <a:gd name="T52" fmla="*/ 0 w 173"/>
                <a:gd name="T53" fmla="*/ 0 h 215"/>
                <a:gd name="T54" fmla="*/ 0 w 173"/>
                <a:gd name="T55" fmla="*/ 0 h 215"/>
                <a:gd name="T56" fmla="*/ 0 w 173"/>
                <a:gd name="T57" fmla="*/ 0 h 215"/>
                <a:gd name="T58" fmla="*/ 0 w 173"/>
                <a:gd name="T59" fmla="*/ 0 h 215"/>
                <a:gd name="T60" fmla="*/ 0 w 173"/>
                <a:gd name="T61" fmla="*/ 0 h 215"/>
                <a:gd name="T62" fmla="*/ 0 w 173"/>
                <a:gd name="T63" fmla="*/ 0 h 215"/>
                <a:gd name="T64" fmla="*/ 0 w 173"/>
                <a:gd name="T65" fmla="*/ 0 h 215"/>
                <a:gd name="T66" fmla="*/ 0 w 173"/>
                <a:gd name="T67" fmla="*/ 0 h 215"/>
                <a:gd name="T68" fmla="*/ 0 w 173"/>
                <a:gd name="T69" fmla="*/ 0 h 215"/>
                <a:gd name="T70" fmla="*/ 1 w 173"/>
                <a:gd name="T71" fmla="*/ 0 h 215"/>
                <a:gd name="T72" fmla="*/ 1 w 173"/>
                <a:gd name="T73" fmla="*/ 0 h 215"/>
                <a:gd name="T74" fmla="*/ 1 w 173"/>
                <a:gd name="T75" fmla="*/ 0 h 215"/>
                <a:gd name="T76" fmla="*/ 1 w 173"/>
                <a:gd name="T77" fmla="*/ 0 h 215"/>
                <a:gd name="T78" fmla="*/ 1 w 173"/>
                <a:gd name="T79" fmla="*/ 1 h 215"/>
                <a:gd name="T80" fmla="*/ 1 w 173"/>
                <a:gd name="T81" fmla="*/ 1 h 21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3"/>
                <a:gd name="T124" fmla="*/ 0 h 215"/>
                <a:gd name="T125" fmla="*/ 173 w 173"/>
                <a:gd name="T126" fmla="*/ 215 h 21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3" h="215">
                  <a:moveTo>
                    <a:pt x="148" y="87"/>
                  </a:moveTo>
                  <a:lnTo>
                    <a:pt x="154" y="99"/>
                  </a:lnTo>
                  <a:lnTo>
                    <a:pt x="160" y="113"/>
                  </a:lnTo>
                  <a:lnTo>
                    <a:pt x="165" y="128"/>
                  </a:lnTo>
                  <a:lnTo>
                    <a:pt x="169" y="142"/>
                  </a:lnTo>
                  <a:lnTo>
                    <a:pt x="172" y="157"/>
                  </a:lnTo>
                  <a:lnTo>
                    <a:pt x="173" y="172"/>
                  </a:lnTo>
                  <a:lnTo>
                    <a:pt x="172" y="187"/>
                  </a:lnTo>
                  <a:lnTo>
                    <a:pt x="168" y="202"/>
                  </a:lnTo>
                  <a:lnTo>
                    <a:pt x="161" y="207"/>
                  </a:lnTo>
                  <a:lnTo>
                    <a:pt x="154" y="212"/>
                  </a:lnTo>
                  <a:lnTo>
                    <a:pt x="147" y="215"/>
                  </a:lnTo>
                  <a:lnTo>
                    <a:pt x="139" y="215"/>
                  </a:lnTo>
                  <a:lnTo>
                    <a:pt x="137" y="207"/>
                  </a:lnTo>
                  <a:lnTo>
                    <a:pt x="138" y="200"/>
                  </a:lnTo>
                  <a:lnTo>
                    <a:pt x="140" y="192"/>
                  </a:lnTo>
                  <a:lnTo>
                    <a:pt x="141" y="184"/>
                  </a:lnTo>
                  <a:lnTo>
                    <a:pt x="136" y="159"/>
                  </a:lnTo>
                  <a:lnTo>
                    <a:pt x="129" y="134"/>
                  </a:lnTo>
                  <a:lnTo>
                    <a:pt x="117" y="110"/>
                  </a:lnTo>
                  <a:lnTo>
                    <a:pt x="103" y="87"/>
                  </a:lnTo>
                  <a:lnTo>
                    <a:pt x="87" y="66"/>
                  </a:lnTo>
                  <a:lnTo>
                    <a:pt x="68" y="47"/>
                  </a:lnTo>
                  <a:lnTo>
                    <a:pt x="46" y="31"/>
                  </a:lnTo>
                  <a:lnTo>
                    <a:pt x="23" y="17"/>
                  </a:lnTo>
                  <a:lnTo>
                    <a:pt x="16" y="14"/>
                  </a:lnTo>
                  <a:lnTo>
                    <a:pt x="7" y="13"/>
                  </a:lnTo>
                  <a:lnTo>
                    <a:pt x="0" y="11"/>
                  </a:lnTo>
                  <a:lnTo>
                    <a:pt x="0" y="2"/>
                  </a:lnTo>
                  <a:lnTo>
                    <a:pt x="1" y="1"/>
                  </a:lnTo>
                  <a:lnTo>
                    <a:pt x="3" y="1"/>
                  </a:lnTo>
                  <a:lnTo>
                    <a:pt x="6" y="1"/>
                  </a:lnTo>
                  <a:lnTo>
                    <a:pt x="8" y="0"/>
                  </a:lnTo>
                  <a:lnTo>
                    <a:pt x="30" y="2"/>
                  </a:lnTo>
                  <a:lnTo>
                    <a:pt x="50" y="8"/>
                  </a:lnTo>
                  <a:lnTo>
                    <a:pt x="69" y="16"/>
                  </a:lnTo>
                  <a:lnTo>
                    <a:pt x="87" y="27"/>
                  </a:lnTo>
                  <a:lnTo>
                    <a:pt x="103" y="39"/>
                  </a:lnTo>
                  <a:lnTo>
                    <a:pt x="119" y="54"/>
                  </a:lnTo>
                  <a:lnTo>
                    <a:pt x="134" y="70"/>
                  </a:lnTo>
                  <a:lnTo>
                    <a:pt x="148" y="87"/>
                  </a:lnTo>
                  <a:close/>
                </a:path>
              </a:pathLst>
            </a:custGeom>
            <a:solidFill>
              <a:srgbClr val="000000"/>
            </a:solidFill>
            <a:ln w="9525">
              <a:noFill/>
              <a:round/>
              <a:headEnd/>
              <a:tailEnd/>
            </a:ln>
          </p:spPr>
          <p:txBody>
            <a:bodyPr/>
            <a:lstStyle/>
            <a:p>
              <a:endParaRPr lang="fr-FR"/>
            </a:p>
          </p:txBody>
        </p:sp>
        <p:sp>
          <p:nvSpPr>
            <p:cNvPr id="480630" name="Freeform 294"/>
            <p:cNvSpPr>
              <a:spLocks/>
            </p:cNvSpPr>
            <p:nvPr/>
          </p:nvSpPr>
          <p:spPr bwMode="auto">
            <a:xfrm>
              <a:off x="2933" y="1223"/>
              <a:ext cx="56" cy="41"/>
            </a:xfrm>
            <a:custGeom>
              <a:avLst/>
              <a:gdLst>
                <a:gd name="T0" fmla="*/ 2 w 279"/>
                <a:gd name="T1" fmla="*/ 0 h 207"/>
                <a:gd name="T2" fmla="*/ 2 w 279"/>
                <a:gd name="T3" fmla="*/ 0 h 207"/>
                <a:gd name="T4" fmla="*/ 2 w 279"/>
                <a:gd name="T5" fmla="*/ 0 h 207"/>
                <a:gd name="T6" fmla="*/ 2 w 279"/>
                <a:gd name="T7" fmla="*/ 0 h 207"/>
                <a:gd name="T8" fmla="*/ 1 w 279"/>
                <a:gd name="T9" fmla="*/ 0 h 207"/>
                <a:gd name="T10" fmla="*/ 1 w 279"/>
                <a:gd name="T11" fmla="*/ 0 h 207"/>
                <a:gd name="T12" fmla="*/ 1 w 279"/>
                <a:gd name="T13" fmla="*/ 1 h 207"/>
                <a:gd name="T14" fmla="*/ 1 w 279"/>
                <a:gd name="T15" fmla="*/ 1 h 207"/>
                <a:gd name="T16" fmla="*/ 0 w 279"/>
                <a:gd name="T17" fmla="*/ 1 h 207"/>
                <a:gd name="T18" fmla="*/ 0 w 279"/>
                <a:gd name="T19" fmla="*/ 1 h 207"/>
                <a:gd name="T20" fmla="*/ 0 w 279"/>
                <a:gd name="T21" fmla="*/ 1 h 207"/>
                <a:gd name="T22" fmla="*/ 1 w 279"/>
                <a:gd name="T23" fmla="*/ 1 h 207"/>
                <a:gd name="T24" fmla="*/ 1 w 279"/>
                <a:gd name="T25" fmla="*/ 1 h 207"/>
                <a:gd name="T26" fmla="*/ 1 w 279"/>
                <a:gd name="T27" fmla="*/ 1 h 207"/>
                <a:gd name="T28" fmla="*/ 1 w 279"/>
                <a:gd name="T29" fmla="*/ 1 h 207"/>
                <a:gd name="T30" fmla="*/ 1 w 279"/>
                <a:gd name="T31" fmla="*/ 1 h 207"/>
                <a:gd name="T32" fmla="*/ 1 w 279"/>
                <a:gd name="T33" fmla="*/ 1 h 207"/>
                <a:gd name="T34" fmla="*/ 1 w 279"/>
                <a:gd name="T35" fmla="*/ 2 h 207"/>
                <a:gd name="T36" fmla="*/ 1 w 279"/>
                <a:gd name="T37" fmla="*/ 2 h 207"/>
                <a:gd name="T38" fmla="*/ 1 w 279"/>
                <a:gd name="T39" fmla="*/ 2 h 207"/>
                <a:gd name="T40" fmla="*/ 1 w 279"/>
                <a:gd name="T41" fmla="*/ 2 h 207"/>
                <a:gd name="T42" fmla="*/ 0 w 279"/>
                <a:gd name="T43" fmla="*/ 2 h 207"/>
                <a:gd name="T44" fmla="*/ 0 w 279"/>
                <a:gd name="T45" fmla="*/ 2 h 207"/>
                <a:gd name="T46" fmla="*/ 0 w 279"/>
                <a:gd name="T47" fmla="*/ 2 h 207"/>
                <a:gd name="T48" fmla="*/ 0 w 279"/>
                <a:gd name="T49" fmla="*/ 1 h 207"/>
                <a:gd name="T50" fmla="*/ 0 w 279"/>
                <a:gd name="T51" fmla="*/ 1 h 207"/>
                <a:gd name="T52" fmla="*/ 0 w 279"/>
                <a:gd name="T53" fmla="*/ 1 h 207"/>
                <a:gd name="T54" fmla="*/ 0 w 279"/>
                <a:gd name="T55" fmla="*/ 1 h 207"/>
                <a:gd name="T56" fmla="*/ 0 w 279"/>
                <a:gd name="T57" fmla="*/ 1 h 207"/>
                <a:gd name="T58" fmla="*/ 0 w 279"/>
                <a:gd name="T59" fmla="*/ 0 h 207"/>
                <a:gd name="T60" fmla="*/ 1 w 279"/>
                <a:gd name="T61" fmla="*/ 0 h 207"/>
                <a:gd name="T62" fmla="*/ 1 w 279"/>
                <a:gd name="T63" fmla="*/ 0 h 207"/>
                <a:gd name="T64" fmla="*/ 1 w 279"/>
                <a:gd name="T65" fmla="*/ 0 h 207"/>
                <a:gd name="T66" fmla="*/ 2 w 279"/>
                <a:gd name="T67" fmla="*/ 0 h 207"/>
                <a:gd name="T68" fmla="*/ 2 w 279"/>
                <a:gd name="T69" fmla="*/ 0 h 207"/>
                <a:gd name="T70" fmla="*/ 2 w 279"/>
                <a:gd name="T71" fmla="*/ 0 h 207"/>
                <a:gd name="T72" fmla="*/ 2 w 279"/>
                <a:gd name="T73" fmla="*/ 0 h 207"/>
                <a:gd name="T74" fmla="*/ 2 w 279"/>
                <a:gd name="T75" fmla="*/ 0 h 2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9"/>
                <a:gd name="T115" fmla="*/ 0 h 207"/>
                <a:gd name="T116" fmla="*/ 279 w 279"/>
                <a:gd name="T117" fmla="*/ 207 h 2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9" h="207">
                  <a:moveTo>
                    <a:pt x="279" y="7"/>
                  </a:moveTo>
                  <a:lnTo>
                    <a:pt x="279" y="11"/>
                  </a:lnTo>
                  <a:lnTo>
                    <a:pt x="276" y="13"/>
                  </a:lnTo>
                  <a:lnTo>
                    <a:pt x="272" y="14"/>
                  </a:lnTo>
                  <a:lnTo>
                    <a:pt x="268" y="16"/>
                  </a:lnTo>
                  <a:lnTo>
                    <a:pt x="249" y="18"/>
                  </a:lnTo>
                  <a:lnTo>
                    <a:pt x="231" y="22"/>
                  </a:lnTo>
                  <a:lnTo>
                    <a:pt x="213" y="28"/>
                  </a:lnTo>
                  <a:lnTo>
                    <a:pt x="196" y="34"/>
                  </a:lnTo>
                  <a:lnTo>
                    <a:pt x="179" y="41"/>
                  </a:lnTo>
                  <a:lnTo>
                    <a:pt x="162" y="49"/>
                  </a:lnTo>
                  <a:lnTo>
                    <a:pt x="145" y="56"/>
                  </a:lnTo>
                  <a:lnTo>
                    <a:pt x="128" y="61"/>
                  </a:lnTo>
                  <a:lnTo>
                    <a:pt x="116" y="70"/>
                  </a:lnTo>
                  <a:lnTo>
                    <a:pt x="101" y="79"/>
                  </a:lnTo>
                  <a:lnTo>
                    <a:pt x="87" y="88"/>
                  </a:lnTo>
                  <a:lnTo>
                    <a:pt x="73" y="98"/>
                  </a:lnTo>
                  <a:lnTo>
                    <a:pt x="61" y="110"/>
                  </a:lnTo>
                  <a:lnTo>
                    <a:pt x="51" y="122"/>
                  </a:lnTo>
                  <a:lnTo>
                    <a:pt x="46" y="137"/>
                  </a:lnTo>
                  <a:lnTo>
                    <a:pt x="46" y="154"/>
                  </a:lnTo>
                  <a:lnTo>
                    <a:pt x="51" y="161"/>
                  </a:lnTo>
                  <a:lnTo>
                    <a:pt x="57" y="168"/>
                  </a:lnTo>
                  <a:lnTo>
                    <a:pt x="63" y="175"/>
                  </a:lnTo>
                  <a:lnTo>
                    <a:pt x="70" y="179"/>
                  </a:lnTo>
                  <a:lnTo>
                    <a:pt x="78" y="183"/>
                  </a:lnTo>
                  <a:lnTo>
                    <a:pt x="86" y="185"/>
                  </a:lnTo>
                  <a:lnTo>
                    <a:pt x="95" y="187"/>
                  </a:lnTo>
                  <a:lnTo>
                    <a:pt x="104" y="187"/>
                  </a:lnTo>
                  <a:lnTo>
                    <a:pt x="106" y="187"/>
                  </a:lnTo>
                  <a:lnTo>
                    <a:pt x="109" y="186"/>
                  </a:lnTo>
                  <a:lnTo>
                    <a:pt x="111" y="186"/>
                  </a:lnTo>
                  <a:lnTo>
                    <a:pt x="115" y="186"/>
                  </a:lnTo>
                  <a:lnTo>
                    <a:pt x="117" y="187"/>
                  </a:lnTo>
                  <a:lnTo>
                    <a:pt x="117" y="189"/>
                  </a:lnTo>
                  <a:lnTo>
                    <a:pt x="117" y="193"/>
                  </a:lnTo>
                  <a:lnTo>
                    <a:pt x="116" y="195"/>
                  </a:lnTo>
                  <a:lnTo>
                    <a:pt x="108" y="200"/>
                  </a:lnTo>
                  <a:lnTo>
                    <a:pt x="101" y="203"/>
                  </a:lnTo>
                  <a:lnTo>
                    <a:pt x="92" y="206"/>
                  </a:lnTo>
                  <a:lnTo>
                    <a:pt x="84" y="207"/>
                  </a:lnTo>
                  <a:lnTo>
                    <a:pt x="75" y="207"/>
                  </a:lnTo>
                  <a:lnTo>
                    <a:pt x="65" y="207"/>
                  </a:lnTo>
                  <a:lnTo>
                    <a:pt x="57" y="206"/>
                  </a:lnTo>
                  <a:lnTo>
                    <a:pt x="48" y="205"/>
                  </a:lnTo>
                  <a:lnTo>
                    <a:pt x="41" y="201"/>
                  </a:lnTo>
                  <a:lnTo>
                    <a:pt x="32" y="197"/>
                  </a:lnTo>
                  <a:lnTo>
                    <a:pt x="23" y="191"/>
                  </a:lnTo>
                  <a:lnTo>
                    <a:pt x="15" y="185"/>
                  </a:lnTo>
                  <a:lnTo>
                    <a:pt x="8" y="179"/>
                  </a:lnTo>
                  <a:lnTo>
                    <a:pt x="3" y="170"/>
                  </a:lnTo>
                  <a:lnTo>
                    <a:pt x="0" y="162"/>
                  </a:lnTo>
                  <a:lnTo>
                    <a:pt x="0" y="152"/>
                  </a:lnTo>
                  <a:lnTo>
                    <a:pt x="1" y="137"/>
                  </a:lnTo>
                  <a:lnTo>
                    <a:pt x="4" y="122"/>
                  </a:lnTo>
                  <a:lnTo>
                    <a:pt x="8" y="107"/>
                  </a:lnTo>
                  <a:lnTo>
                    <a:pt x="14" y="94"/>
                  </a:lnTo>
                  <a:lnTo>
                    <a:pt x="23" y="82"/>
                  </a:lnTo>
                  <a:lnTo>
                    <a:pt x="33" y="71"/>
                  </a:lnTo>
                  <a:lnTo>
                    <a:pt x="45" y="60"/>
                  </a:lnTo>
                  <a:lnTo>
                    <a:pt x="58" y="52"/>
                  </a:lnTo>
                  <a:lnTo>
                    <a:pt x="77" y="41"/>
                  </a:lnTo>
                  <a:lnTo>
                    <a:pt x="97" y="33"/>
                  </a:lnTo>
                  <a:lnTo>
                    <a:pt x="117" y="24"/>
                  </a:lnTo>
                  <a:lnTo>
                    <a:pt x="138" y="18"/>
                  </a:lnTo>
                  <a:lnTo>
                    <a:pt x="159" y="12"/>
                  </a:lnTo>
                  <a:lnTo>
                    <a:pt x="180" y="7"/>
                  </a:lnTo>
                  <a:lnTo>
                    <a:pt x="202" y="3"/>
                  </a:lnTo>
                  <a:lnTo>
                    <a:pt x="224" y="0"/>
                  </a:lnTo>
                  <a:lnTo>
                    <a:pt x="232" y="0"/>
                  </a:lnTo>
                  <a:lnTo>
                    <a:pt x="239" y="1"/>
                  </a:lnTo>
                  <a:lnTo>
                    <a:pt x="245" y="0"/>
                  </a:lnTo>
                  <a:lnTo>
                    <a:pt x="253" y="0"/>
                  </a:lnTo>
                  <a:lnTo>
                    <a:pt x="260" y="1"/>
                  </a:lnTo>
                  <a:lnTo>
                    <a:pt x="267" y="2"/>
                  </a:lnTo>
                  <a:lnTo>
                    <a:pt x="273" y="3"/>
                  </a:lnTo>
                  <a:lnTo>
                    <a:pt x="279" y="7"/>
                  </a:lnTo>
                  <a:close/>
                </a:path>
              </a:pathLst>
            </a:custGeom>
            <a:solidFill>
              <a:srgbClr val="000000"/>
            </a:solidFill>
            <a:ln w="9525">
              <a:noFill/>
              <a:round/>
              <a:headEnd/>
              <a:tailEnd/>
            </a:ln>
          </p:spPr>
          <p:txBody>
            <a:bodyPr/>
            <a:lstStyle/>
            <a:p>
              <a:endParaRPr lang="fr-FR"/>
            </a:p>
          </p:txBody>
        </p:sp>
        <p:sp>
          <p:nvSpPr>
            <p:cNvPr id="480631" name="Freeform 295"/>
            <p:cNvSpPr>
              <a:spLocks/>
            </p:cNvSpPr>
            <p:nvPr/>
          </p:nvSpPr>
          <p:spPr bwMode="auto">
            <a:xfrm>
              <a:off x="2951" y="1241"/>
              <a:ext cx="58" cy="16"/>
            </a:xfrm>
            <a:custGeom>
              <a:avLst/>
              <a:gdLst>
                <a:gd name="T0" fmla="*/ 1 w 289"/>
                <a:gd name="T1" fmla="*/ 0 h 76"/>
                <a:gd name="T2" fmla="*/ 1 w 289"/>
                <a:gd name="T3" fmla="*/ 0 h 76"/>
                <a:gd name="T4" fmla="*/ 1 w 289"/>
                <a:gd name="T5" fmla="*/ 0 h 76"/>
                <a:gd name="T6" fmla="*/ 1 w 289"/>
                <a:gd name="T7" fmla="*/ 0 h 76"/>
                <a:gd name="T8" fmla="*/ 1 w 289"/>
                <a:gd name="T9" fmla="*/ 0 h 76"/>
                <a:gd name="T10" fmla="*/ 1 w 289"/>
                <a:gd name="T11" fmla="*/ 0 h 76"/>
                <a:gd name="T12" fmla="*/ 1 w 289"/>
                <a:gd name="T13" fmla="*/ 0 h 76"/>
                <a:gd name="T14" fmla="*/ 1 w 289"/>
                <a:gd name="T15" fmla="*/ 0 h 76"/>
                <a:gd name="T16" fmla="*/ 1 w 289"/>
                <a:gd name="T17" fmla="*/ 0 h 76"/>
                <a:gd name="T18" fmla="*/ 1 w 289"/>
                <a:gd name="T19" fmla="*/ 0 h 76"/>
                <a:gd name="T20" fmla="*/ 2 w 289"/>
                <a:gd name="T21" fmla="*/ 0 h 76"/>
                <a:gd name="T22" fmla="*/ 2 w 289"/>
                <a:gd name="T23" fmla="*/ 0 h 76"/>
                <a:gd name="T24" fmla="*/ 2 w 289"/>
                <a:gd name="T25" fmla="*/ 0 h 76"/>
                <a:gd name="T26" fmla="*/ 2 w 289"/>
                <a:gd name="T27" fmla="*/ 0 h 76"/>
                <a:gd name="T28" fmla="*/ 2 w 289"/>
                <a:gd name="T29" fmla="*/ 0 h 76"/>
                <a:gd name="T30" fmla="*/ 2 w 289"/>
                <a:gd name="T31" fmla="*/ 0 h 76"/>
                <a:gd name="T32" fmla="*/ 2 w 289"/>
                <a:gd name="T33" fmla="*/ 0 h 76"/>
                <a:gd name="T34" fmla="*/ 2 w 289"/>
                <a:gd name="T35" fmla="*/ 0 h 76"/>
                <a:gd name="T36" fmla="*/ 2 w 289"/>
                <a:gd name="T37" fmla="*/ 0 h 76"/>
                <a:gd name="T38" fmla="*/ 2 w 289"/>
                <a:gd name="T39" fmla="*/ 0 h 76"/>
                <a:gd name="T40" fmla="*/ 2 w 289"/>
                <a:gd name="T41" fmla="*/ 0 h 76"/>
                <a:gd name="T42" fmla="*/ 2 w 289"/>
                <a:gd name="T43" fmla="*/ 0 h 76"/>
                <a:gd name="T44" fmla="*/ 2 w 289"/>
                <a:gd name="T45" fmla="*/ 0 h 76"/>
                <a:gd name="T46" fmla="*/ 2 w 289"/>
                <a:gd name="T47" fmla="*/ 0 h 76"/>
                <a:gd name="T48" fmla="*/ 2 w 289"/>
                <a:gd name="T49" fmla="*/ 0 h 76"/>
                <a:gd name="T50" fmla="*/ 2 w 289"/>
                <a:gd name="T51" fmla="*/ 0 h 76"/>
                <a:gd name="T52" fmla="*/ 2 w 289"/>
                <a:gd name="T53" fmla="*/ 1 h 76"/>
                <a:gd name="T54" fmla="*/ 1 w 289"/>
                <a:gd name="T55" fmla="*/ 1 h 76"/>
                <a:gd name="T56" fmla="*/ 1 w 289"/>
                <a:gd name="T57" fmla="*/ 1 h 76"/>
                <a:gd name="T58" fmla="*/ 1 w 289"/>
                <a:gd name="T59" fmla="*/ 1 h 76"/>
                <a:gd name="T60" fmla="*/ 1 w 289"/>
                <a:gd name="T61" fmla="*/ 1 h 76"/>
                <a:gd name="T62" fmla="*/ 1 w 289"/>
                <a:gd name="T63" fmla="*/ 1 h 76"/>
                <a:gd name="T64" fmla="*/ 1 w 289"/>
                <a:gd name="T65" fmla="*/ 1 h 76"/>
                <a:gd name="T66" fmla="*/ 1 w 289"/>
                <a:gd name="T67" fmla="*/ 1 h 76"/>
                <a:gd name="T68" fmla="*/ 1 w 289"/>
                <a:gd name="T69" fmla="*/ 1 h 76"/>
                <a:gd name="T70" fmla="*/ 0 w 289"/>
                <a:gd name="T71" fmla="*/ 1 h 76"/>
                <a:gd name="T72" fmla="*/ 0 w 289"/>
                <a:gd name="T73" fmla="*/ 1 h 76"/>
                <a:gd name="T74" fmla="*/ 0 w 289"/>
                <a:gd name="T75" fmla="*/ 0 h 76"/>
                <a:gd name="T76" fmla="*/ 0 w 289"/>
                <a:gd name="T77" fmla="*/ 0 h 76"/>
                <a:gd name="T78" fmla="*/ 0 w 289"/>
                <a:gd name="T79" fmla="*/ 0 h 76"/>
                <a:gd name="T80" fmla="*/ 0 w 289"/>
                <a:gd name="T81" fmla="*/ 0 h 76"/>
                <a:gd name="T82" fmla="*/ 0 w 289"/>
                <a:gd name="T83" fmla="*/ 0 h 76"/>
                <a:gd name="T84" fmla="*/ 0 w 289"/>
                <a:gd name="T85" fmla="*/ 0 h 76"/>
                <a:gd name="T86" fmla="*/ 0 w 289"/>
                <a:gd name="T87" fmla="*/ 0 h 76"/>
                <a:gd name="T88" fmla="*/ 0 w 289"/>
                <a:gd name="T89" fmla="*/ 0 h 76"/>
                <a:gd name="T90" fmla="*/ 0 w 289"/>
                <a:gd name="T91" fmla="*/ 0 h 76"/>
                <a:gd name="T92" fmla="*/ 0 w 289"/>
                <a:gd name="T93" fmla="*/ 0 h 76"/>
                <a:gd name="T94" fmla="*/ 0 w 289"/>
                <a:gd name="T95" fmla="*/ 0 h 76"/>
                <a:gd name="T96" fmla="*/ 0 w 289"/>
                <a:gd name="T97" fmla="*/ 0 h 76"/>
                <a:gd name="T98" fmla="*/ 0 w 289"/>
                <a:gd name="T99" fmla="*/ 0 h 76"/>
                <a:gd name="T100" fmla="*/ 0 w 289"/>
                <a:gd name="T101" fmla="*/ 0 h 76"/>
                <a:gd name="T102" fmla="*/ 0 w 289"/>
                <a:gd name="T103" fmla="*/ 0 h 76"/>
                <a:gd name="T104" fmla="*/ 1 w 289"/>
                <a:gd name="T105" fmla="*/ 0 h 76"/>
                <a:gd name="T106" fmla="*/ 1 w 289"/>
                <a:gd name="T107" fmla="*/ 0 h 76"/>
                <a:gd name="T108" fmla="*/ 1 w 289"/>
                <a:gd name="T109" fmla="*/ 0 h 76"/>
                <a:gd name="T110" fmla="*/ 1 w 289"/>
                <a:gd name="T111" fmla="*/ 0 h 76"/>
                <a:gd name="T112" fmla="*/ 1 w 289"/>
                <a:gd name="T113" fmla="*/ 0 h 7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9"/>
                <a:gd name="T172" fmla="*/ 0 h 76"/>
                <a:gd name="T173" fmla="*/ 289 w 289"/>
                <a:gd name="T174" fmla="*/ 76 h 7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9" h="76">
                  <a:moveTo>
                    <a:pt x="105" y="34"/>
                  </a:moveTo>
                  <a:lnTo>
                    <a:pt x="112" y="35"/>
                  </a:lnTo>
                  <a:lnTo>
                    <a:pt x="119" y="35"/>
                  </a:lnTo>
                  <a:lnTo>
                    <a:pt x="126" y="35"/>
                  </a:lnTo>
                  <a:lnTo>
                    <a:pt x="132" y="35"/>
                  </a:lnTo>
                  <a:lnTo>
                    <a:pt x="139" y="34"/>
                  </a:lnTo>
                  <a:lnTo>
                    <a:pt x="145" y="34"/>
                  </a:lnTo>
                  <a:lnTo>
                    <a:pt x="152" y="33"/>
                  </a:lnTo>
                  <a:lnTo>
                    <a:pt x="159" y="32"/>
                  </a:lnTo>
                  <a:lnTo>
                    <a:pt x="173" y="27"/>
                  </a:lnTo>
                  <a:lnTo>
                    <a:pt x="189" y="22"/>
                  </a:lnTo>
                  <a:lnTo>
                    <a:pt x="206" y="18"/>
                  </a:lnTo>
                  <a:lnTo>
                    <a:pt x="222" y="14"/>
                  </a:lnTo>
                  <a:lnTo>
                    <a:pt x="239" y="11"/>
                  </a:lnTo>
                  <a:lnTo>
                    <a:pt x="256" y="10"/>
                  </a:lnTo>
                  <a:lnTo>
                    <a:pt x="273" y="10"/>
                  </a:lnTo>
                  <a:lnTo>
                    <a:pt x="289" y="12"/>
                  </a:lnTo>
                  <a:lnTo>
                    <a:pt x="285" y="21"/>
                  </a:lnTo>
                  <a:lnTo>
                    <a:pt x="278" y="24"/>
                  </a:lnTo>
                  <a:lnTo>
                    <a:pt x="268" y="26"/>
                  </a:lnTo>
                  <a:lnTo>
                    <a:pt x="261" y="30"/>
                  </a:lnTo>
                  <a:lnTo>
                    <a:pt x="250" y="35"/>
                  </a:lnTo>
                  <a:lnTo>
                    <a:pt x="239" y="40"/>
                  </a:lnTo>
                  <a:lnTo>
                    <a:pt x="228" y="44"/>
                  </a:lnTo>
                  <a:lnTo>
                    <a:pt x="218" y="47"/>
                  </a:lnTo>
                  <a:lnTo>
                    <a:pt x="206" y="51"/>
                  </a:lnTo>
                  <a:lnTo>
                    <a:pt x="196" y="55"/>
                  </a:lnTo>
                  <a:lnTo>
                    <a:pt x="185" y="60"/>
                  </a:lnTo>
                  <a:lnTo>
                    <a:pt x="174" y="65"/>
                  </a:lnTo>
                  <a:lnTo>
                    <a:pt x="159" y="69"/>
                  </a:lnTo>
                  <a:lnTo>
                    <a:pt x="143" y="72"/>
                  </a:lnTo>
                  <a:lnTo>
                    <a:pt x="126" y="75"/>
                  </a:lnTo>
                  <a:lnTo>
                    <a:pt x="109" y="76"/>
                  </a:lnTo>
                  <a:lnTo>
                    <a:pt x="92" y="75"/>
                  </a:lnTo>
                  <a:lnTo>
                    <a:pt x="75" y="72"/>
                  </a:lnTo>
                  <a:lnTo>
                    <a:pt x="61" y="66"/>
                  </a:lnTo>
                  <a:lnTo>
                    <a:pt x="47" y="56"/>
                  </a:lnTo>
                  <a:lnTo>
                    <a:pt x="40" y="53"/>
                  </a:lnTo>
                  <a:lnTo>
                    <a:pt x="34" y="49"/>
                  </a:lnTo>
                  <a:lnTo>
                    <a:pt x="28" y="45"/>
                  </a:lnTo>
                  <a:lnTo>
                    <a:pt x="23" y="41"/>
                  </a:lnTo>
                  <a:lnTo>
                    <a:pt x="16" y="35"/>
                  </a:lnTo>
                  <a:lnTo>
                    <a:pt x="11" y="31"/>
                  </a:lnTo>
                  <a:lnTo>
                    <a:pt x="6" y="26"/>
                  </a:lnTo>
                  <a:lnTo>
                    <a:pt x="0" y="21"/>
                  </a:lnTo>
                  <a:lnTo>
                    <a:pt x="4" y="12"/>
                  </a:lnTo>
                  <a:lnTo>
                    <a:pt x="10" y="7"/>
                  </a:lnTo>
                  <a:lnTo>
                    <a:pt x="19" y="3"/>
                  </a:lnTo>
                  <a:lnTo>
                    <a:pt x="28" y="0"/>
                  </a:lnTo>
                  <a:lnTo>
                    <a:pt x="38" y="1"/>
                  </a:lnTo>
                  <a:lnTo>
                    <a:pt x="49" y="5"/>
                  </a:lnTo>
                  <a:lnTo>
                    <a:pt x="57" y="10"/>
                  </a:lnTo>
                  <a:lnTo>
                    <a:pt x="67" y="16"/>
                  </a:lnTo>
                  <a:lnTo>
                    <a:pt x="75" y="23"/>
                  </a:lnTo>
                  <a:lnTo>
                    <a:pt x="84" y="28"/>
                  </a:lnTo>
                  <a:lnTo>
                    <a:pt x="94" y="32"/>
                  </a:lnTo>
                  <a:lnTo>
                    <a:pt x="105" y="34"/>
                  </a:lnTo>
                  <a:close/>
                </a:path>
              </a:pathLst>
            </a:custGeom>
            <a:solidFill>
              <a:srgbClr val="000000"/>
            </a:solidFill>
            <a:ln w="9525">
              <a:noFill/>
              <a:round/>
              <a:headEnd/>
              <a:tailEnd/>
            </a:ln>
          </p:spPr>
          <p:txBody>
            <a:bodyPr/>
            <a:lstStyle/>
            <a:p>
              <a:endParaRPr lang="fr-FR"/>
            </a:p>
          </p:txBody>
        </p:sp>
        <p:sp>
          <p:nvSpPr>
            <p:cNvPr id="480632" name="Freeform 296"/>
            <p:cNvSpPr>
              <a:spLocks/>
            </p:cNvSpPr>
            <p:nvPr/>
          </p:nvSpPr>
          <p:spPr bwMode="auto">
            <a:xfrm>
              <a:off x="3011" y="1247"/>
              <a:ext cx="23" cy="30"/>
            </a:xfrm>
            <a:custGeom>
              <a:avLst/>
              <a:gdLst>
                <a:gd name="T0" fmla="*/ 0 w 116"/>
                <a:gd name="T1" fmla="*/ 0 h 152"/>
                <a:gd name="T2" fmla="*/ 0 w 116"/>
                <a:gd name="T3" fmla="*/ 0 h 152"/>
                <a:gd name="T4" fmla="*/ 0 w 116"/>
                <a:gd name="T5" fmla="*/ 1 h 152"/>
                <a:gd name="T6" fmla="*/ 0 w 116"/>
                <a:gd name="T7" fmla="*/ 1 h 152"/>
                <a:gd name="T8" fmla="*/ 0 w 116"/>
                <a:gd name="T9" fmla="*/ 1 h 152"/>
                <a:gd name="T10" fmla="*/ 1 w 116"/>
                <a:gd name="T11" fmla="*/ 1 h 152"/>
                <a:gd name="T12" fmla="*/ 1 w 116"/>
                <a:gd name="T13" fmla="*/ 1 h 152"/>
                <a:gd name="T14" fmla="*/ 1 w 116"/>
                <a:gd name="T15" fmla="*/ 1 h 152"/>
                <a:gd name="T16" fmla="*/ 1 w 116"/>
                <a:gd name="T17" fmla="*/ 1 h 152"/>
                <a:gd name="T18" fmla="*/ 1 w 116"/>
                <a:gd name="T19" fmla="*/ 1 h 152"/>
                <a:gd name="T20" fmla="*/ 1 w 116"/>
                <a:gd name="T21" fmla="*/ 1 h 152"/>
                <a:gd name="T22" fmla="*/ 1 w 116"/>
                <a:gd name="T23" fmla="*/ 1 h 152"/>
                <a:gd name="T24" fmla="*/ 1 w 116"/>
                <a:gd name="T25" fmla="*/ 1 h 152"/>
                <a:gd name="T26" fmla="*/ 1 w 116"/>
                <a:gd name="T27" fmla="*/ 1 h 152"/>
                <a:gd name="T28" fmla="*/ 1 w 116"/>
                <a:gd name="T29" fmla="*/ 1 h 152"/>
                <a:gd name="T30" fmla="*/ 1 w 116"/>
                <a:gd name="T31" fmla="*/ 1 h 152"/>
                <a:gd name="T32" fmla="*/ 1 w 116"/>
                <a:gd name="T33" fmla="*/ 1 h 152"/>
                <a:gd name="T34" fmla="*/ 1 w 116"/>
                <a:gd name="T35" fmla="*/ 1 h 152"/>
                <a:gd name="T36" fmla="*/ 1 w 116"/>
                <a:gd name="T37" fmla="*/ 1 h 152"/>
                <a:gd name="T38" fmla="*/ 1 w 116"/>
                <a:gd name="T39" fmla="*/ 1 h 152"/>
                <a:gd name="T40" fmla="*/ 1 w 116"/>
                <a:gd name="T41" fmla="*/ 1 h 152"/>
                <a:gd name="T42" fmla="*/ 1 w 116"/>
                <a:gd name="T43" fmla="*/ 1 h 152"/>
                <a:gd name="T44" fmla="*/ 1 w 116"/>
                <a:gd name="T45" fmla="*/ 1 h 152"/>
                <a:gd name="T46" fmla="*/ 0 w 116"/>
                <a:gd name="T47" fmla="*/ 1 h 152"/>
                <a:gd name="T48" fmla="*/ 0 w 116"/>
                <a:gd name="T49" fmla="*/ 1 h 152"/>
                <a:gd name="T50" fmla="*/ 0 w 116"/>
                <a:gd name="T51" fmla="*/ 1 h 152"/>
                <a:gd name="T52" fmla="*/ 0 w 116"/>
                <a:gd name="T53" fmla="*/ 1 h 152"/>
                <a:gd name="T54" fmla="*/ 0 w 116"/>
                <a:gd name="T55" fmla="*/ 1 h 152"/>
                <a:gd name="T56" fmla="*/ 0 w 116"/>
                <a:gd name="T57" fmla="*/ 1 h 152"/>
                <a:gd name="T58" fmla="*/ 0 w 116"/>
                <a:gd name="T59" fmla="*/ 1 h 152"/>
                <a:gd name="T60" fmla="*/ 0 w 116"/>
                <a:gd name="T61" fmla="*/ 1 h 152"/>
                <a:gd name="T62" fmla="*/ 0 w 116"/>
                <a:gd name="T63" fmla="*/ 1 h 152"/>
                <a:gd name="T64" fmla="*/ 0 w 116"/>
                <a:gd name="T65" fmla="*/ 1 h 152"/>
                <a:gd name="T66" fmla="*/ 0 w 116"/>
                <a:gd name="T67" fmla="*/ 1 h 152"/>
                <a:gd name="T68" fmla="*/ 0 w 116"/>
                <a:gd name="T69" fmla="*/ 1 h 152"/>
                <a:gd name="T70" fmla="*/ 0 w 116"/>
                <a:gd name="T71" fmla="*/ 1 h 152"/>
                <a:gd name="T72" fmla="*/ 0 w 116"/>
                <a:gd name="T73" fmla="*/ 0 h 152"/>
                <a:gd name="T74" fmla="*/ 0 w 116"/>
                <a:gd name="T75" fmla="*/ 0 h 152"/>
                <a:gd name="T76" fmla="*/ 0 w 116"/>
                <a:gd name="T77" fmla="*/ 0 h 152"/>
                <a:gd name="T78" fmla="*/ 0 w 116"/>
                <a:gd name="T79" fmla="*/ 0 h 152"/>
                <a:gd name="T80" fmla="*/ 0 w 116"/>
                <a:gd name="T81" fmla="*/ 0 h 152"/>
                <a:gd name="T82" fmla="*/ 0 w 116"/>
                <a:gd name="T83" fmla="*/ 0 h 152"/>
                <a:gd name="T84" fmla="*/ 0 w 116"/>
                <a:gd name="T85" fmla="*/ 0 h 152"/>
                <a:gd name="T86" fmla="*/ 0 w 116"/>
                <a:gd name="T87" fmla="*/ 0 h 152"/>
                <a:gd name="T88" fmla="*/ 0 w 116"/>
                <a:gd name="T89" fmla="*/ 0 h 152"/>
                <a:gd name="T90" fmla="*/ 0 w 116"/>
                <a:gd name="T91" fmla="*/ 0 h 152"/>
                <a:gd name="T92" fmla="*/ 0 w 116"/>
                <a:gd name="T93" fmla="*/ 0 h 152"/>
                <a:gd name="T94" fmla="*/ 0 w 116"/>
                <a:gd name="T95" fmla="*/ 0 h 152"/>
                <a:gd name="T96" fmla="*/ 0 w 116"/>
                <a:gd name="T97" fmla="*/ 0 h 152"/>
                <a:gd name="T98" fmla="*/ 0 w 116"/>
                <a:gd name="T99" fmla="*/ 0 h 152"/>
                <a:gd name="T100" fmla="*/ 0 w 116"/>
                <a:gd name="T101" fmla="*/ 0 h 152"/>
                <a:gd name="T102" fmla="*/ 0 w 116"/>
                <a:gd name="T103" fmla="*/ 0 h 152"/>
                <a:gd name="T104" fmla="*/ 0 w 116"/>
                <a:gd name="T105" fmla="*/ 0 h 15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6"/>
                <a:gd name="T160" fmla="*/ 0 h 152"/>
                <a:gd name="T161" fmla="*/ 116 w 116"/>
                <a:gd name="T162" fmla="*/ 152 h 15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6" h="152">
                  <a:moveTo>
                    <a:pt x="50" y="41"/>
                  </a:moveTo>
                  <a:lnTo>
                    <a:pt x="52" y="54"/>
                  </a:lnTo>
                  <a:lnTo>
                    <a:pt x="52" y="67"/>
                  </a:lnTo>
                  <a:lnTo>
                    <a:pt x="55" y="80"/>
                  </a:lnTo>
                  <a:lnTo>
                    <a:pt x="63" y="88"/>
                  </a:lnTo>
                  <a:lnTo>
                    <a:pt x="68" y="84"/>
                  </a:lnTo>
                  <a:lnTo>
                    <a:pt x="74" y="81"/>
                  </a:lnTo>
                  <a:lnTo>
                    <a:pt x="80" y="79"/>
                  </a:lnTo>
                  <a:lnTo>
                    <a:pt x="87" y="78"/>
                  </a:lnTo>
                  <a:lnTo>
                    <a:pt x="96" y="79"/>
                  </a:lnTo>
                  <a:lnTo>
                    <a:pt x="103" y="82"/>
                  </a:lnTo>
                  <a:lnTo>
                    <a:pt x="111" y="86"/>
                  </a:lnTo>
                  <a:lnTo>
                    <a:pt x="116" y="92"/>
                  </a:lnTo>
                  <a:lnTo>
                    <a:pt x="115" y="99"/>
                  </a:lnTo>
                  <a:lnTo>
                    <a:pt x="111" y="101"/>
                  </a:lnTo>
                  <a:lnTo>
                    <a:pt x="104" y="102"/>
                  </a:lnTo>
                  <a:lnTo>
                    <a:pt x="99" y="104"/>
                  </a:lnTo>
                  <a:lnTo>
                    <a:pt x="92" y="103"/>
                  </a:lnTo>
                  <a:lnTo>
                    <a:pt x="85" y="105"/>
                  </a:lnTo>
                  <a:lnTo>
                    <a:pt x="80" y="109"/>
                  </a:lnTo>
                  <a:lnTo>
                    <a:pt x="75" y="113"/>
                  </a:lnTo>
                  <a:lnTo>
                    <a:pt x="67" y="122"/>
                  </a:lnTo>
                  <a:lnTo>
                    <a:pt x="64" y="131"/>
                  </a:lnTo>
                  <a:lnTo>
                    <a:pt x="62" y="142"/>
                  </a:lnTo>
                  <a:lnTo>
                    <a:pt x="60" y="152"/>
                  </a:lnTo>
                  <a:lnTo>
                    <a:pt x="52" y="152"/>
                  </a:lnTo>
                  <a:lnTo>
                    <a:pt x="45" y="147"/>
                  </a:lnTo>
                  <a:lnTo>
                    <a:pt x="40" y="140"/>
                  </a:lnTo>
                  <a:lnTo>
                    <a:pt x="36" y="133"/>
                  </a:lnTo>
                  <a:lnTo>
                    <a:pt x="31" y="121"/>
                  </a:lnTo>
                  <a:lnTo>
                    <a:pt x="31" y="107"/>
                  </a:lnTo>
                  <a:lnTo>
                    <a:pt x="29" y="95"/>
                  </a:lnTo>
                  <a:lnTo>
                    <a:pt x="23" y="83"/>
                  </a:lnTo>
                  <a:lnTo>
                    <a:pt x="17" y="78"/>
                  </a:lnTo>
                  <a:lnTo>
                    <a:pt x="9" y="74"/>
                  </a:lnTo>
                  <a:lnTo>
                    <a:pt x="3" y="69"/>
                  </a:lnTo>
                  <a:lnTo>
                    <a:pt x="0" y="62"/>
                  </a:lnTo>
                  <a:lnTo>
                    <a:pt x="1" y="50"/>
                  </a:lnTo>
                  <a:lnTo>
                    <a:pt x="6" y="41"/>
                  </a:lnTo>
                  <a:lnTo>
                    <a:pt x="11" y="33"/>
                  </a:lnTo>
                  <a:lnTo>
                    <a:pt x="9" y="21"/>
                  </a:lnTo>
                  <a:lnTo>
                    <a:pt x="7" y="17"/>
                  </a:lnTo>
                  <a:lnTo>
                    <a:pt x="5" y="13"/>
                  </a:lnTo>
                  <a:lnTo>
                    <a:pt x="4" y="8"/>
                  </a:lnTo>
                  <a:lnTo>
                    <a:pt x="5" y="4"/>
                  </a:lnTo>
                  <a:lnTo>
                    <a:pt x="8" y="1"/>
                  </a:lnTo>
                  <a:lnTo>
                    <a:pt x="14" y="0"/>
                  </a:lnTo>
                  <a:lnTo>
                    <a:pt x="18" y="1"/>
                  </a:lnTo>
                  <a:lnTo>
                    <a:pt x="22" y="3"/>
                  </a:lnTo>
                  <a:lnTo>
                    <a:pt x="31" y="12"/>
                  </a:lnTo>
                  <a:lnTo>
                    <a:pt x="38" y="20"/>
                  </a:lnTo>
                  <a:lnTo>
                    <a:pt x="44" y="30"/>
                  </a:lnTo>
                  <a:lnTo>
                    <a:pt x="50" y="41"/>
                  </a:lnTo>
                  <a:close/>
                </a:path>
              </a:pathLst>
            </a:custGeom>
            <a:solidFill>
              <a:srgbClr val="000000"/>
            </a:solidFill>
            <a:ln w="9525">
              <a:noFill/>
              <a:round/>
              <a:headEnd/>
              <a:tailEnd/>
            </a:ln>
          </p:spPr>
          <p:txBody>
            <a:bodyPr/>
            <a:lstStyle/>
            <a:p>
              <a:endParaRPr lang="fr-FR"/>
            </a:p>
          </p:txBody>
        </p:sp>
        <p:sp>
          <p:nvSpPr>
            <p:cNvPr id="480633" name="Freeform 297"/>
            <p:cNvSpPr>
              <a:spLocks/>
            </p:cNvSpPr>
            <p:nvPr/>
          </p:nvSpPr>
          <p:spPr bwMode="auto">
            <a:xfrm>
              <a:off x="2983" y="1261"/>
              <a:ext cx="18" cy="10"/>
            </a:xfrm>
            <a:custGeom>
              <a:avLst/>
              <a:gdLst>
                <a:gd name="T0" fmla="*/ 1 w 92"/>
                <a:gd name="T1" fmla="*/ 0 h 49"/>
                <a:gd name="T2" fmla="*/ 1 w 92"/>
                <a:gd name="T3" fmla="*/ 0 h 49"/>
                <a:gd name="T4" fmla="*/ 1 w 92"/>
                <a:gd name="T5" fmla="*/ 0 h 49"/>
                <a:gd name="T6" fmla="*/ 1 w 92"/>
                <a:gd name="T7" fmla="*/ 0 h 49"/>
                <a:gd name="T8" fmla="*/ 1 w 92"/>
                <a:gd name="T9" fmla="*/ 0 h 49"/>
                <a:gd name="T10" fmla="*/ 1 w 92"/>
                <a:gd name="T11" fmla="*/ 0 h 49"/>
                <a:gd name="T12" fmla="*/ 1 w 92"/>
                <a:gd name="T13" fmla="*/ 0 h 49"/>
                <a:gd name="T14" fmla="*/ 1 w 92"/>
                <a:gd name="T15" fmla="*/ 0 h 49"/>
                <a:gd name="T16" fmla="*/ 1 w 92"/>
                <a:gd name="T17" fmla="*/ 0 h 49"/>
                <a:gd name="T18" fmla="*/ 0 w 92"/>
                <a:gd name="T19" fmla="*/ 0 h 49"/>
                <a:gd name="T20" fmla="*/ 0 w 92"/>
                <a:gd name="T21" fmla="*/ 0 h 49"/>
                <a:gd name="T22" fmla="*/ 0 w 92"/>
                <a:gd name="T23" fmla="*/ 0 h 49"/>
                <a:gd name="T24" fmla="*/ 0 w 92"/>
                <a:gd name="T25" fmla="*/ 0 h 49"/>
                <a:gd name="T26" fmla="*/ 0 w 92"/>
                <a:gd name="T27" fmla="*/ 0 h 49"/>
                <a:gd name="T28" fmla="*/ 0 w 92"/>
                <a:gd name="T29" fmla="*/ 0 h 49"/>
                <a:gd name="T30" fmla="*/ 0 w 92"/>
                <a:gd name="T31" fmla="*/ 0 h 49"/>
                <a:gd name="T32" fmla="*/ 0 w 92"/>
                <a:gd name="T33" fmla="*/ 0 h 49"/>
                <a:gd name="T34" fmla="*/ 0 w 92"/>
                <a:gd name="T35" fmla="*/ 0 h 49"/>
                <a:gd name="T36" fmla="*/ 0 w 92"/>
                <a:gd name="T37" fmla="*/ 0 h 49"/>
                <a:gd name="T38" fmla="*/ 0 w 92"/>
                <a:gd name="T39" fmla="*/ 0 h 49"/>
                <a:gd name="T40" fmla="*/ 0 w 92"/>
                <a:gd name="T41" fmla="*/ 0 h 49"/>
                <a:gd name="T42" fmla="*/ 0 w 92"/>
                <a:gd name="T43" fmla="*/ 0 h 49"/>
                <a:gd name="T44" fmla="*/ 0 w 92"/>
                <a:gd name="T45" fmla="*/ 0 h 49"/>
                <a:gd name="T46" fmla="*/ 0 w 92"/>
                <a:gd name="T47" fmla="*/ 0 h 49"/>
                <a:gd name="T48" fmla="*/ 0 w 92"/>
                <a:gd name="T49" fmla="*/ 0 h 49"/>
                <a:gd name="T50" fmla="*/ 0 w 92"/>
                <a:gd name="T51" fmla="*/ 0 h 49"/>
                <a:gd name="T52" fmla="*/ 0 w 92"/>
                <a:gd name="T53" fmla="*/ 0 h 49"/>
                <a:gd name="T54" fmla="*/ 0 w 92"/>
                <a:gd name="T55" fmla="*/ 0 h 49"/>
                <a:gd name="T56" fmla="*/ 0 w 92"/>
                <a:gd name="T57" fmla="*/ 0 h 49"/>
                <a:gd name="T58" fmla="*/ 1 w 92"/>
                <a:gd name="T59" fmla="*/ 0 h 49"/>
                <a:gd name="T60" fmla="*/ 1 w 92"/>
                <a:gd name="T61" fmla="*/ 0 h 49"/>
                <a:gd name="T62" fmla="*/ 1 w 92"/>
                <a:gd name="T63" fmla="*/ 0 h 49"/>
                <a:gd name="T64" fmla="*/ 1 w 92"/>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2"/>
                <a:gd name="T100" fmla="*/ 0 h 49"/>
                <a:gd name="T101" fmla="*/ 92 w 92"/>
                <a:gd name="T102" fmla="*/ 49 h 4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2" h="49">
                  <a:moveTo>
                    <a:pt x="91" y="36"/>
                  </a:moveTo>
                  <a:lnTo>
                    <a:pt x="92" y="39"/>
                  </a:lnTo>
                  <a:lnTo>
                    <a:pt x="92" y="42"/>
                  </a:lnTo>
                  <a:lnTo>
                    <a:pt x="91" y="46"/>
                  </a:lnTo>
                  <a:lnTo>
                    <a:pt x="89" y="49"/>
                  </a:lnTo>
                  <a:lnTo>
                    <a:pt x="84" y="46"/>
                  </a:lnTo>
                  <a:lnTo>
                    <a:pt x="79" y="40"/>
                  </a:lnTo>
                  <a:lnTo>
                    <a:pt x="75" y="35"/>
                  </a:lnTo>
                  <a:lnTo>
                    <a:pt x="68" y="32"/>
                  </a:lnTo>
                  <a:lnTo>
                    <a:pt x="61" y="30"/>
                  </a:lnTo>
                  <a:lnTo>
                    <a:pt x="53" y="28"/>
                  </a:lnTo>
                  <a:lnTo>
                    <a:pt x="46" y="27"/>
                  </a:lnTo>
                  <a:lnTo>
                    <a:pt x="38" y="25"/>
                  </a:lnTo>
                  <a:lnTo>
                    <a:pt x="30" y="25"/>
                  </a:lnTo>
                  <a:lnTo>
                    <a:pt x="23" y="26"/>
                  </a:lnTo>
                  <a:lnTo>
                    <a:pt x="15" y="28"/>
                  </a:lnTo>
                  <a:lnTo>
                    <a:pt x="9" y="32"/>
                  </a:lnTo>
                  <a:lnTo>
                    <a:pt x="6" y="31"/>
                  </a:lnTo>
                  <a:lnTo>
                    <a:pt x="3" y="28"/>
                  </a:lnTo>
                  <a:lnTo>
                    <a:pt x="2" y="25"/>
                  </a:lnTo>
                  <a:lnTo>
                    <a:pt x="0" y="21"/>
                  </a:lnTo>
                  <a:lnTo>
                    <a:pt x="2" y="14"/>
                  </a:lnTo>
                  <a:lnTo>
                    <a:pt x="5" y="8"/>
                  </a:lnTo>
                  <a:lnTo>
                    <a:pt x="10" y="4"/>
                  </a:lnTo>
                  <a:lnTo>
                    <a:pt x="16" y="0"/>
                  </a:lnTo>
                  <a:lnTo>
                    <a:pt x="28" y="0"/>
                  </a:lnTo>
                  <a:lnTo>
                    <a:pt x="39" y="1"/>
                  </a:lnTo>
                  <a:lnTo>
                    <a:pt x="49" y="4"/>
                  </a:lnTo>
                  <a:lnTo>
                    <a:pt x="60" y="7"/>
                  </a:lnTo>
                  <a:lnTo>
                    <a:pt x="69" y="12"/>
                  </a:lnTo>
                  <a:lnTo>
                    <a:pt x="78" y="18"/>
                  </a:lnTo>
                  <a:lnTo>
                    <a:pt x="85" y="27"/>
                  </a:lnTo>
                  <a:lnTo>
                    <a:pt x="91" y="36"/>
                  </a:lnTo>
                  <a:close/>
                </a:path>
              </a:pathLst>
            </a:custGeom>
            <a:solidFill>
              <a:srgbClr val="000000"/>
            </a:solidFill>
            <a:ln w="9525">
              <a:noFill/>
              <a:round/>
              <a:headEnd/>
              <a:tailEnd/>
            </a:ln>
          </p:spPr>
          <p:txBody>
            <a:bodyPr/>
            <a:lstStyle/>
            <a:p>
              <a:endParaRPr lang="fr-FR"/>
            </a:p>
          </p:txBody>
        </p:sp>
        <p:sp>
          <p:nvSpPr>
            <p:cNvPr id="480634" name="Freeform 298"/>
            <p:cNvSpPr>
              <a:spLocks/>
            </p:cNvSpPr>
            <p:nvPr/>
          </p:nvSpPr>
          <p:spPr bwMode="auto">
            <a:xfrm>
              <a:off x="2967" y="1264"/>
              <a:ext cx="25" cy="40"/>
            </a:xfrm>
            <a:custGeom>
              <a:avLst/>
              <a:gdLst>
                <a:gd name="T0" fmla="*/ 0 w 121"/>
                <a:gd name="T1" fmla="*/ 0 h 200"/>
                <a:gd name="T2" fmla="*/ 0 w 121"/>
                <a:gd name="T3" fmla="*/ 0 h 200"/>
                <a:gd name="T4" fmla="*/ 0 w 121"/>
                <a:gd name="T5" fmla="*/ 1 h 200"/>
                <a:gd name="T6" fmla="*/ 0 w 121"/>
                <a:gd name="T7" fmla="*/ 1 h 200"/>
                <a:gd name="T8" fmla="*/ 0 w 121"/>
                <a:gd name="T9" fmla="*/ 1 h 200"/>
                <a:gd name="T10" fmla="*/ 0 w 121"/>
                <a:gd name="T11" fmla="*/ 1 h 200"/>
                <a:gd name="T12" fmla="*/ 1 w 121"/>
                <a:gd name="T13" fmla="*/ 1 h 200"/>
                <a:gd name="T14" fmla="*/ 1 w 121"/>
                <a:gd name="T15" fmla="*/ 1 h 200"/>
                <a:gd name="T16" fmla="*/ 1 w 121"/>
                <a:gd name="T17" fmla="*/ 1 h 200"/>
                <a:gd name="T18" fmla="*/ 1 w 121"/>
                <a:gd name="T19" fmla="*/ 1 h 200"/>
                <a:gd name="T20" fmla="*/ 1 w 121"/>
                <a:gd name="T21" fmla="*/ 1 h 200"/>
                <a:gd name="T22" fmla="*/ 1 w 121"/>
                <a:gd name="T23" fmla="*/ 1 h 200"/>
                <a:gd name="T24" fmla="*/ 1 w 121"/>
                <a:gd name="T25" fmla="*/ 1 h 200"/>
                <a:gd name="T26" fmla="*/ 1 w 121"/>
                <a:gd name="T27" fmla="*/ 1 h 200"/>
                <a:gd name="T28" fmla="*/ 1 w 121"/>
                <a:gd name="T29" fmla="*/ 1 h 200"/>
                <a:gd name="T30" fmla="*/ 1 w 121"/>
                <a:gd name="T31" fmla="*/ 1 h 200"/>
                <a:gd name="T32" fmla="*/ 1 w 121"/>
                <a:gd name="T33" fmla="*/ 1 h 200"/>
                <a:gd name="T34" fmla="*/ 1 w 121"/>
                <a:gd name="T35" fmla="*/ 1 h 200"/>
                <a:gd name="T36" fmla="*/ 1 w 121"/>
                <a:gd name="T37" fmla="*/ 1 h 200"/>
                <a:gd name="T38" fmla="*/ 1 w 121"/>
                <a:gd name="T39" fmla="*/ 2 h 200"/>
                <a:gd name="T40" fmla="*/ 1 w 121"/>
                <a:gd name="T41" fmla="*/ 2 h 200"/>
                <a:gd name="T42" fmla="*/ 1 w 121"/>
                <a:gd name="T43" fmla="*/ 2 h 200"/>
                <a:gd name="T44" fmla="*/ 1 w 121"/>
                <a:gd name="T45" fmla="*/ 2 h 200"/>
                <a:gd name="T46" fmla="*/ 0 w 121"/>
                <a:gd name="T47" fmla="*/ 2 h 200"/>
                <a:gd name="T48" fmla="*/ 0 w 121"/>
                <a:gd name="T49" fmla="*/ 2 h 200"/>
                <a:gd name="T50" fmla="*/ 0 w 121"/>
                <a:gd name="T51" fmla="*/ 2 h 200"/>
                <a:gd name="T52" fmla="*/ 0 w 121"/>
                <a:gd name="T53" fmla="*/ 1 h 200"/>
                <a:gd name="T54" fmla="*/ 0 w 121"/>
                <a:gd name="T55" fmla="*/ 1 h 200"/>
                <a:gd name="T56" fmla="*/ 0 w 121"/>
                <a:gd name="T57" fmla="*/ 1 h 200"/>
                <a:gd name="T58" fmla="*/ 0 w 121"/>
                <a:gd name="T59" fmla="*/ 1 h 200"/>
                <a:gd name="T60" fmla="*/ 0 w 121"/>
                <a:gd name="T61" fmla="*/ 1 h 200"/>
                <a:gd name="T62" fmla="*/ 0 w 121"/>
                <a:gd name="T63" fmla="*/ 1 h 200"/>
                <a:gd name="T64" fmla="*/ 0 w 121"/>
                <a:gd name="T65" fmla="*/ 1 h 200"/>
                <a:gd name="T66" fmla="*/ 0 w 121"/>
                <a:gd name="T67" fmla="*/ 1 h 200"/>
                <a:gd name="T68" fmla="*/ 0 w 121"/>
                <a:gd name="T69" fmla="*/ 0 h 200"/>
                <a:gd name="T70" fmla="*/ 0 w 121"/>
                <a:gd name="T71" fmla="*/ 0 h 200"/>
                <a:gd name="T72" fmla="*/ 0 w 121"/>
                <a:gd name="T73" fmla="*/ 0 h 200"/>
                <a:gd name="T74" fmla="*/ 0 w 121"/>
                <a:gd name="T75" fmla="*/ 0 h 200"/>
                <a:gd name="T76" fmla="*/ 0 w 121"/>
                <a:gd name="T77" fmla="*/ 0 h 200"/>
                <a:gd name="T78" fmla="*/ 0 w 121"/>
                <a:gd name="T79" fmla="*/ 0 h 200"/>
                <a:gd name="T80" fmla="*/ 0 w 121"/>
                <a:gd name="T81" fmla="*/ 0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1"/>
                <a:gd name="T124" fmla="*/ 0 h 200"/>
                <a:gd name="T125" fmla="*/ 121 w 121"/>
                <a:gd name="T126" fmla="*/ 200 h 20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1" h="200">
                  <a:moveTo>
                    <a:pt x="17" y="28"/>
                  </a:moveTo>
                  <a:lnTo>
                    <a:pt x="25" y="60"/>
                  </a:lnTo>
                  <a:lnTo>
                    <a:pt x="30" y="94"/>
                  </a:lnTo>
                  <a:lnTo>
                    <a:pt x="36" y="127"/>
                  </a:lnTo>
                  <a:lnTo>
                    <a:pt x="46" y="159"/>
                  </a:lnTo>
                  <a:lnTo>
                    <a:pt x="54" y="165"/>
                  </a:lnTo>
                  <a:lnTo>
                    <a:pt x="63" y="168"/>
                  </a:lnTo>
                  <a:lnTo>
                    <a:pt x="72" y="169"/>
                  </a:lnTo>
                  <a:lnTo>
                    <a:pt x="83" y="167"/>
                  </a:lnTo>
                  <a:lnTo>
                    <a:pt x="92" y="165"/>
                  </a:lnTo>
                  <a:lnTo>
                    <a:pt x="102" y="163"/>
                  </a:lnTo>
                  <a:lnTo>
                    <a:pt x="110" y="160"/>
                  </a:lnTo>
                  <a:lnTo>
                    <a:pt x="119" y="158"/>
                  </a:lnTo>
                  <a:lnTo>
                    <a:pt x="121" y="161"/>
                  </a:lnTo>
                  <a:lnTo>
                    <a:pt x="121" y="164"/>
                  </a:lnTo>
                  <a:lnTo>
                    <a:pt x="119" y="167"/>
                  </a:lnTo>
                  <a:lnTo>
                    <a:pt x="117" y="170"/>
                  </a:lnTo>
                  <a:lnTo>
                    <a:pt x="109" y="178"/>
                  </a:lnTo>
                  <a:lnTo>
                    <a:pt x="102" y="184"/>
                  </a:lnTo>
                  <a:lnTo>
                    <a:pt x="93" y="188"/>
                  </a:lnTo>
                  <a:lnTo>
                    <a:pt x="85" y="193"/>
                  </a:lnTo>
                  <a:lnTo>
                    <a:pt x="76" y="197"/>
                  </a:lnTo>
                  <a:lnTo>
                    <a:pt x="66" y="199"/>
                  </a:lnTo>
                  <a:lnTo>
                    <a:pt x="55" y="200"/>
                  </a:lnTo>
                  <a:lnTo>
                    <a:pt x="45" y="200"/>
                  </a:lnTo>
                  <a:lnTo>
                    <a:pt x="31" y="194"/>
                  </a:lnTo>
                  <a:lnTo>
                    <a:pt x="22" y="184"/>
                  </a:lnTo>
                  <a:lnTo>
                    <a:pt x="16" y="173"/>
                  </a:lnTo>
                  <a:lnTo>
                    <a:pt x="12" y="159"/>
                  </a:lnTo>
                  <a:lnTo>
                    <a:pt x="10" y="145"/>
                  </a:lnTo>
                  <a:lnTo>
                    <a:pt x="9" y="131"/>
                  </a:lnTo>
                  <a:lnTo>
                    <a:pt x="8" y="117"/>
                  </a:lnTo>
                  <a:lnTo>
                    <a:pt x="5" y="104"/>
                  </a:lnTo>
                  <a:lnTo>
                    <a:pt x="5" y="79"/>
                  </a:lnTo>
                  <a:lnTo>
                    <a:pt x="4" y="54"/>
                  </a:lnTo>
                  <a:lnTo>
                    <a:pt x="2" y="30"/>
                  </a:lnTo>
                  <a:lnTo>
                    <a:pt x="0" y="4"/>
                  </a:lnTo>
                  <a:lnTo>
                    <a:pt x="8" y="0"/>
                  </a:lnTo>
                  <a:lnTo>
                    <a:pt x="12" y="7"/>
                  </a:lnTo>
                  <a:lnTo>
                    <a:pt x="14" y="18"/>
                  </a:lnTo>
                  <a:lnTo>
                    <a:pt x="17" y="28"/>
                  </a:lnTo>
                  <a:close/>
                </a:path>
              </a:pathLst>
            </a:custGeom>
            <a:solidFill>
              <a:srgbClr val="000000"/>
            </a:solidFill>
            <a:ln w="9525">
              <a:noFill/>
              <a:round/>
              <a:headEnd/>
              <a:tailEnd/>
            </a:ln>
          </p:spPr>
          <p:txBody>
            <a:bodyPr/>
            <a:lstStyle/>
            <a:p>
              <a:endParaRPr lang="fr-FR"/>
            </a:p>
          </p:txBody>
        </p:sp>
        <p:sp>
          <p:nvSpPr>
            <p:cNvPr id="480635" name="Freeform 299"/>
            <p:cNvSpPr>
              <a:spLocks/>
            </p:cNvSpPr>
            <p:nvPr/>
          </p:nvSpPr>
          <p:spPr bwMode="auto">
            <a:xfrm>
              <a:off x="2953" y="1265"/>
              <a:ext cx="9" cy="11"/>
            </a:xfrm>
            <a:custGeom>
              <a:avLst/>
              <a:gdLst>
                <a:gd name="T0" fmla="*/ 0 w 46"/>
                <a:gd name="T1" fmla="*/ 0 h 56"/>
                <a:gd name="T2" fmla="*/ 0 w 46"/>
                <a:gd name="T3" fmla="*/ 0 h 56"/>
                <a:gd name="T4" fmla="*/ 0 w 46"/>
                <a:gd name="T5" fmla="*/ 0 h 56"/>
                <a:gd name="T6" fmla="*/ 0 w 46"/>
                <a:gd name="T7" fmla="*/ 0 h 56"/>
                <a:gd name="T8" fmla="*/ 0 w 46"/>
                <a:gd name="T9" fmla="*/ 0 h 56"/>
                <a:gd name="T10" fmla="*/ 0 w 46"/>
                <a:gd name="T11" fmla="*/ 0 h 56"/>
                <a:gd name="T12" fmla="*/ 0 w 46"/>
                <a:gd name="T13" fmla="*/ 0 h 56"/>
                <a:gd name="T14" fmla="*/ 0 w 46"/>
                <a:gd name="T15" fmla="*/ 0 h 56"/>
                <a:gd name="T16" fmla="*/ 0 w 46"/>
                <a:gd name="T17" fmla="*/ 0 h 56"/>
                <a:gd name="T18" fmla="*/ 0 w 46"/>
                <a:gd name="T19" fmla="*/ 0 h 56"/>
                <a:gd name="T20" fmla="*/ 0 w 46"/>
                <a:gd name="T21" fmla="*/ 0 h 56"/>
                <a:gd name="T22" fmla="*/ 0 w 46"/>
                <a:gd name="T23" fmla="*/ 0 h 56"/>
                <a:gd name="T24" fmla="*/ 0 w 46"/>
                <a:gd name="T25" fmla="*/ 0 h 56"/>
                <a:gd name="T26" fmla="*/ 0 w 46"/>
                <a:gd name="T27" fmla="*/ 0 h 56"/>
                <a:gd name="T28" fmla="*/ 0 w 46"/>
                <a:gd name="T29" fmla="*/ 0 h 56"/>
                <a:gd name="T30" fmla="*/ 0 w 46"/>
                <a:gd name="T31" fmla="*/ 0 h 56"/>
                <a:gd name="T32" fmla="*/ 0 w 46"/>
                <a:gd name="T33" fmla="*/ 0 h 56"/>
                <a:gd name="T34" fmla="*/ 0 w 46"/>
                <a:gd name="T35" fmla="*/ 0 h 56"/>
                <a:gd name="T36" fmla="*/ 0 w 46"/>
                <a:gd name="T37" fmla="*/ 0 h 56"/>
                <a:gd name="T38" fmla="*/ 0 w 46"/>
                <a:gd name="T39" fmla="*/ 0 h 56"/>
                <a:gd name="T40" fmla="*/ 0 w 46"/>
                <a:gd name="T41" fmla="*/ 0 h 56"/>
                <a:gd name="T42" fmla="*/ 0 w 46"/>
                <a:gd name="T43" fmla="*/ 0 h 56"/>
                <a:gd name="T44" fmla="*/ 0 w 46"/>
                <a:gd name="T45" fmla="*/ 0 h 56"/>
                <a:gd name="T46" fmla="*/ 0 w 46"/>
                <a:gd name="T47" fmla="*/ 0 h 56"/>
                <a:gd name="T48" fmla="*/ 0 w 46"/>
                <a:gd name="T49" fmla="*/ 0 h 56"/>
                <a:gd name="T50" fmla="*/ 0 w 46"/>
                <a:gd name="T51" fmla="*/ 0 h 56"/>
                <a:gd name="T52" fmla="*/ 0 w 46"/>
                <a:gd name="T53" fmla="*/ 0 h 56"/>
                <a:gd name="T54" fmla="*/ 0 w 46"/>
                <a:gd name="T55" fmla="*/ 0 h 56"/>
                <a:gd name="T56" fmla="*/ 0 w 46"/>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6"/>
                <a:gd name="T88" fmla="*/ 0 h 56"/>
                <a:gd name="T89" fmla="*/ 46 w 46"/>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6" h="56">
                  <a:moveTo>
                    <a:pt x="46" y="6"/>
                  </a:moveTo>
                  <a:lnTo>
                    <a:pt x="45" y="12"/>
                  </a:lnTo>
                  <a:lnTo>
                    <a:pt x="40" y="16"/>
                  </a:lnTo>
                  <a:lnTo>
                    <a:pt x="35" y="19"/>
                  </a:lnTo>
                  <a:lnTo>
                    <a:pt x="29" y="23"/>
                  </a:lnTo>
                  <a:lnTo>
                    <a:pt x="24" y="30"/>
                  </a:lnTo>
                  <a:lnTo>
                    <a:pt x="22" y="37"/>
                  </a:lnTo>
                  <a:lnTo>
                    <a:pt x="21" y="46"/>
                  </a:lnTo>
                  <a:lnTo>
                    <a:pt x="21" y="54"/>
                  </a:lnTo>
                  <a:lnTo>
                    <a:pt x="18" y="56"/>
                  </a:lnTo>
                  <a:lnTo>
                    <a:pt x="15" y="56"/>
                  </a:lnTo>
                  <a:lnTo>
                    <a:pt x="11" y="56"/>
                  </a:lnTo>
                  <a:lnTo>
                    <a:pt x="8" y="55"/>
                  </a:lnTo>
                  <a:lnTo>
                    <a:pt x="4" y="49"/>
                  </a:lnTo>
                  <a:lnTo>
                    <a:pt x="2" y="41"/>
                  </a:lnTo>
                  <a:lnTo>
                    <a:pt x="0" y="34"/>
                  </a:lnTo>
                  <a:lnTo>
                    <a:pt x="1" y="27"/>
                  </a:lnTo>
                  <a:lnTo>
                    <a:pt x="3" y="21"/>
                  </a:lnTo>
                  <a:lnTo>
                    <a:pt x="6" y="17"/>
                  </a:lnTo>
                  <a:lnTo>
                    <a:pt x="10" y="13"/>
                  </a:lnTo>
                  <a:lnTo>
                    <a:pt x="15" y="9"/>
                  </a:lnTo>
                  <a:lnTo>
                    <a:pt x="19" y="6"/>
                  </a:lnTo>
                  <a:lnTo>
                    <a:pt x="24" y="3"/>
                  </a:lnTo>
                  <a:lnTo>
                    <a:pt x="29" y="1"/>
                  </a:lnTo>
                  <a:lnTo>
                    <a:pt x="35" y="0"/>
                  </a:lnTo>
                  <a:lnTo>
                    <a:pt x="38" y="0"/>
                  </a:lnTo>
                  <a:lnTo>
                    <a:pt x="41" y="1"/>
                  </a:lnTo>
                  <a:lnTo>
                    <a:pt x="44" y="4"/>
                  </a:lnTo>
                  <a:lnTo>
                    <a:pt x="46" y="6"/>
                  </a:lnTo>
                  <a:close/>
                </a:path>
              </a:pathLst>
            </a:custGeom>
            <a:solidFill>
              <a:srgbClr val="000000"/>
            </a:solidFill>
            <a:ln w="9525">
              <a:noFill/>
              <a:round/>
              <a:headEnd/>
              <a:tailEnd/>
            </a:ln>
          </p:spPr>
          <p:txBody>
            <a:bodyPr/>
            <a:lstStyle/>
            <a:p>
              <a:endParaRPr lang="fr-FR"/>
            </a:p>
          </p:txBody>
        </p:sp>
        <p:sp>
          <p:nvSpPr>
            <p:cNvPr id="480636" name="Freeform 300"/>
            <p:cNvSpPr>
              <a:spLocks/>
            </p:cNvSpPr>
            <p:nvPr/>
          </p:nvSpPr>
          <p:spPr bwMode="auto">
            <a:xfrm>
              <a:off x="3026" y="1272"/>
              <a:ext cx="16" cy="43"/>
            </a:xfrm>
            <a:custGeom>
              <a:avLst/>
              <a:gdLst>
                <a:gd name="T0" fmla="*/ 1 w 80"/>
                <a:gd name="T1" fmla="*/ 0 h 216"/>
                <a:gd name="T2" fmla="*/ 1 w 80"/>
                <a:gd name="T3" fmla="*/ 0 h 216"/>
                <a:gd name="T4" fmla="*/ 1 w 80"/>
                <a:gd name="T5" fmla="*/ 0 h 216"/>
                <a:gd name="T6" fmla="*/ 0 w 80"/>
                <a:gd name="T7" fmla="*/ 0 h 216"/>
                <a:gd name="T8" fmla="*/ 0 w 80"/>
                <a:gd name="T9" fmla="*/ 0 h 216"/>
                <a:gd name="T10" fmla="*/ 0 w 80"/>
                <a:gd name="T11" fmla="*/ 0 h 216"/>
                <a:gd name="T12" fmla="*/ 0 w 80"/>
                <a:gd name="T13" fmla="*/ 1 h 216"/>
                <a:gd name="T14" fmla="*/ 0 w 80"/>
                <a:gd name="T15" fmla="*/ 1 h 216"/>
                <a:gd name="T16" fmla="*/ 0 w 80"/>
                <a:gd name="T17" fmla="*/ 1 h 216"/>
                <a:gd name="T18" fmla="*/ 0 w 80"/>
                <a:gd name="T19" fmla="*/ 1 h 216"/>
                <a:gd name="T20" fmla="*/ 0 w 80"/>
                <a:gd name="T21" fmla="*/ 1 h 216"/>
                <a:gd name="T22" fmla="*/ 0 w 80"/>
                <a:gd name="T23" fmla="*/ 1 h 216"/>
                <a:gd name="T24" fmla="*/ 0 w 80"/>
                <a:gd name="T25" fmla="*/ 1 h 216"/>
                <a:gd name="T26" fmla="*/ 0 w 80"/>
                <a:gd name="T27" fmla="*/ 1 h 216"/>
                <a:gd name="T28" fmla="*/ 1 w 80"/>
                <a:gd name="T29" fmla="*/ 1 h 216"/>
                <a:gd name="T30" fmla="*/ 1 w 80"/>
                <a:gd name="T31" fmla="*/ 1 h 216"/>
                <a:gd name="T32" fmla="*/ 1 w 80"/>
                <a:gd name="T33" fmla="*/ 1 h 216"/>
                <a:gd name="T34" fmla="*/ 1 w 80"/>
                <a:gd name="T35" fmla="*/ 1 h 216"/>
                <a:gd name="T36" fmla="*/ 1 w 80"/>
                <a:gd name="T37" fmla="*/ 1 h 216"/>
                <a:gd name="T38" fmla="*/ 1 w 80"/>
                <a:gd name="T39" fmla="*/ 1 h 216"/>
                <a:gd name="T40" fmla="*/ 0 w 80"/>
                <a:gd name="T41" fmla="*/ 2 h 216"/>
                <a:gd name="T42" fmla="*/ 0 w 80"/>
                <a:gd name="T43" fmla="*/ 2 h 216"/>
                <a:gd name="T44" fmla="*/ 0 w 80"/>
                <a:gd name="T45" fmla="*/ 2 h 216"/>
                <a:gd name="T46" fmla="*/ 0 w 80"/>
                <a:gd name="T47" fmla="*/ 2 h 216"/>
                <a:gd name="T48" fmla="*/ 0 w 80"/>
                <a:gd name="T49" fmla="*/ 2 h 216"/>
                <a:gd name="T50" fmla="*/ 0 w 80"/>
                <a:gd name="T51" fmla="*/ 2 h 216"/>
                <a:gd name="T52" fmla="*/ 0 w 80"/>
                <a:gd name="T53" fmla="*/ 2 h 216"/>
                <a:gd name="T54" fmla="*/ 0 w 80"/>
                <a:gd name="T55" fmla="*/ 2 h 216"/>
                <a:gd name="T56" fmla="*/ 0 w 80"/>
                <a:gd name="T57" fmla="*/ 2 h 216"/>
                <a:gd name="T58" fmla="*/ 0 w 80"/>
                <a:gd name="T59" fmla="*/ 2 h 216"/>
                <a:gd name="T60" fmla="*/ 0 w 80"/>
                <a:gd name="T61" fmla="*/ 2 h 216"/>
                <a:gd name="T62" fmla="*/ 0 w 80"/>
                <a:gd name="T63" fmla="*/ 2 h 216"/>
                <a:gd name="T64" fmla="*/ 0 w 80"/>
                <a:gd name="T65" fmla="*/ 1 h 216"/>
                <a:gd name="T66" fmla="*/ 0 w 80"/>
                <a:gd name="T67" fmla="*/ 1 h 216"/>
                <a:gd name="T68" fmla="*/ 0 w 80"/>
                <a:gd name="T69" fmla="*/ 1 h 216"/>
                <a:gd name="T70" fmla="*/ 0 w 80"/>
                <a:gd name="T71" fmla="*/ 1 h 216"/>
                <a:gd name="T72" fmla="*/ 0 w 80"/>
                <a:gd name="T73" fmla="*/ 1 h 216"/>
                <a:gd name="T74" fmla="*/ 0 w 80"/>
                <a:gd name="T75" fmla="*/ 1 h 216"/>
                <a:gd name="T76" fmla="*/ 0 w 80"/>
                <a:gd name="T77" fmla="*/ 1 h 216"/>
                <a:gd name="T78" fmla="*/ 0 w 80"/>
                <a:gd name="T79" fmla="*/ 1 h 216"/>
                <a:gd name="T80" fmla="*/ 0 w 80"/>
                <a:gd name="T81" fmla="*/ 1 h 216"/>
                <a:gd name="T82" fmla="*/ 0 w 80"/>
                <a:gd name="T83" fmla="*/ 0 h 216"/>
                <a:gd name="T84" fmla="*/ 0 w 80"/>
                <a:gd name="T85" fmla="*/ 0 h 216"/>
                <a:gd name="T86" fmla="*/ 0 w 80"/>
                <a:gd name="T87" fmla="*/ 0 h 216"/>
                <a:gd name="T88" fmla="*/ 0 w 80"/>
                <a:gd name="T89" fmla="*/ 0 h 216"/>
                <a:gd name="T90" fmla="*/ 0 w 80"/>
                <a:gd name="T91" fmla="*/ 0 h 216"/>
                <a:gd name="T92" fmla="*/ 0 w 80"/>
                <a:gd name="T93" fmla="*/ 0 h 216"/>
                <a:gd name="T94" fmla="*/ 0 w 80"/>
                <a:gd name="T95" fmla="*/ 0 h 216"/>
                <a:gd name="T96" fmla="*/ 1 w 80"/>
                <a:gd name="T97" fmla="*/ 0 h 216"/>
                <a:gd name="T98" fmla="*/ 1 w 80"/>
                <a:gd name="T99" fmla="*/ 0 h 216"/>
                <a:gd name="T100" fmla="*/ 1 w 80"/>
                <a:gd name="T101" fmla="*/ 0 h 216"/>
                <a:gd name="T102" fmla="*/ 1 w 80"/>
                <a:gd name="T103" fmla="*/ 0 h 216"/>
                <a:gd name="T104" fmla="*/ 1 w 80"/>
                <a:gd name="T105" fmla="*/ 0 h 21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0"/>
                <a:gd name="T160" fmla="*/ 0 h 216"/>
                <a:gd name="T161" fmla="*/ 80 w 80"/>
                <a:gd name="T162" fmla="*/ 216 h 21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0" h="216">
                  <a:moveTo>
                    <a:pt x="73" y="4"/>
                  </a:moveTo>
                  <a:lnTo>
                    <a:pt x="72" y="12"/>
                  </a:lnTo>
                  <a:lnTo>
                    <a:pt x="66" y="17"/>
                  </a:lnTo>
                  <a:lnTo>
                    <a:pt x="60" y="22"/>
                  </a:lnTo>
                  <a:lnTo>
                    <a:pt x="56" y="28"/>
                  </a:lnTo>
                  <a:lnTo>
                    <a:pt x="44" y="50"/>
                  </a:lnTo>
                  <a:lnTo>
                    <a:pt x="37" y="75"/>
                  </a:lnTo>
                  <a:lnTo>
                    <a:pt x="34" y="100"/>
                  </a:lnTo>
                  <a:lnTo>
                    <a:pt x="35" y="126"/>
                  </a:lnTo>
                  <a:lnTo>
                    <a:pt x="38" y="132"/>
                  </a:lnTo>
                  <a:lnTo>
                    <a:pt x="41" y="139"/>
                  </a:lnTo>
                  <a:lnTo>
                    <a:pt x="45" y="145"/>
                  </a:lnTo>
                  <a:lnTo>
                    <a:pt x="52" y="149"/>
                  </a:lnTo>
                  <a:lnTo>
                    <a:pt x="59" y="152"/>
                  </a:lnTo>
                  <a:lnTo>
                    <a:pt x="67" y="153"/>
                  </a:lnTo>
                  <a:lnTo>
                    <a:pt x="75" y="156"/>
                  </a:lnTo>
                  <a:lnTo>
                    <a:pt x="80" y="161"/>
                  </a:lnTo>
                  <a:lnTo>
                    <a:pt x="75" y="168"/>
                  </a:lnTo>
                  <a:lnTo>
                    <a:pt x="69" y="175"/>
                  </a:lnTo>
                  <a:lnTo>
                    <a:pt x="65" y="183"/>
                  </a:lnTo>
                  <a:lnTo>
                    <a:pt x="61" y="190"/>
                  </a:lnTo>
                  <a:lnTo>
                    <a:pt x="57" y="198"/>
                  </a:lnTo>
                  <a:lnTo>
                    <a:pt x="52" y="205"/>
                  </a:lnTo>
                  <a:lnTo>
                    <a:pt x="46" y="211"/>
                  </a:lnTo>
                  <a:lnTo>
                    <a:pt x="39" y="216"/>
                  </a:lnTo>
                  <a:lnTo>
                    <a:pt x="35" y="215"/>
                  </a:lnTo>
                  <a:lnTo>
                    <a:pt x="31" y="213"/>
                  </a:lnTo>
                  <a:lnTo>
                    <a:pt x="28" y="211"/>
                  </a:lnTo>
                  <a:lnTo>
                    <a:pt x="26" y="207"/>
                  </a:lnTo>
                  <a:lnTo>
                    <a:pt x="28" y="203"/>
                  </a:lnTo>
                  <a:lnTo>
                    <a:pt x="31" y="198"/>
                  </a:lnTo>
                  <a:lnTo>
                    <a:pt x="33" y="193"/>
                  </a:lnTo>
                  <a:lnTo>
                    <a:pt x="33" y="188"/>
                  </a:lnTo>
                  <a:lnTo>
                    <a:pt x="20" y="178"/>
                  </a:lnTo>
                  <a:lnTo>
                    <a:pt x="10" y="165"/>
                  </a:lnTo>
                  <a:lnTo>
                    <a:pt x="5" y="151"/>
                  </a:lnTo>
                  <a:lnTo>
                    <a:pt x="1" y="136"/>
                  </a:lnTo>
                  <a:lnTo>
                    <a:pt x="0" y="120"/>
                  </a:lnTo>
                  <a:lnTo>
                    <a:pt x="0" y="103"/>
                  </a:lnTo>
                  <a:lnTo>
                    <a:pt x="2" y="87"/>
                  </a:lnTo>
                  <a:lnTo>
                    <a:pt x="5" y="71"/>
                  </a:lnTo>
                  <a:lnTo>
                    <a:pt x="10" y="61"/>
                  </a:lnTo>
                  <a:lnTo>
                    <a:pt x="16" y="50"/>
                  </a:lnTo>
                  <a:lnTo>
                    <a:pt x="22" y="40"/>
                  </a:lnTo>
                  <a:lnTo>
                    <a:pt x="28" y="29"/>
                  </a:lnTo>
                  <a:lnTo>
                    <a:pt x="36" y="20"/>
                  </a:lnTo>
                  <a:lnTo>
                    <a:pt x="44" y="13"/>
                  </a:lnTo>
                  <a:lnTo>
                    <a:pt x="54" y="5"/>
                  </a:lnTo>
                  <a:lnTo>
                    <a:pt x="65" y="0"/>
                  </a:lnTo>
                  <a:lnTo>
                    <a:pt x="67" y="0"/>
                  </a:lnTo>
                  <a:lnTo>
                    <a:pt x="71" y="0"/>
                  </a:lnTo>
                  <a:lnTo>
                    <a:pt x="72" y="2"/>
                  </a:lnTo>
                  <a:lnTo>
                    <a:pt x="73" y="4"/>
                  </a:lnTo>
                  <a:close/>
                </a:path>
              </a:pathLst>
            </a:custGeom>
            <a:solidFill>
              <a:srgbClr val="000000"/>
            </a:solidFill>
            <a:ln w="9525">
              <a:noFill/>
              <a:round/>
              <a:headEnd/>
              <a:tailEnd/>
            </a:ln>
          </p:spPr>
          <p:txBody>
            <a:bodyPr/>
            <a:lstStyle/>
            <a:p>
              <a:endParaRPr lang="fr-FR"/>
            </a:p>
          </p:txBody>
        </p:sp>
        <p:sp>
          <p:nvSpPr>
            <p:cNvPr id="480637" name="Freeform 301"/>
            <p:cNvSpPr>
              <a:spLocks/>
            </p:cNvSpPr>
            <p:nvPr/>
          </p:nvSpPr>
          <p:spPr bwMode="auto">
            <a:xfrm>
              <a:off x="2985" y="1272"/>
              <a:ext cx="13" cy="6"/>
            </a:xfrm>
            <a:custGeom>
              <a:avLst/>
              <a:gdLst>
                <a:gd name="T0" fmla="*/ 0 w 63"/>
                <a:gd name="T1" fmla="*/ 0 h 31"/>
                <a:gd name="T2" fmla="*/ 0 w 63"/>
                <a:gd name="T3" fmla="*/ 0 h 31"/>
                <a:gd name="T4" fmla="*/ 0 w 63"/>
                <a:gd name="T5" fmla="*/ 0 h 31"/>
                <a:gd name="T6" fmla="*/ 0 w 63"/>
                <a:gd name="T7" fmla="*/ 0 h 31"/>
                <a:gd name="T8" fmla="*/ 0 w 63"/>
                <a:gd name="T9" fmla="*/ 0 h 31"/>
                <a:gd name="T10" fmla="*/ 0 w 63"/>
                <a:gd name="T11" fmla="*/ 0 h 31"/>
                <a:gd name="T12" fmla="*/ 0 w 63"/>
                <a:gd name="T13" fmla="*/ 0 h 31"/>
                <a:gd name="T14" fmla="*/ 0 w 63"/>
                <a:gd name="T15" fmla="*/ 0 h 31"/>
                <a:gd name="T16" fmla="*/ 1 w 63"/>
                <a:gd name="T17" fmla="*/ 0 h 31"/>
                <a:gd name="T18" fmla="*/ 1 w 63"/>
                <a:gd name="T19" fmla="*/ 0 h 31"/>
                <a:gd name="T20" fmla="*/ 1 w 63"/>
                <a:gd name="T21" fmla="*/ 0 h 31"/>
                <a:gd name="T22" fmla="*/ 1 w 63"/>
                <a:gd name="T23" fmla="*/ 0 h 31"/>
                <a:gd name="T24" fmla="*/ 0 w 63"/>
                <a:gd name="T25" fmla="*/ 0 h 31"/>
                <a:gd name="T26" fmla="*/ 0 w 63"/>
                <a:gd name="T27" fmla="*/ 0 h 31"/>
                <a:gd name="T28" fmla="*/ 0 w 63"/>
                <a:gd name="T29" fmla="*/ 0 h 31"/>
                <a:gd name="T30" fmla="*/ 0 w 63"/>
                <a:gd name="T31" fmla="*/ 0 h 31"/>
                <a:gd name="T32" fmla="*/ 0 w 63"/>
                <a:gd name="T33" fmla="*/ 0 h 31"/>
                <a:gd name="T34" fmla="*/ 0 w 63"/>
                <a:gd name="T35" fmla="*/ 0 h 31"/>
                <a:gd name="T36" fmla="*/ 0 w 63"/>
                <a:gd name="T37" fmla="*/ 0 h 31"/>
                <a:gd name="T38" fmla="*/ 0 w 63"/>
                <a:gd name="T39" fmla="*/ 0 h 31"/>
                <a:gd name="T40" fmla="*/ 0 w 63"/>
                <a:gd name="T41" fmla="*/ 0 h 31"/>
                <a:gd name="T42" fmla="*/ 0 w 63"/>
                <a:gd name="T43" fmla="*/ 0 h 31"/>
                <a:gd name="T44" fmla="*/ 0 w 63"/>
                <a:gd name="T45" fmla="*/ 0 h 31"/>
                <a:gd name="T46" fmla="*/ 0 w 63"/>
                <a:gd name="T47" fmla="*/ 0 h 31"/>
                <a:gd name="T48" fmla="*/ 0 w 63"/>
                <a:gd name="T49" fmla="*/ 0 h 31"/>
                <a:gd name="T50" fmla="*/ 0 w 63"/>
                <a:gd name="T51" fmla="*/ 0 h 31"/>
                <a:gd name="T52" fmla="*/ 0 w 63"/>
                <a:gd name="T53" fmla="*/ 0 h 31"/>
                <a:gd name="T54" fmla="*/ 0 w 63"/>
                <a:gd name="T55" fmla="*/ 0 h 31"/>
                <a:gd name="T56" fmla="*/ 0 w 63"/>
                <a:gd name="T57" fmla="*/ 0 h 31"/>
                <a:gd name="T58" fmla="*/ 0 w 63"/>
                <a:gd name="T59" fmla="*/ 0 h 31"/>
                <a:gd name="T60" fmla="*/ 0 w 63"/>
                <a:gd name="T61" fmla="*/ 0 h 31"/>
                <a:gd name="T62" fmla="*/ 0 w 63"/>
                <a:gd name="T63" fmla="*/ 0 h 31"/>
                <a:gd name="T64" fmla="*/ 0 w 63"/>
                <a:gd name="T65" fmla="*/ 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3"/>
                <a:gd name="T100" fmla="*/ 0 h 31"/>
                <a:gd name="T101" fmla="*/ 63 w 63"/>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3" h="31">
                  <a:moveTo>
                    <a:pt x="39" y="1"/>
                  </a:moveTo>
                  <a:lnTo>
                    <a:pt x="41" y="2"/>
                  </a:lnTo>
                  <a:lnTo>
                    <a:pt x="43" y="2"/>
                  </a:lnTo>
                  <a:lnTo>
                    <a:pt x="47" y="2"/>
                  </a:lnTo>
                  <a:lnTo>
                    <a:pt x="49" y="3"/>
                  </a:lnTo>
                  <a:lnTo>
                    <a:pt x="53" y="5"/>
                  </a:lnTo>
                  <a:lnTo>
                    <a:pt x="57" y="7"/>
                  </a:lnTo>
                  <a:lnTo>
                    <a:pt x="60" y="10"/>
                  </a:lnTo>
                  <a:lnTo>
                    <a:pt x="63" y="13"/>
                  </a:lnTo>
                  <a:lnTo>
                    <a:pt x="63" y="17"/>
                  </a:lnTo>
                  <a:lnTo>
                    <a:pt x="63" y="22"/>
                  </a:lnTo>
                  <a:lnTo>
                    <a:pt x="61" y="26"/>
                  </a:lnTo>
                  <a:lnTo>
                    <a:pt x="59" y="31"/>
                  </a:lnTo>
                  <a:lnTo>
                    <a:pt x="54" y="27"/>
                  </a:lnTo>
                  <a:lnTo>
                    <a:pt x="49" y="25"/>
                  </a:lnTo>
                  <a:lnTo>
                    <a:pt x="42" y="23"/>
                  </a:lnTo>
                  <a:lnTo>
                    <a:pt x="36" y="22"/>
                  </a:lnTo>
                  <a:lnTo>
                    <a:pt x="30" y="22"/>
                  </a:lnTo>
                  <a:lnTo>
                    <a:pt x="24" y="23"/>
                  </a:lnTo>
                  <a:lnTo>
                    <a:pt x="18" y="24"/>
                  </a:lnTo>
                  <a:lnTo>
                    <a:pt x="12" y="27"/>
                  </a:lnTo>
                  <a:lnTo>
                    <a:pt x="8" y="26"/>
                  </a:lnTo>
                  <a:lnTo>
                    <a:pt x="4" y="25"/>
                  </a:lnTo>
                  <a:lnTo>
                    <a:pt x="1" y="24"/>
                  </a:lnTo>
                  <a:lnTo>
                    <a:pt x="0" y="20"/>
                  </a:lnTo>
                  <a:lnTo>
                    <a:pt x="2" y="14"/>
                  </a:lnTo>
                  <a:lnTo>
                    <a:pt x="6" y="10"/>
                  </a:lnTo>
                  <a:lnTo>
                    <a:pt x="12" y="5"/>
                  </a:lnTo>
                  <a:lnTo>
                    <a:pt x="18" y="3"/>
                  </a:lnTo>
                  <a:lnTo>
                    <a:pt x="23" y="2"/>
                  </a:lnTo>
                  <a:lnTo>
                    <a:pt x="28" y="0"/>
                  </a:lnTo>
                  <a:lnTo>
                    <a:pt x="33" y="0"/>
                  </a:lnTo>
                  <a:lnTo>
                    <a:pt x="39" y="1"/>
                  </a:lnTo>
                  <a:close/>
                </a:path>
              </a:pathLst>
            </a:custGeom>
            <a:solidFill>
              <a:srgbClr val="000000"/>
            </a:solidFill>
            <a:ln w="9525">
              <a:noFill/>
              <a:round/>
              <a:headEnd/>
              <a:tailEnd/>
            </a:ln>
          </p:spPr>
          <p:txBody>
            <a:bodyPr/>
            <a:lstStyle/>
            <a:p>
              <a:endParaRPr lang="fr-FR"/>
            </a:p>
          </p:txBody>
        </p:sp>
        <p:sp>
          <p:nvSpPr>
            <p:cNvPr id="480638" name="Freeform 302"/>
            <p:cNvSpPr>
              <a:spLocks/>
            </p:cNvSpPr>
            <p:nvPr/>
          </p:nvSpPr>
          <p:spPr bwMode="auto">
            <a:xfrm>
              <a:off x="3048" y="1273"/>
              <a:ext cx="16" cy="41"/>
            </a:xfrm>
            <a:custGeom>
              <a:avLst/>
              <a:gdLst>
                <a:gd name="T0" fmla="*/ 1 w 78"/>
                <a:gd name="T1" fmla="*/ 0 h 205"/>
                <a:gd name="T2" fmla="*/ 1 w 78"/>
                <a:gd name="T3" fmla="*/ 0 h 205"/>
                <a:gd name="T4" fmla="*/ 1 w 78"/>
                <a:gd name="T5" fmla="*/ 1 h 205"/>
                <a:gd name="T6" fmla="*/ 1 w 78"/>
                <a:gd name="T7" fmla="*/ 1 h 205"/>
                <a:gd name="T8" fmla="*/ 1 w 78"/>
                <a:gd name="T9" fmla="*/ 1 h 205"/>
                <a:gd name="T10" fmla="*/ 1 w 78"/>
                <a:gd name="T11" fmla="*/ 1 h 205"/>
                <a:gd name="T12" fmla="*/ 1 w 78"/>
                <a:gd name="T13" fmla="*/ 1 h 205"/>
                <a:gd name="T14" fmla="*/ 0 w 78"/>
                <a:gd name="T15" fmla="*/ 1 h 205"/>
                <a:gd name="T16" fmla="*/ 0 w 78"/>
                <a:gd name="T17" fmla="*/ 2 h 205"/>
                <a:gd name="T18" fmla="*/ 0 w 78"/>
                <a:gd name="T19" fmla="*/ 2 h 205"/>
                <a:gd name="T20" fmla="*/ 0 w 78"/>
                <a:gd name="T21" fmla="*/ 2 h 205"/>
                <a:gd name="T22" fmla="*/ 0 w 78"/>
                <a:gd name="T23" fmla="*/ 2 h 205"/>
                <a:gd name="T24" fmla="*/ 0 w 78"/>
                <a:gd name="T25" fmla="*/ 2 h 205"/>
                <a:gd name="T26" fmla="*/ 0 w 78"/>
                <a:gd name="T27" fmla="*/ 1 h 205"/>
                <a:gd name="T28" fmla="*/ 0 w 78"/>
                <a:gd name="T29" fmla="*/ 1 h 205"/>
                <a:gd name="T30" fmla="*/ 0 w 78"/>
                <a:gd name="T31" fmla="*/ 1 h 205"/>
                <a:gd name="T32" fmla="*/ 0 w 78"/>
                <a:gd name="T33" fmla="*/ 0 h 205"/>
                <a:gd name="T34" fmla="*/ 0 w 78"/>
                <a:gd name="T35" fmla="*/ 0 h 205"/>
                <a:gd name="T36" fmla="*/ 0 w 78"/>
                <a:gd name="T37" fmla="*/ 0 h 205"/>
                <a:gd name="T38" fmla="*/ 0 w 78"/>
                <a:gd name="T39" fmla="*/ 0 h 205"/>
                <a:gd name="T40" fmla="*/ 0 w 78"/>
                <a:gd name="T41" fmla="*/ 0 h 205"/>
                <a:gd name="T42" fmla="*/ 0 w 78"/>
                <a:gd name="T43" fmla="*/ 0 h 205"/>
                <a:gd name="T44" fmla="*/ 0 w 78"/>
                <a:gd name="T45" fmla="*/ 0 h 205"/>
                <a:gd name="T46" fmla="*/ 0 w 78"/>
                <a:gd name="T47" fmla="*/ 0 h 205"/>
                <a:gd name="T48" fmla="*/ 0 w 78"/>
                <a:gd name="T49" fmla="*/ 0 h 205"/>
                <a:gd name="T50" fmla="*/ 0 w 78"/>
                <a:gd name="T51" fmla="*/ 0 h 205"/>
                <a:gd name="T52" fmla="*/ 0 w 78"/>
                <a:gd name="T53" fmla="*/ 0 h 205"/>
                <a:gd name="T54" fmla="*/ 0 w 78"/>
                <a:gd name="T55" fmla="*/ 0 h 205"/>
                <a:gd name="T56" fmla="*/ 0 w 78"/>
                <a:gd name="T57" fmla="*/ 0 h 205"/>
                <a:gd name="T58" fmla="*/ 0 w 78"/>
                <a:gd name="T59" fmla="*/ 0 h 205"/>
                <a:gd name="T60" fmla="*/ 0 w 78"/>
                <a:gd name="T61" fmla="*/ 0 h 205"/>
                <a:gd name="T62" fmla="*/ 0 w 78"/>
                <a:gd name="T63" fmla="*/ 0 h 205"/>
                <a:gd name="T64" fmla="*/ 0 w 78"/>
                <a:gd name="T65" fmla="*/ 0 h 205"/>
                <a:gd name="T66" fmla="*/ 0 w 78"/>
                <a:gd name="T67" fmla="*/ 0 h 205"/>
                <a:gd name="T68" fmla="*/ 0 w 78"/>
                <a:gd name="T69" fmla="*/ 0 h 205"/>
                <a:gd name="T70" fmla="*/ 0 w 78"/>
                <a:gd name="T71" fmla="*/ 0 h 205"/>
                <a:gd name="T72" fmla="*/ 1 w 78"/>
                <a:gd name="T73" fmla="*/ 0 h 2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8"/>
                <a:gd name="T112" fmla="*/ 0 h 205"/>
                <a:gd name="T113" fmla="*/ 78 w 78"/>
                <a:gd name="T114" fmla="*/ 205 h 2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8" h="205">
                  <a:moveTo>
                    <a:pt x="64" y="30"/>
                  </a:moveTo>
                  <a:lnTo>
                    <a:pt x="72" y="51"/>
                  </a:lnTo>
                  <a:lnTo>
                    <a:pt x="77" y="73"/>
                  </a:lnTo>
                  <a:lnTo>
                    <a:pt x="78" y="96"/>
                  </a:lnTo>
                  <a:lnTo>
                    <a:pt x="76" y="120"/>
                  </a:lnTo>
                  <a:lnTo>
                    <a:pt x="71" y="143"/>
                  </a:lnTo>
                  <a:lnTo>
                    <a:pt x="64" y="165"/>
                  </a:lnTo>
                  <a:lnTo>
                    <a:pt x="53" y="186"/>
                  </a:lnTo>
                  <a:lnTo>
                    <a:pt x="42" y="205"/>
                  </a:lnTo>
                  <a:lnTo>
                    <a:pt x="39" y="205"/>
                  </a:lnTo>
                  <a:lnTo>
                    <a:pt x="37" y="204"/>
                  </a:lnTo>
                  <a:lnTo>
                    <a:pt x="35" y="203"/>
                  </a:lnTo>
                  <a:lnTo>
                    <a:pt x="34" y="200"/>
                  </a:lnTo>
                  <a:lnTo>
                    <a:pt x="43" y="163"/>
                  </a:lnTo>
                  <a:lnTo>
                    <a:pt x="46" y="123"/>
                  </a:lnTo>
                  <a:lnTo>
                    <a:pt x="44" y="84"/>
                  </a:lnTo>
                  <a:lnTo>
                    <a:pt x="34" y="48"/>
                  </a:lnTo>
                  <a:lnTo>
                    <a:pt x="31" y="42"/>
                  </a:lnTo>
                  <a:lnTo>
                    <a:pt x="28" y="37"/>
                  </a:lnTo>
                  <a:lnTo>
                    <a:pt x="24" y="32"/>
                  </a:lnTo>
                  <a:lnTo>
                    <a:pt x="20" y="28"/>
                  </a:lnTo>
                  <a:lnTo>
                    <a:pt x="14" y="22"/>
                  </a:lnTo>
                  <a:lnTo>
                    <a:pt x="10" y="18"/>
                  </a:lnTo>
                  <a:lnTo>
                    <a:pt x="5" y="13"/>
                  </a:lnTo>
                  <a:lnTo>
                    <a:pt x="0" y="9"/>
                  </a:lnTo>
                  <a:lnTo>
                    <a:pt x="0" y="7"/>
                  </a:lnTo>
                  <a:lnTo>
                    <a:pt x="1" y="5"/>
                  </a:lnTo>
                  <a:lnTo>
                    <a:pt x="2" y="4"/>
                  </a:lnTo>
                  <a:lnTo>
                    <a:pt x="4" y="1"/>
                  </a:lnTo>
                  <a:lnTo>
                    <a:pt x="13" y="0"/>
                  </a:lnTo>
                  <a:lnTo>
                    <a:pt x="22" y="0"/>
                  </a:lnTo>
                  <a:lnTo>
                    <a:pt x="30" y="2"/>
                  </a:lnTo>
                  <a:lnTo>
                    <a:pt x="39" y="6"/>
                  </a:lnTo>
                  <a:lnTo>
                    <a:pt x="46" y="11"/>
                  </a:lnTo>
                  <a:lnTo>
                    <a:pt x="52" y="16"/>
                  </a:lnTo>
                  <a:lnTo>
                    <a:pt x="59" y="22"/>
                  </a:lnTo>
                  <a:lnTo>
                    <a:pt x="64" y="30"/>
                  </a:lnTo>
                  <a:close/>
                </a:path>
              </a:pathLst>
            </a:custGeom>
            <a:solidFill>
              <a:srgbClr val="000000"/>
            </a:solidFill>
            <a:ln w="9525">
              <a:noFill/>
              <a:round/>
              <a:headEnd/>
              <a:tailEnd/>
            </a:ln>
          </p:spPr>
          <p:txBody>
            <a:bodyPr/>
            <a:lstStyle/>
            <a:p>
              <a:endParaRPr lang="fr-FR"/>
            </a:p>
          </p:txBody>
        </p:sp>
        <p:sp>
          <p:nvSpPr>
            <p:cNvPr id="480639" name="Freeform 303"/>
            <p:cNvSpPr>
              <a:spLocks/>
            </p:cNvSpPr>
            <p:nvPr/>
          </p:nvSpPr>
          <p:spPr bwMode="auto">
            <a:xfrm>
              <a:off x="2956" y="1276"/>
              <a:ext cx="11" cy="8"/>
            </a:xfrm>
            <a:custGeom>
              <a:avLst/>
              <a:gdLst>
                <a:gd name="T0" fmla="*/ 0 w 56"/>
                <a:gd name="T1" fmla="*/ 0 h 37"/>
                <a:gd name="T2" fmla="*/ 0 w 56"/>
                <a:gd name="T3" fmla="*/ 0 h 37"/>
                <a:gd name="T4" fmla="*/ 0 w 56"/>
                <a:gd name="T5" fmla="*/ 0 h 37"/>
                <a:gd name="T6" fmla="*/ 0 w 56"/>
                <a:gd name="T7" fmla="*/ 0 h 37"/>
                <a:gd name="T8" fmla="*/ 0 w 56"/>
                <a:gd name="T9" fmla="*/ 0 h 37"/>
                <a:gd name="T10" fmla="*/ 0 w 56"/>
                <a:gd name="T11" fmla="*/ 0 h 37"/>
                <a:gd name="T12" fmla="*/ 0 w 56"/>
                <a:gd name="T13" fmla="*/ 0 h 37"/>
                <a:gd name="T14" fmla="*/ 0 w 56"/>
                <a:gd name="T15" fmla="*/ 0 h 37"/>
                <a:gd name="T16" fmla="*/ 0 w 56"/>
                <a:gd name="T17" fmla="*/ 0 h 37"/>
                <a:gd name="T18" fmla="*/ 0 w 56"/>
                <a:gd name="T19" fmla="*/ 0 h 37"/>
                <a:gd name="T20" fmla="*/ 0 w 56"/>
                <a:gd name="T21" fmla="*/ 0 h 37"/>
                <a:gd name="T22" fmla="*/ 0 w 56"/>
                <a:gd name="T23" fmla="*/ 0 h 37"/>
                <a:gd name="T24" fmla="*/ 0 w 56"/>
                <a:gd name="T25" fmla="*/ 0 h 37"/>
                <a:gd name="T26" fmla="*/ 0 w 56"/>
                <a:gd name="T27" fmla="*/ 0 h 37"/>
                <a:gd name="T28" fmla="*/ 0 w 56"/>
                <a:gd name="T29" fmla="*/ 0 h 37"/>
                <a:gd name="T30" fmla="*/ 0 w 56"/>
                <a:gd name="T31" fmla="*/ 0 h 37"/>
                <a:gd name="T32" fmla="*/ 0 w 56"/>
                <a:gd name="T33" fmla="*/ 0 h 37"/>
                <a:gd name="T34" fmla="*/ 0 w 56"/>
                <a:gd name="T35" fmla="*/ 0 h 37"/>
                <a:gd name="T36" fmla="*/ 0 w 56"/>
                <a:gd name="T37" fmla="*/ 0 h 37"/>
                <a:gd name="T38" fmla="*/ 0 w 56"/>
                <a:gd name="T39" fmla="*/ 0 h 37"/>
                <a:gd name="T40" fmla="*/ 0 w 56"/>
                <a:gd name="T41" fmla="*/ 0 h 37"/>
                <a:gd name="T42" fmla="*/ 0 w 56"/>
                <a:gd name="T43" fmla="*/ 0 h 37"/>
                <a:gd name="T44" fmla="*/ 0 w 56"/>
                <a:gd name="T45" fmla="*/ 0 h 37"/>
                <a:gd name="T46" fmla="*/ 0 w 56"/>
                <a:gd name="T47" fmla="*/ 0 h 37"/>
                <a:gd name="T48" fmla="*/ 0 w 56"/>
                <a:gd name="T49" fmla="*/ 0 h 37"/>
                <a:gd name="T50" fmla="*/ 0 w 56"/>
                <a:gd name="T51" fmla="*/ 0 h 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37"/>
                <a:gd name="T80" fmla="*/ 56 w 56"/>
                <a:gd name="T81" fmla="*/ 37 h 3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37">
                  <a:moveTo>
                    <a:pt x="49" y="6"/>
                  </a:moveTo>
                  <a:lnTo>
                    <a:pt x="56" y="20"/>
                  </a:lnTo>
                  <a:lnTo>
                    <a:pt x="49" y="20"/>
                  </a:lnTo>
                  <a:lnTo>
                    <a:pt x="42" y="21"/>
                  </a:lnTo>
                  <a:lnTo>
                    <a:pt x="35" y="22"/>
                  </a:lnTo>
                  <a:lnTo>
                    <a:pt x="29" y="24"/>
                  </a:lnTo>
                  <a:lnTo>
                    <a:pt x="23" y="27"/>
                  </a:lnTo>
                  <a:lnTo>
                    <a:pt x="16" y="30"/>
                  </a:lnTo>
                  <a:lnTo>
                    <a:pt x="10" y="33"/>
                  </a:lnTo>
                  <a:lnTo>
                    <a:pt x="5" y="37"/>
                  </a:lnTo>
                  <a:lnTo>
                    <a:pt x="4" y="32"/>
                  </a:lnTo>
                  <a:lnTo>
                    <a:pt x="2" y="26"/>
                  </a:lnTo>
                  <a:lnTo>
                    <a:pt x="0" y="22"/>
                  </a:lnTo>
                  <a:lnTo>
                    <a:pt x="1" y="17"/>
                  </a:lnTo>
                  <a:lnTo>
                    <a:pt x="3" y="11"/>
                  </a:lnTo>
                  <a:lnTo>
                    <a:pt x="7" y="6"/>
                  </a:lnTo>
                  <a:lnTo>
                    <a:pt x="12" y="3"/>
                  </a:lnTo>
                  <a:lnTo>
                    <a:pt x="17" y="0"/>
                  </a:lnTo>
                  <a:lnTo>
                    <a:pt x="22" y="0"/>
                  </a:lnTo>
                  <a:lnTo>
                    <a:pt x="26" y="0"/>
                  </a:lnTo>
                  <a:lnTo>
                    <a:pt x="30" y="0"/>
                  </a:lnTo>
                  <a:lnTo>
                    <a:pt x="35" y="0"/>
                  </a:lnTo>
                  <a:lnTo>
                    <a:pt x="39" y="1"/>
                  </a:lnTo>
                  <a:lnTo>
                    <a:pt x="43" y="2"/>
                  </a:lnTo>
                  <a:lnTo>
                    <a:pt x="46" y="3"/>
                  </a:lnTo>
                  <a:lnTo>
                    <a:pt x="49" y="6"/>
                  </a:lnTo>
                  <a:close/>
                </a:path>
              </a:pathLst>
            </a:custGeom>
            <a:solidFill>
              <a:srgbClr val="000000"/>
            </a:solidFill>
            <a:ln w="9525">
              <a:noFill/>
              <a:round/>
              <a:headEnd/>
              <a:tailEnd/>
            </a:ln>
          </p:spPr>
          <p:txBody>
            <a:bodyPr/>
            <a:lstStyle/>
            <a:p>
              <a:endParaRPr lang="fr-FR"/>
            </a:p>
          </p:txBody>
        </p:sp>
        <p:sp>
          <p:nvSpPr>
            <p:cNvPr id="480640" name="Freeform 304"/>
            <p:cNvSpPr>
              <a:spLocks/>
            </p:cNvSpPr>
            <p:nvPr/>
          </p:nvSpPr>
          <p:spPr bwMode="auto">
            <a:xfrm>
              <a:off x="2958" y="1289"/>
              <a:ext cx="59" cy="83"/>
            </a:xfrm>
            <a:custGeom>
              <a:avLst/>
              <a:gdLst>
                <a:gd name="T0" fmla="*/ 0 w 296"/>
                <a:gd name="T1" fmla="*/ 1 h 419"/>
                <a:gd name="T2" fmla="*/ 1 w 296"/>
                <a:gd name="T3" fmla="*/ 1 h 419"/>
                <a:gd name="T4" fmla="*/ 1 w 296"/>
                <a:gd name="T5" fmla="*/ 2 h 419"/>
                <a:gd name="T6" fmla="*/ 1 w 296"/>
                <a:gd name="T7" fmla="*/ 2 h 419"/>
                <a:gd name="T8" fmla="*/ 1 w 296"/>
                <a:gd name="T9" fmla="*/ 2 h 419"/>
                <a:gd name="T10" fmla="*/ 2 w 296"/>
                <a:gd name="T11" fmla="*/ 2 h 419"/>
                <a:gd name="T12" fmla="*/ 2 w 296"/>
                <a:gd name="T13" fmla="*/ 2 h 419"/>
                <a:gd name="T14" fmla="*/ 2 w 296"/>
                <a:gd name="T15" fmla="*/ 2 h 419"/>
                <a:gd name="T16" fmla="*/ 2 w 296"/>
                <a:gd name="T17" fmla="*/ 2 h 419"/>
                <a:gd name="T18" fmla="*/ 2 w 296"/>
                <a:gd name="T19" fmla="*/ 2 h 419"/>
                <a:gd name="T20" fmla="*/ 2 w 296"/>
                <a:gd name="T21" fmla="*/ 2 h 419"/>
                <a:gd name="T22" fmla="*/ 2 w 296"/>
                <a:gd name="T23" fmla="*/ 2 h 419"/>
                <a:gd name="T24" fmla="*/ 2 w 296"/>
                <a:gd name="T25" fmla="*/ 2 h 419"/>
                <a:gd name="T26" fmla="*/ 2 w 296"/>
                <a:gd name="T27" fmla="*/ 2 h 419"/>
                <a:gd name="T28" fmla="*/ 2 w 296"/>
                <a:gd name="T29" fmla="*/ 2 h 419"/>
                <a:gd name="T30" fmla="*/ 2 w 296"/>
                <a:gd name="T31" fmla="*/ 3 h 419"/>
                <a:gd name="T32" fmla="*/ 2 w 296"/>
                <a:gd name="T33" fmla="*/ 3 h 419"/>
                <a:gd name="T34" fmla="*/ 2 w 296"/>
                <a:gd name="T35" fmla="*/ 3 h 419"/>
                <a:gd name="T36" fmla="*/ 2 w 296"/>
                <a:gd name="T37" fmla="*/ 3 h 419"/>
                <a:gd name="T38" fmla="*/ 2 w 296"/>
                <a:gd name="T39" fmla="*/ 3 h 419"/>
                <a:gd name="T40" fmla="*/ 2 w 296"/>
                <a:gd name="T41" fmla="*/ 3 h 419"/>
                <a:gd name="T42" fmla="*/ 2 w 296"/>
                <a:gd name="T43" fmla="*/ 3 h 419"/>
                <a:gd name="T44" fmla="*/ 2 w 296"/>
                <a:gd name="T45" fmla="*/ 3 h 419"/>
                <a:gd name="T46" fmla="*/ 2 w 296"/>
                <a:gd name="T47" fmla="*/ 3 h 419"/>
                <a:gd name="T48" fmla="*/ 2 w 296"/>
                <a:gd name="T49" fmla="*/ 3 h 419"/>
                <a:gd name="T50" fmla="*/ 1 w 296"/>
                <a:gd name="T51" fmla="*/ 3 h 419"/>
                <a:gd name="T52" fmla="*/ 1 w 296"/>
                <a:gd name="T53" fmla="*/ 3 h 419"/>
                <a:gd name="T54" fmla="*/ 1 w 296"/>
                <a:gd name="T55" fmla="*/ 2 h 419"/>
                <a:gd name="T56" fmla="*/ 1 w 296"/>
                <a:gd name="T57" fmla="*/ 2 h 419"/>
                <a:gd name="T58" fmla="*/ 1 w 296"/>
                <a:gd name="T59" fmla="*/ 2 h 419"/>
                <a:gd name="T60" fmla="*/ 1 w 296"/>
                <a:gd name="T61" fmla="*/ 2 h 419"/>
                <a:gd name="T62" fmla="*/ 1 w 296"/>
                <a:gd name="T63" fmla="*/ 2 h 419"/>
                <a:gd name="T64" fmla="*/ 1 w 296"/>
                <a:gd name="T65" fmla="*/ 2 h 419"/>
                <a:gd name="T66" fmla="*/ 1 w 296"/>
                <a:gd name="T67" fmla="*/ 2 h 419"/>
                <a:gd name="T68" fmla="*/ 0 w 296"/>
                <a:gd name="T69" fmla="*/ 2 h 419"/>
                <a:gd name="T70" fmla="*/ 0 w 296"/>
                <a:gd name="T71" fmla="*/ 2 h 419"/>
                <a:gd name="T72" fmla="*/ 0 w 296"/>
                <a:gd name="T73" fmla="*/ 2 h 419"/>
                <a:gd name="T74" fmla="*/ 0 w 296"/>
                <a:gd name="T75" fmla="*/ 2 h 419"/>
                <a:gd name="T76" fmla="*/ 0 w 296"/>
                <a:gd name="T77" fmla="*/ 2 h 419"/>
                <a:gd name="T78" fmla="*/ 0 w 296"/>
                <a:gd name="T79" fmla="*/ 2 h 419"/>
                <a:gd name="T80" fmla="*/ 0 w 296"/>
                <a:gd name="T81" fmla="*/ 2 h 419"/>
                <a:gd name="T82" fmla="*/ 0 w 296"/>
                <a:gd name="T83" fmla="*/ 2 h 419"/>
                <a:gd name="T84" fmla="*/ 1 w 296"/>
                <a:gd name="T85" fmla="*/ 2 h 419"/>
                <a:gd name="T86" fmla="*/ 1 w 296"/>
                <a:gd name="T87" fmla="*/ 2 h 419"/>
                <a:gd name="T88" fmla="*/ 0 w 296"/>
                <a:gd name="T89" fmla="*/ 2 h 419"/>
                <a:gd name="T90" fmla="*/ 0 w 296"/>
                <a:gd name="T91" fmla="*/ 1 h 419"/>
                <a:gd name="T92" fmla="*/ 0 w 296"/>
                <a:gd name="T93" fmla="*/ 1 h 419"/>
                <a:gd name="T94" fmla="*/ 0 w 296"/>
                <a:gd name="T95" fmla="*/ 1 h 419"/>
                <a:gd name="T96" fmla="*/ 0 w 296"/>
                <a:gd name="T97" fmla="*/ 0 h 419"/>
                <a:gd name="T98" fmla="*/ 0 w 296"/>
                <a:gd name="T99" fmla="*/ 0 h 419"/>
                <a:gd name="T100" fmla="*/ 0 w 296"/>
                <a:gd name="T101" fmla="*/ 0 h 419"/>
                <a:gd name="T102" fmla="*/ 0 w 296"/>
                <a:gd name="T103" fmla="*/ 0 h 41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96"/>
                <a:gd name="T157" fmla="*/ 0 h 419"/>
                <a:gd name="T158" fmla="*/ 296 w 296"/>
                <a:gd name="T159" fmla="*/ 419 h 41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96" h="419">
                  <a:moveTo>
                    <a:pt x="14" y="31"/>
                  </a:moveTo>
                  <a:lnTo>
                    <a:pt x="26" y="58"/>
                  </a:lnTo>
                  <a:lnTo>
                    <a:pt x="38" y="86"/>
                  </a:lnTo>
                  <a:lnTo>
                    <a:pt x="53" y="115"/>
                  </a:lnTo>
                  <a:lnTo>
                    <a:pt x="69" y="141"/>
                  </a:lnTo>
                  <a:lnTo>
                    <a:pt x="87" y="166"/>
                  </a:lnTo>
                  <a:lnTo>
                    <a:pt x="107" y="190"/>
                  </a:lnTo>
                  <a:lnTo>
                    <a:pt x="130" y="211"/>
                  </a:lnTo>
                  <a:lnTo>
                    <a:pt x="155" y="230"/>
                  </a:lnTo>
                  <a:lnTo>
                    <a:pt x="162" y="232"/>
                  </a:lnTo>
                  <a:lnTo>
                    <a:pt x="168" y="233"/>
                  </a:lnTo>
                  <a:lnTo>
                    <a:pt x="173" y="233"/>
                  </a:lnTo>
                  <a:lnTo>
                    <a:pt x="180" y="232"/>
                  </a:lnTo>
                  <a:lnTo>
                    <a:pt x="184" y="225"/>
                  </a:lnTo>
                  <a:lnTo>
                    <a:pt x="188" y="219"/>
                  </a:lnTo>
                  <a:lnTo>
                    <a:pt x="193" y="212"/>
                  </a:lnTo>
                  <a:lnTo>
                    <a:pt x="200" y="207"/>
                  </a:lnTo>
                  <a:lnTo>
                    <a:pt x="206" y="202"/>
                  </a:lnTo>
                  <a:lnTo>
                    <a:pt x="213" y="198"/>
                  </a:lnTo>
                  <a:lnTo>
                    <a:pt x="220" y="194"/>
                  </a:lnTo>
                  <a:lnTo>
                    <a:pt x="227" y="191"/>
                  </a:lnTo>
                  <a:lnTo>
                    <a:pt x="236" y="191"/>
                  </a:lnTo>
                  <a:lnTo>
                    <a:pt x="246" y="191"/>
                  </a:lnTo>
                  <a:lnTo>
                    <a:pt x="254" y="194"/>
                  </a:lnTo>
                  <a:lnTo>
                    <a:pt x="263" y="198"/>
                  </a:lnTo>
                  <a:lnTo>
                    <a:pt x="270" y="202"/>
                  </a:lnTo>
                  <a:lnTo>
                    <a:pt x="278" y="208"/>
                  </a:lnTo>
                  <a:lnTo>
                    <a:pt x="284" y="215"/>
                  </a:lnTo>
                  <a:lnTo>
                    <a:pt x="290" y="223"/>
                  </a:lnTo>
                  <a:lnTo>
                    <a:pt x="290" y="226"/>
                  </a:lnTo>
                  <a:lnTo>
                    <a:pt x="290" y="228"/>
                  </a:lnTo>
                  <a:lnTo>
                    <a:pt x="289" y="231"/>
                  </a:lnTo>
                  <a:lnTo>
                    <a:pt x="288" y="233"/>
                  </a:lnTo>
                  <a:lnTo>
                    <a:pt x="283" y="232"/>
                  </a:lnTo>
                  <a:lnTo>
                    <a:pt x="278" y="229"/>
                  </a:lnTo>
                  <a:lnTo>
                    <a:pt x="273" y="226"/>
                  </a:lnTo>
                  <a:lnTo>
                    <a:pt x="269" y="223"/>
                  </a:lnTo>
                  <a:lnTo>
                    <a:pt x="264" y="221"/>
                  </a:lnTo>
                  <a:lnTo>
                    <a:pt x="260" y="219"/>
                  </a:lnTo>
                  <a:lnTo>
                    <a:pt x="255" y="219"/>
                  </a:lnTo>
                  <a:lnTo>
                    <a:pt x="250" y="221"/>
                  </a:lnTo>
                  <a:lnTo>
                    <a:pt x="236" y="236"/>
                  </a:lnTo>
                  <a:lnTo>
                    <a:pt x="224" y="253"/>
                  </a:lnTo>
                  <a:lnTo>
                    <a:pt x="214" y="271"/>
                  </a:lnTo>
                  <a:lnTo>
                    <a:pt x="206" y="290"/>
                  </a:lnTo>
                  <a:lnTo>
                    <a:pt x="201" y="310"/>
                  </a:lnTo>
                  <a:lnTo>
                    <a:pt x="199" y="331"/>
                  </a:lnTo>
                  <a:lnTo>
                    <a:pt x="199" y="352"/>
                  </a:lnTo>
                  <a:lnTo>
                    <a:pt x="202" y="373"/>
                  </a:lnTo>
                  <a:lnTo>
                    <a:pt x="206" y="380"/>
                  </a:lnTo>
                  <a:lnTo>
                    <a:pt x="212" y="387"/>
                  </a:lnTo>
                  <a:lnTo>
                    <a:pt x="220" y="390"/>
                  </a:lnTo>
                  <a:lnTo>
                    <a:pt x="227" y="394"/>
                  </a:lnTo>
                  <a:lnTo>
                    <a:pt x="236" y="395"/>
                  </a:lnTo>
                  <a:lnTo>
                    <a:pt x="245" y="395"/>
                  </a:lnTo>
                  <a:lnTo>
                    <a:pt x="253" y="393"/>
                  </a:lnTo>
                  <a:lnTo>
                    <a:pt x="262" y="390"/>
                  </a:lnTo>
                  <a:lnTo>
                    <a:pt x="269" y="388"/>
                  </a:lnTo>
                  <a:lnTo>
                    <a:pt x="278" y="385"/>
                  </a:lnTo>
                  <a:lnTo>
                    <a:pt x="285" y="383"/>
                  </a:lnTo>
                  <a:lnTo>
                    <a:pt x="293" y="383"/>
                  </a:lnTo>
                  <a:lnTo>
                    <a:pt x="295" y="384"/>
                  </a:lnTo>
                  <a:lnTo>
                    <a:pt x="296" y="386"/>
                  </a:lnTo>
                  <a:lnTo>
                    <a:pt x="296" y="388"/>
                  </a:lnTo>
                  <a:lnTo>
                    <a:pt x="295" y="390"/>
                  </a:lnTo>
                  <a:lnTo>
                    <a:pt x="286" y="397"/>
                  </a:lnTo>
                  <a:lnTo>
                    <a:pt x="277" y="404"/>
                  </a:lnTo>
                  <a:lnTo>
                    <a:pt x="267" y="409"/>
                  </a:lnTo>
                  <a:lnTo>
                    <a:pt x="258" y="413"/>
                  </a:lnTo>
                  <a:lnTo>
                    <a:pt x="247" y="417"/>
                  </a:lnTo>
                  <a:lnTo>
                    <a:pt x="236" y="418"/>
                  </a:lnTo>
                  <a:lnTo>
                    <a:pt x="225" y="419"/>
                  </a:lnTo>
                  <a:lnTo>
                    <a:pt x="213" y="417"/>
                  </a:lnTo>
                  <a:lnTo>
                    <a:pt x="207" y="415"/>
                  </a:lnTo>
                  <a:lnTo>
                    <a:pt x="201" y="413"/>
                  </a:lnTo>
                  <a:lnTo>
                    <a:pt x="194" y="410"/>
                  </a:lnTo>
                  <a:lnTo>
                    <a:pt x="188" y="406"/>
                  </a:lnTo>
                  <a:lnTo>
                    <a:pt x="183" y="400"/>
                  </a:lnTo>
                  <a:lnTo>
                    <a:pt x="177" y="395"/>
                  </a:lnTo>
                  <a:lnTo>
                    <a:pt x="173" y="389"/>
                  </a:lnTo>
                  <a:lnTo>
                    <a:pt x="170" y="383"/>
                  </a:lnTo>
                  <a:lnTo>
                    <a:pt x="163" y="356"/>
                  </a:lnTo>
                  <a:lnTo>
                    <a:pt x="161" y="329"/>
                  </a:lnTo>
                  <a:lnTo>
                    <a:pt x="163" y="301"/>
                  </a:lnTo>
                  <a:lnTo>
                    <a:pt x="167" y="273"/>
                  </a:lnTo>
                  <a:lnTo>
                    <a:pt x="163" y="271"/>
                  </a:lnTo>
                  <a:lnTo>
                    <a:pt x="158" y="271"/>
                  </a:lnTo>
                  <a:lnTo>
                    <a:pt x="154" y="272"/>
                  </a:lnTo>
                  <a:lnTo>
                    <a:pt x="150" y="273"/>
                  </a:lnTo>
                  <a:lnTo>
                    <a:pt x="143" y="272"/>
                  </a:lnTo>
                  <a:lnTo>
                    <a:pt x="135" y="271"/>
                  </a:lnTo>
                  <a:lnTo>
                    <a:pt x="129" y="269"/>
                  </a:lnTo>
                  <a:lnTo>
                    <a:pt x="123" y="266"/>
                  </a:lnTo>
                  <a:lnTo>
                    <a:pt x="115" y="263"/>
                  </a:lnTo>
                  <a:lnTo>
                    <a:pt x="109" y="259"/>
                  </a:lnTo>
                  <a:lnTo>
                    <a:pt x="104" y="254"/>
                  </a:lnTo>
                  <a:lnTo>
                    <a:pt x="97" y="249"/>
                  </a:lnTo>
                  <a:lnTo>
                    <a:pt x="95" y="255"/>
                  </a:lnTo>
                  <a:lnTo>
                    <a:pt x="92" y="263"/>
                  </a:lnTo>
                  <a:lnTo>
                    <a:pt x="88" y="269"/>
                  </a:lnTo>
                  <a:lnTo>
                    <a:pt x="84" y="275"/>
                  </a:lnTo>
                  <a:lnTo>
                    <a:pt x="79" y="281"/>
                  </a:lnTo>
                  <a:lnTo>
                    <a:pt x="73" y="285"/>
                  </a:lnTo>
                  <a:lnTo>
                    <a:pt x="67" y="287"/>
                  </a:lnTo>
                  <a:lnTo>
                    <a:pt x="60" y="289"/>
                  </a:lnTo>
                  <a:lnTo>
                    <a:pt x="54" y="289"/>
                  </a:lnTo>
                  <a:lnTo>
                    <a:pt x="49" y="289"/>
                  </a:lnTo>
                  <a:lnTo>
                    <a:pt x="43" y="288"/>
                  </a:lnTo>
                  <a:lnTo>
                    <a:pt x="38" y="287"/>
                  </a:lnTo>
                  <a:lnTo>
                    <a:pt x="33" y="285"/>
                  </a:lnTo>
                  <a:lnTo>
                    <a:pt x="29" y="282"/>
                  </a:lnTo>
                  <a:lnTo>
                    <a:pt x="24" y="277"/>
                  </a:lnTo>
                  <a:lnTo>
                    <a:pt x="20" y="273"/>
                  </a:lnTo>
                  <a:lnTo>
                    <a:pt x="16" y="267"/>
                  </a:lnTo>
                  <a:lnTo>
                    <a:pt x="11" y="261"/>
                  </a:lnTo>
                  <a:lnTo>
                    <a:pt x="5" y="254"/>
                  </a:lnTo>
                  <a:lnTo>
                    <a:pt x="4" y="247"/>
                  </a:lnTo>
                  <a:lnTo>
                    <a:pt x="7" y="244"/>
                  </a:lnTo>
                  <a:lnTo>
                    <a:pt x="10" y="242"/>
                  </a:lnTo>
                  <a:lnTo>
                    <a:pt x="13" y="242"/>
                  </a:lnTo>
                  <a:lnTo>
                    <a:pt x="17" y="243"/>
                  </a:lnTo>
                  <a:lnTo>
                    <a:pt x="22" y="247"/>
                  </a:lnTo>
                  <a:lnTo>
                    <a:pt x="29" y="250"/>
                  </a:lnTo>
                  <a:lnTo>
                    <a:pt x="35" y="253"/>
                  </a:lnTo>
                  <a:lnTo>
                    <a:pt x="41" y="254"/>
                  </a:lnTo>
                  <a:lnTo>
                    <a:pt x="49" y="255"/>
                  </a:lnTo>
                  <a:lnTo>
                    <a:pt x="55" y="255"/>
                  </a:lnTo>
                  <a:lnTo>
                    <a:pt x="61" y="253"/>
                  </a:lnTo>
                  <a:lnTo>
                    <a:pt x="68" y="250"/>
                  </a:lnTo>
                  <a:lnTo>
                    <a:pt x="73" y="244"/>
                  </a:lnTo>
                  <a:lnTo>
                    <a:pt x="74" y="234"/>
                  </a:lnTo>
                  <a:lnTo>
                    <a:pt x="73" y="226"/>
                  </a:lnTo>
                  <a:lnTo>
                    <a:pt x="72" y="217"/>
                  </a:lnTo>
                  <a:lnTo>
                    <a:pt x="68" y="208"/>
                  </a:lnTo>
                  <a:lnTo>
                    <a:pt x="62" y="200"/>
                  </a:lnTo>
                  <a:lnTo>
                    <a:pt x="58" y="191"/>
                  </a:lnTo>
                  <a:lnTo>
                    <a:pt x="53" y="182"/>
                  </a:lnTo>
                  <a:lnTo>
                    <a:pt x="49" y="173"/>
                  </a:lnTo>
                  <a:lnTo>
                    <a:pt x="43" y="165"/>
                  </a:lnTo>
                  <a:lnTo>
                    <a:pt x="39" y="157"/>
                  </a:lnTo>
                  <a:lnTo>
                    <a:pt x="34" y="147"/>
                  </a:lnTo>
                  <a:lnTo>
                    <a:pt x="28" y="130"/>
                  </a:lnTo>
                  <a:lnTo>
                    <a:pt x="21" y="114"/>
                  </a:lnTo>
                  <a:lnTo>
                    <a:pt x="15" y="97"/>
                  </a:lnTo>
                  <a:lnTo>
                    <a:pt x="11" y="79"/>
                  </a:lnTo>
                  <a:lnTo>
                    <a:pt x="7" y="61"/>
                  </a:lnTo>
                  <a:lnTo>
                    <a:pt x="3" y="43"/>
                  </a:lnTo>
                  <a:lnTo>
                    <a:pt x="1" y="24"/>
                  </a:lnTo>
                  <a:lnTo>
                    <a:pt x="0" y="4"/>
                  </a:lnTo>
                  <a:lnTo>
                    <a:pt x="1" y="3"/>
                  </a:lnTo>
                  <a:lnTo>
                    <a:pt x="2" y="1"/>
                  </a:lnTo>
                  <a:lnTo>
                    <a:pt x="4" y="0"/>
                  </a:lnTo>
                  <a:lnTo>
                    <a:pt x="7" y="0"/>
                  </a:lnTo>
                  <a:lnTo>
                    <a:pt x="10" y="6"/>
                  </a:lnTo>
                  <a:lnTo>
                    <a:pt x="12" y="15"/>
                  </a:lnTo>
                  <a:lnTo>
                    <a:pt x="12" y="22"/>
                  </a:lnTo>
                  <a:lnTo>
                    <a:pt x="14" y="31"/>
                  </a:lnTo>
                  <a:close/>
                </a:path>
              </a:pathLst>
            </a:custGeom>
            <a:solidFill>
              <a:srgbClr val="000000"/>
            </a:solidFill>
            <a:ln w="9525">
              <a:noFill/>
              <a:round/>
              <a:headEnd/>
              <a:tailEnd/>
            </a:ln>
          </p:spPr>
          <p:txBody>
            <a:bodyPr/>
            <a:lstStyle/>
            <a:p>
              <a:endParaRPr lang="fr-FR"/>
            </a:p>
          </p:txBody>
        </p:sp>
        <p:sp>
          <p:nvSpPr>
            <p:cNvPr id="480641" name="Freeform 305"/>
            <p:cNvSpPr>
              <a:spLocks/>
            </p:cNvSpPr>
            <p:nvPr/>
          </p:nvSpPr>
          <p:spPr bwMode="auto">
            <a:xfrm>
              <a:off x="2940" y="1307"/>
              <a:ext cx="20" cy="46"/>
            </a:xfrm>
            <a:custGeom>
              <a:avLst/>
              <a:gdLst>
                <a:gd name="T0" fmla="*/ 1 w 101"/>
                <a:gd name="T1" fmla="*/ 0 h 228"/>
                <a:gd name="T2" fmla="*/ 1 w 101"/>
                <a:gd name="T3" fmla="*/ 0 h 228"/>
                <a:gd name="T4" fmla="*/ 1 w 101"/>
                <a:gd name="T5" fmla="*/ 0 h 228"/>
                <a:gd name="T6" fmla="*/ 1 w 101"/>
                <a:gd name="T7" fmla="*/ 0 h 228"/>
                <a:gd name="T8" fmla="*/ 1 w 101"/>
                <a:gd name="T9" fmla="*/ 0 h 228"/>
                <a:gd name="T10" fmla="*/ 1 w 101"/>
                <a:gd name="T11" fmla="*/ 0 h 228"/>
                <a:gd name="T12" fmla="*/ 0 w 101"/>
                <a:gd name="T13" fmla="*/ 0 h 228"/>
                <a:gd name="T14" fmla="*/ 0 w 101"/>
                <a:gd name="T15" fmla="*/ 0 h 228"/>
                <a:gd name="T16" fmla="*/ 0 w 101"/>
                <a:gd name="T17" fmla="*/ 1 h 228"/>
                <a:gd name="T18" fmla="*/ 0 w 101"/>
                <a:gd name="T19" fmla="*/ 1 h 228"/>
                <a:gd name="T20" fmla="*/ 0 w 101"/>
                <a:gd name="T21" fmla="*/ 1 h 228"/>
                <a:gd name="T22" fmla="*/ 0 w 101"/>
                <a:gd name="T23" fmla="*/ 1 h 228"/>
                <a:gd name="T24" fmla="*/ 0 w 101"/>
                <a:gd name="T25" fmla="*/ 1 h 228"/>
                <a:gd name="T26" fmla="*/ 0 w 101"/>
                <a:gd name="T27" fmla="*/ 1 h 228"/>
                <a:gd name="T28" fmla="*/ 0 w 101"/>
                <a:gd name="T29" fmla="*/ 1 h 228"/>
                <a:gd name="T30" fmla="*/ 0 w 101"/>
                <a:gd name="T31" fmla="*/ 1 h 228"/>
                <a:gd name="T32" fmla="*/ 0 w 101"/>
                <a:gd name="T33" fmla="*/ 1 h 228"/>
                <a:gd name="T34" fmla="*/ 1 w 101"/>
                <a:gd name="T35" fmla="*/ 2 h 228"/>
                <a:gd name="T36" fmla="*/ 1 w 101"/>
                <a:gd name="T37" fmla="*/ 2 h 228"/>
                <a:gd name="T38" fmla="*/ 1 w 101"/>
                <a:gd name="T39" fmla="*/ 2 h 228"/>
                <a:gd name="T40" fmla="*/ 1 w 101"/>
                <a:gd name="T41" fmla="*/ 2 h 228"/>
                <a:gd name="T42" fmla="*/ 1 w 101"/>
                <a:gd name="T43" fmla="*/ 2 h 228"/>
                <a:gd name="T44" fmla="*/ 1 w 101"/>
                <a:gd name="T45" fmla="*/ 2 h 228"/>
                <a:gd name="T46" fmla="*/ 1 w 101"/>
                <a:gd name="T47" fmla="*/ 2 h 228"/>
                <a:gd name="T48" fmla="*/ 1 w 101"/>
                <a:gd name="T49" fmla="*/ 2 h 228"/>
                <a:gd name="T50" fmla="*/ 1 w 101"/>
                <a:gd name="T51" fmla="*/ 2 h 228"/>
                <a:gd name="T52" fmla="*/ 1 w 101"/>
                <a:gd name="T53" fmla="*/ 2 h 228"/>
                <a:gd name="T54" fmla="*/ 0 w 101"/>
                <a:gd name="T55" fmla="*/ 2 h 228"/>
                <a:gd name="T56" fmla="*/ 0 w 101"/>
                <a:gd name="T57" fmla="*/ 2 h 228"/>
                <a:gd name="T58" fmla="*/ 0 w 101"/>
                <a:gd name="T59" fmla="*/ 2 h 228"/>
                <a:gd name="T60" fmla="*/ 0 w 101"/>
                <a:gd name="T61" fmla="*/ 2 h 228"/>
                <a:gd name="T62" fmla="*/ 0 w 101"/>
                <a:gd name="T63" fmla="*/ 2 h 228"/>
                <a:gd name="T64" fmla="*/ 0 w 101"/>
                <a:gd name="T65" fmla="*/ 2 h 228"/>
                <a:gd name="T66" fmla="*/ 0 w 101"/>
                <a:gd name="T67" fmla="*/ 1 h 228"/>
                <a:gd name="T68" fmla="*/ 0 w 101"/>
                <a:gd name="T69" fmla="*/ 1 h 228"/>
                <a:gd name="T70" fmla="*/ 0 w 101"/>
                <a:gd name="T71" fmla="*/ 1 h 228"/>
                <a:gd name="T72" fmla="*/ 0 w 101"/>
                <a:gd name="T73" fmla="*/ 1 h 228"/>
                <a:gd name="T74" fmla="*/ 0 w 101"/>
                <a:gd name="T75" fmla="*/ 1 h 228"/>
                <a:gd name="T76" fmla="*/ 0 w 101"/>
                <a:gd name="T77" fmla="*/ 1 h 228"/>
                <a:gd name="T78" fmla="*/ 0 w 101"/>
                <a:gd name="T79" fmla="*/ 0 h 228"/>
                <a:gd name="T80" fmla="*/ 0 w 101"/>
                <a:gd name="T81" fmla="*/ 0 h 228"/>
                <a:gd name="T82" fmla="*/ 0 w 101"/>
                <a:gd name="T83" fmla="*/ 0 h 228"/>
                <a:gd name="T84" fmla="*/ 0 w 101"/>
                <a:gd name="T85" fmla="*/ 0 h 228"/>
                <a:gd name="T86" fmla="*/ 0 w 101"/>
                <a:gd name="T87" fmla="*/ 0 h 228"/>
                <a:gd name="T88" fmla="*/ 1 w 101"/>
                <a:gd name="T89" fmla="*/ 0 h 228"/>
                <a:gd name="T90" fmla="*/ 1 w 101"/>
                <a:gd name="T91" fmla="*/ 0 h 228"/>
                <a:gd name="T92" fmla="*/ 1 w 101"/>
                <a:gd name="T93" fmla="*/ 0 h 228"/>
                <a:gd name="T94" fmla="*/ 1 w 101"/>
                <a:gd name="T95" fmla="*/ 0 h 228"/>
                <a:gd name="T96" fmla="*/ 1 w 101"/>
                <a:gd name="T97" fmla="*/ 0 h 22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1"/>
                <a:gd name="T148" fmla="*/ 0 h 228"/>
                <a:gd name="T149" fmla="*/ 101 w 101"/>
                <a:gd name="T150" fmla="*/ 228 h 22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1" h="228">
                  <a:moveTo>
                    <a:pt x="95" y="6"/>
                  </a:moveTo>
                  <a:lnTo>
                    <a:pt x="94" y="13"/>
                  </a:lnTo>
                  <a:lnTo>
                    <a:pt x="90" y="15"/>
                  </a:lnTo>
                  <a:lnTo>
                    <a:pt x="83" y="17"/>
                  </a:lnTo>
                  <a:lnTo>
                    <a:pt x="77" y="19"/>
                  </a:lnTo>
                  <a:lnTo>
                    <a:pt x="66" y="29"/>
                  </a:lnTo>
                  <a:lnTo>
                    <a:pt x="55" y="42"/>
                  </a:lnTo>
                  <a:lnTo>
                    <a:pt x="48" y="54"/>
                  </a:lnTo>
                  <a:lnTo>
                    <a:pt x="42" y="68"/>
                  </a:lnTo>
                  <a:lnTo>
                    <a:pt x="37" y="84"/>
                  </a:lnTo>
                  <a:lnTo>
                    <a:pt x="35" y="98"/>
                  </a:lnTo>
                  <a:lnTo>
                    <a:pt x="34" y="114"/>
                  </a:lnTo>
                  <a:lnTo>
                    <a:pt x="36" y="131"/>
                  </a:lnTo>
                  <a:lnTo>
                    <a:pt x="42" y="144"/>
                  </a:lnTo>
                  <a:lnTo>
                    <a:pt x="47" y="156"/>
                  </a:lnTo>
                  <a:lnTo>
                    <a:pt x="52" y="169"/>
                  </a:lnTo>
                  <a:lnTo>
                    <a:pt x="59" y="181"/>
                  </a:lnTo>
                  <a:lnTo>
                    <a:pt x="67" y="192"/>
                  </a:lnTo>
                  <a:lnTo>
                    <a:pt x="76" y="202"/>
                  </a:lnTo>
                  <a:lnTo>
                    <a:pt x="87" y="211"/>
                  </a:lnTo>
                  <a:lnTo>
                    <a:pt x="101" y="216"/>
                  </a:lnTo>
                  <a:lnTo>
                    <a:pt x="101" y="219"/>
                  </a:lnTo>
                  <a:lnTo>
                    <a:pt x="100" y="222"/>
                  </a:lnTo>
                  <a:lnTo>
                    <a:pt x="97" y="226"/>
                  </a:lnTo>
                  <a:lnTo>
                    <a:pt x="95" y="228"/>
                  </a:lnTo>
                  <a:lnTo>
                    <a:pt x="84" y="228"/>
                  </a:lnTo>
                  <a:lnTo>
                    <a:pt x="73" y="227"/>
                  </a:lnTo>
                  <a:lnTo>
                    <a:pt x="63" y="223"/>
                  </a:lnTo>
                  <a:lnTo>
                    <a:pt x="53" y="219"/>
                  </a:lnTo>
                  <a:lnTo>
                    <a:pt x="45" y="213"/>
                  </a:lnTo>
                  <a:lnTo>
                    <a:pt x="36" y="207"/>
                  </a:lnTo>
                  <a:lnTo>
                    <a:pt x="29" y="198"/>
                  </a:lnTo>
                  <a:lnTo>
                    <a:pt x="24" y="189"/>
                  </a:lnTo>
                  <a:lnTo>
                    <a:pt x="11" y="170"/>
                  </a:lnTo>
                  <a:lnTo>
                    <a:pt x="5" y="149"/>
                  </a:lnTo>
                  <a:lnTo>
                    <a:pt x="3" y="127"/>
                  </a:lnTo>
                  <a:lnTo>
                    <a:pt x="0" y="104"/>
                  </a:lnTo>
                  <a:lnTo>
                    <a:pt x="5" y="89"/>
                  </a:lnTo>
                  <a:lnTo>
                    <a:pt x="9" y="73"/>
                  </a:lnTo>
                  <a:lnTo>
                    <a:pt x="15" y="57"/>
                  </a:lnTo>
                  <a:lnTo>
                    <a:pt x="23" y="44"/>
                  </a:lnTo>
                  <a:lnTo>
                    <a:pt x="31" y="30"/>
                  </a:lnTo>
                  <a:lnTo>
                    <a:pt x="43" y="17"/>
                  </a:lnTo>
                  <a:lnTo>
                    <a:pt x="55" y="8"/>
                  </a:lnTo>
                  <a:lnTo>
                    <a:pt x="70" y="0"/>
                  </a:lnTo>
                  <a:lnTo>
                    <a:pt x="76" y="1"/>
                  </a:lnTo>
                  <a:lnTo>
                    <a:pt x="83" y="2"/>
                  </a:lnTo>
                  <a:lnTo>
                    <a:pt x="89" y="4"/>
                  </a:lnTo>
                  <a:lnTo>
                    <a:pt x="95" y="6"/>
                  </a:lnTo>
                  <a:close/>
                </a:path>
              </a:pathLst>
            </a:custGeom>
            <a:solidFill>
              <a:srgbClr val="000000"/>
            </a:solidFill>
            <a:ln w="9525">
              <a:noFill/>
              <a:round/>
              <a:headEnd/>
              <a:tailEnd/>
            </a:ln>
          </p:spPr>
          <p:txBody>
            <a:bodyPr/>
            <a:lstStyle/>
            <a:p>
              <a:endParaRPr lang="fr-FR"/>
            </a:p>
          </p:txBody>
        </p:sp>
        <p:sp>
          <p:nvSpPr>
            <p:cNvPr id="480642" name="Freeform 306"/>
            <p:cNvSpPr>
              <a:spLocks/>
            </p:cNvSpPr>
            <p:nvPr/>
          </p:nvSpPr>
          <p:spPr bwMode="auto">
            <a:xfrm>
              <a:off x="2982" y="1310"/>
              <a:ext cx="15" cy="7"/>
            </a:xfrm>
            <a:custGeom>
              <a:avLst/>
              <a:gdLst>
                <a:gd name="T0" fmla="*/ 1 w 75"/>
                <a:gd name="T1" fmla="*/ 0 h 35"/>
                <a:gd name="T2" fmla="*/ 1 w 75"/>
                <a:gd name="T3" fmla="*/ 0 h 35"/>
                <a:gd name="T4" fmla="*/ 1 w 75"/>
                <a:gd name="T5" fmla="*/ 0 h 35"/>
                <a:gd name="T6" fmla="*/ 0 w 75"/>
                <a:gd name="T7" fmla="*/ 0 h 35"/>
                <a:gd name="T8" fmla="*/ 0 w 75"/>
                <a:gd name="T9" fmla="*/ 0 h 35"/>
                <a:gd name="T10" fmla="*/ 0 w 75"/>
                <a:gd name="T11" fmla="*/ 0 h 35"/>
                <a:gd name="T12" fmla="*/ 0 w 75"/>
                <a:gd name="T13" fmla="*/ 0 h 35"/>
                <a:gd name="T14" fmla="*/ 0 w 75"/>
                <a:gd name="T15" fmla="*/ 0 h 35"/>
                <a:gd name="T16" fmla="*/ 0 w 75"/>
                <a:gd name="T17" fmla="*/ 0 h 35"/>
                <a:gd name="T18" fmla="*/ 0 w 75"/>
                <a:gd name="T19" fmla="*/ 0 h 35"/>
                <a:gd name="T20" fmla="*/ 0 w 75"/>
                <a:gd name="T21" fmla="*/ 0 h 35"/>
                <a:gd name="T22" fmla="*/ 0 w 75"/>
                <a:gd name="T23" fmla="*/ 0 h 35"/>
                <a:gd name="T24" fmla="*/ 0 w 75"/>
                <a:gd name="T25" fmla="*/ 0 h 35"/>
                <a:gd name="T26" fmla="*/ 0 w 75"/>
                <a:gd name="T27" fmla="*/ 0 h 35"/>
                <a:gd name="T28" fmla="*/ 0 w 75"/>
                <a:gd name="T29" fmla="*/ 0 h 35"/>
                <a:gd name="T30" fmla="*/ 0 w 75"/>
                <a:gd name="T31" fmla="*/ 0 h 35"/>
                <a:gd name="T32" fmla="*/ 0 w 75"/>
                <a:gd name="T33" fmla="*/ 0 h 35"/>
                <a:gd name="T34" fmla="*/ 0 w 75"/>
                <a:gd name="T35" fmla="*/ 0 h 35"/>
                <a:gd name="T36" fmla="*/ 0 w 75"/>
                <a:gd name="T37" fmla="*/ 0 h 35"/>
                <a:gd name="T38" fmla="*/ 0 w 75"/>
                <a:gd name="T39" fmla="*/ 0 h 35"/>
                <a:gd name="T40" fmla="*/ 0 w 75"/>
                <a:gd name="T41" fmla="*/ 0 h 35"/>
                <a:gd name="T42" fmla="*/ 0 w 75"/>
                <a:gd name="T43" fmla="*/ 0 h 35"/>
                <a:gd name="T44" fmla="*/ 0 w 75"/>
                <a:gd name="T45" fmla="*/ 0 h 35"/>
                <a:gd name="T46" fmla="*/ 0 w 75"/>
                <a:gd name="T47" fmla="*/ 0 h 35"/>
                <a:gd name="T48" fmla="*/ 0 w 75"/>
                <a:gd name="T49" fmla="*/ 0 h 35"/>
                <a:gd name="T50" fmla="*/ 0 w 75"/>
                <a:gd name="T51" fmla="*/ 0 h 35"/>
                <a:gd name="T52" fmla="*/ 0 w 75"/>
                <a:gd name="T53" fmla="*/ 0 h 35"/>
                <a:gd name="T54" fmla="*/ 0 w 75"/>
                <a:gd name="T55" fmla="*/ 0 h 35"/>
                <a:gd name="T56" fmla="*/ 0 w 75"/>
                <a:gd name="T57" fmla="*/ 0 h 35"/>
                <a:gd name="T58" fmla="*/ 1 w 75"/>
                <a:gd name="T59" fmla="*/ 0 h 35"/>
                <a:gd name="T60" fmla="*/ 1 w 75"/>
                <a:gd name="T61" fmla="*/ 0 h 35"/>
                <a:gd name="T62" fmla="*/ 1 w 75"/>
                <a:gd name="T63" fmla="*/ 0 h 35"/>
                <a:gd name="T64" fmla="*/ 1 w 75"/>
                <a:gd name="T65" fmla="*/ 0 h 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5"/>
                <a:gd name="T100" fmla="*/ 0 h 35"/>
                <a:gd name="T101" fmla="*/ 75 w 75"/>
                <a:gd name="T102" fmla="*/ 35 h 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5" h="35">
                  <a:moveTo>
                    <a:pt x="75" y="18"/>
                  </a:moveTo>
                  <a:lnTo>
                    <a:pt x="71" y="25"/>
                  </a:lnTo>
                  <a:lnTo>
                    <a:pt x="63" y="26"/>
                  </a:lnTo>
                  <a:lnTo>
                    <a:pt x="53" y="25"/>
                  </a:lnTo>
                  <a:lnTo>
                    <a:pt x="45" y="26"/>
                  </a:lnTo>
                  <a:lnTo>
                    <a:pt x="39" y="26"/>
                  </a:lnTo>
                  <a:lnTo>
                    <a:pt x="34" y="27"/>
                  </a:lnTo>
                  <a:lnTo>
                    <a:pt x="29" y="30"/>
                  </a:lnTo>
                  <a:lnTo>
                    <a:pt x="25" y="32"/>
                  </a:lnTo>
                  <a:lnTo>
                    <a:pt x="19" y="34"/>
                  </a:lnTo>
                  <a:lnTo>
                    <a:pt x="14" y="35"/>
                  </a:lnTo>
                  <a:lnTo>
                    <a:pt x="10" y="35"/>
                  </a:lnTo>
                  <a:lnTo>
                    <a:pt x="5" y="34"/>
                  </a:lnTo>
                  <a:lnTo>
                    <a:pt x="3" y="29"/>
                  </a:lnTo>
                  <a:lnTo>
                    <a:pt x="0" y="22"/>
                  </a:lnTo>
                  <a:lnTo>
                    <a:pt x="0" y="17"/>
                  </a:lnTo>
                  <a:lnTo>
                    <a:pt x="0" y="11"/>
                  </a:lnTo>
                  <a:lnTo>
                    <a:pt x="5" y="8"/>
                  </a:lnTo>
                  <a:lnTo>
                    <a:pt x="9" y="5"/>
                  </a:lnTo>
                  <a:lnTo>
                    <a:pt x="14" y="3"/>
                  </a:lnTo>
                  <a:lnTo>
                    <a:pt x="19" y="2"/>
                  </a:lnTo>
                  <a:lnTo>
                    <a:pt x="26" y="1"/>
                  </a:lnTo>
                  <a:lnTo>
                    <a:pt x="31" y="1"/>
                  </a:lnTo>
                  <a:lnTo>
                    <a:pt x="36" y="0"/>
                  </a:lnTo>
                  <a:lnTo>
                    <a:pt x="42" y="0"/>
                  </a:lnTo>
                  <a:lnTo>
                    <a:pt x="47" y="1"/>
                  </a:lnTo>
                  <a:lnTo>
                    <a:pt x="51" y="3"/>
                  </a:lnTo>
                  <a:lnTo>
                    <a:pt x="55" y="5"/>
                  </a:lnTo>
                  <a:lnTo>
                    <a:pt x="60" y="8"/>
                  </a:lnTo>
                  <a:lnTo>
                    <a:pt x="64" y="11"/>
                  </a:lnTo>
                  <a:lnTo>
                    <a:pt x="68" y="14"/>
                  </a:lnTo>
                  <a:lnTo>
                    <a:pt x="71" y="16"/>
                  </a:lnTo>
                  <a:lnTo>
                    <a:pt x="75" y="18"/>
                  </a:lnTo>
                  <a:close/>
                </a:path>
              </a:pathLst>
            </a:custGeom>
            <a:solidFill>
              <a:srgbClr val="000000"/>
            </a:solidFill>
            <a:ln w="9525">
              <a:noFill/>
              <a:round/>
              <a:headEnd/>
              <a:tailEnd/>
            </a:ln>
          </p:spPr>
          <p:txBody>
            <a:bodyPr/>
            <a:lstStyle/>
            <a:p>
              <a:endParaRPr lang="fr-FR"/>
            </a:p>
          </p:txBody>
        </p:sp>
        <p:sp>
          <p:nvSpPr>
            <p:cNvPr id="480643" name="Freeform 307"/>
            <p:cNvSpPr>
              <a:spLocks/>
            </p:cNvSpPr>
            <p:nvPr/>
          </p:nvSpPr>
          <p:spPr bwMode="auto">
            <a:xfrm>
              <a:off x="3019" y="1316"/>
              <a:ext cx="36" cy="46"/>
            </a:xfrm>
            <a:custGeom>
              <a:avLst/>
              <a:gdLst>
                <a:gd name="T0" fmla="*/ 1 w 180"/>
                <a:gd name="T1" fmla="*/ 0 h 227"/>
                <a:gd name="T2" fmla="*/ 1 w 180"/>
                <a:gd name="T3" fmla="*/ 0 h 227"/>
                <a:gd name="T4" fmla="*/ 1 w 180"/>
                <a:gd name="T5" fmla="*/ 0 h 227"/>
                <a:gd name="T6" fmla="*/ 1 w 180"/>
                <a:gd name="T7" fmla="*/ 0 h 227"/>
                <a:gd name="T8" fmla="*/ 1 w 180"/>
                <a:gd name="T9" fmla="*/ 0 h 227"/>
                <a:gd name="T10" fmla="*/ 1 w 180"/>
                <a:gd name="T11" fmla="*/ 0 h 227"/>
                <a:gd name="T12" fmla="*/ 1 w 180"/>
                <a:gd name="T13" fmla="*/ 0 h 227"/>
                <a:gd name="T14" fmla="*/ 1 w 180"/>
                <a:gd name="T15" fmla="*/ 0 h 227"/>
                <a:gd name="T16" fmla="*/ 1 w 180"/>
                <a:gd name="T17" fmla="*/ 0 h 227"/>
                <a:gd name="T18" fmla="*/ 1 w 180"/>
                <a:gd name="T19" fmla="*/ 1 h 227"/>
                <a:gd name="T20" fmla="*/ 1 w 180"/>
                <a:gd name="T21" fmla="*/ 1 h 227"/>
                <a:gd name="T22" fmla="*/ 1 w 180"/>
                <a:gd name="T23" fmla="*/ 0 h 227"/>
                <a:gd name="T24" fmla="*/ 1 w 180"/>
                <a:gd name="T25" fmla="*/ 0 h 227"/>
                <a:gd name="T26" fmla="*/ 1 w 180"/>
                <a:gd name="T27" fmla="*/ 0 h 227"/>
                <a:gd name="T28" fmla="*/ 1 w 180"/>
                <a:gd name="T29" fmla="*/ 0 h 227"/>
                <a:gd name="T30" fmla="*/ 0 w 180"/>
                <a:gd name="T31" fmla="*/ 0 h 227"/>
                <a:gd name="T32" fmla="*/ 0 w 180"/>
                <a:gd name="T33" fmla="*/ 0 h 227"/>
                <a:gd name="T34" fmla="*/ 0 w 180"/>
                <a:gd name="T35" fmla="*/ 0 h 227"/>
                <a:gd name="T36" fmla="*/ 0 w 180"/>
                <a:gd name="T37" fmla="*/ 0 h 227"/>
                <a:gd name="T38" fmla="*/ 0 w 180"/>
                <a:gd name="T39" fmla="*/ 0 h 227"/>
                <a:gd name="T40" fmla="*/ 0 w 180"/>
                <a:gd name="T41" fmla="*/ 0 h 227"/>
                <a:gd name="T42" fmla="*/ 1 w 180"/>
                <a:gd name="T43" fmla="*/ 1 h 227"/>
                <a:gd name="T44" fmla="*/ 1 w 180"/>
                <a:gd name="T45" fmla="*/ 1 h 227"/>
                <a:gd name="T46" fmla="*/ 1 w 180"/>
                <a:gd name="T47" fmla="*/ 1 h 227"/>
                <a:gd name="T48" fmla="*/ 0 w 180"/>
                <a:gd name="T49" fmla="*/ 2 h 227"/>
                <a:gd name="T50" fmla="*/ 0 w 180"/>
                <a:gd name="T51" fmla="*/ 2 h 227"/>
                <a:gd name="T52" fmla="*/ 0 w 180"/>
                <a:gd name="T53" fmla="*/ 2 h 227"/>
                <a:gd name="T54" fmla="*/ 0 w 180"/>
                <a:gd name="T55" fmla="*/ 1 h 227"/>
                <a:gd name="T56" fmla="*/ 0 w 180"/>
                <a:gd name="T57" fmla="*/ 1 h 227"/>
                <a:gd name="T58" fmla="*/ 0 w 180"/>
                <a:gd name="T59" fmla="*/ 1 h 227"/>
                <a:gd name="T60" fmla="*/ 0 w 180"/>
                <a:gd name="T61" fmla="*/ 1 h 227"/>
                <a:gd name="T62" fmla="*/ 0 w 180"/>
                <a:gd name="T63" fmla="*/ 1 h 227"/>
                <a:gd name="T64" fmla="*/ 0 w 180"/>
                <a:gd name="T65" fmla="*/ 1 h 227"/>
                <a:gd name="T66" fmla="*/ 0 w 180"/>
                <a:gd name="T67" fmla="*/ 0 h 227"/>
                <a:gd name="T68" fmla="*/ 0 w 180"/>
                <a:gd name="T69" fmla="*/ 0 h 227"/>
                <a:gd name="T70" fmla="*/ 0 w 180"/>
                <a:gd name="T71" fmla="*/ 0 h 227"/>
                <a:gd name="T72" fmla="*/ 0 w 180"/>
                <a:gd name="T73" fmla="*/ 0 h 227"/>
                <a:gd name="T74" fmla="*/ 1 w 180"/>
                <a:gd name="T75" fmla="*/ 0 h 227"/>
                <a:gd name="T76" fmla="*/ 1 w 180"/>
                <a:gd name="T77" fmla="*/ 0 h 227"/>
                <a:gd name="T78" fmla="*/ 1 w 180"/>
                <a:gd name="T79" fmla="*/ 0 h 227"/>
                <a:gd name="T80" fmla="*/ 1 w 180"/>
                <a:gd name="T81" fmla="*/ 0 h 227"/>
                <a:gd name="T82" fmla="*/ 1 w 180"/>
                <a:gd name="T83" fmla="*/ 0 h 227"/>
                <a:gd name="T84" fmla="*/ 1 w 180"/>
                <a:gd name="T85" fmla="*/ 0 h 2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0"/>
                <a:gd name="T130" fmla="*/ 0 h 227"/>
                <a:gd name="T131" fmla="*/ 180 w 180"/>
                <a:gd name="T132" fmla="*/ 227 h 2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0" h="227">
                  <a:moveTo>
                    <a:pt x="139" y="28"/>
                  </a:moveTo>
                  <a:lnTo>
                    <a:pt x="145" y="26"/>
                  </a:lnTo>
                  <a:lnTo>
                    <a:pt x="149" y="24"/>
                  </a:lnTo>
                  <a:lnTo>
                    <a:pt x="154" y="21"/>
                  </a:lnTo>
                  <a:lnTo>
                    <a:pt x="158" y="17"/>
                  </a:lnTo>
                  <a:lnTo>
                    <a:pt x="163" y="12"/>
                  </a:lnTo>
                  <a:lnTo>
                    <a:pt x="167" y="8"/>
                  </a:lnTo>
                  <a:lnTo>
                    <a:pt x="171" y="4"/>
                  </a:lnTo>
                  <a:lnTo>
                    <a:pt x="174" y="0"/>
                  </a:lnTo>
                  <a:lnTo>
                    <a:pt x="179" y="4"/>
                  </a:lnTo>
                  <a:lnTo>
                    <a:pt x="180" y="9"/>
                  </a:lnTo>
                  <a:lnTo>
                    <a:pt x="179" y="16"/>
                  </a:lnTo>
                  <a:lnTo>
                    <a:pt x="178" y="22"/>
                  </a:lnTo>
                  <a:lnTo>
                    <a:pt x="174" y="29"/>
                  </a:lnTo>
                  <a:lnTo>
                    <a:pt x="170" y="37"/>
                  </a:lnTo>
                  <a:lnTo>
                    <a:pt x="166" y="45"/>
                  </a:lnTo>
                  <a:lnTo>
                    <a:pt x="160" y="52"/>
                  </a:lnTo>
                  <a:lnTo>
                    <a:pt x="154" y="60"/>
                  </a:lnTo>
                  <a:lnTo>
                    <a:pt x="148" y="66"/>
                  </a:lnTo>
                  <a:lnTo>
                    <a:pt x="140" y="70"/>
                  </a:lnTo>
                  <a:lnTo>
                    <a:pt x="131" y="73"/>
                  </a:lnTo>
                  <a:lnTo>
                    <a:pt x="126" y="67"/>
                  </a:lnTo>
                  <a:lnTo>
                    <a:pt x="120" y="60"/>
                  </a:lnTo>
                  <a:lnTo>
                    <a:pt x="114" y="53"/>
                  </a:lnTo>
                  <a:lnTo>
                    <a:pt x="108" y="48"/>
                  </a:lnTo>
                  <a:lnTo>
                    <a:pt x="100" y="43"/>
                  </a:lnTo>
                  <a:lnTo>
                    <a:pt x="93" y="40"/>
                  </a:lnTo>
                  <a:lnTo>
                    <a:pt x="84" y="38"/>
                  </a:lnTo>
                  <a:lnTo>
                    <a:pt x="76" y="38"/>
                  </a:lnTo>
                  <a:lnTo>
                    <a:pt x="70" y="38"/>
                  </a:lnTo>
                  <a:lnTo>
                    <a:pt x="63" y="38"/>
                  </a:lnTo>
                  <a:lnTo>
                    <a:pt x="57" y="38"/>
                  </a:lnTo>
                  <a:lnTo>
                    <a:pt x="51" y="39"/>
                  </a:lnTo>
                  <a:lnTo>
                    <a:pt x="44" y="40"/>
                  </a:lnTo>
                  <a:lnTo>
                    <a:pt x="39" y="42"/>
                  </a:lnTo>
                  <a:lnTo>
                    <a:pt x="34" y="45"/>
                  </a:lnTo>
                  <a:lnTo>
                    <a:pt x="30" y="48"/>
                  </a:lnTo>
                  <a:lnTo>
                    <a:pt x="36" y="49"/>
                  </a:lnTo>
                  <a:lnTo>
                    <a:pt x="41" y="51"/>
                  </a:lnTo>
                  <a:lnTo>
                    <a:pt x="46" y="54"/>
                  </a:lnTo>
                  <a:lnTo>
                    <a:pt x="52" y="57"/>
                  </a:lnTo>
                  <a:lnTo>
                    <a:pt x="56" y="61"/>
                  </a:lnTo>
                  <a:lnTo>
                    <a:pt x="61" y="65"/>
                  </a:lnTo>
                  <a:lnTo>
                    <a:pt x="64" y="69"/>
                  </a:lnTo>
                  <a:lnTo>
                    <a:pt x="69" y="74"/>
                  </a:lnTo>
                  <a:lnTo>
                    <a:pt x="78" y="104"/>
                  </a:lnTo>
                  <a:lnTo>
                    <a:pt x="78" y="135"/>
                  </a:lnTo>
                  <a:lnTo>
                    <a:pt x="72" y="167"/>
                  </a:lnTo>
                  <a:lnTo>
                    <a:pt x="61" y="196"/>
                  </a:lnTo>
                  <a:lnTo>
                    <a:pt x="58" y="205"/>
                  </a:lnTo>
                  <a:lnTo>
                    <a:pt x="56" y="214"/>
                  </a:lnTo>
                  <a:lnTo>
                    <a:pt x="53" y="223"/>
                  </a:lnTo>
                  <a:lnTo>
                    <a:pt x="44" y="227"/>
                  </a:lnTo>
                  <a:lnTo>
                    <a:pt x="39" y="221"/>
                  </a:lnTo>
                  <a:lnTo>
                    <a:pt x="41" y="203"/>
                  </a:lnTo>
                  <a:lnTo>
                    <a:pt x="43" y="183"/>
                  </a:lnTo>
                  <a:lnTo>
                    <a:pt x="46" y="162"/>
                  </a:lnTo>
                  <a:lnTo>
                    <a:pt x="48" y="141"/>
                  </a:lnTo>
                  <a:lnTo>
                    <a:pt x="46" y="121"/>
                  </a:lnTo>
                  <a:lnTo>
                    <a:pt x="41" y="103"/>
                  </a:lnTo>
                  <a:lnTo>
                    <a:pt x="30" y="86"/>
                  </a:lnTo>
                  <a:lnTo>
                    <a:pt x="13" y="73"/>
                  </a:lnTo>
                  <a:lnTo>
                    <a:pt x="9" y="72"/>
                  </a:lnTo>
                  <a:lnTo>
                    <a:pt x="5" y="71"/>
                  </a:lnTo>
                  <a:lnTo>
                    <a:pt x="2" y="69"/>
                  </a:lnTo>
                  <a:lnTo>
                    <a:pt x="0" y="66"/>
                  </a:lnTo>
                  <a:lnTo>
                    <a:pt x="3" y="52"/>
                  </a:lnTo>
                  <a:lnTo>
                    <a:pt x="10" y="41"/>
                  </a:lnTo>
                  <a:lnTo>
                    <a:pt x="18" y="29"/>
                  </a:lnTo>
                  <a:lnTo>
                    <a:pt x="27" y="19"/>
                  </a:lnTo>
                  <a:lnTo>
                    <a:pt x="35" y="13"/>
                  </a:lnTo>
                  <a:lnTo>
                    <a:pt x="44" y="8"/>
                  </a:lnTo>
                  <a:lnTo>
                    <a:pt x="53" y="5"/>
                  </a:lnTo>
                  <a:lnTo>
                    <a:pt x="62" y="2"/>
                  </a:lnTo>
                  <a:lnTo>
                    <a:pt x="72" y="0"/>
                  </a:lnTo>
                  <a:lnTo>
                    <a:pt x="82" y="0"/>
                  </a:lnTo>
                  <a:lnTo>
                    <a:pt x="92" y="0"/>
                  </a:lnTo>
                  <a:lnTo>
                    <a:pt x="101" y="2"/>
                  </a:lnTo>
                  <a:lnTo>
                    <a:pt x="107" y="4"/>
                  </a:lnTo>
                  <a:lnTo>
                    <a:pt x="112" y="7"/>
                  </a:lnTo>
                  <a:lnTo>
                    <a:pt x="117" y="9"/>
                  </a:lnTo>
                  <a:lnTo>
                    <a:pt x="122" y="12"/>
                  </a:lnTo>
                  <a:lnTo>
                    <a:pt x="128" y="16"/>
                  </a:lnTo>
                  <a:lnTo>
                    <a:pt x="132" y="19"/>
                  </a:lnTo>
                  <a:lnTo>
                    <a:pt x="136" y="23"/>
                  </a:lnTo>
                  <a:lnTo>
                    <a:pt x="139" y="28"/>
                  </a:lnTo>
                  <a:close/>
                </a:path>
              </a:pathLst>
            </a:custGeom>
            <a:solidFill>
              <a:srgbClr val="000000"/>
            </a:solidFill>
            <a:ln w="9525">
              <a:noFill/>
              <a:round/>
              <a:headEnd/>
              <a:tailEnd/>
            </a:ln>
          </p:spPr>
          <p:txBody>
            <a:bodyPr/>
            <a:lstStyle/>
            <a:p>
              <a:endParaRPr lang="fr-FR"/>
            </a:p>
          </p:txBody>
        </p:sp>
        <p:sp>
          <p:nvSpPr>
            <p:cNvPr id="480644" name="Freeform 308"/>
            <p:cNvSpPr>
              <a:spLocks/>
            </p:cNvSpPr>
            <p:nvPr/>
          </p:nvSpPr>
          <p:spPr bwMode="auto">
            <a:xfrm>
              <a:off x="3044" y="1327"/>
              <a:ext cx="12" cy="35"/>
            </a:xfrm>
            <a:custGeom>
              <a:avLst/>
              <a:gdLst>
                <a:gd name="T0" fmla="*/ 0 w 64"/>
                <a:gd name="T1" fmla="*/ 0 h 173"/>
                <a:gd name="T2" fmla="*/ 0 w 64"/>
                <a:gd name="T3" fmla="*/ 0 h 173"/>
                <a:gd name="T4" fmla="*/ 0 w 64"/>
                <a:gd name="T5" fmla="*/ 1 h 173"/>
                <a:gd name="T6" fmla="*/ 0 w 64"/>
                <a:gd name="T7" fmla="*/ 1 h 173"/>
                <a:gd name="T8" fmla="*/ 0 w 64"/>
                <a:gd name="T9" fmla="*/ 1 h 173"/>
                <a:gd name="T10" fmla="*/ 0 w 64"/>
                <a:gd name="T11" fmla="*/ 1 h 173"/>
                <a:gd name="T12" fmla="*/ 0 w 64"/>
                <a:gd name="T13" fmla="*/ 1 h 173"/>
                <a:gd name="T14" fmla="*/ 0 w 64"/>
                <a:gd name="T15" fmla="*/ 1 h 173"/>
                <a:gd name="T16" fmla="*/ 0 w 64"/>
                <a:gd name="T17" fmla="*/ 1 h 173"/>
                <a:gd name="T18" fmla="*/ 0 w 64"/>
                <a:gd name="T19" fmla="*/ 1 h 173"/>
                <a:gd name="T20" fmla="*/ 0 w 64"/>
                <a:gd name="T21" fmla="*/ 1 h 173"/>
                <a:gd name="T22" fmla="*/ 0 w 64"/>
                <a:gd name="T23" fmla="*/ 1 h 173"/>
                <a:gd name="T24" fmla="*/ 0 w 64"/>
                <a:gd name="T25" fmla="*/ 1 h 173"/>
                <a:gd name="T26" fmla="*/ 0 w 64"/>
                <a:gd name="T27" fmla="*/ 1 h 173"/>
                <a:gd name="T28" fmla="*/ 0 w 64"/>
                <a:gd name="T29" fmla="*/ 1 h 173"/>
                <a:gd name="T30" fmla="*/ 0 w 64"/>
                <a:gd name="T31" fmla="*/ 1 h 173"/>
                <a:gd name="T32" fmla="*/ 0 w 64"/>
                <a:gd name="T33" fmla="*/ 1 h 173"/>
                <a:gd name="T34" fmla="*/ 0 w 64"/>
                <a:gd name="T35" fmla="*/ 1 h 173"/>
                <a:gd name="T36" fmla="*/ 0 w 64"/>
                <a:gd name="T37" fmla="*/ 1 h 173"/>
                <a:gd name="T38" fmla="*/ 0 w 64"/>
                <a:gd name="T39" fmla="*/ 1 h 173"/>
                <a:gd name="T40" fmla="*/ 0 w 64"/>
                <a:gd name="T41" fmla="*/ 1 h 173"/>
                <a:gd name="T42" fmla="*/ 0 w 64"/>
                <a:gd name="T43" fmla="*/ 1 h 173"/>
                <a:gd name="T44" fmla="*/ 0 w 64"/>
                <a:gd name="T45" fmla="*/ 0 h 173"/>
                <a:gd name="T46" fmla="*/ 0 w 64"/>
                <a:gd name="T47" fmla="*/ 0 h 173"/>
                <a:gd name="T48" fmla="*/ 0 w 64"/>
                <a:gd name="T49" fmla="*/ 0 h 173"/>
                <a:gd name="T50" fmla="*/ 0 w 64"/>
                <a:gd name="T51" fmla="*/ 0 h 173"/>
                <a:gd name="T52" fmla="*/ 0 w 64"/>
                <a:gd name="T53" fmla="*/ 0 h 173"/>
                <a:gd name="T54" fmla="*/ 0 w 64"/>
                <a:gd name="T55" fmla="*/ 0 h 173"/>
                <a:gd name="T56" fmla="*/ 0 w 64"/>
                <a:gd name="T57" fmla="*/ 0 h 173"/>
                <a:gd name="T58" fmla="*/ 0 w 64"/>
                <a:gd name="T59" fmla="*/ 0 h 173"/>
                <a:gd name="T60" fmla="*/ 0 w 64"/>
                <a:gd name="T61" fmla="*/ 0 h 173"/>
                <a:gd name="T62" fmla="*/ 0 w 64"/>
                <a:gd name="T63" fmla="*/ 0 h 173"/>
                <a:gd name="T64" fmla="*/ 0 w 64"/>
                <a:gd name="T65" fmla="*/ 0 h 1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173"/>
                <a:gd name="T101" fmla="*/ 64 w 64"/>
                <a:gd name="T102" fmla="*/ 173 h 1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173">
                  <a:moveTo>
                    <a:pt x="64" y="27"/>
                  </a:moveTo>
                  <a:lnTo>
                    <a:pt x="63" y="45"/>
                  </a:lnTo>
                  <a:lnTo>
                    <a:pt x="62" y="63"/>
                  </a:lnTo>
                  <a:lnTo>
                    <a:pt x="60" y="81"/>
                  </a:lnTo>
                  <a:lnTo>
                    <a:pt x="56" y="98"/>
                  </a:lnTo>
                  <a:lnTo>
                    <a:pt x="52" y="116"/>
                  </a:lnTo>
                  <a:lnTo>
                    <a:pt x="47" y="133"/>
                  </a:lnTo>
                  <a:lnTo>
                    <a:pt x="41" y="149"/>
                  </a:lnTo>
                  <a:lnTo>
                    <a:pt x="32" y="163"/>
                  </a:lnTo>
                  <a:lnTo>
                    <a:pt x="26" y="169"/>
                  </a:lnTo>
                  <a:lnTo>
                    <a:pt x="19" y="172"/>
                  </a:lnTo>
                  <a:lnTo>
                    <a:pt x="11" y="173"/>
                  </a:lnTo>
                  <a:lnTo>
                    <a:pt x="4" y="172"/>
                  </a:lnTo>
                  <a:lnTo>
                    <a:pt x="2" y="169"/>
                  </a:lnTo>
                  <a:lnTo>
                    <a:pt x="0" y="165"/>
                  </a:lnTo>
                  <a:lnTo>
                    <a:pt x="2" y="162"/>
                  </a:lnTo>
                  <a:lnTo>
                    <a:pt x="4" y="159"/>
                  </a:lnTo>
                  <a:lnTo>
                    <a:pt x="13" y="141"/>
                  </a:lnTo>
                  <a:lnTo>
                    <a:pt x="20" y="122"/>
                  </a:lnTo>
                  <a:lnTo>
                    <a:pt x="28" y="104"/>
                  </a:lnTo>
                  <a:lnTo>
                    <a:pt x="34" y="84"/>
                  </a:lnTo>
                  <a:lnTo>
                    <a:pt x="39" y="66"/>
                  </a:lnTo>
                  <a:lnTo>
                    <a:pt x="44" y="46"/>
                  </a:lnTo>
                  <a:lnTo>
                    <a:pt x="47" y="25"/>
                  </a:lnTo>
                  <a:lnTo>
                    <a:pt x="48" y="4"/>
                  </a:lnTo>
                  <a:lnTo>
                    <a:pt x="50" y="3"/>
                  </a:lnTo>
                  <a:lnTo>
                    <a:pt x="52" y="0"/>
                  </a:lnTo>
                  <a:lnTo>
                    <a:pt x="54" y="0"/>
                  </a:lnTo>
                  <a:lnTo>
                    <a:pt x="57" y="1"/>
                  </a:lnTo>
                  <a:lnTo>
                    <a:pt x="61" y="7"/>
                  </a:lnTo>
                  <a:lnTo>
                    <a:pt x="63" y="13"/>
                  </a:lnTo>
                  <a:lnTo>
                    <a:pt x="64" y="20"/>
                  </a:lnTo>
                  <a:lnTo>
                    <a:pt x="64" y="27"/>
                  </a:lnTo>
                  <a:close/>
                </a:path>
              </a:pathLst>
            </a:custGeom>
            <a:solidFill>
              <a:srgbClr val="000000"/>
            </a:solidFill>
            <a:ln w="9525">
              <a:noFill/>
              <a:round/>
              <a:headEnd/>
              <a:tailEnd/>
            </a:ln>
          </p:spPr>
          <p:txBody>
            <a:bodyPr/>
            <a:lstStyle/>
            <a:p>
              <a:endParaRPr lang="fr-FR"/>
            </a:p>
          </p:txBody>
        </p:sp>
        <p:sp>
          <p:nvSpPr>
            <p:cNvPr id="480645" name="Freeform 309"/>
            <p:cNvSpPr>
              <a:spLocks/>
            </p:cNvSpPr>
            <p:nvPr/>
          </p:nvSpPr>
          <p:spPr bwMode="auto">
            <a:xfrm>
              <a:off x="3058" y="1338"/>
              <a:ext cx="23" cy="111"/>
            </a:xfrm>
            <a:custGeom>
              <a:avLst/>
              <a:gdLst>
                <a:gd name="T0" fmla="*/ 0 w 118"/>
                <a:gd name="T1" fmla="*/ 0 h 553"/>
                <a:gd name="T2" fmla="*/ 0 w 118"/>
                <a:gd name="T3" fmla="*/ 0 h 553"/>
                <a:gd name="T4" fmla="*/ 0 w 118"/>
                <a:gd name="T5" fmla="*/ 0 h 553"/>
                <a:gd name="T6" fmla="*/ 0 w 118"/>
                <a:gd name="T7" fmla="*/ 0 h 553"/>
                <a:gd name="T8" fmla="*/ 1 w 118"/>
                <a:gd name="T9" fmla="*/ 1 h 553"/>
                <a:gd name="T10" fmla="*/ 1 w 118"/>
                <a:gd name="T11" fmla="*/ 1 h 553"/>
                <a:gd name="T12" fmla="*/ 1 w 118"/>
                <a:gd name="T13" fmla="*/ 1 h 553"/>
                <a:gd name="T14" fmla="*/ 1 w 118"/>
                <a:gd name="T15" fmla="*/ 1 h 553"/>
                <a:gd name="T16" fmla="*/ 1 w 118"/>
                <a:gd name="T17" fmla="*/ 1 h 553"/>
                <a:gd name="T18" fmla="*/ 1 w 118"/>
                <a:gd name="T19" fmla="*/ 1 h 553"/>
                <a:gd name="T20" fmla="*/ 1 w 118"/>
                <a:gd name="T21" fmla="*/ 2 h 553"/>
                <a:gd name="T22" fmla="*/ 1 w 118"/>
                <a:gd name="T23" fmla="*/ 2 h 553"/>
                <a:gd name="T24" fmla="*/ 1 w 118"/>
                <a:gd name="T25" fmla="*/ 2 h 553"/>
                <a:gd name="T26" fmla="*/ 1 w 118"/>
                <a:gd name="T27" fmla="*/ 2 h 553"/>
                <a:gd name="T28" fmla="*/ 1 w 118"/>
                <a:gd name="T29" fmla="*/ 3 h 553"/>
                <a:gd name="T30" fmla="*/ 1 w 118"/>
                <a:gd name="T31" fmla="*/ 3 h 553"/>
                <a:gd name="T32" fmla="*/ 1 w 118"/>
                <a:gd name="T33" fmla="*/ 3 h 553"/>
                <a:gd name="T34" fmla="*/ 1 w 118"/>
                <a:gd name="T35" fmla="*/ 3 h 553"/>
                <a:gd name="T36" fmla="*/ 1 w 118"/>
                <a:gd name="T37" fmla="*/ 4 h 553"/>
                <a:gd name="T38" fmla="*/ 1 w 118"/>
                <a:gd name="T39" fmla="*/ 4 h 553"/>
                <a:gd name="T40" fmla="*/ 1 w 118"/>
                <a:gd name="T41" fmla="*/ 4 h 553"/>
                <a:gd name="T42" fmla="*/ 1 w 118"/>
                <a:gd name="T43" fmla="*/ 4 h 553"/>
                <a:gd name="T44" fmla="*/ 1 w 118"/>
                <a:gd name="T45" fmla="*/ 4 h 553"/>
                <a:gd name="T46" fmla="*/ 1 w 118"/>
                <a:gd name="T47" fmla="*/ 4 h 553"/>
                <a:gd name="T48" fmla="*/ 0 w 118"/>
                <a:gd name="T49" fmla="*/ 4 h 553"/>
                <a:gd name="T50" fmla="*/ 0 w 118"/>
                <a:gd name="T51" fmla="*/ 4 h 553"/>
                <a:gd name="T52" fmla="*/ 0 w 118"/>
                <a:gd name="T53" fmla="*/ 4 h 553"/>
                <a:gd name="T54" fmla="*/ 0 w 118"/>
                <a:gd name="T55" fmla="*/ 4 h 553"/>
                <a:gd name="T56" fmla="*/ 0 w 118"/>
                <a:gd name="T57" fmla="*/ 4 h 553"/>
                <a:gd name="T58" fmla="*/ 0 w 118"/>
                <a:gd name="T59" fmla="*/ 4 h 553"/>
                <a:gd name="T60" fmla="*/ 0 w 118"/>
                <a:gd name="T61" fmla="*/ 4 h 553"/>
                <a:gd name="T62" fmla="*/ 0 w 118"/>
                <a:gd name="T63" fmla="*/ 4 h 553"/>
                <a:gd name="T64" fmla="*/ 0 w 118"/>
                <a:gd name="T65" fmla="*/ 4 h 553"/>
                <a:gd name="T66" fmla="*/ 0 w 118"/>
                <a:gd name="T67" fmla="*/ 4 h 553"/>
                <a:gd name="T68" fmla="*/ 0 w 118"/>
                <a:gd name="T69" fmla="*/ 4 h 553"/>
                <a:gd name="T70" fmla="*/ 0 w 118"/>
                <a:gd name="T71" fmla="*/ 4 h 553"/>
                <a:gd name="T72" fmla="*/ 1 w 118"/>
                <a:gd name="T73" fmla="*/ 4 h 553"/>
                <a:gd name="T74" fmla="*/ 1 w 118"/>
                <a:gd name="T75" fmla="*/ 3 h 553"/>
                <a:gd name="T76" fmla="*/ 1 w 118"/>
                <a:gd name="T77" fmla="*/ 3 h 553"/>
                <a:gd name="T78" fmla="*/ 1 w 118"/>
                <a:gd name="T79" fmla="*/ 3 h 553"/>
                <a:gd name="T80" fmla="*/ 1 w 118"/>
                <a:gd name="T81" fmla="*/ 3 h 553"/>
                <a:gd name="T82" fmla="*/ 1 w 118"/>
                <a:gd name="T83" fmla="*/ 3 h 553"/>
                <a:gd name="T84" fmla="*/ 1 w 118"/>
                <a:gd name="T85" fmla="*/ 2 h 553"/>
                <a:gd name="T86" fmla="*/ 1 w 118"/>
                <a:gd name="T87" fmla="*/ 2 h 553"/>
                <a:gd name="T88" fmla="*/ 1 w 118"/>
                <a:gd name="T89" fmla="*/ 2 h 553"/>
                <a:gd name="T90" fmla="*/ 1 w 118"/>
                <a:gd name="T91" fmla="*/ 1 h 553"/>
                <a:gd name="T92" fmla="*/ 0 w 118"/>
                <a:gd name="T93" fmla="*/ 1 h 553"/>
                <a:gd name="T94" fmla="*/ 0 w 118"/>
                <a:gd name="T95" fmla="*/ 1 h 553"/>
                <a:gd name="T96" fmla="*/ 0 w 118"/>
                <a:gd name="T97" fmla="*/ 1 h 553"/>
                <a:gd name="T98" fmla="*/ 0 w 118"/>
                <a:gd name="T99" fmla="*/ 0 h 553"/>
                <a:gd name="T100" fmla="*/ 0 w 118"/>
                <a:gd name="T101" fmla="*/ 0 h 553"/>
                <a:gd name="T102" fmla="*/ 0 w 118"/>
                <a:gd name="T103" fmla="*/ 0 h 553"/>
                <a:gd name="T104" fmla="*/ 0 w 118"/>
                <a:gd name="T105" fmla="*/ 0 h 553"/>
                <a:gd name="T106" fmla="*/ 0 w 118"/>
                <a:gd name="T107" fmla="*/ 0 h 553"/>
                <a:gd name="T108" fmla="*/ 0 w 118"/>
                <a:gd name="T109" fmla="*/ 0 h 553"/>
                <a:gd name="T110" fmla="*/ 0 w 118"/>
                <a:gd name="T111" fmla="*/ 0 h 553"/>
                <a:gd name="T112" fmla="*/ 0 w 118"/>
                <a:gd name="T113" fmla="*/ 0 h 553"/>
                <a:gd name="T114" fmla="*/ 0 w 118"/>
                <a:gd name="T115" fmla="*/ 0 h 553"/>
                <a:gd name="T116" fmla="*/ 0 w 118"/>
                <a:gd name="T117" fmla="*/ 0 h 553"/>
                <a:gd name="T118" fmla="*/ 0 w 118"/>
                <a:gd name="T119" fmla="*/ 0 h 553"/>
                <a:gd name="T120" fmla="*/ 0 w 118"/>
                <a:gd name="T121" fmla="*/ 0 h 5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8"/>
                <a:gd name="T184" fmla="*/ 0 h 553"/>
                <a:gd name="T185" fmla="*/ 118 w 118"/>
                <a:gd name="T186" fmla="*/ 553 h 5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8" h="553">
                  <a:moveTo>
                    <a:pt x="33" y="19"/>
                  </a:moveTo>
                  <a:lnTo>
                    <a:pt x="43" y="32"/>
                  </a:lnTo>
                  <a:lnTo>
                    <a:pt x="52" y="45"/>
                  </a:lnTo>
                  <a:lnTo>
                    <a:pt x="60" y="59"/>
                  </a:lnTo>
                  <a:lnTo>
                    <a:pt x="68" y="74"/>
                  </a:lnTo>
                  <a:lnTo>
                    <a:pt x="74" y="87"/>
                  </a:lnTo>
                  <a:lnTo>
                    <a:pt x="80" y="102"/>
                  </a:lnTo>
                  <a:lnTo>
                    <a:pt x="87" y="117"/>
                  </a:lnTo>
                  <a:lnTo>
                    <a:pt x="93" y="131"/>
                  </a:lnTo>
                  <a:lnTo>
                    <a:pt x="102" y="160"/>
                  </a:lnTo>
                  <a:lnTo>
                    <a:pt x="109" y="189"/>
                  </a:lnTo>
                  <a:lnTo>
                    <a:pt x="114" y="219"/>
                  </a:lnTo>
                  <a:lnTo>
                    <a:pt x="117" y="248"/>
                  </a:lnTo>
                  <a:lnTo>
                    <a:pt x="118" y="282"/>
                  </a:lnTo>
                  <a:lnTo>
                    <a:pt x="118" y="314"/>
                  </a:lnTo>
                  <a:lnTo>
                    <a:pt x="117" y="347"/>
                  </a:lnTo>
                  <a:lnTo>
                    <a:pt x="114" y="377"/>
                  </a:lnTo>
                  <a:lnTo>
                    <a:pt x="110" y="409"/>
                  </a:lnTo>
                  <a:lnTo>
                    <a:pt x="102" y="438"/>
                  </a:lnTo>
                  <a:lnTo>
                    <a:pt x="94" y="468"/>
                  </a:lnTo>
                  <a:lnTo>
                    <a:pt x="83" y="495"/>
                  </a:lnTo>
                  <a:lnTo>
                    <a:pt x="77" y="502"/>
                  </a:lnTo>
                  <a:lnTo>
                    <a:pt x="72" y="511"/>
                  </a:lnTo>
                  <a:lnTo>
                    <a:pt x="67" y="518"/>
                  </a:lnTo>
                  <a:lnTo>
                    <a:pt x="62" y="526"/>
                  </a:lnTo>
                  <a:lnTo>
                    <a:pt x="57" y="535"/>
                  </a:lnTo>
                  <a:lnTo>
                    <a:pt x="51" y="541"/>
                  </a:lnTo>
                  <a:lnTo>
                    <a:pt x="43" y="547"/>
                  </a:lnTo>
                  <a:lnTo>
                    <a:pt x="35" y="553"/>
                  </a:lnTo>
                  <a:lnTo>
                    <a:pt x="31" y="553"/>
                  </a:lnTo>
                  <a:lnTo>
                    <a:pt x="28" y="552"/>
                  </a:lnTo>
                  <a:lnTo>
                    <a:pt x="24" y="550"/>
                  </a:lnTo>
                  <a:lnTo>
                    <a:pt x="24" y="545"/>
                  </a:lnTo>
                  <a:lnTo>
                    <a:pt x="40" y="524"/>
                  </a:lnTo>
                  <a:lnTo>
                    <a:pt x="53" y="502"/>
                  </a:lnTo>
                  <a:lnTo>
                    <a:pt x="62" y="479"/>
                  </a:lnTo>
                  <a:lnTo>
                    <a:pt x="70" y="455"/>
                  </a:lnTo>
                  <a:lnTo>
                    <a:pt x="75" y="430"/>
                  </a:lnTo>
                  <a:lnTo>
                    <a:pt x="78" y="404"/>
                  </a:lnTo>
                  <a:lnTo>
                    <a:pt x="81" y="376"/>
                  </a:lnTo>
                  <a:lnTo>
                    <a:pt x="83" y="350"/>
                  </a:lnTo>
                  <a:lnTo>
                    <a:pt x="83" y="313"/>
                  </a:lnTo>
                  <a:lnTo>
                    <a:pt x="82" y="276"/>
                  </a:lnTo>
                  <a:lnTo>
                    <a:pt x="78" y="241"/>
                  </a:lnTo>
                  <a:lnTo>
                    <a:pt x="73" y="204"/>
                  </a:lnTo>
                  <a:lnTo>
                    <a:pt x="67" y="169"/>
                  </a:lnTo>
                  <a:lnTo>
                    <a:pt x="57" y="135"/>
                  </a:lnTo>
                  <a:lnTo>
                    <a:pt x="46" y="101"/>
                  </a:lnTo>
                  <a:lnTo>
                    <a:pt x="34" y="68"/>
                  </a:lnTo>
                  <a:lnTo>
                    <a:pt x="29" y="62"/>
                  </a:lnTo>
                  <a:lnTo>
                    <a:pt x="25" y="54"/>
                  </a:lnTo>
                  <a:lnTo>
                    <a:pt x="23" y="46"/>
                  </a:lnTo>
                  <a:lnTo>
                    <a:pt x="20" y="39"/>
                  </a:lnTo>
                  <a:lnTo>
                    <a:pt x="14" y="29"/>
                  </a:lnTo>
                  <a:lnTo>
                    <a:pt x="5" y="20"/>
                  </a:lnTo>
                  <a:lnTo>
                    <a:pt x="0" y="11"/>
                  </a:lnTo>
                  <a:lnTo>
                    <a:pt x="4" y="0"/>
                  </a:lnTo>
                  <a:lnTo>
                    <a:pt x="13" y="1"/>
                  </a:lnTo>
                  <a:lnTo>
                    <a:pt x="20" y="6"/>
                  </a:lnTo>
                  <a:lnTo>
                    <a:pt x="26" y="13"/>
                  </a:lnTo>
                  <a:lnTo>
                    <a:pt x="33" y="19"/>
                  </a:lnTo>
                  <a:close/>
                </a:path>
              </a:pathLst>
            </a:custGeom>
            <a:solidFill>
              <a:srgbClr val="000000"/>
            </a:solidFill>
            <a:ln w="9525">
              <a:noFill/>
              <a:round/>
              <a:headEnd/>
              <a:tailEnd/>
            </a:ln>
          </p:spPr>
          <p:txBody>
            <a:bodyPr/>
            <a:lstStyle/>
            <a:p>
              <a:endParaRPr lang="fr-FR"/>
            </a:p>
          </p:txBody>
        </p:sp>
        <p:sp>
          <p:nvSpPr>
            <p:cNvPr id="480646" name="Freeform 310"/>
            <p:cNvSpPr>
              <a:spLocks/>
            </p:cNvSpPr>
            <p:nvPr/>
          </p:nvSpPr>
          <p:spPr bwMode="auto">
            <a:xfrm>
              <a:off x="2934" y="1347"/>
              <a:ext cx="26" cy="23"/>
            </a:xfrm>
            <a:custGeom>
              <a:avLst/>
              <a:gdLst>
                <a:gd name="T0" fmla="*/ 0 w 131"/>
                <a:gd name="T1" fmla="*/ 0 h 116"/>
                <a:gd name="T2" fmla="*/ 0 w 131"/>
                <a:gd name="T3" fmla="*/ 0 h 116"/>
                <a:gd name="T4" fmla="*/ 0 w 131"/>
                <a:gd name="T5" fmla="*/ 0 h 116"/>
                <a:gd name="T6" fmla="*/ 0 w 131"/>
                <a:gd name="T7" fmla="*/ 0 h 116"/>
                <a:gd name="T8" fmla="*/ 0 w 131"/>
                <a:gd name="T9" fmla="*/ 0 h 116"/>
                <a:gd name="T10" fmla="*/ 0 w 131"/>
                <a:gd name="T11" fmla="*/ 0 h 116"/>
                <a:gd name="T12" fmla="*/ 0 w 131"/>
                <a:gd name="T13" fmla="*/ 0 h 116"/>
                <a:gd name="T14" fmla="*/ 0 w 131"/>
                <a:gd name="T15" fmla="*/ 0 h 116"/>
                <a:gd name="T16" fmla="*/ 0 w 131"/>
                <a:gd name="T17" fmla="*/ 0 h 116"/>
                <a:gd name="T18" fmla="*/ 0 w 131"/>
                <a:gd name="T19" fmla="*/ 1 h 116"/>
                <a:gd name="T20" fmla="*/ 0 w 131"/>
                <a:gd name="T21" fmla="*/ 1 h 116"/>
                <a:gd name="T22" fmla="*/ 1 w 131"/>
                <a:gd name="T23" fmla="*/ 1 h 116"/>
                <a:gd name="T24" fmla="*/ 1 w 131"/>
                <a:gd name="T25" fmla="*/ 1 h 116"/>
                <a:gd name="T26" fmla="*/ 1 w 131"/>
                <a:gd name="T27" fmla="*/ 1 h 116"/>
                <a:gd name="T28" fmla="*/ 1 w 131"/>
                <a:gd name="T29" fmla="*/ 1 h 116"/>
                <a:gd name="T30" fmla="*/ 1 w 131"/>
                <a:gd name="T31" fmla="*/ 1 h 116"/>
                <a:gd name="T32" fmla="*/ 1 w 131"/>
                <a:gd name="T33" fmla="*/ 1 h 116"/>
                <a:gd name="T34" fmla="*/ 1 w 131"/>
                <a:gd name="T35" fmla="*/ 1 h 116"/>
                <a:gd name="T36" fmla="*/ 1 w 131"/>
                <a:gd name="T37" fmla="*/ 1 h 116"/>
                <a:gd name="T38" fmla="*/ 1 w 131"/>
                <a:gd name="T39" fmla="*/ 1 h 116"/>
                <a:gd name="T40" fmla="*/ 1 w 131"/>
                <a:gd name="T41" fmla="*/ 1 h 116"/>
                <a:gd name="T42" fmla="*/ 1 w 131"/>
                <a:gd name="T43" fmla="*/ 1 h 116"/>
                <a:gd name="T44" fmla="*/ 1 w 131"/>
                <a:gd name="T45" fmla="*/ 1 h 116"/>
                <a:gd name="T46" fmla="*/ 1 w 131"/>
                <a:gd name="T47" fmla="*/ 1 h 116"/>
                <a:gd name="T48" fmla="*/ 1 w 131"/>
                <a:gd name="T49" fmla="*/ 1 h 116"/>
                <a:gd name="T50" fmla="*/ 1 w 131"/>
                <a:gd name="T51" fmla="*/ 1 h 116"/>
                <a:gd name="T52" fmla="*/ 1 w 131"/>
                <a:gd name="T53" fmla="*/ 1 h 116"/>
                <a:gd name="T54" fmla="*/ 1 w 131"/>
                <a:gd name="T55" fmla="*/ 1 h 116"/>
                <a:gd name="T56" fmla="*/ 1 w 131"/>
                <a:gd name="T57" fmla="*/ 1 h 116"/>
                <a:gd name="T58" fmla="*/ 0 w 131"/>
                <a:gd name="T59" fmla="*/ 1 h 116"/>
                <a:gd name="T60" fmla="*/ 0 w 131"/>
                <a:gd name="T61" fmla="*/ 1 h 116"/>
                <a:gd name="T62" fmla="*/ 0 w 131"/>
                <a:gd name="T63" fmla="*/ 1 h 116"/>
                <a:gd name="T64" fmla="*/ 0 w 131"/>
                <a:gd name="T65" fmla="*/ 1 h 116"/>
                <a:gd name="T66" fmla="*/ 0 w 131"/>
                <a:gd name="T67" fmla="*/ 1 h 116"/>
                <a:gd name="T68" fmla="*/ 0 w 131"/>
                <a:gd name="T69" fmla="*/ 1 h 116"/>
                <a:gd name="T70" fmla="*/ 0 w 131"/>
                <a:gd name="T71" fmla="*/ 1 h 116"/>
                <a:gd name="T72" fmla="*/ 0 w 131"/>
                <a:gd name="T73" fmla="*/ 1 h 116"/>
                <a:gd name="T74" fmla="*/ 0 w 131"/>
                <a:gd name="T75" fmla="*/ 0 h 116"/>
                <a:gd name="T76" fmla="*/ 0 w 131"/>
                <a:gd name="T77" fmla="*/ 0 h 116"/>
                <a:gd name="T78" fmla="*/ 0 w 131"/>
                <a:gd name="T79" fmla="*/ 0 h 116"/>
                <a:gd name="T80" fmla="*/ 0 w 131"/>
                <a:gd name="T81" fmla="*/ 0 h 116"/>
                <a:gd name="T82" fmla="*/ 0 w 131"/>
                <a:gd name="T83" fmla="*/ 0 h 116"/>
                <a:gd name="T84" fmla="*/ 0 w 131"/>
                <a:gd name="T85" fmla="*/ 0 h 116"/>
                <a:gd name="T86" fmla="*/ 0 w 131"/>
                <a:gd name="T87" fmla="*/ 0 h 116"/>
                <a:gd name="T88" fmla="*/ 0 w 131"/>
                <a:gd name="T89" fmla="*/ 0 h 116"/>
                <a:gd name="T90" fmla="*/ 0 w 131"/>
                <a:gd name="T91" fmla="*/ 0 h 116"/>
                <a:gd name="T92" fmla="*/ 0 w 131"/>
                <a:gd name="T93" fmla="*/ 0 h 116"/>
                <a:gd name="T94" fmla="*/ 0 w 131"/>
                <a:gd name="T95" fmla="*/ 0 h 116"/>
                <a:gd name="T96" fmla="*/ 0 w 131"/>
                <a:gd name="T97" fmla="*/ 0 h 116"/>
                <a:gd name="T98" fmla="*/ 0 w 131"/>
                <a:gd name="T99" fmla="*/ 0 h 1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31"/>
                <a:gd name="T151" fmla="*/ 0 h 116"/>
                <a:gd name="T152" fmla="*/ 131 w 131"/>
                <a:gd name="T153" fmla="*/ 116 h 1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31" h="116">
                  <a:moveTo>
                    <a:pt x="44" y="4"/>
                  </a:moveTo>
                  <a:lnTo>
                    <a:pt x="41" y="13"/>
                  </a:lnTo>
                  <a:lnTo>
                    <a:pt x="37" y="22"/>
                  </a:lnTo>
                  <a:lnTo>
                    <a:pt x="34" y="32"/>
                  </a:lnTo>
                  <a:lnTo>
                    <a:pt x="34" y="42"/>
                  </a:lnTo>
                  <a:lnTo>
                    <a:pt x="35" y="47"/>
                  </a:lnTo>
                  <a:lnTo>
                    <a:pt x="35" y="50"/>
                  </a:lnTo>
                  <a:lnTo>
                    <a:pt x="36" y="52"/>
                  </a:lnTo>
                  <a:lnTo>
                    <a:pt x="38" y="54"/>
                  </a:lnTo>
                  <a:lnTo>
                    <a:pt x="46" y="64"/>
                  </a:lnTo>
                  <a:lnTo>
                    <a:pt x="56" y="73"/>
                  </a:lnTo>
                  <a:lnTo>
                    <a:pt x="66" y="80"/>
                  </a:lnTo>
                  <a:lnTo>
                    <a:pt x="78" y="85"/>
                  </a:lnTo>
                  <a:lnTo>
                    <a:pt x="91" y="89"/>
                  </a:lnTo>
                  <a:lnTo>
                    <a:pt x="102" y="92"/>
                  </a:lnTo>
                  <a:lnTo>
                    <a:pt x="116" y="93"/>
                  </a:lnTo>
                  <a:lnTo>
                    <a:pt x="129" y="93"/>
                  </a:lnTo>
                  <a:lnTo>
                    <a:pt x="131" y="97"/>
                  </a:lnTo>
                  <a:lnTo>
                    <a:pt x="130" y="101"/>
                  </a:lnTo>
                  <a:lnTo>
                    <a:pt x="125" y="104"/>
                  </a:lnTo>
                  <a:lnTo>
                    <a:pt x="122" y="106"/>
                  </a:lnTo>
                  <a:lnTo>
                    <a:pt x="117" y="109"/>
                  </a:lnTo>
                  <a:lnTo>
                    <a:pt x="111" y="112"/>
                  </a:lnTo>
                  <a:lnTo>
                    <a:pt x="104" y="114"/>
                  </a:lnTo>
                  <a:lnTo>
                    <a:pt x="97" y="115"/>
                  </a:lnTo>
                  <a:lnTo>
                    <a:pt x="91" y="116"/>
                  </a:lnTo>
                  <a:lnTo>
                    <a:pt x="83" y="116"/>
                  </a:lnTo>
                  <a:lnTo>
                    <a:pt x="76" y="116"/>
                  </a:lnTo>
                  <a:lnTo>
                    <a:pt x="69" y="116"/>
                  </a:lnTo>
                  <a:lnTo>
                    <a:pt x="60" y="114"/>
                  </a:lnTo>
                  <a:lnTo>
                    <a:pt x="50" y="112"/>
                  </a:lnTo>
                  <a:lnTo>
                    <a:pt x="41" y="108"/>
                  </a:lnTo>
                  <a:lnTo>
                    <a:pt x="31" y="104"/>
                  </a:lnTo>
                  <a:lnTo>
                    <a:pt x="23" y="99"/>
                  </a:lnTo>
                  <a:lnTo>
                    <a:pt x="16" y="93"/>
                  </a:lnTo>
                  <a:lnTo>
                    <a:pt x="9" y="84"/>
                  </a:lnTo>
                  <a:lnTo>
                    <a:pt x="3" y="76"/>
                  </a:lnTo>
                  <a:lnTo>
                    <a:pt x="0" y="62"/>
                  </a:lnTo>
                  <a:lnTo>
                    <a:pt x="0" y="47"/>
                  </a:lnTo>
                  <a:lnTo>
                    <a:pt x="3" y="34"/>
                  </a:lnTo>
                  <a:lnTo>
                    <a:pt x="9" y="22"/>
                  </a:lnTo>
                  <a:lnTo>
                    <a:pt x="14" y="19"/>
                  </a:lnTo>
                  <a:lnTo>
                    <a:pt x="17" y="15"/>
                  </a:lnTo>
                  <a:lnTo>
                    <a:pt x="20" y="12"/>
                  </a:lnTo>
                  <a:lnTo>
                    <a:pt x="24" y="9"/>
                  </a:lnTo>
                  <a:lnTo>
                    <a:pt x="27" y="5"/>
                  </a:lnTo>
                  <a:lnTo>
                    <a:pt x="31" y="3"/>
                  </a:lnTo>
                  <a:lnTo>
                    <a:pt x="36" y="1"/>
                  </a:lnTo>
                  <a:lnTo>
                    <a:pt x="41" y="0"/>
                  </a:lnTo>
                  <a:lnTo>
                    <a:pt x="44" y="4"/>
                  </a:lnTo>
                  <a:close/>
                </a:path>
              </a:pathLst>
            </a:custGeom>
            <a:solidFill>
              <a:srgbClr val="000000"/>
            </a:solidFill>
            <a:ln w="9525">
              <a:noFill/>
              <a:round/>
              <a:headEnd/>
              <a:tailEnd/>
            </a:ln>
          </p:spPr>
          <p:txBody>
            <a:bodyPr/>
            <a:lstStyle/>
            <a:p>
              <a:endParaRPr lang="fr-FR"/>
            </a:p>
          </p:txBody>
        </p:sp>
        <p:sp>
          <p:nvSpPr>
            <p:cNvPr id="480647" name="Freeform 311"/>
            <p:cNvSpPr>
              <a:spLocks/>
            </p:cNvSpPr>
            <p:nvPr/>
          </p:nvSpPr>
          <p:spPr bwMode="auto">
            <a:xfrm>
              <a:off x="2910" y="1362"/>
              <a:ext cx="49" cy="62"/>
            </a:xfrm>
            <a:custGeom>
              <a:avLst/>
              <a:gdLst>
                <a:gd name="T0" fmla="*/ 1 w 245"/>
                <a:gd name="T1" fmla="*/ 0 h 308"/>
                <a:gd name="T2" fmla="*/ 1 w 245"/>
                <a:gd name="T3" fmla="*/ 1 h 308"/>
                <a:gd name="T4" fmla="*/ 0 w 245"/>
                <a:gd name="T5" fmla="*/ 1 h 308"/>
                <a:gd name="T6" fmla="*/ 0 w 245"/>
                <a:gd name="T7" fmla="*/ 1 h 308"/>
                <a:gd name="T8" fmla="*/ 0 w 245"/>
                <a:gd name="T9" fmla="*/ 2 h 308"/>
                <a:gd name="T10" fmla="*/ 0 w 245"/>
                <a:gd name="T11" fmla="*/ 2 h 308"/>
                <a:gd name="T12" fmla="*/ 1 w 245"/>
                <a:gd name="T13" fmla="*/ 2 h 308"/>
                <a:gd name="T14" fmla="*/ 1 w 245"/>
                <a:gd name="T15" fmla="*/ 2 h 308"/>
                <a:gd name="T16" fmla="*/ 1 w 245"/>
                <a:gd name="T17" fmla="*/ 2 h 308"/>
                <a:gd name="T18" fmla="*/ 1 w 245"/>
                <a:gd name="T19" fmla="*/ 2 h 308"/>
                <a:gd name="T20" fmla="*/ 1 w 245"/>
                <a:gd name="T21" fmla="*/ 2 h 308"/>
                <a:gd name="T22" fmla="*/ 1 w 245"/>
                <a:gd name="T23" fmla="*/ 2 h 308"/>
                <a:gd name="T24" fmla="*/ 2 w 245"/>
                <a:gd name="T25" fmla="*/ 1 h 308"/>
                <a:gd name="T26" fmla="*/ 2 w 245"/>
                <a:gd name="T27" fmla="*/ 1 h 308"/>
                <a:gd name="T28" fmla="*/ 2 w 245"/>
                <a:gd name="T29" fmla="*/ 1 h 308"/>
                <a:gd name="T30" fmla="*/ 2 w 245"/>
                <a:gd name="T31" fmla="*/ 1 h 308"/>
                <a:gd name="T32" fmla="*/ 2 w 245"/>
                <a:gd name="T33" fmla="*/ 1 h 308"/>
                <a:gd name="T34" fmla="*/ 2 w 245"/>
                <a:gd name="T35" fmla="*/ 1 h 308"/>
                <a:gd name="T36" fmla="*/ 2 w 245"/>
                <a:gd name="T37" fmla="*/ 1 h 308"/>
                <a:gd name="T38" fmla="*/ 2 w 245"/>
                <a:gd name="T39" fmla="*/ 2 h 308"/>
                <a:gd name="T40" fmla="*/ 2 w 245"/>
                <a:gd name="T41" fmla="*/ 2 h 308"/>
                <a:gd name="T42" fmla="*/ 2 w 245"/>
                <a:gd name="T43" fmla="*/ 2 h 308"/>
                <a:gd name="T44" fmla="*/ 1 w 245"/>
                <a:gd name="T45" fmla="*/ 2 h 308"/>
                <a:gd name="T46" fmla="*/ 1 w 245"/>
                <a:gd name="T47" fmla="*/ 2 h 308"/>
                <a:gd name="T48" fmla="*/ 1 w 245"/>
                <a:gd name="T49" fmla="*/ 2 h 308"/>
                <a:gd name="T50" fmla="*/ 1 w 245"/>
                <a:gd name="T51" fmla="*/ 2 h 308"/>
                <a:gd name="T52" fmla="*/ 1 w 245"/>
                <a:gd name="T53" fmla="*/ 2 h 308"/>
                <a:gd name="T54" fmla="*/ 0 w 245"/>
                <a:gd name="T55" fmla="*/ 2 h 308"/>
                <a:gd name="T56" fmla="*/ 0 w 245"/>
                <a:gd name="T57" fmla="*/ 2 h 308"/>
                <a:gd name="T58" fmla="*/ 0 w 245"/>
                <a:gd name="T59" fmla="*/ 2 h 308"/>
                <a:gd name="T60" fmla="*/ 0 w 245"/>
                <a:gd name="T61" fmla="*/ 2 h 308"/>
                <a:gd name="T62" fmla="*/ 0 w 245"/>
                <a:gd name="T63" fmla="*/ 2 h 308"/>
                <a:gd name="T64" fmla="*/ 0 w 245"/>
                <a:gd name="T65" fmla="*/ 1 h 308"/>
                <a:gd name="T66" fmla="*/ 0 w 245"/>
                <a:gd name="T67" fmla="*/ 1 h 308"/>
                <a:gd name="T68" fmla="*/ 0 w 245"/>
                <a:gd name="T69" fmla="*/ 1 h 308"/>
                <a:gd name="T70" fmla="*/ 0 w 245"/>
                <a:gd name="T71" fmla="*/ 0 h 308"/>
                <a:gd name="T72" fmla="*/ 0 w 245"/>
                <a:gd name="T73" fmla="*/ 0 h 308"/>
                <a:gd name="T74" fmla="*/ 1 w 245"/>
                <a:gd name="T75" fmla="*/ 0 h 308"/>
                <a:gd name="T76" fmla="*/ 1 w 245"/>
                <a:gd name="T77" fmla="*/ 0 h 308"/>
                <a:gd name="T78" fmla="*/ 1 w 245"/>
                <a:gd name="T79" fmla="*/ 0 h 3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45"/>
                <a:gd name="T121" fmla="*/ 0 h 308"/>
                <a:gd name="T122" fmla="*/ 245 w 245"/>
                <a:gd name="T123" fmla="*/ 308 h 30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45" h="308">
                  <a:moveTo>
                    <a:pt x="104" y="11"/>
                  </a:moveTo>
                  <a:lnTo>
                    <a:pt x="87" y="32"/>
                  </a:lnTo>
                  <a:lnTo>
                    <a:pt x="74" y="55"/>
                  </a:lnTo>
                  <a:lnTo>
                    <a:pt x="64" y="79"/>
                  </a:lnTo>
                  <a:lnTo>
                    <a:pt x="56" y="103"/>
                  </a:lnTo>
                  <a:lnTo>
                    <a:pt x="50" y="128"/>
                  </a:lnTo>
                  <a:lnTo>
                    <a:pt x="48" y="154"/>
                  </a:lnTo>
                  <a:lnTo>
                    <a:pt x="47" y="182"/>
                  </a:lnTo>
                  <a:lnTo>
                    <a:pt x="48" y="209"/>
                  </a:lnTo>
                  <a:lnTo>
                    <a:pt x="51" y="216"/>
                  </a:lnTo>
                  <a:lnTo>
                    <a:pt x="54" y="224"/>
                  </a:lnTo>
                  <a:lnTo>
                    <a:pt x="58" y="231"/>
                  </a:lnTo>
                  <a:lnTo>
                    <a:pt x="63" y="238"/>
                  </a:lnTo>
                  <a:lnTo>
                    <a:pt x="68" y="245"/>
                  </a:lnTo>
                  <a:lnTo>
                    <a:pt x="74" y="250"/>
                  </a:lnTo>
                  <a:lnTo>
                    <a:pt x="82" y="253"/>
                  </a:lnTo>
                  <a:lnTo>
                    <a:pt x="90" y="255"/>
                  </a:lnTo>
                  <a:lnTo>
                    <a:pt x="107" y="252"/>
                  </a:lnTo>
                  <a:lnTo>
                    <a:pt x="123" y="247"/>
                  </a:lnTo>
                  <a:lnTo>
                    <a:pt x="138" y="238"/>
                  </a:lnTo>
                  <a:lnTo>
                    <a:pt x="152" y="228"/>
                  </a:lnTo>
                  <a:lnTo>
                    <a:pt x="164" y="216"/>
                  </a:lnTo>
                  <a:lnTo>
                    <a:pt x="176" y="204"/>
                  </a:lnTo>
                  <a:lnTo>
                    <a:pt x="186" y="191"/>
                  </a:lnTo>
                  <a:lnTo>
                    <a:pt x="197" y="177"/>
                  </a:lnTo>
                  <a:lnTo>
                    <a:pt x="201" y="170"/>
                  </a:lnTo>
                  <a:lnTo>
                    <a:pt x="205" y="163"/>
                  </a:lnTo>
                  <a:lnTo>
                    <a:pt x="211" y="156"/>
                  </a:lnTo>
                  <a:lnTo>
                    <a:pt x="215" y="149"/>
                  </a:lnTo>
                  <a:lnTo>
                    <a:pt x="220" y="143"/>
                  </a:lnTo>
                  <a:lnTo>
                    <a:pt x="224" y="136"/>
                  </a:lnTo>
                  <a:lnTo>
                    <a:pt x="229" y="129"/>
                  </a:lnTo>
                  <a:lnTo>
                    <a:pt x="232" y="122"/>
                  </a:lnTo>
                  <a:lnTo>
                    <a:pt x="234" y="120"/>
                  </a:lnTo>
                  <a:lnTo>
                    <a:pt x="237" y="119"/>
                  </a:lnTo>
                  <a:lnTo>
                    <a:pt x="240" y="120"/>
                  </a:lnTo>
                  <a:lnTo>
                    <a:pt x="243" y="120"/>
                  </a:lnTo>
                  <a:lnTo>
                    <a:pt x="245" y="123"/>
                  </a:lnTo>
                  <a:lnTo>
                    <a:pt x="225" y="192"/>
                  </a:lnTo>
                  <a:lnTo>
                    <a:pt x="219" y="205"/>
                  </a:lnTo>
                  <a:lnTo>
                    <a:pt x="212" y="217"/>
                  </a:lnTo>
                  <a:lnTo>
                    <a:pt x="205" y="231"/>
                  </a:lnTo>
                  <a:lnTo>
                    <a:pt x="198" y="244"/>
                  </a:lnTo>
                  <a:lnTo>
                    <a:pt x="189" y="256"/>
                  </a:lnTo>
                  <a:lnTo>
                    <a:pt x="180" y="267"/>
                  </a:lnTo>
                  <a:lnTo>
                    <a:pt x="169" y="277"/>
                  </a:lnTo>
                  <a:lnTo>
                    <a:pt x="156" y="285"/>
                  </a:lnTo>
                  <a:lnTo>
                    <a:pt x="145" y="290"/>
                  </a:lnTo>
                  <a:lnTo>
                    <a:pt x="135" y="296"/>
                  </a:lnTo>
                  <a:lnTo>
                    <a:pt x="123" y="300"/>
                  </a:lnTo>
                  <a:lnTo>
                    <a:pt x="111" y="305"/>
                  </a:lnTo>
                  <a:lnTo>
                    <a:pt x="99" y="308"/>
                  </a:lnTo>
                  <a:lnTo>
                    <a:pt x="87" y="308"/>
                  </a:lnTo>
                  <a:lnTo>
                    <a:pt x="74" y="306"/>
                  </a:lnTo>
                  <a:lnTo>
                    <a:pt x="63" y="301"/>
                  </a:lnTo>
                  <a:lnTo>
                    <a:pt x="49" y="294"/>
                  </a:lnTo>
                  <a:lnTo>
                    <a:pt x="38" y="285"/>
                  </a:lnTo>
                  <a:lnTo>
                    <a:pt x="27" y="274"/>
                  </a:lnTo>
                  <a:lnTo>
                    <a:pt x="19" y="263"/>
                  </a:lnTo>
                  <a:lnTo>
                    <a:pt x="11" y="250"/>
                  </a:lnTo>
                  <a:lnTo>
                    <a:pt x="6" y="235"/>
                  </a:lnTo>
                  <a:lnTo>
                    <a:pt x="2" y="222"/>
                  </a:lnTo>
                  <a:lnTo>
                    <a:pt x="0" y="207"/>
                  </a:lnTo>
                  <a:lnTo>
                    <a:pt x="0" y="188"/>
                  </a:lnTo>
                  <a:lnTo>
                    <a:pt x="1" y="170"/>
                  </a:lnTo>
                  <a:lnTo>
                    <a:pt x="4" y="152"/>
                  </a:lnTo>
                  <a:lnTo>
                    <a:pt x="9" y="134"/>
                  </a:lnTo>
                  <a:lnTo>
                    <a:pt x="15" y="118"/>
                  </a:lnTo>
                  <a:lnTo>
                    <a:pt x="22" y="101"/>
                  </a:lnTo>
                  <a:lnTo>
                    <a:pt x="30" y="84"/>
                  </a:lnTo>
                  <a:lnTo>
                    <a:pt x="39" y="68"/>
                  </a:lnTo>
                  <a:lnTo>
                    <a:pt x="46" y="59"/>
                  </a:lnTo>
                  <a:lnTo>
                    <a:pt x="51" y="52"/>
                  </a:lnTo>
                  <a:lnTo>
                    <a:pt x="54" y="47"/>
                  </a:lnTo>
                  <a:lnTo>
                    <a:pt x="60" y="38"/>
                  </a:lnTo>
                  <a:lnTo>
                    <a:pt x="77" y="18"/>
                  </a:lnTo>
                  <a:lnTo>
                    <a:pt x="80" y="16"/>
                  </a:lnTo>
                  <a:lnTo>
                    <a:pt x="86" y="9"/>
                  </a:lnTo>
                  <a:lnTo>
                    <a:pt x="95" y="3"/>
                  </a:lnTo>
                  <a:lnTo>
                    <a:pt x="104" y="0"/>
                  </a:lnTo>
                  <a:lnTo>
                    <a:pt x="104" y="11"/>
                  </a:lnTo>
                  <a:close/>
                </a:path>
              </a:pathLst>
            </a:custGeom>
            <a:solidFill>
              <a:srgbClr val="000000"/>
            </a:solidFill>
            <a:ln w="9525">
              <a:noFill/>
              <a:round/>
              <a:headEnd/>
              <a:tailEnd/>
            </a:ln>
          </p:spPr>
          <p:txBody>
            <a:bodyPr/>
            <a:lstStyle/>
            <a:p>
              <a:endParaRPr lang="fr-FR"/>
            </a:p>
          </p:txBody>
        </p:sp>
        <p:sp>
          <p:nvSpPr>
            <p:cNvPr id="480648" name="Freeform 312"/>
            <p:cNvSpPr>
              <a:spLocks/>
            </p:cNvSpPr>
            <p:nvPr/>
          </p:nvSpPr>
          <p:spPr bwMode="auto">
            <a:xfrm>
              <a:off x="3024" y="1364"/>
              <a:ext cx="26" cy="11"/>
            </a:xfrm>
            <a:custGeom>
              <a:avLst/>
              <a:gdLst>
                <a:gd name="T0" fmla="*/ 1 w 130"/>
                <a:gd name="T1" fmla="*/ 0 h 57"/>
                <a:gd name="T2" fmla="*/ 1 w 130"/>
                <a:gd name="T3" fmla="*/ 0 h 57"/>
                <a:gd name="T4" fmla="*/ 1 w 130"/>
                <a:gd name="T5" fmla="*/ 0 h 57"/>
                <a:gd name="T6" fmla="*/ 1 w 130"/>
                <a:gd name="T7" fmla="*/ 0 h 57"/>
                <a:gd name="T8" fmla="*/ 1 w 130"/>
                <a:gd name="T9" fmla="*/ 0 h 57"/>
                <a:gd name="T10" fmla="*/ 1 w 130"/>
                <a:gd name="T11" fmla="*/ 0 h 57"/>
                <a:gd name="T12" fmla="*/ 1 w 130"/>
                <a:gd name="T13" fmla="*/ 0 h 57"/>
                <a:gd name="T14" fmla="*/ 1 w 130"/>
                <a:gd name="T15" fmla="*/ 0 h 57"/>
                <a:gd name="T16" fmla="*/ 1 w 130"/>
                <a:gd name="T17" fmla="*/ 0 h 57"/>
                <a:gd name="T18" fmla="*/ 1 w 130"/>
                <a:gd name="T19" fmla="*/ 0 h 57"/>
                <a:gd name="T20" fmla="*/ 1 w 130"/>
                <a:gd name="T21" fmla="*/ 0 h 57"/>
                <a:gd name="T22" fmla="*/ 1 w 130"/>
                <a:gd name="T23" fmla="*/ 0 h 57"/>
                <a:gd name="T24" fmla="*/ 1 w 130"/>
                <a:gd name="T25" fmla="*/ 0 h 57"/>
                <a:gd name="T26" fmla="*/ 1 w 130"/>
                <a:gd name="T27" fmla="*/ 0 h 57"/>
                <a:gd name="T28" fmla="*/ 1 w 130"/>
                <a:gd name="T29" fmla="*/ 0 h 57"/>
                <a:gd name="T30" fmla="*/ 0 w 130"/>
                <a:gd name="T31" fmla="*/ 0 h 57"/>
                <a:gd name="T32" fmla="*/ 0 w 130"/>
                <a:gd name="T33" fmla="*/ 0 h 57"/>
                <a:gd name="T34" fmla="*/ 0 w 130"/>
                <a:gd name="T35" fmla="*/ 0 h 57"/>
                <a:gd name="T36" fmla="*/ 0 w 130"/>
                <a:gd name="T37" fmla="*/ 0 h 57"/>
                <a:gd name="T38" fmla="*/ 0 w 130"/>
                <a:gd name="T39" fmla="*/ 0 h 57"/>
                <a:gd name="T40" fmla="*/ 0 w 130"/>
                <a:gd name="T41" fmla="*/ 0 h 57"/>
                <a:gd name="T42" fmla="*/ 0 w 130"/>
                <a:gd name="T43" fmla="*/ 0 h 57"/>
                <a:gd name="T44" fmla="*/ 0 w 130"/>
                <a:gd name="T45" fmla="*/ 0 h 57"/>
                <a:gd name="T46" fmla="*/ 0 w 130"/>
                <a:gd name="T47" fmla="*/ 0 h 57"/>
                <a:gd name="T48" fmla="*/ 0 w 130"/>
                <a:gd name="T49" fmla="*/ 0 h 57"/>
                <a:gd name="T50" fmla="*/ 0 w 130"/>
                <a:gd name="T51" fmla="*/ 0 h 57"/>
                <a:gd name="T52" fmla="*/ 0 w 130"/>
                <a:gd name="T53" fmla="*/ 0 h 57"/>
                <a:gd name="T54" fmla="*/ 0 w 130"/>
                <a:gd name="T55" fmla="*/ 0 h 57"/>
                <a:gd name="T56" fmla="*/ 0 w 130"/>
                <a:gd name="T57" fmla="*/ 0 h 57"/>
                <a:gd name="T58" fmla="*/ 0 w 130"/>
                <a:gd name="T59" fmla="*/ 0 h 57"/>
                <a:gd name="T60" fmla="*/ 0 w 130"/>
                <a:gd name="T61" fmla="*/ 0 h 57"/>
                <a:gd name="T62" fmla="*/ 0 w 130"/>
                <a:gd name="T63" fmla="*/ 0 h 57"/>
                <a:gd name="T64" fmla="*/ 0 w 130"/>
                <a:gd name="T65" fmla="*/ 0 h 57"/>
                <a:gd name="T66" fmla="*/ 1 w 130"/>
                <a:gd name="T67" fmla="*/ 0 h 57"/>
                <a:gd name="T68" fmla="*/ 1 w 130"/>
                <a:gd name="T69" fmla="*/ 0 h 57"/>
                <a:gd name="T70" fmla="*/ 1 w 130"/>
                <a:gd name="T71" fmla="*/ 0 h 57"/>
                <a:gd name="T72" fmla="*/ 1 w 130"/>
                <a:gd name="T73" fmla="*/ 0 h 57"/>
                <a:gd name="T74" fmla="*/ 1 w 130"/>
                <a:gd name="T75" fmla="*/ 0 h 57"/>
                <a:gd name="T76" fmla="*/ 1 w 130"/>
                <a:gd name="T77" fmla="*/ 0 h 57"/>
                <a:gd name="T78" fmla="*/ 1 w 130"/>
                <a:gd name="T79" fmla="*/ 0 h 57"/>
                <a:gd name="T80" fmla="*/ 1 w 130"/>
                <a:gd name="T81" fmla="*/ 0 h 57"/>
                <a:gd name="T82" fmla="*/ 1 w 130"/>
                <a:gd name="T83" fmla="*/ 0 h 57"/>
                <a:gd name="T84" fmla="*/ 1 w 130"/>
                <a:gd name="T85" fmla="*/ 0 h 57"/>
                <a:gd name="T86" fmla="*/ 1 w 130"/>
                <a:gd name="T87" fmla="*/ 0 h 57"/>
                <a:gd name="T88" fmla="*/ 1 w 130"/>
                <a:gd name="T89" fmla="*/ 0 h 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0"/>
                <a:gd name="T136" fmla="*/ 0 h 57"/>
                <a:gd name="T137" fmla="*/ 130 w 130"/>
                <a:gd name="T138" fmla="*/ 57 h 5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0" h="57">
                  <a:moveTo>
                    <a:pt x="127" y="4"/>
                  </a:moveTo>
                  <a:lnTo>
                    <a:pt x="130" y="13"/>
                  </a:lnTo>
                  <a:lnTo>
                    <a:pt x="129" y="21"/>
                  </a:lnTo>
                  <a:lnTo>
                    <a:pt x="126" y="30"/>
                  </a:lnTo>
                  <a:lnTo>
                    <a:pt x="123" y="38"/>
                  </a:lnTo>
                  <a:lnTo>
                    <a:pt x="120" y="42"/>
                  </a:lnTo>
                  <a:lnTo>
                    <a:pt x="115" y="46"/>
                  </a:lnTo>
                  <a:lnTo>
                    <a:pt x="111" y="49"/>
                  </a:lnTo>
                  <a:lnTo>
                    <a:pt x="106" y="50"/>
                  </a:lnTo>
                  <a:lnTo>
                    <a:pt x="101" y="51"/>
                  </a:lnTo>
                  <a:lnTo>
                    <a:pt x="95" y="52"/>
                  </a:lnTo>
                  <a:lnTo>
                    <a:pt x="91" y="54"/>
                  </a:lnTo>
                  <a:lnTo>
                    <a:pt x="86" y="56"/>
                  </a:lnTo>
                  <a:lnTo>
                    <a:pt x="75" y="57"/>
                  </a:lnTo>
                  <a:lnTo>
                    <a:pt x="64" y="57"/>
                  </a:lnTo>
                  <a:lnTo>
                    <a:pt x="53" y="57"/>
                  </a:lnTo>
                  <a:lnTo>
                    <a:pt x="43" y="55"/>
                  </a:lnTo>
                  <a:lnTo>
                    <a:pt x="32" y="53"/>
                  </a:lnTo>
                  <a:lnTo>
                    <a:pt x="23" y="51"/>
                  </a:lnTo>
                  <a:lnTo>
                    <a:pt x="13" y="46"/>
                  </a:lnTo>
                  <a:lnTo>
                    <a:pt x="4" y="42"/>
                  </a:lnTo>
                  <a:lnTo>
                    <a:pt x="2" y="40"/>
                  </a:lnTo>
                  <a:lnTo>
                    <a:pt x="1" y="37"/>
                  </a:lnTo>
                  <a:lnTo>
                    <a:pt x="0" y="35"/>
                  </a:lnTo>
                  <a:lnTo>
                    <a:pt x="1" y="32"/>
                  </a:lnTo>
                  <a:lnTo>
                    <a:pt x="8" y="30"/>
                  </a:lnTo>
                  <a:lnTo>
                    <a:pt x="14" y="31"/>
                  </a:lnTo>
                  <a:lnTo>
                    <a:pt x="20" y="32"/>
                  </a:lnTo>
                  <a:lnTo>
                    <a:pt x="28" y="33"/>
                  </a:lnTo>
                  <a:lnTo>
                    <a:pt x="36" y="34"/>
                  </a:lnTo>
                  <a:lnTo>
                    <a:pt x="45" y="33"/>
                  </a:lnTo>
                  <a:lnTo>
                    <a:pt x="53" y="31"/>
                  </a:lnTo>
                  <a:lnTo>
                    <a:pt x="61" y="29"/>
                  </a:lnTo>
                  <a:lnTo>
                    <a:pt x="68" y="27"/>
                  </a:lnTo>
                  <a:lnTo>
                    <a:pt x="76" y="23"/>
                  </a:lnTo>
                  <a:lnTo>
                    <a:pt x="84" y="20"/>
                  </a:lnTo>
                  <a:lnTo>
                    <a:pt x="91" y="17"/>
                  </a:lnTo>
                  <a:lnTo>
                    <a:pt x="94" y="13"/>
                  </a:lnTo>
                  <a:lnTo>
                    <a:pt x="99" y="9"/>
                  </a:lnTo>
                  <a:lnTo>
                    <a:pt x="103" y="4"/>
                  </a:lnTo>
                  <a:lnTo>
                    <a:pt x="107" y="2"/>
                  </a:lnTo>
                  <a:lnTo>
                    <a:pt x="112" y="0"/>
                  </a:lnTo>
                  <a:lnTo>
                    <a:pt x="117" y="0"/>
                  </a:lnTo>
                  <a:lnTo>
                    <a:pt x="122" y="1"/>
                  </a:lnTo>
                  <a:lnTo>
                    <a:pt x="127" y="4"/>
                  </a:lnTo>
                  <a:close/>
                </a:path>
              </a:pathLst>
            </a:custGeom>
            <a:solidFill>
              <a:srgbClr val="000000"/>
            </a:solidFill>
            <a:ln w="9525">
              <a:noFill/>
              <a:round/>
              <a:headEnd/>
              <a:tailEnd/>
            </a:ln>
          </p:spPr>
          <p:txBody>
            <a:bodyPr/>
            <a:lstStyle/>
            <a:p>
              <a:endParaRPr lang="fr-FR"/>
            </a:p>
          </p:txBody>
        </p:sp>
        <p:sp>
          <p:nvSpPr>
            <p:cNvPr id="480649" name="Freeform 313"/>
            <p:cNvSpPr>
              <a:spLocks/>
            </p:cNvSpPr>
            <p:nvPr/>
          </p:nvSpPr>
          <p:spPr bwMode="auto">
            <a:xfrm>
              <a:off x="3025" y="1375"/>
              <a:ext cx="42" cy="49"/>
            </a:xfrm>
            <a:custGeom>
              <a:avLst/>
              <a:gdLst>
                <a:gd name="T0" fmla="*/ 1 w 207"/>
                <a:gd name="T1" fmla="*/ 0 h 246"/>
                <a:gd name="T2" fmla="*/ 1 w 207"/>
                <a:gd name="T3" fmla="*/ 0 h 246"/>
                <a:gd name="T4" fmla="*/ 1 w 207"/>
                <a:gd name="T5" fmla="*/ 1 h 246"/>
                <a:gd name="T6" fmla="*/ 2 w 207"/>
                <a:gd name="T7" fmla="*/ 1 h 246"/>
                <a:gd name="T8" fmla="*/ 2 w 207"/>
                <a:gd name="T9" fmla="*/ 1 h 246"/>
                <a:gd name="T10" fmla="*/ 2 w 207"/>
                <a:gd name="T11" fmla="*/ 2 h 246"/>
                <a:gd name="T12" fmla="*/ 2 w 207"/>
                <a:gd name="T13" fmla="*/ 2 h 246"/>
                <a:gd name="T14" fmla="*/ 2 w 207"/>
                <a:gd name="T15" fmla="*/ 2 h 246"/>
                <a:gd name="T16" fmla="*/ 2 w 207"/>
                <a:gd name="T17" fmla="*/ 2 h 246"/>
                <a:gd name="T18" fmla="*/ 2 w 207"/>
                <a:gd name="T19" fmla="*/ 2 h 246"/>
                <a:gd name="T20" fmla="*/ 2 w 207"/>
                <a:gd name="T21" fmla="*/ 2 h 246"/>
                <a:gd name="T22" fmla="*/ 1 w 207"/>
                <a:gd name="T23" fmla="*/ 1 h 246"/>
                <a:gd name="T24" fmla="*/ 1 w 207"/>
                <a:gd name="T25" fmla="*/ 1 h 246"/>
                <a:gd name="T26" fmla="*/ 1 w 207"/>
                <a:gd name="T27" fmla="*/ 1 h 246"/>
                <a:gd name="T28" fmla="*/ 1 w 207"/>
                <a:gd name="T29" fmla="*/ 0 h 246"/>
                <a:gd name="T30" fmla="*/ 1 w 207"/>
                <a:gd name="T31" fmla="*/ 1 h 246"/>
                <a:gd name="T32" fmla="*/ 1 w 207"/>
                <a:gd name="T33" fmla="*/ 1 h 246"/>
                <a:gd name="T34" fmla="*/ 1 w 207"/>
                <a:gd name="T35" fmla="*/ 1 h 246"/>
                <a:gd name="T36" fmla="*/ 1 w 207"/>
                <a:gd name="T37" fmla="*/ 1 h 246"/>
                <a:gd name="T38" fmla="*/ 0 w 207"/>
                <a:gd name="T39" fmla="*/ 1 h 246"/>
                <a:gd name="T40" fmla="*/ 0 w 207"/>
                <a:gd name="T41" fmla="*/ 1 h 246"/>
                <a:gd name="T42" fmla="*/ 0 w 207"/>
                <a:gd name="T43" fmla="*/ 1 h 246"/>
                <a:gd name="T44" fmla="*/ 0 w 207"/>
                <a:gd name="T45" fmla="*/ 0 h 246"/>
                <a:gd name="T46" fmla="*/ 0 w 207"/>
                <a:gd name="T47" fmla="*/ 0 h 246"/>
                <a:gd name="T48" fmla="*/ 0 w 207"/>
                <a:gd name="T49" fmla="*/ 0 h 246"/>
                <a:gd name="T50" fmla="*/ 0 w 207"/>
                <a:gd name="T51" fmla="*/ 0 h 246"/>
                <a:gd name="T52" fmla="*/ 0 w 207"/>
                <a:gd name="T53" fmla="*/ 0 h 246"/>
                <a:gd name="T54" fmla="*/ 0 w 207"/>
                <a:gd name="T55" fmla="*/ 0 h 246"/>
                <a:gd name="T56" fmla="*/ 1 w 207"/>
                <a:gd name="T57" fmla="*/ 0 h 246"/>
                <a:gd name="T58" fmla="*/ 1 w 207"/>
                <a:gd name="T59" fmla="*/ 0 h 246"/>
                <a:gd name="T60" fmla="*/ 1 w 207"/>
                <a:gd name="T61" fmla="*/ 0 h 246"/>
                <a:gd name="T62" fmla="*/ 1 w 207"/>
                <a:gd name="T63" fmla="*/ 0 h 246"/>
                <a:gd name="T64" fmla="*/ 1 w 207"/>
                <a:gd name="T65" fmla="*/ 0 h 246"/>
                <a:gd name="T66" fmla="*/ 1 w 207"/>
                <a:gd name="T67" fmla="*/ 0 h 2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7"/>
                <a:gd name="T103" fmla="*/ 0 h 246"/>
                <a:gd name="T104" fmla="*/ 207 w 207"/>
                <a:gd name="T105" fmla="*/ 246 h 24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7" h="246">
                  <a:moveTo>
                    <a:pt x="141" y="10"/>
                  </a:moveTo>
                  <a:lnTo>
                    <a:pt x="144" y="20"/>
                  </a:lnTo>
                  <a:lnTo>
                    <a:pt x="151" y="28"/>
                  </a:lnTo>
                  <a:lnTo>
                    <a:pt x="158" y="36"/>
                  </a:lnTo>
                  <a:lnTo>
                    <a:pt x="165" y="44"/>
                  </a:lnTo>
                  <a:lnTo>
                    <a:pt x="178" y="66"/>
                  </a:lnTo>
                  <a:lnTo>
                    <a:pt x="189" y="89"/>
                  </a:lnTo>
                  <a:lnTo>
                    <a:pt x="198" y="113"/>
                  </a:lnTo>
                  <a:lnTo>
                    <a:pt x="203" y="139"/>
                  </a:lnTo>
                  <a:lnTo>
                    <a:pt x="206" y="165"/>
                  </a:lnTo>
                  <a:lnTo>
                    <a:pt x="207" y="191"/>
                  </a:lnTo>
                  <a:lnTo>
                    <a:pt x="205" y="217"/>
                  </a:lnTo>
                  <a:lnTo>
                    <a:pt x="199" y="244"/>
                  </a:lnTo>
                  <a:lnTo>
                    <a:pt x="197" y="245"/>
                  </a:lnTo>
                  <a:lnTo>
                    <a:pt x="195" y="246"/>
                  </a:lnTo>
                  <a:lnTo>
                    <a:pt x="194" y="246"/>
                  </a:lnTo>
                  <a:lnTo>
                    <a:pt x="192" y="245"/>
                  </a:lnTo>
                  <a:lnTo>
                    <a:pt x="190" y="237"/>
                  </a:lnTo>
                  <a:lnTo>
                    <a:pt x="190" y="230"/>
                  </a:lnTo>
                  <a:lnTo>
                    <a:pt x="191" y="222"/>
                  </a:lnTo>
                  <a:lnTo>
                    <a:pt x="191" y="213"/>
                  </a:lnTo>
                  <a:lnTo>
                    <a:pt x="189" y="192"/>
                  </a:lnTo>
                  <a:lnTo>
                    <a:pt x="184" y="171"/>
                  </a:lnTo>
                  <a:lnTo>
                    <a:pt x="179" y="151"/>
                  </a:lnTo>
                  <a:lnTo>
                    <a:pt x="173" y="131"/>
                  </a:lnTo>
                  <a:lnTo>
                    <a:pt x="164" y="112"/>
                  </a:lnTo>
                  <a:lnTo>
                    <a:pt x="154" y="94"/>
                  </a:lnTo>
                  <a:lnTo>
                    <a:pt x="142" y="77"/>
                  </a:lnTo>
                  <a:lnTo>
                    <a:pt x="127" y="61"/>
                  </a:lnTo>
                  <a:lnTo>
                    <a:pt x="123" y="62"/>
                  </a:lnTo>
                  <a:lnTo>
                    <a:pt x="119" y="63"/>
                  </a:lnTo>
                  <a:lnTo>
                    <a:pt x="115" y="65"/>
                  </a:lnTo>
                  <a:lnTo>
                    <a:pt x="110" y="67"/>
                  </a:lnTo>
                  <a:lnTo>
                    <a:pt x="106" y="68"/>
                  </a:lnTo>
                  <a:lnTo>
                    <a:pt x="102" y="69"/>
                  </a:lnTo>
                  <a:lnTo>
                    <a:pt x="98" y="70"/>
                  </a:lnTo>
                  <a:lnTo>
                    <a:pt x="94" y="70"/>
                  </a:lnTo>
                  <a:lnTo>
                    <a:pt x="82" y="73"/>
                  </a:lnTo>
                  <a:lnTo>
                    <a:pt x="70" y="74"/>
                  </a:lnTo>
                  <a:lnTo>
                    <a:pt x="58" y="75"/>
                  </a:lnTo>
                  <a:lnTo>
                    <a:pt x="46" y="74"/>
                  </a:lnTo>
                  <a:lnTo>
                    <a:pt x="33" y="72"/>
                  </a:lnTo>
                  <a:lnTo>
                    <a:pt x="22" y="69"/>
                  </a:lnTo>
                  <a:lnTo>
                    <a:pt x="11" y="65"/>
                  </a:lnTo>
                  <a:lnTo>
                    <a:pt x="1" y="60"/>
                  </a:lnTo>
                  <a:lnTo>
                    <a:pt x="0" y="58"/>
                  </a:lnTo>
                  <a:lnTo>
                    <a:pt x="0" y="56"/>
                  </a:lnTo>
                  <a:lnTo>
                    <a:pt x="1" y="53"/>
                  </a:lnTo>
                  <a:lnTo>
                    <a:pt x="1" y="51"/>
                  </a:lnTo>
                  <a:lnTo>
                    <a:pt x="7" y="50"/>
                  </a:lnTo>
                  <a:lnTo>
                    <a:pt x="13" y="51"/>
                  </a:lnTo>
                  <a:lnTo>
                    <a:pt x="20" y="51"/>
                  </a:lnTo>
                  <a:lnTo>
                    <a:pt x="26" y="52"/>
                  </a:lnTo>
                  <a:lnTo>
                    <a:pt x="32" y="54"/>
                  </a:lnTo>
                  <a:lnTo>
                    <a:pt x="39" y="54"/>
                  </a:lnTo>
                  <a:lnTo>
                    <a:pt x="45" y="56"/>
                  </a:lnTo>
                  <a:lnTo>
                    <a:pt x="51" y="54"/>
                  </a:lnTo>
                  <a:lnTo>
                    <a:pt x="63" y="53"/>
                  </a:lnTo>
                  <a:lnTo>
                    <a:pt x="75" y="50"/>
                  </a:lnTo>
                  <a:lnTo>
                    <a:pt x="86" y="45"/>
                  </a:lnTo>
                  <a:lnTo>
                    <a:pt x="96" y="39"/>
                  </a:lnTo>
                  <a:lnTo>
                    <a:pt x="105" y="30"/>
                  </a:lnTo>
                  <a:lnTo>
                    <a:pt x="114" y="22"/>
                  </a:lnTo>
                  <a:lnTo>
                    <a:pt x="121" y="11"/>
                  </a:lnTo>
                  <a:lnTo>
                    <a:pt x="127" y="1"/>
                  </a:lnTo>
                  <a:lnTo>
                    <a:pt x="132" y="0"/>
                  </a:lnTo>
                  <a:lnTo>
                    <a:pt x="136" y="2"/>
                  </a:lnTo>
                  <a:lnTo>
                    <a:pt x="139" y="6"/>
                  </a:lnTo>
                  <a:lnTo>
                    <a:pt x="141" y="10"/>
                  </a:lnTo>
                  <a:close/>
                </a:path>
              </a:pathLst>
            </a:custGeom>
            <a:solidFill>
              <a:srgbClr val="000000"/>
            </a:solidFill>
            <a:ln w="9525">
              <a:noFill/>
              <a:round/>
              <a:headEnd/>
              <a:tailEnd/>
            </a:ln>
          </p:spPr>
          <p:txBody>
            <a:bodyPr/>
            <a:lstStyle/>
            <a:p>
              <a:endParaRPr lang="fr-FR"/>
            </a:p>
          </p:txBody>
        </p:sp>
        <p:sp>
          <p:nvSpPr>
            <p:cNvPr id="480650" name="Freeform 314"/>
            <p:cNvSpPr>
              <a:spLocks/>
            </p:cNvSpPr>
            <p:nvPr/>
          </p:nvSpPr>
          <p:spPr bwMode="auto">
            <a:xfrm>
              <a:off x="2993" y="1376"/>
              <a:ext cx="15" cy="53"/>
            </a:xfrm>
            <a:custGeom>
              <a:avLst/>
              <a:gdLst>
                <a:gd name="T0" fmla="*/ 0 w 76"/>
                <a:gd name="T1" fmla="*/ 0 h 264"/>
                <a:gd name="T2" fmla="*/ 0 w 76"/>
                <a:gd name="T3" fmla="*/ 0 h 264"/>
                <a:gd name="T4" fmla="*/ 0 w 76"/>
                <a:gd name="T5" fmla="*/ 0 h 264"/>
                <a:gd name="T6" fmla="*/ 0 w 76"/>
                <a:gd name="T7" fmla="*/ 0 h 264"/>
                <a:gd name="T8" fmla="*/ 1 w 76"/>
                <a:gd name="T9" fmla="*/ 0 h 264"/>
                <a:gd name="T10" fmla="*/ 1 w 76"/>
                <a:gd name="T11" fmla="*/ 0 h 264"/>
                <a:gd name="T12" fmla="*/ 1 w 76"/>
                <a:gd name="T13" fmla="*/ 0 h 264"/>
                <a:gd name="T14" fmla="*/ 0 w 76"/>
                <a:gd name="T15" fmla="*/ 1 h 264"/>
                <a:gd name="T16" fmla="*/ 0 w 76"/>
                <a:gd name="T17" fmla="*/ 0 h 264"/>
                <a:gd name="T18" fmla="*/ 0 w 76"/>
                <a:gd name="T19" fmla="*/ 0 h 264"/>
                <a:gd name="T20" fmla="*/ 0 w 76"/>
                <a:gd name="T21" fmla="*/ 1 h 264"/>
                <a:gd name="T22" fmla="*/ 0 w 76"/>
                <a:gd name="T23" fmla="*/ 1 h 264"/>
                <a:gd name="T24" fmla="*/ 0 w 76"/>
                <a:gd name="T25" fmla="*/ 1 h 264"/>
                <a:gd name="T26" fmla="*/ 0 w 76"/>
                <a:gd name="T27" fmla="*/ 1 h 264"/>
                <a:gd name="T28" fmla="*/ 1 w 76"/>
                <a:gd name="T29" fmla="*/ 1 h 264"/>
                <a:gd name="T30" fmla="*/ 1 w 76"/>
                <a:gd name="T31" fmla="*/ 1 h 264"/>
                <a:gd name="T32" fmla="*/ 1 w 76"/>
                <a:gd name="T33" fmla="*/ 1 h 264"/>
                <a:gd name="T34" fmla="*/ 1 w 76"/>
                <a:gd name="T35" fmla="*/ 1 h 264"/>
                <a:gd name="T36" fmla="*/ 0 w 76"/>
                <a:gd name="T37" fmla="*/ 1 h 264"/>
                <a:gd name="T38" fmla="*/ 0 w 76"/>
                <a:gd name="T39" fmla="*/ 1 h 264"/>
                <a:gd name="T40" fmla="*/ 0 w 76"/>
                <a:gd name="T41" fmla="*/ 1 h 264"/>
                <a:gd name="T42" fmla="*/ 0 w 76"/>
                <a:gd name="T43" fmla="*/ 1 h 264"/>
                <a:gd name="T44" fmla="*/ 0 w 76"/>
                <a:gd name="T45" fmla="*/ 1 h 264"/>
                <a:gd name="T46" fmla="*/ 0 w 76"/>
                <a:gd name="T47" fmla="*/ 1 h 264"/>
                <a:gd name="T48" fmla="*/ 0 w 76"/>
                <a:gd name="T49" fmla="*/ 1 h 264"/>
                <a:gd name="T50" fmla="*/ 1 w 76"/>
                <a:gd name="T51" fmla="*/ 1 h 264"/>
                <a:gd name="T52" fmla="*/ 1 w 76"/>
                <a:gd name="T53" fmla="*/ 1 h 264"/>
                <a:gd name="T54" fmla="*/ 1 w 76"/>
                <a:gd name="T55" fmla="*/ 1 h 264"/>
                <a:gd name="T56" fmla="*/ 0 w 76"/>
                <a:gd name="T57" fmla="*/ 1 h 264"/>
                <a:gd name="T58" fmla="*/ 0 w 76"/>
                <a:gd name="T59" fmla="*/ 1 h 264"/>
                <a:gd name="T60" fmla="*/ 0 w 76"/>
                <a:gd name="T61" fmla="*/ 1 h 264"/>
                <a:gd name="T62" fmla="*/ 0 w 76"/>
                <a:gd name="T63" fmla="*/ 1 h 264"/>
                <a:gd name="T64" fmla="*/ 1 w 76"/>
                <a:gd name="T65" fmla="*/ 2 h 264"/>
                <a:gd name="T66" fmla="*/ 1 w 76"/>
                <a:gd name="T67" fmla="*/ 2 h 264"/>
                <a:gd name="T68" fmla="*/ 0 w 76"/>
                <a:gd name="T69" fmla="*/ 2 h 264"/>
                <a:gd name="T70" fmla="*/ 0 w 76"/>
                <a:gd name="T71" fmla="*/ 2 h 264"/>
                <a:gd name="T72" fmla="*/ 0 w 76"/>
                <a:gd name="T73" fmla="*/ 2 h 264"/>
                <a:gd name="T74" fmla="*/ 0 w 76"/>
                <a:gd name="T75" fmla="*/ 2 h 264"/>
                <a:gd name="T76" fmla="*/ 0 w 76"/>
                <a:gd name="T77" fmla="*/ 2 h 264"/>
                <a:gd name="T78" fmla="*/ 0 w 76"/>
                <a:gd name="T79" fmla="*/ 2 h 264"/>
                <a:gd name="T80" fmla="*/ 0 w 76"/>
                <a:gd name="T81" fmla="*/ 2 h 264"/>
                <a:gd name="T82" fmla="*/ 0 w 76"/>
                <a:gd name="T83" fmla="*/ 2 h 264"/>
                <a:gd name="T84" fmla="*/ 0 w 76"/>
                <a:gd name="T85" fmla="*/ 2 h 264"/>
                <a:gd name="T86" fmla="*/ 0 w 76"/>
                <a:gd name="T87" fmla="*/ 2 h 264"/>
                <a:gd name="T88" fmla="*/ 0 w 76"/>
                <a:gd name="T89" fmla="*/ 2 h 264"/>
                <a:gd name="T90" fmla="*/ 0 w 76"/>
                <a:gd name="T91" fmla="*/ 2 h 264"/>
                <a:gd name="T92" fmla="*/ 0 w 76"/>
                <a:gd name="T93" fmla="*/ 2 h 264"/>
                <a:gd name="T94" fmla="*/ 0 w 76"/>
                <a:gd name="T95" fmla="*/ 2 h 264"/>
                <a:gd name="T96" fmla="*/ 0 w 76"/>
                <a:gd name="T97" fmla="*/ 2 h 264"/>
                <a:gd name="T98" fmla="*/ 0 w 76"/>
                <a:gd name="T99" fmla="*/ 2 h 264"/>
                <a:gd name="T100" fmla="*/ 0 w 76"/>
                <a:gd name="T101" fmla="*/ 2 h 264"/>
                <a:gd name="T102" fmla="*/ 0 w 76"/>
                <a:gd name="T103" fmla="*/ 2 h 264"/>
                <a:gd name="T104" fmla="*/ 0 w 76"/>
                <a:gd name="T105" fmla="*/ 1 h 264"/>
                <a:gd name="T106" fmla="*/ 0 w 76"/>
                <a:gd name="T107" fmla="*/ 1 h 264"/>
                <a:gd name="T108" fmla="*/ 0 w 76"/>
                <a:gd name="T109" fmla="*/ 1 h 264"/>
                <a:gd name="T110" fmla="*/ 0 w 76"/>
                <a:gd name="T111" fmla="*/ 1 h 264"/>
                <a:gd name="T112" fmla="*/ 0 w 76"/>
                <a:gd name="T113" fmla="*/ 1 h 264"/>
                <a:gd name="T114" fmla="*/ 0 w 76"/>
                <a:gd name="T115" fmla="*/ 1 h 264"/>
                <a:gd name="T116" fmla="*/ 0 w 76"/>
                <a:gd name="T117" fmla="*/ 0 h 264"/>
                <a:gd name="T118" fmla="*/ 0 w 76"/>
                <a:gd name="T119" fmla="*/ 0 h 264"/>
                <a:gd name="T120" fmla="*/ 0 w 76"/>
                <a:gd name="T121" fmla="*/ 0 h 264"/>
                <a:gd name="T122" fmla="*/ 0 w 76"/>
                <a:gd name="T123" fmla="*/ 0 h 264"/>
                <a:gd name="T124" fmla="*/ 0 w 76"/>
                <a:gd name="T125" fmla="*/ 0 h 2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6"/>
                <a:gd name="T190" fmla="*/ 0 h 264"/>
                <a:gd name="T191" fmla="*/ 76 w 76"/>
                <a:gd name="T192" fmla="*/ 264 h 26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6" h="264">
                  <a:moveTo>
                    <a:pt x="33" y="23"/>
                  </a:moveTo>
                  <a:lnTo>
                    <a:pt x="37" y="21"/>
                  </a:lnTo>
                  <a:lnTo>
                    <a:pt x="40" y="20"/>
                  </a:lnTo>
                  <a:lnTo>
                    <a:pt x="45" y="19"/>
                  </a:lnTo>
                  <a:lnTo>
                    <a:pt x="49" y="18"/>
                  </a:lnTo>
                  <a:lnTo>
                    <a:pt x="53" y="17"/>
                  </a:lnTo>
                  <a:lnTo>
                    <a:pt x="57" y="17"/>
                  </a:lnTo>
                  <a:lnTo>
                    <a:pt x="61" y="18"/>
                  </a:lnTo>
                  <a:lnTo>
                    <a:pt x="66" y="19"/>
                  </a:lnTo>
                  <a:lnTo>
                    <a:pt x="72" y="25"/>
                  </a:lnTo>
                  <a:lnTo>
                    <a:pt x="75" y="34"/>
                  </a:lnTo>
                  <a:lnTo>
                    <a:pt x="76" y="42"/>
                  </a:lnTo>
                  <a:lnTo>
                    <a:pt x="76" y="51"/>
                  </a:lnTo>
                  <a:lnTo>
                    <a:pt x="74" y="58"/>
                  </a:lnTo>
                  <a:lnTo>
                    <a:pt x="68" y="62"/>
                  </a:lnTo>
                  <a:lnTo>
                    <a:pt x="61" y="63"/>
                  </a:lnTo>
                  <a:lnTo>
                    <a:pt x="53" y="63"/>
                  </a:lnTo>
                  <a:lnTo>
                    <a:pt x="45" y="62"/>
                  </a:lnTo>
                  <a:lnTo>
                    <a:pt x="37" y="59"/>
                  </a:lnTo>
                  <a:lnTo>
                    <a:pt x="31" y="59"/>
                  </a:lnTo>
                  <a:lnTo>
                    <a:pt x="27" y="67"/>
                  </a:lnTo>
                  <a:lnTo>
                    <a:pt x="28" y="82"/>
                  </a:lnTo>
                  <a:lnTo>
                    <a:pt x="32" y="81"/>
                  </a:lnTo>
                  <a:lnTo>
                    <a:pt x="37" y="79"/>
                  </a:lnTo>
                  <a:lnTo>
                    <a:pt x="42" y="77"/>
                  </a:lnTo>
                  <a:lnTo>
                    <a:pt x="48" y="76"/>
                  </a:lnTo>
                  <a:lnTo>
                    <a:pt x="53" y="76"/>
                  </a:lnTo>
                  <a:lnTo>
                    <a:pt x="58" y="76"/>
                  </a:lnTo>
                  <a:lnTo>
                    <a:pt x="64" y="78"/>
                  </a:lnTo>
                  <a:lnTo>
                    <a:pt x="68" y="81"/>
                  </a:lnTo>
                  <a:lnTo>
                    <a:pt x="73" y="85"/>
                  </a:lnTo>
                  <a:lnTo>
                    <a:pt x="75" y="90"/>
                  </a:lnTo>
                  <a:lnTo>
                    <a:pt x="76" y="96"/>
                  </a:lnTo>
                  <a:lnTo>
                    <a:pt x="75" y="102"/>
                  </a:lnTo>
                  <a:lnTo>
                    <a:pt x="72" y="111"/>
                  </a:lnTo>
                  <a:lnTo>
                    <a:pt x="67" y="117"/>
                  </a:lnTo>
                  <a:lnTo>
                    <a:pt x="60" y="122"/>
                  </a:lnTo>
                  <a:lnTo>
                    <a:pt x="52" y="125"/>
                  </a:lnTo>
                  <a:lnTo>
                    <a:pt x="45" y="124"/>
                  </a:lnTo>
                  <a:lnTo>
                    <a:pt x="38" y="121"/>
                  </a:lnTo>
                  <a:lnTo>
                    <a:pt x="31" y="118"/>
                  </a:lnTo>
                  <a:lnTo>
                    <a:pt x="25" y="115"/>
                  </a:lnTo>
                  <a:lnTo>
                    <a:pt x="22" y="121"/>
                  </a:lnTo>
                  <a:lnTo>
                    <a:pt x="21" y="127"/>
                  </a:lnTo>
                  <a:lnTo>
                    <a:pt x="22" y="134"/>
                  </a:lnTo>
                  <a:lnTo>
                    <a:pt x="25" y="140"/>
                  </a:lnTo>
                  <a:lnTo>
                    <a:pt x="31" y="137"/>
                  </a:lnTo>
                  <a:lnTo>
                    <a:pt x="37" y="134"/>
                  </a:lnTo>
                  <a:lnTo>
                    <a:pt x="45" y="132"/>
                  </a:lnTo>
                  <a:lnTo>
                    <a:pt x="52" y="133"/>
                  </a:lnTo>
                  <a:lnTo>
                    <a:pt x="58" y="136"/>
                  </a:lnTo>
                  <a:lnTo>
                    <a:pt x="64" y="140"/>
                  </a:lnTo>
                  <a:lnTo>
                    <a:pt x="68" y="145"/>
                  </a:lnTo>
                  <a:lnTo>
                    <a:pt x="70" y="153"/>
                  </a:lnTo>
                  <a:lnTo>
                    <a:pt x="69" y="160"/>
                  </a:lnTo>
                  <a:lnTo>
                    <a:pt x="66" y="166"/>
                  </a:lnTo>
                  <a:lnTo>
                    <a:pt x="61" y="172"/>
                  </a:lnTo>
                  <a:lnTo>
                    <a:pt x="54" y="175"/>
                  </a:lnTo>
                  <a:lnTo>
                    <a:pt x="53" y="175"/>
                  </a:lnTo>
                  <a:lnTo>
                    <a:pt x="52" y="175"/>
                  </a:lnTo>
                  <a:lnTo>
                    <a:pt x="52" y="176"/>
                  </a:lnTo>
                  <a:lnTo>
                    <a:pt x="57" y="179"/>
                  </a:lnTo>
                  <a:lnTo>
                    <a:pt x="62" y="183"/>
                  </a:lnTo>
                  <a:lnTo>
                    <a:pt x="67" y="188"/>
                  </a:lnTo>
                  <a:lnTo>
                    <a:pt x="69" y="195"/>
                  </a:lnTo>
                  <a:lnTo>
                    <a:pt x="69" y="201"/>
                  </a:lnTo>
                  <a:lnTo>
                    <a:pt x="68" y="206"/>
                  </a:lnTo>
                  <a:lnTo>
                    <a:pt x="65" y="210"/>
                  </a:lnTo>
                  <a:lnTo>
                    <a:pt x="59" y="216"/>
                  </a:lnTo>
                  <a:lnTo>
                    <a:pt x="55" y="217"/>
                  </a:lnTo>
                  <a:lnTo>
                    <a:pt x="50" y="218"/>
                  </a:lnTo>
                  <a:lnTo>
                    <a:pt x="42" y="217"/>
                  </a:lnTo>
                  <a:lnTo>
                    <a:pt x="35" y="217"/>
                  </a:lnTo>
                  <a:lnTo>
                    <a:pt x="29" y="219"/>
                  </a:lnTo>
                  <a:lnTo>
                    <a:pt x="23" y="221"/>
                  </a:lnTo>
                  <a:lnTo>
                    <a:pt x="21" y="227"/>
                  </a:lnTo>
                  <a:lnTo>
                    <a:pt x="21" y="237"/>
                  </a:lnTo>
                  <a:lnTo>
                    <a:pt x="26" y="241"/>
                  </a:lnTo>
                  <a:lnTo>
                    <a:pt x="32" y="245"/>
                  </a:lnTo>
                  <a:lnTo>
                    <a:pt x="38" y="246"/>
                  </a:lnTo>
                  <a:lnTo>
                    <a:pt x="45" y="244"/>
                  </a:lnTo>
                  <a:lnTo>
                    <a:pt x="47" y="243"/>
                  </a:lnTo>
                  <a:lnTo>
                    <a:pt x="50" y="242"/>
                  </a:lnTo>
                  <a:lnTo>
                    <a:pt x="53" y="241"/>
                  </a:lnTo>
                  <a:lnTo>
                    <a:pt x="56" y="241"/>
                  </a:lnTo>
                  <a:lnTo>
                    <a:pt x="57" y="244"/>
                  </a:lnTo>
                  <a:lnTo>
                    <a:pt x="58" y="247"/>
                  </a:lnTo>
                  <a:lnTo>
                    <a:pt x="58" y="250"/>
                  </a:lnTo>
                  <a:lnTo>
                    <a:pt x="58" y="253"/>
                  </a:lnTo>
                  <a:lnTo>
                    <a:pt x="54" y="258"/>
                  </a:lnTo>
                  <a:lnTo>
                    <a:pt x="49" y="261"/>
                  </a:lnTo>
                  <a:lnTo>
                    <a:pt x="44" y="263"/>
                  </a:lnTo>
                  <a:lnTo>
                    <a:pt x="38" y="264"/>
                  </a:lnTo>
                  <a:lnTo>
                    <a:pt x="33" y="262"/>
                  </a:lnTo>
                  <a:lnTo>
                    <a:pt x="28" y="261"/>
                  </a:lnTo>
                  <a:lnTo>
                    <a:pt x="22" y="259"/>
                  </a:lnTo>
                  <a:lnTo>
                    <a:pt x="17" y="256"/>
                  </a:lnTo>
                  <a:lnTo>
                    <a:pt x="13" y="252"/>
                  </a:lnTo>
                  <a:lnTo>
                    <a:pt x="9" y="249"/>
                  </a:lnTo>
                  <a:lnTo>
                    <a:pt x="6" y="244"/>
                  </a:lnTo>
                  <a:lnTo>
                    <a:pt x="3" y="239"/>
                  </a:lnTo>
                  <a:lnTo>
                    <a:pt x="1" y="224"/>
                  </a:lnTo>
                  <a:lnTo>
                    <a:pt x="3" y="211"/>
                  </a:lnTo>
                  <a:lnTo>
                    <a:pt x="6" y="198"/>
                  </a:lnTo>
                  <a:lnTo>
                    <a:pt x="4" y="185"/>
                  </a:lnTo>
                  <a:lnTo>
                    <a:pt x="4" y="174"/>
                  </a:lnTo>
                  <a:lnTo>
                    <a:pt x="7" y="161"/>
                  </a:lnTo>
                  <a:lnTo>
                    <a:pt x="8" y="148"/>
                  </a:lnTo>
                  <a:lnTo>
                    <a:pt x="1" y="136"/>
                  </a:lnTo>
                  <a:lnTo>
                    <a:pt x="0" y="125"/>
                  </a:lnTo>
                  <a:lnTo>
                    <a:pt x="1" y="117"/>
                  </a:lnTo>
                  <a:lnTo>
                    <a:pt x="3" y="108"/>
                  </a:lnTo>
                  <a:lnTo>
                    <a:pt x="8" y="99"/>
                  </a:lnTo>
                  <a:lnTo>
                    <a:pt x="4" y="86"/>
                  </a:lnTo>
                  <a:lnTo>
                    <a:pt x="7" y="73"/>
                  </a:lnTo>
                  <a:lnTo>
                    <a:pt x="10" y="60"/>
                  </a:lnTo>
                  <a:lnTo>
                    <a:pt x="14" y="48"/>
                  </a:lnTo>
                  <a:lnTo>
                    <a:pt x="10" y="36"/>
                  </a:lnTo>
                  <a:lnTo>
                    <a:pt x="9" y="23"/>
                  </a:lnTo>
                  <a:lnTo>
                    <a:pt x="12" y="11"/>
                  </a:lnTo>
                  <a:lnTo>
                    <a:pt x="18" y="0"/>
                  </a:lnTo>
                  <a:lnTo>
                    <a:pt x="25" y="3"/>
                  </a:lnTo>
                  <a:lnTo>
                    <a:pt x="28" y="10"/>
                  </a:lnTo>
                  <a:lnTo>
                    <a:pt x="29" y="17"/>
                  </a:lnTo>
                  <a:lnTo>
                    <a:pt x="33" y="23"/>
                  </a:lnTo>
                  <a:close/>
                </a:path>
              </a:pathLst>
            </a:custGeom>
            <a:solidFill>
              <a:srgbClr val="000000"/>
            </a:solidFill>
            <a:ln w="9525">
              <a:noFill/>
              <a:round/>
              <a:headEnd/>
              <a:tailEnd/>
            </a:ln>
          </p:spPr>
          <p:txBody>
            <a:bodyPr/>
            <a:lstStyle/>
            <a:p>
              <a:endParaRPr lang="fr-FR"/>
            </a:p>
          </p:txBody>
        </p:sp>
        <p:sp>
          <p:nvSpPr>
            <p:cNvPr id="480651" name="Freeform 315"/>
            <p:cNvSpPr>
              <a:spLocks/>
            </p:cNvSpPr>
            <p:nvPr/>
          </p:nvSpPr>
          <p:spPr bwMode="auto">
            <a:xfrm>
              <a:off x="3000" y="1383"/>
              <a:ext cx="5" cy="3"/>
            </a:xfrm>
            <a:custGeom>
              <a:avLst/>
              <a:gdLst>
                <a:gd name="T0" fmla="*/ 0 w 26"/>
                <a:gd name="T1" fmla="*/ 0 h 17"/>
                <a:gd name="T2" fmla="*/ 0 w 26"/>
                <a:gd name="T3" fmla="*/ 0 h 17"/>
                <a:gd name="T4" fmla="*/ 0 w 26"/>
                <a:gd name="T5" fmla="*/ 0 h 17"/>
                <a:gd name="T6" fmla="*/ 0 w 26"/>
                <a:gd name="T7" fmla="*/ 0 h 17"/>
                <a:gd name="T8" fmla="*/ 0 w 26"/>
                <a:gd name="T9" fmla="*/ 0 h 17"/>
                <a:gd name="T10" fmla="*/ 0 w 26"/>
                <a:gd name="T11" fmla="*/ 0 h 17"/>
                <a:gd name="T12" fmla="*/ 0 w 26"/>
                <a:gd name="T13" fmla="*/ 0 h 17"/>
                <a:gd name="T14" fmla="*/ 0 w 26"/>
                <a:gd name="T15" fmla="*/ 0 h 17"/>
                <a:gd name="T16" fmla="*/ 0 w 26"/>
                <a:gd name="T17" fmla="*/ 0 h 17"/>
                <a:gd name="T18" fmla="*/ 0 w 26"/>
                <a:gd name="T19" fmla="*/ 0 h 17"/>
                <a:gd name="T20" fmla="*/ 0 w 26"/>
                <a:gd name="T21" fmla="*/ 0 h 17"/>
                <a:gd name="T22" fmla="*/ 0 w 26"/>
                <a:gd name="T23" fmla="*/ 0 h 17"/>
                <a:gd name="T24" fmla="*/ 0 w 26"/>
                <a:gd name="T25" fmla="*/ 0 h 17"/>
                <a:gd name="T26" fmla="*/ 0 w 26"/>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17"/>
                <a:gd name="T44" fmla="*/ 26 w 2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17">
                  <a:moveTo>
                    <a:pt x="26" y="7"/>
                  </a:moveTo>
                  <a:lnTo>
                    <a:pt x="26" y="11"/>
                  </a:lnTo>
                  <a:lnTo>
                    <a:pt x="25" y="14"/>
                  </a:lnTo>
                  <a:lnTo>
                    <a:pt x="23" y="16"/>
                  </a:lnTo>
                  <a:lnTo>
                    <a:pt x="21" y="17"/>
                  </a:lnTo>
                  <a:lnTo>
                    <a:pt x="11" y="17"/>
                  </a:lnTo>
                  <a:lnTo>
                    <a:pt x="9" y="16"/>
                  </a:lnTo>
                  <a:lnTo>
                    <a:pt x="6" y="14"/>
                  </a:lnTo>
                  <a:lnTo>
                    <a:pt x="2" y="10"/>
                  </a:lnTo>
                  <a:lnTo>
                    <a:pt x="0" y="7"/>
                  </a:lnTo>
                  <a:lnTo>
                    <a:pt x="4" y="3"/>
                  </a:lnTo>
                  <a:lnTo>
                    <a:pt x="14" y="0"/>
                  </a:lnTo>
                  <a:lnTo>
                    <a:pt x="22" y="0"/>
                  </a:lnTo>
                  <a:lnTo>
                    <a:pt x="26" y="7"/>
                  </a:lnTo>
                  <a:close/>
                </a:path>
              </a:pathLst>
            </a:custGeom>
            <a:solidFill>
              <a:srgbClr val="FFFFFF"/>
            </a:solidFill>
            <a:ln w="9525">
              <a:noFill/>
              <a:round/>
              <a:headEnd/>
              <a:tailEnd/>
            </a:ln>
          </p:spPr>
          <p:txBody>
            <a:bodyPr/>
            <a:lstStyle/>
            <a:p>
              <a:endParaRPr lang="fr-FR"/>
            </a:p>
          </p:txBody>
        </p:sp>
        <p:sp>
          <p:nvSpPr>
            <p:cNvPr id="480652" name="Freeform 316"/>
            <p:cNvSpPr>
              <a:spLocks/>
            </p:cNvSpPr>
            <p:nvPr/>
          </p:nvSpPr>
          <p:spPr bwMode="auto">
            <a:xfrm>
              <a:off x="3026" y="1395"/>
              <a:ext cx="32" cy="57"/>
            </a:xfrm>
            <a:custGeom>
              <a:avLst/>
              <a:gdLst>
                <a:gd name="T0" fmla="*/ 0 w 159"/>
                <a:gd name="T1" fmla="*/ 0 h 285"/>
                <a:gd name="T2" fmla="*/ 0 w 159"/>
                <a:gd name="T3" fmla="*/ 1 h 285"/>
                <a:gd name="T4" fmla="*/ 0 w 159"/>
                <a:gd name="T5" fmla="*/ 1 h 285"/>
                <a:gd name="T6" fmla="*/ 0 w 159"/>
                <a:gd name="T7" fmla="*/ 1 h 285"/>
                <a:gd name="T8" fmla="*/ 1 w 159"/>
                <a:gd name="T9" fmla="*/ 1 h 285"/>
                <a:gd name="T10" fmla="*/ 1 w 159"/>
                <a:gd name="T11" fmla="*/ 2 h 285"/>
                <a:gd name="T12" fmla="*/ 1 w 159"/>
                <a:gd name="T13" fmla="*/ 2 h 285"/>
                <a:gd name="T14" fmla="*/ 1 w 159"/>
                <a:gd name="T15" fmla="*/ 2 h 285"/>
                <a:gd name="T16" fmla="*/ 1 w 159"/>
                <a:gd name="T17" fmla="*/ 2 h 285"/>
                <a:gd name="T18" fmla="*/ 1 w 159"/>
                <a:gd name="T19" fmla="*/ 2 h 285"/>
                <a:gd name="T20" fmla="*/ 1 w 159"/>
                <a:gd name="T21" fmla="*/ 2 h 285"/>
                <a:gd name="T22" fmla="*/ 1 w 159"/>
                <a:gd name="T23" fmla="*/ 2 h 285"/>
                <a:gd name="T24" fmla="*/ 1 w 159"/>
                <a:gd name="T25" fmla="*/ 2 h 285"/>
                <a:gd name="T26" fmla="*/ 1 w 159"/>
                <a:gd name="T27" fmla="*/ 2 h 285"/>
                <a:gd name="T28" fmla="*/ 1 w 159"/>
                <a:gd name="T29" fmla="*/ 2 h 285"/>
                <a:gd name="T30" fmla="*/ 1 w 159"/>
                <a:gd name="T31" fmla="*/ 2 h 285"/>
                <a:gd name="T32" fmla="*/ 1 w 159"/>
                <a:gd name="T33" fmla="*/ 2 h 285"/>
                <a:gd name="T34" fmla="*/ 1 w 159"/>
                <a:gd name="T35" fmla="*/ 2 h 285"/>
                <a:gd name="T36" fmla="*/ 1 w 159"/>
                <a:gd name="T37" fmla="*/ 2 h 285"/>
                <a:gd name="T38" fmla="*/ 1 w 159"/>
                <a:gd name="T39" fmla="*/ 2 h 285"/>
                <a:gd name="T40" fmla="*/ 1 w 159"/>
                <a:gd name="T41" fmla="*/ 2 h 285"/>
                <a:gd name="T42" fmla="*/ 1 w 159"/>
                <a:gd name="T43" fmla="*/ 2 h 285"/>
                <a:gd name="T44" fmla="*/ 1 w 159"/>
                <a:gd name="T45" fmla="*/ 2 h 285"/>
                <a:gd name="T46" fmla="*/ 0 w 159"/>
                <a:gd name="T47" fmla="*/ 2 h 285"/>
                <a:gd name="T48" fmla="*/ 0 w 159"/>
                <a:gd name="T49" fmla="*/ 1 h 285"/>
                <a:gd name="T50" fmla="*/ 0 w 159"/>
                <a:gd name="T51" fmla="*/ 1 h 285"/>
                <a:gd name="T52" fmla="*/ 0 w 159"/>
                <a:gd name="T53" fmla="*/ 1 h 285"/>
                <a:gd name="T54" fmla="*/ 0 w 159"/>
                <a:gd name="T55" fmla="*/ 1 h 285"/>
                <a:gd name="T56" fmla="*/ 0 w 159"/>
                <a:gd name="T57" fmla="*/ 0 h 285"/>
                <a:gd name="T58" fmla="*/ 0 w 159"/>
                <a:gd name="T59" fmla="*/ 0 h 285"/>
                <a:gd name="T60" fmla="*/ 0 w 159"/>
                <a:gd name="T61" fmla="*/ 0 h 285"/>
                <a:gd name="T62" fmla="*/ 0 w 159"/>
                <a:gd name="T63" fmla="*/ 0 h 285"/>
                <a:gd name="T64" fmla="*/ 0 w 159"/>
                <a:gd name="T65" fmla="*/ 0 h 285"/>
                <a:gd name="T66" fmla="*/ 0 w 159"/>
                <a:gd name="T67" fmla="*/ 0 h 285"/>
                <a:gd name="T68" fmla="*/ 0 w 159"/>
                <a:gd name="T69" fmla="*/ 0 h 285"/>
                <a:gd name="T70" fmla="*/ 0 w 159"/>
                <a:gd name="T71" fmla="*/ 0 h 285"/>
                <a:gd name="T72" fmla="*/ 0 w 159"/>
                <a:gd name="T73" fmla="*/ 0 h 2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9"/>
                <a:gd name="T112" fmla="*/ 0 h 285"/>
                <a:gd name="T113" fmla="*/ 159 w 159"/>
                <a:gd name="T114" fmla="*/ 285 h 28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9" h="285">
                  <a:moveTo>
                    <a:pt x="18" y="46"/>
                  </a:moveTo>
                  <a:lnTo>
                    <a:pt x="28" y="77"/>
                  </a:lnTo>
                  <a:lnTo>
                    <a:pt x="41" y="108"/>
                  </a:lnTo>
                  <a:lnTo>
                    <a:pt x="55" y="138"/>
                  </a:lnTo>
                  <a:lnTo>
                    <a:pt x="71" y="167"/>
                  </a:lnTo>
                  <a:lnTo>
                    <a:pt x="89" y="195"/>
                  </a:lnTo>
                  <a:lnTo>
                    <a:pt x="109" y="222"/>
                  </a:lnTo>
                  <a:lnTo>
                    <a:pt x="131" y="248"/>
                  </a:lnTo>
                  <a:lnTo>
                    <a:pt x="156" y="272"/>
                  </a:lnTo>
                  <a:lnTo>
                    <a:pt x="157" y="274"/>
                  </a:lnTo>
                  <a:lnTo>
                    <a:pt x="159" y="277"/>
                  </a:lnTo>
                  <a:lnTo>
                    <a:pt x="159" y="280"/>
                  </a:lnTo>
                  <a:lnTo>
                    <a:pt x="158" y="283"/>
                  </a:lnTo>
                  <a:lnTo>
                    <a:pt x="152" y="285"/>
                  </a:lnTo>
                  <a:lnTo>
                    <a:pt x="147" y="285"/>
                  </a:lnTo>
                  <a:lnTo>
                    <a:pt x="141" y="284"/>
                  </a:lnTo>
                  <a:lnTo>
                    <a:pt x="136" y="282"/>
                  </a:lnTo>
                  <a:lnTo>
                    <a:pt x="131" y="280"/>
                  </a:lnTo>
                  <a:lnTo>
                    <a:pt x="125" y="277"/>
                  </a:lnTo>
                  <a:lnTo>
                    <a:pt x="120" y="275"/>
                  </a:lnTo>
                  <a:lnTo>
                    <a:pt x="115" y="273"/>
                  </a:lnTo>
                  <a:lnTo>
                    <a:pt x="86" y="250"/>
                  </a:lnTo>
                  <a:lnTo>
                    <a:pt x="63" y="223"/>
                  </a:lnTo>
                  <a:lnTo>
                    <a:pt x="44" y="196"/>
                  </a:lnTo>
                  <a:lnTo>
                    <a:pt x="29" y="166"/>
                  </a:lnTo>
                  <a:lnTo>
                    <a:pt x="18" y="133"/>
                  </a:lnTo>
                  <a:lnTo>
                    <a:pt x="9" y="101"/>
                  </a:lnTo>
                  <a:lnTo>
                    <a:pt x="3" y="66"/>
                  </a:lnTo>
                  <a:lnTo>
                    <a:pt x="0" y="31"/>
                  </a:lnTo>
                  <a:lnTo>
                    <a:pt x="1" y="23"/>
                  </a:lnTo>
                  <a:lnTo>
                    <a:pt x="2" y="14"/>
                  </a:lnTo>
                  <a:lnTo>
                    <a:pt x="4" y="6"/>
                  </a:lnTo>
                  <a:lnTo>
                    <a:pt x="9" y="0"/>
                  </a:lnTo>
                  <a:lnTo>
                    <a:pt x="17" y="9"/>
                  </a:lnTo>
                  <a:lnTo>
                    <a:pt x="17" y="21"/>
                  </a:lnTo>
                  <a:lnTo>
                    <a:pt x="16" y="34"/>
                  </a:lnTo>
                  <a:lnTo>
                    <a:pt x="18" y="46"/>
                  </a:lnTo>
                  <a:close/>
                </a:path>
              </a:pathLst>
            </a:custGeom>
            <a:solidFill>
              <a:srgbClr val="000000"/>
            </a:solidFill>
            <a:ln w="9525">
              <a:noFill/>
              <a:round/>
              <a:headEnd/>
              <a:tailEnd/>
            </a:ln>
          </p:spPr>
          <p:txBody>
            <a:bodyPr/>
            <a:lstStyle/>
            <a:p>
              <a:endParaRPr lang="fr-FR"/>
            </a:p>
          </p:txBody>
        </p:sp>
        <p:sp>
          <p:nvSpPr>
            <p:cNvPr id="480653" name="Freeform 317"/>
            <p:cNvSpPr>
              <a:spLocks/>
            </p:cNvSpPr>
            <p:nvPr/>
          </p:nvSpPr>
          <p:spPr bwMode="auto">
            <a:xfrm>
              <a:off x="3000" y="1394"/>
              <a:ext cx="5" cy="4"/>
            </a:xfrm>
            <a:custGeom>
              <a:avLst/>
              <a:gdLst>
                <a:gd name="T0" fmla="*/ 0 w 26"/>
                <a:gd name="T1" fmla="*/ 0 h 17"/>
                <a:gd name="T2" fmla="*/ 0 w 26"/>
                <a:gd name="T3" fmla="*/ 0 h 17"/>
                <a:gd name="T4" fmla="*/ 0 w 26"/>
                <a:gd name="T5" fmla="*/ 0 h 17"/>
                <a:gd name="T6" fmla="*/ 0 w 26"/>
                <a:gd name="T7" fmla="*/ 0 h 17"/>
                <a:gd name="T8" fmla="*/ 0 w 26"/>
                <a:gd name="T9" fmla="*/ 0 h 17"/>
                <a:gd name="T10" fmla="*/ 0 w 26"/>
                <a:gd name="T11" fmla="*/ 0 h 17"/>
                <a:gd name="T12" fmla="*/ 0 w 26"/>
                <a:gd name="T13" fmla="*/ 0 h 17"/>
                <a:gd name="T14" fmla="*/ 0 w 26"/>
                <a:gd name="T15" fmla="*/ 0 h 17"/>
                <a:gd name="T16" fmla="*/ 0 w 26"/>
                <a:gd name="T17" fmla="*/ 0 h 17"/>
                <a:gd name="T18" fmla="*/ 0 w 26"/>
                <a:gd name="T19" fmla="*/ 0 h 17"/>
                <a:gd name="T20" fmla="*/ 0 w 26"/>
                <a:gd name="T21" fmla="*/ 0 h 17"/>
                <a:gd name="T22" fmla="*/ 0 w 26"/>
                <a:gd name="T23" fmla="*/ 0 h 17"/>
                <a:gd name="T24" fmla="*/ 0 w 26"/>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17"/>
                <a:gd name="T41" fmla="*/ 26 w 26"/>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17">
                  <a:moveTo>
                    <a:pt x="26" y="9"/>
                  </a:moveTo>
                  <a:lnTo>
                    <a:pt x="26" y="12"/>
                  </a:lnTo>
                  <a:lnTo>
                    <a:pt x="25" y="13"/>
                  </a:lnTo>
                  <a:lnTo>
                    <a:pt x="22" y="15"/>
                  </a:lnTo>
                  <a:lnTo>
                    <a:pt x="20" y="17"/>
                  </a:lnTo>
                  <a:lnTo>
                    <a:pt x="14" y="16"/>
                  </a:lnTo>
                  <a:lnTo>
                    <a:pt x="7" y="13"/>
                  </a:lnTo>
                  <a:lnTo>
                    <a:pt x="3" y="9"/>
                  </a:lnTo>
                  <a:lnTo>
                    <a:pt x="0" y="6"/>
                  </a:lnTo>
                  <a:lnTo>
                    <a:pt x="6" y="3"/>
                  </a:lnTo>
                  <a:lnTo>
                    <a:pt x="16" y="0"/>
                  </a:lnTo>
                  <a:lnTo>
                    <a:pt x="24" y="2"/>
                  </a:lnTo>
                  <a:lnTo>
                    <a:pt x="26" y="9"/>
                  </a:lnTo>
                  <a:close/>
                </a:path>
              </a:pathLst>
            </a:custGeom>
            <a:solidFill>
              <a:srgbClr val="FFFFFF"/>
            </a:solidFill>
            <a:ln w="9525">
              <a:noFill/>
              <a:round/>
              <a:headEnd/>
              <a:tailEnd/>
            </a:ln>
          </p:spPr>
          <p:txBody>
            <a:bodyPr/>
            <a:lstStyle/>
            <a:p>
              <a:endParaRPr lang="fr-FR"/>
            </a:p>
          </p:txBody>
        </p:sp>
        <p:sp>
          <p:nvSpPr>
            <p:cNvPr id="480654" name="Freeform 318"/>
            <p:cNvSpPr>
              <a:spLocks/>
            </p:cNvSpPr>
            <p:nvPr/>
          </p:nvSpPr>
          <p:spPr bwMode="auto">
            <a:xfrm>
              <a:off x="2761" y="1402"/>
              <a:ext cx="207" cy="127"/>
            </a:xfrm>
            <a:custGeom>
              <a:avLst/>
              <a:gdLst>
                <a:gd name="T0" fmla="*/ 6 w 1033"/>
                <a:gd name="T1" fmla="*/ 0 h 638"/>
                <a:gd name="T2" fmla="*/ 5 w 1033"/>
                <a:gd name="T3" fmla="*/ 0 h 638"/>
                <a:gd name="T4" fmla="*/ 5 w 1033"/>
                <a:gd name="T5" fmla="*/ 0 h 638"/>
                <a:gd name="T6" fmla="*/ 4 w 1033"/>
                <a:gd name="T7" fmla="*/ 0 h 638"/>
                <a:gd name="T8" fmla="*/ 4 w 1033"/>
                <a:gd name="T9" fmla="*/ 0 h 638"/>
                <a:gd name="T10" fmla="*/ 4 w 1033"/>
                <a:gd name="T11" fmla="*/ 0 h 638"/>
                <a:gd name="T12" fmla="*/ 3 w 1033"/>
                <a:gd name="T13" fmla="*/ 0 h 638"/>
                <a:gd name="T14" fmla="*/ 3 w 1033"/>
                <a:gd name="T15" fmla="*/ 0 h 638"/>
                <a:gd name="T16" fmla="*/ 2 w 1033"/>
                <a:gd name="T17" fmla="*/ 0 h 638"/>
                <a:gd name="T18" fmla="*/ 2 w 1033"/>
                <a:gd name="T19" fmla="*/ 0 h 638"/>
                <a:gd name="T20" fmla="*/ 1 w 1033"/>
                <a:gd name="T21" fmla="*/ 0 h 638"/>
                <a:gd name="T22" fmla="*/ 1 w 1033"/>
                <a:gd name="T23" fmla="*/ 0 h 638"/>
                <a:gd name="T24" fmla="*/ 1 w 1033"/>
                <a:gd name="T25" fmla="*/ 1 h 638"/>
                <a:gd name="T26" fmla="*/ 1 w 1033"/>
                <a:gd name="T27" fmla="*/ 1 h 638"/>
                <a:gd name="T28" fmla="*/ 1 w 1033"/>
                <a:gd name="T29" fmla="*/ 1 h 638"/>
                <a:gd name="T30" fmla="*/ 1 w 1033"/>
                <a:gd name="T31" fmla="*/ 1 h 638"/>
                <a:gd name="T32" fmla="*/ 1 w 1033"/>
                <a:gd name="T33" fmla="*/ 1 h 638"/>
                <a:gd name="T34" fmla="*/ 2 w 1033"/>
                <a:gd name="T35" fmla="*/ 1 h 638"/>
                <a:gd name="T36" fmla="*/ 2 w 1033"/>
                <a:gd name="T37" fmla="*/ 2 h 638"/>
                <a:gd name="T38" fmla="*/ 3 w 1033"/>
                <a:gd name="T39" fmla="*/ 2 h 638"/>
                <a:gd name="T40" fmla="*/ 4 w 1033"/>
                <a:gd name="T41" fmla="*/ 2 h 638"/>
                <a:gd name="T42" fmla="*/ 5 w 1033"/>
                <a:gd name="T43" fmla="*/ 3 h 638"/>
                <a:gd name="T44" fmla="*/ 5 w 1033"/>
                <a:gd name="T45" fmla="*/ 3 h 638"/>
                <a:gd name="T46" fmla="*/ 6 w 1033"/>
                <a:gd name="T47" fmla="*/ 4 h 638"/>
                <a:gd name="T48" fmla="*/ 7 w 1033"/>
                <a:gd name="T49" fmla="*/ 4 h 638"/>
                <a:gd name="T50" fmla="*/ 7 w 1033"/>
                <a:gd name="T51" fmla="*/ 4 h 638"/>
                <a:gd name="T52" fmla="*/ 7 w 1033"/>
                <a:gd name="T53" fmla="*/ 4 h 638"/>
                <a:gd name="T54" fmla="*/ 8 w 1033"/>
                <a:gd name="T55" fmla="*/ 5 h 638"/>
                <a:gd name="T56" fmla="*/ 8 w 1033"/>
                <a:gd name="T57" fmla="*/ 5 h 638"/>
                <a:gd name="T58" fmla="*/ 8 w 1033"/>
                <a:gd name="T59" fmla="*/ 5 h 638"/>
                <a:gd name="T60" fmla="*/ 8 w 1033"/>
                <a:gd name="T61" fmla="*/ 5 h 638"/>
                <a:gd name="T62" fmla="*/ 8 w 1033"/>
                <a:gd name="T63" fmla="*/ 5 h 638"/>
                <a:gd name="T64" fmla="*/ 8 w 1033"/>
                <a:gd name="T65" fmla="*/ 5 h 638"/>
                <a:gd name="T66" fmla="*/ 7 w 1033"/>
                <a:gd name="T67" fmla="*/ 4 h 638"/>
                <a:gd name="T68" fmla="*/ 6 w 1033"/>
                <a:gd name="T69" fmla="*/ 4 h 638"/>
                <a:gd name="T70" fmla="*/ 6 w 1033"/>
                <a:gd name="T71" fmla="*/ 4 h 638"/>
                <a:gd name="T72" fmla="*/ 5 w 1033"/>
                <a:gd name="T73" fmla="*/ 3 h 638"/>
                <a:gd name="T74" fmla="*/ 4 w 1033"/>
                <a:gd name="T75" fmla="*/ 3 h 638"/>
                <a:gd name="T76" fmla="*/ 4 w 1033"/>
                <a:gd name="T77" fmla="*/ 3 h 638"/>
                <a:gd name="T78" fmla="*/ 3 w 1033"/>
                <a:gd name="T79" fmla="*/ 2 h 638"/>
                <a:gd name="T80" fmla="*/ 2 w 1033"/>
                <a:gd name="T81" fmla="*/ 2 h 638"/>
                <a:gd name="T82" fmla="*/ 2 w 1033"/>
                <a:gd name="T83" fmla="*/ 2 h 638"/>
                <a:gd name="T84" fmla="*/ 1 w 1033"/>
                <a:gd name="T85" fmla="*/ 1 h 638"/>
                <a:gd name="T86" fmla="*/ 1 w 1033"/>
                <a:gd name="T87" fmla="*/ 1 h 638"/>
                <a:gd name="T88" fmla="*/ 0 w 1033"/>
                <a:gd name="T89" fmla="*/ 1 h 638"/>
                <a:gd name="T90" fmla="*/ 0 w 1033"/>
                <a:gd name="T91" fmla="*/ 1 h 638"/>
                <a:gd name="T92" fmla="*/ 0 w 1033"/>
                <a:gd name="T93" fmla="*/ 0 h 638"/>
                <a:gd name="T94" fmla="*/ 0 w 1033"/>
                <a:gd name="T95" fmla="*/ 0 h 638"/>
                <a:gd name="T96" fmla="*/ 0 w 1033"/>
                <a:gd name="T97" fmla="*/ 0 h 638"/>
                <a:gd name="T98" fmla="*/ 1 w 1033"/>
                <a:gd name="T99" fmla="*/ 0 h 638"/>
                <a:gd name="T100" fmla="*/ 2 w 1033"/>
                <a:gd name="T101" fmla="*/ 0 h 638"/>
                <a:gd name="T102" fmla="*/ 3 w 1033"/>
                <a:gd name="T103" fmla="*/ 0 h 638"/>
                <a:gd name="T104" fmla="*/ 3 w 1033"/>
                <a:gd name="T105" fmla="*/ 0 h 638"/>
                <a:gd name="T106" fmla="*/ 4 w 1033"/>
                <a:gd name="T107" fmla="*/ 0 h 638"/>
                <a:gd name="T108" fmla="*/ 5 w 1033"/>
                <a:gd name="T109" fmla="*/ 0 h 638"/>
                <a:gd name="T110" fmla="*/ 5 w 1033"/>
                <a:gd name="T111" fmla="*/ 0 h 638"/>
                <a:gd name="T112" fmla="*/ 5 w 1033"/>
                <a:gd name="T113" fmla="*/ 0 h 6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33"/>
                <a:gd name="T172" fmla="*/ 0 h 638"/>
                <a:gd name="T173" fmla="*/ 1033 w 1033"/>
                <a:gd name="T174" fmla="*/ 638 h 6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33" h="638">
                  <a:moveTo>
                    <a:pt x="689" y="4"/>
                  </a:moveTo>
                  <a:lnTo>
                    <a:pt x="690" y="7"/>
                  </a:lnTo>
                  <a:lnTo>
                    <a:pt x="690" y="9"/>
                  </a:lnTo>
                  <a:lnTo>
                    <a:pt x="689" y="11"/>
                  </a:lnTo>
                  <a:lnTo>
                    <a:pt x="687" y="13"/>
                  </a:lnTo>
                  <a:lnTo>
                    <a:pt x="669" y="15"/>
                  </a:lnTo>
                  <a:lnTo>
                    <a:pt x="651" y="17"/>
                  </a:lnTo>
                  <a:lnTo>
                    <a:pt x="633" y="18"/>
                  </a:lnTo>
                  <a:lnTo>
                    <a:pt x="615" y="19"/>
                  </a:lnTo>
                  <a:lnTo>
                    <a:pt x="597" y="20"/>
                  </a:lnTo>
                  <a:lnTo>
                    <a:pt x="579" y="21"/>
                  </a:lnTo>
                  <a:lnTo>
                    <a:pt x="561" y="21"/>
                  </a:lnTo>
                  <a:lnTo>
                    <a:pt x="543" y="21"/>
                  </a:lnTo>
                  <a:lnTo>
                    <a:pt x="525" y="22"/>
                  </a:lnTo>
                  <a:lnTo>
                    <a:pt x="506" y="22"/>
                  </a:lnTo>
                  <a:lnTo>
                    <a:pt x="488" y="23"/>
                  </a:lnTo>
                  <a:lnTo>
                    <a:pt x="470" y="25"/>
                  </a:lnTo>
                  <a:lnTo>
                    <a:pt x="452" y="26"/>
                  </a:lnTo>
                  <a:lnTo>
                    <a:pt x="434" y="27"/>
                  </a:lnTo>
                  <a:lnTo>
                    <a:pt x="417" y="29"/>
                  </a:lnTo>
                  <a:lnTo>
                    <a:pt x="399" y="31"/>
                  </a:lnTo>
                  <a:lnTo>
                    <a:pt x="381" y="33"/>
                  </a:lnTo>
                  <a:lnTo>
                    <a:pt x="364" y="34"/>
                  </a:lnTo>
                  <a:lnTo>
                    <a:pt x="346" y="35"/>
                  </a:lnTo>
                  <a:lnTo>
                    <a:pt x="327" y="36"/>
                  </a:lnTo>
                  <a:lnTo>
                    <a:pt x="309" y="37"/>
                  </a:lnTo>
                  <a:lnTo>
                    <a:pt x="291" y="38"/>
                  </a:lnTo>
                  <a:lnTo>
                    <a:pt x="272" y="39"/>
                  </a:lnTo>
                  <a:lnTo>
                    <a:pt x="254" y="40"/>
                  </a:lnTo>
                  <a:lnTo>
                    <a:pt x="236" y="41"/>
                  </a:lnTo>
                  <a:lnTo>
                    <a:pt x="217" y="43"/>
                  </a:lnTo>
                  <a:lnTo>
                    <a:pt x="199" y="46"/>
                  </a:lnTo>
                  <a:lnTo>
                    <a:pt x="181" y="48"/>
                  </a:lnTo>
                  <a:lnTo>
                    <a:pt x="164" y="50"/>
                  </a:lnTo>
                  <a:lnTo>
                    <a:pt x="146" y="53"/>
                  </a:lnTo>
                  <a:lnTo>
                    <a:pt x="130" y="57"/>
                  </a:lnTo>
                  <a:lnTo>
                    <a:pt x="113" y="61"/>
                  </a:lnTo>
                  <a:lnTo>
                    <a:pt x="107" y="62"/>
                  </a:lnTo>
                  <a:lnTo>
                    <a:pt x="103" y="63"/>
                  </a:lnTo>
                  <a:lnTo>
                    <a:pt x="98" y="63"/>
                  </a:lnTo>
                  <a:lnTo>
                    <a:pt x="94" y="64"/>
                  </a:lnTo>
                  <a:lnTo>
                    <a:pt x="88" y="66"/>
                  </a:lnTo>
                  <a:lnTo>
                    <a:pt x="84" y="67"/>
                  </a:lnTo>
                  <a:lnTo>
                    <a:pt x="80" y="69"/>
                  </a:lnTo>
                  <a:lnTo>
                    <a:pt x="76" y="71"/>
                  </a:lnTo>
                  <a:lnTo>
                    <a:pt x="77" y="79"/>
                  </a:lnTo>
                  <a:lnTo>
                    <a:pt x="81" y="85"/>
                  </a:lnTo>
                  <a:lnTo>
                    <a:pt x="86" y="91"/>
                  </a:lnTo>
                  <a:lnTo>
                    <a:pt x="93" y="95"/>
                  </a:lnTo>
                  <a:lnTo>
                    <a:pt x="114" y="108"/>
                  </a:lnTo>
                  <a:lnTo>
                    <a:pt x="134" y="119"/>
                  </a:lnTo>
                  <a:lnTo>
                    <a:pt x="155" y="133"/>
                  </a:lnTo>
                  <a:lnTo>
                    <a:pt x="175" y="145"/>
                  </a:lnTo>
                  <a:lnTo>
                    <a:pt x="196" y="158"/>
                  </a:lnTo>
                  <a:lnTo>
                    <a:pt x="216" y="171"/>
                  </a:lnTo>
                  <a:lnTo>
                    <a:pt x="237" y="182"/>
                  </a:lnTo>
                  <a:lnTo>
                    <a:pt x="258" y="194"/>
                  </a:lnTo>
                  <a:lnTo>
                    <a:pt x="293" y="212"/>
                  </a:lnTo>
                  <a:lnTo>
                    <a:pt x="329" y="229"/>
                  </a:lnTo>
                  <a:lnTo>
                    <a:pt x="364" y="248"/>
                  </a:lnTo>
                  <a:lnTo>
                    <a:pt x="399" y="267"/>
                  </a:lnTo>
                  <a:lnTo>
                    <a:pt x="433" y="286"/>
                  </a:lnTo>
                  <a:lnTo>
                    <a:pt x="467" y="306"/>
                  </a:lnTo>
                  <a:lnTo>
                    <a:pt x="502" y="325"/>
                  </a:lnTo>
                  <a:lnTo>
                    <a:pt x="537" y="345"/>
                  </a:lnTo>
                  <a:lnTo>
                    <a:pt x="571" y="365"/>
                  </a:lnTo>
                  <a:lnTo>
                    <a:pt x="605" y="385"/>
                  </a:lnTo>
                  <a:lnTo>
                    <a:pt x="639" y="405"/>
                  </a:lnTo>
                  <a:lnTo>
                    <a:pt x="674" y="426"/>
                  </a:lnTo>
                  <a:lnTo>
                    <a:pt x="708" y="446"/>
                  </a:lnTo>
                  <a:lnTo>
                    <a:pt x="741" y="466"/>
                  </a:lnTo>
                  <a:lnTo>
                    <a:pt x="776" y="487"/>
                  </a:lnTo>
                  <a:lnTo>
                    <a:pt x="810" y="507"/>
                  </a:lnTo>
                  <a:lnTo>
                    <a:pt x="823" y="513"/>
                  </a:lnTo>
                  <a:lnTo>
                    <a:pt x="834" y="519"/>
                  </a:lnTo>
                  <a:lnTo>
                    <a:pt x="847" y="527"/>
                  </a:lnTo>
                  <a:lnTo>
                    <a:pt x="859" y="533"/>
                  </a:lnTo>
                  <a:lnTo>
                    <a:pt x="870" y="540"/>
                  </a:lnTo>
                  <a:lnTo>
                    <a:pt x="883" y="548"/>
                  </a:lnTo>
                  <a:lnTo>
                    <a:pt x="894" y="554"/>
                  </a:lnTo>
                  <a:lnTo>
                    <a:pt x="906" y="561"/>
                  </a:lnTo>
                  <a:lnTo>
                    <a:pt x="919" y="569"/>
                  </a:lnTo>
                  <a:lnTo>
                    <a:pt x="930" y="575"/>
                  </a:lnTo>
                  <a:lnTo>
                    <a:pt x="942" y="583"/>
                  </a:lnTo>
                  <a:lnTo>
                    <a:pt x="955" y="589"/>
                  </a:lnTo>
                  <a:lnTo>
                    <a:pt x="967" y="596"/>
                  </a:lnTo>
                  <a:lnTo>
                    <a:pt x="979" y="602"/>
                  </a:lnTo>
                  <a:lnTo>
                    <a:pt x="992" y="608"/>
                  </a:lnTo>
                  <a:lnTo>
                    <a:pt x="1004" y="614"/>
                  </a:lnTo>
                  <a:lnTo>
                    <a:pt x="1012" y="619"/>
                  </a:lnTo>
                  <a:lnTo>
                    <a:pt x="1020" y="623"/>
                  </a:lnTo>
                  <a:lnTo>
                    <a:pt x="1028" y="629"/>
                  </a:lnTo>
                  <a:lnTo>
                    <a:pt x="1033" y="637"/>
                  </a:lnTo>
                  <a:lnTo>
                    <a:pt x="1028" y="638"/>
                  </a:lnTo>
                  <a:lnTo>
                    <a:pt x="1024" y="637"/>
                  </a:lnTo>
                  <a:lnTo>
                    <a:pt x="1020" y="635"/>
                  </a:lnTo>
                  <a:lnTo>
                    <a:pt x="1016" y="634"/>
                  </a:lnTo>
                  <a:lnTo>
                    <a:pt x="986" y="619"/>
                  </a:lnTo>
                  <a:lnTo>
                    <a:pt x="958" y="604"/>
                  </a:lnTo>
                  <a:lnTo>
                    <a:pt x="928" y="589"/>
                  </a:lnTo>
                  <a:lnTo>
                    <a:pt x="899" y="574"/>
                  </a:lnTo>
                  <a:lnTo>
                    <a:pt x="870" y="558"/>
                  </a:lnTo>
                  <a:lnTo>
                    <a:pt x="841" y="544"/>
                  </a:lnTo>
                  <a:lnTo>
                    <a:pt x="812" y="528"/>
                  </a:lnTo>
                  <a:lnTo>
                    <a:pt x="783" y="513"/>
                  </a:lnTo>
                  <a:lnTo>
                    <a:pt x="754" y="498"/>
                  </a:lnTo>
                  <a:lnTo>
                    <a:pt x="725" y="483"/>
                  </a:lnTo>
                  <a:lnTo>
                    <a:pt x="695" y="468"/>
                  </a:lnTo>
                  <a:lnTo>
                    <a:pt x="667" y="453"/>
                  </a:lnTo>
                  <a:lnTo>
                    <a:pt x="637" y="439"/>
                  </a:lnTo>
                  <a:lnTo>
                    <a:pt x="608" y="424"/>
                  </a:lnTo>
                  <a:lnTo>
                    <a:pt x="578" y="410"/>
                  </a:lnTo>
                  <a:lnTo>
                    <a:pt x="548" y="395"/>
                  </a:lnTo>
                  <a:lnTo>
                    <a:pt x="522" y="381"/>
                  </a:lnTo>
                  <a:lnTo>
                    <a:pt x="496" y="366"/>
                  </a:lnTo>
                  <a:lnTo>
                    <a:pt x="469" y="351"/>
                  </a:lnTo>
                  <a:lnTo>
                    <a:pt x="442" y="338"/>
                  </a:lnTo>
                  <a:lnTo>
                    <a:pt x="415" y="324"/>
                  </a:lnTo>
                  <a:lnTo>
                    <a:pt x="389" y="309"/>
                  </a:lnTo>
                  <a:lnTo>
                    <a:pt x="362" y="296"/>
                  </a:lnTo>
                  <a:lnTo>
                    <a:pt x="335" y="282"/>
                  </a:lnTo>
                  <a:lnTo>
                    <a:pt x="309" y="267"/>
                  </a:lnTo>
                  <a:lnTo>
                    <a:pt x="282" y="254"/>
                  </a:lnTo>
                  <a:lnTo>
                    <a:pt x="255" y="239"/>
                  </a:lnTo>
                  <a:lnTo>
                    <a:pt x="229" y="224"/>
                  </a:lnTo>
                  <a:lnTo>
                    <a:pt x="202" y="209"/>
                  </a:lnTo>
                  <a:lnTo>
                    <a:pt x="176" y="194"/>
                  </a:lnTo>
                  <a:lnTo>
                    <a:pt x="150" y="178"/>
                  </a:lnTo>
                  <a:lnTo>
                    <a:pt x="124" y="162"/>
                  </a:lnTo>
                  <a:lnTo>
                    <a:pt x="109" y="152"/>
                  </a:lnTo>
                  <a:lnTo>
                    <a:pt x="92" y="142"/>
                  </a:lnTo>
                  <a:lnTo>
                    <a:pt x="75" y="133"/>
                  </a:lnTo>
                  <a:lnTo>
                    <a:pt x="59" y="123"/>
                  </a:lnTo>
                  <a:lnTo>
                    <a:pt x="43" y="113"/>
                  </a:lnTo>
                  <a:lnTo>
                    <a:pt x="27" y="101"/>
                  </a:lnTo>
                  <a:lnTo>
                    <a:pt x="14" y="89"/>
                  </a:lnTo>
                  <a:lnTo>
                    <a:pt x="1" y="73"/>
                  </a:lnTo>
                  <a:lnTo>
                    <a:pt x="0" y="66"/>
                  </a:lnTo>
                  <a:lnTo>
                    <a:pt x="0" y="59"/>
                  </a:lnTo>
                  <a:lnTo>
                    <a:pt x="1" y="52"/>
                  </a:lnTo>
                  <a:lnTo>
                    <a:pt x="5" y="46"/>
                  </a:lnTo>
                  <a:lnTo>
                    <a:pt x="13" y="41"/>
                  </a:lnTo>
                  <a:lnTo>
                    <a:pt x="20" y="39"/>
                  </a:lnTo>
                  <a:lnTo>
                    <a:pt x="27" y="36"/>
                  </a:lnTo>
                  <a:lnTo>
                    <a:pt x="36" y="35"/>
                  </a:lnTo>
                  <a:lnTo>
                    <a:pt x="43" y="34"/>
                  </a:lnTo>
                  <a:lnTo>
                    <a:pt x="52" y="32"/>
                  </a:lnTo>
                  <a:lnTo>
                    <a:pt x="60" y="31"/>
                  </a:lnTo>
                  <a:lnTo>
                    <a:pt x="68" y="30"/>
                  </a:lnTo>
                  <a:lnTo>
                    <a:pt x="104" y="26"/>
                  </a:lnTo>
                  <a:lnTo>
                    <a:pt x="140" y="22"/>
                  </a:lnTo>
                  <a:lnTo>
                    <a:pt x="176" y="19"/>
                  </a:lnTo>
                  <a:lnTo>
                    <a:pt x="212" y="16"/>
                  </a:lnTo>
                  <a:lnTo>
                    <a:pt x="248" y="14"/>
                  </a:lnTo>
                  <a:lnTo>
                    <a:pt x="284" y="12"/>
                  </a:lnTo>
                  <a:lnTo>
                    <a:pt x="319" y="11"/>
                  </a:lnTo>
                  <a:lnTo>
                    <a:pt x="355" y="10"/>
                  </a:lnTo>
                  <a:lnTo>
                    <a:pt x="391" y="9"/>
                  </a:lnTo>
                  <a:lnTo>
                    <a:pt x="428" y="8"/>
                  </a:lnTo>
                  <a:lnTo>
                    <a:pt x="464" y="7"/>
                  </a:lnTo>
                  <a:lnTo>
                    <a:pt x="501" y="6"/>
                  </a:lnTo>
                  <a:lnTo>
                    <a:pt x="537" y="5"/>
                  </a:lnTo>
                  <a:lnTo>
                    <a:pt x="574" y="4"/>
                  </a:lnTo>
                  <a:lnTo>
                    <a:pt x="610" y="2"/>
                  </a:lnTo>
                  <a:lnTo>
                    <a:pt x="647" y="0"/>
                  </a:lnTo>
                  <a:lnTo>
                    <a:pt x="652" y="0"/>
                  </a:lnTo>
                  <a:lnTo>
                    <a:pt x="657" y="0"/>
                  </a:lnTo>
                  <a:lnTo>
                    <a:pt x="663" y="0"/>
                  </a:lnTo>
                  <a:lnTo>
                    <a:pt x="669" y="0"/>
                  </a:lnTo>
                  <a:lnTo>
                    <a:pt x="674" y="0"/>
                  </a:lnTo>
                  <a:lnTo>
                    <a:pt x="679" y="1"/>
                  </a:lnTo>
                  <a:lnTo>
                    <a:pt x="683" y="2"/>
                  </a:lnTo>
                  <a:lnTo>
                    <a:pt x="689" y="4"/>
                  </a:lnTo>
                  <a:close/>
                </a:path>
              </a:pathLst>
            </a:custGeom>
            <a:solidFill>
              <a:srgbClr val="000000"/>
            </a:solidFill>
            <a:ln w="9525">
              <a:noFill/>
              <a:round/>
              <a:headEnd/>
              <a:tailEnd/>
            </a:ln>
          </p:spPr>
          <p:txBody>
            <a:bodyPr/>
            <a:lstStyle/>
            <a:p>
              <a:endParaRPr lang="fr-FR"/>
            </a:p>
          </p:txBody>
        </p:sp>
        <p:sp>
          <p:nvSpPr>
            <p:cNvPr id="480655" name="Freeform 319"/>
            <p:cNvSpPr>
              <a:spLocks/>
            </p:cNvSpPr>
            <p:nvPr/>
          </p:nvSpPr>
          <p:spPr bwMode="auto">
            <a:xfrm>
              <a:off x="2999" y="1405"/>
              <a:ext cx="5" cy="3"/>
            </a:xfrm>
            <a:custGeom>
              <a:avLst/>
              <a:gdLst>
                <a:gd name="T0" fmla="*/ 0 w 25"/>
                <a:gd name="T1" fmla="*/ 0 h 17"/>
                <a:gd name="T2" fmla="*/ 0 w 25"/>
                <a:gd name="T3" fmla="*/ 0 h 17"/>
                <a:gd name="T4" fmla="*/ 0 w 25"/>
                <a:gd name="T5" fmla="*/ 0 h 17"/>
                <a:gd name="T6" fmla="*/ 0 w 25"/>
                <a:gd name="T7" fmla="*/ 0 h 17"/>
                <a:gd name="T8" fmla="*/ 0 w 25"/>
                <a:gd name="T9" fmla="*/ 0 h 17"/>
                <a:gd name="T10" fmla="*/ 0 w 25"/>
                <a:gd name="T11" fmla="*/ 0 h 17"/>
                <a:gd name="T12" fmla="*/ 0 w 25"/>
                <a:gd name="T13" fmla="*/ 0 h 17"/>
                <a:gd name="T14" fmla="*/ 0 w 25"/>
                <a:gd name="T15" fmla="*/ 0 h 17"/>
                <a:gd name="T16" fmla="*/ 0 w 25"/>
                <a:gd name="T17" fmla="*/ 0 h 17"/>
                <a:gd name="T18" fmla="*/ 0 w 25"/>
                <a:gd name="T19" fmla="*/ 0 h 17"/>
                <a:gd name="T20" fmla="*/ 0 w 25"/>
                <a:gd name="T21" fmla="*/ 0 h 17"/>
                <a:gd name="T22" fmla="*/ 0 w 25"/>
                <a:gd name="T23" fmla="*/ 0 h 17"/>
                <a:gd name="T24" fmla="*/ 0 w 25"/>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17"/>
                <a:gd name="T41" fmla="*/ 25 w 25"/>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17">
                  <a:moveTo>
                    <a:pt x="25" y="9"/>
                  </a:moveTo>
                  <a:lnTo>
                    <a:pt x="23" y="15"/>
                  </a:lnTo>
                  <a:lnTo>
                    <a:pt x="18" y="17"/>
                  </a:lnTo>
                  <a:lnTo>
                    <a:pt x="11" y="16"/>
                  </a:lnTo>
                  <a:lnTo>
                    <a:pt x="6" y="13"/>
                  </a:lnTo>
                  <a:lnTo>
                    <a:pt x="3" y="11"/>
                  </a:lnTo>
                  <a:lnTo>
                    <a:pt x="0" y="9"/>
                  </a:lnTo>
                  <a:lnTo>
                    <a:pt x="1" y="5"/>
                  </a:lnTo>
                  <a:lnTo>
                    <a:pt x="9" y="1"/>
                  </a:lnTo>
                  <a:lnTo>
                    <a:pt x="16" y="0"/>
                  </a:lnTo>
                  <a:lnTo>
                    <a:pt x="20" y="1"/>
                  </a:lnTo>
                  <a:lnTo>
                    <a:pt x="23" y="4"/>
                  </a:lnTo>
                  <a:lnTo>
                    <a:pt x="25" y="9"/>
                  </a:lnTo>
                  <a:close/>
                </a:path>
              </a:pathLst>
            </a:custGeom>
            <a:solidFill>
              <a:srgbClr val="FFFFFF"/>
            </a:solidFill>
            <a:ln w="9525">
              <a:noFill/>
              <a:round/>
              <a:headEnd/>
              <a:tailEnd/>
            </a:ln>
          </p:spPr>
          <p:txBody>
            <a:bodyPr/>
            <a:lstStyle/>
            <a:p>
              <a:endParaRPr lang="fr-FR"/>
            </a:p>
          </p:txBody>
        </p:sp>
        <p:sp>
          <p:nvSpPr>
            <p:cNvPr id="480656" name="Freeform 320"/>
            <p:cNvSpPr>
              <a:spLocks/>
            </p:cNvSpPr>
            <p:nvPr/>
          </p:nvSpPr>
          <p:spPr bwMode="auto">
            <a:xfrm>
              <a:off x="2998" y="1410"/>
              <a:ext cx="3" cy="3"/>
            </a:xfrm>
            <a:custGeom>
              <a:avLst/>
              <a:gdLst>
                <a:gd name="T0" fmla="*/ 0 w 15"/>
                <a:gd name="T1" fmla="*/ 0 h 18"/>
                <a:gd name="T2" fmla="*/ 0 w 15"/>
                <a:gd name="T3" fmla="*/ 0 h 18"/>
                <a:gd name="T4" fmla="*/ 0 w 15"/>
                <a:gd name="T5" fmla="*/ 0 h 18"/>
                <a:gd name="T6" fmla="*/ 0 w 15"/>
                <a:gd name="T7" fmla="*/ 0 h 18"/>
                <a:gd name="T8" fmla="*/ 0 w 15"/>
                <a:gd name="T9" fmla="*/ 0 h 18"/>
                <a:gd name="T10" fmla="*/ 0 w 15"/>
                <a:gd name="T11" fmla="*/ 0 h 18"/>
                <a:gd name="T12" fmla="*/ 0 w 15"/>
                <a:gd name="T13" fmla="*/ 0 h 18"/>
                <a:gd name="T14" fmla="*/ 0 60000 65536"/>
                <a:gd name="T15" fmla="*/ 0 60000 65536"/>
                <a:gd name="T16" fmla="*/ 0 60000 65536"/>
                <a:gd name="T17" fmla="*/ 0 60000 65536"/>
                <a:gd name="T18" fmla="*/ 0 60000 65536"/>
                <a:gd name="T19" fmla="*/ 0 60000 65536"/>
                <a:gd name="T20" fmla="*/ 0 60000 65536"/>
                <a:gd name="T21" fmla="*/ 0 w 15"/>
                <a:gd name="T22" fmla="*/ 0 h 18"/>
                <a:gd name="T23" fmla="*/ 15 w 15"/>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8">
                  <a:moveTo>
                    <a:pt x="1" y="18"/>
                  </a:moveTo>
                  <a:lnTo>
                    <a:pt x="0" y="15"/>
                  </a:lnTo>
                  <a:lnTo>
                    <a:pt x="0" y="9"/>
                  </a:lnTo>
                  <a:lnTo>
                    <a:pt x="0" y="3"/>
                  </a:lnTo>
                  <a:lnTo>
                    <a:pt x="2" y="0"/>
                  </a:lnTo>
                  <a:lnTo>
                    <a:pt x="15" y="8"/>
                  </a:lnTo>
                  <a:lnTo>
                    <a:pt x="1" y="18"/>
                  </a:lnTo>
                  <a:close/>
                </a:path>
              </a:pathLst>
            </a:custGeom>
            <a:solidFill>
              <a:srgbClr val="FFFFFF"/>
            </a:solidFill>
            <a:ln w="9525">
              <a:noFill/>
              <a:round/>
              <a:headEnd/>
              <a:tailEnd/>
            </a:ln>
          </p:spPr>
          <p:txBody>
            <a:bodyPr/>
            <a:lstStyle/>
            <a:p>
              <a:endParaRPr lang="fr-FR"/>
            </a:p>
          </p:txBody>
        </p:sp>
        <p:sp>
          <p:nvSpPr>
            <p:cNvPr id="480657" name="Freeform 321"/>
            <p:cNvSpPr>
              <a:spLocks/>
            </p:cNvSpPr>
            <p:nvPr/>
          </p:nvSpPr>
          <p:spPr bwMode="auto">
            <a:xfrm>
              <a:off x="2806" y="1411"/>
              <a:ext cx="97" cy="27"/>
            </a:xfrm>
            <a:custGeom>
              <a:avLst/>
              <a:gdLst>
                <a:gd name="T0" fmla="*/ 4 w 481"/>
                <a:gd name="T1" fmla="*/ 0 h 136"/>
                <a:gd name="T2" fmla="*/ 4 w 481"/>
                <a:gd name="T3" fmla="*/ 0 h 136"/>
                <a:gd name="T4" fmla="*/ 4 w 481"/>
                <a:gd name="T5" fmla="*/ 0 h 136"/>
                <a:gd name="T6" fmla="*/ 4 w 481"/>
                <a:gd name="T7" fmla="*/ 0 h 136"/>
                <a:gd name="T8" fmla="*/ 3 w 481"/>
                <a:gd name="T9" fmla="*/ 0 h 136"/>
                <a:gd name="T10" fmla="*/ 3 w 481"/>
                <a:gd name="T11" fmla="*/ 0 h 136"/>
                <a:gd name="T12" fmla="*/ 3 w 481"/>
                <a:gd name="T13" fmla="*/ 0 h 136"/>
                <a:gd name="T14" fmla="*/ 3 w 481"/>
                <a:gd name="T15" fmla="*/ 0 h 136"/>
                <a:gd name="T16" fmla="*/ 2 w 481"/>
                <a:gd name="T17" fmla="*/ 0 h 136"/>
                <a:gd name="T18" fmla="*/ 2 w 481"/>
                <a:gd name="T19" fmla="*/ 0 h 136"/>
                <a:gd name="T20" fmla="*/ 2 w 481"/>
                <a:gd name="T21" fmla="*/ 0 h 136"/>
                <a:gd name="T22" fmla="*/ 1 w 481"/>
                <a:gd name="T23" fmla="*/ 0 h 136"/>
                <a:gd name="T24" fmla="*/ 1 w 481"/>
                <a:gd name="T25" fmla="*/ 0 h 136"/>
                <a:gd name="T26" fmla="*/ 1 w 481"/>
                <a:gd name="T27" fmla="*/ 1 h 136"/>
                <a:gd name="T28" fmla="*/ 1 w 481"/>
                <a:gd name="T29" fmla="*/ 1 h 136"/>
                <a:gd name="T30" fmla="*/ 1 w 481"/>
                <a:gd name="T31" fmla="*/ 1 h 136"/>
                <a:gd name="T32" fmla="*/ 1 w 481"/>
                <a:gd name="T33" fmla="*/ 1 h 136"/>
                <a:gd name="T34" fmla="*/ 1 w 481"/>
                <a:gd name="T35" fmla="*/ 1 h 136"/>
                <a:gd name="T36" fmla="*/ 1 w 481"/>
                <a:gd name="T37" fmla="*/ 1 h 136"/>
                <a:gd name="T38" fmla="*/ 1 w 481"/>
                <a:gd name="T39" fmla="*/ 1 h 136"/>
                <a:gd name="T40" fmla="*/ 1 w 481"/>
                <a:gd name="T41" fmla="*/ 1 h 136"/>
                <a:gd name="T42" fmla="*/ 1 w 481"/>
                <a:gd name="T43" fmla="*/ 1 h 136"/>
                <a:gd name="T44" fmla="*/ 1 w 481"/>
                <a:gd name="T45" fmla="*/ 1 h 136"/>
                <a:gd name="T46" fmla="*/ 1 w 481"/>
                <a:gd name="T47" fmla="*/ 1 h 136"/>
                <a:gd name="T48" fmla="*/ 1 w 481"/>
                <a:gd name="T49" fmla="*/ 1 h 136"/>
                <a:gd name="T50" fmla="*/ 1 w 481"/>
                <a:gd name="T51" fmla="*/ 1 h 136"/>
                <a:gd name="T52" fmla="*/ 1 w 481"/>
                <a:gd name="T53" fmla="*/ 1 h 136"/>
                <a:gd name="T54" fmla="*/ 0 w 481"/>
                <a:gd name="T55" fmla="*/ 1 h 136"/>
                <a:gd name="T56" fmla="*/ 0 w 481"/>
                <a:gd name="T57" fmla="*/ 1 h 136"/>
                <a:gd name="T58" fmla="*/ 0 w 481"/>
                <a:gd name="T59" fmla="*/ 1 h 136"/>
                <a:gd name="T60" fmla="*/ 0 w 481"/>
                <a:gd name="T61" fmla="*/ 0 h 136"/>
                <a:gd name="T62" fmla="*/ 0 w 481"/>
                <a:gd name="T63" fmla="*/ 0 h 136"/>
                <a:gd name="T64" fmla="*/ 0 w 481"/>
                <a:gd name="T65" fmla="*/ 0 h 136"/>
                <a:gd name="T66" fmla="*/ 0 w 481"/>
                <a:gd name="T67" fmla="*/ 0 h 136"/>
                <a:gd name="T68" fmla="*/ 0 w 481"/>
                <a:gd name="T69" fmla="*/ 0 h 136"/>
                <a:gd name="T70" fmla="*/ 1 w 481"/>
                <a:gd name="T71" fmla="*/ 0 h 136"/>
                <a:gd name="T72" fmla="*/ 1 w 481"/>
                <a:gd name="T73" fmla="*/ 0 h 136"/>
                <a:gd name="T74" fmla="*/ 1 w 481"/>
                <a:gd name="T75" fmla="*/ 0 h 136"/>
                <a:gd name="T76" fmla="*/ 2 w 481"/>
                <a:gd name="T77" fmla="*/ 0 h 136"/>
                <a:gd name="T78" fmla="*/ 2 w 481"/>
                <a:gd name="T79" fmla="*/ 0 h 136"/>
                <a:gd name="T80" fmla="*/ 2 w 481"/>
                <a:gd name="T81" fmla="*/ 0 h 136"/>
                <a:gd name="T82" fmla="*/ 3 w 481"/>
                <a:gd name="T83" fmla="*/ 0 h 136"/>
                <a:gd name="T84" fmla="*/ 3 w 481"/>
                <a:gd name="T85" fmla="*/ 0 h 136"/>
                <a:gd name="T86" fmla="*/ 3 w 481"/>
                <a:gd name="T87" fmla="*/ 0 h 136"/>
                <a:gd name="T88" fmla="*/ 4 w 481"/>
                <a:gd name="T89" fmla="*/ 0 h 136"/>
                <a:gd name="T90" fmla="*/ 4 w 481"/>
                <a:gd name="T91" fmla="*/ 0 h 136"/>
                <a:gd name="T92" fmla="*/ 4 w 481"/>
                <a:gd name="T93" fmla="*/ 0 h 1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81"/>
                <a:gd name="T142" fmla="*/ 0 h 136"/>
                <a:gd name="T143" fmla="*/ 481 w 481"/>
                <a:gd name="T144" fmla="*/ 136 h 1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81" h="136">
                  <a:moveTo>
                    <a:pt x="480" y="29"/>
                  </a:moveTo>
                  <a:lnTo>
                    <a:pt x="481" y="32"/>
                  </a:lnTo>
                  <a:lnTo>
                    <a:pt x="480" y="35"/>
                  </a:lnTo>
                  <a:lnTo>
                    <a:pt x="478" y="37"/>
                  </a:lnTo>
                  <a:lnTo>
                    <a:pt x="474" y="37"/>
                  </a:lnTo>
                  <a:lnTo>
                    <a:pt x="461" y="34"/>
                  </a:lnTo>
                  <a:lnTo>
                    <a:pt x="447" y="31"/>
                  </a:lnTo>
                  <a:lnTo>
                    <a:pt x="433" y="29"/>
                  </a:lnTo>
                  <a:lnTo>
                    <a:pt x="418" y="27"/>
                  </a:lnTo>
                  <a:lnTo>
                    <a:pt x="405" y="26"/>
                  </a:lnTo>
                  <a:lnTo>
                    <a:pt x="390" y="25"/>
                  </a:lnTo>
                  <a:lnTo>
                    <a:pt x="376" y="25"/>
                  </a:lnTo>
                  <a:lnTo>
                    <a:pt x="361" y="25"/>
                  </a:lnTo>
                  <a:lnTo>
                    <a:pt x="347" y="25"/>
                  </a:lnTo>
                  <a:lnTo>
                    <a:pt x="333" y="26"/>
                  </a:lnTo>
                  <a:lnTo>
                    <a:pt x="318" y="27"/>
                  </a:lnTo>
                  <a:lnTo>
                    <a:pt x="303" y="29"/>
                  </a:lnTo>
                  <a:lnTo>
                    <a:pt x="290" y="31"/>
                  </a:lnTo>
                  <a:lnTo>
                    <a:pt x="276" y="32"/>
                  </a:lnTo>
                  <a:lnTo>
                    <a:pt x="261" y="35"/>
                  </a:lnTo>
                  <a:lnTo>
                    <a:pt x="248" y="37"/>
                  </a:lnTo>
                  <a:lnTo>
                    <a:pt x="226" y="42"/>
                  </a:lnTo>
                  <a:lnTo>
                    <a:pt x="206" y="45"/>
                  </a:lnTo>
                  <a:lnTo>
                    <a:pt x="185" y="49"/>
                  </a:lnTo>
                  <a:lnTo>
                    <a:pt x="164" y="52"/>
                  </a:lnTo>
                  <a:lnTo>
                    <a:pt x="143" y="56"/>
                  </a:lnTo>
                  <a:lnTo>
                    <a:pt x="122" y="60"/>
                  </a:lnTo>
                  <a:lnTo>
                    <a:pt x="101" y="63"/>
                  </a:lnTo>
                  <a:lnTo>
                    <a:pt x="80" y="65"/>
                  </a:lnTo>
                  <a:lnTo>
                    <a:pt x="79" y="66"/>
                  </a:lnTo>
                  <a:lnTo>
                    <a:pt x="78" y="67"/>
                  </a:lnTo>
                  <a:lnTo>
                    <a:pt x="76" y="67"/>
                  </a:lnTo>
                  <a:lnTo>
                    <a:pt x="76" y="69"/>
                  </a:lnTo>
                  <a:lnTo>
                    <a:pt x="80" y="74"/>
                  </a:lnTo>
                  <a:lnTo>
                    <a:pt x="85" y="78"/>
                  </a:lnTo>
                  <a:lnTo>
                    <a:pt x="90" y="82"/>
                  </a:lnTo>
                  <a:lnTo>
                    <a:pt x="96" y="85"/>
                  </a:lnTo>
                  <a:lnTo>
                    <a:pt x="102" y="88"/>
                  </a:lnTo>
                  <a:lnTo>
                    <a:pt x="107" y="91"/>
                  </a:lnTo>
                  <a:lnTo>
                    <a:pt x="114" y="93"/>
                  </a:lnTo>
                  <a:lnTo>
                    <a:pt x="119" y="96"/>
                  </a:lnTo>
                  <a:lnTo>
                    <a:pt x="169" y="125"/>
                  </a:lnTo>
                  <a:lnTo>
                    <a:pt x="171" y="127"/>
                  </a:lnTo>
                  <a:lnTo>
                    <a:pt x="172" y="129"/>
                  </a:lnTo>
                  <a:lnTo>
                    <a:pt x="173" y="130"/>
                  </a:lnTo>
                  <a:lnTo>
                    <a:pt x="173" y="133"/>
                  </a:lnTo>
                  <a:lnTo>
                    <a:pt x="167" y="136"/>
                  </a:lnTo>
                  <a:lnTo>
                    <a:pt x="163" y="135"/>
                  </a:lnTo>
                  <a:lnTo>
                    <a:pt x="158" y="134"/>
                  </a:lnTo>
                  <a:lnTo>
                    <a:pt x="153" y="133"/>
                  </a:lnTo>
                  <a:lnTo>
                    <a:pt x="136" y="128"/>
                  </a:lnTo>
                  <a:lnTo>
                    <a:pt x="120" y="122"/>
                  </a:lnTo>
                  <a:lnTo>
                    <a:pt x="104" y="115"/>
                  </a:lnTo>
                  <a:lnTo>
                    <a:pt x="88" y="109"/>
                  </a:lnTo>
                  <a:lnTo>
                    <a:pt x="72" y="102"/>
                  </a:lnTo>
                  <a:lnTo>
                    <a:pt x="57" y="95"/>
                  </a:lnTo>
                  <a:lnTo>
                    <a:pt x="41" y="90"/>
                  </a:lnTo>
                  <a:lnTo>
                    <a:pt x="24" y="85"/>
                  </a:lnTo>
                  <a:lnTo>
                    <a:pt x="14" y="79"/>
                  </a:lnTo>
                  <a:lnTo>
                    <a:pt x="7" y="73"/>
                  </a:lnTo>
                  <a:lnTo>
                    <a:pt x="1" y="65"/>
                  </a:lnTo>
                  <a:lnTo>
                    <a:pt x="0" y="53"/>
                  </a:lnTo>
                  <a:lnTo>
                    <a:pt x="2" y="48"/>
                  </a:lnTo>
                  <a:lnTo>
                    <a:pt x="6" y="45"/>
                  </a:lnTo>
                  <a:lnTo>
                    <a:pt x="10" y="44"/>
                  </a:lnTo>
                  <a:lnTo>
                    <a:pt x="14" y="42"/>
                  </a:lnTo>
                  <a:lnTo>
                    <a:pt x="20" y="42"/>
                  </a:lnTo>
                  <a:lnTo>
                    <a:pt x="24" y="41"/>
                  </a:lnTo>
                  <a:lnTo>
                    <a:pt x="29" y="40"/>
                  </a:lnTo>
                  <a:lnTo>
                    <a:pt x="33" y="37"/>
                  </a:lnTo>
                  <a:lnTo>
                    <a:pt x="57" y="33"/>
                  </a:lnTo>
                  <a:lnTo>
                    <a:pt x="79" y="29"/>
                  </a:lnTo>
                  <a:lnTo>
                    <a:pt x="101" y="26"/>
                  </a:lnTo>
                  <a:lnTo>
                    <a:pt x="124" y="23"/>
                  </a:lnTo>
                  <a:lnTo>
                    <a:pt x="146" y="21"/>
                  </a:lnTo>
                  <a:lnTo>
                    <a:pt x="168" y="17"/>
                  </a:lnTo>
                  <a:lnTo>
                    <a:pt x="192" y="15"/>
                  </a:lnTo>
                  <a:lnTo>
                    <a:pt x="214" y="13"/>
                  </a:lnTo>
                  <a:lnTo>
                    <a:pt x="236" y="11"/>
                  </a:lnTo>
                  <a:lnTo>
                    <a:pt x="259" y="9"/>
                  </a:lnTo>
                  <a:lnTo>
                    <a:pt x="281" y="8"/>
                  </a:lnTo>
                  <a:lnTo>
                    <a:pt x="304" y="6"/>
                  </a:lnTo>
                  <a:lnTo>
                    <a:pt x="327" y="5"/>
                  </a:lnTo>
                  <a:lnTo>
                    <a:pt x="350" y="4"/>
                  </a:lnTo>
                  <a:lnTo>
                    <a:pt x="373" y="2"/>
                  </a:lnTo>
                  <a:lnTo>
                    <a:pt x="396" y="1"/>
                  </a:lnTo>
                  <a:lnTo>
                    <a:pt x="408" y="0"/>
                  </a:lnTo>
                  <a:lnTo>
                    <a:pt x="419" y="1"/>
                  </a:lnTo>
                  <a:lnTo>
                    <a:pt x="431" y="2"/>
                  </a:lnTo>
                  <a:lnTo>
                    <a:pt x="443" y="5"/>
                  </a:lnTo>
                  <a:lnTo>
                    <a:pt x="453" y="9"/>
                  </a:lnTo>
                  <a:lnTo>
                    <a:pt x="463" y="14"/>
                  </a:lnTo>
                  <a:lnTo>
                    <a:pt x="471" y="21"/>
                  </a:lnTo>
                  <a:lnTo>
                    <a:pt x="480" y="29"/>
                  </a:lnTo>
                  <a:close/>
                </a:path>
              </a:pathLst>
            </a:custGeom>
            <a:solidFill>
              <a:srgbClr val="000000"/>
            </a:solidFill>
            <a:ln w="9525">
              <a:noFill/>
              <a:round/>
              <a:headEnd/>
              <a:tailEnd/>
            </a:ln>
          </p:spPr>
          <p:txBody>
            <a:bodyPr/>
            <a:lstStyle/>
            <a:p>
              <a:endParaRPr lang="fr-FR"/>
            </a:p>
          </p:txBody>
        </p:sp>
        <p:sp>
          <p:nvSpPr>
            <p:cNvPr id="480658" name="Freeform 322"/>
            <p:cNvSpPr>
              <a:spLocks/>
            </p:cNvSpPr>
            <p:nvPr/>
          </p:nvSpPr>
          <p:spPr bwMode="auto">
            <a:xfrm>
              <a:off x="2957" y="1414"/>
              <a:ext cx="142" cy="65"/>
            </a:xfrm>
            <a:custGeom>
              <a:avLst/>
              <a:gdLst>
                <a:gd name="T0" fmla="*/ 1 w 710"/>
                <a:gd name="T1" fmla="*/ 1 h 326"/>
                <a:gd name="T2" fmla="*/ 2 w 710"/>
                <a:gd name="T3" fmla="*/ 1 h 326"/>
                <a:gd name="T4" fmla="*/ 2 w 710"/>
                <a:gd name="T5" fmla="*/ 1 h 326"/>
                <a:gd name="T6" fmla="*/ 2 w 710"/>
                <a:gd name="T7" fmla="*/ 1 h 326"/>
                <a:gd name="T8" fmla="*/ 2 w 710"/>
                <a:gd name="T9" fmla="*/ 1 h 326"/>
                <a:gd name="T10" fmla="*/ 3 w 710"/>
                <a:gd name="T11" fmla="*/ 1 h 326"/>
                <a:gd name="T12" fmla="*/ 3 w 710"/>
                <a:gd name="T13" fmla="*/ 1 h 326"/>
                <a:gd name="T14" fmla="*/ 4 w 710"/>
                <a:gd name="T15" fmla="*/ 2 h 326"/>
                <a:gd name="T16" fmla="*/ 4 w 710"/>
                <a:gd name="T17" fmla="*/ 2 h 326"/>
                <a:gd name="T18" fmla="*/ 5 w 710"/>
                <a:gd name="T19" fmla="*/ 2 h 326"/>
                <a:gd name="T20" fmla="*/ 5 w 710"/>
                <a:gd name="T21" fmla="*/ 2 h 326"/>
                <a:gd name="T22" fmla="*/ 5 w 710"/>
                <a:gd name="T23" fmla="*/ 2 h 326"/>
                <a:gd name="T24" fmla="*/ 6 w 710"/>
                <a:gd name="T25" fmla="*/ 3 h 326"/>
                <a:gd name="T26" fmla="*/ 6 w 710"/>
                <a:gd name="T27" fmla="*/ 3 h 326"/>
                <a:gd name="T28" fmla="*/ 6 w 710"/>
                <a:gd name="T29" fmla="*/ 3 h 326"/>
                <a:gd name="T30" fmla="*/ 5 w 710"/>
                <a:gd name="T31" fmla="*/ 3 h 326"/>
                <a:gd name="T32" fmla="*/ 5 w 710"/>
                <a:gd name="T33" fmla="*/ 2 h 326"/>
                <a:gd name="T34" fmla="*/ 5 w 710"/>
                <a:gd name="T35" fmla="*/ 2 h 326"/>
                <a:gd name="T36" fmla="*/ 5 w 710"/>
                <a:gd name="T37" fmla="*/ 2 h 326"/>
                <a:gd name="T38" fmla="*/ 5 w 710"/>
                <a:gd name="T39" fmla="*/ 2 h 326"/>
                <a:gd name="T40" fmla="*/ 4 w 710"/>
                <a:gd name="T41" fmla="*/ 2 h 326"/>
                <a:gd name="T42" fmla="*/ 4 w 710"/>
                <a:gd name="T43" fmla="*/ 2 h 326"/>
                <a:gd name="T44" fmla="*/ 4 w 710"/>
                <a:gd name="T45" fmla="*/ 2 h 326"/>
                <a:gd name="T46" fmla="*/ 4 w 710"/>
                <a:gd name="T47" fmla="*/ 2 h 326"/>
                <a:gd name="T48" fmla="*/ 4 w 710"/>
                <a:gd name="T49" fmla="*/ 2 h 326"/>
                <a:gd name="T50" fmla="*/ 4 w 710"/>
                <a:gd name="T51" fmla="*/ 2 h 326"/>
                <a:gd name="T52" fmla="*/ 4 w 710"/>
                <a:gd name="T53" fmla="*/ 2 h 326"/>
                <a:gd name="T54" fmla="*/ 3 w 710"/>
                <a:gd name="T55" fmla="*/ 2 h 326"/>
                <a:gd name="T56" fmla="*/ 3 w 710"/>
                <a:gd name="T57" fmla="*/ 2 h 326"/>
                <a:gd name="T58" fmla="*/ 2 w 710"/>
                <a:gd name="T59" fmla="*/ 1 h 326"/>
                <a:gd name="T60" fmla="*/ 2 w 710"/>
                <a:gd name="T61" fmla="*/ 1 h 326"/>
                <a:gd name="T62" fmla="*/ 2 w 710"/>
                <a:gd name="T63" fmla="*/ 1 h 326"/>
                <a:gd name="T64" fmla="*/ 1 w 710"/>
                <a:gd name="T65" fmla="*/ 1 h 326"/>
                <a:gd name="T66" fmla="*/ 1 w 710"/>
                <a:gd name="T67" fmla="*/ 1 h 326"/>
                <a:gd name="T68" fmla="*/ 1 w 710"/>
                <a:gd name="T69" fmla="*/ 1 h 326"/>
                <a:gd name="T70" fmla="*/ 0 w 710"/>
                <a:gd name="T71" fmla="*/ 0 h 326"/>
                <a:gd name="T72" fmla="*/ 0 w 710"/>
                <a:gd name="T73" fmla="*/ 0 h 326"/>
                <a:gd name="T74" fmla="*/ 0 w 710"/>
                <a:gd name="T75" fmla="*/ 0 h 326"/>
                <a:gd name="T76" fmla="*/ 0 w 710"/>
                <a:gd name="T77" fmla="*/ 0 h 326"/>
                <a:gd name="T78" fmla="*/ 0 w 710"/>
                <a:gd name="T79" fmla="*/ 0 h 326"/>
                <a:gd name="T80" fmla="*/ 0 w 710"/>
                <a:gd name="T81" fmla="*/ 0 h 326"/>
                <a:gd name="T82" fmla="*/ 0 w 710"/>
                <a:gd name="T83" fmla="*/ 0 h 326"/>
                <a:gd name="T84" fmla="*/ 1 w 710"/>
                <a:gd name="T85" fmla="*/ 0 h 326"/>
                <a:gd name="T86" fmla="*/ 1 w 710"/>
                <a:gd name="T87" fmla="*/ 0 h 326"/>
                <a:gd name="T88" fmla="*/ 1 w 710"/>
                <a:gd name="T89" fmla="*/ 1 h 3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10"/>
                <a:gd name="T136" fmla="*/ 0 h 326"/>
                <a:gd name="T137" fmla="*/ 710 w 710"/>
                <a:gd name="T138" fmla="*/ 326 h 3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10" h="326">
                  <a:moveTo>
                    <a:pt x="154" y="65"/>
                  </a:moveTo>
                  <a:lnTo>
                    <a:pt x="168" y="71"/>
                  </a:lnTo>
                  <a:lnTo>
                    <a:pt x="181" y="77"/>
                  </a:lnTo>
                  <a:lnTo>
                    <a:pt x="194" y="83"/>
                  </a:lnTo>
                  <a:lnTo>
                    <a:pt x="208" y="90"/>
                  </a:lnTo>
                  <a:lnTo>
                    <a:pt x="222" y="96"/>
                  </a:lnTo>
                  <a:lnTo>
                    <a:pt x="234" y="102"/>
                  </a:lnTo>
                  <a:lnTo>
                    <a:pt x="248" y="109"/>
                  </a:lnTo>
                  <a:lnTo>
                    <a:pt x="262" y="115"/>
                  </a:lnTo>
                  <a:lnTo>
                    <a:pt x="290" y="125"/>
                  </a:lnTo>
                  <a:lnTo>
                    <a:pt x="319" y="137"/>
                  </a:lnTo>
                  <a:lnTo>
                    <a:pt x="347" y="150"/>
                  </a:lnTo>
                  <a:lnTo>
                    <a:pt x="374" y="161"/>
                  </a:lnTo>
                  <a:lnTo>
                    <a:pt x="403" y="174"/>
                  </a:lnTo>
                  <a:lnTo>
                    <a:pt x="430" y="186"/>
                  </a:lnTo>
                  <a:lnTo>
                    <a:pt x="458" y="200"/>
                  </a:lnTo>
                  <a:lnTo>
                    <a:pt x="486" y="213"/>
                  </a:lnTo>
                  <a:lnTo>
                    <a:pt x="514" y="226"/>
                  </a:lnTo>
                  <a:lnTo>
                    <a:pt x="541" y="240"/>
                  </a:lnTo>
                  <a:lnTo>
                    <a:pt x="569" y="253"/>
                  </a:lnTo>
                  <a:lnTo>
                    <a:pt x="596" y="266"/>
                  </a:lnTo>
                  <a:lnTo>
                    <a:pt x="625" y="279"/>
                  </a:lnTo>
                  <a:lnTo>
                    <a:pt x="652" y="291"/>
                  </a:lnTo>
                  <a:lnTo>
                    <a:pt x="679" y="304"/>
                  </a:lnTo>
                  <a:lnTo>
                    <a:pt x="708" y="317"/>
                  </a:lnTo>
                  <a:lnTo>
                    <a:pt x="709" y="319"/>
                  </a:lnTo>
                  <a:lnTo>
                    <a:pt x="710" y="321"/>
                  </a:lnTo>
                  <a:lnTo>
                    <a:pt x="710" y="322"/>
                  </a:lnTo>
                  <a:lnTo>
                    <a:pt x="709" y="324"/>
                  </a:lnTo>
                  <a:lnTo>
                    <a:pt x="706" y="326"/>
                  </a:lnTo>
                  <a:lnTo>
                    <a:pt x="692" y="321"/>
                  </a:lnTo>
                  <a:lnTo>
                    <a:pt x="677" y="317"/>
                  </a:lnTo>
                  <a:lnTo>
                    <a:pt x="664" y="311"/>
                  </a:lnTo>
                  <a:lnTo>
                    <a:pt x="650" y="306"/>
                  </a:lnTo>
                  <a:lnTo>
                    <a:pt x="636" y="301"/>
                  </a:lnTo>
                  <a:lnTo>
                    <a:pt x="621" y="296"/>
                  </a:lnTo>
                  <a:lnTo>
                    <a:pt x="608" y="290"/>
                  </a:lnTo>
                  <a:lnTo>
                    <a:pt x="594" y="285"/>
                  </a:lnTo>
                  <a:lnTo>
                    <a:pt x="580" y="280"/>
                  </a:lnTo>
                  <a:lnTo>
                    <a:pt x="566" y="275"/>
                  </a:lnTo>
                  <a:lnTo>
                    <a:pt x="552" y="269"/>
                  </a:lnTo>
                  <a:lnTo>
                    <a:pt x="538" y="264"/>
                  </a:lnTo>
                  <a:lnTo>
                    <a:pt x="524" y="260"/>
                  </a:lnTo>
                  <a:lnTo>
                    <a:pt x="511" y="255"/>
                  </a:lnTo>
                  <a:lnTo>
                    <a:pt x="496" y="249"/>
                  </a:lnTo>
                  <a:lnTo>
                    <a:pt x="482" y="245"/>
                  </a:lnTo>
                  <a:lnTo>
                    <a:pt x="478" y="243"/>
                  </a:lnTo>
                  <a:lnTo>
                    <a:pt x="473" y="240"/>
                  </a:lnTo>
                  <a:lnTo>
                    <a:pt x="467" y="238"/>
                  </a:lnTo>
                  <a:lnTo>
                    <a:pt x="462" y="237"/>
                  </a:lnTo>
                  <a:lnTo>
                    <a:pt x="457" y="235"/>
                  </a:lnTo>
                  <a:lnTo>
                    <a:pt x="451" y="233"/>
                  </a:lnTo>
                  <a:lnTo>
                    <a:pt x="447" y="230"/>
                  </a:lnTo>
                  <a:lnTo>
                    <a:pt x="442" y="228"/>
                  </a:lnTo>
                  <a:lnTo>
                    <a:pt x="419" y="219"/>
                  </a:lnTo>
                  <a:lnTo>
                    <a:pt x="395" y="208"/>
                  </a:lnTo>
                  <a:lnTo>
                    <a:pt x="371" y="199"/>
                  </a:lnTo>
                  <a:lnTo>
                    <a:pt x="348" y="189"/>
                  </a:lnTo>
                  <a:lnTo>
                    <a:pt x="325" y="179"/>
                  </a:lnTo>
                  <a:lnTo>
                    <a:pt x="302" y="168"/>
                  </a:lnTo>
                  <a:lnTo>
                    <a:pt x="278" y="159"/>
                  </a:lnTo>
                  <a:lnTo>
                    <a:pt x="255" y="148"/>
                  </a:lnTo>
                  <a:lnTo>
                    <a:pt x="232" y="138"/>
                  </a:lnTo>
                  <a:lnTo>
                    <a:pt x="209" y="127"/>
                  </a:lnTo>
                  <a:lnTo>
                    <a:pt x="186" y="118"/>
                  </a:lnTo>
                  <a:lnTo>
                    <a:pt x="162" y="108"/>
                  </a:lnTo>
                  <a:lnTo>
                    <a:pt x="139" y="97"/>
                  </a:lnTo>
                  <a:lnTo>
                    <a:pt x="117" y="86"/>
                  </a:lnTo>
                  <a:lnTo>
                    <a:pt x="94" y="76"/>
                  </a:lnTo>
                  <a:lnTo>
                    <a:pt x="71" y="65"/>
                  </a:lnTo>
                  <a:lnTo>
                    <a:pt x="62" y="59"/>
                  </a:lnTo>
                  <a:lnTo>
                    <a:pt x="53" y="53"/>
                  </a:lnTo>
                  <a:lnTo>
                    <a:pt x="43" y="48"/>
                  </a:lnTo>
                  <a:lnTo>
                    <a:pt x="34" y="41"/>
                  </a:lnTo>
                  <a:lnTo>
                    <a:pt x="24" y="36"/>
                  </a:lnTo>
                  <a:lnTo>
                    <a:pt x="16" y="30"/>
                  </a:lnTo>
                  <a:lnTo>
                    <a:pt x="7" y="22"/>
                  </a:lnTo>
                  <a:lnTo>
                    <a:pt x="0" y="14"/>
                  </a:lnTo>
                  <a:lnTo>
                    <a:pt x="0" y="11"/>
                  </a:lnTo>
                  <a:lnTo>
                    <a:pt x="1" y="7"/>
                  </a:lnTo>
                  <a:lnTo>
                    <a:pt x="2" y="3"/>
                  </a:lnTo>
                  <a:lnTo>
                    <a:pt x="4" y="0"/>
                  </a:lnTo>
                  <a:lnTo>
                    <a:pt x="23" y="8"/>
                  </a:lnTo>
                  <a:lnTo>
                    <a:pt x="42" y="16"/>
                  </a:lnTo>
                  <a:lnTo>
                    <a:pt x="61" y="24"/>
                  </a:lnTo>
                  <a:lnTo>
                    <a:pt x="80" y="33"/>
                  </a:lnTo>
                  <a:lnTo>
                    <a:pt x="99" y="41"/>
                  </a:lnTo>
                  <a:lnTo>
                    <a:pt x="117" y="50"/>
                  </a:lnTo>
                  <a:lnTo>
                    <a:pt x="136" y="57"/>
                  </a:lnTo>
                  <a:lnTo>
                    <a:pt x="154" y="65"/>
                  </a:lnTo>
                  <a:close/>
                </a:path>
              </a:pathLst>
            </a:custGeom>
            <a:solidFill>
              <a:srgbClr val="000000"/>
            </a:solidFill>
            <a:ln w="9525">
              <a:noFill/>
              <a:round/>
              <a:headEnd/>
              <a:tailEnd/>
            </a:ln>
          </p:spPr>
          <p:txBody>
            <a:bodyPr/>
            <a:lstStyle/>
            <a:p>
              <a:endParaRPr lang="fr-FR"/>
            </a:p>
          </p:txBody>
        </p:sp>
        <p:sp>
          <p:nvSpPr>
            <p:cNvPr id="480659" name="Freeform 323"/>
            <p:cNvSpPr>
              <a:spLocks/>
            </p:cNvSpPr>
            <p:nvPr/>
          </p:nvSpPr>
          <p:spPr bwMode="auto">
            <a:xfrm>
              <a:off x="2999" y="1414"/>
              <a:ext cx="5" cy="3"/>
            </a:xfrm>
            <a:custGeom>
              <a:avLst/>
              <a:gdLst>
                <a:gd name="T0" fmla="*/ 0 w 25"/>
                <a:gd name="T1" fmla="*/ 0 h 15"/>
                <a:gd name="T2" fmla="*/ 0 w 25"/>
                <a:gd name="T3" fmla="*/ 0 h 15"/>
                <a:gd name="T4" fmla="*/ 0 w 25"/>
                <a:gd name="T5" fmla="*/ 0 h 15"/>
                <a:gd name="T6" fmla="*/ 0 w 25"/>
                <a:gd name="T7" fmla="*/ 0 h 15"/>
                <a:gd name="T8" fmla="*/ 0 w 25"/>
                <a:gd name="T9" fmla="*/ 0 h 15"/>
                <a:gd name="T10" fmla="*/ 0 w 25"/>
                <a:gd name="T11" fmla="*/ 0 h 15"/>
                <a:gd name="T12" fmla="*/ 0 w 25"/>
                <a:gd name="T13" fmla="*/ 0 h 15"/>
                <a:gd name="T14" fmla="*/ 0 w 25"/>
                <a:gd name="T15" fmla="*/ 0 h 15"/>
                <a:gd name="T16" fmla="*/ 0 w 25"/>
                <a:gd name="T17" fmla="*/ 0 h 15"/>
                <a:gd name="T18" fmla="*/ 0 w 25"/>
                <a:gd name="T19" fmla="*/ 0 h 15"/>
                <a:gd name="T20" fmla="*/ 0 w 25"/>
                <a:gd name="T21" fmla="*/ 0 h 15"/>
                <a:gd name="T22" fmla="*/ 0 w 25"/>
                <a:gd name="T23" fmla="*/ 0 h 15"/>
                <a:gd name="T24" fmla="*/ 0 w 25"/>
                <a:gd name="T25" fmla="*/ 0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15"/>
                <a:gd name="T41" fmla="*/ 25 w 25"/>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15">
                  <a:moveTo>
                    <a:pt x="25" y="10"/>
                  </a:moveTo>
                  <a:lnTo>
                    <a:pt x="22" y="12"/>
                  </a:lnTo>
                  <a:lnTo>
                    <a:pt x="19" y="14"/>
                  </a:lnTo>
                  <a:lnTo>
                    <a:pt x="16" y="15"/>
                  </a:lnTo>
                  <a:lnTo>
                    <a:pt x="12" y="15"/>
                  </a:lnTo>
                  <a:lnTo>
                    <a:pt x="9" y="14"/>
                  </a:lnTo>
                  <a:lnTo>
                    <a:pt x="6" y="11"/>
                  </a:lnTo>
                  <a:lnTo>
                    <a:pt x="3" y="8"/>
                  </a:lnTo>
                  <a:lnTo>
                    <a:pt x="0" y="6"/>
                  </a:lnTo>
                  <a:lnTo>
                    <a:pt x="6" y="3"/>
                  </a:lnTo>
                  <a:lnTo>
                    <a:pt x="16" y="0"/>
                  </a:lnTo>
                  <a:lnTo>
                    <a:pt x="23" y="1"/>
                  </a:lnTo>
                  <a:lnTo>
                    <a:pt x="25" y="10"/>
                  </a:lnTo>
                  <a:close/>
                </a:path>
              </a:pathLst>
            </a:custGeom>
            <a:solidFill>
              <a:srgbClr val="FFFFFF"/>
            </a:solidFill>
            <a:ln w="9525">
              <a:noFill/>
              <a:round/>
              <a:headEnd/>
              <a:tailEnd/>
            </a:ln>
          </p:spPr>
          <p:txBody>
            <a:bodyPr/>
            <a:lstStyle/>
            <a:p>
              <a:endParaRPr lang="fr-FR"/>
            </a:p>
          </p:txBody>
        </p:sp>
        <p:sp>
          <p:nvSpPr>
            <p:cNvPr id="480660" name="Freeform 324"/>
            <p:cNvSpPr>
              <a:spLocks/>
            </p:cNvSpPr>
            <p:nvPr/>
          </p:nvSpPr>
          <p:spPr bwMode="auto">
            <a:xfrm>
              <a:off x="2847" y="1429"/>
              <a:ext cx="84" cy="37"/>
            </a:xfrm>
            <a:custGeom>
              <a:avLst/>
              <a:gdLst>
                <a:gd name="T0" fmla="*/ 2 w 419"/>
                <a:gd name="T1" fmla="*/ 0 h 185"/>
                <a:gd name="T2" fmla="*/ 2 w 419"/>
                <a:gd name="T3" fmla="*/ 0 h 185"/>
                <a:gd name="T4" fmla="*/ 2 w 419"/>
                <a:gd name="T5" fmla="*/ 0 h 185"/>
                <a:gd name="T6" fmla="*/ 2 w 419"/>
                <a:gd name="T7" fmla="*/ 0 h 185"/>
                <a:gd name="T8" fmla="*/ 1 w 419"/>
                <a:gd name="T9" fmla="*/ 0 h 185"/>
                <a:gd name="T10" fmla="*/ 1 w 419"/>
                <a:gd name="T11" fmla="*/ 0 h 185"/>
                <a:gd name="T12" fmla="*/ 1 w 419"/>
                <a:gd name="T13" fmla="*/ 1 h 185"/>
                <a:gd name="T14" fmla="*/ 1 w 419"/>
                <a:gd name="T15" fmla="*/ 1 h 185"/>
                <a:gd name="T16" fmla="*/ 1 w 419"/>
                <a:gd name="T17" fmla="*/ 1 h 185"/>
                <a:gd name="T18" fmla="*/ 1 w 419"/>
                <a:gd name="T19" fmla="*/ 1 h 185"/>
                <a:gd name="T20" fmla="*/ 2 w 419"/>
                <a:gd name="T21" fmla="*/ 1 h 185"/>
                <a:gd name="T22" fmla="*/ 2 w 419"/>
                <a:gd name="T23" fmla="*/ 1 h 185"/>
                <a:gd name="T24" fmla="*/ 2 w 419"/>
                <a:gd name="T25" fmla="*/ 1 h 185"/>
                <a:gd name="T26" fmla="*/ 3 w 419"/>
                <a:gd name="T27" fmla="*/ 1 h 185"/>
                <a:gd name="T28" fmla="*/ 3 w 419"/>
                <a:gd name="T29" fmla="*/ 1 h 185"/>
                <a:gd name="T30" fmla="*/ 3 w 419"/>
                <a:gd name="T31" fmla="*/ 1 h 185"/>
                <a:gd name="T32" fmla="*/ 3 w 419"/>
                <a:gd name="T33" fmla="*/ 1 h 185"/>
                <a:gd name="T34" fmla="*/ 3 w 419"/>
                <a:gd name="T35" fmla="*/ 1 h 185"/>
                <a:gd name="T36" fmla="*/ 3 w 419"/>
                <a:gd name="T37" fmla="*/ 1 h 185"/>
                <a:gd name="T38" fmla="*/ 3 w 419"/>
                <a:gd name="T39" fmla="*/ 1 h 185"/>
                <a:gd name="T40" fmla="*/ 2 w 419"/>
                <a:gd name="T41" fmla="*/ 1 h 185"/>
                <a:gd name="T42" fmla="*/ 2 w 419"/>
                <a:gd name="T43" fmla="*/ 1 h 185"/>
                <a:gd name="T44" fmla="*/ 2 w 419"/>
                <a:gd name="T45" fmla="*/ 1 h 185"/>
                <a:gd name="T46" fmla="*/ 1 w 419"/>
                <a:gd name="T47" fmla="*/ 1 h 185"/>
                <a:gd name="T48" fmla="*/ 1 w 419"/>
                <a:gd name="T49" fmla="*/ 1 h 185"/>
                <a:gd name="T50" fmla="*/ 1 w 419"/>
                <a:gd name="T51" fmla="*/ 1 h 185"/>
                <a:gd name="T52" fmla="*/ 0 w 419"/>
                <a:gd name="T53" fmla="*/ 1 h 185"/>
                <a:gd name="T54" fmla="*/ 0 w 419"/>
                <a:gd name="T55" fmla="*/ 1 h 185"/>
                <a:gd name="T56" fmla="*/ 0 w 419"/>
                <a:gd name="T57" fmla="*/ 1 h 185"/>
                <a:gd name="T58" fmla="*/ 0 w 419"/>
                <a:gd name="T59" fmla="*/ 1 h 185"/>
                <a:gd name="T60" fmla="*/ 0 w 419"/>
                <a:gd name="T61" fmla="*/ 0 h 185"/>
                <a:gd name="T62" fmla="*/ 0 w 419"/>
                <a:gd name="T63" fmla="*/ 0 h 185"/>
                <a:gd name="T64" fmla="*/ 0 w 419"/>
                <a:gd name="T65" fmla="*/ 0 h 185"/>
                <a:gd name="T66" fmla="*/ 0 w 419"/>
                <a:gd name="T67" fmla="*/ 0 h 185"/>
                <a:gd name="T68" fmla="*/ 0 w 419"/>
                <a:gd name="T69" fmla="*/ 0 h 185"/>
                <a:gd name="T70" fmla="*/ 1 w 419"/>
                <a:gd name="T71" fmla="*/ 0 h 185"/>
                <a:gd name="T72" fmla="*/ 1 w 419"/>
                <a:gd name="T73" fmla="*/ 0 h 185"/>
                <a:gd name="T74" fmla="*/ 1 w 419"/>
                <a:gd name="T75" fmla="*/ 0 h 185"/>
                <a:gd name="T76" fmla="*/ 2 w 419"/>
                <a:gd name="T77" fmla="*/ 0 h 185"/>
                <a:gd name="T78" fmla="*/ 2 w 419"/>
                <a:gd name="T79" fmla="*/ 0 h 185"/>
                <a:gd name="T80" fmla="*/ 2 w 419"/>
                <a:gd name="T81" fmla="*/ 0 h 185"/>
                <a:gd name="T82" fmla="*/ 2 w 419"/>
                <a:gd name="T83" fmla="*/ 0 h 185"/>
                <a:gd name="T84" fmla="*/ 2 w 419"/>
                <a:gd name="T85" fmla="*/ 0 h 1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9"/>
                <a:gd name="T130" fmla="*/ 0 h 185"/>
                <a:gd name="T131" fmla="*/ 419 w 419"/>
                <a:gd name="T132" fmla="*/ 185 h 18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9" h="185">
                  <a:moveTo>
                    <a:pt x="306" y="1"/>
                  </a:moveTo>
                  <a:lnTo>
                    <a:pt x="306" y="7"/>
                  </a:lnTo>
                  <a:lnTo>
                    <a:pt x="303" y="10"/>
                  </a:lnTo>
                  <a:lnTo>
                    <a:pt x="298" y="12"/>
                  </a:lnTo>
                  <a:lnTo>
                    <a:pt x="293" y="14"/>
                  </a:lnTo>
                  <a:lnTo>
                    <a:pt x="281" y="17"/>
                  </a:lnTo>
                  <a:lnTo>
                    <a:pt x="267" y="20"/>
                  </a:lnTo>
                  <a:lnTo>
                    <a:pt x="254" y="22"/>
                  </a:lnTo>
                  <a:lnTo>
                    <a:pt x="241" y="25"/>
                  </a:lnTo>
                  <a:lnTo>
                    <a:pt x="228" y="27"/>
                  </a:lnTo>
                  <a:lnTo>
                    <a:pt x="214" y="30"/>
                  </a:lnTo>
                  <a:lnTo>
                    <a:pt x="202" y="33"/>
                  </a:lnTo>
                  <a:lnTo>
                    <a:pt x="189" y="36"/>
                  </a:lnTo>
                  <a:lnTo>
                    <a:pt x="175" y="38"/>
                  </a:lnTo>
                  <a:lnTo>
                    <a:pt x="163" y="41"/>
                  </a:lnTo>
                  <a:lnTo>
                    <a:pt x="150" y="44"/>
                  </a:lnTo>
                  <a:lnTo>
                    <a:pt x="137" y="47"/>
                  </a:lnTo>
                  <a:lnTo>
                    <a:pt x="124" y="50"/>
                  </a:lnTo>
                  <a:lnTo>
                    <a:pt x="112" y="55"/>
                  </a:lnTo>
                  <a:lnTo>
                    <a:pt x="99" y="59"/>
                  </a:lnTo>
                  <a:lnTo>
                    <a:pt x="87" y="63"/>
                  </a:lnTo>
                  <a:lnTo>
                    <a:pt x="84" y="67"/>
                  </a:lnTo>
                  <a:lnTo>
                    <a:pt x="81" y="71"/>
                  </a:lnTo>
                  <a:lnTo>
                    <a:pt x="81" y="77"/>
                  </a:lnTo>
                  <a:lnTo>
                    <a:pt x="83" y="81"/>
                  </a:lnTo>
                  <a:lnTo>
                    <a:pt x="98" y="91"/>
                  </a:lnTo>
                  <a:lnTo>
                    <a:pt x="114" y="101"/>
                  </a:lnTo>
                  <a:lnTo>
                    <a:pt x="131" y="110"/>
                  </a:lnTo>
                  <a:lnTo>
                    <a:pt x="148" y="118"/>
                  </a:lnTo>
                  <a:lnTo>
                    <a:pt x="165" y="126"/>
                  </a:lnTo>
                  <a:lnTo>
                    <a:pt x="183" y="133"/>
                  </a:lnTo>
                  <a:lnTo>
                    <a:pt x="200" y="142"/>
                  </a:lnTo>
                  <a:lnTo>
                    <a:pt x="216" y="150"/>
                  </a:lnTo>
                  <a:lnTo>
                    <a:pt x="230" y="152"/>
                  </a:lnTo>
                  <a:lnTo>
                    <a:pt x="243" y="152"/>
                  </a:lnTo>
                  <a:lnTo>
                    <a:pt x="256" y="152"/>
                  </a:lnTo>
                  <a:lnTo>
                    <a:pt x="269" y="151"/>
                  </a:lnTo>
                  <a:lnTo>
                    <a:pt x="281" y="149"/>
                  </a:lnTo>
                  <a:lnTo>
                    <a:pt x="293" y="147"/>
                  </a:lnTo>
                  <a:lnTo>
                    <a:pt x="306" y="144"/>
                  </a:lnTo>
                  <a:lnTo>
                    <a:pt x="318" y="141"/>
                  </a:lnTo>
                  <a:lnTo>
                    <a:pt x="329" y="138"/>
                  </a:lnTo>
                  <a:lnTo>
                    <a:pt x="342" y="134"/>
                  </a:lnTo>
                  <a:lnTo>
                    <a:pt x="354" y="131"/>
                  </a:lnTo>
                  <a:lnTo>
                    <a:pt x="366" y="128"/>
                  </a:lnTo>
                  <a:lnTo>
                    <a:pt x="378" y="125"/>
                  </a:lnTo>
                  <a:lnTo>
                    <a:pt x="391" y="123"/>
                  </a:lnTo>
                  <a:lnTo>
                    <a:pt x="403" y="121"/>
                  </a:lnTo>
                  <a:lnTo>
                    <a:pt x="416" y="120"/>
                  </a:lnTo>
                  <a:lnTo>
                    <a:pt x="418" y="121"/>
                  </a:lnTo>
                  <a:lnTo>
                    <a:pt x="418" y="124"/>
                  </a:lnTo>
                  <a:lnTo>
                    <a:pt x="419" y="126"/>
                  </a:lnTo>
                  <a:lnTo>
                    <a:pt x="419" y="129"/>
                  </a:lnTo>
                  <a:lnTo>
                    <a:pt x="406" y="133"/>
                  </a:lnTo>
                  <a:lnTo>
                    <a:pt x="394" y="138"/>
                  </a:lnTo>
                  <a:lnTo>
                    <a:pt x="382" y="143"/>
                  </a:lnTo>
                  <a:lnTo>
                    <a:pt x="369" y="147"/>
                  </a:lnTo>
                  <a:lnTo>
                    <a:pt x="358" y="152"/>
                  </a:lnTo>
                  <a:lnTo>
                    <a:pt x="346" y="157"/>
                  </a:lnTo>
                  <a:lnTo>
                    <a:pt x="334" y="162"/>
                  </a:lnTo>
                  <a:lnTo>
                    <a:pt x="322" y="166"/>
                  </a:lnTo>
                  <a:lnTo>
                    <a:pt x="310" y="171"/>
                  </a:lnTo>
                  <a:lnTo>
                    <a:pt x="298" y="175"/>
                  </a:lnTo>
                  <a:lnTo>
                    <a:pt x="285" y="180"/>
                  </a:lnTo>
                  <a:lnTo>
                    <a:pt x="272" y="183"/>
                  </a:lnTo>
                  <a:lnTo>
                    <a:pt x="259" y="185"/>
                  </a:lnTo>
                  <a:lnTo>
                    <a:pt x="245" y="185"/>
                  </a:lnTo>
                  <a:lnTo>
                    <a:pt x="231" y="183"/>
                  </a:lnTo>
                  <a:lnTo>
                    <a:pt x="219" y="179"/>
                  </a:lnTo>
                  <a:lnTo>
                    <a:pt x="201" y="170"/>
                  </a:lnTo>
                  <a:lnTo>
                    <a:pt x="182" y="163"/>
                  </a:lnTo>
                  <a:lnTo>
                    <a:pt x="164" y="154"/>
                  </a:lnTo>
                  <a:lnTo>
                    <a:pt x="146" y="146"/>
                  </a:lnTo>
                  <a:lnTo>
                    <a:pt x="128" y="138"/>
                  </a:lnTo>
                  <a:lnTo>
                    <a:pt x="109" y="130"/>
                  </a:lnTo>
                  <a:lnTo>
                    <a:pt x="91" y="122"/>
                  </a:lnTo>
                  <a:lnTo>
                    <a:pt x="72" y="115"/>
                  </a:lnTo>
                  <a:lnTo>
                    <a:pt x="67" y="111"/>
                  </a:lnTo>
                  <a:lnTo>
                    <a:pt x="61" y="107"/>
                  </a:lnTo>
                  <a:lnTo>
                    <a:pt x="56" y="104"/>
                  </a:lnTo>
                  <a:lnTo>
                    <a:pt x="52" y="99"/>
                  </a:lnTo>
                  <a:lnTo>
                    <a:pt x="48" y="95"/>
                  </a:lnTo>
                  <a:lnTo>
                    <a:pt x="43" y="89"/>
                  </a:lnTo>
                  <a:lnTo>
                    <a:pt x="40" y="84"/>
                  </a:lnTo>
                  <a:lnTo>
                    <a:pt x="39" y="78"/>
                  </a:lnTo>
                  <a:lnTo>
                    <a:pt x="34" y="77"/>
                  </a:lnTo>
                  <a:lnTo>
                    <a:pt x="29" y="76"/>
                  </a:lnTo>
                  <a:lnTo>
                    <a:pt x="23" y="74"/>
                  </a:lnTo>
                  <a:lnTo>
                    <a:pt x="19" y="71"/>
                  </a:lnTo>
                  <a:lnTo>
                    <a:pt x="14" y="69"/>
                  </a:lnTo>
                  <a:lnTo>
                    <a:pt x="10" y="67"/>
                  </a:lnTo>
                  <a:lnTo>
                    <a:pt x="4" y="65"/>
                  </a:lnTo>
                  <a:lnTo>
                    <a:pt x="0" y="62"/>
                  </a:lnTo>
                  <a:lnTo>
                    <a:pt x="0" y="59"/>
                  </a:lnTo>
                  <a:lnTo>
                    <a:pt x="0" y="57"/>
                  </a:lnTo>
                  <a:lnTo>
                    <a:pt x="2" y="55"/>
                  </a:lnTo>
                  <a:lnTo>
                    <a:pt x="3" y="53"/>
                  </a:lnTo>
                  <a:lnTo>
                    <a:pt x="9" y="51"/>
                  </a:lnTo>
                  <a:lnTo>
                    <a:pt x="14" y="51"/>
                  </a:lnTo>
                  <a:lnTo>
                    <a:pt x="20" y="51"/>
                  </a:lnTo>
                  <a:lnTo>
                    <a:pt x="26" y="53"/>
                  </a:lnTo>
                  <a:lnTo>
                    <a:pt x="31" y="53"/>
                  </a:lnTo>
                  <a:lnTo>
                    <a:pt x="35" y="51"/>
                  </a:lnTo>
                  <a:lnTo>
                    <a:pt x="40" y="50"/>
                  </a:lnTo>
                  <a:lnTo>
                    <a:pt x="45" y="47"/>
                  </a:lnTo>
                  <a:lnTo>
                    <a:pt x="58" y="44"/>
                  </a:lnTo>
                  <a:lnTo>
                    <a:pt x="71" y="42"/>
                  </a:lnTo>
                  <a:lnTo>
                    <a:pt x="85" y="40"/>
                  </a:lnTo>
                  <a:lnTo>
                    <a:pt x="98" y="37"/>
                  </a:lnTo>
                  <a:lnTo>
                    <a:pt x="112" y="35"/>
                  </a:lnTo>
                  <a:lnTo>
                    <a:pt x="125" y="33"/>
                  </a:lnTo>
                  <a:lnTo>
                    <a:pt x="138" y="29"/>
                  </a:lnTo>
                  <a:lnTo>
                    <a:pt x="152" y="27"/>
                  </a:lnTo>
                  <a:lnTo>
                    <a:pt x="166" y="25"/>
                  </a:lnTo>
                  <a:lnTo>
                    <a:pt x="180" y="22"/>
                  </a:lnTo>
                  <a:lnTo>
                    <a:pt x="192" y="20"/>
                  </a:lnTo>
                  <a:lnTo>
                    <a:pt x="206" y="17"/>
                  </a:lnTo>
                  <a:lnTo>
                    <a:pt x="220" y="14"/>
                  </a:lnTo>
                  <a:lnTo>
                    <a:pt x="233" y="10"/>
                  </a:lnTo>
                  <a:lnTo>
                    <a:pt x="246" y="7"/>
                  </a:lnTo>
                  <a:lnTo>
                    <a:pt x="260" y="4"/>
                  </a:lnTo>
                  <a:lnTo>
                    <a:pt x="265" y="3"/>
                  </a:lnTo>
                  <a:lnTo>
                    <a:pt x="271" y="2"/>
                  </a:lnTo>
                  <a:lnTo>
                    <a:pt x="278" y="1"/>
                  </a:lnTo>
                  <a:lnTo>
                    <a:pt x="283" y="0"/>
                  </a:lnTo>
                  <a:lnTo>
                    <a:pt x="289" y="0"/>
                  </a:lnTo>
                  <a:lnTo>
                    <a:pt x="296" y="0"/>
                  </a:lnTo>
                  <a:lnTo>
                    <a:pt x="301" y="0"/>
                  </a:lnTo>
                  <a:lnTo>
                    <a:pt x="306" y="1"/>
                  </a:lnTo>
                  <a:close/>
                </a:path>
              </a:pathLst>
            </a:custGeom>
            <a:solidFill>
              <a:srgbClr val="000000"/>
            </a:solidFill>
            <a:ln w="9525">
              <a:noFill/>
              <a:round/>
              <a:headEnd/>
              <a:tailEnd/>
            </a:ln>
          </p:spPr>
          <p:txBody>
            <a:bodyPr/>
            <a:lstStyle/>
            <a:p>
              <a:endParaRPr lang="fr-FR"/>
            </a:p>
          </p:txBody>
        </p:sp>
        <p:sp>
          <p:nvSpPr>
            <p:cNvPr id="480661" name="Freeform 325"/>
            <p:cNvSpPr>
              <a:spLocks/>
            </p:cNvSpPr>
            <p:nvPr/>
          </p:nvSpPr>
          <p:spPr bwMode="auto">
            <a:xfrm>
              <a:off x="2928" y="1436"/>
              <a:ext cx="71" cy="53"/>
            </a:xfrm>
            <a:custGeom>
              <a:avLst/>
              <a:gdLst>
                <a:gd name="T0" fmla="*/ 2 w 355"/>
                <a:gd name="T1" fmla="*/ 0 h 266"/>
                <a:gd name="T2" fmla="*/ 2 w 355"/>
                <a:gd name="T3" fmla="*/ 0 h 266"/>
                <a:gd name="T4" fmla="*/ 2 w 355"/>
                <a:gd name="T5" fmla="*/ 0 h 266"/>
                <a:gd name="T6" fmla="*/ 2 w 355"/>
                <a:gd name="T7" fmla="*/ 0 h 266"/>
                <a:gd name="T8" fmla="*/ 2 w 355"/>
                <a:gd name="T9" fmla="*/ 0 h 266"/>
                <a:gd name="T10" fmla="*/ 1 w 355"/>
                <a:gd name="T11" fmla="*/ 0 h 266"/>
                <a:gd name="T12" fmla="*/ 1 w 355"/>
                <a:gd name="T13" fmla="*/ 0 h 266"/>
                <a:gd name="T14" fmla="*/ 1 w 355"/>
                <a:gd name="T15" fmla="*/ 0 h 266"/>
                <a:gd name="T16" fmla="*/ 1 w 355"/>
                <a:gd name="T17" fmla="*/ 0 h 266"/>
                <a:gd name="T18" fmla="*/ 1 w 355"/>
                <a:gd name="T19" fmla="*/ 0 h 266"/>
                <a:gd name="T20" fmla="*/ 1 w 355"/>
                <a:gd name="T21" fmla="*/ 1 h 266"/>
                <a:gd name="T22" fmla="*/ 1 w 355"/>
                <a:gd name="T23" fmla="*/ 1 h 266"/>
                <a:gd name="T24" fmla="*/ 1 w 355"/>
                <a:gd name="T25" fmla="*/ 1 h 266"/>
                <a:gd name="T26" fmla="*/ 0 w 355"/>
                <a:gd name="T27" fmla="*/ 1 h 266"/>
                <a:gd name="T28" fmla="*/ 0 w 355"/>
                <a:gd name="T29" fmla="*/ 1 h 266"/>
                <a:gd name="T30" fmla="*/ 0 w 355"/>
                <a:gd name="T31" fmla="*/ 2 h 266"/>
                <a:gd name="T32" fmla="*/ 1 w 355"/>
                <a:gd name="T33" fmla="*/ 2 h 266"/>
                <a:gd name="T34" fmla="*/ 1 w 355"/>
                <a:gd name="T35" fmla="*/ 2 h 266"/>
                <a:gd name="T36" fmla="*/ 1 w 355"/>
                <a:gd name="T37" fmla="*/ 2 h 266"/>
                <a:gd name="T38" fmla="*/ 1 w 355"/>
                <a:gd name="T39" fmla="*/ 2 h 266"/>
                <a:gd name="T40" fmla="*/ 1 w 355"/>
                <a:gd name="T41" fmla="*/ 2 h 266"/>
                <a:gd name="T42" fmla="*/ 2 w 355"/>
                <a:gd name="T43" fmla="*/ 2 h 266"/>
                <a:gd name="T44" fmla="*/ 2 w 355"/>
                <a:gd name="T45" fmla="*/ 2 h 266"/>
                <a:gd name="T46" fmla="*/ 2 w 355"/>
                <a:gd name="T47" fmla="*/ 2 h 266"/>
                <a:gd name="T48" fmla="*/ 2 w 355"/>
                <a:gd name="T49" fmla="*/ 2 h 266"/>
                <a:gd name="T50" fmla="*/ 2 w 355"/>
                <a:gd name="T51" fmla="*/ 2 h 266"/>
                <a:gd name="T52" fmla="*/ 2 w 355"/>
                <a:gd name="T53" fmla="*/ 2 h 266"/>
                <a:gd name="T54" fmla="*/ 3 w 355"/>
                <a:gd name="T55" fmla="*/ 2 h 266"/>
                <a:gd name="T56" fmla="*/ 3 w 355"/>
                <a:gd name="T57" fmla="*/ 2 h 266"/>
                <a:gd name="T58" fmla="*/ 3 w 355"/>
                <a:gd name="T59" fmla="*/ 2 h 266"/>
                <a:gd name="T60" fmla="*/ 3 w 355"/>
                <a:gd name="T61" fmla="*/ 2 h 266"/>
                <a:gd name="T62" fmla="*/ 3 w 355"/>
                <a:gd name="T63" fmla="*/ 2 h 266"/>
                <a:gd name="T64" fmla="*/ 3 w 355"/>
                <a:gd name="T65" fmla="*/ 2 h 266"/>
                <a:gd name="T66" fmla="*/ 2 w 355"/>
                <a:gd name="T67" fmla="*/ 2 h 266"/>
                <a:gd name="T68" fmla="*/ 2 w 355"/>
                <a:gd name="T69" fmla="*/ 2 h 266"/>
                <a:gd name="T70" fmla="*/ 2 w 355"/>
                <a:gd name="T71" fmla="*/ 2 h 266"/>
                <a:gd name="T72" fmla="*/ 1 w 355"/>
                <a:gd name="T73" fmla="*/ 2 h 266"/>
                <a:gd name="T74" fmla="*/ 1 w 355"/>
                <a:gd name="T75" fmla="*/ 2 h 266"/>
                <a:gd name="T76" fmla="*/ 1 w 355"/>
                <a:gd name="T77" fmla="*/ 2 h 266"/>
                <a:gd name="T78" fmla="*/ 0 w 355"/>
                <a:gd name="T79" fmla="*/ 2 h 266"/>
                <a:gd name="T80" fmla="*/ 0 w 355"/>
                <a:gd name="T81" fmla="*/ 2 h 266"/>
                <a:gd name="T82" fmla="*/ 0 w 355"/>
                <a:gd name="T83" fmla="*/ 2 h 266"/>
                <a:gd name="T84" fmla="*/ 0 w 355"/>
                <a:gd name="T85" fmla="*/ 2 h 266"/>
                <a:gd name="T86" fmla="*/ 0 w 355"/>
                <a:gd name="T87" fmla="*/ 1 h 266"/>
                <a:gd name="T88" fmla="*/ 0 w 355"/>
                <a:gd name="T89" fmla="*/ 1 h 266"/>
                <a:gd name="T90" fmla="*/ 0 w 355"/>
                <a:gd name="T91" fmla="*/ 1 h 266"/>
                <a:gd name="T92" fmla="*/ 1 w 355"/>
                <a:gd name="T93" fmla="*/ 0 h 266"/>
                <a:gd name="T94" fmla="*/ 1 w 355"/>
                <a:gd name="T95" fmla="*/ 0 h 266"/>
                <a:gd name="T96" fmla="*/ 1 w 355"/>
                <a:gd name="T97" fmla="*/ 0 h 266"/>
                <a:gd name="T98" fmla="*/ 1 w 355"/>
                <a:gd name="T99" fmla="*/ 0 h 266"/>
                <a:gd name="T100" fmla="*/ 2 w 355"/>
                <a:gd name="T101" fmla="*/ 0 h 26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55"/>
                <a:gd name="T154" fmla="*/ 0 h 266"/>
                <a:gd name="T155" fmla="*/ 355 w 355"/>
                <a:gd name="T156" fmla="*/ 266 h 26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55" h="266">
                  <a:moveTo>
                    <a:pt x="252" y="9"/>
                  </a:moveTo>
                  <a:lnTo>
                    <a:pt x="257" y="11"/>
                  </a:lnTo>
                  <a:lnTo>
                    <a:pt x="260" y="13"/>
                  </a:lnTo>
                  <a:lnTo>
                    <a:pt x="262" y="16"/>
                  </a:lnTo>
                  <a:lnTo>
                    <a:pt x="261" y="20"/>
                  </a:lnTo>
                  <a:lnTo>
                    <a:pt x="250" y="23"/>
                  </a:lnTo>
                  <a:lnTo>
                    <a:pt x="239" y="24"/>
                  </a:lnTo>
                  <a:lnTo>
                    <a:pt x="228" y="24"/>
                  </a:lnTo>
                  <a:lnTo>
                    <a:pt x="217" y="23"/>
                  </a:lnTo>
                  <a:lnTo>
                    <a:pt x="206" y="22"/>
                  </a:lnTo>
                  <a:lnTo>
                    <a:pt x="194" y="22"/>
                  </a:lnTo>
                  <a:lnTo>
                    <a:pt x="183" y="22"/>
                  </a:lnTo>
                  <a:lnTo>
                    <a:pt x="171" y="23"/>
                  </a:lnTo>
                  <a:lnTo>
                    <a:pt x="161" y="24"/>
                  </a:lnTo>
                  <a:lnTo>
                    <a:pt x="150" y="25"/>
                  </a:lnTo>
                  <a:lnTo>
                    <a:pt x="140" y="27"/>
                  </a:lnTo>
                  <a:lnTo>
                    <a:pt x="130" y="29"/>
                  </a:lnTo>
                  <a:lnTo>
                    <a:pt x="121" y="33"/>
                  </a:lnTo>
                  <a:lnTo>
                    <a:pt x="112" y="38"/>
                  </a:lnTo>
                  <a:lnTo>
                    <a:pt x="106" y="46"/>
                  </a:lnTo>
                  <a:lnTo>
                    <a:pt x="99" y="55"/>
                  </a:lnTo>
                  <a:lnTo>
                    <a:pt x="92" y="70"/>
                  </a:lnTo>
                  <a:lnTo>
                    <a:pt x="86" y="84"/>
                  </a:lnTo>
                  <a:lnTo>
                    <a:pt x="79" y="98"/>
                  </a:lnTo>
                  <a:lnTo>
                    <a:pt x="74" y="113"/>
                  </a:lnTo>
                  <a:lnTo>
                    <a:pt x="68" y="129"/>
                  </a:lnTo>
                  <a:lnTo>
                    <a:pt x="63" y="144"/>
                  </a:lnTo>
                  <a:lnTo>
                    <a:pt x="58" y="158"/>
                  </a:lnTo>
                  <a:lnTo>
                    <a:pt x="53" y="174"/>
                  </a:lnTo>
                  <a:lnTo>
                    <a:pt x="52" y="182"/>
                  </a:lnTo>
                  <a:lnTo>
                    <a:pt x="50" y="191"/>
                  </a:lnTo>
                  <a:lnTo>
                    <a:pt x="49" y="199"/>
                  </a:lnTo>
                  <a:lnTo>
                    <a:pt x="52" y="208"/>
                  </a:lnTo>
                  <a:lnTo>
                    <a:pt x="63" y="215"/>
                  </a:lnTo>
                  <a:lnTo>
                    <a:pt x="74" y="220"/>
                  </a:lnTo>
                  <a:lnTo>
                    <a:pt x="87" y="223"/>
                  </a:lnTo>
                  <a:lnTo>
                    <a:pt x="99" y="227"/>
                  </a:lnTo>
                  <a:lnTo>
                    <a:pt x="112" y="229"/>
                  </a:lnTo>
                  <a:lnTo>
                    <a:pt x="125" y="231"/>
                  </a:lnTo>
                  <a:lnTo>
                    <a:pt x="139" y="233"/>
                  </a:lnTo>
                  <a:lnTo>
                    <a:pt x="151" y="235"/>
                  </a:lnTo>
                  <a:lnTo>
                    <a:pt x="164" y="236"/>
                  </a:lnTo>
                  <a:lnTo>
                    <a:pt x="175" y="238"/>
                  </a:lnTo>
                  <a:lnTo>
                    <a:pt x="188" y="239"/>
                  </a:lnTo>
                  <a:lnTo>
                    <a:pt x="200" y="240"/>
                  </a:lnTo>
                  <a:lnTo>
                    <a:pt x="212" y="240"/>
                  </a:lnTo>
                  <a:lnTo>
                    <a:pt x="224" y="241"/>
                  </a:lnTo>
                  <a:lnTo>
                    <a:pt x="237" y="242"/>
                  </a:lnTo>
                  <a:lnTo>
                    <a:pt x="248" y="243"/>
                  </a:lnTo>
                  <a:lnTo>
                    <a:pt x="261" y="243"/>
                  </a:lnTo>
                  <a:lnTo>
                    <a:pt x="273" y="244"/>
                  </a:lnTo>
                  <a:lnTo>
                    <a:pt x="285" y="245"/>
                  </a:lnTo>
                  <a:lnTo>
                    <a:pt x="297" y="247"/>
                  </a:lnTo>
                  <a:lnTo>
                    <a:pt x="309" y="248"/>
                  </a:lnTo>
                  <a:lnTo>
                    <a:pt x="321" y="249"/>
                  </a:lnTo>
                  <a:lnTo>
                    <a:pt x="334" y="250"/>
                  </a:lnTo>
                  <a:lnTo>
                    <a:pt x="345" y="252"/>
                  </a:lnTo>
                  <a:lnTo>
                    <a:pt x="348" y="253"/>
                  </a:lnTo>
                  <a:lnTo>
                    <a:pt x="351" y="255"/>
                  </a:lnTo>
                  <a:lnTo>
                    <a:pt x="353" y="256"/>
                  </a:lnTo>
                  <a:lnTo>
                    <a:pt x="354" y="259"/>
                  </a:lnTo>
                  <a:lnTo>
                    <a:pt x="355" y="261"/>
                  </a:lnTo>
                  <a:lnTo>
                    <a:pt x="354" y="263"/>
                  </a:lnTo>
                  <a:lnTo>
                    <a:pt x="352" y="264"/>
                  </a:lnTo>
                  <a:lnTo>
                    <a:pt x="350" y="265"/>
                  </a:lnTo>
                  <a:lnTo>
                    <a:pt x="329" y="265"/>
                  </a:lnTo>
                  <a:lnTo>
                    <a:pt x="309" y="266"/>
                  </a:lnTo>
                  <a:lnTo>
                    <a:pt x="289" y="266"/>
                  </a:lnTo>
                  <a:lnTo>
                    <a:pt x="269" y="265"/>
                  </a:lnTo>
                  <a:lnTo>
                    <a:pt x="248" y="265"/>
                  </a:lnTo>
                  <a:lnTo>
                    <a:pt x="228" y="264"/>
                  </a:lnTo>
                  <a:lnTo>
                    <a:pt x="208" y="263"/>
                  </a:lnTo>
                  <a:lnTo>
                    <a:pt x="188" y="262"/>
                  </a:lnTo>
                  <a:lnTo>
                    <a:pt x="168" y="261"/>
                  </a:lnTo>
                  <a:lnTo>
                    <a:pt x="147" y="260"/>
                  </a:lnTo>
                  <a:lnTo>
                    <a:pt x="127" y="259"/>
                  </a:lnTo>
                  <a:lnTo>
                    <a:pt x="107" y="257"/>
                  </a:lnTo>
                  <a:lnTo>
                    <a:pt x="87" y="256"/>
                  </a:lnTo>
                  <a:lnTo>
                    <a:pt x="67" y="255"/>
                  </a:lnTo>
                  <a:lnTo>
                    <a:pt x="48" y="253"/>
                  </a:lnTo>
                  <a:lnTo>
                    <a:pt x="28" y="252"/>
                  </a:lnTo>
                  <a:lnTo>
                    <a:pt x="18" y="250"/>
                  </a:lnTo>
                  <a:lnTo>
                    <a:pt x="11" y="243"/>
                  </a:lnTo>
                  <a:lnTo>
                    <a:pt x="5" y="236"/>
                  </a:lnTo>
                  <a:lnTo>
                    <a:pt x="0" y="228"/>
                  </a:lnTo>
                  <a:lnTo>
                    <a:pt x="1" y="215"/>
                  </a:lnTo>
                  <a:lnTo>
                    <a:pt x="10" y="192"/>
                  </a:lnTo>
                  <a:lnTo>
                    <a:pt x="18" y="168"/>
                  </a:lnTo>
                  <a:lnTo>
                    <a:pt x="27" y="145"/>
                  </a:lnTo>
                  <a:lnTo>
                    <a:pt x="34" y="120"/>
                  </a:lnTo>
                  <a:lnTo>
                    <a:pt x="43" y="97"/>
                  </a:lnTo>
                  <a:lnTo>
                    <a:pt x="52" y="74"/>
                  </a:lnTo>
                  <a:lnTo>
                    <a:pt x="62" y="51"/>
                  </a:lnTo>
                  <a:lnTo>
                    <a:pt x="73" y="29"/>
                  </a:lnTo>
                  <a:lnTo>
                    <a:pt x="87" y="14"/>
                  </a:lnTo>
                  <a:lnTo>
                    <a:pt x="103" y="5"/>
                  </a:lnTo>
                  <a:lnTo>
                    <a:pt x="122" y="1"/>
                  </a:lnTo>
                  <a:lnTo>
                    <a:pt x="141" y="0"/>
                  </a:lnTo>
                  <a:lnTo>
                    <a:pt x="162" y="0"/>
                  </a:lnTo>
                  <a:lnTo>
                    <a:pt x="182" y="2"/>
                  </a:lnTo>
                  <a:lnTo>
                    <a:pt x="202" y="4"/>
                  </a:lnTo>
                  <a:lnTo>
                    <a:pt x="221" y="5"/>
                  </a:lnTo>
                  <a:lnTo>
                    <a:pt x="252" y="9"/>
                  </a:lnTo>
                  <a:close/>
                </a:path>
              </a:pathLst>
            </a:custGeom>
            <a:solidFill>
              <a:srgbClr val="000000"/>
            </a:solidFill>
            <a:ln w="9525">
              <a:noFill/>
              <a:round/>
              <a:headEnd/>
              <a:tailEnd/>
            </a:ln>
          </p:spPr>
          <p:txBody>
            <a:bodyPr/>
            <a:lstStyle/>
            <a:p>
              <a:endParaRPr lang="fr-FR"/>
            </a:p>
          </p:txBody>
        </p:sp>
        <p:sp>
          <p:nvSpPr>
            <p:cNvPr id="480662" name="Freeform 326"/>
            <p:cNvSpPr>
              <a:spLocks/>
            </p:cNvSpPr>
            <p:nvPr/>
          </p:nvSpPr>
          <p:spPr bwMode="auto">
            <a:xfrm>
              <a:off x="2763" y="1440"/>
              <a:ext cx="85" cy="68"/>
            </a:xfrm>
            <a:custGeom>
              <a:avLst/>
              <a:gdLst>
                <a:gd name="T0" fmla="*/ 0 w 426"/>
                <a:gd name="T1" fmla="*/ 0 h 343"/>
                <a:gd name="T2" fmla="*/ 0 w 426"/>
                <a:gd name="T3" fmla="*/ 0 h 343"/>
                <a:gd name="T4" fmla="*/ 0 w 426"/>
                <a:gd name="T5" fmla="*/ 0 h 343"/>
                <a:gd name="T6" fmla="*/ 0 w 426"/>
                <a:gd name="T7" fmla="*/ 0 h 343"/>
                <a:gd name="T8" fmla="*/ 1 w 426"/>
                <a:gd name="T9" fmla="*/ 1 h 343"/>
                <a:gd name="T10" fmla="*/ 1 w 426"/>
                <a:gd name="T11" fmla="*/ 1 h 343"/>
                <a:gd name="T12" fmla="*/ 1 w 426"/>
                <a:gd name="T13" fmla="*/ 1 h 343"/>
                <a:gd name="T14" fmla="*/ 2 w 426"/>
                <a:gd name="T15" fmla="*/ 1 h 343"/>
                <a:gd name="T16" fmla="*/ 2 w 426"/>
                <a:gd name="T17" fmla="*/ 1 h 343"/>
                <a:gd name="T18" fmla="*/ 2 w 426"/>
                <a:gd name="T19" fmla="*/ 1 h 343"/>
                <a:gd name="T20" fmla="*/ 2 w 426"/>
                <a:gd name="T21" fmla="*/ 2 h 343"/>
                <a:gd name="T22" fmla="*/ 2 w 426"/>
                <a:gd name="T23" fmla="*/ 2 h 343"/>
                <a:gd name="T24" fmla="*/ 3 w 426"/>
                <a:gd name="T25" fmla="*/ 2 h 343"/>
                <a:gd name="T26" fmla="*/ 3 w 426"/>
                <a:gd name="T27" fmla="*/ 2 h 343"/>
                <a:gd name="T28" fmla="*/ 3 w 426"/>
                <a:gd name="T29" fmla="*/ 2 h 343"/>
                <a:gd name="T30" fmla="*/ 3 w 426"/>
                <a:gd name="T31" fmla="*/ 2 h 343"/>
                <a:gd name="T32" fmla="*/ 3 w 426"/>
                <a:gd name="T33" fmla="*/ 2 h 343"/>
                <a:gd name="T34" fmla="*/ 3 w 426"/>
                <a:gd name="T35" fmla="*/ 2 h 343"/>
                <a:gd name="T36" fmla="*/ 3 w 426"/>
                <a:gd name="T37" fmla="*/ 2 h 343"/>
                <a:gd name="T38" fmla="*/ 3 w 426"/>
                <a:gd name="T39" fmla="*/ 2 h 343"/>
                <a:gd name="T40" fmla="*/ 3 w 426"/>
                <a:gd name="T41" fmla="*/ 2 h 343"/>
                <a:gd name="T42" fmla="*/ 2 w 426"/>
                <a:gd name="T43" fmla="*/ 2 h 343"/>
                <a:gd name="T44" fmla="*/ 2 w 426"/>
                <a:gd name="T45" fmla="*/ 2 h 343"/>
                <a:gd name="T46" fmla="*/ 2 w 426"/>
                <a:gd name="T47" fmla="*/ 2 h 343"/>
                <a:gd name="T48" fmla="*/ 2 w 426"/>
                <a:gd name="T49" fmla="*/ 1 h 343"/>
                <a:gd name="T50" fmla="*/ 2 w 426"/>
                <a:gd name="T51" fmla="*/ 1 h 343"/>
                <a:gd name="T52" fmla="*/ 1 w 426"/>
                <a:gd name="T53" fmla="*/ 1 h 343"/>
                <a:gd name="T54" fmla="*/ 1 w 426"/>
                <a:gd name="T55" fmla="*/ 1 h 343"/>
                <a:gd name="T56" fmla="*/ 1 w 426"/>
                <a:gd name="T57" fmla="*/ 1 h 343"/>
                <a:gd name="T58" fmla="*/ 1 w 426"/>
                <a:gd name="T59" fmla="*/ 1 h 343"/>
                <a:gd name="T60" fmla="*/ 1 w 426"/>
                <a:gd name="T61" fmla="*/ 1 h 343"/>
                <a:gd name="T62" fmla="*/ 0 w 426"/>
                <a:gd name="T63" fmla="*/ 2 h 343"/>
                <a:gd name="T64" fmla="*/ 0 w 426"/>
                <a:gd name="T65" fmla="*/ 2 h 343"/>
                <a:gd name="T66" fmla="*/ 0 w 426"/>
                <a:gd name="T67" fmla="*/ 2 h 343"/>
                <a:gd name="T68" fmla="*/ 0 w 426"/>
                <a:gd name="T69" fmla="*/ 3 h 343"/>
                <a:gd name="T70" fmla="*/ 0 w 426"/>
                <a:gd name="T71" fmla="*/ 3 h 343"/>
                <a:gd name="T72" fmla="*/ 0 w 426"/>
                <a:gd name="T73" fmla="*/ 3 h 343"/>
                <a:gd name="T74" fmla="*/ 0 w 426"/>
                <a:gd name="T75" fmla="*/ 3 h 343"/>
                <a:gd name="T76" fmla="*/ 0 w 426"/>
                <a:gd name="T77" fmla="*/ 2 h 343"/>
                <a:gd name="T78" fmla="*/ 0 w 426"/>
                <a:gd name="T79" fmla="*/ 1 h 343"/>
                <a:gd name="T80" fmla="*/ 0 w 426"/>
                <a:gd name="T81" fmla="*/ 0 h 343"/>
                <a:gd name="T82" fmla="*/ 0 w 426"/>
                <a:gd name="T83" fmla="*/ 0 h 343"/>
                <a:gd name="T84" fmla="*/ 0 w 426"/>
                <a:gd name="T85" fmla="*/ 0 h 343"/>
                <a:gd name="T86" fmla="*/ 0 w 426"/>
                <a:gd name="T87" fmla="*/ 0 h 343"/>
                <a:gd name="T88" fmla="*/ 0 w 426"/>
                <a:gd name="T89" fmla="*/ 0 h 343"/>
                <a:gd name="T90" fmla="*/ 0 w 426"/>
                <a:gd name="T91" fmla="*/ 0 h 34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26"/>
                <a:gd name="T139" fmla="*/ 0 h 343"/>
                <a:gd name="T140" fmla="*/ 426 w 426"/>
                <a:gd name="T141" fmla="*/ 343 h 34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26" h="343">
                  <a:moveTo>
                    <a:pt x="16" y="23"/>
                  </a:moveTo>
                  <a:lnTo>
                    <a:pt x="20" y="29"/>
                  </a:lnTo>
                  <a:lnTo>
                    <a:pt x="26" y="34"/>
                  </a:lnTo>
                  <a:lnTo>
                    <a:pt x="30" y="39"/>
                  </a:lnTo>
                  <a:lnTo>
                    <a:pt x="36" y="44"/>
                  </a:lnTo>
                  <a:lnTo>
                    <a:pt x="41" y="48"/>
                  </a:lnTo>
                  <a:lnTo>
                    <a:pt x="48" y="52"/>
                  </a:lnTo>
                  <a:lnTo>
                    <a:pt x="54" y="55"/>
                  </a:lnTo>
                  <a:lnTo>
                    <a:pt x="60" y="58"/>
                  </a:lnTo>
                  <a:lnTo>
                    <a:pt x="80" y="72"/>
                  </a:lnTo>
                  <a:lnTo>
                    <a:pt x="102" y="86"/>
                  </a:lnTo>
                  <a:lnTo>
                    <a:pt x="123" y="98"/>
                  </a:lnTo>
                  <a:lnTo>
                    <a:pt x="144" y="111"/>
                  </a:lnTo>
                  <a:lnTo>
                    <a:pt x="165" y="124"/>
                  </a:lnTo>
                  <a:lnTo>
                    <a:pt x="186" y="136"/>
                  </a:lnTo>
                  <a:lnTo>
                    <a:pt x="206" y="150"/>
                  </a:lnTo>
                  <a:lnTo>
                    <a:pt x="226" y="164"/>
                  </a:lnTo>
                  <a:lnTo>
                    <a:pt x="239" y="172"/>
                  </a:lnTo>
                  <a:lnTo>
                    <a:pt x="250" y="179"/>
                  </a:lnTo>
                  <a:lnTo>
                    <a:pt x="263" y="187"/>
                  </a:lnTo>
                  <a:lnTo>
                    <a:pt x="276" y="194"/>
                  </a:lnTo>
                  <a:lnTo>
                    <a:pt x="287" y="202"/>
                  </a:lnTo>
                  <a:lnTo>
                    <a:pt x="300" y="210"/>
                  </a:lnTo>
                  <a:lnTo>
                    <a:pt x="311" y="217"/>
                  </a:lnTo>
                  <a:lnTo>
                    <a:pt x="324" y="224"/>
                  </a:lnTo>
                  <a:lnTo>
                    <a:pt x="336" y="233"/>
                  </a:lnTo>
                  <a:lnTo>
                    <a:pt x="348" y="240"/>
                  </a:lnTo>
                  <a:lnTo>
                    <a:pt x="360" y="247"/>
                  </a:lnTo>
                  <a:lnTo>
                    <a:pt x="373" y="256"/>
                  </a:lnTo>
                  <a:lnTo>
                    <a:pt x="384" y="263"/>
                  </a:lnTo>
                  <a:lnTo>
                    <a:pt x="397" y="271"/>
                  </a:lnTo>
                  <a:lnTo>
                    <a:pt x="409" y="278"/>
                  </a:lnTo>
                  <a:lnTo>
                    <a:pt x="421" y="285"/>
                  </a:lnTo>
                  <a:lnTo>
                    <a:pt x="423" y="286"/>
                  </a:lnTo>
                  <a:lnTo>
                    <a:pt x="425" y="287"/>
                  </a:lnTo>
                  <a:lnTo>
                    <a:pt x="426" y="288"/>
                  </a:lnTo>
                  <a:lnTo>
                    <a:pt x="426" y="291"/>
                  </a:lnTo>
                  <a:lnTo>
                    <a:pt x="409" y="282"/>
                  </a:lnTo>
                  <a:lnTo>
                    <a:pt x="390" y="274"/>
                  </a:lnTo>
                  <a:lnTo>
                    <a:pt x="372" y="265"/>
                  </a:lnTo>
                  <a:lnTo>
                    <a:pt x="353" y="257"/>
                  </a:lnTo>
                  <a:lnTo>
                    <a:pt x="335" y="249"/>
                  </a:lnTo>
                  <a:lnTo>
                    <a:pt x="318" y="240"/>
                  </a:lnTo>
                  <a:lnTo>
                    <a:pt x="300" y="231"/>
                  </a:lnTo>
                  <a:lnTo>
                    <a:pt x="284" y="222"/>
                  </a:lnTo>
                  <a:lnTo>
                    <a:pt x="271" y="214"/>
                  </a:lnTo>
                  <a:lnTo>
                    <a:pt x="258" y="207"/>
                  </a:lnTo>
                  <a:lnTo>
                    <a:pt x="244" y="198"/>
                  </a:lnTo>
                  <a:lnTo>
                    <a:pt x="231" y="191"/>
                  </a:lnTo>
                  <a:lnTo>
                    <a:pt x="218" y="183"/>
                  </a:lnTo>
                  <a:lnTo>
                    <a:pt x="204" y="176"/>
                  </a:lnTo>
                  <a:lnTo>
                    <a:pt x="191" y="169"/>
                  </a:lnTo>
                  <a:lnTo>
                    <a:pt x="178" y="161"/>
                  </a:lnTo>
                  <a:lnTo>
                    <a:pt x="164" y="154"/>
                  </a:lnTo>
                  <a:lnTo>
                    <a:pt x="150" y="147"/>
                  </a:lnTo>
                  <a:lnTo>
                    <a:pt x="136" y="140"/>
                  </a:lnTo>
                  <a:lnTo>
                    <a:pt x="124" y="133"/>
                  </a:lnTo>
                  <a:lnTo>
                    <a:pt x="110" y="126"/>
                  </a:lnTo>
                  <a:lnTo>
                    <a:pt x="96" y="118"/>
                  </a:lnTo>
                  <a:lnTo>
                    <a:pt x="84" y="111"/>
                  </a:lnTo>
                  <a:lnTo>
                    <a:pt x="70" y="104"/>
                  </a:lnTo>
                  <a:lnTo>
                    <a:pt x="63" y="134"/>
                  </a:lnTo>
                  <a:lnTo>
                    <a:pt x="59" y="167"/>
                  </a:lnTo>
                  <a:lnTo>
                    <a:pt x="57" y="200"/>
                  </a:lnTo>
                  <a:lnTo>
                    <a:pt x="54" y="232"/>
                  </a:lnTo>
                  <a:lnTo>
                    <a:pt x="52" y="258"/>
                  </a:lnTo>
                  <a:lnTo>
                    <a:pt x="50" y="283"/>
                  </a:lnTo>
                  <a:lnTo>
                    <a:pt x="48" y="308"/>
                  </a:lnTo>
                  <a:lnTo>
                    <a:pt x="48" y="335"/>
                  </a:lnTo>
                  <a:lnTo>
                    <a:pt x="46" y="337"/>
                  </a:lnTo>
                  <a:lnTo>
                    <a:pt x="46" y="339"/>
                  </a:lnTo>
                  <a:lnTo>
                    <a:pt x="46" y="341"/>
                  </a:lnTo>
                  <a:lnTo>
                    <a:pt x="44" y="343"/>
                  </a:lnTo>
                  <a:lnTo>
                    <a:pt x="40" y="342"/>
                  </a:lnTo>
                  <a:lnTo>
                    <a:pt x="38" y="340"/>
                  </a:lnTo>
                  <a:lnTo>
                    <a:pt x="36" y="338"/>
                  </a:lnTo>
                  <a:lnTo>
                    <a:pt x="36" y="335"/>
                  </a:lnTo>
                  <a:lnTo>
                    <a:pt x="34" y="272"/>
                  </a:lnTo>
                  <a:lnTo>
                    <a:pt x="32" y="208"/>
                  </a:lnTo>
                  <a:lnTo>
                    <a:pt x="30" y="143"/>
                  </a:lnTo>
                  <a:lnTo>
                    <a:pt x="28" y="79"/>
                  </a:lnTo>
                  <a:lnTo>
                    <a:pt x="13" y="63"/>
                  </a:lnTo>
                  <a:lnTo>
                    <a:pt x="5" y="44"/>
                  </a:lnTo>
                  <a:lnTo>
                    <a:pt x="0" y="23"/>
                  </a:lnTo>
                  <a:lnTo>
                    <a:pt x="0" y="1"/>
                  </a:lnTo>
                  <a:lnTo>
                    <a:pt x="2" y="1"/>
                  </a:lnTo>
                  <a:lnTo>
                    <a:pt x="3" y="0"/>
                  </a:lnTo>
                  <a:lnTo>
                    <a:pt x="6" y="0"/>
                  </a:lnTo>
                  <a:lnTo>
                    <a:pt x="8" y="0"/>
                  </a:lnTo>
                  <a:lnTo>
                    <a:pt x="12" y="4"/>
                  </a:lnTo>
                  <a:lnTo>
                    <a:pt x="14" y="10"/>
                  </a:lnTo>
                  <a:lnTo>
                    <a:pt x="14" y="16"/>
                  </a:lnTo>
                  <a:lnTo>
                    <a:pt x="16" y="23"/>
                  </a:lnTo>
                  <a:close/>
                </a:path>
              </a:pathLst>
            </a:custGeom>
            <a:solidFill>
              <a:srgbClr val="000000"/>
            </a:solidFill>
            <a:ln w="9525">
              <a:noFill/>
              <a:round/>
              <a:headEnd/>
              <a:tailEnd/>
            </a:ln>
          </p:spPr>
          <p:txBody>
            <a:bodyPr/>
            <a:lstStyle/>
            <a:p>
              <a:endParaRPr lang="fr-FR"/>
            </a:p>
          </p:txBody>
        </p:sp>
        <p:sp>
          <p:nvSpPr>
            <p:cNvPr id="480663" name="Freeform 327"/>
            <p:cNvSpPr>
              <a:spLocks/>
            </p:cNvSpPr>
            <p:nvPr/>
          </p:nvSpPr>
          <p:spPr bwMode="auto">
            <a:xfrm>
              <a:off x="2975" y="1443"/>
              <a:ext cx="25" cy="39"/>
            </a:xfrm>
            <a:custGeom>
              <a:avLst/>
              <a:gdLst>
                <a:gd name="T0" fmla="*/ 1 w 123"/>
                <a:gd name="T1" fmla="*/ 0 h 196"/>
                <a:gd name="T2" fmla="*/ 1 w 123"/>
                <a:gd name="T3" fmla="*/ 0 h 196"/>
                <a:gd name="T4" fmla="*/ 1 w 123"/>
                <a:gd name="T5" fmla="*/ 0 h 196"/>
                <a:gd name="T6" fmla="*/ 1 w 123"/>
                <a:gd name="T7" fmla="*/ 0 h 196"/>
                <a:gd name="T8" fmla="*/ 1 w 123"/>
                <a:gd name="T9" fmla="*/ 1 h 196"/>
                <a:gd name="T10" fmla="*/ 1 w 123"/>
                <a:gd name="T11" fmla="*/ 1 h 196"/>
                <a:gd name="T12" fmla="*/ 1 w 123"/>
                <a:gd name="T13" fmla="*/ 2 h 196"/>
                <a:gd name="T14" fmla="*/ 1 w 123"/>
                <a:gd name="T15" fmla="*/ 2 h 196"/>
                <a:gd name="T16" fmla="*/ 1 w 123"/>
                <a:gd name="T17" fmla="*/ 2 h 196"/>
                <a:gd name="T18" fmla="*/ 0 w 123"/>
                <a:gd name="T19" fmla="*/ 2 h 196"/>
                <a:gd name="T20" fmla="*/ 0 w 123"/>
                <a:gd name="T21" fmla="*/ 1 h 196"/>
                <a:gd name="T22" fmla="*/ 0 w 123"/>
                <a:gd name="T23" fmla="*/ 1 h 196"/>
                <a:gd name="T24" fmla="*/ 0 w 123"/>
                <a:gd name="T25" fmla="*/ 1 h 196"/>
                <a:gd name="T26" fmla="*/ 1 w 123"/>
                <a:gd name="T27" fmla="*/ 1 h 196"/>
                <a:gd name="T28" fmla="*/ 1 w 123"/>
                <a:gd name="T29" fmla="*/ 1 h 196"/>
                <a:gd name="T30" fmla="*/ 1 w 123"/>
                <a:gd name="T31" fmla="*/ 1 h 196"/>
                <a:gd name="T32" fmla="*/ 1 w 123"/>
                <a:gd name="T33" fmla="*/ 0 h 196"/>
                <a:gd name="T34" fmla="*/ 1 w 123"/>
                <a:gd name="T35" fmla="*/ 0 h 196"/>
                <a:gd name="T36" fmla="*/ 1 w 123"/>
                <a:gd name="T37" fmla="*/ 0 h 196"/>
                <a:gd name="T38" fmla="*/ 1 w 123"/>
                <a:gd name="T39" fmla="*/ 0 h 196"/>
                <a:gd name="T40" fmla="*/ 0 w 123"/>
                <a:gd name="T41" fmla="*/ 0 h 196"/>
                <a:gd name="T42" fmla="*/ 0 w 123"/>
                <a:gd name="T43" fmla="*/ 0 h 196"/>
                <a:gd name="T44" fmla="*/ 0 w 123"/>
                <a:gd name="T45" fmla="*/ 0 h 196"/>
                <a:gd name="T46" fmla="*/ 0 w 123"/>
                <a:gd name="T47" fmla="*/ 1 h 196"/>
                <a:gd name="T48" fmla="*/ 0 w 123"/>
                <a:gd name="T49" fmla="*/ 1 h 196"/>
                <a:gd name="T50" fmla="*/ 0 w 123"/>
                <a:gd name="T51" fmla="*/ 1 h 196"/>
                <a:gd name="T52" fmla="*/ 0 w 123"/>
                <a:gd name="T53" fmla="*/ 1 h 196"/>
                <a:gd name="T54" fmla="*/ 0 w 123"/>
                <a:gd name="T55" fmla="*/ 0 h 196"/>
                <a:gd name="T56" fmla="*/ 0 w 123"/>
                <a:gd name="T57" fmla="*/ 0 h 196"/>
                <a:gd name="T58" fmla="*/ 0 w 123"/>
                <a:gd name="T59" fmla="*/ 0 h 196"/>
                <a:gd name="T60" fmla="*/ 0 w 123"/>
                <a:gd name="T61" fmla="*/ 0 h 196"/>
                <a:gd name="T62" fmla="*/ 1 w 123"/>
                <a:gd name="T63" fmla="*/ 0 h 196"/>
                <a:gd name="T64" fmla="*/ 1 w 123"/>
                <a:gd name="T65" fmla="*/ 0 h 1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3"/>
                <a:gd name="T100" fmla="*/ 0 h 196"/>
                <a:gd name="T101" fmla="*/ 123 w 123"/>
                <a:gd name="T102" fmla="*/ 196 h 1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3" h="196">
                  <a:moveTo>
                    <a:pt x="102" y="1"/>
                  </a:moveTo>
                  <a:lnTo>
                    <a:pt x="109" y="7"/>
                  </a:lnTo>
                  <a:lnTo>
                    <a:pt x="116" y="14"/>
                  </a:lnTo>
                  <a:lnTo>
                    <a:pt x="120" y="23"/>
                  </a:lnTo>
                  <a:lnTo>
                    <a:pt x="121" y="34"/>
                  </a:lnTo>
                  <a:lnTo>
                    <a:pt x="119" y="40"/>
                  </a:lnTo>
                  <a:lnTo>
                    <a:pt x="119" y="49"/>
                  </a:lnTo>
                  <a:lnTo>
                    <a:pt x="120" y="56"/>
                  </a:lnTo>
                  <a:lnTo>
                    <a:pt x="121" y="64"/>
                  </a:lnTo>
                  <a:lnTo>
                    <a:pt x="121" y="96"/>
                  </a:lnTo>
                  <a:lnTo>
                    <a:pt x="123" y="128"/>
                  </a:lnTo>
                  <a:lnTo>
                    <a:pt x="123" y="159"/>
                  </a:lnTo>
                  <a:lnTo>
                    <a:pt x="114" y="188"/>
                  </a:lnTo>
                  <a:lnTo>
                    <a:pt x="106" y="193"/>
                  </a:lnTo>
                  <a:lnTo>
                    <a:pt x="98" y="195"/>
                  </a:lnTo>
                  <a:lnTo>
                    <a:pt x="89" y="196"/>
                  </a:lnTo>
                  <a:lnTo>
                    <a:pt x="81" y="196"/>
                  </a:lnTo>
                  <a:lnTo>
                    <a:pt x="72" y="194"/>
                  </a:lnTo>
                  <a:lnTo>
                    <a:pt x="64" y="193"/>
                  </a:lnTo>
                  <a:lnTo>
                    <a:pt x="54" y="192"/>
                  </a:lnTo>
                  <a:lnTo>
                    <a:pt x="46" y="191"/>
                  </a:lnTo>
                  <a:lnTo>
                    <a:pt x="44" y="188"/>
                  </a:lnTo>
                  <a:lnTo>
                    <a:pt x="43" y="185"/>
                  </a:lnTo>
                  <a:lnTo>
                    <a:pt x="43" y="182"/>
                  </a:lnTo>
                  <a:lnTo>
                    <a:pt x="44" y="179"/>
                  </a:lnTo>
                  <a:lnTo>
                    <a:pt x="50" y="176"/>
                  </a:lnTo>
                  <a:lnTo>
                    <a:pt x="57" y="173"/>
                  </a:lnTo>
                  <a:lnTo>
                    <a:pt x="63" y="170"/>
                  </a:lnTo>
                  <a:lnTo>
                    <a:pt x="68" y="166"/>
                  </a:lnTo>
                  <a:lnTo>
                    <a:pt x="74" y="162"/>
                  </a:lnTo>
                  <a:lnTo>
                    <a:pt x="79" y="157"/>
                  </a:lnTo>
                  <a:lnTo>
                    <a:pt x="82" y="151"/>
                  </a:lnTo>
                  <a:lnTo>
                    <a:pt x="83" y="143"/>
                  </a:lnTo>
                  <a:lnTo>
                    <a:pt x="83" y="50"/>
                  </a:lnTo>
                  <a:lnTo>
                    <a:pt x="81" y="47"/>
                  </a:lnTo>
                  <a:lnTo>
                    <a:pt x="80" y="42"/>
                  </a:lnTo>
                  <a:lnTo>
                    <a:pt x="78" y="39"/>
                  </a:lnTo>
                  <a:lnTo>
                    <a:pt x="73" y="37"/>
                  </a:lnTo>
                  <a:lnTo>
                    <a:pt x="68" y="36"/>
                  </a:lnTo>
                  <a:lnTo>
                    <a:pt x="63" y="36"/>
                  </a:lnTo>
                  <a:lnTo>
                    <a:pt x="58" y="35"/>
                  </a:lnTo>
                  <a:lnTo>
                    <a:pt x="52" y="34"/>
                  </a:lnTo>
                  <a:lnTo>
                    <a:pt x="47" y="34"/>
                  </a:lnTo>
                  <a:lnTo>
                    <a:pt x="41" y="34"/>
                  </a:lnTo>
                  <a:lnTo>
                    <a:pt x="37" y="35"/>
                  </a:lnTo>
                  <a:lnTo>
                    <a:pt x="31" y="37"/>
                  </a:lnTo>
                  <a:lnTo>
                    <a:pt x="25" y="55"/>
                  </a:lnTo>
                  <a:lnTo>
                    <a:pt x="20" y="73"/>
                  </a:lnTo>
                  <a:lnTo>
                    <a:pt x="15" y="91"/>
                  </a:lnTo>
                  <a:lnTo>
                    <a:pt x="11" y="109"/>
                  </a:lnTo>
                  <a:lnTo>
                    <a:pt x="8" y="109"/>
                  </a:lnTo>
                  <a:lnTo>
                    <a:pt x="5" y="109"/>
                  </a:lnTo>
                  <a:lnTo>
                    <a:pt x="3" y="107"/>
                  </a:lnTo>
                  <a:lnTo>
                    <a:pt x="2" y="104"/>
                  </a:lnTo>
                  <a:lnTo>
                    <a:pt x="1" y="77"/>
                  </a:lnTo>
                  <a:lnTo>
                    <a:pt x="0" y="50"/>
                  </a:lnTo>
                  <a:lnTo>
                    <a:pt x="3" y="25"/>
                  </a:lnTo>
                  <a:lnTo>
                    <a:pt x="18" y="2"/>
                  </a:lnTo>
                  <a:lnTo>
                    <a:pt x="28" y="1"/>
                  </a:lnTo>
                  <a:lnTo>
                    <a:pt x="38" y="0"/>
                  </a:lnTo>
                  <a:lnTo>
                    <a:pt x="48" y="0"/>
                  </a:lnTo>
                  <a:lnTo>
                    <a:pt x="60" y="0"/>
                  </a:lnTo>
                  <a:lnTo>
                    <a:pt x="70" y="1"/>
                  </a:lnTo>
                  <a:lnTo>
                    <a:pt x="81" y="1"/>
                  </a:lnTo>
                  <a:lnTo>
                    <a:pt x="91" y="1"/>
                  </a:lnTo>
                  <a:lnTo>
                    <a:pt x="102" y="1"/>
                  </a:lnTo>
                  <a:close/>
                </a:path>
              </a:pathLst>
            </a:custGeom>
            <a:solidFill>
              <a:srgbClr val="000000"/>
            </a:solidFill>
            <a:ln w="9525">
              <a:noFill/>
              <a:round/>
              <a:headEnd/>
              <a:tailEnd/>
            </a:ln>
          </p:spPr>
          <p:txBody>
            <a:bodyPr/>
            <a:lstStyle/>
            <a:p>
              <a:endParaRPr lang="fr-FR"/>
            </a:p>
          </p:txBody>
        </p:sp>
        <p:sp>
          <p:nvSpPr>
            <p:cNvPr id="480664" name="Freeform 328"/>
            <p:cNvSpPr>
              <a:spLocks/>
            </p:cNvSpPr>
            <p:nvPr/>
          </p:nvSpPr>
          <p:spPr bwMode="auto">
            <a:xfrm>
              <a:off x="2951" y="1446"/>
              <a:ext cx="10" cy="8"/>
            </a:xfrm>
            <a:custGeom>
              <a:avLst/>
              <a:gdLst>
                <a:gd name="T0" fmla="*/ 0 w 50"/>
                <a:gd name="T1" fmla="*/ 0 h 40"/>
                <a:gd name="T2" fmla="*/ 0 w 50"/>
                <a:gd name="T3" fmla="*/ 0 h 40"/>
                <a:gd name="T4" fmla="*/ 0 w 50"/>
                <a:gd name="T5" fmla="*/ 0 h 40"/>
                <a:gd name="T6" fmla="*/ 0 w 50"/>
                <a:gd name="T7" fmla="*/ 0 h 40"/>
                <a:gd name="T8" fmla="*/ 0 w 50"/>
                <a:gd name="T9" fmla="*/ 0 h 40"/>
                <a:gd name="T10" fmla="*/ 0 w 50"/>
                <a:gd name="T11" fmla="*/ 0 h 40"/>
                <a:gd name="T12" fmla="*/ 0 w 50"/>
                <a:gd name="T13" fmla="*/ 0 h 40"/>
                <a:gd name="T14" fmla="*/ 0 w 50"/>
                <a:gd name="T15" fmla="*/ 0 h 40"/>
                <a:gd name="T16" fmla="*/ 0 w 50"/>
                <a:gd name="T17" fmla="*/ 0 h 40"/>
                <a:gd name="T18" fmla="*/ 0 w 50"/>
                <a:gd name="T19" fmla="*/ 0 h 40"/>
                <a:gd name="T20" fmla="*/ 0 w 50"/>
                <a:gd name="T21" fmla="*/ 0 h 40"/>
                <a:gd name="T22" fmla="*/ 0 w 50"/>
                <a:gd name="T23" fmla="*/ 0 h 40"/>
                <a:gd name="T24" fmla="*/ 0 w 50"/>
                <a:gd name="T25" fmla="*/ 0 h 40"/>
                <a:gd name="T26" fmla="*/ 0 w 50"/>
                <a:gd name="T27" fmla="*/ 0 h 40"/>
                <a:gd name="T28" fmla="*/ 0 w 50"/>
                <a:gd name="T29" fmla="*/ 0 h 40"/>
                <a:gd name="T30" fmla="*/ 0 w 50"/>
                <a:gd name="T31" fmla="*/ 0 h 40"/>
                <a:gd name="T32" fmla="*/ 0 w 50"/>
                <a:gd name="T33" fmla="*/ 0 h 40"/>
                <a:gd name="T34" fmla="*/ 0 w 50"/>
                <a:gd name="T35" fmla="*/ 0 h 40"/>
                <a:gd name="T36" fmla="*/ 0 w 50"/>
                <a:gd name="T37" fmla="*/ 0 h 40"/>
                <a:gd name="T38" fmla="*/ 0 w 50"/>
                <a:gd name="T39" fmla="*/ 0 h 40"/>
                <a:gd name="T40" fmla="*/ 0 w 50"/>
                <a:gd name="T41" fmla="*/ 0 h 40"/>
                <a:gd name="T42" fmla="*/ 0 w 50"/>
                <a:gd name="T43" fmla="*/ 0 h 40"/>
                <a:gd name="T44" fmla="*/ 0 w 50"/>
                <a:gd name="T45" fmla="*/ 0 h 40"/>
                <a:gd name="T46" fmla="*/ 0 w 50"/>
                <a:gd name="T47" fmla="*/ 0 h 40"/>
                <a:gd name="T48" fmla="*/ 0 w 50"/>
                <a:gd name="T49" fmla="*/ 0 h 40"/>
                <a:gd name="T50" fmla="*/ 0 w 50"/>
                <a:gd name="T51" fmla="*/ 0 h 40"/>
                <a:gd name="T52" fmla="*/ 0 w 50"/>
                <a:gd name="T53" fmla="*/ 0 h 40"/>
                <a:gd name="T54" fmla="*/ 0 w 50"/>
                <a:gd name="T55" fmla="*/ 0 h 40"/>
                <a:gd name="T56" fmla="*/ 0 w 50"/>
                <a:gd name="T57" fmla="*/ 0 h 40"/>
                <a:gd name="T58" fmla="*/ 0 w 50"/>
                <a:gd name="T59" fmla="*/ 0 h 40"/>
                <a:gd name="T60" fmla="*/ 0 w 50"/>
                <a:gd name="T61" fmla="*/ 0 h 40"/>
                <a:gd name="T62" fmla="*/ 0 w 50"/>
                <a:gd name="T63" fmla="*/ 0 h 40"/>
                <a:gd name="T64" fmla="*/ 0 w 5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40"/>
                <a:gd name="T101" fmla="*/ 50 w 50"/>
                <a:gd name="T102" fmla="*/ 40 h 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40">
                  <a:moveTo>
                    <a:pt x="26" y="4"/>
                  </a:moveTo>
                  <a:lnTo>
                    <a:pt x="26" y="10"/>
                  </a:lnTo>
                  <a:lnTo>
                    <a:pt x="25" y="14"/>
                  </a:lnTo>
                  <a:lnTo>
                    <a:pt x="22" y="18"/>
                  </a:lnTo>
                  <a:lnTo>
                    <a:pt x="26" y="21"/>
                  </a:lnTo>
                  <a:lnTo>
                    <a:pt x="31" y="23"/>
                  </a:lnTo>
                  <a:lnTo>
                    <a:pt x="37" y="23"/>
                  </a:lnTo>
                  <a:lnTo>
                    <a:pt x="44" y="23"/>
                  </a:lnTo>
                  <a:lnTo>
                    <a:pt x="50" y="25"/>
                  </a:lnTo>
                  <a:lnTo>
                    <a:pt x="50" y="30"/>
                  </a:lnTo>
                  <a:lnTo>
                    <a:pt x="49" y="34"/>
                  </a:lnTo>
                  <a:lnTo>
                    <a:pt x="47" y="37"/>
                  </a:lnTo>
                  <a:lnTo>
                    <a:pt x="44" y="39"/>
                  </a:lnTo>
                  <a:lnTo>
                    <a:pt x="39" y="39"/>
                  </a:lnTo>
                  <a:lnTo>
                    <a:pt x="34" y="39"/>
                  </a:lnTo>
                  <a:lnTo>
                    <a:pt x="30" y="39"/>
                  </a:lnTo>
                  <a:lnTo>
                    <a:pt x="25" y="40"/>
                  </a:lnTo>
                  <a:lnTo>
                    <a:pt x="19" y="40"/>
                  </a:lnTo>
                  <a:lnTo>
                    <a:pt x="15" y="39"/>
                  </a:lnTo>
                  <a:lnTo>
                    <a:pt x="10" y="39"/>
                  </a:lnTo>
                  <a:lnTo>
                    <a:pt x="6" y="38"/>
                  </a:lnTo>
                  <a:lnTo>
                    <a:pt x="3" y="33"/>
                  </a:lnTo>
                  <a:lnTo>
                    <a:pt x="1" y="27"/>
                  </a:lnTo>
                  <a:lnTo>
                    <a:pt x="0" y="21"/>
                  </a:lnTo>
                  <a:lnTo>
                    <a:pt x="1" y="15"/>
                  </a:lnTo>
                  <a:lnTo>
                    <a:pt x="3" y="11"/>
                  </a:lnTo>
                  <a:lnTo>
                    <a:pt x="7" y="7"/>
                  </a:lnTo>
                  <a:lnTo>
                    <a:pt x="10" y="3"/>
                  </a:lnTo>
                  <a:lnTo>
                    <a:pt x="14" y="0"/>
                  </a:lnTo>
                  <a:lnTo>
                    <a:pt x="17" y="0"/>
                  </a:lnTo>
                  <a:lnTo>
                    <a:pt x="20" y="0"/>
                  </a:lnTo>
                  <a:lnTo>
                    <a:pt x="22" y="2"/>
                  </a:lnTo>
                  <a:lnTo>
                    <a:pt x="26" y="4"/>
                  </a:lnTo>
                  <a:close/>
                </a:path>
              </a:pathLst>
            </a:custGeom>
            <a:solidFill>
              <a:srgbClr val="000000"/>
            </a:solidFill>
            <a:ln w="9525">
              <a:noFill/>
              <a:round/>
              <a:headEnd/>
              <a:tailEnd/>
            </a:ln>
          </p:spPr>
          <p:txBody>
            <a:bodyPr/>
            <a:lstStyle/>
            <a:p>
              <a:endParaRPr lang="fr-FR"/>
            </a:p>
          </p:txBody>
        </p:sp>
        <p:sp>
          <p:nvSpPr>
            <p:cNvPr id="480665" name="Freeform 329"/>
            <p:cNvSpPr>
              <a:spLocks/>
            </p:cNvSpPr>
            <p:nvPr/>
          </p:nvSpPr>
          <p:spPr bwMode="auto">
            <a:xfrm>
              <a:off x="2949" y="1454"/>
              <a:ext cx="11" cy="8"/>
            </a:xfrm>
            <a:custGeom>
              <a:avLst/>
              <a:gdLst>
                <a:gd name="T0" fmla="*/ 0 w 53"/>
                <a:gd name="T1" fmla="*/ 0 h 39"/>
                <a:gd name="T2" fmla="*/ 0 w 53"/>
                <a:gd name="T3" fmla="*/ 0 h 39"/>
                <a:gd name="T4" fmla="*/ 0 w 53"/>
                <a:gd name="T5" fmla="*/ 0 h 39"/>
                <a:gd name="T6" fmla="*/ 0 w 53"/>
                <a:gd name="T7" fmla="*/ 0 h 39"/>
                <a:gd name="T8" fmla="*/ 0 w 53"/>
                <a:gd name="T9" fmla="*/ 0 h 39"/>
                <a:gd name="T10" fmla="*/ 0 w 53"/>
                <a:gd name="T11" fmla="*/ 0 h 39"/>
                <a:gd name="T12" fmla="*/ 0 w 53"/>
                <a:gd name="T13" fmla="*/ 0 h 39"/>
                <a:gd name="T14" fmla="*/ 0 w 53"/>
                <a:gd name="T15" fmla="*/ 0 h 39"/>
                <a:gd name="T16" fmla="*/ 0 w 53"/>
                <a:gd name="T17" fmla="*/ 0 h 39"/>
                <a:gd name="T18" fmla="*/ 0 w 53"/>
                <a:gd name="T19" fmla="*/ 0 h 39"/>
                <a:gd name="T20" fmla="*/ 0 w 53"/>
                <a:gd name="T21" fmla="*/ 0 h 39"/>
                <a:gd name="T22" fmla="*/ 0 w 53"/>
                <a:gd name="T23" fmla="*/ 0 h 39"/>
                <a:gd name="T24" fmla="*/ 0 w 53"/>
                <a:gd name="T25" fmla="*/ 0 h 39"/>
                <a:gd name="T26" fmla="*/ 0 w 53"/>
                <a:gd name="T27" fmla="*/ 0 h 39"/>
                <a:gd name="T28" fmla="*/ 0 w 53"/>
                <a:gd name="T29" fmla="*/ 0 h 39"/>
                <a:gd name="T30" fmla="*/ 0 w 53"/>
                <a:gd name="T31" fmla="*/ 0 h 39"/>
                <a:gd name="T32" fmla="*/ 0 w 53"/>
                <a:gd name="T33" fmla="*/ 0 h 39"/>
                <a:gd name="T34" fmla="*/ 0 w 53"/>
                <a:gd name="T35" fmla="*/ 0 h 39"/>
                <a:gd name="T36" fmla="*/ 0 w 53"/>
                <a:gd name="T37" fmla="*/ 0 h 39"/>
                <a:gd name="T38" fmla="*/ 0 w 53"/>
                <a:gd name="T39" fmla="*/ 0 h 39"/>
                <a:gd name="T40" fmla="*/ 0 w 53"/>
                <a:gd name="T41" fmla="*/ 0 h 39"/>
                <a:gd name="T42" fmla="*/ 0 w 53"/>
                <a:gd name="T43" fmla="*/ 0 h 39"/>
                <a:gd name="T44" fmla="*/ 0 w 53"/>
                <a:gd name="T45" fmla="*/ 0 h 39"/>
                <a:gd name="T46" fmla="*/ 0 w 53"/>
                <a:gd name="T47" fmla="*/ 0 h 39"/>
                <a:gd name="T48" fmla="*/ 0 w 53"/>
                <a:gd name="T49" fmla="*/ 0 h 39"/>
                <a:gd name="T50" fmla="*/ 0 w 53"/>
                <a:gd name="T51" fmla="*/ 0 h 39"/>
                <a:gd name="T52" fmla="*/ 0 w 53"/>
                <a:gd name="T53" fmla="*/ 0 h 39"/>
                <a:gd name="T54" fmla="*/ 0 w 53"/>
                <a:gd name="T55" fmla="*/ 0 h 39"/>
                <a:gd name="T56" fmla="*/ 0 w 53"/>
                <a:gd name="T57" fmla="*/ 0 h 39"/>
                <a:gd name="T58" fmla="*/ 0 w 53"/>
                <a:gd name="T59" fmla="*/ 0 h 39"/>
                <a:gd name="T60" fmla="*/ 0 w 53"/>
                <a:gd name="T61" fmla="*/ 0 h 39"/>
                <a:gd name="T62" fmla="*/ 0 w 53"/>
                <a:gd name="T63" fmla="*/ 0 h 39"/>
                <a:gd name="T64" fmla="*/ 0 w 53"/>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3"/>
                <a:gd name="T100" fmla="*/ 0 h 39"/>
                <a:gd name="T101" fmla="*/ 53 w 53"/>
                <a:gd name="T102" fmla="*/ 39 h 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3" h="39">
                  <a:moveTo>
                    <a:pt x="18" y="5"/>
                  </a:moveTo>
                  <a:lnTo>
                    <a:pt x="18" y="10"/>
                  </a:lnTo>
                  <a:lnTo>
                    <a:pt x="19" y="13"/>
                  </a:lnTo>
                  <a:lnTo>
                    <a:pt x="20" y="16"/>
                  </a:lnTo>
                  <a:lnTo>
                    <a:pt x="21" y="19"/>
                  </a:lnTo>
                  <a:lnTo>
                    <a:pt x="25" y="20"/>
                  </a:lnTo>
                  <a:lnTo>
                    <a:pt x="30" y="21"/>
                  </a:lnTo>
                  <a:lnTo>
                    <a:pt x="36" y="21"/>
                  </a:lnTo>
                  <a:lnTo>
                    <a:pt x="41" y="22"/>
                  </a:lnTo>
                  <a:lnTo>
                    <a:pt x="45" y="24"/>
                  </a:lnTo>
                  <a:lnTo>
                    <a:pt x="48" y="26"/>
                  </a:lnTo>
                  <a:lnTo>
                    <a:pt x="52" y="31"/>
                  </a:lnTo>
                  <a:lnTo>
                    <a:pt x="53" y="36"/>
                  </a:lnTo>
                  <a:lnTo>
                    <a:pt x="48" y="38"/>
                  </a:lnTo>
                  <a:lnTo>
                    <a:pt x="43" y="39"/>
                  </a:lnTo>
                  <a:lnTo>
                    <a:pt x="39" y="39"/>
                  </a:lnTo>
                  <a:lnTo>
                    <a:pt x="34" y="39"/>
                  </a:lnTo>
                  <a:lnTo>
                    <a:pt x="28" y="39"/>
                  </a:lnTo>
                  <a:lnTo>
                    <a:pt x="23" y="39"/>
                  </a:lnTo>
                  <a:lnTo>
                    <a:pt x="19" y="39"/>
                  </a:lnTo>
                  <a:lnTo>
                    <a:pt x="14" y="39"/>
                  </a:lnTo>
                  <a:lnTo>
                    <a:pt x="9" y="38"/>
                  </a:lnTo>
                  <a:lnTo>
                    <a:pt x="5" y="36"/>
                  </a:lnTo>
                  <a:lnTo>
                    <a:pt x="2" y="34"/>
                  </a:lnTo>
                  <a:lnTo>
                    <a:pt x="0" y="29"/>
                  </a:lnTo>
                  <a:lnTo>
                    <a:pt x="1" y="21"/>
                  </a:lnTo>
                  <a:lnTo>
                    <a:pt x="3" y="13"/>
                  </a:lnTo>
                  <a:lnTo>
                    <a:pt x="6" y="5"/>
                  </a:lnTo>
                  <a:lnTo>
                    <a:pt x="10" y="0"/>
                  </a:lnTo>
                  <a:lnTo>
                    <a:pt x="12" y="0"/>
                  </a:lnTo>
                  <a:lnTo>
                    <a:pt x="16" y="1"/>
                  </a:lnTo>
                  <a:lnTo>
                    <a:pt x="17" y="3"/>
                  </a:lnTo>
                  <a:lnTo>
                    <a:pt x="18" y="5"/>
                  </a:lnTo>
                  <a:close/>
                </a:path>
              </a:pathLst>
            </a:custGeom>
            <a:solidFill>
              <a:srgbClr val="000000"/>
            </a:solidFill>
            <a:ln w="9525">
              <a:noFill/>
              <a:round/>
              <a:headEnd/>
              <a:tailEnd/>
            </a:ln>
          </p:spPr>
          <p:txBody>
            <a:bodyPr/>
            <a:lstStyle/>
            <a:p>
              <a:endParaRPr lang="fr-FR"/>
            </a:p>
          </p:txBody>
        </p:sp>
        <p:sp>
          <p:nvSpPr>
            <p:cNvPr id="480666" name="Freeform 330"/>
            <p:cNvSpPr>
              <a:spLocks/>
            </p:cNvSpPr>
            <p:nvPr/>
          </p:nvSpPr>
          <p:spPr bwMode="auto">
            <a:xfrm>
              <a:off x="2927" y="1456"/>
              <a:ext cx="90" cy="53"/>
            </a:xfrm>
            <a:custGeom>
              <a:avLst/>
              <a:gdLst>
                <a:gd name="T0" fmla="*/ 3 w 446"/>
                <a:gd name="T1" fmla="*/ 0 h 265"/>
                <a:gd name="T2" fmla="*/ 3 w 446"/>
                <a:gd name="T3" fmla="*/ 0 h 265"/>
                <a:gd name="T4" fmla="*/ 3 w 446"/>
                <a:gd name="T5" fmla="*/ 1 h 265"/>
                <a:gd name="T6" fmla="*/ 4 w 446"/>
                <a:gd name="T7" fmla="*/ 1 h 265"/>
                <a:gd name="T8" fmla="*/ 4 w 446"/>
                <a:gd name="T9" fmla="*/ 1 h 265"/>
                <a:gd name="T10" fmla="*/ 4 w 446"/>
                <a:gd name="T11" fmla="*/ 2 h 265"/>
                <a:gd name="T12" fmla="*/ 4 w 446"/>
                <a:gd name="T13" fmla="*/ 2 h 265"/>
                <a:gd name="T14" fmla="*/ 3 w 446"/>
                <a:gd name="T15" fmla="*/ 2 h 265"/>
                <a:gd name="T16" fmla="*/ 3 w 446"/>
                <a:gd name="T17" fmla="*/ 2 h 265"/>
                <a:gd name="T18" fmla="*/ 3 w 446"/>
                <a:gd name="T19" fmla="*/ 2 h 265"/>
                <a:gd name="T20" fmla="*/ 3 w 446"/>
                <a:gd name="T21" fmla="*/ 2 h 265"/>
                <a:gd name="T22" fmla="*/ 3 w 446"/>
                <a:gd name="T23" fmla="*/ 2 h 265"/>
                <a:gd name="T24" fmla="*/ 3 w 446"/>
                <a:gd name="T25" fmla="*/ 2 h 265"/>
                <a:gd name="T26" fmla="*/ 2 w 446"/>
                <a:gd name="T27" fmla="*/ 2 h 265"/>
                <a:gd name="T28" fmla="*/ 2 w 446"/>
                <a:gd name="T29" fmla="*/ 2 h 265"/>
                <a:gd name="T30" fmla="*/ 2 w 446"/>
                <a:gd name="T31" fmla="*/ 2 h 265"/>
                <a:gd name="T32" fmla="*/ 1 w 446"/>
                <a:gd name="T33" fmla="*/ 2 h 265"/>
                <a:gd name="T34" fmla="*/ 1 w 446"/>
                <a:gd name="T35" fmla="*/ 2 h 265"/>
                <a:gd name="T36" fmla="*/ 1 w 446"/>
                <a:gd name="T37" fmla="*/ 2 h 265"/>
                <a:gd name="T38" fmla="*/ 0 w 446"/>
                <a:gd name="T39" fmla="*/ 2 h 265"/>
                <a:gd name="T40" fmla="*/ 0 w 446"/>
                <a:gd name="T41" fmla="*/ 2 h 265"/>
                <a:gd name="T42" fmla="*/ 0 w 446"/>
                <a:gd name="T43" fmla="*/ 2 h 265"/>
                <a:gd name="T44" fmla="*/ 0 w 446"/>
                <a:gd name="T45" fmla="*/ 2 h 265"/>
                <a:gd name="T46" fmla="*/ 0 w 446"/>
                <a:gd name="T47" fmla="*/ 1 h 265"/>
                <a:gd name="T48" fmla="*/ 0 w 446"/>
                <a:gd name="T49" fmla="*/ 1 h 265"/>
                <a:gd name="T50" fmla="*/ 0 w 446"/>
                <a:gd name="T51" fmla="*/ 1 h 265"/>
                <a:gd name="T52" fmla="*/ 0 w 446"/>
                <a:gd name="T53" fmla="*/ 1 h 265"/>
                <a:gd name="T54" fmla="*/ 0 w 446"/>
                <a:gd name="T55" fmla="*/ 2 h 265"/>
                <a:gd name="T56" fmla="*/ 0 w 446"/>
                <a:gd name="T57" fmla="*/ 2 h 265"/>
                <a:gd name="T58" fmla="*/ 1 w 446"/>
                <a:gd name="T59" fmla="*/ 2 h 265"/>
                <a:gd name="T60" fmla="*/ 1 w 446"/>
                <a:gd name="T61" fmla="*/ 2 h 265"/>
                <a:gd name="T62" fmla="*/ 1 w 446"/>
                <a:gd name="T63" fmla="*/ 2 h 265"/>
                <a:gd name="T64" fmla="*/ 2 w 446"/>
                <a:gd name="T65" fmla="*/ 2 h 265"/>
                <a:gd name="T66" fmla="*/ 2 w 446"/>
                <a:gd name="T67" fmla="*/ 2 h 265"/>
                <a:gd name="T68" fmla="*/ 2 w 446"/>
                <a:gd name="T69" fmla="*/ 2 h 265"/>
                <a:gd name="T70" fmla="*/ 2 w 446"/>
                <a:gd name="T71" fmla="*/ 2 h 265"/>
                <a:gd name="T72" fmla="*/ 2 w 446"/>
                <a:gd name="T73" fmla="*/ 2 h 265"/>
                <a:gd name="T74" fmla="*/ 3 w 446"/>
                <a:gd name="T75" fmla="*/ 2 h 265"/>
                <a:gd name="T76" fmla="*/ 3 w 446"/>
                <a:gd name="T77" fmla="*/ 2 h 265"/>
                <a:gd name="T78" fmla="*/ 3 w 446"/>
                <a:gd name="T79" fmla="*/ 2 h 265"/>
                <a:gd name="T80" fmla="*/ 3 w 446"/>
                <a:gd name="T81" fmla="*/ 2 h 265"/>
                <a:gd name="T82" fmla="*/ 3 w 446"/>
                <a:gd name="T83" fmla="*/ 2 h 265"/>
                <a:gd name="T84" fmla="*/ 3 w 446"/>
                <a:gd name="T85" fmla="*/ 2 h 265"/>
                <a:gd name="T86" fmla="*/ 3 w 446"/>
                <a:gd name="T87" fmla="*/ 1 h 265"/>
                <a:gd name="T88" fmla="*/ 3 w 446"/>
                <a:gd name="T89" fmla="*/ 1 h 265"/>
                <a:gd name="T90" fmla="*/ 3 w 446"/>
                <a:gd name="T91" fmla="*/ 0 h 265"/>
                <a:gd name="T92" fmla="*/ 3 w 446"/>
                <a:gd name="T93" fmla="*/ 0 h 265"/>
                <a:gd name="T94" fmla="*/ 3 w 446"/>
                <a:gd name="T95" fmla="*/ 0 h 26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46"/>
                <a:gd name="T145" fmla="*/ 0 h 265"/>
                <a:gd name="T146" fmla="*/ 446 w 446"/>
                <a:gd name="T147" fmla="*/ 265 h 26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46" h="265">
                  <a:moveTo>
                    <a:pt x="394" y="1"/>
                  </a:moveTo>
                  <a:lnTo>
                    <a:pt x="400" y="19"/>
                  </a:lnTo>
                  <a:lnTo>
                    <a:pt x="407" y="37"/>
                  </a:lnTo>
                  <a:lnTo>
                    <a:pt x="414" y="55"/>
                  </a:lnTo>
                  <a:lnTo>
                    <a:pt x="420" y="73"/>
                  </a:lnTo>
                  <a:lnTo>
                    <a:pt x="425" y="91"/>
                  </a:lnTo>
                  <a:lnTo>
                    <a:pt x="432" y="110"/>
                  </a:lnTo>
                  <a:lnTo>
                    <a:pt x="438" y="128"/>
                  </a:lnTo>
                  <a:lnTo>
                    <a:pt x="443" y="145"/>
                  </a:lnTo>
                  <a:lnTo>
                    <a:pt x="446" y="166"/>
                  </a:lnTo>
                  <a:lnTo>
                    <a:pt x="445" y="187"/>
                  </a:lnTo>
                  <a:lnTo>
                    <a:pt x="443" y="207"/>
                  </a:lnTo>
                  <a:lnTo>
                    <a:pt x="440" y="227"/>
                  </a:lnTo>
                  <a:lnTo>
                    <a:pt x="437" y="238"/>
                  </a:lnTo>
                  <a:lnTo>
                    <a:pt x="431" y="246"/>
                  </a:lnTo>
                  <a:lnTo>
                    <a:pt x="423" y="254"/>
                  </a:lnTo>
                  <a:lnTo>
                    <a:pt x="415" y="260"/>
                  </a:lnTo>
                  <a:lnTo>
                    <a:pt x="406" y="263"/>
                  </a:lnTo>
                  <a:lnTo>
                    <a:pt x="398" y="264"/>
                  </a:lnTo>
                  <a:lnTo>
                    <a:pt x="389" y="265"/>
                  </a:lnTo>
                  <a:lnTo>
                    <a:pt x="381" y="265"/>
                  </a:lnTo>
                  <a:lnTo>
                    <a:pt x="372" y="265"/>
                  </a:lnTo>
                  <a:lnTo>
                    <a:pt x="362" y="265"/>
                  </a:lnTo>
                  <a:lnTo>
                    <a:pt x="353" y="265"/>
                  </a:lnTo>
                  <a:lnTo>
                    <a:pt x="343" y="265"/>
                  </a:lnTo>
                  <a:lnTo>
                    <a:pt x="323" y="263"/>
                  </a:lnTo>
                  <a:lnTo>
                    <a:pt x="304" y="261"/>
                  </a:lnTo>
                  <a:lnTo>
                    <a:pt x="284" y="260"/>
                  </a:lnTo>
                  <a:lnTo>
                    <a:pt x="264" y="258"/>
                  </a:lnTo>
                  <a:lnTo>
                    <a:pt x="245" y="257"/>
                  </a:lnTo>
                  <a:lnTo>
                    <a:pt x="225" y="255"/>
                  </a:lnTo>
                  <a:lnTo>
                    <a:pt x="205" y="254"/>
                  </a:lnTo>
                  <a:lnTo>
                    <a:pt x="186" y="253"/>
                  </a:lnTo>
                  <a:lnTo>
                    <a:pt x="166" y="252"/>
                  </a:lnTo>
                  <a:lnTo>
                    <a:pt x="146" y="249"/>
                  </a:lnTo>
                  <a:lnTo>
                    <a:pt x="126" y="248"/>
                  </a:lnTo>
                  <a:lnTo>
                    <a:pt x="107" y="247"/>
                  </a:lnTo>
                  <a:lnTo>
                    <a:pt x="87" y="246"/>
                  </a:lnTo>
                  <a:lnTo>
                    <a:pt x="67" y="246"/>
                  </a:lnTo>
                  <a:lnTo>
                    <a:pt x="48" y="245"/>
                  </a:lnTo>
                  <a:lnTo>
                    <a:pt x="28" y="244"/>
                  </a:lnTo>
                  <a:lnTo>
                    <a:pt x="19" y="243"/>
                  </a:lnTo>
                  <a:lnTo>
                    <a:pt x="13" y="238"/>
                  </a:lnTo>
                  <a:lnTo>
                    <a:pt x="9" y="231"/>
                  </a:lnTo>
                  <a:lnTo>
                    <a:pt x="3" y="223"/>
                  </a:lnTo>
                  <a:lnTo>
                    <a:pt x="0" y="207"/>
                  </a:lnTo>
                  <a:lnTo>
                    <a:pt x="0" y="192"/>
                  </a:lnTo>
                  <a:lnTo>
                    <a:pt x="3" y="176"/>
                  </a:lnTo>
                  <a:lnTo>
                    <a:pt x="8" y="160"/>
                  </a:lnTo>
                  <a:lnTo>
                    <a:pt x="10" y="159"/>
                  </a:lnTo>
                  <a:lnTo>
                    <a:pt x="13" y="159"/>
                  </a:lnTo>
                  <a:lnTo>
                    <a:pt x="15" y="160"/>
                  </a:lnTo>
                  <a:lnTo>
                    <a:pt x="17" y="161"/>
                  </a:lnTo>
                  <a:lnTo>
                    <a:pt x="19" y="179"/>
                  </a:lnTo>
                  <a:lnTo>
                    <a:pt x="22" y="197"/>
                  </a:lnTo>
                  <a:lnTo>
                    <a:pt x="30" y="213"/>
                  </a:lnTo>
                  <a:lnTo>
                    <a:pt x="46" y="221"/>
                  </a:lnTo>
                  <a:lnTo>
                    <a:pt x="60" y="224"/>
                  </a:lnTo>
                  <a:lnTo>
                    <a:pt x="76" y="226"/>
                  </a:lnTo>
                  <a:lnTo>
                    <a:pt x="92" y="228"/>
                  </a:lnTo>
                  <a:lnTo>
                    <a:pt x="108" y="229"/>
                  </a:lnTo>
                  <a:lnTo>
                    <a:pt x="125" y="229"/>
                  </a:lnTo>
                  <a:lnTo>
                    <a:pt x="142" y="229"/>
                  </a:lnTo>
                  <a:lnTo>
                    <a:pt x="158" y="229"/>
                  </a:lnTo>
                  <a:lnTo>
                    <a:pt x="175" y="229"/>
                  </a:lnTo>
                  <a:lnTo>
                    <a:pt x="188" y="229"/>
                  </a:lnTo>
                  <a:lnTo>
                    <a:pt x="201" y="229"/>
                  </a:lnTo>
                  <a:lnTo>
                    <a:pt x="213" y="229"/>
                  </a:lnTo>
                  <a:lnTo>
                    <a:pt x="226" y="231"/>
                  </a:lnTo>
                  <a:lnTo>
                    <a:pt x="239" y="231"/>
                  </a:lnTo>
                  <a:lnTo>
                    <a:pt x="251" y="231"/>
                  </a:lnTo>
                  <a:lnTo>
                    <a:pt x="264" y="232"/>
                  </a:lnTo>
                  <a:lnTo>
                    <a:pt x="277" y="232"/>
                  </a:lnTo>
                  <a:lnTo>
                    <a:pt x="288" y="232"/>
                  </a:lnTo>
                  <a:lnTo>
                    <a:pt x="301" y="232"/>
                  </a:lnTo>
                  <a:lnTo>
                    <a:pt x="313" y="232"/>
                  </a:lnTo>
                  <a:lnTo>
                    <a:pt x="326" y="232"/>
                  </a:lnTo>
                  <a:lnTo>
                    <a:pt x="339" y="231"/>
                  </a:lnTo>
                  <a:lnTo>
                    <a:pt x="351" y="231"/>
                  </a:lnTo>
                  <a:lnTo>
                    <a:pt x="364" y="229"/>
                  </a:lnTo>
                  <a:lnTo>
                    <a:pt x="377" y="228"/>
                  </a:lnTo>
                  <a:lnTo>
                    <a:pt x="387" y="224"/>
                  </a:lnTo>
                  <a:lnTo>
                    <a:pt x="395" y="218"/>
                  </a:lnTo>
                  <a:lnTo>
                    <a:pt x="401" y="210"/>
                  </a:lnTo>
                  <a:lnTo>
                    <a:pt x="406" y="200"/>
                  </a:lnTo>
                  <a:lnTo>
                    <a:pt x="409" y="191"/>
                  </a:lnTo>
                  <a:lnTo>
                    <a:pt x="412" y="180"/>
                  </a:lnTo>
                  <a:lnTo>
                    <a:pt x="414" y="170"/>
                  </a:lnTo>
                  <a:lnTo>
                    <a:pt x="416" y="159"/>
                  </a:lnTo>
                  <a:lnTo>
                    <a:pt x="408" y="120"/>
                  </a:lnTo>
                  <a:lnTo>
                    <a:pt x="399" y="82"/>
                  </a:lnTo>
                  <a:lnTo>
                    <a:pt x="390" y="44"/>
                  </a:lnTo>
                  <a:lnTo>
                    <a:pt x="386" y="3"/>
                  </a:lnTo>
                  <a:lnTo>
                    <a:pt x="387" y="1"/>
                  </a:lnTo>
                  <a:lnTo>
                    <a:pt x="389" y="0"/>
                  </a:lnTo>
                  <a:lnTo>
                    <a:pt x="392" y="1"/>
                  </a:lnTo>
                  <a:lnTo>
                    <a:pt x="394" y="1"/>
                  </a:lnTo>
                  <a:close/>
                </a:path>
              </a:pathLst>
            </a:custGeom>
            <a:solidFill>
              <a:srgbClr val="000000"/>
            </a:solidFill>
            <a:ln w="9525">
              <a:noFill/>
              <a:round/>
              <a:headEnd/>
              <a:tailEnd/>
            </a:ln>
          </p:spPr>
          <p:txBody>
            <a:bodyPr/>
            <a:lstStyle/>
            <a:p>
              <a:endParaRPr lang="fr-FR"/>
            </a:p>
          </p:txBody>
        </p:sp>
        <p:sp>
          <p:nvSpPr>
            <p:cNvPr id="480667" name="Freeform 331"/>
            <p:cNvSpPr>
              <a:spLocks/>
            </p:cNvSpPr>
            <p:nvPr/>
          </p:nvSpPr>
          <p:spPr bwMode="auto">
            <a:xfrm>
              <a:off x="2947" y="1463"/>
              <a:ext cx="11" cy="8"/>
            </a:xfrm>
            <a:custGeom>
              <a:avLst/>
              <a:gdLst>
                <a:gd name="T0" fmla="*/ 0 w 53"/>
                <a:gd name="T1" fmla="*/ 0 h 38"/>
                <a:gd name="T2" fmla="*/ 0 w 53"/>
                <a:gd name="T3" fmla="*/ 0 h 38"/>
                <a:gd name="T4" fmla="*/ 0 w 53"/>
                <a:gd name="T5" fmla="*/ 0 h 38"/>
                <a:gd name="T6" fmla="*/ 0 w 53"/>
                <a:gd name="T7" fmla="*/ 0 h 38"/>
                <a:gd name="T8" fmla="*/ 0 w 53"/>
                <a:gd name="T9" fmla="*/ 0 h 38"/>
                <a:gd name="T10" fmla="*/ 0 w 53"/>
                <a:gd name="T11" fmla="*/ 0 h 38"/>
                <a:gd name="T12" fmla="*/ 0 w 53"/>
                <a:gd name="T13" fmla="*/ 0 h 38"/>
                <a:gd name="T14" fmla="*/ 0 w 53"/>
                <a:gd name="T15" fmla="*/ 0 h 38"/>
                <a:gd name="T16" fmla="*/ 0 w 53"/>
                <a:gd name="T17" fmla="*/ 0 h 38"/>
                <a:gd name="T18" fmla="*/ 0 w 53"/>
                <a:gd name="T19" fmla="*/ 0 h 38"/>
                <a:gd name="T20" fmla="*/ 0 w 53"/>
                <a:gd name="T21" fmla="*/ 0 h 38"/>
                <a:gd name="T22" fmla="*/ 0 w 53"/>
                <a:gd name="T23" fmla="*/ 0 h 38"/>
                <a:gd name="T24" fmla="*/ 0 w 53"/>
                <a:gd name="T25" fmla="*/ 0 h 38"/>
                <a:gd name="T26" fmla="*/ 0 w 53"/>
                <a:gd name="T27" fmla="*/ 0 h 38"/>
                <a:gd name="T28" fmla="*/ 0 w 53"/>
                <a:gd name="T29" fmla="*/ 0 h 38"/>
                <a:gd name="T30" fmla="*/ 0 w 53"/>
                <a:gd name="T31" fmla="*/ 0 h 38"/>
                <a:gd name="T32" fmla="*/ 0 w 53"/>
                <a:gd name="T33" fmla="*/ 0 h 38"/>
                <a:gd name="T34" fmla="*/ 0 w 53"/>
                <a:gd name="T35" fmla="*/ 0 h 38"/>
                <a:gd name="T36" fmla="*/ 0 w 53"/>
                <a:gd name="T37" fmla="*/ 0 h 38"/>
                <a:gd name="T38" fmla="*/ 0 w 53"/>
                <a:gd name="T39" fmla="*/ 0 h 38"/>
                <a:gd name="T40" fmla="*/ 0 w 53"/>
                <a:gd name="T41" fmla="*/ 0 h 38"/>
                <a:gd name="T42" fmla="*/ 0 w 53"/>
                <a:gd name="T43" fmla="*/ 0 h 38"/>
                <a:gd name="T44" fmla="*/ 0 w 53"/>
                <a:gd name="T45" fmla="*/ 0 h 38"/>
                <a:gd name="T46" fmla="*/ 0 w 53"/>
                <a:gd name="T47" fmla="*/ 0 h 38"/>
                <a:gd name="T48" fmla="*/ 0 w 53"/>
                <a:gd name="T49" fmla="*/ 0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3"/>
                <a:gd name="T76" fmla="*/ 0 h 38"/>
                <a:gd name="T77" fmla="*/ 53 w 53"/>
                <a:gd name="T78" fmla="*/ 38 h 3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3" h="38">
                  <a:moveTo>
                    <a:pt x="20" y="4"/>
                  </a:moveTo>
                  <a:lnTo>
                    <a:pt x="19" y="10"/>
                  </a:lnTo>
                  <a:lnTo>
                    <a:pt x="20" y="14"/>
                  </a:lnTo>
                  <a:lnTo>
                    <a:pt x="24" y="17"/>
                  </a:lnTo>
                  <a:lnTo>
                    <a:pt x="29" y="18"/>
                  </a:lnTo>
                  <a:lnTo>
                    <a:pt x="36" y="18"/>
                  </a:lnTo>
                  <a:lnTo>
                    <a:pt x="43" y="18"/>
                  </a:lnTo>
                  <a:lnTo>
                    <a:pt x="49" y="20"/>
                  </a:lnTo>
                  <a:lnTo>
                    <a:pt x="53" y="26"/>
                  </a:lnTo>
                  <a:lnTo>
                    <a:pt x="48" y="32"/>
                  </a:lnTo>
                  <a:lnTo>
                    <a:pt x="41" y="36"/>
                  </a:lnTo>
                  <a:lnTo>
                    <a:pt x="33" y="38"/>
                  </a:lnTo>
                  <a:lnTo>
                    <a:pt x="25" y="38"/>
                  </a:lnTo>
                  <a:lnTo>
                    <a:pt x="17" y="38"/>
                  </a:lnTo>
                  <a:lnTo>
                    <a:pt x="11" y="36"/>
                  </a:lnTo>
                  <a:lnTo>
                    <a:pt x="5" y="33"/>
                  </a:lnTo>
                  <a:lnTo>
                    <a:pt x="0" y="26"/>
                  </a:lnTo>
                  <a:lnTo>
                    <a:pt x="0" y="19"/>
                  </a:lnTo>
                  <a:lnTo>
                    <a:pt x="2" y="12"/>
                  </a:lnTo>
                  <a:lnTo>
                    <a:pt x="6" y="7"/>
                  </a:lnTo>
                  <a:lnTo>
                    <a:pt x="10" y="1"/>
                  </a:lnTo>
                  <a:lnTo>
                    <a:pt x="13" y="0"/>
                  </a:lnTo>
                  <a:lnTo>
                    <a:pt x="16" y="1"/>
                  </a:lnTo>
                  <a:lnTo>
                    <a:pt x="18" y="2"/>
                  </a:lnTo>
                  <a:lnTo>
                    <a:pt x="20" y="4"/>
                  </a:lnTo>
                  <a:close/>
                </a:path>
              </a:pathLst>
            </a:custGeom>
            <a:solidFill>
              <a:srgbClr val="000000"/>
            </a:solidFill>
            <a:ln w="9525">
              <a:noFill/>
              <a:round/>
              <a:headEnd/>
              <a:tailEnd/>
            </a:ln>
          </p:spPr>
          <p:txBody>
            <a:bodyPr/>
            <a:lstStyle/>
            <a:p>
              <a:endParaRPr lang="fr-FR"/>
            </a:p>
          </p:txBody>
        </p:sp>
        <p:sp>
          <p:nvSpPr>
            <p:cNvPr id="480668" name="Freeform 332"/>
            <p:cNvSpPr>
              <a:spLocks/>
            </p:cNvSpPr>
            <p:nvPr/>
          </p:nvSpPr>
          <p:spPr bwMode="auto">
            <a:xfrm>
              <a:off x="2990" y="1496"/>
              <a:ext cx="139" cy="39"/>
            </a:xfrm>
            <a:custGeom>
              <a:avLst/>
              <a:gdLst>
                <a:gd name="T0" fmla="*/ 6 w 698"/>
                <a:gd name="T1" fmla="*/ 0 h 197"/>
                <a:gd name="T2" fmla="*/ 5 w 698"/>
                <a:gd name="T3" fmla="*/ 1 h 197"/>
                <a:gd name="T4" fmla="*/ 5 w 698"/>
                <a:gd name="T5" fmla="*/ 1 h 197"/>
                <a:gd name="T6" fmla="*/ 5 w 698"/>
                <a:gd name="T7" fmla="*/ 1 h 197"/>
                <a:gd name="T8" fmla="*/ 5 w 698"/>
                <a:gd name="T9" fmla="*/ 1 h 197"/>
                <a:gd name="T10" fmla="*/ 5 w 698"/>
                <a:gd name="T11" fmla="*/ 1 h 197"/>
                <a:gd name="T12" fmla="*/ 5 w 698"/>
                <a:gd name="T13" fmla="*/ 1 h 197"/>
                <a:gd name="T14" fmla="*/ 5 w 698"/>
                <a:gd name="T15" fmla="*/ 1 h 197"/>
                <a:gd name="T16" fmla="*/ 5 w 698"/>
                <a:gd name="T17" fmla="*/ 0 h 197"/>
                <a:gd name="T18" fmla="*/ 5 w 698"/>
                <a:gd name="T19" fmla="*/ 0 h 197"/>
                <a:gd name="T20" fmla="*/ 5 w 698"/>
                <a:gd name="T21" fmla="*/ 0 h 197"/>
                <a:gd name="T22" fmla="*/ 5 w 698"/>
                <a:gd name="T23" fmla="*/ 1 h 197"/>
                <a:gd name="T24" fmla="*/ 4 w 698"/>
                <a:gd name="T25" fmla="*/ 1 h 197"/>
                <a:gd name="T26" fmla="*/ 4 w 698"/>
                <a:gd name="T27" fmla="*/ 1 h 197"/>
                <a:gd name="T28" fmla="*/ 3 w 698"/>
                <a:gd name="T29" fmla="*/ 1 h 197"/>
                <a:gd name="T30" fmla="*/ 3 w 698"/>
                <a:gd name="T31" fmla="*/ 1 h 197"/>
                <a:gd name="T32" fmla="*/ 3 w 698"/>
                <a:gd name="T33" fmla="*/ 1 h 197"/>
                <a:gd name="T34" fmla="*/ 2 w 698"/>
                <a:gd name="T35" fmla="*/ 1 h 197"/>
                <a:gd name="T36" fmla="*/ 2 w 698"/>
                <a:gd name="T37" fmla="*/ 1 h 197"/>
                <a:gd name="T38" fmla="*/ 1 w 698"/>
                <a:gd name="T39" fmla="*/ 1 h 197"/>
                <a:gd name="T40" fmla="*/ 1 w 698"/>
                <a:gd name="T41" fmla="*/ 1 h 197"/>
                <a:gd name="T42" fmla="*/ 1 w 698"/>
                <a:gd name="T43" fmla="*/ 1 h 197"/>
                <a:gd name="T44" fmla="*/ 1 w 698"/>
                <a:gd name="T45" fmla="*/ 1 h 197"/>
                <a:gd name="T46" fmla="*/ 0 w 698"/>
                <a:gd name="T47" fmla="*/ 2 h 197"/>
                <a:gd name="T48" fmla="*/ 0 w 698"/>
                <a:gd name="T49" fmla="*/ 2 h 197"/>
                <a:gd name="T50" fmla="*/ 0 w 698"/>
                <a:gd name="T51" fmla="*/ 2 h 197"/>
                <a:gd name="T52" fmla="*/ 0 w 698"/>
                <a:gd name="T53" fmla="*/ 1 h 197"/>
                <a:gd name="T54" fmla="*/ 0 w 698"/>
                <a:gd name="T55" fmla="*/ 1 h 197"/>
                <a:gd name="T56" fmla="*/ 0 w 698"/>
                <a:gd name="T57" fmla="*/ 1 h 197"/>
                <a:gd name="T58" fmla="*/ 0 w 698"/>
                <a:gd name="T59" fmla="*/ 1 h 197"/>
                <a:gd name="T60" fmla="*/ 1 w 698"/>
                <a:gd name="T61" fmla="*/ 1 h 197"/>
                <a:gd name="T62" fmla="*/ 1 w 698"/>
                <a:gd name="T63" fmla="*/ 1 h 197"/>
                <a:gd name="T64" fmla="*/ 2 w 698"/>
                <a:gd name="T65" fmla="*/ 1 h 197"/>
                <a:gd name="T66" fmla="*/ 2 w 698"/>
                <a:gd name="T67" fmla="*/ 1 h 197"/>
                <a:gd name="T68" fmla="*/ 3 w 698"/>
                <a:gd name="T69" fmla="*/ 1 h 197"/>
                <a:gd name="T70" fmla="*/ 3 w 698"/>
                <a:gd name="T71" fmla="*/ 1 h 197"/>
                <a:gd name="T72" fmla="*/ 4 w 698"/>
                <a:gd name="T73" fmla="*/ 0 h 197"/>
                <a:gd name="T74" fmla="*/ 4 w 698"/>
                <a:gd name="T75" fmla="*/ 0 h 197"/>
                <a:gd name="T76" fmla="*/ 5 w 698"/>
                <a:gd name="T77" fmla="*/ 0 h 197"/>
                <a:gd name="T78" fmla="*/ 5 w 698"/>
                <a:gd name="T79" fmla="*/ 0 h 197"/>
                <a:gd name="T80" fmla="*/ 5 w 698"/>
                <a:gd name="T81" fmla="*/ 0 h 197"/>
                <a:gd name="T82" fmla="*/ 5 w 698"/>
                <a:gd name="T83" fmla="*/ 0 h 197"/>
                <a:gd name="T84" fmla="*/ 5 w 698"/>
                <a:gd name="T85" fmla="*/ 0 h 19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98"/>
                <a:gd name="T130" fmla="*/ 0 h 197"/>
                <a:gd name="T131" fmla="*/ 698 w 698"/>
                <a:gd name="T132" fmla="*/ 197 h 19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98" h="197">
                  <a:moveTo>
                    <a:pt x="692" y="13"/>
                  </a:moveTo>
                  <a:lnTo>
                    <a:pt x="698" y="43"/>
                  </a:lnTo>
                  <a:lnTo>
                    <a:pt x="695" y="75"/>
                  </a:lnTo>
                  <a:lnTo>
                    <a:pt x="688" y="106"/>
                  </a:lnTo>
                  <a:lnTo>
                    <a:pt x="687" y="139"/>
                  </a:lnTo>
                  <a:lnTo>
                    <a:pt x="686" y="142"/>
                  </a:lnTo>
                  <a:lnTo>
                    <a:pt x="685" y="145"/>
                  </a:lnTo>
                  <a:lnTo>
                    <a:pt x="683" y="148"/>
                  </a:lnTo>
                  <a:lnTo>
                    <a:pt x="681" y="150"/>
                  </a:lnTo>
                  <a:lnTo>
                    <a:pt x="674" y="146"/>
                  </a:lnTo>
                  <a:lnTo>
                    <a:pt x="671" y="138"/>
                  </a:lnTo>
                  <a:lnTo>
                    <a:pt x="670" y="128"/>
                  </a:lnTo>
                  <a:lnTo>
                    <a:pt x="669" y="119"/>
                  </a:lnTo>
                  <a:lnTo>
                    <a:pt x="668" y="102"/>
                  </a:lnTo>
                  <a:lnTo>
                    <a:pt x="667" y="85"/>
                  </a:lnTo>
                  <a:lnTo>
                    <a:pt x="662" y="71"/>
                  </a:lnTo>
                  <a:lnTo>
                    <a:pt x="651" y="59"/>
                  </a:lnTo>
                  <a:lnTo>
                    <a:pt x="640" y="54"/>
                  </a:lnTo>
                  <a:lnTo>
                    <a:pt x="628" y="52"/>
                  </a:lnTo>
                  <a:lnTo>
                    <a:pt x="616" y="52"/>
                  </a:lnTo>
                  <a:lnTo>
                    <a:pt x="605" y="54"/>
                  </a:lnTo>
                  <a:lnTo>
                    <a:pt x="593" y="57"/>
                  </a:lnTo>
                  <a:lnTo>
                    <a:pt x="581" y="61"/>
                  </a:lnTo>
                  <a:lnTo>
                    <a:pt x="569" y="64"/>
                  </a:lnTo>
                  <a:lnTo>
                    <a:pt x="557" y="66"/>
                  </a:lnTo>
                  <a:lnTo>
                    <a:pt x="533" y="74"/>
                  </a:lnTo>
                  <a:lnTo>
                    <a:pt x="508" y="80"/>
                  </a:lnTo>
                  <a:lnTo>
                    <a:pt x="484" y="86"/>
                  </a:lnTo>
                  <a:lnTo>
                    <a:pt x="458" y="93"/>
                  </a:lnTo>
                  <a:lnTo>
                    <a:pt x="433" y="98"/>
                  </a:lnTo>
                  <a:lnTo>
                    <a:pt x="408" y="104"/>
                  </a:lnTo>
                  <a:lnTo>
                    <a:pt x="382" y="109"/>
                  </a:lnTo>
                  <a:lnTo>
                    <a:pt x="357" y="116"/>
                  </a:lnTo>
                  <a:lnTo>
                    <a:pt x="332" y="121"/>
                  </a:lnTo>
                  <a:lnTo>
                    <a:pt x="306" y="126"/>
                  </a:lnTo>
                  <a:lnTo>
                    <a:pt x="282" y="133"/>
                  </a:lnTo>
                  <a:lnTo>
                    <a:pt x="257" y="139"/>
                  </a:lnTo>
                  <a:lnTo>
                    <a:pt x="231" y="145"/>
                  </a:lnTo>
                  <a:lnTo>
                    <a:pt x="206" y="151"/>
                  </a:lnTo>
                  <a:lnTo>
                    <a:pt x="182" y="158"/>
                  </a:lnTo>
                  <a:lnTo>
                    <a:pt x="157" y="165"/>
                  </a:lnTo>
                  <a:lnTo>
                    <a:pt x="139" y="169"/>
                  </a:lnTo>
                  <a:lnTo>
                    <a:pt x="122" y="173"/>
                  </a:lnTo>
                  <a:lnTo>
                    <a:pt x="104" y="178"/>
                  </a:lnTo>
                  <a:lnTo>
                    <a:pt x="87" y="182"/>
                  </a:lnTo>
                  <a:lnTo>
                    <a:pt x="69" y="186"/>
                  </a:lnTo>
                  <a:lnTo>
                    <a:pt x="51" y="190"/>
                  </a:lnTo>
                  <a:lnTo>
                    <a:pt x="33" y="193"/>
                  </a:lnTo>
                  <a:lnTo>
                    <a:pt x="15" y="197"/>
                  </a:lnTo>
                  <a:lnTo>
                    <a:pt x="11" y="196"/>
                  </a:lnTo>
                  <a:lnTo>
                    <a:pt x="7" y="195"/>
                  </a:lnTo>
                  <a:lnTo>
                    <a:pt x="2" y="191"/>
                  </a:lnTo>
                  <a:lnTo>
                    <a:pt x="0" y="187"/>
                  </a:lnTo>
                  <a:lnTo>
                    <a:pt x="6" y="185"/>
                  </a:lnTo>
                  <a:lnTo>
                    <a:pt x="11" y="183"/>
                  </a:lnTo>
                  <a:lnTo>
                    <a:pt x="16" y="181"/>
                  </a:lnTo>
                  <a:lnTo>
                    <a:pt x="21" y="179"/>
                  </a:lnTo>
                  <a:lnTo>
                    <a:pt x="27" y="177"/>
                  </a:lnTo>
                  <a:lnTo>
                    <a:pt x="33" y="176"/>
                  </a:lnTo>
                  <a:lnTo>
                    <a:pt x="38" y="175"/>
                  </a:lnTo>
                  <a:lnTo>
                    <a:pt x="45" y="173"/>
                  </a:lnTo>
                  <a:lnTo>
                    <a:pt x="77" y="164"/>
                  </a:lnTo>
                  <a:lnTo>
                    <a:pt x="111" y="155"/>
                  </a:lnTo>
                  <a:lnTo>
                    <a:pt x="144" y="145"/>
                  </a:lnTo>
                  <a:lnTo>
                    <a:pt x="178" y="136"/>
                  </a:lnTo>
                  <a:lnTo>
                    <a:pt x="210" y="125"/>
                  </a:lnTo>
                  <a:lnTo>
                    <a:pt x="244" y="116"/>
                  </a:lnTo>
                  <a:lnTo>
                    <a:pt x="277" y="106"/>
                  </a:lnTo>
                  <a:lnTo>
                    <a:pt x="311" y="97"/>
                  </a:lnTo>
                  <a:lnTo>
                    <a:pt x="343" y="87"/>
                  </a:lnTo>
                  <a:lnTo>
                    <a:pt x="377" y="78"/>
                  </a:lnTo>
                  <a:lnTo>
                    <a:pt x="410" y="67"/>
                  </a:lnTo>
                  <a:lnTo>
                    <a:pt x="442" y="58"/>
                  </a:lnTo>
                  <a:lnTo>
                    <a:pt x="476" y="48"/>
                  </a:lnTo>
                  <a:lnTo>
                    <a:pt x="509" y="38"/>
                  </a:lnTo>
                  <a:lnTo>
                    <a:pt x="542" y="28"/>
                  </a:lnTo>
                  <a:lnTo>
                    <a:pt x="574" y="18"/>
                  </a:lnTo>
                  <a:lnTo>
                    <a:pt x="588" y="15"/>
                  </a:lnTo>
                  <a:lnTo>
                    <a:pt x="602" y="12"/>
                  </a:lnTo>
                  <a:lnTo>
                    <a:pt x="614" y="9"/>
                  </a:lnTo>
                  <a:lnTo>
                    <a:pt x="628" y="5"/>
                  </a:lnTo>
                  <a:lnTo>
                    <a:pt x="642" y="2"/>
                  </a:lnTo>
                  <a:lnTo>
                    <a:pt x="656" y="1"/>
                  </a:lnTo>
                  <a:lnTo>
                    <a:pt x="670" y="0"/>
                  </a:lnTo>
                  <a:lnTo>
                    <a:pt x="684" y="2"/>
                  </a:lnTo>
                  <a:lnTo>
                    <a:pt x="692" y="13"/>
                  </a:lnTo>
                  <a:close/>
                </a:path>
              </a:pathLst>
            </a:custGeom>
            <a:solidFill>
              <a:srgbClr val="000000"/>
            </a:solidFill>
            <a:ln w="9525">
              <a:noFill/>
              <a:round/>
              <a:headEnd/>
              <a:tailEnd/>
            </a:ln>
          </p:spPr>
          <p:txBody>
            <a:bodyPr/>
            <a:lstStyle/>
            <a:p>
              <a:endParaRPr lang="fr-FR"/>
            </a:p>
          </p:txBody>
        </p:sp>
        <p:sp>
          <p:nvSpPr>
            <p:cNvPr id="480669" name="Freeform 333"/>
            <p:cNvSpPr>
              <a:spLocks/>
            </p:cNvSpPr>
            <p:nvPr/>
          </p:nvSpPr>
          <p:spPr bwMode="auto">
            <a:xfrm>
              <a:off x="2981" y="1532"/>
              <a:ext cx="115" cy="31"/>
            </a:xfrm>
            <a:custGeom>
              <a:avLst/>
              <a:gdLst>
                <a:gd name="T0" fmla="*/ 5 w 577"/>
                <a:gd name="T1" fmla="*/ 0 h 155"/>
                <a:gd name="T2" fmla="*/ 4 w 577"/>
                <a:gd name="T3" fmla="*/ 0 h 155"/>
                <a:gd name="T4" fmla="*/ 4 w 577"/>
                <a:gd name="T5" fmla="*/ 0 h 155"/>
                <a:gd name="T6" fmla="*/ 3 w 577"/>
                <a:gd name="T7" fmla="*/ 0 h 155"/>
                <a:gd name="T8" fmla="*/ 3 w 577"/>
                <a:gd name="T9" fmla="*/ 1 h 155"/>
                <a:gd name="T10" fmla="*/ 2 w 577"/>
                <a:gd name="T11" fmla="*/ 1 h 155"/>
                <a:gd name="T12" fmla="*/ 2 w 577"/>
                <a:gd name="T13" fmla="*/ 1 h 155"/>
                <a:gd name="T14" fmla="*/ 2 w 577"/>
                <a:gd name="T15" fmla="*/ 1 h 155"/>
                <a:gd name="T16" fmla="*/ 1 w 577"/>
                <a:gd name="T17" fmla="*/ 1 h 155"/>
                <a:gd name="T18" fmla="*/ 1 w 577"/>
                <a:gd name="T19" fmla="*/ 1 h 155"/>
                <a:gd name="T20" fmla="*/ 1 w 577"/>
                <a:gd name="T21" fmla="*/ 1 h 155"/>
                <a:gd name="T22" fmla="*/ 0 w 577"/>
                <a:gd name="T23" fmla="*/ 1 h 155"/>
                <a:gd name="T24" fmla="*/ 0 w 577"/>
                <a:gd name="T25" fmla="*/ 1 h 155"/>
                <a:gd name="T26" fmla="*/ 0 w 577"/>
                <a:gd name="T27" fmla="*/ 1 h 155"/>
                <a:gd name="T28" fmla="*/ 0 w 577"/>
                <a:gd name="T29" fmla="*/ 1 h 155"/>
                <a:gd name="T30" fmla="*/ 0 w 577"/>
                <a:gd name="T31" fmla="*/ 1 h 155"/>
                <a:gd name="T32" fmla="*/ 0 w 577"/>
                <a:gd name="T33" fmla="*/ 1 h 155"/>
                <a:gd name="T34" fmla="*/ 0 w 577"/>
                <a:gd name="T35" fmla="*/ 1 h 155"/>
                <a:gd name="T36" fmla="*/ 0 w 577"/>
                <a:gd name="T37" fmla="*/ 1 h 155"/>
                <a:gd name="T38" fmla="*/ 1 w 577"/>
                <a:gd name="T39" fmla="*/ 1 h 155"/>
                <a:gd name="T40" fmla="*/ 1 w 577"/>
                <a:gd name="T41" fmla="*/ 1 h 155"/>
                <a:gd name="T42" fmla="*/ 1 w 577"/>
                <a:gd name="T43" fmla="*/ 1 h 155"/>
                <a:gd name="T44" fmla="*/ 1 w 577"/>
                <a:gd name="T45" fmla="*/ 1 h 155"/>
                <a:gd name="T46" fmla="*/ 1 w 577"/>
                <a:gd name="T47" fmla="*/ 1 h 155"/>
                <a:gd name="T48" fmla="*/ 2 w 577"/>
                <a:gd name="T49" fmla="*/ 1 h 155"/>
                <a:gd name="T50" fmla="*/ 2 w 577"/>
                <a:gd name="T51" fmla="*/ 1 h 155"/>
                <a:gd name="T52" fmla="*/ 2 w 577"/>
                <a:gd name="T53" fmla="*/ 1 h 155"/>
                <a:gd name="T54" fmla="*/ 3 w 577"/>
                <a:gd name="T55" fmla="*/ 0 h 155"/>
                <a:gd name="T56" fmla="*/ 3 w 577"/>
                <a:gd name="T57" fmla="*/ 0 h 155"/>
                <a:gd name="T58" fmla="*/ 3 w 577"/>
                <a:gd name="T59" fmla="*/ 0 h 155"/>
                <a:gd name="T60" fmla="*/ 4 w 577"/>
                <a:gd name="T61" fmla="*/ 0 h 155"/>
                <a:gd name="T62" fmla="*/ 4 w 577"/>
                <a:gd name="T63" fmla="*/ 0 h 155"/>
                <a:gd name="T64" fmla="*/ 5 w 577"/>
                <a:gd name="T65" fmla="*/ 0 h 155"/>
                <a:gd name="T66" fmla="*/ 5 w 577"/>
                <a:gd name="T67" fmla="*/ 0 h 155"/>
                <a:gd name="T68" fmla="*/ 5 w 577"/>
                <a:gd name="T69" fmla="*/ 0 h 1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77"/>
                <a:gd name="T106" fmla="*/ 0 h 155"/>
                <a:gd name="T107" fmla="*/ 577 w 577"/>
                <a:gd name="T108" fmla="*/ 155 h 1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77" h="155">
                  <a:moveTo>
                    <a:pt x="577" y="3"/>
                  </a:moveTo>
                  <a:lnTo>
                    <a:pt x="575" y="9"/>
                  </a:lnTo>
                  <a:lnTo>
                    <a:pt x="549" y="17"/>
                  </a:lnTo>
                  <a:lnTo>
                    <a:pt x="522" y="25"/>
                  </a:lnTo>
                  <a:lnTo>
                    <a:pt x="497" y="32"/>
                  </a:lnTo>
                  <a:lnTo>
                    <a:pt x="471" y="40"/>
                  </a:lnTo>
                  <a:lnTo>
                    <a:pt x="444" y="48"/>
                  </a:lnTo>
                  <a:lnTo>
                    <a:pt x="418" y="56"/>
                  </a:lnTo>
                  <a:lnTo>
                    <a:pt x="391" y="63"/>
                  </a:lnTo>
                  <a:lnTo>
                    <a:pt x="366" y="71"/>
                  </a:lnTo>
                  <a:lnTo>
                    <a:pt x="340" y="79"/>
                  </a:lnTo>
                  <a:lnTo>
                    <a:pt x="313" y="86"/>
                  </a:lnTo>
                  <a:lnTo>
                    <a:pt x="287" y="93"/>
                  </a:lnTo>
                  <a:lnTo>
                    <a:pt x="261" y="100"/>
                  </a:lnTo>
                  <a:lnTo>
                    <a:pt x="234" y="107"/>
                  </a:lnTo>
                  <a:lnTo>
                    <a:pt x="207" y="114"/>
                  </a:lnTo>
                  <a:lnTo>
                    <a:pt x="180" y="121"/>
                  </a:lnTo>
                  <a:lnTo>
                    <a:pt x="154" y="127"/>
                  </a:lnTo>
                  <a:lnTo>
                    <a:pt x="136" y="132"/>
                  </a:lnTo>
                  <a:lnTo>
                    <a:pt x="119" y="136"/>
                  </a:lnTo>
                  <a:lnTo>
                    <a:pt x="100" y="140"/>
                  </a:lnTo>
                  <a:lnTo>
                    <a:pt x="82" y="143"/>
                  </a:lnTo>
                  <a:lnTo>
                    <a:pt x="64" y="146"/>
                  </a:lnTo>
                  <a:lnTo>
                    <a:pt x="46" y="149"/>
                  </a:lnTo>
                  <a:lnTo>
                    <a:pt x="29" y="152"/>
                  </a:lnTo>
                  <a:lnTo>
                    <a:pt x="11" y="155"/>
                  </a:lnTo>
                  <a:lnTo>
                    <a:pt x="7" y="154"/>
                  </a:lnTo>
                  <a:lnTo>
                    <a:pt x="4" y="154"/>
                  </a:lnTo>
                  <a:lnTo>
                    <a:pt x="1" y="152"/>
                  </a:lnTo>
                  <a:lnTo>
                    <a:pt x="0" y="150"/>
                  </a:lnTo>
                  <a:lnTo>
                    <a:pt x="0" y="141"/>
                  </a:lnTo>
                  <a:lnTo>
                    <a:pt x="4" y="135"/>
                  </a:lnTo>
                  <a:lnTo>
                    <a:pt x="12" y="131"/>
                  </a:lnTo>
                  <a:lnTo>
                    <a:pt x="18" y="127"/>
                  </a:lnTo>
                  <a:lnTo>
                    <a:pt x="29" y="123"/>
                  </a:lnTo>
                  <a:lnTo>
                    <a:pt x="39" y="120"/>
                  </a:lnTo>
                  <a:lnTo>
                    <a:pt x="50" y="118"/>
                  </a:lnTo>
                  <a:lnTo>
                    <a:pt x="60" y="114"/>
                  </a:lnTo>
                  <a:lnTo>
                    <a:pt x="72" y="112"/>
                  </a:lnTo>
                  <a:lnTo>
                    <a:pt x="82" y="110"/>
                  </a:lnTo>
                  <a:lnTo>
                    <a:pt x="94" y="108"/>
                  </a:lnTo>
                  <a:lnTo>
                    <a:pt x="105" y="106"/>
                  </a:lnTo>
                  <a:lnTo>
                    <a:pt x="115" y="104"/>
                  </a:lnTo>
                  <a:lnTo>
                    <a:pt x="127" y="102"/>
                  </a:lnTo>
                  <a:lnTo>
                    <a:pt x="137" y="100"/>
                  </a:lnTo>
                  <a:lnTo>
                    <a:pt x="149" y="98"/>
                  </a:lnTo>
                  <a:lnTo>
                    <a:pt x="159" y="94"/>
                  </a:lnTo>
                  <a:lnTo>
                    <a:pt x="170" y="92"/>
                  </a:lnTo>
                  <a:lnTo>
                    <a:pt x="180" y="89"/>
                  </a:lnTo>
                  <a:lnTo>
                    <a:pt x="191" y="85"/>
                  </a:lnTo>
                  <a:lnTo>
                    <a:pt x="215" y="81"/>
                  </a:lnTo>
                  <a:lnTo>
                    <a:pt x="238" y="76"/>
                  </a:lnTo>
                  <a:lnTo>
                    <a:pt x="263" y="70"/>
                  </a:lnTo>
                  <a:lnTo>
                    <a:pt x="286" y="65"/>
                  </a:lnTo>
                  <a:lnTo>
                    <a:pt x="309" y="60"/>
                  </a:lnTo>
                  <a:lnTo>
                    <a:pt x="333" y="53"/>
                  </a:lnTo>
                  <a:lnTo>
                    <a:pt x="357" y="48"/>
                  </a:lnTo>
                  <a:lnTo>
                    <a:pt x="380" y="42"/>
                  </a:lnTo>
                  <a:lnTo>
                    <a:pt x="403" y="37"/>
                  </a:lnTo>
                  <a:lnTo>
                    <a:pt x="426" y="31"/>
                  </a:lnTo>
                  <a:lnTo>
                    <a:pt x="451" y="25"/>
                  </a:lnTo>
                  <a:lnTo>
                    <a:pt x="474" y="20"/>
                  </a:lnTo>
                  <a:lnTo>
                    <a:pt x="497" y="15"/>
                  </a:lnTo>
                  <a:lnTo>
                    <a:pt x="521" y="9"/>
                  </a:lnTo>
                  <a:lnTo>
                    <a:pt x="544" y="4"/>
                  </a:lnTo>
                  <a:lnTo>
                    <a:pt x="569" y="0"/>
                  </a:lnTo>
                  <a:lnTo>
                    <a:pt x="571" y="0"/>
                  </a:lnTo>
                  <a:lnTo>
                    <a:pt x="573" y="0"/>
                  </a:lnTo>
                  <a:lnTo>
                    <a:pt x="575" y="1"/>
                  </a:lnTo>
                  <a:lnTo>
                    <a:pt x="577" y="3"/>
                  </a:lnTo>
                  <a:close/>
                </a:path>
              </a:pathLst>
            </a:custGeom>
            <a:solidFill>
              <a:srgbClr val="000000"/>
            </a:solidFill>
            <a:ln w="9525">
              <a:noFill/>
              <a:round/>
              <a:headEnd/>
              <a:tailEnd/>
            </a:ln>
          </p:spPr>
          <p:txBody>
            <a:bodyPr/>
            <a:lstStyle/>
            <a:p>
              <a:endParaRPr lang="fr-FR"/>
            </a:p>
          </p:txBody>
        </p:sp>
        <p:sp>
          <p:nvSpPr>
            <p:cNvPr id="480670" name="Freeform 334"/>
            <p:cNvSpPr>
              <a:spLocks/>
            </p:cNvSpPr>
            <p:nvPr/>
          </p:nvSpPr>
          <p:spPr bwMode="auto">
            <a:xfrm>
              <a:off x="2954" y="1536"/>
              <a:ext cx="23" cy="96"/>
            </a:xfrm>
            <a:custGeom>
              <a:avLst/>
              <a:gdLst>
                <a:gd name="T0" fmla="*/ 1 w 117"/>
                <a:gd name="T1" fmla="*/ 0 h 481"/>
                <a:gd name="T2" fmla="*/ 1 w 117"/>
                <a:gd name="T3" fmla="*/ 1 h 481"/>
                <a:gd name="T4" fmla="*/ 1 w 117"/>
                <a:gd name="T5" fmla="*/ 1 h 481"/>
                <a:gd name="T6" fmla="*/ 1 w 117"/>
                <a:gd name="T7" fmla="*/ 1 h 481"/>
                <a:gd name="T8" fmla="*/ 1 w 117"/>
                <a:gd name="T9" fmla="*/ 1 h 481"/>
                <a:gd name="T10" fmla="*/ 1 w 117"/>
                <a:gd name="T11" fmla="*/ 1 h 481"/>
                <a:gd name="T12" fmla="*/ 1 w 117"/>
                <a:gd name="T13" fmla="*/ 1 h 481"/>
                <a:gd name="T14" fmla="*/ 1 w 117"/>
                <a:gd name="T15" fmla="*/ 1 h 481"/>
                <a:gd name="T16" fmla="*/ 0 w 117"/>
                <a:gd name="T17" fmla="*/ 1 h 481"/>
                <a:gd name="T18" fmla="*/ 0 w 117"/>
                <a:gd name="T19" fmla="*/ 1 h 481"/>
                <a:gd name="T20" fmla="*/ 0 w 117"/>
                <a:gd name="T21" fmla="*/ 1 h 481"/>
                <a:gd name="T22" fmla="*/ 0 w 117"/>
                <a:gd name="T23" fmla="*/ 2 h 481"/>
                <a:gd name="T24" fmla="*/ 0 w 117"/>
                <a:gd name="T25" fmla="*/ 4 h 481"/>
                <a:gd name="T26" fmla="*/ 0 w 117"/>
                <a:gd name="T27" fmla="*/ 4 h 481"/>
                <a:gd name="T28" fmla="*/ 0 w 117"/>
                <a:gd name="T29" fmla="*/ 4 h 481"/>
                <a:gd name="T30" fmla="*/ 0 w 117"/>
                <a:gd name="T31" fmla="*/ 4 h 481"/>
                <a:gd name="T32" fmla="*/ 0 w 117"/>
                <a:gd name="T33" fmla="*/ 4 h 481"/>
                <a:gd name="T34" fmla="*/ 0 w 117"/>
                <a:gd name="T35" fmla="*/ 3 h 481"/>
                <a:gd name="T36" fmla="*/ 0 w 117"/>
                <a:gd name="T37" fmla="*/ 2 h 481"/>
                <a:gd name="T38" fmla="*/ 0 w 117"/>
                <a:gd name="T39" fmla="*/ 1 h 481"/>
                <a:gd name="T40" fmla="*/ 0 w 117"/>
                <a:gd name="T41" fmla="*/ 1 h 481"/>
                <a:gd name="T42" fmla="*/ 0 w 117"/>
                <a:gd name="T43" fmla="*/ 1 h 481"/>
                <a:gd name="T44" fmla="*/ 0 w 117"/>
                <a:gd name="T45" fmla="*/ 1 h 481"/>
                <a:gd name="T46" fmla="*/ 0 w 117"/>
                <a:gd name="T47" fmla="*/ 1 h 481"/>
                <a:gd name="T48" fmla="*/ 0 w 117"/>
                <a:gd name="T49" fmla="*/ 1 h 481"/>
                <a:gd name="T50" fmla="*/ 0 w 117"/>
                <a:gd name="T51" fmla="*/ 1 h 481"/>
                <a:gd name="T52" fmla="*/ 0 w 117"/>
                <a:gd name="T53" fmla="*/ 1 h 481"/>
                <a:gd name="T54" fmla="*/ 1 w 117"/>
                <a:gd name="T55" fmla="*/ 1 h 481"/>
                <a:gd name="T56" fmla="*/ 1 w 117"/>
                <a:gd name="T57" fmla="*/ 1 h 481"/>
                <a:gd name="T58" fmla="*/ 1 w 117"/>
                <a:gd name="T59" fmla="*/ 1 h 481"/>
                <a:gd name="T60" fmla="*/ 1 w 117"/>
                <a:gd name="T61" fmla="*/ 0 h 481"/>
                <a:gd name="T62" fmla="*/ 1 w 117"/>
                <a:gd name="T63" fmla="*/ 0 h 481"/>
                <a:gd name="T64" fmla="*/ 1 w 117"/>
                <a:gd name="T65" fmla="*/ 0 h 481"/>
                <a:gd name="T66" fmla="*/ 1 w 117"/>
                <a:gd name="T67" fmla="*/ 0 h 481"/>
                <a:gd name="T68" fmla="*/ 1 w 117"/>
                <a:gd name="T69" fmla="*/ 0 h 4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7"/>
                <a:gd name="T106" fmla="*/ 0 h 481"/>
                <a:gd name="T107" fmla="*/ 117 w 117"/>
                <a:gd name="T108" fmla="*/ 481 h 48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7" h="481">
                  <a:moveTo>
                    <a:pt x="117" y="8"/>
                  </a:moveTo>
                  <a:lnTo>
                    <a:pt x="115" y="29"/>
                  </a:lnTo>
                  <a:lnTo>
                    <a:pt x="115" y="51"/>
                  </a:lnTo>
                  <a:lnTo>
                    <a:pt x="115" y="73"/>
                  </a:lnTo>
                  <a:lnTo>
                    <a:pt x="113" y="94"/>
                  </a:lnTo>
                  <a:lnTo>
                    <a:pt x="114" y="104"/>
                  </a:lnTo>
                  <a:lnTo>
                    <a:pt x="113" y="113"/>
                  </a:lnTo>
                  <a:lnTo>
                    <a:pt x="109" y="122"/>
                  </a:lnTo>
                  <a:lnTo>
                    <a:pt x="102" y="129"/>
                  </a:lnTo>
                  <a:lnTo>
                    <a:pt x="97" y="131"/>
                  </a:lnTo>
                  <a:lnTo>
                    <a:pt x="93" y="133"/>
                  </a:lnTo>
                  <a:lnTo>
                    <a:pt x="88" y="134"/>
                  </a:lnTo>
                  <a:lnTo>
                    <a:pt x="82" y="134"/>
                  </a:lnTo>
                  <a:lnTo>
                    <a:pt x="78" y="134"/>
                  </a:lnTo>
                  <a:lnTo>
                    <a:pt x="73" y="134"/>
                  </a:lnTo>
                  <a:lnTo>
                    <a:pt x="68" y="133"/>
                  </a:lnTo>
                  <a:lnTo>
                    <a:pt x="62" y="131"/>
                  </a:lnTo>
                  <a:lnTo>
                    <a:pt x="59" y="130"/>
                  </a:lnTo>
                  <a:lnTo>
                    <a:pt x="56" y="128"/>
                  </a:lnTo>
                  <a:lnTo>
                    <a:pt x="53" y="127"/>
                  </a:lnTo>
                  <a:lnTo>
                    <a:pt x="49" y="126"/>
                  </a:lnTo>
                  <a:lnTo>
                    <a:pt x="44" y="133"/>
                  </a:lnTo>
                  <a:lnTo>
                    <a:pt x="39" y="214"/>
                  </a:lnTo>
                  <a:lnTo>
                    <a:pt x="36" y="296"/>
                  </a:lnTo>
                  <a:lnTo>
                    <a:pt x="33" y="378"/>
                  </a:lnTo>
                  <a:lnTo>
                    <a:pt x="30" y="458"/>
                  </a:lnTo>
                  <a:lnTo>
                    <a:pt x="29" y="464"/>
                  </a:lnTo>
                  <a:lnTo>
                    <a:pt x="29" y="470"/>
                  </a:lnTo>
                  <a:lnTo>
                    <a:pt x="28" y="476"/>
                  </a:lnTo>
                  <a:lnTo>
                    <a:pt x="24" y="481"/>
                  </a:lnTo>
                  <a:lnTo>
                    <a:pt x="19" y="481"/>
                  </a:lnTo>
                  <a:lnTo>
                    <a:pt x="16" y="478"/>
                  </a:lnTo>
                  <a:lnTo>
                    <a:pt x="14" y="473"/>
                  </a:lnTo>
                  <a:lnTo>
                    <a:pt x="12" y="468"/>
                  </a:lnTo>
                  <a:lnTo>
                    <a:pt x="6" y="410"/>
                  </a:lnTo>
                  <a:lnTo>
                    <a:pt x="3" y="350"/>
                  </a:lnTo>
                  <a:lnTo>
                    <a:pt x="1" y="290"/>
                  </a:lnTo>
                  <a:lnTo>
                    <a:pt x="0" y="229"/>
                  </a:lnTo>
                  <a:lnTo>
                    <a:pt x="1" y="202"/>
                  </a:lnTo>
                  <a:lnTo>
                    <a:pt x="2" y="173"/>
                  </a:lnTo>
                  <a:lnTo>
                    <a:pt x="3" y="145"/>
                  </a:lnTo>
                  <a:lnTo>
                    <a:pt x="4" y="119"/>
                  </a:lnTo>
                  <a:lnTo>
                    <a:pt x="6" y="109"/>
                  </a:lnTo>
                  <a:lnTo>
                    <a:pt x="9" y="101"/>
                  </a:lnTo>
                  <a:lnTo>
                    <a:pt x="13" y="92"/>
                  </a:lnTo>
                  <a:lnTo>
                    <a:pt x="20" y="87"/>
                  </a:lnTo>
                  <a:lnTo>
                    <a:pt x="25" y="86"/>
                  </a:lnTo>
                  <a:lnTo>
                    <a:pt x="31" y="85"/>
                  </a:lnTo>
                  <a:lnTo>
                    <a:pt x="36" y="86"/>
                  </a:lnTo>
                  <a:lnTo>
                    <a:pt x="41" y="87"/>
                  </a:lnTo>
                  <a:lnTo>
                    <a:pt x="45" y="90"/>
                  </a:lnTo>
                  <a:lnTo>
                    <a:pt x="50" y="92"/>
                  </a:lnTo>
                  <a:lnTo>
                    <a:pt x="54" y="94"/>
                  </a:lnTo>
                  <a:lnTo>
                    <a:pt x="58" y="95"/>
                  </a:lnTo>
                  <a:lnTo>
                    <a:pt x="63" y="95"/>
                  </a:lnTo>
                  <a:lnTo>
                    <a:pt x="69" y="95"/>
                  </a:lnTo>
                  <a:lnTo>
                    <a:pt x="73" y="95"/>
                  </a:lnTo>
                  <a:lnTo>
                    <a:pt x="78" y="95"/>
                  </a:lnTo>
                  <a:lnTo>
                    <a:pt x="86" y="87"/>
                  </a:lnTo>
                  <a:lnTo>
                    <a:pt x="88" y="78"/>
                  </a:lnTo>
                  <a:lnTo>
                    <a:pt x="88" y="66"/>
                  </a:lnTo>
                  <a:lnTo>
                    <a:pt x="90" y="57"/>
                  </a:lnTo>
                  <a:lnTo>
                    <a:pt x="92" y="42"/>
                  </a:lnTo>
                  <a:lnTo>
                    <a:pt x="94" y="27"/>
                  </a:lnTo>
                  <a:lnTo>
                    <a:pt x="97" y="13"/>
                  </a:lnTo>
                  <a:lnTo>
                    <a:pt x="103" y="0"/>
                  </a:lnTo>
                  <a:lnTo>
                    <a:pt x="108" y="0"/>
                  </a:lnTo>
                  <a:lnTo>
                    <a:pt x="112" y="2"/>
                  </a:lnTo>
                  <a:lnTo>
                    <a:pt x="115" y="4"/>
                  </a:lnTo>
                  <a:lnTo>
                    <a:pt x="117" y="8"/>
                  </a:lnTo>
                  <a:close/>
                </a:path>
              </a:pathLst>
            </a:custGeom>
            <a:solidFill>
              <a:srgbClr val="000000"/>
            </a:solidFill>
            <a:ln w="9525">
              <a:noFill/>
              <a:round/>
              <a:headEnd/>
              <a:tailEnd/>
            </a:ln>
          </p:spPr>
          <p:txBody>
            <a:bodyPr/>
            <a:lstStyle/>
            <a:p>
              <a:endParaRPr lang="fr-FR"/>
            </a:p>
          </p:txBody>
        </p:sp>
        <p:sp>
          <p:nvSpPr>
            <p:cNvPr id="480671" name="Freeform 335"/>
            <p:cNvSpPr>
              <a:spLocks/>
            </p:cNvSpPr>
            <p:nvPr/>
          </p:nvSpPr>
          <p:spPr bwMode="auto">
            <a:xfrm>
              <a:off x="2969" y="1350"/>
              <a:ext cx="18" cy="76"/>
            </a:xfrm>
            <a:custGeom>
              <a:avLst/>
              <a:gdLst>
                <a:gd name="T0" fmla="*/ 1 w 90"/>
                <a:gd name="T1" fmla="*/ 0 h 377"/>
                <a:gd name="T2" fmla="*/ 1 w 90"/>
                <a:gd name="T3" fmla="*/ 0 h 377"/>
                <a:gd name="T4" fmla="*/ 1 w 90"/>
                <a:gd name="T5" fmla="*/ 0 h 377"/>
                <a:gd name="T6" fmla="*/ 1 w 90"/>
                <a:gd name="T7" fmla="*/ 0 h 377"/>
                <a:gd name="T8" fmla="*/ 1 w 90"/>
                <a:gd name="T9" fmla="*/ 0 h 377"/>
                <a:gd name="T10" fmla="*/ 1 w 90"/>
                <a:gd name="T11" fmla="*/ 0 h 377"/>
                <a:gd name="T12" fmla="*/ 1 w 90"/>
                <a:gd name="T13" fmla="*/ 0 h 377"/>
                <a:gd name="T14" fmla="*/ 1 w 90"/>
                <a:gd name="T15" fmla="*/ 0 h 377"/>
                <a:gd name="T16" fmla="*/ 0 w 90"/>
                <a:gd name="T17" fmla="*/ 0 h 377"/>
                <a:gd name="T18" fmla="*/ 0 w 90"/>
                <a:gd name="T19" fmla="*/ 0 h 377"/>
                <a:gd name="T20" fmla="*/ 0 w 90"/>
                <a:gd name="T21" fmla="*/ 0 h 377"/>
                <a:gd name="T22" fmla="*/ 0 w 90"/>
                <a:gd name="T23" fmla="*/ 0 h 377"/>
                <a:gd name="T24" fmla="*/ 0 w 90"/>
                <a:gd name="T25" fmla="*/ 0 h 377"/>
                <a:gd name="T26" fmla="*/ 0 w 90"/>
                <a:gd name="T27" fmla="*/ 1 h 377"/>
                <a:gd name="T28" fmla="*/ 0 w 90"/>
                <a:gd name="T29" fmla="*/ 1 h 377"/>
                <a:gd name="T30" fmla="*/ 0 w 90"/>
                <a:gd name="T31" fmla="*/ 1 h 377"/>
                <a:gd name="T32" fmla="*/ 0 w 90"/>
                <a:gd name="T33" fmla="*/ 1 h 377"/>
                <a:gd name="T34" fmla="*/ 0 w 90"/>
                <a:gd name="T35" fmla="*/ 1 h 377"/>
                <a:gd name="T36" fmla="*/ 0 w 90"/>
                <a:gd name="T37" fmla="*/ 1 h 377"/>
                <a:gd name="T38" fmla="*/ 0 w 90"/>
                <a:gd name="T39" fmla="*/ 1 h 377"/>
                <a:gd name="T40" fmla="*/ 0 w 90"/>
                <a:gd name="T41" fmla="*/ 1 h 377"/>
                <a:gd name="T42" fmla="*/ 0 w 90"/>
                <a:gd name="T43" fmla="*/ 1 h 377"/>
                <a:gd name="T44" fmla="*/ 0 w 90"/>
                <a:gd name="T45" fmla="*/ 1 h 377"/>
                <a:gd name="T46" fmla="*/ 0 w 90"/>
                <a:gd name="T47" fmla="*/ 1 h 377"/>
                <a:gd name="T48" fmla="*/ 0 w 90"/>
                <a:gd name="T49" fmla="*/ 1 h 377"/>
                <a:gd name="T50" fmla="*/ 0 w 90"/>
                <a:gd name="T51" fmla="*/ 1 h 377"/>
                <a:gd name="T52" fmla="*/ 0 w 90"/>
                <a:gd name="T53" fmla="*/ 2 h 377"/>
                <a:gd name="T54" fmla="*/ 0 w 90"/>
                <a:gd name="T55" fmla="*/ 2 h 377"/>
                <a:gd name="T56" fmla="*/ 0 w 90"/>
                <a:gd name="T57" fmla="*/ 2 h 377"/>
                <a:gd name="T58" fmla="*/ 0 w 90"/>
                <a:gd name="T59" fmla="*/ 3 h 377"/>
                <a:gd name="T60" fmla="*/ 0 w 90"/>
                <a:gd name="T61" fmla="*/ 3 h 377"/>
                <a:gd name="T62" fmla="*/ 0 w 90"/>
                <a:gd name="T63" fmla="*/ 3 h 377"/>
                <a:gd name="T64" fmla="*/ 0 w 90"/>
                <a:gd name="T65" fmla="*/ 3 h 377"/>
                <a:gd name="T66" fmla="*/ 0 w 90"/>
                <a:gd name="T67" fmla="*/ 3 h 377"/>
                <a:gd name="T68" fmla="*/ 0 w 90"/>
                <a:gd name="T69" fmla="*/ 3 h 377"/>
                <a:gd name="T70" fmla="*/ 0 w 90"/>
                <a:gd name="T71" fmla="*/ 3 h 377"/>
                <a:gd name="T72" fmla="*/ 0 w 90"/>
                <a:gd name="T73" fmla="*/ 3 h 377"/>
                <a:gd name="T74" fmla="*/ 0 w 90"/>
                <a:gd name="T75" fmla="*/ 3 h 377"/>
                <a:gd name="T76" fmla="*/ 0 w 90"/>
                <a:gd name="T77" fmla="*/ 3 h 377"/>
                <a:gd name="T78" fmla="*/ 0 w 90"/>
                <a:gd name="T79" fmla="*/ 3 h 377"/>
                <a:gd name="T80" fmla="*/ 0 w 90"/>
                <a:gd name="T81" fmla="*/ 3 h 377"/>
                <a:gd name="T82" fmla="*/ 0 w 90"/>
                <a:gd name="T83" fmla="*/ 3 h 377"/>
                <a:gd name="T84" fmla="*/ 0 w 90"/>
                <a:gd name="T85" fmla="*/ 2 h 377"/>
                <a:gd name="T86" fmla="*/ 0 w 90"/>
                <a:gd name="T87" fmla="*/ 2 h 377"/>
                <a:gd name="T88" fmla="*/ 1 w 90"/>
                <a:gd name="T89" fmla="*/ 1 h 377"/>
                <a:gd name="T90" fmla="*/ 1 w 90"/>
                <a:gd name="T91" fmla="*/ 1 h 377"/>
                <a:gd name="T92" fmla="*/ 1 w 90"/>
                <a:gd name="T93" fmla="*/ 1 h 377"/>
                <a:gd name="T94" fmla="*/ 1 w 90"/>
                <a:gd name="T95" fmla="*/ 1 h 377"/>
                <a:gd name="T96" fmla="*/ 1 w 90"/>
                <a:gd name="T97" fmla="*/ 1 h 377"/>
                <a:gd name="T98" fmla="*/ 1 w 90"/>
                <a:gd name="T99" fmla="*/ 1 h 377"/>
                <a:gd name="T100" fmla="*/ 0 w 90"/>
                <a:gd name="T101" fmla="*/ 1 h 377"/>
                <a:gd name="T102" fmla="*/ 0 w 90"/>
                <a:gd name="T103" fmla="*/ 1 h 377"/>
                <a:gd name="T104" fmla="*/ 1 w 90"/>
                <a:gd name="T105" fmla="*/ 0 h 377"/>
                <a:gd name="T106" fmla="*/ 1 w 90"/>
                <a:gd name="T107" fmla="*/ 0 h 377"/>
                <a:gd name="T108" fmla="*/ 1 w 90"/>
                <a:gd name="T109" fmla="*/ 0 h 377"/>
                <a:gd name="T110" fmla="*/ 1 w 90"/>
                <a:gd name="T111" fmla="*/ 0 h 377"/>
                <a:gd name="T112" fmla="*/ 1 w 90"/>
                <a:gd name="T113" fmla="*/ 0 h 377"/>
                <a:gd name="T114" fmla="*/ 1 w 90"/>
                <a:gd name="T115" fmla="*/ 0 h 37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0"/>
                <a:gd name="T175" fmla="*/ 0 h 377"/>
                <a:gd name="T176" fmla="*/ 90 w 90"/>
                <a:gd name="T177" fmla="*/ 377 h 37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0" h="377">
                  <a:moveTo>
                    <a:pt x="89" y="5"/>
                  </a:moveTo>
                  <a:lnTo>
                    <a:pt x="90" y="0"/>
                  </a:lnTo>
                  <a:lnTo>
                    <a:pt x="87" y="0"/>
                  </a:lnTo>
                  <a:lnTo>
                    <a:pt x="84" y="2"/>
                  </a:lnTo>
                  <a:lnTo>
                    <a:pt x="83" y="3"/>
                  </a:lnTo>
                  <a:lnTo>
                    <a:pt x="78" y="11"/>
                  </a:lnTo>
                  <a:lnTo>
                    <a:pt x="72" y="17"/>
                  </a:lnTo>
                  <a:lnTo>
                    <a:pt x="65" y="24"/>
                  </a:lnTo>
                  <a:lnTo>
                    <a:pt x="59" y="32"/>
                  </a:lnTo>
                  <a:lnTo>
                    <a:pt x="54" y="39"/>
                  </a:lnTo>
                  <a:lnTo>
                    <a:pt x="50" y="45"/>
                  </a:lnTo>
                  <a:lnTo>
                    <a:pt x="46" y="53"/>
                  </a:lnTo>
                  <a:lnTo>
                    <a:pt x="45" y="59"/>
                  </a:lnTo>
                  <a:lnTo>
                    <a:pt x="43" y="69"/>
                  </a:lnTo>
                  <a:lnTo>
                    <a:pt x="39" y="75"/>
                  </a:lnTo>
                  <a:lnTo>
                    <a:pt x="39" y="80"/>
                  </a:lnTo>
                  <a:lnTo>
                    <a:pt x="45" y="89"/>
                  </a:lnTo>
                  <a:lnTo>
                    <a:pt x="55" y="97"/>
                  </a:lnTo>
                  <a:lnTo>
                    <a:pt x="60" y="99"/>
                  </a:lnTo>
                  <a:lnTo>
                    <a:pt x="62" y="98"/>
                  </a:lnTo>
                  <a:lnTo>
                    <a:pt x="62" y="97"/>
                  </a:lnTo>
                  <a:lnTo>
                    <a:pt x="57" y="105"/>
                  </a:lnTo>
                  <a:lnTo>
                    <a:pt x="54" y="110"/>
                  </a:lnTo>
                  <a:lnTo>
                    <a:pt x="47" y="126"/>
                  </a:lnTo>
                  <a:lnTo>
                    <a:pt x="38" y="149"/>
                  </a:lnTo>
                  <a:lnTo>
                    <a:pt x="26" y="181"/>
                  </a:lnTo>
                  <a:lnTo>
                    <a:pt x="16" y="216"/>
                  </a:lnTo>
                  <a:lnTo>
                    <a:pt x="6" y="257"/>
                  </a:lnTo>
                  <a:lnTo>
                    <a:pt x="1" y="301"/>
                  </a:lnTo>
                  <a:lnTo>
                    <a:pt x="0" y="346"/>
                  </a:lnTo>
                  <a:lnTo>
                    <a:pt x="5" y="350"/>
                  </a:lnTo>
                  <a:lnTo>
                    <a:pt x="12" y="354"/>
                  </a:lnTo>
                  <a:lnTo>
                    <a:pt x="18" y="358"/>
                  </a:lnTo>
                  <a:lnTo>
                    <a:pt x="24" y="363"/>
                  </a:lnTo>
                  <a:lnTo>
                    <a:pt x="31" y="367"/>
                  </a:lnTo>
                  <a:lnTo>
                    <a:pt x="37" y="370"/>
                  </a:lnTo>
                  <a:lnTo>
                    <a:pt x="43" y="373"/>
                  </a:lnTo>
                  <a:lnTo>
                    <a:pt x="48" y="375"/>
                  </a:lnTo>
                  <a:lnTo>
                    <a:pt x="56" y="377"/>
                  </a:lnTo>
                  <a:lnTo>
                    <a:pt x="59" y="375"/>
                  </a:lnTo>
                  <a:lnTo>
                    <a:pt x="58" y="366"/>
                  </a:lnTo>
                  <a:lnTo>
                    <a:pt x="57" y="346"/>
                  </a:lnTo>
                  <a:lnTo>
                    <a:pt x="57" y="297"/>
                  </a:lnTo>
                  <a:lnTo>
                    <a:pt x="60" y="223"/>
                  </a:lnTo>
                  <a:lnTo>
                    <a:pt x="65" y="151"/>
                  </a:lnTo>
                  <a:lnTo>
                    <a:pt x="70" y="112"/>
                  </a:lnTo>
                  <a:lnTo>
                    <a:pt x="73" y="103"/>
                  </a:lnTo>
                  <a:lnTo>
                    <a:pt x="73" y="98"/>
                  </a:lnTo>
                  <a:lnTo>
                    <a:pt x="71" y="92"/>
                  </a:lnTo>
                  <a:lnTo>
                    <a:pt x="64" y="86"/>
                  </a:lnTo>
                  <a:lnTo>
                    <a:pt x="61" y="79"/>
                  </a:lnTo>
                  <a:lnTo>
                    <a:pt x="62" y="70"/>
                  </a:lnTo>
                  <a:lnTo>
                    <a:pt x="65" y="62"/>
                  </a:lnTo>
                  <a:lnTo>
                    <a:pt x="66" y="51"/>
                  </a:lnTo>
                  <a:lnTo>
                    <a:pt x="70" y="43"/>
                  </a:lnTo>
                  <a:lnTo>
                    <a:pt x="76" y="29"/>
                  </a:lnTo>
                  <a:lnTo>
                    <a:pt x="83" y="16"/>
                  </a:lnTo>
                  <a:lnTo>
                    <a:pt x="89" y="5"/>
                  </a:lnTo>
                  <a:close/>
                </a:path>
              </a:pathLst>
            </a:custGeom>
            <a:solidFill>
              <a:srgbClr val="000000"/>
            </a:solidFill>
            <a:ln w="9525">
              <a:noFill/>
              <a:round/>
              <a:headEnd/>
              <a:tailEnd/>
            </a:ln>
          </p:spPr>
          <p:txBody>
            <a:bodyPr/>
            <a:lstStyle/>
            <a:p>
              <a:endParaRPr lang="fr-FR"/>
            </a:p>
          </p:txBody>
        </p:sp>
      </p:grpSp>
      <p:grpSp>
        <p:nvGrpSpPr>
          <p:cNvPr id="480267" name="Group 336"/>
          <p:cNvGrpSpPr>
            <a:grpSpLocks/>
          </p:cNvGrpSpPr>
          <p:nvPr/>
        </p:nvGrpSpPr>
        <p:grpSpPr bwMode="auto">
          <a:xfrm>
            <a:off x="5160963" y="1911350"/>
            <a:ext cx="2263775" cy="800100"/>
            <a:chOff x="3213" y="1093"/>
            <a:chExt cx="1366" cy="504"/>
          </a:xfrm>
        </p:grpSpPr>
        <p:sp>
          <p:nvSpPr>
            <p:cNvPr id="480616" name="Freeform 337"/>
            <p:cNvSpPr>
              <a:spLocks/>
            </p:cNvSpPr>
            <p:nvPr/>
          </p:nvSpPr>
          <p:spPr bwMode="auto">
            <a:xfrm>
              <a:off x="3213" y="1093"/>
              <a:ext cx="1366" cy="504"/>
            </a:xfrm>
            <a:custGeom>
              <a:avLst/>
              <a:gdLst>
                <a:gd name="T0" fmla="*/ 140 w 1366"/>
                <a:gd name="T1" fmla="*/ 2 h 504"/>
                <a:gd name="T2" fmla="*/ 406 w 1366"/>
                <a:gd name="T3" fmla="*/ 7 h 504"/>
                <a:gd name="T4" fmla="*/ 651 w 1366"/>
                <a:gd name="T5" fmla="*/ 23 h 504"/>
                <a:gd name="T6" fmla="*/ 818 w 1366"/>
                <a:gd name="T7" fmla="*/ 38 h 504"/>
                <a:gd name="T8" fmla="*/ 920 w 1366"/>
                <a:gd name="T9" fmla="*/ 50 h 504"/>
                <a:gd name="T10" fmla="*/ 1012 w 1366"/>
                <a:gd name="T11" fmla="*/ 61 h 504"/>
                <a:gd name="T12" fmla="*/ 1094 w 1366"/>
                <a:gd name="T13" fmla="*/ 74 h 504"/>
                <a:gd name="T14" fmla="*/ 1169 w 1366"/>
                <a:gd name="T15" fmla="*/ 90 h 504"/>
                <a:gd name="T16" fmla="*/ 1232 w 1366"/>
                <a:gd name="T17" fmla="*/ 107 h 504"/>
                <a:gd name="T18" fmla="*/ 1284 w 1366"/>
                <a:gd name="T19" fmla="*/ 122 h 504"/>
                <a:gd name="T20" fmla="*/ 1324 w 1366"/>
                <a:gd name="T21" fmla="*/ 142 h 504"/>
                <a:gd name="T22" fmla="*/ 1351 w 1366"/>
                <a:gd name="T23" fmla="*/ 159 h 504"/>
                <a:gd name="T24" fmla="*/ 1364 w 1366"/>
                <a:gd name="T25" fmla="*/ 178 h 504"/>
                <a:gd name="T26" fmla="*/ 1366 w 1366"/>
                <a:gd name="T27" fmla="*/ 188 h 504"/>
                <a:gd name="T28" fmla="*/ 1364 w 1366"/>
                <a:gd name="T29" fmla="*/ 268 h 504"/>
                <a:gd name="T30" fmla="*/ 1355 w 1366"/>
                <a:gd name="T31" fmla="*/ 285 h 504"/>
                <a:gd name="T32" fmla="*/ 1334 w 1366"/>
                <a:gd name="T33" fmla="*/ 301 h 504"/>
                <a:gd name="T34" fmla="*/ 1305 w 1366"/>
                <a:gd name="T35" fmla="*/ 316 h 504"/>
                <a:gd name="T36" fmla="*/ 1265 w 1366"/>
                <a:gd name="T37" fmla="*/ 331 h 504"/>
                <a:gd name="T38" fmla="*/ 1217 w 1366"/>
                <a:gd name="T39" fmla="*/ 345 h 504"/>
                <a:gd name="T40" fmla="*/ 1161 w 1366"/>
                <a:gd name="T41" fmla="*/ 360 h 504"/>
                <a:gd name="T42" fmla="*/ 1098 w 1366"/>
                <a:gd name="T43" fmla="*/ 372 h 504"/>
                <a:gd name="T44" fmla="*/ 987 w 1366"/>
                <a:gd name="T45" fmla="*/ 391 h 504"/>
                <a:gd name="T46" fmla="*/ 814 w 1366"/>
                <a:gd name="T47" fmla="*/ 412 h 504"/>
                <a:gd name="T48" fmla="*/ 619 w 1366"/>
                <a:gd name="T49" fmla="*/ 427 h 504"/>
                <a:gd name="T50" fmla="*/ 400 w 1366"/>
                <a:gd name="T51" fmla="*/ 441 h 504"/>
                <a:gd name="T52" fmla="*/ 283 w 1366"/>
                <a:gd name="T53" fmla="*/ 504 h 504"/>
                <a:gd name="T54" fmla="*/ 283 w 1366"/>
                <a:gd name="T55" fmla="*/ 312 h 504"/>
                <a:gd name="T56" fmla="*/ 383 w 1366"/>
                <a:gd name="T57" fmla="*/ 370 h 504"/>
                <a:gd name="T58" fmla="*/ 573 w 1366"/>
                <a:gd name="T59" fmla="*/ 360 h 504"/>
                <a:gd name="T60" fmla="*/ 747 w 1366"/>
                <a:gd name="T61" fmla="*/ 347 h 504"/>
                <a:gd name="T62" fmla="*/ 904 w 1366"/>
                <a:gd name="T63" fmla="*/ 329 h 504"/>
                <a:gd name="T64" fmla="*/ 1042 w 1366"/>
                <a:gd name="T65" fmla="*/ 310 h 504"/>
                <a:gd name="T66" fmla="*/ 1159 w 1366"/>
                <a:gd name="T67" fmla="*/ 289 h 504"/>
                <a:gd name="T68" fmla="*/ 1253 w 1366"/>
                <a:gd name="T69" fmla="*/ 264 h 504"/>
                <a:gd name="T70" fmla="*/ 1320 w 1366"/>
                <a:gd name="T71" fmla="*/ 237 h 504"/>
                <a:gd name="T72" fmla="*/ 1343 w 1366"/>
                <a:gd name="T73" fmla="*/ 224 h 504"/>
                <a:gd name="T74" fmla="*/ 1314 w 1366"/>
                <a:gd name="T75" fmla="*/ 209 h 504"/>
                <a:gd name="T76" fmla="*/ 1276 w 1366"/>
                <a:gd name="T77" fmla="*/ 191 h 504"/>
                <a:gd name="T78" fmla="*/ 1230 w 1366"/>
                <a:gd name="T79" fmla="*/ 178 h 504"/>
                <a:gd name="T80" fmla="*/ 1173 w 1366"/>
                <a:gd name="T81" fmla="*/ 163 h 504"/>
                <a:gd name="T82" fmla="*/ 1109 w 1366"/>
                <a:gd name="T83" fmla="*/ 149 h 504"/>
                <a:gd name="T84" fmla="*/ 1037 w 1366"/>
                <a:gd name="T85" fmla="*/ 138 h 504"/>
                <a:gd name="T86" fmla="*/ 870 w 1366"/>
                <a:gd name="T87" fmla="*/ 115 h 504"/>
                <a:gd name="T88" fmla="*/ 680 w 1366"/>
                <a:gd name="T89" fmla="*/ 96 h 504"/>
                <a:gd name="T90" fmla="*/ 469 w 1366"/>
                <a:gd name="T91" fmla="*/ 82 h 504"/>
                <a:gd name="T92" fmla="*/ 241 w 1366"/>
                <a:gd name="T93" fmla="*/ 74 h 504"/>
                <a:gd name="T94" fmla="*/ 0 w 1366"/>
                <a:gd name="T95" fmla="*/ 71 h 5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66"/>
                <a:gd name="T145" fmla="*/ 0 h 504"/>
                <a:gd name="T146" fmla="*/ 1366 w 1366"/>
                <a:gd name="T147" fmla="*/ 504 h 5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66" h="504">
                  <a:moveTo>
                    <a:pt x="0" y="0"/>
                  </a:moveTo>
                  <a:lnTo>
                    <a:pt x="140" y="2"/>
                  </a:lnTo>
                  <a:lnTo>
                    <a:pt x="276" y="4"/>
                  </a:lnTo>
                  <a:lnTo>
                    <a:pt x="406" y="7"/>
                  </a:lnTo>
                  <a:lnTo>
                    <a:pt x="532" y="15"/>
                  </a:lnTo>
                  <a:lnTo>
                    <a:pt x="651" y="23"/>
                  </a:lnTo>
                  <a:lnTo>
                    <a:pt x="764" y="32"/>
                  </a:lnTo>
                  <a:lnTo>
                    <a:pt x="818" y="38"/>
                  </a:lnTo>
                  <a:lnTo>
                    <a:pt x="870" y="42"/>
                  </a:lnTo>
                  <a:lnTo>
                    <a:pt x="920" y="50"/>
                  </a:lnTo>
                  <a:lnTo>
                    <a:pt x="966" y="55"/>
                  </a:lnTo>
                  <a:lnTo>
                    <a:pt x="1012" y="61"/>
                  </a:lnTo>
                  <a:lnTo>
                    <a:pt x="1054" y="69"/>
                  </a:lnTo>
                  <a:lnTo>
                    <a:pt x="1094" y="74"/>
                  </a:lnTo>
                  <a:lnTo>
                    <a:pt x="1132" y="82"/>
                  </a:lnTo>
                  <a:lnTo>
                    <a:pt x="1169" y="90"/>
                  </a:lnTo>
                  <a:lnTo>
                    <a:pt x="1201" y="97"/>
                  </a:lnTo>
                  <a:lnTo>
                    <a:pt x="1232" y="107"/>
                  </a:lnTo>
                  <a:lnTo>
                    <a:pt x="1259" y="115"/>
                  </a:lnTo>
                  <a:lnTo>
                    <a:pt x="1284" y="122"/>
                  </a:lnTo>
                  <a:lnTo>
                    <a:pt x="1305" y="132"/>
                  </a:lnTo>
                  <a:lnTo>
                    <a:pt x="1324" y="142"/>
                  </a:lnTo>
                  <a:lnTo>
                    <a:pt x="1339" y="149"/>
                  </a:lnTo>
                  <a:lnTo>
                    <a:pt x="1351" y="159"/>
                  </a:lnTo>
                  <a:lnTo>
                    <a:pt x="1359" y="168"/>
                  </a:lnTo>
                  <a:lnTo>
                    <a:pt x="1364" y="178"/>
                  </a:lnTo>
                  <a:lnTo>
                    <a:pt x="1366" y="188"/>
                  </a:lnTo>
                  <a:lnTo>
                    <a:pt x="1366" y="260"/>
                  </a:lnTo>
                  <a:lnTo>
                    <a:pt x="1364" y="268"/>
                  </a:lnTo>
                  <a:lnTo>
                    <a:pt x="1360" y="278"/>
                  </a:lnTo>
                  <a:lnTo>
                    <a:pt x="1355" y="285"/>
                  </a:lnTo>
                  <a:lnTo>
                    <a:pt x="1345" y="293"/>
                  </a:lnTo>
                  <a:lnTo>
                    <a:pt x="1334" y="301"/>
                  </a:lnTo>
                  <a:lnTo>
                    <a:pt x="1320" y="308"/>
                  </a:lnTo>
                  <a:lnTo>
                    <a:pt x="1305" y="316"/>
                  </a:lnTo>
                  <a:lnTo>
                    <a:pt x="1286" y="324"/>
                  </a:lnTo>
                  <a:lnTo>
                    <a:pt x="1265" y="331"/>
                  </a:lnTo>
                  <a:lnTo>
                    <a:pt x="1242" y="339"/>
                  </a:lnTo>
                  <a:lnTo>
                    <a:pt x="1217" y="345"/>
                  </a:lnTo>
                  <a:lnTo>
                    <a:pt x="1190" y="352"/>
                  </a:lnTo>
                  <a:lnTo>
                    <a:pt x="1161" y="360"/>
                  </a:lnTo>
                  <a:lnTo>
                    <a:pt x="1130" y="366"/>
                  </a:lnTo>
                  <a:lnTo>
                    <a:pt x="1098" y="372"/>
                  </a:lnTo>
                  <a:lnTo>
                    <a:pt x="1061" y="379"/>
                  </a:lnTo>
                  <a:lnTo>
                    <a:pt x="987" y="391"/>
                  </a:lnTo>
                  <a:lnTo>
                    <a:pt x="904" y="400"/>
                  </a:lnTo>
                  <a:lnTo>
                    <a:pt x="814" y="412"/>
                  </a:lnTo>
                  <a:lnTo>
                    <a:pt x="720" y="419"/>
                  </a:lnTo>
                  <a:lnTo>
                    <a:pt x="619" y="427"/>
                  </a:lnTo>
                  <a:lnTo>
                    <a:pt x="511" y="435"/>
                  </a:lnTo>
                  <a:lnTo>
                    <a:pt x="400" y="441"/>
                  </a:lnTo>
                  <a:lnTo>
                    <a:pt x="283" y="444"/>
                  </a:lnTo>
                  <a:lnTo>
                    <a:pt x="283" y="504"/>
                  </a:lnTo>
                  <a:lnTo>
                    <a:pt x="0" y="412"/>
                  </a:lnTo>
                  <a:lnTo>
                    <a:pt x="283" y="312"/>
                  </a:lnTo>
                  <a:lnTo>
                    <a:pt x="283" y="373"/>
                  </a:lnTo>
                  <a:lnTo>
                    <a:pt x="383" y="370"/>
                  </a:lnTo>
                  <a:lnTo>
                    <a:pt x="479" y="366"/>
                  </a:lnTo>
                  <a:lnTo>
                    <a:pt x="573" y="360"/>
                  </a:lnTo>
                  <a:lnTo>
                    <a:pt x="661" y="354"/>
                  </a:lnTo>
                  <a:lnTo>
                    <a:pt x="747" y="347"/>
                  </a:lnTo>
                  <a:lnTo>
                    <a:pt x="828" y="339"/>
                  </a:lnTo>
                  <a:lnTo>
                    <a:pt x="904" y="329"/>
                  </a:lnTo>
                  <a:lnTo>
                    <a:pt x="975" y="320"/>
                  </a:lnTo>
                  <a:lnTo>
                    <a:pt x="1042" y="310"/>
                  </a:lnTo>
                  <a:lnTo>
                    <a:pt x="1104" y="299"/>
                  </a:lnTo>
                  <a:lnTo>
                    <a:pt x="1159" y="289"/>
                  </a:lnTo>
                  <a:lnTo>
                    <a:pt x="1209" y="276"/>
                  </a:lnTo>
                  <a:lnTo>
                    <a:pt x="1253" y="264"/>
                  </a:lnTo>
                  <a:lnTo>
                    <a:pt x="1290" y="251"/>
                  </a:lnTo>
                  <a:lnTo>
                    <a:pt x="1320" y="237"/>
                  </a:lnTo>
                  <a:lnTo>
                    <a:pt x="1343" y="224"/>
                  </a:lnTo>
                  <a:lnTo>
                    <a:pt x="1330" y="216"/>
                  </a:lnTo>
                  <a:lnTo>
                    <a:pt x="1314" y="209"/>
                  </a:lnTo>
                  <a:lnTo>
                    <a:pt x="1297" y="199"/>
                  </a:lnTo>
                  <a:lnTo>
                    <a:pt x="1276" y="191"/>
                  </a:lnTo>
                  <a:lnTo>
                    <a:pt x="1253" y="184"/>
                  </a:lnTo>
                  <a:lnTo>
                    <a:pt x="1230" y="178"/>
                  </a:lnTo>
                  <a:lnTo>
                    <a:pt x="1201" y="170"/>
                  </a:lnTo>
                  <a:lnTo>
                    <a:pt x="1173" y="163"/>
                  </a:lnTo>
                  <a:lnTo>
                    <a:pt x="1142" y="157"/>
                  </a:lnTo>
                  <a:lnTo>
                    <a:pt x="1109" y="149"/>
                  </a:lnTo>
                  <a:lnTo>
                    <a:pt x="1073" y="143"/>
                  </a:lnTo>
                  <a:lnTo>
                    <a:pt x="1037" y="138"/>
                  </a:lnTo>
                  <a:lnTo>
                    <a:pt x="956" y="124"/>
                  </a:lnTo>
                  <a:lnTo>
                    <a:pt x="870" y="115"/>
                  </a:lnTo>
                  <a:lnTo>
                    <a:pt x="778" y="105"/>
                  </a:lnTo>
                  <a:lnTo>
                    <a:pt x="680" y="96"/>
                  </a:lnTo>
                  <a:lnTo>
                    <a:pt x="577" y="88"/>
                  </a:lnTo>
                  <a:lnTo>
                    <a:pt x="469" y="82"/>
                  </a:lnTo>
                  <a:lnTo>
                    <a:pt x="356" y="76"/>
                  </a:lnTo>
                  <a:lnTo>
                    <a:pt x="241" y="74"/>
                  </a:lnTo>
                  <a:lnTo>
                    <a:pt x="122" y="71"/>
                  </a:lnTo>
                  <a:lnTo>
                    <a:pt x="0" y="71"/>
                  </a:lnTo>
                  <a:lnTo>
                    <a:pt x="0" y="0"/>
                  </a:lnTo>
                  <a:close/>
                </a:path>
              </a:pathLst>
            </a:custGeom>
            <a:solidFill>
              <a:srgbClr val="B6C0E8"/>
            </a:solidFill>
            <a:ln w="9525">
              <a:noFill/>
              <a:round/>
              <a:headEnd/>
              <a:tailEnd/>
            </a:ln>
          </p:spPr>
          <p:txBody>
            <a:bodyPr/>
            <a:lstStyle/>
            <a:p>
              <a:endParaRPr lang="fr-FR"/>
            </a:p>
          </p:txBody>
        </p:sp>
        <p:sp>
          <p:nvSpPr>
            <p:cNvPr id="480617" name="Freeform 338"/>
            <p:cNvSpPr>
              <a:spLocks/>
            </p:cNvSpPr>
            <p:nvPr/>
          </p:nvSpPr>
          <p:spPr bwMode="auto">
            <a:xfrm>
              <a:off x="3213" y="1093"/>
              <a:ext cx="1366" cy="260"/>
            </a:xfrm>
            <a:custGeom>
              <a:avLst/>
              <a:gdLst>
                <a:gd name="T0" fmla="*/ 0 w 1366"/>
                <a:gd name="T1" fmla="*/ 0 h 260"/>
                <a:gd name="T2" fmla="*/ 140 w 1366"/>
                <a:gd name="T3" fmla="*/ 2 h 260"/>
                <a:gd name="T4" fmla="*/ 276 w 1366"/>
                <a:gd name="T5" fmla="*/ 4 h 260"/>
                <a:gd name="T6" fmla="*/ 406 w 1366"/>
                <a:gd name="T7" fmla="*/ 7 h 260"/>
                <a:gd name="T8" fmla="*/ 532 w 1366"/>
                <a:gd name="T9" fmla="*/ 15 h 260"/>
                <a:gd name="T10" fmla="*/ 651 w 1366"/>
                <a:gd name="T11" fmla="*/ 23 h 260"/>
                <a:gd name="T12" fmla="*/ 764 w 1366"/>
                <a:gd name="T13" fmla="*/ 32 h 260"/>
                <a:gd name="T14" fmla="*/ 818 w 1366"/>
                <a:gd name="T15" fmla="*/ 38 h 260"/>
                <a:gd name="T16" fmla="*/ 870 w 1366"/>
                <a:gd name="T17" fmla="*/ 42 h 260"/>
                <a:gd name="T18" fmla="*/ 920 w 1366"/>
                <a:gd name="T19" fmla="*/ 50 h 260"/>
                <a:gd name="T20" fmla="*/ 966 w 1366"/>
                <a:gd name="T21" fmla="*/ 55 h 260"/>
                <a:gd name="T22" fmla="*/ 1012 w 1366"/>
                <a:gd name="T23" fmla="*/ 61 h 260"/>
                <a:gd name="T24" fmla="*/ 1054 w 1366"/>
                <a:gd name="T25" fmla="*/ 69 h 260"/>
                <a:gd name="T26" fmla="*/ 1094 w 1366"/>
                <a:gd name="T27" fmla="*/ 74 h 260"/>
                <a:gd name="T28" fmla="*/ 1132 w 1366"/>
                <a:gd name="T29" fmla="*/ 82 h 260"/>
                <a:gd name="T30" fmla="*/ 1169 w 1366"/>
                <a:gd name="T31" fmla="*/ 90 h 260"/>
                <a:gd name="T32" fmla="*/ 1201 w 1366"/>
                <a:gd name="T33" fmla="*/ 97 h 260"/>
                <a:gd name="T34" fmla="*/ 1232 w 1366"/>
                <a:gd name="T35" fmla="*/ 107 h 260"/>
                <a:gd name="T36" fmla="*/ 1259 w 1366"/>
                <a:gd name="T37" fmla="*/ 115 h 260"/>
                <a:gd name="T38" fmla="*/ 1284 w 1366"/>
                <a:gd name="T39" fmla="*/ 122 h 260"/>
                <a:gd name="T40" fmla="*/ 1305 w 1366"/>
                <a:gd name="T41" fmla="*/ 132 h 260"/>
                <a:gd name="T42" fmla="*/ 1324 w 1366"/>
                <a:gd name="T43" fmla="*/ 142 h 260"/>
                <a:gd name="T44" fmla="*/ 1339 w 1366"/>
                <a:gd name="T45" fmla="*/ 149 h 260"/>
                <a:gd name="T46" fmla="*/ 1351 w 1366"/>
                <a:gd name="T47" fmla="*/ 159 h 260"/>
                <a:gd name="T48" fmla="*/ 1359 w 1366"/>
                <a:gd name="T49" fmla="*/ 168 h 260"/>
                <a:gd name="T50" fmla="*/ 1364 w 1366"/>
                <a:gd name="T51" fmla="*/ 178 h 260"/>
                <a:gd name="T52" fmla="*/ 1366 w 1366"/>
                <a:gd name="T53" fmla="*/ 188 h 260"/>
                <a:gd name="T54" fmla="*/ 1366 w 1366"/>
                <a:gd name="T55" fmla="*/ 188 h 260"/>
                <a:gd name="T56" fmla="*/ 1366 w 1366"/>
                <a:gd name="T57" fmla="*/ 260 h 260"/>
                <a:gd name="T58" fmla="*/ 1366 w 1366"/>
                <a:gd name="T59" fmla="*/ 260 h 260"/>
                <a:gd name="T60" fmla="*/ 1364 w 1366"/>
                <a:gd name="T61" fmla="*/ 251 h 260"/>
                <a:gd name="T62" fmla="*/ 1359 w 1366"/>
                <a:gd name="T63" fmla="*/ 241 h 260"/>
                <a:gd name="T64" fmla="*/ 1351 w 1366"/>
                <a:gd name="T65" fmla="*/ 232 h 260"/>
                <a:gd name="T66" fmla="*/ 1339 w 1366"/>
                <a:gd name="T67" fmla="*/ 222 h 260"/>
                <a:gd name="T68" fmla="*/ 1324 w 1366"/>
                <a:gd name="T69" fmla="*/ 212 h 260"/>
                <a:gd name="T70" fmla="*/ 1305 w 1366"/>
                <a:gd name="T71" fmla="*/ 203 h 260"/>
                <a:gd name="T72" fmla="*/ 1284 w 1366"/>
                <a:gd name="T73" fmla="*/ 195 h 260"/>
                <a:gd name="T74" fmla="*/ 1259 w 1366"/>
                <a:gd name="T75" fmla="*/ 186 h 260"/>
                <a:gd name="T76" fmla="*/ 1232 w 1366"/>
                <a:gd name="T77" fmla="*/ 178 h 260"/>
                <a:gd name="T78" fmla="*/ 1201 w 1366"/>
                <a:gd name="T79" fmla="*/ 170 h 260"/>
                <a:gd name="T80" fmla="*/ 1169 w 1366"/>
                <a:gd name="T81" fmla="*/ 163 h 260"/>
                <a:gd name="T82" fmla="*/ 1132 w 1366"/>
                <a:gd name="T83" fmla="*/ 155 h 260"/>
                <a:gd name="T84" fmla="*/ 1094 w 1366"/>
                <a:gd name="T85" fmla="*/ 147 h 260"/>
                <a:gd name="T86" fmla="*/ 1054 w 1366"/>
                <a:gd name="T87" fmla="*/ 140 h 260"/>
                <a:gd name="T88" fmla="*/ 1012 w 1366"/>
                <a:gd name="T89" fmla="*/ 132 h 260"/>
                <a:gd name="T90" fmla="*/ 966 w 1366"/>
                <a:gd name="T91" fmla="*/ 126 h 260"/>
                <a:gd name="T92" fmla="*/ 920 w 1366"/>
                <a:gd name="T93" fmla="*/ 120 h 260"/>
                <a:gd name="T94" fmla="*/ 870 w 1366"/>
                <a:gd name="T95" fmla="*/ 115 h 260"/>
                <a:gd name="T96" fmla="*/ 818 w 1366"/>
                <a:gd name="T97" fmla="*/ 109 h 260"/>
                <a:gd name="T98" fmla="*/ 764 w 1366"/>
                <a:gd name="T99" fmla="*/ 103 h 260"/>
                <a:gd name="T100" fmla="*/ 651 w 1366"/>
                <a:gd name="T101" fmla="*/ 94 h 260"/>
                <a:gd name="T102" fmla="*/ 532 w 1366"/>
                <a:gd name="T103" fmla="*/ 86 h 260"/>
                <a:gd name="T104" fmla="*/ 406 w 1366"/>
                <a:gd name="T105" fmla="*/ 78 h 260"/>
                <a:gd name="T106" fmla="*/ 276 w 1366"/>
                <a:gd name="T107" fmla="*/ 74 h 260"/>
                <a:gd name="T108" fmla="*/ 140 w 1366"/>
                <a:gd name="T109" fmla="*/ 73 h 260"/>
                <a:gd name="T110" fmla="*/ 0 w 1366"/>
                <a:gd name="T111" fmla="*/ 71 h 260"/>
                <a:gd name="T112" fmla="*/ 0 w 1366"/>
                <a:gd name="T113" fmla="*/ 0 h 26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66"/>
                <a:gd name="T172" fmla="*/ 0 h 260"/>
                <a:gd name="T173" fmla="*/ 1366 w 1366"/>
                <a:gd name="T174" fmla="*/ 260 h 26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66" h="260">
                  <a:moveTo>
                    <a:pt x="0" y="0"/>
                  </a:moveTo>
                  <a:lnTo>
                    <a:pt x="140" y="2"/>
                  </a:lnTo>
                  <a:lnTo>
                    <a:pt x="276" y="4"/>
                  </a:lnTo>
                  <a:lnTo>
                    <a:pt x="406" y="7"/>
                  </a:lnTo>
                  <a:lnTo>
                    <a:pt x="532" y="15"/>
                  </a:lnTo>
                  <a:lnTo>
                    <a:pt x="651" y="23"/>
                  </a:lnTo>
                  <a:lnTo>
                    <a:pt x="764" y="32"/>
                  </a:lnTo>
                  <a:lnTo>
                    <a:pt x="818" y="38"/>
                  </a:lnTo>
                  <a:lnTo>
                    <a:pt x="870" y="42"/>
                  </a:lnTo>
                  <a:lnTo>
                    <a:pt x="920" y="50"/>
                  </a:lnTo>
                  <a:lnTo>
                    <a:pt x="966" y="55"/>
                  </a:lnTo>
                  <a:lnTo>
                    <a:pt x="1012" y="61"/>
                  </a:lnTo>
                  <a:lnTo>
                    <a:pt x="1054" y="69"/>
                  </a:lnTo>
                  <a:lnTo>
                    <a:pt x="1094" y="74"/>
                  </a:lnTo>
                  <a:lnTo>
                    <a:pt x="1132" y="82"/>
                  </a:lnTo>
                  <a:lnTo>
                    <a:pt x="1169" y="90"/>
                  </a:lnTo>
                  <a:lnTo>
                    <a:pt x="1201" y="97"/>
                  </a:lnTo>
                  <a:lnTo>
                    <a:pt x="1232" y="107"/>
                  </a:lnTo>
                  <a:lnTo>
                    <a:pt x="1259" y="115"/>
                  </a:lnTo>
                  <a:lnTo>
                    <a:pt x="1284" y="122"/>
                  </a:lnTo>
                  <a:lnTo>
                    <a:pt x="1305" y="132"/>
                  </a:lnTo>
                  <a:lnTo>
                    <a:pt x="1324" y="142"/>
                  </a:lnTo>
                  <a:lnTo>
                    <a:pt x="1339" y="149"/>
                  </a:lnTo>
                  <a:lnTo>
                    <a:pt x="1351" y="159"/>
                  </a:lnTo>
                  <a:lnTo>
                    <a:pt x="1359" y="168"/>
                  </a:lnTo>
                  <a:lnTo>
                    <a:pt x="1364" y="178"/>
                  </a:lnTo>
                  <a:lnTo>
                    <a:pt x="1366" y="188"/>
                  </a:lnTo>
                  <a:lnTo>
                    <a:pt x="1366" y="260"/>
                  </a:lnTo>
                  <a:lnTo>
                    <a:pt x="1364" y="251"/>
                  </a:lnTo>
                  <a:lnTo>
                    <a:pt x="1359" y="241"/>
                  </a:lnTo>
                  <a:lnTo>
                    <a:pt x="1351" y="232"/>
                  </a:lnTo>
                  <a:lnTo>
                    <a:pt x="1339" y="222"/>
                  </a:lnTo>
                  <a:lnTo>
                    <a:pt x="1324" y="212"/>
                  </a:lnTo>
                  <a:lnTo>
                    <a:pt x="1305" y="203"/>
                  </a:lnTo>
                  <a:lnTo>
                    <a:pt x="1284" y="195"/>
                  </a:lnTo>
                  <a:lnTo>
                    <a:pt x="1259" y="186"/>
                  </a:lnTo>
                  <a:lnTo>
                    <a:pt x="1232" y="178"/>
                  </a:lnTo>
                  <a:lnTo>
                    <a:pt x="1201" y="170"/>
                  </a:lnTo>
                  <a:lnTo>
                    <a:pt x="1169" y="163"/>
                  </a:lnTo>
                  <a:lnTo>
                    <a:pt x="1132" y="155"/>
                  </a:lnTo>
                  <a:lnTo>
                    <a:pt x="1094" y="147"/>
                  </a:lnTo>
                  <a:lnTo>
                    <a:pt x="1054" y="140"/>
                  </a:lnTo>
                  <a:lnTo>
                    <a:pt x="1012" y="132"/>
                  </a:lnTo>
                  <a:lnTo>
                    <a:pt x="966" y="126"/>
                  </a:lnTo>
                  <a:lnTo>
                    <a:pt x="920" y="120"/>
                  </a:lnTo>
                  <a:lnTo>
                    <a:pt x="870" y="115"/>
                  </a:lnTo>
                  <a:lnTo>
                    <a:pt x="818" y="109"/>
                  </a:lnTo>
                  <a:lnTo>
                    <a:pt x="764" y="103"/>
                  </a:lnTo>
                  <a:lnTo>
                    <a:pt x="651" y="94"/>
                  </a:lnTo>
                  <a:lnTo>
                    <a:pt x="532" y="86"/>
                  </a:lnTo>
                  <a:lnTo>
                    <a:pt x="406" y="78"/>
                  </a:lnTo>
                  <a:lnTo>
                    <a:pt x="276" y="74"/>
                  </a:lnTo>
                  <a:lnTo>
                    <a:pt x="140" y="73"/>
                  </a:lnTo>
                  <a:lnTo>
                    <a:pt x="0" y="71"/>
                  </a:lnTo>
                  <a:lnTo>
                    <a:pt x="0" y="0"/>
                  </a:lnTo>
                  <a:close/>
                </a:path>
              </a:pathLst>
            </a:custGeom>
            <a:solidFill>
              <a:srgbClr val="929ABB"/>
            </a:solidFill>
            <a:ln w="9525">
              <a:noFill/>
              <a:round/>
              <a:headEnd/>
              <a:tailEnd/>
            </a:ln>
          </p:spPr>
          <p:txBody>
            <a:bodyPr/>
            <a:lstStyle/>
            <a:p>
              <a:endParaRPr lang="fr-FR"/>
            </a:p>
          </p:txBody>
        </p:sp>
        <p:sp>
          <p:nvSpPr>
            <p:cNvPr id="480618" name="Freeform 339"/>
            <p:cNvSpPr>
              <a:spLocks/>
            </p:cNvSpPr>
            <p:nvPr/>
          </p:nvSpPr>
          <p:spPr bwMode="auto">
            <a:xfrm>
              <a:off x="3213" y="1093"/>
              <a:ext cx="1366" cy="504"/>
            </a:xfrm>
            <a:custGeom>
              <a:avLst/>
              <a:gdLst>
                <a:gd name="T0" fmla="*/ 140 w 1366"/>
                <a:gd name="T1" fmla="*/ 2 h 504"/>
                <a:gd name="T2" fmla="*/ 406 w 1366"/>
                <a:gd name="T3" fmla="*/ 7 h 504"/>
                <a:gd name="T4" fmla="*/ 651 w 1366"/>
                <a:gd name="T5" fmla="*/ 23 h 504"/>
                <a:gd name="T6" fmla="*/ 818 w 1366"/>
                <a:gd name="T7" fmla="*/ 38 h 504"/>
                <a:gd name="T8" fmla="*/ 920 w 1366"/>
                <a:gd name="T9" fmla="*/ 50 h 504"/>
                <a:gd name="T10" fmla="*/ 1012 w 1366"/>
                <a:gd name="T11" fmla="*/ 61 h 504"/>
                <a:gd name="T12" fmla="*/ 1094 w 1366"/>
                <a:gd name="T13" fmla="*/ 74 h 504"/>
                <a:gd name="T14" fmla="*/ 1169 w 1366"/>
                <a:gd name="T15" fmla="*/ 90 h 504"/>
                <a:gd name="T16" fmla="*/ 1232 w 1366"/>
                <a:gd name="T17" fmla="*/ 107 h 504"/>
                <a:gd name="T18" fmla="*/ 1284 w 1366"/>
                <a:gd name="T19" fmla="*/ 122 h 504"/>
                <a:gd name="T20" fmla="*/ 1324 w 1366"/>
                <a:gd name="T21" fmla="*/ 142 h 504"/>
                <a:gd name="T22" fmla="*/ 1351 w 1366"/>
                <a:gd name="T23" fmla="*/ 159 h 504"/>
                <a:gd name="T24" fmla="*/ 1364 w 1366"/>
                <a:gd name="T25" fmla="*/ 178 h 504"/>
                <a:gd name="T26" fmla="*/ 1366 w 1366"/>
                <a:gd name="T27" fmla="*/ 188 h 504"/>
                <a:gd name="T28" fmla="*/ 1364 w 1366"/>
                <a:gd name="T29" fmla="*/ 268 h 504"/>
                <a:gd name="T30" fmla="*/ 1355 w 1366"/>
                <a:gd name="T31" fmla="*/ 285 h 504"/>
                <a:gd name="T32" fmla="*/ 1334 w 1366"/>
                <a:gd name="T33" fmla="*/ 301 h 504"/>
                <a:gd name="T34" fmla="*/ 1305 w 1366"/>
                <a:gd name="T35" fmla="*/ 316 h 504"/>
                <a:gd name="T36" fmla="*/ 1265 w 1366"/>
                <a:gd name="T37" fmla="*/ 331 h 504"/>
                <a:gd name="T38" fmla="*/ 1217 w 1366"/>
                <a:gd name="T39" fmla="*/ 345 h 504"/>
                <a:gd name="T40" fmla="*/ 1161 w 1366"/>
                <a:gd name="T41" fmla="*/ 360 h 504"/>
                <a:gd name="T42" fmla="*/ 1098 w 1366"/>
                <a:gd name="T43" fmla="*/ 372 h 504"/>
                <a:gd name="T44" fmla="*/ 987 w 1366"/>
                <a:gd name="T45" fmla="*/ 391 h 504"/>
                <a:gd name="T46" fmla="*/ 814 w 1366"/>
                <a:gd name="T47" fmla="*/ 412 h 504"/>
                <a:gd name="T48" fmla="*/ 619 w 1366"/>
                <a:gd name="T49" fmla="*/ 427 h 504"/>
                <a:gd name="T50" fmla="*/ 400 w 1366"/>
                <a:gd name="T51" fmla="*/ 441 h 504"/>
                <a:gd name="T52" fmla="*/ 283 w 1366"/>
                <a:gd name="T53" fmla="*/ 504 h 504"/>
                <a:gd name="T54" fmla="*/ 283 w 1366"/>
                <a:gd name="T55" fmla="*/ 312 h 504"/>
                <a:gd name="T56" fmla="*/ 383 w 1366"/>
                <a:gd name="T57" fmla="*/ 370 h 504"/>
                <a:gd name="T58" fmla="*/ 573 w 1366"/>
                <a:gd name="T59" fmla="*/ 360 h 504"/>
                <a:gd name="T60" fmla="*/ 747 w 1366"/>
                <a:gd name="T61" fmla="*/ 347 h 504"/>
                <a:gd name="T62" fmla="*/ 904 w 1366"/>
                <a:gd name="T63" fmla="*/ 329 h 504"/>
                <a:gd name="T64" fmla="*/ 1042 w 1366"/>
                <a:gd name="T65" fmla="*/ 310 h 504"/>
                <a:gd name="T66" fmla="*/ 1159 w 1366"/>
                <a:gd name="T67" fmla="*/ 289 h 504"/>
                <a:gd name="T68" fmla="*/ 1253 w 1366"/>
                <a:gd name="T69" fmla="*/ 264 h 504"/>
                <a:gd name="T70" fmla="*/ 1320 w 1366"/>
                <a:gd name="T71" fmla="*/ 237 h 504"/>
                <a:gd name="T72" fmla="*/ 1343 w 1366"/>
                <a:gd name="T73" fmla="*/ 224 h 504"/>
                <a:gd name="T74" fmla="*/ 1314 w 1366"/>
                <a:gd name="T75" fmla="*/ 209 h 504"/>
                <a:gd name="T76" fmla="*/ 1276 w 1366"/>
                <a:gd name="T77" fmla="*/ 191 h 504"/>
                <a:gd name="T78" fmla="*/ 1230 w 1366"/>
                <a:gd name="T79" fmla="*/ 178 h 504"/>
                <a:gd name="T80" fmla="*/ 1173 w 1366"/>
                <a:gd name="T81" fmla="*/ 163 h 504"/>
                <a:gd name="T82" fmla="*/ 1109 w 1366"/>
                <a:gd name="T83" fmla="*/ 149 h 504"/>
                <a:gd name="T84" fmla="*/ 1037 w 1366"/>
                <a:gd name="T85" fmla="*/ 138 h 504"/>
                <a:gd name="T86" fmla="*/ 870 w 1366"/>
                <a:gd name="T87" fmla="*/ 115 h 504"/>
                <a:gd name="T88" fmla="*/ 680 w 1366"/>
                <a:gd name="T89" fmla="*/ 96 h 504"/>
                <a:gd name="T90" fmla="*/ 469 w 1366"/>
                <a:gd name="T91" fmla="*/ 82 h 504"/>
                <a:gd name="T92" fmla="*/ 241 w 1366"/>
                <a:gd name="T93" fmla="*/ 74 h 504"/>
                <a:gd name="T94" fmla="*/ 0 w 1366"/>
                <a:gd name="T95" fmla="*/ 71 h 5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66"/>
                <a:gd name="T145" fmla="*/ 0 h 504"/>
                <a:gd name="T146" fmla="*/ 1366 w 1366"/>
                <a:gd name="T147" fmla="*/ 504 h 5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66" h="504">
                  <a:moveTo>
                    <a:pt x="0" y="0"/>
                  </a:moveTo>
                  <a:lnTo>
                    <a:pt x="140" y="2"/>
                  </a:lnTo>
                  <a:lnTo>
                    <a:pt x="276" y="4"/>
                  </a:lnTo>
                  <a:lnTo>
                    <a:pt x="406" y="7"/>
                  </a:lnTo>
                  <a:lnTo>
                    <a:pt x="532" y="15"/>
                  </a:lnTo>
                  <a:lnTo>
                    <a:pt x="651" y="23"/>
                  </a:lnTo>
                  <a:lnTo>
                    <a:pt x="764" y="32"/>
                  </a:lnTo>
                  <a:lnTo>
                    <a:pt x="818" y="38"/>
                  </a:lnTo>
                  <a:lnTo>
                    <a:pt x="870" y="42"/>
                  </a:lnTo>
                  <a:lnTo>
                    <a:pt x="920" y="50"/>
                  </a:lnTo>
                  <a:lnTo>
                    <a:pt x="966" y="55"/>
                  </a:lnTo>
                  <a:lnTo>
                    <a:pt x="1012" y="61"/>
                  </a:lnTo>
                  <a:lnTo>
                    <a:pt x="1054" y="69"/>
                  </a:lnTo>
                  <a:lnTo>
                    <a:pt x="1094" y="74"/>
                  </a:lnTo>
                  <a:lnTo>
                    <a:pt x="1132" y="82"/>
                  </a:lnTo>
                  <a:lnTo>
                    <a:pt x="1169" y="90"/>
                  </a:lnTo>
                  <a:lnTo>
                    <a:pt x="1201" y="97"/>
                  </a:lnTo>
                  <a:lnTo>
                    <a:pt x="1232" y="107"/>
                  </a:lnTo>
                  <a:lnTo>
                    <a:pt x="1259" y="115"/>
                  </a:lnTo>
                  <a:lnTo>
                    <a:pt x="1284" y="122"/>
                  </a:lnTo>
                  <a:lnTo>
                    <a:pt x="1305" y="132"/>
                  </a:lnTo>
                  <a:lnTo>
                    <a:pt x="1324" y="142"/>
                  </a:lnTo>
                  <a:lnTo>
                    <a:pt x="1339" y="149"/>
                  </a:lnTo>
                  <a:lnTo>
                    <a:pt x="1351" y="159"/>
                  </a:lnTo>
                  <a:lnTo>
                    <a:pt x="1359" y="168"/>
                  </a:lnTo>
                  <a:lnTo>
                    <a:pt x="1364" y="178"/>
                  </a:lnTo>
                  <a:lnTo>
                    <a:pt x="1366" y="188"/>
                  </a:lnTo>
                  <a:lnTo>
                    <a:pt x="1366" y="260"/>
                  </a:lnTo>
                  <a:lnTo>
                    <a:pt x="1364" y="268"/>
                  </a:lnTo>
                  <a:lnTo>
                    <a:pt x="1360" y="278"/>
                  </a:lnTo>
                  <a:lnTo>
                    <a:pt x="1355" y="285"/>
                  </a:lnTo>
                  <a:lnTo>
                    <a:pt x="1345" y="293"/>
                  </a:lnTo>
                  <a:lnTo>
                    <a:pt x="1334" y="301"/>
                  </a:lnTo>
                  <a:lnTo>
                    <a:pt x="1320" y="308"/>
                  </a:lnTo>
                  <a:lnTo>
                    <a:pt x="1305" y="316"/>
                  </a:lnTo>
                  <a:lnTo>
                    <a:pt x="1286" y="324"/>
                  </a:lnTo>
                  <a:lnTo>
                    <a:pt x="1265" y="331"/>
                  </a:lnTo>
                  <a:lnTo>
                    <a:pt x="1242" y="339"/>
                  </a:lnTo>
                  <a:lnTo>
                    <a:pt x="1217" y="345"/>
                  </a:lnTo>
                  <a:lnTo>
                    <a:pt x="1190" y="352"/>
                  </a:lnTo>
                  <a:lnTo>
                    <a:pt x="1161" y="360"/>
                  </a:lnTo>
                  <a:lnTo>
                    <a:pt x="1130" y="366"/>
                  </a:lnTo>
                  <a:lnTo>
                    <a:pt x="1098" y="372"/>
                  </a:lnTo>
                  <a:lnTo>
                    <a:pt x="1061" y="379"/>
                  </a:lnTo>
                  <a:lnTo>
                    <a:pt x="987" y="391"/>
                  </a:lnTo>
                  <a:lnTo>
                    <a:pt x="904" y="400"/>
                  </a:lnTo>
                  <a:lnTo>
                    <a:pt x="814" y="412"/>
                  </a:lnTo>
                  <a:lnTo>
                    <a:pt x="720" y="419"/>
                  </a:lnTo>
                  <a:lnTo>
                    <a:pt x="619" y="427"/>
                  </a:lnTo>
                  <a:lnTo>
                    <a:pt x="511" y="435"/>
                  </a:lnTo>
                  <a:lnTo>
                    <a:pt x="400" y="441"/>
                  </a:lnTo>
                  <a:lnTo>
                    <a:pt x="283" y="444"/>
                  </a:lnTo>
                  <a:lnTo>
                    <a:pt x="283" y="504"/>
                  </a:lnTo>
                  <a:lnTo>
                    <a:pt x="0" y="412"/>
                  </a:lnTo>
                  <a:lnTo>
                    <a:pt x="283" y="312"/>
                  </a:lnTo>
                  <a:lnTo>
                    <a:pt x="283" y="373"/>
                  </a:lnTo>
                  <a:lnTo>
                    <a:pt x="383" y="370"/>
                  </a:lnTo>
                  <a:lnTo>
                    <a:pt x="479" y="366"/>
                  </a:lnTo>
                  <a:lnTo>
                    <a:pt x="573" y="360"/>
                  </a:lnTo>
                  <a:lnTo>
                    <a:pt x="661" y="354"/>
                  </a:lnTo>
                  <a:lnTo>
                    <a:pt x="747" y="347"/>
                  </a:lnTo>
                  <a:lnTo>
                    <a:pt x="828" y="339"/>
                  </a:lnTo>
                  <a:lnTo>
                    <a:pt x="904" y="329"/>
                  </a:lnTo>
                  <a:lnTo>
                    <a:pt x="975" y="320"/>
                  </a:lnTo>
                  <a:lnTo>
                    <a:pt x="1042" y="310"/>
                  </a:lnTo>
                  <a:lnTo>
                    <a:pt x="1104" y="299"/>
                  </a:lnTo>
                  <a:lnTo>
                    <a:pt x="1159" y="289"/>
                  </a:lnTo>
                  <a:lnTo>
                    <a:pt x="1209" y="276"/>
                  </a:lnTo>
                  <a:lnTo>
                    <a:pt x="1253" y="264"/>
                  </a:lnTo>
                  <a:lnTo>
                    <a:pt x="1290" y="251"/>
                  </a:lnTo>
                  <a:lnTo>
                    <a:pt x="1320" y="237"/>
                  </a:lnTo>
                  <a:lnTo>
                    <a:pt x="1343" y="224"/>
                  </a:lnTo>
                  <a:lnTo>
                    <a:pt x="1330" y="216"/>
                  </a:lnTo>
                  <a:lnTo>
                    <a:pt x="1314" y="209"/>
                  </a:lnTo>
                  <a:lnTo>
                    <a:pt x="1297" y="199"/>
                  </a:lnTo>
                  <a:lnTo>
                    <a:pt x="1276" y="191"/>
                  </a:lnTo>
                  <a:lnTo>
                    <a:pt x="1253" y="184"/>
                  </a:lnTo>
                  <a:lnTo>
                    <a:pt x="1230" y="178"/>
                  </a:lnTo>
                  <a:lnTo>
                    <a:pt x="1201" y="170"/>
                  </a:lnTo>
                  <a:lnTo>
                    <a:pt x="1173" y="163"/>
                  </a:lnTo>
                  <a:lnTo>
                    <a:pt x="1142" y="157"/>
                  </a:lnTo>
                  <a:lnTo>
                    <a:pt x="1109" y="149"/>
                  </a:lnTo>
                  <a:lnTo>
                    <a:pt x="1073" y="143"/>
                  </a:lnTo>
                  <a:lnTo>
                    <a:pt x="1037" y="138"/>
                  </a:lnTo>
                  <a:lnTo>
                    <a:pt x="956" y="124"/>
                  </a:lnTo>
                  <a:lnTo>
                    <a:pt x="870" y="115"/>
                  </a:lnTo>
                  <a:lnTo>
                    <a:pt x="778" y="105"/>
                  </a:lnTo>
                  <a:lnTo>
                    <a:pt x="680" y="96"/>
                  </a:lnTo>
                  <a:lnTo>
                    <a:pt x="577" y="88"/>
                  </a:lnTo>
                  <a:lnTo>
                    <a:pt x="469" y="82"/>
                  </a:lnTo>
                  <a:lnTo>
                    <a:pt x="356" y="76"/>
                  </a:lnTo>
                  <a:lnTo>
                    <a:pt x="241" y="74"/>
                  </a:lnTo>
                  <a:lnTo>
                    <a:pt x="122" y="71"/>
                  </a:lnTo>
                  <a:lnTo>
                    <a:pt x="0" y="71"/>
                  </a:lnTo>
                  <a:lnTo>
                    <a:pt x="0" y="0"/>
                  </a:lnTo>
                  <a:close/>
                </a:path>
              </a:pathLst>
            </a:custGeom>
            <a:noFill/>
            <a:ln w="9525">
              <a:solidFill>
                <a:srgbClr val="000000"/>
              </a:solidFill>
              <a:prstDash val="solid"/>
              <a:round/>
              <a:headEnd/>
              <a:tailEnd/>
            </a:ln>
          </p:spPr>
          <p:txBody>
            <a:bodyPr/>
            <a:lstStyle/>
            <a:p>
              <a:endParaRPr lang="fr-FR"/>
            </a:p>
          </p:txBody>
        </p:sp>
        <p:sp>
          <p:nvSpPr>
            <p:cNvPr id="480619" name="Freeform 340"/>
            <p:cNvSpPr>
              <a:spLocks/>
            </p:cNvSpPr>
            <p:nvPr/>
          </p:nvSpPr>
          <p:spPr bwMode="auto">
            <a:xfrm>
              <a:off x="4556" y="1317"/>
              <a:ext cx="23" cy="36"/>
            </a:xfrm>
            <a:custGeom>
              <a:avLst/>
              <a:gdLst>
                <a:gd name="T0" fmla="*/ 23 w 23"/>
                <a:gd name="T1" fmla="*/ 36 h 36"/>
                <a:gd name="T2" fmla="*/ 23 w 23"/>
                <a:gd name="T3" fmla="*/ 36 h 36"/>
                <a:gd name="T4" fmla="*/ 21 w 23"/>
                <a:gd name="T5" fmla="*/ 27 h 36"/>
                <a:gd name="T6" fmla="*/ 17 w 23"/>
                <a:gd name="T7" fmla="*/ 17 h 36"/>
                <a:gd name="T8" fmla="*/ 10 w 23"/>
                <a:gd name="T9" fmla="*/ 10 h 36"/>
                <a:gd name="T10" fmla="*/ 0 w 23"/>
                <a:gd name="T11" fmla="*/ 0 h 36"/>
                <a:gd name="T12" fmla="*/ 0 60000 65536"/>
                <a:gd name="T13" fmla="*/ 0 60000 65536"/>
                <a:gd name="T14" fmla="*/ 0 60000 65536"/>
                <a:gd name="T15" fmla="*/ 0 60000 65536"/>
                <a:gd name="T16" fmla="*/ 0 60000 65536"/>
                <a:gd name="T17" fmla="*/ 0 60000 65536"/>
                <a:gd name="T18" fmla="*/ 0 w 23"/>
                <a:gd name="T19" fmla="*/ 0 h 36"/>
                <a:gd name="T20" fmla="*/ 23 w 23"/>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23" h="36">
                  <a:moveTo>
                    <a:pt x="23" y="36"/>
                  </a:moveTo>
                  <a:lnTo>
                    <a:pt x="23" y="36"/>
                  </a:lnTo>
                  <a:lnTo>
                    <a:pt x="21" y="27"/>
                  </a:lnTo>
                  <a:lnTo>
                    <a:pt x="17" y="17"/>
                  </a:lnTo>
                  <a:lnTo>
                    <a:pt x="10" y="10"/>
                  </a:lnTo>
                  <a:lnTo>
                    <a:pt x="0" y="0"/>
                  </a:lnTo>
                </a:path>
              </a:pathLst>
            </a:custGeom>
            <a:noFill/>
            <a:ln w="9525">
              <a:solidFill>
                <a:srgbClr val="000000"/>
              </a:solidFill>
              <a:prstDash val="solid"/>
              <a:round/>
              <a:headEnd/>
              <a:tailEnd/>
            </a:ln>
          </p:spPr>
          <p:txBody>
            <a:bodyPr/>
            <a:lstStyle/>
            <a:p>
              <a:endParaRPr lang="fr-FR"/>
            </a:p>
          </p:txBody>
        </p:sp>
      </p:grpSp>
      <p:sp>
        <p:nvSpPr>
          <p:cNvPr id="480268" name="Freeform 341"/>
          <p:cNvSpPr>
            <a:spLocks/>
          </p:cNvSpPr>
          <p:nvPr/>
        </p:nvSpPr>
        <p:spPr bwMode="auto">
          <a:xfrm>
            <a:off x="4894263" y="1752600"/>
            <a:ext cx="2955925" cy="523875"/>
          </a:xfrm>
          <a:custGeom>
            <a:avLst/>
            <a:gdLst>
              <a:gd name="T0" fmla="*/ 2147483647 w 1784"/>
              <a:gd name="T1" fmla="*/ 2147483647 h 330"/>
              <a:gd name="T2" fmla="*/ 2147483647 w 1784"/>
              <a:gd name="T3" fmla="*/ 2147483647 h 330"/>
              <a:gd name="T4" fmla="*/ 2147483647 w 1784"/>
              <a:gd name="T5" fmla="*/ 2147483647 h 330"/>
              <a:gd name="T6" fmla="*/ 2147483647 w 1784"/>
              <a:gd name="T7" fmla="*/ 2147483647 h 330"/>
              <a:gd name="T8" fmla="*/ 2147483647 w 1784"/>
              <a:gd name="T9" fmla="*/ 2147483647 h 330"/>
              <a:gd name="T10" fmla="*/ 2147483647 w 1784"/>
              <a:gd name="T11" fmla="*/ 2147483647 h 330"/>
              <a:gd name="T12" fmla="*/ 2147483647 w 1784"/>
              <a:gd name="T13" fmla="*/ 2147483647 h 330"/>
              <a:gd name="T14" fmla="*/ 2147483647 w 1784"/>
              <a:gd name="T15" fmla="*/ 2147483647 h 330"/>
              <a:gd name="T16" fmla="*/ 2147483647 w 1784"/>
              <a:gd name="T17" fmla="*/ 2147483647 h 330"/>
              <a:gd name="T18" fmla="*/ 2147483647 w 1784"/>
              <a:gd name="T19" fmla="*/ 2147483647 h 330"/>
              <a:gd name="T20" fmla="*/ 2147483647 w 1784"/>
              <a:gd name="T21" fmla="*/ 2147483647 h 330"/>
              <a:gd name="T22" fmla="*/ 2147483647 w 1784"/>
              <a:gd name="T23" fmla="*/ 2147483647 h 330"/>
              <a:gd name="T24" fmla="*/ 2147483647 w 1784"/>
              <a:gd name="T25" fmla="*/ 2147483647 h 330"/>
              <a:gd name="T26" fmla="*/ 2147483647 w 1784"/>
              <a:gd name="T27" fmla="*/ 2147483647 h 330"/>
              <a:gd name="T28" fmla="*/ 2147483647 w 1784"/>
              <a:gd name="T29" fmla="*/ 2147483647 h 330"/>
              <a:gd name="T30" fmla="*/ 2147483647 w 1784"/>
              <a:gd name="T31" fmla="*/ 2147483647 h 330"/>
              <a:gd name="T32" fmla="*/ 2147483647 w 1784"/>
              <a:gd name="T33" fmla="*/ 2147483647 h 330"/>
              <a:gd name="T34" fmla="*/ 2147483647 w 1784"/>
              <a:gd name="T35" fmla="*/ 2147483647 h 330"/>
              <a:gd name="T36" fmla="*/ 2147483647 w 1784"/>
              <a:gd name="T37" fmla="*/ 2147483647 h 330"/>
              <a:gd name="T38" fmla="*/ 2147483647 w 1784"/>
              <a:gd name="T39" fmla="*/ 2147483647 h 330"/>
              <a:gd name="T40" fmla="*/ 2147483647 w 1784"/>
              <a:gd name="T41" fmla="*/ 2147483647 h 330"/>
              <a:gd name="T42" fmla="*/ 2147483647 w 1784"/>
              <a:gd name="T43" fmla="*/ 2147483647 h 330"/>
              <a:gd name="T44" fmla="*/ 2147483647 w 1784"/>
              <a:gd name="T45" fmla="*/ 2147483647 h 330"/>
              <a:gd name="T46" fmla="*/ 2147483647 w 1784"/>
              <a:gd name="T47" fmla="*/ 2147483647 h 330"/>
              <a:gd name="T48" fmla="*/ 2147483647 w 1784"/>
              <a:gd name="T49" fmla="*/ 2147483647 h 330"/>
              <a:gd name="T50" fmla="*/ 2147483647 w 1784"/>
              <a:gd name="T51" fmla="*/ 2147483647 h 330"/>
              <a:gd name="T52" fmla="*/ 2147483647 w 1784"/>
              <a:gd name="T53" fmla="*/ 0 h 330"/>
              <a:gd name="T54" fmla="*/ 2147483647 w 1784"/>
              <a:gd name="T55" fmla="*/ 2147483647 h 330"/>
              <a:gd name="T56" fmla="*/ 2147483647 w 1784"/>
              <a:gd name="T57" fmla="*/ 2147483647 h 330"/>
              <a:gd name="T58" fmla="*/ 2147483647 w 1784"/>
              <a:gd name="T59" fmla="*/ 2147483647 h 330"/>
              <a:gd name="T60" fmla="*/ 2147483647 w 1784"/>
              <a:gd name="T61" fmla="*/ 2147483647 h 330"/>
              <a:gd name="T62" fmla="*/ 2147483647 w 1784"/>
              <a:gd name="T63" fmla="*/ 2147483647 h 330"/>
              <a:gd name="T64" fmla="*/ 0 w 1784"/>
              <a:gd name="T65" fmla="*/ 2147483647 h 330"/>
              <a:gd name="T66" fmla="*/ 2147483647 w 1784"/>
              <a:gd name="T67" fmla="*/ 2147483647 h 330"/>
              <a:gd name="T68" fmla="*/ 2147483647 w 1784"/>
              <a:gd name="T69" fmla="*/ 2147483647 h 330"/>
              <a:gd name="T70" fmla="*/ 2147483647 w 1784"/>
              <a:gd name="T71" fmla="*/ 2147483647 h 330"/>
              <a:gd name="T72" fmla="*/ 2147483647 w 1784"/>
              <a:gd name="T73" fmla="*/ 2147483647 h 330"/>
              <a:gd name="T74" fmla="*/ 2147483647 w 1784"/>
              <a:gd name="T75" fmla="*/ 2147483647 h 330"/>
              <a:gd name="T76" fmla="*/ 2147483647 w 1784"/>
              <a:gd name="T77" fmla="*/ 2147483647 h 330"/>
              <a:gd name="T78" fmla="*/ 2147483647 w 1784"/>
              <a:gd name="T79" fmla="*/ 2147483647 h 330"/>
              <a:gd name="T80" fmla="*/ 2147483647 w 1784"/>
              <a:gd name="T81" fmla="*/ 2147483647 h 330"/>
              <a:gd name="T82" fmla="*/ 2147483647 w 1784"/>
              <a:gd name="T83" fmla="*/ 2147483647 h 330"/>
              <a:gd name="T84" fmla="*/ 2147483647 w 1784"/>
              <a:gd name="T85" fmla="*/ 2147483647 h 330"/>
              <a:gd name="T86" fmla="*/ 2147483647 w 1784"/>
              <a:gd name="T87" fmla="*/ 2147483647 h 330"/>
              <a:gd name="T88" fmla="*/ 2147483647 w 1784"/>
              <a:gd name="T89" fmla="*/ 2147483647 h 330"/>
              <a:gd name="T90" fmla="*/ 2147483647 w 1784"/>
              <a:gd name="T91" fmla="*/ 2147483647 h 330"/>
              <a:gd name="T92" fmla="*/ 2147483647 w 1784"/>
              <a:gd name="T93" fmla="*/ 2147483647 h 330"/>
              <a:gd name="T94" fmla="*/ 2147483647 w 1784"/>
              <a:gd name="T95" fmla="*/ 2147483647 h 330"/>
              <a:gd name="T96" fmla="*/ 2147483647 w 1784"/>
              <a:gd name="T97" fmla="*/ 2147483647 h 33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84"/>
              <a:gd name="T148" fmla="*/ 0 h 330"/>
              <a:gd name="T149" fmla="*/ 1784 w 1784"/>
              <a:gd name="T150" fmla="*/ 330 h 33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84" h="330">
                <a:moveTo>
                  <a:pt x="1180" y="272"/>
                </a:moveTo>
                <a:lnTo>
                  <a:pt x="1261" y="286"/>
                </a:lnTo>
                <a:lnTo>
                  <a:pt x="1347" y="299"/>
                </a:lnTo>
                <a:lnTo>
                  <a:pt x="1433" y="314"/>
                </a:lnTo>
                <a:lnTo>
                  <a:pt x="1518" y="330"/>
                </a:lnTo>
                <a:lnTo>
                  <a:pt x="1579" y="320"/>
                </a:lnTo>
                <a:lnTo>
                  <a:pt x="1638" y="309"/>
                </a:lnTo>
                <a:lnTo>
                  <a:pt x="1663" y="299"/>
                </a:lnTo>
                <a:lnTo>
                  <a:pt x="1688" y="289"/>
                </a:lnTo>
                <a:lnTo>
                  <a:pt x="1709" y="278"/>
                </a:lnTo>
                <a:lnTo>
                  <a:pt x="1728" y="265"/>
                </a:lnTo>
                <a:lnTo>
                  <a:pt x="1746" y="249"/>
                </a:lnTo>
                <a:lnTo>
                  <a:pt x="1763" y="232"/>
                </a:lnTo>
                <a:lnTo>
                  <a:pt x="1771" y="224"/>
                </a:lnTo>
                <a:lnTo>
                  <a:pt x="1778" y="217"/>
                </a:lnTo>
                <a:lnTo>
                  <a:pt x="1782" y="213"/>
                </a:lnTo>
                <a:lnTo>
                  <a:pt x="1784" y="211"/>
                </a:lnTo>
                <a:lnTo>
                  <a:pt x="1773" y="190"/>
                </a:lnTo>
                <a:lnTo>
                  <a:pt x="1765" y="165"/>
                </a:lnTo>
                <a:lnTo>
                  <a:pt x="1755" y="138"/>
                </a:lnTo>
                <a:lnTo>
                  <a:pt x="1742" y="113"/>
                </a:lnTo>
                <a:lnTo>
                  <a:pt x="1732" y="102"/>
                </a:lnTo>
                <a:lnTo>
                  <a:pt x="1723" y="90"/>
                </a:lnTo>
                <a:lnTo>
                  <a:pt x="1709" y="79"/>
                </a:lnTo>
                <a:lnTo>
                  <a:pt x="1696" y="69"/>
                </a:lnTo>
                <a:lnTo>
                  <a:pt x="1679" y="61"/>
                </a:lnTo>
                <a:lnTo>
                  <a:pt x="1658" y="54"/>
                </a:lnTo>
                <a:lnTo>
                  <a:pt x="1635" y="48"/>
                </a:lnTo>
                <a:lnTo>
                  <a:pt x="1608" y="44"/>
                </a:lnTo>
                <a:lnTo>
                  <a:pt x="1556" y="40"/>
                </a:lnTo>
                <a:lnTo>
                  <a:pt x="1502" y="38"/>
                </a:lnTo>
                <a:lnTo>
                  <a:pt x="1456" y="36"/>
                </a:lnTo>
                <a:lnTo>
                  <a:pt x="1412" y="35"/>
                </a:lnTo>
                <a:lnTo>
                  <a:pt x="1328" y="33"/>
                </a:lnTo>
                <a:lnTo>
                  <a:pt x="1244" y="31"/>
                </a:lnTo>
                <a:lnTo>
                  <a:pt x="776" y="29"/>
                </a:lnTo>
                <a:lnTo>
                  <a:pt x="310" y="27"/>
                </a:lnTo>
                <a:lnTo>
                  <a:pt x="281" y="23"/>
                </a:lnTo>
                <a:lnTo>
                  <a:pt x="256" y="21"/>
                </a:lnTo>
                <a:lnTo>
                  <a:pt x="237" y="19"/>
                </a:lnTo>
                <a:lnTo>
                  <a:pt x="222" y="17"/>
                </a:lnTo>
                <a:lnTo>
                  <a:pt x="209" y="15"/>
                </a:lnTo>
                <a:lnTo>
                  <a:pt x="199" y="15"/>
                </a:lnTo>
                <a:lnTo>
                  <a:pt x="189" y="13"/>
                </a:lnTo>
                <a:lnTo>
                  <a:pt x="184" y="13"/>
                </a:lnTo>
                <a:lnTo>
                  <a:pt x="172" y="12"/>
                </a:lnTo>
                <a:lnTo>
                  <a:pt x="159" y="12"/>
                </a:lnTo>
                <a:lnTo>
                  <a:pt x="151" y="10"/>
                </a:lnTo>
                <a:lnTo>
                  <a:pt x="141" y="10"/>
                </a:lnTo>
                <a:lnTo>
                  <a:pt x="128" y="10"/>
                </a:lnTo>
                <a:lnTo>
                  <a:pt x="113" y="8"/>
                </a:lnTo>
                <a:lnTo>
                  <a:pt x="103" y="4"/>
                </a:lnTo>
                <a:lnTo>
                  <a:pt x="94" y="0"/>
                </a:lnTo>
                <a:lnTo>
                  <a:pt x="82" y="0"/>
                </a:lnTo>
                <a:lnTo>
                  <a:pt x="71" y="4"/>
                </a:lnTo>
                <a:lnTo>
                  <a:pt x="67" y="8"/>
                </a:lnTo>
                <a:lnTo>
                  <a:pt x="63" y="10"/>
                </a:lnTo>
                <a:lnTo>
                  <a:pt x="57" y="17"/>
                </a:lnTo>
                <a:lnTo>
                  <a:pt x="44" y="31"/>
                </a:lnTo>
                <a:lnTo>
                  <a:pt x="30" y="48"/>
                </a:lnTo>
                <a:lnTo>
                  <a:pt x="19" y="59"/>
                </a:lnTo>
                <a:lnTo>
                  <a:pt x="17" y="63"/>
                </a:lnTo>
                <a:lnTo>
                  <a:pt x="15" y="65"/>
                </a:lnTo>
                <a:lnTo>
                  <a:pt x="7" y="82"/>
                </a:lnTo>
                <a:lnTo>
                  <a:pt x="2" y="100"/>
                </a:lnTo>
                <a:lnTo>
                  <a:pt x="0" y="107"/>
                </a:lnTo>
                <a:lnTo>
                  <a:pt x="0" y="115"/>
                </a:lnTo>
                <a:lnTo>
                  <a:pt x="2" y="125"/>
                </a:lnTo>
                <a:lnTo>
                  <a:pt x="7" y="132"/>
                </a:lnTo>
                <a:lnTo>
                  <a:pt x="13" y="138"/>
                </a:lnTo>
                <a:lnTo>
                  <a:pt x="19" y="142"/>
                </a:lnTo>
                <a:lnTo>
                  <a:pt x="38" y="151"/>
                </a:lnTo>
                <a:lnTo>
                  <a:pt x="59" y="161"/>
                </a:lnTo>
                <a:lnTo>
                  <a:pt x="78" y="167"/>
                </a:lnTo>
                <a:lnTo>
                  <a:pt x="84" y="174"/>
                </a:lnTo>
                <a:lnTo>
                  <a:pt x="92" y="180"/>
                </a:lnTo>
                <a:lnTo>
                  <a:pt x="99" y="186"/>
                </a:lnTo>
                <a:lnTo>
                  <a:pt x="109" y="194"/>
                </a:lnTo>
                <a:lnTo>
                  <a:pt x="117" y="199"/>
                </a:lnTo>
                <a:lnTo>
                  <a:pt x="120" y="201"/>
                </a:lnTo>
                <a:lnTo>
                  <a:pt x="164" y="196"/>
                </a:lnTo>
                <a:lnTo>
                  <a:pt x="214" y="197"/>
                </a:lnTo>
                <a:lnTo>
                  <a:pt x="264" y="203"/>
                </a:lnTo>
                <a:lnTo>
                  <a:pt x="316" y="213"/>
                </a:lnTo>
                <a:lnTo>
                  <a:pt x="368" y="224"/>
                </a:lnTo>
                <a:lnTo>
                  <a:pt x="419" y="236"/>
                </a:lnTo>
                <a:lnTo>
                  <a:pt x="467" y="245"/>
                </a:lnTo>
                <a:lnTo>
                  <a:pt x="513" y="255"/>
                </a:lnTo>
                <a:lnTo>
                  <a:pt x="557" y="255"/>
                </a:lnTo>
                <a:lnTo>
                  <a:pt x="600" y="253"/>
                </a:lnTo>
                <a:lnTo>
                  <a:pt x="682" y="251"/>
                </a:lnTo>
                <a:lnTo>
                  <a:pt x="761" y="249"/>
                </a:lnTo>
                <a:lnTo>
                  <a:pt x="801" y="247"/>
                </a:lnTo>
                <a:lnTo>
                  <a:pt x="843" y="245"/>
                </a:lnTo>
                <a:lnTo>
                  <a:pt x="922" y="249"/>
                </a:lnTo>
                <a:lnTo>
                  <a:pt x="960" y="253"/>
                </a:lnTo>
                <a:lnTo>
                  <a:pt x="998" y="259"/>
                </a:lnTo>
                <a:lnTo>
                  <a:pt x="1259" y="288"/>
                </a:lnTo>
                <a:lnTo>
                  <a:pt x="1180" y="272"/>
                </a:lnTo>
                <a:close/>
              </a:path>
            </a:pathLst>
          </a:custGeom>
          <a:solidFill>
            <a:srgbClr val="FFFFFF"/>
          </a:solidFill>
          <a:ln w="9525">
            <a:noFill/>
            <a:round/>
            <a:headEnd/>
            <a:tailEnd/>
          </a:ln>
        </p:spPr>
        <p:txBody>
          <a:bodyPr/>
          <a:lstStyle/>
          <a:p>
            <a:endParaRPr lang="fr-FR"/>
          </a:p>
        </p:txBody>
      </p:sp>
      <p:sp>
        <p:nvSpPr>
          <p:cNvPr id="480269" name="Rectangle 342"/>
          <p:cNvSpPr>
            <a:spLocks noChangeArrowheads="1"/>
          </p:cNvSpPr>
          <p:nvPr/>
        </p:nvSpPr>
        <p:spPr bwMode="auto">
          <a:xfrm>
            <a:off x="4959350" y="3154363"/>
            <a:ext cx="450850" cy="577850"/>
          </a:xfrm>
          <a:prstGeom prst="rect">
            <a:avLst/>
          </a:prstGeom>
          <a:solidFill>
            <a:srgbClr val="FFFFFF"/>
          </a:solidFill>
          <a:ln w="9525">
            <a:solidFill>
              <a:srgbClr val="FFFFFF"/>
            </a:solidFill>
            <a:miter lim="800000"/>
            <a:headEnd/>
            <a:tailEnd/>
          </a:ln>
        </p:spPr>
        <p:txBody>
          <a:bodyPr/>
          <a:lstStyle/>
          <a:p>
            <a:pPr eaLnBrk="0" hangingPunct="0"/>
            <a:endParaRPr lang="fr-FR"/>
          </a:p>
        </p:txBody>
      </p:sp>
      <p:sp>
        <p:nvSpPr>
          <p:cNvPr id="480270" name="Freeform 343"/>
          <p:cNvSpPr>
            <a:spLocks/>
          </p:cNvSpPr>
          <p:nvPr/>
        </p:nvSpPr>
        <p:spPr bwMode="auto">
          <a:xfrm>
            <a:off x="4878388" y="2711450"/>
            <a:ext cx="533400" cy="803275"/>
          </a:xfrm>
          <a:custGeom>
            <a:avLst/>
            <a:gdLst>
              <a:gd name="T0" fmla="*/ 2147483647 w 322"/>
              <a:gd name="T1" fmla="*/ 2147483647 h 506"/>
              <a:gd name="T2" fmla="*/ 2147483647 w 322"/>
              <a:gd name="T3" fmla="*/ 2147483647 h 506"/>
              <a:gd name="T4" fmla="*/ 2147483647 w 322"/>
              <a:gd name="T5" fmla="*/ 2147483647 h 506"/>
              <a:gd name="T6" fmla="*/ 2147483647 w 322"/>
              <a:gd name="T7" fmla="*/ 2147483647 h 506"/>
              <a:gd name="T8" fmla="*/ 2147483647 w 322"/>
              <a:gd name="T9" fmla="*/ 2147483647 h 506"/>
              <a:gd name="T10" fmla="*/ 2147483647 w 322"/>
              <a:gd name="T11" fmla="*/ 2147483647 h 506"/>
              <a:gd name="T12" fmla="*/ 2147483647 w 322"/>
              <a:gd name="T13" fmla="*/ 2147483647 h 506"/>
              <a:gd name="T14" fmla="*/ 2147483647 w 322"/>
              <a:gd name="T15" fmla="*/ 2147483647 h 506"/>
              <a:gd name="T16" fmla="*/ 2147483647 w 322"/>
              <a:gd name="T17" fmla="*/ 2147483647 h 506"/>
              <a:gd name="T18" fmla="*/ 2147483647 w 322"/>
              <a:gd name="T19" fmla="*/ 2147483647 h 506"/>
              <a:gd name="T20" fmla="*/ 2147483647 w 322"/>
              <a:gd name="T21" fmla="*/ 2147483647 h 506"/>
              <a:gd name="T22" fmla="*/ 2147483647 w 322"/>
              <a:gd name="T23" fmla="*/ 2147483647 h 506"/>
              <a:gd name="T24" fmla="*/ 0 w 322"/>
              <a:gd name="T25" fmla="*/ 2147483647 h 506"/>
              <a:gd name="T26" fmla="*/ 0 w 322"/>
              <a:gd name="T27" fmla="*/ 0 h 506"/>
              <a:gd name="T28" fmla="*/ 2147483647 w 322"/>
              <a:gd name="T29" fmla="*/ 0 h 506"/>
              <a:gd name="T30" fmla="*/ 2147483647 w 322"/>
              <a:gd name="T31" fmla="*/ 2147483647 h 506"/>
              <a:gd name="T32" fmla="*/ 2147483647 w 322"/>
              <a:gd name="T33" fmla="*/ 2147483647 h 506"/>
              <a:gd name="T34" fmla="*/ 2147483647 w 322"/>
              <a:gd name="T35" fmla="*/ 2147483647 h 506"/>
              <a:gd name="T36" fmla="*/ 2147483647 w 322"/>
              <a:gd name="T37" fmla="*/ 2147483647 h 506"/>
              <a:gd name="T38" fmla="*/ 2147483647 w 322"/>
              <a:gd name="T39" fmla="*/ 2147483647 h 506"/>
              <a:gd name="T40" fmla="*/ 2147483647 w 322"/>
              <a:gd name="T41" fmla="*/ 2147483647 h 506"/>
              <a:gd name="T42" fmla="*/ 2147483647 w 322"/>
              <a:gd name="T43" fmla="*/ 2147483647 h 506"/>
              <a:gd name="T44" fmla="*/ 2147483647 w 322"/>
              <a:gd name="T45" fmla="*/ 2147483647 h 506"/>
              <a:gd name="T46" fmla="*/ 2147483647 w 322"/>
              <a:gd name="T47" fmla="*/ 2147483647 h 506"/>
              <a:gd name="T48" fmla="*/ 2147483647 w 322"/>
              <a:gd name="T49" fmla="*/ 2147483647 h 506"/>
              <a:gd name="T50" fmla="*/ 2147483647 w 322"/>
              <a:gd name="T51" fmla="*/ 2147483647 h 50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2"/>
              <a:gd name="T79" fmla="*/ 0 h 506"/>
              <a:gd name="T80" fmla="*/ 322 w 322"/>
              <a:gd name="T81" fmla="*/ 506 h 50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2" h="506">
                <a:moveTo>
                  <a:pt x="322" y="364"/>
                </a:moveTo>
                <a:lnTo>
                  <a:pt x="186" y="506"/>
                </a:lnTo>
                <a:lnTo>
                  <a:pt x="186" y="416"/>
                </a:lnTo>
                <a:lnTo>
                  <a:pt x="167" y="416"/>
                </a:lnTo>
                <a:lnTo>
                  <a:pt x="148" y="412"/>
                </a:lnTo>
                <a:lnTo>
                  <a:pt x="113" y="400"/>
                </a:lnTo>
                <a:lnTo>
                  <a:pt x="82" y="383"/>
                </a:lnTo>
                <a:lnTo>
                  <a:pt x="54" y="358"/>
                </a:lnTo>
                <a:lnTo>
                  <a:pt x="31" y="329"/>
                </a:lnTo>
                <a:lnTo>
                  <a:pt x="15" y="297"/>
                </a:lnTo>
                <a:lnTo>
                  <a:pt x="4" y="260"/>
                </a:lnTo>
                <a:lnTo>
                  <a:pt x="2" y="241"/>
                </a:lnTo>
                <a:lnTo>
                  <a:pt x="0" y="220"/>
                </a:lnTo>
                <a:lnTo>
                  <a:pt x="0" y="0"/>
                </a:lnTo>
                <a:lnTo>
                  <a:pt x="69" y="0"/>
                </a:lnTo>
                <a:lnTo>
                  <a:pt x="69" y="220"/>
                </a:lnTo>
                <a:lnTo>
                  <a:pt x="71" y="239"/>
                </a:lnTo>
                <a:lnTo>
                  <a:pt x="79" y="255"/>
                </a:lnTo>
                <a:lnTo>
                  <a:pt x="88" y="270"/>
                </a:lnTo>
                <a:lnTo>
                  <a:pt x="104" y="283"/>
                </a:lnTo>
                <a:lnTo>
                  <a:pt x="121" y="295"/>
                </a:lnTo>
                <a:lnTo>
                  <a:pt x="140" y="303"/>
                </a:lnTo>
                <a:lnTo>
                  <a:pt x="163" y="308"/>
                </a:lnTo>
                <a:lnTo>
                  <a:pt x="186" y="310"/>
                </a:lnTo>
                <a:lnTo>
                  <a:pt x="186" y="220"/>
                </a:lnTo>
                <a:lnTo>
                  <a:pt x="322" y="364"/>
                </a:lnTo>
                <a:close/>
              </a:path>
            </a:pathLst>
          </a:custGeom>
          <a:solidFill>
            <a:srgbClr val="B6C0E8"/>
          </a:solidFill>
          <a:ln w="9525">
            <a:solidFill>
              <a:srgbClr val="000000"/>
            </a:solidFill>
            <a:prstDash val="solid"/>
            <a:round/>
            <a:headEnd/>
            <a:tailEnd/>
          </a:ln>
        </p:spPr>
        <p:txBody>
          <a:bodyPr/>
          <a:lstStyle/>
          <a:p>
            <a:endParaRPr lang="fr-FR"/>
          </a:p>
        </p:txBody>
      </p:sp>
      <p:sp>
        <p:nvSpPr>
          <p:cNvPr id="480271" name="Rectangle 344"/>
          <p:cNvSpPr>
            <a:spLocks noChangeArrowheads="1"/>
          </p:cNvSpPr>
          <p:nvPr/>
        </p:nvSpPr>
        <p:spPr bwMode="auto">
          <a:xfrm rot="-300000">
            <a:off x="5900738" y="2278063"/>
            <a:ext cx="987425" cy="152400"/>
          </a:xfrm>
          <a:prstGeom prst="rect">
            <a:avLst/>
          </a:prstGeom>
          <a:noFill/>
          <a:ln w="9525">
            <a:noFill/>
            <a:miter lim="800000"/>
            <a:headEnd/>
            <a:tailEnd/>
          </a:ln>
        </p:spPr>
        <p:txBody>
          <a:bodyPr wrap="none" lIns="0" tIns="0" rIns="0" bIns="0">
            <a:spAutoFit/>
          </a:bodyPr>
          <a:lstStyle/>
          <a:p>
            <a:r>
              <a:rPr lang="fr-FR" sz="1000" i="1">
                <a:solidFill>
                  <a:srgbClr val="000000"/>
                </a:solidFill>
                <a:latin typeface="Times New Roman" pitchFamily="18" charset="0"/>
              </a:rPr>
              <a:t>Analyses / Conseils</a:t>
            </a:r>
            <a:endParaRPr lang="fr-FR">
              <a:latin typeface="Times New Roman" pitchFamily="18" charset="0"/>
            </a:endParaRPr>
          </a:p>
        </p:txBody>
      </p:sp>
      <p:sp>
        <p:nvSpPr>
          <p:cNvPr id="480272" name="Rectangle 345"/>
          <p:cNvSpPr>
            <a:spLocks noChangeArrowheads="1"/>
          </p:cNvSpPr>
          <p:nvPr/>
        </p:nvSpPr>
        <p:spPr bwMode="auto">
          <a:xfrm rot="-600000">
            <a:off x="6677025" y="2749550"/>
            <a:ext cx="452438" cy="152400"/>
          </a:xfrm>
          <a:prstGeom prst="rect">
            <a:avLst/>
          </a:prstGeom>
          <a:noFill/>
          <a:ln w="9525">
            <a:noFill/>
            <a:miter lim="800000"/>
            <a:headEnd/>
            <a:tailEnd/>
          </a:ln>
        </p:spPr>
        <p:txBody>
          <a:bodyPr wrap="none" lIns="0" tIns="0" rIns="0" bIns="0">
            <a:spAutoFit/>
          </a:bodyPr>
          <a:lstStyle/>
          <a:p>
            <a:r>
              <a:rPr lang="fr-FR" sz="1000" i="1">
                <a:solidFill>
                  <a:srgbClr val="000000"/>
                </a:solidFill>
                <a:latin typeface="Times New Roman" pitchFamily="18" charset="0"/>
              </a:rPr>
              <a:t>Analyses</a:t>
            </a:r>
            <a:endParaRPr lang="fr-FR">
              <a:latin typeface="Times New Roman" pitchFamily="18" charset="0"/>
            </a:endParaRPr>
          </a:p>
        </p:txBody>
      </p:sp>
      <p:sp>
        <p:nvSpPr>
          <p:cNvPr id="480273" name="Rectangle 346"/>
          <p:cNvSpPr>
            <a:spLocks noChangeArrowheads="1"/>
          </p:cNvSpPr>
          <p:nvPr/>
        </p:nvSpPr>
        <p:spPr bwMode="auto">
          <a:xfrm>
            <a:off x="1944688" y="2382838"/>
            <a:ext cx="1222375" cy="236537"/>
          </a:xfrm>
          <a:prstGeom prst="rect">
            <a:avLst/>
          </a:prstGeom>
          <a:noFill/>
          <a:ln w="9525">
            <a:noFill/>
            <a:miter lim="800000"/>
            <a:headEnd/>
            <a:tailEnd/>
          </a:ln>
        </p:spPr>
        <p:txBody>
          <a:bodyPr/>
          <a:lstStyle/>
          <a:p>
            <a:pPr eaLnBrk="0" hangingPunct="0"/>
            <a:endParaRPr lang="fr-FR"/>
          </a:p>
        </p:txBody>
      </p:sp>
      <p:sp>
        <p:nvSpPr>
          <p:cNvPr id="480274" name="Rectangle 347"/>
          <p:cNvSpPr>
            <a:spLocks noChangeArrowheads="1"/>
          </p:cNvSpPr>
          <p:nvPr/>
        </p:nvSpPr>
        <p:spPr bwMode="auto">
          <a:xfrm>
            <a:off x="1781175" y="2449513"/>
            <a:ext cx="1724025" cy="152400"/>
          </a:xfrm>
          <a:prstGeom prst="rect">
            <a:avLst/>
          </a:prstGeom>
          <a:noFill/>
          <a:ln w="9525">
            <a:noFill/>
            <a:miter lim="800000"/>
            <a:headEnd/>
            <a:tailEnd/>
          </a:ln>
        </p:spPr>
        <p:txBody>
          <a:bodyPr wrap="none" lIns="0" tIns="0" rIns="0" bIns="0">
            <a:spAutoFit/>
          </a:bodyPr>
          <a:lstStyle/>
          <a:p>
            <a:r>
              <a:rPr lang="fr-FR" sz="1000" i="1">
                <a:solidFill>
                  <a:srgbClr val="000000"/>
                </a:solidFill>
                <a:latin typeface="Times New Roman" pitchFamily="18" charset="0"/>
              </a:rPr>
              <a:t>Ordre(s) de bourse / Deal / Trade</a:t>
            </a:r>
            <a:endParaRPr lang="fr-FR">
              <a:latin typeface="Times New Roman" pitchFamily="18" charset="0"/>
            </a:endParaRPr>
          </a:p>
        </p:txBody>
      </p:sp>
      <p:grpSp>
        <p:nvGrpSpPr>
          <p:cNvPr id="480275" name="Group 348"/>
          <p:cNvGrpSpPr>
            <a:grpSpLocks/>
          </p:cNvGrpSpPr>
          <p:nvPr/>
        </p:nvGrpSpPr>
        <p:grpSpPr bwMode="auto">
          <a:xfrm>
            <a:off x="4670425" y="4397375"/>
            <a:ext cx="2151063" cy="1520825"/>
            <a:chOff x="2917" y="2659"/>
            <a:chExt cx="1298" cy="958"/>
          </a:xfrm>
        </p:grpSpPr>
        <p:sp>
          <p:nvSpPr>
            <p:cNvPr id="480612" name="Freeform 349"/>
            <p:cNvSpPr>
              <a:spLocks/>
            </p:cNvSpPr>
            <p:nvPr/>
          </p:nvSpPr>
          <p:spPr bwMode="auto">
            <a:xfrm>
              <a:off x="2917" y="2659"/>
              <a:ext cx="1298" cy="958"/>
            </a:xfrm>
            <a:custGeom>
              <a:avLst/>
              <a:gdLst>
                <a:gd name="T0" fmla="*/ 1166 w 1298"/>
                <a:gd name="T1" fmla="*/ 2 h 958"/>
                <a:gd name="T2" fmla="*/ 913 w 1298"/>
                <a:gd name="T3" fmla="*/ 15 h 958"/>
                <a:gd name="T4" fmla="*/ 679 w 1298"/>
                <a:gd name="T5" fmla="*/ 44 h 958"/>
                <a:gd name="T6" fmla="*/ 522 w 1298"/>
                <a:gd name="T7" fmla="*/ 71 h 958"/>
                <a:gd name="T8" fmla="*/ 426 w 1298"/>
                <a:gd name="T9" fmla="*/ 94 h 958"/>
                <a:gd name="T10" fmla="*/ 338 w 1298"/>
                <a:gd name="T11" fmla="*/ 117 h 958"/>
                <a:gd name="T12" fmla="*/ 257 w 1298"/>
                <a:gd name="T13" fmla="*/ 143 h 958"/>
                <a:gd name="T14" fmla="*/ 188 w 1298"/>
                <a:gd name="T15" fmla="*/ 172 h 958"/>
                <a:gd name="T16" fmla="*/ 129 w 1298"/>
                <a:gd name="T17" fmla="*/ 203 h 958"/>
                <a:gd name="T18" fmla="*/ 79 w 1298"/>
                <a:gd name="T19" fmla="*/ 235 h 958"/>
                <a:gd name="T20" fmla="*/ 41 w 1298"/>
                <a:gd name="T21" fmla="*/ 268 h 958"/>
                <a:gd name="T22" fmla="*/ 16 w 1298"/>
                <a:gd name="T23" fmla="*/ 304 h 958"/>
                <a:gd name="T24" fmla="*/ 2 w 1298"/>
                <a:gd name="T25" fmla="*/ 339 h 958"/>
                <a:gd name="T26" fmla="*/ 0 w 1298"/>
                <a:gd name="T27" fmla="*/ 358 h 958"/>
                <a:gd name="T28" fmla="*/ 2 w 1298"/>
                <a:gd name="T29" fmla="*/ 509 h 958"/>
                <a:gd name="T30" fmla="*/ 12 w 1298"/>
                <a:gd name="T31" fmla="*/ 540 h 958"/>
                <a:gd name="T32" fmla="*/ 31 w 1298"/>
                <a:gd name="T33" fmla="*/ 571 h 958"/>
                <a:gd name="T34" fmla="*/ 60 w 1298"/>
                <a:gd name="T35" fmla="*/ 601 h 958"/>
                <a:gd name="T36" fmla="*/ 96 w 1298"/>
                <a:gd name="T37" fmla="*/ 630 h 958"/>
                <a:gd name="T38" fmla="*/ 142 w 1298"/>
                <a:gd name="T39" fmla="*/ 657 h 958"/>
                <a:gd name="T40" fmla="*/ 196 w 1298"/>
                <a:gd name="T41" fmla="*/ 684 h 958"/>
                <a:gd name="T42" fmla="*/ 290 w 1298"/>
                <a:gd name="T43" fmla="*/ 720 h 958"/>
                <a:gd name="T44" fmla="*/ 439 w 1298"/>
                <a:gd name="T45" fmla="*/ 762 h 958"/>
                <a:gd name="T46" fmla="*/ 616 w 1298"/>
                <a:gd name="T47" fmla="*/ 799 h 958"/>
                <a:gd name="T48" fmla="*/ 811 w 1298"/>
                <a:gd name="T49" fmla="*/ 828 h 958"/>
                <a:gd name="T50" fmla="*/ 1028 w 1298"/>
                <a:gd name="T51" fmla="*/ 845 h 958"/>
                <a:gd name="T52" fmla="*/ 1296 w 1298"/>
                <a:gd name="T53" fmla="*/ 784 h 958"/>
                <a:gd name="T54" fmla="*/ 1028 w 1298"/>
                <a:gd name="T55" fmla="*/ 709 h 958"/>
                <a:gd name="T56" fmla="*/ 842 w 1298"/>
                <a:gd name="T57" fmla="*/ 693 h 958"/>
                <a:gd name="T58" fmla="*/ 669 w 1298"/>
                <a:gd name="T59" fmla="*/ 672 h 958"/>
                <a:gd name="T60" fmla="*/ 512 w 1298"/>
                <a:gd name="T61" fmla="*/ 644 h 958"/>
                <a:gd name="T62" fmla="*/ 372 w 1298"/>
                <a:gd name="T63" fmla="*/ 609 h 958"/>
                <a:gd name="T64" fmla="*/ 252 w 1298"/>
                <a:gd name="T65" fmla="*/ 569 h 958"/>
                <a:gd name="T66" fmla="*/ 150 w 1298"/>
                <a:gd name="T67" fmla="*/ 527 h 958"/>
                <a:gd name="T68" fmla="*/ 75 w 1298"/>
                <a:gd name="T69" fmla="*/ 479 h 958"/>
                <a:gd name="T70" fmla="*/ 23 w 1298"/>
                <a:gd name="T71" fmla="*/ 427 h 958"/>
                <a:gd name="T72" fmla="*/ 35 w 1298"/>
                <a:gd name="T73" fmla="*/ 410 h 958"/>
                <a:gd name="T74" fmla="*/ 68 w 1298"/>
                <a:gd name="T75" fmla="*/ 379 h 958"/>
                <a:gd name="T76" fmla="*/ 108 w 1298"/>
                <a:gd name="T77" fmla="*/ 350 h 958"/>
                <a:gd name="T78" fmla="*/ 158 w 1298"/>
                <a:gd name="T79" fmla="*/ 324 h 958"/>
                <a:gd name="T80" fmla="*/ 215 w 1298"/>
                <a:gd name="T81" fmla="*/ 297 h 958"/>
                <a:gd name="T82" fmla="*/ 315 w 1298"/>
                <a:gd name="T83" fmla="*/ 260 h 958"/>
                <a:gd name="T84" fmla="*/ 472 w 1298"/>
                <a:gd name="T85" fmla="*/ 218 h 958"/>
                <a:gd name="T86" fmla="*/ 652 w 1298"/>
                <a:gd name="T87" fmla="*/ 184 h 958"/>
                <a:gd name="T88" fmla="*/ 851 w 1298"/>
                <a:gd name="T89" fmla="*/ 157 h 958"/>
                <a:gd name="T90" fmla="*/ 1068 w 1298"/>
                <a:gd name="T91" fmla="*/ 141 h 958"/>
                <a:gd name="T92" fmla="*/ 1296 w 1298"/>
                <a:gd name="T93" fmla="*/ 136 h 95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98"/>
                <a:gd name="T142" fmla="*/ 0 h 958"/>
                <a:gd name="T143" fmla="*/ 1298 w 1298"/>
                <a:gd name="T144" fmla="*/ 958 h 95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98" h="958">
                  <a:moveTo>
                    <a:pt x="1298" y="0"/>
                  </a:moveTo>
                  <a:lnTo>
                    <a:pt x="1166" y="2"/>
                  </a:lnTo>
                  <a:lnTo>
                    <a:pt x="1037" y="7"/>
                  </a:lnTo>
                  <a:lnTo>
                    <a:pt x="913" y="15"/>
                  </a:lnTo>
                  <a:lnTo>
                    <a:pt x="792" y="28"/>
                  </a:lnTo>
                  <a:lnTo>
                    <a:pt x="679" y="44"/>
                  </a:lnTo>
                  <a:lnTo>
                    <a:pt x="572" y="61"/>
                  </a:lnTo>
                  <a:lnTo>
                    <a:pt x="522" y="71"/>
                  </a:lnTo>
                  <a:lnTo>
                    <a:pt x="472" y="82"/>
                  </a:lnTo>
                  <a:lnTo>
                    <a:pt x="426" y="94"/>
                  </a:lnTo>
                  <a:lnTo>
                    <a:pt x="380" y="105"/>
                  </a:lnTo>
                  <a:lnTo>
                    <a:pt x="338" y="117"/>
                  </a:lnTo>
                  <a:lnTo>
                    <a:pt x="298" y="130"/>
                  </a:lnTo>
                  <a:lnTo>
                    <a:pt x="257" y="143"/>
                  </a:lnTo>
                  <a:lnTo>
                    <a:pt x="223" y="159"/>
                  </a:lnTo>
                  <a:lnTo>
                    <a:pt x="188" y="172"/>
                  </a:lnTo>
                  <a:lnTo>
                    <a:pt x="158" y="187"/>
                  </a:lnTo>
                  <a:lnTo>
                    <a:pt x="129" y="203"/>
                  </a:lnTo>
                  <a:lnTo>
                    <a:pt x="102" y="218"/>
                  </a:lnTo>
                  <a:lnTo>
                    <a:pt x="79" y="235"/>
                  </a:lnTo>
                  <a:lnTo>
                    <a:pt x="58" y="253"/>
                  </a:lnTo>
                  <a:lnTo>
                    <a:pt x="41" y="268"/>
                  </a:lnTo>
                  <a:lnTo>
                    <a:pt x="27" y="285"/>
                  </a:lnTo>
                  <a:lnTo>
                    <a:pt x="16" y="304"/>
                  </a:lnTo>
                  <a:lnTo>
                    <a:pt x="8" y="322"/>
                  </a:lnTo>
                  <a:lnTo>
                    <a:pt x="2" y="339"/>
                  </a:lnTo>
                  <a:lnTo>
                    <a:pt x="0" y="358"/>
                  </a:lnTo>
                  <a:lnTo>
                    <a:pt x="0" y="494"/>
                  </a:lnTo>
                  <a:lnTo>
                    <a:pt x="2" y="509"/>
                  </a:lnTo>
                  <a:lnTo>
                    <a:pt x="6" y="525"/>
                  </a:lnTo>
                  <a:lnTo>
                    <a:pt x="12" y="540"/>
                  </a:lnTo>
                  <a:lnTo>
                    <a:pt x="20" y="555"/>
                  </a:lnTo>
                  <a:lnTo>
                    <a:pt x="31" y="571"/>
                  </a:lnTo>
                  <a:lnTo>
                    <a:pt x="45" y="586"/>
                  </a:lnTo>
                  <a:lnTo>
                    <a:pt x="60" y="601"/>
                  </a:lnTo>
                  <a:lnTo>
                    <a:pt x="77" y="615"/>
                  </a:lnTo>
                  <a:lnTo>
                    <a:pt x="96" y="630"/>
                  </a:lnTo>
                  <a:lnTo>
                    <a:pt x="119" y="644"/>
                  </a:lnTo>
                  <a:lnTo>
                    <a:pt x="142" y="657"/>
                  </a:lnTo>
                  <a:lnTo>
                    <a:pt x="167" y="670"/>
                  </a:lnTo>
                  <a:lnTo>
                    <a:pt x="196" y="684"/>
                  </a:lnTo>
                  <a:lnTo>
                    <a:pt x="225" y="695"/>
                  </a:lnTo>
                  <a:lnTo>
                    <a:pt x="290" y="720"/>
                  </a:lnTo>
                  <a:lnTo>
                    <a:pt x="361" y="743"/>
                  </a:lnTo>
                  <a:lnTo>
                    <a:pt x="439" y="762"/>
                  </a:lnTo>
                  <a:lnTo>
                    <a:pt x="524" y="782"/>
                  </a:lnTo>
                  <a:lnTo>
                    <a:pt x="616" y="799"/>
                  </a:lnTo>
                  <a:lnTo>
                    <a:pt x="712" y="814"/>
                  </a:lnTo>
                  <a:lnTo>
                    <a:pt x="811" y="828"/>
                  </a:lnTo>
                  <a:lnTo>
                    <a:pt x="919" y="837"/>
                  </a:lnTo>
                  <a:lnTo>
                    <a:pt x="1028" y="845"/>
                  </a:lnTo>
                  <a:lnTo>
                    <a:pt x="1028" y="958"/>
                  </a:lnTo>
                  <a:lnTo>
                    <a:pt x="1296" y="784"/>
                  </a:lnTo>
                  <a:lnTo>
                    <a:pt x="1028" y="596"/>
                  </a:lnTo>
                  <a:lnTo>
                    <a:pt x="1028" y="709"/>
                  </a:lnTo>
                  <a:lnTo>
                    <a:pt x="934" y="703"/>
                  </a:lnTo>
                  <a:lnTo>
                    <a:pt x="842" y="693"/>
                  </a:lnTo>
                  <a:lnTo>
                    <a:pt x="754" y="684"/>
                  </a:lnTo>
                  <a:lnTo>
                    <a:pt x="669" y="672"/>
                  </a:lnTo>
                  <a:lnTo>
                    <a:pt x="589" y="659"/>
                  </a:lnTo>
                  <a:lnTo>
                    <a:pt x="512" y="644"/>
                  </a:lnTo>
                  <a:lnTo>
                    <a:pt x="439" y="626"/>
                  </a:lnTo>
                  <a:lnTo>
                    <a:pt x="372" y="609"/>
                  </a:lnTo>
                  <a:lnTo>
                    <a:pt x="309" y="590"/>
                  </a:lnTo>
                  <a:lnTo>
                    <a:pt x="252" y="569"/>
                  </a:lnTo>
                  <a:lnTo>
                    <a:pt x="198" y="548"/>
                  </a:lnTo>
                  <a:lnTo>
                    <a:pt x="150" y="527"/>
                  </a:lnTo>
                  <a:lnTo>
                    <a:pt x="110" y="502"/>
                  </a:lnTo>
                  <a:lnTo>
                    <a:pt x="75" y="479"/>
                  </a:lnTo>
                  <a:lnTo>
                    <a:pt x="46" y="454"/>
                  </a:lnTo>
                  <a:lnTo>
                    <a:pt x="23" y="427"/>
                  </a:lnTo>
                  <a:lnTo>
                    <a:pt x="23" y="425"/>
                  </a:lnTo>
                  <a:lnTo>
                    <a:pt x="35" y="410"/>
                  </a:lnTo>
                  <a:lnTo>
                    <a:pt x="50" y="394"/>
                  </a:lnTo>
                  <a:lnTo>
                    <a:pt x="68" y="379"/>
                  </a:lnTo>
                  <a:lnTo>
                    <a:pt x="87" y="366"/>
                  </a:lnTo>
                  <a:lnTo>
                    <a:pt x="108" y="350"/>
                  </a:lnTo>
                  <a:lnTo>
                    <a:pt x="133" y="337"/>
                  </a:lnTo>
                  <a:lnTo>
                    <a:pt x="158" y="324"/>
                  </a:lnTo>
                  <a:lnTo>
                    <a:pt x="184" y="310"/>
                  </a:lnTo>
                  <a:lnTo>
                    <a:pt x="215" y="297"/>
                  </a:lnTo>
                  <a:lnTo>
                    <a:pt x="246" y="283"/>
                  </a:lnTo>
                  <a:lnTo>
                    <a:pt x="315" y="260"/>
                  </a:lnTo>
                  <a:lnTo>
                    <a:pt x="390" y="237"/>
                  </a:lnTo>
                  <a:lnTo>
                    <a:pt x="472" y="218"/>
                  </a:lnTo>
                  <a:lnTo>
                    <a:pt x="558" y="199"/>
                  </a:lnTo>
                  <a:lnTo>
                    <a:pt x="652" y="184"/>
                  </a:lnTo>
                  <a:lnTo>
                    <a:pt x="750" y="170"/>
                  </a:lnTo>
                  <a:lnTo>
                    <a:pt x="851" y="157"/>
                  </a:lnTo>
                  <a:lnTo>
                    <a:pt x="959" y="149"/>
                  </a:lnTo>
                  <a:lnTo>
                    <a:pt x="1068" y="141"/>
                  </a:lnTo>
                  <a:lnTo>
                    <a:pt x="1181" y="138"/>
                  </a:lnTo>
                  <a:lnTo>
                    <a:pt x="1296" y="136"/>
                  </a:lnTo>
                  <a:lnTo>
                    <a:pt x="1298" y="0"/>
                  </a:lnTo>
                  <a:close/>
                </a:path>
              </a:pathLst>
            </a:custGeom>
            <a:solidFill>
              <a:srgbClr val="B6C0E8"/>
            </a:solidFill>
            <a:ln w="9525">
              <a:noFill/>
              <a:round/>
              <a:headEnd/>
              <a:tailEnd/>
            </a:ln>
          </p:spPr>
          <p:txBody>
            <a:bodyPr/>
            <a:lstStyle/>
            <a:p>
              <a:endParaRPr lang="fr-FR"/>
            </a:p>
          </p:txBody>
        </p:sp>
        <p:sp>
          <p:nvSpPr>
            <p:cNvPr id="480613" name="Freeform 350"/>
            <p:cNvSpPr>
              <a:spLocks/>
            </p:cNvSpPr>
            <p:nvPr/>
          </p:nvSpPr>
          <p:spPr bwMode="auto">
            <a:xfrm>
              <a:off x="2917" y="2659"/>
              <a:ext cx="1298" cy="494"/>
            </a:xfrm>
            <a:custGeom>
              <a:avLst/>
              <a:gdLst>
                <a:gd name="T0" fmla="*/ 1298 w 1298"/>
                <a:gd name="T1" fmla="*/ 0 h 494"/>
                <a:gd name="T2" fmla="*/ 1166 w 1298"/>
                <a:gd name="T3" fmla="*/ 2 h 494"/>
                <a:gd name="T4" fmla="*/ 1037 w 1298"/>
                <a:gd name="T5" fmla="*/ 7 h 494"/>
                <a:gd name="T6" fmla="*/ 913 w 1298"/>
                <a:gd name="T7" fmla="*/ 15 h 494"/>
                <a:gd name="T8" fmla="*/ 792 w 1298"/>
                <a:gd name="T9" fmla="*/ 28 h 494"/>
                <a:gd name="T10" fmla="*/ 679 w 1298"/>
                <a:gd name="T11" fmla="*/ 44 h 494"/>
                <a:gd name="T12" fmla="*/ 572 w 1298"/>
                <a:gd name="T13" fmla="*/ 61 h 494"/>
                <a:gd name="T14" fmla="*/ 522 w 1298"/>
                <a:gd name="T15" fmla="*/ 71 h 494"/>
                <a:gd name="T16" fmla="*/ 472 w 1298"/>
                <a:gd name="T17" fmla="*/ 82 h 494"/>
                <a:gd name="T18" fmla="*/ 426 w 1298"/>
                <a:gd name="T19" fmla="*/ 94 h 494"/>
                <a:gd name="T20" fmla="*/ 380 w 1298"/>
                <a:gd name="T21" fmla="*/ 105 h 494"/>
                <a:gd name="T22" fmla="*/ 338 w 1298"/>
                <a:gd name="T23" fmla="*/ 117 h 494"/>
                <a:gd name="T24" fmla="*/ 298 w 1298"/>
                <a:gd name="T25" fmla="*/ 130 h 494"/>
                <a:gd name="T26" fmla="*/ 257 w 1298"/>
                <a:gd name="T27" fmla="*/ 143 h 494"/>
                <a:gd name="T28" fmla="*/ 223 w 1298"/>
                <a:gd name="T29" fmla="*/ 159 h 494"/>
                <a:gd name="T30" fmla="*/ 188 w 1298"/>
                <a:gd name="T31" fmla="*/ 172 h 494"/>
                <a:gd name="T32" fmla="*/ 158 w 1298"/>
                <a:gd name="T33" fmla="*/ 187 h 494"/>
                <a:gd name="T34" fmla="*/ 129 w 1298"/>
                <a:gd name="T35" fmla="*/ 203 h 494"/>
                <a:gd name="T36" fmla="*/ 102 w 1298"/>
                <a:gd name="T37" fmla="*/ 218 h 494"/>
                <a:gd name="T38" fmla="*/ 79 w 1298"/>
                <a:gd name="T39" fmla="*/ 235 h 494"/>
                <a:gd name="T40" fmla="*/ 58 w 1298"/>
                <a:gd name="T41" fmla="*/ 253 h 494"/>
                <a:gd name="T42" fmla="*/ 41 w 1298"/>
                <a:gd name="T43" fmla="*/ 268 h 494"/>
                <a:gd name="T44" fmla="*/ 27 w 1298"/>
                <a:gd name="T45" fmla="*/ 285 h 494"/>
                <a:gd name="T46" fmla="*/ 16 w 1298"/>
                <a:gd name="T47" fmla="*/ 304 h 494"/>
                <a:gd name="T48" fmla="*/ 8 w 1298"/>
                <a:gd name="T49" fmla="*/ 322 h 494"/>
                <a:gd name="T50" fmla="*/ 2 w 1298"/>
                <a:gd name="T51" fmla="*/ 339 h 494"/>
                <a:gd name="T52" fmla="*/ 0 w 1298"/>
                <a:gd name="T53" fmla="*/ 358 h 494"/>
                <a:gd name="T54" fmla="*/ 0 w 1298"/>
                <a:gd name="T55" fmla="*/ 358 h 494"/>
                <a:gd name="T56" fmla="*/ 0 w 1298"/>
                <a:gd name="T57" fmla="*/ 494 h 494"/>
                <a:gd name="T58" fmla="*/ 0 w 1298"/>
                <a:gd name="T59" fmla="*/ 494 h 494"/>
                <a:gd name="T60" fmla="*/ 2 w 1298"/>
                <a:gd name="T61" fmla="*/ 475 h 494"/>
                <a:gd name="T62" fmla="*/ 8 w 1298"/>
                <a:gd name="T63" fmla="*/ 458 h 494"/>
                <a:gd name="T64" fmla="*/ 16 w 1298"/>
                <a:gd name="T65" fmla="*/ 440 h 494"/>
                <a:gd name="T66" fmla="*/ 27 w 1298"/>
                <a:gd name="T67" fmla="*/ 421 h 494"/>
                <a:gd name="T68" fmla="*/ 41 w 1298"/>
                <a:gd name="T69" fmla="*/ 404 h 494"/>
                <a:gd name="T70" fmla="*/ 58 w 1298"/>
                <a:gd name="T71" fmla="*/ 389 h 494"/>
                <a:gd name="T72" fmla="*/ 79 w 1298"/>
                <a:gd name="T73" fmla="*/ 371 h 494"/>
                <a:gd name="T74" fmla="*/ 102 w 1298"/>
                <a:gd name="T75" fmla="*/ 354 h 494"/>
                <a:gd name="T76" fmla="*/ 129 w 1298"/>
                <a:gd name="T77" fmla="*/ 339 h 494"/>
                <a:gd name="T78" fmla="*/ 158 w 1298"/>
                <a:gd name="T79" fmla="*/ 324 h 494"/>
                <a:gd name="T80" fmla="*/ 188 w 1298"/>
                <a:gd name="T81" fmla="*/ 308 h 494"/>
                <a:gd name="T82" fmla="*/ 223 w 1298"/>
                <a:gd name="T83" fmla="*/ 295 h 494"/>
                <a:gd name="T84" fmla="*/ 257 w 1298"/>
                <a:gd name="T85" fmla="*/ 279 h 494"/>
                <a:gd name="T86" fmla="*/ 298 w 1298"/>
                <a:gd name="T87" fmla="*/ 266 h 494"/>
                <a:gd name="T88" fmla="*/ 338 w 1298"/>
                <a:gd name="T89" fmla="*/ 253 h 494"/>
                <a:gd name="T90" fmla="*/ 380 w 1298"/>
                <a:gd name="T91" fmla="*/ 241 h 494"/>
                <a:gd name="T92" fmla="*/ 426 w 1298"/>
                <a:gd name="T93" fmla="*/ 230 h 494"/>
                <a:gd name="T94" fmla="*/ 472 w 1298"/>
                <a:gd name="T95" fmla="*/ 218 h 494"/>
                <a:gd name="T96" fmla="*/ 522 w 1298"/>
                <a:gd name="T97" fmla="*/ 207 h 494"/>
                <a:gd name="T98" fmla="*/ 572 w 1298"/>
                <a:gd name="T99" fmla="*/ 197 h 494"/>
                <a:gd name="T100" fmla="*/ 679 w 1298"/>
                <a:gd name="T101" fmla="*/ 180 h 494"/>
                <a:gd name="T102" fmla="*/ 792 w 1298"/>
                <a:gd name="T103" fmla="*/ 164 h 494"/>
                <a:gd name="T104" fmla="*/ 911 w 1298"/>
                <a:gd name="T105" fmla="*/ 151 h 494"/>
                <a:gd name="T106" fmla="*/ 1035 w 1298"/>
                <a:gd name="T107" fmla="*/ 143 h 494"/>
                <a:gd name="T108" fmla="*/ 1164 w 1298"/>
                <a:gd name="T109" fmla="*/ 138 h 494"/>
                <a:gd name="T110" fmla="*/ 1296 w 1298"/>
                <a:gd name="T111" fmla="*/ 136 h 494"/>
                <a:gd name="T112" fmla="*/ 1298 w 1298"/>
                <a:gd name="T113" fmla="*/ 0 h 49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98"/>
                <a:gd name="T172" fmla="*/ 0 h 494"/>
                <a:gd name="T173" fmla="*/ 1298 w 1298"/>
                <a:gd name="T174" fmla="*/ 494 h 49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98" h="494">
                  <a:moveTo>
                    <a:pt x="1298" y="0"/>
                  </a:moveTo>
                  <a:lnTo>
                    <a:pt x="1166" y="2"/>
                  </a:lnTo>
                  <a:lnTo>
                    <a:pt x="1037" y="7"/>
                  </a:lnTo>
                  <a:lnTo>
                    <a:pt x="913" y="15"/>
                  </a:lnTo>
                  <a:lnTo>
                    <a:pt x="792" y="28"/>
                  </a:lnTo>
                  <a:lnTo>
                    <a:pt x="679" y="44"/>
                  </a:lnTo>
                  <a:lnTo>
                    <a:pt x="572" y="61"/>
                  </a:lnTo>
                  <a:lnTo>
                    <a:pt x="522" y="71"/>
                  </a:lnTo>
                  <a:lnTo>
                    <a:pt x="472" y="82"/>
                  </a:lnTo>
                  <a:lnTo>
                    <a:pt x="426" y="94"/>
                  </a:lnTo>
                  <a:lnTo>
                    <a:pt x="380" y="105"/>
                  </a:lnTo>
                  <a:lnTo>
                    <a:pt x="338" y="117"/>
                  </a:lnTo>
                  <a:lnTo>
                    <a:pt x="298" y="130"/>
                  </a:lnTo>
                  <a:lnTo>
                    <a:pt x="257" y="143"/>
                  </a:lnTo>
                  <a:lnTo>
                    <a:pt x="223" y="159"/>
                  </a:lnTo>
                  <a:lnTo>
                    <a:pt x="188" y="172"/>
                  </a:lnTo>
                  <a:lnTo>
                    <a:pt x="158" y="187"/>
                  </a:lnTo>
                  <a:lnTo>
                    <a:pt x="129" y="203"/>
                  </a:lnTo>
                  <a:lnTo>
                    <a:pt x="102" y="218"/>
                  </a:lnTo>
                  <a:lnTo>
                    <a:pt x="79" y="235"/>
                  </a:lnTo>
                  <a:lnTo>
                    <a:pt x="58" y="253"/>
                  </a:lnTo>
                  <a:lnTo>
                    <a:pt x="41" y="268"/>
                  </a:lnTo>
                  <a:lnTo>
                    <a:pt x="27" y="285"/>
                  </a:lnTo>
                  <a:lnTo>
                    <a:pt x="16" y="304"/>
                  </a:lnTo>
                  <a:lnTo>
                    <a:pt x="8" y="322"/>
                  </a:lnTo>
                  <a:lnTo>
                    <a:pt x="2" y="339"/>
                  </a:lnTo>
                  <a:lnTo>
                    <a:pt x="0" y="358"/>
                  </a:lnTo>
                  <a:lnTo>
                    <a:pt x="0" y="494"/>
                  </a:lnTo>
                  <a:lnTo>
                    <a:pt x="2" y="475"/>
                  </a:lnTo>
                  <a:lnTo>
                    <a:pt x="8" y="458"/>
                  </a:lnTo>
                  <a:lnTo>
                    <a:pt x="16" y="440"/>
                  </a:lnTo>
                  <a:lnTo>
                    <a:pt x="27" y="421"/>
                  </a:lnTo>
                  <a:lnTo>
                    <a:pt x="41" y="404"/>
                  </a:lnTo>
                  <a:lnTo>
                    <a:pt x="58" y="389"/>
                  </a:lnTo>
                  <a:lnTo>
                    <a:pt x="79" y="371"/>
                  </a:lnTo>
                  <a:lnTo>
                    <a:pt x="102" y="354"/>
                  </a:lnTo>
                  <a:lnTo>
                    <a:pt x="129" y="339"/>
                  </a:lnTo>
                  <a:lnTo>
                    <a:pt x="158" y="324"/>
                  </a:lnTo>
                  <a:lnTo>
                    <a:pt x="188" y="308"/>
                  </a:lnTo>
                  <a:lnTo>
                    <a:pt x="223" y="295"/>
                  </a:lnTo>
                  <a:lnTo>
                    <a:pt x="257" y="279"/>
                  </a:lnTo>
                  <a:lnTo>
                    <a:pt x="298" y="266"/>
                  </a:lnTo>
                  <a:lnTo>
                    <a:pt x="338" y="253"/>
                  </a:lnTo>
                  <a:lnTo>
                    <a:pt x="380" y="241"/>
                  </a:lnTo>
                  <a:lnTo>
                    <a:pt x="426" y="230"/>
                  </a:lnTo>
                  <a:lnTo>
                    <a:pt x="472" y="218"/>
                  </a:lnTo>
                  <a:lnTo>
                    <a:pt x="522" y="207"/>
                  </a:lnTo>
                  <a:lnTo>
                    <a:pt x="572" y="197"/>
                  </a:lnTo>
                  <a:lnTo>
                    <a:pt x="679" y="180"/>
                  </a:lnTo>
                  <a:lnTo>
                    <a:pt x="792" y="164"/>
                  </a:lnTo>
                  <a:lnTo>
                    <a:pt x="911" y="151"/>
                  </a:lnTo>
                  <a:lnTo>
                    <a:pt x="1035" y="143"/>
                  </a:lnTo>
                  <a:lnTo>
                    <a:pt x="1164" y="138"/>
                  </a:lnTo>
                  <a:lnTo>
                    <a:pt x="1296" y="136"/>
                  </a:lnTo>
                  <a:lnTo>
                    <a:pt x="1298" y="0"/>
                  </a:lnTo>
                  <a:close/>
                </a:path>
              </a:pathLst>
            </a:custGeom>
            <a:solidFill>
              <a:srgbClr val="929ABB"/>
            </a:solidFill>
            <a:ln w="9525">
              <a:noFill/>
              <a:round/>
              <a:headEnd/>
              <a:tailEnd/>
            </a:ln>
          </p:spPr>
          <p:txBody>
            <a:bodyPr/>
            <a:lstStyle/>
            <a:p>
              <a:endParaRPr lang="fr-FR"/>
            </a:p>
          </p:txBody>
        </p:sp>
        <p:sp>
          <p:nvSpPr>
            <p:cNvPr id="480614" name="Freeform 351"/>
            <p:cNvSpPr>
              <a:spLocks/>
            </p:cNvSpPr>
            <p:nvPr/>
          </p:nvSpPr>
          <p:spPr bwMode="auto">
            <a:xfrm>
              <a:off x="2917" y="2659"/>
              <a:ext cx="1298" cy="958"/>
            </a:xfrm>
            <a:custGeom>
              <a:avLst/>
              <a:gdLst>
                <a:gd name="T0" fmla="*/ 1166 w 1298"/>
                <a:gd name="T1" fmla="*/ 2 h 958"/>
                <a:gd name="T2" fmla="*/ 913 w 1298"/>
                <a:gd name="T3" fmla="*/ 15 h 958"/>
                <a:gd name="T4" fmla="*/ 679 w 1298"/>
                <a:gd name="T5" fmla="*/ 44 h 958"/>
                <a:gd name="T6" fmla="*/ 522 w 1298"/>
                <a:gd name="T7" fmla="*/ 71 h 958"/>
                <a:gd name="T8" fmla="*/ 426 w 1298"/>
                <a:gd name="T9" fmla="*/ 94 h 958"/>
                <a:gd name="T10" fmla="*/ 338 w 1298"/>
                <a:gd name="T11" fmla="*/ 117 h 958"/>
                <a:gd name="T12" fmla="*/ 257 w 1298"/>
                <a:gd name="T13" fmla="*/ 143 h 958"/>
                <a:gd name="T14" fmla="*/ 188 w 1298"/>
                <a:gd name="T15" fmla="*/ 172 h 958"/>
                <a:gd name="T16" fmla="*/ 129 w 1298"/>
                <a:gd name="T17" fmla="*/ 203 h 958"/>
                <a:gd name="T18" fmla="*/ 79 w 1298"/>
                <a:gd name="T19" fmla="*/ 235 h 958"/>
                <a:gd name="T20" fmla="*/ 41 w 1298"/>
                <a:gd name="T21" fmla="*/ 268 h 958"/>
                <a:gd name="T22" fmla="*/ 16 w 1298"/>
                <a:gd name="T23" fmla="*/ 304 h 958"/>
                <a:gd name="T24" fmla="*/ 2 w 1298"/>
                <a:gd name="T25" fmla="*/ 339 h 958"/>
                <a:gd name="T26" fmla="*/ 0 w 1298"/>
                <a:gd name="T27" fmla="*/ 358 h 958"/>
                <a:gd name="T28" fmla="*/ 2 w 1298"/>
                <a:gd name="T29" fmla="*/ 509 h 958"/>
                <a:gd name="T30" fmla="*/ 12 w 1298"/>
                <a:gd name="T31" fmla="*/ 540 h 958"/>
                <a:gd name="T32" fmla="*/ 31 w 1298"/>
                <a:gd name="T33" fmla="*/ 571 h 958"/>
                <a:gd name="T34" fmla="*/ 60 w 1298"/>
                <a:gd name="T35" fmla="*/ 601 h 958"/>
                <a:gd name="T36" fmla="*/ 96 w 1298"/>
                <a:gd name="T37" fmla="*/ 630 h 958"/>
                <a:gd name="T38" fmla="*/ 142 w 1298"/>
                <a:gd name="T39" fmla="*/ 657 h 958"/>
                <a:gd name="T40" fmla="*/ 196 w 1298"/>
                <a:gd name="T41" fmla="*/ 684 h 958"/>
                <a:gd name="T42" fmla="*/ 290 w 1298"/>
                <a:gd name="T43" fmla="*/ 720 h 958"/>
                <a:gd name="T44" fmla="*/ 439 w 1298"/>
                <a:gd name="T45" fmla="*/ 762 h 958"/>
                <a:gd name="T46" fmla="*/ 616 w 1298"/>
                <a:gd name="T47" fmla="*/ 799 h 958"/>
                <a:gd name="T48" fmla="*/ 811 w 1298"/>
                <a:gd name="T49" fmla="*/ 828 h 958"/>
                <a:gd name="T50" fmla="*/ 1028 w 1298"/>
                <a:gd name="T51" fmla="*/ 845 h 958"/>
                <a:gd name="T52" fmla="*/ 1296 w 1298"/>
                <a:gd name="T53" fmla="*/ 784 h 958"/>
                <a:gd name="T54" fmla="*/ 1028 w 1298"/>
                <a:gd name="T55" fmla="*/ 709 h 958"/>
                <a:gd name="T56" fmla="*/ 842 w 1298"/>
                <a:gd name="T57" fmla="*/ 693 h 958"/>
                <a:gd name="T58" fmla="*/ 669 w 1298"/>
                <a:gd name="T59" fmla="*/ 672 h 958"/>
                <a:gd name="T60" fmla="*/ 512 w 1298"/>
                <a:gd name="T61" fmla="*/ 644 h 958"/>
                <a:gd name="T62" fmla="*/ 372 w 1298"/>
                <a:gd name="T63" fmla="*/ 609 h 958"/>
                <a:gd name="T64" fmla="*/ 252 w 1298"/>
                <a:gd name="T65" fmla="*/ 569 h 958"/>
                <a:gd name="T66" fmla="*/ 150 w 1298"/>
                <a:gd name="T67" fmla="*/ 527 h 958"/>
                <a:gd name="T68" fmla="*/ 75 w 1298"/>
                <a:gd name="T69" fmla="*/ 479 h 958"/>
                <a:gd name="T70" fmla="*/ 23 w 1298"/>
                <a:gd name="T71" fmla="*/ 427 h 958"/>
                <a:gd name="T72" fmla="*/ 35 w 1298"/>
                <a:gd name="T73" fmla="*/ 410 h 958"/>
                <a:gd name="T74" fmla="*/ 68 w 1298"/>
                <a:gd name="T75" fmla="*/ 379 h 958"/>
                <a:gd name="T76" fmla="*/ 108 w 1298"/>
                <a:gd name="T77" fmla="*/ 350 h 958"/>
                <a:gd name="T78" fmla="*/ 158 w 1298"/>
                <a:gd name="T79" fmla="*/ 324 h 958"/>
                <a:gd name="T80" fmla="*/ 215 w 1298"/>
                <a:gd name="T81" fmla="*/ 297 h 958"/>
                <a:gd name="T82" fmla="*/ 315 w 1298"/>
                <a:gd name="T83" fmla="*/ 260 h 958"/>
                <a:gd name="T84" fmla="*/ 472 w 1298"/>
                <a:gd name="T85" fmla="*/ 218 h 958"/>
                <a:gd name="T86" fmla="*/ 652 w 1298"/>
                <a:gd name="T87" fmla="*/ 184 h 958"/>
                <a:gd name="T88" fmla="*/ 851 w 1298"/>
                <a:gd name="T89" fmla="*/ 157 h 958"/>
                <a:gd name="T90" fmla="*/ 1068 w 1298"/>
                <a:gd name="T91" fmla="*/ 141 h 958"/>
                <a:gd name="T92" fmla="*/ 1296 w 1298"/>
                <a:gd name="T93" fmla="*/ 136 h 95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98"/>
                <a:gd name="T142" fmla="*/ 0 h 958"/>
                <a:gd name="T143" fmla="*/ 1298 w 1298"/>
                <a:gd name="T144" fmla="*/ 958 h 95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98" h="958">
                  <a:moveTo>
                    <a:pt x="1298" y="0"/>
                  </a:moveTo>
                  <a:lnTo>
                    <a:pt x="1166" y="2"/>
                  </a:lnTo>
                  <a:lnTo>
                    <a:pt x="1037" y="7"/>
                  </a:lnTo>
                  <a:lnTo>
                    <a:pt x="913" y="15"/>
                  </a:lnTo>
                  <a:lnTo>
                    <a:pt x="792" y="28"/>
                  </a:lnTo>
                  <a:lnTo>
                    <a:pt x="679" y="44"/>
                  </a:lnTo>
                  <a:lnTo>
                    <a:pt x="572" y="61"/>
                  </a:lnTo>
                  <a:lnTo>
                    <a:pt x="522" y="71"/>
                  </a:lnTo>
                  <a:lnTo>
                    <a:pt x="472" y="82"/>
                  </a:lnTo>
                  <a:lnTo>
                    <a:pt x="426" y="94"/>
                  </a:lnTo>
                  <a:lnTo>
                    <a:pt x="380" y="105"/>
                  </a:lnTo>
                  <a:lnTo>
                    <a:pt x="338" y="117"/>
                  </a:lnTo>
                  <a:lnTo>
                    <a:pt x="298" y="130"/>
                  </a:lnTo>
                  <a:lnTo>
                    <a:pt x="257" y="143"/>
                  </a:lnTo>
                  <a:lnTo>
                    <a:pt x="223" y="159"/>
                  </a:lnTo>
                  <a:lnTo>
                    <a:pt x="188" y="172"/>
                  </a:lnTo>
                  <a:lnTo>
                    <a:pt x="158" y="187"/>
                  </a:lnTo>
                  <a:lnTo>
                    <a:pt x="129" y="203"/>
                  </a:lnTo>
                  <a:lnTo>
                    <a:pt x="102" y="218"/>
                  </a:lnTo>
                  <a:lnTo>
                    <a:pt x="79" y="235"/>
                  </a:lnTo>
                  <a:lnTo>
                    <a:pt x="58" y="253"/>
                  </a:lnTo>
                  <a:lnTo>
                    <a:pt x="41" y="268"/>
                  </a:lnTo>
                  <a:lnTo>
                    <a:pt x="27" y="285"/>
                  </a:lnTo>
                  <a:lnTo>
                    <a:pt x="16" y="304"/>
                  </a:lnTo>
                  <a:lnTo>
                    <a:pt x="8" y="322"/>
                  </a:lnTo>
                  <a:lnTo>
                    <a:pt x="2" y="339"/>
                  </a:lnTo>
                  <a:lnTo>
                    <a:pt x="0" y="358"/>
                  </a:lnTo>
                  <a:lnTo>
                    <a:pt x="0" y="494"/>
                  </a:lnTo>
                  <a:lnTo>
                    <a:pt x="2" y="509"/>
                  </a:lnTo>
                  <a:lnTo>
                    <a:pt x="6" y="525"/>
                  </a:lnTo>
                  <a:lnTo>
                    <a:pt x="12" y="540"/>
                  </a:lnTo>
                  <a:lnTo>
                    <a:pt x="20" y="555"/>
                  </a:lnTo>
                  <a:lnTo>
                    <a:pt x="31" y="571"/>
                  </a:lnTo>
                  <a:lnTo>
                    <a:pt x="45" y="586"/>
                  </a:lnTo>
                  <a:lnTo>
                    <a:pt x="60" y="601"/>
                  </a:lnTo>
                  <a:lnTo>
                    <a:pt x="77" y="615"/>
                  </a:lnTo>
                  <a:lnTo>
                    <a:pt x="96" y="630"/>
                  </a:lnTo>
                  <a:lnTo>
                    <a:pt x="119" y="644"/>
                  </a:lnTo>
                  <a:lnTo>
                    <a:pt x="142" y="657"/>
                  </a:lnTo>
                  <a:lnTo>
                    <a:pt x="167" y="670"/>
                  </a:lnTo>
                  <a:lnTo>
                    <a:pt x="196" y="684"/>
                  </a:lnTo>
                  <a:lnTo>
                    <a:pt x="225" y="695"/>
                  </a:lnTo>
                  <a:lnTo>
                    <a:pt x="290" y="720"/>
                  </a:lnTo>
                  <a:lnTo>
                    <a:pt x="361" y="743"/>
                  </a:lnTo>
                  <a:lnTo>
                    <a:pt x="439" y="762"/>
                  </a:lnTo>
                  <a:lnTo>
                    <a:pt x="524" y="782"/>
                  </a:lnTo>
                  <a:lnTo>
                    <a:pt x="616" y="799"/>
                  </a:lnTo>
                  <a:lnTo>
                    <a:pt x="712" y="814"/>
                  </a:lnTo>
                  <a:lnTo>
                    <a:pt x="811" y="828"/>
                  </a:lnTo>
                  <a:lnTo>
                    <a:pt x="919" y="837"/>
                  </a:lnTo>
                  <a:lnTo>
                    <a:pt x="1028" y="845"/>
                  </a:lnTo>
                  <a:lnTo>
                    <a:pt x="1028" y="958"/>
                  </a:lnTo>
                  <a:lnTo>
                    <a:pt x="1296" y="784"/>
                  </a:lnTo>
                  <a:lnTo>
                    <a:pt x="1028" y="596"/>
                  </a:lnTo>
                  <a:lnTo>
                    <a:pt x="1028" y="709"/>
                  </a:lnTo>
                  <a:lnTo>
                    <a:pt x="934" y="703"/>
                  </a:lnTo>
                  <a:lnTo>
                    <a:pt x="842" y="693"/>
                  </a:lnTo>
                  <a:lnTo>
                    <a:pt x="754" y="684"/>
                  </a:lnTo>
                  <a:lnTo>
                    <a:pt x="669" y="672"/>
                  </a:lnTo>
                  <a:lnTo>
                    <a:pt x="589" y="659"/>
                  </a:lnTo>
                  <a:lnTo>
                    <a:pt x="512" y="644"/>
                  </a:lnTo>
                  <a:lnTo>
                    <a:pt x="439" y="626"/>
                  </a:lnTo>
                  <a:lnTo>
                    <a:pt x="372" y="609"/>
                  </a:lnTo>
                  <a:lnTo>
                    <a:pt x="309" y="590"/>
                  </a:lnTo>
                  <a:lnTo>
                    <a:pt x="252" y="569"/>
                  </a:lnTo>
                  <a:lnTo>
                    <a:pt x="198" y="548"/>
                  </a:lnTo>
                  <a:lnTo>
                    <a:pt x="150" y="527"/>
                  </a:lnTo>
                  <a:lnTo>
                    <a:pt x="110" y="502"/>
                  </a:lnTo>
                  <a:lnTo>
                    <a:pt x="75" y="479"/>
                  </a:lnTo>
                  <a:lnTo>
                    <a:pt x="46" y="454"/>
                  </a:lnTo>
                  <a:lnTo>
                    <a:pt x="23" y="427"/>
                  </a:lnTo>
                  <a:lnTo>
                    <a:pt x="23" y="425"/>
                  </a:lnTo>
                  <a:lnTo>
                    <a:pt x="35" y="410"/>
                  </a:lnTo>
                  <a:lnTo>
                    <a:pt x="50" y="394"/>
                  </a:lnTo>
                  <a:lnTo>
                    <a:pt x="68" y="379"/>
                  </a:lnTo>
                  <a:lnTo>
                    <a:pt x="87" y="366"/>
                  </a:lnTo>
                  <a:lnTo>
                    <a:pt x="108" y="350"/>
                  </a:lnTo>
                  <a:lnTo>
                    <a:pt x="133" y="337"/>
                  </a:lnTo>
                  <a:lnTo>
                    <a:pt x="158" y="324"/>
                  </a:lnTo>
                  <a:lnTo>
                    <a:pt x="184" y="310"/>
                  </a:lnTo>
                  <a:lnTo>
                    <a:pt x="215" y="297"/>
                  </a:lnTo>
                  <a:lnTo>
                    <a:pt x="246" y="283"/>
                  </a:lnTo>
                  <a:lnTo>
                    <a:pt x="315" y="260"/>
                  </a:lnTo>
                  <a:lnTo>
                    <a:pt x="390" y="237"/>
                  </a:lnTo>
                  <a:lnTo>
                    <a:pt x="472" y="218"/>
                  </a:lnTo>
                  <a:lnTo>
                    <a:pt x="558" y="199"/>
                  </a:lnTo>
                  <a:lnTo>
                    <a:pt x="652" y="184"/>
                  </a:lnTo>
                  <a:lnTo>
                    <a:pt x="750" y="170"/>
                  </a:lnTo>
                  <a:lnTo>
                    <a:pt x="851" y="157"/>
                  </a:lnTo>
                  <a:lnTo>
                    <a:pt x="959" y="149"/>
                  </a:lnTo>
                  <a:lnTo>
                    <a:pt x="1068" y="141"/>
                  </a:lnTo>
                  <a:lnTo>
                    <a:pt x="1181" y="138"/>
                  </a:lnTo>
                  <a:lnTo>
                    <a:pt x="1296" y="136"/>
                  </a:lnTo>
                  <a:lnTo>
                    <a:pt x="1298" y="0"/>
                  </a:lnTo>
                  <a:close/>
                </a:path>
              </a:pathLst>
            </a:custGeom>
            <a:noFill/>
            <a:ln w="9525">
              <a:solidFill>
                <a:srgbClr val="000000"/>
              </a:solidFill>
              <a:prstDash val="solid"/>
              <a:round/>
              <a:headEnd/>
              <a:tailEnd/>
            </a:ln>
          </p:spPr>
          <p:txBody>
            <a:bodyPr/>
            <a:lstStyle/>
            <a:p>
              <a:endParaRPr lang="fr-FR"/>
            </a:p>
          </p:txBody>
        </p:sp>
        <p:sp>
          <p:nvSpPr>
            <p:cNvPr id="480615" name="Freeform 352"/>
            <p:cNvSpPr>
              <a:spLocks/>
            </p:cNvSpPr>
            <p:nvPr/>
          </p:nvSpPr>
          <p:spPr bwMode="auto">
            <a:xfrm>
              <a:off x="2917" y="3084"/>
              <a:ext cx="23" cy="69"/>
            </a:xfrm>
            <a:custGeom>
              <a:avLst/>
              <a:gdLst>
                <a:gd name="T0" fmla="*/ 0 w 23"/>
                <a:gd name="T1" fmla="*/ 69 h 69"/>
                <a:gd name="T2" fmla="*/ 0 w 23"/>
                <a:gd name="T3" fmla="*/ 69 h 69"/>
                <a:gd name="T4" fmla="*/ 2 w 23"/>
                <a:gd name="T5" fmla="*/ 52 h 69"/>
                <a:gd name="T6" fmla="*/ 6 w 23"/>
                <a:gd name="T7" fmla="*/ 35 h 69"/>
                <a:gd name="T8" fmla="*/ 14 w 23"/>
                <a:gd name="T9" fmla="*/ 17 h 69"/>
                <a:gd name="T10" fmla="*/ 23 w 23"/>
                <a:gd name="T11" fmla="*/ 0 h 69"/>
                <a:gd name="T12" fmla="*/ 0 60000 65536"/>
                <a:gd name="T13" fmla="*/ 0 60000 65536"/>
                <a:gd name="T14" fmla="*/ 0 60000 65536"/>
                <a:gd name="T15" fmla="*/ 0 60000 65536"/>
                <a:gd name="T16" fmla="*/ 0 60000 65536"/>
                <a:gd name="T17" fmla="*/ 0 60000 65536"/>
                <a:gd name="T18" fmla="*/ 0 w 23"/>
                <a:gd name="T19" fmla="*/ 0 h 69"/>
                <a:gd name="T20" fmla="*/ 23 w 23"/>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23" h="69">
                  <a:moveTo>
                    <a:pt x="0" y="69"/>
                  </a:moveTo>
                  <a:lnTo>
                    <a:pt x="0" y="69"/>
                  </a:lnTo>
                  <a:lnTo>
                    <a:pt x="2" y="52"/>
                  </a:lnTo>
                  <a:lnTo>
                    <a:pt x="6" y="35"/>
                  </a:lnTo>
                  <a:lnTo>
                    <a:pt x="14" y="17"/>
                  </a:lnTo>
                  <a:lnTo>
                    <a:pt x="23" y="0"/>
                  </a:lnTo>
                </a:path>
              </a:pathLst>
            </a:custGeom>
            <a:noFill/>
            <a:ln w="9525">
              <a:solidFill>
                <a:srgbClr val="000000"/>
              </a:solidFill>
              <a:prstDash val="solid"/>
              <a:round/>
              <a:headEnd/>
              <a:tailEnd/>
            </a:ln>
          </p:spPr>
          <p:txBody>
            <a:bodyPr/>
            <a:lstStyle/>
            <a:p>
              <a:endParaRPr lang="fr-FR"/>
            </a:p>
          </p:txBody>
        </p:sp>
      </p:grpSp>
      <p:sp>
        <p:nvSpPr>
          <p:cNvPr id="480276" name="Freeform 353"/>
          <p:cNvSpPr>
            <a:spLocks/>
          </p:cNvSpPr>
          <p:nvPr/>
        </p:nvSpPr>
        <p:spPr bwMode="auto">
          <a:xfrm>
            <a:off x="4268788" y="4098925"/>
            <a:ext cx="2801937" cy="992188"/>
          </a:xfrm>
          <a:custGeom>
            <a:avLst/>
            <a:gdLst>
              <a:gd name="T0" fmla="*/ 2147483647 w 1692"/>
              <a:gd name="T1" fmla="*/ 2147483647 h 625"/>
              <a:gd name="T2" fmla="*/ 2147483647 w 1692"/>
              <a:gd name="T3" fmla="*/ 2147483647 h 625"/>
              <a:gd name="T4" fmla="*/ 2147483647 w 1692"/>
              <a:gd name="T5" fmla="*/ 2147483647 h 625"/>
              <a:gd name="T6" fmla="*/ 2147483647 w 1692"/>
              <a:gd name="T7" fmla="*/ 2147483647 h 625"/>
              <a:gd name="T8" fmla="*/ 2147483647 w 1692"/>
              <a:gd name="T9" fmla="*/ 2147483647 h 625"/>
              <a:gd name="T10" fmla="*/ 2147483647 w 1692"/>
              <a:gd name="T11" fmla="*/ 2147483647 h 625"/>
              <a:gd name="T12" fmla="*/ 2147483647 w 1692"/>
              <a:gd name="T13" fmla="*/ 2147483647 h 625"/>
              <a:gd name="T14" fmla="*/ 2147483647 w 1692"/>
              <a:gd name="T15" fmla="*/ 2147483647 h 625"/>
              <a:gd name="T16" fmla="*/ 2147483647 w 1692"/>
              <a:gd name="T17" fmla="*/ 2147483647 h 625"/>
              <a:gd name="T18" fmla="*/ 0 w 1692"/>
              <a:gd name="T19" fmla="*/ 2147483647 h 625"/>
              <a:gd name="T20" fmla="*/ 2147483647 w 1692"/>
              <a:gd name="T21" fmla="*/ 2147483647 h 625"/>
              <a:gd name="T22" fmla="*/ 2147483647 w 1692"/>
              <a:gd name="T23" fmla="*/ 2147483647 h 625"/>
              <a:gd name="T24" fmla="*/ 2147483647 w 1692"/>
              <a:gd name="T25" fmla="*/ 2147483647 h 625"/>
              <a:gd name="T26" fmla="*/ 2147483647 w 1692"/>
              <a:gd name="T27" fmla="*/ 2147483647 h 625"/>
              <a:gd name="T28" fmla="*/ 2147483647 w 1692"/>
              <a:gd name="T29" fmla="*/ 2147483647 h 625"/>
              <a:gd name="T30" fmla="*/ 2147483647 w 1692"/>
              <a:gd name="T31" fmla="*/ 2147483647 h 625"/>
              <a:gd name="T32" fmla="*/ 2147483647 w 1692"/>
              <a:gd name="T33" fmla="*/ 2147483647 h 625"/>
              <a:gd name="T34" fmla="*/ 2147483647 w 1692"/>
              <a:gd name="T35" fmla="*/ 2147483647 h 625"/>
              <a:gd name="T36" fmla="*/ 2147483647 w 1692"/>
              <a:gd name="T37" fmla="*/ 2147483647 h 625"/>
              <a:gd name="T38" fmla="*/ 2147483647 w 1692"/>
              <a:gd name="T39" fmla="*/ 2147483647 h 625"/>
              <a:gd name="T40" fmla="*/ 2147483647 w 1692"/>
              <a:gd name="T41" fmla="*/ 2147483647 h 625"/>
              <a:gd name="T42" fmla="*/ 2147483647 w 1692"/>
              <a:gd name="T43" fmla="*/ 2147483647 h 625"/>
              <a:gd name="T44" fmla="*/ 2147483647 w 1692"/>
              <a:gd name="T45" fmla="*/ 2147483647 h 625"/>
              <a:gd name="T46" fmla="*/ 2147483647 w 1692"/>
              <a:gd name="T47" fmla="*/ 2147483647 h 625"/>
              <a:gd name="T48" fmla="*/ 2147483647 w 1692"/>
              <a:gd name="T49" fmla="*/ 2147483647 h 625"/>
              <a:gd name="T50" fmla="*/ 2147483647 w 1692"/>
              <a:gd name="T51" fmla="*/ 2147483647 h 625"/>
              <a:gd name="T52" fmla="*/ 2147483647 w 1692"/>
              <a:gd name="T53" fmla="*/ 2147483647 h 625"/>
              <a:gd name="T54" fmla="*/ 2147483647 w 1692"/>
              <a:gd name="T55" fmla="*/ 0 h 625"/>
              <a:gd name="T56" fmla="*/ 2147483647 w 1692"/>
              <a:gd name="T57" fmla="*/ 2147483647 h 625"/>
              <a:gd name="T58" fmla="*/ 2147483647 w 1692"/>
              <a:gd name="T59" fmla="*/ 2147483647 h 625"/>
              <a:gd name="T60" fmla="*/ 2147483647 w 1692"/>
              <a:gd name="T61" fmla="*/ 2147483647 h 625"/>
              <a:gd name="T62" fmla="*/ 2147483647 w 1692"/>
              <a:gd name="T63" fmla="*/ 2147483647 h 625"/>
              <a:gd name="T64" fmla="*/ 2147483647 w 1692"/>
              <a:gd name="T65" fmla="*/ 2147483647 h 625"/>
              <a:gd name="T66" fmla="*/ 2147483647 w 1692"/>
              <a:gd name="T67" fmla="*/ 2147483647 h 625"/>
              <a:gd name="T68" fmla="*/ 2147483647 w 1692"/>
              <a:gd name="T69" fmla="*/ 2147483647 h 625"/>
              <a:gd name="T70" fmla="*/ 2147483647 w 1692"/>
              <a:gd name="T71" fmla="*/ 2147483647 h 625"/>
              <a:gd name="T72" fmla="*/ 2147483647 w 1692"/>
              <a:gd name="T73" fmla="*/ 2147483647 h 625"/>
              <a:gd name="T74" fmla="*/ 2147483647 w 1692"/>
              <a:gd name="T75" fmla="*/ 2147483647 h 625"/>
              <a:gd name="T76" fmla="*/ 2147483647 w 1692"/>
              <a:gd name="T77" fmla="*/ 2147483647 h 625"/>
              <a:gd name="T78" fmla="*/ 2147483647 w 1692"/>
              <a:gd name="T79" fmla="*/ 2147483647 h 625"/>
              <a:gd name="T80" fmla="*/ 2147483647 w 1692"/>
              <a:gd name="T81" fmla="*/ 2147483647 h 625"/>
              <a:gd name="T82" fmla="*/ 2147483647 w 1692"/>
              <a:gd name="T83" fmla="*/ 2147483647 h 625"/>
              <a:gd name="T84" fmla="*/ 2147483647 w 1692"/>
              <a:gd name="T85" fmla="*/ 2147483647 h 625"/>
              <a:gd name="T86" fmla="*/ 2147483647 w 1692"/>
              <a:gd name="T87" fmla="*/ 2147483647 h 625"/>
              <a:gd name="T88" fmla="*/ 2147483647 w 1692"/>
              <a:gd name="T89" fmla="*/ 2147483647 h 625"/>
              <a:gd name="T90" fmla="*/ 2147483647 w 1692"/>
              <a:gd name="T91" fmla="*/ 2147483647 h 625"/>
              <a:gd name="T92" fmla="*/ 2147483647 w 1692"/>
              <a:gd name="T93" fmla="*/ 2147483647 h 625"/>
              <a:gd name="T94" fmla="*/ 2147483647 w 1692"/>
              <a:gd name="T95" fmla="*/ 2147483647 h 625"/>
              <a:gd name="T96" fmla="*/ 2147483647 w 1692"/>
              <a:gd name="T97" fmla="*/ 2147483647 h 625"/>
              <a:gd name="T98" fmla="*/ 2147483647 w 1692"/>
              <a:gd name="T99" fmla="*/ 2147483647 h 625"/>
              <a:gd name="T100" fmla="*/ 2147483647 w 1692"/>
              <a:gd name="T101" fmla="*/ 2147483647 h 625"/>
              <a:gd name="T102" fmla="*/ 2147483647 w 1692"/>
              <a:gd name="T103" fmla="*/ 2147483647 h 625"/>
              <a:gd name="T104" fmla="*/ 2147483647 w 1692"/>
              <a:gd name="T105" fmla="*/ 2147483647 h 625"/>
              <a:gd name="T106" fmla="*/ 2147483647 w 1692"/>
              <a:gd name="T107" fmla="*/ 2147483647 h 625"/>
              <a:gd name="T108" fmla="*/ 2147483647 w 1692"/>
              <a:gd name="T109" fmla="*/ 2147483647 h 6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92"/>
              <a:gd name="T166" fmla="*/ 0 h 625"/>
              <a:gd name="T167" fmla="*/ 1692 w 1692"/>
              <a:gd name="T168" fmla="*/ 625 h 6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92" h="625">
                <a:moveTo>
                  <a:pt x="573" y="515"/>
                </a:moveTo>
                <a:lnTo>
                  <a:pt x="496" y="540"/>
                </a:lnTo>
                <a:lnTo>
                  <a:pt x="416" y="567"/>
                </a:lnTo>
                <a:lnTo>
                  <a:pt x="334" y="596"/>
                </a:lnTo>
                <a:lnTo>
                  <a:pt x="253" y="625"/>
                </a:lnTo>
                <a:lnTo>
                  <a:pt x="224" y="617"/>
                </a:lnTo>
                <a:lnTo>
                  <a:pt x="194" y="609"/>
                </a:lnTo>
                <a:lnTo>
                  <a:pt x="167" y="598"/>
                </a:lnTo>
                <a:lnTo>
                  <a:pt x="140" y="584"/>
                </a:lnTo>
                <a:lnTo>
                  <a:pt x="113" y="569"/>
                </a:lnTo>
                <a:lnTo>
                  <a:pt x="90" y="550"/>
                </a:lnTo>
                <a:lnTo>
                  <a:pt x="71" y="527"/>
                </a:lnTo>
                <a:lnTo>
                  <a:pt x="54" y="502"/>
                </a:lnTo>
                <a:lnTo>
                  <a:pt x="46" y="489"/>
                </a:lnTo>
                <a:lnTo>
                  <a:pt x="36" y="471"/>
                </a:lnTo>
                <a:lnTo>
                  <a:pt x="19" y="437"/>
                </a:lnTo>
                <a:lnTo>
                  <a:pt x="12" y="421"/>
                </a:lnTo>
                <a:lnTo>
                  <a:pt x="6" y="410"/>
                </a:lnTo>
                <a:lnTo>
                  <a:pt x="2" y="402"/>
                </a:lnTo>
                <a:lnTo>
                  <a:pt x="0" y="398"/>
                </a:lnTo>
                <a:lnTo>
                  <a:pt x="6" y="379"/>
                </a:lnTo>
                <a:lnTo>
                  <a:pt x="10" y="356"/>
                </a:lnTo>
                <a:lnTo>
                  <a:pt x="19" y="310"/>
                </a:lnTo>
                <a:lnTo>
                  <a:pt x="29" y="260"/>
                </a:lnTo>
                <a:lnTo>
                  <a:pt x="40" y="213"/>
                </a:lnTo>
                <a:lnTo>
                  <a:pt x="48" y="190"/>
                </a:lnTo>
                <a:lnTo>
                  <a:pt x="58" y="167"/>
                </a:lnTo>
                <a:lnTo>
                  <a:pt x="69" y="147"/>
                </a:lnTo>
                <a:lnTo>
                  <a:pt x="84" y="128"/>
                </a:lnTo>
                <a:lnTo>
                  <a:pt x="100" y="113"/>
                </a:lnTo>
                <a:lnTo>
                  <a:pt x="119" y="99"/>
                </a:lnTo>
                <a:lnTo>
                  <a:pt x="142" y="90"/>
                </a:lnTo>
                <a:lnTo>
                  <a:pt x="167" y="82"/>
                </a:lnTo>
                <a:lnTo>
                  <a:pt x="217" y="75"/>
                </a:lnTo>
                <a:lnTo>
                  <a:pt x="266" y="69"/>
                </a:lnTo>
                <a:lnTo>
                  <a:pt x="353" y="63"/>
                </a:lnTo>
                <a:lnTo>
                  <a:pt x="433" y="59"/>
                </a:lnTo>
                <a:lnTo>
                  <a:pt x="514" y="57"/>
                </a:lnTo>
                <a:lnTo>
                  <a:pt x="956" y="53"/>
                </a:lnTo>
                <a:lnTo>
                  <a:pt x="1399" y="52"/>
                </a:lnTo>
                <a:lnTo>
                  <a:pt x="1426" y="46"/>
                </a:lnTo>
                <a:lnTo>
                  <a:pt x="1449" y="40"/>
                </a:lnTo>
                <a:lnTo>
                  <a:pt x="1468" y="36"/>
                </a:lnTo>
                <a:lnTo>
                  <a:pt x="1484" y="32"/>
                </a:lnTo>
                <a:lnTo>
                  <a:pt x="1495" y="29"/>
                </a:lnTo>
                <a:lnTo>
                  <a:pt x="1505" y="27"/>
                </a:lnTo>
                <a:lnTo>
                  <a:pt x="1518" y="23"/>
                </a:lnTo>
                <a:lnTo>
                  <a:pt x="1530" y="21"/>
                </a:lnTo>
                <a:lnTo>
                  <a:pt x="1541" y="19"/>
                </a:lnTo>
                <a:lnTo>
                  <a:pt x="1549" y="17"/>
                </a:lnTo>
                <a:lnTo>
                  <a:pt x="1558" y="15"/>
                </a:lnTo>
                <a:lnTo>
                  <a:pt x="1570" y="13"/>
                </a:lnTo>
                <a:lnTo>
                  <a:pt x="1585" y="11"/>
                </a:lnTo>
                <a:lnTo>
                  <a:pt x="1595" y="6"/>
                </a:lnTo>
                <a:lnTo>
                  <a:pt x="1604" y="0"/>
                </a:lnTo>
                <a:lnTo>
                  <a:pt x="1614" y="0"/>
                </a:lnTo>
                <a:lnTo>
                  <a:pt x="1620" y="2"/>
                </a:lnTo>
                <a:lnTo>
                  <a:pt x="1625" y="6"/>
                </a:lnTo>
                <a:lnTo>
                  <a:pt x="1631" y="11"/>
                </a:lnTo>
                <a:lnTo>
                  <a:pt x="1633" y="17"/>
                </a:lnTo>
                <a:lnTo>
                  <a:pt x="1639" y="30"/>
                </a:lnTo>
                <a:lnTo>
                  <a:pt x="1645" y="44"/>
                </a:lnTo>
                <a:lnTo>
                  <a:pt x="1650" y="57"/>
                </a:lnTo>
                <a:lnTo>
                  <a:pt x="1664" y="88"/>
                </a:lnTo>
                <a:lnTo>
                  <a:pt x="1669" y="99"/>
                </a:lnTo>
                <a:lnTo>
                  <a:pt x="1675" y="111"/>
                </a:lnTo>
                <a:lnTo>
                  <a:pt x="1677" y="119"/>
                </a:lnTo>
                <a:lnTo>
                  <a:pt x="1679" y="121"/>
                </a:lnTo>
                <a:lnTo>
                  <a:pt x="1685" y="153"/>
                </a:lnTo>
                <a:lnTo>
                  <a:pt x="1691" y="186"/>
                </a:lnTo>
                <a:lnTo>
                  <a:pt x="1692" y="203"/>
                </a:lnTo>
                <a:lnTo>
                  <a:pt x="1692" y="220"/>
                </a:lnTo>
                <a:lnTo>
                  <a:pt x="1691" y="236"/>
                </a:lnTo>
                <a:lnTo>
                  <a:pt x="1685" y="251"/>
                </a:lnTo>
                <a:lnTo>
                  <a:pt x="1681" y="260"/>
                </a:lnTo>
                <a:lnTo>
                  <a:pt x="1675" y="268"/>
                </a:lnTo>
                <a:lnTo>
                  <a:pt x="1658" y="287"/>
                </a:lnTo>
                <a:lnTo>
                  <a:pt x="1637" y="303"/>
                </a:lnTo>
                <a:lnTo>
                  <a:pt x="1618" y="316"/>
                </a:lnTo>
                <a:lnTo>
                  <a:pt x="1612" y="329"/>
                </a:lnTo>
                <a:lnTo>
                  <a:pt x="1604" y="341"/>
                </a:lnTo>
                <a:lnTo>
                  <a:pt x="1597" y="352"/>
                </a:lnTo>
                <a:lnTo>
                  <a:pt x="1589" y="366"/>
                </a:lnTo>
                <a:lnTo>
                  <a:pt x="1581" y="377"/>
                </a:lnTo>
                <a:lnTo>
                  <a:pt x="1577" y="379"/>
                </a:lnTo>
                <a:lnTo>
                  <a:pt x="1577" y="381"/>
                </a:lnTo>
                <a:lnTo>
                  <a:pt x="1556" y="375"/>
                </a:lnTo>
                <a:lnTo>
                  <a:pt x="1535" y="372"/>
                </a:lnTo>
                <a:lnTo>
                  <a:pt x="1512" y="372"/>
                </a:lnTo>
                <a:lnTo>
                  <a:pt x="1489" y="374"/>
                </a:lnTo>
                <a:lnTo>
                  <a:pt x="1466" y="377"/>
                </a:lnTo>
                <a:lnTo>
                  <a:pt x="1441" y="385"/>
                </a:lnTo>
                <a:lnTo>
                  <a:pt x="1392" y="402"/>
                </a:lnTo>
                <a:lnTo>
                  <a:pt x="1342" y="423"/>
                </a:lnTo>
                <a:lnTo>
                  <a:pt x="1294" y="446"/>
                </a:lnTo>
                <a:lnTo>
                  <a:pt x="1248" y="466"/>
                </a:lnTo>
                <a:lnTo>
                  <a:pt x="1206" y="483"/>
                </a:lnTo>
                <a:lnTo>
                  <a:pt x="1163" y="481"/>
                </a:lnTo>
                <a:lnTo>
                  <a:pt x="1123" y="479"/>
                </a:lnTo>
                <a:lnTo>
                  <a:pt x="1047" y="477"/>
                </a:lnTo>
                <a:lnTo>
                  <a:pt x="972" y="471"/>
                </a:lnTo>
                <a:lnTo>
                  <a:pt x="933" y="467"/>
                </a:lnTo>
                <a:lnTo>
                  <a:pt x="893" y="464"/>
                </a:lnTo>
                <a:lnTo>
                  <a:pt x="855" y="466"/>
                </a:lnTo>
                <a:lnTo>
                  <a:pt x="818" y="469"/>
                </a:lnTo>
                <a:lnTo>
                  <a:pt x="782" y="477"/>
                </a:lnTo>
                <a:lnTo>
                  <a:pt x="763" y="483"/>
                </a:lnTo>
                <a:lnTo>
                  <a:pt x="746" y="490"/>
                </a:lnTo>
                <a:lnTo>
                  <a:pt x="498" y="546"/>
                </a:lnTo>
                <a:lnTo>
                  <a:pt x="573" y="515"/>
                </a:lnTo>
                <a:close/>
              </a:path>
            </a:pathLst>
          </a:custGeom>
          <a:solidFill>
            <a:srgbClr val="FFFFFF"/>
          </a:solidFill>
          <a:ln w="9525">
            <a:noFill/>
            <a:round/>
            <a:headEnd/>
            <a:tailEnd/>
          </a:ln>
        </p:spPr>
        <p:txBody>
          <a:bodyPr/>
          <a:lstStyle/>
          <a:p>
            <a:endParaRPr lang="fr-FR"/>
          </a:p>
        </p:txBody>
      </p:sp>
      <p:grpSp>
        <p:nvGrpSpPr>
          <p:cNvPr id="480277" name="Group 354"/>
          <p:cNvGrpSpPr>
            <a:grpSpLocks/>
          </p:cNvGrpSpPr>
          <p:nvPr/>
        </p:nvGrpSpPr>
        <p:grpSpPr bwMode="auto">
          <a:xfrm>
            <a:off x="2401888" y="4375150"/>
            <a:ext cx="2149475" cy="1519238"/>
            <a:chOff x="1547" y="2645"/>
            <a:chExt cx="1298" cy="957"/>
          </a:xfrm>
        </p:grpSpPr>
        <p:sp>
          <p:nvSpPr>
            <p:cNvPr id="480608" name="Freeform 355"/>
            <p:cNvSpPr>
              <a:spLocks/>
            </p:cNvSpPr>
            <p:nvPr/>
          </p:nvSpPr>
          <p:spPr bwMode="auto">
            <a:xfrm>
              <a:off x="1547" y="2645"/>
              <a:ext cx="1298" cy="957"/>
            </a:xfrm>
            <a:custGeom>
              <a:avLst/>
              <a:gdLst>
                <a:gd name="T0" fmla="*/ 132 w 1298"/>
                <a:gd name="T1" fmla="*/ 2 h 957"/>
                <a:gd name="T2" fmla="*/ 385 w 1298"/>
                <a:gd name="T3" fmla="*/ 16 h 957"/>
                <a:gd name="T4" fmla="*/ 619 w 1298"/>
                <a:gd name="T5" fmla="*/ 42 h 957"/>
                <a:gd name="T6" fmla="*/ 776 w 1298"/>
                <a:gd name="T7" fmla="*/ 71 h 957"/>
                <a:gd name="T8" fmla="*/ 872 w 1298"/>
                <a:gd name="T9" fmla="*/ 92 h 957"/>
                <a:gd name="T10" fmla="*/ 960 w 1298"/>
                <a:gd name="T11" fmla="*/ 117 h 957"/>
                <a:gd name="T12" fmla="*/ 1041 w 1298"/>
                <a:gd name="T13" fmla="*/ 144 h 957"/>
                <a:gd name="T14" fmla="*/ 1110 w 1298"/>
                <a:gd name="T15" fmla="*/ 171 h 957"/>
                <a:gd name="T16" fmla="*/ 1169 w 1298"/>
                <a:gd name="T17" fmla="*/ 201 h 957"/>
                <a:gd name="T18" fmla="*/ 1219 w 1298"/>
                <a:gd name="T19" fmla="*/ 234 h 957"/>
                <a:gd name="T20" fmla="*/ 1257 w 1298"/>
                <a:gd name="T21" fmla="*/ 267 h 957"/>
                <a:gd name="T22" fmla="*/ 1282 w 1298"/>
                <a:gd name="T23" fmla="*/ 303 h 957"/>
                <a:gd name="T24" fmla="*/ 1296 w 1298"/>
                <a:gd name="T25" fmla="*/ 338 h 957"/>
                <a:gd name="T26" fmla="*/ 1298 w 1298"/>
                <a:gd name="T27" fmla="*/ 357 h 957"/>
                <a:gd name="T28" fmla="*/ 1296 w 1298"/>
                <a:gd name="T29" fmla="*/ 508 h 957"/>
                <a:gd name="T30" fmla="*/ 1286 w 1298"/>
                <a:gd name="T31" fmla="*/ 541 h 957"/>
                <a:gd name="T32" fmla="*/ 1267 w 1298"/>
                <a:gd name="T33" fmla="*/ 571 h 957"/>
                <a:gd name="T34" fmla="*/ 1238 w 1298"/>
                <a:gd name="T35" fmla="*/ 600 h 957"/>
                <a:gd name="T36" fmla="*/ 1202 w 1298"/>
                <a:gd name="T37" fmla="*/ 629 h 957"/>
                <a:gd name="T38" fmla="*/ 1156 w 1298"/>
                <a:gd name="T39" fmla="*/ 656 h 957"/>
                <a:gd name="T40" fmla="*/ 1102 w 1298"/>
                <a:gd name="T41" fmla="*/ 683 h 957"/>
                <a:gd name="T42" fmla="*/ 1008 w 1298"/>
                <a:gd name="T43" fmla="*/ 719 h 957"/>
                <a:gd name="T44" fmla="*/ 859 w 1298"/>
                <a:gd name="T45" fmla="*/ 763 h 957"/>
                <a:gd name="T46" fmla="*/ 682 w 1298"/>
                <a:gd name="T47" fmla="*/ 798 h 957"/>
                <a:gd name="T48" fmla="*/ 487 w 1298"/>
                <a:gd name="T49" fmla="*/ 826 h 957"/>
                <a:gd name="T50" fmla="*/ 270 w 1298"/>
                <a:gd name="T51" fmla="*/ 844 h 957"/>
                <a:gd name="T52" fmla="*/ 2 w 1298"/>
                <a:gd name="T53" fmla="*/ 784 h 957"/>
                <a:gd name="T54" fmla="*/ 270 w 1298"/>
                <a:gd name="T55" fmla="*/ 707 h 957"/>
                <a:gd name="T56" fmla="*/ 456 w 1298"/>
                <a:gd name="T57" fmla="*/ 692 h 957"/>
                <a:gd name="T58" fmla="*/ 629 w 1298"/>
                <a:gd name="T59" fmla="*/ 671 h 957"/>
                <a:gd name="T60" fmla="*/ 786 w 1298"/>
                <a:gd name="T61" fmla="*/ 642 h 957"/>
                <a:gd name="T62" fmla="*/ 926 w 1298"/>
                <a:gd name="T63" fmla="*/ 610 h 957"/>
                <a:gd name="T64" fmla="*/ 1048 w 1298"/>
                <a:gd name="T65" fmla="*/ 569 h 957"/>
                <a:gd name="T66" fmla="*/ 1148 w 1298"/>
                <a:gd name="T67" fmla="*/ 525 h 957"/>
                <a:gd name="T68" fmla="*/ 1223 w 1298"/>
                <a:gd name="T69" fmla="*/ 477 h 957"/>
                <a:gd name="T70" fmla="*/ 1275 w 1298"/>
                <a:gd name="T71" fmla="*/ 426 h 957"/>
                <a:gd name="T72" fmla="*/ 1263 w 1298"/>
                <a:gd name="T73" fmla="*/ 410 h 957"/>
                <a:gd name="T74" fmla="*/ 1231 w 1298"/>
                <a:gd name="T75" fmla="*/ 380 h 957"/>
                <a:gd name="T76" fmla="*/ 1190 w 1298"/>
                <a:gd name="T77" fmla="*/ 351 h 957"/>
                <a:gd name="T78" fmla="*/ 1140 w 1298"/>
                <a:gd name="T79" fmla="*/ 322 h 957"/>
                <a:gd name="T80" fmla="*/ 1083 w 1298"/>
                <a:gd name="T81" fmla="*/ 295 h 957"/>
                <a:gd name="T82" fmla="*/ 983 w 1298"/>
                <a:gd name="T83" fmla="*/ 259 h 957"/>
                <a:gd name="T84" fmla="*/ 826 w 1298"/>
                <a:gd name="T85" fmla="*/ 217 h 957"/>
                <a:gd name="T86" fmla="*/ 646 w 1298"/>
                <a:gd name="T87" fmla="*/ 182 h 957"/>
                <a:gd name="T88" fmla="*/ 447 w 1298"/>
                <a:gd name="T89" fmla="*/ 155 h 957"/>
                <a:gd name="T90" fmla="*/ 230 w 1298"/>
                <a:gd name="T91" fmla="*/ 140 h 957"/>
                <a:gd name="T92" fmla="*/ 2 w 1298"/>
                <a:gd name="T93" fmla="*/ 134 h 95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98"/>
                <a:gd name="T142" fmla="*/ 0 h 957"/>
                <a:gd name="T143" fmla="*/ 1298 w 1298"/>
                <a:gd name="T144" fmla="*/ 957 h 95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98" h="957">
                  <a:moveTo>
                    <a:pt x="0" y="0"/>
                  </a:moveTo>
                  <a:lnTo>
                    <a:pt x="132" y="2"/>
                  </a:lnTo>
                  <a:lnTo>
                    <a:pt x="263" y="8"/>
                  </a:lnTo>
                  <a:lnTo>
                    <a:pt x="385" y="16"/>
                  </a:lnTo>
                  <a:lnTo>
                    <a:pt x="506" y="29"/>
                  </a:lnTo>
                  <a:lnTo>
                    <a:pt x="619" y="42"/>
                  </a:lnTo>
                  <a:lnTo>
                    <a:pt x="726" y="62"/>
                  </a:lnTo>
                  <a:lnTo>
                    <a:pt x="776" y="71"/>
                  </a:lnTo>
                  <a:lnTo>
                    <a:pt x="826" y="81"/>
                  </a:lnTo>
                  <a:lnTo>
                    <a:pt x="872" y="92"/>
                  </a:lnTo>
                  <a:lnTo>
                    <a:pt x="918" y="104"/>
                  </a:lnTo>
                  <a:lnTo>
                    <a:pt x="960" y="117"/>
                  </a:lnTo>
                  <a:lnTo>
                    <a:pt x="1001" y="131"/>
                  </a:lnTo>
                  <a:lnTo>
                    <a:pt x="1041" y="144"/>
                  </a:lnTo>
                  <a:lnTo>
                    <a:pt x="1075" y="157"/>
                  </a:lnTo>
                  <a:lnTo>
                    <a:pt x="1110" y="171"/>
                  </a:lnTo>
                  <a:lnTo>
                    <a:pt x="1140" y="186"/>
                  </a:lnTo>
                  <a:lnTo>
                    <a:pt x="1169" y="201"/>
                  </a:lnTo>
                  <a:lnTo>
                    <a:pt x="1196" y="219"/>
                  </a:lnTo>
                  <a:lnTo>
                    <a:pt x="1219" y="234"/>
                  </a:lnTo>
                  <a:lnTo>
                    <a:pt x="1240" y="251"/>
                  </a:lnTo>
                  <a:lnTo>
                    <a:pt x="1257" y="267"/>
                  </a:lnTo>
                  <a:lnTo>
                    <a:pt x="1271" y="284"/>
                  </a:lnTo>
                  <a:lnTo>
                    <a:pt x="1282" y="303"/>
                  </a:lnTo>
                  <a:lnTo>
                    <a:pt x="1292" y="320"/>
                  </a:lnTo>
                  <a:lnTo>
                    <a:pt x="1296" y="338"/>
                  </a:lnTo>
                  <a:lnTo>
                    <a:pt x="1298" y="357"/>
                  </a:lnTo>
                  <a:lnTo>
                    <a:pt x="1298" y="493"/>
                  </a:lnTo>
                  <a:lnTo>
                    <a:pt x="1296" y="508"/>
                  </a:lnTo>
                  <a:lnTo>
                    <a:pt x="1292" y="525"/>
                  </a:lnTo>
                  <a:lnTo>
                    <a:pt x="1286" y="541"/>
                  </a:lnTo>
                  <a:lnTo>
                    <a:pt x="1278" y="556"/>
                  </a:lnTo>
                  <a:lnTo>
                    <a:pt x="1267" y="571"/>
                  </a:lnTo>
                  <a:lnTo>
                    <a:pt x="1254" y="585"/>
                  </a:lnTo>
                  <a:lnTo>
                    <a:pt x="1238" y="600"/>
                  </a:lnTo>
                  <a:lnTo>
                    <a:pt x="1221" y="615"/>
                  </a:lnTo>
                  <a:lnTo>
                    <a:pt x="1202" y="629"/>
                  </a:lnTo>
                  <a:lnTo>
                    <a:pt x="1181" y="642"/>
                  </a:lnTo>
                  <a:lnTo>
                    <a:pt x="1156" y="656"/>
                  </a:lnTo>
                  <a:lnTo>
                    <a:pt x="1131" y="669"/>
                  </a:lnTo>
                  <a:lnTo>
                    <a:pt x="1102" y="683"/>
                  </a:lnTo>
                  <a:lnTo>
                    <a:pt x="1073" y="696"/>
                  </a:lnTo>
                  <a:lnTo>
                    <a:pt x="1008" y="719"/>
                  </a:lnTo>
                  <a:lnTo>
                    <a:pt x="937" y="742"/>
                  </a:lnTo>
                  <a:lnTo>
                    <a:pt x="859" y="763"/>
                  </a:lnTo>
                  <a:lnTo>
                    <a:pt x="774" y="782"/>
                  </a:lnTo>
                  <a:lnTo>
                    <a:pt x="682" y="798"/>
                  </a:lnTo>
                  <a:lnTo>
                    <a:pt x="587" y="813"/>
                  </a:lnTo>
                  <a:lnTo>
                    <a:pt x="487" y="826"/>
                  </a:lnTo>
                  <a:lnTo>
                    <a:pt x="380" y="836"/>
                  </a:lnTo>
                  <a:lnTo>
                    <a:pt x="270" y="844"/>
                  </a:lnTo>
                  <a:lnTo>
                    <a:pt x="270" y="957"/>
                  </a:lnTo>
                  <a:lnTo>
                    <a:pt x="2" y="784"/>
                  </a:lnTo>
                  <a:lnTo>
                    <a:pt x="270" y="594"/>
                  </a:lnTo>
                  <a:lnTo>
                    <a:pt x="270" y="707"/>
                  </a:lnTo>
                  <a:lnTo>
                    <a:pt x="364" y="702"/>
                  </a:lnTo>
                  <a:lnTo>
                    <a:pt x="456" y="692"/>
                  </a:lnTo>
                  <a:lnTo>
                    <a:pt x="544" y="683"/>
                  </a:lnTo>
                  <a:lnTo>
                    <a:pt x="629" y="671"/>
                  </a:lnTo>
                  <a:lnTo>
                    <a:pt x="709" y="658"/>
                  </a:lnTo>
                  <a:lnTo>
                    <a:pt x="786" y="642"/>
                  </a:lnTo>
                  <a:lnTo>
                    <a:pt x="859" y="627"/>
                  </a:lnTo>
                  <a:lnTo>
                    <a:pt x="926" y="610"/>
                  </a:lnTo>
                  <a:lnTo>
                    <a:pt x="989" y="591"/>
                  </a:lnTo>
                  <a:lnTo>
                    <a:pt x="1048" y="569"/>
                  </a:lnTo>
                  <a:lnTo>
                    <a:pt x="1100" y="548"/>
                  </a:lnTo>
                  <a:lnTo>
                    <a:pt x="1148" y="525"/>
                  </a:lnTo>
                  <a:lnTo>
                    <a:pt x="1188" y="502"/>
                  </a:lnTo>
                  <a:lnTo>
                    <a:pt x="1223" y="477"/>
                  </a:lnTo>
                  <a:lnTo>
                    <a:pt x="1252" y="453"/>
                  </a:lnTo>
                  <a:lnTo>
                    <a:pt x="1275" y="426"/>
                  </a:lnTo>
                  <a:lnTo>
                    <a:pt x="1263" y="410"/>
                  </a:lnTo>
                  <a:lnTo>
                    <a:pt x="1248" y="395"/>
                  </a:lnTo>
                  <a:lnTo>
                    <a:pt x="1231" y="380"/>
                  </a:lnTo>
                  <a:lnTo>
                    <a:pt x="1211" y="364"/>
                  </a:lnTo>
                  <a:lnTo>
                    <a:pt x="1190" y="351"/>
                  </a:lnTo>
                  <a:lnTo>
                    <a:pt x="1165" y="336"/>
                  </a:lnTo>
                  <a:lnTo>
                    <a:pt x="1140" y="322"/>
                  </a:lnTo>
                  <a:lnTo>
                    <a:pt x="1114" y="309"/>
                  </a:lnTo>
                  <a:lnTo>
                    <a:pt x="1083" y="295"/>
                  </a:lnTo>
                  <a:lnTo>
                    <a:pt x="1052" y="284"/>
                  </a:lnTo>
                  <a:lnTo>
                    <a:pt x="983" y="259"/>
                  </a:lnTo>
                  <a:lnTo>
                    <a:pt x="909" y="238"/>
                  </a:lnTo>
                  <a:lnTo>
                    <a:pt x="826" y="217"/>
                  </a:lnTo>
                  <a:lnTo>
                    <a:pt x="740" y="198"/>
                  </a:lnTo>
                  <a:lnTo>
                    <a:pt x="646" y="182"/>
                  </a:lnTo>
                  <a:lnTo>
                    <a:pt x="548" y="169"/>
                  </a:lnTo>
                  <a:lnTo>
                    <a:pt x="447" y="155"/>
                  </a:lnTo>
                  <a:lnTo>
                    <a:pt x="339" y="148"/>
                  </a:lnTo>
                  <a:lnTo>
                    <a:pt x="230" y="140"/>
                  </a:lnTo>
                  <a:lnTo>
                    <a:pt x="117" y="136"/>
                  </a:lnTo>
                  <a:lnTo>
                    <a:pt x="2" y="134"/>
                  </a:lnTo>
                  <a:lnTo>
                    <a:pt x="0" y="0"/>
                  </a:lnTo>
                  <a:close/>
                </a:path>
              </a:pathLst>
            </a:custGeom>
            <a:solidFill>
              <a:srgbClr val="B6C0E8"/>
            </a:solidFill>
            <a:ln w="9525">
              <a:noFill/>
              <a:round/>
              <a:headEnd/>
              <a:tailEnd/>
            </a:ln>
          </p:spPr>
          <p:txBody>
            <a:bodyPr/>
            <a:lstStyle/>
            <a:p>
              <a:endParaRPr lang="fr-FR"/>
            </a:p>
          </p:txBody>
        </p:sp>
        <p:sp>
          <p:nvSpPr>
            <p:cNvPr id="480609" name="Freeform 356"/>
            <p:cNvSpPr>
              <a:spLocks/>
            </p:cNvSpPr>
            <p:nvPr/>
          </p:nvSpPr>
          <p:spPr bwMode="auto">
            <a:xfrm>
              <a:off x="1547" y="2645"/>
              <a:ext cx="1298" cy="493"/>
            </a:xfrm>
            <a:custGeom>
              <a:avLst/>
              <a:gdLst>
                <a:gd name="T0" fmla="*/ 0 w 1298"/>
                <a:gd name="T1" fmla="*/ 0 h 493"/>
                <a:gd name="T2" fmla="*/ 132 w 1298"/>
                <a:gd name="T3" fmla="*/ 2 h 493"/>
                <a:gd name="T4" fmla="*/ 263 w 1298"/>
                <a:gd name="T5" fmla="*/ 8 h 493"/>
                <a:gd name="T6" fmla="*/ 385 w 1298"/>
                <a:gd name="T7" fmla="*/ 16 h 493"/>
                <a:gd name="T8" fmla="*/ 506 w 1298"/>
                <a:gd name="T9" fmla="*/ 29 h 493"/>
                <a:gd name="T10" fmla="*/ 619 w 1298"/>
                <a:gd name="T11" fmla="*/ 42 h 493"/>
                <a:gd name="T12" fmla="*/ 726 w 1298"/>
                <a:gd name="T13" fmla="*/ 62 h 493"/>
                <a:gd name="T14" fmla="*/ 776 w 1298"/>
                <a:gd name="T15" fmla="*/ 71 h 493"/>
                <a:gd name="T16" fmla="*/ 826 w 1298"/>
                <a:gd name="T17" fmla="*/ 81 h 493"/>
                <a:gd name="T18" fmla="*/ 872 w 1298"/>
                <a:gd name="T19" fmla="*/ 92 h 493"/>
                <a:gd name="T20" fmla="*/ 918 w 1298"/>
                <a:gd name="T21" fmla="*/ 104 h 493"/>
                <a:gd name="T22" fmla="*/ 960 w 1298"/>
                <a:gd name="T23" fmla="*/ 117 h 493"/>
                <a:gd name="T24" fmla="*/ 1001 w 1298"/>
                <a:gd name="T25" fmla="*/ 131 h 493"/>
                <a:gd name="T26" fmla="*/ 1041 w 1298"/>
                <a:gd name="T27" fmla="*/ 144 h 493"/>
                <a:gd name="T28" fmla="*/ 1075 w 1298"/>
                <a:gd name="T29" fmla="*/ 157 h 493"/>
                <a:gd name="T30" fmla="*/ 1110 w 1298"/>
                <a:gd name="T31" fmla="*/ 171 h 493"/>
                <a:gd name="T32" fmla="*/ 1140 w 1298"/>
                <a:gd name="T33" fmla="*/ 186 h 493"/>
                <a:gd name="T34" fmla="*/ 1169 w 1298"/>
                <a:gd name="T35" fmla="*/ 201 h 493"/>
                <a:gd name="T36" fmla="*/ 1196 w 1298"/>
                <a:gd name="T37" fmla="*/ 219 h 493"/>
                <a:gd name="T38" fmla="*/ 1219 w 1298"/>
                <a:gd name="T39" fmla="*/ 234 h 493"/>
                <a:gd name="T40" fmla="*/ 1240 w 1298"/>
                <a:gd name="T41" fmla="*/ 251 h 493"/>
                <a:gd name="T42" fmla="*/ 1257 w 1298"/>
                <a:gd name="T43" fmla="*/ 267 h 493"/>
                <a:gd name="T44" fmla="*/ 1271 w 1298"/>
                <a:gd name="T45" fmla="*/ 284 h 493"/>
                <a:gd name="T46" fmla="*/ 1282 w 1298"/>
                <a:gd name="T47" fmla="*/ 303 h 493"/>
                <a:gd name="T48" fmla="*/ 1292 w 1298"/>
                <a:gd name="T49" fmla="*/ 320 h 493"/>
                <a:gd name="T50" fmla="*/ 1296 w 1298"/>
                <a:gd name="T51" fmla="*/ 338 h 493"/>
                <a:gd name="T52" fmla="*/ 1298 w 1298"/>
                <a:gd name="T53" fmla="*/ 357 h 493"/>
                <a:gd name="T54" fmla="*/ 1298 w 1298"/>
                <a:gd name="T55" fmla="*/ 357 h 493"/>
                <a:gd name="T56" fmla="*/ 1298 w 1298"/>
                <a:gd name="T57" fmla="*/ 493 h 493"/>
                <a:gd name="T58" fmla="*/ 1298 w 1298"/>
                <a:gd name="T59" fmla="*/ 493 h 493"/>
                <a:gd name="T60" fmla="*/ 1296 w 1298"/>
                <a:gd name="T61" fmla="*/ 474 h 493"/>
                <a:gd name="T62" fmla="*/ 1292 w 1298"/>
                <a:gd name="T63" fmla="*/ 456 h 493"/>
                <a:gd name="T64" fmla="*/ 1282 w 1298"/>
                <a:gd name="T65" fmla="*/ 439 h 493"/>
                <a:gd name="T66" fmla="*/ 1271 w 1298"/>
                <a:gd name="T67" fmla="*/ 420 h 493"/>
                <a:gd name="T68" fmla="*/ 1257 w 1298"/>
                <a:gd name="T69" fmla="*/ 403 h 493"/>
                <a:gd name="T70" fmla="*/ 1240 w 1298"/>
                <a:gd name="T71" fmla="*/ 387 h 493"/>
                <a:gd name="T72" fmla="*/ 1219 w 1298"/>
                <a:gd name="T73" fmla="*/ 370 h 493"/>
                <a:gd name="T74" fmla="*/ 1196 w 1298"/>
                <a:gd name="T75" fmla="*/ 353 h 493"/>
                <a:gd name="T76" fmla="*/ 1169 w 1298"/>
                <a:gd name="T77" fmla="*/ 338 h 493"/>
                <a:gd name="T78" fmla="*/ 1140 w 1298"/>
                <a:gd name="T79" fmla="*/ 322 h 493"/>
                <a:gd name="T80" fmla="*/ 1110 w 1298"/>
                <a:gd name="T81" fmla="*/ 307 h 493"/>
                <a:gd name="T82" fmla="*/ 1075 w 1298"/>
                <a:gd name="T83" fmla="*/ 293 h 493"/>
                <a:gd name="T84" fmla="*/ 1041 w 1298"/>
                <a:gd name="T85" fmla="*/ 278 h 493"/>
                <a:gd name="T86" fmla="*/ 1002 w 1298"/>
                <a:gd name="T87" fmla="*/ 265 h 493"/>
                <a:gd name="T88" fmla="*/ 960 w 1298"/>
                <a:gd name="T89" fmla="*/ 251 h 493"/>
                <a:gd name="T90" fmla="*/ 918 w 1298"/>
                <a:gd name="T91" fmla="*/ 240 h 493"/>
                <a:gd name="T92" fmla="*/ 872 w 1298"/>
                <a:gd name="T93" fmla="*/ 228 h 493"/>
                <a:gd name="T94" fmla="*/ 826 w 1298"/>
                <a:gd name="T95" fmla="*/ 217 h 493"/>
                <a:gd name="T96" fmla="*/ 776 w 1298"/>
                <a:gd name="T97" fmla="*/ 205 h 493"/>
                <a:gd name="T98" fmla="*/ 726 w 1298"/>
                <a:gd name="T99" fmla="*/ 196 h 493"/>
                <a:gd name="T100" fmla="*/ 619 w 1298"/>
                <a:gd name="T101" fmla="*/ 178 h 493"/>
                <a:gd name="T102" fmla="*/ 506 w 1298"/>
                <a:gd name="T103" fmla="*/ 163 h 493"/>
                <a:gd name="T104" fmla="*/ 387 w 1298"/>
                <a:gd name="T105" fmla="*/ 150 h 493"/>
                <a:gd name="T106" fmla="*/ 263 w 1298"/>
                <a:gd name="T107" fmla="*/ 142 h 493"/>
                <a:gd name="T108" fmla="*/ 134 w 1298"/>
                <a:gd name="T109" fmla="*/ 136 h 493"/>
                <a:gd name="T110" fmla="*/ 2 w 1298"/>
                <a:gd name="T111" fmla="*/ 134 h 493"/>
                <a:gd name="T112" fmla="*/ 0 w 1298"/>
                <a:gd name="T113" fmla="*/ 0 h 4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98"/>
                <a:gd name="T172" fmla="*/ 0 h 493"/>
                <a:gd name="T173" fmla="*/ 1298 w 1298"/>
                <a:gd name="T174" fmla="*/ 493 h 49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98" h="493">
                  <a:moveTo>
                    <a:pt x="0" y="0"/>
                  </a:moveTo>
                  <a:lnTo>
                    <a:pt x="132" y="2"/>
                  </a:lnTo>
                  <a:lnTo>
                    <a:pt x="263" y="8"/>
                  </a:lnTo>
                  <a:lnTo>
                    <a:pt x="385" y="16"/>
                  </a:lnTo>
                  <a:lnTo>
                    <a:pt x="506" y="29"/>
                  </a:lnTo>
                  <a:lnTo>
                    <a:pt x="619" y="42"/>
                  </a:lnTo>
                  <a:lnTo>
                    <a:pt x="726" y="62"/>
                  </a:lnTo>
                  <a:lnTo>
                    <a:pt x="776" y="71"/>
                  </a:lnTo>
                  <a:lnTo>
                    <a:pt x="826" y="81"/>
                  </a:lnTo>
                  <a:lnTo>
                    <a:pt x="872" y="92"/>
                  </a:lnTo>
                  <a:lnTo>
                    <a:pt x="918" y="104"/>
                  </a:lnTo>
                  <a:lnTo>
                    <a:pt x="960" y="117"/>
                  </a:lnTo>
                  <a:lnTo>
                    <a:pt x="1001" y="131"/>
                  </a:lnTo>
                  <a:lnTo>
                    <a:pt x="1041" y="144"/>
                  </a:lnTo>
                  <a:lnTo>
                    <a:pt x="1075" y="157"/>
                  </a:lnTo>
                  <a:lnTo>
                    <a:pt x="1110" y="171"/>
                  </a:lnTo>
                  <a:lnTo>
                    <a:pt x="1140" y="186"/>
                  </a:lnTo>
                  <a:lnTo>
                    <a:pt x="1169" y="201"/>
                  </a:lnTo>
                  <a:lnTo>
                    <a:pt x="1196" y="219"/>
                  </a:lnTo>
                  <a:lnTo>
                    <a:pt x="1219" y="234"/>
                  </a:lnTo>
                  <a:lnTo>
                    <a:pt x="1240" y="251"/>
                  </a:lnTo>
                  <a:lnTo>
                    <a:pt x="1257" y="267"/>
                  </a:lnTo>
                  <a:lnTo>
                    <a:pt x="1271" y="284"/>
                  </a:lnTo>
                  <a:lnTo>
                    <a:pt x="1282" y="303"/>
                  </a:lnTo>
                  <a:lnTo>
                    <a:pt x="1292" y="320"/>
                  </a:lnTo>
                  <a:lnTo>
                    <a:pt x="1296" y="338"/>
                  </a:lnTo>
                  <a:lnTo>
                    <a:pt x="1298" y="357"/>
                  </a:lnTo>
                  <a:lnTo>
                    <a:pt x="1298" y="493"/>
                  </a:lnTo>
                  <a:lnTo>
                    <a:pt x="1296" y="474"/>
                  </a:lnTo>
                  <a:lnTo>
                    <a:pt x="1292" y="456"/>
                  </a:lnTo>
                  <a:lnTo>
                    <a:pt x="1282" y="439"/>
                  </a:lnTo>
                  <a:lnTo>
                    <a:pt x="1271" y="420"/>
                  </a:lnTo>
                  <a:lnTo>
                    <a:pt x="1257" y="403"/>
                  </a:lnTo>
                  <a:lnTo>
                    <a:pt x="1240" y="387"/>
                  </a:lnTo>
                  <a:lnTo>
                    <a:pt x="1219" y="370"/>
                  </a:lnTo>
                  <a:lnTo>
                    <a:pt x="1196" y="353"/>
                  </a:lnTo>
                  <a:lnTo>
                    <a:pt x="1169" y="338"/>
                  </a:lnTo>
                  <a:lnTo>
                    <a:pt x="1140" y="322"/>
                  </a:lnTo>
                  <a:lnTo>
                    <a:pt x="1110" y="307"/>
                  </a:lnTo>
                  <a:lnTo>
                    <a:pt x="1075" y="293"/>
                  </a:lnTo>
                  <a:lnTo>
                    <a:pt x="1041" y="278"/>
                  </a:lnTo>
                  <a:lnTo>
                    <a:pt x="1002" y="265"/>
                  </a:lnTo>
                  <a:lnTo>
                    <a:pt x="960" y="251"/>
                  </a:lnTo>
                  <a:lnTo>
                    <a:pt x="918" y="240"/>
                  </a:lnTo>
                  <a:lnTo>
                    <a:pt x="872" y="228"/>
                  </a:lnTo>
                  <a:lnTo>
                    <a:pt x="826" y="217"/>
                  </a:lnTo>
                  <a:lnTo>
                    <a:pt x="776" y="205"/>
                  </a:lnTo>
                  <a:lnTo>
                    <a:pt x="726" y="196"/>
                  </a:lnTo>
                  <a:lnTo>
                    <a:pt x="619" y="178"/>
                  </a:lnTo>
                  <a:lnTo>
                    <a:pt x="506" y="163"/>
                  </a:lnTo>
                  <a:lnTo>
                    <a:pt x="387" y="150"/>
                  </a:lnTo>
                  <a:lnTo>
                    <a:pt x="263" y="142"/>
                  </a:lnTo>
                  <a:lnTo>
                    <a:pt x="134" y="136"/>
                  </a:lnTo>
                  <a:lnTo>
                    <a:pt x="2" y="134"/>
                  </a:lnTo>
                  <a:lnTo>
                    <a:pt x="0" y="0"/>
                  </a:lnTo>
                  <a:close/>
                </a:path>
              </a:pathLst>
            </a:custGeom>
            <a:solidFill>
              <a:srgbClr val="929ABB"/>
            </a:solidFill>
            <a:ln w="9525">
              <a:noFill/>
              <a:round/>
              <a:headEnd/>
              <a:tailEnd/>
            </a:ln>
          </p:spPr>
          <p:txBody>
            <a:bodyPr/>
            <a:lstStyle/>
            <a:p>
              <a:endParaRPr lang="fr-FR"/>
            </a:p>
          </p:txBody>
        </p:sp>
        <p:sp>
          <p:nvSpPr>
            <p:cNvPr id="480610" name="Freeform 357"/>
            <p:cNvSpPr>
              <a:spLocks/>
            </p:cNvSpPr>
            <p:nvPr/>
          </p:nvSpPr>
          <p:spPr bwMode="auto">
            <a:xfrm>
              <a:off x="1547" y="2645"/>
              <a:ext cx="1298" cy="957"/>
            </a:xfrm>
            <a:custGeom>
              <a:avLst/>
              <a:gdLst>
                <a:gd name="T0" fmla="*/ 132 w 1298"/>
                <a:gd name="T1" fmla="*/ 2 h 957"/>
                <a:gd name="T2" fmla="*/ 385 w 1298"/>
                <a:gd name="T3" fmla="*/ 16 h 957"/>
                <a:gd name="T4" fmla="*/ 619 w 1298"/>
                <a:gd name="T5" fmla="*/ 42 h 957"/>
                <a:gd name="T6" fmla="*/ 776 w 1298"/>
                <a:gd name="T7" fmla="*/ 71 h 957"/>
                <a:gd name="T8" fmla="*/ 872 w 1298"/>
                <a:gd name="T9" fmla="*/ 92 h 957"/>
                <a:gd name="T10" fmla="*/ 960 w 1298"/>
                <a:gd name="T11" fmla="*/ 117 h 957"/>
                <a:gd name="T12" fmla="*/ 1041 w 1298"/>
                <a:gd name="T13" fmla="*/ 144 h 957"/>
                <a:gd name="T14" fmla="*/ 1110 w 1298"/>
                <a:gd name="T15" fmla="*/ 171 h 957"/>
                <a:gd name="T16" fmla="*/ 1169 w 1298"/>
                <a:gd name="T17" fmla="*/ 201 h 957"/>
                <a:gd name="T18" fmla="*/ 1219 w 1298"/>
                <a:gd name="T19" fmla="*/ 234 h 957"/>
                <a:gd name="T20" fmla="*/ 1257 w 1298"/>
                <a:gd name="T21" fmla="*/ 267 h 957"/>
                <a:gd name="T22" fmla="*/ 1282 w 1298"/>
                <a:gd name="T23" fmla="*/ 303 h 957"/>
                <a:gd name="T24" fmla="*/ 1296 w 1298"/>
                <a:gd name="T25" fmla="*/ 338 h 957"/>
                <a:gd name="T26" fmla="*/ 1298 w 1298"/>
                <a:gd name="T27" fmla="*/ 357 h 957"/>
                <a:gd name="T28" fmla="*/ 1296 w 1298"/>
                <a:gd name="T29" fmla="*/ 508 h 957"/>
                <a:gd name="T30" fmla="*/ 1286 w 1298"/>
                <a:gd name="T31" fmla="*/ 541 h 957"/>
                <a:gd name="T32" fmla="*/ 1267 w 1298"/>
                <a:gd name="T33" fmla="*/ 571 h 957"/>
                <a:gd name="T34" fmla="*/ 1238 w 1298"/>
                <a:gd name="T35" fmla="*/ 600 h 957"/>
                <a:gd name="T36" fmla="*/ 1202 w 1298"/>
                <a:gd name="T37" fmla="*/ 629 h 957"/>
                <a:gd name="T38" fmla="*/ 1156 w 1298"/>
                <a:gd name="T39" fmla="*/ 656 h 957"/>
                <a:gd name="T40" fmla="*/ 1102 w 1298"/>
                <a:gd name="T41" fmla="*/ 683 h 957"/>
                <a:gd name="T42" fmla="*/ 1008 w 1298"/>
                <a:gd name="T43" fmla="*/ 719 h 957"/>
                <a:gd name="T44" fmla="*/ 859 w 1298"/>
                <a:gd name="T45" fmla="*/ 763 h 957"/>
                <a:gd name="T46" fmla="*/ 682 w 1298"/>
                <a:gd name="T47" fmla="*/ 798 h 957"/>
                <a:gd name="T48" fmla="*/ 487 w 1298"/>
                <a:gd name="T49" fmla="*/ 826 h 957"/>
                <a:gd name="T50" fmla="*/ 270 w 1298"/>
                <a:gd name="T51" fmla="*/ 844 h 957"/>
                <a:gd name="T52" fmla="*/ 2 w 1298"/>
                <a:gd name="T53" fmla="*/ 784 h 957"/>
                <a:gd name="T54" fmla="*/ 270 w 1298"/>
                <a:gd name="T55" fmla="*/ 707 h 957"/>
                <a:gd name="T56" fmla="*/ 456 w 1298"/>
                <a:gd name="T57" fmla="*/ 692 h 957"/>
                <a:gd name="T58" fmla="*/ 629 w 1298"/>
                <a:gd name="T59" fmla="*/ 671 h 957"/>
                <a:gd name="T60" fmla="*/ 786 w 1298"/>
                <a:gd name="T61" fmla="*/ 642 h 957"/>
                <a:gd name="T62" fmla="*/ 926 w 1298"/>
                <a:gd name="T63" fmla="*/ 610 h 957"/>
                <a:gd name="T64" fmla="*/ 1048 w 1298"/>
                <a:gd name="T65" fmla="*/ 569 h 957"/>
                <a:gd name="T66" fmla="*/ 1148 w 1298"/>
                <a:gd name="T67" fmla="*/ 525 h 957"/>
                <a:gd name="T68" fmla="*/ 1223 w 1298"/>
                <a:gd name="T69" fmla="*/ 477 h 957"/>
                <a:gd name="T70" fmla="*/ 1275 w 1298"/>
                <a:gd name="T71" fmla="*/ 426 h 957"/>
                <a:gd name="T72" fmla="*/ 1263 w 1298"/>
                <a:gd name="T73" fmla="*/ 410 h 957"/>
                <a:gd name="T74" fmla="*/ 1231 w 1298"/>
                <a:gd name="T75" fmla="*/ 380 h 957"/>
                <a:gd name="T76" fmla="*/ 1190 w 1298"/>
                <a:gd name="T77" fmla="*/ 351 h 957"/>
                <a:gd name="T78" fmla="*/ 1140 w 1298"/>
                <a:gd name="T79" fmla="*/ 322 h 957"/>
                <a:gd name="T80" fmla="*/ 1083 w 1298"/>
                <a:gd name="T81" fmla="*/ 295 h 957"/>
                <a:gd name="T82" fmla="*/ 983 w 1298"/>
                <a:gd name="T83" fmla="*/ 259 h 957"/>
                <a:gd name="T84" fmla="*/ 826 w 1298"/>
                <a:gd name="T85" fmla="*/ 217 h 957"/>
                <a:gd name="T86" fmla="*/ 646 w 1298"/>
                <a:gd name="T87" fmla="*/ 182 h 957"/>
                <a:gd name="T88" fmla="*/ 447 w 1298"/>
                <a:gd name="T89" fmla="*/ 155 h 957"/>
                <a:gd name="T90" fmla="*/ 230 w 1298"/>
                <a:gd name="T91" fmla="*/ 140 h 957"/>
                <a:gd name="T92" fmla="*/ 2 w 1298"/>
                <a:gd name="T93" fmla="*/ 134 h 95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98"/>
                <a:gd name="T142" fmla="*/ 0 h 957"/>
                <a:gd name="T143" fmla="*/ 1298 w 1298"/>
                <a:gd name="T144" fmla="*/ 957 h 95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98" h="957">
                  <a:moveTo>
                    <a:pt x="0" y="0"/>
                  </a:moveTo>
                  <a:lnTo>
                    <a:pt x="132" y="2"/>
                  </a:lnTo>
                  <a:lnTo>
                    <a:pt x="263" y="8"/>
                  </a:lnTo>
                  <a:lnTo>
                    <a:pt x="385" y="16"/>
                  </a:lnTo>
                  <a:lnTo>
                    <a:pt x="506" y="29"/>
                  </a:lnTo>
                  <a:lnTo>
                    <a:pt x="619" y="42"/>
                  </a:lnTo>
                  <a:lnTo>
                    <a:pt x="726" y="62"/>
                  </a:lnTo>
                  <a:lnTo>
                    <a:pt x="776" y="71"/>
                  </a:lnTo>
                  <a:lnTo>
                    <a:pt x="826" y="81"/>
                  </a:lnTo>
                  <a:lnTo>
                    <a:pt x="872" y="92"/>
                  </a:lnTo>
                  <a:lnTo>
                    <a:pt x="918" y="104"/>
                  </a:lnTo>
                  <a:lnTo>
                    <a:pt x="960" y="117"/>
                  </a:lnTo>
                  <a:lnTo>
                    <a:pt x="1001" y="131"/>
                  </a:lnTo>
                  <a:lnTo>
                    <a:pt x="1041" y="144"/>
                  </a:lnTo>
                  <a:lnTo>
                    <a:pt x="1075" y="157"/>
                  </a:lnTo>
                  <a:lnTo>
                    <a:pt x="1110" y="171"/>
                  </a:lnTo>
                  <a:lnTo>
                    <a:pt x="1140" y="186"/>
                  </a:lnTo>
                  <a:lnTo>
                    <a:pt x="1169" y="201"/>
                  </a:lnTo>
                  <a:lnTo>
                    <a:pt x="1196" y="219"/>
                  </a:lnTo>
                  <a:lnTo>
                    <a:pt x="1219" y="234"/>
                  </a:lnTo>
                  <a:lnTo>
                    <a:pt x="1240" y="251"/>
                  </a:lnTo>
                  <a:lnTo>
                    <a:pt x="1257" y="267"/>
                  </a:lnTo>
                  <a:lnTo>
                    <a:pt x="1271" y="284"/>
                  </a:lnTo>
                  <a:lnTo>
                    <a:pt x="1282" y="303"/>
                  </a:lnTo>
                  <a:lnTo>
                    <a:pt x="1292" y="320"/>
                  </a:lnTo>
                  <a:lnTo>
                    <a:pt x="1296" y="338"/>
                  </a:lnTo>
                  <a:lnTo>
                    <a:pt x="1298" y="357"/>
                  </a:lnTo>
                  <a:lnTo>
                    <a:pt x="1298" y="493"/>
                  </a:lnTo>
                  <a:lnTo>
                    <a:pt x="1296" y="508"/>
                  </a:lnTo>
                  <a:lnTo>
                    <a:pt x="1292" y="525"/>
                  </a:lnTo>
                  <a:lnTo>
                    <a:pt x="1286" y="541"/>
                  </a:lnTo>
                  <a:lnTo>
                    <a:pt x="1278" y="556"/>
                  </a:lnTo>
                  <a:lnTo>
                    <a:pt x="1267" y="571"/>
                  </a:lnTo>
                  <a:lnTo>
                    <a:pt x="1254" y="585"/>
                  </a:lnTo>
                  <a:lnTo>
                    <a:pt x="1238" y="600"/>
                  </a:lnTo>
                  <a:lnTo>
                    <a:pt x="1221" y="615"/>
                  </a:lnTo>
                  <a:lnTo>
                    <a:pt x="1202" y="629"/>
                  </a:lnTo>
                  <a:lnTo>
                    <a:pt x="1181" y="642"/>
                  </a:lnTo>
                  <a:lnTo>
                    <a:pt x="1156" y="656"/>
                  </a:lnTo>
                  <a:lnTo>
                    <a:pt x="1131" y="669"/>
                  </a:lnTo>
                  <a:lnTo>
                    <a:pt x="1102" y="683"/>
                  </a:lnTo>
                  <a:lnTo>
                    <a:pt x="1073" y="696"/>
                  </a:lnTo>
                  <a:lnTo>
                    <a:pt x="1008" y="719"/>
                  </a:lnTo>
                  <a:lnTo>
                    <a:pt x="937" y="742"/>
                  </a:lnTo>
                  <a:lnTo>
                    <a:pt x="859" y="763"/>
                  </a:lnTo>
                  <a:lnTo>
                    <a:pt x="774" y="782"/>
                  </a:lnTo>
                  <a:lnTo>
                    <a:pt x="682" y="798"/>
                  </a:lnTo>
                  <a:lnTo>
                    <a:pt x="587" y="813"/>
                  </a:lnTo>
                  <a:lnTo>
                    <a:pt x="487" y="826"/>
                  </a:lnTo>
                  <a:lnTo>
                    <a:pt x="380" y="836"/>
                  </a:lnTo>
                  <a:lnTo>
                    <a:pt x="270" y="844"/>
                  </a:lnTo>
                  <a:lnTo>
                    <a:pt x="270" y="957"/>
                  </a:lnTo>
                  <a:lnTo>
                    <a:pt x="2" y="784"/>
                  </a:lnTo>
                  <a:lnTo>
                    <a:pt x="270" y="594"/>
                  </a:lnTo>
                  <a:lnTo>
                    <a:pt x="270" y="707"/>
                  </a:lnTo>
                  <a:lnTo>
                    <a:pt x="364" y="702"/>
                  </a:lnTo>
                  <a:lnTo>
                    <a:pt x="456" y="692"/>
                  </a:lnTo>
                  <a:lnTo>
                    <a:pt x="544" y="683"/>
                  </a:lnTo>
                  <a:lnTo>
                    <a:pt x="629" y="671"/>
                  </a:lnTo>
                  <a:lnTo>
                    <a:pt x="709" y="658"/>
                  </a:lnTo>
                  <a:lnTo>
                    <a:pt x="786" y="642"/>
                  </a:lnTo>
                  <a:lnTo>
                    <a:pt x="859" y="627"/>
                  </a:lnTo>
                  <a:lnTo>
                    <a:pt x="926" y="610"/>
                  </a:lnTo>
                  <a:lnTo>
                    <a:pt x="989" y="591"/>
                  </a:lnTo>
                  <a:lnTo>
                    <a:pt x="1048" y="569"/>
                  </a:lnTo>
                  <a:lnTo>
                    <a:pt x="1100" y="548"/>
                  </a:lnTo>
                  <a:lnTo>
                    <a:pt x="1148" y="525"/>
                  </a:lnTo>
                  <a:lnTo>
                    <a:pt x="1188" y="502"/>
                  </a:lnTo>
                  <a:lnTo>
                    <a:pt x="1223" y="477"/>
                  </a:lnTo>
                  <a:lnTo>
                    <a:pt x="1252" y="453"/>
                  </a:lnTo>
                  <a:lnTo>
                    <a:pt x="1275" y="426"/>
                  </a:lnTo>
                  <a:lnTo>
                    <a:pt x="1263" y="410"/>
                  </a:lnTo>
                  <a:lnTo>
                    <a:pt x="1248" y="395"/>
                  </a:lnTo>
                  <a:lnTo>
                    <a:pt x="1231" y="380"/>
                  </a:lnTo>
                  <a:lnTo>
                    <a:pt x="1211" y="364"/>
                  </a:lnTo>
                  <a:lnTo>
                    <a:pt x="1190" y="351"/>
                  </a:lnTo>
                  <a:lnTo>
                    <a:pt x="1165" y="336"/>
                  </a:lnTo>
                  <a:lnTo>
                    <a:pt x="1140" y="322"/>
                  </a:lnTo>
                  <a:lnTo>
                    <a:pt x="1114" y="309"/>
                  </a:lnTo>
                  <a:lnTo>
                    <a:pt x="1083" y="295"/>
                  </a:lnTo>
                  <a:lnTo>
                    <a:pt x="1052" y="284"/>
                  </a:lnTo>
                  <a:lnTo>
                    <a:pt x="983" y="259"/>
                  </a:lnTo>
                  <a:lnTo>
                    <a:pt x="909" y="238"/>
                  </a:lnTo>
                  <a:lnTo>
                    <a:pt x="826" y="217"/>
                  </a:lnTo>
                  <a:lnTo>
                    <a:pt x="740" y="198"/>
                  </a:lnTo>
                  <a:lnTo>
                    <a:pt x="646" y="182"/>
                  </a:lnTo>
                  <a:lnTo>
                    <a:pt x="548" y="169"/>
                  </a:lnTo>
                  <a:lnTo>
                    <a:pt x="447" y="155"/>
                  </a:lnTo>
                  <a:lnTo>
                    <a:pt x="339" y="148"/>
                  </a:lnTo>
                  <a:lnTo>
                    <a:pt x="230" y="140"/>
                  </a:lnTo>
                  <a:lnTo>
                    <a:pt x="117" y="136"/>
                  </a:lnTo>
                  <a:lnTo>
                    <a:pt x="2" y="134"/>
                  </a:lnTo>
                  <a:lnTo>
                    <a:pt x="0" y="0"/>
                  </a:lnTo>
                  <a:close/>
                </a:path>
              </a:pathLst>
            </a:custGeom>
            <a:noFill/>
            <a:ln w="9525">
              <a:solidFill>
                <a:srgbClr val="000000"/>
              </a:solidFill>
              <a:prstDash val="solid"/>
              <a:round/>
              <a:headEnd/>
              <a:tailEnd/>
            </a:ln>
          </p:spPr>
          <p:txBody>
            <a:bodyPr/>
            <a:lstStyle/>
            <a:p>
              <a:endParaRPr lang="fr-FR"/>
            </a:p>
          </p:txBody>
        </p:sp>
        <p:sp>
          <p:nvSpPr>
            <p:cNvPr id="480611" name="Freeform 358"/>
            <p:cNvSpPr>
              <a:spLocks/>
            </p:cNvSpPr>
            <p:nvPr/>
          </p:nvSpPr>
          <p:spPr bwMode="auto">
            <a:xfrm>
              <a:off x="2822" y="3071"/>
              <a:ext cx="23" cy="67"/>
            </a:xfrm>
            <a:custGeom>
              <a:avLst/>
              <a:gdLst>
                <a:gd name="T0" fmla="*/ 23 w 23"/>
                <a:gd name="T1" fmla="*/ 67 h 67"/>
                <a:gd name="T2" fmla="*/ 23 w 23"/>
                <a:gd name="T3" fmla="*/ 67 h 67"/>
                <a:gd name="T4" fmla="*/ 21 w 23"/>
                <a:gd name="T5" fmla="*/ 51 h 67"/>
                <a:gd name="T6" fmla="*/ 17 w 23"/>
                <a:gd name="T7" fmla="*/ 34 h 67"/>
                <a:gd name="T8" fmla="*/ 9 w 23"/>
                <a:gd name="T9" fmla="*/ 17 h 67"/>
                <a:gd name="T10" fmla="*/ 0 w 23"/>
                <a:gd name="T11" fmla="*/ 0 h 67"/>
                <a:gd name="T12" fmla="*/ 0 60000 65536"/>
                <a:gd name="T13" fmla="*/ 0 60000 65536"/>
                <a:gd name="T14" fmla="*/ 0 60000 65536"/>
                <a:gd name="T15" fmla="*/ 0 60000 65536"/>
                <a:gd name="T16" fmla="*/ 0 60000 65536"/>
                <a:gd name="T17" fmla="*/ 0 60000 65536"/>
                <a:gd name="T18" fmla="*/ 0 w 23"/>
                <a:gd name="T19" fmla="*/ 0 h 67"/>
                <a:gd name="T20" fmla="*/ 23 w 23"/>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23" h="67">
                  <a:moveTo>
                    <a:pt x="23" y="67"/>
                  </a:moveTo>
                  <a:lnTo>
                    <a:pt x="23" y="67"/>
                  </a:lnTo>
                  <a:lnTo>
                    <a:pt x="21" y="51"/>
                  </a:lnTo>
                  <a:lnTo>
                    <a:pt x="17" y="34"/>
                  </a:lnTo>
                  <a:lnTo>
                    <a:pt x="9" y="17"/>
                  </a:lnTo>
                  <a:lnTo>
                    <a:pt x="0" y="0"/>
                  </a:lnTo>
                </a:path>
              </a:pathLst>
            </a:custGeom>
            <a:noFill/>
            <a:ln w="9525">
              <a:solidFill>
                <a:srgbClr val="000000"/>
              </a:solidFill>
              <a:prstDash val="solid"/>
              <a:round/>
              <a:headEnd/>
              <a:tailEnd/>
            </a:ln>
          </p:spPr>
          <p:txBody>
            <a:bodyPr/>
            <a:lstStyle/>
            <a:p>
              <a:endParaRPr lang="fr-FR"/>
            </a:p>
          </p:txBody>
        </p:sp>
      </p:grpSp>
      <p:sp>
        <p:nvSpPr>
          <p:cNvPr id="480278" name="Freeform 359"/>
          <p:cNvSpPr>
            <a:spLocks/>
          </p:cNvSpPr>
          <p:nvPr/>
        </p:nvSpPr>
        <p:spPr bwMode="auto">
          <a:xfrm>
            <a:off x="2151063" y="4071938"/>
            <a:ext cx="2803525" cy="996950"/>
          </a:xfrm>
          <a:custGeom>
            <a:avLst/>
            <a:gdLst>
              <a:gd name="T0" fmla="*/ 2147483647 w 1692"/>
              <a:gd name="T1" fmla="*/ 2147483647 h 628"/>
              <a:gd name="T2" fmla="*/ 2147483647 w 1692"/>
              <a:gd name="T3" fmla="*/ 2147483647 h 628"/>
              <a:gd name="T4" fmla="*/ 2147483647 w 1692"/>
              <a:gd name="T5" fmla="*/ 2147483647 h 628"/>
              <a:gd name="T6" fmla="*/ 2147483647 w 1692"/>
              <a:gd name="T7" fmla="*/ 2147483647 h 628"/>
              <a:gd name="T8" fmla="*/ 2147483647 w 1692"/>
              <a:gd name="T9" fmla="*/ 2147483647 h 628"/>
              <a:gd name="T10" fmla="*/ 2147483647 w 1692"/>
              <a:gd name="T11" fmla="*/ 2147483647 h 628"/>
              <a:gd name="T12" fmla="*/ 2147483647 w 1692"/>
              <a:gd name="T13" fmla="*/ 2147483647 h 628"/>
              <a:gd name="T14" fmla="*/ 2147483647 w 1692"/>
              <a:gd name="T15" fmla="*/ 2147483647 h 628"/>
              <a:gd name="T16" fmla="*/ 2147483647 w 1692"/>
              <a:gd name="T17" fmla="*/ 2147483647 h 628"/>
              <a:gd name="T18" fmla="*/ 2147483647 w 1692"/>
              <a:gd name="T19" fmla="*/ 2147483647 h 628"/>
              <a:gd name="T20" fmla="*/ 2147483647 w 1692"/>
              <a:gd name="T21" fmla="*/ 2147483647 h 628"/>
              <a:gd name="T22" fmla="*/ 2147483647 w 1692"/>
              <a:gd name="T23" fmla="*/ 2147483647 h 628"/>
              <a:gd name="T24" fmla="*/ 2147483647 w 1692"/>
              <a:gd name="T25" fmla="*/ 2147483647 h 628"/>
              <a:gd name="T26" fmla="*/ 2147483647 w 1692"/>
              <a:gd name="T27" fmla="*/ 2147483647 h 628"/>
              <a:gd name="T28" fmla="*/ 2147483647 w 1692"/>
              <a:gd name="T29" fmla="*/ 2147483647 h 628"/>
              <a:gd name="T30" fmla="*/ 2147483647 w 1692"/>
              <a:gd name="T31" fmla="*/ 2147483647 h 628"/>
              <a:gd name="T32" fmla="*/ 2147483647 w 1692"/>
              <a:gd name="T33" fmla="*/ 2147483647 h 628"/>
              <a:gd name="T34" fmla="*/ 2147483647 w 1692"/>
              <a:gd name="T35" fmla="*/ 2147483647 h 628"/>
              <a:gd name="T36" fmla="*/ 2147483647 w 1692"/>
              <a:gd name="T37" fmla="*/ 2147483647 h 628"/>
              <a:gd name="T38" fmla="*/ 2147483647 w 1692"/>
              <a:gd name="T39" fmla="*/ 2147483647 h 628"/>
              <a:gd name="T40" fmla="*/ 2147483647 w 1692"/>
              <a:gd name="T41" fmla="*/ 2147483647 h 628"/>
              <a:gd name="T42" fmla="*/ 2147483647 w 1692"/>
              <a:gd name="T43" fmla="*/ 2147483647 h 628"/>
              <a:gd name="T44" fmla="*/ 2147483647 w 1692"/>
              <a:gd name="T45" fmla="*/ 2147483647 h 628"/>
              <a:gd name="T46" fmla="*/ 2147483647 w 1692"/>
              <a:gd name="T47" fmla="*/ 2147483647 h 628"/>
              <a:gd name="T48" fmla="*/ 2147483647 w 1692"/>
              <a:gd name="T49" fmla="*/ 2147483647 h 628"/>
              <a:gd name="T50" fmla="*/ 2147483647 w 1692"/>
              <a:gd name="T51" fmla="*/ 2147483647 h 628"/>
              <a:gd name="T52" fmla="*/ 2147483647 w 1692"/>
              <a:gd name="T53" fmla="*/ 2147483647 h 628"/>
              <a:gd name="T54" fmla="*/ 2147483647 w 1692"/>
              <a:gd name="T55" fmla="*/ 2147483647 h 628"/>
              <a:gd name="T56" fmla="*/ 2147483647 w 1692"/>
              <a:gd name="T57" fmla="*/ 2147483647 h 628"/>
              <a:gd name="T58" fmla="*/ 2147483647 w 1692"/>
              <a:gd name="T59" fmla="*/ 2147483647 h 628"/>
              <a:gd name="T60" fmla="*/ 2147483647 w 1692"/>
              <a:gd name="T61" fmla="*/ 2147483647 h 628"/>
              <a:gd name="T62" fmla="*/ 2147483647 w 1692"/>
              <a:gd name="T63" fmla="*/ 2147483647 h 628"/>
              <a:gd name="T64" fmla="*/ 2147483647 w 1692"/>
              <a:gd name="T65" fmla="*/ 2147483647 h 628"/>
              <a:gd name="T66" fmla="*/ 2147483647 w 1692"/>
              <a:gd name="T67" fmla="*/ 2147483647 h 628"/>
              <a:gd name="T68" fmla="*/ 2147483647 w 1692"/>
              <a:gd name="T69" fmla="*/ 2147483647 h 628"/>
              <a:gd name="T70" fmla="*/ 2147483647 w 1692"/>
              <a:gd name="T71" fmla="*/ 2147483647 h 628"/>
              <a:gd name="T72" fmla="*/ 0 w 1692"/>
              <a:gd name="T73" fmla="*/ 2147483647 h 628"/>
              <a:gd name="T74" fmla="*/ 2147483647 w 1692"/>
              <a:gd name="T75" fmla="*/ 2147483647 h 628"/>
              <a:gd name="T76" fmla="*/ 2147483647 w 1692"/>
              <a:gd name="T77" fmla="*/ 2147483647 h 628"/>
              <a:gd name="T78" fmla="*/ 2147483647 w 1692"/>
              <a:gd name="T79" fmla="*/ 2147483647 h 628"/>
              <a:gd name="T80" fmla="*/ 2147483647 w 1692"/>
              <a:gd name="T81" fmla="*/ 2147483647 h 628"/>
              <a:gd name="T82" fmla="*/ 2147483647 w 1692"/>
              <a:gd name="T83" fmla="*/ 2147483647 h 628"/>
              <a:gd name="T84" fmla="*/ 2147483647 w 1692"/>
              <a:gd name="T85" fmla="*/ 2147483647 h 628"/>
              <a:gd name="T86" fmla="*/ 2147483647 w 1692"/>
              <a:gd name="T87" fmla="*/ 2147483647 h 628"/>
              <a:gd name="T88" fmla="*/ 2147483647 w 1692"/>
              <a:gd name="T89" fmla="*/ 2147483647 h 628"/>
              <a:gd name="T90" fmla="*/ 2147483647 w 1692"/>
              <a:gd name="T91" fmla="*/ 2147483647 h 628"/>
              <a:gd name="T92" fmla="*/ 2147483647 w 1692"/>
              <a:gd name="T93" fmla="*/ 2147483647 h 628"/>
              <a:gd name="T94" fmla="*/ 2147483647 w 1692"/>
              <a:gd name="T95" fmla="*/ 2147483647 h 628"/>
              <a:gd name="T96" fmla="*/ 2147483647 w 1692"/>
              <a:gd name="T97" fmla="*/ 2147483647 h 628"/>
              <a:gd name="T98" fmla="*/ 2147483647 w 1692"/>
              <a:gd name="T99" fmla="*/ 2147483647 h 628"/>
              <a:gd name="T100" fmla="*/ 2147483647 w 1692"/>
              <a:gd name="T101" fmla="*/ 2147483647 h 628"/>
              <a:gd name="T102" fmla="*/ 2147483647 w 1692"/>
              <a:gd name="T103" fmla="*/ 2147483647 h 628"/>
              <a:gd name="T104" fmla="*/ 2147483647 w 1692"/>
              <a:gd name="T105" fmla="*/ 2147483647 h 628"/>
              <a:gd name="T106" fmla="*/ 2147483647 w 1692"/>
              <a:gd name="T107" fmla="*/ 2147483647 h 628"/>
              <a:gd name="T108" fmla="*/ 2147483647 w 1692"/>
              <a:gd name="T109" fmla="*/ 2147483647 h 628"/>
              <a:gd name="T110" fmla="*/ 2147483647 w 1692"/>
              <a:gd name="T111" fmla="*/ 2147483647 h 62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692"/>
              <a:gd name="T169" fmla="*/ 0 h 628"/>
              <a:gd name="T170" fmla="*/ 1692 w 1692"/>
              <a:gd name="T171" fmla="*/ 628 h 62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692" h="628">
                <a:moveTo>
                  <a:pt x="1119" y="519"/>
                </a:moveTo>
                <a:lnTo>
                  <a:pt x="1196" y="544"/>
                </a:lnTo>
                <a:lnTo>
                  <a:pt x="1276" y="571"/>
                </a:lnTo>
                <a:lnTo>
                  <a:pt x="1359" y="599"/>
                </a:lnTo>
                <a:lnTo>
                  <a:pt x="1439" y="628"/>
                </a:lnTo>
                <a:lnTo>
                  <a:pt x="1498" y="611"/>
                </a:lnTo>
                <a:lnTo>
                  <a:pt x="1525" y="599"/>
                </a:lnTo>
                <a:lnTo>
                  <a:pt x="1554" y="586"/>
                </a:lnTo>
                <a:lnTo>
                  <a:pt x="1579" y="571"/>
                </a:lnTo>
                <a:lnTo>
                  <a:pt x="1602" y="552"/>
                </a:lnTo>
                <a:lnTo>
                  <a:pt x="1621" y="530"/>
                </a:lnTo>
                <a:lnTo>
                  <a:pt x="1638" y="506"/>
                </a:lnTo>
                <a:lnTo>
                  <a:pt x="1646" y="492"/>
                </a:lnTo>
                <a:lnTo>
                  <a:pt x="1656" y="475"/>
                </a:lnTo>
                <a:lnTo>
                  <a:pt x="1673" y="440"/>
                </a:lnTo>
                <a:lnTo>
                  <a:pt x="1681" y="425"/>
                </a:lnTo>
                <a:lnTo>
                  <a:pt x="1686" y="414"/>
                </a:lnTo>
                <a:lnTo>
                  <a:pt x="1690" y="406"/>
                </a:lnTo>
                <a:lnTo>
                  <a:pt x="1692" y="402"/>
                </a:lnTo>
                <a:lnTo>
                  <a:pt x="1686" y="381"/>
                </a:lnTo>
                <a:lnTo>
                  <a:pt x="1682" y="360"/>
                </a:lnTo>
                <a:lnTo>
                  <a:pt x="1673" y="312"/>
                </a:lnTo>
                <a:lnTo>
                  <a:pt x="1665" y="264"/>
                </a:lnTo>
                <a:lnTo>
                  <a:pt x="1652" y="216"/>
                </a:lnTo>
                <a:lnTo>
                  <a:pt x="1644" y="193"/>
                </a:lnTo>
                <a:lnTo>
                  <a:pt x="1635" y="170"/>
                </a:lnTo>
                <a:lnTo>
                  <a:pt x="1623" y="151"/>
                </a:lnTo>
                <a:lnTo>
                  <a:pt x="1608" y="132"/>
                </a:lnTo>
                <a:lnTo>
                  <a:pt x="1592" y="116"/>
                </a:lnTo>
                <a:lnTo>
                  <a:pt x="1573" y="103"/>
                </a:lnTo>
                <a:lnTo>
                  <a:pt x="1550" y="93"/>
                </a:lnTo>
                <a:lnTo>
                  <a:pt x="1525" y="86"/>
                </a:lnTo>
                <a:lnTo>
                  <a:pt x="1500" y="82"/>
                </a:lnTo>
                <a:lnTo>
                  <a:pt x="1475" y="78"/>
                </a:lnTo>
                <a:lnTo>
                  <a:pt x="1426" y="72"/>
                </a:lnTo>
                <a:lnTo>
                  <a:pt x="1383" y="69"/>
                </a:lnTo>
                <a:lnTo>
                  <a:pt x="1339" y="67"/>
                </a:lnTo>
                <a:lnTo>
                  <a:pt x="1259" y="61"/>
                </a:lnTo>
                <a:lnTo>
                  <a:pt x="1178" y="59"/>
                </a:lnTo>
                <a:lnTo>
                  <a:pt x="736" y="55"/>
                </a:lnTo>
                <a:lnTo>
                  <a:pt x="293" y="53"/>
                </a:lnTo>
                <a:lnTo>
                  <a:pt x="266" y="47"/>
                </a:lnTo>
                <a:lnTo>
                  <a:pt x="243" y="42"/>
                </a:lnTo>
                <a:lnTo>
                  <a:pt x="224" y="38"/>
                </a:lnTo>
                <a:lnTo>
                  <a:pt x="209" y="34"/>
                </a:lnTo>
                <a:lnTo>
                  <a:pt x="197" y="30"/>
                </a:lnTo>
                <a:lnTo>
                  <a:pt x="187" y="28"/>
                </a:lnTo>
                <a:lnTo>
                  <a:pt x="174" y="26"/>
                </a:lnTo>
                <a:lnTo>
                  <a:pt x="163" y="23"/>
                </a:lnTo>
                <a:lnTo>
                  <a:pt x="151" y="21"/>
                </a:lnTo>
                <a:lnTo>
                  <a:pt x="143" y="21"/>
                </a:lnTo>
                <a:lnTo>
                  <a:pt x="134" y="19"/>
                </a:lnTo>
                <a:lnTo>
                  <a:pt x="122" y="17"/>
                </a:lnTo>
                <a:lnTo>
                  <a:pt x="107" y="15"/>
                </a:lnTo>
                <a:lnTo>
                  <a:pt x="97" y="7"/>
                </a:lnTo>
                <a:lnTo>
                  <a:pt x="88" y="1"/>
                </a:lnTo>
                <a:lnTo>
                  <a:pt x="84" y="0"/>
                </a:lnTo>
                <a:lnTo>
                  <a:pt x="78" y="1"/>
                </a:lnTo>
                <a:lnTo>
                  <a:pt x="72" y="3"/>
                </a:lnTo>
                <a:lnTo>
                  <a:pt x="67" y="7"/>
                </a:lnTo>
                <a:lnTo>
                  <a:pt x="63" y="13"/>
                </a:lnTo>
                <a:lnTo>
                  <a:pt x="59" y="19"/>
                </a:lnTo>
                <a:lnTo>
                  <a:pt x="53" y="34"/>
                </a:lnTo>
                <a:lnTo>
                  <a:pt x="48" y="46"/>
                </a:lnTo>
                <a:lnTo>
                  <a:pt x="42" y="61"/>
                </a:lnTo>
                <a:lnTo>
                  <a:pt x="28" y="90"/>
                </a:lnTo>
                <a:lnTo>
                  <a:pt x="23" y="103"/>
                </a:lnTo>
                <a:lnTo>
                  <a:pt x="17" y="115"/>
                </a:lnTo>
                <a:lnTo>
                  <a:pt x="15" y="122"/>
                </a:lnTo>
                <a:lnTo>
                  <a:pt x="13" y="124"/>
                </a:lnTo>
                <a:lnTo>
                  <a:pt x="7" y="155"/>
                </a:lnTo>
                <a:lnTo>
                  <a:pt x="2" y="189"/>
                </a:lnTo>
                <a:lnTo>
                  <a:pt x="0" y="205"/>
                </a:lnTo>
                <a:lnTo>
                  <a:pt x="0" y="222"/>
                </a:lnTo>
                <a:lnTo>
                  <a:pt x="2" y="237"/>
                </a:lnTo>
                <a:lnTo>
                  <a:pt x="7" y="253"/>
                </a:lnTo>
                <a:lnTo>
                  <a:pt x="11" y="262"/>
                </a:lnTo>
                <a:lnTo>
                  <a:pt x="19" y="272"/>
                </a:lnTo>
                <a:lnTo>
                  <a:pt x="36" y="289"/>
                </a:lnTo>
                <a:lnTo>
                  <a:pt x="55" y="306"/>
                </a:lnTo>
                <a:lnTo>
                  <a:pt x="74" y="318"/>
                </a:lnTo>
                <a:lnTo>
                  <a:pt x="80" y="331"/>
                </a:lnTo>
                <a:lnTo>
                  <a:pt x="88" y="345"/>
                </a:lnTo>
                <a:lnTo>
                  <a:pt x="95" y="356"/>
                </a:lnTo>
                <a:lnTo>
                  <a:pt x="105" y="369"/>
                </a:lnTo>
                <a:lnTo>
                  <a:pt x="111" y="379"/>
                </a:lnTo>
                <a:lnTo>
                  <a:pt x="115" y="381"/>
                </a:lnTo>
                <a:lnTo>
                  <a:pt x="115" y="383"/>
                </a:lnTo>
                <a:lnTo>
                  <a:pt x="136" y="377"/>
                </a:lnTo>
                <a:lnTo>
                  <a:pt x="157" y="373"/>
                </a:lnTo>
                <a:lnTo>
                  <a:pt x="180" y="373"/>
                </a:lnTo>
                <a:lnTo>
                  <a:pt x="203" y="375"/>
                </a:lnTo>
                <a:lnTo>
                  <a:pt x="228" y="379"/>
                </a:lnTo>
                <a:lnTo>
                  <a:pt x="251" y="387"/>
                </a:lnTo>
                <a:lnTo>
                  <a:pt x="301" y="404"/>
                </a:lnTo>
                <a:lnTo>
                  <a:pt x="350" y="425"/>
                </a:lnTo>
                <a:lnTo>
                  <a:pt x="398" y="448"/>
                </a:lnTo>
                <a:lnTo>
                  <a:pt x="444" y="469"/>
                </a:lnTo>
                <a:lnTo>
                  <a:pt x="486" y="486"/>
                </a:lnTo>
                <a:lnTo>
                  <a:pt x="529" y="484"/>
                </a:lnTo>
                <a:lnTo>
                  <a:pt x="569" y="483"/>
                </a:lnTo>
                <a:lnTo>
                  <a:pt x="646" y="479"/>
                </a:lnTo>
                <a:lnTo>
                  <a:pt x="720" y="473"/>
                </a:lnTo>
                <a:lnTo>
                  <a:pt x="759" y="471"/>
                </a:lnTo>
                <a:lnTo>
                  <a:pt x="799" y="467"/>
                </a:lnTo>
                <a:lnTo>
                  <a:pt x="837" y="469"/>
                </a:lnTo>
                <a:lnTo>
                  <a:pt x="874" y="473"/>
                </a:lnTo>
                <a:lnTo>
                  <a:pt x="910" y="481"/>
                </a:lnTo>
                <a:lnTo>
                  <a:pt x="929" y="484"/>
                </a:lnTo>
                <a:lnTo>
                  <a:pt x="946" y="492"/>
                </a:lnTo>
                <a:lnTo>
                  <a:pt x="1194" y="548"/>
                </a:lnTo>
                <a:lnTo>
                  <a:pt x="1119" y="519"/>
                </a:lnTo>
                <a:close/>
              </a:path>
            </a:pathLst>
          </a:custGeom>
          <a:solidFill>
            <a:srgbClr val="FFFFFF"/>
          </a:solidFill>
          <a:ln w="9525">
            <a:noFill/>
            <a:round/>
            <a:headEnd/>
            <a:tailEnd/>
          </a:ln>
        </p:spPr>
        <p:txBody>
          <a:bodyPr/>
          <a:lstStyle/>
          <a:p>
            <a:endParaRPr lang="fr-FR"/>
          </a:p>
        </p:txBody>
      </p:sp>
      <p:grpSp>
        <p:nvGrpSpPr>
          <p:cNvPr id="480279" name="Group 360"/>
          <p:cNvGrpSpPr>
            <a:grpSpLocks/>
          </p:cNvGrpSpPr>
          <p:nvPr/>
        </p:nvGrpSpPr>
        <p:grpSpPr bwMode="auto">
          <a:xfrm>
            <a:off x="1711325" y="5254625"/>
            <a:ext cx="446088" cy="579438"/>
            <a:chOff x="1131" y="3199"/>
            <a:chExt cx="269" cy="365"/>
          </a:xfrm>
        </p:grpSpPr>
        <p:sp>
          <p:nvSpPr>
            <p:cNvPr id="480563" name="Freeform 361"/>
            <p:cNvSpPr>
              <a:spLocks/>
            </p:cNvSpPr>
            <p:nvPr/>
          </p:nvSpPr>
          <p:spPr bwMode="auto">
            <a:xfrm>
              <a:off x="1131" y="3199"/>
              <a:ext cx="269" cy="365"/>
            </a:xfrm>
            <a:custGeom>
              <a:avLst/>
              <a:gdLst>
                <a:gd name="T0" fmla="*/ 5 w 1614"/>
                <a:gd name="T1" fmla="*/ 2 h 2191"/>
                <a:gd name="T2" fmla="*/ 6 w 1614"/>
                <a:gd name="T3" fmla="*/ 2 h 2191"/>
                <a:gd name="T4" fmla="*/ 6 w 1614"/>
                <a:gd name="T5" fmla="*/ 2 h 2191"/>
                <a:gd name="T6" fmla="*/ 7 w 1614"/>
                <a:gd name="T7" fmla="*/ 3 h 2191"/>
                <a:gd name="T8" fmla="*/ 7 w 1614"/>
                <a:gd name="T9" fmla="*/ 3 h 2191"/>
                <a:gd name="T10" fmla="*/ 8 w 1614"/>
                <a:gd name="T11" fmla="*/ 3 h 2191"/>
                <a:gd name="T12" fmla="*/ 7 w 1614"/>
                <a:gd name="T13" fmla="*/ 3 h 2191"/>
                <a:gd name="T14" fmla="*/ 7 w 1614"/>
                <a:gd name="T15" fmla="*/ 4 h 2191"/>
                <a:gd name="T16" fmla="*/ 7 w 1614"/>
                <a:gd name="T17" fmla="*/ 4 h 2191"/>
                <a:gd name="T18" fmla="*/ 7 w 1614"/>
                <a:gd name="T19" fmla="*/ 4 h 2191"/>
                <a:gd name="T20" fmla="*/ 7 w 1614"/>
                <a:gd name="T21" fmla="*/ 4 h 2191"/>
                <a:gd name="T22" fmla="*/ 7 w 1614"/>
                <a:gd name="T23" fmla="*/ 5 h 2191"/>
                <a:gd name="T24" fmla="*/ 7 w 1614"/>
                <a:gd name="T25" fmla="*/ 5 h 2191"/>
                <a:gd name="T26" fmla="*/ 7 w 1614"/>
                <a:gd name="T27" fmla="*/ 5 h 2191"/>
                <a:gd name="T28" fmla="*/ 8 w 1614"/>
                <a:gd name="T29" fmla="*/ 5 h 2191"/>
                <a:gd name="T30" fmla="*/ 7 w 1614"/>
                <a:gd name="T31" fmla="*/ 6 h 2191"/>
                <a:gd name="T32" fmla="*/ 7 w 1614"/>
                <a:gd name="T33" fmla="*/ 7 h 2191"/>
                <a:gd name="T34" fmla="*/ 7 w 1614"/>
                <a:gd name="T35" fmla="*/ 10 h 2191"/>
                <a:gd name="T36" fmla="*/ 7 w 1614"/>
                <a:gd name="T37" fmla="*/ 10 h 2191"/>
                <a:gd name="T38" fmla="*/ 5 w 1614"/>
                <a:gd name="T39" fmla="*/ 10 h 2191"/>
                <a:gd name="T40" fmla="*/ 4 w 1614"/>
                <a:gd name="T41" fmla="*/ 10 h 2191"/>
                <a:gd name="T42" fmla="*/ 2 w 1614"/>
                <a:gd name="T43" fmla="*/ 10 h 2191"/>
                <a:gd name="T44" fmla="*/ 1 w 1614"/>
                <a:gd name="T45" fmla="*/ 10 h 2191"/>
                <a:gd name="T46" fmla="*/ 0 w 1614"/>
                <a:gd name="T47" fmla="*/ 7 h 2191"/>
                <a:gd name="T48" fmla="*/ 0 w 1614"/>
                <a:gd name="T49" fmla="*/ 5 h 2191"/>
                <a:gd name="T50" fmla="*/ 0 w 1614"/>
                <a:gd name="T51" fmla="*/ 5 h 2191"/>
                <a:gd name="T52" fmla="*/ 0 w 1614"/>
                <a:gd name="T53" fmla="*/ 5 h 2191"/>
                <a:gd name="T54" fmla="*/ 0 w 1614"/>
                <a:gd name="T55" fmla="*/ 5 h 2191"/>
                <a:gd name="T56" fmla="*/ 0 w 1614"/>
                <a:gd name="T57" fmla="*/ 5 h 2191"/>
                <a:gd name="T58" fmla="*/ 1 w 1614"/>
                <a:gd name="T59" fmla="*/ 5 h 2191"/>
                <a:gd name="T60" fmla="*/ 1 w 1614"/>
                <a:gd name="T61" fmla="*/ 4 h 2191"/>
                <a:gd name="T62" fmla="*/ 1 w 1614"/>
                <a:gd name="T63" fmla="*/ 4 h 2191"/>
                <a:gd name="T64" fmla="*/ 1 w 1614"/>
                <a:gd name="T65" fmla="*/ 4 h 2191"/>
                <a:gd name="T66" fmla="*/ 1 w 1614"/>
                <a:gd name="T67" fmla="*/ 3 h 2191"/>
                <a:gd name="T68" fmla="*/ 1 w 1614"/>
                <a:gd name="T69" fmla="*/ 3 h 2191"/>
                <a:gd name="T70" fmla="*/ 1 w 1614"/>
                <a:gd name="T71" fmla="*/ 3 h 2191"/>
                <a:gd name="T72" fmla="*/ 1 w 1614"/>
                <a:gd name="T73" fmla="*/ 2 h 2191"/>
                <a:gd name="T74" fmla="*/ 1 w 1614"/>
                <a:gd name="T75" fmla="*/ 2 h 2191"/>
                <a:gd name="T76" fmla="*/ 2 w 1614"/>
                <a:gd name="T77" fmla="*/ 2 h 2191"/>
                <a:gd name="T78" fmla="*/ 3 w 1614"/>
                <a:gd name="T79" fmla="*/ 2 h 2191"/>
                <a:gd name="T80" fmla="*/ 3 w 1614"/>
                <a:gd name="T81" fmla="*/ 1 h 2191"/>
                <a:gd name="T82" fmla="*/ 3 w 1614"/>
                <a:gd name="T83" fmla="*/ 1 h 2191"/>
                <a:gd name="T84" fmla="*/ 2 w 1614"/>
                <a:gd name="T85" fmla="*/ 1 h 2191"/>
                <a:gd name="T86" fmla="*/ 3 w 1614"/>
                <a:gd name="T87" fmla="*/ 1 h 2191"/>
                <a:gd name="T88" fmla="*/ 3 w 1614"/>
                <a:gd name="T89" fmla="*/ 0 h 2191"/>
                <a:gd name="T90" fmla="*/ 4 w 1614"/>
                <a:gd name="T91" fmla="*/ 0 h 2191"/>
                <a:gd name="T92" fmla="*/ 4 w 1614"/>
                <a:gd name="T93" fmla="*/ 0 h 2191"/>
                <a:gd name="T94" fmla="*/ 4 w 1614"/>
                <a:gd name="T95" fmla="*/ 0 h 2191"/>
                <a:gd name="T96" fmla="*/ 4 w 1614"/>
                <a:gd name="T97" fmla="*/ 0 h 2191"/>
                <a:gd name="T98" fmla="*/ 5 w 1614"/>
                <a:gd name="T99" fmla="*/ 1 h 2191"/>
                <a:gd name="T100" fmla="*/ 4 w 1614"/>
                <a:gd name="T101" fmla="*/ 1 h 2191"/>
                <a:gd name="T102" fmla="*/ 4 w 1614"/>
                <a:gd name="T103" fmla="*/ 1 h 2191"/>
                <a:gd name="T104" fmla="*/ 5 w 1614"/>
                <a:gd name="T105" fmla="*/ 1 h 2191"/>
                <a:gd name="T106" fmla="*/ 5 w 1614"/>
                <a:gd name="T107" fmla="*/ 1 h 2191"/>
                <a:gd name="T108" fmla="*/ 5 w 1614"/>
                <a:gd name="T109" fmla="*/ 2 h 2191"/>
                <a:gd name="T110" fmla="*/ 4 w 1614"/>
                <a:gd name="T111" fmla="*/ 2 h 2191"/>
                <a:gd name="T112" fmla="*/ 4 w 1614"/>
                <a:gd name="T113" fmla="*/ 2 h 2191"/>
                <a:gd name="T114" fmla="*/ 4 w 1614"/>
                <a:gd name="T115" fmla="*/ 2 h 219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14"/>
                <a:gd name="T175" fmla="*/ 0 h 2191"/>
                <a:gd name="T176" fmla="*/ 1614 w 1614"/>
                <a:gd name="T177" fmla="*/ 2191 h 219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14" h="2191">
                  <a:moveTo>
                    <a:pt x="1142" y="377"/>
                  </a:moveTo>
                  <a:lnTo>
                    <a:pt x="1146" y="387"/>
                  </a:lnTo>
                  <a:lnTo>
                    <a:pt x="1151" y="397"/>
                  </a:lnTo>
                  <a:lnTo>
                    <a:pt x="1155" y="408"/>
                  </a:lnTo>
                  <a:lnTo>
                    <a:pt x="1158" y="418"/>
                  </a:lnTo>
                  <a:lnTo>
                    <a:pt x="1158" y="419"/>
                  </a:lnTo>
                  <a:lnTo>
                    <a:pt x="1163" y="431"/>
                  </a:lnTo>
                  <a:lnTo>
                    <a:pt x="1167" y="443"/>
                  </a:lnTo>
                  <a:lnTo>
                    <a:pt x="1170" y="455"/>
                  </a:lnTo>
                  <a:lnTo>
                    <a:pt x="1176" y="467"/>
                  </a:lnTo>
                  <a:lnTo>
                    <a:pt x="1180" y="480"/>
                  </a:lnTo>
                  <a:lnTo>
                    <a:pt x="1185" y="492"/>
                  </a:lnTo>
                  <a:lnTo>
                    <a:pt x="1190" y="503"/>
                  </a:lnTo>
                  <a:lnTo>
                    <a:pt x="1196" y="515"/>
                  </a:lnTo>
                  <a:lnTo>
                    <a:pt x="1222" y="513"/>
                  </a:lnTo>
                  <a:lnTo>
                    <a:pt x="1248" y="512"/>
                  </a:lnTo>
                  <a:lnTo>
                    <a:pt x="1274" y="512"/>
                  </a:lnTo>
                  <a:lnTo>
                    <a:pt x="1299" y="513"/>
                  </a:lnTo>
                  <a:lnTo>
                    <a:pt x="1324" y="515"/>
                  </a:lnTo>
                  <a:lnTo>
                    <a:pt x="1350" y="518"/>
                  </a:lnTo>
                  <a:lnTo>
                    <a:pt x="1374" y="522"/>
                  </a:lnTo>
                  <a:lnTo>
                    <a:pt x="1398" y="527"/>
                  </a:lnTo>
                  <a:lnTo>
                    <a:pt x="1422" y="534"/>
                  </a:lnTo>
                  <a:lnTo>
                    <a:pt x="1445" y="540"/>
                  </a:lnTo>
                  <a:lnTo>
                    <a:pt x="1468" y="549"/>
                  </a:lnTo>
                  <a:lnTo>
                    <a:pt x="1492" y="559"/>
                  </a:lnTo>
                  <a:lnTo>
                    <a:pt x="1514" y="569"/>
                  </a:lnTo>
                  <a:lnTo>
                    <a:pt x="1536" y="580"/>
                  </a:lnTo>
                  <a:lnTo>
                    <a:pt x="1558" y="594"/>
                  </a:lnTo>
                  <a:lnTo>
                    <a:pt x="1578" y="607"/>
                  </a:lnTo>
                  <a:lnTo>
                    <a:pt x="1580" y="610"/>
                  </a:lnTo>
                  <a:lnTo>
                    <a:pt x="1583" y="615"/>
                  </a:lnTo>
                  <a:lnTo>
                    <a:pt x="1587" y="619"/>
                  </a:lnTo>
                  <a:lnTo>
                    <a:pt x="1593" y="623"/>
                  </a:lnTo>
                  <a:lnTo>
                    <a:pt x="1594" y="631"/>
                  </a:lnTo>
                  <a:lnTo>
                    <a:pt x="1597" y="638"/>
                  </a:lnTo>
                  <a:lnTo>
                    <a:pt x="1599" y="646"/>
                  </a:lnTo>
                  <a:lnTo>
                    <a:pt x="1602" y="654"/>
                  </a:lnTo>
                  <a:lnTo>
                    <a:pt x="1602" y="661"/>
                  </a:lnTo>
                  <a:lnTo>
                    <a:pt x="1602" y="669"/>
                  </a:lnTo>
                  <a:lnTo>
                    <a:pt x="1602" y="677"/>
                  </a:lnTo>
                  <a:lnTo>
                    <a:pt x="1602" y="684"/>
                  </a:lnTo>
                  <a:lnTo>
                    <a:pt x="1600" y="690"/>
                  </a:lnTo>
                  <a:lnTo>
                    <a:pt x="1599" y="695"/>
                  </a:lnTo>
                  <a:lnTo>
                    <a:pt x="1597" y="700"/>
                  </a:lnTo>
                  <a:lnTo>
                    <a:pt x="1594" y="703"/>
                  </a:lnTo>
                  <a:lnTo>
                    <a:pt x="1591" y="705"/>
                  </a:lnTo>
                  <a:lnTo>
                    <a:pt x="1587" y="709"/>
                  </a:lnTo>
                  <a:lnTo>
                    <a:pt x="1582" y="711"/>
                  </a:lnTo>
                  <a:lnTo>
                    <a:pt x="1575" y="713"/>
                  </a:lnTo>
                  <a:lnTo>
                    <a:pt x="1580" y="725"/>
                  </a:lnTo>
                  <a:lnTo>
                    <a:pt x="1585" y="736"/>
                  </a:lnTo>
                  <a:lnTo>
                    <a:pt x="1591" y="748"/>
                  </a:lnTo>
                  <a:lnTo>
                    <a:pt x="1597" y="763"/>
                  </a:lnTo>
                  <a:lnTo>
                    <a:pt x="1597" y="776"/>
                  </a:lnTo>
                  <a:lnTo>
                    <a:pt x="1595" y="789"/>
                  </a:lnTo>
                  <a:lnTo>
                    <a:pt x="1592" y="803"/>
                  </a:lnTo>
                  <a:lnTo>
                    <a:pt x="1586" y="817"/>
                  </a:lnTo>
                  <a:lnTo>
                    <a:pt x="1581" y="823"/>
                  </a:lnTo>
                  <a:lnTo>
                    <a:pt x="1575" y="826"/>
                  </a:lnTo>
                  <a:lnTo>
                    <a:pt x="1569" y="829"/>
                  </a:lnTo>
                  <a:lnTo>
                    <a:pt x="1563" y="835"/>
                  </a:lnTo>
                  <a:lnTo>
                    <a:pt x="1574" y="845"/>
                  </a:lnTo>
                  <a:lnTo>
                    <a:pt x="1585" y="855"/>
                  </a:lnTo>
                  <a:lnTo>
                    <a:pt x="1587" y="862"/>
                  </a:lnTo>
                  <a:lnTo>
                    <a:pt x="1589" y="870"/>
                  </a:lnTo>
                  <a:lnTo>
                    <a:pt x="1594" y="877"/>
                  </a:lnTo>
                  <a:lnTo>
                    <a:pt x="1597" y="886"/>
                  </a:lnTo>
                  <a:lnTo>
                    <a:pt x="1597" y="893"/>
                  </a:lnTo>
                  <a:lnTo>
                    <a:pt x="1597" y="900"/>
                  </a:lnTo>
                  <a:lnTo>
                    <a:pt x="1597" y="908"/>
                  </a:lnTo>
                  <a:lnTo>
                    <a:pt x="1597" y="917"/>
                  </a:lnTo>
                  <a:lnTo>
                    <a:pt x="1595" y="922"/>
                  </a:lnTo>
                  <a:lnTo>
                    <a:pt x="1591" y="929"/>
                  </a:lnTo>
                  <a:lnTo>
                    <a:pt x="1585" y="935"/>
                  </a:lnTo>
                  <a:lnTo>
                    <a:pt x="1580" y="941"/>
                  </a:lnTo>
                  <a:lnTo>
                    <a:pt x="1574" y="943"/>
                  </a:lnTo>
                  <a:lnTo>
                    <a:pt x="1569" y="946"/>
                  </a:lnTo>
                  <a:lnTo>
                    <a:pt x="1562" y="951"/>
                  </a:lnTo>
                  <a:lnTo>
                    <a:pt x="1555" y="955"/>
                  </a:lnTo>
                  <a:lnTo>
                    <a:pt x="1559" y="964"/>
                  </a:lnTo>
                  <a:lnTo>
                    <a:pt x="1563" y="974"/>
                  </a:lnTo>
                  <a:lnTo>
                    <a:pt x="1567" y="984"/>
                  </a:lnTo>
                  <a:lnTo>
                    <a:pt x="1571" y="995"/>
                  </a:lnTo>
                  <a:lnTo>
                    <a:pt x="1571" y="1003"/>
                  </a:lnTo>
                  <a:lnTo>
                    <a:pt x="1569" y="1011"/>
                  </a:lnTo>
                  <a:lnTo>
                    <a:pt x="1567" y="1019"/>
                  </a:lnTo>
                  <a:lnTo>
                    <a:pt x="1566" y="1027"/>
                  </a:lnTo>
                  <a:lnTo>
                    <a:pt x="1563" y="1035"/>
                  </a:lnTo>
                  <a:lnTo>
                    <a:pt x="1558" y="1042"/>
                  </a:lnTo>
                  <a:lnTo>
                    <a:pt x="1553" y="1049"/>
                  </a:lnTo>
                  <a:lnTo>
                    <a:pt x="1549" y="1057"/>
                  </a:lnTo>
                  <a:lnTo>
                    <a:pt x="1563" y="1064"/>
                  </a:lnTo>
                  <a:lnTo>
                    <a:pt x="1569" y="1068"/>
                  </a:lnTo>
                  <a:lnTo>
                    <a:pt x="1575" y="1075"/>
                  </a:lnTo>
                  <a:lnTo>
                    <a:pt x="1581" y="1080"/>
                  </a:lnTo>
                  <a:lnTo>
                    <a:pt x="1586" y="1087"/>
                  </a:lnTo>
                  <a:lnTo>
                    <a:pt x="1592" y="1094"/>
                  </a:lnTo>
                  <a:lnTo>
                    <a:pt x="1597" y="1100"/>
                  </a:lnTo>
                  <a:lnTo>
                    <a:pt x="1603" y="1107"/>
                  </a:lnTo>
                  <a:lnTo>
                    <a:pt x="1608" y="1112"/>
                  </a:lnTo>
                  <a:lnTo>
                    <a:pt x="1608" y="1120"/>
                  </a:lnTo>
                  <a:lnTo>
                    <a:pt x="1608" y="1128"/>
                  </a:lnTo>
                  <a:lnTo>
                    <a:pt x="1608" y="1136"/>
                  </a:lnTo>
                  <a:lnTo>
                    <a:pt x="1608" y="1143"/>
                  </a:lnTo>
                  <a:lnTo>
                    <a:pt x="1609" y="1166"/>
                  </a:lnTo>
                  <a:lnTo>
                    <a:pt x="1611" y="1184"/>
                  </a:lnTo>
                  <a:lnTo>
                    <a:pt x="1614" y="1202"/>
                  </a:lnTo>
                  <a:lnTo>
                    <a:pt x="1613" y="1220"/>
                  </a:lnTo>
                  <a:lnTo>
                    <a:pt x="1602" y="1231"/>
                  </a:lnTo>
                  <a:lnTo>
                    <a:pt x="1597" y="1231"/>
                  </a:lnTo>
                  <a:lnTo>
                    <a:pt x="1592" y="1231"/>
                  </a:lnTo>
                  <a:lnTo>
                    <a:pt x="1587" y="1231"/>
                  </a:lnTo>
                  <a:lnTo>
                    <a:pt x="1582" y="1231"/>
                  </a:lnTo>
                  <a:lnTo>
                    <a:pt x="1576" y="1231"/>
                  </a:lnTo>
                  <a:lnTo>
                    <a:pt x="1571" y="1231"/>
                  </a:lnTo>
                  <a:lnTo>
                    <a:pt x="1565" y="1231"/>
                  </a:lnTo>
                  <a:lnTo>
                    <a:pt x="1560" y="1231"/>
                  </a:lnTo>
                  <a:lnTo>
                    <a:pt x="1552" y="1465"/>
                  </a:lnTo>
                  <a:lnTo>
                    <a:pt x="1551" y="1703"/>
                  </a:lnTo>
                  <a:lnTo>
                    <a:pt x="1552" y="1941"/>
                  </a:lnTo>
                  <a:lnTo>
                    <a:pt x="1552" y="2180"/>
                  </a:lnTo>
                  <a:lnTo>
                    <a:pt x="1541" y="2189"/>
                  </a:lnTo>
                  <a:lnTo>
                    <a:pt x="1537" y="2189"/>
                  </a:lnTo>
                  <a:lnTo>
                    <a:pt x="1531" y="2189"/>
                  </a:lnTo>
                  <a:lnTo>
                    <a:pt x="1525" y="2190"/>
                  </a:lnTo>
                  <a:lnTo>
                    <a:pt x="1519" y="2190"/>
                  </a:lnTo>
                  <a:lnTo>
                    <a:pt x="1512" y="2190"/>
                  </a:lnTo>
                  <a:lnTo>
                    <a:pt x="1506" y="2191"/>
                  </a:lnTo>
                  <a:lnTo>
                    <a:pt x="1499" y="2191"/>
                  </a:lnTo>
                  <a:lnTo>
                    <a:pt x="1493" y="2191"/>
                  </a:lnTo>
                  <a:lnTo>
                    <a:pt x="1482" y="2191"/>
                  </a:lnTo>
                  <a:lnTo>
                    <a:pt x="1438" y="2190"/>
                  </a:lnTo>
                  <a:lnTo>
                    <a:pt x="1394" y="2189"/>
                  </a:lnTo>
                  <a:lnTo>
                    <a:pt x="1350" y="2189"/>
                  </a:lnTo>
                  <a:lnTo>
                    <a:pt x="1306" y="2188"/>
                  </a:lnTo>
                  <a:lnTo>
                    <a:pt x="1262" y="2188"/>
                  </a:lnTo>
                  <a:lnTo>
                    <a:pt x="1217" y="2188"/>
                  </a:lnTo>
                  <a:lnTo>
                    <a:pt x="1173" y="2187"/>
                  </a:lnTo>
                  <a:lnTo>
                    <a:pt x="1129" y="2187"/>
                  </a:lnTo>
                  <a:lnTo>
                    <a:pt x="1084" y="2187"/>
                  </a:lnTo>
                  <a:lnTo>
                    <a:pt x="1040" y="2187"/>
                  </a:lnTo>
                  <a:lnTo>
                    <a:pt x="996" y="2187"/>
                  </a:lnTo>
                  <a:lnTo>
                    <a:pt x="950" y="2187"/>
                  </a:lnTo>
                  <a:lnTo>
                    <a:pt x="906" y="2187"/>
                  </a:lnTo>
                  <a:lnTo>
                    <a:pt x="861" y="2187"/>
                  </a:lnTo>
                  <a:lnTo>
                    <a:pt x="817" y="2187"/>
                  </a:lnTo>
                  <a:lnTo>
                    <a:pt x="773" y="2187"/>
                  </a:lnTo>
                  <a:lnTo>
                    <a:pt x="728" y="2187"/>
                  </a:lnTo>
                  <a:lnTo>
                    <a:pt x="684" y="2187"/>
                  </a:lnTo>
                  <a:lnTo>
                    <a:pt x="639" y="2187"/>
                  </a:lnTo>
                  <a:lnTo>
                    <a:pt x="595" y="2187"/>
                  </a:lnTo>
                  <a:lnTo>
                    <a:pt x="551" y="2187"/>
                  </a:lnTo>
                  <a:lnTo>
                    <a:pt x="506" y="2185"/>
                  </a:lnTo>
                  <a:lnTo>
                    <a:pt x="462" y="2185"/>
                  </a:lnTo>
                  <a:lnTo>
                    <a:pt x="418" y="2184"/>
                  </a:lnTo>
                  <a:lnTo>
                    <a:pt x="373" y="2184"/>
                  </a:lnTo>
                  <a:lnTo>
                    <a:pt x="329" y="2183"/>
                  </a:lnTo>
                  <a:lnTo>
                    <a:pt x="285" y="2182"/>
                  </a:lnTo>
                  <a:lnTo>
                    <a:pt x="241" y="2181"/>
                  </a:lnTo>
                  <a:lnTo>
                    <a:pt x="197" y="2180"/>
                  </a:lnTo>
                  <a:lnTo>
                    <a:pt x="153" y="2178"/>
                  </a:lnTo>
                  <a:lnTo>
                    <a:pt x="109" y="2177"/>
                  </a:lnTo>
                  <a:lnTo>
                    <a:pt x="65" y="2174"/>
                  </a:lnTo>
                  <a:lnTo>
                    <a:pt x="65" y="2022"/>
                  </a:lnTo>
                  <a:lnTo>
                    <a:pt x="65" y="1869"/>
                  </a:lnTo>
                  <a:lnTo>
                    <a:pt x="65" y="1714"/>
                  </a:lnTo>
                  <a:lnTo>
                    <a:pt x="65" y="1560"/>
                  </a:lnTo>
                  <a:lnTo>
                    <a:pt x="65" y="1470"/>
                  </a:lnTo>
                  <a:lnTo>
                    <a:pt x="65" y="1381"/>
                  </a:lnTo>
                  <a:lnTo>
                    <a:pt x="64" y="1295"/>
                  </a:lnTo>
                  <a:lnTo>
                    <a:pt x="63" y="1209"/>
                  </a:lnTo>
                  <a:lnTo>
                    <a:pt x="56" y="1206"/>
                  </a:lnTo>
                  <a:lnTo>
                    <a:pt x="49" y="1204"/>
                  </a:lnTo>
                  <a:lnTo>
                    <a:pt x="42" y="1203"/>
                  </a:lnTo>
                  <a:lnTo>
                    <a:pt x="34" y="1203"/>
                  </a:lnTo>
                  <a:lnTo>
                    <a:pt x="27" y="1203"/>
                  </a:lnTo>
                  <a:lnTo>
                    <a:pt x="19" y="1203"/>
                  </a:lnTo>
                  <a:lnTo>
                    <a:pt x="11" y="1203"/>
                  </a:lnTo>
                  <a:lnTo>
                    <a:pt x="4" y="1202"/>
                  </a:lnTo>
                  <a:lnTo>
                    <a:pt x="0" y="1182"/>
                  </a:lnTo>
                  <a:lnTo>
                    <a:pt x="0" y="1160"/>
                  </a:lnTo>
                  <a:lnTo>
                    <a:pt x="1" y="1137"/>
                  </a:lnTo>
                  <a:lnTo>
                    <a:pt x="2" y="1112"/>
                  </a:lnTo>
                  <a:lnTo>
                    <a:pt x="4" y="1108"/>
                  </a:lnTo>
                  <a:lnTo>
                    <a:pt x="7" y="1105"/>
                  </a:lnTo>
                  <a:lnTo>
                    <a:pt x="9" y="1099"/>
                  </a:lnTo>
                  <a:lnTo>
                    <a:pt x="13" y="1094"/>
                  </a:lnTo>
                  <a:lnTo>
                    <a:pt x="20" y="1090"/>
                  </a:lnTo>
                  <a:lnTo>
                    <a:pt x="27" y="1087"/>
                  </a:lnTo>
                  <a:lnTo>
                    <a:pt x="34" y="1083"/>
                  </a:lnTo>
                  <a:lnTo>
                    <a:pt x="41" y="1078"/>
                  </a:lnTo>
                  <a:lnTo>
                    <a:pt x="47" y="1074"/>
                  </a:lnTo>
                  <a:lnTo>
                    <a:pt x="54" y="1069"/>
                  </a:lnTo>
                  <a:lnTo>
                    <a:pt x="62" y="1065"/>
                  </a:lnTo>
                  <a:lnTo>
                    <a:pt x="69" y="1062"/>
                  </a:lnTo>
                  <a:lnTo>
                    <a:pt x="74" y="1057"/>
                  </a:lnTo>
                  <a:lnTo>
                    <a:pt x="76" y="1052"/>
                  </a:lnTo>
                  <a:lnTo>
                    <a:pt x="78" y="1046"/>
                  </a:lnTo>
                  <a:lnTo>
                    <a:pt x="80" y="1039"/>
                  </a:lnTo>
                  <a:lnTo>
                    <a:pt x="80" y="1045"/>
                  </a:lnTo>
                  <a:lnTo>
                    <a:pt x="85" y="1047"/>
                  </a:lnTo>
                  <a:lnTo>
                    <a:pt x="90" y="1048"/>
                  </a:lnTo>
                  <a:lnTo>
                    <a:pt x="96" y="1049"/>
                  </a:lnTo>
                  <a:lnTo>
                    <a:pt x="101" y="1048"/>
                  </a:lnTo>
                  <a:lnTo>
                    <a:pt x="107" y="1048"/>
                  </a:lnTo>
                  <a:lnTo>
                    <a:pt x="113" y="1048"/>
                  </a:lnTo>
                  <a:lnTo>
                    <a:pt x="119" y="1048"/>
                  </a:lnTo>
                  <a:lnTo>
                    <a:pt x="124" y="1049"/>
                  </a:lnTo>
                  <a:lnTo>
                    <a:pt x="130" y="1041"/>
                  </a:lnTo>
                  <a:lnTo>
                    <a:pt x="123" y="1027"/>
                  </a:lnTo>
                  <a:lnTo>
                    <a:pt x="116" y="1015"/>
                  </a:lnTo>
                  <a:lnTo>
                    <a:pt x="110" y="1002"/>
                  </a:lnTo>
                  <a:lnTo>
                    <a:pt x="108" y="986"/>
                  </a:lnTo>
                  <a:lnTo>
                    <a:pt x="112" y="973"/>
                  </a:lnTo>
                  <a:lnTo>
                    <a:pt x="119" y="961"/>
                  </a:lnTo>
                  <a:lnTo>
                    <a:pt x="128" y="950"/>
                  </a:lnTo>
                  <a:lnTo>
                    <a:pt x="137" y="939"/>
                  </a:lnTo>
                  <a:lnTo>
                    <a:pt x="132" y="915"/>
                  </a:lnTo>
                  <a:lnTo>
                    <a:pt x="129" y="893"/>
                  </a:lnTo>
                  <a:lnTo>
                    <a:pt x="129" y="870"/>
                  </a:lnTo>
                  <a:lnTo>
                    <a:pt x="132" y="846"/>
                  </a:lnTo>
                  <a:lnTo>
                    <a:pt x="140" y="837"/>
                  </a:lnTo>
                  <a:lnTo>
                    <a:pt x="143" y="835"/>
                  </a:lnTo>
                  <a:lnTo>
                    <a:pt x="148" y="833"/>
                  </a:lnTo>
                  <a:lnTo>
                    <a:pt x="153" y="830"/>
                  </a:lnTo>
                  <a:lnTo>
                    <a:pt x="160" y="828"/>
                  </a:lnTo>
                  <a:lnTo>
                    <a:pt x="161" y="821"/>
                  </a:lnTo>
                  <a:lnTo>
                    <a:pt x="159" y="814"/>
                  </a:lnTo>
                  <a:lnTo>
                    <a:pt x="155" y="806"/>
                  </a:lnTo>
                  <a:lnTo>
                    <a:pt x="151" y="798"/>
                  </a:lnTo>
                  <a:lnTo>
                    <a:pt x="145" y="790"/>
                  </a:lnTo>
                  <a:lnTo>
                    <a:pt x="145" y="779"/>
                  </a:lnTo>
                  <a:lnTo>
                    <a:pt x="144" y="767"/>
                  </a:lnTo>
                  <a:lnTo>
                    <a:pt x="143" y="755"/>
                  </a:lnTo>
                  <a:lnTo>
                    <a:pt x="143" y="742"/>
                  </a:lnTo>
                  <a:lnTo>
                    <a:pt x="146" y="735"/>
                  </a:lnTo>
                  <a:lnTo>
                    <a:pt x="149" y="726"/>
                  </a:lnTo>
                  <a:lnTo>
                    <a:pt x="152" y="719"/>
                  </a:lnTo>
                  <a:lnTo>
                    <a:pt x="156" y="712"/>
                  </a:lnTo>
                  <a:lnTo>
                    <a:pt x="167" y="703"/>
                  </a:lnTo>
                  <a:lnTo>
                    <a:pt x="166" y="696"/>
                  </a:lnTo>
                  <a:lnTo>
                    <a:pt x="163" y="690"/>
                  </a:lnTo>
                  <a:lnTo>
                    <a:pt x="159" y="683"/>
                  </a:lnTo>
                  <a:lnTo>
                    <a:pt x="155" y="674"/>
                  </a:lnTo>
                  <a:lnTo>
                    <a:pt x="154" y="658"/>
                  </a:lnTo>
                  <a:lnTo>
                    <a:pt x="154" y="641"/>
                  </a:lnTo>
                  <a:lnTo>
                    <a:pt x="153" y="625"/>
                  </a:lnTo>
                  <a:lnTo>
                    <a:pt x="155" y="607"/>
                  </a:lnTo>
                  <a:lnTo>
                    <a:pt x="156" y="600"/>
                  </a:lnTo>
                  <a:lnTo>
                    <a:pt x="161" y="594"/>
                  </a:lnTo>
                  <a:lnTo>
                    <a:pt x="166" y="587"/>
                  </a:lnTo>
                  <a:lnTo>
                    <a:pt x="172" y="579"/>
                  </a:lnTo>
                  <a:lnTo>
                    <a:pt x="178" y="571"/>
                  </a:lnTo>
                  <a:lnTo>
                    <a:pt x="171" y="552"/>
                  </a:lnTo>
                  <a:lnTo>
                    <a:pt x="170" y="529"/>
                  </a:lnTo>
                  <a:lnTo>
                    <a:pt x="174" y="507"/>
                  </a:lnTo>
                  <a:lnTo>
                    <a:pt x="184" y="486"/>
                  </a:lnTo>
                  <a:lnTo>
                    <a:pt x="196" y="475"/>
                  </a:lnTo>
                  <a:lnTo>
                    <a:pt x="209" y="464"/>
                  </a:lnTo>
                  <a:lnTo>
                    <a:pt x="221" y="454"/>
                  </a:lnTo>
                  <a:lnTo>
                    <a:pt x="234" y="444"/>
                  </a:lnTo>
                  <a:lnTo>
                    <a:pt x="247" y="435"/>
                  </a:lnTo>
                  <a:lnTo>
                    <a:pt x="260" y="427"/>
                  </a:lnTo>
                  <a:lnTo>
                    <a:pt x="273" y="418"/>
                  </a:lnTo>
                  <a:lnTo>
                    <a:pt x="286" y="409"/>
                  </a:lnTo>
                  <a:lnTo>
                    <a:pt x="311" y="408"/>
                  </a:lnTo>
                  <a:lnTo>
                    <a:pt x="337" y="407"/>
                  </a:lnTo>
                  <a:lnTo>
                    <a:pt x="362" y="407"/>
                  </a:lnTo>
                  <a:lnTo>
                    <a:pt x="387" y="407"/>
                  </a:lnTo>
                  <a:lnTo>
                    <a:pt x="413" y="407"/>
                  </a:lnTo>
                  <a:lnTo>
                    <a:pt x="438" y="407"/>
                  </a:lnTo>
                  <a:lnTo>
                    <a:pt x="463" y="407"/>
                  </a:lnTo>
                  <a:lnTo>
                    <a:pt x="489" y="407"/>
                  </a:lnTo>
                  <a:lnTo>
                    <a:pt x="514" y="407"/>
                  </a:lnTo>
                  <a:lnTo>
                    <a:pt x="539" y="407"/>
                  </a:lnTo>
                  <a:lnTo>
                    <a:pt x="564" y="407"/>
                  </a:lnTo>
                  <a:lnTo>
                    <a:pt x="590" y="407"/>
                  </a:lnTo>
                  <a:lnTo>
                    <a:pt x="615" y="407"/>
                  </a:lnTo>
                  <a:lnTo>
                    <a:pt x="640" y="407"/>
                  </a:lnTo>
                  <a:lnTo>
                    <a:pt x="666" y="406"/>
                  </a:lnTo>
                  <a:lnTo>
                    <a:pt x="691" y="404"/>
                  </a:lnTo>
                  <a:lnTo>
                    <a:pt x="694" y="392"/>
                  </a:lnTo>
                  <a:lnTo>
                    <a:pt x="694" y="377"/>
                  </a:lnTo>
                  <a:lnTo>
                    <a:pt x="693" y="361"/>
                  </a:lnTo>
                  <a:lnTo>
                    <a:pt x="694" y="346"/>
                  </a:lnTo>
                  <a:lnTo>
                    <a:pt x="678" y="335"/>
                  </a:lnTo>
                  <a:lnTo>
                    <a:pt x="671" y="336"/>
                  </a:lnTo>
                  <a:lnTo>
                    <a:pt x="664" y="337"/>
                  </a:lnTo>
                  <a:lnTo>
                    <a:pt x="658" y="338"/>
                  </a:lnTo>
                  <a:lnTo>
                    <a:pt x="651" y="339"/>
                  </a:lnTo>
                  <a:lnTo>
                    <a:pt x="645" y="340"/>
                  </a:lnTo>
                  <a:lnTo>
                    <a:pt x="637" y="340"/>
                  </a:lnTo>
                  <a:lnTo>
                    <a:pt x="630" y="341"/>
                  </a:lnTo>
                  <a:lnTo>
                    <a:pt x="624" y="341"/>
                  </a:lnTo>
                  <a:lnTo>
                    <a:pt x="607" y="334"/>
                  </a:lnTo>
                  <a:lnTo>
                    <a:pt x="591" y="325"/>
                  </a:lnTo>
                  <a:lnTo>
                    <a:pt x="575" y="315"/>
                  </a:lnTo>
                  <a:lnTo>
                    <a:pt x="561" y="304"/>
                  </a:lnTo>
                  <a:lnTo>
                    <a:pt x="547" y="292"/>
                  </a:lnTo>
                  <a:lnTo>
                    <a:pt x="534" y="278"/>
                  </a:lnTo>
                  <a:lnTo>
                    <a:pt x="522" y="264"/>
                  </a:lnTo>
                  <a:lnTo>
                    <a:pt x="511" y="250"/>
                  </a:lnTo>
                  <a:lnTo>
                    <a:pt x="508" y="230"/>
                  </a:lnTo>
                  <a:lnTo>
                    <a:pt x="517" y="220"/>
                  </a:lnTo>
                  <a:lnTo>
                    <a:pt x="534" y="205"/>
                  </a:lnTo>
                  <a:lnTo>
                    <a:pt x="549" y="190"/>
                  </a:lnTo>
                  <a:lnTo>
                    <a:pt x="563" y="174"/>
                  </a:lnTo>
                  <a:lnTo>
                    <a:pt x="578" y="159"/>
                  </a:lnTo>
                  <a:lnTo>
                    <a:pt x="591" y="143"/>
                  </a:lnTo>
                  <a:lnTo>
                    <a:pt x="604" y="128"/>
                  </a:lnTo>
                  <a:lnTo>
                    <a:pt x="617" y="112"/>
                  </a:lnTo>
                  <a:lnTo>
                    <a:pt x="630" y="97"/>
                  </a:lnTo>
                  <a:lnTo>
                    <a:pt x="644" y="81"/>
                  </a:lnTo>
                  <a:lnTo>
                    <a:pt x="657" y="68"/>
                  </a:lnTo>
                  <a:lnTo>
                    <a:pt x="671" y="54"/>
                  </a:lnTo>
                  <a:lnTo>
                    <a:pt x="685" y="42"/>
                  </a:lnTo>
                  <a:lnTo>
                    <a:pt x="701" y="31"/>
                  </a:lnTo>
                  <a:lnTo>
                    <a:pt x="717" y="19"/>
                  </a:lnTo>
                  <a:lnTo>
                    <a:pt x="735" y="11"/>
                  </a:lnTo>
                  <a:lnTo>
                    <a:pt x="754" y="3"/>
                  </a:lnTo>
                  <a:lnTo>
                    <a:pt x="762" y="3"/>
                  </a:lnTo>
                  <a:lnTo>
                    <a:pt x="771" y="3"/>
                  </a:lnTo>
                  <a:lnTo>
                    <a:pt x="780" y="4"/>
                  </a:lnTo>
                  <a:lnTo>
                    <a:pt x="789" y="4"/>
                  </a:lnTo>
                  <a:lnTo>
                    <a:pt x="798" y="5"/>
                  </a:lnTo>
                  <a:lnTo>
                    <a:pt x="807" y="7"/>
                  </a:lnTo>
                  <a:lnTo>
                    <a:pt x="816" y="11"/>
                  </a:lnTo>
                  <a:lnTo>
                    <a:pt x="826" y="14"/>
                  </a:lnTo>
                  <a:lnTo>
                    <a:pt x="837" y="11"/>
                  </a:lnTo>
                  <a:lnTo>
                    <a:pt x="848" y="7"/>
                  </a:lnTo>
                  <a:lnTo>
                    <a:pt x="859" y="4"/>
                  </a:lnTo>
                  <a:lnTo>
                    <a:pt x="870" y="1"/>
                  </a:lnTo>
                  <a:lnTo>
                    <a:pt x="881" y="0"/>
                  </a:lnTo>
                  <a:lnTo>
                    <a:pt x="893" y="0"/>
                  </a:lnTo>
                  <a:lnTo>
                    <a:pt x="905" y="2"/>
                  </a:lnTo>
                  <a:lnTo>
                    <a:pt x="917" y="7"/>
                  </a:lnTo>
                  <a:lnTo>
                    <a:pt x="923" y="11"/>
                  </a:lnTo>
                  <a:lnTo>
                    <a:pt x="928" y="16"/>
                  </a:lnTo>
                  <a:lnTo>
                    <a:pt x="935" y="23"/>
                  </a:lnTo>
                  <a:lnTo>
                    <a:pt x="943" y="29"/>
                  </a:lnTo>
                  <a:lnTo>
                    <a:pt x="949" y="43"/>
                  </a:lnTo>
                  <a:lnTo>
                    <a:pt x="956" y="56"/>
                  </a:lnTo>
                  <a:lnTo>
                    <a:pt x="964" y="69"/>
                  </a:lnTo>
                  <a:lnTo>
                    <a:pt x="972" y="83"/>
                  </a:lnTo>
                  <a:lnTo>
                    <a:pt x="980" y="97"/>
                  </a:lnTo>
                  <a:lnTo>
                    <a:pt x="988" y="112"/>
                  </a:lnTo>
                  <a:lnTo>
                    <a:pt x="994" y="129"/>
                  </a:lnTo>
                  <a:lnTo>
                    <a:pt x="1000" y="147"/>
                  </a:lnTo>
                  <a:lnTo>
                    <a:pt x="994" y="171"/>
                  </a:lnTo>
                  <a:lnTo>
                    <a:pt x="989" y="173"/>
                  </a:lnTo>
                  <a:lnTo>
                    <a:pt x="983" y="174"/>
                  </a:lnTo>
                  <a:lnTo>
                    <a:pt x="977" y="174"/>
                  </a:lnTo>
                  <a:lnTo>
                    <a:pt x="971" y="174"/>
                  </a:lnTo>
                  <a:lnTo>
                    <a:pt x="964" y="174"/>
                  </a:lnTo>
                  <a:lnTo>
                    <a:pt x="957" y="174"/>
                  </a:lnTo>
                  <a:lnTo>
                    <a:pt x="950" y="174"/>
                  </a:lnTo>
                  <a:lnTo>
                    <a:pt x="944" y="175"/>
                  </a:lnTo>
                  <a:lnTo>
                    <a:pt x="938" y="191"/>
                  </a:lnTo>
                  <a:lnTo>
                    <a:pt x="937" y="200"/>
                  </a:lnTo>
                  <a:lnTo>
                    <a:pt x="935" y="209"/>
                  </a:lnTo>
                  <a:lnTo>
                    <a:pt x="934" y="219"/>
                  </a:lnTo>
                  <a:lnTo>
                    <a:pt x="935" y="229"/>
                  </a:lnTo>
                  <a:lnTo>
                    <a:pt x="945" y="234"/>
                  </a:lnTo>
                  <a:lnTo>
                    <a:pt x="955" y="241"/>
                  </a:lnTo>
                  <a:lnTo>
                    <a:pt x="965" y="248"/>
                  </a:lnTo>
                  <a:lnTo>
                    <a:pt x="975" y="257"/>
                  </a:lnTo>
                  <a:lnTo>
                    <a:pt x="983" y="266"/>
                  </a:lnTo>
                  <a:lnTo>
                    <a:pt x="992" y="275"/>
                  </a:lnTo>
                  <a:lnTo>
                    <a:pt x="1001" y="285"/>
                  </a:lnTo>
                  <a:lnTo>
                    <a:pt x="1010" y="295"/>
                  </a:lnTo>
                  <a:lnTo>
                    <a:pt x="1023" y="296"/>
                  </a:lnTo>
                  <a:lnTo>
                    <a:pt x="1035" y="297"/>
                  </a:lnTo>
                  <a:lnTo>
                    <a:pt x="1047" y="300"/>
                  </a:lnTo>
                  <a:lnTo>
                    <a:pt x="1060" y="305"/>
                  </a:lnTo>
                  <a:lnTo>
                    <a:pt x="1073" y="309"/>
                  </a:lnTo>
                  <a:lnTo>
                    <a:pt x="1085" y="315"/>
                  </a:lnTo>
                  <a:lnTo>
                    <a:pt x="1097" y="320"/>
                  </a:lnTo>
                  <a:lnTo>
                    <a:pt x="1109" y="327"/>
                  </a:lnTo>
                  <a:lnTo>
                    <a:pt x="1113" y="333"/>
                  </a:lnTo>
                  <a:lnTo>
                    <a:pt x="1118" y="338"/>
                  </a:lnTo>
                  <a:lnTo>
                    <a:pt x="1122" y="344"/>
                  </a:lnTo>
                  <a:lnTo>
                    <a:pt x="1126" y="350"/>
                  </a:lnTo>
                  <a:lnTo>
                    <a:pt x="1131" y="356"/>
                  </a:lnTo>
                  <a:lnTo>
                    <a:pt x="1134" y="362"/>
                  </a:lnTo>
                  <a:lnTo>
                    <a:pt x="1138" y="370"/>
                  </a:lnTo>
                  <a:lnTo>
                    <a:pt x="1142" y="377"/>
                  </a:lnTo>
                  <a:lnTo>
                    <a:pt x="960" y="411"/>
                  </a:lnTo>
                  <a:lnTo>
                    <a:pt x="954" y="411"/>
                  </a:lnTo>
                  <a:lnTo>
                    <a:pt x="947" y="411"/>
                  </a:lnTo>
                  <a:lnTo>
                    <a:pt x="941" y="411"/>
                  </a:lnTo>
                  <a:lnTo>
                    <a:pt x="935" y="411"/>
                  </a:lnTo>
                  <a:lnTo>
                    <a:pt x="928" y="411"/>
                  </a:lnTo>
                  <a:lnTo>
                    <a:pt x="923" y="412"/>
                  </a:lnTo>
                  <a:lnTo>
                    <a:pt x="917" y="412"/>
                  </a:lnTo>
                  <a:lnTo>
                    <a:pt x="913" y="413"/>
                  </a:lnTo>
                  <a:lnTo>
                    <a:pt x="910" y="417"/>
                  </a:lnTo>
                  <a:lnTo>
                    <a:pt x="902" y="428"/>
                  </a:lnTo>
                  <a:lnTo>
                    <a:pt x="903" y="434"/>
                  </a:lnTo>
                  <a:lnTo>
                    <a:pt x="911" y="437"/>
                  </a:lnTo>
                  <a:lnTo>
                    <a:pt x="915" y="439"/>
                  </a:lnTo>
                  <a:lnTo>
                    <a:pt x="919" y="442"/>
                  </a:lnTo>
                  <a:lnTo>
                    <a:pt x="922" y="444"/>
                  </a:lnTo>
                  <a:lnTo>
                    <a:pt x="930" y="437"/>
                  </a:lnTo>
                  <a:lnTo>
                    <a:pt x="937" y="430"/>
                  </a:lnTo>
                  <a:lnTo>
                    <a:pt x="944" y="423"/>
                  </a:lnTo>
                  <a:lnTo>
                    <a:pt x="952" y="419"/>
                  </a:lnTo>
                  <a:lnTo>
                    <a:pt x="960" y="411"/>
                  </a:lnTo>
                  <a:lnTo>
                    <a:pt x="1142" y="377"/>
                  </a:lnTo>
                  <a:close/>
                </a:path>
              </a:pathLst>
            </a:custGeom>
            <a:solidFill>
              <a:srgbClr val="000000"/>
            </a:solidFill>
            <a:ln w="9525">
              <a:noFill/>
              <a:round/>
              <a:headEnd/>
              <a:tailEnd/>
            </a:ln>
          </p:spPr>
          <p:txBody>
            <a:bodyPr/>
            <a:lstStyle/>
            <a:p>
              <a:endParaRPr lang="fr-FR"/>
            </a:p>
          </p:txBody>
        </p:sp>
        <p:sp>
          <p:nvSpPr>
            <p:cNvPr id="480564" name="Freeform 362"/>
            <p:cNvSpPr>
              <a:spLocks/>
            </p:cNvSpPr>
            <p:nvPr/>
          </p:nvSpPr>
          <p:spPr bwMode="auto">
            <a:xfrm>
              <a:off x="1144" y="3400"/>
              <a:ext cx="243" cy="161"/>
            </a:xfrm>
            <a:custGeom>
              <a:avLst/>
              <a:gdLst>
                <a:gd name="T0" fmla="*/ 4 w 1459"/>
                <a:gd name="T1" fmla="*/ 5 h 965"/>
                <a:gd name="T2" fmla="*/ 4 w 1459"/>
                <a:gd name="T3" fmla="*/ 5 h 965"/>
                <a:gd name="T4" fmla="*/ 4 w 1459"/>
                <a:gd name="T5" fmla="*/ 5 h 965"/>
                <a:gd name="T6" fmla="*/ 3 w 1459"/>
                <a:gd name="T7" fmla="*/ 5 h 965"/>
                <a:gd name="T8" fmla="*/ 3 w 1459"/>
                <a:gd name="T9" fmla="*/ 5 h 965"/>
                <a:gd name="T10" fmla="*/ 3 w 1459"/>
                <a:gd name="T11" fmla="*/ 5 h 965"/>
                <a:gd name="T12" fmla="*/ 2 w 1459"/>
                <a:gd name="T13" fmla="*/ 5 h 965"/>
                <a:gd name="T14" fmla="*/ 2 w 1459"/>
                <a:gd name="T15" fmla="*/ 5 h 965"/>
                <a:gd name="T16" fmla="*/ 2 w 1459"/>
                <a:gd name="T17" fmla="*/ 5 h 965"/>
                <a:gd name="T18" fmla="*/ 2 w 1459"/>
                <a:gd name="T19" fmla="*/ 5 h 965"/>
                <a:gd name="T20" fmla="*/ 1 w 1459"/>
                <a:gd name="T21" fmla="*/ 5 h 965"/>
                <a:gd name="T22" fmla="*/ 1 w 1459"/>
                <a:gd name="T23" fmla="*/ 5 h 965"/>
                <a:gd name="T24" fmla="*/ 1 w 1459"/>
                <a:gd name="T25" fmla="*/ 5 h 965"/>
                <a:gd name="T26" fmla="*/ 1 w 1459"/>
                <a:gd name="T27" fmla="*/ 5 h 965"/>
                <a:gd name="T28" fmla="*/ 0 w 1459"/>
                <a:gd name="T29" fmla="*/ 5 h 965"/>
                <a:gd name="T30" fmla="*/ 0 w 1459"/>
                <a:gd name="T31" fmla="*/ 5 h 965"/>
                <a:gd name="T32" fmla="*/ 0 w 1459"/>
                <a:gd name="T33" fmla="*/ 3 h 965"/>
                <a:gd name="T34" fmla="*/ 0 w 1459"/>
                <a:gd name="T35" fmla="*/ 1 h 965"/>
                <a:gd name="T36" fmla="*/ 0 w 1459"/>
                <a:gd name="T37" fmla="*/ 0 h 965"/>
                <a:gd name="T38" fmla="*/ 0 w 1459"/>
                <a:gd name="T39" fmla="*/ 0 h 965"/>
                <a:gd name="T40" fmla="*/ 0 w 1459"/>
                <a:gd name="T41" fmla="*/ 0 h 965"/>
                <a:gd name="T42" fmla="*/ 0 w 1459"/>
                <a:gd name="T43" fmla="*/ 0 h 965"/>
                <a:gd name="T44" fmla="*/ 1 w 1459"/>
                <a:gd name="T45" fmla="*/ 0 h 965"/>
                <a:gd name="T46" fmla="*/ 1 w 1459"/>
                <a:gd name="T47" fmla="*/ 0 h 965"/>
                <a:gd name="T48" fmla="*/ 1 w 1459"/>
                <a:gd name="T49" fmla="*/ 0 h 965"/>
                <a:gd name="T50" fmla="*/ 2 w 1459"/>
                <a:gd name="T51" fmla="*/ 0 h 965"/>
                <a:gd name="T52" fmla="*/ 2 w 1459"/>
                <a:gd name="T53" fmla="*/ 0 h 965"/>
                <a:gd name="T54" fmla="*/ 2 w 1459"/>
                <a:gd name="T55" fmla="*/ 0 h 965"/>
                <a:gd name="T56" fmla="*/ 3 w 1459"/>
                <a:gd name="T57" fmla="*/ 0 h 965"/>
                <a:gd name="T58" fmla="*/ 3 w 1459"/>
                <a:gd name="T59" fmla="*/ 0 h 965"/>
                <a:gd name="T60" fmla="*/ 4 w 1459"/>
                <a:gd name="T61" fmla="*/ 0 h 965"/>
                <a:gd name="T62" fmla="*/ 4 w 1459"/>
                <a:gd name="T63" fmla="*/ 0 h 965"/>
                <a:gd name="T64" fmla="*/ 4 w 1459"/>
                <a:gd name="T65" fmla="*/ 0 h 965"/>
                <a:gd name="T66" fmla="*/ 5 w 1459"/>
                <a:gd name="T67" fmla="*/ 0 h 965"/>
                <a:gd name="T68" fmla="*/ 5 w 1459"/>
                <a:gd name="T69" fmla="*/ 0 h 965"/>
                <a:gd name="T70" fmla="*/ 6 w 1459"/>
                <a:gd name="T71" fmla="*/ 0 h 965"/>
                <a:gd name="T72" fmla="*/ 6 w 1459"/>
                <a:gd name="T73" fmla="*/ 0 h 965"/>
                <a:gd name="T74" fmla="*/ 6 w 1459"/>
                <a:gd name="T75" fmla="*/ 0 h 965"/>
                <a:gd name="T76" fmla="*/ 7 w 1459"/>
                <a:gd name="T77" fmla="*/ 0 h 965"/>
                <a:gd name="T78" fmla="*/ 7 w 1459"/>
                <a:gd name="T79" fmla="*/ 2 h 965"/>
                <a:gd name="T80" fmla="*/ 7 w 1459"/>
                <a:gd name="T81" fmla="*/ 4 h 965"/>
                <a:gd name="T82" fmla="*/ 7 w 1459"/>
                <a:gd name="T83" fmla="*/ 4 h 965"/>
                <a:gd name="T84" fmla="*/ 7 w 1459"/>
                <a:gd name="T85" fmla="*/ 5 h 965"/>
                <a:gd name="T86" fmla="*/ 6 w 1459"/>
                <a:gd name="T87" fmla="*/ 5 h 965"/>
                <a:gd name="T88" fmla="*/ 6 w 1459"/>
                <a:gd name="T89" fmla="*/ 5 h 965"/>
                <a:gd name="T90" fmla="*/ 6 w 1459"/>
                <a:gd name="T91" fmla="*/ 5 h 965"/>
                <a:gd name="T92" fmla="*/ 6 w 1459"/>
                <a:gd name="T93" fmla="*/ 5 h 965"/>
                <a:gd name="T94" fmla="*/ 5 w 1459"/>
                <a:gd name="T95" fmla="*/ 5 h 965"/>
                <a:gd name="T96" fmla="*/ 5 w 1459"/>
                <a:gd name="T97" fmla="*/ 5 h 965"/>
                <a:gd name="T98" fmla="*/ 5 w 1459"/>
                <a:gd name="T99" fmla="*/ 5 h 965"/>
                <a:gd name="T100" fmla="*/ 4 w 1459"/>
                <a:gd name="T101" fmla="*/ 5 h 965"/>
                <a:gd name="T102" fmla="*/ 4 w 1459"/>
                <a:gd name="T103" fmla="*/ 5 h 96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59"/>
                <a:gd name="T157" fmla="*/ 0 h 965"/>
                <a:gd name="T158" fmla="*/ 1459 w 1459"/>
                <a:gd name="T159" fmla="*/ 965 h 96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59" h="965">
                  <a:moveTo>
                    <a:pt x="940" y="965"/>
                  </a:moveTo>
                  <a:lnTo>
                    <a:pt x="911" y="965"/>
                  </a:lnTo>
                  <a:lnTo>
                    <a:pt x="881" y="964"/>
                  </a:lnTo>
                  <a:lnTo>
                    <a:pt x="853" y="964"/>
                  </a:lnTo>
                  <a:lnTo>
                    <a:pt x="823" y="964"/>
                  </a:lnTo>
                  <a:lnTo>
                    <a:pt x="795" y="963"/>
                  </a:lnTo>
                  <a:lnTo>
                    <a:pt x="765" y="963"/>
                  </a:lnTo>
                  <a:lnTo>
                    <a:pt x="736" y="963"/>
                  </a:lnTo>
                  <a:lnTo>
                    <a:pt x="707" y="963"/>
                  </a:lnTo>
                  <a:lnTo>
                    <a:pt x="678" y="963"/>
                  </a:lnTo>
                  <a:lnTo>
                    <a:pt x="648" y="963"/>
                  </a:lnTo>
                  <a:lnTo>
                    <a:pt x="620" y="962"/>
                  </a:lnTo>
                  <a:lnTo>
                    <a:pt x="590" y="962"/>
                  </a:lnTo>
                  <a:lnTo>
                    <a:pt x="561" y="962"/>
                  </a:lnTo>
                  <a:lnTo>
                    <a:pt x="532" y="962"/>
                  </a:lnTo>
                  <a:lnTo>
                    <a:pt x="503" y="962"/>
                  </a:lnTo>
                  <a:lnTo>
                    <a:pt x="473" y="962"/>
                  </a:lnTo>
                  <a:lnTo>
                    <a:pt x="445" y="962"/>
                  </a:lnTo>
                  <a:lnTo>
                    <a:pt x="415" y="962"/>
                  </a:lnTo>
                  <a:lnTo>
                    <a:pt x="387" y="962"/>
                  </a:lnTo>
                  <a:lnTo>
                    <a:pt x="357" y="962"/>
                  </a:lnTo>
                  <a:lnTo>
                    <a:pt x="328" y="962"/>
                  </a:lnTo>
                  <a:lnTo>
                    <a:pt x="299" y="962"/>
                  </a:lnTo>
                  <a:lnTo>
                    <a:pt x="269" y="962"/>
                  </a:lnTo>
                  <a:lnTo>
                    <a:pt x="240" y="961"/>
                  </a:lnTo>
                  <a:lnTo>
                    <a:pt x="211" y="961"/>
                  </a:lnTo>
                  <a:lnTo>
                    <a:pt x="182" y="961"/>
                  </a:lnTo>
                  <a:lnTo>
                    <a:pt x="152" y="959"/>
                  </a:lnTo>
                  <a:lnTo>
                    <a:pt x="123" y="959"/>
                  </a:lnTo>
                  <a:lnTo>
                    <a:pt x="94" y="959"/>
                  </a:lnTo>
                  <a:lnTo>
                    <a:pt x="64" y="958"/>
                  </a:lnTo>
                  <a:lnTo>
                    <a:pt x="36" y="958"/>
                  </a:lnTo>
                  <a:lnTo>
                    <a:pt x="6" y="957"/>
                  </a:lnTo>
                  <a:lnTo>
                    <a:pt x="3" y="720"/>
                  </a:lnTo>
                  <a:lnTo>
                    <a:pt x="2" y="483"/>
                  </a:lnTo>
                  <a:lnTo>
                    <a:pt x="0" y="246"/>
                  </a:lnTo>
                  <a:lnTo>
                    <a:pt x="0" y="8"/>
                  </a:lnTo>
                  <a:lnTo>
                    <a:pt x="7" y="0"/>
                  </a:lnTo>
                  <a:lnTo>
                    <a:pt x="24" y="0"/>
                  </a:lnTo>
                  <a:lnTo>
                    <a:pt x="40" y="0"/>
                  </a:lnTo>
                  <a:lnTo>
                    <a:pt x="58" y="1"/>
                  </a:lnTo>
                  <a:lnTo>
                    <a:pt x="74" y="1"/>
                  </a:lnTo>
                  <a:lnTo>
                    <a:pt x="92" y="3"/>
                  </a:lnTo>
                  <a:lnTo>
                    <a:pt x="108" y="4"/>
                  </a:lnTo>
                  <a:lnTo>
                    <a:pt x="126" y="4"/>
                  </a:lnTo>
                  <a:lnTo>
                    <a:pt x="142" y="4"/>
                  </a:lnTo>
                  <a:lnTo>
                    <a:pt x="184" y="5"/>
                  </a:lnTo>
                  <a:lnTo>
                    <a:pt x="226" y="5"/>
                  </a:lnTo>
                  <a:lnTo>
                    <a:pt x="268" y="6"/>
                  </a:lnTo>
                  <a:lnTo>
                    <a:pt x="310" y="6"/>
                  </a:lnTo>
                  <a:lnTo>
                    <a:pt x="350" y="7"/>
                  </a:lnTo>
                  <a:lnTo>
                    <a:pt x="392" y="8"/>
                  </a:lnTo>
                  <a:lnTo>
                    <a:pt x="434" y="8"/>
                  </a:lnTo>
                  <a:lnTo>
                    <a:pt x="475" y="9"/>
                  </a:lnTo>
                  <a:lnTo>
                    <a:pt x="516" y="9"/>
                  </a:lnTo>
                  <a:lnTo>
                    <a:pt x="557" y="10"/>
                  </a:lnTo>
                  <a:lnTo>
                    <a:pt x="599" y="11"/>
                  </a:lnTo>
                  <a:lnTo>
                    <a:pt x="639" y="11"/>
                  </a:lnTo>
                  <a:lnTo>
                    <a:pt x="680" y="12"/>
                  </a:lnTo>
                  <a:lnTo>
                    <a:pt x="722" y="14"/>
                  </a:lnTo>
                  <a:lnTo>
                    <a:pt x="763" y="14"/>
                  </a:lnTo>
                  <a:lnTo>
                    <a:pt x="803" y="15"/>
                  </a:lnTo>
                  <a:lnTo>
                    <a:pt x="844" y="16"/>
                  </a:lnTo>
                  <a:lnTo>
                    <a:pt x="885" y="16"/>
                  </a:lnTo>
                  <a:lnTo>
                    <a:pt x="927" y="17"/>
                  </a:lnTo>
                  <a:lnTo>
                    <a:pt x="967" y="18"/>
                  </a:lnTo>
                  <a:lnTo>
                    <a:pt x="1008" y="18"/>
                  </a:lnTo>
                  <a:lnTo>
                    <a:pt x="1049" y="19"/>
                  </a:lnTo>
                  <a:lnTo>
                    <a:pt x="1089" y="20"/>
                  </a:lnTo>
                  <a:lnTo>
                    <a:pt x="1130" y="20"/>
                  </a:lnTo>
                  <a:lnTo>
                    <a:pt x="1171" y="21"/>
                  </a:lnTo>
                  <a:lnTo>
                    <a:pt x="1212" y="21"/>
                  </a:lnTo>
                  <a:lnTo>
                    <a:pt x="1253" y="22"/>
                  </a:lnTo>
                  <a:lnTo>
                    <a:pt x="1294" y="24"/>
                  </a:lnTo>
                  <a:lnTo>
                    <a:pt x="1335" y="24"/>
                  </a:lnTo>
                  <a:lnTo>
                    <a:pt x="1375" y="25"/>
                  </a:lnTo>
                  <a:lnTo>
                    <a:pt x="1417" y="25"/>
                  </a:lnTo>
                  <a:lnTo>
                    <a:pt x="1458" y="26"/>
                  </a:lnTo>
                  <a:lnTo>
                    <a:pt x="1459" y="206"/>
                  </a:lnTo>
                  <a:lnTo>
                    <a:pt x="1458" y="386"/>
                  </a:lnTo>
                  <a:lnTo>
                    <a:pt x="1456" y="568"/>
                  </a:lnTo>
                  <a:lnTo>
                    <a:pt x="1454" y="750"/>
                  </a:lnTo>
                  <a:lnTo>
                    <a:pt x="1454" y="803"/>
                  </a:lnTo>
                  <a:lnTo>
                    <a:pt x="1454" y="855"/>
                  </a:lnTo>
                  <a:lnTo>
                    <a:pt x="1454" y="906"/>
                  </a:lnTo>
                  <a:lnTo>
                    <a:pt x="1454" y="957"/>
                  </a:lnTo>
                  <a:lnTo>
                    <a:pt x="1449" y="965"/>
                  </a:lnTo>
                  <a:lnTo>
                    <a:pt x="1418" y="965"/>
                  </a:lnTo>
                  <a:lnTo>
                    <a:pt x="1387" y="965"/>
                  </a:lnTo>
                  <a:lnTo>
                    <a:pt x="1355" y="965"/>
                  </a:lnTo>
                  <a:lnTo>
                    <a:pt x="1325" y="965"/>
                  </a:lnTo>
                  <a:lnTo>
                    <a:pt x="1294" y="965"/>
                  </a:lnTo>
                  <a:lnTo>
                    <a:pt x="1263" y="965"/>
                  </a:lnTo>
                  <a:lnTo>
                    <a:pt x="1231" y="965"/>
                  </a:lnTo>
                  <a:lnTo>
                    <a:pt x="1200" y="965"/>
                  </a:lnTo>
                  <a:lnTo>
                    <a:pt x="1170" y="965"/>
                  </a:lnTo>
                  <a:lnTo>
                    <a:pt x="1139" y="965"/>
                  </a:lnTo>
                  <a:lnTo>
                    <a:pt x="1107" y="964"/>
                  </a:lnTo>
                  <a:lnTo>
                    <a:pt x="1076" y="964"/>
                  </a:lnTo>
                  <a:lnTo>
                    <a:pt x="1045" y="964"/>
                  </a:lnTo>
                  <a:lnTo>
                    <a:pt x="1015" y="964"/>
                  </a:lnTo>
                  <a:lnTo>
                    <a:pt x="984" y="963"/>
                  </a:lnTo>
                  <a:lnTo>
                    <a:pt x="953" y="963"/>
                  </a:lnTo>
                  <a:lnTo>
                    <a:pt x="940" y="965"/>
                  </a:lnTo>
                  <a:close/>
                </a:path>
              </a:pathLst>
            </a:custGeom>
            <a:solidFill>
              <a:srgbClr val="663333"/>
            </a:solidFill>
            <a:ln w="9525">
              <a:noFill/>
              <a:round/>
              <a:headEnd/>
              <a:tailEnd/>
            </a:ln>
          </p:spPr>
          <p:txBody>
            <a:bodyPr/>
            <a:lstStyle/>
            <a:p>
              <a:endParaRPr lang="fr-FR"/>
            </a:p>
          </p:txBody>
        </p:sp>
        <p:sp>
          <p:nvSpPr>
            <p:cNvPr id="480565" name="Freeform 363"/>
            <p:cNvSpPr>
              <a:spLocks/>
            </p:cNvSpPr>
            <p:nvPr/>
          </p:nvSpPr>
          <p:spPr bwMode="auto">
            <a:xfrm>
              <a:off x="1188" y="3419"/>
              <a:ext cx="155" cy="106"/>
            </a:xfrm>
            <a:custGeom>
              <a:avLst/>
              <a:gdLst>
                <a:gd name="T0" fmla="*/ 3 w 928"/>
                <a:gd name="T1" fmla="*/ 3 h 637"/>
                <a:gd name="T2" fmla="*/ 3 w 928"/>
                <a:gd name="T3" fmla="*/ 3 h 637"/>
                <a:gd name="T4" fmla="*/ 3 w 928"/>
                <a:gd name="T5" fmla="*/ 3 h 637"/>
                <a:gd name="T6" fmla="*/ 3 w 928"/>
                <a:gd name="T7" fmla="*/ 3 h 637"/>
                <a:gd name="T8" fmla="*/ 3 w 928"/>
                <a:gd name="T9" fmla="*/ 3 h 637"/>
                <a:gd name="T10" fmla="*/ 2 w 928"/>
                <a:gd name="T11" fmla="*/ 3 h 637"/>
                <a:gd name="T12" fmla="*/ 2 w 928"/>
                <a:gd name="T13" fmla="*/ 3 h 637"/>
                <a:gd name="T14" fmla="*/ 2 w 928"/>
                <a:gd name="T15" fmla="*/ 3 h 637"/>
                <a:gd name="T16" fmla="*/ 2 w 928"/>
                <a:gd name="T17" fmla="*/ 3 h 637"/>
                <a:gd name="T18" fmla="*/ 2 w 928"/>
                <a:gd name="T19" fmla="*/ 3 h 637"/>
                <a:gd name="T20" fmla="*/ 1 w 928"/>
                <a:gd name="T21" fmla="*/ 3 h 637"/>
                <a:gd name="T22" fmla="*/ 1 w 928"/>
                <a:gd name="T23" fmla="*/ 3 h 637"/>
                <a:gd name="T24" fmla="*/ 1 w 928"/>
                <a:gd name="T25" fmla="*/ 3 h 637"/>
                <a:gd name="T26" fmla="*/ 1 w 928"/>
                <a:gd name="T27" fmla="*/ 3 h 637"/>
                <a:gd name="T28" fmla="*/ 0 w 928"/>
                <a:gd name="T29" fmla="*/ 3 h 637"/>
                <a:gd name="T30" fmla="*/ 0 w 928"/>
                <a:gd name="T31" fmla="*/ 3 h 637"/>
                <a:gd name="T32" fmla="*/ 0 w 928"/>
                <a:gd name="T33" fmla="*/ 3 h 637"/>
                <a:gd name="T34" fmla="*/ 0 w 928"/>
                <a:gd name="T35" fmla="*/ 1 h 637"/>
                <a:gd name="T36" fmla="*/ 0 w 928"/>
                <a:gd name="T37" fmla="*/ 0 h 637"/>
                <a:gd name="T38" fmla="*/ 0 w 928"/>
                <a:gd name="T39" fmla="*/ 0 h 637"/>
                <a:gd name="T40" fmla="*/ 1 w 928"/>
                <a:gd name="T41" fmla="*/ 0 h 637"/>
                <a:gd name="T42" fmla="*/ 1 w 928"/>
                <a:gd name="T43" fmla="*/ 0 h 637"/>
                <a:gd name="T44" fmla="*/ 2 w 928"/>
                <a:gd name="T45" fmla="*/ 0 h 637"/>
                <a:gd name="T46" fmla="*/ 2 w 928"/>
                <a:gd name="T47" fmla="*/ 0 h 637"/>
                <a:gd name="T48" fmla="*/ 2 w 928"/>
                <a:gd name="T49" fmla="*/ 0 h 637"/>
                <a:gd name="T50" fmla="*/ 3 w 928"/>
                <a:gd name="T51" fmla="*/ 0 h 637"/>
                <a:gd name="T52" fmla="*/ 3 w 928"/>
                <a:gd name="T53" fmla="*/ 0 h 637"/>
                <a:gd name="T54" fmla="*/ 3 w 928"/>
                <a:gd name="T55" fmla="*/ 0 h 637"/>
                <a:gd name="T56" fmla="*/ 4 w 928"/>
                <a:gd name="T57" fmla="*/ 0 h 637"/>
                <a:gd name="T58" fmla="*/ 4 w 928"/>
                <a:gd name="T59" fmla="*/ 0 h 637"/>
                <a:gd name="T60" fmla="*/ 4 w 928"/>
                <a:gd name="T61" fmla="*/ 0 h 637"/>
                <a:gd name="T62" fmla="*/ 4 w 928"/>
                <a:gd name="T63" fmla="*/ 0 h 637"/>
                <a:gd name="T64" fmla="*/ 4 w 928"/>
                <a:gd name="T65" fmla="*/ 0 h 637"/>
                <a:gd name="T66" fmla="*/ 4 w 928"/>
                <a:gd name="T67" fmla="*/ 0 h 637"/>
                <a:gd name="T68" fmla="*/ 4 w 928"/>
                <a:gd name="T69" fmla="*/ 0 h 637"/>
                <a:gd name="T70" fmla="*/ 4 w 928"/>
                <a:gd name="T71" fmla="*/ 1 h 637"/>
                <a:gd name="T72" fmla="*/ 4 w 928"/>
                <a:gd name="T73" fmla="*/ 3 h 637"/>
                <a:gd name="T74" fmla="*/ 4 w 928"/>
                <a:gd name="T75" fmla="*/ 3 h 637"/>
                <a:gd name="T76" fmla="*/ 4 w 928"/>
                <a:gd name="T77" fmla="*/ 3 h 637"/>
                <a:gd name="T78" fmla="*/ 4 w 928"/>
                <a:gd name="T79" fmla="*/ 3 h 637"/>
                <a:gd name="T80" fmla="*/ 4 w 928"/>
                <a:gd name="T81" fmla="*/ 3 h 637"/>
                <a:gd name="T82" fmla="*/ 4 w 928"/>
                <a:gd name="T83" fmla="*/ 3 h 637"/>
                <a:gd name="T84" fmla="*/ 4 w 928"/>
                <a:gd name="T85" fmla="*/ 3 h 6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28"/>
                <a:gd name="T130" fmla="*/ 0 h 637"/>
                <a:gd name="T131" fmla="*/ 928 w 928"/>
                <a:gd name="T132" fmla="*/ 637 h 6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28" h="637">
                  <a:moveTo>
                    <a:pt x="742" y="637"/>
                  </a:moveTo>
                  <a:lnTo>
                    <a:pt x="719" y="637"/>
                  </a:lnTo>
                  <a:lnTo>
                    <a:pt x="696" y="636"/>
                  </a:lnTo>
                  <a:lnTo>
                    <a:pt x="673" y="636"/>
                  </a:lnTo>
                  <a:lnTo>
                    <a:pt x="651" y="636"/>
                  </a:lnTo>
                  <a:lnTo>
                    <a:pt x="628" y="635"/>
                  </a:lnTo>
                  <a:lnTo>
                    <a:pt x="604" y="635"/>
                  </a:lnTo>
                  <a:lnTo>
                    <a:pt x="581" y="635"/>
                  </a:lnTo>
                  <a:lnTo>
                    <a:pt x="558" y="635"/>
                  </a:lnTo>
                  <a:lnTo>
                    <a:pt x="535" y="635"/>
                  </a:lnTo>
                  <a:lnTo>
                    <a:pt x="512" y="635"/>
                  </a:lnTo>
                  <a:lnTo>
                    <a:pt x="489" y="635"/>
                  </a:lnTo>
                  <a:lnTo>
                    <a:pt x="466" y="635"/>
                  </a:lnTo>
                  <a:lnTo>
                    <a:pt x="443" y="635"/>
                  </a:lnTo>
                  <a:lnTo>
                    <a:pt x="420" y="634"/>
                  </a:lnTo>
                  <a:lnTo>
                    <a:pt x="397" y="634"/>
                  </a:lnTo>
                  <a:lnTo>
                    <a:pt x="373" y="634"/>
                  </a:lnTo>
                  <a:lnTo>
                    <a:pt x="350" y="634"/>
                  </a:lnTo>
                  <a:lnTo>
                    <a:pt x="327" y="634"/>
                  </a:lnTo>
                  <a:lnTo>
                    <a:pt x="304" y="634"/>
                  </a:lnTo>
                  <a:lnTo>
                    <a:pt x="281" y="634"/>
                  </a:lnTo>
                  <a:lnTo>
                    <a:pt x="258" y="634"/>
                  </a:lnTo>
                  <a:lnTo>
                    <a:pt x="235" y="634"/>
                  </a:lnTo>
                  <a:lnTo>
                    <a:pt x="212" y="633"/>
                  </a:lnTo>
                  <a:lnTo>
                    <a:pt x="189" y="633"/>
                  </a:lnTo>
                  <a:lnTo>
                    <a:pt x="166" y="633"/>
                  </a:lnTo>
                  <a:lnTo>
                    <a:pt x="143" y="632"/>
                  </a:lnTo>
                  <a:lnTo>
                    <a:pt x="119" y="632"/>
                  </a:lnTo>
                  <a:lnTo>
                    <a:pt x="96" y="631"/>
                  </a:lnTo>
                  <a:lnTo>
                    <a:pt x="73" y="630"/>
                  </a:lnTo>
                  <a:lnTo>
                    <a:pt x="50" y="630"/>
                  </a:lnTo>
                  <a:lnTo>
                    <a:pt x="27" y="628"/>
                  </a:lnTo>
                  <a:lnTo>
                    <a:pt x="4" y="627"/>
                  </a:lnTo>
                  <a:lnTo>
                    <a:pt x="0" y="622"/>
                  </a:lnTo>
                  <a:lnTo>
                    <a:pt x="0" y="468"/>
                  </a:lnTo>
                  <a:lnTo>
                    <a:pt x="2" y="312"/>
                  </a:lnTo>
                  <a:lnTo>
                    <a:pt x="4" y="156"/>
                  </a:lnTo>
                  <a:lnTo>
                    <a:pt x="4" y="0"/>
                  </a:lnTo>
                  <a:lnTo>
                    <a:pt x="45" y="1"/>
                  </a:lnTo>
                  <a:lnTo>
                    <a:pt x="85" y="3"/>
                  </a:lnTo>
                  <a:lnTo>
                    <a:pt x="126" y="5"/>
                  </a:lnTo>
                  <a:lnTo>
                    <a:pt x="168" y="6"/>
                  </a:lnTo>
                  <a:lnTo>
                    <a:pt x="210" y="7"/>
                  </a:lnTo>
                  <a:lnTo>
                    <a:pt x="251" y="8"/>
                  </a:lnTo>
                  <a:lnTo>
                    <a:pt x="292" y="9"/>
                  </a:lnTo>
                  <a:lnTo>
                    <a:pt x="335" y="10"/>
                  </a:lnTo>
                  <a:lnTo>
                    <a:pt x="377" y="11"/>
                  </a:lnTo>
                  <a:lnTo>
                    <a:pt x="419" y="11"/>
                  </a:lnTo>
                  <a:lnTo>
                    <a:pt x="460" y="12"/>
                  </a:lnTo>
                  <a:lnTo>
                    <a:pt x="502" y="13"/>
                  </a:lnTo>
                  <a:lnTo>
                    <a:pt x="544" y="15"/>
                  </a:lnTo>
                  <a:lnTo>
                    <a:pt x="586" y="16"/>
                  </a:lnTo>
                  <a:lnTo>
                    <a:pt x="626" y="17"/>
                  </a:lnTo>
                  <a:lnTo>
                    <a:pt x="668" y="18"/>
                  </a:lnTo>
                  <a:lnTo>
                    <a:pt x="686" y="18"/>
                  </a:lnTo>
                  <a:lnTo>
                    <a:pt x="702" y="18"/>
                  </a:lnTo>
                  <a:lnTo>
                    <a:pt x="719" y="18"/>
                  </a:lnTo>
                  <a:lnTo>
                    <a:pt x="735" y="19"/>
                  </a:lnTo>
                  <a:lnTo>
                    <a:pt x="752" y="19"/>
                  </a:lnTo>
                  <a:lnTo>
                    <a:pt x="767" y="19"/>
                  </a:lnTo>
                  <a:lnTo>
                    <a:pt x="783" y="19"/>
                  </a:lnTo>
                  <a:lnTo>
                    <a:pt x="799" y="19"/>
                  </a:lnTo>
                  <a:lnTo>
                    <a:pt x="814" y="20"/>
                  </a:lnTo>
                  <a:lnTo>
                    <a:pt x="830" y="20"/>
                  </a:lnTo>
                  <a:lnTo>
                    <a:pt x="845" y="20"/>
                  </a:lnTo>
                  <a:lnTo>
                    <a:pt x="861" y="20"/>
                  </a:lnTo>
                  <a:lnTo>
                    <a:pt x="876" y="19"/>
                  </a:lnTo>
                  <a:lnTo>
                    <a:pt x="891" y="19"/>
                  </a:lnTo>
                  <a:lnTo>
                    <a:pt x="908" y="19"/>
                  </a:lnTo>
                  <a:lnTo>
                    <a:pt x="923" y="18"/>
                  </a:lnTo>
                  <a:lnTo>
                    <a:pt x="927" y="169"/>
                  </a:lnTo>
                  <a:lnTo>
                    <a:pt x="928" y="323"/>
                  </a:lnTo>
                  <a:lnTo>
                    <a:pt x="927" y="478"/>
                  </a:lnTo>
                  <a:lnTo>
                    <a:pt x="924" y="632"/>
                  </a:lnTo>
                  <a:lnTo>
                    <a:pt x="920" y="632"/>
                  </a:lnTo>
                  <a:lnTo>
                    <a:pt x="917" y="634"/>
                  </a:lnTo>
                  <a:lnTo>
                    <a:pt x="912" y="635"/>
                  </a:lnTo>
                  <a:lnTo>
                    <a:pt x="908" y="637"/>
                  </a:lnTo>
                  <a:lnTo>
                    <a:pt x="887" y="637"/>
                  </a:lnTo>
                  <a:lnTo>
                    <a:pt x="867" y="637"/>
                  </a:lnTo>
                  <a:lnTo>
                    <a:pt x="847" y="637"/>
                  </a:lnTo>
                  <a:lnTo>
                    <a:pt x="828" y="637"/>
                  </a:lnTo>
                  <a:lnTo>
                    <a:pt x="808" y="637"/>
                  </a:lnTo>
                  <a:lnTo>
                    <a:pt x="788" y="637"/>
                  </a:lnTo>
                  <a:lnTo>
                    <a:pt x="768" y="637"/>
                  </a:lnTo>
                  <a:lnTo>
                    <a:pt x="749" y="637"/>
                  </a:lnTo>
                  <a:lnTo>
                    <a:pt x="742" y="637"/>
                  </a:lnTo>
                  <a:close/>
                </a:path>
              </a:pathLst>
            </a:custGeom>
            <a:solidFill>
              <a:srgbClr val="000000"/>
            </a:solidFill>
            <a:ln w="9525">
              <a:noFill/>
              <a:round/>
              <a:headEnd/>
              <a:tailEnd/>
            </a:ln>
          </p:spPr>
          <p:txBody>
            <a:bodyPr/>
            <a:lstStyle/>
            <a:p>
              <a:endParaRPr lang="fr-FR"/>
            </a:p>
          </p:txBody>
        </p:sp>
        <p:sp>
          <p:nvSpPr>
            <p:cNvPr id="480566" name="Freeform 364"/>
            <p:cNvSpPr>
              <a:spLocks/>
            </p:cNvSpPr>
            <p:nvPr/>
          </p:nvSpPr>
          <p:spPr bwMode="auto">
            <a:xfrm>
              <a:off x="1191" y="3423"/>
              <a:ext cx="149" cy="99"/>
            </a:xfrm>
            <a:custGeom>
              <a:avLst/>
              <a:gdLst>
                <a:gd name="T0" fmla="*/ 1 w 896"/>
                <a:gd name="T1" fmla="*/ 3 h 598"/>
                <a:gd name="T2" fmla="*/ 1 w 896"/>
                <a:gd name="T3" fmla="*/ 3 h 598"/>
                <a:gd name="T4" fmla="*/ 1 w 896"/>
                <a:gd name="T5" fmla="*/ 3 h 598"/>
                <a:gd name="T6" fmla="*/ 0 w 896"/>
                <a:gd name="T7" fmla="*/ 3 h 598"/>
                <a:gd name="T8" fmla="*/ 0 w 896"/>
                <a:gd name="T9" fmla="*/ 3 h 598"/>
                <a:gd name="T10" fmla="*/ 0 w 896"/>
                <a:gd name="T11" fmla="*/ 3 h 598"/>
                <a:gd name="T12" fmla="*/ 0 w 896"/>
                <a:gd name="T13" fmla="*/ 3 h 598"/>
                <a:gd name="T14" fmla="*/ 0 w 896"/>
                <a:gd name="T15" fmla="*/ 3 h 598"/>
                <a:gd name="T16" fmla="*/ 0 w 896"/>
                <a:gd name="T17" fmla="*/ 2 h 598"/>
                <a:gd name="T18" fmla="*/ 0 w 896"/>
                <a:gd name="T19" fmla="*/ 1 h 598"/>
                <a:gd name="T20" fmla="*/ 0 w 896"/>
                <a:gd name="T21" fmla="*/ 0 h 598"/>
                <a:gd name="T22" fmla="*/ 0 w 896"/>
                <a:gd name="T23" fmla="*/ 0 h 598"/>
                <a:gd name="T24" fmla="*/ 1 w 896"/>
                <a:gd name="T25" fmla="*/ 0 h 598"/>
                <a:gd name="T26" fmla="*/ 1 w 896"/>
                <a:gd name="T27" fmla="*/ 0 h 598"/>
                <a:gd name="T28" fmla="*/ 1 w 896"/>
                <a:gd name="T29" fmla="*/ 0 h 598"/>
                <a:gd name="T30" fmla="*/ 1 w 896"/>
                <a:gd name="T31" fmla="*/ 0 h 598"/>
                <a:gd name="T32" fmla="*/ 2 w 896"/>
                <a:gd name="T33" fmla="*/ 0 h 598"/>
                <a:gd name="T34" fmla="*/ 2 w 896"/>
                <a:gd name="T35" fmla="*/ 0 h 598"/>
                <a:gd name="T36" fmla="*/ 2 w 896"/>
                <a:gd name="T37" fmla="*/ 0 h 598"/>
                <a:gd name="T38" fmla="*/ 2 w 896"/>
                <a:gd name="T39" fmla="*/ 0 h 598"/>
                <a:gd name="T40" fmla="*/ 3 w 896"/>
                <a:gd name="T41" fmla="*/ 0 h 598"/>
                <a:gd name="T42" fmla="*/ 3 w 896"/>
                <a:gd name="T43" fmla="*/ 0 h 598"/>
                <a:gd name="T44" fmla="*/ 3 w 896"/>
                <a:gd name="T45" fmla="*/ 0 h 598"/>
                <a:gd name="T46" fmla="*/ 3 w 896"/>
                <a:gd name="T47" fmla="*/ 0 h 598"/>
                <a:gd name="T48" fmla="*/ 4 w 896"/>
                <a:gd name="T49" fmla="*/ 0 h 598"/>
                <a:gd name="T50" fmla="*/ 4 w 896"/>
                <a:gd name="T51" fmla="*/ 0 h 598"/>
                <a:gd name="T52" fmla="*/ 4 w 896"/>
                <a:gd name="T53" fmla="*/ 0 h 598"/>
                <a:gd name="T54" fmla="*/ 4 w 896"/>
                <a:gd name="T55" fmla="*/ 1 h 598"/>
                <a:gd name="T56" fmla="*/ 4 w 896"/>
                <a:gd name="T57" fmla="*/ 2 h 598"/>
                <a:gd name="T58" fmla="*/ 4 w 896"/>
                <a:gd name="T59" fmla="*/ 2 h 598"/>
                <a:gd name="T60" fmla="*/ 4 w 896"/>
                <a:gd name="T61" fmla="*/ 3 h 598"/>
                <a:gd name="T62" fmla="*/ 3 w 896"/>
                <a:gd name="T63" fmla="*/ 3 h 598"/>
                <a:gd name="T64" fmla="*/ 3 w 896"/>
                <a:gd name="T65" fmla="*/ 3 h 598"/>
                <a:gd name="T66" fmla="*/ 3 w 896"/>
                <a:gd name="T67" fmla="*/ 3 h 598"/>
                <a:gd name="T68" fmla="*/ 2 w 896"/>
                <a:gd name="T69" fmla="*/ 3 h 598"/>
                <a:gd name="T70" fmla="*/ 2 w 896"/>
                <a:gd name="T71" fmla="*/ 3 h 598"/>
                <a:gd name="T72" fmla="*/ 1 w 896"/>
                <a:gd name="T73" fmla="*/ 3 h 598"/>
                <a:gd name="T74" fmla="*/ 1 w 896"/>
                <a:gd name="T75" fmla="*/ 3 h 598"/>
                <a:gd name="T76" fmla="*/ 1 w 896"/>
                <a:gd name="T77" fmla="*/ 3 h 5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96"/>
                <a:gd name="T118" fmla="*/ 0 h 598"/>
                <a:gd name="T119" fmla="*/ 896 w 896"/>
                <a:gd name="T120" fmla="*/ 598 h 59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96" h="598">
                  <a:moveTo>
                    <a:pt x="210" y="598"/>
                  </a:moveTo>
                  <a:lnTo>
                    <a:pt x="198" y="595"/>
                  </a:lnTo>
                  <a:lnTo>
                    <a:pt x="186" y="592"/>
                  </a:lnTo>
                  <a:lnTo>
                    <a:pt x="174" y="590"/>
                  </a:lnTo>
                  <a:lnTo>
                    <a:pt x="161" y="589"/>
                  </a:lnTo>
                  <a:lnTo>
                    <a:pt x="149" y="588"/>
                  </a:lnTo>
                  <a:lnTo>
                    <a:pt x="135" y="588"/>
                  </a:lnTo>
                  <a:lnTo>
                    <a:pt x="121" y="588"/>
                  </a:lnTo>
                  <a:lnTo>
                    <a:pt x="108" y="589"/>
                  </a:lnTo>
                  <a:lnTo>
                    <a:pt x="95" y="589"/>
                  </a:lnTo>
                  <a:lnTo>
                    <a:pt x="81" y="589"/>
                  </a:lnTo>
                  <a:lnTo>
                    <a:pt x="67" y="589"/>
                  </a:lnTo>
                  <a:lnTo>
                    <a:pt x="54" y="589"/>
                  </a:lnTo>
                  <a:lnTo>
                    <a:pt x="41" y="589"/>
                  </a:lnTo>
                  <a:lnTo>
                    <a:pt x="28" y="588"/>
                  </a:lnTo>
                  <a:lnTo>
                    <a:pt x="14" y="586"/>
                  </a:lnTo>
                  <a:lnTo>
                    <a:pt x="1" y="583"/>
                  </a:lnTo>
                  <a:lnTo>
                    <a:pt x="0" y="439"/>
                  </a:lnTo>
                  <a:lnTo>
                    <a:pt x="1" y="294"/>
                  </a:lnTo>
                  <a:lnTo>
                    <a:pt x="2" y="148"/>
                  </a:lnTo>
                  <a:lnTo>
                    <a:pt x="4" y="0"/>
                  </a:lnTo>
                  <a:lnTo>
                    <a:pt x="32" y="0"/>
                  </a:lnTo>
                  <a:lnTo>
                    <a:pt x="59" y="0"/>
                  </a:lnTo>
                  <a:lnTo>
                    <a:pt x="88" y="0"/>
                  </a:lnTo>
                  <a:lnTo>
                    <a:pt x="116" y="0"/>
                  </a:lnTo>
                  <a:lnTo>
                    <a:pt x="143" y="0"/>
                  </a:lnTo>
                  <a:lnTo>
                    <a:pt x="171" y="0"/>
                  </a:lnTo>
                  <a:lnTo>
                    <a:pt x="199" y="2"/>
                  </a:lnTo>
                  <a:lnTo>
                    <a:pt x="227" y="2"/>
                  </a:lnTo>
                  <a:lnTo>
                    <a:pt x="254" y="2"/>
                  </a:lnTo>
                  <a:lnTo>
                    <a:pt x="283" y="2"/>
                  </a:lnTo>
                  <a:lnTo>
                    <a:pt x="310" y="3"/>
                  </a:lnTo>
                  <a:lnTo>
                    <a:pt x="338" y="3"/>
                  </a:lnTo>
                  <a:lnTo>
                    <a:pt x="366" y="3"/>
                  </a:lnTo>
                  <a:lnTo>
                    <a:pt x="394" y="4"/>
                  </a:lnTo>
                  <a:lnTo>
                    <a:pt x="422" y="4"/>
                  </a:lnTo>
                  <a:lnTo>
                    <a:pt x="450" y="5"/>
                  </a:lnTo>
                  <a:lnTo>
                    <a:pt x="478" y="5"/>
                  </a:lnTo>
                  <a:lnTo>
                    <a:pt x="506" y="6"/>
                  </a:lnTo>
                  <a:lnTo>
                    <a:pt x="533" y="7"/>
                  </a:lnTo>
                  <a:lnTo>
                    <a:pt x="562" y="7"/>
                  </a:lnTo>
                  <a:lnTo>
                    <a:pt x="590" y="8"/>
                  </a:lnTo>
                  <a:lnTo>
                    <a:pt x="618" y="9"/>
                  </a:lnTo>
                  <a:lnTo>
                    <a:pt x="646" y="10"/>
                  </a:lnTo>
                  <a:lnTo>
                    <a:pt x="673" y="12"/>
                  </a:lnTo>
                  <a:lnTo>
                    <a:pt x="702" y="13"/>
                  </a:lnTo>
                  <a:lnTo>
                    <a:pt x="729" y="14"/>
                  </a:lnTo>
                  <a:lnTo>
                    <a:pt x="758" y="15"/>
                  </a:lnTo>
                  <a:lnTo>
                    <a:pt x="785" y="16"/>
                  </a:lnTo>
                  <a:lnTo>
                    <a:pt x="813" y="17"/>
                  </a:lnTo>
                  <a:lnTo>
                    <a:pt x="841" y="18"/>
                  </a:lnTo>
                  <a:lnTo>
                    <a:pt x="869" y="20"/>
                  </a:lnTo>
                  <a:lnTo>
                    <a:pt x="896" y="22"/>
                  </a:lnTo>
                  <a:lnTo>
                    <a:pt x="896" y="102"/>
                  </a:lnTo>
                  <a:lnTo>
                    <a:pt x="896" y="184"/>
                  </a:lnTo>
                  <a:lnTo>
                    <a:pt x="896" y="266"/>
                  </a:lnTo>
                  <a:lnTo>
                    <a:pt x="896" y="347"/>
                  </a:lnTo>
                  <a:lnTo>
                    <a:pt x="896" y="413"/>
                  </a:lnTo>
                  <a:lnTo>
                    <a:pt x="896" y="474"/>
                  </a:lnTo>
                  <a:lnTo>
                    <a:pt x="896" y="533"/>
                  </a:lnTo>
                  <a:lnTo>
                    <a:pt x="896" y="590"/>
                  </a:lnTo>
                  <a:lnTo>
                    <a:pt x="853" y="591"/>
                  </a:lnTo>
                  <a:lnTo>
                    <a:pt x="811" y="591"/>
                  </a:lnTo>
                  <a:lnTo>
                    <a:pt x="768" y="591"/>
                  </a:lnTo>
                  <a:lnTo>
                    <a:pt x="725" y="592"/>
                  </a:lnTo>
                  <a:lnTo>
                    <a:pt x="683" y="592"/>
                  </a:lnTo>
                  <a:lnTo>
                    <a:pt x="640" y="591"/>
                  </a:lnTo>
                  <a:lnTo>
                    <a:pt x="597" y="591"/>
                  </a:lnTo>
                  <a:lnTo>
                    <a:pt x="554" y="591"/>
                  </a:lnTo>
                  <a:lnTo>
                    <a:pt x="513" y="591"/>
                  </a:lnTo>
                  <a:lnTo>
                    <a:pt x="470" y="591"/>
                  </a:lnTo>
                  <a:lnTo>
                    <a:pt x="427" y="590"/>
                  </a:lnTo>
                  <a:lnTo>
                    <a:pt x="385" y="590"/>
                  </a:lnTo>
                  <a:lnTo>
                    <a:pt x="342" y="590"/>
                  </a:lnTo>
                  <a:lnTo>
                    <a:pt x="299" y="590"/>
                  </a:lnTo>
                  <a:lnTo>
                    <a:pt x="257" y="590"/>
                  </a:lnTo>
                  <a:lnTo>
                    <a:pt x="214" y="590"/>
                  </a:lnTo>
                  <a:lnTo>
                    <a:pt x="210" y="598"/>
                  </a:lnTo>
                  <a:close/>
                </a:path>
              </a:pathLst>
            </a:custGeom>
            <a:solidFill>
              <a:srgbClr val="FFCCCC"/>
            </a:solidFill>
            <a:ln w="9525">
              <a:noFill/>
              <a:round/>
              <a:headEnd/>
              <a:tailEnd/>
            </a:ln>
          </p:spPr>
          <p:txBody>
            <a:bodyPr/>
            <a:lstStyle/>
            <a:p>
              <a:endParaRPr lang="fr-FR"/>
            </a:p>
          </p:txBody>
        </p:sp>
        <p:sp>
          <p:nvSpPr>
            <p:cNvPr id="480567" name="Freeform 365"/>
            <p:cNvSpPr>
              <a:spLocks/>
            </p:cNvSpPr>
            <p:nvPr/>
          </p:nvSpPr>
          <p:spPr bwMode="auto">
            <a:xfrm>
              <a:off x="1220" y="3442"/>
              <a:ext cx="106" cy="22"/>
            </a:xfrm>
            <a:custGeom>
              <a:avLst/>
              <a:gdLst>
                <a:gd name="T0" fmla="*/ 3 w 633"/>
                <a:gd name="T1" fmla="*/ 0 h 132"/>
                <a:gd name="T2" fmla="*/ 3 w 633"/>
                <a:gd name="T3" fmla="*/ 0 h 132"/>
                <a:gd name="T4" fmla="*/ 2 w 633"/>
                <a:gd name="T5" fmla="*/ 0 h 132"/>
                <a:gd name="T6" fmla="*/ 2 w 633"/>
                <a:gd name="T7" fmla="*/ 0 h 132"/>
                <a:gd name="T8" fmla="*/ 2 w 633"/>
                <a:gd name="T9" fmla="*/ 0 h 132"/>
                <a:gd name="T10" fmla="*/ 2 w 633"/>
                <a:gd name="T11" fmla="*/ 0 h 132"/>
                <a:gd name="T12" fmla="*/ 2 w 633"/>
                <a:gd name="T13" fmla="*/ 0 h 132"/>
                <a:gd name="T14" fmla="*/ 2 w 633"/>
                <a:gd name="T15" fmla="*/ 0 h 132"/>
                <a:gd name="T16" fmla="*/ 2 w 633"/>
                <a:gd name="T17" fmla="*/ 0 h 132"/>
                <a:gd name="T18" fmla="*/ 2 w 633"/>
                <a:gd name="T19" fmla="*/ 0 h 132"/>
                <a:gd name="T20" fmla="*/ 2 w 633"/>
                <a:gd name="T21" fmla="*/ 0 h 132"/>
                <a:gd name="T22" fmla="*/ 2 w 633"/>
                <a:gd name="T23" fmla="*/ 0 h 132"/>
                <a:gd name="T24" fmla="*/ 1 w 633"/>
                <a:gd name="T25" fmla="*/ 0 h 132"/>
                <a:gd name="T26" fmla="*/ 1 w 633"/>
                <a:gd name="T27" fmla="*/ 0 h 132"/>
                <a:gd name="T28" fmla="*/ 1 w 633"/>
                <a:gd name="T29" fmla="*/ 0 h 132"/>
                <a:gd name="T30" fmla="*/ 1 w 633"/>
                <a:gd name="T31" fmla="*/ 0 h 132"/>
                <a:gd name="T32" fmla="*/ 1 w 633"/>
                <a:gd name="T33" fmla="*/ 0 h 132"/>
                <a:gd name="T34" fmla="*/ 1 w 633"/>
                <a:gd name="T35" fmla="*/ 0 h 132"/>
                <a:gd name="T36" fmla="*/ 1 w 633"/>
                <a:gd name="T37" fmla="*/ 0 h 132"/>
                <a:gd name="T38" fmla="*/ 1 w 633"/>
                <a:gd name="T39" fmla="*/ 0 h 132"/>
                <a:gd name="T40" fmla="*/ 1 w 633"/>
                <a:gd name="T41" fmla="*/ 0 h 132"/>
                <a:gd name="T42" fmla="*/ 0 w 633"/>
                <a:gd name="T43" fmla="*/ 0 h 132"/>
                <a:gd name="T44" fmla="*/ 0 w 633"/>
                <a:gd name="T45" fmla="*/ 0 h 132"/>
                <a:gd name="T46" fmla="*/ 0 w 633"/>
                <a:gd name="T47" fmla="*/ 0 h 132"/>
                <a:gd name="T48" fmla="*/ 0 w 633"/>
                <a:gd name="T49" fmla="*/ 0 h 132"/>
                <a:gd name="T50" fmla="*/ 0 w 633"/>
                <a:gd name="T51" fmla="*/ 0 h 132"/>
                <a:gd name="T52" fmla="*/ 0 w 633"/>
                <a:gd name="T53" fmla="*/ 0 h 132"/>
                <a:gd name="T54" fmla="*/ 1 w 633"/>
                <a:gd name="T55" fmla="*/ 0 h 132"/>
                <a:gd name="T56" fmla="*/ 1 w 633"/>
                <a:gd name="T57" fmla="*/ 0 h 132"/>
                <a:gd name="T58" fmla="*/ 1 w 633"/>
                <a:gd name="T59" fmla="*/ 0 h 132"/>
                <a:gd name="T60" fmla="*/ 1 w 633"/>
                <a:gd name="T61" fmla="*/ 0 h 132"/>
                <a:gd name="T62" fmla="*/ 1 w 633"/>
                <a:gd name="T63" fmla="*/ 0 h 132"/>
                <a:gd name="T64" fmla="*/ 1 w 633"/>
                <a:gd name="T65" fmla="*/ 0 h 132"/>
                <a:gd name="T66" fmla="*/ 1 w 633"/>
                <a:gd name="T67" fmla="*/ 0 h 132"/>
                <a:gd name="T68" fmla="*/ 1 w 633"/>
                <a:gd name="T69" fmla="*/ 0 h 132"/>
                <a:gd name="T70" fmla="*/ 1 w 633"/>
                <a:gd name="T71" fmla="*/ 0 h 132"/>
                <a:gd name="T72" fmla="*/ 1 w 633"/>
                <a:gd name="T73" fmla="*/ 0 h 132"/>
                <a:gd name="T74" fmla="*/ 2 w 633"/>
                <a:gd name="T75" fmla="*/ 0 h 132"/>
                <a:gd name="T76" fmla="*/ 2 w 633"/>
                <a:gd name="T77" fmla="*/ 0 h 132"/>
                <a:gd name="T78" fmla="*/ 2 w 633"/>
                <a:gd name="T79" fmla="*/ 1 h 132"/>
                <a:gd name="T80" fmla="*/ 2 w 633"/>
                <a:gd name="T81" fmla="*/ 1 h 132"/>
                <a:gd name="T82" fmla="*/ 2 w 633"/>
                <a:gd name="T83" fmla="*/ 0 h 132"/>
                <a:gd name="T84" fmla="*/ 2 w 633"/>
                <a:gd name="T85" fmla="*/ 0 h 132"/>
                <a:gd name="T86" fmla="*/ 2 w 633"/>
                <a:gd name="T87" fmla="*/ 0 h 132"/>
                <a:gd name="T88" fmla="*/ 2 w 633"/>
                <a:gd name="T89" fmla="*/ 0 h 132"/>
                <a:gd name="T90" fmla="*/ 2 w 633"/>
                <a:gd name="T91" fmla="*/ 0 h 132"/>
                <a:gd name="T92" fmla="*/ 3 w 633"/>
                <a:gd name="T93" fmla="*/ 1 h 132"/>
                <a:gd name="T94" fmla="*/ 3 w 633"/>
                <a:gd name="T95" fmla="*/ 0 h 132"/>
                <a:gd name="T96" fmla="*/ 3 w 633"/>
                <a:gd name="T97" fmla="*/ 0 h 132"/>
                <a:gd name="T98" fmla="*/ 3 w 633"/>
                <a:gd name="T99" fmla="*/ 0 h 132"/>
                <a:gd name="T100" fmla="*/ 3 w 633"/>
                <a:gd name="T101" fmla="*/ 0 h 132"/>
                <a:gd name="T102" fmla="*/ 3 w 633"/>
                <a:gd name="T103" fmla="*/ 0 h 1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33"/>
                <a:gd name="T157" fmla="*/ 0 h 132"/>
                <a:gd name="T158" fmla="*/ 633 w 633"/>
                <a:gd name="T159" fmla="*/ 132 h 1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33" h="132">
                  <a:moveTo>
                    <a:pt x="616" y="80"/>
                  </a:moveTo>
                  <a:lnTo>
                    <a:pt x="597" y="82"/>
                  </a:lnTo>
                  <a:lnTo>
                    <a:pt x="578" y="86"/>
                  </a:lnTo>
                  <a:lnTo>
                    <a:pt x="560" y="92"/>
                  </a:lnTo>
                  <a:lnTo>
                    <a:pt x="541" y="97"/>
                  </a:lnTo>
                  <a:lnTo>
                    <a:pt x="525" y="99"/>
                  </a:lnTo>
                  <a:lnTo>
                    <a:pt x="508" y="96"/>
                  </a:lnTo>
                  <a:lnTo>
                    <a:pt x="495" y="87"/>
                  </a:lnTo>
                  <a:lnTo>
                    <a:pt x="483" y="70"/>
                  </a:lnTo>
                  <a:lnTo>
                    <a:pt x="484" y="68"/>
                  </a:lnTo>
                  <a:lnTo>
                    <a:pt x="482" y="68"/>
                  </a:lnTo>
                  <a:lnTo>
                    <a:pt x="481" y="67"/>
                  </a:lnTo>
                  <a:lnTo>
                    <a:pt x="481" y="66"/>
                  </a:lnTo>
                  <a:lnTo>
                    <a:pt x="481" y="65"/>
                  </a:lnTo>
                  <a:lnTo>
                    <a:pt x="487" y="56"/>
                  </a:lnTo>
                  <a:lnTo>
                    <a:pt x="487" y="55"/>
                  </a:lnTo>
                  <a:lnTo>
                    <a:pt x="486" y="54"/>
                  </a:lnTo>
                  <a:lnTo>
                    <a:pt x="485" y="53"/>
                  </a:lnTo>
                  <a:lnTo>
                    <a:pt x="484" y="52"/>
                  </a:lnTo>
                  <a:lnTo>
                    <a:pt x="447" y="64"/>
                  </a:lnTo>
                  <a:lnTo>
                    <a:pt x="436" y="70"/>
                  </a:lnTo>
                  <a:lnTo>
                    <a:pt x="425" y="74"/>
                  </a:lnTo>
                  <a:lnTo>
                    <a:pt x="414" y="80"/>
                  </a:lnTo>
                  <a:lnTo>
                    <a:pt x="403" y="85"/>
                  </a:lnTo>
                  <a:lnTo>
                    <a:pt x="392" y="89"/>
                  </a:lnTo>
                  <a:lnTo>
                    <a:pt x="379" y="94"/>
                  </a:lnTo>
                  <a:lnTo>
                    <a:pt x="368" y="98"/>
                  </a:lnTo>
                  <a:lnTo>
                    <a:pt x="356" y="102"/>
                  </a:lnTo>
                  <a:lnTo>
                    <a:pt x="321" y="108"/>
                  </a:lnTo>
                  <a:lnTo>
                    <a:pt x="318" y="107"/>
                  </a:lnTo>
                  <a:lnTo>
                    <a:pt x="318" y="106"/>
                  </a:lnTo>
                  <a:lnTo>
                    <a:pt x="312" y="80"/>
                  </a:lnTo>
                  <a:lnTo>
                    <a:pt x="311" y="78"/>
                  </a:lnTo>
                  <a:lnTo>
                    <a:pt x="310" y="77"/>
                  </a:lnTo>
                  <a:lnTo>
                    <a:pt x="296" y="52"/>
                  </a:lnTo>
                  <a:lnTo>
                    <a:pt x="295" y="51"/>
                  </a:lnTo>
                  <a:lnTo>
                    <a:pt x="294" y="50"/>
                  </a:lnTo>
                  <a:lnTo>
                    <a:pt x="291" y="49"/>
                  </a:lnTo>
                  <a:lnTo>
                    <a:pt x="290" y="47"/>
                  </a:lnTo>
                  <a:lnTo>
                    <a:pt x="278" y="45"/>
                  </a:lnTo>
                  <a:lnTo>
                    <a:pt x="277" y="45"/>
                  </a:lnTo>
                  <a:lnTo>
                    <a:pt x="276" y="45"/>
                  </a:lnTo>
                  <a:lnTo>
                    <a:pt x="274" y="45"/>
                  </a:lnTo>
                  <a:lnTo>
                    <a:pt x="273" y="46"/>
                  </a:lnTo>
                  <a:lnTo>
                    <a:pt x="240" y="68"/>
                  </a:lnTo>
                  <a:lnTo>
                    <a:pt x="228" y="75"/>
                  </a:lnTo>
                  <a:lnTo>
                    <a:pt x="216" y="83"/>
                  </a:lnTo>
                  <a:lnTo>
                    <a:pt x="203" y="91"/>
                  </a:lnTo>
                  <a:lnTo>
                    <a:pt x="191" y="98"/>
                  </a:lnTo>
                  <a:lnTo>
                    <a:pt x="178" y="105"/>
                  </a:lnTo>
                  <a:lnTo>
                    <a:pt x="165" y="109"/>
                  </a:lnTo>
                  <a:lnTo>
                    <a:pt x="150" y="113"/>
                  </a:lnTo>
                  <a:lnTo>
                    <a:pt x="134" y="114"/>
                  </a:lnTo>
                  <a:lnTo>
                    <a:pt x="124" y="106"/>
                  </a:lnTo>
                  <a:lnTo>
                    <a:pt x="124" y="85"/>
                  </a:lnTo>
                  <a:lnTo>
                    <a:pt x="124" y="72"/>
                  </a:lnTo>
                  <a:lnTo>
                    <a:pt x="123" y="57"/>
                  </a:lnTo>
                  <a:lnTo>
                    <a:pt x="122" y="43"/>
                  </a:lnTo>
                  <a:lnTo>
                    <a:pt x="120" y="30"/>
                  </a:lnTo>
                  <a:lnTo>
                    <a:pt x="114" y="18"/>
                  </a:lnTo>
                  <a:lnTo>
                    <a:pt x="106" y="9"/>
                  </a:lnTo>
                  <a:lnTo>
                    <a:pt x="95" y="2"/>
                  </a:lnTo>
                  <a:lnTo>
                    <a:pt x="78" y="0"/>
                  </a:lnTo>
                  <a:lnTo>
                    <a:pt x="67" y="1"/>
                  </a:lnTo>
                  <a:lnTo>
                    <a:pt x="57" y="2"/>
                  </a:lnTo>
                  <a:lnTo>
                    <a:pt x="46" y="5"/>
                  </a:lnTo>
                  <a:lnTo>
                    <a:pt x="36" y="10"/>
                  </a:lnTo>
                  <a:lnTo>
                    <a:pt x="26" y="15"/>
                  </a:lnTo>
                  <a:lnTo>
                    <a:pt x="18" y="22"/>
                  </a:lnTo>
                  <a:lnTo>
                    <a:pt x="9" y="30"/>
                  </a:lnTo>
                  <a:lnTo>
                    <a:pt x="0" y="37"/>
                  </a:lnTo>
                  <a:lnTo>
                    <a:pt x="7" y="47"/>
                  </a:lnTo>
                  <a:lnTo>
                    <a:pt x="17" y="41"/>
                  </a:lnTo>
                  <a:lnTo>
                    <a:pt x="26" y="34"/>
                  </a:lnTo>
                  <a:lnTo>
                    <a:pt x="37" y="26"/>
                  </a:lnTo>
                  <a:lnTo>
                    <a:pt x="47" y="20"/>
                  </a:lnTo>
                  <a:lnTo>
                    <a:pt x="58" y="15"/>
                  </a:lnTo>
                  <a:lnTo>
                    <a:pt x="69" y="13"/>
                  </a:lnTo>
                  <a:lnTo>
                    <a:pt x="81" y="16"/>
                  </a:lnTo>
                  <a:lnTo>
                    <a:pt x="95" y="24"/>
                  </a:lnTo>
                  <a:lnTo>
                    <a:pt x="104" y="40"/>
                  </a:lnTo>
                  <a:lnTo>
                    <a:pt x="108" y="58"/>
                  </a:lnTo>
                  <a:lnTo>
                    <a:pt x="107" y="81"/>
                  </a:lnTo>
                  <a:lnTo>
                    <a:pt x="106" y="102"/>
                  </a:lnTo>
                  <a:lnTo>
                    <a:pt x="106" y="110"/>
                  </a:lnTo>
                  <a:lnTo>
                    <a:pt x="106" y="112"/>
                  </a:lnTo>
                  <a:lnTo>
                    <a:pt x="107" y="114"/>
                  </a:lnTo>
                  <a:lnTo>
                    <a:pt x="107" y="115"/>
                  </a:lnTo>
                  <a:lnTo>
                    <a:pt x="108" y="116"/>
                  </a:lnTo>
                  <a:lnTo>
                    <a:pt x="114" y="125"/>
                  </a:lnTo>
                  <a:lnTo>
                    <a:pt x="135" y="130"/>
                  </a:lnTo>
                  <a:lnTo>
                    <a:pt x="156" y="132"/>
                  </a:lnTo>
                  <a:lnTo>
                    <a:pt x="177" y="126"/>
                  </a:lnTo>
                  <a:lnTo>
                    <a:pt x="197" y="118"/>
                  </a:lnTo>
                  <a:lnTo>
                    <a:pt x="217" y="107"/>
                  </a:lnTo>
                  <a:lnTo>
                    <a:pt x="235" y="95"/>
                  </a:lnTo>
                  <a:lnTo>
                    <a:pt x="253" y="82"/>
                  </a:lnTo>
                  <a:lnTo>
                    <a:pt x="269" y="70"/>
                  </a:lnTo>
                  <a:lnTo>
                    <a:pt x="278" y="66"/>
                  </a:lnTo>
                  <a:lnTo>
                    <a:pt x="284" y="67"/>
                  </a:lnTo>
                  <a:lnTo>
                    <a:pt x="287" y="72"/>
                  </a:lnTo>
                  <a:lnTo>
                    <a:pt x="289" y="78"/>
                  </a:lnTo>
                  <a:lnTo>
                    <a:pt x="290" y="85"/>
                  </a:lnTo>
                  <a:lnTo>
                    <a:pt x="293" y="92"/>
                  </a:lnTo>
                  <a:lnTo>
                    <a:pt x="294" y="98"/>
                  </a:lnTo>
                  <a:lnTo>
                    <a:pt x="296" y="114"/>
                  </a:lnTo>
                  <a:lnTo>
                    <a:pt x="297" y="115"/>
                  </a:lnTo>
                  <a:lnTo>
                    <a:pt x="297" y="116"/>
                  </a:lnTo>
                  <a:lnTo>
                    <a:pt x="297" y="118"/>
                  </a:lnTo>
                  <a:lnTo>
                    <a:pt x="298" y="119"/>
                  </a:lnTo>
                  <a:lnTo>
                    <a:pt x="304" y="125"/>
                  </a:lnTo>
                  <a:lnTo>
                    <a:pt x="305" y="126"/>
                  </a:lnTo>
                  <a:lnTo>
                    <a:pt x="306" y="126"/>
                  </a:lnTo>
                  <a:lnTo>
                    <a:pt x="307" y="126"/>
                  </a:lnTo>
                  <a:lnTo>
                    <a:pt x="308" y="127"/>
                  </a:lnTo>
                  <a:lnTo>
                    <a:pt x="313" y="130"/>
                  </a:lnTo>
                  <a:lnTo>
                    <a:pt x="316" y="132"/>
                  </a:lnTo>
                  <a:lnTo>
                    <a:pt x="317" y="132"/>
                  </a:lnTo>
                  <a:lnTo>
                    <a:pt x="319" y="132"/>
                  </a:lnTo>
                  <a:lnTo>
                    <a:pt x="320" y="132"/>
                  </a:lnTo>
                  <a:lnTo>
                    <a:pt x="342" y="129"/>
                  </a:lnTo>
                  <a:lnTo>
                    <a:pt x="359" y="125"/>
                  </a:lnTo>
                  <a:lnTo>
                    <a:pt x="375" y="119"/>
                  </a:lnTo>
                  <a:lnTo>
                    <a:pt x="390" y="114"/>
                  </a:lnTo>
                  <a:lnTo>
                    <a:pt x="407" y="107"/>
                  </a:lnTo>
                  <a:lnTo>
                    <a:pt x="422" y="101"/>
                  </a:lnTo>
                  <a:lnTo>
                    <a:pt x="438" y="93"/>
                  </a:lnTo>
                  <a:lnTo>
                    <a:pt x="453" y="85"/>
                  </a:lnTo>
                  <a:lnTo>
                    <a:pt x="469" y="76"/>
                  </a:lnTo>
                  <a:lnTo>
                    <a:pt x="470" y="75"/>
                  </a:lnTo>
                  <a:lnTo>
                    <a:pt x="473" y="85"/>
                  </a:lnTo>
                  <a:lnTo>
                    <a:pt x="476" y="96"/>
                  </a:lnTo>
                  <a:lnTo>
                    <a:pt x="481" y="105"/>
                  </a:lnTo>
                  <a:lnTo>
                    <a:pt x="487" y="114"/>
                  </a:lnTo>
                  <a:lnTo>
                    <a:pt x="494" y="120"/>
                  </a:lnTo>
                  <a:lnTo>
                    <a:pt x="504" y="126"/>
                  </a:lnTo>
                  <a:lnTo>
                    <a:pt x="516" y="129"/>
                  </a:lnTo>
                  <a:lnTo>
                    <a:pt x="530" y="129"/>
                  </a:lnTo>
                  <a:lnTo>
                    <a:pt x="539" y="127"/>
                  </a:lnTo>
                  <a:lnTo>
                    <a:pt x="548" y="125"/>
                  </a:lnTo>
                  <a:lnTo>
                    <a:pt x="557" y="123"/>
                  </a:lnTo>
                  <a:lnTo>
                    <a:pt x="564" y="118"/>
                  </a:lnTo>
                  <a:lnTo>
                    <a:pt x="573" y="115"/>
                  </a:lnTo>
                  <a:lnTo>
                    <a:pt x="582" y="112"/>
                  </a:lnTo>
                  <a:lnTo>
                    <a:pt x="589" y="108"/>
                  </a:lnTo>
                  <a:lnTo>
                    <a:pt x="598" y="105"/>
                  </a:lnTo>
                  <a:lnTo>
                    <a:pt x="605" y="102"/>
                  </a:lnTo>
                  <a:lnTo>
                    <a:pt x="613" y="98"/>
                  </a:lnTo>
                  <a:lnTo>
                    <a:pt x="620" y="101"/>
                  </a:lnTo>
                  <a:lnTo>
                    <a:pt x="626" y="109"/>
                  </a:lnTo>
                  <a:lnTo>
                    <a:pt x="633" y="91"/>
                  </a:lnTo>
                  <a:lnTo>
                    <a:pt x="629" y="87"/>
                  </a:lnTo>
                  <a:lnTo>
                    <a:pt x="625" y="83"/>
                  </a:lnTo>
                  <a:lnTo>
                    <a:pt x="620" y="81"/>
                  </a:lnTo>
                  <a:lnTo>
                    <a:pt x="616" y="80"/>
                  </a:lnTo>
                  <a:close/>
                </a:path>
              </a:pathLst>
            </a:custGeom>
            <a:solidFill>
              <a:srgbClr val="000000"/>
            </a:solidFill>
            <a:ln w="9525">
              <a:noFill/>
              <a:round/>
              <a:headEnd/>
              <a:tailEnd/>
            </a:ln>
          </p:spPr>
          <p:txBody>
            <a:bodyPr/>
            <a:lstStyle/>
            <a:p>
              <a:endParaRPr lang="fr-FR"/>
            </a:p>
          </p:txBody>
        </p:sp>
        <p:sp>
          <p:nvSpPr>
            <p:cNvPr id="480568" name="Freeform 366"/>
            <p:cNvSpPr>
              <a:spLocks/>
            </p:cNvSpPr>
            <p:nvPr/>
          </p:nvSpPr>
          <p:spPr bwMode="auto">
            <a:xfrm>
              <a:off x="1212" y="3483"/>
              <a:ext cx="107" cy="19"/>
            </a:xfrm>
            <a:custGeom>
              <a:avLst/>
              <a:gdLst>
                <a:gd name="T0" fmla="*/ 2 w 644"/>
                <a:gd name="T1" fmla="*/ 0 h 111"/>
                <a:gd name="T2" fmla="*/ 2 w 644"/>
                <a:gd name="T3" fmla="*/ 0 h 111"/>
                <a:gd name="T4" fmla="*/ 2 w 644"/>
                <a:gd name="T5" fmla="*/ 0 h 111"/>
                <a:gd name="T6" fmla="*/ 2 w 644"/>
                <a:gd name="T7" fmla="*/ 0 h 111"/>
                <a:gd name="T8" fmla="*/ 1 w 644"/>
                <a:gd name="T9" fmla="*/ 0 h 111"/>
                <a:gd name="T10" fmla="*/ 1 w 644"/>
                <a:gd name="T11" fmla="*/ 0 h 111"/>
                <a:gd name="T12" fmla="*/ 1 w 644"/>
                <a:gd name="T13" fmla="*/ 0 h 111"/>
                <a:gd name="T14" fmla="*/ 1 w 644"/>
                <a:gd name="T15" fmla="*/ 0 h 111"/>
                <a:gd name="T16" fmla="*/ 1 w 644"/>
                <a:gd name="T17" fmla="*/ 0 h 111"/>
                <a:gd name="T18" fmla="*/ 1 w 644"/>
                <a:gd name="T19" fmla="*/ 0 h 111"/>
                <a:gd name="T20" fmla="*/ 0 w 644"/>
                <a:gd name="T21" fmla="*/ 0 h 111"/>
                <a:gd name="T22" fmla="*/ 0 w 644"/>
                <a:gd name="T23" fmla="*/ 0 h 111"/>
                <a:gd name="T24" fmla="*/ 0 w 644"/>
                <a:gd name="T25" fmla="*/ 0 h 111"/>
                <a:gd name="T26" fmla="*/ 0 w 644"/>
                <a:gd name="T27" fmla="*/ 0 h 111"/>
                <a:gd name="T28" fmla="*/ 0 w 644"/>
                <a:gd name="T29" fmla="*/ 1 h 111"/>
                <a:gd name="T30" fmla="*/ 0 w 644"/>
                <a:gd name="T31" fmla="*/ 0 h 111"/>
                <a:gd name="T32" fmla="*/ 0 w 644"/>
                <a:gd name="T33" fmla="*/ 0 h 111"/>
                <a:gd name="T34" fmla="*/ 0 w 644"/>
                <a:gd name="T35" fmla="*/ 0 h 111"/>
                <a:gd name="T36" fmla="*/ 1 w 644"/>
                <a:gd name="T37" fmla="*/ 0 h 111"/>
                <a:gd name="T38" fmla="*/ 1 w 644"/>
                <a:gd name="T39" fmla="*/ 0 h 111"/>
                <a:gd name="T40" fmla="*/ 1 w 644"/>
                <a:gd name="T41" fmla="*/ 0 h 111"/>
                <a:gd name="T42" fmla="*/ 1 w 644"/>
                <a:gd name="T43" fmla="*/ 0 h 111"/>
                <a:gd name="T44" fmla="*/ 1 w 644"/>
                <a:gd name="T45" fmla="*/ 1 h 111"/>
                <a:gd name="T46" fmla="*/ 1 w 644"/>
                <a:gd name="T47" fmla="*/ 1 h 111"/>
                <a:gd name="T48" fmla="*/ 1 w 644"/>
                <a:gd name="T49" fmla="*/ 1 h 111"/>
                <a:gd name="T50" fmla="*/ 1 w 644"/>
                <a:gd name="T51" fmla="*/ 1 h 111"/>
                <a:gd name="T52" fmla="*/ 1 w 644"/>
                <a:gd name="T53" fmla="*/ 1 h 111"/>
                <a:gd name="T54" fmla="*/ 1 w 644"/>
                <a:gd name="T55" fmla="*/ 0 h 111"/>
                <a:gd name="T56" fmla="*/ 2 w 644"/>
                <a:gd name="T57" fmla="*/ 0 h 111"/>
                <a:gd name="T58" fmla="*/ 2 w 644"/>
                <a:gd name="T59" fmla="*/ 0 h 111"/>
                <a:gd name="T60" fmla="*/ 2 w 644"/>
                <a:gd name="T61" fmla="*/ 0 h 111"/>
                <a:gd name="T62" fmla="*/ 2 w 644"/>
                <a:gd name="T63" fmla="*/ 0 h 111"/>
                <a:gd name="T64" fmla="*/ 2 w 644"/>
                <a:gd name="T65" fmla="*/ 1 h 111"/>
                <a:gd name="T66" fmla="*/ 2 w 644"/>
                <a:gd name="T67" fmla="*/ 1 h 111"/>
                <a:gd name="T68" fmla="*/ 2 w 644"/>
                <a:gd name="T69" fmla="*/ 1 h 111"/>
                <a:gd name="T70" fmla="*/ 2 w 644"/>
                <a:gd name="T71" fmla="*/ 1 h 111"/>
                <a:gd name="T72" fmla="*/ 2 w 644"/>
                <a:gd name="T73" fmla="*/ 1 h 111"/>
                <a:gd name="T74" fmla="*/ 2 w 644"/>
                <a:gd name="T75" fmla="*/ 0 h 111"/>
                <a:gd name="T76" fmla="*/ 2 w 644"/>
                <a:gd name="T77" fmla="*/ 0 h 111"/>
                <a:gd name="T78" fmla="*/ 3 w 644"/>
                <a:gd name="T79" fmla="*/ 1 h 111"/>
                <a:gd name="T80" fmla="*/ 3 w 644"/>
                <a:gd name="T81" fmla="*/ 1 h 111"/>
                <a:gd name="T82" fmla="*/ 3 w 644"/>
                <a:gd name="T83" fmla="*/ 0 h 111"/>
                <a:gd name="T84" fmla="*/ 3 w 644"/>
                <a:gd name="T85" fmla="*/ 0 h 111"/>
                <a:gd name="T86" fmla="*/ 2 w 644"/>
                <a:gd name="T87" fmla="*/ 0 h 111"/>
                <a:gd name="T88" fmla="*/ 2 w 644"/>
                <a:gd name="T89" fmla="*/ 0 h 11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44"/>
                <a:gd name="T136" fmla="*/ 0 h 111"/>
                <a:gd name="T137" fmla="*/ 644 w 644"/>
                <a:gd name="T138" fmla="*/ 111 h 11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44" h="111">
                  <a:moveTo>
                    <a:pt x="484" y="52"/>
                  </a:moveTo>
                  <a:lnTo>
                    <a:pt x="463" y="68"/>
                  </a:lnTo>
                  <a:lnTo>
                    <a:pt x="452" y="61"/>
                  </a:lnTo>
                  <a:lnTo>
                    <a:pt x="439" y="48"/>
                  </a:lnTo>
                  <a:lnTo>
                    <a:pt x="424" y="37"/>
                  </a:lnTo>
                  <a:lnTo>
                    <a:pt x="407" y="29"/>
                  </a:lnTo>
                  <a:lnTo>
                    <a:pt x="390" y="24"/>
                  </a:lnTo>
                  <a:lnTo>
                    <a:pt x="372" y="24"/>
                  </a:lnTo>
                  <a:lnTo>
                    <a:pt x="355" y="27"/>
                  </a:lnTo>
                  <a:lnTo>
                    <a:pt x="338" y="35"/>
                  </a:lnTo>
                  <a:lnTo>
                    <a:pt x="323" y="47"/>
                  </a:lnTo>
                  <a:lnTo>
                    <a:pt x="284" y="63"/>
                  </a:lnTo>
                  <a:lnTo>
                    <a:pt x="264" y="56"/>
                  </a:lnTo>
                  <a:lnTo>
                    <a:pt x="250" y="38"/>
                  </a:lnTo>
                  <a:lnTo>
                    <a:pt x="235" y="24"/>
                  </a:lnTo>
                  <a:lnTo>
                    <a:pt x="218" y="13"/>
                  </a:lnTo>
                  <a:lnTo>
                    <a:pt x="202" y="6"/>
                  </a:lnTo>
                  <a:lnTo>
                    <a:pt x="184" y="1"/>
                  </a:lnTo>
                  <a:lnTo>
                    <a:pt x="166" y="0"/>
                  </a:lnTo>
                  <a:lnTo>
                    <a:pt x="148" y="1"/>
                  </a:lnTo>
                  <a:lnTo>
                    <a:pt x="130" y="5"/>
                  </a:lnTo>
                  <a:lnTo>
                    <a:pt x="113" y="10"/>
                  </a:lnTo>
                  <a:lnTo>
                    <a:pt x="95" y="18"/>
                  </a:lnTo>
                  <a:lnTo>
                    <a:pt x="77" y="28"/>
                  </a:lnTo>
                  <a:lnTo>
                    <a:pt x="61" y="38"/>
                  </a:lnTo>
                  <a:lnTo>
                    <a:pt x="44" y="50"/>
                  </a:lnTo>
                  <a:lnTo>
                    <a:pt x="29" y="63"/>
                  </a:lnTo>
                  <a:lnTo>
                    <a:pt x="14" y="77"/>
                  </a:lnTo>
                  <a:lnTo>
                    <a:pt x="0" y="91"/>
                  </a:lnTo>
                  <a:lnTo>
                    <a:pt x="7" y="100"/>
                  </a:lnTo>
                  <a:lnTo>
                    <a:pt x="26" y="88"/>
                  </a:lnTo>
                  <a:lnTo>
                    <a:pt x="44" y="76"/>
                  </a:lnTo>
                  <a:lnTo>
                    <a:pt x="62" y="62"/>
                  </a:lnTo>
                  <a:lnTo>
                    <a:pt x="82" y="50"/>
                  </a:lnTo>
                  <a:lnTo>
                    <a:pt x="100" y="40"/>
                  </a:lnTo>
                  <a:lnTo>
                    <a:pt x="120" y="31"/>
                  </a:lnTo>
                  <a:lnTo>
                    <a:pt x="141" y="27"/>
                  </a:lnTo>
                  <a:lnTo>
                    <a:pt x="163" y="25"/>
                  </a:lnTo>
                  <a:lnTo>
                    <a:pt x="179" y="27"/>
                  </a:lnTo>
                  <a:lnTo>
                    <a:pt x="192" y="32"/>
                  </a:lnTo>
                  <a:lnTo>
                    <a:pt x="203" y="41"/>
                  </a:lnTo>
                  <a:lnTo>
                    <a:pt x="214" y="51"/>
                  </a:lnTo>
                  <a:lnTo>
                    <a:pt x="225" y="63"/>
                  </a:lnTo>
                  <a:lnTo>
                    <a:pt x="235" y="74"/>
                  </a:lnTo>
                  <a:lnTo>
                    <a:pt x="247" y="86"/>
                  </a:lnTo>
                  <a:lnTo>
                    <a:pt x="259" y="94"/>
                  </a:lnTo>
                  <a:lnTo>
                    <a:pt x="280" y="101"/>
                  </a:lnTo>
                  <a:lnTo>
                    <a:pt x="283" y="102"/>
                  </a:lnTo>
                  <a:lnTo>
                    <a:pt x="287" y="102"/>
                  </a:lnTo>
                  <a:lnTo>
                    <a:pt x="291" y="101"/>
                  </a:lnTo>
                  <a:lnTo>
                    <a:pt x="294" y="100"/>
                  </a:lnTo>
                  <a:lnTo>
                    <a:pt x="304" y="94"/>
                  </a:lnTo>
                  <a:lnTo>
                    <a:pt x="315" y="91"/>
                  </a:lnTo>
                  <a:lnTo>
                    <a:pt x="326" y="87"/>
                  </a:lnTo>
                  <a:lnTo>
                    <a:pt x="336" y="80"/>
                  </a:lnTo>
                  <a:lnTo>
                    <a:pt x="345" y="73"/>
                  </a:lnTo>
                  <a:lnTo>
                    <a:pt x="355" y="68"/>
                  </a:lnTo>
                  <a:lnTo>
                    <a:pt x="364" y="62"/>
                  </a:lnTo>
                  <a:lnTo>
                    <a:pt x="374" y="59"/>
                  </a:lnTo>
                  <a:lnTo>
                    <a:pt x="384" y="58"/>
                  </a:lnTo>
                  <a:lnTo>
                    <a:pt x="394" y="60"/>
                  </a:lnTo>
                  <a:lnTo>
                    <a:pt x="402" y="64"/>
                  </a:lnTo>
                  <a:lnTo>
                    <a:pt x="410" y="70"/>
                  </a:lnTo>
                  <a:lnTo>
                    <a:pt x="417" y="78"/>
                  </a:lnTo>
                  <a:lnTo>
                    <a:pt x="425" y="84"/>
                  </a:lnTo>
                  <a:lnTo>
                    <a:pt x="433" y="92"/>
                  </a:lnTo>
                  <a:lnTo>
                    <a:pt x="440" y="99"/>
                  </a:lnTo>
                  <a:lnTo>
                    <a:pt x="449" y="104"/>
                  </a:lnTo>
                  <a:lnTo>
                    <a:pt x="454" y="108"/>
                  </a:lnTo>
                  <a:lnTo>
                    <a:pt x="458" y="110"/>
                  </a:lnTo>
                  <a:lnTo>
                    <a:pt x="463" y="111"/>
                  </a:lnTo>
                  <a:lnTo>
                    <a:pt x="468" y="111"/>
                  </a:lnTo>
                  <a:lnTo>
                    <a:pt x="472" y="109"/>
                  </a:lnTo>
                  <a:lnTo>
                    <a:pt x="492" y="98"/>
                  </a:lnTo>
                  <a:lnTo>
                    <a:pt x="506" y="83"/>
                  </a:lnTo>
                  <a:lnTo>
                    <a:pt x="522" y="76"/>
                  </a:lnTo>
                  <a:lnTo>
                    <a:pt x="539" y="72"/>
                  </a:lnTo>
                  <a:lnTo>
                    <a:pt x="557" y="73"/>
                  </a:lnTo>
                  <a:lnTo>
                    <a:pt x="576" y="78"/>
                  </a:lnTo>
                  <a:lnTo>
                    <a:pt x="593" y="86"/>
                  </a:lnTo>
                  <a:lnTo>
                    <a:pt x="610" y="94"/>
                  </a:lnTo>
                  <a:lnTo>
                    <a:pt x="625" y="104"/>
                  </a:lnTo>
                  <a:lnTo>
                    <a:pt x="644" y="70"/>
                  </a:lnTo>
                  <a:lnTo>
                    <a:pt x="625" y="60"/>
                  </a:lnTo>
                  <a:lnTo>
                    <a:pt x="606" y="51"/>
                  </a:lnTo>
                  <a:lnTo>
                    <a:pt x="587" y="42"/>
                  </a:lnTo>
                  <a:lnTo>
                    <a:pt x="566" y="36"/>
                  </a:lnTo>
                  <a:lnTo>
                    <a:pt x="546" y="34"/>
                  </a:lnTo>
                  <a:lnTo>
                    <a:pt x="525" y="35"/>
                  </a:lnTo>
                  <a:lnTo>
                    <a:pt x="504" y="40"/>
                  </a:lnTo>
                  <a:lnTo>
                    <a:pt x="484" y="52"/>
                  </a:lnTo>
                  <a:close/>
                </a:path>
              </a:pathLst>
            </a:custGeom>
            <a:solidFill>
              <a:srgbClr val="000000"/>
            </a:solidFill>
            <a:ln w="9525">
              <a:noFill/>
              <a:round/>
              <a:headEnd/>
              <a:tailEnd/>
            </a:ln>
          </p:spPr>
          <p:txBody>
            <a:bodyPr/>
            <a:lstStyle/>
            <a:p>
              <a:endParaRPr lang="fr-FR"/>
            </a:p>
          </p:txBody>
        </p:sp>
        <p:sp>
          <p:nvSpPr>
            <p:cNvPr id="480569" name="Freeform 367"/>
            <p:cNvSpPr>
              <a:spLocks/>
            </p:cNvSpPr>
            <p:nvPr/>
          </p:nvSpPr>
          <p:spPr bwMode="auto">
            <a:xfrm>
              <a:off x="1134" y="3387"/>
              <a:ext cx="263" cy="14"/>
            </a:xfrm>
            <a:custGeom>
              <a:avLst/>
              <a:gdLst>
                <a:gd name="T0" fmla="*/ 7 w 1579"/>
                <a:gd name="T1" fmla="*/ 0 h 84"/>
                <a:gd name="T2" fmla="*/ 7 w 1579"/>
                <a:gd name="T3" fmla="*/ 0 h 84"/>
                <a:gd name="T4" fmla="*/ 6 w 1579"/>
                <a:gd name="T5" fmla="*/ 0 h 84"/>
                <a:gd name="T6" fmla="*/ 6 w 1579"/>
                <a:gd name="T7" fmla="*/ 0 h 84"/>
                <a:gd name="T8" fmla="*/ 5 w 1579"/>
                <a:gd name="T9" fmla="*/ 0 h 84"/>
                <a:gd name="T10" fmla="*/ 5 w 1579"/>
                <a:gd name="T11" fmla="*/ 0 h 84"/>
                <a:gd name="T12" fmla="*/ 4 w 1579"/>
                <a:gd name="T13" fmla="*/ 0 h 84"/>
                <a:gd name="T14" fmla="*/ 4 w 1579"/>
                <a:gd name="T15" fmla="*/ 0 h 84"/>
                <a:gd name="T16" fmla="*/ 3 w 1579"/>
                <a:gd name="T17" fmla="*/ 0 h 84"/>
                <a:gd name="T18" fmla="*/ 3 w 1579"/>
                <a:gd name="T19" fmla="*/ 0 h 84"/>
                <a:gd name="T20" fmla="*/ 2 w 1579"/>
                <a:gd name="T21" fmla="*/ 0 h 84"/>
                <a:gd name="T22" fmla="*/ 2 w 1579"/>
                <a:gd name="T23" fmla="*/ 0 h 84"/>
                <a:gd name="T24" fmla="*/ 2 w 1579"/>
                <a:gd name="T25" fmla="*/ 0 h 84"/>
                <a:gd name="T26" fmla="*/ 1 w 1579"/>
                <a:gd name="T27" fmla="*/ 0 h 84"/>
                <a:gd name="T28" fmla="*/ 1 w 1579"/>
                <a:gd name="T29" fmla="*/ 0 h 84"/>
                <a:gd name="T30" fmla="*/ 0 w 1579"/>
                <a:gd name="T31" fmla="*/ 0 h 84"/>
                <a:gd name="T32" fmla="*/ 0 w 1579"/>
                <a:gd name="T33" fmla="*/ 0 h 84"/>
                <a:gd name="T34" fmla="*/ 0 w 1579"/>
                <a:gd name="T35" fmla="*/ 0 h 84"/>
                <a:gd name="T36" fmla="*/ 0 w 1579"/>
                <a:gd name="T37" fmla="*/ 0 h 84"/>
                <a:gd name="T38" fmla="*/ 0 w 1579"/>
                <a:gd name="T39" fmla="*/ 0 h 84"/>
                <a:gd name="T40" fmla="*/ 0 w 1579"/>
                <a:gd name="T41" fmla="*/ 0 h 84"/>
                <a:gd name="T42" fmla="*/ 1 w 1579"/>
                <a:gd name="T43" fmla="*/ 0 h 84"/>
                <a:gd name="T44" fmla="*/ 1 w 1579"/>
                <a:gd name="T45" fmla="*/ 0 h 84"/>
                <a:gd name="T46" fmla="*/ 1 w 1579"/>
                <a:gd name="T47" fmla="*/ 0 h 84"/>
                <a:gd name="T48" fmla="*/ 1 w 1579"/>
                <a:gd name="T49" fmla="*/ 0 h 84"/>
                <a:gd name="T50" fmla="*/ 2 w 1579"/>
                <a:gd name="T51" fmla="*/ 0 h 84"/>
                <a:gd name="T52" fmla="*/ 2 w 1579"/>
                <a:gd name="T53" fmla="*/ 0 h 84"/>
                <a:gd name="T54" fmla="*/ 2 w 1579"/>
                <a:gd name="T55" fmla="*/ 0 h 84"/>
                <a:gd name="T56" fmla="*/ 3 w 1579"/>
                <a:gd name="T57" fmla="*/ 0 h 84"/>
                <a:gd name="T58" fmla="*/ 3 w 1579"/>
                <a:gd name="T59" fmla="*/ 0 h 84"/>
                <a:gd name="T60" fmla="*/ 3 w 1579"/>
                <a:gd name="T61" fmla="*/ 0 h 84"/>
                <a:gd name="T62" fmla="*/ 4 w 1579"/>
                <a:gd name="T63" fmla="*/ 0 h 84"/>
                <a:gd name="T64" fmla="*/ 4 w 1579"/>
                <a:gd name="T65" fmla="*/ 0 h 84"/>
                <a:gd name="T66" fmla="*/ 4 w 1579"/>
                <a:gd name="T67" fmla="*/ 0 h 84"/>
                <a:gd name="T68" fmla="*/ 5 w 1579"/>
                <a:gd name="T69" fmla="*/ 0 h 84"/>
                <a:gd name="T70" fmla="*/ 5 w 1579"/>
                <a:gd name="T71" fmla="*/ 0 h 84"/>
                <a:gd name="T72" fmla="*/ 5 w 1579"/>
                <a:gd name="T73" fmla="*/ 0 h 84"/>
                <a:gd name="T74" fmla="*/ 6 w 1579"/>
                <a:gd name="T75" fmla="*/ 0 h 84"/>
                <a:gd name="T76" fmla="*/ 6 w 1579"/>
                <a:gd name="T77" fmla="*/ 0 h 84"/>
                <a:gd name="T78" fmla="*/ 6 w 1579"/>
                <a:gd name="T79" fmla="*/ 0 h 84"/>
                <a:gd name="T80" fmla="*/ 7 w 1579"/>
                <a:gd name="T81" fmla="*/ 0 h 84"/>
                <a:gd name="T82" fmla="*/ 7 w 1579"/>
                <a:gd name="T83" fmla="*/ 0 h 84"/>
                <a:gd name="T84" fmla="*/ 7 w 1579"/>
                <a:gd name="T85" fmla="*/ 0 h 84"/>
                <a:gd name="T86" fmla="*/ 7 w 1579"/>
                <a:gd name="T87" fmla="*/ 0 h 84"/>
                <a:gd name="T88" fmla="*/ 7 w 1579"/>
                <a:gd name="T89" fmla="*/ 0 h 8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79"/>
                <a:gd name="T136" fmla="*/ 0 h 84"/>
                <a:gd name="T137" fmla="*/ 1579 w 1579"/>
                <a:gd name="T138" fmla="*/ 84 h 8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79" h="84">
                  <a:moveTo>
                    <a:pt x="1575" y="84"/>
                  </a:moveTo>
                  <a:lnTo>
                    <a:pt x="1525" y="83"/>
                  </a:lnTo>
                  <a:lnTo>
                    <a:pt x="1476" y="81"/>
                  </a:lnTo>
                  <a:lnTo>
                    <a:pt x="1426" y="80"/>
                  </a:lnTo>
                  <a:lnTo>
                    <a:pt x="1378" y="79"/>
                  </a:lnTo>
                  <a:lnTo>
                    <a:pt x="1328" y="78"/>
                  </a:lnTo>
                  <a:lnTo>
                    <a:pt x="1279" y="76"/>
                  </a:lnTo>
                  <a:lnTo>
                    <a:pt x="1230" y="76"/>
                  </a:lnTo>
                  <a:lnTo>
                    <a:pt x="1181" y="75"/>
                  </a:lnTo>
                  <a:lnTo>
                    <a:pt x="1131" y="74"/>
                  </a:lnTo>
                  <a:lnTo>
                    <a:pt x="1083" y="74"/>
                  </a:lnTo>
                  <a:lnTo>
                    <a:pt x="1034" y="73"/>
                  </a:lnTo>
                  <a:lnTo>
                    <a:pt x="984" y="72"/>
                  </a:lnTo>
                  <a:lnTo>
                    <a:pt x="936" y="72"/>
                  </a:lnTo>
                  <a:lnTo>
                    <a:pt x="886" y="71"/>
                  </a:lnTo>
                  <a:lnTo>
                    <a:pt x="837" y="71"/>
                  </a:lnTo>
                  <a:lnTo>
                    <a:pt x="788" y="70"/>
                  </a:lnTo>
                  <a:lnTo>
                    <a:pt x="739" y="69"/>
                  </a:lnTo>
                  <a:lnTo>
                    <a:pt x="690" y="69"/>
                  </a:lnTo>
                  <a:lnTo>
                    <a:pt x="641" y="68"/>
                  </a:lnTo>
                  <a:lnTo>
                    <a:pt x="591" y="66"/>
                  </a:lnTo>
                  <a:lnTo>
                    <a:pt x="543" y="65"/>
                  </a:lnTo>
                  <a:lnTo>
                    <a:pt x="494" y="65"/>
                  </a:lnTo>
                  <a:lnTo>
                    <a:pt x="444" y="64"/>
                  </a:lnTo>
                  <a:lnTo>
                    <a:pt x="396" y="63"/>
                  </a:lnTo>
                  <a:lnTo>
                    <a:pt x="346" y="61"/>
                  </a:lnTo>
                  <a:lnTo>
                    <a:pt x="297" y="60"/>
                  </a:lnTo>
                  <a:lnTo>
                    <a:pt x="247" y="59"/>
                  </a:lnTo>
                  <a:lnTo>
                    <a:pt x="199" y="57"/>
                  </a:lnTo>
                  <a:lnTo>
                    <a:pt x="149" y="55"/>
                  </a:lnTo>
                  <a:lnTo>
                    <a:pt x="100" y="53"/>
                  </a:lnTo>
                  <a:lnTo>
                    <a:pt x="50" y="51"/>
                  </a:lnTo>
                  <a:lnTo>
                    <a:pt x="1" y="49"/>
                  </a:lnTo>
                  <a:lnTo>
                    <a:pt x="0" y="39"/>
                  </a:lnTo>
                  <a:lnTo>
                    <a:pt x="0" y="28"/>
                  </a:lnTo>
                  <a:lnTo>
                    <a:pt x="1" y="18"/>
                  </a:lnTo>
                  <a:lnTo>
                    <a:pt x="1" y="6"/>
                  </a:lnTo>
                  <a:lnTo>
                    <a:pt x="24" y="3"/>
                  </a:lnTo>
                  <a:lnTo>
                    <a:pt x="48" y="2"/>
                  </a:lnTo>
                  <a:lnTo>
                    <a:pt x="72" y="1"/>
                  </a:lnTo>
                  <a:lnTo>
                    <a:pt x="97" y="0"/>
                  </a:lnTo>
                  <a:lnTo>
                    <a:pt x="121" y="0"/>
                  </a:lnTo>
                  <a:lnTo>
                    <a:pt x="146" y="0"/>
                  </a:lnTo>
                  <a:lnTo>
                    <a:pt x="170" y="0"/>
                  </a:lnTo>
                  <a:lnTo>
                    <a:pt x="196" y="0"/>
                  </a:lnTo>
                  <a:lnTo>
                    <a:pt x="220" y="1"/>
                  </a:lnTo>
                  <a:lnTo>
                    <a:pt x="245" y="1"/>
                  </a:lnTo>
                  <a:lnTo>
                    <a:pt x="270" y="2"/>
                  </a:lnTo>
                  <a:lnTo>
                    <a:pt x="295" y="2"/>
                  </a:lnTo>
                  <a:lnTo>
                    <a:pt x="320" y="3"/>
                  </a:lnTo>
                  <a:lnTo>
                    <a:pt x="344" y="3"/>
                  </a:lnTo>
                  <a:lnTo>
                    <a:pt x="369" y="3"/>
                  </a:lnTo>
                  <a:lnTo>
                    <a:pt x="394" y="3"/>
                  </a:lnTo>
                  <a:lnTo>
                    <a:pt x="431" y="3"/>
                  </a:lnTo>
                  <a:lnTo>
                    <a:pt x="468" y="3"/>
                  </a:lnTo>
                  <a:lnTo>
                    <a:pt x="506" y="5"/>
                  </a:lnTo>
                  <a:lnTo>
                    <a:pt x="543" y="5"/>
                  </a:lnTo>
                  <a:lnTo>
                    <a:pt x="580" y="5"/>
                  </a:lnTo>
                  <a:lnTo>
                    <a:pt x="618" y="6"/>
                  </a:lnTo>
                  <a:lnTo>
                    <a:pt x="655" y="6"/>
                  </a:lnTo>
                  <a:lnTo>
                    <a:pt x="693" y="6"/>
                  </a:lnTo>
                  <a:lnTo>
                    <a:pt x="729" y="6"/>
                  </a:lnTo>
                  <a:lnTo>
                    <a:pt x="766" y="7"/>
                  </a:lnTo>
                  <a:lnTo>
                    <a:pt x="803" y="7"/>
                  </a:lnTo>
                  <a:lnTo>
                    <a:pt x="839" y="8"/>
                  </a:lnTo>
                  <a:lnTo>
                    <a:pt x="876" y="8"/>
                  </a:lnTo>
                  <a:lnTo>
                    <a:pt x="913" y="8"/>
                  </a:lnTo>
                  <a:lnTo>
                    <a:pt x="949" y="9"/>
                  </a:lnTo>
                  <a:lnTo>
                    <a:pt x="986" y="9"/>
                  </a:lnTo>
                  <a:lnTo>
                    <a:pt x="1023" y="10"/>
                  </a:lnTo>
                  <a:lnTo>
                    <a:pt x="1059" y="10"/>
                  </a:lnTo>
                  <a:lnTo>
                    <a:pt x="1095" y="10"/>
                  </a:lnTo>
                  <a:lnTo>
                    <a:pt x="1131" y="11"/>
                  </a:lnTo>
                  <a:lnTo>
                    <a:pt x="1168" y="11"/>
                  </a:lnTo>
                  <a:lnTo>
                    <a:pt x="1204" y="12"/>
                  </a:lnTo>
                  <a:lnTo>
                    <a:pt x="1240" y="12"/>
                  </a:lnTo>
                  <a:lnTo>
                    <a:pt x="1277" y="12"/>
                  </a:lnTo>
                  <a:lnTo>
                    <a:pt x="1313" y="13"/>
                  </a:lnTo>
                  <a:lnTo>
                    <a:pt x="1349" y="13"/>
                  </a:lnTo>
                  <a:lnTo>
                    <a:pt x="1386" y="13"/>
                  </a:lnTo>
                  <a:lnTo>
                    <a:pt x="1422" y="14"/>
                  </a:lnTo>
                  <a:lnTo>
                    <a:pt x="1459" y="14"/>
                  </a:lnTo>
                  <a:lnTo>
                    <a:pt x="1496" y="14"/>
                  </a:lnTo>
                  <a:lnTo>
                    <a:pt x="1532" y="16"/>
                  </a:lnTo>
                  <a:lnTo>
                    <a:pt x="1568" y="16"/>
                  </a:lnTo>
                  <a:lnTo>
                    <a:pt x="1575" y="29"/>
                  </a:lnTo>
                  <a:lnTo>
                    <a:pt x="1576" y="44"/>
                  </a:lnTo>
                  <a:lnTo>
                    <a:pt x="1576" y="61"/>
                  </a:lnTo>
                  <a:lnTo>
                    <a:pt x="1579" y="79"/>
                  </a:lnTo>
                  <a:lnTo>
                    <a:pt x="1575" y="84"/>
                  </a:lnTo>
                  <a:close/>
                </a:path>
              </a:pathLst>
            </a:custGeom>
            <a:solidFill>
              <a:srgbClr val="996633"/>
            </a:solidFill>
            <a:ln w="9525">
              <a:noFill/>
              <a:round/>
              <a:headEnd/>
              <a:tailEnd/>
            </a:ln>
          </p:spPr>
          <p:txBody>
            <a:bodyPr/>
            <a:lstStyle/>
            <a:p>
              <a:endParaRPr lang="fr-FR"/>
            </a:p>
          </p:txBody>
        </p:sp>
        <p:sp>
          <p:nvSpPr>
            <p:cNvPr id="480570" name="Freeform 368"/>
            <p:cNvSpPr>
              <a:spLocks/>
            </p:cNvSpPr>
            <p:nvPr/>
          </p:nvSpPr>
          <p:spPr bwMode="auto">
            <a:xfrm>
              <a:off x="1136" y="3377"/>
              <a:ext cx="259" cy="9"/>
            </a:xfrm>
            <a:custGeom>
              <a:avLst/>
              <a:gdLst>
                <a:gd name="T0" fmla="*/ 7 w 1554"/>
                <a:gd name="T1" fmla="*/ 0 h 54"/>
                <a:gd name="T2" fmla="*/ 6 w 1554"/>
                <a:gd name="T3" fmla="*/ 0 h 54"/>
                <a:gd name="T4" fmla="*/ 6 w 1554"/>
                <a:gd name="T5" fmla="*/ 0 h 54"/>
                <a:gd name="T6" fmla="*/ 5 w 1554"/>
                <a:gd name="T7" fmla="*/ 0 h 54"/>
                <a:gd name="T8" fmla="*/ 5 w 1554"/>
                <a:gd name="T9" fmla="*/ 0 h 54"/>
                <a:gd name="T10" fmla="*/ 4 w 1554"/>
                <a:gd name="T11" fmla="*/ 0 h 54"/>
                <a:gd name="T12" fmla="*/ 4 w 1554"/>
                <a:gd name="T13" fmla="*/ 0 h 54"/>
                <a:gd name="T14" fmla="*/ 4 w 1554"/>
                <a:gd name="T15" fmla="*/ 0 h 54"/>
                <a:gd name="T16" fmla="*/ 3 w 1554"/>
                <a:gd name="T17" fmla="*/ 0 h 54"/>
                <a:gd name="T18" fmla="*/ 3 w 1554"/>
                <a:gd name="T19" fmla="*/ 0 h 54"/>
                <a:gd name="T20" fmla="*/ 2 w 1554"/>
                <a:gd name="T21" fmla="*/ 0 h 54"/>
                <a:gd name="T22" fmla="*/ 2 w 1554"/>
                <a:gd name="T23" fmla="*/ 0 h 54"/>
                <a:gd name="T24" fmla="*/ 2 w 1554"/>
                <a:gd name="T25" fmla="*/ 0 h 54"/>
                <a:gd name="T26" fmla="*/ 1 w 1554"/>
                <a:gd name="T27" fmla="*/ 0 h 54"/>
                <a:gd name="T28" fmla="*/ 1 w 1554"/>
                <a:gd name="T29" fmla="*/ 0 h 54"/>
                <a:gd name="T30" fmla="*/ 0 w 1554"/>
                <a:gd name="T31" fmla="*/ 0 h 54"/>
                <a:gd name="T32" fmla="*/ 0 w 1554"/>
                <a:gd name="T33" fmla="*/ 0 h 54"/>
                <a:gd name="T34" fmla="*/ 0 w 1554"/>
                <a:gd name="T35" fmla="*/ 0 h 54"/>
                <a:gd name="T36" fmla="*/ 0 w 1554"/>
                <a:gd name="T37" fmla="*/ 0 h 54"/>
                <a:gd name="T38" fmla="*/ 0 w 1554"/>
                <a:gd name="T39" fmla="*/ 0 h 54"/>
                <a:gd name="T40" fmla="*/ 0 w 1554"/>
                <a:gd name="T41" fmla="*/ 0 h 54"/>
                <a:gd name="T42" fmla="*/ 1 w 1554"/>
                <a:gd name="T43" fmla="*/ 0 h 54"/>
                <a:gd name="T44" fmla="*/ 1 w 1554"/>
                <a:gd name="T45" fmla="*/ 0 h 54"/>
                <a:gd name="T46" fmla="*/ 1 w 1554"/>
                <a:gd name="T47" fmla="*/ 0 h 54"/>
                <a:gd name="T48" fmla="*/ 2 w 1554"/>
                <a:gd name="T49" fmla="*/ 0 h 54"/>
                <a:gd name="T50" fmla="*/ 2 w 1554"/>
                <a:gd name="T51" fmla="*/ 0 h 54"/>
                <a:gd name="T52" fmla="*/ 2 w 1554"/>
                <a:gd name="T53" fmla="*/ 0 h 54"/>
                <a:gd name="T54" fmla="*/ 2 w 1554"/>
                <a:gd name="T55" fmla="*/ 0 h 54"/>
                <a:gd name="T56" fmla="*/ 3 w 1554"/>
                <a:gd name="T57" fmla="*/ 0 h 54"/>
                <a:gd name="T58" fmla="*/ 3 w 1554"/>
                <a:gd name="T59" fmla="*/ 0 h 54"/>
                <a:gd name="T60" fmla="*/ 3 w 1554"/>
                <a:gd name="T61" fmla="*/ 0 h 54"/>
                <a:gd name="T62" fmla="*/ 4 w 1554"/>
                <a:gd name="T63" fmla="*/ 0 h 54"/>
                <a:gd name="T64" fmla="*/ 4 w 1554"/>
                <a:gd name="T65" fmla="*/ 0 h 54"/>
                <a:gd name="T66" fmla="*/ 4 w 1554"/>
                <a:gd name="T67" fmla="*/ 0 h 54"/>
                <a:gd name="T68" fmla="*/ 4 w 1554"/>
                <a:gd name="T69" fmla="*/ 0 h 54"/>
                <a:gd name="T70" fmla="*/ 5 w 1554"/>
                <a:gd name="T71" fmla="*/ 0 h 54"/>
                <a:gd name="T72" fmla="*/ 5 w 1554"/>
                <a:gd name="T73" fmla="*/ 0 h 54"/>
                <a:gd name="T74" fmla="*/ 5 w 1554"/>
                <a:gd name="T75" fmla="*/ 0 h 54"/>
                <a:gd name="T76" fmla="*/ 6 w 1554"/>
                <a:gd name="T77" fmla="*/ 0 h 54"/>
                <a:gd name="T78" fmla="*/ 6 w 1554"/>
                <a:gd name="T79" fmla="*/ 0 h 54"/>
                <a:gd name="T80" fmla="*/ 6 w 1554"/>
                <a:gd name="T81" fmla="*/ 0 h 54"/>
                <a:gd name="T82" fmla="*/ 6 w 1554"/>
                <a:gd name="T83" fmla="*/ 0 h 54"/>
                <a:gd name="T84" fmla="*/ 7 w 1554"/>
                <a:gd name="T85" fmla="*/ 0 h 54"/>
                <a:gd name="T86" fmla="*/ 7 w 1554"/>
                <a:gd name="T87" fmla="*/ 0 h 54"/>
                <a:gd name="T88" fmla="*/ 7 w 1554"/>
                <a:gd name="T89" fmla="*/ 0 h 54"/>
                <a:gd name="T90" fmla="*/ 7 w 1554"/>
                <a:gd name="T91" fmla="*/ 0 h 54"/>
                <a:gd name="T92" fmla="*/ 7 w 1554"/>
                <a:gd name="T93" fmla="*/ 0 h 54"/>
                <a:gd name="T94" fmla="*/ 7 w 1554"/>
                <a:gd name="T95" fmla="*/ 0 h 54"/>
                <a:gd name="T96" fmla="*/ 7 w 1554"/>
                <a:gd name="T97" fmla="*/ 0 h 54"/>
                <a:gd name="T98" fmla="*/ 7 w 1554"/>
                <a:gd name="T99" fmla="*/ 0 h 54"/>
                <a:gd name="T100" fmla="*/ 7 w 1554"/>
                <a:gd name="T101" fmla="*/ 0 h 5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54"/>
                <a:gd name="T154" fmla="*/ 0 h 54"/>
                <a:gd name="T155" fmla="*/ 1554 w 1554"/>
                <a:gd name="T156" fmla="*/ 54 h 5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54" h="54">
                  <a:moveTo>
                    <a:pt x="1465" y="53"/>
                  </a:moveTo>
                  <a:lnTo>
                    <a:pt x="1419" y="53"/>
                  </a:lnTo>
                  <a:lnTo>
                    <a:pt x="1374" y="52"/>
                  </a:lnTo>
                  <a:lnTo>
                    <a:pt x="1328" y="52"/>
                  </a:lnTo>
                  <a:lnTo>
                    <a:pt x="1282" y="51"/>
                  </a:lnTo>
                  <a:lnTo>
                    <a:pt x="1236" y="51"/>
                  </a:lnTo>
                  <a:lnTo>
                    <a:pt x="1191" y="51"/>
                  </a:lnTo>
                  <a:lnTo>
                    <a:pt x="1145" y="50"/>
                  </a:lnTo>
                  <a:lnTo>
                    <a:pt x="1100" y="50"/>
                  </a:lnTo>
                  <a:lnTo>
                    <a:pt x="1054" y="49"/>
                  </a:lnTo>
                  <a:lnTo>
                    <a:pt x="1008" y="49"/>
                  </a:lnTo>
                  <a:lnTo>
                    <a:pt x="962" y="48"/>
                  </a:lnTo>
                  <a:lnTo>
                    <a:pt x="916" y="48"/>
                  </a:lnTo>
                  <a:lnTo>
                    <a:pt x="871" y="47"/>
                  </a:lnTo>
                  <a:lnTo>
                    <a:pt x="825" y="47"/>
                  </a:lnTo>
                  <a:lnTo>
                    <a:pt x="779" y="46"/>
                  </a:lnTo>
                  <a:lnTo>
                    <a:pt x="734" y="46"/>
                  </a:lnTo>
                  <a:lnTo>
                    <a:pt x="687" y="46"/>
                  </a:lnTo>
                  <a:lnTo>
                    <a:pt x="641" y="45"/>
                  </a:lnTo>
                  <a:lnTo>
                    <a:pt x="596" y="45"/>
                  </a:lnTo>
                  <a:lnTo>
                    <a:pt x="550" y="43"/>
                  </a:lnTo>
                  <a:lnTo>
                    <a:pt x="505" y="43"/>
                  </a:lnTo>
                  <a:lnTo>
                    <a:pt x="459" y="42"/>
                  </a:lnTo>
                  <a:lnTo>
                    <a:pt x="413" y="42"/>
                  </a:lnTo>
                  <a:lnTo>
                    <a:pt x="367" y="41"/>
                  </a:lnTo>
                  <a:lnTo>
                    <a:pt x="321" y="41"/>
                  </a:lnTo>
                  <a:lnTo>
                    <a:pt x="275" y="40"/>
                  </a:lnTo>
                  <a:lnTo>
                    <a:pt x="230" y="40"/>
                  </a:lnTo>
                  <a:lnTo>
                    <a:pt x="184" y="40"/>
                  </a:lnTo>
                  <a:lnTo>
                    <a:pt x="138" y="39"/>
                  </a:lnTo>
                  <a:lnTo>
                    <a:pt x="91" y="39"/>
                  </a:lnTo>
                  <a:lnTo>
                    <a:pt x="46" y="38"/>
                  </a:lnTo>
                  <a:lnTo>
                    <a:pt x="0" y="38"/>
                  </a:lnTo>
                  <a:lnTo>
                    <a:pt x="6" y="31"/>
                  </a:lnTo>
                  <a:lnTo>
                    <a:pt x="12" y="26"/>
                  </a:lnTo>
                  <a:lnTo>
                    <a:pt x="19" y="21"/>
                  </a:lnTo>
                  <a:lnTo>
                    <a:pt x="26" y="17"/>
                  </a:lnTo>
                  <a:lnTo>
                    <a:pt x="33" y="14"/>
                  </a:lnTo>
                  <a:lnTo>
                    <a:pt x="41" y="9"/>
                  </a:lnTo>
                  <a:lnTo>
                    <a:pt x="48" y="5"/>
                  </a:lnTo>
                  <a:lnTo>
                    <a:pt x="55" y="0"/>
                  </a:lnTo>
                  <a:lnTo>
                    <a:pt x="86" y="0"/>
                  </a:lnTo>
                  <a:lnTo>
                    <a:pt x="117" y="1"/>
                  </a:lnTo>
                  <a:lnTo>
                    <a:pt x="147" y="1"/>
                  </a:lnTo>
                  <a:lnTo>
                    <a:pt x="178" y="2"/>
                  </a:lnTo>
                  <a:lnTo>
                    <a:pt x="209" y="2"/>
                  </a:lnTo>
                  <a:lnTo>
                    <a:pt x="241" y="2"/>
                  </a:lnTo>
                  <a:lnTo>
                    <a:pt x="272" y="4"/>
                  </a:lnTo>
                  <a:lnTo>
                    <a:pt x="303" y="4"/>
                  </a:lnTo>
                  <a:lnTo>
                    <a:pt x="333" y="5"/>
                  </a:lnTo>
                  <a:lnTo>
                    <a:pt x="364" y="5"/>
                  </a:lnTo>
                  <a:lnTo>
                    <a:pt x="395" y="6"/>
                  </a:lnTo>
                  <a:lnTo>
                    <a:pt x="427" y="6"/>
                  </a:lnTo>
                  <a:lnTo>
                    <a:pt x="458" y="7"/>
                  </a:lnTo>
                  <a:lnTo>
                    <a:pt x="488" y="8"/>
                  </a:lnTo>
                  <a:lnTo>
                    <a:pt x="520" y="8"/>
                  </a:lnTo>
                  <a:lnTo>
                    <a:pt x="551" y="9"/>
                  </a:lnTo>
                  <a:lnTo>
                    <a:pt x="582" y="9"/>
                  </a:lnTo>
                  <a:lnTo>
                    <a:pt x="614" y="10"/>
                  </a:lnTo>
                  <a:lnTo>
                    <a:pt x="645" y="10"/>
                  </a:lnTo>
                  <a:lnTo>
                    <a:pt x="676" y="10"/>
                  </a:lnTo>
                  <a:lnTo>
                    <a:pt x="707" y="10"/>
                  </a:lnTo>
                  <a:lnTo>
                    <a:pt x="738" y="11"/>
                  </a:lnTo>
                  <a:lnTo>
                    <a:pt x="769" y="11"/>
                  </a:lnTo>
                  <a:lnTo>
                    <a:pt x="800" y="11"/>
                  </a:lnTo>
                  <a:lnTo>
                    <a:pt x="830" y="11"/>
                  </a:lnTo>
                  <a:lnTo>
                    <a:pt x="861" y="11"/>
                  </a:lnTo>
                  <a:lnTo>
                    <a:pt x="892" y="12"/>
                  </a:lnTo>
                  <a:lnTo>
                    <a:pt x="923" y="12"/>
                  </a:lnTo>
                  <a:lnTo>
                    <a:pt x="954" y="12"/>
                  </a:lnTo>
                  <a:lnTo>
                    <a:pt x="984" y="12"/>
                  </a:lnTo>
                  <a:lnTo>
                    <a:pt x="1014" y="12"/>
                  </a:lnTo>
                  <a:lnTo>
                    <a:pt x="1045" y="12"/>
                  </a:lnTo>
                  <a:lnTo>
                    <a:pt x="1076" y="14"/>
                  </a:lnTo>
                  <a:lnTo>
                    <a:pt x="1106" y="14"/>
                  </a:lnTo>
                  <a:lnTo>
                    <a:pt x="1136" y="14"/>
                  </a:lnTo>
                  <a:lnTo>
                    <a:pt x="1167" y="14"/>
                  </a:lnTo>
                  <a:lnTo>
                    <a:pt x="1198" y="14"/>
                  </a:lnTo>
                  <a:lnTo>
                    <a:pt x="1227" y="15"/>
                  </a:lnTo>
                  <a:lnTo>
                    <a:pt x="1258" y="15"/>
                  </a:lnTo>
                  <a:lnTo>
                    <a:pt x="1289" y="15"/>
                  </a:lnTo>
                  <a:lnTo>
                    <a:pt x="1319" y="16"/>
                  </a:lnTo>
                  <a:lnTo>
                    <a:pt x="1350" y="16"/>
                  </a:lnTo>
                  <a:lnTo>
                    <a:pt x="1379" y="16"/>
                  </a:lnTo>
                  <a:lnTo>
                    <a:pt x="1410" y="17"/>
                  </a:lnTo>
                  <a:lnTo>
                    <a:pt x="1440" y="17"/>
                  </a:lnTo>
                  <a:lnTo>
                    <a:pt x="1471" y="18"/>
                  </a:lnTo>
                  <a:lnTo>
                    <a:pt x="1500" y="18"/>
                  </a:lnTo>
                  <a:lnTo>
                    <a:pt x="1531" y="19"/>
                  </a:lnTo>
                  <a:lnTo>
                    <a:pt x="1535" y="26"/>
                  </a:lnTo>
                  <a:lnTo>
                    <a:pt x="1543" y="33"/>
                  </a:lnTo>
                  <a:lnTo>
                    <a:pt x="1550" y="42"/>
                  </a:lnTo>
                  <a:lnTo>
                    <a:pt x="1554" y="50"/>
                  </a:lnTo>
                  <a:lnTo>
                    <a:pt x="1544" y="53"/>
                  </a:lnTo>
                  <a:lnTo>
                    <a:pt x="1534" y="54"/>
                  </a:lnTo>
                  <a:lnTo>
                    <a:pt x="1524" y="54"/>
                  </a:lnTo>
                  <a:lnTo>
                    <a:pt x="1515" y="54"/>
                  </a:lnTo>
                  <a:lnTo>
                    <a:pt x="1505" y="53"/>
                  </a:lnTo>
                  <a:lnTo>
                    <a:pt x="1494" y="53"/>
                  </a:lnTo>
                  <a:lnTo>
                    <a:pt x="1484" y="52"/>
                  </a:lnTo>
                  <a:lnTo>
                    <a:pt x="1473" y="53"/>
                  </a:lnTo>
                  <a:lnTo>
                    <a:pt x="1465" y="53"/>
                  </a:lnTo>
                  <a:close/>
                </a:path>
              </a:pathLst>
            </a:custGeom>
            <a:solidFill>
              <a:srgbClr val="FFCC99"/>
            </a:solidFill>
            <a:ln w="9525">
              <a:noFill/>
              <a:round/>
              <a:headEnd/>
              <a:tailEnd/>
            </a:ln>
          </p:spPr>
          <p:txBody>
            <a:bodyPr/>
            <a:lstStyle/>
            <a:p>
              <a:endParaRPr lang="fr-FR"/>
            </a:p>
          </p:txBody>
        </p:sp>
        <p:sp>
          <p:nvSpPr>
            <p:cNvPr id="480571" name="Freeform 369"/>
            <p:cNvSpPr>
              <a:spLocks/>
            </p:cNvSpPr>
            <p:nvPr/>
          </p:nvSpPr>
          <p:spPr bwMode="auto">
            <a:xfrm>
              <a:off x="1290" y="3365"/>
              <a:ext cx="68" cy="11"/>
            </a:xfrm>
            <a:custGeom>
              <a:avLst/>
              <a:gdLst>
                <a:gd name="T0" fmla="*/ 1 w 405"/>
                <a:gd name="T1" fmla="*/ 0 h 69"/>
                <a:gd name="T2" fmla="*/ 0 w 405"/>
                <a:gd name="T3" fmla="*/ 0 h 69"/>
                <a:gd name="T4" fmla="*/ 0 w 405"/>
                <a:gd name="T5" fmla="*/ 0 h 69"/>
                <a:gd name="T6" fmla="*/ 0 w 405"/>
                <a:gd name="T7" fmla="*/ 0 h 69"/>
                <a:gd name="T8" fmla="*/ 0 w 405"/>
                <a:gd name="T9" fmla="*/ 0 h 69"/>
                <a:gd name="T10" fmla="*/ 0 w 405"/>
                <a:gd name="T11" fmla="*/ 0 h 69"/>
                <a:gd name="T12" fmla="*/ 0 w 405"/>
                <a:gd name="T13" fmla="*/ 0 h 69"/>
                <a:gd name="T14" fmla="*/ 0 w 405"/>
                <a:gd name="T15" fmla="*/ 0 h 69"/>
                <a:gd name="T16" fmla="*/ 0 w 405"/>
                <a:gd name="T17" fmla="*/ 0 h 69"/>
                <a:gd name="T18" fmla="*/ 0 w 405"/>
                <a:gd name="T19" fmla="*/ 0 h 69"/>
                <a:gd name="T20" fmla="*/ 0 w 405"/>
                <a:gd name="T21" fmla="*/ 0 h 69"/>
                <a:gd name="T22" fmla="*/ 0 w 405"/>
                <a:gd name="T23" fmla="*/ 0 h 69"/>
                <a:gd name="T24" fmla="*/ 0 w 405"/>
                <a:gd name="T25" fmla="*/ 0 h 69"/>
                <a:gd name="T26" fmla="*/ 0 w 405"/>
                <a:gd name="T27" fmla="*/ 0 h 69"/>
                <a:gd name="T28" fmla="*/ 0 w 405"/>
                <a:gd name="T29" fmla="*/ 0 h 69"/>
                <a:gd name="T30" fmla="*/ 0 w 405"/>
                <a:gd name="T31" fmla="*/ 0 h 69"/>
                <a:gd name="T32" fmla="*/ 0 w 405"/>
                <a:gd name="T33" fmla="*/ 0 h 69"/>
                <a:gd name="T34" fmla="*/ 0 w 405"/>
                <a:gd name="T35" fmla="*/ 0 h 69"/>
                <a:gd name="T36" fmla="*/ 0 w 405"/>
                <a:gd name="T37" fmla="*/ 0 h 69"/>
                <a:gd name="T38" fmla="*/ 0 w 405"/>
                <a:gd name="T39" fmla="*/ 0 h 69"/>
                <a:gd name="T40" fmla="*/ 0 w 405"/>
                <a:gd name="T41" fmla="*/ 0 h 69"/>
                <a:gd name="T42" fmla="*/ 1 w 405"/>
                <a:gd name="T43" fmla="*/ 0 h 69"/>
                <a:gd name="T44" fmla="*/ 1 w 405"/>
                <a:gd name="T45" fmla="*/ 0 h 69"/>
                <a:gd name="T46" fmla="*/ 1 w 405"/>
                <a:gd name="T47" fmla="*/ 0 h 69"/>
                <a:gd name="T48" fmla="*/ 1 w 405"/>
                <a:gd name="T49" fmla="*/ 0 h 69"/>
                <a:gd name="T50" fmla="*/ 1 w 405"/>
                <a:gd name="T51" fmla="*/ 0 h 69"/>
                <a:gd name="T52" fmla="*/ 1 w 405"/>
                <a:gd name="T53" fmla="*/ 0 h 69"/>
                <a:gd name="T54" fmla="*/ 1 w 405"/>
                <a:gd name="T55" fmla="*/ 0 h 69"/>
                <a:gd name="T56" fmla="*/ 1 w 405"/>
                <a:gd name="T57" fmla="*/ 0 h 69"/>
                <a:gd name="T58" fmla="*/ 1 w 405"/>
                <a:gd name="T59" fmla="*/ 0 h 69"/>
                <a:gd name="T60" fmla="*/ 1 w 405"/>
                <a:gd name="T61" fmla="*/ 0 h 69"/>
                <a:gd name="T62" fmla="*/ 1 w 405"/>
                <a:gd name="T63" fmla="*/ 0 h 69"/>
                <a:gd name="T64" fmla="*/ 1 w 405"/>
                <a:gd name="T65" fmla="*/ 0 h 69"/>
                <a:gd name="T66" fmla="*/ 2 w 405"/>
                <a:gd name="T67" fmla="*/ 0 h 69"/>
                <a:gd name="T68" fmla="*/ 2 w 405"/>
                <a:gd name="T69" fmla="*/ 0 h 69"/>
                <a:gd name="T70" fmla="*/ 2 w 405"/>
                <a:gd name="T71" fmla="*/ 0 h 69"/>
                <a:gd name="T72" fmla="*/ 2 w 405"/>
                <a:gd name="T73" fmla="*/ 0 h 69"/>
                <a:gd name="T74" fmla="*/ 2 w 405"/>
                <a:gd name="T75" fmla="*/ 0 h 69"/>
                <a:gd name="T76" fmla="*/ 2 w 405"/>
                <a:gd name="T77" fmla="*/ 0 h 69"/>
                <a:gd name="T78" fmla="*/ 2 w 405"/>
                <a:gd name="T79" fmla="*/ 0 h 69"/>
                <a:gd name="T80" fmla="*/ 2 w 405"/>
                <a:gd name="T81" fmla="*/ 0 h 69"/>
                <a:gd name="T82" fmla="*/ 2 w 405"/>
                <a:gd name="T83" fmla="*/ 0 h 69"/>
                <a:gd name="T84" fmla="*/ 2 w 405"/>
                <a:gd name="T85" fmla="*/ 0 h 69"/>
                <a:gd name="T86" fmla="*/ 2 w 405"/>
                <a:gd name="T87" fmla="*/ 0 h 69"/>
                <a:gd name="T88" fmla="*/ 2 w 405"/>
                <a:gd name="T89" fmla="*/ 0 h 69"/>
                <a:gd name="T90" fmla="*/ 2 w 405"/>
                <a:gd name="T91" fmla="*/ 0 h 69"/>
                <a:gd name="T92" fmla="*/ 2 w 405"/>
                <a:gd name="T93" fmla="*/ 0 h 69"/>
                <a:gd name="T94" fmla="*/ 2 w 405"/>
                <a:gd name="T95" fmla="*/ 0 h 69"/>
                <a:gd name="T96" fmla="*/ 1 w 405"/>
                <a:gd name="T97" fmla="*/ 0 h 69"/>
                <a:gd name="T98" fmla="*/ 1 w 405"/>
                <a:gd name="T99" fmla="*/ 0 h 69"/>
                <a:gd name="T100" fmla="*/ 1 w 405"/>
                <a:gd name="T101" fmla="*/ 0 h 69"/>
                <a:gd name="T102" fmla="*/ 1 w 405"/>
                <a:gd name="T103" fmla="*/ 0 h 69"/>
                <a:gd name="T104" fmla="*/ 1 w 405"/>
                <a:gd name="T105" fmla="*/ 0 h 69"/>
                <a:gd name="T106" fmla="*/ 1 w 405"/>
                <a:gd name="T107" fmla="*/ 0 h 69"/>
                <a:gd name="T108" fmla="*/ 1 w 405"/>
                <a:gd name="T109" fmla="*/ 0 h 69"/>
                <a:gd name="T110" fmla="*/ 1 w 405"/>
                <a:gd name="T111" fmla="*/ 0 h 69"/>
                <a:gd name="T112" fmla="*/ 1 w 405"/>
                <a:gd name="T113" fmla="*/ 0 h 69"/>
                <a:gd name="T114" fmla="*/ 1 w 405"/>
                <a:gd name="T115" fmla="*/ 0 h 69"/>
                <a:gd name="T116" fmla="*/ 1 w 405"/>
                <a:gd name="T117" fmla="*/ 0 h 69"/>
                <a:gd name="T118" fmla="*/ 1 w 405"/>
                <a:gd name="T119" fmla="*/ 0 h 6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05"/>
                <a:gd name="T181" fmla="*/ 0 h 69"/>
                <a:gd name="T182" fmla="*/ 405 w 405"/>
                <a:gd name="T183" fmla="*/ 69 h 6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05" h="69">
                  <a:moveTo>
                    <a:pt x="97" y="69"/>
                  </a:moveTo>
                  <a:lnTo>
                    <a:pt x="85" y="68"/>
                  </a:lnTo>
                  <a:lnTo>
                    <a:pt x="74" y="68"/>
                  </a:lnTo>
                  <a:lnTo>
                    <a:pt x="62" y="68"/>
                  </a:lnTo>
                  <a:lnTo>
                    <a:pt x="50" y="68"/>
                  </a:lnTo>
                  <a:lnTo>
                    <a:pt x="38" y="68"/>
                  </a:lnTo>
                  <a:lnTo>
                    <a:pt x="24" y="68"/>
                  </a:lnTo>
                  <a:lnTo>
                    <a:pt x="12" y="68"/>
                  </a:lnTo>
                  <a:lnTo>
                    <a:pt x="0" y="67"/>
                  </a:lnTo>
                  <a:lnTo>
                    <a:pt x="2" y="52"/>
                  </a:lnTo>
                  <a:lnTo>
                    <a:pt x="5" y="38"/>
                  </a:lnTo>
                  <a:lnTo>
                    <a:pt x="7" y="22"/>
                  </a:lnTo>
                  <a:lnTo>
                    <a:pt x="10" y="6"/>
                  </a:lnTo>
                  <a:lnTo>
                    <a:pt x="16" y="0"/>
                  </a:lnTo>
                  <a:lnTo>
                    <a:pt x="24" y="5"/>
                  </a:lnTo>
                  <a:lnTo>
                    <a:pt x="34" y="9"/>
                  </a:lnTo>
                  <a:lnTo>
                    <a:pt x="43" y="13"/>
                  </a:lnTo>
                  <a:lnTo>
                    <a:pt x="52" y="19"/>
                  </a:lnTo>
                  <a:lnTo>
                    <a:pt x="61" y="24"/>
                  </a:lnTo>
                  <a:lnTo>
                    <a:pt x="71" y="29"/>
                  </a:lnTo>
                  <a:lnTo>
                    <a:pt x="79" y="34"/>
                  </a:lnTo>
                  <a:lnTo>
                    <a:pt x="89" y="40"/>
                  </a:lnTo>
                  <a:lnTo>
                    <a:pt x="108" y="41"/>
                  </a:lnTo>
                  <a:lnTo>
                    <a:pt x="127" y="42"/>
                  </a:lnTo>
                  <a:lnTo>
                    <a:pt x="145" y="43"/>
                  </a:lnTo>
                  <a:lnTo>
                    <a:pt x="164" y="43"/>
                  </a:lnTo>
                  <a:lnTo>
                    <a:pt x="183" y="43"/>
                  </a:lnTo>
                  <a:lnTo>
                    <a:pt x="200" y="43"/>
                  </a:lnTo>
                  <a:lnTo>
                    <a:pt x="219" y="43"/>
                  </a:lnTo>
                  <a:lnTo>
                    <a:pt x="238" y="42"/>
                  </a:lnTo>
                  <a:lnTo>
                    <a:pt x="256" y="42"/>
                  </a:lnTo>
                  <a:lnTo>
                    <a:pt x="275" y="41"/>
                  </a:lnTo>
                  <a:lnTo>
                    <a:pt x="294" y="40"/>
                  </a:lnTo>
                  <a:lnTo>
                    <a:pt x="312" y="39"/>
                  </a:lnTo>
                  <a:lnTo>
                    <a:pt x="331" y="38"/>
                  </a:lnTo>
                  <a:lnTo>
                    <a:pt x="350" y="38"/>
                  </a:lnTo>
                  <a:lnTo>
                    <a:pt x="369" y="37"/>
                  </a:lnTo>
                  <a:lnTo>
                    <a:pt x="387" y="36"/>
                  </a:lnTo>
                  <a:lnTo>
                    <a:pt x="392" y="42"/>
                  </a:lnTo>
                  <a:lnTo>
                    <a:pt x="396" y="49"/>
                  </a:lnTo>
                  <a:lnTo>
                    <a:pt x="399" y="55"/>
                  </a:lnTo>
                  <a:lnTo>
                    <a:pt x="405" y="62"/>
                  </a:lnTo>
                  <a:lnTo>
                    <a:pt x="402" y="69"/>
                  </a:lnTo>
                  <a:lnTo>
                    <a:pt x="383" y="69"/>
                  </a:lnTo>
                  <a:lnTo>
                    <a:pt x="364" y="69"/>
                  </a:lnTo>
                  <a:lnTo>
                    <a:pt x="345" y="69"/>
                  </a:lnTo>
                  <a:lnTo>
                    <a:pt x="327" y="69"/>
                  </a:lnTo>
                  <a:lnTo>
                    <a:pt x="307" y="69"/>
                  </a:lnTo>
                  <a:lnTo>
                    <a:pt x="288" y="68"/>
                  </a:lnTo>
                  <a:lnTo>
                    <a:pt x="270" y="68"/>
                  </a:lnTo>
                  <a:lnTo>
                    <a:pt x="251" y="68"/>
                  </a:lnTo>
                  <a:lnTo>
                    <a:pt x="232" y="68"/>
                  </a:lnTo>
                  <a:lnTo>
                    <a:pt x="213" y="68"/>
                  </a:lnTo>
                  <a:lnTo>
                    <a:pt x="195" y="68"/>
                  </a:lnTo>
                  <a:lnTo>
                    <a:pt x="176" y="68"/>
                  </a:lnTo>
                  <a:lnTo>
                    <a:pt x="157" y="68"/>
                  </a:lnTo>
                  <a:lnTo>
                    <a:pt x="139" y="68"/>
                  </a:lnTo>
                  <a:lnTo>
                    <a:pt x="120" y="69"/>
                  </a:lnTo>
                  <a:lnTo>
                    <a:pt x="101" y="69"/>
                  </a:lnTo>
                  <a:lnTo>
                    <a:pt x="97" y="69"/>
                  </a:lnTo>
                  <a:close/>
                </a:path>
              </a:pathLst>
            </a:custGeom>
            <a:solidFill>
              <a:srgbClr val="FFFFFF"/>
            </a:solidFill>
            <a:ln w="9525">
              <a:noFill/>
              <a:round/>
              <a:headEnd/>
              <a:tailEnd/>
            </a:ln>
          </p:spPr>
          <p:txBody>
            <a:bodyPr/>
            <a:lstStyle/>
            <a:p>
              <a:endParaRPr lang="fr-FR"/>
            </a:p>
          </p:txBody>
        </p:sp>
        <p:sp>
          <p:nvSpPr>
            <p:cNvPr id="480572" name="Freeform 370"/>
            <p:cNvSpPr>
              <a:spLocks/>
            </p:cNvSpPr>
            <p:nvPr/>
          </p:nvSpPr>
          <p:spPr bwMode="auto">
            <a:xfrm>
              <a:off x="1314" y="3294"/>
              <a:ext cx="54" cy="82"/>
            </a:xfrm>
            <a:custGeom>
              <a:avLst/>
              <a:gdLst>
                <a:gd name="T0" fmla="*/ 1 w 328"/>
                <a:gd name="T1" fmla="*/ 2 h 494"/>
                <a:gd name="T2" fmla="*/ 1 w 328"/>
                <a:gd name="T3" fmla="*/ 2 h 494"/>
                <a:gd name="T4" fmla="*/ 1 w 328"/>
                <a:gd name="T5" fmla="*/ 2 h 494"/>
                <a:gd name="T6" fmla="*/ 1 w 328"/>
                <a:gd name="T7" fmla="*/ 2 h 494"/>
                <a:gd name="T8" fmla="*/ 1 w 328"/>
                <a:gd name="T9" fmla="*/ 2 h 494"/>
                <a:gd name="T10" fmla="*/ 1 w 328"/>
                <a:gd name="T11" fmla="*/ 2 h 494"/>
                <a:gd name="T12" fmla="*/ 1 w 328"/>
                <a:gd name="T13" fmla="*/ 2 h 494"/>
                <a:gd name="T14" fmla="*/ 1 w 328"/>
                <a:gd name="T15" fmla="*/ 1 h 494"/>
                <a:gd name="T16" fmla="*/ 1 w 328"/>
                <a:gd name="T17" fmla="*/ 1 h 494"/>
                <a:gd name="T18" fmla="*/ 1 w 328"/>
                <a:gd name="T19" fmla="*/ 1 h 494"/>
                <a:gd name="T20" fmla="*/ 1 w 328"/>
                <a:gd name="T21" fmla="*/ 1 h 494"/>
                <a:gd name="T22" fmla="*/ 1 w 328"/>
                <a:gd name="T23" fmla="*/ 1 h 494"/>
                <a:gd name="T24" fmla="*/ 0 w 328"/>
                <a:gd name="T25" fmla="*/ 1 h 494"/>
                <a:gd name="T26" fmla="*/ 0 w 328"/>
                <a:gd name="T27" fmla="*/ 1 h 494"/>
                <a:gd name="T28" fmla="*/ 0 w 328"/>
                <a:gd name="T29" fmla="*/ 1 h 494"/>
                <a:gd name="T30" fmla="*/ 0 w 328"/>
                <a:gd name="T31" fmla="*/ 1 h 494"/>
                <a:gd name="T32" fmla="*/ 0 w 328"/>
                <a:gd name="T33" fmla="*/ 1 h 494"/>
                <a:gd name="T34" fmla="*/ 0 w 328"/>
                <a:gd name="T35" fmla="*/ 0 h 494"/>
                <a:gd name="T36" fmla="*/ 0 w 328"/>
                <a:gd name="T37" fmla="*/ 0 h 494"/>
                <a:gd name="T38" fmla="*/ 0 w 328"/>
                <a:gd name="T39" fmla="*/ 0 h 494"/>
                <a:gd name="T40" fmla="*/ 0 w 328"/>
                <a:gd name="T41" fmla="*/ 0 h 494"/>
                <a:gd name="T42" fmla="*/ 0 w 328"/>
                <a:gd name="T43" fmla="*/ 0 h 494"/>
                <a:gd name="T44" fmla="*/ 0 w 328"/>
                <a:gd name="T45" fmla="*/ 0 h 494"/>
                <a:gd name="T46" fmla="*/ 0 w 328"/>
                <a:gd name="T47" fmla="*/ 0 h 494"/>
                <a:gd name="T48" fmla="*/ 0 w 328"/>
                <a:gd name="T49" fmla="*/ 0 h 494"/>
                <a:gd name="T50" fmla="*/ 0 w 328"/>
                <a:gd name="T51" fmla="*/ 0 h 494"/>
                <a:gd name="T52" fmla="*/ 0 w 328"/>
                <a:gd name="T53" fmla="*/ 0 h 494"/>
                <a:gd name="T54" fmla="*/ 1 w 328"/>
                <a:gd name="T55" fmla="*/ 1 h 494"/>
                <a:gd name="T56" fmla="*/ 1 w 328"/>
                <a:gd name="T57" fmla="*/ 1 h 494"/>
                <a:gd name="T58" fmla="*/ 1 w 328"/>
                <a:gd name="T59" fmla="*/ 1 h 494"/>
                <a:gd name="T60" fmla="*/ 1 w 328"/>
                <a:gd name="T61" fmla="*/ 1 h 494"/>
                <a:gd name="T62" fmla="*/ 1 w 328"/>
                <a:gd name="T63" fmla="*/ 1 h 494"/>
                <a:gd name="T64" fmla="*/ 1 w 328"/>
                <a:gd name="T65" fmla="*/ 1 h 494"/>
                <a:gd name="T66" fmla="*/ 1 w 328"/>
                <a:gd name="T67" fmla="*/ 1 h 494"/>
                <a:gd name="T68" fmla="*/ 1 w 328"/>
                <a:gd name="T69" fmla="*/ 2 h 494"/>
                <a:gd name="T70" fmla="*/ 1 w 328"/>
                <a:gd name="T71" fmla="*/ 2 h 494"/>
                <a:gd name="T72" fmla="*/ 1 w 328"/>
                <a:gd name="T73" fmla="*/ 2 h 494"/>
                <a:gd name="T74" fmla="*/ 1 w 328"/>
                <a:gd name="T75" fmla="*/ 2 h 494"/>
                <a:gd name="T76" fmla="*/ 1 w 328"/>
                <a:gd name="T77" fmla="*/ 2 h 494"/>
                <a:gd name="T78" fmla="*/ 1 w 328"/>
                <a:gd name="T79" fmla="*/ 2 h 494"/>
                <a:gd name="T80" fmla="*/ 1 w 328"/>
                <a:gd name="T81" fmla="*/ 2 h 494"/>
                <a:gd name="T82" fmla="*/ 1 w 328"/>
                <a:gd name="T83" fmla="*/ 2 h 494"/>
                <a:gd name="T84" fmla="*/ 1 w 328"/>
                <a:gd name="T85" fmla="*/ 2 h 49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28"/>
                <a:gd name="T130" fmla="*/ 0 h 494"/>
                <a:gd name="T131" fmla="*/ 328 w 328"/>
                <a:gd name="T132" fmla="*/ 494 h 49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28" h="494">
                  <a:moveTo>
                    <a:pt x="291" y="494"/>
                  </a:moveTo>
                  <a:lnTo>
                    <a:pt x="279" y="482"/>
                  </a:lnTo>
                  <a:lnTo>
                    <a:pt x="278" y="477"/>
                  </a:lnTo>
                  <a:lnTo>
                    <a:pt x="277" y="473"/>
                  </a:lnTo>
                  <a:lnTo>
                    <a:pt x="275" y="468"/>
                  </a:lnTo>
                  <a:lnTo>
                    <a:pt x="273" y="463"/>
                  </a:lnTo>
                  <a:lnTo>
                    <a:pt x="273" y="451"/>
                  </a:lnTo>
                  <a:lnTo>
                    <a:pt x="273" y="437"/>
                  </a:lnTo>
                  <a:lnTo>
                    <a:pt x="270" y="423"/>
                  </a:lnTo>
                  <a:lnTo>
                    <a:pt x="267" y="410"/>
                  </a:lnTo>
                  <a:lnTo>
                    <a:pt x="263" y="397"/>
                  </a:lnTo>
                  <a:lnTo>
                    <a:pt x="257" y="386"/>
                  </a:lnTo>
                  <a:lnTo>
                    <a:pt x="248" y="378"/>
                  </a:lnTo>
                  <a:lnTo>
                    <a:pt x="238" y="371"/>
                  </a:lnTo>
                  <a:lnTo>
                    <a:pt x="234" y="370"/>
                  </a:lnTo>
                  <a:lnTo>
                    <a:pt x="230" y="369"/>
                  </a:lnTo>
                  <a:lnTo>
                    <a:pt x="225" y="369"/>
                  </a:lnTo>
                  <a:lnTo>
                    <a:pt x="220" y="369"/>
                  </a:lnTo>
                  <a:lnTo>
                    <a:pt x="215" y="368"/>
                  </a:lnTo>
                  <a:lnTo>
                    <a:pt x="210" y="367"/>
                  </a:lnTo>
                  <a:lnTo>
                    <a:pt x="205" y="365"/>
                  </a:lnTo>
                  <a:lnTo>
                    <a:pt x="201" y="363"/>
                  </a:lnTo>
                  <a:lnTo>
                    <a:pt x="200" y="342"/>
                  </a:lnTo>
                  <a:lnTo>
                    <a:pt x="199" y="321"/>
                  </a:lnTo>
                  <a:lnTo>
                    <a:pt x="196" y="298"/>
                  </a:lnTo>
                  <a:lnTo>
                    <a:pt x="190" y="276"/>
                  </a:lnTo>
                  <a:lnTo>
                    <a:pt x="186" y="272"/>
                  </a:lnTo>
                  <a:lnTo>
                    <a:pt x="181" y="269"/>
                  </a:lnTo>
                  <a:lnTo>
                    <a:pt x="177" y="267"/>
                  </a:lnTo>
                  <a:lnTo>
                    <a:pt x="171" y="263"/>
                  </a:lnTo>
                  <a:lnTo>
                    <a:pt x="146" y="263"/>
                  </a:lnTo>
                  <a:lnTo>
                    <a:pt x="143" y="258"/>
                  </a:lnTo>
                  <a:lnTo>
                    <a:pt x="138" y="255"/>
                  </a:lnTo>
                  <a:lnTo>
                    <a:pt x="134" y="249"/>
                  </a:lnTo>
                  <a:lnTo>
                    <a:pt x="131" y="242"/>
                  </a:lnTo>
                  <a:lnTo>
                    <a:pt x="131" y="229"/>
                  </a:lnTo>
                  <a:lnTo>
                    <a:pt x="130" y="218"/>
                  </a:lnTo>
                  <a:lnTo>
                    <a:pt x="128" y="206"/>
                  </a:lnTo>
                  <a:lnTo>
                    <a:pt x="128" y="193"/>
                  </a:lnTo>
                  <a:lnTo>
                    <a:pt x="126" y="184"/>
                  </a:lnTo>
                  <a:lnTo>
                    <a:pt x="123" y="174"/>
                  </a:lnTo>
                  <a:lnTo>
                    <a:pt x="119" y="165"/>
                  </a:lnTo>
                  <a:lnTo>
                    <a:pt x="114" y="155"/>
                  </a:lnTo>
                  <a:lnTo>
                    <a:pt x="101" y="143"/>
                  </a:lnTo>
                  <a:lnTo>
                    <a:pt x="97" y="141"/>
                  </a:lnTo>
                  <a:lnTo>
                    <a:pt x="92" y="140"/>
                  </a:lnTo>
                  <a:lnTo>
                    <a:pt x="87" y="140"/>
                  </a:lnTo>
                  <a:lnTo>
                    <a:pt x="81" y="140"/>
                  </a:lnTo>
                  <a:lnTo>
                    <a:pt x="76" y="140"/>
                  </a:lnTo>
                  <a:lnTo>
                    <a:pt x="70" y="140"/>
                  </a:lnTo>
                  <a:lnTo>
                    <a:pt x="65" y="139"/>
                  </a:lnTo>
                  <a:lnTo>
                    <a:pt x="59" y="138"/>
                  </a:lnTo>
                  <a:lnTo>
                    <a:pt x="54" y="132"/>
                  </a:lnTo>
                  <a:lnTo>
                    <a:pt x="53" y="114"/>
                  </a:lnTo>
                  <a:lnTo>
                    <a:pt x="49" y="95"/>
                  </a:lnTo>
                  <a:lnTo>
                    <a:pt x="46" y="78"/>
                  </a:lnTo>
                  <a:lnTo>
                    <a:pt x="40" y="60"/>
                  </a:lnTo>
                  <a:lnTo>
                    <a:pt x="34" y="44"/>
                  </a:lnTo>
                  <a:lnTo>
                    <a:pt x="24" y="29"/>
                  </a:lnTo>
                  <a:lnTo>
                    <a:pt x="13" y="16"/>
                  </a:lnTo>
                  <a:lnTo>
                    <a:pt x="0" y="6"/>
                  </a:lnTo>
                  <a:lnTo>
                    <a:pt x="2" y="0"/>
                  </a:lnTo>
                  <a:lnTo>
                    <a:pt x="13" y="5"/>
                  </a:lnTo>
                  <a:lnTo>
                    <a:pt x="24" y="11"/>
                  </a:lnTo>
                  <a:lnTo>
                    <a:pt x="34" y="19"/>
                  </a:lnTo>
                  <a:lnTo>
                    <a:pt x="43" y="27"/>
                  </a:lnTo>
                  <a:lnTo>
                    <a:pt x="50" y="37"/>
                  </a:lnTo>
                  <a:lnTo>
                    <a:pt x="57" y="49"/>
                  </a:lnTo>
                  <a:lnTo>
                    <a:pt x="64" y="61"/>
                  </a:lnTo>
                  <a:lnTo>
                    <a:pt x="68" y="74"/>
                  </a:lnTo>
                  <a:lnTo>
                    <a:pt x="68" y="83"/>
                  </a:lnTo>
                  <a:lnTo>
                    <a:pt x="69" y="92"/>
                  </a:lnTo>
                  <a:lnTo>
                    <a:pt x="71" y="101"/>
                  </a:lnTo>
                  <a:lnTo>
                    <a:pt x="76" y="111"/>
                  </a:lnTo>
                  <a:lnTo>
                    <a:pt x="87" y="123"/>
                  </a:lnTo>
                  <a:lnTo>
                    <a:pt x="91" y="124"/>
                  </a:lnTo>
                  <a:lnTo>
                    <a:pt x="95" y="125"/>
                  </a:lnTo>
                  <a:lnTo>
                    <a:pt x="100" y="125"/>
                  </a:lnTo>
                  <a:lnTo>
                    <a:pt x="105" y="125"/>
                  </a:lnTo>
                  <a:lnTo>
                    <a:pt x="110" y="126"/>
                  </a:lnTo>
                  <a:lnTo>
                    <a:pt x="114" y="126"/>
                  </a:lnTo>
                  <a:lnTo>
                    <a:pt x="120" y="128"/>
                  </a:lnTo>
                  <a:lnTo>
                    <a:pt x="124" y="129"/>
                  </a:lnTo>
                  <a:lnTo>
                    <a:pt x="131" y="146"/>
                  </a:lnTo>
                  <a:lnTo>
                    <a:pt x="135" y="167"/>
                  </a:lnTo>
                  <a:lnTo>
                    <a:pt x="137" y="188"/>
                  </a:lnTo>
                  <a:lnTo>
                    <a:pt x="138" y="209"/>
                  </a:lnTo>
                  <a:lnTo>
                    <a:pt x="142" y="220"/>
                  </a:lnTo>
                  <a:lnTo>
                    <a:pt x="145" y="225"/>
                  </a:lnTo>
                  <a:lnTo>
                    <a:pt x="148" y="229"/>
                  </a:lnTo>
                  <a:lnTo>
                    <a:pt x="152" y="235"/>
                  </a:lnTo>
                  <a:lnTo>
                    <a:pt x="156" y="240"/>
                  </a:lnTo>
                  <a:lnTo>
                    <a:pt x="160" y="242"/>
                  </a:lnTo>
                  <a:lnTo>
                    <a:pt x="165" y="243"/>
                  </a:lnTo>
                  <a:lnTo>
                    <a:pt x="169" y="243"/>
                  </a:lnTo>
                  <a:lnTo>
                    <a:pt x="174" y="244"/>
                  </a:lnTo>
                  <a:lnTo>
                    <a:pt x="177" y="245"/>
                  </a:lnTo>
                  <a:lnTo>
                    <a:pt x="181" y="246"/>
                  </a:lnTo>
                  <a:lnTo>
                    <a:pt x="186" y="247"/>
                  </a:lnTo>
                  <a:lnTo>
                    <a:pt x="190" y="250"/>
                  </a:lnTo>
                  <a:lnTo>
                    <a:pt x="200" y="274"/>
                  </a:lnTo>
                  <a:lnTo>
                    <a:pt x="204" y="299"/>
                  </a:lnTo>
                  <a:lnTo>
                    <a:pt x="208" y="324"/>
                  </a:lnTo>
                  <a:lnTo>
                    <a:pt x="218" y="348"/>
                  </a:lnTo>
                  <a:lnTo>
                    <a:pt x="222" y="350"/>
                  </a:lnTo>
                  <a:lnTo>
                    <a:pt x="226" y="352"/>
                  </a:lnTo>
                  <a:lnTo>
                    <a:pt x="231" y="357"/>
                  </a:lnTo>
                  <a:lnTo>
                    <a:pt x="236" y="361"/>
                  </a:lnTo>
                  <a:lnTo>
                    <a:pt x="242" y="359"/>
                  </a:lnTo>
                  <a:lnTo>
                    <a:pt x="247" y="358"/>
                  </a:lnTo>
                  <a:lnTo>
                    <a:pt x="254" y="357"/>
                  </a:lnTo>
                  <a:lnTo>
                    <a:pt x="262" y="359"/>
                  </a:lnTo>
                  <a:lnTo>
                    <a:pt x="268" y="367"/>
                  </a:lnTo>
                  <a:lnTo>
                    <a:pt x="276" y="383"/>
                  </a:lnTo>
                  <a:lnTo>
                    <a:pt x="281" y="402"/>
                  </a:lnTo>
                  <a:lnTo>
                    <a:pt x="285" y="422"/>
                  </a:lnTo>
                  <a:lnTo>
                    <a:pt x="287" y="441"/>
                  </a:lnTo>
                  <a:lnTo>
                    <a:pt x="288" y="447"/>
                  </a:lnTo>
                  <a:lnTo>
                    <a:pt x="291" y="453"/>
                  </a:lnTo>
                  <a:lnTo>
                    <a:pt x="295" y="458"/>
                  </a:lnTo>
                  <a:lnTo>
                    <a:pt x="298" y="465"/>
                  </a:lnTo>
                  <a:lnTo>
                    <a:pt x="303" y="471"/>
                  </a:lnTo>
                  <a:lnTo>
                    <a:pt x="311" y="477"/>
                  </a:lnTo>
                  <a:lnTo>
                    <a:pt x="319" y="483"/>
                  </a:lnTo>
                  <a:lnTo>
                    <a:pt x="328" y="487"/>
                  </a:lnTo>
                  <a:lnTo>
                    <a:pt x="321" y="493"/>
                  </a:lnTo>
                  <a:lnTo>
                    <a:pt x="313" y="494"/>
                  </a:lnTo>
                  <a:lnTo>
                    <a:pt x="306" y="493"/>
                  </a:lnTo>
                  <a:lnTo>
                    <a:pt x="298" y="494"/>
                  </a:lnTo>
                  <a:lnTo>
                    <a:pt x="291" y="494"/>
                  </a:lnTo>
                  <a:close/>
                </a:path>
              </a:pathLst>
            </a:custGeom>
            <a:solidFill>
              <a:srgbClr val="4C4C4C"/>
            </a:solidFill>
            <a:ln w="9525">
              <a:noFill/>
              <a:round/>
              <a:headEnd/>
              <a:tailEnd/>
            </a:ln>
          </p:spPr>
          <p:txBody>
            <a:bodyPr/>
            <a:lstStyle/>
            <a:p>
              <a:endParaRPr lang="fr-FR"/>
            </a:p>
          </p:txBody>
        </p:sp>
        <p:sp>
          <p:nvSpPr>
            <p:cNvPr id="480573" name="Freeform 371"/>
            <p:cNvSpPr>
              <a:spLocks/>
            </p:cNvSpPr>
            <p:nvPr/>
          </p:nvSpPr>
          <p:spPr bwMode="auto">
            <a:xfrm>
              <a:off x="1364" y="3360"/>
              <a:ext cx="25" cy="16"/>
            </a:xfrm>
            <a:custGeom>
              <a:avLst/>
              <a:gdLst>
                <a:gd name="T0" fmla="*/ 0 w 149"/>
                <a:gd name="T1" fmla="*/ 0 h 100"/>
                <a:gd name="T2" fmla="*/ 0 w 149"/>
                <a:gd name="T3" fmla="*/ 0 h 100"/>
                <a:gd name="T4" fmla="*/ 0 w 149"/>
                <a:gd name="T5" fmla="*/ 0 h 100"/>
                <a:gd name="T6" fmla="*/ 0 w 149"/>
                <a:gd name="T7" fmla="*/ 0 h 100"/>
                <a:gd name="T8" fmla="*/ 0 w 149"/>
                <a:gd name="T9" fmla="*/ 0 h 100"/>
                <a:gd name="T10" fmla="*/ 0 w 149"/>
                <a:gd name="T11" fmla="*/ 0 h 100"/>
                <a:gd name="T12" fmla="*/ 0 w 149"/>
                <a:gd name="T13" fmla="*/ 0 h 100"/>
                <a:gd name="T14" fmla="*/ 0 w 149"/>
                <a:gd name="T15" fmla="*/ 0 h 100"/>
                <a:gd name="T16" fmla="*/ 1 w 149"/>
                <a:gd name="T17" fmla="*/ 0 h 100"/>
                <a:gd name="T18" fmla="*/ 1 w 149"/>
                <a:gd name="T19" fmla="*/ 0 h 100"/>
                <a:gd name="T20" fmla="*/ 1 w 149"/>
                <a:gd name="T21" fmla="*/ 0 h 100"/>
                <a:gd name="T22" fmla="*/ 1 w 149"/>
                <a:gd name="T23" fmla="*/ 0 h 100"/>
                <a:gd name="T24" fmla="*/ 1 w 149"/>
                <a:gd name="T25" fmla="*/ 0 h 100"/>
                <a:gd name="T26" fmla="*/ 0 w 149"/>
                <a:gd name="T27" fmla="*/ 0 h 100"/>
                <a:gd name="T28" fmla="*/ 0 w 149"/>
                <a:gd name="T29" fmla="*/ 0 h 100"/>
                <a:gd name="T30" fmla="*/ 0 w 149"/>
                <a:gd name="T31" fmla="*/ 0 h 100"/>
                <a:gd name="T32" fmla="*/ 0 w 149"/>
                <a:gd name="T33" fmla="*/ 0 h 100"/>
                <a:gd name="T34" fmla="*/ 0 w 149"/>
                <a:gd name="T35" fmla="*/ 0 h 100"/>
                <a:gd name="T36" fmla="*/ 0 w 149"/>
                <a:gd name="T37" fmla="*/ 0 h 100"/>
                <a:gd name="T38" fmla="*/ 0 w 149"/>
                <a:gd name="T39" fmla="*/ 0 h 100"/>
                <a:gd name="T40" fmla="*/ 0 w 149"/>
                <a:gd name="T41" fmla="*/ 0 h 100"/>
                <a:gd name="T42" fmla="*/ 1 w 149"/>
                <a:gd name="T43" fmla="*/ 0 h 100"/>
                <a:gd name="T44" fmla="*/ 1 w 149"/>
                <a:gd name="T45" fmla="*/ 0 h 100"/>
                <a:gd name="T46" fmla="*/ 1 w 149"/>
                <a:gd name="T47" fmla="*/ 0 h 100"/>
                <a:gd name="T48" fmla="*/ 1 w 149"/>
                <a:gd name="T49" fmla="*/ 0 h 100"/>
                <a:gd name="T50" fmla="*/ 1 w 149"/>
                <a:gd name="T51" fmla="*/ 0 h 100"/>
                <a:gd name="T52" fmla="*/ 1 w 149"/>
                <a:gd name="T53" fmla="*/ 0 h 100"/>
                <a:gd name="T54" fmla="*/ 1 w 149"/>
                <a:gd name="T55" fmla="*/ 0 h 100"/>
                <a:gd name="T56" fmla="*/ 1 w 149"/>
                <a:gd name="T57" fmla="*/ 0 h 100"/>
                <a:gd name="T58" fmla="*/ 1 w 149"/>
                <a:gd name="T59" fmla="*/ 0 h 100"/>
                <a:gd name="T60" fmla="*/ 1 w 149"/>
                <a:gd name="T61" fmla="*/ 0 h 100"/>
                <a:gd name="T62" fmla="*/ 1 w 149"/>
                <a:gd name="T63" fmla="*/ 0 h 100"/>
                <a:gd name="T64" fmla="*/ 1 w 149"/>
                <a:gd name="T65" fmla="*/ 0 h 100"/>
                <a:gd name="T66" fmla="*/ 0 w 149"/>
                <a:gd name="T67" fmla="*/ 0 h 100"/>
                <a:gd name="T68" fmla="*/ 0 w 149"/>
                <a:gd name="T69" fmla="*/ 0 h 100"/>
                <a:gd name="T70" fmla="*/ 0 w 149"/>
                <a:gd name="T71" fmla="*/ 0 h 1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9"/>
                <a:gd name="T109" fmla="*/ 0 h 100"/>
                <a:gd name="T110" fmla="*/ 149 w 149"/>
                <a:gd name="T111" fmla="*/ 100 h 10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9" h="100">
                  <a:moveTo>
                    <a:pt x="52" y="100"/>
                  </a:moveTo>
                  <a:lnTo>
                    <a:pt x="46" y="98"/>
                  </a:lnTo>
                  <a:lnTo>
                    <a:pt x="45" y="93"/>
                  </a:lnTo>
                  <a:lnTo>
                    <a:pt x="44" y="89"/>
                  </a:lnTo>
                  <a:lnTo>
                    <a:pt x="41" y="85"/>
                  </a:lnTo>
                  <a:lnTo>
                    <a:pt x="35" y="82"/>
                  </a:lnTo>
                  <a:lnTo>
                    <a:pt x="30" y="78"/>
                  </a:lnTo>
                  <a:lnTo>
                    <a:pt x="23" y="72"/>
                  </a:lnTo>
                  <a:lnTo>
                    <a:pt x="18" y="67"/>
                  </a:lnTo>
                  <a:lnTo>
                    <a:pt x="27" y="67"/>
                  </a:lnTo>
                  <a:lnTo>
                    <a:pt x="35" y="67"/>
                  </a:lnTo>
                  <a:lnTo>
                    <a:pt x="44" y="67"/>
                  </a:lnTo>
                  <a:lnTo>
                    <a:pt x="53" y="65"/>
                  </a:lnTo>
                  <a:lnTo>
                    <a:pt x="62" y="65"/>
                  </a:lnTo>
                  <a:lnTo>
                    <a:pt x="71" y="65"/>
                  </a:lnTo>
                  <a:lnTo>
                    <a:pt x="79" y="65"/>
                  </a:lnTo>
                  <a:lnTo>
                    <a:pt x="89" y="65"/>
                  </a:lnTo>
                  <a:lnTo>
                    <a:pt x="96" y="63"/>
                  </a:lnTo>
                  <a:lnTo>
                    <a:pt x="101" y="61"/>
                  </a:lnTo>
                  <a:lnTo>
                    <a:pt x="107" y="58"/>
                  </a:lnTo>
                  <a:lnTo>
                    <a:pt x="111" y="52"/>
                  </a:lnTo>
                  <a:lnTo>
                    <a:pt x="112" y="48"/>
                  </a:lnTo>
                  <a:lnTo>
                    <a:pt x="114" y="44"/>
                  </a:lnTo>
                  <a:lnTo>
                    <a:pt x="115" y="40"/>
                  </a:lnTo>
                  <a:lnTo>
                    <a:pt x="112" y="34"/>
                  </a:lnTo>
                  <a:lnTo>
                    <a:pt x="100" y="31"/>
                  </a:lnTo>
                  <a:lnTo>
                    <a:pt x="88" y="30"/>
                  </a:lnTo>
                  <a:lnTo>
                    <a:pt x="75" y="30"/>
                  </a:lnTo>
                  <a:lnTo>
                    <a:pt x="63" y="31"/>
                  </a:lnTo>
                  <a:lnTo>
                    <a:pt x="50" y="32"/>
                  </a:lnTo>
                  <a:lnTo>
                    <a:pt x="37" y="34"/>
                  </a:lnTo>
                  <a:lnTo>
                    <a:pt x="23" y="36"/>
                  </a:lnTo>
                  <a:lnTo>
                    <a:pt x="10" y="37"/>
                  </a:lnTo>
                  <a:lnTo>
                    <a:pt x="8" y="33"/>
                  </a:lnTo>
                  <a:lnTo>
                    <a:pt x="5" y="31"/>
                  </a:lnTo>
                  <a:lnTo>
                    <a:pt x="2" y="28"/>
                  </a:lnTo>
                  <a:lnTo>
                    <a:pt x="0" y="22"/>
                  </a:lnTo>
                  <a:lnTo>
                    <a:pt x="2" y="12"/>
                  </a:lnTo>
                  <a:lnTo>
                    <a:pt x="17" y="9"/>
                  </a:lnTo>
                  <a:lnTo>
                    <a:pt x="32" y="8"/>
                  </a:lnTo>
                  <a:lnTo>
                    <a:pt x="46" y="6"/>
                  </a:lnTo>
                  <a:lnTo>
                    <a:pt x="62" y="5"/>
                  </a:lnTo>
                  <a:lnTo>
                    <a:pt x="76" y="5"/>
                  </a:lnTo>
                  <a:lnTo>
                    <a:pt x="92" y="3"/>
                  </a:lnTo>
                  <a:lnTo>
                    <a:pt x="107" y="2"/>
                  </a:lnTo>
                  <a:lnTo>
                    <a:pt x="122" y="0"/>
                  </a:lnTo>
                  <a:lnTo>
                    <a:pt x="133" y="7"/>
                  </a:lnTo>
                  <a:lnTo>
                    <a:pt x="140" y="13"/>
                  </a:lnTo>
                  <a:lnTo>
                    <a:pt x="142" y="16"/>
                  </a:lnTo>
                  <a:lnTo>
                    <a:pt x="144" y="20"/>
                  </a:lnTo>
                  <a:lnTo>
                    <a:pt x="147" y="26"/>
                  </a:lnTo>
                  <a:lnTo>
                    <a:pt x="149" y="31"/>
                  </a:lnTo>
                  <a:lnTo>
                    <a:pt x="148" y="39"/>
                  </a:lnTo>
                  <a:lnTo>
                    <a:pt x="147" y="47"/>
                  </a:lnTo>
                  <a:lnTo>
                    <a:pt x="145" y="55"/>
                  </a:lnTo>
                  <a:lnTo>
                    <a:pt x="144" y="63"/>
                  </a:lnTo>
                  <a:lnTo>
                    <a:pt x="141" y="70"/>
                  </a:lnTo>
                  <a:lnTo>
                    <a:pt x="138" y="75"/>
                  </a:lnTo>
                  <a:lnTo>
                    <a:pt x="133" y="81"/>
                  </a:lnTo>
                  <a:lnTo>
                    <a:pt x="130" y="88"/>
                  </a:lnTo>
                  <a:lnTo>
                    <a:pt x="123" y="90"/>
                  </a:lnTo>
                  <a:lnTo>
                    <a:pt x="118" y="92"/>
                  </a:lnTo>
                  <a:lnTo>
                    <a:pt x="111" y="95"/>
                  </a:lnTo>
                  <a:lnTo>
                    <a:pt x="105" y="100"/>
                  </a:lnTo>
                  <a:lnTo>
                    <a:pt x="99" y="100"/>
                  </a:lnTo>
                  <a:lnTo>
                    <a:pt x="94" y="100"/>
                  </a:lnTo>
                  <a:lnTo>
                    <a:pt x="87" y="99"/>
                  </a:lnTo>
                  <a:lnTo>
                    <a:pt x="82" y="99"/>
                  </a:lnTo>
                  <a:lnTo>
                    <a:pt x="75" y="99"/>
                  </a:lnTo>
                  <a:lnTo>
                    <a:pt x="68" y="98"/>
                  </a:lnTo>
                  <a:lnTo>
                    <a:pt x="62" y="98"/>
                  </a:lnTo>
                  <a:lnTo>
                    <a:pt x="56" y="98"/>
                  </a:lnTo>
                  <a:lnTo>
                    <a:pt x="52" y="100"/>
                  </a:lnTo>
                  <a:close/>
                </a:path>
              </a:pathLst>
            </a:custGeom>
            <a:solidFill>
              <a:srgbClr val="FFFFFF"/>
            </a:solidFill>
            <a:ln w="9525">
              <a:noFill/>
              <a:round/>
              <a:headEnd/>
              <a:tailEnd/>
            </a:ln>
          </p:spPr>
          <p:txBody>
            <a:bodyPr/>
            <a:lstStyle/>
            <a:p>
              <a:endParaRPr lang="fr-FR"/>
            </a:p>
          </p:txBody>
        </p:sp>
        <p:sp>
          <p:nvSpPr>
            <p:cNvPr id="480574" name="Freeform 372"/>
            <p:cNvSpPr>
              <a:spLocks/>
            </p:cNvSpPr>
            <p:nvPr/>
          </p:nvSpPr>
          <p:spPr bwMode="auto">
            <a:xfrm>
              <a:off x="1194" y="3296"/>
              <a:ext cx="127" cy="80"/>
            </a:xfrm>
            <a:custGeom>
              <a:avLst/>
              <a:gdLst>
                <a:gd name="T0" fmla="*/ 2 w 761"/>
                <a:gd name="T1" fmla="*/ 2 h 479"/>
                <a:gd name="T2" fmla="*/ 2 w 761"/>
                <a:gd name="T3" fmla="*/ 2 h 479"/>
                <a:gd name="T4" fmla="*/ 1 w 761"/>
                <a:gd name="T5" fmla="*/ 2 h 479"/>
                <a:gd name="T6" fmla="*/ 1 w 761"/>
                <a:gd name="T7" fmla="*/ 2 h 479"/>
                <a:gd name="T8" fmla="*/ 1 w 761"/>
                <a:gd name="T9" fmla="*/ 2 h 479"/>
                <a:gd name="T10" fmla="*/ 1 w 761"/>
                <a:gd name="T11" fmla="*/ 2 h 479"/>
                <a:gd name="T12" fmla="*/ 1 w 761"/>
                <a:gd name="T13" fmla="*/ 2 h 479"/>
                <a:gd name="T14" fmla="*/ 1 w 761"/>
                <a:gd name="T15" fmla="*/ 2 h 479"/>
                <a:gd name="T16" fmla="*/ 1 w 761"/>
                <a:gd name="T17" fmla="*/ 2 h 479"/>
                <a:gd name="T18" fmla="*/ 1 w 761"/>
                <a:gd name="T19" fmla="*/ 2 h 479"/>
                <a:gd name="T20" fmla="*/ 1 w 761"/>
                <a:gd name="T21" fmla="*/ 2 h 479"/>
                <a:gd name="T22" fmla="*/ 1 w 761"/>
                <a:gd name="T23" fmla="*/ 2 h 479"/>
                <a:gd name="T24" fmla="*/ 1 w 761"/>
                <a:gd name="T25" fmla="*/ 2 h 479"/>
                <a:gd name="T26" fmla="*/ 0 w 761"/>
                <a:gd name="T27" fmla="*/ 2 h 479"/>
                <a:gd name="T28" fmla="*/ 0 w 761"/>
                <a:gd name="T29" fmla="*/ 2 h 479"/>
                <a:gd name="T30" fmla="*/ 0 w 761"/>
                <a:gd name="T31" fmla="*/ 2 h 479"/>
                <a:gd name="T32" fmla="*/ 0 w 761"/>
                <a:gd name="T33" fmla="*/ 1 h 479"/>
                <a:gd name="T34" fmla="*/ 0 w 761"/>
                <a:gd name="T35" fmla="*/ 1 h 479"/>
                <a:gd name="T36" fmla="*/ 0 w 761"/>
                <a:gd name="T37" fmla="*/ 1 h 479"/>
                <a:gd name="T38" fmla="*/ 0 w 761"/>
                <a:gd name="T39" fmla="*/ 1 h 479"/>
                <a:gd name="T40" fmla="*/ 1 w 761"/>
                <a:gd name="T41" fmla="*/ 1 h 479"/>
                <a:gd name="T42" fmla="*/ 1 w 761"/>
                <a:gd name="T43" fmla="*/ 0 h 479"/>
                <a:gd name="T44" fmla="*/ 1 w 761"/>
                <a:gd name="T45" fmla="*/ 0 h 479"/>
                <a:gd name="T46" fmla="*/ 1 w 761"/>
                <a:gd name="T47" fmla="*/ 0 h 479"/>
                <a:gd name="T48" fmla="*/ 1 w 761"/>
                <a:gd name="T49" fmla="*/ 0 h 479"/>
                <a:gd name="T50" fmla="*/ 1 w 761"/>
                <a:gd name="T51" fmla="*/ 1 h 479"/>
                <a:gd name="T52" fmla="*/ 1 w 761"/>
                <a:gd name="T53" fmla="*/ 1 h 479"/>
                <a:gd name="T54" fmla="*/ 2 w 761"/>
                <a:gd name="T55" fmla="*/ 0 h 479"/>
                <a:gd name="T56" fmla="*/ 2 w 761"/>
                <a:gd name="T57" fmla="*/ 0 h 479"/>
                <a:gd name="T58" fmla="*/ 2 w 761"/>
                <a:gd name="T59" fmla="*/ 0 h 479"/>
                <a:gd name="T60" fmla="*/ 2 w 761"/>
                <a:gd name="T61" fmla="*/ 0 h 479"/>
                <a:gd name="T62" fmla="*/ 2 w 761"/>
                <a:gd name="T63" fmla="*/ 0 h 479"/>
                <a:gd name="T64" fmla="*/ 2 w 761"/>
                <a:gd name="T65" fmla="*/ 0 h 479"/>
                <a:gd name="T66" fmla="*/ 2 w 761"/>
                <a:gd name="T67" fmla="*/ 1 h 479"/>
                <a:gd name="T68" fmla="*/ 2 w 761"/>
                <a:gd name="T69" fmla="*/ 1 h 479"/>
                <a:gd name="T70" fmla="*/ 2 w 761"/>
                <a:gd name="T71" fmla="*/ 1 h 479"/>
                <a:gd name="T72" fmla="*/ 2 w 761"/>
                <a:gd name="T73" fmla="*/ 0 h 479"/>
                <a:gd name="T74" fmla="*/ 2 w 761"/>
                <a:gd name="T75" fmla="*/ 0 h 479"/>
                <a:gd name="T76" fmla="*/ 3 w 761"/>
                <a:gd name="T77" fmla="*/ 0 h 479"/>
                <a:gd name="T78" fmla="*/ 3 w 761"/>
                <a:gd name="T79" fmla="*/ 0 h 479"/>
                <a:gd name="T80" fmla="*/ 3 w 761"/>
                <a:gd name="T81" fmla="*/ 0 h 479"/>
                <a:gd name="T82" fmla="*/ 3 w 761"/>
                <a:gd name="T83" fmla="*/ 1 h 479"/>
                <a:gd name="T84" fmla="*/ 3 w 761"/>
                <a:gd name="T85" fmla="*/ 1 h 479"/>
                <a:gd name="T86" fmla="*/ 4 w 761"/>
                <a:gd name="T87" fmla="*/ 1 h 479"/>
                <a:gd name="T88" fmla="*/ 4 w 761"/>
                <a:gd name="T89" fmla="*/ 1 h 479"/>
                <a:gd name="T90" fmla="*/ 3 w 761"/>
                <a:gd name="T91" fmla="*/ 1 h 479"/>
                <a:gd name="T92" fmla="*/ 3 w 761"/>
                <a:gd name="T93" fmla="*/ 2 h 479"/>
                <a:gd name="T94" fmla="*/ 3 w 761"/>
                <a:gd name="T95" fmla="*/ 2 h 479"/>
                <a:gd name="T96" fmla="*/ 3 w 761"/>
                <a:gd name="T97" fmla="*/ 1 h 479"/>
                <a:gd name="T98" fmla="*/ 3 w 761"/>
                <a:gd name="T99" fmla="*/ 1 h 479"/>
                <a:gd name="T100" fmla="*/ 3 w 761"/>
                <a:gd name="T101" fmla="*/ 1 h 479"/>
                <a:gd name="T102" fmla="*/ 3 w 761"/>
                <a:gd name="T103" fmla="*/ 2 h 479"/>
                <a:gd name="T104" fmla="*/ 3 w 761"/>
                <a:gd name="T105" fmla="*/ 2 h 479"/>
                <a:gd name="T106" fmla="*/ 2 w 761"/>
                <a:gd name="T107" fmla="*/ 2 h 479"/>
                <a:gd name="T108" fmla="*/ 2 w 761"/>
                <a:gd name="T109" fmla="*/ 2 h 4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61"/>
                <a:gd name="T166" fmla="*/ 0 h 479"/>
                <a:gd name="T167" fmla="*/ 761 w 761"/>
                <a:gd name="T168" fmla="*/ 479 h 4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61" h="479">
                  <a:moveTo>
                    <a:pt x="456" y="479"/>
                  </a:moveTo>
                  <a:lnTo>
                    <a:pt x="436" y="477"/>
                  </a:lnTo>
                  <a:lnTo>
                    <a:pt x="418" y="477"/>
                  </a:lnTo>
                  <a:lnTo>
                    <a:pt x="398" y="476"/>
                  </a:lnTo>
                  <a:lnTo>
                    <a:pt x="379" y="476"/>
                  </a:lnTo>
                  <a:lnTo>
                    <a:pt x="359" y="475"/>
                  </a:lnTo>
                  <a:lnTo>
                    <a:pt x="341" y="475"/>
                  </a:lnTo>
                  <a:lnTo>
                    <a:pt x="321" y="474"/>
                  </a:lnTo>
                  <a:lnTo>
                    <a:pt x="302" y="474"/>
                  </a:lnTo>
                  <a:lnTo>
                    <a:pt x="282" y="474"/>
                  </a:lnTo>
                  <a:lnTo>
                    <a:pt x="264" y="473"/>
                  </a:lnTo>
                  <a:lnTo>
                    <a:pt x="244" y="473"/>
                  </a:lnTo>
                  <a:lnTo>
                    <a:pt x="224" y="473"/>
                  </a:lnTo>
                  <a:lnTo>
                    <a:pt x="205" y="472"/>
                  </a:lnTo>
                  <a:lnTo>
                    <a:pt x="185" y="472"/>
                  </a:lnTo>
                  <a:lnTo>
                    <a:pt x="166" y="472"/>
                  </a:lnTo>
                  <a:lnTo>
                    <a:pt x="146" y="471"/>
                  </a:lnTo>
                  <a:lnTo>
                    <a:pt x="142" y="458"/>
                  </a:lnTo>
                  <a:lnTo>
                    <a:pt x="142" y="443"/>
                  </a:lnTo>
                  <a:lnTo>
                    <a:pt x="145" y="429"/>
                  </a:lnTo>
                  <a:lnTo>
                    <a:pt x="151" y="415"/>
                  </a:lnTo>
                  <a:lnTo>
                    <a:pt x="150" y="409"/>
                  </a:lnTo>
                  <a:lnTo>
                    <a:pt x="150" y="401"/>
                  </a:lnTo>
                  <a:lnTo>
                    <a:pt x="149" y="392"/>
                  </a:lnTo>
                  <a:lnTo>
                    <a:pt x="148" y="384"/>
                  </a:lnTo>
                  <a:lnTo>
                    <a:pt x="149" y="377"/>
                  </a:lnTo>
                  <a:lnTo>
                    <a:pt x="154" y="372"/>
                  </a:lnTo>
                  <a:lnTo>
                    <a:pt x="157" y="367"/>
                  </a:lnTo>
                  <a:lnTo>
                    <a:pt x="159" y="359"/>
                  </a:lnTo>
                  <a:lnTo>
                    <a:pt x="155" y="349"/>
                  </a:lnTo>
                  <a:lnTo>
                    <a:pt x="158" y="336"/>
                  </a:lnTo>
                  <a:lnTo>
                    <a:pt x="161" y="323"/>
                  </a:lnTo>
                  <a:lnTo>
                    <a:pt x="158" y="310"/>
                  </a:lnTo>
                  <a:lnTo>
                    <a:pt x="151" y="309"/>
                  </a:lnTo>
                  <a:lnTo>
                    <a:pt x="145" y="315"/>
                  </a:lnTo>
                  <a:lnTo>
                    <a:pt x="143" y="326"/>
                  </a:lnTo>
                  <a:lnTo>
                    <a:pt x="140" y="338"/>
                  </a:lnTo>
                  <a:lnTo>
                    <a:pt x="136" y="350"/>
                  </a:lnTo>
                  <a:lnTo>
                    <a:pt x="118" y="352"/>
                  </a:lnTo>
                  <a:lnTo>
                    <a:pt x="101" y="351"/>
                  </a:lnTo>
                  <a:lnTo>
                    <a:pt x="83" y="348"/>
                  </a:lnTo>
                  <a:lnTo>
                    <a:pt x="67" y="344"/>
                  </a:lnTo>
                  <a:lnTo>
                    <a:pt x="50" y="337"/>
                  </a:lnTo>
                  <a:lnTo>
                    <a:pt x="36" y="329"/>
                  </a:lnTo>
                  <a:lnTo>
                    <a:pt x="22" y="320"/>
                  </a:lnTo>
                  <a:lnTo>
                    <a:pt x="10" y="310"/>
                  </a:lnTo>
                  <a:lnTo>
                    <a:pt x="6" y="308"/>
                  </a:lnTo>
                  <a:lnTo>
                    <a:pt x="4" y="304"/>
                  </a:lnTo>
                  <a:lnTo>
                    <a:pt x="2" y="298"/>
                  </a:lnTo>
                  <a:lnTo>
                    <a:pt x="0" y="293"/>
                  </a:lnTo>
                  <a:lnTo>
                    <a:pt x="0" y="281"/>
                  </a:lnTo>
                  <a:lnTo>
                    <a:pt x="5" y="263"/>
                  </a:lnTo>
                  <a:lnTo>
                    <a:pt x="12" y="246"/>
                  </a:lnTo>
                  <a:lnTo>
                    <a:pt x="18" y="230"/>
                  </a:lnTo>
                  <a:lnTo>
                    <a:pt x="24" y="213"/>
                  </a:lnTo>
                  <a:lnTo>
                    <a:pt x="30" y="198"/>
                  </a:lnTo>
                  <a:lnTo>
                    <a:pt x="37" y="181"/>
                  </a:lnTo>
                  <a:lnTo>
                    <a:pt x="45" y="164"/>
                  </a:lnTo>
                  <a:lnTo>
                    <a:pt x="51" y="147"/>
                  </a:lnTo>
                  <a:lnTo>
                    <a:pt x="59" y="133"/>
                  </a:lnTo>
                  <a:lnTo>
                    <a:pt x="68" y="121"/>
                  </a:lnTo>
                  <a:lnTo>
                    <a:pt x="77" y="110"/>
                  </a:lnTo>
                  <a:lnTo>
                    <a:pt x="88" y="99"/>
                  </a:lnTo>
                  <a:lnTo>
                    <a:pt x="99" y="90"/>
                  </a:lnTo>
                  <a:lnTo>
                    <a:pt x="110" y="81"/>
                  </a:lnTo>
                  <a:lnTo>
                    <a:pt x="123" y="73"/>
                  </a:lnTo>
                  <a:lnTo>
                    <a:pt x="135" y="65"/>
                  </a:lnTo>
                  <a:lnTo>
                    <a:pt x="148" y="57"/>
                  </a:lnTo>
                  <a:lnTo>
                    <a:pt x="162" y="49"/>
                  </a:lnTo>
                  <a:lnTo>
                    <a:pt x="176" y="42"/>
                  </a:lnTo>
                  <a:lnTo>
                    <a:pt x="190" y="34"/>
                  </a:lnTo>
                  <a:lnTo>
                    <a:pt x="204" y="26"/>
                  </a:lnTo>
                  <a:lnTo>
                    <a:pt x="217" y="18"/>
                  </a:lnTo>
                  <a:lnTo>
                    <a:pt x="232" y="9"/>
                  </a:lnTo>
                  <a:lnTo>
                    <a:pt x="245" y="0"/>
                  </a:lnTo>
                  <a:lnTo>
                    <a:pt x="250" y="27"/>
                  </a:lnTo>
                  <a:lnTo>
                    <a:pt x="255" y="57"/>
                  </a:lnTo>
                  <a:lnTo>
                    <a:pt x="261" y="87"/>
                  </a:lnTo>
                  <a:lnTo>
                    <a:pt x="273" y="116"/>
                  </a:lnTo>
                  <a:lnTo>
                    <a:pt x="283" y="119"/>
                  </a:lnTo>
                  <a:lnTo>
                    <a:pt x="295" y="108"/>
                  </a:lnTo>
                  <a:lnTo>
                    <a:pt x="308" y="98"/>
                  </a:lnTo>
                  <a:lnTo>
                    <a:pt x="319" y="88"/>
                  </a:lnTo>
                  <a:lnTo>
                    <a:pt x="331" y="79"/>
                  </a:lnTo>
                  <a:lnTo>
                    <a:pt x="343" y="70"/>
                  </a:lnTo>
                  <a:lnTo>
                    <a:pt x="356" y="64"/>
                  </a:lnTo>
                  <a:lnTo>
                    <a:pt x="370" y="57"/>
                  </a:lnTo>
                  <a:lnTo>
                    <a:pt x="386" y="53"/>
                  </a:lnTo>
                  <a:lnTo>
                    <a:pt x="390" y="54"/>
                  </a:lnTo>
                  <a:lnTo>
                    <a:pt x="394" y="54"/>
                  </a:lnTo>
                  <a:lnTo>
                    <a:pt x="399" y="54"/>
                  </a:lnTo>
                  <a:lnTo>
                    <a:pt x="403" y="53"/>
                  </a:lnTo>
                  <a:lnTo>
                    <a:pt x="408" y="52"/>
                  </a:lnTo>
                  <a:lnTo>
                    <a:pt x="413" y="52"/>
                  </a:lnTo>
                  <a:lnTo>
                    <a:pt x="418" y="53"/>
                  </a:lnTo>
                  <a:lnTo>
                    <a:pt x="423" y="55"/>
                  </a:lnTo>
                  <a:lnTo>
                    <a:pt x="431" y="60"/>
                  </a:lnTo>
                  <a:lnTo>
                    <a:pt x="437" y="67"/>
                  </a:lnTo>
                  <a:lnTo>
                    <a:pt x="445" y="75"/>
                  </a:lnTo>
                  <a:lnTo>
                    <a:pt x="453" y="84"/>
                  </a:lnTo>
                  <a:lnTo>
                    <a:pt x="460" y="96"/>
                  </a:lnTo>
                  <a:lnTo>
                    <a:pt x="462" y="100"/>
                  </a:lnTo>
                  <a:lnTo>
                    <a:pt x="463" y="107"/>
                  </a:lnTo>
                  <a:lnTo>
                    <a:pt x="465" y="113"/>
                  </a:lnTo>
                  <a:lnTo>
                    <a:pt x="467" y="120"/>
                  </a:lnTo>
                  <a:lnTo>
                    <a:pt x="476" y="116"/>
                  </a:lnTo>
                  <a:lnTo>
                    <a:pt x="482" y="110"/>
                  </a:lnTo>
                  <a:lnTo>
                    <a:pt x="487" y="101"/>
                  </a:lnTo>
                  <a:lnTo>
                    <a:pt x="491" y="92"/>
                  </a:lnTo>
                  <a:lnTo>
                    <a:pt x="495" y="84"/>
                  </a:lnTo>
                  <a:lnTo>
                    <a:pt x="499" y="75"/>
                  </a:lnTo>
                  <a:lnTo>
                    <a:pt x="503" y="66"/>
                  </a:lnTo>
                  <a:lnTo>
                    <a:pt x="508" y="56"/>
                  </a:lnTo>
                  <a:lnTo>
                    <a:pt x="511" y="47"/>
                  </a:lnTo>
                  <a:lnTo>
                    <a:pt x="515" y="37"/>
                  </a:lnTo>
                  <a:lnTo>
                    <a:pt x="523" y="31"/>
                  </a:lnTo>
                  <a:lnTo>
                    <a:pt x="540" y="34"/>
                  </a:lnTo>
                  <a:lnTo>
                    <a:pt x="554" y="38"/>
                  </a:lnTo>
                  <a:lnTo>
                    <a:pt x="568" y="43"/>
                  </a:lnTo>
                  <a:lnTo>
                    <a:pt x="581" y="48"/>
                  </a:lnTo>
                  <a:lnTo>
                    <a:pt x="595" y="55"/>
                  </a:lnTo>
                  <a:lnTo>
                    <a:pt x="608" y="61"/>
                  </a:lnTo>
                  <a:lnTo>
                    <a:pt x="620" y="69"/>
                  </a:lnTo>
                  <a:lnTo>
                    <a:pt x="632" y="76"/>
                  </a:lnTo>
                  <a:lnTo>
                    <a:pt x="644" y="84"/>
                  </a:lnTo>
                  <a:lnTo>
                    <a:pt x="657" y="91"/>
                  </a:lnTo>
                  <a:lnTo>
                    <a:pt x="669" y="99"/>
                  </a:lnTo>
                  <a:lnTo>
                    <a:pt x="683" y="106"/>
                  </a:lnTo>
                  <a:lnTo>
                    <a:pt x="696" y="112"/>
                  </a:lnTo>
                  <a:lnTo>
                    <a:pt x="710" y="119"/>
                  </a:lnTo>
                  <a:lnTo>
                    <a:pt x="725" y="125"/>
                  </a:lnTo>
                  <a:lnTo>
                    <a:pt x="742" y="129"/>
                  </a:lnTo>
                  <a:lnTo>
                    <a:pt x="761" y="132"/>
                  </a:lnTo>
                  <a:lnTo>
                    <a:pt x="757" y="158"/>
                  </a:lnTo>
                  <a:lnTo>
                    <a:pt x="752" y="183"/>
                  </a:lnTo>
                  <a:lnTo>
                    <a:pt x="744" y="206"/>
                  </a:lnTo>
                  <a:lnTo>
                    <a:pt x="735" y="230"/>
                  </a:lnTo>
                  <a:lnTo>
                    <a:pt x="724" y="251"/>
                  </a:lnTo>
                  <a:lnTo>
                    <a:pt x="712" y="272"/>
                  </a:lnTo>
                  <a:lnTo>
                    <a:pt x="699" y="292"/>
                  </a:lnTo>
                  <a:lnTo>
                    <a:pt x="686" y="310"/>
                  </a:lnTo>
                  <a:lnTo>
                    <a:pt x="674" y="309"/>
                  </a:lnTo>
                  <a:lnTo>
                    <a:pt x="662" y="308"/>
                  </a:lnTo>
                  <a:lnTo>
                    <a:pt x="650" y="305"/>
                  </a:lnTo>
                  <a:lnTo>
                    <a:pt x="638" y="302"/>
                  </a:lnTo>
                  <a:lnTo>
                    <a:pt x="625" y="298"/>
                  </a:lnTo>
                  <a:lnTo>
                    <a:pt x="613" y="294"/>
                  </a:lnTo>
                  <a:lnTo>
                    <a:pt x="600" y="290"/>
                  </a:lnTo>
                  <a:lnTo>
                    <a:pt x="588" y="286"/>
                  </a:lnTo>
                  <a:lnTo>
                    <a:pt x="581" y="288"/>
                  </a:lnTo>
                  <a:lnTo>
                    <a:pt x="575" y="290"/>
                  </a:lnTo>
                  <a:lnTo>
                    <a:pt x="570" y="294"/>
                  </a:lnTo>
                  <a:lnTo>
                    <a:pt x="567" y="300"/>
                  </a:lnTo>
                  <a:lnTo>
                    <a:pt x="568" y="349"/>
                  </a:lnTo>
                  <a:lnTo>
                    <a:pt x="567" y="393"/>
                  </a:lnTo>
                  <a:lnTo>
                    <a:pt x="563" y="436"/>
                  </a:lnTo>
                  <a:lnTo>
                    <a:pt x="555" y="477"/>
                  </a:lnTo>
                  <a:lnTo>
                    <a:pt x="544" y="477"/>
                  </a:lnTo>
                  <a:lnTo>
                    <a:pt x="534" y="477"/>
                  </a:lnTo>
                  <a:lnTo>
                    <a:pt x="523" y="477"/>
                  </a:lnTo>
                  <a:lnTo>
                    <a:pt x="512" y="477"/>
                  </a:lnTo>
                  <a:lnTo>
                    <a:pt x="501" y="479"/>
                  </a:lnTo>
                  <a:lnTo>
                    <a:pt x="489" y="479"/>
                  </a:lnTo>
                  <a:lnTo>
                    <a:pt x="478" y="479"/>
                  </a:lnTo>
                  <a:lnTo>
                    <a:pt x="467" y="479"/>
                  </a:lnTo>
                  <a:lnTo>
                    <a:pt x="456" y="479"/>
                  </a:lnTo>
                  <a:close/>
                </a:path>
              </a:pathLst>
            </a:custGeom>
            <a:solidFill>
              <a:srgbClr val="003333"/>
            </a:solidFill>
            <a:ln w="9525">
              <a:noFill/>
              <a:round/>
              <a:headEnd/>
              <a:tailEnd/>
            </a:ln>
          </p:spPr>
          <p:txBody>
            <a:bodyPr/>
            <a:lstStyle/>
            <a:p>
              <a:endParaRPr lang="fr-FR"/>
            </a:p>
          </p:txBody>
        </p:sp>
        <p:sp>
          <p:nvSpPr>
            <p:cNvPr id="480575" name="Freeform 373"/>
            <p:cNvSpPr>
              <a:spLocks/>
            </p:cNvSpPr>
            <p:nvPr/>
          </p:nvSpPr>
          <p:spPr bwMode="auto">
            <a:xfrm>
              <a:off x="1193" y="3355"/>
              <a:ext cx="16" cy="20"/>
            </a:xfrm>
            <a:custGeom>
              <a:avLst/>
              <a:gdLst>
                <a:gd name="T0" fmla="*/ 0 w 97"/>
                <a:gd name="T1" fmla="*/ 1 h 117"/>
                <a:gd name="T2" fmla="*/ 0 w 97"/>
                <a:gd name="T3" fmla="*/ 1 h 117"/>
                <a:gd name="T4" fmla="*/ 0 w 97"/>
                <a:gd name="T5" fmla="*/ 1 h 117"/>
                <a:gd name="T6" fmla="*/ 0 w 97"/>
                <a:gd name="T7" fmla="*/ 1 h 117"/>
                <a:gd name="T8" fmla="*/ 0 w 97"/>
                <a:gd name="T9" fmla="*/ 1 h 117"/>
                <a:gd name="T10" fmla="*/ 0 w 97"/>
                <a:gd name="T11" fmla="*/ 1 h 117"/>
                <a:gd name="T12" fmla="*/ 0 w 97"/>
                <a:gd name="T13" fmla="*/ 1 h 117"/>
                <a:gd name="T14" fmla="*/ 0 w 97"/>
                <a:gd name="T15" fmla="*/ 1 h 117"/>
                <a:gd name="T16" fmla="*/ 0 w 97"/>
                <a:gd name="T17" fmla="*/ 1 h 117"/>
                <a:gd name="T18" fmla="*/ 0 w 97"/>
                <a:gd name="T19" fmla="*/ 1 h 117"/>
                <a:gd name="T20" fmla="*/ 0 w 97"/>
                <a:gd name="T21" fmla="*/ 0 h 117"/>
                <a:gd name="T22" fmla="*/ 0 w 97"/>
                <a:gd name="T23" fmla="*/ 0 h 117"/>
                <a:gd name="T24" fmla="*/ 0 w 97"/>
                <a:gd name="T25" fmla="*/ 0 h 117"/>
                <a:gd name="T26" fmla="*/ 0 w 97"/>
                <a:gd name="T27" fmla="*/ 0 h 117"/>
                <a:gd name="T28" fmla="*/ 0 w 97"/>
                <a:gd name="T29" fmla="*/ 0 h 117"/>
                <a:gd name="T30" fmla="*/ 0 w 97"/>
                <a:gd name="T31" fmla="*/ 0 h 117"/>
                <a:gd name="T32" fmla="*/ 0 w 97"/>
                <a:gd name="T33" fmla="*/ 0 h 117"/>
                <a:gd name="T34" fmla="*/ 0 w 97"/>
                <a:gd name="T35" fmla="*/ 0 h 117"/>
                <a:gd name="T36" fmla="*/ 0 w 97"/>
                <a:gd name="T37" fmla="*/ 0 h 117"/>
                <a:gd name="T38" fmla="*/ 0 w 97"/>
                <a:gd name="T39" fmla="*/ 0 h 117"/>
                <a:gd name="T40" fmla="*/ 0 w 97"/>
                <a:gd name="T41" fmla="*/ 0 h 117"/>
                <a:gd name="T42" fmla="*/ 0 w 97"/>
                <a:gd name="T43" fmla="*/ 0 h 117"/>
                <a:gd name="T44" fmla="*/ 0 w 97"/>
                <a:gd name="T45" fmla="*/ 0 h 117"/>
                <a:gd name="T46" fmla="*/ 0 w 97"/>
                <a:gd name="T47" fmla="*/ 0 h 117"/>
                <a:gd name="T48" fmla="*/ 0 w 97"/>
                <a:gd name="T49" fmla="*/ 1 h 117"/>
                <a:gd name="T50" fmla="*/ 0 w 97"/>
                <a:gd name="T51" fmla="*/ 1 h 117"/>
                <a:gd name="T52" fmla="*/ 0 w 97"/>
                <a:gd name="T53" fmla="*/ 1 h 117"/>
                <a:gd name="T54" fmla="*/ 0 w 97"/>
                <a:gd name="T55" fmla="*/ 1 h 117"/>
                <a:gd name="T56" fmla="*/ 0 w 97"/>
                <a:gd name="T57" fmla="*/ 1 h 117"/>
                <a:gd name="T58" fmla="*/ 0 w 97"/>
                <a:gd name="T59" fmla="*/ 1 h 117"/>
                <a:gd name="T60" fmla="*/ 0 w 97"/>
                <a:gd name="T61" fmla="*/ 1 h 117"/>
                <a:gd name="T62" fmla="*/ 0 w 97"/>
                <a:gd name="T63" fmla="*/ 1 h 117"/>
                <a:gd name="T64" fmla="*/ 0 w 97"/>
                <a:gd name="T65" fmla="*/ 1 h 117"/>
                <a:gd name="T66" fmla="*/ 0 w 97"/>
                <a:gd name="T67" fmla="*/ 1 h 117"/>
                <a:gd name="T68" fmla="*/ 0 w 97"/>
                <a:gd name="T69" fmla="*/ 1 h 1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7"/>
                <a:gd name="T106" fmla="*/ 0 h 117"/>
                <a:gd name="T107" fmla="*/ 97 w 97"/>
                <a:gd name="T108" fmla="*/ 117 h 1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7" h="117">
                  <a:moveTo>
                    <a:pt x="37" y="117"/>
                  </a:moveTo>
                  <a:lnTo>
                    <a:pt x="33" y="116"/>
                  </a:lnTo>
                  <a:lnTo>
                    <a:pt x="29" y="115"/>
                  </a:lnTo>
                  <a:lnTo>
                    <a:pt x="24" y="115"/>
                  </a:lnTo>
                  <a:lnTo>
                    <a:pt x="19" y="115"/>
                  </a:lnTo>
                  <a:lnTo>
                    <a:pt x="14" y="115"/>
                  </a:lnTo>
                  <a:lnTo>
                    <a:pt x="10" y="116"/>
                  </a:lnTo>
                  <a:lnTo>
                    <a:pt x="4" y="115"/>
                  </a:lnTo>
                  <a:lnTo>
                    <a:pt x="0" y="115"/>
                  </a:lnTo>
                  <a:lnTo>
                    <a:pt x="3" y="87"/>
                  </a:lnTo>
                  <a:lnTo>
                    <a:pt x="11" y="58"/>
                  </a:lnTo>
                  <a:lnTo>
                    <a:pt x="21" y="29"/>
                  </a:lnTo>
                  <a:lnTo>
                    <a:pt x="31" y="0"/>
                  </a:lnTo>
                  <a:lnTo>
                    <a:pt x="38" y="3"/>
                  </a:lnTo>
                  <a:lnTo>
                    <a:pt x="46" y="5"/>
                  </a:lnTo>
                  <a:lnTo>
                    <a:pt x="54" y="8"/>
                  </a:lnTo>
                  <a:lnTo>
                    <a:pt x="63" y="11"/>
                  </a:lnTo>
                  <a:lnTo>
                    <a:pt x="70" y="14"/>
                  </a:lnTo>
                  <a:lnTo>
                    <a:pt x="79" y="17"/>
                  </a:lnTo>
                  <a:lnTo>
                    <a:pt x="88" y="21"/>
                  </a:lnTo>
                  <a:lnTo>
                    <a:pt x="97" y="24"/>
                  </a:lnTo>
                  <a:lnTo>
                    <a:pt x="97" y="36"/>
                  </a:lnTo>
                  <a:lnTo>
                    <a:pt x="92" y="55"/>
                  </a:lnTo>
                  <a:lnTo>
                    <a:pt x="87" y="73"/>
                  </a:lnTo>
                  <a:lnTo>
                    <a:pt x="80" y="91"/>
                  </a:lnTo>
                  <a:lnTo>
                    <a:pt x="74" y="110"/>
                  </a:lnTo>
                  <a:lnTo>
                    <a:pt x="70" y="115"/>
                  </a:lnTo>
                  <a:lnTo>
                    <a:pt x="67" y="116"/>
                  </a:lnTo>
                  <a:lnTo>
                    <a:pt x="64" y="117"/>
                  </a:lnTo>
                  <a:lnTo>
                    <a:pt x="59" y="117"/>
                  </a:lnTo>
                  <a:lnTo>
                    <a:pt x="55" y="117"/>
                  </a:lnTo>
                  <a:lnTo>
                    <a:pt x="49" y="116"/>
                  </a:lnTo>
                  <a:lnTo>
                    <a:pt x="45" y="116"/>
                  </a:lnTo>
                  <a:lnTo>
                    <a:pt x="41" y="117"/>
                  </a:lnTo>
                  <a:lnTo>
                    <a:pt x="37" y="117"/>
                  </a:lnTo>
                  <a:close/>
                </a:path>
              </a:pathLst>
            </a:custGeom>
            <a:solidFill>
              <a:srgbClr val="CC9933"/>
            </a:solidFill>
            <a:ln w="9525">
              <a:noFill/>
              <a:round/>
              <a:headEnd/>
              <a:tailEnd/>
            </a:ln>
          </p:spPr>
          <p:txBody>
            <a:bodyPr/>
            <a:lstStyle/>
            <a:p>
              <a:endParaRPr lang="fr-FR"/>
            </a:p>
          </p:txBody>
        </p:sp>
        <p:sp>
          <p:nvSpPr>
            <p:cNvPr id="480576" name="Freeform 374"/>
            <p:cNvSpPr>
              <a:spLocks/>
            </p:cNvSpPr>
            <p:nvPr/>
          </p:nvSpPr>
          <p:spPr bwMode="auto">
            <a:xfrm>
              <a:off x="1208" y="3367"/>
              <a:ext cx="7" cy="8"/>
            </a:xfrm>
            <a:custGeom>
              <a:avLst/>
              <a:gdLst>
                <a:gd name="T0" fmla="*/ 0 w 42"/>
                <a:gd name="T1" fmla="*/ 0 h 46"/>
                <a:gd name="T2" fmla="*/ 0 w 42"/>
                <a:gd name="T3" fmla="*/ 0 h 46"/>
                <a:gd name="T4" fmla="*/ 0 w 42"/>
                <a:gd name="T5" fmla="*/ 0 h 46"/>
                <a:gd name="T6" fmla="*/ 0 w 42"/>
                <a:gd name="T7" fmla="*/ 0 h 46"/>
                <a:gd name="T8" fmla="*/ 0 w 42"/>
                <a:gd name="T9" fmla="*/ 0 h 46"/>
                <a:gd name="T10" fmla="*/ 0 w 42"/>
                <a:gd name="T11" fmla="*/ 0 h 46"/>
                <a:gd name="T12" fmla="*/ 0 w 42"/>
                <a:gd name="T13" fmla="*/ 0 h 46"/>
                <a:gd name="T14" fmla="*/ 0 w 42"/>
                <a:gd name="T15" fmla="*/ 0 h 46"/>
                <a:gd name="T16" fmla="*/ 0 w 42"/>
                <a:gd name="T17" fmla="*/ 0 h 46"/>
                <a:gd name="T18" fmla="*/ 0 w 42"/>
                <a:gd name="T19" fmla="*/ 0 h 46"/>
                <a:gd name="T20" fmla="*/ 0 w 42"/>
                <a:gd name="T21" fmla="*/ 0 h 46"/>
                <a:gd name="T22" fmla="*/ 0 w 42"/>
                <a:gd name="T23" fmla="*/ 0 h 46"/>
                <a:gd name="T24" fmla="*/ 0 w 42"/>
                <a:gd name="T25" fmla="*/ 0 h 46"/>
                <a:gd name="T26" fmla="*/ 0 w 42"/>
                <a:gd name="T27" fmla="*/ 0 h 46"/>
                <a:gd name="T28" fmla="*/ 0 w 42"/>
                <a:gd name="T29" fmla="*/ 0 h 46"/>
                <a:gd name="T30" fmla="*/ 0 w 42"/>
                <a:gd name="T31" fmla="*/ 0 h 46"/>
                <a:gd name="T32" fmla="*/ 0 w 42"/>
                <a:gd name="T33" fmla="*/ 0 h 46"/>
                <a:gd name="T34" fmla="*/ 0 w 42"/>
                <a:gd name="T35" fmla="*/ 0 h 46"/>
                <a:gd name="T36" fmla="*/ 0 w 42"/>
                <a:gd name="T37" fmla="*/ 0 h 46"/>
                <a:gd name="T38" fmla="*/ 0 w 42"/>
                <a:gd name="T39" fmla="*/ 0 h 46"/>
                <a:gd name="T40" fmla="*/ 0 w 42"/>
                <a:gd name="T41" fmla="*/ 0 h 46"/>
                <a:gd name="T42" fmla="*/ 0 w 42"/>
                <a:gd name="T43" fmla="*/ 0 h 46"/>
                <a:gd name="T44" fmla="*/ 0 w 42"/>
                <a:gd name="T45" fmla="*/ 0 h 46"/>
                <a:gd name="T46" fmla="*/ 0 w 42"/>
                <a:gd name="T47" fmla="*/ 0 h 4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2"/>
                <a:gd name="T73" fmla="*/ 0 h 46"/>
                <a:gd name="T74" fmla="*/ 42 w 42"/>
                <a:gd name="T75" fmla="*/ 46 h 4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2" h="46">
                  <a:moveTo>
                    <a:pt x="0" y="46"/>
                  </a:moveTo>
                  <a:lnTo>
                    <a:pt x="0" y="33"/>
                  </a:lnTo>
                  <a:lnTo>
                    <a:pt x="1" y="26"/>
                  </a:lnTo>
                  <a:lnTo>
                    <a:pt x="4" y="20"/>
                  </a:lnTo>
                  <a:lnTo>
                    <a:pt x="6" y="14"/>
                  </a:lnTo>
                  <a:lnTo>
                    <a:pt x="9" y="8"/>
                  </a:lnTo>
                  <a:lnTo>
                    <a:pt x="19" y="3"/>
                  </a:lnTo>
                  <a:lnTo>
                    <a:pt x="23" y="2"/>
                  </a:lnTo>
                  <a:lnTo>
                    <a:pt x="29" y="2"/>
                  </a:lnTo>
                  <a:lnTo>
                    <a:pt x="34" y="2"/>
                  </a:lnTo>
                  <a:lnTo>
                    <a:pt x="41" y="0"/>
                  </a:lnTo>
                  <a:lnTo>
                    <a:pt x="42" y="9"/>
                  </a:lnTo>
                  <a:lnTo>
                    <a:pt x="42" y="18"/>
                  </a:lnTo>
                  <a:lnTo>
                    <a:pt x="41" y="27"/>
                  </a:lnTo>
                  <a:lnTo>
                    <a:pt x="40" y="37"/>
                  </a:lnTo>
                  <a:lnTo>
                    <a:pt x="34" y="46"/>
                  </a:lnTo>
                  <a:lnTo>
                    <a:pt x="30" y="46"/>
                  </a:lnTo>
                  <a:lnTo>
                    <a:pt x="26" y="46"/>
                  </a:lnTo>
                  <a:lnTo>
                    <a:pt x="21" y="46"/>
                  </a:lnTo>
                  <a:lnTo>
                    <a:pt x="18" y="46"/>
                  </a:lnTo>
                  <a:lnTo>
                    <a:pt x="14" y="46"/>
                  </a:lnTo>
                  <a:lnTo>
                    <a:pt x="9" y="46"/>
                  </a:lnTo>
                  <a:lnTo>
                    <a:pt x="5" y="46"/>
                  </a:lnTo>
                  <a:lnTo>
                    <a:pt x="0" y="46"/>
                  </a:lnTo>
                  <a:close/>
                </a:path>
              </a:pathLst>
            </a:custGeom>
            <a:solidFill>
              <a:srgbClr val="FFFFFF"/>
            </a:solidFill>
            <a:ln w="9525">
              <a:noFill/>
              <a:round/>
              <a:headEnd/>
              <a:tailEnd/>
            </a:ln>
          </p:spPr>
          <p:txBody>
            <a:bodyPr/>
            <a:lstStyle/>
            <a:p>
              <a:endParaRPr lang="fr-FR"/>
            </a:p>
          </p:txBody>
        </p:sp>
        <p:sp>
          <p:nvSpPr>
            <p:cNvPr id="480577" name="Freeform 375"/>
            <p:cNvSpPr>
              <a:spLocks/>
            </p:cNvSpPr>
            <p:nvPr/>
          </p:nvSpPr>
          <p:spPr bwMode="auto">
            <a:xfrm>
              <a:off x="1152" y="3358"/>
              <a:ext cx="41" cy="16"/>
            </a:xfrm>
            <a:custGeom>
              <a:avLst/>
              <a:gdLst>
                <a:gd name="T0" fmla="*/ 1 w 245"/>
                <a:gd name="T1" fmla="*/ 0 h 99"/>
                <a:gd name="T2" fmla="*/ 1 w 245"/>
                <a:gd name="T3" fmla="*/ 0 h 99"/>
                <a:gd name="T4" fmla="*/ 1 w 245"/>
                <a:gd name="T5" fmla="*/ 0 h 99"/>
                <a:gd name="T6" fmla="*/ 0 w 245"/>
                <a:gd name="T7" fmla="*/ 0 h 99"/>
                <a:gd name="T8" fmla="*/ 0 w 245"/>
                <a:gd name="T9" fmla="*/ 0 h 99"/>
                <a:gd name="T10" fmla="*/ 0 w 245"/>
                <a:gd name="T11" fmla="*/ 0 h 99"/>
                <a:gd name="T12" fmla="*/ 0 w 245"/>
                <a:gd name="T13" fmla="*/ 0 h 99"/>
                <a:gd name="T14" fmla="*/ 0 w 245"/>
                <a:gd name="T15" fmla="*/ 0 h 99"/>
                <a:gd name="T16" fmla="*/ 0 w 245"/>
                <a:gd name="T17" fmla="*/ 0 h 99"/>
                <a:gd name="T18" fmla="*/ 0 w 245"/>
                <a:gd name="T19" fmla="*/ 0 h 99"/>
                <a:gd name="T20" fmla="*/ 0 w 245"/>
                <a:gd name="T21" fmla="*/ 0 h 99"/>
                <a:gd name="T22" fmla="*/ 0 w 245"/>
                <a:gd name="T23" fmla="*/ 0 h 99"/>
                <a:gd name="T24" fmla="*/ 0 w 245"/>
                <a:gd name="T25" fmla="*/ 0 h 99"/>
                <a:gd name="T26" fmla="*/ 1 w 245"/>
                <a:gd name="T27" fmla="*/ 0 h 99"/>
                <a:gd name="T28" fmla="*/ 1 w 245"/>
                <a:gd name="T29" fmla="*/ 0 h 99"/>
                <a:gd name="T30" fmla="*/ 1 w 245"/>
                <a:gd name="T31" fmla="*/ 0 h 99"/>
                <a:gd name="T32" fmla="*/ 1 w 245"/>
                <a:gd name="T33" fmla="*/ 0 h 99"/>
                <a:gd name="T34" fmla="*/ 1 w 245"/>
                <a:gd name="T35" fmla="*/ 0 h 99"/>
                <a:gd name="T36" fmla="*/ 1 w 245"/>
                <a:gd name="T37" fmla="*/ 0 h 99"/>
                <a:gd name="T38" fmla="*/ 1 w 245"/>
                <a:gd name="T39" fmla="*/ 0 h 99"/>
                <a:gd name="T40" fmla="*/ 1 w 245"/>
                <a:gd name="T41" fmla="*/ 0 h 99"/>
                <a:gd name="T42" fmla="*/ 1 w 245"/>
                <a:gd name="T43" fmla="*/ 0 h 99"/>
                <a:gd name="T44" fmla="*/ 1 w 245"/>
                <a:gd name="T45" fmla="*/ 0 h 99"/>
                <a:gd name="T46" fmla="*/ 1 w 245"/>
                <a:gd name="T47" fmla="*/ 0 h 99"/>
                <a:gd name="T48" fmla="*/ 1 w 245"/>
                <a:gd name="T49" fmla="*/ 0 h 99"/>
                <a:gd name="T50" fmla="*/ 0 w 245"/>
                <a:gd name="T51" fmla="*/ 0 h 99"/>
                <a:gd name="T52" fmla="*/ 0 w 245"/>
                <a:gd name="T53" fmla="*/ 0 h 99"/>
                <a:gd name="T54" fmla="*/ 0 w 245"/>
                <a:gd name="T55" fmla="*/ 0 h 99"/>
                <a:gd name="T56" fmla="*/ 0 w 245"/>
                <a:gd name="T57" fmla="*/ 0 h 99"/>
                <a:gd name="T58" fmla="*/ 0 w 245"/>
                <a:gd name="T59" fmla="*/ 0 h 99"/>
                <a:gd name="T60" fmla="*/ 0 w 245"/>
                <a:gd name="T61" fmla="*/ 0 h 99"/>
                <a:gd name="T62" fmla="*/ 1 w 245"/>
                <a:gd name="T63" fmla="*/ 0 h 99"/>
                <a:gd name="T64" fmla="*/ 1 w 245"/>
                <a:gd name="T65" fmla="*/ 0 h 99"/>
                <a:gd name="T66" fmla="*/ 1 w 245"/>
                <a:gd name="T67" fmla="*/ 0 h 99"/>
                <a:gd name="T68" fmla="*/ 1 w 245"/>
                <a:gd name="T69" fmla="*/ 0 h 99"/>
                <a:gd name="T70" fmla="*/ 1 w 245"/>
                <a:gd name="T71" fmla="*/ 0 h 99"/>
                <a:gd name="T72" fmla="*/ 1 w 245"/>
                <a:gd name="T73" fmla="*/ 0 h 99"/>
                <a:gd name="T74" fmla="*/ 1 w 245"/>
                <a:gd name="T75" fmla="*/ 0 h 99"/>
                <a:gd name="T76" fmla="*/ 1 w 245"/>
                <a:gd name="T77" fmla="*/ 0 h 9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5"/>
                <a:gd name="T118" fmla="*/ 0 h 99"/>
                <a:gd name="T119" fmla="*/ 245 w 245"/>
                <a:gd name="T120" fmla="*/ 99 h 9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5" h="99">
                  <a:moveTo>
                    <a:pt x="170" y="99"/>
                  </a:moveTo>
                  <a:lnTo>
                    <a:pt x="155" y="97"/>
                  </a:lnTo>
                  <a:lnTo>
                    <a:pt x="140" y="96"/>
                  </a:lnTo>
                  <a:lnTo>
                    <a:pt x="124" y="96"/>
                  </a:lnTo>
                  <a:lnTo>
                    <a:pt x="109" y="96"/>
                  </a:lnTo>
                  <a:lnTo>
                    <a:pt x="95" y="96"/>
                  </a:lnTo>
                  <a:lnTo>
                    <a:pt x="79" y="96"/>
                  </a:lnTo>
                  <a:lnTo>
                    <a:pt x="64" y="95"/>
                  </a:lnTo>
                  <a:lnTo>
                    <a:pt x="48" y="94"/>
                  </a:lnTo>
                  <a:lnTo>
                    <a:pt x="40" y="92"/>
                  </a:lnTo>
                  <a:lnTo>
                    <a:pt x="34" y="85"/>
                  </a:lnTo>
                  <a:lnTo>
                    <a:pt x="27" y="80"/>
                  </a:lnTo>
                  <a:lnTo>
                    <a:pt x="19" y="76"/>
                  </a:lnTo>
                  <a:lnTo>
                    <a:pt x="13" y="69"/>
                  </a:lnTo>
                  <a:lnTo>
                    <a:pt x="10" y="59"/>
                  </a:lnTo>
                  <a:lnTo>
                    <a:pt x="5" y="50"/>
                  </a:lnTo>
                  <a:lnTo>
                    <a:pt x="0" y="42"/>
                  </a:lnTo>
                  <a:lnTo>
                    <a:pt x="0" y="28"/>
                  </a:lnTo>
                  <a:lnTo>
                    <a:pt x="2" y="23"/>
                  </a:lnTo>
                  <a:lnTo>
                    <a:pt x="5" y="18"/>
                  </a:lnTo>
                  <a:lnTo>
                    <a:pt x="9" y="12"/>
                  </a:lnTo>
                  <a:lnTo>
                    <a:pt x="14" y="6"/>
                  </a:lnTo>
                  <a:lnTo>
                    <a:pt x="21" y="0"/>
                  </a:lnTo>
                  <a:lnTo>
                    <a:pt x="34" y="1"/>
                  </a:lnTo>
                  <a:lnTo>
                    <a:pt x="48" y="2"/>
                  </a:lnTo>
                  <a:lnTo>
                    <a:pt x="63" y="3"/>
                  </a:lnTo>
                  <a:lnTo>
                    <a:pt x="76" y="3"/>
                  </a:lnTo>
                  <a:lnTo>
                    <a:pt x="90" y="5"/>
                  </a:lnTo>
                  <a:lnTo>
                    <a:pt x="104" y="5"/>
                  </a:lnTo>
                  <a:lnTo>
                    <a:pt x="118" y="5"/>
                  </a:lnTo>
                  <a:lnTo>
                    <a:pt x="132" y="5"/>
                  </a:lnTo>
                  <a:lnTo>
                    <a:pt x="146" y="5"/>
                  </a:lnTo>
                  <a:lnTo>
                    <a:pt x="161" y="5"/>
                  </a:lnTo>
                  <a:lnTo>
                    <a:pt x="175" y="5"/>
                  </a:lnTo>
                  <a:lnTo>
                    <a:pt x="189" y="3"/>
                  </a:lnTo>
                  <a:lnTo>
                    <a:pt x="203" y="3"/>
                  </a:lnTo>
                  <a:lnTo>
                    <a:pt x="217" y="2"/>
                  </a:lnTo>
                  <a:lnTo>
                    <a:pt x="231" y="1"/>
                  </a:lnTo>
                  <a:lnTo>
                    <a:pt x="245" y="0"/>
                  </a:lnTo>
                  <a:lnTo>
                    <a:pt x="245" y="7"/>
                  </a:lnTo>
                  <a:lnTo>
                    <a:pt x="243" y="13"/>
                  </a:lnTo>
                  <a:lnTo>
                    <a:pt x="241" y="20"/>
                  </a:lnTo>
                  <a:lnTo>
                    <a:pt x="238" y="28"/>
                  </a:lnTo>
                  <a:lnTo>
                    <a:pt x="221" y="31"/>
                  </a:lnTo>
                  <a:lnTo>
                    <a:pt x="202" y="33"/>
                  </a:lnTo>
                  <a:lnTo>
                    <a:pt x="185" y="33"/>
                  </a:lnTo>
                  <a:lnTo>
                    <a:pt x="166" y="33"/>
                  </a:lnTo>
                  <a:lnTo>
                    <a:pt x="146" y="32"/>
                  </a:lnTo>
                  <a:lnTo>
                    <a:pt x="128" y="31"/>
                  </a:lnTo>
                  <a:lnTo>
                    <a:pt x="109" y="29"/>
                  </a:lnTo>
                  <a:lnTo>
                    <a:pt x="90" y="28"/>
                  </a:lnTo>
                  <a:lnTo>
                    <a:pt x="84" y="30"/>
                  </a:lnTo>
                  <a:lnTo>
                    <a:pt x="77" y="33"/>
                  </a:lnTo>
                  <a:lnTo>
                    <a:pt x="70" y="36"/>
                  </a:lnTo>
                  <a:lnTo>
                    <a:pt x="65" y="38"/>
                  </a:lnTo>
                  <a:lnTo>
                    <a:pt x="58" y="40"/>
                  </a:lnTo>
                  <a:lnTo>
                    <a:pt x="53" y="43"/>
                  </a:lnTo>
                  <a:lnTo>
                    <a:pt x="48" y="48"/>
                  </a:lnTo>
                  <a:lnTo>
                    <a:pt x="44" y="52"/>
                  </a:lnTo>
                  <a:lnTo>
                    <a:pt x="45" y="58"/>
                  </a:lnTo>
                  <a:lnTo>
                    <a:pt x="54" y="66"/>
                  </a:lnTo>
                  <a:lnTo>
                    <a:pt x="75" y="66"/>
                  </a:lnTo>
                  <a:lnTo>
                    <a:pt x="96" y="65"/>
                  </a:lnTo>
                  <a:lnTo>
                    <a:pt x="117" y="64"/>
                  </a:lnTo>
                  <a:lnTo>
                    <a:pt x="137" y="63"/>
                  </a:lnTo>
                  <a:lnTo>
                    <a:pt x="158" y="62"/>
                  </a:lnTo>
                  <a:lnTo>
                    <a:pt x="179" y="61"/>
                  </a:lnTo>
                  <a:lnTo>
                    <a:pt x="201" y="61"/>
                  </a:lnTo>
                  <a:lnTo>
                    <a:pt x="223" y="62"/>
                  </a:lnTo>
                  <a:lnTo>
                    <a:pt x="228" y="68"/>
                  </a:lnTo>
                  <a:lnTo>
                    <a:pt x="223" y="92"/>
                  </a:lnTo>
                  <a:lnTo>
                    <a:pt x="218" y="95"/>
                  </a:lnTo>
                  <a:lnTo>
                    <a:pt x="211" y="97"/>
                  </a:lnTo>
                  <a:lnTo>
                    <a:pt x="205" y="99"/>
                  </a:lnTo>
                  <a:lnTo>
                    <a:pt x="198" y="99"/>
                  </a:lnTo>
                  <a:lnTo>
                    <a:pt x="190" y="97"/>
                  </a:lnTo>
                  <a:lnTo>
                    <a:pt x="184" y="97"/>
                  </a:lnTo>
                  <a:lnTo>
                    <a:pt x="177" y="97"/>
                  </a:lnTo>
                  <a:lnTo>
                    <a:pt x="170" y="99"/>
                  </a:lnTo>
                  <a:close/>
                </a:path>
              </a:pathLst>
            </a:custGeom>
            <a:solidFill>
              <a:srgbClr val="FFFFFF"/>
            </a:solidFill>
            <a:ln w="9525">
              <a:noFill/>
              <a:round/>
              <a:headEnd/>
              <a:tailEnd/>
            </a:ln>
          </p:spPr>
          <p:txBody>
            <a:bodyPr/>
            <a:lstStyle/>
            <a:p>
              <a:endParaRPr lang="fr-FR"/>
            </a:p>
          </p:txBody>
        </p:sp>
        <p:sp>
          <p:nvSpPr>
            <p:cNvPr id="480578" name="Freeform 376"/>
            <p:cNvSpPr>
              <a:spLocks/>
            </p:cNvSpPr>
            <p:nvPr/>
          </p:nvSpPr>
          <p:spPr bwMode="auto">
            <a:xfrm>
              <a:off x="1293" y="3351"/>
              <a:ext cx="63" cy="19"/>
            </a:xfrm>
            <a:custGeom>
              <a:avLst/>
              <a:gdLst>
                <a:gd name="T0" fmla="*/ 1 w 379"/>
                <a:gd name="T1" fmla="*/ 1 h 112"/>
                <a:gd name="T2" fmla="*/ 1 w 379"/>
                <a:gd name="T3" fmla="*/ 1 h 112"/>
                <a:gd name="T4" fmla="*/ 0 w 379"/>
                <a:gd name="T5" fmla="*/ 1 h 112"/>
                <a:gd name="T6" fmla="*/ 0 w 379"/>
                <a:gd name="T7" fmla="*/ 1 h 112"/>
                <a:gd name="T8" fmla="*/ 0 w 379"/>
                <a:gd name="T9" fmla="*/ 1 h 112"/>
                <a:gd name="T10" fmla="*/ 0 w 379"/>
                <a:gd name="T11" fmla="*/ 1 h 112"/>
                <a:gd name="T12" fmla="*/ 0 w 379"/>
                <a:gd name="T13" fmla="*/ 0 h 112"/>
                <a:gd name="T14" fmla="*/ 0 w 379"/>
                <a:gd name="T15" fmla="*/ 0 h 112"/>
                <a:gd name="T16" fmla="*/ 0 w 379"/>
                <a:gd name="T17" fmla="*/ 0 h 112"/>
                <a:gd name="T18" fmla="*/ 0 w 379"/>
                <a:gd name="T19" fmla="*/ 0 h 112"/>
                <a:gd name="T20" fmla="*/ 0 w 379"/>
                <a:gd name="T21" fmla="*/ 0 h 112"/>
                <a:gd name="T22" fmla="*/ 0 w 379"/>
                <a:gd name="T23" fmla="*/ 0 h 112"/>
                <a:gd name="T24" fmla="*/ 0 w 379"/>
                <a:gd name="T25" fmla="*/ 0 h 112"/>
                <a:gd name="T26" fmla="*/ 0 w 379"/>
                <a:gd name="T27" fmla="*/ 0 h 112"/>
                <a:gd name="T28" fmla="*/ 0 w 379"/>
                <a:gd name="T29" fmla="*/ 0 h 112"/>
                <a:gd name="T30" fmla="*/ 1 w 379"/>
                <a:gd name="T31" fmla="*/ 0 h 112"/>
                <a:gd name="T32" fmla="*/ 1 w 379"/>
                <a:gd name="T33" fmla="*/ 0 h 112"/>
                <a:gd name="T34" fmla="*/ 1 w 379"/>
                <a:gd name="T35" fmla="*/ 0 h 112"/>
                <a:gd name="T36" fmla="*/ 1 w 379"/>
                <a:gd name="T37" fmla="*/ 0 h 112"/>
                <a:gd name="T38" fmla="*/ 1 w 379"/>
                <a:gd name="T39" fmla="*/ 0 h 112"/>
                <a:gd name="T40" fmla="*/ 1 w 379"/>
                <a:gd name="T41" fmla="*/ 0 h 112"/>
                <a:gd name="T42" fmla="*/ 1 w 379"/>
                <a:gd name="T43" fmla="*/ 0 h 112"/>
                <a:gd name="T44" fmla="*/ 2 w 379"/>
                <a:gd name="T45" fmla="*/ 0 h 112"/>
                <a:gd name="T46" fmla="*/ 2 w 379"/>
                <a:gd name="T47" fmla="*/ 0 h 112"/>
                <a:gd name="T48" fmla="*/ 2 w 379"/>
                <a:gd name="T49" fmla="*/ 1 h 112"/>
                <a:gd name="T50" fmla="*/ 2 w 379"/>
                <a:gd name="T51" fmla="*/ 1 h 112"/>
                <a:gd name="T52" fmla="*/ 1 w 379"/>
                <a:gd name="T53" fmla="*/ 1 h 112"/>
                <a:gd name="T54" fmla="*/ 1 w 379"/>
                <a:gd name="T55" fmla="*/ 1 h 112"/>
                <a:gd name="T56" fmla="*/ 1 w 379"/>
                <a:gd name="T57" fmla="*/ 1 h 112"/>
                <a:gd name="T58" fmla="*/ 1 w 379"/>
                <a:gd name="T59" fmla="*/ 1 h 112"/>
                <a:gd name="T60" fmla="*/ 1 w 379"/>
                <a:gd name="T61" fmla="*/ 1 h 112"/>
                <a:gd name="T62" fmla="*/ 1 w 379"/>
                <a:gd name="T63" fmla="*/ 1 h 112"/>
                <a:gd name="T64" fmla="*/ 1 w 379"/>
                <a:gd name="T65" fmla="*/ 1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9"/>
                <a:gd name="T100" fmla="*/ 0 h 112"/>
                <a:gd name="T101" fmla="*/ 379 w 379"/>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9" h="112">
                  <a:moveTo>
                    <a:pt x="164" y="112"/>
                  </a:moveTo>
                  <a:lnTo>
                    <a:pt x="155" y="111"/>
                  </a:lnTo>
                  <a:lnTo>
                    <a:pt x="147" y="111"/>
                  </a:lnTo>
                  <a:lnTo>
                    <a:pt x="138" y="110"/>
                  </a:lnTo>
                  <a:lnTo>
                    <a:pt x="129" y="110"/>
                  </a:lnTo>
                  <a:lnTo>
                    <a:pt x="120" y="110"/>
                  </a:lnTo>
                  <a:lnTo>
                    <a:pt x="110" y="109"/>
                  </a:lnTo>
                  <a:lnTo>
                    <a:pt x="102" y="109"/>
                  </a:lnTo>
                  <a:lnTo>
                    <a:pt x="93" y="108"/>
                  </a:lnTo>
                  <a:lnTo>
                    <a:pt x="80" y="102"/>
                  </a:lnTo>
                  <a:lnTo>
                    <a:pt x="68" y="95"/>
                  </a:lnTo>
                  <a:lnTo>
                    <a:pt x="57" y="90"/>
                  </a:lnTo>
                  <a:lnTo>
                    <a:pt x="46" y="83"/>
                  </a:lnTo>
                  <a:lnTo>
                    <a:pt x="36" y="77"/>
                  </a:lnTo>
                  <a:lnTo>
                    <a:pt x="25" y="70"/>
                  </a:lnTo>
                  <a:lnTo>
                    <a:pt x="13" y="63"/>
                  </a:lnTo>
                  <a:lnTo>
                    <a:pt x="0" y="57"/>
                  </a:lnTo>
                  <a:lnTo>
                    <a:pt x="0" y="45"/>
                  </a:lnTo>
                  <a:lnTo>
                    <a:pt x="0" y="31"/>
                  </a:lnTo>
                  <a:lnTo>
                    <a:pt x="0" y="18"/>
                  </a:lnTo>
                  <a:lnTo>
                    <a:pt x="0" y="4"/>
                  </a:lnTo>
                  <a:lnTo>
                    <a:pt x="8" y="0"/>
                  </a:lnTo>
                  <a:lnTo>
                    <a:pt x="19" y="9"/>
                  </a:lnTo>
                  <a:lnTo>
                    <a:pt x="30" y="18"/>
                  </a:lnTo>
                  <a:lnTo>
                    <a:pt x="41" y="26"/>
                  </a:lnTo>
                  <a:lnTo>
                    <a:pt x="53" y="32"/>
                  </a:lnTo>
                  <a:lnTo>
                    <a:pt x="64" y="40"/>
                  </a:lnTo>
                  <a:lnTo>
                    <a:pt x="75" y="47"/>
                  </a:lnTo>
                  <a:lnTo>
                    <a:pt x="87" y="54"/>
                  </a:lnTo>
                  <a:lnTo>
                    <a:pt x="98" y="63"/>
                  </a:lnTo>
                  <a:lnTo>
                    <a:pt x="116" y="64"/>
                  </a:lnTo>
                  <a:lnTo>
                    <a:pt x="132" y="67"/>
                  </a:lnTo>
                  <a:lnTo>
                    <a:pt x="150" y="67"/>
                  </a:lnTo>
                  <a:lnTo>
                    <a:pt x="168" y="68"/>
                  </a:lnTo>
                  <a:lnTo>
                    <a:pt x="185" y="68"/>
                  </a:lnTo>
                  <a:lnTo>
                    <a:pt x="203" y="68"/>
                  </a:lnTo>
                  <a:lnTo>
                    <a:pt x="220" y="68"/>
                  </a:lnTo>
                  <a:lnTo>
                    <a:pt x="238" y="67"/>
                  </a:lnTo>
                  <a:lnTo>
                    <a:pt x="254" y="67"/>
                  </a:lnTo>
                  <a:lnTo>
                    <a:pt x="272" y="67"/>
                  </a:lnTo>
                  <a:lnTo>
                    <a:pt x="290" y="66"/>
                  </a:lnTo>
                  <a:lnTo>
                    <a:pt x="306" y="66"/>
                  </a:lnTo>
                  <a:lnTo>
                    <a:pt x="324" y="64"/>
                  </a:lnTo>
                  <a:lnTo>
                    <a:pt x="340" y="64"/>
                  </a:lnTo>
                  <a:lnTo>
                    <a:pt x="357" y="64"/>
                  </a:lnTo>
                  <a:lnTo>
                    <a:pt x="373" y="64"/>
                  </a:lnTo>
                  <a:lnTo>
                    <a:pt x="377" y="71"/>
                  </a:lnTo>
                  <a:lnTo>
                    <a:pt x="378" y="78"/>
                  </a:lnTo>
                  <a:lnTo>
                    <a:pt x="379" y="85"/>
                  </a:lnTo>
                  <a:lnTo>
                    <a:pt x="379" y="93"/>
                  </a:lnTo>
                  <a:lnTo>
                    <a:pt x="367" y="95"/>
                  </a:lnTo>
                  <a:lnTo>
                    <a:pt x="353" y="98"/>
                  </a:lnTo>
                  <a:lnTo>
                    <a:pt x="341" y="100"/>
                  </a:lnTo>
                  <a:lnTo>
                    <a:pt x="328" y="102"/>
                  </a:lnTo>
                  <a:lnTo>
                    <a:pt x="315" y="103"/>
                  </a:lnTo>
                  <a:lnTo>
                    <a:pt x="302" y="104"/>
                  </a:lnTo>
                  <a:lnTo>
                    <a:pt x="289" y="105"/>
                  </a:lnTo>
                  <a:lnTo>
                    <a:pt x="275" y="106"/>
                  </a:lnTo>
                  <a:lnTo>
                    <a:pt x="262" y="106"/>
                  </a:lnTo>
                  <a:lnTo>
                    <a:pt x="249" y="108"/>
                  </a:lnTo>
                  <a:lnTo>
                    <a:pt x="236" y="108"/>
                  </a:lnTo>
                  <a:lnTo>
                    <a:pt x="223" y="109"/>
                  </a:lnTo>
                  <a:lnTo>
                    <a:pt x="209" y="109"/>
                  </a:lnTo>
                  <a:lnTo>
                    <a:pt x="195" y="109"/>
                  </a:lnTo>
                  <a:lnTo>
                    <a:pt x="182" y="110"/>
                  </a:lnTo>
                  <a:lnTo>
                    <a:pt x="169" y="110"/>
                  </a:lnTo>
                  <a:lnTo>
                    <a:pt x="164" y="112"/>
                  </a:lnTo>
                  <a:close/>
                </a:path>
              </a:pathLst>
            </a:custGeom>
            <a:solidFill>
              <a:srgbClr val="FFFFFF"/>
            </a:solidFill>
            <a:ln w="9525">
              <a:noFill/>
              <a:round/>
              <a:headEnd/>
              <a:tailEnd/>
            </a:ln>
          </p:spPr>
          <p:txBody>
            <a:bodyPr/>
            <a:lstStyle/>
            <a:p>
              <a:endParaRPr lang="fr-FR"/>
            </a:p>
          </p:txBody>
        </p:sp>
        <p:sp>
          <p:nvSpPr>
            <p:cNvPr id="480579" name="Freeform 377"/>
            <p:cNvSpPr>
              <a:spLocks/>
            </p:cNvSpPr>
            <p:nvPr/>
          </p:nvSpPr>
          <p:spPr bwMode="auto">
            <a:xfrm>
              <a:off x="1368" y="3367"/>
              <a:ext cx="10" cy="1"/>
            </a:xfrm>
            <a:custGeom>
              <a:avLst/>
              <a:gdLst>
                <a:gd name="T0" fmla="*/ 0 w 60"/>
                <a:gd name="T1" fmla="*/ 0 h 7"/>
                <a:gd name="T2" fmla="*/ 0 w 60"/>
                <a:gd name="T3" fmla="*/ 0 h 7"/>
                <a:gd name="T4" fmla="*/ 0 w 60"/>
                <a:gd name="T5" fmla="*/ 0 h 7"/>
                <a:gd name="T6" fmla="*/ 0 w 60"/>
                <a:gd name="T7" fmla="*/ 0 h 7"/>
                <a:gd name="T8" fmla="*/ 0 w 60"/>
                <a:gd name="T9" fmla="*/ 0 h 7"/>
                <a:gd name="T10" fmla="*/ 0 w 60"/>
                <a:gd name="T11" fmla="*/ 0 h 7"/>
                <a:gd name="T12" fmla="*/ 0 w 60"/>
                <a:gd name="T13" fmla="*/ 0 h 7"/>
                <a:gd name="T14" fmla="*/ 0 w 60"/>
                <a:gd name="T15" fmla="*/ 0 h 7"/>
                <a:gd name="T16" fmla="*/ 0 w 60"/>
                <a:gd name="T17" fmla="*/ 0 h 7"/>
                <a:gd name="T18" fmla="*/ 0 w 60"/>
                <a:gd name="T19" fmla="*/ 0 h 7"/>
                <a:gd name="T20" fmla="*/ 0 w 60"/>
                <a:gd name="T21" fmla="*/ 0 h 7"/>
                <a:gd name="T22" fmla="*/ 0 w 60"/>
                <a:gd name="T23" fmla="*/ 0 h 7"/>
                <a:gd name="T24" fmla="*/ 0 w 60"/>
                <a:gd name="T25" fmla="*/ 0 h 7"/>
                <a:gd name="T26" fmla="*/ 0 w 60"/>
                <a:gd name="T27" fmla="*/ 0 h 7"/>
                <a:gd name="T28" fmla="*/ 0 w 60"/>
                <a:gd name="T29" fmla="*/ 0 h 7"/>
                <a:gd name="T30" fmla="*/ 0 w 60"/>
                <a:gd name="T31" fmla="*/ 0 h 7"/>
                <a:gd name="T32" fmla="*/ 0 w 60"/>
                <a:gd name="T33" fmla="*/ 0 h 7"/>
                <a:gd name="T34" fmla="*/ 0 w 60"/>
                <a:gd name="T35" fmla="*/ 0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7"/>
                <a:gd name="T56" fmla="*/ 60 w 60"/>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7">
                  <a:moveTo>
                    <a:pt x="0" y="7"/>
                  </a:moveTo>
                  <a:lnTo>
                    <a:pt x="7" y="6"/>
                  </a:lnTo>
                  <a:lnTo>
                    <a:pt x="14" y="5"/>
                  </a:lnTo>
                  <a:lnTo>
                    <a:pt x="22" y="4"/>
                  </a:lnTo>
                  <a:lnTo>
                    <a:pt x="30" y="4"/>
                  </a:lnTo>
                  <a:lnTo>
                    <a:pt x="38" y="3"/>
                  </a:lnTo>
                  <a:lnTo>
                    <a:pt x="46" y="3"/>
                  </a:lnTo>
                  <a:lnTo>
                    <a:pt x="52" y="2"/>
                  </a:lnTo>
                  <a:lnTo>
                    <a:pt x="60" y="0"/>
                  </a:lnTo>
                  <a:lnTo>
                    <a:pt x="56" y="4"/>
                  </a:lnTo>
                  <a:lnTo>
                    <a:pt x="49" y="4"/>
                  </a:lnTo>
                  <a:lnTo>
                    <a:pt x="42" y="4"/>
                  </a:lnTo>
                  <a:lnTo>
                    <a:pt x="36" y="5"/>
                  </a:lnTo>
                  <a:lnTo>
                    <a:pt x="28" y="5"/>
                  </a:lnTo>
                  <a:lnTo>
                    <a:pt x="22" y="6"/>
                  </a:lnTo>
                  <a:lnTo>
                    <a:pt x="14" y="7"/>
                  </a:lnTo>
                  <a:lnTo>
                    <a:pt x="7" y="7"/>
                  </a:lnTo>
                  <a:lnTo>
                    <a:pt x="0" y="7"/>
                  </a:lnTo>
                  <a:close/>
                </a:path>
              </a:pathLst>
            </a:custGeom>
            <a:solidFill>
              <a:srgbClr val="FFFFFF"/>
            </a:solidFill>
            <a:ln w="9525">
              <a:noFill/>
              <a:round/>
              <a:headEnd/>
              <a:tailEnd/>
            </a:ln>
          </p:spPr>
          <p:txBody>
            <a:bodyPr/>
            <a:lstStyle/>
            <a:p>
              <a:endParaRPr lang="fr-FR"/>
            </a:p>
          </p:txBody>
        </p:sp>
        <p:sp>
          <p:nvSpPr>
            <p:cNvPr id="480580" name="Freeform 378"/>
            <p:cNvSpPr>
              <a:spLocks/>
            </p:cNvSpPr>
            <p:nvPr/>
          </p:nvSpPr>
          <p:spPr bwMode="auto">
            <a:xfrm>
              <a:off x="1211" y="3360"/>
              <a:ext cx="5" cy="4"/>
            </a:xfrm>
            <a:custGeom>
              <a:avLst/>
              <a:gdLst>
                <a:gd name="T0" fmla="*/ 0 w 27"/>
                <a:gd name="T1" fmla="*/ 0 h 27"/>
                <a:gd name="T2" fmla="*/ 0 w 27"/>
                <a:gd name="T3" fmla="*/ 0 h 27"/>
                <a:gd name="T4" fmla="*/ 0 w 27"/>
                <a:gd name="T5" fmla="*/ 0 h 27"/>
                <a:gd name="T6" fmla="*/ 0 w 27"/>
                <a:gd name="T7" fmla="*/ 0 h 27"/>
                <a:gd name="T8" fmla="*/ 0 w 27"/>
                <a:gd name="T9" fmla="*/ 0 h 27"/>
                <a:gd name="T10" fmla="*/ 0 w 27"/>
                <a:gd name="T11" fmla="*/ 0 h 27"/>
                <a:gd name="T12" fmla="*/ 0 w 27"/>
                <a:gd name="T13" fmla="*/ 0 h 27"/>
                <a:gd name="T14" fmla="*/ 0 w 27"/>
                <a:gd name="T15" fmla="*/ 0 h 27"/>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27"/>
                <a:gd name="T26" fmla="*/ 27 w 27"/>
                <a:gd name="T27" fmla="*/ 27 h 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27">
                  <a:moveTo>
                    <a:pt x="0" y="27"/>
                  </a:moveTo>
                  <a:lnTo>
                    <a:pt x="1" y="20"/>
                  </a:lnTo>
                  <a:lnTo>
                    <a:pt x="2" y="15"/>
                  </a:lnTo>
                  <a:lnTo>
                    <a:pt x="5" y="9"/>
                  </a:lnTo>
                  <a:lnTo>
                    <a:pt x="7" y="2"/>
                  </a:lnTo>
                  <a:lnTo>
                    <a:pt x="27" y="0"/>
                  </a:lnTo>
                  <a:lnTo>
                    <a:pt x="27" y="22"/>
                  </a:lnTo>
                  <a:lnTo>
                    <a:pt x="0" y="27"/>
                  </a:lnTo>
                  <a:close/>
                </a:path>
              </a:pathLst>
            </a:custGeom>
            <a:solidFill>
              <a:srgbClr val="FFFFFF"/>
            </a:solidFill>
            <a:ln w="9525">
              <a:noFill/>
              <a:round/>
              <a:headEnd/>
              <a:tailEnd/>
            </a:ln>
          </p:spPr>
          <p:txBody>
            <a:bodyPr/>
            <a:lstStyle/>
            <a:p>
              <a:endParaRPr lang="fr-FR"/>
            </a:p>
          </p:txBody>
        </p:sp>
        <p:sp>
          <p:nvSpPr>
            <p:cNvPr id="480581" name="Freeform 379"/>
            <p:cNvSpPr>
              <a:spLocks/>
            </p:cNvSpPr>
            <p:nvPr/>
          </p:nvSpPr>
          <p:spPr bwMode="auto">
            <a:xfrm>
              <a:off x="1297" y="3350"/>
              <a:ext cx="50" cy="10"/>
            </a:xfrm>
            <a:custGeom>
              <a:avLst/>
              <a:gdLst>
                <a:gd name="T0" fmla="*/ 1 w 297"/>
                <a:gd name="T1" fmla="*/ 0 h 63"/>
                <a:gd name="T2" fmla="*/ 1 w 297"/>
                <a:gd name="T3" fmla="*/ 0 h 63"/>
                <a:gd name="T4" fmla="*/ 1 w 297"/>
                <a:gd name="T5" fmla="*/ 0 h 63"/>
                <a:gd name="T6" fmla="*/ 1 w 297"/>
                <a:gd name="T7" fmla="*/ 0 h 63"/>
                <a:gd name="T8" fmla="*/ 1 w 297"/>
                <a:gd name="T9" fmla="*/ 0 h 63"/>
                <a:gd name="T10" fmla="*/ 1 w 297"/>
                <a:gd name="T11" fmla="*/ 0 h 63"/>
                <a:gd name="T12" fmla="*/ 1 w 297"/>
                <a:gd name="T13" fmla="*/ 0 h 63"/>
                <a:gd name="T14" fmla="*/ 1 w 297"/>
                <a:gd name="T15" fmla="*/ 0 h 63"/>
                <a:gd name="T16" fmla="*/ 0 w 297"/>
                <a:gd name="T17" fmla="*/ 0 h 63"/>
                <a:gd name="T18" fmla="*/ 0 w 297"/>
                <a:gd name="T19" fmla="*/ 0 h 63"/>
                <a:gd name="T20" fmla="*/ 0 w 297"/>
                <a:gd name="T21" fmla="*/ 0 h 63"/>
                <a:gd name="T22" fmla="*/ 0 w 297"/>
                <a:gd name="T23" fmla="*/ 0 h 63"/>
                <a:gd name="T24" fmla="*/ 0 w 297"/>
                <a:gd name="T25" fmla="*/ 0 h 63"/>
                <a:gd name="T26" fmla="*/ 0 w 297"/>
                <a:gd name="T27" fmla="*/ 0 h 63"/>
                <a:gd name="T28" fmla="*/ 0 w 297"/>
                <a:gd name="T29" fmla="*/ 0 h 63"/>
                <a:gd name="T30" fmla="*/ 0 w 297"/>
                <a:gd name="T31" fmla="*/ 0 h 63"/>
                <a:gd name="T32" fmla="*/ 0 w 297"/>
                <a:gd name="T33" fmla="*/ 0 h 63"/>
                <a:gd name="T34" fmla="*/ 0 w 297"/>
                <a:gd name="T35" fmla="*/ 0 h 63"/>
                <a:gd name="T36" fmla="*/ 0 w 297"/>
                <a:gd name="T37" fmla="*/ 0 h 63"/>
                <a:gd name="T38" fmla="*/ 0 w 297"/>
                <a:gd name="T39" fmla="*/ 0 h 63"/>
                <a:gd name="T40" fmla="*/ 0 w 297"/>
                <a:gd name="T41" fmla="*/ 0 h 63"/>
                <a:gd name="T42" fmla="*/ 0 w 297"/>
                <a:gd name="T43" fmla="*/ 0 h 63"/>
                <a:gd name="T44" fmla="*/ 0 w 297"/>
                <a:gd name="T45" fmla="*/ 0 h 63"/>
                <a:gd name="T46" fmla="*/ 0 w 297"/>
                <a:gd name="T47" fmla="*/ 0 h 63"/>
                <a:gd name="T48" fmla="*/ 0 w 297"/>
                <a:gd name="T49" fmla="*/ 0 h 63"/>
                <a:gd name="T50" fmla="*/ 0 w 297"/>
                <a:gd name="T51" fmla="*/ 0 h 63"/>
                <a:gd name="T52" fmla="*/ 0 w 297"/>
                <a:gd name="T53" fmla="*/ 0 h 63"/>
                <a:gd name="T54" fmla="*/ 0 w 297"/>
                <a:gd name="T55" fmla="*/ 0 h 63"/>
                <a:gd name="T56" fmla="*/ 1 w 297"/>
                <a:gd name="T57" fmla="*/ 0 h 63"/>
                <a:gd name="T58" fmla="*/ 1 w 297"/>
                <a:gd name="T59" fmla="*/ 0 h 63"/>
                <a:gd name="T60" fmla="*/ 1 w 297"/>
                <a:gd name="T61" fmla="*/ 0 h 63"/>
                <a:gd name="T62" fmla="*/ 1 w 297"/>
                <a:gd name="T63" fmla="*/ 0 h 63"/>
                <a:gd name="T64" fmla="*/ 1 w 297"/>
                <a:gd name="T65" fmla="*/ 0 h 63"/>
                <a:gd name="T66" fmla="*/ 1 w 297"/>
                <a:gd name="T67" fmla="*/ 0 h 63"/>
                <a:gd name="T68" fmla="*/ 1 w 297"/>
                <a:gd name="T69" fmla="*/ 0 h 63"/>
                <a:gd name="T70" fmla="*/ 1 w 297"/>
                <a:gd name="T71" fmla="*/ 0 h 63"/>
                <a:gd name="T72" fmla="*/ 1 w 297"/>
                <a:gd name="T73" fmla="*/ 0 h 63"/>
                <a:gd name="T74" fmla="*/ 1 w 297"/>
                <a:gd name="T75" fmla="*/ 0 h 63"/>
                <a:gd name="T76" fmla="*/ 1 w 297"/>
                <a:gd name="T77" fmla="*/ 0 h 63"/>
                <a:gd name="T78" fmla="*/ 1 w 297"/>
                <a:gd name="T79" fmla="*/ 0 h 63"/>
                <a:gd name="T80" fmla="*/ 1 w 297"/>
                <a:gd name="T81" fmla="*/ 0 h 63"/>
                <a:gd name="T82" fmla="*/ 1 w 297"/>
                <a:gd name="T83" fmla="*/ 0 h 63"/>
                <a:gd name="T84" fmla="*/ 1 w 297"/>
                <a:gd name="T85" fmla="*/ 0 h 63"/>
                <a:gd name="T86" fmla="*/ 1 w 297"/>
                <a:gd name="T87" fmla="*/ 0 h 63"/>
                <a:gd name="T88" fmla="*/ 1 w 297"/>
                <a:gd name="T89" fmla="*/ 0 h 63"/>
                <a:gd name="T90" fmla="*/ 1 w 297"/>
                <a:gd name="T91" fmla="*/ 0 h 63"/>
                <a:gd name="T92" fmla="*/ 1 w 297"/>
                <a:gd name="T93" fmla="*/ 0 h 63"/>
                <a:gd name="T94" fmla="*/ 1 w 297"/>
                <a:gd name="T95" fmla="*/ 0 h 63"/>
                <a:gd name="T96" fmla="*/ 1 w 297"/>
                <a:gd name="T97" fmla="*/ 0 h 63"/>
                <a:gd name="T98" fmla="*/ 1 w 297"/>
                <a:gd name="T99" fmla="*/ 0 h 63"/>
                <a:gd name="T100" fmla="*/ 1 w 297"/>
                <a:gd name="T101" fmla="*/ 0 h 63"/>
                <a:gd name="T102" fmla="*/ 1 w 297"/>
                <a:gd name="T103" fmla="*/ 0 h 63"/>
                <a:gd name="T104" fmla="*/ 1 w 297"/>
                <a:gd name="T105" fmla="*/ 0 h 63"/>
                <a:gd name="T106" fmla="*/ 1 w 297"/>
                <a:gd name="T107" fmla="*/ 0 h 63"/>
                <a:gd name="T108" fmla="*/ 1 w 297"/>
                <a:gd name="T109" fmla="*/ 0 h 63"/>
                <a:gd name="T110" fmla="*/ 1 w 297"/>
                <a:gd name="T111" fmla="*/ 0 h 6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97"/>
                <a:gd name="T169" fmla="*/ 0 h 63"/>
                <a:gd name="T170" fmla="*/ 297 w 297"/>
                <a:gd name="T171" fmla="*/ 63 h 6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97" h="63">
                  <a:moveTo>
                    <a:pt x="177" y="63"/>
                  </a:moveTo>
                  <a:lnTo>
                    <a:pt x="166" y="61"/>
                  </a:lnTo>
                  <a:lnTo>
                    <a:pt x="154" y="60"/>
                  </a:lnTo>
                  <a:lnTo>
                    <a:pt x="142" y="60"/>
                  </a:lnTo>
                  <a:lnTo>
                    <a:pt x="130" y="60"/>
                  </a:lnTo>
                  <a:lnTo>
                    <a:pt x="118" y="60"/>
                  </a:lnTo>
                  <a:lnTo>
                    <a:pt x="105" y="59"/>
                  </a:lnTo>
                  <a:lnTo>
                    <a:pt x="92" y="58"/>
                  </a:lnTo>
                  <a:lnTo>
                    <a:pt x="80" y="55"/>
                  </a:lnTo>
                  <a:lnTo>
                    <a:pt x="66" y="43"/>
                  </a:lnTo>
                  <a:lnTo>
                    <a:pt x="57" y="39"/>
                  </a:lnTo>
                  <a:lnTo>
                    <a:pt x="49" y="35"/>
                  </a:lnTo>
                  <a:lnTo>
                    <a:pt x="41" y="30"/>
                  </a:lnTo>
                  <a:lnTo>
                    <a:pt x="33" y="25"/>
                  </a:lnTo>
                  <a:lnTo>
                    <a:pt x="24" y="19"/>
                  </a:lnTo>
                  <a:lnTo>
                    <a:pt x="16" y="14"/>
                  </a:lnTo>
                  <a:lnTo>
                    <a:pt x="8" y="7"/>
                  </a:lnTo>
                  <a:lnTo>
                    <a:pt x="0" y="0"/>
                  </a:lnTo>
                  <a:lnTo>
                    <a:pt x="9" y="1"/>
                  </a:lnTo>
                  <a:lnTo>
                    <a:pt x="16" y="3"/>
                  </a:lnTo>
                  <a:lnTo>
                    <a:pt x="25" y="5"/>
                  </a:lnTo>
                  <a:lnTo>
                    <a:pt x="33" y="6"/>
                  </a:lnTo>
                  <a:lnTo>
                    <a:pt x="42" y="8"/>
                  </a:lnTo>
                  <a:lnTo>
                    <a:pt x="51" y="9"/>
                  </a:lnTo>
                  <a:lnTo>
                    <a:pt x="60" y="10"/>
                  </a:lnTo>
                  <a:lnTo>
                    <a:pt x="69" y="9"/>
                  </a:lnTo>
                  <a:lnTo>
                    <a:pt x="77" y="11"/>
                  </a:lnTo>
                  <a:lnTo>
                    <a:pt x="85" y="14"/>
                  </a:lnTo>
                  <a:lnTo>
                    <a:pt x="91" y="16"/>
                  </a:lnTo>
                  <a:lnTo>
                    <a:pt x="99" y="18"/>
                  </a:lnTo>
                  <a:lnTo>
                    <a:pt x="107" y="21"/>
                  </a:lnTo>
                  <a:lnTo>
                    <a:pt x="115" y="24"/>
                  </a:lnTo>
                  <a:lnTo>
                    <a:pt x="123" y="27"/>
                  </a:lnTo>
                  <a:lnTo>
                    <a:pt x="132" y="30"/>
                  </a:lnTo>
                  <a:lnTo>
                    <a:pt x="149" y="27"/>
                  </a:lnTo>
                  <a:lnTo>
                    <a:pt x="167" y="26"/>
                  </a:lnTo>
                  <a:lnTo>
                    <a:pt x="185" y="26"/>
                  </a:lnTo>
                  <a:lnTo>
                    <a:pt x="203" y="26"/>
                  </a:lnTo>
                  <a:lnTo>
                    <a:pt x="221" y="27"/>
                  </a:lnTo>
                  <a:lnTo>
                    <a:pt x="240" y="26"/>
                  </a:lnTo>
                  <a:lnTo>
                    <a:pt x="257" y="25"/>
                  </a:lnTo>
                  <a:lnTo>
                    <a:pt x="275" y="21"/>
                  </a:lnTo>
                  <a:lnTo>
                    <a:pt x="281" y="34"/>
                  </a:lnTo>
                  <a:lnTo>
                    <a:pt x="284" y="37"/>
                  </a:lnTo>
                  <a:lnTo>
                    <a:pt x="288" y="41"/>
                  </a:lnTo>
                  <a:lnTo>
                    <a:pt x="292" y="47"/>
                  </a:lnTo>
                  <a:lnTo>
                    <a:pt x="297" y="50"/>
                  </a:lnTo>
                  <a:lnTo>
                    <a:pt x="296" y="58"/>
                  </a:lnTo>
                  <a:lnTo>
                    <a:pt x="281" y="60"/>
                  </a:lnTo>
                  <a:lnTo>
                    <a:pt x="267" y="61"/>
                  </a:lnTo>
                  <a:lnTo>
                    <a:pt x="253" y="62"/>
                  </a:lnTo>
                  <a:lnTo>
                    <a:pt x="237" y="62"/>
                  </a:lnTo>
                  <a:lnTo>
                    <a:pt x="222" y="62"/>
                  </a:lnTo>
                  <a:lnTo>
                    <a:pt x="208" y="62"/>
                  </a:lnTo>
                  <a:lnTo>
                    <a:pt x="192" y="62"/>
                  </a:lnTo>
                  <a:lnTo>
                    <a:pt x="177" y="63"/>
                  </a:lnTo>
                  <a:close/>
                </a:path>
              </a:pathLst>
            </a:custGeom>
            <a:solidFill>
              <a:srgbClr val="FFFFFF"/>
            </a:solidFill>
            <a:ln w="9525">
              <a:noFill/>
              <a:round/>
              <a:headEnd/>
              <a:tailEnd/>
            </a:ln>
          </p:spPr>
          <p:txBody>
            <a:bodyPr/>
            <a:lstStyle/>
            <a:p>
              <a:endParaRPr lang="fr-FR"/>
            </a:p>
          </p:txBody>
        </p:sp>
        <p:sp>
          <p:nvSpPr>
            <p:cNvPr id="480582" name="Freeform 380"/>
            <p:cNvSpPr>
              <a:spLocks/>
            </p:cNvSpPr>
            <p:nvPr/>
          </p:nvSpPr>
          <p:spPr bwMode="auto">
            <a:xfrm>
              <a:off x="1351" y="3341"/>
              <a:ext cx="42" cy="18"/>
            </a:xfrm>
            <a:custGeom>
              <a:avLst/>
              <a:gdLst>
                <a:gd name="T0" fmla="*/ 0 w 252"/>
                <a:gd name="T1" fmla="*/ 1 h 106"/>
                <a:gd name="T2" fmla="*/ 0 w 252"/>
                <a:gd name="T3" fmla="*/ 1 h 106"/>
                <a:gd name="T4" fmla="*/ 0 w 252"/>
                <a:gd name="T5" fmla="*/ 0 h 106"/>
                <a:gd name="T6" fmla="*/ 1 w 252"/>
                <a:gd name="T7" fmla="*/ 0 h 106"/>
                <a:gd name="T8" fmla="*/ 1 w 252"/>
                <a:gd name="T9" fmla="*/ 0 h 106"/>
                <a:gd name="T10" fmla="*/ 1 w 252"/>
                <a:gd name="T11" fmla="*/ 0 h 106"/>
                <a:gd name="T12" fmla="*/ 1 w 252"/>
                <a:gd name="T13" fmla="*/ 0 h 106"/>
                <a:gd name="T14" fmla="*/ 1 w 252"/>
                <a:gd name="T15" fmla="*/ 0 h 106"/>
                <a:gd name="T16" fmla="*/ 1 w 252"/>
                <a:gd name="T17" fmla="*/ 0 h 106"/>
                <a:gd name="T18" fmla="*/ 1 w 252"/>
                <a:gd name="T19" fmla="*/ 0 h 106"/>
                <a:gd name="T20" fmla="*/ 1 w 252"/>
                <a:gd name="T21" fmla="*/ 0 h 106"/>
                <a:gd name="T22" fmla="*/ 1 w 252"/>
                <a:gd name="T23" fmla="*/ 0 h 106"/>
                <a:gd name="T24" fmla="*/ 1 w 252"/>
                <a:gd name="T25" fmla="*/ 0 h 106"/>
                <a:gd name="T26" fmla="*/ 0 w 252"/>
                <a:gd name="T27" fmla="*/ 0 h 106"/>
                <a:gd name="T28" fmla="*/ 0 w 252"/>
                <a:gd name="T29" fmla="*/ 0 h 106"/>
                <a:gd name="T30" fmla="*/ 0 w 252"/>
                <a:gd name="T31" fmla="*/ 0 h 106"/>
                <a:gd name="T32" fmla="*/ 0 w 252"/>
                <a:gd name="T33" fmla="*/ 0 h 106"/>
                <a:gd name="T34" fmla="*/ 0 w 252"/>
                <a:gd name="T35" fmla="*/ 0 h 106"/>
                <a:gd name="T36" fmla="*/ 0 w 252"/>
                <a:gd name="T37" fmla="*/ 0 h 106"/>
                <a:gd name="T38" fmla="*/ 0 w 252"/>
                <a:gd name="T39" fmla="*/ 0 h 106"/>
                <a:gd name="T40" fmla="*/ 0 w 252"/>
                <a:gd name="T41" fmla="*/ 0 h 106"/>
                <a:gd name="T42" fmla="*/ 1 w 252"/>
                <a:gd name="T43" fmla="*/ 0 h 106"/>
                <a:gd name="T44" fmla="*/ 1 w 252"/>
                <a:gd name="T45" fmla="*/ 0 h 106"/>
                <a:gd name="T46" fmla="*/ 1 w 252"/>
                <a:gd name="T47" fmla="*/ 0 h 106"/>
                <a:gd name="T48" fmla="*/ 1 w 252"/>
                <a:gd name="T49" fmla="*/ 0 h 106"/>
                <a:gd name="T50" fmla="*/ 1 w 252"/>
                <a:gd name="T51" fmla="*/ 0 h 106"/>
                <a:gd name="T52" fmla="*/ 1 w 252"/>
                <a:gd name="T53" fmla="*/ 0 h 106"/>
                <a:gd name="T54" fmla="*/ 1 w 252"/>
                <a:gd name="T55" fmla="*/ 0 h 106"/>
                <a:gd name="T56" fmla="*/ 1 w 252"/>
                <a:gd name="T57" fmla="*/ 0 h 106"/>
                <a:gd name="T58" fmla="*/ 1 w 252"/>
                <a:gd name="T59" fmla="*/ 0 h 106"/>
                <a:gd name="T60" fmla="*/ 1 w 252"/>
                <a:gd name="T61" fmla="*/ 0 h 106"/>
                <a:gd name="T62" fmla="*/ 1 w 252"/>
                <a:gd name="T63" fmla="*/ 1 h 106"/>
                <a:gd name="T64" fmla="*/ 1 w 252"/>
                <a:gd name="T65" fmla="*/ 1 h 106"/>
                <a:gd name="T66" fmla="*/ 1 w 252"/>
                <a:gd name="T67" fmla="*/ 1 h 106"/>
                <a:gd name="T68" fmla="*/ 1 w 252"/>
                <a:gd name="T69" fmla="*/ 1 h 106"/>
                <a:gd name="T70" fmla="*/ 0 w 252"/>
                <a:gd name="T71" fmla="*/ 1 h 10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2"/>
                <a:gd name="T109" fmla="*/ 0 h 106"/>
                <a:gd name="T110" fmla="*/ 252 w 252"/>
                <a:gd name="T111" fmla="*/ 106 h 10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2" h="106">
                  <a:moveTo>
                    <a:pt x="74" y="106"/>
                  </a:moveTo>
                  <a:lnTo>
                    <a:pt x="71" y="101"/>
                  </a:lnTo>
                  <a:lnTo>
                    <a:pt x="68" y="93"/>
                  </a:lnTo>
                  <a:lnTo>
                    <a:pt x="66" y="87"/>
                  </a:lnTo>
                  <a:lnTo>
                    <a:pt x="62" y="81"/>
                  </a:lnTo>
                  <a:lnTo>
                    <a:pt x="64" y="76"/>
                  </a:lnTo>
                  <a:lnTo>
                    <a:pt x="82" y="75"/>
                  </a:lnTo>
                  <a:lnTo>
                    <a:pt x="100" y="75"/>
                  </a:lnTo>
                  <a:lnTo>
                    <a:pt x="118" y="73"/>
                  </a:lnTo>
                  <a:lnTo>
                    <a:pt x="137" y="72"/>
                  </a:lnTo>
                  <a:lnTo>
                    <a:pt x="155" y="71"/>
                  </a:lnTo>
                  <a:lnTo>
                    <a:pt x="173" y="69"/>
                  </a:lnTo>
                  <a:lnTo>
                    <a:pt x="190" y="66"/>
                  </a:lnTo>
                  <a:lnTo>
                    <a:pt x="207" y="60"/>
                  </a:lnTo>
                  <a:lnTo>
                    <a:pt x="211" y="48"/>
                  </a:lnTo>
                  <a:lnTo>
                    <a:pt x="209" y="41"/>
                  </a:lnTo>
                  <a:lnTo>
                    <a:pt x="207" y="37"/>
                  </a:lnTo>
                  <a:lnTo>
                    <a:pt x="195" y="37"/>
                  </a:lnTo>
                  <a:lnTo>
                    <a:pt x="183" y="38"/>
                  </a:lnTo>
                  <a:lnTo>
                    <a:pt x="171" y="38"/>
                  </a:lnTo>
                  <a:lnTo>
                    <a:pt x="157" y="39"/>
                  </a:lnTo>
                  <a:lnTo>
                    <a:pt x="145" y="41"/>
                  </a:lnTo>
                  <a:lnTo>
                    <a:pt x="133" y="42"/>
                  </a:lnTo>
                  <a:lnTo>
                    <a:pt x="121" y="45"/>
                  </a:lnTo>
                  <a:lnTo>
                    <a:pt x="109" y="46"/>
                  </a:lnTo>
                  <a:lnTo>
                    <a:pt x="96" y="47"/>
                  </a:lnTo>
                  <a:lnTo>
                    <a:pt x="84" y="49"/>
                  </a:lnTo>
                  <a:lnTo>
                    <a:pt x="72" y="50"/>
                  </a:lnTo>
                  <a:lnTo>
                    <a:pt x="60" y="51"/>
                  </a:lnTo>
                  <a:lnTo>
                    <a:pt x="46" y="54"/>
                  </a:lnTo>
                  <a:lnTo>
                    <a:pt x="34" y="54"/>
                  </a:lnTo>
                  <a:lnTo>
                    <a:pt x="22" y="55"/>
                  </a:lnTo>
                  <a:lnTo>
                    <a:pt x="10" y="55"/>
                  </a:lnTo>
                  <a:lnTo>
                    <a:pt x="8" y="47"/>
                  </a:lnTo>
                  <a:lnTo>
                    <a:pt x="5" y="38"/>
                  </a:lnTo>
                  <a:lnTo>
                    <a:pt x="2" y="28"/>
                  </a:lnTo>
                  <a:lnTo>
                    <a:pt x="0" y="19"/>
                  </a:lnTo>
                  <a:lnTo>
                    <a:pt x="14" y="18"/>
                  </a:lnTo>
                  <a:lnTo>
                    <a:pt x="30" y="17"/>
                  </a:lnTo>
                  <a:lnTo>
                    <a:pt x="44" y="16"/>
                  </a:lnTo>
                  <a:lnTo>
                    <a:pt x="58" y="14"/>
                  </a:lnTo>
                  <a:lnTo>
                    <a:pt x="73" y="12"/>
                  </a:lnTo>
                  <a:lnTo>
                    <a:pt x="88" y="9"/>
                  </a:lnTo>
                  <a:lnTo>
                    <a:pt x="102" y="7"/>
                  </a:lnTo>
                  <a:lnTo>
                    <a:pt x="117" y="5"/>
                  </a:lnTo>
                  <a:lnTo>
                    <a:pt x="131" y="4"/>
                  </a:lnTo>
                  <a:lnTo>
                    <a:pt x="145" y="3"/>
                  </a:lnTo>
                  <a:lnTo>
                    <a:pt x="161" y="2"/>
                  </a:lnTo>
                  <a:lnTo>
                    <a:pt x="175" y="0"/>
                  </a:lnTo>
                  <a:lnTo>
                    <a:pt x="189" y="0"/>
                  </a:lnTo>
                  <a:lnTo>
                    <a:pt x="204" y="2"/>
                  </a:lnTo>
                  <a:lnTo>
                    <a:pt x="219" y="3"/>
                  </a:lnTo>
                  <a:lnTo>
                    <a:pt x="233" y="5"/>
                  </a:lnTo>
                  <a:lnTo>
                    <a:pt x="241" y="9"/>
                  </a:lnTo>
                  <a:lnTo>
                    <a:pt x="243" y="13"/>
                  </a:lnTo>
                  <a:lnTo>
                    <a:pt x="244" y="18"/>
                  </a:lnTo>
                  <a:lnTo>
                    <a:pt x="247" y="24"/>
                  </a:lnTo>
                  <a:lnTo>
                    <a:pt x="250" y="27"/>
                  </a:lnTo>
                  <a:lnTo>
                    <a:pt x="251" y="35"/>
                  </a:lnTo>
                  <a:lnTo>
                    <a:pt x="251" y="41"/>
                  </a:lnTo>
                  <a:lnTo>
                    <a:pt x="251" y="49"/>
                  </a:lnTo>
                  <a:lnTo>
                    <a:pt x="252" y="58"/>
                  </a:lnTo>
                  <a:lnTo>
                    <a:pt x="241" y="77"/>
                  </a:lnTo>
                  <a:lnTo>
                    <a:pt x="223" y="87"/>
                  </a:lnTo>
                  <a:lnTo>
                    <a:pt x="205" y="92"/>
                  </a:lnTo>
                  <a:lnTo>
                    <a:pt x="184" y="96"/>
                  </a:lnTo>
                  <a:lnTo>
                    <a:pt x="163" y="97"/>
                  </a:lnTo>
                  <a:lnTo>
                    <a:pt x="141" y="98"/>
                  </a:lnTo>
                  <a:lnTo>
                    <a:pt x="120" y="99"/>
                  </a:lnTo>
                  <a:lnTo>
                    <a:pt x="99" y="101"/>
                  </a:lnTo>
                  <a:lnTo>
                    <a:pt x="78" y="106"/>
                  </a:lnTo>
                  <a:lnTo>
                    <a:pt x="74" y="106"/>
                  </a:lnTo>
                  <a:close/>
                </a:path>
              </a:pathLst>
            </a:custGeom>
            <a:solidFill>
              <a:srgbClr val="FFFFFF"/>
            </a:solidFill>
            <a:ln w="9525">
              <a:noFill/>
              <a:round/>
              <a:headEnd/>
              <a:tailEnd/>
            </a:ln>
          </p:spPr>
          <p:txBody>
            <a:bodyPr/>
            <a:lstStyle/>
            <a:p>
              <a:endParaRPr lang="fr-FR"/>
            </a:p>
          </p:txBody>
        </p:sp>
        <p:sp>
          <p:nvSpPr>
            <p:cNvPr id="480583" name="Freeform 381"/>
            <p:cNvSpPr>
              <a:spLocks/>
            </p:cNvSpPr>
            <p:nvPr/>
          </p:nvSpPr>
          <p:spPr bwMode="auto">
            <a:xfrm>
              <a:off x="1155" y="3338"/>
              <a:ext cx="39" cy="18"/>
            </a:xfrm>
            <a:custGeom>
              <a:avLst/>
              <a:gdLst>
                <a:gd name="T0" fmla="*/ 0 w 234"/>
                <a:gd name="T1" fmla="*/ 1 h 104"/>
                <a:gd name="T2" fmla="*/ 0 w 234"/>
                <a:gd name="T3" fmla="*/ 1 h 104"/>
                <a:gd name="T4" fmla="*/ 0 w 234"/>
                <a:gd name="T5" fmla="*/ 1 h 104"/>
                <a:gd name="T6" fmla="*/ 0 w 234"/>
                <a:gd name="T7" fmla="*/ 1 h 104"/>
                <a:gd name="T8" fmla="*/ 0 w 234"/>
                <a:gd name="T9" fmla="*/ 0 h 104"/>
                <a:gd name="T10" fmla="*/ 0 w 234"/>
                <a:gd name="T11" fmla="*/ 0 h 104"/>
                <a:gd name="T12" fmla="*/ 0 w 234"/>
                <a:gd name="T13" fmla="*/ 0 h 104"/>
                <a:gd name="T14" fmla="*/ 0 w 234"/>
                <a:gd name="T15" fmla="*/ 0 h 104"/>
                <a:gd name="T16" fmla="*/ 0 w 234"/>
                <a:gd name="T17" fmla="*/ 0 h 104"/>
                <a:gd name="T18" fmla="*/ 0 w 234"/>
                <a:gd name="T19" fmla="*/ 0 h 104"/>
                <a:gd name="T20" fmla="*/ 0 w 234"/>
                <a:gd name="T21" fmla="*/ 0 h 104"/>
                <a:gd name="T22" fmla="*/ 0 w 234"/>
                <a:gd name="T23" fmla="*/ 0 h 104"/>
                <a:gd name="T24" fmla="*/ 0 w 234"/>
                <a:gd name="T25" fmla="*/ 0 h 104"/>
                <a:gd name="T26" fmla="*/ 1 w 234"/>
                <a:gd name="T27" fmla="*/ 0 h 104"/>
                <a:gd name="T28" fmla="*/ 1 w 234"/>
                <a:gd name="T29" fmla="*/ 0 h 104"/>
                <a:gd name="T30" fmla="*/ 1 w 234"/>
                <a:gd name="T31" fmla="*/ 0 h 104"/>
                <a:gd name="T32" fmla="*/ 1 w 234"/>
                <a:gd name="T33" fmla="*/ 0 h 104"/>
                <a:gd name="T34" fmla="*/ 1 w 234"/>
                <a:gd name="T35" fmla="*/ 0 h 104"/>
                <a:gd name="T36" fmla="*/ 1 w 234"/>
                <a:gd name="T37" fmla="*/ 0 h 104"/>
                <a:gd name="T38" fmla="*/ 1 w 234"/>
                <a:gd name="T39" fmla="*/ 0 h 104"/>
                <a:gd name="T40" fmla="*/ 1 w 234"/>
                <a:gd name="T41" fmla="*/ 0 h 104"/>
                <a:gd name="T42" fmla="*/ 1 w 234"/>
                <a:gd name="T43" fmla="*/ 0 h 104"/>
                <a:gd name="T44" fmla="*/ 1 w 234"/>
                <a:gd name="T45" fmla="*/ 0 h 104"/>
                <a:gd name="T46" fmla="*/ 1 w 234"/>
                <a:gd name="T47" fmla="*/ 0 h 104"/>
                <a:gd name="T48" fmla="*/ 0 w 234"/>
                <a:gd name="T49" fmla="*/ 0 h 104"/>
                <a:gd name="T50" fmla="*/ 0 w 234"/>
                <a:gd name="T51" fmla="*/ 0 h 104"/>
                <a:gd name="T52" fmla="*/ 0 w 234"/>
                <a:gd name="T53" fmla="*/ 0 h 104"/>
                <a:gd name="T54" fmla="*/ 0 w 234"/>
                <a:gd name="T55" fmla="*/ 0 h 104"/>
                <a:gd name="T56" fmla="*/ 0 w 234"/>
                <a:gd name="T57" fmla="*/ 0 h 104"/>
                <a:gd name="T58" fmla="*/ 0 w 234"/>
                <a:gd name="T59" fmla="*/ 0 h 104"/>
                <a:gd name="T60" fmla="*/ 1 w 234"/>
                <a:gd name="T61" fmla="*/ 0 h 104"/>
                <a:gd name="T62" fmla="*/ 1 w 234"/>
                <a:gd name="T63" fmla="*/ 0 h 104"/>
                <a:gd name="T64" fmla="*/ 1 w 234"/>
                <a:gd name="T65" fmla="*/ 0 h 104"/>
                <a:gd name="T66" fmla="*/ 1 w 234"/>
                <a:gd name="T67" fmla="*/ 0 h 104"/>
                <a:gd name="T68" fmla="*/ 1 w 234"/>
                <a:gd name="T69" fmla="*/ 0 h 104"/>
                <a:gd name="T70" fmla="*/ 1 w 234"/>
                <a:gd name="T71" fmla="*/ 0 h 104"/>
                <a:gd name="T72" fmla="*/ 1 w 234"/>
                <a:gd name="T73" fmla="*/ 0 h 104"/>
                <a:gd name="T74" fmla="*/ 1 w 234"/>
                <a:gd name="T75" fmla="*/ 0 h 104"/>
                <a:gd name="T76" fmla="*/ 1 w 234"/>
                <a:gd name="T77" fmla="*/ 1 h 104"/>
                <a:gd name="T78" fmla="*/ 1 w 234"/>
                <a:gd name="T79" fmla="*/ 1 h 104"/>
                <a:gd name="T80" fmla="*/ 1 w 234"/>
                <a:gd name="T81" fmla="*/ 1 h 104"/>
                <a:gd name="T82" fmla="*/ 1 w 234"/>
                <a:gd name="T83" fmla="*/ 1 h 104"/>
                <a:gd name="T84" fmla="*/ 0 w 234"/>
                <a:gd name="T85" fmla="*/ 1 h 1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4"/>
                <a:gd name="T130" fmla="*/ 0 h 104"/>
                <a:gd name="T131" fmla="*/ 234 w 234"/>
                <a:gd name="T132" fmla="*/ 104 h 1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4" h="104">
                  <a:moveTo>
                    <a:pt x="89" y="104"/>
                  </a:moveTo>
                  <a:lnTo>
                    <a:pt x="80" y="103"/>
                  </a:lnTo>
                  <a:lnTo>
                    <a:pt x="71" y="102"/>
                  </a:lnTo>
                  <a:lnTo>
                    <a:pt x="62" y="101"/>
                  </a:lnTo>
                  <a:lnTo>
                    <a:pt x="54" y="101"/>
                  </a:lnTo>
                  <a:lnTo>
                    <a:pt x="44" y="100"/>
                  </a:lnTo>
                  <a:lnTo>
                    <a:pt x="34" y="98"/>
                  </a:lnTo>
                  <a:lnTo>
                    <a:pt x="25" y="97"/>
                  </a:lnTo>
                  <a:lnTo>
                    <a:pt x="15" y="94"/>
                  </a:lnTo>
                  <a:lnTo>
                    <a:pt x="6" y="81"/>
                  </a:lnTo>
                  <a:lnTo>
                    <a:pt x="5" y="67"/>
                  </a:lnTo>
                  <a:lnTo>
                    <a:pt x="3" y="53"/>
                  </a:lnTo>
                  <a:lnTo>
                    <a:pt x="1" y="40"/>
                  </a:lnTo>
                  <a:lnTo>
                    <a:pt x="0" y="27"/>
                  </a:lnTo>
                  <a:lnTo>
                    <a:pt x="1" y="21"/>
                  </a:lnTo>
                  <a:lnTo>
                    <a:pt x="2" y="17"/>
                  </a:lnTo>
                  <a:lnTo>
                    <a:pt x="4" y="11"/>
                  </a:lnTo>
                  <a:lnTo>
                    <a:pt x="7" y="8"/>
                  </a:lnTo>
                  <a:lnTo>
                    <a:pt x="13" y="7"/>
                  </a:lnTo>
                  <a:lnTo>
                    <a:pt x="17" y="5"/>
                  </a:lnTo>
                  <a:lnTo>
                    <a:pt x="23" y="3"/>
                  </a:lnTo>
                  <a:lnTo>
                    <a:pt x="26" y="0"/>
                  </a:lnTo>
                  <a:lnTo>
                    <a:pt x="38" y="2"/>
                  </a:lnTo>
                  <a:lnTo>
                    <a:pt x="49" y="4"/>
                  </a:lnTo>
                  <a:lnTo>
                    <a:pt x="61" y="5"/>
                  </a:lnTo>
                  <a:lnTo>
                    <a:pt x="73" y="7"/>
                  </a:lnTo>
                  <a:lnTo>
                    <a:pt x="85" y="7"/>
                  </a:lnTo>
                  <a:lnTo>
                    <a:pt x="98" y="8"/>
                  </a:lnTo>
                  <a:lnTo>
                    <a:pt x="109" y="8"/>
                  </a:lnTo>
                  <a:lnTo>
                    <a:pt x="121" y="8"/>
                  </a:lnTo>
                  <a:lnTo>
                    <a:pt x="133" y="8"/>
                  </a:lnTo>
                  <a:lnTo>
                    <a:pt x="145" y="8"/>
                  </a:lnTo>
                  <a:lnTo>
                    <a:pt x="157" y="7"/>
                  </a:lnTo>
                  <a:lnTo>
                    <a:pt x="169" y="7"/>
                  </a:lnTo>
                  <a:lnTo>
                    <a:pt x="181" y="7"/>
                  </a:lnTo>
                  <a:lnTo>
                    <a:pt x="193" y="5"/>
                  </a:lnTo>
                  <a:lnTo>
                    <a:pt x="205" y="5"/>
                  </a:lnTo>
                  <a:lnTo>
                    <a:pt x="217" y="5"/>
                  </a:lnTo>
                  <a:lnTo>
                    <a:pt x="219" y="14"/>
                  </a:lnTo>
                  <a:lnTo>
                    <a:pt x="215" y="20"/>
                  </a:lnTo>
                  <a:lnTo>
                    <a:pt x="212" y="27"/>
                  </a:lnTo>
                  <a:lnTo>
                    <a:pt x="212" y="36"/>
                  </a:lnTo>
                  <a:lnTo>
                    <a:pt x="192" y="38"/>
                  </a:lnTo>
                  <a:lnTo>
                    <a:pt x="172" y="38"/>
                  </a:lnTo>
                  <a:lnTo>
                    <a:pt x="154" y="38"/>
                  </a:lnTo>
                  <a:lnTo>
                    <a:pt x="134" y="36"/>
                  </a:lnTo>
                  <a:lnTo>
                    <a:pt x="115" y="35"/>
                  </a:lnTo>
                  <a:lnTo>
                    <a:pt x="96" y="35"/>
                  </a:lnTo>
                  <a:lnTo>
                    <a:pt x="77" y="36"/>
                  </a:lnTo>
                  <a:lnTo>
                    <a:pt x="58" y="39"/>
                  </a:lnTo>
                  <a:lnTo>
                    <a:pt x="51" y="41"/>
                  </a:lnTo>
                  <a:lnTo>
                    <a:pt x="48" y="43"/>
                  </a:lnTo>
                  <a:lnTo>
                    <a:pt x="44" y="46"/>
                  </a:lnTo>
                  <a:lnTo>
                    <a:pt x="40" y="51"/>
                  </a:lnTo>
                  <a:lnTo>
                    <a:pt x="37" y="55"/>
                  </a:lnTo>
                  <a:lnTo>
                    <a:pt x="37" y="66"/>
                  </a:lnTo>
                  <a:lnTo>
                    <a:pt x="41" y="71"/>
                  </a:lnTo>
                  <a:lnTo>
                    <a:pt x="52" y="72"/>
                  </a:lnTo>
                  <a:lnTo>
                    <a:pt x="63" y="72"/>
                  </a:lnTo>
                  <a:lnTo>
                    <a:pt x="74" y="72"/>
                  </a:lnTo>
                  <a:lnTo>
                    <a:pt x="85" y="71"/>
                  </a:lnTo>
                  <a:lnTo>
                    <a:pt x="96" y="71"/>
                  </a:lnTo>
                  <a:lnTo>
                    <a:pt x="107" y="70"/>
                  </a:lnTo>
                  <a:lnTo>
                    <a:pt x="118" y="69"/>
                  </a:lnTo>
                  <a:lnTo>
                    <a:pt x="129" y="67"/>
                  </a:lnTo>
                  <a:lnTo>
                    <a:pt x="140" y="67"/>
                  </a:lnTo>
                  <a:lnTo>
                    <a:pt x="151" y="66"/>
                  </a:lnTo>
                  <a:lnTo>
                    <a:pt x="162" y="65"/>
                  </a:lnTo>
                  <a:lnTo>
                    <a:pt x="173" y="65"/>
                  </a:lnTo>
                  <a:lnTo>
                    <a:pt x="184" y="64"/>
                  </a:lnTo>
                  <a:lnTo>
                    <a:pt x="195" y="64"/>
                  </a:lnTo>
                  <a:lnTo>
                    <a:pt x="206" y="64"/>
                  </a:lnTo>
                  <a:lnTo>
                    <a:pt x="217" y="65"/>
                  </a:lnTo>
                  <a:lnTo>
                    <a:pt x="220" y="69"/>
                  </a:lnTo>
                  <a:lnTo>
                    <a:pt x="224" y="73"/>
                  </a:lnTo>
                  <a:lnTo>
                    <a:pt x="228" y="77"/>
                  </a:lnTo>
                  <a:lnTo>
                    <a:pt x="234" y="81"/>
                  </a:lnTo>
                  <a:lnTo>
                    <a:pt x="231" y="98"/>
                  </a:lnTo>
                  <a:lnTo>
                    <a:pt x="213" y="98"/>
                  </a:lnTo>
                  <a:lnTo>
                    <a:pt x="197" y="100"/>
                  </a:lnTo>
                  <a:lnTo>
                    <a:pt x="179" y="100"/>
                  </a:lnTo>
                  <a:lnTo>
                    <a:pt x="161" y="101"/>
                  </a:lnTo>
                  <a:lnTo>
                    <a:pt x="143" y="102"/>
                  </a:lnTo>
                  <a:lnTo>
                    <a:pt x="125" y="103"/>
                  </a:lnTo>
                  <a:lnTo>
                    <a:pt x="106" y="103"/>
                  </a:lnTo>
                  <a:lnTo>
                    <a:pt x="89" y="104"/>
                  </a:lnTo>
                  <a:close/>
                </a:path>
              </a:pathLst>
            </a:custGeom>
            <a:solidFill>
              <a:srgbClr val="FFFFFF"/>
            </a:solidFill>
            <a:ln w="9525">
              <a:noFill/>
              <a:round/>
              <a:headEnd/>
              <a:tailEnd/>
            </a:ln>
          </p:spPr>
          <p:txBody>
            <a:bodyPr/>
            <a:lstStyle/>
            <a:p>
              <a:endParaRPr lang="fr-FR"/>
            </a:p>
          </p:txBody>
        </p:sp>
        <p:sp>
          <p:nvSpPr>
            <p:cNvPr id="480584" name="Freeform 382"/>
            <p:cNvSpPr>
              <a:spLocks/>
            </p:cNvSpPr>
            <p:nvPr/>
          </p:nvSpPr>
          <p:spPr bwMode="auto">
            <a:xfrm>
              <a:off x="1312" y="3343"/>
              <a:ext cx="32" cy="9"/>
            </a:xfrm>
            <a:custGeom>
              <a:avLst/>
              <a:gdLst>
                <a:gd name="T0" fmla="*/ 0 w 188"/>
                <a:gd name="T1" fmla="*/ 0 h 56"/>
                <a:gd name="T2" fmla="*/ 0 w 188"/>
                <a:gd name="T3" fmla="*/ 0 h 56"/>
                <a:gd name="T4" fmla="*/ 0 w 188"/>
                <a:gd name="T5" fmla="*/ 0 h 56"/>
                <a:gd name="T6" fmla="*/ 0 w 188"/>
                <a:gd name="T7" fmla="*/ 0 h 56"/>
                <a:gd name="T8" fmla="*/ 0 w 188"/>
                <a:gd name="T9" fmla="*/ 0 h 56"/>
                <a:gd name="T10" fmla="*/ 0 w 188"/>
                <a:gd name="T11" fmla="*/ 0 h 56"/>
                <a:gd name="T12" fmla="*/ 0 w 188"/>
                <a:gd name="T13" fmla="*/ 0 h 56"/>
                <a:gd name="T14" fmla="*/ 0 w 188"/>
                <a:gd name="T15" fmla="*/ 0 h 56"/>
                <a:gd name="T16" fmla="*/ 0 w 188"/>
                <a:gd name="T17" fmla="*/ 0 h 56"/>
                <a:gd name="T18" fmla="*/ 0 w 188"/>
                <a:gd name="T19" fmla="*/ 0 h 56"/>
                <a:gd name="T20" fmla="*/ 0 w 188"/>
                <a:gd name="T21" fmla="*/ 0 h 56"/>
                <a:gd name="T22" fmla="*/ 0 w 188"/>
                <a:gd name="T23" fmla="*/ 0 h 56"/>
                <a:gd name="T24" fmla="*/ 0 w 188"/>
                <a:gd name="T25" fmla="*/ 0 h 56"/>
                <a:gd name="T26" fmla="*/ 0 w 188"/>
                <a:gd name="T27" fmla="*/ 0 h 56"/>
                <a:gd name="T28" fmla="*/ 1 w 188"/>
                <a:gd name="T29" fmla="*/ 0 h 56"/>
                <a:gd name="T30" fmla="*/ 1 w 188"/>
                <a:gd name="T31" fmla="*/ 0 h 56"/>
                <a:gd name="T32" fmla="*/ 1 w 188"/>
                <a:gd name="T33" fmla="*/ 0 h 56"/>
                <a:gd name="T34" fmla="*/ 1 w 188"/>
                <a:gd name="T35" fmla="*/ 0 h 56"/>
                <a:gd name="T36" fmla="*/ 1 w 188"/>
                <a:gd name="T37" fmla="*/ 0 h 56"/>
                <a:gd name="T38" fmla="*/ 1 w 188"/>
                <a:gd name="T39" fmla="*/ 0 h 56"/>
                <a:gd name="T40" fmla="*/ 1 w 188"/>
                <a:gd name="T41" fmla="*/ 0 h 56"/>
                <a:gd name="T42" fmla="*/ 1 w 188"/>
                <a:gd name="T43" fmla="*/ 0 h 56"/>
                <a:gd name="T44" fmla="*/ 1 w 188"/>
                <a:gd name="T45" fmla="*/ 0 h 56"/>
                <a:gd name="T46" fmla="*/ 1 w 188"/>
                <a:gd name="T47" fmla="*/ 0 h 56"/>
                <a:gd name="T48" fmla="*/ 1 w 188"/>
                <a:gd name="T49" fmla="*/ 0 h 56"/>
                <a:gd name="T50" fmla="*/ 1 w 188"/>
                <a:gd name="T51" fmla="*/ 0 h 56"/>
                <a:gd name="T52" fmla="*/ 1 w 188"/>
                <a:gd name="T53" fmla="*/ 0 h 56"/>
                <a:gd name="T54" fmla="*/ 1 w 188"/>
                <a:gd name="T55" fmla="*/ 0 h 56"/>
                <a:gd name="T56" fmla="*/ 1 w 188"/>
                <a:gd name="T57" fmla="*/ 0 h 56"/>
                <a:gd name="T58" fmla="*/ 1 w 188"/>
                <a:gd name="T59" fmla="*/ 0 h 56"/>
                <a:gd name="T60" fmla="*/ 0 w 188"/>
                <a:gd name="T61" fmla="*/ 0 h 56"/>
                <a:gd name="T62" fmla="*/ 0 w 188"/>
                <a:gd name="T63" fmla="*/ 0 h 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8"/>
                <a:gd name="T97" fmla="*/ 0 h 56"/>
                <a:gd name="T98" fmla="*/ 188 w 188"/>
                <a:gd name="T99" fmla="*/ 56 h 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8" h="56">
                  <a:moveTo>
                    <a:pt x="57" y="56"/>
                  </a:moveTo>
                  <a:lnTo>
                    <a:pt x="51" y="53"/>
                  </a:lnTo>
                  <a:lnTo>
                    <a:pt x="43" y="51"/>
                  </a:lnTo>
                  <a:lnTo>
                    <a:pt x="35" y="49"/>
                  </a:lnTo>
                  <a:lnTo>
                    <a:pt x="29" y="47"/>
                  </a:lnTo>
                  <a:lnTo>
                    <a:pt x="21" y="45"/>
                  </a:lnTo>
                  <a:lnTo>
                    <a:pt x="13" y="42"/>
                  </a:lnTo>
                  <a:lnTo>
                    <a:pt x="7" y="39"/>
                  </a:lnTo>
                  <a:lnTo>
                    <a:pt x="0" y="36"/>
                  </a:lnTo>
                  <a:lnTo>
                    <a:pt x="6" y="25"/>
                  </a:lnTo>
                  <a:lnTo>
                    <a:pt x="16" y="15"/>
                  </a:lnTo>
                  <a:lnTo>
                    <a:pt x="35" y="14"/>
                  </a:lnTo>
                  <a:lnTo>
                    <a:pt x="55" y="12"/>
                  </a:lnTo>
                  <a:lnTo>
                    <a:pt x="74" y="12"/>
                  </a:lnTo>
                  <a:lnTo>
                    <a:pt x="93" y="12"/>
                  </a:lnTo>
                  <a:lnTo>
                    <a:pt x="114" y="11"/>
                  </a:lnTo>
                  <a:lnTo>
                    <a:pt x="134" y="11"/>
                  </a:lnTo>
                  <a:lnTo>
                    <a:pt x="154" y="10"/>
                  </a:lnTo>
                  <a:lnTo>
                    <a:pt x="174" y="8"/>
                  </a:lnTo>
                  <a:lnTo>
                    <a:pt x="185" y="0"/>
                  </a:lnTo>
                  <a:lnTo>
                    <a:pt x="186" y="11"/>
                  </a:lnTo>
                  <a:lnTo>
                    <a:pt x="187" y="21"/>
                  </a:lnTo>
                  <a:lnTo>
                    <a:pt x="187" y="33"/>
                  </a:lnTo>
                  <a:lnTo>
                    <a:pt x="188" y="46"/>
                  </a:lnTo>
                  <a:lnTo>
                    <a:pt x="174" y="50"/>
                  </a:lnTo>
                  <a:lnTo>
                    <a:pt x="158" y="52"/>
                  </a:lnTo>
                  <a:lnTo>
                    <a:pt x="142" y="52"/>
                  </a:lnTo>
                  <a:lnTo>
                    <a:pt x="124" y="51"/>
                  </a:lnTo>
                  <a:lnTo>
                    <a:pt x="108" y="51"/>
                  </a:lnTo>
                  <a:lnTo>
                    <a:pt x="90" y="50"/>
                  </a:lnTo>
                  <a:lnTo>
                    <a:pt x="74" y="52"/>
                  </a:lnTo>
                  <a:lnTo>
                    <a:pt x="57" y="56"/>
                  </a:lnTo>
                  <a:close/>
                </a:path>
              </a:pathLst>
            </a:custGeom>
            <a:solidFill>
              <a:srgbClr val="FFFFFF"/>
            </a:solidFill>
            <a:ln w="9525">
              <a:noFill/>
              <a:round/>
              <a:headEnd/>
              <a:tailEnd/>
            </a:ln>
          </p:spPr>
          <p:txBody>
            <a:bodyPr/>
            <a:lstStyle/>
            <a:p>
              <a:endParaRPr lang="fr-FR"/>
            </a:p>
          </p:txBody>
        </p:sp>
        <p:sp>
          <p:nvSpPr>
            <p:cNvPr id="480585" name="Freeform 383"/>
            <p:cNvSpPr>
              <a:spLocks/>
            </p:cNvSpPr>
            <p:nvPr/>
          </p:nvSpPr>
          <p:spPr bwMode="auto">
            <a:xfrm>
              <a:off x="1317" y="3338"/>
              <a:ext cx="20" cy="4"/>
            </a:xfrm>
            <a:custGeom>
              <a:avLst/>
              <a:gdLst>
                <a:gd name="T0" fmla="*/ 0 w 118"/>
                <a:gd name="T1" fmla="*/ 0 h 23"/>
                <a:gd name="T2" fmla="*/ 0 w 118"/>
                <a:gd name="T3" fmla="*/ 0 h 23"/>
                <a:gd name="T4" fmla="*/ 0 w 118"/>
                <a:gd name="T5" fmla="*/ 0 h 23"/>
                <a:gd name="T6" fmla="*/ 0 w 118"/>
                <a:gd name="T7" fmla="*/ 0 h 23"/>
                <a:gd name="T8" fmla="*/ 0 w 118"/>
                <a:gd name="T9" fmla="*/ 0 h 23"/>
                <a:gd name="T10" fmla="*/ 0 w 118"/>
                <a:gd name="T11" fmla="*/ 0 h 23"/>
                <a:gd name="T12" fmla="*/ 0 w 118"/>
                <a:gd name="T13" fmla="*/ 0 h 23"/>
                <a:gd name="T14" fmla="*/ 0 w 118"/>
                <a:gd name="T15" fmla="*/ 0 h 23"/>
                <a:gd name="T16" fmla="*/ 0 w 118"/>
                <a:gd name="T17" fmla="*/ 0 h 23"/>
                <a:gd name="T18" fmla="*/ 0 w 118"/>
                <a:gd name="T19" fmla="*/ 0 h 23"/>
                <a:gd name="T20" fmla="*/ 0 w 118"/>
                <a:gd name="T21" fmla="*/ 0 h 23"/>
                <a:gd name="T22" fmla="*/ 0 w 118"/>
                <a:gd name="T23" fmla="*/ 0 h 23"/>
                <a:gd name="T24" fmla="*/ 1 w 118"/>
                <a:gd name="T25" fmla="*/ 0 h 23"/>
                <a:gd name="T26" fmla="*/ 1 w 118"/>
                <a:gd name="T27" fmla="*/ 0 h 23"/>
                <a:gd name="T28" fmla="*/ 1 w 118"/>
                <a:gd name="T29" fmla="*/ 0 h 23"/>
                <a:gd name="T30" fmla="*/ 1 w 118"/>
                <a:gd name="T31" fmla="*/ 0 h 23"/>
                <a:gd name="T32" fmla="*/ 1 w 118"/>
                <a:gd name="T33" fmla="*/ 0 h 23"/>
                <a:gd name="T34" fmla="*/ 1 w 118"/>
                <a:gd name="T35" fmla="*/ 0 h 23"/>
                <a:gd name="T36" fmla="*/ 1 w 118"/>
                <a:gd name="T37" fmla="*/ 0 h 23"/>
                <a:gd name="T38" fmla="*/ 1 w 118"/>
                <a:gd name="T39" fmla="*/ 0 h 23"/>
                <a:gd name="T40" fmla="*/ 1 w 118"/>
                <a:gd name="T41" fmla="*/ 0 h 23"/>
                <a:gd name="T42" fmla="*/ 0 w 118"/>
                <a:gd name="T43" fmla="*/ 0 h 23"/>
                <a:gd name="T44" fmla="*/ 0 w 118"/>
                <a:gd name="T45" fmla="*/ 0 h 23"/>
                <a:gd name="T46" fmla="*/ 0 w 118"/>
                <a:gd name="T47" fmla="*/ 0 h 23"/>
                <a:gd name="T48" fmla="*/ 0 w 118"/>
                <a:gd name="T49" fmla="*/ 0 h 23"/>
                <a:gd name="T50" fmla="*/ 0 w 118"/>
                <a:gd name="T51" fmla="*/ 0 h 23"/>
                <a:gd name="T52" fmla="*/ 0 w 118"/>
                <a:gd name="T53" fmla="*/ 0 h 2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8"/>
                <a:gd name="T82" fmla="*/ 0 h 23"/>
                <a:gd name="T83" fmla="*/ 118 w 118"/>
                <a:gd name="T84" fmla="*/ 23 h 2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8" h="23">
                  <a:moveTo>
                    <a:pt x="4" y="23"/>
                  </a:moveTo>
                  <a:lnTo>
                    <a:pt x="0" y="21"/>
                  </a:lnTo>
                  <a:lnTo>
                    <a:pt x="1" y="15"/>
                  </a:lnTo>
                  <a:lnTo>
                    <a:pt x="3" y="12"/>
                  </a:lnTo>
                  <a:lnTo>
                    <a:pt x="5" y="7"/>
                  </a:lnTo>
                  <a:lnTo>
                    <a:pt x="9" y="3"/>
                  </a:lnTo>
                  <a:lnTo>
                    <a:pt x="19" y="1"/>
                  </a:lnTo>
                  <a:lnTo>
                    <a:pt x="30" y="0"/>
                  </a:lnTo>
                  <a:lnTo>
                    <a:pt x="41" y="0"/>
                  </a:lnTo>
                  <a:lnTo>
                    <a:pt x="52" y="0"/>
                  </a:lnTo>
                  <a:lnTo>
                    <a:pt x="63" y="1"/>
                  </a:lnTo>
                  <a:lnTo>
                    <a:pt x="75" y="1"/>
                  </a:lnTo>
                  <a:lnTo>
                    <a:pt x="86" y="1"/>
                  </a:lnTo>
                  <a:lnTo>
                    <a:pt x="99" y="1"/>
                  </a:lnTo>
                  <a:lnTo>
                    <a:pt x="103" y="5"/>
                  </a:lnTo>
                  <a:lnTo>
                    <a:pt x="107" y="8"/>
                  </a:lnTo>
                  <a:lnTo>
                    <a:pt x="113" y="12"/>
                  </a:lnTo>
                  <a:lnTo>
                    <a:pt x="118" y="16"/>
                  </a:lnTo>
                  <a:lnTo>
                    <a:pt x="115" y="21"/>
                  </a:lnTo>
                  <a:lnTo>
                    <a:pt x="102" y="22"/>
                  </a:lnTo>
                  <a:lnTo>
                    <a:pt x="88" y="22"/>
                  </a:lnTo>
                  <a:lnTo>
                    <a:pt x="73" y="22"/>
                  </a:lnTo>
                  <a:lnTo>
                    <a:pt x="60" y="22"/>
                  </a:lnTo>
                  <a:lnTo>
                    <a:pt x="46" y="22"/>
                  </a:lnTo>
                  <a:lnTo>
                    <a:pt x="31" y="22"/>
                  </a:lnTo>
                  <a:lnTo>
                    <a:pt x="17" y="22"/>
                  </a:lnTo>
                  <a:lnTo>
                    <a:pt x="4" y="23"/>
                  </a:lnTo>
                  <a:close/>
                </a:path>
              </a:pathLst>
            </a:custGeom>
            <a:solidFill>
              <a:srgbClr val="FFFFFF"/>
            </a:solidFill>
            <a:ln w="9525">
              <a:noFill/>
              <a:round/>
              <a:headEnd/>
              <a:tailEnd/>
            </a:ln>
          </p:spPr>
          <p:txBody>
            <a:bodyPr/>
            <a:lstStyle/>
            <a:p>
              <a:endParaRPr lang="fr-FR"/>
            </a:p>
          </p:txBody>
        </p:sp>
        <p:sp>
          <p:nvSpPr>
            <p:cNvPr id="480586" name="Freeform 384"/>
            <p:cNvSpPr>
              <a:spLocks/>
            </p:cNvSpPr>
            <p:nvPr/>
          </p:nvSpPr>
          <p:spPr bwMode="auto">
            <a:xfrm>
              <a:off x="1340" y="3320"/>
              <a:ext cx="53" cy="21"/>
            </a:xfrm>
            <a:custGeom>
              <a:avLst/>
              <a:gdLst>
                <a:gd name="T0" fmla="*/ 0 w 316"/>
                <a:gd name="T1" fmla="*/ 0 h 129"/>
                <a:gd name="T2" fmla="*/ 0 w 316"/>
                <a:gd name="T3" fmla="*/ 0 h 129"/>
                <a:gd name="T4" fmla="*/ 0 w 316"/>
                <a:gd name="T5" fmla="*/ 0 h 129"/>
                <a:gd name="T6" fmla="*/ 0 w 316"/>
                <a:gd name="T7" fmla="*/ 0 h 129"/>
                <a:gd name="T8" fmla="*/ 1 w 316"/>
                <a:gd name="T9" fmla="*/ 0 h 129"/>
                <a:gd name="T10" fmla="*/ 1 w 316"/>
                <a:gd name="T11" fmla="*/ 0 h 129"/>
                <a:gd name="T12" fmla="*/ 1 w 316"/>
                <a:gd name="T13" fmla="*/ 0 h 129"/>
                <a:gd name="T14" fmla="*/ 1 w 316"/>
                <a:gd name="T15" fmla="*/ 0 h 129"/>
                <a:gd name="T16" fmla="*/ 1 w 316"/>
                <a:gd name="T17" fmla="*/ 0 h 129"/>
                <a:gd name="T18" fmla="*/ 1 w 316"/>
                <a:gd name="T19" fmla="*/ 0 h 129"/>
                <a:gd name="T20" fmla="*/ 1 w 316"/>
                <a:gd name="T21" fmla="*/ 0 h 129"/>
                <a:gd name="T22" fmla="*/ 1 w 316"/>
                <a:gd name="T23" fmla="*/ 0 h 129"/>
                <a:gd name="T24" fmla="*/ 1 w 316"/>
                <a:gd name="T25" fmla="*/ 0 h 129"/>
                <a:gd name="T26" fmla="*/ 1 w 316"/>
                <a:gd name="T27" fmla="*/ 0 h 129"/>
                <a:gd name="T28" fmla="*/ 1 w 316"/>
                <a:gd name="T29" fmla="*/ 0 h 129"/>
                <a:gd name="T30" fmla="*/ 1 w 316"/>
                <a:gd name="T31" fmla="*/ 0 h 129"/>
                <a:gd name="T32" fmla="*/ 1 w 316"/>
                <a:gd name="T33" fmla="*/ 0 h 129"/>
                <a:gd name="T34" fmla="*/ 1 w 316"/>
                <a:gd name="T35" fmla="*/ 0 h 129"/>
                <a:gd name="T36" fmla="*/ 1 w 316"/>
                <a:gd name="T37" fmla="*/ 0 h 129"/>
                <a:gd name="T38" fmla="*/ 1 w 316"/>
                <a:gd name="T39" fmla="*/ 0 h 129"/>
                <a:gd name="T40" fmla="*/ 0 w 316"/>
                <a:gd name="T41" fmla="*/ 0 h 129"/>
                <a:gd name="T42" fmla="*/ 0 w 316"/>
                <a:gd name="T43" fmla="*/ 0 h 129"/>
                <a:gd name="T44" fmla="*/ 0 w 316"/>
                <a:gd name="T45" fmla="*/ 0 h 129"/>
                <a:gd name="T46" fmla="*/ 0 w 316"/>
                <a:gd name="T47" fmla="*/ 0 h 129"/>
                <a:gd name="T48" fmla="*/ 0 w 316"/>
                <a:gd name="T49" fmla="*/ 0 h 129"/>
                <a:gd name="T50" fmla="*/ 0 w 316"/>
                <a:gd name="T51" fmla="*/ 0 h 129"/>
                <a:gd name="T52" fmla="*/ 0 w 316"/>
                <a:gd name="T53" fmla="*/ 0 h 129"/>
                <a:gd name="T54" fmla="*/ 1 w 316"/>
                <a:gd name="T55" fmla="*/ 0 h 129"/>
                <a:gd name="T56" fmla="*/ 1 w 316"/>
                <a:gd name="T57" fmla="*/ 0 h 129"/>
                <a:gd name="T58" fmla="*/ 1 w 316"/>
                <a:gd name="T59" fmla="*/ 0 h 129"/>
                <a:gd name="T60" fmla="*/ 1 w 316"/>
                <a:gd name="T61" fmla="*/ 0 h 129"/>
                <a:gd name="T62" fmla="*/ 1 w 316"/>
                <a:gd name="T63" fmla="*/ 0 h 129"/>
                <a:gd name="T64" fmla="*/ 1 w 316"/>
                <a:gd name="T65" fmla="*/ 0 h 129"/>
                <a:gd name="T66" fmla="*/ 1 w 316"/>
                <a:gd name="T67" fmla="*/ 0 h 129"/>
                <a:gd name="T68" fmla="*/ 1 w 316"/>
                <a:gd name="T69" fmla="*/ 0 h 129"/>
                <a:gd name="T70" fmla="*/ 2 w 316"/>
                <a:gd name="T71" fmla="*/ 0 h 129"/>
                <a:gd name="T72" fmla="*/ 2 w 316"/>
                <a:gd name="T73" fmla="*/ 0 h 129"/>
                <a:gd name="T74" fmla="*/ 2 w 316"/>
                <a:gd name="T75" fmla="*/ 0 h 129"/>
                <a:gd name="T76" fmla="*/ 2 w 316"/>
                <a:gd name="T77" fmla="*/ 0 h 129"/>
                <a:gd name="T78" fmla="*/ 1 w 316"/>
                <a:gd name="T79" fmla="*/ 0 h 129"/>
                <a:gd name="T80" fmla="*/ 1 w 316"/>
                <a:gd name="T81" fmla="*/ 0 h 129"/>
                <a:gd name="T82" fmla="*/ 1 w 316"/>
                <a:gd name="T83" fmla="*/ 0 h 129"/>
                <a:gd name="T84" fmla="*/ 1 w 316"/>
                <a:gd name="T85" fmla="*/ 0 h 129"/>
                <a:gd name="T86" fmla="*/ 1 w 316"/>
                <a:gd name="T87" fmla="*/ 0 h 129"/>
                <a:gd name="T88" fmla="*/ 1 w 316"/>
                <a:gd name="T89" fmla="*/ 0 h 129"/>
                <a:gd name="T90" fmla="*/ 1 w 316"/>
                <a:gd name="T91" fmla="*/ 0 h 129"/>
                <a:gd name="T92" fmla="*/ 0 w 316"/>
                <a:gd name="T93" fmla="*/ 0 h 129"/>
                <a:gd name="T94" fmla="*/ 0 w 316"/>
                <a:gd name="T95" fmla="*/ 0 h 12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16"/>
                <a:gd name="T145" fmla="*/ 0 h 129"/>
                <a:gd name="T146" fmla="*/ 316 w 316"/>
                <a:gd name="T147" fmla="*/ 129 h 12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16" h="129">
                  <a:moveTo>
                    <a:pt x="61" y="129"/>
                  </a:moveTo>
                  <a:lnTo>
                    <a:pt x="59" y="123"/>
                  </a:lnTo>
                  <a:lnTo>
                    <a:pt x="56" y="115"/>
                  </a:lnTo>
                  <a:lnTo>
                    <a:pt x="53" y="107"/>
                  </a:lnTo>
                  <a:lnTo>
                    <a:pt x="49" y="98"/>
                  </a:lnTo>
                  <a:lnTo>
                    <a:pt x="52" y="92"/>
                  </a:lnTo>
                  <a:lnTo>
                    <a:pt x="64" y="92"/>
                  </a:lnTo>
                  <a:lnTo>
                    <a:pt x="76" y="92"/>
                  </a:lnTo>
                  <a:lnTo>
                    <a:pt x="88" y="91"/>
                  </a:lnTo>
                  <a:lnTo>
                    <a:pt x="100" y="90"/>
                  </a:lnTo>
                  <a:lnTo>
                    <a:pt x="113" y="90"/>
                  </a:lnTo>
                  <a:lnTo>
                    <a:pt x="126" y="89"/>
                  </a:lnTo>
                  <a:lnTo>
                    <a:pt x="138" y="87"/>
                  </a:lnTo>
                  <a:lnTo>
                    <a:pt x="151" y="86"/>
                  </a:lnTo>
                  <a:lnTo>
                    <a:pt x="163" y="86"/>
                  </a:lnTo>
                  <a:lnTo>
                    <a:pt x="176" y="85"/>
                  </a:lnTo>
                  <a:lnTo>
                    <a:pt x="188" y="85"/>
                  </a:lnTo>
                  <a:lnTo>
                    <a:pt x="202" y="84"/>
                  </a:lnTo>
                  <a:lnTo>
                    <a:pt x="215" y="84"/>
                  </a:lnTo>
                  <a:lnTo>
                    <a:pt x="227" y="84"/>
                  </a:lnTo>
                  <a:lnTo>
                    <a:pt x="240" y="84"/>
                  </a:lnTo>
                  <a:lnTo>
                    <a:pt x="253" y="85"/>
                  </a:lnTo>
                  <a:lnTo>
                    <a:pt x="260" y="84"/>
                  </a:lnTo>
                  <a:lnTo>
                    <a:pt x="264" y="80"/>
                  </a:lnTo>
                  <a:lnTo>
                    <a:pt x="269" y="74"/>
                  </a:lnTo>
                  <a:lnTo>
                    <a:pt x="275" y="67"/>
                  </a:lnTo>
                  <a:lnTo>
                    <a:pt x="276" y="62"/>
                  </a:lnTo>
                  <a:lnTo>
                    <a:pt x="275" y="58"/>
                  </a:lnTo>
                  <a:lnTo>
                    <a:pt x="273" y="53"/>
                  </a:lnTo>
                  <a:lnTo>
                    <a:pt x="270" y="51"/>
                  </a:lnTo>
                  <a:lnTo>
                    <a:pt x="265" y="49"/>
                  </a:lnTo>
                  <a:lnTo>
                    <a:pt x="249" y="51"/>
                  </a:lnTo>
                  <a:lnTo>
                    <a:pt x="232" y="53"/>
                  </a:lnTo>
                  <a:lnTo>
                    <a:pt x="217" y="56"/>
                  </a:lnTo>
                  <a:lnTo>
                    <a:pt x="201" y="59"/>
                  </a:lnTo>
                  <a:lnTo>
                    <a:pt x="184" y="61"/>
                  </a:lnTo>
                  <a:lnTo>
                    <a:pt x="168" y="63"/>
                  </a:lnTo>
                  <a:lnTo>
                    <a:pt x="151" y="65"/>
                  </a:lnTo>
                  <a:lnTo>
                    <a:pt x="135" y="67"/>
                  </a:lnTo>
                  <a:lnTo>
                    <a:pt x="118" y="69"/>
                  </a:lnTo>
                  <a:lnTo>
                    <a:pt x="102" y="71"/>
                  </a:lnTo>
                  <a:lnTo>
                    <a:pt x="85" y="71"/>
                  </a:lnTo>
                  <a:lnTo>
                    <a:pt x="69" y="72"/>
                  </a:lnTo>
                  <a:lnTo>
                    <a:pt x="52" y="71"/>
                  </a:lnTo>
                  <a:lnTo>
                    <a:pt x="36" y="70"/>
                  </a:lnTo>
                  <a:lnTo>
                    <a:pt x="18" y="69"/>
                  </a:lnTo>
                  <a:lnTo>
                    <a:pt x="1" y="66"/>
                  </a:lnTo>
                  <a:lnTo>
                    <a:pt x="0" y="56"/>
                  </a:lnTo>
                  <a:lnTo>
                    <a:pt x="0" y="46"/>
                  </a:lnTo>
                  <a:lnTo>
                    <a:pt x="0" y="37"/>
                  </a:lnTo>
                  <a:lnTo>
                    <a:pt x="0" y="25"/>
                  </a:lnTo>
                  <a:lnTo>
                    <a:pt x="18" y="22"/>
                  </a:lnTo>
                  <a:lnTo>
                    <a:pt x="36" y="20"/>
                  </a:lnTo>
                  <a:lnTo>
                    <a:pt x="53" y="18"/>
                  </a:lnTo>
                  <a:lnTo>
                    <a:pt x="72" y="17"/>
                  </a:lnTo>
                  <a:lnTo>
                    <a:pt x="89" y="14"/>
                  </a:lnTo>
                  <a:lnTo>
                    <a:pt x="107" y="13"/>
                  </a:lnTo>
                  <a:lnTo>
                    <a:pt x="126" y="12"/>
                  </a:lnTo>
                  <a:lnTo>
                    <a:pt x="144" y="11"/>
                  </a:lnTo>
                  <a:lnTo>
                    <a:pt x="162" y="10"/>
                  </a:lnTo>
                  <a:lnTo>
                    <a:pt x="181" y="10"/>
                  </a:lnTo>
                  <a:lnTo>
                    <a:pt x="198" y="9"/>
                  </a:lnTo>
                  <a:lnTo>
                    <a:pt x="217" y="8"/>
                  </a:lnTo>
                  <a:lnTo>
                    <a:pt x="236" y="6"/>
                  </a:lnTo>
                  <a:lnTo>
                    <a:pt x="254" y="4"/>
                  </a:lnTo>
                  <a:lnTo>
                    <a:pt x="272" y="2"/>
                  </a:lnTo>
                  <a:lnTo>
                    <a:pt x="291" y="0"/>
                  </a:lnTo>
                  <a:lnTo>
                    <a:pt x="294" y="2"/>
                  </a:lnTo>
                  <a:lnTo>
                    <a:pt x="296" y="7"/>
                  </a:lnTo>
                  <a:lnTo>
                    <a:pt x="300" y="12"/>
                  </a:lnTo>
                  <a:lnTo>
                    <a:pt x="305" y="18"/>
                  </a:lnTo>
                  <a:lnTo>
                    <a:pt x="309" y="21"/>
                  </a:lnTo>
                  <a:lnTo>
                    <a:pt x="312" y="27"/>
                  </a:lnTo>
                  <a:lnTo>
                    <a:pt x="314" y="34"/>
                  </a:lnTo>
                  <a:lnTo>
                    <a:pt x="316" y="42"/>
                  </a:lnTo>
                  <a:lnTo>
                    <a:pt x="316" y="54"/>
                  </a:lnTo>
                  <a:lnTo>
                    <a:pt x="314" y="66"/>
                  </a:lnTo>
                  <a:lnTo>
                    <a:pt x="311" y="80"/>
                  </a:lnTo>
                  <a:lnTo>
                    <a:pt x="305" y="92"/>
                  </a:lnTo>
                  <a:lnTo>
                    <a:pt x="291" y="97"/>
                  </a:lnTo>
                  <a:lnTo>
                    <a:pt x="276" y="102"/>
                  </a:lnTo>
                  <a:lnTo>
                    <a:pt x="262" y="106"/>
                  </a:lnTo>
                  <a:lnTo>
                    <a:pt x="248" y="110"/>
                  </a:lnTo>
                  <a:lnTo>
                    <a:pt x="232" y="112"/>
                  </a:lnTo>
                  <a:lnTo>
                    <a:pt x="218" y="115"/>
                  </a:lnTo>
                  <a:lnTo>
                    <a:pt x="203" y="116"/>
                  </a:lnTo>
                  <a:lnTo>
                    <a:pt x="187" y="118"/>
                  </a:lnTo>
                  <a:lnTo>
                    <a:pt x="173" y="119"/>
                  </a:lnTo>
                  <a:lnTo>
                    <a:pt x="158" y="121"/>
                  </a:lnTo>
                  <a:lnTo>
                    <a:pt x="142" y="122"/>
                  </a:lnTo>
                  <a:lnTo>
                    <a:pt x="127" y="123"/>
                  </a:lnTo>
                  <a:lnTo>
                    <a:pt x="111" y="124"/>
                  </a:lnTo>
                  <a:lnTo>
                    <a:pt x="96" y="125"/>
                  </a:lnTo>
                  <a:lnTo>
                    <a:pt x="82" y="126"/>
                  </a:lnTo>
                  <a:lnTo>
                    <a:pt x="66" y="127"/>
                  </a:lnTo>
                  <a:lnTo>
                    <a:pt x="61" y="129"/>
                  </a:lnTo>
                  <a:close/>
                </a:path>
              </a:pathLst>
            </a:custGeom>
            <a:solidFill>
              <a:srgbClr val="FFFFFF"/>
            </a:solidFill>
            <a:ln w="9525">
              <a:noFill/>
              <a:round/>
              <a:headEnd/>
              <a:tailEnd/>
            </a:ln>
          </p:spPr>
          <p:txBody>
            <a:bodyPr/>
            <a:lstStyle/>
            <a:p>
              <a:endParaRPr lang="fr-FR"/>
            </a:p>
          </p:txBody>
        </p:sp>
        <p:sp>
          <p:nvSpPr>
            <p:cNvPr id="480587" name="Freeform 385"/>
            <p:cNvSpPr>
              <a:spLocks/>
            </p:cNvSpPr>
            <p:nvPr/>
          </p:nvSpPr>
          <p:spPr bwMode="auto">
            <a:xfrm>
              <a:off x="1158" y="3318"/>
              <a:ext cx="41" cy="19"/>
            </a:xfrm>
            <a:custGeom>
              <a:avLst/>
              <a:gdLst>
                <a:gd name="T0" fmla="*/ 0 w 247"/>
                <a:gd name="T1" fmla="*/ 1 h 112"/>
                <a:gd name="T2" fmla="*/ 0 w 247"/>
                <a:gd name="T3" fmla="*/ 1 h 112"/>
                <a:gd name="T4" fmla="*/ 0 w 247"/>
                <a:gd name="T5" fmla="*/ 1 h 112"/>
                <a:gd name="T6" fmla="*/ 0 w 247"/>
                <a:gd name="T7" fmla="*/ 1 h 112"/>
                <a:gd name="T8" fmla="*/ 0 w 247"/>
                <a:gd name="T9" fmla="*/ 1 h 112"/>
                <a:gd name="T10" fmla="*/ 0 w 247"/>
                <a:gd name="T11" fmla="*/ 1 h 112"/>
                <a:gd name="T12" fmla="*/ 0 w 247"/>
                <a:gd name="T13" fmla="*/ 0 h 112"/>
                <a:gd name="T14" fmla="*/ 0 w 247"/>
                <a:gd name="T15" fmla="*/ 0 h 112"/>
                <a:gd name="T16" fmla="*/ 0 w 247"/>
                <a:gd name="T17" fmla="*/ 0 h 112"/>
                <a:gd name="T18" fmla="*/ 0 w 247"/>
                <a:gd name="T19" fmla="*/ 0 h 112"/>
                <a:gd name="T20" fmla="*/ 0 w 247"/>
                <a:gd name="T21" fmla="*/ 0 h 112"/>
                <a:gd name="T22" fmla="*/ 0 w 247"/>
                <a:gd name="T23" fmla="*/ 0 h 112"/>
                <a:gd name="T24" fmla="*/ 0 w 247"/>
                <a:gd name="T25" fmla="*/ 0 h 112"/>
                <a:gd name="T26" fmla="*/ 0 w 247"/>
                <a:gd name="T27" fmla="*/ 0 h 112"/>
                <a:gd name="T28" fmla="*/ 1 w 247"/>
                <a:gd name="T29" fmla="*/ 0 h 112"/>
                <a:gd name="T30" fmla="*/ 1 w 247"/>
                <a:gd name="T31" fmla="*/ 0 h 112"/>
                <a:gd name="T32" fmla="*/ 1 w 247"/>
                <a:gd name="T33" fmla="*/ 0 h 112"/>
                <a:gd name="T34" fmla="*/ 1 w 247"/>
                <a:gd name="T35" fmla="*/ 0 h 112"/>
                <a:gd name="T36" fmla="*/ 1 w 247"/>
                <a:gd name="T37" fmla="*/ 0 h 112"/>
                <a:gd name="T38" fmla="*/ 1 w 247"/>
                <a:gd name="T39" fmla="*/ 0 h 112"/>
                <a:gd name="T40" fmla="*/ 1 w 247"/>
                <a:gd name="T41" fmla="*/ 0 h 112"/>
                <a:gd name="T42" fmla="*/ 1 w 247"/>
                <a:gd name="T43" fmla="*/ 0 h 112"/>
                <a:gd name="T44" fmla="*/ 1 w 247"/>
                <a:gd name="T45" fmla="*/ 0 h 112"/>
                <a:gd name="T46" fmla="*/ 1 w 247"/>
                <a:gd name="T47" fmla="*/ 0 h 112"/>
                <a:gd name="T48" fmla="*/ 0 w 247"/>
                <a:gd name="T49" fmla="*/ 0 h 112"/>
                <a:gd name="T50" fmla="*/ 0 w 247"/>
                <a:gd name="T51" fmla="*/ 0 h 112"/>
                <a:gd name="T52" fmla="*/ 0 w 247"/>
                <a:gd name="T53" fmla="*/ 0 h 112"/>
                <a:gd name="T54" fmla="*/ 0 w 247"/>
                <a:gd name="T55" fmla="*/ 0 h 112"/>
                <a:gd name="T56" fmla="*/ 0 w 247"/>
                <a:gd name="T57" fmla="*/ 0 h 112"/>
                <a:gd name="T58" fmla="*/ 0 w 247"/>
                <a:gd name="T59" fmla="*/ 0 h 112"/>
                <a:gd name="T60" fmla="*/ 0 w 247"/>
                <a:gd name="T61" fmla="*/ 0 h 112"/>
                <a:gd name="T62" fmla="*/ 0 w 247"/>
                <a:gd name="T63" fmla="*/ 0 h 112"/>
                <a:gd name="T64" fmla="*/ 1 w 247"/>
                <a:gd name="T65" fmla="*/ 0 h 112"/>
                <a:gd name="T66" fmla="*/ 1 w 247"/>
                <a:gd name="T67" fmla="*/ 0 h 112"/>
                <a:gd name="T68" fmla="*/ 1 w 247"/>
                <a:gd name="T69" fmla="*/ 0 h 112"/>
                <a:gd name="T70" fmla="*/ 1 w 247"/>
                <a:gd name="T71" fmla="*/ 1 h 112"/>
                <a:gd name="T72" fmla="*/ 1 w 247"/>
                <a:gd name="T73" fmla="*/ 1 h 112"/>
                <a:gd name="T74" fmla="*/ 1 w 247"/>
                <a:gd name="T75" fmla="*/ 1 h 112"/>
                <a:gd name="T76" fmla="*/ 1 w 247"/>
                <a:gd name="T77" fmla="*/ 1 h 112"/>
                <a:gd name="T78" fmla="*/ 0 w 247"/>
                <a:gd name="T79" fmla="*/ 1 h 112"/>
                <a:gd name="T80" fmla="*/ 0 w 247"/>
                <a:gd name="T81" fmla="*/ 1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7"/>
                <a:gd name="T124" fmla="*/ 0 h 112"/>
                <a:gd name="T125" fmla="*/ 247 w 247"/>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7" h="112">
                  <a:moveTo>
                    <a:pt x="90" y="112"/>
                  </a:moveTo>
                  <a:lnTo>
                    <a:pt x="83" y="111"/>
                  </a:lnTo>
                  <a:lnTo>
                    <a:pt x="76" y="111"/>
                  </a:lnTo>
                  <a:lnTo>
                    <a:pt x="68" y="111"/>
                  </a:lnTo>
                  <a:lnTo>
                    <a:pt x="61" y="110"/>
                  </a:lnTo>
                  <a:lnTo>
                    <a:pt x="53" y="110"/>
                  </a:lnTo>
                  <a:lnTo>
                    <a:pt x="45" y="109"/>
                  </a:lnTo>
                  <a:lnTo>
                    <a:pt x="38" y="107"/>
                  </a:lnTo>
                  <a:lnTo>
                    <a:pt x="30" y="104"/>
                  </a:lnTo>
                  <a:lnTo>
                    <a:pt x="23" y="101"/>
                  </a:lnTo>
                  <a:lnTo>
                    <a:pt x="18" y="99"/>
                  </a:lnTo>
                  <a:lnTo>
                    <a:pt x="12" y="92"/>
                  </a:lnTo>
                  <a:lnTo>
                    <a:pt x="10" y="89"/>
                  </a:lnTo>
                  <a:lnTo>
                    <a:pt x="8" y="84"/>
                  </a:lnTo>
                  <a:lnTo>
                    <a:pt x="6" y="79"/>
                  </a:lnTo>
                  <a:lnTo>
                    <a:pt x="2" y="73"/>
                  </a:lnTo>
                  <a:lnTo>
                    <a:pt x="2" y="58"/>
                  </a:lnTo>
                  <a:lnTo>
                    <a:pt x="0" y="40"/>
                  </a:lnTo>
                  <a:lnTo>
                    <a:pt x="0" y="23"/>
                  </a:lnTo>
                  <a:lnTo>
                    <a:pt x="5" y="6"/>
                  </a:lnTo>
                  <a:lnTo>
                    <a:pt x="19" y="4"/>
                  </a:lnTo>
                  <a:lnTo>
                    <a:pt x="33" y="1"/>
                  </a:lnTo>
                  <a:lnTo>
                    <a:pt x="48" y="0"/>
                  </a:lnTo>
                  <a:lnTo>
                    <a:pt x="63" y="0"/>
                  </a:lnTo>
                  <a:lnTo>
                    <a:pt x="78" y="0"/>
                  </a:lnTo>
                  <a:lnTo>
                    <a:pt x="94" y="0"/>
                  </a:lnTo>
                  <a:lnTo>
                    <a:pt x="108" y="1"/>
                  </a:lnTo>
                  <a:lnTo>
                    <a:pt x="125" y="1"/>
                  </a:lnTo>
                  <a:lnTo>
                    <a:pt x="140" y="3"/>
                  </a:lnTo>
                  <a:lnTo>
                    <a:pt x="155" y="4"/>
                  </a:lnTo>
                  <a:lnTo>
                    <a:pt x="171" y="5"/>
                  </a:lnTo>
                  <a:lnTo>
                    <a:pt x="186" y="5"/>
                  </a:lnTo>
                  <a:lnTo>
                    <a:pt x="202" y="6"/>
                  </a:lnTo>
                  <a:lnTo>
                    <a:pt x="217" y="6"/>
                  </a:lnTo>
                  <a:lnTo>
                    <a:pt x="231" y="6"/>
                  </a:lnTo>
                  <a:lnTo>
                    <a:pt x="247" y="6"/>
                  </a:lnTo>
                  <a:lnTo>
                    <a:pt x="246" y="14"/>
                  </a:lnTo>
                  <a:lnTo>
                    <a:pt x="242" y="20"/>
                  </a:lnTo>
                  <a:lnTo>
                    <a:pt x="240" y="28"/>
                  </a:lnTo>
                  <a:lnTo>
                    <a:pt x="237" y="37"/>
                  </a:lnTo>
                  <a:lnTo>
                    <a:pt x="228" y="45"/>
                  </a:lnTo>
                  <a:lnTo>
                    <a:pt x="217" y="45"/>
                  </a:lnTo>
                  <a:lnTo>
                    <a:pt x="205" y="45"/>
                  </a:lnTo>
                  <a:lnTo>
                    <a:pt x="194" y="45"/>
                  </a:lnTo>
                  <a:lnTo>
                    <a:pt x="182" y="45"/>
                  </a:lnTo>
                  <a:lnTo>
                    <a:pt x="171" y="44"/>
                  </a:lnTo>
                  <a:lnTo>
                    <a:pt x="159" y="44"/>
                  </a:lnTo>
                  <a:lnTo>
                    <a:pt x="147" y="44"/>
                  </a:lnTo>
                  <a:lnTo>
                    <a:pt x="136" y="42"/>
                  </a:lnTo>
                  <a:lnTo>
                    <a:pt x="123" y="42"/>
                  </a:lnTo>
                  <a:lnTo>
                    <a:pt x="111" y="44"/>
                  </a:lnTo>
                  <a:lnTo>
                    <a:pt x="100" y="44"/>
                  </a:lnTo>
                  <a:lnTo>
                    <a:pt x="88" y="45"/>
                  </a:lnTo>
                  <a:lnTo>
                    <a:pt x="77" y="46"/>
                  </a:lnTo>
                  <a:lnTo>
                    <a:pt x="65" y="48"/>
                  </a:lnTo>
                  <a:lnTo>
                    <a:pt x="54" y="50"/>
                  </a:lnTo>
                  <a:lnTo>
                    <a:pt x="43" y="53"/>
                  </a:lnTo>
                  <a:lnTo>
                    <a:pt x="41" y="58"/>
                  </a:lnTo>
                  <a:lnTo>
                    <a:pt x="39" y="63"/>
                  </a:lnTo>
                  <a:lnTo>
                    <a:pt x="39" y="71"/>
                  </a:lnTo>
                  <a:lnTo>
                    <a:pt x="43" y="78"/>
                  </a:lnTo>
                  <a:lnTo>
                    <a:pt x="64" y="79"/>
                  </a:lnTo>
                  <a:lnTo>
                    <a:pt x="85" y="78"/>
                  </a:lnTo>
                  <a:lnTo>
                    <a:pt x="107" y="77"/>
                  </a:lnTo>
                  <a:lnTo>
                    <a:pt x="128" y="76"/>
                  </a:lnTo>
                  <a:lnTo>
                    <a:pt x="150" y="74"/>
                  </a:lnTo>
                  <a:lnTo>
                    <a:pt x="171" y="73"/>
                  </a:lnTo>
                  <a:lnTo>
                    <a:pt x="193" y="72"/>
                  </a:lnTo>
                  <a:lnTo>
                    <a:pt x="214" y="73"/>
                  </a:lnTo>
                  <a:lnTo>
                    <a:pt x="218" y="80"/>
                  </a:lnTo>
                  <a:lnTo>
                    <a:pt x="218" y="86"/>
                  </a:lnTo>
                  <a:lnTo>
                    <a:pt x="217" y="92"/>
                  </a:lnTo>
                  <a:lnTo>
                    <a:pt x="215" y="99"/>
                  </a:lnTo>
                  <a:lnTo>
                    <a:pt x="210" y="104"/>
                  </a:lnTo>
                  <a:lnTo>
                    <a:pt x="196" y="107"/>
                  </a:lnTo>
                  <a:lnTo>
                    <a:pt x="182" y="108"/>
                  </a:lnTo>
                  <a:lnTo>
                    <a:pt x="169" y="109"/>
                  </a:lnTo>
                  <a:lnTo>
                    <a:pt x="154" y="110"/>
                  </a:lnTo>
                  <a:lnTo>
                    <a:pt x="140" y="110"/>
                  </a:lnTo>
                  <a:lnTo>
                    <a:pt x="126" y="111"/>
                  </a:lnTo>
                  <a:lnTo>
                    <a:pt x="111" y="111"/>
                  </a:lnTo>
                  <a:lnTo>
                    <a:pt x="97" y="112"/>
                  </a:lnTo>
                  <a:lnTo>
                    <a:pt x="90" y="112"/>
                  </a:lnTo>
                  <a:close/>
                </a:path>
              </a:pathLst>
            </a:custGeom>
            <a:solidFill>
              <a:srgbClr val="FFFFFF"/>
            </a:solidFill>
            <a:ln w="9525">
              <a:noFill/>
              <a:round/>
              <a:headEnd/>
              <a:tailEnd/>
            </a:ln>
          </p:spPr>
          <p:txBody>
            <a:bodyPr/>
            <a:lstStyle/>
            <a:p>
              <a:endParaRPr lang="fr-FR"/>
            </a:p>
          </p:txBody>
        </p:sp>
        <p:sp>
          <p:nvSpPr>
            <p:cNvPr id="480588" name="Freeform 386"/>
            <p:cNvSpPr>
              <a:spLocks/>
            </p:cNvSpPr>
            <p:nvPr/>
          </p:nvSpPr>
          <p:spPr bwMode="auto">
            <a:xfrm>
              <a:off x="1320" y="3321"/>
              <a:ext cx="12" cy="15"/>
            </a:xfrm>
            <a:custGeom>
              <a:avLst/>
              <a:gdLst>
                <a:gd name="T0" fmla="*/ 0 w 72"/>
                <a:gd name="T1" fmla="*/ 1 h 87"/>
                <a:gd name="T2" fmla="*/ 0 w 72"/>
                <a:gd name="T3" fmla="*/ 1 h 87"/>
                <a:gd name="T4" fmla="*/ 0 w 72"/>
                <a:gd name="T5" fmla="*/ 1 h 87"/>
                <a:gd name="T6" fmla="*/ 0 w 72"/>
                <a:gd name="T7" fmla="*/ 1 h 87"/>
                <a:gd name="T8" fmla="*/ 0 w 72"/>
                <a:gd name="T9" fmla="*/ 0 h 87"/>
                <a:gd name="T10" fmla="*/ 0 w 72"/>
                <a:gd name="T11" fmla="*/ 0 h 87"/>
                <a:gd name="T12" fmla="*/ 0 w 72"/>
                <a:gd name="T13" fmla="*/ 0 h 87"/>
                <a:gd name="T14" fmla="*/ 0 w 72"/>
                <a:gd name="T15" fmla="*/ 0 h 87"/>
                <a:gd name="T16" fmla="*/ 0 w 72"/>
                <a:gd name="T17" fmla="*/ 0 h 87"/>
                <a:gd name="T18" fmla="*/ 0 w 72"/>
                <a:gd name="T19" fmla="*/ 0 h 87"/>
                <a:gd name="T20" fmla="*/ 0 w 72"/>
                <a:gd name="T21" fmla="*/ 0 h 87"/>
                <a:gd name="T22" fmla="*/ 0 w 72"/>
                <a:gd name="T23" fmla="*/ 0 h 87"/>
                <a:gd name="T24" fmla="*/ 0 w 72"/>
                <a:gd name="T25" fmla="*/ 0 h 87"/>
                <a:gd name="T26" fmla="*/ 0 w 72"/>
                <a:gd name="T27" fmla="*/ 0 h 87"/>
                <a:gd name="T28" fmla="*/ 0 w 72"/>
                <a:gd name="T29" fmla="*/ 0 h 87"/>
                <a:gd name="T30" fmla="*/ 0 w 72"/>
                <a:gd name="T31" fmla="*/ 0 h 87"/>
                <a:gd name="T32" fmla="*/ 0 w 72"/>
                <a:gd name="T33" fmla="*/ 0 h 87"/>
                <a:gd name="T34" fmla="*/ 0 w 72"/>
                <a:gd name="T35" fmla="*/ 0 h 87"/>
                <a:gd name="T36" fmla="*/ 0 w 72"/>
                <a:gd name="T37" fmla="*/ 0 h 87"/>
                <a:gd name="T38" fmla="*/ 0 w 72"/>
                <a:gd name="T39" fmla="*/ 0 h 87"/>
                <a:gd name="T40" fmla="*/ 0 w 72"/>
                <a:gd name="T41" fmla="*/ 0 h 87"/>
                <a:gd name="T42" fmla="*/ 0 w 72"/>
                <a:gd name="T43" fmla="*/ 0 h 87"/>
                <a:gd name="T44" fmla="*/ 0 w 72"/>
                <a:gd name="T45" fmla="*/ 0 h 87"/>
                <a:gd name="T46" fmla="*/ 0 w 72"/>
                <a:gd name="T47" fmla="*/ 0 h 87"/>
                <a:gd name="T48" fmla="*/ 0 w 72"/>
                <a:gd name="T49" fmla="*/ 0 h 87"/>
                <a:gd name="T50" fmla="*/ 0 w 72"/>
                <a:gd name="T51" fmla="*/ 0 h 87"/>
                <a:gd name="T52" fmla="*/ 0 w 72"/>
                <a:gd name="T53" fmla="*/ 0 h 87"/>
                <a:gd name="T54" fmla="*/ 0 w 72"/>
                <a:gd name="T55" fmla="*/ 0 h 87"/>
                <a:gd name="T56" fmla="*/ 0 w 72"/>
                <a:gd name="T57" fmla="*/ 0 h 87"/>
                <a:gd name="T58" fmla="*/ 0 w 72"/>
                <a:gd name="T59" fmla="*/ 1 h 8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87"/>
                <a:gd name="T92" fmla="*/ 72 w 72"/>
                <a:gd name="T93" fmla="*/ 87 h 8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87">
                  <a:moveTo>
                    <a:pt x="55" y="87"/>
                  </a:moveTo>
                  <a:lnTo>
                    <a:pt x="50" y="86"/>
                  </a:lnTo>
                  <a:lnTo>
                    <a:pt x="43" y="85"/>
                  </a:lnTo>
                  <a:lnTo>
                    <a:pt x="37" y="85"/>
                  </a:lnTo>
                  <a:lnTo>
                    <a:pt x="30" y="84"/>
                  </a:lnTo>
                  <a:lnTo>
                    <a:pt x="22" y="84"/>
                  </a:lnTo>
                  <a:lnTo>
                    <a:pt x="15" y="84"/>
                  </a:lnTo>
                  <a:lnTo>
                    <a:pt x="8" y="83"/>
                  </a:lnTo>
                  <a:lnTo>
                    <a:pt x="0" y="82"/>
                  </a:lnTo>
                  <a:lnTo>
                    <a:pt x="4" y="63"/>
                  </a:lnTo>
                  <a:lnTo>
                    <a:pt x="11" y="45"/>
                  </a:lnTo>
                  <a:lnTo>
                    <a:pt x="19" y="25"/>
                  </a:lnTo>
                  <a:lnTo>
                    <a:pt x="25" y="6"/>
                  </a:lnTo>
                  <a:lnTo>
                    <a:pt x="28" y="2"/>
                  </a:lnTo>
                  <a:lnTo>
                    <a:pt x="32" y="1"/>
                  </a:lnTo>
                  <a:lnTo>
                    <a:pt x="37" y="0"/>
                  </a:lnTo>
                  <a:lnTo>
                    <a:pt x="41" y="0"/>
                  </a:lnTo>
                  <a:lnTo>
                    <a:pt x="45" y="0"/>
                  </a:lnTo>
                  <a:lnTo>
                    <a:pt x="50" y="1"/>
                  </a:lnTo>
                  <a:lnTo>
                    <a:pt x="55" y="3"/>
                  </a:lnTo>
                  <a:lnTo>
                    <a:pt x="60" y="6"/>
                  </a:lnTo>
                  <a:lnTo>
                    <a:pt x="63" y="9"/>
                  </a:lnTo>
                  <a:lnTo>
                    <a:pt x="65" y="15"/>
                  </a:lnTo>
                  <a:lnTo>
                    <a:pt x="67" y="22"/>
                  </a:lnTo>
                  <a:lnTo>
                    <a:pt x="71" y="30"/>
                  </a:lnTo>
                  <a:lnTo>
                    <a:pt x="71" y="43"/>
                  </a:lnTo>
                  <a:lnTo>
                    <a:pt x="72" y="56"/>
                  </a:lnTo>
                  <a:lnTo>
                    <a:pt x="72" y="71"/>
                  </a:lnTo>
                  <a:lnTo>
                    <a:pt x="71" y="84"/>
                  </a:lnTo>
                  <a:lnTo>
                    <a:pt x="55" y="87"/>
                  </a:lnTo>
                  <a:close/>
                </a:path>
              </a:pathLst>
            </a:custGeom>
            <a:solidFill>
              <a:srgbClr val="CC9933"/>
            </a:solidFill>
            <a:ln w="9525">
              <a:noFill/>
              <a:round/>
              <a:headEnd/>
              <a:tailEnd/>
            </a:ln>
          </p:spPr>
          <p:txBody>
            <a:bodyPr/>
            <a:lstStyle/>
            <a:p>
              <a:endParaRPr lang="fr-FR"/>
            </a:p>
          </p:txBody>
        </p:sp>
        <p:sp>
          <p:nvSpPr>
            <p:cNvPr id="480589" name="Freeform 387"/>
            <p:cNvSpPr>
              <a:spLocks/>
            </p:cNvSpPr>
            <p:nvPr/>
          </p:nvSpPr>
          <p:spPr bwMode="auto">
            <a:xfrm>
              <a:off x="1332" y="3287"/>
              <a:ext cx="62" cy="33"/>
            </a:xfrm>
            <a:custGeom>
              <a:avLst/>
              <a:gdLst>
                <a:gd name="T0" fmla="*/ 0 w 374"/>
                <a:gd name="T1" fmla="*/ 1 h 200"/>
                <a:gd name="T2" fmla="*/ 0 w 374"/>
                <a:gd name="T3" fmla="*/ 1 h 200"/>
                <a:gd name="T4" fmla="*/ 0 w 374"/>
                <a:gd name="T5" fmla="*/ 1 h 200"/>
                <a:gd name="T6" fmla="*/ 0 w 374"/>
                <a:gd name="T7" fmla="*/ 1 h 200"/>
                <a:gd name="T8" fmla="*/ 0 w 374"/>
                <a:gd name="T9" fmla="*/ 1 h 200"/>
                <a:gd name="T10" fmla="*/ 1 w 374"/>
                <a:gd name="T11" fmla="*/ 1 h 200"/>
                <a:gd name="T12" fmla="*/ 1 w 374"/>
                <a:gd name="T13" fmla="*/ 1 h 200"/>
                <a:gd name="T14" fmla="*/ 1 w 374"/>
                <a:gd name="T15" fmla="*/ 1 h 200"/>
                <a:gd name="T16" fmla="*/ 1 w 374"/>
                <a:gd name="T17" fmla="*/ 1 h 200"/>
                <a:gd name="T18" fmla="*/ 1 w 374"/>
                <a:gd name="T19" fmla="*/ 1 h 200"/>
                <a:gd name="T20" fmla="*/ 1 w 374"/>
                <a:gd name="T21" fmla="*/ 1 h 200"/>
                <a:gd name="T22" fmla="*/ 1 w 374"/>
                <a:gd name="T23" fmla="*/ 1 h 200"/>
                <a:gd name="T24" fmla="*/ 1 w 374"/>
                <a:gd name="T25" fmla="*/ 0 h 200"/>
                <a:gd name="T26" fmla="*/ 1 w 374"/>
                <a:gd name="T27" fmla="*/ 0 h 200"/>
                <a:gd name="T28" fmla="*/ 1 w 374"/>
                <a:gd name="T29" fmla="*/ 0 h 200"/>
                <a:gd name="T30" fmla="*/ 1 w 374"/>
                <a:gd name="T31" fmla="*/ 0 h 200"/>
                <a:gd name="T32" fmla="*/ 1 w 374"/>
                <a:gd name="T33" fmla="*/ 0 h 200"/>
                <a:gd name="T34" fmla="*/ 1 w 374"/>
                <a:gd name="T35" fmla="*/ 1 h 200"/>
                <a:gd name="T36" fmla="*/ 1 w 374"/>
                <a:gd name="T37" fmla="*/ 1 h 200"/>
                <a:gd name="T38" fmla="*/ 1 w 374"/>
                <a:gd name="T39" fmla="*/ 1 h 200"/>
                <a:gd name="T40" fmla="*/ 0 w 374"/>
                <a:gd name="T41" fmla="*/ 1 h 200"/>
                <a:gd name="T42" fmla="*/ 0 w 374"/>
                <a:gd name="T43" fmla="*/ 1 h 200"/>
                <a:gd name="T44" fmla="*/ 0 w 374"/>
                <a:gd name="T45" fmla="*/ 1 h 200"/>
                <a:gd name="T46" fmla="*/ 0 w 374"/>
                <a:gd name="T47" fmla="*/ 0 h 200"/>
                <a:gd name="T48" fmla="*/ 0 w 374"/>
                <a:gd name="T49" fmla="*/ 0 h 200"/>
                <a:gd name="T50" fmla="*/ 0 w 374"/>
                <a:gd name="T51" fmla="*/ 0 h 200"/>
                <a:gd name="T52" fmla="*/ 0 w 374"/>
                <a:gd name="T53" fmla="*/ 0 h 200"/>
                <a:gd name="T54" fmla="*/ 0 w 374"/>
                <a:gd name="T55" fmla="*/ 0 h 200"/>
                <a:gd name="T56" fmla="*/ 0 w 374"/>
                <a:gd name="T57" fmla="*/ 0 h 200"/>
                <a:gd name="T58" fmla="*/ 1 w 374"/>
                <a:gd name="T59" fmla="*/ 0 h 200"/>
                <a:gd name="T60" fmla="*/ 1 w 374"/>
                <a:gd name="T61" fmla="*/ 0 h 200"/>
                <a:gd name="T62" fmla="*/ 1 w 374"/>
                <a:gd name="T63" fmla="*/ 0 h 200"/>
                <a:gd name="T64" fmla="*/ 1 w 374"/>
                <a:gd name="T65" fmla="*/ 0 h 200"/>
                <a:gd name="T66" fmla="*/ 1 w 374"/>
                <a:gd name="T67" fmla="*/ 0 h 200"/>
                <a:gd name="T68" fmla="*/ 2 w 374"/>
                <a:gd name="T69" fmla="*/ 0 h 200"/>
                <a:gd name="T70" fmla="*/ 2 w 374"/>
                <a:gd name="T71" fmla="*/ 0 h 200"/>
                <a:gd name="T72" fmla="*/ 2 w 374"/>
                <a:gd name="T73" fmla="*/ 1 h 200"/>
                <a:gd name="T74" fmla="*/ 2 w 374"/>
                <a:gd name="T75" fmla="*/ 1 h 200"/>
                <a:gd name="T76" fmla="*/ 2 w 374"/>
                <a:gd name="T77" fmla="*/ 1 h 200"/>
                <a:gd name="T78" fmla="*/ 1 w 374"/>
                <a:gd name="T79" fmla="*/ 1 h 200"/>
                <a:gd name="T80" fmla="*/ 1 w 374"/>
                <a:gd name="T81" fmla="*/ 1 h 200"/>
                <a:gd name="T82" fmla="*/ 1 w 374"/>
                <a:gd name="T83" fmla="*/ 1 h 200"/>
                <a:gd name="T84" fmla="*/ 1 w 374"/>
                <a:gd name="T85" fmla="*/ 1 h 200"/>
                <a:gd name="T86" fmla="*/ 1 w 374"/>
                <a:gd name="T87" fmla="*/ 1 h 200"/>
                <a:gd name="T88" fmla="*/ 1 w 374"/>
                <a:gd name="T89" fmla="*/ 1 h 200"/>
                <a:gd name="T90" fmla="*/ 0 w 374"/>
                <a:gd name="T91" fmla="*/ 1 h 200"/>
                <a:gd name="T92" fmla="*/ 0 w 374"/>
                <a:gd name="T93" fmla="*/ 1 h 200"/>
                <a:gd name="T94" fmla="*/ 0 w 374"/>
                <a:gd name="T95" fmla="*/ 1 h 2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4"/>
                <a:gd name="T145" fmla="*/ 0 h 200"/>
                <a:gd name="T146" fmla="*/ 374 w 374"/>
                <a:gd name="T147" fmla="*/ 200 h 2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4" h="200">
                  <a:moveTo>
                    <a:pt x="47" y="200"/>
                  </a:moveTo>
                  <a:lnTo>
                    <a:pt x="44" y="192"/>
                  </a:lnTo>
                  <a:lnTo>
                    <a:pt x="40" y="183"/>
                  </a:lnTo>
                  <a:lnTo>
                    <a:pt x="38" y="172"/>
                  </a:lnTo>
                  <a:lnTo>
                    <a:pt x="37" y="162"/>
                  </a:lnTo>
                  <a:lnTo>
                    <a:pt x="55" y="161"/>
                  </a:lnTo>
                  <a:lnTo>
                    <a:pt x="73" y="161"/>
                  </a:lnTo>
                  <a:lnTo>
                    <a:pt x="91" y="160"/>
                  </a:lnTo>
                  <a:lnTo>
                    <a:pt x="110" y="160"/>
                  </a:lnTo>
                  <a:lnTo>
                    <a:pt x="127" y="160"/>
                  </a:lnTo>
                  <a:lnTo>
                    <a:pt x="146" y="160"/>
                  </a:lnTo>
                  <a:lnTo>
                    <a:pt x="164" y="160"/>
                  </a:lnTo>
                  <a:lnTo>
                    <a:pt x="182" y="160"/>
                  </a:lnTo>
                  <a:lnTo>
                    <a:pt x="201" y="160"/>
                  </a:lnTo>
                  <a:lnTo>
                    <a:pt x="219" y="160"/>
                  </a:lnTo>
                  <a:lnTo>
                    <a:pt x="237" y="158"/>
                  </a:lnTo>
                  <a:lnTo>
                    <a:pt x="256" y="157"/>
                  </a:lnTo>
                  <a:lnTo>
                    <a:pt x="275" y="156"/>
                  </a:lnTo>
                  <a:lnTo>
                    <a:pt x="293" y="155"/>
                  </a:lnTo>
                  <a:lnTo>
                    <a:pt x="312" y="153"/>
                  </a:lnTo>
                  <a:lnTo>
                    <a:pt x="331" y="150"/>
                  </a:lnTo>
                  <a:lnTo>
                    <a:pt x="333" y="147"/>
                  </a:lnTo>
                  <a:lnTo>
                    <a:pt x="336" y="143"/>
                  </a:lnTo>
                  <a:lnTo>
                    <a:pt x="338" y="140"/>
                  </a:lnTo>
                  <a:lnTo>
                    <a:pt x="342" y="134"/>
                  </a:lnTo>
                  <a:lnTo>
                    <a:pt x="337" y="127"/>
                  </a:lnTo>
                  <a:lnTo>
                    <a:pt x="336" y="125"/>
                  </a:lnTo>
                  <a:lnTo>
                    <a:pt x="332" y="123"/>
                  </a:lnTo>
                  <a:lnTo>
                    <a:pt x="326" y="121"/>
                  </a:lnTo>
                  <a:lnTo>
                    <a:pt x="322" y="119"/>
                  </a:lnTo>
                  <a:lnTo>
                    <a:pt x="304" y="121"/>
                  </a:lnTo>
                  <a:lnTo>
                    <a:pt x="286" y="124"/>
                  </a:lnTo>
                  <a:lnTo>
                    <a:pt x="268" y="126"/>
                  </a:lnTo>
                  <a:lnTo>
                    <a:pt x="250" y="129"/>
                  </a:lnTo>
                  <a:lnTo>
                    <a:pt x="232" y="131"/>
                  </a:lnTo>
                  <a:lnTo>
                    <a:pt x="214" y="133"/>
                  </a:lnTo>
                  <a:lnTo>
                    <a:pt x="197" y="135"/>
                  </a:lnTo>
                  <a:lnTo>
                    <a:pt x="178" y="137"/>
                  </a:lnTo>
                  <a:lnTo>
                    <a:pt x="160" y="140"/>
                  </a:lnTo>
                  <a:lnTo>
                    <a:pt x="142" y="141"/>
                  </a:lnTo>
                  <a:lnTo>
                    <a:pt x="124" y="143"/>
                  </a:lnTo>
                  <a:lnTo>
                    <a:pt x="105" y="144"/>
                  </a:lnTo>
                  <a:lnTo>
                    <a:pt x="88" y="145"/>
                  </a:lnTo>
                  <a:lnTo>
                    <a:pt x="69" y="145"/>
                  </a:lnTo>
                  <a:lnTo>
                    <a:pt x="51" y="146"/>
                  </a:lnTo>
                  <a:lnTo>
                    <a:pt x="33" y="146"/>
                  </a:lnTo>
                  <a:lnTo>
                    <a:pt x="28" y="130"/>
                  </a:lnTo>
                  <a:lnTo>
                    <a:pt x="25" y="112"/>
                  </a:lnTo>
                  <a:lnTo>
                    <a:pt x="21" y="95"/>
                  </a:lnTo>
                  <a:lnTo>
                    <a:pt x="16" y="78"/>
                  </a:lnTo>
                  <a:lnTo>
                    <a:pt x="12" y="60"/>
                  </a:lnTo>
                  <a:lnTo>
                    <a:pt x="8" y="42"/>
                  </a:lnTo>
                  <a:lnTo>
                    <a:pt x="4" y="26"/>
                  </a:lnTo>
                  <a:lnTo>
                    <a:pt x="0" y="8"/>
                  </a:lnTo>
                  <a:lnTo>
                    <a:pt x="24" y="4"/>
                  </a:lnTo>
                  <a:lnTo>
                    <a:pt x="48" y="1"/>
                  </a:lnTo>
                  <a:lnTo>
                    <a:pt x="72" y="0"/>
                  </a:lnTo>
                  <a:lnTo>
                    <a:pt x="96" y="0"/>
                  </a:lnTo>
                  <a:lnTo>
                    <a:pt x="121" y="2"/>
                  </a:lnTo>
                  <a:lnTo>
                    <a:pt x="144" y="6"/>
                  </a:lnTo>
                  <a:lnTo>
                    <a:pt x="167" y="10"/>
                  </a:lnTo>
                  <a:lnTo>
                    <a:pt x="190" y="16"/>
                  </a:lnTo>
                  <a:lnTo>
                    <a:pt x="212" y="22"/>
                  </a:lnTo>
                  <a:lnTo>
                    <a:pt x="234" y="30"/>
                  </a:lnTo>
                  <a:lnTo>
                    <a:pt x="255" y="39"/>
                  </a:lnTo>
                  <a:lnTo>
                    <a:pt x="277" y="49"/>
                  </a:lnTo>
                  <a:lnTo>
                    <a:pt x="298" y="59"/>
                  </a:lnTo>
                  <a:lnTo>
                    <a:pt x="318" y="70"/>
                  </a:lnTo>
                  <a:lnTo>
                    <a:pt x="337" y="82"/>
                  </a:lnTo>
                  <a:lnTo>
                    <a:pt x="356" y="94"/>
                  </a:lnTo>
                  <a:lnTo>
                    <a:pt x="362" y="102"/>
                  </a:lnTo>
                  <a:lnTo>
                    <a:pt x="365" y="111"/>
                  </a:lnTo>
                  <a:lnTo>
                    <a:pt x="369" y="121"/>
                  </a:lnTo>
                  <a:lnTo>
                    <a:pt x="373" y="132"/>
                  </a:lnTo>
                  <a:lnTo>
                    <a:pt x="373" y="141"/>
                  </a:lnTo>
                  <a:lnTo>
                    <a:pt x="374" y="150"/>
                  </a:lnTo>
                  <a:lnTo>
                    <a:pt x="373" y="157"/>
                  </a:lnTo>
                  <a:lnTo>
                    <a:pt x="368" y="167"/>
                  </a:lnTo>
                  <a:lnTo>
                    <a:pt x="356" y="176"/>
                  </a:lnTo>
                  <a:lnTo>
                    <a:pt x="337" y="178"/>
                  </a:lnTo>
                  <a:lnTo>
                    <a:pt x="319" y="181"/>
                  </a:lnTo>
                  <a:lnTo>
                    <a:pt x="300" y="182"/>
                  </a:lnTo>
                  <a:lnTo>
                    <a:pt x="281" y="184"/>
                  </a:lnTo>
                  <a:lnTo>
                    <a:pt x="261" y="185"/>
                  </a:lnTo>
                  <a:lnTo>
                    <a:pt x="243" y="186"/>
                  </a:lnTo>
                  <a:lnTo>
                    <a:pt x="224" y="187"/>
                  </a:lnTo>
                  <a:lnTo>
                    <a:pt x="204" y="188"/>
                  </a:lnTo>
                  <a:lnTo>
                    <a:pt x="186" y="190"/>
                  </a:lnTo>
                  <a:lnTo>
                    <a:pt x="166" y="190"/>
                  </a:lnTo>
                  <a:lnTo>
                    <a:pt x="147" y="192"/>
                  </a:lnTo>
                  <a:lnTo>
                    <a:pt x="127" y="193"/>
                  </a:lnTo>
                  <a:lnTo>
                    <a:pt x="109" y="194"/>
                  </a:lnTo>
                  <a:lnTo>
                    <a:pt x="90" y="196"/>
                  </a:lnTo>
                  <a:lnTo>
                    <a:pt x="70" y="197"/>
                  </a:lnTo>
                  <a:lnTo>
                    <a:pt x="51" y="198"/>
                  </a:lnTo>
                  <a:lnTo>
                    <a:pt x="47" y="200"/>
                  </a:lnTo>
                  <a:close/>
                </a:path>
              </a:pathLst>
            </a:custGeom>
            <a:solidFill>
              <a:srgbClr val="FFFFFF"/>
            </a:solidFill>
            <a:ln w="9525">
              <a:noFill/>
              <a:round/>
              <a:headEnd/>
              <a:tailEnd/>
            </a:ln>
          </p:spPr>
          <p:txBody>
            <a:bodyPr/>
            <a:lstStyle/>
            <a:p>
              <a:endParaRPr lang="fr-FR"/>
            </a:p>
          </p:txBody>
        </p:sp>
        <p:sp>
          <p:nvSpPr>
            <p:cNvPr id="480590" name="Freeform 388"/>
            <p:cNvSpPr>
              <a:spLocks/>
            </p:cNvSpPr>
            <p:nvPr/>
          </p:nvSpPr>
          <p:spPr bwMode="auto">
            <a:xfrm>
              <a:off x="1159" y="3297"/>
              <a:ext cx="65" cy="20"/>
            </a:xfrm>
            <a:custGeom>
              <a:avLst/>
              <a:gdLst>
                <a:gd name="T0" fmla="*/ 1 w 385"/>
                <a:gd name="T1" fmla="*/ 1 h 119"/>
                <a:gd name="T2" fmla="*/ 1 w 385"/>
                <a:gd name="T3" fmla="*/ 1 h 119"/>
                <a:gd name="T4" fmla="*/ 1 w 385"/>
                <a:gd name="T5" fmla="*/ 1 h 119"/>
                <a:gd name="T6" fmla="*/ 1 w 385"/>
                <a:gd name="T7" fmla="*/ 1 h 119"/>
                <a:gd name="T8" fmla="*/ 1 w 385"/>
                <a:gd name="T9" fmla="*/ 1 h 119"/>
                <a:gd name="T10" fmla="*/ 0 w 385"/>
                <a:gd name="T11" fmla="*/ 1 h 119"/>
                <a:gd name="T12" fmla="*/ 0 w 385"/>
                <a:gd name="T13" fmla="*/ 1 h 119"/>
                <a:gd name="T14" fmla="*/ 0 w 385"/>
                <a:gd name="T15" fmla="*/ 1 h 119"/>
                <a:gd name="T16" fmla="*/ 0 w 385"/>
                <a:gd name="T17" fmla="*/ 1 h 119"/>
                <a:gd name="T18" fmla="*/ 0 w 385"/>
                <a:gd name="T19" fmla="*/ 0 h 119"/>
                <a:gd name="T20" fmla="*/ 0 w 385"/>
                <a:gd name="T21" fmla="*/ 0 h 119"/>
                <a:gd name="T22" fmla="*/ 0 w 385"/>
                <a:gd name="T23" fmla="*/ 0 h 119"/>
                <a:gd name="T24" fmla="*/ 1 w 385"/>
                <a:gd name="T25" fmla="*/ 0 h 119"/>
                <a:gd name="T26" fmla="*/ 1 w 385"/>
                <a:gd name="T27" fmla="*/ 0 h 119"/>
                <a:gd name="T28" fmla="*/ 1 w 385"/>
                <a:gd name="T29" fmla="*/ 0 h 119"/>
                <a:gd name="T30" fmla="*/ 1 w 385"/>
                <a:gd name="T31" fmla="*/ 0 h 119"/>
                <a:gd name="T32" fmla="*/ 1 w 385"/>
                <a:gd name="T33" fmla="*/ 0 h 119"/>
                <a:gd name="T34" fmla="*/ 2 w 385"/>
                <a:gd name="T35" fmla="*/ 0 h 119"/>
                <a:gd name="T36" fmla="*/ 2 w 385"/>
                <a:gd name="T37" fmla="*/ 0 h 119"/>
                <a:gd name="T38" fmla="*/ 2 w 385"/>
                <a:gd name="T39" fmla="*/ 0 h 119"/>
                <a:gd name="T40" fmla="*/ 2 w 385"/>
                <a:gd name="T41" fmla="*/ 0 h 119"/>
                <a:gd name="T42" fmla="*/ 2 w 385"/>
                <a:gd name="T43" fmla="*/ 0 h 119"/>
                <a:gd name="T44" fmla="*/ 2 w 385"/>
                <a:gd name="T45" fmla="*/ 0 h 119"/>
                <a:gd name="T46" fmla="*/ 2 w 385"/>
                <a:gd name="T47" fmla="*/ 0 h 119"/>
                <a:gd name="T48" fmla="*/ 1 w 385"/>
                <a:gd name="T49" fmla="*/ 0 h 119"/>
                <a:gd name="T50" fmla="*/ 1 w 385"/>
                <a:gd name="T51" fmla="*/ 0 h 119"/>
                <a:gd name="T52" fmla="*/ 1 w 385"/>
                <a:gd name="T53" fmla="*/ 0 h 119"/>
                <a:gd name="T54" fmla="*/ 1 w 385"/>
                <a:gd name="T55" fmla="*/ 0 h 119"/>
                <a:gd name="T56" fmla="*/ 1 w 385"/>
                <a:gd name="T57" fmla="*/ 0 h 119"/>
                <a:gd name="T58" fmla="*/ 1 w 385"/>
                <a:gd name="T59" fmla="*/ 0 h 119"/>
                <a:gd name="T60" fmla="*/ 1 w 385"/>
                <a:gd name="T61" fmla="*/ 0 h 119"/>
                <a:gd name="T62" fmla="*/ 0 w 385"/>
                <a:gd name="T63" fmla="*/ 0 h 119"/>
                <a:gd name="T64" fmla="*/ 0 w 385"/>
                <a:gd name="T65" fmla="*/ 0 h 119"/>
                <a:gd name="T66" fmla="*/ 0 w 385"/>
                <a:gd name="T67" fmla="*/ 0 h 119"/>
                <a:gd name="T68" fmla="*/ 0 w 385"/>
                <a:gd name="T69" fmla="*/ 0 h 119"/>
                <a:gd name="T70" fmla="*/ 0 w 385"/>
                <a:gd name="T71" fmla="*/ 0 h 119"/>
                <a:gd name="T72" fmla="*/ 1 w 385"/>
                <a:gd name="T73" fmla="*/ 0 h 119"/>
                <a:gd name="T74" fmla="*/ 1 w 385"/>
                <a:gd name="T75" fmla="*/ 0 h 119"/>
                <a:gd name="T76" fmla="*/ 1 w 385"/>
                <a:gd name="T77" fmla="*/ 0 h 119"/>
                <a:gd name="T78" fmla="*/ 1 w 385"/>
                <a:gd name="T79" fmla="*/ 0 h 119"/>
                <a:gd name="T80" fmla="*/ 1 w 385"/>
                <a:gd name="T81" fmla="*/ 0 h 119"/>
                <a:gd name="T82" fmla="*/ 1 w 385"/>
                <a:gd name="T83" fmla="*/ 0 h 119"/>
                <a:gd name="T84" fmla="*/ 1 w 385"/>
                <a:gd name="T85" fmla="*/ 0 h 119"/>
                <a:gd name="T86" fmla="*/ 1 w 385"/>
                <a:gd name="T87" fmla="*/ 0 h 119"/>
                <a:gd name="T88" fmla="*/ 1 w 385"/>
                <a:gd name="T89" fmla="*/ 0 h 119"/>
                <a:gd name="T90" fmla="*/ 1 w 385"/>
                <a:gd name="T91" fmla="*/ 0 h 119"/>
                <a:gd name="T92" fmla="*/ 1 w 385"/>
                <a:gd name="T93" fmla="*/ 0 h 119"/>
                <a:gd name="T94" fmla="*/ 1 w 385"/>
                <a:gd name="T95" fmla="*/ 1 h 119"/>
                <a:gd name="T96" fmla="*/ 1 w 385"/>
                <a:gd name="T97" fmla="*/ 1 h 119"/>
                <a:gd name="T98" fmla="*/ 1 w 385"/>
                <a:gd name="T99" fmla="*/ 1 h 119"/>
                <a:gd name="T100" fmla="*/ 1 w 385"/>
                <a:gd name="T101" fmla="*/ 1 h 11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85"/>
                <a:gd name="T154" fmla="*/ 0 h 119"/>
                <a:gd name="T155" fmla="*/ 385 w 385"/>
                <a:gd name="T156" fmla="*/ 119 h 11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85" h="119">
                  <a:moveTo>
                    <a:pt x="224" y="119"/>
                  </a:moveTo>
                  <a:lnTo>
                    <a:pt x="211" y="118"/>
                  </a:lnTo>
                  <a:lnTo>
                    <a:pt x="198" y="117"/>
                  </a:lnTo>
                  <a:lnTo>
                    <a:pt x="186" y="117"/>
                  </a:lnTo>
                  <a:lnTo>
                    <a:pt x="173" y="117"/>
                  </a:lnTo>
                  <a:lnTo>
                    <a:pt x="159" y="117"/>
                  </a:lnTo>
                  <a:lnTo>
                    <a:pt x="147" y="117"/>
                  </a:lnTo>
                  <a:lnTo>
                    <a:pt x="134" y="117"/>
                  </a:lnTo>
                  <a:lnTo>
                    <a:pt x="121" y="117"/>
                  </a:lnTo>
                  <a:lnTo>
                    <a:pt x="109" y="117"/>
                  </a:lnTo>
                  <a:lnTo>
                    <a:pt x="96" y="116"/>
                  </a:lnTo>
                  <a:lnTo>
                    <a:pt x="82" y="116"/>
                  </a:lnTo>
                  <a:lnTo>
                    <a:pt x="69" y="115"/>
                  </a:lnTo>
                  <a:lnTo>
                    <a:pt x="56" y="114"/>
                  </a:lnTo>
                  <a:lnTo>
                    <a:pt x="43" y="112"/>
                  </a:lnTo>
                  <a:lnTo>
                    <a:pt x="30" y="109"/>
                  </a:lnTo>
                  <a:lnTo>
                    <a:pt x="16" y="106"/>
                  </a:lnTo>
                  <a:lnTo>
                    <a:pt x="11" y="98"/>
                  </a:lnTo>
                  <a:lnTo>
                    <a:pt x="2" y="79"/>
                  </a:lnTo>
                  <a:lnTo>
                    <a:pt x="0" y="58"/>
                  </a:lnTo>
                  <a:lnTo>
                    <a:pt x="1" y="36"/>
                  </a:lnTo>
                  <a:lnTo>
                    <a:pt x="5" y="14"/>
                  </a:lnTo>
                  <a:lnTo>
                    <a:pt x="17" y="0"/>
                  </a:lnTo>
                  <a:lnTo>
                    <a:pt x="41" y="2"/>
                  </a:lnTo>
                  <a:lnTo>
                    <a:pt x="64" y="3"/>
                  </a:lnTo>
                  <a:lnTo>
                    <a:pt x="86" y="4"/>
                  </a:lnTo>
                  <a:lnTo>
                    <a:pt x="109" y="5"/>
                  </a:lnTo>
                  <a:lnTo>
                    <a:pt x="132" y="5"/>
                  </a:lnTo>
                  <a:lnTo>
                    <a:pt x="155" y="6"/>
                  </a:lnTo>
                  <a:lnTo>
                    <a:pt x="178" y="6"/>
                  </a:lnTo>
                  <a:lnTo>
                    <a:pt x="201" y="6"/>
                  </a:lnTo>
                  <a:lnTo>
                    <a:pt x="223" y="8"/>
                  </a:lnTo>
                  <a:lnTo>
                    <a:pt x="246" y="8"/>
                  </a:lnTo>
                  <a:lnTo>
                    <a:pt x="269" y="9"/>
                  </a:lnTo>
                  <a:lnTo>
                    <a:pt x="292" y="9"/>
                  </a:lnTo>
                  <a:lnTo>
                    <a:pt x="316" y="10"/>
                  </a:lnTo>
                  <a:lnTo>
                    <a:pt x="339" y="11"/>
                  </a:lnTo>
                  <a:lnTo>
                    <a:pt x="362" y="12"/>
                  </a:lnTo>
                  <a:lnTo>
                    <a:pt x="385" y="14"/>
                  </a:lnTo>
                  <a:lnTo>
                    <a:pt x="378" y="21"/>
                  </a:lnTo>
                  <a:lnTo>
                    <a:pt x="371" y="24"/>
                  </a:lnTo>
                  <a:lnTo>
                    <a:pt x="364" y="28"/>
                  </a:lnTo>
                  <a:lnTo>
                    <a:pt x="357" y="32"/>
                  </a:lnTo>
                  <a:lnTo>
                    <a:pt x="351" y="35"/>
                  </a:lnTo>
                  <a:lnTo>
                    <a:pt x="344" y="41"/>
                  </a:lnTo>
                  <a:lnTo>
                    <a:pt x="338" y="45"/>
                  </a:lnTo>
                  <a:lnTo>
                    <a:pt x="331" y="50"/>
                  </a:lnTo>
                  <a:lnTo>
                    <a:pt x="324" y="54"/>
                  </a:lnTo>
                  <a:lnTo>
                    <a:pt x="307" y="53"/>
                  </a:lnTo>
                  <a:lnTo>
                    <a:pt x="290" y="51"/>
                  </a:lnTo>
                  <a:lnTo>
                    <a:pt x="274" y="50"/>
                  </a:lnTo>
                  <a:lnTo>
                    <a:pt x="256" y="49"/>
                  </a:lnTo>
                  <a:lnTo>
                    <a:pt x="240" y="47"/>
                  </a:lnTo>
                  <a:lnTo>
                    <a:pt x="223" y="46"/>
                  </a:lnTo>
                  <a:lnTo>
                    <a:pt x="207" y="45"/>
                  </a:lnTo>
                  <a:lnTo>
                    <a:pt x="190" y="44"/>
                  </a:lnTo>
                  <a:lnTo>
                    <a:pt x="173" y="44"/>
                  </a:lnTo>
                  <a:lnTo>
                    <a:pt x="156" y="43"/>
                  </a:lnTo>
                  <a:lnTo>
                    <a:pt x="140" y="43"/>
                  </a:lnTo>
                  <a:lnTo>
                    <a:pt x="123" y="43"/>
                  </a:lnTo>
                  <a:lnTo>
                    <a:pt x="105" y="43"/>
                  </a:lnTo>
                  <a:lnTo>
                    <a:pt x="89" y="44"/>
                  </a:lnTo>
                  <a:lnTo>
                    <a:pt x="72" y="44"/>
                  </a:lnTo>
                  <a:lnTo>
                    <a:pt x="55" y="45"/>
                  </a:lnTo>
                  <a:lnTo>
                    <a:pt x="52" y="47"/>
                  </a:lnTo>
                  <a:lnTo>
                    <a:pt x="47" y="52"/>
                  </a:lnTo>
                  <a:lnTo>
                    <a:pt x="43" y="57"/>
                  </a:lnTo>
                  <a:lnTo>
                    <a:pt x="39" y="62"/>
                  </a:lnTo>
                  <a:lnTo>
                    <a:pt x="39" y="75"/>
                  </a:lnTo>
                  <a:lnTo>
                    <a:pt x="52" y="77"/>
                  </a:lnTo>
                  <a:lnTo>
                    <a:pt x="65" y="78"/>
                  </a:lnTo>
                  <a:lnTo>
                    <a:pt x="77" y="79"/>
                  </a:lnTo>
                  <a:lnTo>
                    <a:pt x="91" y="79"/>
                  </a:lnTo>
                  <a:lnTo>
                    <a:pt x="104" y="79"/>
                  </a:lnTo>
                  <a:lnTo>
                    <a:pt x="119" y="78"/>
                  </a:lnTo>
                  <a:lnTo>
                    <a:pt x="133" y="78"/>
                  </a:lnTo>
                  <a:lnTo>
                    <a:pt x="147" y="77"/>
                  </a:lnTo>
                  <a:lnTo>
                    <a:pt x="162" y="76"/>
                  </a:lnTo>
                  <a:lnTo>
                    <a:pt x="176" y="75"/>
                  </a:lnTo>
                  <a:lnTo>
                    <a:pt x="190" y="75"/>
                  </a:lnTo>
                  <a:lnTo>
                    <a:pt x="206" y="74"/>
                  </a:lnTo>
                  <a:lnTo>
                    <a:pt x="220" y="74"/>
                  </a:lnTo>
                  <a:lnTo>
                    <a:pt x="234" y="74"/>
                  </a:lnTo>
                  <a:lnTo>
                    <a:pt x="248" y="74"/>
                  </a:lnTo>
                  <a:lnTo>
                    <a:pt x="263" y="75"/>
                  </a:lnTo>
                  <a:lnTo>
                    <a:pt x="267" y="72"/>
                  </a:lnTo>
                  <a:lnTo>
                    <a:pt x="273" y="70"/>
                  </a:lnTo>
                  <a:lnTo>
                    <a:pt x="280" y="68"/>
                  </a:lnTo>
                  <a:lnTo>
                    <a:pt x="288" y="71"/>
                  </a:lnTo>
                  <a:lnTo>
                    <a:pt x="291" y="75"/>
                  </a:lnTo>
                  <a:lnTo>
                    <a:pt x="287" y="76"/>
                  </a:lnTo>
                  <a:lnTo>
                    <a:pt x="283" y="78"/>
                  </a:lnTo>
                  <a:lnTo>
                    <a:pt x="278" y="82"/>
                  </a:lnTo>
                  <a:lnTo>
                    <a:pt x="273" y="85"/>
                  </a:lnTo>
                  <a:lnTo>
                    <a:pt x="268" y="92"/>
                  </a:lnTo>
                  <a:lnTo>
                    <a:pt x="264" y="99"/>
                  </a:lnTo>
                  <a:lnTo>
                    <a:pt x="258" y="108"/>
                  </a:lnTo>
                  <a:lnTo>
                    <a:pt x="252" y="116"/>
                  </a:lnTo>
                  <a:lnTo>
                    <a:pt x="245" y="117"/>
                  </a:lnTo>
                  <a:lnTo>
                    <a:pt x="239" y="118"/>
                  </a:lnTo>
                  <a:lnTo>
                    <a:pt x="231" y="119"/>
                  </a:lnTo>
                  <a:lnTo>
                    <a:pt x="224" y="119"/>
                  </a:lnTo>
                  <a:close/>
                </a:path>
              </a:pathLst>
            </a:custGeom>
            <a:solidFill>
              <a:srgbClr val="FFFFFF"/>
            </a:solidFill>
            <a:ln w="9525">
              <a:noFill/>
              <a:round/>
              <a:headEnd/>
              <a:tailEnd/>
            </a:ln>
          </p:spPr>
          <p:txBody>
            <a:bodyPr/>
            <a:lstStyle/>
            <a:p>
              <a:endParaRPr lang="fr-FR"/>
            </a:p>
          </p:txBody>
        </p:sp>
        <p:sp>
          <p:nvSpPr>
            <p:cNvPr id="480591" name="Freeform 389"/>
            <p:cNvSpPr>
              <a:spLocks/>
            </p:cNvSpPr>
            <p:nvPr/>
          </p:nvSpPr>
          <p:spPr bwMode="auto">
            <a:xfrm>
              <a:off x="1299" y="3298"/>
              <a:ext cx="20" cy="16"/>
            </a:xfrm>
            <a:custGeom>
              <a:avLst/>
              <a:gdLst>
                <a:gd name="T0" fmla="*/ 1 w 117"/>
                <a:gd name="T1" fmla="*/ 0 h 97"/>
                <a:gd name="T2" fmla="*/ 1 w 117"/>
                <a:gd name="T3" fmla="*/ 0 h 97"/>
                <a:gd name="T4" fmla="*/ 0 w 117"/>
                <a:gd name="T5" fmla="*/ 0 h 97"/>
                <a:gd name="T6" fmla="*/ 0 w 117"/>
                <a:gd name="T7" fmla="*/ 0 h 97"/>
                <a:gd name="T8" fmla="*/ 0 w 117"/>
                <a:gd name="T9" fmla="*/ 0 h 97"/>
                <a:gd name="T10" fmla="*/ 0 w 117"/>
                <a:gd name="T11" fmla="*/ 0 h 97"/>
                <a:gd name="T12" fmla="*/ 0 w 117"/>
                <a:gd name="T13" fmla="*/ 0 h 97"/>
                <a:gd name="T14" fmla="*/ 0 w 117"/>
                <a:gd name="T15" fmla="*/ 0 h 97"/>
                <a:gd name="T16" fmla="*/ 0 w 117"/>
                <a:gd name="T17" fmla="*/ 0 h 97"/>
                <a:gd name="T18" fmla="*/ 0 w 117"/>
                <a:gd name="T19" fmla="*/ 0 h 97"/>
                <a:gd name="T20" fmla="*/ 0 w 117"/>
                <a:gd name="T21" fmla="*/ 0 h 97"/>
                <a:gd name="T22" fmla="*/ 0 w 117"/>
                <a:gd name="T23" fmla="*/ 0 h 97"/>
                <a:gd name="T24" fmla="*/ 0 w 117"/>
                <a:gd name="T25" fmla="*/ 0 h 97"/>
                <a:gd name="T26" fmla="*/ 0 w 117"/>
                <a:gd name="T27" fmla="*/ 0 h 97"/>
                <a:gd name="T28" fmla="*/ 0 w 117"/>
                <a:gd name="T29" fmla="*/ 0 h 97"/>
                <a:gd name="T30" fmla="*/ 0 w 117"/>
                <a:gd name="T31" fmla="*/ 0 h 97"/>
                <a:gd name="T32" fmla="*/ 0 w 117"/>
                <a:gd name="T33" fmla="*/ 0 h 97"/>
                <a:gd name="T34" fmla="*/ 0 w 117"/>
                <a:gd name="T35" fmla="*/ 0 h 97"/>
                <a:gd name="T36" fmla="*/ 0 w 117"/>
                <a:gd name="T37" fmla="*/ 0 h 97"/>
                <a:gd name="T38" fmla="*/ 0 w 117"/>
                <a:gd name="T39" fmla="*/ 0 h 97"/>
                <a:gd name="T40" fmla="*/ 0 w 117"/>
                <a:gd name="T41" fmla="*/ 0 h 97"/>
                <a:gd name="T42" fmla="*/ 0 w 117"/>
                <a:gd name="T43" fmla="*/ 0 h 97"/>
                <a:gd name="T44" fmla="*/ 0 w 117"/>
                <a:gd name="T45" fmla="*/ 0 h 97"/>
                <a:gd name="T46" fmla="*/ 0 w 117"/>
                <a:gd name="T47" fmla="*/ 0 h 97"/>
                <a:gd name="T48" fmla="*/ 1 w 117"/>
                <a:gd name="T49" fmla="*/ 0 h 97"/>
                <a:gd name="T50" fmla="*/ 1 w 117"/>
                <a:gd name="T51" fmla="*/ 0 h 97"/>
                <a:gd name="T52" fmla="*/ 1 w 117"/>
                <a:gd name="T53" fmla="*/ 0 h 97"/>
                <a:gd name="T54" fmla="*/ 1 w 117"/>
                <a:gd name="T55" fmla="*/ 0 h 97"/>
                <a:gd name="T56" fmla="*/ 1 w 117"/>
                <a:gd name="T57" fmla="*/ 0 h 97"/>
                <a:gd name="T58" fmla="*/ 1 w 117"/>
                <a:gd name="T59" fmla="*/ 0 h 9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7"/>
                <a:gd name="T91" fmla="*/ 0 h 97"/>
                <a:gd name="T92" fmla="*/ 117 w 117"/>
                <a:gd name="T93" fmla="*/ 97 h 9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7" h="97">
                  <a:moveTo>
                    <a:pt x="115" y="97"/>
                  </a:moveTo>
                  <a:lnTo>
                    <a:pt x="98" y="91"/>
                  </a:lnTo>
                  <a:lnTo>
                    <a:pt x="81" y="86"/>
                  </a:lnTo>
                  <a:lnTo>
                    <a:pt x="66" y="79"/>
                  </a:lnTo>
                  <a:lnTo>
                    <a:pt x="52" y="72"/>
                  </a:lnTo>
                  <a:lnTo>
                    <a:pt x="38" y="65"/>
                  </a:lnTo>
                  <a:lnTo>
                    <a:pt x="25" y="56"/>
                  </a:lnTo>
                  <a:lnTo>
                    <a:pt x="12" y="47"/>
                  </a:lnTo>
                  <a:lnTo>
                    <a:pt x="0" y="38"/>
                  </a:lnTo>
                  <a:lnTo>
                    <a:pt x="8" y="37"/>
                  </a:lnTo>
                  <a:lnTo>
                    <a:pt x="14" y="36"/>
                  </a:lnTo>
                  <a:lnTo>
                    <a:pt x="22" y="34"/>
                  </a:lnTo>
                  <a:lnTo>
                    <a:pt x="30" y="31"/>
                  </a:lnTo>
                  <a:lnTo>
                    <a:pt x="34" y="29"/>
                  </a:lnTo>
                  <a:lnTo>
                    <a:pt x="39" y="26"/>
                  </a:lnTo>
                  <a:lnTo>
                    <a:pt x="44" y="23"/>
                  </a:lnTo>
                  <a:lnTo>
                    <a:pt x="48" y="19"/>
                  </a:lnTo>
                  <a:lnTo>
                    <a:pt x="54" y="15"/>
                  </a:lnTo>
                  <a:lnTo>
                    <a:pt x="58" y="10"/>
                  </a:lnTo>
                  <a:lnTo>
                    <a:pt x="61" y="6"/>
                  </a:lnTo>
                  <a:lnTo>
                    <a:pt x="66" y="0"/>
                  </a:lnTo>
                  <a:lnTo>
                    <a:pt x="71" y="2"/>
                  </a:lnTo>
                  <a:lnTo>
                    <a:pt x="77" y="4"/>
                  </a:lnTo>
                  <a:lnTo>
                    <a:pt x="81" y="7"/>
                  </a:lnTo>
                  <a:lnTo>
                    <a:pt x="88" y="8"/>
                  </a:lnTo>
                  <a:lnTo>
                    <a:pt x="101" y="26"/>
                  </a:lnTo>
                  <a:lnTo>
                    <a:pt x="110" y="47"/>
                  </a:lnTo>
                  <a:lnTo>
                    <a:pt x="115" y="71"/>
                  </a:lnTo>
                  <a:lnTo>
                    <a:pt x="117" y="96"/>
                  </a:lnTo>
                  <a:lnTo>
                    <a:pt x="115" y="97"/>
                  </a:lnTo>
                  <a:close/>
                </a:path>
              </a:pathLst>
            </a:custGeom>
            <a:solidFill>
              <a:srgbClr val="FFFFFF"/>
            </a:solidFill>
            <a:ln w="9525">
              <a:noFill/>
              <a:round/>
              <a:headEnd/>
              <a:tailEnd/>
            </a:ln>
          </p:spPr>
          <p:txBody>
            <a:bodyPr/>
            <a:lstStyle/>
            <a:p>
              <a:endParaRPr lang="fr-FR"/>
            </a:p>
          </p:txBody>
        </p:sp>
        <p:sp>
          <p:nvSpPr>
            <p:cNvPr id="480592" name="Freeform 390"/>
            <p:cNvSpPr>
              <a:spLocks/>
            </p:cNvSpPr>
            <p:nvPr/>
          </p:nvSpPr>
          <p:spPr bwMode="auto">
            <a:xfrm>
              <a:off x="1294" y="3252"/>
              <a:ext cx="39" cy="59"/>
            </a:xfrm>
            <a:custGeom>
              <a:avLst/>
              <a:gdLst>
                <a:gd name="T0" fmla="*/ 1 w 233"/>
                <a:gd name="T1" fmla="*/ 2 h 353"/>
                <a:gd name="T2" fmla="*/ 1 w 233"/>
                <a:gd name="T3" fmla="*/ 2 h 353"/>
                <a:gd name="T4" fmla="*/ 1 w 233"/>
                <a:gd name="T5" fmla="*/ 2 h 353"/>
                <a:gd name="T6" fmla="*/ 1 w 233"/>
                <a:gd name="T7" fmla="*/ 2 h 353"/>
                <a:gd name="T8" fmla="*/ 1 w 233"/>
                <a:gd name="T9" fmla="*/ 1 h 353"/>
                <a:gd name="T10" fmla="*/ 1 w 233"/>
                <a:gd name="T11" fmla="*/ 1 h 353"/>
                <a:gd name="T12" fmla="*/ 1 w 233"/>
                <a:gd name="T13" fmla="*/ 1 h 353"/>
                <a:gd name="T14" fmla="*/ 1 w 233"/>
                <a:gd name="T15" fmla="*/ 1 h 353"/>
                <a:gd name="T16" fmla="*/ 1 w 233"/>
                <a:gd name="T17" fmla="*/ 1 h 353"/>
                <a:gd name="T18" fmla="*/ 1 w 233"/>
                <a:gd name="T19" fmla="*/ 1 h 353"/>
                <a:gd name="T20" fmla="*/ 1 w 233"/>
                <a:gd name="T21" fmla="*/ 1 h 353"/>
                <a:gd name="T22" fmla="*/ 1 w 233"/>
                <a:gd name="T23" fmla="*/ 1 h 353"/>
                <a:gd name="T24" fmla="*/ 1 w 233"/>
                <a:gd name="T25" fmla="*/ 1 h 353"/>
                <a:gd name="T26" fmla="*/ 1 w 233"/>
                <a:gd name="T27" fmla="*/ 1 h 353"/>
                <a:gd name="T28" fmla="*/ 1 w 233"/>
                <a:gd name="T29" fmla="*/ 1 h 353"/>
                <a:gd name="T30" fmla="*/ 1 w 233"/>
                <a:gd name="T31" fmla="*/ 1 h 353"/>
                <a:gd name="T32" fmla="*/ 1 w 233"/>
                <a:gd name="T33" fmla="*/ 1 h 353"/>
                <a:gd name="T34" fmla="*/ 1 w 233"/>
                <a:gd name="T35" fmla="*/ 1 h 353"/>
                <a:gd name="T36" fmla="*/ 0 w 233"/>
                <a:gd name="T37" fmla="*/ 1 h 353"/>
                <a:gd name="T38" fmla="*/ 0 w 233"/>
                <a:gd name="T39" fmla="*/ 1 h 353"/>
                <a:gd name="T40" fmla="*/ 0 w 233"/>
                <a:gd name="T41" fmla="*/ 1 h 353"/>
                <a:gd name="T42" fmla="*/ 0 w 233"/>
                <a:gd name="T43" fmla="*/ 1 h 353"/>
                <a:gd name="T44" fmla="*/ 0 w 233"/>
                <a:gd name="T45" fmla="*/ 1 h 353"/>
                <a:gd name="T46" fmla="*/ 0 w 233"/>
                <a:gd name="T47" fmla="*/ 1 h 353"/>
                <a:gd name="T48" fmla="*/ 0 w 233"/>
                <a:gd name="T49" fmla="*/ 1 h 353"/>
                <a:gd name="T50" fmla="*/ 0 w 233"/>
                <a:gd name="T51" fmla="*/ 1 h 353"/>
                <a:gd name="T52" fmla="*/ 0 w 233"/>
                <a:gd name="T53" fmla="*/ 1 h 353"/>
                <a:gd name="T54" fmla="*/ 0 w 233"/>
                <a:gd name="T55" fmla="*/ 0 h 353"/>
                <a:gd name="T56" fmla="*/ 0 w 233"/>
                <a:gd name="T57" fmla="*/ 0 h 353"/>
                <a:gd name="T58" fmla="*/ 0 w 233"/>
                <a:gd name="T59" fmla="*/ 0 h 353"/>
                <a:gd name="T60" fmla="*/ 0 w 233"/>
                <a:gd name="T61" fmla="*/ 0 h 353"/>
                <a:gd name="T62" fmla="*/ 0 w 233"/>
                <a:gd name="T63" fmla="*/ 0 h 353"/>
                <a:gd name="T64" fmla="*/ 0 w 233"/>
                <a:gd name="T65" fmla="*/ 0 h 353"/>
                <a:gd name="T66" fmla="*/ 0 w 233"/>
                <a:gd name="T67" fmla="*/ 0 h 353"/>
                <a:gd name="T68" fmla="*/ 0 w 233"/>
                <a:gd name="T69" fmla="*/ 0 h 353"/>
                <a:gd name="T70" fmla="*/ 0 w 233"/>
                <a:gd name="T71" fmla="*/ 0 h 353"/>
                <a:gd name="T72" fmla="*/ 0 w 233"/>
                <a:gd name="T73" fmla="*/ 0 h 353"/>
                <a:gd name="T74" fmla="*/ 0 w 233"/>
                <a:gd name="T75" fmla="*/ 0 h 353"/>
                <a:gd name="T76" fmla="*/ 0 w 233"/>
                <a:gd name="T77" fmla="*/ 0 h 353"/>
                <a:gd name="T78" fmla="*/ 0 w 233"/>
                <a:gd name="T79" fmla="*/ 0 h 353"/>
                <a:gd name="T80" fmla="*/ 0 w 233"/>
                <a:gd name="T81" fmla="*/ 0 h 353"/>
                <a:gd name="T82" fmla="*/ 0 w 233"/>
                <a:gd name="T83" fmla="*/ 0 h 353"/>
                <a:gd name="T84" fmla="*/ 0 w 233"/>
                <a:gd name="T85" fmla="*/ 0 h 353"/>
                <a:gd name="T86" fmla="*/ 0 w 233"/>
                <a:gd name="T87" fmla="*/ 0 h 353"/>
                <a:gd name="T88" fmla="*/ 0 w 233"/>
                <a:gd name="T89" fmla="*/ 0 h 353"/>
                <a:gd name="T90" fmla="*/ 0 w 233"/>
                <a:gd name="T91" fmla="*/ 0 h 353"/>
                <a:gd name="T92" fmla="*/ 1 w 233"/>
                <a:gd name="T93" fmla="*/ 0 h 353"/>
                <a:gd name="T94" fmla="*/ 1 w 233"/>
                <a:gd name="T95" fmla="*/ 0 h 353"/>
                <a:gd name="T96" fmla="*/ 1 w 233"/>
                <a:gd name="T97" fmla="*/ 0 h 353"/>
                <a:gd name="T98" fmla="*/ 1 w 233"/>
                <a:gd name="T99" fmla="*/ 0 h 353"/>
                <a:gd name="T100" fmla="*/ 1 w 233"/>
                <a:gd name="T101" fmla="*/ 0 h 353"/>
                <a:gd name="T102" fmla="*/ 1 w 233"/>
                <a:gd name="T103" fmla="*/ 0 h 353"/>
                <a:gd name="T104" fmla="*/ 1 w 233"/>
                <a:gd name="T105" fmla="*/ 1 h 353"/>
                <a:gd name="T106" fmla="*/ 1 w 233"/>
                <a:gd name="T107" fmla="*/ 1 h 353"/>
                <a:gd name="T108" fmla="*/ 1 w 233"/>
                <a:gd name="T109" fmla="*/ 1 h 353"/>
                <a:gd name="T110" fmla="*/ 1 w 233"/>
                <a:gd name="T111" fmla="*/ 1 h 353"/>
                <a:gd name="T112" fmla="*/ 1 w 233"/>
                <a:gd name="T113" fmla="*/ 1 h 353"/>
                <a:gd name="T114" fmla="*/ 1 w 233"/>
                <a:gd name="T115" fmla="*/ 2 h 353"/>
                <a:gd name="T116" fmla="*/ 1 w 233"/>
                <a:gd name="T117" fmla="*/ 2 h 353"/>
                <a:gd name="T118" fmla="*/ 1 w 233"/>
                <a:gd name="T119" fmla="*/ 2 h 35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33"/>
                <a:gd name="T181" fmla="*/ 0 h 353"/>
                <a:gd name="T182" fmla="*/ 233 w 233"/>
                <a:gd name="T183" fmla="*/ 353 h 35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33" h="353">
                  <a:moveTo>
                    <a:pt x="213" y="353"/>
                  </a:moveTo>
                  <a:lnTo>
                    <a:pt x="210" y="349"/>
                  </a:lnTo>
                  <a:lnTo>
                    <a:pt x="208" y="330"/>
                  </a:lnTo>
                  <a:lnTo>
                    <a:pt x="203" y="311"/>
                  </a:lnTo>
                  <a:lnTo>
                    <a:pt x="196" y="294"/>
                  </a:lnTo>
                  <a:lnTo>
                    <a:pt x="186" y="278"/>
                  </a:lnTo>
                  <a:lnTo>
                    <a:pt x="175" y="264"/>
                  </a:lnTo>
                  <a:lnTo>
                    <a:pt x="162" y="250"/>
                  </a:lnTo>
                  <a:lnTo>
                    <a:pt x="148" y="238"/>
                  </a:lnTo>
                  <a:lnTo>
                    <a:pt x="134" y="229"/>
                  </a:lnTo>
                  <a:lnTo>
                    <a:pt x="132" y="204"/>
                  </a:lnTo>
                  <a:lnTo>
                    <a:pt x="130" y="176"/>
                  </a:lnTo>
                  <a:lnTo>
                    <a:pt x="123" y="151"/>
                  </a:lnTo>
                  <a:lnTo>
                    <a:pt x="110" y="128"/>
                  </a:lnTo>
                  <a:lnTo>
                    <a:pt x="106" y="122"/>
                  </a:lnTo>
                  <a:lnTo>
                    <a:pt x="100" y="119"/>
                  </a:lnTo>
                  <a:lnTo>
                    <a:pt x="95" y="115"/>
                  </a:lnTo>
                  <a:lnTo>
                    <a:pt x="88" y="112"/>
                  </a:lnTo>
                  <a:lnTo>
                    <a:pt x="80" y="109"/>
                  </a:lnTo>
                  <a:lnTo>
                    <a:pt x="57" y="109"/>
                  </a:lnTo>
                  <a:lnTo>
                    <a:pt x="51" y="104"/>
                  </a:lnTo>
                  <a:lnTo>
                    <a:pt x="43" y="101"/>
                  </a:lnTo>
                  <a:lnTo>
                    <a:pt x="35" y="98"/>
                  </a:lnTo>
                  <a:lnTo>
                    <a:pt x="26" y="94"/>
                  </a:lnTo>
                  <a:lnTo>
                    <a:pt x="19" y="94"/>
                  </a:lnTo>
                  <a:lnTo>
                    <a:pt x="10" y="94"/>
                  </a:lnTo>
                  <a:lnTo>
                    <a:pt x="3" y="92"/>
                  </a:lnTo>
                  <a:lnTo>
                    <a:pt x="0" y="84"/>
                  </a:lnTo>
                  <a:lnTo>
                    <a:pt x="12" y="71"/>
                  </a:lnTo>
                  <a:lnTo>
                    <a:pt x="15" y="68"/>
                  </a:lnTo>
                  <a:lnTo>
                    <a:pt x="18" y="63"/>
                  </a:lnTo>
                  <a:lnTo>
                    <a:pt x="21" y="60"/>
                  </a:lnTo>
                  <a:lnTo>
                    <a:pt x="23" y="53"/>
                  </a:lnTo>
                  <a:lnTo>
                    <a:pt x="21" y="45"/>
                  </a:lnTo>
                  <a:lnTo>
                    <a:pt x="18" y="37"/>
                  </a:lnTo>
                  <a:lnTo>
                    <a:pt x="14" y="29"/>
                  </a:lnTo>
                  <a:lnTo>
                    <a:pt x="9" y="22"/>
                  </a:lnTo>
                  <a:lnTo>
                    <a:pt x="12" y="10"/>
                  </a:lnTo>
                  <a:lnTo>
                    <a:pt x="17" y="8"/>
                  </a:lnTo>
                  <a:lnTo>
                    <a:pt x="23" y="5"/>
                  </a:lnTo>
                  <a:lnTo>
                    <a:pt x="30" y="3"/>
                  </a:lnTo>
                  <a:lnTo>
                    <a:pt x="37" y="0"/>
                  </a:lnTo>
                  <a:lnTo>
                    <a:pt x="51" y="0"/>
                  </a:lnTo>
                  <a:lnTo>
                    <a:pt x="63" y="1"/>
                  </a:lnTo>
                  <a:lnTo>
                    <a:pt x="75" y="5"/>
                  </a:lnTo>
                  <a:lnTo>
                    <a:pt x="86" y="9"/>
                  </a:lnTo>
                  <a:lnTo>
                    <a:pt x="97" y="15"/>
                  </a:lnTo>
                  <a:lnTo>
                    <a:pt x="108" y="20"/>
                  </a:lnTo>
                  <a:lnTo>
                    <a:pt x="119" y="26"/>
                  </a:lnTo>
                  <a:lnTo>
                    <a:pt x="130" y="31"/>
                  </a:lnTo>
                  <a:lnTo>
                    <a:pt x="139" y="42"/>
                  </a:lnTo>
                  <a:lnTo>
                    <a:pt x="152" y="79"/>
                  </a:lnTo>
                  <a:lnTo>
                    <a:pt x="167" y="117"/>
                  </a:lnTo>
                  <a:lnTo>
                    <a:pt x="183" y="154"/>
                  </a:lnTo>
                  <a:lnTo>
                    <a:pt x="197" y="193"/>
                  </a:lnTo>
                  <a:lnTo>
                    <a:pt x="210" y="233"/>
                  </a:lnTo>
                  <a:lnTo>
                    <a:pt x="221" y="272"/>
                  </a:lnTo>
                  <a:lnTo>
                    <a:pt x="229" y="313"/>
                  </a:lnTo>
                  <a:lnTo>
                    <a:pt x="233" y="353"/>
                  </a:lnTo>
                  <a:lnTo>
                    <a:pt x="213" y="353"/>
                  </a:lnTo>
                  <a:close/>
                </a:path>
              </a:pathLst>
            </a:custGeom>
            <a:solidFill>
              <a:srgbClr val="CC9933"/>
            </a:solidFill>
            <a:ln w="9525">
              <a:noFill/>
              <a:round/>
              <a:headEnd/>
              <a:tailEnd/>
            </a:ln>
          </p:spPr>
          <p:txBody>
            <a:bodyPr/>
            <a:lstStyle/>
            <a:p>
              <a:endParaRPr lang="fr-FR"/>
            </a:p>
          </p:txBody>
        </p:sp>
        <p:sp>
          <p:nvSpPr>
            <p:cNvPr id="480593" name="Freeform 391"/>
            <p:cNvSpPr>
              <a:spLocks/>
            </p:cNvSpPr>
            <p:nvPr/>
          </p:nvSpPr>
          <p:spPr bwMode="auto">
            <a:xfrm>
              <a:off x="1239" y="3286"/>
              <a:ext cx="15" cy="25"/>
            </a:xfrm>
            <a:custGeom>
              <a:avLst/>
              <a:gdLst>
                <a:gd name="T0" fmla="*/ 0 w 92"/>
                <a:gd name="T1" fmla="*/ 1 h 148"/>
                <a:gd name="T2" fmla="*/ 0 w 92"/>
                <a:gd name="T3" fmla="*/ 1 h 148"/>
                <a:gd name="T4" fmla="*/ 0 w 92"/>
                <a:gd name="T5" fmla="*/ 0 h 148"/>
                <a:gd name="T6" fmla="*/ 0 w 92"/>
                <a:gd name="T7" fmla="*/ 0 h 148"/>
                <a:gd name="T8" fmla="*/ 0 w 92"/>
                <a:gd name="T9" fmla="*/ 0 h 148"/>
                <a:gd name="T10" fmla="*/ 0 w 92"/>
                <a:gd name="T11" fmla="*/ 0 h 148"/>
                <a:gd name="T12" fmla="*/ 0 w 92"/>
                <a:gd name="T13" fmla="*/ 0 h 148"/>
                <a:gd name="T14" fmla="*/ 0 w 92"/>
                <a:gd name="T15" fmla="*/ 0 h 148"/>
                <a:gd name="T16" fmla="*/ 0 w 92"/>
                <a:gd name="T17" fmla="*/ 0 h 148"/>
                <a:gd name="T18" fmla="*/ 0 w 92"/>
                <a:gd name="T19" fmla="*/ 0 h 148"/>
                <a:gd name="T20" fmla="*/ 0 w 92"/>
                <a:gd name="T21" fmla="*/ 0 h 148"/>
                <a:gd name="T22" fmla="*/ 0 w 92"/>
                <a:gd name="T23" fmla="*/ 0 h 148"/>
                <a:gd name="T24" fmla="*/ 0 w 92"/>
                <a:gd name="T25" fmla="*/ 0 h 148"/>
                <a:gd name="T26" fmla="*/ 0 w 92"/>
                <a:gd name="T27" fmla="*/ 0 h 148"/>
                <a:gd name="T28" fmla="*/ 0 w 92"/>
                <a:gd name="T29" fmla="*/ 0 h 148"/>
                <a:gd name="T30" fmla="*/ 0 w 92"/>
                <a:gd name="T31" fmla="*/ 0 h 148"/>
                <a:gd name="T32" fmla="*/ 0 w 92"/>
                <a:gd name="T33" fmla="*/ 0 h 148"/>
                <a:gd name="T34" fmla="*/ 0 w 92"/>
                <a:gd name="T35" fmla="*/ 0 h 148"/>
                <a:gd name="T36" fmla="*/ 0 w 92"/>
                <a:gd name="T37" fmla="*/ 0 h 148"/>
                <a:gd name="T38" fmla="*/ 0 w 92"/>
                <a:gd name="T39" fmla="*/ 0 h 148"/>
                <a:gd name="T40" fmla="*/ 0 w 92"/>
                <a:gd name="T41" fmla="*/ 1 h 148"/>
                <a:gd name="T42" fmla="*/ 0 w 92"/>
                <a:gd name="T43" fmla="*/ 1 h 148"/>
                <a:gd name="T44" fmla="*/ 0 w 92"/>
                <a:gd name="T45" fmla="*/ 1 h 148"/>
                <a:gd name="T46" fmla="*/ 0 w 92"/>
                <a:gd name="T47" fmla="*/ 1 h 148"/>
                <a:gd name="T48" fmla="*/ 0 w 92"/>
                <a:gd name="T49" fmla="*/ 1 h 148"/>
                <a:gd name="T50" fmla="*/ 0 w 92"/>
                <a:gd name="T51" fmla="*/ 1 h 148"/>
                <a:gd name="T52" fmla="*/ 0 w 92"/>
                <a:gd name="T53" fmla="*/ 1 h 148"/>
                <a:gd name="T54" fmla="*/ 0 w 92"/>
                <a:gd name="T55" fmla="*/ 1 h 148"/>
                <a:gd name="T56" fmla="*/ 0 w 92"/>
                <a:gd name="T57" fmla="*/ 1 h 148"/>
                <a:gd name="T58" fmla="*/ 0 w 92"/>
                <a:gd name="T59" fmla="*/ 1 h 148"/>
                <a:gd name="T60" fmla="*/ 0 w 92"/>
                <a:gd name="T61" fmla="*/ 1 h 148"/>
                <a:gd name="T62" fmla="*/ 0 w 92"/>
                <a:gd name="T63" fmla="*/ 1 h 148"/>
                <a:gd name="T64" fmla="*/ 0 w 92"/>
                <a:gd name="T65" fmla="*/ 1 h 148"/>
                <a:gd name="T66" fmla="*/ 0 w 92"/>
                <a:gd name="T67" fmla="*/ 1 h 148"/>
                <a:gd name="T68" fmla="*/ 0 w 92"/>
                <a:gd name="T69" fmla="*/ 1 h 148"/>
                <a:gd name="T70" fmla="*/ 0 w 92"/>
                <a:gd name="T71" fmla="*/ 1 h 148"/>
                <a:gd name="T72" fmla="*/ 0 w 92"/>
                <a:gd name="T73" fmla="*/ 1 h 148"/>
                <a:gd name="T74" fmla="*/ 0 w 92"/>
                <a:gd name="T75" fmla="*/ 1 h 14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2"/>
                <a:gd name="T115" fmla="*/ 0 h 148"/>
                <a:gd name="T116" fmla="*/ 92 w 92"/>
                <a:gd name="T117" fmla="*/ 148 h 14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2" h="148">
                  <a:moveTo>
                    <a:pt x="15" y="148"/>
                  </a:moveTo>
                  <a:lnTo>
                    <a:pt x="5" y="116"/>
                  </a:lnTo>
                  <a:lnTo>
                    <a:pt x="0" y="81"/>
                  </a:lnTo>
                  <a:lnTo>
                    <a:pt x="0" y="44"/>
                  </a:lnTo>
                  <a:lnTo>
                    <a:pt x="5" y="9"/>
                  </a:lnTo>
                  <a:lnTo>
                    <a:pt x="10" y="6"/>
                  </a:lnTo>
                  <a:lnTo>
                    <a:pt x="16" y="5"/>
                  </a:lnTo>
                  <a:lnTo>
                    <a:pt x="23" y="3"/>
                  </a:lnTo>
                  <a:lnTo>
                    <a:pt x="30" y="0"/>
                  </a:lnTo>
                  <a:lnTo>
                    <a:pt x="34" y="11"/>
                  </a:lnTo>
                  <a:lnTo>
                    <a:pt x="34" y="23"/>
                  </a:lnTo>
                  <a:lnTo>
                    <a:pt x="35" y="36"/>
                  </a:lnTo>
                  <a:lnTo>
                    <a:pt x="43" y="48"/>
                  </a:lnTo>
                  <a:lnTo>
                    <a:pt x="47" y="55"/>
                  </a:lnTo>
                  <a:lnTo>
                    <a:pt x="53" y="62"/>
                  </a:lnTo>
                  <a:lnTo>
                    <a:pt x="59" y="66"/>
                  </a:lnTo>
                  <a:lnTo>
                    <a:pt x="66" y="71"/>
                  </a:lnTo>
                  <a:lnTo>
                    <a:pt x="74" y="75"/>
                  </a:lnTo>
                  <a:lnTo>
                    <a:pt x="80" y="79"/>
                  </a:lnTo>
                  <a:lnTo>
                    <a:pt x="87" y="85"/>
                  </a:lnTo>
                  <a:lnTo>
                    <a:pt x="92" y="92"/>
                  </a:lnTo>
                  <a:lnTo>
                    <a:pt x="88" y="96"/>
                  </a:lnTo>
                  <a:lnTo>
                    <a:pt x="84" y="98"/>
                  </a:lnTo>
                  <a:lnTo>
                    <a:pt x="78" y="103"/>
                  </a:lnTo>
                  <a:lnTo>
                    <a:pt x="74" y="108"/>
                  </a:lnTo>
                  <a:lnTo>
                    <a:pt x="69" y="109"/>
                  </a:lnTo>
                  <a:lnTo>
                    <a:pt x="66" y="112"/>
                  </a:lnTo>
                  <a:lnTo>
                    <a:pt x="63" y="115"/>
                  </a:lnTo>
                  <a:lnTo>
                    <a:pt x="57" y="117"/>
                  </a:lnTo>
                  <a:lnTo>
                    <a:pt x="53" y="119"/>
                  </a:lnTo>
                  <a:lnTo>
                    <a:pt x="48" y="123"/>
                  </a:lnTo>
                  <a:lnTo>
                    <a:pt x="44" y="126"/>
                  </a:lnTo>
                  <a:lnTo>
                    <a:pt x="40" y="129"/>
                  </a:lnTo>
                  <a:lnTo>
                    <a:pt x="34" y="134"/>
                  </a:lnTo>
                  <a:lnTo>
                    <a:pt x="30" y="138"/>
                  </a:lnTo>
                  <a:lnTo>
                    <a:pt x="25" y="142"/>
                  </a:lnTo>
                  <a:lnTo>
                    <a:pt x="21" y="146"/>
                  </a:lnTo>
                  <a:lnTo>
                    <a:pt x="15" y="148"/>
                  </a:lnTo>
                  <a:close/>
                </a:path>
              </a:pathLst>
            </a:custGeom>
            <a:solidFill>
              <a:srgbClr val="FF9999"/>
            </a:solidFill>
            <a:ln w="9525">
              <a:noFill/>
              <a:round/>
              <a:headEnd/>
              <a:tailEnd/>
            </a:ln>
          </p:spPr>
          <p:txBody>
            <a:bodyPr/>
            <a:lstStyle/>
            <a:p>
              <a:endParaRPr lang="fr-FR"/>
            </a:p>
          </p:txBody>
        </p:sp>
        <p:sp>
          <p:nvSpPr>
            <p:cNvPr id="480594" name="Freeform 392"/>
            <p:cNvSpPr>
              <a:spLocks/>
            </p:cNvSpPr>
            <p:nvPr/>
          </p:nvSpPr>
          <p:spPr bwMode="auto">
            <a:xfrm>
              <a:off x="1265" y="3293"/>
              <a:ext cx="14" cy="17"/>
            </a:xfrm>
            <a:custGeom>
              <a:avLst/>
              <a:gdLst>
                <a:gd name="T0" fmla="*/ 0 w 81"/>
                <a:gd name="T1" fmla="*/ 1 h 99"/>
                <a:gd name="T2" fmla="*/ 0 w 81"/>
                <a:gd name="T3" fmla="*/ 1 h 99"/>
                <a:gd name="T4" fmla="*/ 0 w 81"/>
                <a:gd name="T5" fmla="*/ 1 h 99"/>
                <a:gd name="T6" fmla="*/ 0 w 81"/>
                <a:gd name="T7" fmla="*/ 0 h 99"/>
                <a:gd name="T8" fmla="*/ 0 w 81"/>
                <a:gd name="T9" fmla="*/ 0 h 99"/>
                <a:gd name="T10" fmla="*/ 0 w 81"/>
                <a:gd name="T11" fmla="*/ 0 h 99"/>
                <a:gd name="T12" fmla="*/ 0 w 81"/>
                <a:gd name="T13" fmla="*/ 0 h 99"/>
                <a:gd name="T14" fmla="*/ 0 w 81"/>
                <a:gd name="T15" fmla="*/ 0 h 99"/>
                <a:gd name="T16" fmla="*/ 0 w 81"/>
                <a:gd name="T17" fmla="*/ 0 h 99"/>
                <a:gd name="T18" fmla="*/ 0 w 81"/>
                <a:gd name="T19" fmla="*/ 0 h 99"/>
                <a:gd name="T20" fmla="*/ 0 w 81"/>
                <a:gd name="T21" fmla="*/ 0 h 99"/>
                <a:gd name="T22" fmla="*/ 0 w 81"/>
                <a:gd name="T23" fmla="*/ 0 h 99"/>
                <a:gd name="T24" fmla="*/ 0 w 81"/>
                <a:gd name="T25" fmla="*/ 0 h 99"/>
                <a:gd name="T26" fmla="*/ 0 w 81"/>
                <a:gd name="T27" fmla="*/ 0 h 99"/>
                <a:gd name="T28" fmla="*/ 0 w 81"/>
                <a:gd name="T29" fmla="*/ 0 h 99"/>
                <a:gd name="T30" fmla="*/ 0 w 81"/>
                <a:gd name="T31" fmla="*/ 0 h 99"/>
                <a:gd name="T32" fmla="*/ 0 w 81"/>
                <a:gd name="T33" fmla="*/ 0 h 99"/>
                <a:gd name="T34" fmla="*/ 0 w 81"/>
                <a:gd name="T35" fmla="*/ 0 h 99"/>
                <a:gd name="T36" fmla="*/ 0 w 81"/>
                <a:gd name="T37" fmla="*/ 0 h 99"/>
                <a:gd name="T38" fmla="*/ 0 w 81"/>
                <a:gd name="T39" fmla="*/ 0 h 99"/>
                <a:gd name="T40" fmla="*/ 0 w 81"/>
                <a:gd name="T41" fmla="*/ 0 h 99"/>
                <a:gd name="T42" fmla="*/ 0 w 81"/>
                <a:gd name="T43" fmla="*/ 0 h 99"/>
                <a:gd name="T44" fmla="*/ 0 w 81"/>
                <a:gd name="T45" fmla="*/ 0 h 99"/>
                <a:gd name="T46" fmla="*/ 0 w 81"/>
                <a:gd name="T47" fmla="*/ 0 h 99"/>
                <a:gd name="T48" fmla="*/ 0 w 81"/>
                <a:gd name="T49" fmla="*/ 0 h 99"/>
                <a:gd name="T50" fmla="*/ 0 w 81"/>
                <a:gd name="T51" fmla="*/ 0 h 99"/>
                <a:gd name="T52" fmla="*/ 0 w 81"/>
                <a:gd name="T53" fmla="*/ 0 h 99"/>
                <a:gd name="T54" fmla="*/ 0 w 81"/>
                <a:gd name="T55" fmla="*/ 0 h 99"/>
                <a:gd name="T56" fmla="*/ 0 w 81"/>
                <a:gd name="T57" fmla="*/ 0 h 99"/>
                <a:gd name="T58" fmla="*/ 0 w 81"/>
                <a:gd name="T59" fmla="*/ 1 h 99"/>
                <a:gd name="T60" fmla="*/ 0 w 81"/>
                <a:gd name="T61" fmla="*/ 1 h 9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1"/>
                <a:gd name="T94" fmla="*/ 0 h 99"/>
                <a:gd name="T95" fmla="*/ 81 w 81"/>
                <a:gd name="T96" fmla="*/ 99 h 9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1" h="99">
                  <a:moveTo>
                    <a:pt x="48" y="99"/>
                  </a:moveTo>
                  <a:lnTo>
                    <a:pt x="42" y="92"/>
                  </a:lnTo>
                  <a:lnTo>
                    <a:pt x="37" y="85"/>
                  </a:lnTo>
                  <a:lnTo>
                    <a:pt x="31" y="78"/>
                  </a:lnTo>
                  <a:lnTo>
                    <a:pt x="26" y="72"/>
                  </a:lnTo>
                  <a:lnTo>
                    <a:pt x="20" y="66"/>
                  </a:lnTo>
                  <a:lnTo>
                    <a:pt x="14" y="61"/>
                  </a:lnTo>
                  <a:lnTo>
                    <a:pt x="7" y="55"/>
                  </a:lnTo>
                  <a:lnTo>
                    <a:pt x="0" y="50"/>
                  </a:lnTo>
                  <a:lnTo>
                    <a:pt x="4" y="45"/>
                  </a:lnTo>
                  <a:lnTo>
                    <a:pt x="11" y="41"/>
                  </a:lnTo>
                  <a:lnTo>
                    <a:pt x="18" y="36"/>
                  </a:lnTo>
                  <a:lnTo>
                    <a:pt x="26" y="32"/>
                  </a:lnTo>
                  <a:lnTo>
                    <a:pt x="31" y="26"/>
                  </a:lnTo>
                  <a:lnTo>
                    <a:pt x="37" y="21"/>
                  </a:lnTo>
                  <a:lnTo>
                    <a:pt x="42" y="15"/>
                  </a:lnTo>
                  <a:lnTo>
                    <a:pt x="47" y="9"/>
                  </a:lnTo>
                  <a:lnTo>
                    <a:pt x="51" y="1"/>
                  </a:lnTo>
                  <a:lnTo>
                    <a:pt x="59" y="0"/>
                  </a:lnTo>
                  <a:lnTo>
                    <a:pt x="64" y="3"/>
                  </a:lnTo>
                  <a:lnTo>
                    <a:pt x="70" y="6"/>
                  </a:lnTo>
                  <a:lnTo>
                    <a:pt x="75" y="10"/>
                  </a:lnTo>
                  <a:lnTo>
                    <a:pt x="81" y="16"/>
                  </a:lnTo>
                  <a:lnTo>
                    <a:pt x="80" y="27"/>
                  </a:lnTo>
                  <a:lnTo>
                    <a:pt x="77" y="39"/>
                  </a:lnTo>
                  <a:lnTo>
                    <a:pt x="74" y="49"/>
                  </a:lnTo>
                  <a:lnTo>
                    <a:pt x="70" y="60"/>
                  </a:lnTo>
                  <a:lnTo>
                    <a:pt x="64" y="70"/>
                  </a:lnTo>
                  <a:lnTo>
                    <a:pt x="59" y="79"/>
                  </a:lnTo>
                  <a:lnTo>
                    <a:pt x="53" y="89"/>
                  </a:lnTo>
                  <a:lnTo>
                    <a:pt x="48" y="99"/>
                  </a:lnTo>
                  <a:close/>
                </a:path>
              </a:pathLst>
            </a:custGeom>
            <a:solidFill>
              <a:srgbClr val="FF9999"/>
            </a:solidFill>
            <a:ln w="9525">
              <a:noFill/>
              <a:round/>
              <a:headEnd/>
              <a:tailEnd/>
            </a:ln>
          </p:spPr>
          <p:txBody>
            <a:bodyPr/>
            <a:lstStyle/>
            <a:p>
              <a:endParaRPr lang="fr-FR"/>
            </a:p>
          </p:txBody>
        </p:sp>
        <p:sp>
          <p:nvSpPr>
            <p:cNvPr id="480595" name="Freeform 393"/>
            <p:cNvSpPr>
              <a:spLocks/>
            </p:cNvSpPr>
            <p:nvPr/>
          </p:nvSpPr>
          <p:spPr bwMode="auto">
            <a:xfrm>
              <a:off x="1282" y="3288"/>
              <a:ext cx="10" cy="13"/>
            </a:xfrm>
            <a:custGeom>
              <a:avLst/>
              <a:gdLst>
                <a:gd name="T0" fmla="*/ 0 w 63"/>
                <a:gd name="T1" fmla="*/ 0 h 76"/>
                <a:gd name="T2" fmla="*/ 0 w 63"/>
                <a:gd name="T3" fmla="*/ 0 h 76"/>
                <a:gd name="T4" fmla="*/ 0 w 63"/>
                <a:gd name="T5" fmla="*/ 0 h 76"/>
                <a:gd name="T6" fmla="*/ 0 w 63"/>
                <a:gd name="T7" fmla="*/ 0 h 76"/>
                <a:gd name="T8" fmla="*/ 0 w 63"/>
                <a:gd name="T9" fmla="*/ 0 h 76"/>
                <a:gd name="T10" fmla="*/ 0 w 63"/>
                <a:gd name="T11" fmla="*/ 0 h 76"/>
                <a:gd name="T12" fmla="*/ 0 w 63"/>
                <a:gd name="T13" fmla="*/ 0 h 76"/>
                <a:gd name="T14" fmla="*/ 0 w 63"/>
                <a:gd name="T15" fmla="*/ 0 h 76"/>
                <a:gd name="T16" fmla="*/ 0 w 63"/>
                <a:gd name="T17" fmla="*/ 0 h 76"/>
                <a:gd name="T18" fmla="*/ 0 w 63"/>
                <a:gd name="T19" fmla="*/ 0 h 76"/>
                <a:gd name="T20" fmla="*/ 0 w 63"/>
                <a:gd name="T21" fmla="*/ 0 h 76"/>
                <a:gd name="T22" fmla="*/ 0 w 63"/>
                <a:gd name="T23" fmla="*/ 0 h 76"/>
                <a:gd name="T24" fmla="*/ 0 w 63"/>
                <a:gd name="T25" fmla="*/ 0 h 76"/>
                <a:gd name="T26" fmla="*/ 0 w 63"/>
                <a:gd name="T27" fmla="*/ 0 h 76"/>
                <a:gd name="T28" fmla="*/ 0 w 63"/>
                <a:gd name="T29" fmla="*/ 0 h 76"/>
                <a:gd name="T30" fmla="*/ 0 w 63"/>
                <a:gd name="T31" fmla="*/ 0 h 76"/>
                <a:gd name="T32" fmla="*/ 0 w 63"/>
                <a:gd name="T33" fmla="*/ 0 h 76"/>
                <a:gd name="T34" fmla="*/ 0 w 63"/>
                <a:gd name="T35" fmla="*/ 0 h 76"/>
                <a:gd name="T36" fmla="*/ 0 w 63"/>
                <a:gd name="T37" fmla="*/ 0 h 76"/>
                <a:gd name="T38" fmla="*/ 0 w 63"/>
                <a:gd name="T39" fmla="*/ 0 h 76"/>
                <a:gd name="T40" fmla="*/ 0 w 63"/>
                <a:gd name="T41" fmla="*/ 0 h 76"/>
                <a:gd name="T42" fmla="*/ 0 w 63"/>
                <a:gd name="T43" fmla="*/ 0 h 76"/>
                <a:gd name="T44" fmla="*/ 0 w 63"/>
                <a:gd name="T45" fmla="*/ 0 h 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3"/>
                <a:gd name="T70" fmla="*/ 0 h 76"/>
                <a:gd name="T71" fmla="*/ 63 w 63"/>
                <a:gd name="T72" fmla="*/ 76 h 7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3" h="76">
                  <a:moveTo>
                    <a:pt x="63" y="76"/>
                  </a:moveTo>
                  <a:lnTo>
                    <a:pt x="55" y="73"/>
                  </a:lnTo>
                  <a:lnTo>
                    <a:pt x="47" y="70"/>
                  </a:lnTo>
                  <a:lnTo>
                    <a:pt x="39" y="66"/>
                  </a:lnTo>
                  <a:lnTo>
                    <a:pt x="32" y="64"/>
                  </a:lnTo>
                  <a:lnTo>
                    <a:pt x="25" y="62"/>
                  </a:lnTo>
                  <a:lnTo>
                    <a:pt x="17" y="58"/>
                  </a:lnTo>
                  <a:lnTo>
                    <a:pt x="8" y="55"/>
                  </a:lnTo>
                  <a:lnTo>
                    <a:pt x="0" y="52"/>
                  </a:lnTo>
                  <a:lnTo>
                    <a:pt x="0" y="41"/>
                  </a:lnTo>
                  <a:lnTo>
                    <a:pt x="4" y="29"/>
                  </a:lnTo>
                  <a:lnTo>
                    <a:pt x="9" y="19"/>
                  </a:lnTo>
                  <a:lnTo>
                    <a:pt x="15" y="9"/>
                  </a:lnTo>
                  <a:lnTo>
                    <a:pt x="21" y="0"/>
                  </a:lnTo>
                  <a:lnTo>
                    <a:pt x="27" y="9"/>
                  </a:lnTo>
                  <a:lnTo>
                    <a:pt x="31" y="18"/>
                  </a:lnTo>
                  <a:lnTo>
                    <a:pt x="36" y="26"/>
                  </a:lnTo>
                  <a:lnTo>
                    <a:pt x="41" y="35"/>
                  </a:lnTo>
                  <a:lnTo>
                    <a:pt x="46" y="45"/>
                  </a:lnTo>
                  <a:lnTo>
                    <a:pt x="50" y="54"/>
                  </a:lnTo>
                  <a:lnTo>
                    <a:pt x="57" y="63"/>
                  </a:lnTo>
                  <a:lnTo>
                    <a:pt x="63" y="72"/>
                  </a:lnTo>
                  <a:lnTo>
                    <a:pt x="63" y="76"/>
                  </a:lnTo>
                  <a:close/>
                </a:path>
              </a:pathLst>
            </a:custGeom>
            <a:solidFill>
              <a:srgbClr val="FFFFFF"/>
            </a:solidFill>
            <a:ln w="9525">
              <a:noFill/>
              <a:round/>
              <a:headEnd/>
              <a:tailEnd/>
            </a:ln>
          </p:spPr>
          <p:txBody>
            <a:bodyPr/>
            <a:lstStyle/>
            <a:p>
              <a:endParaRPr lang="fr-FR"/>
            </a:p>
          </p:txBody>
        </p:sp>
        <p:sp>
          <p:nvSpPr>
            <p:cNvPr id="480596" name="Freeform 394"/>
            <p:cNvSpPr>
              <a:spLocks/>
            </p:cNvSpPr>
            <p:nvPr/>
          </p:nvSpPr>
          <p:spPr bwMode="auto">
            <a:xfrm>
              <a:off x="1287" y="3272"/>
              <a:ext cx="21" cy="28"/>
            </a:xfrm>
            <a:custGeom>
              <a:avLst/>
              <a:gdLst>
                <a:gd name="T0" fmla="*/ 0 w 131"/>
                <a:gd name="T1" fmla="*/ 1 h 169"/>
                <a:gd name="T2" fmla="*/ 0 w 131"/>
                <a:gd name="T3" fmla="*/ 1 h 169"/>
                <a:gd name="T4" fmla="*/ 0 w 131"/>
                <a:gd name="T5" fmla="*/ 1 h 169"/>
                <a:gd name="T6" fmla="*/ 0 w 131"/>
                <a:gd name="T7" fmla="*/ 1 h 169"/>
                <a:gd name="T8" fmla="*/ 0 w 131"/>
                <a:gd name="T9" fmla="*/ 1 h 169"/>
                <a:gd name="T10" fmla="*/ 0 w 131"/>
                <a:gd name="T11" fmla="*/ 1 h 169"/>
                <a:gd name="T12" fmla="*/ 0 w 131"/>
                <a:gd name="T13" fmla="*/ 1 h 169"/>
                <a:gd name="T14" fmla="*/ 0 w 131"/>
                <a:gd name="T15" fmla="*/ 0 h 169"/>
                <a:gd name="T16" fmla="*/ 0 w 131"/>
                <a:gd name="T17" fmla="*/ 0 h 169"/>
                <a:gd name="T18" fmla="*/ 0 w 131"/>
                <a:gd name="T19" fmla="*/ 0 h 169"/>
                <a:gd name="T20" fmla="*/ 0 w 131"/>
                <a:gd name="T21" fmla="*/ 0 h 169"/>
                <a:gd name="T22" fmla="*/ 0 w 131"/>
                <a:gd name="T23" fmla="*/ 0 h 169"/>
                <a:gd name="T24" fmla="*/ 0 w 131"/>
                <a:gd name="T25" fmla="*/ 0 h 169"/>
                <a:gd name="T26" fmla="*/ 0 w 131"/>
                <a:gd name="T27" fmla="*/ 0 h 169"/>
                <a:gd name="T28" fmla="*/ 0 w 131"/>
                <a:gd name="T29" fmla="*/ 0 h 169"/>
                <a:gd name="T30" fmla="*/ 0 w 131"/>
                <a:gd name="T31" fmla="*/ 0 h 169"/>
                <a:gd name="T32" fmla="*/ 0 w 131"/>
                <a:gd name="T33" fmla="*/ 0 h 169"/>
                <a:gd name="T34" fmla="*/ 0 w 131"/>
                <a:gd name="T35" fmla="*/ 0 h 169"/>
                <a:gd name="T36" fmla="*/ 0 w 131"/>
                <a:gd name="T37" fmla="*/ 0 h 169"/>
                <a:gd name="T38" fmla="*/ 0 w 131"/>
                <a:gd name="T39" fmla="*/ 0 h 169"/>
                <a:gd name="T40" fmla="*/ 0 w 131"/>
                <a:gd name="T41" fmla="*/ 0 h 169"/>
                <a:gd name="T42" fmla="*/ 0 w 131"/>
                <a:gd name="T43" fmla="*/ 0 h 169"/>
                <a:gd name="T44" fmla="*/ 0 w 131"/>
                <a:gd name="T45" fmla="*/ 0 h 169"/>
                <a:gd name="T46" fmla="*/ 0 w 131"/>
                <a:gd name="T47" fmla="*/ 0 h 169"/>
                <a:gd name="T48" fmla="*/ 0 w 131"/>
                <a:gd name="T49" fmla="*/ 0 h 169"/>
                <a:gd name="T50" fmla="*/ 0 w 131"/>
                <a:gd name="T51" fmla="*/ 0 h 169"/>
                <a:gd name="T52" fmla="*/ 0 w 131"/>
                <a:gd name="T53" fmla="*/ 0 h 169"/>
                <a:gd name="T54" fmla="*/ 0 w 131"/>
                <a:gd name="T55" fmla="*/ 0 h 169"/>
                <a:gd name="T56" fmla="*/ 0 w 131"/>
                <a:gd name="T57" fmla="*/ 0 h 169"/>
                <a:gd name="T58" fmla="*/ 0 w 131"/>
                <a:gd name="T59" fmla="*/ 0 h 169"/>
                <a:gd name="T60" fmla="*/ 0 w 131"/>
                <a:gd name="T61" fmla="*/ 0 h 169"/>
                <a:gd name="T62" fmla="*/ 0 w 131"/>
                <a:gd name="T63" fmla="*/ 0 h 169"/>
                <a:gd name="T64" fmla="*/ 0 w 131"/>
                <a:gd name="T65" fmla="*/ 0 h 169"/>
                <a:gd name="T66" fmla="*/ 0 w 131"/>
                <a:gd name="T67" fmla="*/ 0 h 169"/>
                <a:gd name="T68" fmla="*/ 0 w 131"/>
                <a:gd name="T69" fmla="*/ 0 h 169"/>
                <a:gd name="T70" fmla="*/ 0 w 131"/>
                <a:gd name="T71" fmla="*/ 0 h 169"/>
                <a:gd name="T72" fmla="*/ 0 w 131"/>
                <a:gd name="T73" fmla="*/ 0 h 169"/>
                <a:gd name="T74" fmla="*/ 0 w 131"/>
                <a:gd name="T75" fmla="*/ 0 h 169"/>
                <a:gd name="T76" fmla="*/ 0 w 131"/>
                <a:gd name="T77" fmla="*/ 1 h 169"/>
                <a:gd name="T78" fmla="*/ 0 w 131"/>
                <a:gd name="T79" fmla="*/ 1 h 169"/>
                <a:gd name="T80" fmla="*/ 0 w 131"/>
                <a:gd name="T81" fmla="*/ 1 h 169"/>
                <a:gd name="T82" fmla="*/ 0 w 131"/>
                <a:gd name="T83" fmla="*/ 1 h 169"/>
                <a:gd name="T84" fmla="*/ 0 w 131"/>
                <a:gd name="T85" fmla="*/ 1 h 169"/>
                <a:gd name="T86" fmla="*/ 0 w 131"/>
                <a:gd name="T87" fmla="*/ 1 h 169"/>
                <a:gd name="T88" fmla="*/ 0 w 131"/>
                <a:gd name="T89" fmla="*/ 1 h 169"/>
                <a:gd name="T90" fmla="*/ 0 w 131"/>
                <a:gd name="T91" fmla="*/ 1 h 169"/>
                <a:gd name="T92" fmla="*/ 0 w 131"/>
                <a:gd name="T93" fmla="*/ 1 h 169"/>
                <a:gd name="T94" fmla="*/ 0 w 131"/>
                <a:gd name="T95" fmla="*/ 1 h 169"/>
                <a:gd name="T96" fmla="*/ 0 w 131"/>
                <a:gd name="T97" fmla="*/ 1 h 1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69"/>
                <a:gd name="T149" fmla="*/ 131 w 131"/>
                <a:gd name="T150" fmla="*/ 169 h 1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69">
                  <a:moveTo>
                    <a:pt x="72" y="169"/>
                  </a:moveTo>
                  <a:lnTo>
                    <a:pt x="59" y="164"/>
                  </a:lnTo>
                  <a:lnTo>
                    <a:pt x="55" y="162"/>
                  </a:lnTo>
                  <a:lnTo>
                    <a:pt x="51" y="158"/>
                  </a:lnTo>
                  <a:lnTo>
                    <a:pt x="46" y="153"/>
                  </a:lnTo>
                  <a:lnTo>
                    <a:pt x="41" y="151"/>
                  </a:lnTo>
                  <a:lnTo>
                    <a:pt x="35" y="138"/>
                  </a:lnTo>
                  <a:lnTo>
                    <a:pt x="28" y="125"/>
                  </a:lnTo>
                  <a:lnTo>
                    <a:pt x="21" y="111"/>
                  </a:lnTo>
                  <a:lnTo>
                    <a:pt x="14" y="97"/>
                  </a:lnTo>
                  <a:lnTo>
                    <a:pt x="8" y="83"/>
                  </a:lnTo>
                  <a:lnTo>
                    <a:pt x="3" y="67"/>
                  </a:lnTo>
                  <a:lnTo>
                    <a:pt x="0" y="52"/>
                  </a:lnTo>
                  <a:lnTo>
                    <a:pt x="0" y="35"/>
                  </a:lnTo>
                  <a:lnTo>
                    <a:pt x="9" y="17"/>
                  </a:lnTo>
                  <a:lnTo>
                    <a:pt x="18" y="15"/>
                  </a:lnTo>
                  <a:lnTo>
                    <a:pt x="23" y="11"/>
                  </a:lnTo>
                  <a:lnTo>
                    <a:pt x="28" y="5"/>
                  </a:lnTo>
                  <a:lnTo>
                    <a:pt x="33" y="2"/>
                  </a:lnTo>
                  <a:lnTo>
                    <a:pt x="39" y="2"/>
                  </a:lnTo>
                  <a:lnTo>
                    <a:pt x="43" y="3"/>
                  </a:lnTo>
                  <a:lnTo>
                    <a:pt x="48" y="2"/>
                  </a:lnTo>
                  <a:lnTo>
                    <a:pt x="53" y="2"/>
                  </a:lnTo>
                  <a:lnTo>
                    <a:pt x="58" y="1"/>
                  </a:lnTo>
                  <a:lnTo>
                    <a:pt x="64" y="1"/>
                  </a:lnTo>
                  <a:lnTo>
                    <a:pt x="69" y="0"/>
                  </a:lnTo>
                  <a:lnTo>
                    <a:pt x="75" y="0"/>
                  </a:lnTo>
                  <a:lnTo>
                    <a:pt x="94" y="6"/>
                  </a:lnTo>
                  <a:lnTo>
                    <a:pt x="100" y="18"/>
                  </a:lnTo>
                  <a:lnTo>
                    <a:pt x="107" y="31"/>
                  </a:lnTo>
                  <a:lnTo>
                    <a:pt x="112" y="44"/>
                  </a:lnTo>
                  <a:lnTo>
                    <a:pt x="118" y="58"/>
                  </a:lnTo>
                  <a:lnTo>
                    <a:pt x="122" y="73"/>
                  </a:lnTo>
                  <a:lnTo>
                    <a:pt x="125" y="87"/>
                  </a:lnTo>
                  <a:lnTo>
                    <a:pt x="129" y="102"/>
                  </a:lnTo>
                  <a:lnTo>
                    <a:pt x="131" y="118"/>
                  </a:lnTo>
                  <a:lnTo>
                    <a:pt x="130" y="122"/>
                  </a:lnTo>
                  <a:lnTo>
                    <a:pt x="129" y="126"/>
                  </a:lnTo>
                  <a:lnTo>
                    <a:pt x="127" y="131"/>
                  </a:lnTo>
                  <a:lnTo>
                    <a:pt x="124" y="137"/>
                  </a:lnTo>
                  <a:lnTo>
                    <a:pt x="122" y="141"/>
                  </a:lnTo>
                  <a:lnTo>
                    <a:pt x="118" y="146"/>
                  </a:lnTo>
                  <a:lnTo>
                    <a:pt x="113" y="149"/>
                  </a:lnTo>
                  <a:lnTo>
                    <a:pt x="108" y="154"/>
                  </a:lnTo>
                  <a:lnTo>
                    <a:pt x="95" y="162"/>
                  </a:lnTo>
                  <a:lnTo>
                    <a:pt x="90" y="163"/>
                  </a:lnTo>
                  <a:lnTo>
                    <a:pt x="84" y="164"/>
                  </a:lnTo>
                  <a:lnTo>
                    <a:pt x="78" y="167"/>
                  </a:lnTo>
                  <a:lnTo>
                    <a:pt x="72" y="169"/>
                  </a:lnTo>
                  <a:close/>
                </a:path>
              </a:pathLst>
            </a:custGeom>
            <a:solidFill>
              <a:srgbClr val="4C4C4C"/>
            </a:solidFill>
            <a:ln w="9525">
              <a:noFill/>
              <a:round/>
              <a:headEnd/>
              <a:tailEnd/>
            </a:ln>
          </p:spPr>
          <p:txBody>
            <a:bodyPr/>
            <a:lstStyle/>
            <a:p>
              <a:endParaRPr lang="fr-FR"/>
            </a:p>
          </p:txBody>
        </p:sp>
        <p:sp>
          <p:nvSpPr>
            <p:cNvPr id="480597" name="Freeform 395"/>
            <p:cNvSpPr>
              <a:spLocks/>
            </p:cNvSpPr>
            <p:nvPr/>
          </p:nvSpPr>
          <p:spPr bwMode="auto">
            <a:xfrm>
              <a:off x="1247" y="3227"/>
              <a:ext cx="47" cy="72"/>
            </a:xfrm>
            <a:custGeom>
              <a:avLst/>
              <a:gdLst>
                <a:gd name="T0" fmla="*/ 0 w 279"/>
                <a:gd name="T1" fmla="*/ 2 h 437"/>
                <a:gd name="T2" fmla="*/ 0 w 279"/>
                <a:gd name="T3" fmla="*/ 2 h 437"/>
                <a:gd name="T4" fmla="*/ 0 w 279"/>
                <a:gd name="T5" fmla="*/ 2 h 437"/>
                <a:gd name="T6" fmla="*/ 0 w 279"/>
                <a:gd name="T7" fmla="*/ 2 h 437"/>
                <a:gd name="T8" fmla="*/ 0 w 279"/>
                <a:gd name="T9" fmla="*/ 2 h 437"/>
                <a:gd name="T10" fmla="*/ 0 w 279"/>
                <a:gd name="T11" fmla="*/ 2 h 437"/>
                <a:gd name="T12" fmla="*/ 0 w 279"/>
                <a:gd name="T13" fmla="*/ 1 h 437"/>
                <a:gd name="T14" fmla="*/ 0 w 279"/>
                <a:gd name="T15" fmla="*/ 1 h 437"/>
                <a:gd name="T16" fmla="*/ 0 w 279"/>
                <a:gd name="T17" fmla="*/ 1 h 437"/>
                <a:gd name="T18" fmla="*/ 0 w 279"/>
                <a:gd name="T19" fmla="*/ 1 h 437"/>
                <a:gd name="T20" fmla="*/ 0 w 279"/>
                <a:gd name="T21" fmla="*/ 1 h 437"/>
                <a:gd name="T22" fmla="*/ 0 w 279"/>
                <a:gd name="T23" fmla="*/ 1 h 437"/>
                <a:gd name="T24" fmla="*/ 0 w 279"/>
                <a:gd name="T25" fmla="*/ 1 h 437"/>
                <a:gd name="T26" fmla="*/ 0 w 279"/>
                <a:gd name="T27" fmla="*/ 1 h 437"/>
                <a:gd name="T28" fmla="*/ 0 w 279"/>
                <a:gd name="T29" fmla="*/ 1 h 437"/>
                <a:gd name="T30" fmla="*/ 1 w 279"/>
                <a:gd name="T31" fmla="*/ 1 h 437"/>
                <a:gd name="T32" fmla="*/ 1 w 279"/>
                <a:gd name="T33" fmla="*/ 1 h 437"/>
                <a:gd name="T34" fmla="*/ 1 w 279"/>
                <a:gd name="T35" fmla="*/ 1 h 437"/>
                <a:gd name="T36" fmla="*/ 1 w 279"/>
                <a:gd name="T37" fmla="*/ 1 h 437"/>
                <a:gd name="T38" fmla="*/ 1 w 279"/>
                <a:gd name="T39" fmla="*/ 1 h 437"/>
                <a:gd name="T40" fmla="*/ 0 w 279"/>
                <a:gd name="T41" fmla="*/ 0 h 437"/>
                <a:gd name="T42" fmla="*/ 1 w 279"/>
                <a:gd name="T43" fmla="*/ 0 h 437"/>
                <a:gd name="T44" fmla="*/ 1 w 279"/>
                <a:gd name="T45" fmla="*/ 0 h 437"/>
                <a:gd name="T46" fmla="*/ 1 w 279"/>
                <a:gd name="T47" fmla="*/ 0 h 437"/>
                <a:gd name="T48" fmla="*/ 1 w 279"/>
                <a:gd name="T49" fmla="*/ 0 h 437"/>
                <a:gd name="T50" fmla="*/ 1 w 279"/>
                <a:gd name="T51" fmla="*/ 0 h 437"/>
                <a:gd name="T52" fmla="*/ 1 w 279"/>
                <a:gd name="T53" fmla="*/ 0 h 437"/>
                <a:gd name="T54" fmla="*/ 1 w 279"/>
                <a:gd name="T55" fmla="*/ 0 h 437"/>
                <a:gd name="T56" fmla="*/ 1 w 279"/>
                <a:gd name="T57" fmla="*/ 0 h 437"/>
                <a:gd name="T58" fmla="*/ 1 w 279"/>
                <a:gd name="T59" fmla="*/ 0 h 437"/>
                <a:gd name="T60" fmla="*/ 1 w 279"/>
                <a:gd name="T61" fmla="*/ 0 h 437"/>
                <a:gd name="T62" fmla="*/ 1 w 279"/>
                <a:gd name="T63" fmla="*/ 0 h 437"/>
                <a:gd name="T64" fmla="*/ 1 w 279"/>
                <a:gd name="T65" fmla="*/ 0 h 437"/>
                <a:gd name="T66" fmla="*/ 1 w 279"/>
                <a:gd name="T67" fmla="*/ 1 h 437"/>
                <a:gd name="T68" fmla="*/ 1 w 279"/>
                <a:gd name="T69" fmla="*/ 1 h 437"/>
                <a:gd name="T70" fmla="*/ 1 w 279"/>
                <a:gd name="T71" fmla="*/ 1 h 437"/>
                <a:gd name="T72" fmla="*/ 1 w 279"/>
                <a:gd name="T73" fmla="*/ 1 h 437"/>
                <a:gd name="T74" fmla="*/ 1 w 279"/>
                <a:gd name="T75" fmla="*/ 1 h 437"/>
                <a:gd name="T76" fmla="*/ 1 w 279"/>
                <a:gd name="T77" fmla="*/ 1 h 437"/>
                <a:gd name="T78" fmla="*/ 1 w 279"/>
                <a:gd name="T79" fmla="*/ 1 h 437"/>
                <a:gd name="T80" fmla="*/ 1 w 279"/>
                <a:gd name="T81" fmla="*/ 1 h 437"/>
                <a:gd name="T82" fmla="*/ 1 w 279"/>
                <a:gd name="T83" fmla="*/ 1 h 437"/>
                <a:gd name="T84" fmla="*/ 1 w 279"/>
                <a:gd name="T85" fmla="*/ 1 h 437"/>
                <a:gd name="T86" fmla="*/ 1 w 279"/>
                <a:gd name="T87" fmla="*/ 1 h 437"/>
                <a:gd name="T88" fmla="*/ 1 w 279"/>
                <a:gd name="T89" fmla="*/ 2 h 437"/>
                <a:gd name="T90" fmla="*/ 1 w 279"/>
                <a:gd name="T91" fmla="*/ 2 h 437"/>
                <a:gd name="T92" fmla="*/ 1 w 279"/>
                <a:gd name="T93" fmla="*/ 2 h 437"/>
                <a:gd name="T94" fmla="*/ 1 w 279"/>
                <a:gd name="T95" fmla="*/ 2 h 437"/>
                <a:gd name="T96" fmla="*/ 1 w 279"/>
                <a:gd name="T97" fmla="*/ 2 h 437"/>
                <a:gd name="T98" fmla="*/ 0 w 279"/>
                <a:gd name="T99" fmla="*/ 2 h 437"/>
                <a:gd name="T100" fmla="*/ 0 w 279"/>
                <a:gd name="T101" fmla="*/ 2 h 43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9"/>
                <a:gd name="T154" fmla="*/ 0 h 437"/>
                <a:gd name="T155" fmla="*/ 279 w 279"/>
                <a:gd name="T156" fmla="*/ 437 h 43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9" h="437">
                  <a:moveTo>
                    <a:pt x="70" y="437"/>
                  </a:moveTo>
                  <a:lnTo>
                    <a:pt x="62" y="433"/>
                  </a:lnTo>
                  <a:lnTo>
                    <a:pt x="56" y="430"/>
                  </a:lnTo>
                  <a:lnTo>
                    <a:pt x="48" y="424"/>
                  </a:lnTo>
                  <a:lnTo>
                    <a:pt x="40" y="420"/>
                  </a:lnTo>
                  <a:lnTo>
                    <a:pt x="33" y="414"/>
                  </a:lnTo>
                  <a:lnTo>
                    <a:pt x="26" y="408"/>
                  </a:lnTo>
                  <a:lnTo>
                    <a:pt x="17" y="402"/>
                  </a:lnTo>
                  <a:lnTo>
                    <a:pt x="10" y="395"/>
                  </a:lnTo>
                  <a:lnTo>
                    <a:pt x="8" y="391"/>
                  </a:lnTo>
                  <a:lnTo>
                    <a:pt x="5" y="388"/>
                  </a:lnTo>
                  <a:lnTo>
                    <a:pt x="2" y="383"/>
                  </a:lnTo>
                  <a:lnTo>
                    <a:pt x="0" y="377"/>
                  </a:lnTo>
                  <a:lnTo>
                    <a:pt x="3" y="329"/>
                  </a:lnTo>
                  <a:lnTo>
                    <a:pt x="5" y="283"/>
                  </a:lnTo>
                  <a:lnTo>
                    <a:pt x="7" y="235"/>
                  </a:lnTo>
                  <a:lnTo>
                    <a:pt x="10" y="186"/>
                  </a:lnTo>
                  <a:lnTo>
                    <a:pt x="14" y="183"/>
                  </a:lnTo>
                  <a:lnTo>
                    <a:pt x="19" y="181"/>
                  </a:lnTo>
                  <a:lnTo>
                    <a:pt x="25" y="181"/>
                  </a:lnTo>
                  <a:lnTo>
                    <a:pt x="30" y="181"/>
                  </a:lnTo>
                  <a:lnTo>
                    <a:pt x="37" y="182"/>
                  </a:lnTo>
                  <a:lnTo>
                    <a:pt x="44" y="182"/>
                  </a:lnTo>
                  <a:lnTo>
                    <a:pt x="49" y="182"/>
                  </a:lnTo>
                  <a:lnTo>
                    <a:pt x="56" y="181"/>
                  </a:lnTo>
                  <a:lnTo>
                    <a:pt x="60" y="180"/>
                  </a:lnTo>
                  <a:lnTo>
                    <a:pt x="63" y="177"/>
                  </a:lnTo>
                  <a:lnTo>
                    <a:pt x="68" y="176"/>
                  </a:lnTo>
                  <a:lnTo>
                    <a:pt x="73" y="175"/>
                  </a:lnTo>
                  <a:lnTo>
                    <a:pt x="78" y="173"/>
                  </a:lnTo>
                  <a:lnTo>
                    <a:pt x="82" y="172"/>
                  </a:lnTo>
                  <a:lnTo>
                    <a:pt x="88" y="171"/>
                  </a:lnTo>
                  <a:lnTo>
                    <a:pt x="92" y="170"/>
                  </a:lnTo>
                  <a:lnTo>
                    <a:pt x="94" y="168"/>
                  </a:lnTo>
                  <a:lnTo>
                    <a:pt x="95" y="163"/>
                  </a:lnTo>
                  <a:lnTo>
                    <a:pt x="98" y="158"/>
                  </a:lnTo>
                  <a:lnTo>
                    <a:pt x="101" y="153"/>
                  </a:lnTo>
                  <a:lnTo>
                    <a:pt x="100" y="149"/>
                  </a:lnTo>
                  <a:lnTo>
                    <a:pt x="98" y="143"/>
                  </a:lnTo>
                  <a:lnTo>
                    <a:pt x="94" y="139"/>
                  </a:lnTo>
                  <a:lnTo>
                    <a:pt x="89" y="134"/>
                  </a:lnTo>
                  <a:lnTo>
                    <a:pt x="85" y="118"/>
                  </a:lnTo>
                  <a:lnTo>
                    <a:pt x="85" y="102"/>
                  </a:lnTo>
                  <a:lnTo>
                    <a:pt x="88" y="86"/>
                  </a:lnTo>
                  <a:lnTo>
                    <a:pt x="92" y="69"/>
                  </a:lnTo>
                  <a:lnTo>
                    <a:pt x="98" y="54"/>
                  </a:lnTo>
                  <a:lnTo>
                    <a:pt x="105" y="39"/>
                  </a:lnTo>
                  <a:lnTo>
                    <a:pt x="114" y="26"/>
                  </a:lnTo>
                  <a:lnTo>
                    <a:pt x="124" y="14"/>
                  </a:lnTo>
                  <a:lnTo>
                    <a:pt x="131" y="12"/>
                  </a:lnTo>
                  <a:lnTo>
                    <a:pt x="137" y="8"/>
                  </a:lnTo>
                  <a:lnTo>
                    <a:pt x="145" y="5"/>
                  </a:lnTo>
                  <a:lnTo>
                    <a:pt x="154" y="2"/>
                  </a:lnTo>
                  <a:lnTo>
                    <a:pt x="161" y="2"/>
                  </a:lnTo>
                  <a:lnTo>
                    <a:pt x="170" y="2"/>
                  </a:lnTo>
                  <a:lnTo>
                    <a:pt x="180" y="0"/>
                  </a:lnTo>
                  <a:lnTo>
                    <a:pt x="189" y="0"/>
                  </a:lnTo>
                  <a:lnTo>
                    <a:pt x="198" y="2"/>
                  </a:lnTo>
                  <a:lnTo>
                    <a:pt x="208" y="4"/>
                  </a:lnTo>
                  <a:lnTo>
                    <a:pt x="216" y="6"/>
                  </a:lnTo>
                  <a:lnTo>
                    <a:pt x="224" y="10"/>
                  </a:lnTo>
                  <a:lnTo>
                    <a:pt x="223" y="28"/>
                  </a:lnTo>
                  <a:lnTo>
                    <a:pt x="220" y="46"/>
                  </a:lnTo>
                  <a:lnTo>
                    <a:pt x="216" y="66"/>
                  </a:lnTo>
                  <a:lnTo>
                    <a:pt x="215" y="85"/>
                  </a:lnTo>
                  <a:lnTo>
                    <a:pt x="221" y="102"/>
                  </a:lnTo>
                  <a:lnTo>
                    <a:pt x="226" y="119"/>
                  </a:lnTo>
                  <a:lnTo>
                    <a:pt x="234" y="134"/>
                  </a:lnTo>
                  <a:lnTo>
                    <a:pt x="243" y="150"/>
                  </a:lnTo>
                  <a:lnTo>
                    <a:pt x="250" y="164"/>
                  </a:lnTo>
                  <a:lnTo>
                    <a:pt x="260" y="177"/>
                  </a:lnTo>
                  <a:lnTo>
                    <a:pt x="269" y="192"/>
                  </a:lnTo>
                  <a:lnTo>
                    <a:pt x="279" y="206"/>
                  </a:lnTo>
                  <a:lnTo>
                    <a:pt x="272" y="215"/>
                  </a:lnTo>
                  <a:lnTo>
                    <a:pt x="265" y="217"/>
                  </a:lnTo>
                  <a:lnTo>
                    <a:pt x="257" y="218"/>
                  </a:lnTo>
                  <a:lnTo>
                    <a:pt x="249" y="220"/>
                  </a:lnTo>
                  <a:lnTo>
                    <a:pt x="243" y="220"/>
                  </a:lnTo>
                  <a:lnTo>
                    <a:pt x="235" y="220"/>
                  </a:lnTo>
                  <a:lnTo>
                    <a:pt x="227" y="220"/>
                  </a:lnTo>
                  <a:lnTo>
                    <a:pt x="221" y="220"/>
                  </a:lnTo>
                  <a:lnTo>
                    <a:pt x="213" y="221"/>
                  </a:lnTo>
                  <a:lnTo>
                    <a:pt x="202" y="226"/>
                  </a:lnTo>
                  <a:lnTo>
                    <a:pt x="192" y="247"/>
                  </a:lnTo>
                  <a:lnTo>
                    <a:pt x="182" y="269"/>
                  </a:lnTo>
                  <a:lnTo>
                    <a:pt x="172" y="291"/>
                  </a:lnTo>
                  <a:lnTo>
                    <a:pt x="164" y="316"/>
                  </a:lnTo>
                  <a:lnTo>
                    <a:pt x="155" y="339"/>
                  </a:lnTo>
                  <a:lnTo>
                    <a:pt x="147" y="363"/>
                  </a:lnTo>
                  <a:lnTo>
                    <a:pt x="137" y="387"/>
                  </a:lnTo>
                  <a:lnTo>
                    <a:pt x="128" y="410"/>
                  </a:lnTo>
                  <a:lnTo>
                    <a:pt x="124" y="414"/>
                  </a:lnTo>
                  <a:lnTo>
                    <a:pt x="117" y="416"/>
                  </a:lnTo>
                  <a:lnTo>
                    <a:pt x="111" y="420"/>
                  </a:lnTo>
                  <a:lnTo>
                    <a:pt x="103" y="425"/>
                  </a:lnTo>
                  <a:lnTo>
                    <a:pt x="99" y="426"/>
                  </a:lnTo>
                  <a:lnTo>
                    <a:pt x="95" y="427"/>
                  </a:lnTo>
                  <a:lnTo>
                    <a:pt x="92" y="430"/>
                  </a:lnTo>
                  <a:lnTo>
                    <a:pt x="88" y="431"/>
                  </a:lnTo>
                  <a:lnTo>
                    <a:pt x="84" y="433"/>
                  </a:lnTo>
                  <a:lnTo>
                    <a:pt x="80" y="435"/>
                  </a:lnTo>
                  <a:lnTo>
                    <a:pt x="76" y="436"/>
                  </a:lnTo>
                  <a:lnTo>
                    <a:pt x="70" y="437"/>
                  </a:lnTo>
                  <a:close/>
                </a:path>
              </a:pathLst>
            </a:custGeom>
            <a:solidFill>
              <a:srgbClr val="CC9933"/>
            </a:solidFill>
            <a:ln w="9525">
              <a:noFill/>
              <a:round/>
              <a:headEnd/>
              <a:tailEnd/>
            </a:ln>
          </p:spPr>
          <p:txBody>
            <a:bodyPr/>
            <a:lstStyle/>
            <a:p>
              <a:endParaRPr lang="fr-FR"/>
            </a:p>
          </p:txBody>
        </p:sp>
        <p:sp>
          <p:nvSpPr>
            <p:cNvPr id="480598" name="Freeform 396"/>
            <p:cNvSpPr>
              <a:spLocks/>
            </p:cNvSpPr>
            <p:nvPr/>
          </p:nvSpPr>
          <p:spPr bwMode="auto">
            <a:xfrm>
              <a:off x="1289" y="3275"/>
              <a:ext cx="12" cy="21"/>
            </a:xfrm>
            <a:custGeom>
              <a:avLst/>
              <a:gdLst>
                <a:gd name="T0" fmla="*/ 0 w 74"/>
                <a:gd name="T1" fmla="*/ 1 h 123"/>
                <a:gd name="T2" fmla="*/ 0 w 74"/>
                <a:gd name="T3" fmla="*/ 1 h 123"/>
                <a:gd name="T4" fmla="*/ 0 w 74"/>
                <a:gd name="T5" fmla="*/ 1 h 123"/>
                <a:gd name="T6" fmla="*/ 0 w 74"/>
                <a:gd name="T7" fmla="*/ 1 h 123"/>
                <a:gd name="T8" fmla="*/ 0 w 74"/>
                <a:gd name="T9" fmla="*/ 0 h 123"/>
                <a:gd name="T10" fmla="*/ 0 w 74"/>
                <a:gd name="T11" fmla="*/ 0 h 123"/>
                <a:gd name="T12" fmla="*/ 0 w 74"/>
                <a:gd name="T13" fmla="*/ 0 h 123"/>
                <a:gd name="T14" fmla="*/ 0 w 74"/>
                <a:gd name="T15" fmla="*/ 0 h 123"/>
                <a:gd name="T16" fmla="*/ 0 w 74"/>
                <a:gd name="T17" fmla="*/ 0 h 123"/>
                <a:gd name="T18" fmla="*/ 0 w 74"/>
                <a:gd name="T19" fmla="*/ 0 h 123"/>
                <a:gd name="T20" fmla="*/ 0 w 74"/>
                <a:gd name="T21" fmla="*/ 0 h 123"/>
                <a:gd name="T22" fmla="*/ 0 w 74"/>
                <a:gd name="T23" fmla="*/ 0 h 123"/>
                <a:gd name="T24" fmla="*/ 0 w 74"/>
                <a:gd name="T25" fmla="*/ 0 h 123"/>
                <a:gd name="T26" fmla="*/ 0 w 74"/>
                <a:gd name="T27" fmla="*/ 0 h 123"/>
                <a:gd name="T28" fmla="*/ 0 w 74"/>
                <a:gd name="T29" fmla="*/ 0 h 123"/>
                <a:gd name="T30" fmla="*/ 0 w 74"/>
                <a:gd name="T31" fmla="*/ 0 h 123"/>
                <a:gd name="T32" fmla="*/ 0 w 74"/>
                <a:gd name="T33" fmla="*/ 0 h 123"/>
                <a:gd name="T34" fmla="*/ 0 w 74"/>
                <a:gd name="T35" fmla="*/ 0 h 123"/>
                <a:gd name="T36" fmla="*/ 0 w 74"/>
                <a:gd name="T37" fmla="*/ 0 h 123"/>
                <a:gd name="T38" fmla="*/ 0 w 74"/>
                <a:gd name="T39" fmla="*/ 0 h 123"/>
                <a:gd name="T40" fmla="*/ 0 w 74"/>
                <a:gd name="T41" fmla="*/ 0 h 123"/>
                <a:gd name="T42" fmla="*/ 0 w 74"/>
                <a:gd name="T43" fmla="*/ 0 h 123"/>
                <a:gd name="T44" fmla="*/ 0 w 74"/>
                <a:gd name="T45" fmla="*/ 0 h 123"/>
                <a:gd name="T46" fmla="*/ 0 w 74"/>
                <a:gd name="T47" fmla="*/ 1 h 123"/>
                <a:gd name="T48" fmla="*/ 0 w 74"/>
                <a:gd name="T49" fmla="*/ 1 h 123"/>
                <a:gd name="T50" fmla="*/ 0 w 74"/>
                <a:gd name="T51" fmla="*/ 1 h 123"/>
                <a:gd name="T52" fmla="*/ 0 w 74"/>
                <a:gd name="T53" fmla="*/ 1 h 123"/>
                <a:gd name="T54" fmla="*/ 0 w 74"/>
                <a:gd name="T55" fmla="*/ 1 h 123"/>
                <a:gd name="T56" fmla="*/ 0 w 74"/>
                <a:gd name="T57" fmla="*/ 1 h 123"/>
                <a:gd name="T58" fmla="*/ 0 w 74"/>
                <a:gd name="T59" fmla="*/ 1 h 12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4"/>
                <a:gd name="T91" fmla="*/ 0 h 123"/>
                <a:gd name="T92" fmla="*/ 74 w 74"/>
                <a:gd name="T93" fmla="*/ 123 h 12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4" h="123">
                  <a:moveTo>
                    <a:pt x="58" y="123"/>
                  </a:moveTo>
                  <a:lnTo>
                    <a:pt x="45" y="118"/>
                  </a:lnTo>
                  <a:lnTo>
                    <a:pt x="39" y="112"/>
                  </a:lnTo>
                  <a:lnTo>
                    <a:pt x="32" y="92"/>
                  </a:lnTo>
                  <a:lnTo>
                    <a:pt x="25" y="74"/>
                  </a:lnTo>
                  <a:lnTo>
                    <a:pt x="17" y="54"/>
                  </a:lnTo>
                  <a:lnTo>
                    <a:pt x="12" y="32"/>
                  </a:lnTo>
                  <a:lnTo>
                    <a:pt x="10" y="25"/>
                  </a:lnTo>
                  <a:lnTo>
                    <a:pt x="7" y="21"/>
                  </a:lnTo>
                  <a:lnTo>
                    <a:pt x="4" y="15"/>
                  </a:lnTo>
                  <a:lnTo>
                    <a:pt x="0" y="7"/>
                  </a:lnTo>
                  <a:lnTo>
                    <a:pt x="9" y="0"/>
                  </a:lnTo>
                  <a:lnTo>
                    <a:pt x="23" y="0"/>
                  </a:lnTo>
                  <a:lnTo>
                    <a:pt x="30" y="1"/>
                  </a:lnTo>
                  <a:lnTo>
                    <a:pt x="38" y="7"/>
                  </a:lnTo>
                  <a:lnTo>
                    <a:pt x="44" y="14"/>
                  </a:lnTo>
                  <a:lnTo>
                    <a:pt x="51" y="22"/>
                  </a:lnTo>
                  <a:lnTo>
                    <a:pt x="56" y="31"/>
                  </a:lnTo>
                  <a:lnTo>
                    <a:pt x="61" y="39"/>
                  </a:lnTo>
                  <a:lnTo>
                    <a:pt x="65" y="49"/>
                  </a:lnTo>
                  <a:lnTo>
                    <a:pt x="69" y="60"/>
                  </a:lnTo>
                  <a:lnTo>
                    <a:pt x="72" y="71"/>
                  </a:lnTo>
                  <a:lnTo>
                    <a:pt x="73" y="80"/>
                  </a:lnTo>
                  <a:lnTo>
                    <a:pt x="74" y="89"/>
                  </a:lnTo>
                  <a:lnTo>
                    <a:pt x="74" y="98"/>
                  </a:lnTo>
                  <a:lnTo>
                    <a:pt x="73" y="108"/>
                  </a:lnTo>
                  <a:lnTo>
                    <a:pt x="72" y="112"/>
                  </a:lnTo>
                  <a:lnTo>
                    <a:pt x="70" y="117"/>
                  </a:lnTo>
                  <a:lnTo>
                    <a:pt x="65" y="121"/>
                  </a:lnTo>
                  <a:lnTo>
                    <a:pt x="58" y="123"/>
                  </a:lnTo>
                  <a:close/>
                </a:path>
              </a:pathLst>
            </a:custGeom>
            <a:solidFill>
              <a:srgbClr val="000000"/>
            </a:solidFill>
            <a:ln w="9525">
              <a:noFill/>
              <a:round/>
              <a:headEnd/>
              <a:tailEnd/>
            </a:ln>
          </p:spPr>
          <p:txBody>
            <a:bodyPr/>
            <a:lstStyle/>
            <a:p>
              <a:endParaRPr lang="fr-FR"/>
            </a:p>
          </p:txBody>
        </p:sp>
        <p:sp>
          <p:nvSpPr>
            <p:cNvPr id="480599" name="Freeform 397"/>
            <p:cNvSpPr>
              <a:spLocks/>
            </p:cNvSpPr>
            <p:nvPr/>
          </p:nvSpPr>
          <p:spPr bwMode="auto">
            <a:xfrm>
              <a:off x="1162" y="3269"/>
              <a:ext cx="84" cy="27"/>
            </a:xfrm>
            <a:custGeom>
              <a:avLst/>
              <a:gdLst>
                <a:gd name="T0" fmla="*/ 1 w 503"/>
                <a:gd name="T1" fmla="*/ 1 h 157"/>
                <a:gd name="T2" fmla="*/ 1 w 503"/>
                <a:gd name="T3" fmla="*/ 1 h 157"/>
                <a:gd name="T4" fmla="*/ 1 w 503"/>
                <a:gd name="T5" fmla="*/ 1 h 157"/>
                <a:gd name="T6" fmla="*/ 1 w 503"/>
                <a:gd name="T7" fmla="*/ 1 h 157"/>
                <a:gd name="T8" fmla="*/ 1 w 503"/>
                <a:gd name="T9" fmla="*/ 1 h 157"/>
                <a:gd name="T10" fmla="*/ 1 w 503"/>
                <a:gd name="T11" fmla="*/ 1 h 157"/>
                <a:gd name="T12" fmla="*/ 0 w 503"/>
                <a:gd name="T13" fmla="*/ 1 h 157"/>
                <a:gd name="T14" fmla="*/ 0 w 503"/>
                <a:gd name="T15" fmla="*/ 1 h 157"/>
                <a:gd name="T16" fmla="*/ 0 w 503"/>
                <a:gd name="T17" fmla="*/ 1 h 157"/>
                <a:gd name="T18" fmla="*/ 0 w 503"/>
                <a:gd name="T19" fmla="*/ 1 h 157"/>
                <a:gd name="T20" fmla="*/ 0 w 503"/>
                <a:gd name="T21" fmla="*/ 1 h 157"/>
                <a:gd name="T22" fmla="*/ 0 w 503"/>
                <a:gd name="T23" fmla="*/ 1 h 157"/>
                <a:gd name="T24" fmla="*/ 0 w 503"/>
                <a:gd name="T25" fmla="*/ 0 h 157"/>
                <a:gd name="T26" fmla="*/ 0 w 503"/>
                <a:gd name="T27" fmla="*/ 0 h 157"/>
                <a:gd name="T28" fmla="*/ 0 w 503"/>
                <a:gd name="T29" fmla="*/ 0 h 157"/>
                <a:gd name="T30" fmla="*/ 1 w 503"/>
                <a:gd name="T31" fmla="*/ 0 h 157"/>
                <a:gd name="T32" fmla="*/ 1 w 503"/>
                <a:gd name="T33" fmla="*/ 0 h 157"/>
                <a:gd name="T34" fmla="*/ 1 w 503"/>
                <a:gd name="T35" fmla="*/ 0 h 157"/>
                <a:gd name="T36" fmla="*/ 1 w 503"/>
                <a:gd name="T37" fmla="*/ 0 h 157"/>
                <a:gd name="T38" fmla="*/ 1 w 503"/>
                <a:gd name="T39" fmla="*/ 0 h 157"/>
                <a:gd name="T40" fmla="*/ 2 w 503"/>
                <a:gd name="T41" fmla="*/ 0 h 157"/>
                <a:gd name="T42" fmla="*/ 2 w 503"/>
                <a:gd name="T43" fmla="*/ 0 h 157"/>
                <a:gd name="T44" fmla="*/ 2 w 503"/>
                <a:gd name="T45" fmla="*/ 0 h 157"/>
                <a:gd name="T46" fmla="*/ 2 w 503"/>
                <a:gd name="T47" fmla="*/ 0 h 157"/>
                <a:gd name="T48" fmla="*/ 2 w 503"/>
                <a:gd name="T49" fmla="*/ 0 h 157"/>
                <a:gd name="T50" fmla="*/ 2 w 503"/>
                <a:gd name="T51" fmla="*/ 0 h 157"/>
                <a:gd name="T52" fmla="*/ 2 w 503"/>
                <a:gd name="T53" fmla="*/ 0 h 157"/>
                <a:gd name="T54" fmla="*/ 2 w 503"/>
                <a:gd name="T55" fmla="*/ 0 h 157"/>
                <a:gd name="T56" fmla="*/ 2 w 503"/>
                <a:gd name="T57" fmla="*/ 0 h 157"/>
                <a:gd name="T58" fmla="*/ 2 w 503"/>
                <a:gd name="T59" fmla="*/ 1 h 157"/>
                <a:gd name="T60" fmla="*/ 2 w 503"/>
                <a:gd name="T61" fmla="*/ 1 h 157"/>
                <a:gd name="T62" fmla="*/ 2 w 503"/>
                <a:gd name="T63" fmla="*/ 1 h 157"/>
                <a:gd name="T64" fmla="*/ 2 w 503"/>
                <a:gd name="T65" fmla="*/ 1 h 157"/>
                <a:gd name="T66" fmla="*/ 2 w 503"/>
                <a:gd name="T67" fmla="*/ 1 h 157"/>
                <a:gd name="T68" fmla="*/ 2 w 503"/>
                <a:gd name="T69" fmla="*/ 1 h 157"/>
                <a:gd name="T70" fmla="*/ 2 w 503"/>
                <a:gd name="T71" fmla="*/ 1 h 157"/>
                <a:gd name="T72" fmla="*/ 2 w 503"/>
                <a:gd name="T73" fmla="*/ 1 h 157"/>
                <a:gd name="T74" fmla="*/ 2 w 503"/>
                <a:gd name="T75" fmla="*/ 1 h 157"/>
                <a:gd name="T76" fmla="*/ 2 w 503"/>
                <a:gd name="T77" fmla="*/ 1 h 157"/>
                <a:gd name="T78" fmla="*/ 2 w 503"/>
                <a:gd name="T79" fmla="*/ 1 h 157"/>
                <a:gd name="T80" fmla="*/ 2 w 503"/>
                <a:gd name="T81" fmla="*/ 1 h 157"/>
                <a:gd name="T82" fmla="*/ 2 w 503"/>
                <a:gd name="T83" fmla="*/ 1 h 157"/>
                <a:gd name="T84" fmla="*/ 2 w 503"/>
                <a:gd name="T85" fmla="*/ 1 h 15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3"/>
                <a:gd name="T130" fmla="*/ 0 h 157"/>
                <a:gd name="T131" fmla="*/ 503 w 503"/>
                <a:gd name="T132" fmla="*/ 157 h 15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3" h="157">
                  <a:moveTo>
                    <a:pt x="306" y="156"/>
                  </a:moveTo>
                  <a:lnTo>
                    <a:pt x="288" y="155"/>
                  </a:lnTo>
                  <a:lnTo>
                    <a:pt x="270" y="154"/>
                  </a:lnTo>
                  <a:lnTo>
                    <a:pt x="252" y="153"/>
                  </a:lnTo>
                  <a:lnTo>
                    <a:pt x="233" y="153"/>
                  </a:lnTo>
                  <a:lnTo>
                    <a:pt x="216" y="153"/>
                  </a:lnTo>
                  <a:lnTo>
                    <a:pt x="197" y="153"/>
                  </a:lnTo>
                  <a:lnTo>
                    <a:pt x="180" y="153"/>
                  </a:lnTo>
                  <a:lnTo>
                    <a:pt x="161" y="153"/>
                  </a:lnTo>
                  <a:lnTo>
                    <a:pt x="143" y="153"/>
                  </a:lnTo>
                  <a:lnTo>
                    <a:pt x="125" y="153"/>
                  </a:lnTo>
                  <a:lnTo>
                    <a:pt x="106" y="152"/>
                  </a:lnTo>
                  <a:lnTo>
                    <a:pt x="88" y="151"/>
                  </a:lnTo>
                  <a:lnTo>
                    <a:pt x="70" y="149"/>
                  </a:lnTo>
                  <a:lnTo>
                    <a:pt x="51" y="148"/>
                  </a:lnTo>
                  <a:lnTo>
                    <a:pt x="32" y="146"/>
                  </a:lnTo>
                  <a:lnTo>
                    <a:pt x="13" y="143"/>
                  </a:lnTo>
                  <a:lnTo>
                    <a:pt x="9" y="138"/>
                  </a:lnTo>
                  <a:lnTo>
                    <a:pt x="7" y="133"/>
                  </a:lnTo>
                  <a:lnTo>
                    <a:pt x="5" y="127"/>
                  </a:lnTo>
                  <a:lnTo>
                    <a:pt x="1" y="124"/>
                  </a:lnTo>
                  <a:lnTo>
                    <a:pt x="1" y="115"/>
                  </a:lnTo>
                  <a:lnTo>
                    <a:pt x="0" y="106"/>
                  </a:lnTo>
                  <a:lnTo>
                    <a:pt x="0" y="96"/>
                  </a:lnTo>
                  <a:lnTo>
                    <a:pt x="2" y="86"/>
                  </a:lnTo>
                  <a:lnTo>
                    <a:pt x="12" y="71"/>
                  </a:lnTo>
                  <a:lnTo>
                    <a:pt x="23" y="59"/>
                  </a:lnTo>
                  <a:lnTo>
                    <a:pt x="37" y="48"/>
                  </a:lnTo>
                  <a:lnTo>
                    <a:pt x="52" y="38"/>
                  </a:lnTo>
                  <a:lnTo>
                    <a:pt x="67" y="28"/>
                  </a:lnTo>
                  <a:lnTo>
                    <a:pt x="83" y="19"/>
                  </a:lnTo>
                  <a:lnTo>
                    <a:pt x="98" y="10"/>
                  </a:lnTo>
                  <a:lnTo>
                    <a:pt x="112" y="0"/>
                  </a:lnTo>
                  <a:lnTo>
                    <a:pt x="137" y="1"/>
                  </a:lnTo>
                  <a:lnTo>
                    <a:pt x="161" y="2"/>
                  </a:lnTo>
                  <a:lnTo>
                    <a:pt x="185" y="2"/>
                  </a:lnTo>
                  <a:lnTo>
                    <a:pt x="209" y="2"/>
                  </a:lnTo>
                  <a:lnTo>
                    <a:pt x="233" y="2"/>
                  </a:lnTo>
                  <a:lnTo>
                    <a:pt x="259" y="2"/>
                  </a:lnTo>
                  <a:lnTo>
                    <a:pt x="283" y="1"/>
                  </a:lnTo>
                  <a:lnTo>
                    <a:pt x="308" y="1"/>
                  </a:lnTo>
                  <a:lnTo>
                    <a:pt x="332" y="0"/>
                  </a:lnTo>
                  <a:lnTo>
                    <a:pt x="357" y="0"/>
                  </a:lnTo>
                  <a:lnTo>
                    <a:pt x="382" y="0"/>
                  </a:lnTo>
                  <a:lnTo>
                    <a:pt x="406" y="0"/>
                  </a:lnTo>
                  <a:lnTo>
                    <a:pt x="430" y="1"/>
                  </a:lnTo>
                  <a:lnTo>
                    <a:pt x="454" y="2"/>
                  </a:lnTo>
                  <a:lnTo>
                    <a:pt x="479" y="5"/>
                  </a:lnTo>
                  <a:lnTo>
                    <a:pt x="503" y="7"/>
                  </a:lnTo>
                  <a:lnTo>
                    <a:pt x="502" y="23"/>
                  </a:lnTo>
                  <a:lnTo>
                    <a:pt x="501" y="40"/>
                  </a:lnTo>
                  <a:lnTo>
                    <a:pt x="501" y="57"/>
                  </a:lnTo>
                  <a:lnTo>
                    <a:pt x="498" y="74"/>
                  </a:lnTo>
                  <a:lnTo>
                    <a:pt x="494" y="76"/>
                  </a:lnTo>
                  <a:lnTo>
                    <a:pt x="489" y="79"/>
                  </a:lnTo>
                  <a:lnTo>
                    <a:pt x="484" y="81"/>
                  </a:lnTo>
                  <a:lnTo>
                    <a:pt x="480" y="82"/>
                  </a:lnTo>
                  <a:lnTo>
                    <a:pt x="474" y="83"/>
                  </a:lnTo>
                  <a:lnTo>
                    <a:pt x="470" y="84"/>
                  </a:lnTo>
                  <a:lnTo>
                    <a:pt x="464" y="85"/>
                  </a:lnTo>
                  <a:lnTo>
                    <a:pt x="460" y="86"/>
                  </a:lnTo>
                  <a:lnTo>
                    <a:pt x="453" y="91"/>
                  </a:lnTo>
                  <a:lnTo>
                    <a:pt x="450" y="94"/>
                  </a:lnTo>
                  <a:lnTo>
                    <a:pt x="448" y="97"/>
                  </a:lnTo>
                  <a:lnTo>
                    <a:pt x="445" y="102"/>
                  </a:lnTo>
                  <a:lnTo>
                    <a:pt x="443" y="107"/>
                  </a:lnTo>
                  <a:lnTo>
                    <a:pt x="443" y="114"/>
                  </a:lnTo>
                  <a:lnTo>
                    <a:pt x="443" y="122"/>
                  </a:lnTo>
                  <a:lnTo>
                    <a:pt x="442" y="130"/>
                  </a:lnTo>
                  <a:lnTo>
                    <a:pt x="440" y="138"/>
                  </a:lnTo>
                  <a:lnTo>
                    <a:pt x="437" y="141"/>
                  </a:lnTo>
                  <a:lnTo>
                    <a:pt x="432" y="142"/>
                  </a:lnTo>
                  <a:lnTo>
                    <a:pt x="428" y="144"/>
                  </a:lnTo>
                  <a:lnTo>
                    <a:pt x="424" y="146"/>
                  </a:lnTo>
                  <a:lnTo>
                    <a:pt x="420" y="148"/>
                  </a:lnTo>
                  <a:lnTo>
                    <a:pt x="416" y="151"/>
                  </a:lnTo>
                  <a:lnTo>
                    <a:pt x="412" y="153"/>
                  </a:lnTo>
                  <a:lnTo>
                    <a:pt x="407" y="156"/>
                  </a:lnTo>
                  <a:lnTo>
                    <a:pt x="395" y="155"/>
                  </a:lnTo>
                  <a:lnTo>
                    <a:pt x="383" y="155"/>
                  </a:lnTo>
                  <a:lnTo>
                    <a:pt x="371" y="155"/>
                  </a:lnTo>
                  <a:lnTo>
                    <a:pt x="358" y="156"/>
                  </a:lnTo>
                  <a:lnTo>
                    <a:pt x="345" y="157"/>
                  </a:lnTo>
                  <a:lnTo>
                    <a:pt x="332" y="157"/>
                  </a:lnTo>
                  <a:lnTo>
                    <a:pt x="319" y="157"/>
                  </a:lnTo>
                  <a:lnTo>
                    <a:pt x="306" y="156"/>
                  </a:lnTo>
                  <a:close/>
                </a:path>
              </a:pathLst>
            </a:custGeom>
            <a:solidFill>
              <a:srgbClr val="FFFFFF"/>
            </a:solidFill>
            <a:ln w="9525">
              <a:noFill/>
              <a:round/>
              <a:headEnd/>
              <a:tailEnd/>
            </a:ln>
          </p:spPr>
          <p:txBody>
            <a:bodyPr/>
            <a:lstStyle/>
            <a:p>
              <a:endParaRPr lang="fr-FR"/>
            </a:p>
          </p:txBody>
        </p:sp>
        <p:sp>
          <p:nvSpPr>
            <p:cNvPr id="480600" name="Freeform 398"/>
            <p:cNvSpPr>
              <a:spLocks/>
            </p:cNvSpPr>
            <p:nvPr/>
          </p:nvSpPr>
          <p:spPr bwMode="auto">
            <a:xfrm>
              <a:off x="1294" y="3280"/>
              <a:ext cx="4" cy="12"/>
            </a:xfrm>
            <a:custGeom>
              <a:avLst/>
              <a:gdLst>
                <a:gd name="T0" fmla="*/ 0 w 26"/>
                <a:gd name="T1" fmla="*/ 0 h 72"/>
                <a:gd name="T2" fmla="*/ 0 w 26"/>
                <a:gd name="T3" fmla="*/ 0 h 72"/>
                <a:gd name="T4" fmla="*/ 0 w 26"/>
                <a:gd name="T5" fmla="*/ 0 h 72"/>
                <a:gd name="T6" fmla="*/ 0 w 26"/>
                <a:gd name="T7" fmla="*/ 0 h 72"/>
                <a:gd name="T8" fmla="*/ 0 w 26"/>
                <a:gd name="T9" fmla="*/ 0 h 72"/>
                <a:gd name="T10" fmla="*/ 0 w 26"/>
                <a:gd name="T11" fmla="*/ 0 h 72"/>
                <a:gd name="T12" fmla="*/ 0 w 26"/>
                <a:gd name="T13" fmla="*/ 0 h 72"/>
                <a:gd name="T14" fmla="*/ 0 w 26"/>
                <a:gd name="T15" fmla="*/ 0 h 72"/>
                <a:gd name="T16" fmla="*/ 0 w 26"/>
                <a:gd name="T17" fmla="*/ 0 h 72"/>
                <a:gd name="T18" fmla="*/ 0 w 26"/>
                <a:gd name="T19" fmla="*/ 0 h 72"/>
                <a:gd name="T20" fmla="*/ 0 w 26"/>
                <a:gd name="T21" fmla="*/ 0 h 72"/>
                <a:gd name="T22" fmla="*/ 0 w 26"/>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72"/>
                <a:gd name="T38" fmla="*/ 26 w 26"/>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72">
                  <a:moveTo>
                    <a:pt x="23" y="72"/>
                  </a:moveTo>
                  <a:lnTo>
                    <a:pt x="17" y="56"/>
                  </a:lnTo>
                  <a:lnTo>
                    <a:pt x="10" y="40"/>
                  </a:lnTo>
                  <a:lnTo>
                    <a:pt x="3" y="22"/>
                  </a:lnTo>
                  <a:lnTo>
                    <a:pt x="0" y="5"/>
                  </a:lnTo>
                  <a:lnTo>
                    <a:pt x="4" y="0"/>
                  </a:lnTo>
                  <a:lnTo>
                    <a:pt x="12" y="6"/>
                  </a:lnTo>
                  <a:lnTo>
                    <a:pt x="18" y="19"/>
                  </a:lnTo>
                  <a:lnTo>
                    <a:pt x="22" y="34"/>
                  </a:lnTo>
                  <a:lnTo>
                    <a:pt x="25" y="51"/>
                  </a:lnTo>
                  <a:lnTo>
                    <a:pt x="26" y="68"/>
                  </a:lnTo>
                  <a:lnTo>
                    <a:pt x="23" y="72"/>
                  </a:lnTo>
                  <a:close/>
                </a:path>
              </a:pathLst>
            </a:custGeom>
            <a:solidFill>
              <a:srgbClr val="000000"/>
            </a:solidFill>
            <a:ln w="9525">
              <a:noFill/>
              <a:round/>
              <a:headEnd/>
              <a:tailEnd/>
            </a:ln>
          </p:spPr>
          <p:txBody>
            <a:bodyPr/>
            <a:lstStyle/>
            <a:p>
              <a:endParaRPr lang="fr-FR"/>
            </a:p>
          </p:txBody>
        </p:sp>
        <p:sp>
          <p:nvSpPr>
            <p:cNvPr id="480601" name="Freeform 399"/>
            <p:cNvSpPr>
              <a:spLocks/>
            </p:cNvSpPr>
            <p:nvPr/>
          </p:nvSpPr>
          <p:spPr bwMode="auto">
            <a:xfrm>
              <a:off x="1274" y="3275"/>
              <a:ext cx="10" cy="16"/>
            </a:xfrm>
            <a:custGeom>
              <a:avLst/>
              <a:gdLst>
                <a:gd name="T0" fmla="*/ 0 w 58"/>
                <a:gd name="T1" fmla="*/ 1 h 96"/>
                <a:gd name="T2" fmla="*/ 0 w 58"/>
                <a:gd name="T3" fmla="*/ 0 h 96"/>
                <a:gd name="T4" fmla="*/ 0 w 58"/>
                <a:gd name="T5" fmla="*/ 0 h 96"/>
                <a:gd name="T6" fmla="*/ 0 w 58"/>
                <a:gd name="T7" fmla="*/ 0 h 96"/>
                <a:gd name="T8" fmla="*/ 0 w 58"/>
                <a:gd name="T9" fmla="*/ 0 h 96"/>
                <a:gd name="T10" fmla="*/ 0 w 58"/>
                <a:gd name="T11" fmla="*/ 0 h 96"/>
                <a:gd name="T12" fmla="*/ 0 w 58"/>
                <a:gd name="T13" fmla="*/ 0 h 96"/>
                <a:gd name="T14" fmla="*/ 0 w 58"/>
                <a:gd name="T15" fmla="*/ 0 h 96"/>
                <a:gd name="T16" fmla="*/ 0 w 58"/>
                <a:gd name="T17" fmla="*/ 0 h 96"/>
                <a:gd name="T18" fmla="*/ 0 w 58"/>
                <a:gd name="T19" fmla="*/ 0 h 96"/>
                <a:gd name="T20" fmla="*/ 0 w 58"/>
                <a:gd name="T21" fmla="*/ 0 h 96"/>
                <a:gd name="T22" fmla="*/ 0 w 58"/>
                <a:gd name="T23" fmla="*/ 0 h 96"/>
                <a:gd name="T24" fmla="*/ 0 w 58"/>
                <a:gd name="T25" fmla="*/ 0 h 96"/>
                <a:gd name="T26" fmla="*/ 0 w 58"/>
                <a:gd name="T27" fmla="*/ 0 h 96"/>
                <a:gd name="T28" fmla="*/ 0 w 58"/>
                <a:gd name="T29" fmla="*/ 0 h 96"/>
                <a:gd name="T30" fmla="*/ 0 w 58"/>
                <a:gd name="T31" fmla="*/ 0 h 96"/>
                <a:gd name="T32" fmla="*/ 0 w 58"/>
                <a:gd name="T33" fmla="*/ 0 h 96"/>
                <a:gd name="T34" fmla="*/ 0 w 58"/>
                <a:gd name="T35" fmla="*/ 0 h 96"/>
                <a:gd name="T36" fmla="*/ 0 w 58"/>
                <a:gd name="T37" fmla="*/ 0 h 96"/>
                <a:gd name="T38" fmla="*/ 0 w 58"/>
                <a:gd name="T39" fmla="*/ 0 h 96"/>
                <a:gd name="T40" fmla="*/ 0 w 58"/>
                <a:gd name="T41" fmla="*/ 1 h 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8"/>
                <a:gd name="T64" fmla="*/ 0 h 96"/>
                <a:gd name="T65" fmla="*/ 58 w 58"/>
                <a:gd name="T66" fmla="*/ 96 h 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8" h="96">
                  <a:moveTo>
                    <a:pt x="31" y="96"/>
                  </a:moveTo>
                  <a:lnTo>
                    <a:pt x="19" y="88"/>
                  </a:lnTo>
                  <a:lnTo>
                    <a:pt x="15" y="86"/>
                  </a:lnTo>
                  <a:lnTo>
                    <a:pt x="11" y="82"/>
                  </a:lnTo>
                  <a:lnTo>
                    <a:pt x="7" y="79"/>
                  </a:lnTo>
                  <a:lnTo>
                    <a:pt x="0" y="77"/>
                  </a:lnTo>
                  <a:lnTo>
                    <a:pt x="8" y="59"/>
                  </a:lnTo>
                  <a:lnTo>
                    <a:pt x="15" y="42"/>
                  </a:lnTo>
                  <a:lnTo>
                    <a:pt x="21" y="24"/>
                  </a:lnTo>
                  <a:lnTo>
                    <a:pt x="27" y="4"/>
                  </a:lnTo>
                  <a:lnTo>
                    <a:pt x="31" y="0"/>
                  </a:lnTo>
                  <a:lnTo>
                    <a:pt x="41" y="0"/>
                  </a:lnTo>
                  <a:lnTo>
                    <a:pt x="49" y="4"/>
                  </a:lnTo>
                  <a:lnTo>
                    <a:pt x="53" y="13"/>
                  </a:lnTo>
                  <a:lnTo>
                    <a:pt x="53" y="24"/>
                  </a:lnTo>
                  <a:lnTo>
                    <a:pt x="54" y="35"/>
                  </a:lnTo>
                  <a:lnTo>
                    <a:pt x="58" y="47"/>
                  </a:lnTo>
                  <a:lnTo>
                    <a:pt x="53" y="60"/>
                  </a:lnTo>
                  <a:lnTo>
                    <a:pt x="48" y="71"/>
                  </a:lnTo>
                  <a:lnTo>
                    <a:pt x="41" y="82"/>
                  </a:lnTo>
                  <a:lnTo>
                    <a:pt x="31" y="96"/>
                  </a:lnTo>
                  <a:close/>
                </a:path>
              </a:pathLst>
            </a:custGeom>
            <a:solidFill>
              <a:srgbClr val="FFFFFF"/>
            </a:solidFill>
            <a:ln w="9525">
              <a:noFill/>
              <a:round/>
              <a:headEnd/>
              <a:tailEnd/>
            </a:ln>
          </p:spPr>
          <p:txBody>
            <a:bodyPr/>
            <a:lstStyle/>
            <a:p>
              <a:endParaRPr lang="fr-FR"/>
            </a:p>
          </p:txBody>
        </p:sp>
        <p:sp>
          <p:nvSpPr>
            <p:cNvPr id="480602" name="Freeform 400"/>
            <p:cNvSpPr>
              <a:spLocks/>
            </p:cNvSpPr>
            <p:nvPr/>
          </p:nvSpPr>
          <p:spPr bwMode="auto">
            <a:xfrm>
              <a:off x="1168" y="3285"/>
              <a:ext cx="61" cy="6"/>
            </a:xfrm>
            <a:custGeom>
              <a:avLst/>
              <a:gdLst>
                <a:gd name="T0" fmla="*/ 0 w 370"/>
                <a:gd name="T1" fmla="*/ 0 h 35"/>
                <a:gd name="T2" fmla="*/ 0 w 370"/>
                <a:gd name="T3" fmla="*/ 0 h 35"/>
                <a:gd name="T4" fmla="*/ 0 w 370"/>
                <a:gd name="T5" fmla="*/ 0 h 35"/>
                <a:gd name="T6" fmla="*/ 0 w 370"/>
                <a:gd name="T7" fmla="*/ 0 h 35"/>
                <a:gd name="T8" fmla="*/ 0 w 370"/>
                <a:gd name="T9" fmla="*/ 0 h 35"/>
                <a:gd name="T10" fmla="*/ 0 w 370"/>
                <a:gd name="T11" fmla="*/ 0 h 35"/>
                <a:gd name="T12" fmla="*/ 0 w 370"/>
                <a:gd name="T13" fmla="*/ 0 h 35"/>
                <a:gd name="T14" fmla="*/ 0 w 370"/>
                <a:gd name="T15" fmla="*/ 0 h 35"/>
                <a:gd name="T16" fmla="*/ 0 w 370"/>
                <a:gd name="T17" fmla="*/ 0 h 35"/>
                <a:gd name="T18" fmla="*/ 0 w 370"/>
                <a:gd name="T19" fmla="*/ 0 h 35"/>
                <a:gd name="T20" fmla="*/ 0 w 370"/>
                <a:gd name="T21" fmla="*/ 0 h 35"/>
                <a:gd name="T22" fmla="*/ 0 w 370"/>
                <a:gd name="T23" fmla="*/ 0 h 35"/>
                <a:gd name="T24" fmla="*/ 0 w 370"/>
                <a:gd name="T25" fmla="*/ 0 h 35"/>
                <a:gd name="T26" fmla="*/ 0 w 370"/>
                <a:gd name="T27" fmla="*/ 0 h 35"/>
                <a:gd name="T28" fmla="*/ 0 w 370"/>
                <a:gd name="T29" fmla="*/ 0 h 35"/>
                <a:gd name="T30" fmla="*/ 0 w 370"/>
                <a:gd name="T31" fmla="*/ 0 h 35"/>
                <a:gd name="T32" fmla="*/ 1 w 370"/>
                <a:gd name="T33" fmla="*/ 0 h 35"/>
                <a:gd name="T34" fmla="*/ 1 w 370"/>
                <a:gd name="T35" fmla="*/ 0 h 35"/>
                <a:gd name="T36" fmla="*/ 1 w 370"/>
                <a:gd name="T37" fmla="*/ 0 h 35"/>
                <a:gd name="T38" fmla="*/ 1 w 370"/>
                <a:gd name="T39" fmla="*/ 0 h 35"/>
                <a:gd name="T40" fmla="*/ 1 w 370"/>
                <a:gd name="T41" fmla="*/ 0 h 35"/>
                <a:gd name="T42" fmla="*/ 1 w 370"/>
                <a:gd name="T43" fmla="*/ 0 h 35"/>
                <a:gd name="T44" fmla="*/ 1 w 370"/>
                <a:gd name="T45" fmla="*/ 0 h 35"/>
                <a:gd name="T46" fmla="*/ 1 w 370"/>
                <a:gd name="T47" fmla="*/ 0 h 35"/>
                <a:gd name="T48" fmla="*/ 1 w 370"/>
                <a:gd name="T49" fmla="*/ 0 h 35"/>
                <a:gd name="T50" fmla="*/ 1 w 370"/>
                <a:gd name="T51" fmla="*/ 0 h 35"/>
                <a:gd name="T52" fmla="*/ 2 w 370"/>
                <a:gd name="T53" fmla="*/ 0 h 35"/>
                <a:gd name="T54" fmla="*/ 2 w 370"/>
                <a:gd name="T55" fmla="*/ 0 h 35"/>
                <a:gd name="T56" fmla="*/ 2 w 370"/>
                <a:gd name="T57" fmla="*/ 0 h 35"/>
                <a:gd name="T58" fmla="*/ 1 w 370"/>
                <a:gd name="T59" fmla="*/ 0 h 35"/>
                <a:gd name="T60" fmla="*/ 1 w 370"/>
                <a:gd name="T61" fmla="*/ 0 h 35"/>
                <a:gd name="T62" fmla="*/ 1 w 370"/>
                <a:gd name="T63" fmla="*/ 0 h 35"/>
                <a:gd name="T64" fmla="*/ 1 w 370"/>
                <a:gd name="T65" fmla="*/ 0 h 35"/>
                <a:gd name="T66" fmla="*/ 1 w 370"/>
                <a:gd name="T67" fmla="*/ 0 h 35"/>
                <a:gd name="T68" fmla="*/ 1 w 370"/>
                <a:gd name="T69" fmla="*/ 0 h 35"/>
                <a:gd name="T70" fmla="*/ 1 w 370"/>
                <a:gd name="T71" fmla="*/ 0 h 35"/>
                <a:gd name="T72" fmla="*/ 1 w 370"/>
                <a:gd name="T73" fmla="*/ 0 h 35"/>
                <a:gd name="T74" fmla="*/ 1 w 370"/>
                <a:gd name="T75" fmla="*/ 0 h 35"/>
                <a:gd name="T76" fmla="*/ 1 w 370"/>
                <a:gd name="T77" fmla="*/ 0 h 35"/>
                <a:gd name="T78" fmla="*/ 0 w 370"/>
                <a:gd name="T79" fmla="*/ 0 h 35"/>
                <a:gd name="T80" fmla="*/ 0 w 370"/>
                <a:gd name="T81" fmla="*/ 0 h 35"/>
                <a:gd name="T82" fmla="*/ 0 w 370"/>
                <a:gd name="T83" fmla="*/ 0 h 35"/>
                <a:gd name="T84" fmla="*/ 0 w 370"/>
                <a:gd name="T85" fmla="*/ 0 h 35"/>
                <a:gd name="T86" fmla="*/ 0 w 370"/>
                <a:gd name="T87" fmla="*/ 0 h 35"/>
                <a:gd name="T88" fmla="*/ 0 w 370"/>
                <a:gd name="T89" fmla="*/ 0 h 3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70"/>
                <a:gd name="T136" fmla="*/ 0 h 35"/>
                <a:gd name="T137" fmla="*/ 370 w 370"/>
                <a:gd name="T138" fmla="*/ 35 h 3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70" h="35">
                  <a:moveTo>
                    <a:pt x="9" y="35"/>
                  </a:moveTo>
                  <a:lnTo>
                    <a:pt x="0" y="25"/>
                  </a:lnTo>
                  <a:lnTo>
                    <a:pt x="5" y="8"/>
                  </a:lnTo>
                  <a:lnTo>
                    <a:pt x="16" y="0"/>
                  </a:lnTo>
                  <a:lnTo>
                    <a:pt x="20" y="0"/>
                  </a:lnTo>
                  <a:lnTo>
                    <a:pt x="26" y="0"/>
                  </a:lnTo>
                  <a:lnTo>
                    <a:pt x="30" y="0"/>
                  </a:lnTo>
                  <a:lnTo>
                    <a:pt x="34" y="0"/>
                  </a:lnTo>
                  <a:lnTo>
                    <a:pt x="39" y="1"/>
                  </a:lnTo>
                  <a:lnTo>
                    <a:pt x="43" y="1"/>
                  </a:lnTo>
                  <a:lnTo>
                    <a:pt x="48" y="1"/>
                  </a:lnTo>
                  <a:lnTo>
                    <a:pt x="53" y="1"/>
                  </a:lnTo>
                  <a:lnTo>
                    <a:pt x="72" y="6"/>
                  </a:lnTo>
                  <a:lnTo>
                    <a:pt x="92" y="9"/>
                  </a:lnTo>
                  <a:lnTo>
                    <a:pt x="111" y="11"/>
                  </a:lnTo>
                  <a:lnTo>
                    <a:pt x="130" y="12"/>
                  </a:lnTo>
                  <a:lnTo>
                    <a:pt x="150" y="14"/>
                  </a:lnTo>
                  <a:lnTo>
                    <a:pt x="171" y="14"/>
                  </a:lnTo>
                  <a:lnTo>
                    <a:pt x="191" y="14"/>
                  </a:lnTo>
                  <a:lnTo>
                    <a:pt x="210" y="12"/>
                  </a:lnTo>
                  <a:lnTo>
                    <a:pt x="230" y="12"/>
                  </a:lnTo>
                  <a:lnTo>
                    <a:pt x="250" y="11"/>
                  </a:lnTo>
                  <a:lnTo>
                    <a:pt x="271" y="11"/>
                  </a:lnTo>
                  <a:lnTo>
                    <a:pt x="291" y="11"/>
                  </a:lnTo>
                  <a:lnTo>
                    <a:pt x="311" y="11"/>
                  </a:lnTo>
                  <a:lnTo>
                    <a:pt x="330" y="12"/>
                  </a:lnTo>
                  <a:lnTo>
                    <a:pt x="350" y="15"/>
                  </a:lnTo>
                  <a:lnTo>
                    <a:pt x="370" y="17"/>
                  </a:lnTo>
                  <a:lnTo>
                    <a:pt x="369" y="22"/>
                  </a:lnTo>
                  <a:lnTo>
                    <a:pt x="347" y="25"/>
                  </a:lnTo>
                  <a:lnTo>
                    <a:pt x="324" y="26"/>
                  </a:lnTo>
                  <a:lnTo>
                    <a:pt x="302" y="27"/>
                  </a:lnTo>
                  <a:lnTo>
                    <a:pt x="280" y="28"/>
                  </a:lnTo>
                  <a:lnTo>
                    <a:pt x="258" y="28"/>
                  </a:lnTo>
                  <a:lnTo>
                    <a:pt x="235" y="27"/>
                  </a:lnTo>
                  <a:lnTo>
                    <a:pt x="213" y="27"/>
                  </a:lnTo>
                  <a:lnTo>
                    <a:pt x="191" y="27"/>
                  </a:lnTo>
                  <a:lnTo>
                    <a:pt x="168" y="26"/>
                  </a:lnTo>
                  <a:lnTo>
                    <a:pt x="146" y="26"/>
                  </a:lnTo>
                  <a:lnTo>
                    <a:pt x="122" y="26"/>
                  </a:lnTo>
                  <a:lnTo>
                    <a:pt x="100" y="27"/>
                  </a:lnTo>
                  <a:lnTo>
                    <a:pt x="77" y="27"/>
                  </a:lnTo>
                  <a:lnTo>
                    <a:pt x="54" y="29"/>
                  </a:lnTo>
                  <a:lnTo>
                    <a:pt x="32" y="31"/>
                  </a:lnTo>
                  <a:lnTo>
                    <a:pt x="9" y="35"/>
                  </a:lnTo>
                  <a:close/>
                </a:path>
              </a:pathLst>
            </a:custGeom>
            <a:solidFill>
              <a:srgbClr val="000000"/>
            </a:solidFill>
            <a:ln w="9525">
              <a:noFill/>
              <a:round/>
              <a:headEnd/>
              <a:tailEnd/>
            </a:ln>
          </p:spPr>
          <p:txBody>
            <a:bodyPr/>
            <a:lstStyle/>
            <a:p>
              <a:endParaRPr lang="fr-FR"/>
            </a:p>
          </p:txBody>
        </p:sp>
        <p:sp>
          <p:nvSpPr>
            <p:cNvPr id="480603" name="Freeform 401"/>
            <p:cNvSpPr>
              <a:spLocks/>
            </p:cNvSpPr>
            <p:nvPr/>
          </p:nvSpPr>
          <p:spPr bwMode="auto">
            <a:xfrm>
              <a:off x="1306" y="3274"/>
              <a:ext cx="6" cy="15"/>
            </a:xfrm>
            <a:custGeom>
              <a:avLst/>
              <a:gdLst>
                <a:gd name="T0" fmla="*/ 0 w 33"/>
                <a:gd name="T1" fmla="*/ 0 h 91"/>
                <a:gd name="T2" fmla="*/ 0 w 33"/>
                <a:gd name="T3" fmla="*/ 0 h 91"/>
                <a:gd name="T4" fmla="*/ 0 w 33"/>
                <a:gd name="T5" fmla="*/ 0 h 91"/>
                <a:gd name="T6" fmla="*/ 0 w 33"/>
                <a:gd name="T7" fmla="*/ 0 h 91"/>
                <a:gd name="T8" fmla="*/ 0 w 33"/>
                <a:gd name="T9" fmla="*/ 0 h 91"/>
                <a:gd name="T10" fmla="*/ 0 w 33"/>
                <a:gd name="T11" fmla="*/ 0 h 91"/>
                <a:gd name="T12" fmla="*/ 0 w 33"/>
                <a:gd name="T13" fmla="*/ 0 h 91"/>
                <a:gd name="T14" fmla="*/ 0 w 33"/>
                <a:gd name="T15" fmla="*/ 0 h 91"/>
                <a:gd name="T16" fmla="*/ 0 w 33"/>
                <a:gd name="T17" fmla="*/ 0 h 91"/>
                <a:gd name="T18" fmla="*/ 0 w 33"/>
                <a:gd name="T19" fmla="*/ 0 h 91"/>
                <a:gd name="T20" fmla="*/ 0 w 33"/>
                <a:gd name="T21" fmla="*/ 0 h 91"/>
                <a:gd name="T22" fmla="*/ 0 w 33"/>
                <a:gd name="T23" fmla="*/ 0 h 91"/>
                <a:gd name="T24" fmla="*/ 0 w 33"/>
                <a:gd name="T25" fmla="*/ 0 h 91"/>
                <a:gd name="T26" fmla="*/ 0 w 33"/>
                <a:gd name="T27" fmla="*/ 0 h 91"/>
                <a:gd name="T28" fmla="*/ 0 w 33"/>
                <a:gd name="T29" fmla="*/ 0 h 91"/>
                <a:gd name="T30" fmla="*/ 0 w 33"/>
                <a:gd name="T31" fmla="*/ 0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
                <a:gd name="T49" fmla="*/ 0 h 91"/>
                <a:gd name="T50" fmla="*/ 33 w 33"/>
                <a:gd name="T51" fmla="*/ 91 h 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 h="91">
                  <a:moveTo>
                    <a:pt x="30" y="91"/>
                  </a:moveTo>
                  <a:lnTo>
                    <a:pt x="25" y="70"/>
                  </a:lnTo>
                  <a:lnTo>
                    <a:pt x="19" y="49"/>
                  </a:lnTo>
                  <a:lnTo>
                    <a:pt x="10" y="26"/>
                  </a:lnTo>
                  <a:lnTo>
                    <a:pt x="0" y="4"/>
                  </a:lnTo>
                  <a:lnTo>
                    <a:pt x="10" y="0"/>
                  </a:lnTo>
                  <a:lnTo>
                    <a:pt x="20" y="4"/>
                  </a:lnTo>
                  <a:lnTo>
                    <a:pt x="21" y="8"/>
                  </a:lnTo>
                  <a:lnTo>
                    <a:pt x="23" y="13"/>
                  </a:lnTo>
                  <a:lnTo>
                    <a:pt x="25" y="19"/>
                  </a:lnTo>
                  <a:lnTo>
                    <a:pt x="30" y="23"/>
                  </a:lnTo>
                  <a:lnTo>
                    <a:pt x="29" y="38"/>
                  </a:lnTo>
                  <a:lnTo>
                    <a:pt x="31" y="53"/>
                  </a:lnTo>
                  <a:lnTo>
                    <a:pt x="33" y="68"/>
                  </a:lnTo>
                  <a:lnTo>
                    <a:pt x="33" y="84"/>
                  </a:lnTo>
                  <a:lnTo>
                    <a:pt x="30" y="91"/>
                  </a:lnTo>
                  <a:close/>
                </a:path>
              </a:pathLst>
            </a:custGeom>
            <a:solidFill>
              <a:srgbClr val="4C4C4C"/>
            </a:solidFill>
            <a:ln w="9525">
              <a:noFill/>
              <a:round/>
              <a:headEnd/>
              <a:tailEnd/>
            </a:ln>
          </p:spPr>
          <p:txBody>
            <a:bodyPr/>
            <a:lstStyle/>
            <a:p>
              <a:endParaRPr lang="fr-FR"/>
            </a:p>
          </p:txBody>
        </p:sp>
        <p:sp>
          <p:nvSpPr>
            <p:cNvPr id="480604" name="Freeform 402"/>
            <p:cNvSpPr>
              <a:spLocks/>
            </p:cNvSpPr>
            <p:nvPr/>
          </p:nvSpPr>
          <p:spPr bwMode="auto">
            <a:xfrm>
              <a:off x="1262" y="3271"/>
              <a:ext cx="12" cy="12"/>
            </a:xfrm>
            <a:custGeom>
              <a:avLst/>
              <a:gdLst>
                <a:gd name="T0" fmla="*/ 0 w 68"/>
                <a:gd name="T1" fmla="*/ 0 h 76"/>
                <a:gd name="T2" fmla="*/ 0 w 68"/>
                <a:gd name="T3" fmla="*/ 0 h 76"/>
                <a:gd name="T4" fmla="*/ 0 w 68"/>
                <a:gd name="T5" fmla="*/ 0 h 76"/>
                <a:gd name="T6" fmla="*/ 0 w 68"/>
                <a:gd name="T7" fmla="*/ 0 h 76"/>
                <a:gd name="T8" fmla="*/ 0 w 68"/>
                <a:gd name="T9" fmla="*/ 0 h 76"/>
                <a:gd name="T10" fmla="*/ 0 w 68"/>
                <a:gd name="T11" fmla="*/ 0 h 76"/>
                <a:gd name="T12" fmla="*/ 0 w 68"/>
                <a:gd name="T13" fmla="*/ 0 h 76"/>
                <a:gd name="T14" fmla="*/ 0 w 68"/>
                <a:gd name="T15" fmla="*/ 0 h 76"/>
                <a:gd name="T16" fmla="*/ 0 w 68"/>
                <a:gd name="T17" fmla="*/ 0 h 76"/>
                <a:gd name="T18" fmla="*/ 0 w 68"/>
                <a:gd name="T19" fmla="*/ 0 h 76"/>
                <a:gd name="T20" fmla="*/ 0 w 68"/>
                <a:gd name="T21" fmla="*/ 0 h 76"/>
                <a:gd name="T22" fmla="*/ 0 w 68"/>
                <a:gd name="T23" fmla="*/ 0 h 76"/>
                <a:gd name="T24" fmla="*/ 0 w 68"/>
                <a:gd name="T25" fmla="*/ 0 h 76"/>
                <a:gd name="T26" fmla="*/ 0 w 68"/>
                <a:gd name="T27" fmla="*/ 0 h 76"/>
                <a:gd name="T28" fmla="*/ 0 w 68"/>
                <a:gd name="T29" fmla="*/ 0 h 76"/>
                <a:gd name="T30" fmla="*/ 0 w 68"/>
                <a:gd name="T31" fmla="*/ 0 h 76"/>
                <a:gd name="T32" fmla="*/ 0 w 68"/>
                <a:gd name="T33" fmla="*/ 0 h 76"/>
                <a:gd name="T34" fmla="*/ 0 w 68"/>
                <a:gd name="T35" fmla="*/ 0 h 76"/>
                <a:gd name="T36" fmla="*/ 0 w 68"/>
                <a:gd name="T37" fmla="*/ 0 h 76"/>
                <a:gd name="T38" fmla="*/ 0 w 68"/>
                <a:gd name="T39" fmla="*/ 0 h 76"/>
                <a:gd name="T40" fmla="*/ 0 w 68"/>
                <a:gd name="T41" fmla="*/ 0 h 76"/>
                <a:gd name="T42" fmla="*/ 0 w 68"/>
                <a:gd name="T43" fmla="*/ 0 h 76"/>
                <a:gd name="T44" fmla="*/ 0 w 68"/>
                <a:gd name="T45" fmla="*/ 0 h 76"/>
                <a:gd name="T46" fmla="*/ 0 w 68"/>
                <a:gd name="T47" fmla="*/ 0 h 76"/>
                <a:gd name="T48" fmla="*/ 0 w 68"/>
                <a:gd name="T49" fmla="*/ 0 h 76"/>
                <a:gd name="T50" fmla="*/ 0 w 68"/>
                <a:gd name="T51" fmla="*/ 0 h 76"/>
                <a:gd name="T52" fmla="*/ 0 w 68"/>
                <a:gd name="T53" fmla="*/ 0 h 76"/>
                <a:gd name="T54" fmla="*/ 0 w 68"/>
                <a:gd name="T55" fmla="*/ 0 h 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8"/>
                <a:gd name="T85" fmla="*/ 0 h 76"/>
                <a:gd name="T86" fmla="*/ 68 w 68"/>
                <a:gd name="T87" fmla="*/ 76 h 7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8" h="76">
                  <a:moveTo>
                    <a:pt x="15" y="76"/>
                  </a:moveTo>
                  <a:lnTo>
                    <a:pt x="10" y="75"/>
                  </a:lnTo>
                  <a:lnTo>
                    <a:pt x="4" y="70"/>
                  </a:lnTo>
                  <a:lnTo>
                    <a:pt x="1" y="53"/>
                  </a:lnTo>
                  <a:lnTo>
                    <a:pt x="0" y="36"/>
                  </a:lnTo>
                  <a:lnTo>
                    <a:pt x="2" y="19"/>
                  </a:lnTo>
                  <a:lnTo>
                    <a:pt x="5" y="1"/>
                  </a:lnTo>
                  <a:lnTo>
                    <a:pt x="15" y="0"/>
                  </a:lnTo>
                  <a:lnTo>
                    <a:pt x="15" y="11"/>
                  </a:lnTo>
                  <a:lnTo>
                    <a:pt x="13" y="23"/>
                  </a:lnTo>
                  <a:lnTo>
                    <a:pt x="12" y="35"/>
                  </a:lnTo>
                  <a:lnTo>
                    <a:pt x="15" y="49"/>
                  </a:lnTo>
                  <a:lnTo>
                    <a:pt x="24" y="56"/>
                  </a:lnTo>
                  <a:lnTo>
                    <a:pt x="36" y="52"/>
                  </a:lnTo>
                  <a:lnTo>
                    <a:pt x="42" y="46"/>
                  </a:lnTo>
                  <a:lnTo>
                    <a:pt x="48" y="40"/>
                  </a:lnTo>
                  <a:lnTo>
                    <a:pt x="54" y="34"/>
                  </a:lnTo>
                  <a:lnTo>
                    <a:pt x="58" y="29"/>
                  </a:lnTo>
                  <a:lnTo>
                    <a:pt x="68" y="37"/>
                  </a:lnTo>
                  <a:lnTo>
                    <a:pt x="65" y="44"/>
                  </a:lnTo>
                  <a:lnTo>
                    <a:pt x="59" y="51"/>
                  </a:lnTo>
                  <a:lnTo>
                    <a:pt x="53" y="59"/>
                  </a:lnTo>
                  <a:lnTo>
                    <a:pt x="45" y="66"/>
                  </a:lnTo>
                  <a:lnTo>
                    <a:pt x="41" y="70"/>
                  </a:lnTo>
                  <a:lnTo>
                    <a:pt x="37" y="72"/>
                  </a:lnTo>
                  <a:lnTo>
                    <a:pt x="33" y="75"/>
                  </a:lnTo>
                  <a:lnTo>
                    <a:pt x="26" y="76"/>
                  </a:lnTo>
                  <a:lnTo>
                    <a:pt x="15" y="76"/>
                  </a:lnTo>
                  <a:close/>
                </a:path>
              </a:pathLst>
            </a:custGeom>
            <a:solidFill>
              <a:srgbClr val="000000"/>
            </a:solidFill>
            <a:ln w="9525">
              <a:noFill/>
              <a:round/>
              <a:headEnd/>
              <a:tailEnd/>
            </a:ln>
          </p:spPr>
          <p:txBody>
            <a:bodyPr/>
            <a:lstStyle/>
            <a:p>
              <a:endParaRPr lang="fr-FR"/>
            </a:p>
          </p:txBody>
        </p:sp>
        <p:sp>
          <p:nvSpPr>
            <p:cNvPr id="480605" name="Freeform 403"/>
            <p:cNvSpPr>
              <a:spLocks/>
            </p:cNvSpPr>
            <p:nvPr/>
          </p:nvSpPr>
          <p:spPr bwMode="auto">
            <a:xfrm>
              <a:off x="1219" y="3203"/>
              <a:ext cx="75" cy="49"/>
            </a:xfrm>
            <a:custGeom>
              <a:avLst/>
              <a:gdLst>
                <a:gd name="T0" fmla="*/ 1 w 452"/>
                <a:gd name="T1" fmla="*/ 1 h 298"/>
                <a:gd name="T2" fmla="*/ 1 w 452"/>
                <a:gd name="T3" fmla="*/ 1 h 298"/>
                <a:gd name="T4" fmla="*/ 0 w 452"/>
                <a:gd name="T5" fmla="*/ 1 h 298"/>
                <a:gd name="T6" fmla="*/ 0 w 452"/>
                <a:gd name="T7" fmla="*/ 1 h 298"/>
                <a:gd name="T8" fmla="*/ 0 w 452"/>
                <a:gd name="T9" fmla="*/ 1 h 298"/>
                <a:gd name="T10" fmla="*/ 0 w 452"/>
                <a:gd name="T11" fmla="*/ 1 h 298"/>
                <a:gd name="T12" fmla="*/ 0 w 452"/>
                <a:gd name="T13" fmla="*/ 1 h 298"/>
                <a:gd name="T14" fmla="*/ 0 w 452"/>
                <a:gd name="T15" fmla="*/ 1 h 298"/>
                <a:gd name="T16" fmla="*/ 0 w 452"/>
                <a:gd name="T17" fmla="*/ 1 h 298"/>
                <a:gd name="T18" fmla="*/ 0 w 452"/>
                <a:gd name="T19" fmla="*/ 1 h 298"/>
                <a:gd name="T20" fmla="*/ 0 w 452"/>
                <a:gd name="T21" fmla="*/ 1 h 298"/>
                <a:gd name="T22" fmla="*/ 0 w 452"/>
                <a:gd name="T23" fmla="*/ 1 h 298"/>
                <a:gd name="T24" fmla="*/ 0 w 452"/>
                <a:gd name="T25" fmla="*/ 1 h 298"/>
                <a:gd name="T26" fmla="*/ 0 w 452"/>
                <a:gd name="T27" fmla="*/ 0 h 298"/>
                <a:gd name="T28" fmla="*/ 0 w 452"/>
                <a:gd name="T29" fmla="*/ 0 h 298"/>
                <a:gd name="T30" fmla="*/ 1 w 452"/>
                <a:gd name="T31" fmla="*/ 0 h 298"/>
                <a:gd name="T32" fmla="*/ 1 w 452"/>
                <a:gd name="T33" fmla="*/ 0 h 298"/>
                <a:gd name="T34" fmla="*/ 1 w 452"/>
                <a:gd name="T35" fmla="*/ 0 h 298"/>
                <a:gd name="T36" fmla="*/ 1 w 452"/>
                <a:gd name="T37" fmla="*/ 0 h 298"/>
                <a:gd name="T38" fmla="*/ 1 w 452"/>
                <a:gd name="T39" fmla="*/ 0 h 298"/>
                <a:gd name="T40" fmla="*/ 1 w 452"/>
                <a:gd name="T41" fmla="*/ 0 h 298"/>
                <a:gd name="T42" fmla="*/ 1 w 452"/>
                <a:gd name="T43" fmla="*/ 0 h 298"/>
                <a:gd name="T44" fmla="*/ 1 w 452"/>
                <a:gd name="T45" fmla="*/ 0 h 298"/>
                <a:gd name="T46" fmla="*/ 2 w 452"/>
                <a:gd name="T47" fmla="*/ 0 h 298"/>
                <a:gd name="T48" fmla="*/ 2 w 452"/>
                <a:gd name="T49" fmla="*/ 0 h 298"/>
                <a:gd name="T50" fmla="*/ 2 w 452"/>
                <a:gd name="T51" fmla="*/ 0 h 298"/>
                <a:gd name="T52" fmla="*/ 2 w 452"/>
                <a:gd name="T53" fmla="*/ 0 h 298"/>
                <a:gd name="T54" fmla="*/ 2 w 452"/>
                <a:gd name="T55" fmla="*/ 0 h 298"/>
                <a:gd name="T56" fmla="*/ 2 w 452"/>
                <a:gd name="T57" fmla="*/ 0 h 298"/>
                <a:gd name="T58" fmla="*/ 2 w 452"/>
                <a:gd name="T59" fmla="*/ 0 h 298"/>
                <a:gd name="T60" fmla="*/ 2 w 452"/>
                <a:gd name="T61" fmla="*/ 1 h 298"/>
                <a:gd name="T62" fmla="*/ 2 w 452"/>
                <a:gd name="T63" fmla="*/ 0 h 298"/>
                <a:gd name="T64" fmla="*/ 2 w 452"/>
                <a:gd name="T65" fmla="*/ 0 h 298"/>
                <a:gd name="T66" fmla="*/ 1 w 452"/>
                <a:gd name="T67" fmla="*/ 0 h 298"/>
                <a:gd name="T68" fmla="*/ 1 w 452"/>
                <a:gd name="T69" fmla="*/ 1 h 298"/>
                <a:gd name="T70" fmla="*/ 1 w 452"/>
                <a:gd name="T71" fmla="*/ 1 h 298"/>
                <a:gd name="T72" fmla="*/ 1 w 452"/>
                <a:gd name="T73" fmla="*/ 1 h 298"/>
                <a:gd name="T74" fmla="*/ 1 w 452"/>
                <a:gd name="T75" fmla="*/ 1 h 298"/>
                <a:gd name="T76" fmla="*/ 1 w 452"/>
                <a:gd name="T77" fmla="*/ 1 h 298"/>
                <a:gd name="T78" fmla="*/ 1 w 452"/>
                <a:gd name="T79" fmla="*/ 1 h 298"/>
                <a:gd name="T80" fmla="*/ 1 w 452"/>
                <a:gd name="T81" fmla="*/ 1 h 298"/>
                <a:gd name="T82" fmla="*/ 1 w 452"/>
                <a:gd name="T83" fmla="*/ 1 h 298"/>
                <a:gd name="T84" fmla="*/ 1 w 452"/>
                <a:gd name="T85" fmla="*/ 1 h 298"/>
                <a:gd name="T86" fmla="*/ 1 w 452"/>
                <a:gd name="T87" fmla="*/ 1 h 298"/>
                <a:gd name="T88" fmla="*/ 1 w 452"/>
                <a:gd name="T89" fmla="*/ 1 h 29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52"/>
                <a:gd name="T136" fmla="*/ 0 h 298"/>
                <a:gd name="T137" fmla="*/ 452 w 452"/>
                <a:gd name="T138" fmla="*/ 298 h 29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52" h="298">
                  <a:moveTo>
                    <a:pt x="189" y="298"/>
                  </a:moveTo>
                  <a:lnTo>
                    <a:pt x="177" y="294"/>
                  </a:lnTo>
                  <a:lnTo>
                    <a:pt x="164" y="292"/>
                  </a:lnTo>
                  <a:lnTo>
                    <a:pt x="151" y="292"/>
                  </a:lnTo>
                  <a:lnTo>
                    <a:pt x="138" y="293"/>
                  </a:lnTo>
                  <a:lnTo>
                    <a:pt x="124" y="294"/>
                  </a:lnTo>
                  <a:lnTo>
                    <a:pt x="111" y="295"/>
                  </a:lnTo>
                  <a:lnTo>
                    <a:pt x="98" y="295"/>
                  </a:lnTo>
                  <a:lnTo>
                    <a:pt x="85" y="293"/>
                  </a:lnTo>
                  <a:lnTo>
                    <a:pt x="75" y="287"/>
                  </a:lnTo>
                  <a:lnTo>
                    <a:pt x="66" y="283"/>
                  </a:lnTo>
                  <a:lnTo>
                    <a:pt x="57" y="276"/>
                  </a:lnTo>
                  <a:lnTo>
                    <a:pt x="48" y="271"/>
                  </a:lnTo>
                  <a:lnTo>
                    <a:pt x="39" y="263"/>
                  </a:lnTo>
                  <a:lnTo>
                    <a:pt x="30" y="256"/>
                  </a:lnTo>
                  <a:lnTo>
                    <a:pt x="21" y="247"/>
                  </a:lnTo>
                  <a:lnTo>
                    <a:pt x="11" y="239"/>
                  </a:lnTo>
                  <a:lnTo>
                    <a:pt x="10" y="232"/>
                  </a:lnTo>
                  <a:lnTo>
                    <a:pt x="8" y="226"/>
                  </a:lnTo>
                  <a:lnTo>
                    <a:pt x="3" y="221"/>
                  </a:lnTo>
                  <a:lnTo>
                    <a:pt x="0" y="214"/>
                  </a:lnTo>
                  <a:lnTo>
                    <a:pt x="13" y="202"/>
                  </a:lnTo>
                  <a:lnTo>
                    <a:pt x="27" y="188"/>
                  </a:lnTo>
                  <a:lnTo>
                    <a:pt x="40" y="174"/>
                  </a:lnTo>
                  <a:lnTo>
                    <a:pt x="52" y="159"/>
                  </a:lnTo>
                  <a:lnTo>
                    <a:pt x="64" y="145"/>
                  </a:lnTo>
                  <a:lnTo>
                    <a:pt x="76" y="129"/>
                  </a:lnTo>
                  <a:lnTo>
                    <a:pt x="89" y="115"/>
                  </a:lnTo>
                  <a:lnTo>
                    <a:pt x="101" y="99"/>
                  </a:lnTo>
                  <a:lnTo>
                    <a:pt x="114" y="85"/>
                  </a:lnTo>
                  <a:lnTo>
                    <a:pt x="128" y="70"/>
                  </a:lnTo>
                  <a:lnTo>
                    <a:pt x="141" y="57"/>
                  </a:lnTo>
                  <a:lnTo>
                    <a:pt x="155" y="44"/>
                  </a:lnTo>
                  <a:lnTo>
                    <a:pt x="171" y="32"/>
                  </a:lnTo>
                  <a:lnTo>
                    <a:pt x="187" y="21"/>
                  </a:lnTo>
                  <a:lnTo>
                    <a:pt x="204" y="12"/>
                  </a:lnTo>
                  <a:lnTo>
                    <a:pt x="222" y="3"/>
                  </a:lnTo>
                  <a:lnTo>
                    <a:pt x="237" y="3"/>
                  </a:lnTo>
                  <a:lnTo>
                    <a:pt x="252" y="5"/>
                  </a:lnTo>
                  <a:lnTo>
                    <a:pt x="266" y="7"/>
                  </a:lnTo>
                  <a:lnTo>
                    <a:pt x="282" y="10"/>
                  </a:lnTo>
                  <a:lnTo>
                    <a:pt x="296" y="12"/>
                  </a:lnTo>
                  <a:lnTo>
                    <a:pt x="310" y="11"/>
                  </a:lnTo>
                  <a:lnTo>
                    <a:pt x="325" y="7"/>
                  </a:lnTo>
                  <a:lnTo>
                    <a:pt x="338" y="0"/>
                  </a:lnTo>
                  <a:lnTo>
                    <a:pt x="343" y="0"/>
                  </a:lnTo>
                  <a:lnTo>
                    <a:pt x="349" y="0"/>
                  </a:lnTo>
                  <a:lnTo>
                    <a:pt x="354" y="0"/>
                  </a:lnTo>
                  <a:lnTo>
                    <a:pt x="360" y="1"/>
                  </a:lnTo>
                  <a:lnTo>
                    <a:pt x="365" y="1"/>
                  </a:lnTo>
                  <a:lnTo>
                    <a:pt x="371" y="2"/>
                  </a:lnTo>
                  <a:lnTo>
                    <a:pt x="376" y="3"/>
                  </a:lnTo>
                  <a:lnTo>
                    <a:pt x="383" y="5"/>
                  </a:lnTo>
                  <a:lnTo>
                    <a:pt x="394" y="18"/>
                  </a:lnTo>
                  <a:lnTo>
                    <a:pt x="404" y="33"/>
                  </a:lnTo>
                  <a:lnTo>
                    <a:pt x="413" y="47"/>
                  </a:lnTo>
                  <a:lnTo>
                    <a:pt x="421" y="62"/>
                  </a:lnTo>
                  <a:lnTo>
                    <a:pt x="429" y="77"/>
                  </a:lnTo>
                  <a:lnTo>
                    <a:pt x="437" y="94"/>
                  </a:lnTo>
                  <a:lnTo>
                    <a:pt x="444" y="111"/>
                  </a:lnTo>
                  <a:lnTo>
                    <a:pt x="452" y="129"/>
                  </a:lnTo>
                  <a:lnTo>
                    <a:pt x="446" y="135"/>
                  </a:lnTo>
                  <a:lnTo>
                    <a:pt x="427" y="134"/>
                  </a:lnTo>
                  <a:lnTo>
                    <a:pt x="408" y="130"/>
                  </a:lnTo>
                  <a:lnTo>
                    <a:pt x="389" y="127"/>
                  </a:lnTo>
                  <a:lnTo>
                    <a:pt x="371" y="124"/>
                  </a:lnTo>
                  <a:lnTo>
                    <a:pt x="352" y="122"/>
                  </a:lnTo>
                  <a:lnTo>
                    <a:pt x="332" y="124"/>
                  </a:lnTo>
                  <a:lnTo>
                    <a:pt x="315" y="128"/>
                  </a:lnTo>
                  <a:lnTo>
                    <a:pt x="296" y="137"/>
                  </a:lnTo>
                  <a:lnTo>
                    <a:pt x="283" y="149"/>
                  </a:lnTo>
                  <a:lnTo>
                    <a:pt x="272" y="162"/>
                  </a:lnTo>
                  <a:lnTo>
                    <a:pt x="262" y="178"/>
                  </a:lnTo>
                  <a:lnTo>
                    <a:pt x="254" y="193"/>
                  </a:lnTo>
                  <a:lnTo>
                    <a:pt x="249" y="211"/>
                  </a:lnTo>
                  <a:lnTo>
                    <a:pt x="244" y="229"/>
                  </a:lnTo>
                  <a:lnTo>
                    <a:pt x="242" y="247"/>
                  </a:lnTo>
                  <a:lnTo>
                    <a:pt x="241" y="266"/>
                  </a:lnTo>
                  <a:lnTo>
                    <a:pt x="242" y="272"/>
                  </a:lnTo>
                  <a:lnTo>
                    <a:pt x="243" y="278"/>
                  </a:lnTo>
                  <a:lnTo>
                    <a:pt x="243" y="287"/>
                  </a:lnTo>
                  <a:lnTo>
                    <a:pt x="242" y="295"/>
                  </a:lnTo>
                  <a:lnTo>
                    <a:pt x="237" y="296"/>
                  </a:lnTo>
                  <a:lnTo>
                    <a:pt x="230" y="297"/>
                  </a:lnTo>
                  <a:lnTo>
                    <a:pt x="224" y="298"/>
                  </a:lnTo>
                  <a:lnTo>
                    <a:pt x="218" y="298"/>
                  </a:lnTo>
                  <a:lnTo>
                    <a:pt x="210" y="297"/>
                  </a:lnTo>
                  <a:lnTo>
                    <a:pt x="204" y="297"/>
                  </a:lnTo>
                  <a:lnTo>
                    <a:pt x="196" y="298"/>
                  </a:lnTo>
                  <a:lnTo>
                    <a:pt x="189" y="298"/>
                  </a:lnTo>
                  <a:close/>
                </a:path>
              </a:pathLst>
            </a:custGeom>
            <a:solidFill>
              <a:srgbClr val="000000"/>
            </a:solidFill>
            <a:ln w="9525">
              <a:noFill/>
              <a:round/>
              <a:headEnd/>
              <a:tailEnd/>
            </a:ln>
          </p:spPr>
          <p:txBody>
            <a:bodyPr/>
            <a:lstStyle/>
            <a:p>
              <a:endParaRPr lang="fr-FR"/>
            </a:p>
          </p:txBody>
        </p:sp>
        <p:sp>
          <p:nvSpPr>
            <p:cNvPr id="480606" name="Freeform 404"/>
            <p:cNvSpPr>
              <a:spLocks/>
            </p:cNvSpPr>
            <p:nvPr/>
          </p:nvSpPr>
          <p:spPr bwMode="auto">
            <a:xfrm>
              <a:off x="1288" y="3242"/>
              <a:ext cx="8" cy="9"/>
            </a:xfrm>
            <a:custGeom>
              <a:avLst/>
              <a:gdLst>
                <a:gd name="T0" fmla="*/ 0 w 48"/>
                <a:gd name="T1" fmla="*/ 0 h 58"/>
                <a:gd name="T2" fmla="*/ 0 w 48"/>
                <a:gd name="T3" fmla="*/ 0 h 58"/>
                <a:gd name="T4" fmla="*/ 0 w 48"/>
                <a:gd name="T5" fmla="*/ 0 h 58"/>
                <a:gd name="T6" fmla="*/ 0 w 48"/>
                <a:gd name="T7" fmla="*/ 0 h 58"/>
                <a:gd name="T8" fmla="*/ 0 w 48"/>
                <a:gd name="T9" fmla="*/ 0 h 58"/>
                <a:gd name="T10" fmla="*/ 0 w 48"/>
                <a:gd name="T11" fmla="*/ 0 h 58"/>
                <a:gd name="T12" fmla="*/ 0 w 48"/>
                <a:gd name="T13" fmla="*/ 0 h 58"/>
                <a:gd name="T14" fmla="*/ 0 w 48"/>
                <a:gd name="T15" fmla="*/ 0 h 58"/>
                <a:gd name="T16" fmla="*/ 0 w 48"/>
                <a:gd name="T17" fmla="*/ 0 h 58"/>
                <a:gd name="T18" fmla="*/ 0 w 48"/>
                <a:gd name="T19" fmla="*/ 0 h 58"/>
                <a:gd name="T20" fmla="*/ 0 w 48"/>
                <a:gd name="T21" fmla="*/ 0 h 58"/>
                <a:gd name="T22" fmla="*/ 0 w 48"/>
                <a:gd name="T23" fmla="*/ 0 h 58"/>
                <a:gd name="T24" fmla="*/ 0 w 48"/>
                <a:gd name="T25" fmla="*/ 0 h 58"/>
                <a:gd name="T26" fmla="*/ 0 w 48"/>
                <a:gd name="T27" fmla="*/ 0 h 58"/>
                <a:gd name="T28" fmla="*/ 0 w 48"/>
                <a:gd name="T29" fmla="*/ 0 h 58"/>
                <a:gd name="T30" fmla="*/ 0 w 48"/>
                <a:gd name="T31" fmla="*/ 0 h 58"/>
                <a:gd name="T32" fmla="*/ 0 w 48"/>
                <a:gd name="T33" fmla="*/ 0 h 58"/>
                <a:gd name="T34" fmla="*/ 0 w 48"/>
                <a:gd name="T35" fmla="*/ 0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58"/>
                <a:gd name="T56" fmla="*/ 48 w 48"/>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58">
                  <a:moveTo>
                    <a:pt x="26" y="58"/>
                  </a:moveTo>
                  <a:lnTo>
                    <a:pt x="18" y="46"/>
                  </a:lnTo>
                  <a:lnTo>
                    <a:pt x="12" y="32"/>
                  </a:lnTo>
                  <a:lnTo>
                    <a:pt x="5" y="18"/>
                  </a:lnTo>
                  <a:lnTo>
                    <a:pt x="0" y="3"/>
                  </a:lnTo>
                  <a:lnTo>
                    <a:pt x="4" y="0"/>
                  </a:lnTo>
                  <a:lnTo>
                    <a:pt x="9" y="4"/>
                  </a:lnTo>
                  <a:lnTo>
                    <a:pt x="14" y="8"/>
                  </a:lnTo>
                  <a:lnTo>
                    <a:pt x="21" y="12"/>
                  </a:lnTo>
                  <a:lnTo>
                    <a:pt x="27" y="18"/>
                  </a:lnTo>
                  <a:lnTo>
                    <a:pt x="34" y="22"/>
                  </a:lnTo>
                  <a:lnTo>
                    <a:pt x="39" y="29"/>
                  </a:lnTo>
                  <a:lnTo>
                    <a:pt x="45" y="36"/>
                  </a:lnTo>
                  <a:lnTo>
                    <a:pt x="48" y="42"/>
                  </a:lnTo>
                  <a:lnTo>
                    <a:pt x="45" y="48"/>
                  </a:lnTo>
                  <a:lnTo>
                    <a:pt x="40" y="52"/>
                  </a:lnTo>
                  <a:lnTo>
                    <a:pt x="34" y="56"/>
                  </a:lnTo>
                  <a:lnTo>
                    <a:pt x="26" y="58"/>
                  </a:lnTo>
                  <a:close/>
                </a:path>
              </a:pathLst>
            </a:custGeom>
            <a:solidFill>
              <a:srgbClr val="4C4C4C"/>
            </a:solidFill>
            <a:ln w="9525">
              <a:noFill/>
              <a:round/>
              <a:headEnd/>
              <a:tailEnd/>
            </a:ln>
          </p:spPr>
          <p:txBody>
            <a:bodyPr/>
            <a:lstStyle/>
            <a:p>
              <a:endParaRPr lang="fr-FR"/>
            </a:p>
          </p:txBody>
        </p:sp>
        <p:sp>
          <p:nvSpPr>
            <p:cNvPr id="480607" name="Freeform 405"/>
            <p:cNvSpPr>
              <a:spLocks/>
            </p:cNvSpPr>
            <p:nvPr/>
          </p:nvSpPr>
          <p:spPr bwMode="auto">
            <a:xfrm>
              <a:off x="1275" y="3230"/>
              <a:ext cx="6" cy="18"/>
            </a:xfrm>
            <a:custGeom>
              <a:avLst/>
              <a:gdLst>
                <a:gd name="T0" fmla="*/ 0 w 37"/>
                <a:gd name="T1" fmla="*/ 1 h 106"/>
                <a:gd name="T2" fmla="*/ 0 w 37"/>
                <a:gd name="T3" fmla="*/ 0 h 106"/>
                <a:gd name="T4" fmla="*/ 0 w 37"/>
                <a:gd name="T5" fmla="*/ 0 h 106"/>
                <a:gd name="T6" fmla="*/ 0 w 37"/>
                <a:gd name="T7" fmla="*/ 0 h 106"/>
                <a:gd name="T8" fmla="*/ 0 w 37"/>
                <a:gd name="T9" fmla="*/ 0 h 106"/>
                <a:gd name="T10" fmla="*/ 0 w 37"/>
                <a:gd name="T11" fmla="*/ 0 h 106"/>
                <a:gd name="T12" fmla="*/ 0 w 37"/>
                <a:gd name="T13" fmla="*/ 0 h 106"/>
                <a:gd name="T14" fmla="*/ 0 w 37"/>
                <a:gd name="T15" fmla="*/ 0 h 106"/>
                <a:gd name="T16" fmla="*/ 0 w 37"/>
                <a:gd name="T17" fmla="*/ 0 h 106"/>
                <a:gd name="T18" fmla="*/ 0 w 37"/>
                <a:gd name="T19" fmla="*/ 0 h 106"/>
                <a:gd name="T20" fmla="*/ 0 w 37"/>
                <a:gd name="T21" fmla="*/ 1 h 106"/>
                <a:gd name="T22" fmla="*/ 0 w 37"/>
                <a:gd name="T23" fmla="*/ 1 h 10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
                <a:gd name="T37" fmla="*/ 0 h 106"/>
                <a:gd name="T38" fmla="*/ 37 w 37"/>
                <a:gd name="T39" fmla="*/ 106 h 10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 h="106">
                  <a:moveTo>
                    <a:pt x="2" y="106"/>
                  </a:moveTo>
                  <a:lnTo>
                    <a:pt x="0" y="81"/>
                  </a:lnTo>
                  <a:lnTo>
                    <a:pt x="3" y="57"/>
                  </a:lnTo>
                  <a:lnTo>
                    <a:pt x="10" y="33"/>
                  </a:lnTo>
                  <a:lnTo>
                    <a:pt x="17" y="7"/>
                  </a:lnTo>
                  <a:lnTo>
                    <a:pt x="26" y="0"/>
                  </a:lnTo>
                  <a:lnTo>
                    <a:pt x="36" y="3"/>
                  </a:lnTo>
                  <a:lnTo>
                    <a:pt x="37" y="25"/>
                  </a:lnTo>
                  <a:lnTo>
                    <a:pt x="34" y="49"/>
                  </a:lnTo>
                  <a:lnTo>
                    <a:pt x="27" y="73"/>
                  </a:lnTo>
                  <a:lnTo>
                    <a:pt x="17" y="96"/>
                  </a:lnTo>
                  <a:lnTo>
                    <a:pt x="2" y="106"/>
                  </a:lnTo>
                  <a:close/>
                </a:path>
              </a:pathLst>
            </a:custGeom>
            <a:solidFill>
              <a:srgbClr val="000000"/>
            </a:solidFill>
            <a:ln w="9525">
              <a:noFill/>
              <a:round/>
              <a:headEnd/>
              <a:tailEnd/>
            </a:ln>
          </p:spPr>
          <p:txBody>
            <a:bodyPr/>
            <a:lstStyle/>
            <a:p>
              <a:endParaRPr lang="fr-FR"/>
            </a:p>
          </p:txBody>
        </p:sp>
      </p:grpSp>
      <p:grpSp>
        <p:nvGrpSpPr>
          <p:cNvPr id="480280" name="Group 406"/>
          <p:cNvGrpSpPr>
            <a:grpSpLocks/>
          </p:cNvGrpSpPr>
          <p:nvPr/>
        </p:nvGrpSpPr>
        <p:grpSpPr bwMode="auto">
          <a:xfrm>
            <a:off x="6850063" y="5184775"/>
            <a:ext cx="912812" cy="639763"/>
            <a:chOff x="4232" y="3155"/>
            <a:chExt cx="551" cy="403"/>
          </a:xfrm>
        </p:grpSpPr>
        <p:sp>
          <p:nvSpPr>
            <p:cNvPr id="480510" name="Freeform 407"/>
            <p:cNvSpPr>
              <a:spLocks/>
            </p:cNvSpPr>
            <p:nvPr/>
          </p:nvSpPr>
          <p:spPr bwMode="auto">
            <a:xfrm>
              <a:off x="4249" y="3155"/>
              <a:ext cx="534" cy="382"/>
            </a:xfrm>
            <a:custGeom>
              <a:avLst/>
              <a:gdLst>
                <a:gd name="T0" fmla="*/ 0 w 2138"/>
                <a:gd name="T1" fmla="*/ 8 h 1525"/>
                <a:gd name="T2" fmla="*/ 1 w 2138"/>
                <a:gd name="T3" fmla="*/ 5 h 1525"/>
                <a:gd name="T4" fmla="*/ 2 w 2138"/>
                <a:gd name="T5" fmla="*/ 3 h 1525"/>
                <a:gd name="T6" fmla="*/ 3 w 2138"/>
                <a:gd name="T7" fmla="*/ 3 h 1525"/>
                <a:gd name="T8" fmla="*/ 4 w 2138"/>
                <a:gd name="T9" fmla="*/ 2 h 1525"/>
                <a:gd name="T10" fmla="*/ 4 w 2138"/>
                <a:gd name="T11" fmla="*/ 2 h 1525"/>
                <a:gd name="T12" fmla="*/ 5 w 2138"/>
                <a:gd name="T13" fmla="*/ 1 h 1525"/>
                <a:gd name="T14" fmla="*/ 5 w 2138"/>
                <a:gd name="T15" fmla="*/ 1 h 1525"/>
                <a:gd name="T16" fmla="*/ 6 w 2138"/>
                <a:gd name="T17" fmla="*/ 1 h 1525"/>
                <a:gd name="T18" fmla="*/ 7 w 2138"/>
                <a:gd name="T19" fmla="*/ 0 h 1525"/>
                <a:gd name="T20" fmla="*/ 8 w 2138"/>
                <a:gd name="T21" fmla="*/ 0 h 1525"/>
                <a:gd name="T22" fmla="*/ 8 w 2138"/>
                <a:gd name="T23" fmla="*/ 0 h 1525"/>
                <a:gd name="T24" fmla="*/ 9 w 2138"/>
                <a:gd name="T25" fmla="*/ 0 h 1525"/>
                <a:gd name="T26" fmla="*/ 10 w 2138"/>
                <a:gd name="T27" fmla="*/ 0 h 1525"/>
                <a:gd name="T28" fmla="*/ 11 w 2138"/>
                <a:gd name="T29" fmla="*/ 1 h 1525"/>
                <a:gd name="T30" fmla="*/ 12 w 2138"/>
                <a:gd name="T31" fmla="*/ 1 h 1525"/>
                <a:gd name="T32" fmla="*/ 14 w 2138"/>
                <a:gd name="T33" fmla="*/ 2 h 1525"/>
                <a:gd name="T34" fmla="*/ 15 w 2138"/>
                <a:gd name="T35" fmla="*/ 3 h 1525"/>
                <a:gd name="T36" fmla="*/ 16 w 2138"/>
                <a:gd name="T37" fmla="*/ 3 h 1525"/>
                <a:gd name="T38" fmla="*/ 17 w 2138"/>
                <a:gd name="T39" fmla="*/ 4 h 1525"/>
                <a:gd name="T40" fmla="*/ 18 w 2138"/>
                <a:gd name="T41" fmla="*/ 5 h 1525"/>
                <a:gd name="T42" fmla="*/ 19 w 2138"/>
                <a:gd name="T43" fmla="*/ 6 h 1525"/>
                <a:gd name="T44" fmla="*/ 20 w 2138"/>
                <a:gd name="T45" fmla="*/ 6 h 1525"/>
                <a:gd name="T46" fmla="*/ 22 w 2138"/>
                <a:gd name="T47" fmla="*/ 6 h 1525"/>
                <a:gd name="T48" fmla="*/ 23 w 2138"/>
                <a:gd name="T49" fmla="*/ 6 h 1525"/>
                <a:gd name="T50" fmla="*/ 25 w 2138"/>
                <a:gd name="T51" fmla="*/ 6 h 1525"/>
                <a:gd name="T52" fmla="*/ 26 w 2138"/>
                <a:gd name="T53" fmla="*/ 7 h 1525"/>
                <a:gd name="T54" fmla="*/ 28 w 2138"/>
                <a:gd name="T55" fmla="*/ 7 h 1525"/>
                <a:gd name="T56" fmla="*/ 29 w 2138"/>
                <a:gd name="T57" fmla="*/ 8 h 1525"/>
                <a:gd name="T58" fmla="*/ 31 w 2138"/>
                <a:gd name="T59" fmla="*/ 9 h 1525"/>
                <a:gd name="T60" fmla="*/ 32 w 2138"/>
                <a:gd name="T61" fmla="*/ 9 h 1525"/>
                <a:gd name="T62" fmla="*/ 32 w 2138"/>
                <a:gd name="T63" fmla="*/ 10 h 1525"/>
                <a:gd name="T64" fmla="*/ 33 w 2138"/>
                <a:gd name="T65" fmla="*/ 11 h 1525"/>
                <a:gd name="T66" fmla="*/ 33 w 2138"/>
                <a:gd name="T67" fmla="*/ 12 h 1525"/>
                <a:gd name="T68" fmla="*/ 33 w 2138"/>
                <a:gd name="T69" fmla="*/ 13 h 1525"/>
                <a:gd name="T70" fmla="*/ 33 w 2138"/>
                <a:gd name="T71" fmla="*/ 14 h 1525"/>
                <a:gd name="T72" fmla="*/ 33 w 2138"/>
                <a:gd name="T73" fmla="*/ 16 h 1525"/>
                <a:gd name="T74" fmla="*/ 32 w 2138"/>
                <a:gd name="T75" fmla="*/ 17 h 1525"/>
                <a:gd name="T76" fmla="*/ 31 w 2138"/>
                <a:gd name="T77" fmla="*/ 19 h 1525"/>
                <a:gd name="T78" fmla="*/ 30 w 2138"/>
                <a:gd name="T79" fmla="*/ 20 h 1525"/>
                <a:gd name="T80" fmla="*/ 28 w 2138"/>
                <a:gd name="T81" fmla="*/ 21 h 1525"/>
                <a:gd name="T82" fmla="*/ 26 w 2138"/>
                <a:gd name="T83" fmla="*/ 22 h 1525"/>
                <a:gd name="T84" fmla="*/ 24 w 2138"/>
                <a:gd name="T85" fmla="*/ 22 h 1525"/>
                <a:gd name="T86" fmla="*/ 22 w 2138"/>
                <a:gd name="T87" fmla="*/ 23 h 1525"/>
                <a:gd name="T88" fmla="*/ 20 w 2138"/>
                <a:gd name="T89" fmla="*/ 23 h 1525"/>
                <a:gd name="T90" fmla="*/ 18 w 2138"/>
                <a:gd name="T91" fmla="*/ 24 h 1525"/>
                <a:gd name="T92" fmla="*/ 16 w 2138"/>
                <a:gd name="T93" fmla="*/ 24 h 1525"/>
                <a:gd name="T94" fmla="*/ 14 w 2138"/>
                <a:gd name="T95" fmla="*/ 24 h 1525"/>
                <a:gd name="T96" fmla="*/ 12 w 2138"/>
                <a:gd name="T97" fmla="*/ 24 h 1525"/>
                <a:gd name="T98" fmla="*/ 11 w 2138"/>
                <a:gd name="T99" fmla="*/ 24 h 1525"/>
                <a:gd name="T100" fmla="*/ 9 w 2138"/>
                <a:gd name="T101" fmla="*/ 23 h 1525"/>
                <a:gd name="T102" fmla="*/ 8 w 2138"/>
                <a:gd name="T103" fmla="*/ 23 h 1525"/>
                <a:gd name="T104" fmla="*/ 7 w 2138"/>
                <a:gd name="T105" fmla="*/ 22 h 1525"/>
                <a:gd name="T106" fmla="*/ 6 w 2138"/>
                <a:gd name="T107" fmla="*/ 21 h 1525"/>
                <a:gd name="T108" fmla="*/ 4 w 2138"/>
                <a:gd name="T109" fmla="*/ 19 h 1525"/>
                <a:gd name="T110" fmla="*/ 2 w 2138"/>
                <a:gd name="T111" fmla="*/ 17 h 1525"/>
                <a:gd name="T112" fmla="*/ 1 w 2138"/>
                <a:gd name="T113" fmla="*/ 14 h 1525"/>
                <a:gd name="T114" fmla="*/ 0 w 2138"/>
                <a:gd name="T115" fmla="*/ 12 h 1525"/>
                <a:gd name="T116" fmla="*/ 0 w 2138"/>
                <a:gd name="T117" fmla="*/ 9 h 15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38"/>
                <a:gd name="T178" fmla="*/ 0 h 1525"/>
                <a:gd name="T179" fmla="*/ 2138 w 2138"/>
                <a:gd name="T180" fmla="*/ 1525 h 152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38" h="1525">
                  <a:moveTo>
                    <a:pt x="0" y="571"/>
                  </a:moveTo>
                  <a:lnTo>
                    <a:pt x="2" y="521"/>
                  </a:lnTo>
                  <a:lnTo>
                    <a:pt x="8" y="472"/>
                  </a:lnTo>
                  <a:lnTo>
                    <a:pt x="21" y="422"/>
                  </a:lnTo>
                  <a:lnTo>
                    <a:pt x="38" y="373"/>
                  </a:lnTo>
                  <a:lnTo>
                    <a:pt x="61" y="326"/>
                  </a:lnTo>
                  <a:lnTo>
                    <a:pt x="91" y="280"/>
                  </a:lnTo>
                  <a:lnTo>
                    <a:pt x="126" y="236"/>
                  </a:lnTo>
                  <a:lnTo>
                    <a:pt x="169" y="193"/>
                  </a:lnTo>
                  <a:lnTo>
                    <a:pt x="183" y="181"/>
                  </a:lnTo>
                  <a:lnTo>
                    <a:pt x="196" y="169"/>
                  </a:lnTo>
                  <a:lnTo>
                    <a:pt x="209" y="157"/>
                  </a:lnTo>
                  <a:lnTo>
                    <a:pt x="222" y="146"/>
                  </a:lnTo>
                  <a:lnTo>
                    <a:pt x="235" y="135"/>
                  </a:lnTo>
                  <a:lnTo>
                    <a:pt x="249" y="125"/>
                  </a:lnTo>
                  <a:lnTo>
                    <a:pt x="262" y="116"/>
                  </a:lnTo>
                  <a:lnTo>
                    <a:pt x="275" y="107"/>
                  </a:lnTo>
                  <a:lnTo>
                    <a:pt x="287" y="98"/>
                  </a:lnTo>
                  <a:lnTo>
                    <a:pt x="300" y="89"/>
                  </a:lnTo>
                  <a:lnTo>
                    <a:pt x="312" y="82"/>
                  </a:lnTo>
                  <a:lnTo>
                    <a:pt x="325" y="74"/>
                  </a:lnTo>
                  <a:lnTo>
                    <a:pt x="337" y="66"/>
                  </a:lnTo>
                  <a:lnTo>
                    <a:pt x="349" y="60"/>
                  </a:lnTo>
                  <a:lnTo>
                    <a:pt x="361" y="53"/>
                  </a:lnTo>
                  <a:lnTo>
                    <a:pt x="374" y="48"/>
                  </a:lnTo>
                  <a:lnTo>
                    <a:pt x="389" y="40"/>
                  </a:lnTo>
                  <a:lnTo>
                    <a:pt x="405" y="34"/>
                  </a:lnTo>
                  <a:lnTo>
                    <a:pt x="421" y="28"/>
                  </a:lnTo>
                  <a:lnTo>
                    <a:pt x="435" y="23"/>
                  </a:lnTo>
                  <a:lnTo>
                    <a:pt x="450" y="17"/>
                  </a:lnTo>
                  <a:lnTo>
                    <a:pt x="466" y="14"/>
                  </a:lnTo>
                  <a:lnTo>
                    <a:pt x="480" y="10"/>
                  </a:lnTo>
                  <a:lnTo>
                    <a:pt x="495" y="6"/>
                  </a:lnTo>
                  <a:lnTo>
                    <a:pt x="509" y="4"/>
                  </a:lnTo>
                  <a:lnTo>
                    <a:pt x="524" y="2"/>
                  </a:lnTo>
                  <a:lnTo>
                    <a:pt x="538" y="1"/>
                  </a:lnTo>
                  <a:lnTo>
                    <a:pt x="552" y="0"/>
                  </a:lnTo>
                  <a:lnTo>
                    <a:pt x="565" y="0"/>
                  </a:lnTo>
                  <a:lnTo>
                    <a:pt x="580" y="0"/>
                  </a:lnTo>
                  <a:lnTo>
                    <a:pt x="594" y="0"/>
                  </a:lnTo>
                  <a:lnTo>
                    <a:pt x="607" y="1"/>
                  </a:lnTo>
                  <a:lnTo>
                    <a:pt x="637" y="4"/>
                  </a:lnTo>
                  <a:lnTo>
                    <a:pt x="665" y="10"/>
                  </a:lnTo>
                  <a:lnTo>
                    <a:pt x="693" y="17"/>
                  </a:lnTo>
                  <a:lnTo>
                    <a:pt x="720" y="26"/>
                  </a:lnTo>
                  <a:lnTo>
                    <a:pt x="747" y="36"/>
                  </a:lnTo>
                  <a:lnTo>
                    <a:pt x="775" y="48"/>
                  </a:lnTo>
                  <a:lnTo>
                    <a:pt x="801" y="61"/>
                  </a:lnTo>
                  <a:lnTo>
                    <a:pt x="827" y="75"/>
                  </a:lnTo>
                  <a:lnTo>
                    <a:pt x="853" y="90"/>
                  </a:lnTo>
                  <a:lnTo>
                    <a:pt x="878" y="106"/>
                  </a:lnTo>
                  <a:lnTo>
                    <a:pt x="903" y="123"/>
                  </a:lnTo>
                  <a:lnTo>
                    <a:pt x="928" y="140"/>
                  </a:lnTo>
                  <a:lnTo>
                    <a:pt x="953" y="157"/>
                  </a:lnTo>
                  <a:lnTo>
                    <a:pt x="978" y="176"/>
                  </a:lnTo>
                  <a:lnTo>
                    <a:pt x="1002" y="193"/>
                  </a:lnTo>
                  <a:lnTo>
                    <a:pt x="1026" y="212"/>
                  </a:lnTo>
                  <a:lnTo>
                    <a:pt x="1050" y="229"/>
                  </a:lnTo>
                  <a:lnTo>
                    <a:pt x="1074" y="248"/>
                  </a:lnTo>
                  <a:lnTo>
                    <a:pt x="1098" y="264"/>
                  </a:lnTo>
                  <a:lnTo>
                    <a:pt x="1122" y="282"/>
                  </a:lnTo>
                  <a:lnTo>
                    <a:pt x="1146" y="298"/>
                  </a:lnTo>
                  <a:lnTo>
                    <a:pt x="1171" y="313"/>
                  </a:lnTo>
                  <a:lnTo>
                    <a:pt x="1195" y="327"/>
                  </a:lnTo>
                  <a:lnTo>
                    <a:pt x="1219" y="341"/>
                  </a:lnTo>
                  <a:lnTo>
                    <a:pt x="1244" y="353"/>
                  </a:lnTo>
                  <a:lnTo>
                    <a:pt x="1268" y="363"/>
                  </a:lnTo>
                  <a:lnTo>
                    <a:pt x="1293" y="372"/>
                  </a:lnTo>
                  <a:lnTo>
                    <a:pt x="1317" y="380"/>
                  </a:lnTo>
                  <a:lnTo>
                    <a:pt x="1343" y="386"/>
                  </a:lnTo>
                  <a:lnTo>
                    <a:pt x="1369" y="390"/>
                  </a:lnTo>
                  <a:lnTo>
                    <a:pt x="1394" y="392"/>
                  </a:lnTo>
                  <a:lnTo>
                    <a:pt x="1421" y="392"/>
                  </a:lnTo>
                  <a:lnTo>
                    <a:pt x="1456" y="391"/>
                  </a:lnTo>
                  <a:lnTo>
                    <a:pt x="1491" y="391"/>
                  </a:lnTo>
                  <a:lnTo>
                    <a:pt x="1526" y="392"/>
                  </a:lnTo>
                  <a:lnTo>
                    <a:pt x="1561" y="394"/>
                  </a:lnTo>
                  <a:lnTo>
                    <a:pt x="1597" y="398"/>
                  </a:lnTo>
                  <a:lnTo>
                    <a:pt x="1632" y="403"/>
                  </a:lnTo>
                  <a:lnTo>
                    <a:pt x="1667" y="409"/>
                  </a:lnTo>
                  <a:lnTo>
                    <a:pt x="1702" y="416"/>
                  </a:lnTo>
                  <a:lnTo>
                    <a:pt x="1736" y="425"/>
                  </a:lnTo>
                  <a:lnTo>
                    <a:pt x="1770" y="434"/>
                  </a:lnTo>
                  <a:lnTo>
                    <a:pt x="1804" y="445"/>
                  </a:lnTo>
                  <a:lnTo>
                    <a:pt x="1836" y="457"/>
                  </a:lnTo>
                  <a:lnTo>
                    <a:pt x="1868" y="472"/>
                  </a:lnTo>
                  <a:lnTo>
                    <a:pt x="1897" y="486"/>
                  </a:lnTo>
                  <a:lnTo>
                    <a:pt x="1927" y="501"/>
                  </a:lnTo>
                  <a:lnTo>
                    <a:pt x="1954" y="518"/>
                  </a:lnTo>
                  <a:lnTo>
                    <a:pt x="1974" y="533"/>
                  </a:lnTo>
                  <a:lnTo>
                    <a:pt x="1993" y="547"/>
                  </a:lnTo>
                  <a:lnTo>
                    <a:pt x="2011" y="561"/>
                  </a:lnTo>
                  <a:lnTo>
                    <a:pt x="2028" y="577"/>
                  </a:lnTo>
                  <a:lnTo>
                    <a:pt x="2044" y="594"/>
                  </a:lnTo>
                  <a:lnTo>
                    <a:pt x="2059" y="611"/>
                  </a:lnTo>
                  <a:lnTo>
                    <a:pt x="2073" y="629"/>
                  </a:lnTo>
                  <a:lnTo>
                    <a:pt x="2086" y="647"/>
                  </a:lnTo>
                  <a:lnTo>
                    <a:pt x="2097" y="666"/>
                  </a:lnTo>
                  <a:lnTo>
                    <a:pt x="2107" y="687"/>
                  </a:lnTo>
                  <a:lnTo>
                    <a:pt x="2116" y="706"/>
                  </a:lnTo>
                  <a:lnTo>
                    <a:pt x="2123" y="728"/>
                  </a:lnTo>
                  <a:lnTo>
                    <a:pt x="2129" y="750"/>
                  </a:lnTo>
                  <a:lnTo>
                    <a:pt x="2133" y="773"/>
                  </a:lnTo>
                  <a:lnTo>
                    <a:pt x="2136" y="796"/>
                  </a:lnTo>
                  <a:lnTo>
                    <a:pt x="2138" y="820"/>
                  </a:lnTo>
                  <a:lnTo>
                    <a:pt x="2138" y="846"/>
                  </a:lnTo>
                  <a:lnTo>
                    <a:pt x="2135" y="873"/>
                  </a:lnTo>
                  <a:lnTo>
                    <a:pt x="2131" y="902"/>
                  </a:lnTo>
                  <a:lnTo>
                    <a:pt x="2124" y="930"/>
                  </a:lnTo>
                  <a:lnTo>
                    <a:pt x="2116" y="961"/>
                  </a:lnTo>
                  <a:lnTo>
                    <a:pt x="2105" y="991"/>
                  </a:lnTo>
                  <a:lnTo>
                    <a:pt x="2091" y="1022"/>
                  </a:lnTo>
                  <a:lnTo>
                    <a:pt x="2075" y="1055"/>
                  </a:lnTo>
                  <a:lnTo>
                    <a:pt x="2057" y="1085"/>
                  </a:lnTo>
                  <a:lnTo>
                    <a:pt x="2038" y="1116"/>
                  </a:lnTo>
                  <a:lnTo>
                    <a:pt x="2015" y="1144"/>
                  </a:lnTo>
                  <a:lnTo>
                    <a:pt x="1990" y="1173"/>
                  </a:lnTo>
                  <a:lnTo>
                    <a:pt x="1963" y="1199"/>
                  </a:lnTo>
                  <a:lnTo>
                    <a:pt x="1934" y="1225"/>
                  </a:lnTo>
                  <a:lnTo>
                    <a:pt x="1902" y="1250"/>
                  </a:lnTo>
                  <a:lnTo>
                    <a:pt x="1869" y="1274"/>
                  </a:lnTo>
                  <a:lnTo>
                    <a:pt x="1833" y="1297"/>
                  </a:lnTo>
                  <a:lnTo>
                    <a:pt x="1797" y="1319"/>
                  </a:lnTo>
                  <a:lnTo>
                    <a:pt x="1758" y="1340"/>
                  </a:lnTo>
                  <a:lnTo>
                    <a:pt x="1718" y="1359"/>
                  </a:lnTo>
                  <a:lnTo>
                    <a:pt x="1677" y="1378"/>
                  </a:lnTo>
                  <a:lnTo>
                    <a:pt x="1634" y="1395"/>
                  </a:lnTo>
                  <a:lnTo>
                    <a:pt x="1590" y="1412"/>
                  </a:lnTo>
                  <a:lnTo>
                    <a:pt x="1547" y="1427"/>
                  </a:lnTo>
                  <a:lnTo>
                    <a:pt x="1506" y="1440"/>
                  </a:lnTo>
                  <a:lnTo>
                    <a:pt x="1465" y="1452"/>
                  </a:lnTo>
                  <a:lnTo>
                    <a:pt x="1424" y="1463"/>
                  </a:lnTo>
                  <a:lnTo>
                    <a:pt x="1382" y="1473"/>
                  </a:lnTo>
                  <a:lnTo>
                    <a:pt x="1340" y="1483"/>
                  </a:lnTo>
                  <a:lnTo>
                    <a:pt x="1299" y="1491"/>
                  </a:lnTo>
                  <a:lnTo>
                    <a:pt x="1256" y="1498"/>
                  </a:lnTo>
                  <a:lnTo>
                    <a:pt x="1213" y="1506"/>
                  </a:lnTo>
                  <a:lnTo>
                    <a:pt x="1172" y="1511"/>
                  </a:lnTo>
                  <a:lnTo>
                    <a:pt x="1129" y="1515"/>
                  </a:lnTo>
                  <a:lnTo>
                    <a:pt x="1087" y="1520"/>
                  </a:lnTo>
                  <a:lnTo>
                    <a:pt x="1046" y="1522"/>
                  </a:lnTo>
                  <a:lnTo>
                    <a:pt x="1005" y="1524"/>
                  </a:lnTo>
                  <a:lnTo>
                    <a:pt x="964" y="1525"/>
                  </a:lnTo>
                  <a:lnTo>
                    <a:pt x="924" y="1525"/>
                  </a:lnTo>
                  <a:lnTo>
                    <a:pt x="884" y="1524"/>
                  </a:lnTo>
                  <a:lnTo>
                    <a:pt x="846" y="1523"/>
                  </a:lnTo>
                  <a:lnTo>
                    <a:pt x="808" y="1520"/>
                  </a:lnTo>
                  <a:lnTo>
                    <a:pt x="770" y="1515"/>
                  </a:lnTo>
                  <a:lnTo>
                    <a:pt x="735" y="1511"/>
                  </a:lnTo>
                  <a:lnTo>
                    <a:pt x="700" y="1506"/>
                  </a:lnTo>
                  <a:lnTo>
                    <a:pt x="666" y="1499"/>
                  </a:lnTo>
                  <a:lnTo>
                    <a:pt x="633" y="1490"/>
                  </a:lnTo>
                  <a:lnTo>
                    <a:pt x="603" y="1482"/>
                  </a:lnTo>
                  <a:lnTo>
                    <a:pt x="573" y="1472"/>
                  </a:lnTo>
                  <a:lnTo>
                    <a:pt x="545" y="1461"/>
                  </a:lnTo>
                  <a:lnTo>
                    <a:pt x="518" y="1450"/>
                  </a:lnTo>
                  <a:lnTo>
                    <a:pt x="494" y="1437"/>
                  </a:lnTo>
                  <a:lnTo>
                    <a:pt x="471" y="1423"/>
                  </a:lnTo>
                  <a:lnTo>
                    <a:pt x="449" y="1407"/>
                  </a:lnTo>
                  <a:lnTo>
                    <a:pt x="431" y="1392"/>
                  </a:lnTo>
                  <a:lnTo>
                    <a:pt x="413" y="1375"/>
                  </a:lnTo>
                  <a:lnTo>
                    <a:pt x="378" y="1336"/>
                  </a:lnTo>
                  <a:lnTo>
                    <a:pt x="343" y="1295"/>
                  </a:lnTo>
                  <a:lnTo>
                    <a:pt x="307" y="1251"/>
                  </a:lnTo>
                  <a:lnTo>
                    <a:pt x="272" y="1206"/>
                  </a:lnTo>
                  <a:lnTo>
                    <a:pt x="236" y="1159"/>
                  </a:lnTo>
                  <a:lnTo>
                    <a:pt x="201" y="1110"/>
                  </a:lnTo>
                  <a:lnTo>
                    <a:pt x="170" y="1060"/>
                  </a:lnTo>
                  <a:lnTo>
                    <a:pt x="138" y="1008"/>
                  </a:lnTo>
                  <a:lnTo>
                    <a:pt x="109" y="955"/>
                  </a:lnTo>
                  <a:lnTo>
                    <a:pt x="83" y="902"/>
                  </a:lnTo>
                  <a:lnTo>
                    <a:pt x="59" y="847"/>
                  </a:lnTo>
                  <a:lnTo>
                    <a:pt x="39" y="791"/>
                  </a:lnTo>
                  <a:lnTo>
                    <a:pt x="23" y="737"/>
                  </a:lnTo>
                  <a:lnTo>
                    <a:pt x="11" y="681"/>
                  </a:lnTo>
                  <a:lnTo>
                    <a:pt x="3" y="625"/>
                  </a:lnTo>
                  <a:lnTo>
                    <a:pt x="0" y="571"/>
                  </a:lnTo>
                  <a:close/>
                </a:path>
              </a:pathLst>
            </a:custGeom>
            <a:solidFill>
              <a:srgbClr val="33E2FF"/>
            </a:solidFill>
            <a:ln w="9525">
              <a:noFill/>
              <a:round/>
              <a:headEnd/>
              <a:tailEnd/>
            </a:ln>
          </p:spPr>
          <p:txBody>
            <a:bodyPr/>
            <a:lstStyle/>
            <a:p>
              <a:endParaRPr lang="fr-FR"/>
            </a:p>
          </p:txBody>
        </p:sp>
        <p:sp>
          <p:nvSpPr>
            <p:cNvPr id="480511" name="Freeform 408"/>
            <p:cNvSpPr>
              <a:spLocks/>
            </p:cNvSpPr>
            <p:nvPr/>
          </p:nvSpPr>
          <p:spPr bwMode="auto">
            <a:xfrm>
              <a:off x="4268" y="3484"/>
              <a:ext cx="461" cy="65"/>
            </a:xfrm>
            <a:custGeom>
              <a:avLst/>
              <a:gdLst>
                <a:gd name="T0" fmla="*/ 0 w 1845"/>
                <a:gd name="T1" fmla="*/ 0 h 259"/>
                <a:gd name="T2" fmla="*/ 0 w 1845"/>
                <a:gd name="T3" fmla="*/ 0 h 259"/>
                <a:gd name="T4" fmla="*/ 1 w 1845"/>
                <a:gd name="T5" fmla="*/ 0 h 259"/>
                <a:gd name="T6" fmla="*/ 2 w 1845"/>
                <a:gd name="T7" fmla="*/ 0 h 259"/>
                <a:gd name="T8" fmla="*/ 4 w 1845"/>
                <a:gd name="T9" fmla="*/ 0 h 259"/>
                <a:gd name="T10" fmla="*/ 5 w 1845"/>
                <a:gd name="T11" fmla="*/ 0 h 259"/>
                <a:gd name="T12" fmla="*/ 7 w 1845"/>
                <a:gd name="T13" fmla="*/ 0 h 259"/>
                <a:gd name="T14" fmla="*/ 9 w 1845"/>
                <a:gd name="T15" fmla="*/ 0 h 259"/>
                <a:gd name="T16" fmla="*/ 11 w 1845"/>
                <a:gd name="T17" fmla="*/ 0 h 259"/>
                <a:gd name="T18" fmla="*/ 13 w 1845"/>
                <a:gd name="T19" fmla="*/ 0 h 259"/>
                <a:gd name="T20" fmla="*/ 16 w 1845"/>
                <a:gd name="T21" fmla="*/ 0 h 259"/>
                <a:gd name="T22" fmla="*/ 18 w 1845"/>
                <a:gd name="T23" fmla="*/ 0 h 259"/>
                <a:gd name="T24" fmla="*/ 20 w 1845"/>
                <a:gd name="T25" fmla="*/ 0 h 259"/>
                <a:gd name="T26" fmla="*/ 21 w 1845"/>
                <a:gd name="T27" fmla="*/ 0 h 259"/>
                <a:gd name="T28" fmla="*/ 23 w 1845"/>
                <a:gd name="T29" fmla="*/ 0 h 259"/>
                <a:gd name="T30" fmla="*/ 24 w 1845"/>
                <a:gd name="T31" fmla="*/ 0 h 259"/>
                <a:gd name="T32" fmla="*/ 26 w 1845"/>
                <a:gd name="T33" fmla="*/ 0 h 259"/>
                <a:gd name="T34" fmla="*/ 27 w 1845"/>
                <a:gd name="T35" fmla="*/ 0 h 259"/>
                <a:gd name="T36" fmla="*/ 28 w 1845"/>
                <a:gd name="T37" fmla="*/ 0 h 259"/>
                <a:gd name="T38" fmla="*/ 28 w 1845"/>
                <a:gd name="T39" fmla="*/ 0 h 259"/>
                <a:gd name="T40" fmla="*/ 29 w 1845"/>
                <a:gd name="T41" fmla="*/ 0 h 259"/>
                <a:gd name="T42" fmla="*/ 29 w 1845"/>
                <a:gd name="T43" fmla="*/ 4 h 259"/>
                <a:gd name="T44" fmla="*/ 28 w 1845"/>
                <a:gd name="T45" fmla="*/ 4 h 259"/>
                <a:gd name="T46" fmla="*/ 28 w 1845"/>
                <a:gd name="T47" fmla="*/ 4 h 259"/>
                <a:gd name="T48" fmla="*/ 27 w 1845"/>
                <a:gd name="T49" fmla="*/ 4 h 259"/>
                <a:gd name="T50" fmla="*/ 27 w 1845"/>
                <a:gd name="T51" fmla="*/ 4 h 259"/>
                <a:gd name="T52" fmla="*/ 26 w 1845"/>
                <a:gd name="T53" fmla="*/ 4 h 259"/>
                <a:gd name="T54" fmla="*/ 24 w 1845"/>
                <a:gd name="T55" fmla="*/ 4 h 259"/>
                <a:gd name="T56" fmla="*/ 23 w 1845"/>
                <a:gd name="T57" fmla="*/ 4 h 259"/>
                <a:gd name="T58" fmla="*/ 21 w 1845"/>
                <a:gd name="T59" fmla="*/ 4 h 259"/>
                <a:gd name="T60" fmla="*/ 19 w 1845"/>
                <a:gd name="T61" fmla="*/ 4 h 259"/>
                <a:gd name="T62" fmla="*/ 16 w 1845"/>
                <a:gd name="T63" fmla="*/ 4 h 259"/>
                <a:gd name="T64" fmla="*/ 14 w 1845"/>
                <a:gd name="T65" fmla="*/ 4 h 259"/>
                <a:gd name="T66" fmla="*/ 11 w 1845"/>
                <a:gd name="T67" fmla="*/ 4 h 259"/>
                <a:gd name="T68" fmla="*/ 9 w 1845"/>
                <a:gd name="T69" fmla="*/ 4 h 259"/>
                <a:gd name="T70" fmla="*/ 7 w 1845"/>
                <a:gd name="T71" fmla="*/ 4 h 259"/>
                <a:gd name="T72" fmla="*/ 5 w 1845"/>
                <a:gd name="T73" fmla="*/ 4 h 259"/>
                <a:gd name="T74" fmla="*/ 4 w 1845"/>
                <a:gd name="T75" fmla="*/ 4 h 259"/>
                <a:gd name="T76" fmla="*/ 3 w 1845"/>
                <a:gd name="T77" fmla="*/ 4 h 259"/>
                <a:gd name="T78" fmla="*/ 2 w 1845"/>
                <a:gd name="T79" fmla="*/ 4 h 259"/>
                <a:gd name="T80" fmla="*/ 1 w 1845"/>
                <a:gd name="T81" fmla="*/ 4 h 259"/>
                <a:gd name="T82" fmla="*/ 0 w 1845"/>
                <a:gd name="T83" fmla="*/ 4 h 259"/>
                <a:gd name="T84" fmla="*/ 0 w 1845"/>
                <a:gd name="T85" fmla="*/ 4 h 25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45"/>
                <a:gd name="T130" fmla="*/ 0 h 259"/>
                <a:gd name="T131" fmla="*/ 1845 w 1845"/>
                <a:gd name="T132" fmla="*/ 259 h 25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45" h="259">
                  <a:moveTo>
                    <a:pt x="0" y="20"/>
                  </a:moveTo>
                  <a:lnTo>
                    <a:pt x="1" y="20"/>
                  </a:lnTo>
                  <a:lnTo>
                    <a:pt x="7" y="20"/>
                  </a:lnTo>
                  <a:lnTo>
                    <a:pt x="13" y="19"/>
                  </a:lnTo>
                  <a:lnTo>
                    <a:pt x="24" y="19"/>
                  </a:lnTo>
                  <a:lnTo>
                    <a:pt x="36" y="19"/>
                  </a:lnTo>
                  <a:lnTo>
                    <a:pt x="52" y="18"/>
                  </a:lnTo>
                  <a:lnTo>
                    <a:pt x="70" y="17"/>
                  </a:lnTo>
                  <a:lnTo>
                    <a:pt x="90" y="17"/>
                  </a:lnTo>
                  <a:lnTo>
                    <a:pt x="113" y="16"/>
                  </a:lnTo>
                  <a:lnTo>
                    <a:pt x="137" y="15"/>
                  </a:lnTo>
                  <a:lnTo>
                    <a:pt x="164" y="14"/>
                  </a:lnTo>
                  <a:lnTo>
                    <a:pt x="192" y="12"/>
                  </a:lnTo>
                  <a:lnTo>
                    <a:pt x="223" y="11"/>
                  </a:lnTo>
                  <a:lnTo>
                    <a:pt x="255" y="10"/>
                  </a:lnTo>
                  <a:lnTo>
                    <a:pt x="289" y="9"/>
                  </a:lnTo>
                  <a:lnTo>
                    <a:pt x="324" y="8"/>
                  </a:lnTo>
                  <a:lnTo>
                    <a:pt x="361" y="8"/>
                  </a:lnTo>
                  <a:lnTo>
                    <a:pt x="398" y="7"/>
                  </a:lnTo>
                  <a:lnTo>
                    <a:pt x="438" y="6"/>
                  </a:lnTo>
                  <a:lnTo>
                    <a:pt x="477" y="5"/>
                  </a:lnTo>
                  <a:lnTo>
                    <a:pt x="519" y="4"/>
                  </a:lnTo>
                  <a:lnTo>
                    <a:pt x="561" y="3"/>
                  </a:lnTo>
                  <a:lnTo>
                    <a:pt x="603" y="3"/>
                  </a:lnTo>
                  <a:lnTo>
                    <a:pt x="647" y="2"/>
                  </a:lnTo>
                  <a:lnTo>
                    <a:pt x="691" y="2"/>
                  </a:lnTo>
                  <a:lnTo>
                    <a:pt x="735" y="0"/>
                  </a:lnTo>
                  <a:lnTo>
                    <a:pt x="780" y="0"/>
                  </a:lnTo>
                  <a:lnTo>
                    <a:pt x="825" y="0"/>
                  </a:lnTo>
                  <a:lnTo>
                    <a:pt x="870" y="0"/>
                  </a:lnTo>
                  <a:lnTo>
                    <a:pt x="915" y="0"/>
                  </a:lnTo>
                  <a:lnTo>
                    <a:pt x="960" y="0"/>
                  </a:lnTo>
                  <a:lnTo>
                    <a:pt x="1005" y="0"/>
                  </a:lnTo>
                  <a:lnTo>
                    <a:pt x="1048" y="0"/>
                  </a:lnTo>
                  <a:lnTo>
                    <a:pt x="1092" y="2"/>
                  </a:lnTo>
                  <a:lnTo>
                    <a:pt x="1135" y="2"/>
                  </a:lnTo>
                  <a:lnTo>
                    <a:pt x="1177" y="2"/>
                  </a:lnTo>
                  <a:lnTo>
                    <a:pt x="1218" y="2"/>
                  </a:lnTo>
                  <a:lnTo>
                    <a:pt x="1259" y="3"/>
                  </a:lnTo>
                  <a:lnTo>
                    <a:pt x="1297" y="3"/>
                  </a:lnTo>
                  <a:lnTo>
                    <a:pt x="1337" y="3"/>
                  </a:lnTo>
                  <a:lnTo>
                    <a:pt x="1374" y="4"/>
                  </a:lnTo>
                  <a:lnTo>
                    <a:pt x="1410" y="4"/>
                  </a:lnTo>
                  <a:lnTo>
                    <a:pt x="1445" y="4"/>
                  </a:lnTo>
                  <a:lnTo>
                    <a:pt x="1479" y="5"/>
                  </a:lnTo>
                  <a:lnTo>
                    <a:pt x="1512" y="5"/>
                  </a:lnTo>
                  <a:lnTo>
                    <a:pt x="1544" y="5"/>
                  </a:lnTo>
                  <a:lnTo>
                    <a:pt x="1574" y="5"/>
                  </a:lnTo>
                  <a:lnTo>
                    <a:pt x="1603" y="6"/>
                  </a:lnTo>
                  <a:lnTo>
                    <a:pt x="1631" y="6"/>
                  </a:lnTo>
                  <a:lnTo>
                    <a:pt x="1657" y="6"/>
                  </a:lnTo>
                  <a:lnTo>
                    <a:pt x="1681" y="6"/>
                  </a:lnTo>
                  <a:lnTo>
                    <a:pt x="1704" y="7"/>
                  </a:lnTo>
                  <a:lnTo>
                    <a:pt x="1726" y="7"/>
                  </a:lnTo>
                  <a:lnTo>
                    <a:pt x="1746" y="7"/>
                  </a:lnTo>
                  <a:lnTo>
                    <a:pt x="1764" y="7"/>
                  </a:lnTo>
                  <a:lnTo>
                    <a:pt x="1781" y="7"/>
                  </a:lnTo>
                  <a:lnTo>
                    <a:pt x="1796" y="7"/>
                  </a:lnTo>
                  <a:lnTo>
                    <a:pt x="1808" y="8"/>
                  </a:lnTo>
                  <a:lnTo>
                    <a:pt x="1819" y="8"/>
                  </a:lnTo>
                  <a:lnTo>
                    <a:pt x="1829" y="8"/>
                  </a:lnTo>
                  <a:lnTo>
                    <a:pt x="1836" y="8"/>
                  </a:lnTo>
                  <a:lnTo>
                    <a:pt x="1841" y="8"/>
                  </a:lnTo>
                  <a:lnTo>
                    <a:pt x="1844" y="8"/>
                  </a:lnTo>
                  <a:lnTo>
                    <a:pt x="1845" y="8"/>
                  </a:lnTo>
                  <a:lnTo>
                    <a:pt x="1838" y="226"/>
                  </a:lnTo>
                  <a:lnTo>
                    <a:pt x="1837" y="226"/>
                  </a:lnTo>
                  <a:lnTo>
                    <a:pt x="1834" y="226"/>
                  </a:lnTo>
                  <a:lnTo>
                    <a:pt x="1830" y="226"/>
                  </a:lnTo>
                  <a:lnTo>
                    <a:pt x="1825" y="225"/>
                  </a:lnTo>
                  <a:lnTo>
                    <a:pt x="1817" y="225"/>
                  </a:lnTo>
                  <a:lnTo>
                    <a:pt x="1807" y="225"/>
                  </a:lnTo>
                  <a:lnTo>
                    <a:pt x="1796" y="224"/>
                  </a:lnTo>
                  <a:lnTo>
                    <a:pt x="1783" y="224"/>
                  </a:lnTo>
                  <a:lnTo>
                    <a:pt x="1769" y="223"/>
                  </a:lnTo>
                  <a:lnTo>
                    <a:pt x="1752" y="223"/>
                  </a:lnTo>
                  <a:lnTo>
                    <a:pt x="1735" y="222"/>
                  </a:lnTo>
                  <a:lnTo>
                    <a:pt x="1715" y="222"/>
                  </a:lnTo>
                  <a:lnTo>
                    <a:pt x="1693" y="221"/>
                  </a:lnTo>
                  <a:lnTo>
                    <a:pt x="1670" y="221"/>
                  </a:lnTo>
                  <a:lnTo>
                    <a:pt x="1645" y="220"/>
                  </a:lnTo>
                  <a:lnTo>
                    <a:pt x="1618" y="220"/>
                  </a:lnTo>
                  <a:lnTo>
                    <a:pt x="1589" y="219"/>
                  </a:lnTo>
                  <a:lnTo>
                    <a:pt x="1559" y="219"/>
                  </a:lnTo>
                  <a:lnTo>
                    <a:pt x="1526" y="219"/>
                  </a:lnTo>
                  <a:lnTo>
                    <a:pt x="1492" y="218"/>
                  </a:lnTo>
                  <a:lnTo>
                    <a:pt x="1457" y="218"/>
                  </a:lnTo>
                  <a:lnTo>
                    <a:pt x="1420" y="218"/>
                  </a:lnTo>
                  <a:lnTo>
                    <a:pt x="1381" y="217"/>
                  </a:lnTo>
                  <a:lnTo>
                    <a:pt x="1339" y="217"/>
                  </a:lnTo>
                  <a:lnTo>
                    <a:pt x="1296" y="217"/>
                  </a:lnTo>
                  <a:lnTo>
                    <a:pt x="1251" y="217"/>
                  </a:lnTo>
                  <a:lnTo>
                    <a:pt x="1205" y="217"/>
                  </a:lnTo>
                  <a:lnTo>
                    <a:pt x="1157" y="217"/>
                  </a:lnTo>
                  <a:lnTo>
                    <a:pt x="1107" y="218"/>
                  </a:lnTo>
                  <a:lnTo>
                    <a:pt x="1054" y="218"/>
                  </a:lnTo>
                  <a:lnTo>
                    <a:pt x="1000" y="218"/>
                  </a:lnTo>
                  <a:lnTo>
                    <a:pt x="944" y="219"/>
                  </a:lnTo>
                  <a:lnTo>
                    <a:pt x="888" y="220"/>
                  </a:lnTo>
                  <a:lnTo>
                    <a:pt x="834" y="221"/>
                  </a:lnTo>
                  <a:lnTo>
                    <a:pt x="782" y="222"/>
                  </a:lnTo>
                  <a:lnTo>
                    <a:pt x="730" y="223"/>
                  </a:lnTo>
                  <a:lnTo>
                    <a:pt x="681" y="224"/>
                  </a:lnTo>
                  <a:lnTo>
                    <a:pt x="634" y="225"/>
                  </a:lnTo>
                  <a:lnTo>
                    <a:pt x="589" y="226"/>
                  </a:lnTo>
                  <a:lnTo>
                    <a:pt x="545" y="229"/>
                  </a:lnTo>
                  <a:lnTo>
                    <a:pt x="502" y="230"/>
                  </a:lnTo>
                  <a:lnTo>
                    <a:pt x="462" y="232"/>
                  </a:lnTo>
                  <a:lnTo>
                    <a:pt x="423" y="233"/>
                  </a:lnTo>
                  <a:lnTo>
                    <a:pt x="387" y="235"/>
                  </a:lnTo>
                  <a:lnTo>
                    <a:pt x="352" y="236"/>
                  </a:lnTo>
                  <a:lnTo>
                    <a:pt x="318" y="239"/>
                  </a:lnTo>
                  <a:lnTo>
                    <a:pt x="286" y="241"/>
                  </a:lnTo>
                  <a:lnTo>
                    <a:pt x="257" y="242"/>
                  </a:lnTo>
                  <a:lnTo>
                    <a:pt x="229" y="244"/>
                  </a:lnTo>
                  <a:lnTo>
                    <a:pt x="203" y="245"/>
                  </a:lnTo>
                  <a:lnTo>
                    <a:pt x="178" y="247"/>
                  </a:lnTo>
                  <a:lnTo>
                    <a:pt x="156" y="248"/>
                  </a:lnTo>
                  <a:lnTo>
                    <a:pt x="135" y="251"/>
                  </a:lnTo>
                  <a:lnTo>
                    <a:pt x="115" y="252"/>
                  </a:lnTo>
                  <a:lnTo>
                    <a:pt x="98" y="253"/>
                  </a:lnTo>
                  <a:lnTo>
                    <a:pt x="83" y="254"/>
                  </a:lnTo>
                  <a:lnTo>
                    <a:pt x="69" y="255"/>
                  </a:lnTo>
                  <a:lnTo>
                    <a:pt x="57" y="256"/>
                  </a:lnTo>
                  <a:lnTo>
                    <a:pt x="47" y="257"/>
                  </a:lnTo>
                  <a:lnTo>
                    <a:pt x="39" y="258"/>
                  </a:lnTo>
                  <a:lnTo>
                    <a:pt x="33" y="258"/>
                  </a:lnTo>
                  <a:lnTo>
                    <a:pt x="28" y="259"/>
                  </a:lnTo>
                  <a:lnTo>
                    <a:pt x="26" y="259"/>
                  </a:lnTo>
                  <a:lnTo>
                    <a:pt x="24" y="259"/>
                  </a:lnTo>
                  <a:lnTo>
                    <a:pt x="0" y="20"/>
                  </a:lnTo>
                  <a:close/>
                </a:path>
              </a:pathLst>
            </a:custGeom>
            <a:solidFill>
              <a:srgbClr val="C6D1DD"/>
            </a:solidFill>
            <a:ln w="9525">
              <a:noFill/>
              <a:round/>
              <a:headEnd/>
              <a:tailEnd/>
            </a:ln>
          </p:spPr>
          <p:txBody>
            <a:bodyPr/>
            <a:lstStyle/>
            <a:p>
              <a:endParaRPr lang="fr-FR"/>
            </a:p>
          </p:txBody>
        </p:sp>
        <p:sp>
          <p:nvSpPr>
            <p:cNvPr id="480512" name="Freeform 409"/>
            <p:cNvSpPr>
              <a:spLocks/>
            </p:cNvSpPr>
            <p:nvPr/>
          </p:nvSpPr>
          <p:spPr bwMode="auto">
            <a:xfrm>
              <a:off x="4305" y="3482"/>
              <a:ext cx="385" cy="5"/>
            </a:xfrm>
            <a:custGeom>
              <a:avLst/>
              <a:gdLst>
                <a:gd name="T0" fmla="*/ 0 w 1540"/>
                <a:gd name="T1" fmla="*/ 0 h 20"/>
                <a:gd name="T2" fmla="*/ 0 w 1540"/>
                <a:gd name="T3" fmla="*/ 0 h 20"/>
                <a:gd name="T4" fmla="*/ 0 w 1540"/>
                <a:gd name="T5" fmla="*/ 0 h 20"/>
                <a:gd name="T6" fmla="*/ 0 w 1540"/>
                <a:gd name="T7" fmla="*/ 0 h 20"/>
                <a:gd name="T8" fmla="*/ 0 w 1540"/>
                <a:gd name="T9" fmla="*/ 0 h 20"/>
                <a:gd name="T10" fmla="*/ 1 w 1540"/>
                <a:gd name="T11" fmla="*/ 0 h 20"/>
                <a:gd name="T12" fmla="*/ 1 w 1540"/>
                <a:gd name="T13" fmla="*/ 0 h 20"/>
                <a:gd name="T14" fmla="*/ 1 w 1540"/>
                <a:gd name="T15" fmla="*/ 0 h 20"/>
                <a:gd name="T16" fmla="*/ 1 w 1540"/>
                <a:gd name="T17" fmla="*/ 0 h 20"/>
                <a:gd name="T18" fmla="*/ 1 w 1540"/>
                <a:gd name="T19" fmla="*/ 0 h 20"/>
                <a:gd name="T20" fmla="*/ 2 w 1540"/>
                <a:gd name="T21" fmla="*/ 0 h 20"/>
                <a:gd name="T22" fmla="*/ 2 w 1540"/>
                <a:gd name="T23" fmla="*/ 0 h 20"/>
                <a:gd name="T24" fmla="*/ 2 w 1540"/>
                <a:gd name="T25" fmla="*/ 0 h 20"/>
                <a:gd name="T26" fmla="*/ 3 w 1540"/>
                <a:gd name="T27" fmla="*/ 0 h 20"/>
                <a:gd name="T28" fmla="*/ 3 w 1540"/>
                <a:gd name="T29" fmla="*/ 0 h 20"/>
                <a:gd name="T30" fmla="*/ 3 w 1540"/>
                <a:gd name="T31" fmla="*/ 0 h 20"/>
                <a:gd name="T32" fmla="*/ 4 w 1540"/>
                <a:gd name="T33" fmla="*/ 0 h 20"/>
                <a:gd name="T34" fmla="*/ 4 w 1540"/>
                <a:gd name="T35" fmla="*/ 0 h 20"/>
                <a:gd name="T36" fmla="*/ 5 w 1540"/>
                <a:gd name="T37" fmla="*/ 0 h 20"/>
                <a:gd name="T38" fmla="*/ 5 w 1540"/>
                <a:gd name="T39" fmla="*/ 0 h 20"/>
                <a:gd name="T40" fmla="*/ 6 w 1540"/>
                <a:gd name="T41" fmla="*/ 0 h 20"/>
                <a:gd name="T42" fmla="*/ 6 w 1540"/>
                <a:gd name="T43" fmla="*/ 0 h 20"/>
                <a:gd name="T44" fmla="*/ 7 w 1540"/>
                <a:gd name="T45" fmla="*/ 0 h 20"/>
                <a:gd name="T46" fmla="*/ 7 w 1540"/>
                <a:gd name="T47" fmla="*/ 0 h 20"/>
                <a:gd name="T48" fmla="*/ 8 w 1540"/>
                <a:gd name="T49" fmla="*/ 0 h 20"/>
                <a:gd name="T50" fmla="*/ 9 w 1540"/>
                <a:gd name="T51" fmla="*/ 0 h 20"/>
                <a:gd name="T52" fmla="*/ 9 w 1540"/>
                <a:gd name="T53" fmla="*/ 0 h 20"/>
                <a:gd name="T54" fmla="*/ 10 w 1540"/>
                <a:gd name="T55" fmla="*/ 0 h 20"/>
                <a:gd name="T56" fmla="*/ 11 w 1540"/>
                <a:gd name="T57" fmla="*/ 0 h 20"/>
                <a:gd name="T58" fmla="*/ 11 w 1540"/>
                <a:gd name="T59" fmla="*/ 0 h 20"/>
                <a:gd name="T60" fmla="*/ 12 w 1540"/>
                <a:gd name="T61" fmla="*/ 0 h 20"/>
                <a:gd name="T62" fmla="*/ 12 w 1540"/>
                <a:gd name="T63" fmla="*/ 0 h 20"/>
                <a:gd name="T64" fmla="*/ 13 w 1540"/>
                <a:gd name="T65" fmla="*/ 0 h 20"/>
                <a:gd name="T66" fmla="*/ 14 w 1540"/>
                <a:gd name="T67" fmla="*/ 0 h 20"/>
                <a:gd name="T68" fmla="*/ 16 w 1540"/>
                <a:gd name="T69" fmla="*/ 0 h 20"/>
                <a:gd name="T70" fmla="*/ 17 w 1540"/>
                <a:gd name="T71" fmla="*/ 0 h 20"/>
                <a:gd name="T72" fmla="*/ 18 w 1540"/>
                <a:gd name="T73" fmla="*/ 0 h 20"/>
                <a:gd name="T74" fmla="*/ 19 w 1540"/>
                <a:gd name="T75" fmla="*/ 0 h 20"/>
                <a:gd name="T76" fmla="*/ 20 w 1540"/>
                <a:gd name="T77" fmla="*/ 0 h 20"/>
                <a:gd name="T78" fmla="*/ 21 w 1540"/>
                <a:gd name="T79" fmla="*/ 0 h 20"/>
                <a:gd name="T80" fmla="*/ 21 w 1540"/>
                <a:gd name="T81" fmla="*/ 0 h 20"/>
                <a:gd name="T82" fmla="*/ 22 w 1540"/>
                <a:gd name="T83" fmla="*/ 0 h 20"/>
                <a:gd name="T84" fmla="*/ 23 w 1540"/>
                <a:gd name="T85" fmla="*/ 0 h 20"/>
                <a:gd name="T86" fmla="*/ 23 w 1540"/>
                <a:gd name="T87" fmla="*/ 0 h 20"/>
                <a:gd name="T88" fmla="*/ 24 w 1540"/>
                <a:gd name="T89" fmla="*/ 0 h 20"/>
                <a:gd name="T90" fmla="*/ 24 w 1540"/>
                <a:gd name="T91" fmla="*/ 0 h 20"/>
                <a:gd name="T92" fmla="*/ 24 w 1540"/>
                <a:gd name="T93" fmla="*/ 0 h 20"/>
                <a:gd name="T94" fmla="*/ 24 w 1540"/>
                <a:gd name="T95" fmla="*/ 0 h 20"/>
                <a:gd name="T96" fmla="*/ 24 w 1540"/>
                <a:gd name="T97" fmla="*/ 0 h 20"/>
                <a:gd name="T98" fmla="*/ 24 w 1540"/>
                <a:gd name="T99" fmla="*/ 0 h 20"/>
                <a:gd name="T100" fmla="*/ 0 w 1540"/>
                <a:gd name="T101" fmla="*/ 0 h 20"/>
                <a:gd name="T102" fmla="*/ 0 w 1540"/>
                <a:gd name="T103" fmla="*/ 0 h 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40"/>
                <a:gd name="T157" fmla="*/ 0 h 20"/>
                <a:gd name="T158" fmla="*/ 1540 w 1540"/>
                <a:gd name="T159" fmla="*/ 20 h 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40" h="20">
                  <a:moveTo>
                    <a:pt x="0" y="12"/>
                  </a:moveTo>
                  <a:lnTo>
                    <a:pt x="1" y="12"/>
                  </a:lnTo>
                  <a:lnTo>
                    <a:pt x="4" y="12"/>
                  </a:lnTo>
                  <a:lnTo>
                    <a:pt x="9" y="12"/>
                  </a:lnTo>
                  <a:lnTo>
                    <a:pt x="17" y="12"/>
                  </a:lnTo>
                  <a:lnTo>
                    <a:pt x="26" y="11"/>
                  </a:lnTo>
                  <a:lnTo>
                    <a:pt x="38" y="11"/>
                  </a:lnTo>
                  <a:lnTo>
                    <a:pt x="51" y="11"/>
                  </a:lnTo>
                  <a:lnTo>
                    <a:pt x="66" y="10"/>
                  </a:lnTo>
                  <a:lnTo>
                    <a:pt x="83" y="10"/>
                  </a:lnTo>
                  <a:lnTo>
                    <a:pt x="101" y="8"/>
                  </a:lnTo>
                  <a:lnTo>
                    <a:pt x="121" y="8"/>
                  </a:lnTo>
                  <a:lnTo>
                    <a:pt x="143" y="8"/>
                  </a:lnTo>
                  <a:lnTo>
                    <a:pt x="167" y="7"/>
                  </a:lnTo>
                  <a:lnTo>
                    <a:pt x="192" y="7"/>
                  </a:lnTo>
                  <a:lnTo>
                    <a:pt x="219" y="6"/>
                  </a:lnTo>
                  <a:lnTo>
                    <a:pt x="246" y="5"/>
                  </a:lnTo>
                  <a:lnTo>
                    <a:pt x="276" y="5"/>
                  </a:lnTo>
                  <a:lnTo>
                    <a:pt x="306" y="4"/>
                  </a:lnTo>
                  <a:lnTo>
                    <a:pt x="338" y="4"/>
                  </a:lnTo>
                  <a:lnTo>
                    <a:pt x="371" y="3"/>
                  </a:lnTo>
                  <a:lnTo>
                    <a:pt x="405" y="3"/>
                  </a:lnTo>
                  <a:lnTo>
                    <a:pt x="440" y="3"/>
                  </a:lnTo>
                  <a:lnTo>
                    <a:pt x="478" y="2"/>
                  </a:lnTo>
                  <a:lnTo>
                    <a:pt x="515" y="2"/>
                  </a:lnTo>
                  <a:lnTo>
                    <a:pt x="552" y="1"/>
                  </a:lnTo>
                  <a:lnTo>
                    <a:pt x="592" y="1"/>
                  </a:lnTo>
                  <a:lnTo>
                    <a:pt x="631" y="1"/>
                  </a:lnTo>
                  <a:lnTo>
                    <a:pt x="673" y="0"/>
                  </a:lnTo>
                  <a:lnTo>
                    <a:pt x="713" y="0"/>
                  </a:lnTo>
                  <a:lnTo>
                    <a:pt x="756" y="0"/>
                  </a:lnTo>
                  <a:lnTo>
                    <a:pt x="799" y="0"/>
                  </a:lnTo>
                  <a:lnTo>
                    <a:pt x="841" y="0"/>
                  </a:lnTo>
                  <a:lnTo>
                    <a:pt x="926" y="0"/>
                  </a:lnTo>
                  <a:lnTo>
                    <a:pt x="1005" y="0"/>
                  </a:lnTo>
                  <a:lnTo>
                    <a:pt x="1077" y="0"/>
                  </a:lnTo>
                  <a:lnTo>
                    <a:pt x="1146" y="1"/>
                  </a:lnTo>
                  <a:lnTo>
                    <a:pt x="1209" y="1"/>
                  </a:lnTo>
                  <a:lnTo>
                    <a:pt x="1266" y="1"/>
                  </a:lnTo>
                  <a:lnTo>
                    <a:pt x="1317" y="2"/>
                  </a:lnTo>
                  <a:lnTo>
                    <a:pt x="1364" y="2"/>
                  </a:lnTo>
                  <a:lnTo>
                    <a:pt x="1405" y="2"/>
                  </a:lnTo>
                  <a:lnTo>
                    <a:pt x="1441" y="3"/>
                  </a:lnTo>
                  <a:lnTo>
                    <a:pt x="1471" y="3"/>
                  </a:lnTo>
                  <a:lnTo>
                    <a:pt x="1496" y="3"/>
                  </a:lnTo>
                  <a:lnTo>
                    <a:pt x="1515" y="4"/>
                  </a:lnTo>
                  <a:lnTo>
                    <a:pt x="1529" y="4"/>
                  </a:lnTo>
                  <a:lnTo>
                    <a:pt x="1537" y="4"/>
                  </a:lnTo>
                  <a:lnTo>
                    <a:pt x="1540" y="4"/>
                  </a:lnTo>
                  <a:lnTo>
                    <a:pt x="1537" y="20"/>
                  </a:lnTo>
                  <a:lnTo>
                    <a:pt x="4" y="20"/>
                  </a:lnTo>
                  <a:lnTo>
                    <a:pt x="0" y="12"/>
                  </a:lnTo>
                  <a:close/>
                </a:path>
              </a:pathLst>
            </a:custGeom>
            <a:solidFill>
              <a:srgbClr val="000000"/>
            </a:solidFill>
            <a:ln w="9525">
              <a:noFill/>
              <a:round/>
              <a:headEnd/>
              <a:tailEnd/>
            </a:ln>
          </p:spPr>
          <p:txBody>
            <a:bodyPr/>
            <a:lstStyle/>
            <a:p>
              <a:endParaRPr lang="fr-FR"/>
            </a:p>
          </p:txBody>
        </p:sp>
        <p:sp>
          <p:nvSpPr>
            <p:cNvPr id="480513" name="Freeform 410"/>
            <p:cNvSpPr>
              <a:spLocks/>
            </p:cNvSpPr>
            <p:nvPr/>
          </p:nvSpPr>
          <p:spPr bwMode="auto">
            <a:xfrm>
              <a:off x="4376" y="3481"/>
              <a:ext cx="244" cy="62"/>
            </a:xfrm>
            <a:custGeom>
              <a:avLst/>
              <a:gdLst>
                <a:gd name="T0" fmla="*/ 1 w 974"/>
                <a:gd name="T1" fmla="*/ 4 h 252"/>
                <a:gd name="T2" fmla="*/ 0 w 974"/>
                <a:gd name="T3" fmla="*/ 0 h 252"/>
                <a:gd name="T4" fmla="*/ 2 w 974"/>
                <a:gd name="T5" fmla="*/ 0 h 252"/>
                <a:gd name="T6" fmla="*/ 8 w 974"/>
                <a:gd name="T7" fmla="*/ 0 h 252"/>
                <a:gd name="T8" fmla="*/ 13 w 974"/>
                <a:gd name="T9" fmla="*/ 0 h 252"/>
                <a:gd name="T10" fmla="*/ 14 w 974"/>
                <a:gd name="T11" fmla="*/ 0 h 252"/>
                <a:gd name="T12" fmla="*/ 15 w 974"/>
                <a:gd name="T13" fmla="*/ 0 h 252"/>
                <a:gd name="T14" fmla="*/ 15 w 974"/>
                <a:gd name="T15" fmla="*/ 3 h 252"/>
                <a:gd name="T16" fmla="*/ 7 w 974"/>
                <a:gd name="T17" fmla="*/ 3 h 252"/>
                <a:gd name="T18" fmla="*/ 1 w 974"/>
                <a:gd name="T19" fmla="*/ 4 h 2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74"/>
                <a:gd name="T31" fmla="*/ 0 h 252"/>
                <a:gd name="T32" fmla="*/ 974 w 974"/>
                <a:gd name="T33" fmla="*/ 252 h 2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74" h="252">
                  <a:moveTo>
                    <a:pt x="39" y="252"/>
                  </a:moveTo>
                  <a:lnTo>
                    <a:pt x="0" y="20"/>
                  </a:lnTo>
                  <a:lnTo>
                    <a:pt x="93" y="20"/>
                  </a:lnTo>
                  <a:lnTo>
                    <a:pt x="484" y="16"/>
                  </a:lnTo>
                  <a:lnTo>
                    <a:pt x="814" y="20"/>
                  </a:lnTo>
                  <a:lnTo>
                    <a:pt x="886" y="0"/>
                  </a:lnTo>
                  <a:lnTo>
                    <a:pt x="974" y="12"/>
                  </a:lnTo>
                  <a:lnTo>
                    <a:pt x="936" y="229"/>
                  </a:lnTo>
                  <a:lnTo>
                    <a:pt x="458" y="232"/>
                  </a:lnTo>
                  <a:lnTo>
                    <a:pt x="39" y="252"/>
                  </a:lnTo>
                  <a:close/>
                </a:path>
              </a:pathLst>
            </a:custGeom>
            <a:solidFill>
              <a:srgbClr val="EAEAEA"/>
            </a:solidFill>
            <a:ln w="9525">
              <a:noFill/>
              <a:round/>
              <a:headEnd/>
              <a:tailEnd/>
            </a:ln>
          </p:spPr>
          <p:txBody>
            <a:bodyPr/>
            <a:lstStyle/>
            <a:p>
              <a:endParaRPr lang="fr-FR"/>
            </a:p>
          </p:txBody>
        </p:sp>
        <p:sp>
          <p:nvSpPr>
            <p:cNvPr id="480514" name="Freeform 411"/>
            <p:cNvSpPr>
              <a:spLocks/>
            </p:cNvSpPr>
            <p:nvPr/>
          </p:nvSpPr>
          <p:spPr bwMode="auto">
            <a:xfrm>
              <a:off x="4339" y="3226"/>
              <a:ext cx="321" cy="75"/>
            </a:xfrm>
            <a:custGeom>
              <a:avLst/>
              <a:gdLst>
                <a:gd name="T0" fmla="*/ 0 w 1284"/>
                <a:gd name="T1" fmla="*/ 5 h 301"/>
                <a:gd name="T2" fmla="*/ 9 w 1284"/>
                <a:gd name="T3" fmla="*/ 0 h 301"/>
                <a:gd name="T4" fmla="*/ 20 w 1284"/>
                <a:gd name="T5" fmla="*/ 4 h 301"/>
                <a:gd name="T6" fmla="*/ 0 w 1284"/>
                <a:gd name="T7" fmla="*/ 5 h 301"/>
                <a:gd name="T8" fmla="*/ 0 60000 65536"/>
                <a:gd name="T9" fmla="*/ 0 60000 65536"/>
                <a:gd name="T10" fmla="*/ 0 60000 65536"/>
                <a:gd name="T11" fmla="*/ 0 60000 65536"/>
                <a:gd name="T12" fmla="*/ 0 w 1284"/>
                <a:gd name="T13" fmla="*/ 0 h 301"/>
                <a:gd name="T14" fmla="*/ 1284 w 1284"/>
                <a:gd name="T15" fmla="*/ 301 h 301"/>
              </a:gdLst>
              <a:ahLst/>
              <a:cxnLst>
                <a:cxn ang="T8">
                  <a:pos x="T0" y="T1"/>
                </a:cxn>
                <a:cxn ang="T9">
                  <a:pos x="T2" y="T3"/>
                </a:cxn>
                <a:cxn ang="T10">
                  <a:pos x="T4" y="T5"/>
                </a:cxn>
                <a:cxn ang="T11">
                  <a:pos x="T6" y="T7"/>
                </a:cxn>
              </a:cxnLst>
              <a:rect l="T12" t="T13" r="T14" b="T15"/>
              <a:pathLst>
                <a:path w="1284" h="301">
                  <a:moveTo>
                    <a:pt x="0" y="301"/>
                  </a:moveTo>
                  <a:lnTo>
                    <a:pt x="589" y="0"/>
                  </a:lnTo>
                  <a:lnTo>
                    <a:pt x="1284" y="265"/>
                  </a:lnTo>
                  <a:lnTo>
                    <a:pt x="0" y="301"/>
                  </a:lnTo>
                  <a:close/>
                </a:path>
              </a:pathLst>
            </a:custGeom>
            <a:solidFill>
              <a:srgbClr val="000000"/>
            </a:solidFill>
            <a:ln w="9525">
              <a:noFill/>
              <a:round/>
              <a:headEnd/>
              <a:tailEnd/>
            </a:ln>
          </p:spPr>
          <p:txBody>
            <a:bodyPr/>
            <a:lstStyle/>
            <a:p>
              <a:endParaRPr lang="fr-FR"/>
            </a:p>
          </p:txBody>
        </p:sp>
        <p:sp>
          <p:nvSpPr>
            <p:cNvPr id="480515" name="Freeform 412"/>
            <p:cNvSpPr>
              <a:spLocks/>
            </p:cNvSpPr>
            <p:nvPr/>
          </p:nvSpPr>
          <p:spPr bwMode="auto">
            <a:xfrm>
              <a:off x="4350" y="3233"/>
              <a:ext cx="300" cy="66"/>
            </a:xfrm>
            <a:custGeom>
              <a:avLst/>
              <a:gdLst>
                <a:gd name="T0" fmla="*/ 0 w 1202"/>
                <a:gd name="T1" fmla="*/ 4 h 265"/>
                <a:gd name="T2" fmla="*/ 9 w 1202"/>
                <a:gd name="T3" fmla="*/ 0 h 265"/>
                <a:gd name="T4" fmla="*/ 19 w 1202"/>
                <a:gd name="T5" fmla="*/ 3 h 265"/>
                <a:gd name="T6" fmla="*/ 0 w 1202"/>
                <a:gd name="T7" fmla="*/ 4 h 265"/>
                <a:gd name="T8" fmla="*/ 0 60000 65536"/>
                <a:gd name="T9" fmla="*/ 0 60000 65536"/>
                <a:gd name="T10" fmla="*/ 0 60000 65536"/>
                <a:gd name="T11" fmla="*/ 0 60000 65536"/>
                <a:gd name="T12" fmla="*/ 0 w 1202"/>
                <a:gd name="T13" fmla="*/ 0 h 265"/>
                <a:gd name="T14" fmla="*/ 1202 w 1202"/>
                <a:gd name="T15" fmla="*/ 265 h 265"/>
              </a:gdLst>
              <a:ahLst/>
              <a:cxnLst>
                <a:cxn ang="T8">
                  <a:pos x="T0" y="T1"/>
                </a:cxn>
                <a:cxn ang="T9">
                  <a:pos x="T2" y="T3"/>
                </a:cxn>
                <a:cxn ang="T10">
                  <a:pos x="T4" y="T5"/>
                </a:cxn>
                <a:cxn ang="T11">
                  <a:pos x="T6" y="T7"/>
                </a:cxn>
              </a:cxnLst>
              <a:rect l="T12" t="T13" r="T14" b="T15"/>
              <a:pathLst>
                <a:path w="1202" h="265">
                  <a:moveTo>
                    <a:pt x="0" y="265"/>
                  </a:moveTo>
                  <a:lnTo>
                    <a:pt x="556" y="0"/>
                  </a:lnTo>
                  <a:lnTo>
                    <a:pt x="1202" y="231"/>
                  </a:lnTo>
                  <a:lnTo>
                    <a:pt x="0" y="265"/>
                  </a:lnTo>
                  <a:close/>
                </a:path>
              </a:pathLst>
            </a:custGeom>
            <a:solidFill>
              <a:srgbClr val="FFFFFF"/>
            </a:solidFill>
            <a:ln w="9525">
              <a:noFill/>
              <a:round/>
              <a:headEnd/>
              <a:tailEnd/>
            </a:ln>
          </p:spPr>
          <p:txBody>
            <a:bodyPr/>
            <a:lstStyle/>
            <a:p>
              <a:endParaRPr lang="fr-FR"/>
            </a:p>
          </p:txBody>
        </p:sp>
        <p:sp>
          <p:nvSpPr>
            <p:cNvPr id="480516" name="Rectangle 413"/>
            <p:cNvSpPr>
              <a:spLocks noChangeArrowheads="1"/>
            </p:cNvSpPr>
            <p:nvPr/>
          </p:nvSpPr>
          <p:spPr bwMode="auto">
            <a:xfrm>
              <a:off x="4314" y="3375"/>
              <a:ext cx="369" cy="111"/>
            </a:xfrm>
            <a:prstGeom prst="rect">
              <a:avLst/>
            </a:prstGeom>
            <a:solidFill>
              <a:srgbClr val="9E9E9E"/>
            </a:solidFill>
            <a:ln w="9525">
              <a:noFill/>
              <a:miter lim="800000"/>
              <a:headEnd/>
              <a:tailEnd/>
            </a:ln>
          </p:spPr>
          <p:txBody>
            <a:bodyPr/>
            <a:lstStyle/>
            <a:p>
              <a:pPr eaLnBrk="0" hangingPunct="0"/>
              <a:endParaRPr lang="fr-FR"/>
            </a:p>
          </p:txBody>
        </p:sp>
        <p:sp>
          <p:nvSpPr>
            <p:cNvPr id="480517" name="Freeform 414"/>
            <p:cNvSpPr>
              <a:spLocks/>
            </p:cNvSpPr>
            <p:nvPr/>
          </p:nvSpPr>
          <p:spPr bwMode="auto">
            <a:xfrm>
              <a:off x="4317" y="3366"/>
              <a:ext cx="364" cy="75"/>
            </a:xfrm>
            <a:custGeom>
              <a:avLst/>
              <a:gdLst>
                <a:gd name="T0" fmla="*/ 0 w 1460"/>
                <a:gd name="T1" fmla="*/ 1 h 299"/>
                <a:gd name="T2" fmla="*/ 0 w 1460"/>
                <a:gd name="T3" fmla="*/ 1 h 299"/>
                <a:gd name="T4" fmla="*/ 1 w 1460"/>
                <a:gd name="T5" fmla="*/ 1 h 299"/>
                <a:gd name="T6" fmla="*/ 2 w 1460"/>
                <a:gd name="T7" fmla="*/ 1 h 299"/>
                <a:gd name="T8" fmla="*/ 3 w 1460"/>
                <a:gd name="T9" fmla="*/ 1 h 299"/>
                <a:gd name="T10" fmla="*/ 4 w 1460"/>
                <a:gd name="T11" fmla="*/ 0 h 299"/>
                <a:gd name="T12" fmla="*/ 5 w 1460"/>
                <a:gd name="T13" fmla="*/ 0 h 299"/>
                <a:gd name="T14" fmla="*/ 7 w 1460"/>
                <a:gd name="T15" fmla="*/ 0 h 299"/>
                <a:gd name="T16" fmla="*/ 8 w 1460"/>
                <a:gd name="T17" fmla="*/ 0 h 299"/>
                <a:gd name="T18" fmla="*/ 9 w 1460"/>
                <a:gd name="T19" fmla="*/ 0 h 299"/>
                <a:gd name="T20" fmla="*/ 11 w 1460"/>
                <a:gd name="T21" fmla="*/ 0 h 299"/>
                <a:gd name="T22" fmla="*/ 12 w 1460"/>
                <a:gd name="T23" fmla="*/ 0 h 299"/>
                <a:gd name="T24" fmla="*/ 13 w 1460"/>
                <a:gd name="T25" fmla="*/ 0 h 299"/>
                <a:gd name="T26" fmla="*/ 15 w 1460"/>
                <a:gd name="T27" fmla="*/ 0 h 299"/>
                <a:gd name="T28" fmla="*/ 16 w 1460"/>
                <a:gd name="T29" fmla="*/ 0 h 299"/>
                <a:gd name="T30" fmla="*/ 16 w 1460"/>
                <a:gd name="T31" fmla="*/ 0 h 299"/>
                <a:gd name="T32" fmla="*/ 17 w 1460"/>
                <a:gd name="T33" fmla="*/ 0 h 299"/>
                <a:gd name="T34" fmla="*/ 18 w 1460"/>
                <a:gd name="T35" fmla="*/ 0 h 299"/>
                <a:gd name="T36" fmla="*/ 19 w 1460"/>
                <a:gd name="T37" fmla="*/ 0 h 299"/>
                <a:gd name="T38" fmla="*/ 20 w 1460"/>
                <a:gd name="T39" fmla="*/ 0 h 299"/>
                <a:gd name="T40" fmla="*/ 21 w 1460"/>
                <a:gd name="T41" fmla="*/ 0 h 299"/>
                <a:gd name="T42" fmla="*/ 22 w 1460"/>
                <a:gd name="T43" fmla="*/ 0 h 299"/>
                <a:gd name="T44" fmla="*/ 22 w 1460"/>
                <a:gd name="T45" fmla="*/ 0 h 299"/>
                <a:gd name="T46" fmla="*/ 23 w 1460"/>
                <a:gd name="T47" fmla="*/ 0 h 299"/>
                <a:gd name="T48" fmla="*/ 22 w 1460"/>
                <a:gd name="T49" fmla="*/ 1 h 299"/>
                <a:gd name="T50" fmla="*/ 22 w 1460"/>
                <a:gd name="T51" fmla="*/ 1 h 299"/>
                <a:gd name="T52" fmla="*/ 22 w 1460"/>
                <a:gd name="T53" fmla="*/ 1 h 299"/>
                <a:gd name="T54" fmla="*/ 21 w 1460"/>
                <a:gd name="T55" fmla="*/ 1 h 299"/>
                <a:gd name="T56" fmla="*/ 20 w 1460"/>
                <a:gd name="T57" fmla="*/ 1 h 299"/>
                <a:gd name="T58" fmla="*/ 19 w 1460"/>
                <a:gd name="T59" fmla="*/ 1 h 299"/>
                <a:gd name="T60" fmla="*/ 18 w 1460"/>
                <a:gd name="T61" fmla="*/ 1 h 299"/>
                <a:gd name="T62" fmla="*/ 17 w 1460"/>
                <a:gd name="T63" fmla="*/ 2 h 299"/>
                <a:gd name="T64" fmla="*/ 15 w 1460"/>
                <a:gd name="T65" fmla="*/ 2 h 299"/>
                <a:gd name="T66" fmla="*/ 14 w 1460"/>
                <a:gd name="T67" fmla="*/ 2 h 299"/>
                <a:gd name="T68" fmla="*/ 13 w 1460"/>
                <a:gd name="T69" fmla="*/ 2 h 299"/>
                <a:gd name="T70" fmla="*/ 11 w 1460"/>
                <a:gd name="T71" fmla="*/ 3 h 299"/>
                <a:gd name="T72" fmla="*/ 10 w 1460"/>
                <a:gd name="T73" fmla="*/ 3 h 299"/>
                <a:gd name="T74" fmla="*/ 8 w 1460"/>
                <a:gd name="T75" fmla="*/ 3 h 299"/>
                <a:gd name="T76" fmla="*/ 7 w 1460"/>
                <a:gd name="T77" fmla="*/ 3 h 299"/>
                <a:gd name="T78" fmla="*/ 6 w 1460"/>
                <a:gd name="T79" fmla="*/ 3 h 299"/>
                <a:gd name="T80" fmla="*/ 5 w 1460"/>
                <a:gd name="T81" fmla="*/ 4 h 299"/>
                <a:gd name="T82" fmla="*/ 3 w 1460"/>
                <a:gd name="T83" fmla="*/ 4 h 299"/>
                <a:gd name="T84" fmla="*/ 2 w 1460"/>
                <a:gd name="T85" fmla="*/ 4 h 299"/>
                <a:gd name="T86" fmla="*/ 1 w 1460"/>
                <a:gd name="T87" fmla="*/ 4 h 299"/>
                <a:gd name="T88" fmla="*/ 1 w 1460"/>
                <a:gd name="T89" fmla="*/ 5 h 299"/>
                <a:gd name="T90" fmla="*/ 0 w 1460"/>
                <a:gd name="T91" fmla="*/ 5 h 299"/>
                <a:gd name="T92" fmla="*/ 0 w 1460"/>
                <a:gd name="T93" fmla="*/ 5 h 299"/>
                <a:gd name="T94" fmla="*/ 0 w 1460"/>
                <a:gd name="T95" fmla="*/ 5 h 299"/>
                <a:gd name="T96" fmla="*/ 0 w 1460"/>
                <a:gd name="T97" fmla="*/ 5 h 29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60"/>
                <a:gd name="T148" fmla="*/ 0 h 299"/>
                <a:gd name="T149" fmla="*/ 1460 w 1460"/>
                <a:gd name="T150" fmla="*/ 299 h 29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60" h="299">
                  <a:moveTo>
                    <a:pt x="13" y="28"/>
                  </a:moveTo>
                  <a:lnTo>
                    <a:pt x="15" y="28"/>
                  </a:lnTo>
                  <a:lnTo>
                    <a:pt x="22" y="28"/>
                  </a:lnTo>
                  <a:lnTo>
                    <a:pt x="34" y="27"/>
                  </a:lnTo>
                  <a:lnTo>
                    <a:pt x="51" y="27"/>
                  </a:lnTo>
                  <a:lnTo>
                    <a:pt x="71" y="26"/>
                  </a:lnTo>
                  <a:lnTo>
                    <a:pt x="95" y="26"/>
                  </a:lnTo>
                  <a:lnTo>
                    <a:pt x="122" y="25"/>
                  </a:lnTo>
                  <a:lnTo>
                    <a:pt x="153" y="24"/>
                  </a:lnTo>
                  <a:lnTo>
                    <a:pt x="187" y="23"/>
                  </a:lnTo>
                  <a:lnTo>
                    <a:pt x="223" y="22"/>
                  </a:lnTo>
                  <a:lnTo>
                    <a:pt x="260" y="21"/>
                  </a:lnTo>
                  <a:lnTo>
                    <a:pt x="301" y="20"/>
                  </a:lnTo>
                  <a:lnTo>
                    <a:pt x="343" y="19"/>
                  </a:lnTo>
                  <a:lnTo>
                    <a:pt x="386" y="16"/>
                  </a:lnTo>
                  <a:lnTo>
                    <a:pt x="431" y="15"/>
                  </a:lnTo>
                  <a:lnTo>
                    <a:pt x="476" y="14"/>
                  </a:lnTo>
                  <a:lnTo>
                    <a:pt x="522" y="13"/>
                  </a:lnTo>
                  <a:lnTo>
                    <a:pt x="568" y="12"/>
                  </a:lnTo>
                  <a:lnTo>
                    <a:pt x="614" y="10"/>
                  </a:lnTo>
                  <a:lnTo>
                    <a:pt x="659" y="9"/>
                  </a:lnTo>
                  <a:lnTo>
                    <a:pt x="705" y="8"/>
                  </a:lnTo>
                  <a:lnTo>
                    <a:pt x="749" y="7"/>
                  </a:lnTo>
                  <a:lnTo>
                    <a:pt x="792" y="5"/>
                  </a:lnTo>
                  <a:lnTo>
                    <a:pt x="834" y="4"/>
                  </a:lnTo>
                  <a:lnTo>
                    <a:pt x="873" y="3"/>
                  </a:lnTo>
                  <a:lnTo>
                    <a:pt x="910" y="2"/>
                  </a:lnTo>
                  <a:lnTo>
                    <a:pt x="947" y="2"/>
                  </a:lnTo>
                  <a:lnTo>
                    <a:pt x="978" y="1"/>
                  </a:lnTo>
                  <a:lnTo>
                    <a:pt x="1008" y="1"/>
                  </a:lnTo>
                  <a:lnTo>
                    <a:pt x="1035" y="0"/>
                  </a:lnTo>
                  <a:lnTo>
                    <a:pt x="1058" y="0"/>
                  </a:lnTo>
                  <a:lnTo>
                    <a:pt x="1077" y="0"/>
                  </a:lnTo>
                  <a:lnTo>
                    <a:pt x="1111" y="0"/>
                  </a:lnTo>
                  <a:lnTo>
                    <a:pt x="1146" y="0"/>
                  </a:lnTo>
                  <a:lnTo>
                    <a:pt x="1180" y="0"/>
                  </a:lnTo>
                  <a:lnTo>
                    <a:pt x="1214" y="0"/>
                  </a:lnTo>
                  <a:lnTo>
                    <a:pt x="1247" y="0"/>
                  </a:lnTo>
                  <a:lnTo>
                    <a:pt x="1279" y="0"/>
                  </a:lnTo>
                  <a:lnTo>
                    <a:pt x="1308" y="0"/>
                  </a:lnTo>
                  <a:lnTo>
                    <a:pt x="1337" y="0"/>
                  </a:lnTo>
                  <a:lnTo>
                    <a:pt x="1363" y="0"/>
                  </a:lnTo>
                  <a:lnTo>
                    <a:pt x="1387" y="0"/>
                  </a:lnTo>
                  <a:lnTo>
                    <a:pt x="1408" y="0"/>
                  </a:lnTo>
                  <a:lnTo>
                    <a:pt x="1426" y="0"/>
                  </a:lnTo>
                  <a:lnTo>
                    <a:pt x="1440" y="0"/>
                  </a:lnTo>
                  <a:lnTo>
                    <a:pt x="1451" y="0"/>
                  </a:lnTo>
                  <a:lnTo>
                    <a:pt x="1457" y="0"/>
                  </a:lnTo>
                  <a:lnTo>
                    <a:pt x="1460" y="0"/>
                  </a:lnTo>
                  <a:lnTo>
                    <a:pt x="1443" y="33"/>
                  </a:lnTo>
                  <a:lnTo>
                    <a:pt x="1441" y="33"/>
                  </a:lnTo>
                  <a:lnTo>
                    <a:pt x="1434" y="34"/>
                  </a:lnTo>
                  <a:lnTo>
                    <a:pt x="1423" y="36"/>
                  </a:lnTo>
                  <a:lnTo>
                    <a:pt x="1408" y="38"/>
                  </a:lnTo>
                  <a:lnTo>
                    <a:pt x="1390" y="41"/>
                  </a:lnTo>
                  <a:lnTo>
                    <a:pt x="1366" y="46"/>
                  </a:lnTo>
                  <a:lnTo>
                    <a:pt x="1341" y="49"/>
                  </a:lnTo>
                  <a:lnTo>
                    <a:pt x="1312" y="55"/>
                  </a:lnTo>
                  <a:lnTo>
                    <a:pt x="1281" y="59"/>
                  </a:lnTo>
                  <a:lnTo>
                    <a:pt x="1246" y="65"/>
                  </a:lnTo>
                  <a:lnTo>
                    <a:pt x="1210" y="71"/>
                  </a:lnTo>
                  <a:lnTo>
                    <a:pt x="1171" y="77"/>
                  </a:lnTo>
                  <a:lnTo>
                    <a:pt x="1131" y="84"/>
                  </a:lnTo>
                  <a:lnTo>
                    <a:pt x="1089" y="92"/>
                  </a:lnTo>
                  <a:lnTo>
                    <a:pt x="1045" y="98"/>
                  </a:lnTo>
                  <a:lnTo>
                    <a:pt x="1000" y="106"/>
                  </a:lnTo>
                  <a:lnTo>
                    <a:pt x="955" y="114"/>
                  </a:lnTo>
                  <a:lnTo>
                    <a:pt x="909" y="121"/>
                  </a:lnTo>
                  <a:lnTo>
                    <a:pt x="862" y="129"/>
                  </a:lnTo>
                  <a:lnTo>
                    <a:pt x="815" y="136"/>
                  </a:lnTo>
                  <a:lnTo>
                    <a:pt x="769" y="145"/>
                  </a:lnTo>
                  <a:lnTo>
                    <a:pt x="722" y="153"/>
                  </a:lnTo>
                  <a:lnTo>
                    <a:pt x="676" y="160"/>
                  </a:lnTo>
                  <a:lnTo>
                    <a:pt x="631" y="168"/>
                  </a:lnTo>
                  <a:lnTo>
                    <a:pt x="587" y="176"/>
                  </a:lnTo>
                  <a:lnTo>
                    <a:pt x="544" y="183"/>
                  </a:lnTo>
                  <a:lnTo>
                    <a:pt x="503" y="190"/>
                  </a:lnTo>
                  <a:lnTo>
                    <a:pt x="463" y="198"/>
                  </a:lnTo>
                  <a:lnTo>
                    <a:pt x="425" y="204"/>
                  </a:lnTo>
                  <a:lnTo>
                    <a:pt x="390" y="210"/>
                  </a:lnTo>
                  <a:lnTo>
                    <a:pt x="357" y="216"/>
                  </a:lnTo>
                  <a:lnTo>
                    <a:pt x="326" y="222"/>
                  </a:lnTo>
                  <a:lnTo>
                    <a:pt x="271" y="231"/>
                  </a:lnTo>
                  <a:lnTo>
                    <a:pt x="223" y="241"/>
                  </a:lnTo>
                  <a:lnTo>
                    <a:pt x="181" y="250"/>
                  </a:lnTo>
                  <a:lnTo>
                    <a:pt x="145" y="258"/>
                  </a:lnTo>
                  <a:lnTo>
                    <a:pt x="113" y="265"/>
                  </a:lnTo>
                  <a:lnTo>
                    <a:pt x="87" y="271"/>
                  </a:lnTo>
                  <a:lnTo>
                    <a:pt x="65" y="276"/>
                  </a:lnTo>
                  <a:lnTo>
                    <a:pt x="48" y="282"/>
                  </a:lnTo>
                  <a:lnTo>
                    <a:pt x="33" y="286"/>
                  </a:lnTo>
                  <a:lnTo>
                    <a:pt x="22" y="289"/>
                  </a:lnTo>
                  <a:lnTo>
                    <a:pt x="14" y="293"/>
                  </a:lnTo>
                  <a:lnTo>
                    <a:pt x="8" y="295"/>
                  </a:lnTo>
                  <a:lnTo>
                    <a:pt x="4" y="297"/>
                  </a:lnTo>
                  <a:lnTo>
                    <a:pt x="2" y="298"/>
                  </a:lnTo>
                  <a:lnTo>
                    <a:pt x="0" y="299"/>
                  </a:lnTo>
                  <a:lnTo>
                    <a:pt x="13" y="28"/>
                  </a:lnTo>
                  <a:close/>
                </a:path>
              </a:pathLst>
            </a:custGeom>
            <a:solidFill>
              <a:srgbClr val="666666"/>
            </a:solidFill>
            <a:ln w="9525">
              <a:noFill/>
              <a:round/>
              <a:headEnd/>
              <a:tailEnd/>
            </a:ln>
          </p:spPr>
          <p:txBody>
            <a:bodyPr/>
            <a:lstStyle/>
            <a:p>
              <a:endParaRPr lang="fr-FR"/>
            </a:p>
          </p:txBody>
        </p:sp>
        <p:sp>
          <p:nvSpPr>
            <p:cNvPr id="480518" name="Rectangle 415"/>
            <p:cNvSpPr>
              <a:spLocks noChangeArrowheads="1"/>
            </p:cNvSpPr>
            <p:nvPr/>
          </p:nvSpPr>
          <p:spPr bwMode="auto">
            <a:xfrm>
              <a:off x="4434" y="3383"/>
              <a:ext cx="130" cy="100"/>
            </a:xfrm>
            <a:prstGeom prst="rect">
              <a:avLst/>
            </a:prstGeom>
            <a:solidFill>
              <a:srgbClr val="000000"/>
            </a:solidFill>
            <a:ln w="9525">
              <a:noFill/>
              <a:miter lim="800000"/>
              <a:headEnd/>
              <a:tailEnd/>
            </a:ln>
          </p:spPr>
          <p:txBody>
            <a:bodyPr/>
            <a:lstStyle/>
            <a:p>
              <a:pPr eaLnBrk="0" hangingPunct="0"/>
              <a:endParaRPr lang="fr-FR"/>
            </a:p>
          </p:txBody>
        </p:sp>
        <p:sp>
          <p:nvSpPr>
            <p:cNvPr id="480519" name="Freeform 416"/>
            <p:cNvSpPr>
              <a:spLocks/>
            </p:cNvSpPr>
            <p:nvPr/>
          </p:nvSpPr>
          <p:spPr bwMode="auto">
            <a:xfrm>
              <a:off x="4334" y="3292"/>
              <a:ext cx="334" cy="49"/>
            </a:xfrm>
            <a:custGeom>
              <a:avLst/>
              <a:gdLst>
                <a:gd name="T0" fmla="*/ 0 w 1333"/>
                <a:gd name="T1" fmla="*/ 1 h 195"/>
                <a:gd name="T2" fmla="*/ 1 w 1333"/>
                <a:gd name="T3" fmla="*/ 1 h 195"/>
                <a:gd name="T4" fmla="*/ 2 w 1333"/>
                <a:gd name="T5" fmla="*/ 1 h 195"/>
                <a:gd name="T6" fmla="*/ 3 w 1333"/>
                <a:gd name="T7" fmla="*/ 1 h 195"/>
                <a:gd name="T8" fmla="*/ 4 w 1333"/>
                <a:gd name="T9" fmla="*/ 0 h 195"/>
                <a:gd name="T10" fmla="*/ 6 w 1333"/>
                <a:gd name="T11" fmla="*/ 0 h 195"/>
                <a:gd name="T12" fmla="*/ 8 w 1333"/>
                <a:gd name="T13" fmla="*/ 0 h 195"/>
                <a:gd name="T14" fmla="*/ 10 w 1333"/>
                <a:gd name="T15" fmla="*/ 0 h 195"/>
                <a:gd name="T16" fmla="*/ 12 w 1333"/>
                <a:gd name="T17" fmla="*/ 0 h 195"/>
                <a:gd name="T18" fmla="*/ 14 w 1333"/>
                <a:gd name="T19" fmla="*/ 0 h 195"/>
                <a:gd name="T20" fmla="*/ 16 w 1333"/>
                <a:gd name="T21" fmla="*/ 0 h 195"/>
                <a:gd name="T22" fmla="*/ 17 w 1333"/>
                <a:gd name="T23" fmla="*/ 0 h 195"/>
                <a:gd name="T24" fmla="*/ 19 w 1333"/>
                <a:gd name="T25" fmla="*/ 0 h 195"/>
                <a:gd name="T26" fmla="*/ 20 w 1333"/>
                <a:gd name="T27" fmla="*/ 0 h 195"/>
                <a:gd name="T28" fmla="*/ 21 w 1333"/>
                <a:gd name="T29" fmla="*/ 0 h 195"/>
                <a:gd name="T30" fmla="*/ 21 w 1333"/>
                <a:gd name="T31" fmla="*/ 0 h 195"/>
                <a:gd name="T32" fmla="*/ 21 w 1333"/>
                <a:gd name="T33" fmla="*/ 1 h 195"/>
                <a:gd name="T34" fmla="*/ 20 w 1333"/>
                <a:gd name="T35" fmla="*/ 3 h 195"/>
                <a:gd name="T36" fmla="*/ 20 w 1333"/>
                <a:gd name="T37" fmla="*/ 3 h 195"/>
                <a:gd name="T38" fmla="*/ 20 w 1333"/>
                <a:gd name="T39" fmla="*/ 3 h 195"/>
                <a:gd name="T40" fmla="*/ 19 w 1333"/>
                <a:gd name="T41" fmla="*/ 3 h 195"/>
                <a:gd name="T42" fmla="*/ 17 w 1333"/>
                <a:gd name="T43" fmla="*/ 3 h 195"/>
                <a:gd name="T44" fmla="*/ 16 w 1333"/>
                <a:gd name="T45" fmla="*/ 3 h 195"/>
                <a:gd name="T46" fmla="*/ 14 w 1333"/>
                <a:gd name="T47" fmla="*/ 3 h 195"/>
                <a:gd name="T48" fmla="*/ 12 w 1333"/>
                <a:gd name="T49" fmla="*/ 3 h 195"/>
                <a:gd name="T50" fmla="*/ 10 w 1333"/>
                <a:gd name="T51" fmla="*/ 3 h 195"/>
                <a:gd name="T52" fmla="*/ 9 w 1333"/>
                <a:gd name="T53" fmla="*/ 3 h 195"/>
                <a:gd name="T54" fmla="*/ 7 w 1333"/>
                <a:gd name="T55" fmla="*/ 3 h 195"/>
                <a:gd name="T56" fmla="*/ 5 w 1333"/>
                <a:gd name="T57" fmla="*/ 3 h 195"/>
                <a:gd name="T58" fmla="*/ 4 w 1333"/>
                <a:gd name="T59" fmla="*/ 3 h 195"/>
                <a:gd name="T60" fmla="*/ 3 w 1333"/>
                <a:gd name="T61" fmla="*/ 3 h 195"/>
                <a:gd name="T62" fmla="*/ 2 w 1333"/>
                <a:gd name="T63" fmla="*/ 3 h 195"/>
                <a:gd name="T64" fmla="*/ 1 w 1333"/>
                <a:gd name="T65" fmla="*/ 3 h 195"/>
                <a:gd name="T66" fmla="*/ 1 w 1333"/>
                <a:gd name="T67" fmla="*/ 3 h 195"/>
                <a:gd name="T68" fmla="*/ 0 w 1333"/>
                <a:gd name="T69" fmla="*/ 2 h 19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33"/>
                <a:gd name="T106" fmla="*/ 0 h 195"/>
                <a:gd name="T107" fmla="*/ 1333 w 1333"/>
                <a:gd name="T108" fmla="*/ 195 h 19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33" h="195">
                  <a:moveTo>
                    <a:pt x="3" y="36"/>
                  </a:moveTo>
                  <a:lnTo>
                    <a:pt x="7" y="36"/>
                  </a:lnTo>
                  <a:lnTo>
                    <a:pt x="18" y="35"/>
                  </a:lnTo>
                  <a:lnTo>
                    <a:pt x="36" y="34"/>
                  </a:lnTo>
                  <a:lnTo>
                    <a:pt x="61" y="31"/>
                  </a:lnTo>
                  <a:lnTo>
                    <a:pt x="92" y="29"/>
                  </a:lnTo>
                  <a:lnTo>
                    <a:pt x="128" y="27"/>
                  </a:lnTo>
                  <a:lnTo>
                    <a:pt x="170" y="24"/>
                  </a:lnTo>
                  <a:lnTo>
                    <a:pt x="216" y="22"/>
                  </a:lnTo>
                  <a:lnTo>
                    <a:pt x="266" y="19"/>
                  </a:lnTo>
                  <a:lnTo>
                    <a:pt x="320" y="16"/>
                  </a:lnTo>
                  <a:lnTo>
                    <a:pt x="377" y="14"/>
                  </a:lnTo>
                  <a:lnTo>
                    <a:pt x="436" y="12"/>
                  </a:lnTo>
                  <a:lnTo>
                    <a:pt x="499" y="10"/>
                  </a:lnTo>
                  <a:lnTo>
                    <a:pt x="562" y="9"/>
                  </a:lnTo>
                  <a:lnTo>
                    <a:pt x="628" y="7"/>
                  </a:lnTo>
                  <a:lnTo>
                    <a:pt x="694" y="7"/>
                  </a:lnTo>
                  <a:lnTo>
                    <a:pt x="759" y="7"/>
                  </a:lnTo>
                  <a:lnTo>
                    <a:pt x="823" y="7"/>
                  </a:lnTo>
                  <a:lnTo>
                    <a:pt x="884" y="6"/>
                  </a:lnTo>
                  <a:lnTo>
                    <a:pt x="943" y="6"/>
                  </a:lnTo>
                  <a:lnTo>
                    <a:pt x="998" y="5"/>
                  </a:lnTo>
                  <a:lnTo>
                    <a:pt x="1051" y="5"/>
                  </a:lnTo>
                  <a:lnTo>
                    <a:pt x="1100" y="4"/>
                  </a:lnTo>
                  <a:lnTo>
                    <a:pt x="1146" y="3"/>
                  </a:lnTo>
                  <a:lnTo>
                    <a:pt x="1187" y="3"/>
                  </a:lnTo>
                  <a:lnTo>
                    <a:pt x="1224" y="2"/>
                  </a:lnTo>
                  <a:lnTo>
                    <a:pt x="1256" y="2"/>
                  </a:lnTo>
                  <a:lnTo>
                    <a:pt x="1282" y="1"/>
                  </a:lnTo>
                  <a:lnTo>
                    <a:pt x="1304" y="1"/>
                  </a:lnTo>
                  <a:lnTo>
                    <a:pt x="1320" y="0"/>
                  </a:lnTo>
                  <a:lnTo>
                    <a:pt x="1330" y="0"/>
                  </a:lnTo>
                  <a:lnTo>
                    <a:pt x="1333" y="0"/>
                  </a:lnTo>
                  <a:lnTo>
                    <a:pt x="1330" y="52"/>
                  </a:lnTo>
                  <a:lnTo>
                    <a:pt x="1308" y="60"/>
                  </a:lnTo>
                  <a:lnTo>
                    <a:pt x="1294" y="178"/>
                  </a:lnTo>
                  <a:lnTo>
                    <a:pt x="1291" y="178"/>
                  </a:lnTo>
                  <a:lnTo>
                    <a:pt x="1281" y="177"/>
                  </a:lnTo>
                  <a:lnTo>
                    <a:pt x="1264" y="177"/>
                  </a:lnTo>
                  <a:lnTo>
                    <a:pt x="1242" y="176"/>
                  </a:lnTo>
                  <a:lnTo>
                    <a:pt x="1213" y="174"/>
                  </a:lnTo>
                  <a:lnTo>
                    <a:pt x="1180" y="173"/>
                  </a:lnTo>
                  <a:lnTo>
                    <a:pt x="1143" y="172"/>
                  </a:lnTo>
                  <a:lnTo>
                    <a:pt x="1100" y="172"/>
                  </a:lnTo>
                  <a:lnTo>
                    <a:pt x="1054" y="171"/>
                  </a:lnTo>
                  <a:lnTo>
                    <a:pt x="1005" y="171"/>
                  </a:lnTo>
                  <a:lnTo>
                    <a:pt x="952" y="172"/>
                  </a:lnTo>
                  <a:lnTo>
                    <a:pt x="898" y="172"/>
                  </a:lnTo>
                  <a:lnTo>
                    <a:pt x="840" y="174"/>
                  </a:lnTo>
                  <a:lnTo>
                    <a:pt x="780" y="176"/>
                  </a:lnTo>
                  <a:lnTo>
                    <a:pt x="719" y="179"/>
                  </a:lnTo>
                  <a:lnTo>
                    <a:pt x="656" y="182"/>
                  </a:lnTo>
                  <a:lnTo>
                    <a:pt x="594" y="185"/>
                  </a:lnTo>
                  <a:lnTo>
                    <a:pt x="534" y="189"/>
                  </a:lnTo>
                  <a:lnTo>
                    <a:pt x="477" y="191"/>
                  </a:lnTo>
                  <a:lnTo>
                    <a:pt x="421" y="192"/>
                  </a:lnTo>
                  <a:lnTo>
                    <a:pt x="368" y="194"/>
                  </a:lnTo>
                  <a:lnTo>
                    <a:pt x="319" y="194"/>
                  </a:lnTo>
                  <a:lnTo>
                    <a:pt x="273" y="195"/>
                  </a:lnTo>
                  <a:lnTo>
                    <a:pt x="230" y="195"/>
                  </a:lnTo>
                  <a:lnTo>
                    <a:pt x="192" y="195"/>
                  </a:lnTo>
                  <a:lnTo>
                    <a:pt x="158" y="195"/>
                  </a:lnTo>
                  <a:lnTo>
                    <a:pt x="128" y="195"/>
                  </a:lnTo>
                  <a:lnTo>
                    <a:pt x="103" y="195"/>
                  </a:lnTo>
                  <a:lnTo>
                    <a:pt x="83" y="195"/>
                  </a:lnTo>
                  <a:lnTo>
                    <a:pt x="69" y="194"/>
                  </a:lnTo>
                  <a:lnTo>
                    <a:pt x="60" y="194"/>
                  </a:lnTo>
                  <a:lnTo>
                    <a:pt x="57" y="194"/>
                  </a:lnTo>
                  <a:lnTo>
                    <a:pt x="48" y="112"/>
                  </a:lnTo>
                  <a:lnTo>
                    <a:pt x="0" y="112"/>
                  </a:lnTo>
                  <a:lnTo>
                    <a:pt x="3" y="36"/>
                  </a:lnTo>
                  <a:close/>
                </a:path>
              </a:pathLst>
            </a:custGeom>
            <a:solidFill>
              <a:srgbClr val="000000"/>
            </a:solidFill>
            <a:ln w="9525">
              <a:noFill/>
              <a:round/>
              <a:headEnd/>
              <a:tailEnd/>
            </a:ln>
          </p:spPr>
          <p:txBody>
            <a:bodyPr/>
            <a:lstStyle/>
            <a:p>
              <a:endParaRPr lang="fr-FR"/>
            </a:p>
          </p:txBody>
        </p:sp>
        <p:sp>
          <p:nvSpPr>
            <p:cNvPr id="480520" name="Freeform 417"/>
            <p:cNvSpPr>
              <a:spLocks/>
            </p:cNvSpPr>
            <p:nvPr/>
          </p:nvSpPr>
          <p:spPr bwMode="auto">
            <a:xfrm>
              <a:off x="4339" y="3295"/>
              <a:ext cx="322" cy="35"/>
            </a:xfrm>
            <a:custGeom>
              <a:avLst/>
              <a:gdLst>
                <a:gd name="T0" fmla="*/ 0 w 1289"/>
                <a:gd name="T1" fmla="*/ 0 h 142"/>
                <a:gd name="T2" fmla="*/ 0 w 1289"/>
                <a:gd name="T3" fmla="*/ 0 h 142"/>
                <a:gd name="T4" fmla="*/ 2 w 1289"/>
                <a:gd name="T5" fmla="*/ 0 h 142"/>
                <a:gd name="T6" fmla="*/ 3 w 1289"/>
                <a:gd name="T7" fmla="*/ 0 h 142"/>
                <a:gd name="T8" fmla="*/ 5 w 1289"/>
                <a:gd name="T9" fmla="*/ 0 h 142"/>
                <a:gd name="T10" fmla="*/ 6 w 1289"/>
                <a:gd name="T11" fmla="*/ 0 h 142"/>
                <a:gd name="T12" fmla="*/ 8 w 1289"/>
                <a:gd name="T13" fmla="*/ 0 h 142"/>
                <a:gd name="T14" fmla="*/ 10 w 1289"/>
                <a:gd name="T15" fmla="*/ 0 h 142"/>
                <a:gd name="T16" fmla="*/ 12 w 1289"/>
                <a:gd name="T17" fmla="*/ 0 h 142"/>
                <a:gd name="T18" fmla="*/ 13 w 1289"/>
                <a:gd name="T19" fmla="*/ 0 h 142"/>
                <a:gd name="T20" fmla="*/ 15 w 1289"/>
                <a:gd name="T21" fmla="*/ 0 h 142"/>
                <a:gd name="T22" fmla="*/ 16 w 1289"/>
                <a:gd name="T23" fmla="*/ 0 h 142"/>
                <a:gd name="T24" fmla="*/ 18 w 1289"/>
                <a:gd name="T25" fmla="*/ 0 h 142"/>
                <a:gd name="T26" fmla="*/ 19 w 1289"/>
                <a:gd name="T27" fmla="*/ 0 h 142"/>
                <a:gd name="T28" fmla="*/ 20 w 1289"/>
                <a:gd name="T29" fmla="*/ 0 h 142"/>
                <a:gd name="T30" fmla="*/ 20 w 1289"/>
                <a:gd name="T31" fmla="*/ 0 h 142"/>
                <a:gd name="T32" fmla="*/ 20 w 1289"/>
                <a:gd name="T33" fmla="*/ 0 h 142"/>
                <a:gd name="T34" fmla="*/ 20 w 1289"/>
                <a:gd name="T35" fmla="*/ 0 h 142"/>
                <a:gd name="T36" fmla="*/ 19 w 1289"/>
                <a:gd name="T37" fmla="*/ 0 h 142"/>
                <a:gd name="T38" fmla="*/ 19 w 1289"/>
                <a:gd name="T39" fmla="*/ 0 h 142"/>
                <a:gd name="T40" fmla="*/ 17 w 1289"/>
                <a:gd name="T41" fmla="*/ 0 h 142"/>
                <a:gd name="T42" fmla="*/ 16 w 1289"/>
                <a:gd name="T43" fmla="*/ 0 h 142"/>
                <a:gd name="T44" fmla="*/ 15 w 1289"/>
                <a:gd name="T45" fmla="*/ 0 h 142"/>
                <a:gd name="T46" fmla="*/ 13 w 1289"/>
                <a:gd name="T47" fmla="*/ 0 h 142"/>
                <a:gd name="T48" fmla="*/ 11 w 1289"/>
                <a:gd name="T49" fmla="*/ 0 h 142"/>
                <a:gd name="T50" fmla="*/ 9 w 1289"/>
                <a:gd name="T51" fmla="*/ 0 h 142"/>
                <a:gd name="T52" fmla="*/ 7 w 1289"/>
                <a:gd name="T53" fmla="*/ 0 h 142"/>
                <a:gd name="T54" fmla="*/ 5 w 1289"/>
                <a:gd name="T55" fmla="*/ 0 h 142"/>
                <a:gd name="T56" fmla="*/ 4 w 1289"/>
                <a:gd name="T57" fmla="*/ 1 h 142"/>
                <a:gd name="T58" fmla="*/ 3 w 1289"/>
                <a:gd name="T59" fmla="*/ 1 h 142"/>
                <a:gd name="T60" fmla="*/ 3 w 1289"/>
                <a:gd name="T61" fmla="*/ 1 h 142"/>
                <a:gd name="T62" fmla="*/ 2 w 1289"/>
                <a:gd name="T63" fmla="*/ 1 h 142"/>
                <a:gd name="T64" fmla="*/ 2 w 1289"/>
                <a:gd name="T65" fmla="*/ 1 h 142"/>
                <a:gd name="T66" fmla="*/ 4 w 1289"/>
                <a:gd name="T67" fmla="*/ 1 h 142"/>
                <a:gd name="T68" fmla="*/ 4 w 1289"/>
                <a:gd name="T69" fmla="*/ 1 h 142"/>
                <a:gd name="T70" fmla="*/ 6 w 1289"/>
                <a:gd name="T71" fmla="*/ 1 h 142"/>
                <a:gd name="T72" fmla="*/ 7 w 1289"/>
                <a:gd name="T73" fmla="*/ 1 h 142"/>
                <a:gd name="T74" fmla="*/ 9 w 1289"/>
                <a:gd name="T75" fmla="*/ 1 h 142"/>
                <a:gd name="T76" fmla="*/ 10 w 1289"/>
                <a:gd name="T77" fmla="*/ 1 h 142"/>
                <a:gd name="T78" fmla="*/ 11 w 1289"/>
                <a:gd name="T79" fmla="*/ 1 h 142"/>
                <a:gd name="T80" fmla="*/ 12 w 1289"/>
                <a:gd name="T81" fmla="*/ 1 h 142"/>
                <a:gd name="T82" fmla="*/ 14 w 1289"/>
                <a:gd name="T83" fmla="*/ 1 h 142"/>
                <a:gd name="T84" fmla="*/ 15 w 1289"/>
                <a:gd name="T85" fmla="*/ 1 h 142"/>
                <a:gd name="T86" fmla="*/ 16 w 1289"/>
                <a:gd name="T87" fmla="*/ 1 h 142"/>
                <a:gd name="T88" fmla="*/ 18 w 1289"/>
                <a:gd name="T89" fmla="*/ 1 h 142"/>
                <a:gd name="T90" fmla="*/ 18 w 1289"/>
                <a:gd name="T91" fmla="*/ 1 h 142"/>
                <a:gd name="T92" fmla="*/ 19 w 1289"/>
                <a:gd name="T93" fmla="*/ 1 h 142"/>
                <a:gd name="T94" fmla="*/ 19 w 1289"/>
                <a:gd name="T95" fmla="*/ 1 h 142"/>
                <a:gd name="T96" fmla="*/ 20 w 1289"/>
                <a:gd name="T97" fmla="*/ 1 h 142"/>
                <a:gd name="T98" fmla="*/ 19 w 1289"/>
                <a:gd name="T99" fmla="*/ 2 h 142"/>
                <a:gd name="T100" fmla="*/ 1 w 1289"/>
                <a:gd name="T101" fmla="*/ 1 h 142"/>
                <a:gd name="T102" fmla="*/ 0 w 1289"/>
                <a:gd name="T103" fmla="*/ 0 h 1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89"/>
                <a:gd name="T157" fmla="*/ 0 h 142"/>
                <a:gd name="T158" fmla="*/ 1289 w 1289"/>
                <a:gd name="T159" fmla="*/ 142 h 14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89" h="142">
                  <a:moveTo>
                    <a:pt x="0" y="36"/>
                  </a:moveTo>
                  <a:lnTo>
                    <a:pt x="5" y="36"/>
                  </a:lnTo>
                  <a:lnTo>
                    <a:pt x="19" y="35"/>
                  </a:lnTo>
                  <a:lnTo>
                    <a:pt x="42" y="34"/>
                  </a:lnTo>
                  <a:lnTo>
                    <a:pt x="72" y="33"/>
                  </a:lnTo>
                  <a:lnTo>
                    <a:pt x="108" y="30"/>
                  </a:lnTo>
                  <a:lnTo>
                    <a:pt x="151" y="28"/>
                  </a:lnTo>
                  <a:lnTo>
                    <a:pt x="198" y="26"/>
                  </a:lnTo>
                  <a:lnTo>
                    <a:pt x="249" y="24"/>
                  </a:lnTo>
                  <a:lnTo>
                    <a:pt x="304" y="23"/>
                  </a:lnTo>
                  <a:lnTo>
                    <a:pt x="361" y="21"/>
                  </a:lnTo>
                  <a:lnTo>
                    <a:pt x="420" y="18"/>
                  </a:lnTo>
                  <a:lnTo>
                    <a:pt x="480" y="17"/>
                  </a:lnTo>
                  <a:lnTo>
                    <a:pt x="540" y="16"/>
                  </a:lnTo>
                  <a:lnTo>
                    <a:pt x="598" y="16"/>
                  </a:lnTo>
                  <a:lnTo>
                    <a:pt x="655" y="16"/>
                  </a:lnTo>
                  <a:lnTo>
                    <a:pt x="710" y="16"/>
                  </a:lnTo>
                  <a:lnTo>
                    <a:pt x="762" y="16"/>
                  </a:lnTo>
                  <a:lnTo>
                    <a:pt x="815" y="16"/>
                  </a:lnTo>
                  <a:lnTo>
                    <a:pt x="868" y="16"/>
                  </a:lnTo>
                  <a:lnTo>
                    <a:pt x="919" y="15"/>
                  </a:lnTo>
                  <a:lnTo>
                    <a:pt x="969" y="14"/>
                  </a:lnTo>
                  <a:lnTo>
                    <a:pt x="1017" y="13"/>
                  </a:lnTo>
                  <a:lnTo>
                    <a:pt x="1062" y="11"/>
                  </a:lnTo>
                  <a:lnTo>
                    <a:pt x="1104" y="10"/>
                  </a:lnTo>
                  <a:lnTo>
                    <a:pt x="1144" y="7"/>
                  </a:lnTo>
                  <a:lnTo>
                    <a:pt x="1179" y="6"/>
                  </a:lnTo>
                  <a:lnTo>
                    <a:pt x="1211" y="4"/>
                  </a:lnTo>
                  <a:lnTo>
                    <a:pt x="1238" y="3"/>
                  </a:lnTo>
                  <a:lnTo>
                    <a:pt x="1259" y="2"/>
                  </a:lnTo>
                  <a:lnTo>
                    <a:pt x="1275" y="1"/>
                  </a:lnTo>
                  <a:lnTo>
                    <a:pt x="1285" y="0"/>
                  </a:lnTo>
                  <a:lnTo>
                    <a:pt x="1289" y="0"/>
                  </a:lnTo>
                  <a:lnTo>
                    <a:pt x="1282" y="24"/>
                  </a:lnTo>
                  <a:lnTo>
                    <a:pt x="1280" y="24"/>
                  </a:lnTo>
                  <a:lnTo>
                    <a:pt x="1272" y="24"/>
                  </a:lnTo>
                  <a:lnTo>
                    <a:pt x="1260" y="24"/>
                  </a:lnTo>
                  <a:lnTo>
                    <a:pt x="1244" y="24"/>
                  </a:lnTo>
                  <a:lnTo>
                    <a:pt x="1222" y="24"/>
                  </a:lnTo>
                  <a:lnTo>
                    <a:pt x="1195" y="24"/>
                  </a:lnTo>
                  <a:lnTo>
                    <a:pt x="1165" y="25"/>
                  </a:lnTo>
                  <a:lnTo>
                    <a:pt x="1130" y="25"/>
                  </a:lnTo>
                  <a:lnTo>
                    <a:pt x="1090" y="25"/>
                  </a:lnTo>
                  <a:lnTo>
                    <a:pt x="1046" y="26"/>
                  </a:lnTo>
                  <a:lnTo>
                    <a:pt x="998" y="26"/>
                  </a:lnTo>
                  <a:lnTo>
                    <a:pt x="944" y="27"/>
                  </a:lnTo>
                  <a:lnTo>
                    <a:pt x="887" y="28"/>
                  </a:lnTo>
                  <a:lnTo>
                    <a:pt x="826" y="29"/>
                  </a:lnTo>
                  <a:lnTo>
                    <a:pt x="761" y="30"/>
                  </a:lnTo>
                  <a:lnTo>
                    <a:pt x="691" y="31"/>
                  </a:lnTo>
                  <a:lnTo>
                    <a:pt x="622" y="34"/>
                  </a:lnTo>
                  <a:lnTo>
                    <a:pt x="557" y="35"/>
                  </a:lnTo>
                  <a:lnTo>
                    <a:pt x="498" y="37"/>
                  </a:lnTo>
                  <a:lnTo>
                    <a:pt x="443" y="38"/>
                  </a:lnTo>
                  <a:lnTo>
                    <a:pt x="393" y="40"/>
                  </a:lnTo>
                  <a:lnTo>
                    <a:pt x="348" y="42"/>
                  </a:lnTo>
                  <a:lnTo>
                    <a:pt x="307" y="43"/>
                  </a:lnTo>
                  <a:lnTo>
                    <a:pt x="271" y="45"/>
                  </a:lnTo>
                  <a:lnTo>
                    <a:pt x="241" y="47"/>
                  </a:lnTo>
                  <a:lnTo>
                    <a:pt x="213" y="48"/>
                  </a:lnTo>
                  <a:lnTo>
                    <a:pt x="190" y="49"/>
                  </a:lnTo>
                  <a:lnTo>
                    <a:pt x="171" y="50"/>
                  </a:lnTo>
                  <a:lnTo>
                    <a:pt x="157" y="51"/>
                  </a:lnTo>
                  <a:lnTo>
                    <a:pt x="147" y="52"/>
                  </a:lnTo>
                  <a:lnTo>
                    <a:pt x="142" y="52"/>
                  </a:lnTo>
                  <a:lnTo>
                    <a:pt x="140" y="52"/>
                  </a:lnTo>
                  <a:lnTo>
                    <a:pt x="247" y="66"/>
                  </a:lnTo>
                  <a:lnTo>
                    <a:pt x="253" y="66"/>
                  </a:lnTo>
                  <a:lnTo>
                    <a:pt x="269" y="66"/>
                  </a:lnTo>
                  <a:lnTo>
                    <a:pt x="295" y="65"/>
                  </a:lnTo>
                  <a:lnTo>
                    <a:pt x="328" y="64"/>
                  </a:lnTo>
                  <a:lnTo>
                    <a:pt x="368" y="64"/>
                  </a:lnTo>
                  <a:lnTo>
                    <a:pt x="413" y="63"/>
                  </a:lnTo>
                  <a:lnTo>
                    <a:pt x="461" y="62"/>
                  </a:lnTo>
                  <a:lnTo>
                    <a:pt x="510" y="61"/>
                  </a:lnTo>
                  <a:lnTo>
                    <a:pt x="562" y="60"/>
                  </a:lnTo>
                  <a:lnTo>
                    <a:pt x="611" y="59"/>
                  </a:lnTo>
                  <a:lnTo>
                    <a:pt x="659" y="58"/>
                  </a:lnTo>
                  <a:lnTo>
                    <a:pt x="703" y="58"/>
                  </a:lnTo>
                  <a:lnTo>
                    <a:pt x="743" y="57"/>
                  </a:lnTo>
                  <a:lnTo>
                    <a:pt x="776" y="57"/>
                  </a:lnTo>
                  <a:lnTo>
                    <a:pt x="801" y="57"/>
                  </a:lnTo>
                  <a:lnTo>
                    <a:pt x="816" y="57"/>
                  </a:lnTo>
                  <a:lnTo>
                    <a:pt x="875" y="58"/>
                  </a:lnTo>
                  <a:lnTo>
                    <a:pt x="929" y="59"/>
                  </a:lnTo>
                  <a:lnTo>
                    <a:pt x="978" y="60"/>
                  </a:lnTo>
                  <a:lnTo>
                    <a:pt x="1023" y="60"/>
                  </a:lnTo>
                  <a:lnTo>
                    <a:pt x="1065" y="60"/>
                  </a:lnTo>
                  <a:lnTo>
                    <a:pt x="1101" y="60"/>
                  </a:lnTo>
                  <a:lnTo>
                    <a:pt x="1134" y="60"/>
                  </a:lnTo>
                  <a:lnTo>
                    <a:pt x="1163" y="60"/>
                  </a:lnTo>
                  <a:lnTo>
                    <a:pt x="1187" y="59"/>
                  </a:lnTo>
                  <a:lnTo>
                    <a:pt x="1208" y="59"/>
                  </a:lnTo>
                  <a:lnTo>
                    <a:pt x="1225" y="58"/>
                  </a:lnTo>
                  <a:lnTo>
                    <a:pt x="1239" y="58"/>
                  </a:lnTo>
                  <a:lnTo>
                    <a:pt x="1250" y="58"/>
                  </a:lnTo>
                  <a:lnTo>
                    <a:pt x="1258" y="57"/>
                  </a:lnTo>
                  <a:lnTo>
                    <a:pt x="1262" y="57"/>
                  </a:lnTo>
                  <a:lnTo>
                    <a:pt x="1263" y="57"/>
                  </a:lnTo>
                  <a:lnTo>
                    <a:pt x="1254" y="125"/>
                  </a:lnTo>
                  <a:lnTo>
                    <a:pt x="73" y="142"/>
                  </a:lnTo>
                  <a:lnTo>
                    <a:pt x="57" y="93"/>
                  </a:lnTo>
                  <a:lnTo>
                    <a:pt x="4" y="76"/>
                  </a:lnTo>
                  <a:lnTo>
                    <a:pt x="0" y="36"/>
                  </a:lnTo>
                  <a:close/>
                </a:path>
              </a:pathLst>
            </a:custGeom>
            <a:solidFill>
              <a:srgbClr val="AFAFAF"/>
            </a:solidFill>
            <a:ln w="9525">
              <a:noFill/>
              <a:round/>
              <a:headEnd/>
              <a:tailEnd/>
            </a:ln>
          </p:spPr>
          <p:txBody>
            <a:bodyPr/>
            <a:lstStyle/>
            <a:p>
              <a:endParaRPr lang="fr-FR"/>
            </a:p>
          </p:txBody>
        </p:sp>
        <p:sp>
          <p:nvSpPr>
            <p:cNvPr id="480521" name="Freeform 418"/>
            <p:cNvSpPr>
              <a:spLocks/>
            </p:cNvSpPr>
            <p:nvPr/>
          </p:nvSpPr>
          <p:spPr bwMode="auto">
            <a:xfrm>
              <a:off x="4311" y="3376"/>
              <a:ext cx="18" cy="109"/>
            </a:xfrm>
            <a:custGeom>
              <a:avLst/>
              <a:gdLst>
                <a:gd name="T0" fmla="*/ 0 w 69"/>
                <a:gd name="T1" fmla="*/ 7 h 436"/>
                <a:gd name="T2" fmla="*/ 0 w 69"/>
                <a:gd name="T3" fmla="*/ 7 h 436"/>
                <a:gd name="T4" fmla="*/ 0 w 69"/>
                <a:gd name="T5" fmla="*/ 7 h 436"/>
                <a:gd name="T6" fmla="*/ 0 w 69"/>
                <a:gd name="T7" fmla="*/ 0 h 436"/>
                <a:gd name="T8" fmla="*/ 1 w 69"/>
                <a:gd name="T9" fmla="*/ 0 h 436"/>
                <a:gd name="T10" fmla="*/ 1 w 69"/>
                <a:gd name="T11" fmla="*/ 7 h 436"/>
                <a:gd name="T12" fmla="*/ 1 w 69"/>
                <a:gd name="T13" fmla="*/ 7 h 436"/>
                <a:gd name="T14" fmla="*/ 1 w 69"/>
                <a:gd name="T15" fmla="*/ 7 h 436"/>
                <a:gd name="T16" fmla="*/ 0 w 69"/>
                <a:gd name="T17" fmla="*/ 7 h 4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436"/>
                <a:gd name="T29" fmla="*/ 69 w 69"/>
                <a:gd name="T30" fmla="*/ 436 h 4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436">
                  <a:moveTo>
                    <a:pt x="0" y="436"/>
                  </a:moveTo>
                  <a:lnTo>
                    <a:pt x="0" y="407"/>
                  </a:lnTo>
                  <a:lnTo>
                    <a:pt x="20" y="412"/>
                  </a:lnTo>
                  <a:lnTo>
                    <a:pt x="8" y="3"/>
                  </a:lnTo>
                  <a:lnTo>
                    <a:pt x="53" y="0"/>
                  </a:lnTo>
                  <a:lnTo>
                    <a:pt x="53" y="407"/>
                  </a:lnTo>
                  <a:lnTo>
                    <a:pt x="69" y="407"/>
                  </a:lnTo>
                  <a:lnTo>
                    <a:pt x="65" y="436"/>
                  </a:lnTo>
                  <a:lnTo>
                    <a:pt x="0" y="436"/>
                  </a:lnTo>
                  <a:close/>
                </a:path>
              </a:pathLst>
            </a:custGeom>
            <a:solidFill>
              <a:srgbClr val="FFFFFF"/>
            </a:solidFill>
            <a:ln w="9525">
              <a:noFill/>
              <a:round/>
              <a:headEnd/>
              <a:tailEnd/>
            </a:ln>
          </p:spPr>
          <p:txBody>
            <a:bodyPr/>
            <a:lstStyle/>
            <a:p>
              <a:endParaRPr lang="fr-FR"/>
            </a:p>
          </p:txBody>
        </p:sp>
        <p:sp>
          <p:nvSpPr>
            <p:cNvPr id="480522" name="Freeform 419"/>
            <p:cNvSpPr>
              <a:spLocks/>
            </p:cNvSpPr>
            <p:nvPr/>
          </p:nvSpPr>
          <p:spPr bwMode="auto">
            <a:xfrm>
              <a:off x="4343" y="3376"/>
              <a:ext cx="17" cy="109"/>
            </a:xfrm>
            <a:custGeom>
              <a:avLst/>
              <a:gdLst>
                <a:gd name="T0" fmla="*/ 0 w 69"/>
                <a:gd name="T1" fmla="*/ 7 h 436"/>
                <a:gd name="T2" fmla="*/ 0 w 69"/>
                <a:gd name="T3" fmla="*/ 7 h 436"/>
                <a:gd name="T4" fmla="*/ 0 w 69"/>
                <a:gd name="T5" fmla="*/ 7 h 436"/>
                <a:gd name="T6" fmla="*/ 0 w 69"/>
                <a:gd name="T7" fmla="*/ 0 h 436"/>
                <a:gd name="T8" fmla="*/ 1 w 69"/>
                <a:gd name="T9" fmla="*/ 0 h 436"/>
                <a:gd name="T10" fmla="*/ 1 w 69"/>
                <a:gd name="T11" fmla="*/ 7 h 436"/>
                <a:gd name="T12" fmla="*/ 1 w 69"/>
                <a:gd name="T13" fmla="*/ 7 h 436"/>
                <a:gd name="T14" fmla="*/ 1 w 69"/>
                <a:gd name="T15" fmla="*/ 7 h 436"/>
                <a:gd name="T16" fmla="*/ 0 w 69"/>
                <a:gd name="T17" fmla="*/ 7 h 4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436"/>
                <a:gd name="T29" fmla="*/ 69 w 69"/>
                <a:gd name="T30" fmla="*/ 436 h 4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436">
                  <a:moveTo>
                    <a:pt x="0" y="436"/>
                  </a:moveTo>
                  <a:lnTo>
                    <a:pt x="0" y="407"/>
                  </a:lnTo>
                  <a:lnTo>
                    <a:pt x="21" y="412"/>
                  </a:lnTo>
                  <a:lnTo>
                    <a:pt x="8" y="3"/>
                  </a:lnTo>
                  <a:lnTo>
                    <a:pt x="53" y="0"/>
                  </a:lnTo>
                  <a:lnTo>
                    <a:pt x="53" y="407"/>
                  </a:lnTo>
                  <a:lnTo>
                    <a:pt x="69" y="407"/>
                  </a:lnTo>
                  <a:lnTo>
                    <a:pt x="65" y="436"/>
                  </a:lnTo>
                  <a:lnTo>
                    <a:pt x="0" y="436"/>
                  </a:lnTo>
                  <a:close/>
                </a:path>
              </a:pathLst>
            </a:custGeom>
            <a:solidFill>
              <a:srgbClr val="FFFFFF"/>
            </a:solidFill>
            <a:ln w="9525">
              <a:noFill/>
              <a:round/>
              <a:headEnd/>
              <a:tailEnd/>
            </a:ln>
          </p:spPr>
          <p:txBody>
            <a:bodyPr/>
            <a:lstStyle/>
            <a:p>
              <a:endParaRPr lang="fr-FR"/>
            </a:p>
          </p:txBody>
        </p:sp>
        <p:sp>
          <p:nvSpPr>
            <p:cNvPr id="480523" name="Freeform 420"/>
            <p:cNvSpPr>
              <a:spLocks/>
            </p:cNvSpPr>
            <p:nvPr/>
          </p:nvSpPr>
          <p:spPr bwMode="auto">
            <a:xfrm>
              <a:off x="4374" y="3376"/>
              <a:ext cx="18" cy="109"/>
            </a:xfrm>
            <a:custGeom>
              <a:avLst/>
              <a:gdLst>
                <a:gd name="T0" fmla="*/ 0 w 69"/>
                <a:gd name="T1" fmla="*/ 7 h 436"/>
                <a:gd name="T2" fmla="*/ 0 w 69"/>
                <a:gd name="T3" fmla="*/ 7 h 436"/>
                <a:gd name="T4" fmla="*/ 0 w 69"/>
                <a:gd name="T5" fmla="*/ 7 h 436"/>
                <a:gd name="T6" fmla="*/ 0 w 69"/>
                <a:gd name="T7" fmla="*/ 0 h 436"/>
                <a:gd name="T8" fmla="*/ 1 w 69"/>
                <a:gd name="T9" fmla="*/ 0 h 436"/>
                <a:gd name="T10" fmla="*/ 1 w 69"/>
                <a:gd name="T11" fmla="*/ 7 h 436"/>
                <a:gd name="T12" fmla="*/ 1 w 69"/>
                <a:gd name="T13" fmla="*/ 7 h 436"/>
                <a:gd name="T14" fmla="*/ 1 w 69"/>
                <a:gd name="T15" fmla="*/ 7 h 436"/>
                <a:gd name="T16" fmla="*/ 0 w 69"/>
                <a:gd name="T17" fmla="*/ 7 h 4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436"/>
                <a:gd name="T29" fmla="*/ 69 w 69"/>
                <a:gd name="T30" fmla="*/ 436 h 4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436">
                  <a:moveTo>
                    <a:pt x="0" y="436"/>
                  </a:moveTo>
                  <a:lnTo>
                    <a:pt x="0" y="407"/>
                  </a:lnTo>
                  <a:lnTo>
                    <a:pt x="21" y="412"/>
                  </a:lnTo>
                  <a:lnTo>
                    <a:pt x="9" y="3"/>
                  </a:lnTo>
                  <a:lnTo>
                    <a:pt x="54" y="0"/>
                  </a:lnTo>
                  <a:lnTo>
                    <a:pt x="54" y="407"/>
                  </a:lnTo>
                  <a:lnTo>
                    <a:pt x="69" y="407"/>
                  </a:lnTo>
                  <a:lnTo>
                    <a:pt x="66" y="436"/>
                  </a:lnTo>
                  <a:lnTo>
                    <a:pt x="0" y="436"/>
                  </a:lnTo>
                  <a:close/>
                </a:path>
              </a:pathLst>
            </a:custGeom>
            <a:solidFill>
              <a:srgbClr val="FFFFFF"/>
            </a:solidFill>
            <a:ln w="9525">
              <a:noFill/>
              <a:round/>
              <a:headEnd/>
              <a:tailEnd/>
            </a:ln>
          </p:spPr>
          <p:txBody>
            <a:bodyPr/>
            <a:lstStyle/>
            <a:p>
              <a:endParaRPr lang="fr-FR"/>
            </a:p>
          </p:txBody>
        </p:sp>
        <p:sp>
          <p:nvSpPr>
            <p:cNvPr id="480524" name="Freeform 421"/>
            <p:cNvSpPr>
              <a:spLocks/>
            </p:cNvSpPr>
            <p:nvPr/>
          </p:nvSpPr>
          <p:spPr bwMode="auto">
            <a:xfrm>
              <a:off x="4406" y="3376"/>
              <a:ext cx="17" cy="109"/>
            </a:xfrm>
            <a:custGeom>
              <a:avLst/>
              <a:gdLst>
                <a:gd name="T0" fmla="*/ 0 w 69"/>
                <a:gd name="T1" fmla="*/ 7 h 436"/>
                <a:gd name="T2" fmla="*/ 0 w 69"/>
                <a:gd name="T3" fmla="*/ 7 h 436"/>
                <a:gd name="T4" fmla="*/ 0 w 69"/>
                <a:gd name="T5" fmla="*/ 7 h 436"/>
                <a:gd name="T6" fmla="*/ 0 w 69"/>
                <a:gd name="T7" fmla="*/ 0 h 436"/>
                <a:gd name="T8" fmla="*/ 1 w 69"/>
                <a:gd name="T9" fmla="*/ 0 h 436"/>
                <a:gd name="T10" fmla="*/ 1 w 69"/>
                <a:gd name="T11" fmla="*/ 7 h 436"/>
                <a:gd name="T12" fmla="*/ 1 w 69"/>
                <a:gd name="T13" fmla="*/ 7 h 436"/>
                <a:gd name="T14" fmla="*/ 1 w 69"/>
                <a:gd name="T15" fmla="*/ 7 h 436"/>
                <a:gd name="T16" fmla="*/ 0 w 69"/>
                <a:gd name="T17" fmla="*/ 7 h 4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436"/>
                <a:gd name="T29" fmla="*/ 69 w 69"/>
                <a:gd name="T30" fmla="*/ 436 h 4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436">
                  <a:moveTo>
                    <a:pt x="0" y="436"/>
                  </a:moveTo>
                  <a:lnTo>
                    <a:pt x="0" y="407"/>
                  </a:lnTo>
                  <a:lnTo>
                    <a:pt x="21" y="412"/>
                  </a:lnTo>
                  <a:lnTo>
                    <a:pt x="9" y="3"/>
                  </a:lnTo>
                  <a:lnTo>
                    <a:pt x="54" y="0"/>
                  </a:lnTo>
                  <a:lnTo>
                    <a:pt x="54" y="407"/>
                  </a:lnTo>
                  <a:lnTo>
                    <a:pt x="69" y="407"/>
                  </a:lnTo>
                  <a:lnTo>
                    <a:pt x="66" y="436"/>
                  </a:lnTo>
                  <a:lnTo>
                    <a:pt x="0" y="436"/>
                  </a:lnTo>
                  <a:close/>
                </a:path>
              </a:pathLst>
            </a:custGeom>
            <a:solidFill>
              <a:srgbClr val="FFFFFF"/>
            </a:solidFill>
            <a:ln w="9525">
              <a:noFill/>
              <a:round/>
              <a:headEnd/>
              <a:tailEnd/>
            </a:ln>
          </p:spPr>
          <p:txBody>
            <a:bodyPr/>
            <a:lstStyle/>
            <a:p>
              <a:endParaRPr lang="fr-FR"/>
            </a:p>
          </p:txBody>
        </p:sp>
        <p:sp>
          <p:nvSpPr>
            <p:cNvPr id="480525" name="Freeform 422"/>
            <p:cNvSpPr>
              <a:spLocks/>
            </p:cNvSpPr>
            <p:nvPr/>
          </p:nvSpPr>
          <p:spPr bwMode="auto">
            <a:xfrm>
              <a:off x="4437" y="3376"/>
              <a:ext cx="18" cy="109"/>
            </a:xfrm>
            <a:custGeom>
              <a:avLst/>
              <a:gdLst>
                <a:gd name="T0" fmla="*/ 0 w 70"/>
                <a:gd name="T1" fmla="*/ 7 h 436"/>
                <a:gd name="T2" fmla="*/ 0 w 70"/>
                <a:gd name="T3" fmla="*/ 7 h 436"/>
                <a:gd name="T4" fmla="*/ 0 w 70"/>
                <a:gd name="T5" fmla="*/ 7 h 436"/>
                <a:gd name="T6" fmla="*/ 0 w 70"/>
                <a:gd name="T7" fmla="*/ 0 h 436"/>
                <a:gd name="T8" fmla="*/ 1 w 70"/>
                <a:gd name="T9" fmla="*/ 0 h 436"/>
                <a:gd name="T10" fmla="*/ 1 w 70"/>
                <a:gd name="T11" fmla="*/ 7 h 436"/>
                <a:gd name="T12" fmla="*/ 1 w 70"/>
                <a:gd name="T13" fmla="*/ 7 h 436"/>
                <a:gd name="T14" fmla="*/ 1 w 70"/>
                <a:gd name="T15" fmla="*/ 7 h 436"/>
                <a:gd name="T16" fmla="*/ 0 w 70"/>
                <a:gd name="T17" fmla="*/ 7 h 4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436"/>
                <a:gd name="T29" fmla="*/ 70 w 70"/>
                <a:gd name="T30" fmla="*/ 436 h 4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436">
                  <a:moveTo>
                    <a:pt x="0" y="436"/>
                  </a:moveTo>
                  <a:lnTo>
                    <a:pt x="0" y="407"/>
                  </a:lnTo>
                  <a:lnTo>
                    <a:pt x="21" y="412"/>
                  </a:lnTo>
                  <a:lnTo>
                    <a:pt x="9" y="3"/>
                  </a:lnTo>
                  <a:lnTo>
                    <a:pt x="54" y="0"/>
                  </a:lnTo>
                  <a:lnTo>
                    <a:pt x="54" y="407"/>
                  </a:lnTo>
                  <a:lnTo>
                    <a:pt x="70" y="407"/>
                  </a:lnTo>
                  <a:lnTo>
                    <a:pt x="66" y="436"/>
                  </a:lnTo>
                  <a:lnTo>
                    <a:pt x="0" y="436"/>
                  </a:lnTo>
                  <a:close/>
                </a:path>
              </a:pathLst>
            </a:custGeom>
            <a:solidFill>
              <a:srgbClr val="FFFFFF"/>
            </a:solidFill>
            <a:ln w="9525">
              <a:noFill/>
              <a:round/>
              <a:headEnd/>
              <a:tailEnd/>
            </a:ln>
          </p:spPr>
          <p:txBody>
            <a:bodyPr/>
            <a:lstStyle/>
            <a:p>
              <a:endParaRPr lang="fr-FR"/>
            </a:p>
          </p:txBody>
        </p:sp>
        <p:sp>
          <p:nvSpPr>
            <p:cNvPr id="480526" name="Freeform 423"/>
            <p:cNvSpPr>
              <a:spLocks/>
            </p:cNvSpPr>
            <p:nvPr/>
          </p:nvSpPr>
          <p:spPr bwMode="auto">
            <a:xfrm>
              <a:off x="4473" y="3376"/>
              <a:ext cx="17" cy="109"/>
            </a:xfrm>
            <a:custGeom>
              <a:avLst/>
              <a:gdLst>
                <a:gd name="T0" fmla="*/ 0 w 70"/>
                <a:gd name="T1" fmla="*/ 7 h 436"/>
                <a:gd name="T2" fmla="*/ 0 w 70"/>
                <a:gd name="T3" fmla="*/ 7 h 436"/>
                <a:gd name="T4" fmla="*/ 0 w 70"/>
                <a:gd name="T5" fmla="*/ 7 h 436"/>
                <a:gd name="T6" fmla="*/ 0 w 70"/>
                <a:gd name="T7" fmla="*/ 0 h 436"/>
                <a:gd name="T8" fmla="*/ 1 w 70"/>
                <a:gd name="T9" fmla="*/ 0 h 436"/>
                <a:gd name="T10" fmla="*/ 1 w 70"/>
                <a:gd name="T11" fmla="*/ 7 h 436"/>
                <a:gd name="T12" fmla="*/ 1 w 70"/>
                <a:gd name="T13" fmla="*/ 7 h 436"/>
                <a:gd name="T14" fmla="*/ 1 w 70"/>
                <a:gd name="T15" fmla="*/ 7 h 436"/>
                <a:gd name="T16" fmla="*/ 0 w 70"/>
                <a:gd name="T17" fmla="*/ 7 h 4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436"/>
                <a:gd name="T29" fmla="*/ 70 w 70"/>
                <a:gd name="T30" fmla="*/ 436 h 4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436">
                  <a:moveTo>
                    <a:pt x="0" y="436"/>
                  </a:moveTo>
                  <a:lnTo>
                    <a:pt x="0" y="407"/>
                  </a:lnTo>
                  <a:lnTo>
                    <a:pt x="21" y="412"/>
                  </a:lnTo>
                  <a:lnTo>
                    <a:pt x="9" y="3"/>
                  </a:lnTo>
                  <a:lnTo>
                    <a:pt x="54" y="0"/>
                  </a:lnTo>
                  <a:lnTo>
                    <a:pt x="54" y="407"/>
                  </a:lnTo>
                  <a:lnTo>
                    <a:pt x="70" y="407"/>
                  </a:lnTo>
                  <a:lnTo>
                    <a:pt x="66" y="436"/>
                  </a:lnTo>
                  <a:lnTo>
                    <a:pt x="0" y="436"/>
                  </a:lnTo>
                  <a:close/>
                </a:path>
              </a:pathLst>
            </a:custGeom>
            <a:solidFill>
              <a:srgbClr val="FFFFFF"/>
            </a:solidFill>
            <a:ln w="9525">
              <a:noFill/>
              <a:round/>
              <a:headEnd/>
              <a:tailEnd/>
            </a:ln>
          </p:spPr>
          <p:txBody>
            <a:bodyPr/>
            <a:lstStyle/>
            <a:p>
              <a:endParaRPr lang="fr-FR"/>
            </a:p>
          </p:txBody>
        </p:sp>
        <p:sp>
          <p:nvSpPr>
            <p:cNvPr id="480527" name="Freeform 424"/>
            <p:cNvSpPr>
              <a:spLocks/>
            </p:cNvSpPr>
            <p:nvPr/>
          </p:nvSpPr>
          <p:spPr bwMode="auto">
            <a:xfrm>
              <a:off x="4505" y="3376"/>
              <a:ext cx="17" cy="109"/>
            </a:xfrm>
            <a:custGeom>
              <a:avLst/>
              <a:gdLst>
                <a:gd name="T0" fmla="*/ 0 w 68"/>
                <a:gd name="T1" fmla="*/ 7 h 436"/>
                <a:gd name="T2" fmla="*/ 0 w 68"/>
                <a:gd name="T3" fmla="*/ 7 h 436"/>
                <a:gd name="T4" fmla="*/ 0 w 68"/>
                <a:gd name="T5" fmla="*/ 7 h 436"/>
                <a:gd name="T6" fmla="*/ 0 w 68"/>
                <a:gd name="T7" fmla="*/ 0 h 436"/>
                <a:gd name="T8" fmla="*/ 1 w 68"/>
                <a:gd name="T9" fmla="*/ 0 h 436"/>
                <a:gd name="T10" fmla="*/ 1 w 68"/>
                <a:gd name="T11" fmla="*/ 7 h 436"/>
                <a:gd name="T12" fmla="*/ 1 w 68"/>
                <a:gd name="T13" fmla="*/ 7 h 436"/>
                <a:gd name="T14" fmla="*/ 1 w 68"/>
                <a:gd name="T15" fmla="*/ 7 h 436"/>
                <a:gd name="T16" fmla="*/ 0 w 68"/>
                <a:gd name="T17" fmla="*/ 7 h 4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
                <a:gd name="T28" fmla="*/ 0 h 436"/>
                <a:gd name="T29" fmla="*/ 68 w 68"/>
                <a:gd name="T30" fmla="*/ 436 h 4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 h="436">
                  <a:moveTo>
                    <a:pt x="0" y="436"/>
                  </a:moveTo>
                  <a:lnTo>
                    <a:pt x="0" y="407"/>
                  </a:lnTo>
                  <a:lnTo>
                    <a:pt x="20" y="412"/>
                  </a:lnTo>
                  <a:lnTo>
                    <a:pt x="8" y="3"/>
                  </a:lnTo>
                  <a:lnTo>
                    <a:pt x="53" y="0"/>
                  </a:lnTo>
                  <a:lnTo>
                    <a:pt x="53" y="407"/>
                  </a:lnTo>
                  <a:lnTo>
                    <a:pt x="68" y="407"/>
                  </a:lnTo>
                  <a:lnTo>
                    <a:pt x="64" y="436"/>
                  </a:lnTo>
                  <a:lnTo>
                    <a:pt x="0" y="436"/>
                  </a:lnTo>
                  <a:close/>
                </a:path>
              </a:pathLst>
            </a:custGeom>
            <a:solidFill>
              <a:srgbClr val="FFFFFF"/>
            </a:solidFill>
            <a:ln w="9525">
              <a:noFill/>
              <a:round/>
              <a:headEnd/>
              <a:tailEnd/>
            </a:ln>
          </p:spPr>
          <p:txBody>
            <a:bodyPr/>
            <a:lstStyle/>
            <a:p>
              <a:endParaRPr lang="fr-FR"/>
            </a:p>
          </p:txBody>
        </p:sp>
        <p:sp>
          <p:nvSpPr>
            <p:cNvPr id="480528" name="Freeform 425"/>
            <p:cNvSpPr>
              <a:spLocks/>
            </p:cNvSpPr>
            <p:nvPr/>
          </p:nvSpPr>
          <p:spPr bwMode="auto">
            <a:xfrm>
              <a:off x="4536" y="3376"/>
              <a:ext cx="17" cy="109"/>
            </a:xfrm>
            <a:custGeom>
              <a:avLst/>
              <a:gdLst>
                <a:gd name="T0" fmla="*/ 0 w 69"/>
                <a:gd name="T1" fmla="*/ 7 h 436"/>
                <a:gd name="T2" fmla="*/ 0 w 69"/>
                <a:gd name="T3" fmla="*/ 7 h 436"/>
                <a:gd name="T4" fmla="*/ 0 w 69"/>
                <a:gd name="T5" fmla="*/ 7 h 436"/>
                <a:gd name="T6" fmla="*/ 0 w 69"/>
                <a:gd name="T7" fmla="*/ 0 h 436"/>
                <a:gd name="T8" fmla="*/ 1 w 69"/>
                <a:gd name="T9" fmla="*/ 0 h 436"/>
                <a:gd name="T10" fmla="*/ 1 w 69"/>
                <a:gd name="T11" fmla="*/ 7 h 436"/>
                <a:gd name="T12" fmla="*/ 1 w 69"/>
                <a:gd name="T13" fmla="*/ 7 h 436"/>
                <a:gd name="T14" fmla="*/ 1 w 69"/>
                <a:gd name="T15" fmla="*/ 7 h 436"/>
                <a:gd name="T16" fmla="*/ 0 w 69"/>
                <a:gd name="T17" fmla="*/ 7 h 4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436"/>
                <a:gd name="T29" fmla="*/ 69 w 69"/>
                <a:gd name="T30" fmla="*/ 436 h 4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436">
                  <a:moveTo>
                    <a:pt x="0" y="436"/>
                  </a:moveTo>
                  <a:lnTo>
                    <a:pt x="0" y="407"/>
                  </a:lnTo>
                  <a:lnTo>
                    <a:pt x="20" y="412"/>
                  </a:lnTo>
                  <a:lnTo>
                    <a:pt x="8" y="3"/>
                  </a:lnTo>
                  <a:lnTo>
                    <a:pt x="53" y="0"/>
                  </a:lnTo>
                  <a:lnTo>
                    <a:pt x="53" y="407"/>
                  </a:lnTo>
                  <a:lnTo>
                    <a:pt x="69" y="407"/>
                  </a:lnTo>
                  <a:lnTo>
                    <a:pt x="65" y="436"/>
                  </a:lnTo>
                  <a:lnTo>
                    <a:pt x="0" y="436"/>
                  </a:lnTo>
                  <a:close/>
                </a:path>
              </a:pathLst>
            </a:custGeom>
            <a:solidFill>
              <a:srgbClr val="FFFFFF"/>
            </a:solidFill>
            <a:ln w="9525">
              <a:noFill/>
              <a:round/>
              <a:headEnd/>
              <a:tailEnd/>
            </a:ln>
          </p:spPr>
          <p:txBody>
            <a:bodyPr/>
            <a:lstStyle/>
            <a:p>
              <a:endParaRPr lang="fr-FR"/>
            </a:p>
          </p:txBody>
        </p:sp>
        <p:sp>
          <p:nvSpPr>
            <p:cNvPr id="480529" name="Freeform 426"/>
            <p:cNvSpPr>
              <a:spLocks/>
            </p:cNvSpPr>
            <p:nvPr/>
          </p:nvSpPr>
          <p:spPr bwMode="auto">
            <a:xfrm>
              <a:off x="4567" y="3376"/>
              <a:ext cx="18" cy="109"/>
            </a:xfrm>
            <a:custGeom>
              <a:avLst/>
              <a:gdLst>
                <a:gd name="T0" fmla="*/ 0 w 70"/>
                <a:gd name="T1" fmla="*/ 7 h 436"/>
                <a:gd name="T2" fmla="*/ 0 w 70"/>
                <a:gd name="T3" fmla="*/ 7 h 436"/>
                <a:gd name="T4" fmla="*/ 0 w 70"/>
                <a:gd name="T5" fmla="*/ 7 h 436"/>
                <a:gd name="T6" fmla="*/ 0 w 70"/>
                <a:gd name="T7" fmla="*/ 0 h 436"/>
                <a:gd name="T8" fmla="*/ 1 w 70"/>
                <a:gd name="T9" fmla="*/ 0 h 436"/>
                <a:gd name="T10" fmla="*/ 1 w 70"/>
                <a:gd name="T11" fmla="*/ 7 h 436"/>
                <a:gd name="T12" fmla="*/ 1 w 70"/>
                <a:gd name="T13" fmla="*/ 7 h 436"/>
                <a:gd name="T14" fmla="*/ 1 w 70"/>
                <a:gd name="T15" fmla="*/ 7 h 436"/>
                <a:gd name="T16" fmla="*/ 0 w 70"/>
                <a:gd name="T17" fmla="*/ 7 h 4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436"/>
                <a:gd name="T29" fmla="*/ 70 w 70"/>
                <a:gd name="T30" fmla="*/ 436 h 4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436">
                  <a:moveTo>
                    <a:pt x="0" y="436"/>
                  </a:moveTo>
                  <a:lnTo>
                    <a:pt x="0" y="407"/>
                  </a:lnTo>
                  <a:lnTo>
                    <a:pt x="20" y="412"/>
                  </a:lnTo>
                  <a:lnTo>
                    <a:pt x="8" y="3"/>
                  </a:lnTo>
                  <a:lnTo>
                    <a:pt x="53" y="0"/>
                  </a:lnTo>
                  <a:lnTo>
                    <a:pt x="53" y="407"/>
                  </a:lnTo>
                  <a:lnTo>
                    <a:pt x="70" y="407"/>
                  </a:lnTo>
                  <a:lnTo>
                    <a:pt x="65" y="436"/>
                  </a:lnTo>
                  <a:lnTo>
                    <a:pt x="0" y="436"/>
                  </a:lnTo>
                  <a:close/>
                </a:path>
              </a:pathLst>
            </a:custGeom>
            <a:solidFill>
              <a:srgbClr val="FFFFFF"/>
            </a:solidFill>
            <a:ln w="9525">
              <a:noFill/>
              <a:round/>
              <a:headEnd/>
              <a:tailEnd/>
            </a:ln>
          </p:spPr>
          <p:txBody>
            <a:bodyPr/>
            <a:lstStyle/>
            <a:p>
              <a:endParaRPr lang="fr-FR"/>
            </a:p>
          </p:txBody>
        </p:sp>
        <p:sp>
          <p:nvSpPr>
            <p:cNvPr id="480530" name="Freeform 427"/>
            <p:cNvSpPr>
              <a:spLocks/>
            </p:cNvSpPr>
            <p:nvPr/>
          </p:nvSpPr>
          <p:spPr bwMode="auto">
            <a:xfrm>
              <a:off x="4599" y="3376"/>
              <a:ext cx="17" cy="109"/>
            </a:xfrm>
            <a:custGeom>
              <a:avLst/>
              <a:gdLst>
                <a:gd name="T0" fmla="*/ 0 w 70"/>
                <a:gd name="T1" fmla="*/ 7 h 436"/>
                <a:gd name="T2" fmla="*/ 0 w 70"/>
                <a:gd name="T3" fmla="*/ 7 h 436"/>
                <a:gd name="T4" fmla="*/ 0 w 70"/>
                <a:gd name="T5" fmla="*/ 7 h 436"/>
                <a:gd name="T6" fmla="*/ 0 w 70"/>
                <a:gd name="T7" fmla="*/ 0 h 436"/>
                <a:gd name="T8" fmla="*/ 1 w 70"/>
                <a:gd name="T9" fmla="*/ 0 h 436"/>
                <a:gd name="T10" fmla="*/ 1 w 70"/>
                <a:gd name="T11" fmla="*/ 7 h 436"/>
                <a:gd name="T12" fmla="*/ 1 w 70"/>
                <a:gd name="T13" fmla="*/ 7 h 436"/>
                <a:gd name="T14" fmla="*/ 1 w 70"/>
                <a:gd name="T15" fmla="*/ 7 h 436"/>
                <a:gd name="T16" fmla="*/ 0 w 70"/>
                <a:gd name="T17" fmla="*/ 7 h 4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436"/>
                <a:gd name="T29" fmla="*/ 70 w 70"/>
                <a:gd name="T30" fmla="*/ 436 h 4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436">
                  <a:moveTo>
                    <a:pt x="0" y="436"/>
                  </a:moveTo>
                  <a:lnTo>
                    <a:pt x="0" y="407"/>
                  </a:lnTo>
                  <a:lnTo>
                    <a:pt x="21" y="412"/>
                  </a:lnTo>
                  <a:lnTo>
                    <a:pt x="8" y="3"/>
                  </a:lnTo>
                  <a:lnTo>
                    <a:pt x="53" y="0"/>
                  </a:lnTo>
                  <a:lnTo>
                    <a:pt x="53" y="407"/>
                  </a:lnTo>
                  <a:lnTo>
                    <a:pt x="70" y="407"/>
                  </a:lnTo>
                  <a:lnTo>
                    <a:pt x="65" y="436"/>
                  </a:lnTo>
                  <a:lnTo>
                    <a:pt x="0" y="436"/>
                  </a:lnTo>
                  <a:close/>
                </a:path>
              </a:pathLst>
            </a:custGeom>
            <a:solidFill>
              <a:srgbClr val="FFFFFF"/>
            </a:solidFill>
            <a:ln w="9525">
              <a:noFill/>
              <a:round/>
              <a:headEnd/>
              <a:tailEnd/>
            </a:ln>
          </p:spPr>
          <p:txBody>
            <a:bodyPr/>
            <a:lstStyle/>
            <a:p>
              <a:endParaRPr lang="fr-FR"/>
            </a:p>
          </p:txBody>
        </p:sp>
        <p:sp>
          <p:nvSpPr>
            <p:cNvPr id="480531" name="Freeform 428"/>
            <p:cNvSpPr>
              <a:spLocks/>
            </p:cNvSpPr>
            <p:nvPr/>
          </p:nvSpPr>
          <p:spPr bwMode="auto">
            <a:xfrm>
              <a:off x="4631" y="3376"/>
              <a:ext cx="17" cy="109"/>
            </a:xfrm>
            <a:custGeom>
              <a:avLst/>
              <a:gdLst>
                <a:gd name="T0" fmla="*/ 0 w 69"/>
                <a:gd name="T1" fmla="*/ 7 h 436"/>
                <a:gd name="T2" fmla="*/ 0 w 69"/>
                <a:gd name="T3" fmla="*/ 7 h 436"/>
                <a:gd name="T4" fmla="*/ 0 w 69"/>
                <a:gd name="T5" fmla="*/ 7 h 436"/>
                <a:gd name="T6" fmla="*/ 0 w 69"/>
                <a:gd name="T7" fmla="*/ 0 h 436"/>
                <a:gd name="T8" fmla="*/ 1 w 69"/>
                <a:gd name="T9" fmla="*/ 0 h 436"/>
                <a:gd name="T10" fmla="*/ 1 w 69"/>
                <a:gd name="T11" fmla="*/ 7 h 436"/>
                <a:gd name="T12" fmla="*/ 1 w 69"/>
                <a:gd name="T13" fmla="*/ 7 h 436"/>
                <a:gd name="T14" fmla="*/ 1 w 69"/>
                <a:gd name="T15" fmla="*/ 7 h 436"/>
                <a:gd name="T16" fmla="*/ 0 w 69"/>
                <a:gd name="T17" fmla="*/ 7 h 4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436"/>
                <a:gd name="T29" fmla="*/ 69 w 69"/>
                <a:gd name="T30" fmla="*/ 436 h 4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436">
                  <a:moveTo>
                    <a:pt x="0" y="436"/>
                  </a:moveTo>
                  <a:lnTo>
                    <a:pt x="0" y="407"/>
                  </a:lnTo>
                  <a:lnTo>
                    <a:pt x="20" y="412"/>
                  </a:lnTo>
                  <a:lnTo>
                    <a:pt x="8" y="3"/>
                  </a:lnTo>
                  <a:lnTo>
                    <a:pt x="52" y="0"/>
                  </a:lnTo>
                  <a:lnTo>
                    <a:pt x="52" y="407"/>
                  </a:lnTo>
                  <a:lnTo>
                    <a:pt x="69" y="407"/>
                  </a:lnTo>
                  <a:lnTo>
                    <a:pt x="65" y="436"/>
                  </a:lnTo>
                  <a:lnTo>
                    <a:pt x="0" y="436"/>
                  </a:lnTo>
                  <a:close/>
                </a:path>
              </a:pathLst>
            </a:custGeom>
            <a:solidFill>
              <a:srgbClr val="FFFFFF"/>
            </a:solidFill>
            <a:ln w="9525">
              <a:noFill/>
              <a:round/>
              <a:headEnd/>
              <a:tailEnd/>
            </a:ln>
          </p:spPr>
          <p:txBody>
            <a:bodyPr/>
            <a:lstStyle/>
            <a:p>
              <a:endParaRPr lang="fr-FR"/>
            </a:p>
          </p:txBody>
        </p:sp>
        <p:sp>
          <p:nvSpPr>
            <p:cNvPr id="480532" name="Freeform 429"/>
            <p:cNvSpPr>
              <a:spLocks/>
            </p:cNvSpPr>
            <p:nvPr/>
          </p:nvSpPr>
          <p:spPr bwMode="auto">
            <a:xfrm>
              <a:off x="4662" y="3376"/>
              <a:ext cx="17" cy="109"/>
            </a:xfrm>
            <a:custGeom>
              <a:avLst/>
              <a:gdLst>
                <a:gd name="T0" fmla="*/ 0 w 69"/>
                <a:gd name="T1" fmla="*/ 7 h 436"/>
                <a:gd name="T2" fmla="*/ 0 w 69"/>
                <a:gd name="T3" fmla="*/ 7 h 436"/>
                <a:gd name="T4" fmla="*/ 0 w 69"/>
                <a:gd name="T5" fmla="*/ 7 h 436"/>
                <a:gd name="T6" fmla="*/ 0 w 69"/>
                <a:gd name="T7" fmla="*/ 0 h 436"/>
                <a:gd name="T8" fmla="*/ 1 w 69"/>
                <a:gd name="T9" fmla="*/ 0 h 436"/>
                <a:gd name="T10" fmla="*/ 1 w 69"/>
                <a:gd name="T11" fmla="*/ 7 h 436"/>
                <a:gd name="T12" fmla="*/ 1 w 69"/>
                <a:gd name="T13" fmla="*/ 7 h 436"/>
                <a:gd name="T14" fmla="*/ 1 w 69"/>
                <a:gd name="T15" fmla="*/ 7 h 436"/>
                <a:gd name="T16" fmla="*/ 0 w 69"/>
                <a:gd name="T17" fmla="*/ 7 h 4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436"/>
                <a:gd name="T29" fmla="*/ 69 w 69"/>
                <a:gd name="T30" fmla="*/ 436 h 4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436">
                  <a:moveTo>
                    <a:pt x="0" y="436"/>
                  </a:moveTo>
                  <a:lnTo>
                    <a:pt x="0" y="407"/>
                  </a:lnTo>
                  <a:lnTo>
                    <a:pt x="20" y="412"/>
                  </a:lnTo>
                  <a:lnTo>
                    <a:pt x="8" y="3"/>
                  </a:lnTo>
                  <a:lnTo>
                    <a:pt x="53" y="0"/>
                  </a:lnTo>
                  <a:lnTo>
                    <a:pt x="53" y="407"/>
                  </a:lnTo>
                  <a:lnTo>
                    <a:pt x="69" y="407"/>
                  </a:lnTo>
                  <a:lnTo>
                    <a:pt x="65" y="436"/>
                  </a:lnTo>
                  <a:lnTo>
                    <a:pt x="0" y="436"/>
                  </a:lnTo>
                  <a:close/>
                </a:path>
              </a:pathLst>
            </a:custGeom>
            <a:solidFill>
              <a:srgbClr val="FFFFFF"/>
            </a:solidFill>
            <a:ln w="9525">
              <a:noFill/>
              <a:round/>
              <a:headEnd/>
              <a:tailEnd/>
            </a:ln>
          </p:spPr>
          <p:txBody>
            <a:bodyPr/>
            <a:lstStyle/>
            <a:p>
              <a:endParaRPr lang="fr-FR"/>
            </a:p>
          </p:txBody>
        </p:sp>
        <p:sp>
          <p:nvSpPr>
            <p:cNvPr id="480533" name="Freeform 430"/>
            <p:cNvSpPr>
              <a:spLocks/>
            </p:cNvSpPr>
            <p:nvPr/>
          </p:nvSpPr>
          <p:spPr bwMode="auto">
            <a:xfrm>
              <a:off x="4311" y="3370"/>
              <a:ext cx="19" cy="108"/>
            </a:xfrm>
            <a:custGeom>
              <a:avLst/>
              <a:gdLst>
                <a:gd name="T0" fmla="*/ 0 w 78"/>
                <a:gd name="T1" fmla="*/ 7 h 432"/>
                <a:gd name="T2" fmla="*/ 0 w 78"/>
                <a:gd name="T3" fmla="*/ 1 h 432"/>
                <a:gd name="T4" fmla="*/ 0 w 78"/>
                <a:gd name="T5" fmla="*/ 1 h 432"/>
                <a:gd name="T6" fmla="*/ 0 w 78"/>
                <a:gd name="T7" fmla="*/ 0 h 432"/>
                <a:gd name="T8" fmla="*/ 1 w 78"/>
                <a:gd name="T9" fmla="*/ 0 h 432"/>
                <a:gd name="T10" fmla="*/ 1 w 78"/>
                <a:gd name="T11" fmla="*/ 7 h 432"/>
                <a:gd name="T12" fmla="*/ 1 w 78"/>
                <a:gd name="T13" fmla="*/ 6 h 432"/>
                <a:gd name="T14" fmla="*/ 1 w 78"/>
                <a:gd name="T15" fmla="*/ 5 h 432"/>
                <a:gd name="T16" fmla="*/ 1 w 78"/>
                <a:gd name="T17" fmla="*/ 3 h 432"/>
                <a:gd name="T18" fmla="*/ 1 w 78"/>
                <a:gd name="T19" fmla="*/ 2 h 432"/>
                <a:gd name="T20" fmla="*/ 1 w 78"/>
                <a:gd name="T21" fmla="*/ 2 h 432"/>
                <a:gd name="T22" fmla="*/ 1 w 78"/>
                <a:gd name="T23" fmla="*/ 1 h 432"/>
                <a:gd name="T24" fmla="*/ 1 w 78"/>
                <a:gd name="T25" fmla="*/ 1 h 432"/>
                <a:gd name="T26" fmla="*/ 1 w 78"/>
                <a:gd name="T27" fmla="*/ 1 h 432"/>
                <a:gd name="T28" fmla="*/ 1 w 78"/>
                <a:gd name="T29" fmla="*/ 0 h 432"/>
                <a:gd name="T30" fmla="*/ 1 w 78"/>
                <a:gd name="T31" fmla="*/ 0 h 432"/>
                <a:gd name="T32" fmla="*/ 0 w 78"/>
                <a:gd name="T33" fmla="*/ 0 h 432"/>
                <a:gd name="T34" fmla="*/ 0 w 78"/>
                <a:gd name="T35" fmla="*/ 0 h 432"/>
                <a:gd name="T36" fmla="*/ 0 w 78"/>
                <a:gd name="T37" fmla="*/ 1 h 432"/>
                <a:gd name="T38" fmla="*/ 0 w 78"/>
                <a:gd name="T39" fmla="*/ 1 h 432"/>
                <a:gd name="T40" fmla="*/ 0 w 78"/>
                <a:gd name="T41" fmla="*/ 2 h 432"/>
                <a:gd name="T42" fmla="*/ 0 w 78"/>
                <a:gd name="T43" fmla="*/ 3 h 432"/>
                <a:gd name="T44" fmla="*/ 0 w 78"/>
                <a:gd name="T45" fmla="*/ 5 h 432"/>
                <a:gd name="T46" fmla="*/ 0 w 78"/>
                <a:gd name="T47" fmla="*/ 6 h 432"/>
                <a:gd name="T48" fmla="*/ 0 w 78"/>
                <a:gd name="T49" fmla="*/ 7 h 432"/>
                <a:gd name="T50" fmla="*/ 0 w 78"/>
                <a:gd name="T51" fmla="*/ 7 h 4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8"/>
                <a:gd name="T79" fmla="*/ 0 h 432"/>
                <a:gd name="T80" fmla="*/ 78 w 78"/>
                <a:gd name="T81" fmla="*/ 432 h 4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8" h="432">
                  <a:moveTo>
                    <a:pt x="17" y="428"/>
                  </a:moveTo>
                  <a:lnTo>
                    <a:pt x="17" y="50"/>
                  </a:lnTo>
                  <a:lnTo>
                    <a:pt x="43" y="31"/>
                  </a:lnTo>
                  <a:lnTo>
                    <a:pt x="43" y="19"/>
                  </a:lnTo>
                  <a:lnTo>
                    <a:pt x="56" y="19"/>
                  </a:lnTo>
                  <a:lnTo>
                    <a:pt x="56" y="432"/>
                  </a:lnTo>
                  <a:lnTo>
                    <a:pt x="59" y="393"/>
                  </a:lnTo>
                  <a:lnTo>
                    <a:pt x="65" y="306"/>
                  </a:lnTo>
                  <a:lnTo>
                    <a:pt x="71" y="209"/>
                  </a:lnTo>
                  <a:lnTo>
                    <a:pt x="73" y="141"/>
                  </a:lnTo>
                  <a:lnTo>
                    <a:pt x="72" y="101"/>
                  </a:lnTo>
                  <a:lnTo>
                    <a:pt x="71" y="62"/>
                  </a:lnTo>
                  <a:lnTo>
                    <a:pt x="68" y="34"/>
                  </a:lnTo>
                  <a:lnTo>
                    <a:pt x="67" y="23"/>
                  </a:lnTo>
                  <a:lnTo>
                    <a:pt x="74" y="19"/>
                  </a:lnTo>
                  <a:lnTo>
                    <a:pt x="78" y="0"/>
                  </a:lnTo>
                  <a:lnTo>
                    <a:pt x="0" y="0"/>
                  </a:lnTo>
                  <a:lnTo>
                    <a:pt x="3" y="19"/>
                  </a:lnTo>
                  <a:lnTo>
                    <a:pt x="4" y="30"/>
                  </a:lnTo>
                  <a:lnTo>
                    <a:pt x="5" y="62"/>
                  </a:lnTo>
                  <a:lnTo>
                    <a:pt x="6" y="116"/>
                  </a:lnTo>
                  <a:lnTo>
                    <a:pt x="6" y="192"/>
                  </a:lnTo>
                  <a:lnTo>
                    <a:pt x="7" y="278"/>
                  </a:lnTo>
                  <a:lnTo>
                    <a:pt x="11" y="354"/>
                  </a:lnTo>
                  <a:lnTo>
                    <a:pt x="15" y="408"/>
                  </a:lnTo>
                  <a:lnTo>
                    <a:pt x="17" y="428"/>
                  </a:lnTo>
                  <a:close/>
                </a:path>
              </a:pathLst>
            </a:custGeom>
            <a:solidFill>
              <a:srgbClr val="000000"/>
            </a:solidFill>
            <a:ln w="9525">
              <a:noFill/>
              <a:round/>
              <a:headEnd/>
              <a:tailEnd/>
            </a:ln>
          </p:spPr>
          <p:txBody>
            <a:bodyPr/>
            <a:lstStyle/>
            <a:p>
              <a:endParaRPr lang="fr-FR"/>
            </a:p>
          </p:txBody>
        </p:sp>
        <p:sp>
          <p:nvSpPr>
            <p:cNvPr id="480534" name="Freeform 431"/>
            <p:cNvSpPr>
              <a:spLocks/>
            </p:cNvSpPr>
            <p:nvPr/>
          </p:nvSpPr>
          <p:spPr bwMode="auto">
            <a:xfrm>
              <a:off x="4343" y="3370"/>
              <a:ext cx="20" cy="108"/>
            </a:xfrm>
            <a:custGeom>
              <a:avLst/>
              <a:gdLst>
                <a:gd name="T0" fmla="*/ 0 w 77"/>
                <a:gd name="T1" fmla="*/ 7 h 432"/>
                <a:gd name="T2" fmla="*/ 0 w 77"/>
                <a:gd name="T3" fmla="*/ 1 h 432"/>
                <a:gd name="T4" fmla="*/ 1 w 77"/>
                <a:gd name="T5" fmla="*/ 1 h 432"/>
                <a:gd name="T6" fmla="*/ 1 w 77"/>
                <a:gd name="T7" fmla="*/ 0 h 432"/>
                <a:gd name="T8" fmla="*/ 1 w 77"/>
                <a:gd name="T9" fmla="*/ 0 h 432"/>
                <a:gd name="T10" fmla="*/ 1 w 77"/>
                <a:gd name="T11" fmla="*/ 7 h 432"/>
                <a:gd name="T12" fmla="*/ 1 w 77"/>
                <a:gd name="T13" fmla="*/ 6 h 432"/>
                <a:gd name="T14" fmla="*/ 1 w 77"/>
                <a:gd name="T15" fmla="*/ 5 h 432"/>
                <a:gd name="T16" fmla="*/ 1 w 77"/>
                <a:gd name="T17" fmla="*/ 3 h 432"/>
                <a:gd name="T18" fmla="*/ 1 w 77"/>
                <a:gd name="T19" fmla="*/ 2 h 432"/>
                <a:gd name="T20" fmla="*/ 1 w 77"/>
                <a:gd name="T21" fmla="*/ 2 h 432"/>
                <a:gd name="T22" fmla="*/ 1 w 77"/>
                <a:gd name="T23" fmla="*/ 1 h 432"/>
                <a:gd name="T24" fmla="*/ 1 w 77"/>
                <a:gd name="T25" fmla="*/ 1 h 432"/>
                <a:gd name="T26" fmla="*/ 1 w 77"/>
                <a:gd name="T27" fmla="*/ 1 h 432"/>
                <a:gd name="T28" fmla="*/ 1 w 77"/>
                <a:gd name="T29" fmla="*/ 0 h 432"/>
                <a:gd name="T30" fmla="*/ 1 w 77"/>
                <a:gd name="T31" fmla="*/ 0 h 432"/>
                <a:gd name="T32" fmla="*/ 0 w 77"/>
                <a:gd name="T33" fmla="*/ 0 h 432"/>
                <a:gd name="T34" fmla="*/ 0 w 77"/>
                <a:gd name="T35" fmla="*/ 0 h 432"/>
                <a:gd name="T36" fmla="*/ 0 w 77"/>
                <a:gd name="T37" fmla="*/ 1 h 432"/>
                <a:gd name="T38" fmla="*/ 0 w 77"/>
                <a:gd name="T39" fmla="*/ 1 h 432"/>
                <a:gd name="T40" fmla="*/ 0 w 77"/>
                <a:gd name="T41" fmla="*/ 2 h 432"/>
                <a:gd name="T42" fmla="*/ 0 w 77"/>
                <a:gd name="T43" fmla="*/ 3 h 432"/>
                <a:gd name="T44" fmla="*/ 0 w 77"/>
                <a:gd name="T45" fmla="*/ 5 h 432"/>
                <a:gd name="T46" fmla="*/ 0 w 77"/>
                <a:gd name="T47" fmla="*/ 6 h 432"/>
                <a:gd name="T48" fmla="*/ 0 w 77"/>
                <a:gd name="T49" fmla="*/ 7 h 432"/>
                <a:gd name="T50" fmla="*/ 0 w 77"/>
                <a:gd name="T51" fmla="*/ 7 h 4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7"/>
                <a:gd name="T79" fmla="*/ 0 h 432"/>
                <a:gd name="T80" fmla="*/ 77 w 77"/>
                <a:gd name="T81" fmla="*/ 432 h 4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7" h="432">
                  <a:moveTo>
                    <a:pt x="16" y="428"/>
                  </a:moveTo>
                  <a:lnTo>
                    <a:pt x="16" y="50"/>
                  </a:lnTo>
                  <a:lnTo>
                    <a:pt x="43" y="31"/>
                  </a:lnTo>
                  <a:lnTo>
                    <a:pt x="43" y="19"/>
                  </a:lnTo>
                  <a:lnTo>
                    <a:pt x="55" y="19"/>
                  </a:lnTo>
                  <a:lnTo>
                    <a:pt x="55" y="432"/>
                  </a:lnTo>
                  <a:lnTo>
                    <a:pt x="57" y="393"/>
                  </a:lnTo>
                  <a:lnTo>
                    <a:pt x="63" y="306"/>
                  </a:lnTo>
                  <a:lnTo>
                    <a:pt x="69" y="209"/>
                  </a:lnTo>
                  <a:lnTo>
                    <a:pt x="71" y="141"/>
                  </a:lnTo>
                  <a:lnTo>
                    <a:pt x="70" y="101"/>
                  </a:lnTo>
                  <a:lnTo>
                    <a:pt x="69" y="62"/>
                  </a:lnTo>
                  <a:lnTo>
                    <a:pt x="67" y="34"/>
                  </a:lnTo>
                  <a:lnTo>
                    <a:pt x="66" y="23"/>
                  </a:lnTo>
                  <a:lnTo>
                    <a:pt x="73" y="19"/>
                  </a:lnTo>
                  <a:lnTo>
                    <a:pt x="77" y="0"/>
                  </a:lnTo>
                  <a:lnTo>
                    <a:pt x="0" y="0"/>
                  </a:lnTo>
                  <a:lnTo>
                    <a:pt x="2" y="19"/>
                  </a:lnTo>
                  <a:lnTo>
                    <a:pt x="3" y="30"/>
                  </a:lnTo>
                  <a:lnTo>
                    <a:pt x="4" y="62"/>
                  </a:lnTo>
                  <a:lnTo>
                    <a:pt x="5" y="116"/>
                  </a:lnTo>
                  <a:lnTo>
                    <a:pt x="5" y="192"/>
                  </a:lnTo>
                  <a:lnTo>
                    <a:pt x="6" y="278"/>
                  </a:lnTo>
                  <a:lnTo>
                    <a:pt x="11" y="354"/>
                  </a:lnTo>
                  <a:lnTo>
                    <a:pt x="14" y="408"/>
                  </a:lnTo>
                  <a:lnTo>
                    <a:pt x="16" y="428"/>
                  </a:lnTo>
                  <a:close/>
                </a:path>
              </a:pathLst>
            </a:custGeom>
            <a:solidFill>
              <a:srgbClr val="000000"/>
            </a:solidFill>
            <a:ln w="9525">
              <a:noFill/>
              <a:round/>
              <a:headEnd/>
              <a:tailEnd/>
            </a:ln>
          </p:spPr>
          <p:txBody>
            <a:bodyPr/>
            <a:lstStyle/>
            <a:p>
              <a:endParaRPr lang="fr-FR"/>
            </a:p>
          </p:txBody>
        </p:sp>
        <p:sp>
          <p:nvSpPr>
            <p:cNvPr id="480535" name="Freeform 432"/>
            <p:cNvSpPr>
              <a:spLocks/>
            </p:cNvSpPr>
            <p:nvPr/>
          </p:nvSpPr>
          <p:spPr bwMode="auto">
            <a:xfrm>
              <a:off x="4376" y="3370"/>
              <a:ext cx="19" cy="108"/>
            </a:xfrm>
            <a:custGeom>
              <a:avLst/>
              <a:gdLst>
                <a:gd name="T0" fmla="*/ 0 w 77"/>
                <a:gd name="T1" fmla="*/ 7 h 432"/>
                <a:gd name="T2" fmla="*/ 0 w 77"/>
                <a:gd name="T3" fmla="*/ 1 h 432"/>
                <a:gd name="T4" fmla="*/ 0 w 77"/>
                <a:gd name="T5" fmla="*/ 1 h 432"/>
                <a:gd name="T6" fmla="*/ 0 w 77"/>
                <a:gd name="T7" fmla="*/ 0 h 432"/>
                <a:gd name="T8" fmla="*/ 1 w 77"/>
                <a:gd name="T9" fmla="*/ 0 h 432"/>
                <a:gd name="T10" fmla="*/ 1 w 77"/>
                <a:gd name="T11" fmla="*/ 7 h 432"/>
                <a:gd name="T12" fmla="*/ 1 w 77"/>
                <a:gd name="T13" fmla="*/ 6 h 432"/>
                <a:gd name="T14" fmla="*/ 1 w 77"/>
                <a:gd name="T15" fmla="*/ 5 h 432"/>
                <a:gd name="T16" fmla="*/ 1 w 77"/>
                <a:gd name="T17" fmla="*/ 3 h 432"/>
                <a:gd name="T18" fmla="*/ 1 w 77"/>
                <a:gd name="T19" fmla="*/ 2 h 432"/>
                <a:gd name="T20" fmla="*/ 1 w 77"/>
                <a:gd name="T21" fmla="*/ 2 h 432"/>
                <a:gd name="T22" fmla="*/ 1 w 77"/>
                <a:gd name="T23" fmla="*/ 1 h 432"/>
                <a:gd name="T24" fmla="*/ 1 w 77"/>
                <a:gd name="T25" fmla="*/ 1 h 432"/>
                <a:gd name="T26" fmla="*/ 1 w 77"/>
                <a:gd name="T27" fmla="*/ 1 h 432"/>
                <a:gd name="T28" fmla="*/ 1 w 77"/>
                <a:gd name="T29" fmla="*/ 0 h 432"/>
                <a:gd name="T30" fmla="*/ 1 w 77"/>
                <a:gd name="T31" fmla="*/ 0 h 432"/>
                <a:gd name="T32" fmla="*/ 0 w 77"/>
                <a:gd name="T33" fmla="*/ 0 h 432"/>
                <a:gd name="T34" fmla="*/ 0 w 77"/>
                <a:gd name="T35" fmla="*/ 0 h 432"/>
                <a:gd name="T36" fmla="*/ 0 w 77"/>
                <a:gd name="T37" fmla="*/ 1 h 432"/>
                <a:gd name="T38" fmla="*/ 0 w 77"/>
                <a:gd name="T39" fmla="*/ 1 h 432"/>
                <a:gd name="T40" fmla="*/ 0 w 77"/>
                <a:gd name="T41" fmla="*/ 2 h 432"/>
                <a:gd name="T42" fmla="*/ 0 w 77"/>
                <a:gd name="T43" fmla="*/ 3 h 432"/>
                <a:gd name="T44" fmla="*/ 0 w 77"/>
                <a:gd name="T45" fmla="*/ 5 h 432"/>
                <a:gd name="T46" fmla="*/ 0 w 77"/>
                <a:gd name="T47" fmla="*/ 6 h 432"/>
                <a:gd name="T48" fmla="*/ 0 w 77"/>
                <a:gd name="T49" fmla="*/ 7 h 432"/>
                <a:gd name="T50" fmla="*/ 0 w 77"/>
                <a:gd name="T51" fmla="*/ 7 h 4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7"/>
                <a:gd name="T79" fmla="*/ 0 h 432"/>
                <a:gd name="T80" fmla="*/ 77 w 77"/>
                <a:gd name="T81" fmla="*/ 432 h 4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7" h="432">
                  <a:moveTo>
                    <a:pt x="17" y="428"/>
                  </a:moveTo>
                  <a:lnTo>
                    <a:pt x="17" y="50"/>
                  </a:lnTo>
                  <a:lnTo>
                    <a:pt x="42" y="31"/>
                  </a:lnTo>
                  <a:lnTo>
                    <a:pt x="42" y="19"/>
                  </a:lnTo>
                  <a:lnTo>
                    <a:pt x="55" y="19"/>
                  </a:lnTo>
                  <a:lnTo>
                    <a:pt x="55" y="432"/>
                  </a:lnTo>
                  <a:lnTo>
                    <a:pt x="57" y="393"/>
                  </a:lnTo>
                  <a:lnTo>
                    <a:pt x="64" y="306"/>
                  </a:lnTo>
                  <a:lnTo>
                    <a:pt x="69" y="209"/>
                  </a:lnTo>
                  <a:lnTo>
                    <a:pt x="72" y="141"/>
                  </a:lnTo>
                  <a:lnTo>
                    <a:pt x="71" y="101"/>
                  </a:lnTo>
                  <a:lnTo>
                    <a:pt x="69" y="62"/>
                  </a:lnTo>
                  <a:lnTo>
                    <a:pt x="67" y="34"/>
                  </a:lnTo>
                  <a:lnTo>
                    <a:pt x="66" y="23"/>
                  </a:lnTo>
                  <a:lnTo>
                    <a:pt x="74" y="19"/>
                  </a:lnTo>
                  <a:lnTo>
                    <a:pt x="77" y="0"/>
                  </a:lnTo>
                  <a:lnTo>
                    <a:pt x="0" y="0"/>
                  </a:lnTo>
                  <a:lnTo>
                    <a:pt x="3" y="19"/>
                  </a:lnTo>
                  <a:lnTo>
                    <a:pt x="4" y="30"/>
                  </a:lnTo>
                  <a:lnTo>
                    <a:pt x="5" y="62"/>
                  </a:lnTo>
                  <a:lnTo>
                    <a:pt x="6" y="116"/>
                  </a:lnTo>
                  <a:lnTo>
                    <a:pt x="6" y="192"/>
                  </a:lnTo>
                  <a:lnTo>
                    <a:pt x="7" y="278"/>
                  </a:lnTo>
                  <a:lnTo>
                    <a:pt x="10" y="354"/>
                  </a:lnTo>
                  <a:lnTo>
                    <a:pt x="15" y="408"/>
                  </a:lnTo>
                  <a:lnTo>
                    <a:pt x="17" y="428"/>
                  </a:lnTo>
                  <a:close/>
                </a:path>
              </a:pathLst>
            </a:custGeom>
            <a:solidFill>
              <a:srgbClr val="000000"/>
            </a:solidFill>
            <a:ln w="9525">
              <a:noFill/>
              <a:round/>
              <a:headEnd/>
              <a:tailEnd/>
            </a:ln>
          </p:spPr>
          <p:txBody>
            <a:bodyPr/>
            <a:lstStyle/>
            <a:p>
              <a:endParaRPr lang="fr-FR"/>
            </a:p>
          </p:txBody>
        </p:sp>
        <p:sp>
          <p:nvSpPr>
            <p:cNvPr id="480536" name="Freeform 433"/>
            <p:cNvSpPr>
              <a:spLocks/>
            </p:cNvSpPr>
            <p:nvPr/>
          </p:nvSpPr>
          <p:spPr bwMode="auto">
            <a:xfrm>
              <a:off x="4409" y="3370"/>
              <a:ext cx="19" cy="108"/>
            </a:xfrm>
            <a:custGeom>
              <a:avLst/>
              <a:gdLst>
                <a:gd name="T0" fmla="*/ 0 w 77"/>
                <a:gd name="T1" fmla="*/ 7 h 432"/>
                <a:gd name="T2" fmla="*/ 0 w 77"/>
                <a:gd name="T3" fmla="*/ 1 h 432"/>
                <a:gd name="T4" fmla="*/ 0 w 77"/>
                <a:gd name="T5" fmla="*/ 1 h 432"/>
                <a:gd name="T6" fmla="*/ 0 w 77"/>
                <a:gd name="T7" fmla="*/ 0 h 432"/>
                <a:gd name="T8" fmla="*/ 1 w 77"/>
                <a:gd name="T9" fmla="*/ 0 h 432"/>
                <a:gd name="T10" fmla="*/ 1 w 77"/>
                <a:gd name="T11" fmla="*/ 7 h 432"/>
                <a:gd name="T12" fmla="*/ 1 w 77"/>
                <a:gd name="T13" fmla="*/ 6 h 432"/>
                <a:gd name="T14" fmla="*/ 1 w 77"/>
                <a:gd name="T15" fmla="*/ 5 h 432"/>
                <a:gd name="T16" fmla="*/ 1 w 77"/>
                <a:gd name="T17" fmla="*/ 3 h 432"/>
                <a:gd name="T18" fmla="*/ 1 w 77"/>
                <a:gd name="T19" fmla="*/ 2 h 432"/>
                <a:gd name="T20" fmla="*/ 1 w 77"/>
                <a:gd name="T21" fmla="*/ 2 h 432"/>
                <a:gd name="T22" fmla="*/ 1 w 77"/>
                <a:gd name="T23" fmla="*/ 1 h 432"/>
                <a:gd name="T24" fmla="*/ 1 w 77"/>
                <a:gd name="T25" fmla="*/ 1 h 432"/>
                <a:gd name="T26" fmla="*/ 1 w 77"/>
                <a:gd name="T27" fmla="*/ 1 h 432"/>
                <a:gd name="T28" fmla="*/ 1 w 77"/>
                <a:gd name="T29" fmla="*/ 0 h 432"/>
                <a:gd name="T30" fmla="*/ 1 w 77"/>
                <a:gd name="T31" fmla="*/ 0 h 432"/>
                <a:gd name="T32" fmla="*/ 0 w 77"/>
                <a:gd name="T33" fmla="*/ 0 h 432"/>
                <a:gd name="T34" fmla="*/ 0 w 77"/>
                <a:gd name="T35" fmla="*/ 0 h 432"/>
                <a:gd name="T36" fmla="*/ 0 w 77"/>
                <a:gd name="T37" fmla="*/ 1 h 432"/>
                <a:gd name="T38" fmla="*/ 0 w 77"/>
                <a:gd name="T39" fmla="*/ 1 h 432"/>
                <a:gd name="T40" fmla="*/ 0 w 77"/>
                <a:gd name="T41" fmla="*/ 2 h 432"/>
                <a:gd name="T42" fmla="*/ 0 w 77"/>
                <a:gd name="T43" fmla="*/ 3 h 432"/>
                <a:gd name="T44" fmla="*/ 0 w 77"/>
                <a:gd name="T45" fmla="*/ 5 h 432"/>
                <a:gd name="T46" fmla="*/ 0 w 77"/>
                <a:gd name="T47" fmla="*/ 6 h 432"/>
                <a:gd name="T48" fmla="*/ 0 w 77"/>
                <a:gd name="T49" fmla="*/ 7 h 432"/>
                <a:gd name="T50" fmla="*/ 0 w 77"/>
                <a:gd name="T51" fmla="*/ 7 h 4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7"/>
                <a:gd name="T79" fmla="*/ 0 h 432"/>
                <a:gd name="T80" fmla="*/ 77 w 77"/>
                <a:gd name="T81" fmla="*/ 432 h 4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7" h="432">
                  <a:moveTo>
                    <a:pt x="16" y="428"/>
                  </a:moveTo>
                  <a:lnTo>
                    <a:pt x="16" y="50"/>
                  </a:lnTo>
                  <a:lnTo>
                    <a:pt x="41" y="31"/>
                  </a:lnTo>
                  <a:lnTo>
                    <a:pt x="41" y="19"/>
                  </a:lnTo>
                  <a:lnTo>
                    <a:pt x="55" y="19"/>
                  </a:lnTo>
                  <a:lnTo>
                    <a:pt x="55" y="432"/>
                  </a:lnTo>
                  <a:lnTo>
                    <a:pt x="57" y="393"/>
                  </a:lnTo>
                  <a:lnTo>
                    <a:pt x="63" y="306"/>
                  </a:lnTo>
                  <a:lnTo>
                    <a:pt x="69" y="209"/>
                  </a:lnTo>
                  <a:lnTo>
                    <a:pt x="71" y="141"/>
                  </a:lnTo>
                  <a:lnTo>
                    <a:pt x="70" y="101"/>
                  </a:lnTo>
                  <a:lnTo>
                    <a:pt x="69" y="62"/>
                  </a:lnTo>
                  <a:lnTo>
                    <a:pt x="67" y="34"/>
                  </a:lnTo>
                  <a:lnTo>
                    <a:pt x="66" y="23"/>
                  </a:lnTo>
                  <a:lnTo>
                    <a:pt x="72" y="19"/>
                  </a:lnTo>
                  <a:lnTo>
                    <a:pt x="77" y="0"/>
                  </a:lnTo>
                  <a:lnTo>
                    <a:pt x="0" y="0"/>
                  </a:lnTo>
                  <a:lnTo>
                    <a:pt x="1" y="19"/>
                  </a:lnTo>
                  <a:lnTo>
                    <a:pt x="2" y="30"/>
                  </a:lnTo>
                  <a:lnTo>
                    <a:pt x="3" y="62"/>
                  </a:lnTo>
                  <a:lnTo>
                    <a:pt x="5" y="116"/>
                  </a:lnTo>
                  <a:lnTo>
                    <a:pt x="5" y="192"/>
                  </a:lnTo>
                  <a:lnTo>
                    <a:pt x="6" y="278"/>
                  </a:lnTo>
                  <a:lnTo>
                    <a:pt x="10" y="354"/>
                  </a:lnTo>
                  <a:lnTo>
                    <a:pt x="14" y="408"/>
                  </a:lnTo>
                  <a:lnTo>
                    <a:pt x="16" y="428"/>
                  </a:lnTo>
                  <a:close/>
                </a:path>
              </a:pathLst>
            </a:custGeom>
            <a:solidFill>
              <a:srgbClr val="000000"/>
            </a:solidFill>
            <a:ln w="9525">
              <a:noFill/>
              <a:round/>
              <a:headEnd/>
              <a:tailEnd/>
            </a:ln>
          </p:spPr>
          <p:txBody>
            <a:bodyPr/>
            <a:lstStyle/>
            <a:p>
              <a:endParaRPr lang="fr-FR"/>
            </a:p>
          </p:txBody>
        </p:sp>
        <p:sp>
          <p:nvSpPr>
            <p:cNvPr id="480537" name="Freeform 434"/>
            <p:cNvSpPr>
              <a:spLocks/>
            </p:cNvSpPr>
            <p:nvPr/>
          </p:nvSpPr>
          <p:spPr bwMode="auto">
            <a:xfrm>
              <a:off x="4441" y="3370"/>
              <a:ext cx="20" cy="108"/>
            </a:xfrm>
            <a:custGeom>
              <a:avLst/>
              <a:gdLst>
                <a:gd name="T0" fmla="*/ 0 w 78"/>
                <a:gd name="T1" fmla="*/ 7 h 432"/>
                <a:gd name="T2" fmla="*/ 0 w 78"/>
                <a:gd name="T3" fmla="*/ 1 h 432"/>
                <a:gd name="T4" fmla="*/ 1 w 78"/>
                <a:gd name="T5" fmla="*/ 1 h 432"/>
                <a:gd name="T6" fmla="*/ 1 w 78"/>
                <a:gd name="T7" fmla="*/ 0 h 432"/>
                <a:gd name="T8" fmla="*/ 1 w 78"/>
                <a:gd name="T9" fmla="*/ 0 h 432"/>
                <a:gd name="T10" fmla="*/ 1 w 78"/>
                <a:gd name="T11" fmla="*/ 7 h 432"/>
                <a:gd name="T12" fmla="*/ 1 w 78"/>
                <a:gd name="T13" fmla="*/ 6 h 432"/>
                <a:gd name="T14" fmla="*/ 1 w 78"/>
                <a:gd name="T15" fmla="*/ 5 h 432"/>
                <a:gd name="T16" fmla="*/ 1 w 78"/>
                <a:gd name="T17" fmla="*/ 3 h 432"/>
                <a:gd name="T18" fmla="*/ 1 w 78"/>
                <a:gd name="T19" fmla="*/ 2 h 432"/>
                <a:gd name="T20" fmla="*/ 1 w 78"/>
                <a:gd name="T21" fmla="*/ 2 h 432"/>
                <a:gd name="T22" fmla="*/ 1 w 78"/>
                <a:gd name="T23" fmla="*/ 1 h 432"/>
                <a:gd name="T24" fmla="*/ 1 w 78"/>
                <a:gd name="T25" fmla="*/ 1 h 432"/>
                <a:gd name="T26" fmla="*/ 1 w 78"/>
                <a:gd name="T27" fmla="*/ 1 h 432"/>
                <a:gd name="T28" fmla="*/ 1 w 78"/>
                <a:gd name="T29" fmla="*/ 0 h 432"/>
                <a:gd name="T30" fmla="*/ 1 w 78"/>
                <a:gd name="T31" fmla="*/ 0 h 432"/>
                <a:gd name="T32" fmla="*/ 0 w 78"/>
                <a:gd name="T33" fmla="*/ 0 h 432"/>
                <a:gd name="T34" fmla="*/ 0 w 78"/>
                <a:gd name="T35" fmla="*/ 0 h 432"/>
                <a:gd name="T36" fmla="*/ 0 w 78"/>
                <a:gd name="T37" fmla="*/ 1 h 432"/>
                <a:gd name="T38" fmla="*/ 0 w 78"/>
                <a:gd name="T39" fmla="*/ 1 h 432"/>
                <a:gd name="T40" fmla="*/ 0 w 78"/>
                <a:gd name="T41" fmla="*/ 2 h 432"/>
                <a:gd name="T42" fmla="*/ 0 w 78"/>
                <a:gd name="T43" fmla="*/ 3 h 432"/>
                <a:gd name="T44" fmla="*/ 0 w 78"/>
                <a:gd name="T45" fmla="*/ 5 h 432"/>
                <a:gd name="T46" fmla="*/ 0 w 78"/>
                <a:gd name="T47" fmla="*/ 6 h 432"/>
                <a:gd name="T48" fmla="*/ 0 w 78"/>
                <a:gd name="T49" fmla="*/ 7 h 432"/>
                <a:gd name="T50" fmla="*/ 0 w 78"/>
                <a:gd name="T51" fmla="*/ 7 h 4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8"/>
                <a:gd name="T79" fmla="*/ 0 h 432"/>
                <a:gd name="T80" fmla="*/ 78 w 78"/>
                <a:gd name="T81" fmla="*/ 432 h 4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8" h="432">
                  <a:moveTo>
                    <a:pt x="17" y="428"/>
                  </a:moveTo>
                  <a:lnTo>
                    <a:pt x="17" y="50"/>
                  </a:lnTo>
                  <a:lnTo>
                    <a:pt x="43" y="31"/>
                  </a:lnTo>
                  <a:lnTo>
                    <a:pt x="43" y="19"/>
                  </a:lnTo>
                  <a:lnTo>
                    <a:pt x="56" y="19"/>
                  </a:lnTo>
                  <a:lnTo>
                    <a:pt x="56" y="432"/>
                  </a:lnTo>
                  <a:lnTo>
                    <a:pt x="58" y="393"/>
                  </a:lnTo>
                  <a:lnTo>
                    <a:pt x="65" y="306"/>
                  </a:lnTo>
                  <a:lnTo>
                    <a:pt x="70" y="209"/>
                  </a:lnTo>
                  <a:lnTo>
                    <a:pt x="73" y="141"/>
                  </a:lnTo>
                  <a:lnTo>
                    <a:pt x="71" y="101"/>
                  </a:lnTo>
                  <a:lnTo>
                    <a:pt x="70" y="62"/>
                  </a:lnTo>
                  <a:lnTo>
                    <a:pt x="68" y="34"/>
                  </a:lnTo>
                  <a:lnTo>
                    <a:pt x="67" y="23"/>
                  </a:lnTo>
                  <a:lnTo>
                    <a:pt x="74" y="19"/>
                  </a:lnTo>
                  <a:lnTo>
                    <a:pt x="78" y="0"/>
                  </a:lnTo>
                  <a:lnTo>
                    <a:pt x="0" y="0"/>
                  </a:lnTo>
                  <a:lnTo>
                    <a:pt x="2" y="19"/>
                  </a:lnTo>
                  <a:lnTo>
                    <a:pt x="3" y="30"/>
                  </a:lnTo>
                  <a:lnTo>
                    <a:pt x="5" y="62"/>
                  </a:lnTo>
                  <a:lnTo>
                    <a:pt x="6" y="116"/>
                  </a:lnTo>
                  <a:lnTo>
                    <a:pt x="6" y="192"/>
                  </a:lnTo>
                  <a:lnTo>
                    <a:pt x="7" y="278"/>
                  </a:lnTo>
                  <a:lnTo>
                    <a:pt x="11" y="354"/>
                  </a:lnTo>
                  <a:lnTo>
                    <a:pt x="14" y="408"/>
                  </a:lnTo>
                  <a:lnTo>
                    <a:pt x="17" y="428"/>
                  </a:lnTo>
                  <a:close/>
                </a:path>
              </a:pathLst>
            </a:custGeom>
            <a:solidFill>
              <a:srgbClr val="000000"/>
            </a:solidFill>
            <a:ln w="9525">
              <a:noFill/>
              <a:round/>
              <a:headEnd/>
              <a:tailEnd/>
            </a:ln>
          </p:spPr>
          <p:txBody>
            <a:bodyPr/>
            <a:lstStyle/>
            <a:p>
              <a:endParaRPr lang="fr-FR"/>
            </a:p>
          </p:txBody>
        </p:sp>
        <p:sp>
          <p:nvSpPr>
            <p:cNvPr id="480538" name="Freeform 435"/>
            <p:cNvSpPr>
              <a:spLocks/>
            </p:cNvSpPr>
            <p:nvPr/>
          </p:nvSpPr>
          <p:spPr bwMode="auto">
            <a:xfrm>
              <a:off x="4474" y="3370"/>
              <a:ext cx="19" cy="108"/>
            </a:xfrm>
            <a:custGeom>
              <a:avLst/>
              <a:gdLst>
                <a:gd name="T0" fmla="*/ 0 w 76"/>
                <a:gd name="T1" fmla="*/ 7 h 432"/>
                <a:gd name="T2" fmla="*/ 0 w 76"/>
                <a:gd name="T3" fmla="*/ 1 h 432"/>
                <a:gd name="T4" fmla="*/ 1 w 76"/>
                <a:gd name="T5" fmla="*/ 1 h 432"/>
                <a:gd name="T6" fmla="*/ 1 w 76"/>
                <a:gd name="T7" fmla="*/ 0 h 432"/>
                <a:gd name="T8" fmla="*/ 1 w 76"/>
                <a:gd name="T9" fmla="*/ 0 h 432"/>
                <a:gd name="T10" fmla="*/ 1 w 76"/>
                <a:gd name="T11" fmla="*/ 7 h 432"/>
                <a:gd name="T12" fmla="*/ 1 w 76"/>
                <a:gd name="T13" fmla="*/ 6 h 432"/>
                <a:gd name="T14" fmla="*/ 1 w 76"/>
                <a:gd name="T15" fmla="*/ 5 h 432"/>
                <a:gd name="T16" fmla="*/ 1 w 76"/>
                <a:gd name="T17" fmla="*/ 3 h 432"/>
                <a:gd name="T18" fmla="*/ 1 w 76"/>
                <a:gd name="T19" fmla="*/ 2 h 432"/>
                <a:gd name="T20" fmla="*/ 1 w 76"/>
                <a:gd name="T21" fmla="*/ 2 h 432"/>
                <a:gd name="T22" fmla="*/ 1 w 76"/>
                <a:gd name="T23" fmla="*/ 1 h 432"/>
                <a:gd name="T24" fmla="*/ 1 w 76"/>
                <a:gd name="T25" fmla="*/ 1 h 432"/>
                <a:gd name="T26" fmla="*/ 1 w 76"/>
                <a:gd name="T27" fmla="*/ 1 h 432"/>
                <a:gd name="T28" fmla="*/ 1 w 76"/>
                <a:gd name="T29" fmla="*/ 0 h 432"/>
                <a:gd name="T30" fmla="*/ 1 w 76"/>
                <a:gd name="T31" fmla="*/ 0 h 432"/>
                <a:gd name="T32" fmla="*/ 0 w 76"/>
                <a:gd name="T33" fmla="*/ 0 h 432"/>
                <a:gd name="T34" fmla="*/ 0 w 76"/>
                <a:gd name="T35" fmla="*/ 0 h 432"/>
                <a:gd name="T36" fmla="*/ 0 w 76"/>
                <a:gd name="T37" fmla="*/ 1 h 432"/>
                <a:gd name="T38" fmla="*/ 0 w 76"/>
                <a:gd name="T39" fmla="*/ 1 h 432"/>
                <a:gd name="T40" fmla="*/ 0 w 76"/>
                <a:gd name="T41" fmla="*/ 2 h 432"/>
                <a:gd name="T42" fmla="*/ 0 w 76"/>
                <a:gd name="T43" fmla="*/ 3 h 432"/>
                <a:gd name="T44" fmla="*/ 0 w 76"/>
                <a:gd name="T45" fmla="*/ 5 h 432"/>
                <a:gd name="T46" fmla="*/ 0 w 76"/>
                <a:gd name="T47" fmla="*/ 6 h 432"/>
                <a:gd name="T48" fmla="*/ 0 w 76"/>
                <a:gd name="T49" fmla="*/ 7 h 432"/>
                <a:gd name="T50" fmla="*/ 0 w 76"/>
                <a:gd name="T51" fmla="*/ 7 h 4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6"/>
                <a:gd name="T79" fmla="*/ 0 h 432"/>
                <a:gd name="T80" fmla="*/ 76 w 76"/>
                <a:gd name="T81" fmla="*/ 432 h 4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6" h="432">
                  <a:moveTo>
                    <a:pt x="16" y="428"/>
                  </a:moveTo>
                  <a:lnTo>
                    <a:pt x="16" y="50"/>
                  </a:lnTo>
                  <a:lnTo>
                    <a:pt x="42" y="31"/>
                  </a:lnTo>
                  <a:lnTo>
                    <a:pt x="42" y="19"/>
                  </a:lnTo>
                  <a:lnTo>
                    <a:pt x="54" y="19"/>
                  </a:lnTo>
                  <a:lnTo>
                    <a:pt x="54" y="432"/>
                  </a:lnTo>
                  <a:lnTo>
                    <a:pt x="57" y="393"/>
                  </a:lnTo>
                  <a:lnTo>
                    <a:pt x="63" y="306"/>
                  </a:lnTo>
                  <a:lnTo>
                    <a:pt x="69" y="209"/>
                  </a:lnTo>
                  <a:lnTo>
                    <a:pt x="71" y="141"/>
                  </a:lnTo>
                  <a:lnTo>
                    <a:pt x="70" y="101"/>
                  </a:lnTo>
                  <a:lnTo>
                    <a:pt x="69" y="62"/>
                  </a:lnTo>
                  <a:lnTo>
                    <a:pt x="67" y="34"/>
                  </a:lnTo>
                  <a:lnTo>
                    <a:pt x="65" y="23"/>
                  </a:lnTo>
                  <a:lnTo>
                    <a:pt x="73" y="19"/>
                  </a:lnTo>
                  <a:lnTo>
                    <a:pt x="76" y="0"/>
                  </a:lnTo>
                  <a:lnTo>
                    <a:pt x="0" y="0"/>
                  </a:lnTo>
                  <a:lnTo>
                    <a:pt x="2" y="19"/>
                  </a:lnTo>
                  <a:lnTo>
                    <a:pt x="3" y="30"/>
                  </a:lnTo>
                  <a:lnTo>
                    <a:pt x="4" y="62"/>
                  </a:lnTo>
                  <a:lnTo>
                    <a:pt x="5" y="116"/>
                  </a:lnTo>
                  <a:lnTo>
                    <a:pt x="5" y="192"/>
                  </a:lnTo>
                  <a:lnTo>
                    <a:pt x="6" y="278"/>
                  </a:lnTo>
                  <a:lnTo>
                    <a:pt x="11" y="354"/>
                  </a:lnTo>
                  <a:lnTo>
                    <a:pt x="14" y="408"/>
                  </a:lnTo>
                  <a:lnTo>
                    <a:pt x="16" y="428"/>
                  </a:lnTo>
                  <a:close/>
                </a:path>
              </a:pathLst>
            </a:custGeom>
            <a:solidFill>
              <a:srgbClr val="000000"/>
            </a:solidFill>
            <a:ln w="9525">
              <a:noFill/>
              <a:round/>
              <a:headEnd/>
              <a:tailEnd/>
            </a:ln>
          </p:spPr>
          <p:txBody>
            <a:bodyPr/>
            <a:lstStyle/>
            <a:p>
              <a:endParaRPr lang="fr-FR"/>
            </a:p>
          </p:txBody>
        </p:sp>
        <p:sp>
          <p:nvSpPr>
            <p:cNvPr id="480539" name="Freeform 436"/>
            <p:cNvSpPr>
              <a:spLocks/>
            </p:cNvSpPr>
            <p:nvPr/>
          </p:nvSpPr>
          <p:spPr bwMode="auto">
            <a:xfrm>
              <a:off x="4506" y="3370"/>
              <a:ext cx="19" cy="108"/>
            </a:xfrm>
            <a:custGeom>
              <a:avLst/>
              <a:gdLst>
                <a:gd name="T0" fmla="*/ 0 w 76"/>
                <a:gd name="T1" fmla="*/ 7 h 432"/>
                <a:gd name="T2" fmla="*/ 0 w 76"/>
                <a:gd name="T3" fmla="*/ 1 h 432"/>
                <a:gd name="T4" fmla="*/ 1 w 76"/>
                <a:gd name="T5" fmla="*/ 1 h 432"/>
                <a:gd name="T6" fmla="*/ 1 w 76"/>
                <a:gd name="T7" fmla="*/ 0 h 432"/>
                <a:gd name="T8" fmla="*/ 1 w 76"/>
                <a:gd name="T9" fmla="*/ 0 h 432"/>
                <a:gd name="T10" fmla="*/ 1 w 76"/>
                <a:gd name="T11" fmla="*/ 7 h 432"/>
                <a:gd name="T12" fmla="*/ 1 w 76"/>
                <a:gd name="T13" fmla="*/ 6 h 432"/>
                <a:gd name="T14" fmla="*/ 1 w 76"/>
                <a:gd name="T15" fmla="*/ 5 h 432"/>
                <a:gd name="T16" fmla="*/ 1 w 76"/>
                <a:gd name="T17" fmla="*/ 3 h 432"/>
                <a:gd name="T18" fmla="*/ 1 w 76"/>
                <a:gd name="T19" fmla="*/ 2 h 432"/>
                <a:gd name="T20" fmla="*/ 1 w 76"/>
                <a:gd name="T21" fmla="*/ 2 h 432"/>
                <a:gd name="T22" fmla="*/ 1 w 76"/>
                <a:gd name="T23" fmla="*/ 1 h 432"/>
                <a:gd name="T24" fmla="*/ 1 w 76"/>
                <a:gd name="T25" fmla="*/ 1 h 432"/>
                <a:gd name="T26" fmla="*/ 1 w 76"/>
                <a:gd name="T27" fmla="*/ 1 h 432"/>
                <a:gd name="T28" fmla="*/ 1 w 76"/>
                <a:gd name="T29" fmla="*/ 0 h 432"/>
                <a:gd name="T30" fmla="*/ 1 w 76"/>
                <a:gd name="T31" fmla="*/ 0 h 432"/>
                <a:gd name="T32" fmla="*/ 0 w 76"/>
                <a:gd name="T33" fmla="*/ 0 h 432"/>
                <a:gd name="T34" fmla="*/ 0 w 76"/>
                <a:gd name="T35" fmla="*/ 0 h 432"/>
                <a:gd name="T36" fmla="*/ 0 w 76"/>
                <a:gd name="T37" fmla="*/ 1 h 432"/>
                <a:gd name="T38" fmla="*/ 0 w 76"/>
                <a:gd name="T39" fmla="*/ 1 h 432"/>
                <a:gd name="T40" fmla="*/ 0 w 76"/>
                <a:gd name="T41" fmla="*/ 2 h 432"/>
                <a:gd name="T42" fmla="*/ 0 w 76"/>
                <a:gd name="T43" fmla="*/ 3 h 432"/>
                <a:gd name="T44" fmla="*/ 0 w 76"/>
                <a:gd name="T45" fmla="*/ 5 h 432"/>
                <a:gd name="T46" fmla="*/ 0 w 76"/>
                <a:gd name="T47" fmla="*/ 6 h 432"/>
                <a:gd name="T48" fmla="*/ 0 w 76"/>
                <a:gd name="T49" fmla="*/ 7 h 432"/>
                <a:gd name="T50" fmla="*/ 0 w 76"/>
                <a:gd name="T51" fmla="*/ 7 h 4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6"/>
                <a:gd name="T79" fmla="*/ 0 h 432"/>
                <a:gd name="T80" fmla="*/ 76 w 76"/>
                <a:gd name="T81" fmla="*/ 432 h 4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6" h="432">
                  <a:moveTo>
                    <a:pt x="17" y="428"/>
                  </a:moveTo>
                  <a:lnTo>
                    <a:pt x="17" y="50"/>
                  </a:lnTo>
                  <a:lnTo>
                    <a:pt x="42" y="31"/>
                  </a:lnTo>
                  <a:lnTo>
                    <a:pt x="42" y="19"/>
                  </a:lnTo>
                  <a:lnTo>
                    <a:pt x="54" y="19"/>
                  </a:lnTo>
                  <a:lnTo>
                    <a:pt x="54" y="432"/>
                  </a:lnTo>
                  <a:lnTo>
                    <a:pt x="56" y="393"/>
                  </a:lnTo>
                  <a:lnTo>
                    <a:pt x="63" y="306"/>
                  </a:lnTo>
                  <a:lnTo>
                    <a:pt x="68" y="209"/>
                  </a:lnTo>
                  <a:lnTo>
                    <a:pt x="70" y="141"/>
                  </a:lnTo>
                  <a:lnTo>
                    <a:pt x="69" y="101"/>
                  </a:lnTo>
                  <a:lnTo>
                    <a:pt x="68" y="62"/>
                  </a:lnTo>
                  <a:lnTo>
                    <a:pt x="66" y="34"/>
                  </a:lnTo>
                  <a:lnTo>
                    <a:pt x="65" y="23"/>
                  </a:lnTo>
                  <a:lnTo>
                    <a:pt x="72" y="19"/>
                  </a:lnTo>
                  <a:lnTo>
                    <a:pt x="76" y="0"/>
                  </a:lnTo>
                  <a:lnTo>
                    <a:pt x="0" y="0"/>
                  </a:lnTo>
                  <a:lnTo>
                    <a:pt x="2" y="19"/>
                  </a:lnTo>
                  <a:lnTo>
                    <a:pt x="3" y="30"/>
                  </a:lnTo>
                  <a:lnTo>
                    <a:pt x="5" y="62"/>
                  </a:lnTo>
                  <a:lnTo>
                    <a:pt x="6" y="116"/>
                  </a:lnTo>
                  <a:lnTo>
                    <a:pt x="6" y="192"/>
                  </a:lnTo>
                  <a:lnTo>
                    <a:pt x="7" y="278"/>
                  </a:lnTo>
                  <a:lnTo>
                    <a:pt x="10" y="354"/>
                  </a:lnTo>
                  <a:lnTo>
                    <a:pt x="14" y="408"/>
                  </a:lnTo>
                  <a:lnTo>
                    <a:pt x="17" y="428"/>
                  </a:lnTo>
                  <a:close/>
                </a:path>
              </a:pathLst>
            </a:custGeom>
            <a:solidFill>
              <a:srgbClr val="000000"/>
            </a:solidFill>
            <a:ln w="9525">
              <a:noFill/>
              <a:round/>
              <a:headEnd/>
              <a:tailEnd/>
            </a:ln>
          </p:spPr>
          <p:txBody>
            <a:bodyPr/>
            <a:lstStyle/>
            <a:p>
              <a:endParaRPr lang="fr-FR"/>
            </a:p>
          </p:txBody>
        </p:sp>
        <p:sp>
          <p:nvSpPr>
            <p:cNvPr id="480540" name="Freeform 437"/>
            <p:cNvSpPr>
              <a:spLocks/>
            </p:cNvSpPr>
            <p:nvPr/>
          </p:nvSpPr>
          <p:spPr bwMode="auto">
            <a:xfrm>
              <a:off x="4539" y="3370"/>
              <a:ext cx="19" cy="108"/>
            </a:xfrm>
            <a:custGeom>
              <a:avLst/>
              <a:gdLst>
                <a:gd name="T0" fmla="*/ 0 w 77"/>
                <a:gd name="T1" fmla="*/ 7 h 432"/>
                <a:gd name="T2" fmla="*/ 0 w 77"/>
                <a:gd name="T3" fmla="*/ 1 h 432"/>
                <a:gd name="T4" fmla="*/ 0 w 77"/>
                <a:gd name="T5" fmla="*/ 1 h 432"/>
                <a:gd name="T6" fmla="*/ 0 w 77"/>
                <a:gd name="T7" fmla="*/ 0 h 432"/>
                <a:gd name="T8" fmla="*/ 1 w 77"/>
                <a:gd name="T9" fmla="*/ 0 h 432"/>
                <a:gd name="T10" fmla="*/ 1 w 77"/>
                <a:gd name="T11" fmla="*/ 7 h 432"/>
                <a:gd name="T12" fmla="*/ 1 w 77"/>
                <a:gd name="T13" fmla="*/ 6 h 432"/>
                <a:gd name="T14" fmla="*/ 1 w 77"/>
                <a:gd name="T15" fmla="*/ 5 h 432"/>
                <a:gd name="T16" fmla="*/ 1 w 77"/>
                <a:gd name="T17" fmla="*/ 3 h 432"/>
                <a:gd name="T18" fmla="*/ 1 w 77"/>
                <a:gd name="T19" fmla="*/ 2 h 432"/>
                <a:gd name="T20" fmla="*/ 1 w 77"/>
                <a:gd name="T21" fmla="*/ 2 h 432"/>
                <a:gd name="T22" fmla="*/ 1 w 77"/>
                <a:gd name="T23" fmla="*/ 1 h 432"/>
                <a:gd name="T24" fmla="*/ 1 w 77"/>
                <a:gd name="T25" fmla="*/ 1 h 432"/>
                <a:gd name="T26" fmla="*/ 1 w 77"/>
                <a:gd name="T27" fmla="*/ 1 h 432"/>
                <a:gd name="T28" fmla="*/ 1 w 77"/>
                <a:gd name="T29" fmla="*/ 0 h 432"/>
                <a:gd name="T30" fmla="*/ 1 w 77"/>
                <a:gd name="T31" fmla="*/ 0 h 432"/>
                <a:gd name="T32" fmla="*/ 0 w 77"/>
                <a:gd name="T33" fmla="*/ 0 h 432"/>
                <a:gd name="T34" fmla="*/ 0 w 77"/>
                <a:gd name="T35" fmla="*/ 0 h 432"/>
                <a:gd name="T36" fmla="*/ 0 w 77"/>
                <a:gd name="T37" fmla="*/ 1 h 432"/>
                <a:gd name="T38" fmla="*/ 0 w 77"/>
                <a:gd name="T39" fmla="*/ 1 h 432"/>
                <a:gd name="T40" fmla="*/ 0 w 77"/>
                <a:gd name="T41" fmla="*/ 2 h 432"/>
                <a:gd name="T42" fmla="*/ 0 w 77"/>
                <a:gd name="T43" fmla="*/ 3 h 432"/>
                <a:gd name="T44" fmla="*/ 0 w 77"/>
                <a:gd name="T45" fmla="*/ 5 h 432"/>
                <a:gd name="T46" fmla="*/ 0 w 77"/>
                <a:gd name="T47" fmla="*/ 6 h 432"/>
                <a:gd name="T48" fmla="*/ 0 w 77"/>
                <a:gd name="T49" fmla="*/ 7 h 432"/>
                <a:gd name="T50" fmla="*/ 0 w 77"/>
                <a:gd name="T51" fmla="*/ 7 h 4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7"/>
                <a:gd name="T79" fmla="*/ 0 h 432"/>
                <a:gd name="T80" fmla="*/ 77 w 77"/>
                <a:gd name="T81" fmla="*/ 432 h 4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7" h="432">
                  <a:moveTo>
                    <a:pt x="17" y="428"/>
                  </a:moveTo>
                  <a:lnTo>
                    <a:pt x="17" y="50"/>
                  </a:lnTo>
                  <a:lnTo>
                    <a:pt x="42" y="31"/>
                  </a:lnTo>
                  <a:lnTo>
                    <a:pt x="42" y="19"/>
                  </a:lnTo>
                  <a:lnTo>
                    <a:pt x="55" y="19"/>
                  </a:lnTo>
                  <a:lnTo>
                    <a:pt x="55" y="432"/>
                  </a:lnTo>
                  <a:lnTo>
                    <a:pt x="57" y="393"/>
                  </a:lnTo>
                  <a:lnTo>
                    <a:pt x="64" y="306"/>
                  </a:lnTo>
                  <a:lnTo>
                    <a:pt x="70" y="209"/>
                  </a:lnTo>
                  <a:lnTo>
                    <a:pt x="72" y="141"/>
                  </a:lnTo>
                  <a:lnTo>
                    <a:pt x="71" y="101"/>
                  </a:lnTo>
                  <a:lnTo>
                    <a:pt x="70" y="62"/>
                  </a:lnTo>
                  <a:lnTo>
                    <a:pt x="67" y="34"/>
                  </a:lnTo>
                  <a:lnTo>
                    <a:pt x="66" y="23"/>
                  </a:lnTo>
                  <a:lnTo>
                    <a:pt x="73" y="19"/>
                  </a:lnTo>
                  <a:lnTo>
                    <a:pt x="77" y="0"/>
                  </a:lnTo>
                  <a:lnTo>
                    <a:pt x="0" y="0"/>
                  </a:lnTo>
                  <a:lnTo>
                    <a:pt x="2" y="19"/>
                  </a:lnTo>
                  <a:lnTo>
                    <a:pt x="3" y="30"/>
                  </a:lnTo>
                  <a:lnTo>
                    <a:pt x="4" y="62"/>
                  </a:lnTo>
                  <a:lnTo>
                    <a:pt x="6" y="116"/>
                  </a:lnTo>
                  <a:lnTo>
                    <a:pt x="6" y="192"/>
                  </a:lnTo>
                  <a:lnTo>
                    <a:pt x="7" y="278"/>
                  </a:lnTo>
                  <a:lnTo>
                    <a:pt x="10" y="354"/>
                  </a:lnTo>
                  <a:lnTo>
                    <a:pt x="15" y="408"/>
                  </a:lnTo>
                  <a:lnTo>
                    <a:pt x="17" y="428"/>
                  </a:lnTo>
                  <a:close/>
                </a:path>
              </a:pathLst>
            </a:custGeom>
            <a:solidFill>
              <a:srgbClr val="000000"/>
            </a:solidFill>
            <a:ln w="9525">
              <a:noFill/>
              <a:round/>
              <a:headEnd/>
              <a:tailEnd/>
            </a:ln>
          </p:spPr>
          <p:txBody>
            <a:bodyPr/>
            <a:lstStyle/>
            <a:p>
              <a:endParaRPr lang="fr-FR"/>
            </a:p>
          </p:txBody>
        </p:sp>
        <p:sp>
          <p:nvSpPr>
            <p:cNvPr id="480541" name="Freeform 438"/>
            <p:cNvSpPr>
              <a:spLocks/>
            </p:cNvSpPr>
            <p:nvPr/>
          </p:nvSpPr>
          <p:spPr bwMode="auto">
            <a:xfrm>
              <a:off x="4571" y="3370"/>
              <a:ext cx="19" cy="108"/>
            </a:xfrm>
            <a:custGeom>
              <a:avLst/>
              <a:gdLst>
                <a:gd name="T0" fmla="*/ 0 w 78"/>
                <a:gd name="T1" fmla="*/ 7 h 432"/>
                <a:gd name="T2" fmla="*/ 0 w 78"/>
                <a:gd name="T3" fmla="*/ 1 h 432"/>
                <a:gd name="T4" fmla="*/ 0 w 78"/>
                <a:gd name="T5" fmla="*/ 1 h 432"/>
                <a:gd name="T6" fmla="*/ 0 w 78"/>
                <a:gd name="T7" fmla="*/ 0 h 432"/>
                <a:gd name="T8" fmla="*/ 1 w 78"/>
                <a:gd name="T9" fmla="*/ 0 h 432"/>
                <a:gd name="T10" fmla="*/ 1 w 78"/>
                <a:gd name="T11" fmla="*/ 7 h 432"/>
                <a:gd name="T12" fmla="*/ 1 w 78"/>
                <a:gd name="T13" fmla="*/ 6 h 432"/>
                <a:gd name="T14" fmla="*/ 1 w 78"/>
                <a:gd name="T15" fmla="*/ 5 h 432"/>
                <a:gd name="T16" fmla="*/ 1 w 78"/>
                <a:gd name="T17" fmla="*/ 3 h 432"/>
                <a:gd name="T18" fmla="*/ 1 w 78"/>
                <a:gd name="T19" fmla="*/ 2 h 432"/>
                <a:gd name="T20" fmla="*/ 1 w 78"/>
                <a:gd name="T21" fmla="*/ 2 h 432"/>
                <a:gd name="T22" fmla="*/ 1 w 78"/>
                <a:gd name="T23" fmla="*/ 1 h 432"/>
                <a:gd name="T24" fmla="*/ 1 w 78"/>
                <a:gd name="T25" fmla="*/ 1 h 432"/>
                <a:gd name="T26" fmla="*/ 1 w 78"/>
                <a:gd name="T27" fmla="*/ 1 h 432"/>
                <a:gd name="T28" fmla="*/ 1 w 78"/>
                <a:gd name="T29" fmla="*/ 0 h 432"/>
                <a:gd name="T30" fmla="*/ 1 w 78"/>
                <a:gd name="T31" fmla="*/ 0 h 432"/>
                <a:gd name="T32" fmla="*/ 0 w 78"/>
                <a:gd name="T33" fmla="*/ 0 h 432"/>
                <a:gd name="T34" fmla="*/ 0 w 78"/>
                <a:gd name="T35" fmla="*/ 0 h 432"/>
                <a:gd name="T36" fmla="*/ 0 w 78"/>
                <a:gd name="T37" fmla="*/ 1 h 432"/>
                <a:gd name="T38" fmla="*/ 0 w 78"/>
                <a:gd name="T39" fmla="*/ 1 h 432"/>
                <a:gd name="T40" fmla="*/ 0 w 78"/>
                <a:gd name="T41" fmla="*/ 2 h 432"/>
                <a:gd name="T42" fmla="*/ 0 w 78"/>
                <a:gd name="T43" fmla="*/ 3 h 432"/>
                <a:gd name="T44" fmla="*/ 0 w 78"/>
                <a:gd name="T45" fmla="*/ 5 h 432"/>
                <a:gd name="T46" fmla="*/ 0 w 78"/>
                <a:gd name="T47" fmla="*/ 6 h 432"/>
                <a:gd name="T48" fmla="*/ 0 w 78"/>
                <a:gd name="T49" fmla="*/ 7 h 432"/>
                <a:gd name="T50" fmla="*/ 0 w 78"/>
                <a:gd name="T51" fmla="*/ 7 h 4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8"/>
                <a:gd name="T79" fmla="*/ 0 h 432"/>
                <a:gd name="T80" fmla="*/ 78 w 78"/>
                <a:gd name="T81" fmla="*/ 432 h 4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8" h="432">
                  <a:moveTo>
                    <a:pt x="16" y="428"/>
                  </a:moveTo>
                  <a:lnTo>
                    <a:pt x="16" y="50"/>
                  </a:lnTo>
                  <a:lnTo>
                    <a:pt x="43" y="31"/>
                  </a:lnTo>
                  <a:lnTo>
                    <a:pt x="43" y="19"/>
                  </a:lnTo>
                  <a:lnTo>
                    <a:pt x="56" y="19"/>
                  </a:lnTo>
                  <a:lnTo>
                    <a:pt x="56" y="432"/>
                  </a:lnTo>
                  <a:lnTo>
                    <a:pt x="58" y="393"/>
                  </a:lnTo>
                  <a:lnTo>
                    <a:pt x="65" y="306"/>
                  </a:lnTo>
                  <a:lnTo>
                    <a:pt x="70" y="209"/>
                  </a:lnTo>
                  <a:lnTo>
                    <a:pt x="72" y="141"/>
                  </a:lnTo>
                  <a:lnTo>
                    <a:pt x="71" y="101"/>
                  </a:lnTo>
                  <a:lnTo>
                    <a:pt x="70" y="62"/>
                  </a:lnTo>
                  <a:lnTo>
                    <a:pt x="68" y="34"/>
                  </a:lnTo>
                  <a:lnTo>
                    <a:pt x="67" y="23"/>
                  </a:lnTo>
                  <a:lnTo>
                    <a:pt x="73" y="19"/>
                  </a:lnTo>
                  <a:lnTo>
                    <a:pt x="78" y="0"/>
                  </a:lnTo>
                  <a:lnTo>
                    <a:pt x="0" y="0"/>
                  </a:lnTo>
                  <a:lnTo>
                    <a:pt x="2" y="19"/>
                  </a:lnTo>
                  <a:lnTo>
                    <a:pt x="3" y="30"/>
                  </a:lnTo>
                  <a:lnTo>
                    <a:pt x="4" y="62"/>
                  </a:lnTo>
                  <a:lnTo>
                    <a:pt x="5" y="116"/>
                  </a:lnTo>
                  <a:lnTo>
                    <a:pt x="5" y="192"/>
                  </a:lnTo>
                  <a:lnTo>
                    <a:pt x="6" y="278"/>
                  </a:lnTo>
                  <a:lnTo>
                    <a:pt x="11" y="354"/>
                  </a:lnTo>
                  <a:lnTo>
                    <a:pt x="14" y="408"/>
                  </a:lnTo>
                  <a:lnTo>
                    <a:pt x="16" y="428"/>
                  </a:lnTo>
                  <a:close/>
                </a:path>
              </a:pathLst>
            </a:custGeom>
            <a:solidFill>
              <a:srgbClr val="000000"/>
            </a:solidFill>
            <a:ln w="9525">
              <a:noFill/>
              <a:round/>
              <a:headEnd/>
              <a:tailEnd/>
            </a:ln>
          </p:spPr>
          <p:txBody>
            <a:bodyPr/>
            <a:lstStyle/>
            <a:p>
              <a:endParaRPr lang="fr-FR"/>
            </a:p>
          </p:txBody>
        </p:sp>
        <p:sp>
          <p:nvSpPr>
            <p:cNvPr id="480542" name="Freeform 439"/>
            <p:cNvSpPr>
              <a:spLocks/>
            </p:cNvSpPr>
            <p:nvPr/>
          </p:nvSpPr>
          <p:spPr bwMode="auto">
            <a:xfrm>
              <a:off x="4604" y="3370"/>
              <a:ext cx="19" cy="108"/>
            </a:xfrm>
            <a:custGeom>
              <a:avLst/>
              <a:gdLst>
                <a:gd name="T0" fmla="*/ 0 w 77"/>
                <a:gd name="T1" fmla="*/ 7 h 432"/>
                <a:gd name="T2" fmla="*/ 0 w 77"/>
                <a:gd name="T3" fmla="*/ 1 h 432"/>
                <a:gd name="T4" fmla="*/ 1 w 77"/>
                <a:gd name="T5" fmla="*/ 1 h 432"/>
                <a:gd name="T6" fmla="*/ 1 w 77"/>
                <a:gd name="T7" fmla="*/ 0 h 432"/>
                <a:gd name="T8" fmla="*/ 1 w 77"/>
                <a:gd name="T9" fmla="*/ 0 h 432"/>
                <a:gd name="T10" fmla="*/ 1 w 77"/>
                <a:gd name="T11" fmla="*/ 7 h 432"/>
                <a:gd name="T12" fmla="*/ 1 w 77"/>
                <a:gd name="T13" fmla="*/ 6 h 432"/>
                <a:gd name="T14" fmla="*/ 1 w 77"/>
                <a:gd name="T15" fmla="*/ 5 h 432"/>
                <a:gd name="T16" fmla="*/ 1 w 77"/>
                <a:gd name="T17" fmla="*/ 3 h 432"/>
                <a:gd name="T18" fmla="*/ 1 w 77"/>
                <a:gd name="T19" fmla="*/ 2 h 432"/>
                <a:gd name="T20" fmla="*/ 1 w 77"/>
                <a:gd name="T21" fmla="*/ 2 h 432"/>
                <a:gd name="T22" fmla="*/ 1 w 77"/>
                <a:gd name="T23" fmla="*/ 1 h 432"/>
                <a:gd name="T24" fmla="*/ 1 w 77"/>
                <a:gd name="T25" fmla="*/ 1 h 432"/>
                <a:gd name="T26" fmla="*/ 1 w 77"/>
                <a:gd name="T27" fmla="*/ 1 h 432"/>
                <a:gd name="T28" fmla="*/ 1 w 77"/>
                <a:gd name="T29" fmla="*/ 0 h 432"/>
                <a:gd name="T30" fmla="*/ 1 w 77"/>
                <a:gd name="T31" fmla="*/ 0 h 432"/>
                <a:gd name="T32" fmla="*/ 0 w 77"/>
                <a:gd name="T33" fmla="*/ 0 h 432"/>
                <a:gd name="T34" fmla="*/ 0 w 77"/>
                <a:gd name="T35" fmla="*/ 0 h 432"/>
                <a:gd name="T36" fmla="*/ 0 w 77"/>
                <a:gd name="T37" fmla="*/ 1 h 432"/>
                <a:gd name="T38" fmla="*/ 0 w 77"/>
                <a:gd name="T39" fmla="*/ 1 h 432"/>
                <a:gd name="T40" fmla="*/ 0 w 77"/>
                <a:gd name="T41" fmla="*/ 2 h 432"/>
                <a:gd name="T42" fmla="*/ 0 w 77"/>
                <a:gd name="T43" fmla="*/ 3 h 432"/>
                <a:gd name="T44" fmla="*/ 0 w 77"/>
                <a:gd name="T45" fmla="*/ 5 h 432"/>
                <a:gd name="T46" fmla="*/ 0 w 77"/>
                <a:gd name="T47" fmla="*/ 6 h 432"/>
                <a:gd name="T48" fmla="*/ 0 w 77"/>
                <a:gd name="T49" fmla="*/ 7 h 432"/>
                <a:gd name="T50" fmla="*/ 0 w 77"/>
                <a:gd name="T51" fmla="*/ 7 h 4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7"/>
                <a:gd name="T79" fmla="*/ 0 h 432"/>
                <a:gd name="T80" fmla="*/ 77 w 77"/>
                <a:gd name="T81" fmla="*/ 432 h 4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7" h="432">
                  <a:moveTo>
                    <a:pt x="17" y="428"/>
                  </a:moveTo>
                  <a:lnTo>
                    <a:pt x="17" y="50"/>
                  </a:lnTo>
                  <a:lnTo>
                    <a:pt x="43" y="31"/>
                  </a:lnTo>
                  <a:lnTo>
                    <a:pt x="43" y="19"/>
                  </a:lnTo>
                  <a:lnTo>
                    <a:pt x="55" y="19"/>
                  </a:lnTo>
                  <a:lnTo>
                    <a:pt x="55" y="432"/>
                  </a:lnTo>
                  <a:lnTo>
                    <a:pt x="57" y="393"/>
                  </a:lnTo>
                  <a:lnTo>
                    <a:pt x="64" y="306"/>
                  </a:lnTo>
                  <a:lnTo>
                    <a:pt x="69" y="209"/>
                  </a:lnTo>
                  <a:lnTo>
                    <a:pt x="72" y="141"/>
                  </a:lnTo>
                  <a:lnTo>
                    <a:pt x="70" y="101"/>
                  </a:lnTo>
                  <a:lnTo>
                    <a:pt x="69" y="62"/>
                  </a:lnTo>
                  <a:lnTo>
                    <a:pt x="67" y="34"/>
                  </a:lnTo>
                  <a:lnTo>
                    <a:pt x="66" y="23"/>
                  </a:lnTo>
                  <a:lnTo>
                    <a:pt x="74" y="19"/>
                  </a:lnTo>
                  <a:lnTo>
                    <a:pt x="77" y="0"/>
                  </a:lnTo>
                  <a:lnTo>
                    <a:pt x="0" y="0"/>
                  </a:lnTo>
                  <a:lnTo>
                    <a:pt x="3" y="19"/>
                  </a:lnTo>
                  <a:lnTo>
                    <a:pt x="4" y="30"/>
                  </a:lnTo>
                  <a:lnTo>
                    <a:pt x="5" y="62"/>
                  </a:lnTo>
                  <a:lnTo>
                    <a:pt x="6" y="116"/>
                  </a:lnTo>
                  <a:lnTo>
                    <a:pt x="6" y="192"/>
                  </a:lnTo>
                  <a:lnTo>
                    <a:pt x="7" y="278"/>
                  </a:lnTo>
                  <a:lnTo>
                    <a:pt x="11" y="354"/>
                  </a:lnTo>
                  <a:lnTo>
                    <a:pt x="15" y="408"/>
                  </a:lnTo>
                  <a:lnTo>
                    <a:pt x="17" y="428"/>
                  </a:lnTo>
                  <a:close/>
                </a:path>
              </a:pathLst>
            </a:custGeom>
            <a:solidFill>
              <a:srgbClr val="000000"/>
            </a:solidFill>
            <a:ln w="9525">
              <a:noFill/>
              <a:round/>
              <a:headEnd/>
              <a:tailEnd/>
            </a:ln>
          </p:spPr>
          <p:txBody>
            <a:bodyPr/>
            <a:lstStyle/>
            <a:p>
              <a:endParaRPr lang="fr-FR"/>
            </a:p>
          </p:txBody>
        </p:sp>
        <p:sp>
          <p:nvSpPr>
            <p:cNvPr id="480543" name="Freeform 440"/>
            <p:cNvSpPr>
              <a:spLocks/>
            </p:cNvSpPr>
            <p:nvPr/>
          </p:nvSpPr>
          <p:spPr bwMode="auto">
            <a:xfrm>
              <a:off x="4636" y="3370"/>
              <a:ext cx="19" cy="108"/>
            </a:xfrm>
            <a:custGeom>
              <a:avLst/>
              <a:gdLst>
                <a:gd name="T0" fmla="*/ 0 w 77"/>
                <a:gd name="T1" fmla="*/ 7 h 432"/>
                <a:gd name="T2" fmla="*/ 0 w 77"/>
                <a:gd name="T3" fmla="*/ 1 h 432"/>
                <a:gd name="T4" fmla="*/ 0 w 77"/>
                <a:gd name="T5" fmla="*/ 1 h 432"/>
                <a:gd name="T6" fmla="*/ 0 w 77"/>
                <a:gd name="T7" fmla="*/ 0 h 432"/>
                <a:gd name="T8" fmla="*/ 1 w 77"/>
                <a:gd name="T9" fmla="*/ 0 h 432"/>
                <a:gd name="T10" fmla="*/ 1 w 77"/>
                <a:gd name="T11" fmla="*/ 7 h 432"/>
                <a:gd name="T12" fmla="*/ 1 w 77"/>
                <a:gd name="T13" fmla="*/ 6 h 432"/>
                <a:gd name="T14" fmla="*/ 1 w 77"/>
                <a:gd name="T15" fmla="*/ 5 h 432"/>
                <a:gd name="T16" fmla="*/ 1 w 77"/>
                <a:gd name="T17" fmla="*/ 3 h 432"/>
                <a:gd name="T18" fmla="*/ 1 w 77"/>
                <a:gd name="T19" fmla="*/ 2 h 432"/>
                <a:gd name="T20" fmla="*/ 1 w 77"/>
                <a:gd name="T21" fmla="*/ 2 h 432"/>
                <a:gd name="T22" fmla="*/ 1 w 77"/>
                <a:gd name="T23" fmla="*/ 1 h 432"/>
                <a:gd name="T24" fmla="*/ 1 w 77"/>
                <a:gd name="T25" fmla="*/ 1 h 432"/>
                <a:gd name="T26" fmla="*/ 1 w 77"/>
                <a:gd name="T27" fmla="*/ 1 h 432"/>
                <a:gd name="T28" fmla="*/ 1 w 77"/>
                <a:gd name="T29" fmla="*/ 0 h 432"/>
                <a:gd name="T30" fmla="*/ 1 w 77"/>
                <a:gd name="T31" fmla="*/ 0 h 432"/>
                <a:gd name="T32" fmla="*/ 0 w 77"/>
                <a:gd name="T33" fmla="*/ 0 h 432"/>
                <a:gd name="T34" fmla="*/ 0 w 77"/>
                <a:gd name="T35" fmla="*/ 0 h 432"/>
                <a:gd name="T36" fmla="*/ 0 w 77"/>
                <a:gd name="T37" fmla="*/ 1 h 432"/>
                <a:gd name="T38" fmla="*/ 0 w 77"/>
                <a:gd name="T39" fmla="*/ 1 h 432"/>
                <a:gd name="T40" fmla="*/ 0 w 77"/>
                <a:gd name="T41" fmla="*/ 2 h 432"/>
                <a:gd name="T42" fmla="*/ 0 w 77"/>
                <a:gd name="T43" fmla="*/ 3 h 432"/>
                <a:gd name="T44" fmla="*/ 0 w 77"/>
                <a:gd name="T45" fmla="*/ 5 h 432"/>
                <a:gd name="T46" fmla="*/ 0 w 77"/>
                <a:gd name="T47" fmla="*/ 6 h 432"/>
                <a:gd name="T48" fmla="*/ 0 w 77"/>
                <a:gd name="T49" fmla="*/ 7 h 432"/>
                <a:gd name="T50" fmla="*/ 0 w 77"/>
                <a:gd name="T51" fmla="*/ 7 h 4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7"/>
                <a:gd name="T79" fmla="*/ 0 h 432"/>
                <a:gd name="T80" fmla="*/ 77 w 77"/>
                <a:gd name="T81" fmla="*/ 432 h 4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7" h="432">
                  <a:moveTo>
                    <a:pt x="16" y="428"/>
                  </a:moveTo>
                  <a:lnTo>
                    <a:pt x="16" y="50"/>
                  </a:lnTo>
                  <a:lnTo>
                    <a:pt x="41" y="31"/>
                  </a:lnTo>
                  <a:lnTo>
                    <a:pt x="41" y="19"/>
                  </a:lnTo>
                  <a:lnTo>
                    <a:pt x="55" y="19"/>
                  </a:lnTo>
                  <a:lnTo>
                    <a:pt x="55" y="432"/>
                  </a:lnTo>
                  <a:lnTo>
                    <a:pt x="57" y="393"/>
                  </a:lnTo>
                  <a:lnTo>
                    <a:pt x="63" y="306"/>
                  </a:lnTo>
                  <a:lnTo>
                    <a:pt x="69" y="209"/>
                  </a:lnTo>
                  <a:lnTo>
                    <a:pt x="71" y="141"/>
                  </a:lnTo>
                  <a:lnTo>
                    <a:pt x="70" y="101"/>
                  </a:lnTo>
                  <a:lnTo>
                    <a:pt x="69" y="62"/>
                  </a:lnTo>
                  <a:lnTo>
                    <a:pt x="67" y="34"/>
                  </a:lnTo>
                  <a:lnTo>
                    <a:pt x="66" y="23"/>
                  </a:lnTo>
                  <a:lnTo>
                    <a:pt x="73" y="19"/>
                  </a:lnTo>
                  <a:lnTo>
                    <a:pt x="77" y="0"/>
                  </a:lnTo>
                  <a:lnTo>
                    <a:pt x="0" y="0"/>
                  </a:lnTo>
                  <a:lnTo>
                    <a:pt x="2" y="19"/>
                  </a:lnTo>
                  <a:lnTo>
                    <a:pt x="3" y="30"/>
                  </a:lnTo>
                  <a:lnTo>
                    <a:pt x="4" y="62"/>
                  </a:lnTo>
                  <a:lnTo>
                    <a:pt x="5" y="116"/>
                  </a:lnTo>
                  <a:lnTo>
                    <a:pt x="5" y="192"/>
                  </a:lnTo>
                  <a:lnTo>
                    <a:pt x="6" y="278"/>
                  </a:lnTo>
                  <a:lnTo>
                    <a:pt x="10" y="354"/>
                  </a:lnTo>
                  <a:lnTo>
                    <a:pt x="14" y="408"/>
                  </a:lnTo>
                  <a:lnTo>
                    <a:pt x="16" y="428"/>
                  </a:lnTo>
                  <a:close/>
                </a:path>
              </a:pathLst>
            </a:custGeom>
            <a:solidFill>
              <a:srgbClr val="000000"/>
            </a:solidFill>
            <a:ln w="9525">
              <a:noFill/>
              <a:round/>
              <a:headEnd/>
              <a:tailEnd/>
            </a:ln>
          </p:spPr>
          <p:txBody>
            <a:bodyPr/>
            <a:lstStyle/>
            <a:p>
              <a:endParaRPr lang="fr-FR"/>
            </a:p>
          </p:txBody>
        </p:sp>
        <p:sp>
          <p:nvSpPr>
            <p:cNvPr id="480544" name="Freeform 441"/>
            <p:cNvSpPr>
              <a:spLocks/>
            </p:cNvSpPr>
            <p:nvPr/>
          </p:nvSpPr>
          <p:spPr bwMode="auto">
            <a:xfrm>
              <a:off x="4669" y="3370"/>
              <a:ext cx="19" cy="108"/>
            </a:xfrm>
            <a:custGeom>
              <a:avLst/>
              <a:gdLst>
                <a:gd name="T0" fmla="*/ 0 w 77"/>
                <a:gd name="T1" fmla="*/ 7 h 432"/>
                <a:gd name="T2" fmla="*/ 0 w 77"/>
                <a:gd name="T3" fmla="*/ 1 h 432"/>
                <a:gd name="T4" fmla="*/ 0 w 77"/>
                <a:gd name="T5" fmla="*/ 1 h 432"/>
                <a:gd name="T6" fmla="*/ 0 w 77"/>
                <a:gd name="T7" fmla="*/ 0 h 432"/>
                <a:gd name="T8" fmla="*/ 1 w 77"/>
                <a:gd name="T9" fmla="*/ 0 h 432"/>
                <a:gd name="T10" fmla="*/ 1 w 77"/>
                <a:gd name="T11" fmla="*/ 7 h 432"/>
                <a:gd name="T12" fmla="*/ 1 w 77"/>
                <a:gd name="T13" fmla="*/ 6 h 432"/>
                <a:gd name="T14" fmla="*/ 1 w 77"/>
                <a:gd name="T15" fmla="*/ 5 h 432"/>
                <a:gd name="T16" fmla="*/ 1 w 77"/>
                <a:gd name="T17" fmla="*/ 3 h 432"/>
                <a:gd name="T18" fmla="*/ 1 w 77"/>
                <a:gd name="T19" fmla="*/ 2 h 432"/>
                <a:gd name="T20" fmla="*/ 1 w 77"/>
                <a:gd name="T21" fmla="*/ 2 h 432"/>
                <a:gd name="T22" fmla="*/ 1 w 77"/>
                <a:gd name="T23" fmla="*/ 1 h 432"/>
                <a:gd name="T24" fmla="*/ 1 w 77"/>
                <a:gd name="T25" fmla="*/ 1 h 432"/>
                <a:gd name="T26" fmla="*/ 1 w 77"/>
                <a:gd name="T27" fmla="*/ 1 h 432"/>
                <a:gd name="T28" fmla="*/ 1 w 77"/>
                <a:gd name="T29" fmla="*/ 0 h 432"/>
                <a:gd name="T30" fmla="*/ 1 w 77"/>
                <a:gd name="T31" fmla="*/ 0 h 432"/>
                <a:gd name="T32" fmla="*/ 0 w 77"/>
                <a:gd name="T33" fmla="*/ 0 h 432"/>
                <a:gd name="T34" fmla="*/ 0 w 77"/>
                <a:gd name="T35" fmla="*/ 0 h 432"/>
                <a:gd name="T36" fmla="*/ 0 w 77"/>
                <a:gd name="T37" fmla="*/ 1 h 432"/>
                <a:gd name="T38" fmla="*/ 0 w 77"/>
                <a:gd name="T39" fmla="*/ 1 h 432"/>
                <a:gd name="T40" fmla="*/ 0 w 77"/>
                <a:gd name="T41" fmla="*/ 2 h 432"/>
                <a:gd name="T42" fmla="*/ 0 w 77"/>
                <a:gd name="T43" fmla="*/ 3 h 432"/>
                <a:gd name="T44" fmla="*/ 0 w 77"/>
                <a:gd name="T45" fmla="*/ 5 h 432"/>
                <a:gd name="T46" fmla="*/ 0 w 77"/>
                <a:gd name="T47" fmla="*/ 6 h 432"/>
                <a:gd name="T48" fmla="*/ 0 w 77"/>
                <a:gd name="T49" fmla="*/ 7 h 432"/>
                <a:gd name="T50" fmla="*/ 0 w 77"/>
                <a:gd name="T51" fmla="*/ 7 h 4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7"/>
                <a:gd name="T79" fmla="*/ 0 h 432"/>
                <a:gd name="T80" fmla="*/ 77 w 77"/>
                <a:gd name="T81" fmla="*/ 432 h 4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7" h="432">
                  <a:moveTo>
                    <a:pt x="17" y="428"/>
                  </a:moveTo>
                  <a:lnTo>
                    <a:pt x="17" y="50"/>
                  </a:lnTo>
                  <a:lnTo>
                    <a:pt x="42" y="31"/>
                  </a:lnTo>
                  <a:lnTo>
                    <a:pt x="42" y="19"/>
                  </a:lnTo>
                  <a:lnTo>
                    <a:pt x="55" y="19"/>
                  </a:lnTo>
                  <a:lnTo>
                    <a:pt x="55" y="432"/>
                  </a:lnTo>
                  <a:lnTo>
                    <a:pt x="57" y="393"/>
                  </a:lnTo>
                  <a:lnTo>
                    <a:pt x="64" y="306"/>
                  </a:lnTo>
                  <a:lnTo>
                    <a:pt x="69" y="209"/>
                  </a:lnTo>
                  <a:lnTo>
                    <a:pt x="72" y="141"/>
                  </a:lnTo>
                  <a:lnTo>
                    <a:pt x="70" y="101"/>
                  </a:lnTo>
                  <a:lnTo>
                    <a:pt x="69" y="62"/>
                  </a:lnTo>
                  <a:lnTo>
                    <a:pt x="67" y="34"/>
                  </a:lnTo>
                  <a:lnTo>
                    <a:pt x="66" y="23"/>
                  </a:lnTo>
                  <a:lnTo>
                    <a:pt x="73" y="19"/>
                  </a:lnTo>
                  <a:lnTo>
                    <a:pt x="77" y="0"/>
                  </a:lnTo>
                  <a:lnTo>
                    <a:pt x="0" y="0"/>
                  </a:lnTo>
                  <a:lnTo>
                    <a:pt x="1" y="19"/>
                  </a:lnTo>
                  <a:lnTo>
                    <a:pt x="2" y="30"/>
                  </a:lnTo>
                  <a:lnTo>
                    <a:pt x="4" y="62"/>
                  </a:lnTo>
                  <a:lnTo>
                    <a:pt x="6" y="116"/>
                  </a:lnTo>
                  <a:lnTo>
                    <a:pt x="6" y="192"/>
                  </a:lnTo>
                  <a:lnTo>
                    <a:pt x="7" y="278"/>
                  </a:lnTo>
                  <a:lnTo>
                    <a:pt x="10" y="354"/>
                  </a:lnTo>
                  <a:lnTo>
                    <a:pt x="14" y="408"/>
                  </a:lnTo>
                  <a:lnTo>
                    <a:pt x="17" y="428"/>
                  </a:lnTo>
                  <a:close/>
                </a:path>
              </a:pathLst>
            </a:custGeom>
            <a:solidFill>
              <a:srgbClr val="000000"/>
            </a:solidFill>
            <a:ln w="9525">
              <a:noFill/>
              <a:round/>
              <a:headEnd/>
              <a:tailEnd/>
            </a:ln>
          </p:spPr>
          <p:txBody>
            <a:bodyPr/>
            <a:lstStyle/>
            <a:p>
              <a:endParaRPr lang="fr-FR"/>
            </a:p>
          </p:txBody>
        </p:sp>
        <p:sp>
          <p:nvSpPr>
            <p:cNvPr id="480545" name="Freeform 442"/>
            <p:cNvSpPr>
              <a:spLocks/>
            </p:cNvSpPr>
            <p:nvPr/>
          </p:nvSpPr>
          <p:spPr bwMode="auto">
            <a:xfrm>
              <a:off x="4287" y="3327"/>
              <a:ext cx="428" cy="49"/>
            </a:xfrm>
            <a:custGeom>
              <a:avLst/>
              <a:gdLst>
                <a:gd name="T0" fmla="*/ 0 w 1713"/>
                <a:gd name="T1" fmla="*/ 1 h 196"/>
                <a:gd name="T2" fmla="*/ 0 w 1713"/>
                <a:gd name="T3" fmla="*/ 1 h 196"/>
                <a:gd name="T4" fmla="*/ 1 w 1713"/>
                <a:gd name="T5" fmla="*/ 1 h 196"/>
                <a:gd name="T6" fmla="*/ 2 w 1713"/>
                <a:gd name="T7" fmla="*/ 1 h 196"/>
                <a:gd name="T8" fmla="*/ 3 w 1713"/>
                <a:gd name="T9" fmla="*/ 1 h 196"/>
                <a:gd name="T10" fmla="*/ 5 w 1713"/>
                <a:gd name="T11" fmla="*/ 0 h 196"/>
                <a:gd name="T12" fmla="*/ 6 w 1713"/>
                <a:gd name="T13" fmla="*/ 0 h 196"/>
                <a:gd name="T14" fmla="*/ 8 w 1713"/>
                <a:gd name="T15" fmla="*/ 0 h 196"/>
                <a:gd name="T16" fmla="*/ 10 w 1713"/>
                <a:gd name="T17" fmla="*/ 0 h 196"/>
                <a:gd name="T18" fmla="*/ 12 w 1713"/>
                <a:gd name="T19" fmla="*/ 0 h 196"/>
                <a:gd name="T20" fmla="*/ 14 w 1713"/>
                <a:gd name="T21" fmla="*/ 0 h 196"/>
                <a:gd name="T22" fmla="*/ 16 w 1713"/>
                <a:gd name="T23" fmla="*/ 0 h 196"/>
                <a:gd name="T24" fmla="*/ 18 w 1713"/>
                <a:gd name="T25" fmla="*/ 0 h 196"/>
                <a:gd name="T26" fmla="*/ 19 w 1713"/>
                <a:gd name="T27" fmla="*/ 0 h 196"/>
                <a:gd name="T28" fmla="*/ 21 w 1713"/>
                <a:gd name="T29" fmla="*/ 0 h 196"/>
                <a:gd name="T30" fmla="*/ 22 w 1713"/>
                <a:gd name="T31" fmla="*/ 0 h 196"/>
                <a:gd name="T32" fmla="*/ 24 w 1713"/>
                <a:gd name="T33" fmla="*/ 0 h 196"/>
                <a:gd name="T34" fmla="*/ 25 w 1713"/>
                <a:gd name="T35" fmla="*/ 0 h 196"/>
                <a:gd name="T36" fmla="*/ 26 w 1713"/>
                <a:gd name="T37" fmla="*/ 0 h 196"/>
                <a:gd name="T38" fmla="*/ 26 w 1713"/>
                <a:gd name="T39" fmla="*/ 0 h 196"/>
                <a:gd name="T40" fmla="*/ 27 w 1713"/>
                <a:gd name="T41" fmla="*/ 0 h 196"/>
                <a:gd name="T42" fmla="*/ 27 w 1713"/>
                <a:gd name="T43" fmla="*/ 1 h 196"/>
                <a:gd name="T44" fmla="*/ 26 w 1713"/>
                <a:gd name="T45" fmla="*/ 3 h 196"/>
                <a:gd name="T46" fmla="*/ 26 w 1713"/>
                <a:gd name="T47" fmla="*/ 3 h 196"/>
                <a:gd name="T48" fmla="*/ 25 w 1713"/>
                <a:gd name="T49" fmla="*/ 3 h 196"/>
                <a:gd name="T50" fmla="*/ 24 w 1713"/>
                <a:gd name="T51" fmla="*/ 3 h 196"/>
                <a:gd name="T52" fmla="*/ 23 w 1713"/>
                <a:gd name="T53" fmla="*/ 3 h 196"/>
                <a:gd name="T54" fmla="*/ 22 w 1713"/>
                <a:gd name="T55" fmla="*/ 3 h 196"/>
                <a:gd name="T56" fmla="*/ 21 w 1713"/>
                <a:gd name="T57" fmla="*/ 3 h 196"/>
                <a:gd name="T58" fmla="*/ 19 w 1713"/>
                <a:gd name="T59" fmla="*/ 3 h 196"/>
                <a:gd name="T60" fmla="*/ 17 w 1713"/>
                <a:gd name="T61" fmla="*/ 3 h 196"/>
                <a:gd name="T62" fmla="*/ 15 w 1713"/>
                <a:gd name="T63" fmla="*/ 3 h 196"/>
                <a:gd name="T64" fmla="*/ 14 w 1713"/>
                <a:gd name="T65" fmla="*/ 3 h 196"/>
                <a:gd name="T66" fmla="*/ 12 w 1713"/>
                <a:gd name="T67" fmla="*/ 3 h 196"/>
                <a:gd name="T68" fmla="*/ 10 w 1713"/>
                <a:gd name="T69" fmla="*/ 3 h 196"/>
                <a:gd name="T70" fmla="*/ 8 w 1713"/>
                <a:gd name="T71" fmla="*/ 3 h 196"/>
                <a:gd name="T72" fmla="*/ 7 w 1713"/>
                <a:gd name="T73" fmla="*/ 3 h 196"/>
                <a:gd name="T74" fmla="*/ 5 w 1713"/>
                <a:gd name="T75" fmla="*/ 3 h 196"/>
                <a:gd name="T76" fmla="*/ 4 w 1713"/>
                <a:gd name="T77" fmla="*/ 3 h 196"/>
                <a:gd name="T78" fmla="*/ 3 w 1713"/>
                <a:gd name="T79" fmla="*/ 3 h 196"/>
                <a:gd name="T80" fmla="*/ 2 w 1713"/>
                <a:gd name="T81" fmla="*/ 3 h 196"/>
                <a:gd name="T82" fmla="*/ 2 w 1713"/>
                <a:gd name="T83" fmla="*/ 3 h 196"/>
                <a:gd name="T84" fmla="*/ 1 w 1713"/>
                <a:gd name="T85" fmla="*/ 3 h 196"/>
                <a:gd name="T86" fmla="*/ 1 w 1713"/>
                <a:gd name="T87" fmla="*/ 3 h 196"/>
                <a:gd name="T88" fmla="*/ 0 w 1713"/>
                <a:gd name="T89" fmla="*/ 1 h 19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13"/>
                <a:gd name="T136" fmla="*/ 0 h 196"/>
                <a:gd name="T137" fmla="*/ 1713 w 1713"/>
                <a:gd name="T138" fmla="*/ 196 h 19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13" h="196">
                  <a:moveTo>
                    <a:pt x="4" y="37"/>
                  </a:moveTo>
                  <a:lnTo>
                    <a:pt x="6" y="37"/>
                  </a:lnTo>
                  <a:lnTo>
                    <a:pt x="10" y="37"/>
                  </a:lnTo>
                  <a:lnTo>
                    <a:pt x="15" y="36"/>
                  </a:lnTo>
                  <a:lnTo>
                    <a:pt x="24" y="36"/>
                  </a:lnTo>
                  <a:lnTo>
                    <a:pt x="34" y="35"/>
                  </a:lnTo>
                  <a:lnTo>
                    <a:pt x="47" y="35"/>
                  </a:lnTo>
                  <a:lnTo>
                    <a:pt x="63" y="33"/>
                  </a:lnTo>
                  <a:lnTo>
                    <a:pt x="79" y="32"/>
                  </a:lnTo>
                  <a:lnTo>
                    <a:pt x="98" y="31"/>
                  </a:lnTo>
                  <a:lnTo>
                    <a:pt x="118" y="30"/>
                  </a:lnTo>
                  <a:lnTo>
                    <a:pt x="140" y="29"/>
                  </a:lnTo>
                  <a:lnTo>
                    <a:pt x="165" y="28"/>
                  </a:lnTo>
                  <a:lnTo>
                    <a:pt x="191" y="27"/>
                  </a:lnTo>
                  <a:lnTo>
                    <a:pt x="218" y="25"/>
                  </a:lnTo>
                  <a:lnTo>
                    <a:pt x="247" y="24"/>
                  </a:lnTo>
                  <a:lnTo>
                    <a:pt x="277" y="23"/>
                  </a:lnTo>
                  <a:lnTo>
                    <a:pt x="308" y="21"/>
                  </a:lnTo>
                  <a:lnTo>
                    <a:pt x="341" y="20"/>
                  </a:lnTo>
                  <a:lnTo>
                    <a:pt x="375" y="18"/>
                  </a:lnTo>
                  <a:lnTo>
                    <a:pt x="410" y="17"/>
                  </a:lnTo>
                  <a:lnTo>
                    <a:pt x="446" y="16"/>
                  </a:lnTo>
                  <a:lnTo>
                    <a:pt x="484" y="15"/>
                  </a:lnTo>
                  <a:lnTo>
                    <a:pt x="522" y="14"/>
                  </a:lnTo>
                  <a:lnTo>
                    <a:pt x="560" y="13"/>
                  </a:lnTo>
                  <a:lnTo>
                    <a:pt x="600" y="12"/>
                  </a:lnTo>
                  <a:lnTo>
                    <a:pt x="640" y="11"/>
                  </a:lnTo>
                  <a:lnTo>
                    <a:pt x="681" y="11"/>
                  </a:lnTo>
                  <a:lnTo>
                    <a:pt x="723" y="9"/>
                  </a:lnTo>
                  <a:lnTo>
                    <a:pt x="764" y="9"/>
                  </a:lnTo>
                  <a:lnTo>
                    <a:pt x="806" y="8"/>
                  </a:lnTo>
                  <a:lnTo>
                    <a:pt x="849" y="8"/>
                  </a:lnTo>
                  <a:lnTo>
                    <a:pt x="891" y="8"/>
                  </a:lnTo>
                  <a:lnTo>
                    <a:pt x="934" y="8"/>
                  </a:lnTo>
                  <a:lnTo>
                    <a:pt x="976" y="8"/>
                  </a:lnTo>
                  <a:lnTo>
                    <a:pt x="1016" y="8"/>
                  </a:lnTo>
                  <a:lnTo>
                    <a:pt x="1057" y="8"/>
                  </a:lnTo>
                  <a:lnTo>
                    <a:pt x="1097" y="7"/>
                  </a:lnTo>
                  <a:lnTo>
                    <a:pt x="1136" y="7"/>
                  </a:lnTo>
                  <a:lnTo>
                    <a:pt x="1174" y="7"/>
                  </a:lnTo>
                  <a:lnTo>
                    <a:pt x="1211" y="7"/>
                  </a:lnTo>
                  <a:lnTo>
                    <a:pt x="1248" y="6"/>
                  </a:lnTo>
                  <a:lnTo>
                    <a:pt x="1284" y="6"/>
                  </a:lnTo>
                  <a:lnTo>
                    <a:pt x="1318" y="6"/>
                  </a:lnTo>
                  <a:lnTo>
                    <a:pt x="1351" y="5"/>
                  </a:lnTo>
                  <a:lnTo>
                    <a:pt x="1384" y="5"/>
                  </a:lnTo>
                  <a:lnTo>
                    <a:pt x="1414" y="5"/>
                  </a:lnTo>
                  <a:lnTo>
                    <a:pt x="1444" y="4"/>
                  </a:lnTo>
                  <a:lnTo>
                    <a:pt x="1472" y="4"/>
                  </a:lnTo>
                  <a:lnTo>
                    <a:pt x="1500" y="4"/>
                  </a:lnTo>
                  <a:lnTo>
                    <a:pt x="1525" y="3"/>
                  </a:lnTo>
                  <a:lnTo>
                    <a:pt x="1550" y="3"/>
                  </a:lnTo>
                  <a:lnTo>
                    <a:pt x="1572" y="3"/>
                  </a:lnTo>
                  <a:lnTo>
                    <a:pt x="1594" y="2"/>
                  </a:lnTo>
                  <a:lnTo>
                    <a:pt x="1614" y="2"/>
                  </a:lnTo>
                  <a:lnTo>
                    <a:pt x="1631" y="2"/>
                  </a:lnTo>
                  <a:lnTo>
                    <a:pt x="1648" y="1"/>
                  </a:lnTo>
                  <a:lnTo>
                    <a:pt x="1663" y="1"/>
                  </a:lnTo>
                  <a:lnTo>
                    <a:pt x="1675" y="1"/>
                  </a:lnTo>
                  <a:lnTo>
                    <a:pt x="1687" y="1"/>
                  </a:lnTo>
                  <a:lnTo>
                    <a:pt x="1696" y="0"/>
                  </a:lnTo>
                  <a:lnTo>
                    <a:pt x="1703" y="0"/>
                  </a:lnTo>
                  <a:lnTo>
                    <a:pt x="1708" y="0"/>
                  </a:lnTo>
                  <a:lnTo>
                    <a:pt x="1711" y="0"/>
                  </a:lnTo>
                  <a:lnTo>
                    <a:pt x="1713" y="0"/>
                  </a:lnTo>
                  <a:lnTo>
                    <a:pt x="1708" y="53"/>
                  </a:lnTo>
                  <a:lnTo>
                    <a:pt x="1680" y="61"/>
                  </a:lnTo>
                  <a:lnTo>
                    <a:pt x="1663" y="179"/>
                  </a:lnTo>
                  <a:lnTo>
                    <a:pt x="1662" y="179"/>
                  </a:lnTo>
                  <a:lnTo>
                    <a:pt x="1659" y="179"/>
                  </a:lnTo>
                  <a:lnTo>
                    <a:pt x="1653" y="179"/>
                  </a:lnTo>
                  <a:lnTo>
                    <a:pt x="1646" y="178"/>
                  </a:lnTo>
                  <a:lnTo>
                    <a:pt x="1636" y="178"/>
                  </a:lnTo>
                  <a:lnTo>
                    <a:pt x="1625" y="178"/>
                  </a:lnTo>
                  <a:lnTo>
                    <a:pt x="1611" y="177"/>
                  </a:lnTo>
                  <a:lnTo>
                    <a:pt x="1595" y="177"/>
                  </a:lnTo>
                  <a:lnTo>
                    <a:pt x="1579" y="177"/>
                  </a:lnTo>
                  <a:lnTo>
                    <a:pt x="1559" y="175"/>
                  </a:lnTo>
                  <a:lnTo>
                    <a:pt x="1539" y="175"/>
                  </a:lnTo>
                  <a:lnTo>
                    <a:pt x="1517" y="174"/>
                  </a:lnTo>
                  <a:lnTo>
                    <a:pt x="1493" y="174"/>
                  </a:lnTo>
                  <a:lnTo>
                    <a:pt x="1468" y="173"/>
                  </a:lnTo>
                  <a:lnTo>
                    <a:pt x="1442" y="173"/>
                  </a:lnTo>
                  <a:lnTo>
                    <a:pt x="1414" y="173"/>
                  </a:lnTo>
                  <a:lnTo>
                    <a:pt x="1385" y="172"/>
                  </a:lnTo>
                  <a:lnTo>
                    <a:pt x="1355" y="172"/>
                  </a:lnTo>
                  <a:lnTo>
                    <a:pt x="1323" y="172"/>
                  </a:lnTo>
                  <a:lnTo>
                    <a:pt x="1292" y="172"/>
                  </a:lnTo>
                  <a:lnTo>
                    <a:pt x="1258" y="172"/>
                  </a:lnTo>
                  <a:lnTo>
                    <a:pt x="1224" y="172"/>
                  </a:lnTo>
                  <a:lnTo>
                    <a:pt x="1188" y="173"/>
                  </a:lnTo>
                  <a:lnTo>
                    <a:pt x="1152" y="173"/>
                  </a:lnTo>
                  <a:lnTo>
                    <a:pt x="1115" y="173"/>
                  </a:lnTo>
                  <a:lnTo>
                    <a:pt x="1078" y="174"/>
                  </a:lnTo>
                  <a:lnTo>
                    <a:pt x="1039" y="175"/>
                  </a:lnTo>
                  <a:lnTo>
                    <a:pt x="1001" y="177"/>
                  </a:lnTo>
                  <a:lnTo>
                    <a:pt x="962" y="178"/>
                  </a:lnTo>
                  <a:lnTo>
                    <a:pt x="922" y="179"/>
                  </a:lnTo>
                  <a:lnTo>
                    <a:pt x="883" y="180"/>
                  </a:lnTo>
                  <a:lnTo>
                    <a:pt x="842" y="182"/>
                  </a:lnTo>
                  <a:lnTo>
                    <a:pt x="801" y="184"/>
                  </a:lnTo>
                  <a:lnTo>
                    <a:pt x="762" y="185"/>
                  </a:lnTo>
                  <a:lnTo>
                    <a:pt x="724" y="187"/>
                  </a:lnTo>
                  <a:lnTo>
                    <a:pt x="685" y="189"/>
                  </a:lnTo>
                  <a:lnTo>
                    <a:pt x="648" y="190"/>
                  </a:lnTo>
                  <a:lnTo>
                    <a:pt x="611" y="191"/>
                  </a:lnTo>
                  <a:lnTo>
                    <a:pt x="576" y="192"/>
                  </a:lnTo>
                  <a:lnTo>
                    <a:pt x="541" y="193"/>
                  </a:lnTo>
                  <a:lnTo>
                    <a:pt x="507" y="194"/>
                  </a:lnTo>
                  <a:lnTo>
                    <a:pt x="473" y="194"/>
                  </a:lnTo>
                  <a:lnTo>
                    <a:pt x="441" y="195"/>
                  </a:lnTo>
                  <a:lnTo>
                    <a:pt x="409" y="195"/>
                  </a:lnTo>
                  <a:lnTo>
                    <a:pt x="379" y="195"/>
                  </a:lnTo>
                  <a:lnTo>
                    <a:pt x="351" y="196"/>
                  </a:lnTo>
                  <a:lnTo>
                    <a:pt x="322" y="196"/>
                  </a:lnTo>
                  <a:lnTo>
                    <a:pt x="296" y="196"/>
                  </a:lnTo>
                  <a:lnTo>
                    <a:pt x="271" y="196"/>
                  </a:lnTo>
                  <a:lnTo>
                    <a:pt x="247" y="196"/>
                  </a:lnTo>
                  <a:lnTo>
                    <a:pt x="225" y="196"/>
                  </a:lnTo>
                  <a:lnTo>
                    <a:pt x="203" y="196"/>
                  </a:lnTo>
                  <a:lnTo>
                    <a:pt x="183" y="196"/>
                  </a:lnTo>
                  <a:lnTo>
                    <a:pt x="165" y="196"/>
                  </a:lnTo>
                  <a:lnTo>
                    <a:pt x="148" y="196"/>
                  </a:lnTo>
                  <a:lnTo>
                    <a:pt x="133" y="196"/>
                  </a:lnTo>
                  <a:lnTo>
                    <a:pt x="120" y="196"/>
                  </a:lnTo>
                  <a:lnTo>
                    <a:pt x="107" y="196"/>
                  </a:lnTo>
                  <a:lnTo>
                    <a:pt x="98" y="195"/>
                  </a:lnTo>
                  <a:lnTo>
                    <a:pt x="89" y="195"/>
                  </a:lnTo>
                  <a:lnTo>
                    <a:pt x="82" y="195"/>
                  </a:lnTo>
                  <a:lnTo>
                    <a:pt x="78" y="195"/>
                  </a:lnTo>
                  <a:lnTo>
                    <a:pt x="75" y="195"/>
                  </a:lnTo>
                  <a:lnTo>
                    <a:pt x="74" y="195"/>
                  </a:lnTo>
                  <a:lnTo>
                    <a:pt x="61" y="113"/>
                  </a:lnTo>
                  <a:lnTo>
                    <a:pt x="0" y="113"/>
                  </a:lnTo>
                  <a:lnTo>
                    <a:pt x="4" y="37"/>
                  </a:lnTo>
                  <a:close/>
                </a:path>
              </a:pathLst>
            </a:custGeom>
            <a:solidFill>
              <a:srgbClr val="000000"/>
            </a:solidFill>
            <a:ln w="9525">
              <a:noFill/>
              <a:round/>
              <a:headEnd/>
              <a:tailEnd/>
            </a:ln>
          </p:spPr>
          <p:txBody>
            <a:bodyPr/>
            <a:lstStyle/>
            <a:p>
              <a:endParaRPr lang="fr-FR"/>
            </a:p>
          </p:txBody>
        </p:sp>
        <p:sp>
          <p:nvSpPr>
            <p:cNvPr id="480546" name="Freeform 443"/>
            <p:cNvSpPr>
              <a:spLocks/>
            </p:cNvSpPr>
            <p:nvPr/>
          </p:nvSpPr>
          <p:spPr bwMode="auto">
            <a:xfrm>
              <a:off x="4293" y="3330"/>
              <a:ext cx="414" cy="35"/>
            </a:xfrm>
            <a:custGeom>
              <a:avLst/>
              <a:gdLst>
                <a:gd name="T0" fmla="*/ 0 w 1656"/>
                <a:gd name="T1" fmla="*/ 0 h 141"/>
                <a:gd name="T2" fmla="*/ 1 w 1656"/>
                <a:gd name="T3" fmla="*/ 0 h 141"/>
                <a:gd name="T4" fmla="*/ 2 w 1656"/>
                <a:gd name="T5" fmla="*/ 0 h 141"/>
                <a:gd name="T6" fmla="*/ 3 w 1656"/>
                <a:gd name="T7" fmla="*/ 0 h 141"/>
                <a:gd name="T8" fmla="*/ 4 w 1656"/>
                <a:gd name="T9" fmla="*/ 0 h 141"/>
                <a:gd name="T10" fmla="*/ 6 w 1656"/>
                <a:gd name="T11" fmla="*/ 0 h 141"/>
                <a:gd name="T12" fmla="*/ 7 w 1656"/>
                <a:gd name="T13" fmla="*/ 0 h 141"/>
                <a:gd name="T14" fmla="*/ 9 w 1656"/>
                <a:gd name="T15" fmla="*/ 0 h 141"/>
                <a:gd name="T16" fmla="*/ 11 w 1656"/>
                <a:gd name="T17" fmla="*/ 0 h 141"/>
                <a:gd name="T18" fmla="*/ 13 w 1656"/>
                <a:gd name="T19" fmla="*/ 0 h 141"/>
                <a:gd name="T20" fmla="*/ 14 w 1656"/>
                <a:gd name="T21" fmla="*/ 0 h 141"/>
                <a:gd name="T22" fmla="*/ 16 w 1656"/>
                <a:gd name="T23" fmla="*/ 0 h 141"/>
                <a:gd name="T24" fmla="*/ 18 w 1656"/>
                <a:gd name="T25" fmla="*/ 0 h 141"/>
                <a:gd name="T26" fmla="*/ 19 w 1656"/>
                <a:gd name="T27" fmla="*/ 0 h 141"/>
                <a:gd name="T28" fmla="*/ 21 w 1656"/>
                <a:gd name="T29" fmla="*/ 0 h 141"/>
                <a:gd name="T30" fmla="*/ 22 w 1656"/>
                <a:gd name="T31" fmla="*/ 0 h 141"/>
                <a:gd name="T32" fmla="*/ 23 w 1656"/>
                <a:gd name="T33" fmla="*/ 0 h 141"/>
                <a:gd name="T34" fmla="*/ 24 w 1656"/>
                <a:gd name="T35" fmla="*/ 0 h 141"/>
                <a:gd name="T36" fmla="*/ 25 w 1656"/>
                <a:gd name="T37" fmla="*/ 0 h 141"/>
                <a:gd name="T38" fmla="*/ 26 w 1656"/>
                <a:gd name="T39" fmla="*/ 0 h 141"/>
                <a:gd name="T40" fmla="*/ 26 w 1656"/>
                <a:gd name="T41" fmla="*/ 0 h 141"/>
                <a:gd name="T42" fmla="*/ 26 w 1656"/>
                <a:gd name="T43" fmla="*/ 0 h 141"/>
                <a:gd name="T44" fmla="*/ 26 w 1656"/>
                <a:gd name="T45" fmla="*/ 0 h 141"/>
                <a:gd name="T46" fmla="*/ 25 w 1656"/>
                <a:gd name="T47" fmla="*/ 0 h 141"/>
                <a:gd name="T48" fmla="*/ 25 w 1656"/>
                <a:gd name="T49" fmla="*/ 0 h 141"/>
                <a:gd name="T50" fmla="*/ 24 w 1656"/>
                <a:gd name="T51" fmla="*/ 0 h 141"/>
                <a:gd name="T52" fmla="*/ 23 w 1656"/>
                <a:gd name="T53" fmla="*/ 0 h 141"/>
                <a:gd name="T54" fmla="*/ 22 w 1656"/>
                <a:gd name="T55" fmla="*/ 0 h 141"/>
                <a:gd name="T56" fmla="*/ 21 w 1656"/>
                <a:gd name="T57" fmla="*/ 0 h 141"/>
                <a:gd name="T58" fmla="*/ 19 w 1656"/>
                <a:gd name="T59" fmla="*/ 0 h 141"/>
                <a:gd name="T60" fmla="*/ 17 w 1656"/>
                <a:gd name="T61" fmla="*/ 0 h 141"/>
                <a:gd name="T62" fmla="*/ 15 w 1656"/>
                <a:gd name="T63" fmla="*/ 0 h 141"/>
                <a:gd name="T64" fmla="*/ 13 w 1656"/>
                <a:gd name="T65" fmla="*/ 0 h 141"/>
                <a:gd name="T66" fmla="*/ 9 w 1656"/>
                <a:gd name="T67" fmla="*/ 0 h 141"/>
                <a:gd name="T68" fmla="*/ 6 w 1656"/>
                <a:gd name="T69" fmla="*/ 1 h 141"/>
                <a:gd name="T70" fmla="*/ 4 w 1656"/>
                <a:gd name="T71" fmla="*/ 1 h 141"/>
                <a:gd name="T72" fmla="*/ 3 w 1656"/>
                <a:gd name="T73" fmla="*/ 1 h 141"/>
                <a:gd name="T74" fmla="*/ 3 w 1656"/>
                <a:gd name="T75" fmla="*/ 1 h 141"/>
                <a:gd name="T76" fmla="*/ 5 w 1656"/>
                <a:gd name="T77" fmla="*/ 1 h 141"/>
                <a:gd name="T78" fmla="*/ 6 w 1656"/>
                <a:gd name="T79" fmla="*/ 1 h 141"/>
                <a:gd name="T80" fmla="*/ 6 w 1656"/>
                <a:gd name="T81" fmla="*/ 1 h 141"/>
                <a:gd name="T82" fmla="*/ 8 w 1656"/>
                <a:gd name="T83" fmla="*/ 1 h 141"/>
                <a:gd name="T84" fmla="*/ 9 w 1656"/>
                <a:gd name="T85" fmla="*/ 1 h 141"/>
                <a:gd name="T86" fmla="*/ 11 w 1656"/>
                <a:gd name="T87" fmla="*/ 1 h 141"/>
                <a:gd name="T88" fmla="*/ 12 w 1656"/>
                <a:gd name="T89" fmla="*/ 1 h 141"/>
                <a:gd name="T90" fmla="*/ 14 w 1656"/>
                <a:gd name="T91" fmla="*/ 1 h 141"/>
                <a:gd name="T92" fmla="*/ 15 w 1656"/>
                <a:gd name="T93" fmla="*/ 1 h 141"/>
                <a:gd name="T94" fmla="*/ 16 w 1656"/>
                <a:gd name="T95" fmla="*/ 1 h 141"/>
                <a:gd name="T96" fmla="*/ 17 w 1656"/>
                <a:gd name="T97" fmla="*/ 1 h 141"/>
                <a:gd name="T98" fmla="*/ 20 w 1656"/>
                <a:gd name="T99" fmla="*/ 1 h 141"/>
                <a:gd name="T100" fmla="*/ 22 w 1656"/>
                <a:gd name="T101" fmla="*/ 1 h 141"/>
                <a:gd name="T102" fmla="*/ 24 w 1656"/>
                <a:gd name="T103" fmla="*/ 1 h 141"/>
                <a:gd name="T104" fmla="*/ 25 w 1656"/>
                <a:gd name="T105" fmla="*/ 1 h 141"/>
                <a:gd name="T106" fmla="*/ 25 w 1656"/>
                <a:gd name="T107" fmla="*/ 1 h 141"/>
                <a:gd name="T108" fmla="*/ 2 w 1656"/>
                <a:gd name="T109" fmla="*/ 2 h 141"/>
                <a:gd name="T110" fmla="*/ 0 w 1656"/>
                <a:gd name="T111" fmla="*/ 0 h 14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656"/>
                <a:gd name="T169" fmla="*/ 0 h 141"/>
                <a:gd name="T170" fmla="*/ 1656 w 1656"/>
                <a:gd name="T171" fmla="*/ 141 h 14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656" h="141">
                  <a:moveTo>
                    <a:pt x="0" y="36"/>
                  </a:moveTo>
                  <a:lnTo>
                    <a:pt x="1" y="36"/>
                  </a:lnTo>
                  <a:lnTo>
                    <a:pt x="7" y="36"/>
                  </a:lnTo>
                  <a:lnTo>
                    <a:pt x="14" y="35"/>
                  </a:lnTo>
                  <a:lnTo>
                    <a:pt x="24" y="35"/>
                  </a:lnTo>
                  <a:lnTo>
                    <a:pt x="37" y="35"/>
                  </a:lnTo>
                  <a:lnTo>
                    <a:pt x="53" y="34"/>
                  </a:lnTo>
                  <a:lnTo>
                    <a:pt x="71" y="32"/>
                  </a:lnTo>
                  <a:lnTo>
                    <a:pt x="91" y="32"/>
                  </a:lnTo>
                  <a:lnTo>
                    <a:pt x="114" y="31"/>
                  </a:lnTo>
                  <a:lnTo>
                    <a:pt x="138" y="30"/>
                  </a:lnTo>
                  <a:lnTo>
                    <a:pt x="165" y="29"/>
                  </a:lnTo>
                  <a:lnTo>
                    <a:pt x="193" y="28"/>
                  </a:lnTo>
                  <a:lnTo>
                    <a:pt x="223" y="27"/>
                  </a:lnTo>
                  <a:lnTo>
                    <a:pt x="253" y="26"/>
                  </a:lnTo>
                  <a:lnTo>
                    <a:pt x="286" y="25"/>
                  </a:lnTo>
                  <a:lnTo>
                    <a:pt x="320" y="24"/>
                  </a:lnTo>
                  <a:lnTo>
                    <a:pt x="354" y="23"/>
                  </a:lnTo>
                  <a:lnTo>
                    <a:pt x="390" y="22"/>
                  </a:lnTo>
                  <a:lnTo>
                    <a:pt x="427" y="22"/>
                  </a:lnTo>
                  <a:lnTo>
                    <a:pt x="464" y="20"/>
                  </a:lnTo>
                  <a:lnTo>
                    <a:pt x="501" y="19"/>
                  </a:lnTo>
                  <a:lnTo>
                    <a:pt x="540" y="18"/>
                  </a:lnTo>
                  <a:lnTo>
                    <a:pt x="578" y="17"/>
                  </a:lnTo>
                  <a:lnTo>
                    <a:pt x="616" y="17"/>
                  </a:lnTo>
                  <a:lnTo>
                    <a:pt x="655" y="16"/>
                  </a:lnTo>
                  <a:lnTo>
                    <a:pt x="693" y="16"/>
                  </a:lnTo>
                  <a:lnTo>
                    <a:pt x="730" y="15"/>
                  </a:lnTo>
                  <a:lnTo>
                    <a:pt x="769" y="15"/>
                  </a:lnTo>
                  <a:lnTo>
                    <a:pt x="805" y="15"/>
                  </a:lnTo>
                  <a:lnTo>
                    <a:pt x="841" y="15"/>
                  </a:lnTo>
                  <a:lnTo>
                    <a:pt x="877" y="15"/>
                  </a:lnTo>
                  <a:lnTo>
                    <a:pt x="911" y="15"/>
                  </a:lnTo>
                  <a:lnTo>
                    <a:pt x="945" y="15"/>
                  </a:lnTo>
                  <a:lnTo>
                    <a:pt x="979" y="16"/>
                  </a:lnTo>
                  <a:lnTo>
                    <a:pt x="1013" y="16"/>
                  </a:lnTo>
                  <a:lnTo>
                    <a:pt x="1047" y="16"/>
                  </a:lnTo>
                  <a:lnTo>
                    <a:pt x="1081" y="15"/>
                  </a:lnTo>
                  <a:lnTo>
                    <a:pt x="1114" y="15"/>
                  </a:lnTo>
                  <a:lnTo>
                    <a:pt x="1147" y="15"/>
                  </a:lnTo>
                  <a:lnTo>
                    <a:pt x="1180" y="14"/>
                  </a:lnTo>
                  <a:lnTo>
                    <a:pt x="1213" y="14"/>
                  </a:lnTo>
                  <a:lnTo>
                    <a:pt x="1245" y="14"/>
                  </a:lnTo>
                  <a:lnTo>
                    <a:pt x="1275" y="13"/>
                  </a:lnTo>
                  <a:lnTo>
                    <a:pt x="1306" y="12"/>
                  </a:lnTo>
                  <a:lnTo>
                    <a:pt x="1336" y="12"/>
                  </a:lnTo>
                  <a:lnTo>
                    <a:pt x="1364" y="11"/>
                  </a:lnTo>
                  <a:lnTo>
                    <a:pt x="1393" y="10"/>
                  </a:lnTo>
                  <a:lnTo>
                    <a:pt x="1419" y="8"/>
                  </a:lnTo>
                  <a:lnTo>
                    <a:pt x="1445" y="8"/>
                  </a:lnTo>
                  <a:lnTo>
                    <a:pt x="1469" y="7"/>
                  </a:lnTo>
                  <a:lnTo>
                    <a:pt x="1493" y="6"/>
                  </a:lnTo>
                  <a:lnTo>
                    <a:pt x="1515" y="5"/>
                  </a:lnTo>
                  <a:lnTo>
                    <a:pt x="1536" y="5"/>
                  </a:lnTo>
                  <a:lnTo>
                    <a:pt x="1556" y="4"/>
                  </a:lnTo>
                  <a:lnTo>
                    <a:pt x="1573" y="3"/>
                  </a:lnTo>
                  <a:lnTo>
                    <a:pt x="1590" y="3"/>
                  </a:lnTo>
                  <a:lnTo>
                    <a:pt x="1605" y="2"/>
                  </a:lnTo>
                  <a:lnTo>
                    <a:pt x="1618" y="2"/>
                  </a:lnTo>
                  <a:lnTo>
                    <a:pt x="1629" y="1"/>
                  </a:lnTo>
                  <a:lnTo>
                    <a:pt x="1638" y="1"/>
                  </a:lnTo>
                  <a:lnTo>
                    <a:pt x="1646" y="0"/>
                  </a:lnTo>
                  <a:lnTo>
                    <a:pt x="1651" y="0"/>
                  </a:lnTo>
                  <a:lnTo>
                    <a:pt x="1655" y="0"/>
                  </a:lnTo>
                  <a:lnTo>
                    <a:pt x="1656" y="0"/>
                  </a:lnTo>
                  <a:lnTo>
                    <a:pt x="1647" y="24"/>
                  </a:lnTo>
                  <a:lnTo>
                    <a:pt x="1646" y="24"/>
                  </a:lnTo>
                  <a:lnTo>
                    <a:pt x="1644" y="24"/>
                  </a:lnTo>
                  <a:lnTo>
                    <a:pt x="1640" y="24"/>
                  </a:lnTo>
                  <a:lnTo>
                    <a:pt x="1635" y="24"/>
                  </a:lnTo>
                  <a:lnTo>
                    <a:pt x="1627" y="24"/>
                  </a:lnTo>
                  <a:lnTo>
                    <a:pt x="1618" y="24"/>
                  </a:lnTo>
                  <a:lnTo>
                    <a:pt x="1608" y="24"/>
                  </a:lnTo>
                  <a:lnTo>
                    <a:pt x="1598" y="24"/>
                  </a:lnTo>
                  <a:lnTo>
                    <a:pt x="1584" y="24"/>
                  </a:lnTo>
                  <a:lnTo>
                    <a:pt x="1570" y="24"/>
                  </a:lnTo>
                  <a:lnTo>
                    <a:pt x="1554" y="24"/>
                  </a:lnTo>
                  <a:lnTo>
                    <a:pt x="1536" y="24"/>
                  </a:lnTo>
                  <a:lnTo>
                    <a:pt x="1517" y="24"/>
                  </a:lnTo>
                  <a:lnTo>
                    <a:pt x="1497" y="25"/>
                  </a:lnTo>
                  <a:lnTo>
                    <a:pt x="1475" y="25"/>
                  </a:lnTo>
                  <a:lnTo>
                    <a:pt x="1452" y="25"/>
                  </a:lnTo>
                  <a:lnTo>
                    <a:pt x="1426" y="25"/>
                  </a:lnTo>
                  <a:lnTo>
                    <a:pt x="1400" y="25"/>
                  </a:lnTo>
                  <a:lnTo>
                    <a:pt x="1373" y="25"/>
                  </a:lnTo>
                  <a:lnTo>
                    <a:pt x="1343" y="26"/>
                  </a:lnTo>
                  <a:lnTo>
                    <a:pt x="1312" y="26"/>
                  </a:lnTo>
                  <a:lnTo>
                    <a:pt x="1281" y="26"/>
                  </a:lnTo>
                  <a:lnTo>
                    <a:pt x="1248" y="27"/>
                  </a:lnTo>
                  <a:lnTo>
                    <a:pt x="1213" y="27"/>
                  </a:lnTo>
                  <a:lnTo>
                    <a:pt x="1177" y="27"/>
                  </a:lnTo>
                  <a:lnTo>
                    <a:pt x="1139" y="28"/>
                  </a:lnTo>
                  <a:lnTo>
                    <a:pt x="1101" y="28"/>
                  </a:lnTo>
                  <a:lnTo>
                    <a:pt x="1060" y="29"/>
                  </a:lnTo>
                  <a:lnTo>
                    <a:pt x="1020" y="29"/>
                  </a:lnTo>
                  <a:lnTo>
                    <a:pt x="977" y="30"/>
                  </a:lnTo>
                  <a:lnTo>
                    <a:pt x="932" y="30"/>
                  </a:lnTo>
                  <a:lnTo>
                    <a:pt x="887" y="31"/>
                  </a:lnTo>
                  <a:lnTo>
                    <a:pt x="798" y="34"/>
                  </a:lnTo>
                  <a:lnTo>
                    <a:pt x="715" y="35"/>
                  </a:lnTo>
                  <a:lnTo>
                    <a:pt x="639" y="37"/>
                  </a:lnTo>
                  <a:lnTo>
                    <a:pt x="569" y="38"/>
                  </a:lnTo>
                  <a:lnTo>
                    <a:pt x="504" y="40"/>
                  </a:lnTo>
                  <a:lnTo>
                    <a:pt x="447" y="42"/>
                  </a:lnTo>
                  <a:lnTo>
                    <a:pt x="395" y="43"/>
                  </a:lnTo>
                  <a:lnTo>
                    <a:pt x="349" y="45"/>
                  </a:lnTo>
                  <a:lnTo>
                    <a:pt x="308" y="47"/>
                  </a:lnTo>
                  <a:lnTo>
                    <a:pt x="274" y="48"/>
                  </a:lnTo>
                  <a:lnTo>
                    <a:pt x="245" y="49"/>
                  </a:lnTo>
                  <a:lnTo>
                    <a:pt x="222" y="50"/>
                  </a:lnTo>
                  <a:lnTo>
                    <a:pt x="203" y="51"/>
                  </a:lnTo>
                  <a:lnTo>
                    <a:pt x="190" y="52"/>
                  </a:lnTo>
                  <a:lnTo>
                    <a:pt x="182" y="52"/>
                  </a:lnTo>
                  <a:lnTo>
                    <a:pt x="180" y="52"/>
                  </a:lnTo>
                  <a:lnTo>
                    <a:pt x="318" y="66"/>
                  </a:lnTo>
                  <a:lnTo>
                    <a:pt x="320" y="66"/>
                  </a:lnTo>
                  <a:lnTo>
                    <a:pt x="326" y="66"/>
                  </a:lnTo>
                  <a:lnTo>
                    <a:pt x="335" y="66"/>
                  </a:lnTo>
                  <a:lnTo>
                    <a:pt x="347" y="66"/>
                  </a:lnTo>
                  <a:lnTo>
                    <a:pt x="362" y="65"/>
                  </a:lnTo>
                  <a:lnTo>
                    <a:pt x="380" y="65"/>
                  </a:lnTo>
                  <a:lnTo>
                    <a:pt x="399" y="65"/>
                  </a:lnTo>
                  <a:lnTo>
                    <a:pt x="422" y="64"/>
                  </a:lnTo>
                  <a:lnTo>
                    <a:pt x="447" y="64"/>
                  </a:lnTo>
                  <a:lnTo>
                    <a:pt x="474" y="64"/>
                  </a:lnTo>
                  <a:lnTo>
                    <a:pt x="501" y="63"/>
                  </a:lnTo>
                  <a:lnTo>
                    <a:pt x="531" y="63"/>
                  </a:lnTo>
                  <a:lnTo>
                    <a:pt x="561" y="62"/>
                  </a:lnTo>
                  <a:lnTo>
                    <a:pt x="592" y="62"/>
                  </a:lnTo>
                  <a:lnTo>
                    <a:pt x="625" y="61"/>
                  </a:lnTo>
                  <a:lnTo>
                    <a:pt x="657" y="61"/>
                  </a:lnTo>
                  <a:lnTo>
                    <a:pt x="690" y="60"/>
                  </a:lnTo>
                  <a:lnTo>
                    <a:pt x="723" y="60"/>
                  </a:lnTo>
                  <a:lnTo>
                    <a:pt x="754" y="59"/>
                  </a:lnTo>
                  <a:lnTo>
                    <a:pt x="786" y="59"/>
                  </a:lnTo>
                  <a:lnTo>
                    <a:pt x="818" y="59"/>
                  </a:lnTo>
                  <a:lnTo>
                    <a:pt x="848" y="58"/>
                  </a:lnTo>
                  <a:lnTo>
                    <a:pt x="877" y="58"/>
                  </a:lnTo>
                  <a:lnTo>
                    <a:pt x="905" y="58"/>
                  </a:lnTo>
                  <a:lnTo>
                    <a:pt x="931" y="57"/>
                  </a:lnTo>
                  <a:lnTo>
                    <a:pt x="955" y="57"/>
                  </a:lnTo>
                  <a:lnTo>
                    <a:pt x="978" y="57"/>
                  </a:lnTo>
                  <a:lnTo>
                    <a:pt x="998" y="57"/>
                  </a:lnTo>
                  <a:lnTo>
                    <a:pt x="1014" y="57"/>
                  </a:lnTo>
                  <a:lnTo>
                    <a:pt x="1030" y="57"/>
                  </a:lnTo>
                  <a:lnTo>
                    <a:pt x="1041" y="57"/>
                  </a:lnTo>
                  <a:lnTo>
                    <a:pt x="1049" y="57"/>
                  </a:lnTo>
                  <a:lnTo>
                    <a:pt x="1125" y="58"/>
                  </a:lnTo>
                  <a:lnTo>
                    <a:pt x="1194" y="59"/>
                  </a:lnTo>
                  <a:lnTo>
                    <a:pt x="1258" y="60"/>
                  </a:lnTo>
                  <a:lnTo>
                    <a:pt x="1316" y="60"/>
                  </a:lnTo>
                  <a:lnTo>
                    <a:pt x="1368" y="60"/>
                  </a:lnTo>
                  <a:lnTo>
                    <a:pt x="1414" y="60"/>
                  </a:lnTo>
                  <a:lnTo>
                    <a:pt x="1456" y="60"/>
                  </a:lnTo>
                  <a:lnTo>
                    <a:pt x="1493" y="60"/>
                  </a:lnTo>
                  <a:lnTo>
                    <a:pt x="1525" y="59"/>
                  </a:lnTo>
                  <a:lnTo>
                    <a:pt x="1551" y="59"/>
                  </a:lnTo>
                  <a:lnTo>
                    <a:pt x="1575" y="58"/>
                  </a:lnTo>
                  <a:lnTo>
                    <a:pt x="1592" y="58"/>
                  </a:lnTo>
                  <a:lnTo>
                    <a:pt x="1605" y="58"/>
                  </a:lnTo>
                  <a:lnTo>
                    <a:pt x="1615" y="57"/>
                  </a:lnTo>
                  <a:lnTo>
                    <a:pt x="1621" y="57"/>
                  </a:lnTo>
                  <a:lnTo>
                    <a:pt x="1623" y="57"/>
                  </a:lnTo>
                  <a:lnTo>
                    <a:pt x="1611" y="125"/>
                  </a:lnTo>
                  <a:lnTo>
                    <a:pt x="94" y="141"/>
                  </a:lnTo>
                  <a:lnTo>
                    <a:pt x="74" y="93"/>
                  </a:lnTo>
                  <a:lnTo>
                    <a:pt x="5" y="76"/>
                  </a:lnTo>
                  <a:lnTo>
                    <a:pt x="0" y="36"/>
                  </a:lnTo>
                  <a:close/>
                </a:path>
              </a:pathLst>
            </a:custGeom>
            <a:solidFill>
              <a:srgbClr val="AFAFAF"/>
            </a:solidFill>
            <a:ln w="9525">
              <a:noFill/>
              <a:round/>
              <a:headEnd/>
              <a:tailEnd/>
            </a:ln>
          </p:spPr>
          <p:txBody>
            <a:bodyPr/>
            <a:lstStyle/>
            <a:p>
              <a:endParaRPr lang="fr-FR"/>
            </a:p>
          </p:txBody>
        </p:sp>
        <p:sp>
          <p:nvSpPr>
            <p:cNvPr id="480547" name="Freeform 444"/>
            <p:cNvSpPr>
              <a:spLocks/>
            </p:cNvSpPr>
            <p:nvPr/>
          </p:nvSpPr>
          <p:spPr bwMode="auto">
            <a:xfrm>
              <a:off x="4436" y="3493"/>
              <a:ext cx="126" cy="5"/>
            </a:xfrm>
            <a:custGeom>
              <a:avLst/>
              <a:gdLst>
                <a:gd name="T0" fmla="*/ 0 w 508"/>
                <a:gd name="T1" fmla="*/ 0 h 20"/>
                <a:gd name="T2" fmla="*/ 8 w 508"/>
                <a:gd name="T3" fmla="*/ 0 h 20"/>
                <a:gd name="T4" fmla="*/ 8 w 508"/>
                <a:gd name="T5" fmla="*/ 0 h 20"/>
                <a:gd name="T6" fmla="*/ 8 w 508"/>
                <a:gd name="T7" fmla="*/ 0 h 20"/>
                <a:gd name="T8" fmla="*/ 8 w 508"/>
                <a:gd name="T9" fmla="*/ 0 h 20"/>
                <a:gd name="T10" fmla="*/ 7 w 508"/>
                <a:gd name="T11" fmla="*/ 0 h 20"/>
                <a:gd name="T12" fmla="*/ 7 w 508"/>
                <a:gd name="T13" fmla="*/ 0 h 20"/>
                <a:gd name="T14" fmla="*/ 7 w 508"/>
                <a:gd name="T15" fmla="*/ 0 h 20"/>
                <a:gd name="T16" fmla="*/ 7 w 508"/>
                <a:gd name="T17" fmla="*/ 0 h 20"/>
                <a:gd name="T18" fmla="*/ 6 w 508"/>
                <a:gd name="T19" fmla="*/ 0 h 20"/>
                <a:gd name="T20" fmla="*/ 6 w 508"/>
                <a:gd name="T21" fmla="*/ 0 h 20"/>
                <a:gd name="T22" fmla="*/ 6 w 508"/>
                <a:gd name="T23" fmla="*/ 0 h 20"/>
                <a:gd name="T24" fmla="*/ 5 w 508"/>
                <a:gd name="T25" fmla="*/ 0 h 20"/>
                <a:gd name="T26" fmla="*/ 5 w 508"/>
                <a:gd name="T27" fmla="*/ 0 h 20"/>
                <a:gd name="T28" fmla="*/ 5 w 508"/>
                <a:gd name="T29" fmla="*/ 0 h 20"/>
                <a:gd name="T30" fmla="*/ 4 w 508"/>
                <a:gd name="T31" fmla="*/ 0 h 20"/>
                <a:gd name="T32" fmla="*/ 4 w 508"/>
                <a:gd name="T33" fmla="*/ 0 h 20"/>
                <a:gd name="T34" fmla="*/ 4 w 508"/>
                <a:gd name="T35" fmla="*/ 0 h 20"/>
                <a:gd name="T36" fmla="*/ 4 w 508"/>
                <a:gd name="T37" fmla="*/ 0 h 20"/>
                <a:gd name="T38" fmla="*/ 4 w 508"/>
                <a:gd name="T39" fmla="*/ 0 h 20"/>
                <a:gd name="T40" fmla="*/ 3 w 508"/>
                <a:gd name="T41" fmla="*/ 0 h 20"/>
                <a:gd name="T42" fmla="*/ 3 w 508"/>
                <a:gd name="T43" fmla="*/ 0 h 20"/>
                <a:gd name="T44" fmla="*/ 3 w 508"/>
                <a:gd name="T45" fmla="*/ 0 h 20"/>
                <a:gd name="T46" fmla="*/ 2 w 508"/>
                <a:gd name="T47" fmla="*/ 0 h 20"/>
                <a:gd name="T48" fmla="*/ 2 w 508"/>
                <a:gd name="T49" fmla="*/ 0 h 20"/>
                <a:gd name="T50" fmla="*/ 2 w 508"/>
                <a:gd name="T51" fmla="*/ 0 h 20"/>
                <a:gd name="T52" fmla="*/ 2 w 508"/>
                <a:gd name="T53" fmla="*/ 0 h 20"/>
                <a:gd name="T54" fmla="*/ 1 w 508"/>
                <a:gd name="T55" fmla="*/ 0 h 20"/>
                <a:gd name="T56" fmla="*/ 1 w 508"/>
                <a:gd name="T57" fmla="*/ 0 h 20"/>
                <a:gd name="T58" fmla="*/ 1 w 508"/>
                <a:gd name="T59" fmla="*/ 0 h 20"/>
                <a:gd name="T60" fmla="*/ 0 w 508"/>
                <a:gd name="T61" fmla="*/ 0 h 20"/>
                <a:gd name="T62" fmla="*/ 0 w 508"/>
                <a:gd name="T63" fmla="*/ 0 h 20"/>
                <a:gd name="T64" fmla="*/ 0 w 508"/>
                <a:gd name="T65" fmla="*/ 0 h 20"/>
                <a:gd name="T66" fmla="*/ 0 w 508"/>
                <a:gd name="T67" fmla="*/ 0 h 20"/>
                <a:gd name="T68" fmla="*/ 0 w 508"/>
                <a:gd name="T69" fmla="*/ 0 h 20"/>
                <a:gd name="T70" fmla="*/ 0 w 508"/>
                <a:gd name="T71" fmla="*/ 0 h 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8"/>
                <a:gd name="T109" fmla="*/ 0 h 20"/>
                <a:gd name="T110" fmla="*/ 508 w 508"/>
                <a:gd name="T111" fmla="*/ 20 h 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8" h="20">
                  <a:moveTo>
                    <a:pt x="5" y="4"/>
                  </a:moveTo>
                  <a:lnTo>
                    <a:pt x="508" y="0"/>
                  </a:lnTo>
                  <a:lnTo>
                    <a:pt x="508" y="16"/>
                  </a:lnTo>
                  <a:lnTo>
                    <a:pt x="506" y="16"/>
                  </a:lnTo>
                  <a:lnTo>
                    <a:pt x="499" y="16"/>
                  </a:lnTo>
                  <a:lnTo>
                    <a:pt x="489" y="15"/>
                  </a:lnTo>
                  <a:lnTo>
                    <a:pt x="475" y="15"/>
                  </a:lnTo>
                  <a:lnTo>
                    <a:pt x="460" y="14"/>
                  </a:lnTo>
                  <a:lnTo>
                    <a:pt x="441" y="14"/>
                  </a:lnTo>
                  <a:lnTo>
                    <a:pt x="421" y="13"/>
                  </a:lnTo>
                  <a:lnTo>
                    <a:pt x="400" y="12"/>
                  </a:lnTo>
                  <a:lnTo>
                    <a:pt x="379" y="12"/>
                  </a:lnTo>
                  <a:lnTo>
                    <a:pt x="357" y="12"/>
                  </a:lnTo>
                  <a:lnTo>
                    <a:pt x="335" y="10"/>
                  </a:lnTo>
                  <a:lnTo>
                    <a:pt x="315" y="10"/>
                  </a:lnTo>
                  <a:lnTo>
                    <a:pt x="295" y="10"/>
                  </a:lnTo>
                  <a:lnTo>
                    <a:pt x="279" y="10"/>
                  </a:lnTo>
                  <a:lnTo>
                    <a:pt x="264" y="10"/>
                  </a:lnTo>
                  <a:lnTo>
                    <a:pt x="252" y="12"/>
                  </a:lnTo>
                  <a:lnTo>
                    <a:pt x="241" y="13"/>
                  </a:lnTo>
                  <a:lnTo>
                    <a:pt x="226" y="13"/>
                  </a:lnTo>
                  <a:lnTo>
                    <a:pt x="210" y="14"/>
                  </a:lnTo>
                  <a:lnTo>
                    <a:pt x="191" y="15"/>
                  </a:lnTo>
                  <a:lnTo>
                    <a:pt x="170" y="16"/>
                  </a:lnTo>
                  <a:lnTo>
                    <a:pt x="149" y="16"/>
                  </a:lnTo>
                  <a:lnTo>
                    <a:pt x="129" y="17"/>
                  </a:lnTo>
                  <a:lnTo>
                    <a:pt x="107" y="17"/>
                  </a:lnTo>
                  <a:lnTo>
                    <a:pt x="86" y="18"/>
                  </a:lnTo>
                  <a:lnTo>
                    <a:pt x="66" y="19"/>
                  </a:lnTo>
                  <a:lnTo>
                    <a:pt x="49" y="19"/>
                  </a:lnTo>
                  <a:lnTo>
                    <a:pt x="32" y="19"/>
                  </a:lnTo>
                  <a:lnTo>
                    <a:pt x="19" y="20"/>
                  </a:lnTo>
                  <a:lnTo>
                    <a:pt x="9" y="20"/>
                  </a:lnTo>
                  <a:lnTo>
                    <a:pt x="2" y="20"/>
                  </a:lnTo>
                  <a:lnTo>
                    <a:pt x="0" y="20"/>
                  </a:lnTo>
                  <a:lnTo>
                    <a:pt x="5" y="4"/>
                  </a:lnTo>
                  <a:close/>
                </a:path>
              </a:pathLst>
            </a:custGeom>
            <a:solidFill>
              <a:srgbClr val="000000"/>
            </a:solidFill>
            <a:ln w="9525">
              <a:noFill/>
              <a:round/>
              <a:headEnd/>
              <a:tailEnd/>
            </a:ln>
          </p:spPr>
          <p:txBody>
            <a:bodyPr/>
            <a:lstStyle/>
            <a:p>
              <a:endParaRPr lang="fr-FR"/>
            </a:p>
          </p:txBody>
        </p:sp>
        <p:sp>
          <p:nvSpPr>
            <p:cNvPr id="480548" name="Freeform 445"/>
            <p:cNvSpPr>
              <a:spLocks/>
            </p:cNvSpPr>
            <p:nvPr/>
          </p:nvSpPr>
          <p:spPr bwMode="auto">
            <a:xfrm>
              <a:off x="4428" y="3500"/>
              <a:ext cx="140" cy="6"/>
            </a:xfrm>
            <a:custGeom>
              <a:avLst/>
              <a:gdLst>
                <a:gd name="T0" fmla="*/ 0 w 561"/>
                <a:gd name="T1" fmla="*/ 0 h 24"/>
                <a:gd name="T2" fmla="*/ 9 w 561"/>
                <a:gd name="T3" fmla="*/ 0 h 24"/>
                <a:gd name="T4" fmla="*/ 9 w 561"/>
                <a:gd name="T5" fmla="*/ 0 h 24"/>
                <a:gd name="T6" fmla="*/ 9 w 561"/>
                <a:gd name="T7" fmla="*/ 0 h 24"/>
                <a:gd name="T8" fmla="*/ 8 w 561"/>
                <a:gd name="T9" fmla="*/ 0 h 24"/>
                <a:gd name="T10" fmla="*/ 8 w 561"/>
                <a:gd name="T11" fmla="*/ 0 h 24"/>
                <a:gd name="T12" fmla="*/ 8 w 561"/>
                <a:gd name="T13" fmla="*/ 0 h 24"/>
                <a:gd name="T14" fmla="*/ 8 w 561"/>
                <a:gd name="T15" fmla="*/ 0 h 24"/>
                <a:gd name="T16" fmla="*/ 7 w 561"/>
                <a:gd name="T17" fmla="*/ 0 h 24"/>
                <a:gd name="T18" fmla="*/ 7 w 561"/>
                <a:gd name="T19" fmla="*/ 0 h 24"/>
                <a:gd name="T20" fmla="*/ 7 w 561"/>
                <a:gd name="T21" fmla="*/ 0 h 24"/>
                <a:gd name="T22" fmla="*/ 6 w 561"/>
                <a:gd name="T23" fmla="*/ 0 h 24"/>
                <a:gd name="T24" fmla="*/ 6 w 561"/>
                <a:gd name="T25" fmla="*/ 0 h 24"/>
                <a:gd name="T26" fmla="*/ 6 w 561"/>
                <a:gd name="T27" fmla="*/ 0 h 24"/>
                <a:gd name="T28" fmla="*/ 5 w 561"/>
                <a:gd name="T29" fmla="*/ 0 h 24"/>
                <a:gd name="T30" fmla="*/ 5 w 561"/>
                <a:gd name="T31" fmla="*/ 0 h 24"/>
                <a:gd name="T32" fmla="*/ 5 w 561"/>
                <a:gd name="T33" fmla="*/ 0 h 24"/>
                <a:gd name="T34" fmla="*/ 4 w 561"/>
                <a:gd name="T35" fmla="*/ 0 h 24"/>
                <a:gd name="T36" fmla="*/ 4 w 561"/>
                <a:gd name="T37" fmla="*/ 0 h 24"/>
                <a:gd name="T38" fmla="*/ 4 w 561"/>
                <a:gd name="T39" fmla="*/ 0 h 24"/>
                <a:gd name="T40" fmla="*/ 4 w 561"/>
                <a:gd name="T41" fmla="*/ 0 h 24"/>
                <a:gd name="T42" fmla="*/ 3 w 561"/>
                <a:gd name="T43" fmla="*/ 0 h 24"/>
                <a:gd name="T44" fmla="*/ 3 w 561"/>
                <a:gd name="T45" fmla="*/ 0 h 24"/>
                <a:gd name="T46" fmla="*/ 3 w 561"/>
                <a:gd name="T47" fmla="*/ 0 h 24"/>
                <a:gd name="T48" fmla="*/ 2 w 561"/>
                <a:gd name="T49" fmla="*/ 0 h 24"/>
                <a:gd name="T50" fmla="*/ 2 w 561"/>
                <a:gd name="T51" fmla="*/ 0 h 24"/>
                <a:gd name="T52" fmla="*/ 2 w 561"/>
                <a:gd name="T53" fmla="*/ 0 h 24"/>
                <a:gd name="T54" fmla="*/ 1 w 561"/>
                <a:gd name="T55" fmla="*/ 1 h 24"/>
                <a:gd name="T56" fmla="*/ 1 w 561"/>
                <a:gd name="T57" fmla="*/ 1 h 24"/>
                <a:gd name="T58" fmla="*/ 1 w 561"/>
                <a:gd name="T59" fmla="*/ 1 h 24"/>
                <a:gd name="T60" fmla="*/ 0 w 561"/>
                <a:gd name="T61" fmla="*/ 1 h 24"/>
                <a:gd name="T62" fmla="*/ 0 w 561"/>
                <a:gd name="T63" fmla="*/ 1 h 24"/>
                <a:gd name="T64" fmla="*/ 0 w 561"/>
                <a:gd name="T65" fmla="*/ 1 h 24"/>
                <a:gd name="T66" fmla="*/ 0 w 561"/>
                <a:gd name="T67" fmla="*/ 1 h 24"/>
                <a:gd name="T68" fmla="*/ 0 w 561"/>
                <a:gd name="T69" fmla="*/ 1 h 24"/>
                <a:gd name="T70" fmla="*/ 0 w 561"/>
                <a:gd name="T71" fmla="*/ 0 h 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1"/>
                <a:gd name="T109" fmla="*/ 0 h 24"/>
                <a:gd name="T110" fmla="*/ 561 w 561"/>
                <a:gd name="T111" fmla="*/ 24 h 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1" h="24">
                  <a:moveTo>
                    <a:pt x="4" y="4"/>
                  </a:moveTo>
                  <a:lnTo>
                    <a:pt x="561" y="0"/>
                  </a:lnTo>
                  <a:lnTo>
                    <a:pt x="561" y="20"/>
                  </a:lnTo>
                  <a:lnTo>
                    <a:pt x="559" y="20"/>
                  </a:lnTo>
                  <a:lnTo>
                    <a:pt x="551" y="20"/>
                  </a:lnTo>
                  <a:lnTo>
                    <a:pt x="540" y="19"/>
                  </a:lnTo>
                  <a:lnTo>
                    <a:pt x="526" y="19"/>
                  </a:lnTo>
                  <a:lnTo>
                    <a:pt x="508" y="17"/>
                  </a:lnTo>
                  <a:lnTo>
                    <a:pt x="489" y="16"/>
                  </a:lnTo>
                  <a:lnTo>
                    <a:pt x="467" y="15"/>
                  </a:lnTo>
                  <a:lnTo>
                    <a:pt x="444" y="15"/>
                  </a:lnTo>
                  <a:lnTo>
                    <a:pt x="420" y="14"/>
                  </a:lnTo>
                  <a:lnTo>
                    <a:pt x="397" y="13"/>
                  </a:lnTo>
                  <a:lnTo>
                    <a:pt x="372" y="13"/>
                  </a:lnTo>
                  <a:lnTo>
                    <a:pt x="349" y="13"/>
                  </a:lnTo>
                  <a:lnTo>
                    <a:pt x="329" y="13"/>
                  </a:lnTo>
                  <a:lnTo>
                    <a:pt x="309" y="13"/>
                  </a:lnTo>
                  <a:lnTo>
                    <a:pt x="292" y="13"/>
                  </a:lnTo>
                  <a:lnTo>
                    <a:pt x="278" y="14"/>
                  </a:lnTo>
                  <a:lnTo>
                    <a:pt x="265" y="15"/>
                  </a:lnTo>
                  <a:lnTo>
                    <a:pt x="250" y="16"/>
                  </a:lnTo>
                  <a:lnTo>
                    <a:pt x="231" y="17"/>
                  </a:lnTo>
                  <a:lnTo>
                    <a:pt x="210" y="19"/>
                  </a:lnTo>
                  <a:lnTo>
                    <a:pt x="188" y="19"/>
                  </a:lnTo>
                  <a:lnTo>
                    <a:pt x="164" y="20"/>
                  </a:lnTo>
                  <a:lnTo>
                    <a:pt x="141" y="21"/>
                  </a:lnTo>
                  <a:lnTo>
                    <a:pt x="117" y="21"/>
                  </a:lnTo>
                  <a:lnTo>
                    <a:pt x="94" y="22"/>
                  </a:lnTo>
                  <a:lnTo>
                    <a:pt x="72" y="22"/>
                  </a:lnTo>
                  <a:lnTo>
                    <a:pt x="52" y="23"/>
                  </a:lnTo>
                  <a:lnTo>
                    <a:pt x="35" y="23"/>
                  </a:lnTo>
                  <a:lnTo>
                    <a:pt x="20" y="24"/>
                  </a:lnTo>
                  <a:lnTo>
                    <a:pt x="10" y="24"/>
                  </a:lnTo>
                  <a:lnTo>
                    <a:pt x="2" y="24"/>
                  </a:lnTo>
                  <a:lnTo>
                    <a:pt x="0" y="24"/>
                  </a:lnTo>
                  <a:lnTo>
                    <a:pt x="4" y="4"/>
                  </a:lnTo>
                  <a:close/>
                </a:path>
              </a:pathLst>
            </a:custGeom>
            <a:solidFill>
              <a:srgbClr val="000000"/>
            </a:solidFill>
            <a:ln w="9525">
              <a:noFill/>
              <a:round/>
              <a:headEnd/>
              <a:tailEnd/>
            </a:ln>
          </p:spPr>
          <p:txBody>
            <a:bodyPr/>
            <a:lstStyle/>
            <a:p>
              <a:endParaRPr lang="fr-FR"/>
            </a:p>
          </p:txBody>
        </p:sp>
        <p:sp>
          <p:nvSpPr>
            <p:cNvPr id="480549" name="Freeform 446"/>
            <p:cNvSpPr>
              <a:spLocks/>
            </p:cNvSpPr>
            <p:nvPr/>
          </p:nvSpPr>
          <p:spPr bwMode="auto">
            <a:xfrm>
              <a:off x="4421" y="3507"/>
              <a:ext cx="154" cy="7"/>
            </a:xfrm>
            <a:custGeom>
              <a:avLst/>
              <a:gdLst>
                <a:gd name="T0" fmla="*/ 0 w 615"/>
                <a:gd name="T1" fmla="*/ 0 h 29"/>
                <a:gd name="T2" fmla="*/ 10 w 615"/>
                <a:gd name="T3" fmla="*/ 0 h 29"/>
                <a:gd name="T4" fmla="*/ 10 w 615"/>
                <a:gd name="T5" fmla="*/ 0 h 29"/>
                <a:gd name="T6" fmla="*/ 10 w 615"/>
                <a:gd name="T7" fmla="*/ 0 h 29"/>
                <a:gd name="T8" fmla="*/ 10 w 615"/>
                <a:gd name="T9" fmla="*/ 0 h 29"/>
                <a:gd name="T10" fmla="*/ 9 w 615"/>
                <a:gd name="T11" fmla="*/ 0 h 29"/>
                <a:gd name="T12" fmla="*/ 9 w 615"/>
                <a:gd name="T13" fmla="*/ 0 h 29"/>
                <a:gd name="T14" fmla="*/ 9 w 615"/>
                <a:gd name="T15" fmla="*/ 0 h 29"/>
                <a:gd name="T16" fmla="*/ 9 w 615"/>
                <a:gd name="T17" fmla="*/ 0 h 29"/>
                <a:gd name="T18" fmla="*/ 8 w 615"/>
                <a:gd name="T19" fmla="*/ 0 h 29"/>
                <a:gd name="T20" fmla="*/ 8 w 615"/>
                <a:gd name="T21" fmla="*/ 0 h 29"/>
                <a:gd name="T22" fmla="*/ 7 w 615"/>
                <a:gd name="T23" fmla="*/ 0 h 29"/>
                <a:gd name="T24" fmla="*/ 7 w 615"/>
                <a:gd name="T25" fmla="*/ 0 h 29"/>
                <a:gd name="T26" fmla="*/ 7 w 615"/>
                <a:gd name="T27" fmla="*/ 0 h 29"/>
                <a:gd name="T28" fmla="*/ 6 w 615"/>
                <a:gd name="T29" fmla="*/ 0 h 29"/>
                <a:gd name="T30" fmla="*/ 6 w 615"/>
                <a:gd name="T31" fmla="*/ 0 h 29"/>
                <a:gd name="T32" fmla="*/ 5 w 615"/>
                <a:gd name="T33" fmla="*/ 0 h 29"/>
                <a:gd name="T34" fmla="*/ 5 w 615"/>
                <a:gd name="T35" fmla="*/ 0 h 29"/>
                <a:gd name="T36" fmla="*/ 5 w 615"/>
                <a:gd name="T37" fmla="*/ 0 h 29"/>
                <a:gd name="T38" fmla="*/ 5 w 615"/>
                <a:gd name="T39" fmla="*/ 0 h 29"/>
                <a:gd name="T40" fmla="*/ 4 w 615"/>
                <a:gd name="T41" fmla="*/ 0 h 29"/>
                <a:gd name="T42" fmla="*/ 4 w 615"/>
                <a:gd name="T43" fmla="*/ 0 h 29"/>
                <a:gd name="T44" fmla="*/ 4 w 615"/>
                <a:gd name="T45" fmla="*/ 0 h 29"/>
                <a:gd name="T46" fmla="*/ 3 w 615"/>
                <a:gd name="T47" fmla="*/ 0 h 29"/>
                <a:gd name="T48" fmla="*/ 3 w 615"/>
                <a:gd name="T49" fmla="*/ 0 h 29"/>
                <a:gd name="T50" fmla="*/ 3 w 615"/>
                <a:gd name="T51" fmla="*/ 0 h 29"/>
                <a:gd name="T52" fmla="*/ 2 w 615"/>
                <a:gd name="T53" fmla="*/ 0 h 29"/>
                <a:gd name="T54" fmla="*/ 2 w 615"/>
                <a:gd name="T55" fmla="*/ 0 h 29"/>
                <a:gd name="T56" fmla="*/ 1 w 615"/>
                <a:gd name="T57" fmla="*/ 0 h 29"/>
                <a:gd name="T58" fmla="*/ 1 w 615"/>
                <a:gd name="T59" fmla="*/ 0 h 29"/>
                <a:gd name="T60" fmla="*/ 1 w 615"/>
                <a:gd name="T61" fmla="*/ 0 h 29"/>
                <a:gd name="T62" fmla="*/ 1 w 615"/>
                <a:gd name="T63" fmla="*/ 0 h 29"/>
                <a:gd name="T64" fmla="*/ 0 w 615"/>
                <a:gd name="T65" fmla="*/ 0 h 29"/>
                <a:gd name="T66" fmla="*/ 0 w 615"/>
                <a:gd name="T67" fmla="*/ 0 h 29"/>
                <a:gd name="T68" fmla="*/ 0 w 615"/>
                <a:gd name="T69" fmla="*/ 0 h 29"/>
                <a:gd name="T70" fmla="*/ 0 w 615"/>
                <a:gd name="T71" fmla="*/ 0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15"/>
                <a:gd name="T109" fmla="*/ 0 h 29"/>
                <a:gd name="T110" fmla="*/ 615 w 615"/>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15" h="29">
                  <a:moveTo>
                    <a:pt x="6" y="7"/>
                  </a:moveTo>
                  <a:lnTo>
                    <a:pt x="615" y="0"/>
                  </a:lnTo>
                  <a:lnTo>
                    <a:pt x="615" y="23"/>
                  </a:lnTo>
                  <a:lnTo>
                    <a:pt x="613" y="23"/>
                  </a:lnTo>
                  <a:lnTo>
                    <a:pt x="605" y="23"/>
                  </a:lnTo>
                  <a:lnTo>
                    <a:pt x="593" y="22"/>
                  </a:lnTo>
                  <a:lnTo>
                    <a:pt x="578" y="21"/>
                  </a:lnTo>
                  <a:lnTo>
                    <a:pt x="558" y="21"/>
                  </a:lnTo>
                  <a:lnTo>
                    <a:pt x="537" y="20"/>
                  </a:lnTo>
                  <a:lnTo>
                    <a:pt x="513" y="19"/>
                  </a:lnTo>
                  <a:lnTo>
                    <a:pt x="489" y="18"/>
                  </a:lnTo>
                  <a:lnTo>
                    <a:pt x="463" y="18"/>
                  </a:lnTo>
                  <a:lnTo>
                    <a:pt x="436" y="17"/>
                  </a:lnTo>
                  <a:lnTo>
                    <a:pt x="411" y="17"/>
                  </a:lnTo>
                  <a:lnTo>
                    <a:pt x="386" y="16"/>
                  </a:lnTo>
                  <a:lnTo>
                    <a:pt x="362" y="16"/>
                  </a:lnTo>
                  <a:lnTo>
                    <a:pt x="341" y="16"/>
                  </a:lnTo>
                  <a:lnTo>
                    <a:pt x="321" y="17"/>
                  </a:lnTo>
                  <a:lnTo>
                    <a:pt x="306" y="18"/>
                  </a:lnTo>
                  <a:lnTo>
                    <a:pt x="292" y="19"/>
                  </a:lnTo>
                  <a:lnTo>
                    <a:pt x="274" y="20"/>
                  </a:lnTo>
                  <a:lnTo>
                    <a:pt x="253" y="21"/>
                  </a:lnTo>
                  <a:lnTo>
                    <a:pt x="231" y="22"/>
                  </a:lnTo>
                  <a:lnTo>
                    <a:pt x="206" y="23"/>
                  </a:lnTo>
                  <a:lnTo>
                    <a:pt x="181" y="23"/>
                  </a:lnTo>
                  <a:lnTo>
                    <a:pt x="155" y="24"/>
                  </a:lnTo>
                  <a:lnTo>
                    <a:pt x="128" y="25"/>
                  </a:lnTo>
                  <a:lnTo>
                    <a:pt x="103" y="27"/>
                  </a:lnTo>
                  <a:lnTo>
                    <a:pt x="80" y="27"/>
                  </a:lnTo>
                  <a:lnTo>
                    <a:pt x="58" y="28"/>
                  </a:lnTo>
                  <a:lnTo>
                    <a:pt x="38" y="28"/>
                  </a:lnTo>
                  <a:lnTo>
                    <a:pt x="23" y="29"/>
                  </a:lnTo>
                  <a:lnTo>
                    <a:pt x="11" y="29"/>
                  </a:lnTo>
                  <a:lnTo>
                    <a:pt x="2" y="29"/>
                  </a:lnTo>
                  <a:lnTo>
                    <a:pt x="0" y="29"/>
                  </a:lnTo>
                  <a:lnTo>
                    <a:pt x="6" y="7"/>
                  </a:lnTo>
                  <a:close/>
                </a:path>
              </a:pathLst>
            </a:custGeom>
            <a:solidFill>
              <a:srgbClr val="000000"/>
            </a:solidFill>
            <a:ln w="9525">
              <a:noFill/>
              <a:round/>
              <a:headEnd/>
              <a:tailEnd/>
            </a:ln>
          </p:spPr>
          <p:txBody>
            <a:bodyPr/>
            <a:lstStyle/>
            <a:p>
              <a:endParaRPr lang="fr-FR"/>
            </a:p>
          </p:txBody>
        </p:sp>
        <p:sp>
          <p:nvSpPr>
            <p:cNvPr id="480550" name="Freeform 447"/>
            <p:cNvSpPr>
              <a:spLocks/>
            </p:cNvSpPr>
            <p:nvPr/>
          </p:nvSpPr>
          <p:spPr bwMode="auto">
            <a:xfrm>
              <a:off x="4413" y="3515"/>
              <a:ext cx="168" cy="8"/>
            </a:xfrm>
            <a:custGeom>
              <a:avLst/>
              <a:gdLst>
                <a:gd name="T0" fmla="*/ 0 w 669"/>
                <a:gd name="T1" fmla="*/ 0 h 33"/>
                <a:gd name="T2" fmla="*/ 11 w 669"/>
                <a:gd name="T3" fmla="*/ 0 h 33"/>
                <a:gd name="T4" fmla="*/ 11 w 669"/>
                <a:gd name="T5" fmla="*/ 0 h 33"/>
                <a:gd name="T6" fmla="*/ 11 w 669"/>
                <a:gd name="T7" fmla="*/ 0 h 33"/>
                <a:gd name="T8" fmla="*/ 10 w 669"/>
                <a:gd name="T9" fmla="*/ 0 h 33"/>
                <a:gd name="T10" fmla="*/ 10 w 669"/>
                <a:gd name="T11" fmla="*/ 0 h 33"/>
                <a:gd name="T12" fmla="*/ 10 w 669"/>
                <a:gd name="T13" fmla="*/ 0 h 33"/>
                <a:gd name="T14" fmla="*/ 10 w 669"/>
                <a:gd name="T15" fmla="*/ 0 h 33"/>
                <a:gd name="T16" fmla="*/ 9 w 669"/>
                <a:gd name="T17" fmla="*/ 0 h 33"/>
                <a:gd name="T18" fmla="*/ 9 w 669"/>
                <a:gd name="T19" fmla="*/ 0 h 33"/>
                <a:gd name="T20" fmla="*/ 9 w 669"/>
                <a:gd name="T21" fmla="*/ 0 h 33"/>
                <a:gd name="T22" fmla="*/ 8 w 669"/>
                <a:gd name="T23" fmla="*/ 0 h 33"/>
                <a:gd name="T24" fmla="*/ 8 w 669"/>
                <a:gd name="T25" fmla="*/ 0 h 33"/>
                <a:gd name="T26" fmla="*/ 7 w 669"/>
                <a:gd name="T27" fmla="*/ 0 h 33"/>
                <a:gd name="T28" fmla="*/ 7 w 669"/>
                <a:gd name="T29" fmla="*/ 0 h 33"/>
                <a:gd name="T30" fmla="*/ 6 w 669"/>
                <a:gd name="T31" fmla="*/ 0 h 33"/>
                <a:gd name="T32" fmla="*/ 6 w 669"/>
                <a:gd name="T33" fmla="*/ 0 h 33"/>
                <a:gd name="T34" fmla="*/ 6 w 669"/>
                <a:gd name="T35" fmla="*/ 0 h 33"/>
                <a:gd name="T36" fmla="*/ 5 w 669"/>
                <a:gd name="T37" fmla="*/ 0 h 33"/>
                <a:gd name="T38" fmla="*/ 5 w 669"/>
                <a:gd name="T39" fmla="*/ 0 h 33"/>
                <a:gd name="T40" fmla="*/ 5 w 669"/>
                <a:gd name="T41" fmla="*/ 0 h 33"/>
                <a:gd name="T42" fmla="*/ 5 w 669"/>
                <a:gd name="T43" fmla="*/ 0 h 33"/>
                <a:gd name="T44" fmla="*/ 4 w 669"/>
                <a:gd name="T45" fmla="*/ 0 h 33"/>
                <a:gd name="T46" fmla="*/ 4 w 669"/>
                <a:gd name="T47" fmla="*/ 0 h 33"/>
                <a:gd name="T48" fmla="*/ 3 w 669"/>
                <a:gd name="T49" fmla="*/ 0 h 33"/>
                <a:gd name="T50" fmla="*/ 3 w 669"/>
                <a:gd name="T51" fmla="*/ 0 h 33"/>
                <a:gd name="T52" fmla="*/ 2 w 669"/>
                <a:gd name="T53" fmla="*/ 0 h 33"/>
                <a:gd name="T54" fmla="*/ 2 w 669"/>
                <a:gd name="T55" fmla="*/ 0 h 33"/>
                <a:gd name="T56" fmla="*/ 2 w 669"/>
                <a:gd name="T57" fmla="*/ 0 h 33"/>
                <a:gd name="T58" fmla="*/ 1 w 669"/>
                <a:gd name="T59" fmla="*/ 0 h 33"/>
                <a:gd name="T60" fmla="*/ 1 w 669"/>
                <a:gd name="T61" fmla="*/ 0 h 33"/>
                <a:gd name="T62" fmla="*/ 1 w 669"/>
                <a:gd name="T63" fmla="*/ 0 h 33"/>
                <a:gd name="T64" fmla="*/ 0 w 669"/>
                <a:gd name="T65" fmla="*/ 0 h 33"/>
                <a:gd name="T66" fmla="*/ 0 w 669"/>
                <a:gd name="T67" fmla="*/ 0 h 33"/>
                <a:gd name="T68" fmla="*/ 0 w 669"/>
                <a:gd name="T69" fmla="*/ 0 h 33"/>
                <a:gd name="T70" fmla="*/ 0 w 669"/>
                <a:gd name="T71" fmla="*/ 0 h 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9"/>
                <a:gd name="T109" fmla="*/ 0 h 33"/>
                <a:gd name="T110" fmla="*/ 669 w 669"/>
                <a:gd name="T111" fmla="*/ 33 h 3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9" h="33">
                  <a:moveTo>
                    <a:pt x="6" y="6"/>
                  </a:moveTo>
                  <a:lnTo>
                    <a:pt x="669" y="0"/>
                  </a:lnTo>
                  <a:lnTo>
                    <a:pt x="669" y="26"/>
                  </a:lnTo>
                  <a:lnTo>
                    <a:pt x="666" y="26"/>
                  </a:lnTo>
                  <a:lnTo>
                    <a:pt x="658" y="25"/>
                  </a:lnTo>
                  <a:lnTo>
                    <a:pt x="645" y="25"/>
                  </a:lnTo>
                  <a:lnTo>
                    <a:pt x="629" y="24"/>
                  </a:lnTo>
                  <a:lnTo>
                    <a:pt x="609" y="23"/>
                  </a:lnTo>
                  <a:lnTo>
                    <a:pt x="585" y="22"/>
                  </a:lnTo>
                  <a:lnTo>
                    <a:pt x="560" y="21"/>
                  </a:lnTo>
                  <a:lnTo>
                    <a:pt x="533" y="20"/>
                  </a:lnTo>
                  <a:lnTo>
                    <a:pt x="505" y="20"/>
                  </a:lnTo>
                  <a:lnTo>
                    <a:pt x="476" y="18"/>
                  </a:lnTo>
                  <a:lnTo>
                    <a:pt x="449" y="17"/>
                  </a:lnTo>
                  <a:lnTo>
                    <a:pt x="421" y="17"/>
                  </a:lnTo>
                  <a:lnTo>
                    <a:pt x="395" y="17"/>
                  </a:lnTo>
                  <a:lnTo>
                    <a:pt x="372" y="17"/>
                  </a:lnTo>
                  <a:lnTo>
                    <a:pt x="350" y="18"/>
                  </a:lnTo>
                  <a:lnTo>
                    <a:pt x="333" y="20"/>
                  </a:lnTo>
                  <a:lnTo>
                    <a:pt x="317" y="21"/>
                  </a:lnTo>
                  <a:lnTo>
                    <a:pt x="299" y="22"/>
                  </a:lnTo>
                  <a:lnTo>
                    <a:pt x="277" y="23"/>
                  </a:lnTo>
                  <a:lnTo>
                    <a:pt x="252" y="24"/>
                  </a:lnTo>
                  <a:lnTo>
                    <a:pt x="225" y="25"/>
                  </a:lnTo>
                  <a:lnTo>
                    <a:pt x="197" y="26"/>
                  </a:lnTo>
                  <a:lnTo>
                    <a:pt x="169" y="27"/>
                  </a:lnTo>
                  <a:lnTo>
                    <a:pt x="141" y="28"/>
                  </a:lnTo>
                  <a:lnTo>
                    <a:pt x="113" y="29"/>
                  </a:lnTo>
                  <a:lnTo>
                    <a:pt x="87" y="30"/>
                  </a:lnTo>
                  <a:lnTo>
                    <a:pt x="64" y="30"/>
                  </a:lnTo>
                  <a:lnTo>
                    <a:pt x="42" y="32"/>
                  </a:lnTo>
                  <a:lnTo>
                    <a:pt x="26" y="32"/>
                  </a:lnTo>
                  <a:lnTo>
                    <a:pt x="11" y="33"/>
                  </a:lnTo>
                  <a:lnTo>
                    <a:pt x="4" y="33"/>
                  </a:lnTo>
                  <a:lnTo>
                    <a:pt x="0" y="33"/>
                  </a:lnTo>
                  <a:lnTo>
                    <a:pt x="6" y="6"/>
                  </a:lnTo>
                  <a:close/>
                </a:path>
              </a:pathLst>
            </a:custGeom>
            <a:solidFill>
              <a:srgbClr val="000000"/>
            </a:solidFill>
            <a:ln w="9525">
              <a:noFill/>
              <a:round/>
              <a:headEnd/>
              <a:tailEnd/>
            </a:ln>
          </p:spPr>
          <p:txBody>
            <a:bodyPr/>
            <a:lstStyle/>
            <a:p>
              <a:endParaRPr lang="fr-FR"/>
            </a:p>
          </p:txBody>
        </p:sp>
        <p:sp>
          <p:nvSpPr>
            <p:cNvPr id="480551" name="Freeform 448"/>
            <p:cNvSpPr>
              <a:spLocks/>
            </p:cNvSpPr>
            <p:nvPr/>
          </p:nvSpPr>
          <p:spPr bwMode="auto">
            <a:xfrm>
              <a:off x="4406" y="3522"/>
              <a:ext cx="181" cy="9"/>
            </a:xfrm>
            <a:custGeom>
              <a:avLst/>
              <a:gdLst>
                <a:gd name="T0" fmla="*/ 0 w 722"/>
                <a:gd name="T1" fmla="*/ 0 h 36"/>
                <a:gd name="T2" fmla="*/ 11 w 722"/>
                <a:gd name="T3" fmla="*/ 0 h 36"/>
                <a:gd name="T4" fmla="*/ 11 w 722"/>
                <a:gd name="T5" fmla="*/ 1 h 36"/>
                <a:gd name="T6" fmla="*/ 11 w 722"/>
                <a:gd name="T7" fmla="*/ 1 h 36"/>
                <a:gd name="T8" fmla="*/ 11 w 722"/>
                <a:gd name="T9" fmla="*/ 1 h 36"/>
                <a:gd name="T10" fmla="*/ 11 w 722"/>
                <a:gd name="T11" fmla="*/ 1 h 36"/>
                <a:gd name="T12" fmla="*/ 11 w 722"/>
                <a:gd name="T13" fmla="*/ 1 h 36"/>
                <a:gd name="T14" fmla="*/ 10 w 722"/>
                <a:gd name="T15" fmla="*/ 1 h 36"/>
                <a:gd name="T16" fmla="*/ 10 w 722"/>
                <a:gd name="T17" fmla="*/ 0 h 36"/>
                <a:gd name="T18" fmla="*/ 10 w 722"/>
                <a:gd name="T19" fmla="*/ 0 h 36"/>
                <a:gd name="T20" fmla="*/ 9 w 722"/>
                <a:gd name="T21" fmla="*/ 0 h 36"/>
                <a:gd name="T22" fmla="*/ 9 w 722"/>
                <a:gd name="T23" fmla="*/ 0 h 36"/>
                <a:gd name="T24" fmla="*/ 8 w 722"/>
                <a:gd name="T25" fmla="*/ 0 h 36"/>
                <a:gd name="T26" fmla="*/ 8 w 722"/>
                <a:gd name="T27" fmla="*/ 0 h 36"/>
                <a:gd name="T28" fmla="*/ 7 w 722"/>
                <a:gd name="T29" fmla="*/ 0 h 36"/>
                <a:gd name="T30" fmla="*/ 7 w 722"/>
                <a:gd name="T31" fmla="*/ 0 h 36"/>
                <a:gd name="T32" fmla="*/ 6 w 722"/>
                <a:gd name="T33" fmla="*/ 0 h 36"/>
                <a:gd name="T34" fmla="*/ 6 w 722"/>
                <a:gd name="T35" fmla="*/ 0 h 36"/>
                <a:gd name="T36" fmla="*/ 6 w 722"/>
                <a:gd name="T37" fmla="*/ 0 h 36"/>
                <a:gd name="T38" fmla="*/ 6 w 722"/>
                <a:gd name="T39" fmla="*/ 0 h 36"/>
                <a:gd name="T40" fmla="*/ 5 w 722"/>
                <a:gd name="T41" fmla="*/ 0 h 36"/>
                <a:gd name="T42" fmla="*/ 5 w 722"/>
                <a:gd name="T43" fmla="*/ 1 h 36"/>
                <a:gd name="T44" fmla="*/ 4 w 722"/>
                <a:gd name="T45" fmla="*/ 1 h 36"/>
                <a:gd name="T46" fmla="*/ 4 w 722"/>
                <a:gd name="T47" fmla="*/ 1 h 36"/>
                <a:gd name="T48" fmla="*/ 3 w 722"/>
                <a:gd name="T49" fmla="*/ 1 h 36"/>
                <a:gd name="T50" fmla="*/ 3 w 722"/>
                <a:gd name="T51" fmla="*/ 1 h 36"/>
                <a:gd name="T52" fmla="*/ 3 w 722"/>
                <a:gd name="T53" fmla="*/ 1 h 36"/>
                <a:gd name="T54" fmla="*/ 2 w 722"/>
                <a:gd name="T55" fmla="*/ 1 h 36"/>
                <a:gd name="T56" fmla="*/ 2 w 722"/>
                <a:gd name="T57" fmla="*/ 1 h 36"/>
                <a:gd name="T58" fmla="*/ 1 w 722"/>
                <a:gd name="T59" fmla="*/ 1 h 36"/>
                <a:gd name="T60" fmla="*/ 1 w 722"/>
                <a:gd name="T61" fmla="*/ 1 h 36"/>
                <a:gd name="T62" fmla="*/ 1 w 722"/>
                <a:gd name="T63" fmla="*/ 1 h 36"/>
                <a:gd name="T64" fmla="*/ 0 w 722"/>
                <a:gd name="T65" fmla="*/ 1 h 36"/>
                <a:gd name="T66" fmla="*/ 0 w 722"/>
                <a:gd name="T67" fmla="*/ 1 h 36"/>
                <a:gd name="T68" fmla="*/ 0 w 722"/>
                <a:gd name="T69" fmla="*/ 1 h 36"/>
                <a:gd name="T70" fmla="*/ 0 w 722"/>
                <a:gd name="T71" fmla="*/ 0 h 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22"/>
                <a:gd name="T109" fmla="*/ 0 h 36"/>
                <a:gd name="T110" fmla="*/ 722 w 722"/>
                <a:gd name="T111" fmla="*/ 36 h 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22" h="36">
                  <a:moveTo>
                    <a:pt x="5" y="8"/>
                  </a:moveTo>
                  <a:lnTo>
                    <a:pt x="722" y="0"/>
                  </a:lnTo>
                  <a:lnTo>
                    <a:pt x="722" y="30"/>
                  </a:lnTo>
                  <a:lnTo>
                    <a:pt x="719" y="30"/>
                  </a:lnTo>
                  <a:lnTo>
                    <a:pt x="710" y="29"/>
                  </a:lnTo>
                  <a:lnTo>
                    <a:pt x="697" y="29"/>
                  </a:lnTo>
                  <a:lnTo>
                    <a:pt x="678" y="28"/>
                  </a:lnTo>
                  <a:lnTo>
                    <a:pt x="658" y="27"/>
                  </a:lnTo>
                  <a:lnTo>
                    <a:pt x="632" y="24"/>
                  </a:lnTo>
                  <a:lnTo>
                    <a:pt x="605" y="23"/>
                  </a:lnTo>
                  <a:lnTo>
                    <a:pt x="577" y="22"/>
                  </a:lnTo>
                  <a:lnTo>
                    <a:pt x="546" y="21"/>
                  </a:lnTo>
                  <a:lnTo>
                    <a:pt x="516" y="20"/>
                  </a:lnTo>
                  <a:lnTo>
                    <a:pt x="486" y="20"/>
                  </a:lnTo>
                  <a:lnTo>
                    <a:pt x="456" y="19"/>
                  </a:lnTo>
                  <a:lnTo>
                    <a:pt x="427" y="19"/>
                  </a:lnTo>
                  <a:lnTo>
                    <a:pt x="402" y="20"/>
                  </a:lnTo>
                  <a:lnTo>
                    <a:pt x="379" y="21"/>
                  </a:lnTo>
                  <a:lnTo>
                    <a:pt x="359" y="22"/>
                  </a:lnTo>
                  <a:lnTo>
                    <a:pt x="343" y="23"/>
                  </a:lnTo>
                  <a:lnTo>
                    <a:pt x="322" y="25"/>
                  </a:lnTo>
                  <a:lnTo>
                    <a:pt x="298" y="27"/>
                  </a:lnTo>
                  <a:lnTo>
                    <a:pt x="272" y="28"/>
                  </a:lnTo>
                  <a:lnTo>
                    <a:pt x="242" y="29"/>
                  </a:lnTo>
                  <a:lnTo>
                    <a:pt x="213" y="30"/>
                  </a:lnTo>
                  <a:lnTo>
                    <a:pt x="182" y="31"/>
                  </a:lnTo>
                  <a:lnTo>
                    <a:pt x="151" y="32"/>
                  </a:lnTo>
                  <a:lnTo>
                    <a:pt x="122" y="33"/>
                  </a:lnTo>
                  <a:lnTo>
                    <a:pt x="94" y="34"/>
                  </a:lnTo>
                  <a:lnTo>
                    <a:pt x="68" y="34"/>
                  </a:lnTo>
                  <a:lnTo>
                    <a:pt x="46" y="35"/>
                  </a:lnTo>
                  <a:lnTo>
                    <a:pt x="26" y="35"/>
                  </a:lnTo>
                  <a:lnTo>
                    <a:pt x="12" y="36"/>
                  </a:lnTo>
                  <a:lnTo>
                    <a:pt x="3" y="36"/>
                  </a:lnTo>
                  <a:lnTo>
                    <a:pt x="0" y="36"/>
                  </a:lnTo>
                  <a:lnTo>
                    <a:pt x="5" y="8"/>
                  </a:lnTo>
                  <a:close/>
                </a:path>
              </a:pathLst>
            </a:custGeom>
            <a:solidFill>
              <a:srgbClr val="000000"/>
            </a:solidFill>
            <a:ln w="9525">
              <a:noFill/>
              <a:round/>
              <a:headEnd/>
              <a:tailEnd/>
            </a:ln>
          </p:spPr>
          <p:txBody>
            <a:bodyPr/>
            <a:lstStyle/>
            <a:p>
              <a:endParaRPr lang="fr-FR"/>
            </a:p>
          </p:txBody>
        </p:sp>
        <p:sp>
          <p:nvSpPr>
            <p:cNvPr id="480552" name="Freeform 449"/>
            <p:cNvSpPr>
              <a:spLocks/>
            </p:cNvSpPr>
            <p:nvPr/>
          </p:nvSpPr>
          <p:spPr bwMode="auto">
            <a:xfrm>
              <a:off x="4399" y="3529"/>
              <a:ext cx="194" cy="11"/>
            </a:xfrm>
            <a:custGeom>
              <a:avLst/>
              <a:gdLst>
                <a:gd name="T0" fmla="*/ 0 w 778"/>
                <a:gd name="T1" fmla="*/ 0 h 40"/>
                <a:gd name="T2" fmla="*/ 12 w 778"/>
                <a:gd name="T3" fmla="*/ 0 h 40"/>
                <a:gd name="T4" fmla="*/ 12 w 778"/>
                <a:gd name="T5" fmla="*/ 1 h 40"/>
                <a:gd name="T6" fmla="*/ 12 w 778"/>
                <a:gd name="T7" fmla="*/ 1 h 40"/>
                <a:gd name="T8" fmla="*/ 12 w 778"/>
                <a:gd name="T9" fmla="*/ 1 h 40"/>
                <a:gd name="T10" fmla="*/ 12 w 778"/>
                <a:gd name="T11" fmla="*/ 1 h 40"/>
                <a:gd name="T12" fmla="*/ 11 w 778"/>
                <a:gd name="T13" fmla="*/ 1 h 40"/>
                <a:gd name="T14" fmla="*/ 11 w 778"/>
                <a:gd name="T15" fmla="*/ 1 h 40"/>
                <a:gd name="T16" fmla="*/ 10 w 778"/>
                <a:gd name="T17" fmla="*/ 1 h 40"/>
                <a:gd name="T18" fmla="*/ 10 w 778"/>
                <a:gd name="T19" fmla="*/ 1 h 40"/>
                <a:gd name="T20" fmla="*/ 10 w 778"/>
                <a:gd name="T21" fmla="*/ 1 h 40"/>
                <a:gd name="T22" fmla="*/ 9 w 778"/>
                <a:gd name="T23" fmla="*/ 1 h 40"/>
                <a:gd name="T24" fmla="*/ 9 w 778"/>
                <a:gd name="T25" fmla="*/ 1 h 40"/>
                <a:gd name="T26" fmla="*/ 8 w 778"/>
                <a:gd name="T27" fmla="*/ 1 h 40"/>
                <a:gd name="T28" fmla="*/ 8 w 778"/>
                <a:gd name="T29" fmla="*/ 1 h 40"/>
                <a:gd name="T30" fmla="*/ 7 w 778"/>
                <a:gd name="T31" fmla="*/ 1 h 40"/>
                <a:gd name="T32" fmla="*/ 7 w 778"/>
                <a:gd name="T33" fmla="*/ 1 h 40"/>
                <a:gd name="T34" fmla="*/ 6 w 778"/>
                <a:gd name="T35" fmla="*/ 1 h 40"/>
                <a:gd name="T36" fmla="*/ 6 w 778"/>
                <a:gd name="T37" fmla="*/ 1 h 40"/>
                <a:gd name="T38" fmla="*/ 6 w 778"/>
                <a:gd name="T39" fmla="*/ 1 h 40"/>
                <a:gd name="T40" fmla="*/ 5 w 778"/>
                <a:gd name="T41" fmla="*/ 1 h 40"/>
                <a:gd name="T42" fmla="*/ 5 w 778"/>
                <a:gd name="T43" fmla="*/ 1 h 40"/>
                <a:gd name="T44" fmla="*/ 4 w 778"/>
                <a:gd name="T45" fmla="*/ 1 h 40"/>
                <a:gd name="T46" fmla="*/ 4 w 778"/>
                <a:gd name="T47" fmla="*/ 1 h 40"/>
                <a:gd name="T48" fmla="*/ 3 w 778"/>
                <a:gd name="T49" fmla="*/ 1 h 40"/>
                <a:gd name="T50" fmla="*/ 3 w 778"/>
                <a:gd name="T51" fmla="*/ 1 h 40"/>
                <a:gd name="T52" fmla="*/ 2 w 778"/>
                <a:gd name="T53" fmla="*/ 1 h 40"/>
                <a:gd name="T54" fmla="*/ 2 w 778"/>
                <a:gd name="T55" fmla="*/ 1 h 40"/>
                <a:gd name="T56" fmla="*/ 1 w 778"/>
                <a:gd name="T57" fmla="*/ 1 h 40"/>
                <a:gd name="T58" fmla="*/ 1 w 778"/>
                <a:gd name="T59" fmla="*/ 1 h 40"/>
                <a:gd name="T60" fmla="*/ 1 w 778"/>
                <a:gd name="T61" fmla="*/ 1 h 40"/>
                <a:gd name="T62" fmla="*/ 0 w 778"/>
                <a:gd name="T63" fmla="*/ 1 h 40"/>
                <a:gd name="T64" fmla="*/ 0 w 778"/>
                <a:gd name="T65" fmla="*/ 1 h 40"/>
                <a:gd name="T66" fmla="*/ 0 w 778"/>
                <a:gd name="T67" fmla="*/ 1 h 40"/>
                <a:gd name="T68" fmla="*/ 0 w 778"/>
                <a:gd name="T69" fmla="*/ 1 h 40"/>
                <a:gd name="T70" fmla="*/ 0 w 778"/>
                <a:gd name="T71" fmla="*/ 0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78"/>
                <a:gd name="T109" fmla="*/ 0 h 40"/>
                <a:gd name="T110" fmla="*/ 778 w 778"/>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78" h="40">
                  <a:moveTo>
                    <a:pt x="7" y="7"/>
                  </a:moveTo>
                  <a:lnTo>
                    <a:pt x="778" y="0"/>
                  </a:lnTo>
                  <a:lnTo>
                    <a:pt x="778" y="31"/>
                  </a:lnTo>
                  <a:lnTo>
                    <a:pt x="774" y="31"/>
                  </a:lnTo>
                  <a:lnTo>
                    <a:pt x="765" y="30"/>
                  </a:lnTo>
                  <a:lnTo>
                    <a:pt x="750" y="29"/>
                  </a:lnTo>
                  <a:lnTo>
                    <a:pt x="732" y="28"/>
                  </a:lnTo>
                  <a:lnTo>
                    <a:pt x="708" y="27"/>
                  </a:lnTo>
                  <a:lnTo>
                    <a:pt x="682" y="26"/>
                  </a:lnTo>
                  <a:lnTo>
                    <a:pt x="653" y="25"/>
                  </a:lnTo>
                  <a:lnTo>
                    <a:pt x="622" y="24"/>
                  </a:lnTo>
                  <a:lnTo>
                    <a:pt x="589" y="23"/>
                  </a:lnTo>
                  <a:lnTo>
                    <a:pt x="557" y="22"/>
                  </a:lnTo>
                  <a:lnTo>
                    <a:pt x="524" y="21"/>
                  </a:lnTo>
                  <a:lnTo>
                    <a:pt x="493" y="21"/>
                  </a:lnTo>
                  <a:lnTo>
                    <a:pt x="462" y="21"/>
                  </a:lnTo>
                  <a:lnTo>
                    <a:pt x="433" y="21"/>
                  </a:lnTo>
                  <a:lnTo>
                    <a:pt x="408" y="22"/>
                  </a:lnTo>
                  <a:lnTo>
                    <a:pt x="386" y="24"/>
                  </a:lnTo>
                  <a:lnTo>
                    <a:pt x="369" y="25"/>
                  </a:lnTo>
                  <a:lnTo>
                    <a:pt x="347" y="27"/>
                  </a:lnTo>
                  <a:lnTo>
                    <a:pt x="320" y="28"/>
                  </a:lnTo>
                  <a:lnTo>
                    <a:pt x="292" y="29"/>
                  </a:lnTo>
                  <a:lnTo>
                    <a:pt x="261" y="31"/>
                  </a:lnTo>
                  <a:lnTo>
                    <a:pt x="228" y="33"/>
                  </a:lnTo>
                  <a:lnTo>
                    <a:pt x="195" y="34"/>
                  </a:lnTo>
                  <a:lnTo>
                    <a:pt x="163" y="35"/>
                  </a:lnTo>
                  <a:lnTo>
                    <a:pt x="131" y="36"/>
                  </a:lnTo>
                  <a:lnTo>
                    <a:pt x="101" y="37"/>
                  </a:lnTo>
                  <a:lnTo>
                    <a:pt x="74" y="38"/>
                  </a:lnTo>
                  <a:lnTo>
                    <a:pt x="50" y="39"/>
                  </a:lnTo>
                  <a:lnTo>
                    <a:pt x="29" y="39"/>
                  </a:lnTo>
                  <a:lnTo>
                    <a:pt x="13" y="40"/>
                  </a:lnTo>
                  <a:lnTo>
                    <a:pt x="4" y="40"/>
                  </a:lnTo>
                  <a:lnTo>
                    <a:pt x="0" y="40"/>
                  </a:lnTo>
                  <a:lnTo>
                    <a:pt x="7" y="7"/>
                  </a:lnTo>
                  <a:close/>
                </a:path>
              </a:pathLst>
            </a:custGeom>
            <a:solidFill>
              <a:srgbClr val="000000"/>
            </a:solidFill>
            <a:ln w="9525">
              <a:noFill/>
              <a:round/>
              <a:headEnd/>
              <a:tailEnd/>
            </a:ln>
          </p:spPr>
          <p:txBody>
            <a:bodyPr/>
            <a:lstStyle/>
            <a:p>
              <a:endParaRPr lang="fr-FR"/>
            </a:p>
          </p:txBody>
        </p:sp>
        <p:sp>
          <p:nvSpPr>
            <p:cNvPr id="480553" name="Freeform 450"/>
            <p:cNvSpPr>
              <a:spLocks/>
            </p:cNvSpPr>
            <p:nvPr/>
          </p:nvSpPr>
          <p:spPr bwMode="auto">
            <a:xfrm>
              <a:off x="4374" y="3481"/>
              <a:ext cx="57" cy="62"/>
            </a:xfrm>
            <a:custGeom>
              <a:avLst/>
              <a:gdLst>
                <a:gd name="T0" fmla="*/ 0 w 232"/>
                <a:gd name="T1" fmla="*/ 4 h 248"/>
                <a:gd name="T2" fmla="*/ 0 w 232"/>
                <a:gd name="T3" fmla="*/ 0 h 248"/>
                <a:gd name="T4" fmla="*/ 1 w 232"/>
                <a:gd name="T5" fmla="*/ 0 h 248"/>
                <a:gd name="T6" fmla="*/ 3 w 232"/>
                <a:gd name="T7" fmla="*/ 1 h 248"/>
                <a:gd name="T8" fmla="*/ 2 w 232"/>
                <a:gd name="T9" fmla="*/ 1 h 248"/>
                <a:gd name="T10" fmla="*/ 2 w 232"/>
                <a:gd name="T11" fmla="*/ 3 h 248"/>
                <a:gd name="T12" fmla="*/ 2 w 232"/>
                <a:gd name="T13" fmla="*/ 3 h 248"/>
                <a:gd name="T14" fmla="*/ 1 w 232"/>
                <a:gd name="T15" fmla="*/ 0 h 248"/>
                <a:gd name="T16" fmla="*/ 0 w 232"/>
                <a:gd name="T17" fmla="*/ 1 h 248"/>
                <a:gd name="T18" fmla="*/ 1 w 232"/>
                <a:gd name="T19" fmla="*/ 4 h 248"/>
                <a:gd name="T20" fmla="*/ 0 w 232"/>
                <a:gd name="T21" fmla="*/ 4 h 2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2"/>
                <a:gd name="T34" fmla="*/ 0 h 248"/>
                <a:gd name="T35" fmla="*/ 232 w 232"/>
                <a:gd name="T36" fmla="*/ 248 h 2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2" h="248">
                  <a:moveTo>
                    <a:pt x="41" y="244"/>
                  </a:moveTo>
                  <a:lnTo>
                    <a:pt x="0" y="9"/>
                  </a:lnTo>
                  <a:lnTo>
                    <a:pt x="106" y="0"/>
                  </a:lnTo>
                  <a:lnTo>
                    <a:pt x="232" y="42"/>
                  </a:lnTo>
                  <a:lnTo>
                    <a:pt x="118" y="29"/>
                  </a:lnTo>
                  <a:lnTo>
                    <a:pt x="134" y="203"/>
                  </a:lnTo>
                  <a:lnTo>
                    <a:pt x="115" y="208"/>
                  </a:lnTo>
                  <a:lnTo>
                    <a:pt x="94" y="21"/>
                  </a:lnTo>
                  <a:lnTo>
                    <a:pt x="20" y="29"/>
                  </a:lnTo>
                  <a:lnTo>
                    <a:pt x="58" y="248"/>
                  </a:lnTo>
                  <a:lnTo>
                    <a:pt x="41" y="244"/>
                  </a:lnTo>
                  <a:close/>
                </a:path>
              </a:pathLst>
            </a:custGeom>
            <a:solidFill>
              <a:srgbClr val="000000"/>
            </a:solidFill>
            <a:ln w="9525">
              <a:noFill/>
              <a:round/>
              <a:headEnd/>
              <a:tailEnd/>
            </a:ln>
          </p:spPr>
          <p:txBody>
            <a:bodyPr/>
            <a:lstStyle/>
            <a:p>
              <a:endParaRPr lang="fr-FR"/>
            </a:p>
          </p:txBody>
        </p:sp>
        <p:sp>
          <p:nvSpPr>
            <p:cNvPr id="480554" name="Freeform 451"/>
            <p:cNvSpPr>
              <a:spLocks/>
            </p:cNvSpPr>
            <p:nvPr/>
          </p:nvSpPr>
          <p:spPr bwMode="auto">
            <a:xfrm>
              <a:off x="4567" y="3479"/>
              <a:ext cx="57" cy="61"/>
            </a:xfrm>
            <a:custGeom>
              <a:avLst/>
              <a:gdLst>
                <a:gd name="T0" fmla="*/ 3 w 224"/>
                <a:gd name="T1" fmla="*/ 4 h 246"/>
                <a:gd name="T2" fmla="*/ 4 w 224"/>
                <a:gd name="T3" fmla="*/ 0 h 246"/>
                <a:gd name="T4" fmla="*/ 2 w 224"/>
                <a:gd name="T5" fmla="*/ 0 h 246"/>
                <a:gd name="T6" fmla="*/ 0 w 224"/>
                <a:gd name="T7" fmla="*/ 0 h 246"/>
                <a:gd name="T8" fmla="*/ 2 w 224"/>
                <a:gd name="T9" fmla="*/ 0 h 246"/>
                <a:gd name="T10" fmla="*/ 2 w 224"/>
                <a:gd name="T11" fmla="*/ 3 h 246"/>
                <a:gd name="T12" fmla="*/ 2 w 224"/>
                <a:gd name="T13" fmla="*/ 3 h 246"/>
                <a:gd name="T14" fmla="*/ 2 w 224"/>
                <a:gd name="T15" fmla="*/ 0 h 246"/>
                <a:gd name="T16" fmla="*/ 3 w 224"/>
                <a:gd name="T17" fmla="*/ 0 h 246"/>
                <a:gd name="T18" fmla="*/ 3 w 224"/>
                <a:gd name="T19" fmla="*/ 4 h 246"/>
                <a:gd name="T20" fmla="*/ 3 w 224"/>
                <a:gd name="T21" fmla="*/ 4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4"/>
                <a:gd name="T34" fmla="*/ 0 h 246"/>
                <a:gd name="T35" fmla="*/ 224 w 224"/>
                <a:gd name="T36" fmla="*/ 246 h 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4" h="246">
                  <a:moveTo>
                    <a:pt x="183" y="243"/>
                  </a:moveTo>
                  <a:lnTo>
                    <a:pt x="224" y="7"/>
                  </a:lnTo>
                  <a:lnTo>
                    <a:pt x="126" y="0"/>
                  </a:lnTo>
                  <a:lnTo>
                    <a:pt x="0" y="40"/>
                  </a:lnTo>
                  <a:lnTo>
                    <a:pt x="114" y="28"/>
                  </a:lnTo>
                  <a:lnTo>
                    <a:pt x="97" y="203"/>
                  </a:lnTo>
                  <a:lnTo>
                    <a:pt x="118" y="206"/>
                  </a:lnTo>
                  <a:lnTo>
                    <a:pt x="139" y="20"/>
                  </a:lnTo>
                  <a:lnTo>
                    <a:pt x="199" y="28"/>
                  </a:lnTo>
                  <a:lnTo>
                    <a:pt x="163" y="246"/>
                  </a:lnTo>
                  <a:lnTo>
                    <a:pt x="183" y="243"/>
                  </a:lnTo>
                  <a:close/>
                </a:path>
              </a:pathLst>
            </a:custGeom>
            <a:solidFill>
              <a:srgbClr val="000000"/>
            </a:solidFill>
            <a:ln w="9525">
              <a:noFill/>
              <a:round/>
              <a:headEnd/>
              <a:tailEnd/>
            </a:ln>
          </p:spPr>
          <p:txBody>
            <a:bodyPr/>
            <a:lstStyle/>
            <a:p>
              <a:endParaRPr lang="fr-FR"/>
            </a:p>
          </p:txBody>
        </p:sp>
        <p:sp>
          <p:nvSpPr>
            <p:cNvPr id="480555" name="Freeform 452"/>
            <p:cNvSpPr>
              <a:spLocks/>
            </p:cNvSpPr>
            <p:nvPr/>
          </p:nvSpPr>
          <p:spPr bwMode="auto">
            <a:xfrm>
              <a:off x="4232" y="3533"/>
              <a:ext cx="525" cy="25"/>
            </a:xfrm>
            <a:custGeom>
              <a:avLst/>
              <a:gdLst>
                <a:gd name="T0" fmla="*/ 0 w 2098"/>
                <a:gd name="T1" fmla="*/ 2 h 98"/>
                <a:gd name="T2" fmla="*/ 1 w 2098"/>
                <a:gd name="T3" fmla="*/ 2 h 98"/>
                <a:gd name="T4" fmla="*/ 2 w 2098"/>
                <a:gd name="T5" fmla="*/ 1 h 98"/>
                <a:gd name="T6" fmla="*/ 3 w 2098"/>
                <a:gd name="T7" fmla="*/ 1 h 98"/>
                <a:gd name="T8" fmla="*/ 4 w 2098"/>
                <a:gd name="T9" fmla="*/ 1 h 98"/>
                <a:gd name="T10" fmla="*/ 6 w 2098"/>
                <a:gd name="T11" fmla="*/ 1 h 98"/>
                <a:gd name="T12" fmla="*/ 8 w 2098"/>
                <a:gd name="T13" fmla="*/ 1 h 98"/>
                <a:gd name="T14" fmla="*/ 10 w 2098"/>
                <a:gd name="T15" fmla="*/ 0 h 98"/>
                <a:gd name="T16" fmla="*/ 13 w 2098"/>
                <a:gd name="T17" fmla="*/ 0 h 98"/>
                <a:gd name="T18" fmla="*/ 15 w 2098"/>
                <a:gd name="T19" fmla="*/ 0 h 98"/>
                <a:gd name="T20" fmla="*/ 18 w 2098"/>
                <a:gd name="T21" fmla="*/ 0 h 98"/>
                <a:gd name="T22" fmla="*/ 20 w 2098"/>
                <a:gd name="T23" fmla="*/ 0 h 98"/>
                <a:gd name="T24" fmla="*/ 23 w 2098"/>
                <a:gd name="T25" fmla="*/ 0 h 98"/>
                <a:gd name="T26" fmla="*/ 25 w 2098"/>
                <a:gd name="T27" fmla="*/ 0 h 98"/>
                <a:gd name="T28" fmla="*/ 27 w 2098"/>
                <a:gd name="T29" fmla="*/ 0 h 98"/>
                <a:gd name="T30" fmla="*/ 28 w 2098"/>
                <a:gd name="T31" fmla="*/ 0 h 98"/>
                <a:gd name="T32" fmla="*/ 30 w 2098"/>
                <a:gd name="T33" fmla="*/ 1 h 98"/>
                <a:gd name="T34" fmla="*/ 31 w 2098"/>
                <a:gd name="T35" fmla="*/ 1 h 98"/>
                <a:gd name="T36" fmla="*/ 32 w 2098"/>
                <a:gd name="T37" fmla="*/ 1 h 98"/>
                <a:gd name="T38" fmla="*/ 33 w 2098"/>
                <a:gd name="T39" fmla="*/ 1 h 98"/>
                <a:gd name="T40" fmla="*/ 33 w 2098"/>
                <a:gd name="T41" fmla="*/ 1 h 98"/>
                <a:gd name="T42" fmla="*/ 33 w 2098"/>
                <a:gd name="T43" fmla="*/ 1 h 98"/>
                <a:gd name="T44" fmla="*/ 32 w 2098"/>
                <a:gd name="T45" fmla="*/ 1 h 98"/>
                <a:gd name="T46" fmla="*/ 31 w 2098"/>
                <a:gd name="T47" fmla="*/ 1 h 98"/>
                <a:gd name="T48" fmla="*/ 30 w 2098"/>
                <a:gd name="T49" fmla="*/ 1 h 98"/>
                <a:gd name="T50" fmla="*/ 28 w 2098"/>
                <a:gd name="T51" fmla="*/ 1 h 98"/>
                <a:gd name="T52" fmla="*/ 27 w 2098"/>
                <a:gd name="T53" fmla="*/ 1 h 98"/>
                <a:gd name="T54" fmla="*/ 25 w 2098"/>
                <a:gd name="T55" fmla="*/ 1 h 98"/>
                <a:gd name="T56" fmla="*/ 22 w 2098"/>
                <a:gd name="T57" fmla="*/ 1 h 98"/>
                <a:gd name="T58" fmla="*/ 20 w 2098"/>
                <a:gd name="T59" fmla="*/ 1 h 98"/>
                <a:gd name="T60" fmla="*/ 19 w 2098"/>
                <a:gd name="T61" fmla="*/ 1 h 98"/>
                <a:gd name="T62" fmla="*/ 17 w 2098"/>
                <a:gd name="T63" fmla="*/ 1 h 98"/>
                <a:gd name="T64" fmla="*/ 16 w 2098"/>
                <a:gd name="T65" fmla="*/ 1 h 98"/>
                <a:gd name="T66" fmla="*/ 14 w 2098"/>
                <a:gd name="T67" fmla="*/ 1 h 98"/>
                <a:gd name="T68" fmla="*/ 12 w 2098"/>
                <a:gd name="T69" fmla="*/ 1 h 98"/>
                <a:gd name="T70" fmla="*/ 10 w 2098"/>
                <a:gd name="T71" fmla="*/ 1 h 98"/>
                <a:gd name="T72" fmla="*/ 8 w 2098"/>
                <a:gd name="T73" fmla="*/ 1 h 98"/>
                <a:gd name="T74" fmla="*/ 6 w 2098"/>
                <a:gd name="T75" fmla="*/ 1 h 98"/>
                <a:gd name="T76" fmla="*/ 4 w 2098"/>
                <a:gd name="T77" fmla="*/ 1 h 98"/>
                <a:gd name="T78" fmla="*/ 3 w 2098"/>
                <a:gd name="T79" fmla="*/ 2 h 98"/>
                <a:gd name="T80" fmla="*/ 1 w 2098"/>
                <a:gd name="T81" fmla="*/ 2 h 98"/>
                <a:gd name="T82" fmla="*/ 0 w 2098"/>
                <a:gd name="T83" fmla="*/ 2 h 98"/>
                <a:gd name="T84" fmla="*/ 0 w 2098"/>
                <a:gd name="T85" fmla="*/ 2 h 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98"/>
                <a:gd name="T130" fmla="*/ 0 h 98"/>
                <a:gd name="T131" fmla="*/ 2098 w 2098"/>
                <a:gd name="T132" fmla="*/ 98 h 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98" h="98">
                  <a:moveTo>
                    <a:pt x="0" y="98"/>
                  </a:moveTo>
                  <a:lnTo>
                    <a:pt x="1" y="98"/>
                  </a:lnTo>
                  <a:lnTo>
                    <a:pt x="6" y="97"/>
                  </a:lnTo>
                  <a:lnTo>
                    <a:pt x="14" y="96"/>
                  </a:lnTo>
                  <a:lnTo>
                    <a:pt x="24" y="94"/>
                  </a:lnTo>
                  <a:lnTo>
                    <a:pt x="38" y="92"/>
                  </a:lnTo>
                  <a:lnTo>
                    <a:pt x="54" y="90"/>
                  </a:lnTo>
                  <a:lnTo>
                    <a:pt x="73" y="86"/>
                  </a:lnTo>
                  <a:lnTo>
                    <a:pt x="94" y="83"/>
                  </a:lnTo>
                  <a:lnTo>
                    <a:pt x="118" y="80"/>
                  </a:lnTo>
                  <a:lnTo>
                    <a:pt x="145" y="75"/>
                  </a:lnTo>
                  <a:lnTo>
                    <a:pt x="173" y="71"/>
                  </a:lnTo>
                  <a:lnTo>
                    <a:pt x="204" y="68"/>
                  </a:lnTo>
                  <a:lnTo>
                    <a:pt x="236" y="63"/>
                  </a:lnTo>
                  <a:lnTo>
                    <a:pt x="271" y="58"/>
                  </a:lnTo>
                  <a:lnTo>
                    <a:pt x="308" y="54"/>
                  </a:lnTo>
                  <a:lnTo>
                    <a:pt x="346" y="49"/>
                  </a:lnTo>
                  <a:lnTo>
                    <a:pt x="386" y="45"/>
                  </a:lnTo>
                  <a:lnTo>
                    <a:pt x="428" y="41"/>
                  </a:lnTo>
                  <a:lnTo>
                    <a:pt x="471" y="35"/>
                  </a:lnTo>
                  <a:lnTo>
                    <a:pt x="516" y="31"/>
                  </a:lnTo>
                  <a:lnTo>
                    <a:pt x="562" y="27"/>
                  </a:lnTo>
                  <a:lnTo>
                    <a:pt x="610" y="23"/>
                  </a:lnTo>
                  <a:lnTo>
                    <a:pt x="659" y="19"/>
                  </a:lnTo>
                  <a:lnTo>
                    <a:pt x="708" y="15"/>
                  </a:lnTo>
                  <a:lnTo>
                    <a:pt x="760" y="12"/>
                  </a:lnTo>
                  <a:lnTo>
                    <a:pt x="811" y="9"/>
                  </a:lnTo>
                  <a:lnTo>
                    <a:pt x="864" y="7"/>
                  </a:lnTo>
                  <a:lnTo>
                    <a:pt x="916" y="4"/>
                  </a:lnTo>
                  <a:lnTo>
                    <a:pt x="970" y="2"/>
                  </a:lnTo>
                  <a:lnTo>
                    <a:pt x="1025" y="1"/>
                  </a:lnTo>
                  <a:lnTo>
                    <a:pt x="1080" y="0"/>
                  </a:lnTo>
                  <a:lnTo>
                    <a:pt x="1134" y="0"/>
                  </a:lnTo>
                  <a:lnTo>
                    <a:pt x="1189" y="0"/>
                  </a:lnTo>
                  <a:lnTo>
                    <a:pt x="1242" y="0"/>
                  </a:lnTo>
                  <a:lnTo>
                    <a:pt x="1295" y="1"/>
                  </a:lnTo>
                  <a:lnTo>
                    <a:pt x="1345" y="2"/>
                  </a:lnTo>
                  <a:lnTo>
                    <a:pt x="1394" y="2"/>
                  </a:lnTo>
                  <a:lnTo>
                    <a:pt x="1443" y="4"/>
                  </a:lnTo>
                  <a:lnTo>
                    <a:pt x="1489" y="6"/>
                  </a:lnTo>
                  <a:lnTo>
                    <a:pt x="1534" y="7"/>
                  </a:lnTo>
                  <a:lnTo>
                    <a:pt x="1577" y="8"/>
                  </a:lnTo>
                  <a:lnTo>
                    <a:pt x="1619" y="10"/>
                  </a:lnTo>
                  <a:lnTo>
                    <a:pt x="1660" y="11"/>
                  </a:lnTo>
                  <a:lnTo>
                    <a:pt x="1698" y="13"/>
                  </a:lnTo>
                  <a:lnTo>
                    <a:pt x="1735" y="15"/>
                  </a:lnTo>
                  <a:lnTo>
                    <a:pt x="1771" y="16"/>
                  </a:lnTo>
                  <a:lnTo>
                    <a:pt x="1804" y="19"/>
                  </a:lnTo>
                  <a:lnTo>
                    <a:pt x="1837" y="21"/>
                  </a:lnTo>
                  <a:lnTo>
                    <a:pt x="1868" y="23"/>
                  </a:lnTo>
                  <a:lnTo>
                    <a:pt x="1896" y="25"/>
                  </a:lnTo>
                  <a:lnTo>
                    <a:pt x="1924" y="26"/>
                  </a:lnTo>
                  <a:lnTo>
                    <a:pt x="1948" y="28"/>
                  </a:lnTo>
                  <a:lnTo>
                    <a:pt x="1972" y="31"/>
                  </a:lnTo>
                  <a:lnTo>
                    <a:pt x="1993" y="32"/>
                  </a:lnTo>
                  <a:lnTo>
                    <a:pt x="2013" y="34"/>
                  </a:lnTo>
                  <a:lnTo>
                    <a:pt x="2030" y="35"/>
                  </a:lnTo>
                  <a:lnTo>
                    <a:pt x="2046" y="36"/>
                  </a:lnTo>
                  <a:lnTo>
                    <a:pt x="2060" y="37"/>
                  </a:lnTo>
                  <a:lnTo>
                    <a:pt x="2072" y="39"/>
                  </a:lnTo>
                  <a:lnTo>
                    <a:pt x="2081" y="39"/>
                  </a:lnTo>
                  <a:lnTo>
                    <a:pt x="2088" y="41"/>
                  </a:lnTo>
                  <a:lnTo>
                    <a:pt x="2094" y="42"/>
                  </a:lnTo>
                  <a:lnTo>
                    <a:pt x="2097" y="42"/>
                  </a:lnTo>
                  <a:lnTo>
                    <a:pt x="2098" y="42"/>
                  </a:lnTo>
                  <a:lnTo>
                    <a:pt x="2096" y="42"/>
                  </a:lnTo>
                  <a:lnTo>
                    <a:pt x="2089" y="42"/>
                  </a:lnTo>
                  <a:lnTo>
                    <a:pt x="2080" y="42"/>
                  </a:lnTo>
                  <a:lnTo>
                    <a:pt x="2065" y="41"/>
                  </a:lnTo>
                  <a:lnTo>
                    <a:pt x="2048" y="41"/>
                  </a:lnTo>
                  <a:lnTo>
                    <a:pt x="2027" y="39"/>
                  </a:lnTo>
                  <a:lnTo>
                    <a:pt x="2003" y="39"/>
                  </a:lnTo>
                  <a:lnTo>
                    <a:pt x="1976" y="38"/>
                  </a:lnTo>
                  <a:lnTo>
                    <a:pt x="1947" y="37"/>
                  </a:lnTo>
                  <a:lnTo>
                    <a:pt x="1915" y="37"/>
                  </a:lnTo>
                  <a:lnTo>
                    <a:pt x="1881" y="36"/>
                  </a:lnTo>
                  <a:lnTo>
                    <a:pt x="1845" y="35"/>
                  </a:lnTo>
                  <a:lnTo>
                    <a:pt x="1808" y="35"/>
                  </a:lnTo>
                  <a:lnTo>
                    <a:pt x="1768" y="34"/>
                  </a:lnTo>
                  <a:lnTo>
                    <a:pt x="1728" y="33"/>
                  </a:lnTo>
                  <a:lnTo>
                    <a:pt x="1686" y="32"/>
                  </a:lnTo>
                  <a:lnTo>
                    <a:pt x="1643" y="32"/>
                  </a:lnTo>
                  <a:lnTo>
                    <a:pt x="1600" y="31"/>
                  </a:lnTo>
                  <a:lnTo>
                    <a:pt x="1557" y="30"/>
                  </a:lnTo>
                  <a:lnTo>
                    <a:pt x="1513" y="30"/>
                  </a:lnTo>
                  <a:lnTo>
                    <a:pt x="1469" y="28"/>
                  </a:lnTo>
                  <a:lnTo>
                    <a:pt x="1425" y="28"/>
                  </a:lnTo>
                  <a:lnTo>
                    <a:pt x="1382" y="27"/>
                  </a:lnTo>
                  <a:lnTo>
                    <a:pt x="1340" y="27"/>
                  </a:lnTo>
                  <a:lnTo>
                    <a:pt x="1298" y="27"/>
                  </a:lnTo>
                  <a:lnTo>
                    <a:pt x="1257" y="27"/>
                  </a:lnTo>
                  <a:lnTo>
                    <a:pt x="1218" y="26"/>
                  </a:lnTo>
                  <a:lnTo>
                    <a:pt x="1181" y="27"/>
                  </a:lnTo>
                  <a:lnTo>
                    <a:pt x="1144" y="27"/>
                  </a:lnTo>
                  <a:lnTo>
                    <a:pt x="1110" y="27"/>
                  </a:lnTo>
                  <a:lnTo>
                    <a:pt x="1079" y="27"/>
                  </a:lnTo>
                  <a:lnTo>
                    <a:pt x="1049" y="28"/>
                  </a:lnTo>
                  <a:lnTo>
                    <a:pt x="1019" y="30"/>
                  </a:lnTo>
                  <a:lnTo>
                    <a:pt x="988" y="31"/>
                  </a:lnTo>
                  <a:lnTo>
                    <a:pt x="954" y="32"/>
                  </a:lnTo>
                  <a:lnTo>
                    <a:pt x="917" y="34"/>
                  </a:lnTo>
                  <a:lnTo>
                    <a:pt x="880" y="36"/>
                  </a:lnTo>
                  <a:lnTo>
                    <a:pt x="841" y="38"/>
                  </a:lnTo>
                  <a:lnTo>
                    <a:pt x="800" y="41"/>
                  </a:lnTo>
                  <a:lnTo>
                    <a:pt x="758" y="43"/>
                  </a:lnTo>
                  <a:lnTo>
                    <a:pt x="716" y="46"/>
                  </a:lnTo>
                  <a:lnTo>
                    <a:pt x="673" y="48"/>
                  </a:lnTo>
                  <a:lnTo>
                    <a:pt x="629" y="51"/>
                  </a:lnTo>
                  <a:lnTo>
                    <a:pt x="585" y="55"/>
                  </a:lnTo>
                  <a:lnTo>
                    <a:pt x="541" y="58"/>
                  </a:lnTo>
                  <a:lnTo>
                    <a:pt x="498" y="60"/>
                  </a:lnTo>
                  <a:lnTo>
                    <a:pt x="455" y="63"/>
                  </a:lnTo>
                  <a:lnTo>
                    <a:pt x="412" y="67"/>
                  </a:lnTo>
                  <a:lnTo>
                    <a:pt x="370" y="70"/>
                  </a:lnTo>
                  <a:lnTo>
                    <a:pt x="330" y="73"/>
                  </a:lnTo>
                  <a:lnTo>
                    <a:pt x="290" y="75"/>
                  </a:lnTo>
                  <a:lnTo>
                    <a:pt x="253" y="79"/>
                  </a:lnTo>
                  <a:lnTo>
                    <a:pt x="217" y="81"/>
                  </a:lnTo>
                  <a:lnTo>
                    <a:pt x="183" y="84"/>
                  </a:lnTo>
                  <a:lnTo>
                    <a:pt x="151" y="86"/>
                  </a:lnTo>
                  <a:lnTo>
                    <a:pt x="121" y="89"/>
                  </a:lnTo>
                  <a:lnTo>
                    <a:pt x="95" y="91"/>
                  </a:lnTo>
                  <a:lnTo>
                    <a:pt x="71" y="93"/>
                  </a:lnTo>
                  <a:lnTo>
                    <a:pt x="50" y="94"/>
                  </a:lnTo>
                  <a:lnTo>
                    <a:pt x="33" y="96"/>
                  </a:lnTo>
                  <a:lnTo>
                    <a:pt x="18" y="97"/>
                  </a:lnTo>
                  <a:lnTo>
                    <a:pt x="9" y="97"/>
                  </a:lnTo>
                  <a:lnTo>
                    <a:pt x="2" y="98"/>
                  </a:lnTo>
                  <a:lnTo>
                    <a:pt x="0" y="98"/>
                  </a:lnTo>
                  <a:close/>
                </a:path>
              </a:pathLst>
            </a:custGeom>
            <a:solidFill>
              <a:srgbClr val="000000"/>
            </a:solidFill>
            <a:ln w="9525">
              <a:noFill/>
              <a:round/>
              <a:headEnd/>
              <a:tailEnd/>
            </a:ln>
          </p:spPr>
          <p:txBody>
            <a:bodyPr/>
            <a:lstStyle/>
            <a:p>
              <a:endParaRPr lang="fr-FR"/>
            </a:p>
          </p:txBody>
        </p:sp>
        <p:sp>
          <p:nvSpPr>
            <p:cNvPr id="480556" name="Freeform 453"/>
            <p:cNvSpPr>
              <a:spLocks/>
            </p:cNvSpPr>
            <p:nvPr/>
          </p:nvSpPr>
          <p:spPr bwMode="auto">
            <a:xfrm>
              <a:off x="4268" y="3489"/>
              <a:ext cx="12" cy="60"/>
            </a:xfrm>
            <a:custGeom>
              <a:avLst/>
              <a:gdLst>
                <a:gd name="T0" fmla="*/ 0 w 49"/>
                <a:gd name="T1" fmla="*/ 4 h 239"/>
                <a:gd name="T2" fmla="*/ 0 w 49"/>
                <a:gd name="T3" fmla="*/ 0 h 239"/>
                <a:gd name="T4" fmla="*/ 1 w 49"/>
                <a:gd name="T5" fmla="*/ 4 h 239"/>
                <a:gd name="T6" fmla="*/ 0 w 49"/>
                <a:gd name="T7" fmla="*/ 4 h 239"/>
                <a:gd name="T8" fmla="*/ 0 60000 65536"/>
                <a:gd name="T9" fmla="*/ 0 60000 65536"/>
                <a:gd name="T10" fmla="*/ 0 60000 65536"/>
                <a:gd name="T11" fmla="*/ 0 60000 65536"/>
                <a:gd name="T12" fmla="*/ 0 w 49"/>
                <a:gd name="T13" fmla="*/ 0 h 239"/>
                <a:gd name="T14" fmla="*/ 49 w 49"/>
                <a:gd name="T15" fmla="*/ 239 h 239"/>
              </a:gdLst>
              <a:ahLst/>
              <a:cxnLst>
                <a:cxn ang="T8">
                  <a:pos x="T0" y="T1"/>
                </a:cxn>
                <a:cxn ang="T9">
                  <a:pos x="T2" y="T3"/>
                </a:cxn>
                <a:cxn ang="T10">
                  <a:pos x="T4" y="T5"/>
                </a:cxn>
                <a:cxn ang="T11">
                  <a:pos x="T6" y="T7"/>
                </a:cxn>
              </a:cxnLst>
              <a:rect l="T12" t="T13" r="T14" b="T15"/>
              <a:pathLst>
                <a:path w="49" h="239">
                  <a:moveTo>
                    <a:pt x="24" y="239"/>
                  </a:moveTo>
                  <a:lnTo>
                    <a:pt x="0" y="0"/>
                  </a:lnTo>
                  <a:lnTo>
                    <a:pt x="49" y="239"/>
                  </a:lnTo>
                  <a:lnTo>
                    <a:pt x="24" y="239"/>
                  </a:lnTo>
                  <a:close/>
                </a:path>
              </a:pathLst>
            </a:custGeom>
            <a:solidFill>
              <a:srgbClr val="000000"/>
            </a:solidFill>
            <a:ln w="9525">
              <a:noFill/>
              <a:round/>
              <a:headEnd/>
              <a:tailEnd/>
            </a:ln>
          </p:spPr>
          <p:txBody>
            <a:bodyPr/>
            <a:lstStyle/>
            <a:p>
              <a:endParaRPr lang="fr-FR"/>
            </a:p>
          </p:txBody>
        </p:sp>
        <p:sp>
          <p:nvSpPr>
            <p:cNvPr id="480557" name="Freeform 454"/>
            <p:cNvSpPr>
              <a:spLocks/>
            </p:cNvSpPr>
            <p:nvPr/>
          </p:nvSpPr>
          <p:spPr bwMode="auto">
            <a:xfrm>
              <a:off x="4722" y="3486"/>
              <a:ext cx="7" cy="54"/>
            </a:xfrm>
            <a:custGeom>
              <a:avLst/>
              <a:gdLst>
                <a:gd name="T0" fmla="*/ 0 w 29"/>
                <a:gd name="T1" fmla="*/ 3 h 218"/>
                <a:gd name="T2" fmla="*/ 0 w 29"/>
                <a:gd name="T3" fmla="*/ 0 h 218"/>
                <a:gd name="T4" fmla="*/ 0 w 29"/>
                <a:gd name="T5" fmla="*/ 3 h 218"/>
                <a:gd name="T6" fmla="*/ 0 w 29"/>
                <a:gd name="T7" fmla="*/ 3 h 218"/>
                <a:gd name="T8" fmla="*/ 0 60000 65536"/>
                <a:gd name="T9" fmla="*/ 0 60000 65536"/>
                <a:gd name="T10" fmla="*/ 0 60000 65536"/>
                <a:gd name="T11" fmla="*/ 0 60000 65536"/>
                <a:gd name="T12" fmla="*/ 0 w 29"/>
                <a:gd name="T13" fmla="*/ 0 h 218"/>
                <a:gd name="T14" fmla="*/ 29 w 29"/>
                <a:gd name="T15" fmla="*/ 218 h 218"/>
              </a:gdLst>
              <a:ahLst/>
              <a:cxnLst>
                <a:cxn ang="T8">
                  <a:pos x="T0" y="T1"/>
                </a:cxn>
                <a:cxn ang="T9">
                  <a:pos x="T2" y="T3"/>
                </a:cxn>
                <a:cxn ang="T10">
                  <a:pos x="T4" y="T5"/>
                </a:cxn>
                <a:cxn ang="T11">
                  <a:pos x="T6" y="T7"/>
                </a:cxn>
              </a:cxnLst>
              <a:rect l="T12" t="T13" r="T14" b="T15"/>
              <a:pathLst>
                <a:path w="29" h="218">
                  <a:moveTo>
                    <a:pt x="0" y="213"/>
                  </a:moveTo>
                  <a:lnTo>
                    <a:pt x="29" y="0"/>
                  </a:lnTo>
                  <a:lnTo>
                    <a:pt x="22" y="218"/>
                  </a:lnTo>
                  <a:lnTo>
                    <a:pt x="0" y="213"/>
                  </a:lnTo>
                  <a:close/>
                </a:path>
              </a:pathLst>
            </a:custGeom>
            <a:solidFill>
              <a:srgbClr val="000000"/>
            </a:solidFill>
            <a:ln w="9525">
              <a:noFill/>
              <a:round/>
              <a:headEnd/>
              <a:tailEnd/>
            </a:ln>
          </p:spPr>
          <p:txBody>
            <a:bodyPr/>
            <a:lstStyle/>
            <a:p>
              <a:endParaRPr lang="fr-FR"/>
            </a:p>
          </p:txBody>
        </p:sp>
        <p:sp>
          <p:nvSpPr>
            <p:cNvPr id="480558" name="Freeform 455"/>
            <p:cNvSpPr>
              <a:spLocks/>
            </p:cNvSpPr>
            <p:nvPr/>
          </p:nvSpPr>
          <p:spPr bwMode="auto">
            <a:xfrm>
              <a:off x="4374" y="3241"/>
              <a:ext cx="257" cy="51"/>
            </a:xfrm>
            <a:custGeom>
              <a:avLst/>
              <a:gdLst>
                <a:gd name="T0" fmla="*/ 0 w 1031"/>
                <a:gd name="T1" fmla="*/ 3 h 204"/>
                <a:gd name="T2" fmla="*/ 0 w 1031"/>
                <a:gd name="T3" fmla="*/ 3 h 204"/>
                <a:gd name="T4" fmla="*/ 0 w 1031"/>
                <a:gd name="T5" fmla="*/ 3 h 204"/>
                <a:gd name="T6" fmla="*/ 1 w 1031"/>
                <a:gd name="T7" fmla="*/ 3 h 204"/>
                <a:gd name="T8" fmla="*/ 1 w 1031"/>
                <a:gd name="T9" fmla="*/ 3 h 204"/>
                <a:gd name="T10" fmla="*/ 2 w 1031"/>
                <a:gd name="T11" fmla="*/ 3 h 204"/>
                <a:gd name="T12" fmla="*/ 2 w 1031"/>
                <a:gd name="T13" fmla="*/ 2 h 204"/>
                <a:gd name="T14" fmla="*/ 3 w 1031"/>
                <a:gd name="T15" fmla="*/ 2 h 204"/>
                <a:gd name="T16" fmla="*/ 4 w 1031"/>
                <a:gd name="T17" fmla="*/ 2 h 204"/>
                <a:gd name="T18" fmla="*/ 4 w 1031"/>
                <a:gd name="T19" fmla="*/ 1 h 204"/>
                <a:gd name="T20" fmla="*/ 5 w 1031"/>
                <a:gd name="T21" fmla="*/ 1 h 204"/>
                <a:gd name="T22" fmla="*/ 6 w 1031"/>
                <a:gd name="T23" fmla="*/ 1 h 204"/>
                <a:gd name="T24" fmla="*/ 6 w 1031"/>
                <a:gd name="T25" fmla="*/ 1 h 204"/>
                <a:gd name="T26" fmla="*/ 7 w 1031"/>
                <a:gd name="T27" fmla="*/ 0 h 204"/>
                <a:gd name="T28" fmla="*/ 7 w 1031"/>
                <a:gd name="T29" fmla="*/ 0 h 204"/>
                <a:gd name="T30" fmla="*/ 7 w 1031"/>
                <a:gd name="T31" fmla="*/ 0 h 204"/>
                <a:gd name="T32" fmla="*/ 7 w 1031"/>
                <a:gd name="T33" fmla="*/ 0 h 204"/>
                <a:gd name="T34" fmla="*/ 16 w 1031"/>
                <a:gd name="T35" fmla="*/ 3 h 204"/>
                <a:gd name="T36" fmla="*/ 0 w 1031"/>
                <a:gd name="T37" fmla="*/ 3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31"/>
                <a:gd name="T58" fmla="*/ 0 h 204"/>
                <a:gd name="T59" fmla="*/ 1031 w 1031"/>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31" h="204">
                  <a:moveTo>
                    <a:pt x="0" y="204"/>
                  </a:moveTo>
                  <a:lnTo>
                    <a:pt x="8" y="202"/>
                  </a:lnTo>
                  <a:lnTo>
                    <a:pt x="25" y="195"/>
                  </a:lnTo>
                  <a:lnTo>
                    <a:pt x="49" y="185"/>
                  </a:lnTo>
                  <a:lnTo>
                    <a:pt x="81" y="172"/>
                  </a:lnTo>
                  <a:lnTo>
                    <a:pt x="118" y="157"/>
                  </a:lnTo>
                  <a:lnTo>
                    <a:pt x="158" y="140"/>
                  </a:lnTo>
                  <a:lnTo>
                    <a:pt x="202" y="121"/>
                  </a:lnTo>
                  <a:lnTo>
                    <a:pt x="246" y="101"/>
                  </a:lnTo>
                  <a:lnTo>
                    <a:pt x="291" y="83"/>
                  </a:lnTo>
                  <a:lnTo>
                    <a:pt x="334" y="64"/>
                  </a:lnTo>
                  <a:lnTo>
                    <a:pt x="374" y="47"/>
                  </a:lnTo>
                  <a:lnTo>
                    <a:pt x="411" y="31"/>
                  </a:lnTo>
                  <a:lnTo>
                    <a:pt x="440" y="18"/>
                  </a:lnTo>
                  <a:lnTo>
                    <a:pt x="463" y="9"/>
                  </a:lnTo>
                  <a:lnTo>
                    <a:pt x="478" y="2"/>
                  </a:lnTo>
                  <a:lnTo>
                    <a:pt x="484" y="0"/>
                  </a:lnTo>
                  <a:lnTo>
                    <a:pt x="1031" y="182"/>
                  </a:lnTo>
                  <a:lnTo>
                    <a:pt x="0" y="204"/>
                  </a:lnTo>
                  <a:close/>
                </a:path>
              </a:pathLst>
            </a:custGeom>
            <a:solidFill>
              <a:srgbClr val="BFBFBF"/>
            </a:solidFill>
            <a:ln w="9525">
              <a:noFill/>
              <a:round/>
              <a:headEnd/>
              <a:tailEnd/>
            </a:ln>
          </p:spPr>
          <p:txBody>
            <a:bodyPr/>
            <a:lstStyle/>
            <a:p>
              <a:endParaRPr lang="fr-FR"/>
            </a:p>
          </p:txBody>
        </p:sp>
        <p:sp>
          <p:nvSpPr>
            <p:cNvPr id="480559" name="Freeform 456"/>
            <p:cNvSpPr>
              <a:spLocks/>
            </p:cNvSpPr>
            <p:nvPr/>
          </p:nvSpPr>
          <p:spPr bwMode="auto">
            <a:xfrm>
              <a:off x="4496" y="3241"/>
              <a:ext cx="135" cy="47"/>
            </a:xfrm>
            <a:custGeom>
              <a:avLst/>
              <a:gdLst>
                <a:gd name="T0" fmla="*/ 9 w 539"/>
                <a:gd name="T1" fmla="*/ 3 h 185"/>
                <a:gd name="T2" fmla="*/ 8 w 539"/>
                <a:gd name="T3" fmla="*/ 3 h 185"/>
                <a:gd name="T4" fmla="*/ 0 w 539"/>
                <a:gd name="T5" fmla="*/ 0 h 185"/>
                <a:gd name="T6" fmla="*/ 9 w 539"/>
                <a:gd name="T7" fmla="*/ 3 h 185"/>
                <a:gd name="T8" fmla="*/ 0 60000 65536"/>
                <a:gd name="T9" fmla="*/ 0 60000 65536"/>
                <a:gd name="T10" fmla="*/ 0 60000 65536"/>
                <a:gd name="T11" fmla="*/ 0 60000 65536"/>
                <a:gd name="T12" fmla="*/ 0 w 539"/>
                <a:gd name="T13" fmla="*/ 0 h 185"/>
                <a:gd name="T14" fmla="*/ 539 w 539"/>
                <a:gd name="T15" fmla="*/ 185 h 185"/>
              </a:gdLst>
              <a:ahLst/>
              <a:cxnLst>
                <a:cxn ang="T8">
                  <a:pos x="T0" y="T1"/>
                </a:cxn>
                <a:cxn ang="T9">
                  <a:pos x="T2" y="T3"/>
                </a:cxn>
                <a:cxn ang="T10">
                  <a:pos x="T4" y="T5"/>
                </a:cxn>
                <a:cxn ang="T11">
                  <a:pos x="T6" y="T7"/>
                </a:cxn>
              </a:cxnLst>
              <a:rect l="T12" t="T13" r="T14" b="T15"/>
              <a:pathLst>
                <a:path w="539" h="185">
                  <a:moveTo>
                    <a:pt x="539" y="185"/>
                  </a:moveTo>
                  <a:lnTo>
                    <a:pt x="524" y="185"/>
                  </a:lnTo>
                  <a:lnTo>
                    <a:pt x="0" y="0"/>
                  </a:lnTo>
                  <a:lnTo>
                    <a:pt x="539" y="185"/>
                  </a:lnTo>
                  <a:close/>
                </a:path>
              </a:pathLst>
            </a:custGeom>
            <a:solidFill>
              <a:srgbClr val="000000"/>
            </a:solidFill>
            <a:ln w="9525">
              <a:noFill/>
              <a:round/>
              <a:headEnd/>
              <a:tailEnd/>
            </a:ln>
          </p:spPr>
          <p:txBody>
            <a:bodyPr/>
            <a:lstStyle/>
            <a:p>
              <a:endParaRPr lang="fr-FR"/>
            </a:p>
          </p:txBody>
        </p:sp>
        <p:sp>
          <p:nvSpPr>
            <p:cNvPr id="480560" name="Freeform 457"/>
            <p:cNvSpPr>
              <a:spLocks/>
            </p:cNvSpPr>
            <p:nvPr/>
          </p:nvSpPr>
          <p:spPr bwMode="auto">
            <a:xfrm>
              <a:off x="4381" y="3242"/>
              <a:ext cx="203" cy="48"/>
            </a:xfrm>
            <a:custGeom>
              <a:avLst/>
              <a:gdLst>
                <a:gd name="T0" fmla="*/ 7 w 809"/>
                <a:gd name="T1" fmla="*/ 0 h 190"/>
                <a:gd name="T2" fmla="*/ 13 w 809"/>
                <a:gd name="T3" fmla="*/ 3 h 190"/>
                <a:gd name="T4" fmla="*/ 0 w 809"/>
                <a:gd name="T5" fmla="*/ 3 h 190"/>
                <a:gd name="T6" fmla="*/ 7 w 809"/>
                <a:gd name="T7" fmla="*/ 0 h 190"/>
                <a:gd name="T8" fmla="*/ 0 60000 65536"/>
                <a:gd name="T9" fmla="*/ 0 60000 65536"/>
                <a:gd name="T10" fmla="*/ 0 60000 65536"/>
                <a:gd name="T11" fmla="*/ 0 60000 65536"/>
                <a:gd name="T12" fmla="*/ 0 w 809"/>
                <a:gd name="T13" fmla="*/ 0 h 190"/>
                <a:gd name="T14" fmla="*/ 809 w 809"/>
                <a:gd name="T15" fmla="*/ 190 h 190"/>
              </a:gdLst>
              <a:ahLst/>
              <a:cxnLst>
                <a:cxn ang="T8">
                  <a:pos x="T0" y="T1"/>
                </a:cxn>
                <a:cxn ang="T9">
                  <a:pos x="T2" y="T3"/>
                </a:cxn>
                <a:cxn ang="T10">
                  <a:pos x="T4" y="T5"/>
                </a:cxn>
                <a:cxn ang="T11">
                  <a:pos x="T6" y="T7"/>
                </a:cxn>
              </a:cxnLst>
              <a:rect l="T12" t="T13" r="T14" b="T15"/>
              <a:pathLst>
                <a:path w="809" h="190">
                  <a:moveTo>
                    <a:pt x="453" y="0"/>
                  </a:moveTo>
                  <a:lnTo>
                    <a:pt x="809" y="159"/>
                  </a:lnTo>
                  <a:lnTo>
                    <a:pt x="0" y="190"/>
                  </a:lnTo>
                  <a:lnTo>
                    <a:pt x="453" y="0"/>
                  </a:lnTo>
                  <a:close/>
                </a:path>
              </a:pathLst>
            </a:custGeom>
            <a:solidFill>
              <a:srgbClr val="7F7F7F"/>
            </a:solidFill>
            <a:ln w="9525">
              <a:noFill/>
              <a:round/>
              <a:headEnd/>
              <a:tailEnd/>
            </a:ln>
          </p:spPr>
          <p:txBody>
            <a:bodyPr/>
            <a:lstStyle/>
            <a:p>
              <a:endParaRPr lang="fr-FR"/>
            </a:p>
          </p:txBody>
        </p:sp>
        <p:sp>
          <p:nvSpPr>
            <p:cNvPr id="480561" name="Freeform 458"/>
            <p:cNvSpPr>
              <a:spLocks/>
            </p:cNvSpPr>
            <p:nvPr/>
          </p:nvSpPr>
          <p:spPr bwMode="auto">
            <a:xfrm>
              <a:off x="4376" y="3288"/>
              <a:ext cx="215" cy="5"/>
            </a:xfrm>
            <a:custGeom>
              <a:avLst/>
              <a:gdLst>
                <a:gd name="T0" fmla="*/ 0 w 863"/>
                <a:gd name="T1" fmla="*/ 0 h 23"/>
                <a:gd name="T2" fmla="*/ 0 w 863"/>
                <a:gd name="T3" fmla="*/ 0 h 23"/>
                <a:gd name="T4" fmla="*/ 13 w 863"/>
                <a:gd name="T5" fmla="*/ 0 h 23"/>
                <a:gd name="T6" fmla="*/ 0 w 863"/>
                <a:gd name="T7" fmla="*/ 0 h 23"/>
                <a:gd name="T8" fmla="*/ 0 60000 65536"/>
                <a:gd name="T9" fmla="*/ 0 60000 65536"/>
                <a:gd name="T10" fmla="*/ 0 60000 65536"/>
                <a:gd name="T11" fmla="*/ 0 60000 65536"/>
                <a:gd name="T12" fmla="*/ 0 w 863"/>
                <a:gd name="T13" fmla="*/ 0 h 23"/>
                <a:gd name="T14" fmla="*/ 863 w 863"/>
                <a:gd name="T15" fmla="*/ 23 h 23"/>
              </a:gdLst>
              <a:ahLst/>
              <a:cxnLst>
                <a:cxn ang="T8">
                  <a:pos x="T0" y="T1"/>
                </a:cxn>
                <a:cxn ang="T9">
                  <a:pos x="T2" y="T3"/>
                </a:cxn>
                <a:cxn ang="T10">
                  <a:pos x="T4" y="T5"/>
                </a:cxn>
                <a:cxn ang="T11">
                  <a:pos x="T6" y="T7"/>
                </a:cxn>
              </a:cxnLst>
              <a:rect l="T12" t="T13" r="T14" b="T15"/>
              <a:pathLst>
                <a:path w="863" h="23">
                  <a:moveTo>
                    <a:pt x="0" y="8"/>
                  </a:moveTo>
                  <a:lnTo>
                    <a:pt x="3" y="23"/>
                  </a:lnTo>
                  <a:lnTo>
                    <a:pt x="863" y="0"/>
                  </a:lnTo>
                  <a:lnTo>
                    <a:pt x="0" y="8"/>
                  </a:lnTo>
                  <a:close/>
                </a:path>
              </a:pathLst>
            </a:custGeom>
            <a:solidFill>
              <a:srgbClr val="000000"/>
            </a:solidFill>
            <a:ln w="9525">
              <a:noFill/>
              <a:round/>
              <a:headEnd/>
              <a:tailEnd/>
            </a:ln>
          </p:spPr>
          <p:txBody>
            <a:bodyPr/>
            <a:lstStyle/>
            <a:p>
              <a:endParaRPr lang="fr-FR"/>
            </a:p>
          </p:txBody>
        </p:sp>
        <p:sp>
          <p:nvSpPr>
            <p:cNvPr id="480562" name="Freeform 459"/>
            <p:cNvSpPr>
              <a:spLocks/>
            </p:cNvSpPr>
            <p:nvPr/>
          </p:nvSpPr>
          <p:spPr bwMode="auto">
            <a:xfrm>
              <a:off x="4374" y="3242"/>
              <a:ext cx="117" cy="49"/>
            </a:xfrm>
            <a:custGeom>
              <a:avLst/>
              <a:gdLst>
                <a:gd name="T0" fmla="*/ 0 w 468"/>
                <a:gd name="T1" fmla="*/ 3 h 198"/>
                <a:gd name="T2" fmla="*/ 7 w 468"/>
                <a:gd name="T3" fmla="*/ 0 h 198"/>
                <a:gd name="T4" fmla="*/ 0 w 468"/>
                <a:gd name="T5" fmla="*/ 3 h 198"/>
                <a:gd name="T6" fmla="*/ 0 w 468"/>
                <a:gd name="T7" fmla="*/ 3 h 198"/>
                <a:gd name="T8" fmla="*/ 0 60000 65536"/>
                <a:gd name="T9" fmla="*/ 0 60000 65536"/>
                <a:gd name="T10" fmla="*/ 0 60000 65536"/>
                <a:gd name="T11" fmla="*/ 0 60000 65536"/>
                <a:gd name="T12" fmla="*/ 0 w 468"/>
                <a:gd name="T13" fmla="*/ 0 h 198"/>
                <a:gd name="T14" fmla="*/ 468 w 468"/>
                <a:gd name="T15" fmla="*/ 198 h 198"/>
              </a:gdLst>
              <a:ahLst/>
              <a:cxnLst>
                <a:cxn ang="T8">
                  <a:pos x="T0" y="T1"/>
                </a:cxn>
                <a:cxn ang="T9">
                  <a:pos x="T2" y="T3"/>
                </a:cxn>
                <a:cxn ang="T10">
                  <a:pos x="T4" y="T5"/>
                </a:cxn>
                <a:cxn ang="T11">
                  <a:pos x="T6" y="T7"/>
                </a:cxn>
              </a:cxnLst>
              <a:rect l="T12" t="T13" r="T14" b="T15"/>
              <a:pathLst>
                <a:path w="468" h="198">
                  <a:moveTo>
                    <a:pt x="0" y="198"/>
                  </a:moveTo>
                  <a:lnTo>
                    <a:pt x="468" y="0"/>
                  </a:lnTo>
                  <a:lnTo>
                    <a:pt x="0" y="182"/>
                  </a:lnTo>
                  <a:lnTo>
                    <a:pt x="0" y="198"/>
                  </a:lnTo>
                  <a:close/>
                </a:path>
              </a:pathLst>
            </a:custGeom>
            <a:solidFill>
              <a:srgbClr val="000000"/>
            </a:solidFill>
            <a:ln w="9525">
              <a:noFill/>
              <a:round/>
              <a:headEnd/>
              <a:tailEnd/>
            </a:ln>
          </p:spPr>
          <p:txBody>
            <a:bodyPr/>
            <a:lstStyle/>
            <a:p>
              <a:endParaRPr lang="fr-FR"/>
            </a:p>
          </p:txBody>
        </p:sp>
      </p:grpSp>
      <p:grpSp>
        <p:nvGrpSpPr>
          <p:cNvPr id="480281" name="Group 460"/>
          <p:cNvGrpSpPr>
            <a:grpSpLocks/>
          </p:cNvGrpSpPr>
          <p:nvPr/>
        </p:nvGrpSpPr>
        <p:grpSpPr bwMode="auto">
          <a:xfrm>
            <a:off x="3430588" y="2476500"/>
            <a:ext cx="914400" cy="2422525"/>
            <a:chOff x="2168" y="1449"/>
            <a:chExt cx="552" cy="1526"/>
          </a:xfrm>
        </p:grpSpPr>
        <p:sp>
          <p:nvSpPr>
            <p:cNvPr id="480506" name="Freeform 461"/>
            <p:cNvSpPr>
              <a:spLocks/>
            </p:cNvSpPr>
            <p:nvPr/>
          </p:nvSpPr>
          <p:spPr bwMode="auto">
            <a:xfrm>
              <a:off x="2168" y="1449"/>
              <a:ext cx="552" cy="1526"/>
            </a:xfrm>
            <a:custGeom>
              <a:avLst/>
              <a:gdLst>
                <a:gd name="T0" fmla="*/ 496 w 552"/>
                <a:gd name="T1" fmla="*/ 4 h 1526"/>
                <a:gd name="T2" fmla="*/ 387 w 552"/>
                <a:gd name="T3" fmla="*/ 29 h 1526"/>
                <a:gd name="T4" fmla="*/ 289 w 552"/>
                <a:gd name="T5" fmla="*/ 77 h 1526"/>
                <a:gd name="T6" fmla="*/ 201 w 552"/>
                <a:gd name="T7" fmla="*/ 146 h 1526"/>
                <a:gd name="T8" fmla="*/ 127 w 552"/>
                <a:gd name="T9" fmla="*/ 232 h 1526"/>
                <a:gd name="T10" fmla="*/ 67 w 552"/>
                <a:gd name="T11" fmla="*/ 336 h 1526"/>
                <a:gd name="T12" fmla="*/ 25 w 552"/>
                <a:gd name="T13" fmla="*/ 451 h 1526"/>
                <a:gd name="T14" fmla="*/ 4 w 552"/>
                <a:gd name="T15" fmla="*/ 575 h 1526"/>
                <a:gd name="T16" fmla="*/ 0 w 552"/>
                <a:gd name="T17" fmla="*/ 640 h 1526"/>
                <a:gd name="T18" fmla="*/ 2 w 552"/>
                <a:gd name="T19" fmla="*/ 815 h 1526"/>
                <a:gd name="T20" fmla="*/ 15 w 552"/>
                <a:gd name="T21" fmla="*/ 914 h 1526"/>
                <a:gd name="T22" fmla="*/ 40 w 552"/>
                <a:gd name="T23" fmla="*/ 1008 h 1526"/>
                <a:gd name="T24" fmla="*/ 79 w 552"/>
                <a:gd name="T25" fmla="*/ 1095 h 1526"/>
                <a:gd name="T26" fmla="*/ 127 w 552"/>
                <a:gd name="T27" fmla="*/ 1173 h 1526"/>
                <a:gd name="T28" fmla="*/ 186 w 552"/>
                <a:gd name="T29" fmla="*/ 1244 h 1526"/>
                <a:gd name="T30" fmla="*/ 253 w 552"/>
                <a:gd name="T31" fmla="*/ 1304 h 1526"/>
                <a:gd name="T32" fmla="*/ 328 w 552"/>
                <a:gd name="T33" fmla="*/ 1351 h 1526"/>
                <a:gd name="T34" fmla="*/ 368 w 552"/>
                <a:gd name="T35" fmla="*/ 1526 h 1526"/>
                <a:gd name="T36" fmla="*/ 368 w 552"/>
                <a:gd name="T37" fmla="*/ 1089 h 1526"/>
                <a:gd name="T38" fmla="*/ 332 w 552"/>
                <a:gd name="T39" fmla="*/ 1227 h 1526"/>
                <a:gd name="T40" fmla="*/ 261 w 552"/>
                <a:gd name="T41" fmla="*/ 1185 h 1526"/>
                <a:gd name="T42" fmla="*/ 197 w 552"/>
                <a:gd name="T43" fmla="*/ 1133 h 1526"/>
                <a:gd name="T44" fmla="*/ 142 w 552"/>
                <a:gd name="T45" fmla="*/ 1070 h 1526"/>
                <a:gd name="T46" fmla="*/ 94 w 552"/>
                <a:gd name="T47" fmla="*/ 999 h 1526"/>
                <a:gd name="T48" fmla="*/ 56 w 552"/>
                <a:gd name="T49" fmla="*/ 922 h 1526"/>
                <a:gd name="T50" fmla="*/ 27 w 552"/>
                <a:gd name="T51" fmla="*/ 838 h 1526"/>
                <a:gd name="T52" fmla="*/ 8 w 552"/>
                <a:gd name="T53" fmla="*/ 750 h 1526"/>
                <a:gd name="T54" fmla="*/ 2 w 552"/>
                <a:gd name="T55" fmla="*/ 704 h 1526"/>
                <a:gd name="T56" fmla="*/ 23 w 552"/>
                <a:gd name="T57" fmla="*/ 585 h 1526"/>
                <a:gd name="T58" fmla="*/ 59 w 552"/>
                <a:gd name="T59" fmla="*/ 474 h 1526"/>
                <a:gd name="T60" fmla="*/ 113 w 552"/>
                <a:gd name="T61" fmla="*/ 376 h 1526"/>
                <a:gd name="T62" fmla="*/ 182 w 552"/>
                <a:gd name="T63" fmla="*/ 292 h 1526"/>
                <a:gd name="T64" fmla="*/ 261 w 552"/>
                <a:gd name="T65" fmla="*/ 221 h 1526"/>
                <a:gd name="T66" fmla="*/ 351 w 552"/>
                <a:gd name="T67" fmla="*/ 169 h 1526"/>
                <a:gd name="T68" fmla="*/ 449 w 552"/>
                <a:gd name="T69" fmla="*/ 136 h 1526"/>
                <a:gd name="T70" fmla="*/ 552 w 552"/>
                <a:gd name="T71" fmla="*/ 125 h 15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52"/>
                <a:gd name="T109" fmla="*/ 0 h 1526"/>
                <a:gd name="T110" fmla="*/ 552 w 552"/>
                <a:gd name="T111" fmla="*/ 1526 h 15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52" h="1526">
                  <a:moveTo>
                    <a:pt x="552" y="0"/>
                  </a:moveTo>
                  <a:lnTo>
                    <a:pt x="496" y="4"/>
                  </a:lnTo>
                  <a:lnTo>
                    <a:pt x="441" y="14"/>
                  </a:lnTo>
                  <a:lnTo>
                    <a:pt x="387" y="29"/>
                  </a:lnTo>
                  <a:lnTo>
                    <a:pt x="337" y="50"/>
                  </a:lnTo>
                  <a:lnTo>
                    <a:pt x="289" y="77"/>
                  </a:lnTo>
                  <a:lnTo>
                    <a:pt x="243" y="109"/>
                  </a:lnTo>
                  <a:lnTo>
                    <a:pt x="201" y="146"/>
                  </a:lnTo>
                  <a:lnTo>
                    <a:pt x="161" y="188"/>
                  </a:lnTo>
                  <a:lnTo>
                    <a:pt x="127" y="232"/>
                  </a:lnTo>
                  <a:lnTo>
                    <a:pt x="94" y="282"/>
                  </a:lnTo>
                  <a:lnTo>
                    <a:pt x="67" y="336"/>
                  </a:lnTo>
                  <a:lnTo>
                    <a:pt x="44" y="391"/>
                  </a:lnTo>
                  <a:lnTo>
                    <a:pt x="25" y="451"/>
                  </a:lnTo>
                  <a:lnTo>
                    <a:pt x="12" y="512"/>
                  </a:lnTo>
                  <a:lnTo>
                    <a:pt x="4" y="575"/>
                  </a:lnTo>
                  <a:lnTo>
                    <a:pt x="0" y="640"/>
                  </a:lnTo>
                  <a:lnTo>
                    <a:pt x="0" y="765"/>
                  </a:lnTo>
                  <a:lnTo>
                    <a:pt x="2" y="815"/>
                  </a:lnTo>
                  <a:lnTo>
                    <a:pt x="8" y="865"/>
                  </a:lnTo>
                  <a:lnTo>
                    <a:pt x="15" y="914"/>
                  </a:lnTo>
                  <a:lnTo>
                    <a:pt x="27" y="962"/>
                  </a:lnTo>
                  <a:lnTo>
                    <a:pt x="40" y="1008"/>
                  </a:lnTo>
                  <a:lnTo>
                    <a:pt x="58" y="1052"/>
                  </a:lnTo>
                  <a:lnTo>
                    <a:pt x="79" y="1095"/>
                  </a:lnTo>
                  <a:lnTo>
                    <a:pt x="102" y="1135"/>
                  </a:lnTo>
                  <a:lnTo>
                    <a:pt x="127" y="1173"/>
                  </a:lnTo>
                  <a:lnTo>
                    <a:pt x="155" y="1210"/>
                  </a:lnTo>
                  <a:lnTo>
                    <a:pt x="186" y="1244"/>
                  </a:lnTo>
                  <a:lnTo>
                    <a:pt x="219" y="1275"/>
                  </a:lnTo>
                  <a:lnTo>
                    <a:pt x="253" y="1304"/>
                  </a:lnTo>
                  <a:lnTo>
                    <a:pt x="289" y="1328"/>
                  </a:lnTo>
                  <a:lnTo>
                    <a:pt x="328" y="1351"/>
                  </a:lnTo>
                  <a:lnTo>
                    <a:pt x="368" y="1371"/>
                  </a:lnTo>
                  <a:lnTo>
                    <a:pt x="368" y="1526"/>
                  </a:lnTo>
                  <a:lnTo>
                    <a:pt x="552" y="1344"/>
                  </a:lnTo>
                  <a:lnTo>
                    <a:pt x="368" y="1089"/>
                  </a:lnTo>
                  <a:lnTo>
                    <a:pt x="368" y="1244"/>
                  </a:lnTo>
                  <a:lnTo>
                    <a:pt x="332" y="1227"/>
                  </a:lnTo>
                  <a:lnTo>
                    <a:pt x="295" y="1208"/>
                  </a:lnTo>
                  <a:lnTo>
                    <a:pt x="261" y="1185"/>
                  </a:lnTo>
                  <a:lnTo>
                    <a:pt x="228" y="1160"/>
                  </a:lnTo>
                  <a:lnTo>
                    <a:pt x="197" y="1133"/>
                  </a:lnTo>
                  <a:lnTo>
                    <a:pt x="169" y="1102"/>
                  </a:lnTo>
                  <a:lnTo>
                    <a:pt x="142" y="1070"/>
                  </a:lnTo>
                  <a:lnTo>
                    <a:pt x="117" y="1035"/>
                  </a:lnTo>
                  <a:lnTo>
                    <a:pt x="94" y="999"/>
                  </a:lnTo>
                  <a:lnTo>
                    <a:pt x="75" y="962"/>
                  </a:lnTo>
                  <a:lnTo>
                    <a:pt x="56" y="922"/>
                  </a:lnTo>
                  <a:lnTo>
                    <a:pt x="40" y="880"/>
                  </a:lnTo>
                  <a:lnTo>
                    <a:pt x="27" y="838"/>
                  </a:lnTo>
                  <a:lnTo>
                    <a:pt x="15" y="794"/>
                  </a:lnTo>
                  <a:lnTo>
                    <a:pt x="8" y="750"/>
                  </a:lnTo>
                  <a:lnTo>
                    <a:pt x="2" y="704"/>
                  </a:lnTo>
                  <a:lnTo>
                    <a:pt x="10" y="642"/>
                  </a:lnTo>
                  <a:lnTo>
                    <a:pt x="23" y="585"/>
                  </a:lnTo>
                  <a:lnTo>
                    <a:pt x="38" y="527"/>
                  </a:lnTo>
                  <a:lnTo>
                    <a:pt x="59" y="474"/>
                  </a:lnTo>
                  <a:lnTo>
                    <a:pt x="84" y="424"/>
                  </a:lnTo>
                  <a:lnTo>
                    <a:pt x="113" y="376"/>
                  </a:lnTo>
                  <a:lnTo>
                    <a:pt x="146" y="332"/>
                  </a:lnTo>
                  <a:lnTo>
                    <a:pt x="182" y="292"/>
                  </a:lnTo>
                  <a:lnTo>
                    <a:pt x="220" y="253"/>
                  </a:lnTo>
                  <a:lnTo>
                    <a:pt x="261" y="221"/>
                  </a:lnTo>
                  <a:lnTo>
                    <a:pt x="305" y="192"/>
                  </a:lnTo>
                  <a:lnTo>
                    <a:pt x="351" y="169"/>
                  </a:lnTo>
                  <a:lnTo>
                    <a:pt x="399" y="150"/>
                  </a:lnTo>
                  <a:lnTo>
                    <a:pt x="449" y="136"/>
                  </a:lnTo>
                  <a:lnTo>
                    <a:pt x="500" y="129"/>
                  </a:lnTo>
                  <a:lnTo>
                    <a:pt x="552" y="125"/>
                  </a:lnTo>
                  <a:lnTo>
                    <a:pt x="552" y="0"/>
                  </a:lnTo>
                  <a:close/>
                </a:path>
              </a:pathLst>
            </a:custGeom>
            <a:solidFill>
              <a:srgbClr val="B6C0E8"/>
            </a:solidFill>
            <a:ln w="9525">
              <a:noFill/>
              <a:round/>
              <a:headEnd/>
              <a:tailEnd/>
            </a:ln>
          </p:spPr>
          <p:txBody>
            <a:bodyPr/>
            <a:lstStyle/>
            <a:p>
              <a:endParaRPr lang="fr-FR"/>
            </a:p>
          </p:txBody>
        </p:sp>
        <p:sp>
          <p:nvSpPr>
            <p:cNvPr id="480507" name="Freeform 462"/>
            <p:cNvSpPr>
              <a:spLocks/>
            </p:cNvSpPr>
            <p:nvPr/>
          </p:nvSpPr>
          <p:spPr bwMode="auto">
            <a:xfrm>
              <a:off x="2168" y="1449"/>
              <a:ext cx="552" cy="704"/>
            </a:xfrm>
            <a:custGeom>
              <a:avLst/>
              <a:gdLst>
                <a:gd name="T0" fmla="*/ 552 w 552"/>
                <a:gd name="T1" fmla="*/ 0 h 704"/>
                <a:gd name="T2" fmla="*/ 496 w 552"/>
                <a:gd name="T3" fmla="*/ 4 h 704"/>
                <a:gd name="T4" fmla="*/ 441 w 552"/>
                <a:gd name="T5" fmla="*/ 14 h 704"/>
                <a:gd name="T6" fmla="*/ 387 w 552"/>
                <a:gd name="T7" fmla="*/ 29 h 704"/>
                <a:gd name="T8" fmla="*/ 337 w 552"/>
                <a:gd name="T9" fmla="*/ 50 h 704"/>
                <a:gd name="T10" fmla="*/ 289 w 552"/>
                <a:gd name="T11" fmla="*/ 77 h 704"/>
                <a:gd name="T12" fmla="*/ 243 w 552"/>
                <a:gd name="T13" fmla="*/ 109 h 704"/>
                <a:gd name="T14" fmla="*/ 201 w 552"/>
                <a:gd name="T15" fmla="*/ 146 h 704"/>
                <a:gd name="T16" fmla="*/ 161 w 552"/>
                <a:gd name="T17" fmla="*/ 188 h 704"/>
                <a:gd name="T18" fmla="*/ 127 w 552"/>
                <a:gd name="T19" fmla="*/ 232 h 704"/>
                <a:gd name="T20" fmla="*/ 94 w 552"/>
                <a:gd name="T21" fmla="*/ 282 h 704"/>
                <a:gd name="T22" fmla="*/ 67 w 552"/>
                <a:gd name="T23" fmla="*/ 336 h 704"/>
                <a:gd name="T24" fmla="*/ 44 w 552"/>
                <a:gd name="T25" fmla="*/ 391 h 704"/>
                <a:gd name="T26" fmla="*/ 25 w 552"/>
                <a:gd name="T27" fmla="*/ 451 h 704"/>
                <a:gd name="T28" fmla="*/ 12 w 552"/>
                <a:gd name="T29" fmla="*/ 512 h 704"/>
                <a:gd name="T30" fmla="*/ 4 w 552"/>
                <a:gd name="T31" fmla="*/ 575 h 704"/>
                <a:gd name="T32" fmla="*/ 0 w 552"/>
                <a:gd name="T33" fmla="*/ 640 h 704"/>
                <a:gd name="T34" fmla="*/ 0 w 552"/>
                <a:gd name="T35" fmla="*/ 673 h 704"/>
                <a:gd name="T36" fmla="*/ 2 w 552"/>
                <a:gd name="T37" fmla="*/ 704 h 704"/>
                <a:gd name="T38" fmla="*/ 2 w 552"/>
                <a:gd name="T39" fmla="*/ 704 h 704"/>
                <a:gd name="T40" fmla="*/ 10 w 552"/>
                <a:gd name="T41" fmla="*/ 642 h 704"/>
                <a:gd name="T42" fmla="*/ 23 w 552"/>
                <a:gd name="T43" fmla="*/ 585 h 704"/>
                <a:gd name="T44" fmla="*/ 38 w 552"/>
                <a:gd name="T45" fmla="*/ 527 h 704"/>
                <a:gd name="T46" fmla="*/ 59 w 552"/>
                <a:gd name="T47" fmla="*/ 474 h 704"/>
                <a:gd name="T48" fmla="*/ 84 w 552"/>
                <a:gd name="T49" fmla="*/ 424 h 704"/>
                <a:gd name="T50" fmla="*/ 113 w 552"/>
                <a:gd name="T51" fmla="*/ 376 h 704"/>
                <a:gd name="T52" fmla="*/ 146 w 552"/>
                <a:gd name="T53" fmla="*/ 332 h 704"/>
                <a:gd name="T54" fmla="*/ 182 w 552"/>
                <a:gd name="T55" fmla="*/ 292 h 704"/>
                <a:gd name="T56" fmla="*/ 220 w 552"/>
                <a:gd name="T57" fmla="*/ 253 h 704"/>
                <a:gd name="T58" fmla="*/ 261 w 552"/>
                <a:gd name="T59" fmla="*/ 221 h 704"/>
                <a:gd name="T60" fmla="*/ 305 w 552"/>
                <a:gd name="T61" fmla="*/ 192 h 704"/>
                <a:gd name="T62" fmla="*/ 351 w 552"/>
                <a:gd name="T63" fmla="*/ 169 h 704"/>
                <a:gd name="T64" fmla="*/ 399 w 552"/>
                <a:gd name="T65" fmla="*/ 150 h 704"/>
                <a:gd name="T66" fmla="*/ 449 w 552"/>
                <a:gd name="T67" fmla="*/ 136 h 704"/>
                <a:gd name="T68" fmla="*/ 500 w 552"/>
                <a:gd name="T69" fmla="*/ 129 h 704"/>
                <a:gd name="T70" fmla="*/ 552 w 552"/>
                <a:gd name="T71" fmla="*/ 125 h 704"/>
                <a:gd name="T72" fmla="*/ 552 w 552"/>
                <a:gd name="T73" fmla="*/ 0 h 7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52"/>
                <a:gd name="T112" fmla="*/ 0 h 704"/>
                <a:gd name="T113" fmla="*/ 552 w 552"/>
                <a:gd name="T114" fmla="*/ 704 h 70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52" h="704">
                  <a:moveTo>
                    <a:pt x="552" y="0"/>
                  </a:moveTo>
                  <a:lnTo>
                    <a:pt x="496" y="4"/>
                  </a:lnTo>
                  <a:lnTo>
                    <a:pt x="441" y="14"/>
                  </a:lnTo>
                  <a:lnTo>
                    <a:pt x="387" y="29"/>
                  </a:lnTo>
                  <a:lnTo>
                    <a:pt x="337" y="50"/>
                  </a:lnTo>
                  <a:lnTo>
                    <a:pt x="289" y="77"/>
                  </a:lnTo>
                  <a:lnTo>
                    <a:pt x="243" y="109"/>
                  </a:lnTo>
                  <a:lnTo>
                    <a:pt x="201" y="146"/>
                  </a:lnTo>
                  <a:lnTo>
                    <a:pt x="161" y="188"/>
                  </a:lnTo>
                  <a:lnTo>
                    <a:pt x="127" y="232"/>
                  </a:lnTo>
                  <a:lnTo>
                    <a:pt x="94" y="282"/>
                  </a:lnTo>
                  <a:lnTo>
                    <a:pt x="67" y="336"/>
                  </a:lnTo>
                  <a:lnTo>
                    <a:pt x="44" y="391"/>
                  </a:lnTo>
                  <a:lnTo>
                    <a:pt x="25" y="451"/>
                  </a:lnTo>
                  <a:lnTo>
                    <a:pt x="12" y="512"/>
                  </a:lnTo>
                  <a:lnTo>
                    <a:pt x="4" y="575"/>
                  </a:lnTo>
                  <a:lnTo>
                    <a:pt x="0" y="640"/>
                  </a:lnTo>
                  <a:lnTo>
                    <a:pt x="0" y="673"/>
                  </a:lnTo>
                  <a:lnTo>
                    <a:pt x="2" y="704"/>
                  </a:lnTo>
                  <a:lnTo>
                    <a:pt x="10" y="642"/>
                  </a:lnTo>
                  <a:lnTo>
                    <a:pt x="23" y="585"/>
                  </a:lnTo>
                  <a:lnTo>
                    <a:pt x="38" y="527"/>
                  </a:lnTo>
                  <a:lnTo>
                    <a:pt x="59" y="474"/>
                  </a:lnTo>
                  <a:lnTo>
                    <a:pt x="84" y="424"/>
                  </a:lnTo>
                  <a:lnTo>
                    <a:pt x="113" y="376"/>
                  </a:lnTo>
                  <a:lnTo>
                    <a:pt x="146" y="332"/>
                  </a:lnTo>
                  <a:lnTo>
                    <a:pt x="182" y="292"/>
                  </a:lnTo>
                  <a:lnTo>
                    <a:pt x="220" y="253"/>
                  </a:lnTo>
                  <a:lnTo>
                    <a:pt x="261" y="221"/>
                  </a:lnTo>
                  <a:lnTo>
                    <a:pt x="305" y="192"/>
                  </a:lnTo>
                  <a:lnTo>
                    <a:pt x="351" y="169"/>
                  </a:lnTo>
                  <a:lnTo>
                    <a:pt x="399" y="150"/>
                  </a:lnTo>
                  <a:lnTo>
                    <a:pt x="449" y="136"/>
                  </a:lnTo>
                  <a:lnTo>
                    <a:pt x="500" y="129"/>
                  </a:lnTo>
                  <a:lnTo>
                    <a:pt x="552" y="125"/>
                  </a:lnTo>
                  <a:lnTo>
                    <a:pt x="552" y="0"/>
                  </a:lnTo>
                  <a:close/>
                </a:path>
              </a:pathLst>
            </a:custGeom>
            <a:solidFill>
              <a:srgbClr val="929ABB"/>
            </a:solidFill>
            <a:ln w="9525">
              <a:noFill/>
              <a:round/>
              <a:headEnd/>
              <a:tailEnd/>
            </a:ln>
          </p:spPr>
          <p:txBody>
            <a:bodyPr/>
            <a:lstStyle/>
            <a:p>
              <a:endParaRPr lang="fr-FR"/>
            </a:p>
          </p:txBody>
        </p:sp>
        <p:sp>
          <p:nvSpPr>
            <p:cNvPr id="480508" name="Freeform 463"/>
            <p:cNvSpPr>
              <a:spLocks/>
            </p:cNvSpPr>
            <p:nvPr/>
          </p:nvSpPr>
          <p:spPr bwMode="auto">
            <a:xfrm>
              <a:off x="2168" y="1449"/>
              <a:ext cx="552" cy="1526"/>
            </a:xfrm>
            <a:custGeom>
              <a:avLst/>
              <a:gdLst>
                <a:gd name="T0" fmla="*/ 496 w 552"/>
                <a:gd name="T1" fmla="*/ 4 h 1526"/>
                <a:gd name="T2" fmla="*/ 387 w 552"/>
                <a:gd name="T3" fmla="*/ 29 h 1526"/>
                <a:gd name="T4" fmla="*/ 289 w 552"/>
                <a:gd name="T5" fmla="*/ 77 h 1526"/>
                <a:gd name="T6" fmla="*/ 201 w 552"/>
                <a:gd name="T7" fmla="*/ 146 h 1526"/>
                <a:gd name="T8" fmla="*/ 127 w 552"/>
                <a:gd name="T9" fmla="*/ 232 h 1526"/>
                <a:gd name="T10" fmla="*/ 67 w 552"/>
                <a:gd name="T11" fmla="*/ 336 h 1526"/>
                <a:gd name="T12" fmla="*/ 25 w 552"/>
                <a:gd name="T13" fmla="*/ 451 h 1526"/>
                <a:gd name="T14" fmla="*/ 4 w 552"/>
                <a:gd name="T15" fmla="*/ 575 h 1526"/>
                <a:gd name="T16" fmla="*/ 0 w 552"/>
                <a:gd name="T17" fmla="*/ 640 h 1526"/>
                <a:gd name="T18" fmla="*/ 2 w 552"/>
                <a:gd name="T19" fmla="*/ 815 h 1526"/>
                <a:gd name="T20" fmla="*/ 15 w 552"/>
                <a:gd name="T21" fmla="*/ 914 h 1526"/>
                <a:gd name="T22" fmla="*/ 40 w 552"/>
                <a:gd name="T23" fmla="*/ 1008 h 1526"/>
                <a:gd name="T24" fmla="*/ 79 w 552"/>
                <a:gd name="T25" fmla="*/ 1095 h 1526"/>
                <a:gd name="T26" fmla="*/ 127 w 552"/>
                <a:gd name="T27" fmla="*/ 1173 h 1526"/>
                <a:gd name="T28" fmla="*/ 186 w 552"/>
                <a:gd name="T29" fmla="*/ 1244 h 1526"/>
                <a:gd name="T30" fmla="*/ 253 w 552"/>
                <a:gd name="T31" fmla="*/ 1304 h 1526"/>
                <a:gd name="T32" fmla="*/ 328 w 552"/>
                <a:gd name="T33" fmla="*/ 1351 h 1526"/>
                <a:gd name="T34" fmla="*/ 368 w 552"/>
                <a:gd name="T35" fmla="*/ 1526 h 1526"/>
                <a:gd name="T36" fmla="*/ 368 w 552"/>
                <a:gd name="T37" fmla="*/ 1089 h 1526"/>
                <a:gd name="T38" fmla="*/ 332 w 552"/>
                <a:gd name="T39" fmla="*/ 1227 h 1526"/>
                <a:gd name="T40" fmla="*/ 261 w 552"/>
                <a:gd name="T41" fmla="*/ 1185 h 1526"/>
                <a:gd name="T42" fmla="*/ 197 w 552"/>
                <a:gd name="T43" fmla="*/ 1133 h 1526"/>
                <a:gd name="T44" fmla="*/ 142 w 552"/>
                <a:gd name="T45" fmla="*/ 1070 h 1526"/>
                <a:gd name="T46" fmla="*/ 94 w 552"/>
                <a:gd name="T47" fmla="*/ 999 h 1526"/>
                <a:gd name="T48" fmla="*/ 56 w 552"/>
                <a:gd name="T49" fmla="*/ 922 h 1526"/>
                <a:gd name="T50" fmla="*/ 27 w 552"/>
                <a:gd name="T51" fmla="*/ 838 h 1526"/>
                <a:gd name="T52" fmla="*/ 8 w 552"/>
                <a:gd name="T53" fmla="*/ 750 h 1526"/>
                <a:gd name="T54" fmla="*/ 2 w 552"/>
                <a:gd name="T55" fmla="*/ 704 h 1526"/>
                <a:gd name="T56" fmla="*/ 23 w 552"/>
                <a:gd name="T57" fmla="*/ 585 h 1526"/>
                <a:gd name="T58" fmla="*/ 59 w 552"/>
                <a:gd name="T59" fmla="*/ 474 h 1526"/>
                <a:gd name="T60" fmla="*/ 113 w 552"/>
                <a:gd name="T61" fmla="*/ 376 h 1526"/>
                <a:gd name="T62" fmla="*/ 182 w 552"/>
                <a:gd name="T63" fmla="*/ 292 h 1526"/>
                <a:gd name="T64" fmla="*/ 261 w 552"/>
                <a:gd name="T65" fmla="*/ 221 h 1526"/>
                <a:gd name="T66" fmla="*/ 351 w 552"/>
                <a:gd name="T67" fmla="*/ 169 h 1526"/>
                <a:gd name="T68" fmla="*/ 449 w 552"/>
                <a:gd name="T69" fmla="*/ 136 h 1526"/>
                <a:gd name="T70" fmla="*/ 552 w 552"/>
                <a:gd name="T71" fmla="*/ 125 h 15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52"/>
                <a:gd name="T109" fmla="*/ 0 h 1526"/>
                <a:gd name="T110" fmla="*/ 552 w 552"/>
                <a:gd name="T111" fmla="*/ 1526 h 15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52" h="1526">
                  <a:moveTo>
                    <a:pt x="552" y="0"/>
                  </a:moveTo>
                  <a:lnTo>
                    <a:pt x="496" y="4"/>
                  </a:lnTo>
                  <a:lnTo>
                    <a:pt x="441" y="14"/>
                  </a:lnTo>
                  <a:lnTo>
                    <a:pt x="387" y="29"/>
                  </a:lnTo>
                  <a:lnTo>
                    <a:pt x="337" y="50"/>
                  </a:lnTo>
                  <a:lnTo>
                    <a:pt x="289" y="77"/>
                  </a:lnTo>
                  <a:lnTo>
                    <a:pt x="243" y="109"/>
                  </a:lnTo>
                  <a:lnTo>
                    <a:pt x="201" y="146"/>
                  </a:lnTo>
                  <a:lnTo>
                    <a:pt x="161" y="188"/>
                  </a:lnTo>
                  <a:lnTo>
                    <a:pt x="127" y="232"/>
                  </a:lnTo>
                  <a:lnTo>
                    <a:pt x="94" y="282"/>
                  </a:lnTo>
                  <a:lnTo>
                    <a:pt x="67" y="336"/>
                  </a:lnTo>
                  <a:lnTo>
                    <a:pt x="44" y="391"/>
                  </a:lnTo>
                  <a:lnTo>
                    <a:pt x="25" y="451"/>
                  </a:lnTo>
                  <a:lnTo>
                    <a:pt x="12" y="512"/>
                  </a:lnTo>
                  <a:lnTo>
                    <a:pt x="4" y="575"/>
                  </a:lnTo>
                  <a:lnTo>
                    <a:pt x="0" y="640"/>
                  </a:lnTo>
                  <a:lnTo>
                    <a:pt x="0" y="765"/>
                  </a:lnTo>
                  <a:lnTo>
                    <a:pt x="2" y="815"/>
                  </a:lnTo>
                  <a:lnTo>
                    <a:pt x="8" y="865"/>
                  </a:lnTo>
                  <a:lnTo>
                    <a:pt x="15" y="914"/>
                  </a:lnTo>
                  <a:lnTo>
                    <a:pt x="27" y="962"/>
                  </a:lnTo>
                  <a:lnTo>
                    <a:pt x="40" y="1008"/>
                  </a:lnTo>
                  <a:lnTo>
                    <a:pt x="58" y="1052"/>
                  </a:lnTo>
                  <a:lnTo>
                    <a:pt x="79" y="1095"/>
                  </a:lnTo>
                  <a:lnTo>
                    <a:pt x="102" y="1135"/>
                  </a:lnTo>
                  <a:lnTo>
                    <a:pt x="127" y="1173"/>
                  </a:lnTo>
                  <a:lnTo>
                    <a:pt x="155" y="1210"/>
                  </a:lnTo>
                  <a:lnTo>
                    <a:pt x="186" y="1244"/>
                  </a:lnTo>
                  <a:lnTo>
                    <a:pt x="219" y="1275"/>
                  </a:lnTo>
                  <a:lnTo>
                    <a:pt x="253" y="1304"/>
                  </a:lnTo>
                  <a:lnTo>
                    <a:pt x="289" y="1328"/>
                  </a:lnTo>
                  <a:lnTo>
                    <a:pt x="328" y="1351"/>
                  </a:lnTo>
                  <a:lnTo>
                    <a:pt x="368" y="1371"/>
                  </a:lnTo>
                  <a:lnTo>
                    <a:pt x="368" y="1526"/>
                  </a:lnTo>
                  <a:lnTo>
                    <a:pt x="552" y="1344"/>
                  </a:lnTo>
                  <a:lnTo>
                    <a:pt x="368" y="1089"/>
                  </a:lnTo>
                  <a:lnTo>
                    <a:pt x="368" y="1244"/>
                  </a:lnTo>
                  <a:lnTo>
                    <a:pt x="332" y="1227"/>
                  </a:lnTo>
                  <a:lnTo>
                    <a:pt x="295" y="1208"/>
                  </a:lnTo>
                  <a:lnTo>
                    <a:pt x="261" y="1185"/>
                  </a:lnTo>
                  <a:lnTo>
                    <a:pt x="228" y="1160"/>
                  </a:lnTo>
                  <a:lnTo>
                    <a:pt x="197" y="1133"/>
                  </a:lnTo>
                  <a:lnTo>
                    <a:pt x="169" y="1102"/>
                  </a:lnTo>
                  <a:lnTo>
                    <a:pt x="142" y="1070"/>
                  </a:lnTo>
                  <a:lnTo>
                    <a:pt x="117" y="1035"/>
                  </a:lnTo>
                  <a:lnTo>
                    <a:pt x="94" y="999"/>
                  </a:lnTo>
                  <a:lnTo>
                    <a:pt x="75" y="962"/>
                  </a:lnTo>
                  <a:lnTo>
                    <a:pt x="56" y="922"/>
                  </a:lnTo>
                  <a:lnTo>
                    <a:pt x="40" y="880"/>
                  </a:lnTo>
                  <a:lnTo>
                    <a:pt x="27" y="838"/>
                  </a:lnTo>
                  <a:lnTo>
                    <a:pt x="15" y="794"/>
                  </a:lnTo>
                  <a:lnTo>
                    <a:pt x="8" y="750"/>
                  </a:lnTo>
                  <a:lnTo>
                    <a:pt x="2" y="704"/>
                  </a:lnTo>
                  <a:lnTo>
                    <a:pt x="10" y="642"/>
                  </a:lnTo>
                  <a:lnTo>
                    <a:pt x="23" y="585"/>
                  </a:lnTo>
                  <a:lnTo>
                    <a:pt x="38" y="527"/>
                  </a:lnTo>
                  <a:lnTo>
                    <a:pt x="59" y="474"/>
                  </a:lnTo>
                  <a:lnTo>
                    <a:pt x="84" y="424"/>
                  </a:lnTo>
                  <a:lnTo>
                    <a:pt x="113" y="376"/>
                  </a:lnTo>
                  <a:lnTo>
                    <a:pt x="146" y="332"/>
                  </a:lnTo>
                  <a:lnTo>
                    <a:pt x="182" y="292"/>
                  </a:lnTo>
                  <a:lnTo>
                    <a:pt x="220" y="253"/>
                  </a:lnTo>
                  <a:lnTo>
                    <a:pt x="261" y="221"/>
                  </a:lnTo>
                  <a:lnTo>
                    <a:pt x="305" y="192"/>
                  </a:lnTo>
                  <a:lnTo>
                    <a:pt x="351" y="169"/>
                  </a:lnTo>
                  <a:lnTo>
                    <a:pt x="399" y="150"/>
                  </a:lnTo>
                  <a:lnTo>
                    <a:pt x="449" y="136"/>
                  </a:lnTo>
                  <a:lnTo>
                    <a:pt x="500" y="129"/>
                  </a:lnTo>
                  <a:lnTo>
                    <a:pt x="552" y="125"/>
                  </a:lnTo>
                  <a:lnTo>
                    <a:pt x="552" y="0"/>
                  </a:lnTo>
                  <a:close/>
                </a:path>
              </a:pathLst>
            </a:custGeom>
            <a:noFill/>
            <a:ln w="9525">
              <a:solidFill>
                <a:srgbClr val="000000"/>
              </a:solidFill>
              <a:prstDash val="solid"/>
              <a:round/>
              <a:headEnd/>
              <a:tailEnd/>
            </a:ln>
          </p:spPr>
          <p:txBody>
            <a:bodyPr/>
            <a:lstStyle/>
            <a:p>
              <a:endParaRPr lang="fr-FR"/>
            </a:p>
          </p:txBody>
        </p:sp>
        <p:sp>
          <p:nvSpPr>
            <p:cNvPr id="480509" name="Freeform 464"/>
            <p:cNvSpPr>
              <a:spLocks/>
            </p:cNvSpPr>
            <p:nvPr/>
          </p:nvSpPr>
          <p:spPr bwMode="auto">
            <a:xfrm>
              <a:off x="2168" y="2089"/>
              <a:ext cx="2" cy="64"/>
            </a:xfrm>
            <a:custGeom>
              <a:avLst/>
              <a:gdLst>
                <a:gd name="T0" fmla="*/ 0 w 2"/>
                <a:gd name="T1" fmla="*/ 0 h 64"/>
                <a:gd name="T2" fmla="*/ 0 w 2"/>
                <a:gd name="T3" fmla="*/ 33 h 64"/>
                <a:gd name="T4" fmla="*/ 2 w 2"/>
                <a:gd name="T5" fmla="*/ 64 h 64"/>
                <a:gd name="T6" fmla="*/ 0 60000 65536"/>
                <a:gd name="T7" fmla="*/ 0 60000 65536"/>
                <a:gd name="T8" fmla="*/ 0 60000 65536"/>
                <a:gd name="T9" fmla="*/ 0 w 2"/>
                <a:gd name="T10" fmla="*/ 0 h 64"/>
                <a:gd name="T11" fmla="*/ 2 w 2"/>
                <a:gd name="T12" fmla="*/ 64 h 64"/>
              </a:gdLst>
              <a:ahLst/>
              <a:cxnLst>
                <a:cxn ang="T6">
                  <a:pos x="T0" y="T1"/>
                </a:cxn>
                <a:cxn ang="T7">
                  <a:pos x="T2" y="T3"/>
                </a:cxn>
                <a:cxn ang="T8">
                  <a:pos x="T4" y="T5"/>
                </a:cxn>
              </a:cxnLst>
              <a:rect l="T9" t="T10" r="T11" b="T12"/>
              <a:pathLst>
                <a:path w="2" h="64">
                  <a:moveTo>
                    <a:pt x="0" y="0"/>
                  </a:moveTo>
                  <a:lnTo>
                    <a:pt x="0" y="33"/>
                  </a:lnTo>
                  <a:lnTo>
                    <a:pt x="2" y="64"/>
                  </a:lnTo>
                </a:path>
              </a:pathLst>
            </a:custGeom>
            <a:noFill/>
            <a:ln w="9525">
              <a:solidFill>
                <a:srgbClr val="000000"/>
              </a:solidFill>
              <a:prstDash val="solid"/>
              <a:round/>
              <a:headEnd/>
              <a:tailEnd/>
            </a:ln>
          </p:spPr>
          <p:txBody>
            <a:bodyPr/>
            <a:lstStyle/>
            <a:p>
              <a:endParaRPr lang="fr-FR"/>
            </a:p>
          </p:txBody>
        </p:sp>
      </p:grpSp>
      <p:grpSp>
        <p:nvGrpSpPr>
          <p:cNvPr id="480282" name="Group 465"/>
          <p:cNvGrpSpPr>
            <a:grpSpLocks/>
          </p:cNvGrpSpPr>
          <p:nvPr/>
        </p:nvGrpSpPr>
        <p:grpSpPr bwMode="auto">
          <a:xfrm>
            <a:off x="5419725" y="3467100"/>
            <a:ext cx="839788" cy="1423988"/>
            <a:chOff x="3318" y="2057"/>
            <a:chExt cx="552" cy="889"/>
          </a:xfrm>
        </p:grpSpPr>
        <p:sp>
          <p:nvSpPr>
            <p:cNvPr id="480502" name="Freeform 466"/>
            <p:cNvSpPr>
              <a:spLocks/>
            </p:cNvSpPr>
            <p:nvPr/>
          </p:nvSpPr>
          <p:spPr bwMode="auto">
            <a:xfrm>
              <a:off x="3318" y="2057"/>
              <a:ext cx="552" cy="889"/>
            </a:xfrm>
            <a:custGeom>
              <a:avLst/>
              <a:gdLst>
                <a:gd name="T0" fmla="*/ 56 w 552"/>
                <a:gd name="T1" fmla="*/ 2 h 889"/>
                <a:gd name="T2" fmla="*/ 165 w 552"/>
                <a:gd name="T3" fmla="*/ 17 h 889"/>
                <a:gd name="T4" fmla="*/ 263 w 552"/>
                <a:gd name="T5" fmla="*/ 44 h 889"/>
                <a:gd name="T6" fmla="*/ 351 w 552"/>
                <a:gd name="T7" fmla="*/ 82 h 889"/>
                <a:gd name="T8" fmla="*/ 426 w 552"/>
                <a:gd name="T9" fmla="*/ 132 h 889"/>
                <a:gd name="T10" fmla="*/ 485 w 552"/>
                <a:gd name="T11" fmla="*/ 190 h 889"/>
                <a:gd name="T12" fmla="*/ 527 w 552"/>
                <a:gd name="T13" fmla="*/ 255 h 889"/>
                <a:gd name="T14" fmla="*/ 550 w 552"/>
                <a:gd name="T15" fmla="*/ 326 h 889"/>
                <a:gd name="T16" fmla="*/ 552 w 552"/>
                <a:gd name="T17" fmla="*/ 362 h 889"/>
                <a:gd name="T18" fmla="*/ 550 w 552"/>
                <a:gd name="T19" fmla="*/ 485 h 889"/>
                <a:gd name="T20" fmla="*/ 537 w 552"/>
                <a:gd name="T21" fmla="*/ 540 h 889"/>
                <a:gd name="T22" fmla="*/ 512 w 552"/>
                <a:gd name="T23" fmla="*/ 592 h 889"/>
                <a:gd name="T24" fmla="*/ 473 w 552"/>
                <a:gd name="T25" fmla="*/ 642 h 889"/>
                <a:gd name="T26" fmla="*/ 426 w 552"/>
                <a:gd name="T27" fmla="*/ 686 h 889"/>
                <a:gd name="T28" fmla="*/ 368 w 552"/>
                <a:gd name="T29" fmla="*/ 726 h 889"/>
                <a:gd name="T30" fmla="*/ 299 w 552"/>
                <a:gd name="T31" fmla="*/ 759 h 889"/>
                <a:gd name="T32" fmla="*/ 224 w 552"/>
                <a:gd name="T33" fmla="*/ 786 h 889"/>
                <a:gd name="T34" fmla="*/ 184 w 552"/>
                <a:gd name="T35" fmla="*/ 889 h 889"/>
                <a:gd name="T36" fmla="*/ 184 w 552"/>
                <a:gd name="T37" fmla="*/ 615 h 889"/>
                <a:gd name="T38" fmla="*/ 255 w 552"/>
                <a:gd name="T39" fmla="*/ 684 h 889"/>
                <a:gd name="T40" fmla="*/ 378 w 552"/>
                <a:gd name="T41" fmla="*/ 627 h 889"/>
                <a:gd name="T42" fmla="*/ 429 w 552"/>
                <a:gd name="T43" fmla="*/ 590 h 889"/>
                <a:gd name="T44" fmla="*/ 473 w 552"/>
                <a:gd name="T45" fmla="*/ 550 h 889"/>
                <a:gd name="T46" fmla="*/ 508 w 552"/>
                <a:gd name="T47" fmla="*/ 506 h 889"/>
                <a:gd name="T48" fmla="*/ 533 w 552"/>
                <a:gd name="T49" fmla="*/ 460 h 889"/>
                <a:gd name="T50" fmla="*/ 548 w 552"/>
                <a:gd name="T51" fmla="*/ 410 h 889"/>
                <a:gd name="T52" fmla="*/ 539 w 552"/>
                <a:gd name="T53" fmla="*/ 377 h 889"/>
                <a:gd name="T54" fmla="*/ 508 w 552"/>
                <a:gd name="T55" fmla="*/ 312 h 889"/>
                <a:gd name="T56" fmla="*/ 460 w 552"/>
                <a:gd name="T57" fmla="*/ 255 h 889"/>
                <a:gd name="T58" fmla="*/ 401 w 552"/>
                <a:gd name="T59" fmla="*/ 205 h 889"/>
                <a:gd name="T60" fmla="*/ 326 w 552"/>
                <a:gd name="T61" fmla="*/ 163 h 889"/>
                <a:gd name="T62" fmla="*/ 243 w 552"/>
                <a:gd name="T63" fmla="*/ 128 h 889"/>
                <a:gd name="T64" fmla="*/ 151 w 552"/>
                <a:gd name="T65" fmla="*/ 105 h 889"/>
                <a:gd name="T66" fmla="*/ 52 w 552"/>
                <a:gd name="T67" fmla="*/ 94 h 889"/>
                <a:gd name="T68" fmla="*/ 0 w 552"/>
                <a:gd name="T69" fmla="*/ 0 h 8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52"/>
                <a:gd name="T106" fmla="*/ 0 h 889"/>
                <a:gd name="T107" fmla="*/ 552 w 552"/>
                <a:gd name="T108" fmla="*/ 889 h 8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52" h="889">
                  <a:moveTo>
                    <a:pt x="0" y="0"/>
                  </a:moveTo>
                  <a:lnTo>
                    <a:pt x="56" y="2"/>
                  </a:lnTo>
                  <a:lnTo>
                    <a:pt x="111" y="7"/>
                  </a:lnTo>
                  <a:lnTo>
                    <a:pt x="165" y="17"/>
                  </a:lnTo>
                  <a:lnTo>
                    <a:pt x="215" y="29"/>
                  </a:lnTo>
                  <a:lnTo>
                    <a:pt x="263" y="44"/>
                  </a:lnTo>
                  <a:lnTo>
                    <a:pt x="309" y="61"/>
                  </a:lnTo>
                  <a:lnTo>
                    <a:pt x="351" y="82"/>
                  </a:lnTo>
                  <a:lnTo>
                    <a:pt x="391" y="107"/>
                  </a:lnTo>
                  <a:lnTo>
                    <a:pt x="426" y="132"/>
                  </a:lnTo>
                  <a:lnTo>
                    <a:pt x="458" y="161"/>
                  </a:lnTo>
                  <a:lnTo>
                    <a:pt x="485" y="190"/>
                  </a:lnTo>
                  <a:lnTo>
                    <a:pt x="508" y="222"/>
                  </a:lnTo>
                  <a:lnTo>
                    <a:pt x="527" y="255"/>
                  </a:lnTo>
                  <a:lnTo>
                    <a:pt x="541" y="289"/>
                  </a:lnTo>
                  <a:lnTo>
                    <a:pt x="550" y="326"/>
                  </a:lnTo>
                  <a:lnTo>
                    <a:pt x="552" y="362"/>
                  </a:lnTo>
                  <a:lnTo>
                    <a:pt x="552" y="456"/>
                  </a:lnTo>
                  <a:lnTo>
                    <a:pt x="550" y="485"/>
                  </a:lnTo>
                  <a:lnTo>
                    <a:pt x="544" y="513"/>
                  </a:lnTo>
                  <a:lnTo>
                    <a:pt x="537" y="540"/>
                  </a:lnTo>
                  <a:lnTo>
                    <a:pt x="525" y="567"/>
                  </a:lnTo>
                  <a:lnTo>
                    <a:pt x="512" y="592"/>
                  </a:lnTo>
                  <a:lnTo>
                    <a:pt x="495" y="617"/>
                  </a:lnTo>
                  <a:lnTo>
                    <a:pt x="473" y="642"/>
                  </a:lnTo>
                  <a:lnTo>
                    <a:pt x="450" y="665"/>
                  </a:lnTo>
                  <a:lnTo>
                    <a:pt x="426" y="686"/>
                  </a:lnTo>
                  <a:lnTo>
                    <a:pt x="397" y="707"/>
                  </a:lnTo>
                  <a:lnTo>
                    <a:pt x="368" y="726"/>
                  </a:lnTo>
                  <a:lnTo>
                    <a:pt x="335" y="743"/>
                  </a:lnTo>
                  <a:lnTo>
                    <a:pt x="299" y="759"/>
                  </a:lnTo>
                  <a:lnTo>
                    <a:pt x="263" y="774"/>
                  </a:lnTo>
                  <a:lnTo>
                    <a:pt x="224" y="786"/>
                  </a:lnTo>
                  <a:lnTo>
                    <a:pt x="184" y="797"/>
                  </a:lnTo>
                  <a:lnTo>
                    <a:pt x="184" y="889"/>
                  </a:lnTo>
                  <a:lnTo>
                    <a:pt x="0" y="772"/>
                  </a:lnTo>
                  <a:lnTo>
                    <a:pt x="184" y="615"/>
                  </a:lnTo>
                  <a:lnTo>
                    <a:pt x="184" y="705"/>
                  </a:lnTo>
                  <a:lnTo>
                    <a:pt x="255" y="684"/>
                  </a:lnTo>
                  <a:lnTo>
                    <a:pt x="320" y="659"/>
                  </a:lnTo>
                  <a:lnTo>
                    <a:pt x="378" y="627"/>
                  </a:lnTo>
                  <a:lnTo>
                    <a:pt x="404" y="609"/>
                  </a:lnTo>
                  <a:lnTo>
                    <a:pt x="429" y="590"/>
                  </a:lnTo>
                  <a:lnTo>
                    <a:pt x="452" y="571"/>
                  </a:lnTo>
                  <a:lnTo>
                    <a:pt x="473" y="550"/>
                  </a:lnTo>
                  <a:lnTo>
                    <a:pt x="491" y="529"/>
                  </a:lnTo>
                  <a:lnTo>
                    <a:pt x="508" y="506"/>
                  </a:lnTo>
                  <a:lnTo>
                    <a:pt x="521" y="483"/>
                  </a:lnTo>
                  <a:lnTo>
                    <a:pt x="533" y="460"/>
                  </a:lnTo>
                  <a:lnTo>
                    <a:pt x="542" y="435"/>
                  </a:lnTo>
                  <a:lnTo>
                    <a:pt x="548" y="410"/>
                  </a:lnTo>
                  <a:lnTo>
                    <a:pt x="539" y="377"/>
                  </a:lnTo>
                  <a:lnTo>
                    <a:pt x="525" y="345"/>
                  </a:lnTo>
                  <a:lnTo>
                    <a:pt x="508" y="312"/>
                  </a:lnTo>
                  <a:lnTo>
                    <a:pt x="487" y="283"/>
                  </a:lnTo>
                  <a:lnTo>
                    <a:pt x="460" y="255"/>
                  </a:lnTo>
                  <a:lnTo>
                    <a:pt x="431" y="230"/>
                  </a:lnTo>
                  <a:lnTo>
                    <a:pt x="401" y="205"/>
                  </a:lnTo>
                  <a:lnTo>
                    <a:pt x="364" y="182"/>
                  </a:lnTo>
                  <a:lnTo>
                    <a:pt x="326" y="163"/>
                  </a:lnTo>
                  <a:lnTo>
                    <a:pt x="286" y="145"/>
                  </a:lnTo>
                  <a:lnTo>
                    <a:pt x="243" y="128"/>
                  </a:lnTo>
                  <a:lnTo>
                    <a:pt x="197" y="117"/>
                  </a:lnTo>
                  <a:lnTo>
                    <a:pt x="151" y="105"/>
                  </a:lnTo>
                  <a:lnTo>
                    <a:pt x="102" y="98"/>
                  </a:lnTo>
                  <a:lnTo>
                    <a:pt x="52" y="94"/>
                  </a:lnTo>
                  <a:lnTo>
                    <a:pt x="0" y="92"/>
                  </a:lnTo>
                  <a:lnTo>
                    <a:pt x="0" y="0"/>
                  </a:lnTo>
                  <a:close/>
                </a:path>
              </a:pathLst>
            </a:custGeom>
            <a:solidFill>
              <a:srgbClr val="B6C0E8"/>
            </a:solidFill>
            <a:ln w="9525">
              <a:noFill/>
              <a:round/>
              <a:headEnd/>
              <a:tailEnd/>
            </a:ln>
          </p:spPr>
          <p:txBody>
            <a:bodyPr/>
            <a:lstStyle/>
            <a:p>
              <a:endParaRPr lang="fr-FR"/>
            </a:p>
          </p:txBody>
        </p:sp>
        <p:sp>
          <p:nvSpPr>
            <p:cNvPr id="480503" name="Freeform 467"/>
            <p:cNvSpPr>
              <a:spLocks/>
            </p:cNvSpPr>
            <p:nvPr/>
          </p:nvSpPr>
          <p:spPr bwMode="auto">
            <a:xfrm>
              <a:off x="3318" y="2057"/>
              <a:ext cx="552" cy="410"/>
            </a:xfrm>
            <a:custGeom>
              <a:avLst/>
              <a:gdLst>
                <a:gd name="T0" fmla="*/ 0 w 552"/>
                <a:gd name="T1" fmla="*/ 0 h 410"/>
                <a:gd name="T2" fmla="*/ 56 w 552"/>
                <a:gd name="T3" fmla="*/ 2 h 410"/>
                <a:gd name="T4" fmla="*/ 111 w 552"/>
                <a:gd name="T5" fmla="*/ 7 h 410"/>
                <a:gd name="T6" fmla="*/ 165 w 552"/>
                <a:gd name="T7" fmla="*/ 17 h 410"/>
                <a:gd name="T8" fmla="*/ 215 w 552"/>
                <a:gd name="T9" fmla="*/ 29 h 410"/>
                <a:gd name="T10" fmla="*/ 263 w 552"/>
                <a:gd name="T11" fmla="*/ 44 h 410"/>
                <a:gd name="T12" fmla="*/ 309 w 552"/>
                <a:gd name="T13" fmla="*/ 61 h 410"/>
                <a:gd name="T14" fmla="*/ 351 w 552"/>
                <a:gd name="T15" fmla="*/ 82 h 410"/>
                <a:gd name="T16" fmla="*/ 391 w 552"/>
                <a:gd name="T17" fmla="*/ 107 h 410"/>
                <a:gd name="T18" fmla="*/ 426 w 552"/>
                <a:gd name="T19" fmla="*/ 132 h 410"/>
                <a:gd name="T20" fmla="*/ 458 w 552"/>
                <a:gd name="T21" fmla="*/ 161 h 410"/>
                <a:gd name="T22" fmla="*/ 485 w 552"/>
                <a:gd name="T23" fmla="*/ 190 h 410"/>
                <a:gd name="T24" fmla="*/ 508 w 552"/>
                <a:gd name="T25" fmla="*/ 222 h 410"/>
                <a:gd name="T26" fmla="*/ 527 w 552"/>
                <a:gd name="T27" fmla="*/ 255 h 410"/>
                <a:gd name="T28" fmla="*/ 541 w 552"/>
                <a:gd name="T29" fmla="*/ 289 h 410"/>
                <a:gd name="T30" fmla="*/ 550 w 552"/>
                <a:gd name="T31" fmla="*/ 326 h 410"/>
                <a:gd name="T32" fmla="*/ 552 w 552"/>
                <a:gd name="T33" fmla="*/ 362 h 410"/>
                <a:gd name="T34" fmla="*/ 550 w 552"/>
                <a:gd name="T35" fmla="*/ 387 h 410"/>
                <a:gd name="T36" fmla="*/ 548 w 552"/>
                <a:gd name="T37" fmla="*/ 410 h 410"/>
                <a:gd name="T38" fmla="*/ 548 w 552"/>
                <a:gd name="T39" fmla="*/ 410 h 410"/>
                <a:gd name="T40" fmla="*/ 539 w 552"/>
                <a:gd name="T41" fmla="*/ 377 h 410"/>
                <a:gd name="T42" fmla="*/ 525 w 552"/>
                <a:gd name="T43" fmla="*/ 345 h 410"/>
                <a:gd name="T44" fmla="*/ 508 w 552"/>
                <a:gd name="T45" fmla="*/ 312 h 410"/>
                <a:gd name="T46" fmla="*/ 487 w 552"/>
                <a:gd name="T47" fmla="*/ 283 h 410"/>
                <a:gd name="T48" fmla="*/ 460 w 552"/>
                <a:gd name="T49" fmla="*/ 255 h 410"/>
                <a:gd name="T50" fmla="*/ 431 w 552"/>
                <a:gd name="T51" fmla="*/ 230 h 410"/>
                <a:gd name="T52" fmla="*/ 401 w 552"/>
                <a:gd name="T53" fmla="*/ 205 h 410"/>
                <a:gd name="T54" fmla="*/ 364 w 552"/>
                <a:gd name="T55" fmla="*/ 182 h 410"/>
                <a:gd name="T56" fmla="*/ 326 w 552"/>
                <a:gd name="T57" fmla="*/ 163 h 410"/>
                <a:gd name="T58" fmla="*/ 286 w 552"/>
                <a:gd name="T59" fmla="*/ 145 h 410"/>
                <a:gd name="T60" fmla="*/ 243 w 552"/>
                <a:gd name="T61" fmla="*/ 128 h 410"/>
                <a:gd name="T62" fmla="*/ 197 w 552"/>
                <a:gd name="T63" fmla="*/ 117 h 410"/>
                <a:gd name="T64" fmla="*/ 151 w 552"/>
                <a:gd name="T65" fmla="*/ 105 h 410"/>
                <a:gd name="T66" fmla="*/ 102 w 552"/>
                <a:gd name="T67" fmla="*/ 98 h 410"/>
                <a:gd name="T68" fmla="*/ 52 w 552"/>
                <a:gd name="T69" fmla="*/ 94 h 410"/>
                <a:gd name="T70" fmla="*/ 0 w 552"/>
                <a:gd name="T71" fmla="*/ 92 h 410"/>
                <a:gd name="T72" fmla="*/ 0 w 552"/>
                <a:gd name="T73" fmla="*/ 0 h 4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52"/>
                <a:gd name="T112" fmla="*/ 0 h 410"/>
                <a:gd name="T113" fmla="*/ 552 w 552"/>
                <a:gd name="T114" fmla="*/ 410 h 41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52" h="410">
                  <a:moveTo>
                    <a:pt x="0" y="0"/>
                  </a:moveTo>
                  <a:lnTo>
                    <a:pt x="56" y="2"/>
                  </a:lnTo>
                  <a:lnTo>
                    <a:pt x="111" y="7"/>
                  </a:lnTo>
                  <a:lnTo>
                    <a:pt x="165" y="17"/>
                  </a:lnTo>
                  <a:lnTo>
                    <a:pt x="215" y="29"/>
                  </a:lnTo>
                  <a:lnTo>
                    <a:pt x="263" y="44"/>
                  </a:lnTo>
                  <a:lnTo>
                    <a:pt x="309" y="61"/>
                  </a:lnTo>
                  <a:lnTo>
                    <a:pt x="351" y="82"/>
                  </a:lnTo>
                  <a:lnTo>
                    <a:pt x="391" y="107"/>
                  </a:lnTo>
                  <a:lnTo>
                    <a:pt x="426" y="132"/>
                  </a:lnTo>
                  <a:lnTo>
                    <a:pt x="458" y="161"/>
                  </a:lnTo>
                  <a:lnTo>
                    <a:pt x="485" y="190"/>
                  </a:lnTo>
                  <a:lnTo>
                    <a:pt x="508" y="222"/>
                  </a:lnTo>
                  <a:lnTo>
                    <a:pt x="527" y="255"/>
                  </a:lnTo>
                  <a:lnTo>
                    <a:pt x="541" y="289"/>
                  </a:lnTo>
                  <a:lnTo>
                    <a:pt x="550" y="326"/>
                  </a:lnTo>
                  <a:lnTo>
                    <a:pt x="552" y="362"/>
                  </a:lnTo>
                  <a:lnTo>
                    <a:pt x="550" y="387"/>
                  </a:lnTo>
                  <a:lnTo>
                    <a:pt x="548" y="410"/>
                  </a:lnTo>
                  <a:lnTo>
                    <a:pt x="539" y="377"/>
                  </a:lnTo>
                  <a:lnTo>
                    <a:pt x="525" y="345"/>
                  </a:lnTo>
                  <a:lnTo>
                    <a:pt x="508" y="312"/>
                  </a:lnTo>
                  <a:lnTo>
                    <a:pt x="487" y="283"/>
                  </a:lnTo>
                  <a:lnTo>
                    <a:pt x="460" y="255"/>
                  </a:lnTo>
                  <a:lnTo>
                    <a:pt x="431" y="230"/>
                  </a:lnTo>
                  <a:lnTo>
                    <a:pt x="401" y="205"/>
                  </a:lnTo>
                  <a:lnTo>
                    <a:pt x="364" y="182"/>
                  </a:lnTo>
                  <a:lnTo>
                    <a:pt x="326" y="163"/>
                  </a:lnTo>
                  <a:lnTo>
                    <a:pt x="286" y="145"/>
                  </a:lnTo>
                  <a:lnTo>
                    <a:pt x="243" y="128"/>
                  </a:lnTo>
                  <a:lnTo>
                    <a:pt x="197" y="117"/>
                  </a:lnTo>
                  <a:lnTo>
                    <a:pt x="151" y="105"/>
                  </a:lnTo>
                  <a:lnTo>
                    <a:pt x="102" y="98"/>
                  </a:lnTo>
                  <a:lnTo>
                    <a:pt x="52" y="94"/>
                  </a:lnTo>
                  <a:lnTo>
                    <a:pt x="0" y="92"/>
                  </a:lnTo>
                  <a:lnTo>
                    <a:pt x="0" y="0"/>
                  </a:lnTo>
                  <a:close/>
                </a:path>
              </a:pathLst>
            </a:custGeom>
            <a:solidFill>
              <a:srgbClr val="929ABB"/>
            </a:solidFill>
            <a:ln w="9525">
              <a:noFill/>
              <a:round/>
              <a:headEnd/>
              <a:tailEnd/>
            </a:ln>
          </p:spPr>
          <p:txBody>
            <a:bodyPr/>
            <a:lstStyle/>
            <a:p>
              <a:endParaRPr lang="fr-FR"/>
            </a:p>
          </p:txBody>
        </p:sp>
        <p:sp>
          <p:nvSpPr>
            <p:cNvPr id="480504" name="Freeform 468"/>
            <p:cNvSpPr>
              <a:spLocks/>
            </p:cNvSpPr>
            <p:nvPr/>
          </p:nvSpPr>
          <p:spPr bwMode="auto">
            <a:xfrm>
              <a:off x="3318" y="2057"/>
              <a:ext cx="552" cy="889"/>
            </a:xfrm>
            <a:custGeom>
              <a:avLst/>
              <a:gdLst>
                <a:gd name="T0" fmla="*/ 56 w 552"/>
                <a:gd name="T1" fmla="*/ 2 h 889"/>
                <a:gd name="T2" fmla="*/ 165 w 552"/>
                <a:gd name="T3" fmla="*/ 17 h 889"/>
                <a:gd name="T4" fmla="*/ 263 w 552"/>
                <a:gd name="T5" fmla="*/ 44 h 889"/>
                <a:gd name="T6" fmla="*/ 351 w 552"/>
                <a:gd name="T7" fmla="*/ 82 h 889"/>
                <a:gd name="T8" fmla="*/ 426 w 552"/>
                <a:gd name="T9" fmla="*/ 132 h 889"/>
                <a:gd name="T10" fmla="*/ 485 w 552"/>
                <a:gd name="T11" fmla="*/ 190 h 889"/>
                <a:gd name="T12" fmla="*/ 527 w 552"/>
                <a:gd name="T13" fmla="*/ 255 h 889"/>
                <a:gd name="T14" fmla="*/ 550 w 552"/>
                <a:gd name="T15" fmla="*/ 326 h 889"/>
                <a:gd name="T16" fmla="*/ 552 w 552"/>
                <a:gd name="T17" fmla="*/ 362 h 889"/>
                <a:gd name="T18" fmla="*/ 550 w 552"/>
                <a:gd name="T19" fmla="*/ 485 h 889"/>
                <a:gd name="T20" fmla="*/ 537 w 552"/>
                <a:gd name="T21" fmla="*/ 540 h 889"/>
                <a:gd name="T22" fmla="*/ 512 w 552"/>
                <a:gd name="T23" fmla="*/ 592 h 889"/>
                <a:gd name="T24" fmla="*/ 473 w 552"/>
                <a:gd name="T25" fmla="*/ 642 h 889"/>
                <a:gd name="T26" fmla="*/ 426 w 552"/>
                <a:gd name="T27" fmla="*/ 686 h 889"/>
                <a:gd name="T28" fmla="*/ 368 w 552"/>
                <a:gd name="T29" fmla="*/ 726 h 889"/>
                <a:gd name="T30" fmla="*/ 299 w 552"/>
                <a:gd name="T31" fmla="*/ 759 h 889"/>
                <a:gd name="T32" fmla="*/ 224 w 552"/>
                <a:gd name="T33" fmla="*/ 786 h 889"/>
                <a:gd name="T34" fmla="*/ 184 w 552"/>
                <a:gd name="T35" fmla="*/ 889 h 889"/>
                <a:gd name="T36" fmla="*/ 184 w 552"/>
                <a:gd name="T37" fmla="*/ 615 h 889"/>
                <a:gd name="T38" fmla="*/ 255 w 552"/>
                <a:gd name="T39" fmla="*/ 684 h 889"/>
                <a:gd name="T40" fmla="*/ 378 w 552"/>
                <a:gd name="T41" fmla="*/ 627 h 889"/>
                <a:gd name="T42" fmla="*/ 429 w 552"/>
                <a:gd name="T43" fmla="*/ 590 h 889"/>
                <a:gd name="T44" fmla="*/ 473 w 552"/>
                <a:gd name="T45" fmla="*/ 550 h 889"/>
                <a:gd name="T46" fmla="*/ 508 w 552"/>
                <a:gd name="T47" fmla="*/ 506 h 889"/>
                <a:gd name="T48" fmla="*/ 533 w 552"/>
                <a:gd name="T49" fmla="*/ 460 h 889"/>
                <a:gd name="T50" fmla="*/ 548 w 552"/>
                <a:gd name="T51" fmla="*/ 410 h 889"/>
                <a:gd name="T52" fmla="*/ 539 w 552"/>
                <a:gd name="T53" fmla="*/ 377 h 889"/>
                <a:gd name="T54" fmla="*/ 508 w 552"/>
                <a:gd name="T55" fmla="*/ 312 h 889"/>
                <a:gd name="T56" fmla="*/ 460 w 552"/>
                <a:gd name="T57" fmla="*/ 255 h 889"/>
                <a:gd name="T58" fmla="*/ 401 w 552"/>
                <a:gd name="T59" fmla="*/ 205 h 889"/>
                <a:gd name="T60" fmla="*/ 326 w 552"/>
                <a:gd name="T61" fmla="*/ 163 h 889"/>
                <a:gd name="T62" fmla="*/ 243 w 552"/>
                <a:gd name="T63" fmla="*/ 128 h 889"/>
                <a:gd name="T64" fmla="*/ 151 w 552"/>
                <a:gd name="T65" fmla="*/ 105 h 889"/>
                <a:gd name="T66" fmla="*/ 52 w 552"/>
                <a:gd name="T67" fmla="*/ 94 h 889"/>
                <a:gd name="T68" fmla="*/ 0 w 552"/>
                <a:gd name="T69" fmla="*/ 0 h 8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52"/>
                <a:gd name="T106" fmla="*/ 0 h 889"/>
                <a:gd name="T107" fmla="*/ 552 w 552"/>
                <a:gd name="T108" fmla="*/ 889 h 8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52" h="889">
                  <a:moveTo>
                    <a:pt x="0" y="0"/>
                  </a:moveTo>
                  <a:lnTo>
                    <a:pt x="56" y="2"/>
                  </a:lnTo>
                  <a:lnTo>
                    <a:pt x="111" y="7"/>
                  </a:lnTo>
                  <a:lnTo>
                    <a:pt x="165" y="17"/>
                  </a:lnTo>
                  <a:lnTo>
                    <a:pt x="215" y="29"/>
                  </a:lnTo>
                  <a:lnTo>
                    <a:pt x="263" y="44"/>
                  </a:lnTo>
                  <a:lnTo>
                    <a:pt x="309" y="61"/>
                  </a:lnTo>
                  <a:lnTo>
                    <a:pt x="351" y="82"/>
                  </a:lnTo>
                  <a:lnTo>
                    <a:pt x="391" y="107"/>
                  </a:lnTo>
                  <a:lnTo>
                    <a:pt x="426" y="132"/>
                  </a:lnTo>
                  <a:lnTo>
                    <a:pt x="458" y="161"/>
                  </a:lnTo>
                  <a:lnTo>
                    <a:pt x="485" y="190"/>
                  </a:lnTo>
                  <a:lnTo>
                    <a:pt x="508" y="222"/>
                  </a:lnTo>
                  <a:lnTo>
                    <a:pt x="527" y="255"/>
                  </a:lnTo>
                  <a:lnTo>
                    <a:pt x="541" y="289"/>
                  </a:lnTo>
                  <a:lnTo>
                    <a:pt x="550" y="326"/>
                  </a:lnTo>
                  <a:lnTo>
                    <a:pt x="552" y="362"/>
                  </a:lnTo>
                  <a:lnTo>
                    <a:pt x="552" y="456"/>
                  </a:lnTo>
                  <a:lnTo>
                    <a:pt x="550" y="485"/>
                  </a:lnTo>
                  <a:lnTo>
                    <a:pt x="544" y="513"/>
                  </a:lnTo>
                  <a:lnTo>
                    <a:pt x="537" y="540"/>
                  </a:lnTo>
                  <a:lnTo>
                    <a:pt x="525" y="567"/>
                  </a:lnTo>
                  <a:lnTo>
                    <a:pt x="512" y="592"/>
                  </a:lnTo>
                  <a:lnTo>
                    <a:pt x="495" y="617"/>
                  </a:lnTo>
                  <a:lnTo>
                    <a:pt x="473" y="642"/>
                  </a:lnTo>
                  <a:lnTo>
                    <a:pt x="450" y="665"/>
                  </a:lnTo>
                  <a:lnTo>
                    <a:pt x="426" y="686"/>
                  </a:lnTo>
                  <a:lnTo>
                    <a:pt x="397" y="707"/>
                  </a:lnTo>
                  <a:lnTo>
                    <a:pt x="368" y="726"/>
                  </a:lnTo>
                  <a:lnTo>
                    <a:pt x="335" y="743"/>
                  </a:lnTo>
                  <a:lnTo>
                    <a:pt x="299" y="759"/>
                  </a:lnTo>
                  <a:lnTo>
                    <a:pt x="263" y="774"/>
                  </a:lnTo>
                  <a:lnTo>
                    <a:pt x="224" y="786"/>
                  </a:lnTo>
                  <a:lnTo>
                    <a:pt x="184" y="797"/>
                  </a:lnTo>
                  <a:lnTo>
                    <a:pt x="184" y="889"/>
                  </a:lnTo>
                  <a:lnTo>
                    <a:pt x="0" y="772"/>
                  </a:lnTo>
                  <a:lnTo>
                    <a:pt x="184" y="615"/>
                  </a:lnTo>
                  <a:lnTo>
                    <a:pt x="184" y="705"/>
                  </a:lnTo>
                  <a:lnTo>
                    <a:pt x="255" y="684"/>
                  </a:lnTo>
                  <a:lnTo>
                    <a:pt x="320" y="659"/>
                  </a:lnTo>
                  <a:lnTo>
                    <a:pt x="378" y="627"/>
                  </a:lnTo>
                  <a:lnTo>
                    <a:pt x="404" y="609"/>
                  </a:lnTo>
                  <a:lnTo>
                    <a:pt x="429" y="590"/>
                  </a:lnTo>
                  <a:lnTo>
                    <a:pt x="452" y="571"/>
                  </a:lnTo>
                  <a:lnTo>
                    <a:pt x="473" y="550"/>
                  </a:lnTo>
                  <a:lnTo>
                    <a:pt x="491" y="529"/>
                  </a:lnTo>
                  <a:lnTo>
                    <a:pt x="508" y="506"/>
                  </a:lnTo>
                  <a:lnTo>
                    <a:pt x="521" y="483"/>
                  </a:lnTo>
                  <a:lnTo>
                    <a:pt x="533" y="460"/>
                  </a:lnTo>
                  <a:lnTo>
                    <a:pt x="542" y="435"/>
                  </a:lnTo>
                  <a:lnTo>
                    <a:pt x="548" y="410"/>
                  </a:lnTo>
                  <a:lnTo>
                    <a:pt x="539" y="377"/>
                  </a:lnTo>
                  <a:lnTo>
                    <a:pt x="525" y="345"/>
                  </a:lnTo>
                  <a:lnTo>
                    <a:pt x="508" y="312"/>
                  </a:lnTo>
                  <a:lnTo>
                    <a:pt x="487" y="283"/>
                  </a:lnTo>
                  <a:lnTo>
                    <a:pt x="460" y="255"/>
                  </a:lnTo>
                  <a:lnTo>
                    <a:pt x="431" y="230"/>
                  </a:lnTo>
                  <a:lnTo>
                    <a:pt x="401" y="205"/>
                  </a:lnTo>
                  <a:lnTo>
                    <a:pt x="364" y="182"/>
                  </a:lnTo>
                  <a:lnTo>
                    <a:pt x="326" y="163"/>
                  </a:lnTo>
                  <a:lnTo>
                    <a:pt x="286" y="145"/>
                  </a:lnTo>
                  <a:lnTo>
                    <a:pt x="243" y="128"/>
                  </a:lnTo>
                  <a:lnTo>
                    <a:pt x="197" y="117"/>
                  </a:lnTo>
                  <a:lnTo>
                    <a:pt x="151" y="105"/>
                  </a:lnTo>
                  <a:lnTo>
                    <a:pt x="102" y="98"/>
                  </a:lnTo>
                  <a:lnTo>
                    <a:pt x="52" y="94"/>
                  </a:lnTo>
                  <a:lnTo>
                    <a:pt x="0" y="92"/>
                  </a:lnTo>
                  <a:lnTo>
                    <a:pt x="0" y="0"/>
                  </a:lnTo>
                  <a:close/>
                </a:path>
              </a:pathLst>
            </a:custGeom>
            <a:noFill/>
            <a:ln w="9525">
              <a:solidFill>
                <a:srgbClr val="000000"/>
              </a:solidFill>
              <a:prstDash val="solid"/>
              <a:round/>
              <a:headEnd/>
              <a:tailEnd/>
            </a:ln>
          </p:spPr>
          <p:txBody>
            <a:bodyPr/>
            <a:lstStyle/>
            <a:p>
              <a:endParaRPr lang="fr-FR"/>
            </a:p>
          </p:txBody>
        </p:sp>
        <p:sp>
          <p:nvSpPr>
            <p:cNvPr id="480505" name="Freeform 469"/>
            <p:cNvSpPr>
              <a:spLocks/>
            </p:cNvSpPr>
            <p:nvPr/>
          </p:nvSpPr>
          <p:spPr bwMode="auto">
            <a:xfrm>
              <a:off x="3866" y="2419"/>
              <a:ext cx="4" cy="48"/>
            </a:xfrm>
            <a:custGeom>
              <a:avLst/>
              <a:gdLst>
                <a:gd name="T0" fmla="*/ 4 w 4"/>
                <a:gd name="T1" fmla="*/ 0 h 48"/>
                <a:gd name="T2" fmla="*/ 2 w 4"/>
                <a:gd name="T3" fmla="*/ 25 h 48"/>
                <a:gd name="T4" fmla="*/ 0 w 4"/>
                <a:gd name="T5" fmla="*/ 48 h 48"/>
                <a:gd name="T6" fmla="*/ 0 60000 65536"/>
                <a:gd name="T7" fmla="*/ 0 60000 65536"/>
                <a:gd name="T8" fmla="*/ 0 60000 65536"/>
                <a:gd name="T9" fmla="*/ 0 w 4"/>
                <a:gd name="T10" fmla="*/ 0 h 48"/>
                <a:gd name="T11" fmla="*/ 4 w 4"/>
                <a:gd name="T12" fmla="*/ 48 h 48"/>
              </a:gdLst>
              <a:ahLst/>
              <a:cxnLst>
                <a:cxn ang="T6">
                  <a:pos x="T0" y="T1"/>
                </a:cxn>
                <a:cxn ang="T7">
                  <a:pos x="T2" y="T3"/>
                </a:cxn>
                <a:cxn ang="T8">
                  <a:pos x="T4" y="T5"/>
                </a:cxn>
              </a:cxnLst>
              <a:rect l="T9" t="T10" r="T11" b="T12"/>
              <a:pathLst>
                <a:path w="4" h="48">
                  <a:moveTo>
                    <a:pt x="4" y="0"/>
                  </a:moveTo>
                  <a:lnTo>
                    <a:pt x="2" y="25"/>
                  </a:lnTo>
                  <a:lnTo>
                    <a:pt x="0" y="48"/>
                  </a:lnTo>
                </a:path>
              </a:pathLst>
            </a:custGeom>
            <a:noFill/>
            <a:ln w="9525">
              <a:solidFill>
                <a:srgbClr val="000000"/>
              </a:solidFill>
              <a:prstDash val="solid"/>
              <a:round/>
              <a:headEnd/>
              <a:tailEnd/>
            </a:ln>
          </p:spPr>
          <p:txBody>
            <a:bodyPr/>
            <a:lstStyle/>
            <a:p>
              <a:endParaRPr lang="fr-FR"/>
            </a:p>
          </p:txBody>
        </p:sp>
      </p:grpSp>
      <p:grpSp>
        <p:nvGrpSpPr>
          <p:cNvPr id="480283" name="Group 470"/>
          <p:cNvGrpSpPr>
            <a:grpSpLocks/>
          </p:cNvGrpSpPr>
          <p:nvPr/>
        </p:nvGrpSpPr>
        <p:grpSpPr bwMode="auto">
          <a:xfrm>
            <a:off x="5792788" y="3794125"/>
            <a:ext cx="679450" cy="608013"/>
            <a:chOff x="3594" y="2279"/>
            <a:chExt cx="410" cy="383"/>
          </a:xfrm>
        </p:grpSpPr>
        <p:sp>
          <p:nvSpPr>
            <p:cNvPr id="480458" name="Freeform 471"/>
            <p:cNvSpPr>
              <a:spLocks/>
            </p:cNvSpPr>
            <p:nvPr/>
          </p:nvSpPr>
          <p:spPr bwMode="auto">
            <a:xfrm>
              <a:off x="3708" y="2600"/>
              <a:ext cx="296" cy="62"/>
            </a:xfrm>
            <a:custGeom>
              <a:avLst/>
              <a:gdLst>
                <a:gd name="T0" fmla="*/ 0 w 1780"/>
                <a:gd name="T1" fmla="*/ 0 h 372"/>
                <a:gd name="T2" fmla="*/ 5 w 1780"/>
                <a:gd name="T3" fmla="*/ 0 h 372"/>
                <a:gd name="T4" fmla="*/ 8 w 1780"/>
                <a:gd name="T5" fmla="*/ 0 h 372"/>
                <a:gd name="T6" fmla="*/ 2 w 1780"/>
                <a:gd name="T7" fmla="*/ 2 h 372"/>
                <a:gd name="T8" fmla="*/ 0 w 1780"/>
                <a:gd name="T9" fmla="*/ 0 h 372"/>
                <a:gd name="T10" fmla="*/ 0 w 1780"/>
                <a:gd name="T11" fmla="*/ 0 h 372"/>
                <a:gd name="T12" fmla="*/ 0 60000 65536"/>
                <a:gd name="T13" fmla="*/ 0 60000 65536"/>
                <a:gd name="T14" fmla="*/ 0 60000 65536"/>
                <a:gd name="T15" fmla="*/ 0 60000 65536"/>
                <a:gd name="T16" fmla="*/ 0 60000 65536"/>
                <a:gd name="T17" fmla="*/ 0 60000 65536"/>
                <a:gd name="T18" fmla="*/ 0 w 1780"/>
                <a:gd name="T19" fmla="*/ 0 h 372"/>
                <a:gd name="T20" fmla="*/ 1780 w 1780"/>
                <a:gd name="T21" fmla="*/ 372 h 372"/>
              </a:gdLst>
              <a:ahLst/>
              <a:cxnLst>
                <a:cxn ang="T12">
                  <a:pos x="T0" y="T1"/>
                </a:cxn>
                <a:cxn ang="T13">
                  <a:pos x="T2" y="T3"/>
                </a:cxn>
                <a:cxn ang="T14">
                  <a:pos x="T4" y="T5"/>
                </a:cxn>
                <a:cxn ang="T15">
                  <a:pos x="T6" y="T7"/>
                </a:cxn>
                <a:cxn ang="T16">
                  <a:pos x="T8" y="T9"/>
                </a:cxn>
                <a:cxn ang="T17">
                  <a:pos x="T10" y="T11"/>
                </a:cxn>
              </a:cxnLst>
              <a:rect l="T18" t="T19" r="T20" b="T21"/>
              <a:pathLst>
                <a:path w="1780" h="372">
                  <a:moveTo>
                    <a:pt x="0" y="116"/>
                  </a:moveTo>
                  <a:lnTo>
                    <a:pt x="1198" y="0"/>
                  </a:lnTo>
                  <a:lnTo>
                    <a:pt x="1780" y="121"/>
                  </a:lnTo>
                  <a:lnTo>
                    <a:pt x="376" y="372"/>
                  </a:lnTo>
                  <a:lnTo>
                    <a:pt x="0" y="116"/>
                  </a:lnTo>
                  <a:close/>
                </a:path>
              </a:pathLst>
            </a:custGeom>
            <a:solidFill>
              <a:srgbClr val="BAD9BA"/>
            </a:solidFill>
            <a:ln w="9525">
              <a:noFill/>
              <a:round/>
              <a:headEnd/>
              <a:tailEnd/>
            </a:ln>
          </p:spPr>
          <p:txBody>
            <a:bodyPr/>
            <a:lstStyle/>
            <a:p>
              <a:endParaRPr lang="fr-FR"/>
            </a:p>
          </p:txBody>
        </p:sp>
        <p:sp>
          <p:nvSpPr>
            <p:cNvPr id="480459" name="Freeform 472"/>
            <p:cNvSpPr>
              <a:spLocks/>
            </p:cNvSpPr>
            <p:nvPr/>
          </p:nvSpPr>
          <p:spPr bwMode="auto">
            <a:xfrm>
              <a:off x="3645" y="2412"/>
              <a:ext cx="343" cy="179"/>
            </a:xfrm>
            <a:custGeom>
              <a:avLst/>
              <a:gdLst>
                <a:gd name="T0" fmla="*/ 10 w 2056"/>
                <a:gd name="T1" fmla="*/ 1 h 1076"/>
                <a:gd name="T2" fmla="*/ 8 w 2056"/>
                <a:gd name="T3" fmla="*/ 5 h 1076"/>
                <a:gd name="T4" fmla="*/ 0 w 2056"/>
                <a:gd name="T5" fmla="*/ 4 h 1076"/>
                <a:gd name="T6" fmla="*/ 2 w 2056"/>
                <a:gd name="T7" fmla="*/ 0 h 1076"/>
                <a:gd name="T8" fmla="*/ 10 w 2056"/>
                <a:gd name="T9" fmla="*/ 1 h 1076"/>
                <a:gd name="T10" fmla="*/ 10 w 2056"/>
                <a:gd name="T11" fmla="*/ 1 h 1076"/>
                <a:gd name="T12" fmla="*/ 0 60000 65536"/>
                <a:gd name="T13" fmla="*/ 0 60000 65536"/>
                <a:gd name="T14" fmla="*/ 0 60000 65536"/>
                <a:gd name="T15" fmla="*/ 0 60000 65536"/>
                <a:gd name="T16" fmla="*/ 0 60000 65536"/>
                <a:gd name="T17" fmla="*/ 0 60000 65536"/>
                <a:gd name="T18" fmla="*/ 0 w 2056"/>
                <a:gd name="T19" fmla="*/ 0 h 1076"/>
                <a:gd name="T20" fmla="*/ 2056 w 2056"/>
                <a:gd name="T21" fmla="*/ 1076 h 1076"/>
              </a:gdLst>
              <a:ahLst/>
              <a:cxnLst>
                <a:cxn ang="T12">
                  <a:pos x="T0" y="T1"/>
                </a:cxn>
                <a:cxn ang="T13">
                  <a:pos x="T2" y="T3"/>
                </a:cxn>
                <a:cxn ang="T14">
                  <a:pos x="T4" y="T5"/>
                </a:cxn>
                <a:cxn ang="T15">
                  <a:pos x="T6" y="T7"/>
                </a:cxn>
                <a:cxn ang="T16">
                  <a:pos x="T8" y="T9"/>
                </a:cxn>
                <a:cxn ang="T17">
                  <a:pos x="T10" y="T11"/>
                </a:cxn>
              </a:cxnLst>
              <a:rect l="T18" t="T19" r="T20" b="T21"/>
              <a:pathLst>
                <a:path w="2056" h="1076">
                  <a:moveTo>
                    <a:pt x="2056" y="166"/>
                  </a:moveTo>
                  <a:lnTo>
                    <a:pt x="1616" y="1076"/>
                  </a:lnTo>
                  <a:lnTo>
                    <a:pt x="0" y="945"/>
                  </a:lnTo>
                  <a:lnTo>
                    <a:pt x="422" y="0"/>
                  </a:lnTo>
                  <a:lnTo>
                    <a:pt x="2056" y="166"/>
                  </a:lnTo>
                  <a:close/>
                </a:path>
              </a:pathLst>
            </a:custGeom>
            <a:solidFill>
              <a:srgbClr val="D3EDED"/>
            </a:solidFill>
            <a:ln w="9525">
              <a:noFill/>
              <a:round/>
              <a:headEnd/>
              <a:tailEnd/>
            </a:ln>
          </p:spPr>
          <p:txBody>
            <a:bodyPr/>
            <a:lstStyle/>
            <a:p>
              <a:endParaRPr lang="fr-FR"/>
            </a:p>
          </p:txBody>
        </p:sp>
        <p:sp>
          <p:nvSpPr>
            <p:cNvPr id="480460" name="Freeform 473"/>
            <p:cNvSpPr>
              <a:spLocks/>
            </p:cNvSpPr>
            <p:nvPr/>
          </p:nvSpPr>
          <p:spPr bwMode="auto">
            <a:xfrm>
              <a:off x="3598" y="2286"/>
              <a:ext cx="371" cy="323"/>
            </a:xfrm>
            <a:custGeom>
              <a:avLst/>
              <a:gdLst>
                <a:gd name="T0" fmla="*/ 0 w 2228"/>
                <a:gd name="T1" fmla="*/ 5 h 1935"/>
                <a:gd name="T2" fmla="*/ 0 w 2228"/>
                <a:gd name="T3" fmla="*/ 5 h 1935"/>
                <a:gd name="T4" fmla="*/ 2 w 2228"/>
                <a:gd name="T5" fmla="*/ 7 h 1935"/>
                <a:gd name="T6" fmla="*/ 3 w 2228"/>
                <a:gd name="T7" fmla="*/ 8 h 1935"/>
                <a:gd name="T8" fmla="*/ 3 w 2228"/>
                <a:gd name="T9" fmla="*/ 9 h 1935"/>
                <a:gd name="T10" fmla="*/ 4 w 2228"/>
                <a:gd name="T11" fmla="*/ 9 h 1935"/>
                <a:gd name="T12" fmla="*/ 5 w 2228"/>
                <a:gd name="T13" fmla="*/ 8 h 1935"/>
                <a:gd name="T14" fmla="*/ 6 w 2228"/>
                <a:gd name="T15" fmla="*/ 7 h 1935"/>
                <a:gd name="T16" fmla="*/ 7 w 2228"/>
                <a:gd name="T17" fmla="*/ 7 h 1935"/>
                <a:gd name="T18" fmla="*/ 8 w 2228"/>
                <a:gd name="T19" fmla="*/ 7 h 1935"/>
                <a:gd name="T20" fmla="*/ 9 w 2228"/>
                <a:gd name="T21" fmla="*/ 7 h 1935"/>
                <a:gd name="T22" fmla="*/ 10 w 2228"/>
                <a:gd name="T23" fmla="*/ 7 h 1935"/>
                <a:gd name="T24" fmla="*/ 10 w 2228"/>
                <a:gd name="T25" fmla="*/ 7 h 1935"/>
                <a:gd name="T26" fmla="*/ 10 w 2228"/>
                <a:gd name="T27" fmla="*/ 5 h 1935"/>
                <a:gd name="T28" fmla="*/ 10 w 2228"/>
                <a:gd name="T29" fmla="*/ 3 h 1935"/>
                <a:gd name="T30" fmla="*/ 9 w 2228"/>
                <a:gd name="T31" fmla="*/ 1 h 1935"/>
                <a:gd name="T32" fmla="*/ 9 w 2228"/>
                <a:gd name="T33" fmla="*/ 0 h 1935"/>
                <a:gd name="T34" fmla="*/ 8 w 2228"/>
                <a:gd name="T35" fmla="*/ 0 h 1935"/>
                <a:gd name="T36" fmla="*/ 7 w 2228"/>
                <a:gd name="T37" fmla="*/ 0 h 1935"/>
                <a:gd name="T38" fmla="*/ 6 w 2228"/>
                <a:gd name="T39" fmla="*/ 1 h 1935"/>
                <a:gd name="T40" fmla="*/ 5 w 2228"/>
                <a:gd name="T41" fmla="*/ 1 h 1935"/>
                <a:gd name="T42" fmla="*/ 5 w 2228"/>
                <a:gd name="T43" fmla="*/ 1 h 1935"/>
                <a:gd name="T44" fmla="*/ 4 w 2228"/>
                <a:gd name="T45" fmla="*/ 2 h 1935"/>
                <a:gd name="T46" fmla="*/ 3 w 2228"/>
                <a:gd name="T47" fmla="*/ 2 h 1935"/>
                <a:gd name="T48" fmla="*/ 0 w 2228"/>
                <a:gd name="T49" fmla="*/ 5 h 1935"/>
                <a:gd name="T50" fmla="*/ 0 w 2228"/>
                <a:gd name="T51" fmla="*/ 5 h 193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28"/>
                <a:gd name="T79" fmla="*/ 0 h 1935"/>
                <a:gd name="T80" fmla="*/ 2228 w 2228"/>
                <a:gd name="T81" fmla="*/ 1935 h 193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28" h="1935">
                  <a:moveTo>
                    <a:pt x="110" y="973"/>
                  </a:moveTo>
                  <a:lnTo>
                    <a:pt x="0" y="1094"/>
                  </a:lnTo>
                  <a:lnTo>
                    <a:pt x="353" y="1437"/>
                  </a:lnTo>
                  <a:lnTo>
                    <a:pt x="662" y="1797"/>
                  </a:lnTo>
                  <a:lnTo>
                    <a:pt x="750" y="1935"/>
                  </a:lnTo>
                  <a:lnTo>
                    <a:pt x="838" y="1907"/>
                  </a:lnTo>
                  <a:lnTo>
                    <a:pt x="1136" y="1670"/>
                  </a:lnTo>
                  <a:lnTo>
                    <a:pt x="1307" y="1471"/>
                  </a:lnTo>
                  <a:lnTo>
                    <a:pt x="1511" y="1383"/>
                  </a:lnTo>
                  <a:lnTo>
                    <a:pt x="1693" y="1399"/>
                  </a:lnTo>
                  <a:lnTo>
                    <a:pt x="2029" y="1471"/>
                  </a:lnTo>
                  <a:lnTo>
                    <a:pt x="2162" y="1460"/>
                  </a:lnTo>
                  <a:lnTo>
                    <a:pt x="2228" y="1415"/>
                  </a:lnTo>
                  <a:lnTo>
                    <a:pt x="2206" y="1083"/>
                  </a:lnTo>
                  <a:lnTo>
                    <a:pt x="2079" y="586"/>
                  </a:lnTo>
                  <a:lnTo>
                    <a:pt x="2007" y="161"/>
                  </a:lnTo>
                  <a:lnTo>
                    <a:pt x="1968" y="17"/>
                  </a:lnTo>
                  <a:lnTo>
                    <a:pt x="1808" y="0"/>
                  </a:lnTo>
                  <a:lnTo>
                    <a:pt x="1462" y="78"/>
                  </a:lnTo>
                  <a:lnTo>
                    <a:pt x="1324" y="122"/>
                  </a:lnTo>
                  <a:lnTo>
                    <a:pt x="1180" y="188"/>
                  </a:lnTo>
                  <a:lnTo>
                    <a:pt x="1114" y="122"/>
                  </a:lnTo>
                  <a:lnTo>
                    <a:pt x="832" y="354"/>
                  </a:lnTo>
                  <a:lnTo>
                    <a:pt x="689" y="437"/>
                  </a:lnTo>
                  <a:lnTo>
                    <a:pt x="110" y="973"/>
                  </a:lnTo>
                  <a:close/>
                </a:path>
              </a:pathLst>
            </a:custGeom>
            <a:solidFill>
              <a:srgbClr val="FFE5D9"/>
            </a:solidFill>
            <a:ln w="9525">
              <a:noFill/>
              <a:round/>
              <a:headEnd/>
              <a:tailEnd/>
            </a:ln>
          </p:spPr>
          <p:txBody>
            <a:bodyPr/>
            <a:lstStyle/>
            <a:p>
              <a:endParaRPr lang="fr-FR"/>
            </a:p>
          </p:txBody>
        </p:sp>
        <p:sp>
          <p:nvSpPr>
            <p:cNvPr id="480461" name="Freeform 474"/>
            <p:cNvSpPr>
              <a:spLocks/>
            </p:cNvSpPr>
            <p:nvPr/>
          </p:nvSpPr>
          <p:spPr bwMode="auto">
            <a:xfrm>
              <a:off x="3598" y="2302"/>
              <a:ext cx="235" cy="285"/>
            </a:xfrm>
            <a:custGeom>
              <a:avLst/>
              <a:gdLst>
                <a:gd name="T0" fmla="*/ 4 w 1409"/>
                <a:gd name="T1" fmla="*/ 2 h 1707"/>
                <a:gd name="T2" fmla="*/ 0 w 1409"/>
                <a:gd name="T3" fmla="*/ 3 h 1707"/>
                <a:gd name="T4" fmla="*/ 1 w 1409"/>
                <a:gd name="T5" fmla="*/ 5 h 1707"/>
                <a:gd name="T6" fmla="*/ 2 w 1409"/>
                <a:gd name="T7" fmla="*/ 7 h 1707"/>
                <a:gd name="T8" fmla="*/ 3 w 1409"/>
                <a:gd name="T9" fmla="*/ 8 h 1707"/>
                <a:gd name="T10" fmla="*/ 3 w 1409"/>
                <a:gd name="T11" fmla="*/ 7 h 1707"/>
                <a:gd name="T12" fmla="*/ 2 w 1409"/>
                <a:gd name="T13" fmla="*/ 6 h 1707"/>
                <a:gd name="T14" fmla="*/ 1 w 1409"/>
                <a:gd name="T15" fmla="*/ 5 h 1707"/>
                <a:gd name="T16" fmla="*/ 1 w 1409"/>
                <a:gd name="T17" fmla="*/ 4 h 1707"/>
                <a:gd name="T18" fmla="*/ 2 w 1409"/>
                <a:gd name="T19" fmla="*/ 3 h 1707"/>
                <a:gd name="T20" fmla="*/ 3 w 1409"/>
                <a:gd name="T21" fmla="*/ 2 h 1707"/>
                <a:gd name="T22" fmla="*/ 6 w 1409"/>
                <a:gd name="T23" fmla="*/ 1 h 1707"/>
                <a:gd name="T24" fmla="*/ 6 w 1409"/>
                <a:gd name="T25" fmla="*/ 1 h 1707"/>
                <a:gd name="T26" fmla="*/ 7 w 1409"/>
                <a:gd name="T27" fmla="*/ 0 h 1707"/>
                <a:gd name="T28" fmla="*/ 5 w 1409"/>
                <a:gd name="T29" fmla="*/ 1 h 1707"/>
                <a:gd name="T30" fmla="*/ 4 w 1409"/>
                <a:gd name="T31" fmla="*/ 2 h 1707"/>
                <a:gd name="T32" fmla="*/ 4 w 1409"/>
                <a:gd name="T33" fmla="*/ 2 h 17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09"/>
                <a:gd name="T52" fmla="*/ 0 h 1707"/>
                <a:gd name="T53" fmla="*/ 1409 w 1409"/>
                <a:gd name="T54" fmla="*/ 1707 h 17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09" h="1707">
                  <a:moveTo>
                    <a:pt x="737" y="323"/>
                  </a:moveTo>
                  <a:lnTo>
                    <a:pt x="0" y="715"/>
                  </a:lnTo>
                  <a:lnTo>
                    <a:pt x="199" y="987"/>
                  </a:lnTo>
                  <a:lnTo>
                    <a:pt x="496" y="1386"/>
                  </a:lnTo>
                  <a:lnTo>
                    <a:pt x="706" y="1707"/>
                  </a:lnTo>
                  <a:lnTo>
                    <a:pt x="629" y="1485"/>
                  </a:lnTo>
                  <a:lnTo>
                    <a:pt x="463" y="1280"/>
                  </a:lnTo>
                  <a:lnTo>
                    <a:pt x="287" y="1010"/>
                  </a:lnTo>
                  <a:lnTo>
                    <a:pt x="135" y="751"/>
                  </a:lnTo>
                  <a:lnTo>
                    <a:pt x="444" y="568"/>
                  </a:lnTo>
                  <a:lnTo>
                    <a:pt x="667" y="487"/>
                  </a:lnTo>
                  <a:lnTo>
                    <a:pt x="1170" y="287"/>
                  </a:lnTo>
                  <a:lnTo>
                    <a:pt x="1362" y="158"/>
                  </a:lnTo>
                  <a:lnTo>
                    <a:pt x="1409" y="0"/>
                  </a:lnTo>
                  <a:lnTo>
                    <a:pt x="1128" y="118"/>
                  </a:lnTo>
                  <a:lnTo>
                    <a:pt x="737" y="323"/>
                  </a:lnTo>
                  <a:close/>
                </a:path>
              </a:pathLst>
            </a:custGeom>
            <a:solidFill>
              <a:srgbClr val="FFBFBF"/>
            </a:solidFill>
            <a:ln w="9525">
              <a:noFill/>
              <a:round/>
              <a:headEnd/>
              <a:tailEnd/>
            </a:ln>
          </p:spPr>
          <p:txBody>
            <a:bodyPr/>
            <a:lstStyle/>
            <a:p>
              <a:endParaRPr lang="fr-FR"/>
            </a:p>
          </p:txBody>
        </p:sp>
        <p:sp>
          <p:nvSpPr>
            <p:cNvPr id="480462" name="Freeform 475"/>
            <p:cNvSpPr>
              <a:spLocks/>
            </p:cNvSpPr>
            <p:nvPr/>
          </p:nvSpPr>
          <p:spPr bwMode="auto">
            <a:xfrm>
              <a:off x="3915" y="2536"/>
              <a:ext cx="26" cy="25"/>
            </a:xfrm>
            <a:custGeom>
              <a:avLst/>
              <a:gdLst>
                <a:gd name="T0" fmla="*/ 0 w 160"/>
                <a:gd name="T1" fmla="*/ 0 h 149"/>
                <a:gd name="T2" fmla="*/ 0 w 160"/>
                <a:gd name="T3" fmla="*/ 1 h 149"/>
                <a:gd name="T4" fmla="*/ 0 w 160"/>
                <a:gd name="T5" fmla="*/ 1 h 149"/>
                <a:gd name="T6" fmla="*/ 1 w 160"/>
                <a:gd name="T7" fmla="*/ 1 h 149"/>
                <a:gd name="T8" fmla="*/ 0 w 160"/>
                <a:gd name="T9" fmla="*/ 0 h 149"/>
                <a:gd name="T10" fmla="*/ 0 w 160"/>
                <a:gd name="T11" fmla="*/ 0 h 149"/>
                <a:gd name="T12" fmla="*/ 0 w 160"/>
                <a:gd name="T13" fmla="*/ 0 h 149"/>
                <a:gd name="T14" fmla="*/ 0 w 160"/>
                <a:gd name="T15" fmla="*/ 0 h 149"/>
                <a:gd name="T16" fmla="*/ 0 60000 65536"/>
                <a:gd name="T17" fmla="*/ 0 60000 65536"/>
                <a:gd name="T18" fmla="*/ 0 60000 65536"/>
                <a:gd name="T19" fmla="*/ 0 60000 65536"/>
                <a:gd name="T20" fmla="*/ 0 60000 65536"/>
                <a:gd name="T21" fmla="*/ 0 60000 65536"/>
                <a:gd name="T22" fmla="*/ 0 60000 65536"/>
                <a:gd name="T23" fmla="*/ 0 60000 65536"/>
                <a:gd name="T24" fmla="*/ 0 w 160"/>
                <a:gd name="T25" fmla="*/ 0 h 149"/>
                <a:gd name="T26" fmla="*/ 160 w 160"/>
                <a:gd name="T27" fmla="*/ 149 h 1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 h="149">
                  <a:moveTo>
                    <a:pt x="0" y="11"/>
                  </a:moveTo>
                  <a:lnTo>
                    <a:pt x="88" y="122"/>
                  </a:lnTo>
                  <a:lnTo>
                    <a:pt x="132" y="149"/>
                  </a:lnTo>
                  <a:lnTo>
                    <a:pt x="160" y="122"/>
                  </a:lnTo>
                  <a:lnTo>
                    <a:pt x="72" y="34"/>
                  </a:lnTo>
                  <a:lnTo>
                    <a:pt x="27" y="0"/>
                  </a:lnTo>
                  <a:lnTo>
                    <a:pt x="0" y="11"/>
                  </a:lnTo>
                  <a:close/>
                </a:path>
              </a:pathLst>
            </a:custGeom>
            <a:solidFill>
              <a:srgbClr val="D3EDED"/>
            </a:solidFill>
            <a:ln w="9525">
              <a:noFill/>
              <a:round/>
              <a:headEnd/>
              <a:tailEnd/>
            </a:ln>
          </p:spPr>
          <p:txBody>
            <a:bodyPr/>
            <a:lstStyle/>
            <a:p>
              <a:endParaRPr lang="fr-FR"/>
            </a:p>
          </p:txBody>
        </p:sp>
        <p:sp>
          <p:nvSpPr>
            <p:cNvPr id="480463" name="Freeform 476"/>
            <p:cNvSpPr>
              <a:spLocks/>
            </p:cNvSpPr>
            <p:nvPr/>
          </p:nvSpPr>
          <p:spPr bwMode="auto">
            <a:xfrm>
              <a:off x="3845" y="2471"/>
              <a:ext cx="19" cy="24"/>
            </a:xfrm>
            <a:custGeom>
              <a:avLst/>
              <a:gdLst>
                <a:gd name="T0" fmla="*/ 0 w 117"/>
                <a:gd name="T1" fmla="*/ 0 h 149"/>
                <a:gd name="T2" fmla="*/ 0 w 117"/>
                <a:gd name="T3" fmla="*/ 0 h 149"/>
                <a:gd name="T4" fmla="*/ 0 w 117"/>
                <a:gd name="T5" fmla="*/ 0 h 149"/>
                <a:gd name="T6" fmla="*/ 0 w 117"/>
                <a:gd name="T7" fmla="*/ 0 h 149"/>
                <a:gd name="T8" fmla="*/ 0 w 117"/>
                <a:gd name="T9" fmla="*/ 1 h 149"/>
                <a:gd name="T10" fmla="*/ 0 w 117"/>
                <a:gd name="T11" fmla="*/ 0 h 149"/>
                <a:gd name="T12" fmla="*/ 0 w 117"/>
                <a:gd name="T13" fmla="*/ 0 h 149"/>
                <a:gd name="T14" fmla="*/ 0 60000 65536"/>
                <a:gd name="T15" fmla="*/ 0 60000 65536"/>
                <a:gd name="T16" fmla="*/ 0 60000 65536"/>
                <a:gd name="T17" fmla="*/ 0 60000 65536"/>
                <a:gd name="T18" fmla="*/ 0 60000 65536"/>
                <a:gd name="T19" fmla="*/ 0 60000 65536"/>
                <a:gd name="T20" fmla="*/ 0 60000 65536"/>
                <a:gd name="T21" fmla="*/ 0 w 117"/>
                <a:gd name="T22" fmla="*/ 0 h 149"/>
                <a:gd name="T23" fmla="*/ 117 w 117"/>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7" h="149">
                  <a:moveTo>
                    <a:pt x="117" y="132"/>
                  </a:moveTo>
                  <a:lnTo>
                    <a:pt x="72" y="0"/>
                  </a:lnTo>
                  <a:lnTo>
                    <a:pt x="39" y="55"/>
                  </a:lnTo>
                  <a:lnTo>
                    <a:pt x="0" y="67"/>
                  </a:lnTo>
                  <a:lnTo>
                    <a:pt x="0" y="149"/>
                  </a:lnTo>
                  <a:lnTo>
                    <a:pt x="117" y="132"/>
                  </a:lnTo>
                  <a:close/>
                </a:path>
              </a:pathLst>
            </a:custGeom>
            <a:solidFill>
              <a:srgbClr val="FFE5D9"/>
            </a:solidFill>
            <a:ln w="9525">
              <a:noFill/>
              <a:round/>
              <a:headEnd/>
              <a:tailEnd/>
            </a:ln>
          </p:spPr>
          <p:txBody>
            <a:bodyPr/>
            <a:lstStyle/>
            <a:p>
              <a:endParaRPr lang="fr-FR"/>
            </a:p>
          </p:txBody>
        </p:sp>
        <p:sp>
          <p:nvSpPr>
            <p:cNvPr id="480464" name="Freeform 477"/>
            <p:cNvSpPr>
              <a:spLocks/>
            </p:cNvSpPr>
            <p:nvPr/>
          </p:nvSpPr>
          <p:spPr bwMode="auto">
            <a:xfrm>
              <a:off x="3780" y="2490"/>
              <a:ext cx="140" cy="75"/>
            </a:xfrm>
            <a:custGeom>
              <a:avLst/>
              <a:gdLst>
                <a:gd name="T0" fmla="*/ 0 w 843"/>
                <a:gd name="T1" fmla="*/ 2 h 448"/>
                <a:gd name="T2" fmla="*/ 0 w 843"/>
                <a:gd name="T3" fmla="*/ 2 h 448"/>
                <a:gd name="T4" fmla="*/ 0 w 843"/>
                <a:gd name="T5" fmla="*/ 2 h 448"/>
                <a:gd name="T6" fmla="*/ 0 w 843"/>
                <a:gd name="T7" fmla="*/ 2 h 448"/>
                <a:gd name="T8" fmla="*/ 1 w 843"/>
                <a:gd name="T9" fmla="*/ 1 h 448"/>
                <a:gd name="T10" fmla="*/ 2 w 843"/>
                <a:gd name="T11" fmla="*/ 1 h 448"/>
                <a:gd name="T12" fmla="*/ 2 w 843"/>
                <a:gd name="T13" fmla="*/ 0 h 448"/>
                <a:gd name="T14" fmla="*/ 2 w 843"/>
                <a:gd name="T15" fmla="*/ 0 h 448"/>
                <a:gd name="T16" fmla="*/ 2 w 843"/>
                <a:gd name="T17" fmla="*/ 0 h 448"/>
                <a:gd name="T18" fmla="*/ 2 w 843"/>
                <a:gd name="T19" fmla="*/ 0 h 448"/>
                <a:gd name="T20" fmla="*/ 2 w 843"/>
                <a:gd name="T21" fmla="*/ 1 h 448"/>
                <a:gd name="T22" fmla="*/ 3 w 843"/>
                <a:gd name="T23" fmla="*/ 1 h 448"/>
                <a:gd name="T24" fmla="*/ 4 w 843"/>
                <a:gd name="T25" fmla="*/ 1 h 448"/>
                <a:gd name="T26" fmla="*/ 4 w 843"/>
                <a:gd name="T27" fmla="*/ 1 h 448"/>
                <a:gd name="T28" fmla="*/ 4 w 843"/>
                <a:gd name="T29" fmla="*/ 1 h 448"/>
                <a:gd name="T30" fmla="*/ 2 w 843"/>
                <a:gd name="T31" fmla="*/ 1 h 448"/>
                <a:gd name="T32" fmla="*/ 2 w 843"/>
                <a:gd name="T33" fmla="*/ 1 h 448"/>
                <a:gd name="T34" fmla="*/ 2 w 843"/>
                <a:gd name="T35" fmla="*/ 1 h 448"/>
                <a:gd name="T36" fmla="*/ 0 w 843"/>
                <a:gd name="T37" fmla="*/ 2 h 448"/>
                <a:gd name="T38" fmla="*/ 0 w 843"/>
                <a:gd name="T39" fmla="*/ 2 h 4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43"/>
                <a:gd name="T61" fmla="*/ 0 h 448"/>
                <a:gd name="T62" fmla="*/ 843 w 843"/>
                <a:gd name="T63" fmla="*/ 448 h 4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43" h="448">
                  <a:moveTo>
                    <a:pt x="61" y="448"/>
                  </a:moveTo>
                  <a:lnTo>
                    <a:pt x="0" y="326"/>
                  </a:lnTo>
                  <a:lnTo>
                    <a:pt x="61" y="315"/>
                  </a:lnTo>
                  <a:lnTo>
                    <a:pt x="88" y="348"/>
                  </a:lnTo>
                  <a:lnTo>
                    <a:pt x="292" y="182"/>
                  </a:lnTo>
                  <a:lnTo>
                    <a:pt x="375" y="132"/>
                  </a:lnTo>
                  <a:lnTo>
                    <a:pt x="408" y="28"/>
                  </a:lnTo>
                  <a:lnTo>
                    <a:pt x="436" y="10"/>
                  </a:lnTo>
                  <a:lnTo>
                    <a:pt x="479" y="0"/>
                  </a:lnTo>
                  <a:lnTo>
                    <a:pt x="507" y="10"/>
                  </a:lnTo>
                  <a:lnTo>
                    <a:pt x="469" y="127"/>
                  </a:lnTo>
                  <a:lnTo>
                    <a:pt x="623" y="171"/>
                  </a:lnTo>
                  <a:lnTo>
                    <a:pt x="788" y="193"/>
                  </a:lnTo>
                  <a:lnTo>
                    <a:pt x="843" y="204"/>
                  </a:lnTo>
                  <a:lnTo>
                    <a:pt x="799" y="265"/>
                  </a:lnTo>
                  <a:lnTo>
                    <a:pt x="446" y="224"/>
                  </a:lnTo>
                  <a:lnTo>
                    <a:pt x="434" y="248"/>
                  </a:lnTo>
                  <a:lnTo>
                    <a:pt x="381" y="191"/>
                  </a:lnTo>
                  <a:lnTo>
                    <a:pt x="61" y="448"/>
                  </a:lnTo>
                  <a:close/>
                </a:path>
              </a:pathLst>
            </a:custGeom>
            <a:solidFill>
              <a:srgbClr val="CCA699"/>
            </a:solidFill>
            <a:ln w="9525">
              <a:noFill/>
              <a:round/>
              <a:headEnd/>
              <a:tailEnd/>
            </a:ln>
          </p:spPr>
          <p:txBody>
            <a:bodyPr/>
            <a:lstStyle/>
            <a:p>
              <a:endParaRPr lang="fr-FR"/>
            </a:p>
          </p:txBody>
        </p:sp>
        <p:sp>
          <p:nvSpPr>
            <p:cNvPr id="480465" name="Freeform 478"/>
            <p:cNvSpPr>
              <a:spLocks/>
            </p:cNvSpPr>
            <p:nvPr/>
          </p:nvSpPr>
          <p:spPr bwMode="auto">
            <a:xfrm>
              <a:off x="3799" y="2513"/>
              <a:ext cx="107" cy="46"/>
            </a:xfrm>
            <a:custGeom>
              <a:avLst/>
              <a:gdLst>
                <a:gd name="T0" fmla="*/ 0 w 646"/>
                <a:gd name="T1" fmla="*/ 1 h 276"/>
                <a:gd name="T2" fmla="*/ 0 w 646"/>
                <a:gd name="T3" fmla="*/ 1 h 276"/>
                <a:gd name="T4" fmla="*/ 0 w 646"/>
                <a:gd name="T5" fmla="*/ 0 h 276"/>
                <a:gd name="T6" fmla="*/ 1 w 646"/>
                <a:gd name="T7" fmla="*/ 0 h 276"/>
                <a:gd name="T8" fmla="*/ 1 w 646"/>
                <a:gd name="T9" fmla="*/ 0 h 276"/>
                <a:gd name="T10" fmla="*/ 1 w 646"/>
                <a:gd name="T11" fmla="*/ 0 h 276"/>
                <a:gd name="T12" fmla="*/ 1 w 646"/>
                <a:gd name="T13" fmla="*/ 0 h 276"/>
                <a:gd name="T14" fmla="*/ 2 w 646"/>
                <a:gd name="T15" fmla="*/ 0 h 276"/>
                <a:gd name="T16" fmla="*/ 2 w 646"/>
                <a:gd name="T17" fmla="*/ 0 h 276"/>
                <a:gd name="T18" fmla="*/ 3 w 646"/>
                <a:gd name="T19" fmla="*/ 0 h 276"/>
                <a:gd name="T20" fmla="*/ 3 w 646"/>
                <a:gd name="T21" fmla="*/ 0 h 276"/>
                <a:gd name="T22" fmla="*/ 3 w 646"/>
                <a:gd name="T23" fmla="*/ 1 h 276"/>
                <a:gd name="T24" fmla="*/ 3 w 646"/>
                <a:gd name="T25" fmla="*/ 1 h 276"/>
                <a:gd name="T26" fmla="*/ 2 w 646"/>
                <a:gd name="T27" fmla="*/ 1 h 276"/>
                <a:gd name="T28" fmla="*/ 1 w 646"/>
                <a:gd name="T29" fmla="*/ 1 h 276"/>
                <a:gd name="T30" fmla="*/ 0 w 646"/>
                <a:gd name="T31" fmla="*/ 1 h 276"/>
                <a:gd name="T32" fmla="*/ 0 w 646"/>
                <a:gd name="T33" fmla="*/ 1 h 2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6"/>
                <a:gd name="T52" fmla="*/ 0 h 276"/>
                <a:gd name="T53" fmla="*/ 646 w 646"/>
                <a:gd name="T54" fmla="*/ 276 h 2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6" h="276">
                  <a:moveTo>
                    <a:pt x="56" y="254"/>
                  </a:moveTo>
                  <a:lnTo>
                    <a:pt x="0" y="210"/>
                  </a:lnTo>
                  <a:lnTo>
                    <a:pt x="123" y="81"/>
                  </a:lnTo>
                  <a:lnTo>
                    <a:pt x="241" y="24"/>
                  </a:lnTo>
                  <a:lnTo>
                    <a:pt x="267" y="59"/>
                  </a:lnTo>
                  <a:lnTo>
                    <a:pt x="323" y="100"/>
                  </a:lnTo>
                  <a:lnTo>
                    <a:pt x="335" y="81"/>
                  </a:lnTo>
                  <a:lnTo>
                    <a:pt x="348" y="66"/>
                  </a:lnTo>
                  <a:lnTo>
                    <a:pt x="364" y="0"/>
                  </a:lnTo>
                  <a:lnTo>
                    <a:pt x="580" y="61"/>
                  </a:lnTo>
                  <a:lnTo>
                    <a:pt x="646" y="72"/>
                  </a:lnTo>
                  <a:lnTo>
                    <a:pt x="646" y="138"/>
                  </a:lnTo>
                  <a:lnTo>
                    <a:pt x="569" y="193"/>
                  </a:lnTo>
                  <a:lnTo>
                    <a:pt x="463" y="210"/>
                  </a:lnTo>
                  <a:lnTo>
                    <a:pt x="199" y="276"/>
                  </a:lnTo>
                  <a:lnTo>
                    <a:pt x="56" y="254"/>
                  </a:lnTo>
                  <a:close/>
                </a:path>
              </a:pathLst>
            </a:custGeom>
            <a:solidFill>
              <a:srgbClr val="F2E5F2"/>
            </a:solidFill>
            <a:ln w="9525">
              <a:noFill/>
              <a:round/>
              <a:headEnd/>
              <a:tailEnd/>
            </a:ln>
          </p:spPr>
          <p:txBody>
            <a:bodyPr/>
            <a:lstStyle/>
            <a:p>
              <a:endParaRPr lang="fr-FR"/>
            </a:p>
          </p:txBody>
        </p:sp>
        <p:sp>
          <p:nvSpPr>
            <p:cNvPr id="480466" name="Freeform 479"/>
            <p:cNvSpPr>
              <a:spLocks/>
            </p:cNvSpPr>
            <p:nvPr/>
          </p:nvSpPr>
          <p:spPr bwMode="auto">
            <a:xfrm>
              <a:off x="3765" y="2544"/>
              <a:ext cx="140" cy="85"/>
            </a:xfrm>
            <a:custGeom>
              <a:avLst/>
              <a:gdLst>
                <a:gd name="T0" fmla="*/ 0 w 839"/>
                <a:gd name="T1" fmla="*/ 1 h 512"/>
                <a:gd name="T2" fmla="*/ 1 w 839"/>
                <a:gd name="T3" fmla="*/ 1 h 512"/>
                <a:gd name="T4" fmla="*/ 0 w 839"/>
                <a:gd name="T5" fmla="*/ 2 h 512"/>
                <a:gd name="T6" fmla="*/ 0 w 839"/>
                <a:gd name="T7" fmla="*/ 2 h 512"/>
                <a:gd name="T8" fmla="*/ 1 w 839"/>
                <a:gd name="T9" fmla="*/ 2 h 512"/>
                <a:gd name="T10" fmla="*/ 1 w 839"/>
                <a:gd name="T11" fmla="*/ 2 h 512"/>
                <a:gd name="T12" fmla="*/ 1 w 839"/>
                <a:gd name="T13" fmla="*/ 2 h 512"/>
                <a:gd name="T14" fmla="*/ 1 w 839"/>
                <a:gd name="T15" fmla="*/ 2 h 512"/>
                <a:gd name="T16" fmla="*/ 2 w 839"/>
                <a:gd name="T17" fmla="*/ 1 h 512"/>
                <a:gd name="T18" fmla="*/ 2 w 839"/>
                <a:gd name="T19" fmla="*/ 1 h 512"/>
                <a:gd name="T20" fmla="*/ 3 w 839"/>
                <a:gd name="T21" fmla="*/ 1 h 512"/>
                <a:gd name="T22" fmla="*/ 3 w 839"/>
                <a:gd name="T23" fmla="*/ 1 h 512"/>
                <a:gd name="T24" fmla="*/ 3 w 839"/>
                <a:gd name="T25" fmla="*/ 1 h 512"/>
                <a:gd name="T26" fmla="*/ 3 w 839"/>
                <a:gd name="T27" fmla="*/ 2 h 512"/>
                <a:gd name="T28" fmla="*/ 4 w 839"/>
                <a:gd name="T29" fmla="*/ 2 h 512"/>
                <a:gd name="T30" fmla="*/ 4 w 839"/>
                <a:gd name="T31" fmla="*/ 1 h 512"/>
                <a:gd name="T32" fmla="*/ 4 w 839"/>
                <a:gd name="T33" fmla="*/ 1 h 512"/>
                <a:gd name="T34" fmla="*/ 4 w 839"/>
                <a:gd name="T35" fmla="*/ 1 h 512"/>
                <a:gd name="T36" fmla="*/ 4 w 839"/>
                <a:gd name="T37" fmla="*/ 0 h 512"/>
                <a:gd name="T38" fmla="*/ 3 w 839"/>
                <a:gd name="T39" fmla="*/ 0 h 512"/>
                <a:gd name="T40" fmla="*/ 3 w 839"/>
                <a:gd name="T41" fmla="*/ 0 h 512"/>
                <a:gd name="T42" fmla="*/ 2 w 839"/>
                <a:gd name="T43" fmla="*/ 0 h 512"/>
                <a:gd name="T44" fmla="*/ 2 w 839"/>
                <a:gd name="T45" fmla="*/ 0 h 512"/>
                <a:gd name="T46" fmla="*/ 1 w 839"/>
                <a:gd name="T47" fmla="*/ 0 h 512"/>
                <a:gd name="T48" fmla="*/ 1 w 839"/>
                <a:gd name="T49" fmla="*/ 0 h 512"/>
                <a:gd name="T50" fmla="*/ 0 w 839"/>
                <a:gd name="T51" fmla="*/ 1 h 512"/>
                <a:gd name="T52" fmla="*/ 0 w 839"/>
                <a:gd name="T53" fmla="*/ 1 h 5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39"/>
                <a:gd name="T82" fmla="*/ 0 h 512"/>
                <a:gd name="T83" fmla="*/ 839 w 839"/>
                <a:gd name="T84" fmla="*/ 512 h 5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39" h="512">
                  <a:moveTo>
                    <a:pt x="47" y="195"/>
                  </a:moveTo>
                  <a:lnTo>
                    <a:pt x="91" y="314"/>
                  </a:lnTo>
                  <a:lnTo>
                    <a:pt x="0" y="454"/>
                  </a:lnTo>
                  <a:lnTo>
                    <a:pt x="10" y="486"/>
                  </a:lnTo>
                  <a:lnTo>
                    <a:pt x="96" y="496"/>
                  </a:lnTo>
                  <a:lnTo>
                    <a:pt x="134" y="512"/>
                  </a:lnTo>
                  <a:lnTo>
                    <a:pt x="102" y="459"/>
                  </a:lnTo>
                  <a:lnTo>
                    <a:pt x="289" y="394"/>
                  </a:lnTo>
                  <a:lnTo>
                    <a:pt x="382" y="324"/>
                  </a:lnTo>
                  <a:lnTo>
                    <a:pt x="424" y="226"/>
                  </a:lnTo>
                  <a:lnTo>
                    <a:pt x="554" y="242"/>
                  </a:lnTo>
                  <a:lnTo>
                    <a:pt x="629" y="259"/>
                  </a:lnTo>
                  <a:lnTo>
                    <a:pt x="661" y="302"/>
                  </a:lnTo>
                  <a:lnTo>
                    <a:pt x="645" y="372"/>
                  </a:lnTo>
                  <a:lnTo>
                    <a:pt x="780" y="384"/>
                  </a:lnTo>
                  <a:lnTo>
                    <a:pt x="764" y="340"/>
                  </a:lnTo>
                  <a:lnTo>
                    <a:pt x="806" y="270"/>
                  </a:lnTo>
                  <a:lnTo>
                    <a:pt x="839" y="167"/>
                  </a:lnTo>
                  <a:lnTo>
                    <a:pt x="796" y="70"/>
                  </a:lnTo>
                  <a:lnTo>
                    <a:pt x="726" y="32"/>
                  </a:lnTo>
                  <a:lnTo>
                    <a:pt x="650" y="0"/>
                  </a:lnTo>
                  <a:lnTo>
                    <a:pt x="452" y="86"/>
                  </a:lnTo>
                  <a:lnTo>
                    <a:pt x="306" y="76"/>
                  </a:lnTo>
                  <a:lnTo>
                    <a:pt x="226" y="49"/>
                  </a:lnTo>
                  <a:lnTo>
                    <a:pt x="112" y="114"/>
                  </a:lnTo>
                  <a:lnTo>
                    <a:pt x="47" y="195"/>
                  </a:lnTo>
                  <a:close/>
                </a:path>
              </a:pathLst>
            </a:custGeom>
            <a:solidFill>
              <a:srgbClr val="66997F"/>
            </a:solidFill>
            <a:ln w="9525">
              <a:noFill/>
              <a:round/>
              <a:headEnd/>
              <a:tailEnd/>
            </a:ln>
          </p:spPr>
          <p:txBody>
            <a:bodyPr/>
            <a:lstStyle/>
            <a:p>
              <a:endParaRPr lang="fr-FR"/>
            </a:p>
          </p:txBody>
        </p:sp>
        <p:sp>
          <p:nvSpPr>
            <p:cNvPr id="480467" name="Freeform 480"/>
            <p:cNvSpPr>
              <a:spLocks/>
            </p:cNvSpPr>
            <p:nvPr/>
          </p:nvSpPr>
          <p:spPr bwMode="auto">
            <a:xfrm>
              <a:off x="3620" y="2327"/>
              <a:ext cx="200" cy="208"/>
            </a:xfrm>
            <a:custGeom>
              <a:avLst/>
              <a:gdLst>
                <a:gd name="T0" fmla="*/ 5 w 1202"/>
                <a:gd name="T1" fmla="*/ 0 h 1249"/>
                <a:gd name="T2" fmla="*/ 4 w 1202"/>
                <a:gd name="T3" fmla="*/ 0 h 1249"/>
                <a:gd name="T4" fmla="*/ 2 w 1202"/>
                <a:gd name="T5" fmla="*/ 1 h 1249"/>
                <a:gd name="T6" fmla="*/ 1 w 1202"/>
                <a:gd name="T7" fmla="*/ 2 h 1249"/>
                <a:gd name="T8" fmla="*/ 0 w 1202"/>
                <a:gd name="T9" fmla="*/ 2 h 1249"/>
                <a:gd name="T10" fmla="*/ 0 w 1202"/>
                <a:gd name="T11" fmla="*/ 3 h 1249"/>
                <a:gd name="T12" fmla="*/ 1 w 1202"/>
                <a:gd name="T13" fmla="*/ 4 h 1249"/>
                <a:gd name="T14" fmla="*/ 2 w 1202"/>
                <a:gd name="T15" fmla="*/ 6 h 1249"/>
                <a:gd name="T16" fmla="*/ 2 w 1202"/>
                <a:gd name="T17" fmla="*/ 5 h 1249"/>
                <a:gd name="T18" fmla="*/ 1 w 1202"/>
                <a:gd name="T19" fmla="*/ 4 h 1249"/>
                <a:gd name="T20" fmla="*/ 1 w 1202"/>
                <a:gd name="T21" fmla="*/ 3 h 1249"/>
                <a:gd name="T22" fmla="*/ 1 w 1202"/>
                <a:gd name="T23" fmla="*/ 2 h 1249"/>
                <a:gd name="T24" fmla="*/ 2 w 1202"/>
                <a:gd name="T25" fmla="*/ 2 h 1249"/>
                <a:gd name="T26" fmla="*/ 3 w 1202"/>
                <a:gd name="T27" fmla="*/ 1 h 1249"/>
                <a:gd name="T28" fmla="*/ 4 w 1202"/>
                <a:gd name="T29" fmla="*/ 1 h 1249"/>
                <a:gd name="T30" fmla="*/ 5 w 1202"/>
                <a:gd name="T31" fmla="*/ 0 h 1249"/>
                <a:gd name="T32" fmla="*/ 5 w 1202"/>
                <a:gd name="T33" fmla="*/ 0 h 1249"/>
                <a:gd name="T34" fmla="*/ 5 w 1202"/>
                <a:gd name="T35" fmla="*/ 0 h 12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2"/>
                <a:gd name="T55" fmla="*/ 0 h 1249"/>
                <a:gd name="T56" fmla="*/ 1202 w 1202"/>
                <a:gd name="T57" fmla="*/ 1249 h 124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2" h="1249">
                  <a:moveTo>
                    <a:pt x="1202" y="0"/>
                  </a:moveTo>
                  <a:lnTo>
                    <a:pt x="888" y="117"/>
                  </a:lnTo>
                  <a:lnTo>
                    <a:pt x="497" y="255"/>
                  </a:lnTo>
                  <a:lnTo>
                    <a:pt x="144" y="370"/>
                  </a:lnTo>
                  <a:lnTo>
                    <a:pt x="0" y="420"/>
                  </a:lnTo>
                  <a:lnTo>
                    <a:pt x="99" y="614"/>
                  </a:lnTo>
                  <a:lnTo>
                    <a:pt x="282" y="951"/>
                  </a:lnTo>
                  <a:lnTo>
                    <a:pt x="463" y="1249"/>
                  </a:lnTo>
                  <a:lnTo>
                    <a:pt x="375" y="1050"/>
                  </a:lnTo>
                  <a:lnTo>
                    <a:pt x="282" y="835"/>
                  </a:lnTo>
                  <a:lnTo>
                    <a:pt x="221" y="619"/>
                  </a:lnTo>
                  <a:lnTo>
                    <a:pt x="215" y="470"/>
                  </a:lnTo>
                  <a:lnTo>
                    <a:pt x="353" y="399"/>
                  </a:lnTo>
                  <a:lnTo>
                    <a:pt x="612" y="304"/>
                  </a:lnTo>
                  <a:lnTo>
                    <a:pt x="883" y="210"/>
                  </a:lnTo>
                  <a:lnTo>
                    <a:pt x="1103" y="117"/>
                  </a:lnTo>
                  <a:lnTo>
                    <a:pt x="1202" y="0"/>
                  </a:lnTo>
                  <a:close/>
                </a:path>
              </a:pathLst>
            </a:custGeom>
            <a:solidFill>
              <a:srgbClr val="FFE5E5"/>
            </a:solidFill>
            <a:ln w="9525">
              <a:noFill/>
              <a:round/>
              <a:headEnd/>
              <a:tailEnd/>
            </a:ln>
          </p:spPr>
          <p:txBody>
            <a:bodyPr/>
            <a:lstStyle/>
            <a:p>
              <a:endParaRPr lang="fr-FR"/>
            </a:p>
          </p:txBody>
        </p:sp>
        <p:sp>
          <p:nvSpPr>
            <p:cNvPr id="480468" name="Freeform 481"/>
            <p:cNvSpPr>
              <a:spLocks/>
            </p:cNvSpPr>
            <p:nvPr/>
          </p:nvSpPr>
          <p:spPr bwMode="auto">
            <a:xfrm>
              <a:off x="3836" y="2523"/>
              <a:ext cx="17" cy="71"/>
            </a:xfrm>
            <a:custGeom>
              <a:avLst/>
              <a:gdLst>
                <a:gd name="T0" fmla="*/ 0 w 105"/>
                <a:gd name="T1" fmla="*/ 0 h 429"/>
                <a:gd name="T2" fmla="*/ 0 w 105"/>
                <a:gd name="T3" fmla="*/ 1 h 429"/>
                <a:gd name="T4" fmla="*/ 0 w 105"/>
                <a:gd name="T5" fmla="*/ 1 h 429"/>
                <a:gd name="T6" fmla="*/ 0 w 105"/>
                <a:gd name="T7" fmla="*/ 2 h 429"/>
                <a:gd name="T8" fmla="*/ 0 w 105"/>
                <a:gd name="T9" fmla="*/ 2 h 429"/>
                <a:gd name="T10" fmla="*/ 0 w 105"/>
                <a:gd name="T11" fmla="*/ 1 h 429"/>
                <a:gd name="T12" fmla="*/ 0 w 105"/>
                <a:gd name="T13" fmla="*/ 1 h 429"/>
                <a:gd name="T14" fmla="*/ 0 w 105"/>
                <a:gd name="T15" fmla="*/ 0 h 429"/>
                <a:gd name="T16" fmla="*/ 0 w 105"/>
                <a:gd name="T17" fmla="*/ 0 h 429"/>
                <a:gd name="T18" fmla="*/ 0 w 105"/>
                <a:gd name="T19" fmla="*/ 0 h 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
                <a:gd name="T31" fmla="*/ 0 h 429"/>
                <a:gd name="T32" fmla="*/ 105 w 105"/>
                <a:gd name="T33" fmla="*/ 429 h 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 h="429">
                  <a:moveTo>
                    <a:pt x="47" y="0"/>
                  </a:moveTo>
                  <a:lnTo>
                    <a:pt x="39" y="158"/>
                  </a:lnTo>
                  <a:lnTo>
                    <a:pt x="5" y="302"/>
                  </a:lnTo>
                  <a:lnTo>
                    <a:pt x="0" y="357"/>
                  </a:lnTo>
                  <a:lnTo>
                    <a:pt x="34" y="429"/>
                  </a:lnTo>
                  <a:lnTo>
                    <a:pt x="100" y="347"/>
                  </a:lnTo>
                  <a:lnTo>
                    <a:pt x="88" y="236"/>
                  </a:lnTo>
                  <a:lnTo>
                    <a:pt x="105" y="43"/>
                  </a:lnTo>
                  <a:lnTo>
                    <a:pt x="47" y="0"/>
                  </a:lnTo>
                  <a:close/>
                </a:path>
              </a:pathLst>
            </a:custGeom>
            <a:solidFill>
              <a:srgbClr val="FF7F7F"/>
            </a:solidFill>
            <a:ln w="9525">
              <a:noFill/>
              <a:round/>
              <a:headEnd/>
              <a:tailEnd/>
            </a:ln>
          </p:spPr>
          <p:txBody>
            <a:bodyPr/>
            <a:lstStyle/>
            <a:p>
              <a:endParaRPr lang="fr-FR"/>
            </a:p>
          </p:txBody>
        </p:sp>
        <p:sp>
          <p:nvSpPr>
            <p:cNvPr id="480469" name="Freeform 482"/>
            <p:cNvSpPr>
              <a:spLocks/>
            </p:cNvSpPr>
            <p:nvPr/>
          </p:nvSpPr>
          <p:spPr bwMode="auto">
            <a:xfrm>
              <a:off x="3607" y="2398"/>
              <a:ext cx="90" cy="149"/>
            </a:xfrm>
            <a:custGeom>
              <a:avLst/>
              <a:gdLst>
                <a:gd name="T0" fmla="*/ 0 w 540"/>
                <a:gd name="T1" fmla="*/ 0 h 895"/>
                <a:gd name="T2" fmla="*/ 0 w 540"/>
                <a:gd name="T3" fmla="*/ 0 h 895"/>
                <a:gd name="T4" fmla="*/ 1 w 540"/>
                <a:gd name="T5" fmla="*/ 2 h 895"/>
                <a:gd name="T6" fmla="*/ 2 w 540"/>
                <a:gd name="T7" fmla="*/ 4 h 895"/>
                <a:gd name="T8" fmla="*/ 2 w 540"/>
                <a:gd name="T9" fmla="*/ 3 h 895"/>
                <a:gd name="T10" fmla="*/ 1 w 540"/>
                <a:gd name="T11" fmla="*/ 1 h 895"/>
                <a:gd name="T12" fmla="*/ 0 w 540"/>
                <a:gd name="T13" fmla="*/ 0 h 895"/>
                <a:gd name="T14" fmla="*/ 0 w 540"/>
                <a:gd name="T15" fmla="*/ 0 h 895"/>
                <a:gd name="T16" fmla="*/ 0 60000 65536"/>
                <a:gd name="T17" fmla="*/ 0 60000 65536"/>
                <a:gd name="T18" fmla="*/ 0 60000 65536"/>
                <a:gd name="T19" fmla="*/ 0 60000 65536"/>
                <a:gd name="T20" fmla="*/ 0 60000 65536"/>
                <a:gd name="T21" fmla="*/ 0 60000 65536"/>
                <a:gd name="T22" fmla="*/ 0 60000 65536"/>
                <a:gd name="T23" fmla="*/ 0 60000 65536"/>
                <a:gd name="T24" fmla="*/ 0 w 540"/>
                <a:gd name="T25" fmla="*/ 0 h 895"/>
                <a:gd name="T26" fmla="*/ 540 w 540"/>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0" h="895">
                  <a:moveTo>
                    <a:pt x="88" y="0"/>
                  </a:moveTo>
                  <a:lnTo>
                    <a:pt x="0" y="55"/>
                  </a:lnTo>
                  <a:lnTo>
                    <a:pt x="276" y="520"/>
                  </a:lnTo>
                  <a:lnTo>
                    <a:pt x="540" y="895"/>
                  </a:lnTo>
                  <a:lnTo>
                    <a:pt x="463" y="702"/>
                  </a:lnTo>
                  <a:lnTo>
                    <a:pt x="199" y="238"/>
                  </a:lnTo>
                  <a:lnTo>
                    <a:pt x="88" y="0"/>
                  </a:lnTo>
                  <a:close/>
                </a:path>
              </a:pathLst>
            </a:custGeom>
            <a:solidFill>
              <a:srgbClr val="FFF2CC"/>
            </a:solidFill>
            <a:ln w="9525">
              <a:noFill/>
              <a:round/>
              <a:headEnd/>
              <a:tailEnd/>
            </a:ln>
          </p:spPr>
          <p:txBody>
            <a:bodyPr/>
            <a:lstStyle/>
            <a:p>
              <a:endParaRPr lang="fr-FR"/>
            </a:p>
          </p:txBody>
        </p:sp>
        <p:sp>
          <p:nvSpPr>
            <p:cNvPr id="480470" name="Freeform 483"/>
            <p:cNvSpPr>
              <a:spLocks/>
            </p:cNvSpPr>
            <p:nvPr/>
          </p:nvSpPr>
          <p:spPr bwMode="auto">
            <a:xfrm>
              <a:off x="3859" y="2436"/>
              <a:ext cx="6" cy="15"/>
            </a:xfrm>
            <a:custGeom>
              <a:avLst/>
              <a:gdLst>
                <a:gd name="T0" fmla="*/ 0 w 39"/>
                <a:gd name="T1" fmla="*/ 0 h 91"/>
                <a:gd name="T2" fmla="*/ 0 w 39"/>
                <a:gd name="T3" fmla="*/ 0 h 91"/>
                <a:gd name="T4" fmla="*/ 0 w 39"/>
                <a:gd name="T5" fmla="*/ 0 h 91"/>
                <a:gd name="T6" fmla="*/ 0 w 39"/>
                <a:gd name="T7" fmla="*/ 0 h 91"/>
                <a:gd name="T8" fmla="*/ 0 w 39"/>
                <a:gd name="T9" fmla="*/ 0 h 91"/>
                <a:gd name="T10" fmla="*/ 0 w 39"/>
                <a:gd name="T11" fmla="*/ 0 h 91"/>
                <a:gd name="T12" fmla="*/ 0 w 39"/>
                <a:gd name="T13" fmla="*/ 0 h 91"/>
                <a:gd name="T14" fmla="*/ 0 w 39"/>
                <a:gd name="T15" fmla="*/ 0 h 91"/>
                <a:gd name="T16" fmla="*/ 0 60000 65536"/>
                <a:gd name="T17" fmla="*/ 0 60000 65536"/>
                <a:gd name="T18" fmla="*/ 0 60000 65536"/>
                <a:gd name="T19" fmla="*/ 0 60000 65536"/>
                <a:gd name="T20" fmla="*/ 0 60000 65536"/>
                <a:gd name="T21" fmla="*/ 0 60000 65536"/>
                <a:gd name="T22" fmla="*/ 0 60000 65536"/>
                <a:gd name="T23" fmla="*/ 0 60000 65536"/>
                <a:gd name="T24" fmla="*/ 0 w 39"/>
                <a:gd name="T25" fmla="*/ 0 h 91"/>
                <a:gd name="T26" fmla="*/ 39 w 39"/>
                <a:gd name="T27" fmla="*/ 91 h 9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 h="91">
                  <a:moveTo>
                    <a:pt x="10" y="0"/>
                  </a:moveTo>
                  <a:lnTo>
                    <a:pt x="0" y="34"/>
                  </a:lnTo>
                  <a:lnTo>
                    <a:pt x="2" y="91"/>
                  </a:lnTo>
                  <a:lnTo>
                    <a:pt x="20" y="75"/>
                  </a:lnTo>
                  <a:lnTo>
                    <a:pt x="36" y="44"/>
                  </a:lnTo>
                  <a:lnTo>
                    <a:pt x="39" y="16"/>
                  </a:lnTo>
                  <a:lnTo>
                    <a:pt x="10" y="0"/>
                  </a:lnTo>
                  <a:close/>
                </a:path>
              </a:pathLst>
            </a:custGeom>
            <a:solidFill>
              <a:srgbClr val="000000"/>
            </a:solidFill>
            <a:ln w="9525">
              <a:noFill/>
              <a:round/>
              <a:headEnd/>
              <a:tailEnd/>
            </a:ln>
          </p:spPr>
          <p:txBody>
            <a:bodyPr/>
            <a:lstStyle/>
            <a:p>
              <a:endParaRPr lang="fr-FR"/>
            </a:p>
          </p:txBody>
        </p:sp>
        <p:sp>
          <p:nvSpPr>
            <p:cNvPr id="480471" name="Freeform 484"/>
            <p:cNvSpPr>
              <a:spLocks/>
            </p:cNvSpPr>
            <p:nvPr/>
          </p:nvSpPr>
          <p:spPr bwMode="auto">
            <a:xfrm>
              <a:off x="3871" y="2436"/>
              <a:ext cx="20" cy="29"/>
            </a:xfrm>
            <a:custGeom>
              <a:avLst/>
              <a:gdLst>
                <a:gd name="T0" fmla="*/ 1 w 117"/>
                <a:gd name="T1" fmla="*/ 0 h 171"/>
                <a:gd name="T2" fmla="*/ 0 w 117"/>
                <a:gd name="T3" fmla="*/ 0 h 171"/>
                <a:gd name="T4" fmla="*/ 0 w 117"/>
                <a:gd name="T5" fmla="*/ 1 h 171"/>
                <a:gd name="T6" fmla="*/ 0 w 117"/>
                <a:gd name="T7" fmla="*/ 1 h 171"/>
                <a:gd name="T8" fmla="*/ 0 w 117"/>
                <a:gd name="T9" fmla="*/ 1 h 171"/>
                <a:gd name="T10" fmla="*/ 0 w 117"/>
                <a:gd name="T11" fmla="*/ 0 h 171"/>
                <a:gd name="T12" fmla="*/ 1 w 117"/>
                <a:gd name="T13" fmla="*/ 0 h 171"/>
                <a:gd name="T14" fmla="*/ 1 w 117"/>
                <a:gd name="T15" fmla="*/ 0 h 171"/>
                <a:gd name="T16" fmla="*/ 1 w 117"/>
                <a:gd name="T17" fmla="*/ 0 h 171"/>
                <a:gd name="T18" fmla="*/ 1 w 117"/>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7"/>
                <a:gd name="T31" fmla="*/ 0 h 171"/>
                <a:gd name="T32" fmla="*/ 117 w 117"/>
                <a:gd name="T33" fmla="*/ 171 h 1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7" h="171">
                  <a:moveTo>
                    <a:pt x="88" y="0"/>
                  </a:moveTo>
                  <a:lnTo>
                    <a:pt x="57" y="51"/>
                  </a:lnTo>
                  <a:lnTo>
                    <a:pt x="28" y="95"/>
                  </a:lnTo>
                  <a:lnTo>
                    <a:pt x="0" y="171"/>
                  </a:lnTo>
                  <a:lnTo>
                    <a:pt x="34" y="135"/>
                  </a:lnTo>
                  <a:lnTo>
                    <a:pt x="83" y="72"/>
                  </a:lnTo>
                  <a:lnTo>
                    <a:pt x="117" y="36"/>
                  </a:lnTo>
                  <a:lnTo>
                    <a:pt x="112" y="10"/>
                  </a:lnTo>
                  <a:lnTo>
                    <a:pt x="88" y="0"/>
                  </a:lnTo>
                  <a:close/>
                </a:path>
              </a:pathLst>
            </a:custGeom>
            <a:solidFill>
              <a:srgbClr val="000000"/>
            </a:solidFill>
            <a:ln w="9525">
              <a:noFill/>
              <a:round/>
              <a:headEnd/>
              <a:tailEnd/>
            </a:ln>
          </p:spPr>
          <p:txBody>
            <a:bodyPr/>
            <a:lstStyle/>
            <a:p>
              <a:endParaRPr lang="fr-FR"/>
            </a:p>
          </p:txBody>
        </p:sp>
        <p:sp>
          <p:nvSpPr>
            <p:cNvPr id="480472" name="Freeform 485"/>
            <p:cNvSpPr>
              <a:spLocks/>
            </p:cNvSpPr>
            <p:nvPr/>
          </p:nvSpPr>
          <p:spPr bwMode="auto">
            <a:xfrm>
              <a:off x="3883" y="2449"/>
              <a:ext cx="32" cy="22"/>
            </a:xfrm>
            <a:custGeom>
              <a:avLst/>
              <a:gdLst>
                <a:gd name="T0" fmla="*/ 0 w 190"/>
                <a:gd name="T1" fmla="*/ 1 h 130"/>
                <a:gd name="T2" fmla="*/ 0 w 190"/>
                <a:gd name="T3" fmla="*/ 1 h 130"/>
                <a:gd name="T4" fmla="*/ 0 w 190"/>
                <a:gd name="T5" fmla="*/ 0 h 130"/>
                <a:gd name="T6" fmla="*/ 0 w 190"/>
                <a:gd name="T7" fmla="*/ 0 h 130"/>
                <a:gd name="T8" fmla="*/ 1 w 190"/>
                <a:gd name="T9" fmla="*/ 0 h 130"/>
                <a:gd name="T10" fmla="*/ 1 w 190"/>
                <a:gd name="T11" fmla="*/ 0 h 130"/>
                <a:gd name="T12" fmla="*/ 1 w 190"/>
                <a:gd name="T13" fmla="*/ 0 h 130"/>
                <a:gd name="T14" fmla="*/ 1 w 190"/>
                <a:gd name="T15" fmla="*/ 0 h 130"/>
                <a:gd name="T16" fmla="*/ 1 w 190"/>
                <a:gd name="T17" fmla="*/ 0 h 130"/>
                <a:gd name="T18" fmla="*/ 1 w 190"/>
                <a:gd name="T19" fmla="*/ 0 h 130"/>
                <a:gd name="T20" fmla="*/ 1 w 190"/>
                <a:gd name="T21" fmla="*/ 0 h 130"/>
                <a:gd name="T22" fmla="*/ 1 w 190"/>
                <a:gd name="T23" fmla="*/ 0 h 130"/>
                <a:gd name="T24" fmla="*/ 1 w 190"/>
                <a:gd name="T25" fmla="*/ 0 h 130"/>
                <a:gd name="T26" fmla="*/ 1 w 190"/>
                <a:gd name="T27" fmla="*/ 0 h 130"/>
                <a:gd name="T28" fmla="*/ 1 w 190"/>
                <a:gd name="T29" fmla="*/ 1 h 130"/>
                <a:gd name="T30" fmla="*/ 1 w 190"/>
                <a:gd name="T31" fmla="*/ 1 h 130"/>
                <a:gd name="T32" fmla="*/ 0 w 190"/>
                <a:gd name="T33" fmla="*/ 1 h 130"/>
                <a:gd name="T34" fmla="*/ 0 w 190"/>
                <a:gd name="T35" fmla="*/ 1 h 130"/>
                <a:gd name="T36" fmla="*/ 0 w 190"/>
                <a:gd name="T37" fmla="*/ 1 h 130"/>
                <a:gd name="T38" fmla="*/ 0 w 190"/>
                <a:gd name="T39" fmla="*/ 1 h 1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0"/>
                <a:gd name="T61" fmla="*/ 0 h 130"/>
                <a:gd name="T62" fmla="*/ 190 w 190"/>
                <a:gd name="T63" fmla="*/ 130 h 1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0" h="130">
                  <a:moveTo>
                    <a:pt x="0" y="130"/>
                  </a:moveTo>
                  <a:lnTo>
                    <a:pt x="18" y="108"/>
                  </a:lnTo>
                  <a:lnTo>
                    <a:pt x="34" y="82"/>
                  </a:lnTo>
                  <a:lnTo>
                    <a:pt x="65" y="77"/>
                  </a:lnTo>
                  <a:lnTo>
                    <a:pt x="93" y="67"/>
                  </a:lnTo>
                  <a:lnTo>
                    <a:pt x="96" y="46"/>
                  </a:lnTo>
                  <a:lnTo>
                    <a:pt x="101" y="28"/>
                  </a:lnTo>
                  <a:lnTo>
                    <a:pt x="128" y="15"/>
                  </a:lnTo>
                  <a:lnTo>
                    <a:pt x="148" y="0"/>
                  </a:lnTo>
                  <a:lnTo>
                    <a:pt x="174" y="0"/>
                  </a:lnTo>
                  <a:lnTo>
                    <a:pt x="190" y="23"/>
                  </a:lnTo>
                  <a:lnTo>
                    <a:pt x="179" y="43"/>
                  </a:lnTo>
                  <a:lnTo>
                    <a:pt x="158" y="62"/>
                  </a:lnTo>
                  <a:lnTo>
                    <a:pt x="143" y="77"/>
                  </a:lnTo>
                  <a:lnTo>
                    <a:pt x="128" y="105"/>
                  </a:lnTo>
                  <a:lnTo>
                    <a:pt x="110" y="118"/>
                  </a:lnTo>
                  <a:lnTo>
                    <a:pt x="68" y="116"/>
                  </a:lnTo>
                  <a:lnTo>
                    <a:pt x="45" y="118"/>
                  </a:lnTo>
                  <a:lnTo>
                    <a:pt x="0" y="130"/>
                  </a:lnTo>
                  <a:close/>
                </a:path>
              </a:pathLst>
            </a:custGeom>
            <a:solidFill>
              <a:srgbClr val="000000"/>
            </a:solidFill>
            <a:ln w="9525">
              <a:noFill/>
              <a:round/>
              <a:headEnd/>
              <a:tailEnd/>
            </a:ln>
          </p:spPr>
          <p:txBody>
            <a:bodyPr/>
            <a:lstStyle/>
            <a:p>
              <a:endParaRPr lang="fr-FR"/>
            </a:p>
          </p:txBody>
        </p:sp>
        <p:sp>
          <p:nvSpPr>
            <p:cNvPr id="480473" name="Freeform 486"/>
            <p:cNvSpPr>
              <a:spLocks/>
            </p:cNvSpPr>
            <p:nvPr/>
          </p:nvSpPr>
          <p:spPr bwMode="auto">
            <a:xfrm>
              <a:off x="3876" y="2473"/>
              <a:ext cx="7" cy="8"/>
            </a:xfrm>
            <a:custGeom>
              <a:avLst/>
              <a:gdLst>
                <a:gd name="T0" fmla="*/ 0 w 44"/>
                <a:gd name="T1" fmla="*/ 0 h 49"/>
                <a:gd name="T2" fmla="*/ 0 w 44"/>
                <a:gd name="T3" fmla="*/ 0 h 49"/>
                <a:gd name="T4" fmla="*/ 0 w 44"/>
                <a:gd name="T5" fmla="*/ 0 h 49"/>
                <a:gd name="T6" fmla="*/ 0 w 44"/>
                <a:gd name="T7" fmla="*/ 0 h 49"/>
                <a:gd name="T8" fmla="*/ 0 w 44"/>
                <a:gd name="T9" fmla="*/ 0 h 49"/>
                <a:gd name="T10" fmla="*/ 0 w 44"/>
                <a:gd name="T11" fmla="*/ 0 h 49"/>
                <a:gd name="T12" fmla="*/ 0 w 44"/>
                <a:gd name="T13" fmla="*/ 0 h 49"/>
                <a:gd name="T14" fmla="*/ 0 w 44"/>
                <a:gd name="T15" fmla="*/ 0 h 49"/>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49"/>
                <a:gd name="T26" fmla="*/ 44 w 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49">
                  <a:moveTo>
                    <a:pt x="0" y="13"/>
                  </a:moveTo>
                  <a:lnTo>
                    <a:pt x="24" y="0"/>
                  </a:lnTo>
                  <a:lnTo>
                    <a:pt x="39" y="11"/>
                  </a:lnTo>
                  <a:lnTo>
                    <a:pt x="44" y="39"/>
                  </a:lnTo>
                  <a:lnTo>
                    <a:pt x="24" y="49"/>
                  </a:lnTo>
                  <a:lnTo>
                    <a:pt x="3" y="39"/>
                  </a:lnTo>
                  <a:lnTo>
                    <a:pt x="0" y="13"/>
                  </a:lnTo>
                  <a:close/>
                </a:path>
              </a:pathLst>
            </a:custGeom>
            <a:solidFill>
              <a:srgbClr val="000000"/>
            </a:solidFill>
            <a:ln w="9525">
              <a:noFill/>
              <a:round/>
              <a:headEnd/>
              <a:tailEnd/>
            </a:ln>
          </p:spPr>
          <p:txBody>
            <a:bodyPr/>
            <a:lstStyle/>
            <a:p>
              <a:endParaRPr lang="fr-FR"/>
            </a:p>
          </p:txBody>
        </p:sp>
        <p:sp>
          <p:nvSpPr>
            <p:cNvPr id="480474" name="Freeform 487"/>
            <p:cNvSpPr>
              <a:spLocks/>
            </p:cNvSpPr>
            <p:nvPr/>
          </p:nvSpPr>
          <p:spPr bwMode="auto">
            <a:xfrm>
              <a:off x="3866" y="2467"/>
              <a:ext cx="6" cy="5"/>
            </a:xfrm>
            <a:custGeom>
              <a:avLst/>
              <a:gdLst>
                <a:gd name="T0" fmla="*/ 0 w 38"/>
                <a:gd name="T1" fmla="*/ 0 h 34"/>
                <a:gd name="T2" fmla="*/ 0 w 38"/>
                <a:gd name="T3" fmla="*/ 0 h 34"/>
                <a:gd name="T4" fmla="*/ 0 w 38"/>
                <a:gd name="T5" fmla="*/ 0 h 34"/>
                <a:gd name="T6" fmla="*/ 0 w 38"/>
                <a:gd name="T7" fmla="*/ 0 h 34"/>
                <a:gd name="T8" fmla="*/ 0 w 38"/>
                <a:gd name="T9" fmla="*/ 0 h 34"/>
                <a:gd name="T10" fmla="*/ 0 w 38"/>
                <a:gd name="T11" fmla="*/ 0 h 34"/>
                <a:gd name="T12" fmla="*/ 0 w 38"/>
                <a:gd name="T13" fmla="*/ 0 h 34"/>
                <a:gd name="T14" fmla="*/ 0 w 38"/>
                <a:gd name="T15" fmla="*/ 0 h 34"/>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34"/>
                <a:gd name="T26" fmla="*/ 38 w 38"/>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34">
                  <a:moveTo>
                    <a:pt x="15" y="34"/>
                  </a:moveTo>
                  <a:lnTo>
                    <a:pt x="0" y="27"/>
                  </a:lnTo>
                  <a:lnTo>
                    <a:pt x="5" y="8"/>
                  </a:lnTo>
                  <a:lnTo>
                    <a:pt x="20" y="0"/>
                  </a:lnTo>
                  <a:lnTo>
                    <a:pt x="38" y="15"/>
                  </a:lnTo>
                  <a:lnTo>
                    <a:pt x="33" y="32"/>
                  </a:lnTo>
                  <a:lnTo>
                    <a:pt x="15" y="34"/>
                  </a:lnTo>
                  <a:close/>
                </a:path>
              </a:pathLst>
            </a:custGeom>
            <a:solidFill>
              <a:srgbClr val="000000"/>
            </a:solidFill>
            <a:ln w="9525">
              <a:noFill/>
              <a:round/>
              <a:headEnd/>
              <a:tailEnd/>
            </a:ln>
          </p:spPr>
          <p:txBody>
            <a:bodyPr/>
            <a:lstStyle/>
            <a:p>
              <a:endParaRPr lang="fr-FR"/>
            </a:p>
          </p:txBody>
        </p:sp>
        <p:sp>
          <p:nvSpPr>
            <p:cNvPr id="480475" name="Freeform 488"/>
            <p:cNvSpPr>
              <a:spLocks/>
            </p:cNvSpPr>
            <p:nvPr/>
          </p:nvSpPr>
          <p:spPr bwMode="auto">
            <a:xfrm>
              <a:off x="3899" y="2473"/>
              <a:ext cx="18" cy="9"/>
            </a:xfrm>
            <a:custGeom>
              <a:avLst/>
              <a:gdLst>
                <a:gd name="T0" fmla="*/ 0 w 107"/>
                <a:gd name="T1" fmla="*/ 0 h 50"/>
                <a:gd name="T2" fmla="*/ 0 w 107"/>
                <a:gd name="T3" fmla="*/ 0 h 50"/>
                <a:gd name="T4" fmla="*/ 1 w 107"/>
                <a:gd name="T5" fmla="*/ 0 h 50"/>
                <a:gd name="T6" fmla="*/ 1 w 107"/>
                <a:gd name="T7" fmla="*/ 0 h 50"/>
                <a:gd name="T8" fmla="*/ 1 w 107"/>
                <a:gd name="T9" fmla="*/ 0 h 50"/>
                <a:gd name="T10" fmla="*/ 0 w 107"/>
                <a:gd name="T11" fmla="*/ 0 h 50"/>
                <a:gd name="T12" fmla="*/ 0 w 107"/>
                <a:gd name="T13" fmla="*/ 0 h 50"/>
                <a:gd name="T14" fmla="*/ 0 w 107"/>
                <a:gd name="T15" fmla="*/ 0 h 50"/>
                <a:gd name="T16" fmla="*/ 0 60000 65536"/>
                <a:gd name="T17" fmla="*/ 0 60000 65536"/>
                <a:gd name="T18" fmla="*/ 0 60000 65536"/>
                <a:gd name="T19" fmla="*/ 0 60000 65536"/>
                <a:gd name="T20" fmla="*/ 0 60000 65536"/>
                <a:gd name="T21" fmla="*/ 0 60000 65536"/>
                <a:gd name="T22" fmla="*/ 0 60000 65536"/>
                <a:gd name="T23" fmla="*/ 0 60000 65536"/>
                <a:gd name="T24" fmla="*/ 0 w 107"/>
                <a:gd name="T25" fmla="*/ 0 h 50"/>
                <a:gd name="T26" fmla="*/ 107 w 10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7" h="50">
                  <a:moveTo>
                    <a:pt x="0" y="46"/>
                  </a:moveTo>
                  <a:lnTo>
                    <a:pt x="83" y="0"/>
                  </a:lnTo>
                  <a:lnTo>
                    <a:pt x="102" y="10"/>
                  </a:lnTo>
                  <a:lnTo>
                    <a:pt x="107" y="31"/>
                  </a:lnTo>
                  <a:lnTo>
                    <a:pt x="99" y="41"/>
                  </a:lnTo>
                  <a:lnTo>
                    <a:pt x="52" y="50"/>
                  </a:lnTo>
                  <a:lnTo>
                    <a:pt x="0" y="46"/>
                  </a:lnTo>
                  <a:close/>
                </a:path>
              </a:pathLst>
            </a:custGeom>
            <a:solidFill>
              <a:srgbClr val="000000"/>
            </a:solidFill>
            <a:ln w="9525">
              <a:noFill/>
              <a:round/>
              <a:headEnd/>
              <a:tailEnd/>
            </a:ln>
          </p:spPr>
          <p:txBody>
            <a:bodyPr/>
            <a:lstStyle/>
            <a:p>
              <a:endParaRPr lang="fr-FR"/>
            </a:p>
          </p:txBody>
        </p:sp>
        <p:sp>
          <p:nvSpPr>
            <p:cNvPr id="480476" name="Freeform 489"/>
            <p:cNvSpPr>
              <a:spLocks/>
            </p:cNvSpPr>
            <p:nvPr/>
          </p:nvSpPr>
          <p:spPr bwMode="auto">
            <a:xfrm>
              <a:off x="3958" y="2518"/>
              <a:ext cx="23" cy="29"/>
            </a:xfrm>
            <a:custGeom>
              <a:avLst/>
              <a:gdLst>
                <a:gd name="T0" fmla="*/ 0 w 137"/>
                <a:gd name="T1" fmla="*/ 1 h 173"/>
                <a:gd name="T2" fmla="*/ 0 w 137"/>
                <a:gd name="T3" fmla="*/ 1 h 173"/>
                <a:gd name="T4" fmla="*/ 1 w 137"/>
                <a:gd name="T5" fmla="*/ 1 h 173"/>
                <a:gd name="T6" fmla="*/ 1 w 137"/>
                <a:gd name="T7" fmla="*/ 1 h 173"/>
                <a:gd name="T8" fmla="*/ 1 w 137"/>
                <a:gd name="T9" fmla="*/ 0 h 173"/>
                <a:gd name="T10" fmla="*/ 1 w 137"/>
                <a:gd name="T11" fmla="*/ 0 h 173"/>
                <a:gd name="T12" fmla="*/ 1 w 137"/>
                <a:gd name="T13" fmla="*/ 0 h 173"/>
                <a:gd name="T14" fmla="*/ 1 w 137"/>
                <a:gd name="T15" fmla="*/ 0 h 173"/>
                <a:gd name="T16" fmla="*/ 1 w 137"/>
                <a:gd name="T17" fmla="*/ 1 h 173"/>
                <a:gd name="T18" fmla="*/ 1 w 137"/>
                <a:gd name="T19" fmla="*/ 1 h 173"/>
                <a:gd name="T20" fmla="*/ 0 w 137"/>
                <a:gd name="T21" fmla="*/ 1 h 173"/>
                <a:gd name="T22" fmla="*/ 0 w 137"/>
                <a:gd name="T23" fmla="*/ 1 h 173"/>
                <a:gd name="T24" fmla="*/ 0 w 137"/>
                <a:gd name="T25" fmla="*/ 1 h 173"/>
                <a:gd name="T26" fmla="*/ 0 w 137"/>
                <a:gd name="T27" fmla="*/ 1 h 173"/>
                <a:gd name="T28" fmla="*/ 0 w 137"/>
                <a:gd name="T29" fmla="*/ 1 h 1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7"/>
                <a:gd name="T46" fmla="*/ 0 h 173"/>
                <a:gd name="T47" fmla="*/ 137 w 137"/>
                <a:gd name="T48" fmla="*/ 173 h 1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7" h="173">
                  <a:moveTo>
                    <a:pt x="0" y="166"/>
                  </a:moveTo>
                  <a:lnTo>
                    <a:pt x="54" y="145"/>
                  </a:lnTo>
                  <a:lnTo>
                    <a:pt x="88" y="124"/>
                  </a:lnTo>
                  <a:lnTo>
                    <a:pt x="105" y="91"/>
                  </a:lnTo>
                  <a:lnTo>
                    <a:pt x="108" y="33"/>
                  </a:lnTo>
                  <a:lnTo>
                    <a:pt x="117" y="0"/>
                  </a:lnTo>
                  <a:lnTo>
                    <a:pt x="137" y="0"/>
                  </a:lnTo>
                  <a:lnTo>
                    <a:pt x="129" y="62"/>
                  </a:lnTo>
                  <a:lnTo>
                    <a:pt x="129" y="100"/>
                  </a:lnTo>
                  <a:lnTo>
                    <a:pt x="108" y="133"/>
                  </a:lnTo>
                  <a:lnTo>
                    <a:pt x="85" y="148"/>
                  </a:lnTo>
                  <a:lnTo>
                    <a:pt x="49" y="166"/>
                  </a:lnTo>
                  <a:lnTo>
                    <a:pt x="15" y="173"/>
                  </a:lnTo>
                  <a:lnTo>
                    <a:pt x="0" y="166"/>
                  </a:lnTo>
                  <a:close/>
                </a:path>
              </a:pathLst>
            </a:custGeom>
            <a:solidFill>
              <a:srgbClr val="000000"/>
            </a:solidFill>
            <a:ln w="9525">
              <a:noFill/>
              <a:round/>
              <a:headEnd/>
              <a:tailEnd/>
            </a:ln>
          </p:spPr>
          <p:txBody>
            <a:bodyPr/>
            <a:lstStyle/>
            <a:p>
              <a:endParaRPr lang="fr-FR"/>
            </a:p>
          </p:txBody>
        </p:sp>
        <p:sp>
          <p:nvSpPr>
            <p:cNvPr id="480477" name="Freeform 490"/>
            <p:cNvSpPr>
              <a:spLocks/>
            </p:cNvSpPr>
            <p:nvPr/>
          </p:nvSpPr>
          <p:spPr bwMode="auto">
            <a:xfrm>
              <a:off x="3879" y="2519"/>
              <a:ext cx="44" cy="29"/>
            </a:xfrm>
            <a:custGeom>
              <a:avLst/>
              <a:gdLst>
                <a:gd name="T0" fmla="*/ 1 w 259"/>
                <a:gd name="T1" fmla="*/ 0 h 169"/>
                <a:gd name="T2" fmla="*/ 1 w 259"/>
                <a:gd name="T3" fmla="*/ 0 h 169"/>
                <a:gd name="T4" fmla="*/ 1 w 259"/>
                <a:gd name="T5" fmla="*/ 0 h 169"/>
                <a:gd name="T6" fmla="*/ 1 w 259"/>
                <a:gd name="T7" fmla="*/ 0 h 169"/>
                <a:gd name="T8" fmla="*/ 1 w 259"/>
                <a:gd name="T9" fmla="*/ 0 h 169"/>
                <a:gd name="T10" fmla="*/ 1 w 259"/>
                <a:gd name="T11" fmla="*/ 0 h 169"/>
                <a:gd name="T12" fmla="*/ 1 w 259"/>
                <a:gd name="T13" fmla="*/ 0 h 169"/>
                <a:gd name="T14" fmla="*/ 1 w 259"/>
                <a:gd name="T15" fmla="*/ 1 h 169"/>
                <a:gd name="T16" fmla="*/ 1 w 259"/>
                <a:gd name="T17" fmla="*/ 1 h 169"/>
                <a:gd name="T18" fmla="*/ 1 w 259"/>
                <a:gd name="T19" fmla="*/ 1 h 169"/>
                <a:gd name="T20" fmla="*/ 1 w 259"/>
                <a:gd name="T21" fmla="*/ 1 h 169"/>
                <a:gd name="T22" fmla="*/ 0 w 259"/>
                <a:gd name="T23" fmla="*/ 1 h 169"/>
                <a:gd name="T24" fmla="*/ 0 w 259"/>
                <a:gd name="T25" fmla="*/ 1 h 169"/>
                <a:gd name="T26" fmla="*/ 0 w 259"/>
                <a:gd name="T27" fmla="*/ 1 h 169"/>
                <a:gd name="T28" fmla="*/ 0 w 259"/>
                <a:gd name="T29" fmla="*/ 1 h 169"/>
                <a:gd name="T30" fmla="*/ 0 w 259"/>
                <a:gd name="T31" fmla="*/ 1 h 169"/>
                <a:gd name="T32" fmla="*/ 1 w 259"/>
                <a:gd name="T33" fmla="*/ 1 h 169"/>
                <a:gd name="T34" fmla="*/ 1 w 259"/>
                <a:gd name="T35" fmla="*/ 1 h 169"/>
                <a:gd name="T36" fmla="*/ 1 w 259"/>
                <a:gd name="T37" fmla="*/ 0 h 169"/>
                <a:gd name="T38" fmla="*/ 1 w 259"/>
                <a:gd name="T39" fmla="*/ 0 h 169"/>
                <a:gd name="T40" fmla="*/ 1 w 259"/>
                <a:gd name="T41" fmla="*/ 0 h 169"/>
                <a:gd name="T42" fmla="*/ 1 w 259"/>
                <a:gd name="T43" fmla="*/ 0 h 169"/>
                <a:gd name="T44" fmla="*/ 1 w 259"/>
                <a:gd name="T45" fmla="*/ 0 h 169"/>
                <a:gd name="T46" fmla="*/ 1 w 259"/>
                <a:gd name="T47" fmla="*/ 0 h 169"/>
                <a:gd name="T48" fmla="*/ 1 w 259"/>
                <a:gd name="T49" fmla="*/ 0 h 169"/>
                <a:gd name="T50" fmla="*/ 1 w 259"/>
                <a:gd name="T51" fmla="*/ 0 h 1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59"/>
                <a:gd name="T79" fmla="*/ 0 h 169"/>
                <a:gd name="T80" fmla="*/ 259 w 259"/>
                <a:gd name="T81" fmla="*/ 169 h 1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59" h="169">
                  <a:moveTo>
                    <a:pt x="140" y="73"/>
                  </a:moveTo>
                  <a:lnTo>
                    <a:pt x="163" y="28"/>
                  </a:lnTo>
                  <a:lnTo>
                    <a:pt x="168" y="8"/>
                  </a:lnTo>
                  <a:lnTo>
                    <a:pt x="202" y="0"/>
                  </a:lnTo>
                  <a:lnTo>
                    <a:pt x="244" y="10"/>
                  </a:lnTo>
                  <a:lnTo>
                    <a:pt x="259" y="31"/>
                  </a:lnTo>
                  <a:lnTo>
                    <a:pt x="239" y="63"/>
                  </a:lnTo>
                  <a:lnTo>
                    <a:pt x="197" y="93"/>
                  </a:lnTo>
                  <a:lnTo>
                    <a:pt x="171" y="117"/>
                  </a:lnTo>
                  <a:lnTo>
                    <a:pt x="129" y="146"/>
                  </a:lnTo>
                  <a:lnTo>
                    <a:pt x="93" y="161"/>
                  </a:lnTo>
                  <a:lnTo>
                    <a:pt x="49" y="166"/>
                  </a:lnTo>
                  <a:lnTo>
                    <a:pt x="16" y="169"/>
                  </a:lnTo>
                  <a:lnTo>
                    <a:pt x="0" y="161"/>
                  </a:lnTo>
                  <a:lnTo>
                    <a:pt x="0" y="140"/>
                  </a:lnTo>
                  <a:lnTo>
                    <a:pt x="44" y="133"/>
                  </a:lnTo>
                  <a:lnTo>
                    <a:pt x="98" y="120"/>
                  </a:lnTo>
                  <a:lnTo>
                    <a:pt x="143" y="99"/>
                  </a:lnTo>
                  <a:lnTo>
                    <a:pt x="179" y="70"/>
                  </a:lnTo>
                  <a:lnTo>
                    <a:pt x="202" y="68"/>
                  </a:lnTo>
                  <a:lnTo>
                    <a:pt x="226" y="28"/>
                  </a:lnTo>
                  <a:lnTo>
                    <a:pt x="213" y="21"/>
                  </a:lnTo>
                  <a:lnTo>
                    <a:pt x="191" y="26"/>
                  </a:lnTo>
                  <a:lnTo>
                    <a:pt x="166" y="70"/>
                  </a:lnTo>
                  <a:lnTo>
                    <a:pt x="140" y="73"/>
                  </a:lnTo>
                  <a:close/>
                </a:path>
              </a:pathLst>
            </a:custGeom>
            <a:solidFill>
              <a:srgbClr val="000000"/>
            </a:solidFill>
            <a:ln w="9525">
              <a:noFill/>
              <a:round/>
              <a:headEnd/>
              <a:tailEnd/>
            </a:ln>
          </p:spPr>
          <p:txBody>
            <a:bodyPr/>
            <a:lstStyle/>
            <a:p>
              <a:endParaRPr lang="fr-FR"/>
            </a:p>
          </p:txBody>
        </p:sp>
        <p:sp>
          <p:nvSpPr>
            <p:cNvPr id="480478" name="Freeform 491"/>
            <p:cNvSpPr>
              <a:spLocks/>
            </p:cNvSpPr>
            <p:nvPr/>
          </p:nvSpPr>
          <p:spPr bwMode="auto">
            <a:xfrm>
              <a:off x="3851" y="2532"/>
              <a:ext cx="33" cy="25"/>
            </a:xfrm>
            <a:custGeom>
              <a:avLst/>
              <a:gdLst>
                <a:gd name="T0" fmla="*/ 0 w 202"/>
                <a:gd name="T1" fmla="*/ 0 h 153"/>
                <a:gd name="T2" fmla="*/ 0 w 202"/>
                <a:gd name="T3" fmla="*/ 0 h 153"/>
                <a:gd name="T4" fmla="*/ 0 w 202"/>
                <a:gd name="T5" fmla="*/ 0 h 153"/>
                <a:gd name="T6" fmla="*/ 0 w 202"/>
                <a:gd name="T7" fmla="*/ 0 h 153"/>
                <a:gd name="T8" fmla="*/ 1 w 202"/>
                <a:gd name="T9" fmla="*/ 0 h 153"/>
                <a:gd name="T10" fmla="*/ 1 w 202"/>
                <a:gd name="T11" fmla="*/ 0 h 153"/>
                <a:gd name="T12" fmla="*/ 1 w 202"/>
                <a:gd name="T13" fmla="*/ 0 h 153"/>
                <a:gd name="T14" fmla="*/ 1 w 202"/>
                <a:gd name="T15" fmla="*/ 0 h 153"/>
                <a:gd name="T16" fmla="*/ 1 w 202"/>
                <a:gd name="T17" fmla="*/ 0 h 153"/>
                <a:gd name="T18" fmla="*/ 0 w 202"/>
                <a:gd name="T19" fmla="*/ 0 h 153"/>
                <a:gd name="T20" fmla="*/ 0 w 202"/>
                <a:gd name="T21" fmla="*/ 1 h 153"/>
                <a:gd name="T22" fmla="*/ 0 w 202"/>
                <a:gd name="T23" fmla="*/ 1 h 153"/>
                <a:gd name="T24" fmla="*/ 0 w 202"/>
                <a:gd name="T25" fmla="*/ 1 h 153"/>
                <a:gd name="T26" fmla="*/ 0 w 202"/>
                <a:gd name="T27" fmla="*/ 0 h 153"/>
                <a:gd name="T28" fmla="*/ 0 w 202"/>
                <a:gd name="T29" fmla="*/ 0 h 1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2"/>
                <a:gd name="T46" fmla="*/ 0 h 153"/>
                <a:gd name="T47" fmla="*/ 202 w 202"/>
                <a:gd name="T48" fmla="*/ 153 h 1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2" h="153">
                  <a:moveTo>
                    <a:pt x="0" y="118"/>
                  </a:moveTo>
                  <a:lnTo>
                    <a:pt x="50" y="106"/>
                  </a:lnTo>
                  <a:lnTo>
                    <a:pt x="84" y="86"/>
                  </a:lnTo>
                  <a:lnTo>
                    <a:pt x="120" y="65"/>
                  </a:lnTo>
                  <a:lnTo>
                    <a:pt x="169" y="26"/>
                  </a:lnTo>
                  <a:lnTo>
                    <a:pt x="202" y="0"/>
                  </a:lnTo>
                  <a:lnTo>
                    <a:pt x="197" y="21"/>
                  </a:lnTo>
                  <a:lnTo>
                    <a:pt x="179" y="50"/>
                  </a:lnTo>
                  <a:lnTo>
                    <a:pt x="156" y="81"/>
                  </a:lnTo>
                  <a:lnTo>
                    <a:pt x="120" y="109"/>
                  </a:lnTo>
                  <a:lnTo>
                    <a:pt x="70" y="133"/>
                  </a:lnTo>
                  <a:lnTo>
                    <a:pt x="29" y="146"/>
                  </a:lnTo>
                  <a:lnTo>
                    <a:pt x="0" y="153"/>
                  </a:lnTo>
                  <a:lnTo>
                    <a:pt x="0" y="118"/>
                  </a:lnTo>
                  <a:close/>
                </a:path>
              </a:pathLst>
            </a:custGeom>
            <a:solidFill>
              <a:srgbClr val="000000"/>
            </a:solidFill>
            <a:ln w="9525">
              <a:noFill/>
              <a:round/>
              <a:headEnd/>
              <a:tailEnd/>
            </a:ln>
          </p:spPr>
          <p:txBody>
            <a:bodyPr/>
            <a:lstStyle/>
            <a:p>
              <a:endParaRPr lang="fr-FR"/>
            </a:p>
          </p:txBody>
        </p:sp>
        <p:sp>
          <p:nvSpPr>
            <p:cNvPr id="480479" name="Freeform 492"/>
            <p:cNvSpPr>
              <a:spLocks/>
            </p:cNvSpPr>
            <p:nvPr/>
          </p:nvSpPr>
          <p:spPr bwMode="auto">
            <a:xfrm>
              <a:off x="3802" y="2550"/>
              <a:ext cx="37" cy="12"/>
            </a:xfrm>
            <a:custGeom>
              <a:avLst/>
              <a:gdLst>
                <a:gd name="T0" fmla="*/ 0 w 223"/>
                <a:gd name="T1" fmla="*/ 0 h 74"/>
                <a:gd name="T2" fmla="*/ 0 w 223"/>
                <a:gd name="T3" fmla="*/ 0 h 74"/>
                <a:gd name="T4" fmla="*/ 0 w 223"/>
                <a:gd name="T5" fmla="*/ 0 h 74"/>
                <a:gd name="T6" fmla="*/ 1 w 223"/>
                <a:gd name="T7" fmla="*/ 0 h 74"/>
                <a:gd name="T8" fmla="*/ 1 w 223"/>
                <a:gd name="T9" fmla="*/ 0 h 74"/>
                <a:gd name="T10" fmla="*/ 1 w 223"/>
                <a:gd name="T11" fmla="*/ 0 h 74"/>
                <a:gd name="T12" fmla="*/ 1 w 223"/>
                <a:gd name="T13" fmla="*/ 0 h 74"/>
                <a:gd name="T14" fmla="*/ 0 w 223"/>
                <a:gd name="T15" fmla="*/ 0 h 74"/>
                <a:gd name="T16" fmla="*/ 0 w 223"/>
                <a:gd name="T17" fmla="*/ 0 h 74"/>
                <a:gd name="T18" fmla="*/ 0 w 223"/>
                <a:gd name="T19" fmla="*/ 0 h 74"/>
                <a:gd name="T20" fmla="*/ 0 w 223"/>
                <a:gd name="T21" fmla="*/ 0 h 74"/>
                <a:gd name="T22" fmla="*/ 0 w 223"/>
                <a:gd name="T23" fmla="*/ 0 h 74"/>
                <a:gd name="T24" fmla="*/ 0 w 223"/>
                <a:gd name="T25" fmla="*/ 0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3"/>
                <a:gd name="T40" fmla="*/ 0 h 74"/>
                <a:gd name="T41" fmla="*/ 223 w 223"/>
                <a:gd name="T42" fmla="*/ 74 h 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3" h="74">
                  <a:moveTo>
                    <a:pt x="10" y="0"/>
                  </a:moveTo>
                  <a:lnTo>
                    <a:pt x="56" y="17"/>
                  </a:lnTo>
                  <a:lnTo>
                    <a:pt x="109" y="27"/>
                  </a:lnTo>
                  <a:lnTo>
                    <a:pt x="158" y="29"/>
                  </a:lnTo>
                  <a:lnTo>
                    <a:pt x="223" y="32"/>
                  </a:lnTo>
                  <a:lnTo>
                    <a:pt x="217" y="74"/>
                  </a:lnTo>
                  <a:lnTo>
                    <a:pt x="150" y="68"/>
                  </a:lnTo>
                  <a:lnTo>
                    <a:pt x="96" y="60"/>
                  </a:lnTo>
                  <a:lnTo>
                    <a:pt x="44" y="47"/>
                  </a:lnTo>
                  <a:lnTo>
                    <a:pt x="5" y="24"/>
                  </a:lnTo>
                  <a:lnTo>
                    <a:pt x="0" y="14"/>
                  </a:lnTo>
                  <a:lnTo>
                    <a:pt x="10" y="0"/>
                  </a:lnTo>
                  <a:close/>
                </a:path>
              </a:pathLst>
            </a:custGeom>
            <a:solidFill>
              <a:srgbClr val="000000"/>
            </a:solidFill>
            <a:ln w="9525">
              <a:noFill/>
              <a:round/>
              <a:headEnd/>
              <a:tailEnd/>
            </a:ln>
          </p:spPr>
          <p:txBody>
            <a:bodyPr/>
            <a:lstStyle/>
            <a:p>
              <a:endParaRPr lang="fr-FR"/>
            </a:p>
          </p:txBody>
        </p:sp>
        <p:sp>
          <p:nvSpPr>
            <p:cNvPr id="480480" name="Freeform 493"/>
            <p:cNvSpPr>
              <a:spLocks/>
            </p:cNvSpPr>
            <p:nvPr/>
          </p:nvSpPr>
          <p:spPr bwMode="auto">
            <a:xfrm>
              <a:off x="3838" y="2474"/>
              <a:ext cx="25" cy="49"/>
            </a:xfrm>
            <a:custGeom>
              <a:avLst/>
              <a:gdLst>
                <a:gd name="T0" fmla="*/ 0 w 146"/>
                <a:gd name="T1" fmla="*/ 1 h 294"/>
                <a:gd name="T2" fmla="*/ 0 w 146"/>
                <a:gd name="T3" fmla="*/ 1 h 294"/>
                <a:gd name="T4" fmla="*/ 0 w 146"/>
                <a:gd name="T5" fmla="*/ 1 h 294"/>
                <a:gd name="T6" fmla="*/ 0 w 146"/>
                <a:gd name="T7" fmla="*/ 1 h 294"/>
                <a:gd name="T8" fmla="*/ 0 w 146"/>
                <a:gd name="T9" fmla="*/ 1 h 294"/>
                <a:gd name="T10" fmla="*/ 0 w 146"/>
                <a:gd name="T11" fmla="*/ 1 h 294"/>
                <a:gd name="T12" fmla="*/ 0 w 146"/>
                <a:gd name="T13" fmla="*/ 1 h 294"/>
                <a:gd name="T14" fmla="*/ 0 w 146"/>
                <a:gd name="T15" fmla="*/ 0 h 294"/>
                <a:gd name="T16" fmla="*/ 0 w 146"/>
                <a:gd name="T17" fmla="*/ 0 h 294"/>
                <a:gd name="T18" fmla="*/ 0 w 146"/>
                <a:gd name="T19" fmla="*/ 0 h 294"/>
                <a:gd name="T20" fmla="*/ 0 w 146"/>
                <a:gd name="T21" fmla="*/ 0 h 294"/>
                <a:gd name="T22" fmla="*/ 0 w 146"/>
                <a:gd name="T23" fmla="*/ 0 h 294"/>
                <a:gd name="T24" fmla="*/ 1 w 146"/>
                <a:gd name="T25" fmla="*/ 0 h 294"/>
                <a:gd name="T26" fmla="*/ 1 w 146"/>
                <a:gd name="T27" fmla="*/ 0 h 294"/>
                <a:gd name="T28" fmla="*/ 1 w 146"/>
                <a:gd name="T29" fmla="*/ 0 h 294"/>
                <a:gd name="T30" fmla="*/ 1 w 146"/>
                <a:gd name="T31" fmla="*/ 0 h 294"/>
                <a:gd name="T32" fmla="*/ 1 w 146"/>
                <a:gd name="T33" fmla="*/ 0 h 294"/>
                <a:gd name="T34" fmla="*/ 1 w 146"/>
                <a:gd name="T35" fmla="*/ 0 h 294"/>
                <a:gd name="T36" fmla="*/ 1 w 146"/>
                <a:gd name="T37" fmla="*/ 0 h 294"/>
                <a:gd name="T38" fmla="*/ 1 w 146"/>
                <a:gd name="T39" fmla="*/ 0 h 294"/>
                <a:gd name="T40" fmla="*/ 1 w 146"/>
                <a:gd name="T41" fmla="*/ 0 h 294"/>
                <a:gd name="T42" fmla="*/ 1 w 146"/>
                <a:gd name="T43" fmla="*/ 0 h 294"/>
                <a:gd name="T44" fmla="*/ 1 w 146"/>
                <a:gd name="T45" fmla="*/ 0 h 294"/>
                <a:gd name="T46" fmla="*/ 0 w 146"/>
                <a:gd name="T47" fmla="*/ 0 h 294"/>
                <a:gd name="T48" fmla="*/ 0 w 146"/>
                <a:gd name="T49" fmla="*/ 0 h 294"/>
                <a:gd name="T50" fmla="*/ 0 w 146"/>
                <a:gd name="T51" fmla="*/ 1 h 294"/>
                <a:gd name="T52" fmla="*/ 0 w 146"/>
                <a:gd name="T53" fmla="*/ 1 h 294"/>
                <a:gd name="T54" fmla="*/ 0 w 146"/>
                <a:gd name="T55" fmla="*/ 1 h 294"/>
                <a:gd name="T56" fmla="*/ 0 w 146"/>
                <a:gd name="T57" fmla="*/ 1 h 294"/>
                <a:gd name="T58" fmla="*/ 0 w 146"/>
                <a:gd name="T59" fmla="*/ 1 h 294"/>
                <a:gd name="T60" fmla="*/ 0 w 146"/>
                <a:gd name="T61" fmla="*/ 1 h 294"/>
                <a:gd name="T62" fmla="*/ 0 w 146"/>
                <a:gd name="T63" fmla="*/ 1 h 294"/>
                <a:gd name="T64" fmla="*/ 0 w 146"/>
                <a:gd name="T65" fmla="*/ 1 h 2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6"/>
                <a:gd name="T100" fmla="*/ 0 h 294"/>
                <a:gd name="T101" fmla="*/ 146 w 146"/>
                <a:gd name="T102" fmla="*/ 294 h 2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6" h="294">
                  <a:moveTo>
                    <a:pt x="29" y="294"/>
                  </a:moveTo>
                  <a:lnTo>
                    <a:pt x="12" y="283"/>
                  </a:lnTo>
                  <a:lnTo>
                    <a:pt x="0" y="260"/>
                  </a:lnTo>
                  <a:lnTo>
                    <a:pt x="0" y="231"/>
                  </a:lnTo>
                  <a:lnTo>
                    <a:pt x="19" y="195"/>
                  </a:lnTo>
                  <a:lnTo>
                    <a:pt x="35" y="164"/>
                  </a:lnTo>
                  <a:lnTo>
                    <a:pt x="42" y="138"/>
                  </a:lnTo>
                  <a:lnTo>
                    <a:pt x="42" y="101"/>
                  </a:lnTo>
                  <a:lnTo>
                    <a:pt x="35" y="65"/>
                  </a:lnTo>
                  <a:lnTo>
                    <a:pt x="37" y="48"/>
                  </a:lnTo>
                  <a:lnTo>
                    <a:pt x="58" y="41"/>
                  </a:lnTo>
                  <a:lnTo>
                    <a:pt x="76" y="44"/>
                  </a:lnTo>
                  <a:lnTo>
                    <a:pt x="89" y="23"/>
                  </a:lnTo>
                  <a:lnTo>
                    <a:pt x="100" y="3"/>
                  </a:lnTo>
                  <a:lnTo>
                    <a:pt x="120" y="0"/>
                  </a:lnTo>
                  <a:lnTo>
                    <a:pt x="135" y="11"/>
                  </a:lnTo>
                  <a:lnTo>
                    <a:pt x="146" y="44"/>
                  </a:lnTo>
                  <a:lnTo>
                    <a:pt x="146" y="76"/>
                  </a:lnTo>
                  <a:lnTo>
                    <a:pt x="125" y="76"/>
                  </a:lnTo>
                  <a:lnTo>
                    <a:pt x="123" y="34"/>
                  </a:lnTo>
                  <a:lnTo>
                    <a:pt x="112" y="39"/>
                  </a:lnTo>
                  <a:lnTo>
                    <a:pt x="107" y="73"/>
                  </a:lnTo>
                  <a:lnTo>
                    <a:pt x="94" y="78"/>
                  </a:lnTo>
                  <a:lnTo>
                    <a:pt x="70" y="76"/>
                  </a:lnTo>
                  <a:lnTo>
                    <a:pt x="70" y="104"/>
                  </a:lnTo>
                  <a:lnTo>
                    <a:pt x="60" y="151"/>
                  </a:lnTo>
                  <a:lnTo>
                    <a:pt x="50" y="190"/>
                  </a:lnTo>
                  <a:lnTo>
                    <a:pt x="32" y="221"/>
                  </a:lnTo>
                  <a:lnTo>
                    <a:pt x="27" y="249"/>
                  </a:lnTo>
                  <a:lnTo>
                    <a:pt x="27" y="271"/>
                  </a:lnTo>
                  <a:lnTo>
                    <a:pt x="42" y="289"/>
                  </a:lnTo>
                  <a:lnTo>
                    <a:pt x="29" y="294"/>
                  </a:lnTo>
                  <a:close/>
                </a:path>
              </a:pathLst>
            </a:custGeom>
            <a:solidFill>
              <a:srgbClr val="000000"/>
            </a:solidFill>
            <a:ln w="9525">
              <a:noFill/>
              <a:round/>
              <a:headEnd/>
              <a:tailEnd/>
            </a:ln>
          </p:spPr>
          <p:txBody>
            <a:bodyPr/>
            <a:lstStyle/>
            <a:p>
              <a:endParaRPr lang="fr-FR"/>
            </a:p>
          </p:txBody>
        </p:sp>
        <p:sp>
          <p:nvSpPr>
            <p:cNvPr id="480481" name="Freeform 494"/>
            <p:cNvSpPr>
              <a:spLocks/>
            </p:cNvSpPr>
            <p:nvPr/>
          </p:nvSpPr>
          <p:spPr bwMode="auto">
            <a:xfrm>
              <a:off x="3848" y="2490"/>
              <a:ext cx="18" cy="38"/>
            </a:xfrm>
            <a:custGeom>
              <a:avLst/>
              <a:gdLst>
                <a:gd name="T0" fmla="*/ 0 w 107"/>
                <a:gd name="T1" fmla="*/ 1 h 231"/>
                <a:gd name="T2" fmla="*/ 0 w 107"/>
                <a:gd name="T3" fmla="*/ 1 h 231"/>
                <a:gd name="T4" fmla="*/ 0 w 107"/>
                <a:gd name="T5" fmla="*/ 1 h 231"/>
                <a:gd name="T6" fmla="*/ 0 w 107"/>
                <a:gd name="T7" fmla="*/ 1 h 231"/>
                <a:gd name="T8" fmla="*/ 0 w 107"/>
                <a:gd name="T9" fmla="*/ 1 h 231"/>
                <a:gd name="T10" fmla="*/ 0 w 107"/>
                <a:gd name="T11" fmla="*/ 1 h 231"/>
                <a:gd name="T12" fmla="*/ 0 w 107"/>
                <a:gd name="T13" fmla="*/ 0 h 231"/>
                <a:gd name="T14" fmla="*/ 1 w 107"/>
                <a:gd name="T15" fmla="*/ 0 h 231"/>
                <a:gd name="T16" fmla="*/ 1 w 107"/>
                <a:gd name="T17" fmla="*/ 0 h 231"/>
                <a:gd name="T18" fmla="*/ 1 w 107"/>
                <a:gd name="T19" fmla="*/ 0 h 231"/>
                <a:gd name="T20" fmla="*/ 0 w 107"/>
                <a:gd name="T21" fmla="*/ 0 h 231"/>
                <a:gd name="T22" fmla="*/ 0 w 107"/>
                <a:gd name="T23" fmla="*/ 0 h 231"/>
                <a:gd name="T24" fmla="*/ 0 w 107"/>
                <a:gd name="T25" fmla="*/ 0 h 231"/>
                <a:gd name="T26" fmla="*/ 0 w 107"/>
                <a:gd name="T27" fmla="*/ 1 h 231"/>
                <a:gd name="T28" fmla="*/ 0 w 107"/>
                <a:gd name="T29" fmla="*/ 1 h 231"/>
                <a:gd name="T30" fmla="*/ 0 w 107"/>
                <a:gd name="T31" fmla="*/ 1 h 231"/>
                <a:gd name="T32" fmla="*/ 0 w 107"/>
                <a:gd name="T33" fmla="*/ 1 h 231"/>
                <a:gd name="T34" fmla="*/ 0 w 107"/>
                <a:gd name="T35" fmla="*/ 1 h 231"/>
                <a:gd name="T36" fmla="*/ 0 w 107"/>
                <a:gd name="T37" fmla="*/ 1 h 231"/>
                <a:gd name="T38" fmla="*/ 0 w 107"/>
                <a:gd name="T39" fmla="*/ 1 h 2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7"/>
                <a:gd name="T61" fmla="*/ 0 h 231"/>
                <a:gd name="T62" fmla="*/ 107 w 107"/>
                <a:gd name="T63" fmla="*/ 231 h 2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7" h="231">
                  <a:moveTo>
                    <a:pt x="0" y="161"/>
                  </a:moveTo>
                  <a:lnTo>
                    <a:pt x="12" y="200"/>
                  </a:lnTo>
                  <a:lnTo>
                    <a:pt x="39" y="231"/>
                  </a:lnTo>
                  <a:lnTo>
                    <a:pt x="54" y="220"/>
                  </a:lnTo>
                  <a:lnTo>
                    <a:pt x="62" y="200"/>
                  </a:lnTo>
                  <a:lnTo>
                    <a:pt x="65" y="155"/>
                  </a:lnTo>
                  <a:lnTo>
                    <a:pt x="85" y="106"/>
                  </a:lnTo>
                  <a:lnTo>
                    <a:pt x="99" y="75"/>
                  </a:lnTo>
                  <a:lnTo>
                    <a:pt x="107" y="36"/>
                  </a:lnTo>
                  <a:lnTo>
                    <a:pt x="99" y="7"/>
                  </a:lnTo>
                  <a:lnTo>
                    <a:pt x="80" y="0"/>
                  </a:lnTo>
                  <a:lnTo>
                    <a:pt x="80" y="31"/>
                  </a:lnTo>
                  <a:lnTo>
                    <a:pt x="72" y="80"/>
                  </a:lnTo>
                  <a:lnTo>
                    <a:pt x="47" y="132"/>
                  </a:lnTo>
                  <a:lnTo>
                    <a:pt x="34" y="150"/>
                  </a:lnTo>
                  <a:lnTo>
                    <a:pt x="36" y="195"/>
                  </a:lnTo>
                  <a:lnTo>
                    <a:pt x="24" y="179"/>
                  </a:lnTo>
                  <a:lnTo>
                    <a:pt x="15" y="155"/>
                  </a:lnTo>
                  <a:lnTo>
                    <a:pt x="0" y="161"/>
                  </a:lnTo>
                  <a:close/>
                </a:path>
              </a:pathLst>
            </a:custGeom>
            <a:solidFill>
              <a:srgbClr val="000000"/>
            </a:solidFill>
            <a:ln w="9525">
              <a:noFill/>
              <a:round/>
              <a:headEnd/>
              <a:tailEnd/>
            </a:ln>
          </p:spPr>
          <p:txBody>
            <a:bodyPr/>
            <a:lstStyle/>
            <a:p>
              <a:endParaRPr lang="fr-FR"/>
            </a:p>
          </p:txBody>
        </p:sp>
        <p:sp>
          <p:nvSpPr>
            <p:cNvPr id="480482" name="Freeform 495"/>
            <p:cNvSpPr>
              <a:spLocks/>
            </p:cNvSpPr>
            <p:nvPr/>
          </p:nvSpPr>
          <p:spPr bwMode="auto">
            <a:xfrm>
              <a:off x="3857" y="2509"/>
              <a:ext cx="52" cy="16"/>
            </a:xfrm>
            <a:custGeom>
              <a:avLst/>
              <a:gdLst>
                <a:gd name="T0" fmla="*/ 0 w 314"/>
                <a:gd name="T1" fmla="*/ 0 h 96"/>
                <a:gd name="T2" fmla="*/ 0 w 314"/>
                <a:gd name="T3" fmla="*/ 0 h 96"/>
                <a:gd name="T4" fmla="*/ 0 w 314"/>
                <a:gd name="T5" fmla="*/ 0 h 96"/>
                <a:gd name="T6" fmla="*/ 1 w 314"/>
                <a:gd name="T7" fmla="*/ 0 h 96"/>
                <a:gd name="T8" fmla="*/ 1 w 314"/>
                <a:gd name="T9" fmla="*/ 0 h 96"/>
                <a:gd name="T10" fmla="*/ 1 w 314"/>
                <a:gd name="T11" fmla="*/ 0 h 96"/>
                <a:gd name="T12" fmla="*/ 1 w 314"/>
                <a:gd name="T13" fmla="*/ 0 h 96"/>
                <a:gd name="T14" fmla="*/ 1 w 314"/>
                <a:gd name="T15" fmla="*/ 1 h 96"/>
                <a:gd name="T16" fmla="*/ 1 w 314"/>
                <a:gd name="T17" fmla="*/ 0 h 96"/>
                <a:gd name="T18" fmla="*/ 1 w 314"/>
                <a:gd name="T19" fmla="*/ 0 h 96"/>
                <a:gd name="T20" fmla="*/ 0 w 314"/>
                <a:gd name="T21" fmla="*/ 0 h 96"/>
                <a:gd name="T22" fmla="*/ 0 w 314"/>
                <a:gd name="T23" fmla="*/ 0 h 96"/>
                <a:gd name="T24" fmla="*/ 0 w 314"/>
                <a:gd name="T25" fmla="*/ 0 h 96"/>
                <a:gd name="T26" fmla="*/ 0 w 314"/>
                <a:gd name="T27" fmla="*/ 0 h 96"/>
                <a:gd name="T28" fmla="*/ 0 w 314"/>
                <a:gd name="T29" fmla="*/ 0 h 96"/>
                <a:gd name="T30" fmla="*/ 0 w 314"/>
                <a:gd name="T31" fmla="*/ 0 h 9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4"/>
                <a:gd name="T49" fmla="*/ 0 h 96"/>
                <a:gd name="T50" fmla="*/ 314 w 314"/>
                <a:gd name="T51" fmla="*/ 96 h 9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4" h="96">
                  <a:moveTo>
                    <a:pt x="21" y="0"/>
                  </a:moveTo>
                  <a:lnTo>
                    <a:pt x="71" y="9"/>
                  </a:lnTo>
                  <a:lnTo>
                    <a:pt x="117" y="18"/>
                  </a:lnTo>
                  <a:lnTo>
                    <a:pt x="174" y="34"/>
                  </a:lnTo>
                  <a:lnTo>
                    <a:pt x="215" y="50"/>
                  </a:lnTo>
                  <a:lnTo>
                    <a:pt x="278" y="70"/>
                  </a:lnTo>
                  <a:lnTo>
                    <a:pt x="314" y="83"/>
                  </a:lnTo>
                  <a:lnTo>
                    <a:pt x="280" y="96"/>
                  </a:lnTo>
                  <a:lnTo>
                    <a:pt x="226" y="88"/>
                  </a:lnTo>
                  <a:lnTo>
                    <a:pt x="169" y="70"/>
                  </a:lnTo>
                  <a:lnTo>
                    <a:pt x="125" y="60"/>
                  </a:lnTo>
                  <a:lnTo>
                    <a:pt x="81" y="52"/>
                  </a:lnTo>
                  <a:lnTo>
                    <a:pt x="31" y="47"/>
                  </a:lnTo>
                  <a:lnTo>
                    <a:pt x="0" y="45"/>
                  </a:lnTo>
                  <a:lnTo>
                    <a:pt x="21" y="0"/>
                  </a:lnTo>
                  <a:close/>
                </a:path>
              </a:pathLst>
            </a:custGeom>
            <a:solidFill>
              <a:srgbClr val="000000"/>
            </a:solidFill>
            <a:ln w="9525">
              <a:noFill/>
              <a:round/>
              <a:headEnd/>
              <a:tailEnd/>
            </a:ln>
          </p:spPr>
          <p:txBody>
            <a:bodyPr/>
            <a:lstStyle/>
            <a:p>
              <a:endParaRPr lang="fr-FR"/>
            </a:p>
          </p:txBody>
        </p:sp>
        <p:sp>
          <p:nvSpPr>
            <p:cNvPr id="480483" name="Freeform 496"/>
            <p:cNvSpPr>
              <a:spLocks/>
            </p:cNvSpPr>
            <p:nvPr/>
          </p:nvSpPr>
          <p:spPr bwMode="auto">
            <a:xfrm>
              <a:off x="3778" y="2512"/>
              <a:ext cx="63" cy="49"/>
            </a:xfrm>
            <a:custGeom>
              <a:avLst/>
              <a:gdLst>
                <a:gd name="T0" fmla="*/ 2 w 373"/>
                <a:gd name="T1" fmla="*/ 0 h 293"/>
                <a:gd name="T2" fmla="*/ 1 w 373"/>
                <a:gd name="T3" fmla="*/ 0 h 293"/>
                <a:gd name="T4" fmla="*/ 1 w 373"/>
                <a:gd name="T5" fmla="*/ 0 h 293"/>
                <a:gd name="T6" fmla="*/ 1 w 373"/>
                <a:gd name="T7" fmla="*/ 1 h 293"/>
                <a:gd name="T8" fmla="*/ 1 w 373"/>
                <a:gd name="T9" fmla="*/ 1 h 293"/>
                <a:gd name="T10" fmla="*/ 1 w 373"/>
                <a:gd name="T11" fmla="*/ 1 h 293"/>
                <a:gd name="T12" fmla="*/ 0 w 373"/>
                <a:gd name="T13" fmla="*/ 1 h 293"/>
                <a:gd name="T14" fmla="*/ 0 w 373"/>
                <a:gd name="T15" fmla="*/ 1 h 293"/>
                <a:gd name="T16" fmla="*/ 0 w 373"/>
                <a:gd name="T17" fmla="*/ 1 h 293"/>
                <a:gd name="T18" fmla="*/ 0 w 373"/>
                <a:gd name="T19" fmla="*/ 1 h 293"/>
                <a:gd name="T20" fmla="*/ 0 w 373"/>
                <a:gd name="T21" fmla="*/ 1 h 293"/>
                <a:gd name="T22" fmla="*/ 0 w 373"/>
                <a:gd name="T23" fmla="*/ 1 h 293"/>
                <a:gd name="T24" fmla="*/ 0 w 373"/>
                <a:gd name="T25" fmla="*/ 1 h 293"/>
                <a:gd name="T26" fmla="*/ 0 w 373"/>
                <a:gd name="T27" fmla="*/ 1 h 293"/>
                <a:gd name="T28" fmla="*/ 0 w 373"/>
                <a:gd name="T29" fmla="*/ 1 h 293"/>
                <a:gd name="T30" fmla="*/ 0 w 373"/>
                <a:gd name="T31" fmla="*/ 1 h 293"/>
                <a:gd name="T32" fmla="*/ 0 w 373"/>
                <a:gd name="T33" fmla="*/ 1 h 293"/>
                <a:gd name="T34" fmla="*/ 0 w 373"/>
                <a:gd name="T35" fmla="*/ 1 h 293"/>
                <a:gd name="T36" fmla="*/ 0 w 373"/>
                <a:gd name="T37" fmla="*/ 1 h 293"/>
                <a:gd name="T38" fmla="*/ 0 w 373"/>
                <a:gd name="T39" fmla="*/ 1 h 293"/>
                <a:gd name="T40" fmla="*/ 0 w 373"/>
                <a:gd name="T41" fmla="*/ 1 h 293"/>
                <a:gd name="T42" fmla="*/ 0 w 373"/>
                <a:gd name="T43" fmla="*/ 1 h 293"/>
                <a:gd name="T44" fmla="*/ 0 w 373"/>
                <a:gd name="T45" fmla="*/ 1 h 293"/>
                <a:gd name="T46" fmla="*/ 0 w 373"/>
                <a:gd name="T47" fmla="*/ 1 h 293"/>
                <a:gd name="T48" fmla="*/ 1 w 373"/>
                <a:gd name="T49" fmla="*/ 1 h 293"/>
                <a:gd name="T50" fmla="*/ 1 w 373"/>
                <a:gd name="T51" fmla="*/ 1 h 293"/>
                <a:gd name="T52" fmla="*/ 1 w 373"/>
                <a:gd name="T53" fmla="*/ 1 h 293"/>
                <a:gd name="T54" fmla="*/ 1 w 373"/>
                <a:gd name="T55" fmla="*/ 1 h 293"/>
                <a:gd name="T56" fmla="*/ 1 w 373"/>
                <a:gd name="T57" fmla="*/ 1 h 293"/>
                <a:gd name="T58" fmla="*/ 1 w 373"/>
                <a:gd name="T59" fmla="*/ 1 h 293"/>
                <a:gd name="T60" fmla="*/ 2 w 373"/>
                <a:gd name="T61" fmla="*/ 0 h 293"/>
                <a:gd name="T62" fmla="*/ 2 w 373"/>
                <a:gd name="T63" fmla="*/ 0 h 293"/>
                <a:gd name="T64" fmla="*/ 2 w 373"/>
                <a:gd name="T65" fmla="*/ 0 h 293"/>
                <a:gd name="T66" fmla="*/ 2 w 373"/>
                <a:gd name="T67" fmla="*/ 0 h 2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73"/>
                <a:gd name="T103" fmla="*/ 0 h 293"/>
                <a:gd name="T104" fmla="*/ 373 w 373"/>
                <a:gd name="T105" fmla="*/ 293 h 2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73" h="293">
                  <a:moveTo>
                    <a:pt x="365" y="0"/>
                  </a:moveTo>
                  <a:lnTo>
                    <a:pt x="298" y="42"/>
                  </a:lnTo>
                  <a:lnTo>
                    <a:pt x="236" y="85"/>
                  </a:lnTo>
                  <a:lnTo>
                    <a:pt x="173" y="140"/>
                  </a:lnTo>
                  <a:lnTo>
                    <a:pt x="126" y="182"/>
                  </a:lnTo>
                  <a:lnTo>
                    <a:pt x="90" y="220"/>
                  </a:lnTo>
                  <a:lnTo>
                    <a:pt x="85" y="192"/>
                  </a:lnTo>
                  <a:lnTo>
                    <a:pt x="80" y="172"/>
                  </a:lnTo>
                  <a:lnTo>
                    <a:pt x="59" y="167"/>
                  </a:lnTo>
                  <a:lnTo>
                    <a:pt x="33" y="179"/>
                  </a:lnTo>
                  <a:lnTo>
                    <a:pt x="8" y="192"/>
                  </a:lnTo>
                  <a:lnTo>
                    <a:pt x="0" y="213"/>
                  </a:lnTo>
                  <a:lnTo>
                    <a:pt x="8" y="247"/>
                  </a:lnTo>
                  <a:lnTo>
                    <a:pt x="18" y="272"/>
                  </a:lnTo>
                  <a:lnTo>
                    <a:pt x="38" y="293"/>
                  </a:lnTo>
                  <a:lnTo>
                    <a:pt x="59" y="293"/>
                  </a:lnTo>
                  <a:lnTo>
                    <a:pt x="80" y="272"/>
                  </a:lnTo>
                  <a:lnTo>
                    <a:pt x="56" y="267"/>
                  </a:lnTo>
                  <a:lnTo>
                    <a:pt x="38" y="262"/>
                  </a:lnTo>
                  <a:lnTo>
                    <a:pt x="31" y="231"/>
                  </a:lnTo>
                  <a:lnTo>
                    <a:pt x="33" y="207"/>
                  </a:lnTo>
                  <a:lnTo>
                    <a:pt x="59" y="190"/>
                  </a:lnTo>
                  <a:lnTo>
                    <a:pt x="62" y="225"/>
                  </a:lnTo>
                  <a:lnTo>
                    <a:pt x="70" y="249"/>
                  </a:lnTo>
                  <a:lnTo>
                    <a:pt x="90" y="249"/>
                  </a:lnTo>
                  <a:lnTo>
                    <a:pt x="111" y="242"/>
                  </a:lnTo>
                  <a:lnTo>
                    <a:pt x="143" y="218"/>
                  </a:lnTo>
                  <a:lnTo>
                    <a:pt x="184" y="179"/>
                  </a:lnTo>
                  <a:lnTo>
                    <a:pt x="231" y="132"/>
                  </a:lnTo>
                  <a:lnTo>
                    <a:pt x="284" y="90"/>
                  </a:lnTo>
                  <a:lnTo>
                    <a:pt x="339" y="52"/>
                  </a:lnTo>
                  <a:lnTo>
                    <a:pt x="373" y="36"/>
                  </a:lnTo>
                  <a:lnTo>
                    <a:pt x="365" y="0"/>
                  </a:lnTo>
                  <a:close/>
                </a:path>
              </a:pathLst>
            </a:custGeom>
            <a:solidFill>
              <a:srgbClr val="000000"/>
            </a:solidFill>
            <a:ln w="9525">
              <a:noFill/>
              <a:round/>
              <a:headEnd/>
              <a:tailEnd/>
            </a:ln>
          </p:spPr>
          <p:txBody>
            <a:bodyPr/>
            <a:lstStyle/>
            <a:p>
              <a:endParaRPr lang="fr-FR"/>
            </a:p>
          </p:txBody>
        </p:sp>
        <p:sp>
          <p:nvSpPr>
            <p:cNvPr id="480484" name="Freeform 497"/>
            <p:cNvSpPr>
              <a:spLocks/>
            </p:cNvSpPr>
            <p:nvPr/>
          </p:nvSpPr>
          <p:spPr bwMode="auto">
            <a:xfrm>
              <a:off x="3916" y="2540"/>
              <a:ext cx="27" cy="24"/>
            </a:xfrm>
            <a:custGeom>
              <a:avLst/>
              <a:gdLst>
                <a:gd name="T0" fmla="*/ 0 w 163"/>
                <a:gd name="T1" fmla="*/ 0 h 147"/>
                <a:gd name="T2" fmla="*/ 0 w 163"/>
                <a:gd name="T3" fmla="*/ 0 h 147"/>
                <a:gd name="T4" fmla="*/ 0 w 163"/>
                <a:gd name="T5" fmla="*/ 0 h 147"/>
                <a:gd name="T6" fmla="*/ 0 w 163"/>
                <a:gd name="T7" fmla="*/ 0 h 147"/>
                <a:gd name="T8" fmla="*/ 0 w 163"/>
                <a:gd name="T9" fmla="*/ 1 h 147"/>
                <a:gd name="T10" fmla="*/ 0 w 163"/>
                <a:gd name="T11" fmla="*/ 1 h 147"/>
                <a:gd name="T12" fmla="*/ 1 w 163"/>
                <a:gd name="T13" fmla="*/ 1 h 147"/>
                <a:gd name="T14" fmla="*/ 1 w 163"/>
                <a:gd name="T15" fmla="*/ 0 h 147"/>
                <a:gd name="T16" fmla="*/ 1 w 163"/>
                <a:gd name="T17" fmla="*/ 0 h 147"/>
                <a:gd name="T18" fmla="*/ 1 w 163"/>
                <a:gd name="T19" fmla="*/ 0 h 147"/>
                <a:gd name="T20" fmla="*/ 0 w 163"/>
                <a:gd name="T21" fmla="*/ 0 h 147"/>
                <a:gd name="T22" fmla="*/ 0 w 163"/>
                <a:gd name="T23" fmla="*/ 0 h 147"/>
                <a:gd name="T24" fmla="*/ 0 w 163"/>
                <a:gd name="T25" fmla="*/ 0 h 147"/>
                <a:gd name="T26" fmla="*/ 0 w 163"/>
                <a:gd name="T27" fmla="*/ 0 h 147"/>
                <a:gd name="T28" fmla="*/ 0 w 163"/>
                <a:gd name="T29" fmla="*/ 0 h 147"/>
                <a:gd name="T30" fmla="*/ 0 w 163"/>
                <a:gd name="T31" fmla="*/ 0 h 147"/>
                <a:gd name="T32" fmla="*/ 0 w 163"/>
                <a:gd name="T33" fmla="*/ 0 h 147"/>
                <a:gd name="T34" fmla="*/ 0 w 163"/>
                <a:gd name="T35" fmla="*/ 0 h 147"/>
                <a:gd name="T36" fmla="*/ 0 w 163"/>
                <a:gd name="T37" fmla="*/ 0 h 147"/>
                <a:gd name="T38" fmla="*/ 0 w 163"/>
                <a:gd name="T39" fmla="*/ 0 h 147"/>
                <a:gd name="T40" fmla="*/ 0 w 163"/>
                <a:gd name="T41" fmla="*/ 0 h 147"/>
                <a:gd name="T42" fmla="*/ 0 w 163"/>
                <a:gd name="T43" fmla="*/ 0 h 147"/>
                <a:gd name="T44" fmla="*/ 0 w 163"/>
                <a:gd name="T45" fmla="*/ 0 h 1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3"/>
                <a:gd name="T70" fmla="*/ 0 h 147"/>
                <a:gd name="T71" fmla="*/ 163 w 163"/>
                <a:gd name="T72" fmla="*/ 147 h 1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3" h="147">
                  <a:moveTo>
                    <a:pt x="0" y="2"/>
                  </a:moveTo>
                  <a:lnTo>
                    <a:pt x="3" y="23"/>
                  </a:lnTo>
                  <a:lnTo>
                    <a:pt x="28" y="56"/>
                  </a:lnTo>
                  <a:lnTo>
                    <a:pt x="73" y="105"/>
                  </a:lnTo>
                  <a:lnTo>
                    <a:pt x="101" y="140"/>
                  </a:lnTo>
                  <a:lnTo>
                    <a:pt x="124" y="147"/>
                  </a:lnTo>
                  <a:lnTo>
                    <a:pt x="148" y="135"/>
                  </a:lnTo>
                  <a:lnTo>
                    <a:pt x="163" y="113"/>
                  </a:lnTo>
                  <a:lnTo>
                    <a:pt x="158" y="90"/>
                  </a:lnTo>
                  <a:lnTo>
                    <a:pt x="136" y="70"/>
                  </a:lnTo>
                  <a:lnTo>
                    <a:pt x="101" y="43"/>
                  </a:lnTo>
                  <a:lnTo>
                    <a:pt x="56" y="0"/>
                  </a:lnTo>
                  <a:lnTo>
                    <a:pt x="65" y="28"/>
                  </a:lnTo>
                  <a:lnTo>
                    <a:pt x="85" y="58"/>
                  </a:lnTo>
                  <a:lnTo>
                    <a:pt x="116" y="87"/>
                  </a:lnTo>
                  <a:lnTo>
                    <a:pt x="121" y="108"/>
                  </a:lnTo>
                  <a:lnTo>
                    <a:pt x="106" y="108"/>
                  </a:lnTo>
                  <a:lnTo>
                    <a:pt x="80" y="77"/>
                  </a:lnTo>
                  <a:lnTo>
                    <a:pt x="43" y="38"/>
                  </a:lnTo>
                  <a:lnTo>
                    <a:pt x="31" y="5"/>
                  </a:lnTo>
                  <a:lnTo>
                    <a:pt x="13" y="0"/>
                  </a:lnTo>
                  <a:lnTo>
                    <a:pt x="0" y="2"/>
                  </a:lnTo>
                  <a:close/>
                </a:path>
              </a:pathLst>
            </a:custGeom>
            <a:solidFill>
              <a:srgbClr val="000000"/>
            </a:solidFill>
            <a:ln w="9525">
              <a:noFill/>
              <a:round/>
              <a:headEnd/>
              <a:tailEnd/>
            </a:ln>
          </p:spPr>
          <p:txBody>
            <a:bodyPr/>
            <a:lstStyle/>
            <a:p>
              <a:endParaRPr lang="fr-FR"/>
            </a:p>
          </p:txBody>
        </p:sp>
        <p:sp>
          <p:nvSpPr>
            <p:cNvPr id="480485" name="Freeform 498"/>
            <p:cNvSpPr>
              <a:spLocks/>
            </p:cNvSpPr>
            <p:nvPr/>
          </p:nvSpPr>
          <p:spPr bwMode="auto">
            <a:xfrm>
              <a:off x="3833" y="2528"/>
              <a:ext cx="21" cy="68"/>
            </a:xfrm>
            <a:custGeom>
              <a:avLst/>
              <a:gdLst>
                <a:gd name="T0" fmla="*/ 0 w 127"/>
                <a:gd name="T1" fmla="*/ 0 h 413"/>
                <a:gd name="T2" fmla="*/ 0 w 127"/>
                <a:gd name="T3" fmla="*/ 0 h 413"/>
                <a:gd name="T4" fmla="*/ 0 w 127"/>
                <a:gd name="T5" fmla="*/ 1 h 413"/>
                <a:gd name="T6" fmla="*/ 0 w 127"/>
                <a:gd name="T7" fmla="*/ 1 h 413"/>
                <a:gd name="T8" fmla="*/ 0 w 127"/>
                <a:gd name="T9" fmla="*/ 1 h 413"/>
                <a:gd name="T10" fmla="*/ 0 w 127"/>
                <a:gd name="T11" fmla="*/ 1 h 413"/>
                <a:gd name="T12" fmla="*/ 0 w 127"/>
                <a:gd name="T13" fmla="*/ 2 h 413"/>
                <a:gd name="T14" fmla="*/ 0 w 127"/>
                <a:gd name="T15" fmla="*/ 2 h 413"/>
                <a:gd name="T16" fmla="*/ 0 w 127"/>
                <a:gd name="T17" fmla="*/ 2 h 413"/>
                <a:gd name="T18" fmla="*/ 0 w 127"/>
                <a:gd name="T19" fmla="*/ 2 h 413"/>
                <a:gd name="T20" fmla="*/ 0 w 127"/>
                <a:gd name="T21" fmla="*/ 1 h 413"/>
                <a:gd name="T22" fmla="*/ 0 w 127"/>
                <a:gd name="T23" fmla="*/ 1 h 413"/>
                <a:gd name="T24" fmla="*/ 0 w 127"/>
                <a:gd name="T25" fmla="*/ 1 h 413"/>
                <a:gd name="T26" fmla="*/ 0 w 127"/>
                <a:gd name="T27" fmla="*/ 1 h 413"/>
                <a:gd name="T28" fmla="*/ 0 w 127"/>
                <a:gd name="T29" fmla="*/ 0 h 413"/>
                <a:gd name="T30" fmla="*/ 0 w 127"/>
                <a:gd name="T31" fmla="*/ 0 h 413"/>
                <a:gd name="T32" fmla="*/ 0 w 127"/>
                <a:gd name="T33" fmla="*/ 0 h 413"/>
                <a:gd name="T34" fmla="*/ 0 w 127"/>
                <a:gd name="T35" fmla="*/ 0 h 413"/>
                <a:gd name="T36" fmla="*/ 0 w 127"/>
                <a:gd name="T37" fmla="*/ 1 h 413"/>
                <a:gd name="T38" fmla="*/ 0 w 127"/>
                <a:gd name="T39" fmla="*/ 1 h 413"/>
                <a:gd name="T40" fmla="*/ 0 w 127"/>
                <a:gd name="T41" fmla="*/ 1 h 413"/>
                <a:gd name="T42" fmla="*/ 0 w 127"/>
                <a:gd name="T43" fmla="*/ 2 h 413"/>
                <a:gd name="T44" fmla="*/ 0 w 127"/>
                <a:gd name="T45" fmla="*/ 1 h 413"/>
                <a:gd name="T46" fmla="*/ 0 w 127"/>
                <a:gd name="T47" fmla="*/ 1 h 413"/>
                <a:gd name="T48" fmla="*/ 0 w 127"/>
                <a:gd name="T49" fmla="*/ 1 h 413"/>
                <a:gd name="T50" fmla="*/ 0 w 127"/>
                <a:gd name="T51" fmla="*/ 1 h 413"/>
                <a:gd name="T52" fmla="*/ 0 w 127"/>
                <a:gd name="T53" fmla="*/ 0 h 413"/>
                <a:gd name="T54" fmla="*/ 0 w 127"/>
                <a:gd name="T55" fmla="*/ 0 h 413"/>
                <a:gd name="T56" fmla="*/ 0 w 127"/>
                <a:gd name="T57" fmla="*/ 0 h 413"/>
                <a:gd name="T58" fmla="*/ 0 w 127"/>
                <a:gd name="T59" fmla="*/ 0 h 41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7"/>
                <a:gd name="T91" fmla="*/ 0 h 413"/>
                <a:gd name="T92" fmla="*/ 127 w 127"/>
                <a:gd name="T93" fmla="*/ 413 h 41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7" h="413">
                  <a:moveTo>
                    <a:pt x="54" y="0"/>
                  </a:moveTo>
                  <a:lnTo>
                    <a:pt x="54" y="64"/>
                  </a:lnTo>
                  <a:lnTo>
                    <a:pt x="39" y="131"/>
                  </a:lnTo>
                  <a:lnTo>
                    <a:pt x="20" y="215"/>
                  </a:lnTo>
                  <a:lnTo>
                    <a:pt x="7" y="261"/>
                  </a:lnTo>
                  <a:lnTo>
                    <a:pt x="0" y="324"/>
                  </a:lnTo>
                  <a:lnTo>
                    <a:pt x="13" y="361"/>
                  </a:lnTo>
                  <a:lnTo>
                    <a:pt x="44" y="407"/>
                  </a:lnTo>
                  <a:lnTo>
                    <a:pt x="65" y="413"/>
                  </a:lnTo>
                  <a:lnTo>
                    <a:pt x="93" y="363"/>
                  </a:lnTo>
                  <a:lnTo>
                    <a:pt x="117" y="319"/>
                  </a:lnTo>
                  <a:lnTo>
                    <a:pt x="112" y="291"/>
                  </a:lnTo>
                  <a:lnTo>
                    <a:pt x="109" y="226"/>
                  </a:lnTo>
                  <a:lnTo>
                    <a:pt x="119" y="131"/>
                  </a:lnTo>
                  <a:lnTo>
                    <a:pt x="122" y="54"/>
                  </a:lnTo>
                  <a:lnTo>
                    <a:pt x="127" y="15"/>
                  </a:lnTo>
                  <a:lnTo>
                    <a:pt x="112" y="15"/>
                  </a:lnTo>
                  <a:lnTo>
                    <a:pt x="100" y="31"/>
                  </a:lnTo>
                  <a:lnTo>
                    <a:pt x="90" y="166"/>
                  </a:lnTo>
                  <a:lnTo>
                    <a:pt x="82" y="275"/>
                  </a:lnTo>
                  <a:lnTo>
                    <a:pt x="85" y="314"/>
                  </a:lnTo>
                  <a:lnTo>
                    <a:pt x="49" y="366"/>
                  </a:lnTo>
                  <a:lnTo>
                    <a:pt x="28" y="337"/>
                  </a:lnTo>
                  <a:lnTo>
                    <a:pt x="23" y="308"/>
                  </a:lnTo>
                  <a:lnTo>
                    <a:pt x="28" y="256"/>
                  </a:lnTo>
                  <a:lnTo>
                    <a:pt x="49" y="176"/>
                  </a:lnTo>
                  <a:lnTo>
                    <a:pt x="72" y="96"/>
                  </a:lnTo>
                  <a:lnTo>
                    <a:pt x="82" y="2"/>
                  </a:lnTo>
                  <a:lnTo>
                    <a:pt x="54" y="0"/>
                  </a:lnTo>
                  <a:close/>
                </a:path>
              </a:pathLst>
            </a:custGeom>
            <a:solidFill>
              <a:srgbClr val="000000"/>
            </a:solidFill>
            <a:ln w="9525">
              <a:noFill/>
              <a:round/>
              <a:headEnd/>
              <a:tailEnd/>
            </a:ln>
          </p:spPr>
          <p:txBody>
            <a:bodyPr/>
            <a:lstStyle/>
            <a:p>
              <a:endParaRPr lang="fr-FR"/>
            </a:p>
          </p:txBody>
        </p:sp>
        <p:sp>
          <p:nvSpPr>
            <p:cNvPr id="480486" name="Freeform 499"/>
            <p:cNvSpPr>
              <a:spLocks/>
            </p:cNvSpPr>
            <p:nvPr/>
          </p:nvSpPr>
          <p:spPr bwMode="auto">
            <a:xfrm>
              <a:off x="3776" y="2575"/>
              <a:ext cx="60" cy="47"/>
            </a:xfrm>
            <a:custGeom>
              <a:avLst/>
              <a:gdLst>
                <a:gd name="T0" fmla="*/ 0 w 357"/>
                <a:gd name="T1" fmla="*/ 1 h 285"/>
                <a:gd name="T2" fmla="*/ 0 w 357"/>
                <a:gd name="T3" fmla="*/ 1 h 285"/>
                <a:gd name="T4" fmla="*/ 0 w 357"/>
                <a:gd name="T5" fmla="*/ 1 h 285"/>
                <a:gd name="T6" fmla="*/ 1 w 357"/>
                <a:gd name="T7" fmla="*/ 1 h 285"/>
                <a:gd name="T8" fmla="*/ 1 w 357"/>
                <a:gd name="T9" fmla="*/ 1 h 285"/>
                <a:gd name="T10" fmla="*/ 1 w 357"/>
                <a:gd name="T11" fmla="*/ 1 h 285"/>
                <a:gd name="T12" fmla="*/ 1 w 357"/>
                <a:gd name="T13" fmla="*/ 1 h 285"/>
                <a:gd name="T14" fmla="*/ 1 w 357"/>
                <a:gd name="T15" fmla="*/ 0 h 285"/>
                <a:gd name="T16" fmla="*/ 2 w 357"/>
                <a:gd name="T17" fmla="*/ 0 h 285"/>
                <a:gd name="T18" fmla="*/ 2 w 357"/>
                <a:gd name="T19" fmla="*/ 0 h 285"/>
                <a:gd name="T20" fmla="*/ 2 w 357"/>
                <a:gd name="T21" fmla="*/ 0 h 285"/>
                <a:gd name="T22" fmla="*/ 2 w 357"/>
                <a:gd name="T23" fmla="*/ 0 h 285"/>
                <a:gd name="T24" fmla="*/ 2 w 357"/>
                <a:gd name="T25" fmla="*/ 1 h 285"/>
                <a:gd name="T26" fmla="*/ 1 w 357"/>
                <a:gd name="T27" fmla="*/ 1 h 285"/>
                <a:gd name="T28" fmla="*/ 1 w 357"/>
                <a:gd name="T29" fmla="*/ 1 h 285"/>
                <a:gd name="T30" fmla="*/ 1 w 357"/>
                <a:gd name="T31" fmla="*/ 1 h 285"/>
                <a:gd name="T32" fmla="*/ 1 w 357"/>
                <a:gd name="T33" fmla="*/ 1 h 285"/>
                <a:gd name="T34" fmla="*/ 1 w 357"/>
                <a:gd name="T35" fmla="*/ 1 h 285"/>
                <a:gd name="T36" fmla="*/ 0 w 357"/>
                <a:gd name="T37" fmla="*/ 1 h 285"/>
                <a:gd name="T38" fmla="*/ 0 w 357"/>
                <a:gd name="T39" fmla="*/ 1 h 285"/>
                <a:gd name="T40" fmla="*/ 0 w 357"/>
                <a:gd name="T41" fmla="*/ 1 h 285"/>
                <a:gd name="T42" fmla="*/ 0 w 357"/>
                <a:gd name="T43" fmla="*/ 1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57"/>
                <a:gd name="T67" fmla="*/ 0 h 285"/>
                <a:gd name="T68" fmla="*/ 357 w 357"/>
                <a:gd name="T69" fmla="*/ 285 h 28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57" h="285">
                  <a:moveTo>
                    <a:pt x="0" y="285"/>
                  </a:moveTo>
                  <a:lnTo>
                    <a:pt x="28" y="251"/>
                  </a:lnTo>
                  <a:lnTo>
                    <a:pt x="62" y="233"/>
                  </a:lnTo>
                  <a:lnTo>
                    <a:pt x="119" y="220"/>
                  </a:lnTo>
                  <a:lnTo>
                    <a:pt x="176" y="194"/>
                  </a:lnTo>
                  <a:lnTo>
                    <a:pt x="222" y="168"/>
                  </a:lnTo>
                  <a:lnTo>
                    <a:pt x="262" y="143"/>
                  </a:lnTo>
                  <a:lnTo>
                    <a:pt x="295" y="111"/>
                  </a:lnTo>
                  <a:lnTo>
                    <a:pt x="316" y="80"/>
                  </a:lnTo>
                  <a:lnTo>
                    <a:pt x="352" y="0"/>
                  </a:lnTo>
                  <a:lnTo>
                    <a:pt x="357" y="54"/>
                  </a:lnTo>
                  <a:lnTo>
                    <a:pt x="342" y="93"/>
                  </a:lnTo>
                  <a:lnTo>
                    <a:pt x="321" y="132"/>
                  </a:lnTo>
                  <a:lnTo>
                    <a:pt x="294" y="162"/>
                  </a:lnTo>
                  <a:lnTo>
                    <a:pt x="259" y="191"/>
                  </a:lnTo>
                  <a:lnTo>
                    <a:pt x="220" y="213"/>
                  </a:lnTo>
                  <a:lnTo>
                    <a:pt x="166" y="236"/>
                  </a:lnTo>
                  <a:lnTo>
                    <a:pt x="119" y="251"/>
                  </a:lnTo>
                  <a:lnTo>
                    <a:pt x="83" y="265"/>
                  </a:lnTo>
                  <a:lnTo>
                    <a:pt x="41" y="278"/>
                  </a:lnTo>
                  <a:lnTo>
                    <a:pt x="0" y="285"/>
                  </a:lnTo>
                  <a:close/>
                </a:path>
              </a:pathLst>
            </a:custGeom>
            <a:solidFill>
              <a:srgbClr val="000000"/>
            </a:solidFill>
            <a:ln w="9525">
              <a:noFill/>
              <a:round/>
              <a:headEnd/>
              <a:tailEnd/>
            </a:ln>
          </p:spPr>
          <p:txBody>
            <a:bodyPr/>
            <a:lstStyle/>
            <a:p>
              <a:endParaRPr lang="fr-FR"/>
            </a:p>
          </p:txBody>
        </p:sp>
        <p:sp>
          <p:nvSpPr>
            <p:cNvPr id="480487" name="Freeform 500"/>
            <p:cNvSpPr>
              <a:spLocks/>
            </p:cNvSpPr>
            <p:nvPr/>
          </p:nvSpPr>
          <p:spPr bwMode="auto">
            <a:xfrm>
              <a:off x="3848" y="2579"/>
              <a:ext cx="31" cy="24"/>
            </a:xfrm>
            <a:custGeom>
              <a:avLst/>
              <a:gdLst>
                <a:gd name="T0" fmla="*/ 0 w 184"/>
                <a:gd name="T1" fmla="*/ 0 h 143"/>
                <a:gd name="T2" fmla="*/ 0 w 184"/>
                <a:gd name="T3" fmla="*/ 0 h 143"/>
                <a:gd name="T4" fmla="*/ 0 w 184"/>
                <a:gd name="T5" fmla="*/ 0 h 143"/>
                <a:gd name="T6" fmla="*/ 1 w 184"/>
                <a:gd name="T7" fmla="*/ 0 h 143"/>
                <a:gd name="T8" fmla="*/ 1 w 184"/>
                <a:gd name="T9" fmla="*/ 0 h 143"/>
                <a:gd name="T10" fmla="*/ 1 w 184"/>
                <a:gd name="T11" fmla="*/ 1 h 143"/>
                <a:gd name="T12" fmla="*/ 1 w 184"/>
                <a:gd name="T13" fmla="*/ 1 h 143"/>
                <a:gd name="T14" fmla="*/ 1 w 184"/>
                <a:gd name="T15" fmla="*/ 1 h 143"/>
                <a:gd name="T16" fmla="*/ 1 w 184"/>
                <a:gd name="T17" fmla="*/ 1 h 143"/>
                <a:gd name="T18" fmla="*/ 1 w 184"/>
                <a:gd name="T19" fmla="*/ 1 h 143"/>
                <a:gd name="T20" fmla="*/ 1 w 184"/>
                <a:gd name="T21" fmla="*/ 0 h 143"/>
                <a:gd name="T22" fmla="*/ 1 w 184"/>
                <a:gd name="T23" fmla="*/ 0 h 143"/>
                <a:gd name="T24" fmla="*/ 1 w 184"/>
                <a:gd name="T25" fmla="*/ 0 h 143"/>
                <a:gd name="T26" fmla="*/ 1 w 184"/>
                <a:gd name="T27" fmla="*/ 0 h 143"/>
                <a:gd name="T28" fmla="*/ 1 w 184"/>
                <a:gd name="T29" fmla="*/ 0 h 143"/>
                <a:gd name="T30" fmla="*/ 0 w 184"/>
                <a:gd name="T31" fmla="*/ 0 h 143"/>
                <a:gd name="T32" fmla="*/ 0 w 184"/>
                <a:gd name="T33" fmla="*/ 0 h 143"/>
                <a:gd name="T34" fmla="*/ 0 w 184"/>
                <a:gd name="T35" fmla="*/ 0 h 143"/>
                <a:gd name="T36" fmla="*/ 0 w 184"/>
                <a:gd name="T37" fmla="*/ 0 h 1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4"/>
                <a:gd name="T58" fmla="*/ 0 h 143"/>
                <a:gd name="T59" fmla="*/ 184 w 184"/>
                <a:gd name="T60" fmla="*/ 143 h 1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4" h="143">
                  <a:moveTo>
                    <a:pt x="0" y="31"/>
                  </a:moveTo>
                  <a:lnTo>
                    <a:pt x="31" y="45"/>
                  </a:lnTo>
                  <a:lnTo>
                    <a:pt x="82" y="53"/>
                  </a:lnTo>
                  <a:lnTo>
                    <a:pt x="122" y="63"/>
                  </a:lnTo>
                  <a:lnTo>
                    <a:pt x="145" y="73"/>
                  </a:lnTo>
                  <a:lnTo>
                    <a:pt x="152" y="91"/>
                  </a:lnTo>
                  <a:lnTo>
                    <a:pt x="145" y="125"/>
                  </a:lnTo>
                  <a:lnTo>
                    <a:pt x="158" y="143"/>
                  </a:lnTo>
                  <a:lnTo>
                    <a:pt x="171" y="133"/>
                  </a:lnTo>
                  <a:lnTo>
                    <a:pt x="184" y="112"/>
                  </a:lnTo>
                  <a:lnTo>
                    <a:pt x="184" y="83"/>
                  </a:lnTo>
                  <a:lnTo>
                    <a:pt x="174" y="58"/>
                  </a:lnTo>
                  <a:lnTo>
                    <a:pt x="160" y="42"/>
                  </a:lnTo>
                  <a:lnTo>
                    <a:pt x="140" y="29"/>
                  </a:lnTo>
                  <a:lnTo>
                    <a:pt x="104" y="21"/>
                  </a:lnTo>
                  <a:lnTo>
                    <a:pt x="62" y="13"/>
                  </a:lnTo>
                  <a:lnTo>
                    <a:pt x="21" y="0"/>
                  </a:lnTo>
                  <a:lnTo>
                    <a:pt x="0" y="31"/>
                  </a:lnTo>
                  <a:close/>
                </a:path>
              </a:pathLst>
            </a:custGeom>
            <a:solidFill>
              <a:srgbClr val="000000"/>
            </a:solidFill>
            <a:ln w="9525">
              <a:noFill/>
              <a:round/>
              <a:headEnd/>
              <a:tailEnd/>
            </a:ln>
          </p:spPr>
          <p:txBody>
            <a:bodyPr/>
            <a:lstStyle/>
            <a:p>
              <a:endParaRPr lang="fr-FR"/>
            </a:p>
          </p:txBody>
        </p:sp>
        <p:sp>
          <p:nvSpPr>
            <p:cNvPr id="480488" name="Freeform 501"/>
            <p:cNvSpPr>
              <a:spLocks/>
            </p:cNvSpPr>
            <p:nvPr/>
          </p:nvSpPr>
          <p:spPr bwMode="auto">
            <a:xfrm>
              <a:off x="3885" y="2548"/>
              <a:ext cx="23" cy="56"/>
            </a:xfrm>
            <a:custGeom>
              <a:avLst/>
              <a:gdLst>
                <a:gd name="T0" fmla="*/ 0 w 137"/>
                <a:gd name="T1" fmla="*/ 0 h 332"/>
                <a:gd name="T2" fmla="*/ 0 w 137"/>
                <a:gd name="T3" fmla="*/ 0 h 332"/>
                <a:gd name="T4" fmla="*/ 0 w 137"/>
                <a:gd name="T5" fmla="*/ 0 h 332"/>
                <a:gd name="T6" fmla="*/ 1 w 137"/>
                <a:gd name="T7" fmla="*/ 1 h 332"/>
                <a:gd name="T8" fmla="*/ 1 w 137"/>
                <a:gd name="T9" fmla="*/ 1 h 332"/>
                <a:gd name="T10" fmla="*/ 1 w 137"/>
                <a:gd name="T11" fmla="*/ 1 h 332"/>
                <a:gd name="T12" fmla="*/ 1 w 137"/>
                <a:gd name="T13" fmla="*/ 1 h 332"/>
                <a:gd name="T14" fmla="*/ 0 w 137"/>
                <a:gd name="T15" fmla="*/ 1 h 332"/>
                <a:gd name="T16" fmla="*/ 0 w 137"/>
                <a:gd name="T17" fmla="*/ 1 h 332"/>
                <a:gd name="T18" fmla="*/ 0 w 137"/>
                <a:gd name="T19" fmla="*/ 2 h 332"/>
                <a:gd name="T20" fmla="*/ 0 w 137"/>
                <a:gd name="T21" fmla="*/ 2 h 332"/>
                <a:gd name="T22" fmla="*/ 0 w 137"/>
                <a:gd name="T23" fmla="*/ 2 h 332"/>
                <a:gd name="T24" fmla="*/ 1 w 137"/>
                <a:gd name="T25" fmla="*/ 1 h 332"/>
                <a:gd name="T26" fmla="*/ 1 w 137"/>
                <a:gd name="T27" fmla="*/ 1 h 332"/>
                <a:gd name="T28" fmla="*/ 1 w 137"/>
                <a:gd name="T29" fmla="*/ 1 h 332"/>
                <a:gd name="T30" fmla="*/ 1 w 137"/>
                <a:gd name="T31" fmla="*/ 1 h 332"/>
                <a:gd name="T32" fmla="*/ 1 w 137"/>
                <a:gd name="T33" fmla="*/ 1 h 332"/>
                <a:gd name="T34" fmla="*/ 1 w 137"/>
                <a:gd name="T35" fmla="*/ 0 h 332"/>
                <a:gd name="T36" fmla="*/ 0 w 137"/>
                <a:gd name="T37" fmla="*/ 0 h 332"/>
                <a:gd name="T38" fmla="*/ 0 w 137"/>
                <a:gd name="T39" fmla="*/ 0 h 332"/>
                <a:gd name="T40" fmla="*/ 0 w 137"/>
                <a:gd name="T41" fmla="*/ 0 h 332"/>
                <a:gd name="T42" fmla="*/ 0 w 137"/>
                <a:gd name="T43" fmla="*/ 0 h 332"/>
                <a:gd name="T44" fmla="*/ 0 w 137"/>
                <a:gd name="T45" fmla="*/ 0 h 33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7"/>
                <a:gd name="T70" fmla="*/ 0 h 332"/>
                <a:gd name="T71" fmla="*/ 137 w 137"/>
                <a:gd name="T72" fmla="*/ 332 h 33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7" h="332">
                  <a:moveTo>
                    <a:pt x="0" y="24"/>
                  </a:moveTo>
                  <a:lnTo>
                    <a:pt x="41" y="42"/>
                  </a:lnTo>
                  <a:lnTo>
                    <a:pt x="72" y="70"/>
                  </a:lnTo>
                  <a:lnTo>
                    <a:pt x="93" y="99"/>
                  </a:lnTo>
                  <a:lnTo>
                    <a:pt x="99" y="130"/>
                  </a:lnTo>
                  <a:lnTo>
                    <a:pt x="101" y="161"/>
                  </a:lnTo>
                  <a:lnTo>
                    <a:pt x="87" y="197"/>
                  </a:lnTo>
                  <a:lnTo>
                    <a:pt x="59" y="249"/>
                  </a:lnTo>
                  <a:lnTo>
                    <a:pt x="29" y="286"/>
                  </a:lnTo>
                  <a:lnTo>
                    <a:pt x="2" y="332"/>
                  </a:lnTo>
                  <a:lnTo>
                    <a:pt x="34" y="325"/>
                  </a:lnTo>
                  <a:lnTo>
                    <a:pt x="62" y="307"/>
                  </a:lnTo>
                  <a:lnTo>
                    <a:pt x="95" y="265"/>
                  </a:lnTo>
                  <a:lnTo>
                    <a:pt x="119" y="229"/>
                  </a:lnTo>
                  <a:lnTo>
                    <a:pt x="137" y="172"/>
                  </a:lnTo>
                  <a:lnTo>
                    <a:pt x="134" y="130"/>
                  </a:lnTo>
                  <a:lnTo>
                    <a:pt x="119" y="89"/>
                  </a:lnTo>
                  <a:lnTo>
                    <a:pt x="106" y="60"/>
                  </a:lnTo>
                  <a:lnTo>
                    <a:pt x="82" y="31"/>
                  </a:lnTo>
                  <a:lnTo>
                    <a:pt x="36" y="10"/>
                  </a:lnTo>
                  <a:lnTo>
                    <a:pt x="2" y="0"/>
                  </a:lnTo>
                  <a:lnTo>
                    <a:pt x="0" y="24"/>
                  </a:lnTo>
                  <a:close/>
                </a:path>
              </a:pathLst>
            </a:custGeom>
            <a:solidFill>
              <a:srgbClr val="000000"/>
            </a:solidFill>
            <a:ln w="9525">
              <a:noFill/>
              <a:round/>
              <a:headEnd/>
              <a:tailEnd/>
            </a:ln>
          </p:spPr>
          <p:txBody>
            <a:bodyPr/>
            <a:lstStyle/>
            <a:p>
              <a:endParaRPr lang="fr-FR"/>
            </a:p>
          </p:txBody>
        </p:sp>
        <p:sp>
          <p:nvSpPr>
            <p:cNvPr id="480489" name="Freeform 502"/>
            <p:cNvSpPr>
              <a:spLocks/>
            </p:cNvSpPr>
            <p:nvPr/>
          </p:nvSpPr>
          <p:spPr bwMode="auto">
            <a:xfrm>
              <a:off x="3872" y="2600"/>
              <a:ext cx="25" cy="11"/>
            </a:xfrm>
            <a:custGeom>
              <a:avLst/>
              <a:gdLst>
                <a:gd name="T0" fmla="*/ 0 w 148"/>
                <a:gd name="T1" fmla="*/ 0 h 65"/>
                <a:gd name="T2" fmla="*/ 0 w 148"/>
                <a:gd name="T3" fmla="*/ 0 h 65"/>
                <a:gd name="T4" fmla="*/ 0 w 148"/>
                <a:gd name="T5" fmla="*/ 0 h 65"/>
                <a:gd name="T6" fmla="*/ 0 w 148"/>
                <a:gd name="T7" fmla="*/ 0 h 65"/>
                <a:gd name="T8" fmla="*/ 1 w 148"/>
                <a:gd name="T9" fmla="*/ 0 h 65"/>
                <a:gd name="T10" fmla="*/ 1 w 148"/>
                <a:gd name="T11" fmla="*/ 0 h 65"/>
                <a:gd name="T12" fmla="*/ 1 w 148"/>
                <a:gd name="T13" fmla="*/ 0 h 65"/>
                <a:gd name="T14" fmla="*/ 1 w 148"/>
                <a:gd name="T15" fmla="*/ 0 h 65"/>
                <a:gd name="T16" fmla="*/ 1 w 148"/>
                <a:gd name="T17" fmla="*/ 0 h 65"/>
                <a:gd name="T18" fmla="*/ 1 w 148"/>
                <a:gd name="T19" fmla="*/ 0 h 65"/>
                <a:gd name="T20" fmla="*/ 0 w 148"/>
                <a:gd name="T21" fmla="*/ 0 h 65"/>
                <a:gd name="T22" fmla="*/ 0 w 148"/>
                <a:gd name="T23" fmla="*/ 0 h 65"/>
                <a:gd name="T24" fmla="*/ 0 w 148"/>
                <a:gd name="T25" fmla="*/ 0 h 65"/>
                <a:gd name="T26" fmla="*/ 0 w 148"/>
                <a:gd name="T27" fmla="*/ 0 h 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8"/>
                <a:gd name="T43" fmla="*/ 0 h 65"/>
                <a:gd name="T44" fmla="*/ 148 w 148"/>
                <a:gd name="T45" fmla="*/ 65 h 6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8" h="65">
                  <a:moveTo>
                    <a:pt x="0" y="18"/>
                  </a:moveTo>
                  <a:lnTo>
                    <a:pt x="2" y="38"/>
                  </a:lnTo>
                  <a:lnTo>
                    <a:pt x="23" y="55"/>
                  </a:lnTo>
                  <a:lnTo>
                    <a:pt x="57" y="62"/>
                  </a:lnTo>
                  <a:lnTo>
                    <a:pt x="101" y="65"/>
                  </a:lnTo>
                  <a:lnTo>
                    <a:pt x="142" y="62"/>
                  </a:lnTo>
                  <a:lnTo>
                    <a:pt x="148" y="41"/>
                  </a:lnTo>
                  <a:lnTo>
                    <a:pt x="107" y="0"/>
                  </a:lnTo>
                  <a:lnTo>
                    <a:pt x="95" y="10"/>
                  </a:lnTo>
                  <a:lnTo>
                    <a:pt x="107" y="36"/>
                  </a:lnTo>
                  <a:lnTo>
                    <a:pt x="72" y="36"/>
                  </a:lnTo>
                  <a:lnTo>
                    <a:pt x="44" y="31"/>
                  </a:lnTo>
                  <a:lnTo>
                    <a:pt x="0" y="18"/>
                  </a:lnTo>
                  <a:close/>
                </a:path>
              </a:pathLst>
            </a:custGeom>
            <a:solidFill>
              <a:srgbClr val="000000"/>
            </a:solidFill>
            <a:ln w="9525">
              <a:noFill/>
              <a:round/>
              <a:headEnd/>
              <a:tailEnd/>
            </a:ln>
          </p:spPr>
          <p:txBody>
            <a:bodyPr/>
            <a:lstStyle/>
            <a:p>
              <a:endParaRPr lang="fr-FR"/>
            </a:p>
          </p:txBody>
        </p:sp>
        <p:sp>
          <p:nvSpPr>
            <p:cNvPr id="480490" name="Freeform 503"/>
            <p:cNvSpPr>
              <a:spLocks/>
            </p:cNvSpPr>
            <p:nvPr/>
          </p:nvSpPr>
          <p:spPr bwMode="auto">
            <a:xfrm>
              <a:off x="3765" y="2622"/>
              <a:ext cx="24" cy="9"/>
            </a:xfrm>
            <a:custGeom>
              <a:avLst/>
              <a:gdLst>
                <a:gd name="T0" fmla="*/ 0 w 140"/>
                <a:gd name="T1" fmla="*/ 0 h 57"/>
                <a:gd name="T2" fmla="*/ 0 w 140"/>
                <a:gd name="T3" fmla="*/ 0 h 57"/>
                <a:gd name="T4" fmla="*/ 0 w 140"/>
                <a:gd name="T5" fmla="*/ 0 h 57"/>
                <a:gd name="T6" fmla="*/ 0 w 140"/>
                <a:gd name="T7" fmla="*/ 0 h 57"/>
                <a:gd name="T8" fmla="*/ 1 w 140"/>
                <a:gd name="T9" fmla="*/ 0 h 57"/>
                <a:gd name="T10" fmla="*/ 1 w 140"/>
                <a:gd name="T11" fmla="*/ 0 h 57"/>
                <a:gd name="T12" fmla="*/ 1 w 140"/>
                <a:gd name="T13" fmla="*/ 0 h 57"/>
                <a:gd name="T14" fmla="*/ 1 w 140"/>
                <a:gd name="T15" fmla="*/ 0 h 57"/>
                <a:gd name="T16" fmla="*/ 0 w 140"/>
                <a:gd name="T17" fmla="*/ 0 h 57"/>
                <a:gd name="T18" fmla="*/ 0 w 140"/>
                <a:gd name="T19" fmla="*/ 0 h 57"/>
                <a:gd name="T20" fmla="*/ 0 w 140"/>
                <a:gd name="T21" fmla="*/ 0 h 57"/>
                <a:gd name="T22" fmla="*/ 0 w 140"/>
                <a:gd name="T23" fmla="*/ 0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0"/>
                <a:gd name="T37" fmla="*/ 0 h 57"/>
                <a:gd name="T38" fmla="*/ 140 w 140"/>
                <a:gd name="T39" fmla="*/ 57 h 5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0" h="57">
                  <a:moveTo>
                    <a:pt x="0" y="8"/>
                  </a:moveTo>
                  <a:lnTo>
                    <a:pt x="13" y="20"/>
                  </a:lnTo>
                  <a:lnTo>
                    <a:pt x="44" y="28"/>
                  </a:lnTo>
                  <a:lnTo>
                    <a:pt x="78" y="31"/>
                  </a:lnTo>
                  <a:lnTo>
                    <a:pt x="119" y="57"/>
                  </a:lnTo>
                  <a:lnTo>
                    <a:pt x="140" y="55"/>
                  </a:lnTo>
                  <a:lnTo>
                    <a:pt x="132" y="33"/>
                  </a:lnTo>
                  <a:lnTo>
                    <a:pt x="106" y="13"/>
                  </a:lnTo>
                  <a:lnTo>
                    <a:pt x="75" y="5"/>
                  </a:lnTo>
                  <a:lnTo>
                    <a:pt x="26" y="0"/>
                  </a:lnTo>
                  <a:lnTo>
                    <a:pt x="0" y="8"/>
                  </a:lnTo>
                  <a:close/>
                </a:path>
              </a:pathLst>
            </a:custGeom>
            <a:solidFill>
              <a:srgbClr val="000000"/>
            </a:solidFill>
            <a:ln w="9525">
              <a:noFill/>
              <a:round/>
              <a:headEnd/>
              <a:tailEnd/>
            </a:ln>
          </p:spPr>
          <p:txBody>
            <a:bodyPr/>
            <a:lstStyle/>
            <a:p>
              <a:endParaRPr lang="fr-FR"/>
            </a:p>
          </p:txBody>
        </p:sp>
        <p:sp>
          <p:nvSpPr>
            <p:cNvPr id="480491" name="Freeform 504"/>
            <p:cNvSpPr>
              <a:spLocks/>
            </p:cNvSpPr>
            <p:nvPr/>
          </p:nvSpPr>
          <p:spPr bwMode="auto">
            <a:xfrm>
              <a:off x="3721" y="2556"/>
              <a:ext cx="75" cy="63"/>
            </a:xfrm>
            <a:custGeom>
              <a:avLst/>
              <a:gdLst>
                <a:gd name="T0" fmla="*/ 2 w 451"/>
                <a:gd name="T1" fmla="*/ 0 h 380"/>
                <a:gd name="T2" fmla="*/ 2 w 451"/>
                <a:gd name="T3" fmla="*/ 0 h 380"/>
                <a:gd name="T4" fmla="*/ 2 w 451"/>
                <a:gd name="T5" fmla="*/ 0 h 380"/>
                <a:gd name="T6" fmla="*/ 2 w 451"/>
                <a:gd name="T7" fmla="*/ 0 h 380"/>
                <a:gd name="T8" fmla="*/ 2 w 451"/>
                <a:gd name="T9" fmla="*/ 0 h 380"/>
                <a:gd name="T10" fmla="*/ 2 w 451"/>
                <a:gd name="T11" fmla="*/ 1 h 380"/>
                <a:gd name="T12" fmla="*/ 2 w 451"/>
                <a:gd name="T13" fmla="*/ 1 h 380"/>
                <a:gd name="T14" fmla="*/ 2 w 451"/>
                <a:gd name="T15" fmla="*/ 1 h 380"/>
                <a:gd name="T16" fmla="*/ 2 w 451"/>
                <a:gd name="T17" fmla="*/ 1 h 380"/>
                <a:gd name="T18" fmla="*/ 2 w 451"/>
                <a:gd name="T19" fmla="*/ 1 h 380"/>
                <a:gd name="T20" fmla="*/ 1 w 451"/>
                <a:gd name="T21" fmla="*/ 2 h 380"/>
                <a:gd name="T22" fmla="*/ 1 w 451"/>
                <a:gd name="T23" fmla="*/ 2 h 380"/>
                <a:gd name="T24" fmla="*/ 1 w 451"/>
                <a:gd name="T25" fmla="*/ 2 h 380"/>
                <a:gd name="T26" fmla="*/ 1 w 451"/>
                <a:gd name="T27" fmla="*/ 2 h 380"/>
                <a:gd name="T28" fmla="*/ 1 w 451"/>
                <a:gd name="T29" fmla="*/ 1 h 380"/>
                <a:gd name="T30" fmla="*/ 1 w 451"/>
                <a:gd name="T31" fmla="*/ 1 h 380"/>
                <a:gd name="T32" fmla="*/ 1 w 451"/>
                <a:gd name="T33" fmla="*/ 1 h 380"/>
                <a:gd name="T34" fmla="*/ 1 w 451"/>
                <a:gd name="T35" fmla="*/ 1 h 380"/>
                <a:gd name="T36" fmla="*/ 1 w 451"/>
                <a:gd name="T37" fmla="*/ 1 h 380"/>
                <a:gd name="T38" fmla="*/ 1 w 451"/>
                <a:gd name="T39" fmla="*/ 1 h 380"/>
                <a:gd name="T40" fmla="*/ 1 w 451"/>
                <a:gd name="T41" fmla="*/ 1 h 380"/>
                <a:gd name="T42" fmla="*/ 1 w 451"/>
                <a:gd name="T43" fmla="*/ 1 h 380"/>
                <a:gd name="T44" fmla="*/ 1 w 451"/>
                <a:gd name="T45" fmla="*/ 1 h 380"/>
                <a:gd name="T46" fmla="*/ 0 w 451"/>
                <a:gd name="T47" fmla="*/ 1 h 380"/>
                <a:gd name="T48" fmla="*/ 0 w 451"/>
                <a:gd name="T49" fmla="*/ 1 h 380"/>
                <a:gd name="T50" fmla="*/ 0 w 451"/>
                <a:gd name="T51" fmla="*/ 1 h 380"/>
                <a:gd name="T52" fmla="*/ 0 w 451"/>
                <a:gd name="T53" fmla="*/ 1 h 380"/>
                <a:gd name="T54" fmla="*/ 0 w 451"/>
                <a:gd name="T55" fmla="*/ 1 h 380"/>
                <a:gd name="T56" fmla="*/ 0 w 451"/>
                <a:gd name="T57" fmla="*/ 1 h 380"/>
                <a:gd name="T58" fmla="*/ 0 w 451"/>
                <a:gd name="T59" fmla="*/ 1 h 380"/>
                <a:gd name="T60" fmla="*/ 1 w 451"/>
                <a:gd name="T61" fmla="*/ 1 h 380"/>
                <a:gd name="T62" fmla="*/ 1 w 451"/>
                <a:gd name="T63" fmla="*/ 1 h 380"/>
                <a:gd name="T64" fmla="*/ 1 w 451"/>
                <a:gd name="T65" fmla="*/ 0 h 380"/>
                <a:gd name="T66" fmla="*/ 2 w 451"/>
                <a:gd name="T67" fmla="*/ 0 h 380"/>
                <a:gd name="T68" fmla="*/ 2 w 451"/>
                <a:gd name="T69" fmla="*/ 0 h 380"/>
                <a:gd name="T70" fmla="*/ 2 w 451"/>
                <a:gd name="T71" fmla="*/ 0 h 380"/>
                <a:gd name="T72" fmla="*/ 2 w 451"/>
                <a:gd name="T73" fmla="*/ 0 h 380"/>
                <a:gd name="T74" fmla="*/ 2 w 451"/>
                <a:gd name="T75" fmla="*/ 0 h 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51"/>
                <a:gd name="T115" fmla="*/ 0 h 380"/>
                <a:gd name="T116" fmla="*/ 451 w 451"/>
                <a:gd name="T117" fmla="*/ 380 h 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51" h="380">
                  <a:moveTo>
                    <a:pt x="433" y="0"/>
                  </a:moveTo>
                  <a:lnTo>
                    <a:pt x="451" y="5"/>
                  </a:lnTo>
                  <a:lnTo>
                    <a:pt x="428" y="40"/>
                  </a:lnTo>
                  <a:lnTo>
                    <a:pt x="396" y="81"/>
                  </a:lnTo>
                  <a:lnTo>
                    <a:pt x="365" y="123"/>
                  </a:lnTo>
                  <a:lnTo>
                    <a:pt x="347" y="166"/>
                  </a:lnTo>
                  <a:lnTo>
                    <a:pt x="361" y="195"/>
                  </a:lnTo>
                  <a:lnTo>
                    <a:pt x="371" y="231"/>
                  </a:lnTo>
                  <a:lnTo>
                    <a:pt x="368" y="268"/>
                  </a:lnTo>
                  <a:lnTo>
                    <a:pt x="353" y="309"/>
                  </a:lnTo>
                  <a:lnTo>
                    <a:pt x="321" y="353"/>
                  </a:lnTo>
                  <a:lnTo>
                    <a:pt x="290" y="376"/>
                  </a:lnTo>
                  <a:lnTo>
                    <a:pt x="265" y="380"/>
                  </a:lnTo>
                  <a:lnTo>
                    <a:pt x="275" y="356"/>
                  </a:lnTo>
                  <a:lnTo>
                    <a:pt x="306" y="309"/>
                  </a:lnTo>
                  <a:lnTo>
                    <a:pt x="321" y="265"/>
                  </a:lnTo>
                  <a:lnTo>
                    <a:pt x="326" y="228"/>
                  </a:lnTo>
                  <a:lnTo>
                    <a:pt x="324" y="198"/>
                  </a:lnTo>
                  <a:lnTo>
                    <a:pt x="311" y="171"/>
                  </a:lnTo>
                  <a:lnTo>
                    <a:pt x="283" y="143"/>
                  </a:lnTo>
                  <a:lnTo>
                    <a:pt x="228" y="193"/>
                  </a:lnTo>
                  <a:lnTo>
                    <a:pt x="190" y="234"/>
                  </a:lnTo>
                  <a:lnTo>
                    <a:pt x="137" y="281"/>
                  </a:lnTo>
                  <a:lnTo>
                    <a:pt x="98" y="312"/>
                  </a:lnTo>
                  <a:lnTo>
                    <a:pt x="57" y="333"/>
                  </a:lnTo>
                  <a:lnTo>
                    <a:pt x="29" y="330"/>
                  </a:lnTo>
                  <a:lnTo>
                    <a:pt x="0" y="317"/>
                  </a:lnTo>
                  <a:lnTo>
                    <a:pt x="0" y="291"/>
                  </a:lnTo>
                  <a:lnTo>
                    <a:pt x="42" y="288"/>
                  </a:lnTo>
                  <a:lnTo>
                    <a:pt x="98" y="260"/>
                  </a:lnTo>
                  <a:lnTo>
                    <a:pt x="145" y="221"/>
                  </a:lnTo>
                  <a:lnTo>
                    <a:pt x="208" y="158"/>
                  </a:lnTo>
                  <a:lnTo>
                    <a:pt x="280" y="93"/>
                  </a:lnTo>
                  <a:lnTo>
                    <a:pt x="347" y="28"/>
                  </a:lnTo>
                  <a:lnTo>
                    <a:pt x="373" y="37"/>
                  </a:lnTo>
                  <a:lnTo>
                    <a:pt x="404" y="18"/>
                  </a:lnTo>
                  <a:lnTo>
                    <a:pt x="433" y="0"/>
                  </a:lnTo>
                  <a:close/>
                </a:path>
              </a:pathLst>
            </a:custGeom>
            <a:solidFill>
              <a:srgbClr val="000000"/>
            </a:solidFill>
            <a:ln w="9525">
              <a:noFill/>
              <a:round/>
              <a:headEnd/>
              <a:tailEnd/>
            </a:ln>
          </p:spPr>
          <p:txBody>
            <a:bodyPr/>
            <a:lstStyle/>
            <a:p>
              <a:endParaRPr lang="fr-FR"/>
            </a:p>
          </p:txBody>
        </p:sp>
        <p:sp>
          <p:nvSpPr>
            <p:cNvPr id="480492" name="Freeform 505"/>
            <p:cNvSpPr>
              <a:spLocks/>
            </p:cNvSpPr>
            <p:nvPr/>
          </p:nvSpPr>
          <p:spPr bwMode="auto">
            <a:xfrm>
              <a:off x="3800" y="2610"/>
              <a:ext cx="148" cy="28"/>
            </a:xfrm>
            <a:custGeom>
              <a:avLst/>
              <a:gdLst>
                <a:gd name="T0" fmla="*/ 0 w 889"/>
                <a:gd name="T1" fmla="*/ 0 h 168"/>
                <a:gd name="T2" fmla="*/ 0 w 889"/>
                <a:gd name="T3" fmla="*/ 0 h 168"/>
                <a:gd name="T4" fmla="*/ 1 w 889"/>
                <a:gd name="T5" fmla="*/ 0 h 168"/>
                <a:gd name="T6" fmla="*/ 2 w 889"/>
                <a:gd name="T7" fmla="*/ 0 h 168"/>
                <a:gd name="T8" fmla="*/ 3 w 889"/>
                <a:gd name="T9" fmla="*/ 0 h 168"/>
                <a:gd name="T10" fmla="*/ 3 w 889"/>
                <a:gd name="T11" fmla="*/ 0 h 168"/>
                <a:gd name="T12" fmla="*/ 3 w 889"/>
                <a:gd name="T13" fmla="*/ 0 h 168"/>
                <a:gd name="T14" fmla="*/ 3 w 889"/>
                <a:gd name="T15" fmla="*/ 0 h 168"/>
                <a:gd name="T16" fmla="*/ 3 w 889"/>
                <a:gd name="T17" fmla="*/ 0 h 168"/>
                <a:gd name="T18" fmla="*/ 3 w 889"/>
                <a:gd name="T19" fmla="*/ 0 h 168"/>
                <a:gd name="T20" fmla="*/ 3 w 889"/>
                <a:gd name="T21" fmla="*/ 0 h 168"/>
                <a:gd name="T22" fmla="*/ 3 w 889"/>
                <a:gd name="T23" fmla="*/ 0 h 168"/>
                <a:gd name="T24" fmla="*/ 4 w 889"/>
                <a:gd name="T25" fmla="*/ 0 h 168"/>
                <a:gd name="T26" fmla="*/ 4 w 889"/>
                <a:gd name="T27" fmla="*/ 0 h 168"/>
                <a:gd name="T28" fmla="*/ 4 w 889"/>
                <a:gd name="T29" fmla="*/ 0 h 168"/>
                <a:gd name="T30" fmla="*/ 4 w 889"/>
                <a:gd name="T31" fmla="*/ 0 h 168"/>
                <a:gd name="T32" fmla="*/ 3 w 889"/>
                <a:gd name="T33" fmla="*/ 0 h 168"/>
                <a:gd name="T34" fmla="*/ 3 w 889"/>
                <a:gd name="T35" fmla="*/ 0 h 168"/>
                <a:gd name="T36" fmla="*/ 3 w 889"/>
                <a:gd name="T37" fmla="*/ 1 h 168"/>
                <a:gd name="T38" fmla="*/ 3 w 889"/>
                <a:gd name="T39" fmla="*/ 1 h 168"/>
                <a:gd name="T40" fmla="*/ 3 w 889"/>
                <a:gd name="T41" fmla="*/ 1 h 168"/>
                <a:gd name="T42" fmla="*/ 2 w 889"/>
                <a:gd name="T43" fmla="*/ 1 h 168"/>
                <a:gd name="T44" fmla="*/ 2 w 889"/>
                <a:gd name="T45" fmla="*/ 1 h 168"/>
                <a:gd name="T46" fmla="*/ 1 w 889"/>
                <a:gd name="T47" fmla="*/ 1 h 168"/>
                <a:gd name="T48" fmla="*/ 1 w 889"/>
                <a:gd name="T49" fmla="*/ 1 h 168"/>
                <a:gd name="T50" fmla="*/ 0 w 889"/>
                <a:gd name="T51" fmla="*/ 1 h 168"/>
                <a:gd name="T52" fmla="*/ 0 w 889"/>
                <a:gd name="T53" fmla="*/ 1 h 168"/>
                <a:gd name="T54" fmla="*/ 0 w 889"/>
                <a:gd name="T55" fmla="*/ 0 h 168"/>
                <a:gd name="T56" fmla="*/ 0 w 889"/>
                <a:gd name="T57" fmla="*/ 0 h 168"/>
                <a:gd name="T58" fmla="*/ 0 w 889"/>
                <a:gd name="T59" fmla="*/ 0 h 16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9"/>
                <a:gd name="T91" fmla="*/ 0 h 168"/>
                <a:gd name="T92" fmla="*/ 889 w 889"/>
                <a:gd name="T93" fmla="*/ 168 h 16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9" h="168">
                  <a:moveTo>
                    <a:pt x="9" y="98"/>
                  </a:moveTo>
                  <a:lnTo>
                    <a:pt x="94" y="85"/>
                  </a:lnTo>
                  <a:lnTo>
                    <a:pt x="228" y="83"/>
                  </a:lnTo>
                  <a:lnTo>
                    <a:pt x="428" y="83"/>
                  </a:lnTo>
                  <a:lnTo>
                    <a:pt x="568" y="75"/>
                  </a:lnTo>
                  <a:lnTo>
                    <a:pt x="643" y="60"/>
                  </a:lnTo>
                  <a:lnTo>
                    <a:pt x="620" y="48"/>
                  </a:lnTo>
                  <a:lnTo>
                    <a:pt x="586" y="28"/>
                  </a:lnTo>
                  <a:lnTo>
                    <a:pt x="591" y="2"/>
                  </a:lnTo>
                  <a:lnTo>
                    <a:pt x="612" y="0"/>
                  </a:lnTo>
                  <a:lnTo>
                    <a:pt x="710" y="23"/>
                  </a:lnTo>
                  <a:lnTo>
                    <a:pt x="773" y="41"/>
                  </a:lnTo>
                  <a:lnTo>
                    <a:pt x="886" y="75"/>
                  </a:lnTo>
                  <a:lnTo>
                    <a:pt x="889" y="95"/>
                  </a:lnTo>
                  <a:lnTo>
                    <a:pt x="873" y="101"/>
                  </a:lnTo>
                  <a:lnTo>
                    <a:pt x="811" y="103"/>
                  </a:lnTo>
                  <a:lnTo>
                    <a:pt x="731" y="101"/>
                  </a:lnTo>
                  <a:lnTo>
                    <a:pt x="713" y="111"/>
                  </a:lnTo>
                  <a:lnTo>
                    <a:pt x="687" y="135"/>
                  </a:lnTo>
                  <a:lnTo>
                    <a:pt x="645" y="158"/>
                  </a:lnTo>
                  <a:lnTo>
                    <a:pt x="578" y="168"/>
                  </a:lnTo>
                  <a:lnTo>
                    <a:pt x="513" y="168"/>
                  </a:lnTo>
                  <a:lnTo>
                    <a:pt x="435" y="163"/>
                  </a:lnTo>
                  <a:lnTo>
                    <a:pt x="285" y="150"/>
                  </a:lnTo>
                  <a:lnTo>
                    <a:pt x="159" y="135"/>
                  </a:lnTo>
                  <a:lnTo>
                    <a:pt x="67" y="127"/>
                  </a:lnTo>
                  <a:lnTo>
                    <a:pt x="5" y="125"/>
                  </a:lnTo>
                  <a:lnTo>
                    <a:pt x="0" y="111"/>
                  </a:lnTo>
                  <a:lnTo>
                    <a:pt x="9" y="98"/>
                  </a:lnTo>
                  <a:close/>
                </a:path>
              </a:pathLst>
            </a:custGeom>
            <a:solidFill>
              <a:srgbClr val="000000"/>
            </a:solidFill>
            <a:ln w="9525">
              <a:noFill/>
              <a:round/>
              <a:headEnd/>
              <a:tailEnd/>
            </a:ln>
          </p:spPr>
          <p:txBody>
            <a:bodyPr/>
            <a:lstStyle/>
            <a:p>
              <a:endParaRPr lang="fr-FR"/>
            </a:p>
          </p:txBody>
        </p:sp>
        <p:sp>
          <p:nvSpPr>
            <p:cNvPr id="480493" name="Freeform 506"/>
            <p:cNvSpPr>
              <a:spLocks/>
            </p:cNvSpPr>
            <p:nvPr/>
          </p:nvSpPr>
          <p:spPr bwMode="auto">
            <a:xfrm>
              <a:off x="3622" y="2507"/>
              <a:ext cx="34" cy="36"/>
            </a:xfrm>
            <a:custGeom>
              <a:avLst/>
              <a:gdLst>
                <a:gd name="T0" fmla="*/ 0 w 202"/>
                <a:gd name="T1" fmla="*/ 0 h 216"/>
                <a:gd name="T2" fmla="*/ 0 w 202"/>
                <a:gd name="T3" fmla="*/ 0 h 216"/>
                <a:gd name="T4" fmla="*/ 0 w 202"/>
                <a:gd name="T5" fmla="*/ 0 h 216"/>
                <a:gd name="T6" fmla="*/ 1 w 202"/>
                <a:gd name="T7" fmla="*/ 1 h 216"/>
                <a:gd name="T8" fmla="*/ 1 w 202"/>
                <a:gd name="T9" fmla="*/ 1 h 216"/>
                <a:gd name="T10" fmla="*/ 1 w 202"/>
                <a:gd name="T11" fmla="*/ 1 h 216"/>
                <a:gd name="T12" fmla="*/ 1 w 202"/>
                <a:gd name="T13" fmla="*/ 0 h 216"/>
                <a:gd name="T14" fmla="*/ 0 w 202"/>
                <a:gd name="T15" fmla="*/ 0 h 216"/>
                <a:gd name="T16" fmla="*/ 0 w 202"/>
                <a:gd name="T17" fmla="*/ 0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2"/>
                <a:gd name="T28" fmla="*/ 0 h 216"/>
                <a:gd name="T29" fmla="*/ 202 w 202"/>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2" h="216">
                  <a:moveTo>
                    <a:pt x="9" y="0"/>
                  </a:moveTo>
                  <a:lnTo>
                    <a:pt x="0" y="32"/>
                  </a:lnTo>
                  <a:lnTo>
                    <a:pt x="60" y="69"/>
                  </a:lnTo>
                  <a:lnTo>
                    <a:pt x="128" y="142"/>
                  </a:lnTo>
                  <a:lnTo>
                    <a:pt x="202" y="216"/>
                  </a:lnTo>
                  <a:lnTo>
                    <a:pt x="179" y="165"/>
                  </a:lnTo>
                  <a:lnTo>
                    <a:pt x="110" y="83"/>
                  </a:lnTo>
                  <a:lnTo>
                    <a:pt x="9" y="0"/>
                  </a:lnTo>
                  <a:close/>
                </a:path>
              </a:pathLst>
            </a:custGeom>
            <a:solidFill>
              <a:srgbClr val="000000"/>
            </a:solidFill>
            <a:ln w="9525">
              <a:noFill/>
              <a:round/>
              <a:headEnd/>
              <a:tailEnd/>
            </a:ln>
          </p:spPr>
          <p:txBody>
            <a:bodyPr/>
            <a:lstStyle/>
            <a:p>
              <a:endParaRPr lang="fr-FR"/>
            </a:p>
          </p:txBody>
        </p:sp>
        <p:sp>
          <p:nvSpPr>
            <p:cNvPr id="480494" name="Freeform 507"/>
            <p:cNvSpPr>
              <a:spLocks/>
            </p:cNvSpPr>
            <p:nvPr/>
          </p:nvSpPr>
          <p:spPr bwMode="auto">
            <a:xfrm>
              <a:off x="3941" y="2311"/>
              <a:ext cx="15" cy="87"/>
            </a:xfrm>
            <a:custGeom>
              <a:avLst/>
              <a:gdLst>
                <a:gd name="T0" fmla="*/ 0 w 91"/>
                <a:gd name="T1" fmla="*/ 0 h 519"/>
                <a:gd name="T2" fmla="*/ 0 w 91"/>
                <a:gd name="T3" fmla="*/ 0 h 519"/>
                <a:gd name="T4" fmla="*/ 0 w 91"/>
                <a:gd name="T5" fmla="*/ 1 h 519"/>
                <a:gd name="T6" fmla="*/ 0 w 91"/>
                <a:gd name="T7" fmla="*/ 1 h 519"/>
                <a:gd name="T8" fmla="*/ 0 w 91"/>
                <a:gd name="T9" fmla="*/ 1 h 519"/>
                <a:gd name="T10" fmla="*/ 0 w 91"/>
                <a:gd name="T11" fmla="*/ 2 h 519"/>
                <a:gd name="T12" fmla="*/ 0 w 91"/>
                <a:gd name="T13" fmla="*/ 2 h 519"/>
                <a:gd name="T14" fmla="*/ 0 w 91"/>
                <a:gd name="T15" fmla="*/ 3 h 519"/>
                <a:gd name="T16" fmla="*/ 0 w 91"/>
                <a:gd name="T17" fmla="*/ 2 h 519"/>
                <a:gd name="T18" fmla="*/ 0 w 91"/>
                <a:gd name="T19" fmla="*/ 1 h 519"/>
                <a:gd name="T20" fmla="*/ 0 w 91"/>
                <a:gd name="T21" fmla="*/ 1 h 519"/>
                <a:gd name="T22" fmla="*/ 0 w 91"/>
                <a:gd name="T23" fmla="*/ 1 h 519"/>
                <a:gd name="T24" fmla="*/ 0 w 91"/>
                <a:gd name="T25" fmla="*/ 0 h 519"/>
                <a:gd name="T26" fmla="*/ 0 w 91"/>
                <a:gd name="T27" fmla="*/ 0 h 519"/>
                <a:gd name="T28" fmla="*/ 0 w 91"/>
                <a:gd name="T29" fmla="*/ 0 h 5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1"/>
                <a:gd name="T46" fmla="*/ 0 h 519"/>
                <a:gd name="T47" fmla="*/ 91 w 91"/>
                <a:gd name="T48" fmla="*/ 519 h 5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1" h="519">
                  <a:moveTo>
                    <a:pt x="0" y="0"/>
                  </a:moveTo>
                  <a:lnTo>
                    <a:pt x="15" y="82"/>
                  </a:lnTo>
                  <a:lnTo>
                    <a:pt x="17" y="124"/>
                  </a:lnTo>
                  <a:lnTo>
                    <a:pt x="17" y="188"/>
                  </a:lnTo>
                  <a:lnTo>
                    <a:pt x="25" y="259"/>
                  </a:lnTo>
                  <a:lnTo>
                    <a:pt x="36" y="344"/>
                  </a:lnTo>
                  <a:lnTo>
                    <a:pt x="54" y="422"/>
                  </a:lnTo>
                  <a:lnTo>
                    <a:pt x="91" y="519"/>
                  </a:lnTo>
                  <a:lnTo>
                    <a:pt x="69" y="381"/>
                  </a:lnTo>
                  <a:lnTo>
                    <a:pt x="54" y="259"/>
                  </a:lnTo>
                  <a:lnTo>
                    <a:pt x="50" y="193"/>
                  </a:lnTo>
                  <a:lnTo>
                    <a:pt x="50" y="123"/>
                  </a:lnTo>
                  <a:lnTo>
                    <a:pt x="36" y="22"/>
                  </a:lnTo>
                  <a:lnTo>
                    <a:pt x="0" y="0"/>
                  </a:lnTo>
                  <a:close/>
                </a:path>
              </a:pathLst>
            </a:custGeom>
            <a:solidFill>
              <a:srgbClr val="000000"/>
            </a:solidFill>
            <a:ln w="9525">
              <a:noFill/>
              <a:round/>
              <a:headEnd/>
              <a:tailEnd/>
            </a:ln>
          </p:spPr>
          <p:txBody>
            <a:bodyPr/>
            <a:lstStyle/>
            <a:p>
              <a:endParaRPr lang="fr-FR"/>
            </a:p>
          </p:txBody>
        </p:sp>
        <p:sp>
          <p:nvSpPr>
            <p:cNvPr id="480495" name="Freeform 508"/>
            <p:cNvSpPr>
              <a:spLocks/>
            </p:cNvSpPr>
            <p:nvPr/>
          </p:nvSpPr>
          <p:spPr bwMode="auto">
            <a:xfrm>
              <a:off x="3720" y="2304"/>
              <a:ext cx="76" cy="49"/>
            </a:xfrm>
            <a:custGeom>
              <a:avLst/>
              <a:gdLst>
                <a:gd name="T0" fmla="*/ 2 w 458"/>
                <a:gd name="T1" fmla="*/ 0 h 294"/>
                <a:gd name="T2" fmla="*/ 2 w 458"/>
                <a:gd name="T3" fmla="*/ 0 h 294"/>
                <a:gd name="T4" fmla="*/ 1 w 458"/>
                <a:gd name="T5" fmla="*/ 0 h 294"/>
                <a:gd name="T6" fmla="*/ 1 w 458"/>
                <a:gd name="T7" fmla="*/ 1 h 294"/>
                <a:gd name="T8" fmla="*/ 0 w 458"/>
                <a:gd name="T9" fmla="*/ 1 h 294"/>
                <a:gd name="T10" fmla="*/ 0 w 458"/>
                <a:gd name="T11" fmla="*/ 1 h 294"/>
                <a:gd name="T12" fmla="*/ 0 w 458"/>
                <a:gd name="T13" fmla="*/ 1 h 294"/>
                <a:gd name="T14" fmla="*/ 1 w 458"/>
                <a:gd name="T15" fmla="*/ 1 h 294"/>
                <a:gd name="T16" fmla="*/ 1 w 458"/>
                <a:gd name="T17" fmla="*/ 0 h 294"/>
                <a:gd name="T18" fmla="*/ 2 w 458"/>
                <a:gd name="T19" fmla="*/ 0 h 294"/>
                <a:gd name="T20" fmla="*/ 2 w 458"/>
                <a:gd name="T21" fmla="*/ 0 h 294"/>
                <a:gd name="T22" fmla="*/ 2 w 458"/>
                <a:gd name="T23" fmla="*/ 0 h 294"/>
                <a:gd name="T24" fmla="*/ 2 w 458"/>
                <a:gd name="T25" fmla="*/ 0 h 2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8"/>
                <a:gd name="T40" fmla="*/ 0 h 294"/>
                <a:gd name="T41" fmla="*/ 458 w 458"/>
                <a:gd name="T42" fmla="*/ 294 h 29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8" h="294">
                  <a:moveTo>
                    <a:pt x="458" y="60"/>
                  </a:moveTo>
                  <a:lnTo>
                    <a:pt x="385" y="0"/>
                  </a:lnTo>
                  <a:lnTo>
                    <a:pt x="320" y="60"/>
                  </a:lnTo>
                  <a:lnTo>
                    <a:pt x="220" y="142"/>
                  </a:lnTo>
                  <a:lnTo>
                    <a:pt x="128" y="216"/>
                  </a:lnTo>
                  <a:lnTo>
                    <a:pt x="0" y="285"/>
                  </a:lnTo>
                  <a:lnTo>
                    <a:pt x="31" y="294"/>
                  </a:lnTo>
                  <a:lnTo>
                    <a:pt x="133" y="232"/>
                  </a:lnTo>
                  <a:lnTo>
                    <a:pt x="311" y="106"/>
                  </a:lnTo>
                  <a:lnTo>
                    <a:pt x="380" y="51"/>
                  </a:lnTo>
                  <a:lnTo>
                    <a:pt x="426" y="92"/>
                  </a:lnTo>
                  <a:lnTo>
                    <a:pt x="458" y="60"/>
                  </a:lnTo>
                  <a:close/>
                </a:path>
              </a:pathLst>
            </a:custGeom>
            <a:solidFill>
              <a:srgbClr val="000000"/>
            </a:solidFill>
            <a:ln w="9525">
              <a:noFill/>
              <a:round/>
              <a:headEnd/>
              <a:tailEnd/>
            </a:ln>
          </p:spPr>
          <p:txBody>
            <a:bodyPr/>
            <a:lstStyle/>
            <a:p>
              <a:endParaRPr lang="fr-FR"/>
            </a:p>
          </p:txBody>
        </p:sp>
        <p:sp>
          <p:nvSpPr>
            <p:cNvPr id="480496" name="Freeform 509"/>
            <p:cNvSpPr>
              <a:spLocks/>
            </p:cNvSpPr>
            <p:nvPr/>
          </p:nvSpPr>
          <p:spPr bwMode="auto">
            <a:xfrm>
              <a:off x="3699" y="2303"/>
              <a:ext cx="129" cy="62"/>
            </a:xfrm>
            <a:custGeom>
              <a:avLst/>
              <a:gdLst>
                <a:gd name="T0" fmla="*/ 3 w 779"/>
                <a:gd name="T1" fmla="*/ 0 h 371"/>
                <a:gd name="T2" fmla="*/ 3 w 779"/>
                <a:gd name="T3" fmla="*/ 0 h 371"/>
                <a:gd name="T4" fmla="*/ 3 w 779"/>
                <a:gd name="T5" fmla="*/ 0 h 371"/>
                <a:gd name="T6" fmla="*/ 2 w 779"/>
                <a:gd name="T7" fmla="*/ 0 h 371"/>
                <a:gd name="T8" fmla="*/ 2 w 779"/>
                <a:gd name="T9" fmla="*/ 1 h 371"/>
                <a:gd name="T10" fmla="*/ 2 w 779"/>
                <a:gd name="T11" fmla="*/ 1 h 371"/>
                <a:gd name="T12" fmla="*/ 1 w 779"/>
                <a:gd name="T13" fmla="*/ 1 h 371"/>
                <a:gd name="T14" fmla="*/ 0 w 779"/>
                <a:gd name="T15" fmla="*/ 2 h 371"/>
                <a:gd name="T16" fmla="*/ 0 w 779"/>
                <a:gd name="T17" fmla="*/ 2 h 371"/>
                <a:gd name="T18" fmla="*/ 0 w 779"/>
                <a:gd name="T19" fmla="*/ 2 h 371"/>
                <a:gd name="T20" fmla="*/ 1 w 779"/>
                <a:gd name="T21" fmla="*/ 2 h 371"/>
                <a:gd name="T22" fmla="*/ 1 w 779"/>
                <a:gd name="T23" fmla="*/ 1 h 371"/>
                <a:gd name="T24" fmla="*/ 2 w 779"/>
                <a:gd name="T25" fmla="*/ 1 h 371"/>
                <a:gd name="T26" fmla="*/ 2 w 779"/>
                <a:gd name="T27" fmla="*/ 1 h 371"/>
                <a:gd name="T28" fmla="*/ 3 w 779"/>
                <a:gd name="T29" fmla="*/ 0 h 371"/>
                <a:gd name="T30" fmla="*/ 3 w 779"/>
                <a:gd name="T31" fmla="*/ 0 h 371"/>
                <a:gd name="T32" fmla="*/ 3 w 779"/>
                <a:gd name="T33" fmla="*/ 0 h 371"/>
                <a:gd name="T34" fmla="*/ 3 w 779"/>
                <a:gd name="T35" fmla="*/ 0 h 371"/>
                <a:gd name="T36" fmla="*/ 3 w 779"/>
                <a:gd name="T37" fmla="*/ 0 h 3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9"/>
                <a:gd name="T58" fmla="*/ 0 h 371"/>
                <a:gd name="T59" fmla="*/ 779 w 779"/>
                <a:gd name="T60" fmla="*/ 371 h 3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9" h="371">
                  <a:moveTo>
                    <a:pt x="779" y="13"/>
                  </a:moveTo>
                  <a:lnTo>
                    <a:pt x="742" y="0"/>
                  </a:lnTo>
                  <a:lnTo>
                    <a:pt x="664" y="22"/>
                  </a:lnTo>
                  <a:lnTo>
                    <a:pt x="554" y="73"/>
                  </a:lnTo>
                  <a:lnTo>
                    <a:pt x="479" y="117"/>
                  </a:lnTo>
                  <a:lnTo>
                    <a:pt x="370" y="179"/>
                  </a:lnTo>
                  <a:lnTo>
                    <a:pt x="201" y="266"/>
                  </a:lnTo>
                  <a:lnTo>
                    <a:pt x="86" y="331"/>
                  </a:lnTo>
                  <a:lnTo>
                    <a:pt x="0" y="367"/>
                  </a:lnTo>
                  <a:lnTo>
                    <a:pt x="36" y="371"/>
                  </a:lnTo>
                  <a:lnTo>
                    <a:pt x="141" y="326"/>
                  </a:lnTo>
                  <a:lnTo>
                    <a:pt x="279" y="257"/>
                  </a:lnTo>
                  <a:lnTo>
                    <a:pt x="417" y="184"/>
                  </a:lnTo>
                  <a:lnTo>
                    <a:pt x="564" y="105"/>
                  </a:lnTo>
                  <a:lnTo>
                    <a:pt x="662" y="61"/>
                  </a:lnTo>
                  <a:lnTo>
                    <a:pt x="737" y="31"/>
                  </a:lnTo>
                  <a:lnTo>
                    <a:pt x="779" y="41"/>
                  </a:lnTo>
                  <a:lnTo>
                    <a:pt x="779" y="13"/>
                  </a:lnTo>
                  <a:close/>
                </a:path>
              </a:pathLst>
            </a:custGeom>
            <a:solidFill>
              <a:srgbClr val="000000"/>
            </a:solidFill>
            <a:ln w="9525">
              <a:noFill/>
              <a:round/>
              <a:headEnd/>
              <a:tailEnd/>
            </a:ln>
          </p:spPr>
          <p:txBody>
            <a:bodyPr/>
            <a:lstStyle/>
            <a:p>
              <a:endParaRPr lang="fr-FR"/>
            </a:p>
          </p:txBody>
        </p:sp>
        <p:sp>
          <p:nvSpPr>
            <p:cNvPr id="480497" name="Freeform 510"/>
            <p:cNvSpPr>
              <a:spLocks/>
            </p:cNvSpPr>
            <p:nvPr/>
          </p:nvSpPr>
          <p:spPr bwMode="auto">
            <a:xfrm>
              <a:off x="3605" y="2399"/>
              <a:ext cx="92" cy="153"/>
            </a:xfrm>
            <a:custGeom>
              <a:avLst/>
              <a:gdLst>
                <a:gd name="T0" fmla="*/ 0 w 550"/>
                <a:gd name="T1" fmla="*/ 0 h 915"/>
                <a:gd name="T2" fmla="*/ 0 w 550"/>
                <a:gd name="T3" fmla="*/ 0 h 915"/>
                <a:gd name="T4" fmla="*/ 0 w 550"/>
                <a:gd name="T5" fmla="*/ 1 h 915"/>
                <a:gd name="T6" fmla="*/ 1 w 550"/>
                <a:gd name="T7" fmla="*/ 2 h 915"/>
                <a:gd name="T8" fmla="*/ 1 w 550"/>
                <a:gd name="T9" fmla="*/ 2 h 915"/>
                <a:gd name="T10" fmla="*/ 2 w 550"/>
                <a:gd name="T11" fmla="*/ 3 h 915"/>
                <a:gd name="T12" fmla="*/ 3 w 550"/>
                <a:gd name="T13" fmla="*/ 4 h 915"/>
                <a:gd name="T14" fmla="*/ 2 w 550"/>
                <a:gd name="T15" fmla="*/ 4 h 915"/>
                <a:gd name="T16" fmla="*/ 2 w 550"/>
                <a:gd name="T17" fmla="*/ 3 h 915"/>
                <a:gd name="T18" fmla="*/ 2 w 550"/>
                <a:gd name="T19" fmla="*/ 3 h 915"/>
                <a:gd name="T20" fmla="*/ 1 w 550"/>
                <a:gd name="T21" fmla="*/ 2 h 915"/>
                <a:gd name="T22" fmla="*/ 1 w 550"/>
                <a:gd name="T23" fmla="*/ 1 h 915"/>
                <a:gd name="T24" fmla="*/ 0 w 550"/>
                <a:gd name="T25" fmla="*/ 0 h 915"/>
                <a:gd name="T26" fmla="*/ 0 w 550"/>
                <a:gd name="T27" fmla="*/ 0 h 915"/>
                <a:gd name="T28" fmla="*/ 0 w 550"/>
                <a:gd name="T29" fmla="*/ 0 h 915"/>
                <a:gd name="T30" fmla="*/ 0 w 550"/>
                <a:gd name="T31" fmla="*/ 0 h 9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50"/>
                <a:gd name="T49" fmla="*/ 0 h 915"/>
                <a:gd name="T50" fmla="*/ 550 w 550"/>
                <a:gd name="T51" fmla="*/ 915 h 9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50" h="915">
                  <a:moveTo>
                    <a:pt x="69" y="0"/>
                  </a:moveTo>
                  <a:lnTo>
                    <a:pt x="0" y="28"/>
                  </a:lnTo>
                  <a:lnTo>
                    <a:pt x="65" y="152"/>
                  </a:lnTo>
                  <a:lnTo>
                    <a:pt x="165" y="331"/>
                  </a:lnTo>
                  <a:lnTo>
                    <a:pt x="276" y="497"/>
                  </a:lnTo>
                  <a:lnTo>
                    <a:pt x="367" y="644"/>
                  </a:lnTo>
                  <a:lnTo>
                    <a:pt x="550" y="915"/>
                  </a:lnTo>
                  <a:lnTo>
                    <a:pt x="505" y="800"/>
                  </a:lnTo>
                  <a:lnTo>
                    <a:pt x="422" y="680"/>
                  </a:lnTo>
                  <a:lnTo>
                    <a:pt x="339" y="551"/>
                  </a:lnTo>
                  <a:lnTo>
                    <a:pt x="225" y="377"/>
                  </a:lnTo>
                  <a:lnTo>
                    <a:pt x="119" y="193"/>
                  </a:lnTo>
                  <a:lnTo>
                    <a:pt x="36" y="50"/>
                  </a:lnTo>
                  <a:lnTo>
                    <a:pt x="83" y="23"/>
                  </a:lnTo>
                  <a:lnTo>
                    <a:pt x="69" y="0"/>
                  </a:lnTo>
                  <a:close/>
                </a:path>
              </a:pathLst>
            </a:custGeom>
            <a:solidFill>
              <a:srgbClr val="000000"/>
            </a:solidFill>
            <a:ln w="9525">
              <a:noFill/>
              <a:round/>
              <a:headEnd/>
              <a:tailEnd/>
            </a:ln>
          </p:spPr>
          <p:txBody>
            <a:bodyPr/>
            <a:lstStyle/>
            <a:p>
              <a:endParaRPr lang="fr-FR"/>
            </a:p>
          </p:txBody>
        </p:sp>
        <p:sp>
          <p:nvSpPr>
            <p:cNvPr id="480498" name="Freeform 511"/>
            <p:cNvSpPr>
              <a:spLocks/>
            </p:cNvSpPr>
            <p:nvPr/>
          </p:nvSpPr>
          <p:spPr bwMode="auto">
            <a:xfrm>
              <a:off x="3619" y="2328"/>
              <a:ext cx="196" cy="229"/>
            </a:xfrm>
            <a:custGeom>
              <a:avLst/>
              <a:gdLst>
                <a:gd name="T0" fmla="*/ 6 w 1174"/>
                <a:gd name="T1" fmla="*/ 0 h 1375"/>
                <a:gd name="T2" fmla="*/ 5 w 1174"/>
                <a:gd name="T3" fmla="*/ 0 h 1375"/>
                <a:gd name="T4" fmla="*/ 4 w 1174"/>
                <a:gd name="T5" fmla="*/ 0 h 1375"/>
                <a:gd name="T6" fmla="*/ 4 w 1174"/>
                <a:gd name="T7" fmla="*/ 1 h 1375"/>
                <a:gd name="T8" fmla="*/ 3 w 1174"/>
                <a:gd name="T9" fmla="*/ 1 h 1375"/>
                <a:gd name="T10" fmla="*/ 2 w 1174"/>
                <a:gd name="T11" fmla="*/ 1 h 1375"/>
                <a:gd name="T12" fmla="*/ 1 w 1174"/>
                <a:gd name="T13" fmla="*/ 1 h 1375"/>
                <a:gd name="T14" fmla="*/ 1 w 1174"/>
                <a:gd name="T15" fmla="*/ 2 h 1375"/>
                <a:gd name="T16" fmla="*/ 0 w 1174"/>
                <a:gd name="T17" fmla="*/ 2 h 1375"/>
                <a:gd name="T18" fmla="*/ 0 w 1174"/>
                <a:gd name="T19" fmla="*/ 2 h 1375"/>
                <a:gd name="T20" fmla="*/ 0 w 1174"/>
                <a:gd name="T21" fmla="*/ 2 h 1375"/>
                <a:gd name="T22" fmla="*/ 1 w 1174"/>
                <a:gd name="T23" fmla="*/ 3 h 1375"/>
                <a:gd name="T24" fmla="*/ 1 w 1174"/>
                <a:gd name="T25" fmla="*/ 4 h 1375"/>
                <a:gd name="T26" fmla="*/ 2 w 1174"/>
                <a:gd name="T27" fmla="*/ 5 h 1375"/>
                <a:gd name="T28" fmla="*/ 2 w 1174"/>
                <a:gd name="T29" fmla="*/ 6 h 1375"/>
                <a:gd name="T30" fmla="*/ 2 w 1174"/>
                <a:gd name="T31" fmla="*/ 5 h 1375"/>
                <a:gd name="T32" fmla="*/ 1 w 1174"/>
                <a:gd name="T33" fmla="*/ 4 h 1375"/>
                <a:gd name="T34" fmla="*/ 1 w 1174"/>
                <a:gd name="T35" fmla="*/ 3 h 1375"/>
                <a:gd name="T36" fmla="*/ 1 w 1174"/>
                <a:gd name="T37" fmla="*/ 3 h 1375"/>
                <a:gd name="T38" fmla="*/ 0 w 1174"/>
                <a:gd name="T39" fmla="*/ 2 h 1375"/>
                <a:gd name="T40" fmla="*/ 0 w 1174"/>
                <a:gd name="T41" fmla="*/ 2 h 1375"/>
                <a:gd name="T42" fmla="*/ 1 w 1174"/>
                <a:gd name="T43" fmla="*/ 2 h 1375"/>
                <a:gd name="T44" fmla="*/ 2 w 1174"/>
                <a:gd name="T45" fmla="*/ 1 h 1375"/>
                <a:gd name="T46" fmla="*/ 3 w 1174"/>
                <a:gd name="T47" fmla="*/ 1 h 1375"/>
                <a:gd name="T48" fmla="*/ 3 w 1174"/>
                <a:gd name="T49" fmla="*/ 1 h 1375"/>
                <a:gd name="T50" fmla="*/ 4 w 1174"/>
                <a:gd name="T51" fmla="*/ 1 h 1375"/>
                <a:gd name="T52" fmla="*/ 5 w 1174"/>
                <a:gd name="T53" fmla="*/ 0 h 1375"/>
                <a:gd name="T54" fmla="*/ 5 w 1174"/>
                <a:gd name="T55" fmla="*/ 0 h 1375"/>
                <a:gd name="T56" fmla="*/ 6 w 1174"/>
                <a:gd name="T57" fmla="*/ 0 h 1375"/>
                <a:gd name="T58" fmla="*/ 6 w 1174"/>
                <a:gd name="T59" fmla="*/ 0 h 13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74"/>
                <a:gd name="T91" fmla="*/ 0 h 1375"/>
                <a:gd name="T92" fmla="*/ 1174 w 1174"/>
                <a:gd name="T93" fmla="*/ 1375 h 137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74" h="1375">
                  <a:moveTo>
                    <a:pt x="1174" y="0"/>
                  </a:moveTo>
                  <a:lnTo>
                    <a:pt x="1063" y="33"/>
                  </a:lnTo>
                  <a:lnTo>
                    <a:pt x="907" y="92"/>
                  </a:lnTo>
                  <a:lnTo>
                    <a:pt x="752" y="152"/>
                  </a:lnTo>
                  <a:lnTo>
                    <a:pt x="596" y="207"/>
                  </a:lnTo>
                  <a:lnTo>
                    <a:pt x="435" y="263"/>
                  </a:lnTo>
                  <a:lnTo>
                    <a:pt x="265" y="320"/>
                  </a:lnTo>
                  <a:lnTo>
                    <a:pt x="115" y="359"/>
                  </a:lnTo>
                  <a:lnTo>
                    <a:pt x="0" y="391"/>
                  </a:lnTo>
                  <a:lnTo>
                    <a:pt x="4" y="428"/>
                  </a:lnTo>
                  <a:lnTo>
                    <a:pt x="59" y="547"/>
                  </a:lnTo>
                  <a:lnTo>
                    <a:pt x="151" y="712"/>
                  </a:lnTo>
                  <a:lnTo>
                    <a:pt x="238" y="888"/>
                  </a:lnTo>
                  <a:lnTo>
                    <a:pt x="325" y="1034"/>
                  </a:lnTo>
                  <a:lnTo>
                    <a:pt x="495" y="1375"/>
                  </a:lnTo>
                  <a:lnTo>
                    <a:pt x="411" y="1122"/>
                  </a:lnTo>
                  <a:lnTo>
                    <a:pt x="280" y="910"/>
                  </a:lnTo>
                  <a:lnTo>
                    <a:pt x="191" y="746"/>
                  </a:lnTo>
                  <a:lnTo>
                    <a:pt x="102" y="563"/>
                  </a:lnTo>
                  <a:lnTo>
                    <a:pt x="31" y="423"/>
                  </a:lnTo>
                  <a:lnTo>
                    <a:pt x="31" y="401"/>
                  </a:lnTo>
                  <a:lnTo>
                    <a:pt x="197" y="363"/>
                  </a:lnTo>
                  <a:lnTo>
                    <a:pt x="394" y="303"/>
                  </a:lnTo>
                  <a:lnTo>
                    <a:pt x="558" y="249"/>
                  </a:lnTo>
                  <a:lnTo>
                    <a:pt x="720" y="194"/>
                  </a:lnTo>
                  <a:lnTo>
                    <a:pt x="880" y="134"/>
                  </a:lnTo>
                  <a:lnTo>
                    <a:pt x="1012" y="83"/>
                  </a:lnTo>
                  <a:lnTo>
                    <a:pt x="1136" y="38"/>
                  </a:lnTo>
                  <a:lnTo>
                    <a:pt x="1174" y="0"/>
                  </a:lnTo>
                  <a:close/>
                </a:path>
              </a:pathLst>
            </a:custGeom>
            <a:solidFill>
              <a:srgbClr val="000000"/>
            </a:solidFill>
            <a:ln w="9525">
              <a:noFill/>
              <a:round/>
              <a:headEnd/>
              <a:tailEnd/>
            </a:ln>
          </p:spPr>
          <p:txBody>
            <a:bodyPr/>
            <a:lstStyle/>
            <a:p>
              <a:endParaRPr lang="fr-FR"/>
            </a:p>
          </p:txBody>
        </p:sp>
        <p:sp>
          <p:nvSpPr>
            <p:cNvPr id="480499" name="Freeform 512"/>
            <p:cNvSpPr>
              <a:spLocks/>
            </p:cNvSpPr>
            <p:nvPr/>
          </p:nvSpPr>
          <p:spPr bwMode="auto">
            <a:xfrm>
              <a:off x="3596" y="2414"/>
              <a:ext cx="106" cy="151"/>
            </a:xfrm>
            <a:custGeom>
              <a:avLst/>
              <a:gdLst>
                <a:gd name="T0" fmla="*/ 0 w 638"/>
                <a:gd name="T1" fmla="*/ 0 h 905"/>
                <a:gd name="T2" fmla="*/ 0 w 638"/>
                <a:gd name="T3" fmla="*/ 0 h 905"/>
                <a:gd name="T4" fmla="*/ 0 w 638"/>
                <a:gd name="T5" fmla="*/ 1 h 905"/>
                <a:gd name="T6" fmla="*/ 1 w 638"/>
                <a:gd name="T7" fmla="*/ 1 h 905"/>
                <a:gd name="T8" fmla="*/ 1 w 638"/>
                <a:gd name="T9" fmla="*/ 2 h 905"/>
                <a:gd name="T10" fmla="*/ 2 w 638"/>
                <a:gd name="T11" fmla="*/ 3 h 905"/>
                <a:gd name="T12" fmla="*/ 2 w 638"/>
                <a:gd name="T13" fmla="*/ 3 h 905"/>
                <a:gd name="T14" fmla="*/ 2 w 638"/>
                <a:gd name="T15" fmla="*/ 4 h 905"/>
                <a:gd name="T16" fmla="*/ 3 w 638"/>
                <a:gd name="T17" fmla="*/ 4 h 905"/>
                <a:gd name="T18" fmla="*/ 2 w 638"/>
                <a:gd name="T19" fmla="*/ 3 h 905"/>
                <a:gd name="T20" fmla="*/ 2 w 638"/>
                <a:gd name="T21" fmla="*/ 3 h 905"/>
                <a:gd name="T22" fmla="*/ 1 w 638"/>
                <a:gd name="T23" fmla="*/ 2 h 905"/>
                <a:gd name="T24" fmla="*/ 1 w 638"/>
                <a:gd name="T25" fmla="*/ 1 h 905"/>
                <a:gd name="T26" fmla="*/ 0 w 638"/>
                <a:gd name="T27" fmla="*/ 1 h 905"/>
                <a:gd name="T28" fmla="*/ 0 w 638"/>
                <a:gd name="T29" fmla="*/ 0 h 905"/>
                <a:gd name="T30" fmla="*/ 0 w 638"/>
                <a:gd name="T31" fmla="*/ 0 h 905"/>
                <a:gd name="T32" fmla="*/ 0 w 638"/>
                <a:gd name="T33" fmla="*/ 0 h 905"/>
                <a:gd name="T34" fmla="*/ 0 w 638"/>
                <a:gd name="T35" fmla="*/ 0 h 90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38"/>
                <a:gd name="T55" fmla="*/ 0 h 905"/>
                <a:gd name="T56" fmla="*/ 638 w 638"/>
                <a:gd name="T57" fmla="*/ 905 h 90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38" h="905">
                  <a:moveTo>
                    <a:pt x="87" y="0"/>
                  </a:moveTo>
                  <a:lnTo>
                    <a:pt x="0" y="49"/>
                  </a:lnTo>
                  <a:lnTo>
                    <a:pt x="33" y="100"/>
                  </a:lnTo>
                  <a:lnTo>
                    <a:pt x="142" y="247"/>
                  </a:lnTo>
                  <a:lnTo>
                    <a:pt x="238" y="385"/>
                  </a:lnTo>
                  <a:lnTo>
                    <a:pt x="349" y="523"/>
                  </a:lnTo>
                  <a:lnTo>
                    <a:pt x="445" y="643"/>
                  </a:lnTo>
                  <a:lnTo>
                    <a:pt x="532" y="762"/>
                  </a:lnTo>
                  <a:lnTo>
                    <a:pt x="638" y="905"/>
                  </a:lnTo>
                  <a:lnTo>
                    <a:pt x="509" y="698"/>
                  </a:lnTo>
                  <a:lnTo>
                    <a:pt x="404" y="560"/>
                  </a:lnTo>
                  <a:lnTo>
                    <a:pt x="293" y="413"/>
                  </a:lnTo>
                  <a:lnTo>
                    <a:pt x="197" y="285"/>
                  </a:lnTo>
                  <a:lnTo>
                    <a:pt x="78" y="109"/>
                  </a:lnTo>
                  <a:lnTo>
                    <a:pt x="51" y="64"/>
                  </a:lnTo>
                  <a:lnTo>
                    <a:pt x="78" y="27"/>
                  </a:lnTo>
                  <a:lnTo>
                    <a:pt x="87" y="0"/>
                  </a:lnTo>
                  <a:close/>
                </a:path>
              </a:pathLst>
            </a:custGeom>
            <a:solidFill>
              <a:srgbClr val="000000"/>
            </a:solidFill>
            <a:ln w="9525">
              <a:noFill/>
              <a:round/>
              <a:headEnd/>
              <a:tailEnd/>
            </a:ln>
          </p:spPr>
          <p:txBody>
            <a:bodyPr/>
            <a:lstStyle/>
            <a:p>
              <a:endParaRPr lang="fr-FR"/>
            </a:p>
          </p:txBody>
        </p:sp>
        <p:sp>
          <p:nvSpPr>
            <p:cNvPr id="480500" name="Freeform 513"/>
            <p:cNvSpPr>
              <a:spLocks/>
            </p:cNvSpPr>
            <p:nvPr/>
          </p:nvSpPr>
          <p:spPr bwMode="auto">
            <a:xfrm>
              <a:off x="3916" y="2288"/>
              <a:ext cx="58" cy="248"/>
            </a:xfrm>
            <a:custGeom>
              <a:avLst/>
              <a:gdLst>
                <a:gd name="T0" fmla="*/ 0 w 348"/>
                <a:gd name="T1" fmla="*/ 0 h 1487"/>
                <a:gd name="T2" fmla="*/ 0 w 348"/>
                <a:gd name="T3" fmla="*/ 0 h 1487"/>
                <a:gd name="T4" fmla="*/ 0 w 348"/>
                <a:gd name="T5" fmla="*/ 0 h 1487"/>
                <a:gd name="T6" fmla="*/ 0 w 348"/>
                <a:gd name="T7" fmla="*/ 1 h 1487"/>
                <a:gd name="T8" fmla="*/ 1 w 348"/>
                <a:gd name="T9" fmla="*/ 2 h 1487"/>
                <a:gd name="T10" fmla="*/ 1 w 348"/>
                <a:gd name="T11" fmla="*/ 2 h 1487"/>
                <a:gd name="T12" fmla="*/ 1 w 348"/>
                <a:gd name="T13" fmla="*/ 3 h 1487"/>
                <a:gd name="T14" fmla="*/ 1 w 348"/>
                <a:gd name="T15" fmla="*/ 4 h 1487"/>
                <a:gd name="T16" fmla="*/ 1 w 348"/>
                <a:gd name="T17" fmla="*/ 4 h 1487"/>
                <a:gd name="T18" fmla="*/ 2 w 348"/>
                <a:gd name="T19" fmla="*/ 5 h 1487"/>
                <a:gd name="T20" fmla="*/ 2 w 348"/>
                <a:gd name="T21" fmla="*/ 6 h 1487"/>
                <a:gd name="T22" fmla="*/ 2 w 348"/>
                <a:gd name="T23" fmla="*/ 6 h 1487"/>
                <a:gd name="T24" fmla="*/ 2 w 348"/>
                <a:gd name="T25" fmla="*/ 7 h 1487"/>
                <a:gd name="T26" fmla="*/ 2 w 348"/>
                <a:gd name="T27" fmla="*/ 7 h 1487"/>
                <a:gd name="T28" fmla="*/ 2 w 348"/>
                <a:gd name="T29" fmla="*/ 7 h 1487"/>
                <a:gd name="T30" fmla="*/ 1 w 348"/>
                <a:gd name="T31" fmla="*/ 7 h 1487"/>
                <a:gd name="T32" fmla="*/ 1 w 348"/>
                <a:gd name="T33" fmla="*/ 7 h 1487"/>
                <a:gd name="T34" fmla="*/ 1 w 348"/>
                <a:gd name="T35" fmla="*/ 7 h 1487"/>
                <a:gd name="T36" fmla="*/ 1 w 348"/>
                <a:gd name="T37" fmla="*/ 7 h 1487"/>
                <a:gd name="T38" fmla="*/ 0 w 348"/>
                <a:gd name="T39" fmla="*/ 7 h 1487"/>
                <a:gd name="T40" fmla="*/ 0 w 348"/>
                <a:gd name="T41" fmla="*/ 7 h 1487"/>
                <a:gd name="T42" fmla="*/ 0 w 348"/>
                <a:gd name="T43" fmla="*/ 7 h 1487"/>
                <a:gd name="T44" fmla="*/ 0 w 348"/>
                <a:gd name="T45" fmla="*/ 7 h 1487"/>
                <a:gd name="T46" fmla="*/ 0 w 348"/>
                <a:gd name="T47" fmla="*/ 7 h 1487"/>
                <a:gd name="T48" fmla="*/ 1 w 348"/>
                <a:gd name="T49" fmla="*/ 7 h 1487"/>
                <a:gd name="T50" fmla="*/ 1 w 348"/>
                <a:gd name="T51" fmla="*/ 7 h 1487"/>
                <a:gd name="T52" fmla="*/ 1 w 348"/>
                <a:gd name="T53" fmla="*/ 7 h 1487"/>
                <a:gd name="T54" fmla="*/ 1 w 348"/>
                <a:gd name="T55" fmla="*/ 7 h 1487"/>
                <a:gd name="T56" fmla="*/ 1 w 348"/>
                <a:gd name="T57" fmla="*/ 7 h 1487"/>
                <a:gd name="T58" fmla="*/ 1 w 348"/>
                <a:gd name="T59" fmla="*/ 6 h 1487"/>
                <a:gd name="T60" fmla="*/ 1 w 348"/>
                <a:gd name="T61" fmla="*/ 6 h 1487"/>
                <a:gd name="T62" fmla="*/ 1 w 348"/>
                <a:gd name="T63" fmla="*/ 5 h 1487"/>
                <a:gd name="T64" fmla="*/ 1 w 348"/>
                <a:gd name="T65" fmla="*/ 5 h 1487"/>
                <a:gd name="T66" fmla="*/ 1 w 348"/>
                <a:gd name="T67" fmla="*/ 4 h 1487"/>
                <a:gd name="T68" fmla="*/ 1 w 348"/>
                <a:gd name="T69" fmla="*/ 3 h 1487"/>
                <a:gd name="T70" fmla="*/ 0 w 348"/>
                <a:gd name="T71" fmla="*/ 3 h 1487"/>
                <a:gd name="T72" fmla="*/ 0 w 348"/>
                <a:gd name="T73" fmla="*/ 2 h 1487"/>
                <a:gd name="T74" fmla="*/ 0 w 348"/>
                <a:gd name="T75" fmla="*/ 1 h 1487"/>
                <a:gd name="T76" fmla="*/ 0 w 348"/>
                <a:gd name="T77" fmla="*/ 1 h 1487"/>
                <a:gd name="T78" fmla="*/ 0 w 348"/>
                <a:gd name="T79" fmla="*/ 0 h 1487"/>
                <a:gd name="T80" fmla="*/ 0 w 348"/>
                <a:gd name="T81" fmla="*/ 0 h 1487"/>
                <a:gd name="T82" fmla="*/ 0 w 348"/>
                <a:gd name="T83" fmla="*/ 0 h 148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48"/>
                <a:gd name="T127" fmla="*/ 0 h 1487"/>
                <a:gd name="T128" fmla="*/ 348 w 348"/>
                <a:gd name="T129" fmla="*/ 1487 h 148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48" h="1487">
                  <a:moveTo>
                    <a:pt x="65" y="0"/>
                  </a:moveTo>
                  <a:lnTo>
                    <a:pt x="87" y="27"/>
                  </a:lnTo>
                  <a:lnTo>
                    <a:pt x="101" y="59"/>
                  </a:lnTo>
                  <a:lnTo>
                    <a:pt x="114" y="192"/>
                  </a:lnTo>
                  <a:lnTo>
                    <a:pt x="138" y="367"/>
                  </a:lnTo>
                  <a:lnTo>
                    <a:pt x="161" y="492"/>
                  </a:lnTo>
                  <a:lnTo>
                    <a:pt x="192" y="606"/>
                  </a:lnTo>
                  <a:lnTo>
                    <a:pt x="238" y="767"/>
                  </a:lnTo>
                  <a:lnTo>
                    <a:pt x="284" y="914"/>
                  </a:lnTo>
                  <a:lnTo>
                    <a:pt x="321" y="1061"/>
                  </a:lnTo>
                  <a:lnTo>
                    <a:pt x="339" y="1208"/>
                  </a:lnTo>
                  <a:lnTo>
                    <a:pt x="348" y="1332"/>
                  </a:lnTo>
                  <a:lnTo>
                    <a:pt x="339" y="1401"/>
                  </a:lnTo>
                  <a:lnTo>
                    <a:pt x="331" y="1428"/>
                  </a:lnTo>
                  <a:lnTo>
                    <a:pt x="314" y="1453"/>
                  </a:lnTo>
                  <a:lnTo>
                    <a:pt x="299" y="1463"/>
                  </a:lnTo>
                  <a:lnTo>
                    <a:pt x="275" y="1475"/>
                  </a:lnTo>
                  <a:lnTo>
                    <a:pt x="233" y="1487"/>
                  </a:lnTo>
                  <a:lnTo>
                    <a:pt x="180" y="1487"/>
                  </a:lnTo>
                  <a:lnTo>
                    <a:pt x="119" y="1479"/>
                  </a:lnTo>
                  <a:lnTo>
                    <a:pt x="52" y="1464"/>
                  </a:lnTo>
                  <a:lnTo>
                    <a:pt x="0" y="1452"/>
                  </a:lnTo>
                  <a:lnTo>
                    <a:pt x="14" y="1428"/>
                  </a:lnTo>
                  <a:lnTo>
                    <a:pt x="83" y="1438"/>
                  </a:lnTo>
                  <a:lnTo>
                    <a:pt x="129" y="1448"/>
                  </a:lnTo>
                  <a:lnTo>
                    <a:pt x="182" y="1453"/>
                  </a:lnTo>
                  <a:lnTo>
                    <a:pt x="225" y="1451"/>
                  </a:lnTo>
                  <a:lnTo>
                    <a:pt x="257" y="1438"/>
                  </a:lnTo>
                  <a:lnTo>
                    <a:pt x="292" y="1416"/>
                  </a:lnTo>
                  <a:lnTo>
                    <a:pt x="303" y="1359"/>
                  </a:lnTo>
                  <a:lnTo>
                    <a:pt x="303" y="1250"/>
                  </a:lnTo>
                  <a:lnTo>
                    <a:pt x="284" y="1144"/>
                  </a:lnTo>
                  <a:lnTo>
                    <a:pt x="261" y="1006"/>
                  </a:lnTo>
                  <a:lnTo>
                    <a:pt x="216" y="841"/>
                  </a:lnTo>
                  <a:lnTo>
                    <a:pt x="170" y="694"/>
                  </a:lnTo>
                  <a:lnTo>
                    <a:pt x="123" y="523"/>
                  </a:lnTo>
                  <a:lnTo>
                    <a:pt x="96" y="376"/>
                  </a:lnTo>
                  <a:lnTo>
                    <a:pt x="78" y="247"/>
                  </a:lnTo>
                  <a:lnTo>
                    <a:pt x="74" y="105"/>
                  </a:lnTo>
                  <a:lnTo>
                    <a:pt x="45" y="32"/>
                  </a:lnTo>
                  <a:lnTo>
                    <a:pt x="65" y="0"/>
                  </a:lnTo>
                  <a:close/>
                </a:path>
              </a:pathLst>
            </a:custGeom>
            <a:solidFill>
              <a:srgbClr val="000000"/>
            </a:solidFill>
            <a:ln w="9525">
              <a:noFill/>
              <a:round/>
              <a:headEnd/>
              <a:tailEnd/>
            </a:ln>
          </p:spPr>
          <p:txBody>
            <a:bodyPr/>
            <a:lstStyle/>
            <a:p>
              <a:endParaRPr lang="fr-FR"/>
            </a:p>
          </p:txBody>
        </p:sp>
        <p:sp>
          <p:nvSpPr>
            <p:cNvPr id="480501" name="Freeform 514"/>
            <p:cNvSpPr>
              <a:spLocks/>
            </p:cNvSpPr>
            <p:nvPr/>
          </p:nvSpPr>
          <p:spPr bwMode="auto">
            <a:xfrm>
              <a:off x="3594" y="2279"/>
              <a:ext cx="335" cy="332"/>
            </a:xfrm>
            <a:custGeom>
              <a:avLst/>
              <a:gdLst>
                <a:gd name="T0" fmla="*/ 0 w 2012"/>
                <a:gd name="T1" fmla="*/ 5 h 1991"/>
                <a:gd name="T2" fmla="*/ 0 w 2012"/>
                <a:gd name="T3" fmla="*/ 5 h 1991"/>
                <a:gd name="T4" fmla="*/ 1 w 2012"/>
                <a:gd name="T5" fmla="*/ 6 h 1991"/>
                <a:gd name="T6" fmla="*/ 2 w 2012"/>
                <a:gd name="T7" fmla="*/ 7 h 1991"/>
                <a:gd name="T8" fmla="*/ 3 w 2012"/>
                <a:gd name="T9" fmla="*/ 8 h 1991"/>
                <a:gd name="T10" fmla="*/ 3 w 2012"/>
                <a:gd name="T11" fmla="*/ 9 h 1991"/>
                <a:gd name="T12" fmla="*/ 3 w 2012"/>
                <a:gd name="T13" fmla="*/ 9 h 1991"/>
                <a:gd name="T14" fmla="*/ 4 w 2012"/>
                <a:gd name="T15" fmla="*/ 9 h 1991"/>
                <a:gd name="T16" fmla="*/ 3 w 2012"/>
                <a:gd name="T17" fmla="*/ 8 h 1991"/>
                <a:gd name="T18" fmla="*/ 3 w 2012"/>
                <a:gd name="T19" fmla="*/ 7 h 1991"/>
                <a:gd name="T20" fmla="*/ 2 w 2012"/>
                <a:gd name="T21" fmla="*/ 6 h 1991"/>
                <a:gd name="T22" fmla="*/ 2 w 2012"/>
                <a:gd name="T23" fmla="*/ 5 h 1991"/>
                <a:gd name="T24" fmla="*/ 2 w 2012"/>
                <a:gd name="T25" fmla="*/ 4 h 1991"/>
                <a:gd name="T26" fmla="*/ 2 w 2012"/>
                <a:gd name="T27" fmla="*/ 3 h 1991"/>
                <a:gd name="T28" fmla="*/ 3 w 2012"/>
                <a:gd name="T29" fmla="*/ 3 h 1991"/>
                <a:gd name="T30" fmla="*/ 4 w 2012"/>
                <a:gd name="T31" fmla="*/ 3 h 1991"/>
                <a:gd name="T32" fmla="*/ 6 w 2012"/>
                <a:gd name="T33" fmla="*/ 2 h 1991"/>
                <a:gd name="T34" fmla="*/ 6 w 2012"/>
                <a:gd name="T35" fmla="*/ 2 h 1991"/>
                <a:gd name="T36" fmla="*/ 7 w 2012"/>
                <a:gd name="T37" fmla="*/ 1 h 1991"/>
                <a:gd name="T38" fmla="*/ 7 w 2012"/>
                <a:gd name="T39" fmla="*/ 1 h 1991"/>
                <a:gd name="T40" fmla="*/ 8 w 2012"/>
                <a:gd name="T41" fmla="*/ 0 h 1991"/>
                <a:gd name="T42" fmla="*/ 9 w 2012"/>
                <a:gd name="T43" fmla="*/ 0 h 1991"/>
                <a:gd name="T44" fmla="*/ 9 w 2012"/>
                <a:gd name="T45" fmla="*/ 0 h 1991"/>
                <a:gd name="T46" fmla="*/ 9 w 2012"/>
                <a:gd name="T47" fmla="*/ 0 h 1991"/>
                <a:gd name="T48" fmla="*/ 8 w 2012"/>
                <a:gd name="T49" fmla="*/ 0 h 1991"/>
                <a:gd name="T50" fmla="*/ 7 w 2012"/>
                <a:gd name="T51" fmla="*/ 0 h 1991"/>
                <a:gd name="T52" fmla="*/ 6 w 2012"/>
                <a:gd name="T53" fmla="*/ 1 h 1991"/>
                <a:gd name="T54" fmla="*/ 6 w 2012"/>
                <a:gd name="T55" fmla="*/ 1 h 1991"/>
                <a:gd name="T56" fmla="*/ 6 w 2012"/>
                <a:gd name="T57" fmla="*/ 2 h 1991"/>
                <a:gd name="T58" fmla="*/ 5 w 2012"/>
                <a:gd name="T59" fmla="*/ 2 h 1991"/>
                <a:gd name="T60" fmla="*/ 3 w 2012"/>
                <a:gd name="T61" fmla="*/ 3 h 1991"/>
                <a:gd name="T62" fmla="*/ 2 w 2012"/>
                <a:gd name="T63" fmla="*/ 3 h 1991"/>
                <a:gd name="T64" fmla="*/ 2 w 2012"/>
                <a:gd name="T65" fmla="*/ 4 h 1991"/>
                <a:gd name="T66" fmla="*/ 2 w 2012"/>
                <a:gd name="T67" fmla="*/ 4 h 1991"/>
                <a:gd name="T68" fmla="*/ 2 w 2012"/>
                <a:gd name="T69" fmla="*/ 6 h 1991"/>
                <a:gd name="T70" fmla="*/ 3 w 2012"/>
                <a:gd name="T71" fmla="*/ 7 h 1991"/>
                <a:gd name="T72" fmla="*/ 3 w 2012"/>
                <a:gd name="T73" fmla="*/ 8 h 1991"/>
                <a:gd name="T74" fmla="*/ 3 w 2012"/>
                <a:gd name="T75" fmla="*/ 8 h 1991"/>
                <a:gd name="T76" fmla="*/ 2 w 2012"/>
                <a:gd name="T77" fmla="*/ 7 h 1991"/>
                <a:gd name="T78" fmla="*/ 1 w 2012"/>
                <a:gd name="T79" fmla="*/ 6 h 1991"/>
                <a:gd name="T80" fmla="*/ 0 w 2012"/>
                <a:gd name="T81" fmla="*/ 5 h 1991"/>
                <a:gd name="T82" fmla="*/ 1 w 2012"/>
                <a:gd name="T83" fmla="*/ 5 h 1991"/>
                <a:gd name="T84" fmla="*/ 0 w 2012"/>
                <a:gd name="T85" fmla="*/ 5 h 19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12"/>
                <a:gd name="T130" fmla="*/ 0 h 1991"/>
                <a:gd name="T131" fmla="*/ 2012 w 2012"/>
                <a:gd name="T132" fmla="*/ 1991 h 199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12" h="1991">
                  <a:moveTo>
                    <a:pt x="115" y="997"/>
                  </a:moveTo>
                  <a:lnTo>
                    <a:pt x="41" y="1057"/>
                  </a:lnTo>
                  <a:lnTo>
                    <a:pt x="0" y="1104"/>
                  </a:lnTo>
                  <a:lnTo>
                    <a:pt x="26" y="1150"/>
                  </a:lnTo>
                  <a:lnTo>
                    <a:pt x="104" y="1223"/>
                  </a:lnTo>
                  <a:lnTo>
                    <a:pt x="206" y="1333"/>
                  </a:lnTo>
                  <a:lnTo>
                    <a:pt x="344" y="1466"/>
                  </a:lnTo>
                  <a:lnTo>
                    <a:pt x="467" y="1591"/>
                  </a:lnTo>
                  <a:lnTo>
                    <a:pt x="545" y="1678"/>
                  </a:lnTo>
                  <a:lnTo>
                    <a:pt x="609" y="1755"/>
                  </a:lnTo>
                  <a:lnTo>
                    <a:pt x="678" y="1853"/>
                  </a:lnTo>
                  <a:lnTo>
                    <a:pt x="709" y="1922"/>
                  </a:lnTo>
                  <a:lnTo>
                    <a:pt x="709" y="1967"/>
                  </a:lnTo>
                  <a:lnTo>
                    <a:pt x="760" y="1991"/>
                  </a:lnTo>
                  <a:lnTo>
                    <a:pt x="797" y="1986"/>
                  </a:lnTo>
                  <a:lnTo>
                    <a:pt x="778" y="1904"/>
                  </a:lnTo>
                  <a:lnTo>
                    <a:pt x="756" y="1788"/>
                  </a:lnTo>
                  <a:lnTo>
                    <a:pt x="724" y="1701"/>
                  </a:lnTo>
                  <a:lnTo>
                    <a:pt x="700" y="1637"/>
                  </a:lnTo>
                  <a:lnTo>
                    <a:pt x="655" y="1535"/>
                  </a:lnTo>
                  <a:lnTo>
                    <a:pt x="578" y="1373"/>
                  </a:lnTo>
                  <a:lnTo>
                    <a:pt x="518" y="1250"/>
                  </a:lnTo>
                  <a:lnTo>
                    <a:pt x="462" y="1122"/>
                  </a:lnTo>
                  <a:lnTo>
                    <a:pt x="422" y="997"/>
                  </a:lnTo>
                  <a:lnTo>
                    <a:pt x="393" y="910"/>
                  </a:lnTo>
                  <a:lnTo>
                    <a:pt x="384" y="837"/>
                  </a:lnTo>
                  <a:lnTo>
                    <a:pt x="389" y="768"/>
                  </a:lnTo>
                  <a:lnTo>
                    <a:pt x="476" y="717"/>
                  </a:lnTo>
                  <a:lnTo>
                    <a:pt x="576" y="666"/>
                  </a:lnTo>
                  <a:lnTo>
                    <a:pt x="724" y="612"/>
                  </a:lnTo>
                  <a:lnTo>
                    <a:pt x="865" y="570"/>
                  </a:lnTo>
                  <a:lnTo>
                    <a:pt x="976" y="534"/>
                  </a:lnTo>
                  <a:lnTo>
                    <a:pt x="1109" y="488"/>
                  </a:lnTo>
                  <a:lnTo>
                    <a:pt x="1219" y="441"/>
                  </a:lnTo>
                  <a:lnTo>
                    <a:pt x="1320" y="389"/>
                  </a:lnTo>
                  <a:lnTo>
                    <a:pt x="1370" y="345"/>
                  </a:lnTo>
                  <a:lnTo>
                    <a:pt x="1416" y="276"/>
                  </a:lnTo>
                  <a:lnTo>
                    <a:pt x="1457" y="194"/>
                  </a:lnTo>
                  <a:lnTo>
                    <a:pt x="1485" y="152"/>
                  </a:lnTo>
                  <a:lnTo>
                    <a:pt x="1526" y="134"/>
                  </a:lnTo>
                  <a:lnTo>
                    <a:pt x="1668" y="106"/>
                  </a:lnTo>
                  <a:lnTo>
                    <a:pt x="1824" y="74"/>
                  </a:lnTo>
                  <a:lnTo>
                    <a:pt x="1915" y="65"/>
                  </a:lnTo>
                  <a:lnTo>
                    <a:pt x="1966" y="60"/>
                  </a:lnTo>
                  <a:lnTo>
                    <a:pt x="2008" y="83"/>
                  </a:lnTo>
                  <a:lnTo>
                    <a:pt x="2012" y="41"/>
                  </a:lnTo>
                  <a:lnTo>
                    <a:pt x="1988" y="19"/>
                  </a:lnTo>
                  <a:lnTo>
                    <a:pt x="1943" y="0"/>
                  </a:lnTo>
                  <a:lnTo>
                    <a:pt x="1865" y="10"/>
                  </a:lnTo>
                  <a:lnTo>
                    <a:pt x="1752" y="35"/>
                  </a:lnTo>
                  <a:lnTo>
                    <a:pt x="1632" y="56"/>
                  </a:lnTo>
                  <a:lnTo>
                    <a:pt x="1517" y="83"/>
                  </a:lnTo>
                  <a:lnTo>
                    <a:pt x="1457" y="101"/>
                  </a:lnTo>
                  <a:lnTo>
                    <a:pt x="1425" y="138"/>
                  </a:lnTo>
                  <a:lnTo>
                    <a:pt x="1398" y="198"/>
                  </a:lnTo>
                  <a:lnTo>
                    <a:pt x="1365" y="267"/>
                  </a:lnTo>
                  <a:lnTo>
                    <a:pt x="1334" y="313"/>
                  </a:lnTo>
                  <a:lnTo>
                    <a:pt x="1278" y="363"/>
                  </a:lnTo>
                  <a:lnTo>
                    <a:pt x="1219" y="396"/>
                  </a:lnTo>
                  <a:lnTo>
                    <a:pt x="1090" y="451"/>
                  </a:lnTo>
                  <a:lnTo>
                    <a:pt x="912" y="515"/>
                  </a:lnTo>
                  <a:lnTo>
                    <a:pt x="774" y="561"/>
                  </a:lnTo>
                  <a:lnTo>
                    <a:pt x="628" y="614"/>
                  </a:lnTo>
                  <a:lnTo>
                    <a:pt x="499" y="672"/>
                  </a:lnTo>
                  <a:lnTo>
                    <a:pt x="402" y="722"/>
                  </a:lnTo>
                  <a:lnTo>
                    <a:pt x="357" y="750"/>
                  </a:lnTo>
                  <a:lnTo>
                    <a:pt x="348" y="791"/>
                  </a:lnTo>
                  <a:lnTo>
                    <a:pt x="366" y="901"/>
                  </a:lnTo>
                  <a:lnTo>
                    <a:pt x="402" y="1057"/>
                  </a:lnTo>
                  <a:lnTo>
                    <a:pt x="458" y="1204"/>
                  </a:lnTo>
                  <a:lnTo>
                    <a:pt x="540" y="1397"/>
                  </a:lnTo>
                  <a:lnTo>
                    <a:pt x="568" y="1522"/>
                  </a:lnTo>
                  <a:lnTo>
                    <a:pt x="605" y="1622"/>
                  </a:lnTo>
                  <a:lnTo>
                    <a:pt x="673" y="1738"/>
                  </a:lnTo>
                  <a:lnTo>
                    <a:pt x="720" y="1844"/>
                  </a:lnTo>
                  <a:lnTo>
                    <a:pt x="632" y="1724"/>
                  </a:lnTo>
                  <a:lnTo>
                    <a:pt x="554" y="1627"/>
                  </a:lnTo>
                  <a:lnTo>
                    <a:pt x="458" y="1531"/>
                  </a:lnTo>
                  <a:lnTo>
                    <a:pt x="306" y="1384"/>
                  </a:lnTo>
                  <a:lnTo>
                    <a:pt x="173" y="1250"/>
                  </a:lnTo>
                  <a:lnTo>
                    <a:pt x="77" y="1150"/>
                  </a:lnTo>
                  <a:lnTo>
                    <a:pt x="59" y="1113"/>
                  </a:lnTo>
                  <a:lnTo>
                    <a:pt x="100" y="1071"/>
                  </a:lnTo>
                  <a:lnTo>
                    <a:pt x="146" y="1035"/>
                  </a:lnTo>
                  <a:lnTo>
                    <a:pt x="115" y="997"/>
                  </a:lnTo>
                  <a:close/>
                </a:path>
              </a:pathLst>
            </a:custGeom>
            <a:solidFill>
              <a:srgbClr val="000000"/>
            </a:solidFill>
            <a:ln w="9525">
              <a:noFill/>
              <a:round/>
              <a:headEnd/>
              <a:tailEnd/>
            </a:ln>
          </p:spPr>
          <p:txBody>
            <a:bodyPr/>
            <a:lstStyle/>
            <a:p>
              <a:endParaRPr lang="fr-FR"/>
            </a:p>
          </p:txBody>
        </p:sp>
      </p:grpSp>
      <p:sp>
        <p:nvSpPr>
          <p:cNvPr id="480284" name="Rectangle 515"/>
          <p:cNvSpPr>
            <a:spLocks noChangeArrowheads="1"/>
          </p:cNvSpPr>
          <p:nvPr/>
        </p:nvSpPr>
        <p:spPr bwMode="auto">
          <a:xfrm>
            <a:off x="4105275" y="4813300"/>
            <a:ext cx="1516063" cy="265113"/>
          </a:xfrm>
          <a:prstGeom prst="rect">
            <a:avLst/>
          </a:prstGeom>
          <a:noFill/>
          <a:ln w="9525">
            <a:noFill/>
            <a:miter lim="800000"/>
            <a:headEnd/>
            <a:tailEnd/>
          </a:ln>
        </p:spPr>
        <p:txBody>
          <a:bodyPr/>
          <a:lstStyle/>
          <a:p>
            <a:pPr eaLnBrk="0" hangingPunct="0"/>
            <a:endParaRPr lang="fr-FR"/>
          </a:p>
        </p:txBody>
      </p:sp>
      <p:sp>
        <p:nvSpPr>
          <p:cNvPr id="480285" name="Rectangle 516"/>
          <p:cNvSpPr>
            <a:spLocks noChangeArrowheads="1"/>
          </p:cNvSpPr>
          <p:nvPr/>
        </p:nvSpPr>
        <p:spPr bwMode="auto">
          <a:xfrm>
            <a:off x="4179888" y="4875213"/>
            <a:ext cx="1350962" cy="182562"/>
          </a:xfrm>
          <a:prstGeom prst="rect">
            <a:avLst/>
          </a:prstGeom>
          <a:noFill/>
          <a:ln w="9525">
            <a:noFill/>
            <a:miter lim="800000"/>
            <a:headEnd/>
            <a:tailEnd/>
          </a:ln>
        </p:spPr>
        <p:txBody>
          <a:bodyPr wrap="none" lIns="0" tIns="0" rIns="0" bIns="0">
            <a:spAutoFit/>
          </a:bodyPr>
          <a:lstStyle/>
          <a:p>
            <a:r>
              <a:rPr lang="fr-FR" sz="1200" b="1" i="1">
                <a:solidFill>
                  <a:srgbClr val="000000"/>
                </a:solidFill>
                <a:latin typeface="Times New Roman" pitchFamily="18" charset="0"/>
              </a:rPr>
              <a:t>Négociateur (Broker)</a:t>
            </a:r>
            <a:endParaRPr lang="fr-FR">
              <a:latin typeface="Times New Roman" pitchFamily="18" charset="0"/>
            </a:endParaRPr>
          </a:p>
        </p:txBody>
      </p:sp>
      <p:sp>
        <p:nvSpPr>
          <p:cNvPr id="480286" name="Rectangle 517"/>
          <p:cNvSpPr>
            <a:spLocks noChangeArrowheads="1"/>
          </p:cNvSpPr>
          <p:nvPr/>
        </p:nvSpPr>
        <p:spPr bwMode="auto">
          <a:xfrm>
            <a:off x="1220788" y="5808663"/>
            <a:ext cx="1466850" cy="265112"/>
          </a:xfrm>
          <a:prstGeom prst="rect">
            <a:avLst/>
          </a:prstGeom>
          <a:noFill/>
          <a:ln w="9525">
            <a:noFill/>
            <a:miter lim="800000"/>
            <a:headEnd/>
            <a:tailEnd/>
          </a:ln>
        </p:spPr>
        <p:txBody>
          <a:bodyPr/>
          <a:lstStyle/>
          <a:p>
            <a:pPr eaLnBrk="0" hangingPunct="0"/>
            <a:endParaRPr lang="fr-FR"/>
          </a:p>
        </p:txBody>
      </p:sp>
      <p:sp>
        <p:nvSpPr>
          <p:cNvPr id="480287" name="Rectangle 518"/>
          <p:cNvSpPr>
            <a:spLocks noChangeArrowheads="1"/>
          </p:cNvSpPr>
          <p:nvPr/>
        </p:nvSpPr>
        <p:spPr bwMode="auto">
          <a:xfrm>
            <a:off x="1312863" y="5861050"/>
            <a:ext cx="1277937" cy="182563"/>
          </a:xfrm>
          <a:prstGeom prst="rect">
            <a:avLst/>
          </a:prstGeom>
          <a:noFill/>
          <a:ln w="9525">
            <a:noFill/>
            <a:miter lim="800000"/>
            <a:headEnd/>
            <a:tailEnd/>
          </a:ln>
        </p:spPr>
        <p:txBody>
          <a:bodyPr wrap="none" lIns="0" tIns="0" rIns="0" bIns="0">
            <a:spAutoFit/>
          </a:bodyPr>
          <a:lstStyle/>
          <a:p>
            <a:r>
              <a:rPr lang="fr-FR" sz="1200" b="1" i="1">
                <a:solidFill>
                  <a:srgbClr val="000000"/>
                </a:solidFill>
                <a:latin typeface="Times New Roman" pitchFamily="18" charset="0"/>
              </a:rPr>
              <a:t>Middle / Back office</a:t>
            </a:r>
            <a:endParaRPr lang="fr-FR">
              <a:latin typeface="Times New Roman" pitchFamily="18" charset="0"/>
            </a:endParaRPr>
          </a:p>
        </p:txBody>
      </p:sp>
      <p:sp>
        <p:nvSpPr>
          <p:cNvPr id="480288" name="Rectangle 519"/>
          <p:cNvSpPr>
            <a:spLocks noChangeArrowheads="1"/>
          </p:cNvSpPr>
          <p:nvPr/>
        </p:nvSpPr>
        <p:spPr bwMode="auto">
          <a:xfrm>
            <a:off x="6994525" y="5802313"/>
            <a:ext cx="636588" cy="268287"/>
          </a:xfrm>
          <a:prstGeom prst="rect">
            <a:avLst/>
          </a:prstGeom>
          <a:noFill/>
          <a:ln w="9525">
            <a:noFill/>
            <a:miter lim="800000"/>
            <a:headEnd/>
            <a:tailEnd/>
          </a:ln>
        </p:spPr>
        <p:txBody>
          <a:bodyPr/>
          <a:lstStyle/>
          <a:p>
            <a:pPr eaLnBrk="0" hangingPunct="0"/>
            <a:endParaRPr lang="fr-FR"/>
          </a:p>
        </p:txBody>
      </p:sp>
      <p:sp>
        <p:nvSpPr>
          <p:cNvPr id="480289" name="Rectangle 520"/>
          <p:cNvSpPr>
            <a:spLocks noChangeArrowheads="1"/>
          </p:cNvSpPr>
          <p:nvPr/>
        </p:nvSpPr>
        <p:spPr bwMode="auto">
          <a:xfrm>
            <a:off x="7088188" y="5854700"/>
            <a:ext cx="447675" cy="182563"/>
          </a:xfrm>
          <a:prstGeom prst="rect">
            <a:avLst/>
          </a:prstGeom>
          <a:noFill/>
          <a:ln w="9525">
            <a:noFill/>
            <a:miter lim="800000"/>
            <a:headEnd/>
            <a:tailEnd/>
          </a:ln>
        </p:spPr>
        <p:txBody>
          <a:bodyPr wrap="none" lIns="0" tIns="0" rIns="0" bIns="0">
            <a:spAutoFit/>
          </a:bodyPr>
          <a:lstStyle/>
          <a:p>
            <a:r>
              <a:rPr lang="fr-FR" sz="1200" b="1" i="1">
                <a:solidFill>
                  <a:srgbClr val="000000"/>
                </a:solidFill>
                <a:latin typeface="Times New Roman" pitchFamily="18" charset="0"/>
              </a:rPr>
              <a:t>Bourse</a:t>
            </a:r>
            <a:endParaRPr lang="fr-FR">
              <a:latin typeface="Times New Roman" pitchFamily="18" charset="0"/>
            </a:endParaRPr>
          </a:p>
        </p:txBody>
      </p:sp>
      <p:sp>
        <p:nvSpPr>
          <p:cNvPr id="480290" name="Freeform 521"/>
          <p:cNvSpPr>
            <a:spLocks/>
          </p:cNvSpPr>
          <p:nvPr/>
        </p:nvSpPr>
        <p:spPr bwMode="auto">
          <a:xfrm>
            <a:off x="6249988" y="3441700"/>
            <a:ext cx="1600200" cy="1752600"/>
          </a:xfrm>
          <a:custGeom>
            <a:avLst/>
            <a:gdLst>
              <a:gd name="T0" fmla="*/ 2147483647 w 966"/>
              <a:gd name="T1" fmla="*/ 2147483647 h 1104"/>
              <a:gd name="T2" fmla="*/ 2147483647 w 966"/>
              <a:gd name="T3" fmla="*/ 2147483647 h 1104"/>
              <a:gd name="T4" fmla="*/ 2147483647 w 966"/>
              <a:gd name="T5" fmla="*/ 2147483647 h 1104"/>
              <a:gd name="T6" fmla="*/ 2147483647 w 966"/>
              <a:gd name="T7" fmla="*/ 2147483647 h 1104"/>
              <a:gd name="T8" fmla="*/ 2147483647 w 966"/>
              <a:gd name="T9" fmla="*/ 2147483647 h 1104"/>
              <a:gd name="T10" fmla="*/ 2147483647 w 966"/>
              <a:gd name="T11" fmla="*/ 2147483647 h 1104"/>
              <a:gd name="T12" fmla="*/ 2147483647 w 966"/>
              <a:gd name="T13" fmla="*/ 2147483647 h 1104"/>
              <a:gd name="T14" fmla="*/ 2147483647 w 966"/>
              <a:gd name="T15" fmla="*/ 2147483647 h 1104"/>
              <a:gd name="T16" fmla="*/ 2147483647 w 966"/>
              <a:gd name="T17" fmla="*/ 2147483647 h 1104"/>
              <a:gd name="T18" fmla="*/ 2147483647 w 966"/>
              <a:gd name="T19" fmla="*/ 2147483647 h 1104"/>
              <a:gd name="T20" fmla="*/ 2147483647 w 966"/>
              <a:gd name="T21" fmla="*/ 2147483647 h 1104"/>
              <a:gd name="T22" fmla="*/ 2147483647 w 966"/>
              <a:gd name="T23" fmla="*/ 2147483647 h 1104"/>
              <a:gd name="T24" fmla="*/ 2147483647 w 966"/>
              <a:gd name="T25" fmla="*/ 2147483647 h 1104"/>
              <a:gd name="T26" fmla="*/ 2147483647 w 966"/>
              <a:gd name="T27" fmla="*/ 2147483647 h 1104"/>
              <a:gd name="T28" fmla="*/ 2147483647 w 966"/>
              <a:gd name="T29" fmla="*/ 2147483647 h 1104"/>
              <a:gd name="T30" fmla="*/ 2147483647 w 966"/>
              <a:gd name="T31" fmla="*/ 2147483647 h 1104"/>
              <a:gd name="T32" fmla="*/ 2147483647 w 966"/>
              <a:gd name="T33" fmla="*/ 2147483647 h 1104"/>
              <a:gd name="T34" fmla="*/ 2147483647 w 966"/>
              <a:gd name="T35" fmla="*/ 2147483647 h 1104"/>
              <a:gd name="T36" fmla="*/ 2147483647 w 966"/>
              <a:gd name="T37" fmla="*/ 2147483647 h 1104"/>
              <a:gd name="T38" fmla="*/ 2147483647 w 966"/>
              <a:gd name="T39" fmla="*/ 0 h 1104"/>
              <a:gd name="T40" fmla="*/ 0 w 966"/>
              <a:gd name="T41" fmla="*/ 0 h 1104"/>
              <a:gd name="T42" fmla="*/ 0 w 966"/>
              <a:gd name="T43" fmla="*/ 2147483647 h 1104"/>
              <a:gd name="T44" fmla="*/ 2147483647 w 966"/>
              <a:gd name="T45" fmla="*/ 2147483647 h 1104"/>
              <a:gd name="T46" fmla="*/ 2147483647 w 966"/>
              <a:gd name="T47" fmla="*/ 2147483647 h 1104"/>
              <a:gd name="T48" fmla="*/ 2147483647 w 966"/>
              <a:gd name="T49" fmla="*/ 2147483647 h 1104"/>
              <a:gd name="T50" fmla="*/ 2147483647 w 966"/>
              <a:gd name="T51" fmla="*/ 2147483647 h 1104"/>
              <a:gd name="T52" fmla="*/ 2147483647 w 966"/>
              <a:gd name="T53" fmla="*/ 2147483647 h 1104"/>
              <a:gd name="T54" fmla="*/ 2147483647 w 966"/>
              <a:gd name="T55" fmla="*/ 2147483647 h 1104"/>
              <a:gd name="T56" fmla="*/ 2147483647 w 966"/>
              <a:gd name="T57" fmla="*/ 2147483647 h 1104"/>
              <a:gd name="T58" fmla="*/ 2147483647 w 966"/>
              <a:gd name="T59" fmla="*/ 2147483647 h 1104"/>
              <a:gd name="T60" fmla="*/ 2147483647 w 966"/>
              <a:gd name="T61" fmla="*/ 2147483647 h 1104"/>
              <a:gd name="T62" fmla="*/ 2147483647 w 966"/>
              <a:gd name="T63" fmla="*/ 2147483647 h 1104"/>
              <a:gd name="T64" fmla="*/ 2147483647 w 966"/>
              <a:gd name="T65" fmla="*/ 2147483647 h 1104"/>
              <a:gd name="T66" fmla="*/ 2147483647 w 966"/>
              <a:gd name="T67" fmla="*/ 2147483647 h 1104"/>
              <a:gd name="T68" fmla="*/ 2147483647 w 966"/>
              <a:gd name="T69" fmla="*/ 2147483647 h 1104"/>
              <a:gd name="T70" fmla="*/ 2147483647 w 966"/>
              <a:gd name="T71" fmla="*/ 2147483647 h 1104"/>
              <a:gd name="T72" fmla="*/ 2147483647 w 966"/>
              <a:gd name="T73" fmla="*/ 2147483647 h 1104"/>
              <a:gd name="T74" fmla="*/ 2147483647 w 966"/>
              <a:gd name="T75" fmla="*/ 2147483647 h 1104"/>
              <a:gd name="T76" fmla="*/ 2147483647 w 966"/>
              <a:gd name="T77" fmla="*/ 2147483647 h 1104"/>
              <a:gd name="T78" fmla="*/ 2147483647 w 966"/>
              <a:gd name="T79" fmla="*/ 2147483647 h 1104"/>
              <a:gd name="T80" fmla="*/ 2147483647 w 966"/>
              <a:gd name="T81" fmla="*/ 2147483647 h 1104"/>
              <a:gd name="T82" fmla="*/ 2147483647 w 966"/>
              <a:gd name="T83" fmla="*/ 2147483647 h 11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66"/>
              <a:gd name="T127" fmla="*/ 0 h 1104"/>
              <a:gd name="T128" fmla="*/ 966 w 966"/>
              <a:gd name="T129" fmla="*/ 1104 h 11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66" h="1104">
                <a:moveTo>
                  <a:pt x="694" y="1104"/>
                </a:moveTo>
                <a:lnTo>
                  <a:pt x="966" y="880"/>
                </a:lnTo>
                <a:lnTo>
                  <a:pt x="734" y="880"/>
                </a:lnTo>
                <a:lnTo>
                  <a:pt x="734" y="634"/>
                </a:lnTo>
                <a:lnTo>
                  <a:pt x="732" y="569"/>
                </a:lnTo>
                <a:lnTo>
                  <a:pt x="728" y="506"/>
                </a:lnTo>
                <a:lnTo>
                  <a:pt x="721" y="446"/>
                </a:lnTo>
                <a:lnTo>
                  <a:pt x="709" y="387"/>
                </a:lnTo>
                <a:lnTo>
                  <a:pt x="696" y="331"/>
                </a:lnTo>
                <a:lnTo>
                  <a:pt x="680" y="280"/>
                </a:lnTo>
                <a:lnTo>
                  <a:pt x="663" y="230"/>
                </a:lnTo>
                <a:lnTo>
                  <a:pt x="642" y="186"/>
                </a:lnTo>
                <a:lnTo>
                  <a:pt x="621" y="145"/>
                </a:lnTo>
                <a:lnTo>
                  <a:pt x="596" y="109"/>
                </a:lnTo>
                <a:lnTo>
                  <a:pt x="571" y="76"/>
                </a:lnTo>
                <a:lnTo>
                  <a:pt x="542" y="50"/>
                </a:lnTo>
                <a:lnTo>
                  <a:pt x="514" y="29"/>
                </a:lnTo>
                <a:lnTo>
                  <a:pt x="485" y="13"/>
                </a:lnTo>
                <a:lnTo>
                  <a:pt x="454" y="4"/>
                </a:lnTo>
                <a:lnTo>
                  <a:pt x="422" y="0"/>
                </a:lnTo>
                <a:lnTo>
                  <a:pt x="0" y="0"/>
                </a:lnTo>
                <a:lnTo>
                  <a:pt x="0" y="94"/>
                </a:lnTo>
                <a:lnTo>
                  <a:pt x="422" y="94"/>
                </a:lnTo>
                <a:lnTo>
                  <a:pt x="445" y="96"/>
                </a:lnTo>
                <a:lnTo>
                  <a:pt x="468" y="105"/>
                </a:lnTo>
                <a:lnTo>
                  <a:pt x="491" y="119"/>
                </a:lnTo>
                <a:lnTo>
                  <a:pt x="512" y="136"/>
                </a:lnTo>
                <a:lnTo>
                  <a:pt x="533" y="159"/>
                </a:lnTo>
                <a:lnTo>
                  <a:pt x="552" y="186"/>
                </a:lnTo>
                <a:lnTo>
                  <a:pt x="569" y="218"/>
                </a:lnTo>
                <a:lnTo>
                  <a:pt x="587" y="253"/>
                </a:lnTo>
                <a:lnTo>
                  <a:pt x="600" y="291"/>
                </a:lnTo>
                <a:lnTo>
                  <a:pt x="613" y="333"/>
                </a:lnTo>
                <a:lnTo>
                  <a:pt x="625" y="377"/>
                </a:lnTo>
                <a:lnTo>
                  <a:pt x="636" y="425"/>
                </a:lnTo>
                <a:lnTo>
                  <a:pt x="644" y="473"/>
                </a:lnTo>
                <a:lnTo>
                  <a:pt x="650" y="525"/>
                </a:lnTo>
                <a:lnTo>
                  <a:pt x="652" y="579"/>
                </a:lnTo>
                <a:lnTo>
                  <a:pt x="654" y="634"/>
                </a:lnTo>
                <a:lnTo>
                  <a:pt x="654" y="880"/>
                </a:lnTo>
                <a:lnTo>
                  <a:pt x="422" y="880"/>
                </a:lnTo>
                <a:lnTo>
                  <a:pt x="694" y="1104"/>
                </a:lnTo>
                <a:close/>
              </a:path>
            </a:pathLst>
          </a:custGeom>
          <a:solidFill>
            <a:srgbClr val="B6C0E8"/>
          </a:solidFill>
          <a:ln w="9525">
            <a:solidFill>
              <a:srgbClr val="000000"/>
            </a:solidFill>
            <a:prstDash val="solid"/>
            <a:round/>
            <a:headEnd/>
            <a:tailEnd/>
          </a:ln>
        </p:spPr>
        <p:txBody>
          <a:bodyPr/>
          <a:lstStyle/>
          <a:p>
            <a:endParaRPr lang="fr-FR"/>
          </a:p>
        </p:txBody>
      </p:sp>
      <p:sp>
        <p:nvSpPr>
          <p:cNvPr id="480291" name="Rectangle 522"/>
          <p:cNvSpPr>
            <a:spLocks noChangeArrowheads="1"/>
          </p:cNvSpPr>
          <p:nvPr/>
        </p:nvSpPr>
        <p:spPr bwMode="auto">
          <a:xfrm rot="-1260000">
            <a:off x="5994400" y="3971925"/>
            <a:ext cx="331788" cy="122238"/>
          </a:xfrm>
          <a:prstGeom prst="rect">
            <a:avLst/>
          </a:prstGeom>
          <a:noFill/>
          <a:ln w="9525">
            <a:noFill/>
            <a:miter lim="800000"/>
            <a:headEnd/>
            <a:tailEnd/>
          </a:ln>
        </p:spPr>
        <p:txBody>
          <a:bodyPr wrap="none" lIns="0" tIns="0" rIns="0" bIns="0">
            <a:spAutoFit/>
          </a:bodyPr>
          <a:lstStyle/>
          <a:p>
            <a:r>
              <a:rPr lang="fr-FR" sz="800" i="1">
                <a:solidFill>
                  <a:srgbClr val="000000"/>
                </a:solidFill>
                <a:latin typeface="Times New Roman" pitchFamily="18" charset="0"/>
              </a:rPr>
              <a:t>Fichette</a:t>
            </a:r>
            <a:endParaRPr lang="fr-FR">
              <a:latin typeface="Times New Roman" pitchFamily="18" charset="0"/>
            </a:endParaRPr>
          </a:p>
        </p:txBody>
      </p:sp>
      <p:sp>
        <p:nvSpPr>
          <p:cNvPr id="480292" name="Rectangle 523"/>
          <p:cNvSpPr>
            <a:spLocks noChangeArrowheads="1"/>
          </p:cNvSpPr>
          <p:nvPr/>
        </p:nvSpPr>
        <p:spPr bwMode="auto">
          <a:xfrm>
            <a:off x="5237163" y="5668963"/>
            <a:ext cx="1222375" cy="382587"/>
          </a:xfrm>
          <a:prstGeom prst="rect">
            <a:avLst/>
          </a:prstGeom>
          <a:noFill/>
          <a:ln w="9525">
            <a:noFill/>
            <a:miter lim="800000"/>
            <a:headEnd/>
            <a:tailEnd/>
          </a:ln>
        </p:spPr>
        <p:txBody>
          <a:bodyPr/>
          <a:lstStyle/>
          <a:p>
            <a:pPr eaLnBrk="0" hangingPunct="0"/>
            <a:endParaRPr lang="fr-FR"/>
          </a:p>
        </p:txBody>
      </p:sp>
      <p:sp>
        <p:nvSpPr>
          <p:cNvPr id="480293" name="Rectangle 524"/>
          <p:cNvSpPr>
            <a:spLocks noChangeArrowheads="1"/>
          </p:cNvSpPr>
          <p:nvPr/>
        </p:nvSpPr>
        <p:spPr bwMode="auto">
          <a:xfrm>
            <a:off x="5329238" y="5716588"/>
            <a:ext cx="925512" cy="152400"/>
          </a:xfrm>
          <a:prstGeom prst="rect">
            <a:avLst/>
          </a:prstGeom>
          <a:noFill/>
          <a:ln w="9525">
            <a:noFill/>
            <a:miter lim="800000"/>
            <a:headEnd/>
            <a:tailEnd/>
          </a:ln>
        </p:spPr>
        <p:txBody>
          <a:bodyPr wrap="none" lIns="0" tIns="0" rIns="0" bIns="0">
            <a:spAutoFit/>
          </a:bodyPr>
          <a:lstStyle/>
          <a:p>
            <a:r>
              <a:rPr lang="fr-FR" sz="1000" i="1">
                <a:solidFill>
                  <a:srgbClr val="000000"/>
                </a:solidFill>
                <a:latin typeface="Times New Roman" pitchFamily="18" charset="0"/>
              </a:rPr>
              <a:t>Marchés donnant </a:t>
            </a:r>
            <a:endParaRPr lang="fr-FR">
              <a:latin typeface="Times New Roman" pitchFamily="18" charset="0"/>
            </a:endParaRPr>
          </a:p>
        </p:txBody>
      </p:sp>
      <p:sp>
        <p:nvSpPr>
          <p:cNvPr id="480294" name="Rectangle 525"/>
          <p:cNvSpPr>
            <a:spLocks noChangeArrowheads="1"/>
          </p:cNvSpPr>
          <p:nvPr/>
        </p:nvSpPr>
        <p:spPr bwMode="auto">
          <a:xfrm>
            <a:off x="5329238" y="5862638"/>
            <a:ext cx="866775" cy="152400"/>
          </a:xfrm>
          <a:prstGeom prst="rect">
            <a:avLst/>
          </a:prstGeom>
          <a:noFill/>
          <a:ln w="9525">
            <a:noFill/>
            <a:miter lim="800000"/>
            <a:headEnd/>
            <a:tailEnd/>
          </a:ln>
        </p:spPr>
        <p:txBody>
          <a:bodyPr wrap="none" lIns="0" tIns="0" rIns="0" bIns="0">
            <a:spAutoFit/>
          </a:bodyPr>
          <a:lstStyle/>
          <a:p>
            <a:r>
              <a:rPr lang="fr-FR" sz="1000" i="1">
                <a:solidFill>
                  <a:srgbClr val="000000"/>
                </a:solidFill>
                <a:latin typeface="Times New Roman" pitchFamily="18" charset="0"/>
              </a:rPr>
              <a:t>lieu à un examen</a:t>
            </a:r>
            <a:endParaRPr lang="fr-FR">
              <a:latin typeface="Times New Roman" pitchFamily="18" charset="0"/>
            </a:endParaRPr>
          </a:p>
        </p:txBody>
      </p:sp>
      <p:sp>
        <p:nvSpPr>
          <p:cNvPr id="480295" name="Rectangle 526"/>
          <p:cNvSpPr>
            <a:spLocks noChangeArrowheads="1"/>
          </p:cNvSpPr>
          <p:nvPr/>
        </p:nvSpPr>
        <p:spPr bwMode="auto">
          <a:xfrm>
            <a:off x="7469188" y="4062413"/>
            <a:ext cx="993775" cy="674687"/>
          </a:xfrm>
          <a:prstGeom prst="rect">
            <a:avLst/>
          </a:prstGeom>
          <a:noFill/>
          <a:ln w="9525">
            <a:noFill/>
            <a:miter lim="800000"/>
            <a:headEnd/>
            <a:tailEnd/>
          </a:ln>
        </p:spPr>
        <p:txBody>
          <a:bodyPr/>
          <a:lstStyle/>
          <a:p>
            <a:pPr eaLnBrk="0" hangingPunct="0"/>
            <a:endParaRPr lang="fr-FR"/>
          </a:p>
        </p:txBody>
      </p:sp>
      <p:grpSp>
        <p:nvGrpSpPr>
          <p:cNvPr id="480296" name="Group 527"/>
          <p:cNvGrpSpPr>
            <a:grpSpLocks/>
          </p:cNvGrpSpPr>
          <p:nvPr/>
        </p:nvGrpSpPr>
        <p:grpSpPr bwMode="auto">
          <a:xfrm>
            <a:off x="7524750" y="4200525"/>
            <a:ext cx="654050" cy="590550"/>
            <a:chOff x="4763" y="2589"/>
            <a:chExt cx="412" cy="372"/>
          </a:xfrm>
        </p:grpSpPr>
        <p:sp>
          <p:nvSpPr>
            <p:cNvPr id="480454" name="Rectangle 528"/>
            <p:cNvSpPr>
              <a:spLocks noChangeArrowheads="1"/>
            </p:cNvSpPr>
            <p:nvPr/>
          </p:nvSpPr>
          <p:spPr bwMode="auto">
            <a:xfrm>
              <a:off x="4763" y="2589"/>
              <a:ext cx="397" cy="96"/>
            </a:xfrm>
            <a:prstGeom prst="rect">
              <a:avLst/>
            </a:prstGeom>
            <a:noFill/>
            <a:ln w="9525">
              <a:noFill/>
              <a:miter lim="800000"/>
              <a:headEnd/>
              <a:tailEnd/>
            </a:ln>
          </p:spPr>
          <p:txBody>
            <a:bodyPr wrap="none" lIns="0" tIns="0" rIns="0" bIns="0">
              <a:spAutoFit/>
            </a:bodyPr>
            <a:lstStyle/>
            <a:p>
              <a:r>
                <a:rPr lang="fr-FR" sz="1000" i="1">
                  <a:solidFill>
                    <a:srgbClr val="000000"/>
                  </a:solidFill>
                  <a:latin typeface="Times New Roman" pitchFamily="18" charset="0"/>
                </a:rPr>
                <a:t>Marchés ne </a:t>
              </a:r>
              <a:endParaRPr lang="fr-FR">
                <a:latin typeface="Times New Roman" pitchFamily="18" charset="0"/>
              </a:endParaRPr>
            </a:p>
          </p:txBody>
        </p:sp>
        <p:sp>
          <p:nvSpPr>
            <p:cNvPr id="480455" name="Rectangle 529"/>
            <p:cNvSpPr>
              <a:spLocks noChangeArrowheads="1"/>
            </p:cNvSpPr>
            <p:nvPr/>
          </p:nvSpPr>
          <p:spPr bwMode="auto">
            <a:xfrm>
              <a:off x="4763" y="2681"/>
              <a:ext cx="412" cy="96"/>
            </a:xfrm>
            <a:prstGeom prst="rect">
              <a:avLst/>
            </a:prstGeom>
            <a:noFill/>
            <a:ln w="9525">
              <a:noFill/>
              <a:miter lim="800000"/>
              <a:headEnd/>
              <a:tailEnd/>
            </a:ln>
          </p:spPr>
          <p:txBody>
            <a:bodyPr wrap="none" lIns="0" tIns="0" rIns="0" bIns="0">
              <a:spAutoFit/>
            </a:bodyPr>
            <a:lstStyle/>
            <a:p>
              <a:r>
                <a:rPr lang="fr-FR" sz="1000" i="1">
                  <a:solidFill>
                    <a:srgbClr val="000000"/>
                  </a:solidFill>
                  <a:latin typeface="Times New Roman" pitchFamily="18" charset="0"/>
                </a:rPr>
                <a:t>donnant pas </a:t>
              </a:r>
              <a:endParaRPr lang="fr-FR">
                <a:latin typeface="Times New Roman" pitchFamily="18" charset="0"/>
              </a:endParaRPr>
            </a:p>
          </p:txBody>
        </p:sp>
        <p:sp>
          <p:nvSpPr>
            <p:cNvPr id="480456" name="Rectangle 530"/>
            <p:cNvSpPr>
              <a:spLocks noChangeArrowheads="1"/>
            </p:cNvSpPr>
            <p:nvPr/>
          </p:nvSpPr>
          <p:spPr bwMode="auto">
            <a:xfrm>
              <a:off x="4763" y="2773"/>
              <a:ext cx="300" cy="96"/>
            </a:xfrm>
            <a:prstGeom prst="rect">
              <a:avLst/>
            </a:prstGeom>
            <a:noFill/>
            <a:ln w="9525">
              <a:noFill/>
              <a:miter lim="800000"/>
              <a:headEnd/>
              <a:tailEnd/>
            </a:ln>
          </p:spPr>
          <p:txBody>
            <a:bodyPr wrap="none" lIns="0" tIns="0" rIns="0" bIns="0">
              <a:spAutoFit/>
            </a:bodyPr>
            <a:lstStyle/>
            <a:p>
              <a:r>
                <a:rPr lang="fr-FR" sz="1000" i="1">
                  <a:solidFill>
                    <a:srgbClr val="000000"/>
                  </a:solidFill>
                  <a:latin typeface="Times New Roman" pitchFamily="18" charset="0"/>
                </a:rPr>
                <a:t>lieu à un </a:t>
              </a:r>
              <a:endParaRPr lang="fr-FR">
                <a:latin typeface="Times New Roman" pitchFamily="18" charset="0"/>
              </a:endParaRPr>
            </a:p>
          </p:txBody>
        </p:sp>
        <p:sp>
          <p:nvSpPr>
            <p:cNvPr id="480457" name="Rectangle 531"/>
            <p:cNvSpPr>
              <a:spLocks noChangeArrowheads="1"/>
            </p:cNvSpPr>
            <p:nvPr/>
          </p:nvSpPr>
          <p:spPr bwMode="auto">
            <a:xfrm>
              <a:off x="4763" y="2865"/>
              <a:ext cx="246" cy="96"/>
            </a:xfrm>
            <a:prstGeom prst="rect">
              <a:avLst/>
            </a:prstGeom>
            <a:noFill/>
            <a:ln w="9525">
              <a:noFill/>
              <a:miter lim="800000"/>
              <a:headEnd/>
              <a:tailEnd/>
            </a:ln>
          </p:spPr>
          <p:txBody>
            <a:bodyPr wrap="none" lIns="0" tIns="0" rIns="0" bIns="0">
              <a:spAutoFit/>
            </a:bodyPr>
            <a:lstStyle/>
            <a:p>
              <a:r>
                <a:rPr lang="fr-FR" sz="1000" i="1">
                  <a:solidFill>
                    <a:srgbClr val="000000"/>
                  </a:solidFill>
                  <a:latin typeface="Times New Roman" pitchFamily="18" charset="0"/>
                </a:rPr>
                <a:t>examen</a:t>
              </a:r>
              <a:endParaRPr lang="fr-FR">
                <a:latin typeface="Times New Roman" pitchFamily="18" charset="0"/>
              </a:endParaRPr>
            </a:p>
          </p:txBody>
        </p:sp>
      </p:grpSp>
      <p:sp>
        <p:nvSpPr>
          <p:cNvPr id="480297" name="Rectangle 532"/>
          <p:cNvSpPr>
            <a:spLocks noChangeArrowheads="1"/>
          </p:cNvSpPr>
          <p:nvPr/>
        </p:nvSpPr>
        <p:spPr bwMode="auto">
          <a:xfrm>
            <a:off x="3087688" y="5653088"/>
            <a:ext cx="1222375" cy="238125"/>
          </a:xfrm>
          <a:prstGeom prst="rect">
            <a:avLst/>
          </a:prstGeom>
          <a:noFill/>
          <a:ln w="9525">
            <a:noFill/>
            <a:miter lim="800000"/>
            <a:headEnd/>
            <a:tailEnd/>
          </a:ln>
        </p:spPr>
        <p:txBody>
          <a:bodyPr/>
          <a:lstStyle/>
          <a:p>
            <a:pPr eaLnBrk="0" hangingPunct="0"/>
            <a:endParaRPr lang="fr-FR"/>
          </a:p>
        </p:txBody>
      </p:sp>
      <p:sp>
        <p:nvSpPr>
          <p:cNvPr id="480298" name="Rectangle 533"/>
          <p:cNvSpPr>
            <a:spLocks noChangeArrowheads="1"/>
          </p:cNvSpPr>
          <p:nvPr/>
        </p:nvSpPr>
        <p:spPr bwMode="auto">
          <a:xfrm>
            <a:off x="3179763" y="5702300"/>
            <a:ext cx="655637" cy="152400"/>
          </a:xfrm>
          <a:prstGeom prst="rect">
            <a:avLst/>
          </a:prstGeom>
          <a:noFill/>
          <a:ln w="9525">
            <a:noFill/>
            <a:miter lim="800000"/>
            <a:headEnd/>
            <a:tailEnd/>
          </a:ln>
        </p:spPr>
        <p:txBody>
          <a:bodyPr wrap="none" lIns="0" tIns="0" rIns="0" bIns="0">
            <a:spAutoFit/>
          </a:bodyPr>
          <a:lstStyle/>
          <a:p>
            <a:r>
              <a:rPr lang="fr-FR" sz="1000" i="1">
                <a:solidFill>
                  <a:srgbClr val="000000"/>
                </a:solidFill>
                <a:latin typeface="Times New Roman" pitchFamily="18" charset="0"/>
              </a:rPr>
              <a:t>Informations</a:t>
            </a:r>
            <a:endParaRPr lang="fr-FR">
              <a:latin typeface="Times New Roman" pitchFamily="18" charset="0"/>
            </a:endParaRPr>
          </a:p>
        </p:txBody>
      </p:sp>
      <p:grpSp>
        <p:nvGrpSpPr>
          <p:cNvPr id="480299" name="Group 534"/>
          <p:cNvGrpSpPr>
            <a:grpSpLocks/>
          </p:cNvGrpSpPr>
          <p:nvPr/>
        </p:nvGrpSpPr>
        <p:grpSpPr bwMode="auto">
          <a:xfrm>
            <a:off x="3125788" y="3443288"/>
            <a:ext cx="677862" cy="609600"/>
            <a:chOff x="1984" y="2058"/>
            <a:chExt cx="410" cy="384"/>
          </a:xfrm>
        </p:grpSpPr>
        <p:sp>
          <p:nvSpPr>
            <p:cNvPr id="480410" name="Freeform 535"/>
            <p:cNvSpPr>
              <a:spLocks/>
            </p:cNvSpPr>
            <p:nvPr/>
          </p:nvSpPr>
          <p:spPr bwMode="auto">
            <a:xfrm>
              <a:off x="2098" y="2380"/>
              <a:ext cx="296" cy="62"/>
            </a:xfrm>
            <a:custGeom>
              <a:avLst/>
              <a:gdLst>
                <a:gd name="T0" fmla="*/ 0 w 1779"/>
                <a:gd name="T1" fmla="*/ 0 h 372"/>
                <a:gd name="T2" fmla="*/ 5 w 1779"/>
                <a:gd name="T3" fmla="*/ 0 h 372"/>
                <a:gd name="T4" fmla="*/ 8 w 1779"/>
                <a:gd name="T5" fmla="*/ 0 h 372"/>
                <a:gd name="T6" fmla="*/ 2 w 1779"/>
                <a:gd name="T7" fmla="*/ 2 h 372"/>
                <a:gd name="T8" fmla="*/ 0 w 1779"/>
                <a:gd name="T9" fmla="*/ 0 h 372"/>
                <a:gd name="T10" fmla="*/ 0 w 1779"/>
                <a:gd name="T11" fmla="*/ 0 h 372"/>
                <a:gd name="T12" fmla="*/ 0 60000 65536"/>
                <a:gd name="T13" fmla="*/ 0 60000 65536"/>
                <a:gd name="T14" fmla="*/ 0 60000 65536"/>
                <a:gd name="T15" fmla="*/ 0 60000 65536"/>
                <a:gd name="T16" fmla="*/ 0 60000 65536"/>
                <a:gd name="T17" fmla="*/ 0 60000 65536"/>
                <a:gd name="T18" fmla="*/ 0 w 1779"/>
                <a:gd name="T19" fmla="*/ 0 h 372"/>
                <a:gd name="T20" fmla="*/ 1779 w 1779"/>
                <a:gd name="T21" fmla="*/ 372 h 372"/>
              </a:gdLst>
              <a:ahLst/>
              <a:cxnLst>
                <a:cxn ang="T12">
                  <a:pos x="T0" y="T1"/>
                </a:cxn>
                <a:cxn ang="T13">
                  <a:pos x="T2" y="T3"/>
                </a:cxn>
                <a:cxn ang="T14">
                  <a:pos x="T4" y="T5"/>
                </a:cxn>
                <a:cxn ang="T15">
                  <a:pos x="T6" y="T7"/>
                </a:cxn>
                <a:cxn ang="T16">
                  <a:pos x="T8" y="T9"/>
                </a:cxn>
                <a:cxn ang="T17">
                  <a:pos x="T10" y="T11"/>
                </a:cxn>
              </a:cxnLst>
              <a:rect l="T18" t="T19" r="T20" b="T21"/>
              <a:pathLst>
                <a:path w="1779" h="372">
                  <a:moveTo>
                    <a:pt x="0" y="115"/>
                  </a:moveTo>
                  <a:lnTo>
                    <a:pt x="1198" y="0"/>
                  </a:lnTo>
                  <a:lnTo>
                    <a:pt x="1779" y="120"/>
                  </a:lnTo>
                  <a:lnTo>
                    <a:pt x="376" y="372"/>
                  </a:lnTo>
                  <a:lnTo>
                    <a:pt x="0" y="115"/>
                  </a:lnTo>
                  <a:close/>
                </a:path>
              </a:pathLst>
            </a:custGeom>
            <a:solidFill>
              <a:srgbClr val="BAD9BA"/>
            </a:solidFill>
            <a:ln w="9525">
              <a:noFill/>
              <a:round/>
              <a:headEnd/>
              <a:tailEnd/>
            </a:ln>
          </p:spPr>
          <p:txBody>
            <a:bodyPr/>
            <a:lstStyle/>
            <a:p>
              <a:endParaRPr lang="fr-FR"/>
            </a:p>
          </p:txBody>
        </p:sp>
        <p:sp>
          <p:nvSpPr>
            <p:cNvPr id="480411" name="Freeform 536"/>
            <p:cNvSpPr>
              <a:spLocks/>
            </p:cNvSpPr>
            <p:nvPr/>
          </p:nvSpPr>
          <p:spPr bwMode="auto">
            <a:xfrm>
              <a:off x="2035" y="2191"/>
              <a:ext cx="343" cy="180"/>
            </a:xfrm>
            <a:custGeom>
              <a:avLst/>
              <a:gdLst>
                <a:gd name="T0" fmla="*/ 10 w 2056"/>
                <a:gd name="T1" fmla="*/ 1 h 1076"/>
                <a:gd name="T2" fmla="*/ 8 w 2056"/>
                <a:gd name="T3" fmla="*/ 5 h 1076"/>
                <a:gd name="T4" fmla="*/ 0 w 2056"/>
                <a:gd name="T5" fmla="*/ 4 h 1076"/>
                <a:gd name="T6" fmla="*/ 2 w 2056"/>
                <a:gd name="T7" fmla="*/ 0 h 1076"/>
                <a:gd name="T8" fmla="*/ 10 w 2056"/>
                <a:gd name="T9" fmla="*/ 1 h 1076"/>
                <a:gd name="T10" fmla="*/ 10 w 2056"/>
                <a:gd name="T11" fmla="*/ 1 h 1076"/>
                <a:gd name="T12" fmla="*/ 0 60000 65536"/>
                <a:gd name="T13" fmla="*/ 0 60000 65536"/>
                <a:gd name="T14" fmla="*/ 0 60000 65536"/>
                <a:gd name="T15" fmla="*/ 0 60000 65536"/>
                <a:gd name="T16" fmla="*/ 0 60000 65536"/>
                <a:gd name="T17" fmla="*/ 0 60000 65536"/>
                <a:gd name="T18" fmla="*/ 0 w 2056"/>
                <a:gd name="T19" fmla="*/ 0 h 1076"/>
                <a:gd name="T20" fmla="*/ 2056 w 2056"/>
                <a:gd name="T21" fmla="*/ 1076 h 1076"/>
              </a:gdLst>
              <a:ahLst/>
              <a:cxnLst>
                <a:cxn ang="T12">
                  <a:pos x="T0" y="T1"/>
                </a:cxn>
                <a:cxn ang="T13">
                  <a:pos x="T2" y="T3"/>
                </a:cxn>
                <a:cxn ang="T14">
                  <a:pos x="T4" y="T5"/>
                </a:cxn>
                <a:cxn ang="T15">
                  <a:pos x="T6" y="T7"/>
                </a:cxn>
                <a:cxn ang="T16">
                  <a:pos x="T8" y="T9"/>
                </a:cxn>
                <a:cxn ang="T17">
                  <a:pos x="T10" y="T11"/>
                </a:cxn>
              </a:cxnLst>
              <a:rect l="T18" t="T19" r="T20" b="T21"/>
              <a:pathLst>
                <a:path w="2056" h="1076">
                  <a:moveTo>
                    <a:pt x="2056" y="166"/>
                  </a:moveTo>
                  <a:lnTo>
                    <a:pt x="1615" y="1076"/>
                  </a:lnTo>
                  <a:lnTo>
                    <a:pt x="0" y="945"/>
                  </a:lnTo>
                  <a:lnTo>
                    <a:pt x="421" y="0"/>
                  </a:lnTo>
                  <a:lnTo>
                    <a:pt x="2056" y="166"/>
                  </a:lnTo>
                  <a:close/>
                </a:path>
              </a:pathLst>
            </a:custGeom>
            <a:solidFill>
              <a:srgbClr val="D3EDED"/>
            </a:solidFill>
            <a:ln w="9525">
              <a:noFill/>
              <a:round/>
              <a:headEnd/>
              <a:tailEnd/>
            </a:ln>
          </p:spPr>
          <p:txBody>
            <a:bodyPr/>
            <a:lstStyle/>
            <a:p>
              <a:endParaRPr lang="fr-FR"/>
            </a:p>
          </p:txBody>
        </p:sp>
        <p:sp>
          <p:nvSpPr>
            <p:cNvPr id="480412" name="Freeform 537"/>
            <p:cNvSpPr>
              <a:spLocks/>
            </p:cNvSpPr>
            <p:nvPr/>
          </p:nvSpPr>
          <p:spPr bwMode="auto">
            <a:xfrm>
              <a:off x="1988" y="2066"/>
              <a:ext cx="371" cy="322"/>
            </a:xfrm>
            <a:custGeom>
              <a:avLst/>
              <a:gdLst>
                <a:gd name="T0" fmla="*/ 0 w 2228"/>
                <a:gd name="T1" fmla="*/ 4 h 1934"/>
                <a:gd name="T2" fmla="*/ 0 w 2228"/>
                <a:gd name="T3" fmla="*/ 5 h 1934"/>
                <a:gd name="T4" fmla="*/ 2 w 2228"/>
                <a:gd name="T5" fmla="*/ 7 h 1934"/>
                <a:gd name="T6" fmla="*/ 3 w 2228"/>
                <a:gd name="T7" fmla="*/ 8 h 1934"/>
                <a:gd name="T8" fmla="*/ 3 w 2228"/>
                <a:gd name="T9" fmla="*/ 9 h 1934"/>
                <a:gd name="T10" fmla="*/ 4 w 2228"/>
                <a:gd name="T11" fmla="*/ 9 h 1934"/>
                <a:gd name="T12" fmla="*/ 5 w 2228"/>
                <a:gd name="T13" fmla="*/ 8 h 1934"/>
                <a:gd name="T14" fmla="*/ 6 w 2228"/>
                <a:gd name="T15" fmla="*/ 7 h 1934"/>
                <a:gd name="T16" fmla="*/ 7 w 2228"/>
                <a:gd name="T17" fmla="*/ 6 h 1934"/>
                <a:gd name="T18" fmla="*/ 8 w 2228"/>
                <a:gd name="T19" fmla="*/ 6 h 1934"/>
                <a:gd name="T20" fmla="*/ 9 w 2228"/>
                <a:gd name="T21" fmla="*/ 7 h 1934"/>
                <a:gd name="T22" fmla="*/ 10 w 2228"/>
                <a:gd name="T23" fmla="*/ 7 h 1934"/>
                <a:gd name="T24" fmla="*/ 10 w 2228"/>
                <a:gd name="T25" fmla="*/ 6 h 1934"/>
                <a:gd name="T26" fmla="*/ 10 w 2228"/>
                <a:gd name="T27" fmla="*/ 5 h 1934"/>
                <a:gd name="T28" fmla="*/ 10 w 2228"/>
                <a:gd name="T29" fmla="*/ 3 h 1934"/>
                <a:gd name="T30" fmla="*/ 9 w 2228"/>
                <a:gd name="T31" fmla="*/ 1 h 1934"/>
                <a:gd name="T32" fmla="*/ 9 w 2228"/>
                <a:gd name="T33" fmla="*/ 0 h 1934"/>
                <a:gd name="T34" fmla="*/ 8 w 2228"/>
                <a:gd name="T35" fmla="*/ 0 h 1934"/>
                <a:gd name="T36" fmla="*/ 7 w 2228"/>
                <a:gd name="T37" fmla="*/ 0 h 1934"/>
                <a:gd name="T38" fmla="*/ 6 w 2228"/>
                <a:gd name="T39" fmla="*/ 0 h 1934"/>
                <a:gd name="T40" fmla="*/ 5 w 2228"/>
                <a:gd name="T41" fmla="*/ 1 h 1934"/>
                <a:gd name="T42" fmla="*/ 5 w 2228"/>
                <a:gd name="T43" fmla="*/ 0 h 1934"/>
                <a:gd name="T44" fmla="*/ 4 w 2228"/>
                <a:gd name="T45" fmla="*/ 2 h 1934"/>
                <a:gd name="T46" fmla="*/ 3 w 2228"/>
                <a:gd name="T47" fmla="*/ 2 h 1934"/>
                <a:gd name="T48" fmla="*/ 0 w 2228"/>
                <a:gd name="T49" fmla="*/ 4 h 1934"/>
                <a:gd name="T50" fmla="*/ 0 w 2228"/>
                <a:gd name="T51" fmla="*/ 4 h 19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28"/>
                <a:gd name="T79" fmla="*/ 0 h 1934"/>
                <a:gd name="T80" fmla="*/ 2228 w 2228"/>
                <a:gd name="T81" fmla="*/ 1934 h 19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28" h="1934">
                  <a:moveTo>
                    <a:pt x="109" y="972"/>
                  </a:moveTo>
                  <a:lnTo>
                    <a:pt x="0" y="1094"/>
                  </a:lnTo>
                  <a:lnTo>
                    <a:pt x="353" y="1437"/>
                  </a:lnTo>
                  <a:lnTo>
                    <a:pt x="662" y="1796"/>
                  </a:lnTo>
                  <a:lnTo>
                    <a:pt x="750" y="1934"/>
                  </a:lnTo>
                  <a:lnTo>
                    <a:pt x="838" y="1907"/>
                  </a:lnTo>
                  <a:lnTo>
                    <a:pt x="1136" y="1670"/>
                  </a:lnTo>
                  <a:lnTo>
                    <a:pt x="1306" y="1471"/>
                  </a:lnTo>
                  <a:lnTo>
                    <a:pt x="1511" y="1382"/>
                  </a:lnTo>
                  <a:lnTo>
                    <a:pt x="1692" y="1399"/>
                  </a:lnTo>
                  <a:lnTo>
                    <a:pt x="2029" y="1471"/>
                  </a:lnTo>
                  <a:lnTo>
                    <a:pt x="2162" y="1459"/>
                  </a:lnTo>
                  <a:lnTo>
                    <a:pt x="2228" y="1415"/>
                  </a:lnTo>
                  <a:lnTo>
                    <a:pt x="2205" y="1083"/>
                  </a:lnTo>
                  <a:lnTo>
                    <a:pt x="2079" y="586"/>
                  </a:lnTo>
                  <a:lnTo>
                    <a:pt x="2007" y="161"/>
                  </a:lnTo>
                  <a:lnTo>
                    <a:pt x="1968" y="16"/>
                  </a:lnTo>
                  <a:lnTo>
                    <a:pt x="1808" y="0"/>
                  </a:lnTo>
                  <a:lnTo>
                    <a:pt x="1461" y="77"/>
                  </a:lnTo>
                  <a:lnTo>
                    <a:pt x="1324" y="122"/>
                  </a:lnTo>
                  <a:lnTo>
                    <a:pt x="1180" y="188"/>
                  </a:lnTo>
                  <a:lnTo>
                    <a:pt x="1114" y="122"/>
                  </a:lnTo>
                  <a:lnTo>
                    <a:pt x="832" y="353"/>
                  </a:lnTo>
                  <a:lnTo>
                    <a:pt x="689" y="437"/>
                  </a:lnTo>
                  <a:lnTo>
                    <a:pt x="109" y="972"/>
                  </a:lnTo>
                  <a:close/>
                </a:path>
              </a:pathLst>
            </a:custGeom>
            <a:solidFill>
              <a:srgbClr val="FFE5D9"/>
            </a:solidFill>
            <a:ln w="9525">
              <a:noFill/>
              <a:round/>
              <a:headEnd/>
              <a:tailEnd/>
            </a:ln>
          </p:spPr>
          <p:txBody>
            <a:bodyPr/>
            <a:lstStyle/>
            <a:p>
              <a:endParaRPr lang="fr-FR"/>
            </a:p>
          </p:txBody>
        </p:sp>
        <p:sp>
          <p:nvSpPr>
            <p:cNvPr id="480413" name="Freeform 538"/>
            <p:cNvSpPr>
              <a:spLocks/>
            </p:cNvSpPr>
            <p:nvPr/>
          </p:nvSpPr>
          <p:spPr bwMode="auto">
            <a:xfrm>
              <a:off x="1988" y="2082"/>
              <a:ext cx="234" cy="284"/>
            </a:xfrm>
            <a:custGeom>
              <a:avLst/>
              <a:gdLst>
                <a:gd name="T0" fmla="*/ 3 w 1409"/>
                <a:gd name="T1" fmla="*/ 1 h 1706"/>
                <a:gd name="T2" fmla="*/ 0 w 1409"/>
                <a:gd name="T3" fmla="*/ 3 h 1706"/>
                <a:gd name="T4" fmla="*/ 1 w 1409"/>
                <a:gd name="T5" fmla="*/ 4 h 1706"/>
                <a:gd name="T6" fmla="*/ 2 w 1409"/>
                <a:gd name="T7" fmla="*/ 6 h 1706"/>
                <a:gd name="T8" fmla="*/ 3 w 1409"/>
                <a:gd name="T9" fmla="*/ 8 h 1706"/>
                <a:gd name="T10" fmla="*/ 3 w 1409"/>
                <a:gd name="T11" fmla="*/ 7 h 1706"/>
                <a:gd name="T12" fmla="*/ 2 w 1409"/>
                <a:gd name="T13" fmla="*/ 6 h 1706"/>
                <a:gd name="T14" fmla="*/ 1 w 1409"/>
                <a:gd name="T15" fmla="*/ 5 h 1706"/>
                <a:gd name="T16" fmla="*/ 1 w 1409"/>
                <a:gd name="T17" fmla="*/ 3 h 1706"/>
                <a:gd name="T18" fmla="*/ 2 w 1409"/>
                <a:gd name="T19" fmla="*/ 3 h 1706"/>
                <a:gd name="T20" fmla="*/ 3 w 1409"/>
                <a:gd name="T21" fmla="*/ 2 h 1706"/>
                <a:gd name="T22" fmla="*/ 5 w 1409"/>
                <a:gd name="T23" fmla="*/ 1 h 1706"/>
                <a:gd name="T24" fmla="*/ 6 w 1409"/>
                <a:gd name="T25" fmla="*/ 1 h 1706"/>
                <a:gd name="T26" fmla="*/ 6 w 1409"/>
                <a:gd name="T27" fmla="*/ 0 h 1706"/>
                <a:gd name="T28" fmla="*/ 5 w 1409"/>
                <a:gd name="T29" fmla="*/ 0 h 1706"/>
                <a:gd name="T30" fmla="*/ 3 w 1409"/>
                <a:gd name="T31" fmla="*/ 1 h 1706"/>
                <a:gd name="T32" fmla="*/ 3 w 1409"/>
                <a:gd name="T33" fmla="*/ 1 h 17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09"/>
                <a:gd name="T52" fmla="*/ 0 h 1706"/>
                <a:gd name="T53" fmla="*/ 1409 w 1409"/>
                <a:gd name="T54" fmla="*/ 1706 h 17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09" h="1706">
                  <a:moveTo>
                    <a:pt x="737" y="322"/>
                  </a:moveTo>
                  <a:lnTo>
                    <a:pt x="0" y="715"/>
                  </a:lnTo>
                  <a:lnTo>
                    <a:pt x="199" y="987"/>
                  </a:lnTo>
                  <a:lnTo>
                    <a:pt x="496" y="1386"/>
                  </a:lnTo>
                  <a:lnTo>
                    <a:pt x="705" y="1706"/>
                  </a:lnTo>
                  <a:lnTo>
                    <a:pt x="628" y="1485"/>
                  </a:lnTo>
                  <a:lnTo>
                    <a:pt x="463" y="1280"/>
                  </a:lnTo>
                  <a:lnTo>
                    <a:pt x="287" y="1009"/>
                  </a:lnTo>
                  <a:lnTo>
                    <a:pt x="135" y="751"/>
                  </a:lnTo>
                  <a:lnTo>
                    <a:pt x="444" y="568"/>
                  </a:lnTo>
                  <a:lnTo>
                    <a:pt x="667" y="487"/>
                  </a:lnTo>
                  <a:lnTo>
                    <a:pt x="1169" y="287"/>
                  </a:lnTo>
                  <a:lnTo>
                    <a:pt x="1362" y="158"/>
                  </a:lnTo>
                  <a:lnTo>
                    <a:pt x="1409" y="0"/>
                  </a:lnTo>
                  <a:lnTo>
                    <a:pt x="1128" y="117"/>
                  </a:lnTo>
                  <a:lnTo>
                    <a:pt x="737" y="322"/>
                  </a:lnTo>
                  <a:close/>
                </a:path>
              </a:pathLst>
            </a:custGeom>
            <a:solidFill>
              <a:srgbClr val="FFBFBF"/>
            </a:solidFill>
            <a:ln w="9525">
              <a:noFill/>
              <a:round/>
              <a:headEnd/>
              <a:tailEnd/>
            </a:ln>
          </p:spPr>
          <p:txBody>
            <a:bodyPr/>
            <a:lstStyle/>
            <a:p>
              <a:endParaRPr lang="fr-FR"/>
            </a:p>
          </p:txBody>
        </p:sp>
        <p:sp>
          <p:nvSpPr>
            <p:cNvPr id="480414" name="Freeform 539"/>
            <p:cNvSpPr>
              <a:spLocks/>
            </p:cNvSpPr>
            <p:nvPr/>
          </p:nvSpPr>
          <p:spPr bwMode="auto">
            <a:xfrm>
              <a:off x="2305" y="2316"/>
              <a:ext cx="26" cy="25"/>
            </a:xfrm>
            <a:custGeom>
              <a:avLst/>
              <a:gdLst>
                <a:gd name="T0" fmla="*/ 0 w 160"/>
                <a:gd name="T1" fmla="*/ 0 h 149"/>
                <a:gd name="T2" fmla="*/ 0 w 160"/>
                <a:gd name="T3" fmla="*/ 1 h 149"/>
                <a:gd name="T4" fmla="*/ 1 w 160"/>
                <a:gd name="T5" fmla="*/ 1 h 149"/>
                <a:gd name="T6" fmla="*/ 1 w 160"/>
                <a:gd name="T7" fmla="*/ 1 h 149"/>
                <a:gd name="T8" fmla="*/ 0 w 160"/>
                <a:gd name="T9" fmla="*/ 0 h 149"/>
                <a:gd name="T10" fmla="*/ 0 w 160"/>
                <a:gd name="T11" fmla="*/ 0 h 149"/>
                <a:gd name="T12" fmla="*/ 0 w 160"/>
                <a:gd name="T13" fmla="*/ 0 h 149"/>
                <a:gd name="T14" fmla="*/ 0 w 160"/>
                <a:gd name="T15" fmla="*/ 0 h 149"/>
                <a:gd name="T16" fmla="*/ 0 60000 65536"/>
                <a:gd name="T17" fmla="*/ 0 60000 65536"/>
                <a:gd name="T18" fmla="*/ 0 60000 65536"/>
                <a:gd name="T19" fmla="*/ 0 60000 65536"/>
                <a:gd name="T20" fmla="*/ 0 60000 65536"/>
                <a:gd name="T21" fmla="*/ 0 60000 65536"/>
                <a:gd name="T22" fmla="*/ 0 60000 65536"/>
                <a:gd name="T23" fmla="*/ 0 60000 65536"/>
                <a:gd name="T24" fmla="*/ 0 w 160"/>
                <a:gd name="T25" fmla="*/ 0 h 149"/>
                <a:gd name="T26" fmla="*/ 160 w 160"/>
                <a:gd name="T27" fmla="*/ 149 h 1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 h="149">
                  <a:moveTo>
                    <a:pt x="0" y="11"/>
                  </a:moveTo>
                  <a:lnTo>
                    <a:pt x="88" y="122"/>
                  </a:lnTo>
                  <a:lnTo>
                    <a:pt x="133" y="149"/>
                  </a:lnTo>
                  <a:lnTo>
                    <a:pt x="160" y="122"/>
                  </a:lnTo>
                  <a:lnTo>
                    <a:pt x="72" y="33"/>
                  </a:lnTo>
                  <a:lnTo>
                    <a:pt x="28" y="0"/>
                  </a:lnTo>
                  <a:lnTo>
                    <a:pt x="0" y="11"/>
                  </a:lnTo>
                  <a:close/>
                </a:path>
              </a:pathLst>
            </a:custGeom>
            <a:solidFill>
              <a:srgbClr val="D3EDED"/>
            </a:solidFill>
            <a:ln w="9525">
              <a:noFill/>
              <a:round/>
              <a:headEnd/>
              <a:tailEnd/>
            </a:ln>
          </p:spPr>
          <p:txBody>
            <a:bodyPr/>
            <a:lstStyle/>
            <a:p>
              <a:endParaRPr lang="fr-FR"/>
            </a:p>
          </p:txBody>
        </p:sp>
        <p:sp>
          <p:nvSpPr>
            <p:cNvPr id="480415" name="Freeform 540"/>
            <p:cNvSpPr>
              <a:spLocks/>
            </p:cNvSpPr>
            <p:nvPr/>
          </p:nvSpPr>
          <p:spPr bwMode="auto">
            <a:xfrm>
              <a:off x="2235" y="2250"/>
              <a:ext cx="19" cy="25"/>
            </a:xfrm>
            <a:custGeom>
              <a:avLst/>
              <a:gdLst>
                <a:gd name="T0" fmla="*/ 0 w 116"/>
                <a:gd name="T1" fmla="*/ 1 h 149"/>
                <a:gd name="T2" fmla="*/ 0 w 116"/>
                <a:gd name="T3" fmla="*/ 0 h 149"/>
                <a:gd name="T4" fmla="*/ 0 w 116"/>
                <a:gd name="T5" fmla="*/ 0 h 149"/>
                <a:gd name="T6" fmla="*/ 0 w 116"/>
                <a:gd name="T7" fmla="*/ 0 h 149"/>
                <a:gd name="T8" fmla="*/ 0 w 116"/>
                <a:gd name="T9" fmla="*/ 1 h 149"/>
                <a:gd name="T10" fmla="*/ 0 w 116"/>
                <a:gd name="T11" fmla="*/ 1 h 149"/>
                <a:gd name="T12" fmla="*/ 0 w 116"/>
                <a:gd name="T13" fmla="*/ 1 h 149"/>
                <a:gd name="T14" fmla="*/ 0 60000 65536"/>
                <a:gd name="T15" fmla="*/ 0 60000 65536"/>
                <a:gd name="T16" fmla="*/ 0 60000 65536"/>
                <a:gd name="T17" fmla="*/ 0 60000 65536"/>
                <a:gd name="T18" fmla="*/ 0 60000 65536"/>
                <a:gd name="T19" fmla="*/ 0 60000 65536"/>
                <a:gd name="T20" fmla="*/ 0 60000 65536"/>
                <a:gd name="T21" fmla="*/ 0 w 116"/>
                <a:gd name="T22" fmla="*/ 0 h 149"/>
                <a:gd name="T23" fmla="*/ 116 w 116"/>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49">
                  <a:moveTo>
                    <a:pt x="116" y="133"/>
                  </a:moveTo>
                  <a:lnTo>
                    <a:pt x="72" y="0"/>
                  </a:lnTo>
                  <a:lnTo>
                    <a:pt x="38" y="56"/>
                  </a:lnTo>
                  <a:lnTo>
                    <a:pt x="0" y="67"/>
                  </a:lnTo>
                  <a:lnTo>
                    <a:pt x="0" y="149"/>
                  </a:lnTo>
                  <a:lnTo>
                    <a:pt x="116" y="133"/>
                  </a:lnTo>
                  <a:close/>
                </a:path>
              </a:pathLst>
            </a:custGeom>
            <a:solidFill>
              <a:srgbClr val="FFE5D9"/>
            </a:solidFill>
            <a:ln w="9525">
              <a:noFill/>
              <a:round/>
              <a:headEnd/>
              <a:tailEnd/>
            </a:ln>
          </p:spPr>
          <p:txBody>
            <a:bodyPr/>
            <a:lstStyle/>
            <a:p>
              <a:endParaRPr lang="fr-FR"/>
            </a:p>
          </p:txBody>
        </p:sp>
        <p:sp>
          <p:nvSpPr>
            <p:cNvPr id="480416" name="Freeform 541"/>
            <p:cNvSpPr>
              <a:spLocks/>
            </p:cNvSpPr>
            <p:nvPr/>
          </p:nvSpPr>
          <p:spPr bwMode="auto">
            <a:xfrm>
              <a:off x="2170" y="2270"/>
              <a:ext cx="140" cy="74"/>
            </a:xfrm>
            <a:custGeom>
              <a:avLst/>
              <a:gdLst>
                <a:gd name="T0" fmla="*/ 0 w 844"/>
                <a:gd name="T1" fmla="*/ 2 h 448"/>
                <a:gd name="T2" fmla="*/ 0 w 844"/>
                <a:gd name="T3" fmla="*/ 1 h 448"/>
                <a:gd name="T4" fmla="*/ 0 w 844"/>
                <a:gd name="T5" fmla="*/ 1 h 448"/>
                <a:gd name="T6" fmla="*/ 0 w 844"/>
                <a:gd name="T7" fmla="*/ 1 h 448"/>
                <a:gd name="T8" fmla="*/ 1 w 844"/>
                <a:gd name="T9" fmla="*/ 1 h 448"/>
                <a:gd name="T10" fmla="*/ 2 w 844"/>
                <a:gd name="T11" fmla="*/ 1 h 448"/>
                <a:gd name="T12" fmla="*/ 2 w 844"/>
                <a:gd name="T13" fmla="*/ 0 h 448"/>
                <a:gd name="T14" fmla="*/ 2 w 844"/>
                <a:gd name="T15" fmla="*/ 0 h 448"/>
                <a:gd name="T16" fmla="*/ 2 w 844"/>
                <a:gd name="T17" fmla="*/ 0 h 448"/>
                <a:gd name="T18" fmla="*/ 2 w 844"/>
                <a:gd name="T19" fmla="*/ 0 h 448"/>
                <a:gd name="T20" fmla="*/ 2 w 844"/>
                <a:gd name="T21" fmla="*/ 0 h 448"/>
                <a:gd name="T22" fmla="*/ 3 w 844"/>
                <a:gd name="T23" fmla="*/ 1 h 448"/>
                <a:gd name="T24" fmla="*/ 4 w 844"/>
                <a:gd name="T25" fmla="*/ 1 h 448"/>
                <a:gd name="T26" fmla="*/ 4 w 844"/>
                <a:gd name="T27" fmla="*/ 1 h 448"/>
                <a:gd name="T28" fmla="*/ 4 w 844"/>
                <a:gd name="T29" fmla="*/ 1 h 448"/>
                <a:gd name="T30" fmla="*/ 2 w 844"/>
                <a:gd name="T31" fmla="*/ 1 h 448"/>
                <a:gd name="T32" fmla="*/ 2 w 844"/>
                <a:gd name="T33" fmla="*/ 1 h 448"/>
                <a:gd name="T34" fmla="*/ 2 w 844"/>
                <a:gd name="T35" fmla="*/ 1 h 448"/>
                <a:gd name="T36" fmla="*/ 0 w 844"/>
                <a:gd name="T37" fmla="*/ 2 h 448"/>
                <a:gd name="T38" fmla="*/ 0 w 844"/>
                <a:gd name="T39" fmla="*/ 2 h 4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44"/>
                <a:gd name="T61" fmla="*/ 0 h 448"/>
                <a:gd name="T62" fmla="*/ 844 w 844"/>
                <a:gd name="T63" fmla="*/ 448 h 4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44" h="448">
                  <a:moveTo>
                    <a:pt x="61" y="448"/>
                  </a:moveTo>
                  <a:lnTo>
                    <a:pt x="0" y="326"/>
                  </a:lnTo>
                  <a:lnTo>
                    <a:pt x="61" y="315"/>
                  </a:lnTo>
                  <a:lnTo>
                    <a:pt x="89" y="348"/>
                  </a:lnTo>
                  <a:lnTo>
                    <a:pt x="292" y="182"/>
                  </a:lnTo>
                  <a:lnTo>
                    <a:pt x="375" y="132"/>
                  </a:lnTo>
                  <a:lnTo>
                    <a:pt x="409" y="27"/>
                  </a:lnTo>
                  <a:lnTo>
                    <a:pt x="436" y="10"/>
                  </a:lnTo>
                  <a:lnTo>
                    <a:pt x="480" y="0"/>
                  </a:lnTo>
                  <a:lnTo>
                    <a:pt x="507" y="10"/>
                  </a:lnTo>
                  <a:lnTo>
                    <a:pt x="470" y="127"/>
                  </a:lnTo>
                  <a:lnTo>
                    <a:pt x="624" y="170"/>
                  </a:lnTo>
                  <a:lnTo>
                    <a:pt x="789" y="193"/>
                  </a:lnTo>
                  <a:lnTo>
                    <a:pt x="844" y="204"/>
                  </a:lnTo>
                  <a:lnTo>
                    <a:pt x="800" y="265"/>
                  </a:lnTo>
                  <a:lnTo>
                    <a:pt x="446" y="223"/>
                  </a:lnTo>
                  <a:lnTo>
                    <a:pt x="434" y="248"/>
                  </a:lnTo>
                  <a:lnTo>
                    <a:pt x="382" y="191"/>
                  </a:lnTo>
                  <a:lnTo>
                    <a:pt x="61" y="448"/>
                  </a:lnTo>
                  <a:close/>
                </a:path>
              </a:pathLst>
            </a:custGeom>
            <a:solidFill>
              <a:srgbClr val="CCA699"/>
            </a:solidFill>
            <a:ln w="9525">
              <a:noFill/>
              <a:round/>
              <a:headEnd/>
              <a:tailEnd/>
            </a:ln>
          </p:spPr>
          <p:txBody>
            <a:bodyPr/>
            <a:lstStyle/>
            <a:p>
              <a:endParaRPr lang="fr-FR"/>
            </a:p>
          </p:txBody>
        </p:sp>
        <p:sp>
          <p:nvSpPr>
            <p:cNvPr id="480417" name="Freeform 542"/>
            <p:cNvSpPr>
              <a:spLocks/>
            </p:cNvSpPr>
            <p:nvPr/>
          </p:nvSpPr>
          <p:spPr bwMode="auto">
            <a:xfrm>
              <a:off x="2189" y="2293"/>
              <a:ext cx="107" cy="46"/>
            </a:xfrm>
            <a:custGeom>
              <a:avLst/>
              <a:gdLst>
                <a:gd name="T0" fmla="*/ 0 w 646"/>
                <a:gd name="T1" fmla="*/ 1 h 276"/>
                <a:gd name="T2" fmla="*/ 0 w 646"/>
                <a:gd name="T3" fmla="*/ 1 h 276"/>
                <a:gd name="T4" fmla="*/ 0 w 646"/>
                <a:gd name="T5" fmla="*/ 0 h 276"/>
                <a:gd name="T6" fmla="*/ 1 w 646"/>
                <a:gd name="T7" fmla="*/ 0 h 276"/>
                <a:gd name="T8" fmla="*/ 1 w 646"/>
                <a:gd name="T9" fmla="*/ 0 h 276"/>
                <a:gd name="T10" fmla="*/ 1 w 646"/>
                <a:gd name="T11" fmla="*/ 0 h 276"/>
                <a:gd name="T12" fmla="*/ 1 w 646"/>
                <a:gd name="T13" fmla="*/ 0 h 276"/>
                <a:gd name="T14" fmla="*/ 2 w 646"/>
                <a:gd name="T15" fmla="*/ 0 h 276"/>
                <a:gd name="T16" fmla="*/ 2 w 646"/>
                <a:gd name="T17" fmla="*/ 0 h 276"/>
                <a:gd name="T18" fmla="*/ 3 w 646"/>
                <a:gd name="T19" fmla="*/ 0 h 276"/>
                <a:gd name="T20" fmla="*/ 3 w 646"/>
                <a:gd name="T21" fmla="*/ 0 h 276"/>
                <a:gd name="T22" fmla="*/ 3 w 646"/>
                <a:gd name="T23" fmla="*/ 1 h 276"/>
                <a:gd name="T24" fmla="*/ 3 w 646"/>
                <a:gd name="T25" fmla="*/ 1 h 276"/>
                <a:gd name="T26" fmla="*/ 2 w 646"/>
                <a:gd name="T27" fmla="*/ 1 h 276"/>
                <a:gd name="T28" fmla="*/ 1 w 646"/>
                <a:gd name="T29" fmla="*/ 1 h 276"/>
                <a:gd name="T30" fmla="*/ 0 w 646"/>
                <a:gd name="T31" fmla="*/ 1 h 276"/>
                <a:gd name="T32" fmla="*/ 0 w 646"/>
                <a:gd name="T33" fmla="*/ 1 h 2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6"/>
                <a:gd name="T52" fmla="*/ 0 h 276"/>
                <a:gd name="T53" fmla="*/ 646 w 646"/>
                <a:gd name="T54" fmla="*/ 276 h 2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6" h="276">
                  <a:moveTo>
                    <a:pt x="56" y="254"/>
                  </a:moveTo>
                  <a:lnTo>
                    <a:pt x="0" y="210"/>
                  </a:lnTo>
                  <a:lnTo>
                    <a:pt x="123" y="81"/>
                  </a:lnTo>
                  <a:lnTo>
                    <a:pt x="240" y="23"/>
                  </a:lnTo>
                  <a:lnTo>
                    <a:pt x="267" y="59"/>
                  </a:lnTo>
                  <a:lnTo>
                    <a:pt x="322" y="99"/>
                  </a:lnTo>
                  <a:lnTo>
                    <a:pt x="334" y="81"/>
                  </a:lnTo>
                  <a:lnTo>
                    <a:pt x="348" y="66"/>
                  </a:lnTo>
                  <a:lnTo>
                    <a:pt x="364" y="0"/>
                  </a:lnTo>
                  <a:lnTo>
                    <a:pt x="580" y="61"/>
                  </a:lnTo>
                  <a:lnTo>
                    <a:pt x="646" y="72"/>
                  </a:lnTo>
                  <a:lnTo>
                    <a:pt x="646" y="138"/>
                  </a:lnTo>
                  <a:lnTo>
                    <a:pt x="569" y="193"/>
                  </a:lnTo>
                  <a:lnTo>
                    <a:pt x="463" y="210"/>
                  </a:lnTo>
                  <a:lnTo>
                    <a:pt x="199" y="276"/>
                  </a:lnTo>
                  <a:lnTo>
                    <a:pt x="56" y="254"/>
                  </a:lnTo>
                  <a:close/>
                </a:path>
              </a:pathLst>
            </a:custGeom>
            <a:solidFill>
              <a:srgbClr val="F2E5F2"/>
            </a:solidFill>
            <a:ln w="9525">
              <a:noFill/>
              <a:round/>
              <a:headEnd/>
              <a:tailEnd/>
            </a:ln>
          </p:spPr>
          <p:txBody>
            <a:bodyPr/>
            <a:lstStyle/>
            <a:p>
              <a:endParaRPr lang="fr-FR"/>
            </a:p>
          </p:txBody>
        </p:sp>
        <p:sp>
          <p:nvSpPr>
            <p:cNvPr id="480418" name="Freeform 543"/>
            <p:cNvSpPr>
              <a:spLocks/>
            </p:cNvSpPr>
            <p:nvPr/>
          </p:nvSpPr>
          <p:spPr bwMode="auto">
            <a:xfrm>
              <a:off x="2155" y="2324"/>
              <a:ext cx="140" cy="85"/>
            </a:xfrm>
            <a:custGeom>
              <a:avLst/>
              <a:gdLst>
                <a:gd name="T0" fmla="*/ 0 w 839"/>
                <a:gd name="T1" fmla="*/ 1 h 512"/>
                <a:gd name="T2" fmla="*/ 1 w 839"/>
                <a:gd name="T3" fmla="*/ 1 h 512"/>
                <a:gd name="T4" fmla="*/ 0 w 839"/>
                <a:gd name="T5" fmla="*/ 2 h 512"/>
                <a:gd name="T6" fmla="*/ 0 w 839"/>
                <a:gd name="T7" fmla="*/ 2 h 512"/>
                <a:gd name="T8" fmla="*/ 1 w 839"/>
                <a:gd name="T9" fmla="*/ 2 h 512"/>
                <a:gd name="T10" fmla="*/ 1 w 839"/>
                <a:gd name="T11" fmla="*/ 2 h 512"/>
                <a:gd name="T12" fmla="*/ 1 w 839"/>
                <a:gd name="T13" fmla="*/ 2 h 512"/>
                <a:gd name="T14" fmla="*/ 1 w 839"/>
                <a:gd name="T15" fmla="*/ 2 h 512"/>
                <a:gd name="T16" fmla="*/ 2 w 839"/>
                <a:gd name="T17" fmla="*/ 1 h 512"/>
                <a:gd name="T18" fmla="*/ 2 w 839"/>
                <a:gd name="T19" fmla="*/ 1 h 512"/>
                <a:gd name="T20" fmla="*/ 3 w 839"/>
                <a:gd name="T21" fmla="*/ 1 h 512"/>
                <a:gd name="T22" fmla="*/ 3 w 839"/>
                <a:gd name="T23" fmla="*/ 1 h 512"/>
                <a:gd name="T24" fmla="*/ 3 w 839"/>
                <a:gd name="T25" fmla="*/ 1 h 512"/>
                <a:gd name="T26" fmla="*/ 3 w 839"/>
                <a:gd name="T27" fmla="*/ 2 h 512"/>
                <a:gd name="T28" fmla="*/ 4 w 839"/>
                <a:gd name="T29" fmla="*/ 2 h 512"/>
                <a:gd name="T30" fmla="*/ 4 w 839"/>
                <a:gd name="T31" fmla="*/ 1 h 512"/>
                <a:gd name="T32" fmla="*/ 4 w 839"/>
                <a:gd name="T33" fmla="*/ 1 h 512"/>
                <a:gd name="T34" fmla="*/ 4 w 839"/>
                <a:gd name="T35" fmla="*/ 1 h 512"/>
                <a:gd name="T36" fmla="*/ 4 w 839"/>
                <a:gd name="T37" fmla="*/ 0 h 512"/>
                <a:gd name="T38" fmla="*/ 3 w 839"/>
                <a:gd name="T39" fmla="*/ 0 h 512"/>
                <a:gd name="T40" fmla="*/ 3 w 839"/>
                <a:gd name="T41" fmla="*/ 0 h 512"/>
                <a:gd name="T42" fmla="*/ 2 w 839"/>
                <a:gd name="T43" fmla="*/ 0 h 512"/>
                <a:gd name="T44" fmla="*/ 2 w 839"/>
                <a:gd name="T45" fmla="*/ 0 h 512"/>
                <a:gd name="T46" fmla="*/ 1 w 839"/>
                <a:gd name="T47" fmla="*/ 0 h 512"/>
                <a:gd name="T48" fmla="*/ 1 w 839"/>
                <a:gd name="T49" fmla="*/ 0 h 512"/>
                <a:gd name="T50" fmla="*/ 0 w 839"/>
                <a:gd name="T51" fmla="*/ 1 h 512"/>
                <a:gd name="T52" fmla="*/ 0 w 839"/>
                <a:gd name="T53" fmla="*/ 1 h 5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39"/>
                <a:gd name="T82" fmla="*/ 0 h 512"/>
                <a:gd name="T83" fmla="*/ 839 w 839"/>
                <a:gd name="T84" fmla="*/ 512 h 5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39" h="512">
                  <a:moveTo>
                    <a:pt x="48" y="195"/>
                  </a:moveTo>
                  <a:lnTo>
                    <a:pt x="91" y="313"/>
                  </a:lnTo>
                  <a:lnTo>
                    <a:pt x="0" y="453"/>
                  </a:lnTo>
                  <a:lnTo>
                    <a:pt x="10" y="486"/>
                  </a:lnTo>
                  <a:lnTo>
                    <a:pt x="97" y="496"/>
                  </a:lnTo>
                  <a:lnTo>
                    <a:pt x="135" y="512"/>
                  </a:lnTo>
                  <a:lnTo>
                    <a:pt x="103" y="458"/>
                  </a:lnTo>
                  <a:lnTo>
                    <a:pt x="290" y="393"/>
                  </a:lnTo>
                  <a:lnTo>
                    <a:pt x="382" y="323"/>
                  </a:lnTo>
                  <a:lnTo>
                    <a:pt x="425" y="226"/>
                  </a:lnTo>
                  <a:lnTo>
                    <a:pt x="555" y="242"/>
                  </a:lnTo>
                  <a:lnTo>
                    <a:pt x="630" y="258"/>
                  </a:lnTo>
                  <a:lnTo>
                    <a:pt x="662" y="302"/>
                  </a:lnTo>
                  <a:lnTo>
                    <a:pt x="646" y="372"/>
                  </a:lnTo>
                  <a:lnTo>
                    <a:pt x="781" y="383"/>
                  </a:lnTo>
                  <a:lnTo>
                    <a:pt x="764" y="340"/>
                  </a:lnTo>
                  <a:lnTo>
                    <a:pt x="807" y="270"/>
                  </a:lnTo>
                  <a:lnTo>
                    <a:pt x="839" y="167"/>
                  </a:lnTo>
                  <a:lnTo>
                    <a:pt x="797" y="70"/>
                  </a:lnTo>
                  <a:lnTo>
                    <a:pt x="727" y="32"/>
                  </a:lnTo>
                  <a:lnTo>
                    <a:pt x="651" y="0"/>
                  </a:lnTo>
                  <a:lnTo>
                    <a:pt x="452" y="86"/>
                  </a:lnTo>
                  <a:lnTo>
                    <a:pt x="306" y="76"/>
                  </a:lnTo>
                  <a:lnTo>
                    <a:pt x="226" y="48"/>
                  </a:lnTo>
                  <a:lnTo>
                    <a:pt x="113" y="113"/>
                  </a:lnTo>
                  <a:lnTo>
                    <a:pt x="48" y="195"/>
                  </a:lnTo>
                  <a:close/>
                </a:path>
              </a:pathLst>
            </a:custGeom>
            <a:solidFill>
              <a:srgbClr val="66997F"/>
            </a:solidFill>
            <a:ln w="9525">
              <a:noFill/>
              <a:round/>
              <a:headEnd/>
              <a:tailEnd/>
            </a:ln>
          </p:spPr>
          <p:txBody>
            <a:bodyPr/>
            <a:lstStyle/>
            <a:p>
              <a:endParaRPr lang="fr-FR"/>
            </a:p>
          </p:txBody>
        </p:sp>
        <p:sp>
          <p:nvSpPr>
            <p:cNvPr id="480419" name="Freeform 544"/>
            <p:cNvSpPr>
              <a:spLocks/>
            </p:cNvSpPr>
            <p:nvPr/>
          </p:nvSpPr>
          <p:spPr bwMode="auto">
            <a:xfrm>
              <a:off x="2010" y="2106"/>
              <a:ext cx="200" cy="209"/>
            </a:xfrm>
            <a:custGeom>
              <a:avLst/>
              <a:gdLst>
                <a:gd name="T0" fmla="*/ 5 w 1202"/>
                <a:gd name="T1" fmla="*/ 0 h 1249"/>
                <a:gd name="T2" fmla="*/ 4 w 1202"/>
                <a:gd name="T3" fmla="*/ 1 h 1249"/>
                <a:gd name="T4" fmla="*/ 2 w 1202"/>
                <a:gd name="T5" fmla="*/ 1 h 1249"/>
                <a:gd name="T6" fmla="*/ 1 w 1202"/>
                <a:gd name="T7" fmla="*/ 2 h 1249"/>
                <a:gd name="T8" fmla="*/ 0 w 1202"/>
                <a:gd name="T9" fmla="*/ 2 h 1249"/>
                <a:gd name="T10" fmla="*/ 0 w 1202"/>
                <a:gd name="T11" fmla="*/ 3 h 1249"/>
                <a:gd name="T12" fmla="*/ 1 w 1202"/>
                <a:gd name="T13" fmla="*/ 5 h 1249"/>
                <a:gd name="T14" fmla="*/ 2 w 1202"/>
                <a:gd name="T15" fmla="*/ 6 h 1249"/>
                <a:gd name="T16" fmla="*/ 2 w 1202"/>
                <a:gd name="T17" fmla="*/ 5 h 1249"/>
                <a:gd name="T18" fmla="*/ 1 w 1202"/>
                <a:gd name="T19" fmla="*/ 4 h 1249"/>
                <a:gd name="T20" fmla="*/ 1 w 1202"/>
                <a:gd name="T21" fmla="*/ 3 h 1249"/>
                <a:gd name="T22" fmla="*/ 1 w 1202"/>
                <a:gd name="T23" fmla="*/ 2 h 1249"/>
                <a:gd name="T24" fmla="*/ 2 w 1202"/>
                <a:gd name="T25" fmla="*/ 2 h 1249"/>
                <a:gd name="T26" fmla="*/ 3 w 1202"/>
                <a:gd name="T27" fmla="*/ 2 h 1249"/>
                <a:gd name="T28" fmla="*/ 4 w 1202"/>
                <a:gd name="T29" fmla="*/ 1 h 1249"/>
                <a:gd name="T30" fmla="*/ 5 w 1202"/>
                <a:gd name="T31" fmla="*/ 1 h 1249"/>
                <a:gd name="T32" fmla="*/ 5 w 1202"/>
                <a:gd name="T33" fmla="*/ 0 h 1249"/>
                <a:gd name="T34" fmla="*/ 5 w 1202"/>
                <a:gd name="T35" fmla="*/ 0 h 12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2"/>
                <a:gd name="T55" fmla="*/ 0 h 1249"/>
                <a:gd name="T56" fmla="*/ 1202 w 1202"/>
                <a:gd name="T57" fmla="*/ 1249 h 124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2" h="1249">
                  <a:moveTo>
                    <a:pt x="1202" y="0"/>
                  </a:moveTo>
                  <a:lnTo>
                    <a:pt x="888" y="116"/>
                  </a:lnTo>
                  <a:lnTo>
                    <a:pt x="496" y="254"/>
                  </a:lnTo>
                  <a:lnTo>
                    <a:pt x="144" y="370"/>
                  </a:lnTo>
                  <a:lnTo>
                    <a:pt x="0" y="420"/>
                  </a:lnTo>
                  <a:lnTo>
                    <a:pt x="99" y="614"/>
                  </a:lnTo>
                  <a:lnTo>
                    <a:pt x="281" y="951"/>
                  </a:lnTo>
                  <a:lnTo>
                    <a:pt x="463" y="1249"/>
                  </a:lnTo>
                  <a:lnTo>
                    <a:pt x="375" y="1050"/>
                  </a:lnTo>
                  <a:lnTo>
                    <a:pt x="281" y="835"/>
                  </a:lnTo>
                  <a:lnTo>
                    <a:pt x="221" y="619"/>
                  </a:lnTo>
                  <a:lnTo>
                    <a:pt x="215" y="470"/>
                  </a:lnTo>
                  <a:lnTo>
                    <a:pt x="352" y="399"/>
                  </a:lnTo>
                  <a:lnTo>
                    <a:pt x="612" y="304"/>
                  </a:lnTo>
                  <a:lnTo>
                    <a:pt x="882" y="210"/>
                  </a:lnTo>
                  <a:lnTo>
                    <a:pt x="1102" y="116"/>
                  </a:lnTo>
                  <a:lnTo>
                    <a:pt x="1202" y="0"/>
                  </a:lnTo>
                  <a:close/>
                </a:path>
              </a:pathLst>
            </a:custGeom>
            <a:solidFill>
              <a:srgbClr val="FFE5E5"/>
            </a:solidFill>
            <a:ln w="9525">
              <a:noFill/>
              <a:round/>
              <a:headEnd/>
              <a:tailEnd/>
            </a:ln>
          </p:spPr>
          <p:txBody>
            <a:bodyPr/>
            <a:lstStyle/>
            <a:p>
              <a:endParaRPr lang="fr-FR"/>
            </a:p>
          </p:txBody>
        </p:sp>
        <p:sp>
          <p:nvSpPr>
            <p:cNvPr id="480420" name="Freeform 545"/>
            <p:cNvSpPr>
              <a:spLocks/>
            </p:cNvSpPr>
            <p:nvPr/>
          </p:nvSpPr>
          <p:spPr bwMode="auto">
            <a:xfrm>
              <a:off x="2226" y="2302"/>
              <a:ext cx="17" cy="72"/>
            </a:xfrm>
            <a:custGeom>
              <a:avLst/>
              <a:gdLst>
                <a:gd name="T0" fmla="*/ 0 w 104"/>
                <a:gd name="T1" fmla="*/ 0 h 429"/>
                <a:gd name="T2" fmla="*/ 0 w 104"/>
                <a:gd name="T3" fmla="*/ 1 h 429"/>
                <a:gd name="T4" fmla="*/ 0 w 104"/>
                <a:gd name="T5" fmla="*/ 2 h 429"/>
                <a:gd name="T6" fmla="*/ 0 w 104"/>
                <a:gd name="T7" fmla="*/ 2 h 429"/>
                <a:gd name="T8" fmla="*/ 0 w 104"/>
                <a:gd name="T9" fmla="*/ 2 h 429"/>
                <a:gd name="T10" fmla="*/ 0 w 104"/>
                <a:gd name="T11" fmla="*/ 2 h 429"/>
                <a:gd name="T12" fmla="*/ 0 w 104"/>
                <a:gd name="T13" fmla="*/ 1 h 429"/>
                <a:gd name="T14" fmla="*/ 0 w 104"/>
                <a:gd name="T15" fmla="*/ 0 h 429"/>
                <a:gd name="T16" fmla="*/ 0 w 104"/>
                <a:gd name="T17" fmla="*/ 0 h 429"/>
                <a:gd name="T18" fmla="*/ 0 w 104"/>
                <a:gd name="T19" fmla="*/ 0 h 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4"/>
                <a:gd name="T31" fmla="*/ 0 h 429"/>
                <a:gd name="T32" fmla="*/ 104 w 104"/>
                <a:gd name="T33" fmla="*/ 429 h 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4" h="429">
                  <a:moveTo>
                    <a:pt x="47" y="0"/>
                  </a:moveTo>
                  <a:lnTo>
                    <a:pt x="38" y="158"/>
                  </a:lnTo>
                  <a:lnTo>
                    <a:pt x="5" y="302"/>
                  </a:lnTo>
                  <a:lnTo>
                    <a:pt x="0" y="357"/>
                  </a:lnTo>
                  <a:lnTo>
                    <a:pt x="33" y="429"/>
                  </a:lnTo>
                  <a:lnTo>
                    <a:pt x="99" y="347"/>
                  </a:lnTo>
                  <a:lnTo>
                    <a:pt x="88" y="235"/>
                  </a:lnTo>
                  <a:lnTo>
                    <a:pt x="104" y="42"/>
                  </a:lnTo>
                  <a:lnTo>
                    <a:pt x="47" y="0"/>
                  </a:lnTo>
                  <a:close/>
                </a:path>
              </a:pathLst>
            </a:custGeom>
            <a:solidFill>
              <a:srgbClr val="FF7F7F"/>
            </a:solidFill>
            <a:ln w="9525">
              <a:noFill/>
              <a:round/>
              <a:headEnd/>
              <a:tailEnd/>
            </a:ln>
          </p:spPr>
          <p:txBody>
            <a:bodyPr/>
            <a:lstStyle/>
            <a:p>
              <a:endParaRPr lang="fr-FR"/>
            </a:p>
          </p:txBody>
        </p:sp>
        <p:sp>
          <p:nvSpPr>
            <p:cNvPr id="480421" name="Freeform 546"/>
            <p:cNvSpPr>
              <a:spLocks/>
            </p:cNvSpPr>
            <p:nvPr/>
          </p:nvSpPr>
          <p:spPr bwMode="auto">
            <a:xfrm>
              <a:off x="1997" y="2177"/>
              <a:ext cx="90" cy="150"/>
            </a:xfrm>
            <a:custGeom>
              <a:avLst/>
              <a:gdLst>
                <a:gd name="T0" fmla="*/ 0 w 540"/>
                <a:gd name="T1" fmla="*/ 0 h 895"/>
                <a:gd name="T2" fmla="*/ 0 w 540"/>
                <a:gd name="T3" fmla="*/ 0 h 895"/>
                <a:gd name="T4" fmla="*/ 1 w 540"/>
                <a:gd name="T5" fmla="*/ 3 h 895"/>
                <a:gd name="T6" fmla="*/ 2 w 540"/>
                <a:gd name="T7" fmla="*/ 4 h 895"/>
                <a:gd name="T8" fmla="*/ 2 w 540"/>
                <a:gd name="T9" fmla="*/ 3 h 895"/>
                <a:gd name="T10" fmla="*/ 1 w 540"/>
                <a:gd name="T11" fmla="*/ 1 h 895"/>
                <a:gd name="T12" fmla="*/ 0 w 540"/>
                <a:gd name="T13" fmla="*/ 0 h 895"/>
                <a:gd name="T14" fmla="*/ 0 w 540"/>
                <a:gd name="T15" fmla="*/ 0 h 895"/>
                <a:gd name="T16" fmla="*/ 0 60000 65536"/>
                <a:gd name="T17" fmla="*/ 0 60000 65536"/>
                <a:gd name="T18" fmla="*/ 0 60000 65536"/>
                <a:gd name="T19" fmla="*/ 0 60000 65536"/>
                <a:gd name="T20" fmla="*/ 0 60000 65536"/>
                <a:gd name="T21" fmla="*/ 0 60000 65536"/>
                <a:gd name="T22" fmla="*/ 0 60000 65536"/>
                <a:gd name="T23" fmla="*/ 0 60000 65536"/>
                <a:gd name="T24" fmla="*/ 0 w 540"/>
                <a:gd name="T25" fmla="*/ 0 h 895"/>
                <a:gd name="T26" fmla="*/ 540 w 540"/>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0" h="895">
                  <a:moveTo>
                    <a:pt x="88" y="0"/>
                  </a:moveTo>
                  <a:lnTo>
                    <a:pt x="0" y="55"/>
                  </a:lnTo>
                  <a:lnTo>
                    <a:pt x="275" y="519"/>
                  </a:lnTo>
                  <a:lnTo>
                    <a:pt x="540" y="895"/>
                  </a:lnTo>
                  <a:lnTo>
                    <a:pt x="463" y="702"/>
                  </a:lnTo>
                  <a:lnTo>
                    <a:pt x="198" y="237"/>
                  </a:lnTo>
                  <a:lnTo>
                    <a:pt x="88" y="0"/>
                  </a:lnTo>
                  <a:close/>
                </a:path>
              </a:pathLst>
            </a:custGeom>
            <a:solidFill>
              <a:srgbClr val="FFF2CC"/>
            </a:solidFill>
            <a:ln w="9525">
              <a:noFill/>
              <a:round/>
              <a:headEnd/>
              <a:tailEnd/>
            </a:ln>
          </p:spPr>
          <p:txBody>
            <a:bodyPr/>
            <a:lstStyle/>
            <a:p>
              <a:endParaRPr lang="fr-FR"/>
            </a:p>
          </p:txBody>
        </p:sp>
        <p:sp>
          <p:nvSpPr>
            <p:cNvPr id="480422" name="Freeform 547"/>
            <p:cNvSpPr>
              <a:spLocks/>
            </p:cNvSpPr>
            <p:nvPr/>
          </p:nvSpPr>
          <p:spPr bwMode="auto">
            <a:xfrm>
              <a:off x="2249" y="2215"/>
              <a:ext cx="6" cy="16"/>
            </a:xfrm>
            <a:custGeom>
              <a:avLst/>
              <a:gdLst>
                <a:gd name="T0" fmla="*/ 0 w 38"/>
                <a:gd name="T1" fmla="*/ 0 h 92"/>
                <a:gd name="T2" fmla="*/ 0 w 38"/>
                <a:gd name="T3" fmla="*/ 0 h 92"/>
                <a:gd name="T4" fmla="*/ 0 w 38"/>
                <a:gd name="T5" fmla="*/ 1 h 92"/>
                <a:gd name="T6" fmla="*/ 0 w 38"/>
                <a:gd name="T7" fmla="*/ 0 h 92"/>
                <a:gd name="T8" fmla="*/ 0 w 38"/>
                <a:gd name="T9" fmla="*/ 0 h 92"/>
                <a:gd name="T10" fmla="*/ 0 w 38"/>
                <a:gd name="T11" fmla="*/ 0 h 92"/>
                <a:gd name="T12" fmla="*/ 0 w 38"/>
                <a:gd name="T13" fmla="*/ 0 h 92"/>
                <a:gd name="T14" fmla="*/ 0 w 38"/>
                <a:gd name="T15" fmla="*/ 0 h 92"/>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92"/>
                <a:gd name="T26" fmla="*/ 38 w 38"/>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92">
                  <a:moveTo>
                    <a:pt x="10" y="0"/>
                  </a:moveTo>
                  <a:lnTo>
                    <a:pt x="0" y="35"/>
                  </a:lnTo>
                  <a:lnTo>
                    <a:pt x="2" y="92"/>
                  </a:lnTo>
                  <a:lnTo>
                    <a:pt x="20" y="75"/>
                  </a:lnTo>
                  <a:lnTo>
                    <a:pt x="35" y="45"/>
                  </a:lnTo>
                  <a:lnTo>
                    <a:pt x="38" y="16"/>
                  </a:lnTo>
                  <a:lnTo>
                    <a:pt x="10" y="0"/>
                  </a:lnTo>
                  <a:close/>
                </a:path>
              </a:pathLst>
            </a:custGeom>
            <a:solidFill>
              <a:srgbClr val="000000"/>
            </a:solidFill>
            <a:ln w="9525">
              <a:noFill/>
              <a:round/>
              <a:headEnd/>
              <a:tailEnd/>
            </a:ln>
          </p:spPr>
          <p:txBody>
            <a:bodyPr/>
            <a:lstStyle/>
            <a:p>
              <a:endParaRPr lang="fr-FR"/>
            </a:p>
          </p:txBody>
        </p:sp>
        <p:sp>
          <p:nvSpPr>
            <p:cNvPr id="480423" name="Freeform 548"/>
            <p:cNvSpPr>
              <a:spLocks/>
            </p:cNvSpPr>
            <p:nvPr/>
          </p:nvSpPr>
          <p:spPr bwMode="auto">
            <a:xfrm>
              <a:off x="2261" y="2216"/>
              <a:ext cx="20" cy="28"/>
            </a:xfrm>
            <a:custGeom>
              <a:avLst/>
              <a:gdLst>
                <a:gd name="T0" fmla="*/ 1 w 116"/>
                <a:gd name="T1" fmla="*/ 0 h 172"/>
                <a:gd name="T2" fmla="*/ 0 w 116"/>
                <a:gd name="T3" fmla="*/ 0 h 172"/>
                <a:gd name="T4" fmla="*/ 0 w 116"/>
                <a:gd name="T5" fmla="*/ 0 h 172"/>
                <a:gd name="T6" fmla="*/ 0 w 116"/>
                <a:gd name="T7" fmla="*/ 1 h 172"/>
                <a:gd name="T8" fmla="*/ 0 w 116"/>
                <a:gd name="T9" fmla="*/ 1 h 172"/>
                <a:gd name="T10" fmla="*/ 0 w 116"/>
                <a:gd name="T11" fmla="*/ 0 h 172"/>
                <a:gd name="T12" fmla="*/ 1 w 116"/>
                <a:gd name="T13" fmla="*/ 0 h 172"/>
                <a:gd name="T14" fmla="*/ 1 w 116"/>
                <a:gd name="T15" fmla="*/ 0 h 172"/>
                <a:gd name="T16" fmla="*/ 1 w 116"/>
                <a:gd name="T17" fmla="*/ 0 h 172"/>
                <a:gd name="T18" fmla="*/ 1 w 116"/>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72"/>
                <a:gd name="T32" fmla="*/ 116 w 116"/>
                <a:gd name="T33" fmla="*/ 172 h 1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72">
                  <a:moveTo>
                    <a:pt x="88" y="0"/>
                  </a:moveTo>
                  <a:lnTo>
                    <a:pt x="57" y="52"/>
                  </a:lnTo>
                  <a:lnTo>
                    <a:pt x="28" y="96"/>
                  </a:lnTo>
                  <a:lnTo>
                    <a:pt x="0" y="172"/>
                  </a:lnTo>
                  <a:lnTo>
                    <a:pt x="33" y="135"/>
                  </a:lnTo>
                  <a:lnTo>
                    <a:pt x="83" y="72"/>
                  </a:lnTo>
                  <a:lnTo>
                    <a:pt x="116" y="37"/>
                  </a:lnTo>
                  <a:lnTo>
                    <a:pt x="111" y="10"/>
                  </a:lnTo>
                  <a:lnTo>
                    <a:pt x="88" y="0"/>
                  </a:lnTo>
                  <a:close/>
                </a:path>
              </a:pathLst>
            </a:custGeom>
            <a:solidFill>
              <a:srgbClr val="000000"/>
            </a:solidFill>
            <a:ln w="9525">
              <a:noFill/>
              <a:round/>
              <a:headEnd/>
              <a:tailEnd/>
            </a:ln>
          </p:spPr>
          <p:txBody>
            <a:bodyPr/>
            <a:lstStyle/>
            <a:p>
              <a:endParaRPr lang="fr-FR"/>
            </a:p>
          </p:txBody>
        </p:sp>
        <p:sp>
          <p:nvSpPr>
            <p:cNvPr id="480424" name="Freeform 549"/>
            <p:cNvSpPr>
              <a:spLocks/>
            </p:cNvSpPr>
            <p:nvPr/>
          </p:nvSpPr>
          <p:spPr bwMode="auto">
            <a:xfrm>
              <a:off x="2273" y="2229"/>
              <a:ext cx="32" cy="22"/>
            </a:xfrm>
            <a:custGeom>
              <a:avLst/>
              <a:gdLst>
                <a:gd name="T0" fmla="*/ 0 w 189"/>
                <a:gd name="T1" fmla="*/ 1 h 130"/>
                <a:gd name="T2" fmla="*/ 0 w 189"/>
                <a:gd name="T3" fmla="*/ 1 h 130"/>
                <a:gd name="T4" fmla="*/ 0 w 189"/>
                <a:gd name="T5" fmla="*/ 0 h 130"/>
                <a:gd name="T6" fmla="*/ 0 w 189"/>
                <a:gd name="T7" fmla="*/ 0 h 130"/>
                <a:gd name="T8" fmla="*/ 1 w 189"/>
                <a:gd name="T9" fmla="*/ 0 h 130"/>
                <a:gd name="T10" fmla="*/ 1 w 189"/>
                <a:gd name="T11" fmla="*/ 0 h 130"/>
                <a:gd name="T12" fmla="*/ 1 w 189"/>
                <a:gd name="T13" fmla="*/ 0 h 130"/>
                <a:gd name="T14" fmla="*/ 1 w 189"/>
                <a:gd name="T15" fmla="*/ 0 h 130"/>
                <a:gd name="T16" fmla="*/ 1 w 189"/>
                <a:gd name="T17" fmla="*/ 0 h 130"/>
                <a:gd name="T18" fmla="*/ 1 w 189"/>
                <a:gd name="T19" fmla="*/ 0 h 130"/>
                <a:gd name="T20" fmla="*/ 1 w 189"/>
                <a:gd name="T21" fmla="*/ 0 h 130"/>
                <a:gd name="T22" fmla="*/ 1 w 189"/>
                <a:gd name="T23" fmla="*/ 0 h 130"/>
                <a:gd name="T24" fmla="*/ 1 w 189"/>
                <a:gd name="T25" fmla="*/ 0 h 130"/>
                <a:gd name="T26" fmla="*/ 1 w 189"/>
                <a:gd name="T27" fmla="*/ 0 h 130"/>
                <a:gd name="T28" fmla="*/ 1 w 189"/>
                <a:gd name="T29" fmla="*/ 1 h 130"/>
                <a:gd name="T30" fmla="*/ 1 w 189"/>
                <a:gd name="T31" fmla="*/ 1 h 130"/>
                <a:gd name="T32" fmla="*/ 0 w 189"/>
                <a:gd name="T33" fmla="*/ 1 h 130"/>
                <a:gd name="T34" fmla="*/ 0 w 189"/>
                <a:gd name="T35" fmla="*/ 1 h 130"/>
                <a:gd name="T36" fmla="*/ 0 w 189"/>
                <a:gd name="T37" fmla="*/ 1 h 130"/>
                <a:gd name="T38" fmla="*/ 0 w 189"/>
                <a:gd name="T39" fmla="*/ 1 h 1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9"/>
                <a:gd name="T61" fmla="*/ 0 h 130"/>
                <a:gd name="T62" fmla="*/ 189 w 189"/>
                <a:gd name="T63" fmla="*/ 130 h 1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9" h="130">
                  <a:moveTo>
                    <a:pt x="0" y="130"/>
                  </a:moveTo>
                  <a:lnTo>
                    <a:pt x="18" y="109"/>
                  </a:lnTo>
                  <a:lnTo>
                    <a:pt x="33" y="83"/>
                  </a:lnTo>
                  <a:lnTo>
                    <a:pt x="65" y="78"/>
                  </a:lnTo>
                  <a:lnTo>
                    <a:pt x="93" y="67"/>
                  </a:lnTo>
                  <a:lnTo>
                    <a:pt x="96" y="47"/>
                  </a:lnTo>
                  <a:lnTo>
                    <a:pt x="101" y="29"/>
                  </a:lnTo>
                  <a:lnTo>
                    <a:pt x="127" y="16"/>
                  </a:lnTo>
                  <a:lnTo>
                    <a:pt x="148" y="0"/>
                  </a:lnTo>
                  <a:lnTo>
                    <a:pt x="174" y="0"/>
                  </a:lnTo>
                  <a:lnTo>
                    <a:pt x="189" y="24"/>
                  </a:lnTo>
                  <a:lnTo>
                    <a:pt x="179" y="44"/>
                  </a:lnTo>
                  <a:lnTo>
                    <a:pt x="158" y="62"/>
                  </a:lnTo>
                  <a:lnTo>
                    <a:pt x="143" y="78"/>
                  </a:lnTo>
                  <a:lnTo>
                    <a:pt x="127" y="106"/>
                  </a:lnTo>
                  <a:lnTo>
                    <a:pt x="109" y="119"/>
                  </a:lnTo>
                  <a:lnTo>
                    <a:pt x="68" y="117"/>
                  </a:lnTo>
                  <a:lnTo>
                    <a:pt x="44" y="119"/>
                  </a:lnTo>
                  <a:lnTo>
                    <a:pt x="0" y="130"/>
                  </a:lnTo>
                  <a:close/>
                </a:path>
              </a:pathLst>
            </a:custGeom>
            <a:solidFill>
              <a:srgbClr val="000000"/>
            </a:solidFill>
            <a:ln w="9525">
              <a:noFill/>
              <a:round/>
              <a:headEnd/>
              <a:tailEnd/>
            </a:ln>
          </p:spPr>
          <p:txBody>
            <a:bodyPr/>
            <a:lstStyle/>
            <a:p>
              <a:endParaRPr lang="fr-FR"/>
            </a:p>
          </p:txBody>
        </p:sp>
        <p:sp>
          <p:nvSpPr>
            <p:cNvPr id="480425" name="Freeform 550"/>
            <p:cNvSpPr>
              <a:spLocks/>
            </p:cNvSpPr>
            <p:nvPr/>
          </p:nvSpPr>
          <p:spPr bwMode="auto">
            <a:xfrm>
              <a:off x="2266" y="2253"/>
              <a:ext cx="7" cy="8"/>
            </a:xfrm>
            <a:custGeom>
              <a:avLst/>
              <a:gdLst>
                <a:gd name="T0" fmla="*/ 0 w 44"/>
                <a:gd name="T1" fmla="*/ 0 h 50"/>
                <a:gd name="T2" fmla="*/ 0 w 44"/>
                <a:gd name="T3" fmla="*/ 0 h 50"/>
                <a:gd name="T4" fmla="*/ 0 w 44"/>
                <a:gd name="T5" fmla="*/ 0 h 50"/>
                <a:gd name="T6" fmla="*/ 0 w 44"/>
                <a:gd name="T7" fmla="*/ 0 h 50"/>
                <a:gd name="T8" fmla="*/ 0 w 44"/>
                <a:gd name="T9" fmla="*/ 0 h 50"/>
                <a:gd name="T10" fmla="*/ 0 w 44"/>
                <a:gd name="T11" fmla="*/ 0 h 50"/>
                <a:gd name="T12" fmla="*/ 0 w 44"/>
                <a:gd name="T13" fmla="*/ 0 h 50"/>
                <a:gd name="T14" fmla="*/ 0 w 44"/>
                <a:gd name="T15" fmla="*/ 0 h 50"/>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50"/>
                <a:gd name="T26" fmla="*/ 44 w 44"/>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50">
                  <a:moveTo>
                    <a:pt x="0" y="14"/>
                  </a:moveTo>
                  <a:lnTo>
                    <a:pt x="23" y="0"/>
                  </a:lnTo>
                  <a:lnTo>
                    <a:pt x="39" y="12"/>
                  </a:lnTo>
                  <a:lnTo>
                    <a:pt x="44" y="40"/>
                  </a:lnTo>
                  <a:lnTo>
                    <a:pt x="23" y="50"/>
                  </a:lnTo>
                  <a:lnTo>
                    <a:pt x="2" y="40"/>
                  </a:lnTo>
                  <a:lnTo>
                    <a:pt x="0" y="14"/>
                  </a:lnTo>
                  <a:close/>
                </a:path>
              </a:pathLst>
            </a:custGeom>
            <a:solidFill>
              <a:srgbClr val="000000"/>
            </a:solidFill>
            <a:ln w="9525">
              <a:noFill/>
              <a:round/>
              <a:headEnd/>
              <a:tailEnd/>
            </a:ln>
          </p:spPr>
          <p:txBody>
            <a:bodyPr/>
            <a:lstStyle/>
            <a:p>
              <a:endParaRPr lang="fr-FR"/>
            </a:p>
          </p:txBody>
        </p:sp>
        <p:sp>
          <p:nvSpPr>
            <p:cNvPr id="480426" name="Freeform 551"/>
            <p:cNvSpPr>
              <a:spLocks/>
            </p:cNvSpPr>
            <p:nvPr/>
          </p:nvSpPr>
          <p:spPr bwMode="auto">
            <a:xfrm>
              <a:off x="2256" y="2246"/>
              <a:ext cx="6" cy="6"/>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w 39"/>
                <a:gd name="T11" fmla="*/ 0 h 33"/>
                <a:gd name="T12" fmla="*/ 0 w 39"/>
                <a:gd name="T13" fmla="*/ 0 h 33"/>
                <a:gd name="T14" fmla="*/ 0 w 39"/>
                <a:gd name="T15" fmla="*/ 0 h 33"/>
                <a:gd name="T16" fmla="*/ 0 60000 65536"/>
                <a:gd name="T17" fmla="*/ 0 60000 65536"/>
                <a:gd name="T18" fmla="*/ 0 60000 65536"/>
                <a:gd name="T19" fmla="*/ 0 60000 65536"/>
                <a:gd name="T20" fmla="*/ 0 60000 65536"/>
                <a:gd name="T21" fmla="*/ 0 60000 65536"/>
                <a:gd name="T22" fmla="*/ 0 60000 65536"/>
                <a:gd name="T23" fmla="*/ 0 60000 65536"/>
                <a:gd name="T24" fmla="*/ 0 w 39"/>
                <a:gd name="T25" fmla="*/ 0 h 33"/>
                <a:gd name="T26" fmla="*/ 39 w 39"/>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 h="33">
                  <a:moveTo>
                    <a:pt x="16" y="33"/>
                  </a:moveTo>
                  <a:lnTo>
                    <a:pt x="0" y="26"/>
                  </a:lnTo>
                  <a:lnTo>
                    <a:pt x="5" y="8"/>
                  </a:lnTo>
                  <a:lnTo>
                    <a:pt x="21" y="0"/>
                  </a:lnTo>
                  <a:lnTo>
                    <a:pt x="39" y="15"/>
                  </a:lnTo>
                  <a:lnTo>
                    <a:pt x="34" y="31"/>
                  </a:lnTo>
                  <a:lnTo>
                    <a:pt x="16" y="33"/>
                  </a:lnTo>
                  <a:close/>
                </a:path>
              </a:pathLst>
            </a:custGeom>
            <a:solidFill>
              <a:srgbClr val="000000"/>
            </a:solidFill>
            <a:ln w="9525">
              <a:noFill/>
              <a:round/>
              <a:headEnd/>
              <a:tailEnd/>
            </a:ln>
          </p:spPr>
          <p:txBody>
            <a:bodyPr/>
            <a:lstStyle/>
            <a:p>
              <a:endParaRPr lang="fr-FR"/>
            </a:p>
          </p:txBody>
        </p:sp>
        <p:sp>
          <p:nvSpPr>
            <p:cNvPr id="480427" name="Freeform 552"/>
            <p:cNvSpPr>
              <a:spLocks/>
            </p:cNvSpPr>
            <p:nvPr/>
          </p:nvSpPr>
          <p:spPr bwMode="auto">
            <a:xfrm>
              <a:off x="2289" y="2253"/>
              <a:ext cx="18" cy="8"/>
            </a:xfrm>
            <a:custGeom>
              <a:avLst/>
              <a:gdLst>
                <a:gd name="T0" fmla="*/ 0 w 106"/>
                <a:gd name="T1" fmla="*/ 0 h 49"/>
                <a:gd name="T2" fmla="*/ 0 w 106"/>
                <a:gd name="T3" fmla="*/ 0 h 49"/>
                <a:gd name="T4" fmla="*/ 1 w 106"/>
                <a:gd name="T5" fmla="*/ 0 h 49"/>
                <a:gd name="T6" fmla="*/ 1 w 106"/>
                <a:gd name="T7" fmla="*/ 0 h 49"/>
                <a:gd name="T8" fmla="*/ 1 w 106"/>
                <a:gd name="T9" fmla="*/ 0 h 49"/>
                <a:gd name="T10" fmla="*/ 0 w 106"/>
                <a:gd name="T11" fmla="*/ 0 h 49"/>
                <a:gd name="T12" fmla="*/ 0 w 106"/>
                <a:gd name="T13" fmla="*/ 0 h 49"/>
                <a:gd name="T14" fmla="*/ 0 w 106"/>
                <a:gd name="T15" fmla="*/ 0 h 49"/>
                <a:gd name="T16" fmla="*/ 0 60000 65536"/>
                <a:gd name="T17" fmla="*/ 0 60000 65536"/>
                <a:gd name="T18" fmla="*/ 0 60000 65536"/>
                <a:gd name="T19" fmla="*/ 0 60000 65536"/>
                <a:gd name="T20" fmla="*/ 0 60000 65536"/>
                <a:gd name="T21" fmla="*/ 0 60000 65536"/>
                <a:gd name="T22" fmla="*/ 0 60000 65536"/>
                <a:gd name="T23" fmla="*/ 0 60000 65536"/>
                <a:gd name="T24" fmla="*/ 0 w 106"/>
                <a:gd name="T25" fmla="*/ 0 h 49"/>
                <a:gd name="T26" fmla="*/ 106 w 106"/>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6" h="49">
                  <a:moveTo>
                    <a:pt x="0" y="46"/>
                  </a:moveTo>
                  <a:lnTo>
                    <a:pt x="83" y="0"/>
                  </a:lnTo>
                  <a:lnTo>
                    <a:pt x="101" y="10"/>
                  </a:lnTo>
                  <a:lnTo>
                    <a:pt x="106" y="31"/>
                  </a:lnTo>
                  <a:lnTo>
                    <a:pt x="98" y="41"/>
                  </a:lnTo>
                  <a:lnTo>
                    <a:pt x="52" y="49"/>
                  </a:lnTo>
                  <a:lnTo>
                    <a:pt x="0" y="46"/>
                  </a:lnTo>
                  <a:close/>
                </a:path>
              </a:pathLst>
            </a:custGeom>
            <a:solidFill>
              <a:srgbClr val="000000"/>
            </a:solidFill>
            <a:ln w="9525">
              <a:noFill/>
              <a:round/>
              <a:headEnd/>
              <a:tailEnd/>
            </a:ln>
          </p:spPr>
          <p:txBody>
            <a:bodyPr/>
            <a:lstStyle/>
            <a:p>
              <a:endParaRPr lang="fr-FR"/>
            </a:p>
          </p:txBody>
        </p:sp>
        <p:sp>
          <p:nvSpPr>
            <p:cNvPr id="480428" name="Freeform 553"/>
            <p:cNvSpPr>
              <a:spLocks/>
            </p:cNvSpPr>
            <p:nvPr/>
          </p:nvSpPr>
          <p:spPr bwMode="auto">
            <a:xfrm>
              <a:off x="2348" y="2297"/>
              <a:ext cx="23" cy="29"/>
            </a:xfrm>
            <a:custGeom>
              <a:avLst/>
              <a:gdLst>
                <a:gd name="T0" fmla="*/ 0 w 137"/>
                <a:gd name="T1" fmla="*/ 1 h 174"/>
                <a:gd name="T2" fmla="*/ 0 w 137"/>
                <a:gd name="T3" fmla="*/ 1 h 174"/>
                <a:gd name="T4" fmla="*/ 1 w 137"/>
                <a:gd name="T5" fmla="*/ 1 h 174"/>
                <a:gd name="T6" fmla="*/ 1 w 137"/>
                <a:gd name="T7" fmla="*/ 0 h 174"/>
                <a:gd name="T8" fmla="*/ 1 w 137"/>
                <a:gd name="T9" fmla="*/ 0 h 174"/>
                <a:gd name="T10" fmla="*/ 1 w 137"/>
                <a:gd name="T11" fmla="*/ 0 h 174"/>
                <a:gd name="T12" fmla="*/ 1 w 137"/>
                <a:gd name="T13" fmla="*/ 0 h 174"/>
                <a:gd name="T14" fmla="*/ 1 w 137"/>
                <a:gd name="T15" fmla="*/ 0 h 174"/>
                <a:gd name="T16" fmla="*/ 1 w 137"/>
                <a:gd name="T17" fmla="*/ 0 h 174"/>
                <a:gd name="T18" fmla="*/ 1 w 137"/>
                <a:gd name="T19" fmla="*/ 1 h 174"/>
                <a:gd name="T20" fmla="*/ 0 w 137"/>
                <a:gd name="T21" fmla="*/ 1 h 174"/>
                <a:gd name="T22" fmla="*/ 0 w 137"/>
                <a:gd name="T23" fmla="*/ 1 h 174"/>
                <a:gd name="T24" fmla="*/ 0 w 137"/>
                <a:gd name="T25" fmla="*/ 1 h 174"/>
                <a:gd name="T26" fmla="*/ 0 w 137"/>
                <a:gd name="T27" fmla="*/ 1 h 174"/>
                <a:gd name="T28" fmla="*/ 0 w 137"/>
                <a:gd name="T29" fmla="*/ 1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7"/>
                <a:gd name="T46" fmla="*/ 0 h 174"/>
                <a:gd name="T47" fmla="*/ 137 w 137"/>
                <a:gd name="T48" fmla="*/ 174 h 17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7" h="174">
                  <a:moveTo>
                    <a:pt x="0" y="167"/>
                  </a:moveTo>
                  <a:lnTo>
                    <a:pt x="53" y="146"/>
                  </a:lnTo>
                  <a:lnTo>
                    <a:pt x="88" y="125"/>
                  </a:lnTo>
                  <a:lnTo>
                    <a:pt x="105" y="92"/>
                  </a:lnTo>
                  <a:lnTo>
                    <a:pt x="108" y="34"/>
                  </a:lnTo>
                  <a:lnTo>
                    <a:pt x="116" y="0"/>
                  </a:lnTo>
                  <a:lnTo>
                    <a:pt x="137" y="0"/>
                  </a:lnTo>
                  <a:lnTo>
                    <a:pt x="128" y="62"/>
                  </a:lnTo>
                  <a:lnTo>
                    <a:pt x="128" y="101"/>
                  </a:lnTo>
                  <a:lnTo>
                    <a:pt x="108" y="133"/>
                  </a:lnTo>
                  <a:lnTo>
                    <a:pt x="85" y="149"/>
                  </a:lnTo>
                  <a:lnTo>
                    <a:pt x="48" y="167"/>
                  </a:lnTo>
                  <a:lnTo>
                    <a:pt x="15" y="174"/>
                  </a:lnTo>
                  <a:lnTo>
                    <a:pt x="0" y="167"/>
                  </a:lnTo>
                  <a:close/>
                </a:path>
              </a:pathLst>
            </a:custGeom>
            <a:solidFill>
              <a:srgbClr val="000000"/>
            </a:solidFill>
            <a:ln w="9525">
              <a:noFill/>
              <a:round/>
              <a:headEnd/>
              <a:tailEnd/>
            </a:ln>
          </p:spPr>
          <p:txBody>
            <a:bodyPr/>
            <a:lstStyle/>
            <a:p>
              <a:endParaRPr lang="fr-FR"/>
            </a:p>
          </p:txBody>
        </p:sp>
        <p:sp>
          <p:nvSpPr>
            <p:cNvPr id="480429" name="Freeform 554"/>
            <p:cNvSpPr>
              <a:spLocks/>
            </p:cNvSpPr>
            <p:nvPr/>
          </p:nvSpPr>
          <p:spPr bwMode="auto">
            <a:xfrm>
              <a:off x="2269" y="2299"/>
              <a:ext cx="44" cy="28"/>
            </a:xfrm>
            <a:custGeom>
              <a:avLst/>
              <a:gdLst>
                <a:gd name="T0" fmla="*/ 1 w 260"/>
                <a:gd name="T1" fmla="*/ 0 h 169"/>
                <a:gd name="T2" fmla="*/ 1 w 260"/>
                <a:gd name="T3" fmla="*/ 0 h 169"/>
                <a:gd name="T4" fmla="*/ 1 w 260"/>
                <a:gd name="T5" fmla="*/ 0 h 169"/>
                <a:gd name="T6" fmla="*/ 1 w 260"/>
                <a:gd name="T7" fmla="*/ 0 h 169"/>
                <a:gd name="T8" fmla="*/ 1 w 260"/>
                <a:gd name="T9" fmla="*/ 0 h 169"/>
                <a:gd name="T10" fmla="*/ 1 w 260"/>
                <a:gd name="T11" fmla="*/ 0 h 169"/>
                <a:gd name="T12" fmla="*/ 1 w 260"/>
                <a:gd name="T13" fmla="*/ 0 h 169"/>
                <a:gd name="T14" fmla="*/ 1 w 260"/>
                <a:gd name="T15" fmla="*/ 0 h 169"/>
                <a:gd name="T16" fmla="*/ 1 w 260"/>
                <a:gd name="T17" fmla="*/ 0 h 169"/>
                <a:gd name="T18" fmla="*/ 1 w 260"/>
                <a:gd name="T19" fmla="*/ 1 h 169"/>
                <a:gd name="T20" fmla="*/ 1 w 260"/>
                <a:gd name="T21" fmla="*/ 1 h 169"/>
                <a:gd name="T22" fmla="*/ 0 w 260"/>
                <a:gd name="T23" fmla="*/ 1 h 169"/>
                <a:gd name="T24" fmla="*/ 0 w 260"/>
                <a:gd name="T25" fmla="*/ 1 h 169"/>
                <a:gd name="T26" fmla="*/ 0 w 260"/>
                <a:gd name="T27" fmla="*/ 1 h 169"/>
                <a:gd name="T28" fmla="*/ 0 w 260"/>
                <a:gd name="T29" fmla="*/ 1 h 169"/>
                <a:gd name="T30" fmla="*/ 0 w 260"/>
                <a:gd name="T31" fmla="*/ 1 h 169"/>
                <a:gd name="T32" fmla="*/ 1 w 260"/>
                <a:gd name="T33" fmla="*/ 0 h 169"/>
                <a:gd name="T34" fmla="*/ 1 w 260"/>
                <a:gd name="T35" fmla="*/ 0 h 169"/>
                <a:gd name="T36" fmla="*/ 1 w 260"/>
                <a:gd name="T37" fmla="*/ 0 h 169"/>
                <a:gd name="T38" fmla="*/ 1 w 260"/>
                <a:gd name="T39" fmla="*/ 0 h 169"/>
                <a:gd name="T40" fmla="*/ 1 w 260"/>
                <a:gd name="T41" fmla="*/ 0 h 169"/>
                <a:gd name="T42" fmla="*/ 1 w 260"/>
                <a:gd name="T43" fmla="*/ 0 h 169"/>
                <a:gd name="T44" fmla="*/ 1 w 260"/>
                <a:gd name="T45" fmla="*/ 0 h 169"/>
                <a:gd name="T46" fmla="*/ 1 w 260"/>
                <a:gd name="T47" fmla="*/ 0 h 169"/>
                <a:gd name="T48" fmla="*/ 1 w 260"/>
                <a:gd name="T49" fmla="*/ 0 h 169"/>
                <a:gd name="T50" fmla="*/ 1 w 260"/>
                <a:gd name="T51" fmla="*/ 0 h 1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0"/>
                <a:gd name="T79" fmla="*/ 0 h 169"/>
                <a:gd name="T80" fmla="*/ 260 w 260"/>
                <a:gd name="T81" fmla="*/ 169 h 1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0" h="169">
                  <a:moveTo>
                    <a:pt x="140" y="73"/>
                  </a:moveTo>
                  <a:lnTo>
                    <a:pt x="164" y="28"/>
                  </a:lnTo>
                  <a:lnTo>
                    <a:pt x="169" y="8"/>
                  </a:lnTo>
                  <a:lnTo>
                    <a:pt x="203" y="0"/>
                  </a:lnTo>
                  <a:lnTo>
                    <a:pt x="245" y="10"/>
                  </a:lnTo>
                  <a:lnTo>
                    <a:pt x="260" y="31"/>
                  </a:lnTo>
                  <a:lnTo>
                    <a:pt x="240" y="62"/>
                  </a:lnTo>
                  <a:lnTo>
                    <a:pt x="198" y="93"/>
                  </a:lnTo>
                  <a:lnTo>
                    <a:pt x="172" y="116"/>
                  </a:lnTo>
                  <a:lnTo>
                    <a:pt x="130" y="146"/>
                  </a:lnTo>
                  <a:lnTo>
                    <a:pt x="94" y="161"/>
                  </a:lnTo>
                  <a:lnTo>
                    <a:pt x="50" y="166"/>
                  </a:lnTo>
                  <a:lnTo>
                    <a:pt x="17" y="169"/>
                  </a:lnTo>
                  <a:lnTo>
                    <a:pt x="0" y="161"/>
                  </a:lnTo>
                  <a:lnTo>
                    <a:pt x="0" y="140"/>
                  </a:lnTo>
                  <a:lnTo>
                    <a:pt x="45" y="132"/>
                  </a:lnTo>
                  <a:lnTo>
                    <a:pt x="99" y="119"/>
                  </a:lnTo>
                  <a:lnTo>
                    <a:pt x="143" y="99"/>
                  </a:lnTo>
                  <a:lnTo>
                    <a:pt x="180" y="70"/>
                  </a:lnTo>
                  <a:lnTo>
                    <a:pt x="203" y="68"/>
                  </a:lnTo>
                  <a:lnTo>
                    <a:pt x="226" y="28"/>
                  </a:lnTo>
                  <a:lnTo>
                    <a:pt x="213" y="21"/>
                  </a:lnTo>
                  <a:lnTo>
                    <a:pt x="192" y="26"/>
                  </a:lnTo>
                  <a:lnTo>
                    <a:pt x="167" y="70"/>
                  </a:lnTo>
                  <a:lnTo>
                    <a:pt x="140" y="73"/>
                  </a:lnTo>
                  <a:close/>
                </a:path>
              </a:pathLst>
            </a:custGeom>
            <a:solidFill>
              <a:srgbClr val="000000"/>
            </a:solidFill>
            <a:ln w="9525">
              <a:noFill/>
              <a:round/>
              <a:headEnd/>
              <a:tailEnd/>
            </a:ln>
          </p:spPr>
          <p:txBody>
            <a:bodyPr/>
            <a:lstStyle/>
            <a:p>
              <a:endParaRPr lang="fr-FR"/>
            </a:p>
          </p:txBody>
        </p:sp>
        <p:sp>
          <p:nvSpPr>
            <p:cNvPr id="480430" name="Freeform 555"/>
            <p:cNvSpPr>
              <a:spLocks/>
            </p:cNvSpPr>
            <p:nvPr/>
          </p:nvSpPr>
          <p:spPr bwMode="auto">
            <a:xfrm>
              <a:off x="2241" y="2311"/>
              <a:ext cx="33" cy="26"/>
            </a:xfrm>
            <a:custGeom>
              <a:avLst/>
              <a:gdLst>
                <a:gd name="T0" fmla="*/ 0 w 202"/>
                <a:gd name="T1" fmla="*/ 1 h 153"/>
                <a:gd name="T2" fmla="*/ 0 w 202"/>
                <a:gd name="T3" fmla="*/ 1 h 153"/>
                <a:gd name="T4" fmla="*/ 0 w 202"/>
                <a:gd name="T5" fmla="*/ 1 h 153"/>
                <a:gd name="T6" fmla="*/ 0 w 202"/>
                <a:gd name="T7" fmla="*/ 0 h 153"/>
                <a:gd name="T8" fmla="*/ 1 w 202"/>
                <a:gd name="T9" fmla="*/ 0 h 153"/>
                <a:gd name="T10" fmla="*/ 1 w 202"/>
                <a:gd name="T11" fmla="*/ 0 h 153"/>
                <a:gd name="T12" fmla="*/ 1 w 202"/>
                <a:gd name="T13" fmla="*/ 0 h 153"/>
                <a:gd name="T14" fmla="*/ 1 w 202"/>
                <a:gd name="T15" fmla="*/ 0 h 153"/>
                <a:gd name="T16" fmla="*/ 1 w 202"/>
                <a:gd name="T17" fmla="*/ 0 h 153"/>
                <a:gd name="T18" fmla="*/ 0 w 202"/>
                <a:gd name="T19" fmla="*/ 1 h 153"/>
                <a:gd name="T20" fmla="*/ 0 w 202"/>
                <a:gd name="T21" fmla="*/ 1 h 153"/>
                <a:gd name="T22" fmla="*/ 0 w 202"/>
                <a:gd name="T23" fmla="*/ 1 h 153"/>
                <a:gd name="T24" fmla="*/ 0 w 202"/>
                <a:gd name="T25" fmla="*/ 1 h 153"/>
                <a:gd name="T26" fmla="*/ 0 w 202"/>
                <a:gd name="T27" fmla="*/ 1 h 153"/>
                <a:gd name="T28" fmla="*/ 0 w 202"/>
                <a:gd name="T29" fmla="*/ 1 h 1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2"/>
                <a:gd name="T46" fmla="*/ 0 h 153"/>
                <a:gd name="T47" fmla="*/ 202 w 202"/>
                <a:gd name="T48" fmla="*/ 153 h 1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2" h="153">
                  <a:moveTo>
                    <a:pt x="0" y="117"/>
                  </a:moveTo>
                  <a:lnTo>
                    <a:pt x="50" y="106"/>
                  </a:lnTo>
                  <a:lnTo>
                    <a:pt x="83" y="86"/>
                  </a:lnTo>
                  <a:lnTo>
                    <a:pt x="120" y="65"/>
                  </a:lnTo>
                  <a:lnTo>
                    <a:pt x="168" y="26"/>
                  </a:lnTo>
                  <a:lnTo>
                    <a:pt x="202" y="0"/>
                  </a:lnTo>
                  <a:lnTo>
                    <a:pt x="197" y="21"/>
                  </a:lnTo>
                  <a:lnTo>
                    <a:pt x="178" y="49"/>
                  </a:lnTo>
                  <a:lnTo>
                    <a:pt x="155" y="81"/>
                  </a:lnTo>
                  <a:lnTo>
                    <a:pt x="120" y="109"/>
                  </a:lnTo>
                  <a:lnTo>
                    <a:pt x="70" y="133"/>
                  </a:lnTo>
                  <a:lnTo>
                    <a:pt x="28" y="146"/>
                  </a:lnTo>
                  <a:lnTo>
                    <a:pt x="0" y="153"/>
                  </a:lnTo>
                  <a:lnTo>
                    <a:pt x="0" y="117"/>
                  </a:lnTo>
                  <a:close/>
                </a:path>
              </a:pathLst>
            </a:custGeom>
            <a:solidFill>
              <a:srgbClr val="000000"/>
            </a:solidFill>
            <a:ln w="9525">
              <a:noFill/>
              <a:round/>
              <a:headEnd/>
              <a:tailEnd/>
            </a:ln>
          </p:spPr>
          <p:txBody>
            <a:bodyPr/>
            <a:lstStyle/>
            <a:p>
              <a:endParaRPr lang="fr-FR"/>
            </a:p>
          </p:txBody>
        </p:sp>
        <p:sp>
          <p:nvSpPr>
            <p:cNvPr id="480431" name="Freeform 556"/>
            <p:cNvSpPr>
              <a:spLocks/>
            </p:cNvSpPr>
            <p:nvPr/>
          </p:nvSpPr>
          <p:spPr bwMode="auto">
            <a:xfrm>
              <a:off x="2192" y="2329"/>
              <a:ext cx="37" cy="12"/>
            </a:xfrm>
            <a:custGeom>
              <a:avLst/>
              <a:gdLst>
                <a:gd name="T0" fmla="*/ 0 w 223"/>
                <a:gd name="T1" fmla="*/ 0 h 73"/>
                <a:gd name="T2" fmla="*/ 0 w 223"/>
                <a:gd name="T3" fmla="*/ 0 h 73"/>
                <a:gd name="T4" fmla="*/ 0 w 223"/>
                <a:gd name="T5" fmla="*/ 0 h 73"/>
                <a:gd name="T6" fmla="*/ 1 w 223"/>
                <a:gd name="T7" fmla="*/ 0 h 73"/>
                <a:gd name="T8" fmla="*/ 1 w 223"/>
                <a:gd name="T9" fmla="*/ 0 h 73"/>
                <a:gd name="T10" fmla="*/ 1 w 223"/>
                <a:gd name="T11" fmla="*/ 0 h 73"/>
                <a:gd name="T12" fmla="*/ 1 w 223"/>
                <a:gd name="T13" fmla="*/ 0 h 73"/>
                <a:gd name="T14" fmla="*/ 0 w 223"/>
                <a:gd name="T15" fmla="*/ 0 h 73"/>
                <a:gd name="T16" fmla="*/ 0 w 223"/>
                <a:gd name="T17" fmla="*/ 0 h 73"/>
                <a:gd name="T18" fmla="*/ 0 w 223"/>
                <a:gd name="T19" fmla="*/ 0 h 73"/>
                <a:gd name="T20" fmla="*/ 0 w 223"/>
                <a:gd name="T21" fmla="*/ 0 h 73"/>
                <a:gd name="T22" fmla="*/ 0 w 223"/>
                <a:gd name="T23" fmla="*/ 0 h 73"/>
                <a:gd name="T24" fmla="*/ 0 w 223"/>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3"/>
                <a:gd name="T40" fmla="*/ 0 h 73"/>
                <a:gd name="T41" fmla="*/ 223 w 223"/>
                <a:gd name="T42" fmla="*/ 73 h 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3" h="73">
                  <a:moveTo>
                    <a:pt x="10" y="0"/>
                  </a:moveTo>
                  <a:lnTo>
                    <a:pt x="57" y="16"/>
                  </a:lnTo>
                  <a:lnTo>
                    <a:pt x="110" y="27"/>
                  </a:lnTo>
                  <a:lnTo>
                    <a:pt x="158" y="29"/>
                  </a:lnTo>
                  <a:lnTo>
                    <a:pt x="223" y="32"/>
                  </a:lnTo>
                  <a:lnTo>
                    <a:pt x="218" y="73"/>
                  </a:lnTo>
                  <a:lnTo>
                    <a:pt x="150" y="68"/>
                  </a:lnTo>
                  <a:lnTo>
                    <a:pt x="97" y="60"/>
                  </a:lnTo>
                  <a:lnTo>
                    <a:pt x="45" y="47"/>
                  </a:lnTo>
                  <a:lnTo>
                    <a:pt x="5" y="24"/>
                  </a:lnTo>
                  <a:lnTo>
                    <a:pt x="0" y="13"/>
                  </a:lnTo>
                  <a:lnTo>
                    <a:pt x="10" y="0"/>
                  </a:lnTo>
                  <a:close/>
                </a:path>
              </a:pathLst>
            </a:custGeom>
            <a:solidFill>
              <a:srgbClr val="000000"/>
            </a:solidFill>
            <a:ln w="9525">
              <a:noFill/>
              <a:round/>
              <a:headEnd/>
              <a:tailEnd/>
            </a:ln>
          </p:spPr>
          <p:txBody>
            <a:bodyPr/>
            <a:lstStyle/>
            <a:p>
              <a:endParaRPr lang="fr-FR"/>
            </a:p>
          </p:txBody>
        </p:sp>
        <p:sp>
          <p:nvSpPr>
            <p:cNvPr id="480432" name="Freeform 557"/>
            <p:cNvSpPr>
              <a:spLocks/>
            </p:cNvSpPr>
            <p:nvPr/>
          </p:nvSpPr>
          <p:spPr bwMode="auto">
            <a:xfrm>
              <a:off x="2228" y="2253"/>
              <a:ext cx="25" cy="49"/>
            </a:xfrm>
            <a:custGeom>
              <a:avLst/>
              <a:gdLst>
                <a:gd name="T0" fmla="*/ 0 w 146"/>
                <a:gd name="T1" fmla="*/ 1 h 294"/>
                <a:gd name="T2" fmla="*/ 0 w 146"/>
                <a:gd name="T3" fmla="*/ 1 h 294"/>
                <a:gd name="T4" fmla="*/ 0 w 146"/>
                <a:gd name="T5" fmla="*/ 1 h 294"/>
                <a:gd name="T6" fmla="*/ 0 w 146"/>
                <a:gd name="T7" fmla="*/ 1 h 294"/>
                <a:gd name="T8" fmla="*/ 0 w 146"/>
                <a:gd name="T9" fmla="*/ 1 h 294"/>
                <a:gd name="T10" fmla="*/ 0 w 146"/>
                <a:gd name="T11" fmla="*/ 1 h 294"/>
                <a:gd name="T12" fmla="*/ 0 w 146"/>
                <a:gd name="T13" fmla="*/ 1 h 294"/>
                <a:gd name="T14" fmla="*/ 0 w 146"/>
                <a:gd name="T15" fmla="*/ 0 h 294"/>
                <a:gd name="T16" fmla="*/ 0 w 146"/>
                <a:gd name="T17" fmla="*/ 0 h 294"/>
                <a:gd name="T18" fmla="*/ 0 w 146"/>
                <a:gd name="T19" fmla="*/ 0 h 294"/>
                <a:gd name="T20" fmla="*/ 0 w 146"/>
                <a:gd name="T21" fmla="*/ 0 h 294"/>
                <a:gd name="T22" fmla="*/ 0 w 146"/>
                <a:gd name="T23" fmla="*/ 0 h 294"/>
                <a:gd name="T24" fmla="*/ 1 w 146"/>
                <a:gd name="T25" fmla="*/ 0 h 294"/>
                <a:gd name="T26" fmla="*/ 1 w 146"/>
                <a:gd name="T27" fmla="*/ 0 h 294"/>
                <a:gd name="T28" fmla="*/ 1 w 146"/>
                <a:gd name="T29" fmla="*/ 0 h 294"/>
                <a:gd name="T30" fmla="*/ 1 w 146"/>
                <a:gd name="T31" fmla="*/ 0 h 294"/>
                <a:gd name="T32" fmla="*/ 1 w 146"/>
                <a:gd name="T33" fmla="*/ 0 h 294"/>
                <a:gd name="T34" fmla="*/ 1 w 146"/>
                <a:gd name="T35" fmla="*/ 0 h 294"/>
                <a:gd name="T36" fmla="*/ 1 w 146"/>
                <a:gd name="T37" fmla="*/ 0 h 294"/>
                <a:gd name="T38" fmla="*/ 1 w 146"/>
                <a:gd name="T39" fmla="*/ 0 h 294"/>
                <a:gd name="T40" fmla="*/ 1 w 146"/>
                <a:gd name="T41" fmla="*/ 0 h 294"/>
                <a:gd name="T42" fmla="*/ 1 w 146"/>
                <a:gd name="T43" fmla="*/ 0 h 294"/>
                <a:gd name="T44" fmla="*/ 1 w 146"/>
                <a:gd name="T45" fmla="*/ 0 h 294"/>
                <a:gd name="T46" fmla="*/ 0 w 146"/>
                <a:gd name="T47" fmla="*/ 0 h 294"/>
                <a:gd name="T48" fmla="*/ 0 w 146"/>
                <a:gd name="T49" fmla="*/ 0 h 294"/>
                <a:gd name="T50" fmla="*/ 0 w 146"/>
                <a:gd name="T51" fmla="*/ 1 h 294"/>
                <a:gd name="T52" fmla="*/ 0 w 146"/>
                <a:gd name="T53" fmla="*/ 1 h 294"/>
                <a:gd name="T54" fmla="*/ 0 w 146"/>
                <a:gd name="T55" fmla="*/ 1 h 294"/>
                <a:gd name="T56" fmla="*/ 0 w 146"/>
                <a:gd name="T57" fmla="*/ 1 h 294"/>
                <a:gd name="T58" fmla="*/ 0 w 146"/>
                <a:gd name="T59" fmla="*/ 1 h 294"/>
                <a:gd name="T60" fmla="*/ 0 w 146"/>
                <a:gd name="T61" fmla="*/ 1 h 294"/>
                <a:gd name="T62" fmla="*/ 0 w 146"/>
                <a:gd name="T63" fmla="*/ 1 h 294"/>
                <a:gd name="T64" fmla="*/ 0 w 146"/>
                <a:gd name="T65" fmla="*/ 1 h 2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6"/>
                <a:gd name="T100" fmla="*/ 0 h 294"/>
                <a:gd name="T101" fmla="*/ 146 w 146"/>
                <a:gd name="T102" fmla="*/ 294 h 2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6" h="294">
                  <a:moveTo>
                    <a:pt x="29" y="294"/>
                  </a:moveTo>
                  <a:lnTo>
                    <a:pt x="11" y="283"/>
                  </a:lnTo>
                  <a:lnTo>
                    <a:pt x="0" y="259"/>
                  </a:lnTo>
                  <a:lnTo>
                    <a:pt x="0" y="231"/>
                  </a:lnTo>
                  <a:lnTo>
                    <a:pt x="18" y="194"/>
                  </a:lnTo>
                  <a:lnTo>
                    <a:pt x="35" y="164"/>
                  </a:lnTo>
                  <a:lnTo>
                    <a:pt x="42" y="138"/>
                  </a:lnTo>
                  <a:lnTo>
                    <a:pt x="42" y="101"/>
                  </a:lnTo>
                  <a:lnTo>
                    <a:pt x="35" y="65"/>
                  </a:lnTo>
                  <a:lnTo>
                    <a:pt x="37" y="47"/>
                  </a:lnTo>
                  <a:lnTo>
                    <a:pt x="58" y="41"/>
                  </a:lnTo>
                  <a:lnTo>
                    <a:pt x="76" y="44"/>
                  </a:lnTo>
                  <a:lnTo>
                    <a:pt x="88" y="23"/>
                  </a:lnTo>
                  <a:lnTo>
                    <a:pt x="99" y="3"/>
                  </a:lnTo>
                  <a:lnTo>
                    <a:pt x="120" y="0"/>
                  </a:lnTo>
                  <a:lnTo>
                    <a:pt x="135" y="11"/>
                  </a:lnTo>
                  <a:lnTo>
                    <a:pt x="146" y="44"/>
                  </a:lnTo>
                  <a:lnTo>
                    <a:pt x="146" y="76"/>
                  </a:lnTo>
                  <a:lnTo>
                    <a:pt x="125" y="76"/>
                  </a:lnTo>
                  <a:lnTo>
                    <a:pt x="123" y="34"/>
                  </a:lnTo>
                  <a:lnTo>
                    <a:pt x="112" y="39"/>
                  </a:lnTo>
                  <a:lnTo>
                    <a:pt x="107" y="73"/>
                  </a:lnTo>
                  <a:lnTo>
                    <a:pt x="93" y="78"/>
                  </a:lnTo>
                  <a:lnTo>
                    <a:pt x="70" y="76"/>
                  </a:lnTo>
                  <a:lnTo>
                    <a:pt x="70" y="104"/>
                  </a:lnTo>
                  <a:lnTo>
                    <a:pt x="60" y="151"/>
                  </a:lnTo>
                  <a:lnTo>
                    <a:pt x="50" y="189"/>
                  </a:lnTo>
                  <a:lnTo>
                    <a:pt x="32" y="221"/>
                  </a:lnTo>
                  <a:lnTo>
                    <a:pt x="26" y="249"/>
                  </a:lnTo>
                  <a:lnTo>
                    <a:pt x="26" y="271"/>
                  </a:lnTo>
                  <a:lnTo>
                    <a:pt x="42" y="289"/>
                  </a:lnTo>
                  <a:lnTo>
                    <a:pt x="29" y="294"/>
                  </a:lnTo>
                  <a:close/>
                </a:path>
              </a:pathLst>
            </a:custGeom>
            <a:solidFill>
              <a:srgbClr val="000000"/>
            </a:solidFill>
            <a:ln w="9525">
              <a:noFill/>
              <a:round/>
              <a:headEnd/>
              <a:tailEnd/>
            </a:ln>
          </p:spPr>
          <p:txBody>
            <a:bodyPr/>
            <a:lstStyle/>
            <a:p>
              <a:endParaRPr lang="fr-FR"/>
            </a:p>
          </p:txBody>
        </p:sp>
        <p:sp>
          <p:nvSpPr>
            <p:cNvPr id="480433" name="Freeform 558"/>
            <p:cNvSpPr>
              <a:spLocks/>
            </p:cNvSpPr>
            <p:nvPr/>
          </p:nvSpPr>
          <p:spPr bwMode="auto">
            <a:xfrm>
              <a:off x="2238" y="2269"/>
              <a:ext cx="18" cy="39"/>
            </a:xfrm>
            <a:custGeom>
              <a:avLst/>
              <a:gdLst>
                <a:gd name="T0" fmla="*/ 0 w 106"/>
                <a:gd name="T1" fmla="*/ 1 h 230"/>
                <a:gd name="T2" fmla="*/ 0 w 106"/>
                <a:gd name="T3" fmla="*/ 1 h 230"/>
                <a:gd name="T4" fmla="*/ 0 w 106"/>
                <a:gd name="T5" fmla="*/ 1 h 230"/>
                <a:gd name="T6" fmla="*/ 0 w 106"/>
                <a:gd name="T7" fmla="*/ 1 h 230"/>
                <a:gd name="T8" fmla="*/ 0 w 106"/>
                <a:gd name="T9" fmla="*/ 1 h 230"/>
                <a:gd name="T10" fmla="*/ 0 w 106"/>
                <a:gd name="T11" fmla="*/ 1 h 230"/>
                <a:gd name="T12" fmla="*/ 0 w 106"/>
                <a:gd name="T13" fmla="*/ 1 h 230"/>
                <a:gd name="T14" fmla="*/ 1 w 106"/>
                <a:gd name="T15" fmla="*/ 0 h 230"/>
                <a:gd name="T16" fmla="*/ 1 w 106"/>
                <a:gd name="T17" fmla="*/ 0 h 230"/>
                <a:gd name="T18" fmla="*/ 1 w 106"/>
                <a:gd name="T19" fmla="*/ 0 h 230"/>
                <a:gd name="T20" fmla="*/ 0 w 106"/>
                <a:gd name="T21" fmla="*/ 0 h 230"/>
                <a:gd name="T22" fmla="*/ 0 w 106"/>
                <a:gd name="T23" fmla="*/ 0 h 230"/>
                <a:gd name="T24" fmla="*/ 0 w 106"/>
                <a:gd name="T25" fmla="*/ 0 h 230"/>
                <a:gd name="T26" fmla="*/ 0 w 106"/>
                <a:gd name="T27" fmla="*/ 1 h 230"/>
                <a:gd name="T28" fmla="*/ 0 w 106"/>
                <a:gd name="T29" fmla="*/ 1 h 230"/>
                <a:gd name="T30" fmla="*/ 0 w 106"/>
                <a:gd name="T31" fmla="*/ 1 h 230"/>
                <a:gd name="T32" fmla="*/ 0 w 106"/>
                <a:gd name="T33" fmla="*/ 1 h 230"/>
                <a:gd name="T34" fmla="*/ 0 w 106"/>
                <a:gd name="T35" fmla="*/ 1 h 230"/>
                <a:gd name="T36" fmla="*/ 0 w 106"/>
                <a:gd name="T37" fmla="*/ 1 h 230"/>
                <a:gd name="T38" fmla="*/ 0 w 106"/>
                <a:gd name="T39" fmla="*/ 1 h 2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6"/>
                <a:gd name="T61" fmla="*/ 0 h 230"/>
                <a:gd name="T62" fmla="*/ 106 w 106"/>
                <a:gd name="T63" fmla="*/ 230 h 2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6" h="230">
                  <a:moveTo>
                    <a:pt x="0" y="160"/>
                  </a:moveTo>
                  <a:lnTo>
                    <a:pt x="12" y="200"/>
                  </a:lnTo>
                  <a:lnTo>
                    <a:pt x="38" y="230"/>
                  </a:lnTo>
                  <a:lnTo>
                    <a:pt x="54" y="220"/>
                  </a:lnTo>
                  <a:lnTo>
                    <a:pt x="62" y="200"/>
                  </a:lnTo>
                  <a:lnTo>
                    <a:pt x="65" y="155"/>
                  </a:lnTo>
                  <a:lnTo>
                    <a:pt x="85" y="105"/>
                  </a:lnTo>
                  <a:lnTo>
                    <a:pt x="98" y="75"/>
                  </a:lnTo>
                  <a:lnTo>
                    <a:pt x="106" y="35"/>
                  </a:lnTo>
                  <a:lnTo>
                    <a:pt x="98" y="7"/>
                  </a:lnTo>
                  <a:lnTo>
                    <a:pt x="80" y="0"/>
                  </a:lnTo>
                  <a:lnTo>
                    <a:pt x="80" y="30"/>
                  </a:lnTo>
                  <a:lnTo>
                    <a:pt x="72" y="80"/>
                  </a:lnTo>
                  <a:lnTo>
                    <a:pt x="47" y="132"/>
                  </a:lnTo>
                  <a:lnTo>
                    <a:pt x="33" y="150"/>
                  </a:lnTo>
                  <a:lnTo>
                    <a:pt x="35" y="195"/>
                  </a:lnTo>
                  <a:lnTo>
                    <a:pt x="23" y="179"/>
                  </a:lnTo>
                  <a:lnTo>
                    <a:pt x="15" y="155"/>
                  </a:lnTo>
                  <a:lnTo>
                    <a:pt x="0" y="160"/>
                  </a:lnTo>
                  <a:close/>
                </a:path>
              </a:pathLst>
            </a:custGeom>
            <a:solidFill>
              <a:srgbClr val="000000"/>
            </a:solidFill>
            <a:ln w="9525">
              <a:noFill/>
              <a:round/>
              <a:headEnd/>
              <a:tailEnd/>
            </a:ln>
          </p:spPr>
          <p:txBody>
            <a:bodyPr/>
            <a:lstStyle/>
            <a:p>
              <a:endParaRPr lang="fr-FR"/>
            </a:p>
          </p:txBody>
        </p:sp>
        <p:sp>
          <p:nvSpPr>
            <p:cNvPr id="480434" name="Freeform 559"/>
            <p:cNvSpPr>
              <a:spLocks/>
            </p:cNvSpPr>
            <p:nvPr/>
          </p:nvSpPr>
          <p:spPr bwMode="auto">
            <a:xfrm>
              <a:off x="2247" y="2289"/>
              <a:ext cx="52" cy="16"/>
            </a:xfrm>
            <a:custGeom>
              <a:avLst/>
              <a:gdLst>
                <a:gd name="T0" fmla="*/ 0 w 314"/>
                <a:gd name="T1" fmla="*/ 0 h 96"/>
                <a:gd name="T2" fmla="*/ 0 w 314"/>
                <a:gd name="T3" fmla="*/ 0 h 96"/>
                <a:gd name="T4" fmla="*/ 0 w 314"/>
                <a:gd name="T5" fmla="*/ 0 h 96"/>
                <a:gd name="T6" fmla="*/ 1 w 314"/>
                <a:gd name="T7" fmla="*/ 0 h 96"/>
                <a:gd name="T8" fmla="*/ 1 w 314"/>
                <a:gd name="T9" fmla="*/ 0 h 96"/>
                <a:gd name="T10" fmla="*/ 1 w 314"/>
                <a:gd name="T11" fmla="*/ 0 h 96"/>
                <a:gd name="T12" fmla="*/ 1 w 314"/>
                <a:gd name="T13" fmla="*/ 0 h 96"/>
                <a:gd name="T14" fmla="*/ 1 w 314"/>
                <a:gd name="T15" fmla="*/ 1 h 96"/>
                <a:gd name="T16" fmla="*/ 1 w 314"/>
                <a:gd name="T17" fmla="*/ 0 h 96"/>
                <a:gd name="T18" fmla="*/ 1 w 314"/>
                <a:gd name="T19" fmla="*/ 0 h 96"/>
                <a:gd name="T20" fmla="*/ 0 w 314"/>
                <a:gd name="T21" fmla="*/ 0 h 96"/>
                <a:gd name="T22" fmla="*/ 0 w 314"/>
                <a:gd name="T23" fmla="*/ 0 h 96"/>
                <a:gd name="T24" fmla="*/ 0 w 314"/>
                <a:gd name="T25" fmla="*/ 0 h 96"/>
                <a:gd name="T26" fmla="*/ 0 w 314"/>
                <a:gd name="T27" fmla="*/ 0 h 96"/>
                <a:gd name="T28" fmla="*/ 0 w 314"/>
                <a:gd name="T29" fmla="*/ 0 h 96"/>
                <a:gd name="T30" fmla="*/ 0 w 314"/>
                <a:gd name="T31" fmla="*/ 0 h 9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4"/>
                <a:gd name="T49" fmla="*/ 0 h 96"/>
                <a:gd name="T50" fmla="*/ 314 w 314"/>
                <a:gd name="T51" fmla="*/ 96 h 9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4" h="96">
                  <a:moveTo>
                    <a:pt x="21" y="0"/>
                  </a:moveTo>
                  <a:lnTo>
                    <a:pt x="71" y="9"/>
                  </a:lnTo>
                  <a:lnTo>
                    <a:pt x="116" y="18"/>
                  </a:lnTo>
                  <a:lnTo>
                    <a:pt x="174" y="34"/>
                  </a:lnTo>
                  <a:lnTo>
                    <a:pt x="214" y="49"/>
                  </a:lnTo>
                  <a:lnTo>
                    <a:pt x="277" y="70"/>
                  </a:lnTo>
                  <a:lnTo>
                    <a:pt x="314" y="83"/>
                  </a:lnTo>
                  <a:lnTo>
                    <a:pt x="279" y="96"/>
                  </a:lnTo>
                  <a:lnTo>
                    <a:pt x="226" y="88"/>
                  </a:lnTo>
                  <a:lnTo>
                    <a:pt x="169" y="70"/>
                  </a:lnTo>
                  <a:lnTo>
                    <a:pt x="124" y="60"/>
                  </a:lnTo>
                  <a:lnTo>
                    <a:pt x="81" y="51"/>
                  </a:lnTo>
                  <a:lnTo>
                    <a:pt x="31" y="46"/>
                  </a:lnTo>
                  <a:lnTo>
                    <a:pt x="0" y="44"/>
                  </a:lnTo>
                  <a:lnTo>
                    <a:pt x="21" y="0"/>
                  </a:lnTo>
                  <a:close/>
                </a:path>
              </a:pathLst>
            </a:custGeom>
            <a:solidFill>
              <a:srgbClr val="000000"/>
            </a:solidFill>
            <a:ln w="9525">
              <a:noFill/>
              <a:round/>
              <a:headEnd/>
              <a:tailEnd/>
            </a:ln>
          </p:spPr>
          <p:txBody>
            <a:bodyPr/>
            <a:lstStyle/>
            <a:p>
              <a:endParaRPr lang="fr-FR"/>
            </a:p>
          </p:txBody>
        </p:sp>
        <p:sp>
          <p:nvSpPr>
            <p:cNvPr id="480435" name="Freeform 560"/>
            <p:cNvSpPr>
              <a:spLocks/>
            </p:cNvSpPr>
            <p:nvPr/>
          </p:nvSpPr>
          <p:spPr bwMode="auto">
            <a:xfrm>
              <a:off x="2168" y="2292"/>
              <a:ext cx="63" cy="49"/>
            </a:xfrm>
            <a:custGeom>
              <a:avLst/>
              <a:gdLst>
                <a:gd name="T0" fmla="*/ 2 w 373"/>
                <a:gd name="T1" fmla="*/ 0 h 293"/>
                <a:gd name="T2" fmla="*/ 1 w 373"/>
                <a:gd name="T3" fmla="*/ 0 h 293"/>
                <a:gd name="T4" fmla="*/ 1 w 373"/>
                <a:gd name="T5" fmla="*/ 0 h 293"/>
                <a:gd name="T6" fmla="*/ 1 w 373"/>
                <a:gd name="T7" fmla="*/ 1 h 293"/>
                <a:gd name="T8" fmla="*/ 1 w 373"/>
                <a:gd name="T9" fmla="*/ 1 h 293"/>
                <a:gd name="T10" fmla="*/ 1 w 373"/>
                <a:gd name="T11" fmla="*/ 1 h 293"/>
                <a:gd name="T12" fmla="*/ 0 w 373"/>
                <a:gd name="T13" fmla="*/ 1 h 293"/>
                <a:gd name="T14" fmla="*/ 0 w 373"/>
                <a:gd name="T15" fmla="*/ 1 h 293"/>
                <a:gd name="T16" fmla="*/ 0 w 373"/>
                <a:gd name="T17" fmla="*/ 1 h 293"/>
                <a:gd name="T18" fmla="*/ 0 w 373"/>
                <a:gd name="T19" fmla="*/ 1 h 293"/>
                <a:gd name="T20" fmla="*/ 0 w 373"/>
                <a:gd name="T21" fmla="*/ 1 h 293"/>
                <a:gd name="T22" fmla="*/ 0 w 373"/>
                <a:gd name="T23" fmla="*/ 1 h 293"/>
                <a:gd name="T24" fmla="*/ 0 w 373"/>
                <a:gd name="T25" fmla="*/ 1 h 293"/>
                <a:gd name="T26" fmla="*/ 0 w 373"/>
                <a:gd name="T27" fmla="*/ 1 h 293"/>
                <a:gd name="T28" fmla="*/ 0 w 373"/>
                <a:gd name="T29" fmla="*/ 1 h 293"/>
                <a:gd name="T30" fmla="*/ 0 w 373"/>
                <a:gd name="T31" fmla="*/ 1 h 293"/>
                <a:gd name="T32" fmla="*/ 0 w 373"/>
                <a:gd name="T33" fmla="*/ 1 h 293"/>
                <a:gd name="T34" fmla="*/ 0 w 373"/>
                <a:gd name="T35" fmla="*/ 1 h 293"/>
                <a:gd name="T36" fmla="*/ 0 w 373"/>
                <a:gd name="T37" fmla="*/ 1 h 293"/>
                <a:gd name="T38" fmla="*/ 0 w 373"/>
                <a:gd name="T39" fmla="*/ 1 h 293"/>
                <a:gd name="T40" fmla="*/ 0 w 373"/>
                <a:gd name="T41" fmla="*/ 1 h 293"/>
                <a:gd name="T42" fmla="*/ 0 w 373"/>
                <a:gd name="T43" fmla="*/ 1 h 293"/>
                <a:gd name="T44" fmla="*/ 0 w 373"/>
                <a:gd name="T45" fmla="*/ 1 h 293"/>
                <a:gd name="T46" fmla="*/ 0 w 373"/>
                <a:gd name="T47" fmla="*/ 1 h 293"/>
                <a:gd name="T48" fmla="*/ 1 w 373"/>
                <a:gd name="T49" fmla="*/ 1 h 293"/>
                <a:gd name="T50" fmla="*/ 1 w 373"/>
                <a:gd name="T51" fmla="*/ 1 h 293"/>
                <a:gd name="T52" fmla="*/ 1 w 373"/>
                <a:gd name="T53" fmla="*/ 1 h 293"/>
                <a:gd name="T54" fmla="*/ 1 w 373"/>
                <a:gd name="T55" fmla="*/ 1 h 293"/>
                <a:gd name="T56" fmla="*/ 1 w 373"/>
                <a:gd name="T57" fmla="*/ 1 h 293"/>
                <a:gd name="T58" fmla="*/ 1 w 373"/>
                <a:gd name="T59" fmla="*/ 1 h 293"/>
                <a:gd name="T60" fmla="*/ 2 w 373"/>
                <a:gd name="T61" fmla="*/ 0 h 293"/>
                <a:gd name="T62" fmla="*/ 2 w 373"/>
                <a:gd name="T63" fmla="*/ 0 h 293"/>
                <a:gd name="T64" fmla="*/ 2 w 373"/>
                <a:gd name="T65" fmla="*/ 0 h 293"/>
                <a:gd name="T66" fmla="*/ 2 w 373"/>
                <a:gd name="T67" fmla="*/ 0 h 2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73"/>
                <a:gd name="T103" fmla="*/ 0 h 293"/>
                <a:gd name="T104" fmla="*/ 373 w 373"/>
                <a:gd name="T105" fmla="*/ 293 h 2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73" h="293">
                  <a:moveTo>
                    <a:pt x="365" y="0"/>
                  </a:moveTo>
                  <a:lnTo>
                    <a:pt x="298" y="42"/>
                  </a:lnTo>
                  <a:lnTo>
                    <a:pt x="237" y="85"/>
                  </a:lnTo>
                  <a:lnTo>
                    <a:pt x="174" y="140"/>
                  </a:lnTo>
                  <a:lnTo>
                    <a:pt x="127" y="182"/>
                  </a:lnTo>
                  <a:lnTo>
                    <a:pt x="91" y="220"/>
                  </a:lnTo>
                  <a:lnTo>
                    <a:pt x="85" y="192"/>
                  </a:lnTo>
                  <a:lnTo>
                    <a:pt x="80" y="171"/>
                  </a:lnTo>
                  <a:lnTo>
                    <a:pt x="60" y="166"/>
                  </a:lnTo>
                  <a:lnTo>
                    <a:pt x="34" y="179"/>
                  </a:lnTo>
                  <a:lnTo>
                    <a:pt x="8" y="192"/>
                  </a:lnTo>
                  <a:lnTo>
                    <a:pt x="0" y="213"/>
                  </a:lnTo>
                  <a:lnTo>
                    <a:pt x="8" y="247"/>
                  </a:lnTo>
                  <a:lnTo>
                    <a:pt x="19" y="272"/>
                  </a:lnTo>
                  <a:lnTo>
                    <a:pt x="39" y="293"/>
                  </a:lnTo>
                  <a:lnTo>
                    <a:pt x="60" y="293"/>
                  </a:lnTo>
                  <a:lnTo>
                    <a:pt x="80" y="272"/>
                  </a:lnTo>
                  <a:lnTo>
                    <a:pt x="57" y="267"/>
                  </a:lnTo>
                  <a:lnTo>
                    <a:pt x="39" y="262"/>
                  </a:lnTo>
                  <a:lnTo>
                    <a:pt x="32" y="230"/>
                  </a:lnTo>
                  <a:lnTo>
                    <a:pt x="34" y="207"/>
                  </a:lnTo>
                  <a:lnTo>
                    <a:pt x="60" y="190"/>
                  </a:lnTo>
                  <a:lnTo>
                    <a:pt x="62" y="225"/>
                  </a:lnTo>
                  <a:lnTo>
                    <a:pt x="70" y="249"/>
                  </a:lnTo>
                  <a:lnTo>
                    <a:pt x="91" y="249"/>
                  </a:lnTo>
                  <a:lnTo>
                    <a:pt x="112" y="241"/>
                  </a:lnTo>
                  <a:lnTo>
                    <a:pt x="143" y="218"/>
                  </a:lnTo>
                  <a:lnTo>
                    <a:pt x="185" y="179"/>
                  </a:lnTo>
                  <a:lnTo>
                    <a:pt x="231" y="132"/>
                  </a:lnTo>
                  <a:lnTo>
                    <a:pt x="285" y="90"/>
                  </a:lnTo>
                  <a:lnTo>
                    <a:pt x="340" y="52"/>
                  </a:lnTo>
                  <a:lnTo>
                    <a:pt x="373" y="35"/>
                  </a:lnTo>
                  <a:lnTo>
                    <a:pt x="365" y="0"/>
                  </a:lnTo>
                  <a:close/>
                </a:path>
              </a:pathLst>
            </a:custGeom>
            <a:solidFill>
              <a:srgbClr val="000000"/>
            </a:solidFill>
            <a:ln w="9525">
              <a:noFill/>
              <a:round/>
              <a:headEnd/>
              <a:tailEnd/>
            </a:ln>
          </p:spPr>
          <p:txBody>
            <a:bodyPr/>
            <a:lstStyle/>
            <a:p>
              <a:endParaRPr lang="fr-FR"/>
            </a:p>
          </p:txBody>
        </p:sp>
        <p:sp>
          <p:nvSpPr>
            <p:cNvPr id="480436" name="Freeform 561"/>
            <p:cNvSpPr>
              <a:spLocks/>
            </p:cNvSpPr>
            <p:nvPr/>
          </p:nvSpPr>
          <p:spPr bwMode="auto">
            <a:xfrm>
              <a:off x="2306" y="2319"/>
              <a:ext cx="27" cy="25"/>
            </a:xfrm>
            <a:custGeom>
              <a:avLst/>
              <a:gdLst>
                <a:gd name="T0" fmla="*/ 0 w 163"/>
                <a:gd name="T1" fmla="*/ 0 h 147"/>
                <a:gd name="T2" fmla="*/ 0 w 163"/>
                <a:gd name="T3" fmla="*/ 0 h 147"/>
                <a:gd name="T4" fmla="*/ 0 w 163"/>
                <a:gd name="T5" fmla="*/ 0 h 147"/>
                <a:gd name="T6" fmla="*/ 0 w 163"/>
                <a:gd name="T7" fmla="*/ 1 h 147"/>
                <a:gd name="T8" fmla="*/ 0 w 163"/>
                <a:gd name="T9" fmla="*/ 1 h 147"/>
                <a:gd name="T10" fmla="*/ 0 w 163"/>
                <a:gd name="T11" fmla="*/ 1 h 147"/>
                <a:gd name="T12" fmla="*/ 1 w 163"/>
                <a:gd name="T13" fmla="*/ 1 h 147"/>
                <a:gd name="T14" fmla="*/ 1 w 163"/>
                <a:gd name="T15" fmla="*/ 1 h 147"/>
                <a:gd name="T16" fmla="*/ 1 w 163"/>
                <a:gd name="T17" fmla="*/ 1 h 147"/>
                <a:gd name="T18" fmla="*/ 1 w 163"/>
                <a:gd name="T19" fmla="*/ 0 h 147"/>
                <a:gd name="T20" fmla="*/ 0 w 163"/>
                <a:gd name="T21" fmla="*/ 0 h 147"/>
                <a:gd name="T22" fmla="*/ 0 w 163"/>
                <a:gd name="T23" fmla="*/ 0 h 147"/>
                <a:gd name="T24" fmla="*/ 0 w 163"/>
                <a:gd name="T25" fmla="*/ 0 h 147"/>
                <a:gd name="T26" fmla="*/ 0 w 163"/>
                <a:gd name="T27" fmla="*/ 0 h 147"/>
                <a:gd name="T28" fmla="*/ 0 w 163"/>
                <a:gd name="T29" fmla="*/ 1 h 147"/>
                <a:gd name="T30" fmla="*/ 0 w 163"/>
                <a:gd name="T31" fmla="*/ 1 h 147"/>
                <a:gd name="T32" fmla="*/ 0 w 163"/>
                <a:gd name="T33" fmla="*/ 1 h 147"/>
                <a:gd name="T34" fmla="*/ 0 w 163"/>
                <a:gd name="T35" fmla="*/ 0 h 147"/>
                <a:gd name="T36" fmla="*/ 0 w 163"/>
                <a:gd name="T37" fmla="*/ 0 h 147"/>
                <a:gd name="T38" fmla="*/ 0 w 163"/>
                <a:gd name="T39" fmla="*/ 0 h 147"/>
                <a:gd name="T40" fmla="*/ 0 w 163"/>
                <a:gd name="T41" fmla="*/ 0 h 147"/>
                <a:gd name="T42" fmla="*/ 0 w 163"/>
                <a:gd name="T43" fmla="*/ 0 h 147"/>
                <a:gd name="T44" fmla="*/ 0 w 163"/>
                <a:gd name="T45" fmla="*/ 0 h 1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3"/>
                <a:gd name="T70" fmla="*/ 0 h 147"/>
                <a:gd name="T71" fmla="*/ 163 w 163"/>
                <a:gd name="T72" fmla="*/ 147 h 1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3" h="147">
                  <a:moveTo>
                    <a:pt x="0" y="2"/>
                  </a:moveTo>
                  <a:lnTo>
                    <a:pt x="3" y="24"/>
                  </a:lnTo>
                  <a:lnTo>
                    <a:pt x="29" y="57"/>
                  </a:lnTo>
                  <a:lnTo>
                    <a:pt x="73" y="106"/>
                  </a:lnTo>
                  <a:lnTo>
                    <a:pt x="102" y="140"/>
                  </a:lnTo>
                  <a:lnTo>
                    <a:pt x="125" y="147"/>
                  </a:lnTo>
                  <a:lnTo>
                    <a:pt x="148" y="135"/>
                  </a:lnTo>
                  <a:lnTo>
                    <a:pt x="163" y="114"/>
                  </a:lnTo>
                  <a:lnTo>
                    <a:pt x="158" y="91"/>
                  </a:lnTo>
                  <a:lnTo>
                    <a:pt x="137" y="70"/>
                  </a:lnTo>
                  <a:lnTo>
                    <a:pt x="102" y="44"/>
                  </a:lnTo>
                  <a:lnTo>
                    <a:pt x="57" y="0"/>
                  </a:lnTo>
                  <a:lnTo>
                    <a:pt x="65" y="29"/>
                  </a:lnTo>
                  <a:lnTo>
                    <a:pt x="85" y="59"/>
                  </a:lnTo>
                  <a:lnTo>
                    <a:pt x="117" y="88"/>
                  </a:lnTo>
                  <a:lnTo>
                    <a:pt x="122" y="109"/>
                  </a:lnTo>
                  <a:lnTo>
                    <a:pt x="107" y="109"/>
                  </a:lnTo>
                  <a:lnTo>
                    <a:pt x="80" y="77"/>
                  </a:lnTo>
                  <a:lnTo>
                    <a:pt x="44" y="39"/>
                  </a:lnTo>
                  <a:lnTo>
                    <a:pt x="32" y="5"/>
                  </a:lnTo>
                  <a:lnTo>
                    <a:pt x="13" y="0"/>
                  </a:lnTo>
                  <a:lnTo>
                    <a:pt x="0" y="2"/>
                  </a:lnTo>
                  <a:close/>
                </a:path>
              </a:pathLst>
            </a:custGeom>
            <a:solidFill>
              <a:srgbClr val="000000"/>
            </a:solidFill>
            <a:ln w="9525">
              <a:noFill/>
              <a:round/>
              <a:headEnd/>
              <a:tailEnd/>
            </a:ln>
          </p:spPr>
          <p:txBody>
            <a:bodyPr/>
            <a:lstStyle/>
            <a:p>
              <a:endParaRPr lang="fr-FR"/>
            </a:p>
          </p:txBody>
        </p:sp>
        <p:sp>
          <p:nvSpPr>
            <p:cNvPr id="480437" name="Freeform 562"/>
            <p:cNvSpPr>
              <a:spLocks/>
            </p:cNvSpPr>
            <p:nvPr/>
          </p:nvSpPr>
          <p:spPr bwMode="auto">
            <a:xfrm>
              <a:off x="2223" y="2307"/>
              <a:ext cx="21" cy="69"/>
            </a:xfrm>
            <a:custGeom>
              <a:avLst/>
              <a:gdLst>
                <a:gd name="T0" fmla="*/ 0 w 126"/>
                <a:gd name="T1" fmla="*/ 0 h 413"/>
                <a:gd name="T2" fmla="*/ 0 w 126"/>
                <a:gd name="T3" fmla="*/ 0 h 413"/>
                <a:gd name="T4" fmla="*/ 0 w 126"/>
                <a:gd name="T5" fmla="*/ 1 h 413"/>
                <a:gd name="T6" fmla="*/ 0 w 126"/>
                <a:gd name="T7" fmla="*/ 1 h 413"/>
                <a:gd name="T8" fmla="*/ 0 w 126"/>
                <a:gd name="T9" fmla="*/ 1 h 413"/>
                <a:gd name="T10" fmla="*/ 0 w 126"/>
                <a:gd name="T11" fmla="*/ 2 h 413"/>
                <a:gd name="T12" fmla="*/ 0 w 126"/>
                <a:gd name="T13" fmla="*/ 2 h 413"/>
                <a:gd name="T14" fmla="*/ 0 w 126"/>
                <a:gd name="T15" fmla="*/ 2 h 413"/>
                <a:gd name="T16" fmla="*/ 0 w 126"/>
                <a:gd name="T17" fmla="*/ 2 h 413"/>
                <a:gd name="T18" fmla="*/ 1 w 126"/>
                <a:gd name="T19" fmla="*/ 2 h 413"/>
                <a:gd name="T20" fmla="*/ 1 w 126"/>
                <a:gd name="T21" fmla="*/ 2 h 413"/>
                <a:gd name="T22" fmla="*/ 1 w 126"/>
                <a:gd name="T23" fmla="*/ 1 h 413"/>
                <a:gd name="T24" fmla="*/ 1 w 126"/>
                <a:gd name="T25" fmla="*/ 1 h 413"/>
                <a:gd name="T26" fmla="*/ 1 w 126"/>
                <a:gd name="T27" fmla="*/ 1 h 413"/>
                <a:gd name="T28" fmla="*/ 1 w 126"/>
                <a:gd name="T29" fmla="*/ 0 h 413"/>
                <a:gd name="T30" fmla="*/ 1 w 126"/>
                <a:gd name="T31" fmla="*/ 0 h 413"/>
                <a:gd name="T32" fmla="*/ 1 w 126"/>
                <a:gd name="T33" fmla="*/ 0 h 413"/>
                <a:gd name="T34" fmla="*/ 1 w 126"/>
                <a:gd name="T35" fmla="*/ 0 h 413"/>
                <a:gd name="T36" fmla="*/ 1 w 126"/>
                <a:gd name="T37" fmla="*/ 1 h 413"/>
                <a:gd name="T38" fmla="*/ 0 w 126"/>
                <a:gd name="T39" fmla="*/ 1 h 413"/>
                <a:gd name="T40" fmla="*/ 0 w 126"/>
                <a:gd name="T41" fmla="*/ 2 h 413"/>
                <a:gd name="T42" fmla="*/ 0 w 126"/>
                <a:gd name="T43" fmla="*/ 2 h 413"/>
                <a:gd name="T44" fmla="*/ 0 w 126"/>
                <a:gd name="T45" fmla="*/ 2 h 413"/>
                <a:gd name="T46" fmla="*/ 0 w 126"/>
                <a:gd name="T47" fmla="*/ 2 h 413"/>
                <a:gd name="T48" fmla="*/ 0 w 126"/>
                <a:gd name="T49" fmla="*/ 1 h 413"/>
                <a:gd name="T50" fmla="*/ 0 w 126"/>
                <a:gd name="T51" fmla="*/ 1 h 413"/>
                <a:gd name="T52" fmla="*/ 0 w 126"/>
                <a:gd name="T53" fmla="*/ 1 h 413"/>
                <a:gd name="T54" fmla="*/ 0 w 126"/>
                <a:gd name="T55" fmla="*/ 0 h 413"/>
                <a:gd name="T56" fmla="*/ 0 w 126"/>
                <a:gd name="T57" fmla="*/ 0 h 413"/>
                <a:gd name="T58" fmla="*/ 0 w 126"/>
                <a:gd name="T59" fmla="*/ 0 h 41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6"/>
                <a:gd name="T91" fmla="*/ 0 h 413"/>
                <a:gd name="T92" fmla="*/ 126 w 126"/>
                <a:gd name="T93" fmla="*/ 413 h 41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6" h="413">
                  <a:moveTo>
                    <a:pt x="53" y="0"/>
                  </a:moveTo>
                  <a:lnTo>
                    <a:pt x="53" y="65"/>
                  </a:lnTo>
                  <a:lnTo>
                    <a:pt x="38" y="132"/>
                  </a:lnTo>
                  <a:lnTo>
                    <a:pt x="20" y="215"/>
                  </a:lnTo>
                  <a:lnTo>
                    <a:pt x="7" y="262"/>
                  </a:lnTo>
                  <a:lnTo>
                    <a:pt x="0" y="325"/>
                  </a:lnTo>
                  <a:lnTo>
                    <a:pt x="13" y="362"/>
                  </a:lnTo>
                  <a:lnTo>
                    <a:pt x="43" y="408"/>
                  </a:lnTo>
                  <a:lnTo>
                    <a:pt x="65" y="413"/>
                  </a:lnTo>
                  <a:lnTo>
                    <a:pt x="93" y="364"/>
                  </a:lnTo>
                  <a:lnTo>
                    <a:pt x="116" y="320"/>
                  </a:lnTo>
                  <a:lnTo>
                    <a:pt x="111" y="292"/>
                  </a:lnTo>
                  <a:lnTo>
                    <a:pt x="108" y="227"/>
                  </a:lnTo>
                  <a:lnTo>
                    <a:pt x="118" y="132"/>
                  </a:lnTo>
                  <a:lnTo>
                    <a:pt x="121" y="55"/>
                  </a:lnTo>
                  <a:lnTo>
                    <a:pt x="126" y="15"/>
                  </a:lnTo>
                  <a:lnTo>
                    <a:pt x="111" y="15"/>
                  </a:lnTo>
                  <a:lnTo>
                    <a:pt x="100" y="32"/>
                  </a:lnTo>
                  <a:lnTo>
                    <a:pt x="90" y="167"/>
                  </a:lnTo>
                  <a:lnTo>
                    <a:pt x="82" y="275"/>
                  </a:lnTo>
                  <a:lnTo>
                    <a:pt x="85" y="315"/>
                  </a:lnTo>
                  <a:lnTo>
                    <a:pt x="48" y="367"/>
                  </a:lnTo>
                  <a:lnTo>
                    <a:pt x="28" y="338"/>
                  </a:lnTo>
                  <a:lnTo>
                    <a:pt x="23" y="309"/>
                  </a:lnTo>
                  <a:lnTo>
                    <a:pt x="28" y="257"/>
                  </a:lnTo>
                  <a:lnTo>
                    <a:pt x="48" y="177"/>
                  </a:lnTo>
                  <a:lnTo>
                    <a:pt x="72" y="97"/>
                  </a:lnTo>
                  <a:lnTo>
                    <a:pt x="82" y="2"/>
                  </a:lnTo>
                  <a:lnTo>
                    <a:pt x="53" y="0"/>
                  </a:lnTo>
                  <a:close/>
                </a:path>
              </a:pathLst>
            </a:custGeom>
            <a:solidFill>
              <a:srgbClr val="000000"/>
            </a:solidFill>
            <a:ln w="9525">
              <a:noFill/>
              <a:round/>
              <a:headEnd/>
              <a:tailEnd/>
            </a:ln>
          </p:spPr>
          <p:txBody>
            <a:bodyPr/>
            <a:lstStyle/>
            <a:p>
              <a:endParaRPr lang="fr-FR"/>
            </a:p>
          </p:txBody>
        </p:sp>
        <p:sp>
          <p:nvSpPr>
            <p:cNvPr id="480438" name="Freeform 563"/>
            <p:cNvSpPr>
              <a:spLocks/>
            </p:cNvSpPr>
            <p:nvPr/>
          </p:nvSpPr>
          <p:spPr bwMode="auto">
            <a:xfrm>
              <a:off x="2166" y="2354"/>
              <a:ext cx="60" cy="48"/>
            </a:xfrm>
            <a:custGeom>
              <a:avLst/>
              <a:gdLst>
                <a:gd name="T0" fmla="*/ 0 w 358"/>
                <a:gd name="T1" fmla="*/ 1 h 286"/>
                <a:gd name="T2" fmla="*/ 0 w 358"/>
                <a:gd name="T3" fmla="*/ 1 h 286"/>
                <a:gd name="T4" fmla="*/ 0 w 358"/>
                <a:gd name="T5" fmla="*/ 1 h 286"/>
                <a:gd name="T6" fmla="*/ 1 w 358"/>
                <a:gd name="T7" fmla="*/ 1 h 286"/>
                <a:gd name="T8" fmla="*/ 1 w 358"/>
                <a:gd name="T9" fmla="*/ 1 h 286"/>
                <a:gd name="T10" fmla="*/ 1 w 358"/>
                <a:gd name="T11" fmla="*/ 1 h 286"/>
                <a:gd name="T12" fmla="*/ 1 w 358"/>
                <a:gd name="T13" fmla="*/ 1 h 286"/>
                <a:gd name="T14" fmla="*/ 1 w 358"/>
                <a:gd name="T15" fmla="*/ 1 h 286"/>
                <a:gd name="T16" fmla="*/ 2 w 358"/>
                <a:gd name="T17" fmla="*/ 0 h 286"/>
                <a:gd name="T18" fmla="*/ 2 w 358"/>
                <a:gd name="T19" fmla="*/ 0 h 286"/>
                <a:gd name="T20" fmla="*/ 2 w 358"/>
                <a:gd name="T21" fmla="*/ 0 h 286"/>
                <a:gd name="T22" fmla="*/ 2 w 358"/>
                <a:gd name="T23" fmla="*/ 1 h 286"/>
                <a:gd name="T24" fmla="*/ 2 w 358"/>
                <a:gd name="T25" fmla="*/ 1 h 286"/>
                <a:gd name="T26" fmla="*/ 1 w 358"/>
                <a:gd name="T27" fmla="*/ 1 h 286"/>
                <a:gd name="T28" fmla="*/ 1 w 358"/>
                <a:gd name="T29" fmla="*/ 1 h 286"/>
                <a:gd name="T30" fmla="*/ 1 w 358"/>
                <a:gd name="T31" fmla="*/ 1 h 286"/>
                <a:gd name="T32" fmla="*/ 1 w 358"/>
                <a:gd name="T33" fmla="*/ 1 h 286"/>
                <a:gd name="T34" fmla="*/ 1 w 358"/>
                <a:gd name="T35" fmla="*/ 1 h 286"/>
                <a:gd name="T36" fmla="*/ 0 w 358"/>
                <a:gd name="T37" fmla="*/ 1 h 286"/>
                <a:gd name="T38" fmla="*/ 0 w 358"/>
                <a:gd name="T39" fmla="*/ 1 h 286"/>
                <a:gd name="T40" fmla="*/ 0 w 358"/>
                <a:gd name="T41" fmla="*/ 1 h 286"/>
                <a:gd name="T42" fmla="*/ 0 w 358"/>
                <a:gd name="T43" fmla="*/ 1 h 2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58"/>
                <a:gd name="T67" fmla="*/ 0 h 286"/>
                <a:gd name="T68" fmla="*/ 358 w 358"/>
                <a:gd name="T69" fmla="*/ 286 h 28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58" h="286">
                  <a:moveTo>
                    <a:pt x="0" y="286"/>
                  </a:moveTo>
                  <a:lnTo>
                    <a:pt x="29" y="252"/>
                  </a:lnTo>
                  <a:lnTo>
                    <a:pt x="63" y="234"/>
                  </a:lnTo>
                  <a:lnTo>
                    <a:pt x="120" y="221"/>
                  </a:lnTo>
                  <a:lnTo>
                    <a:pt x="177" y="195"/>
                  </a:lnTo>
                  <a:lnTo>
                    <a:pt x="223" y="169"/>
                  </a:lnTo>
                  <a:lnTo>
                    <a:pt x="263" y="143"/>
                  </a:lnTo>
                  <a:lnTo>
                    <a:pt x="296" y="112"/>
                  </a:lnTo>
                  <a:lnTo>
                    <a:pt x="316" y="81"/>
                  </a:lnTo>
                  <a:lnTo>
                    <a:pt x="353" y="0"/>
                  </a:lnTo>
                  <a:lnTo>
                    <a:pt x="358" y="55"/>
                  </a:lnTo>
                  <a:lnTo>
                    <a:pt x="343" y="94"/>
                  </a:lnTo>
                  <a:lnTo>
                    <a:pt x="321" y="132"/>
                  </a:lnTo>
                  <a:lnTo>
                    <a:pt x="295" y="163"/>
                  </a:lnTo>
                  <a:lnTo>
                    <a:pt x="260" y="192"/>
                  </a:lnTo>
                  <a:lnTo>
                    <a:pt x="221" y="213"/>
                  </a:lnTo>
                  <a:lnTo>
                    <a:pt x="166" y="237"/>
                  </a:lnTo>
                  <a:lnTo>
                    <a:pt x="120" y="252"/>
                  </a:lnTo>
                  <a:lnTo>
                    <a:pt x="83" y="265"/>
                  </a:lnTo>
                  <a:lnTo>
                    <a:pt x="42" y="278"/>
                  </a:lnTo>
                  <a:lnTo>
                    <a:pt x="0" y="286"/>
                  </a:lnTo>
                  <a:close/>
                </a:path>
              </a:pathLst>
            </a:custGeom>
            <a:solidFill>
              <a:srgbClr val="000000"/>
            </a:solidFill>
            <a:ln w="9525">
              <a:noFill/>
              <a:round/>
              <a:headEnd/>
              <a:tailEnd/>
            </a:ln>
          </p:spPr>
          <p:txBody>
            <a:bodyPr/>
            <a:lstStyle/>
            <a:p>
              <a:endParaRPr lang="fr-FR"/>
            </a:p>
          </p:txBody>
        </p:sp>
        <p:sp>
          <p:nvSpPr>
            <p:cNvPr id="480439" name="Freeform 564"/>
            <p:cNvSpPr>
              <a:spLocks/>
            </p:cNvSpPr>
            <p:nvPr/>
          </p:nvSpPr>
          <p:spPr bwMode="auto">
            <a:xfrm>
              <a:off x="2238" y="2359"/>
              <a:ext cx="31" cy="23"/>
            </a:xfrm>
            <a:custGeom>
              <a:avLst/>
              <a:gdLst>
                <a:gd name="T0" fmla="*/ 0 w 183"/>
                <a:gd name="T1" fmla="*/ 0 h 143"/>
                <a:gd name="T2" fmla="*/ 0 w 183"/>
                <a:gd name="T3" fmla="*/ 0 h 143"/>
                <a:gd name="T4" fmla="*/ 0 w 183"/>
                <a:gd name="T5" fmla="*/ 0 h 143"/>
                <a:gd name="T6" fmla="*/ 1 w 183"/>
                <a:gd name="T7" fmla="*/ 0 h 143"/>
                <a:gd name="T8" fmla="*/ 1 w 183"/>
                <a:gd name="T9" fmla="*/ 0 h 143"/>
                <a:gd name="T10" fmla="*/ 1 w 183"/>
                <a:gd name="T11" fmla="*/ 0 h 143"/>
                <a:gd name="T12" fmla="*/ 1 w 183"/>
                <a:gd name="T13" fmla="*/ 0 h 143"/>
                <a:gd name="T14" fmla="*/ 1 w 183"/>
                <a:gd name="T15" fmla="*/ 1 h 143"/>
                <a:gd name="T16" fmla="*/ 1 w 183"/>
                <a:gd name="T17" fmla="*/ 0 h 143"/>
                <a:gd name="T18" fmla="*/ 1 w 183"/>
                <a:gd name="T19" fmla="*/ 0 h 143"/>
                <a:gd name="T20" fmla="*/ 1 w 183"/>
                <a:gd name="T21" fmla="*/ 0 h 143"/>
                <a:gd name="T22" fmla="*/ 1 w 183"/>
                <a:gd name="T23" fmla="*/ 0 h 143"/>
                <a:gd name="T24" fmla="*/ 1 w 183"/>
                <a:gd name="T25" fmla="*/ 0 h 143"/>
                <a:gd name="T26" fmla="*/ 1 w 183"/>
                <a:gd name="T27" fmla="*/ 0 h 143"/>
                <a:gd name="T28" fmla="*/ 1 w 183"/>
                <a:gd name="T29" fmla="*/ 0 h 143"/>
                <a:gd name="T30" fmla="*/ 0 w 183"/>
                <a:gd name="T31" fmla="*/ 0 h 143"/>
                <a:gd name="T32" fmla="*/ 0 w 183"/>
                <a:gd name="T33" fmla="*/ 0 h 143"/>
                <a:gd name="T34" fmla="*/ 0 w 183"/>
                <a:gd name="T35" fmla="*/ 0 h 143"/>
                <a:gd name="T36" fmla="*/ 0 w 183"/>
                <a:gd name="T37" fmla="*/ 0 h 1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3"/>
                <a:gd name="T58" fmla="*/ 0 h 143"/>
                <a:gd name="T59" fmla="*/ 183 w 183"/>
                <a:gd name="T60" fmla="*/ 143 h 1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3" h="143">
                  <a:moveTo>
                    <a:pt x="0" y="31"/>
                  </a:moveTo>
                  <a:lnTo>
                    <a:pt x="30" y="44"/>
                  </a:lnTo>
                  <a:lnTo>
                    <a:pt x="82" y="53"/>
                  </a:lnTo>
                  <a:lnTo>
                    <a:pt x="122" y="63"/>
                  </a:lnTo>
                  <a:lnTo>
                    <a:pt x="145" y="73"/>
                  </a:lnTo>
                  <a:lnTo>
                    <a:pt x="152" y="91"/>
                  </a:lnTo>
                  <a:lnTo>
                    <a:pt x="145" y="125"/>
                  </a:lnTo>
                  <a:lnTo>
                    <a:pt x="158" y="143"/>
                  </a:lnTo>
                  <a:lnTo>
                    <a:pt x="170" y="133"/>
                  </a:lnTo>
                  <a:lnTo>
                    <a:pt x="183" y="111"/>
                  </a:lnTo>
                  <a:lnTo>
                    <a:pt x="183" y="83"/>
                  </a:lnTo>
                  <a:lnTo>
                    <a:pt x="173" y="58"/>
                  </a:lnTo>
                  <a:lnTo>
                    <a:pt x="160" y="41"/>
                  </a:lnTo>
                  <a:lnTo>
                    <a:pt x="140" y="29"/>
                  </a:lnTo>
                  <a:lnTo>
                    <a:pt x="103" y="21"/>
                  </a:lnTo>
                  <a:lnTo>
                    <a:pt x="62" y="13"/>
                  </a:lnTo>
                  <a:lnTo>
                    <a:pt x="20" y="0"/>
                  </a:lnTo>
                  <a:lnTo>
                    <a:pt x="0" y="31"/>
                  </a:lnTo>
                  <a:close/>
                </a:path>
              </a:pathLst>
            </a:custGeom>
            <a:solidFill>
              <a:srgbClr val="000000"/>
            </a:solidFill>
            <a:ln w="9525">
              <a:noFill/>
              <a:round/>
              <a:headEnd/>
              <a:tailEnd/>
            </a:ln>
          </p:spPr>
          <p:txBody>
            <a:bodyPr/>
            <a:lstStyle/>
            <a:p>
              <a:endParaRPr lang="fr-FR"/>
            </a:p>
          </p:txBody>
        </p:sp>
        <p:sp>
          <p:nvSpPr>
            <p:cNvPr id="480440" name="Freeform 565"/>
            <p:cNvSpPr>
              <a:spLocks/>
            </p:cNvSpPr>
            <p:nvPr/>
          </p:nvSpPr>
          <p:spPr bwMode="auto">
            <a:xfrm>
              <a:off x="2275" y="2328"/>
              <a:ext cx="23" cy="55"/>
            </a:xfrm>
            <a:custGeom>
              <a:avLst/>
              <a:gdLst>
                <a:gd name="T0" fmla="*/ 0 w 137"/>
                <a:gd name="T1" fmla="*/ 0 h 332"/>
                <a:gd name="T2" fmla="*/ 0 w 137"/>
                <a:gd name="T3" fmla="*/ 0 h 332"/>
                <a:gd name="T4" fmla="*/ 0 w 137"/>
                <a:gd name="T5" fmla="*/ 0 h 332"/>
                <a:gd name="T6" fmla="*/ 1 w 137"/>
                <a:gd name="T7" fmla="*/ 0 h 332"/>
                <a:gd name="T8" fmla="*/ 1 w 137"/>
                <a:gd name="T9" fmla="*/ 1 h 332"/>
                <a:gd name="T10" fmla="*/ 1 w 137"/>
                <a:gd name="T11" fmla="*/ 1 h 332"/>
                <a:gd name="T12" fmla="*/ 1 w 137"/>
                <a:gd name="T13" fmla="*/ 1 h 332"/>
                <a:gd name="T14" fmla="*/ 0 w 137"/>
                <a:gd name="T15" fmla="*/ 1 h 332"/>
                <a:gd name="T16" fmla="*/ 0 w 137"/>
                <a:gd name="T17" fmla="*/ 1 h 332"/>
                <a:gd name="T18" fmla="*/ 0 w 137"/>
                <a:gd name="T19" fmla="*/ 1 h 332"/>
                <a:gd name="T20" fmla="*/ 0 w 137"/>
                <a:gd name="T21" fmla="*/ 1 h 332"/>
                <a:gd name="T22" fmla="*/ 0 w 137"/>
                <a:gd name="T23" fmla="*/ 1 h 332"/>
                <a:gd name="T24" fmla="*/ 1 w 137"/>
                <a:gd name="T25" fmla="*/ 1 h 332"/>
                <a:gd name="T26" fmla="*/ 1 w 137"/>
                <a:gd name="T27" fmla="*/ 1 h 332"/>
                <a:gd name="T28" fmla="*/ 1 w 137"/>
                <a:gd name="T29" fmla="*/ 1 h 332"/>
                <a:gd name="T30" fmla="*/ 1 w 137"/>
                <a:gd name="T31" fmla="*/ 1 h 332"/>
                <a:gd name="T32" fmla="*/ 1 w 137"/>
                <a:gd name="T33" fmla="*/ 0 h 332"/>
                <a:gd name="T34" fmla="*/ 1 w 137"/>
                <a:gd name="T35" fmla="*/ 0 h 332"/>
                <a:gd name="T36" fmla="*/ 0 w 137"/>
                <a:gd name="T37" fmla="*/ 0 h 332"/>
                <a:gd name="T38" fmla="*/ 0 w 137"/>
                <a:gd name="T39" fmla="*/ 0 h 332"/>
                <a:gd name="T40" fmla="*/ 0 w 137"/>
                <a:gd name="T41" fmla="*/ 0 h 332"/>
                <a:gd name="T42" fmla="*/ 0 w 137"/>
                <a:gd name="T43" fmla="*/ 0 h 332"/>
                <a:gd name="T44" fmla="*/ 0 w 137"/>
                <a:gd name="T45" fmla="*/ 0 h 33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7"/>
                <a:gd name="T70" fmla="*/ 0 h 332"/>
                <a:gd name="T71" fmla="*/ 137 w 137"/>
                <a:gd name="T72" fmla="*/ 332 h 33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7" h="332">
                  <a:moveTo>
                    <a:pt x="0" y="23"/>
                  </a:moveTo>
                  <a:lnTo>
                    <a:pt x="40" y="42"/>
                  </a:lnTo>
                  <a:lnTo>
                    <a:pt x="72" y="70"/>
                  </a:lnTo>
                  <a:lnTo>
                    <a:pt x="93" y="99"/>
                  </a:lnTo>
                  <a:lnTo>
                    <a:pt x="98" y="130"/>
                  </a:lnTo>
                  <a:lnTo>
                    <a:pt x="100" y="160"/>
                  </a:lnTo>
                  <a:lnTo>
                    <a:pt x="87" y="197"/>
                  </a:lnTo>
                  <a:lnTo>
                    <a:pt x="59" y="249"/>
                  </a:lnTo>
                  <a:lnTo>
                    <a:pt x="28" y="285"/>
                  </a:lnTo>
                  <a:lnTo>
                    <a:pt x="2" y="332"/>
                  </a:lnTo>
                  <a:lnTo>
                    <a:pt x="33" y="325"/>
                  </a:lnTo>
                  <a:lnTo>
                    <a:pt x="62" y="307"/>
                  </a:lnTo>
                  <a:lnTo>
                    <a:pt x="95" y="265"/>
                  </a:lnTo>
                  <a:lnTo>
                    <a:pt x="118" y="228"/>
                  </a:lnTo>
                  <a:lnTo>
                    <a:pt x="137" y="172"/>
                  </a:lnTo>
                  <a:lnTo>
                    <a:pt x="134" y="130"/>
                  </a:lnTo>
                  <a:lnTo>
                    <a:pt x="118" y="88"/>
                  </a:lnTo>
                  <a:lnTo>
                    <a:pt x="105" y="60"/>
                  </a:lnTo>
                  <a:lnTo>
                    <a:pt x="82" y="31"/>
                  </a:lnTo>
                  <a:lnTo>
                    <a:pt x="35" y="10"/>
                  </a:lnTo>
                  <a:lnTo>
                    <a:pt x="2" y="0"/>
                  </a:lnTo>
                  <a:lnTo>
                    <a:pt x="0" y="23"/>
                  </a:lnTo>
                  <a:close/>
                </a:path>
              </a:pathLst>
            </a:custGeom>
            <a:solidFill>
              <a:srgbClr val="000000"/>
            </a:solidFill>
            <a:ln w="9525">
              <a:noFill/>
              <a:round/>
              <a:headEnd/>
              <a:tailEnd/>
            </a:ln>
          </p:spPr>
          <p:txBody>
            <a:bodyPr/>
            <a:lstStyle/>
            <a:p>
              <a:endParaRPr lang="fr-FR"/>
            </a:p>
          </p:txBody>
        </p:sp>
        <p:sp>
          <p:nvSpPr>
            <p:cNvPr id="480441" name="Freeform 566"/>
            <p:cNvSpPr>
              <a:spLocks/>
            </p:cNvSpPr>
            <p:nvPr/>
          </p:nvSpPr>
          <p:spPr bwMode="auto">
            <a:xfrm>
              <a:off x="2262" y="2380"/>
              <a:ext cx="25" cy="11"/>
            </a:xfrm>
            <a:custGeom>
              <a:avLst/>
              <a:gdLst>
                <a:gd name="T0" fmla="*/ 0 w 148"/>
                <a:gd name="T1" fmla="*/ 0 h 65"/>
                <a:gd name="T2" fmla="*/ 0 w 148"/>
                <a:gd name="T3" fmla="*/ 0 h 65"/>
                <a:gd name="T4" fmla="*/ 0 w 148"/>
                <a:gd name="T5" fmla="*/ 0 h 65"/>
                <a:gd name="T6" fmla="*/ 0 w 148"/>
                <a:gd name="T7" fmla="*/ 0 h 65"/>
                <a:gd name="T8" fmla="*/ 1 w 148"/>
                <a:gd name="T9" fmla="*/ 0 h 65"/>
                <a:gd name="T10" fmla="*/ 1 w 148"/>
                <a:gd name="T11" fmla="*/ 0 h 65"/>
                <a:gd name="T12" fmla="*/ 1 w 148"/>
                <a:gd name="T13" fmla="*/ 0 h 65"/>
                <a:gd name="T14" fmla="*/ 1 w 148"/>
                <a:gd name="T15" fmla="*/ 0 h 65"/>
                <a:gd name="T16" fmla="*/ 1 w 148"/>
                <a:gd name="T17" fmla="*/ 0 h 65"/>
                <a:gd name="T18" fmla="*/ 1 w 148"/>
                <a:gd name="T19" fmla="*/ 0 h 65"/>
                <a:gd name="T20" fmla="*/ 0 w 148"/>
                <a:gd name="T21" fmla="*/ 0 h 65"/>
                <a:gd name="T22" fmla="*/ 0 w 148"/>
                <a:gd name="T23" fmla="*/ 0 h 65"/>
                <a:gd name="T24" fmla="*/ 0 w 148"/>
                <a:gd name="T25" fmla="*/ 0 h 65"/>
                <a:gd name="T26" fmla="*/ 0 w 148"/>
                <a:gd name="T27" fmla="*/ 0 h 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8"/>
                <a:gd name="T43" fmla="*/ 0 h 65"/>
                <a:gd name="T44" fmla="*/ 148 w 148"/>
                <a:gd name="T45" fmla="*/ 65 h 6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8" h="65">
                  <a:moveTo>
                    <a:pt x="0" y="18"/>
                  </a:moveTo>
                  <a:lnTo>
                    <a:pt x="2" y="38"/>
                  </a:lnTo>
                  <a:lnTo>
                    <a:pt x="23" y="54"/>
                  </a:lnTo>
                  <a:lnTo>
                    <a:pt x="57" y="62"/>
                  </a:lnTo>
                  <a:lnTo>
                    <a:pt x="100" y="65"/>
                  </a:lnTo>
                  <a:lnTo>
                    <a:pt x="142" y="62"/>
                  </a:lnTo>
                  <a:lnTo>
                    <a:pt x="148" y="41"/>
                  </a:lnTo>
                  <a:lnTo>
                    <a:pt x="106" y="0"/>
                  </a:lnTo>
                  <a:lnTo>
                    <a:pt x="95" y="10"/>
                  </a:lnTo>
                  <a:lnTo>
                    <a:pt x="106" y="36"/>
                  </a:lnTo>
                  <a:lnTo>
                    <a:pt x="72" y="36"/>
                  </a:lnTo>
                  <a:lnTo>
                    <a:pt x="43" y="31"/>
                  </a:lnTo>
                  <a:lnTo>
                    <a:pt x="0" y="18"/>
                  </a:lnTo>
                  <a:close/>
                </a:path>
              </a:pathLst>
            </a:custGeom>
            <a:solidFill>
              <a:srgbClr val="000000"/>
            </a:solidFill>
            <a:ln w="9525">
              <a:noFill/>
              <a:round/>
              <a:headEnd/>
              <a:tailEnd/>
            </a:ln>
          </p:spPr>
          <p:txBody>
            <a:bodyPr/>
            <a:lstStyle/>
            <a:p>
              <a:endParaRPr lang="fr-FR"/>
            </a:p>
          </p:txBody>
        </p:sp>
        <p:sp>
          <p:nvSpPr>
            <p:cNvPr id="480442" name="Freeform 567"/>
            <p:cNvSpPr>
              <a:spLocks/>
            </p:cNvSpPr>
            <p:nvPr/>
          </p:nvSpPr>
          <p:spPr bwMode="auto">
            <a:xfrm>
              <a:off x="2155" y="2402"/>
              <a:ext cx="24" cy="9"/>
            </a:xfrm>
            <a:custGeom>
              <a:avLst/>
              <a:gdLst>
                <a:gd name="T0" fmla="*/ 0 w 140"/>
                <a:gd name="T1" fmla="*/ 0 h 56"/>
                <a:gd name="T2" fmla="*/ 0 w 140"/>
                <a:gd name="T3" fmla="*/ 0 h 56"/>
                <a:gd name="T4" fmla="*/ 0 w 140"/>
                <a:gd name="T5" fmla="*/ 0 h 56"/>
                <a:gd name="T6" fmla="*/ 0 w 140"/>
                <a:gd name="T7" fmla="*/ 0 h 56"/>
                <a:gd name="T8" fmla="*/ 1 w 140"/>
                <a:gd name="T9" fmla="*/ 0 h 56"/>
                <a:gd name="T10" fmla="*/ 1 w 140"/>
                <a:gd name="T11" fmla="*/ 0 h 56"/>
                <a:gd name="T12" fmla="*/ 1 w 140"/>
                <a:gd name="T13" fmla="*/ 0 h 56"/>
                <a:gd name="T14" fmla="*/ 1 w 140"/>
                <a:gd name="T15" fmla="*/ 0 h 56"/>
                <a:gd name="T16" fmla="*/ 0 w 140"/>
                <a:gd name="T17" fmla="*/ 0 h 56"/>
                <a:gd name="T18" fmla="*/ 0 w 140"/>
                <a:gd name="T19" fmla="*/ 0 h 56"/>
                <a:gd name="T20" fmla="*/ 0 w 140"/>
                <a:gd name="T21" fmla="*/ 0 h 56"/>
                <a:gd name="T22" fmla="*/ 0 w 140"/>
                <a:gd name="T23" fmla="*/ 0 h 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0"/>
                <a:gd name="T37" fmla="*/ 0 h 56"/>
                <a:gd name="T38" fmla="*/ 140 w 140"/>
                <a:gd name="T39" fmla="*/ 56 h 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0" h="56">
                  <a:moveTo>
                    <a:pt x="0" y="8"/>
                  </a:moveTo>
                  <a:lnTo>
                    <a:pt x="14" y="20"/>
                  </a:lnTo>
                  <a:lnTo>
                    <a:pt x="45" y="28"/>
                  </a:lnTo>
                  <a:lnTo>
                    <a:pt x="78" y="31"/>
                  </a:lnTo>
                  <a:lnTo>
                    <a:pt x="120" y="56"/>
                  </a:lnTo>
                  <a:lnTo>
                    <a:pt x="140" y="54"/>
                  </a:lnTo>
                  <a:lnTo>
                    <a:pt x="133" y="33"/>
                  </a:lnTo>
                  <a:lnTo>
                    <a:pt x="107" y="13"/>
                  </a:lnTo>
                  <a:lnTo>
                    <a:pt x="75" y="5"/>
                  </a:lnTo>
                  <a:lnTo>
                    <a:pt x="27" y="0"/>
                  </a:lnTo>
                  <a:lnTo>
                    <a:pt x="0" y="8"/>
                  </a:lnTo>
                  <a:close/>
                </a:path>
              </a:pathLst>
            </a:custGeom>
            <a:solidFill>
              <a:srgbClr val="000000"/>
            </a:solidFill>
            <a:ln w="9525">
              <a:noFill/>
              <a:round/>
              <a:headEnd/>
              <a:tailEnd/>
            </a:ln>
          </p:spPr>
          <p:txBody>
            <a:bodyPr/>
            <a:lstStyle/>
            <a:p>
              <a:endParaRPr lang="fr-FR"/>
            </a:p>
          </p:txBody>
        </p:sp>
        <p:sp>
          <p:nvSpPr>
            <p:cNvPr id="480443" name="Freeform 568"/>
            <p:cNvSpPr>
              <a:spLocks/>
            </p:cNvSpPr>
            <p:nvPr/>
          </p:nvSpPr>
          <p:spPr bwMode="auto">
            <a:xfrm>
              <a:off x="2111" y="2335"/>
              <a:ext cx="75" cy="64"/>
            </a:xfrm>
            <a:custGeom>
              <a:avLst/>
              <a:gdLst>
                <a:gd name="T0" fmla="*/ 2 w 451"/>
                <a:gd name="T1" fmla="*/ 0 h 379"/>
                <a:gd name="T2" fmla="*/ 2 w 451"/>
                <a:gd name="T3" fmla="*/ 0 h 379"/>
                <a:gd name="T4" fmla="*/ 2 w 451"/>
                <a:gd name="T5" fmla="*/ 0 h 379"/>
                <a:gd name="T6" fmla="*/ 2 w 451"/>
                <a:gd name="T7" fmla="*/ 0 h 379"/>
                <a:gd name="T8" fmla="*/ 2 w 451"/>
                <a:gd name="T9" fmla="*/ 1 h 379"/>
                <a:gd name="T10" fmla="*/ 2 w 451"/>
                <a:gd name="T11" fmla="*/ 1 h 379"/>
                <a:gd name="T12" fmla="*/ 2 w 451"/>
                <a:gd name="T13" fmla="*/ 1 h 379"/>
                <a:gd name="T14" fmla="*/ 2 w 451"/>
                <a:gd name="T15" fmla="*/ 1 h 379"/>
                <a:gd name="T16" fmla="*/ 2 w 451"/>
                <a:gd name="T17" fmla="*/ 1 h 379"/>
                <a:gd name="T18" fmla="*/ 2 w 451"/>
                <a:gd name="T19" fmla="*/ 2 h 379"/>
                <a:gd name="T20" fmla="*/ 1 w 451"/>
                <a:gd name="T21" fmla="*/ 2 h 379"/>
                <a:gd name="T22" fmla="*/ 1 w 451"/>
                <a:gd name="T23" fmla="*/ 2 h 379"/>
                <a:gd name="T24" fmla="*/ 1 w 451"/>
                <a:gd name="T25" fmla="*/ 2 h 379"/>
                <a:gd name="T26" fmla="*/ 1 w 451"/>
                <a:gd name="T27" fmla="*/ 2 h 379"/>
                <a:gd name="T28" fmla="*/ 1 w 451"/>
                <a:gd name="T29" fmla="*/ 2 h 379"/>
                <a:gd name="T30" fmla="*/ 1 w 451"/>
                <a:gd name="T31" fmla="*/ 1 h 379"/>
                <a:gd name="T32" fmla="*/ 1 w 451"/>
                <a:gd name="T33" fmla="*/ 1 h 379"/>
                <a:gd name="T34" fmla="*/ 1 w 451"/>
                <a:gd name="T35" fmla="*/ 1 h 379"/>
                <a:gd name="T36" fmla="*/ 1 w 451"/>
                <a:gd name="T37" fmla="*/ 1 h 379"/>
                <a:gd name="T38" fmla="*/ 1 w 451"/>
                <a:gd name="T39" fmla="*/ 1 h 379"/>
                <a:gd name="T40" fmla="*/ 1 w 451"/>
                <a:gd name="T41" fmla="*/ 1 h 379"/>
                <a:gd name="T42" fmla="*/ 1 w 451"/>
                <a:gd name="T43" fmla="*/ 1 h 379"/>
                <a:gd name="T44" fmla="*/ 1 w 451"/>
                <a:gd name="T45" fmla="*/ 1 h 379"/>
                <a:gd name="T46" fmla="*/ 0 w 451"/>
                <a:gd name="T47" fmla="*/ 2 h 379"/>
                <a:gd name="T48" fmla="*/ 0 w 451"/>
                <a:gd name="T49" fmla="*/ 2 h 379"/>
                <a:gd name="T50" fmla="*/ 0 w 451"/>
                <a:gd name="T51" fmla="*/ 2 h 379"/>
                <a:gd name="T52" fmla="*/ 0 w 451"/>
                <a:gd name="T53" fmla="*/ 2 h 379"/>
                <a:gd name="T54" fmla="*/ 0 w 451"/>
                <a:gd name="T55" fmla="*/ 1 h 379"/>
                <a:gd name="T56" fmla="*/ 0 w 451"/>
                <a:gd name="T57" fmla="*/ 1 h 379"/>
                <a:gd name="T58" fmla="*/ 0 w 451"/>
                <a:gd name="T59" fmla="*/ 1 h 379"/>
                <a:gd name="T60" fmla="*/ 1 w 451"/>
                <a:gd name="T61" fmla="*/ 1 h 379"/>
                <a:gd name="T62" fmla="*/ 1 w 451"/>
                <a:gd name="T63" fmla="*/ 1 h 379"/>
                <a:gd name="T64" fmla="*/ 1 w 451"/>
                <a:gd name="T65" fmla="*/ 1 h 379"/>
                <a:gd name="T66" fmla="*/ 2 w 451"/>
                <a:gd name="T67" fmla="*/ 0 h 379"/>
                <a:gd name="T68" fmla="*/ 2 w 451"/>
                <a:gd name="T69" fmla="*/ 0 h 379"/>
                <a:gd name="T70" fmla="*/ 2 w 451"/>
                <a:gd name="T71" fmla="*/ 0 h 379"/>
                <a:gd name="T72" fmla="*/ 2 w 451"/>
                <a:gd name="T73" fmla="*/ 0 h 379"/>
                <a:gd name="T74" fmla="*/ 2 w 451"/>
                <a:gd name="T75" fmla="*/ 0 h 3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51"/>
                <a:gd name="T115" fmla="*/ 0 h 379"/>
                <a:gd name="T116" fmla="*/ 451 w 451"/>
                <a:gd name="T117" fmla="*/ 379 h 3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51" h="379">
                  <a:moveTo>
                    <a:pt x="433" y="0"/>
                  </a:moveTo>
                  <a:lnTo>
                    <a:pt x="451" y="5"/>
                  </a:lnTo>
                  <a:lnTo>
                    <a:pt x="427" y="39"/>
                  </a:lnTo>
                  <a:lnTo>
                    <a:pt x="396" y="81"/>
                  </a:lnTo>
                  <a:lnTo>
                    <a:pt x="365" y="123"/>
                  </a:lnTo>
                  <a:lnTo>
                    <a:pt x="346" y="166"/>
                  </a:lnTo>
                  <a:lnTo>
                    <a:pt x="361" y="195"/>
                  </a:lnTo>
                  <a:lnTo>
                    <a:pt x="371" y="231"/>
                  </a:lnTo>
                  <a:lnTo>
                    <a:pt x="368" y="268"/>
                  </a:lnTo>
                  <a:lnTo>
                    <a:pt x="352" y="309"/>
                  </a:lnTo>
                  <a:lnTo>
                    <a:pt x="321" y="353"/>
                  </a:lnTo>
                  <a:lnTo>
                    <a:pt x="290" y="376"/>
                  </a:lnTo>
                  <a:lnTo>
                    <a:pt x="264" y="379"/>
                  </a:lnTo>
                  <a:lnTo>
                    <a:pt x="274" y="356"/>
                  </a:lnTo>
                  <a:lnTo>
                    <a:pt x="306" y="309"/>
                  </a:lnTo>
                  <a:lnTo>
                    <a:pt x="321" y="265"/>
                  </a:lnTo>
                  <a:lnTo>
                    <a:pt x="326" y="228"/>
                  </a:lnTo>
                  <a:lnTo>
                    <a:pt x="324" y="198"/>
                  </a:lnTo>
                  <a:lnTo>
                    <a:pt x="311" y="171"/>
                  </a:lnTo>
                  <a:lnTo>
                    <a:pt x="283" y="143"/>
                  </a:lnTo>
                  <a:lnTo>
                    <a:pt x="228" y="193"/>
                  </a:lnTo>
                  <a:lnTo>
                    <a:pt x="189" y="234"/>
                  </a:lnTo>
                  <a:lnTo>
                    <a:pt x="137" y="281"/>
                  </a:lnTo>
                  <a:lnTo>
                    <a:pt x="98" y="311"/>
                  </a:lnTo>
                  <a:lnTo>
                    <a:pt x="57" y="333"/>
                  </a:lnTo>
                  <a:lnTo>
                    <a:pt x="28" y="330"/>
                  </a:lnTo>
                  <a:lnTo>
                    <a:pt x="0" y="316"/>
                  </a:lnTo>
                  <a:lnTo>
                    <a:pt x="0" y="291"/>
                  </a:lnTo>
                  <a:lnTo>
                    <a:pt x="41" y="288"/>
                  </a:lnTo>
                  <a:lnTo>
                    <a:pt x="98" y="260"/>
                  </a:lnTo>
                  <a:lnTo>
                    <a:pt x="145" y="221"/>
                  </a:lnTo>
                  <a:lnTo>
                    <a:pt x="208" y="158"/>
                  </a:lnTo>
                  <a:lnTo>
                    <a:pt x="280" y="93"/>
                  </a:lnTo>
                  <a:lnTo>
                    <a:pt x="346" y="28"/>
                  </a:lnTo>
                  <a:lnTo>
                    <a:pt x="373" y="36"/>
                  </a:lnTo>
                  <a:lnTo>
                    <a:pt x="404" y="18"/>
                  </a:lnTo>
                  <a:lnTo>
                    <a:pt x="433" y="0"/>
                  </a:lnTo>
                  <a:close/>
                </a:path>
              </a:pathLst>
            </a:custGeom>
            <a:solidFill>
              <a:srgbClr val="000000"/>
            </a:solidFill>
            <a:ln w="9525">
              <a:noFill/>
              <a:round/>
              <a:headEnd/>
              <a:tailEnd/>
            </a:ln>
          </p:spPr>
          <p:txBody>
            <a:bodyPr/>
            <a:lstStyle/>
            <a:p>
              <a:endParaRPr lang="fr-FR"/>
            </a:p>
          </p:txBody>
        </p:sp>
        <p:sp>
          <p:nvSpPr>
            <p:cNvPr id="480444" name="Freeform 569"/>
            <p:cNvSpPr>
              <a:spLocks/>
            </p:cNvSpPr>
            <p:nvPr/>
          </p:nvSpPr>
          <p:spPr bwMode="auto">
            <a:xfrm>
              <a:off x="2190" y="2390"/>
              <a:ext cx="148" cy="28"/>
            </a:xfrm>
            <a:custGeom>
              <a:avLst/>
              <a:gdLst>
                <a:gd name="T0" fmla="*/ 0 w 889"/>
                <a:gd name="T1" fmla="*/ 0 h 169"/>
                <a:gd name="T2" fmla="*/ 0 w 889"/>
                <a:gd name="T3" fmla="*/ 0 h 169"/>
                <a:gd name="T4" fmla="*/ 1 w 889"/>
                <a:gd name="T5" fmla="*/ 0 h 169"/>
                <a:gd name="T6" fmla="*/ 2 w 889"/>
                <a:gd name="T7" fmla="*/ 0 h 169"/>
                <a:gd name="T8" fmla="*/ 3 w 889"/>
                <a:gd name="T9" fmla="*/ 0 h 169"/>
                <a:gd name="T10" fmla="*/ 3 w 889"/>
                <a:gd name="T11" fmla="*/ 0 h 169"/>
                <a:gd name="T12" fmla="*/ 3 w 889"/>
                <a:gd name="T13" fmla="*/ 0 h 169"/>
                <a:gd name="T14" fmla="*/ 3 w 889"/>
                <a:gd name="T15" fmla="*/ 0 h 169"/>
                <a:gd name="T16" fmla="*/ 3 w 889"/>
                <a:gd name="T17" fmla="*/ 0 h 169"/>
                <a:gd name="T18" fmla="*/ 3 w 889"/>
                <a:gd name="T19" fmla="*/ 0 h 169"/>
                <a:gd name="T20" fmla="*/ 3 w 889"/>
                <a:gd name="T21" fmla="*/ 0 h 169"/>
                <a:gd name="T22" fmla="*/ 3 w 889"/>
                <a:gd name="T23" fmla="*/ 0 h 169"/>
                <a:gd name="T24" fmla="*/ 4 w 889"/>
                <a:gd name="T25" fmla="*/ 0 h 169"/>
                <a:gd name="T26" fmla="*/ 4 w 889"/>
                <a:gd name="T27" fmla="*/ 0 h 169"/>
                <a:gd name="T28" fmla="*/ 4 w 889"/>
                <a:gd name="T29" fmla="*/ 0 h 169"/>
                <a:gd name="T30" fmla="*/ 4 w 889"/>
                <a:gd name="T31" fmla="*/ 0 h 169"/>
                <a:gd name="T32" fmla="*/ 3 w 889"/>
                <a:gd name="T33" fmla="*/ 0 h 169"/>
                <a:gd name="T34" fmla="*/ 3 w 889"/>
                <a:gd name="T35" fmla="*/ 0 h 169"/>
                <a:gd name="T36" fmla="*/ 3 w 889"/>
                <a:gd name="T37" fmla="*/ 1 h 169"/>
                <a:gd name="T38" fmla="*/ 3 w 889"/>
                <a:gd name="T39" fmla="*/ 1 h 169"/>
                <a:gd name="T40" fmla="*/ 3 w 889"/>
                <a:gd name="T41" fmla="*/ 1 h 169"/>
                <a:gd name="T42" fmla="*/ 2 w 889"/>
                <a:gd name="T43" fmla="*/ 1 h 169"/>
                <a:gd name="T44" fmla="*/ 2 w 889"/>
                <a:gd name="T45" fmla="*/ 1 h 169"/>
                <a:gd name="T46" fmla="*/ 1 w 889"/>
                <a:gd name="T47" fmla="*/ 1 h 169"/>
                <a:gd name="T48" fmla="*/ 1 w 889"/>
                <a:gd name="T49" fmla="*/ 1 h 169"/>
                <a:gd name="T50" fmla="*/ 0 w 889"/>
                <a:gd name="T51" fmla="*/ 0 h 169"/>
                <a:gd name="T52" fmla="*/ 0 w 889"/>
                <a:gd name="T53" fmla="*/ 0 h 169"/>
                <a:gd name="T54" fmla="*/ 0 w 889"/>
                <a:gd name="T55" fmla="*/ 0 h 169"/>
                <a:gd name="T56" fmla="*/ 0 w 889"/>
                <a:gd name="T57" fmla="*/ 0 h 169"/>
                <a:gd name="T58" fmla="*/ 0 w 889"/>
                <a:gd name="T59" fmla="*/ 0 h 16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9"/>
                <a:gd name="T91" fmla="*/ 0 h 169"/>
                <a:gd name="T92" fmla="*/ 889 w 889"/>
                <a:gd name="T93" fmla="*/ 169 h 16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9" h="169">
                  <a:moveTo>
                    <a:pt x="8" y="99"/>
                  </a:moveTo>
                  <a:lnTo>
                    <a:pt x="93" y="86"/>
                  </a:lnTo>
                  <a:lnTo>
                    <a:pt x="228" y="84"/>
                  </a:lnTo>
                  <a:lnTo>
                    <a:pt x="428" y="84"/>
                  </a:lnTo>
                  <a:lnTo>
                    <a:pt x="568" y="76"/>
                  </a:lnTo>
                  <a:lnTo>
                    <a:pt x="643" y="60"/>
                  </a:lnTo>
                  <a:lnTo>
                    <a:pt x="619" y="49"/>
                  </a:lnTo>
                  <a:lnTo>
                    <a:pt x="586" y="29"/>
                  </a:lnTo>
                  <a:lnTo>
                    <a:pt x="591" y="3"/>
                  </a:lnTo>
                  <a:lnTo>
                    <a:pt x="611" y="0"/>
                  </a:lnTo>
                  <a:lnTo>
                    <a:pt x="710" y="24"/>
                  </a:lnTo>
                  <a:lnTo>
                    <a:pt x="772" y="42"/>
                  </a:lnTo>
                  <a:lnTo>
                    <a:pt x="886" y="76"/>
                  </a:lnTo>
                  <a:lnTo>
                    <a:pt x="889" y="96"/>
                  </a:lnTo>
                  <a:lnTo>
                    <a:pt x="873" y="102"/>
                  </a:lnTo>
                  <a:lnTo>
                    <a:pt x="811" y="104"/>
                  </a:lnTo>
                  <a:lnTo>
                    <a:pt x="731" y="102"/>
                  </a:lnTo>
                  <a:lnTo>
                    <a:pt x="713" y="112"/>
                  </a:lnTo>
                  <a:lnTo>
                    <a:pt x="686" y="135"/>
                  </a:lnTo>
                  <a:lnTo>
                    <a:pt x="645" y="159"/>
                  </a:lnTo>
                  <a:lnTo>
                    <a:pt x="578" y="169"/>
                  </a:lnTo>
                  <a:lnTo>
                    <a:pt x="513" y="169"/>
                  </a:lnTo>
                  <a:lnTo>
                    <a:pt x="435" y="164"/>
                  </a:lnTo>
                  <a:lnTo>
                    <a:pt x="285" y="151"/>
                  </a:lnTo>
                  <a:lnTo>
                    <a:pt x="158" y="135"/>
                  </a:lnTo>
                  <a:lnTo>
                    <a:pt x="67" y="127"/>
                  </a:lnTo>
                  <a:lnTo>
                    <a:pt x="5" y="125"/>
                  </a:lnTo>
                  <a:lnTo>
                    <a:pt x="0" y="112"/>
                  </a:lnTo>
                  <a:lnTo>
                    <a:pt x="8" y="99"/>
                  </a:lnTo>
                  <a:close/>
                </a:path>
              </a:pathLst>
            </a:custGeom>
            <a:solidFill>
              <a:srgbClr val="000000"/>
            </a:solidFill>
            <a:ln w="9525">
              <a:noFill/>
              <a:round/>
              <a:headEnd/>
              <a:tailEnd/>
            </a:ln>
          </p:spPr>
          <p:txBody>
            <a:bodyPr/>
            <a:lstStyle/>
            <a:p>
              <a:endParaRPr lang="fr-FR"/>
            </a:p>
          </p:txBody>
        </p:sp>
        <p:sp>
          <p:nvSpPr>
            <p:cNvPr id="480445" name="Freeform 570"/>
            <p:cNvSpPr>
              <a:spLocks/>
            </p:cNvSpPr>
            <p:nvPr/>
          </p:nvSpPr>
          <p:spPr bwMode="auto">
            <a:xfrm>
              <a:off x="2012" y="2287"/>
              <a:ext cx="34" cy="36"/>
            </a:xfrm>
            <a:custGeom>
              <a:avLst/>
              <a:gdLst>
                <a:gd name="T0" fmla="*/ 0 w 202"/>
                <a:gd name="T1" fmla="*/ 0 h 217"/>
                <a:gd name="T2" fmla="*/ 0 w 202"/>
                <a:gd name="T3" fmla="*/ 0 h 217"/>
                <a:gd name="T4" fmla="*/ 0 w 202"/>
                <a:gd name="T5" fmla="*/ 0 h 217"/>
                <a:gd name="T6" fmla="*/ 1 w 202"/>
                <a:gd name="T7" fmla="*/ 1 h 217"/>
                <a:gd name="T8" fmla="*/ 1 w 202"/>
                <a:gd name="T9" fmla="*/ 1 h 217"/>
                <a:gd name="T10" fmla="*/ 1 w 202"/>
                <a:gd name="T11" fmla="*/ 1 h 217"/>
                <a:gd name="T12" fmla="*/ 1 w 202"/>
                <a:gd name="T13" fmla="*/ 0 h 217"/>
                <a:gd name="T14" fmla="*/ 0 w 202"/>
                <a:gd name="T15" fmla="*/ 0 h 217"/>
                <a:gd name="T16" fmla="*/ 0 w 202"/>
                <a:gd name="T17" fmla="*/ 0 h 2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2"/>
                <a:gd name="T28" fmla="*/ 0 h 217"/>
                <a:gd name="T29" fmla="*/ 202 w 202"/>
                <a:gd name="T30" fmla="*/ 217 h 2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2" h="217">
                  <a:moveTo>
                    <a:pt x="9" y="0"/>
                  </a:moveTo>
                  <a:lnTo>
                    <a:pt x="0" y="33"/>
                  </a:lnTo>
                  <a:lnTo>
                    <a:pt x="60" y="69"/>
                  </a:lnTo>
                  <a:lnTo>
                    <a:pt x="128" y="143"/>
                  </a:lnTo>
                  <a:lnTo>
                    <a:pt x="202" y="217"/>
                  </a:lnTo>
                  <a:lnTo>
                    <a:pt x="178" y="166"/>
                  </a:lnTo>
                  <a:lnTo>
                    <a:pt x="109" y="84"/>
                  </a:lnTo>
                  <a:lnTo>
                    <a:pt x="9" y="0"/>
                  </a:lnTo>
                  <a:close/>
                </a:path>
              </a:pathLst>
            </a:custGeom>
            <a:solidFill>
              <a:srgbClr val="000000"/>
            </a:solidFill>
            <a:ln w="9525">
              <a:noFill/>
              <a:round/>
              <a:headEnd/>
              <a:tailEnd/>
            </a:ln>
          </p:spPr>
          <p:txBody>
            <a:bodyPr/>
            <a:lstStyle/>
            <a:p>
              <a:endParaRPr lang="fr-FR"/>
            </a:p>
          </p:txBody>
        </p:sp>
        <p:sp>
          <p:nvSpPr>
            <p:cNvPr id="480446" name="Freeform 571"/>
            <p:cNvSpPr>
              <a:spLocks/>
            </p:cNvSpPr>
            <p:nvPr/>
          </p:nvSpPr>
          <p:spPr bwMode="auto">
            <a:xfrm>
              <a:off x="2331" y="2091"/>
              <a:ext cx="15" cy="86"/>
            </a:xfrm>
            <a:custGeom>
              <a:avLst/>
              <a:gdLst>
                <a:gd name="T0" fmla="*/ 0 w 92"/>
                <a:gd name="T1" fmla="*/ 0 h 520"/>
                <a:gd name="T2" fmla="*/ 0 w 92"/>
                <a:gd name="T3" fmla="*/ 0 h 520"/>
                <a:gd name="T4" fmla="*/ 0 w 92"/>
                <a:gd name="T5" fmla="*/ 0 h 520"/>
                <a:gd name="T6" fmla="*/ 0 w 92"/>
                <a:gd name="T7" fmla="*/ 1 h 520"/>
                <a:gd name="T8" fmla="*/ 0 w 92"/>
                <a:gd name="T9" fmla="*/ 1 h 520"/>
                <a:gd name="T10" fmla="*/ 0 w 92"/>
                <a:gd name="T11" fmla="*/ 1 h 520"/>
                <a:gd name="T12" fmla="*/ 0 w 92"/>
                <a:gd name="T13" fmla="*/ 2 h 520"/>
                <a:gd name="T14" fmla="*/ 0 w 92"/>
                <a:gd name="T15" fmla="*/ 2 h 520"/>
                <a:gd name="T16" fmla="*/ 0 w 92"/>
                <a:gd name="T17" fmla="*/ 2 h 520"/>
                <a:gd name="T18" fmla="*/ 0 w 92"/>
                <a:gd name="T19" fmla="*/ 1 h 520"/>
                <a:gd name="T20" fmla="*/ 0 w 92"/>
                <a:gd name="T21" fmla="*/ 1 h 520"/>
                <a:gd name="T22" fmla="*/ 0 w 92"/>
                <a:gd name="T23" fmla="*/ 0 h 520"/>
                <a:gd name="T24" fmla="*/ 0 w 92"/>
                <a:gd name="T25" fmla="*/ 0 h 520"/>
                <a:gd name="T26" fmla="*/ 0 w 92"/>
                <a:gd name="T27" fmla="*/ 0 h 520"/>
                <a:gd name="T28" fmla="*/ 0 w 92"/>
                <a:gd name="T29" fmla="*/ 0 h 5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2"/>
                <a:gd name="T46" fmla="*/ 0 h 520"/>
                <a:gd name="T47" fmla="*/ 92 w 92"/>
                <a:gd name="T48" fmla="*/ 520 h 5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2" h="520">
                  <a:moveTo>
                    <a:pt x="0" y="0"/>
                  </a:moveTo>
                  <a:lnTo>
                    <a:pt x="16" y="83"/>
                  </a:lnTo>
                  <a:lnTo>
                    <a:pt x="18" y="125"/>
                  </a:lnTo>
                  <a:lnTo>
                    <a:pt x="18" y="189"/>
                  </a:lnTo>
                  <a:lnTo>
                    <a:pt x="26" y="260"/>
                  </a:lnTo>
                  <a:lnTo>
                    <a:pt x="37" y="344"/>
                  </a:lnTo>
                  <a:lnTo>
                    <a:pt x="55" y="422"/>
                  </a:lnTo>
                  <a:lnTo>
                    <a:pt x="92" y="520"/>
                  </a:lnTo>
                  <a:lnTo>
                    <a:pt x="69" y="382"/>
                  </a:lnTo>
                  <a:lnTo>
                    <a:pt x="55" y="260"/>
                  </a:lnTo>
                  <a:lnTo>
                    <a:pt x="51" y="194"/>
                  </a:lnTo>
                  <a:lnTo>
                    <a:pt x="51" y="124"/>
                  </a:lnTo>
                  <a:lnTo>
                    <a:pt x="37" y="23"/>
                  </a:lnTo>
                  <a:lnTo>
                    <a:pt x="0" y="0"/>
                  </a:lnTo>
                  <a:close/>
                </a:path>
              </a:pathLst>
            </a:custGeom>
            <a:solidFill>
              <a:srgbClr val="000000"/>
            </a:solidFill>
            <a:ln w="9525">
              <a:noFill/>
              <a:round/>
              <a:headEnd/>
              <a:tailEnd/>
            </a:ln>
          </p:spPr>
          <p:txBody>
            <a:bodyPr/>
            <a:lstStyle/>
            <a:p>
              <a:endParaRPr lang="fr-FR"/>
            </a:p>
          </p:txBody>
        </p:sp>
        <p:sp>
          <p:nvSpPr>
            <p:cNvPr id="480447" name="Freeform 572"/>
            <p:cNvSpPr>
              <a:spLocks/>
            </p:cNvSpPr>
            <p:nvPr/>
          </p:nvSpPr>
          <p:spPr bwMode="auto">
            <a:xfrm>
              <a:off x="2110" y="2084"/>
              <a:ext cx="76" cy="49"/>
            </a:xfrm>
            <a:custGeom>
              <a:avLst/>
              <a:gdLst>
                <a:gd name="T0" fmla="*/ 2 w 458"/>
                <a:gd name="T1" fmla="*/ 0 h 294"/>
                <a:gd name="T2" fmla="*/ 2 w 458"/>
                <a:gd name="T3" fmla="*/ 0 h 294"/>
                <a:gd name="T4" fmla="*/ 1 w 458"/>
                <a:gd name="T5" fmla="*/ 0 h 294"/>
                <a:gd name="T6" fmla="*/ 1 w 458"/>
                <a:gd name="T7" fmla="*/ 1 h 294"/>
                <a:gd name="T8" fmla="*/ 0 w 458"/>
                <a:gd name="T9" fmla="*/ 1 h 294"/>
                <a:gd name="T10" fmla="*/ 0 w 458"/>
                <a:gd name="T11" fmla="*/ 1 h 294"/>
                <a:gd name="T12" fmla="*/ 0 w 458"/>
                <a:gd name="T13" fmla="*/ 1 h 294"/>
                <a:gd name="T14" fmla="*/ 1 w 458"/>
                <a:gd name="T15" fmla="*/ 1 h 294"/>
                <a:gd name="T16" fmla="*/ 1 w 458"/>
                <a:gd name="T17" fmla="*/ 0 h 294"/>
                <a:gd name="T18" fmla="*/ 2 w 458"/>
                <a:gd name="T19" fmla="*/ 0 h 294"/>
                <a:gd name="T20" fmla="*/ 2 w 458"/>
                <a:gd name="T21" fmla="*/ 0 h 294"/>
                <a:gd name="T22" fmla="*/ 2 w 458"/>
                <a:gd name="T23" fmla="*/ 0 h 294"/>
                <a:gd name="T24" fmla="*/ 2 w 458"/>
                <a:gd name="T25" fmla="*/ 0 h 2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8"/>
                <a:gd name="T40" fmla="*/ 0 h 294"/>
                <a:gd name="T41" fmla="*/ 458 w 458"/>
                <a:gd name="T42" fmla="*/ 294 h 29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8" h="294">
                  <a:moveTo>
                    <a:pt x="458" y="60"/>
                  </a:moveTo>
                  <a:lnTo>
                    <a:pt x="385" y="0"/>
                  </a:lnTo>
                  <a:lnTo>
                    <a:pt x="320" y="60"/>
                  </a:lnTo>
                  <a:lnTo>
                    <a:pt x="220" y="142"/>
                  </a:lnTo>
                  <a:lnTo>
                    <a:pt x="127" y="216"/>
                  </a:lnTo>
                  <a:lnTo>
                    <a:pt x="0" y="285"/>
                  </a:lnTo>
                  <a:lnTo>
                    <a:pt x="31" y="294"/>
                  </a:lnTo>
                  <a:lnTo>
                    <a:pt x="132" y="232"/>
                  </a:lnTo>
                  <a:lnTo>
                    <a:pt x="311" y="105"/>
                  </a:lnTo>
                  <a:lnTo>
                    <a:pt x="380" y="50"/>
                  </a:lnTo>
                  <a:lnTo>
                    <a:pt x="425" y="92"/>
                  </a:lnTo>
                  <a:lnTo>
                    <a:pt x="458" y="60"/>
                  </a:lnTo>
                  <a:close/>
                </a:path>
              </a:pathLst>
            </a:custGeom>
            <a:solidFill>
              <a:srgbClr val="000000"/>
            </a:solidFill>
            <a:ln w="9525">
              <a:noFill/>
              <a:round/>
              <a:headEnd/>
              <a:tailEnd/>
            </a:ln>
          </p:spPr>
          <p:txBody>
            <a:bodyPr/>
            <a:lstStyle/>
            <a:p>
              <a:endParaRPr lang="fr-FR"/>
            </a:p>
          </p:txBody>
        </p:sp>
        <p:sp>
          <p:nvSpPr>
            <p:cNvPr id="480448" name="Freeform 573"/>
            <p:cNvSpPr>
              <a:spLocks/>
            </p:cNvSpPr>
            <p:nvPr/>
          </p:nvSpPr>
          <p:spPr bwMode="auto">
            <a:xfrm>
              <a:off x="2089" y="2083"/>
              <a:ext cx="129" cy="62"/>
            </a:xfrm>
            <a:custGeom>
              <a:avLst/>
              <a:gdLst>
                <a:gd name="T0" fmla="*/ 3 w 778"/>
                <a:gd name="T1" fmla="*/ 0 h 371"/>
                <a:gd name="T2" fmla="*/ 3 w 778"/>
                <a:gd name="T3" fmla="*/ 0 h 371"/>
                <a:gd name="T4" fmla="*/ 3 w 778"/>
                <a:gd name="T5" fmla="*/ 0 h 371"/>
                <a:gd name="T6" fmla="*/ 2 w 778"/>
                <a:gd name="T7" fmla="*/ 0 h 371"/>
                <a:gd name="T8" fmla="*/ 2 w 778"/>
                <a:gd name="T9" fmla="*/ 1 h 371"/>
                <a:gd name="T10" fmla="*/ 2 w 778"/>
                <a:gd name="T11" fmla="*/ 1 h 371"/>
                <a:gd name="T12" fmla="*/ 1 w 778"/>
                <a:gd name="T13" fmla="*/ 1 h 371"/>
                <a:gd name="T14" fmla="*/ 0 w 778"/>
                <a:gd name="T15" fmla="*/ 2 h 371"/>
                <a:gd name="T16" fmla="*/ 0 w 778"/>
                <a:gd name="T17" fmla="*/ 2 h 371"/>
                <a:gd name="T18" fmla="*/ 0 w 778"/>
                <a:gd name="T19" fmla="*/ 2 h 371"/>
                <a:gd name="T20" fmla="*/ 1 w 778"/>
                <a:gd name="T21" fmla="*/ 2 h 371"/>
                <a:gd name="T22" fmla="*/ 1 w 778"/>
                <a:gd name="T23" fmla="*/ 1 h 371"/>
                <a:gd name="T24" fmla="*/ 2 w 778"/>
                <a:gd name="T25" fmla="*/ 1 h 371"/>
                <a:gd name="T26" fmla="*/ 2 w 778"/>
                <a:gd name="T27" fmla="*/ 1 h 371"/>
                <a:gd name="T28" fmla="*/ 3 w 778"/>
                <a:gd name="T29" fmla="*/ 0 h 371"/>
                <a:gd name="T30" fmla="*/ 3 w 778"/>
                <a:gd name="T31" fmla="*/ 0 h 371"/>
                <a:gd name="T32" fmla="*/ 3 w 778"/>
                <a:gd name="T33" fmla="*/ 0 h 371"/>
                <a:gd name="T34" fmla="*/ 3 w 778"/>
                <a:gd name="T35" fmla="*/ 0 h 371"/>
                <a:gd name="T36" fmla="*/ 3 w 778"/>
                <a:gd name="T37" fmla="*/ 0 h 3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8"/>
                <a:gd name="T58" fmla="*/ 0 h 371"/>
                <a:gd name="T59" fmla="*/ 778 w 778"/>
                <a:gd name="T60" fmla="*/ 371 h 3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8" h="371">
                  <a:moveTo>
                    <a:pt x="778" y="13"/>
                  </a:moveTo>
                  <a:lnTo>
                    <a:pt x="742" y="0"/>
                  </a:lnTo>
                  <a:lnTo>
                    <a:pt x="664" y="22"/>
                  </a:lnTo>
                  <a:lnTo>
                    <a:pt x="553" y="73"/>
                  </a:lnTo>
                  <a:lnTo>
                    <a:pt x="478" y="116"/>
                  </a:lnTo>
                  <a:lnTo>
                    <a:pt x="370" y="178"/>
                  </a:lnTo>
                  <a:lnTo>
                    <a:pt x="201" y="266"/>
                  </a:lnTo>
                  <a:lnTo>
                    <a:pt x="86" y="331"/>
                  </a:lnTo>
                  <a:lnTo>
                    <a:pt x="0" y="367"/>
                  </a:lnTo>
                  <a:lnTo>
                    <a:pt x="35" y="371"/>
                  </a:lnTo>
                  <a:lnTo>
                    <a:pt x="141" y="325"/>
                  </a:lnTo>
                  <a:lnTo>
                    <a:pt x="279" y="256"/>
                  </a:lnTo>
                  <a:lnTo>
                    <a:pt x="417" y="183"/>
                  </a:lnTo>
                  <a:lnTo>
                    <a:pt x="563" y="105"/>
                  </a:lnTo>
                  <a:lnTo>
                    <a:pt x="662" y="61"/>
                  </a:lnTo>
                  <a:lnTo>
                    <a:pt x="737" y="31"/>
                  </a:lnTo>
                  <a:lnTo>
                    <a:pt x="778" y="40"/>
                  </a:lnTo>
                  <a:lnTo>
                    <a:pt x="778" y="13"/>
                  </a:lnTo>
                  <a:close/>
                </a:path>
              </a:pathLst>
            </a:custGeom>
            <a:solidFill>
              <a:srgbClr val="000000"/>
            </a:solidFill>
            <a:ln w="9525">
              <a:noFill/>
              <a:round/>
              <a:headEnd/>
              <a:tailEnd/>
            </a:ln>
          </p:spPr>
          <p:txBody>
            <a:bodyPr/>
            <a:lstStyle/>
            <a:p>
              <a:endParaRPr lang="fr-FR"/>
            </a:p>
          </p:txBody>
        </p:sp>
        <p:sp>
          <p:nvSpPr>
            <p:cNvPr id="480449" name="Freeform 574"/>
            <p:cNvSpPr>
              <a:spLocks/>
            </p:cNvSpPr>
            <p:nvPr/>
          </p:nvSpPr>
          <p:spPr bwMode="auto">
            <a:xfrm>
              <a:off x="1995" y="2179"/>
              <a:ext cx="92" cy="152"/>
            </a:xfrm>
            <a:custGeom>
              <a:avLst/>
              <a:gdLst>
                <a:gd name="T0" fmla="*/ 0 w 550"/>
                <a:gd name="T1" fmla="*/ 0 h 914"/>
                <a:gd name="T2" fmla="*/ 0 w 550"/>
                <a:gd name="T3" fmla="*/ 0 h 914"/>
                <a:gd name="T4" fmla="*/ 0 w 550"/>
                <a:gd name="T5" fmla="*/ 1 h 914"/>
                <a:gd name="T6" fmla="*/ 1 w 550"/>
                <a:gd name="T7" fmla="*/ 1 h 914"/>
                <a:gd name="T8" fmla="*/ 1 w 550"/>
                <a:gd name="T9" fmla="*/ 2 h 914"/>
                <a:gd name="T10" fmla="*/ 2 w 550"/>
                <a:gd name="T11" fmla="*/ 3 h 914"/>
                <a:gd name="T12" fmla="*/ 3 w 550"/>
                <a:gd name="T13" fmla="*/ 4 h 914"/>
                <a:gd name="T14" fmla="*/ 2 w 550"/>
                <a:gd name="T15" fmla="*/ 4 h 914"/>
                <a:gd name="T16" fmla="*/ 2 w 550"/>
                <a:gd name="T17" fmla="*/ 3 h 914"/>
                <a:gd name="T18" fmla="*/ 2 w 550"/>
                <a:gd name="T19" fmla="*/ 2 h 914"/>
                <a:gd name="T20" fmla="*/ 1 w 550"/>
                <a:gd name="T21" fmla="*/ 2 h 914"/>
                <a:gd name="T22" fmla="*/ 1 w 550"/>
                <a:gd name="T23" fmla="*/ 1 h 914"/>
                <a:gd name="T24" fmla="*/ 0 w 550"/>
                <a:gd name="T25" fmla="*/ 0 h 914"/>
                <a:gd name="T26" fmla="*/ 0 w 550"/>
                <a:gd name="T27" fmla="*/ 0 h 914"/>
                <a:gd name="T28" fmla="*/ 0 w 550"/>
                <a:gd name="T29" fmla="*/ 0 h 914"/>
                <a:gd name="T30" fmla="*/ 0 w 550"/>
                <a:gd name="T31" fmla="*/ 0 h 9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50"/>
                <a:gd name="T49" fmla="*/ 0 h 914"/>
                <a:gd name="T50" fmla="*/ 550 w 550"/>
                <a:gd name="T51" fmla="*/ 914 h 9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50" h="914">
                  <a:moveTo>
                    <a:pt x="68" y="0"/>
                  </a:moveTo>
                  <a:lnTo>
                    <a:pt x="0" y="27"/>
                  </a:lnTo>
                  <a:lnTo>
                    <a:pt x="64" y="151"/>
                  </a:lnTo>
                  <a:lnTo>
                    <a:pt x="165" y="331"/>
                  </a:lnTo>
                  <a:lnTo>
                    <a:pt x="275" y="496"/>
                  </a:lnTo>
                  <a:lnTo>
                    <a:pt x="366" y="643"/>
                  </a:lnTo>
                  <a:lnTo>
                    <a:pt x="550" y="914"/>
                  </a:lnTo>
                  <a:lnTo>
                    <a:pt x="504" y="800"/>
                  </a:lnTo>
                  <a:lnTo>
                    <a:pt x="421" y="680"/>
                  </a:lnTo>
                  <a:lnTo>
                    <a:pt x="339" y="551"/>
                  </a:lnTo>
                  <a:lnTo>
                    <a:pt x="225" y="377"/>
                  </a:lnTo>
                  <a:lnTo>
                    <a:pt x="119" y="193"/>
                  </a:lnTo>
                  <a:lnTo>
                    <a:pt x="36" y="50"/>
                  </a:lnTo>
                  <a:lnTo>
                    <a:pt x="83" y="22"/>
                  </a:lnTo>
                  <a:lnTo>
                    <a:pt x="68" y="0"/>
                  </a:lnTo>
                  <a:close/>
                </a:path>
              </a:pathLst>
            </a:custGeom>
            <a:solidFill>
              <a:srgbClr val="000000"/>
            </a:solidFill>
            <a:ln w="9525">
              <a:noFill/>
              <a:round/>
              <a:headEnd/>
              <a:tailEnd/>
            </a:ln>
          </p:spPr>
          <p:txBody>
            <a:bodyPr/>
            <a:lstStyle/>
            <a:p>
              <a:endParaRPr lang="fr-FR"/>
            </a:p>
          </p:txBody>
        </p:sp>
        <p:sp>
          <p:nvSpPr>
            <p:cNvPr id="480450" name="Freeform 575"/>
            <p:cNvSpPr>
              <a:spLocks/>
            </p:cNvSpPr>
            <p:nvPr/>
          </p:nvSpPr>
          <p:spPr bwMode="auto">
            <a:xfrm>
              <a:off x="2009" y="2107"/>
              <a:ext cx="196" cy="230"/>
            </a:xfrm>
            <a:custGeom>
              <a:avLst/>
              <a:gdLst>
                <a:gd name="T0" fmla="*/ 6 w 1173"/>
                <a:gd name="T1" fmla="*/ 0 h 1375"/>
                <a:gd name="T2" fmla="*/ 5 w 1173"/>
                <a:gd name="T3" fmla="*/ 0 h 1375"/>
                <a:gd name="T4" fmla="*/ 4 w 1173"/>
                <a:gd name="T5" fmla="*/ 1 h 1375"/>
                <a:gd name="T6" fmla="*/ 4 w 1173"/>
                <a:gd name="T7" fmla="*/ 1 h 1375"/>
                <a:gd name="T8" fmla="*/ 3 w 1173"/>
                <a:gd name="T9" fmla="*/ 1 h 1375"/>
                <a:gd name="T10" fmla="*/ 2 w 1173"/>
                <a:gd name="T11" fmla="*/ 1 h 1375"/>
                <a:gd name="T12" fmla="*/ 1 w 1173"/>
                <a:gd name="T13" fmla="*/ 2 h 1375"/>
                <a:gd name="T14" fmla="*/ 1 w 1173"/>
                <a:gd name="T15" fmla="*/ 2 h 1375"/>
                <a:gd name="T16" fmla="*/ 0 w 1173"/>
                <a:gd name="T17" fmla="*/ 2 h 1375"/>
                <a:gd name="T18" fmla="*/ 0 w 1173"/>
                <a:gd name="T19" fmla="*/ 2 h 1375"/>
                <a:gd name="T20" fmla="*/ 0 w 1173"/>
                <a:gd name="T21" fmla="*/ 3 h 1375"/>
                <a:gd name="T22" fmla="*/ 1 w 1173"/>
                <a:gd name="T23" fmla="*/ 3 h 1375"/>
                <a:gd name="T24" fmla="*/ 1 w 1173"/>
                <a:gd name="T25" fmla="*/ 4 h 1375"/>
                <a:gd name="T26" fmla="*/ 2 w 1173"/>
                <a:gd name="T27" fmla="*/ 5 h 1375"/>
                <a:gd name="T28" fmla="*/ 2 w 1173"/>
                <a:gd name="T29" fmla="*/ 6 h 1375"/>
                <a:gd name="T30" fmla="*/ 2 w 1173"/>
                <a:gd name="T31" fmla="*/ 5 h 1375"/>
                <a:gd name="T32" fmla="*/ 1 w 1173"/>
                <a:gd name="T33" fmla="*/ 4 h 1375"/>
                <a:gd name="T34" fmla="*/ 1 w 1173"/>
                <a:gd name="T35" fmla="*/ 4 h 1375"/>
                <a:gd name="T36" fmla="*/ 1 w 1173"/>
                <a:gd name="T37" fmla="*/ 3 h 1375"/>
                <a:gd name="T38" fmla="*/ 0 w 1173"/>
                <a:gd name="T39" fmla="*/ 2 h 1375"/>
                <a:gd name="T40" fmla="*/ 0 w 1173"/>
                <a:gd name="T41" fmla="*/ 2 h 1375"/>
                <a:gd name="T42" fmla="*/ 1 w 1173"/>
                <a:gd name="T43" fmla="*/ 2 h 1375"/>
                <a:gd name="T44" fmla="*/ 2 w 1173"/>
                <a:gd name="T45" fmla="*/ 2 h 1375"/>
                <a:gd name="T46" fmla="*/ 3 w 1173"/>
                <a:gd name="T47" fmla="*/ 1 h 1375"/>
                <a:gd name="T48" fmla="*/ 3 w 1173"/>
                <a:gd name="T49" fmla="*/ 1 h 1375"/>
                <a:gd name="T50" fmla="*/ 4 w 1173"/>
                <a:gd name="T51" fmla="*/ 1 h 1375"/>
                <a:gd name="T52" fmla="*/ 5 w 1173"/>
                <a:gd name="T53" fmla="*/ 0 h 1375"/>
                <a:gd name="T54" fmla="*/ 5 w 1173"/>
                <a:gd name="T55" fmla="*/ 0 h 1375"/>
                <a:gd name="T56" fmla="*/ 6 w 1173"/>
                <a:gd name="T57" fmla="*/ 0 h 1375"/>
                <a:gd name="T58" fmla="*/ 6 w 1173"/>
                <a:gd name="T59" fmla="*/ 0 h 13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73"/>
                <a:gd name="T91" fmla="*/ 0 h 1375"/>
                <a:gd name="T92" fmla="*/ 1173 w 1173"/>
                <a:gd name="T93" fmla="*/ 1375 h 137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73" h="1375">
                  <a:moveTo>
                    <a:pt x="1173" y="0"/>
                  </a:moveTo>
                  <a:lnTo>
                    <a:pt x="1063" y="32"/>
                  </a:lnTo>
                  <a:lnTo>
                    <a:pt x="907" y="92"/>
                  </a:lnTo>
                  <a:lnTo>
                    <a:pt x="752" y="152"/>
                  </a:lnTo>
                  <a:lnTo>
                    <a:pt x="596" y="207"/>
                  </a:lnTo>
                  <a:lnTo>
                    <a:pt x="434" y="263"/>
                  </a:lnTo>
                  <a:lnTo>
                    <a:pt x="264" y="319"/>
                  </a:lnTo>
                  <a:lnTo>
                    <a:pt x="114" y="359"/>
                  </a:lnTo>
                  <a:lnTo>
                    <a:pt x="0" y="391"/>
                  </a:lnTo>
                  <a:lnTo>
                    <a:pt x="4" y="428"/>
                  </a:lnTo>
                  <a:lnTo>
                    <a:pt x="58" y="547"/>
                  </a:lnTo>
                  <a:lnTo>
                    <a:pt x="151" y="712"/>
                  </a:lnTo>
                  <a:lnTo>
                    <a:pt x="238" y="888"/>
                  </a:lnTo>
                  <a:lnTo>
                    <a:pt x="325" y="1034"/>
                  </a:lnTo>
                  <a:lnTo>
                    <a:pt x="494" y="1375"/>
                  </a:lnTo>
                  <a:lnTo>
                    <a:pt x="411" y="1122"/>
                  </a:lnTo>
                  <a:lnTo>
                    <a:pt x="279" y="910"/>
                  </a:lnTo>
                  <a:lnTo>
                    <a:pt x="190" y="746"/>
                  </a:lnTo>
                  <a:lnTo>
                    <a:pt x="102" y="563"/>
                  </a:lnTo>
                  <a:lnTo>
                    <a:pt x="31" y="423"/>
                  </a:lnTo>
                  <a:lnTo>
                    <a:pt x="31" y="401"/>
                  </a:lnTo>
                  <a:lnTo>
                    <a:pt x="196" y="363"/>
                  </a:lnTo>
                  <a:lnTo>
                    <a:pt x="394" y="303"/>
                  </a:lnTo>
                  <a:lnTo>
                    <a:pt x="558" y="248"/>
                  </a:lnTo>
                  <a:lnTo>
                    <a:pt x="719" y="194"/>
                  </a:lnTo>
                  <a:lnTo>
                    <a:pt x="879" y="134"/>
                  </a:lnTo>
                  <a:lnTo>
                    <a:pt x="1012" y="83"/>
                  </a:lnTo>
                  <a:lnTo>
                    <a:pt x="1136" y="37"/>
                  </a:lnTo>
                  <a:lnTo>
                    <a:pt x="1173" y="0"/>
                  </a:lnTo>
                  <a:close/>
                </a:path>
              </a:pathLst>
            </a:custGeom>
            <a:solidFill>
              <a:srgbClr val="000000"/>
            </a:solidFill>
            <a:ln w="9525">
              <a:noFill/>
              <a:round/>
              <a:headEnd/>
              <a:tailEnd/>
            </a:ln>
          </p:spPr>
          <p:txBody>
            <a:bodyPr/>
            <a:lstStyle/>
            <a:p>
              <a:endParaRPr lang="fr-FR"/>
            </a:p>
          </p:txBody>
        </p:sp>
        <p:sp>
          <p:nvSpPr>
            <p:cNvPr id="480451" name="Freeform 576"/>
            <p:cNvSpPr>
              <a:spLocks/>
            </p:cNvSpPr>
            <p:nvPr/>
          </p:nvSpPr>
          <p:spPr bwMode="auto">
            <a:xfrm>
              <a:off x="1986" y="2193"/>
              <a:ext cx="106" cy="151"/>
            </a:xfrm>
            <a:custGeom>
              <a:avLst/>
              <a:gdLst>
                <a:gd name="T0" fmla="*/ 0 w 637"/>
                <a:gd name="T1" fmla="*/ 0 h 906"/>
                <a:gd name="T2" fmla="*/ 0 w 637"/>
                <a:gd name="T3" fmla="*/ 0 h 906"/>
                <a:gd name="T4" fmla="*/ 0 w 637"/>
                <a:gd name="T5" fmla="*/ 1 h 906"/>
                <a:gd name="T6" fmla="*/ 1 w 637"/>
                <a:gd name="T7" fmla="*/ 1 h 906"/>
                <a:gd name="T8" fmla="*/ 1 w 637"/>
                <a:gd name="T9" fmla="*/ 2 h 906"/>
                <a:gd name="T10" fmla="*/ 2 w 637"/>
                <a:gd name="T11" fmla="*/ 2 h 906"/>
                <a:gd name="T12" fmla="*/ 2 w 637"/>
                <a:gd name="T13" fmla="*/ 3 h 906"/>
                <a:gd name="T14" fmla="*/ 2 w 637"/>
                <a:gd name="T15" fmla="*/ 4 h 906"/>
                <a:gd name="T16" fmla="*/ 3 w 637"/>
                <a:gd name="T17" fmla="*/ 4 h 906"/>
                <a:gd name="T18" fmla="*/ 2 w 637"/>
                <a:gd name="T19" fmla="*/ 3 h 906"/>
                <a:gd name="T20" fmla="*/ 2 w 637"/>
                <a:gd name="T21" fmla="*/ 3 h 906"/>
                <a:gd name="T22" fmla="*/ 1 w 637"/>
                <a:gd name="T23" fmla="*/ 2 h 906"/>
                <a:gd name="T24" fmla="*/ 1 w 637"/>
                <a:gd name="T25" fmla="*/ 1 h 906"/>
                <a:gd name="T26" fmla="*/ 0 w 637"/>
                <a:gd name="T27" fmla="*/ 1 h 906"/>
                <a:gd name="T28" fmla="*/ 0 w 637"/>
                <a:gd name="T29" fmla="*/ 0 h 906"/>
                <a:gd name="T30" fmla="*/ 0 w 637"/>
                <a:gd name="T31" fmla="*/ 0 h 906"/>
                <a:gd name="T32" fmla="*/ 0 w 637"/>
                <a:gd name="T33" fmla="*/ 0 h 906"/>
                <a:gd name="T34" fmla="*/ 0 w 637"/>
                <a:gd name="T35" fmla="*/ 0 h 9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37"/>
                <a:gd name="T55" fmla="*/ 0 h 906"/>
                <a:gd name="T56" fmla="*/ 637 w 637"/>
                <a:gd name="T57" fmla="*/ 906 h 90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37" h="906">
                  <a:moveTo>
                    <a:pt x="87" y="0"/>
                  </a:moveTo>
                  <a:lnTo>
                    <a:pt x="0" y="50"/>
                  </a:lnTo>
                  <a:lnTo>
                    <a:pt x="32" y="101"/>
                  </a:lnTo>
                  <a:lnTo>
                    <a:pt x="142" y="248"/>
                  </a:lnTo>
                  <a:lnTo>
                    <a:pt x="238" y="386"/>
                  </a:lnTo>
                  <a:lnTo>
                    <a:pt x="348" y="524"/>
                  </a:lnTo>
                  <a:lnTo>
                    <a:pt x="445" y="644"/>
                  </a:lnTo>
                  <a:lnTo>
                    <a:pt x="532" y="762"/>
                  </a:lnTo>
                  <a:lnTo>
                    <a:pt x="637" y="906"/>
                  </a:lnTo>
                  <a:lnTo>
                    <a:pt x="509" y="698"/>
                  </a:lnTo>
                  <a:lnTo>
                    <a:pt x="403" y="560"/>
                  </a:lnTo>
                  <a:lnTo>
                    <a:pt x="293" y="413"/>
                  </a:lnTo>
                  <a:lnTo>
                    <a:pt x="196" y="285"/>
                  </a:lnTo>
                  <a:lnTo>
                    <a:pt x="78" y="110"/>
                  </a:lnTo>
                  <a:lnTo>
                    <a:pt x="51" y="64"/>
                  </a:lnTo>
                  <a:lnTo>
                    <a:pt x="78" y="28"/>
                  </a:lnTo>
                  <a:lnTo>
                    <a:pt x="87" y="0"/>
                  </a:lnTo>
                  <a:close/>
                </a:path>
              </a:pathLst>
            </a:custGeom>
            <a:solidFill>
              <a:srgbClr val="000000"/>
            </a:solidFill>
            <a:ln w="9525">
              <a:noFill/>
              <a:round/>
              <a:headEnd/>
              <a:tailEnd/>
            </a:ln>
          </p:spPr>
          <p:txBody>
            <a:bodyPr/>
            <a:lstStyle/>
            <a:p>
              <a:endParaRPr lang="fr-FR"/>
            </a:p>
          </p:txBody>
        </p:sp>
        <p:sp>
          <p:nvSpPr>
            <p:cNvPr id="480452" name="Freeform 577"/>
            <p:cNvSpPr>
              <a:spLocks/>
            </p:cNvSpPr>
            <p:nvPr/>
          </p:nvSpPr>
          <p:spPr bwMode="auto">
            <a:xfrm>
              <a:off x="2306" y="2068"/>
              <a:ext cx="58" cy="248"/>
            </a:xfrm>
            <a:custGeom>
              <a:avLst/>
              <a:gdLst>
                <a:gd name="T0" fmla="*/ 0 w 349"/>
                <a:gd name="T1" fmla="*/ 0 h 1488"/>
                <a:gd name="T2" fmla="*/ 0 w 349"/>
                <a:gd name="T3" fmla="*/ 0 h 1488"/>
                <a:gd name="T4" fmla="*/ 0 w 349"/>
                <a:gd name="T5" fmla="*/ 0 h 1488"/>
                <a:gd name="T6" fmla="*/ 0 w 349"/>
                <a:gd name="T7" fmla="*/ 1 h 1488"/>
                <a:gd name="T8" fmla="*/ 1 w 349"/>
                <a:gd name="T9" fmla="*/ 2 h 1488"/>
                <a:gd name="T10" fmla="*/ 1 w 349"/>
                <a:gd name="T11" fmla="*/ 2 h 1488"/>
                <a:gd name="T12" fmla="*/ 1 w 349"/>
                <a:gd name="T13" fmla="*/ 3 h 1488"/>
                <a:gd name="T14" fmla="*/ 1 w 349"/>
                <a:gd name="T15" fmla="*/ 4 h 1488"/>
                <a:gd name="T16" fmla="*/ 1 w 349"/>
                <a:gd name="T17" fmla="*/ 4 h 1488"/>
                <a:gd name="T18" fmla="*/ 1 w 349"/>
                <a:gd name="T19" fmla="*/ 5 h 1488"/>
                <a:gd name="T20" fmla="*/ 1 w 349"/>
                <a:gd name="T21" fmla="*/ 6 h 1488"/>
                <a:gd name="T22" fmla="*/ 2 w 349"/>
                <a:gd name="T23" fmla="*/ 6 h 1488"/>
                <a:gd name="T24" fmla="*/ 1 w 349"/>
                <a:gd name="T25" fmla="*/ 7 h 1488"/>
                <a:gd name="T26" fmla="*/ 1 w 349"/>
                <a:gd name="T27" fmla="*/ 7 h 1488"/>
                <a:gd name="T28" fmla="*/ 1 w 349"/>
                <a:gd name="T29" fmla="*/ 7 h 1488"/>
                <a:gd name="T30" fmla="*/ 1 w 349"/>
                <a:gd name="T31" fmla="*/ 7 h 1488"/>
                <a:gd name="T32" fmla="*/ 1 w 349"/>
                <a:gd name="T33" fmla="*/ 7 h 1488"/>
                <a:gd name="T34" fmla="*/ 1 w 349"/>
                <a:gd name="T35" fmla="*/ 7 h 1488"/>
                <a:gd name="T36" fmla="*/ 1 w 349"/>
                <a:gd name="T37" fmla="*/ 7 h 1488"/>
                <a:gd name="T38" fmla="*/ 0 w 349"/>
                <a:gd name="T39" fmla="*/ 7 h 1488"/>
                <a:gd name="T40" fmla="*/ 0 w 349"/>
                <a:gd name="T41" fmla="*/ 7 h 1488"/>
                <a:gd name="T42" fmla="*/ 0 w 349"/>
                <a:gd name="T43" fmla="*/ 7 h 1488"/>
                <a:gd name="T44" fmla="*/ 0 w 349"/>
                <a:gd name="T45" fmla="*/ 7 h 1488"/>
                <a:gd name="T46" fmla="*/ 0 w 349"/>
                <a:gd name="T47" fmla="*/ 7 h 1488"/>
                <a:gd name="T48" fmla="*/ 1 w 349"/>
                <a:gd name="T49" fmla="*/ 7 h 1488"/>
                <a:gd name="T50" fmla="*/ 1 w 349"/>
                <a:gd name="T51" fmla="*/ 7 h 1488"/>
                <a:gd name="T52" fmla="*/ 1 w 349"/>
                <a:gd name="T53" fmla="*/ 7 h 1488"/>
                <a:gd name="T54" fmla="*/ 1 w 349"/>
                <a:gd name="T55" fmla="*/ 7 h 1488"/>
                <a:gd name="T56" fmla="*/ 1 w 349"/>
                <a:gd name="T57" fmla="*/ 7 h 1488"/>
                <a:gd name="T58" fmla="*/ 1 w 349"/>
                <a:gd name="T59" fmla="*/ 6 h 1488"/>
                <a:gd name="T60" fmla="*/ 1 w 349"/>
                <a:gd name="T61" fmla="*/ 6 h 1488"/>
                <a:gd name="T62" fmla="*/ 1 w 349"/>
                <a:gd name="T63" fmla="*/ 5 h 1488"/>
                <a:gd name="T64" fmla="*/ 1 w 349"/>
                <a:gd name="T65" fmla="*/ 5 h 1488"/>
                <a:gd name="T66" fmla="*/ 1 w 349"/>
                <a:gd name="T67" fmla="*/ 4 h 1488"/>
                <a:gd name="T68" fmla="*/ 1 w 349"/>
                <a:gd name="T69" fmla="*/ 3 h 1488"/>
                <a:gd name="T70" fmla="*/ 0 w 349"/>
                <a:gd name="T71" fmla="*/ 2 h 1488"/>
                <a:gd name="T72" fmla="*/ 0 w 349"/>
                <a:gd name="T73" fmla="*/ 2 h 1488"/>
                <a:gd name="T74" fmla="*/ 0 w 349"/>
                <a:gd name="T75" fmla="*/ 1 h 1488"/>
                <a:gd name="T76" fmla="*/ 0 w 349"/>
                <a:gd name="T77" fmla="*/ 0 h 1488"/>
                <a:gd name="T78" fmla="*/ 0 w 349"/>
                <a:gd name="T79" fmla="*/ 0 h 1488"/>
                <a:gd name="T80" fmla="*/ 0 w 349"/>
                <a:gd name="T81" fmla="*/ 0 h 1488"/>
                <a:gd name="T82" fmla="*/ 0 w 349"/>
                <a:gd name="T83" fmla="*/ 0 h 148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49"/>
                <a:gd name="T127" fmla="*/ 0 h 1488"/>
                <a:gd name="T128" fmla="*/ 349 w 349"/>
                <a:gd name="T129" fmla="*/ 1488 h 148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49" h="1488">
                  <a:moveTo>
                    <a:pt x="65" y="0"/>
                  </a:moveTo>
                  <a:lnTo>
                    <a:pt x="88" y="28"/>
                  </a:lnTo>
                  <a:lnTo>
                    <a:pt x="102" y="60"/>
                  </a:lnTo>
                  <a:lnTo>
                    <a:pt x="115" y="193"/>
                  </a:lnTo>
                  <a:lnTo>
                    <a:pt x="138" y="368"/>
                  </a:lnTo>
                  <a:lnTo>
                    <a:pt x="161" y="493"/>
                  </a:lnTo>
                  <a:lnTo>
                    <a:pt x="193" y="607"/>
                  </a:lnTo>
                  <a:lnTo>
                    <a:pt x="239" y="768"/>
                  </a:lnTo>
                  <a:lnTo>
                    <a:pt x="285" y="915"/>
                  </a:lnTo>
                  <a:lnTo>
                    <a:pt x="322" y="1062"/>
                  </a:lnTo>
                  <a:lnTo>
                    <a:pt x="340" y="1209"/>
                  </a:lnTo>
                  <a:lnTo>
                    <a:pt x="349" y="1333"/>
                  </a:lnTo>
                  <a:lnTo>
                    <a:pt x="340" y="1402"/>
                  </a:lnTo>
                  <a:lnTo>
                    <a:pt x="332" y="1429"/>
                  </a:lnTo>
                  <a:lnTo>
                    <a:pt x="315" y="1454"/>
                  </a:lnTo>
                  <a:lnTo>
                    <a:pt x="299" y="1464"/>
                  </a:lnTo>
                  <a:lnTo>
                    <a:pt x="276" y="1476"/>
                  </a:lnTo>
                  <a:lnTo>
                    <a:pt x="233" y="1488"/>
                  </a:lnTo>
                  <a:lnTo>
                    <a:pt x="181" y="1488"/>
                  </a:lnTo>
                  <a:lnTo>
                    <a:pt x="120" y="1480"/>
                  </a:lnTo>
                  <a:lnTo>
                    <a:pt x="53" y="1465"/>
                  </a:lnTo>
                  <a:lnTo>
                    <a:pt x="0" y="1452"/>
                  </a:lnTo>
                  <a:lnTo>
                    <a:pt x="15" y="1429"/>
                  </a:lnTo>
                  <a:lnTo>
                    <a:pt x="83" y="1438"/>
                  </a:lnTo>
                  <a:lnTo>
                    <a:pt x="130" y="1448"/>
                  </a:lnTo>
                  <a:lnTo>
                    <a:pt x="183" y="1454"/>
                  </a:lnTo>
                  <a:lnTo>
                    <a:pt x="225" y="1451"/>
                  </a:lnTo>
                  <a:lnTo>
                    <a:pt x="258" y="1438"/>
                  </a:lnTo>
                  <a:lnTo>
                    <a:pt x="292" y="1417"/>
                  </a:lnTo>
                  <a:lnTo>
                    <a:pt x="303" y="1360"/>
                  </a:lnTo>
                  <a:lnTo>
                    <a:pt x="303" y="1251"/>
                  </a:lnTo>
                  <a:lnTo>
                    <a:pt x="285" y="1145"/>
                  </a:lnTo>
                  <a:lnTo>
                    <a:pt x="262" y="1007"/>
                  </a:lnTo>
                  <a:lnTo>
                    <a:pt x="216" y="842"/>
                  </a:lnTo>
                  <a:lnTo>
                    <a:pt x="171" y="694"/>
                  </a:lnTo>
                  <a:lnTo>
                    <a:pt x="124" y="524"/>
                  </a:lnTo>
                  <a:lnTo>
                    <a:pt x="97" y="377"/>
                  </a:lnTo>
                  <a:lnTo>
                    <a:pt x="78" y="248"/>
                  </a:lnTo>
                  <a:lnTo>
                    <a:pt x="74" y="106"/>
                  </a:lnTo>
                  <a:lnTo>
                    <a:pt x="46" y="33"/>
                  </a:lnTo>
                  <a:lnTo>
                    <a:pt x="65" y="0"/>
                  </a:lnTo>
                  <a:close/>
                </a:path>
              </a:pathLst>
            </a:custGeom>
            <a:solidFill>
              <a:srgbClr val="000000"/>
            </a:solidFill>
            <a:ln w="9525">
              <a:noFill/>
              <a:round/>
              <a:headEnd/>
              <a:tailEnd/>
            </a:ln>
          </p:spPr>
          <p:txBody>
            <a:bodyPr/>
            <a:lstStyle/>
            <a:p>
              <a:endParaRPr lang="fr-FR"/>
            </a:p>
          </p:txBody>
        </p:sp>
        <p:sp>
          <p:nvSpPr>
            <p:cNvPr id="480453" name="Freeform 578"/>
            <p:cNvSpPr>
              <a:spLocks/>
            </p:cNvSpPr>
            <p:nvPr/>
          </p:nvSpPr>
          <p:spPr bwMode="auto">
            <a:xfrm>
              <a:off x="1984" y="2058"/>
              <a:ext cx="335" cy="332"/>
            </a:xfrm>
            <a:custGeom>
              <a:avLst/>
              <a:gdLst>
                <a:gd name="T0" fmla="*/ 0 w 2011"/>
                <a:gd name="T1" fmla="*/ 5 h 1991"/>
                <a:gd name="T2" fmla="*/ 0 w 2011"/>
                <a:gd name="T3" fmla="*/ 5 h 1991"/>
                <a:gd name="T4" fmla="*/ 1 w 2011"/>
                <a:gd name="T5" fmla="*/ 6 h 1991"/>
                <a:gd name="T6" fmla="*/ 2 w 2011"/>
                <a:gd name="T7" fmla="*/ 7 h 1991"/>
                <a:gd name="T8" fmla="*/ 3 w 2011"/>
                <a:gd name="T9" fmla="*/ 8 h 1991"/>
                <a:gd name="T10" fmla="*/ 3 w 2011"/>
                <a:gd name="T11" fmla="*/ 9 h 1991"/>
                <a:gd name="T12" fmla="*/ 3 w 2011"/>
                <a:gd name="T13" fmla="*/ 9 h 1991"/>
                <a:gd name="T14" fmla="*/ 4 w 2011"/>
                <a:gd name="T15" fmla="*/ 9 h 1991"/>
                <a:gd name="T16" fmla="*/ 3 w 2011"/>
                <a:gd name="T17" fmla="*/ 8 h 1991"/>
                <a:gd name="T18" fmla="*/ 3 w 2011"/>
                <a:gd name="T19" fmla="*/ 7 h 1991"/>
                <a:gd name="T20" fmla="*/ 2 w 2011"/>
                <a:gd name="T21" fmla="*/ 6 h 1991"/>
                <a:gd name="T22" fmla="*/ 2 w 2011"/>
                <a:gd name="T23" fmla="*/ 5 h 1991"/>
                <a:gd name="T24" fmla="*/ 2 w 2011"/>
                <a:gd name="T25" fmla="*/ 4 h 1991"/>
                <a:gd name="T26" fmla="*/ 2 w 2011"/>
                <a:gd name="T27" fmla="*/ 3 h 1991"/>
                <a:gd name="T28" fmla="*/ 3 w 2011"/>
                <a:gd name="T29" fmla="*/ 3 h 1991"/>
                <a:gd name="T30" fmla="*/ 4 w 2011"/>
                <a:gd name="T31" fmla="*/ 3 h 1991"/>
                <a:gd name="T32" fmla="*/ 6 w 2011"/>
                <a:gd name="T33" fmla="*/ 2 h 1991"/>
                <a:gd name="T34" fmla="*/ 6 w 2011"/>
                <a:gd name="T35" fmla="*/ 2 h 1991"/>
                <a:gd name="T36" fmla="*/ 7 w 2011"/>
                <a:gd name="T37" fmla="*/ 1 h 1991"/>
                <a:gd name="T38" fmla="*/ 7 w 2011"/>
                <a:gd name="T39" fmla="*/ 1 h 1991"/>
                <a:gd name="T40" fmla="*/ 8 w 2011"/>
                <a:gd name="T41" fmla="*/ 0 h 1991"/>
                <a:gd name="T42" fmla="*/ 9 w 2011"/>
                <a:gd name="T43" fmla="*/ 0 h 1991"/>
                <a:gd name="T44" fmla="*/ 9 w 2011"/>
                <a:gd name="T45" fmla="*/ 0 h 1991"/>
                <a:gd name="T46" fmla="*/ 9 w 2011"/>
                <a:gd name="T47" fmla="*/ 0 h 1991"/>
                <a:gd name="T48" fmla="*/ 8 w 2011"/>
                <a:gd name="T49" fmla="*/ 0 h 1991"/>
                <a:gd name="T50" fmla="*/ 7 w 2011"/>
                <a:gd name="T51" fmla="*/ 0 h 1991"/>
                <a:gd name="T52" fmla="*/ 6 w 2011"/>
                <a:gd name="T53" fmla="*/ 1 h 1991"/>
                <a:gd name="T54" fmla="*/ 6 w 2011"/>
                <a:gd name="T55" fmla="*/ 1 h 1991"/>
                <a:gd name="T56" fmla="*/ 6 w 2011"/>
                <a:gd name="T57" fmla="*/ 2 h 1991"/>
                <a:gd name="T58" fmla="*/ 5 w 2011"/>
                <a:gd name="T59" fmla="*/ 2 h 1991"/>
                <a:gd name="T60" fmla="*/ 3 w 2011"/>
                <a:gd name="T61" fmla="*/ 3 h 1991"/>
                <a:gd name="T62" fmla="*/ 2 w 2011"/>
                <a:gd name="T63" fmla="*/ 3 h 1991"/>
                <a:gd name="T64" fmla="*/ 2 w 2011"/>
                <a:gd name="T65" fmla="*/ 4 h 1991"/>
                <a:gd name="T66" fmla="*/ 2 w 2011"/>
                <a:gd name="T67" fmla="*/ 4 h 1991"/>
                <a:gd name="T68" fmla="*/ 2 w 2011"/>
                <a:gd name="T69" fmla="*/ 6 h 1991"/>
                <a:gd name="T70" fmla="*/ 3 w 2011"/>
                <a:gd name="T71" fmla="*/ 7 h 1991"/>
                <a:gd name="T72" fmla="*/ 3 w 2011"/>
                <a:gd name="T73" fmla="*/ 8 h 1991"/>
                <a:gd name="T74" fmla="*/ 3 w 2011"/>
                <a:gd name="T75" fmla="*/ 8 h 1991"/>
                <a:gd name="T76" fmla="*/ 2 w 2011"/>
                <a:gd name="T77" fmla="*/ 7 h 1991"/>
                <a:gd name="T78" fmla="*/ 1 w 2011"/>
                <a:gd name="T79" fmla="*/ 6 h 1991"/>
                <a:gd name="T80" fmla="*/ 0 w 2011"/>
                <a:gd name="T81" fmla="*/ 5 h 1991"/>
                <a:gd name="T82" fmla="*/ 1 w 2011"/>
                <a:gd name="T83" fmla="*/ 5 h 1991"/>
                <a:gd name="T84" fmla="*/ 0 w 2011"/>
                <a:gd name="T85" fmla="*/ 5 h 19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11"/>
                <a:gd name="T130" fmla="*/ 0 h 1991"/>
                <a:gd name="T131" fmla="*/ 2011 w 2011"/>
                <a:gd name="T132" fmla="*/ 1991 h 199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11" h="1991">
                  <a:moveTo>
                    <a:pt x="114" y="997"/>
                  </a:moveTo>
                  <a:lnTo>
                    <a:pt x="40" y="1057"/>
                  </a:lnTo>
                  <a:lnTo>
                    <a:pt x="0" y="1104"/>
                  </a:lnTo>
                  <a:lnTo>
                    <a:pt x="26" y="1149"/>
                  </a:lnTo>
                  <a:lnTo>
                    <a:pt x="104" y="1222"/>
                  </a:lnTo>
                  <a:lnTo>
                    <a:pt x="205" y="1333"/>
                  </a:lnTo>
                  <a:lnTo>
                    <a:pt x="343" y="1466"/>
                  </a:lnTo>
                  <a:lnTo>
                    <a:pt x="467" y="1591"/>
                  </a:lnTo>
                  <a:lnTo>
                    <a:pt x="545" y="1678"/>
                  </a:lnTo>
                  <a:lnTo>
                    <a:pt x="609" y="1755"/>
                  </a:lnTo>
                  <a:lnTo>
                    <a:pt x="678" y="1853"/>
                  </a:lnTo>
                  <a:lnTo>
                    <a:pt x="709" y="1922"/>
                  </a:lnTo>
                  <a:lnTo>
                    <a:pt x="709" y="1967"/>
                  </a:lnTo>
                  <a:lnTo>
                    <a:pt x="760" y="1991"/>
                  </a:lnTo>
                  <a:lnTo>
                    <a:pt x="796" y="1985"/>
                  </a:lnTo>
                  <a:lnTo>
                    <a:pt x="778" y="1903"/>
                  </a:lnTo>
                  <a:lnTo>
                    <a:pt x="756" y="1788"/>
                  </a:lnTo>
                  <a:lnTo>
                    <a:pt x="723" y="1700"/>
                  </a:lnTo>
                  <a:lnTo>
                    <a:pt x="700" y="1636"/>
                  </a:lnTo>
                  <a:lnTo>
                    <a:pt x="654" y="1535"/>
                  </a:lnTo>
                  <a:lnTo>
                    <a:pt x="577" y="1373"/>
                  </a:lnTo>
                  <a:lnTo>
                    <a:pt x="518" y="1250"/>
                  </a:lnTo>
                  <a:lnTo>
                    <a:pt x="462" y="1122"/>
                  </a:lnTo>
                  <a:lnTo>
                    <a:pt x="421" y="997"/>
                  </a:lnTo>
                  <a:lnTo>
                    <a:pt x="393" y="910"/>
                  </a:lnTo>
                  <a:lnTo>
                    <a:pt x="384" y="837"/>
                  </a:lnTo>
                  <a:lnTo>
                    <a:pt x="389" y="768"/>
                  </a:lnTo>
                  <a:lnTo>
                    <a:pt x="476" y="717"/>
                  </a:lnTo>
                  <a:lnTo>
                    <a:pt x="575" y="666"/>
                  </a:lnTo>
                  <a:lnTo>
                    <a:pt x="723" y="611"/>
                  </a:lnTo>
                  <a:lnTo>
                    <a:pt x="865" y="570"/>
                  </a:lnTo>
                  <a:lnTo>
                    <a:pt x="976" y="533"/>
                  </a:lnTo>
                  <a:lnTo>
                    <a:pt x="1108" y="488"/>
                  </a:lnTo>
                  <a:lnTo>
                    <a:pt x="1219" y="441"/>
                  </a:lnTo>
                  <a:lnTo>
                    <a:pt x="1319" y="389"/>
                  </a:lnTo>
                  <a:lnTo>
                    <a:pt x="1370" y="345"/>
                  </a:lnTo>
                  <a:lnTo>
                    <a:pt x="1415" y="276"/>
                  </a:lnTo>
                  <a:lnTo>
                    <a:pt x="1457" y="193"/>
                  </a:lnTo>
                  <a:lnTo>
                    <a:pt x="1484" y="152"/>
                  </a:lnTo>
                  <a:lnTo>
                    <a:pt x="1526" y="133"/>
                  </a:lnTo>
                  <a:lnTo>
                    <a:pt x="1668" y="106"/>
                  </a:lnTo>
                  <a:lnTo>
                    <a:pt x="1824" y="74"/>
                  </a:lnTo>
                  <a:lnTo>
                    <a:pt x="1915" y="64"/>
                  </a:lnTo>
                  <a:lnTo>
                    <a:pt x="1966" y="59"/>
                  </a:lnTo>
                  <a:lnTo>
                    <a:pt x="2007" y="83"/>
                  </a:lnTo>
                  <a:lnTo>
                    <a:pt x="2011" y="41"/>
                  </a:lnTo>
                  <a:lnTo>
                    <a:pt x="1988" y="19"/>
                  </a:lnTo>
                  <a:lnTo>
                    <a:pt x="1942" y="0"/>
                  </a:lnTo>
                  <a:lnTo>
                    <a:pt x="1864" y="10"/>
                  </a:lnTo>
                  <a:lnTo>
                    <a:pt x="1752" y="35"/>
                  </a:lnTo>
                  <a:lnTo>
                    <a:pt x="1631" y="55"/>
                  </a:lnTo>
                  <a:lnTo>
                    <a:pt x="1517" y="83"/>
                  </a:lnTo>
                  <a:lnTo>
                    <a:pt x="1457" y="101"/>
                  </a:lnTo>
                  <a:lnTo>
                    <a:pt x="1425" y="138"/>
                  </a:lnTo>
                  <a:lnTo>
                    <a:pt x="1397" y="197"/>
                  </a:lnTo>
                  <a:lnTo>
                    <a:pt x="1365" y="266"/>
                  </a:lnTo>
                  <a:lnTo>
                    <a:pt x="1333" y="313"/>
                  </a:lnTo>
                  <a:lnTo>
                    <a:pt x="1278" y="363"/>
                  </a:lnTo>
                  <a:lnTo>
                    <a:pt x="1219" y="395"/>
                  </a:lnTo>
                  <a:lnTo>
                    <a:pt x="1090" y="451"/>
                  </a:lnTo>
                  <a:lnTo>
                    <a:pt x="912" y="515"/>
                  </a:lnTo>
                  <a:lnTo>
                    <a:pt x="774" y="561"/>
                  </a:lnTo>
                  <a:lnTo>
                    <a:pt x="628" y="613"/>
                  </a:lnTo>
                  <a:lnTo>
                    <a:pt x="498" y="671"/>
                  </a:lnTo>
                  <a:lnTo>
                    <a:pt x="402" y="722"/>
                  </a:lnTo>
                  <a:lnTo>
                    <a:pt x="356" y="749"/>
                  </a:lnTo>
                  <a:lnTo>
                    <a:pt x="347" y="791"/>
                  </a:lnTo>
                  <a:lnTo>
                    <a:pt x="366" y="901"/>
                  </a:lnTo>
                  <a:lnTo>
                    <a:pt x="402" y="1057"/>
                  </a:lnTo>
                  <a:lnTo>
                    <a:pt x="458" y="1204"/>
                  </a:lnTo>
                  <a:lnTo>
                    <a:pt x="540" y="1397"/>
                  </a:lnTo>
                  <a:lnTo>
                    <a:pt x="567" y="1522"/>
                  </a:lnTo>
                  <a:lnTo>
                    <a:pt x="605" y="1622"/>
                  </a:lnTo>
                  <a:lnTo>
                    <a:pt x="673" y="1738"/>
                  </a:lnTo>
                  <a:lnTo>
                    <a:pt x="719" y="1843"/>
                  </a:lnTo>
                  <a:lnTo>
                    <a:pt x="632" y="1724"/>
                  </a:lnTo>
                  <a:lnTo>
                    <a:pt x="554" y="1627"/>
                  </a:lnTo>
                  <a:lnTo>
                    <a:pt x="458" y="1531"/>
                  </a:lnTo>
                  <a:lnTo>
                    <a:pt x="306" y="1384"/>
                  </a:lnTo>
                  <a:lnTo>
                    <a:pt x="173" y="1250"/>
                  </a:lnTo>
                  <a:lnTo>
                    <a:pt x="77" y="1149"/>
                  </a:lnTo>
                  <a:lnTo>
                    <a:pt x="58" y="1113"/>
                  </a:lnTo>
                  <a:lnTo>
                    <a:pt x="100" y="1071"/>
                  </a:lnTo>
                  <a:lnTo>
                    <a:pt x="146" y="1035"/>
                  </a:lnTo>
                  <a:lnTo>
                    <a:pt x="114" y="997"/>
                  </a:lnTo>
                  <a:close/>
                </a:path>
              </a:pathLst>
            </a:custGeom>
            <a:solidFill>
              <a:srgbClr val="000000"/>
            </a:solidFill>
            <a:ln w="9525">
              <a:noFill/>
              <a:round/>
              <a:headEnd/>
              <a:tailEnd/>
            </a:ln>
          </p:spPr>
          <p:txBody>
            <a:bodyPr/>
            <a:lstStyle/>
            <a:p>
              <a:endParaRPr lang="fr-FR"/>
            </a:p>
          </p:txBody>
        </p:sp>
      </p:grpSp>
      <p:sp>
        <p:nvSpPr>
          <p:cNvPr id="480300" name="Rectangle 579"/>
          <p:cNvSpPr>
            <a:spLocks noChangeArrowheads="1"/>
          </p:cNvSpPr>
          <p:nvPr/>
        </p:nvSpPr>
        <p:spPr bwMode="auto">
          <a:xfrm rot="-1260000">
            <a:off x="3305175" y="3640138"/>
            <a:ext cx="331788" cy="122237"/>
          </a:xfrm>
          <a:prstGeom prst="rect">
            <a:avLst/>
          </a:prstGeom>
          <a:noFill/>
          <a:ln w="9525">
            <a:noFill/>
            <a:miter lim="800000"/>
            <a:headEnd/>
            <a:tailEnd/>
          </a:ln>
        </p:spPr>
        <p:txBody>
          <a:bodyPr wrap="none" lIns="0" tIns="0" rIns="0" bIns="0">
            <a:spAutoFit/>
          </a:bodyPr>
          <a:lstStyle/>
          <a:p>
            <a:r>
              <a:rPr lang="fr-FR" sz="800" i="1">
                <a:solidFill>
                  <a:srgbClr val="000000"/>
                </a:solidFill>
                <a:latin typeface="Times New Roman" pitchFamily="18" charset="0"/>
              </a:rPr>
              <a:t>Fichette</a:t>
            </a:r>
            <a:endParaRPr lang="fr-FR">
              <a:latin typeface="Times New Roman" pitchFamily="18" charset="0"/>
            </a:endParaRPr>
          </a:p>
        </p:txBody>
      </p:sp>
      <p:grpSp>
        <p:nvGrpSpPr>
          <p:cNvPr id="480301" name="Group 580"/>
          <p:cNvGrpSpPr>
            <a:grpSpLocks/>
          </p:cNvGrpSpPr>
          <p:nvPr/>
        </p:nvGrpSpPr>
        <p:grpSpPr bwMode="auto">
          <a:xfrm>
            <a:off x="5407025" y="3059113"/>
            <a:ext cx="742950" cy="630237"/>
            <a:chOff x="3321" y="1828"/>
            <a:chExt cx="449" cy="397"/>
          </a:xfrm>
        </p:grpSpPr>
        <p:sp>
          <p:nvSpPr>
            <p:cNvPr id="480360" name="Freeform 581"/>
            <p:cNvSpPr>
              <a:spLocks/>
            </p:cNvSpPr>
            <p:nvPr/>
          </p:nvSpPr>
          <p:spPr bwMode="auto">
            <a:xfrm>
              <a:off x="3321" y="2018"/>
              <a:ext cx="449" cy="207"/>
            </a:xfrm>
            <a:custGeom>
              <a:avLst/>
              <a:gdLst>
                <a:gd name="T0" fmla="*/ 0 w 2244"/>
                <a:gd name="T1" fmla="*/ 1 h 1034"/>
                <a:gd name="T2" fmla="*/ 14 w 2244"/>
                <a:gd name="T3" fmla="*/ 0 h 1034"/>
                <a:gd name="T4" fmla="*/ 16 w 2244"/>
                <a:gd name="T5" fmla="*/ 0 h 1034"/>
                <a:gd name="T6" fmla="*/ 18 w 2244"/>
                <a:gd name="T7" fmla="*/ 4 h 1034"/>
                <a:gd name="T8" fmla="*/ 18 w 2244"/>
                <a:gd name="T9" fmla="*/ 8 h 1034"/>
                <a:gd name="T10" fmla="*/ 0 w 2244"/>
                <a:gd name="T11" fmla="*/ 8 h 1034"/>
                <a:gd name="T12" fmla="*/ 0 w 2244"/>
                <a:gd name="T13" fmla="*/ 1 h 1034"/>
                <a:gd name="T14" fmla="*/ 0 60000 65536"/>
                <a:gd name="T15" fmla="*/ 0 60000 65536"/>
                <a:gd name="T16" fmla="*/ 0 60000 65536"/>
                <a:gd name="T17" fmla="*/ 0 60000 65536"/>
                <a:gd name="T18" fmla="*/ 0 60000 65536"/>
                <a:gd name="T19" fmla="*/ 0 60000 65536"/>
                <a:gd name="T20" fmla="*/ 0 60000 65536"/>
                <a:gd name="T21" fmla="*/ 0 w 2244"/>
                <a:gd name="T22" fmla="*/ 0 h 1034"/>
                <a:gd name="T23" fmla="*/ 2244 w 2244"/>
                <a:gd name="T24" fmla="*/ 1034 h 10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44" h="1034">
                  <a:moveTo>
                    <a:pt x="0" y="143"/>
                  </a:moveTo>
                  <a:lnTo>
                    <a:pt x="1696" y="0"/>
                  </a:lnTo>
                  <a:lnTo>
                    <a:pt x="2043" y="15"/>
                  </a:lnTo>
                  <a:lnTo>
                    <a:pt x="2235" y="448"/>
                  </a:lnTo>
                  <a:lnTo>
                    <a:pt x="2244" y="1017"/>
                  </a:lnTo>
                  <a:lnTo>
                    <a:pt x="8" y="1034"/>
                  </a:lnTo>
                  <a:lnTo>
                    <a:pt x="0" y="143"/>
                  </a:lnTo>
                  <a:close/>
                </a:path>
              </a:pathLst>
            </a:custGeom>
            <a:solidFill>
              <a:srgbClr val="915E2B"/>
            </a:solidFill>
            <a:ln w="9525">
              <a:noFill/>
              <a:round/>
              <a:headEnd/>
              <a:tailEnd/>
            </a:ln>
          </p:spPr>
          <p:txBody>
            <a:bodyPr/>
            <a:lstStyle/>
            <a:p>
              <a:endParaRPr lang="fr-FR"/>
            </a:p>
          </p:txBody>
        </p:sp>
        <p:sp>
          <p:nvSpPr>
            <p:cNvPr id="480361" name="Freeform 582"/>
            <p:cNvSpPr>
              <a:spLocks/>
            </p:cNvSpPr>
            <p:nvPr/>
          </p:nvSpPr>
          <p:spPr bwMode="auto">
            <a:xfrm>
              <a:off x="3338" y="2038"/>
              <a:ext cx="415" cy="105"/>
            </a:xfrm>
            <a:custGeom>
              <a:avLst/>
              <a:gdLst>
                <a:gd name="T0" fmla="*/ 0 w 2075"/>
                <a:gd name="T1" fmla="*/ 1 h 525"/>
                <a:gd name="T2" fmla="*/ 15 w 2075"/>
                <a:gd name="T3" fmla="*/ 0 h 525"/>
                <a:gd name="T4" fmla="*/ 17 w 2075"/>
                <a:gd name="T5" fmla="*/ 3 h 525"/>
                <a:gd name="T6" fmla="*/ 0 w 2075"/>
                <a:gd name="T7" fmla="*/ 4 h 525"/>
                <a:gd name="T8" fmla="*/ 0 w 2075"/>
                <a:gd name="T9" fmla="*/ 1 h 525"/>
                <a:gd name="T10" fmla="*/ 0 60000 65536"/>
                <a:gd name="T11" fmla="*/ 0 60000 65536"/>
                <a:gd name="T12" fmla="*/ 0 60000 65536"/>
                <a:gd name="T13" fmla="*/ 0 60000 65536"/>
                <a:gd name="T14" fmla="*/ 0 60000 65536"/>
                <a:gd name="T15" fmla="*/ 0 w 2075"/>
                <a:gd name="T16" fmla="*/ 0 h 525"/>
                <a:gd name="T17" fmla="*/ 2075 w 2075"/>
                <a:gd name="T18" fmla="*/ 525 h 525"/>
              </a:gdLst>
              <a:ahLst/>
              <a:cxnLst>
                <a:cxn ang="T10">
                  <a:pos x="T0" y="T1"/>
                </a:cxn>
                <a:cxn ang="T11">
                  <a:pos x="T2" y="T3"/>
                </a:cxn>
                <a:cxn ang="T12">
                  <a:pos x="T4" y="T5"/>
                </a:cxn>
                <a:cxn ang="T13">
                  <a:pos x="T6" y="T7"/>
                </a:cxn>
                <a:cxn ang="T14">
                  <a:pos x="T8" y="T9"/>
                </a:cxn>
              </a:cxnLst>
              <a:rect l="T15" t="T16" r="T17" b="T18"/>
              <a:pathLst>
                <a:path w="2075" h="525">
                  <a:moveTo>
                    <a:pt x="0" y="105"/>
                  </a:moveTo>
                  <a:lnTo>
                    <a:pt x="1899" y="0"/>
                  </a:lnTo>
                  <a:lnTo>
                    <a:pt x="2075" y="397"/>
                  </a:lnTo>
                  <a:lnTo>
                    <a:pt x="28" y="525"/>
                  </a:lnTo>
                  <a:lnTo>
                    <a:pt x="0" y="105"/>
                  </a:lnTo>
                  <a:close/>
                </a:path>
              </a:pathLst>
            </a:custGeom>
            <a:solidFill>
              <a:srgbClr val="000000"/>
            </a:solidFill>
            <a:ln w="9525">
              <a:noFill/>
              <a:round/>
              <a:headEnd/>
              <a:tailEnd/>
            </a:ln>
          </p:spPr>
          <p:txBody>
            <a:bodyPr/>
            <a:lstStyle/>
            <a:p>
              <a:endParaRPr lang="fr-FR"/>
            </a:p>
          </p:txBody>
        </p:sp>
        <p:sp>
          <p:nvSpPr>
            <p:cNvPr id="480362" name="Freeform 583"/>
            <p:cNvSpPr>
              <a:spLocks/>
            </p:cNvSpPr>
            <p:nvPr/>
          </p:nvSpPr>
          <p:spPr bwMode="auto">
            <a:xfrm>
              <a:off x="3577" y="2049"/>
              <a:ext cx="26" cy="33"/>
            </a:xfrm>
            <a:custGeom>
              <a:avLst/>
              <a:gdLst>
                <a:gd name="T0" fmla="*/ 1 w 129"/>
                <a:gd name="T1" fmla="*/ 0 h 164"/>
                <a:gd name="T2" fmla="*/ 0 w 129"/>
                <a:gd name="T3" fmla="*/ 0 h 164"/>
                <a:gd name="T4" fmla="*/ 0 w 129"/>
                <a:gd name="T5" fmla="*/ 0 h 164"/>
                <a:gd name="T6" fmla="*/ 0 w 129"/>
                <a:gd name="T7" fmla="*/ 1 h 164"/>
                <a:gd name="T8" fmla="*/ 0 w 129"/>
                <a:gd name="T9" fmla="*/ 1 h 164"/>
                <a:gd name="T10" fmla="*/ 0 w 129"/>
                <a:gd name="T11" fmla="*/ 1 h 164"/>
                <a:gd name="T12" fmla="*/ 1 w 129"/>
                <a:gd name="T13" fmla="*/ 1 h 164"/>
                <a:gd name="T14" fmla="*/ 1 w 129"/>
                <a:gd name="T15" fmla="*/ 0 h 164"/>
                <a:gd name="T16" fmla="*/ 0 60000 65536"/>
                <a:gd name="T17" fmla="*/ 0 60000 65536"/>
                <a:gd name="T18" fmla="*/ 0 60000 65536"/>
                <a:gd name="T19" fmla="*/ 0 60000 65536"/>
                <a:gd name="T20" fmla="*/ 0 60000 65536"/>
                <a:gd name="T21" fmla="*/ 0 60000 65536"/>
                <a:gd name="T22" fmla="*/ 0 60000 65536"/>
                <a:gd name="T23" fmla="*/ 0 60000 65536"/>
                <a:gd name="T24" fmla="*/ 0 w 129"/>
                <a:gd name="T25" fmla="*/ 0 h 164"/>
                <a:gd name="T26" fmla="*/ 129 w 129"/>
                <a:gd name="T27" fmla="*/ 164 h 1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9" h="164">
                  <a:moveTo>
                    <a:pt x="129" y="22"/>
                  </a:moveTo>
                  <a:lnTo>
                    <a:pt x="41" y="0"/>
                  </a:lnTo>
                  <a:lnTo>
                    <a:pt x="0" y="36"/>
                  </a:lnTo>
                  <a:lnTo>
                    <a:pt x="1" y="78"/>
                  </a:lnTo>
                  <a:lnTo>
                    <a:pt x="8" y="132"/>
                  </a:lnTo>
                  <a:lnTo>
                    <a:pt x="41" y="164"/>
                  </a:lnTo>
                  <a:lnTo>
                    <a:pt x="104" y="142"/>
                  </a:lnTo>
                  <a:lnTo>
                    <a:pt x="129" y="22"/>
                  </a:lnTo>
                  <a:close/>
                </a:path>
              </a:pathLst>
            </a:custGeom>
            <a:solidFill>
              <a:srgbClr val="CC3300"/>
            </a:solidFill>
            <a:ln w="9525">
              <a:noFill/>
              <a:round/>
              <a:headEnd/>
              <a:tailEnd/>
            </a:ln>
          </p:spPr>
          <p:txBody>
            <a:bodyPr/>
            <a:lstStyle/>
            <a:p>
              <a:endParaRPr lang="fr-FR"/>
            </a:p>
          </p:txBody>
        </p:sp>
        <p:sp>
          <p:nvSpPr>
            <p:cNvPr id="480363" name="Freeform 584"/>
            <p:cNvSpPr>
              <a:spLocks/>
            </p:cNvSpPr>
            <p:nvPr/>
          </p:nvSpPr>
          <p:spPr bwMode="auto">
            <a:xfrm>
              <a:off x="3435" y="1828"/>
              <a:ext cx="204" cy="263"/>
            </a:xfrm>
            <a:custGeom>
              <a:avLst/>
              <a:gdLst>
                <a:gd name="T0" fmla="*/ 3 w 1019"/>
                <a:gd name="T1" fmla="*/ 2 h 1316"/>
                <a:gd name="T2" fmla="*/ 3 w 1019"/>
                <a:gd name="T3" fmla="*/ 1 h 1316"/>
                <a:gd name="T4" fmla="*/ 3 w 1019"/>
                <a:gd name="T5" fmla="*/ 0 h 1316"/>
                <a:gd name="T6" fmla="*/ 4 w 1019"/>
                <a:gd name="T7" fmla="*/ 0 h 1316"/>
                <a:gd name="T8" fmla="*/ 5 w 1019"/>
                <a:gd name="T9" fmla="*/ 1 h 1316"/>
                <a:gd name="T10" fmla="*/ 5 w 1019"/>
                <a:gd name="T11" fmla="*/ 2 h 1316"/>
                <a:gd name="T12" fmla="*/ 5 w 1019"/>
                <a:gd name="T13" fmla="*/ 2 h 1316"/>
                <a:gd name="T14" fmla="*/ 5 w 1019"/>
                <a:gd name="T15" fmla="*/ 3 h 1316"/>
                <a:gd name="T16" fmla="*/ 6 w 1019"/>
                <a:gd name="T17" fmla="*/ 3 h 1316"/>
                <a:gd name="T18" fmla="*/ 7 w 1019"/>
                <a:gd name="T19" fmla="*/ 4 h 1316"/>
                <a:gd name="T20" fmla="*/ 7 w 1019"/>
                <a:gd name="T21" fmla="*/ 5 h 1316"/>
                <a:gd name="T22" fmla="*/ 7 w 1019"/>
                <a:gd name="T23" fmla="*/ 6 h 1316"/>
                <a:gd name="T24" fmla="*/ 8 w 1019"/>
                <a:gd name="T25" fmla="*/ 7 h 1316"/>
                <a:gd name="T26" fmla="*/ 8 w 1019"/>
                <a:gd name="T27" fmla="*/ 9 h 1316"/>
                <a:gd name="T28" fmla="*/ 8 w 1019"/>
                <a:gd name="T29" fmla="*/ 10 h 1316"/>
                <a:gd name="T30" fmla="*/ 7 w 1019"/>
                <a:gd name="T31" fmla="*/ 10 h 1316"/>
                <a:gd name="T32" fmla="*/ 7 w 1019"/>
                <a:gd name="T33" fmla="*/ 10 h 1316"/>
                <a:gd name="T34" fmla="*/ 6 w 1019"/>
                <a:gd name="T35" fmla="*/ 10 h 1316"/>
                <a:gd name="T36" fmla="*/ 6 w 1019"/>
                <a:gd name="T37" fmla="*/ 10 h 1316"/>
                <a:gd name="T38" fmla="*/ 7 w 1019"/>
                <a:gd name="T39" fmla="*/ 9 h 1316"/>
                <a:gd name="T40" fmla="*/ 6 w 1019"/>
                <a:gd name="T41" fmla="*/ 9 h 1316"/>
                <a:gd name="T42" fmla="*/ 6 w 1019"/>
                <a:gd name="T43" fmla="*/ 9 h 1316"/>
                <a:gd name="T44" fmla="*/ 7 w 1019"/>
                <a:gd name="T45" fmla="*/ 8 h 1316"/>
                <a:gd name="T46" fmla="*/ 7 w 1019"/>
                <a:gd name="T47" fmla="*/ 8 h 1316"/>
                <a:gd name="T48" fmla="*/ 6 w 1019"/>
                <a:gd name="T49" fmla="*/ 8 h 1316"/>
                <a:gd name="T50" fmla="*/ 6 w 1019"/>
                <a:gd name="T51" fmla="*/ 9 h 1316"/>
                <a:gd name="T52" fmla="*/ 5 w 1019"/>
                <a:gd name="T53" fmla="*/ 9 h 1316"/>
                <a:gd name="T54" fmla="*/ 4 w 1019"/>
                <a:gd name="T55" fmla="*/ 9 h 1316"/>
                <a:gd name="T56" fmla="*/ 1 w 1019"/>
                <a:gd name="T57" fmla="*/ 9 h 1316"/>
                <a:gd name="T58" fmla="*/ 1 w 1019"/>
                <a:gd name="T59" fmla="*/ 8 h 1316"/>
                <a:gd name="T60" fmla="*/ 0 w 1019"/>
                <a:gd name="T61" fmla="*/ 8 h 1316"/>
                <a:gd name="T62" fmla="*/ 0 w 1019"/>
                <a:gd name="T63" fmla="*/ 6 h 1316"/>
                <a:gd name="T64" fmla="*/ 1 w 1019"/>
                <a:gd name="T65" fmla="*/ 4 h 1316"/>
                <a:gd name="T66" fmla="*/ 2 w 1019"/>
                <a:gd name="T67" fmla="*/ 2 h 1316"/>
                <a:gd name="T68" fmla="*/ 2 w 1019"/>
                <a:gd name="T69" fmla="*/ 2 h 131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19"/>
                <a:gd name="T106" fmla="*/ 0 h 1316"/>
                <a:gd name="T107" fmla="*/ 1019 w 1019"/>
                <a:gd name="T108" fmla="*/ 1316 h 131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19" h="1316">
                  <a:moveTo>
                    <a:pt x="293" y="231"/>
                  </a:moveTo>
                  <a:lnTo>
                    <a:pt x="323" y="218"/>
                  </a:lnTo>
                  <a:lnTo>
                    <a:pt x="323" y="198"/>
                  </a:lnTo>
                  <a:lnTo>
                    <a:pt x="323" y="130"/>
                  </a:lnTo>
                  <a:lnTo>
                    <a:pt x="358" y="50"/>
                  </a:lnTo>
                  <a:lnTo>
                    <a:pt x="395" y="31"/>
                  </a:lnTo>
                  <a:lnTo>
                    <a:pt x="447" y="0"/>
                  </a:lnTo>
                  <a:lnTo>
                    <a:pt x="552" y="12"/>
                  </a:lnTo>
                  <a:lnTo>
                    <a:pt x="613" y="45"/>
                  </a:lnTo>
                  <a:lnTo>
                    <a:pt x="664" y="77"/>
                  </a:lnTo>
                  <a:lnTo>
                    <a:pt x="684" y="171"/>
                  </a:lnTo>
                  <a:lnTo>
                    <a:pt x="667" y="249"/>
                  </a:lnTo>
                  <a:lnTo>
                    <a:pt x="647" y="283"/>
                  </a:lnTo>
                  <a:lnTo>
                    <a:pt x="672" y="291"/>
                  </a:lnTo>
                  <a:lnTo>
                    <a:pt x="672" y="318"/>
                  </a:lnTo>
                  <a:lnTo>
                    <a:pt x="667" y="359"/>
                  </a:lnTo>
                  <a:lnTo>
                    <a:pt x="646" y="379"/>
                  </a:lnTo>
                  <a:lnTo>
                    <a:pt x="691" y="377"/>
                  </a:lnTo>
                  <a:lnTo>
                    <a:pt x="757" y="405"/>
                  </a:lnTo>
                  <a:lnTo>
                    <a:pt x="833" y="464"/>
                  </a:lnTo>
                  <a:lnTo>
                    <a:pt x="866" y="591"/>
                  </a:lnTo>
                  <a:lnTo>
                    <a:pt x="891" y="651"/>
                  </a:lnTo>
                  <a:lnTo>
                    <a:pt x="898" y="710"/>
                  </a:lnTo>
                  <a:lnTo>
                    <a:pt x="929" y="762"/>
                  </a:lnTo>
                  <a:lnTo>
                    <a:pt x="921" y="794"/>
                  </a:lnTo>
                  <a:lnTo>
                    <a:pt x="1013" y="921"/>
                  </a:lnTo>
                  <a:lnTo>
                    <a:pt x="1019" y="1015"/>
                  </a:lnTo>
                  <a:lnTo>
                    <a:pt x="1014" y="1178"/>
                  </a:lnTo>
                  <a:lnTo>
                    <a:pt x="979" y="1235"/>
                  </a:lnTo>
                  <a:lnTo>
                    <a:pt x="953" y="1284"/>
                  </a:lnTo>
                  <a:lnTo>
                    <a:pt x="897" y="1316"/>
                  </a:lnTo>
                  <a:lnTo>
                    <a:pt x="838" y="1310"/>
                  </a:lnTo>
                  <a:lnTo>
                    <a:pt x="828" y="1289"/>
                  </a:lnTo>
                  <a:lnTo>
                    <a:pt x="816" y="1283"/>
                  </a:lnTo>
                  <a:lnTo>
                    <a:pt x="783" y="1284"/>
                  </a:lnTo>
                  <a:lnTo>
                    <a:pt x="767" y="1253"/>
                  </a:lnTo>
                  <a:lnTo>
                    <a:pt x="741" y="1233"/>
                  </a:lnTo>
                  <a:lnTo>
                    <a:pt x="739" y="1217"/>
                  </a:lnTo>
                  <a:lnTo>
                    <a:pt x="746" y="1186"/>
                  </a:lnTo>
                  <a:lnTo>
                    <a:pt x="822" y="1171"/>
                  </a:lnTo>
                  <a:lnTo>
                    <a:pt x="835" y="1156"/>
                  </a:lnTo>
                  <a:lnTo>
                    <a:pt x="785" y="1171"/>
                  </a:lnTo>
                  <a:lnTo>
                    <a:pt x="737" y="1161"/>
                  </a:lnTo>
                  <a:lnTo>
                    <a:pt x="765" y="1127"/>
                  </a:lnTo>
                  <a:lnTo>
                    <a:pt x="823" y="1093"/>
                  </a:lnTo>
                  <a:lnTo>
                    <a:pt x="892" y="1056"/>
                  </a:lnTo>
                  <a:lnTo>
                    <a:pt x="870" y="1014"/>
                  </a:lnTo>
                  <a:lnTo>
                    <a:pt x="837" y="1000"/>
                  </a:lnTo>
                  <a:lnTo>
                    <a:pt x="806" y="1003"/>
                  </a:lnTo>
                  <a:lnTo>
                    <a:pt x="800" y="1037"/>
                  </a:lnTo>
                  <a:lnTo>
                    <a:pt x="791" y="1063"/>
                  </a:lnTo>
                  <a:lnTo>
                    <a:pt x="773" y="1087"/>
                  </a:lnTo>
                  <a:lnTo>
                    <a:pt x="668" y="1096"/>
                  </a:lnTo>
                  <a:lnTo>
                    <a:pt x="606" y="1075"/>
                  </a:lnTo>
                  <a:lnTo>
                    <a:pt x="570" y="1084"/>
                  </a:lnTo>
                  <a:lnTo>
                    <a:pt x="537" y="1075"/>
                  </a:lnTo>
                  <a:lnTo>
                    <a:pt x="345" y="1078"/>
                  </a:lnTo>
                  <a:lnTo>
                    <a:pt x="146" y="1077"/>
                  </a:lnTo>
                  <a:lnTo>
                    <a:pt x="107" y="1041"/>
                  </a:lnTo>
                  <a:lnTo>
                    <a:pt x="64" y="1048"/>
                  </a:lnTo>
                  <a:lnTo>
                    <a:pt x="30" y="998"/>
                  </a:lnTo>
                  <a:lnTo>
                    <a:pt x="0" y="940"/>
                  </a:lnTo>
                  <a:lnTo>
                    <a:pt x="21" y="886"/>
                  </a:lnTo>
                  <a:lnTo>
                    <a:pt x="14" y="771"/>
                  </a:lnTo>
                  <a:lnTo>
                    <a:pt x="37" y="609"/>
                  </a:lnTo>
                  <a:lnTo>
                    <a:pt x="64" y="453"/>
                  </a:lnTo>
                  <a:lnTo>
                    <a:pt x="130" y="329"/>
                  </a:lnTo>
                  <a:lnTo>
                    <a:pt x="223" y="302"/>
                  </a:lnTo>
                  <a:lnTo>
                    <a:pt x="296" y="296"/>
                  </a:lnTo>
                  <a:lnTo>
                    <a:pt x="288" y="259"/>
                  </a:lnTo>
                  <a:lnTo>
                    <a:pt x="293" y="231"/>
                  </a:lnTo>
                  <a:close/>
                </a:path>
              </a:pathLst>
            </a:custGeom>
            <a:solidFill>
              <a:srgbClr val="000000"/>
            </a:solidFill>
            <a:ln w="9525">
              <a:noFill/>
              <a:round/>
              <a:headEnd/>
              <a:tailEnd/>
            </a:ln>
          </p:spPr>
          <p:txBody>
            <a:bodyPr/>
            <a:lstStyle/>
            <a:p>
              <a:endParaRPr lang="fr-FR"/>
            </a:p>
          </p:txBody>
        </p:sp>
        <p:sp>
          <p:nvSpPr>
            <p:cNvPr id="480364" name="Freeform 585"/>
            <p:cNvSpPr>
              <a:spLocks/>
            </p:cNvSpPr>
            <p:nvPr/>
          </p:nvSpPr>
          <p:spPr bwMode="auto">
            <a:xfrm>
              <a:off x="3357" y="2070"/>
              <a:ext cx="35" cy="34"/>
            </a:xfrm>
            <a:custGeom>
              <a:avLst/>
              <a:gdLst>
                <a:gd name="T0" fmla="*/ 0 w 176"/>
                <a:gd name="T1" fmla="*/ 1 h 172"/>
                <a:gd name="T2" fmla="*/ 0 w 176"/>
                <a:gd name="T3" fmla="*/ 1 h 172"/>
                <a:gd name="T4" fmla="*/ 0 w 176"/>
                <a:gd name="T5" fmla="*/ 0 h 172"/>
                <a:gd name="T6" fmla="*/ 1 w 176"/>
                <a:gd name="T7" fmla="*/ 0 h 172"/>
                <a:gd name="T8" fmla="*/ 1 w 176"/>
                <a:gd name="T9" fmla="*/ 0 h 172"/>
                <a:gd name="T10" fmla="*/ 1 w 176"/>
                <a:gd name="T11" fmla="*/ 0 h 172"/>
                <a:gd name="T12" fmla="*/ 1 w 176"/>
                <a:gd name="T13" fmla="*/ 1 h 172"/>
                <a:gd name="T14" fmla="*/ 1 w 176"/>
                <a:gd name="T15" fmla="*/ 1 h 172"/>
                <a:gd name="T16" fmla="*/ 0 w 176"/>
                <a:gd name="T17" fmla="*/ 1 h 172"/>
                <a:gd name="T18" fmla="*/ 0 w 176"/>
                <a:gd name="T19" fmla="*/ 1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2"/>
                <a:gd name="T32" fmla="*/ 176 w 176"/>
                <a:gd name="T33" fmla="*/ 172 h 1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2">
                  <a:moveTo>
                    <a:pt x="12" y="121"/>
                  </a:moveTo>
                  <a:lnTo>
                    <a:pt x="0" y="77"/>
                  </a:lnTo>
                  <a:lnTo>
                    <a:pt x="34" y="16"/>
                  </a:lnTo>
                  <a:lnTo>
                    <a:pt x="99" y="0"/>
                  </a:lnTo>
                  <a:lnTo>
                    <a:pt x="138" y="49"/>
                  </a:lnTo>
                  <a:lnTo>
                    <a:pt x="176" y="61"/>
                  </a:lnTo>
                  <a:lnTo>
                    <a:pt x="160" y="127"/>
                  </a:lnTo>
                  <a:lnTo>
                    <a:pt x="89" y="172"/>
                  </a:lnTo>
                  <a:lnTo>
                    <a:pt x="22" y="160"/>
                  </a:lnTo>
                  <a:lnTo>
                    <a:pt x="12" y="121"/>
                  </a:lnTo>
                  <a:close/>
                </a:path>
              </a:pathLst>
            </a:custGeom>
            <a:solidFill>
              <a:srgbClr val="CC3300"/>
            </a:solidFill>
            <a:ln w="9525">
              <a:noFill/>
              <a:round/>
              <a:headEnd/>
              <a:tailEnd/>
            </a:ln>
          </p:spPr>
          <p:txBody>
            <a:bodyPr/>
            <a:lstStyle/>
            <a:p>
              <a:endParaRPr lang="fr-FR"/>
            </a:p>
          </p:txBody>
        </p:sp>
        <p:sp>
          <p:nvSpPr>
            <p:cNvPr id="480365" name="Freeform 586"/>
            <p:cNvSpPr>
              <a:spLocks/>
            </p:cNvSpPr>
            <p:nvPr/>
          </p:nvSpPr>
          <p:spPr bwMode="auto">
            <a:xfrm>
              <a:off x="3408" y="2075"/>
              <a:ext cx="37" cy="37"/>
            </a:xfrm>
            <a:custGeom>
              <a:avLst/>
              <a:gdLst>
                <a:gd name="T0" fmla="*/ 0 w 183"/>
                <a:gd name="T1" fmla="*/ 1 h 185"/>
                <a:gd name="T2" fmla="*/ 0 w 183"/>
                <a:gd name="T3" fmla="*/ 1 h 185"/>
                <a:gd name="T4" fmla="*/ 0 w 183"/>
                <a:gd name="T5" fmla="*/ 0 h 185"/>
                <a:gd name="T6" fmla="*/ 1 w 183"/>
                <a:gd name="T7" fmla="*/ 0 h 185"/>
                <a:gd name="T8" fmla="*/ 1 w 183"/>
                <a:gd name="T9" fmla="*/ 1 h 185"/>
                <a:gd name="T10" fmla="*/ 1 w 183"/>
                <a:gd name="T11" fmla="*/ 0 h 185"/>
                <a:gd name="T12" fmla="*/ 1 w 183"/>
                <a:gd name="T13" fmla="*/ 0 h 185"/>
                <a:gd name="T14" fmla="*/ 1 w 183"/>
                <a:gd name="T15" fmla="*/ 1 h 185"/>
                <a:gd name="T16" fmla="*/ 1 w 183"/>
                <a:gd name="T17" fmla="*/ 1 h 185"/>
                <a:gd name="T18" fmla="*/ 0 w 183"/>
                <a:gd name="T19" fmla="*/ 1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
                <a:gd name="T31" fmla="*/ 0 h 185"/>
                <a:gd name="T32" fmla="*/ 183 w 183"/>
                <a:gd name="T33" fmla="*/ 185 h 1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 h="185">
                  <a:moveTo>
                    <a:pt x="34" y="156"/>
                  </a:moveTo>
                  <a:lnTo>
                    <a:pt x="0" y="78"/>
                  </a:lnTo>
                  <a:lnTo>
                    <a:pt x="34" y="0"/>
                  </a:lnTo>
                  <a:lnTo>
                    <a:pt x="91" y="14"/>
                  </a:lnTo>
                  <a:lnTo>
                    <a:pt x="99" y="65"/>
                  </a:lnTo>
                  <a:lnTo>
                    <a:pt x="126" y="21"/>
                  </a:lnTo>
                  <a:lnTo>
                    <a:pt x="183" y="21"/>
                  </a:lnTo>
                  <a:lnTo>
                    <a:pt x="183" y="114"/>
                  </a:lnTo>
                  <a:lnTo>
                    <a:pt x="133" y="185"/>
                  </a:lnTo>
                  <a:lnTo>
                    <a:pt x="34" y="156"/>
                  </a:lnTo>
                  <a:close/>
                </a:path>
              </a:pathLst>
            </a:custGeom>
            <a:solidFill>
              <a:srgbClr val="CC3300"/>
            </a:solidFill>
            <a:ln w="9525">
              <a:noFill/>
              <a:round/>
              <a:headEnd/>
              <a:tailEnd/>
            </a:ln>
          </p:spPr>
          <p:txBody>
            <a:bodyPr/>
            <a:lstStyle/>
            <a:p>
              <a:endParaRPr lang="fr-FR"/>
            </a:p>
          </p:txBody>
        </p:sp>
        <p:sp>
          <p:nvSpPr>
            <p:cNvPr id="480366" name="Freeform 587"/>
            <p:cNvSpPr>
              <a:spLocks/>
            </p:cNvSpPr>
            <p:nvPr/>
          </p:nvSpPr>
          <p:spPr bwMode="auto">
            <a:xfrm>
              <a:off x="3446" y="2070"/>
              <a:ext cx="37" cy="35"/>
            </a:xfrm>
            <a:custGeom>
              <a:avLst/>
              <a:gdLst>
                <a:gd name="T0" fmla="*/ 0 w 183"/>
                <a:gd name="T1" fmla="*/ 1 h 177"/>
                <a:gd name="T2" fmla="*/ 0 w 183"/>
                <a:gd name="T3" fmla="*/ 1 h 177"/>
                <a:gd name="T4" fmla="*/ 0 w 183"/>
                <a:gd name="T5" fmla="*/ 0 h 177"/>
                <a:gd name="T6" fmla="*/ 1 w 183"/>
                <a:gd name="T7" fmla="*/ 0 h 177"/>
                <a:gd name="T8" fmla="*/ 1 w 183"/>
                <a:gd name="T9" fmla="*/ 0 h 177"/>
                <a:gd name="T10" fmla="*/ 1 w 183"/>
                <a:gd name="T11" fmla="*/ 0 h 177"/>
                <a:gd name="T12" fmla="*/ 1 w 183"/>
                <a:gd name="T13" fmla="*/ 1 h 177"/>
                <a:gd name="T14" fmla="*/ 1 w 183"/>
                <a:gd name="T15" fmla="*/ 1 h 177"/>
                <a:gd name="T16" fmla="*/ 0 w 183"/>
                <a:gd name="T17" fmla="*/ 1 h 1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3"/>
                <a:gd name="T28" fmla="*/ 0 h 177"/>
                <a:gd name="T29" fmla="*/ 183 w 183"/>
                <a:gd name="T30" fmla="*/ 177 h 1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3" h="177">
                  <a:moveTo>
                    <a:pt x="43" y="177"/>
                  </a:moveTo>
                  <a:lnTo>
                    <a:pt x="0" y="84"/>
                  </a:lnTo>
                  <a:lnTo>
                    <a:pt x="22" y="28"/>
                  </a:lnTo>
                  <a:lnTo>
                    <a:pt x="87" y="28"/>
                  </a:lnTo>
                  <a:lnTo>
                    <a:pt x="142" y="0"/>
                  </a:lnTo>
                  <a:lnTo>
                    <a:pt x="183" y="42"/>
                  </a:lnTo>
                  <a:lnTo>
                    <a:pt x="183" y="127"/>
                  </a:lnTo>
                  <a:lnTo>
                    <a:pt x="149" y="142"/>
                  </a:lnTo>
                  <a:lnTo>
                    <a:pt x="43" y="177"/>
                  </a:lnTo>
                  <a:close/>
                </a:path>
              </a:pathLst>
            </a:custGeom>
            <a:solidFill>
              <a:srgbClr val="CC3300"/>
            </a:solidFill>
            <a:ln w="9525">
              <a:noFill/>
              <a:round/>
              <a:headEnd/>
              <a:tailEnd/>
            </a:ln>
          </p:spPr>
          <p:txBody>
            <a:bodyPr/>
            <a:lstStyle/>
            <a:p>
              <a:endParaRPr lang="fr-FR"/>
            </a:p>
          </p:txBody>
        </p:sp>
        <p:sp>
          <p:nvSpPr>
            <p:cNvPr id="480367" name="Freeform 588"/>
            <p:cNvSpPr>
              <a:spLocks/>
            </p:cNvSpPr>
            <p:nvPr/>
          </p:nvSpPr>
          <p:spPr bwMode="auto">
            <a:xfrm>
              <a:off x="3401" y="2060"/>
              <a:ext cx="31" cy="26"/>
            </a:xfrm>
            <a:custGeom>
              <a:avLst/>
              <a:gdLst>
                <a:gd name="T0" fmla="*/ 0 w 155"/>
                <a:gd name="T1" fmla="*/ 1 h 134"/>
                <a:gd name="T2" fmla="*/ 0 w 155"/>
                <a:gd name="T3" fmla="*/ 0 h 134"/>
                <a:gd name="T4" fmla="*/ 0 w 155"/>
                <a:gd name="T5" fmla="*/ 0 h 134"/>
                <a:gd name="T6" fmla="*/ 1 w 155"/>
                <a:gd name="T7" fmla="*/ 0 h 134"/>
                <a:gd name="T8" fmla="*/ 1 w 155"/>
                <a:gd name="T9" fmla="*/ 0 h 134"/>
                <a:gd name="T10" fmla="*/ 1 w 155"/>
                <a:gd name="T11" fmla="*/ 1 h 134"/>
                <a:gd name="T12" fmla="*/ 1 w 155"/>
                <a:gd name="T13" fmla="*/ 1 h 134"/>
                <a:gd name="T14" fmla="*/ 1 w 155"/>
                <a:gd name="T15" fmla="*/ 1 h 134"/>
                <a:gd name="T16" fmla="*/ 1 w 155"/>
                <a:gd name="T17" fmla="*/ 1 h 134"/>
                <a:gd name="T18" fmla="*/ 0 w 155"/>
                <a:gd name="T19" fmla="*/ 1 h 134"/>
                <a:gd name="T20" fmla="*/ 0 w 155"/>
                <a:gd name="T21" fmla="*/ 1 h 134"/>
                <a:gd name="T22" fmla="*/ 0 w 155"/>
                <a:gd name="T23" fmla="*/ 1 h 134"/>
                <a:gd name="T24" fmla="*/ 0 w 155"/>
                <a:gd name="T25" fmla="*/ 1 h 134"/>
                <a:gd name="T26" fmla="*/ 0 w 155"/>
                <a:gd name="T27" fmla="*/ 1 h 134"/>
                <a:gd name="T28" fmla="*/ 0 w 155"/>
                <a:gd name="T29" fmla="*/ 1 h 1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5"/>
                <a:gd name="T46" fmla="*/ 0 h 134"/>
                <a:gd name="T47" fmla="*/ 155 w 155"/>
                <a:gd name="T48" fmla="*/ 134 h 1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5" h="134">
                  <a:moveTo>
                    <a:pt x="22" y="107"/>
                  </a:moveTo>
                  <a:lnTo>
                    <a:pt x="0" y="36"/>
                  </a:lnTo>
                  <a:lnTo>
                    <a:pt x="56" y="7"/>
                  </a:lnTo>
                  <a:lnTo>
                    <a:pt x="113" y="0"/>
                  </a:lnTo>
                  <a:lnTo>
                    <a:pt x="155" y="36"/>
                  </a:lnTo>
                  <a:lnTo>
                    <a:pt x="155" y="134"/>
                  </a:lnTo>
                  <a:lnTo>
                    <a:pt x="70" y="134"/>
                  </a:lnTo>
                  <a:lnTo>
                    <a:pt x="69" y="133"/>
                  </a:lnTo>
                  <a:lnTo>
                    <a:pt x="65" y="131"/>
                  </a:lnTo>
                  <a:lnTo>
                    <a:pt x="59" y="128"/>
                  </a:lnTo>
                  <a:lnTo>
                    <a:pt x="52" y="123"/>
                  </a:lnTo>
                  <a:lnTo>
                    <a:pt x="44" y="118"/>
                  </a:lnTo>
                  <a:lnTo>
                    <a:pt x="36" y="114"/>
                  </a:lnTo>
                  <a:lnTo>
                    <a:pt x="28" y="110"/>
                  </a:lnTo>
                  <a:lnTo>
                    <a:pt x="22" y="107"/>
                  </a:lnTo>
                  <a:close/>
                </a:path>
              </a:pathLst>
            </a:custGeom>
            <a:solidFill>
              <a:srgbClr val="990000"/>
            </a:solidFill>
            <a:ln w="9525">
              <a:noFill/>
              <a:round/>
              <a:headEnd/>
              <a:tailEnd/>
            </a:ln>
          </p:spPr>
          <p:txBody>
            <a:bodyPr/>
            <a:lstStyle/>
            <a:p>
              <a:endParaRPr lang="fr-FR"/>
            </a:p>
          </p:txBody>
        </p:sp>
        <p:sp>
          <p:nvSpPr>
            <p:cNvPr id="480368" name="Freeform 589"/>
            <p:cNvSpPr>
              <a:spLocks/>
            </p:cNvSpPr>
            <p:nvPr/>
          </p:nvSpPr>
          <p:spPr bwMode="auto">
            <a:xfrm>
              <a:off x="3480" y="2078"/>
              <a:ext cx="31" cy="30"/>
            </a:xfrm>
            <a:custGeom>
              <a:avLst/>
              <a:gdLst>
                <a:gd name="T0" fmla="*/ 0 w 156"/>
                <a:gd name="T1" fmla="*/ 1 h 149"/>
                <a:gd name="T2" fmla="*/ 0 w 156"/>
                <a:gd name="T3" fmla="*/ 0 h 149"/>
                <a:gd name="T4" fmla="*/ 1 w 156"/>
                <a:gd name="T5" fmla="*/ 0 h 149"/>
                <a:gd name="T6" fmla="*/ 1 w 156"/>
                <a:gd name="T7" fmla="*/ 0 h 149"/>
                <a:gd name="T8" fmla="*/ 1 w 156"/>
                <a:gd name="T9" fmla="*/ 1 h 149"/>
                <a:gd name="T10" fmla="*/ 1 w 156"/>
                <a:gd name="T11" fmla="*/ 1 h 149"/>
                <a:gd name="T12" fmla="*/ 0 w 156"/>
                <a:gd name="T13" fmla="*/ 1 h 149"/>
                <a:gd name="T14" fmla="*/ 0 w 156"/>
                <a:gd name="T15" fmla="*/ 1 h 149"/>
                <a:gd name="T16" fmla="*/ 0 60000 65536"/>
                <a:gd name="T17" fmla="*/ 0 60000 65536"/>
                <a:gd name="T18" fmla="*/ 0 60000 65536"/>
                <a:gd name="T19" fmla="*/ 0 60000 65536"/>
                <a:gd name="T20" fmla="*/ 0 60000 65536"/>
                <a:gd name="T21" fmla="*/ 0 60000 65536"/>
                <a:gd name="T22" fmla="*/ 0 60000 65536"/>
                <a:gd name="T23" fmla="*/ 0 60000 65536"/>
                <a:gd name="T24" fmla="*/ 0 w 156"/>
                <a:gd name="T25" fmla="*/ 0 h 149"/>
                <a:gd name="T26" fmla="*/ 156 w 156"/>
                <a:gd name="T27" fmla="*/ 149 h 1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6" h="149">
                  <a:moveTo>
                    <a:pt x="0" y="85"/>
                  </a:moveTo>
                  <a:lnTo>
                    <a:pt x="43" y="0"/>
                  </a:lnTo>
                  <a:lnTo>
                    <a:pt x="120" y="0"/>
                  </a:lnTo>
                  <a:lnTo>
                    <a:pt x="156" y="42"/>
                  </a:lnTo>
                  <a:lnTo>
                    <a:pt x="156" y="107"/>
                  </a:lnTo>
                  <a:lnTo>
                    <a:pt x="71" y="127"/>
                  </a:lnTo>
                  <a:lnTo>
                    <a:pt x="22" y="149"/>
                  </a:lnTo>
                  <a:lnTo>
                    <a:pt x="0" y="85"/>
                  </a:lnTo>
                  <a:close/>
                </a:path>
              </a:pathLst>
            </a:custGeom>
            <a:solidFill>
              <a:srgbClr val="990000"/>
            </a:solidFill>
            <a:ln w="9525">
              <a:noFill/>
              <a:round/>
              <a:headEnd/>
              <a:tailEnd/>
            </a:ln>
          </p:spPr>
          <p:txBody>
            <a:bodyPr/>
            <a:lstStyle/>
            <a:p>
              <a:endParaRPr lang="fr-FR"/>
            </a:p>
          </p:txBody>
        </p:sp>
        <p:sp>
          <p:nvSpPr>
            <p:cNvPr id="480369" name="Freeform 590"/>
            <p:cNvSpPr>
              <a:spLocks/>
            </p:cNvSpPr>
            <p:nvPr/>
          </p:nvSpPr>
          <p:spPr bwMode="auto">
            <a:xfrm>
              <a:off x="3507" y="2062"/>
              <a:ext cx="29" cy="19"/>
            </a:xfrm>
            <a:custGeom>
              <a:avLst/>
              <a:gdLst>
                <a:gd name="T0" fmla="*/ 0 w 148"/>
                <a:gd name="T1" fmla="*/ 1 h 93"/>
                <a:gd name="T2" fmla="*/ 0 w 148"/>
                <a:gd name="T3" fmla="*/ 0 h 93"/>
                <a:gd name="T4" fmla="*/ 1 w 148"/>
                <a:gd name="T5" fmla="*/ 0 h 93"/>
                <a:gd name="T6" fmla="*/ 1 w 148"/>
                <a:gd name="T7" fmla="*/ 0 h 93"/>
                <a:gd name="T8" fmla="*/ 1 w 148"/>
                <a:gd name="T9" fmla="*/ 1 h 93"/>
                <a:gd name="T10" fmla="*/ 1 w 148"/>
                <a:gd name="T11" fmla="*/ 1 h 93"/>
                <a:gd name="T12" fmla="*/ 0 w 148"/>
                <a:gd name="T13" fmla="*/ 1 h 93"/>
                <a:gd name="T14" fmla="*/ 0 60000 65536"/>
                <a:gd name="T15" fmla="*/ 0 60000 65536"/>
                <a:gd name="T16" fmla="*/ 0 60000 65536"/>
                <a:gd name="T17" fmla="*/ 0 60000 65536"/>
                <a:gd name="T18" fmla="*/ 0 60000 65536"/>
                <a:gd name="T19" fmla="*/ 0 60000 65536"/>
                <a:gd name="T20" fmla="*/ 0 60000 65536"/>
                <a:gd name="T21" fmla="*/ 0 w 148"/>
                <a:gd name="T22" fmla="*/ 0 h 93"/>
                <a:gd name="T23" fmla="*/ 148 w 148"/>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93">
                  <a:moveTo>
                    <a:pt x="0" y="71"/>
                  </a:moveTo>
                  <a:lnTo>
                    <a:pt x="8" y="0"/>
                  </a:lnTo>
                  <a:lnTo>
                    <a:pt x="78" y="0"/>
                  </a:lnTo>
                  <a:lnTo>
                    <a:pt x="134" y="7"/>
                  </a:lnTo>
                  <a:lnTo>
                    <a:pt x="148" y="71"/>
                  </a:lnTo>
                  <a:lnTo>
                    <a:pt x="106" y="93"/>
                  </a:lnTo>
                  <a:lnTo>
                    <a:pt x="0" y="71"/>
                  </a:lnTo>
                  <a:close/>
                </a:path>
              </a:pathLst>
            </a:custGeom>
            <a:solidFill>
              <a:srgbClr val="990000"/>
            </a:solidFill>
            <a:ln w="9525">
              <a:noFill/>
              <a:round/>
              <a:headEnd/>
              <a:tailEnd/>
            </a:ln>
          </p:spPr>
          <p:txBody>
            <a:bodyPr/>
            <a:lstStyle/>
            <a:p>
              <a:endParaRPr lang="fr-FR"/>
            </a:p>
          </p:txBody>
        </p:sp>
        <p:sp>
          <p:nvSpPr>
            <p:cNvPr id="480370" name="Freeform 591"/>
            <p:cNvSpPr>
              <a:spLocks/>
            </p:cNvSpPr>
            <p:nvPr/>
          </p:nvSpPr>
          <p:spPr bwMode="auto">
            <a:xfrm>
              <a:off x="3547" y="2079"/>
              <a:ext cx="33" cy="29"/>
            </a:xfrm>
            <a:custGeom>
              <a:avLst/>
              <a:gdLst>
                <a:gd name="T0" fmla="*/ 0 w 162"/>
                <a:gd name="T1" fmla="*/ 1 h 142"/>
                <a:gd name="T2" fmla="*/ 0 w 162"/>
                <a:gd name="T3" fmla="*/ 0 h 142"/>
                <a:gd name="T4" fmla="*/ 1 w 162"/>
                <a:gd name="T5" fmla="*/ 0 h 142"/>
                <a:gd name="T6" fmla="*/ 1 w 162"/>
                <a:gd name="T7" fmla="*/ 1 h 142"/>
                <a:gd name="T8" fmla="*/ 1 w 162"/>
                <a:gd name="T9" fmla="*/ 1 h 142"/>
                <a:gd name="T10" fmla="*/ 0 w 162"/>
                <a:gd name="T11" fmla="*/ 1 h 142"/>
                <a:gd name="T12" fmla="*/ 0 w 162"/>
                <a:gd name="T13" fmla="*/ 1 h 142"/>
                <a:gd name="T14" fmla="*/ 0 60000 65536"/>
                <a:gd name="T15" fmla="*/ 0 60000 65536"/>
                <a:gd name="T16" fmla="*/ 0 60000 65536"/>
                <a:gd name="T17" fmla="*/ 0 60000 65536"/>
                <a:gd name="T18" fmla="*/ 0 60000 65536"/>
                <a:gd name="T19" fmla="*/ 0 60000 65536"/>
                <a:gd name="T20" fmla="*/ 0 60000 65536"/>
                <a:gd name="T21" fmla="*/ 0 w 162"/>
                <a:gd name="T22" fmla="*/ 0 h 142"/>
                <a:gd name="T23" fmla="*/ 162 w 162"/>
                <a:gd name="T24" fmla="*/ 142 h 1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2" h="142">
                  <a:moveTo>
                    <a:pt x="0" y="78"/>
                  </a:moveTo>
                  <a:lnTo>
                    <a:pt x="57" y="0"/>
                  </a:lnTo>
                  <a:lnTo>
                    <a:pt x="149" y="8"/>
                  </a:lnTo>
                  <a:lnTo>
                    <a:pt x="162" y="100"/>
                  </a:lnTo>
                  <a:lnTo>
                    <a:pt x="64" y="142"/>
                  </a:lnTo>
                  <a:lnTo>
                    <a:pt x="0" y="142"/>
                  </a:lnTo>
                  <a:lnTo>
                    <a:pt x="0" y="78"/>
                  </a:lnTo>
                  <a:close/>
                </a:path>
              </a:pathLst>
            </a:custGeom>
            <a:solidFill>
              <a:srgbClr val="990000"/>
            </a:solidFill>
            <a:ln w="9525">
              <a:noFill/>
              <a:round/>
              <a:headEnd/>
              <a:tailEnd/>
            </a:ln>
          </p:spPr>
          <p:txBody>
            <a:bodyPr/>
            <a:lstStyle/>
            <a:p>
              <a:endParaRPr lang="fr-FR"/>
            </a:p>
          </p:txBody>
        </p:sp>
        <p:sp>
          <p:nvSpPr>
            <p:cNvPr id="480371" name="Freeform 592"/>
            <p:cNvSpPr>
              <a:spLocks/>
            </p:cNvSpPr>
            <p:nvPr/>
          </p:nvSpPr>
          <p:spPr bwMode="auto">
            <a:xfrm>
              <a:off x="3512" y="2077"/>
              <a:ext cx="35" cy="30"/>
            </a:xfrm>
            <a:custGeom>
              <a:avLst/>
              <a:gdLst>
                <a:gd name="T0" fmla="*/ 0 w 179"/>
                <a:gd name="T1" fmla="*/ 1 h 150"/>
                <a:gd name="T2" fmla="*/ 0 w 179"/>
                <a:gd name="T3" fmla="*/ 1 h 150"/>
                <a:gd name="T4" fmla="*/ 0 w 179"/>
                <a:gd name="T5" fmla="*/ 0 h 150"/>
                <a:gd name="T6" fmla="*/ 1 w 179"/>
                <a:gd name="T7" fmla="*/ 0 h 150"/>
                <a:gd name="T8" fmla="*/ 1 w 179"/>
                <a:gd name="T9" fmla="*/ 0 h 150"/>
                <a:gd name="T10" fmla="*/ 1 w 179"/>
                <a:gd name="T11" fmla="*/ 1 h 150"/>
                <a:gd name="T12" fmla="*/ 1 w 179"/>
                <a:gd name="T13" fmla="*/ 1 h 150"/>
                <a:gd name="T14" fmla="*/ 1 w 179"/>
                <a:gd name="T15" fmla="*/ 1 h 150"/>
                <a:gd name="T16" fmla="*/ 0 w 179"/>
                <a:gd name="T17" fmla="*/ 1 h 1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9"/>
                <a:gd name="T28" fmla="*/ 0 h 150"/>
                <a:gd name="T29" fmla="*/ 179 w 179"/>
                <a:gd name="T30" fmla="*/ 150 h 1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9" h="150">
                  <a:moveTo>
                    <a:pt x="24" y="107"/>
                  </a:moveTo>
                  <a:lnTo>
                    <a:pt x="0" y="66"/>
                  </a:lnTo>
                  <a:lnTo>
                    <a:pt x="24" y="0"/>
                  </a:lnTo>
                  <a:lnTo>
                    <a:pt x="123" y="0"/>
                  </a:lnTo>
                  <a:lnTo>
                    <a:pt x="137" y="49"/>
                  </a:lnTo>
                  <a:lnTo>
                    <a:pt x="179" y="71"/>
                  </a:lnTo>
                  <a:lnTo>
                    <a:pt x="159" y="121"/>
                  </a:lnTo>
                  <a:lnTo>
                    <a:pt x="95" y="150"/>
                  </a:lnTo>
                  <a:lnTo>
                    <a:pt x="24" y="107"/>
                  </a:lnTo>
                  <a:close/>
                </a:path>
              </a:pathLst>
            </a:custGeom>
            <a:solidFill>
              <a:srgbClr val="CC3300"/>
            </a:solidFill>
            <a:ln w="9525">
              <a:noFill/>
              <a:round/>
              <a:headEnd/>
              <a:tailEnd/>
            </a:ln>
          </p:spPr>
          <p:txBody>
            <a:bodyPr/>
            <a:lstStyle/>
            <a:p>
              <a:endParaRPr lang="fr-FR"/>
            </a:p>
          </p:txBody>
        </p:sp>
        <p:sp>
          <p:nvSpPr>
            <p:cNvPr id="480372" name="Freeform 593"/>
            <p:cNvSpPr>
              <a:spLocks/>
            </p:cNvSpPr>
            <p:nvPr/>
          </p:nvSpPr>
          <p:spPr bwMode="auto">
            <a:xfrm>
              <a:off x="3467" y="2057"/>
              <a:ext cx="23" cy="22"/>
            </a:xfrm>
            <a:custGeom>
              <a:avLst/>
              <a:gdLst>
                <a:gd name="T0" fmla="*/ 0 w 113"/>
                <a:gd name="T1" fmla="*/ 0 h 112"/>
                <a:gd name="T2" fmla="*/ 0 w 113"/>
                <a:gd name="T3" fmla="*/ 0 h 112"/>
                <a:gd name="T4" fmla="*/ 1 w 113"/>
                <a:gd name="T5" fmla="*/ 0 h 112"/>
                <a:gd name="T6" fmla="*/ 1 w 113"/>
                <a:gd name="T7" fmla="*/ 1 h 112"/>
                <a:gd name="T8" fmla="*/ 1 w 113"/>
                <a:gd name="T9" fmla="*/ 1 h 112"/>
                <a:gd name="T10" fmla="*/ 0 w 113"/>
                <a:gd name="T11" fmla="*/ 1 h 112"/>
                <a:gd name="T12" fmla="*/ 0 w 113"/>
                <a:gd name="T13" fmla="*/ 0 h 112"/>
                <a:gd name="T14" fmla="*/ 0 60000 65536"/>
                <a:gd name="T15" fmla="*/ 0 60000 65536"/>
                <a:gd name="T16" fmla="*/ 0 60000 65536"/>
                <a:gd name="T17" fmla="*/ 0 60000 65536"/>
                <a:gd name="T18" fmla="*/ 0 60000 65536"/>
                <a:gd name="T19" fmla="*/ 0 60000 65536"/>
                <a:gd name="T20" fmla="*/ 0 60000 65536"/>
                <a:gd name="T21" fmla="*/ 0 w 113"/>
                <a:gd name="T22" fmla="*/ 0 h 112"/>
                <a:gd name="T23" fmla="*/ 113 w 113"/>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 h="112">
                  <a:moveTo>
                    <a:pt x="0" y="42"/>
                  </a:moveTo>
                  <a:lnTo>
                    <a:pt x="36" y="0"/>
                  </a:lnTo>
                  <a:lnTo>
                    <a:pt x="106" y="20"/>
                  </a:lnTo>
                  <a:lnTo>
                    <a:pt x="113" y="78"/>
                  </a:lnTo>
                  <a:lnTo>
                    <a:pt x="77" y="112"/>
                  </a:lnTo>
                  <a:lnTo>
                    <a:pt x="7" y="112"/>
                  </a:lnTo>
                  <a:lnTo>
                    <a:pt x="0" y="42"/>
                  </a:lnTo>
                  <a:close/>
                </a:path>
              </a:pathLst>
            </a:custGeom>
            <a:solidFill>
              <a:srgbClr val="630000"/>
            </a:solidFill>
            <a:ln w="9525">
              <a:noFill/>
              <a:round/>
              <a:headEnd/>
              <a:tailEnd/>
            </a:ln>
          </p:spPr>
          <p:txBody>
            <a:bodyPr/>
            <a:lstStyle/>
            <a:p>
              <a:endParaRPr lang="fr-FR"/>
            </a:p>
          </p:txBody>
        </p:sp>
        <p:sp>
          <p:nvSpPr>
            <p:cNvPr id="480373" name="Freeform 594"/>
            <p:cNvSpPr>
              <a:spLocks/>
            </p:cNvSpPr>
            <p:nvPr/>
          </p:nvSpPr>
          <p:spPr bwMode="auto">
            <a:xfrm>
              <a:off x="3367" y="2099"/>
              <a:ext cx="34" cy="31"/>
            </a:xfrm>
            <a:custGeom>
              <a:avLst/>
              <a:gdLst>
                <a:gd name="T0" fmla="*/ 0 w 169"/>
                <a:gd name="T1" fmla="*/ 1 h 155"/>
                <a:gd name="T2" fmla="*/ 0 w 169"/>
                <a:gd name="T3" fmla="*/ 0 h 155"/>
                <a:gd name="T4" fmla="*/ 1 w 169"/>
                <a:gd name="T5" fmla="*/ 0 h 155"/>
                <a:gd name="T6" fmla="*/ 1 w 169"/>
                <a:gd name="T7" fmla="*/ 0 h 155"/>
                <a:gd name="T8" fmla="*/ 1 w 169"/>
                <a:gd name="T9" fmla="*/ 0 h 155"/>
                <a:gd name="T10" fmla="*/ 1 w 169"/>
                <a:gd name="T11" fmla="*/ 1 h 155"/>
                <a:gd name="T12" fmla="*/ 1 w 169"/>
                <a:gd name="T13" fmla="*/ 1 h 155"/>
                <a:gd name="T14" fmla="*/ 0 w 169"/>
                <a:gd name="T15" fmla="*/ 1 h 155"/>
                <a:gd name="T16" fmla="*/ 0 w 169"/>
                <a:gd name="T17" fmla="*/ 1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9"/>
                <a:gd name="T28" fmla="*/ 0 h 155"/>
                <a:gd name="T29" fmla="*/ 169 w 169"/>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9" h="155">
                  <a:moveTo>
                    <a:pt x="0" y="98"/>
                  </a:moveTo>
                  <a:lnTo>
                    <a:pt x="22" y="7"/>
                  </a:lnTo>
                  <a:lnTo>
                    <a:pt x="92" y="0"/>
                  </a:lnTo>
                  <a:lnTo>
                    <a:pt x="120" y="35"/>
                  </a:lnTo>
                  <a:lnTo>
                    <a:pt x="155" y="20"/>
                  </a:lnTo>
                  <a:lnTo>
                    <a:pt x="169" y="98"/>
                  </a:lnTo>
                  <a:lnTo>
                    <a:pt x="135" y="155"/>
                  </a:lnTo>
                  <a:lnTo>
                    <a:pt x="29" y="142"/>
                  </a:lnTo>
                  <a:lnTo>
                    <a:pt x="0" y="98"/>
                  </a:lnTo>
                  <a:close/>
                </a:path>
              </a:pathLst>
            </a:custGeom>
            <a:solidFill>
              <a:srgbClr val="CC3300"/>
            </a:solidFill>
            <a:ln w="9525">
              <a:noFill/>
              <a:round/>
              <a:headEnd/>
              <a:tailEnd/>
            </a:ln>
          </p:spPr>
          <p:txBody>
            <a:bodyPr/>
            <a:lstStyle/>
            <a:p>
              <a:endParaRPr lang="fr-FR"/>
            </a:p>
          </p:txBody>
        </p:sp>
        <p:sp>
          <p:nvSpPr>
            <p:cNvPr id="480374" name="Freeform 595"/>
            <p:cNvSpPr>
              <a:spLocks/>
            </p:cNvSpPr>
            <p:nvPr/>
          </p:nvSpPr>
          <p:spPr bwMode="auto">
            <a:xfrm>
              <a:off x="3459" y="2094"/>
              <a:ext cx="34" cy="29"/>
            </a:xfrm>
            <a:custGeom>
              <a:avLst/>
              <a:gdLst>
                <a:gd name="T0" fmla="*/ 0 w 169"/>
                <a:gd name="T1" fmla="*/ 1 h 149"/>
                <a:gd name="T2" fmla="*/ 0 w 169"/>
                <a:gd name="T3" fmla="*/ 0 h 149"/>
                <a:gd name="T4" fmla="*/ 0 w 169"/>
                <a:gd name="T5" fmla="*/ 0 h 149"/>
                <a:gd name="T6" fmla="*/ 1 w 169"/>
                <a:gd name="T7" fmla="*/ 0 h 149"/>
                <a:gd name="T8" fmla="*/ 1 w 169"/>
                <a:gd name="T9" fmla="*/ 0 h 149"/>
                <a:gd name="T10" fmla="*/ 1 w 169"/>
                <a:gd name="T11" fmla="*/ 1 h 149"/>
                <a:gd name="T12" fmla="*/ 1 w 169"/>
                <a:gd name="T13" fmla="*/ 1 h 149"/>
                <a:gd name="T14" fmla="*/ 0 w 169"/>
                <a:gd name="T15" fmla="*/ 1 h 149"/>
                <a:gd name="T16" fmla="*/ 0 60000 65536"/>
                <a:gd name="T17" fmla="*/ 0 60000 65536"/>
                <a:gd name="T18" fmla="*/ 0 60000 65536"/>
                <a:gd name="T19" fmla="*/ 0 60000 65536"/>
                <a:gd name="T20" fmla="*/ 0 60000 65536"/>
                <a:gd name="T21" fmla="*/ 0 60000 65536"/>
                <a:gd name="T22" fmla="*/ 0 60000 65536"/>
                <a:gd name="T23" fmla="*/ 0 60000 65536"/>
                <a:gd name="T24" fmla="*/ 0 w 169"/>
                <a:gd name="T25" fmla="*/ 0 h 149"/>
                <a:gd name="T26" fmla="*/ 169 w 169"/>
                <a:gd name="T27" fmla="*/ 149 h 1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9" h="149">
                  <a:moveTo>
                    <a:pt x="35" y="120"/>
                  </a:moveTo>
                  <a:lnTo>
                    <a:pt x="0" y="49"/>
                  </a:lnTo>
                  <a:lnTo>
                    <a:pt x="7" y="0"/>
                  </a:lnTo>
                  <a:lnTo>
                    <a:pt x="78" y="0"/>
                  </a:lnTo>
                  <a:lnTo>
                    <a:pt x="148" y="15"/>
                  </a:lnTo>
                  <a:lnTo>
                    <a:pt x="169" y="85"/>
                  </a:lnTo>
                  <a:lnTo>
                    <a:pt x="148" y="149"/>
                  </a:lnTo>
                  <a:lnTo>
                    <a:pt x="35" y="120"/>
                  </a:lnTo>
                  <a:close/>
                </a:path>
              </a:pathLst>
            </a:custGeom>
            <a:solidFill>
              <a:srgbClr val="CC3300"/>
            </a:solidFill>
            <a:ln w="9525">
              <a:noFill/>
              <a:round/>
              <a:headEnd/>
              <a:tailEnd/>
            </a:ln>
          </p:spPr>
          <p:txBody>
            <a:bodyPr/>
            <a:lstStyle/>
            <a:p>
              <a:endParaRPr lang="fr-FR"/>
            </a:p>
          </p:txBody>
        </p:sp>
        <p:sp>
          <p:nvSpPr>
            <p:cNvPr id="480375" name="Freeform 596"/>
            <p:cNvSpPr>
              <a:spLocks/>
            </p:cNvSpPr>
            <p:nvPr/>
          </p:nvSpPr>
          <p:spPr bwMode="auto">
            <a:xfrm>
              <a:off x="3510" y="1830"/>
              <a:ext cx="54" cy="24"/>
            </a:xfrm>
            <a:custGeom>
              <a:avLst/>
              <a:gdLst>
                <a:gd name="T0" fmla="*/ 0 w 267"/>
                <a:gd name="T1" fmla="*/ 0 h 117"/>
                <a:gd name="T2" fmla="*/ 0 w 267"/>
                <a:gd name="T3" fmla="*/ 0 h 117"/>
                <a:gd name="T4" fmla="*/ 0 w 267"/>
                <a:gd name="T5" fmla="*/ 1 h 117"/>
                <a:gd name="T6" fmla="*/ 1 w 267"/>
                <a:gd name="T7" fmla="*/ 1 h 117"/>
                <a:gd name="T8" fmla="*/ 1 w 267"/>
                <a:gd name="T9" fmla="*/ 1 h 117"/>
                <a:gd name="T10" fmla="*/ 1 w 267"/>
                <a:gd name="T11" fmla="*/ 1 h 117"/>
                <a:gd name="T12" fmla="*/ 1 w 267"/>
                <a:gd name="T13" fmla="*/ 0 h 117"/>
                <a:gd name="T14" fmla="*/ 1 w 267"/>
                <a:gd name="T15" fmla="*/ 0 h 117"/>
                <a:gd name="T16" fmla="*/ 1 w 267"/>
                <a:gd name="T17" fmla="*/ 1 h 117"/>
                <a:gd name="T18" fmla="*/ 1 w 267"/>
                <a:gd name="T19" fmla="*/ 1 h 117"/>
                <a:gd name="T20" fmla="*/ 1 w 267"/>
                <a:gd name="T21" fmla="*/ 1 h 117"/>
                <a:gd name="T22" fmla="*/ 2 w 267"/>
                <a:gd name="T23" fmla="*/ 1 h 117"/>
                <a:gd name="T24" fmla="*/ 2 w 267"/>
                <a:gd name="T25" fmla="*/ 1 h 117"/>
                <a:gd name="T26" fmla="*/ 2 w 267"/>
                <a:gd name="T27" fmla="*/ 1 h 117"/>
                <a:gd name="T28" fmla="*/ 2 w 267"/>
                <a:gd name="T29" fmla="*/ 1 h 117"/>
                <a:gd name="T30" fmla="*/ 2 w 267"/>
                <a:gd name="T31" fmla="*/ 0 h 117"/>
                <a:gd name="T32" fmla="*/ 1 w 267"/>
                <a:gd name="T33" fmla="*/ 0 h 117"/>
                <a:gd name="T34" fmla="*/ 1 w 267"/>
                <a:gd name="T35" fmla="*/ 0 h 117"/>
                <a:gd name="T36" fmla="*/ 0 w 267"/>
                <a:gd name="T37" fmla="*/ 0 h 117"/>
                <a:gd name="T38" fmla="*/ 0 w 267"/>
                <a:gd name="T39" fmla="*/ 0 h 1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7"/>
                <a:gd name="T61" fmla="*/ 0 h 117"/>
                <a:gd name="T62" fmla="*/ 267 w 267"/>
                <a:gd name="T63" fmla="*/ 117 h 1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7" h="117">
                  <a:moveTo>
                    <a:pt x="0" y="35"/>
                  </a:moveTo>
                  <a:lnTo>
                    <a:pt x="34" y="32"/>
                  </a:lnTo>
                  <a:lnTo>
                    <a:pt x="37" y="69"/>
                  </a:lnTo>
                  <a:lnTo>
                    <a:pt x="74" y="84"/>
                  </a:lnTo>
                  <a:lnTo>
                    <a:pt x="100" y="110"/>
                  </a:lnTo>
                  <a:lnTo>
                    <a:pt x="104" y="77"/>
                  </a:lnTo>
                  <a:lnTo>
                    <a:pt x="84" y="39"/>
                  </a:lnTo>
                  <a:lnTo>
                    <a:pt x="123" y="48"/>
                  </a:lnTo>
                  <a:lnTo>
                    <a:pt x="136" y="87"/>
                  </a:lnTo>
                  <a:lnTo>
                    <a:pt x="177" y="92"/>
                  </a:lnTo>
                  <a:lnTo>
                    <a:pt x="166" y="62"/>
                  </a:lnTo>
                  <a:lnTo>
                    <a:pt x="199" y="69"/>
                  </a:lnTo>
                  <a:lnTo>
                    <a:pt x="214" y="110"/>
                  </a:lnTo>
                  <a:lnTo>
                    <a:pt x="251" y="117"/>
                  </a:lnTo>
                  <a:lnTo>
                    <a:pt x="267" y="84"/>
                  </a:lnTo>
                  <a:lnTo>
                    <a:pt x="236" y="45"/>
                  </a:lnTo>
                  <a:lnTo>
                    <a:pt x="170" y="17"/>
                  </a:lnTo>
                  <a:lnTo>
                    <a:pt x="96" y="0"/>
                  </a:lnTo>
                  <a:lnTo>
                    <a:pt x="44" y="14"/>
                  </a:lnTo>
                  <a:lnTo>
                    <a:pt x="0" y="35"/>
                  </a:lnTo>
                  <a:close/>
                </a:path>
              </a:pathLst>
            </a:custGeom>
            <a:solidFill>
              <a:srgbClr val="007FFF"/>
            </a:solidFill>
            <a:ln w="9525">
              <a:noFill/>
              <a:round/>
              <a:headEnd/>
              <a:tailEnd/>
            </a:ln>
          </p:spPr>
          <p:txBody>
            <a:bodyPr/>
            <a:lstStyle/>
            <a:p>
              <a:endParaRPr lang="fr-FR"/>
            </a:p>
          </p:txBody>
        </p:sp>
        <p:sp>
          <p:nvSpPr>
            <p:cNvPr id="480376" name="Freeform 597"/>
            <p:cNvSpPr>
              <a:spLocks/>
            </p:cNvSpPr>
            <p:nvPr/>
          </p:nvSpPr>
          <p:spPr bwMode="auto">
            <a:xfrm>
              <a:off x="3506" y="1852"/>
              <a:ext cx="55" cy="35"/>
            </a:xfrm>
            <a:custGeom>
              <a:avLst/>
              <a:gdLst>
                <a:gd name="T0" fmla="*/ 0 w 271"/>
                <a:gd name="T1" fmla="*/ 0 h 176"/>
                <a:gd name="T2" fmla="*/ 1 w 271"/>
                <a:gd name="T3" fmla="*/ 0 h 176"/>
                <a:gd name="T4" fmla="*/ 1 w 271"/>
                <a:gd name="T5" fmla="*/ 0 h 176"/>
                <a:gd name="T6" fmla="*/ 1 w 271"/>
                <a:gd name="T7" fmla="*/ 0 h 176"/>
                <a:gd name="T8" fmla="*/ 2 w 271"/>
                <a:gd name="T9" fmla="*/ 0 h 176"/>
                <a:gd name="T10" fmla="*/ 2 w 271"/>
                <a:gd name="T11" fmla="*/ 0 h 176"/>
                <a:gd name="T12" fmla="*/ 2 w 271"/>
                <a:gd name="T13" fmla="*/ 0 h 176"/>
                <a:gd name="T14" fmla="*/ 2 w 271"/>
                <a:gd name="T15" fmla="*/ 1 h 176"/>
                <a:gd name="T16" fmla="*/ 2 w 271"/>
                <a:gd name="T17" fmla="*/ 1 h 176"/>
                <a:gd name="T18" fmla="*/ 2 w 271"/>
                <a:gd name="T19" fmla="*/ 1 h 176"/>
                <a:gd name="T20" fmla="*/ 2 w 271"/>
                <a:gd name="T21" fmla="*/ 1 h 176"/>
                <a:gd name="T22" fmla="*/ 2 w 271"/>
                <a:gd name="T23" fmla="*/ 1 h 176"/>
                <a:gd name="T24" fmla="*/ 2 w 271"/>
                <a:gd name="T25" fmla="*/ 1 h 176"/>
                <a:gd name="T26" fmla="*/ 1 w 271"/>
                <a:gd name="T27" fmla="*/ 1 h 176"/>
                <a:gd name="T28" fmla="*/ 1 w 271"/>
                <a:gd name="T29" fmla="*/ 1 h 176"/>
                <a:gd name="T30" fmla="*/ 1 w 271"/>
                <a:gd name="T31" fmla="*/ 1 h 176"/>
                <a:gd name="T32" fmla="*/ 1 w 271"/>
                <a:gd name="T33" fmla="*/ 1 h 176"/>
                <a:gd name="T34" fmla="*/ 1 w 271"/>
                <a:gd name="T35" fmla="*/ 1 h 176"/>
                <a:gd name="T36" fmla="*/ 0 w 271"/>
                <a:gd name="T37" fmla="*/ 1 h 176"/>
                <a:gd name="T38" fmla="*/ 0 w 271"/>
                <a:gd name="T39" fmla="*/ 1 h 176"/>
                <a:gd name="T40" fmla="*/ 0 w 271"/>
                <a:gd name="T41" fmla="*/ 1 h 176"/>
                <a:gd name="T42" fmla="*/ 0 w 271"/>
                <a:gd name="T43" fmla="*/ 1 h 176"/>
                <a:gd name="T44" fmla="*/ 0 w 271"/>
                <a:gd name="T45" fmla="*/ 1 h 176"/>
                <a:gd name="T46" fmla="*/ 0 w 271"/>
                <a:gd name="T47" fmla="*/ 1 h 176"/>
                <a:gd name="T48" fmla="*/ 0 w 271"/>
                <a:gd name="T49" fmla="*/ 1 h 176"/>
                <a:gd name="T50" fmla="*/ 0 w 271"/>
                <a:gd name="T51" fmla="*/ 0 h 176"/>
                <a:gd name="T52" fmla="*/ 0 w 271"/>
                <a:gd name="T53" fmla="*/ 0 h 176"/>
                <a:gd name="T54" fmla="*/ 0 w 271"/>
                <a:gd name="T55" fmla="*/ 0 h 1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1"/>
                <a:gd name="T85" fmla="*/ 0 h 176"/>
                <a:gd name="T86" fmla="*/ 271 w 271"/>
                <a:gd name="T87" fmla="*/ 176 h 17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1" h="176">
                  <a:moveTo>
                    <a:pt x="58" y="2"/>
                  </a:moveTo>
                  <a:lnTo>
                    <a:pt x="82" y="17"/>
                  </a:lnTo>
                  <a:lnTo>
                    <a:pt x="116" y="34"/>
                  </a:lnTo>
                  <a:lnTo>
                    <a:pt x="169" y="50"/>
                  </a:lnTo>
                  <a:lnTo>
                    <a:pt x="203" y="50"/>
                  </a:lnTo>
                  <a:lnTo>
                    <a:pt x="223" y="28"/>
                  </a:lnTo>
                  <a:lnTo>
                    <a:pt x="269" y="47"/>
                  </a:lnTo>
                  <a:lnTo>
                    <a:pt x="271" y="79"/>
                  </a:lnTo>
                  <a:lnTo>
                    <a:pt x="257" y="102"/>
                  </a:lnTo>
                  <a:lnTo>
                    <a:pt x="266" y="149"/>
                  </a:lnTo>
                  <a:lnTo>
                    <a:pt x="259" y="176"/>
                  </a:lnTo>
                  <a:lnTo>
                    <a:pt x="243" y="150"/>
                  </a:lnTo>
                  <a:lnTo>
                    <a:pt x="203" y="146"/>
                  </a:lnTo>
                  <a:lnTo>
                    <a:pt x="179" y="146"/>
                  </a:lnTo>
                  <a:lnTo>
                    <a:pt x="162" y="156"/>
                  </a:lnTo>
                  <a:lnTo>
                    <a:pt x="142" y="150"/>
                  </a:lnTo>
                  <a:lnTo>
                    <a:pt x="127" y="133"/>
                  </a:lnTo>
                  <a:lnTo>
                    <a:pt x="82" y="119"/>
                  </a:lnTo>
                  <a:lnTo>
                    <a:pt x="54" y="104"/>
                  </a:lnTo>
                  <a:lnTo>
                    <a:pt x="31" y="118"/>
                  </a:lnTo>
                  <a:lnTo>
                    <a:pt x="12" y="131"/>
                  </a:lnTo>
                  <a:lnTo>
                    <a:pt x="0" y="137"/>
                  </a:lnTo>
                  <a:lnTo>
                    <a:pt x="5" y="110"/>
                  </a:lnTo>
                  <a:lnTo>
                    <a:pt x="25" y="103"/>
                  </a:lnTo>
                  <a:lnTo>
                    <a:pt x="39" y="70"/>
                  </a:lnTo>
                  <a:lnTo>
                    <a:pt x="39" y="25"/>
                  </a:lnTo>
                  <a:lnTo>
                    <a:pt x="46" y="0"/>
                  </a:lnTo>
                  <a:lnTo>
                    <a:pt x="58" y="2"/>
                  </a:lnTo>
                  <a:close/>
                </a:path>
              </a:pathLst>
            </a:custGeom>
            <a:solidFill>
              <a:srgbClr val="FF9966"/>
            </a:solidFill>
            <a:ln w="9525">
              <a:noFill/>
              <a:round/>
              <a:headEnd/>
              <a:tailEnd/>
            </a:ln>
          </p:spPr>
          <p:txBody>
            <a:bodyPr/>
            <a:lstStyle/>
            <a:p>
              <a:endParaRPr lang="fr-FR"/>
            </a:p>
          </p:txBody>
        </p:sp>
        <p:sp>
          <p:nvSpPr>
            <p:cNvPr id="480377" name="Freeform 598"/>
            <p:cNvSpPr>
              <a:spLocks/>
            </p:cNvSpPr>
            <p:nvPr/>
          </p:nvSpPr>
          <p:spPr bwMode="auto">
            <a:xfrm>
              <a:off x="3525" y="1887"/>
              <a:ext cx="16" cy="21"/>
            </a:xfrm>
            <a:custGeom>
              <a:avLst/>
              <a:gdLst>
                <a:gd name="T0" fmla="*/ 0 w 76"/>
                <a:gd name="T1" fmla="*/ 0 h 105"/>
                <a:gd name="T2" fmla="*/ 0 w 76"/>
                <a:gd name="T3" fmla="*/ 0 h 105"/>
                <a:gd name="T4" fmla="*/ 0 w 76"/>
                <a:gd name="T5" fmla="*/ 0 h 105"/>
                <a:gd name="T6" fmla="*/ 0 w 76"/>
                <a:gd name="T7" fmla="*/ 1 h 105"/>
                <a:gd name="T8" fmla="*/ 0 w 76"/>
                <a:gd name="T9" fmla="*/ 0 h 105"/>
                <a:gd name="T10" fmla="*/ 0 w 76"/>
                <a:gd name="T11" fmla="*/ 1 h 105"/>
                <a:gd name="T12" fmla="*/ 0 w 76"/>
                <a:gd name="T13" fmla="*/ 1 h 105"/>
                <a:gd name="T14" fmla="*/ 0 w 76"/>
                <a:gd name="T15" fmla="*/ 1 h 105"/>
                <a:gd name="T16" fmla="*/ 0 w 76"/>
                <a:gd name="T17" fmla="*/ 1 h 105"/>
                <a:gd name="T18" fmla="*/ 0 w 76"/>
                <a:gd name="T19" fmla="*/ 1 h 105"/>
                <a:gd name="T20" fmla="*/ 1 w 76"/>
                <a:gd name="T21" fmla="*/ 1 h 105"/>
                <a:gd name="T22" fmla="*/ 1 w 76"/>
                <a:gd name="T23" fmla="*/ 1 h 105"/>
                <a:gd name="T24" fmla="*/ 1 w 76"/>
                <a:gd name="T25" fmla="*/ 1 h 105"/>
                <a:gd name="T26" fmla="*/ 0 w 76"/>
                <a:gd name="T27" fmla="*/ 1 h 105"/>
                <a:gd name="T28" fmla="*/ 0 w 76"/>
                <a:gd name="T29" fmla="*/ 0 h 105"/>
                <a:gd name="T30" fmla="*/ 1 w 76"/>
                <a:gd name="T31" fmla="*/ 0 h 105"/>
                <a:gd name="T32" fmla="*/ 0 w 76"/>
                <a:gd name="T33" fmla="*/ 0 h 1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6"/>
                <a:gd name="T52" fmla="*/ 0 h 105"/>
                <a:gd name="T53" fmla="*/ 76 w 76"/>
                <a:gd name="T54" fmla="*/ 105 h 1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6" h="105">
                  <a:moveTo>
                    <a:pt x="49" y="0"/>
                  </a:moveTo>
                  <a:lnTo>
                    <a:pt x="38" y="19"/>
                  </a:lnTo>
                  <a:lnTo>
                    <a:pt x="30" y="59"/>
                  </a:lnTo>
                  <a:lnTo>
                    <a:pt x="24" y="71"/>
                  </a:lnTo>
                  <a:lnTo>
                    <a:pt x="10" y="61"/>
                  </a:lnTo>
                  <a:lnTo>
                    <a:pt x="0" y="79"/>
                  </a:lnTo>
                  <a:lnTo>
                    <a:pt x="10" y="87"/>
                  </a:lnTo>
                  <a:lnTo>
                    <a:pt x="24" y="99"/>
                  </a:lnTo>
                  <a:lnTo>
                    <a:pt x="45" y="105"/>
                  </a:lnTo>
                  <a:lnTo>
                    <a:pt x="53" y="93"/>
                  </a:lnTo>
                  <a:lnTo>
                    <a:pt x="72" y="93"/>
                  </a:lnTo>
                  <a:lnTo>
                    <a:pt x="76" y="74"/>
                  </a:lnTo>
                  <a:lnTo>
                    <a:pt x="62" y="68"/>
                  </a:lnTo>
                  <a:lnTo>
                    <a:pt x="51" y="73"/>
                  </a:lnTo>
                  <a:lnTo>
                    <a:pt x="53" y="36"/>
                  </a:lnTo>
                  <a:lnTo>
                    <a:pt x="56" y="5"/>
                  </a:lnTo>
                  <a:lnTo>
                    <a:pt x="49" y="0"/>
                  </a:lnTo>
                  <a:close/>
                </a:path>
              </a:pathLst>
            </a:custGeom>
            <a:solidFill>
              <a:srgbClr val="FF9966"/>
            </a:solidFill>
            <a:ln w="9525">
              <a:noFill/>
              <a:round/>
              <a:headEnd/>
              <a:tailEnd/>
            </a:ln>
          </p:spPr>
          <p:txBody>
            <a:bodyPr/>
            <a:lstStyle/>
            <a:p>
              <a:endParaRPr lang="fr-FR"/>
            </a:p>
          </p:txBody>
        </p:sp>
        <p:sp>
          <p:nvSpPr>
            <p:cNvPr id="480378" name="Freeform 599"/>
            <p:cNvSpPr>
              <a:spLocks/>
            </p:cNvSpPr>
            <p:nvPr/>
          </p:nvSpPr>
          <p:spPr bwMode="auto">
            <a:xfrm>
              <a:off x="3539" y="1887"/>
              <a:ext cx="19" cy="22"/>
            </a:xfrm>
            <a:custGeom>
              <a:avLst/>
              <a:gdLst>
                <a:gd name="T0" fmla="*/ 0 w 97"/>
                <a:gd name="T1" fmla="*/ 0 h 111"/>
                <a:gd name="T2" fmla="*/ 0 w 97"/>
                <a:gd name="T3" fmla="*/ 0 h 111"/>
                <a:gd name="T4" fmla="*/ 0 w 97"/>
                <a:gd name="T5" fmla="*/ 0 h 111"/>
                <a:gd name="T6" fmla="*/ 0 w 97"/>
                <a:gd name="T7" fmla="*/ 0 h 111"/>
                <a:gd name="T8" fmla="*/ 0 w 97"/>
                <a:gd name="T9" fmla="*/ 0 h 111"/>
                <a:gd name="T10" fmla="*/ 1 w 97"/>
                <a:gd name="T11" fmla="*/ 0 h 111"/>
                <a:gd name="T12" fmla="*/ 1 w 97"/>
                <a:gd name="T13" fmla="*/ 0 h 111"/>
                <a:gd name="T14" fmla="*/ 1 w 97"/>
                <a:gd name="T15" fmla="*/ 0 h 111"/>
                <a:gd name="T16" fmla="*/ 1 w 97"/>
                <a:gd name="T17" fmla="*/ 0 h 111"/>
                <a:gd name="T18" fmla="*/ 1 w 97"/>
                <a:gd name="T19" fmla="*/ 1 h 111"/>
                <a:gd name="T20" fmla="*/ 0 w 97"/>
                <a:gd name="T21" fmla="*/ 1 h 111"/>
                <a:gd name="T22" fmla="*/ 0 w 97"/>
                <a:gd name="T23" fmla="*/ 1 h 111"/>
                <a:gd name="T24" fmla="*/ 0 w 97"/>
                <a:gd name="T25" fmla="*/ 1 h 111"/>
                <a:gd name="T26" fmla="*/ 0 w 97"/>
                <a:gd name="T27" fmla="*/ 1 h 111"/>
                <a:gd name="T28" fmla="*/ 0 w 97"/>
                <a:gd name="T29" fmla="*/ 0 h 111"/>
                <a:gd name="T30" fmla="*/ 0 w 97"/>
                <a:gd name="T31" fmla="*/ 0 h 111"/>
                <a:gd name="T32" fmla="*/ 0 w 97"/>
                <a:gd name="T33" fmla="*/ 0 h 111"/>
                <a:gd name="T34" fmla="*/ 0 w 97"/>
                <a:gd name="T35" fmla="*/ 0 h 1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7"/>
                <a:gd name="T55" fmla="*/ 0 h 111"/>
                <a:gd name="T56" fmla="*/ 97 w 97"/>
                <a:gd name="T57" fmla="*/ 111 h 1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7" h="111">
                  <a:moveTo>
                    <a:pt x="1" y="0"/>
                  </a:moveTo>
                  <a:lnTo>
                    <a:pt x="12" y="2"/>
                  </a:lnTo>
                  <a:lnTo>
                    <a:pt x="12" y="20"/>
                  </a:lnTo>
                  <a:lnTo>
                    <a:pt x="30" y="34"/>
                  </a:lnTo>
                  <a:lnTo>
                    <a:pt x="58" y="34"/>
                  </a:lnTo>
                  <a:lnTo>
                    <a:pt x="77" y="32"/>
                  </a:lnTo>
                  <a:lnTo>
                    <a:pt x="81" y="15"/>
                  </a:lnTo>
                  <a:lnTo>
                    <a:pt x="95" y="30"/>
                  </a:lnTo>
                  <a:lnTo>
                    <a:pt x="97" y="61"/>
                  </a:lnTo>
                  <a:lnTo>
                    <a:pt x="87" y="78"/>
                  </a:lnTo>
                  <a:lnTo>
                    <a:pt x="58" y="96"/>
                  </a:lnTo>
                  <a:lnTo>
                    <a:pt x="46" y="111"/>
                  </a:lnTo>
                  <a:lnTo>
                    <a:pt x="27" y="111"/>
                  </a:lnTo>
                  <a:lnTo>
                    <a:pt x="18" y="82"/>
                  </a:lnTo>
                  <a:lnTo>
                    <a:pt x="12" y="57"/>
                  </a:lnTo>
                  <a:lnTo>
                    <a:pt x="0" y="57"/>
                  </a:lnTo>
                  <a:lnTo>
                    <a:pt x="5" y="40"/>
                  </a:lnTo>
                  <a:lnTo>
                    <a:pt x="1" y="0"/>
                  </a:lnTo>
                  <a:close/>
                </a:path>
              </a:pathLst>
            </a:custGeom>
            <a:solidFill>
              <a:srgbClr val="FF9966"/>
            </a:solidFill>
            <a:ln w="9525">
              <a:noFill/>
              <a:round/>
              <a:headEnd/>
              <a:tailEnd/>
            </a:ln>
          </p:spPr>
          <p:txBody>
            <a:bodyPr/>
            <a:lstStyle/>
            <a:p>
              <a:endParaRPr lang="fr-FR"/>
            </a:p>
          </p:txBody>
        </p:sp>
        <p:sp>
          <p:nvSpPr>
            <p:cNvPr id="480379" name="Freeform 600"/>
            <p:cNvSpPr>
              <a:spLocks/>
            </p:cNvSpPr>
            <p:nvPr/>
          </p:nvSpPr>
          <p:spPr bwMode="auto">
            <a:xfrm>
              <a:off x="3507" y="1880"/>
              <a:ext cx="28" cy="24"/>
            </a:xfrm>
            <a:custGeom>
              <a:avLst/>
              <a:gdLst>
                <a:gd name="T0" fmla="*/ 0 w 140"/>
                <a:gd name="T1" fmla="*/ 0 h 122"/>
                <a:gd name="T2" fmla="*/ 0 w 140"/>
                <a:gd name="T3" fmla="*/ 0 h 122"/>
                <a:gd name="T4" fmla="*/ 0 w 140"/>
                <a:gd name="T5" fmla="*/ 0 h 122"/>
                <a:gd name="T6" fmla="*/ 0 w 140"/>
                <a:gd name="T7" fmla="*/ 0 h 122"/>
                <a:gd name="T8" fmla="*/ 1 w 140"/>
                <a:gd name="T9" fmla="*/ 0 h 122"/>
                <a:gd name="T10" fmla="*/ 1 w 140"/>
                <a:gd name="T11" fmla="*/ 0 h 122"/>
                <a:gd name="T12" fmla="*/ 1 w 140"/>
                <a:gd name="T13" fmla="*/ 0 h 122"/>
                <a:gd name="T14" fmla="*/ 0 w 140"/>
                <a:gd name="T15" fmla="*/ 0 h 122"/>
                <a:gd name="T16" fmla="*/ 1 w 140"/>
                <a:gd name="T17" fmla="*/ 0 h 122"/>
                <a:gd name="T18" fmla="*/ 1 w 140"/>
                <a:gd name="T19" fmla="*/ 0 h 122"/>
                <a:gd name="T20" fmla="*/ 1 w 140"/>
                <a:gd name="T21" fmla="*/ 0 h 122"/>
                <a:gd name="T22" fmla="*/ 1 w 140"/>
                <a:gd name="T23" fmla="*/ 0 h 122"/>
                <a:gd name="T24" fmla="*/ 1 w 140"/>
                <a:gd name="T25" fmla="*/ 0 h 122"/>
                <a:gd name="T26" fmla="*/ 1 w 140"/>
                <a:gd name="T27" fmla="*/ 1 h 122"/>
                <a:gd name="T28" fmla="*/ 1 w 140"/>
                <a:gd name="T29" fmla="*/ 1 h 122"/>
                <a:gd name="T30" fmla="*/ 1 w 140"/>
                <a:gd name="T31" fmla="*/ 1 h 122"/>
                <a:gd name="T32" fmla="*/ 1 w 140"/>
                <a:gd name="T33" fmla="*/ 1 h 122"/>
                <a:gd name="T34" fmla="*/ 1 w 140"/>
                <a:gd name="T35" fmla="*/ 1 h 122"/>
                <a:gd name="T36" fmla="*/ 1 w 140"/>
                <a:gd name="T37" fmla="*/ 1 h 122"/>
                <a:gd name="T38" fmla="*/ 0 w 140"/>
                <a:gd name="T39" fmla="*/ 1 h 122"/>
                <a:gd name="T40" fmla="*/ 0 w 140"/>
                <a:gd name="T41" fmla="*/ 1 h 122"/>
                <a:gd name="T42" fmla="*/ 0 w 140"/>
                <a:gd name="T43" fmla="*/ 1 h 122"/>
                <a:gd name="T44" fmla="*/ 0 w 140"/>
                <a:gd name="T45" fmla="*/ 1 h 122"/>
                <a:gd name="T46" fmla="*/ 0 w 140"/>
                <a:gd name="T47" fmla="*/ 0 h 122"/>
                <a:gd name="T48" fmla="*/ 0 w 140"/>
                <a:gd name="T49" fmla="*/ 0 h 1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0"/>
                <a:gd name="T76" fmla="*/ 0 h 122"/>
                <a:gd name="T77" fmla="*/ 140 w 140"/>
                <a:gd name="T78" fmla="*/ 122 h 1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0" h="122">
                  <a:moveTo>
                    <a:pt x="6" y="6"/>
                  </a:moveTo>
                  <a:lnTo>
                    <a:pt x="33" y="0"/>
                  </a:lnTo>
                  <a:lnTo>
                    <a:pt x="33" y="14"/>
                  </a:lnTo>
                  <a:lnTo>
                    <a:pt x="54" y="31"/>
                  </a:lnTo>
                  <a:lnTo>
                    <a:pt x="79" y="36"/>
                  </a:lnTo>
                  <a:lnTo>
                    <a:pt x="93" y="38"/>
                  </a:lnTo>
                  <a:lnTo>
                    <a:pt x="74" y="45"/>
                  </a:lnTo>
                  <a:lnTo>
                    <a:pt x="60" y="45"/>
                  </a:lnTo>
                  <a:lnTo>
                    <a:pt x="71" y="60"/>
                  </a:lnTo>
                  <a:lnTo>
                    <a:pt x="96" y="56"/>
                  </a:lnTo>
                  <a:lnTo>
                    <a:pt x="111" y="39"/>
                  </a:lnTo>
                  <a:lnTo>
                    <a:pt x="111" y="29"/>
                  </a:lnTo>
                  <a:lnTo>
                    <a:pt x="140" y="38"/>
                  </a:lnTo>
                  <a:lnTo>
                    <a:pt x="134" y="70"/>
                  </a:lnTo>
                  <a:lnTo>
                    <a:pt x="121" y="111"/>
                  </a:lnTo>
                  <a:lnTo>
                    <a:pt x="111" y="89"/>
                  </a:lnTo>
                  <a:lnTo>
                    <a:pt x="94" y="84"/>
                  </a:lnTo>
                  <a:lnTo>
                    <a:pt x="74" y="102"/>
                  </a:lnTo>
                  <a:lnTo>
                    <a:pt x="63" y="122"/>
                  </a:lnTo>
                  <a:lnTo>
                    <a:pt x="28" y="116"/>
                  </a:lnTo>
                  <a:lnTo>
                    <a:pt x="17" y="84"/>
                  </a:lnTo>
                  <a:lnTo>
                    <a:pt x="22" y="66"/>
                  </a:lnTo>
                  <a:lnTo>
                    <a:pt x="0" y="66"/>
                  </a:lnTo>
                  <a:lnTo>
                    <a:pt x="0" y="36"/>
                  </a:lnTo>
                  <a:lnTo>
                    <a:pt x="6" y="6"/>
                  </a:lnTo>
                  <a:close/>
                </a:path>
              </a:pathLst>
            </a:custGeom>
            <a:solidFill>
              <a:srgbClr val="FF9966"/>
            </a:solidFill>
            <a:ln w="9525">
              <a:noFill/>
              <a:round/>
              <a:headEnd/>
              <a:tailEnd/>
            </a:ln>
          </p:spPr>
          <p:txBody>
            <a:bodyPr/>
            <a:lstStyle/>
            <a:p>
              <a:endParaRPr lang="fr-FR"/>
            </a:p>
          </p:txBody>
        </p:sp>
        <p:sp>
          <p:nvSpPr>
            <p:cNvPr id="480380" name="Freeform 601"/>
            <p:cNvSpPr>
              <a:spLocks/>
            </p:cNvSpPr>
            <p:nvPr/>
          </p:nvSpPr>
          <p:spPr bwMode="auto">
            <a:xfrm>
              <a:off x="3516" y="1905"/>
              <a:ext cx="12" cy="9"/>
            </a:xfrm>
            <a:custGeom>
              <a:avLst/>
              <a:gdLst>
                <a:gd name="T0" fmla="*/ 0 w 62"/>
                <a:gd name="T1" fmla="*/ 0 h 43"/>
                <a:gd name="T2" fmla="*/ 0 w 62"/>
                <a:gd name="T3" fmla="*/ 0 h 43"/>
                <a:gd name="T4" fmla="*/ 0 w 62"/>
                <a:gd name="T5" fmla="*/ 0 h 43"/>
                <a:gd name="T6" fmla="*/ 0 w 62"/>
                <a:gd name="T7" fmla="*/ 0 h 43"/>
                <a:gd name="T8" fmla="*/ 0 w 62"/>
                <a:gd name="T9" fmla="*/ 0 h 43"/>
                <a:gd name="T10" fmla="*/ 0 w 62"/>
                <a:gd name="T11" fmla="*/ 0 h 43"/>
                <a:gd name="T12" fmla="*/ 0 w 62"/>
                <a:gd name="T13" fmla="*/ 0 h 43"/>
                <a:gd name="T14" fmla="*/ 0 w 62"/>
                <a:gd name="T15" fmla="*/ 0 h 43"/>
                <a:gd name="T16" fmla="*/ 0 w 62"/>
                <a:gd name="T17" fmla="*/ 0 h 43"/>
                <a:gd name="T18" fmla="*/ 0 w 62"/>
                <a:gd name="T19" fmla="*/ 0 h 43"/>
                <a:gd name="T20" fmla="*/ 0 w 62"/>
                <a:gd name="T21" fmla="*/ 0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
                <a:gd name="T34" fmla="*/ 0 h 43"/>
                <a:gd name="T35" fmla="*/ 62 w 62"/>
                <a:gd name="T36" fmla="*/ 43 h 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 h="43">
                  <a:moveTo>
                    <a:pt x="40" y="0"/>
                  </a:moveTo>
                  <a:lnTo>
                    <a:pt x="29" y="12"/>
                  </a:lnTo>
                  <a:lnTo>
                    <a:pt x="16" y="12"/>
                  </a:lnTo>
                  <a:lnTo>
                    <a:pt x="0" y="6"/>
                  </a:lnTo>
                  <a:lnTo>
                    <a:pt x="0" y="23"/>
                  </a:lnTo>
                  <a:lnTo>
                    <a:pt x="5" y="43"/>
                  </a:lnTo>
                  <a:lnTo>
                    <a:pt x="11" y="23"/>
                  </a:lnTo>
                  <a:lnTo>
                    <a:pt x="29" y="23"/>
                  </a:lnTo>
                  <a:lnTo>
                    <a:pt x="50" y="18"/>
                  </a:lnTo>
                  <a:lnTo>
                    <a:pt x="62" y="23"/>
                  </a:lnTo>
                  <a:lnTo>
                    <a:pt x="40" y="0"/>
                  </a:lnTo>
                  <a:close/>
                </a:path>
              </a:pathLst>
            </a:custGeom>
            <a:solidFill>
              <a:srgbClr val="FF9966"/>
            </a:solidFill>
            <a:ln w="9525">
              <a:noFill/>
              <a:round/>
              <a:headEnd/>
              <a:tailEnd/>
            </a:ln>
          </p:spPr>
          <p:txBody>
            <a:bodyPr/>
            <a:lstStyle/>
            <a:p>
              <a:endParaRPr lang="fr-FR"/>
            </a:p>
          </p:txBody>
        </p:sp>
        <p:sp>
          <p:nvSpPr>
            <p:cNvPr id="480381" name="Freeform 602"/>
            <p:cNvSpPr>
              <a:spLocks/>
            </p:cNvSpPr>
            <p:nvPr/>
          </p:nvSpPr>
          <p:spPr bwMode="auto">
            <a:xfrm>
              <a:off x="3536" y="1908"/>
              <a:ext cx="10" cy="11"/>
            </a:xfrm>
            <a:custGeom>
              <a:avLst/>
              <a:gdLst>
                <a:gd name="T0" fmla="*/ 0 w 49"/>
                <a:gd name="T1" fmla="*/ 0 h 56"/>
                <a:gd name="T2" fmla="*/ 0 w 49"/>
                <a:gd name="T3" fmla="*/ 0 h 56"/>
                <a:gd name="T4" fmla="*/ 0 w 49"/>
                <a:gd name="T5" fmla="*/ 0 h 56"/>
                <a:gd name="T6" fmla="*/ 0 w 49"/>
                <a:gd name="T7" fmla="*/ 0 h 56"/>
                <a:gd name="T8" fmla="*/ 0 w 49"/>
                <a:gd name="T9" fmla="*/ 0 h 56"/>
                <a:gd name="T10" fmla="*/ 0 w 49"/>
                <a:gd name="T11" fmla="*/ 0 h 56"/>
                <a:gd name="T12" fmla="*/ 0 w 49"/>
                <a:gd name="T13" fmla="*/ 0 h 56"/>
                <a:gd name="T14" fmla="*/ 0 w 49"/>
                <a:gd name="T15" fmla="*/ 0 h 56"/>
                <a:gd name="T16" fmla="*/ 0 w 49"/>
                <a:gd name="T17" fmla="*/ 0 h 56"/>
                <a:gd name="T18" fmla="*/ 0 w 4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56"/>
                <a:gd name="T32" fmla="*/ 49 w 49"/>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56">
                  <a:moveTo>
                    <a:pt x="11" y="10"/>
                  </a:moveTo>
                  <a:lnTo>
                    <a:pt x="25" y="0"/>
                  </a:lnTo>
                  <a:lnTo>
                    <a:pt x="31" y="16"/>
                  </a:lnTo>
                  <a:lnTo>
                    <a:pt x="49" y="30"/>
                  </a:lnTo>
                  <a:lnTo>
                    <a:pt x="46" y="50"/>
                  </a:lnTo>
                  <a:lnTo>
                    <a:pt x="34" y="56"/>
                  </a:lnTo>
                  <a:lnTo>
                    <a:pt x="34" y="35"/>
                  </a:lnTo>
                  <a:lnTo>
                    <a:pt x="23" y="23"/>
                  </a:lnTo>
                  <a:lnTo>
                    <a:pt x="0" y="14"/>
                  </a:lnTo>
                  <a:lnTo>
                    <a:pt x="11" y="10"/>
                  </a:lnTo>
                  <a:close/>
                </a:path>
              </a:pathLst>
            </a:custGeom>
            <a:solidFill>
              <a:srgbClr val="FF9966"/>
            </a:solidFill>
            <a:ln w="9525">
              <a:noFill/>
              <a:round/>
              <a:headEnd/>
              <a:tailEnd/>
            </a:ln>
          </p:spPr>
          <p:txBody>
            <a:bodyPr/>
            <a:lstStyle/>
            <a:p>
              <a:endParaRPr lang="fr-FR"/>
            </a:p>
          </p:txBody>
        </p:sp>
        <p:sp>
          <p:nvSpPr>
            <p:cNvPr id="480382" name="Freeform 603"/>
            <p:cNvSpPr>
              <a:spLocks/>
            </p:cNvSpPr>
            <p:nvPr/>
          </p:nvSpPr>
          <p:spPr bwMode="auto">
            <a:xfrm>
              <a:off x="3522" y="1915"/>
              <a:ext cx="19" cy="6"/>
            </a:xfrm>
            <a:custGeom>
              <a:avLst/>
              <a:gdLst>
                <a:gd name="T0" fmla="*/ 0 w 92"/>
                <a:gd name="T1" fmla="*/ 0 h 33"/>
                <a:gd name="T2" fmla="*/ 0 w 92"/>
                <a:gd name="T3" fmla="*/ 0 h 33"/>
                <a:gd name="T4" fmla="*/ 0 w 92"/>
                <a:gd name="T5" fmla="*/ 0 h 33"/>
                <a:gd name="T6" fmla="*/ 1 w 92"/>
                <a:gd name="T7" fmla="*/ 0 h 33"/>
                <a:gd name="T8" fmla="*/ 1 w 92"/>
                <a:gd name="T9" fmla="*/ 0 h 33"/>
                <a:gd name="T10" fmla="*/ 1 w 92"/>
                <a:gd name="T11" fmla="*/ 0 h 33"/>
                <a:gd name="T12" fmla="*/ 0 w 92"/>
                <a:gd name="T13" fmla="*/ 0 h 33"/>
                <a:gd name="T14" fmla="*/ 0 w 92"/>
                <a:gd name="T15" fmla="*/ 0 h 33"/>
                <a:gd name="T16" fmla="*/ 0 w 92"/>
                <a:gd name="T17" fmla="*/ 0 h 33"/>
                <a:gd name="T18" fmla="*/ 0 w 92"/>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33"/>
                <a:gd name="T32" fmla="*/ 92 w 92"/>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33">
                  <a:moveTo>
                    <a:pt x="0" y="0"/>
                  </a:moveTo>
                  <a:lnTo>
                    <a:pt x="21" y="12"/>
                  </a:lnTo>
                  <a:lnTo>
                    <a:pt x="48" y="15"/>
                  </a:lnTo>
                  <a:lnTo>
                    <a:pt x="67" y="18"/>
                  </a:lnTo>
                  <a:lnTo>
                    <a:pt x="92" y="12"/>
                  </a:lnTo>
                  <a:lnTo>
                    <a:pt x="80" y="29"/>
                  </a:lnTo>
                  <a:lnTo>
                    <a:pt x="48" y="33"/>
                  </a:lnTo>
                  <a:lnTo>
                    <a:pt x="23" y="30"/>
                  </a:lnTo>
                  <a:lnTo>
                    <a:pt x="6" y="15"/>
                  </a:lnTo>
                  <a:lnTo>
                    <a:pt x="0" y="0"/>
                  </a:lnTo>
                  <a:close/>
                </a:path>
              </a:pathLst>
            </a:custGeom>
            <a:solidFill>
              <a:srgbClr val="FF6666"/>
            </a:solidFill>
            <a:ln w="9525">
              <a:noFill/>
              <a:round/>
              <a:headEnd/>
              <a:tailEnd/>
            </a:ln>
          </p:spPr>
          <p:txBody>
            <a:bodyPr/>
            <a:lstStyle/>
            <a:p>
              <a:endParaRPr lang="fr-FR"/>
            </a:p>
          </p:txBody>
        </p:sp>
        <p:sp>
          <p:nvSpPr>
            <p:cNvPr id="480383" name="Freeform 604"/>
            <p:cNvSpPr>
              <a:spLocks/>
            </p:cNvSpPr>
            <p:nvPr/>
          </p:nvSpPr>
          <p:spPr bwMode="auto">
            <a:xfrm>
              <a:off x="3520" y="1922"/>
              <a:ext cx="19" cy="9"/>
            </a:xfrm>
            <a:custGeom>
              <a:avLst/>
              <a:gdLst>
                <a:gd name="T0" fmla="*/ 0 w 97"/>
                <a:gd name="T1" fmla="*/ 0 h 47"/>
                <a:gd name="T2" fmla="*/ 0 w 97"/>
                <a:gd name="T3" fmla="*/ 0 h 47"/>
                <a:gd name="T4" fmla="*/ 0 w 97"/>
                <a:gd name="T5" fmla="*/ 0 h 47"/>
                <a:gd name="T6" fmla="*/ 0 w 97"/>
                <a:gd name="T7" fmla="*/ 0 h 47"/>
                <a:gd name="T8" fmla="*/ 0 w 97"/>
                <a:gd name="T9" fmla="*/ 0 h 47"/>
                <a:gd name="T10" fmla="*/ 0 w 97"/>
                <a:gd name="T11" fmla="*/ 0 h 47"/>
                <a:gd name="T12" fmla="*/ 1 w 97"/>
                <a:gd name="T13" fmla="*/ 0 h 47"/>
                <a:gd name="T14" fmla="*/ 1 w 97"/>
                <a:gd name="T15" fmla="*/ 0 h 47"/>
                <a:gd name="T16" fmla="*/ 1 w 97"/>
                <a:gd name="T17" fmla="*/ 0 h 47"/>
                <a:gd name="T18" fmla="*/ 1 w 97"/>
                <a:gd name="T19" fmla="*/ 0 h 47"/>
                <a:gd name="T20" fmla="*/ 1 w 97"/>
                <a:gd name="T21" fmla="*/ 0 h 47"/>
                <a:gd name="T22" fmla="*/ 0 w 97"/>
                <a:gd name="T23" fmla="*/ 0 h 47"/>
                <a:gd name="T24" fmla="*/ 0 w 97"/>
                <a:gd name="T25" fmla="*/ 0 h 47"/>
                <a:gd name="T26" fmla="*/ 0 w 97"/>
                <a:gd name="T27" fmla="*/ 0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7"/>
                <a:gd name="T43" fmla="*/ 0 h 47"/>
                <a:gd name="T44" fmla="*/ 97 w 97"/>
                <a:gd name="T45" fmla="*/ 47 h 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7" h="47">
                  <a:moveTo>
                    <a:pt x="0" y="0"/>
                  </a:moveTo>
                  <a:lnTo>
                    <a:pt x="4" y="10"/>
                  </a:lnTo>
                  <a:lnTo>
                    <a:pt x="1" y="22"/>
                  </a:lnTo>
                  <a:lnTo>
                    <a:pt x="19" y="39"/>
                  </a:lnTo>
                  <a:lnTo>
                    <a:pt x="30" y="42"/>
                  </a:lnTo>
                  <a:lnTo>
                    <a:pt x="50" y="37"/>
                  </a:lnTo>
                  <a:lnTo>
                    <a:pt x="80" y="47"/>
                  </a:lnTo>
                  <a:lnTo>
                    <a:pt x="91" y="39"/>
                  </a:lnTo>
                  <a:lnTo>
                    <a:pt x="97" y="22"/>
                  </a:lnTo>
                  <a:lnTo>
                    <a:pt x="93" y="16"/>
                  </a:lnTo>
                  <a:lnTo>
                    <a:pt x="67" y="16"/>
                  </a:lnTo>
                  <a:lnTo>
                    <a:pt x="39" y="16"/>
                  </a:lnTo>
                  <a:lnTo>
                    <a:pt x="15" y="8"/>
                  </a:lnTo>
                  <a:lnTo>
                    <a:pt x="0" y="0"/>
                  </a:lnTo>
                  <a:close/>
                </a:path>
              </a:pathLst>
            </a:custGeom>
            <a:solidFill>
              <a:srgbClr val="FF9966"/>
            </a:solidFill>
            <a:ln w="9525">
              <a:noFill/>
              <a:round/>
              <a:headEnd/>
              <a:tailEnd/>
            </a:ln>
          </p:spPr>
          <p:txBody>
            <a:bodyPr/>
            <a:lstStyle/>
            <a:p>
              <a:endParaRPr lang="fr-FR"/>
            </a:p>
          </p:txBody>
        </p:sp>
        <p:sp>
          <p:nvSpPr>
            <p:cNvPr id="480384" name="Freeform 605"/>
            <p:cNvSpPr>
              <a:spLocks/>
            </p:cNvSpPr>
            <p:nvPr/>
          </p:nvSpPr>
          <p:spPr bwMode="auto">
            <a:xfrm>
              <a:off x="3495" y="1876"/>
              <a:ext cx="4" cy="7"/>
            </a:xfrm>
            <a:custGeom>
              <a:avLst/>
              <a:gdLst>
                <a:gd name="T0" fmla="*/ 0 w 23"/>
                <a:gd name="T1" fmla="*/ 0 h 34"/>
                <a:gd name="T2" fmla="*/ 0 w 23"/>
                <a:gd name="T3" fmla="*/ 0 h 34"/>
                <a:gd name="T4" fmla="*/ 0 w 23"/>
                <a:gd name="T5" fmla="*/ 0 h 34"/>
                <a:gd name="T6" fmla="*/ 0 w 23"/>
                <a:gd name="T7" fmla="*/ 0 h 34"/>
                <a:gd name="T8" fmla="*/ 0 w 23"/>
                <a:gd name="T9" fmla="*/ 0 h 34"/>
                <a:gd name="T10" fmla="*/ 0 w 23"/>
                <a:gd name="T11" fmla="*/ 0 h 34"/>
                <a:gd name="T12" fmla="*/ 0 w 23"/>
                <a:gd name="T13" fmla="*/ 0 h 34"/>
                <a:gd name="T14" fmla="*/ 0 60000 65536"/>
                <a:gd name="T15" fmla="*/ 0 60000 65536"/>
                <a:gd name="T16" fmla="*/ 0 60000 65536"/>
                <a:gd name="T17" fmla="*/ 0 60000 65536"/>
                <a:gd name="T18" fmla="*/ 0 60000 65536"/>
                <a:gd name="T19" fmla="*/ 0 60000 65536"/>
                <a:gd name="T20" fmla="*/ 0 60000 65536"/>
                <a:gd name="T21" fmla="*/ 0 w 23"/>
                <a:gd name="T22" fmla="*/ 0 h 34"/>
                <a:gd name="T23" fmla="*/ 23 w 23"/>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34">
                  <a:moveTo>
                    <a:pt x="20" y="0"/>
                  </a:moveTo>
                  <a:lnTo>
                    <a:pt x="6" y="0"/>
                  </a:lnTo>
                  <a:lnTo>
                    <a:pt x="0" y="17"/>
                  </a:lnTo>
                  <a:lnTo>
                    <a:pt x="3" y="34"/>
                  </a:lnTo>
                  <a:lnTo>
                    <a:pt x="10" y="13"/>
                  </a:lnTo>
                  <a:lnTo>
                    <a:pt x="23" y="10"/>
                  </a:lnTo>
                  <a:lnTo>
                    <a:pt x="20" y="0"/>
                  </a:lnTo>
                  <a:close/>
                </a:path>
              </a:pathLst>
            </a:custGeom>
            <a:solidFill>
              <a:srgbClr val="FF9966"/>
            </a:solidFill>
            <a:ln w="9525">
              <a:noFill/>
              <a:round/>
              <a:headEnd/>
              <a:tailEnd/>
            </a:ln>
          </p:spPr>
          <p:txBody>
            <a:bodyPr/>
            <a:lstStyle/>
            <a:p>
              <a:endParaRPr lang="fr-FR"/>
            </a:p>
          </p:txBody>
        </p:sp>
        <p:sp>
          <p:nvSpPr>
            <p:cNvPr id="480385" name="Freeform 606"/>
            <p:cNvSpPr>
              <a:spLocks/>
            </p:cNvSpPr>
            <p:nvPr/>
          </p:nvSpPr>
          <p:spPr bwMode="auto">
            <a:xfrm>
              <a:off x="3496" y="1883"/>
              <a:ext cx="5" cy="14"/>
            </a:xfrm>
            <a:custGeom>
              <a:avLst/>
              <a:gdLst>
                <a:gd name="T0" fmla="*/ 0 w 26"/>
                <a:gd name="T1" fmla="*/ 0 h 70"/>
                <a:gd name="T2" fmla="*/ 0 w 26"/>
                <a:gd name="T3" fmla="*/ 0 h 70"/>
                <a:gd name="T4" fmla="*/ 0 w 26"/>
                <a:gd name="T5" fmla="*/ 0 h 70"/>
                <a:gd name="T6" fmla="*/ 0 w 26"/>
                <a:gd name="T7" fmla="*/ 0 h 70"/>
                <a:gd name="T8" fmla="*/ 0 w 26"/>
                <a:gd name="T9" fmla="*/ 0 h 70"/>
                <a:gd name="T10" fmla="*/ 0 w 26"/>
                <a:gd name="T11" fmla="*/ 0 h 70"/>
                <a:gd name="T12" fmla="*/ 0 w 26"/>
                <a:gd name="T13" fmla="*/ 0 h 70"/>
                <a:gd name="T14" fmla="*/ 0 w 26"/>
                <a:gd name="T15" fmla="*/ 1 h 70"/>
                <a:gd name="T16" fmla="*/ 0 w 26"/>
                <a:gd name="T17" fmla="*/ 0 h 70"/>
                <a:gd name="T18" fmla="*/ 0 w 26"/>
                <a:gd name="T19" fmla="*/ 0 h 70"/>
                <a:gd name="T20" fmla="*/ 0 w 26"/>
                <a:gd name="T21" fmla="*/ 0 h 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70"/>
                <a:gd name="T35" fmla="*/ 26 w 26"/>
                <a:gd name="T36" fmla="*/ 70 h 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70">
                  <a:moveTo>
                    <a:pt x="17" y="0"/>
                  </a:moveTo>
                  <a:lnTo>
                    <a:pt x="7" y="12"/>
                  </a:lnTo>
                  <a:lnTo>
                    <a:pt x="17" y="24"/>
                  </a:lnTo>
                  <a:lnTo>
                    <a:pt x="17" y="39"/>
                  </a:lnTo>
                  <a:lnTo>
                    <a:pt x="7" y="39"/>
                  </a:lnTo>
                  <a:lnTo>
                    <a:pt x="0" y="22"/>
                  </a:lnTo>
                  <a:lnTo>
                    <a:pt x="4" y="56"/>
                  </a:lnTo>
                  <a:lnTo>
                    <a:pt x="12" y="70"/>
                  </a:lnTo>
                  <a:lnTo>
                    <a:pt x="26" y="62"/>
                  </a:lnTo>
                  <a:lnTo>
                    <a:pt x="26" y="42"/>
                  </a:lnTo>
                  <a:lnTo>
                    <a:pt x="17" y="0"/>
                  </a:lnTo>
                  <a:close/>
                </a:path>
              </a:pathLst>
            </a:custGeom>
            <a:solidFill>
              <a:srgbClr val="FF9966"/>
            </a:solidFill>
            <a:ln w="9525">
              <a:noFill/>
              <a:round/>
              <a:headEnd/>
              <a:tailEnd/>
            </a:ln>
          </p:spPr>
          <p:txBody>
            <a:bodyPr/>
            <a:lstStyle/>
            <a:p>
              <a:endParaRPr lang="fr-FR"/>
            </a:p>
          </p:txBody>
        </p:sp>
        <p:sp>
          <p:nvSpPr>
            <p:cNvPr id="480386" name="Freeform 607"/>
            <p:cNvSpPr>
              <a:spLocks/>
            </p:cNvSpPr>
            <p:nvPr/>
          </p:nvSpPr>
          <p:spPr bwMode="auto">
            <a:xfrm>
              <a:off x="3563" y="1887"/>
              <a:ext cx="5" cy="9"/>
            </a:xfrm>
            <a:custGeom>
              <a:avLst/>
              <a:gdLst>
                <a:gd name="T0" fmla="*/ 0 w 26"/>
                <a:gd name="T1" fmla="*/ 0 h 48"/>
                <a:gd name="T2" fmla="*/ 0 w 26"/>
                <a:gd name="T3" fmla="*/ 0 h 48"/>
                <a:gd name="T4" fmla="*/ 0 w 26"/>
                <a:gd name="T5" fmla="*/ 0 h 48"/>
                <a:gd name="T6" fmla="*/ 0 w 26"/>
                <a:gd name="T7" fmla="*/ 0 h 48"/>
                <a:gd name="T8" fmla="*/ 0 w 26"/>
                <a:gd name="T9" fmla="*/ 0 h 48"/>
                <a:gd name="T10" fmla="*/ 0 w 26"/>
                <a:gd name="T11" fmla="*/ 0 h 48"/>
                <a:gd name="T12" fmla="*/ 0 w 26"/>
                <a:gd name="T13" fmla="*/ 0 h 48"/>
                <a:gd name="T14" fmla="*/ 0 w 26"/>
                <a:gd name="T15" fmla="*/ 0 h 48"/>
                <a:gd name="T16" fmla="*/ 0 w 26"/>
                <a:gd name="T17" fmla="*/ 0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48"/>
                <a:gd name="T29" fmla="*/ 26 w 26"/>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48">
                  <a:moveTo>
                    <a:pt x="0" y="9"/>
                  </a:moveTo>
                  <a:lnTo>
                    <a:pt x="16" y="0"/>
                  </a:lnTo>
                  <a:lnTo>
                    <a:pt x="26" y="4"/>
                  </a:lnTo>
                  <a:lnTo>
                    <a:pt x="23" y="22"/>
                  </a:lnTo>
                  <a:lnTo>
                    <a:pt x="17" y="48"/>
                  </a:lnTo>
                  <a:lnTo>
                    <a:pt x="13" y="25"/>
                  </a:lnTo>
                  <a:lnTo>
                    <a:pt x="13" y="13"/>
                  </a:lnTo>
                  <a:lnTo>
                    <a:pt x="4" y="26"/>
                  </a:lnTo>
                  <a:lnTo>
                    <a:pt x="0" y="9"/>
                  </a:lnTo>
                  <a:close/>
                </a:path>
              </a:pathLst>
            </a:custGeom>
            <a:solidFill>
              <a:srgbClr val="FF9966"/>
            </a:solidFill>
            <a:ln w="9525">
              <a:noFill/>
              <a:round/>
              <a:headEnd/>
              <a:tailEnd/>
            </a:ln>
          </p:spPr>
          <p:txBody>
            <a:bodyPr/>
            <a:lstStyle/>
            <a:p>
              <a:endParaRPr lang="fr-FR"/>
            </a:p>
          </p:txBody>
        </p:sp>
        <p:sp>
          <p:nvSpPr>
            <p:cNvPr id="480387" name="Freeform 608"/>
            <p:cNvSpPr>
              <a:spLocks/>
            </p:cNvSpPr>
            <p:nvPr/>
          </p:nvSpPr>
          <p:spPr bwMode="auto">
            <a:xfrm>
              <a:off x="3558" y="1899"/>
              <a:ext cx="8" cy="7"/>
            </a:xfrm>
            <a:custGeom>
              <a:avLst/>
              <a:gdLst>
                <a:gd name="T0" fmla="*/ 0 w 41"/>
                <a:gd name="T1" fmla="*/ 0 h 37"/>
                <a:gd name="T2" fmla="*/ 0 w 41"/>
                <a:gd name="T3" fmla="*/ 0 h 37"/>
                <a:gd name="T4" fmla="*/ 0 w 41"/>
                <a:gd name="T5" fmla="*/ 0 h 37"/>
                <a:gd name="T6" fmla="*/ 0 w 41"/>
                <a:gd name="T7" fmla="*/ 0 h 37"/>
                <a:gd name="T8" fmla="*/ 0 w 41"/>
                <a:gd name="T9" fmla="*/ 0 h 37"/>
                <a:gd name="T10" fmla="*/ 0 w 41"/>
                <a:gd name="T11" fmla="*/ 0 h 37"/>
                <a:gd name="T12" fmla="*/ 0 w 41"/>
                <a:gd name="T13" fmla="*/ 0 h 37"/>
                <a:gd name="T14" fmla="*/ 0 w 41"/>
                <a:gd name="T15" fmla="*/ 0 h 37"/>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37"/>
                <a:gd name="T26" fmla="*/ 41 w 41"/>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37">
                  <a:moveTo>
                    <a:pt x="21" y="0"/>
                  </a:moveTo>
                  <a:lnTo>
                    <a:pt x="12" y="18"/>
                  </a:lnTo>
                  <a:lnTo>
                    <a:pt x="0" y="32"/>
                  </a:lnTo>
                  <a:lnTo>
                    <a:pt x="13" y="37"/>
                  </a:lnTo>
                  <a:lnTo>
                    <a:pt x="21" y="23"/>
                  </a:lnTo>
                  <a:lnTo>
                    <a:pt x="41" y="0"/>
                  </a:lnTo>
                  <a:lnTo>
                    <a:pt x="21" y="12"/>
                  </a:lnTo>
                  <a:lnTo>
                    <a:pt x="21" y="0"/>
                  </a:lnTo>
                  <a:close/>
                </a:path>
              </a:pathLst>
            </a:custGeom>
            <a:solidFill>
              <a:srgbClr val="FF9966"/>
            </a:solidFill>
            <a:ln w="9525">
              <a:noFill/>
              <a:round/>
              <a:headEnd/>
              <a:tailEnd/>
            </a:ln>
          </p:spPr>
          <p:txBody>
            <a:bodyPr/>
            <a:lstStyle/>
            <a:p>
              <a:endParaRPr lang="fr-FR"/>
            </a:p>
          </p:txBody>
        </p:sp>
        <p:sp>
          <p:nvSpPr>
            <p:cNvPr id="480388" name="Freeform 609"/>
            <p:cNvSpPr>
              <a:spLocks/>
            </p:cNvSpPr>
            <p:nvPr/>
          </p:nvSpPr>
          <p:spPr bwMode="auto">
            <a:xfrm>
              <a:off x="3508" y="1903"/>
              <a:ext cx="5" cy="16"/>
            </a:xfrm>
            <a:custGeom>
              <a:avLst/>
              <a:gdLst>
                <a:gd name="T0" fmla="*/ 0 w 28"/>
                <a:gd name="T1" fmla="*/ 0 h 77"/>
                <a:gd name="T2" fmla="*/ 0 w 28"/>
                <a:gd name="T3" fmla="*/ 0 h 77"/>
                <a:gd name="T4" fmla="*/ 0 w 28"/>
                <a:gd name="T5" fmla="*/ 0 h 77"/>
                <a:gd name="T6" fmla="*/ 0 w 28"/>
                <a:gd name="T7" fmla="*/ 1 h 77"/>
                <a:gd name="T8" fmla="*/ 0 w 28"/>
                <a:gd name="T9" fmla="*/ 1 h 77"/>
                <a:gd name="T10" fmla="*/ 0 w 28"/>
                <a:gd name="T11" fmla="*/ 0 h 77"/>
                <a:gd name="T12" fmla="*/ 0 w 28"/>
                <a:gd name="T13" fmla="*/ 0 h 77"/>
                <a:gd name="T14" fmla="*/ 0 60000 65536"/>
                <a:gd name="T15" fmla="*/ 0 60000 65536"/>
                <a:gd name="T16" fmla="*/ 0 60000 65536"/>
                <a:gd name="T17" fmla="*/ 0 60000 65536"/>
                <a:gd name="T18" fmla="*/ 0 60000 65536"/>
                <a:gd name="T19" fmla="*/ 0 60000 65536"/>
                <a:gd name="T20" fmla="*/ 0 60000 65536"/>
                <a:gd name="T21" fmla="*/ 0 w 28"/>
                <a:gd name="T22" fmla="*/ 0 h 77"/>
                <a:gd name="T23" fmla="*/ 28 w 28"/>
                <a:gd name="T24" fmla="*/ 77 h 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77">
                  <a:moveTo>
                    <a:pt x="0" y="0"/>
                  </a:moveTo>
                  <a:lnTo>
                    <a:pt x="16" y="14"/>
                  </a:lnTo>
                  <a:lnTo>
                    <a:pt x="18" y="46"/>
                  </a:lnTo>
                  <a:lnTo>
                    <a:pt x="28" y="77"/>
                  </a:lnTo>
                  <a:lnTo>
                    <a:pt x="12" y="68"/>
                  </a:lnTo>
                  <a:lnTo>
                    <a:pt x="5" y="38"/>
                  </a:lnTo>
                  <a:lnTo>
                    <a:pt x="0" y="0"/>
                  </a:lnTo>
                  <a:close/>
                </a:path>
              </a:pathLst>
            </a:custGeom>
            <a:solidFill>
              <a:srgbClr val="FF9966"/>
            </a:solidFill>
            <a:ln w="9525">
              <a:noFill/>
              <a:round/>
              <a:headEnd/>
              <a:tailEnd/>
            </a:ln>
          </p:spPr>
          <p:txBody>
            <a:bodyPr/>
            <a:lstStyle/>
            <a:p>
              <a:endParaRPr lang="fr-FR"/>
            </a:p>
          </p:txBody>
        </p:sp>
        <p:sp>
          <p:nvSpPr>
            <p:cNvPr id="480389" name="Freeform 610"/>
            <p:cNvSpPr>
              <a:spLocks/>
            </p:cNvSpPr>
            <p:nvPr/>
          </p:nvSpPr>
          <p:spPr bwMode="auto">
            <a:xfrm>
              <a:off x="3546" y="1910"/>
              <a:ext cx="6" cy="13"/>
            </a:xfrm>
            <a:custGeom>
              <a:avLst/>
              <a:gdLst>
                <a:gd name="T0" fmla="*/ 0 w 30"/>
                <a:gd name="T1" fmla="*/ 0 h 62"/>
                <a:gd name="T2" fmla="*/ 0 w 30"/>
                <a:gd name="T3" fmla="*/ 0 h 62"/>
                <a:gd name="T4" fmla="*/ 0 w 30"/>
                <a:gd name="T5" fmla="*/ 1 h 62"/>
                <a:gd name="T6" fmla="*/ 0 w 30"/>
                <a:gd name="T7" fmla="*/ 0 h 62"/>
                <a:gd name="T8" fmla="*/ 0 w 30"/>
                <a:gd name="T9" fmla="*/ 0 h 62"/>
                <a:gd name="T10" fmla="*/ 0 w 30"/>
                <a:gd name="T11" fmla="*/ 0 h 62"/>
                <a:gd name="T12" fmla="*/ 0 w 30"/>
                <a:gd name="T13" fmla="*/ 0 h 62"/>
                <a:gd name="T14" fmla="*/ 0 60000 65536"/>
                <a:gd name="T15" fmla="*/ 0 60000 65536"/>
                <a:gd name="T16" fmla="*/ 0 60000 65536"/>
                <a:gd name="T17" fmla="*/ 0 60000 65536"/>
                <a:gd name="T18" fmla="*/ 0 60000 65536"/>
                <a:gd name="T19" fmla="*/ 0 60000 65536"/>
                <a:gd name="T20" fmla="*/ 0 60000 65536"/>
                <a:gd name="T21" fmla="*/ 0 w 30"/>
                <a:gd name="T22" fmla="*/ 0 h 62"/>
                <a:gd name="T23" fmla="*/ 30 w 30"/>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62">
                  <a:moveTo>
                    <a:pt x="21" y="8"/>
                  </a:moveTo>
                  <a:lnTo>
                    <a:pt x="12" y="34"/>
                  </a:lnTo>
                  <a:lnTo>
                    <a:pt x="0" y="62"/>
                  </a:lnTo>
                  <a:lnTo>
                    <a:pt x="15" y="54"/>
                  </a:lnTo>
                  <a:lnTo>
                    <a:pt x="24" y="21"/>
                  </a:lnTo>
                  <a:lnTo>
                    <a:pt x="30" y="0"/>
                  </a:lnTo>
                  <a:lnTo>
                    <a:pt x="21" y="8"/>
                  </a:lnTo>
                  <a:close/>
                </a:path>
              </a:pathLst>
            </a:custGeom>
            <a:solidFill>
              <a:srgbClr val="FF9966"/>
            </a:solidFill>
            <a:ln w="9525">
              <a:noFill/>
              <a:round/>
              <a:headEnd/>
              <a:tailEnd/>
            </a:ln>
          </p:spPr>
          <p:txBody>
            <a:bodyPr/>
            <a:lstStyle/>
            <a:p>
              <a:endParaRPr lang="fr-FR"/>
            </a:p>
          </p:txBody>
        </p:sp>
        <p:sp>
          <p:nvSpPr>
            <p:cNvPr id="480390" name="Freeform 611"/>
            <p:cNvSpPr>
              <a:spLocks/>
            </p:cNvSpPr>
            <p:nvPr/>
          </p:nvSpPr>
          <p:spPr bwMode="auto">
            <a:xfrm>
              <a:off x="3440" y="1891"/>
              <a:ext cx="87" cy="142"/>
            </a:xfrm>
            <a:custGeom>
              <a:avLst/>
              <a:gdLst>
                <a:gd name="T0" fmla="*/ 2 w 438"/>
                <a:gd name="T1" fmla="*/ 0 h 706"/>
                <a:gd name="T2" fmla="*/ 1 w 438"/>
                <a:gd name="T3" fmla="*/ 1 h 706"/>
                <a:gd name="T4" fmla="*/ 2 w 438"/>
                <a:gd name="T5" fmla="*/ 2 h 706"/>
                <a:gd name="T6" fmla="*/ 1 w 438"/>
                <a:gd name="T7" fmla="*/ 1 h 706"/>
                <a:gd name="T8" fmla="*/ 1 w 438"/>
                <a:gd name="T9" fmla="*/ 1 h 706"/>
                <a:gd name="T10" fmla="*/ 1 w 438"/>
                <a:gd name="T11" fmla="*/ 1 h 706"/>
                <a:gd name="T12" fmla="*/ 0 w 438"/>
                <a:gd name="T13" fmla="*/ 1 h 706"/>
                <a:gd name="T14" fmla="*/ 0 w 438"/>
                <a:gd name="T15" fmla="*/ 3 h 706"/>
                <a:gd name="T16" fmla="*/ 0 w 438"/>
                <a:gd name="T17" fmla="*/ 4 h 706"/>
                <a:gd name="T18" fmla="*/ 1 w 438"/>
                <a:gd name="T19" fmla="*/ 4 h 706"/>
                <a:gd name="T20" fmla="*/ 1 w 438"/>
                <a:gd name="T21" fmla="*/ 4 h 706"/>
                <a:gd name="T22" fmla="*/ 0 w 438"/>
                <a:gd name="T23" fmla="*/ 5 h 706"/>
                <a:gd name="T24" fmla="*/ 0 w 438"/>
                <a:gd name="T25" fmla="*/ 6 h 706"/>
                <a:gd name="T26" fmla="*/ 1 w 438"/>
                <a:gd name="T27" fmla="*/ 5 h 706"/>
                <a:gd name="T28" fmla="*/ 1 w 438"/>
                <a:gd name="T29" fmla="*/ 5 h 706"/>
                <a:gd name="T30" fmla="*/ 1 w 438"/>
                <a:gd name="T31" fmla="*/ 4 h 706"/>
                <a:gd name="T32" fmla="*/ 2 w 438"/>
                <a:gd name="T33" fmla="*/ 4 h 706"/>
                <a:gd name="T34" fmla="*/ 1 w 438"/>
                <a:gd name="T35" fmla="*/ 4 h 706"/>
                <a:gd name="T36" fmla="*/ 1 w 438"/>
                <a:gd name="T37" fmla="*/ 4 h 706"/>
                <a:gd name="T38" fmla="*/ 2 w 438"/>
                <a:gd name="T39" fmla="*/ 3 h 706"/>
                <a:gd name="T40" fmla="*/ 2 w 438"/>
                <a:gd name="T41" fmla="*/ 3 h 706"/>
                <a:gd name="T42" fmla="*/ 1 w 438"/>
                <a:gd name="T43" fmla="*/ 2 h 706"/>
                <a:gd name="T44" fmla="*/ 2 w 438"/>
                <a:gd name="T45" fmla="*/ 2 h 706"/>
                <a:gd name="T46" fmla="*/ 2 w 438"/>
                <a:gd name="T47" fmla="*/ 1 h 706"/>
                <a:gd name="T48" fmla="*/ 2 w 438"/>
                <a:gd name="T49" fmla="*/ 2 h 706"/>
                <a:gd name="T50" fmla="*/ 2 w 438"/>
                <a:gd name="T51" fmla="*/ 1 h 706"/>
                <a:gd name="T52" fmla="*/ 3 w 438"/>
                <a:gd name="T53" fmla="*/ 2 h 706"/>
                <a:gd name="T54" fmla="*/ 3 w 438"/>
                <a:gd name="T55" fmla="*/ 3 h 706"/>
                <a:gd name="T56" fmla="*/ 3 w 438"/>
                <a:gd name="T57" fmla="*/ 3 h 706"/>
                <a:gd name="T58" fmla="*/ 3 w 438"/>
                <a:gd name="T59" fmla="*/ 2 h 706"/>
                <a:gd name="T60" fmla="*/ 3 w 438"/>
                <a:gd name="T61" fmla="*/ 1 h 706"/>
                <a:gd name="T62" fmla="*/ 2 w 438"/>
                <a:gd name="T63" fmla="*/ 0 h 706"/>
                <a:gd name="T64" fmla="*/ 2 w 438"/>
                <a:gd name="T65" fmla="*/ 0 h 7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8"/>
                <a:gd name="T100" fmla="*/ 0 h 706"/>
                <a:gd name="T101" fmla="*/ 438 w 438"/>
                <a:gd name="T102" fmla="*/ 706 h 7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8" h="706">
                  <a:moveTo>
                    <a:pt x="267" y="0"/>
                  </a:moveTo>
                  <a:lnTo>
                    <a:pt x="195" y="0"/>
                  </a:lnTo>
                  <a:lnTo>
                    <a:pt x="142" y="26"/>
                  </a:lnTo>
                  <a:lnTo>
                    <a:pt x="175" y="65"/>
                  </a:lnTo>
                  <a:lnTo>
                    <a:pt x="182" y="145"/>
                  </a:lnTo>
                  <a:lnTo>
                    <a:pt x="198" y="194"/>
                  </a:lnTo>
                  <a:lnTo>
                    <a:pt x="172" y="169"/>
                  </a:lnTo>
                  <a:lnTo>
                    <a:pt x="161" y="98"/>
                  </a:lnTo>
                  <a:lnTo>
                    <a:pt x="106" y="39"/>
                  </a:lnTo>
                  <a:lnTo>
                    <a:pt x="85" y="80"/>
                  </a:lnTo>
                  <a:lnTo>
                    <a:pt x="61" y="131"/>
                  </a:lnTo>
                  <a:lnTo>
                    <a:pt x="92" y="185"/>
                  </a:lnTo>
                  <a:lnTo>
                    <a:pt x="89" y="211"/>
                  </a:lnTo>
                  <a:lnTo>
                    <a:pt x="50" y="168"/>
                  </a:lnTo>
                  <a:lnTo>
                    <a:pt x="40" y="232"/>
                  </a:lnTo>
                  <a:lnTo>
                    <a:pt x="22" y="326"/>
                  </a:lnTo>
                  <a:lnTo>
                    <a:pt x="10" y="425"/>
                  </a:lnTo>
                  <a:lnTo>
                    <a:pt x="0" y="490"/>
                  </a:lnTo>
                  <a:lnTo>
                    <a:pt x="8" y="541"/>
                  </a:lnTo>
                  <a:lnTo>
                    <a:pt x="91" y="498"/>
                  </a:lnTo>
                  <a:lnTo>
                    <a:pt x="152" y="501"/>
                  </a:lnTo>
                  <a:lnTo>
                    <a:pt x="120" y="516"/>
                  </a:lnTo>
                  <a:lnTo>
                    <a:pt x="83" y="524"/>
                  </a:lnTo>
                  <a:lnTo>
                    <a:pt x="34" y="561"/>
                  </a:lnTo>
                  <a:lnTo>
                    <a:pt x="8" y="616"/>
                  </a:lnTo>
                  <a:lnTo>
                    <a:pt x="45" y="706"/>
                  </a:lnTo>
                  <a:lnTo>
                    <a:pt x="61" y="651"/>
                  </a:lnTo>
                  <a:lnTo>
                    <a:pt x="181" y="586"/>
                  </a:lnTo>
                  <a:lnTo>
                    <a:pt x="189" y="551"/>
                  </a:lnTo>
                  <a:lnTo>
                    <a:pt x="105" y="583"/>
                  </a:lnTo>
                  <a:lnTo>
                    <a:pt x="105" y="560"/>
                  </a:lnTo>
                  <a:lnTo>
                    <a:pt x="152" y="541"/>
                  </a:lnTo>
                  <a:lnTo>
                    <a:pt x="177" y="520"/>
                  </a:lnTo>
                  <a:lnTo>
                    <a:pt x="199" y="516"/>
                  </a:lnTo>
                  <a:lnTo>
                    <a:pt x="196" y="473"/>
                  </a:lnTo>
                  <a:lnTo>
                    <a:pt x="142" y="473"/>
                  </a:lnTo>
                  <a:lnTo>
                    <a:pt x="108" y="476"/>
                  </a:lnTo>
                  <a:lnTo>
                    <a:pt x="134" y="455"/>
                  </a:lnTo>
                  <a:lnTo>
                    <a:pt x="181" y="451"/>
                  </a:lnTo>
                  <a:lnTo>
                    <a:pt x="212" y="426"/>
                  </a:lnTo>
                  <a:lnTo>
                    <a:pt x="218" y="352"/>
                  </a:lnTo>
                  <a:lnTo>
                    <a:pt x="199" y="313"/>
                  </a:lnTo>
                  <a:lnTo>
                    <a:pt x="152" y="242"/>
                  </a:lnTo>
                  <a:lnTo>
                    <a:pt x="184" y="266"/>
                  </a:lnTo>
                  <a:lnTo>
                    <a:pt x="218" y="327"/>
                  </a:lnTo>
                  <a:lnTo>
                    <a:pt x="243" y="294"/>
                  </a:lnTo>
                  <a:lnTo>
                    <a:pt x="250" y="215"/>
                  </a:lnTo>
                  <a:lnTo>
                    <a:pt x="228" y="112"/>
                  </a:lnTo>
                  <a:lnTo>
                    <a:pt x="246" y="144"/>
                  </a:lnTo>
                  <a:lnTo>
                    <a:pt x="265" y="214"/>
                  </a:lnTo>
                  <a:lnTo>
                    <a:pt x="297" y="202"/>
                  </a:lnTo>
                  <a:lnTo>
                    <a:pt x="279" y="137"/>
                  </a:lnTo>
                  <a:lnTo>
                    <a:pt x="319" y="202"/>
                  </a:lnTo>
                  <a:lnTo>
                    <a:pt x="322" y="279"/>
                  </a:lnTo>
                  <a:lnTo>
                    <a:pt x="322" y="356"/>
                  </a:lnTo>
                  <a:lnTo>
                    <a:pt x="373" y="426"/>
                  </a:lnTo>
                  <a:lnTo>
                    <a:pt x="420" y="436"/>
                  </a:lnTo>
                  <a:lnTo>
                    <a:pt x="438" y="410"/>
                  </a:lnTo>
                  <a:lnTo>
                    <a:pt x="381" y="317"/>
                  </a:lnTo>
                  <a:lnTo>
                    <a:pt x="373" y="239"/>
                  </a:lnTo>
                  <a:lnTo>
                    <a:pt x="363" y="162"/>
                  </a:lnTo>
                  <a:lnTo>
                    <a:pt x="334" y="123"/>
                  </a:lnTo>
                  <a:lnTo>
                    <a:pt x="315" y="67"/>
                  </a:lnTo>
                  <a:lnTo>
                    <a:pt x="304" y="42"/>
                  </a:lnTo>
                  <a:lnTo>
                    <a:pt x="275" y="29"/>
                  </a:lnTo>
                  <a:lnTo>
                    <a:pt x="267" y="0"/>
                  </a:lnTo>
                  <a:close/>
                </a:path>
              </a:pathLst>
            </a:custGeom>
            <a:solidFill>
              <a:srgbClr val="00B2B2"/>
            </a:solidFill>
            <a:ln w="9525">
              <a:noFill/>
              <a:round/>
              <a:headEnd/>
              <a:tailEnd/>
            </a:ln>
          </p:spPr>
          <p:txBody>
            <a:bodyPr/>
            <a:lstStyle/>
            <a:p>
              <a:endParaRPr lang="fr-FR"/>
            </a:p>
          </p:txBody>
        </p:sp>
        <p:sp>
          <p:nvSpPr>
            <p:cNvPr id="480391" name="Freeform 612"/>
            <p:cNvSpPr>
              <a:spLocks/>
            </p:cNvSpPr>
            <p:nvPr/>
          </p:nvSpPr>
          <p:spPr bwMode="auto">
            <a:xfrm>
              <a:off x="3535" y="1909"/>
              <a:ext cx="87" cy="109"/>
            </a:xfrm>
            <a:custGeom>
              <a:avLst/>
              <a:gdLst>
                <a:gd name="T0" fmla="*/ 1 w 435"/>
                <a:gd name="T1" fmla="*/ 0 h 545"/>
                <a:gd name="T2" fmla="*/ 2 w 435"/>
                <a:gd name="T3" fmla="*/ 0 h 545"/>
                <a:gd name="T4" fmla="*/ 2 w 435"/>
                <a:gd name="T5" fmla="*/ 0 h 545"/>
                <a:gd name="T6" fmla="*/ 2 w 435"/>
                <a:gd name="T7" fmla="*/ 1 h 545"/>
                <a:gd name="T8" fmla="*/ 2 w 435"/>
                <a:gd name="T9" fmla="*/ 1 h 545"/>
                <a:gd name="T10" fmla="*/ 2 w 435"/>
                <a:gd name="T11" fmla="*/ 0 h 545"/>
                <a:gd name="T12" fmla="*/ 2 w 435"/>
                <a:gd name="T13" fmla="*/ 0 h 545"/>
                <a:gd name="T14" fmla="*/ 2 w 435"/>
                <a:gd name="T15" fmla="*/ 1 h 545"/>
                <a:gd name="T16" fmla="*/ 2 w 435"/>
                <a:gd name="T17" fmla="*/ 1 h 545"/>
                <a:gd name="T18" fmla="*/ 2 w 435"/>
                <a:gd name="T19" fmla="*/ 2 h 545"/>
                <a:gd name="T20" fmla="*/ 2 w 435"/>
                <a:gd name="T21" fmla="*/ 2 h 545"/>
                <a:gd name="T22" fmla="*/ 2 w 435"/>
                <a:gd name="T23" fmla="*/ 1 h 545"/>
                <a:gd name="T24" fmla="*/ 3 w 435"/>
                <a:gd name="T25" fmla="*/ 1 h 545"/>
                <a:gd name="T26" fmla="*/ 3 w 435"/>
                <a:gd name="T27" fmla="*/ 1 h 545"/>
                <a:gd name="T28" fmla="*/ 3 w 435"/>
                <a:gd name="T29" fmla="*/ 2 h 545"/>
                <a:gd name="T30" fmla="*/ 3 w 435"/>
                <a:gd name="T31" fmla="*/ 2 h 545"/>
                <a:gd name="T32" fmla="*/ 3 w 435"/>
                <a:gd name="T33" fmla="*/ 2 h 545"/>
                <a:gd name="T34" fmla="*/ 3 w 435"/>
                <a:gd name="T35" fmla="*/ 3 h 545"/>
                <a:gd name="T36" fmla="*/ 3 w 435"/>
                <a:gd name="T37" fmla="*/ 3 h 545"/>
                <a:gd name="T38" fmla="*/ 3 w 435"/>
                <a:gd name="T39" fmla="*/ 3 h 545"/>
                <a:gd name="T40" fmla="*/ 3 w 435"/>
                <a:gd name="T41" fmla="*/ 3 h 545"/>
                <a:gd name="T42" fmla="*/ 3 w 435"/>
                <a:gd name="T43" fmla="*/ 3 h 545"/>
                <a:gd name="T44" fmla="*/ 3 w 435"/>
                <a:gd name="T45" fmla="*/ 4 h 545"/>
                <a:gd name="T46" fmla="*/ 3 w 435"/>
                <a:gd name="T47" fmla="*/ 4 h 545"/>
                <a:gd name="T48" fmla="*/ 3 w 435"/>
                <a:gd name="T49" fmla="*/ 4 h 545"/>
                <a:gd name="T50" fmla="*/ 2 w 435"/>
                <a:gd name="T51" fmla="*/ 4 h 545"/>
                <a:gd name="T52" fmla="*/ 3 w 435"/>
                <a:gd name="T53" fmla="*/ 4 h 545"/>
                <a:gd name="T54" fmla="*/ 2 w 435"/>
                <a:gd name="T55" fmla="*/ 4 h 545"/>
                <a:gd name="T56" fmla="*/ 2 w 435"/>
                <a:gd name="T57" fmla="*/ 3 h 545"/>
                <a:gd name="T58" fmla="*/ 2 w 435"/>
                <a:gd name="T59" fmla="*/ 3 h 545"/>
                <a:gd name="T60" fmla="*/ 2 w 435"/>
                <a:gd name="T61" fmla="*/ 2 h 545"/>
                <a:gd name="T62" fmla="*/ 2 w 435"/>
                <a:gd name="T63" fmla="*/ 2 h 545"/>
                <a:gd name="T64" fmla="*/ 2 w 435"/>
                <a:gd name="T65" fmla="*/ 3 h 545"/>
                <a:gd name="T66" fmla="*/ 2 w 435"/>
                <a:gd name="T67" fmla="*/ 4 h 545"/>
                <a:gd name="T68" fmla="*/ 2 w 435"/>
                <a:gd name="T69" fmla="*/ 4 h 545"/>
                <a:gd name="T70" fmla="*/ 1 w 435"/>
                <a:gd name="T71" fmla="*/ 4 h 545"/>
                <a:gd name="T72" fmla="*/ 1 w 435"/>
                <a:gd name="T73" fmla="*/ 4 h 545"/>
                <a:gd name="T74" fmla="*/ 0 w 435"/>
                <a:gd name="T75" fmla="*/ 4 h 545"/>
                <a:gd name="T76" fmla="*/ 0 w 435"/>
                <a:gd name="T77" fmla="*/ 4 h 545"/>
                <a:gd name="T78" fmla="*/ 0 w 435"/>
                <a:gd name="T79" fmla="*/ 4 h 545"/>
                <a:gd name="T80" fmla="*/ 0 w 435"/>
                <a:gd name="T81" fmla="*/ 3 h 545"/>
                <a:gd name="T82" fmla="*/ 1 w 435"/>
                <a:gd name="T83" fmla="*/ 2 h 545"/>
                <a:gd name="T84" fmla="*/ 1 w 435"/>
                <a:gd name="T85" fmla="*/ 2 h 545"/>
                <a:gd name="T86" fmla="*/ 1 w 435"/>
                <a:gd name="T87" fmla="*/ 2 h 545"/>
                <a:gd name="T88" fmla="*/ 0 w 435"/>
                <a:gd name="T89" fmla="*/ 3 h 545"/>
                <a:gd name="T90" fmla="*/ 0 w 435"/>
                <a:gd name="T91" fmla="*/ 3 h 545"/>
                <a:gd name="T92" fmla="*/ 0 w 435"/>
                <a:gd name="T93" fmla="*/ 2 h 545"/>
                <a:gd name="T94" fmla="*/ 0 w 435"/>
                <a:gd name="T95" fmla="*/ 2 h 545"/>
                <a:gd name="T96" fmla="*/ 0 w 435"/>
                <a:gd name="T97" fmla="*/ 1 h 545"/>
                <a:gd name="T98" fmla="*/ 1 w 435"/>
                <a:gd name="T99" fmla="*/ 1 h 545"/>
                <a:gd name="T100" fmla="*/ 1 w 435"/>
                <a:gd name="T101" fmla="*/ 0 h 54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5"/>
                <a:gd name="T154" fmla="*/ 0 h 545"/>
                <a:gd name="T155" fmla="*/ 435 w 435"/>
                <a:gd name="T156" fmla="*/ 545 h 54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5" h="545">
                  <a:moveTo>
                    <a:pt x="146" y="0"/>
                  </a:moveTo>
                  <a:lnTo>
                    <a:pt x="202" y="0"/>
                  </a:lnTo>
                  <a:lnTo>
                    <a:pt x="210" y="56"/>
                  </a:lnTo>
                  <a:lnTo>
                    <a:pt x="205" y="114"/>
                  </a:lnTo>
                  <a:lnTo>
                    <a:pt x="234" y="114"/>
                  </a:lnTo>
                  <a:lnTo>
                    <a:pt x="236" y="10"/>
                  </a:lnTo>
                  <a:lnTo>
                    <a:pt x="297" y="58"/>
                  </a:lnTo>
                  <a:lnTo>
                    <a:pt x="307" y="87"/>
                  </a:lnTo>
                  <a:lnTo>
                    <a:pt x="274" y="128"/>
                  </a:lnTo>
                  <a:lnTo>
                    <a:pt x="245" y="193"/>
                  </a:lnTo>
                  <a:lnTo>
                    <a:pt x="274" y="207"/>
                  </a:lnTo>
                  <a:lnTo>
                    <a:pt x="298" y="159"/>
                  </a:lnTo>
                  <a:lnTo>
                    <a:pt x="318" y="111"/>
                  </a:lnTo>
                  <a:lnTo>
                    <a:pt x="336" y="160"/>
                  </a:lnTo>
                  <a:lnTo>
                    <a:pt x="365" y="233"/>
                  </a:lnTo>
                  <a:lnTo>
                    <a:pt x="375" y="280"/>
                  </a:lnTo>
                  <a:lnTo>
                    <a:pt x="333" y="300"/>
                  </a:lnTo>
                  <a:lnTo>
                    <a:pt x="328" y="330"/>
                  </a:lnTo>
                  <a:lnTo>
                    <a:pt x="372" y="319"/>
                  </a:lnTo>
                  <a:lnTo>
                    <a:pt x="384" y="320"/>
                  </a:lnTo>
                  <a:lnTo>
                    <a:pt x="407" y="359"/>
                  </a:lnTo>
                  <a:lnTo>
                    <a:pt x="397" y="436"/>
                  </a:lnTo>
                  <a:lnTo>
                    <a:pt x="435" y="445"/>
                  </a:lnTo>
                  <a:lnTo>
                    <a:pt x="376" y="466"/>
                  </a:lnTo>
                  <a:lnTo>
                    <a:pt x="336" y="531"/>
                  </a:lnTo>
                  <a:lnTo>
                    <a:pt x="299" y="497"/>
                  </a:lnTo>
                  <a:lnTo>
                    <a:pt x="342" y="457"/>
                  </a:lnTo>
                  <a:lnTo>
                    <a:pt x="303" y="461"/>
                  </a:lnTo>
                  <a:lnTo>
                    <a:pt x="260" y="418"/>
                  </a:lnTo>
                  <a:lnTo>
                    <a:pt x="229" y="359"/>
                  </a:lnTo>
                  <a:lnTo>
                    <a:pt x="234" y="246"/>
                  </a:lnTo>
                  <a:lnTo>
                    <a:pt x="205" y="291"/>
                  </a:lnTo>
                  <a:lnTo>
                    <a:pt x="205" y="398"/>
                  </a:lnTo>
                  <a:lnTo>
                    <a:pt x="219" y="485"/>
                  </a:lnTo>
                  <a:lnTo>
                    <a:pt x="192" y="505"/>
                  </a:lnTo>
                  <a:lnTo>
                    <a:pt x="142" y="520"/>
                  </a:lnTo>
                  <a:lnTo>
                    <a:pt x="98" y="540"/>
                  </a:lnTo>
                  <a:lnTo>
                    <a:pt x="45" y="545"/>
                  </a:lnTo>
                  <a:lnTo>
                    <a:pt x="11" y="536"/>
                  </a:lnTo>
                  <a:lnTo>
                    <a:pt x="25" y="485"/>
                  </a:lnTo>
                  <a:lnTo>
                    <a:pt x="59" y="344"/>
                  </a:lnTo>
                  <a:lnTo>
                    <a:pt x="103" y="275"/>
                  </a:lnTo>
                  <a:lnTo>
                    <a:pt x="88" y="213"/>
                  </a:lnTo>
                  <a:lnTo>
                    <a:pt x="64" y="246"/>
                  </a:lnTo>
                  <a:lnTo>
                    <a:pt x="35" y="349"/>
                  </a:lnTo>
                  <a:lnTo>
                    <a:pt x="0" y="383"/>
                  </a:lnTo>
                  <a:lnTo>
                    <a:pt x="0" y="300"/>
                  </a:lnTo>
                  <a:lnTo>
                    <a:pt x="25" y="213"/>
                  </a:lnTo>
                  <a:lnTo>
                    <a:pt x="55" y="149"/>
                  </a:lnTo>
                  <a:lnTo>
                    <a:pt x="98" y="95"/>
                  </a:lnTo>
                  <a:lnTo>
                    <a:pt x="146" y="0"/>
                  </a:lnTo>
                  <a:close/>
                </a:path>
              </a:pathLst>
            </a:custGeom>
            <a:solidFill>
              <a:srgbClr val="00B2B2"/>
            </a:solidFill>
            <a:ln w="9525">
              <a:noFill/>
              <a:round/>
              <a:headEnd/>
              <a:tailEnd/>
            </a:ln>
          </p:spPr>
          <p:txBody>
            <a:bodyPr/>
            <a:lstStyle/>
            <a:p>
              <a:endParaRPr lang="fr-FR"/>
            </a:p>
          </p:txBody>
        </p:sp>
        <p:sp>
          <p:nvSpPr>
            <p:cNvPr id="480392" name="Freeform 613"/>
            <p:cNvSpPr>
              <a:spLocks/>
            </p:cNvSpPr>
            <p:nvPr/>
          </p:nvSpPr>
          <p:spPr bwMode="auto">
            <a:xfrm>
              <a:off x="3583" y="2098"/>
              <a:ext cx="30" cy="26"/>
            </a:xfrm>
            <a:custGeom>
              <a:avLst/>
              <a:gdLst>
                <a:gd name="T0" fmla="*/ 1 w 150"/>
                <a:gd name="T1" fmla="*/ 0 h 129"/>
                <a:gd name="T2" fmla="*/ 1 w 150"/>
                <a:gd name="T3" fmla="*/ 0 h 129"/>
                <a:gd name="T4" fmla="*/ 1 w 150"/>
                <a:gd name="T5" fmla="*/ 0 h 129"/>
                <a:gd name="T6" fmla="*/ 1 w 150"/>
                <a:gd name="T7" fmla="*/ 0 h 129"/>
                <a:gd name="T8" fmla="*/ 1 w 150"/>
                <a:gd name="T9" fmla="*/ 0 h 129"/>
                <a:gd name="T10" fmla="*/ 1 w 150"/>
                <a:gd name="T11" fmla="*/ 0 h 129"/>
                <a:gd name="T12" fmla="*/ 1 w 150"/>
                <a:gd name="T13" fmla="*/ 0 h 129"/>
                <a:gd name="T14" fmla="*/ 1 w 150"/>
                <a:gd name="T15" fmla="*/ 0 h 129"/>
                <a:gd name="T16" fmla="*/ 1 w 150"/>
                <a:gd name="T17" fmla="*/ 1 h 129"/>
                <a:gd name="T18" fmla="*/ 1 w 150"/>
                <a:gd name="T19" fmla="*/ 1 h 129"/>
                <a:gd name="T20" fmla="*/ 1 w 150"/>
                <a:gd name="T21" fmla="*/ 1 h 129"/>
                <a:gd name="T22" fmla="*/ 1 w 150"/>
                <a:gd name="T23" fmla="*/ 1 h 129"/>
                <a:gd name="T24" fmla="*/ 1 w 150"/>
                <a:gd name="T25" fmla="*/ 1 h 129"/>
                <a:gd name="T26" fmla="*/ 1 w 150"/>
                <a:gd name="T27" fmla="*/ 1 h 129"/>
                <a:gd name="T28" fmla="*/ 1 w 150"/>
                <a:gd name="T29" fmla="*/ 1 h 129"/>
                <a:gd name="T30" fmla="*/ 1 w 150"/>
                <a:gd name="T31" fmla="*/ 1 h 129"/>
                <a:gd name="T32" fmla="*/ 1 w 150"/>
                <a:gd name="T33" fmla="*/ 1 h 129"/>
                <a:gd name="T34" fmla="*/ 0 w 150"/>
                <a:gd name="T35" fmla="*/ 1 h 129"/>
                <a:gd name="T36" fmla="*/ 0 w 150"/>
                <a:gd name="T37" fmla="*/ 1 h 129"/>
                <a:gd name="T38" fmla="*/ 0 w 150"/>
                <a:gd name="T39" fmla="*/ 1 h 129"/>
                <a:gd name="T40" fmla="*/ 0 w 150"/>
                <a:gd name="T41" fmla="*/ 1 h 129"/>
                <a:gd name="T42" fmla="*/ 0 w 150"/>
                <a:gd name="T43" fmla="*/ 1 h 129"/>
                <a:gd name="T44" fmla="*/ 0 w 150"/>
                <a:gd name="T45" fmla="*/ 1 h 129"/>
                <a:gd name="T46" fmla="*/ 0 w 150"/>
                <a:gd name="T47" fmla="*/ 1 h 129"/>
                <a:gd name="T48" fmla="*/ 0 w 150"/>
                <a:gd name="T49" fmla="*/ 1 h 129"/>
                <a:gd name="T50" fmla="*/ 0 w 150"/>
                <a:gd name="T51" fmla="*/ 0 h 129"/>
                <a:gd name="T52" fmla="*/ 0 w 150"/>
                <a:gd name="T53" fmla="*/ 0 h 129"/>
                <a:gd name="T54" fmla="*/ 0 w 150"/>
                <a:gd name="T55" fmla="*/ 0 h 129"/>
                <a:gd name="T56" fmla="*/ 0 w 150"/>
                <a:gd name="T57" fmla="*/ 0 h 129"/>
                <a:gd name="T58" fmla="*/ 0 w 150"/>
                <a:gd name="T59" fmla="*/ 0 h 129"/>
                <a:gd name="T60" fmla="*/ 0 w 150"/>
                <a:gd name="T61" fmla="*/ 0 h 129"/>
                <a:gd name="T62" fmla="*/ 0 w 150"/>
                <a:gd name="T63" fmla="*/ 0 h 129"/>
                <a:gd name="T64" fmla="*/ 1 w 150"/>
                <a:gd name="T65" fmla="*/ 0 h 1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0"/>
                <a:gd name="T100" fmla="*/ 0 h 129"/>
                <a:gd name="T101" fmla="*/ 150 w 150"/>
                <a:gd name="T102" fmla="*/ 129 h 1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0" h="129">
                  <a:moveTo>
                    <a:pt x="75" y="0"/>
                  </a:moveTo>
                  <a:lnTo>
                    <a:pt x="90" y="1"/>
                  </a:lnTo>
                  <a:lnTo>
                    <a:pt x="104" y="6"/>
                  </a:lnTo>
                  <a:lnTo>
                    <a:pt x="117" y="11"/>
                  </a:lnTo>
                  <a:lnTo>
                    <a:pt x="128" y="19"/>
                  </a:lnTo>
                  <a:lnTo>
                    <a:pt x="137" y="29"/>
                  </a:lnTo>
                  <a:lnTo>
                    <a:pt x="144" y="40"/>
                  </a:lnTo>
                  <a:lnTo>
                    <a:pt x="149" y="53"/>
                  </a:lnTo>
                  <a:lnTo>
                    <a:pt x="150" y="65"/>
                  </a:lnTo>
                  <a:lnTo>
                    <a:pt x="149" y="78"/>
                  </a:lnTo>
                  <a:lnTo>
                    <a:pt x="144" y="90"/>
                  </a:lnTo>
                  <a:lnTo>
                    <a:pt x="137" y="101"/>
                  </a:lnTo>
                  <a:lnTo>
                    <a:pt x="128" y="111"/>
                  </a:lnTo>
                  <a:lnTo>
                    <a:pt x="117" y="118"/>
                  </a:lnTo>
                  <a:lnTo>
                    <a:pt x="104" y="125"/>
                  </a:lnTo>
                  <a:lnTo>
                    <a:pt x="90" y="128"/>
                  </a:lnTo>
                  <a:lnTo>
                    <a:pt x="75" y="129"/>
                  </a:lnTo>
                  <a:lnTo>
                    <a:pt x="60" y="128"/>
                  </a:lnTo>
                  <a:lnTo>
                    <a:pt x="46" y="125"/>
                  </a:lnTo>
                  <a:lnTo>
                    <a:pt x="34" y="118"/>
                  </a:lnTo>
                  <a:lnTo>
                    <a:pt x="22" y="111"/>
                  </a:lnTo>
                  <a:lnTo>
                    <a:pt x="13" y="101"/>
                  </a:lnTo>
                  <a:lnTo>
                    <a:pt x="6" y="90"/>
                  </a:lnTo>
                  <a:lnTo>
                    <a:pt x="2" y="78"/>
                  </a:lnTo>
                  <a:lnTo>
                    <a:pt x="0" y="65"/>
                  </a:lnTo>
                  <a:lnTo>
                    <a:pt x="2" y="53"/>
                  </a:lnTo>
                  <a:lnTo>
                    <a:pt x="6" y="40"/>
                  </a:lnTo>
                  <a:lnTo>
                    <a:pt x="13" y="29"/>
                  </a:lnTo>
                  <a:lnTo>
                    <a:pt x="22" y="19"/>
                  </a:lnTo>
                  <a:lnTo>
                    <a:pt x="34" y="11"/>
                  </a:lnTo>
                  <a:lnTo>
                    <a:pt x="46" y="6"/>
                  </a:lnTo>
                  <a:lnTo>
                    <a:pt x="60" y="1"/>
                  </a:lnTo>
                  <a:lnTo>
                    <a:pt x="75" y="0"/>
                  </a:lnTo>
                  <a:close/>
                </a:path>
              </a:pathLst>
            </a:custGeom>
            <a:solidFill>
              <a:srgbClr val="FFFF99"/>
            </a:solidFill>
            <a:ln w="9525">
              <a:noFill/>
              <a:round/>
              <a:headEnd/>
              <a:tailEnd/>
            </a:ln>
          </p:spPr>
          <p:txBody>
            <a:bodyPr/>
            <a:lstStyle/>
            <a:p>
              <a:endParaRPr lang="fr-FR"/>
            </a:p>
          </p:txBody>
        </p:sp>
        <p:sp>
          <p:nvSpPr>
            <p:cNvPr id="480393" name="Freeform 614"/>
            <p:cNvSpPr>
              <a:spLocks/>
            </p:cNvSpPr>
            <p:nvPr/>
          </p:nvSpPr>
          <p:spPr bwMode="auto">
            <a:xfrm>
              <a:off x="3628" y="2075"/>
              <a:ext cx="30" cy="25"/>
            </a:xfrm>
            <a:custGeom>
              <a:avLst/>
              <a:gdLst>
                <a:gd name="T0" fmla="*/ 1 w 149"/>
                <a:gd name="T1" fmla="*/ 0 h 129"/>
                <a:gd name="T2" fmla="*/ 1 w 149"/>
                <a:gd name="T3" fmla="*/ 0 h 129"/>
                <a:gd name="T4" fmla="*/ 1 w 149"/>
                <a:gd name="T5" fmla="*/ 0 h 129"/>
                <a:gd name="T6" fmla="*/ 1 w 149"/>
                <a:gd name="T7" fmla="*/ 0 h 129"/>
                <a:gd name="T8" fmla="*/ 1 w 149"/>
                <a:gd name="T9" fmla="*/ 0 h 129"/>
                <a:gd name="T10" fmla="*/ 1 w 149"/>
                <a:gd name="T11" fmla="*/ 0 h 129"/>
                <a:gd name="T12" fmla="*/ 1 w 149"/>
                <a:gd name="T13" fmla="*/ 0 h 129"/>
                <a:gd name="T14" fmla="*/ 1 w 149"/>
                <a:gd name="T15" fmla="*/ 0 h 129"/>
                <a:gd name="T16" fmla="*/ 1 w 149"/>
                <a:gd name="T17" fmla="*/ 0 h 129"/>
                <a:gd name="T18" fmla="*/ 1 w 149"/>
                <a:gd name="T19" fmla="*/ 1 h 129"/>
                <a:gd name="T20" fmla="*/ 1 w 149"/>
                <a:gd name="T21" fmla="*/ 1 h 129"/>
                <a:gd name="T22" fmla="*/ 1 w 149"/>
                <a:gd name="T23" fmla="*/ 1 h 129"/>
                <a:gd name="T24" fmla="*/ 1 w 149"/>
                <a:gd name="T25" fmla="*/ 1 h 129"/>
                <a:gd name="T26" fmla="*/ 1 w 149"/>
                <a:gd name="T27" fmla="*/ 1 h 129"/>
                <a:gd name="T28" fmla="*/ 1 w 149"/>
                <a:gd name="T29" fmla="*/ 1 h 129"/>
                <a:gd name="T30" fmla="*/ 1 w 149"/>
                <a:gd name="T31" fmla="*/ 1 h 129"/>
                <a:gd name="T32" fmla="*/ 1 w 149"/>
                <a:gd name="T33" fmla="*/ 1 h 129"/>
                <a:gd name="T34" fmla="*/ 0 w 149"/>
                <a:gd name="T35" fmla="*/ 1 h 129"/>
                <a:gd name="T36" fmla="*/ 0 w 149"/>
                <a:gd name="T37" fmla="*/ 1 h 129"/>
                <a:gd name="T38" fmla="*/ 0 w 149"/>
                <a:gd name="T39" fmla="*/ 1 h 129"/>
                <a:gd name="T40" fmla="*/ 0 w 149"/>
                <a:gd name="T41" fmla="*/ 1 h 129"/>
                <a:gd name="T42" fmla="*/ 0 w 149"/>
                <a:gd name="T43" fmla="*/ 1 h 129"/>
                <a:gd name="T44" fmla="*/ 0 w 149"/>
                <a:gd name="T45" fmla="*/ 1 h 129"/>
                <a:gd name="T46" fmla="*/ 0 w 149"/>
                <a:gd name="T47" fmla="*/ 1 h 129"/>
                <a:gd name="T48" fmla="*/ 0 w 149"/>
                <a:gd name="T49" fmla="*/ 0 h 129"/>
                <a:gd name="T50" fmla="*/ 0 w 149"/>
                <a:gd name="T51" fmla="*/ 0 h 129"/>
                <a:gd name="T52" fmla="*/ 0 w 149"/>
                <a:gd name="T53" fmla="*/ 0 h 129"/>
                <a:gd name="T54" fmla="*/ 0 w 149"/>
                <a:gd name="T55" fmla="*/ 0 h 129"/>
                <a:gd name="T56" fmla="*/ 0 w 149"/>
                <a:gd name="T57" fmla="*/ 0 h 129"/>
                <a:gd name="T58" fmla="*/ 0 w 149"/>
                <a:gd name="T59" fmla="*/ 0 h 129"/>
                <a:gd name="T60" fmla="*/ 0 w 149"/>
                <a:gd name="T61" fmla="*/ 0 h 129"/>
                <a:gd name="T62" fmla="*/ 0 w 149"/>
                <a:gd name="T63" fmla="*/ 0 h 129"/>
                <a:gd name="T64" fmla="*/ 1 w 149"/>
                <a:gd name="T65" fmla="*/ 0 h 1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9"/>
                <a:gd name="T100" fmla="*/ 0 h 129"/>
                <a:gd name="T101" fmla="*/ 149 w 149"/>
                <a:gd name="T102" fmla="*/ 129 h 1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9" h="129">
                  <a:moveTo>
                    <a:pt x="74" y="0"/>
                  </a:moveTo>
                  <a:lnTo>
                    <a:pt x="89" y="1"/>
                  </a:lnTo>
                  <a:lnTo>
                    <a:pt x="103" y="5"/>
                  </a:lnTo>
                  <a:lnTo>
                    <a:pt x="116" y="11"/>
                  </a:lnTo>
                  <a:lnTo>
                    <a:pt x="127" y="18"/>
                  </a:lnTo>
                  <a:lnTo>
                    <a:pt x="136" y="29"/>
                  </a:lnTo>
                  <a:lnTo>
                    <a:pt x="143" y="39"/>
                  </a:lnTo>
                  <a:lnTo>
                    <a:pt x="148" y="51"/>
                  </a:lnTo>
                  <a:lnTo>
                    <a:pt x="149" y="64"/>
                  </a:lnTo>
                  <a:lnTo>
                    <a:pt x="148" y="77"/>
                  </a:lnTo>
                  <a:lnTo>
                    <a:pt x="143" y="89"/>
                  </a:lnTo>
                  <a:lnTo>
                    <a:pt x="136" y="101"/>
                  </a:lnTo>
                  <a:lnTo>
                    <a:pt x="127" y="110"/>
                  </a:lnTo>
                  <a:lnTo>
                    <a:pt x="116" y="118"/>
                  </a:lnTo>
                  <a:lnTo>
                    <a:pt x="103" y="124"/>
                  </a:lnTo>
                  <a:lnTo>
                    <a:pt x="89" y="128"/>
                  </a:lnTo>
                  <a:lnTo>
                    <a:pt x="74" y="129"/>
                  </a:lnTo>
                  <a:lnTo>
                    <a:pt x="59" y="128"/>
                  </a:lnTo>
                  <a:lnTo>
                    <a:pt x="46" y="124"/>
                  </a:lnTo>
                  <a:lnTo>
                    <a:pt x="33" y="118"/>
                  </a:lnTo>
                  <a:lnTo>
                    <a:pt x="21" y="110"/>
                  </a:lnTo>
                  <a:lnTo>
                    <a:pt x="12" y="101"/>
                  </a:lnTo>
                  <a:lnTo>
                    <a:pt x="5" y="89"/>
                  </a:lnTo>
                  <a:lnTo>
                    <a:pt x="1" y="77"/>
                  </a:lnTo>
                  <a:lnTo>
                    <a:pt x="0" y="64"/>
                  </a:lnTo>
                  <a:lnTo>
                    <a:pt x="1" y="51"/>
                  </a:lnTo>
                  <a:lnTo>
                    <a:pt x="5" y="39"/>
                  </a:lnTo>
                  <a:lnTo>
                    <a:pt x="12" y="29"/>
                  </a:lnTo>
                  <a:lnTo>
                    <a:pt x="21" y="18"/>
                  </a:lnTo>
                  <a:lnTo>
                    <a:pt x="33" y="11"/>
                  </a:lnTo>
                  <a:lnTo>
                    <a:pt x="46" y="5"/>
                  </a:lnTo>
                  <a:lnTo>
                    <a:pt x="59" y="1"/>
                  </a:lnTo>
                  <a:lnTo>
                    <a:pt x="74" y="0"/>
                  </a:lnTo>
                  <a:close/>
                </a:path>
              </a:pathLst>
            </a:custGeom>
            <a:solidFill>
              <a:srgbClr val="FFFF99"/>
            </a:solidFill>
            <a:ln w="9525">
              <a:noFill/>
              <a:round/>
              <a:headEnd/>
              <a:tailEnd/>
            </a:ln>
          </p:spPr>
          <p:txBody>
            <a:bodyPr/>
            <a:lstStyle/>
            <a:p>
              <a:endParaRPr lang="fr-FR"/>
            </a:p>
          </p:txBody>
        </p:sp>
        <p:sp>
          <p:nvSpPr>
            <p:cNvPr id="480394" name="Freeform 615"/>
            <p:cNvSpPr>
              <a:spLocks/>
            </p:cNvSpPr>
            <p:nvPr/>
          </p:nvSpPr>
          <p:spPr bwMode="auto">
            <a:xfrm>
              <a:off x="3485" y="2057"/>
              <a:ext cx="30" cy="26"/>
            </a:xfrm>
            <a:custGeom>
              <a:avLst/>
              <a:gdLst>
                <a:gd name="T0" fmla="*/ 1 w 149"/>
                <a:gd name="T1" fmla="*/ 0 h 129"/>
                <a:gd name="T2" fmla="*/ 1 w 149"/>
                <a:gd name="T3" fmla="*/ 0 h 129"/>
                <a:gd name="T4" fmla="*/ 1 w 149"/>
                <a:gd name="T5" fmla="*/ 0 h 129"/>
                <a:gd name="T6" fmla="*/ 1 w 149"/>
                <a:gd name="T7" fmla="*/ 0 h 129"/>
                <a:gd name="T8" fmla="*/ 1 w 149"/>
                <a:gd name="T9" fmla="*/ 0 h 129"/>
                <a:gd name="T10" fmla="*/ 1 w 149"/>
                <a:gd name="T11" fmla="*/ 0 h 129"/>
                <a:gd name="T12" fmla="*/ 1 w 149"/>
                <a:gd name="T13" fmla="*/ 0 h 129"/>
                <a:gd name="T14" fmla="*/ 1 w 149"/>
                <a:gd name="T15" fmla="*/ 0 h 129"/>
                <a:gd name="T16" fmla="*/ 1 w 149"/>
                <a:gd name="T17" fmla="*/ 1 h 129"/>
                <a:gd name="T18" fmla="*/ 1 w 149"/>
                <a:gd name="T19" fmla="*/ 1 h 129"/>
                <a:gd name="T20" fmla="*/ 1 w 149"/>
                <a:gd name="T21" fmla="*/ 1 h 129"/>
                <a:gd name="T22" fmla="*/ 1 w 149"/>
                <a:gd name="T23" fmla="*/ 1 h 129"/>
                <a:gd name="T24" fmla="*/ 1 w 149"/>
                <a:gd name="T25" fmla="*/ 1 h 129"/>
                <a:gd name="T26" fmla="*/ 1 w 149"/>
                <a:gd name="T27" fmla="*/ 1 h 129"/>
                <a:gd name="T28" fmla="*/ 1 w 149"/>
                <a:gd name="T29" fmla="*/ 1 h 129"/>
                <a:gd name="T30" fmla="*/ 1 w 149"/>
                <a:gd name="T31" fmla="*/ 1 h 129"/>
                <a:gd name="T32" fmla="*/ 1 w 149"/>
                <a:gd name="T33" fmla="*/ 1 h 129"/>
                <a:gd name="T34" fmla="*/ 0 w 149"/>
                <a:gd name="T35" fmla="*/ 1 h 129"/>
                <a:gd name="T36" fmla="*/ 0 w 149"/>
                <a:gd name="T37" fmla="*/ 1 h 129"/>
                <a:gd name="T38" fmla="*/ 0 w 149"/>
                <a:gd name="T39" fmla="*/ 1 h 129"/>
                <a:gd name="T40" fmla="*/ 0 w 149"/>
                <a:gd name="T41" fmla="*/ 1 h 129"/>
                <a:gd name="T42" fmla="*/ 0 w 149"/>
                <a:gd name="T43" fmla="*/ 1 h 129"/>
                <a:gd name="T44" fmla="*/ 0 w 149"/>
                <a:gd name="T45" fmla="*/ 1 h 129"/>
                <a:gd name="T46" fmla="*/ 0 w 149"/>
                <a:gd name="T47" fmla="*/ 1 h 129"/>
                <a:gd name="T48" fmla="*/ 0 w 149"/>
                <a:gd name="T49" fmla="*/ 1 h 129"/>
                <a:gd name="T50" fmla="*/ 0 w 149"/>
                <a:gd name="T51" fmla="*/ 0 h 129"/>
                <a:gd name="T52" fmla="*/ 0 w 149"/>
                <a:gd name="T53" fmla="*/ 0 h 129"/>
                <a:gd name="T54" fmla="*/ 0 w 149"/>
                <a:gd name="T55" fmla="*/ 0 h 129"/>
                <a:gd name="T56" fmla="*/ 0 w 149"/>
                <a:gd name="T57" fmla="*/ 0 h 129"/>
                <a:gd name="T58" fmla="*/ 0 w 149"/>
                <a:gd name="T59" fmla="*/ 0 h 129"/>
                <a:gd name="T60" fmla="*/ 0 w 149"/>
                <a:gd name="T61" fmla="*/ 0 h 129"/>
                <a:gd name="T62" fmla="*/ 0 w 149"/>
                <a:gd name="T63" fmla="*/ 0 h 129"/>
                <a:gd name="T64" fmla="*/ 1 w 149"/>
                <a:gd name="T65" fmla="*/ 0 h 1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9"/>
                <a:gd name="T100" fmla="*/ 0 h 129"/>
                <a:gd name="T101" fmla="*/ 149 w 149"/>
                <a:gd name="T102" fmla="*/ 129 h 1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9" h="129">
                  <a:moveTo>
                    <a:pt x="75" y="0"/>
                  </a:moveTo>
                  <a:lnTo>
                    <a:pt x="90" y="1"/>
                  </a:lnTo>
                  <a:lnTo>
                    <a:pt x="103" y="5"/>
                  </a:lnTo>
                  <a:lnTo>
                    <a:pt x="116" y="11"/>
                  </a:lnTo>
                  <a:lnTo>
                    <a:pt x="127" y="18"/>
                  </a:lnTo>
                  <a:lnTo>
                    <a:pt x="137" y="29"/>
                  </a:lnTo>
                  <a:lnTo>
                    <a:pt x="144" y="39"/>
                  </a:lnTo>
                  <a:lnTo>
                    <a:pt x="148" y="52"/>
                  </a:lnTo>
                  <a:lnTo>
                    <a:pt x="149" y="64"/>
                  </a:lnTo>
                  <a:lnTo>
                    <a:pt x="148" y="77"/>
                  </a:lnTo>
                  <a:lnTo>
                    <a:pt x="144" y="89"/>
                  </a:lnTo>
                  <a:lnTo>
                    <a:pt x="137" y="101"/>
                  </a:lnTo>
                  <a:lnTo>
                    <a:pt x="127" y="110"/>
                  </a:lnTo>
                  <a:lnTo>
                    <a:pt x="116" y="118"/>
                  </a:lnTo>
                  <a:lnTo>
                    <a:pt x="103" y="124"/>
                  </a:lnTo>
                  <a:lnTo>
                    <a:pt x="90" y="128"/>
                  </a:lnTo>
                  <a:lnTo>
                    <a:pt x="75" y="129"/>
                  </a:lnTo>
                  <a:lnTo>
                    <a:pt x="60" y="128"/>
                  </a:lnTo>
                  <a:lnTo>
                    <a:pt x="46" y="124"/>
                  </a:lnTo>
                  <a:lnTo>
                    <a:pt x="33" y="118"/>
                  </a:lnTo>
                  <a:lnTo>
                    <a:pt x="22" y="110"/>
                  </a:lnTo>
                  <a:lnTo>
                    <a:pt x="13" y="101"/>
                  </a:lnTo>
                  <a:lnTo>
                    <a:pt x="6" y="89"/>
                  </a:lnTo>
                  <a:lnTo>
                    <a:pt x="1" y="77"/>
                  </a:lnTo>
                  <a:lnTo>
                    <a:pt x="0" y="64"/>
                  </a:lnTo>
                  <a:lnTo>
                    <a:pt x="1" y="52"/>
                  </a:lnTo>
                  <a:lnTo>
                    <a:pt x="6" y="39"/>
                  </a:lnTo>
                  <a:lnTo>
                    <a:pt x="13" y="29"/>
                  </a:lnTo>
                  <a:lnTo>
                    <a:pt x="22" y="18"/>
                  </a:lnTo>
                  <a:lnTo>
                    <a:pt x="33" y="11"/>
                  </a:lnTo>
                  <a:lnTo>
                    <a:pt x="46" y="5"/>
                  </a:lnTo>
                  <a:lnTo>
                    <a:pt x="60" y="1"/>
                  </a:lnTo>
                  <a:lnTo>
                    <a:pt x="75" y="0"/>
                  </a:lnTo>
                  <a:close/>
                </a:path>
              </a:pathLst>
            </a:custGeom>
            <a:solidFill>
              <a:srgbClr val="FFFF99"/>
            </a:solidFill>
            <a:ln w="9525">
              <a:noFill/>
              <a:round/>
              <a:headEnd/>
              <a:tailEnd/>
            </a:ln>
          </p:spPr>
          <p:txBody>
            <a:bodyPr/>
            <a:lstStyle/>
            <a:p>
              <a:endParaRPr lang="fr-FR"/>
            </a:p>
          </p:txBody>
        </p:sp>
        <p:sp>
          <p:nvSpPr>
            <p:cNvPr id="480395" name="Freeform 616"/>
            <p:cNvSpPr>
              <a:spLocks/>
            </p:cNvSpPr>
            <p:nvPr/>
          </p:nvSpPr>
          <p:spPr bwMode="auto">
            <a:xfrm>
              <a:off x="3432" y="2092"/>
              <a:ext cx="30" cy="26"/>
            </a:xfrm>
            <a:custGeom>
              <a:avLst/>
              <a:gdLst>
                <a:gd name="T0" fmla="*/ 1 w 151"/>
                <a:gd name="T1" fmla="*/ 0 h 129"/>
                <a:gd name="T2" fmla="*/ 1 w 151"/>
                <a:gd name="T3" fmla="*/ 0 h 129"/>
                <a:gd name="T4" fmla="*/ 1 w 151"/>
                <a:gd name="T5" fmla="*/ 0 h 129"/>
                <a:gd name="T6" fmla="*/ 1 w 151"/>
                <a:gd name="T7" fmla="*/ 0 h 129"/>
                <a:gd name="T8" fmla="*/ 1 w 151"/>
                <a:gd name="T9" fmla="*/ 0 h 129"/>
                <a:gd name="T10" fmla="*/ 1 w 151"/>
                <a:gd name="T11" fmla="*/ 0 h 129"/>
                <a:gd name="T12" fmla="*/ 1 w 151"/>
                <a:gd name="T13" fmla="*/ 0 h 129"/>
                <a:gd name="T14" fmla="*/ 1 w 151"/>
                <a:gd name="T15" fmla="*/ 0 h 129"/>
                <a:gd name="T16" fmla="*/ 1 w 151"/>
                <a:gd name="T17" fmla="*/ 1 h 129"/>
                <a:gd name="T18" fmla="*/ 1 w 151"/>
                <a:gd name="T19" fmla="*/ 1 h 129"/>
                <a:gd name="T20" fmla="*/ 1 w 151"/>
                <a:gd name="T21" fmla="*/ 1 h 129"/>
                <a:gd name="T22" fmla="*/ 1 w 151"/>
                <a:gd name="T23" fmla="*/ 1 h 129"/>
                <a:gd name="T24" fmla="*/ 1 w 151"/>
                <a:gd name="T25" fmla="*/ 1 h 129"/>
                <a:gd name="T26" fmla="*/ 1 w 151"/>
                <a:gd name="T27" fmla="*/ 1 h 129"/>
                <a:gd name="T28" fmla="*/ 1 w 151"/>
                <a:gd name="T29" fmla="*/ 1 h 129"/>
                <a:gd name="T30" fmla="*/ 1 w 151"/>
                <a:gd name="T31" fmla="*/ 1 h 129"/>
                <a:gd name="T32" fmla="*/ 1 w 151"/>
                <a:gd name="T33" fmla="*/ 1 h 129"/>
                <a:gd name="T34" fmla="*/ 0 w 151"/>
                <a:gd name="T35" fmla="*/ 1 h 129"/>
                <a:gd name="T36" fmla="*/ 0 w 151"/>
                <a:gd name="T37" fmla="*/ 1 h 129"/>
                <a:gd name="T38" fmla="*/ 0 w 151"/>
                <a:gd name="T39" fmla="*/ 1 h 129"/>
                <a:gd name="T40" fmla="*/ 0 w 151"/>
                <a:gd name="T41" fmla="*/ 1 h 129"/>
                <a:gd name="T42" fmla="*/ 0 w 151"/>
                <a:gd name="T43" fmla="*/ 1 h 129"/>
                <a:gd name="T44" fmla="*/ 0 w 151"/>
                <a:gd name="T45" fmla="*/ 1 h 129"/>
                <a:gd name="T46" fmla="*/ 0 w 151"/>
                <a:gd name="T47" fmla="*/ 1 h 129"/>
                <a:gd name="T48" fmla="*/ 0 w 151"/>
                <a:gd name="T49" fmla="*/ 1 h 129"/>
                <a:gd name="T50" fmla="*/ 0 w 151"/>
                <a:gd name="T51" fmla="*/ 0 h 129"/>
                <a:gd name="T52" fmla="*/ 0 w 151"/>
                <a:gd name="T53" fmla="*/ 0 h 129"/>
                <a:gd name="T54" fmla="*/ 0 w 151"/>
                <a:gd name="T55" fmla="*/ 0 h 129"/>
                <a:gd name="T56" fmla="*/ 0 w 151"/>
                <a:gd name="T57" fmla="*/ 0 h 129"/>
                <a:gd name="T58" fmla="*/ 0 w 151"/>
                <a:gd name="T59" fmla="*/ 0 h 129"/>
                <a:gd name="T60" fmla="*/ 0 w 151"/>
                <a:gd name="T61" fmla="*/ 0 h 129"/>
                <a:gd name="T62" fmla="*/ 0 w 151"/>
                <a:gd name="T63" fmla="*/ 0 h 129"/>
                <a:gd name="T64" fmla="*/ 1 w 151"/>
                <a:gd name="T65" fmla="*/ 0 h 1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1"/>
                <a:gd name="T100" fmla="*/ 0 h 129"/>
                <a:gd name="T101" fmla="*/ 151 w 151"/>
                <a:gd name="T102" fmla="*/ 129 h 1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1" h="129">
                  <a:moveTo>
                    <a:pt x="75" y="0"/>
                  </a:moveTo>
                  <a:lnTo>
                    <a:pt x="90" y="1"/>
                  </a:lnTo>
                  <a:lnTo>
                    <a:pt x="105" y="6"/>
                  </a:lnTo>
                  <a:lnTo>
                    <a:pt x="117" y="11"/>
                  </a:lnTo>
                  <a:lnTo>
                    <a:pt x="129" y="19"/>
                  </a:lnTo>
                  <a:lnTo>
                    <a:pt x="138" y="28"/>
                  </a:lnTo>
                  <a:lnTo>
                    <a:pt x="145" y="40"/>
                  </a:lnTo>
                  <a:lnTo>
                    <a:pt x="149" y="53"/>
                  </a:lnTo>
                  <a:lnTo>
                    <a:pt x="151" y="65"/>
                  </a:lnTo>
                  <a:lnTo>
                    <a:pt x="149" y="78"/>
                  </a:lnTo>
                  <a:lnTo>
                    <a:pt x="145" y="90"/>
                  </a:lnTo>
                  <a:lnTo>
                    <a:pt x="138" y="101"/>
                  </a:lnTo>
                  <a:lnTo>
                    <a:pt x="129" y="111"/>
                  </a:lnTo>
                  <a:lnTo>
                    <a:pt x="117" y="118"/>
                  </a:lnTo>
                  <a:lnTo>
                    <a:pt x="105" y="125"/>
                  </a:lnTo>
                  <a:lnTo>
                    <a:pt x="90" y="128"/>
                  </a:lnTo>
                  <a:lnTo>
                    <a:pt x="75" y="129"/>
                  </a:lnTo>
                  <a:lnTo>
                    <a:pt x="60" y="128"/>
                  </a:lnTo>
                  <a:lnTo>
                    <a:pt x="46" y="125"/>
                  </a:lnTo>
                  <a:lnTo>
                    <a:pt x="33" y="118"/>
                  </a:lnTo>
                  <a:lnTo>
                    <a:pt x="22" y="111"/>
                  </a:lnTo>
                  <a:lnTo>
                    <a:pt x="13" y="101"/>
                  </a:lnTo>
                  <a:lnTo>
                    <a:pt x="6" y="90"/>
                  </a:lnTo>
                  <a:lnTo>
                    <a:pt x="1" y="78"/>
                  </a:lnTo>
                  <a:lnTo>
                    <a:pt x="0" y="65"/>
                  </a:lnTo>
                  <a:lnTo>
                    <a:pt x="1" y="53"/>
                  </a:lnTo>
                  <a:lnTo>
                    <a:pt x="6" y="40"/>
                  </a:lnTo>
                  <a:lnTo>
                    <a:pt x="13" y="28"/>
                  </a:lnTo>
                  <a:lnTo>
                    <a:pt x="22" y="19"/>
                  </a:lnTo>
                  <a:lnTo>
                    <a:pt x="33" y="11"/>
                  </a:lnTo>
                  <a:lnTo>
                    <a:pt x="46" y="6"/>
                  </a:lnTo>
                  <a:lnTo>
                    <a:pt x="60" y="1"/>
                  </a:lnTo>
                  <a:lnTo>
                    <a:pt x="75" y="0"/>
                  </a:lnTo>
                  <a:close/>
                </a:path>
              </a:pathLst>
            </a:custGeom>
            <a:solidFill>
              <a:srgbClr val="FFFF99"/>
            </a:solidFill>
            <a:ln w="9525">
              <a:noFill/>
              <a:round/>
              <a:headEnd/>
              <a:tailEnd/>
            </a:ln>
          </p:spPr>
          <p:txBody>
            <a:bodyPr/>
            <a:lstStyle/>
            <a:p>
              <a:endParaRPr lang="fr-FR"/>
            </a:p>
          </p:txBody>
        </p:sp>
        <p:sp>
          <p:nvSpPr>
            <p:cNvPr id="480396" name="Freeform 617"/>
            <p:cNvSpPr>
              <a:spLocks/>
            </p:cNvSpPr>
            <p:nvPr/>
          </p:nvSpPr>
          <p:spPr bwMode="auto">
            <a:xfrm>
              <a:off x="3425" y="2059"/>
              <a:ext cx="30" cy="26"/>
            </a:xfrm>
            <a:custGeom>
              <a:avLst/>
              <a:gdLst>
                <a:gd name="T0" fmla="*/ 1 w 150"/>
                <a:gd name="T1" fmla="*/ 0 h 130"/>
                <a:gd name="T2" fmla="*/ 1 w 150"/>
                <a:gd name="T3" fmla="*/ 0 h 130"/>
                <a:gd name="T4" fmla="*/ 1 w 150"/>
                <a:gd name="T5" fmla="*/ 0 h 130"/>
                <a:gd name="T6" fmla="*/ 1 w 150"/>
                <a:gd name="T7" fmla="*/ 0 h 130"/>
                <a:gd name="T8" fmla="*/ 1 w 150"/>
                <a:gd name="T9" fmla="*/ 0 h 130"/>
                <a:gd name="T10" fmla="*/ 1 w 150"/>
                <a:gd name="T11" fmla="*/ 0 h 130"/>
                <a:gd name="T12" fmla="*/ 1 w 150"/>
                <a:gd name="T13" fmla="*/ 0 h 130"/>
                <a:gd name="T14" fmla="*/ 1 w 150"/>
                <a:gd name="T15" fmla="*/ 0 h 130"/>
                <a:gd name="T16" fmla="*/ 1 w 150"/>
                <a:gd name="T17" fmla="*/ 1 h 130"/>
                <a:gd name="T18" fmla="*/ 1 w 150"/>
                <a:gd name="T19" fmla="*/ 1 h 130"/>
                <a:gd name="T20" fmla="*/ 1 w 150"/>
                <a:gd name="T21" fmla="*/ 1 h 130"/>
                <a:gd name="T22" fmla="*/ 1 w 150"/>
                <a:gd name="T23" fmla="*/ 1 h 130"/>
                <a:gd name="T24" fmla="*/ 1 w 150"/>
                <a:gd name="T25" fmla="*/ 1 h 130"/>
                <a:gd name="T26" fmla="*/ 1 w 150"/>
                <a:gd name="T27" fmla="*/ 1 h 130"/>
                <a:gd name="T28" fmla="*/ 1 w 150"/>
                <a:gd name="T29" fmla="*/ 1 h 130"/>
                <a:gd name="T30" fmla="*/ 1 w 150"/>
                <a:gd name="T31" fmla="*/ 1 h 130"/>
                <a:gd name="T32" fmla="*/ 1 w 150"/>
                <a:gd name="T33" fmla="*/ 1 h 130"/>
                <a:gd name="T34" fmla="*/ 0 w 150"/>
                <a:gd name="T35" fmla="*/ 1 h 130"/>
                <a:gd name="T36" fmla="*/ 0 w 150"/>
                <a:gd name="T37" fmla="*/ 1 h 130"/>
                <a:gd name="T38" fmla="*/ 0 w 150"/>
                <a:gd name="T39" fmla="*/ 1 h 130"/>
                <a:gd name="T40" fmla="*/ 0 w 150"/>
                <a:gd name="T41" fmla="*/ 1 h 130"/>
                <a:gd name="T42" fmla="*/ 0 w 150"/>
                <a:gd name="T43" fmla="*/ 1 h 130"/>
                <a:gd name="T44" fmla="*/ 0 w 150"/>
                <a:gd name="T45" fmla="*/ 1 h 130"/>
                <a:gd name="T46" fmla="*/ 0 w 150"/>
                <a:gd name="T47" fmla="*/ 1 h 130"/>
                <a:gd name="T48" fmla="*/ 0 w 150"/>
                <a:gd name="T49" fmla="*/ 1 h 130"/>
                <a:gd name="T50" fmla="*/ 0 w 150"/>
                <a:gd name="T51" fmla="*/ 0 h 130"/>
                <a:gd name="T52" fmla="*/ 0 w 150"/>
                <a:gd name="T53" fmla="*/ 0 h 130"/>
                <a:gd name="T54" fmla="*/ 0 w 150"/>
                <a:gd name="T55" fmla="*/ 0 h 130"/>
                <a:gd name="T56" fmla="*/ 0 w 150"/>
                <a:gd name="T57" fmla="*/ 0 h 130"/>
                <a:gd name="T58" fmla="*/ 0 w 150"/>
                <a:gd name="T59" fmla="*/ 0 h 130"/>
                <a:gd name="T60" fmla="*/ 0 w 150"/>
                <a:gd name="T61" fmla="*/ 0 h 130"/>
                <a:gd name="T62" fmla="*/ 0 w 150"/>
                <a:gd name="T63" fmla="*/ 0 h 130"/>
                <a:gd name="T64" fmla="*/ 1 w 150"/>
                <a:gd name="T65" fmla="*/ 0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0"/>
                <a:gd name="T100" fmla="*/ 0 h 130"/>
                <a:gd name="T101" fmla="*/ 150 w 150"/>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0" h="130">
                  <a:moveTo>
                    <a:pt x="76" y="0"/>
                  </a:moveTo>
                  <a:lnTo>
                    <a:pt x="91" y="1"/>
                  </a:lnTo>
                  <a:lnTo>
                    <a:pt x="104" y="6"/>
                  </a:lnTo>
                  <a:lnTo>
                    <a:pt x="117" y="12"/>
                  </a:lnTo>
                  <a:lnTo>
                    <a:pt x="129" y="20"/>
                  </a:lnTo>
                  <a:lnTo>
                    <a:pt x="138" y="29"/>
                  </a:lnTo>
                  <a:lnTo>
                    <a:pt x="145" y="40"/>
                  </a:lnTo>
                  <a:lnTo>
                    <a:pt x="149" y="53"/>
                  </a:lnTo>
                  <a:lnTo>
                    <a:pt x="150" y="66"/>
                  </a:lnTo>
                  <a:lnTo>
                    <a:pt x="149" y="78"/>
                  </a:lnTo>
                  <a:lnTo>
                    <a:pt x="145" y="91"/>
                  </a:lnTo>
                  <a:lnTo>
                    <a:pt x="138" y="101"/>
                  </a:lnTo>
                  <a:lnTo>
                    <a:pt x="129" y="111"/>
                  </a:lnTo>
                  <a:lnTo>
                    <a:pt x="117" y="118"/>
                  </a:lnTo>
                  <a:lnTo>
                    <a:pt x="104" y="125"/>
                  </a:lnTo>
                  <a:lnTo>
                    <a:pt x="91" y="129"/>
                  </a:lnTo>
                  <a:lnTo>
                    <a:pt x="76" y="130"/>
                  </a:lnTo>
                  <a:lnTo>
                    <a:pt x="61" y="129"/>
                  </a:lnTo>
                  <a:lnTo>
                    <a:pt x="47" y="125"/>
                  </a:lnTo>
                  <a:lnTo>
                    <a:pt x="33" y="118"/>
                  </a:lnTo>
                  <a:lnTo>
                    <a:pt x="23" y="111"/>
                  </a:lnTo>
                  <a:lnTo>
                    <a:pt x="13" y="101"/>
                  </a:lnTo>
                  <a:lnTo>
                    <a:pt x="6" y="91"/>
                  </a:lnTo>
                  <a:lnTo>
                    <a:pt x="1" y="78"/>
                  </a:lnTo>
                  <a:lnTo>
                    <a:pt x="0" y="66"/>
                  </a:lnTo>
                  <a:lnTo>
                    <a:pt x="1" y="53"/>
                  </a:lnTo>
                  <a:lnTo>
                    <a:pt x="6" y="40"/>
                  </a:lnTo>
                  <a:lnTo>
                    <a:pt x="13" y="29"/>
                  </a:lnTo>
                  <a:lnTo>
                    <a:pt x="23" y="20"/>
                  </a:lnTo>
                  <a:lnTo>
                    <a:pt x="33" y="12"/>
                  </a:lnTo>
                  <a:lnTo>
                    <a:pt x="47" y="6"/>
                  </a:lnTo>
                  <a:lnTo>
                    <a:pt x="61" y="1"/>
                  </a:lnTo>
                  <a:lnTo>
                    <a:pt x="76" y="0"/>
                  </a:lnTo>
                  <a:close/>
                </a:path>
              </a:pathLst>
            </a:custGeom>
            <a:solidFill>
              <a:srgbClr val="FFFF99"/>
            </a:solidFill>
            <a:ln w="9525">
              <a:noFill/>
              <a:round/>
              <a:headEnd/>
              <a:tailEnd/>
            </a:ln>
          </p:spPr>
          <p:txBody>
            <a:bodyPr/>
            <a:lstStyle/>
            <a:p>
              <a:endParaRPr lang="fr-FR"/>
            </a:p>
          </p:txBody>
        </p:sp>
        <p:sp>
          <p:nvSpPr>
            <p:cNvPr id="480397" name="Freeform 618"/>
            <p:cNvSpPr>
              <a:spLocks/>
            </p:cNvSpPr>
            <p:nvPr/>
          </p:nvSpPr>
          <p:spPr bwMode="auto">
            <a:xfrm>
              <a:off x="3389" y="2081"/>
              <a:ext cx="30" cy="26"/>
            </a:xfrm>
            <a:custGeom>
              <a:avLst/>
              <a:gdLst>
                <a:gd name="T0" fmla="*/ 1 w 151"/>
                <a:gd name="T1" fmla="*/ 0 h 129"/>
                <a:gd name="T2" fmla="*/ 1 w 151"/>
                <a:gd name="T3" fmla="*/ 0 h 129"/>
                <a:gd name="T4" fmla="*/ 1 w 151"/>
                <a:gd name="T5" fmla="*/ 0 h 129"/>
                <a:gd name="T6" fmla="*/ 1 w 151"/>
                <a:gd name="T7" fmla="*/ 0 h 129"/>
                <a:gd name="T8" fmla="*/ 1 w 151"/>
                <a:gd name="T9" fmla="*/ 0 h 129"/>
                <a:gd name="T10" fmla="*/ 1 w 151"/>
                <a:gd name="T11" fmla="*/ 0 h 129"/>
                <a:gd name="T12" fmla="*/ 1 w 151"/>
                <a:gd name="T13" fmla="*/ 0 h 129"/>
                <a:gd name="T14" fmla="*/ 1 w 151"/>
                <a:gd name="T15" fmla="*/ 0 h 129"/>
                <a:gd name="T16" fmla="*/ 1 w 151"/>
                <a:gd name="T17" fmla="*/ 1 h 129"/>
                <a:gd name="T18" fmla="*/ 1 w 151"/>
                <a:gd name="T19" fmla="*/ 1 h 129"/>
                <a:gd name="T20" fmla="*/ 1 w 151"/>
                <a:gd name="T21" fmla="*/ 1 h 129"/>
                <a:gd name="T22" fmla="*/ 1 w 151"/>
                <a:gd name="T23" fmla="*/ 1 h 129"/>
                <a:gd name="T24" fmla="*/ 1 w 151"/>
                <a:gd name="T25" fmla="*/ 1 h 129"/>
                <a:gd name="T26" fmla="*/ 1 w 151"/>
                <a:gd name="T27" fmla="*/ 1 h 129"/>
                <a:gd name="T28" fmla="*/ 1 w 151"/>
                <a:gd name="T29" fmla="*/ 1 h 129"/>
                <a:gd name="T30" fmla="*/ 1 w 151"/>
                <a:gd name="T31" fmla="*/ 1 h 129"/>
                <a:gd name="T32" fmla="*/ 1 w 151"/>
                <a:gd name="T33" fmla="*/ 1 h 129"/>
                <a:gd name="T34" fmla="*/ 0 w 151"/>
                <a:gd name="T35" fmla="*/ 1 h 129"/>
                <a:gd name="T36" fmla="*/ 0 w 151"/>
                <a:gd name="T37" fmla="*/ 1 h 129"/>
                <a:gd name="T38" fmla="*/ 0 w 151"/>
                <a:gd name="T39" fmla="*/ 1 h 129"/>
                <a:gd name="T40" fmla="*/ 0 w 151"/>
                <a:gd name="T41" fmla="*/ 1 h 129"/>
                <a:gd name="T42" fmla="*/ 0 w 151"/>
                <a:gd name="T43" fmla="*/ 1 h 129"/>
                <a:gd name="T44" fmla="*/ 0 w 151"/>
                <a:gd name="T45" fmla="*/ 1 h 129"/>
                <a:gd name="T46" fmla="*/ 0 w 151"/>
                <a:gd name="T47" fmla="*/ 1 h 129"/>
                <a:gd name="T48" fmla="*/ 0 w 151"/>
                <a:gd name="T49" fmla="*/ 1 h 129"/>
                <a:gd name="T50" fmla="*/ 0 w 151"/>
                <a:gd name="T51" fmla="*/ 0 h 129"/>
                <a:gd name="T52" fmla="*/ 0 w 151"/>
                <a:gd name="T53" fmla="*/ 0 h 129"/>
                <a:gd name="T54" fmla="*/ 0 w 151"/>
                <a:gd name="T55" fmla="*/ 0 h 129"/>
                <a:gd name="T56" fmla="*/ 0 w 151"/>
                <a:gd name="T57" fmla="*/ 0 h 129"/>
                <a:gd name="T58" fmla="*/ 0 w 151"/>
                <a:gd name="T59" fmla="*/ 0 h 129"/>
                <a:gd name="T60" fmla="*/ 0 w 151"/>
                <a:gd name="T61" fmla="*/ 0 h 129"/>
                <a:gd name="T62" fmla="*/ 0 w 151"/>
                <a:gd name="T63" fmla="*/ 0 h 129"/>
                <a:gd name="T64" fmla="*/ 1 w 151"/>
                <a:gd name="T65" fmla="*/ 0 h 1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1"/>
                <a:gd name="T100" fmla="*/ 0 h 129"/>
                <a:gd name="T101" fmla="*/ 151 w 151"/>
                <a:gd name="T102" fmla="*/ 129 h 1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1" h="129">
                  <a:moveTo>
                    <a:pt x="75" y="0"/>
                  </a:moveTo>
                  <a:lnTo>
                    <a:pt x="90" y="1"/>
                  </a:lnTo>
                  <a:lnTo>
                    <a:pt x="105" y="6"/>
                  </a:lnTo>
                  <a:lnTo>
                    <a:pt x="117" y="11"/>
                  </a:lnTo>
                  <a:lnTo>
                    <a:pt x="129" y="19"/>
                  </a:lnTo>
                  <a:lnTo>
                    <a:pt x="138" y="29"/>
                  </a:lnTo>
                  <a:lnTo>
                    <a:pt x="145" y="40"/>
                  </a:lnTo>
                  <a:lnTo>
                    <a:pt x="150" y="53"/>
                  </a:lnTo>
                  <a:lnTo>
                    <a:pt x="151" y="65"/>
                  </a:lnTo>
                  <a:lnTo>
                    <a:pt x="150" y="78"/>
                  </a:lnTo>
                  <a:lnTo>
                    <a:pt x="145" y="90"/>
                  </a:lnTo>
                  <a:lnTo>
                    <a:pt x="138" y="101"/>
                  </a:lnTo>
                  <a:lnTo>
                    <a:pt x="129" y="111"/>
                  </a:lnTo>
                  <a:lnTo>
                    <a:pt x="117" y="118"/>
                  </a:lnTo>
                  <a:lnTo>
                    <a:pt x="105" y="125"/>
                  </a:lnTo>
                  <a:lnTo>
                    <a:pt x="90" y="128"/>
                  </a:lnTo>
                  <a:lnTo>
                    <a:pt x="75" y="129"/>
                  </a:lnTo>
                  <a:lnTo>
                    <a:pt x="60" y="128"/>
                  </a:lnTo>
                  <a:lnTo>
                    <a:pt x="46" y="125"/>
                  </a:lnTo>
                  <a:lnTo>
                    <a:pt x="34" y="118"/>
                  </a:lnTo>
                  <a:lnTo>
                    <a:pt x="22" y="111"/>
                  </a:lnTo>
                  <a:lnTo>
                    <a:pt x="13" y="101"/>
                  </a:lnTo>
                  <a:lnTo>
                    <a:pt x="6" y="90"/>
                  </a:lnTo>
                  <a:lnTo>
                    <a:pt x="1" y="78"/>
                  </a:lnTo>
                  <a:lnTo>
                    <a:pt x="0" y="65"/>
                  </a:lnTo>
                  <a:lnTo>
                    <a:pt x="1" y="53"/>
                  </a:lnTo>
                  <a:lnTo>
                    <a:pt x="6" y="40"/>
                  </a:lnTo>
                  <a:lnTo>
                    <a:pt x="13" y="29"/>
                  </a:lnTo>
                  <a:lnTo>
                    <a:pt x="22" y="19"/>
                  </a:lnTo>
                  <a:lnTo>
                    <a:pt x="34" y="11"/>
                  </a:lnTo>
                  <a:lnTo>
                    <a:pt x="46" y="6"/>
                  </a:lnTo>
                  <a:lnTo>
                    <a:pt x="60" y="1"/>
                  </a:lnTo>
                  <a:lnTo>
                    <a:pt x="75" y="0"/>
                  </a:lnTo>
                  <a:close/>
                </a:path>
              </a:pathLst>
            </a:custGeom>
            <a:solidFill>
              <a:srgbClr val="FFFF99"/>
            </a:solidFill>
            <a:ln w="9525">
              <a:noFill/>
              <a:round/>
              <a:headEnd/>
              <a:tailEnd/>
            </a:ln>
          </p:spPr>
          <p:txBody>
            <a:bodyPr/>
            <a:lstStyle/>
            <a:p>
              <a:endParaRPr lang="fr-FR"/>
            </a:p>
          </p:txBody>
        </p:sp>
        <p:sp>
          <p:nvSpPr>
            <p:cNvPr id="480398" name="Freeform 619"/>
            <p:cNvSpPr>
              <a:spLocks/>
            </p:cNvSpPr>
            <p:nvPr/>
          </p:nvSpPr>
          <p:spPr bwMode="auto">
            <a:xfrm>
              <a:off x="3666" y="2049"/>
              <a:ext cx="30" cy="26"/>
            </a:xfrm>
            <a:custGeom>
              <a:avLst/>
              <a:gdLst>
                <a:gd name="T0" fmla="*/ 1 w 150"/>
                <a:gd name="T1" fmla="*/ 0 h 130"/>
                <a:gd name="T2" fmla="*/ 1 w 150"/>
                <a:gd name="T3" fmla="*/ 0 h 130"/>
                <a:gd name="T4" fmla="*/ 1 w 150"/>
                <a:gd name="T5" fmla="*/ 0 h 130"/>
                <a:gd name="T6" fmla="*/ 1 w 150"/>
                <a:gd name="T7" fmla="*/ 0 h 130"/>
                <a:gd name="T8" fmla="*/ 1 w 150"/>
                <a:gd name="T9" fmla="*/ 0 h 130"/>
                <a:gd name="T10" fmla="*/ 1 w 150"/>
                <a:gd name="T11" fmla="*/ 0 h 130"/>
                <a:gd name="T12" fmla="*/ 1 w 150"/>
                <a:gd name="T13" fmla="*/ 0 h 130"/>
                <a:gd name="T14" fmla="*/ 1 w 150"/>
                <a:gd name="T15" fmla="*/ 0 h 130"/>
                <a:gd name="T16" fmla="*/ 1 w 150"/>
                <a:gd name="T17" fmla="*/ 1 h 130"/>
                <a:gd name="T18" fmla="*/ 1 w 150"/>
                <a:gd name="T19" fmla="*/ 1 h 130"/>
                <a:gd name="T20" fmla="*/ 1 w 150"/>
                <a:gd name="T21" fmla="*/ 1 h 130"/>
                <a:gd name="T22" fmla="*/ 1 w 150"/>
                <a:gd name="T23" fmla="*/ 1 h 130"/>
                <a:gd name="T24" fmla="*/ 1 w 150"/>
                <a:gd name="T25" fmla="*/ 1 h 130"/>
                <a:gd name="T26" fmla="*/ 1 w 150"/>
                <a:gd name="T27" fmla="*/ 1 h 130"/>
                <a:gd name="T28" fmla="*/ 1 w 150"/>
                <a:gd name="T29" fmla="*/ 1 h 130"/>
                <a:gd name="T30" fmla="*/ 1 w 150"/>
                <a:gd name="T31" fmla="*/ 1 h 130"/>
                <a:gd name="T32" fmla="*/ 1 w 150"/>
                <a:gd name="T33" fmla="*/ 1 h 130"/>
                <a:gd name="T34" fmla="*/ 0 w 150"/>
                <a:gd name="T35" fmla="*/ 1 h 130"/>
                <a:gd name="T36" fmla="*/ 0 w 150"/>
                <a:gd name="T37" fmla="*/ 1 h 130"/>
                <a:gd name="T38" fmla="*/ 0 w 150"/>
                <a:gd name="T39" fmla="*/ 1 h 130"/>
                <a:gd name="T40" fmla="*/ 0 w 150"/>
                <a:gd name="T41" fmla="*/ 1 h 130"/>
                <a:gd name="T42" fmla="*/ 0 w 150"/>
                <a:gd name="T43" fmla="*/ 1 h 130"/>
                <a:gd name="T44" fmla="*/ 0 w 150"/>
                <a:gd name="T45" fmla="*/ 1 h 130"/>
                <a:gd name="T46" fmla="*/ 0 w 150"/>
                <a:gd name="T47" fmla="*/ 1 h 130"/>
                <a:gd name="T48" fmla="*/ 0 w 150"/>
                <a:gd name="T49" fmla="*/ 1 h 130"/>
                <a:gd name="T50" fmla="*/ 0 w 150"/>
                <a:gd name="T51" fmla="*/ 0 h 130"/>
                <a:gd name="T52" fmla="*/ 0 w 150"/>
                <a:gd name="T53" fmla="*/ 0 h 130"/>
                <a:gd name="T54" fmla="*/ 0 w 150"/>
                <a:gd name="T55" fmla="*/ 0 h 130"/>
                <a:gd name="T56" fmla="*/ 0 w 150"/>
                <a:gd name="T57" fmla="*/ 0 h 130"/>
                <a:gd name="T58" fmla="*/ 0 w 150"/>
                <a:gd name="T59" fmla="*/ 0 h 130"/>
                <a:gd name="T60" fmla="*/ 0 w 150"/>
                <a:gd name="T61" fmla="*/ 0 h 130"/>
                <a:gd name="T62" fmla="*/ 0 w 150"/>
                <a:gd name="T63" fmla="*/ 0 h 130"/>
                <a:gd name="T64" fmla="*/ 1 w 150"/>
                <a:gd name="T65" fmla="*/ 0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0"/>
                <a:gd name="T100" fmla="*/ 0 h 130"/>
                <a:gd name="T101" fmla="*/ 150 w 150"/>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0" h="130">
                  <a:moveTo>
                    <a:pt x="75" y="0"/>
                  </a:moveTo>
                  <a:lnTo>
                    <a:pt x="90" y="2"/>
                  </a:lnTo>
                  <a:lnTo>
                    <a:pt x="104" y="6"/>
                  </a:lnTo>
                  <a:lnTo>
                    <a:pt x="117" y="12"/>
                  </a:lnTo>
                  <a:lnTo>
                    <a:pt x="128" y="20"/>
                  </a:lnTo>
                  <a:lnTo>
                    <a:pt x="137" y="29"/>
                  </a:lnTo>
                  <a:lnTo>
                    <a:pt x="144" y="41"/>
                  </a:lnTo>
                  <a:lnTo>
                    <a:pt x="149" y="53"/>
                  </a:lnTo>
                  <a:lnTo>
                    <a:pt x="150" y="66"/>
                  </a:lnTo>
                  <a:lnTo>
                    <a:pt x="149" y="78"/>
                  </a:lnTo>
                  <a:lnTo>
                    <a:pt x="144" y="91"/>
                  </a:lnTo>
                  <a:lnTo>
                    <a:pt x="137" y="101"/>
                  </a:lnTo>
                  <a:lnTo>
                    <a:pt x="128" y="112"/>
                  </a:lnTo>
                  <a:lnTo>
                    <a:pt x="117" y="118"/>
                  </a:lnTo>
                  <a:lnTo>
                    <a:pt x="104" y="125"/>
                  </a:lnTo>
                  <a:lnTo>
                    <a:pt x="90" y="129"/>
                  </a:lnTo>
                  <a:lnTo>
                    <a:pt x="75" y="130"/>
                  </a:lnTo>
                  <a:lnTo>
                    <a:pt x="60" y="129"/>
                  </a:lnTo>
                  <a:lnTo>
                    <a:pt x="47" y="125"/>
                  </a:lnTo>
                  <a:lnTo>
                    <a:pt x="33" y="118"/>
                  </a:lnTo>
                  <a:lnTo>
                    <a:pt x="23" y="112"/>
                  </a:lnTo>
                  <a:lnTo>
                    <a:pt x="12" y="101"/>
                  </a:lnTo>
                  <a:lnTo>
                    <a:pt x="5" y="91"/>
                  </a:lnTo>
                  <a:lnTo>
                    <a:pt x="1" y="78"/>
                  </a:lnTo>
                  <a:lnTo>
                    <a:pt x="0" y="66"/>
                  </a:lnTo>
                  <a:lnTo>
                    <a:pt x="1" y="53"/>
                  </a:lnTo>
                  <a:lnTo>
                    <a:pt x="5" y="41"/>
                  </a:lnTo>
                  <a:lnTo>
                    <a:pt x="12" y="29"/>
                  </a:lnTo>
                  <a:lnTo>
                    <a:pt x="23" y="20"/>
                  </a:lnTo>
                  <a:lnTo>
                    <a:pt x="33" y="12"/>
                  </a:lnTo>
                  <a:lnTo>
                    <a:pt x="47" y="6"/>
                  </a:lnTo>
                  <a:lnTo>
                    <a:pt x="60" y="2"/>
                  </a:lnTo>
                  <a:lnTo>
                    <a:pt x="75" y="0"/>
                  </a:lnTo>
                  <a:close/>
                </a:path>
              </a:pathLst>
            </a:custGeom>
            <a:solidFill>
              <a:srgbClr val="FFFF99"/>
            </a:solidFill>
            <a:ln w="9525">
              <a:noFill/>
              <a:round/>
              <a:headEnd/>
              <a:tailEnd/>
            </a:ln>
          </p:spPr>
          <p:txBody>
            <a:bodyPr/>
            <a:lstStyle/>
            <a:p>
              <a:endParaRPr lang="fr-FR"/>
            </a:p>
          </p:txBody>
        </p:sp>
        <p:sp>
          <p:nvSpPr>
            <p:cNvPr id="480399" name="Freeform 620"/>
            <p:cNvSpPr>
              <a:spLocks/>
            </p:cNvSpPr>
            <p:nvPr/>
          </p:nvSpPr>
          <p:spPr bwMode="auto">
            <a:xfrm>
              <a:off x="3457" y="2010"/>
              <a:ext cx="138" cy="35"/>
            </a:xfrm>
            <a:custGeom>
              <a:avLst/>
              <a:gdLst>
                <a:gd name="T0" fmla="*/ 0 w 690"/>
                <a:gd name="T1" fmla="*/ 1 h 174"/>
                <a:gd name="T2" fmla="*/ 0 w 690"/>
                <a:gd name="T3" fmla="*/ 0 h 174"/>
                <a:gd name="T4" fmla="*/ 1 w 690"/>
                <a:gd name="T5" fmla="*/ 0 h 174"/>
                <a:gd name="T6" fmla="*/ 1 w 690"/>
                <a:gd name="T7" fmla="*/ 0 h 174"/>
                <a:gd name="T8" fmla="*/ 2 w 690"/>
                <a:gd name="T9" fmla="*/ 0 h 174"/>
                <a:gd name="T10" fmla="*/ 3 w 690"/>
                <a:gd name="T11" fmla="*/ 0 h 174"/>
                <a:gd name="T12" fmla="*/ 4 w 690"/>
                <a:gd name="T13" fmla="*/ 0 h 174"/>
                <a:gd name="T14" fmla="*/ 4 w 690"/>
                <a:gd name="T15" fmla="*/ 0 h 174"/>
                <a:gd name="T16" fmla="*/ 4 w 690"/>
                <a:gd name="T17" fmla="*/ 0 h 174"/>
                <a:gd name="T18" fmla="*/ 5 w 690"/>
                <a:gd name="T19" fmla="*/ 0 h 174"/>
                <a:gd name="T20" fmla="*/ 5 w 690"/>
                <a:gd name="T21" fmla="*/ 0 h 174"/>
                <a:gd name="T22" fmla="*/ 5 w 690"/>
                <a:gd name="T23" fmla="*/ 0 h 174"/>
                <a:gd name="T24" fmla="*/ 5 w 690"/>
                <a:gd name="T25" fmla="*/ 0 h 174"/>
                <a:gd name="T26" fmla="*/ 5 w 690"/>
                <a:gd name="T27" fmla="*/ 0 h 174"/>
                <a:gd name="T28" fmla="*/ 5 w 690"/>
                <a:gd name="T29" fmla="*/ 1 h 174"/>
                <a:gd name="T30" fmla="*/ 5 w 690"/>
                <a:gd name="T31" fmla="*/ 1 h 174"/>
                <a:gd name="T32" fmla="*/ 6 w 690"/>
                <a:gd name="T33" fmla="*/ 0 h 174"/>
                <a:gd name="T34" fmla="*/ 6 w 690"/>
                <a:gd name="T35" fmla="*/ 1 h 174"/>
                <a:gd name="T36" fmla="*/ 5 w 690"/>
                <a:gd name="T37" fmla="*/ 1 h 174"/>
                <a:gd name="T38" fmla="*/ 5 w 690"/>
                <a:gd name="T39" fmla="*/ 1 h 174"/>
                <a:gd name="T40" fmla="*/ 5 w 690"/>
                <a:gd name="T41" fmla="*/ 1 h 174"/>
                <a:gd name="T42" fmla="*/ 5 w 690"/>
                <a:gd name="T43" fmla="*/ 1 h 174"/>
                <a:gd name="T44" fmla="*/ 5 w 690"/>
                <a:gd name="T45" fmla="*/ 1 h 174"/>
                <a:gd name="T46" fmla="*/ 5 w 690"/>
                <a:gd name="T47" fmla="*/ 1 h 174"/>
                <a:gd name="T48" fmla="*/ 5 w 690"/>
                <a:gd name="T49" fmla="*/ 1 h 174"/>
                <a:gd name="T50" fmla="*/ 5 w 690"/>
                <a:gd name="T51" fmla="*/ 1 h 174"/>
                <a:gd name="T52" fmla="*/ 5 w 690"/>
                <a:gd name="T53" fmla="*/ 1 h 174"/>
                <a:gd name="T54" fmla="*/ 5 w 690"/>
                <a:gd name="T55" fmla="*/ 1 h 174"/>
                <a:gd name="T56" fmla="*/ 5 w 690"/>
                <a:gd name="T57" fmla="*/ 1 h 174"/>
                <a:gd name="T58" fmla="*/ 5 w 690"/>
                <a:gd name="T59" fmla="*/ 1 h 174"/>
                <a:gd name="T60" fmla="*/ 5 w 690"/>
                <a:gd name="T61" fmla="*/ 1 h 174"/>
                <a:gd name="T62" fmla="*/ 5 w 690"/>
                <a:gd name="T63" fmla="*/ 1 h 174"/>
                <a:gd name="T64" fmla="*/ 5 w 690"/>
                <a:gd name="T65" fmla="*/ 1 h 174"/>
                <a:gd name="T66" fmla="*/ 5 w 690"/>
                <a:gd name="T67" fmla="*/ 1 h 174"/>
                <a:gd name="T68" fmla="*/ 5 w 690"/>
                <a:gd name="T69" fmla="*/ 1 h 174"/>
                <a:gd name="T70" fmla="*/ 5 w 690"/>
                <a:gd name="T71" fmla="*/ 1 h 174"/>
                <a:gd name="T72" fmla="*/ 5 w 690"/>
                <a:gd name="T73" fmla="*/ 1 h 174"/>
                <a:gd name="T74" fmla="*/ 5 w 690"/>
                <a:gd name="T75" fmla="*/ 1 h 174"/>
                <a:gd name="T76" fmla="*/ 5 w 690"/>
                <a:gd name="T77" fmla="*/ 1 h 174"/>
                <a:gd name="T78" fmla="*/ 5 w 690"/>
                <a:gd name="T79" fmla="*/ 1 h 174"/>
                <a:gd name="T80" fmla="*/ 5 w 690"/>
                <a:gd name="T81" fmla="*/ 1 h 174"/>
                <a:gd name="T82" fmla="*/ 5 w 690"/>
                <a:gd name="T83" fmla="*/ 1 h 174"/>
                <a:gd name="T84" fmla="*/ 4 w 690"/>
                <a:gd name="T85" fmla="*/ 1 h 174"/>
                <a:gd name="T86" fmla="*/ 4 w 690"/>
                <a:gd name="T87" fmla="*/ 1 h 174"/>
                <a:gd name="T88" fmla="*/ 4 w 690"/>
                <a:gd name="T89" fmla="*/ 1 h 174"/>
                <a:gd name="T90" fmla="*/ 3 w 690"/>
                <a:gd name="T91" fmla="*/ 1 h 174"/>
                <a:gd name="T92" fmla="*/ 3 w 690"/>
                <a:gd name="T93" fmla="*/ 1 h 174"/>
                <a:gd name="T94" fmla="*/ 1 w 690"/>
                <a:gd name="T95" fmla="*/ 1 h 174"/>
                <a:gd name="T96" fmla="*/ 0 w 690"/>
                <a:gd name="T97" fmla="*/ 1 h 174"/>
                <a:gd name="T98" fmla="*/ 1 w 690"/>
                <a:gd name="T99" fmla="*/ 1 h 174"/>
                <a:gd name="T100" fmla="*/ 0 w 690"/>
                <a:gd name="T101" fmla="*/ 1 h 174"/>
                <a:gd name="T102" fmla="*/ 0 w 690"/>
                <a:gd name="T103" fmla="*/ 1 h 174"/>
                <a:gd name="T104" fmla="*/ 0 w 690"/>
                <a:gd name="T105" fmla="*/ 1 h 17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90"/>
                <a:gd name="T160" fmla="*/ 0 h 174"/>
                <a:gd name="T161" fmla="*/ 690 w 690"/>
                <a:gd name="T162" fmla="*/ 174 h 17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90" h="174">
                  <a:moveTo>
                    <a:pt x="0" y="93"/>
                  </a:moveTo>
                  <a:lnTo>
                    <a:pt x="24" y="56"/>
                  </a:lnTo>
                  <a:lnTo>
                    <a:pt x="97" y="7"/>
                  </a:lnTo>
                  <a:lnTo>
                    <a:pt x="133" y="0"/>
                  </a:lnTo>
                  <a:lnTo>
                    <a:pt x="193" y="16"/>
                  </a:lnTo>
                  <a:lnTo>
                    <a:pt x="346" y="40"/>
                  </a:lnTo>
                  <a:lnTo>
                    <a:pt x="459" y="48"/>
                  </a:lnTo>
                  <a:lnTo>
                    <a:pt x="523" y="32"/>
                  </a:lnTo>
                  <a:lnTo>
                    <a:pt x="556" y="12"/>
                  </a:lnTo>
                  <a:lnTo>
                    <a:pt x="603" y="13"/>
                  </a:lnTo>
                  <a:lnTo>
                    <a:pt x="651" y="30"/>
                  </a:lnTo>
                  <a:lnTo>
                    <a:pt x="668" y="45"/>
                  </a:lnTo>
                  <a:lnTo>
                    <a:pt x="641" y="53"/>
                  </a:lnTo>
                  <a:lnTo>
                    <a:pt x="592" y="40"/>
                  </a:lnTo>
                  <a:lnTo>
                    <a:pt x="614" y="63"/>
                  </a:lnTo>
                  <a:lnTo>
                    <a:pt x="651" y="67"/>
                  </a:lnTo>
                  <a:lnTo>
                    <a:pt x="688" y="49"/>
                  </a:lnTo>
                  <a:lnTo>
                    <a:pt x="690" y="67"/>
                  </a:lnTo>
                  <a:lnTo>
                    <a:pt x="679" y="79"/>
                  </a:lnTo>
                  <a:lnTo>
                    <a:pt x="657" y="88"/>
                  </a:lnTo>
                  <a:lnTo>
                    <a:pt x="635" y="90"/>
                  </a:lnTo>
                  <a:lnTo>
                    <a:pt x="597" y="87"/>
                  </a:lnTo>
                  <a:lnTo>
                    <a:pt x="606" y="96"/>
                  </a:lnTo>
                  <a:lnTo>
                    <a:pt x="630" y="99"/>
                  </a:lnTo>
                  <a:lnTo>
                    <a:pt x="685" y="88"/>
                  </a:lnTo>
                  <a:lnTo>
                    <a:pt x="685" y="102"/>
                  </a:lnTo>
                  <a:lnTo>
                    <a:pt x="685" y="101"/>
                  </a:lnTo>
                  <a:lnTo>
                    <a:pt x="664" y="114"/>
                  </a:lnTo>
                  <a:lnTo>
                    <a:pt x="633" y="119"/>
                  </a:lnTo>
                  <a:lnTo>
                    <a:pt x="596" y="115"/>
                  </a:lnTo>
                  <a:lnTo>
                    <a:pt x="610" y="126"/>
                  </a:lnTo>
                  <a:lnTo>
                    <a:pt x="653" y="126"/>
                  </a:lnTo>
                  <a:lnTo>
                    <a:pt x="681" y="119"/>
                  </a:lnTo>
                  <a:lnTo>
                    <a:pt x="680" y="133"/>
                  </a:lnTo>
                  <a:lnTo>
                    <a:pt x="660" y="143"/>
                  </a:lnTo>
                  <a:lnTo>
                    <a:pt x="631" y="147"/>
                  </a:lnTo>
                  <a:lnTo>
                    <a:pt x="596" y="145"/>
                  </a:lnTo>
                  <a:lnTo>
                    <a:pt x="613" y="156"/>
                  </a:lnTo>
                  <a:lnTo>
                    <a:pt x="634" y="156"/>
                  </a:lnTo>
                  <a:lnTo>
                    <a:pt x="660" y="148"/>
                  </a:lnTo>
                  <a:lnTo>
                    <a:pt x="656" y="164"/>
                  </a:lnTo>
                  <a:lnTo>
                    <a:pt x="583" y="174"/>
                  </a:lnTo>
                  <a:lnTo>
                    <a:pt x="543" y="166"/>
                  </a:lnTo>
                  <a:lnTo>
                    <a:pt x="493" y="147"/>
                  </a:lnTo>
                  <a:lnTo>
                    <a:pt x="464" y="156"/>
                  </a:lnTo>
                  <a:lnTo>
                    <a:pt x="435" y="147"/>
                  </a:lnTo>
                  <a:lnTo>
                    <a:pt x="322" y="150"/>
                  </a:lnTo>
                  <a:lnTo>
                    <a:pt x="169" y="154"/>
                  </a:lnTo>
                  <a:lnTo>
                    <a:pt x="57" y="141"/>
                  </a:lnTo>
                  <a:lnTo>
                    <a:pt x="84" y="133"/>
                  </a:lnTo>
                  <a:lnTo>
                    <a:pt x="60" y="125"/>
                  </a:lnTo>
                  <a:lnTo>
                    <a:pt x="20" y="125"/>
                  </a:lnTo>
                  <a:lnTo>
                    <a:pt x="0" y="93"/>
                  </a:lnTo>
                  <a:close/>
                </a:path>
              </a:pathLst>
            </a:custGeom>
            <a:solidFill>
              <a:srgbClr val="FF9966"/>
            </a:solidFill>
            <a:ln w="9525">
              <a:noFill/>
              <a:round/>
              <a:headEnd/>
              <a:tailEnd/>
            </a:ln>
          </p:spPr>
          <p:txBody>
            <a:bodyPr/>
            <a:lstStyle/>
            <a:p>
              <a:endParaRPr lang="fr-FR"/>
            </a:p>
          </p:txBody>
        </p:sp>
        <p:sp>
          <p:nvSpPr>
            <p:cNvPr id="480400" name="Freeform 621"/>
            <p:cNvSpPr>
              <a:spLocks/>
            </p:cNvSpPr>
            <p:nvPr/>
          </p:nvSpPr>
          <p:spPr bwMode="auto">
            <a:xfrm>
              <a:off x="3586" y="2002"/>
              <a:ext cx="50" cy="87"/>
            </a:xfrm>
            <a:custGeom>
              <a:avLst/>
              <a:gdLst>
                <a:gd name="T0" fmla="*/ 1 w 251"/>
                <a:gd name="T1" fmla="*/ 1 h 435"/>
                <a:gd name="T2" fmla="*/ 1 w 251"/>
                <a:gd name="T3" fmla="*/ 1 h 435"/>
                <a:gd name="T4" fmla="*/ 1 w 251"/>
                <a:gd name="T5" fmla="*/ 0 h 435"/>
                <a:gd name="T6" fmla="*/ 1 w 251"/>
                <a:gd name="T7" fmla="*/ 0 h 435"/>
                <a:gd name="T8" fmla="*/ 2 w 251"/>
                <a:gd name="T9" fmla="*/ 0 h 435"/>
                <a:gd name="T10" fmla="*/ 2 w 251"/>
                <a:gd name="T11" fmla="*/ 1 h 435"/>
                <a:gd name="T12" fmla="*/ 2 w 251"/>
                <a:gd name="T13" fmla="*/ 2 h 435"/>
                <a:gd name="T14" fmla="*/ 2 w 251"/>
                <a:gd name="T15" fmla="*/ 2 h 435"/>
                <a:gd name="T16" fmla="*/ 2 w 251"/>
                <a:gd name="T17" fmla="*/ 3 h 435"/>
                <a:gd name="T18" fmla="*/ 2 w 251"/>
                <a:gd name="T19" fmla="*/ 3 h 435"/>
                <a:gd name="T20" fmla="*/ 1 w 251"/>
                <a:gd name="T21" fmla="*/ 3 h 435"/>
                <a:gd name="T22" fmla="*/ 1 w 251"/>
                <a:gd name="T23" fmla="*/ 3 h 435"/>
                <a:gd name="T24" fmla="*/ 1 w 251"/>
                <a:gd name="T25" fmla="*/ 3 h 435"/>
                <a:gd name="T26" fmla="*/ 1 w 251"/>
                <a:gd name="T27" fmla="*/ 3 h 435"/>
                <a:gd name="T28" fmla="*/ 1 w 251"/>
                <a:gd name="T29" fmla="*/ 3 h 435"/>
                <a:gd name="T30" fmla="*/ 1 w 251"/>
                <a:gd name="T31" fmla="*/ 3 h 435"/>
                <a:gd name="T32" fmla="*/ 1 w 251"/>
                <a:gd name="T33" fmla="*/ 3 h 435"/>
                <a:gd name="T34" fmla="*/ 1 w 251"/>
                <a:gd name="T35" fmla="*/ 3 h 435"/>
                <a:gd name="T36" fmla="*/ 0 w 251"/>
                <a:gd name="T37" fmla="*/ 3 h 435"/>
                <a:gd name="T38" fmla="*/ 0 w 251"/>
                <a:gd name="T39" fmla="*/ 3 h 435"/>
                <a:gd name="T40" fmla="*/ 1 w 251"/>
                <a:gd name="T41" fmla="*/ 3 h 435"/>
                <a:gd name="T42" fmla="*/ 1 w 251"/>
                <a:gd name="T43" fmla="*/ 3 h 435"/>
                <a:gd name="T44" fmla="*/ 1 w 251"/>
                <a:gd name="T45" fmla="*/ 3 h 435"/>
                <a:gd name="T46" fmla="*/ 1 w 251"/>
                <a:gd name="T47" fmla="*/ 3 h 435"/>
                <a:gd name="T48" fmla="*/ 0 w 251"/>
                <a:gd name="T49" fmla="*/ 3 h 435"/>
                <a:gd name="T50" fmla="*/ 0 w 251"/>
                <a:gd name="T51" fmla="*/ 3 h 435"/>
                <a:gd name="T52" fmla="*/ 1 w 251"/>
                <a:gd name="T53" fmla="*/ 3 h 435"/>
                <a:gd name="T54" fmla="*/ 1 w 251"/>
                <a:gd name="T55" fmla="*/ 3 h 435"/>
                <a:gd name="T56" fmla="*/ 1 w 251"/>
                <a:gd name="T57" fmla="*/ 2 h 435"/>
                <a:gd name="T58" fmla="*/ 1 w 251"/>
                <a:gd name="T59" fmla="*/ 3 h 435"/>
                <a:gd name="T60" fmla="*/ 0 w 251"/>
                <a:gd name="T61" fmla="*/ 3 h 435"/>
                <a:gd name="T62" fmla="*/ 0 w 251"/>
                <a:gd name="T63" fmla="*/ 3 h 435"/>
                <a:gd name="T64" fmla="*/ 0 w 251"/>
                <a:gd name="T65" fmla="*/ 3 h 435"/>
                <a:gd name="T66" fmla="*/ 1 w 251"/>
                <a:gd name="T67" fmla="*/ 3 h 435"/>
                <a:gd name="T68" fmla="*/ 1 w 251"/>
                <a:gd name="T69" fmla="*/ 2 h 435"/>
                <a:gd name="T70" fmla="*/ 1 w 251"/>
                <a:gd name="T71" fmla="*/ 2 h 435"/>
                <a:gd name="T72" fmla="*/ 1 w 251"/>
                <a:gd name="T73" fmla="*/ 2 h 435"/>
                <a:gd name="T74" fmla="*/ 0 w 251"/>
                <a:gd name="T75" fmla="*/ 2 h 435"/>
                <a:gd name="T76" fmla="*/ 0 w 251"/>
                <a:gd name="T77" fmla="*/ 2 h 435"/>
                <a:gd name="T78" fmla="*/ 0 w 251"/>
                <a:gd name="T79" fmla="*/ 2 h 435"/>
                <a:gd name="T80" fmla="*/ 0 w 251"/>
                <a:gd name="T81" fmla="*/ 2 h 435"/>
                <a:gd name="T82" fmla="*/ 1 w 251"/>
                <a:gd name="T83" fmla="*/ 2 h 435"/>
                <a:gd name="T84" fmla="*/ 1 w 251"/>
                <a:gd name="T85" fmla="*/ 2 h 435"/>
                <a:gd name="T86" fmla="*/ 1 w 251"/>
                <a:gd name="T87" fmla="*/ 2 h 435"/>
                <a:gd name="T88" fmla="*/ 1 w 251"/>
                <a:gd name="T89" fmla="*/ 1 h 435"/>
                <a:gd name="T90" fmla="*/ 1 w 251"/>
                <a:gd name="T91" fmla="*/ 1 h 435"/>
                <a:gd name="T92" fmla="*/ 1 w 251"/>
                <a:gd name="T93" fmla="*/ 1 h 435"/>
                <a:gd name="T94" fmla="*/ 1 w 251"/>
                <a:gd name="T95" fmla="*/ 1 h 4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1"/>
                <a:gd name="T145" fmla="*/ 0 h 435"/>
                <a:gd name="T146" fmla="*/ 251 w 251"/>
                <a:gd name="T147" fmla="*/ 435 h 4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1" h="435">
                  <a:moveTo>
                    <a:pt x="98" y="103"/>
                  </a:moveTo>
                  <a:lnTo>
                    <a:pt x="111" y="66"/>
                  </a:lnTo>
                  <a:lnTo>
                    <a:pt x="146" y="22"/>
                  </a:lnTo>
                  <a:lnTo>
                    <a:pt x="186" y="0"/>
                  </a:lnTo>
                  <a:lnTo>
                    <a:pt x="223" y="34"/>
                  </a:lnTo>
                  <a:lnTo>
                    <a:pt x="247" y="111"/>
                  </a:lnTo>
                  <a:lnTo>
                    <a:pt x="247" y="256"/>
                  </a:lnTo>
                  <a:lnTo>
                    <a:pt x="251" y="288"/>
                  </a:lnTo>
                  <a:lnTo>
                    <a:pt x="227" y="330"/>
                  </a:lnTo>
                  <a:lnTo>
                    <a:pt x="194" y="398"/>
                  </a:lnTo>
                  <a:lnTo>
                    <a:pt x="138" y="435"/>
                  </a:lnTo>
                  <a:lnTo>
                    <a:pt x="90" y="427"/>
                  </a:lnTo>
                  <a:lnTo>
                    <a:pt x="93" y="411"/>
                  </a:lnTo>
                  <a:lnTo>
                    <a:pt x="114" y="398"/>
                  </a:lnTo>
                  <a:lnTo>
                    <a:pt x="149" y="396"/>
                  </a:lnTo>
                  <a:lnTo>
                    <a:pt x="168" y="370"/>
                  </a:lnTo>
                  <a:lnTo>
                    <a:pt x="130" y="389"/>
                  </a:lnTo>
                  <a:lnTo>
                    <a:pt x="86" y="402"/>
                  </a:lnTo>
                  <a:lnTo>
                    <a:pt x="34" y="396"/>
                  </a:lnTo>
                  <a:lnTo>
                    <a:pt x="30" y="378"/>
                  </a:lnTo>
                  <a:lnTo>
                    <a:pt x="93" y="381"/>
                  </a:lnTo>
                  <a:lnTo>
                    <a:pt x="153" y="347"/>
                  </a:lnTo>
                  <a:lnTo>
                    <a:pt x="137" y="346"/>
                  </a:lnTo>
                  <a:lnTo>
                    <a:pt x="88" y="370"/>
                  </a:lnTo>
                  <a:lnTo>
                    <a:pt x="14" y="369"/>
                  </a:lnTo>
                  <a:lnTo>
                    <a:pt x="14" y="354"/>
                  </a:lnTo>
                  <a:lnTo>
                    <a:pt x="77" y="346"/>
                  </a:lnTo>
                  <a:lnTo>
                    <a:pt x="121" y="332"/>
                  </a:lnTo>
                  <a:lnTo>
                    <a:pt x="140" y="310"/>
                  </a:lnTo>
                  <a:lnTo>
                    <a:pt x="97" y="330"/>
                  </a:lnTo>
                  <a:lnTo>
                    <a:pt x="61" y="339"/>
                  </a:lnTo>
                  <a:lnTo>
                    <a:pt x="0" y="335"/>
                  </a:lnTo>
                  <a:lnTo>
                    <a:pt x="17" y="322"/>
                  </a:lnTo>
                  <a:lnTo>
                    <a:pt x="66" y="314"/>
                  </a:lnTo>
                  <a:lnTo>
                    <a:pt x="111" y="293"/>
                  </a:lnTo>
                  <a:lnTo>
                    <a:pt x="127" y="261"/>
                  </a:lnTo>
                  <a:lnTo>
                    <a:pt x="84" y="262"/>
                  </a:lnTo>
                  <a:lnTo>
                    <a:pt x="38" y="285"/>
                  </a:lnTo>
                  <a:lnTo>
                    <a:pt x="4" y="284"/>
                  </a:lnTo>
                  <a:lnTo>
                    <a:pt x="30" y="261"/>
                  </a:lnTo>
                  <a:lnTo>
                    <a:pt x="60" y="237"/>
                  </a:lnTo>
                  <a:lnTo>
                    <a:pt x="103" y="224"/>
                  </a:lnTo>
                  <a:lnTo>
                    <a:pt x="130" y="204"/>
                  </a:lnTo>
                  <a:lnTo>
                    <a:pt x="162" y="204"/>
                  </a:lnTo>
                  <a:lnTo>
                    <a:pt x="186" y="175"/>
                  </a:lnTo>
                  <a:lnTo>
                    <a:pt x="154" y="183"/>
                  </a:lnTo>
                  <a:lnTo>
                    <a:pt x="138" y="148"/>
                  </a:lnTo>
                  <a:lnTo>
                    <a:pt x="98" y="103"/>
                  </a:lnTo>
                  <a:close/>
                </a:path>
              </a:pathLst>
            </a:custGeom>
            <a:solidFill>
              <a:srgbClr val="FF9966"/>
            </a:solidFill>
            <a:ln w="9525">
              <a:noFill/>
              <a:round/>
              <a:headEnd/>
              <a:tailEnd/>
            </a:ln>
          </p:spPr>
          <p:txBody>
            <a:bodyPr/>
            <a:lstStyle/>
            <a:p>
              <a:endParaRPr lang="fr-FR"/>
            </a:p>
          </p:txBody>
        </p:sp>
        <p:sp>
          <p:nvSpPr>
            <p:cNvPr id="480401" name="Freeform 622"/>
            <p:cNvSpPr>
              <a:spLocks/>
            </p:cNvSpPr>
            <p:nvPr/>
          </p:nvSpPr>
          <p:spPr bwMode="auto">
            <a:xfrm>
              <a:off x="3597" y="2096"/>
              <a:ext cx="5" cy="7"/>
            </a:xfrm>
            <a:custGeom>
              <a:avLst/>
              <a:gdLst>
                <a:gd name="T0" fmla="*/ 0 w 23"/>
                <a:gd name="T1" fmla="*/ 0 h 35"/>
                <a:gd name="T2" fmla="*/ 0 w 23"/>
                <a:gd name="T3" fmla="*/ 0 h 35"/>
                <a:gd name="T4" fmla="*/ 0 w 23"/>
                <a:gd name="T5" fmla="*/ 0 h 35"/>
                <a:gd name="T6" fmla="*/ 0 w 23"/>
                <a:gd name="T7" fmla="*/ 0 h 35"/>
                <a:gd name="T8" fmla="*/ 0 w 23"/>
                <a:gd name="T9" fmla="*/ 0 h 35"/>
                <a:gd name="T10" fmla="*/ 0 w 23"/>
                <a:gd name="T11" fmla="*/ 0 h 35"/>
                <a:gd name="T12" fmla="*/ 0 w 23"/>
                <a:gd name="T13" fmla="*/ 0 h 35"/>
                <a:gd name="T14" fmla="*/ 0 60000 65536"/>
                <a:gd name="T15" fmla="*/ 0 60000 65536"/>
                <a:gd name="T16" fmla="*/ 0 60000 65536"/>
                <a:gd name="T17" fmla="*/ 0 60000 65536"/>
                <a:gd name="T18" fmla="*/ 0 60000 65536"/>
                <a:gd name="T19" fmla="*/ 0 60000 65536"/>
                <a:gd name="T20" fmla="*/ 0 60000 65536"/>
                <a:gd name="T21" fmla="*/ 0 w 23"/>
                <a:gd name="T22" fmla="*/ 0 h 35"/>
                <a:gd name="T23" fmla="*/ 23 w 2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35">
                  <a:moveTo>
                    <a:pt x="0" y="31"/>
                  </a:moveTo>
                  <a:lnTo>
                    <a:pt x="0" y="19"/>
                  </a:lnTo>
                  <a:lnTo>
                    <a:pt x="12" y="0"/>
                  </a:lnTo>
                  <a:lnTo>
                    <a:pt x="23" y="3"/>
                  </a:lnTo>
                  <a:lnTo>
                    <a:pt x="13" y="15"/>
                  </a:lnTo>
                  <a:lnTo>
                    <a:pt x="3" y="35"/>
                  </a:lnTo>
                  <a:lnTo>
                    <a:pt x="0" y="31"/>
                  </a:lnTo>
                  <a:close/>
                </a:path>
              </a:pathLst>
            </a:custGeom>
            <a:solidFill>
              <a:srgbClr val="FF6600"/>
            </a:solidFill>
            <a:ln w="9525">
              <a:noFill/>
              <a:round/>
              <a:headEnd/>
              <a:tailEnd/>
            </a:ln>
          </p:spPr>
          <p:txBody>
            <a:bodyPr/>
            <a:lstStyle/>
            <a:p>
              <a:endParaRPr lang="fr-FR"/>
            </a:p>
          </p:txBody>
        </p:sp>
        <p:sp>
          <p:nvSpPr>
            <p:cNvPr id="480402" name="Freeform 623"/>
            <p:cNvSpPr>
              <a:spLocks/>
            </p:cNvSpPr>
            <p:nvPr/>
          </p:nvSpPr>
          <p:spPr bwMode="auto">
            <a:xfrm>
              <a:off x="3643" y="2071"/>
              <a:ext cx="4" cy="6"/>
            </a:xfrm>
            <a:custGeom>
              <a:avLst/>
              <a:gdLst>
                <a:gd name="T0" fmla="*/ 0 w 20"/>
                <a:gd name="T1" fmla="*/ 0 h 34"/>
                <a:gd name="T2" fmla="*/ 0 w 20"/>
                <a:gd name="T3" fmla="*/ 0 h 34"/>
                <a:gd name="T4" fmla="*/ 0 w 20"/>
                <a:gd name="T5" fmla="*/ 0 h 34"/>
                <a:gd name="T6" fmla="*/ 0 w 20"/>
                <a:gd name="T7" fmla="*/ 0 h 34"/>
                <a:gd name="T8" fmla="*/ 0 w 20"/>
                <a:gd name="T9" fmla="*/ 0 h 34"/>
                <a:gd name="T10" fmla="*/ 0 w 20"/>
                <a:gd name="T11" fmla="*/ 0 h 34"/>
                <a:gd name="T12" fmla="*/ 0 w 20"/>
                <a:gd name="T13" fmla="*/ 0 h 34"/>
                <a:gd name="T14" fmla="*/ 0 60000 65536"/>
                <a:gd name="T15" fmla="*/ 0 60000 65536"/>
                <a:gd name="T16" fmla="*/ 0 60000 65536"/>
                <a:gd name="T17" fmla="*/ 0 60000 65536"/>
                <a:gd name="T18" fmla="*/ 0 60000 65536"/>
                <a:gd name="T19" fmla="*/ 0 60000 65536"/>
                <a:gd name="T20" fmla="*/ 0 60000 65536"/>
                <a:gd name="T21" fmla="*/ 0 w 20"/>
                <a:gd name="T22" fmla="*/ 0 h 34"/>
                <a:gd name="T23" fmla="*/ 20 w 20"/>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34">
                  <a:moveTo>
                    <a:pt x="0" y="31"/>
                  </a:moveTo>
                  <a:lnTo>
                    <a:pt x="3" y="13"/>
                  </a:lnTo>
                  <a:lnTo>
                    <a:pt x="12" y="0"/>
                  </a:lnTo>
                  <a:lnTo>
                    <a:pt x="20" y="6"/>
                  </a:lnTo>
                  <a:lnTo>
                    <a:pt x="13" y="12"/>
                  </a:lnTo>
                  <a:lnTo>
                    <a:pt x="7" y="34"/>
                  </a:lnTo>
                  <a:lnTo>
                    <a:pt x="0" y="31"/>
                  </a:lnTo>
                  <a:close/>
                </a:path>
              </a:pathLst>
            </a:custGeom>
            <a:solidFill>
              <a:srgbClr val="FF6600"/>
            </a:solidFill>
            <a:ln w="9525">
              <a:noFill/>
              <a:round/>
              <a:headEnd/>
              <a:tailEnd/>
            </a:ln>
          </p:spPr>
          <p:txBody>
            <a:bodyPr/>
            <a:lstStyle/>
            <a:p>
              <a:endParaRPr lang="fr-FR"/>
            </a:p>
          </p:txBody>
        </p:sp>
        <p:sp>
          <p:nvSpPr>
            <p:cNvPr id="480403" name="Freeform 624"/>
            <p:cNvSpPr>
              <a:spLocks/>
            </p:cNvSpPr>
            <p:nvPr/>
          </p:nvSpPr>
          <p:spPr bwMode="auto">
            <a:xfrm>
              <a:off x="3501" y="1841"/>
              <a:ext cx="10" cy="29"/>
            </a:xfrm>
            <a:custGeom>
              <a:avLst/>
              <a:gdLst>
                <a:gd name="T0" fmla="*/ 0 w 51"/>
                <a:gd name="T1" fmla="*/ 0 h 147"/>
                <a:gd name="T2" fmla="*/ 0 w 51"/>
                <a:gd name="T3" fmla="*/ 0 h 147"/>
                <a:gd name="T4" fmla="*/ 0 w 51"/>
                <a:gd name="T5" fmla="*/ 1 h 147"/>
                <a:gd name="T6" fmla="*/ 0 w 51"/>
                <a:gd name="T7" fmla="*/ 1 h 147"/>
                <a:gd name="T8" fmla="*/ 0 w 51"/>
                <a:gd name="T9" fmla="*/ 1 h 147"/>
                <a:gd name="T10" fmla="*/ 0 w 51"/>
                <a:gd name="T11" fmla="*/ 1 h 147"/>
                <a:gd name="T12" fmla="*/ 0 w 51"/>
                <a:gd name="T13" fmla="*/ 0 h 147"/>
                <a:gd name="T14" fmla="*/ 0 w 51"/>
                <a:gd name="T15" fmla="*/ 0 h 147"/>
                <a:gd name="T16" fmla="*/ 0 w 51"/>
                <a:gd name="T17" fmla="*/ 0 h 147"/>
                <a:gd name="T18" fmla="*/ 0 w 51"/>
                <a:gd name="T19" fmla="*/ 0 h 147"/>
                <a:gd name="T20" fmla="*/ 0 w 51"/>
                <a:gd name="T21" fmla="*/ 0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
                <a:gd name="T34" fmla="*/ 0 h 147"/>
                <a:gd name="T35" fmla="*/ 51 w 51"/>
                <a:gd name="T36" fmla="*/ 147 h 1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 h="147">
                  <a:moveTo>
                    <a:pt x="33" y="0"/>
                  </a:moveTo>
                  <a:lnTo>
                    <a:pt x="24" y="31"/>
                  </a:lnTo>
                  <a:lnTo>
                    <a:pt x="7" y="70"/>
                  </a:lnTo>
                  <a:lnTo>
                    <a:pt x="0" y="147"/>
                  </a:lnTo>
                  <a:lnTo>
                    <a:pt x="14" y="129"/>
                  </a:lnTo>
                  <a:lnTo>
                    <a:pt x="14" y="102"/>
                  </a:lnTo>
                  <a:lnTo>
                    <a:pt x="26" y="59"/>
                  </a:lnTo>
                  <a:lnTo>
                    <a:pt x="51" y="36"/>
                  </a:lnTo>
                  <a:lnTo>
                    <a:pt x="36" y="36"/>
                  </a:lnTo>
                  <a:lnTo>
                    <a:pt x="40" y="16"/>
                  </a:lnTo>
                  <a:lnTo>
                    <a:pt x="33" y="0"/>
                  </a:lnTo>
                  <a:close/>
                </a:path>
              </a:pathLst>
            </a:custGeom>
            <a:solidFill>
              <a:srgbClr val="007FFF"/>
            </a:solidFill>
            <a:ln w="9525">
              <a:noFill/>
              <a:round/>
              <a:headEnd/>
              <a:tailEnd/>
            </a:ln>
          </p:spPr>
          <p:txBody>
            <a:bodyPr/>
            <a:lstStyle/>
            <a:p>
              <a:endParaRPr lang="fr-FR"/>
            </a:p>
          </p:txBody>
        </p:sp>
        <p:sp>
          <p:nvSpPr>
            <p:cNvPr id="480404" name="Freeform 625"/>
            <p:cNvSpPr>
              <a:spLocks/>
            </p:cNvSpPr>
            <p:nvPr/>
          </p:nvSpPr>
          <p:spPr bwMode="auto">
            <a:xfrm>
              <a:off x="3503" y="1855"/>
              <a:ext cx="10" cy="21"/>
            </a:xfrm>
            <a:custGeom>
              <a:avLst/>
              <a:gdLst>
                <a:gd name="T0" fmla="*/ 0 w 47"/>
                <a:gd name="T1" fmla="*/ 0 h 109"/>
                <a:gd name="T2" fmla="*/ 0 w 47"/>
                <a:gd name="T3" fmla="*/ 0 h 109"/>
                <a:gd name="T4" fmla="*/ 0 w 47"/>
                <a:gd name="T5" fmla="*/ 0 h 109"/>
                <a:gd name="T6" fmla="*/ 0 w 47"/>
                <a:gd name="T7" fmla="*/ 1 h 109"/>
                <a:gd name="T8" fmla="*/ 0 w 47"/>
                <a:gd name="T9" fmla="*/ 1 h 109"/>
                <a:gd name="T10" fmla="*/ 0 w 47"/>
                <a:gd name="T11" fmla="*/ 1 h 109"/>
                <a:gd name="T12" fmla="*/ 0 w 47"/>
                <a:gd name="T13" fmla="*/ 1 h 109"/>
                <a:gd name="T14" fmla="*/ 0 w 47"/>
                <a:gd name="T15" fmla="*/ 1 h 109"/>
                <a:gd name="T16" fmla="*/ 0 w 47"/>
                <a:gd name="T17" fmla="*/ 0 h 109"/>
                <a:gd name="T18" fmla="*/ 0 w 47"/>
                <a:gd name="T19" fmla="*/ 0 h 109"/>
                <a:gd name="T20" fmla="*/ 0 w 47"/>
                <a:gd name="T21" fmla="*/ 0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
                <a:gd name="T34" fmla="*/ 0 h 109"/>
                <a:gd name="T35" fmla="*/ 47 w 47"/>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 h="109">
                  <a:moveTo>
                    <a:pt x="44" y="0"/>
                  </a:moveTo>
                  <a:lnTo>
                    <a:pt x="31" y="16"/>
                  </a:lnTo>
                  <a:lnTo>
                    <a:pt x="26" y="53"/>
                  </a:lnTo>
                  <a:lnTo>
                    <a:pt x="24" y="75"/>
                  </a:lnTo>
                  <a:lnTo>
                    <a:pt x="2" y="91"/>
                  </a:lnTo>
                  <a:lnTo>
                    <a:pt x="0" y="109"/>
                  </a:lnTo>
                  <a:lnTo>
                    <a:pt x="21" y="84"/>
                  </a:lnTo>
                  <a:lnTo>
                    <a:pt x="42" y="67"/>
                  </a:lnTo>
                  <a:lnTo>
                    <a:pt x="47" y="46"/>
                  </a:lnTo>
                  <a:lnTo>
                    <a:pt x="47" y="22"/>
                  </a:lnTo>
                  <a:lnTo>
                    <a:pt x="44" y="0"/>
                  </a:lnTo>
                  <a:close/>
                </a:path>
              </a:pathLst>
            </a:custGeom>
            <a:solidFill>
              <a:srgbClr val="007FFF"/>
            </a:solidFill>
            <a:ln w="9525">
              <a:noFill/>
              <a:round/>
              <a:headEnd/>
              <a:tailEnd/>
            </a:ln>
          </p:spPr>
          <p:txBody>
            <a:bodyPr/>
            <a:lstStyle/>
            <a:p>
              <a:endParaRPr lang="fr-FR"/>
            </a:p>
          </p:txBody>
        </p:sp>
        <p:sp>
          <p:nvSpPr>
            <p:cNvPr id="480405" name="Freeform 626"/>
            <p:cNvSpPr>
              <a:spLocks/>
            </p:cNvSpPr>
            <p:nvPr/>
          </p:nvSpPr>
          <p:spPr bwMode="auto">
            <a:xfrm>
              <a:off x="3503" y="1881"/>
              <a:ext cx="6" cy="28"/>
            </a:xfrm>
            <a:custGeom>
              <a:avLst/>
              <a:gdLst>
                <a:gd name="T0" fmla="*/ 0 w 31"/>
                <a:gd name="T1" fmla="*/ 0 h 140"/>
                <a:gd name="T2" fmla="*/ 0 w 31"/>
                <a:gd name="T3" fmla="*/ 0 h 140"/>
                <a:gd name="T4" fmla="*/ 0 w 31"/>
                <a:gd name="T5" fmla="*/ 1 h 140"/>
                <a:gd name="T6" fmla="*/ 0 w 31"/>
                <a:gd name="T7" fmla="*/ 1 h 140"/>
                <a:gd name="T8" fmla="*/ 0 w 31"/>
                <a:gd name="T9" fmla="*/ 1 h 140"/>
                <a:gd name="T10" fmla="*/ 0 w 31"/>
                <a:gd name="T11" fmla="*/ 1 h 140"/>
                <a:gd name="T12" fmla="*/ 0 w 31"/>
                <a:gd name="T13" fmla="*/ 1 h 140"/>
                <a:gd name="T14" fmla="*/ 0 w 31"/>
                <a:gd name="T15" fmla="*/ 0 h 140"/>
                <a:gd name="T16" fmla="*/ 0 w 31"/>
                <a:gd name="T17" fmla="*/ 0 h 140"/>
                <a:gd name="T18" fmla="*/ 0 w 31"/>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140"/>
                <a:gd name="T32" fmla="*/ 31 w 31"/>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140">
                  <a:moveTo>
                    <a:pt x="0" y="5"/>
                  </a:moveTo>
                  <a:lnTo>
                    <a:pt x="5" y="59"/>
                  </a:lnTo>
                  <a:lnTo>
                    <a:pt x="3" y="86"/>
                  </a:lnTo>
                  <a:lnTo>
                    <a:pt x="15" y="140"/>
                  </a:lnTo>
                  <a:lnTo>
                    <a:pt x="22" y="93"/>
                  </a:lnTo>
                  <a:lnTo>
                    <a:pt x="31" y="73"/>
                  </a:lnTo>
                  <a:lnTo>
                    <a:pt x="20" y="66"/>
                  </a:lnTo>
                  <a:lnTo>
                    <a:pt x="13" y="24"/>
                  </a:lnTo>
                  <a:lnTo>
                    <a:pt x="20" y="0"/>
                  </a:lnTo>
                  <a:lnTo>
                    <a:pt x="0" y="5"/>
                  </a:lnTo>
                  <a:close/>
                </a:path>
              </a:pathLst>
            </a:custGeom>
            <a:solidFill>
              <a:srgbClr val="FF9966"/>
            </a:solidFill>
            <a:ln w="9525">
              <a:noFill/>
              <a:round/>
              <a:headEnd/>
              <a:tailEnd/>
            </a:ln>
          </p:spPr>
          <p:txBody>
            <a:bodyPr/>
            <a:lstStyle/>
            <a:p>
              <a:endParaRPr lang="fr-FR"/>
            </a:p>
          </p:txBody>
        </p:sp>
        <p:sp>
          <p:nvSpPr>
            <p:cNvPr id="480406" name="Freeform 627"/>
            <p:cNvSpPr>
              <a:spLocks/>
            </p:cNvSpPr>
            <p:nvPr/>
          </p:nvSpPr>
          <p:spPr bwMode="auto">
            <a:xfrm>
              <a:off x="3519" y="1880"/>
              <a:ext cx="8" cy="2"/>
            </a:xfrm>
            <a:custGeom>
              <a:avLst/>
              <a:gdLst>
                <a:gd name="T0" fmla="*/ 0 w 42"/>
                <a:gd name="T1" fmla="*/ 0 h 12"/>
                <a:gd name="T2" fmla="*/ 0 w 42"/>
                <a:gd name="T3" fmla="*/ 0 h 12"/>
                <a:gd name="T4" fmla="*/ 0 w 42"/>
                <a:gd name="T5" fmla="*/ 0 h 12"/>
                <a:gd name="T6" fmla="*/ 0 w 42"/>
                <a:gd name="T7" fmla="*/ 0 h 12"/>
                <a:gd name="T8" fmla="*/ 0 w 42"/>
                <a:gd name="T9" fmla="*/ 0 h 12"/>
                <a:gd name="T10" fmla="*/ 0 60000 65536"/>
                <a:gd name="T11" fmla="*/ 0 60000 65536"/>
                <a:gd name="T12" fmla="*/ 0 60000 65536"/>
                <a:gd name="T13" fmla="*/ 0 60000 65536"/>
                <a:gd name="T14" fmla="*/ 0 60000 65536"/>
                <a:gd name="T15" fmla="*/ 0 w 42"/>
                <a:gd name="T16" fmla="*/ 0 h 12"/>
                <a:gd name="T17" fmla="*/ 42 w 42"/>
                <a:gd name="T18" fmla="*/ 12 h 12"/>
              </a:gdLst>
              <a:ahLst/>
              <a:cxnLst>
                <a:cxn ang="T10">
                  <a:pos x="T0" y="T1"/>
                </a:cxn>
                <a:cxn ang="T11">
                  <a:pos x="T2" y="T3"/>
                </a:cxn>
                <a:cxn ang="T12">
                  <a:pos x="T4" y="T5"/>
                </a:cxn>
                <a:cxn ang="T13">
                  <a:pos x="T6" y="T7"/>
                </a:cxn>
                <a:cxn ang="T14">
                  <a:pos x="T8" y="T9"/>
                </a:cxn>
              </a:cxnLst>
              <a:rect l="T15" t="T16" r="T17" b="T18"/>
              <a:pathLst>
                <a:path w="42" h="12">
                  <a:moveTo>
                    <a:pt x="0" y="0"/>
                  </a:moveTo>
                  <a:lnTo>
                    <a:pt x="23" y="0"/>
                  </a:lnTo>
                  <a:lnTo>
                    <a:pt x="42" y="12"/>
                  </a:lnTo>
                  <a:lnTo>
                    <a:pt x="27" y="10"/>
                  </a:lnTo>
                  <a:lnTo>
                    <a:pt x="0" y="0"/>
                  </a:lnTo>
                  <a:close/>
                </a:path>
              </a:pathLst>
            </a:custGeom>
            <a:solidFill>
              <a:srgbClr val="FF9966"/>
            </a:solidFill>
            <a:ln w="9525">
              <a:noFill/>
              <a:round/>
              <a:headEnd/>
              <a:tailEnd/>
            </a:ln>
          </p:spPr>
          <p:txBody>
            <a:bodyPr/>
            <a:lstStyle/>
            <a:p>
              <a:endParaRPr lang="fr-FR"/>
            </a:p>
          </p:txBody>
        </p:sp>
        <p:sp>
          <p:nvSpPr>
            <p:cNvPr id="480407" name="Freeform 628"/>
            <p:cNvSpPr>
              <a:spLocks/>
            </p:cNvSpPr>
            <p:nvPr/>
          </p:nvSpPr>
          <p:spPr bwMode="auto">
            <a:xfrm>
              <a:off x="3543" y="1885"/>
              <a:ext cx="7" cy="1"/>
            </a:xfrm>
            <a:custGeom>
              <a:avLst/>
              <a:gdLst>
                <a:gd name="T0" fmla="*/ 0 w 36"/>
                <a:gd name="T1" fmla="*/ 0 h 6"/>
                <a:gd name="T2" fmla="*/ 0 w 36"/>
                <a:gd name="T3" fmla="*/ 0 h 6"/>
                <a:gd name="T4" fmla="*/ 0 w 36"/>
                <a:gd name="T5" fmla="*/ 0 h 6"/>
                <a:gd name="T6" fmla="*/ 0 w 36"/>
                <a:gd name="T7" fmla="*/ 0 h 6"/>
                <a:gd name="T8" fmla="*/ 0 w 36"/>
                <a:gd name="T9" fmla="*/ 0 h 6"/>
                <a:gd name="T10" fmla="*/ 0 60000 65536"/>
                <a:gd name="T11" fmla="*/ 0 60000 65536"/>
                <a:gd name="T12" fmla="*/ 0 60000 65536"/>
                <a:gd name="T13" fmla="*/ 0 60000 65536"/>
                <a:gd name="T14" fmla="*/ 0 60000 65536"/>
                <a:gd name="T15" fmla="*/ 0 w 36"/>
                <a:gd name="T16" fmla="*/ 0 h 6"/>
                <a:gd name="T17" fmla="*/ 36 w 36"/>
                <a:gd name="T18" fmla="*/ 6 h 6"/>
              </a:gdLst>
              <a:ahLst/>
              <a:cxnLst>
                <a:cxn ang="T10">
                  <a:pos x="T0" y="T1"/>
                </a:cxn>
                <a:cxn ang="T11">
                  <a:pos x="T2" y="T3"/>
                </a:cxn>
                <a:cxn ang="T12">
                  <a:pos x="T4" y="T5"/>
                </a:cxn>
                <a:cxn ang="T13">
                  <a:pos x="T6" y="T7"/>
                </a:cxn>
                <a:cxn ang="T14">
                  <a:pos x="T8" y="T9"/>
                </a:cxn>
              </a:cxnLst>
              <a:rect l="T15" t="T16" r="T17" b="T18"/>
              <a:pathLst>
                <a:path w="36" h="6">
                  <a:moveTo>
                    <a:pt x="0" y="3"/>
                  </a:moveTo>
                  <a:lnTo>
                    <a:pt x="23" y="0"/>
                  </a:lnTo>
                  <a:lnTo>
                    <a:pt x="36" y="6"/>
                  </a:lnTo>
                  <a:lnTo>
                    <a:pt x="12" y="6"/>
                  </a:lnTo>
                  <a:lnTo>
                    <a:pt x="0" y="3"/>
                  </a:lnTo>
                  <a:close/>
                </a:path>
              </a:pathLst>
            </a:custGeom>
            <a:solidFill>
              <a:srgbClr val="FF9966"/>
            </a:solidFill>
            <a:ln w="9525">
              <a:noFill/>
              <a:round/>
              <a:headEnd/>
              <a:tailEnd/>
            </a:ln>
          </p:spPr>
          <p:txBody>
            <a:bodyPr/>
            <a:lstStyle/>
            <a:p>
              <a:endParaRPr lang="fr-FR"/>
            </a:p>
          </p:txBody>
        </p:sp>
        <p:sp>
          <p:nvSpPr>
            <p:cNvPr id="480408" name="Freeform 629"/>
            <p:cNvSpPr>
              <a:spLocks/>
            </p:cNvSpPr>
            <p:nvPr/>
          </p:nvSpPr>
          <p:spPr bwMode="auto">
            <a:xfrm>
              <a:off x="3518" y="1928"/>
              <a:ext cx="32" cy="32"/>
            </a:xfrm>
            <a:custGeom>
              <a:avLst/>
              <a:gdLst>
                <a:gd name="T0" fmla="*/ 0 w 161"/>
                <a:gd name="T1" fmla="*/ 0 h 162"/>
                <a:gd name="T2" fmla="*/ 0 w 161"/>
                <a:gd name="T3" fmla="*/ 1 h 162"/>
                <a:gd name="T4" fmla="*/ 0 w 161"/>
                <a:gd name="T5" fmla="*/ 1 h 162"/>
                <a:gd name="T6" fmla="*/ 0 w 161"/>
                <a:gd name="T7" fmla="*/ 1 h 162"/>
                <a:gd name="T8" fmla="*/ 1 w 161"/>
                <a:gd name="T9" fmla="*/ 1 h 162"/>
                <a:gd name="T10" fmla="*/ 1 w 161"/>
                <a:gd name="T11" fmla="*/ 1 h 162"/>
                <a:gd name="T12" fmla="*/ 1 w 161"/>
                <a:gd name="T13" fmla="*/ 0 h 162"/>
                <a:gd name="T14" fmla="*/ 1 w 161"/>
                <a:gd name="T15" fmla="*/ 0 h 162"/>
                <a:gd name="T16" fmla="*/ 1 w 161"/>
                <a:gd name="T17" fmla="*/ 0 h 162"/>
                <a:gd name="T18" fmla="*/ 1 w 161"/>
                <a:gd name="T19" fmla="*/ 0 h 162"/>
                <a:gd name="T20" fmla="*/ 0 w 161"/>
                <a:gd name="T21" fmla="*/ 0 h 162"/>
                <a:gd name="T22" fmla="*/ 0 w 161"/>
                <a:gd name="T23" fmla="*/ 1 h 162"/>
                <a:gd name="T24" fmla="*/ 0 w 161"/>
                <a:gd name="T25" fmla="*/ 0 h 162"/>
                <a:gd name="T26" fmla="*/ 0 w 161"/>
                <a:gd name="T27" fmla="*/ 0 h 1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1"/>
                <a:gd name="T43" fmla="*/ 0 h 162"/>
                <a:gd name="T44" fmla="*/ 161 w 161"/>
                <a:gd name="T45" fmla="*/ 162 h 16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1" h="162">
                  <a:moveTo>
                    <a:pt x="0" y="43"/>
                  </a:moveTo>
                  <a:lnTo>
                    <a:pt x="16" y="85"/>
                  </a:lnTo>
                  <a:lnTo>
                    <a:pt x="38" y="115"/>
                  </a:lnTo>
                  <a:lnTo>
                    <a:pt x="62" y="162"/>
                  </a:lnTo>
                  <a:lnTo>
                    <a:pt x="76" y="115"/>
                  </a:lnTo>
                  <a:lnTo>
                    <a:pt x="96" y="83"/>
                  </a:lnTo>
                  <a:lnTo>
                    <a:pt x="122" y="63"/>
                  </a:lnTo>
                  <a:lnTo>
                    <a:pt x="161" y="0"/>
                  </a:lnTo>
                  <a:lnTo>
                    <a:pt x="129" y="20"/>
                  </a:lnTo>
                  <a:lnTo>
                    <a:pt x="102" y="57"/>
                  </a:lnTo>
                  <a:lnTo>
                    <a:pt x="62" y="47"/>
                  </a:lnTo>
                  <a:lnTo>
                    <a:pt x="61" y="76"/>
                  </a:lnTo>
                  <a:lnTo>
                    <a:pt x="30" y="53"/>
                  </a:lnTo>
                  <a:lnTo>
                    <a:pt x="0" y="43"/>
                  </a:lnTo>
                  <a:close/>
                </a:path>
              </a:pathLst>
            </a:custGeom>
            <a:solidFill>
              <a:srgbClr val="99421C"/>
            </a:solidFill>
            <a:ln w="9525">
              <a:noFill/>
              <a:round/>
              <a:headEnd/>
              <a:tailEnd/>
            </a:ln>
          </p:spPr>
          <p:txBody>
            <a:bodyPr/>
            <a:lstStyle/>
            <a:p>
              <a:endParaRPr lang="fr-FR"/>
            </a:p>
          </p:txBody>
        </p:sp>
        <p:sp>
          <p:nvSpPr>
            <p:cNvPr id="480409" name="Freeform 630"/>
            <p:cNvSpPr>
              <a:spLocks/>
            </p:cNvSpPr>
            <p:nvPr/>
          </p:nvSpPr>
          <p:spPr bwMode="auto">
            <a:xfrm>
              <a:off x="3483" y="1937"/>
              <a:ext cx="69" cy="78"/>
            </a:xfrm>
            <a:custGeom>
              <a:avLst/>
              <a:gdLst>
                <a:gd name="T0" fmla="*/ 0 w 346"/>
                <a:gd name="T1" fmla="*/ 3 h 390"/>
                <a:gd name="T2" fmla="*/ 0 w 346"/>
                <a:gd name="T3" fmla="*/ 3 h 390"/>
                <a:gd name="T4" fmla="*/ 0 w 346"/>
                <a:gd name="T5" fmla="*/ 2 h 390"/>
                <a:gd name="T6" fmla="*/ 0 w 346"/>
                <a:gd name="T7" fmla="*/ 2 h 390"/>
                <a:gd name="T8" fmla="*/ 0 w 346"/>
                <a:gd name="T9" fmla="*/ 2 h 390"/>
                <a:gd name="T10" fmla="*/ 0 w 346"/>
                <a:gd name="T11" fmla="*/ 2 h 390"/>
                <a:gd name="T12" fmla="*/ 0 w 346"/>
                <a:gd name="T13" fmla="*/ 1 h 390"/>
                <a:gd name="T14" fmla="*/ 0 w 346"/>
                <a:gd name="T15" fmla="*/ 1 h 390"/>
                <a:gd name="T16" fmla="*/ 0 w 346"/>
                <a:gd name="T17" fmla="*/ 1 h 390"/>
                <a:gd name="T18" fmla="*/ 0 w 346"/>
                <a:gd name="T19" fmla="*/ 1 h 390"/>
                <a:gd name="T20" fmla="*/ 0 w 346"/>
                <a:gd name="T21" fmla="*/ 1 h 390"/>
                <a:gd name="T22" fmla="*/ 0 w 346"/>
                <a:gd name="T23" fmla="*/ 1 h 390"/>
                <a:gd name="T24" fmla="*/ 0 w 346"/>
                <a:gd name="T25" fmla="*/ 1 h 390"/>
                <a:gd name="T26" fmla="*/ 0 w 346"/>
                <a:gd name="T27" fmla="*/ 1 h 390"/>
                <a:gd name="T28" fmla="*/ 0 w 346"/>
                <a:gd name="T29" fmla="*/ 1 h 390"/>
                <a:gd name="T30" fmla="*/ 0 w 346"/>
                <a:gd name="T31" fmla="*/ 0 h 390"/>
                <a:gd name="T32" fmla="*/ 1 w 346"/>
                <a:gd name="T33" fmla="*/ 0 h 390"/>
                <a:gd name="T34" fmla="*/ 1 w 346"/>
                <a:gd name="T35" fmla="*/ 1 h 390"/>
                <a:gd name="T36" fmla="*/ 1 w 346"/>
                <a:gd name="T37" fmla="*/ 2 h 390"/>
                <a:gd name="T38" fmla="*/ 2 w 346"/>
                <a:gd name="T39" fmla="*/ 2 h 390"/>
                <a:gd name="T40" fmla="*/ 2 w 346"/>
                <a:gd name="T41" fmla="*/ 2 h 390"/>
                <a:gd name="T42" fmla="*/ 2 w 346"/>
                <a:gd name="T43" fmla="*/ 2 h 390"/>
                <a:gd name="T44" fmla="*/ 2 w 346"/>
                <a:gd name="T45" fmla="*/ 2 h 390"/>
                <a:gd name="T46" fmla="*/ 2 w 346"/>
                <a:gd name="T47" fmla="*/ 2 h 390"/>
                <a:gd name="T48" fmla="*/ 2 w 346"/>
                <a:gd name="T49" fmla="*/ 2 h 390"/>
                <a:gd name="T50" fmla="*/ 3 w 346"/>
                <a:gd name="T51" fmla="*/ 1 h 390"/>
                <a:gd name="T52" fmla="*/ 3 w 346"/>
                <a:gd name="T53" fmla="*/ 1 h 390"/>
                <a:gd name="T54" fmla="*/ 2 w 346"/>
                <a:gd name="T55" fmla="*/ 2 h 390"/>
                <a:gd name="T56" fmla="*/ 2 w 346"/>
                <a:gd name="T57" fmla="*/ 2 h 390"/>
                <a:gd name="T58" fmla="*/ 2 w 346"/>
                <a:gd name="T59" fmla="*/ 3 h 390"/>
                <a:gd name="T60" fmla="*/ 2 w 346"/>
                <a:gd name="T61" fmla="*/ 3 h 390"/>
                <a:gd name="T62" fmla="*/ 2 w 346"/>
                <a:gd name="T63" fmla="*/ 3 h 390"/>
                <a:gd name="T64" fmla="*/ 2 w 346"/>
                <a:gd name="T65" fmla="*/ 3 h 390"/>
                <a:gd name="T66" fmla="*/ 2 w 346"/>
                <a:gd name="T67" fmla="*/ 3 h 390"/>
                <a:gd name="T68" fmla="*/ 1 w 346"/>
                <a:gd name="T69" fmla="*/ 3 h 390"/>
                <a:gd name="T70" fmla="*/ 1 w 346"/>
                <a:gd name="T71" fmla="*/ 3 h 390"/>
                <a:gd name="T72" fmla="*/ 1 w 346"/>
                <a:gd name="T73" fmla="*/ 3 h 390"/>
                <a:gd name="T74" fmla="*/ 1 w 346"/>
                <a:gd name="T75" fmla="*/ 3 h 390"/>
                <a:gd name="T76" fmla="*/ 1 w 346"/>
                <a:gd name="T77" fmla="*/ 3 h 390"/>
                <a:gd name="T78" fmla="*/ 1 w 346"/>
                <a:gd name="T79" fmla="*/ 3 h 390"/>
                <a:gd name="T80" fmla="*/ 1 w 346"/>
                <a:gd name="T81" fmla="*/ 3 h 390"/>
                <a:gd name="T82" fmla="*/ 1 w 346"/>
                <a:gd name="T83" fmla="*/ 3 h 390"/>
                <a:gd name="T84" fmla="*/ 1 w 346"/>
                <a:gd name="T85" fmla="*/ 3 h 390"/>
                <a:gd name="T86" fmla="*/ 0 w 346"/>
                <a:gd name="T87" fmla="*/ 3 h 390"/>
                <a:gd name="T88" fmla="*/ 0 w 346"/>
                <a:gd name="T89" fmla="*/ 3 h 390"/>
                <a:gd name="T90" fmla="*/ 0 w 346"/>
                <a:gd name="T91" fmla="*/ 3 h 390"/>
                <a:gd name="T92" fmla="*/ 0 w 346"/>
                <a:gd name="T93" fmla="*/ 3 h 3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46"/>
                <a:gd name="T142" fmla="*/ 0 h 390"/>
                <a:gd name="T143" fmla="*/ 346 w 346"/>
                <a:gd name="T144" fmla="*/ 390 h 3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46" h="390">
                  <a:moveTo>
                    <a:pt x="2" y="344"/>
                  </a:moveTo>
                  <a:lnTo>
                    <a:pt x="10" y="315"/>
                  </a:lnTo>
                  <a:lnTo>
                    <a:pt x="0" y="308"/>
                  </a:lnTo>
                  <a:lnTo>
                    <a:pt x="6" y="296"/>
                  </a:lnTo>
                  <a:lnTo>
                    <a:pt x="4" y="227"/>
                  </a:lnTo>
                  <a:lnTo>
                    <a:pt x="16" y="213"/>
                  </a:lnTo>
                  <a:lnTo>
                    <a:pt x="23" y="129"/>
                  </a:lnTo>
                  <a:lnTo>
                    <a:pt x="22" y="127"/>
                  </a:lnTo>
                  <a:lnTo>
                    <a:pt x="23" y="124"/>
                  </a:lnTo>
                  <a:lnTo>
                    <a:pt x="27" y="120"/>
                  </a:lnTo>
                  <a:lnTo>
                    <a:pt x="31" y="112"/>
                  </a:lnTo>
                  <a:lnTo>
                    <a:pt x="36" y="101"/>
                  </a:lnTo>
                  <a:lnTo>
                    <a:pt x="38" y="92"/>
                  </a:lnTo>
                  <a:lnTo>
                    <a:pt x="39" y="89"/>
                  </a:lnTo>
                  <a:lnTo>
                    <a:pt x="48" y="14"/>
                  </a:lnTo>
                  <a:lnTo>
                    <a:pt x="85" y="0"/>
                  </a:lnTo>
                  <a:lnTo>
                    <a:pt x="91" y="136"/>
                  </a:lnTo>
                  <a:lnTo>
                    <a:pt x="167" y="226"/>
                  </a:lnTo>
                  <a:lnTo>
                    <a:pt x="203" y="227"/>
                  </a:lnTo>
                  <a:lnTo>
                    <a:pt x="229" y="211"/>
                  </a:lnTo>
                  <a:lnTo>
                    <a:pt x="250" y="253"/>
                  </a:lnTo>
                  <a:lnTo>
                    <a:pt x="250" y="268"/>
                  </a:lnTo>
                  <a:lnTo>
                    <a:pt x="289" y="244"/>
                  </a:lnTo>
                  <a:lnTo>
                    <a:pt x="308" y="206"/>
                  </a:lnTo>
                  <a:lnTo>
                    <a:pt x="338" y="122"/>
                  </a:lnTo>
                  <a:lnTo>
                    <a:pt x="346" y="136"/>
                  </a:lnTo>
                  <a:lnTo>
                    <a:pt x="308" y="206"/>
                  </a:lnTo>
                  <a:lnTo>
                    <a:pt x="299" y="255"/>
                  </a:lnTo>
                  <a:lnTo>
                    <a:pt x="256" y="390"/>
                  </a:lnTo>
                  <a:lnTo>
                    <a:pt x="251" y="390"/>
                  </a:lnTo>
                  <a:lnTo>
                    <a:pt x="238" y="389"/>
                  </a:lnTo>
                  <a:lnTo>
                    <a:pt x="221" y="387"/>
                  </a:lnTo>
                  <a:lnTo>
                    <a:pt x="200" y="386"/>
                  </a:lnTo>
                  <a:lnTo>
                    <a:pt x="179" y="383"/>
                  </a:lnTo>
                  <a:lnTo>
                    <a:pt x="160" y="382"/>
                  </a:lnTo>
                  <a:lnTo>
                    <a:pt x="145" y="381"/>
                  </a:lnTo>
                  <a:lnTo>
                    <a:pt x="138" y="380"/>
                  </a:lnTo>
                  <a:lnTo>
                    <a:pt x="131" y="379"/>
                  </a:lnTo>
                  <a:lnTo>
                    <a:pt x="119" y="376"/>
                  </a:lnTo>
                  <a:lnTo>
                    <a:pt x="103" y="374"/>
                  </a:lnTo>
                  <a:lnTo>
                    <a:pt x="85" y="372"/>
                  </a:lnTo>
                  <a:lnTo>
                    <a:pt x="68" y="368"/>
                  </a:lnTo>
                  <a:lnTo>
                    <a:pt x="53" y="366"/>
                  </a:lnTo>
                  <a:lnTo>
                    <a:pt x="42" y="365"/>
                  </a:lnTo>
                  <a:lnTo>
                    <a:pt x="38" y="364"/>
                  </a:lnTo>
                  <a:lnTo>
                    <a:pt x="2" y="344"/>
                  </a:lnTo>
                  <a:close/>
                </a:path>
              </a:pathLst>
            </a:custGeom>
            <a:solidFill>
              <a:srgbClr val="663399"/>
            </a:solidFill>
            <a:ln w="9525">
              <a:noFill/>
              <a:round/>
              <a:headEnd/>
              <a:tailEnd/>
            </a:ln>
          </p:spPr>
          <p:txBody>
            <a:bodyPr/>
            <a:lstStyle/>
            <a:p>
              <a:endParaRPr lang="fr-FR"/>
            </a:p>
          </p:txBody>
        </p:sp>
      </p:grpSp>
      <p:sp>
        <p:nvSpPr>
          <p:cNvPr id="480302" name="Rectangle 631"/>
          <p:cNvSpPr>
            <a:spLocks noChangeArrowheads="1"/>
          </p:cNvSpPr>
          <p:nvPr/>
        </p:nvSpPr>
        <p:spPr bwMode="auto">
          <a:xfrm>
            <a:off x="5338763" y="3690938"/>
            <a:ext cx="619125" cy="265112"/>
          </a:xfrm>
          <a:prstGeom prst="rect">
            <a:avLst/>
          </a:prstGeom>
          <a:noFill/>
          <a:ln w="9525">
            <a:noFill/>
            <a:miter lim="800000"/>
            <a:headEnd/>
            <a:tailEnd/>
          </a:ln>
        </p:spPr>
        <p:txBody>
          <a:bodyPr/>
          <a:lstStyle/>
          <a:p>
            <a:pPr eaLnBrk="0" hangingPunct="0"/>
            <a:endParaRPr lang="fr-FR"/>
          </a:p>
        </p:txBody>
      </p:sp>
      <p:sp>
        <p:nvSpPr>
          <p:cNvPr id="480303" name="Rectangle 632"/>
          <p:cNvSpPr>
            <a:spLocks noChangeArrowheads="1"/>
          </p:cNvSpPr>
          <p:nvPr/>
        </p:nvSpPr>
        <p:spPr bwMode="auto">
          <a:xfrm>
            <a:off x="5430838" y="3743325"/>
            <a:ext cx="431800" cy="182563"/>
          </a:xfrm>
          <a:prstGeom prst="rect">
            <a:avLst/>
          </a:prstGeom>
          <a:noFill/>
          <a:ln w="9525">
            <a:noFill/>
            <a:miter lim="800000"/>
            <a:headEnd/>
            <a:tailEnd/>
          </a:ln>
        </p:spPr>
        <p:txBody>
          <a:bodyPr wrap="none" lIns="0" tIns="0" rIns="0" bIns="0">
            <a:spAutoFit/>
          </a:bodyPr>
          <a:lstStyle/>
          <a:p>
            <a:r>
              <a:rPr lang="fr-FR" sz="1200" b="1" i="1">
                <a:solidFill>
                  <a:srgbClr val="000000"/>
                </a:solidFill>
                <a:latin typeface="Times New Roman" pitchFamily="18" charset="0"/>
              </a:rPr>
              <a:t>Trader</a:t>
            </a:r>
            <a:endParaRPr lang="fr-FR">
              <a:latin typeface="Times New Roman" pitchFamily="18" charset="0"/>
            </a:endParaRPr>
          </a:p>
        </p:txBody>
      </p:sp>
      <p:sp>
        <p:nvSpPr>
          <p:cNvPr id="480304" name="Rectangle 633"/>
          <p:cNvSpPr>
            <a:spLocks noChangeArrowheads="1"/>
          </p:cNvSpPr>
          <p:nvPr/>
        </p:nvSpPr>
        <p:spPr bwMode="auto">
          <a:xfrm>
            <a:off x="4932363" y="1951038"/>
            <a:ext cx="828675" cy="441325"/>
          </a:xfrm>
          <a:prstGeom prst="rect">
            <a:avLst/>
          </a:prstGeom>
          <a:noFill/>
          <a:ln w="9525">
            <a:noFill/>
            <a:miter lim="800000"/>
            <a:headEnd/>
            <a:tailEnd/>
          </a:ln>
        </p:spPr>
        <p:txBody>
          <a:bodyPr/>
          <a:lstStyle/>
          <a:p>
            <a:pPr eaLnBrk="0" hangingPunct="0"/>
            <a:endParaRPr lang="fr-FR"/>
          </a:p>
        </p:txBody>
      </p:sp>
      <p:sp>
        <p:nvSpPr>
          <p:cNvPr id="480305" name="Rectangle 634"/>
          <p:cNvSpPr>
            <a:spLocks noChangeArrowheads="1"/>
          </p:cNvSpPr>
          <p:nvPr/>
        </p:nvSpPr>
        <p:spPr bwMode="auto">
          <a:xfrm>
            <a:off x="5024438" y="2003425"/>
            <a:ext cx="368300" cy="182563"/>
          </a:xfrm>
          <a:prstGeom prst="rect">
            <a:avLst/>
          </a:prstGeom>
          <a:noFill/>
          <a:ln w="9525">
            <a:noFill/>
            <a:miter lim="800000"/>
            <a:headEnd/>
            <a:tailEnd/>
          </a:ln>
        </p:spPr>
        <p:txBody>
          <a:bodyPr wrap="none" lIns="0" tIns="0" rIns="0" bIns="0">
            <a:spAutoFit/>
          </a:bodyPr>
          <a:lstStyle/>
          <a:p>
            <a:r>
              <a:rPr lang="fr-FR" sz="1200" b="1" i="1">
                <a:solidFill>
                  <a:srgbClr val="000000"/>
                </a:solidFill>
                <a:latin typeface="Times New Roman" pitchFamily="18" charset="0"/>
              </a:rPr>
              <a:t>Sales </a:t>
            </a:r>
            <a:endParaRPr lang="fr-FR">
              <a:latin typeface="Times New Roman" pitchFamily="18" charset="0"/>
            </a:endParaRPr>
          </a:p>
        </p:txBody>
      </p:sp>
      <p:sp>
        <p:nvSpPr>
          <p:cNvPr id="480306" name="Rectangle 635"/>
          <p:cNvSpPr>
            <a:spLocks noChangeArrowheads="1"/>
          </p:cNvSpPr>
          <p:nvPr/>
        </p:nvSpPr>
        <p:spPr bwMode="auto">
          <a:xfrm>
            <a:off x="5024438" y="2176463"/>
            <a:ext cx="642937" cy="182562"/>
          </a:xfrm>
          <a:prstGeom prst="rect">
            <a:avLst/>
          </a:prstGeom>
          <a:noFill/>
          <a:ln w="9525">
            <a:noFill/>
            <a:miter lim="800000"/>
            <a:headEnd/>
            <a:tailEnd/>
          </a:ln>
        </p:spPr>
        <p:txBody>
          <a:bodyPr wrap="none" lIns="0" tIns="0" rIns="0" bIns="0">
            <a:spAutoFit/>
          </a:bodyPr>
          <a:lstStyle/>
          <a:p>
            <a:r>
              <a:rPr lang="fr-FR" sz="1200" b="1" i="1">
                <a:solidFill>
                  <a:srgbClr val="000000"/>
                </a:solidFill>
                <a:latin typeface="Times New Roman" pitchFamily="18" charset="0"/>
              </a:rPr>
              <a:t>(Vendeur)</a:t>
            </a:r>
            <a:endParaRPr lang="fr-FR">
              <a:latin typeface="Times New Roman" pitchFamily="18" charset="0"/>
            </a:endParaRPr>
          </a:p>
        </p:txBody>
      </p:sp>
      <p:grpSp>
        <p:nvGrpSpPr>
          <p:cNvPr id="480307" name="Group 636"/>
          <p:cNvGrpSpPr>
            <a:grpSpLocks/>
          </p:cNvGrpSpPr>
          <p:nvPr/>
        </p:nvGrpSpPr>
        <p:grpSpPr bwMode="auto">
          <a:xfrm>
            <a:off x="7562850" y="2036763"/>
            <a:ext cx="522288" cy="503237"/>
            <a:chOff x="4764" y="1283"/>
            <a:chExt cx="329" cy="317"/>
          </a:xfrm>
        </p:grpSpPr>
        <p:sp>
          <p:nvSpPr>
            <p:cNvPr id="480310" name="Freeform 637"/>
            <p:cNvSpPr>
              <a:spLocks/>
            </p:cNvSpPr>
            <p:nvPr/>
          </p:nvSpPr>
          <p:spPr bwMode="auto">
            <a:xfrm>
              <a:off x="4778" y="1283"/>
              <a:ext cx="315" cy="317"/>
            </a:xfrm>
            <a:custGeom>
              <a:avLst/>
              <a:gdLst>
                <a:gd name="T0" fmla="*/ 4 w 1821"/>
                <a:gd name="T1" fmla="*/ 3 h 1898"/>
                <a:gd name="T2" fmla="*/ 4 w 1821"/>
                <a:gd name="T3" fmla="*/ 3 h 1898"/>
                <a:gd name="T4" fmla="*/ 4 w 1821"/>
                <a:gd name="T5" fmla="*/ 4 h 1898"/>
                <a:gd name="T6" fmla="*/ 4 w 1821"/>
                <a:gd name="T7" fmla="*/ 4 h 1898"/>
                <a:gd name="T8" fmla="*/ 4 w 1821"/>
                <a:gd name="T9" fmla="*/ 3 h 1898"/>
                <a:gd name="T10" fmla="*/ 4 w 1821"/>
                <a:gd name="T11" fmla="*/ 3 h 1898"/>
                <a:gd name="T12" fmla="*/ 4 w 1821"/>
                <a:gd name="T13" fmla="*/ 2 h 1898"/>
                <a:gd name="T14" fmla="*/ 4 w 1821"/>
                <a:gd name="T15" fmla="*/ 2 h 1898"/>
                <a:gd name="T16" fmla="*/ 5 w 1821"/>
                <a:gd name="T17" fmla="*/ 2 h 1898"/>
                <a:gd name="T18" fmla="*/ 5 w 1821"/>
                <a:gd name="T19" fmla="*/ 3 h 1898"/>
                <a:gd name="T20" fmla="*/ 6 w 1821"/>
                <a:gd name="T21" fmla="*/ 4 h 1898"/>
                <a:gd name="T22" fmla="*/ 5 w 1821"/>
                <a:gd name="T23" fmla="*/ 5 h 1898"/>
                <a:gd name="T24" fmla="*/ 5 w 1821"/>
                <a:gd name="T25" fmla="*/ 5 h 1898"/>
                <a:gd name="T26" fmla="*/ 6 w 1821"/>
                <a:gd name="T27" fmla="*/ 2 h 1898"/>
                <a:gd name="T28" fmla="*/ 5 w 1821"/>
                <a:gd name="T29" fmla="*/ 3 h 1898"/>
                <a:gd name="T30" fmla="*/ 7 w 1821"/>
                <a:gd name="T31" fmla="*/ 1 h 1898"/>
                <a:gd name="T32" fmla="*/ 8 w 1821"/>
                <a:gd name="T33" fmla="*/ 1 h 1898"/>
                <a:gd name="T34" fmla="*/ 8 w 1821"/>
                <a:gd name="T35" fmla="*/ 0 h 1898"/>
                <a:gd name="T36" fmla="*/ 9 w 1821"/>
                <a:gd name="T37" fmla="*/ 0 h 1898"/>
                <a:gd name="T38" fmla="*/ 9 w 1821"/>
                <a:gd name="T39" fmla="*/ 2 h 1898"/>
                <a:gd name="T40" fmla="*/ 8 w 1821"/>
                <a:gd name="T41" fmla="*/ 2 h 1898"/>
                <a:gd name="T42" fmla="*/ 7 w 1821"/>
                <a:gd name="T43" fmla="*/ 2 h 1898"/>
                <a:gd name="T44" fmla="*/ 7 w 1821"/>
                <a:gd name="T45" fmla="*/ 2 h 1898"/>
                <a:gd name="T46" fmla="*/ 7 w 1821"/>
                <a:gd name="T47" fmla="*/ 4 h 1898"/>
                <a:gd name="T48" fmla="*/ 7 w 1821"/>
                <a:gd name="T49" fmla="*/ 4 h 1898"/>
                <a:gd name="T50" fmla="*/ 6 w 1821"/>
                <a:gd name="T51" fmla="*/ 5 h 1898"/>
                <a:gd name="T52" fmla="*/ 6 w 1821"/>
                <a:gd name="T53" fmla="*/ 5 h 1898"/>
                <a:gd name="T54" fmla="*/ 7 w 1821"/>
                <a:gd name="T55" fmla="*/ 5 h 1898"/>
                <a:gd name="T56" fmla="*/ 7 w 1821"/>
                <a:gd name="T57" fmla="*/ 5 h 1898"/>
                <a:gd name="T58" fmla="*/ 8 w 1821"/>
                <a:gd name="T59" fmla="*/ 6 h 1898"/>
                <a:gd name="T60" fmla="*/ 8 w 1821"/>
                <a:gd name="T61" fmla="*/ 6 h 1898"/>
                <a:gd name="T62" fmla="*/ 9 w 1821"/>
                <a:gd name="T63" fmla="*/ 8 h 1898"/>
                <a:gd name="T64" fmla="*/ 8 w 1821"/>
                <a:gd name="T65" fmla="*/ 8 h 1898"/>
                <a:gd name="T66" fmla="*/ 7 w 1821"/>
                <a:gd name="T67" fmla="*/ 8 h 1898"/>
                <a:gd name="T68" fmla="*/ 7 w 1821"/>
                <a:gd name="T69" fmla="*/ 8 h 1898"/>
                <a:gd name="T70" fmla="*/ 7 w 1821"/>
                <a:gd name="T71" fmla="*/ 9 h 1898"/>
                <a:gd name="T72" fmla="*/ 6 w 1821"/>
                <a:gd name="T73" fmla="*/ 8 h 1898"/>
                <a:gd name="T74" fmla="*/ 5 w 1821"/>
                <a:gd name="T75" fmla="*/ 9 h 1898"/>
                <a:gd name="T76" fmla="*/ 4 w 1821"/>
                <a:gd name="T77" fmla="*/ 9 h 1898"/>
                <a:gd name="T78" fmla="*/ 4 w 1821"/>
                <a:gd name="T79" fmla="*/ 9 h 1898"/>
                <a:gd name="T80" fmla="*/ 4 w 1821"/>
                <a:gd name="T81" fmla="*/ 8 h 1898"/>
                <a:gd name="T82" fmla="*/ 3 w 1821"/>
                <a:gd name="T83" fmla="*/ 8 h 1898"/>
                <a:gd name="T84" fmla="*/ 3 w 1821"/>
                <a:gd name="T85" fmla="*/ 8 h 1898"/>
                <a:gd name="T86" fmla="*/ 3 w 1821"/>
                <a:gd name="T87" fmla="*/ 8 h 1898"/>
                <a:gd name="T88" fmla="*/ 3 w 1821"/>
                <a:gd name="T89" fmla="*/ 9 h 1898"/>
                <a:gd name="T90" fmla="*/ 2 w 1821"/>
                <a:gd name="T91" fmla="*/ 8 h 1898"/>
                <a:gd name="T92" fmla="*/ 1 w 1821"/>
                <a:gd name="T93" fmla="*/ 8 h 1898"/>
                <a:gd name="T94" fmla="*/ 1 w 1821"/>
                <a:gd name="T95" fmla="*/ 9 h 1898"/>
                <a:gd name="T96" fmla="*/ 1 w 1821"/>
                <a:gd name="T97" fmla="*/ 8 h 1898"/>
                <a:gd name="T98" fmla="*/ 0 w 1821"/>
                <a:gd name="T99" fmla="*/ 8 h 1898"/>
                <a:gd name="T100" fmla="*/ 1 w 1821"/>
                <a:gd name="T101" fmla="*/ 7 h 1898"/>
                <a:gd name="T102" fmla="*/ 0 w 1821"/>
                <a:gd name="T103" fmla="*/ 6 h 1898"/>
                <a:gd name="T104" fmla="*/ 0 w 1821"/>
                <a:gd name="T105" fmla="*/ 5 h 1898"/>
                <a:gd name="T106" fmla="*/ 1 w 1821"/>
                <a:gd name="T107" fmla="*/ 4 h 1898"/>
                <a:gd name="T108" fmla="*/ 1 w 1821"/>
                <a:gd name="T109" fmla="*/ 4 h 1898"/>
                <a:gd name="T110" fmla="*/ 1 w 1821"/>
                <a:gd name="T111" fmla="*/ 4 h 1898"/>
                <a:gd name="T112" fmla="*/ 1 w 1821"/>
                <a:gd name="T113" fmla="*/ 3 h 1898"/>
                <a:gd name="T114" fmla="*/ 2 w 1821"/>
                <a:gd name="T115" fmla="*/ 3 h 1898"/>
                <a:gd name="T116" fmla="*/ 1 w 1821"/>
                <a:gd name="T117" fmla="*/ 0 h 1898"/>
                <a:gd name="T118" fmla="*/ 2 w 1821"/>
                <a:gd name="T119" fmla="*/ 1 h 1898"/>
                <a:gd name="T120" fmla="*/ 4 w 1821"/>
                <a:gd name="T121" fmla="*/ 2 h 18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21"/>
                <a:gd name="T184" fmla="*/ 0 h 1898"/>
                <a:gd name="T185" fmla="*/ 1821 w 1821"/>
                <a:gd name="T186" fmla="*/ 1898 h 18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21" h="1898">
                  <a:moveTo>
                    <a:pt x="783" y="576"/>
                  </a:moveTo>
                  <a:lnTo>
                    <a:pt x="784" y="587"/>
                  </a:lnTo>
                  <a:lnTo>
                    <a:pt x="787" y="597"/>
                  </a:lnTo>
                  <a:lnTo>
                    <a:pt x="793" y="604"/>
                  </a:lnTo>
                  <a:lnTo>
                    <a:pt x="799" y="612"/>
                  </a:lnTo>
                  <a:lnTo>
                    <a:pt x="805" y="620"/>
                  </a:lnTo>
                  <a:lnTo>
                    <a:pt x="809" y="629"/>
                  </a:lnTo>
                  <a:lnTo>
                    <a:pt x="811" y="639"/>
                  </a:lnTo>
                  <a:lnTo>
                    <a:pt x="809" y="651"/>
                  </a:lnTo>
                  <a:lnTo>
                    <a:pt x="807" y="658"/>
                  </a:lnTo>
                  <a:lnTo>
                    <a:pt x="803" y="664"/>
                  </a:lnTo>
                  <a:lnTo>
                    <a:pt x="796" y="668"/>
                  </a:lnTo>
                  <a:lnTo>
                    <a:pt x="788" y="670"/>
                  </a:lnTo>
                  <a:lnTo>
                    <a:pt x="779" y="671"/>
                  </a:lnTo>
                  <a:lnTo>
                    <a:pt x="770" y="672"/>
                  </a:lnTo>
                  <a:lnTo>
                    <a:pt x="761" y="673"/>
                  </a:lnTo>
                  <a:lnTo>
                    <a:pt x="753" y="674"/>
                  </a:lnTo>
                  <a:lnTo>
                    <a:pt x="751" y="694"/>
                  </a:lnTo>
                  <a:lnTo>
                    <a:pt x="755" y="714"/>
                  </a:lnTo>
                  <a:lnTo>
                    <a:pt x="758" y="732"/>
                  </a:lnTo>
                  <a:lnTo>
                    <a:pt x="755" y="749"/>
                  </a:lnTo>
                  <a:lnTo>
                    <a:pt x="751" y="759"/>
                  </a:lnTo>
                  <a:lnTo>
                    <a:pt x="751" y="769"/>
                  </a:lnTo>
                  <a:lnTo>
                    <a:pt x="754" y="775"/>
                  </a:lnTo>
                  <a:lnTo>
                    <a:pt x="760" y="780"/>
                  </a:lnTo>
                  <a:lnTo>
                    <a:pt x="766" y="785"/>
                  </a:lnTo>
                  <a:lnTo>
                    <a:pt x="775" y="788"/>
                  </a:lnTo>
                  <a:lnTo>
                    <a:pt x="782" y="791"/>
                  </a:lnTo>
                  <a:lnTo>
                    <a:pt x="789" y="795"/>
                  </a:lnTo>
                  <a:lnTo>
                    <a:pt x="796" y="804"/>
                  </a:lnTo>
                  <a:lnTo>
                    <a:pt x="799" y="814"/>
                  </a:lnTo>
                  <a:lnTo>
                    <a:pt x="802" y="826"/>
                  </a:lnTo>
                  <a:lnTo>
                    <a:pt x="803" y="840"/>
                  </a:lnTo>
                  <a:lnTo>
                    <a:pt x="805" y="851"/>
                  </a:lnTo>
                  <a:lnTo>
                    <a:pt x="810" y="861"/>
                  </a:lnTo>
                  <a:lnTo>
                    <a:pt x="819" y="867"/>
                  </a:lnTo>
                  <a:lnTo>
                    <a:pt x="832" y="868"/>
                  </a:lnTo>
                  <a:lnTo>
                    <a:pt x="847" y="791"/>
                  </a:lnTo>
                  <a:lnTo>
                    <a:pt x="843" y="779"/>
                  </a:lnTo>
                  <a:lnTo>
                    <a:pt x="845" y="768"/>
                  </a:lnTo>
                  <a:lnTo>
                    <a:pt x="851" y="757"/>
                  </a:lnTo>
                  <a:lnTo>
                    <a:pt x="857" y="748"/>
                  </a:lnTo>
                  <a:lnTo>
                    <a:pt x="863" y="739"/>
                  </a:lnTo>
                  <a:lnTo>
                    <a:pt x="865" y="730"/>
                  </a:lnTo>
                  <a:lnTo>
                    <a:pt x="861" y="722"/>
                  </a:lnTo>
                  <a:lnTo>
                    <a:pt x="849" y="713"/>
                  </a:lnTo>
                  <a:lnTo>
                    <a:pt x="844" y="696"/>
                  </a:lnTo>
                  <a:lnTo>
                    <a:pt x="838" y="677"/>
                  </a:lnTo>
                  <a:lnTo>
                    <a:pt x="832" y="658"/>
                  </a:lnTo>
                  <a:lnTo>
                    <a:pt x="828" y="638"/>
                  </a:lnTo>
                  <a:lnTo>
                    <a:pt x="826" y="618"/>
                  </a:lnTo>
                  <a:lnTo>
                    <a:pt x="827" y="600"/>
                  </a:lnTo>
                  <a:lnTo>
                    <a:pt x="833" y="582"/>
                  </a:lnTo>
                  <a:lnTo>
                    <a:pt x="845" y="566"/>
                  </a:lnTo>
                  <a:lnTo>
                    <a:pt x="857" y="576"/>
                  </a:lnTo>
                  <a:lnTo>
                    <a:pt x="862" y="566"/>
                  </a:lnTo>
                  <a:lnTo>
                    <a:pt x="872" y="560"/>
                  </a:lnTo>
                  <a:lnTo>
                    <a:pt x="880" y="554"/>
                  </a:lnTo>
                  <a:lnTo>
                    <a:pt x="885" y="544"/>
                  </a:lnTo>
                  <a:lnTo>
                    <a:pt x="872" y="546"/>
                  </a:lnTo>
                  <a:lnTo>
                    <a:pt x="858" y="548"/>
                  </a:lnTo>
                  <a:lnTo>
                    <a:pt x="846" y="551"/>
                  </a:lnTo>
                  <a:lnTo>
                    <a:pt x="833" y="556"/>
                  </a:lnTo>
                  <a:lnTo>
                    <a:pt x="821" y="560"/>
                  </a:lnTo>
                  <a:lnTo>
                    <a:pt x="808" y="565"/>
                  </a:lnTo>
                  <a:lnTo>
                    <a:pt x="795" y="570"/>
                  </a:lnTo>
                  <a:lnTo>
                    <a:pt x="783" y="576"/>
                  </a:lnTo>
                  <a:lnTo>
                    <a:pt x="729" y="508"/>
                  </a:lnTo>
                  <a:lnTo>
                    <a:pt x="746" y="508"/>
                  </a:lnTo>
                  <a:lnTo>
                    <a:pt x="763" y="505"/>
                  </a:lnTo>
                  <a:lnTo>
                    <a:pt x="780" y="500"/>
                  </a:lnTo>
                  <a:lnTo>
                    <a:pt x="797" y="493"/>
                  </a:lnTo>
                  <a:lnTo>
                    <a:pt x="814" y="485"/>
                  </a:lnTo>
                  <a:lnTo>
                    <a:pt x="831" y="477"/>
                  </a:lnTo>
                  <a:lnTo>
                    <a:pt x="849" y="470"/>
                  </a:lnTo>
                  <a:lnTo>
                    <a:pt x="866" y="464"/>
                  </a:lnTo>
                  <a:lnTo>
                    <a:pt x="868" y="456"/>
                  </a:lnTo>
                  <a:lnTo>
                    <a:pt x="873" y="448"/>
                  </a:lnTo>
                  <a:lnTo>
                    <a:pt x="877" y="440"/>
                  </a:lnTo>
                  <a:lnTo>
                    <a:pt x="883" y="433"/>
                  </a:lnTo>
                  <a:lnTo>
                    <a:pt x="889" y="426"/>
                  </a:lnTo>
                  <a:lnTo>
                    <a:pt x="896" y="420"/>
                  </a:lnTo>
                  <a:lnTo>
                    <a:pt x="904" y="414"/>
                  </a:lnTo>
                  <a:lnTo>
                    <a:pt x="911" y="408"/>
                  </a:lnTo>
                  <a:lnTo>
                    <a:pt x="920" y="406"/>
                  </a:lnTo>
                  <a:lnTo>
                    <a:pt x="930" y="404"/>
                  </a:lnTo>
                  <a:lnTo>
                    <a:pt x="942" y="403"/>
                  </a:lnTo>
                  <a:lnTo>
                    <a:pt x="953" y="401"/>
                  </a:lnTo>
                  <a:lnTo>
                    <a:pt x="964" y="397"/>
                  </a:lnTo>
                  <a:lnTo>
                    <a:pt x="975" y="392"/>
                  </a:lnTo>
                  <a:lnTo>
                    <a:pt x="983" y="384"/>
                  </a:lnTo>
                  <a:lnTo>
                    <a:pt x="989" y="372"/>
                  </a:lnTo>
                  <a:lnTo>
                    <a:pt x="1035" y="525"/>
                  </a:lnTo>
                  <a:lnTo>
                    <a:pt x="1006" y="551"/>
                  </a:lnTo>
                  <a:lnTo>
                    <a:pt x="1003" y="569"/>
                  </a:lnTo>
                  <a:lnTo>
                    <a:pt x="1001" y="586"/>
                  </a:lnTo>
                  <a:lnTo>
                    <a:pt x="997" y="605"/>
                  </a:lnTo>
                  <a:lnTo>
                    <a:pt x="994" y="623"/>
                  </a:lnTo>
                  <a:lnTo>
                    <a:pt x="989" y="642"/>
                  </a:lnTo>
                  <a:lnTo>
                    <a:pt x="985" y="658"/>
                  </a:lnTo>
                  <a:lnTo>
                    <a:pt x="979" y="675"/>
                  </a:lnTo>
                  <a:lnTo>
                    <a:pt x="974" y="689"/>
                  </a:lnTo>
                  <a:lnTo>
                    <a:pt x="970" y="709"/>
                  </a:lnTo>
                  <a:lnTo>
                    <a:pt x="975" y="723"/>
                  </a:lnTo>
                  <a:lnTo>
                    <a:pt x="985" y="733"/>
                  </a:lnTo>
                  <a:lnTo>
                    <a:pt x="998" y="739"/>
                  </a:lnTo>
                  <a:lnTo>
                    <a:pt x="1014" y="744"/>
                  </a:lnTo>
                  <a:lnTo>
                    <a:pt x="1030" y="748"/>
                  </a:lnTo>
                  <a:lnTo>
                    <a:pt x="1046" y="753"/>
                  </a:lnTo>
                  <a:lnTo>
                    <a:pt x="1057" y="761"/>
                  </a:lnTo>
                  <a:lnTo>
                    <a:pt x="1053" y="802"/>
                  </a:lnTo>
                  <a:lnTo>
                    <a:pt x="1047" y="845"/>
                  </a:lnTo>
                  <a:lnTo>
                    <a:pt x="1038" y="886"/>
                  </a:lnTo>
                  <a:lnTo>
                    <a:pt x="1028" y="926"/>
                  </a:lnTo>
                  <a:lnTo>
                    <a:pt x="1015" y="964"/>
                  </a:lnTo>
                  <a:lnTo>
                    <a:pt x="999" y="1000"/>
                  </a:lnTo>
                  <a:lnTo>
                    <a:pt x="982" y="1033"/>
                  </a:lnTo>
                  <a:lnTo>
                    <a:pt x="961" y="1062"/>
                  </a:lnTo>
                  <a:lnTo>
                    <a:pt x="964" y="1073"/>
                  </a:lnTo>
                  <a:lnTo>
                    <a:pt x="970" y="1080"/>
                  </a:lnTo>
                  <a:lnTo>
                    <a:pt x="977" y="1086"/>
                  </a:lnTo>
                  <a:lnTo>
                    <a:pt x="985" y="1093"/>
                  </a:lnTo>
                  <a:lnTo>
                    <a:pt x="996" y="1092"/>
                  </a:lnTo>
                  <a:lnTo>
                    <a:pt x="1008" y="1091"/>
                  </a:lnTo>
                  <a:lnTo>
                    <a:pt x="1017" y="1088"/>
                  </a:lnTo>
                  <a:lnTo>
                    <a:pt x="1026" y="1085"/>
                  </a:lnTo>
                  <a:lnTo>
                    <a:pt x="1033" y="1082"/>
                  </a:lnTo>
                  <a:lnTo>
                    <a:pt x="1040" y="1078"/>
                  </a:lnTo>
                  <a:lnTo>
                    <a:pt x="1045" y="1072"/>
                  </a:lnTo>
                  <a:lnTo>
                    <a:pt x="1049" y="1066"/>
                  </a:lnTo>
                  <a:lnTo>
                    <a:pt x="1057" y="1038"/>
                  </a:lnTo>
                  <a:lnTo>
                    <a:pt x="1069" y="986"/>
                  </a:lnTo>
                  <a:lnTo>
                    <a:pt x="1085" y="915"/>
                  </a:lnTo>
                  <a:lnTo>
                    <a:pt x="1103" y="831"/>
                  </a:lnTo>
                  <a:lnTo>
                    <a:pt x="1121" y="743"/>
                  </a:lnTo>
                  <a:lnTo>
                    <a:pt x="1139" y="655"/>
                  </a:lnTo>
                  <a:lnTo>
                    <a:pt x="1156" y="575"/>
                  </a:lnTo>
                  <a:lnTo>
                    <a:pt x="1169" y="508"/>
                  </a:lnTo>
                  <a:lnTo>
                    <a:pt x="1164" y="500"/>
                  </a:lnTo>
                  <a:lnTo>
                    <a:pt x="1159" y="492"/>
                  </a:lnTo>
                  <a:lnTo>
                    <a:pt x="1151" y="487"/>
                  </a:lnTo>
                  <a:lnTo>
                    <a:pt x="1139" y="488"/>
                  </a:lnTo>
                  <a:lnTo>
                    <a:pt x="1127" y="493"/>
                  </a:lnTo>
                  <a:lnTo>
                    <a:pt x="1115" y="499"/>
                  </a:lnTo>
                  <a:lnTo>
                    <a:pt x="1102" y="504"/>
                  </a:lnTo>
                  <a:lnTo>
                    <a:pt x="1089" y="509"/>
                  </a:lnTo>
                  <a:lnTo>
                    <a:pt x="1076" y="514"/>
                  </a:lnTo>
                  <a:lnTo>
                    <a:pt x="1061" y="519"/>
                  </a:lnTo>
                  <a:lnTo>
                    <a:pt x="1049" y="523"/>
                  </a:lnTo>
                  <a:lnTo>
                    <a:pt x="1035" y="525"/>
                  </a:lnTo>
                  <a:lnTo>
                    <a:pt x="989" y="372"/>
                  </a:lnTo>
                  <a:lnTo>
                    <a:pt x="1311" y="243"/>
                  </a:lnTo>
                  <a:lnTo>
                    <a:pt x="1308" y="233"/>
                  </a:lnTo>
                  <a:lnTo>
                    <a:pt x="1307" y="222"/>
                  </a:lnTo>
                  <a:lnTo>
                    <a:pt x="1308" y="212"/>
                  </a:lnTo>
                  <a:lnTo>
                    <a:pt x="1312" y="203"/>
                  </a:lnTo>
                  <a:lnTo>
                    <a:pt x="1317" y="195"/>
                  </a:lnTo>
                  <a:lnTo>
                    <a:pt x="1324" y="187"/>
                  </a:lnTo>
                  <a:lnTo>
                    <a:pt x="1332" y="182"/>
                  </a:lnTo>
                  <a:lnTo>
                    <a:pt x="1342" y="179"/>
                  </a:lnTo>
                  <a:lnTo>
                    <a:pt x="1361" y="172"/>
                  </a:lnTo>
                  <a:lnTo>
                    <a:pt x="1379" y="164"/>
                  </a:lnTo>
                  <a:lnTo>
                    <a:pt x="1397" y="156"/>
                  </a:lnTo>
                  <a:lnTo>
                    <a:pt x="1416" y="148"/>
                  </a:lnTo>
                  <a:lnTo>
                    <a:pt x="1435" y="141"/>
                  </a:lnTo>
                  <a:lnTo>
                    <a:pt x="1454" y="134"/>
                  </a:lnTo>
                  <a:lnTo>
                    <a:pt x="1472" y="126"/>
                  </a:lnTo>
                  <a:lnTo>
                    <a:pt x="1492" y="118"/>
                  </a:lnTo>
                  <a:lnTo>
                    <a:pt x="1510" y="111"/>
                  </a:lnTo>
                  <a:lnTo>
                    <a:pt x="1529" y="104"/>
                  </a:lnTo>
                  <a:lnTo>
                    <a:pt x="1548" y="98"/>
                  </a:lnTo>
                  <a:lnTo>
                    <a:pt x="1567" y="91"/>
                  </a:lnTo>
                  <a:lnTo>
                    <a:pt x="1586" y="83"/>
                  </a:lnTo>
                  <a:lnTo>
                    <a:pt x="1604" y="77"/>
                  </a:lnTo>
                  <a:lnTo>
                    <a:pt x="1622" y="70"/>
                  </a:lnTo>
                  <a:lnTo>
                    <a:pt x="1640" y="64"/>
                  </a:lnTo>
                  <a:lnTo>
                    <a:pt x="1639" y="56"/>
                  </a:lnTo>
                  <a:lnTo>
                    <a:pt x="1639" y="48"/>
                  </a:lnTo>
                  <a:lnTo>
                    <a:pt x="1641" y="43"/>
                  </a:lnTo>
                  <a:lnTo>
                    <a:pt x="1643" y="38"/>
                  </a:lnTo>
                  <a:lnTo>
                    <a:pt x="1652" y="34"/>
                  </a:lnTo>
                  <a:lnTo>
                    <a:pt x="1662" y="30"/>
                  </a:lnTo>
                  <a:lnTo>
                    <a:pt x="1672" y="25"/>
                  </a:lnTo>
                  <a:lnTo>
                    <a:pt x="1682" y="21"/>
                  </a:lnTo>
                  <a:lnTo>
                    <a:pt x="1692" y="17"/>
                  </a:lnTo>
                  <a:lnTo>
                    <a:pt x="1699" y="13"/>
                  </a:lnTo>
                  <a:lnTo>
                    <a:pt x="1704" y="11"/>
                  </a:lnTo>
                  <a:lnTo>
                    <a:pt x="1706" y="10"/>
                  </a:lnTo>
                  <a:lnTo>
                    <a:pt x="1741" y="33"/>
                  </a:lnTo>
                  <a:lnTo>
                    <a:pt x="1769" y="67"/>
                  </a:lnTo>
                  <a:lnTo>
                    <a:pt x="1791" y="108"/>
                  </a:lnTo>
                  <a:lnTo>
                    <a:pt x="1806" y="152"/>
                  </a:lnTo>
                  <a:lnTo>
                    <a:pt x="1815" y="197"/>
                  </a:lnTo>
                  <a:lnTo>
                    <a:pt x="1821" y="238"/>
                  </a:lnTo>
                  <a:lnTo>
                    <a:pt x="1820" y="271"/>
                  </a:lnTo>
                  <a:lnTo>
                    <a:pt x="1815" y="293"/>
                  </a:lnTo>
                  <a:lnTo>
                    <a:pt x="1805" y="296"/>
                  </a:lnTo>
                  <a:lnTo>
                    <a:pt x="1795" y="300"/>
                  </a:lnTo>
                  <a:lnTo>
                    <a:pt x="1785" y="305"/>
                  </a:lnTo>
                  <a:lnTo>
                    <a:pt x="1775" y="309"/>
                  </a:lnTo>
                  <a:lnTo>
                    <a:pt x="1765" y="311"/>
                  </a:lnTo>
                  <a:lnTo>
                    <a:pt x="1755" y="312"/>
                  </a:lnTo>
                  <a:lnTo>
                    <a:pt x="1744" y="310"/>
                  </a:lnTo>
                  <a:lnTo>
                    <a:pt x="1734" y="305"/>
                  </a:lnTo>
                  <a:lnTo>
                    <a:pt x="1714" y="313"/>
                  </a:lnTo>
                  <a:lnTo>
                    <a:pt x="1695" y="321"/>
                  </a:lnTo>
                  <a:lnTo>
                    <a:pt x="1674" y="328"/>
                  </a:lnTo>
                  <a:lnTo>
                    <a:pt x="1654" y="335"/>
                  </a:lnTo>
                  <a:lnTo>
                    <a:pt x="1633" y="343"/>
                  </a:lnTo>
                  <a:lnTo>
                    <a:pt x="1612" y="350"/>
                  </a:lnTo>
                  <a:lnTo>
                    <a:pt x="1592" y="357"/>
                  </a:lnTo>
                  <a:lnTo>
                    <a:pt x="1571" y="364"/>
                  </a:lnTo>
                  <a:lnTo>
                    <a:pt x="1550" y="371"/>
                  </a:lnTo>
                  <a:lnTo>
                    <a:pt x="1529" y="379"/>
                  </a:lnTo>
                  <a:lnTo>
                    <a:pt x="1508" y="386"/>
                  </a:lnTo>
                  <a:lnTo>
                    <a:pt x="1488" y="393"/>
                  </a:lnTo>
                  <a:lnTo>
                    <a:pt x="1467" y="401"/>
                  </a:lnTo>
                  <a:lnTo>
                    <a:pt x="1447" y="408"/>
                  </a:lnTo>
                  <a:lnTo>
                    <a:pt x="1426" y="418"/>
                  </a:lnTo>
                  <a:lnTo>
                    <a:pt x="1406" y="426"/>
                  </a:lnTo>
                  <a:lnTo>
                    <a:pt x="1395" y="425"/>
                  </a:lnTo>
                  <a:lnTo>
                    <a:pt x="1385" y="422"/>
                  </a:lnTo>
                  <a:lnTo>
                    <a:pt x="1374" y="417"/>
                  </a:lnTo>
                  <a:lnTo>
                    <a:pt x="1365" y="412"/>
                  </a:lnTo>
                  <a:lnTo>
                    <a:pt x="1357" y="407"/>
                  </a:lnTo>
                  <a:lnTo>
                    <a:pt x="1348" y="406"/>
                  </a:lnTo>
                  <a:lnTo>
                    <a:pt x="1338" y="410"/>
                  </a:lnTo>
                  <a:lnTo>
                    <a:pt x="1329" y="419"/>
                  </a:lnTo>
                  <a:lnTo>
                    <a:pt x="1322" y="428"/>
                  </a:lnTo>
                  <a:lnTo>
                    <a:pt x="1318" y="437"/>
                  </a:lnTo>
                  <a:lnTo>
                    <a:pt x="1316" y="448"/>
                  </a:lnTo>
                  <a:lnTo>
                    <a:pt x="1314" y="459"/>
                  </a:lnTo>
                  <a:lnTo>
                    <a:pt x="1312" y="469"/>
                  </a:lnTo>
                  <a:lnTo>
                    <a:pt x="1308" y="479"/>
                  </a:lnTo>
                  <a:lnTo>
                    <a:pt x="1302" y="489"/>
                  </a:lnTo>
                  <a:lnTo>
                    <a:pt x="1293" y="496"/>
                  </a:lnTo>
                  <a:lnTo>
                    <a:pt x="1298" y="532"/>
                  </a:lnTo>
                  <a:lnTo>
                    <a:pt x="1314" y="604"/>
                  </a:lnTo>
                  <a:lnTo>
                    <a:pt x="1335" y="698"/>
                  </a:lnTo>
                  <a:lnTo>
                    <a:pt x="1361" y="804"/>
                  </a:lnTo>
                  <a:lnTo>
                    <a:pt x="1388" y="909"/>
                  </a:lnTo>
                  <a:lnTo>
                    <a:pt x="1411" y="1004"/>
                  </a:lnTo>
                  <a:lnTo>
                    <a:pt x="1429" y="1074"/>
                  </a:lnTo>
                  <a:lnTo>
                    <a:pt x="1438" y="1109"/>
                  </a:lnTo>
                  <a:lnTo>
                    <a:pt x="1355" y="1129"/>
                  </a:lnTo>
                  <a:lnTo>
                    <a:pt x="1339" y="1064"/>
                  </a:lnTo>
                  <a:lnTo>
                    <a:pt x="1325" y="1000"/>
                  </a:lnTo>
                  <a:lnTo>
                    <a:pt x="1311" y="937"/>
                  </a:lnTo>
                  <a:lnTo>
                    <a:pt x="1296" y="875"/>
                  </a:lnTo>
                  <a:lnTo>
                    <a:pt x="1281" y="812"/>
                  </a:lnTo>
                  <a:lnTo>
                    <a:pt x="1264" y="750"/>
                  </a:lnTo>
                  <a:lnTo>
                    <a:pt x="1247" y="689"/>
                  </a:lnTo>
                  <a:lnTo>
                    <a:pt x="1227" y="628"/>
                  </a:lnTo>
                  <a:lnTo>
                    <a:pt x="1216" y="682"/>
                  </a:lnTo>
                  <a:lnTo>
                    <a:pt x="1204" y="736"/>
                  </a:lnTo>
                  <a:lnTo>
                    <a:pt x="1192" y="788"/>
                  </a:lnTo>
                  <a:lnTo>
                    <a:pt x="1181" y="842"/>
                  </a:lnTo>
                  <a:lnTo>
                    <a:pt x="1169" y="894"/>
                  </a:lnTo>
                  <a:lnTo>
                    <a:pt x="1158" y="947"/>
                  </a:lnTo>
                  <a:lnTo>
                    <a:pt x="1148" y="999"/>
                  </a:lnTo>
                  <a:lnTo>
                    <a:pt x="1137" y="1052"/>
                  </a:lnTo>
                  <a:lnTo>
                    <a:pt x="1145" y="1052"/>
                  </a:lnTo>
                  <a:lnTo>
                    <a:pt x="1151" y="1052"/>
                  </a:lnTo>
                  <a:lnTo>
                    <a:pt x="1158" y="1054"/>
                  </a:lnTo>
                  <a:lnTo>
                    <a:pt x="1165" y="1055"/>
                  </a:lnTo>
                  <a:lnTo>
                    <a:pt x="1172" y="1056"/>
                  </a:lnTo>
                  <a:lnTo>
                    <a:pt x="1180" y="1058"/>
                  </a:lnTo>
                  <a:lnTo>
                    <a:pt x="1186" y="1060"/>
                  </a:lnTo>
                  <a:lnTo>
                    <a:pt x="1193" y="1062"/>
                  </a:lnTo>
                  <a:lnTo>
                    <a:pt x="1204" y="1067"/>
                  </a:lnTo>
                  <a:lnTo>
                    <a:pt x="1218" y="1074"/>
                  </a:lnTo>
                  <a:lnTo>
                    <a:pt x="1232" y="1082"/>
                  </a:lnTo>
                  <a:lnTo>
                    <a:pt x="1248" y="1093"/>
                  </a:lnTo>
                  <a:lnTo>
                    <a:pt x="1261" y="1103"/>
                  </a:lnTo>
                  <a:lnTo>
                    <a:pt x="1273" y="1115"/>
                  </a:lnTo>
                  <a:lnTo>
                    <a:pt x="1283" y="1127"/>
                  </a:lnTo>
                  <a:lnTo>
                    <a:pt x="1289" y="1138"/>
                  </a:lnTo>
                  <a:lnTo>
                    <a:pt x="1297" y="1135"/>
                  </a:lnTo>
                  <a:lnTo>
                    <a:pt x="1305" y="1134"/>
                  </a:lnTo>
                  <a:lnTo>
                    <a:pt x="1314" y="1133"/>
                  </a:lnTo>
                  <a:lnTo>
                    <a:pt x="1323" y="1133"/>
                  </a:lnTo>
                  <a:lnTo>
                    <a:pt x="1331" y="1133"/>
                  </a:lnTo>
                  <a:lnTo>
                    <a:pt x="1339" y="1133"/>
                  </a:lnTo>
                  <a:lnTo>
                    <a:pt x="1348" y="1131"/>
                  </a:lnTo>
                  <a:lnTo>
                    <a:pt x="1355" y="1129"/>
                  </a:lnTo>
                  <a:lnTo>
                    <a:pt x="1438" y="1109"/>
                  </a:lnTo>
                  <a:lnTo>
                    <a:pt x="1438" y="1118"/>
                  </a:lnTo>
                  <a:lnTo>
                    <a:pt x="1440" y="1126"/>
                  </a:lnTo>
                  <a:lnTo>
                    <a:pt x="1444" y="1132"/>
                  </a:lnTo>
                  <a:lnTo>
                    <a:pt x="1453" y="1133"/>
                  </a:lnTo>
                  <a:lnTo>
                    <a:pt x="1464" y="1131"/>
                  </a:lnTo>
                  <a:lnTo>
                    <a:pt x="1473" y="1131"/>
                  </a:lnTo>
                  <a:lnTo>
                    <a:pt x="1482" y="1133"/>
                  </a:lnTo>
                  <a:lnTo>
                    <a:pt x="1489" y="1138"/>
                  </a:lnTo>
                  <a:lnTo>
                    <a:pt x="1495" y="1143"/>
                  </a:lnTo>
                  <a:lnTo>
                    <a:pt x="1500" y="1150"/>
                  </a:lnTo>
                  <a:lnTo>
                    <a:pt x="1504" y="1157"/>
                  </a:lnTo>
                  <a:lnTo>
                    <a:pt x="1508" y="1165"/>
                  </a:lnTo>
                  <a:lnTo>
                    <a:pt x="1508" y="1175"/>
                  </a:lnTo>
                  <a:lnTo>
                    <a:pt x="1512" y="1183"/>
                  </a:lnTo>
                  <a:lnTo>
                    <a:pt x="1519" y="1188"/>
                  </a:lnTo>
                  <a:lnTo>
                    <a:pt x="1527" y="1191"/>
                  </a:lnTo>
                  <a:lnTo>
                    <a:pt x="1535" y="1195"/>
                  </a:lnTo>
                  <a:lnTo>
                    <a:pt x="1543" y="1200"/>
                  </a:lnTo>
                  <a:lnTo>
                    <a:pt x="1550" y="1206"/>
                  </a:lnTo>
                  <a:lnTo>
                    <a:pt x="1553" y="1214"/>
                  </a:lnTo>
                  <a:lnTo>
                    <a:pt x="1552" y="1223"/>
                  </a:lnTo>
                  <a:lnTo>
                    <a:pt x="1553" y="1229"/>
                  </a:lnTo>
                  <a:lnTo>
                    <a:pt x="1558" y="1235"/>
                  </a:lnTo>
                  <a:lnTo>
                    <a:pt x="1563" y="1239"/>
                  </a:lnTo>
                  <a:lnTo>
                    <a:pt x="1570" y="1241"/>
                  </a:lnTo>
                  <a:lnTo>
                    <a:pt x="1578" y="1244"/>
                  </a:lnTo>
                  <a:lnTo>
                    <a:pt x="1586" y="1246"/>
                  </a:lnTo>
                  <a:lnTo>
                    <a:pt x="1592" y="1248"/>
                  </a:lnTo>
                  <a:lnTo>
                    <a:pt x="1604" y="1311"/>
                  </a:lnTo>
                  <a:lnTo>
                    <a:pt x="1620" y="1373"/>
                  </a:lnTo>
                  <a:lnTo>
                    <a:pt x="1636" y="1435"/>
                  </a:lnTo>
                  <a:lnTo>
                    <a:pt x="1654" y="1498"/>
                  </a:lnTo>
                  <a:lnTo>
                    <a:pt x="1671" y="1561"/>
                  </a:lnTo>
                  <a:lnTo>
                    <a:pt x="1688" y="1621"/>
                  </a:lnTo>
                  <a:lnTo>
                    <a:pt x="1702" y="1682"/>
                  </a:lnTo>
                  <a:lnTo>
                    <a:pt x="1714" y="1741"/>
                  </a:lnTo>
                  <a:lnTo>
                    <a:pt x="1722" y="1745"/>
                  </a:lnTo>
                  <a:lnTo>
                    <a:pt x="1723" y="1751"/>
                  </a:lnTo>
                  <a:lnTo>
                    <a:pt x="1723" y="1758"/>
                  </a:lnTo>
                  <a:lnTo>
                    <a:pt x="1722" y="1764"/>
                  </a:lnTo>
                  <a:lnTo>
                    <a:pt x="1698" y="1763"/>
                  </a:lnTo>
                  <a:lnTo>
                    <a:pt x="1675" y="1763"/>
                  </a:lnTo>
                  <a:lnTo>
                    <a:pt x="1653" y="1764"/>
                  </a:lnTo>
                  <a:lnTo>
                    <a:pt x="1630" y="1767"/>
                  </a:lnTo>
                  <a:lnTo>
                    <a:pt x="1607" y="1771"/>
                  </a:lnTo>
                  <a:lnTo>
                    <a:pt x="1585" y="1774"/>
                  </a:lnTo>
                  <a:lnTo>
                    <a:pt x="1563" y="1778"/>
                  </a:lnTo>
                  <a:lnTo>
                    <a:pt x="1541" y="1783"/>
                  </a:lnTo>
                  <a:lnTo>
                    <a:pt x="1519" y="1787"/>
                  </a:lnTo>
                  <a:lnTo>
                    <a:pt x="1497" y="1791"/>
                  </a:lnTo>
                  <a:lnTo>
                    <a:pt x="1474" y="1795"/>
                  </a:lnTo>
                  <a:lnTo>
                    <a:pt x="1453" y="1798"/>
                  </a:lnTo>
                  <a:lnTo>
                    <a:pt x="1430" y="1801"/>
                  </a:lnTo>
                  <a:lnTo>
                    <a:pt x="1408" y="1802"/>
                  </a:lnTo>
                  <a:lnTo>
                    <a:pt x="1386" y="1803"/>
                  </a:lnTo>
                  <a:lnTo>
                    <a:pt x="1363" y="1802"/>
                  </a:lnTo>
                  <a:lnTo>
                    <a:pt x="1356" y="1795"/>
                  </a:lnTo>
                  <a:lnTo>
                    <a:pt x="1355" y="1788"/>
                  </a:lnTo>
                  <a:lnTo>
                    <a:pt x="1357" y="1780"/>
                  </a:lnTo>
                  <a:lnTo>
                    <a:pt x="1361" y="1773"/>
                  </a:lnTo>
                  <a:lnTo>
                    <a:pt x="1363" y="1765"/>
                  </a:lnTo>
                  <a:lnTo>
                    <a:pt x="1364" y="1758"/>
                  </a:lnTo>
                  <a:lnTo>
                    <a:pt x="1360" y="1753"/>
                  </a:lnTo>
                  <a:lnTo>
                    <a:pt x="1349" y="1749"/>
                  </a:lnTo>
                  <a:lnTo>
                    <a:pt x="1339" y="1750"/>
                  </a:lnTo>
                  <a:lnTo>
                    <a:pt x="1333" y="1756"/>
                  </a:lnTo>
                  <a:lnTo>
                    <a:pt x="1329" y="1764"/>
                  </a:lnTo>
                  <a:lnTo>
                    <a:pt x="1325" y="1773"/>
                  </a:lnTo>
                  <a:lnTo>
                    <a:pt x="1330" y="1783"/>
                  </a:lnTo>
                  <a:lnTo>
                    <a:pt x="1335" y="1794"/>
                  </a:lnTo>
                  <a:lnTo>
                    <a:pt x="1339" y="1807"/>
                  </a:lnTo>
                  <a:lnTo>
                    <a:pt x="1343" y="1818"/>
                  </a:lnTo>
                  <a:lnTo>
                    <a:pt x="1348" y="1830"/>
                  </a:lnTo>
                  <a:lnTo>
                    <a:pt x="1352" y="1843"/>
                  </a:lnTo>
                  <a:lnTo>
                    <a:pt x="1355" y="1854"/>
                  </a:lnTo>
                  <a:lnTo>
                    <a:pt x="1359" y="1864"/>
                  </a:lnTo>
                  <a:lnTo>
                    <a:pt x="1345" y="1874"/>
                  </a:lnTo>
                  <a:lnTo>
                    <a:pt x="1057" y="1874"/>
                  </a:lnTo>
                  <a:lnTo>
                    <a:pt x="1055" y="1860"/>
                  </a:lnTo>
                  <a:lnTo>
                    <a:pt x="1056" y="1844"/>
                  </a:lnTo>
                  <a:lnTo>
                    <a:pt x="1059" y="1826"/>
                  </a:lnTo>
                  <a:lnTo>
                    <a:pt x="1065" y="1813"/>
                  </a:lnTo>
                  <a:lnTo>
                    <a:pt x="1067" y="1816"/>
                  </a:lnTo>
                  <a:lnTo>
                    <a:pt x="1065" y="1800"/>
                  </a:lnTo>
                  <a:lnTo>
                    <a:pt x="1052" y="1795"/>
                  </a:lnTo>
                  <a:lnTo>
                    <a:pt x="1042" y="1795"/>
                  </a:lnTo>
                  <a:lnTo>
                    <a:pt x="1033" y="1800"/>
                  </a:lnTo>
                  <a:lnTo>
                    <a:pt x="1027" y="1808"/>
                  </a:lnTo>
                  <a:lnTo>
                    <a:pt x="1020" y="1817"/>
                  </a:lnTo>
                  <a:lnTo>
                    <a:pt x="1013" y="1824"/>
                  </a:lnTo>
                  <a:lnTo>
                    <a:pt x="1004" y="1829"/>
                  </a:lnTo>
                  <a:lnTo>
                    <a:pt x="993" y="1830"/>
                  </a:lnTo>
                  <a:lnTo>
                    <a:pt x="981" y="1834"/>
                  </a:lnTo>
                  <a:lnTo>
                    <a:pt x="968" y="1839"/>
                  </a:lnTo>
                  <a:lnTo>
                    <a:pt x="957" y="1845"/>
                  </a:lnTo>
                  <a:lnTo>
                    <a:pt x="945" y="1852"/>
                  </a:lnTo>
                  <a:lnTo>
                    <a:pt x="933" y="1858"/>
                  </a:lnTo>
                  <a:lnTo>
                    <a:pt x="921" y="1865"/>
                  </a:lnTo>
                  <a:lnTo>
                    <a:pt x="909" y="1872"/>
                  </a:lnTo>
                  <a:lnTo>
                    <a:pt x="897" y="1879"/>
                  </a:lnTo>
                  <a:lnTo>
                    <a:pt x="885" y="1885"/>
                  </a:lnTo>
                  <a:lnTo>
                    <a:pt x="872" y="1890"/>
                  </a:lnTo>
                  <a:lnTo>
                    <a:pt x="859" y="1894"/>
                  </a:lnTo>
                  <a:lnTo>
                    <a:pt x="846" y="1896"/>
                  </a:lnTo>
                  <a:lnTo>
                    <a:pt x="832" y="1898"/>
                  </a:lnTo>
                  <a:lnTo>
                    <a:pt x="819" y="1897"/>
                  </a:lnTo>
                  <a:lnTo>
                    <a:pt x="805" y="1895"/>
                  </a:lnTo>
                  <a:lnTo>
                    <a:pt x="789" y="1890"/>
                  </a:lnTo>
                  <a:lnTo>
                    <a:pt x="792" y="1880"/>
                  </a:lnTo>
                  <a:lnTo>
                    <a:pt x="791" y="1870"/>
                  </a:lnTo>
                  <a:lnTo>
                    <a:pt x="788" y="1863"/>
                  </a:lnTo>
                  <a:lnTo>
                    <a:pt x="783" y="1857"/>
                  </a:lnTo>
                  <a:lnTo>
                    <a:pt x="777" y="1851"/>
                  </a:lnTo>
                  <a:lnTo>
                    <a:pt x="773" y="1845"/>
                  </a:lnTo>
                  <a:lnTo>
                    <a:pt x="771" y="1836"/>
                  </a:lnTo>
                  <a:lnTo>
                    <a:pt x="773" y="1826"/>
                  </a:lnTo>
                  <a:lnTo>
                    <a:pt x="766" y="1822"/>
                  </a:lnTo>
                  <a:lnTo>
                    <a:pt x="760" y="1822"/>
                  </a:lnTo>
                  <a:lnTo>
                    <a:pt x="753" y="1825"/>
                  </a:lnTo>
                  <a:lnTo>
                    <a:pt x="747" y="1826"/>
                  </a:lnTo>
                  <a:lnTo>
                    <a:pt x="733" y="1790"/>
                  </a:lnTo>
                  <a:lnTo>
                    <a:pt x="725" y="1788"/>
                  </a:lnTo>
                  <a:lnTo>
                    <a:pt x="718" y="1789"/>
                  </a:lnTo>
                  <a:lnTo>
                    <a:pt x="713" y="1791"/>
                  </a:lnTo>
                  <a:lnTo>
                    <a:pt x="708" y="1795"/>
                  </a:lnTo>
                  <a:lnTo>
                    <a:pt x="703" y="1799"/>
                  </a:lnTo>
                  <a:lnTo>
                    <a:pt x="696" y="1802"/>
                  </a:lnTo>
                  <a:lnTo>
                    <a:pt x="689" y="1803"/>
                  </a:lnTo>
                  <a:lnTo>
                    <a:pt x="681" y="1800"/>
                  </a:lnTo>
                  <a:lnTo>
                    <a:pt x="676" y="1790"/>
                  </a:lnTo>
                  <a:lnTo>
                    <a:pt x="675" y="1781"/>
                  </a:lnTo>
                  <a:lnTo>
                    <a:pt x="676" y="1772"/>
                  </a:lnTo>
                  <a:lnTo>
                    <a:pt x="679" y="1763"/>
                  </a:lnTo>
                  <a:lnTo>
                    <a:pt x="682" y="1754"/>
                  </a:lnTo>
                  <a:lnTo>
                    <a:pt x="684" y="1746"/>
                  </a:lnTo>
                  <a:lnTo>
                    <a:pt x="684" y="1736"/>
                  </a:lnTo>
                  <a:lnTo>
                    <a:pt x="681" y="1724"/>
                  </a:lnTo>
                  <a:lnTo>
                    <a:pt x="669" y="1712"/>
                  </a:lnTo>
                  <a:lnTo>
                    <a:pt x="657" y="1699"/>
                  </a:lnTo>
                  <a:lnTo>
                    <a:pt x="646" y="1685"/>
                  </a:lnTo>
                  <a:lnTo>
                    <a:pt x="634" y="1672"/>
                  </a:lnTo>
                  <a:lnTo>
                    <a:pt x="621" y="1659"/>
                  </a:lnTo>
                  <a:lnTo>
                    <a:pt x="609" y="1646"/>
                  </a:lnTo>
                  <a:lnTo>
                    <a:pt x="596" y="1635"/>
                  </a:lnTo>
                  <a:lnTo>
                    <a:pt x="583" y="1623"/>
                  </a:lnTo>
                  <a:lnTo>
                    <a:pt x="584" y="1632"/>
                  </a:lnTo>
                  <a:lnTo>
                    <a:pt x="588" y="1640"/>
                  </a:lnTo>
                  <a:lnTo>
                    <a:pt x="592" y="1648"/>
                  </a:lnTo>
                  <a:lnTo>
                    <a:pt x="589" y="1655"/>
                  </a:lnTo>
                  <a:lnTo>
                    <a:pt x="584" y="1659"/>
                  </a:lnTo>
                  <a:lnTo>
                    <a:pt x="578" y="1664"/>
                  </a:lnTo>
                  <a:lnTo>
                    <a:pt x="571" y="1668"/>
                  </a:lnTo>
                  <a:lnTo>
                    <a:pt x="565" y="1672"/>
                  </a:lnTo>
                  <a:lnTo>
                    <a:pt x="558" y="1677"/>
                  </a:lnTo>
                  <a:lnTo>
                    <a:pt x="554" y="1683"/>
                  </a:lnTo>
                  <a:lnTo>
                    <a:pt x="551" y="1690"/>
                  </a:lnTo>
                  <a:lnTo>
                    <a:pt x="551" y="1699"/>
                  </a:lnTo>
                  <a:lnTo>
                    <a:pt x="546" y="1738"/>
                  </a:lnTo>
                  <a:lnTo>
                    <a:pt x="548" y="1782"/>
                  </a:lnTo>
                  <a:lnTo>
                    <a:pt x="551" y="1828"/>
                  </a:lnTo>
                  <a:lnTo>
                    <a:pt x="551" y="1874"/>
                  </a:lnTo>
                  <a:lnTo>
                    <a:pt x="536" y="1875"/>
                  </a:lnTo>
                  <a:lnTo>
                    <a:pt x="519" y="1877"/>
                  </a:lnTo>
                  <a:lnTo>
                    <a:pt x="504" y="1877"/>
                  </a:lnTo>
                  <a:lnTo>
                    <a:pt x="487" y="1878"/>
                  </a:lnTo>
                  <a:lnTo>
                    <a:pt x="472" y="1878"/>
                  </a:lnTo>
                  <a:lnTo>
                    <a:pt x="458" y="1878"/>
                  </a:lnTo>
                  <a:lnTo>
                    <a:pt x="447" y="1878"/>
                  </a:lnTo>
                  <a:lnTo>
                    <a:pt x="438" y="1877"/>
                  </a:lnTo>
                  <a:lnTo>
                    <a:pt x="437" y="1857"/>
                  </a:lnTo>
                  <a:lnTo>
                    <a:pt x="433" y="1837"/>
                  </a:lnTo>
                  <a:lnTo>
                    <a:pt x="427" y="1820"/>
                  </a:lnTo>
                  <a:lnTo>
                    <a:pt x="420" y="1803"/>
                  </a:lnTo>
                  <a:lnTo>
                    <a:pt x="410" y="1788"/>
                  </a:lnTo>
                  <a:lnTo>
                    <a:pt x="399" y="1775"/>
                  </a:lnTo>
                  <a:lnTo>
                    <a:pt x="386" y="1762"/>
                  </a:lnTo>
                  <a:lnTo>
                    <a:pt x="372" y="1752"/>
                  </a:lnTo>
                  <a:lnTo>
                    <a:pt x="359" y="1746"/>
                  </a:lnTo>
                  <a:lnTo>
                    <a:pt x="347" y="1744"/>
                  </a:lnTo>
                  <a:lnTo>
                    <a:pt x="335" y="1746"/>
                  </a:lnTo>
                  <a:lnTo>
                    <a:pt x="321" y="1749"/>
                  </a:lnTo>
                  <a:lnTo>
                    <a:pt x="309" y="1754"/>
                  </a:lnTo>
                  <a:lnTo>
                    <a:pt x="298" y="1761"/>
                  </a:lnTo>
                  <a:lnTo>
                    <a:pt x="286" y="1768"/>
                  </a:lnTo>
                  <a:lnTo>
                    <a:pt x="276" y="1775"/>
                  </a:lnTo>
                  <a:lnTo>
                    <a:pt x="265" y="1788"/>
                  </a:lnTo>
                  <a:lnTo>
                    <a:pt x="254" y="1802"/>
                  </a:lnTo>
                  <a:lnTo>
                    <a:pt x="247" y="1817"/>
                  </a:lnTo>
                  <a:lnTo>
                    <a:pt x="241" y="1832"/>
                  </a:lnTo>
                  <a:lnTo>
                    <a:pt x="236" y="1847"/>
                  </a:lnTo>
                  <a:lnTo>
                    <a:pt x="233" y="1859"/>
                  </a:lnTo>
                  <a:lnTo>
                    <a:pt x="231" y="1869"/>
                  </a:lnTo>
                  <a:lnTo>
                    <a:pt x="230" y="1877"/>
                  </a:lnTo>
                  <a:lnTo>
                    <a:pt x="217" y="1882"/>
                  </a:lnTo>
                  <a:lnTo>
                    <a:pt x="204" y="1885"/>
                  </a:lnTo>
                  <a:lnTo>
                    <a:pt x="189" y="1888"/>
                  </a:lnTo>
                  <a:lnTo>
                    <a:pt x="175" y="1888"/>
                  </a:lnTo>
                  <a:lnTo>
                    <a:pt x="160" y="1888"/>
                  </a:lnTo>
                  <a:lnTo>
                    <a:pt x="146" y="1885"/>
                  </a:lnTo>
                  <a:lnTo>
                    <a:pt x="133" y="1880"/>
                  </a:lnTo>
                  <a:lnTo>
                    <a:pt x="122" y="1872"/>
                  </a:lnTo>
                  <a:lnTo>
                    <a:pt x="128" y="1822"/>
                  </a:lnTo>
                  <a:lnTo>
                    <a:pt x="129" y="1755"/>
                  </a:lnTo>
                  <a:lnTo>
                    <a:pt x="123" y="1694"/>
                  </a:lnTo>
                  <a:lnTo>
                    <a:pt x="110" y="1665"/>
                  </a:lnTo>
                  <a:lnTo>
                    <a:pt x="103" y="1666"/>
                  </a:lnTo>
                  <a:lnTo>
                    <a:pt x="96" y="1667"/>
                  </a:lnTo>
                  <a:lnTo>
                    <a:pt x="89" y="1667"/>
                  </a:lnTo>
                  <a:lnTo>
                    <a:pt x="82" y="1666"/>
                  </a:lnTo>
                  <a:lnTo>
                    <a:pt x="76" y="1665"/>
                  </a:lnTo>
                  <a:lnTo>
                    <a:pt x="70" y="1663"/>
                  </a:lnTo>
                  <a:lnTo>
                    <a:pt x="63" y="1659"/>
                  </a:lnTo>
                  <a:lnTo>
                    <a:pt x="57" y="1655"/>
                  </a:lnTo>
                  <a:lnTo>
                    <a:pt x="47" y="1642"/>
                  </a:lnTo>
                  <a:lnTo>
                    <a:pt x="47" y="1625"/>
                  </a:lnTo>
                  <a:lnTo>
                    <a:pt x="54" y="1608"/>
                  </a:lnTo>
                  <a:lnTo>
                    <a:pt x="63" y="1592"/>
                  </a:lnTo>
                  <a:lnTo>
                    <a:pt x="67" y="1583"/>
                  </a:lnTo>
                  <a:lnTo>
                    <a:pt x="73" y="1577"/>
                  </a:lnTo>
                  <a:lnTo>
                    <a:pt x="80" y="1572"/>
                  </a:lnTo>
                  <a:lnTo>
                    <a:pt x="88" y="1568"/>
                  </a:lnTo>
                  <a:lnTo>
                    <a:pt x="97" y="1564"/>
                  </a:lnTo>
                  <a:lnTo>
                    <a:pt x="104" y="1559"/>
                  </a:lnTo>
                  <a:lnTo>
                    <a:pt x="111" y="1553"/>
                  </a:lnTo>
                  <a:lnTo>
                    <a:pt x="116" y="1547"/>
                  </a:lnTo>
                  <a:lnTo>
                    <a:pt x="89" y="1522"/>
                  </a:lnTo>
                  <a:lnTo>
                    <a:pt x="66" y="1493"/>
                  </a:lnTo>
                  <a:lnTo>
                    <a:pt x="44" y="1463"/>
                  </a:lnTo>
                  <a:lnTo>
                    <a:pt x="27" y="1429"/>
                  </a:lnTo>
                  <a:lnTo>
                    <a:pt x="13" y="1394"/>
                  </a:lnTo>
                  <a:lnTo>
                    <a:pt x="4" y="1357"/>
                  </a:lnTo>
                  <a:lnTo>
                    <a:pt x="0" y="1317"/>
                  </a:lnTo>
                  <a:lnTo>
                    <a:pt x="1" y="1275"/>
                  </a:lnTo>
                  <a:lnTo>
                    <a:pt x="3" y="1275"/>
                  </a:lnTo>
                  <a:lnTo>
                    <a:pt x="7" y="1252"/>
                  </a:lnTo>
                  <a:lnTo>
                    <a:pt x="12" y="1229"/>
                  </a:lnTo>
                  <a:lnTo>
                    <a:pt x="17" y="1207"/>
                  </a:lnTo>
                  <a:lnTo>
                    <a:pt x="24" y="1183"/>
                  </a:lnTo>
                  <a:lnTo>
                    <a:pt x="32" y="1161"/>
                  </a:lnTo>
                  <a:lnTo>
                    <a:pt x="40" y="1137"/>
                  </a:lnTo>
                  <a:lnTo>
                    <a:pt x="48" y="1114"/>
                  </a:lnTo>
                  <a:lnTo>
                    <a:pt x="59" y="1092"/>
                  </a:lnTo>
                  <a:lnTo>
                    <a:pt x="70" y="1070"/>
                  </a:lnTo>
                  <a:lnTo>
                    <a:pt x="82" y="1048"/>
                  </a:lnTo>
                  <a:lnTo>
                    <a:pt x="96" y="1028"/>
                  </a:lnTo>
                  <a:lnTo>
                    <a:pt x="110" y="1008"/>
                  </a:lnTo>
                  <a:lnTo>
                    <a:pt x="125" y="990"/>
                  </a:lnTo>
                  <a:lnTo>
                    <a:pt x="141" y="971"/>
                  </a:lnTo>
                  <a:lnTo>
                    <a:pt x="160" y="956"/>
                  </a:lnTo>
                  <a:lnTo>
                    <a:pt x="178" y="940"/>
                  </a:lnTo>
                  <a:lnTo>
                    <a:pt x="184" y="934"/>
                  </a:lnTo>
                  <a:lnTo>
                    <a:pt x="199" y="925"/>
                  </a:lnTo>
                  <a:lnTo>
                    <a:pt x="218" y="911"/>
                  </a:lnTo>
                  <a:lnTo>
                    <a:pt x="241" y="894"/>
                  </a:lnTo>
                  <a:lnTo>
                    <a:pt x="264" y="876"/>
                  </a:lnTo>
                  <a:lnTo>
                    <a:pt x="284" y="857"/>
                  </a:lnTo>
                  <a:lnTo>
                    <a:pt x="300" y="839"/>
                  </a:lnTo>
                  <a:lnTo>
                    <a:pt x="308" y="821"/>
                  </a:lnTo>
                  <a:lnTo>
                    <a:pt x="270" y="799"/>
                  </a:lnTo>
                  <a:lnTo>
                    <a:pt x="261" y="802"/>
                  </a:lnTo>
                  <a:lnTo>
                    <a:pt x="251" y="805"/>
                  </a:lnTo>
                  <a:lnTo>
                    <a:pt x="241" y="805"/>
                  </a:lnTo>
                  <a:lnTo>
                    <a:pt x="231" y="805"/>
                  </a:lnTo>
                  <a:lnTo>
                    <a:pt x="220" y="802"/>
                  </a:lnTo>
                  <a:lnTo>
                    <a:pt x="211" y="800"/>
                  </a:lnTo>
                  <a:lnTo>
                    <a:pt x="203" y="796"/>
                  </a:lnTo>
                  <a:lnTo>
                    <a:pt x="195" y="791"/>
                  </a:lnTo>
                  <a:lnTo>
                    <a:pt x="189" y="783"/>
                  </a:lnTo>
                  <a:lnTo>
                    <a:pt x="183" y="775"/>
                  </a:lnTo>
                  <a:lnTo>
                    <a:pt x="178" y="768"/>
                  </a:lnTo>
                  <a:lnTo>
                    <a:pt x="174" y="760"/>
                  </a:lnTo>
                  <a:lnTo>
                    <a:pt x="171" y="752"/>
                  </a:lnTo>
                  <a:lnTo>
                    <a:pt x="169" y="744"/>
                  </a:lnTo>
                  <a:lnTo>
                    <a:pt x="168" y="735"/>
                  </a:lnTo>
                  <a:lnTo>
                    <a:pt x="170" y="723"/>
                  </a:lnTo>
                  <a:lnTo>
                    <a:pt x="171" y="713"/>
                  </a:lnTo>
                  <a:lnTo>
                    <a:pt x="175" y="705"/>
                  </a:lnTo>
                  <a:lnTo>
                    <a:pt x="180" y="698"/>
                  </a:lnTo>
                  <a:lnTo>
                    <a:pt x="187" y="690"/>
                  </a:lnTo>
                  <a:lnTo>
                    <a:pt x="195" y="684"/>
                  </a:lnTo>
                  <a:lnTo>
                    <a:pt x="202" y="679"/>
                  </a:lnTo>
                  <a:lnTo>
                    <a:pt x="209" y="673"/>
                  </a:lnTo>
                  <a:lnTo>
                    <a:pt x="216" y="666"/>
                  </a:lnTo>
                  <a:lnTo>
                    <a:pt x="227" y="669"/>
                  </a:lnTo>
                  <a:lnTo>
                    <a:pt x="236" y="668"/>
                  </a:lnTo>
                  <a:lnTo>
                    <a:pt x="246" y="666"/>
                  </a:lnTo>
                  <a:lnTo>
                    <a:pt x="255" y="662"/>
                  </a:lnTo>
                  <a:lnTo>
                    <a:pt x="265" y="657"/>
                  </a:lnTo>
                  <a:lnTo>
                    <a:pt x="275" y="654"/>
                  </a:lnTo>
                  <a:lnTo>
                    <a:pt x="284" y="653"/>
                  </a:lnTo>
                  <a:lnTo>
                    <a:pt x="296" y="655"/>
                  </a:lnTo>
                  <a:lnTo>
                    <a:pt x="292" y="633"/>
                  </a:lnTo>
                  <a:lnTo>
                    <a:pt x="289" y="607"/>
                  </a:lnTo>
                  <a:lnTo>
                    <a:pt x="290" y="582"/>
                  </a:lnTo>
                  <a:lnTo>
                    <a:pt x="300" y="560"/>
                  </a:lnTo>
                  <a:lnTo>
                    <a:pt x="290" y="517"/>
                  </a:lnTo>
                  <a:lnTo>
                    <a:pt x="275" y="450"/>
                  </a:lnTo>
                  <a:lnTo>
                    <a:pt x="255" y="366"/>
                  </a:lnTo>
                  <a:lnTo>
                    <a:pt x="233" y="276"/>
                  </a:lnTo>
                  <a:lnTo>
                    <a:pt x="211" y="185"/>
                  </a:lnTo>
                  <a:lnTo>
                    <a:pt x="192" y="104"/>
                  </a:lnTo>
                  <a:lnTo>
                    <a:pt x="177" y="39"/>
                  </a:lnTo>
                  <a:lnTo>
                    <a:pt x="170" y="0"/>
                  </a:lnTo>
                  <a:lnTo>
                    <a:pt x="176" y="1"/>
                  </a:lnTo>
                  <a:lnTo>
                    <a:pt x="188" y="8"/>
                  </a:lnTo>
                  <a:lnTo>
                    <a:pt x="207" y="21"/>
                  </a:lnTo>
                  <a:lnTo>
                    <a:pt x="231" y="37"/>
                  </a:lnTo>
                  <a:lnTo>
                    <a:pt x="258" y="58"/>
                  </a:lnTo>
                  <a:lnTo>
                    <a:pt x="290" y="82"/>
                  </a:lnTo>
                  <a:lnTo>
                    <a:pt x="325" y="109"/>
                  </a:lnTo>
                  <a:lnTo>
                    <a:pt x="363" y="138"/>
                  </a:lnTo>
                  <a:lnTo>
                    <a:pt x="402" y="169"/>
                  </a:lnTo>
                  <a:lnTo>
                    <a:pt x="442" y="201"/>
                  </a:lnTo>
                  <a:lnTo>
                    <a:pt x="481" y="234"/>
                  </a:lnTo>
                  <a:lnTo>
                    <a:pt x="520" y="265"/>
                  </a:lnTo>
                  <a:lnTo>
                    <a:pt x="558" y="296"/>
                  </a:lnTo>
                  <a:lnTo>
                    <a:pt x="594" y="326"/>
                  </a:lnTo>
                  <a:lnTo>
                    <a:pt x="627" y="354"/>
                  </a:lnTo>
                  <a:lnTo>
                    <a:pt x="657" y="379"/>
                  </a:lnTo>
                  <a:lnTo>
                    <a:pt x="664" y="391"/>
                  </a:lnTo>
                  <a:lnTo>
                    <a:pt x="674" y="402"/>
                  </a:lnTo>
                  <a:lnTo>
                    <a:pt x="684" y="413"/>
                  </a:lnTo>
                  <a:lnTo>
                    <a:pt x="695" y="423"/>
                  </a:lnTo>
                  <a:lnTo>
                    <a:pt x="707" y="432"/>
                  </a:lnTo>
                  <a:lnTo>
                    <a:pt x="719" y="440"/>
                  </a:lnTo>
                  <a:lnTo>
                    <a:pt x="731" y="449"/>
                  </a:lnTo>
                  <a:lnTo>
                    <a:pt x="743" y="456"/>
                  </a:lnTo>
                  <a:lnTo>
                    <a:pt x="743" y="470"/>
                  </a:lnTo>
                  <a:lnTo>
                    <a:pt x="741" y="484"/>
                  </a:lnTo>
                  <a:lnTo>
                    <a:pt x="737" y="496"/>
                  </a:lnTo>
                  <a:lnTo>
                    <a:pt x="729" y="508"/>
                  </a:lnTo>
                  <a:lnTo>
                    <a:pt x="783" y="576"/>
                  </a:lnTo>
                  <a:close/>
                </a:path>
              </a:pathLst>
            </a:custGeom>
            <a:solidFill>
              <a:srgbClr val="7F2B00"/>
            </a:solidFill>
            <a:ln w="9525">
              <a:noFill/>
              <a:round/>
              <a:headEnd/>
              <a:tailEnd/>
            </a:ln>
          </p:spPr>
          <p:txBody>
            <a:bodyPr/>
            <a:lstStyle/>
            <a:p>
              <a:endParaRPr lang="fr-FR"/>
            </a:p>
          </p:txBody>
        </p:sp>
        <p:sp>
          <p:nvSpPr>
            <p:cNvPr id="480311" name="Freeform 638"/>
            <p:cNvSpPr>
              <a:spLocks/>
            </p:cNvSpPr>
            <p:nvPr/>
          </p:nvSpPr>
          <p:spPr bwMode="auto">
            <a:xfrm>
              <a:off x="4924" y="1287"/>
              <a:ext cx="41" cy="36"/>
            </a:xfrm>
            <a:custGeom>
              <a:avLst/>
              <a:gdLst>
                <a:gd name="T0" fmla="*/ 1 w 230"/>
                <a:gd name="T1" fmla="*/ 0 h 218"/>
                <a:gd name="T2" fmla="*/ 1 w 230"/>
                <a:gd name="T3" fmla="*/ 0 h 218"/>
                <a:gd name="T4" fmla="*/ 1 w 230"/>
                <a:gd name="T5" fmla="*/ 0 h 218"/>
                <a:gd name="T6" fmla="*/ 1 w 230"/>
                <a:gd name="T7" fmla="*/ 1 h 218"/>
                <a:gd name="T8" fmla="*/ 1 w 230"/>
                <a:gd name="T9" fmla="*/ 1 h 218"/>
                <a:gd name="T10" fmla="*/ 1 w 230"/>
                <a:gd name="T11" fmla="*/ 1 h 218"/>
                <a:gd name="T12" fmla="*/ 0 w 230"/>
                <a:gd name="T13" fmla="*/ 1 h 218"/>
                <a:gd name="T14" fmla="*/ 0 w 230"/>
                <a:gd name="T15" fmla="*/ 1 h 218"/>
                <a:gd name="T16" fmla="*/ 0 w 230"/>
                <a:gd name="T17" fmla="*/ 0 h 218"/>
                <a:gd name="T18" fmla="*/ 0 w 230"/>
                <a:gd name="T19" fmla="*/ 0 h 218"/>
                <a:gd name="T20" fmla="*/ 1 w 230"/>
                <a:gd name="T21" fmla="*/ 0 h 2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0"/>
                <a:gd name="T34" fmla="*/ 0 h 218"/>
                <a:gd name="T35" fmla="*/ 230 w 230"/>
                <a:gd name="T36" fmla="*/ 218 h 2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0" h="218">
                  <a:moveTo>
                    <a:pt x="123" y="43"/>
                  </a:moveTo>
                  <a:lnTo>
                    <a:pt x="190" y="6"/>
                  </a:lnTo>
                  <a:lnTo>
                    <a:pt x="175" y="93"/>
                  </a:lnTo>
                  <a:lnTo>
                    <a:pt x="230" y="141"/>
                  </a:lnTo>
                  <a:lnTo>
                    <a:pt x="140" y="143"/>
                  </a:lnTo>
                  <a:lnTo>
                    <a:pt x="98" y="218"/>
                  </a:lnTo>
                  <a:lnTo>
                    <a:pt x="71" y="146"/>
                  </a:lnTo>
                  <a:lnTo>
                    <a:pt x="0" y="132"/>
                  </a:lnTo>
                  <a:lnTo>
                    <a:pt x="52" y="84"/>
                  </a:lnTo>
                  <a:lnTo>
                    <a:pt x="48" y="0"/>
                  </a:lnTo>
                  <a:lnTo>
                    <a:pt x="123" y="43"/>
                  </a:lnTo>
                  <a:close/>
                </a:path>
              </a:pathLst>
            </a:custGeom>
            <a:solidFill>
              <a:srgbClr val="7F2B00"/>
            </a:solidFill>
            <a:ln w="9525">
              <a:noFill/>
              <a:round/>
              <a:headEnd/>
              <a:tailEnd/>
            </a:ln>
          </p:spPr>
          <p:txBody>
            <a:bodyPr/>
            <a:lstStyle/>
            <a:p>
              <a:endParaRPr lang="fr-FR"/>
            </a:p>
          </p:txBody>
        </p:sp>
        <p:sp>
          <p:nvSpPr>
            <p:cNvPr id="480312" name="Freeform 639"/>
            <p:cNvSpPr>
              <a:spLocks/>
            </p:cNvSpPr>
            <p:nvPr/>
          </p:nvSpPr>
          <p:spPr bwMode="auto">
            <a:xfrm>
              <a:off x="5070" y="1290"/>
              <a:ext cx="19" cy="39"/>
            </a:xfrm>
            <a:custGeom>
              <a:avLst/>
              <a:gdLst>
                <a:gd name="T0" fmla="*/ 1 w 108"/>
                <a:gd name="T1" fmla="*/ 1 h 236"/>
                <a:gd name="T2" fmla="*/ 1 w 108"/>
                <a:gd name="T3" fmla="*/ 1 h 236"/>
                <a:gd name="T4" fmla="*/ 1 w 108"/>
                <a:gd name="T5" fmla="*/ 1 h 236"/>
                <a:gd name="T6" fmla="*/ 1 w 108"/>
                <a:gd name="T7" fmla="*/ 1 h 236"/>
                <a:gd name="T8" fmla="*/ 0 w 108"/>
                <a:gd name="T9" fmla="*/ 1 h 236"/>
                <a:gd name="T10" fmla="*/ 0 w 108"/>
                <a:gd name="T11" fmla="*/ 1 h 236"/>
                <a:gd name="T12" fmla="*/ 0 w 108"/>
                <a:gd name="T13" fmla="*/ 1 h 236"/>
                <a:gd name="T14" fmla="*/ 0 w 108"/>
                <a:gd name="T15" fmla="*/ 1 h 236"/>
                <a:gd name="T16" fmla="*/ 0 w 108"/>
                <a:gd name="T17" fmla="*/ 0 h 236"/>
                <a:gd name="T18" fmla="*/ 0 w 108"/>
                <a:gd name="T19" fmla="*/ 0 h 236"/>
                <a:gd name="T20" fmla="*/ 0 w 108"/>
                <a:gd name="T21" fmla="*/ 0 h 236"/>
                <a:gd name="T22" fmla="*/ 0 w 108"/>
                <a:gd name="T23" fmla="*/ 0 h 236"/>
                <a:gd name="T24" fmla="*/ 0 w 108"/>
                <a:gd name="T25" fmla="*/ 0 h 236"/>
                <a:gd name="T26" fmla="*/ 0 w 108"/>
                <a:gd name="T27" fmla="*/ 0 h 236"/>
                <a:gd name="T28" fmla="*/ 0 w 108"/>
                <a:gd name="T29" fmla="*/ 0 h 236"/>
                <a:gd name="T30" fmla="*/ 0 w 108"/>
                <a:gd name="T31" fmla="*/ 0 h 236"/>
                <a:gd name="T32" fmla="*/ 0 w 108"/>
                <a:gd name="T33" fmla="*/ 0 h 236"/>
                <a:gd name="T34" fmla="*/ 0 w 108"/>
                <a:gd name="T35" fmla="*/ 0 h 236"/>
                <a:gd name="T36" fmla="*/ 0 w 108"/>
                <a:gd name="T37" fmla="*/ 0 h 236"/>
                <a:gd name="T38" fmla="*/ 0 w 108"/>
                <a:gd name="T39" fmla="*/ 0 h 236"/>
                <a:gd name="T40" fmla="*/ 1 w 108"/>
                <a:gd name="T41" fmla="*/ 0 h 236"/>
                <a:gd name="T42" fmla="*/ 1 w 108"/>
                <a:gd name="T43" fmla="*/ 1 h 236"/>
                <a:gd name="T44" fmla="*/ 1 w 108"/>
                <a:gd name="T45" fmla="*/ 1 h 236"/>
                <a:gd name="T46" fmla="*/ 1 w 108"/>
                <a:gd name="T47" fmla="*/ 1 h 236"/>
                <a:gd name="T48" fmla="*/ 1 w 108"/>
                <a:gd name="T49" fmla="*/ 1 h 2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8"/>
                <a:gd name="T76" fmla="*/ 0 h 236"/>
                <a:gd name="T77" fmla="*/ 108 w 108"/>
                <a:gd name="T78" fmla="*/ 236 h 2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8" h="236">
                  <a:moveTo>
                    <a:pt x="108" y="228"/>
                  </a:moveTo>
                  <a:lnTo>
                    <a:pt x="103" y="231"/>
                  </a:lnTo>
                  <a:lnTo>
                    <a:pt x="96" y="233"/>
                  </a:lnTo>
                  <a:lnTo>
                    <a:pt x="88" y="235"/>
                  </a:lnTo>
                  <a:lnTo>
                    <a:pt x="82" y="236"/>
                  </a:lnTo>
                  <a:lnTo>
                    <a:pt x="81" y="214"/>
                  </a:lnTo>
                  <a:lnTo>
                    <a:pt x="77" y="186"/>
                  </a:lnTo>
                  <a:lnTo>
                    <a:pt x="72" y="156"/>
                  </a:lnTo>
                  <a:lnTo>
                    <a:pt x="64" y="122"/>
                  </a:lnTo>
                  <a:lnTo>
                    <a:pt x="52" y="89"/>
                  </a:lnTo>
                  <a:lnTo>
                    <a:pt x="38" y="58"/>
                  </a:lnTo>
                  <a:lnTo>
                    <a:pt x="20" y="30"/>
                  </a:lnTo>
                  <a:lnTo>
                    <a:pt x="0" y="8"/>
                  </a:lnTo>
                  <a:lnTo>
                    <a:pt x="3" y="2"/>
                  </a:lnTo>
                  <a:lnTo>
                    <a:pt x="9" y="0"/>
                  </a:lnTo>
                  <a:lnTo>
                    <a:pt x="15" y="0"/>
                  </a:lnTo>
                  <a:lnTo>
                    <a:pt x="22" y="1"/>
                  </a:lnTo>
                  <a:lnTo>
                    <a:pt x="45" y="26"/>
                  </a:lnTo>
                  <a:lnTo>
                    <a:pt x="65" y="54"/>
                  </a:lnTo>
                  <a:lnTo>
                    <a:pt x="79" y="86"/>
                  </a:lnTo>
                  <a:lnTo>
                    <a:pt x="91" y="117"/>
                  </a:lnTo>
                  <a:lnTo>
                    <a:pt x="100" y="149"/>
                  </a:lnTo>
                  <a:lnTo>
                    <a:pt x="105" y="179"/>
                  </a:lnTo>
                  <a:lnTo>
                    <a:pt x="108" y="206"/>
                  </a:lnTo>
                  <a:lnTo>
                    <a:pt x="108" y="228"/>
                  </a:lnTo>
                  <a:close/>
                </a:path>
              </a:pathLst>
            </a:custGeom>
            <a:solidFill>
              <a:srgbClr val="F2E8D3"/>
            </a:solidFill>
            <a:ln w="9525">
              <a:noFill/>
              <a:round/>
              <a:headEnd/>
              <a:tailEnd/>
            </a:ln>
          </p:spPr>
          <p:txBody>
            <a:bodyPr/>
            <a:lstStyle/>
            <a:p>
              <a:endParaRPr lang="fr-FR"/>
            </a:p>
          </p:txBody>
        </p:sp>
        <p:sp>
          <p:nvSpPr>
            <p:cNvPr id="480313" name="Freeform 640"/>
            <p:cNvSpPr>
              <a:spLocks/>
            </p:cNvSpPr>
            <p:nvPr/>
          </p:nvSpPr>
          <p:spPr bwMode="auto">
            <a:xfrm>
              <a:off x="4814" y="1291"/>
              <a:ext cx="69" cy="78"/>
            </a:xfrm>
            <a:custGeom>
              <a:avLst/>
              <a:gdLst>
                <a:gd name="T0" fmla="*/ 2 w 399"/>
                <a:gd name="T1" fmla="*/ 2 h 465"/>
                <a:gd name="T2" fmla="*/ 2 w 399"/>
                <a:gd name="T3" fmla="*/ 2 h 465"/>
                <a:gd name="T4" fmla="*/ 2 w 399"/>
                <a:gd name="T5" fmla="*/ 2 h 465"/>
                <a:gd name="T6" fmla="*/ 2 w 399"/>
                <a:gd name="T7" fmla="*/ 2 h 465"/>
                <a:gd name="T8" fmla="*/ 2 w 399"/>
                <a:gd name="T9" fmla="*/ 2 h 465"/>
                <a:gd name="T10" fmla="*/ 2 w 399"/>
                <a:gd name="T11" fmla="*/ 2 h 465"/>
                <a:gd name="T12" fmla="*/ 2 w 399"/>
                <a:gd name="T13" fmla="*/ 2 h 465"/>
                <a:gd name="T14" fmla="*/ 2 w 399"/>
                <a:gd name="T15" fmla="*/ 2 h 465"/>
                <a:gd name="T16" fmla="*/ 2 w 399"/>
                <a:gd name="T17" fmla="*/ 2 h 465"/>
                <a:gd name="T18" fmla="*/ 2 w 399"/>
                <a:gd name="T19" fmla="*/ 2 h 465"/>
                <a:gd name="T20" fmla="*/ 1 w 399"/>
                <a:gd name="T21" fmla="*/ 2 h 465"/>
                <a:gd name="T22" fmla="*/ 1 w 399"/>
                <a:gd name="T23" fmla="*/ 2 h 465"/>
                <a:gd name="T24" fmla="*/ 1 w 399"/>
                <a:gd name="T25" fmla="*/ 2 h 465"/>
                <a:gd name="T26" fmla="*/ 1 w 399"/>
                <a:gd name="T27" fmla="*/ 2 h 465"/>
                <a:gd name="T28" fmla="*/ 1 w 399"/>
                <a:gd name="T29" fmla="*/ 2 h 465"/>
                <a:gd name="T30" fmla="*/ 1 w 399"/>
                <a:gd name="T31" fmla="*/ 2 h 465"/>
                <a:gd name="T32" fmla="*/ 1 w 399"/>
                <a:gd name="T33" fmla="*/ 2 h 465"/>
                <a:gd name="T34" fmla="*/ 1 w 399"/>
                <a:gd name="T35" fmla="*/ 2 h 465"/>
                <a:gd name="T36" fmla="*/ 1 w 399"/>
                <a:gd name="T37" fmla="*/ 2 h 465"/>
                <a:gd name="T38" fmla="*/ 1 w 399"/>
                <a:gd name="T39" fmla="*/ 2 h 465"/>
                <a:gd name="T40" fmla="*/ 1 w 399"/>
                <a:gd name="T41" fmla="*/ 2 h 465"/>
                <a:gd name="T42" fmla="*/ 1 w 399"/>
                <a:gd name="T43" fmla="*/ 2 h 465"/>
                <a:gd name="T44" fmla="*/ 1 w 399"/>
                <a:gd name="T45" fmla="*/ 2 h 465"/>
                <a:gd name="T46" fmla="*/ 1 w 399"/>
                <a:gd name="T47" fmla="*/ 2 h 465"/>
                <a:gd name="T48" fmla="*/ 1 w 399"/>
                <a:gd name="T49" fmla="*/ 2 h 465"/>
                <a:gd name="T50" fmla="*/ 1 w 399"/>
                <a:gd name="T51" fmla="*/ 2 h 465"/>
                <a:gd name="T52" fmla="*/ 1 w 399"/>
                <a:gd name="T53" fmla="*/ 1 h 465"/>
                <a:gd name="T54" fmla="*/ 1 w 399"/>
                <a:gd name="T55" fmla="*/ 1 h 465"/>
                <a:gd name="T56" fmla="*/ 1 w 399"/>
                <a:gd name="T57" fmla="*/ 1 h 465"/>
                <a:gd name="T58" fmla="*/ 0 w 399"/>
                <a:gd name="T59" fmla="*/ 1 h 465"/>
                <a:gd name="T60" fmla="*/ 0 w 399"/>
                <a:gd name="T61" fmla="*/ 1 h 465"/>
                <a:gd name="T62" fmla="*/ 0 w 399"/>
                <a:gd name="T63" fmla="*/ 1 h 465"/>
                <a:gd name="T64" fmla="*/ 0 w 399"/>
                <a:gd name="T65" fmla="*/ 1 h 465"/>
                <a:gd name="T66" fmla="*/ 0 w 399"/>
                <a:gd name="T67" fmla="*/ 1 h 465"/>
                <a:gd name="T68" fmla="*/ 0 w 399"/>
                <a:gd name="T69" fmla="*/ 0 h 465"/>
                <a:gd name="T70" fmla="*/ 0 w 399"/>
                <a:gd name="T71" fmla="*/ 0 h 465"/>
                <a:gd name="T72" fmla="*/ 0 w 399"/>
                <a:gd name="T73" fmla="*/ 0 h 465"/>
                <a:gd name="T74" fmla="*/ 0 w 399"/>
                <a:gd name="T75" fmla="*/ 0 h 465"/>
                <a:gd name="T76" fmla="*/ 0 w 399"/>
                <a:gd name="T77" fmla="*/ 0 h 465"/>
                <a:gd name="T78" fmla="*/ 0 w 399"/>
                <a:gd name="T79" fmla="*/ 0 h 465"/>
                <a:gd name="T80" fmla="*/ 0 w 399"/>
                <a:gd name="T81" fmla="*/ 0 h 465"/>
                <a:gd name="T82" fmla="*/ 1 w 399"/>
                <a:gd name="T83" fmla="*/ 0 h 465"/>
                <a:gd name="T84" fmla="*/ 1 w 399"/>
                <a:gd name="T85" fmla="*/ 1 h 465"/>
                <a:gd name="T86" fmla="*/ 1 w 399"/>
                <a:gd name="T87" fmla="*/ 1 h 465"/>
                <a:gd name="T88" fmla="*/ 1 w 399"/>
                <a:gd name="T89" fmla="*/ 1 h 465"/>
                <a:gd name="T90" fmla="*/ 1 w 399"/>
                <a:gd name="T91" fmla="*/ 1 h 465"/>
                <a:gd name="T92" fmla="*/ 1 w 399"/>
                <a:gd name="T93" fmla="*/ 1 h 465"/>
                <a:gd name="T94" fmla="*/ 1 w 399"/>
                <a:gd name="T95" fmla="*/ 1 h 465"/>
                <a:gd name="T96" fmla="*/ 1 w 399"/>
                <a:gd name="T97" fmla="*/ 1 h 465"/>
                <a:gd name="T98" fmla="*/ 2 w 399"/>
                <a:gd name="T99" fmla="*/ 1 h 465"/>
                <a:gd name="T100" fmla="*/ 2 w 399"/>
                <a:gd name="T101" fmla="*/ 1 h 465"/>
                <a:gd name="T102" fmla="*/ 2 w 399"/>
                <a:gd name="T103" fmla="*/ 1 h 465"/>
                <a:gd name="T104" fmla="*/ 2 w 399"/>
                <a:gd name="T105" fmla="*/ 1 h 465"/>
                <a:gd name="T106" fmla="*/ 2 w 399"/>
                <a:gd name="T107" fmla="*/ 2 h 46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9"/>
                <a:gd name="T163" fmla="*/ 0 h 465"/>
                <a:gd name="T164" fmla="*/ 399 w 399"/>
                <a:gd name="T165" fmla="*/ 465 h 46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9" h="465">
                  <a:moveTo>
                    <a:pt x="399" y="321"/>
                  </a:moveTo>
                  <a:lnTo>
                    <a:pt x="389" y="333"/>
                  </a:lnTo>
                  <a:lnTo>
                    <a:pt x="378" y="344"/>
                  </a:lnTo>
                  <a:lnTo>
                    <a:pt x="367" y="354"/>
                  </a:lnTo>
                  <a:lnTo>
                    <a:pt x="355" y="365"/>
                  </a:lnTo>
                  <a:lnTo>
                    <a:pt x="342" y="374"/>
                  </a:lnTo>
                  <a:lnTo>
                    <a:pt x="329" y="383"/>
                  </a:lnTo>
                  <a:lnTo>
                    <a:pt x="314" y="392"/>
                  </a:lnTo>
                  <a:lnTo>
                    <a:pt x="301" y="401"/>
                  </a:lnTo>
                  <a:lnTo>
                    <a:pt x="287" y="409"/>
                  </a:lnTo>
                  <a:lnTo>
                    <a:pt x="271" y="417"/>
                  </a:lnTo>
                  <a:lnTo>
                    <a:pt x="257" y="425"/>
                  </a:lnTo>
                  <a:lnTo>
                    <a:pt x="241" y="433"/>
                  </a:lnTo>
                  <a:lnTo>
                    <a:pt x="226" y="441"/>
                  </a:lnTo>
                  <a:lnTo>
                    <a:pt x="210" y="449"/>
                  </a:lnTo>
                  <a:lnTo>
                    <a:pt x="195" y="457"/>
                  </a:lnTo>
                  <a:lnTo>
                    <a:pt x="179" y="465"/>
                  </a:lnTo>
                  <a:lnTo>
                    <a:pt x="172" y="464"/>
                  </a:lnTo>
                  <a:lnTo>
                    <a:pt x="168" y="460"/>
                  </a:lnTo>
                  <a:lnTo>
                    <a:pt x="166" y="455"/>
                  </a:lnTo>
                  <a:lnTo>
                    <a:pt x="166" y="449"/>
                  </a:lnTo>
                  <a:lnTo>
                    <a:pt x="156" y="421"/>
                  </a:lnTo>
                  <a:lnTo>
                    <a:pt x="145" y="393"/>
                  </a:lnTo>
                  <a:lnTo>
                    <a:pt x="135" y="366"/>
                  </a:lnTo>
                  <a:lnTo>
                    <a:pt x="125" y="338"/>
                  </a:lnTo>
                  <a:lnTo>
                    <a:pt x="114" y="311"/>
                  </a:lnTo>
                  <a:lnTo>
                    <a:pt x="104" y="283"/>
                  </a:lnTo>
                  <a:lnTo>
                    <a:pt x="94" y="256"/>
                  </a:lnTo>
                  <a:lnTo>
                    <a:pt x="84" y="228"/>
                  </a:lnTo>
                  <a:lnTo>
                    <a:pt x="72" y="200"/>
                  </a:lnTo>
                  <a:lnTo>
                    <a:pt x="62" y="172"/>
                  </a:lnTo>
                  <a:lnTo>
                    <a:pt x="52" y="144"/>
                  </a:lnTo>
                  <a:lnTo>
                    <a:pt x="41" y="117"/>
                  </a:lnTo>
                  <a:lnTo>
                    <a:pt x="31" y="89"/>
                  </a:lnTo>
                  <a:lnTo>
                    <a:pt x="21" y="61"/>
                  </a:lnTo>
                  <a:lnTo>
                    <a:pt x="10" y="34"/>
                  </a:lnTo>
                  <a:lnTo>
                    <a:pt x="0" y="7"/>
                  </a:lnTo>
                  <a:lnTo>
                    <a:pt x="6" y="0"/>
                  </a:lnTo>
                  <a:lnTo>
                    <a:pt x="30" y="21"/>
                  </a:lnTo>
                  <a:lnTo>
                    <a:pt x="55" y="42"/>
                  </a:lnTo>
                  <a:lnTo>
                    <a:pt x="78" y="61"/>
                  </a:lnTo>
                  <a:lnTo>
                    <a:pt x="103" y="81"/>
                  </a:lnTo>
                  <a:lnTo>
                    <a:pt x="127" y="100"/>
                  </a:lnTo>
                  <a:lnTo>
                    <a:pt x="152" y="120"/>
                  </a:lnTo>
                  <a:lnTo>
                    <a:pt x="176" y="139"/>
                  </a:lnTo>
                  <a:lnTo>
                    <a:pt x="201" y="159"/>
                  </a:lnTo>
                  <a:lnTo>
                    <a:pt x="226" y="178"/>
                  </a:lnTo>
                  <a:lnTo>
                    <a:pt x="249" y="198"/>
                  </a:lnTo>
                  <a:lnTo>
                    <a:pt x="274" y="218"/>
                  </a:lnTo>
                  <a:lnTo>
                    <a:pt x="299" y="238"/>
                  </a:lnTo>
                  <a:lnTo>
                    <a:pt x="325" y="259"/>
                  </a:lnTo>
                  <a:lnTo>
                    <a:pt x="349" y="279"/>
                  </a:lnTo>
                  <a:lnTo>
                    <a:pt x="374" y="300"/>
                  </a:lnTo>
                  <a:lnTo>
                    <a:pt x="399" y="321"/>
                  </a:lnTo>
                  <a:close/>
                </a:path>
              </a:pathLst>
            </a:custGeom>
            <a:solidFill>
              <a:srgbClr val="F2E8D3"/>
            </a:solidFill>
            <a:ln w="9525">
              <a:noFill/>
              <a:round/>
              <a:headEnd/>
              <a:tailEnd/>
            </a:ln>
          </p:spPr>
          <p:txBody>
            <a:bodyPr/>
            <a:lstStyle/>
            <a:p>
              <a:endParaRPr lang="fr-FR"/>
            </a:p>
          </p:txBody>
        </p:sp>
        <p:sp>
          <p:nvSpPr>
            <p:cNvPr id="480314" name="Freeform 641"/>
            <p:cNvSpPr>
              <a:spLocks/>
            </p:cNvSpPr>
            <p:nvPr/>
          </p:nvSpPr>
          <p:spPr bwMode="auto">
            <a:xfrm>
              <a:off x="4932" y="1292"/>
              <a:ext cx="24" cy="23"/>
            </a:xfrm>
            <a:custGeom>
              <a:avLst/>
              <a:gdLst>
                <a:gd name="T0" fmla="*/ 1 w 141"/>
                <a:gd name="T1" fmla="*/ 0 h 133"/>
                <a:gd name="T2" fmla="*/ 1 w 141"/>
                <a:gd name="T3" fmla="*/ 0 h 133"/>
                <a:gd name="T4" fmla="*/ 1 w 141"/>
                <a:gd name="T5" fmla="*/ 1 h 133"/>
                <a:gd name="T6" fmla="*/ 1 w 141"/>
                <a:gd name="T7" fmla="*/ 1 h 133"/>
                <a:gd name="T8" fmla="*/ 0 w 141"/>
                <a:gd name="T9" fmla="*/ 1 h 133"/>
                <a:gd name="T10" fmla="*/ 0 w 141"/>
                <a:gd name="T11" fmla="*/ 1 h 133"/>
                <a:gd name="T12" fmla="*/ 0 w 141"/>
                <a:gd name="T13" fmla="*/ 1 h 133"/>
                <a:gd name="T14" fmla="*/ 0 w 141"/>
                <a:gd name="T15" fmla="*/ 0 h 133"/>
                <a:gd name="T16" fmla="*/ 0 w 141"/>
                <a:gd name="T17" fmla="*/ 0 h 133"/>
                <a:gd name="T18" fmla="*/ 0 w 141"/>
                <a:gd name="T19" fmla="*/ 0 h 133"/>
                <a:gd name="T20" fmla="*/ 1 w 141"/>
                <a:gd name="T21" fmla="*/ 0 h 1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1"/>
                <a:gd name="T34" fmla="*/ 0 h 133"/>
                <a:gd name="T35" fmla="*/ 141 w 141"/>
                <a:gd name="T36" fmla="*/ 133 h 1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1" h="133">
                  <a:moveTo>
                    <a:pt x="126" y="7"/>
                  </a:moveTo>
                  <a:lnTo>
                    <a:pt x="111" y="57"/>
                  </a:lnTo>
                  <a:lnTo>
                    <a:pt x="141" y="89"/>
                  </a:lnTo>
                  <a:lnTo>
                    <a:pt x="90" y="91"/>
                  </a:lnTo>
                  <a:lnTo>
                    <a:pt x="62" y="133"/>
                  </a:lnTo>
                  <a:lnTo>
                    <a:pt x="55" y="89"/>
                  </a:lnTo>
                  <a:lnTo>
                    <a:pt x="0" y="85"/>
                  </a:lnTo>
                  <a:lnTo>
                    <a:pt x="41" y="55"/>
                  </a:lnTo>
                  <a:lnTo>
                    <a:pt x="33" y="0"/>
                  </a:lnTo>
                  <a:lnTo>
                    <a:pt x="82" y="36"/>
                  </a:lnTo>
                  <a:lnTo>
                    <a:pt x="126" y="7"/>
                  </a:lnTo>
                  <a:close/>
                </a:path>
              </a:pathLst>
            </a:custGeom>
            <a:solidFill>
              <a:srgbClr val="F2E8D3"/>
            </a:solidFill>
            <a:ln w="9525">
              <a:noFill/>
              <a:round/>
              <a:headEnd/>
              <a:tailEnd/>
            </a:ln>
          </p:spPr>
          <p:txBody>
            <a:bodyPr/>
            <a:lstStyle/>
            <a:p>
              <a:endParaRPr lang="fr-FR"/>
            </a:p>
          </p:txBody>
        </p:sp>
        <p:sp>
          <p:nvSpPr>
            <p:cNvPr id="480315" name="Freeform 642"/>
            <p:cNvSpPr>
              <a:spLocks/>
            </p:cNvSpPr>
            <p:nvPr/>
          </p:nvSpPr>
          <p:spPr bwMode="auto">
            <a:xfrm>
              <a:off x="5014" y="1294"/>
              <a:ext cx="68" cy="51"/>
            </a:xfrm>
            <a:custGeom>
              <a:avLst/>
              <a:gdLst>
                <a:gd name="T0" fmla="*/ 2 w 389"/>
                <a:gd name="T1" fmla="*/ 1 h 304"/>
                <a:gd name="T2" fmla="*/ 2 w 389"/>
                <a:gd name="T3" fmla="*/ 1 h 304"/>
                <a:gd name="T4" fmla="*/ 2 w 389"/>
                <a:gd name="T5" fmla="*/ 1 h 304"/>
                <a:gd name="T6" fmla="*/ 2 w 389"/>
                <a:gd name="T7" fmla="*/ 1 h 304"/>
                <a:gd name="T8" fmla="*/ 2 w 389"/>
                <a:gd name="T9" fmla="*/ 1 h 304"/>
                <a:gd name="T10" fmla="*/ 2 w 389"/>
                <a:gd name="T11" fmla="*/ 1 h 304"/>
                <a:gd name="T12" fmla="*/ 2 w 389"/>
                <a:gd name="T13" fmla="*/ 1 h 304"/>
                <a:gd name="T14" fmla="*/ 2 w 389"/>
                <a:gd name="T15" fmla="*/ 1 h 304"/>
                <a:gd name="T16" fmla="*/ 2 w 389"/>
                <a:gd name="T17" fmla="*/ 1 h 304"/>
                <a:gd name="T18" fmla="*/ 1 w 389"/>
                <a:gd name="T19" fmla="*/ 1 h 304"/>
                <a:gd name="T20" fmla="*/ 1 w 389"/>
                <a:gd name="T21" fmla="*/ 1 h 304"/>
                <a:gd name="T22" fmla="*/ 1 w 389"/>
                <a:gd name="T23" fmla="*/ 1 h 304"/>
                <a:gd name="T24" fmla="*/ 1 w 389"/>
                <a:gd name="T25" fmla="*/ 1 h 304"/>
                <a:gd name="T26" fmla="*/ 1 w 389"/>
                <a:gd name="T27" fmla="*/ 1 h 304"/>
                <a:gd name="T28" fmla="*/ 1 w 389"/>
                <a:gd name="T29" fmla="*/ 1 h 304"/>
                <a:gd name="T30" fmla="*/ 1 w 389"/>
                <a:gd name="T31" fmla="*/ 1 h 304"/>
                <a:gd name="T32" fmla="*/ 1 w 389"/>
                <a:gd name="T33" fmla="*/ 1 h 304"/>
                <a:gd name="T34" fmla="*/ 1 w 389"/>
                <a:gd name="T35" fmla="*/ 1 h 304"/>
                <a:gd name="T36" fmla="*/ 1 w 389"/>
                <a:gd name="T37" fmla="*/ 1 h 304"/>
                <a:gd name="T38" fmla="*/ 0 w 389"/>
                <a:gd name="T39" fmla="*/ 1 h 304"/>
                <a:gd name="T40" fmla="*/ 0 w 389"/>
                <a:gd name="T41" fmla="*/ 2 h 304"/>
                <a:gd name="T42" fmla="*/ 0 w 389"/>
                <a:gd name="T43" fmla="*/ 1 h 304"/>
                <a:gd name="T44" fmla="*/ 0 w 389"/>
                <a:gd name="T45" fmla="*/ 1 h 304"/>
                <a:gd name="T46" fmla="*/ 0 w 389"/>
                <a:gd name="T47" fmla="*/ 1 h 304"/>
                <a:gd name="T48" fmla="*/ 0 w 389"/>
                <a:gd name="T49" fmla="*/ 1 h 304"/>
                <a:gd name="T50" fmla="*/ 0 w 389"/>
                <a:gd name="T51" fmla="*/ 1 h 304"/>
                <a:gd name="T52" fmla="*/ 0 w 389"/>
                <a:gd name="T53" fmla="*/ 1 h 304"/>
                <a:gd name="T54" fmla="*/ 0 w 389"/>
                <a:gd name="T55" fmla="*/ 1 h 304"/>
                <a:gd name="T56" fmla="*/ 0 w 389"/>
                <a:gd name="T57" fmla="*/ 1 h 304"/>
                <a:gd name="T58" fmla="*/ 2 w 389"/>
                <a:gd name="T59" fmla="*/ 0 h 304"/>
                <a:gd name="T60" fmla="*/ 2 w 389"/>
                <a:gd name="T61" fmla="*/ 0 h 304"/>
                <a:gd name="T62" fmla="*/ 2 w 389"/>
                <a:gd name="T63" fmla="*/ 0 h 304"/>
                <a:gd name="T64" fmla="*/ 2 w 389"/>
                <a:gd name="T65" fmla="*/ 0 h 304"/>
                <a:gd name="T66" fmla="*/ 2 w 389"/>
                <a:gd name="T67" fmla="*/ 1 h 304"/>
                <a:gd name="T68" fmla="*/ 2 w 389"/>
                <a:gd name="T69" fmla="*/ 1 h 304"/>
                <a:gd name="T70" fmla="*/ 2 w 389"/>
                <a:gd name="T71" fmla="*/ 1 h 304"/>
                <a:gd name="T72" fmla="*/ 2 w 389"/>
                <a:gd name="T73" fmla="*/ 1 h 304"/>
                <a:gd name="T74" fmla="*/ 2 w 389"/>
                <a:gd name="T75" fmla="*/ 1 h 30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304"/>
                <a:gd name="T116" fmla="*/ 389 w 389"/>
                <a:gd name="T117" fmla="*/ 304 h 30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304">
                  <a:moveTo>
                    <a:pt x="389" y="203"/>
                  </a:moveTo>
                  <a:lnTo>
                    <a:pt x="382" y="206"/>
                  </a:lnTo>
                  <a:lnTo>
                    <a:pt x="375" y="204"/>
                  </a:lnTo>
                  <a:lnTo>
                    <a:pt x="368" y="200"/>
                  </a:lnTo>
                  <a:lnTo>
                    <a:pt x="363" y="195"/>
                  </a:lnTo>
                  <a:lnTo>
                    <a:pt x="344" y="203"/>
                  </a:lnTo>
                  <a:lnTo>
                    <a:pt x="326" y="211"/>
                  </a:lnTo>
                  <a:lnTo>
                    <a:pt x="306" y="218"/>
                  </a:lnTo>
                  <a:lnTo>
                    <a:pt x="288" y="225"/>
                  </a:lnTo>
                  <a:lnTo>
                    <a:pt x="268" y="231"/>
                  </a:lnTo>
                  <a:lnTo>
                    <a:pt x="248" y="239"/>
                  </a:lnTo>
                  <a:lnTo>
                    <a:pt x="229" y="245"/>
                  </a:lnTo>
                  <a:lnTo>
                    <a:pt x="209" y="252"/>
                  </a:lnTo>
                  <a:lnTo>
                    <a:pt x="190" y="258"/>
                  </a:lnTo>
                  <a:lnTo>
                    <a:pt x="170" y="265"/>
                  </a:lnTo>
                  <a:lnTo>
                    <a:pt x="151" y="272"/>
                  </a:lnTo>
                  <a:lnTo>
                    <a:pt x="132" y="278"/>
                  </a:lnTo>
                  <a:lnTo>
                    <a:pt x="113" y="285"/>
                  </a:lnTo>
                  <a:lnTo>
                    <a:pt x="95" y="291"/>
                  </a:lnTo>
                  <a:lnTo>
                    <a:pt x="77" y="297"/>
                  </a:lnTo>
                  <a:lnTo>
                    <a:pt x="60" y="304"/>
                  </a:lnTo>
                  <a:lnTo>
                    <a:pt x="59" y="279"/>
                  </a:lnTo>
                  <a:lnTo>
                    <a:pt x="55" y="254"/>
                  </a:lnTo>
                  <a:lnTo>
                    <a:pt x="50" y="230"/>
                  </a:lnTo>
                  <a:lnTo>
                    <a:pt x="42" y="208"/>
                  </a:lnTo>
                  <a:lnTo>
                    <a:pt x="34" y="186"/>
                  </a:lnTo>
                  <a:lnTo>
                    <a:pt x="24" y="166"/>
                  </a:lnTo>
                  <a:lnTo>
                    <a:pt x="12" y="146"/>
                  </a:lnTo>
                  <a:lnTo>
                    <a:pt x="0" y="128"/>
                  </a:lnTo>
                  <a:lnTo>
                    <a:pt x="307" y="0"/>
                  </a:lnTo>
                  <a:lnTo>
                    <a:pt x="326" y="18"/>
                  </a:lnTo>
                  <a:lnTo>
                    <a:pt x="341" y="40"/>
                  </a:lnTo>
                  <a:lnTo>
                    <a:pt x="356" y="65"/>
                  </a:lnTo>
                  <a:lnTo>
                    <a:pt x="367" y="90"/>
                  </a:lnTo>
                  <a:lnTo>
                    <a:pt x="376" y="118"/>
                  </a:lnTo>
                  <a:lnTo>
                    <a:pt x="382" y="146"/>
                  </a:lnTo>
                  <a:lnTo>
                    <a:pt x="386" y="175"/>
                  </a:lnTo>
                  <a:lnTo>
                    <a:pt x="389" y="203"/>
                  </a:lnTo>
                  <a:close/>
                </a:path>
              </a:pathLst>
            </a:custGeom>
            <a:solidFill>
              <a:srgbClr val="F2E8D3"/>
            </a:solidFill>
            <a:ln w="9525">
              <a:noFill/>
              <a:round/>
              <a:headEnd/>
              <a:tailEnd/>
            </a:ln>
          </p:spPr>
          <p:txBody>
            <a:bodyPr/>
            <a:lstStyle/>
            <a:p>
              <a:endParaRPr lang="fr-FR"/>
            </a:p>
          </p:txBody>
        </p:sp>
        <p:sp>
          <p:nvSpPr>
            <p:cNvPr id="480316" name="Freeform 643"/>
            <p:cNvSpPr>
              <a:spLocks/>
            </p:cNvSpPr>
            <p:nvPr/>
          </p:nvSpPr>
          <p:spPr bwMode="auto">
            <a:xfrm>
              <a:off x="4831" y="1318"/>
              <a:ext cx="25" cy="30"/>
            </a:xfrm>
            <a:custGeom>
              <a:avLst/>
              <a:gdLst>
                <a:gd name="T0" fmla="*/ 1 w 146"/>
                <a:gd name="T1" fmla="*/ 0 h 179"/>
                <a:gd name="T2" fmla="*/ 1 w 146"/>
                <a:gd name="T3" fmla="*/ 0 h 179"/>
                <a:gd name="T4" fmla="*/ 1 w 146"/>
                <a:gd name="T5" fmla="*/ 1 h 179"/>
                <a:gd name="T6" fmla="*/ 1 w 146"/>
                <a:gd name="T7" fmla="*/ 1 h 179"/>
                <a:gd name="T8" fmla="*/ 1 w 146"/>
                <a:gd name="T9" fmla="*/ 1 h 179"/>
                <a:gd name="T10" fmla="*/ 0 w 146"/>
                <a:gd name="T11" fmla="*/ 1 h 179"/>
                <a:gd name="T12" fmla="*/ 0 w 146"/>
                <a:gd name="T13" fmla="*/ 1 h 179"/>
                <a:gd name="T14" fmla="*/ 0 w 146"/>
                <a:gd name="T15" fmla="*/ 0 h 179"/>
                <a:gd name="T16" fmla="*/ 0 w 146"/>
                <a:gd name="T17" fmla="*/ 0 h 179"/>
                <a:gd name="T18" fmla="*/ 0 w 146"/>
                <a:gd name="T19" fmla="*/ 0 h 179"/>
                <a:gd name="T20" fmla="*/ 1 w 146"/>
                <a:gd name="T21" fmla="*/ 0 h 1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6"/>
                <a:gd name="T34" fmla="*/ 0 h 179"/>
                <a:gd name="T35" fmla="*/ 146 w 146"/>
                <a:gd name="T36" fmla="*/ 179 h 17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6" h="179">
                  <a:moveTo>
                    <a:pt x="98" y="63"/>
                  </a:moveTo>
                  <a:lnTo>
                    <a:pt x="146" y="76"/>
                  </a:lnTo>
                  <a:lnTo>
                    <a:pt x="117" y="102"/>
                  </a:lnTo>
                  <a:lnTo>
                    <a:pt x="144" y="166"/>
                  </a:lnTo>
                  <a:lnTo>
                    <a:pt x="95" y="133"/>
                  </a:lnTo>
                  <a:lnTo>
                    <a:pt x="49" y="179"/>
                  </a:lnTo>
                  <a:lnTo>
                    <a:pt x="53" y="109"/>
                  </a:lnTo>
                  <a:lnTo>
                    <a:pt x="0" y="79"/>
                  </a:lnTo>
                  <a:lnTo>
                    <a:pt x="53" y="61"/>
                  </a:lnTo>
                  <a:lnTo>
                    <a:pt x="63" y="0"/>
                  </a:lnTo>
                  <a:lnTo>
                    <a:pt x="98" y="63"/>
                  </a:lnTo>
                  <a:close/>
                </a:path>
              </a:pathLst>
            </a:custGeom>
            <a:solidFill>
              <a:srgbClr val="7F2B00"/>
            </a:solidFill>
            <a:ln w="9525">
              <a:noFill/>
              <a:round/>
              <a:headEnd/>
              <a:tailEnd/>
            </a:ln>
          </p:spPr>
          <p:txBody>
            <a:bodyPr/>
            <a:lstStyle/>
            <a:p>
              <a:endParaRPr lang="fr-FR"/>
            </a:p>
          </p:txBody>
        </p:sp>
        <p:sp>
          <p:nvSpPr>
            <p:cNvPr id="480317" name="Freeform 644"/>
            <p:cNvSpPr>
              <a:spLocks/>
            </p:cNvSpPr>
            <p:nvPr/>
          </p:nvSpPr>
          <p:spPr bwMode="auto">
            <a:xfrm>
              <a:off x="5007" y="1319"/>
              <a:ext cx="13" cy="32"/>
            </a:xfrm>
            <a:custGeom>
              <a:avLst/>
              <a:gdLst>
                <a:gd name="T0" fmla="*/ 0 w 78"/>
                <a:gd name="T1" fmla="*/ 1 h 189"/>
                <a:gd name="T2" fmla="*/ 0 w 78"/>
                <a:gd name="T3" fmla="*/ 1 h 189"/>
                <a:gd name="T4" fmla="*/ 0 w 78"/>
                <a:gd name="T5" fmla="*/ 1 h 189"/>
                <a:gd name="T6" fmla="*/ 0 w 78"/>
                <a:gd name="T7" fmla="*/ 1 h 189"/>
                <a:gd name="T8" fmla="*/ 0 w 78"/>
                <a:gd name="T9" fmla="*/ 1 h 189"/>
                <a:gd name="T10" fmla="*/ 0 w 78"/>
                <a:gd name="T11" fmla="*/ 1 h 189"/>
                <a:gd name="T12" fmla="*/ 0 w 78"/>
                <a:gd name="T13" fmla="*/ 1 h 189"/>
                <a:gd name="T14" fmla="*/ 0 w 78"/>
                <a:gd name="T15" fmla="*/ 1 h 189"/>
                <a:gd name="T16" fmla="*/ 0 w 78"/>
                <a:gd name="T17" fmla="*/ 0 h 189"/>
                <a:gd name="T18" fmla="*/ 0 w 78"/>
                <a:gd name="T19" fmla="*/ 0 h 189"/>
                <a:gd name="T20" fmla="*/ 0 w 78"/>
                <a:gd name="T21" fmla="*/ 0 h 189"/>
                <a:gd name="T22" fmla="*/ 0 w 78"/>
                <a:gd name="T23" fmla="*/ 0 h 189"/>
                <a:gd name="T24" fmla="*/ 0 w 78"/>
                <a:gd name="T25" fmla="*/ 0 h 189"/>
                <a:gd name="T26" fmla="*/ 0 w 78"/>
                <a:gd name="T27" fmla="*/ 0 h 189"/>
                <a:gd name="T28" fmla="*/ 0 w 78"/>
                <a:gd name="T29" fmla="*/ 0 h 189"/>
                <a:gd name="T30" fmla="*/ 0 w 78"/>
                <a:gd name="T31" fmla="*/ 0 h 189"/>
                <a:gd name="T32" fmla="*/ 0 w 78"/>
                <a:gd name="T33" fmla="*/ 0 h 189"/>
                <a:gd name="T34" fmla="*/ 0 w 78"/>
                <a:gd name="T35" fmla="*/ 0 h 189"/>
                <a:gd name="T36" fmla="*/ 0 w 78"/>
                <a:gd name="T37" fmla="*/ 0 h 189"/>
                <a:gd name="T38" fmla="*/ 0 w 78"/>
                <a:gd name="T39" fmla="*/ 0 h 189"/>
                <a:gd name="T40" fmla="*/ 0 w 78"/>
                <a:gd name="T41" fmla="*/ 0 h 189"/>
                <a:gd name="T42" fmla="*/ 0 w 78"/>
                <a:gd name="T43" fmla="*/ 1 h 189"/>
                <a:gd name="T44" fmla="*/ 0 w 78"/>
                <a:gd name="T45" fmla="*/ 1 h 189"/>
                <a:gd name="T46" fmla="*/ 0 w 78"/>
                <a:gd name="T47" fmla="*/ 1 h 189"/>
                <a:gd name="T48" fmla="*/ 0 w 78"/>
                <a:gd name="T49" fmla="*/ 1 h 18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8"/>
                <a:gd name="T76" fmla="*/ 0 h 189"/>
                <a:gd name="T77" fmla="*/ 78 w 78"/>
                <a:gd name="T78" fmla="*/ 189 h 18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8" h="189">
                  <a:moveTo>
                    <a:pt x="72" y="189"/>
                  </a:moveTo>
                  <a:lnTo>
                    <a:pt x="67" y="189"/>
                  </a:lnTo>
                  <a:lnTo>
                    <a:pt x="64" y="187"/>
                  </a:lnTo>
                  <a:lnTo>
                    <a:pt x="61" y="184"/>
                  </a:lnTo>
                  <a:lnTo>
                    <a:pt x="58" y="181"/>
                  </a:lnTo>
                  <a:lnTo>
                    <a:pt x="64" y="157"/>
                  </a:lnTo>
                  <a:lnTo>
                    <a:pt x="64" y="132"/>
                  </a:lnTo>
                  <a:lnTo>
                    <a:pt x="58" y="105"/>
                  </a:lnTo>
                  <a:lnTo>
                    <a:pt x="48" y="79"/>
                  </a:lnTo>
                  <a:lnTo>
                    <a:pt x="36" y="57"/>
                  </a:lnTo>
                  <a:lnTo>
                    <a:pt x="25" y="38"/>
                  </a:lnTo>
                  <a:lnTo>
                    <a:pt x="14" y="25"/>
                  </a:lnTo>
                  <a:lnTo>
                    <a:pt x="7" y="20"/>
                  </a:lnTo>
                  <a:lnTo>
                    <a:pt x="2" y="18"/>
                  </a:lnTo>
                  <a:lnTo>
                    <a:pt x="0" y="14"/>
                  </a:lnTo>
                  <a:lnTo>
                    <a:pt x="3" y="8"/>
                  </a:lnTo>
                  <a:lnTo>
                    <a:pt x="10" y="0"/>
                  </a:lnTo>
                  <a:lnTo>
                    <a:pt x="29" y="16"/>
                  </a:lnTo>
                  <a:lnTo>
                    <a:pt x="45" y="36"/>
                  </a:lnTo>
                  <a:lnTo>
                    <a:pt x="59" y="59"/>
                  </a:lnTo>
                  <a:lnTo>
                    <a:pt x="69" y="83"/>
                  </a:lnTo>
                  <a:lnTo>
                    <a:pt x="76" y="110"/>
                  </a:lnTo>
                  <a:lnTo>
                    <a:pt x="78" y="138"/>
                  </a:lnTo>
                  <a:lnTo>
                    <a:pt x="77" y="164"/>
                  </a:lnTo>
                  <a:lnTo>
                    <a:pt x="72" y="189"/>
                  </a:lnTo>
                  <a:close/>
                </a:path>
              </a:pathLst>
            </a:custGeom>
            <a:solidFill>
              <a:srgbClr val="F2E8D3"/>
            </a:solidFill>
            <a:ln w="9525">
              <a:noFill/>
              <a:round/>
              <a:headEnd/>
              <a:tailEnd/>
            </a:ln>
          </p:spPr>
          <p:txBody>
            <a:bodyPr/>
            <a:lstStyle/>
            <a:p>
              <a:endParaRPr lang="fr-FR"/>
            </a:p>
          </p:txBody>
        </p:sp>
        <p:sp>
          <p:nvSpPr>
            <p:cNvPr id="480318" name="Freeform 645"/>
            <p:cNvSpPr>
              <a:spLocks/>
            </p:cNvSpPr>
            <p:nvPr/>
          </p:nvSpPr>
          <p:spPr bwMode="auto">
            <a:xfrm>
              <a:off x="4764" y="1320"/>
              <a:ext cx="52" cy="51"/>
            </a:xfrm>
            <a:custGeom>
              <a:avLst/>
              <a:gdLst>
                <a:gd name="T0" fmla="*/ 1 w 299"/>
                <a:gd name="T1" fmla="*/ 0 h 306"/>
                <a:gd name="T2" fmla="*/ 0 w 299"/>
                <a:gd name="T3" fmla="*/ 0 h 306"/>
                <a:gd name="T4" fmla="*/ 0 w 299"/>
                <a:gd name="T5" fmla="*/ 0 h 306"/>
                <a:gd name="T6" fmla="*/ 0 w 299"/>
                <a:gd name="T7" fmla="*/ 0 h 306"/>
                <a:gd name="T8" fmla="*/ 0 w 299"/>
                <a:gd name="T9" fmla="*/ 0 h 306"/>
                <a:gd name="T10" fmla="*/ 0 w 299"/>
                <a:gd name="T11" fmla="*/ 1 h 306"/>
                <a:gd name="T12" fmla="*/ 1 w 299"/>
                <a:gd name="T13" fmla="*/ 1 h 306"/>
                <a:gd name="T14" fmla="*/ 1 w 299"/>
                <a:gd name="T15" fmla="*/ 1 h 306"/>
                <a:gd name="T16" fmla="*/ 1 w 299"/>
                <a:gd name="T17" fmla="*/ 1 h 306"/>
                <a:gd name="T18" fmla="*/ 1 w 299"/>
                <a:gd name="T19" fmla="*/ 1 h 306"/>
                <a:gd name="T20" fmla="*/ 1 w 299"/>
                <a:gd name="T21" fmla="*/ 1 h 306"/>
                <a:gd name="T22" fmla="*/ 1 w 299"/>
                <a:gd name="T23" fmla="*/ 1 h 306"/>
                <a:gd name="T24" fmla="*/ 1 w 299"/>
                <a:gd name="T25" fmla="*/ 1 h 306"/>
                <a:gd name="T26" fmla="*/ 1 w 299"/>
                <a:gd name="T27" fmla="*/ 1 h 306"/>
                <a:gd name="T28" fmla="*/ 1 w 299"/>
                <a:gd name="T29" fmla="*/ 1 h 306"/>
                <a:gd name="T30" fmla="*/ 1 w 299"/>
                <a:gd name="T31" fmla="*/ 1 h 306"/>
                <a:gd name="T32" fmla="*/ 1 w 299"/>
                <a:gd name="T33" fmla="*/ 1 h 306"/>
                <a:gd name="T34" fmla="*/ 1 w 299"/>
                <a:gd name="T35" fmla="*/ 1 h 306"/>
                <a:gd name="T36" fmla="*/ 1 w 299"/>
                <a:gd name="T37" fmla="*/ 1 h 306"/>
                <a:gd name="T38" fmla="*/ 1 w 299"/>
                <a:gd name="T39" fmla="*/ 1 h 306"/>
                <a:gd name="T40" fmla="*/ 2 w 299"/>
                <a:gd name="T41" fmla="*/ 1 h 306"/>
                <a:gd name="T42" fmla="*/ 2 w 299"/>
                <a:gd name="T43" fmla="*/ 1 h 306"/>
                <a:gd name="T44" fmla="*/ 2 w 299"/>
                <a:gd name="T45" fmla="*/ 1 h 306"/>
                <a:gd name="T46" fmla="*/ 2 w 299"/>
                <a:gd name="T47" fmla="*/ 1 h 306"/>
                <a:gd name="T48" fmla="*/ 1 w 299"/>
                <a:gd name="T49" fmla="*/ 1 h 306"/>
                <a:gd name="T50" fmla="*/ 1 w 299"/>
                <a:gd name="T51" fmla="*/ 1 h 306"/>
                <a:gd name="T52" fmla="*/ 1 w 299"/>
                <a:gd name="T53" fmla="*/ 1 h 306"/>
                <a:gd name="T54" fmla="*/ 1 w 299"/>
                <a:gd name="T55" fmla="*/ 1 h 306"/>
                <a:gd name="T56" fmla="*/ 1 w 299"/>
                <a:gd name="T57" fmla="*/ 1 h 306"/>
                <a:gd name="T58" fmla="*/ 1 w 299"/>
                <a:gd name="T59" fmla="*/ 1 h 306"/>
                <a:gd name="T60" fmla="*/ 1 w 299"/>
                <a:gd name="T61" fmla="*/ 1 h 306"/>
                <a:gd name="T62" fmla="*/ 1 w 299"/>
                <a:gd name="T63" fmla="*/ 1 h 306"/>
                <a:gd name="T64" fmla="*/ 1 w 299"/>
                <a:gd name="T65" fmla="*/ 1 h 306"/>
                <a:gd name="T66" fmla="*/ 0 w 299"/>
                <a:gd name="T67" fmla="*/ 1 h 306"/>
                <a:gd name="T68" fmla="*/ 0 w 299"/>
                <a:gd name="T69" fmla="*/ 1 h 306"/>
                <a:gd name="T70" fmla="*/ 0 w 299"/>
                <a:gd name="T71" fmla="*/ 1 h 306"/>
                <a:gd name="T72" fmla="*/ 0 w 299"/>
                <a:gd name="T73" fmla="*/ 1 h 306"/>
                <a:gd name="T74" fmla="*/ 0 w 299"/>
                <a:gd name="T75" fmla="*/ 1 h 306"/>
                <a:gd name="T76" fmla="*/ 0 w 299"/>
                <a:gd name="T77" fmla="*/ 1 h 306"/>
                <a:gd name="T78" fmla="*/ 0 w 299"/>
                <a:gd name="T79" fmla="*/ 1 h 306"/>
                <a:gd name="T80" fmla="*/ 0 w 299"/>
                <a:gd name="T81" fmla="*/ 1 h 306"/>
                <a:gd name="T82" fmla="*/ 0 w 299"/>
                <a:gd name="T83" fmla="*/ 0 h 306"/>
                <a:gd name="T84" fmla="*/ 0 w 299"/>
                <a:gd name="T85" fmla="*/ 0 h 306"/>
                <a:gd name="T86" fmla="*/ 0 w 299"/>
                <a:gd name="T87" fmla="*/ 0 h 306"/>
                <a:gd name="T88" fmla="*/ 0 w 299"/>
                <a:gd name="T89" fmla="*/ 0 h 306"/>
                <a:gd name="T90" fmla="*/ 0 w 299"/>
                <a:gd name="T91" fmla="*/ 0 h 306"/>
                <a:gd name="T92" fmla="*/ 0 w 299"/>
                <a:gd name="T93" fmla="*/ 0 h 306"/>
                <a:gd name="T94" fmla="*/ 0 w 299"/>
                <a:gd name="T95" fmla="*/ 0 h 306"/>
                <a:gd name="T96" fmla="*/ 0 w 299"/>
                <a:gd name="T97" fmla="*/ 0 h 306"/>
                <a:gd name="T98" fmla="*/ 0 w 299"/>
                <a:gd name="T99" fmla="*/ 0 h 306"/>
                <a:gd name="T100" fmla="*/ 0 w 299"/>
                <a:gd name="T101" fmla="*/ 0 h 306"/>
                <a:gd name="T102" fmla="*/ 0 w 299"/>
                <a:gd name="T103" fmla="*/ 0 h 306"/>
                <a:gd name="T104" fmla="*/ 0 w 299"/>
                <a:gd name="T105" fmla="*/ 0 h 306"/>
                <a:gd name="T106" fmla="*/ 1 w 299"/>
                <a:gd name="T107" fmla="*/ 0 h 30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99"/>
                <a:gd name="T163" fmla="*/ 0 h 306"/>
                <a:gd name="T164" fmla="*/ 299 w 299"/>
                <a:gd name="T165" fmla="*/ 306 h 30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99" h="306">
                  <a:moveTo>
                    <a:pt x="84" y="2"/>
                  </a:moveTo>
                  <a:lnTo>
                    <a:pt x="73" y="28"/>
                  </a:lnTo>
                  <a:lnTo>
                    <a:pt x="65" y="55"/>
                  </a:lnTo>
                  <a:lnTo>
                    <a:pt x="62" y="84"/>
                  </a:lnTo>
                  <a:lnTo>
                    <a:pt x="68" y="113"/>
                  </a:lnTo>
                  <a:lnTo>
                    <a:pt x="75" y="132"/>
                  </a:lnTo>
                  <a:lnTo>
                    <a:pt x="85" y="150"/>
                  </a:lnTo>
                  <a:lnTo>
                    <a:pt x="96" y="167"/>
                  </a:lnTo>
                  <a:lnTo>
                    <a:pt x="111" y="182"/>
                  </a:lnTo>
                  <a:lnTo>
                    <a:pt x="126" y="197"/>
                  </a:lnTo>
                  <a:lnTo>
                    <a:pt x="143" y="208"/>
                  </a:lnTo>
                  <a:lnTo>
                    <a:pt x="161" y="217"/>
                  </a:lnTo>
                  <a:lnTo>
                    <a:pt x="181" y="223"/>
                  </a:lnTo>
                  <a:lnTo>
                    <a:pt x="194" y="224"/>
                  </a:lnTo>
                  <a:lnTo>
                    <a:pt x="209" y="225"/>
                  </a:lnTo>
                  <a:lnTo>
                    <a:pt x="223" y="224"/>
                  </a:lnTo>
                  <a:lnTo>
                    <a:pt x="238" y="223"/>
                  </a:lnTo>
                  <a:lnTo>
                    <a:pt x="251" y="220"/>
                  </a:lnTo>
                  <a:lnTo>
                    <a:pt x="263" y="216"/>
                  </a:lnTo>
                  <a:lnTo>
                    <a:pt x="276" y="211"/>
                  </a:lnTo>
                  <a:lnTo>
                    <a:pt x="287" y="204"/>
                  </a:lnTo>
                  <a:lnTo>
                    <a:pt x="299" y="207"/>
                  </a:lnTo>
                  <a:lnTo>
                    <a:pt x="291" y="227"/>
                  </a:lnTo>
                  <a:lnTo>
                    <a:pt x="280" y="244"/>
                  </a:lnTo>
                  <a:lnTo>
                    <a:pt x="265" y="259"/>
                  </a:lnTo>
                  <a:lnTo>
                    <a:pt x="248" y="273"/>
                  </a:lnTo>
                  <a:lnTo>
                    <a:pt x="229" y="284"/>
                  </a:lnTo>
                  <a:lnTo>
                    <a:pt x="210" y="293"/>
                  </a:lnTo>
                  <a:lnTo>
                    <a:pt x="188" y="301"/>
                  </a:lnTo>
                  <a:lnTo>
                    <a:pt x="167" y="305"/>
                  </a:lnTo>
                  <a:lnTo>
                    <a:pt x="147" y="306"/>
                  </a:lnTo>
                  <a:lnTo>
                    <a:pt x="123" y="302"/>
                  </a:lnTo>
                  <a:lnTo>
                    <a:pt x="98" y="293"/>
                  </a:lnTo>
                  <a:lnTo>
                    <a:pt x="74" y="282"/>
                  </a:lnTo>
                  <a:lnTo>
                    <a:pt x="51" y="266"/>
                  </a:lnTo>
                  <a:lnTo>
                    <a:pt x="30" y="245"/>
                  </a:lnTo>
                  <a:lnTo>
                    <a:pt x="15" y="220"/>
                  </a:lnTo>
                  <a:lnTo>
                    <a:pt x="4" y="192"/>
                  </a:lnTo>
                  <a:lnTo>
                    <a:pt x="1" y="177"/>
                  </a:lnTo>
                  <a:lnTo>
                    <a:pt x="0" y="162"/>
                  </a:lnTo>
                  <a:lnTo>
                    <a:pt x="0" y="145"/>
                  </a:lnTo>
                  <a:lnTo>
                    <a:pt x="2" y="128"/>
                  </a:lnTo>
                  <a:lnTo>
                    <a:pt x="6" y="110"/>
                  </a:lnTo>
                  <a:lnTo>
                    <a:pt x="12" y="92"/>
                  </a:lnTo>
                  <a:lnTo>
                    <a:pt x="19" y="72"/>
                  </a:lnTo>
                  <a:lnTo>
                    <a:pt x="29" y="52"/>
                  </a:lnTo>
                  <a:lnTo>
                    <a:pt x="34" y="43"/>
                  </a:lnTo>
                  <a:lnTo>
                    <a:pt x="39" y="34"/>
                  </a:lnTo>
                  <a:lnTo>
                    <a:pt x="44" y="24"/>
                  </a:lnTo>
                  <a:lnTo>
                    <a:pt x="51" y="16"/>
                  </a:lnTo>
                  <a:lnTo>
                    <a:pt x="57" y="8"/>
                  </a:lnTo>
                  <a:lnTo>
                    <a:pt x="65" y="2"/>
                  </a:lnTo>
                  <a:lnTo>
                    <a:pt x="75" y="0"/>
                  </a:lnTo>
                  <a:lnTo>
                    <a:pt x="84" y="2"/>
                  </a:lnTo>
                  <a:close/>
                </a:path>
              </a:pathLst>
            </a:custGeom>
            <a:solidFill>
              <a:srgbClr val="7F2B00"/>
            </a:solidFill>
            <a:ln w="9525">
              <a:noFill/>
              <a:round/>
              <a:headEnd/>
              <a:tailEnd/>
            </a:ln>
          </p:spPr>
          <p:txBody>
            <a:bodyPr/>
            <a:lstStyle/>
            <a:p>
              <a:endParaRPr lang="fr-FR"/>
            </a:p>
          </p:txBody>
        </p:sp>
        <p:sp>
          <p:nvSpPr>
            <p:cNvPr id="480319" name="Freeform 646"/>
            <p:cNvSpPr>
              <a:spLocks/>
            </p:cNvSpPr>
            <p:nvPr/>
          </p:nvSpPr>
          <p:spPr bwMode="auto">
            <a:xfrm>
              <a:off x="4953" y="1326"/>
              <a:ext cx="62" cy="38"/>
            </a:xfrm>
            <a:custGeom>
              <a:avLst/>
              <a:gdLst>
                <a:gd name="T0" fmla="*/ 2 w 353"/>
                <a:gd name="T1" fmla="*/ 0 h 229"/>
                <a:gd name="T2" fmla="*/ 2 w 353"/>
                <a:gd name="T3" fmla="*/ 0 h 229"/>
                <a:gd name="T4" fmla="*/ 2 w 353"/>
                <a:gd name="T5" fmla="*/ 0 h 229"/>
                <a:gd name="T6" fmla="*/ 2 w 353"/>
                <a:gd name="T7" fmla="*/ 0 h 229"/>
                <a:gd name="T8" fmla="*/ 2 w 353"/>
                <a:gd name="T9" fmla="*/ 0 h 229"/>
                <a:gd name="T10" fmla="*/ 2 w 353"/>
                <a:gd name="T11" fmla="*/ 0 h 229"/>
                <a:gd name="T12" fmla="*/ 1 w 353"/>
                <a:gd name="T13" fmla="*/ 0 h 229"/>
                <a:gd name="T14" fmla="*/ 1 w 353"/>
                <a:gd name="T15" fmla="*/ 0 h 229"/>
                <a:gd name="T16" fmla="*/ 1 w 353"/>
                <a:gd name="T17" fmla="*/ 0 h 229"/>
                <a:gd name="T18" fmla="*/ 1 w 353"/>
                <a:gd name="T19" fmla="*/ 0 h 229"/>
                <a:gd name="T20" fmla="*/ 1 w 353"/>
                <a:gd name="T21" fmla="*/ 0 h 229"/>
                <a:gd name="T22" fmla="*/ 1 w 353"/>
                <a:gd name="T23" fmla="*/ 0 h 229"/>
                <a:gd name="T24" fmla="*/ 1 w 353"/>
                <a:gd name="T25" fmla="*/ 0 h 229"/>
                <a:gd name="T26" fmla="*/ 1 w 353"/>
                <a:gd name="T27" fmla="*/ 0 h 229"/>
                <a:gd name="T28" fmla="*/ 1 w 353"/>
                <a:gd name="T29" fmla="*/ 1 h 229"/>
                <a:gd name="T30" fmla="*/ 1 w 353"/>
                <a:gd name="T31" fmla="*/ 1 h 229"/>
                <a:gd name="T32" fmla="*/ 1 w 353"/>
                <a:gd name="T33" fmla="*/ 1 h 229"/>
                <a:gd name="T34" fmla="*/ 1 w 353"/>
                <a:gd name="T35" fmla="*/ 1 h 229"/>
                <a:gd name="T36" fmla="*/ 1 w 353"/>
                <a:gd name="T37" fmla="*/ 1 h 229"/>
                <a:gd name="T38" fmla="*/ 1 w 353"/>
                <a:gd name="T39" fmla="*/ 1 h 229"/>
                <a:gd name="T40" fmla="*/ 0 w 353"/>
                <a:gd name="T41" fmla="*/ 1 h 229"/>
                <a:gd name="T42" fmla="*/ 0 w 353"/>
                <a:gd name="T43" fmla="*/ 1 h 229"/>
                <a:gd name="T44" fmla="*/ 0 w 353"/>
                <a:gd name="T45" fmla="*/ 1 h 229"/>
                <a:gd name="T46" fmla="*/ 0 w 353"/>
                <a:gd name="T47" fmla="*/ 1 h 229"/>
                <a:gd name="T48" fmla="*/ 0 w 353"/>
                <a:gd name="T49" fmla="*/ 1 h 229"/>
                <a:gd name="T50" fmla="*/ 0 w 353"/>
                <a:gd name="T51" fmla="*/ 1 h 229"/>
                <a:gd name="T52" fmla="*/ 0 w 353"/>
                <a:gd name="T53" fmla="*/ 1 h 229"/>
                <a:gd name="T54" fmla="*/ 0 w 353"/>
                <a:gd name="T55" fmla="*/ 1 h 229"/>
                <a:gd name="T56" fmla="*/ 0 w 353"/>
                <a:gd name="T57" fmla="*/ 1 h 229"/>
                <a:gd name="T58" fmla="*/ 0 w 353"/>
                <a:gd name="T59" fmla="*/ 1 h 229"/>
                <a:gd name="T60" fmla="*/ 0 w 353"/>
                <a:gd name="T61" fmla="*/ 1 h 229"/>
                <a:gd name="T62" fmla="*/ 0 w 353"/>
                <a:gd name="T63" fmla="*/ 1 h 229"/>
                <a:gd name="T64" fmla="*/ 0 w 353"/>
                <a:gd name="T65" fmla="*/ 1 h 229"/>
                <a:gd name="T66" fmla="*/ 0 w 353"/>
                <a:gd name="T67" fmla="*/ 0 h 229"/>
                <a:gd name="T68" fmla="*/ 0 w 353"/>
                <a:gd name="T69" fmla="*/ 0 h 229"/>
                <a:gd name="T70" fmla="*/ 0 w 353"/>
                <a:gd name="T71" fmla="*/ 0 h 229"/>
                <a:gd name="T72" fmla="*/ 0 w 353"/>
                <a:gd name="T73" fmla="*/ 0 h 229"/>
                <a:gd name="T74" fmla="*/ 1 w 353"/>
                <a:gd name="T75" fmla="*/ 0 h 229"/>
                <a:gd name="T76" fmla="*/ 1 w 353"/>
                <a:gd name="T77" fmla="*/ 0 h 229"/>
                <a:gd name="T78" fmla="*/ 1 w 353"/>
                <a:gd name="T79" fmla="*/ 0 h 229"/>
                <a:gd name="T80" fmla="*/ 1 w 353"/>
                <a:gd name="T81" fmla="*/ 0 h 229"/>
                <a:gd name="T82" fmla="*/ 1 w 353"/>
                <a:gd name="T83" fmla="*/ 0 h 229"/>
                <a:gd name="T84" fmla="*/ 1 w 353"/>
                <a:gd name="T85" fmla="*/ 0 h 229"/>
                <a:gd name="T86" fmla="*/ 1 w 353"/>
                <a:gd name="T87" fmla="*/ 0 h 229"/>
                <a:gd name="T88" fmla="*/ 1 w 353"/>
                <a:gd name="T89" fmla="*/ 0 h 229"/>
                <a:gd name="T90" fmla="*/ 1 w 353"/>
                <a:gd name="T91" fmla="*/ 0 h 229"/>
                <a:gd name="T92" fmla="*/ 1 w 353"/>
                <a:gd name="T93" fmla="*/ 0 h 229"/>
                <a:gd name="T94" fmla="*/ 2 w 353"/>
                <a:gd name="T95" fmla="*/ 0 h 229"/>
                <a:gd name="T96" fmla="*/ 2 w 353"/>
                <a:gd name="T97" fmla="*/ 0 h 229"/>
                <a:gd name="T98" fmla="*/ 2 w 353"/>
                <a:gd name="T99" fmla="*/ 0 h 229"/>
                <a:gd name="T100" fmla="*/ 2 w 353"/>
                <a:gd name="T101" fmla="*/ 0 h 229"/>
                <a:gd name="T102" fmla="*/ 2 w 353"/>
                <a:gd name="T103" fmla="*/ 0 h 229"/>
                <a:gd name="T104" fmla="*/ 2 w 353"/>
                <a:gd name="T105" fmla="*/ 0 h 229"/>
                <a:gd name="T106" fmla="*/ 2 w 353"/>
                <a:gd name="T107" fmla="*/ 0 h 229"/>
                <a:gd name="T108" fmla="*/ 2 w 353"/>
                <a:gd name="T109" fmla="*/ 0 h 229"/>
                <a:gd name="T110" fmla="*/ 2 w 353"/>
                <a:gd name="T111" fmla="*/ 0 h 229"/>
                <a:gd name="T112" fmla="*/ 2 w 353"/>
                <a:gd name="T113" fmla="*/ 0 h 2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53"/>
                <a:gd name="T172" fmla="*/ 0 h 229"/>
                <a:gd name="T173" fmla="*/ 353 w 353"/>
                <a:gd name="T174" fmla="*/ 229 h 22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53" h="229">
                  <a:moveTo>
                    <a:pt x="348" y="111"/>
                  </a:moveTo>
                  <a:lnTo>
                    <a:pt x="333" y="122"/>
                  </a:lnTo>
                  <a:lnTo>
                    <a:pt x="318" y="125"/>
                  </a:lnTo>
                  <a:lnTo>
                    <a:pt x="304" y="123"/>
                  </a:lnTo>
                  <a:lnTo>
                    <a:pt x="291" y="117"/>
                  </a:lnTo>
                  <a:lnTo>
                    <a:pt x="278" y="108"/>
                  </a:lnTo>
                  <a:lnTo>
                    <a:pt x="265" y="100"/>
                  </a:lnTo>
                  <a:lnTo>
                    <a:pt x="251" y="93"/>
                  </a:lnTo>
                  <a:lnTo>
                    <a:pt x="236" y="90"/>
                  </a:lnTo>
                  <a:lnTo>
                    <a:pt x="220" y="88"/>
                  </a:lnTo>
                  <a:lnTo>
                    <a:pt x="201" y="90"/>
                  </a:lnTo>
                  <a:lnTo>
                    <a:pt x="180" y="95"/>
                  </a:lnTo>
                  <a:lnTo>
                    <a:pt x="160" y="105"/>
                  </a:lnTo>
                  <a:lnTo>
                    <a:pt x="143" y="121"/>
                  </a:lnTo>
                  <a:lnTo>
                    <a:pt x="130" y="141"/>
                  </a:lnTo>
                  <a:lnTo>
                    <a:pt x="122" y="169"/>
                  </a:lnTo>
                  <a:lnTo>
                    <a:pt x="122" y="204"/>
                  </a:lnTo>
                  <a:lnTo>
                    <a:pt x="115" y="207"/>
                  </a:lnTo>
                  <a:lnTo>
                    <a:pt x="106" y="210"/>
                  </a:lnTo>
                  <a:lnTo>
                    <a:pt x="95" y="214"/>
                  </a:lnTo>
                  <a:lnTo>
                    <a:pt x="82" y="218"/>
                  </a:lnTo>
                  <a:lnTo>
                    <a:pt x="70" y="223"/>
                  </a:lnTo>
                  <a:lnTo>
                    <a:pt x="58" y="226"/>
                  </a:lnTo>
                  <a:lnTo>
                    <a:pt x="48" y="228"/>
                  </a:lnTo>
                  <a:lnTo>
                    <a:pt x="40" y="229"/>
                  </a:lnTo>
                  <a:lnTo>
                    <a:pt x="37" y="216"/>
                  </a:lnTo>
                  <a:lnTo>
                    <a:pt x="33" y="204"/>
                  </a:lnTo>
                  <a:lnTo>
                    <a:pt x="29" y="192"/>
                  </a:lnTo>
                  <a:lnTo>
                    <a:pt x="23" y="179"/>
                  </a:lnTo>
                  <a:lnTo>
                    <a:pt x="18" y="168"/>
                  </a:lnTo>
                  <a:lnTo>
                    <a:pt x="13" y="156"/>
                  </a:lnTo>
                  <a:lnTo>
                    <a:pt x="7" y="143"/>
                  </a:lnTo>
                  <a:lnTo>
                    <a:pt x="0" y="130"/>
                  </a:lnTo>
                  <a:lnTo>
                    <a:pt x="17" y="123"/>
                  </a:lnTo>
                  <a:lnTo>
                    <a:pt x="36" y="115"/>
                  </a:lnTo>
                  <a:lnTo>
                    <a:pt x="55" y="107"/>
                  </a:lnTo>
                  <a:lnTo>
                    <a:pt x="74" y="99"/>
                  </a:lnTo>
                  <a:lnTo>
                    <a:pt x="94" y="91"/>
                  </a:lnTo>
                  <a:lnTo>
                    <a:pt x="113" y="84"/>
                  </a:lnTo>
                  <a:lnTo>
                    <a:pt x="134" y="75"/>
                  </a:lnTo>
                  <a:lnTo>
                    <a:pt x="153" y="67"/>
                  </a:lnTo>
                  <a:lnTo>
                    <a:pt x="173" y="59"/>
                  </a:lnTo>
                  <a:lnTo>
                    <a:pt x="192" y="51"/>
                  </a:lnTo>
                  <a:lnTo>
                    <a:pt x="212" y="42"/>
                  </a:lnTo>
                  <a:lnTo>
                    <a:pt x="232" y="34"/>
                  </a:lnTo>
                  <a:lnTo>
                    <a:pt x="251" y="26"/>
                  </a:lnTo>
                  <a:lnTo>
                    <a:pt x="270" y="17"/>
                  </a:lnTo>
                  <a:lnTo>
                    <a:pt x="288" y="9"/>
                  </a:lnTo>
                  <a:lnTo>
                    <a:pt x="306" y="0"/>
                  </a:lnTo>
                  <a:lnTo>
                    <a:pt x="320" y="11"/>
                  </a:lnTo>
                  <a:lnTo>
                    <a:pt x="332" y="26"/>
                  </a:lnTo>
                  <a:lnTo>
                    <a:pt x="341" y="44"/>
                  </a:lnTo>
                  <a:lnTo>
                    <a:pt x="347" y="62"/>
                  </a:lnTo>
                  <a:lnTo>
                    <a:pt x="351" y="80"/>
                  </a:lnTo>
                  <a:lnTo>
                    <a:pt x="353" y="95"/>
                  </a:lnTo>
                  <a:lnTo>
                    <a:pt x="352" y="106"/>
                  </a:lnTo>
                  <a:lnTo>
                    <a:pt x="348" y="111"/>
                  </a:lnTo>
                  <a:close/>
                </a:path>
              </a:pathLst>
            </a:custGeom>
            <a:solidFill>
              <a:srgbClr val="F2E8D3"/>
            </a:solidFill>
            <a:ln w="9525">
              <a:noFill/>
              <a:round/>
              <a:headEnd/>
              <a:tailEnd/>
            </a:ln>
          </p:spPr>
          <p:txBody>
            <a:bodyPr/>
            <a:lstStyle/>
            <a:p>
              <a:endParaRPr lang="fr-FR"/>
            </a:p>
          </p:txBody>
        </p:sp>
        <p:sp>
          <p:nvSpPr>
            <p:cNvPr id="480320" name="Freeform 647"/>
            <p:cNvSpPr>
              <a:spLocks/>
            </p:cNvSpPr>
            <p:nvPr/>
          </p:nvSpPr>
          <p:spPr bwMode="auto">
            <a:xfrm>
              <a:off x="4767" y="1331"/>
              <a:ext cx="39" cy="35"/>
            </a:xfrm>
            <a:custGeom>
              <a:avLst/>
              <a:gdLst>
                <a:gd name="T0" fmla="*/ 1 w 223"/>
                <a:gd name="T1" fmla="*/ 1 h 210"/>
                <a:gd name="T2" fmla="*/ 1 w 223"/>
                <a:gd name="T3" fmla="*/ 1 h 210"/>
                <a:gd name="T4" fmla="*/ 1 w 223"/>
                <a:gd name="T5" fmla="*/ 1 h 210"/>
                <a:gd name="T6" fmla="*/ 1 w 223"/>
                <a:gd name="T7" fmla="*/ 1 h 210"/>
                <a:gd name="T8" fmla="*/ 1 w 223"/>
                <a:gd name="T9" fmla="*/ 1 h 210"/>
                <a:gd name="T10" fmla="*/ 1 w 223"/>
                <a:gd name="T11" fmla="*/ 1 h 210"/>
                <a:gd name="T12" fmla="*/ 1 w 223"/>
                <a:gd name="T13" fmla="*/ 1 h 210"/>
                <a:gd name="T14" fmla="*/ 1 w 223"/>
                <a:gd name="T15" fmla="*/ 1 h 210"/>
                <a:gd name="T16" fmla="*/ 0 w 223"/>
                <a:gd name="T17" fmla="*/ 1 h 210"/>
                <a:gd name="T18" fmla="*/ 0 w 223"/>
                <a:gd name="T19" fmla="*/ 1 h 210"/>
                <a:gd name="T20" fmla="*/ 0 w 223"/>
                <a:gd name="T21" fmla="*/ 1 h 210"/>
                <a:gd name="T22" fmla="*/ 0 w 223"/>
                <a:gd name="T23" fmla="*/ 1 h 210"/>
                <a:gd name="T24" fmla="*/ 0 w 223"/>
                <a:gd name="T25" fmla="*/ 1 h 210"/>
                <a:gd name="T26" fmla="*/ 0 w 223"/>
                <a:gd name="T27" fmla="*/ 1 h 210"/>
                <a:gd name="T28" fmla="*/ 0 w 223"/>
                <a:gd name="T29" fmla="*/ 0 h 210"/>
                <a:gd name="T30" fmla="*/ 0 w 223"/>
                <a:gd name="T31" fmla="*/ 0 h 210"/>
                <a:gd name="T32" fmla="*/ 0 w 223"/>
                <a:gd name="T33" fmla="*/ 0 h 210"/>
                <a:gd name="T34" fmla="*/ 0 w 223"/>
                <a:gd name="T35" fmla="*/ 0 h 210"/>
                <a:gd name="T36" fmla="*/ 0 w 223"/>
                <a:gd name="T37" fmla="*/ 0 h 210"/>
                <a:gd name="T38" fmla="*/ 0 w 223"/>
                <a:gd name="T39" fmla="*/ 0 h 210"/>
                <a:gd name="T40" fmla="*/ 0 w 223"/>
                <a:gd name="T41" fmla="*/ 0 h 210"/>
                <a:gd name="T42" fmla="*/ 0 w 223"/>
                <a:gd name="T43" fmla="*/ 0 h 210"/>
                <a:gd name="T44" fmla="*/ 0 w 223"/>
                <a:gd name="T45" fmla="*/ 1 h 210"/>
                <a:gd name="T46" fmla="*/ 0 w 223"/>
                <a:gd name="T47" fmla="*/ 1 h 210"/>
                <a:gd name="T48" fmla="*/ 0 w 223"/>
                <a:gd name="T49" fmla="*/ 1 h 210"/>
                <a:gd name="T50" fmla="*/ 0 w 223"/>
                <a:gd name="T51" fmla="*/ 1 h 210"/>
                <a:gd name="T52" fmla="*/ 1 w 223"/>
                <a:gd name="T53" fmla="*/ 1 h 210"/>
                <a:gd name="T54" fmla="*/ 1 w 223"/>
                <a:gd name="T55" fmla="*/ 1 h 210"/>
                <a:gd name="T56" fmla="*/ 1 w 223"/>
                <a:gd name="T57" fmla="*/ 1 h 210"/>
                <a:gd name="T58" fmla="*/ 1 w 223"/>
                <a:gd name="T59" fmla="*/ 1 h 210"/>
                <a:gd name="T60" fmla="*/ 1 w 223"/>
                <a:gd name="T61" fmla="*/ 1 h 210"/>
                <a:gd name="T62" fmla="*/ 1 w 223"/>
                <a:gd name="T63" fmla="*/ 1 h 210"/>
                <a:gd name="T64" fmla="*/ 1 w 223"/>
                <a:gd name="T65" fmla="*/ 1 h 2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3"/>
                <a:gd name="T100" fmla="*/ 0 h 210"/>
                <a:gd name="T101" fmla="*/ 223 w 223"/>
                <a:gd name="T102" fmla="*/ 210 h 2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3" h="210">
                  <a:moveTo>
                    <a:pt x="223" y="181"/>
                  </a:moveTo>
                  <a:lnTo>
                    <a:pt x="208" y="189"/>
                  </a:lnTo>
                  <a:lnTo>
                    <a:pt x="193" y="198"/>
                  </a:lnTo>
                  <a:lnTo>
                    <a:pt x="175" y="204"/>
                  </a:lnTo>
                  <a:lnTo>
                    <a:pt x="156" y="208"/>
                  </a:lnTo>
                  <a:lnTo>
                    <a:pt x="136" y="210"/>
                  </a:lnTo>
                  <a:lnTo>
                    <a:pt x="117" y="210"/>
                  </a:lnTo>
                  <a:lnTo>
                    <a:pt x="96" y="207"/>
                  </a:lnTo>
                  <a:lnTo>
                    <a:pt x="75" y="201"/>
                  </a:lnTo>
                  <a:lnTo>
                    <a:pt x="61" y="191"/>
                  </a:lnTo>
                  <a:lnTo>
                    <a:pt x="43" y="178"/>
                  </a:lnTo>
                  <a:lnTo>
                    <a:pt x="27" y="161"/>
                  </a:lnTo>
                  <a:lnTo>
                    <a:pt x="13" y="139"/>
                  </a:lnTo>
                  <a:lnTo>
                    <a:pt x="2" y="113"/>
                  </a:lnTo>
                  <a:lnTo>
                    <a:pt x="0" y="81"/>
                  </a:lnTo>
                  <a:lnTo>
                    <a:pt x="6" y="44"/>
                  </a:lnTo>
                  <a:lnTo>
                    <a:pt x="24" y="0"/>
                  </a:lnTo>
                  <a:lnTo>
                    <a:pt x="23" y="16"/>
                  </a:lnTo>
                  <a:lnTo>
                    <a:pt x="24" y="31"/>
                  </a:lnTo>
                  <a:lnTo>
                    <a:pt x="27" y="47"/>
                  </a:lnTo>
                  <a:lnTo>
                    <a:pt x="31" y="63"/>
                  </a:lnTo>
                  <a:lnTo>
                    <a:pt x="37" y="79"/>
                  </a:lnTo>
                  <a:lnTo>
                    <a:pt x="46" y="95"/>
                  </a:lnTo>
                  <a:lnTo>
                    <a:pt x="56" y="110"/>
                  </a:lnTo>
                  <a:lnTo>
                    <a:pt x="67" y="125"/>
                  </a:lnTo>
                  <a:lnTo>
                    <a:pt x="81" y="137"/>
                  </a:lnTo>
                  <a:lnTo>
                    <a:pt x="95" y="149"/>
                  </a:lnTo>
                  <a:lnTo>
                    <a:pt x="111" y="160"/>
                  </a:lnTo>
                  <a:lnTo>
                    <a:pt x="131" y="169"/>
                  </a:lnTo>
                  <a:lnTo>
                    <a:pt x="151" y="175"/>
                  </a:lnTo>
                  <a:lnTo>
                    <a:pt x="173" y="179"/>
                  </a:lnTo>
                  <a:lnTo>
                    <a:pt x="197" y="182"/>
                  </a:lnTo>
                  <a:lnTo>
                    <a:pt x="223" y="181"/>
                  </a:lnTo>
                  <a:close/>
                </a:path>
              </a:pathLst>
            </a:custGeom>
            <a:solidFill>
              <a:srgbClr val="F2E8D3"/>
            </a:solidFill>
            <a:ln w="9525">
              <a:noFill/>
              <a:round/>
              <a:headEnd/>
              <a:tailEnd/>
            </a:ln>
          </p:spPr>
          <p:txBody>
            <a:bodyPr/>
            <a:lstStyle/>
            <a:p>
              <a:endParaRPr lang="fr-FR"/>
            </a:p>
          </p:txBody>
        </p:sp>
        <p:sp>
          <p:nvSpPr>
            <p:cNvPr id="480321" name="Freeform 648"/>
            <p:cNvSpPr>
              <a:spLocks/>
            </p:cNvSpPr>
            <p:nvPr/>
          </p:nvSpPr>
          <p:spPr bwMode="auto">
            <a:xfrm>
              <a:off x="4980" y="1345"/>
              <a:ext cx="22" cy="20"/>
            </a:xfrm>
            <a:custGeom>
              <a:avLst/>
              <a:gdLst>
                <a:gd name="T0" fmla="*/ 1 w 131"/>
                <a:gd name="T1" fmla="*/ 0 h 123"/>
                <a:gd name="T2" fmla="*/ 1 w 131"/>
                <a:gd name="T3" fmla="*/ 0 h 123"/>
                <a:gd name="T4" fmla="*/ 1 w 131"/>
                <a:gd name="T5" fmla="*/ 0 h 123"/>
                <a:gd name="T6" fmla="*/ 1 w 131"/>
                <a:gd name="T7" fmla="*/ 0 h 123"/>
                <a:gd name="T8" fmla="*/ 1 w 131"/>
                <a:gd name="T9" fmla="*/ 0 h 123"/>
                <a:gd name="T10" fmla="*/ 1 w 131"/>
                <a:gd name="T11" fmla="*/ 0 h 123"/>
                <a:gd name="T12" fmla="*/ 1 w 131"/>
                <a:gd name="T13" fmla="*/ 0 h 123"/>
                <a:gd name="T14" fmla="*/ 1 w 131"/>
                <a:gd name="T15" fmla="*/ 0 h 123"/>
                <a:gd name="T16" fmla="*/ 0 w 131"/>
                <a:gd name="T17" fmla="*/ 0 h 123"/>
                <a:gd name="T18" fmla="*/ 0 w 131"/>
                <a:gd name="T19" fmla="*/ 0 h 123"/>
                <a:gd name="T20" fmla="*/ 0 w 131"/>
                <a:gd name="T21" fmla="*/ 0 h 123"/>
                <a:gd name="T22" fmla="*/ 0 w 131"/>
                <a:gd name="T23" fmla="*/ 0 h 123"/>
                <a:gd name="T24" fmla="*/ 0 w 131"/>
                <a:gd name="T25" fmla="*/ 0 h 123"/>
                <a:gd name="T26" fmla="*/ 0 w 131"/>
                <a:gd name="T27" fmla="*/ 0 h 123"/>
                <a:gd name="T28" fmla="*/ 0 w 131"/>
                <a:gd name="T29" fmla="*/ 0 h 123"/>
                <a:gd name="T30" fmla="*/ 0 w 131"/>
                <a:gd name="T31" fmla="*/ 0 h 123"/>
                <a:gd name="T32" fmla="*/ 0 w 131"/>
                <a:gd name="T33" fmla="*/ 0 h 123"/>
                <a:gd name="T34" fmla="*/ 0 w 131"/>
                <a:gd name="T35" fmla="*/ 0 h 123"/>
                <a:gd name="T36" fmla="*/ 0 w 131"/>
                <a:gd name="T37" fmla="*/ 0 h 123"/>
                <a:gd name="T38" fmla="*/ 0 w 131"/>
                <a:gd name="T39" fmla="*/ 0 h 123"/>
                <a:gd name="T40" fmla="*/ 0 w 131"/>
                <a:gd name="T41" fmla="*/ 0 h 123"/>
                <a:gd name="T42" fmla="*/ 0 w 131"/>
                <a:gd name="T43" fmla="*/ 0 h 123"/>
                <a:gd name="T44" fmla="*/ 0 w 131"/>
                <a:gd name="T45" fmla="*/ 0 h 123"/>
                <a:gd name="T46" fmla="*/ 0 w 131"/>
                <a:gd name="T47" fmla="*/ 0 h 123"/>
                <a:gd name="T48" fmla="*/ 0 w 131"/>
                <a:gd name="T49" fmla="*/ 0 h 123"/>
                <a:gd name="T50" fmla="*/ 0 w 131"/>
                <a:gd name="T51" fmla="*/ 0 h 123"/>
                <a:gd name="T52" fmla="*/ 0 w 131"/>
                <a:gd name="T53" fmla="*/ 0 h 123"/>
                <a:gd name="T54" fmla="*/ 0 w 131"/>
                <a:gd name="T55" fmla="*/ 0 h 123"/>
                <a:gd name="T56" fmla="*/ 0 w 131"/>
                <a:gd name="T57" fmla="*/ 0 h 123"/>
                <a:gd name="T58" fmla="*/ 1 w 131"/>
                <a:gd name="T59" fmla="*/ 0 h 123"/>
                <a:gd name="T60" fmla="*/ 1 w 131"/>
                <a:gd name="T61" fmla="*/ 0 h 123"/>
                <a:gd name="T62" fmla="*/ 1 w 131"/>
                <a:gd name="T63" fmla="*/ 0 h 123"/>
                <a:gd name="T64" fmla="*/ 1 w 131"/>
                <a:gd name="T65" fmla="*/ 0 h 1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1"/>
                <a:gd name="T100" fmla="*/ 0 h 123"/>
                <a:gd name="T101" fmla="*/ 131 w 131"/>
                <a:gd name="T102" fmla="*/ 123 h 12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1" h="123">
                  <a:moveTo>
                    <a:pt x="128" y="27"/>
                  </a:moveTo>
                  <a:lnTo>
                    <a:pt x="131" y="44"/>
                  </a:lnTo>
                  <a:lnTo>
                    <a:pt x="130" y="68"/>
                  </a:lnTo>
                  <a:lnTo>
                    <a:pt x="125" y="93"/>
                  </a:lnTo>
                  <a:lnTo>
                    <a:pt x="116" y="109"/>
                  </a:lnTo>
                  <a:lnTo>
                    <a:pt x="106" y="116"/>
                  </a:lnTo>
                  <a:lnTo>
                    <a:pt x="97" y="119"/>
                  </a:lnTo>
                  <a:lnTo>
                    <a:pt x="88" y="122"/>
                  </a:lnTo>
                  <a:lnTo>
                    <a:pt x="78" y="123"/>
                  </a:lnTo>
                  <a:lnTo>
                    <a:pt x="68" y="123"/>
                  </a:lnTo>
                  <a:lnTo>
                    <a:pt x="58" y="122"/>
                  </a:lnTo>
                  <a:lnTo>
                    <a:pt x="48" y="120"/>
                  </a:lnTo>
                  <a:lnTo>
                    <a:pt x="38" y="117"/>
                  </a:lnTo>
                  <a:lnTo>
                    <a:pt x="32" y="112"/>
                  </a:lnTo>
                  <a:lnTo>
                    <a:pt x="26" y="106"/>
                  </a:lnTo>
                  <a:lnTo>
                    <a:pt x="20" y="100"/>
                  </a:lnTo>
                  <a:lnTo>
                    <a:pt x="14" y="94"/>
                  </a:lnTo>
                  <a:lnTo>
                    <a:pt x="8" y="87"/>
                  </a:lnTo>
                  <a:lnTo>
                    <a:pt x="4" y="79"/>
                  </a:lnTo>
                  <a:lnTo>
                    <a:pt x="2" y="71"/>
                  </a:lnTo>
                  <a:lnTo>
                    <a:pt x="0" y="63"/>
                  </a:lnTo>
                  <a:lnTo>
                    <a:pt x="1" y="47"/>
                  </a:lnTo>
                  <a:lnTo>
                    <a:pt x="6" y="32"/>
                  </a:lnTo>
                  <a:lnTo>
                    <a:pt x="14" y="21"/>
                  </a:lnTo>
                  <a:lnTo>
                    <a:pt x="24" y="12"/>
                  </a:lnTo>
                  <a:lnTo>
                    <a:pt x="36" y="7"/>
                  </a:lnTo>
                  <a:lnTo>
                    <a:pt x="51" y="3"/>
                  </a:lnTo>
                  <a:lnTo>
                    <a:pt x="65" y="0"/>
                  </a:lnTo>
                  <a:lnTo>
                    <a:pt x="80" y="0"/>
                  </a:lnTo>
                  <a:lnTo>
                    <a:pt x="94" y="4"/>
                  </a:lnTo>
                  <a:lnTo>
                    <a:pt x="107" y="8"/>
                  </a:lnTo>
                  <a:lnTo>
                    <a:pt x="119" y="16"/>
                  </a:lnTo>
                  <a:lnTo>
                    <a:pt x="128" y="27"/>
                  </a:lnTo>
                  <a:close/>
                </a:path>
              </a:pathLst>
            </a:custGeom>
            <a:solidFill>
              <a:srgbClr val="F2E8D3"/>
            </a:solidFill>
            <a:ln w="9525">
              <a:noFill/>
              <a:round/>
              <a:headEnd/>
              <a:tailEnd/>
            </a:ln>
          </p:spPr>
          <p:txBody>
            <a:bodyPr/>
            <a:lstStyle/>
            <a:p>
              <a:endParaRPr lang="fr-FR"/>
            </a:p>
          </p:txBody>
        </p:sp>
        <p:sp>
          <p:nvSpPr>
            <p:cNvPr id="480322" name="Freeform 649"/>
            <p:cNvSpPr>
              <a:spLocks/>
            </p:cNvSpPr>
            <p:nvPr/>
          </p:nvSpPr>
          <p:spPr bwMode="auto">
            <a:xfrm>
              <a:off x="4812" y="1347"/>
              <a:ext cx="109" cy="106"/>
            </a:xfrm>
            <a:custGeom>
              <a:avLst/>
              <a:gdLst>
                <a:gd name="T0" fmla="*/ 2 w 626"/>
                <a:gd name="T1" fmla="*/ 0 h 636"/>
                <a:gd name="T2" fmla="*/ 2 w 626"/>
                <a:gd name="T3" fmla="*/ 0 h 636"/>
                <a:gd name="T4" fmla="*/ 2 w 626"/>
                <a:gd name="T5" fmla="*/ 1 h 636"/>
                <a:gd name="T6" fmla="*/ 3 w 626"/>
                <a:gd name="T7" fmla="*/ 0 h 636"/>
                <a:gd name="T8" fmla="*/ 3 w 626"/>
                <a:gd name="T9" fmla="*/ 1 h 636"/>
                <a:gd name="T10" fmla="*/ 3 w 626"/>
                <a:gd name="T11" fmla="*/ 1 h 636"/>
                <a:gd name="T12" fmla="*/ 3 w 626"/>
                <a:gd name="T13" fmla="*/ 1 h 636"/>
                <a:gd name="T14" fmla="*/ 3 w 626"/>
                <a:gd name="T15" fmla="*/ 1 h 636"/>
                <a:gd name="T16" fmla="*/ 3 w 626"/>
                <a:gd name="T17" fmla="*/ 1 h 636"/>
                <a:gd name="T18" fmla="*/ 3 w 626"/>
                <a:gd name="T19" fmla="*/ 2 h 636"/>
                <a:gd name="T20" fmla="*/ 3 w 626"/>
                <a:gd name="T21" fmla="*/ 2 h 636"/>
                <a:gd name="T22" fmla="*/ 3 w 626"/>
                <a:gd name="T23" fmla="*/ 2 h 636"/>
                <a:gd name="T24" fmla="*/ 3 w 626"/>
                <a:gd name="T25" fmla="*/ 2 h 636"/>
                <a:gd name="T26" fmla="*/ 3 w 626"/>
                <a:gd name="T27" fmla="*/ 2 h 636"/>
                <a:gd name="T28" fmla="*/ 3 w 626"/>
                <a:gd name="T29" fmla="*/ 2 h 636"/>
                <a:gd name="T30" fmla="*/ 3 w 626"/>
                <a:gd name="T31" fmla="*/ 2 h 636"/>
                <a:gd name="T32" fmla="*/ 3 w 626"/>
                <a:gd name="T33" fmla="*/ 2 h 636"/>
                <a:gd name="T34" fmla="*/ 3 w 626"/>
                <a:gd name="T35" fmla="*/ 2 h 636"/>
                <a:gd name="T36" fmla="*/ 3 w 626"/>
                <a:gd name="T37" fmla="*/ 3 h 636"/>
                <a:gd name="T38" fmla="*/ 3 w 626"/>
                <a:gd name="T39" fmla="*/ 3 h 636"/>
                <a:gd name="T40" fmla="*/ 2 w 626"/>
                <a:gd name="T41" fmla="*/ 3 h 636"/>
                <a:gd name="T42" fmla="*/ 2 w 626"/>
                <a:gd name="T43" fmla="*/ 2 h 636"/>
                <a:gd name="T44" fmla="*/ 2 w 626"/>
                <a:gd name="T45" fmla="*/ 2 h 636"/>
                <a:gd name="T46" fmla="*/ 2 w 626"/>
                <a:gd name="T47" fmla="*/ 2 h 636"/>
                <a:gd name="T48" fmla="*/ 2 w 626"/>
                <a:gd name="T49" fmla="*/ 2 h 636"/>
                <a:gd name="T50" fmla="*/ 2 w 626"/>
                <a:gd name="T51" fmla="*/ 2 h 636"/>
                <a:gd name="T52" fmla="*/ 2 w 626"/>
                <a:gd name="T53" fmla="*/ 2 h 636"/>
                <a:gd name="T54" fmla="*/ 2 w 626"/>
                <a:gd name="T55" fmla="*/ 2 h 636"/>
                <a:gd name="T56" fmla="*/ 2 w 626"/>
                <a:gd name="T57" fmla="*/ 2 h 636"/>
                <a:gd name="T58" fmla="*/ 2 w 626"/>
                <a:gd name="T59" fmla="*/ 2 h 636"/>
                <a:gd name="T60" fmla="*/ 1 w 626"/>
                <a:gd name="T61" fmla="*/ 2 h 636"/>
                <a:gd name="T62" fmla="*/ 2 w 626"/>
                <a:gd name="T63" fmla="*/ 2 h 636"/>
                <a:gd name="T64" fmla="*/ 2 w 626"/>
                <a:gd name="T65" fmla="*/ 2 h 636"/>
                <a:gd name="T66" fmla="*/ 2 w 626"/>
                <a:gd name="T67" fmla="*/ 2 h 636"/>
                <a:gd name="T68" fmla="*/ 1 w 626"/>
                <a:gd name="T69" fmla="*/ 2 h 636"/>
                <a:gd name="T70" fmla="*/ 1 w 626"/>
                <a:gd name="T71" fmla="*/ 2 h 636"/>
                <a:gd name="T72" fmla="*/ 1 w 626"/>
                <a:gd name="T73" fmla="*/ 2 h 636"/>
                <a:gd name="T74" fmla="*/ 1 w 626"/>
                <a:gd name="T75" fmla="*/ 2 h 636"/>
                <a:gd name="T76" fmla="*/ 1 w 626"/>
                <a:gd name="T77" fmla="*/ 2 h 636"/>
                <a:gd name="T78" fmla="*/ 1 w 626"/>
                <a:gd name="T79" fmla="*/ 2 h 636"/>
                <a:gd name="T80" fmla="*/ 1 w 626"/>
                <a:gd name="T81" fmla="*/ 2 h 636"/>
                <a:gd name="T82" fmla="*/ 0 w 626"/>
                <a:gd name="T83" fmla="*/ 2 h 636"/>
                <a:gd name="T84" fmla="*/ 0 w 626"/>
                <a:gd name="T85" fmla="*/ 2 h 636"/>
                <a:gd name="T86" fmla="*/ 0 w 626"/>
                <a:gd name="T87" fmla="*/ 2 h 636"/>
                <a:gd name="T88" fmla="*/ 0 w 626"/>
                <a:gd name="T89" fmla="*/ 2 h 636"/>
                <a:gd name="T90" fmla="*/ 0 w 626"/>
                <a:gd name="T91" fmla="*/ 2 h 636"/>
                <a:gd name="T92" fmla="*/ 0 w 626"/>
                <a:gd name="T93" fmla="*/ 1 h 636"/>
                <a:gd name="T94" fmla="*/ 1 w 626"/>
                <a:gd name="T95" fmla="*/ 1 h 636"/>
                <a:gd name="T96" fmla="*/ 1 w 626"/>
                <a:gd name="T97" fmla="*/ 1 h 636"/>
                <a:gd name="T98" fmla="*/ 1 w 626"/>
                <a:gd name="T99" fmla="*/ 1 h 636"/>
                <a:gd name="T100" fmla="*/ 1 w 626"/>
                <a:gd name="T101" fmla="*/ 0 h 636"/>
                <a:gd name="T102" fmla="*/ 2 w 626"/>
                <a:gd name="T103" fmla="*/ 0 h 636"/>
                <a:gd name="T104" fmla="*/ 2 w 626"/>
                <a:gd name="T105" fmla="*/ 0 h 636"/>
                <a:gd name="T106" fmla="*/ 3 w 626"/>
                <a:gd name="T107" fmla="*/ 0 h 6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6"/>
                <a:gd name="T163" fmla="*/ 0 h 636"/>
                <a:gd name="T164" fmla="*/ 626 w 626"/>
                <a:gd name="T165" fmla="*/ 636 h 6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6" h="636">
                  <a:moveTo>
                    <a:pt x="505" y="73"/>
                  </a:moveTo>
                  <a:lnTo>
                    <a:pt x="505" y="81"/>
                  </a:lnTo>
                  <a:lnTo>
                    <a:pt x="494" y="81"/>
                  </a:lnTo>
                  <a:lnTo>
                    <a:pt x="485" y="80"/>
                  </a:lnTo>
                  <a:lnTo>
                    <a:pt x="476" y="79"/>
                  </a:lnTo>
                  <a:lnTo>
                    <a:pt x="467" y="78"/>
                  </a:lnTo>
                  <a:lnTo>
                    <a:pt x="458" y="79"/>
                  </a:lnTo>
                  <a:lnTo>
                    <a:pt x="450" y="81"/>
                  </a:lnTo>
                  <a:lnTo>
                    <a:pt x="442" y="85"/>
                  </a:lnTo>
                  <a:lnTo>
                    <a:pt x="434" y="93"/>
                  </a:lnTo>
                  <a:lnTo>
                    <a:pt x="433" y="102"/>
                  </a:lnTo>
                  <a:lnTo>
                    <a:pt x="429" y="110"/>
                  </a:lnTo>
                  <a:lnTo>
                    <a:pt x="425" y="117"/>
                  </a:lnTo>
                  <a:lnTo>
                    <a:pt x="421" y="124"/>
                  </a:lnTo>
                  <a:lnTo>
                    <a:pt x="418" y="131"/>
                  </a:lnTo>
                  <a:lnTo>
                    <a:pt x="417" y="138"/>
                  </a:lnTo>
                  <a:lnTo>
                    <a:pt x="420" y="144"/>
                  </a:lnTo>
                  <a:lnTo>
                    <a:pt x="427" y="149"/>
                  </a:lnTo>
                  <a:lnTo>
                    <a:pt x="431" y="136"/>
                  </a:lnTo>
                  <a:lnTo>
                    <a:pt x="438" y="126"/>
                  </a:lnTo>
                  <a:lnTo>
                    <a:pt x="448" y="122"/>
                  </a:lnTo>
                  <a:lnTo>
                    <a:pt x="459" y="120"/>
                  </a:lnTo>
                  <a:lnTo>
                    <a:pt x="472" y="121"/>
                  </a:lnTo>
                  <a:lnTo>
                    <a:pt x="484" y="123"/>
                  </a:lnTo>
                  <a:lnTo>
                    <a:pt x="495" y="126"/>
                  </a:lnTo>
                  <a:lnTo>
                    <a:pt x="505" y="129"/>
                  </a:lnTo>
                  <a:lnTo>
                    <a:pt x="509" y="139"/>
                  </a:lnTo>
                  <a:lnTo>
                    <a:pt x="509" y="153"/>
                  </a:lnTo>
                  <a:lnTo>
                    <a:pt x="509" y="168"/>
                  </a:lnTo>
                  <a:lnTo>
                    <a:pt x="515" y="181"/>
                  </a:lnTo>
                  <a:lnTo>
                    <a:pt x="519" y="186"/>
                  </a:lnTo>
                  <a:lnTo>
                    <a:pt x="523" y="192"/>
                  </a:lnTo>
                  <a:lnTo>
                    <a:pt x="528" y="199"/>
                  </a:lnTo>
                  <a:lnTo>
                    <a:pt x="533" y="207"/>
                  </a:lnTo>
                  <a:lnTo>
                    <a:pt x="540" y="212"/>
                  </a:lnTo>
                  <a:lnTo>
                    <a:pt x="546" y="216"/>
                  </a:lnTo>
                  <a:lnTo>
                    <a:pt x="553" y="217"/>
                  </a:lnTo>
                  <a:lnTo>
                    <a:pt x="561" y="215"/>
                  </a:lnTo>
                  <a:lnTo>
                    <a:pt x="567" y="217"/>
                  </a:lnTo>
                  <a:lnTo>
                    <a:pt x="573" y="222"/>
                  </a:lnTo>
                  <a:lnTo>
                    <a:pt x="578" y="227"/>
                  </a:lnTo>
                  <a:lnTo>
                    <a:pt x="582" y="233"/>
                  </a:lnTo>
                  <a:lnTo>
                    <a:pt x="585" y="242"/>
                  </a:lnTo>
                  <a:lnTo>
                    <a:pt x="588" y="249"/>
                  </a:lnTo>
                  <a:lnTo>
                    <a:pt x="591" y="257"/>
                  </a:lnTo>
                  <a:lnTo>
                    <a:pt x="593" y="264"/>
                  </a:lnTo>
                  <a:lnTo>
                    <a:pt x="588" y="268"/>
                  </a:lnTo>
                  <a:lnTo>
                    <a:pt x="582" y="270"/>
                  </a:lnTo>
                  <a:lnTo>
                    <a:pt x="574" y="271"/>
                  </a:lnTo>
                  <a:lnTo>
                    <a:pt x="565" y="271"/>
                  </a:lnTo>
                  <a:lnTo>
                    <a:pt x="557" y="270"/>
                  </a:lnTo>
                  <a:lnTo>
                    <a:pt x="549" y="270"/>
                  </a:lnTo>
                  <a:lnTo>
                    <a:pt x="542" y="270"/>
                  </a:lnTo>
                  <a:lnTo>
                    <a:pt x="537" y="270"/>
                  </a:lnTo>
                  <a:lnTo>
                    <a:pt x="533" y="287"/>
                  </a:lnTo>
                  <a:lnTo>
                    <a:pt x="535" y="304"/>
                  </a:lnTo>
                  <a:lnTo>
                    <a:pt x="532" y="320"/>
                  </a:lnTo>
                  <a:lnTo>
                    <a:pt x="521" y="332"/>
                  </a:lnTo>
                  <a:lnTo>
                    <a:pt x="513" y="330"/>
                  </a:lnTo>
                  <a:lnTo>
                    <a:pt x="505" y="328"/>
                  </a:lnTo>
                  <a:lnTo>
                    <a:pt x="497" y="330"/>
                  </a:lnTo>
                  <a:lnTo>
                    <a:pt x="493" y="340"/>
                  </a:lnTo>
                  <a:lnTo>
                    <a:pt x="493" y="344"/>
                  </a:lnTo>
                  <a:lnTo>
                    <a:pt x="497" y="347"/>
                  </a:lnTo>
                  <a:lnTo>
                    <a:pt x="503" y="350"/>
                  </a:lnTo>
                  <a:lnTo>
                    <a:pt x="507" y="353"/>
                  </a:lnTo>
                  <a:lnTo>
                    <a:pt x="514" y="351"/>
                  </a:lnTo>
                  <a:lnTo>
                    <a:pt x="520" y="350"/>
                  </a:lnTo>
                  <a:lnTo>
                    <a:pt x="526" y="351"/>
                  </a:lnTo>
                  <a:lnTo>
                    <a:pt x="533" y="353"/>
                  </a:lnTo>
                  <a:lnTo>
                    <a:pt x="533" y="368"/>
                  </a:lnTo>
                  <a:lnTo>
                    <a:pt x="528" y="381"/>
                  </a:lnTo>
                  <a:lnTo>
                    <a:pt x="526" y="394"/>
                  </a:lnTo>
                  <a:lnTo>
                    <a:pt x="533" y="406"/>
                  </a:lnTo>
                  <a:lnTo>
                    <a:pt x="540" y="411"/>
                  </a:lnTo>
                  <a:lnTo>
                    <a:pt x="547" y="415"/>
                  </a:lnTo>
                  <a:lnTo>
                    <a:pt x="554" y="419"/>
                  </a:lnTo>
                  <a:lnTo>
                    <a:pt x="561" y="422"/>
                  </a:lnTo>
                  <a:lnTo>
                    <a:pt x="569" y="426"/>
                  </a:lnTo>
                  <a:lnTo>
                    <a:pt x="574" y="430"/>
                  </a:lnTo>
                  <a:lnTo>
                    <a:pt x="578" y="436"/>
                  </a:lnTo>
                  <a:lnTo>
                    <a:pt x="581" y="444"/>
                  </a:lnTo>
                  <a:lnTo>
                    <a:pt x="581" y="463"/>
                  </a:lnTo>
                  <a:lnTo>
                    <a:pt x="582" y="476"/>
                  </a:lnTo>
                  <a:lnTo>
                    <a:pt x="579" y="489"/>
                  </a:lnTo>
                  <a:lnTo>
                    <a:pt x="573" y="506"/>
                  </a:lnTo>
                  <a:lnTo>
                    <a:pt x="567" y="507"/>
                  </a:lnTo>
                  <a:lnTo>
                    <a:pt x="563" y="506"/>
                  </a:lnTo>
                  <a:lnTo>
                    <a:pt x="558" y="506"/>
                  </a:lnTo>
                  <a:lnTo>
                    <a:pt x="554" y="505"/>
                  </a:lnTo>
                  <a:lnTo>
                    <a:pt x="550" y="505"/>
                  </a:lnTo>
                  <a:lnTo>
                    <a:pt x="547" y="506"/>
                  </a:lnTo>
                  <a:lnTo>
                    <a:pt x="544" y="509"/>
                  </a:lnTo>
                  <a:lnTo>
                    <a:pt x="541" y="514"/>
                  </a:lnTo>
                  <a:lnTo>
                    <a:pt x="542" y="517"/>
                  </a:lnTo>
                  <a:lnTo>
                    <a:pt x="545" y="521"/>
                  </a:lnTo>
                  <a:lnTo>
                    <a:pt x="548" y="524"/>
                  </a:lnTo>
                  <a:lnTo>
                    <a:pt x="552" y="526"/>
                  </a:lnTo>
                  <a:lnTo>
                    <a:pt x="557" y="529"/>
                  </a:lnTo>
                  <a:lnTo>
                    <a:pt x="562" y="529"/>
                  </a:lnTo>
                  <a:lnTo>
                    <a:pt x="567" y="526"/>
                  </a:lnTo>
                  <a:lnTo>
                    <a:pt x="573" y="523"/>
                  </a:lnTo>
                  <a:lnTo>
                    <a:pt x="578" y="520"/>
                  </a:lnTo>
                  <a:lnTo>
                    <a:pt x="582" y="515"/>
                  </a:lnTo>
                  <a:lnTo>
                    <a:pt x="585" y="511"/>
                  </a:lnTo>
                  <a:lnTo>
                    <a:pt x="589" y="506"/>
                  </a:lnTo>
                  <a:lnTo>
                    <a:pt x="593" y="502"/>
                  </a:lnTo>
                  <a:lnTo>
                    <a:pt x="598" y="499"/>
                  </a:lnTo>
                  <a:lnTo>
                    <a:pt x="605" y="499"/>
                  </a:lnTo>
                  <a:lnTo>
                    <a:pt x="613" y="502"/>
                  </a:lnTo>
                  <a:lnTo>
                    <a:pt x="622" y="517"/>
                  </a:lnTo>
                  <a:lnTo>
                    <a:pt x="625" y="536"/>
                  </a:lnTo>
                  <a:lnTo>
                    <a:pt x="626" y="556"/>
                  </a:lnTo>
                  <a:lnTo>
                    <a:pt x="625" y="576"/>
                  </a:lnTo>
                  <a:lnTo>
                    <a:pt x="620" y="588"/>
                  </a:lnTo>
                  <a:lnTo>
                    <a:pt x="612" y="598"/>
                  </a:lnTo>
                  <a:lnTo>
                    <a:pt x="602" y="607"/>
                  </a:lnTo>
                  <a:lnTo>
                    <a:pt x="590" y="614"/>
                  </a:lnTo>
                  <a:lnTo>
                    <a:pt x="578" y="620"/>
                  </a:lnTo>
                  <a:lnTo>
                    <a:pt x="565" y="625"/>
                  </a:lnTo>
                  <a:lnTo>
                    <a:pt x="552" y="630"/>
                  </a:lnTo>
                  <a:lnTo>
                    <a:pt x="541" y="636"/>
                  </a:lnTo>
                  <a:lnTo>
                    <a:pt x="527" y="617"/>
                  </a:lnTo>
                  <a:lnTo>
                    <a:pt x="511" y="603"/>
                  </a:lnTo>
                  <a:lnTo>
                    <a:pt x="492" y="590"/>
                  </a:lnTo>
                  <a:lnTo>
                    <a:pt x="474" y="578"/>
                  </a:lnTo>
                  <a:lnTo>
                    <a:pt x="458" y="565"/>
                  </a:lnTo>
                  <a:lnTo>
                    <a:pt x="447" y="548"/>
                  </a:lnTo>
                  <a:lnTo>
                    <a:pt x="443" y="526"/>
                  </a:lnTo>
                  <a:lnTo>
                    <a:pt x="447" y="498"/>
                  </a:lnTo>
                  <a:lnTo>
                    <a:pt x="437" y="497"/>
                  </a:lnTo>
                  <a:lnTo>
                    <a:pt x="430" y="502"/>
                  </a:lnTo>
                  <a:lnTo>
                    <a:pt x="425" y="510"/>
                  </a:lnTo>
                  <a:lnTo>
                    <a:pt x="419" y="519"/>
                  </a:lnTo>
                  <a:lnTo>
                    <a:pt x="419" y="540"/>
                  </a:lnTo>
                  <a:lnTo>
                    <a:pt x="411" y="534"/>
                  </a:lnTo>
                  <a:lnTo>
                    <a:pt x="404" y="525"/>
                  </a:lnTo>
                  <a:lnTo>
                    <a:pt x="396" y="517"/>
                  </a:lnTo>
                  <a:lnTo>
                    <a:pt x="390" y="507"/>
                  </a:lnTo>
                  <a:lnTo>
                    <a:pt x="385" y="497"/>
                  </a:lnTo>
                  <a:lnTo>
                    <a:pt x="380" y="485"/>
                  </a:lnTo>
                  <a:lnTo>
                    <a:pt x="375" y="474"/>
                  </a:lnTo>
                  <a:lnTo>
                    <a:pt x="370" y="464"/>
                  </a:lnTo>
                  <a:lnTo>
                    <a:pt x="373" y="451"/>
                  </a:lnTo>
                  <a:lnTo>
                    <a:pt x="380" y="442"/>
                  </a:lnTo>
                  <a:lnTo>
                    <a:pt x="388" y="433"/>
                  </a:lnTo>
                  <a:lnTo>
                    <a:pt x="393" y="424"/>
                  </a:lnTo>
                  <a:lnTo>
                    <a:pt x="400" y="424"/>
                  </a:lnTo>
                  <a:lnTo>
                    <a:pt x="406" y="425"/>
                  </a:lnTo>
                  <a:lnTo>
                    <a:pt x="412" y="423"/>
                  </a:lnTo>
                  <a:lnTo>
                    <a:pt x="415" y="416"/>
                  </a:lnTo>
                  <a:lnTo>
                    <a:pt x="414" y="409"/>
                  </a:lnTo>
                  <a:lnTo>
                    <a:pt x="411" y="403"/>
                  </a:lnTo>
                  <a:lnTo>
                    <a:pt x="405" y="399"/>
                  </a:lnTo>
                  <a:lnTo>
                    <a:pt x="395" y="394"/>
                  </a:lnTo>
                  <a:lnTo>
                    <a:pt x="387" y="396"/>
                  </a:lnTo>
                  <a:lnTo>
                    <a:pt x="380" y="400"/>
                  </a:lnTo>
                  <a:lnTo>
                    <a:pt x="374" y="406"/>
                  </a:lnTo>
                  <a:lnTo>
                    <a:pt x="369" y="412"/>
                  </a:lnTo>
                  <a:lnTo>
                    <a:pt x="363" y="417"/>
                  </a:lnTo>
                  <a:lnTo>
                    <a:pt x="356" y="422"/>
                  </a:lnTo>
                  <a:lnTo>
                    <a:pt x="348" y="422"/>
                  </a:lnTo>
                  <a:lnTo>
                    <a:pt x="338" y="418"/>
                  </a:lnTo>
                  <a:lnTo>
                    <a:pt x="332" y="412"/>
                  </a:lnTo>
                  <a:lnTo>
                    <a:pt x="325" y="404"/>
                  </a:lnTo>
                  <a:lnTo>
                    <a:pt x="320" y="396"/>
                  </a:lnTo>
                  <a:lnTo>
                    <a:pt x="316" y="387"/>
                  </a:lnTo>
                  <a:lnTo>
                    <a:pt x="313" y="376"/>
                  </a:lnTo>
                  <a:lnTo>
                    <a:pt x="310" y="367"/>
                  </a:lnTo>
                  <a:lnTo>
                    <a:pt x="308" y="357"/>
                  </a:lnTo>
                  <a:lnTo>
                    <a:pt x="306" y="349"/>
                  </a:lnTo>
                  <a:lnTo>
                    <a:pt x="311" y="340"/>
                  </a:lnTo>
                  <a:lnTo>
                    <a:pt x="319" y="333"/>
                  </a:lnTo>
                  <a:lnTo>
                    <a:pt x="323" y="324"/>
                  </a:lnTo>
                  <a:lnTo>
                    <a:pt x="319" y="315"/>
                  </a:lnTo>
                  <a:lnTo>
                    <a:pt x="311" y="319"/>
                  </a:lnTo>
                  <a:lnTo>
                    <a:pt x="305" y="323"/>
                  </a:lnTo>
                  <a:lnTo>
                    <a:pt x="300" y="329"/>
                  </a:lnTo>
                  <a:lnTo>
                    <a:pt x="294" y="335"/>
                  </a:lnTo>
                  <a:lnTo>
                    <a:pt x="290" y="342"/>
                  </a:lnTo>
                  <a:lnTo>
                    <a:pt x="286" y="350"/>
                  </a:lnTo>
                  <a:lnTo>
                    <a:pt x="281" y="356"/>
                  </a:lnTo>
                  <a:lnTo>
                    <a:pt x="276" y="362"/>
                  </a:lnTo>
                  <a:lnTo>
                    <a:pt x="274" y="375"/>
                  </a:lnTo>
                  <a:lnTo>
                    <a:pt x="275" y="388"/>
                  </a:lnTo>
                  <a:lnTo>
                    <a:pt x="277" y="399"/>
                  </a:lnTo>
                  <a:lnTo>
                    <a:pt x="282" y="409"/>
                  </a:lnTo>
                  <a:lnTo>
                    <a:pt x="288" y="419"/>
                  </a:lnTo>
                  <a:lnTo>
                    <a:pt x="297" y="429"/>
                  </a:lnTo>
                  <a:lnTo>
                    <a:pt x="305" y="437"/>
                  </a:lnTo>
                  <a:lnTo>
                    <a:pt x="315" y="444"/>
                  </a:lnTo>
                  <a:lnTo>
                    <a:pt x="320" y="445"/>
                  </a:lnTo>
                  <a:lnTo>
                    <a:pt x="326" y="445"/>
                  </a:lnTo>
                  <a:lnTo>
                    <a:pt x="332" y="446"/>
                  </a:lnTo>
                  <a:lnTo>
                    <a:pt x="337" y="448"/>
                  </a:lnTo>
                  <a:lnTo>
                    <a:pt x="341" y="450"/>
                  </a:lnTo>
                  <a:lnTo>
                    <a:pt x="345" y="453"/>
                  </a:lnTo>
                  <a:lnTo>
                    <a:pt x="348" y="458"/>
                  </a:lnTo>
                  <a:lnTo>
                    <a:pt x="351" y="464"/>
                  </a:lnTo>
                  <a:lnTo>
                    <a:pt x="336" y="460"/>
                  </a:lnTo>
                  <a:lnTo>
                    <a:pt x="321" y="453"/>
                  </a:lnTo>
                  <a:lnTo>
                    <a:pt x="308" y="447"/>
                  </a:lnTo>
                  <a:lnTo>
                    <a:pt x="294" y="439"/>
                  </a:lnTo>
                  <a:lnTo>
                    <a:pt x="280" y="432"/>
                  </a:lnTo>
                  <a:lnTo>
                    <a:pt x="267" y="424"/>
                  </a:lnTo>
                  <a:lnTo>
                    <a:pt x="252" y="417"/>
                  </a:lnTo>
                  <a:lnTo>
                    <a:pt x="238" y="412"/>
                  </a:lnTo>
                  <a:lnTo>
                    <a:pt x="237" y="395"/>
                  </a:lnTo>
                  <a:lnTo>
                    <a:pt x="238" y="370"/>
                  </a:lnTo>
                  <a:lnTo>
                    <a:pt x="237" y="347"/>
                  </a:lnTo>
                  <a:lnTo>
                    <a:pt x="227" y="332"/>
                  </a:lnTo>
                  <a:lnTo>
                    <a:pt x="218" y="334"/>
                  </a:lnTo>
                  <a:lnTo>
                    <a:pt x="213" y="338"/>
                  </a:lnTo>
                  <a:lnTo>
                    <a:pt x="212" y="343"/>
                  </a:lnTo>
                  <a:lnTo>
                    <a:pt x="214" y="349"/>
                  </a:lnTo>
                  <a:lnTo>
                    <a:pt x="216" y="355"/>
                  </a:lnTo>
                  <a:lnTo>
                    <a:pt x="219" y="361"/>
                  </a:lnTo>
                  <a:lnTo>
                    <a:pt x="219" y="368"/>
                  </a:lnTo>
                  <a:lnTo>
                    <a:pt x="216" y="374"/>
                  </a:lnTo>
                  <a:lnTo>
                    <a:pt x="213" y="382"/>
                  </a:lnTo>
                  <a:lnTo>
                    <a:pt x="211" y="393"/>
                  </a:lnTo>
                  <a:lnTo>
                    <a:pt x="207" y="402"/>
                  </a:lnTo>
                  <a:lnTo>
                    <a:pt x="198" y="406"/>
                  </a:lnTo>
                  <a:lnTo>
                    <a:pt x="194" y="397"/>
                  </a:lnTo>
                  <a:lnTo>
                    <a:pt x="196" y="386"/>
                  </a:lnTo>
                  <a:lnTo>
                    <a:pt x="193" y="376"/>
                  </a:lnTo>
                  <a:lnTo>
                    <a:pt x="184" y="370"/>
                  </a:lnTo>
                  <a:lnTo>
                    <a:pt x="179" y="377"/>
                  </a:lnTo>
                  <a:lnTo>
                    <a:pt x="175" y="386"/>
                  </a:lnTo>
                  <a:lnTo>
                    <a:pt x="173" y="396"/>
                  </a:lnTo>
                  <a:lnTo>
                    <a:pt x="171" y="405"/>
                  </a:lnTo>
                  <a:lnTo>
                    <a:pt x="168" y="413"/>
                  </a:lnTo>
                  <a:lnTo>
                    <a:pt x="162" y="419"/>
                  </a:lnTo>
                  <a:lnTo>
                    <a:pt x="153" y="423"/>
                  </a:lnTo>
                  <a:lnTo>
                    <a:pt x="140" y="422"/>
                  </a:lnTo>
                  <a:lnTo>
                    <a:pt x="132" y="415"/>
                  </a:lnTo>
                  <a:lnTo>
                    <a:pt x="123" y="410"/>
                  </a:lnTo>
                  <a:lnTo>
                    <a:pt x="115" y="404"/>
                  </a:lnTo>
                  <a:lnTo>
                    <a:pt x="108" y="398"/>
                  </a:lnTo>
                  <a:lnTo>
                    <a:pt x="102" y="391"/>
                  </a:lnTo>
                  <a:lnTo>
                    <a:pt x="98" y="381"/>
                  </a:lnTo>
                  <a:lnTo>
                    <a:pt x="96" y="371"/>
                  </a:lnTo>
                  <a:lnTo>
                    <a:pt x="96" y="360"/>
                  </a:lnTo>
                  <a:lnTo>
                    <a:pt x="99" y="350"/>
                  </a:lnTo>
                  <a:lnTo>
                    <a:pt x="105" y="340"/>
                  </a:lnTo>
                  <a:lnTo>
                    <a:pt x="109" y="331"/>
                  </a:lnTo>
                  <a:lnTo>
                    <a:pt x="106" y="319"/>
                  </a:lnTo>
                  <a:lnTo>
                    <a:pt x="97" y="323"/>
                  </a:lnTo>
                  <a:lnTo>
                    <a:pt x="88" y="328"/>
                  </a:lnTo>
                  <a:lnTo>
                    <a:pt x="81" y="335"/>
                  </a:lnTo>
                  <a:lnTo>
                    <a:pt x="75" y="342"/>
                  </a:lnTo>
                  <a:lnTo>
                    <a:pt x="69" y="351"/>
                  </a:lnTo>
                  <a:lnTo>
                    <a:pt x="65" y="360"/>
                  </a:lnTo>
                  <a:lnTo>
                    <a:pt x="61" y="369"/>
                  </a:lnTo>
                  <a:lnTo>
                    <a:pt x="58" y="378"/>
                  </a:lnTo>
                  <a:lnTo>
                    <a:pt x="63" y="380"/>
                  </a:lnTo>
                  <a:lnTo>
                    <a:pt x="64" y="385"/>
                  </a:lnTo>
                  <a:lnTo>
                    <a:pt x="64" y="389"/>
                  </a:lnTo>
                  <a:lnTo>
                    <a:pt x="64" y="394"/>
                  </a:lnTo>
                  <a:lnTo>
                    <a:pt x="52" y="395"/>
                  </a:lnTo>
                  <a:lnTo>
                    <a:pt x="42" y="394"/>
                  </a:lnTo>
                  <a:lnTo>
                    <a:pt x="33" y="389"/>
                  </a:lnTo>
                  <a:lnTo>
                    <a:pt x="26" y="382"/>
                  </a:lnTo>
                  <a:lnTo>
                    <a:pt x="18" y="375"/>
                  </a:lnTo>
                  <a:lnTo>
                    <a:pt x="11" y="368"/>
                  </a:lnTo>
                  <a:lnTo>
                    <a:pt x="5" y="360"/>
                  </a:lnTo>
                  <a:lnTo>
                    <a:pt x="0" y="353"/>
                  </a:lnTo>
                  <a:lnTo>
                    <a:pt x="4" y="319"/>
                  </a:lnTo>
                  <a:lnTo>
                    <a:pt x="10" y="317"/>
                  </a:lnTo>
                  <a:lnTo>
                    <a:pt x="14" y="317"/>
                  </a:lnTo>
                  <a:lnTo>
                    <a:pt x="17" y="320"/>
                  </a:lnTo>
                  <a:lnTo>
                    <a:pt x="18" y="325"/>
                  </a:lnTo>
                  <a:lnTo>
                    <a:pt x="20" y="329"/>
                  </a:lnTo>
                  <a:lnTo>
                    <a:pt x="23" y="332"/>
                  </a:lnTo>
                  <a:lnTo>
                    <a:pt x="29" y="334"/>
                  </a:lnTo>
                  <a:lnTo>
                    <a:pt x="36" y="332"/>
                  </a:lnTo>
                  <a:lnTo>
                    <a:pt x="35" y="324"/>
                  </a:lnTo>
                  <a:lnTo>
                    <a:pt x="37" y="317"/>
                  </a:lnTo>
                  <a:lnTo>
                    <a:pt x="40" y="310"/>
                  </a:lnTo>
                  <a:lnTo>
                    <a:pt x="44" y="304"/>
                  </a:lnTo>
                  <a:lnTo>
                    <a:pt x="49" y="300"/>
                  </a:lnTo>
                  <a:lnTo>
                    <a:pt x="55" y="296"/>
                  </a:lnTo>
                  <a:lnTo>
                    <a:pt x="63" y="293"/>
                  </a:lnTo>
                  <a:lnTo>
                    <a:pt x="70" y="291"/>
                  </a:lnTo>
                  <a:lnTo>
                    <a:pt x="79" y="300"/>
                  </a:lnTo>
                  <a:lnTo>
                    <a:pt x="87" y="302"/>
                  </a:lnTo>
                  <a:lnTo>
                    <a:pt x="95" y="299"/>
                  </a:lnTo>
                  <a:lnTo>
                    <a:pt x="102" y="294"/>
                  </a:lnTo>
                  <a:lnTo>
                    <a:pt x="109" y="288"/>
                  </a:lnTo>
                  <a:lnTo>
                    <a:pt x="117" y="285"/>
                  </a:lnTo>
                  <a:lnTo>
                    <a:pt x="125" y="285"/>
                  </a:lnTo>
                  <a:lnTo>
                    <a:pt x="136" y="293"/>
                  </a:lnTo>
                  <a:lnTo>
                    <a:pt x="159" y="289"/>
                  </a:lnTo>
                  <a:lnTo>
                    <a:pt x="156" y="271"/>
                  </a:lnTo>
                  <a:lnTo>
                    <a:pt x="150" y="255"/>
                  </a:lnTo>
                  <a:lnTo>
                    <a:pt x="145" y="236"/>
                  </a:lnTo>
                  <a:lnTo>
                    <a:pt x="146" y="215"/>
                  </a:lnTo>
                  <a:lnTo>
                    <a:pt x="141" y="203"/>
                  </a:lnTo>
                  <a:lnTo>
                    <a:pt x="142" y="191"/>
                  </a:lnTo>
                  <a:lnTo>
                    <a:pt x="147" y="176"/>
                  </a:lnTo>
                  <a:lnTo>
                    <a:pt x="152" y="161"/>
                  </a:lnTo>
                  <a:lnTo>
                    <a:pt x="173" y="155"/>
                  </a:lnTo>
                  <a:lnTo>
                    <a:pt x="193" y="148"/>
                  </a:lnTo>
                  <a:lnTo>
                    <a:pt x="213" y="140"/>
                  </a:lnTo>
                  <a:lnTo>
                    <a:pt x="232" y="131"/>
                  </a:lnTo>
                  <a:lnTo>
                    <a:pt x="250" y="122"/>
                  </a:lnTo>
                  <a:lnTo>
                    <a:pt x="269" y="112"/>
                  </a:lnTo>
                  <a:lnTo>
                    <a:pt x="286" y="102"/>
                  </a:lnTo>
                  <a:lnTo>
                    <a:pt x="304" y="91"/>
                  </a:lnTo>
                  <a:lnTo>
                    <a:pt x="320" y="80"/>
                  </a:lnTo>
                  <a:lnTo>
                    <a:pt x="337" y="69"/>
                  </a:lnTo>
                  <a:lnTo>
                    <a:pt x="353" y="57"/>
                  </a:lnTo>
                  <a:lnTo>
                    <a:pt x="369" y="46"/>
                  </a:lnTo>
                  <a:lnTo>
                    <a:pt x="384" y="34"/>
                  </a:lnTo>
                  <a:lnTo>
                    <a:pt x="399" y="22"/>
                  </a:lnTo>
                  <a:lnTo>
                    <a:pt x="413" y="11"/>
                  </a:lnTo>
                  <a:lnTo>
                    <a:pt x="427" y="0"/>
                  </a:lnTo>
                  <a:lnTo>
                    <a:pt x="438" y="8"/>
                  </a:lnTo>
                  <a:lnTo>
                    <a:pt x="447" y="18"/>
                  </a:lnTo>
                  <a:lnTo>
                    <a:pt x="454" y="29"/>
                  </a:lnTo>
                  <a:lnTo>
                    <a:pt x="462" y="39"/>
                  </a:lnTo>
                  <a:lnTo>
                    <a:pt x="471" y="48"/>
                  </a:lnTo>
                  <a:lnTo>
                    <a:pt x="480" y="58"/>
                  </a:lnTo>
                  <a:lnTo>
                    <a:pt x="491" y="67"/>
                  </a:lnTo>
                  <a:lnTo>
                    <a:pt x="505" y="73"/>
                  </a:lnTo>
                  <a:close/>
                </a:path>
              </a:pathLst>
            </a:custGeom>
            <a:solidFill>
              <a:srgbClr val="F2E8D3"/>
            </a:solidFill>
            <a:ln w="9525">
              <a:noFill/>
              <a:round/>
              <a:headEnd/>
              <a:tailEnd/>
            </a:ln>
          </p:spPr>
          <p:txBody>
            <a:bodyPr/>
            <a:lstStyle/>
            <a:p>
              <a:endParaRPr lang="fr-FR"/>
            </a:p>
          </p:txBody>
        </p:sp>
        <p:sp>
          <p:nvSpPr>
            <p:cNvPr id="480323" name="Freeform 650"/>
            <p:cNvSpPr>
              <a:spLocks/>
            </p:cNvSpPr>
            <p:nvPr/>
          </p:nvSpPr>
          <p:spPr bwMode="auto">
            <a:xfrm>
              <a:off x="4985" y="1350"/>
              <a:ext cx="12" cy="10"/>
            </a:xfrm>
            <a:custGeom>
              <a:avLst/>
              <a:gdLst>
                <a:gd name="T0" fmla="*/ 0 w 69"/>
                <a:gd name="T1" fmla="*/ 0 h 64"/>
                <a:gd name="T2" fmla="*/ 0 w 69"/>
                <a:gd name="T3" fmla="*/ 0 h 64"/>
                <a:gd name="T4" fmla="*/ 0 w 69"/>
                <a:gd name="T5" fmla="*/ 0 h 64"/>
                <a:gd name="T6" fmla="*/ 0 w 69"/>
                <a:gd name="T7" fmla="*/ 0 h 64"/>
                <a:gd name="T8" fmla="*/ 0 w 69"/>
                <a:gd name="T9" fmla="*/ 0 h 64"/>
                <a:gd name="T10" fmla="*/ 0 w 69"/>
                <a:gd name="T11" fmla="*/ 0 h 64"/>
                <a:gd name="T12" fmla="*/ 0 w 69"/>
                <a:gd name="T13" fmla="*/ 0 h 64"/>
                <a:gd name="T14" fmla="*/ 0 w 69"/>
                <a:gd name="T15" fmla="*/ 0 h 64"/>
                <a:gd name="T16" fmla="*/ 0 w 69"/>
                <a:gd name="T17" fmla="*/ 0 h 64"/>
                <a:gd name="T18" fmla="*/ 0 w 69"/>
                <a:gd name="T19" fmla="*/ 0 h 64"/>
                <a:gd name="T20" fmla="*/ 0 w 69"/>
                <a:gd name="T21" fmla="*/ 0 h 64"/>
                <a:gd name="T22" fmla="*/ 0 w 69"/>
                <a:gd name="T23" fmla="*/ 0 h 64"/>
                <a:gd name="T24" fmla="*/ 0 w 69"/>
                <a:gd name="T25" fmla="*/ 0 h 64"/>
                <a:gd name="T26" fmla="*/ 0 w 69"/>
                <a:gd name="T27" fmla="*/ 0 h 64"/>
                <a:gd name="T28" fmla="*/ 0 w 69"/>
                <a:gd name="T29" fmla="*/ 0 h 64"/>
                <a:gd name="T30" fmla="*/ 0 w 69"/>
                <a:gd name="T31" fmla="*/ 0 h 64"/>
                <a:gd name="T32" fmla="*/ 0 w 69"/>
                <a:gd name="T33" fmla="*/ 0 h 64"/>
                <a:gd name="T34" fmla="*/ 0 w 69"/>
                <a:gd name="T35" fmla="*/ 0 h 64"/>
                <a:gd name="T36" fmla="*/ 0 w 69"/>
                <a:gd name="T37" fmla="*/ 0 h 64"/>
                <a:gd name="T38" fmla="*/ 0 w 69"/>
                <a:gd name="T39" fmla="*/ 0 h 64"/>
                <a:gd name="T40" fmla="*/ 0 w 69"/>
                <a:gd name="T41" fmla="*/ 0 h 64"/>
                <a:gd name="T42" fmla="*/ 0 w 69"/>
                <a:gd name="T43" fmla="*/ 0 h 64"/>
                <a:gd name="T44" fmla="*/ 0 w 69"/>
                <a:gd name="T45" fmla="*/ 0 h 64"/>
                <a:gd name="T46" fmla="*/ 0 w 69"/>
                <a:gd name="T47" fmla="*/ 0 h 64"/>
                <a:gd name="T48" fmla="*/ 0 w 69"/>
                <a:gd name="T49" fmla="*/ 0 h 64"/>
                <a:gd name="T50" fmla="*/ 0 w 69"/>
                <a:gd name="T51" fmla="*/ 0 h 64"/>
                <a:gd name="T52" fmla="*/ 0 w 69"/>
                <a:gd name="T53" fmla="*/ 0 h 64"/>
                <a:gd name="T54" fmla="*/ 0 w 69"/>
                <a:gd name="T55" fmla="*/ 0 h 64"/>
                <a:gd name="T56" fmla="*/ 0 w 69"/>
                <a:gd name="T57" fmla="*/ 0 h 6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9"/>
                <a:gd name="T88" fmla="*/ 0 h 64"/>
                <a:gd name="T89" fmla="*/ 69 w 69"/>
                <a:gd name="T90" fmla="*/ 64 h 6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9" h="64">
                  <a:moveTo>
                    <a:pt x="68" y="25"/>
                  </a:moveTo>
                  <a:lnTo>
                    <a:pt x="69" y="34"/>
                  </a:lnTo>
                  <a:lnTo>
                    <a:pt x="67" y="42"/>
                  </a:lnTo>
                  <a:lnTo>
                    <a:pt x="65" y="50"/>
                  </a:lnTo>
                  <a:lnTo>
                    <a:pt x="61" y="55"/>
                  </a:lnTo>
                  <a:lnTo>
                    <a:pt x="55" y="60"/>
                  </a:lnTo>
                  <a:lnTo>
                    <a:pt x="49" y="63"/>
                  </a:lnTo>
                  <a:lnTo>
                    <a:pt x="41" y="64"/>
                  </a:lnTo>
                  <a:lnTo>
                    <a:pt x="34" y="64"/>
                  </a:lnTo>
                  <a:lnTo>
                    <a:pt x="28" y="63"/>
                  </a:lnTo>
                  <a:lnTo>
                    <a:pt x="22" y="61"/>
                  </a:lnTo>
                  <a:lnTo>
                    <a:pt x="17" y="59"/>
                  </a:lnTo>
                  <a:lnTo>
                    <a:pt x="12" y="56"/>
                  </a:lnTo>
                  <a:lnTo>
                    <a:pt x="7" y="52"/>
                  </a:lnTo>
                  <a:lnTo>
                    <a:pt x="4" y="48"/>
                  </a:lnTo>
                  <a:lnTo>
                    <a:pt x="2" y="41"/>
                  </a:lnTo>
                  <a:lnTo>
                    <a:pt x="0" y="34"/>
                  </a:lnTo>
                  <a:lnTo>
                    <a:pt x="2" y="21"/>
                  </a:lnTo>
                  <a:lnTo>
                    <a:pt x="9" y="12"/>
                  </a:lnTo>
                  <a:lnTo>
                    <a:pt x="19" y="4"/>
                  </a:lnTo>
                  <a:lnTo>
                    <a:pt x="30" y="0"/>
                  </a:lnTo>
                  <a:lnTo>
                    <a:pt x="36" y="0"/>
                  </a:lnTo>
                  <a:lnTo>
                    <a:pt x="42" y="0"/>
                  </a:lnTo>
                  <a:lnTo>
                    <a:pt x="49" y="2"/>
                  </a:lnTo>
                  <a:lnTo>
                    <a:pt x="54" y="4"/>
                  </a:lnTo>
                  <a:lnTo>
                    <a:pt x="59" y="8"/>
                  </a:lnTo>
                  <a:lnTo>
                    <a:pt x="63" y="13"/>
                  </a:lnTo>
                  <a:lnTo>
                    <a:pt x="66" y="19"/>
                  </a:lnTo>
                  <a:lnTo>
                    <a:pt x="68" y="25"/>
                  </a:lnTo>
                  <a:close/>
                </a:path>
              </a:pathLst>
            </a:custGeom>
            <a:solidFill>
              <a:srgbClr val="7F2B00"/>
            </a:solidFill>
            <a:ln w="9525">
              <a:noFill/>
              <a:round/>
              <a:headEnd/>
              <a:tailEnd/>
            </a:ln>
          </p:spPr>
          <p:txBody>
            <a:bodyPr/>
            <a:lstStyle/>
            <a:p>
              <a:endParaRPr lang="fr-FR"/>
            </a:p>
          </p:txBody>
        </p:sp>
        <p:sp>
          <p:nvSpPr>
            <p:cNvPr id="480324" name="Freeform 651"/>
            <p:cNvSpPr>
              <a:spLocks/>
            </p:cNvSpPr>
            <p:nvPr/>
          </p:nvSpPr>
          <p:spPr bwMode="auto">
            <a:xfrm>
              <a:off x="4924" y="1366"/>
              <a:ext cx="27" cy="46"/>
            </a:xfrm>
            <a:custGeom>
              <a:avLst/>
              <a:gdLst>
                <a:gd name="T0" fmla="*/ 1 w 156"/>
                <a:gd name="T1" fmla="*/ 0 h 275"/>
                <a:gd name="T2" fmla="*/ 1 w 156"/>
                <a:gd name="T3" fmla="*/ 0 h 275"/>
                <a:gd name="T4" fmla="*/ 1 w 156"/>
                <a:gd name="T5" fmla="*/ 0 h 275"/>
                <a:gd name="T6" fmla="*/ 1 w 156"/>
                <a:gd name="T7" fmla="*/ 0 h 275"/>
                <a:gd name="T8" fmla="*/ 1 w 156"/>
                <a:gd name="T9" fmla="*/ 0 h 275"/>
                <a:gd name="T10" fmla="*/ 1 w 156"/>
                <a:gd name="T11" fmla="*/ 0 h 275"/>
                <a:gd name="T12" fmla="*/ 0 w 156"/>
                <a:gd name="T13" fmla="*/ 0 h 275"/>
                <a:gd name="T14" fmla="*/ 0 w 156"/>
                <a:gd name="T15" fmla="*/ 1 h 275"/>
                <a:gd name="T16" fmla="*/ 0 w 156"/>
                <a:gd name="T17" fmla="*/ 1 h 275"/>
                <a:gd name="T18" fmla="*/ 0 w 156"/>
                <a:gd name="T19" fmla="*/ 0 h 275"/>
                <a:gd name="T20" fmla="*/ 0 w 156"/>
                <a:gd name="T21" fmla="*/ 0 h 275"/>
                <a:gd name="T22" fmla="*/ 0 w 156"/>
                <a:gd name="T23" fmla="*/ 0 h 275"/>
                <a:gd name="T24" fmla="*/ 0 w 156"/>
                <a:gd name="T25" fmla="*/ 0 h 275"/>
                <a:gd name="T26" fmla="*/ 0 w 156"/>
                <a:gd name="T27" fmla="*/ 0 h 275"/>
                <a:gd name="T28" fmla="*/ 1 w 156"/>
                <a:gd name="T29" fmla="*/ 0 h 275"/>
                <a:gd name="T30" fmla="*/ 1 w 156"/>
                <a:gd name="T31" fmla="*/ 0 h 275"/>
                <a:gd name="T32" fmla="*/ 1 w 156"/>
                <a:gd name="T33" fmla="*/ 0 h 275"/>
                <a:gd name="T34" fmla="*/ 0 w 156"/>
                <a:gd name="T35" fmla="*/ 0 h 275"/>
                <a:gd name="T36" fmla="*/ 0 w 156"/>
                <a:gd name="T37" fmla="*/ 0 h 275"/>
                <a:gd name="T38" fmla="*/ 0 w 156"/>
                <a:gd name="T39" fmla="*/ 0 h 275"/>
                <a:gd name="T40" fmla="*/ 0 w 156"/>
                <a:gd name="T41" fmla="*/ 0 h 275"/>
                <a:gd name="T42" fmla="*/ 0 w 156"/>
                <a:gd name="T43" fmla="*/ 1 h 275"/>
                <a:gd name="T44" fmla="*/ 0 w 156"/>
                <a:gd name="T45" fmla="*/ 1 h 275"/>
                <a:gd name="T46" fmla="*/ 0 w 156"/>
                <a:gd name="T47" fmla="*/ 1 h 275"/>
                <a:gd name="T48" fmla="*/ 0 w 156"/>
                <a:gd name="T49" fmla="*/ 1 h 275"/>
                <a:gd name="T50" fmla="*/ 0 w 156"/>
                <a:gd name="T51" fmla="*/ 1 h 275"/>
                <a:gd name="T52" fmla="*/ 0 w 156"/>
                <a:gd name="T53" fmla="*/ 1 h 275"/>
                <a:gd name="T54" fmla="*/ 0 w 156"/>
                <a:gd name="T55" fmla="*/ 1 h 275"/>
                <a:gd name="T56" fmla="*/ 0 w 156"/>
                <a:gd name="T57" fmla="*/ 1 h 275"/>
                <a:gd name="T58" fmla="*/ 0 w 156"/>
                <a:gd name="T59" fmla="*/ 1 h 275"/>
                <a:gd name="T60" fmla="*/ 0 w 156"/>
                <a:gd name="T61" fmla="*/ 1 h 275"/>
                <a:gd name="T62" fmla="*/ 0 w 156"/>
                <a:gd name="T63" fmla="*/ 1 h 275"/>
                <a:gd name="T64" fmla="*/ 0 w 156"/>
                <a:gd name="T65" fmla="*/ 1 h 275"/>
                <a:gd name="T66" fmla="*/ 0 w 156"/>
                <a:gd name="T67" fmla="*/ 1 h 275"/>
                <a:gd name="T68" fmla="*/ 0 w 156"/>
                <a:gd name="T69" fmla="*/ 1 h 275"/>
                <a:gd name="T70" fmla="*/ 0 w 156"/>
                <a:gd name="T71" fmla="*/ 1 h 275"/>
                <a:gd name="T72" fmla="*/ 0 w 156"/>
                <a:gd name="T73" fmla="*/ 1 h 275"/>
                <a:gd name="T74" fmla="*/ 1 w 156"/>
                <a:gd name="T75" fmla="*/ 1 h 275"/>
                <a:gd name="T76" fmla="*/ 1 w 156"/>
                <a:gd name="T77" fmla="*/ 1 h 275"/>
                <a:gd name="T78" fmla="*/ 1 w 156"/>
                <a:gd name="T79" fmla="*/ 1 h 275"/>
                <a:gd name="T80" fmla="*/ 1 w 156"/>
                <a:gd name="T81" fmla="*/ 1 h 275"/>
                <a:gd name="T82" fmla="*/ 1 w 156"/>
                <a:gd name="T83" fmla="*/ 1 h 275"/>
                <a:gd name="T84" fmla="*/ 1 w 156"/>
                <a:gd name="T85" fmla="*/ 1 h 275"/>
                <a:gd name="T86" fmla="*/ 1 w 156"/>
                <a:gd name="T87" fmla="*/ 1 h 275"/>
                <a:gd name="T88" fmla="*/ 1 w 156"/>
                <a:gd name="T89" fmla="*/ 1 h 275"/>
                <a:gd name="T90" fmla="*/ 1 w 156"/>
                <a:gd name="T91" fmla="*/ 1 h 275"/>
                <a:gd name="T92" fmla="*/ 1 w 156"/>
                <a:gd name="T93" fmla="*/ 1 h 275"/>
                <a:gd name="T94" fmla="*/ 1 w 156"/>
                <a:gd name="T95" fmla="*/ 1 h 275"/>
                <a:gd name="T96" fmla="*/ 1 w 156"/>
                <a:gd name="T97" fmla="*/ 1 h 275"/>
                <a:gd name="T98" fmla="*/ 1 w 156"/>
                <a:gd name="T99" fmla="*/ 1 h 275"/>
                <a:gd name="T100" fmla="*/ 1 w 156"/>
                <a:gd name="T101" fmla="*/ 0 h 275"/>
                <a:gd name="T102" fmla="*/ 1 w 156"/>
                <a:gd name="T103" fmla="*/ 0 h 275"/>
                <a:gd name="T104" fmla="*/ 1 w 156"/>
                <a:gd name="T105" fmla="*/ 0 h 275"/>
                <a:gd name="T106" fmla="*/ 1 w 156"/>
                <a:gd name="T107" fmla="*/ 0 h 275"/>
                <a:gd name="T108" fmla="*/ 1 w 156"/>
                <a:gd name="T109" fmla="*/ 0 h 27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6"/>
                <a:gd name="T166" fmla="*/ 0 h 275"/>
                <a:gd name="T167" fmla="*/ 156 w 156"/>
                <a:gd name="T168" fmla="*/ 275 h 27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6" h="275">
                  <a:moveTo>
                    <a:pt x="156" y="2"/>
                  </a:moveTo>
                  <a:lnTo>
                    <a:pt x="133" y="0"/>
                  </a:lnTo>
                  <a:lnTo>
                    <a:pt x="115" y="6"/>
                  </a:lnTo>
                  <a:lnTo>
                    <a:pt x="104" y="21"/>
                  </a:lnTo>
                  <a:lnTo>
                    <a:pt x="97" y="38"/>
                  </a:lnTo>
                  <a:lnTo>
                    <a:pt x="88" y="58"/>
                  </a:lnTo>
                  <a:lnTo>
                    <a:pt x="80" y="74"/>
                  </a:lnTo>
                  <a:lnTo>
                    <a:pt x="69" y="87"/>
                  </a:lnTo>
                  <a:lnTo>
                    <a:pt x="51" y="94"/>
                  </a:lnTo>
                  <a:lnTo>
                    <a:pt x="54" y="82"/>
                  </a:lnTo>
                  <a:lnTo>
                    <a:pt x="61" y="73"/>
                  </a:lnTo>
                  <a:lnTo>
                    <a:pt x="68" y="64"/>
                  </a:lnTo>
                  <a:lnTo>
                    <a:pt x="76" y="56"/>
                  </a:lnTo>
                  <a:lnTo>
                    <a:pt x="83" y="47"/>
                  </a:lnTo>
                  <a:lnTo>
                    <a:pt x="88" y="37"/>
                  </a:lnTo>
                  <a:lnTo>
                    <a:pt x="90" y="24"/>
                  </a:lnTo>
                  <a:lnTo>
                    <a:pt x="88" y="8"/>
                  </a:lnTo>
                  <a:lnTo>
                    <a:pt x="76" y="24"/>
                  </a:lnTo>
                  <a:lnTo>
                    <a:pt x="63" y="39"/>
                  </a:lnTo>
                  <a:lnTo>
                    <a:pt x="49" y="55"/>
                  </a:lnTo>
                  <a:lnTo>
                    <a:pt x="37" y="71"/>
                  </a:lnTo>
                  <a:lnTo>
                    <a:pt x="26" y="88"/>
                  </a:lnTo>
                  <a:lnTo>
                    <a:pt x="15" y="106"/>
                  </a:lnTo>
                  <a:lnTo>
                    <a:pt x="6" y="124"/>
                  </a:lnTo>
                  <a:lnTo>
                    <a:pt x="0" y="144"/>
                  </a:lnTo>
                  <a:lnTo>
                    <a:pt x="5" y="160"/>
                  </a:lnTo>
                  <a:lnTo>
                    <a:pt x="12" y="175"/>
                  </a:lnTo>
                  <a:lnTo>
                    <a:pt x="20" y="188"/>
                  </a:lnTo>
                  <a:lnTo>
                    <a:pt x="28" y="200"/>
                  </a:lnTo>
                  <a:lnTo>
                    <a:pt x="35" y="212"/>
                  </a:lnTo>
                  <a:lnTo>
                    <a:pt x="41" y="225"/>
                  </a:lnTo>
                  <a:lnTo>
                    <a:pt x="45" y="241"/>
                  </a:lnTo>
                  <a:lnTo>
                    <a:pt x="46" y="259"/>
                  </a:lnTo>
                  <a:lnTo>
                    <a:pt x="53" y="263"/>
                  </a:lnTo>
                  <a:lnTo>
                    <a:pt x="62" y="266"/>
                  </a:lnTo>
                  <a:lnTo>
                    <a:pt x="70" y="271"/>
                  </a:lnTo>
                  <a:lnTo>
                    <a:pt x="79" y="273"/>
                  </a:lnTo>
                  <a:lnTo>
                    <a:pt x="87" y="275"/>
                  </a:lnTo>
                  <a:lnTo>
                    <a:pt x="96" y="275"/>
                  </a:lnTo>
                  <a:lnTo>
                    <a:pt x="103" y="274"/>
                  </a:lnTo>
                  <a:lnTo>
                    <a:pt x="109" y="272"/>
                  </a:lnTo>
                  <a:lnTo>
                    <a:pt x="110" y="251"/>
                  </a:lnTo>
                  <a:lnTo>
                    <a:pt x="108" y="230"/>
                  </a:lnTo>
                  <a:lnTo>
                    <a:pt x="105" y="211"/>
                  </a:lnTo>
                  <a:lnTo>
                    <a:pt x="103" y="193"/>
                  </a:lnTo>
                  <a:lnTo>
                    <a:pt x="112" y="175"/>
                  </a:lnTo>
                  <a:lnTo>
                    <a:pt x="119" y="157"/>
                  </a:lnTo>
                  <a:lnTo>
                    <a:pt x="124" y="139"/>
                  </a:lnTo>
                  <a:lnTo>
                    <a:pt x="129" y="120"/>
                  </a:lnTo>
                  <a:lnTo>
                    <a:pt x="133" y="102"/>
                  </a:lnTo>
                  <a:lnTo>
                    <a:pt x="136" y="82"/>
                  </a:lnTo>
                  <a:lnTo>
                    <a:pt x="140" y="62"/>
                  </a:lnTo>
                  <a:lnTo>
                    <a:pt x="144" y="40"/>
                  </a:lnTo>
                  <a:lnTo>
                    <a:pt x="156" y="2"/>
                  </a:lnTo>
                  <a:close/>
                </a:path>
              </a:pathLst>
            </a:custGeom>
            <a:solidFill>
              <a:srgbClr val="F2E8D3"/>
            </a:solidFill>
            <a:ln w="9525">
              <a:noFill/>
              <a:round/>
              <a:headEnd/>
              <a:tailEnd/>
            </a:ln>
          </p:spPr>
          <p:txBody>
            <a:bodyPr/>
            <a:lstStyle/>
            <a:p>
              <a:endParaRPr lang="fr-FR"/>
            </a:p>
          </p:txBody>
        </p:sp>
        <p:sp>
          <p:nvSpPr>
            <p:cNvPr id="480325" name="Freeform 652"/>
            <p:cNvSpPr>
              <a:spLocks/>
            </p:cNvSpPr>
            <p:nvPr/>
          </p:nvSpPr>
          <p:spPr bwMode="auto">
            <a:xfrm>
              <a:off x="4939" y="1353"/>
              <a:ext cx="2" cy="3"/>
            </a:xfrm>
            <a:custGeom>
              <a:avLst/>
              <a:gdLst>
                <a:gd name="T0" fmla="*/ 0 w 12"/>
                <a:gd name="T1" fmla="*/ 0 h 19"/>
                <a:gd name="T2" fmla="*/ 0 w 12"/>
                <a:gd name="T3" fmla="*/ 0 h 19"/>
                <a:gd name="T4" fmla="*/ 0 w 12"/>
                <a:gd name="T5" fmla="*/ 0 h 19"/>
                <a:gd name="T6" fmla="*/ 0 w 12"/>
                <a:gd name="T7" fmla="*/ 0 h 19"/>
                <a:gd name="T8" fmla="*/ 0 w 12"/>
                <a:gd name="T9" fmla="*/ 0 h 19"/>
                <a:gd name="T10" fmla="*/ 0 w 12"/>
                <a:gd name="T11" fmla="*/ 0 h 19"/>
                <a:gd name="T12" fmla="*/ 0 w 12"/>
                <a:gd name="T13" fmla="*/ 0 h 19"/>
                <a:gd name="T14" fmla="*/ 0 w 12"/>
                <a:gd name="T15" fmla="*/ 0 h 19"/>
                <a:gd name="T16" fmla="*/ 0 w 12"/>
                <a:gd name="T17" fmla="*/ 0 h 19"/>
                <a:gd name="T18" fmla="*/ 0 w 12"/>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9"/>
                <a:gd name="T32" fmla="*/ 12 w 12"/>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9">
                  <a:moveTo>
                    <a:pt x="10" y="15"/>
                  </a:moveTo>
                  <a:lnTo>
                    <a:pt x="5" y="19"/>
                  </a:lnTo>
                  <a:lnTo>
                    <a:pt x="0" y="15"/>
                  </a:lnTo>
                  <a:lnTo>
                    <a:pt x="2" y="10"/>
                  </a:lnTo>
                  <a:lnTo>
                    <a:pt x="6" y="5"/>
                  </a:lnTo>
                  <a:lnTo>
                    <a:pt x="5" y="0"/>
                  </a:lnTo>
                  <a:lnTo>
                    <a:pt x="10" y="2"/>
                  </a:lnTo>
                  <a:lnTo>
                    <a:pt x="12" y="6"/>
                  </a:lnTo>
                  <a:lnTo>
                    <a:pt x="12" y="11"/>
                  </a:lnTo>
                  <a:lnTo>
                    <a:pt x="10" y="15"/>
                  </a:lnTo>
                  <a:close/>
                </a:path>
              </a:pathLst>
            </a:custGeom>
            <a:solidFill>
              <a:srgbClr val="F2E8D3"/>
            </a:solidFill>
            <a:ln w="9525">
              <a:noFill/>
              <a:round/>
              <a:headEnd/>
              <a:tailEnd/>
            </a:ln>
          </p:spPr>
          <p:txBody>
            <a:bodyPr/>
            <a:lstStyle/>
            <a:p>
              <a:endParaRPr lang="fr-FR"/>
            </a:p>
          </p:txBody>
        </p:sp>
        <p:sp>
          <p:nvSpPr>
            <p:cNvPr id="480326" name="Freeform 653"/>
            <p:cNvSpPr>
              <a:spLocks/>
            </p:cNvSpPr>
            <p:nvPr/>
          </p:nvSpPr>
          <p:spPr bwMode="auto">
            <a:xfrm>
              <a:off x="4989" y="1353"/>
              <a:ext cx="5" cy="4"/>
            </a:xfrm>
            <a:custGeom>
              <a:avLst/>
              <a:gdLst>
                <a:gd name="T0" fmla="*/ 0 w 27"/>
                <a:gd name="T1" fmla="*/ 0 h 26"/>
                <a:gd name="T2" fmla="*/ 0 w 27"/>
                <a:gd name="T3" fmla="*/ 0 h 26"/>
                <a:gd name="T4" fmla="*/ 0 w 27"/>
                <a:gd name="T5" fmla="*/ 0 h 26"/>
                <a:gd name="T6" fmla="*/ 0 w 27"/>
                <a:gd name="T7" fmla="*/ 0 h 26"/>
                <a:gd name="T8" fmla="*/ 0 w 27"/>
                <a:gd name="T9" fmla="*/ 0 h 26"/>
                <a:gd name="T10" fmla="*/ 0 w 27"/>
                <a:gd name="T11" fmla="*/ 0 h 26"/>
                <a:gd name="T12" fmla="*/ 0 w 27"/>
                <a:gd name="T13" fmla="*/ 0 h 26"/>
                <a:gd name="T14" fmla="*/ 0 w 27"/>
                <a:gd name="T15" fmla="*/ 0 h 26"/>
                <a:gd name="T16" fmla="*/ 0 w 27"/>
                <a:gd name="T17" fmla="*/ 0 h 26"/>
                <a:gd name="T18" fmla="*/ 0 w 27"/>
                <a:gd name="T19" fmla="*/ 0 h 26"/>
                <a:gd name="T20" fmla="*/ 0 w 27"/>
                <a:gd name="T21" fmla="*/ 0 h 26"/>
                <a:gd name="T22" fmla="*/ 0 w 27"/>
                <a:gd name="T23" fmla="*/ 0 h 26"/>
                <a:gd name="T24" fmla="*/ 0 w 27"/>
                <a:gd name="T25" fmla="*/ 0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26"/>
                <a:gd name="T41" fmla="*/ 27 w 27"/>
                <a:gd name="T42" fmla="*/ 26 h 2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26">
                  <a:moveTo>
                    <a:pt x="19" y="26"/>
                  </a:moveTo>
                  <a:lnTo>
                    <a:pt x="12" y="26"/>
                  </a:lnTo>
                  <a:lnTo>
                    <a:pt x="5" y="22"/>
                  </a:lnTo>
                  <a:lnTo>
                    <a:pt x="0" y="15"/>
                  </a:lnTo>
                  <a:lnTo>
                    <a:pt x="0" y="8"/>
                  </a:lnTo>
                  <a:lnTo>
                    <a:pt x="4" y="3"/>
                  </a:lnTo>
                  <a:lnTo>
                    <a:pt x="12" y="0"/>
                  </a:lnTo>
                  <a:lnTo>
                    <a:pt x="19" y="1"/>
                  </a:lnTo>
                  <a:lnTo>
                    <a:pt x="25" y="5"/>
                  </a:lnTo>
                  <a:lnTo>
                    <a:pt x="27" y="11"/>
                  </a:lnTo>
                  <a:lnTo>
                    <a:pt x="27" y="17"/>
                  </a:lnTo>
                  <a:lnTo>
                    <a:pt x="25" y="22"/>
                  </a:lnTo>
                  <a:lnTo>
                    <a:pt x="19" y="26"/>
                  </a:lnTo>
                  <a:close/>
                </a:path>
              </a:pathLst>
            </a:custGeom>
            <a:solidFill>
              <a:srgbClr val="F2E8D3"/>
            </a:solidFill>
            <a:ln w="9525">
              <a:noFill/>
              <a:round/>
              <a:headEnd/>
              <a:tailEnd/>
            </a:ln>
          </p:spPr>
          <p:txBody>
            <a:bodyPr/>
            <a:lstStyle/>
            <a:p>
              <a:endParaRPr lang="fr-FR"/>
            </a:p>
          </p:txBody>
        </p:sp>
        <p:sp>
          <p:nvSpPr>
            <p:cNvPr id="480327" name="Freeform 654"/>
            <p:cNvSpPr>
              <a:spLocks/>
            </p:cNvSpPr>
            <p:nvPr/>
          </p:nvSpPr>
          <p:spPr bwMode="auto">
            <a:xfrm>
              <a:off x="4932" y="1355"/>
              <a:ext cx="4" cy="3"/>
            </a:xfrm>
            <a:custGeom>
              <a:avLst/>
              <a:gdLst>
                <a:gd name="T0" fmla="*/ 0 w 20"/>
                <a:gd name="T1" fmla="*/ 0 h 22"/>
                <a:gd name="T2" fmla="*/ 0 w 20"/>
                <a:gd name="T3" fmla="*/ 0 h 22"/>
                <a:gd name="T4" fmla="*/ 0 w 20"/>
                <a:gd name="T5" fmla="*/ 0 h 22"/>
                <a:gd name="T6" fmla="*/ 0 w 20"/>
                <a:gd name="T7" fmla="*/ 0 h 22"/>
                <a:gd name="T8" fmla="*/ 0 w 20"/>
                <a:gd name="T9" fmla="*/ 0 h 22"/>
                <a:gd name="T10" fmla="*/ 0 w 20"/>
                <a:gd name="T11" fmla="*/ 0 h 22"/>
                <a:gd name="T12" fmla="*/ 0 w 20"/>
                <a:gd name="T13" fmla="*/ 0 h 22"/>
                <a:gd name="T14" fmla="*/ 0 w 20"/>
                <a:gd name="T15" fmla="*/ 0 h 22"/>
                <a:gd name="T16" fmla="*/ 0 w 20"/>
                <a:gd name="T17" fmla="*/ 0 h 22"/>
                <a:gd name="T18" fmla="*/ 0 w 20"/>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2"/>
                <a:gd name="T32" fmla="*/ 20 w 20"/>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2">
                  <a:moveTo>
                    <a:pt x="20" y="18"/>
                  </a:moveTo>
                  <a:lnTo>
                    <a:pt x="16" y="20"/>
                  </a:lnTo>
                  <a:lnTo>
                    <a:pt x="11" y="21"/>
                  </a:lnTo>
                  <a:lnTo>
                    <a:pt x="6" y="22"/>
                  </a:lnTo>
                  <a:lnTo>
                    <a:pt x="0" y="22"/>
                  </a:lnTo>
                  <a:lnTo>
                    <a:pt x="14" y="1"/>
                  </a:lnTo>
                  <a:lnTo>
                    <a:pt x="19" y="0"/>
                  </a:lnTo>
                  <a:lnTo>
                    <a:pt x="20" y="4"/>
                  </a:lnTo>
                  <a:lnTo>
                    <a:pt x="20" y="11"/>
                  </a:lnTo>
                  <a:lnTo>
                    <a:pt x="20" y="18"/>
                  </a:lnTo>
                  <a:close/>
                </a:path>
              </a:pathLst>
            </a:custGeom>
            <a:solidFill>
              <a:srgbClr val="F2E8D3"/>
            </a:solidFill>
            <a:ln w="9525">
              <a:noFill/>
              <a:round/>
              <a:headEnd/>
              <a:tailEnd/>
            </a:ln>
          </p:spPr>
          <p:txBody>
            <a:bodyPr/>
            <a:lstStyle/>
            <a:p>
              <a:endParaRPr lang="fr-FR"/>
            </a:p>
          </p:txBody>
        </p:sp>
        <p:sp>
          <p:nvSpPr>
            <p:cNvPr id="480328" name="Freeform 655"/>
            <p:cNvSpPr>
              <a:spLocks/>
            </p:cNvSpPr>
            <p:nvPr/>
          </p:nvSpPr>
          <p:spPr bwMode="auto">
            <a:xfrm>
              <a:off x="4908" y="1357"/>
              <a:ext cx="41" cy="20"/>
            </a:xfrm>
            <a:custGeom>
              <a:avLst/>
              <a:gdLst>
                <a:gd name="T0" fmla="*/ 1 w 241"/>
                <a:gd name="T1" fmla="*/ 0 h 119"/>
                <a:gd name="T2" fmla="*/ 1 w 241"/>
                <a:gd name="T3" fmla="*/ 0 h 119"/>
                <a:gd name="T4" fmla="*/ 1 w 241"/>
                <a:gd name="T5" fmla="*/ 0 h 119"/>
                <a:gd name="T6" fmla="*/ 1 w 241"/>
                <a:gd name="T7" fmla="*/ 0 h 119"/>
                <a:gd name="T8" fmla="*/ 1 w 241"/>
                <a:gd name="T9" fmla="*/ 0 h 119"/>
                <a:gd name="T10" fmla="*/ 1 w 241"/>
                <a:gd name="T11" fmla="*/ 0 h 119"/>
                <a:gd name="T12" fmla="*/ 1 w 241"/>
                <a:gd name="T13" fmla="*/ 0 h 119"/>
                <a:gd name="T14" fmla="*/ 1 w 241"/>
                <a:gd name="T15" fmla="*/ 0 h 119"/>
                <a:gd name="T16" fmla="*/ 1 w 241"/>
                <a:gd name="T17" fmla="*/ 0 h 119"/>
                <a:gd name="T18" fmla="*/ 1 w 241"/>
                <a:gd name="T19" fmla="*/ 0 h 119"/>
                <a:gd name="T20" fmla="*/ 1 w 241"/>
                <a:gd name="T21" fmla="*/ 0 h 119"/>
                <a:gd name="T22" fmla="*/ 1 w 241"/>
                <a:gd name="T23" fmla="*/ 0 h 119"/>
                <a:gd name="T24" fmla="*/ 1 w 241"/>
                <a:gd name="T25" fmla="*/ 0 h 119"/>
                <a:gd name="T26" fmla="*/ 1 w 241"/>
                <a:gd name="T27" fmla="*/ 0 h 119"/>
                <a:gd name="T28" fmla="*/ 1 w 241"/>
                <a:gd name="T29" fmla="*/ 0 h 119"/>
                <a:gd name="T30" fmla="*/ 1 w 241"/>
                <a:gd name="T31" fmla="*/ 0 h 119"/>
                <a:gd name="T32" fmla="*/ 1 w 241"/>
                <a:gd name="T33" fmla="*/ 1 h 119"/>
                <a:gd name="T34" fmla="*/ 0 w 241"/>
                <a:gd name="T35" fmla="*/ 1 h 119"/>
                <a:gd name="T36" fmla="*/ 0 w 241"/>
                <a:gd name="T37" fmla="*/ 1 h 119"/>
                <a:gd name="T38" fmla="*/ 0 w 241"/>
                <a:gd name="T39" fmla="*/ 1 h 119"/>
                <a:gd name="T40" fmla="*/ 0 w 241"/>
                <a:gd name="T41" fmla="*/ 1 h 119"/>
                <a:gd name="T42" fmla="*/ 0 w 241"/>
                <a:gd name="T43" fmla="*/ 1 h 119"/>
                <a:gd name="T44" fmla="*/ 0 w 241"/>
                <a:gd name="T45" fmla="*/ 1 h 119"/>
                <a:gd name="T46" fmla="*/ 0 w 241"/>
                <a:gd name="T47" fmla="*/ 1 h 119"/>
                <a:gd name="T48" fmla="*/ 0 w 241"/>
                <a:gd name="T49" fmla="*/ 0 h 119"/>
                <a:gd name="T50" fmla="*/ 1 w 241"/>
                <a:gd name="T51" fmla="*/ 0 h 119"/>
                <a:gd name="T52" fmla="*/ 1 w 241"/>
                <a:gd name="T53" fmla="*/ 0 h 119"/>
                <a:gd name="T54" fmla="*/ 1 w 241"/>
                <a:gd name="T55" fmla="*/ 0 h 119"/>
                <a:gd name="T56" fmla="*/ 1 w 241"/>
                <a:gd name="T57" fmla="*/ 0 h 119"/>
                <a:gd name="T58" fmla="*/ 1 w 241"/>
                <a:gd name="T59" fmla="*/ 0 h 11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1"/>
                <a:gd name="T91" fmla="*/ 0 h 119"/>
                <a:gd name="T92" fmla="*/ 241 w 241"/>
                <a:gd name="T93" fmla="*/ 119 h 11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1" h="119">
                  <a:moveTo>
                    <a:pt x="241" y="32"/>
                  </a:moveTo>
                  <a:lnTo>
                    <a:pt x="239" y="36"/>
                  </a:lnTo>
                  <a:lnTo>
                    <a:pt x="235" y="36"/>
                  </a:lnTo>
                  <a:lnTo>
                    <a:pt x="231" y="34"/>
                  </a:lnTo>
                  <a:lnTo>
                    <a:pt x="226" y="32"/>
                  </a:lnTo>
                  <a:lnTo>
                    <a:pt x="217" y="38"/>
                  </a:lnTo>
                  <a:lnTo>
                    <a:pt x="208" y="41"/>
                  </a:lnTo>
                  <a:lnTo>
                    <a:pt x="197" y="41"/>
                  </a:lnTo>
                  <a:lnTo>
                    <a:pt x="187" y="41"/>
                  </a:lnTo>
                  <a:lnTo>
                    <a:pt x="176" y="42"/>
                  </a:lnTo>
                  <a:lnTo>
                    <a:pt x="167" y="45"/>
                  </a:lnTo>
                  <a:lnTo>
                    <a:pt x="162" y="52"/>
                  </a:lnTo>
                  <a:lnTo>
                    <a:pt x="159" y="64"/>
                  </a:lnTo>
                  <a:lnTo>
                    <a:pt x="142" y="66"/>
                  </a:lnTo>
                  <a:lnTo>
                    <a:pt x="125" y="71"/>
                  </a:lnTo>
                  <a:lnTo>
                    <a:pt x="106" y="79"/>
                  </a:lnTo>
                  <a:lnTo>
                    <a:pt x="89" y="88"/>
                  </a:lnTo>
                  <a:lnTo>
                    <a:pt x="70" y="97"/>
                  </a:lnTo>
                  <a:lnTo>
                    <a:pt x="52" y="105"/>
                  </a:lnTo>
                  <a:lnTo>
                    <a:pt x="32" y="114"/>
                  </a:lnTo>
                  <a:lnTo>
                    <a:pt x="13" y="119"/>
                  </a:lnTo>
                  <a:lnTo>
                    <a:pt x="9" y="112"/>
                  </a:lnTo>
                  <a:lnTo>
                    <a:pt x="4" y="104"/>
                  </a:lnTo>
                  <a:lnTo>
                    <a:pt x="0" y="96"/>
                  </a:lnTo>
                  <a:lnTo>
                    <a:pt x="3" y="86"/>
                  </a:lnTo>
                  <a:lnTo>
                    <a:pt x="211" y="0"/>
                  </a:lnTo>
                  <a:lnTo>
                    <a:pt x="224" y="2"/>
                  </a:lnTo>
                  <a:lnTo>
                    <a:pt x="232" y="10"/>
                  </a:lnTo>
                  <a:lnTo>
                    <a:pt x="237" y="21"/>
                  </a:lnTo>
                  <a:lnTo>
                    <a:pt x="241" y="32"/>
                  </a:lnTo>
                  <a:close/>
                </a:path>
              </a:pathLst>
            </a:custGeom>
            <a:solidFill>
              <a:srgbClr val="F2E8D3"/>
            </a:solidFill>
            <a:ln w="9525">
              <a:noFill/>
              <a:round/>
              <a:headEnd/>
              <a:tailEnd/>
            </a:ln>
          </p:spPr>
          <p:txBody>
            <a:bodyPr/>
            <a:lstStyle/>
            <a:p>
              <a:endParaRPr lang="fr-FR"/>
            </a:p>
          </p:txBody>
        </p:sp>
        <p:sp>
          <p:nvSpPr>
            <p:cNvPr id="480329" name="Freeform 656"/>
            <p:cNvSpPr>
              <a:spLocks/>
            </p:cNvSpPr>
            <p:nvPr/>
          </p:nvSpPr>
          <p:spPr bwMode="auto">
            <a:xfrm>
              <a:off x="4862" y="1360"/>
              <a:ext cx="13" cy="14"/>
            </a:xfrm>
            <a:custGeom>
              <a:avLst/>
              <a:gdLst>
                <a:gd name="T0" fmla="*/ 0 w 77"/>
                <a:gd name="T1" fmla="*/ 0 h 82"/>
                <a:gd name="T2" fmla="*/ 0 w 77"/>
                <a:gd name="T3" fmla="*/ 0 h 82"/>
                <a:gd name="T4" fmla="*/ 0 w 77"/>
                <a:gd name="T5" fmla="*/ 0 h 82"/>
                <a:gd name="T6" fmla="*/ 0 w 77"/>
                <a:gd name="T7" fmla="*/ 0 h 82"/>
                <a:gd name="T8" fmla="*/ 0 w 77"/>
                <a:gd name="T9" fmla="*/ 0 h 82"/>
                <a:gd name="T10" fmla="*/ 0 w 77"/>
                <a:gd name="T11" fmla="*/ 0 h 82"/>
                <a:gd name="T12" fmla="*/ 0 w 77"/>
                <a:gd name="T13" fmla="*/ 0 h 82"/>
                <a:gd name="T14" fmla="*/ 0 w 77"/>
                <a:gd name="T15" fmla="*/ 0 h 82"/>
                <a:gd name="T16" fmla="*/ 0 w 77"/>
                <a:gd name="T17" fmla="*/ 0 h 82"/>
                <a:gd name="T18" fmla="*/ 0 w 77"/>
                <a:gd name="T19" fmla="*/ 0 h 82"/>
                <a:gd name="T20" fmla="*/ 0 w 77"/>
                <a:gd name="T21" fmla="*/ 0 h 82"/>
                <a:gd name="T22" fmla="*/ 0 w 77"/>
                <a:gd name="T23" fmla="*/ 0 h 82"/>
                <a:gd name="T24" fmla="*/ 0 w 77"/>
                <a:gd name="T25" fmla="*/ 0 h 82"/>
                <a:gd name="T26" fmla="*/ 0 w 77"/>
                <a:gd name="T27" fmla="*/ 0 h 82"/>
                <a:gd name="T28" fmla="*/ 0 w 77"/>
                <a:gd name="T29" fmla="*/ 0 h 82"/>
                <a:gd name="T30" fmla="*/ 0 w 77"/>
                <a:gd name="T31" fmla="*/ 0 h 82"/>
                <a:gd name="T32" fmla="*/ 0 w 77"/>
                <a:gd name="T33" fmla="*/ 0 h 82"/>
                <a:gd name="T34" fmla="*/ 0 w 77"/>
                <a:gd name="T35" fmla="*/ 0 h 82"/>
                <a:gd name="T36" fmla="*/ 0 w 77"/>
                <a:gd name="T37" fmla="*/ 0 h 82"/>
                <a:gd name="T38" fmla="*/ 0 w 77"/>
                <a:gd name="T39" fmla="*/ 0 h 82"/>
                <a:gd name="T40" fmla="*/ 0 w 77"/>
                <a:gd name="T41" fmla="*/ 0 h 82"/>
                <a:gd name="T42" fmla="*/ 0 w 77"/>
                <a:gd name="T43" fmla="*/ 0 h 82"/>
                <a:gd name="T44" fmla="*/ 0 w 77"/>
                <a:gd name="T45" fmla="*/ 0 h 82"/>
                <a:gd name="T46" fmla="*/ 0 w 77"/>
                <a:gd name="T47" fmla="*/ 0 h 82"/>
                <a:gd name="T48" fmla="*/ 0 w 77"/>
                <a:gd name="T49" fmla="*/ 0 h 82"/>
                <a:gd name="T50" fmla="*/ 0 w 77"/>
                <a:gd name="T51" fmla="*/ 0 h 82"/>
                <a:gd name="T52" fmla="*/ 0 w 77"/>
                <a:gd name="T53" fmla="*/ 0 h 82"/>
                <a:gd name="T54" fmla="*/ 0 w 77"/>
                <a:gd name="T55" fmla="*/ 0 h 82"/>
                <a:gd name="T56" fmla="*/ 0 w 77"/>
                <a:gd name="T57" fmla="*/ 0 h 82"/>
                <a:gd name="T58" fmla="*/ 0 w 77"/>
                <a:gd name="T59" fmla="*/ 0 h 82"/>
                <a:gd name="T60" fmla="*/ 0 w 77"/>
                <a:gd name="T61" fmla="*/ 0 h 82"/>
                <a:gd name="T62" fmla="*/ 0 w 77"/>
                <a:gd name="T63" fmla="*/ 0 h 82"/>
                <a:gd name="T64" fmla="*/ 0 w 77"/>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7"/>
                <a:gd name="T100" fmla="*/ 0 h 82"/>
                <a:gd name="T101" fmla="*/ 77 w 77"/>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7" h="82">
                  <a:moveTo>
                    <a:pt x="77" y="12"/>
                  </a:moveTo>
                  <a:lnTo>
                    <a:pt x="73" y="23"/>
                  </a:lnTo>
                  <a:lnTo>
                    <a:pt x="68" y="32"/>
                  </a:lnTo>
                  <a:lnTo>
                    <a:pt x="63" y="42"/>
                  </a:lnTo>
                  <a:lnTo>
                    <a:pt x="58" y="52"/>
                  </a:lnTo>
                  <a:lnTo>
                    <a:pt x="51" y="62"/>
                  </a:lnTo>
                  <a:lnTo>
                    <a:pt x="44" y="70"/>
                  </a:lnTo>
                  <a:lnTo>
                    <a:pt x="35" y="77"/>
                  </a:lnTo>
                  <a:lnTo>
                    <a:pt x="26" y="82"/>
                  </a:lnTo>
                  <a:lnTo>
                    <a:pt x="22" y="79"/>
                  </a:lnTo>
                  <a:lnTo>
                    <a:pt x="17" y="78"/>
                  </a:lnTo>
                  <a:lnTo>
                    <a:pt x="12" y="76"/>
                  </a:lnTo>
                  <a:lnTo>
                    <a:pt x="6" y="74"/>
                  </a:lnTo>
                  <a:lnTo>
                    <a:pt x="3" y="72"/>
                  </a:lnTo>
                  <a:lnTo>
                    <a:pt x="1" y="69"/>
                  </a:lnTo>
                  <a:lnTo>
                    <a:pt x="0" y="64"/>
                  </a:lnTo>
                  <a:lnTo>
                    <a:pt x="2" y="58"/>
                  </a:lnTo>
                  <a:lnTo>
                    <a:pt x="11" y="63"/>
                  </a:lnTo>
                  <a:lnTo>
                    <a:pt x="19" y="64"/>
                  </a:lnTo>
                  <a:lnTo>
                    <a:pt x="26" y="64"/>
                  </a:lnTo>
                  <a:lnTo>
                    <a:pt x="32" y="62"/>
                  </a:lnTo>
                  <a:lnTo>
                    <a:pt x="38" y="58"/>
                  </a:lnTo>
                  <a:lnTo>
                    <a:pt x="45" y="52"/>
                  </a:lnTo>
                  <a:lnTo>
                    <a:pt x="50" y="46"/>
                  </a:lnTo>
                  <a:lnTo>
                    <a:pt x="56" y="40"/>
                  </a:lnTo>
                  <a:lnTo>
                    <a:pt x="55" y="27"/>
                  </a:lnTo>
                  <a:lnTo>
                    <a:pt x="54" y="18"/>
                  </a:lnTo>
                  <a:lnTo>
                    <a:pt x="56" y="10"/>
                  </a:lnTo>
                  <a:lnTo>
                    <a:pt x="64" y="0"/>
                  </a:lnTo>
                  <a:lnTo>
                    <a:pt x="68" y="2"/>
                  </a:lnTo>
                  <a:lnTo>
                    <a:pt x="72" y="5"/>
                  </a:lnTo>
                  <a:lnTo>
                    <a:pt x="76" y="9"/>
                  </a:lnTo>
                  <a:lnTo>
                    <a:pt x="77" y="12"/>
                  </a:lnTo>
                  <a:close/>
                </a:path>
              </a:pathLst>
            </a:custGeom>
            <a:solidFill>
              <a:srgbClr val="7F2B00"/>
            </a:solidFill>
            <a:ln w="9525">
              <a:noFill/>
              <a:round/>
              <a:headEnd/>
              <a:tailEnd/>
            </a:ln>
          </p:spPr>
          <p:txBody>
            <a:bodyPr/>
            <a:lstStyle/>
            <a:p>
              <a:endParaRPr lang="fr-FR"/>
            </a:p>
          </p:txBody>
        </p:sp>
        <p:sp>
          <p:nvSpPr>
            <p:cNvPr id="480330" name="Freeform 657"/>
            <p:cNvSpPr>
              <a:spLocks/>
            </p:cNvSpPr>
            <p:nvPr/>
          </p:nvSpPr>
          <p:spPr bwMode="auto">
            <a:xfrm>
              <a:off x="4964" y="1369"/>
              <a:ext cx="60" cy="103"/>
            </a:xfrm>
            <a:custGeom>
              <a:avLst/>
              <a:gdLst>
                <a:gd name="T0" fmla="*/ 1 w 345"/>
                <a:gd name="T1" fmla="*/ 0 h 620"/>
                <a:gd name="T2" fmla="*/ 1 w 345"/>
                <a:gd name="T3" fmla="*/ 0 h 620"/>
                <a:gd name="T4" fmla="*/ 1 w 345"/>
                <a:gd name="T5" fmla="*/ 1 h 620"/>
                <a:gd name="T6" fmla="*/ 1 w 345"/>
                <a:gd name="T7" fmla="*/ 1 h 620"/>
                <a:gd name="T8" fmla="*/ 1 w 345"/>
                <a:gd name="T9" fmla="*/ 1 h 620"/>
                <a:gd name="T10" fmla="*/ 2 w 345"/>
                <a:gd name="T11" fmla="*/ 2 h 620"/>
                <a:gd name="T12" fmla="*/ 2 w 345"/>
                <a:gd name="T13" fmla="*/ 2 h 620"/>
                <a:gd name="T14" fmla="*/ 2 w 345"/>
                <a:gd name="T15" fmla="*/ 2 h 620"/>
                <a:gd name="T16" fmla="*/ 2 w 345"/>
                <a:gd name="T17" fmla="*/ 3 h 620"/>
                <a:gd name="T18" fmla="*/ 2 w 345"/>
                <a:gd name="T19" fmla="*/ 3 h 620"/>
                <a:gd name="T20" fmla="*/ 2 w 345"/>
                <a:gd name="T21" fmla="*/ 3 h 620"/>
                <a:gd name="T22" fmla="*/ 2 w 345"/>
                <a:gd name="T23" fmla="*/ 3 h 620"/>
                <a:gd name="T24" fmla="*/ 2 w 345"/>
                <a:gd name="T25" fmla="*/ 3 h 620"/>
                <a:gd name="T26" fmla="*/ 2 w 345"/>
                <a:gd name="T27" fmla="*/ 3 h 620"/>
                <a:gd name="T28" fmla="*/ 2 w 345"/>
                <a:gd name="T29" fmla="*/ 3 h 620"/>
                <a:gd name="T30" fmla="*/ 2 w 345"/>
                <a:gd name="T31" fmla="*/ 3 h 620"/>
                <a:gd name="T32" fmla="*/ 2 w 345"/>
                <a:gd name="T33" fmla="*/ 3 h 620"/>
                <a:gd name="T34" fmla="*/ 2 w 345"/>
                <a:gd name="T35" fmla="*/ 3 h 620"/>
                <a:gd name="T36" fmla="*/ 2 w 345"/>
                <a:gd name="T37" fmla="*/ 2 h 620"/>
                <a:gd name="T38" fmla="*/ 1 w 345"/>
                <a:gd name="T39" fmla="*/ 2 h 620"/>
                <a:gd name="T40" fmla="*/ 1 w 345"/>
                <a:gd name="T41" fmla="*/ 2 h 620"/>
                <a:gd name="T42" fmla="*/ 1 w 345"/>
                <a:gd name="T43" fmla="*/ 1 h 620"/>
                <a:gd name="T44" fmla="*/ 1 w 345"/>
                <a:gd name="T45" fmla="*/ 1 h 620"/>
                <a:gd name="T46" fmla="*/ 1 w 345"/>
                <a:gd name="T47" fmla="*/ 0 h 620"/>
                <a:gd name="T48" fmla="*/ 1 w 345"/>
                <a:gd name="T49" fmla="*/ 0 h 620"/>
                <a:gd name="T50" fmla="*/ 1 w 345"/>
                <a:gd name="T51" fmla="*/ 0 h 620"/>
                <a:gd name="T52" fmla="*/ 1 w 345"/>
                <a:gd name="T53" fmla="*/ 0 h 620"/>
                <a:gd name="T54" fmla="*/ 1 w 345"/>
                <a:gd name="T55" fmla="*/ 0 h 620"/>
                <a:gd name="T56" fmla="*/ 1 w 345"/>
                <a:gd name="T57" fmla="*/ 0 h 620"/>
                <a:gd name="T58" fmla="*/ 1 w 345"/>
                <a:gd name="T59" fmla="*/ 1 h 620"/>
                <a:gd name="T60" fmla="*/ 1 w 345"/>
                <a:gd name="T61" fmla="*/ 1 h 620"/>
                <a:gd name="T62" fmla="*/ 1 w 345"/>
                <a:gd name="T63" fmla="*/ 1 h 620"/>
                <a:gd name="T64" fmla="*/ 1 w 345"/>
                <a:gd name="T65" fmla="*/ 1 h 620"/>
                <a:gd name="T66" fmla="*/ 0 w 345"/>
                <a:gd name="T67" fmla="*/ 2 h 620"/>
                <a:gd name="T68" fmla="*/ 0 w 345"/>
                <a:gd name="T69" fmla="*/ 2 h 620"/>
                <a:gd name="T70" fmla="*/ 0 w 345"/>
                <a:gd name="T71" fmla="*/ 2 h 620"/>
                <a:gd name="T72" fmla="*/ 0 w 345"/>
                <a:gd name="T73" fmla="*/ 2 h 620"/>
                <a:gd name="T74" fmla="*/ 0 w 345"/>
                <a:gd name="T75" fmla="*/ 2 h 620"/>
                <a:gd name="T76" fmla="*/ 0 w 345"/>
                <a:gd name="T77" fmla="*/ 2 h 620"/>
                <a:gd name="T78" fmla="*/ 0 w 345"/>
                <a:gd name="T79" fmla="*/ 2 h 620"/>
                <a:gd name="T80" fmla="*/ 0 w 345"/>
                <a:gd name="T81" fmla="*/ 2 h 620"/>
                <a:gd name="T82" fmla="*/ 0 w 345"/>
                <a:gd name="T83" fmla="*/ 2 h 620"/>
                <a:gd name="T84" fmla="*/ 0 w 345"/>
                <a:gd name="T85" fmla="*/ 2 h 620"/>
                <a:gd name="T86" fmla="*/ 0 w 345"/>
                <a:gd name="T87" fmla="*/ 2 h 620"/>
                <a:gd name="T88" fmla="*/ 0 w 345"/>
                <a:gd name="T89" fmla="*/ 2 h 620"/>
                <a:gd name="T90" fmla="*/ 0 w 345"/>
                <a:gd name="T91" fmla="*/ 2 h 620"/>
                <a:gd name="T92" fmla="*/ 0 w 345"/>
                <a:gd name="T93" fmla="*/ 2 h 620"/>
                <a:gd name="T94" fmla="*/ 0 w 345"/>
                <a:gd name="T95" fmla="*/ 2 h 620"/>
                <a:gd name="T96" fmla="*/ 0 w 345"/>
                <a:gd name="T97" fmla="*/ 1 h 620"/>
                <a:gd name="T98" fmla="*/ 0 w 345"/>
                <a:gd name="T99" fmla="*/ 1 h 620"/>
                <a:gd name="T100" fmla="*/ 1 w 345"/>
                <a:gd name="T101" fmla="*/ 0 h 620"/>
                <a:gd name="T102" fmla="*/ 1 w 345"/>
                <a:gd name="T103" fmla="*/ 0 h 620"/>
                <a:gd name="T104" fmla="*/ 1 w 345"/>
                <a:gd name="T105" fmla="*/ 0 h 620"/>
                <a:gd name="T106" fmla="*/ 1 w 345"/>
                <a:gd name="T107" fmla="*/ 0 h 620"/>
                <a:gd name="T108" fmla="*/ 1 w 345"/>
                <a:gd name="T109" fmla="*/ 0 h 620"/>
                <a:gd name="T110" fmla="*/ 1 w 345"/>
                <a:gd name="T111" fmla="*/ 0 h 620"/>
                <a:gd name="T112" fmla="*/ 1 w 345"/>
                <a:gd name="T113" fmla="*/ 0 h 620"/>
                <a:gd name="T114" fmla="*/ 1 w 345"/>
                <a:gd name="T115" fmla="*/ 0 h 620"/>
                <a:gd name="T116" fmla="*/ 1 w 345"/>
                <a:gd name="T117" fmla="*/ 0 h 620"/>
                <a:gd name="T118" fmla="*/ 1 w 345"/>
                <a:gd name="T119" fmla="*/ 0 h 620"/>
                <a:gd name="T120" fmla="*/ 1 w 345"/>
                <a:gd name="T121" fmla="*/ 0 h 6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5"/>
                <a:gd name="T184" fmla="*/ 0 h 620"/>
                <a:gd name="T185" fmla="*/ 345 w 345"/>
                <a:gd name="T186" fmla="*/ 620 h 62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5" h="620">
                  <a:moveTo>
                    <a:pt x="188" y="0"/>
                  </a:moveTo>
                  <a:lnTo>
                    <a:pt x="208" y="77"/>
                  </a:lnTo>
                  <a:lnTo>
                    <a:pt x="228" y="155"/>
                  </a:lnTo>
                  <a:lnTo>
                    <a:pt x="249" y="233"/>
                  </a:lnTo>
                  <a:lnTo>
                    <a:pt x="270" y="312"/>
                  </a:lnTo>
                  <a:lnTo>
                    <a:pt x="290" y="390"/>
                  </a:lnTo>
                  <a:lnTo>
                    <a:pt x="311" y="467"/>
                  </a:lnTo>
                  <a:lnTo>
                    <a:pt x="328" y="542"/>
                  </a:lnTo>
                  <a:lnTo>
                    <a:pt x="345" y="614"/>
                  </a:lnTo>
                  <a:lnTo>
                    <a:pt x="340" y="617"/>
                  </a:lnTo>
                  <a:lnTo>
                    <a:pt x="335" y="618"/>
                  </a:lnTo>
                  <a:lnTo>
                    <a:pt x="330" y="620"/>
                  </a:lnTo>
                  <a:lnTo>
                    <a:pt x="325" y="620"/>
                  </a:lnTo>
                  <a:lnTo>
                    <a:pt x="320" y="620"/>
                  </a:lnTo>
                  <a:lnTo>
                    <a:pt x="315" y="618"/>
                  </a:lnTo>
                  <a:lnTo>
                    <a:pt x="311" y="617"/>
                  </a:lnTo>
                  <a:lnTo>
                    <a:pt x="307" y="614"/>
                  </a:lnTo>
                  <a:lnTo>
                    <a:pt x="298" y="587"/>
                  </a:lnTo>
                  <a:lnTo>
                    <a:pt x="284" y="534"/>
                  </a:lnTo>
                  <a:lnTo>
                    <a:pt x="266" y="462"/>
                  </a:lnTo>
                  <a:lnTo>
                    <a:pt x="246" y="379"/>
                  </a:lnTo>
                  <a:lnTo>
                    <a:pt x="223" y="289"/>
                  </a:lnTo>
                  <a:lnTo>
                    <a:pt x="201" y="202"/>
                  </a:lnTo>
                  <a:lnTo>
                    <a:pt x="179" y="123"/>
                  </a:lnTo>
                  <a:lnTo>
                    <a:pt x="159" y="59"/>
                  </a:lnTo>
                  <a:lnTo>
                    <a:pt x="150" y="57"/>
                  </a:lnTo>
                  <a:lnTo>
                    <a:pt x="144" y="62"/>
                  </a:lnTo>
                  <a:lnTo>
                    <a:pt x="138" y="71"/>
                  </a:lnTo>
                  <a:lnTo>
                    <a:pt x="131" y="79"/>
                  </a:lnTo>
                  <a:lnTo>
                    <a:pt x="120" y="140"/>
                  </a:lnTo>
                  <a:lnTo>
                    <a:pt x="109" y="199"/>
                  </a:lnTo>
                  <a:lnTo>
                    <a:pt x="97" y="257"/>
                  </a:lnTo>
                  <a:lnTo>
                    <a:pt x="86" y="314"/>
                  </a:lnTo>
                  <a:lnTo>
                    <a:pt x="75" y="371"/>
                  </a:lnTo>
                  <a:lnTo>
                    <a:pt x="63" y="427"/>
                  </a:lnTo>
                  <a:lnTo>
                    <a:pt x="51" y="486"/>
                  </a:lnTo>
                  <a:lnTo>
                    <a:pt x="39" y="547"/>
                  </a:lnTo>
                  <a:lnTo>
                    <a:pt x="34" y="548"/>
                  </a:lnTo>
                  <a:lnTo>
                    <a:pt x="28" y="550"/>
                  </a:lnTo>
                  <a:lnTo>
                    <a:pt x="23" y="551"/>
                  </a:lnTo>
                  <a:lnTo>
                    <a:pt x="18" y="553"/>
                  </a:lnTo>
                  <a:lnTo>
                    <a:pt x="13" y="554"/>
                  </a:lnTo>
                  <a:lnTo>
                    <a:pt x="8" y="554"/>
                  </a:lnTo>
                  <a:lnTo>
                    <a:pt x="4" y="554"/>
                  </a:lnTo>
                  <a:lnTo>
                    <a:pt x="0" y="552"/>
                  </a:lnTo>
                  <a:lnTo>
                    <a:pt x="4" y="531"/>
                  </a:lnTo>
                  <a:lnTo>
                    <a:pt x="15" y="477"/>
                  </a:lnTo>
                  <a:lnTo>
                    <a:pt x="32" y="398"/>
                  </a:lnTo>
                  <a:lnTo>
                    <a:pt x="52" y="305"/>
                  </a:lnTo>
                  <a:lnTo>
                    <a:pt x="73" y="209"/>
                  </a:lnTo>
                  <a:lnTo>
                    <a:pt x="92" y="119"/>
                  </a:lnTo>
                  <a:lnTo>
                    <a:pt x="109" y="47"/>
                  </a:lnTo>
                  <a:lnTo>
                    <a:pt x="120" y="0"/>
                  </a:lnTo>
                  <a:lnTo>
                    <a:pt x="129" y="6"/>
                  </a:lnTo>
                  <a:lnTo>
                    <a:pt x="140" y="8"/>
                  </a:lnTo>
                  <a:lnTo>
                    <a:pt x="149" y="10"/>
                  </a:lnTo>
                  <a:lnTo>
                    <a:pt x="159" y="10"/>
                  </a:lnTo>
                  <a:lnTo>
                    <a:pt x="168" y="8"/>
                  </a:lnTo>
                  <a:lnTo>
                    <a:pt x="176" y="6"/>
                  </a:lnTo>
                  <a:lnTo>
                    <a:pt x="182" y="4"/>
                  </a:lnTo>
                  <a:lnTo>
                    <a:pt x="188" y="0"/>
                  </a:lnTo>
                  <a:close/>
                </a:path>
              </a:pathLst>
            </a:custGeom>
            <a:solidFill>
              <a:srgbClr val="F2E8D3"/>
            </a:solidFill>
            <a:ln w="9525">
              <a:noFill/>
              <a:round/>
              <a:headEnd/>
              <a:tailEnd/>
            </a:ln>
          </p:spPr>
          <p:txBody>
            <a:bodyPr/>
            <a:lstStyle/>
            <a:p>
              <a:endParaRPr lang="fr-FR"/>
            </a:p>
          </p:txBody>
        </p:sp>
        <p:sp>
          <p:nvSpPr>
            <p:cNvPr id="480331" name="Freeform 658"/>
            <p:cNvSpPr>
              <a:spLocks/>
            </p:cNvSpPr>
            <p:nvPr/>
          </p:nvSpPr>
          <p:spPr bwMode="auto">
            <a:xfrm>
              <a:off x="4845" y="1373"/>
              <a:ext cx="22" cy="27"/>
            </a:xfrm>
            <a:custGeom>
              <a:avLst/>
              <a:gdLst>
                <a:gd name="T0" fmla="*/ 1 w 126"/>
                <a:gd name="T1" fmla="*/ 0 h 165"/>
                <a:gd name="T2" fmla="*/ 1 w 126"/>
                <a:gd name="T3" fmla="*/ 0 h 165"/>
                <a:gd name="T4" fmla="*/ 1 w 126"/>
                <a:gd name="T5" fmla="*/ 0 h 165"/>
                <a:gd name="T6" fmla="*/ 1 w 126"/>
                <a:gd name="T7" fmla="*/ 0 h 165"/>
                <a:gd name="T8" fmla="*/ 0 w 126"/>
                <a:gd name="T9" fmla="*/ 0 h 165"/>
                <a:gd name="T10" fmla="*/ 0 w 126"/>
                <a:gd name="T11" fmla="*/ 0 h 165"/>
                <a:gd name="T12" fmla="*/ 0 w 126"/>
                <a:gd name="T13" fmla="*/ 0 h 165"/>
                <a:gd name="T14" fmla="*/ 0 w 126"/>
                <a:gd name="T15" fmla="*/ 0 h 165"/>
                <a:gd name="T16" fmla="*/ 0 w 126"/>
                <a:gd name="T17" fmla="*/ 0 h 165"/>
                <a:gd name="T18" fmla="*/ 0 w 126"/>
                <a:gd name="T19" fmla="*/ 0 h 165"/>
                <a:gd name="T20" fmla="*/ 0 w 126"/>
                <a:gd name="T21" fmla="*/ 0 h 165"/>
                <a:gd name="T22" fmla="*/ 0 w 126"/>
                <a:gd name="T23" fmla="*/ 0 h 165"/>
                <a:gd name="T24" fmla="*/ 0 w 126"/>
                <a:gd name="T25" fmla="*/ 0 h 165"/>
                <a:gd name="T26" fmla="*/ 0 w 126"/>
                <a:gd name="T27" fmla="*/ 1 h 165"/>
                <a:gd name="T28" fmla="*/ 1 w 126"/>
                <a:gd name="T29" fmla="*/ 1 h 165"/>
                <a:gd name="T30" fmla="*/ 1 w 126"/>
                <a:gd name="T31" fmla="*/ 1 h 165"/>
                <a:gd name="T32" fmla="*/ 1 w 126"/>
                <a:gd name="T33" fmla="*/ 1 h 165"/>
                <a:gd name="T34" fmla="*/ 1 w 126"/>
                <a:gd name="T35" fmla="*/ 0 h 165"/>
                <a:gd name="T36" fmla="*/ 1 w 126"/>
                <a:gd name="T37" fmla="*/ 0 h 165"/>
                <a:gd name="T38" fmla="*/ 1 w 126"/>
                <a:gd name="T39" fmla="*/ 1 h 165"/>
                <a:gd name="T40" fmla="*/ 1 w 126"/>
                <a:gd name="T41" fmla="*/ 1 h 165"/>
                <a:gd name="T42" fmla="*/ 0 w 126"/>
                <a:gd name="T43" fmla="*/ 1 h 165"/>
                <a:gd name="T44" fmla="*/ 0 w 126"/>
                <a:gd name="T45" fmla="*/ 1 h 165"/>
                <a:gd name="T46" fmla="*/ 0 w 126"/>
                <a:gd name="T47" fmla="*/ 0 h 165"/>
                <a:gd name="T48" fmla="*/ 0 w 126"/>
                <a:gd name="T49" fmla="*/ 0 h 165"/>
                <a:gd name="T50" fmla="*/ 0 w 126"/>
                <a:gd name="T51" fmla="*/ 0 h 165"/>
                <a:gd name="T52" fmla="*/ 0 w 126"/>
                <a:gd name="T53" fmla="*/ 0 h 165"/>
                <a:gd name="T54" fmla="*/ 0 w 126"/>
                <a:gd name="T55" fmla="*/ 0 h 165"/>
                <a:gd name="T56" fmla="*/ 0 w 126"/>
                <a:gd name="T57" fmla="*/ 0 h 165"/>
                <a:gd name="T58" fmla="*/ 0 w 126"/>
                <a:gd name="T59" fmla="*/ 0 h 165"/>
                <a:gd name="T60" fmla="*/ 0 w 126"/>
                <a:gd name="T61" fmla="*/ 0 h 165"/>
                <a:gd name="T62" fmla="*/ 0 w 126"/>
                <a:gd name="T63" fmla="*/ 0 h 165"/>
                <a:gd name="T64" fmla="*/ 0 w 126"/>
                <a:gd name="T65" fmla="*/ 0 h 165"/>
                <a:gd name="T66" fmla="*/ 1 w 126"/>
                <a:gd name="T67" fmla="*/ 0 h 165"/>
                <a:gd name="T68" fmla="*/ 1 w 126"/>
                <a:gd name="T69" fmla="*/ 0 h 1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6"/>
                <a:gd name="T106" fmla="*/ 0 h 165"/>
                <a:gd name="T107" fmla="*/ 126 w 126"/>
                <a:gd name="T108" fmla="*/ 165 h 1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6" h="165">
                  <a:moveTo>
                    <a:pt x="111" y="47"/>
                  </a:moveTo>
                  <a:lnTo>
                    <a:pt x="111" y="62"/>
                  </a:lnTo>
                  <a:lnTo>
                    <a:pt x="109" y="61"/>
                  </a:lnTo>
                  <a:lnTo>
                    <a:pt x="107" y="62"/>
                  </a:lnTo>
                  <a:lnTo>
                    <a:pt x="106" y="64"/>
                  </a:lnTo>
                  <a:lnTo>
                    <a:pt x="105" y="66"/>
                  </a:lnTo>
                  <a:lnTo>
                    <a:pt x="99" y="59"/>
                  </a:lnTo>
                  <a:lnTo>
                    <a:pt x="95" y="50"/>
                  </a:lnTo>
                  <a:lnTo>
                    <a:pt x="89" y="42"/>
                  </a:lnTo>
                  <a:lnTo>
                    <a:pt x="83" y="34"/>
                  </a:lnTo>
                  <a:lnTo>
                    <a:pt x="77" y="27"/>
                  </a:lnTo>
                  <a:lnTo>
                    <a:pt x="68" y="21"/>
                  </a:lnTo>
                  <a:lnTo>
                    <a:pt x="59" y="15"/>
                  </a:lnTo>
                  <a:lnTo>
                    <a:pt x="49" y="12"/>
                  </a:lnTo>
                  <a:lnTo>
                    <a:pt x="42" y="15"/>
                  </a:lnTo>
                  <a:lnTo>
                    <a:pt x="35" y="20"/>
                  </a:lnTo>
                  <a:lnTo>
                    <a:pt x="30" y="24"/>
                  </a:lnTo>
                  <a:lnTo>
                    <a:pt x="25" y="29"/>
                  </a:lnTo>
                  <a:lnTo>
                    <a:pt x="21" y="35"/>
                  </a:lnTo>
                  <a:lnTo>
                    <a:pt x="17" y="41"/>
                  </a:lnTo>
                  <a:lnTo>
                    <a:pt x="14" y="48"/>
                  </a:lnTo>
                  <a:lnTo>
                    <a:pt x="11" y="56"/>
                  </a:lnTo>
                  <a:lnTo>
                    <a:pt x="17" y="70"/>
                  </a:lnTo>
                  <a:lnTo>
                    <a:pt x="24" y="84"/>
                  </a:lnTo>
                  <a:lnTo>
                    <a:pt x="31" y="98"/>
                  </a:lnTo>
                  <a:lnTo>
                    <a:pt x="41" y="111"/>
                  </a:lnTo>
                  <a:lnTo>
                    <a:pt x="50" y="122"/>
                  </a:lnTo>
                  <a:lnTo>
                    <a:pt x="61" y="134"/>
                  </a:lnTo>
                  <a:lnTo>
                    <a:pt x="74" y="142"/>
                  </a:lnTo>
                  <a:lnTo>
                    <a:pt x="87" y="149"/>
                  </a:lnTo>
                  <a:lnTo>
                    <a:pt x="96" y="150"/>
                  </a:lnTo>
                  <a:lnTo>
                    <a:pt x="102" y="147"/>
                  </a:lnTo>
                  <a:lnTo>
                    <a:pt x="107" y="143"/>
                  </a:lnTo>
                  <a:lnTo>
                    <a:pt x="109" y="137"/>
                  </a:lnTo>
                  <a:lnTo>
                    <a:pt x="111" y="131"/>
                  </a:lnTo>
                  <a:lnTo>
                    <a:pt x="112" y="125"/>
                  </a:lnTo>
                  <a:lnTo>
                    <a:pt x="115" y="118"/>
                  </a:lnTo>
                  <a:lnTo>
                    <a:pt x="119" y="113"/>
                  </a:lnTo>
                  <a:lnTo>
                    <a:pt x="126" y="126"/>
                  </a:lnTo>
                  <a:lnTo>
                    <a:pt x="123" y="138"/>
                  </a:lnTo>
                  <a:lnTo>
                    <a:pt x="116" y="151"/>
                  </a:lnTo>
                  <a:lnTo>
                    <a:pt x="111" y="164"/>
                  </a:lnTo>
                  <a:lnTo>
                    <a:pt x="96" y="165"/>
                  </a:lnTo>
                  <a:lnTo>
                    <a:pt x="83" y="162"/>
                  </a:lnTo>
                  <a:lnTo>
                    <a:pt x="72" y="156"/>
                  </a:lnTo>
                  <a:lnTo>
                    <a:pt x="61" y="148"/>
                  </a:lnTo>
                  <a:lnTo>
                    <a:pt x="51" y="139"/>
                  </a:lnTo>
                  <a:lnTo>
                    <a:pt x="42" y="131"/>
                  </a:lnTo>
                  <a:lnTo>
                    <a:pt x="31" y="121"/>
                  </a:lnTo>
                  <a:lnTo>
                    <a:pt x="21" y="115"/>
                  </a:lnTo>
                  <a:lnTo>
                    <a:pt x="15" y="103"/>
                  </a:lnTo>
                  <a:lnTo>
                    <a:pt x="10" y="91"/>
                  </a:lnTo>
                  <a:lnTo>
                    <a:pt x="5" y="78"/>
                  </a:lnTo>
                  <a:lnTo>
                    <a:pt x="1" y="65"/>
                  </a:lnTo>
                  <a:lnTo>
                    <a:pt x="0" y="53"/>
                  </a:lnTo>
                  <a:lnTo>
                    <a:pt x="1" y="40"/>
                  </a:lnTo>
                  <a:lnTo>
                    <a:pt x="7" y="28"/>
                  </a:lnTo>
                  <a:lnTo>
                    <a:pt x="15" y="15"/>
                  </a:lnTo>
                  <a:lnTo>
                    <a:pt x="23" y="11"/>
                  </a:lnTo>
                  <a:lnTo>
                    <a:pt x="31" y="8"/>
                  </a:lnTo>
                  <a:lnTo>
                    <a:pt x="40" y="4"/>
                  </a:lnTo>
                  <a:lnTo>
                    <a:pt x="47" y="2"/>
                  </a:lnTo>
                  <a:lnTo>
                    <a:pt x="55" y="0"/>
                  </a:lnTo>
                  <a:lnTo>
                    <a:pt x="63" y="1"/>
                  </a:lnTo>
                  <a:lnTo>
                    <a:pt x="72" y="4"/>
                  </a:lnTo>
                  <a:lnTo>
                    <a:pt x="81" y="10"/>
                  </a:lnTo>
                  <a:lnTo>
                    <a:pt x="88" y="21"/>
                  </a:lnTo>
                  <a:lnTo>
                    <a:pt x="94" y="32"/>
                  </a:lnTo>
                  <a:lnTo>
                    <a:pt x="101" y="42"/>
                  </a:lnTo>
                  <a:lnTo>
                    <a:pt x="111" y="47"/>
                  </a:lnTo>
                  <a:close/>
                </a:path>
              </a:pathLst>
            </a:custGeom>
            <a:solidFill>
              <a:srgbClr val="7F2B00"/>
            </a:solidFill>
            <a:ln w="9525">
              <a:noFill/>
              <a:round/>
              <a:headEnd/>
              <a:tailEnd/>
            </a:ln>
          </p:spPr>
          <p:txBody>
            <a:bodyPr/>
            <a:lstStyle/>
            <a:p>
              <a:endParaRPr lang="fr-FR"/>
            </a:p>
          </p:txBody>
        </p:sp>
        <p:sp>
          <p:nvSpPr>
            <p:cNvPr id="480332" name="Freeform 659"/>
            <p:cNvSpPr>
              <a:spLocks/>
            </p:cNvSpPr>
            <p:nvPr/>
          </p:nvSpPr>
          <p:spPr bwMode="auto">
            <a:xfrm>
              <a:off x="4904" y="1372"/>
              <a:ext cx="5" cy="8"/>
            </a:xfrm>
            <a:custGeom>
              <a:avLst/>
              <a:gdLst>
                <a:gd name="T0" fmla="*/ 0 w 27"/>
                <a:gd name="T1" fmla="*/ 0 h 47"/>
                <a:gd name="T2" fmla="*/ 0 w 27"/>
                <a:gd name="T3" fmla="*/ 0 h 47"/>
                <a:gd name="T4" fmla="*/ 0 w 27"/>
                <a:gd name="T5" fmla="*/ 0 h 47"/>
                <a:gd name="T6" fmla="*/ 0 w 27"/>
                <a:gd name="T7" fmla="*/ 0 h 47"/>
                <a:gd name="T8" fmla="*/ 0 w 27"/>
                <a:gd name="T9" fmla="*/ 0 h 47"/>
                <a:gd name="T10" fmla="*/ 0 w 27"/>
                <a:gd name="T11" fmla="*/ 0 h 47"/>
                <a:gd name="T12" fmla="*/ 0 w 27"/>
                <a:gd name="T13" fmla="*/ 0 h 47"/>
                <a:gd name="T14" fmla="*/ 0 w 27"/>
                <a:gd name="T15" fmla="*/ 0 h 47"/>
                <a:gd name="T16" fmla="*/ 0 w 27"/>
                <a:gd name="T17" fmla="*/ 0 h 47"/>
                <a:gd name="T18" fmla="*/ 0 w 27"/>
                <a:gd name="T19" fmla="*/ 0 h 47"/>
                <a:gd name="T20" fmla="*/ 0 w 27"/>
                <a:gd name="T21" fmla="*/ 0 h 47"/>
                <a:gd name="T22" fmla="*/ 0 w 27"/>
                <a:gd name="T23" fmla="*/ 0 h 47"/>
                <a:gd name="T24" fmla="*/ 0 w 27"/>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47"/>
                <a:gd name="T41" fmla="*/ 27 w 27"/>
                <a:gd name="T42" fmla="*/ 47 h 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47">
                  <a:moveTo>
                    <a:pt x="21" y="47"/>
                  </a:moveTo>
                  <a:lnTo>
                    <a:pt x="11" y="40"/>
                  </a:lnTo>
                  <a:lnTo>
                    <a:pt x="4" y="29"/>
                  </a:lnTo>
                  <a:lnTo>
                    <a:pt x="0" y="14"/>
                  </a:lnTo>
                  <a:lnTo>
                    <a:pt x="2" y="0"/>
                  </a:lnTo>
                  <a:lnTo>
                    <a:pt x="9" y="5"/>
                  </a:lnTo>
                  <a:lnTo>
                    <a:pt x="15" y="12"/>
                  </a:lnTo>
                  <a:lnTo>
                    <a:pt x="20" y="21"/>
                  </a:lnTo>
                  <a:lnTo>
                    <a:pt x="24" y="29"/>
                  </a:lnTo>
                  <a:lnTo>
                    <a:pt x="26" y="37"/>
                  </a:lnTo>
                  <a:lnTo>
                    <a:pt x="27" y="43"/>
                  </a:lnTo>
                  <a:lnTo>
                    <a:pt x="25" y="46"/>
                  </a:lnTo>
                  <a:lnTo>
                    <a:pt x="21" y="47"/>
                  </a:lnTo>
                  <a:close/>
                </a:path>
              </a:pathLst>
            </a:custGeom>
            <a:solidFill>
              <a:srgbClr val="F2E8D3"/>
            </a:solidFill>
            <a:ln w="9525">
              <a:noFill/>
              <a:round/>
              <a:headEnd/>
              <a:tailEnd/>
            </a:ln>
          </p:spPr>
          <p:txBody>
            <a:bodyPr/>
            <a:lstStyle/>
            <a:p>
              <a:endParaRPr lang="fr-FR"/>
            </a:p>
          </p:txBody>
        </p:sp>
        <p:sp>
          <p:nvSpPr>
            <p:cNvPr id="480333" name="Freeform 660"/>
            <p:cNvSpPr>
              <a:spLocks/>
            </p:cNvSpPr>
            <p:nvPr/>
          </p:nvSpPr>
          <p:spPr bwMode="auto">
            <a:xfrm>
              <a:off x="4866" y="1374"/>
              <a:ext cx="9" cy="7"/>
            </a:xfrm>
            <a:custGeom>
              <a:avLst/>
              <a:gdLst>
                <a:gd name="T0" fmla="*/ 0 w 50"/>
                <a:gd name="T1" fmla="*/ 0 h 46"/>
                <a:gd name="T2" fmla="*/ 0 w 50"/>
                <a:gd name="T3" fmla="*/ 0 h 46"/>
                <a:gd name="T4" fmla="*/ 0 w 50"/>
                <a:gd name="T5" fmla="*/ 0 h 46"/>
                <a:gd name="T6" fmla="*/ 0 w 50"/>
                <a:gd name="T7" fmla="*/ 0 h 46"/>
                <a:gd name="T8" fmla="*/ 0 w 50"/>
                <a:gd name="T9" fmla="*/ 0 h 46"/>
                <a:gd name="T10" fmla="*/ 0 w 50"/>
                <a:gd name="T11" fmla="*/ 0 h 46"/>
                <a:gd name="T12" fmla="*/ 0 w 50"/>
                <a:gd name="T13" fmla="*/ 0 h 46"/>
                <a:gd name="T14" fmla="*/ 0 w 50"/>
                <a:gd name="T15" fmla="*/ 0 h 46"/>
                <a:gd name="T16" fmla="*/ 0 w 50"/>
                <a:gd name="T17" fmla="*/ 0 h 46"/>
                <a:gd name="T18" fmla="*/ 0 w 50"/>
                <a:gd name="T19" fmla="*/ 0 h 46"/>
                <a:gd name="T20" fmla="*/ 0 w 50"/>
                <a:gd name="T21" fmla="*/ 0 h 46"/>
                <a:gd name="T22" fmla="*/ 0 w 50"/>
                <a:gd name="T23" fmla="*/ 0 h 46"/>
                <a:gd name="T24" fmla="*/ 0 w 50"/>
                <a:gd name="T25" fmla="*/ 0 h 46"/>
                <a:gd name="T26" fmla="*/ 0 w 50"/>
                <a:gd name="T27" fmla="*/ 0 h 46"/>
                <a:gd name="T28" fmla="*/ 0 w 50"/>
                <a:gd name="T29" fmla="*/ 0 h 46"/>
                <a:gd name="T30" fmla="*/ 0 w 50"/>
                <a:gd name="T31" fmla="*/ 0 h 46"/>
                <a:gd name="T32" fmla="*/ 0 w 50"/>
                <a:gd name="T33" fmla="*/ 0 h 46"/>
                <a:gd name="T34" fmla="*/ 0 w 50"/>
                <a:gd name="T35" fmla="*/ 0 h 46"/>
                <a:gd name="T36" fmla="*/ 0 w 50"/>
                <a:gd name="T37" fmla="*/ 0 h 46"/>
                <a:gd name="T38" fmla="*/ 0 w 50"/>
                <a:gd name="T39" fmla="*/ 0 h 46"/>
                <a:gd name="T40" fmla="*/ 0 w 50"/>
                <a:gd name="T41" fmla="*/ 0 h 46"/>
                <a:gd name="T42" fmla="*/ 0 w 50"/>
                <a:gd name="T43" fmla="*/ 0 h 46"/>
                <a:gd name="T44" fmla="*/ 0 w 50"/>
                <a:gd name="T45" fmla="*/ 0 h 46"/>
                <a:gd name="T46" fmla="*/ 0 w 50"/>
                <a:gd name="T47" fmla="*/ 0 h 46"/>
                <a:gd name="T48" fmla="*/ 0 w 50"/>
                <a:gd name="T49" fmla="*/ 0 h 46"/>
                <a:gd name="T50" fmla="*/ 0 w 50"/>
                <a:gd name="T51" fmla="*/ 0 h 46"/>
                <a:gd name="T52" fmla="*/ 0 w 50"/>
                <a:gd name="T53" fmla="*/ 0 h 46"/>
                <a:gd name="T54" fmla="*/ 0 w 50"/>
                <a:gd name="T55" fmla="*/ 0 h 46"/>
                <a:gd name="T56" fmla="*/ 0 w 50"/>
                <a:gd name="T57" fmla="*/ 0 h 46"/>
                <a:gd name="T58" fmla="*/ 0 w 50"/>
                <a:gd name="T59" fmla="*/ 0 h 4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0"/>
                <a:gd name="T91" fmla="*/ 0 h 46"/>
                <a:gd name="T92" fmla="*/ 50 w 50"/>
                <a:gd name="T93" fmla="*/ 46 h 4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0" h="46">
                  <a:moveTo>
                    <a:pt x="50" y="20"/>
                  </a:moveTo>
                  <a:lnTo>
                    <a:pt x="46" y="29"/>
                  </a:lnTo>
                  <a:lnTo>
                    <a:pt x="40" y="36"/>
                  </a:lnTo>
                  <a:lnTo>
                    <a:pt x="32" y="41"/>
                  </a:lnTo>
                  <a:lnTo>
                    <a:pt x="23" y="46"/>
                  </a:lnTo>
                  <a:lnTo>
                    <a:pt x="10" y="43"/>
                  </a:lnTo>
                  <a:lnTo>
                    <a:pt x="14" y="35"/>
                  </a:lnTo>
                  <a:lnTo>
                    <a:pt x="22" y="30"/>
                  </a:lnTo>
                  <a:lnTo>
                    <a:pt x="30" y="26"/>
                  </a:lnTo>
                  <a:lnTo>
                    <a:pt x="38" y="20"/>
                  </a:lnTo>
                  <a:lnTo>
                    <a:pt x="35" y="18"/>
                  </a:lnTo>
                  <a:lnTo>
                    <a:pt x="32" y="17"/>
                  </a:lnTo>
                  <a:lnTo>
                    <a:pt x="27" y="18"/>
                  </a:lnTo>
                  <a:lnTo>
                    <a:pt x="23" y="19"/>
                  </a:lnTo>
                  <a:lnTo>
                    <a:pt x="18" y="20"/>
                  </a:lnTo>
                  <a:lnTo>
                    <a:pt x="12" y="21"/>
                  </a:lnTo>
                  <a:lnTo>
                    <a:pt x="7" y="20"/>
                  </a:lnTo>
                  <a:lnTo>
                    <a:pt x="2" y="18"/>
                  </a:lnTo>
                  <a:lnTo>
                    <a:pt x="0" y="12"/>
                  </a:lnTo>
                  <a:lnTo>
                    <a:pt x="0" y="7"/>
                  </a:lnTo>
                  <a:lnTo>
                    <a:pt x="3" y="5"/>
                  </a:lnTo>
                  <a:lnTo>
                    <a:pt x="7" y="5"/>
                  </a:lnTo>
                  <a:lnTo>
                    <a:pt x="12" y="5"/>
                  </a:lnTo>
                  <a:lnTo>
                    <a:pt x="16" y="4"/>
                  </a:lnTo>
                  <a:lnTo>
                    <a:pt x="22" y="3"/>
                  </a:lnTo>
                  <a:lnTo>
                    <a:pt x="25" y="0"/>
                  </a:lnTo>
                  <a:lnTo>
                    <a:pt x="34" y="1"/>
                  </a:lnTo>
                  <a:lnTo>
                    <a:pt x="38" y="10"/>
                  </a:lnTo>
                  <a:lnTo>
                    <a:pt x="41" y="18"/>
                  </a:lnTo>
                  <a:lnTo>
                    <a:pt x="50" y="20"/>
                  </a:lnTo>
                  <a:close/>
                </a:path>
              </a:pathLst>
            </a:custGeom>
            <a:solidFill>
              <a:srgbClr val="7F2B00"/>
            </a:solidFill>
            <a:ln w="9525">
              <a:noFill/>
              <a:round/>
              <a:headEnd/>
              <a:tailEnd/>
            </a:ln>
          </p:spPr>
          <p:txBody>
            <a:bodyPr/>
            <a:lstStyle/>
            <a:p>
              <a:endParaRPr lang="fr-FR"/>
            </a:p>
          </p:txBody>
        </p:sp>
        <p:sp>
          <p:nvSpPr>
            <p:cNvPr id="480334" name="Freeform 661"/>
            <p:cNvSpPr>
              <a:spLocks/>
            </p:cNvSpPr>
            <p:nvPr/>
          </p:nvSpPr>
          <p:spPr bwMode="auto">
            <a:xfrm>
              <a:off x="4850" y="1377"/>
              <a:ext cx="11" cy="15"/>
            </a:xfrm>
            <a:custGeom>
              <a:avLst/>
              <a:gdLst>
                <a:gd name="T0" fmla="*/ 0 w 60"/>
                <a:gd name="T1" fmla="*/ 0 h 89"/>
                <a:gd name="T2" fmla="*/ 0 w 60"/>
                <a:gd name="T3" fmla="*/ 0 h 89"/>
                <a:gd name="T4" fmla="*/ 0 w 60"/>
                <a:gd name="T5" fmla="*/ 0 h 89"/>
                <a:gd name="T6" fmla="*/ 0 w 60"/>
                <a:gd name="T7" fmla="*/ 0 h 89"/>
                <a:gd name="T8" fmla="*/ 0 w 60"/>
                <a:gd name="T9" fmla="*/ 0 h 89"/>
                <a:gd name="T10" fmla="*/ 0 w 60"/>
                <a:gd name="T11" fmla="*/ 1 h 89"/>
                <a:gd name="T12" fmla="*/ 0 w 60"/>
                <a:gd name="T13" fmla="*/ 1 h 89"/>
                <a:gd name="T14" fmla="*/ 0 w 60"/>
                <a:gd name="T15" fmla="*/ 0 h 89"/>
                <a:gd name="T16" fmla="*/ 0 w 60"/>
                <a:gd name="T17" fmla="*/ 0 h 89"/>
                <a:gd name="T18" fmla="*/ 0 w 60"/>
                <a:gd name="T19" fmla="*/ 0 h 89"/>
                <a:gd name="T20" fmla="*/ 0 w 60"/>
                <a:gd name="T21" fmla="*/ 0 h 89"/>
                <a:gd name="T22" fmla="*/ 0 w 60"/>
                <a:gd name="T23" fmla="*/ 0 h 89"/>
                <a:gd name="T24" fmla="*/ 0 w 60"/>
                <a:gd name="T25" fmla="*/ 0 h 89"/>
                <a:gd name="T26" fmla="*/ 0 w 60"/>
                <a:gd name="T27" fmla="*/ 0 h 89"/>
                <a:gd name="T28" fmla="*/ 0 w 60"/>
                <a:gd name="T29" fmla="*/ 0 h 89"/>
                <a:gd name="T30" fmla="*/ 0 w 60"/>
                <a:gd name="T31" fmla="*/ 0 h 89"/>
                <a:gd name="T32" fmla="*/ 0 w 60"/>
                <a:gd name="T33" fmla="*/ 0 h 89"/>
                <a:gd name="T34" fmla="*/ 0 w 60"/>
                <a:gd name="T35" fmla="*/ 0 h 89"/>
                <a:gd name="T36" fmla="*/ 0 w 60"/>
                <a:gd name="T37" fmla="*/ 0 h 89"/>
                <a:gd name="T38" fmla="*/ 0 w 60"/>
                <a:gd name="T39" fmla="*/ 0 h 89"/>
                <a:gd name="T40" fmla="*/ 0 w 60"/>
                <a:gd name="T41" fmla="*/ 0 h 89"/>
                <a:gd name="T42" fmla="*/ 0 w 60"/>
                <a:gd name="T43" fmla="*/ 0 h 89"/>
                <a:gd name="T44" fmla="*/ 0 w 60"/>
                <a:gd name="T45" fmla="*/ 0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0"/>
                <a:gd name="T70" fmla="*/ 0 h 89"/>
                <a:gd name="T71" fmla="*/ 60 w 60"/>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0" h="89">
                  <a:moveTo>
                    <a:pt x="57" y="30"/>
                  </a:moveTo>
                  <a:lnTo>
                    <a:pt x="60" y="45"/>
                  </a:lnTo>
                  <a:lnTo>
                    <a:pt x="55" y="59"/>
                  </a:lnTo>
                  <a:lnTo>
                    <a:pt x="50" y="70"/>
                  </a:lnTo>
                  <a:lnTo>
                    <a:pt x="51" y="81"/>
                  </a:lnTo>
                  <a:lnTo>
                    <a:pt x="51" y="89"/>
                  </a:lnTo>
                  <a:lnTo>
                    <a:pt x="43" y="89"/>
                  </a:lnTo>
                  <a:lnTo>
                    <a:pt x="37" y="83"/>
                  </a:lnTo>
                  <a:lnTo>
                    <a:pt x="34" y="77"/>
                  </a:lnTo>
                  <a:lnTo>
                    <a:pt x="30" y="72"/>
                  </a:lnTo>
                  <a:lnTo>
                    <a:pt x="32" y="53"/>
                  </a:lnTo>
                  <a:lnTo>
                    <a:pt x="37" y="37"/>
                  </a:lnTo>
                  <a:lnTo>
                    <a:pt x="36" y="24"/>
                  </a:lnTo>
                  <a:lnTo>
                    <a:pt x="23" y="10"/>
                  </a:lnTo>
                  <a:lnTo>
                    <a:pt x="0" y="24"/>
                  </a:lnTo>
                  <a:lnTo>
                    <a:pt x="2" y="10"/>
                  </a:lnTo>
                  <a:lnTo>
                    <a:pt x="10" y="2"/>
                  </a:lnTo>
                  <a:lnTo>
                    <a:pt x="18" y="0"/>
                  </a:lnTo>
                  <a:lnTo>
                    <a:pt x="29" y="2"/>
                  </a:lnTo>
                  <a:lnTo>
                    <a:pt x="40" y="6"/>
                  </a:lnTo>
                  <a:lnTo>
                    <a:pt x="48" y="13"/>
                  </a:lnTo>
                  <a:lnTo>
                    <a:pt x="55" y="21"/>
                  </a:lnTo>
                  <a:lnTo>
                    <a:pt x="57" y="30"/>
                  </a:lnTo>
                  <a:close/>
                </a:path>
              </a:pathLst>
            </a:custGeom>
            <a:solidFill>
              <a:srgbClr val="7F2B00"/>
            </a:solidFill>
            <a:ln w="9525">
              <a:noFill/>
              <a:round/>
              <a:headEnd/>
              <a:tailEnd/>
            </a:ln>
          </p:spPr>
          <p:txBody>
            <a:bodyPr/>
            <a:lstStyle/>
            <a:p>
              <a:endParaRPr lang="fr-FR"/>
            </a:p>
          </p:txBody>
        </p:sp>
        <p:sp>
          <p:nvSpPr>
            <p:cNvPr id="480335" name="Freeform 662"/>
            <p:cNvSpPr>
              <a:spLocks/>
            </p:cNvSpPr>
            <p:nvPr/>
          </p:nvSpPr>
          <p:spPr bwMode="auto">
            <a:xfrm>
              <a:off x="4895" y="1379"/>
              <a:ext cx="4" cy="5"/>
            </a:xfrm>
            <a:custGeom>
              <a:avLst/>
              <a:gdLst>
                <a:gd name="T0" fmla="*/ 0 w 21"/>
                <a:gd name="T1" fmla="*/ 0 h 30"/>
                <a:gd name="T2" fmla="*/ 0 w 21"/>
                <a:gd name="T3" fmla="*/ 0 h 30"/>
                <a:gd name="T4" fmla="*/ 0 w 21"/>
                <a:gd name="T5" fmla="*/ 0 h 30"/>
                <a:gd name="T6" fmla="*/ 0 w 21"/>
                <a:gd name="T7" fmla="*/ 0 h 30"/>
                <a:gd name="T8" fmla="*/ 0 w 21"/>
                <a:gd name="T9" fmla="*/ 0 h 30"/>
                <a:gd name="T10" fmla="*/ 0 w 21"/>
                <a:gd name="T11" fmla="*/ 0 h 30"/>
                <a:gd name="T12" fmla="*/ 0 w 21"/>
                <a:gd name="T13" fmla="*/ 0 h 30"/>
                <a:gd name="T14" fmla="*/ 0 w 21"/>
                <a:gd name="T15" fmla="*/ 0 h 30"/>
                <a:gd name="T16" fmla="*/ 0 w 21"/>
                <a:gd name="T17" fmla="*/ 0 h 30"/>
                <a:gd name="T18" fmla="*/ 0 w 21"/>
                <a:gd name="T19" fmla="*/ 0 h 30"/>
                <a:gd name="T20" fmla="*/ 0 w 21"/>
                <a:gd name="T21" fmla="*/ 0 h 30"/>
                <a:gd name="T22" fmla="*/ 0 w 21"/>
                <a:gd name="T23" fmla="*/ 0 h 30"/>
                <a:gd name="T24" fmla="*/ 0 w 21"/>
                <a:gd name="T25" fmla="*/ 0 h 30"/>
                <a:gd name="T26" fmla="*/ 0 w 21"/>
                <a:gd name="T27" fmla="*/ 0 h 30"/>
                <a:gd name="T28" fmla="*/ 0 w 21"/>
                <a:gd name="T29" fmla="*/ 0 h 30"/>
                <a:gd name="T30" fmla="*/ 0 w 21"/>
                <a:gd name="T31" fmla="*/ 0 h 30"/>
                <a:gd name="T32" fmla="*/ 0 w 21"/>
                <a:gd name="T33" fmla="*/ 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30"/>
                <a:gd name="T53" fmla="*/ 21 w 21"/>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30">
                  <a:moveTo>
                    <a:pt x="21" y="25"/>
                  </a:moveTo>
                  <a:lnTo>
                    <a:pt x="20" y="28"/>
                  </a:lnTo>
                  <a:lnTo>
                    <a:pt x="17" y="30"/>
                  </a:lnTo>
                  <a:lnTo>
                    <a:pt x="14" y="30"/>
                  </a:lnTo>
                  <a:lnTo>
                    <a:pt x="10" y="28"/>
                  </a:lnTo>
                  <a:lnTo>
                    <a:pt x="6" y="24"/>
                  </a:lnTo>
                  <a:lnTo>
                    <a:pt x="3" y="18"/>
                  </a:lnTo>
                  <a:lnTo>
                    <a:pt x="1" y="11"/>
                  </a:lnTo>
                  <a:lnTo>
                    <a:pt x="0" y="9"/>
                  </a:lnTo>
                  <a:lnTo>
                    <a:pt x="1" y="4"/>
                  </a:lnTo>
                  <a:lnTo>
                    <a:pt x="5" y="1"/>
                  </a:lnTo>
                  <a:lnTo>
                    <a:pt x="8" y="0"/>
                  </a:lnTo>
                  <a:lnTo>
                    <a:pt x="12" y="2"/>
                  </a:lnTo>
                  <a:lnTo>
                    <a:pt x="15" y="8"/>
                  </a:lnTo>
                  <a:lnTo>
                    <a:pt x="18" y="15"/>
                  </a:lnTo>
                  <a:lnTo>
                    <a:pt x="21" y="20"/>
                  </a:lnTo>
                  <a:lnTo>
                    <a:pt x="21" y="25"/>
                  </a:lnTo>
                  <a:close/>
                </a:path>
              </a:pathLst>
            </a:custGeom>
            <a:solidFill>
              <a:srgbClr val="7F2B00"/>
            </a:solidFill>
            <a:ln w="9525">
              <a:noFill/>
              <a:round/>
              <a:headEnd/>
              <a:tailEnd/>
            </a:ln>
          </p:spPr>
          <p:txBody>
            <a:bodyPr/>
            <a:lstStyle/>
            <a:p>
              <a:endParaRPr lang="fr-FR"/>
            </a:p>
          </p:txBody>
        </p:sp>
        <p:sp>
          <p:nvSpPr>
            <p:cNvPr id="480336" name="Freeform 663"/>
            <p:cNvSpPr>
              <a:spLocks/>
            </p:cNvSpPr>
            <p:nvPr/>
          </p:nvSpPr>
          <p:spPr bwMode="auto">
            <a:xfrm>
              <a:off x="4887" y="1381"/>
              <a:ext cx="8" cy="8"/>
            </a:xfrm>
            <a:custGeom>
              <a:avLst/>
              <a:gdLst>
                <a:gd name="T0" fmla="*/ 0 w 53"/>
                <a:gd name="T1" fmla="*/ 0 h 51"/>
                <a:gd name="T2" fmla="*/ 0 w 53"/>
                <a:gd name="T3" fmla="*/ 0 h 51"/>
                <a:gd name="T4" fmla="*/ 0 w 53"/>
                <a:gd name="T5" fmla="*/ 0 h 51"/>
                <a:gd name="T6" fmla="*/ 0 w 53"/>
                <a:gd name="T7" fmla="*/ 0 h 51"/>
                <a:gd name="T8" fmla="*/ 0 w 53"/>
                <a:gd name="T9" fmla="*/ 0 h 51"/>
                <a:gd name="T10" fmla="*/ 0 w 53"/>
                <a:gd name="T11" fmla="*/ 0 h 51"/>
                <a:gd name="T12" fmla="*/ 0 w 53"/>
                <a:gd name="T13" fmla="*/ 0 h 51"/>
                <a:gd name="T14" fmla="*/ 0 w 53"/>
                <a:gd name="T15" fmla="*/ 0 h 51"/>
                <a:gd name="T16" fmla="*/ 0 w 53"/>
                <a:gd name="T17" fmla="*/ 0 h 51"/>
                <a:gd name="T18" fmla="*/ 0 w 53"/>
                <a:gd name="T19" fmla="*/ 0 h 51"/>
                <a:gd name="T20" fmla="*/ 0 w 53"/>
                <a:gd name="T21" fmla="*/ 0 h 51"/>
                <a:gd name="T22" fmla="*/ 0 w 53"/>
                <a:gd name="T23" fmla="*/ 0 h 51"/>
                <a:gd name="T24" fmla="*/ 0 w 53"/>
                <a:gd name="T25" fmla="*/ 0 h 51"/>
                <a:gd name="T26" fmla="*/ 0 w 53"/>
                <a:gd name="T27" fmla="*/ 0 h 51"/>
                <a:gd name="T28" fmla="*/ 0 w 53"/>
                <a:gd name="T29" fmla="*/ 0 h 51"/>
                <a:gd name="T30" fmla="*/ 0 w 53"/>
                <a:gd name="T31" fmla="*/ 0 h 51"/>
                <a:gd name="T32" fmla="*/ 0 w 53"/>
                <a:gd name="T33" fmla="*/ 0 h 51"/>
                <a:gd name="T34" fmla="*/ 0 w 53"/>
                <a:gd name="T35" fmla="*/ 0 h 51"/>
                <a:gd name="T36" fmla="*/ 0 w 53"/>
                <a:gd name="T37" fmla="*/ 0 h 51"/>
                <a:gd name="T38" fmla="*/ 0 w 53"/>
                <a:gd name="T39" fmla="*/ 0 h 51"/>
                <a:gd name="T40" fmla="*/ 0 w 53"/>
                <a:gd name="T41" fmla="*/ 0 h 51"/>
                <a:gd name="T42" fmla="*/ 0 w 53"/>
                <a:gd name="T43" fmla="*/ 0 h 51"/>
                <a:gd name="T44" fmla="*/ 0 w 53"/>
                <a:gd name="T45" fmla="*/ 0 h 51"/>
                <a:gd name="T46" fmla="*/ 0 w 53"/>
                <a:gd name="T47" fmla="*/ 0 h 51"/>
                <a:gd name="T48" fmla="*/ 0 w 53"/>
                <a:gd name="T49" fmla="*/ 0 h 51"/>
                <a:gd name="T50" fmla="*/ 0 w 53"/>
                <a:gd name="T51" fmla="*/ 0 h 51"/>
                <a:gd name="T52" fmla="*/ 0 w 53"/>
                <a:gd name="T53" fmla="*/ 0 h 5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3"/>
                <a:gd name="T82" fmla="*/ 0 h 51"/>
                <a:gd name="T83" fmla="*/ 53 w 53"/>
                <a:gd name="T84" fmla="*/ 51 h 5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3" h="51">
                  <a:moveTo>
                    <a:pt x="31" y="15"/>
                  </a:moveTo>
                  <a:lnTo>
                    <a:pt x="53" y="19"/>
                  </a:lnTo>
                  <a:lnTo>
                    <a:pt x="47" y="24"/>
                  </a:lnTo>
                  <a:lnTo>
                    <a:pt x="46" y="30"/>
                  </a:lnTo>
                  <a:lnTo>
                    <a:pt x="46" y="36"/>
                  </a:lnTo>
                  <a:lnTo>
                    <a:pt x="47" y="42"/>
                  </a:lnTo>
                  <a:lnTo>
                    <a:pt x="48" y="47"/>
                  </a:lnTo>
                  <a:lnTo>
                    <a:pt x="46" y="50"/>
                  </a:lnTo>
                  <a:lnTo>
                    <a:pt x="42" y="51"/>
                  </a:lnTo>
                  <a:lnTo>
                    <a:pt x="31" y="49"/>
                  </a:lnTo>
                  <a:lnTo>
                    <a:pt x="45" y="32"/>
                  </a:lnTo>
                  <a:lnTo>
                    <a:pt x="39" y="31"/>
                  </a:lnTo>
                  <a:lnTo>
                    <a:pt x="34" y="29"/>
                  </a:lnTo>
                  <a:lnTo>
                    <a:pt x="30" y="25"/>
                  </a:lnTo>
                  <a:lnTo>
                    <a:pt x="27" y="21"/>
                  </a:lnTo>
                  <a:lnTo>
                    <a:pt x="23" y="18"/>
                  </a:lnTo>
                  <a:lnTo>
                    <a:pt x="18" y="16"/>
                  </a:lnTo>
                  <a:lnTo>
                    <a:pt x="11" y="15"/>
                  </a:lnTo>
                  <a:lnTo>
                    <a:pt x="1" y="17"/>
                  </a:lnTo>
                  <a:lnTo>
                    <a:pt x="0" y="8"/>
                  </a:lnTo>
                  <a:lnTo>
                    <a:pt x="7" y="6"/>
                  </a:lnTo>
                  <a:lnTo>
                    <a:pt x="15" y="5"/>
                  </a:lnTo>
                  <a:lnTo>
                    <a:pt x="23" y="0"/>
                  </a:lnTo>
                  <a:lnTo>
                    <a:pt x="28" y="0"/>
                  </a:lnTo>
                  <a:lnTo>
                    <a:pt x="30" y="5"/>
                  </a:lnTo>
                  <a:lnTo>
                    <a:pt x="30" y="10"/>
                  </a:lnTo>
                  <a:lnTo>
                    <a:pt x="31" y="15"/>
                  </a:lnTo>
                  <a:close/>
                </a:path>
              </a:pathLst>
            </a:custGeom>
            <a:solidFill>
              <a:srgbClr val="7F2B00"/>
            </a:solidFill>
            <a:ln w="9525">
              <a:noFill/>
              <a:round/>
              <a:headEnd/>
              <a:tailEnd/>
            </a:ln>
          </p:spPr>
          <p:txBody>
            <a:bodyPr/>
            <a:lstStyle/>
            <a:p>
              <a:endParaRPr lang="fr-FR"/>
            </a:p>
          </p:txBody>
        </p:sp>
        <p:sp>
          <p:nvSpPr>
            <p:cNvPr id="480337" name="Freeform 664"/>
            <p:cNvSpPr>
              <a:spLocks/>
            </p:cNvSpPr>
            <p:nvPr/>
          </p:nvSpPr>
          <p:spPr bwMode="auto">
            <a:xfrm>
              <a:off x="4932" y="1384"/>
              <a:ext cx="7" cy="13"/>
            </a:xfrm>
            <a:custGeom>
              <a:avLst/>
              <a:gdLst>
                <a:gd name="T0" fmla="*/ 0 w 44"/>
                <a:gd name="T1" fmla="*/ 0 h 79"/>
                <a:gd name="T2" fmla="*/ 0 w 44"/>
                <a:gd name="T3" fmla="*/ 0 h 79"/>
                <a:gd name="T4" fmla="*/ 0 w 44"/>
                <a:gd name="T5" fmla="*/ 0 h 79"/>
                <a:gd name="T6" fmla="*/ 0 w 44"/>
                <a:gd name="T7" fmla="*/ 0 h 79"/>
                <a:gd name="T8" fmla="*/ 0 w 44"/>
                <a:gd name="T9" fmla="*/ 0 h 79"/>
                <a:gd name="T10" fmla="*/ 0 w 44"/>
                <a:gd name="T11" fmla="*/ 0 h 79"/>
                <a:gd name="T12" fmla="*/ 0 w 44"/>
                <a:gd name="T13" fmla="*/ 0 h 79"/>
                <a:gd name="T14" fmla="*/ 0 w 44"/>
                <a:gd name="T15" fmla="*/ 0 h 79"/>
                <a:gd name="T16" fmla="*/ 0 w 44"/>
                <a:gd name="T17" fmla="*/ 0 h 79"/>
                <a:gd name="T18" fmla="*/ 0 w 44"/>
                <a:gd name="T19" fmla="*/ 0 h 79"/>
                <a:gd name="T20" fmla="*/ 0 w 44"/>
                <a:gd name="T21" fmla="*/ 0 h 79"/>
                <a:gd name="T22" fmla="*/ 0 w 44"/>
                <a:gd name="T23" fmla="*/ 0 h 79"/>
                <a:gd name="T24" fmla="*/ 0 w 44"/>
                <a:gd name="T25" fmla="*/ 0 h 79"/>
                <a:gd name="T26" fmla="*/ 0 w 44"/>
                <a:gd name="T27" fmla="*/ 0 h 79"/>
                <a:gd name="T28" fmla="*/ 0 w 44"/>
                <a:gd name="T29" fmla="*/ 0 h 79"/>
                <a:gd name="T30" fmla="*/ 0 w 44"/>
                <a:gd name="T31" fmla="*/ 0 h 79"/>
                <a:gd name="T32" fmla="*/ 0 w 44"/>
                <a:gd name="T33" fmla="*/ 0 h 79"/>
                <a:gd name="T34" fmla="*/ 0 w 44"/>
                <a:gd name="T35" fmla="*/ 0 h 79"/>
                <a:gd name="T36" fmla="*/ 0 w 44"/>
                <a:gd name="T37" fmla="*/ 0 h 79"/>
                <a:gd name="T38" fmla="*/ 0 w 44"/>
                <a:gd name="T39" fmla="*/ 0 h 79"/>
                <a:gd name="T40" fmla="*/ 0 w 44"/>
                <a:gd name="T41" fmla="*/ 0 h 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79"/>
                <a:gd name="T65" fmla="*/ 44 w 44"/>
                <a:gd name="T66" fmla="*/ 79 h 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79">
                  <a:moveTo>
                    <a:pt x="44" y="32"/>
                  </a:moveTo>
                  <a:lnTo>
                    <a:pt x="43" y="45"/>
                  </a:lnTo>
                  <a:lnTo>
                    <a:pt x="44" y="59"/>
                  </a:lnTo>
                  <a:lnTo>
                    <a:pt x="42" y="71"/>
                  </a:lnTo>
                  <a:lnTo>
                    <a:pt x="33" y="79"/>
                  </a:lnTo>
                  <a:lnTo>
                    <a:pt x="32" y="68"/>
                  </a:lnTo>
                  <a:lnTo>
                    <a:pt x="31" y="57"/>
                  </a:lnTo>
                  <a:lnTo>
                    <a:pt x="29" y="45"/>
                  </a:lnTo>
                  <a:lnTo>
                    <a:pt x="26" y="35"/>
                  </a:lnTo>
                  <a:lnTo>
                    <a:pt x="22" y="25"/>
                  </a:lnTo>
                  <a:lnTo>
                    <a:pt x="17" y="16"/>
                  </a:lnTo>
                  <a:lnTo>
                    <a:pt x="9" y="9"/>
                  </a:lnTo>
                  <a:lnTo>
                    <a:pt x="0" y="4"/>
                  </a:lnTo>
                  <a:lnTo>
                    <a:pt x="6" y="1"/>
                  </a:lnTo>
                  <a:lnTo>
                    <a:pt x="12" y="0"/>
                  </a:lnTo>
                  <a:lnTo>
                    <a:pt x="19" y="3"/>
                  </a:lnTo>
                  <a:lnTo>
                    <a:pt x="25" y="7"/>
                  </a:lnTo>
                  <a:lnTo>
                    <a:pt x="30" y="13"/>
                  </a:lnTo>
                  <a:lnTo>
                    <a:pt x="35" y="20"/>
                  </a:lnTo>
                  <a:lnTo>
                    <a:pt x="40" y="26"/>
                  </a:lnTo>
                  <a:lnTo>
                    <a:pt x="44" y="32"/>
                  </a:lnTo>
                  <a:close/>
                </a:path>
              </a:pathLst>
            </a:custGeom>
            <a:solidFill>
              <a:srgbClr val="7F2B00"/>
            </a:solidFill>
            <a:ln w="9525">
              <a:noFill/>
              <a:round/>
              <a:headEnd/>
              <a:tailEnd/>
            </a:ln>
          </p:spPr>
          <p:txBody>
            <a:bodyPr/>
            <a:lstStyle/>
            <a:p>
              <a:endParaRPr lang="fr-FR"/>
            </a:p>
          </p:txBody>
        </p:sp>
        <p:sp>
          <p:nvSpPr>
            <p:cNvPr id="480338" name="Freeform 665"/>
            <p:cNvSpPr>
              <a:spLocks/>
            </p:cNvSpPr>
            <p:nvPr/>
          </p:nvSpPr>
          <p:spPr bwMode="auto">
            <a:xfrm>
              <a:off x="4870" y="1385"/>
              <a:ext cx="4" cy="4"/>
            </a:xfrm>
            <a:custGeom>
              <a:avLst/>
              <a:gdLst>
                <a:gd name="T0" fmla="*/ 0 w 19"/>
                <a:gd name="T1" fmla="*/ 0 h 22"/>
                <a:gd name="T2" fmla="*/ 0 w 19"/>
                <a:gd name="T3" fmla="*/ 0 h 22"/>
                <a:gd name="T4" fmla="*/ 0 w 19"/>
                <a:gd name="T5" fmla="*/ 0 h 22"/>
                <a:gd name="T6" fmla="*/ 0 w 19"/>
                <a:gd name="T7" fmla="*/ 0 h 22"/>
                <a:gd name="T8" fmla="*/ 0 w 19"/>
                <a:gd name="T9" fmla="*/ 0 h 22"/>
                <a:gd name="T10" fmla="*/ 0 60000 65536"/>
                <a:gd name="T11" fmla="*/ 0 60000 65536"/>
                <a:gd name="T12" fmla="*/ 0 60000 65536"/>
                <a:gd name="T13" fmla="*/ 0 60000 65536"/>
                <a:gd name="T14" fmla="*/ 0 60000 65536"/>
                <a:gd name="T15" fmla="*/ 0 w 19"/>
                <a:gd name="T16" fmla="*/ 0 h 22"/>
                <a:gd name="T17" fmla="*/ 19 w 19"/>
                <a:gd name="T18" fmla="*/ 22 h 22"/>
              </a:gdLst>
              <a:ahLst/>
              <a:cxnLst>
                <a:cxn ang="T10">
                  <a:pos x="T0" y="T1"/>
                </a:cxn>
                <a:cxn ang="T11">
                  <a:pos x="T2" y="T3"/>
                </a:cxn>
                <a:cxn ang="T12">
                  <a:pos x="T4" y="T5"/>
                </a:cxn>
                <a:cxn ang="T13">
                  <a:pos x="T6" y="T7"/>
                </a:cxn>
                <a:cxn ang="T14">
                  <a:pos x="T8" y="T9"/>
                </a:cxn>
              </a:cxnLst>
              <a:rect l="T15" t="T16" r="T17" b="T18"/>
              <a:pathLst>
                <a:path w="19" h="22">
                  <a:moveTo>
                    <a:pt x="13" y="22"/>
                  </a:moveTo>
                  <a:lnTo>
                    <a:pt x="0" y="11"/>
                  </a:lnTo>
                  <a:lnTo>
                    <a:pt x="7" y="0"/>
                  </a:lnTo>
                  <a:lnTo>
                    <a:pt x="19" y="14"/>
                  </a:lnTo>
                  <a:lnTo>
                    <a:pt x="13" y="22"/>
                  </a:lnTo>
                  <a:close/>
                </a:path>
              </a:pathLst>
            </a:custGeom>
            <a:solidFill>
              <a:srgbClr val="7F2B00"/>
            </a:solidFill>
            <a:ln w="9525">
              <a:noFill/>
              <a:round/>
              <a:headEnd/>
              <a:tailEnd/>
            </a:ln>
          </p:spPr>
          <p:txBody>
            <a:bodyPr/>
            <a:lstStyle/>
            <a:p>
              <a:endParaRPr lang="fr-FR"/>
            </a:p>
          </p:txBody>
        </p:sp>
        <p:sp>
          <p:nvSpPr>
            <p:cNvPr id="480339" name="Freeform 666"/>
            <p:cNvSpPr>
              <a:spLocks/>
            </p:cNvSpPr>
            <p:nvPr/>
          </p:nvSpPr>
          <p:spPr bwMode="auto">
            <a:xfrm>
              <a:off x="4906" y="1386"/>
              <a:ext cx="3" cy="3"/>
            </a:xfrm>
            <a:custGeom>
              <a:avLst/>
              <a:gdLst>
                <a:gd name="T0" fmla="*/ 0 w 20"/>
                <a:gd name="T1" fmla="*/ 0 h 19"/>
                <a:gd name="T2" fmla="*/ 0 w 20"/>
                <a:gd name="T3" fmla="*/ 0 h 19"/>
                <a:gd name="T4" fmla="*/ 0 w 20"/>
                <a:gd name="T5" fmla="*/ 0 h 19"/>
                <a:gd name="T6" fmla="*/ 0 w 20"/>
                <a:gd name="T7" fmla="*/ 0 h 19"/>
                <a:gd name="T8" fmla="*/ 0 w 20"/>
                <a:gd name="T9" fmla="*/ 0 h 19"/>
                <a:gd name="T10" fmla="*/ 0 w 20"/>
                <a:gd name="T11" fmla="*/ 0 h 19"/>
                <a:gd name="T12" fmla="*/ 0 w 20"/>
                <a:gd name="T13" fmla="*/ 0 h 19"/>
                <a:gd name="T14" fmla="*/ 0 w 20"/>
                <a:gd name="T15" fmla="*/ 0 h 19"/>
                <a:gd name="T16" fmla="*/ 0 w 20"/>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9"/>
                <a:gd name="T29" fmla="*/ 20 w 20"/>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9">
                  <a:moveTo>
                    <a:pt x="20" y="13"/>
                  </a:moveTo>
                  <a:lnTo>
                    <a:pt x="15" y="16"/>
                  </a:lnTo>
                  <a:lnTo>
                    <a:pt x="11" y="19"/>
                  </a:lnTo>
                  <a:lnTo>
                    <a:pt x="6" y="19"/>
                  </a:lnTo>
                  <a:lnTo>
                    <a:pt x="0" y="13"/>
                  </a:lnTo>
                  <a:lnTo>
                    <a:pt x="1" y="3"/>
                  </a:lnTo>
                  <a:lnTo>
                    <a:pt x="7" y="0"/>
                  </a:lnTo>
                  <a:lnTo>
                    <a:pt x="15" y="3"/>
                  </a:lnTo>
                  <a:lnTo>
                    <a:pt x="20" y="13"/>
                  </a:lnTo>
                  <a:close/>
                </a:path>
              </a:pathLst>
            </a:custGeom>
            <a:solidFill>
              <a:srgbClr val="7F2B00"/>
            </a:solidFill>
            <a:ln w="9525">
              <a:noFill/>
              <a:round/>
              <a:headEnd/>
              <a:tailEnd/>
            </a:ln>
          </p:spPr>
          <p:txBody>
            <a:bodyPr/>
            <a:lstStyle/>
            <a:p>
              <a:endParaRPr lang="fr-FR"/>
            </a:p>
          </p:txBody>
        </p:sp>
        <p:sp>
          <p:nvSpPr>
            <p:cNvPr id="480340" name="Freeform 667"/>
            <p:cNvSpPr>
              <a:spLocks/>
            </p:cNvSpPr>
            <p:nvPr/>
          </p:nvSpPr>
          <p:spPr bwMode="auto">
            <a:xfrm>
              <a:off x="4891" y="1388"/>
              <a:ext cx="11" cy="21"/>
            </a:xfrm>
            <a:custGeom>
              <a:avLst/>
              <a:gdLst>
                <a:gd name="T0" fmla="*/ 0 w 67"/>
                <a:gd name="T1" fmla="*/ 0 h 129"/>
                <a:gd name="T2" fmla="*/ 0 w 67"/>
                <a:gd name="T3" fmla="*/ 0 h 129"/>
                <a:gd name="T4" fmla="*/ 0 w 67"/>
                <a:gd name="T5" fmla="*/ 0 h 129"/>
                <a:gd name="T6" fmla="*/ 0 w 67"/>
                <a:gd name="T7" fmla="*/ 0 h 129"/>
                <a:gd name="T8" fmla="*/ 0 w 67"/>
                <a:gd name="T9" fmla="*/ 0 h 129"/>
                <a:gd name="T10" fmla="*/ 0 w 67"/>
                <a:gd name="T11" fmla="*/ 0 h 129"/>
                <a:gd name="T12" fmla="*/ 0 w 67"/>
                <a:gd name="T13" fmla="*/ 0 h 129"/>
                <a:gd name="T14" fmla="*/ 0 w 67"/>
                <a:gd name="T15" fmla="*/ 0 h 129"/>
                <a:gd name="T16" fmla="*/ 0 w 67"/>
                <a:gd name="T17" fmla="*/ 0 h 129"/>
                <a:gd name="T18" fmla="*/ 0 w 67"/>
                <a:gd name="T19" fmla="*/ 0 h 129"/>
                <a:gd name="T20" fmla="*/ 0 w 67"/>
                <a:gd name="T21" fmla="*/ 0 h 129"/>
                <a:gd name="T22" fmla="*/ 0 w 67"/>
                <a:gd name="T23" fmla="*/ 0 h 129"/>
                <a:gd name="T24" fmla="*/ 0 w 67"/>
                <a:gd name="T25" fmla="*/ 0 h 129"/>
                <a:gd name="T26" fmla="*/ 0 w 67"/>
                <a:gd name="T27" fmla="*/ 0 h 129"/>
                <a:gd name="T28" fmla="*/ 0 w 67"/>
                <a:gd name="T29" fmla="*/ 0 h 129"/>
                <a:gd name="T30" fmla="*/ 0 w 67"/>
                <a:gd name="T31" fmla="*/ 0 h 129"/>
                <a:gd name="T32" fmla="*/ 0 w 67"/>
                <a:gd name="T33" fmla="*/ 0 h 129"/>
                <a:gd name="T34" fmla="*/ 0 w 67"/>
                <a:gd name="T35" fmla="*/ 0 h 129"/>
                <a:gd name="T36" fmla="*/ 0 w 67"/>
                <a:gd name="T37" fmla="*/ 0 h 129"/>
                <a:gd name="T38" fmla="*/ 0 w 67"/>
                <a:gd name="T39" fmla="*/ 0 h 129"/>
                <a:gd name="T40" fmla="*/ 0 w 67"/>
                <a:gd name="T41" fmla="*/ 0 h 129"/>
                <a:gd name="T42" fmla="*/ 0 w 67"/>
                <a:gd name="T43" fmla="*/ 0 h 12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7"/>
                <a:gd name="T67" fmla="*/ 0 h 129"/>
                <a:gd name="T68" fmla="*/ 67 w 67"/>
                <a:gd name="T69" fmla="*/ 129 h 12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7" h="129">
                  <a:moveTo>
                    <a:pt x="67" y="0"/>
                  </a:moveTo>
                  <a:lnTo>
                    <a:pt x="59" y="12"/>
                  </a:lnTo>
                  <a:lnTo>
                    <a:pt x="50" y="23"/>
                  </a:lnTo>
                  <a:lnTo>
                    <a:pt x="40" y="36"/>
                  </a:lnTo>
                  <a:lnTo>
                    <a:pt x="32" y="47"/>
                  </a:lnTo>
                  <a:lnTo>
                    <a:pt x="25" y="59"/>
                  </a:lnTo>
                  <a:lnTo>
                    <a:pt x="20" y="73"/>
                  </a:lnTo>
                  <a:lnTo>
                    <a:pt x="17" y="87"/>
                  </a:lnTo>
                  <a:lnTo>
                    <a:pt x="16" y="104"/>
                  </a:lnTo>
                  <a:lnTo>
                    <a:pt x="15" y="109"/>
                  </a:lnTo>
                  <a:lnTo>
                    <a:pt x="11" y="119"/>
                  </a:lnTo>
                  <a:lnTo>
                    <a:pt x="7" y="128"/>
                  </a:lnTo>
                  <a:lnTo>
                    <a:pt x="1" y="129"/>
                  </a:lnTo>
                  <a:lnTo>
                    <a:pt x="0" y="109"/>
                  </a:lnTo>
                  <a:lnTo>
                    <a:pt x="3" y="90"/>
                  </a:lnTo>
                  <a:lnTo>
                    <a:pt x="7" y="73"/>
                  </a:lnTo>
                  <a:lnTo>
                    <a:pt x="15" y="57"/>
                  </a:lnTo>
                  <a:lnTo>
                    <a:pt x="24" y="42"/>
                  </a:lnTo>
                  <a:lnTo>
                    <a:pt x="34" y="27"/>
                  </a:lnTo>
                  <a:lnTo>
                    <a:pt x="45" y="14"/>
                  </a:lnTo>
                  <a:lnTo>
                    <a:pt x="57" y="0"/>
                  </a:lnTo>
                  <a:lnTo>
                    <a:pt x="67" y="0"/>
                  </a:lnTo>
                  <a:close/>
                </a:path>
              </a:pathLst>
            </a:custGeom>
            <a:solidFill>
              <a:srgbClr val="7F2B00"/>
            </a:solidFill>
            <a:ln w="9525">
              <a:noFill/>
              <a:round/>
              <a:headEnd/>
              <a:tailEnd/>
            </a:ln>
          </p:spPr>
          <p:txBody>
            <a:bodyPr/>
            <a:lstStyle/>
            <a:p>
              <a:endParaRPr lang="fr-FR"/>
            </a:p>
          </p:txBody>
        </p:sp>
        <p:sp>
          <p:nvSpPr>
            <p:cNvPr id="480341" name="Freeform 668"/>
            <p:cNvSpPr>
              <a:spLocks/>
            </p:cNvSpPr>
            <p:nvPr/>
          </p:nvSpPr>
          <p:spPr bwMode="auto">
            <a:xfrm>
              <a:off x="4951" y="1462"/>
              <a:ext cx="48" cy="23"/>
            </a:xfrm>
            <a:custGeom>
              <a:avLst/>
              <a:gdLst>
                <a:gd name="T0" fmla="*/ 1 w 277"/>
                <a:gd name="T1" fmla="*/ 0 h 138"/>
                <a:gd name="T2" fmla="*/ 1 w 277"/>
                <a:gd name="T3" fmla="*/ 0 h 138"/>
                <a:gd name="T4" fmla="*/ 1 w 277"/>
                <a:gd name="T5" fmla="*/ 0 h 138"/>
                <a:gd name="T6" fmla="*/ 1 w 277"/>
                <a:gd name="T7" fmla="*/ 0 h 138"/>
                <a:gd name="T8" fmla="*/ 1 w 277"/>
                <a:gd name="T9" fmla="*/ 0 h 138"/>
                <a:gd name="T10" fmla="*/ 1 w 277"/>
                <a:gd name="T11" fmla="*/ 0 h 138"/>
                <a:gd name="T12" fmla="*/ 1 w 277"/>
                <a:gd name="T13" fmla="*/ 0 h 138"/>
                <a:gd name="T14" fmla="*/ 1 w 277"/>
                <a:gd name="T15" fmla="*/ 0 h 138"/>
                <a:gd name="T16" fmla="*/ 1 w 277"/>
                <a:gd name="T17" fmla="*/ 0 h 138"/>
                <a:gd name="T18" fmla="*/ 1 w 277"/>
                <a:gd name="T19" fmla="*/ 0 h 138"/>
                <a:gd name="T20" fmla="*/ 1 w 277"/>
                <a:gd name="T21" fmla="*/ 0 h 138"/>
                <a:gd name="T22" fmla="*/ 1 w 277"/>
                <a:gd name="T23" fmla="*/ 0 h 138"/>
                <a:gd name="T24" fmla="*/ 1 w 277"/>
                <a:gd name="T25" fmla="*/ 0 h 138"/>
                <a:gd name="T26" fmla="*/ 1 w 277"/>
                <a:gd name="T27" fmla="*/ 0 h 138"/>
                <a:gd name="T28" fmla="*/ 1 w 277"/>
                <a:gd name="T29" fmla="*/ 0 h 138"/>
                <a:gd name="T30" fmla="*/ 1 w 277"/>
                <a:gd name="T31" fmla="*/ 0 h 138"/>
                <a:gd name="T32" fmla="*/ 1 w 277"/>
                <a:gd name="T33" fmla="*/ 0 h 138"/>
                <a:gd name="T34" fmla="*/ 1 w 277"/>
                <a:gd name="T35" fmla="*/ 0 h 138"/>
                <a:gd name="T36" fmla="*/ 1 w 277"/>
                <a:gd name="T37" fmla="*/ 0 h 138"/>
                <a:gd name="T38" fmla="*/ 1 w 277"/>
                <a:gd name="T39" fmla="*/ 0 h 138"/>
                <a:gd name="T40" fmla="*/ 1 w 277"/>
                <a:gd name="T41" fmla="*/ 0 h 138"/>
                <a:gd name="T42" fmla="*/ 1 w 277"/>
                <a:gd name="T43" fmla="*/ 0 h 138"/>
                <a:gd name="T44" fmla="*/ 1 w 277"/>
                <a:gd name="T45" fmla="*/ 0 h 138"/>
                <a:gd name="T46" fmla="*/ 1 w 277"/>
                <a:gd name="T47" fmla="*/ 0 h 138"/>
                <a:gd name="T48" fmla="*/ 1 w 277"/>
                <a:gd name="T49" fmla="*/ 0 h 138"/>
                <a:gd name="T50" fmla="*/ 1 w 277"/>
                <a:gd name="T51" fmla="*/ 0 h 138"/>
                <a:gd name="T52" fmla="*/ 1 w 277"/>
                <a:gd name="T53" fmla="*/ 0 h 138"/>
                <a:gd name="T54" fmla="*/ 1 w 277"/>
                <a:gd name="T55" fmla="*/ 0 h 138"/>
                <a:gd name="T56" fmla="*/ 1 w 277"/>
                <a:gd name="T57" fmla="*/ 0 h 138"/>
                <a:gd name="T58" fmla="*/ 1 w 277"/>
                <a:gd name="T59" fmla="*/ 0 h 138"/>
                <a:gd name="T60" fmla="*/ 1 w 277"/>
                <a:gd name="T61" fmla="*/ 0 h 138"/>
                <a:gd name="T62" fmla="*/ 1 w 277"/>
                <a:gd name="T63" fmla="*/ 0 h 138"/>
                <a:gd name="T64" fmla="*/ 1 w 277"/>
                <a:gd name="T65" fmla="*/ 0 h 138"/>
                <a:gd name="T66" fmla="*/ 1 w 277"/>
                <a:gd name="T67" fmla="*/ 0 h 138"/>
                <a:gd name="T68" fmla="*/ 0 w 277"/>
                <a:gd name="T69" fmla="*/ 0 h 138"/>
                <a:gd name="T70" fmla="*/ 0 w 277"/>
                <a:gd name="T71" fmla="*/ 0 h 138"/>
                <a:gd name="T72" fmla="*/ 0 w 277"/>
                <a:gd name="T73" fmla="*/ 0 h 138"/>
                <a:gd name="T74" fmla="*/ 0 w 277"/>
                <a:gd name="T75" fmla="*/ 0 h 138"/>
                <a:gd name="T76" fmla="*/ 0 w 277"/>
                <a:gd name="T77" fmla="*/ 0 h 138"/>
                <a:gd name="T78" fmla="*/ 0 w 277"/>
                <a:gd name="T79" fmla="*/ 0 h 138"/>
                <a:gd name="T80" fmla="*/ 0 w 277"/>
                <a:gd name="T81" fmla="*/ 0 h 138"/>
                <a:gd name="T82" fmla="*/ 0 w 277"/>
                <a:gd name="T83" fmla="*/ 1 h 138"/>
                <a:gd name="T84" fmla="*/ 1 w 277"/>
                <a:gd name="T85" fmla="*/ 0 h 138"/>
                <a:gd name="T86" fmla="*/ 1 w 277"/>
                <a:gd name="T87" fmla="*/ 0 h 138"/>
                <a:gd name="T88" fmla="*/ 1 w 277"/>
                <a:gd name="T89" fmla="*/ 0 h 138"/>
                <a:gd name="T90" fmla="*/ 1 w 277"/>
                <a:gd name="T91" fmla="*/ 0 h 138"/>
                <a:gd name="T92" fmla="*/ 1 w 277"/>
                <a:gd name="T93" fmla="*/ 0 h 138"/>
                <a:gd name="T94" fmla="*/ 1 w 277"/>
                <a:gd name="T95" fmla="*/ 0 h 138"/>
                <a:gd name="T96" fmla="*/ 1 w 277"/>
                <a:gd name="T97" fmla="*/ 0 h 138"/>
                <a:gd name="T98" fmla="*/ 1 w 277"/>
                <a:gd name="T99" fmla="*/ 0 h 138"/>
                <a:gd name="T100" fmla="*/ 1 w 277"/>
                <a:gd name="T101" fmla="*/ 1 h 138"/>
                <a:gd name="T102" fmla="*/ 1 w 277"/>
                <a:gd name="T103" fmla="*/ 1 h 138"/>
                <a:gd name="T104" fmla="*/ 1 w 277"/>
                <a:gd name="T105" fmla="*/ 1 h 1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7"/>
                <a:gd name="T160" fmla="*/ 0 h 138"/>
                <a:gd name="T161" fmla="*/ 277 w 277"/>
                <a:gd name="T162" fmla="*/ 138 h 1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7" h="138">
                  <a:moveTo>
                    <a:pt x="145" y="138"/>
                  </a:moveTo>
                  <a:lnTo>
                    <a:pt x="201" y="115"/>
                  </a:lnTo>
                  <a:lnTo>
                    <a:pt x="200" y="106"/>
                  </a:lnTo>
                  <a:lnTo>
                    <a:pt x="196" y="98"/>
                  </a:lnTo>
                  <a:lnTo>
                    <a:pt x="190" y="91"/>
                  </a:lnTo>
                  <a:lnTo>
                    <a:pt x="184" y="83"/>
                  </a:lnTo>
                  <a:lnTo>
                    <a:pt x="177" y="77"/>
                  </a:lnTo>
                  <a:lnTo>
                    <a:pt x="170" y="71"/>
                  </a:lnTo>
                  <a:lnTo>
                    <a:pt x="166" y="65"/>
                  </a:lnTo>
                  <a:lnTo>
                    <a:pt x="163" y="58"/>
                  </a:lnTo>
                  <a:lnTo>
                    <a:pt x="171" y="59"/>
                  </a:lnTo>
                  <a:lnTo>
                    <a:pt x="179" y="63"/>
                  </a:lnTo>
                  <a:lnTo>
                    <a:pt x="185" y="68"/>
                  </a:lnTo>
                  <a:lnTo>
                    <a:pt x="191" y="75"/>
                  </a:lnTo>
                  <a:lnTo>
                    <a:pt x="197" y="82"/>
                  </a:lnTo>
                  <a:lnTo>
                    <a:pt x="202" y="88"/>
                  </a:lnTo>
                  <a:lnTo>
                    <a:pt x="209" y="95"/>
                  </a:lnTo>
                  <a:lnTo>
                    <a:pt x="215" y="100"/>
                  </a:lnTo>
                  <a:lnTo>
                    <a:pt x="224" y="103"/>
                  </a:lnTo>
                  <a:lnTo>
                    <a:pt x="231" y="102"/>
                  </a:lnTo>
                  <a:lnTo>
                    <a:pt x="236" y="99"/>
                  </a:lnTo>
                  <a:lnTo>
                    <a:pt x="237" y="94"/>
                  </a:lnTo>
                  <a:lnTo>
                    <a:pt x="229" y="86"/>
                  </a:lnTo>
                  <a:lnTo>
                    <a:pt x="219" y="78"/>
                  </a:lnTo>
                  <a:lnTo>
                    <a:pt x="208" y="70"/>
                  </a:lnTo>
                  <a:lnTo>
                    <a:pt x="195" y="62"/>
                  </a:lnTo>
                  <a:lnTo>
                    <a:pt x="183" y="53"/>
                  </a:lnTo>
                  <a:lnTo>
                    <a:pt x="170" y="44"/>
                  </a:lnTo>
                  <a:lnTo>
                    <a:pt x="160" y="35"/>
                  </a:lnTo>
                  <a:lnTo>
                    <a:pt x="151" y="26"/>
                  </a:lnTo>
                  <a:lnTo>
                    <a:pt x="156" y="23"/>
                  </a:lnTo>
                  <a:lnTo>
                    <a:pt x="163" y="22"/>
                  </a:lnTo>
                  <a:lnTo>
                    <a:pt x="170" y="24"/>
                  </a:lnTo>
                  <a:lnTo>
                    <a:pt x="177" y="28"/>
                  </a:lnTo>
                  <a:lnTo>
                    <a:pt x="184" y="33"/>
                  </a:lnTo>
                  <a:lnTo>
                    <a:pt x="191" y="38"/>
                  </a:lnTo>
                  <a:lnTo>
                    <a:pt x="198" y="43"/>
                  </a:lnTo>
                  <a:lnTo>
                    <a:pt x="205" y="48"/>
                  </a:lnTo>
                  <a:lnTo>
                    <a:pt x="213" y="53"/>
                  </a:lnTo>
                  <a:lnTo>
                    <a:pt x="221" y="59"/>
                  </a:lnTo>
                  <a:lnTo>
                    <a:pt x="229" y="65"/>
                  </a:lnTo>
                  <a:lnTo>
                    <a:pt x="237" y="72"/>
                  </a:lnTo>
                  <a:lnTo>
                    <a:pt x="248" y="77"/>
                  </a:lnTo>
                  <a:lnTo>
                    <a:pt x="256" y="81"/>
                  </a:lnTo>
                  <a:lnTo>
                    <a:pt x="263" y="82"/>
                  </a:lnTo>
                  <a:lnTo>
                    <a:pt x="269" y="82"/>
                  </a:lnTo>
                  <a:lnTo>
                    <a:pt x="273" y="80"/>
                  </a:lnTo>
                  <a:lnTo>
                    <a:pt x="276" y="78"/>
                  </a:lnTo>
                  <a:lnTo>
                    <a:pt x="277" y="74"/>
                  </a:lnTo>
                  <a:lnTo>
                    <a:pt x="276" y="70"/>
                  </a:lnTo>
                  <a:lnTo>
                    <a:pt x="269" y="63"/>
                  </a:lnTo>
                  <a:lnTo>
                    <a:pt x="263" y="56"/>
                  </a:lnTo>
                  <a:lnTo>
                    <a:pt x="255" y="48"/>
                  </a:lnTo>
                  <a:lnTo>
                    <a:pt x="248" y="41"/>
                  </a:lnTo>
                  <a:lnTo>
                    <a:pt x="238" y="34"/>
                  </a:lnTo>
                  <a:lnTo>
                    <a:pt x="230" y="28"/>
                  </a:lnTo>
                  <a:lnTo>
                    <a:pt x="221" y="24"/>
                  </a:lnTo>
                  <a:lnTo>
                    <a:pt x="213" y="20"/>
                  </a:lnTo>
                  <a:lnTo>
                    <a:pt x="200" y="12"/>
                  </a:lnTo>
                  <a:lnTo>
                    <a:pt x="188" y="7"/>
                  </a:lnTo>
                  <a:lnTo>
                    <a:pt x="176" y="3"/>
                  </a:lnTo>
                  <a:lnTo>
                    <a:pt x="164" y="1"/>
                  </a:lnTo>
                  <a:lnTo>
                    <a:pt x="152" y="0"/>
                  </a:lnTo>
                  <a:lnTo>
                    <a:pt x="141" y="0"/>
                  </a:lnTo>
                  <a:lnTo>
                    <a:pt x="128" y="1"/>
                  </a:lnTo>
                  <a:lnTo>
                    <a:pt x="117" y="3"/>
                  </a:lnTo>
                  <a:lnTo>
                    <a:pt x="105" y="5"/>
                  </a:lnTo>
                  <a:lnTo>
                    <a:pt x="93" y="8"/>
                  </a:lnTo>
                  <a:lnTo>
                    <a:pt x="82" y="12"/>
                  </a:lnTo>
                  <a:lnTo>
                    <a:pt x="70" y="15"/>
                  </a:lnTo>
                  <a:lnTo>
                    <a:pt x="59" y="20"/>
                  </a:lnTo>
                  <a:lnTo>
                    <a:pt x="48" y="24"/>
                  </a:lnTo>
                  <a:lnTo>
                    <a:pt x="36" y="27"/>
                  </a:lnTo>
                  <a:lnTo>
                    <a:pt x="25" y="30"/>
                  </a:lnTo>
                  <a:lnTo>
                    <a:pt x="17" y="31"/>
                  </a:lnTo>
                  <a:lnTo>
                    <a:pt x="10" y="33"/>
                  </a:lnTo>
                  <a:lnTo>
                    <a:pt x="5" y="36"/>
                  </a:lnTo>
                  <a:lnTo>
                    <a:pt x="0" y="39"/>
                  </a:lnTo>
                  <a:lnTo>
                    <a:pt x="10" y="62"/>
                  </a:lnTo>
                  <a:lnTo>
                    <a:pt x="15" y="84"/>
                  </a:lnTo>
                  <a:lnTo>
                    <a:pt x="18" y="106"/>
                  </a:lnTo>
                  <a:lnTo>
                    <a:pt x="21" y="126"/>
                  </a:lnTo>
                  <a:lnTo>
                    <a:pt x="40" y="133"/>
                  </a:lnTo>
                  <a:lnTo>
                    <a:pt x="57" y="134"/>
                  </a:lnTo>
                  <a:lnTo>
                    <a:pt x="74" y="130"/>
                  </a:lnTo>
                  <a:lnTo>
                    <a:pt x="89" y="122"/>
                  </a:lnTo>
                  <a:lnTo>
                    <a:pt x="107" y="115"/>
                  </a:lnTo>
                  <a:lnTo>
                    <a:pt x="125" y="108"/>
                  </a:lnTo>
                  <a:lnTo>
                    <a:pt x="146" y="103"/>
                  </a:lnTo>
                  <a:lnTo>
                    <a:pt x="169" y="102"/>
                  </a:lnTo>
                  <a:lnTo>
                    <a:pt x="169" y="108"/>
                  </a:lnTo>
                  <a:lnTo>
                    <a:pt x="165" y="111"/>
                  </a:lnTo>
                  <a:lnTo>
                    <a:pt x="159" y="113"/>
                  </a:lnTo>
                  <a:lnTo>
                    <a:pt x="156" y="117"/>
                  </a:lnTo>
                  <a:lnTo>
                    <a:pt x="151" y="118"/>
                  </a:lnTo>
                  <a:lnTo>
                    <a:pt x="145" y="119"/>
                  </a:lnTo>
                  <a:lnTo>
                    <a:pt x="140" y="120"/>
                  </a:lnTo>
                  <a:lnTo>
                    <a:pt x="135" y="122"/>
                  </a:lnTo>
                  <a:lnTo>
                    <a:pt x="130" y="124"/>
                  </a:lnTo>
                  <a:lnTo>
                    <a:pt x="126" y="127"/>
                  </a:lnTo>
                  <a:lnTo>
                    <a:pt x="122" y="129"/>
                  </a:lnTo>
                  <a:lnTo>
                    <a:pt x="118" y="131"/>
                  </a:lnTo>
                  <a:lnTo>
                    <a:pt x="123" y="134"/>
                  </a:lnTo>
                  <a:lnTo>
                    <a:pt x="129" y="136"/>
                  </a:lnTo>
                  <a:lnTo>
                    <a:pt x="136" y="138"/>
                  </a:lnTo>
                  <a:lnTo>
                    <a:pt x="145" y="138"/>
                  </a:lnTo>
                  <a:close/>
                </a:path>
              </a:pathLst>
            </a:custGeom>
            <a:solidFill>
              <a:srgbClr val="F2E8D3"/>
            </a:solidFill>
            <a:ln w="9525">
              <a:noFill/>
              <a:round/>
              <a:headEnd/>
              <a:tailEnd/>
            </a:ln>
          </p:spPr>
          <p:txBody>
            <a:bodyPr/>
            <a:lstStyle/>
            <a:p>
              <a:endParaRPr lang="fr-FR"/>
            </a:p>
          </p:txBody>
        </p:sp>
        <p:sp>
          <p:nvSpPr>
            <p:cNvPr id="480342" name="Freeform 669"/>
            <p:cNvSpPr>
              <a:spLocks/>
            </p:cNvSpPr>
            <p:nvPr/>
          </p:nvSpPr>
          <p:spPr bwMode="auto">
            <a:xfrm>
              <a:off x="4791" y="1418"/>
              <a:ext cx="252" cy="94"/>
            </a:xfrm>
            <a:custGeom>
              <a:avLst/>
              <a:gdLst>
                <a:gd name="T0" fmla="*/ 7 w 1453"/>
                <a:gd name="T1" fmla="*/ 2 h 563"/>
                <a:gd name="T2" fmla="*/ 7 w 1453"/>
                <a:gd name="T3" fmla="*/ 2 h 563"/>
                <a:gd name="T4" fmla="*/ 7 w 1453"/>
                <a:gd name="T5" fmla="*/ 2 h 563"/>
                <a:gd name="T6" fmla="*/ 6 w 1453"/>
                <a:gd name="T7" fmla="*/ 2 h 563"/>
                <a:gd name="T8" fmla="*/ 6 w 1453"/>
                <a:gd name="T9" fmla="*/ 2 h 563"/>
                <a:gd name="T10" fmla="*/ 8 w 1453"/>
                <a:gd name="T11" fmla="*/ 2 h 563"/>
                <a:gd name="T12" fmla="*/ 7 w 1453"/>
                <a:gd name="T13" fmla="*/ 2 h 563"/>
                <a:gd name="T14" fmla="*/ 6 w 1453"/>
                <a:gd name="T15" fmla="*/ 2 h 563"/>
                <a:gd name="T16" fmla="*/ 6 w 1453"/>
                <a:gd name="T17" fmla="*/ 2 h 563"/>
                <a:gd name="T18" fmla="*/ 5 w 1453"/>
                <a:gd name="T19" fmla="*/ 2 h 563"/>
                <a:gd name="T20" fmla="*/ 4 w 1453"/>
                <a:gd name="T21" fmla="*/ 2 h 563"/>
                <a:gd name="T22" fmla="*/ 4 w 1453"/>
                <a:gd name="T23" fmla="*/ 2 h 563"/>
                <a:gd name="T24" fmla="*/ 3 w 1453"/>
                <a:gd name="T25" fmla="*/ 2 h 563"/>
                <a:gd name="T26" fmla="*/ 3 w 1453"/>
                <a:gd name="T27" fmla="*/ 2 h 563"/>
                <a:gd name="T28" fmla="*/ 2 w 1453"/>
                <a:gd name="T29" fmla="*/ 2 h 563"/>
                <a:gd name="T30" fmla="*/ 2 w 1453"/>
                <a:gd name="T31" fmla="*/ 2 h 563"/>
                <a:gd name="T32" fmla="*/ 2 w 1453"/>
                <a:gd name="T33" fmla="*/ 2 h 563"/>
                <a:gd name="T34" fmla="*/ 2 w 1453"/>
                <a:gd name="T35" fmla="*/ 2 h 563"/>
                <a:gd name="T36" fmla="*/ 2 w 1453"/>
                <a:gd name="T37" fmla="*/ 2 h 563"/>
                <a:gd name="T38" fmla="*/ 2 w 1453"/>
                <a:gd name="T39" fmla="*/ 2 h 563"/>
                <a:gd name="T40" fmla="*/ 1 w 1453"/>
                <a:gd name="T41" fmla="*/ 2 h 563"/>
                <a:gd name="T42" fmla="*/ 0 w 1453"/>
                <a:gd name="T43" fmla="*/ 3 h 563"/>
                <a:gd name="T44" fmla="*/ 0 w 1453"/>
                <a:gd name="T45" fmla="*/ 2 h 563"/>
                <a:gd name="T46" fmla="*/ 1 w 1453"/>
                <a:gd name="T47" fmla="*/ 1 h 563"/>
                <a:gd name="T48" fmla="*/ 1 w 1453"/>
                <a:gd name="T49" fmla="*/ 1 h 563"/>
                <a:gd name="T50" fmla="*/ 1 w 1453"/>
                <a:gd name="T51" fmla="*/ 0 h 563"/>
                <a:gd name="T52" fmla="*/ 2 w 1453"/>
                <a:gd name="T53" fmla="*/ 0 h 563"/>
                <a:gd name="T54" fmla="*/ 2 w 1453"/>
                <a:gd name="T55" fmla="*/ 0 h 563"/>
                <a:gd name="T56" fmla="*/ 2 w 1453"/>
                <a:gd name="T57" fmla="*/ 0 h 563"/>
                <a:gd name="T58" fmla="*/ 2 w 1453"/>
                <a:gd name="T59" fmla="*/ 0 h 563"/>
                <a:gd name="T60" fmla="*/ 2 w 1453"/>
                <a:gd name="T61" fmla="*/ 1 h 563"/>
                <a:gd name="T62" fmla="*/ 3 w 1453"/>
                <a:gd name="T63" fmla="*/ 1 h 563"/>
                <a:gd name="T64" fmla="*/ 3 w 1453"/>
                <a:gd name="T65" fmla="*/ 1 h 563"/>
                <a:gd name="T66" fmla="*/ 3 w 1453"/>
                <a:gd name="T67" fmla="*/ 1 h 563"/>
                <a:gd name="T68" fmla="*/ 3 w 1453"/>
                <a:gd name="T69" fmla="*/ 1 h 563"/>
                <a:gd name="T70" fmla="*/ 3 w 1453"/>
                <a:gd name="T71" fmla="*/ 1 h 563"/>
                <a:gd name="T72" fmla="*/ 3 w 1453"/>
                <a:gd name="T73" fmla="*/ 1 h 563"/>
                <a:gd name="T74" fmla="*/ 4 w 1453"/>
                <a:gd name="T75" fmla="*/ 1 h 563"/>
                <a:gd name="T76" fmla="*/ 4 w 1453"/>
                <a:gd name="T77" fmla="*/ 1 h 563"/>
                <a:gd name="T78" fmla="*/ 5 w 1453"/>
                <a:gd name="T79" fmla="*/ 1 h 563"/>
                <a:gd name="T80" fmla="*/ 5 w 1453"/>
                <a:gd name="T81" fmla="*/ 2 h 563"/>
                <a:gd name="T82" fmla="*/ 4 w 1453"/>
                <a:gd name="T83" fmla="*/ 2 h 563"/>
                <a:gd name="T84" fmla="*/ 3 w 1453"/>
                <a:gd name="T85" fmla="*/ 2 h 563"/>
                <a:gd name="T86" fmla="*/ 2 w 1453"/>
                <a:gd name="T87" fmla="*/ 2 h 563"/>
                <a:gd name="T88" fmla="*/ 2 w 1453"/>
                <a:gd name="T89" fmla="*/ 1 h 563"/>
                <a:gd name="T90" fmla="*/ 2 w 1453"/>
                <a:gd name="T91" fmla="*/ 2 h 563"/>
                <a:gd name="T92" fmla="*/ 2 w 1453"/>
                <a:gd name="T93" fmla="*/ 2 h 563"/>
                <a:gd name="T94" fmla="*/ 3 w 1453"/>
                <a:gd name="T95" fmla="*/ 2 h 563"/>
                <a:gd name="T96" fmla="*/ 4 w 1453"/>
                <a:gd name="T97" fmla="*/ 2 h 563"/>
                <a:gd name="T98" fmla="*/ 4 w 1453"/>
                <a:gd name="T99" fmla="*/ 2 h 563"/>
                <a:gd name="T100" fmla="*/ 5 w 1453"/>
                <a:gd name="T101" fmla="*/ 2 h 563"/>
                <a:gd name="T102" fmla="*/ 5 w 1453"/>
                <a:gd name="T103" fmla="*/ 2 h 563"/>
                <a:gd name="T104" fmla="*/ 5 w 1453"/>
                <a:gd name="T105" fmla="*/ 2 h 563"/>
                <a:gd name="T106" fmla="*/ 5 w 1453"/>
                <a:gd name="T107" fmla="*/ 2 h 563"/>
                <a:gd name="T108" fmla="*/ 6 w 1453"/>
                <a:gd name="T109" fmla="*/ 2 h 563"/>
                <a:gd name="T110" fmla="*/ 6 w 1453"/>
                <a:gd name="T111" fmla="*/ 2 h 563"/>
                <a:gd name="T112" fmla="*/ 6 w 1453"/>
                <a:gd name="T113" fmla="*/ 2 h 563"/>
                <a:gd name="T114" fmla="*/ 6 w 1453"/>
                <a:gd name="T115" fmla="*/ 2 h 563"/>
                <a:gd name="T116" fmla="*/ 6 w 1453"/>
                <a:gd name="T117" fmla="*/ 2 h 563"/>
                <a:gd name="T118" fmla="*/ 7 w 1453"/>
                <a:gd name="T119" fmla="*/ 2 h 5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453"/>
                <a:gd name="T181" fmla="*/ 0 h 563"/>
                <a:gd name="T182" fmla="*/ 1453 w 1453"/>
                <a:gd name="T183" fmla="*/ 563 h 5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453" h="563">
                  <a:moveTo>
                    <a:pt x="1269" y="345"/>
                  </a:moveTo>
                  <a:lnTo>
                    <a:pt x="1286" y="345"/>
                  </a:lnTo>
                  <a:lnTo>
                    <a:pt x="1305" y="345"/>
                  </a:lnTo>
                  <a:lnTo>
                    <a:pt x="1322" y="344"/>
                  </a:lnTo>
                  <a:lnTo>
                    <a:pt x="1339" y="344"/>
                  </a:lnTo>
                  <a:lnTo>
                    <a:pt x="1356" y="344"/>
                  </a:lnTo>
                  <a:lnTo>
                    <a:pt x="1373" y="346"/>
                  </a:lnTo>
                  <a:lnTo>
                    <a:pt x="1388" y="348"/>
                  </a:lnTo>
                  <a:lnTo>
                    <a:pt x="1405" y="354"/>
                  </a:lnTo>
                  <a:lnTo>
                    <a:pt x="1405" y="377"/>
                  </a:lnTo>
                  <a:lnTo>
                    <a:pt x="1388" y="377"/>
                  </a:lnTo>
                  <a:lnTo>
                    <a:pt x="1372" y="377"/>
                  </a:lnTo>
                  <a:lnTo>
                    <a:pt x="1355" y="378"/>
                  </a:lnTo>
                  <a:lnTo>
                    <a:pt x="1340" y="378"/>
                  </a:lnTo>
                  <a:lnTo>
                    <a:pt x="1324" y="379"/>
                  </a:lnTo>
                  <a:lnTo>
                    <a:pt x="1310" y="380"/>
                  </a:lnTo>
                  <a:lnTo>
                    <a:pt x="1294" y="381"/>
                  </a:lnTo>
                  <a:lnTo>
                    <a:pt x="1280" y="382"/>
                  </a:lnTo>
                  <a:lnTo>
                    <a:pt x="1265" y="383"/>
                  </a:lnTo>
                  <a:lnTo>
                    <a:pt x="1251" y="384"/>
                  </a:lnTo>
                  <a:lnTo>
                    <a:pt x="1237" y="385"/>
                  </a:lnTo>
                  <a:lnTo>
                    <a:pt x="1223" y="386"/>
                  </a:lnTo>
                  <a:lnTo>
                    <a:pt x="1209" y="387"/>
                  </a:lnTo>
                  <a:lnTo>
                    <a:pt x="1195" y="387"/>
                  </a:lnTo>
                  <a:lnTo>
                    <a:pt x="1182" y="388"/>
                  </a:lnTo>
                  <a:lnTo>
                    <a:pt x="1169" y="388"/>
                  </a:lnTo>
                  <a:lnTo>
                    <a:pt x="1168" y="391"/>
                  </a:lnTo>
                  <a:lnTo>
                    <a:pt x="1170" y="394"/>
                  </a:lnTo>
                  <a:lnTo>
                    <a:pt x="1173" y="396"/>
                  </a:lnTo>
                  <a:lnTo>
                    <a:pt x="1179" y="397"/>
                  </a:lnTo>
                  <a:lnTo>
                    <a:pt x="1186" y="399"/>
                  </a:lnTo>
                  <a:lnTo>
                    <a:pt x="1195" y="400"/>
                  </a:lnTo>
                  <a:lnTo>
                    <a:pt x="1208" y="400"/>
                  </a:lnTo>
                  <a:lnTo>
                    <a:pt x="1222" y="400"/>
                  </a:lnTo>
                  <a:lnTo>
                    <a:pt x="1437" y="402"/>
                  </a:lnTo>
                  <a:lnTo>
                    <a:pt x="1446" y="409"/>
                  </a:lnTo>
                  <a:lnTo>
                    <a:pt x="1451" y="417"/>
                  </a:lnTo>
                  <a:lnTo>
                    <a:pt x="1453" y="426"/>
                  </a:lnTo>
                  <a:lnTo>
                    <a:pt x="1452" y="436"/>
                  </a:lnTo>
                  <a:lnTo>
                    <a:pt x="1429" y="437"/>
                  </a:lnTo>
                  <a:lnTo>
                    <a:pt x="1407" y="438"/>
                  </a:lnTo>
                  <a:lnTo>
                    <a:pt x="1384" y="439"/>
                  </a:lnTo>
                  <a:lnTo>
                    <a:pt x="1361" y="439"/>
                  </a:lnTo>
                  <a:lnTo>
                    <a:pt x="1339" y="440"/>
                  </a:lnTo>
                  <a:lnTo>
                    <a:pt x="1316" y="441"/>
                  </a:lnTo>
                  <a:lnTo>
                    <a:pt x="1293" y="441"/>
                  </a:lnTo>
                  <a:lnTo>
                    <a:pt x="1270" y="441"/>
                  </a:lnTo>
                  <a:lnTo>
                    <a:pt x="1247" y="442"/>
                  </a:lnTo>
                  <a:lnTo>
                    <a:pt x="1224" y="442"/>
                  </a:lnTo>
                  <a:lnTo>
                    <a:pt x="1201" y="442"/>
                  </a:lnTo>
                  <a:lnTo>
                    <a:pt x="1178" y="443"/>
                  </a:lnTo>
                  <a:lnTo>
                    <a:pt x="1155" y="443"/>
                  </a:lnTo>
                  <a:lnTo>
                    <a:pt x="1132" y="443"/>
                  </a:lnTo>
                  <a:lnTo>
                    <a:pt x="1109" y="443"/>
                  </a:lnTo>
                  <a:lnTo>
                    <a:pt x="1086" y="443"/>
                  </a:lnTo>
                  <a:lnTo>
                    <a:pt x="1063" y="443"/>
                  </a:lnTo>
                  <a:lnTo>
                    <a:pt x="1040" y="443"/>
                  </a:lnTo>
                  <a:lnTo>
                    <a:pt x="1017" y="443"/>
                  </a:lnTo>
                  <a:lnTo>
                    <a:pt x="994" y="443"/>
                  </a:lnTo>
                  <a:lnTo>
                    <a:pt x="972" y="443"/>
                  </a:lnTo>
                  <a:lnTo>
                    <a:pt x="949" y="443"/>
                  </a:lnTo>
                  <a:lnTo>
                    <a:pt x="926" y="443"/>
                  </a:lnTo>
                  <a:lnTo>
                    <a:pt x="904" y="443"/>
                  </a:lnTo>
                  <a:lnTo>
                    <a:pt x="881" y="443"/>
                  </a:lnTo>
                  <a:lnTo>
                    <a:pt x="860" y="443"/>
                  </a:lnTo>
                  <a:lnTo>
                    <a:pt x="837" y="443"/>
                  </a:lnTo>
                  <a:lnTo>
                    <a:pt x="815" y="443"/>
                  </a:lnTo>
                  <a:lnTo>
                    <a:pt x="794" y="443"/>
                  </a:lnTo>
                  <a:lnTo>
                    <a:pt x="772" y="443"/>
                  </a:lnTo>
                  <a:lnTo>
                    <a:pt x="750" y="443"/>
                  </a:lnTo>
                  <a:lnTo>
                    <a:pt x="729" y="443"/>
                  </a:lnTo>
                  <a:lnTo>
                    <a:pt x="718" y="449"/>
                  </a:lnTo>
                  <a:lnTo>
                    <a:pt x="717" y="463"/>
                  </a:lnTo>
                  <a:lnTo>
                    <a:pt x="716" y="477"/>
                  </a:lnTo>
                  <a:lnTo>
                    <a:pt x="705" y="485"/>
                  </a:lnTo>
                  <a:lnTo>
                    <a:pt x="693" y="477"/>
                  </a:lnTo>
                  <a:lnTo>
                    <a:pt x="680" y="471"/>
                  </a:lnTo>
                  <a:lnTo>
                    <a:pt x="666" y="466"/>
                  </a:lnTo>
                  <a:lnTo>
                    <a:pt x="651" y="462"/>
                  </a:lnTo>
                  <a:lnTo>
                    <a:pt x="636" y="458"/>
                  </a:lnTo>
                  <a:lnTo>
                    <a:pt x="620" y="456"/>
                  </a:lnTo>
                  <a:lnTo>
                    <a:pt x="604" y="454"/>
                  </a:lnTo>
                  <a:lnTo>
                    <a:pt x="587" y="454"/>
                  </a:lnTo>
                  <a:lnTo>
                    <a:pt x="571" y="454"/>
                  </a:lnTo>
                  <a:lnTo>
                    <a:pt x="553" y="454"/>
                  </a:lnTo>
                  <a:lnTo>
                    <a:pt x="536" y="455"/>
                  </a:lnTo>
                  <a:lnTo>
                    <a:pt x="519" y="456"/>
                  </a:lnTo>
                  <a:lnTo>
                    <a:pt x="502" y="457"/>
                  </a:lnTo>
                  <a:lnTo>
                    <a:pt x="485" y="458"/>
                  </a:lnTo>
                  <a:lnTo>
                    <a:pt x="469" y="458"/>
                  </a:lnTo>
                  <a:lnTo>
                    <a:pt x="454" y="459"/>
                  </a:lnTo>
                  <a:lnTo>
                    <a:pt x="450" y="452"/>
                  </a:lnTo>
                  <a:lnTo>
                    <a:pt x="442" y="447"/>
                  </a:lnTo>
                  <a:lnTo>
                    <a:pt x="432" y="445"/>
                  </a:lnTo>
                  <a:lnTo>
                    <a:pt x="426" y="443"/>
                  </a:lnTo>
                  <a:lnTo>
                    <a:pt x="430" y="437"/>
                  </a:lnTo>
                  <a:lnTo>
                    <a:pt x="434" y="432"/>
                  </a:lnTo>
                  <a:lnTo>
                    <a:pt x="439" y="427"/>
                  </a:lnTo>
                  <a:lnTo>
                    <a:pt x="445" y="421"/>
                  </a:lnTo>
                  <a:lnTo>
                    <a:pt x="450" y="417"/>
                  </a:lnTo>
                  <a:lnTo>
                    <a:pt x="455" y="411"/>
                  </a:lnTo>
                  <a:lnTo>
                    <a:pt x="458" y="405"/>
                  </a:lnTo>
                  <a:lnTo>
                    <a:pt x="460" y="398"/>
                  </a:lnTo>
                  <a:lnTo>
                    <a:pt x="439" y="394"/>
                  </a:lnTo>
                  <a:lnTo>
                    <a:pt x="444" y="391"/>
                  </a:lnTo>
                  <a:lnTo>
                    <a:pt x="445" y="384"/>
                  </a:lnTo>
                  <a:lnTo>
                    <a:pt x="445" y="377"/>
                  </a:lnTo>
                  <a:lnTo>
                    <a:pt x="445" y="370"/>
                  </a:lnTo>
                  <a:lnTo>
                    <a:pt x="437" y="371"/>
                  </a:lnTo>
                  <a:lnTo>
                    <a:pt x="429" y="374"/>
                  </a:lnTo>
                  <a:lnTo>
                    <a:pt x="423" y="379"/>
                  </a:lnTo>
                  <a:lnTo>
                    <a:pt x="415" y="385"/>
                  </a:lnTo>
                  <a:lnTo>
                    <a:pt x="408" y="392"/>
                  </a:lnTo>
                  <a:lnTo>
                    <a:pt x="402" y="398"/>
                  </a:lnTo>
                  <a:lnTo>
                    <a:pt x="394" y="404"/>
                  </a:lnTo>
                  <a:lnTo>
                    <a:pt x="386" y="409"/>
                  </a:lnTo>
                  <a:lnTo>
                    <a:pt x="375" y="413"/>
                  </a:lnTo>
                  <a:lnTo>
                    <a:pt x="364" y="419"/>
                  </a:lnTo>
                  <a:lnTo>
                    <a:pt x="352" y="427"/>
                  </a:lnTo>
                  <a:lnTo>
                    <a:pt x="337" y="435"/>
                  </a:lnTo>
                  <a:lnTo>
                    <a:pt x="321" y="444"/>
                  </a:lnTo>
                  <a:lnTo>
                    <a:pt x="303" y="453"/>
                  </a:lnTo>
                  <a:lnTo>
                    <a:pt x="284" y="465"/>
                  </a:lnTo>
                  <a:lnTo>
                    <a:pt x="262" y="475"/>
                  </a:lnTo>
                  <a:lnTo>
                    <a:pt x="238" y="487"/>
                  </a:lnTo>
                  <a:lnTo>
                    <a:pt x="212" y="499"/>
                  </a:lnTo>
                  <a:lnTo>
                    <a:pt x="184" y="510"/>
                  </a:lnTo>
                  <a:lnTo>
                    <a:pt x="153" y="522"/>
                  </a:lnTo>
                  <a:lnTo>
                    <a:pt x="120" y="534"/>
                  </a:lnTo>
                  <a:lnTo>
                    <a:pt x="84" y="544"/>
                  </a:lnTo>
                  <a:lnTo>
                    <a:pt x="45" y="554"/>
                  </a:lnTo>
                  <a:lnTo>
                    <a:pt x="4" y="563"/>
                  </a:lnTo>
                  <a:lnTo>
                    <a:pt x="0" y="525"/>
                  </a:lnTo>
                  <a:lnTo>
                    <a:pt x="0" y="488"/>
                  </a:lnTo>
                  <a:lnTo>
                    <a:pt x="3" y="454"/>
                  </a:lnTo>
                  <a:lnTo>
                    <a:pt x="9" y="421"/>
                  </a:lnTo>
                  <a:lnTo>
                    <a:pt x="19" y="391"/>
                  </a:lnTo>
                  <a:lnTo>
                    <a:pt x="31" y="361"/>
                  </a:lnTo>
                  <a:lnTo>
                    <a:pt x="45" y="331"/>
                  </a:lnTo>
                  <a:lnTo>
                    <a:pt x="62" y="302"/>
                  </a:lnTo>
                  <a:lnTo>
                    <a:pt x="68" y="290"/>
                  </a:lnTo>
                  <a:lnTo>
                    <a:pt x="73" y="276"/>
                  </a:lnTo>
                  <a:lnTo>
                    <a:pt x="80" y="262"/>
                  </a:lnTo>
                  <a:lnTo>
                    <a:pt x="88" y="244"/>
                  </a:lnTo>
                  <a:lnTo>
                    <a:pt x="99" y="225"/>
                  </a:lnTo>
                  <a:lnTo>
                    <a:pt x="114" y="203"/>
                  </a:lnTo>
                  <a:lnTo>
                    <a:pt x="132" y="178"/>
                  </a:lnTo>
                  <a:lnTo>
                    <a:pt x="156" y="150"/>
                  </a:lnTo>
                  <a:lnTo>
                    <a:pt x="168" y="133"/>
                  </a:lnTo>
                  <a:lnTo>
                    <a:pt x="183" y="119"/>
                  </a:lnTo>
                  <a:lnTo>
                    <a:pt x="197" y="104"/>
                  </a:lnTo>
                  <a:lnTo>
                    <a:pt x="211" y="89"/>
                  </a:lnTo>
                  <a:lnTo>
                    <a:pt x="225" y="74"/>
                  </a:lnTo>
                  <a:lnTo>
                    <a:pt x="238" y="57"/>
                  </a:lnTo>
                  <a:lnTo>
                    <a:pt x="250" y="41"/>
                  </a:lnTo>
                  <a:lnTo>
                    <a:pt x="260" y="22"/>
                  </a:lnTo>
                  <a:lnTo>
                    <a:pt x="269" y="23"/>
                  </a:lnTo>
                  <a:lnTo>
                    <a:pt x="278" y="21"/>
                  </a:lnTo>
                  <a:lnTo>
                    <a:pt x="287" y="19"/>
                  </a:lnTo>
                  <a:lnTo>
                    <a:pt x="296" y="15"/>
                  </a:lnTo>
                  <a:lnTo>
                    <a:pt x="304" y="12"/>
                  </a:lnTo>
                  <a:lnTo>
                    <a:pt x="312" y="7"/>
                  </a:lnTo>
                  <a:lnTo>
                    <a:pt x="322" y="3"/>
                  </a:lnTo>
                  <a:lnTo>
                    <a:pt x="330" y="0"/>
                  </a:lnTo>
                  <a:lnTo>
                    <a:pt x="352" y="5"/>
                  </a:lnTo>
                  <a:lnTo>
                    <a:pt x="373" y="13"/>
                  </a:lnTo>
                  <a:lnTo>
                    <a:pt x="394" y="21"/>
                  </a:lnTo>
                  <a:lnTo>
                    <a:pt x="414" y="33"/>
                  </a:lnTo>
                  <a:lnTo>
                    <a:pt x="433" y="44"/>
                  </a:lnTo>
                  <a:lnTo>
                    <a:pt x="450" y="56"/>
                  </a:lnTo>
                  <a:lnTo>
                    <a:pt x="468" y="70"/>
                  </a:lnTo>
                  <a:lnTo>
                    <a:pt x="483" y="84"/>
                  </a:lnTo>
                  <a:lnTo>
                    <a:pt x="472" y="81"/>
                  </a:lnTo>
                  <a:lnTo>
                    <a:pt x="461" y="76"/>
                  </a:lnTo>
                  <a:lnTo>
                    <a:pt x="449" y="72"/>
                  </a:lnTo>
                  <a:lnTo>
                    <a:pt x="438" y="68"/>
                  </a:lnTo>
                  <a:lnTo>
                    <a:pt x="427" y="64"/>
                  </a:lnTo>
                  <a:lnTo>
                    <a:pt x="415" y="61"/>
                  </a:lnTo>
                  <a:lnTo>
                    <a:pt x="403" y="60"/>
                  </a:lnTo>
                  <a:lnTo>
                    <a:pt x="390" y="61"/>
                  </a:lnTo>
                  <a:lnTo>
                    <a:pt x="388" y="70"/>
                  </a:lnTo>
                  <a:lnTo>
                    <a:pt x="391" y="77"/>
                  </a:lnTo>
                  <a:lnTo>
                    <a:pt x="399" y="82"/>
                  </a:lnTo>
                  <a:lnTo>
                    <a:pt x="407" y="86"/>
                  </a:lnTo>
                  <a:lnTo>
                    <a:pt x="426" y="90"/>
                  </a:lnTo>
                  <a:lnTo>
                    <a:pt x="444" y="95"/>
                  </a:lnTo>
                  <a:lnTo>
                    <a:pt x="463" y="101"/>
                  </a:lnTo>
                  <a:lnTo>
                    <a:pt x="481" y="109"/>
                  </a:lnTo>
                  <a:lnTo>
                    <a:pt x="499" y="117"/>
                  </a:lnTo>
                  <a:lnTo>
                    <a:pt x="516" y="126"/>
                  </a:lnTo>
                  <a:lnTo>
                    <a:pt x="533" y="135"/>
                  </a:lnTo>
                  <a:lnTo>
                    <a:pt x="549" y="146"/>
                  </a:lnTo>
                  <a:lnTo>
                    <a:pt x="566" y="156"/>
                  </a:lnTo>
                  <a:lnTo>
                    <a:pt x="581" y="167"/>
                  </a:lnTo>
                  <a:lnTo>
                    <a:pt x="598" y="180"/>
                  </a:lnTo>
                  <a:lnTo>
                    <a:pt x="613" y="191"/>
                  </a:lnTo>
                  <a:lnTo>
                    <a:pt x="628" y="203"/>
                  </a:lnTo>
                  <a:lnTo>
                    <a:pt x="642" y="216"/>
                  </a:lnTo>
                  <a:lnTo>
                    <a:pt x="657" y="229"/>
                  </a:lnTo>
                  <a:lnTo>
                    <a:pt x="671" y="241"/>
                  </a:lnTo>
                  <a:lnTo>
                    <a:pt x="671" y="251"/>
                  </a:lnTo>
                  <a:lnTo>
                    <a:pt x="652" y="253"/>
                  </a:lnTo>
                  <a:lnTo>
                    <a:pt x="632" y="256"/>
                  </a:lnTo>
                  <a:lnTo>
                    <a:pt x="612" y="258"/>
                  </a:lnTo>
                  <a:lnTo>
                    <a:pt x="592" y="260"/>
                  </a:lnTo>
                  <a:lnTo>
                    <a:pt x="572" y="261"/>
                  </a:lnTo>
                  <a:lnTo>
                    <a:pt x="555" y="263"/>
                  </a:lnTo>
                  <a:lnTo>
                    <a:pt x="537" y="264"/>
                  </a:lnTo>
                  <a:lnTo>
                    <a:pt x="522" y="266"/>
                  </a:lnTo>
                  <a:lnTo>
                    <a:pt x="518" y="270"/>
                  </a:lnTo>
                  <a:lnTo>
                    <a:pt x="516" y="275"/>
                  </a:lnTo>
                  <a:lnTo>
                    <a:pt x="515" y="279"/>
                  </a:lnTo>
                  <a:lnTo>
                    <a:pt x="517" y="284"/>
                  </a:lnTo>
                  <a:lnTo>
                    <a:pt x="531" y="284"/>
                  </a:lnTo>
                  <a:lnTo>
                    <a:pt x="545" y="283"/>
                  </a:lnTo>
                  <a:lnTo>
                    <a:pt x="559" y="283"/>
                  </a:lnTo>
                  <a:lnTo>
                    <a:pt x="573" y="281"/>
                  </a:lnTo>
                  <a:lnTo>
                    <a:pt x="587" y="279"/>
                  </a:lnTo>
                  <a:lnTo>
                    <a:pt x="602" y="278"/>
                  </a:lnTo>
                  <a:lnTo>
                    <a:pt x="616" y="276"/>
                  </a:lnTo>
                  <a:lnTo>
                    <a:pt x="631" y="273"/>
                  </a:lnTo>
                  <a:lnTo>
                    <a:pt x="645" y="270"/>
                  </a:lnTo>
                  <a:lnTo>
                    <a:pt x="659" y="267"/>
                  </a:lnTo>
                  <a:lnTo>
                    <a:pt x="672" y="263"/>
                  </a:lnTo>
                  <a:lnTo>
                    <a:pt x="685" y="259"/>
                  </a:lnTo>
                  <a:lnTo>
                    <a:pt x="699" y="254"/>
                  </a:lnTo>
                  <a:lnTo>
                    <a:pt x="711" y="248"/>
                  </a:lnTo>
                  <a:lnTo>
                    <a:pt x="724" y="241"/>
                  </a:lnTo>
                  <a:lnTo>
                    <a:pt x="735" y="235"/>
                  </a:lnTo>
                  <a:lnTo>
                    <a:pt x="747" y="237"/>
                  </a:lnTo>
                  <a:lnTo>
                    <a:pt x="760" y="238"/>
                  </a:lnTo>
                  <a:lnTo>
                    <a:pt x="773" y="240"/>
                  </a:lnTo>
                  <a:lnTo>
                    <a:pt x="786" y="242"/>
                  </a:lnTo>
                  <a:lnTo>
                    <a:pt x="800" y="245"/>
                  </a:lnTo>
                  <a:lnTo>
                    <a:pt x="813" y="249"/>
                  </a:lnTo>
                  <a:lnTo>
                    <a:pt x="827" y="253"/>
                  </a:lnTo>
                  <a:lnTo>
                    <a:pt x="839" y="258"/>
                  </a:lnTo>
                  <a:lnTo>
                    <a:pt x="851" y="263"/>
                  </a:lnTo>
                  <a:lnTo>
                    <a:pt x="863" y="269"/>
                  </a:lnTo>
                  <a:lnTo>
                    <a:pt x="873" y="276"/>
                  </a:lnTo>
                  <a:lnTo>
                    <a:pt x="883" y="285"/>
                  </a:lnTo>
                  <a:lnTo>
                    <a:pt x="891" y="294"/>
                  </a:lnTo>
                  <a:lnTo>
                    <a:pt x="899" y="304"/>
                  </a:lnTo>
                  <a:lnTo>
                    <a:pt x="904" y="316"/>
                  </a:lnTo>
                  <a:lnTo>
                    <a:pt x="908" y="330"/>
                  </a:lnTo>
                  <a:lnTo>
                    <a:pt x="913" y="348"/>
                  </a:lnTo>
                  <a:lnTo>
                    <a:pt x="920" y="367"/>
                  </a:lnTo>
                  <a:lnTo>
                    <a:pt x="924" y="386"/>
                  </a:lnTo>
                  <a:lnTo>
                    <a:pt x="923" y="409"/>
                  </a:lnTo>
                  <a:lnTo>
                    <a:pt x="888" y="404"/>
                  </a:lnTo>
                  <a:lnTo>
                    <a:pt x="854" y="399"/>
                  </a:lnTo>
                  <a:lnTo>
                    <a:pt x="820" y="393"/>
                  </a:lnTo>
                  <a:lnTo>
                    <a:pt x="786" y="387"/>
                  </a:lnTo>
                  <a:lnTo>
                    <a:pt x="753" y="381"/>
                  </a:lnTo>
                  <a:lnTo>
                    <a:pt x="719" y="375"/>
                  </a:lnTo>
                  <a:lnTo>
                    <a:pt x="686" y="369"/>
                  </a:lnTo>
                  <a:lnTo>
                    <a:pt x="653" y="362"/>
                  </a:lnTo>
                  <a:lnTo>
                    <a:pt x="620" y="355"/>
                  </a:lnTo>
                  <a:lnTo>
                    <a:pt x="589" y="348"/>
                  </a:lnTo>
                  <a:lnTo>
                    <a:pt x="556" y="341"/>
                  </a:lnTo>
                  <a:lnTo>
                    <a:pt x="523" y="333"/>
                  </a:lnTo>
                  <a:lnTo>
                    <a:pt x="490" y="326"/>
                  </a:lnTo>
                  <a:lnTo>
                    <a:pt x="457" y="317"/>
                  </a:lnTo>
                  <a:lnTo>
                    <a:pt x="424" y="308"/>
                  </a:lnTo>
                  <a:lnTo>
                    <a:pt x="390" y="300"/>
                  </a:lnTo>
                  <a:lnTo>
                    <a:pt x="379" y="297"/>
                  </a:lnTo>
                  <a:lnTo>
                    <a:pt x="369" y="291"/>
                  </a:lnTo>
                  <a:lnTo>
                    <a:pt x="359" y="285"/>
                  </a:lnTo>
                  <a:lnTo>
                    <a:pt x="348" y="278"/>
                  </a:lnTo>
                  <a:lnTo>
                    <a:pt x="338" y="273"/>
                  </a:lnTo>
                  <a:lnTo>
                    <a:pt x="327" y="269"/>
                  </a:lnTo>
                  <a:lnTo>
                    <a:pt x="315" y="267"/>
                  </a:lnTo>
                  <a:lnTo>
                    <a:pt x="304" y="268"/>
                  </a:lnTo>
                  <a:lnTo>
                    <a:pt x="321" y="281"/>
                  </a:lnTo>
                  <a:lnTo>
                    <a:pt x="338" y="294"/>
                  </a:lnTo>
                  <a:lnTo>
                    <a:pt x="356" y="305"/>
                  </a:lnTo>
                  <a:lnTo>
                    <a:pt x="374" y="315"/>
                  </a:lnTo>
                  <a:lnTo>
                    <a:pt x="394" y="325"/>
                  </a:lnTo>
                  <a:lnTo>
                    <a:pt x="412" y="332"/>
                  </a:lnTo>
                  <a:lnTo>
                    <a:pt x="432" y="340"/>
                  </a:lnTo>
                  <a:lnTo>
                    <a:pt x="453" y="346"/>
                  </a:lnTo>
                  <a:lnTo>
                    <a:pt x="472" y="352"/>
                  </a:lnTo>
                  <a:lnTo>
                    <a:pt x="493" y="359"/>
                  </a:lnTo>
                  <a:lnTo>
                    <a:pt x="513" y="365"/>
                  </a:lnTo>
                  <a:lnTo>
                    <a:pt x="533" y="371"/>
                  </a:lnTo>
                  <a:lnTo>
                    <a:pt x="553" y="376"/>
                  </a:lnTo>
                  <a:lnTo>
                    <a:pt x="574" y="382"/>
                  </a:lnTo>
                  <a:lnTo>
                    <a:pt x="595" y="388"/>
                  </a:lnTo>
                  <a:lnTo>
                    <a:pt x="615" y="396"/>
                  </a:lnTo>
                  <a:lnTo>
                    <a:pt x="634" y="399"/>
                  </a:lnTo>
                  <a:lnTo>
                    <a:pt x="652" y="403"/>
                  </a:lnTo>
                  <a:lnTo>
                    <a:pt x="671" y="406"/>
                  </a:lnTo>
                  <a:lnTo>
                    <a:pt x="691" y="410"/>
                  </a:lnTo>
                  <a:lnTo>
                    <a:pt x="710" y="413"/>
                  </a:lnTo>
                  <a:lnTo>
                    <a:pt x="730" y="416"/>
                  </a:lnTo>
                  <a:lnTo>
                    <a:pt x="750" y="419"/>
                  </a:lnTo>
                  <a:lnTo>
                    <a:pt x="770" y="422"/>
                  </a:lnTo>
                  <a:lnTo>
                    <a:pt x="790" y="424"/>
                  </a:lnTo>
                  <a:lnTo>
                    <a:pt x="811" y="428"/>
                  </a:lnTo>
                  <a:lnTo>
                    <a:pt x="831" y="429"/>
                  </a:lnTo>
                  <a:lnTo>
                    <a:pt x="851" y="430"/>
                  </a:lnTo>
                  <a:lnTo>
                    <a:pt x="872" y="431"/>
                  </a:lnTo>
                  <a:lnTo>
                    <a:pt x="891" y="431"/>
                  </a:lnTo>
                  <a:lnTo>
                    <a:pt x="912" y="430"/>
                  </a:lnTo>
                  <a:lnTo>
                    <a:pt x="932" y="428"/>
                  </a:lnTo>
                  <a:lnTo>
                    <a:pt x="934" y="422"/>
                  </a:lnTo>
                  <a:lnTo>
                    <a:pt x="935" y="419"/>
                  </a:lnTo>
                  <a:lnTo>
                    <a:pt x="937" y="416"/>
                  </a:lnTo>
                  <a:lnTo>
                    <a:pt x="940" y="415"/>
                  </a:lnTo>
                  <a:lnTo>
                    <a:pt x="944" y="414"/>
                  </a:lnTo>
                  <a:lnTo>
                    <a:pt x="949" y="415"/>
                  </a:lnTo>
                  <a:lnTo>
                    <a:pt x="955" y="416"/>
                  </a:lnTo>
                  <a:lnTo>
                    <a:pt x="963" y="418"/>
                  </a:lnTo>
                  <a:lnTo>
                    <a:pt x="971" y="419"/>
                  </a:lnTo>
                  <a:lnTo>
                    <a:pt x="981" y="419"/>
                  </a:lnTo>
                  <a:lnTo>
                    <a:pt x="991" y="419"/>
                  </a:lnTo>
                  <a:lnTo>
                    <a:pt x="1004" y="416"/>
                  </a:lnTo>
                  <a:lnTo>
                    <a:pt x="1010" y="414"/>
                  </a:lnTo>
                  <a:lnTo>
                    <a:pt x="1015" y="412"/>
                  </a:lnTo>
                  <a:lnTo>
                    <a:pt x="1019" y="410"/>
                  </a:lnTo>
                  <a:lnTo>
                    <a:pt x="1025" y="406"/>
                  </a:lnTo>
                  <a:lnTo>
                    <a:pt x="1029" y="410"/>
                  </a:lnTo>
                  <a:lnTo>
                    <a:pt x="1034" y="413"/>
                  </a:lnTo>
                  <a:lnTo>
                    <a:pt x="1041" y="416"/>
                  </a:lnTo>
                  <a:lnTo>
                    <a:pt x="1048" y="417"/>
                  </a:lnTo>
                  <a:lnTo>
                    <a:pt x="1055" y="417"/>
                  </a:lnTo>
                  <a:lnTo>
                    <a:pt x="1064" y="417"/>
                  </a:lnTo>
                  <a:lnTo>
                    <a:pt x="1072" y="415"/>
                  </a:lnTo>
                  <a:lnTo>
                    <a:pt x="1080" y="413"/>
                  </a:lnTo>
                  <a:lnTo>
                    <a:pt x="1086" y="410"/>
                  </a:lnTo>
                  <a:lnTo>
                    <a:pt x="1092" y="408"/>
                  </a:lnTo>
                  <a:lnTo>
                    <a:pt x="1101" y="405"/>
                  </a:lnTo>
                  <a:lnTo>
                    <a:pt x="1109" y="402"/>
                  </a:lnTo>
                  <a:lnTo>
                    <a:pt x="1116" y="398"/>
                  </a:lnTo>
                  <a:lnTo>
                    <a:pt x="1124" y="395"/>
                  </a:lnTo>
                  <a:lnTo>
                    <a:pt x="1131" y="392"/>
                  </a:lnTo>
                  <a:lnTo>
                    <a:pt x="1137" y="387"/>
                  </a:lnTo>
                  <a:lnTo>
                    <a:pt x="1145" y="390"/>
                  </a:lnTo>
                  <a:lnTo>
                    <a:pt x="1152" y="388"/>
                  </a:lnTo>
                  <a:lnTo>
                    <a:pt x="1158" y="385"/>
                  </a:lnTo>
                  <a:lnTo>
                    <a:pt x="1165" y="381"/>
                  </a:lnTo>
                  <a:lnTo>
                    <a:pt x="1170" y="376"/>
                  </a:lnTo>
                  <a:lnTo>
                    <a:pt x="1175" y="370"/>
                  </a:lnTo>
                  <a:lnTo>
                    <a:pt x="1178" y="364"/>
                  </a:lnTo>
                  <a:lnTo>
                    <a:pt x="1180" y="358"/>
                  </a:lnTo>
                  <a:lnTo>
                    <a:pt x="1185" y="359"/>
                  </a:lnTo>
                  <a:lnTo>
                    <a:pt x="1191" y="360"/>
                  </a:lnTo>
                  <a:lnTo>
                    <a:pt x="1197" y="360"/>
                  </a:lnTo>
                  <a:lnTo>
                    <a:pt x="1204" y="359"/>
                  </a:lnTo>
                  <a:lnTo>
                    <a:pt x="1210" y="357"/>
                  </a:lnTo>
                  <a:lnTo>
                    <a:pt x="1214" y="352"/>
                  </a:lnTo>
                  <a:lnTo>
                    <a:pt x="1218" y="348"/>
                  </a:lnTo>
                  <a:lnTo>
                    <a:pt x="1220" y="342"/>
                  </a:lnTo>
                  <a:lnTo>
                    <a:pt x="1227" y="342"/>
                  </a:lnTo>
                  <a:lnTo>
                    <a:pt x="1235" y="342"/>
                  </a:lnTo>
                  <a:lnTo>
                    <a:pt x="1242" y="343"/>
                  </a:lnTo>
                  <a:lnTo>
                    <a:pt x="1248" y="343"/>
                  </a:lnTo>
                  <a:lnTo>
                    <a:pt x="1254" y="344"/>
                  </a:lnTo>
                  <a:lnTo>
                    <a:pt x="1259" y="345"/>
                  </a:lnTo>
                  <a:lnTo>
                    <a:pt x="1264" y="345"/>
                  </a:lnTo>
                  <a:lnTo>
                    <a:pt x="1269" y="345"/>
                  </a:lnTo>
                  <a:close/>
                </a:path>
              </a:pathLst>
            </a:custGeom>
            <a:solidFill>
              <a:srgbClr val="F2E8D3"/>
            </a:solidFill>
            <a:ln w="9525">
              <a:noFill/>
              <a:round/>
              <a:headEnd/>
              <a:tailEnd/>
            </a:ln>
          </p:spPr>
          <p:txBody>
            <a:bodyPr/>
            <a:lstStyle/>
            <a:p>
              <a:endParaRPr lang="fr-FR"/>
            </a:p>
          </p:txBody>
        </p:sp>
        <p:sp>
          <p:nvSpPr>
            <p:cNvPr id="480343" name="Freeform 670"/>
            <p:cNvSpPr>
              <a:spLocks/>
            </p:cNvSpPr>
            <p:nvPr/>
          </p:nvSpPr>
          <p:spPr bwMode="auto">
            <a:xfrm>
              <a:off x="4844" y="1397"/>
              <a:ext cx="7" cy="8"/>
            </a:xfrm>
            <a:custGeom>
              <a:avLst/>
              <a:gdLst>
                <a:gd name="T0" fmla="*/ 0 w 44"/>
                <a:gd name="T1" fmla="*/ 0 h 52"/>
                <a:gd name="T2" fmla="*/ 0 w 44"/>
                <a:gd name="T3" fmla="*/ 0 h 52"/>
                <a:gd name="T4" fmla="*/ 0 w 44"/>
                <a:gd name="T5" fmla="*/ 0 h 52"/>
                <a:gd name="T6" fmla="*/ 0 w 44"/>
                <a:gd name="T7" fmla="*/ 0 h 52"/>
                <a:gd name="T8" fmla="*/ 0 w 44"/>
                <a:gd name="T9" fmla="*/ 0 h 52"/>
                <a:gd name="T10" fmla="*/ 0 w 44"/>
                <a:gd name="T11" fmla="*/ 0 h 52"/>
                <a:gd name="T12" fmla="*/ 0 w 44"/>
                <a:gd name="T13" fmla="*/ 0 h 52"/>
                <a:gd name="T14" fmla="*/ 0 w 44"/>
                <a:gd name="T15" fmla="*/ 0 h 52"/>
                <a:gd name="T16" fmla="*/ 0 w 44"/>
                <a:gd name="T17" fmla="*/ 0 h 52"/>
                <a:gd name="T18" fmla="*/ 0 w 44"/>
                <a:gd name="T19" fmla="*/ 0 h 52"/>
                <a:gd name="T20" fmla="*/ 0 w 44"/>
                <a:gd name="T21" fmla="*/ 0 h 52"/>
                <a:gd name="T22" fmla="*/ 0 w 44"/>
                <a:gd name="T23" fmla="*/ 0 h 52"/>
                <a:gd name="T24" fmla="*/ 0 w 44"/>
                <a:gd name="T25" fmla="*/ 0 h 52"/>
                <a:gd name="T26" fmla="*/ 0 w 44"/>
                <a:gd name="T27" fmla="*/ 0 h 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
                <a:gd name="T43" fmla="*/ 0 h 52"/>
                <a:gd name="T44" fmla="*/ 44 w 44"/>
                <a:gd name="T45" fmla="*/ 52 h 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 h="52">
                  <a:moveTo>
                    <a:pt x="43" y="11"/>
                  </a:moveTo>
                  <a:lnTo>
                    <a:pt x="28" y="14"/>
                  </a:lnTo>
                  <a:lnTo>
                    <a:pt x="20" y="25"/>
                  </a:lnTo>
                  <a:lnTo>
                    <a:pt x="16" y="38"/>
                  </a:lnTo>
                  <a:lnTo>
                    <a:pt x="14" y="52"/>
                  </a:lnTo>
                  <a:lnTo>
                    <a:pt x="0" y="47"/>
                  </a:lnTo>
                  <a:lnTo>
                    <a:pt x="4" y="35"/>
                  </a:lnTo>
                  <a:lnTo>
                    <a:pt x="9" y="23"/>
                  </a:lnTo>
                  <a:lnTo>
                    <a:pt x="16" y="11"/>
                  </a:lnTo>
                  <a:lnTo>
                    <a:pt x="24" y="1"/>
                  </a:lnTo>
                  <a:lnTo>
                    <a:pt x="31" y="2"/>
                  </a:lnTo>
                  <a:lnTo>
                    <a:pt x="39" y="0"/>
                  </a:lnTo>
                  <a:lnTo>
                    <a:pt x="44" y="2"/>
                  </a:lnTo>
                  <a:lnTo>
                    <a:pt x="43" y="11"/>
                  </a:lnTo>
                  <a:close/>
                </a:path>
              </a:pathLst>
            </a:custGeom>
            <a:solidFill>
              <a:srgbClr val="7F2B00"/>
            </a:solidFill>
            <a:ln w="9525">
              <a:noFill/>
              <a:round/>
              <a:headEnd/>
              <a:tailEnd/>
            </a:ln>
          </p:spPr>
          <p:txBody>
            <a:bodyPr/>
            <a:lstStyle/>
            <a:p>
              <a:endParaRPr lang="fr-FR"/>
            </a:p>
          </p:txBody>
        </p:sp>
        <p:sp>
          <p:nvSpPr>
            <p:cNvPr id="480344" name="Freeform 671"/>
            <p:cNvSpPr>
              <a:spLocks/>
            </p:cNvSpPr>
            <p:nvPr/>
          </p:nvSpPr>
          <p:spPr bwMode="auto">
            <a:xfrm>
              <a:off x="4947" y="1410"/>
              <a:ext cx="9" cy="3"/>
            </a:xfrm>
            <a:custGeom>
              <a:avLst/>
              <a:gdLst>
                <a:gd name="T0" fmla="*/ 0 w 47"/>
                <a:gd name="T1" fmla="*/ 0 h 17"/>
                <a:gd name="T2" fmla="*/ 0 w 47"/>
                <a:gd name="T3" fmla="*/ 0 h 17"/>
                <a:gd name="T4" fmla="*/ 0 w 47"/>
                <a:gd name="T5" fmla="*/ 0 h 17"/>
                <a:gd name="T6" fmla="*/ 0 w 47"/>
                <a:gd name="T7" fmla="*/ 0 h 17"/>
                <a:gd name="T8" fmla="*/ 0 w 47"/>
                <a:gd name="T9" fmla="*/ 0 h 17"/>
                <a:gd name="T10" fmla="*/ 0 w 47"/>
                <a:gd name="T11" fmla="*/ 0 h 17"/>
                <a:gd name="T12" fmla="*/ 0 w 47"/>
                <a:gd name="T13" fmla="*/ 0 h 17"/>
                <a:gd name="T14" fmla="*/ 0 w 47"/>
                <a:gd name="T15" fmla="*/ 0 h 17"/>
                <a:gd name="T16" fmla="*/ 0 w 47"/>
                <a:gd name="T17" fmla="*/ 0 h 17"/>
                <a:gd name="T18" fmla="*/ 0 w 47"/>
                <a:gd name="T19" fmla="*/ 0 h 17"/>
                <a:gd name="T20" fmla="*/ 0 w 47"/>
                <a:gd name="T21" fmla="*/ 0 h 17"/>
                <a:gd name="T22" fmla="*/ 0 w 47"/>
                <a:gd name="T23" fmla="*/ 0 h 17"/>
                <a:gd name="T24" fmla="*/ 0 w 47"/>
                <a:gd name="T25" fmla="*/ 0 h 17"/>
                <a:gd name="T26" fmla="*/ 0 w 47"/>
                <a:gd name="T27" fmla="*/ 0 h 17"/>
                <a:gd name="T28" fmla="*/ 0 w 47"/>
                <a:gd name="T29" fmla="*/ 0 h 17"/>
                <a:gd name="T30" fmla="*/ 0 w 47"/>
                <a:gd name="T31" fmla="*/ 0 h 17"/>
                <a:gd name="T32" fmla="*/ 0 w 47"/>
                <a:gd name="T33" fmla="*/ 0 h 17"/>
                <a:gd name="T34" fmla="*/ 0 w 47"/>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7"/>
                <a:gd name="T55" fmla="*/ 0 h 17"/>
                <a:gd name="T56" fmla="*/ 47 w 4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7" h="17">
                  <a:moveTo>
                    <a:pt x="47" y="8"/>
                  </a:moveTo>
                  <a:lnTo>
                    <a:pt x="43" y="12"/>
                  </a:lnTo>
                  <a:lnTo>
                    <a:pt x="38" y="15"/>
                  </a:lnTo>
                  <a:lnTo>
                    <a:pt x="33" y="16"/>
                  </a:lnTo>
                  <a:lnTo>
                    <a:pt x="26" y="17"/>
                  </a:lnTo>
                  <a:lnTo>
                    <a:pt x="20" y="17"/>
                  </a:lnTo>
                  <a:lnTo>
                    <a:pt x="13" y="17"/>
                  </a:lnTo>
                  <a:lnTo>
                    <a:pt x="6" y="16"/>
                  </a:lnTo>
                  <a:lnTo>
                    <a:pt x="0" y="15"/>
                  </a:lnTo>
                  <a:lnTo>
                    <a:pt x="2" y="1"/>
                  </a:lnTo>
                  <a:lnTo>
                    <a:pt x="8" y="0"/>
                  </a:lnTo>
                  <a:lnTo>
                    <a:pt x="14" y="0"/>
                  </a:lnTo>
                  <a:lnTo>
                    <a:pt x="20" y="0"/>
                  </a:lnTo>
                  <a:lnTo>
                    <a:pt x="26" y="0"/>
                  </a:lnTo>
                  <a:lnTo>
                    <a:pt x="32" y="1"/>
                  </a:lnTo>
                  <a:lnTo>
                    <a:pt x="37" y="2"/>
                  </a:lnTo>
                  <a:lnTo>
                    <a:pt x="42" y="4"/>
                  </a:lnTo>
                  <a:lnTo>
                    <a:pt x="47" y="8"/>
                  </a:lnTo>
                  <a:close/>
                </a:path>
              </a:pathLst>
            </a:custGeom>
            <a:solidFill>
              <a:srgbClr val="F2E8D3"/>
            </a:solidFill>
            <a:ln w="9525">
              <a:noFill/>
              <a:round/>
              <a:headEnd/>
              <a:tailEnd/>
            </a:ln>
          </p:spPr>
          <p:txBody>
            <a:bodyPr/>
            <a:lstStyle/>
            <a:p>
              <a:endParaRPr lang="fr-FR"/>
            </a:p>
          </p:txBody>
        </p:sp>
        <p:sp>
          <p:nvSpPr>
            <p:cNvPr id="480345" name="Freeform 672"/>
            <p:cNvSpPr>
              <a:spLocks/>
            </p:cNvSpPr>
            <p:nvPr/>
          </p:nvSpPr>
          <p:spPr bwMode="auto">
            <a:xfrm>
              <a:off x="4927" y="1413"/>
              <a:ext cx="31" cy="45"/>
            </a:xfrm>
            <a:custGeom>
              <a:avLst/>
              <a:gdLst>
                <a:gd name="T0" fmla="*/ 1 w 173"/>
                <a:gd name="T1" fmla="*/ 0 h 270"/>
                <a:gd name="T2" fmla="*/ 1 w 173"/>
                <a:gd name="T3" fmla="*/ 0 h 270"/>
                <a:gd name="T4" fmla="*/ 1 w 173"/>
                <a:gd name="T5" fmla="*/ 0 h 270"/>
                <a:gd name="T6" fmla="*/ 1 w 173"/>
                <a:gd name="T7" fmla="*/ 0 h 270"/>
                <a:gd name="T8" fmla="*/ 1 w 173"/>
                <a:gd name="T9" fmla="*/ 1 h 270"/>
                <a:gd name="T10" fmla="*/ 1 w 173"/>
                <a:gd name="T11" fmla="*/ 1 h 270"/>
                <a:gd name="T12" fmla="*/ 1 w 173"/>
                <a:gd name="T13" fmla="*/ 1 h 270"/>
                <a:gd name="T14" fmla="*/ 1 w 173"/>
                <a:gd name="T15" fmla="*/ 1 h 270"/>
                <a:gd name="T16" fmla="*/ 1 w 173"/>
                <a:gd name="T17" fmla="*/ 1 h 270"/>
                <a:gd name="T18" fmla="*/ 0 w 173"/>
                <a:gd name="T19" fmla="*/ 1 h 270"/>
                <a:gd name="T20" fmla="*/ 0 w 173"/>
                <a:gd name="T21" fmla="*/ 1 h 270"/>
                <a:gd name="T22" fmla="*/ 0 w 173"/>
                <a:gd name="T23" fmla="*/ 1 h 270"/>
                <a:gd name="T24" fmla="*/ 0 w 173"/>
                <a:gd name="T25" fmla="*/ 1 h 270"/>
                <a:gd name="T26" fmla="*/ 0 w 173"/>
                <a:gd name="T27" fmla="*/ 1 h 270"/>
                <a:gd name="T28" fmla="*/ 0 w 173"/>
                <a:gd name="T29" fmla="*/ 1 h 270"/>
                <a:gd name="T30" fmla="*/ 0 w 173"/>
                <a:gd name="T31" fmla="*/ 1 h 270"/>
                <a:gd name="T32" fmla="*/ 0 w 173"/>
                <a:gd name="T33" fmla="*/ 1 h 270"/>
                <a:gd name="T34" fmla="*/ 0 w 173"/>
                <a:gd name="T35" fmla="*/ 1 h 270"/>
                <a:gd name="T36" fmla="*/ 0 w 173"/>
                <a:gd name="T37" fmla="*/ 1 h 270"/>
                <a:gd name="T38" fmla="*/ 0 w 173"/>
                <a:gd name="T39" fmla="*/ 1 h 270"/>
                <a:gd name="T40" fmla="*/ 0 w 173"/>
                <a:gd name="T41" fmla="*/ 1 h 270"/>
                <a:gd name="T42" fmla="*/ 0 w 173"/>
                <a:gd name="T43" fmla="*/ 1 h 270"/>
                <a:gd name="T44" fmla="*/ 0 w 173"/>
                <a:gd name="T45" fmla="*/ 1 h 270"/>
                <a:gd name="T46" fmla="*/ 0 w 173"/>
                <a:gd name="T47" fmla="*/ 1 h 270"/>
                <a:gd name="T48" fmla="*/ 0 w 173"/>
                <a:gd name="T49" fmla="*/ 1 h 270"/>
                <a:gd name="T50" fmla="*/ 0 w 173"/>
                <a:gd name="T51" fmla="*/ 1 h 270"/>
                <a:gd name="T52" fmla="*/ 0 w 173"/>
                <a:gd name="T53" fmla="*/ 0 h 270"/>
                <a:gd name="T54" fmla="*/ 0 w 173"/>
                <a:gd name="T55" fmla="*/ 0 h 270"/>
                <a:gd name="T56" fmla="*/ 0 w 173"/>
                <a:gd name="T57" fmla="*/ 0 h 270"/>
                <a:gd name="T58" fmla="*/ 0 w 173"/>
                <a:gd name="T59" fmla="*/ 0 h 270"/>
                <a:gd name="T60" fmla="*/ 0 w 173"/>
                <a:gd name="T61" fmla="*/ 0 h 270"/>
                <a:gd name="T62" fmla="*/ 0 w 173"/>
                <a:gd name="T63" fmla="*/ 0 h 270"/>
                <a:gd name="T64" fmla="*/ 0 w 173"/>
                <a:gd name="T65" fmla="*/ 0 h 270"/>
                <a:gd name="T66" fmla="*/ 0 w 173"/>
                <a:gd name="T67" fmla="*/ 0 h 270"/>
                <a:gd name="T68" fmla="*/ 0 w 173"/>
                <a:gd name="T69" fmla="*/ 0 h 270"/>
                <a:gd name="T70" fmla="*/ 1 w 173"/>
                <a:gd name="T71" fmla="*/ 0 h 270"/>
                <a:gd name="T72" fmla="*/ 1 w 173"/>
                <a:gd name="T73" fmla="*/ 0 h 270"/>
                <a:gd name="T74" fmla="*/ 1 w 173"/>
                <a:gd name="T75" fmla="*/ 0 h 270"/>
                <a:gd name="T76" fmla="*/ 1 w 173"/>
                <a:gd name="T77" fmla="*/ 0 h 270"/>
                <a:gd name="T78" fmla="*/ 1 w 173"/>
                <a:gd name="T79" fmla="*/ 0 h 270"/>
                <a:gd name="T80" fmla="*/ 1 w 173"/>
                <a:gd name="T81" fmla="*/ 0 h 2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3"/>
                <a:gd name="T124" fmla="*/ 0 h 270"/>
                <a:gd name="T125" fmla="*/ 173 w 173"/>
                <a:gd name="T126" fmla="*/ 270 h 2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3" h="270">
                  <a:moveTo>
                    <a:pt x="173" y="12"/>
                  </a:moveTo>
                  <a:lnTo>
                    <a:pt x="166" y="46"/>
                  </a:lnTo>
                  <a:lnTo>
                    <a:pt x="158" y="81"/>
                  </a:lnTo>
                  <a:lnTo>
                    <a:pt x="150" y="115"/>
                  </a:lnTo>
                  <a:lnTo>
                    <a:pt x="140" y="150"/>
                  </a:lnTo>
                  <a:lnTo>
                    <a:pt x="129" y="183"/>
                  </a:lnTo>
                  <a:lnTo>
                    <a:pt x="116" y="214"/>
                  </a:lnTo>
                  <a:lnTo>
                    <a:pt x="100" y="243"/>
                  </a:lnTo>
                  <a:lnTo>
                    <a:pt x="82" y="269"/>
                  </a:lnTo>
                  <a:lnTo>
                    <a:pt x="71" y="270"/>
                  </a:lnTo>
                  <a:lnTo>
                    <a:pt x="61" y="269"/>
                  </a:lnTo>
                  <a:lnTo>
                    <a:pt x="51" y="267"/>
                  </a:lnTo>
                  <a:lnTo>
                    <a:pt x="42" y="263"/>
                  </a:lnTo>
                  <a:lnTo>
                    <a:pt x="31" y="259"/>
                  </a:lnTo>
                  <a:lnTo>
                    <a:pt x="22" y="256"/>
                  </a:lnTo>
                  <a:lnTo>
                    <a:pt x="12" y="253"/>
                  </a:lnTo>
                  <a:lnTo>
                    <a:pt x="0" y="251"/>
                  </a:lnTo>
                  <a:lnTo>
                    <a:pt x="3" y="239"/>
                  </a:lnTo>
                  <a:lnTo>
                    <a:pt x="9" y="226"/>
                  </a:lnTo>
                  <a:lnTo>
                    <a:pt x="15" y="214"/>
                  </a:lnTo>
                  <a:lnTo>
                    <a:pt x="21" y="202"/>
                  </a:lnTo>
                  <a:lnTo>
                    <a:pt x="26" y="188"/>
                  </a:lnTo>
                  <a:lnTo>
                    <a:pt x="29" y="173"/>
                  </a:lnTo>
                  <a:lnTo>
                    <a:pt x="28" y="157"/>
                  </a:lnTo>
                  <a:lnTo>
                    <a:pt x="23" y="140"/>
                  </a:lnTo>
                  <a:lnTo>
                    <a:pt x="18" y="132"/>
                  </a:lnTo>
                  <a:lnTo>
                    <a:pt x="15" y="123"/>
                  </a:lnTo>
                  <a:lnTo>
                    <a:pt x="14" y="115"/>
                  </a:lnTo>
                  <a:lnTo>
                    <a:pt x="14" y="106"/>
                  </a:lnTo>
                  <a:lnTo>
                    <a:pt x="17" y="81"/>
                  </a:lnTo>
                  <a:lnTo>
                    <a:pt x="20" y="46"/>
                  </a:lnTo>
                  <a:lnTo>
                    <a:pt x="24" y="14"/>
                  </a:lnTo>
                  <a:lnTo>
                    <a:pt x="25" y="0"/>
                  </a:lnTo>
                  <a:lnTo>
                    <a:pt x="43" y="5"/>
                  </a:lnTo>
                  <a:lnTo>
                    <a:pt x="61" y="8"/>
                  </a:lnTo>
                  <a:lnTo>
                    <a:pt x="80" y="10"/>
                  </a:lnTo>
                  <a:lnTo>
                    <a:pt x="99" y="10"/>
                  </a:lnTo>
                  <a:lnTo>
                    <a:pt x="119" y="9"/>
                  </a:lnTo>
                  <a:lnTo>
                    <a:pt x="137" y="9"/>
                  </a:lnTo>
                  <a:lnTo>
                    <a:pt x="156" y="10"/>
                  </a:lnTo>
                  <a:lnTo>
                    <a:pt x="173" y="12"/>
                  </a:lnTo>
                  <a:close/>
                </a:path>
              </a:pathLst>
            </a:custGeom>
            <a:solidFill>
              <a:srgbClr val="F2E8D3"/>
            </a:solidFill>
            <a:ln w="9525">
              <a:noFill/>
              <a:round/>
              <a:headEnd/>
              <a:tailEnd/>
            </a:ln>
          </p:spPr>
          <p:txBody>
            <a:bodyPr/>
            <a:lstStyle/>
            <a:p>
              <a:endParaRPr lang="fr-FR"/>
            </a:p>
          </p:txBody>
        </p:sp>
        <p:sp>
          <p:nvSpPr>
            <p:cNvPr id="480346" name="Freeform 673"/>
            <p:cNvSpPr>
              <a:spLocks/>
            </p:cNvSpPr>
            <p:nvPr/>
          </p:nvSpPr>
          <p:spPr bwMode="auto">
            <a:xfrm>
              <a:off x="4918" y="1434"/>
              <a:ext cx="11" cy="19"/>
            </a:xfrm>
            <a:custGeom>
              <a:avLst/>
              <a:gdLst>
                <a:gd name="T0" fmla="*/ 0 w 57"/>
                <a:gd name="T1" fmla="*/ 0 h 115"/>
                <a:gd name="T2" fmla="*/ 0 w 57"/>
                <a:gd name="T3" fmla="*/ 0 h 115"/>
                <a:gd name="T4" fmla="*/ 0 w 57"/>
                <a:gd name="T5" fmla="*/ 0 h 115"/>
                <a:gd name="T6" fmla="*/ 0 w 57"/>
                <a:gd name="T7" fmla="*/ 0 h 115"/>
                <a:gd name="T8" fmla="*/ 0 w 57"/>
                <a:gd name="T9" fmla="*/ 0 h 115"/>
                <a:gd name="T10" fmla="*/ 0 w 57"/>
                <a:gd name="T11" fmla="*/ 0 h 115"/>
                <a:gd name="T12" fmla="*/ 0 w 57"/>
                <a:gd name="T13" fmla="*/ 0 h 115"/>
                <a:gd name="T14" fmla="*/ 0 w 57"/>
                <a:gd name="T15" fmla="*/ 0 h 115"/>
                <a:gd name="T16" fmla="*/ 0 w 57"/>
                <a:gd name="T17" fmla="*/ 0 h 115"/>
                <a:gd name="T18" fmla="*/ 0 w 57"/>
                <a:gd name="T19" fmla="*/ 0 h 115"/>
                <a:gd name="T20" fmla="*/ 0 w 57"/>
                <a:gd name="T21" fmla="*/ 0 h 115"/>
                <a:gd name="T22" fmla="*/ 0 w 57"/>
                <a:gd name="T23" fmla="*/ 0 h 115"/>
                <a:gd name="T24" fmla="*/ 0 w 57"/>
                <a:gd name="T25" fmla="*/ 0 h 115"/>
                <a:gd name="T26" fmla="*/ 0 w 57"/>
                <a:gd name="T27" fmla="*/ 0 h 115"/>
                <a:gd name="T28" fmla="*/ 0 w 57"/>
                <a:gd name="T29" fmla="*/ 0 h 115"/>
                <a:gd name="T30" fmla="*/ 0 w 57"/>
                <a:gd name="T31" fmla="*/ 0 h 115"/>
                <a:gd name="T32" fmla="*/ 0 w 57"/>
                <a:gd name="T33" fmla="*/ 0 h 115"/>
                <a:gd name="T34" fmla="*/ 0 w 57"/>
                <a:gd name="T35" fmla="*/ 0 h 115"/>
                <a:gd name="T36" fmla="*/ 0 w 57"/>
                <a:gd name="T37" fmla="*/ 0 h 115"/>
                <a:gd name="T38" fmla="*/ 0 w 57"/>
                <a:gd name="T39" fmla="*/ 0 h 115"/>
                <a:gd name="T40" fmla="*/ 0 w 57"/>
                <a:gd name="T41" fmla="*/ 0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115"/>
                <a:gd name="T65" fmla="*/ 57 w 57"/>
                <a:gd name="T66" fmla="*/ 115 h 1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115">
                  <a:moveTo>
                    <a:pt x="49" y="90"/>
                  </a:moveTo>
                  <a:lnTo>
                    <a:pt x="45" y="95"/>
                  </a:lnTo>
                  <a:lnTo>
                    <a:pt x="40" y="99"/>
                  </a:lnTo>
                  <a:lnTo>
                    <a:pt x="35" y="103"/>
                  </a:lnTo>
                  <a:lnTo>
                    <a:pt x="30" y="107"/>
                  </a:lnTo>
                  <a:lnTo>
                    <a:pt x="23" y="110"/>
                  </a:lnTo>
                  <a:lnTo>
                    <a:pt x="16" y="114"/>
                  </a:lnTo>
                  <a:lnTo>
                    <a:pt x="8" y="115"/>
                  </a:lnTo>
                  <a:lnTo>
                    <a:pt x="0" y="115"/>
                  </a:lnTo>
                  <a:lnTo>
                    <a:pt x="7" y="102"/>
                  </a:lnTo>
                  <a:lnTo>
                    <a:pt x="14" y="89"/>
                  </a:lnTo>
                  <a:lnTo>
                    <a:pt x="21" y="74"/>
                  </a:lnTo>
                  <a:lnTo>
                    <a:pt x="28" y="60"/>
                  </a:lnTo>
                  <a:lnTo>
                    <a:pt x="33" y="45"/>
                  </a:lnTo>
                  <a:lnTo>
                    <a:pt x="36" y="30"/>
                  </a:lnTo>
                  <a:lnTo>
                    <a:pt x="37" y="15"/>
                  </a:lnTo>
                  <a:lnTo>
                    <a:pt x="36" y="0"/>
                  </a:lnTo>
                  <a:lnTo>
                    <a:pt x="48" y="22"/>
                  </a:lnTo>
                  <a:lnTo>
                    <a:pt x="55" y="43"/>
                  </a:lnTo>
                  <a:lnTo>
                    <a:pt x="57" y="64"/>
                  </a:lnTo>
                  <a:lnTo>
                    <a:pt x="49" y="90"/>
                  </a:lnTo>
                  <a:close/>
                </a:path>
              </a:pathLst>
            </a:custGeom>
            <a:solidFill>
              <a:srgbClr val="F2E8D3"/>
            </a:solidFill>
            <a:ln w="9525">
              <a:noFill/>
              <a:round/>
              <a:headEnd/>
              <a:tailEnd/>
            </a:ln>
          </p:spPr>
          <p:txBody>
            <a:bodyPr/>
            <a:lstStyle/>
            <a:p>
              <a:endParaRPr lang="fr-FR"/>
            </a:p>
          </p:txBody>
        </p:sp>
        <p:sp>
          <p:nvSpPr>
            <p:cNvPr id="480347" name="Freeform 674"/>
            <p:cNvSpPr>
              <a:spLocks/>
            </p:cNvSpPr>
            <p:nvPr/>
          </p:nvSpPr>
          <p:spPr bwMode="auto">
            <a:xfrm>
              <a:off x="4842" y="1453"/>
              <a:ext cx="19" cy="4"/>
            </a:xfrm>
            <a:custGeom>
              <a:avLst/>
              <a:gdLst>
                <a:gd name="T0" fmla="*/ 1 w 109"/>
                <a:gd name="T1" fmla="*/ 0 h 23"/>
                <a:gd name="T2" fmla="*/ 1 w 109"/>
                <a:gd name="T3" fmla="*/ 0 h 23"/>
                <a:gd name="T4" fmla="*/ 1 w 109"/>
                <a:gd name="T5" fmla="*/ 0 h 23"/>
                <a:gd name="T6" fmla="*/ 1 w 109"/>
                <a:gd name="T7" fmla="*/ 0 h 23"/>
                <a:gd name="T8" fmla="*/ 1 w 109"/>
                <a:gd name="T9" fmla="*/ 0 h 23"/>
                <a:gd name="T10" fmla="*/ 0 w 109"/>
                <a:gd name="T11" fmla="*/ 0 h 23"/>
                <a:gd name="T12" fmla="*/ 0 w 109"/>
                <a:gd name="T13" fmla="*/ 0 h 23"/>
                <a:gd name="T14" fmla="*/ 0 w 109"/>
                <a:gd name="T15" fmla="*/ 0 h 23"/>
                <a:gd name="T16" fmla="*/ 0 w 109"/>
                <a:gd name="T17" fmla="*/ 0 h 23"/>
                <a:gd name="T18" fmla="*/ 0 w 109"/>
                <a:gd name="T19" fmla="*/ 0 h 23"/>
                <a:gd name="T20" fmla="*/ 1 w 109"/>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
                <a:gd name="T34" fmla="*/ 0 h 23"/>
                <a:gd name="T35" fmla="*/ 109 w 109"/>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 h="23">
                  <a:moveTo>
                    <a:pt x="106" y="2"/>
                  </a:moveTo>
                  <a:lnTo>
                    <a:pt x="109" y="9"/>
                  </a:lnTo>
                  <a:lnTo>
                    <a:pt x="109" y="17"/>
                  </a:lnTo>
                  <a:lnTo>
                    <a:pt x="105" y="22"/>
                  </a:lnTo>
                  <a:lnTo>
                    <a:pt x="98" y="23"/>
                  </a:lnTo>
                  <a:lnTo>
                    <a:pt x="2" y="17"/>
                  </a:lnTo>
                  <a:lnTo>
                    <a:pt x="0" y="12"/>
                  </a:lnTo>
                  <a:lnTo>
                    <a:pt x="1" y="5"/>
                  </a:lnTo>
                  <a:lnTo>
                    <a:pt x="4" y="1"/>
                  </a:lnTo>
                  <a:lnTo>
                    <a:pt x="10" y="0"/>
                  </a:lnTo>
                  <a:lnTo>
                    <a:pt x="106" y="2"/>
                  </a:lnTo>
                  <a:close/>
                </a:path>
              </a:pathLst>
            </a:custGeom>
            <a:solidFill>
              <a:srgbClr val="7F2B00"/>
            </a:solidFill>
            <a:ln w="9525">
              <a:noFill/>
              <a:round/>
              <a:headEnd/>
              <a:tailEnd/>
            </a:ln>
          </p:spPr>
          <p:txBody>
            <a:bodyPr/>
            <a:lstStyle/>
            <a:p>
              <a:endParaRPr lang="fr-FR"/>
            </a:p>
          </p:txBody>
        </p:sp>
        <p:sp>
          <p:nvSpPr>
            <p:cNvPr id="480348" name="Freeform 675"/>
            <p:cNvSpPr>
              <a:spLocks/>
            </p:cNvSpPr>
            <p:nvPr/>
          </p:nvSpPr>
          <p:spPr bwMode="auto">
            <a:xfrm>
              <a:off x="4911" y="1455"/>
              <a:ext cx="3" cy="3"/>
            </a:xfrm>
            <a:custGeom>
              <a:avLst/>
              <a:gdLst>
                <a:gd name="T0" fmla="*/ 0 w 16"/>
                <a:gd name="T1" fmla="*/ 0 h 12"/>
                <a:gd name="T2" fmla="*/ 0 w 16"/>
                <a:gd name="T3" fmla="*/ 0 h 12"/>
                <a:gd name="T4" fmla="*/ 0 w 16"/>
                <a:gd name="T5" fmla="*/ 0 h 12"/>
                <a:gd name="T6" fmla="*/ 0 w 16"/>
                <a:gd name="T7" fmla="*/ 0 h 12"/>
                <a:gd name="T8" fmla="*/ 0 w 16"/>
                <a:gd name="T9" fmla="*/ 0 h 12"/>
                <a:gd name="T10" fmla="*/ 0 w 16"/>
                <a:gd name="T11" fmla="*/ 0 h 12"/>
                <a:gd name="T12" fmla="*/ 0 w 16"/>
                <a:gd name="T13" fmla="*/ 0 h 12"/>
                <a:gd name="T14" fmla="*/ 0 w 16"/>
                <a:gd name="T15" fmla="*/ 0 h 12"/>
                <a:gd name="T16" fmla="*/ 0 w 16"/>
                <a:gd name="T17" fmla="*/ 0 h 12"/>
                <a:gd name="T18" fmla="*/ 0 w 16"/>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2"/>
                <a:gd name="T32" fmla="*/ 16 w 16"/>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2">
                  <a:moveTo>
                    <a:pt x="16" y="4"/>
                  </a:moveTo>
                  <a:lnTo>
                    <a:pt x="13" y="7"/>
                  </a:lnTo>
                  <a:lnTo>
                    <a:pt x="11" y="11"/>
                  </a:lnTo>
                  <a:lnTo>
                    <a:pt x="7" y="12"/>
                  </a:lnTo>
                  <a:lnTo>
                    <a:pt x="2" y="10"/>
                  </a:lnTo>
                  <a:lnTo>
                    <a:pt x="0" y="2"/>
                  </a:lnTo>
                  <a:lnTo>
                    <a:pt x="4" y="1"/>
                  </a:lnTo>
                  <a:lnTo>
                    <a:pt x="9" y="0"/>
                  </a:lnTo>
                  <a:lnTo>
                    <a:pt x="13" y="0"/>
                  </a:lnTo>
                  <a:lnTo>
                    <a:pt x="16" y="4"/>
                  </a:lnTo>
                  <a:close/>
                </a:path>
              </a:pathLst>
            </a:custGeom>
            <a:solidFill>
              <a:srgbClr val="F2E8D3"/>
            </a:solidFill>
            <a:ln w="9525">
              <a:noFill/>
              <a:round/>
              <a:headEnd/>
              <a:tailEnd/>
            </a:ln>
          </p:spPr>
          <p:txBody>
            <a:bodyPr/>
            <a:lstStyle/>
            <a:p>
              <a:endParaRPr lang="fr-FR"/>
            </a:p>
          </p:txBody>
        </p:sp>
        <p:sp>
          <p:nvSpPr>
            <p:cNvPr id="480349" name="Freeform 676"/>
            <p:cNvSpPr>
              <a:spLocks/>
            </p:cNvSpPr>
            <p:nvPr/>
          </p:nvSpPr>
          <p:spPr bwMode="auto">
            <a:xfrm>
              <a:off x="4810" y="1473"/>
              <a:ext cx="34" cy="5"/>
            </a:xfrm>
            <a:custGeom>
              <a:avLst/>
              <a:gdLst>
                <a:gd name="T0" fmla="*/ 1 w 198"/>
                <a:gd name="T1" fmla="*/ 0 h 29"/>
                <a:gd name="T2" fmla="*/ 1 w 198"/>
                <a:gd name="T3" fmla="*/ 0 h 29"/>
                <a:gd name="T4" fmla="*/ 1 w 198"/>
                <a:gd name="T5" fmla="*/ 0 h 29"/>
                <a:gd name="T6" fmla="*/ 1 w 198"/>
                <a:gd name="T7" fmla="*/ 0 h 29"/>
                <a:gd name="T8" fmla="*/ 1 w 198"/>
                <a:gd name="T9" fmla="*/ 0 h 29"/>
                <a:gd name="T10" fmla="*/ 1 w 198"/>
                <a:gd name="T11" fmla="*/ 0 h 29"/>
                <a:gd name="T12" fmla="*/ 1 w 198"/>
                <a:gd name="T13" fmla="*/ 0 h 29"/>
                <a:gd name="T14" fmla="*/ 1 w 198"/>
                <a:gd name="T15" fmla="*/ 0 h 29"/>
                <a:gd name="T16" fmla="*/ 1 w 198"/>
                <a:gd name="T17" fmla="*/ 0 h 29"/>
                <a:gd name="T18" fmla="*/ 1 w 198"/>
                <a:gd name="T19" fmla="*/ 0 h 29"/>
                <a:gd name="T20" fmla="*/ 1 w 198"/>
                <a:gd name="T21" fmla="*/ 0 h 29"/>
                <a:gd name="T22" fmla="*/ 1 w 198"/>
                <a:gd name="T23" fmla="*/ 0 h 29"/>
                <a:gd name="T24" fmla="*/ 1 w 198"/>
                <a:gd name="T25" fmla="*/ 0 h 29"/>
                <a:gd name="T26" fmla="*/ 1 w 198"/>
                <a:gd name="T27" fmla="*/ 0 h 29"/>
                <a:gd name="T28" fmla="*/ 0 w 198"/>
                <a:gd name="T29" fmla="*/ 0 h 29"/>
                <a:gd name="T30" fmla="*/ 0 w 198"/>
                <a:gd name="T31" fmla="*/ 0 h 29"/>
                <a:gd name="T32" fmla="*/ 0 w 198"/>
                <a:gd name="T33" fmla="*/ 0 h 29"/>
                <a:gd name="T34" fmla="*/ 0 w 198"/>
                <a:gd name="T35" fmla="*/ 0 h 29"/>
                <a:gd name="T36" fmla="*/ 0 w 198"/>
                <a:gd name="T37" fmla="*/ 0 h 29"/>
                <a:gd name="T38" fmla="*/ 0 w 198"/>
                <a:gd name="T39" fmla="*/ 0 h 29"/>
                <a:gd name="T40" fmla="*/ 0 w 198"/>
                <a:gd name="T41" fmla="*/ 0 h 29"/>
                <a:gd name="T42" fmla="*/ 0 w 198"/>
                <a:gd name="T43" fmla="*/ 0 h 29"/>
                <a:gd name="T44" fmla="*/ 0 w 198"/>
                <a:gd name="T45" fmla="*/ 0 h 29"/>
                <a:gd name="T46" fmla="*/ 0 w 198"/>
                <a:gd name="T47" fmla="*/ 0 h 29"/>
                <a:gd name="T48" fmla="*/ 0 w 198"/>
                <a:gd name="T49" fmla="*/ 0 h 29"/>
                <a:gd name="T50" fmla="*/ 0 w 198"/>
                <a:gd name="T51" fmla="*/ 0 h 29"/>
                <a:gd name="T52" fmla="*/ 0 w 198"/>
                <a:gd name="T53" fmla="*/ 0 h 29"/>
                <a:gd name="T54" fmla="*/ 0 w 198"/>
                <a:gd name="T55" fmla="*/ 0 h 29"/>
                <a:gd name="T56" fmla="*/ 0 w 198"/>
                <a:gd name="T57" fmla="*/ 0 h 29"/>
                <a:gd name="T58" fmla="*/ 0 w 198"/>
                <a:gd name="T59" fmla="*/ 0 h 29"/>
                <a:gd name="T60" fmla="*/ 0 w 198"/>
                <a:gd name="T61" fmla="*/ 0 h 29"/>
                <a:gd name="T62" fmla="*/ 0 w 198"/>
                <a:gd name="T63" fmla="*/ 0 h 29"/>
                <a:gd name="T64" fmla="*/ 0 w 198"/>
                <a:gd name="T65" fmla="*/ 0 h 29"/>
                <a:gd name="T66" fmla="*/ 1 w 198"/>
                <a:gd name="T67" fmla="*/ 0 h 29"/>
                <a:gd name="T68" fmla="*/ 1 w 198"/>
                <a:gd name="T69" fmla="*/ 0 h 29"/>
                <a:gd name="T70" fmla="*/ 1 w 198"/>
                <a:gd name="T71" fmla="*/ 0 h 29"/>
                <a:gd name="T72" fmla="*/ 1 w 198"/>
                <a:gd name="T73" fmla="*/ 0 h 29"/>
                <a:gd name="T74" fmla="*/ 1 w 198"/>
                <a:gd name="T75" fmla="*/ 0 h 29"/>
                <a:gd name="T76" fmla="*/ 1 w 198"/>
                <a:gd name="T77" fmla="*/ 0 h 29"/>
                <a:gd name="T78" fmla="*/ 1 w 198"/>
                <a:gd name="T79" fmla="*/ 0 h 29"/>
                <a:gd name="T80" fmla="*/ 1 w 198"/>
                <a:gd name="T81" fmla="*/ 0 h 29"/>
                <a:gd name="T82" fmla="*/ 1 w 198"/>
                <a:gd name="T83" fmla="*/ 0 h 29"/>
                <a:gd name="T84" fmla="*/ 1 w 198"/>
                <a:gd name="T85" fmla="*/ 0 h 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8"/>
                <a:gd name="T130" fmla="*/ 0 h 29"/>
                <a:gd name="T131" fmla="*/ 198 w 198"/>
                <a:gd name="T132" fmla="*/ 29 h 2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8" h="29">
                  <a:moveTo>
                    <a:pt x="198" y="6"/>
                  </a:moveTo>
                  <a:lnTo>
                    <a:pt x="193" y="13"/>
                  </a:lnTo>
                  <a:lnTo>
                    <a:pt x="187" y="17"/>
                  </a:lnTo>
                  <a:lnTo>
                    <a:pt x="179" y="20"/>
                  </a:lnTo>
                  <a:lnTo>
                    <a:pt x="170" y="21"/>
                  </a:lnTo>
                  <a:lnTo>
                    <a:pt x="161" y="22"/>
                  </a:lnTo>
                  <a:lnTo>
                    <a:pt x="152" y="22"/>
                  </a:lnTo>
                  <a:lnTo>
                    <a:pt x="144" y="22"/>
                  </a:lnTo>
                  <a:lnTo>
                    <a:pt x="136" y="24"/>
                  </a:lnTo>
                  <a:lnTo>
                    <a:pt x="127" y="27"/>
                  </a:lnTo>
                  <a:lnTo>
                    <a:pt x="118" y="28"/>
                  </a:lnTo>
                  <a:lnTo>
                    <a:pt x="107" y="29"/>
                  </a:lnTo>
                  <a:lnTo>
                    <a:pt x="96" y="28"/>
                  </a:lnTo>
                  <a:lnTo>
                    <a:pt x="87" y="28"/>
                  </a:lnTo>
                  <a:lnTo>
                    <a:pt x="77" y="26"/>
                  </a:lnTo>
                  <a:lnTo>
                    <a:pt x="68" y="25"/>
                  </a:lnTo>
                  <a:lnTo>
                    <a:pt x="62" y="24"/>
                  </a:lnTo>
                  <a:lnTo>
                    <a:pt x="56" y="24"/>
                  </a:lnTo>
                  <a:lnTo>
                    <a:pt x="48" y="26"/>
                  </a:lnTo>
                  <a:lnTo>
                    <a:pt x="39" y="27"/>
                  </a:lnTo>
                  <a:lnTo>
                    <a:pt x="31" y="28"/>
                  </a:lnTo>
                  <a:lnTo>
                    <a:pt x="23" y="29"/>
                  </a:lnTo>
                  <a:lnTo>
                    <a:pt x="15" y="29"/>
                  </a:lnTo>
                  <a:lnTo>
                    <a:pt x="8" y="27"/>
                  </a:lnTo>
                  <a:lnTo>
                    <a:pt x="0" y="24"/>
                  </a:lnTo>
                  <a:lnTo>
                    <a:pt x="0" y="13"/>
                  </a:lnTo>
                  <a:lnTo>
                    <a:pt x="11" y="11"/>
                  </a:lnTo>
                  <a:lnTo>
                    <a:pt x="22" y="9"/>
                  </a:lnTo>
                  <a:lnTo>
                    <a:pt x="32" y="8"/>
                  </a:lnTo>
                  <a:lnTo>
                    <a:pt x="44" y="8"/>
                  </a:lnTo>
                  <a:lnTo>
                    <a:pt x="54" y="8"/>
                  </a:lnTo>
                  <a:lnTo>
                    <a:pt x="65" y="8"/>
                  </a:lnTo>
                  <a:lnTo>
                    <a:pt x="77" y="9"/>
                  </a:lnTo>
                  <a:lnTo>
                    <a:pt x="88" y="9"/>
                  </a:lnTo>
                  <a:lnTo>
                    <a:pt x="98" y="10"/>
                  </a:lnTo>
                  <a:lnTo>
                    <a:pt x="110" y="10"/>
                  </a:lnTo>
                  <a:lnTo>
                    <a:pt x="121" y="10"/>
                  </a:lnTo>
                  <a:lnTo>
                    <a:pt x="132" y="10"/>
                  </a:lnTo>
                  <a:lnTo>
                    <a:pt x="144" y="8"/>
                  </a:lnTo>
                  <a:lnTo>
                    <a:pt x="155" y="7"/>
                  </a:lnTo>
                  <a:lnTo>
                    <a:pt x="166" y="4"/>
                  </a:lnTo>
                  <a:lnTo>
                    <a:pt x="178" y="0"/>
                  </a:lnTo>
                  <a:lnTo>
                    <a:pt x="198" y="6"/>
                  </a:lnTo>
                  <a:close/>
                </a:path>
              </a:pathLst>
            </a:custGeom>
            <a:solidFill>
              <a:srgbClr val="7F2B00"/>
            </a:solidFill>
            <a:ln w="9525">
              <a:noFill/>
              <a:round/>
              <a:headEnd/>
              <a:tailEnd/>
            </a:ln>
          </p:spPr>
          <p:txBody>
            <a:bodyPr/>
            <a:lstStyle/>
            <a:p>
              <a:endParaRPr lang="fr-FR"/>
            </a:p>
          </p:txBody>
        </p:sp>
        <p:sp>
          <p:nvSpPr>
            <p:cNvPr id="480350" name="Freeform 677"/>
            <p:cNvSpPr>
              <a:spLocks/>
            </p:cNvSpPr>
            <p:nvPr/>
          </p:nvSpPr>
          <p:spPr bwMode="auto">
            <a:xfrm>
              <a:off x="4796" y="1475"/>
              <a:ext cx="60" cy="18"/>
            </a:xfrm>
            <a:custGeom>
              <a:avLst/>
              <a:gdLst>
                <a:gd name="T0" fmla="*/ 2 w 343"/>
                <a:gd name="T1" fmla="*/ 0 h 108"/>
                <a:gd name="T2" fmla="*/ 2 w 343"/>
                <a:gd name="T3" fmla="*/ 0 h 108"/>
                <a:gd name="T4" fmla="*/ 2 w 343"/>
                <a:gd name="T5" fmla="*/ 0 h 108"/>
                <a:gd name="T6" fmla="*/ 2 w 343"/>
                <a:gd name="T7" fmla="*/ 0 h 108"/>
                <a:gd name="T8" fmla="*/ 2 w 343"/>
                <a:gd name="T9" fmla="*/ 0 h 108"/>
                <a:gd name="T10" fmla="*/ 1 w 343"/>
                <a:gd name="T11" fmla="*/ 0 h 108"/>
                <a:gd name="T12" fmla="*/ 1 w 343"/>
                <a:gd name="T13" fmla="*/ 0 h 108"/>
                <a:gd name="T14" fmla="*/ 1 w 343"/>
                <a:gd name="T15" fmla="*/ 0 h 108"/>
                <a:gd name="T16" fmla="*/ 1 w 343"/>
                <a:gd name="T17" fmla="*/ 0 h 108"/>
                <a:gd name="T18" fmla="*/ 1 w 343"/>
                <a:gd name="T19" fmla="*/ 0 h 108"/>
                <a:gd name="T20" fmla="*/ 1 w 343"/>
                <a:gd name="T21" fmla="*/ 0 h 108"/>
                <a:gd name="T22" fmla="*/ 1 w 343"/>
                <a:gd name="T23" fmla="*/ 0 h 108"/>
                <a:gd name="T24" fmla="*/ 1 w 343"/>
                <a:gd name="T25" fmla="*/ 0 h 108"/>
                <a:gd name="T26" fmla="*/ 1 w 343"/>
                <a:gd name="T27" fmla="*/ 0 h 108"/>
                <a:gd name="T28" fmla="*/ 1 w 343"/>
                <a:gd name="T29" fmla="*/ 0 h 108"/>
                <a:gd name="T30" fmla="*/ 1 w 343"/>
                <a:gd name="T31" fmla="*/ 0 h 108"/>
                <a:gd name="T32" fmla="*/ 1 w 343"/>
                <a:gd name="T33" fmla="*/ 0 h 108"/>
                <a:gd name="T34" fmla="*/ 1 w 343"/>
                <a:gd name="T35" fmla="*/ 0 h 108"/>
                <a:gd name="T36" fmla="*/ 0 w 343"/>
                <a:gd name="T37" fmla="*/ 1 h 108"/>
                <a:gd name="T38" fmla="*/ 0 w 343"/>
                <a:gd name="T39" fmla="*/ 1 h 108"/>
                <a:gd name="T40" fmla="*/ 0 w 343"/>
                <a:gd name="T41" fmla="*/ 1 h 108"/>
                <a:gd name="T42" fmla="*/ 0 w 343"/>
                <a:gd name="T43" fmla="*/ 1 h 108"/>
                <a:gd name="T44" fmla="*/ 0 w 343"/>
                <a:gd name="T45" fmla="*/ 1 h 108"/>
                <a:gd name="T46" fmla="*/ 0 w 343"/>
                <a:gd name="T47" fmla="*/ 1 h 108"/>
                <a:gd name="T48" fmla="*/ 0 w 343"/>
                <a:gd name="T49" fmla="*/ 1 h 108"/>
                <a:gd name="T50" fmla="*/ 0 w 343"/>
                <a:gd name="T51" fmla="*/ 1 h 108"/>
                <a:gd name="T52" fmla="*/ 0 w 343"/>
                <a:gd name="T53" fmla="*/ 1 h 108"/>
                <a:gd name="T54" fmla="*/ 0 w 343"/>
                <a:gd name="T55" fmla="*/ 0 h 108"/>
                <a:gd name="T56" fmla="*/ 0 w 343"/>
                <a:gd name="T57" fmla="*/ 0 h 108"/>
                <a:gd name="T58" fmla="*/ 1 w 343"/>
                <a:gd name="T59" fmla="*/ 0 h 108"/>
                <a:gd name="T60" fmla="*/ 1 w 343"/>
                <a:gd name="T61" fmla="*/ 0 h 108"/>
                <a:gd name="T62" fmla="*/ 1 w 343"/>
                <a:gd name="T63" fmla="*/ 0 h 108"/>
                <a:gd name="T64" fmla="*/ 1 w 343"/>
                <a:gd name="T65" fmla="*/ 0 h 108"/>
                <a:gd name="T66" fmla="*/ 1 w 343"/>
                <a:gd name="T67" fmla="*/ 0 h 108"/>
                <a:gd name="T68" fmla="*/ 1 w 343"/>
                <a:gd name="T69" fmla="*/ 0 h 108"/>
                <a:gd name="T70" fmla="*/ 1 w 343"/>
                <a:gd name="T71" fmla="*/ 0 h 108"/>
                <a:gd name="T72" fmla="*/ 1 w 343"/>
                <a:gd name="T73" fmla="*/ 0 h 108"/>
                <a:gd name="T74" fmla="*/ 1 w 343"/>
                <a:gd name="T75" fmla="*/ 0 h 108"/>
                <a:gd name="T76" fmla="*/ 1 w 343"/>
                <a:gd name="T77" fmla="*/ 0 h 108"/>
                <a:gd name="T78" fmla="*/ 2 w 343"/>
                <a:gd name="T79" fmla="*/ 0 h 108"/>
                <a:gd name="T80" fmla="*/ 2 w 343"/>
                <a:gd name="T81" fmla="*/ 0 h 108"/>
                <a:gd name="T82" fmla="*/ 2 w 343"/>
                <a:gd name="T83" fmla="*/ 0 h 108"/>
                <a:gd name="T84" fmla="*/ 2 w 343"/>
                <a:gd name="T85" fmla="*/ 0 h 10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3"/>
                <a:gd name="T130" fmla="*/ 0 h 108"/>
                <a:gd name="T131" fmla="*/ 343 w 343"/>
                <a:gd name="T132" fmla="*/ 108 h 10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3" h="108">
                  <a:moveTo>
                    <a:pt x="343" y="2"/>
                  </a:moveTo>
                  <a:lnTo>
                    <a:pt x="333" y="14"/>
                  </a:lnTo>
                  <a:lnTo>
                    <a:pt x="318" y="23"/>
                  </a:lnTo>
                  <a:lnTo>
                    <a:pt x="303" y="31"/>
                  </a:lnTo>
                  <a:lnTo>
                    <a:pt x="284" y="37"/>
                  </a:lnTo>
                  <a:lnTo>
                    <a:pt x="266" y="43"/>
                  </a:lnTo>
                  <a:lnTo>
                    <a:pt x="246" y="50"/>
                  </a:lnTo>
                  <a:lnTo>
                    <a:pt x="228" y="55"/>
                  </a:lnTo>
                  <a:lnTo>
                    <a:pt x="210" y="62"/>
                  </a:lnTo>
                  <a:lnTo>
                    <a:pt x="197" y="67"/>
                  </a:lnTo>
                  <a:lnTo>
                    <a:pt x="183" y="71"/>
                  </a:lnTo>
                  <a:lnTo>
                    <a:pt x="170" y="74"/>
                  </a:lnTo>
                  <a:lnTo>
                    <a:pt x="157" y="78"/>
                  </a:lnTo>
                  <a:lnTo>
                    <a:pt x="144" y="82"/>
                  </a:lnTo>
                  <a:lnTo>
                    <a:pt x="132" y="84"/>
                  </a:lnTo>
                  <a:lnTo>
                    <a:pt x="120" y="87"/>
                  </a:lnTo>
                  <a:lnTo>
                    <a:pt x="107" y="89"/>
                  </a:lnTo>
                  <a:lnTo>
                    <a:pt x="95" y="91"/>
                  </a:lnTo>
                  <a:lnTo>
                    <a:pt x="82" y="93"/>
                  </a:lnTo>
                  <a:lnTo>
                    <a:pt x="70" y="95"/>
                  </a:lnTo>
                  <a:lnTo>
                    <a:pt x="58" y="97"/>
                  </a:lnTo>
                  <a:lnTo>
                    <a:pt x="45" y="100"/>
                  </a:lnTo>
                  <a:lnTo>
                    <a:pt x="33" y="102"/>
                  </a:lnTo>
                  <a:lnTo>
                    <a:pt x="21" y="105"/>
                  </a:lnTo>
                  <a:lnTo>
                    <a:pt x="8" y="108"/>
                  </a:lnTo>
                  <a:lnTo>
                    <a:pt x="0" y="98"/>
                  </a:lnTo>
                  <a:lnTo>
                    <a:pt x="21" y="93"/>
                  </a:lnTo>
                  <a:lnTo>
                    <a:pt x="42" y="87"/>
                  </a:lnTo>
                  <a:lnTo>
                    <a:pt x="64" y="82"/>
                  </a:lnTo>
                  <a:lnTo>
                    <a:pt x="85" y="76"/>
                  </a:lnTo>
                  <a:lnTo>
                    <a:pt x="106" y="71"/>
                  </a:lnTo>
                  <a:lnTo>
                    <a:pt x="127" y="66"/>
                  </a:lnTo>
                  <a:lnTo>
                    <a:pt x="147" y="61"/>
                  </a:lnTo>
                  <a:lnTo>
                    <a:pt x="169" y="55"/>
                  </a:lnTo>
                  <a:lnTo>
                    <a:pt x="190" y="50"/>
                  </a:lnTo>
                  <a:lnTo>
                    <a:pt x="210" y="43"/>
                  </a:lnTo>
                  <a:lnTo>
                    <a:pt x="231" y="37"/>
                  </a:lnTo>
                  <a:lnTo>
                    <a:pt x="251" y="31"/>
                  </a:lnTo>
                  <a:lnTo>
                    <a:pt x="271" y="24"/>
                  </a:lnTo>
                  <a:lnTo>
                    <a:pt x="291" y="17"/>
                  </a:lnTo>
                  <a:lnTo>
                    <a:pt x="310" y="9"/>
                  </a:lnTo>
                  <a:lnTo>
                    <a:pt x="330" y="0"/>
                  </a:lnTo>
                  <a:lnTo>
                    <a:pt x="343" y="2"/>
                  </a:lnTo>
                  <a:close/>
                </a:path>
              </a:pathLst>
            </a:custGeom>
            <a:solidFill>
              <a:srgbClr val="7F2B00"/>
            </a:solidFill>
            <a:ln w="9525">
              <a:noFill/>
              <a:round/>
              <a:headEnd/>
              <a:tailEnd/>
            </a:ln>
          </p:spPr>
          <p:txBody>
            <a:bodyPr/>
            <a:lstStyle/>
            <a:p>
              <a:endParaRPr lang="fr-FR"/>
            </a:p>
          </p:txBody>
        </p:sp>
        <p:sp>
          <p:nvSpPr>
            <p:cNvPr id="480351" name="Freeform 678"/>
            <p:cNvSpPr>
              <a:spLocks/>
            </p:cNvSpPr>
            <p:nvPr/>
          </p:nvSpPr>
          <p:spPr bwMode="auto">
            <a:xfrm>
              <a:off x="4792" y="1486"/>
              <a:ext cx="73" cy="31"/>
            </a:xfrm>
            <a:custGeom>
              <a:avLst/>
              <a:gdLst>
                <a:gd name="T0" fmla="*/ 2 w 420"/>
                <a:gd name="T1" fmla="*/ 0 h 182"/>
                <a:gd name="T2" fmla="*/ 2 w 420"/>
                <a:gd name="T3" fmla="*/ 0 h 182"/>
                <a:gd name="T4" fmla="*/ 2 w 420"/>
                <a:gd name="T5" fmla="*/ 0 h 182"/>
                <a:gd name="T6" fmla="*/ 2 w 420"/>
                <a:gd name="T7" fmla="*/ 0 h 182"/>
                <a:gd name="T8" fmla="*/ 2 w 420"/>
                <a:gd name="T9" fmla="*/ 0 h 182"/>
                <a:gd name="T10" fmla="*/ 2 w 420"/>
                <a:gd name="T11" fmla="*/ 0 h 182"/>
                <a:gd name="T12" fmla="*/ 1 w 420"/>
                <a:gd name="T13" fmla="*/ 1 h 182"/>
                <a:gd name="T14" fmla="*/ 1 w 420"/>
                <a:gd name="T15" fmla="*/ 1 h 182"/>
                <a:gd name="T16" fmla="*/ 1 w 420"/>
                <a:gd name="T17" fmla="*/ 1 h 182"/>
                <a:gd name="T18" fmla="*/ 1 w 420"/>
                <a:gd name="T19" fmla="*/ 1 h 182"/>
                <a:gd name="T20" fmla="*/ 1 w 420"/>
                <a:gd name="T21" fmla="*/ 1 h 182"/>
                <a:gd name="T22" fmla="*/ 1 w 420"/>
                <a:gd name="T23" fmla="*/ 1 h 182"/>
                <a:gd name="T24" fmla="*/ 1 w 420"/>
                <a:gd name="T25" fmla="*/ 1 h 182"/>
                <a:gd name="T26" fmla="*/ 1 w 420"/>
                <a:gd name="T27" fmla="*/ 1 h 182"/>
                <a:gd name="T28" fmla="*/ 0 w 420"/>
                <a:gd name="T29" fmla="*/ 1 h 182"/>
                <a:gd name="T30" fmla="*/ 0 w 420"/>
                <a:gd name="T31" fmla="*/ 1 h 182"/>
                <a:gd name="T32" fmla="*/ 0 w 420"/>
                <a:gd name="T33" fmla="*/ 1 h 182"/>
                <a:gd name="T34" fmla="*/ 0 w 420"/>
                <a:gd name="T35" fmla="*/ 1 h 182"/>
                <a:gd name="T36" fmla="*/ 0 w 420"/>
                <a:gd name="T37" fmla="*/ 1 h 182"/>
                <a:gd name="T38" fmla="*/ 0 w 420"/>
                <a:gd name="T39" fmla="*/ 1 h 182"/>
                <a:gd name="T40" fmla="*/ 0 w 420"/>
                <a:gd name="T41" fmla="*/ 1 h 182"/>
                <a:gd name="T42" fmla="*/ 0 w 420"/>
                <a:gd name="T43" fmla="*/ 1 h 182"/>
                <a:gd name="T44" fmla="*/ 1 w 420"/>
                <a:gd name="T45" fmla="*/ 1 h 182"/>
                <a:gd name="T46" fmla="*/ 1 w 420"/>
                <a:gd name="T47" fmla="*/ 1 h 182"/>
                <a:gd name="T48" fmla="*/ 1 w 420"/>
                <a:gd name="T49" fmla="*/ 1 h 182"/>
                <a:gd name="T50" fmla="*/ 1 w 420"/>
                <a:gd name="T51" fmla="*/ 1 h 182"/>
                <a:gd name="T52" fmla="*/ 1 w 420"/>
                <a:gd name="T53" fmla="*/ 1 h 182"/>
                <a:gd name="T54" fmla="*/ 1 w 420"/>
                <a:gd name="T55" fmla="*/ 1 h 182"/>
                <a:gd name="T56" fmla="*/ 1 w 420"/>
                <a:gd name="T57" fmla="*/ 1 h 182"/>
                <a:gd name="T58" fmla="*/ 1 w 420"/>
                <a:gd name="T59" fmla="*/ 1 h 182"/>
                <a:gd name="T60" fmla="*/ 1 w 420"/>
                <a:gd name="T61" fmla="*/ 1 h 182"/>
                <a:gd name="T62" fmla="*/ 1 w 420"/>
                <a:gd name="T63" fmla="*/ 1 h 182"/>
                <a:gd name="T64" fmla="*/ 1 w 420"/>
                <a:gd name="T65" fmla="*/ 0 h 182"/>
                <a:gd name="T66" fmla="*/ 2 w 420"/>
                <a:gd name="T67" fmla="*/ 0 h 182"/>
                <a:gd name="T68" fmla="*/ 2 w 420"/>
                <a:gd name="T69" fmla="*/ 0 h 182"/>
                <a:gd name="T70" fmla="*/ 2 w 420"/>
                <a:gd name="T71" fmla="*/ 0 h 182"/>
                <a:gd name="T72" fmla="*/ 2 w 420"/>
                <a:gd name="T73" fmla="*/ 0 h 182"/>
                <a:gd name="T74" fmla="*/ 2 w 420"/>
                <a:gd name="T75" fmla="*/ 0 h 182"/>
                <a:gd name="T76" fmla="*/ 2 w 420"/>
                <a:gd name="T77" fmla="*/ 0 h 182"/>
                <a:gd name="T78" fmla="*/ 2 w 420"/>
                <a:gd name="T79" fmla="*/ 0 h 182"/>
                <a:gd name="T80" fmla="*/ 2 w 420"/>
                <a:gd name="T81" fmla="*/ 0 h 182"/>
                <a:gd name="T82" fmla="*/ 2 w 420"/>
                <a:gd name="T83" fmla="*/ 0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0"/>
                <a:gd name="T127" fmla="*/ 0 h 182"/>
                <a:gd name="T128" fmla="*/ 420 w 420"/>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0" h="182">
                  <a:moveTo>
                    <a:pt x="420" y="0"/>
                  </a:moveTo>
                  <a:lnTo>
                    <a:pt x="397" y="17"/>
                  </a:lnTo>
                  <a:lnTo>
                    <a:pt x="373" y="32"/>
                  </a:lnTo>
                  <a:lnTo>
                    <a:pt x="349" y="47"/>
                  </a:lnTo>
                  <a:lnTo>
                    <a:pt x="325" y="62"/>
                  </a:lnTo>
                  <a:lnTo>
                    <a:pt x="299" y="75"/>
                  </a:lnTo>
                  <a:lnTo>
                    <a:pt x="274" y="89"/>
                  </a:lnTo>
                  <a:lnTo>
                    <a:pt x="249" y="101"/>
                  </a:lnTo>
                  <a:lnTo>
                    <a:pt x="222" y="112"/>
                  </a:lnTo>
                  <a:lnTo>
                    <a:pt x="195" y="124"/>
                  </a:lnTo>
                  <a:lnTo>
                    <a:pt x="168" y="134"/>
                  </a:lnTo>
                  <a:lnTo>
                    <a:pt x="142" y="144"/>
                  </a:lnTo>
                  <a:lnTo>
                    <a:pt x="114" y="152"/>
                  </a:lnTo>
                  <a:lnTo>
                    <a:pt x="86" y="162"/>
                  </a:lnTo>
                  <a:lnTo>
                    <a:pt x="57" y="169"/>
                  </a:lnTo>
                  <a:lnTo>
                    <a:pt x="29" y="176"/>
                  </a:lnTo>
                  <a:lnTo>
                    <a:pt x="0" y="182"/>
                  </a:lnTo>
                  <a:lnTo>
                    <a:pt x="0" y="172"/>
                  </a:lnTo>
                  <a:lnTo>
                    <a:pt x="19" y="172"/>
                  </a:lnTo>
                  <a:lnTo>
                    <a:pt x="36" y="170"/>
                  </a:lnTo>
                  <a:lnTo>
                    <a:pt x="52" y="165"/>
                  </a:lnTo>
                  <a:lnTo>
                    <a:pt x="67" y="160"/>
                  </a:lnTo>
                  <a:lnTo>
                    <a:pt x="84" y="153"/>
                  </a:lnTo>
                  <a:lnTo>
                    <a:pt x="99" y="147"/>
                  </a:lnTo>
                  <a:lnTo>
                    <a:pt x="116" y="142"/>
                  </a:lnTo>
                  <a:lnTo>
                    <a:pt x="134" y="138"/>
                  </a:lnTo>
                  <a:lnTo>
                    <a:pt x="154" y="130"/>
                  </a:lnTo>
                  <a:lnTo>
                    <a:pt x="173" y="122"/>
                  </a:lnTo>
                  <a:lnTo>
                    <a:pt x="193" y="114"/>
                  </a:lnTo>
                  <a:lnTo>
                    <a:pt x="212" y="106"/>
                  </a:lnTo>
                  <a:lnTo>
                    <a:pt x="230" y="98"/>
                  </a:lnTo>
                  <a:lnTo>
                    <a:pt x="249" y="90"/>
                  </a:lnTo>
                  <a:lnTo>
                    <a:pt x="266" y="80"/>
                  </a:lnTo>
                  <a:lnTo>
                    <a:pt x="285" y="72"/>
                  </a:lnTo>
                  <a:lnTo>
                    <a:pt x="302" y="64"/>
                  </a:lnTo>
                  <a:lnTo>
                    <a:pt x="319" y="55"/>
                  </a:lnTo>
                  <a:lnTo>
                    <a:pt x="336" y="46"/>
                  </a:lnTo>
                  <a:lnTo>
                    <a:pt x="353" y="37"/>
                  </a:lnTo>
                  <a:lnTo>
                    <a:pt x="370" y="28"/>
                  </a:lnTo>
                  <a:lnTo>
                    <a:pt x="387" y="19"/>
                  </a:lnTo>
                  <a:lnTo>
                    <a:pt x="403" y="9"/>
                  </a:lnTo>
                  <a:lnTo>
                    <a:pt x="420" y="0"/>
                  </a:lnTo>
                  <a:close/>
                </a:path>
              </a:pathLst>
            </a:custGeom>
            <a:solidFill>
              <a:srgbClr val="F2E8D3"/>
            </a:solidFill>
            <a:ln w="9525">
              <a:noFill/>
              <a:round/>
              <a:headEnd/>
              <a:tailEnd/>
            </a:ln>
          </p:spPr>
          <p:txBody>
            <a:bodyPr/>
            <a:lstStyle/>
            <a:p>
              <a:endParaRPr lang="fr-FR"/>
            </a:p>
          </p:txBody>
        </p:sp>
        <p:sp>
          <p:nvSpPr>
            <p:cNvPr id="480352" name="Freeform 679"/>
            <p:cNvSpPr>
              <a:spLocks/>
            </p:cNvSpPr>
            <p:nvPr/>
          </p:nvSpPr>
          <p:spPr bwMode="auto">
            <a:xfrm>
              <a:off x="4792" y="1494"/>
              <a:ext cx="122" cy="70"/>
            </a:xfrm>
            <a:custGeom>
              <a:avLst/>
              <a:gdLst>
                <a:gd name="T0" fmla="*/ 2 w 699"/>
                <a:gd name="T1" fmla="*/ 0 h 421"/>
                <a:gd name="T2" fmla="*/ 2 w 699"/>
                <a:gd name="T3" fmla="*/ 0 h 421"/>
                <a:gd name="T4" fmla="*/ 2 w 699"/>
                <a:gd name="T5" fmla="*/ 0 h 421"/>
                <a:gd name="T6" fmla="*/ 2 w 699"/>
                <a:gd name="T7" fmla="*/ 0 h 421"/>
                <a:gd name="T8" fmla="*/ 2 w 699"/>
                <a:gd name="T9" fmla="*/ 0 h 421"/>
                <a:gd name="T10" fmla="*/ 2 w 699"/>
                <a:gd name="T11" fmla="*/ 0 h 421"/>
                <a:gd name="T12" fmla="*/ 2 w 699"/>
                <a:gd name="T13" fmla="*/ 0 h 421"/>
                <a:gd name="T14" fmla="*/ 2 w 699"/>
                <a:gd name="T15" fmla="*/ 0 h 421"/>
                <a:gd name="T16" fmla="*/ 2 w 699"/>
                <a:gd name="T17" fmla="*/ 0 h 421"/>
                <a:gd name="T18" fmla="*/ 2 w 699"/>
                <a:gd name="T19" fmla="*/ 0 h 421"/>
                <a:gd name="T20" fmla="*/ 2 w 699"/>
                <a:gd name="T21" fmla="*/ 0 h 421"/>
                <a:gd name="T22" fmla="*/ 3 w 699"/>
                <a:gd name="T23" fmla="*/ 0 h 421"/>
                <a:gd name="T24" fmla="*/ 3 w 699"/>
                <a:gd name="T25" fmla="*/ 0 h 421"/>
                <a:gd name="T26" fmla="*/ 3 w 699"/>
                <a:gd name="T27" fmla="*/ 0 h 421"/>
                <a:gd name="T28" fmla="*/ 3 w 699"/>
                <a:gd name="T29" fmla="*/ 0 h 421"/>
                <a:gd name="T30" fmla="*/ 4 w 699"/>
                <a:gd name="T31" fmla="*/ 0 h 421"/>
                <a:gd name="T32" fmla="*/ 4 w 699"/>
                <a:gd name="T33" fmla="*/ 1 h 421"/>
                <a:gd name="T34" fmla="*/ 3 w 699"/>
                <a:gd name="T35" fmla="*/ 1 h 421"/>
                <a:gd name="T36" fmla="*/ 3 w 699"/>
                <a:gd name="T37" fmla="*/ 2 h 421"/>
                <a:gd name="T38" fmla="*/ 3 w 699"/>
                <a:gd name="T39" fmla="*/ 2 h 421"/>
                <a:gd name="T40" fmla="*/ 3 w 699"/>
                <a:gd name="T41" fmla="*/ 1 h 421"/>
                <a:gd name="T42" fmla="*/ 3 w 699"/>
                <a:gd name="T43" fmla="*/ 1 h 421"/>
                <a:gd name="T44" fmla="*/ 3 w 699"/>
                <a:gd name="T45" fmla="*/ 1 h 421"/>
                <a:gd name="T46" fmla="*/ 3 w 699"/>
                <a:gd name="T47" fmla="*/ 1 h 421"/>
                <a:gd name="T48" fmla="*/ 2 w 699"/>
                <a:gd name="T49" fmla="*/ 2 h 421"/>
                <a:gd name="T50" fmla="*/ 2 w 699"/>
                <a:gd name="T51" fmla="*/ 2 h 421"/>
                <a:gd name="T52" fmla="*/ 2 w 699"/>
                <a:gd name="T53" fmla="*/ 2 h 421"/>
                <a:gd name="T54" fmla="*/ 1 w 699"/>
                <a:gd name="T55" fmla="*/ 2 h 421"/>
                <a:gd name="T56" fmla="*/ 1 w 699"/>
                <a:gd name="T57" fmla="*/ 2 h 421"/>
                <a:gd name="T58" fmla="*/ 0 w 699"/>
                <a:gd name="T59" fmla="*/ 2 h 421"/>
                <a:gd name="T60" fmla="*/ 0 w 699"/>
                <a:gd name="T61" fmla="*/ 1 h 421"/>
                <a:gd name="T62" fmla="*/ 0 w 699"/>
                <a:gd name="T63" fmla="*/ 1 h 421"/>
                <a:gd name="T64" fmla="*/ 0 w 699"/>
                <a:gd name="T65" fmla="*/ 1 h 421"/>
                <a:gd name="T66" fmla="*/ 1 w 699"/>
                <a:gd name="T67" fmla="*/ 1 h 421"/>
                <a:gd name="T68" fmla="*/ 1 w 699"/>
                <a:gd name="T69" fmla="*/ 1 h 421"/>
                <a:gd name="T70" fmla="*/ 1 w 699"/>
                <a:gd name="T71" fmla="*/ 2 h 421"/>
                <a:gd name="T72" fmla="*/ 1 w 699"/>
                <a:gd name="T73" fmla="*/ 1 h 421"/>
                <a:gd name="T74" fmla="*/ 2 w 699"/>
                <a:gd name="T75" fmla="*/ 1 h 421"/>
                <a:gd name="T76" fmla="*/ 2 w 699"/>
                <a:gd name="T77" fmla="*/ 1 h 421"/>
                <a:gd name="T78" fmla="*/ 2 w 699"/>
                <a:gd name="T79" fmla="*/ 1 h 421"/>
                <a:gd name="T80" fmla="*/ 2 w 699"/>
                <a:gd name="T81" fmla="*/ 1 h 421"/>
                <a:gd name="T82" fmla="*/ 3 w 699"/>
                <a:gd name="T83" fmla="*/ 1 h 421"/>
                <a:gd name="T84" fmla="*/ 3 w 699"/>
                <a:gd name="T85" fmla="*/ 1 h 421"/>
                <a:gd name="T86" fmla="*/ 3 w 699"/>
                <a:gd name="T87" fmla="*/ 1 h 421"/>
                <a:gd name="T88" fmla="*/ 3 w 699"/>
                <a:gd name="T89" fmla="*/ 1 h 421"/>
                <a:gd name="T90" fmla="*/ 3 w 699"/>
                <a:gd name="T91" fmla="*/ 1 h 421"/>
                <a:gd name="T92" fmla="*/ 3 w 699"/>
                <a:gd name="T93" fmla="*/ 1 h 421"/>
                <a:gd name="T94" fmla="*/ 3 w 699"/>
                <a:gd name="T95" fmla="*/ 1 h 421"/>
                <a:gd name="T96" fmla="*/ 2 w 699"/>
                <a:gd name="T97" fmla="*/ 1 h 421"/>
                <a:gd name="T98" fmla="*/ 2 w 699"/>
                <a:gd name="T99" fmla="*/ 1 h 421"/>
                <a:gd name="T100" fmla="*/ 2 w 699"/>
                <a:gd name="T101" fmla="*/ 1 h 421"/>
                <a:gd name="T102" fmla="*/ 1 w 699"/>
                <a:gd name="T103" fmla="*/ 1 h 421"/>
                <a:gd name="T104" fmla="*/ 1 w 699"/>
                <a:gd name="T105" fmla="*/ 1 h 421"/>
                <a:gd name="T106" fmla="*/ 0 w 699"/>
                <a:gd name="T107" fmla="*/ 1 h 421"/>
                <a:gd name="T108" fmla="*/ 0 w 699"/>
                <a:gd name="T109" fmla="*/ 1 h 421"/>
                <a:gd name="T110" fmla="*/ 0 w 699"/>
                <a:gd name="T111" fmla="*/ 1 h 421"/>
                <a:gd name="T112" fmla="*/ 1 w 699"/>
                <a:gd name="T113" fmla="*/ 0 h 421"/>
                <a:gd name="T114" fmla="*/ 1 w 699"/>
                <a:gd name="T115" fmla="*/ 0 h 421"/>
                <a:gd name="T116" fmla="*/ 2 w 699"/>
                <a:gd name="T117" fmla="*/ 0 h 421"/>
                <a:gd name="T118" fmla="*/ 2 w 699"/>
                <a:gd name="T119" fmla="*/ 0 h 421"/>
                <a:gd name="T120" fmla="*/ 2 w 699"/>
                <a:gd name="T121" fmla="*/ 0 h 4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99"/>
                <a:gd name="T184" fmla="*/ 0 h 421"/>
                <a:gd name="T185" fmla="*/ 699 w 699"/>
                <a:gd name="T186" fmla="*/ 421 h 4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99" h="421">
                  <a:moveTo>
                    <a:pt x="405" y="11"/>
                  </a:moveTo>
                  <a:lnTo>
                    <a:pt x="396" y="19"/>
                  </a:lnTo>
                  <a:lnTo>
                    <a:pt x="387" y="26"/>
                  </a:lnTo>
                  <a:lnTo>
                    <a:pt x="375" y="33"/>
                  </a:lnTo>
                  <a:lnTo>
                    <a:pt x="364" y="39"/>
                  </a:lnTo>
                  <a:lnTo>
                    <a:pt x="353" y="46"/>
                  </a:lnTo>
                  <a:lnTo>
                    <a:pt x="342" y="53"/>
                  </a:lnTo>
                  <a:lnTo>
                    <a:pt x="333" y="60"/>
                  </a:lnTo>
                  <a:lnTo>
                    <a:pt x="326" y="68"/>
                  </a:lnTo>
                  <a:lnTo>
                    <a:pt x="319" y="72"/>
                  </a:lnTo>
                  <a:lnTo>
                    <a:pt x="311" y="75"/>
                  </a:lnTo>
                  <a:lnTo>
                    <a:pt x="304" y="81"/>
                  </a:lnTo>
                  <a:lnTo>
                    <a:pt x="303" y="90"/>
                  </a:lnTo>
                  <a:lnTo>
                    <a:pt x="303" y="94"/>
                  </a:lnTo>
                  <a:lnTo>
                    <a:pt x="304" y="97"/>
                  </a:lnTo>
                  <a:lnTo>
                    <a:pt x="307" y="100"/>
                  </a:lnTo>
                  <a:lnTo>
                    <a:pt x="312" y="102"/>
                  </a:lnTo>
                  <a:lnTo>
                    <a:pt x="324" y="90"/>
                  </a:lnTo>
                  <a:lnTo>
                    <a:pt x="338" y="79"/>
                  </a:lnTo>
                  <a:lnTo>
                    <a:pt x="353" y="68"/>
                  </a:lnTo>
                  <a:lnTo>
                    <a:pt x="368" y="58"/>
                  </a:lnTo>
                  <a:lnTo>
                    <a:pt x="383" y="49"/>
                  </a:lnTo>
                  <a:lnTo>
                    <a:pt x="397" y="39"/>
                  </a:lnTo>
                  <a:lnTo>
                    <a:pt x="412" y="29"/>
                  </a:lnTo>
                  <a:lnTo>
                    <a:pt x="424" y="18"/>
                  </a:lnTo>
                  <a:lnTo>
                    <a:pt x="428" y="22"/>
                  </a:lnTo>
                  <a:lnTo>
                    <a:pt x="433" y="25"/>
                  </a:lnTo>
                  <a:lnTo>
                    <a:pt x="438" y="27"/>
                  </a:lnTo>
                  <a:lnTo>
                    <a:pt x="445" y="28"/>
                  </a:lnTo>
                  <a:lnTo>
                    <a:pt x="451" y="29"/>
                  </a:lnTo>
                  <a:lnTo>
                    <a:pt x="457" y="28"/>
                  </a:lnTo>
                  <a:lnTo>
                    <a:pt x="463" y="27"/>
                  </a:lnTo>
                  <a:lnTo>
                    <a:pt x="469" y="24"/>
                  </a:lnTo>
                  <a:lnTo>
                    <a:pt x="484" y="24"/>
                  </a:lnTo>
                  <a:lnTo>
                    <a:pt x="497" y="24"/>
                  </a:lnTo>
                  <a:lnTo>
                    <a:pt x="511" y="24"/>
                  </a:lnTo>
                  <a:lnTo>
                    <a:pt x="526" y="24"/>
                  </a:lnTo>
                  <a:lnTo>
                    <a:pt x="540" y="24"/>
                  </a:lnTo>
                  <a:lnTo>
                    <a:pt x="555" y="24"/>
                  </a:lnTo>
                  <a:lnTo>
                    <a:pt x="569" y="24"/>
                  </a:lnTo>
                  <a:lnTo>
                    <a:pt x="584" y="24"/>
                  </a:lnTo>
                  <a:lnTo>
                    <a:pt x="598" y="24"/>
                  </a:lnTo>
                  <a:lnTo>
                    <a:pt x="612" y="25"/>
                  </a:lnTo>
                  <a:lnTo>
                    <a:pt x="627" y="26"/>
                  </a:lnTo>
                  <a:lnTo>
                    <a:pt x="641" y="28"/>
                  </a:lnTo>
                  <a:lnTo>
                    <a:pt x="656" y="30"/>
                  </a:lnTo>
                  <a:lnTo>
                    <a:pt x="670" y="33"/>
                  </a:lnTo>
                  <a:lnTo>
                    <a:pt x="685" y="36"/>
                  </a:lnTo>
                  <a:lnTo>
                    <a:pt x="699" y="40"/>
                  </a:lnTo>
                  <a:lnTo>
                    <a:pt x="691" y="82"/>
                  </a:lnTo>
                  <a:lnTo>
                    <a:pt x="679" y="133"/>
                  </a:lnTo>
                  <a:lnTo>
                    <a:pt x="667" y="192"/>
                  </a:lnTo>
                  <a:lnTo>
                    <a:pt x="655" y="251"/>
                  </a:lnTo>
                  <a:lnTo>
                    <a:pt x="641" y="309"/>
                  </a:lnTo>
                  <a:lnTo>
                    <a:pt x="631" y="359"/>
                  </a:lnTo>
                  <a:lnTo>
                    <a:pt x="622" y="398"/>
                  </a:lnTo>
                  <a:lnTo>
                    <a:pt x="616" y="421"/>
                  </a:lnTo>
                  <a:lnTo>
                    <a:pt x="605" y="421"/>
                  </a:lnTo>
                  <a:lnTo>
                    <a:pt x="594" y="404"/>
                  </a:lnTo>
                  <a:lnTo>
                    <a:pt x="582" y="387"/>
                  </a:lnTo>
                  <a:lnTo>
                    <a:pt x="569" y="371"/>
                  </a:lnTo>
                  <a:lnTo>
                    <a:pt x="556" y="356"/>
                  </a:lnTo>
                  <a:lnTo>
                    <a:pt x="542" y="343"/>
                  </a:lnTo>
                  <a:lnTo>
                    <a:pt x="528" y="330"/>
                  </a:lnTo>
                  <a:lnTo>
                    <a:pt x="513" y="318"/>
                  </a:lnTo>
                  <a:lnTo>
                    <a:pt x="497" y="307"/>
                  </a:lnTo>
                  <a:lnTo>
                    <a:pt x="498" y="300"/>
                  </a:lnTo>
                  <a:lnTo>
                    <a:pt x="497" y="294"/>
                  </a:lnTo>
                  <a:lnTo>
                    <a:pt x="493" y="289"/>
                  </a:lnTo>
                  <a:lnTo>
                    <a:pt x="488" y="287"/>
                  </a:lnTo>
                  <a:lnTo>
                    <a:pt x="481" y="308"/>
                  </a:lnTo>
                  <a:lnTo>
                    <a:pt x="480" y="332"/>
                  </a:lnTo>
                  <a:lnTo>
                    <a:pt x="480" y="356"/>
                  </a:lnTo>
                  <a:lnTo>
                    <a:pt x="480" y="377"/>
                  </a:lnTo>
                  <a:lnTo>
                    <a:pt x="454" y="378"/>
                  </a:lnTo>
                  <a:lnTo>
                    <a:pt x="426" y="378"/>
                  </a:lnTo>
                  <a:lnTo>
                    <a:pt x="398" y="379"/>
                  </a:lnTo>
                  <a:lnTo>
                    <a:pt x="368" y="380"/>
                  </a:lnTo>
                  <a:lnTo>
                    <a:pt x="338" y="381"/>
                  </a:lnTo>
                  <a:lnTo>
                    <a:pt x="308" y="381"/>
                  </a:lnTo>
                  <a:lnTo>
                    <a:pt x="278" y="382"/>
                  </a:lnTo>
                  <a:lnTo>
                    <a:pt x="246" y="382"/>
                  </a:lnTo>
                  <a:lnTo>
                    <a:pt x="215" y="382"/>
                  </a:lnTo>
                  <a:lnTo>
                    <a:pt x="183" y="383"/>
                  </a:lnTo>
                  <a:lnTo>
                    <a:pt x="152" y="383"/>
                  </a:lnTo>
                  <a:lnTo>
                    <a:pt x="121" y="383"/>
                  </a:lnTo>
                  <a:lnTo>
                    <a:pt x="90" y="382"/>
                  </a:lnTo>
                  <a:lnTo>
                    <a:pt x="60" y="382"/>
                  </a:lnTo>
                  <a:lnTo>
                    <a:pt x="31" y="382"/>
                  </a:lnTo>
                  <a:lnTo>
                    <a:pt x="2" y="381"/>
                  </a:lnTo>
                  <a:lnTo>
                    <a:pt x="0" y="367"/>
                  </a:lnTo>
                  <a:lnTo>
                    <a:pt x="1" y="354"/>
                  </a:lnTo>
                  <a:lnTo>
                    <a:pt x="6" y="344"/>
                  </a:lnTo>
                  <a:lnTo>
                    <a:pt x="13" y="335"/>
                  </a:lnTo>
                  <a:lnTo>
                    <a:pt x="22" y="326"/>
                  </a:lnTo>
                  <a:lnTo>
                    <a:pt x="32" y="319"/>
                  </a:lnTo>
                  <a:lnTo>
                    <a:pt x="44" y="312"/>
                  </a:lnTo>
                  <a:lnTo>
                    <a:pt x="54" y="305"/>
                  </a:lnTo>
                  <a:lnTo>
                    <a:pt x="62" y="312"/>
                  </a:lnTo>
                  <a:lnTo>
                    <a:pt x="73" y="318"/>
                  </a:lnTo>
                  <a:lnTo>
                    <a:pt x="86" y="324"/>
                  </a:lnTo>
                  <a:lnTo>
                    <a:pt x="99" y="330"/>
                  </a:lnTo>
                  <a:lnTo>
                    <a:pt x="114" y="334"/>
                  </a:lnTo>
                  <a:lnTo>
                    <a:pt x="129" y="338"/>
                  </a:lnTo>
                  <a:lnTo>
                    <a:pt x="144" y="342"/>
                  </a:lnTo>
                  <a:lnTo>
                    <a:pt x="158" y="345"/>
                  </a:lnTo>
                  <a:lnTo>
                    <a:pt x="178" y="346"/>
                  </a:lnTo>
                  <a:lnTo>
                    <a:pt x="196" y="346"/>
                  </a:lnTo>
                  <a:lnTo>
                    <a:pt x="215" y="345"/>
                  </a:lnTo>
                  <a:lnTo>
                    <a:pt x="233" y="343"/>
                  </a:lnTo>
                  <a:lnTo>
                    <a:pt x="250" y="341"/>
                  </a:lnTo>
                  <a:lnTo>
                    <a:pt x="267" y="339"/>
                  </a:lnTo>
                  <a:lnTo>
                    <a:pt x="285" y="336"/>
                  </a:lnTo>
                  <a:lnTo>
                    <a:pt x="301" y="332"/>
                  </a:lnTo>
                  <a:lnTo>
                    <a:pt x="318" y="327"/>
                  </a:lnTo>
                  <a:lnTo>
                    <a:pt x="335" y="323"/>
                  </a:lnTo>
                  <a:lnTo>
                    <a:pt x="352" y="319"/>
                  </a:lnTo>
                  <a:lnTo>
                    <a:pt x="369" y="315"/>
                  </a:lnTo>
                  <a:lnTo>
                    <a:pt x="387" y="311"/>
                  </a:lnTo>
                  <a:lnTo>
                    <a:pt x="404" y="306"/>
                  </a:lnTo>
                  <a:lnTo>
                    <a:pt x="423" y="302"/>
                  </a:lnTo>
                  <a:lnTo>
                    <a:pt x="441" y="298"/>
                  </a:lnTo>
                  <a:lnTo>
                    <a:pt x="453" y="289"/>
                  </a:lnTo>
                  <a:lnTo>
                    <a:pt x="465" y="283"/>
                  </a:lnTo>
                  <a:lnTo>
                    <a:pt x="479" y="279"/>
                  </a:lnTo>
                  <a:lnTo>
                    <a:pt x="492" y="276"/>
                  </a:lnTo>
                  <a:lnTo>
                    <a:pt x="506" y="272"/>
                  </a:lnTo>
                  <a:lnTo>
                    <a:pt x="521" y="269"/>
                  </a:lnTo>
                  <a:lnTo>
                    <a:pt x="534" y="264"/>
                  </a:lnTo>
                  <a:lnTo>
                    <a:pt x="548" y="258"/>
                  </a:lnTo>
                  <a:lnTo>
                    <a:pt x="561" y="248"/>
                  </a:lnTo>
                  <a:lnTo>
                    <a:pt x="574" y="241"/>
                  </a:lnTo>
                  <a:lnTo>
                    <a:pt x="588" y="236"/>
                  </a:lnTo>
                  <a:lnTo>
                    <a:pt x="601" y="231"/>
                  </a:lnTo>
                  <a:lnTo>
                    <a:pt x="613" y="226"/>
                  </a:lnTo>
                  <a:lnTo>
                    <a:pt x="626" y="221"/>
                  </a:lnTo>
                  <a:lnTo>
                    <a:pt x="638" y="213"/>
                  </a:lnTo>
                  <a:lnTo>
                    <a:pt x="651" y="204"/>
                  </a:lnTo>
                  <a:lnTo>
                    <a:pt x="649" y="198"/>
                  </a:lnTo>
                  <a:lnTo>
                    <a:pt x="644" y="194"/>
                  </a:lnTo>
                  <a:lnTo>
                    <a:pt x="638" y="192"/>
                  </a:lnTo>
                  <a:lnTo>
                    <a:pt x="633" y="192"/>
                  </a:lnTo>
                  <a:lnTo>
                    <a:pt x="601" y="206"/>
                  </a:lnTo>
                  <a:lnTo>
                    <a:pt x="569" y="219"/>
                  </a:lnTo>
                  <a:lnTo>
                    <a:pt x="537" y="232"/>
                  </a:lnTo>
                  <a:lnTo>
                    <a:pt x="505" y="242"/>
                  </a:lnTo>
                  <a:lnTo>
                    <a:pt x="472" y="252"/>
                  </a:lnTo>
                  <a:lnTo>
                    <a:pt x="440" y="261"/>
                  </a:lnTo>
                  <a:lnTo>
                    <a:pt x="408" y="269"/>
                  </a:lnTo>
                  <a:lnTo>
                    <a:pt x="377" y="275"/>
                  </a:lnTo>
                  <a:lnTo>
                    <a:pt x="344" y="281"/>
                  </a:lnTo>
                  <a:lnTo>
                    <a:pt x="311" y="287"/>
                  </a:lnTo>
                  <a:lnTo>
                    <a:pt x="278" y="291"/>
                  </a:lnTo>
                  <a:lnTo>
                    <a:pt x="244" y="296"/>
                  </a:lnTo>
                  <a:lnTo>
                    <a:pt x="210" y="299"/>
                  </a:lnTo>
                  <a:lnTo>
                    <a:pt x="176" y="302"/>
                  </a:lnTo>
                  <a:lnTo>
                    <a:pt x="141" y="305"/>
                  </a:lnTo>
                  <a:lnTo>
                    <a:pt x="104" y="307"/>
                  </a:lnTo>
                  <a:lnTo>
                    <a:pt x="84" y="294"/>
                  </a:lnTo>
                  <a:lnTo>
                    <a:pt x="65" y="278"/>
                  </a:lnTo>
                  <a:lnTo>
                    <a:pt x="50" y="262"/>
                  </a:lnTo>
                  <a:lnTo>
                    <a:pt x="36" y="243"/>
                  </a:lnTo>
                  <a:lnTo>
                    <a:pt x="25" y="223"/>
                  </a:lnTo>
                  <a:lnTo>
                    <a:pt x="16" y="202"/>
                  </a:lnTo>
                  <a:lnTo>
                    <a:pt x="9" y="180"/>
                  </a:lnTo>
                  <a:lnTo>
                    <a:pt x="2" y="158"/>
                  </a:lnTo>
                  <a:lnTo>
                    <a:pt x="29" y="152"/>
                  </a:lnTo>
                  <a:lnTo>
                    <a:pt x="56" y="144"/>
                  </a:lnTo>
                  <a:lnTo>
                    <a:pt x="83" y="137"/>
                  </a:lnTo>
                  <a:lnTo>
                    <a:pt x="110" y="130"/>
                  </a:lnTo>
                  <a:lnTo>
                    <a:pt x="135" y="122"/>
                  </a:lnTo>
                  <a:lnTo>
                    <a:pt x="160" y="112"/>
                  </a:lnTo>
                  <a:lnTo>
                    <a:pt x="186" y="104"/>
                  </a:lnTo>
                  <a:lnTo>
                    <a:pt x="211" y="94"/>
                  </a:lnTo>
                  <a:lnTo>
                    <a:pt x="235" y="84"/>
                  </a:lnTo>
                  <a:lnTo>
                    <a:pt x="259" y="73"/>
                  </a:lnTo>
                  <a:lnTo>
                    <a:pt x="283" y="62"/>
                  </a:lnTo>
                  <a:lnTo>
                    <a:pt x="305" y="51"/>
                  </a:lnTo>
                  <a:lnTo>
                    <a:pt x="329" y="38"/>
                  </a:lnTo>
                  <a:lnTo>
                    <a:pt x="351" y="26"/>
                  </a:lnTo>
                  <a:lnTo>
                    <a:pt x="372" y="14"/>
                  </a:lnTo>
                  <a:lnTo>
                    <a:pt x="394" y="0"/>
                  </a:lnTo>
                  <a:lnTo>
                    <a:pt x="405" y="11"/>
                  </a:lnTo>
                  <a:close/>
                </a:path>
              </a:pathLst>
            </a:custGeom>
            <a:solidFill>
              <a:srgbClr val="F2E8D3"/>
            </a:solidFill>
            <a:ln w="9525">
              <a:noFill/>
              <a:round/>
              <a:headEnd/>
              <a:tailEnd/>
            </a:ln>
          </p:spPr>
          <p:txBody>
            <a:bodyPr/>
            <a:lstStyle/>
            <a:p>
              <a:endParaRPr lang="fr-FR"/>
            </a:p>
          </p:txBody>
        </p:sp>
        <p:sp>
          <p:nvSpPr>
            <p:cNvPr id="480353" name="Freeform 680"/>
            <p:cNvSpPr>
              <a:spLocks/>
            </p:cNvSpPr>
            <p:nvPr/>
          </p:nvSpPr>
          <p:spPr bwMode="auto">
            <a:xfrm>
              <a:off x="5003" y="1506"/>
              <a:ext cx="39" cy="33"/>
            </a:xfrm>
            <a:custGeom>
              <a:avLst/>
              <a:gdLst>
                <a:gd name="T0" fmla="*/ 1 w 226"/>
                <a:gd name="T1" fmla="*/ 0 h 201"/>
                <a:gd name="T2" fmla="*/ 1 w 226"/>
                <a:gd name="T3" fmla="*/ 0 h 201"/>
                <a:gd name="T4" fmla="*/ 1 w 226"/>
                <a:gd name="T5" fmla="*/ 0 h 201"/>
                <a:gd name="T6" fmla="*/ 1 w 226"/>
                <a:gd name="T7" fmla="*/ 1 h 201"/>
                <a:gd name="T8" fmla="*/ 1 w 226"/>
                <a:gd name="T9" fmla="*/ 1 h 201"/>
                <a:gd name="T10" fmla="*/ 1 w 226"/>
                <a:gd name="T11" fmla="*/ 1 h 201"/>
                <a:gd name="T12" fmla="*/ 0 w 226"/>
                <a:gd name="T13" fmla="*/ 0 h 201"/>
                <a:gd name="T14" fmla="*/ 0 w 226"/>
                <a:gd name="T15" fmla="*/ 0 h 201"/>
                <a:gd name="T16" fmla="*/ 0 w 226"/>
                <a:gd name="T17" fmla="*/ 0 h 201"/>
                <a:gd name="T18" fmla="*/ 0 w 226"/>
                <a:gd name="T19" fmla="*/ 0 h 201"/>
                <a:gd name="T20" fmla="*/ 0 w 226"/>
                <a:gd name="T21" fmla="*/ 0 h 201"/>
                <a:gd name="T22" fmla="*/ 0 w 226"/>
                <a:gd name="T23" fmla="*/ 0 h 201"/>
                <a:gd name="T24" fmla="*/ 0 w 226"/>
                <a:gd name="T25" fmla="*/ 0 h 201"/>
                <a:gd name="T26" fmla="*/ 0 w 226"/>
                <a:gd name="T27" fmla="*/ 0 h 201"/>
                <a:gd name="T28" fmla="*/ 0 w 226"/>
                <a:gd name="T29" fmla="*/ 0 h 201"/>
                <a:gd name="T30" fmla="*/ 0 w 226"/>
                <a:gd name="T31" fmla="*/ 0 h 201"/>
                <a:gd name="T32" fmla="*/ 0 w 226"/>
                <a:gd name="T33" fmla="*/ 0 h 201"/>
                <a:gd name="T34" fmla="*/ 1 w 226"/>
                <a:gd name="T35" fmla="*/ 0 h 2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6"/>
                <a:gd name="T55" fmla="*/ 0 h 201"/>
                <a:gd name="T56" fmla="*/ 226 w 226"/>
                <a:gd name="T57" fmla="*/ 201 h 20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6" h="201">
                  <a:moveTo>
                    <a:pt x="115" y="40"/>
                  </a:moveTo>
                  <a:lnTo>
                    <a:pt x="197" y="5"/>
                  </a:lnTo>
                  <a:lnTo>
                    <a:pt x="168" y="72"/>
                  </a:lnTo>
                  <a:lnTo>
                    <a:pt x="226" y="143"/>
                  </a:lnTo>
                  <a:lnTo>
                    <a:pt x="141" y="131"/>
                  </a:lnTo>
                  <a:lnTo>
                    <a:pt x="110" y="201"/>
                  </a:lnTo>
                  <a:lnTo>
                    <a:pt x="75" y="128"/>
                  </a:lnTo>
                  <a:lnTo>
                    <a:pt x="72" y="128"/>
                  </a:lnTo>
                  <a:lnTo>
                    <a:pt x="63" y="126"/>
                  </a:lnTo>
                  <a:lnTo>
                    <a:pt x="51" y="124"/>
                  </a:lnTo>
                  <a:lnTo>
                    <a:pt x="37" y="122"/>
                  </a:lnTo>
                  <a:lnTo>
                    <a:pt x="23" y="119"/>
                  </a:lnTo>
                  <a:lnTo>
                    <a:pt x="12" y="116"/>
                  </a:lnTo>
                  <a:lnTo>
                    <a:pt x="3" y="113"/>
                  </a:lnTo>
                  <a:lnTo>
                    <a:pt x="0" y="109"/>
                  </a:lnTo>
                  <a:lnTo>
                    <a:pt x="63" y="69"/>
                  </a:lnTo>
                  <a:lnTo>
                    <a:pt x="45" y="0"/>
                  </a:lnTo>
                  <a:lnTo>
                    <a:pt x="115" y="40"/>
                  </a:lnTo>
                  <a:close/>
                </a:path>
              </a:pathLst>
            </a:custGeom>
            <a:solidFill>
              <a:srgbClr val="F2E8D3"/>
            </a:solidFill>
            <a:ln w="9525">
              <a:noFill/>
              <a:round/>
              <a:headEnd/>
              <a:tailEnd/>
            </a:ln>
          </p:spPr>
          <p:txBody>
            <a:bodyPr/>
            <a:lstStyle/>
            <a:p>
              <a:endParaRPr lang="fr-FR"/>
            </a:p>
          </p:txBody>
        </p:sp>
        <p:sp>
          <p:nvSpPr>
            <p:cNvPr id="480354" name="Freeform 681"/>
            <p:cNvSpPr>
              <a:spLocks/>
            </p:cNvSpPr>
            <p:nvPr/>
          </p:nvSpPr>
          <p:spPr bwMode="auto">
            <a:xfrm>
              <a:off x="4916" y="1520"/>
              <a:ext cx="51" cy="45"/>
            </a:xfrm>
            <a:custGeom>
              <a:avLst/>
              <a:gdLst>
                <a:gd name="T0" fmla="*/ 1 w 292"/>
                <a:gd name="T1" fmla="*/ 0 h 270"/>
                <a:gd name="T2" fmla="*/ 1 w 292"/>
                <a:gd name="T3" fmla="*/ 0 h 270"/>
                <a:gd name="T4" fmla="*/ 2 w 292"/>
                <a:gd name="T5" fmla="*/ 1 h 270"/>
                <a:gd name="T6" fmla="*/ 1 w 292"/>
                <a:gd name="T7" fmla="*/ 1 h 270"/>
                <a:gd name="T8" fmla="*/ 1 w 292"/>
                <a:gd name="T9" fmla="*/ 1 h 270"/>
                <a:gd name="T10" fmla="*/ 1 w 292"/>
                <a:gd name="T11" fmla="*/ 1 h 270"/>
                <a:gd name="T12" fmla="*/ 0 w 292"/>
                <a:gd name="T13" fmla="*/ 1 h 270"/>
                <a:gd name="T14" fmla="*/ 0 w 292"/>
                <a:gd name="T15" fmla="*/ 0 h 270"/>
                <a:gd name="T16" fmla="*/ 0 w 292"/>
                <a:gd name="T17" fmla="*/ 0 h 270"/>
                <a:gd name="T18" fmla="*/ 1 w 292"/>
                <a:gd name="T19" fmla="*/ 0 h 270"/>
                <a:gd name="T20" fmla="*/ 1 w 292"/>
                <a:gd name="T21" fmla="*/ 0 h 2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2"/>
                <a:gd name="T34" fmla="*/ 0 h 270"/>
                <a:gd name="T35" fmla="*/ 292 w 292"/>
                <a:gd name="T36" fmla="*/ 270 h 2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2" h="270">
                  <a:moveTo>
                    <a:pt x="229" y="0"/>
                  </a:moveTo>
                  <a:lnTo>
                    <a:pt x="222" y="95"/>
                  </a:lnTo>
                  <a:lnTo>
                    <a:pt x="292" y="152"/>
                  </a:lnTo>
                  <a:lnTo>
                    <a:pt x="197" y="163"/>
                  </a:lnTo>
                  <a:lnTo>
                    <a:pt x="173" y="270"/>
                  </a:lnTo>
                  <a:lnTo>
                    <a:pt x="111" y="177"/>
                  </a:lnTo>
                  <a:lnTo>
                    <a:pt x="0" y="200"/>
                  </a:lnTo>
                  <a:lnTo>
                    <a:pt x="70" y="115"/>
                  </a:lnTo>
                  <a:lnTo>
                    <a:pt x="49" y="23"/>
                  </a:lnTo>
                  <a:lnTo>
                    <a:pt x="138" y="64"/>
                  </a:lnTo>
                  <a:lnTo>
                    <a:pt x="229" y="0"/>
                  </a:lnTo>
                  <a:close/>
                </a:path>
              </a:pathLst>
            </a:custGeom>
            <a:solidFill>
              <a:srgbClr val="F2E8D3"/>
            </a:solidFill>
            <a:ln w="9525">
              <a:noFill/>
              <a:round/>
              <a:headEnd/>
              <a:tailEnd/>
            </a:ln>
          </p:spPr>
          <p:txBody>
            <a:bodyPr/>
            <a:lstStyle/>
            <a:p>
              <a:endParaRPr lang="fr-FR"/>
            </a:p>
          </p:txBody>
        </p:sp>
        <p:sp>
          <p:nvSpPr>
            <p:cNvPr id="480355" name="Freeform 682"/>
            <p:cNvSpPr>
              <a:spLocks/>
            </p:cNvSpPr>
            <p:nvPr/>
          </p:nvSpPr>
          <p:spPr bwMode="auto">
            <a:xfrm>
              <a:off x="4880" y="1538"/>
              <a:ext cx="20" cy="6"/>
            </a:xfrm>
            <a:custGeom>
              <a:avLst/>
              <a:gdLst>
                <a:gd name="T0" fmla="*/ 1 w 118"/>
                <a:gd name="T1" fmla="*/ 0 h 39"/>
                <a:gd name="T2" fmla="*/ 1 w 118"/>
                <a:gd name="T3" fmla="*/ 0 h 39"/>
                <a:gd name="T4" fmla="*/ 1 w 118"/>
                <a:gd name="T5" fmla="*/ 0 h 39"/>
                <a:gd name="T6" fmla="*/ 1 w 118"/>
                <a:gd name="T7" fmla="*/ 0 h 39"/>
                <a:gd name="T8" fmla="*/ 1 w 118"/>
                <a:gd name="T9" fmla="*/ 0 h 39"/>
                <a:gd name="T10" fmla="*/ 0 w 118"/>
                <a:gd name="T11" fmla="*/ 0 h 39"/>
                <a:gd name="T12" fmla="*/ 0 w 118"/>
                <a:gd name="T13" fmla="*/ 0 h 39"/>
                <a:gd name="T14" fmla="*/ 0 w 118"/>
                <a:gd name="T15" fmla="*/ 0 h 39"/>
                <a:gd name="T16" fmla="*/ 0 w 118"/>
                <a:gd name="T17" fmla="*/ 0 h 39"/>
                <a:gd name="T18" fmla="*/ 0 w 118"/>
                <a:gd name="T19" fmla="*/ 0 h 39"/>
                <a:gd name="T20" fmla="*/ 0 w 118"/>
                <a:gd name="T21" fmla="*/ 0 h 39"/>
                <a:gd name="T22" fmla="*/ 0 w 118"/>
                <a:gd name="T23" fmla="*/ 0 h 39"/>
                <a:gd name="T24" fmla="*/ 0 w 118"/>
                <a:gd name="T25" fmla="*/ 0 h 39"/>
                <a:gd name="T26" fmla="*/ 0 w 118"/>
                <a:gd name="T27" fmla="*/ 0 h 39"/>
                <a:gd name="T28" fmla="*/ 0 w 118"/>
                <a:gd name="T29" fmla="*/ 0 h 39"/>
                <a:gd name="T30" fmla="*/ 0 w 118"/>
                <a:gd name="T31" fmla="*/ 0 h 39"/>
                <a:gd name="T32" fmla="*/ 0 w 118"/>
                <a:gd name="T33" fmla="*/ 0 h 39"/>
                <a:gd name="T34" fmla="*/ 0 w 118"/>
                <a:gd name="T35" fmla="*/ 0 h 39"/>
                <a:gd name="T36" fmla="*/ 0 w 118"/>
                <a:gd name="T37" fmla="*/ 0 h 39"/>
                <a:gd name="T38" fmla="*/ 0 w 118"/>
                <a:gd name="T39" fmla="*/ 0 h 39"/>
                <a:gd name="T40" fmla="*/ 0 w 118"/>
                <a:gd name="T41" fmla="*/ 0 h 39"/>
                <a:gd name="T42" fmla="*/ 0 w 118"/>
                <a:gd name="T43" fmla="*/ 0 h 39"/>
                <a:gd name="T44" fmla="*/ 0 w 118"/>
                <a:gd name="T45" fmla="*/ 0 h 39"/>
                <a:gd name="T46" fmla="*/ 0 w 118"/>
                <a:gd name="T47" fmla="*/ 0 h 39"/>
                <a:gd name="T48" fmla="*/ 0 w 118"/>
                <a:gd name="T49" fmla="*/ 0 h 39"/>
                <a:gd name="T50" fmla="*/ 0 w 118"/>
                <a:gd name="T51" fmla="*/ 0 h 39"/>
                <a:gd name="T52" fmla="*/ 0 w 118"/>
                <a:gd name="T53" fmla="*/ 0 h 39"/>
                <a:gd name="T54" fmla="*/ 0 w 118"/>
                <a:gd name="T55" fmla="*/ 0 h 39"/>
                <a:gd name="T56" fmla="*/ 1 w 118"/>
                <a:gd name="T57" fmla="*/ 0 h 39"/>
                <a:gd name="T58" fmla="*/ 1 w 118"/>
                <a:gd name="T59" fmla="*/ 0 h 39"/>
                <a:gd name="T60" fmla="*/ 1 w 118"/>
                <a:gd name="T61" fmla="*/ 0 h 39"/>
                <a:gd name="T62" fmla="*/ 1 w 118"/>
                <a:gd name="T63" fmla="*/ 0 h 39"/>
                <a:gd name="T64" fmla="*/ 1 w 118"/>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8"/>
                <a:gd name="T100" fmla="*/ 0 h 39"/>
                <a:gd name="T101" fmla="*/ 118 w 118"/>
                <a:gd name="T102" fmla="*/ 39 h 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8" h="39">
                  <a:moveTo>
                    <a:pt x="118" y="0"/>
                  </a:moveTo>
                  <a:lnTo>
                    <a:pt x="114" y="7"/>
                  </a:lnTo>
                  <a:lnTo>
                    <a:pt x="106" y="14"/>
                  </a:lnTo>
                  <a:lnTo>
                    <a:pt x="96" y="19"/>
                  </a:lnTo>
                  <a:lnTo>
                    <a:pt x="86" y="24"/>
                  </a:lnTo>
                  <a:lnTo>
                    <a:pt x="73" y="29"/>
                  </a:lnTo>
                  <a:lnTo>
                    <a:pt x="61" y="33"/>
                  </a:lnTo>
                  <a:lnTo>
                    <a:pt x="51" y="36"/>
                  </a:lnTo>
                  <a:lnTo>
                    <a:pt x="40" y="39"/>
                  </a:lnTo>
                  <a:lnTo>
                    <a:pt x="35" y="36"/>
                  </a:lnTo>
                  <a:lnTo>
                    <a:pt x="29" y="35"/>
                  </a:lnTo>
                  <a:lnTo>
                    <a:pt x="23" y="35"/>
                  </a:lnTo>
                  <a:lnTo>
                    <a:pt x="18" y="36"/>
                  </a:lnTo>
                  <a:lnTo>
                    <a:pt x="12" y="35"/>
                  </a:lnTo>
                  <a:lnTo>
                    <a:pt x="8" y="34"/>
                  </a:lnTo>
                  <a:lnTo>
                    <a:pt x="3" y="29"/>
                  </a:lnTo>
                  <a:lnTo>
                    <a:pt x="0" y="21"/>
                  </a:lnTo>
                  <a:lnTo>
                    <a:pt x="6" y="15"/>
                  </a:lnTo>
                  <a:lnTo>
                    <a:pt x="13" y="14"/>
                  </a:lnTo>
                  <a:lnTo>
                    <a:pt x="19" y="14"/>
                  </a:lnTo>
                  <a:lnTo>
                    <a:pt x="27" y="17"/>
                  </a:lnTo>
                  <a:lnTo>
                    <a:pt x="34" y="19"/>
                  </a:lnTo>
                  <a:lnTo>
                    <a:pt x="43" y="21"/>
                  </a:lnTo>
                  <a:lnTo>
                    <a:pt x="51" y="22"/>
                  </a:lnTo>
                  <a:lnTo>
                    <a:pt x="60" y="19"/>
                  </a:lnTo>
                  <a:lnTo>
                    <a:pt x="68" y="19"/>
                  </a:lnTo>
                  <a:lnTo>
                    <a:pt x="77" y="16"/>
                  </a:lnTo>
                  <a:lnTo>
                    <a:pt x="84" y="13"/>
                  </a:lnTo>
                  <a:lnTo>
                    <a:pt x="91" y="9"/>
                  </a:lnTo>
                  <a:lnTo>
                    <a:pt x="98" y="5"/>
                  </a:lnTo>
                  <a:lnTo>
                    <a:pt x="104" y="2"/>
                  </a:lnTo>
                  <a:lnTo>
                    <a:pt x="112" y="0"/>
                  </a:lnTo>
                  <a:lnTo>
                    <a:pt x="118" y="0"/>
                  </a:lnTo>
                  <a:close/>
                </a:path>
              </a:pathLst>
            </a:custGeom>
            <a:solidFill>
              <a:srgbClr val="7F2B00"/>
            </a:solidFill>
            <a:ln w="9525">
              <a:noFill/>
              <a:round/>
              <a:headEnd/>
              <a:tailEnd/>
            </a:ln>
          </p:spPr>
          <p:txBody>
            <a:bodyPr/>
            <a:lstStyle/>
            <a:p>
              <a:endParaRPr lang="fr-FR"/>
            </a:p>
          </p:txBody>
        </p:sp>
        <p:sp>
          <p:nvSpPr>
            <p:cNvPr id="480356" name="Freeform 683"/>
            <p:cNvSpPr>
              <a:spLocks/>
            </p:cNvSpPr>
            <p:nvPr/>
          </p:nvSpPr>
          <p:spPr bwMode="auto">
            <a:xfrm>
              <a:off x="4915" y="1574"/>
              <a:ext cx="29" cy="18"/>
            </a:xfrm>
            <a:custGeom>
              <a:avLst/>
              <a:gdLst>
                <a:gd name="T0" fmla="*/ 1 w 165"/>
                <a:gd name="T1" fmla="*/ 0 h 106"/>
                <a:gd name="T2" fmla="*/ 1 w 165"/>
                <a:gd name="T3" fmla="*/ 0 h 106"/>
                <a:gd name="T4" fmla="*/ 1 w 165"/>
                <a:gd name="T5" fmla="*/ 0 h 106"/>
                <a:gd name="T6" fmla="*/ 1 w 165"/>
                <a:gd name="T7" fmla="*/ 0 h 106"/>
                <a:gd name="T8" fmla="*/ 1 w 165"/>
                <a:gd name="T9" fmla="*/ 0 h 106"/>
                <a:gd name="T10" fmla="*/ 1 w 165"/>
                <a:gd name="T11" fmla="*/ 0 h 106"/>
                <a:gd name="T12" fmla="*/ 1 w 165"/>
                <a:gd name="T13" fmla="*/ 0 h 106"/>
                <a:gd name="T14" fmla="*/ 1 w 165"/>
                <a:gd name="T15" fmla="*/ 0 h 106"/>
                <a:gd name="T16" fmla="*/ 1 w 165"/>
                <a:gd name="T17" fmla="*/ 0 h 106"/>
                <a:gd name="T18" fmla="*/ 1 w 165"/>
                <a:gd name="T19" fmla="*/ 0 h 106"/>
                <a:gd name="T20" fmla="*/ 1 w 165"/>
                <a:gd name="T21" fmla="*/ 0 h 106"/>
                <a:gd name="T22" fmla="*/ 1 w 165"/>
                <a:gd name="T23" fmla="*/ 1 h 106"/>
                <a:gd name="T24" fmla="*/ 1 w 165"/>
                <a:gd name="T25" fmla="*/ 1 h 106"/>
                <a:gd name="T26" fmla="*/ 0 w 165"/>
                <a:gd name="T27" fmla="*/ 1 h 106"/>
                <a:gd name="T28" fmla="*/ 0 w 165"/>
                <a:gd name="T29" fmla="*/ 1 h 106"/>
                <a:gd name="T30" fmla="*/ 0 w 165"/>
                <a:gd name="T31" fmla="*/ 1 h 106"/>
                <a:gd name="T32" fmla="*/ 0 w 165"/>
                <a:gd name="T33" fmla="*/ 1 h 106"/>
                <a:gd name="T34" fmla="*/ 0 w 165"/>
                <a:gd name="T35" fmla="*/ 1 h 106"/>
                <a:gd name="T36" fmla="*/ 0 w 165"/>
                <a:gd name="T37" fmla="*/ 0 h 106"/>
                <a:gd name="T38" fmla="*/ 0 w 165"/>
                <a:gd name="T39" fmla="*/ 0 h 106"/>
                <a:gd name="T40" fmla="*/ 0 w 165"/>
                <a:gd name="T41" fmla="*/ 0 h 106"/>
                <a:gd name="T42" fmla="*/ 0 w 165"/>
                <a:gd name="T43" fmla="*/ 0 h 106"/>
                <a:gd name="T44" fmla="*/ 0 w 165"/>
                <a:gd name="T45" fmla="*/ 0 h 106"/>
                <a:gd name="T46" fmla="*/ 0 w 165"/>
                <a:gd name="T47" fmla="*/ 0 h 106"/>
                <a:gd name="T48" fmla="*/ 0 w 165"/>
                <a:gd name="T49" fmla="*/ 0 h 106"/>
                <a:gd name="T50" fmla="*/ 0 w 165"/>
                <a:gd name="T51" fmla="*/ 0 h 106"/>
                <a:gd name="T52" fmla="*/ 1 w 165"/>
                <a:gd name="T53" fmla="*/ 0 h 106"/>
                <a:gd name="T54" fmla="*/ 1 w 165"/>
                <a:gd name="T55" fmla="*/ 0 h 106"/>
                <a:gd name="T56" fmla="*/ 1 w 165"/>
                <a:gd name="T57" fmla="*/ 0 h 106"/>
                <a:gd name="T58" fmla="*/ 1 w 165"/>
                <a:gd name="T59" fmla="*/ 0 h 106"/>
                <a:gd name="T60" fmla="*/ 1 w 165"/>
                <a:gd name="T61" fmla="*/ 0 h 106"/>
                <a:gd name="T62" fmla="*/ 1 w 165"/>
                <a:gd name="T63" fmla="*/ 0 h 106"/>
                <a:gd name="T64" fmla="*/ 1 w 165"/>
                <a:gd name="T65" fmla="*/ 0 h 106"/>
                <a:gd name="T66" fmla="*/ 1 w 165"/>
                <a:gd name="T67" fmla="*/ 0 h 106"/>
                <a:gd name="T68" fmla="*/ 1 w 165"/>
                <a:gd name="T69" fmla="*/ 0 h 106"/>
                <a:gd name="T70" fmla="*/ 1 w 165"/>
                <a:gd name="T71" fmla="*/ 0 h 106"/>
                <a:gd name="T72" fmla="*/ 1 w 165"/>
                <a:gd name="T73" fmla="*/ 0 h 1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5"/>
                <a:gd name="T112" fmla="*/ 0 h 106"/>
                <a:gd name="T113" fmla="*/ 165 w 165"/>
                <a:gd name="T114" fmla="*/ 106 h 1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5" h="106">
                  <a:moveTo>
                    <a:pt x="161" y="14"/>
                  </a:moveTo>
                  <a:lnTo>
                    <a:pt x="155" y="21"/>
                  </a:lnTo>
                  <a:lnTo>
                    <a:pt x="155" y="30"/>
                  </a:lnTo>
                  <a:lnTo>
                    <a:pt x="158" y="39"/>
                  </a:lnTo>
                  <a:lnTo>
                    <a:pt x="161" y="46"/>
                  </a:lnTo>
                  <a:lnTo>
                    <a:pt x="165" y="50"/>
                  </a:lnTo>
                  <a:lnTo>
                    <a:pt x="164" y="56"/>
                  </a:lnTo>
                  <a:lnTo>
                    <a:pt x="160" y="62"/>
                  </a:lnTo>
                  <a:lnTo>
                    <a:pt x="155" y="65"/>
                  </a:lnTo>
                  <a:lnTo>
                    <a:pt x="138" y="74"/>
                  </a:lnTo>
                  <a:lnTo>
                    <a:pt x="121" y="82"/>
                  </a:lnTo>
                  <a:lnTo>
                    <a:pt x="103" y="90"/>
                  </a:lnTo>
                  <a:lnTo>
                    <a:pt x="85" y="98"/>
                  </a:lnTo>
                  <a:lnTo>
                    <a:pt x="66" y="103"/>
                  </a:lnTo>
                  <a:lnTo>
                    <a:pt x="47" y="106"/>
                  </a:lnTo>
                  <a:lnTo>
                    <a:pt x="26" y="105"/>
                  </a:lnTo>
                  <a:lnTo>
                    <a:pt x="4" y="102"/>
                  </a:lnTo>
                  <a:lnTo>
                    <a:pt x="0" y="93"/>
                  </a:lnTo>
                  <a:lnTo>
                    <a:pt x="0" y="85"/>
                  </a:lnTo>
                  <a:lnTo>
                    <a:pt x="1" y="77"/>
                  </a:lnTo>
                  <a:lnTo>
                    <a:pt x="4" y="70"/>
                  </a:lnTo>
                  <a:lnTo>
                    <a:pt x="17" y="60"/>
                  </a:lnTo>
                  <a:lnTo>
                    <a:pt x="29" y="52"/>
                  </a:lnTo>
                  <a:lnTo>
                    <a:pt x="43" y="45"/>
                  </a:lnTo>
                  <a:lnTo>
                    <a:pt x="57" y="39"/>
                  </a:lnTo>
                  <a:lnTo>
                    <a:pt x="70" y="34"/>
                  </a:lnTo>
                  <a:lnTo>
                    <a:pt x="83" y="28"/>
                  </a:lnTo>
                  <a:lnTo>
                    <a:pt x="95" y="20"/>
                  </a:lnTo>
                  <a:lnTo>
                    <a:pt x="105" y="12"/>
                  </a:lnTo>
                  <a:lnTo>
                    <a:pt x="113" y="9"/>
                  </a:lnTo>
                  <a:lnTo>
                    <a:pt x="120" y="6"/>
                  </a:lnTo>
                  <a:lnTo>
                    <a:pt x="127" y="3"/>
                  </a:lnTo>
                  <a:lnTo>
                    <a:pt x="135" y="1"/>
                  </a:lnTo>
                  <a:lnTo>
                    <a:pt x="143" y="0"/>
                  </a:lnTo>
                  <a:lnTo>
                    <a:pt x="151" y="1"/>
                  </a:lnTo>
                  <a:lnTo>
                    <a:pt x="156" y="6"/>
                  </a:lnTo>
                  <a:lnTo>
                    <a:pt x="161" y="14"/>
                  </a:lnTo>
                  <a:close/>
                </a:path>
              </a:pathLst>
            </a:custGeom>
            <a:solidFill>
              <a:srgbClr val="F2E8D3"/>
            </a:solidFill>
            <a:ln w="9525">
              <a:noFill/>
              <a:round/>
              <a:headEnd/>
              <a:tailEnd/>
            </a:ln>
          </p:spPr>
          <p:txBody>
            <a:bodyPr/>
            <a:lstStyle/>
            <a:p>
              <a:endParaRPr lang="fr-FR"/>
            </a:p>
          </p:txBody>
        </p:sp>
        <p:sp>
          <p:nvSpPr>
            <p:cNvPr id="480357" name="Freeform 684"/>
            <p:cNvSpPr>
              <a:spLocks/>
            </p:cNvSpPr>
            <p:nvPr/>
          </p:nvSpPr>
          <p:spPr bwMode="auto">
            <a:xfrm>
              <a:off x="4967" y="1577"/>
              <a:ext cx="40" cy="14"/>
            </a:xfrm>
            <a:custGeom>
              <a:avLst/>
              <a:gdLst>
                <a:gd name="T0" fmla="*/ 1 w 228"/>
                <a:gd name="T1" fmla="*/ 0 h 85"/>
                <a:gd name="T2" fmla="*/ 1 w 228"/>
                <a:gd name="T3" fmla="*/ 0 h 85"/>
                <a:gd name="T4" fmla="*/ 1 w 228"/>
                <a:gd name="T5" fmla="*/ 0 h 85"/>
                <a:gd name="T6" fmla="*/ 1 w 228"/>
                <a:gd name="T7" fmla="*/ 0 h 85"/>
                <a:gd name="T8" fmla="*/ 1 w 228"/>
                <a:gd name="T9" fmla="*/ 0 h 85"/>
                <a:gd name="T10" fmla="*/ 1 w 228"/>
                <a:gd name="T11" fmla="*/ 0 h 85"/>
                <a:gd name="T12" fmla="*/ 1 w 228"/>
                <a:gd name="T13" fmla="*/ 0 h 85"/>
                <a:gd name="T14" fmla="*/ 1 w 228"/>
                <a:gd name="T15" fmla="*/ 0 h 85"/>
                <a:gd name="T16" fmla="*/ 1 w 228"/>
                <a:gd name="T17" fmla="*/ 0 h 85"/>
                <a:gd name="T18" fmla="*/ 1 w 228"/>
                <a:gd name="T19" fmla="*/ 0 h 85"/>
                <a:gd name="T20" fmla="*/ 1 w 228"/>
                <a:gd name="T21" fmla="*/ 0 h 85"/>
                <a:gd name="T22" fmla="*/ 0 w 228"/>
                <a:gd name="T23" fmla="*/ 0 h 85"/>
                <a:gd name="T24" fmla="*/ 0 w 228"/>
                <a:gd name="T25" fmla="*/ 0 h 85"/>
                <a:gd name="T26" fmla="*/ 0 w 228"/>
                <a:gd name="T27" fmla="*/ 0 h 85"/>
                <a:gd name="T28" fmla="*/ 0 w 228"/>
                <a:gd name="T29" fmla="*/ 0 h 85"/>
                <a:gd name="T30" fmla="*/ 0 w 228"/>
                <a:gd name="T31" fmla="*/ 0 h 85"/>
                <a:gd name="T32" fmla="*/ 0 w 228"/>
                <a:gd name="T33" fmla="*/ 0 h 85"/>
                <a:gd name="T34" fmla="*/ 0 w 228"/>
                <a:gd name="T35" fmla="*/ 0 h 85"/>
                <a:gd name="T36" fmla="*/ 0 w 228"/>
                <a:gd name="T37" fmla="*/ 0 h 85"/>
                <a:gd name="T38" fmla="*/ 0 w 228"/>
                <a:gd name="T39" fmla="*/ 0 h 85"/>
                <a:gd name="T40" fmla="*/ 0 w 228"/>
                <a:gd name="T41" fmla="*/ 0 h 85"/>
                <a:gd name="T42" fmla="*/ 0 w 228"/>
                <a:gd name="T43" fmla="*/ 0 h 85"/>
                <a:gd name="T44" fmla="*/ 0 w 228"/>
                <a:gd name="T45" fmla="*/ 0 h 85"/>
                <a:gd name="T46" fmla="*/ 0 w 228"/>
                <a:gd name="T47" fmla="*/ 0 h 85"/>
                <a:gd name="T48" fmla="*/ 0 w 228"/>
                <a:gd name="T49" fmla="*/ 0 h 85"/>
                <a:gd name="T50" fmla="*/ 0 w 228"/>
                <a:gd name="T51" fmla="*/ 0 h 85"/>
                <a:gd name="T52" fmla="*/ 0 w 228"/>
                <a:gd name="T53" fmla="*/ 0 h 85"/>
                <a:gd name="T54" fmla="*/ 0 w 228"/>
                <a:gd name="T55" fmla="*/ 0 h 85"/>
                <a:gd name="T56" fmla="*/ 0 w 228"/>
                <a:gd name="T57" fmla="*/ 0 h 85"/>
                <a:gd name="T58" fmla="*/ 0 w 228"/>
                <a:gd name="T59" fmla="*/ 0 h 85"/>
                <a:gd name="T60" fmla="*/ 1 w 228"/>
                <a:gd name="T61" fmla="*/ 0 h 85"/>
                <a:gd name="T62" fmla="*/ 1 w 228"/>
                <a:gd name="T63" fmla="*/ 0 h 85"/>
                <a:gd name="T64" fmla="*/ 1 w 228"/>
                <a:gd name="T65" fmla="*/ 0 h 85"/>
                <a:gd name="T66" fmla="*/ 1 w 228"/>
                <a:gd name="T67" fmla="*/ 0 h 85"/>
                <a:gd name="T68" fmla="*/ 1 w 228"/>
                <a:gd name="T69" fmla="*/ 0 h 85"/>
                <a:gd name="T70" fmla="*/ 1 w 228"/>
                <a:gd name="T71" fmla="*/ 0 h 85"/>
                <a:gd name="T72" fmla="*/ 1 w 228"/>
                <a:gd name="T73" fmla="*/ 0 h 85"/>
                <a:gd name="T74" fmla="*/ 1 w 228"/>
                <a:gd name="T75" fmla="*/ 0 h 85"/>
                <a:gd name="T76" fmla="*/ 1 w 228"/>
                <a:gd name="T77" fmla="*/ 0 h 85"/>
                <a:gd name="T78" fmla="*/ 1 w 228"/>
                <a:gd name="T79" fmla="*/ 0 h 85"/>
                <a:gd name="T80" fmla="*/ 1 w 228"/>
                <a:gd name="T81" fmla="*/ 0 h 85"/>
                <a:gd name="T82" fmla="*/ 1 w 228"/>
                <a:gd name="T83" fmla="*/ 0 h 85"/>
                <a:gd name="T84" fmla="*/ 1 w 228"/>
                <a:gd name="T85" fmla="*/ 0 h 85"/>
                <a:gd name="T86" fmla="*/ 1 w 228"/>
                <a:gd name="T87" fmla="*/ 0 h 8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28"/>
                <a:gd name="T133" fmla="*/ 0 h 85"/>
                <a:gd name="T134" fmla="*/ 228 w 228"/>
                <a:gd name="T135" fmla="*/ 85 h 8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28" h="85">
                  <a:moveTo>
                    <a:pt x="228" y="74"/>
                  </a:moveTo>
                  <a:lnTo>
                    <a:pt x="214" y="76"/>
                  </a:lnTo>
                  <a:lnTo>
                    <a:pt x="200" y="79"/>
                  </a:lnTo>
                  <a:lnTo>
                    <a:pt x="187" y="80"/>
                  </a:lnTo>
                  <a:lnTo>
                    <a:pt x="172" y="82"/>
                  </a:lnTo>
                  <a:lnTo>
                    <a:pt x="159" y="83"/>
                  </a:lnTo>
                  <a:lnTo>
                    <a:pt x="145" y="84"/>
                  </a:lnTo>
                  <a:lnTo>
                    <a:pt x="131" y="84"/>
                  </a:lnTo>
                  <a:lnTo>
                    <a:pt x="118" y="85"/>
                  </a:lnTo>
                  <a:lnTo>
                    <a:pt x="103" y="85"/>
                  </a:lnTo>
                  <a:lnTo>
                    <a:pt x="89" y="85"/>
                  </a:lnTo>
                  <a:lnTo>
                    <a:pt x="74" y="85"/>
                  </a:lnTo>
                  <a:lnTo>
                    <a:pt x="60" y="85"/>
                  </a:lnTo>
                  <a:lnTo>
                    <a:pt x="45" y="84"/>
                  </a:lnTo>
                  <a:lnTo>
                    <a:pt x="31" y="83"/>
                  </a:lnTo>
                  <a:lnTo>
                    <a:pt x="16" y="82"/>
                  </a:lnTo>
                  <a:lnTo>
                    <a:pt x="0" y="81"/>
                  </a:lnTo>
                  <a:lnTo>
                    <a:pt x="0" y="54"/>
                  </a:lnTo>
                  <a:lnTo>
                    <a:pt x="4" y="54"/>
                  </a:lnTo>
                  <a:lnTo>
                    <a:pt x="3" y="45"/>
                  </a:lnTo>
                  <a:lnTo>
                    <a:pt x="5" y="37"/>
                  </a:lnTo>
                  <a:lnTo>
                    <a:pt x="9" y="32"/>
                  </a:lnTo>
                  <a:lnTo>
                    <a:pt x="14" y="29"/>
                  </a:lnTo>
                  <a:lnTo>
                    <a:pt x="21" y="27"/>
                  </a:lnTo>
                  <a:lnTo>
                    <a:pt x="28" y="26"/>
                  </a:lnTo>
                  <a:lnTo>
                    <a:pt x="34" y="25"/>
                  </a:lnTo>
                  <a:lnTo>
                    <a:pt x="40" y="24"/>
                  </a:lnTo>
                  <a:lnTo>
                    <a:pt x="52" y="24"/>
                  </a:lnTo>
                  <a:lnTo>
                    <a:pt x="64" y="23"/>
                  </a:lnTo>
                  <a:lnTo>
                    <a:pt x="74" y="22"/>
                  </a:lnTo>
                  <a:lnTo>
                    <a:pt x="86" y="21"/>
                  </a:lnTo>
                  <a:lnTo>
                    <a:pt x="96" y="19"/>
                  </a:lnTo>
                  <a:lnTo>
                    <a:pt x="106" y="18"/>
                  </a:lnTo>
                  <a:lnTo>
                    <a:pt x="116" y="16"/>
                  </a:lnTo>
                  <a:lnTo>
                    <a:pt x="127" y="14"/>
                  </a:lnTo>
                  <a:lnTo>
                    <a:pt x="137" y="12"/>
                  </a:lnTo>
                  <a:lnTo>
                    <a:pt x="147" y="10"/>
                  </a:lnTo>
                  <a:lnTo>
                    <a:pt x="157" y="8"/>
                  </a:lnTo>
                  <a:lnTo>
                    <a:pt x="167" y="5"/>
                  </a:lnTo>
                  <a:lnTo>
                    <a:pt x="177" y="4"/>
                  </a:lnTo>
                  <a:lnTo>
                    <a:pt x="188" y="2"/>
                  </a:lnTo>
                  <a:lnTo>
                    <a:pt x="198" y="1"/>
                  </a:lnTo>
                  <a:lnTo>
                    <a:pt x="208" y="0"/>
                  </a:lnTo>
                  <a:lnTo>
                    <a:pt x="228" y="74"/>
                  </a:lnTo>
                  <a:close/>
                </a:path>
              </a:pathLst>
            </a:custGeom>
            <a:solidFill>
              <a:srgbClr val="F2E8D3"/>
            </a:solidFill>
            <a:ln w="9525">
              <a:noFill/>
              <a:round/>
              <a:headEnd/>
              <a:tailEnd/>
            </a:ln>
          </p:spPr>
          <p:txBody>
            <a:bodyPr/>
            <a:lstStyle/>
            <a:p>
              <a:endParaRPr lang="fr-FR"/>
            </a:p>
          </p:txBody>
        </p:sp>
        <p:sp>
          <p:nvSpPr>
            <p:cNvPr id="480358" name="Freeform 685"/>
            <p:cNvSpPr>
              <a:spLocks/>
            </p:cNvSpPr>
            <p:nvPr/>
          </p:nvSpPr>
          <p:spPr bwMode="auto">
            <a:xfrm>
              <a:off x="4911" y="1577"/>
              <a:ext cx="11" cy="6"/>
            </a:xfrm>
            <a:custGeom>
              <a:avLst/>
              <a:gdLst>
                <a:gd name="T0" fmla="*/ 0 w 65"/>
                <a:gd name="T1" fmla="*/ 0 h 32"/>
                <a:gd name="T2" fmla="*/ 0 w 65"/>
                <a:gd name="T3" fmla="*/ 0 h 32"/>
                <a:gd name="T4" fmla="*/ 0 w 65"/>
                <a:gd name="T5" fmla="*/ 0 h 32"/>
                <a:gd name="T6" fmla="*/ 0 w 65"/>
                <a:gd name="T7" fmla="*/ 0 h 32"/>
                <a:gd name="T8" fmla="*/ 0 w 65"/>
                <a:gd name="T9" fmla="*/ 0 h 32"/>
                <a:gd name="T10" fmla="*/ 0 w 65"/>
                <a:gd name="T11" fmla="*/ 0 h 32"/>
                <a:gd name="T12" fmla="*/ 0 w 65"/>
                <a:gd name="T13" fmla="*/ 0 h 32"/>
                <a:gd name="T14" fmla="*/ 0 w 65"/>
                <a:gd name="T15" fmla="*/ 0 h 32"/>
                <a:gd name="T16" fmla="*/ 0 w 65"/>
                <a:gd name="T17" fmla="*/ 0 h 32"/>
                <a:gd name="T18" fmla="*/ 0 w 65"/>
                <a:gd name="T19" fmla="*/ 0 h 32"/>
                <a:gd name="T20" fmla="*/ 0 w 65"/>
                <a:gd name="T21" fmla="*/ 0 h 32"/>
                <a:gd name="T22" fmla="*/ 0 w 65"/>
                <a:gd name="T23" fmla="*/ 0 h 32"/>
                <a:gd name="T24" fmla="*/ 0 w 65"/>
                <a:gd name="T25" fmla="*/ 0 h 32"/>
                <a:gd name="T26" fmla="*/ 0 w 65"/>
                <a:gd name="T27" fmla="*/ 0 h 32"/>
                <a:gd name="T28" fmla="*/ 0 w 65"/>
                <a:gd name="T29" fmla="*/ 0 h 32"/>
                <a:gd name="T30" fmla="*/ 0 w 65"/>
                <a:gd name="T31" fmla="*/ 0 h 32"/>
                <a:gd name="T32" fmla="*/ 0 w 65"/>
                <a:gd name="T33" fmla="*/ 0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5"/>
                <a:gd name="T52" fmla="*/ 0 h 32"/>
                <a:gd name="T53" fmla="*/ 65 w 65"/>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5" h="32">
                  <a:moveTo>
                    <a:pt x="65" y="0"/>
                  </a:moveTo>
                  <a:lnTo>
                    <a:pt x="60" y="8"/>
                  </a:lnTo>
                  <a:lnTo>
                    <a:pt x="53" y="13"/>
                  </a:lnTo>
                  <a:lnTo>
                    <a:pt x="45" y="17"/>
                  </a:lnTo>
                  <a:lnTo>
                    <a:pt x="36" y="21"/>
                  </a:lnTo>
                  <a:lnTo>
                    <a:pt x="26" y="23"/>
                  </a:lnTo>
                  <a:lnTo>
                    <a:pt x="17" y="26"/>
                  </a:lnTo>
                  <a:lnTo>
                    <a:pt x="8" y="29"/>
                  </a:lnTo>
                  <a:lnTo>
                    <a:pt x="0" y="32"/>
                  </a:lnTo>
                  <a:lnTo>
                    <a:pt x="4" y="23"/>
                  </a:lnTo>
                  <a:lnTo>
                    <a:pt x="10" y="17"/>
                  </a:lnTo>
                  <a:lnTo>
                    <a:pt x="17" y="12"/>
                  </a:lnTo>
                  <a:lnTo>
                    <a:pt x="26" y="9"/>
                  </a:lnTo>
                  <a:lnTo>
                    <a:pt x="36" y="6"/>
                  </a:lnTo>
                  <a:lnTo>
                    <a:pt x="46" y="4"/>
                  </a:lnTo>
                  <a:lnTo>
                    <a:pt x="55" y="2"/>
                  </a:lnTo>
                  <a:lnTo>
                    <a:pt x="65" y="0"/>
                  </a:lnTo>
                  <a:close/>
                </a:path>
              </a:pathLst>
            </a:custGeom>
            <a:solidFill>
              <a:srgbClr val="F2E8D3"/>
            </a:solidFill>
            <a:ln w="9525">
              <a:noFill/>
              <a:round/>
              <a:headEnd/>
              <a:tailEnd/>
            </a:ln>
          </p:spPr>
          <p:txBody>
            <a:bodyPr/>
            <a:lstStyle/>
            <a:p>
              <a:endParaRPr lang="fr-FR"/>
            </a:p>
          </p:txBody>
        </p:sp>
        <p:sp>
          <p:nvSpPr>
            <p:cNvPr id="480359" name="Freeform 686"/>
            <p:cNvSpPr>
              <a:spLocks/>
            </p:cNvSpPr>
            <p:nvPr/>
          </p:nvSpPr>
          <p:spPr bwMode="auto">
            <a:xfrm>
              <a:off x="4920" y="1583"/>
              <a:ext cx="32" cy="13"/>
            </a:xfrm>
            <a:custGeom>
              <a:avLst/>
              <a:gdLst>
                <a:gd name="T0" fmla="*/ 1 w 189"/>
                <a:gd name="T1" fmla="*/ 0 h 75"/>
                <a:gd name="T2" fmla="*/ 1 w 189"/>
                <a:gd name="T3" fmla="*/ 0 h 75"/>
                <a:gd name="T4" fmla="*/ 1 w 189"/>
                <a:gd name="T5" fmla="*/ 0 h 75"/>
                <a:gd name="T6" fmla="*/ 1 w 189"/>
                <a:gd name="T7" fmla="*/ 0 h 75"/>
                <a:gd name="T8" fmla="*/ 1 w 189"/>
                <a:gd name="T9" fmla="*/ 0 h 75"/>
                <a:gd name="T10" fmla="*/ 1 w 189"/>
                <a:gd name="T11" fmla="*/ 0 h 75"/>
                <a:gd name="T12" fmla="*/ 1 w 189"/>
                <a:gd name="T13" fmla="*/ 0 h 75"/>
                <a:gd name="T14" fmla="*/ 1 w 189"/>
                <a:gd name="T15" fmla="*/ 0 h 75"/>
                <a:gd name="T16" fmla="*/ 1 w 189"/>
                <a:gd name="T17" fmla="*/ 0 h 75"/>
                <a:gd name="T18" fmla="*/ 1 w 189"/>
                <a:gd name="T19" fmla="*/ 0 h 75"/>
                <a:gd name="T20" fmla="*/ 0 w 189"/>
                <a:gd name="T21" fmla="*/ 0 h 75"/>
                <a:gd name="T22" fmla="*/ 0 w 189"/>
                <a:gd name="T23" fmla="*/ 0 h 75"/>
                <a:gd name="T24" fmla="*/ 0 w 189"/>
                <a:gd name="T25" fmla="*/ 0 h 75"/>
                <a:gd name="T26" fmla="*/ 0 w 189"/>
                <a:gd name="T27" fmla="*/ 0 h 75"/>
                <a:gd name="T28" fmla="*/ 0 w 189"/>
                <a:gd name="T29" fmla="*/ 0 h 75"/>
                <a:gd name="T30" fmla="*/ 0 w 189"/>
                <a:gd name="T31" fmla="*/ 0 h 75"/>
                <a:gd name="T32" fmla="*/ 0 w 189"/>
                <a:gd name="T33" fmla="*/ 0 h 75"/>
                <a:gd name="T34" fmla="*/ 0 w 189"/>
                <a:gd name="T35" fmla="*/ 0 h 75"/>
                <a:gd name="T36" fmla="*/ 0 w 189"/>
                <a:gd name="T37" fmla="*/ 0 h 75"/>
                <a:gd name="T38" fmla="*/ 0 w 189"/>
                <a:gd name="T39" fmla="*/ 0 h 75"/>
                <a:gd name="T40" fmla="*/ 1 w 189"/>
                <a:gd name="T41" fmla="*/ 0 h 75"/>
                <a:gd name="T42" fmla="*/ 1 w 189"/>
                <a:gd name="T43" fmla="*/ 0 h 75"/>
                <a:gd name="T44" fmla="*/ 1 w 189"/>
                <a:gd name="T45" fmla="*/ 0 h 75"/>
                <a:gd name="T46" fmla="*/ 1 w 189"/>
                <a:gd name="T47" fmla="*/ 0 h 75"/>
                <a:gd name="T48" fmla="*/ 1 w 189"/>
                <a:gd name="T49" fmla="*/ 0 h 75"/>
                <a:gd name="T50" fmla="*/ 1 w 189"/>
                <a:gd name="T51" fmla="*/ 0 h 7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9"/>
                <a:gd name="T79" fmla="*/ 0 h 75"/>
                <a:gd name="T80" fmla="*/ 189 w 189"/>
                <a:gd name="T81" fmla="*/ 75 h 7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9" h="75">
                  <a:moveTo>
                    <a:pt x="189" y="5"/>
                  </a:moveTo>
                  <a:lnTo>
                    <a:pt x="176" y="9"/>
                  </a:lnTo>
                  <a:lnTo>
                    <a:pt x="164" y="13"/>
                  </a:lnTo>
                  <a:lnTo>
                    <a:pt x="153" y="19"/>
                  </a:lnTo>
                  <a:lnTo>
                    <a:pt x="141" y="24"/>
                  </a:lnTo>
                  <a:lnTo>
                    <a:pt x="130" y="31"/>
                  </a:lnTo>
                  <a:lnTo>
                    <a:pt x="119" y="37"/>
                  </a:lnTo>
                  <a:lnTo>
                    <a:pt x="108" y="44"/>
                  </a:lnTo>
                  <a:lnTo>
                    <a:pt x="97" y="50"/>
                  </a:lnTo>
                  <a:lnTo>
                    <a:pt x="86" y="56"/>
                  </a:lnTo>
                  <a:lnTo>
                    <a:pt x="75" y="62"/>
                  </a:lnTo>
                  <a:lnTo>
                    <a:pt x="63" y="67"/>
                  </a:lnTo>
                  <a:lnTo>
                    <a:pt x="52" y="70"/>
                  </a:lnTo>
                  <a:lnTo>
                    <a:pt x="39" y="73"/>
                  </a:lnTo>
                  <a:lnTo>
                    <a:pt x="27" y="75"/>
                  </a:lnTo>
                  <a:lnTo>
                    <a:pt x="13" y="75"/>
                  </a:lnTo>
                  <a:lnTo>
                    <a:pt x="0" y="74"/>
                  </a:lnTo>
                  <a:lnTo>
                    <a:pt x="23" y="72"/>
                  </a:lnTo>
                  <a:lnTo>
                    <a:pt x="43" y="66"/>
                  </a:lnTo>
                  <a:lnTo>
                    <a:pt x="65" y="59"/>
                  </a:lnTo>
                  <a:lnTo>
                    <a:pt x="86" y="49"/>
                  </a:lnTo>
                  <a:lnTo>
                    <a:pt x="105" y="37"/>
                  </a:lnTo>
                  <a:lnTo>
                    <a:pt x="124" y="25"/>
                  </a:lnTo>
                  <a:lnTo>
                    <a:pt x="141" y="13"/>
                  </a:lnTo>
                  <a:lnTo>
                    <a:pt x="159" y="0"/>
                  </a:lnTo>
                  <a:lnTo>
                    <a:pt x="189" y="5"/>
                  </a:lnTo>
                  <a:close/>
                </a:path>
              </a:pathLst>
            </a:custGeom>
            <a:solidFill>
              <a:srgbClr val="F2E8D3"/>
            </a:solidFill>
            <a:ln w="9525">
              <a:noFill/>
              <a:round/>
              <a:headEnd/>
              <a:tailEnd/>
            </a:ln>
          </p:spPr>
          <p:txBody>
            <a:bodyPr/>
            <a:lstStyle/>
            <a:p>
              <a:endParaRPr lang="fr-FR"/>
            </a:p>
          </p:txBody>
        </p:sp>
      </p:grpSp>
      <p:sp>
        <p:nvSpPr>
          <p:cNvPr id="480308" name="Rectangle 687"/>
          <p:cNvSpPr>
            <a:spLocks noChangeArrowheads="1"/>
          </p:cNvSpPr>
          <p:nvPr/>
        </p:nvSpPr>
        <p:spPr bwMode="auto">
          <a:xfrm>
            <a:off x="8134350" y="2143125"/>
            <a:ext cx="614363" cy="365125"/>
          </a:xfrm>
          <a:prstGeom prst="rect">
            <a:avLst/>
          </a:prstGeom>
          <a:noFill/>
          <a:ln w="9525">
            <a:noFill/>
            <a:miter lim="800000"/>
            <a:headEnd/>
            <a:tailEnd/>
          </a:ln>
        </p:spPr>
        <p:txBody>
          <a:bodyPr wrap="none" lIns="0" tIns="0" rIns="0" bIns="0">
            <a:spAutoFit/>
          </a:bodyPr>
          <a:lstStyle/>
          <a:p>
            <a:r>
              <a:rPr lang="fr-FR" sz="1200" b="1" i="1">
                <a:solidFill>
                  <a:srgbClr val="000000"/>
                </a:solidFill>
                <a:latin typeface="Times New Roman" pitchFamily="18" charset="0"/>
              </a:rPr>
              <a:t>Analyste</a:t>
            </a:r>
          </a:p>
          <a:p>
            <a:r>
              <a:rPr lang="fr-FR" sz="1200" b="1" i="1">
                <a:solidFill>
                  <a:srgbClr val="000000"/>
                </a:solidFill>
                <a:latin typeface="Times New Roman" pitchFamily="18" charset="0"/>
              </a:rPr>
              <a:t>financier </a:t>
            </a:r>
            <a:endParaRPr lang="fr-FR">
              <a:latin typeface="Times New Roman" pitchFamily="18" charset="0"/>
            </a:endParaRPr>
          </a:p>
        </p:txBody>
      </p:sp>
      <p:sp>
        <p:nvSpPr>
          <p:cNvPr id="480309" name="Rectangle 688"/>
          <p:cNvSpPr>
            <a:spLocks noChangeArrowheads="1"/>
          </p:cNvSpPr>
          <p:nvPr/>
        </p:nvSpPr>
        <p:spPr bwMode="auto">
          <a:xfrm>
            <a:off x="685800" y="609600"/>
            <a:ext cx="7772400" cy="1143000"/>
          </a:xfrm>
          <a:prstGeom prst="rect">
            <a:avLst/>
          </a:prstGeom>
          <a:noFill/>
          <a:ln w="9525">
            <a:noFill/>
            <a:miter lim="800000"/>
            <a:headEnd/>
            <a:tailEnd/>
          </a:ln>
        </p:spPr>
        <p:txBody>
          <a:bodyPr anchor="ctr"/>
          <a:lstStyle/>
          <a:p>
            <a:pPr algn="ctr"/>
            <a:r>
              <a:rPr lang="fr-FR" sz="4000">
                <a:solidFill>
                  <a:srgbClr val="01A0B5"/>
                </a:solidFill>
              </a:rPr>
              <a:t>C</a:t>
            </a:r>
            <a:r>
              <a:rPr lang="fr-FR" sz="4000"/>
              <a:t>inématique d’ensemble</a:t>
            </a:r>
          </a:p>
        </p:txBody>
      </p:sp>
    </p:spTree>
  </p:cSld>
  <p:clrMapOvr>
    <a:masterClrMapping/>
  </p:clrMapOvr>
  <p:transition>
    <p:zoom/>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5" name="Rectangle 2"/>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e principe de fonctionnement </a:t>
            </a:r>
            <a:br>
              <a:rPr lang="fr-FR" sz="4000" smtClean="0"/>
            </a:br>
            <a:r>
              <a:rPr lang="fr-FR" sz="4000" smtClean="0"/>
              <a:t>du passage d’ordre boursier</a:t>
            </a:r>
          </a:p>
        </p:txBody>
      </p:sp>
      <p:sp>
        <p:nvSpPr>
          <p:cNvPr id="482306" name="Rectangle 3"/>
          <p:cNvSpPr>
            <a:spLocks noGrp="1" noChangeArrowheads="1"/>
          </p:cNvSpPr>
          <p:nvPr>
            <p:ph type="body" idx="1"/>
          </p:nvPr>
        </p:nvSpPr>
        <p:spPr>
          <a:xfrm>
            <a:off x="1752600" y="2362200"/>
            <a:ext cx="6858000" cy="3733800"/>
          </a:xfrm>
        </p:spPr>
        <p:txBody>
          <a:bodyPr/>
          <a:lstStyle/>
          <a:p>
            <a:pPr marL="812800" indent="-812800" eaLnBrk="1" hangingPunct="1">
              <a:lnSpc>
                <a:spcPct val="150000"/>
              </a:lnSpc>
              <a:buFontTx/>
              <a:buNone/>
            </a:pPr>
            <a:r>
              <a:rPr lang="fr-FR" sz="2800" smtClean="0">
                <a:solidFill>
                  <a:srgbClr val="EAEAEA"/>
                </a:solidFill>
              </a:rPr>
              <a:t>	L’Organisation des Cotations</a:t>
            </a:r>
          </a:p>
          <a:p>
            <a:pPr marL="812800" indent="-812800" eaLnBrk="1" hangingPunct="1">
              <a:lnSpc>
                <a:spcPct val="150000"/>
              </a:lnSpc>
              <a:buFontTx/>
              <a:buNone/>
            </a:pPr>
            <a:r>
              <a:rPr lang="fr-FR" sz="2800" smtClean="0">
                <a:solidFill>
                  <a:srgbClr val="EAEAEA"/>
                </a:solidFill>
              </a:rPr>
              <a:t>	La Cotation Informatique</a:t>
            </a:r>
          </a:p>
          <a:p>
            <a:pPr marL="812800" indent="-812800" eaLnBrk="1" hangingPunct="1">
              <a:lnSpc>
                <a:spcPct val="150000"/>
              </a:lnSpc>
              <a:buFontTx/>
              <a:buNone/>
            </a:pPr>
            <a:r>
              <a:rPr lang="fr-FR" sz="2800" smtClean="0">
                <a:solidFill>
                  <a:srgbClr val="EAEAEA"/>
                </a:solidFill>
              </a:rPr>
              <a:t>	Les différentes catégories d’ordre</a:t>
            </a:r>
          </a:p>
          <a:p>
            <a:pPr marL="812800" indent="-812800" eaLnBrk="1" hangingPunct="1">
              <a:lnSpc>
                <a:spcPct val="150000"/>
              </a:lnSpc>
              <a:buFontTx/>
              <a:buNone/>
            </a:pPr>
            <a:r>
              <a:rPr lang="fr-FR" sz="2800" smtClean="0">
                <a:solidFill>
                  <a:srgbClr val="EAEAEA"/>
                </a:solidFill>
              </a:rPr>
              <a:t>	Cinématique du passage d’un ordre</a:t>
            </a:r>
          </a:p>
          <a:p>
            <a:pPr marL="812800" indent="-812800" eaLnBrk="1" hangingPunct="1">
              <a:lnSpc>
                <a:spcPct val="150000"/>
              </a:lnSpc>
              <a:buFontTx/>
              <a:buNone/>
            </a:pPr>
            <a:r>
              <a:rPr lang="fr-FR" sz="2800" smtClean="0">
                <a:solidFill>
                  <a:srgbClr val="184B81"/>
                </a:solidFill>
              </a:rPr>
              <a:t>	</a:t>
            </a:r>
            <a:r>
              <a:rPr lang="fr-FR" sz="2800" smtClean="0">
                <a:solidFill>
                  <a:srgbClr val="01A0B5"/>
                </a:solidFill>
              </a:rPr>
              <a:t>C</a:t>
            </a:r>
            <a:r>
              <a:rPr lang="fr-FR" sz="2800" smtClean="0"/>
              <a:t>as pratiques</a:t>
            </a:r>
          </a:p>
        </p:txBody>
      </p:sp>
      <p:pic>
        <p:nvPicPr>
          <p:cNvPr id="482307" name="Picture 4" descr="Logo 3"/>
          <p:cNvPicPr>
            <a:picLocks noChangeAspect="1" noChangeArrowheads="1"/>
          </p:cNvPicPr>
          <p:nvPr/>
        </p:nvPicPr>
        <p:blipFill>
          <a:blip r:embed="rId3">
            <a:lum bright="70000" contrast="-70000"/>
          </a:blip>
          <a:srcRect/>
          <a:stretch>
            <a:fillRect/>
          </a:stretch>
        </p:blipFill>
        <p:spPr bwMode="auto">
          <a:xfrm>
            <a:off x="2019300" y="2501900"/>
            <a:ext cx="522288" cy="533400"/>
          </a:xfrm>
          <a:prstGeom prst="rect">
            <a:avLst/>
          </a:prstGeom>
          <a:noFill/>
          <a:ln w="9525">
            <a:noFill/>
            <a:miter lim="800000"/>
            <a:headEnd/>
            <a:tailEnd/>
          </a:ln>
        </p:spPr>
      </p:pic>
      <p:pic>
        <p:nvPicPr>
          <p:cNvPr id="482308" name="Picture 5" descr="Logo 3"/>
          <p:cNvPicPr>
            <a:picLocks noChangeAspect="1" noChangeArrowheads="1"/>
          </p:cNvPicPr>
          <p:nvPr/>
        </p:nvPicPr>
        <p:blipFill>
          <a:blip r:embed="rId3">
            <a:lum bright="70000" contrast="-70000"/>
          </a:blip>
          <a:srcRect/>
          <a:stretch>
            <a:fillRect/>
          </a:stretch>
        </p:blipFill>
        <p:spPr bwMode="auto">
          <a:xfrm>
            <a:off x="2006600" y="3238500"/>
            <a:ext cx="522288" cy="533400"/>
          </a:xfrm>
          <a:prstGeom prst="rect">
            <a:avLst/>
          </a:prstGeom>
          <a:noFill/>
          <a:ln w="9525">
            <a:noFill/>
            <a:miter lim="800000"/>
            <a:headEnd/>
            <a:tailEnd/>
          </a:ln>
        </p:spPr>
      </p:pic>
      <p:pic>
        <p:nvPicPr>
          <p:cNvPr id="482309" name="Picture 6" descr="Logo 3"/>
          <p:cNvPicPr>
            <a:picLocks noChangeAspect="1" noChangeArrowheads="1"/>
          </p:cNvPicPr>
          <p:nvPr/>
        </p:nvPicPr>
        <p:blipFill>
          <a:blip r:embed="rId3">
            <a:lum bright="70000" contrast="-70000"/>
          </a:blip>
          <a:srcRect/>
          <a:stretch>
            <a:fillRect/>
          </a:stretch>
        </p:blipFill>
        <p:spPr bwMode="auto">
          <a:xfrm>
            <a:off x="1981200" y="3975100"/>
            <a:ext cx="522288" cy="533400"/>
          </a:xfrm>
          <a:prstGeom prst="rect">
            <a:avLst/>
          </a:prstGeom>
          <a:noFill/>
          <a:ln w="9525">
            <a:noFill/>
            <a:miter lim="800000"/>
            <a:headEnd/>
            <a:tailEnd/>
          </a:ln>
        </p:spPr>
      </p:pic>
      <p:pic>
        <p:nvPicPr>
          <p:cNvPr id="482310" name="Picture 7" descr="Logo 3"/>
          <p:cNvPicPr>
            <a:picLocks noChangeAspect="1" noChangeArrowheads="1"/>
          </p:cNvPicPr>
          <p:nvPr/>
        </p:nvPicPr>
        <p:blipFill>
          <a:blip r:embed="rId3">
            <a:lum bright="70000" contrast="-70000"/>
          </a:blip>
          <a:srcRect/>
          <a:stretch>
            <a:fillRect/>
          </a:stretch>
        </p:blipFill>
        <p:spPr bwMode="auto">
          <a:xfrm>
            <a:off x="1981200" y="4711700"/>
            <a:ext cx="522288" cy="533400"/>
          </a:xfrm>
          <a:prstGeom prst="rect">
            <a:avLst/>
          </a:prstGeom>
          <a:noFill/>
          <a:ln w="9525">
            <a:noFill/>
            <a:miter lim="800000"/>
            <a:headEnd/>
            <a:tailEnd/>
          </a:ln>
        </p:spPr>
      </p:pic>
      <p:pic>
        <p:nvPicPr>
          <p:cNvPr id="482311" name="Picture 8" descr="Logo 3"/>
          <p:cNvPicPr>
            <a:picLocks noChangeAspect="1" noChangeArrowheads="1"/>
          </p:cNvPicPr>
          <p:nvPr/>
        </p:nvPicPr>
        <p:blipFill>
          <a:blip r:embed="rId3"/>
          <a:srcRect/>
          <a:stretch>
            <a:fillRect/>
          </a:stretch>
        </p:blipFill>
        <p:spPr bwMode="auto">
          <a:xfrm>
            <a:off x="1981200" y="5422900"/>
            <a:ext cx="522288" cy="533400"/>
          </a:xfrm>
          <a:prstGeom prst="rect">
            <a:avLst/>
          </a:prstGeom>
          <a:noFill/>
          <a:ln w="9525">
            <a:noFill/>
            <a:miter lim="800000"/>
            <a:headEnd/>
            <a:tailEnd/>
          </a:ln>
        </p:spPr>
      </p:pic>
    </p:spTree>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body" idx="1"/>
          </p:nvPr>
        </p:nvSpPr>
        <p:spPr>
          <a:xfrm>
            <a:off x="457200" y="3302000"/>
            <a:ext cx="8382000" cy="2336800"/>
          </a:xfrm>
        </p:spPr>
        <p:txBody>
          <a:bodyPr/>
          <a:lstStyle/>
          <a:p>
            <a:pPr marL="1168400" lvl="1" indent="-711200" eaLnBrk="1" hangingPunct="1">
              <a:buFont typeface="Wingdings" pitchFamily="2" charset="2"/>
              <a:buChar char="Ò"/>
            </a:pPr>
            <a:r>
              <a:rPr lang="fr-FR" sz="2000" smtClean="0">
                <a:solidFill>
                  <a:srgbClr val="01A0B5"/>
                </a:solidFill>
              </a:rPr>
              <a:t>L</a:t>
            </a:r>
            <a:r>
              <a:rPr lang="fr-FR" sz="2000" smtClean="0"/>
              <a:t>e taux plafond </a:t>
            </a:r>
            <a:r>
              <a:rPr lang="fr-FR" sz="2000" i="1" smtClean="0"/>
              <a:t>(cap</a:t>
            </a:r>
            <a:r>
              <a:rPr lang="fr-FR" sz="2000" smtClean="0"/>
              <a:t>) est connu à l’avance</a:t>
            </a:r>
            <a:r>
              <a:rPr lang="fr-FR" sz="2000" i="1" smtClean="0"/>
              <a:t>,</a:t>
            </a:r>
            <a:endParaRPr lang="fr-FR" sz="2000" smtClean="0"/>
          </a:p>
          <a:p>
            <a:pPr marL="1168400" lvl="1" indent="-711200" eaLnBrk="1" hangingPunct="1">
              <a:buFont typeface="Wingdings" pitchFamily="2" charset="2"/>
              <a:buChar char="Ò"/>
            </a:pPr>
            <a:r>
              <a:rPr lang="fr-FR" sz="2000" smtClean="0">
                <a:solidFill>
                  <a:srgbClr val="01A0B5"/>
                </a:solidFill>
              </a:rPr>
              <a:t>G</a:t>
            </a:r>
            <a:r>
              <a:rPr lang="fr-FR" sz="2000" smtClean="0"/>
              <a:t>arantit que le taux du prêt ne dépassera jamais le plafond fixé,</a:t>
            </a:r>
          </a:p>
          <a:p>
            <a:pPr marL="1168400" lvl="1" indent="-711200" eaLnBrk="1" hangingPunct="1">
              <a:buFont typeface="Wingdings" pitchFamily="2" charset="2"/>
              <a:buChar char="Ò"/>
            </a:pPr>
            <a:r>
              <a:rPr lang="fr-FR" sz="2000" smtClean="0">
                <a:solidFill>
                  <a:srgbClr val="01A0B5"/>
                </a:solidFill>
              </a:rPr>
              <a:t>T</a:t>
            </a:r>
            <a:r>
              <a:rPr lang="fr-FR" sz="2000" smtClean="0"/>
              <a:t>aux initial de ce type de prêt supérieur à celui d’un taux fixe,</a:t>
            </a:r>
          </a:p>
          <a:p>
            <a:pPr marL="1168400" lvl="1" indent="-711200" eaLnBrk="1" hangingPunct="1">
              <a:buFont typeface="Wingdings" pitchFamily="2" charset="2"/>
              <a:buChar char="Ò"/>
            </a:pPr>
            <a:r>
              <a:rPr lang="fr-FR" sz="2000" smtClean="0">
                <a:solidFill>
                  <a:srgbClr val="01A0B5"/>
                </a:solidFill>
              </a:rPr>
              <a:t>P</a:t>
            </a:r>
            <a:r>
              <a:rPr lang="fr-FR" sz="2000" smtClean="0"/>
              <a:t>assage à un taux fixe pas toujours possible.</a:t>
            </a:r>
            <a:endParaRPr lang="fr-FR" sz="2400" smtClean="0"/>
          </a:p>
        </p:txBody>
      </p:sp>
      <p:sp>
        <p:nvSpPr>
          <p:cNvPr id="59394"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es Crédits Bancaires</a:t>
            </a:r>
          </a:p>
        </p:txBody>
      </p:sp>
      <p:pic>
        <p:nvPicPr>
          <p:cNvPr id="59395" name="Picture 4" descr="Logo Partie 2"/>
          <p:cNvPicPr>
            <a:picLocks noChangeAspect="1" noChangeArrowheads="1"/>
          </p:cNvPicPr>
          <p:nvPr/>
        </p:nvPicPr>
        <p:blipFill>
          <a:blip r:embed="rId3"/>
          <a:srcRect/>
          <a:stretch>
            <a:fillRect/>
          </a:stretch>
        </p:blipFill>
        <p:spPr bwMode="auto">
          <a:xfrm>
            <a:off x="762000" y="2120900"/>
            <a:ext cx="858838" cy="914400"/>
          </a:xfrm>
          <a:prstGeom prst="rect">
            <a:avLst/>
          </a:prstGeom>
          <a:noFill/>
          <a:ln w="9525">
            <a:noFill/>
            <a:miter lim="800000"/>
            <a:headEnd/>
            <a:tailEnd/>
          </a:ln>
        </p:spPr>
      </p:pic>
      <p:sp>
        <p:nvSpPr>
          <p:cNvPr id="59396" name="Rectangle 5"/>
          <p:cNvSpPr>
            <a:spLocks noChangeArrowheads="1"/>
          </p:cNvSpPr>
          <p:nvPr/>
        </p:nvSpPr>
        <p:spPr bwMode="auto">
          <a:xfrm>
            <a:off x="914400" y="2362200"/>
            <a:ext cx="7391400" cy="685800"/>
          </a:xfrm>
          <a:prstGeom prst="rect">
            <a:avLst/>
          </a:prstGeom>
          <a:noFill/>
          <a:ln w="9525">
            <a:noFill/>
            <a:miter lim="800000"/>
            <a:headEnd/>
            <a:tailEnd/>
          </a:ln>
        </p:spPr>
        <p:txBody>
          <a:bodyPr/>
          <a:lstStyle/>
          <a:p>
            <a:pPr marL="812800" indent="-812800">
              <a:spcBef>
                <a:spcPct val="20000"/>
              </a:spcBef>
            </a:pPr>
            <a:r>
              <a:rPr lang="fr-FR" sz="2800">
                <a:solidFill>
                  <a:srgbClr val="184B81"/>
                </a:solidFill>
              </a:rPr>
              <a:t>	 </a:t>
            </a:r>
            <a:r>
              <a:rPr lang="fr-FR" sz="2800">
                <a:solidFill>
                  <a:srgbClr val="01A0B5"/>
                </a:solidFill>
              </a:rPr>
              <a:t>L</a:t>
            </a:r>
            <a:r>
              <a:rPr lang="fr-FR" sz="2800"/>
              <a:t>e Prêt révisable </a:t>
            </a:r>
            <a:r>
              <a:rPr lang="fr-FR" sz="2800" i="1" u="sng"/>
              <a:t>Capé</a:t>
            </a:r>
            <a:r>
              <a:rPr lang="fr-FR" sz="2800"/>
              <a:t> à taux variable :</a:t>
            </a:r>
            <a:endParaRPr lang="fr-FR" sz="2000"/>
          </a:p>
        </p:txBody>
      </p:sp>
    </p:spTree>
  </p:cSld>
  <p:clrMapOvr>
    <a:masterClrMapping/>
  </p:clrMapOvr>
  <p:transition>
    <p:zoom/>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3" name="Rectangle 2"/>
          <p:cNvSpPr>
            <a:spLocks noGrp="1" noChangeArrowheads="1"/>
          </p:cNvSpPr>
          <p:nvPr>
            <p:ph type="title"/>
          </p:nvPr>
        </p:nvSpPr>
        <p:spPr/>
        <p:txBody>
          <a:bodyPr/>
          <a:lstStyle/>
          <a:p>
            <a:pPr eaLnBrk="1" hangingPunct="1"/>
            <a:r>
              <a:rPr lang="fr-FR" sz="4000" smtClean="0">
                <a:solidFill>
                  <a:srgbClr val="01A0B5"/>
                </a:solidFill>
              </a:rPr>
              <a:t>C</a:t>
            </a:r>
            <a:r>
              <a:rPr lang="fr-FR" sz="4000" smtClean="0">
                <a:solidFill>
                  <a:schemeClr val="tx1"/>
                </a:solidFill>
              </a:rPr>
              <a:t>as n°1 : « A tout prix »</a:t>
            </a:r>
          </a:p>
        </p:txBody>
      </p:sp>
      <p:graphicFrame>
        <p:nvGraphicFramePr>
          <p:cNvPr id="732163" name="Group 3"/>
          <p:cNvGraphicFramePr>
            <a:graphicFrameLocks noGrp="1"/>
          </p:cNvGraphicFramePr>
          <p:nvPr/>
        </p:nvGraphicFramePr>
        <p:xfrm>
          <a:off x="1736725" y="2438400"/>
          <a:ext cx="5638800" cy="3044825"/>
        </p:xfrm>
        <a:graphic>
          <a:graphicData uri="http://schemas.openxmlformats.org/drawingml/2006/table">
            <a:tbl>
              <a:tblPr/>
              <a:tblGrid>
                <a:gridCol w="1879600"/>
                <a:gridCol w="1879600"/>
                <a:gridCol w="1879600"/>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800" b="0" i="0" u="none" strike="noStrike" cap="none" normalizeH="0" baseline="0" smtClean="0">
                        <a:ln>
                          <a:noFill/>
                        </a:ln>
                        <a:solidFill>
                          <a:schemeClr val="tx1"/>
                        </a:solidFill>
                        <a:effectLst/>
                        <a:latin typeface="Times" charset="0"/>
                      </a:endParaRPr>
                    </a:p>
                  </a:txBody>
                  <a:tcPr anchor="ctr" horzOverflow="overflow">
                    <a:lnL cap="flat">
                      <a:noFill/>
                    </a:lnL>
                    <a:lnR w="19050" cap="flat" cmpd="sng" algn="ctr">
                      <a:solidFill>
                        <a:schemeClr val="tx1"/>
                      </a:solidFill>
                      <a:prstDash val="solid"/>
                      <a:round/>
                      <a:headEnd type="none" w="med" len="med"/>
                      <a:tailEnd type="none" w="med" len="med"/>
                    </a:lnR>
                    <a:lnT cap="flat">
                      <a:noFill/>
                    </a:lnT>
                    <a:lnB w="19050" cap="flat" cmpd="sng" algn="ctr">
                      <a:solidFill>
                        <a:schemeClr val="tx1"/>
                      </a:solidFill>
                      <a:prstDash val="solid"/>
                      <a:round/>
                      <a:headEnd type="none" w="med" len="med"/>
                      <a:tailEnd type="none" w="med" len="med"/>
                    </a:lnB>
                    <a:lnTlToBr>
                      <a:noFill/>
                    </a:lnTlToBr>
                    <a:lnBlToTr>
                      <a:noFill/>
                    </a:lnBlToTr>
                    <a:solidFill>
                      <a:srgbClr val="FFFFF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02/02/2006</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à 14h56</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AEAEA">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01/02/2006</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AEAEA">
                        <a:alpha val="50000"/>
                      </a:srgbClr>
                    </a:solid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Ouverture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7C8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150,60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153,00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Plus haut</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9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150,70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155,50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Plus bas</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B2C7E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149,00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151,00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Dernier</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149,00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151,00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Volume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2320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5577</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84388" name="Text Box 39"/>
          <p:cNvSpPr txBox="1">
            <a:spLocks noChangeArrowheads="1"/>
          </p:cNvSpPr>
          <p:nvPr/>
        </p:nvSpPr>
        <p:spPr bwMode="auto">
          <a:xfrm>
            <a:off x="1831975" y="2463800"/>
            <a:ext cx="1682750" cy="641350"/>
          </a:xfrm>
          <a:prstGeom prst="rect">
            <a:avLst/>
          </a:prstGeom>
          <a:noFill/>
          <a:ln w="9525">
            <a:noFill/>
            <a:miter lim="800000"/>
            <a:headEnd/>
            <a:tailEnd/>
          </a:ln>
        </p:spPr>
        <p:txBody>
          <a:bodyPr wrap="none">
            <a:spAutoFit/>
          </a:bodyPr>
          <a:lstStyle/>
          <a:p>
            <a:pPr marL="457200" indent="-457200" eaLnBrk="0" hangingPunct="0"/>
            <a:r>
              <a:rPr lang="fr-FR" sz="1800"/>
              <a:t>Données du</a:t>
            </a:r>
          </a:p>
          <a:p>
            <a:pPr marL="457200" indent="-457200" eaLnBrk="0" hangingPunct="0"/>
            <a:r>
              <a:rPr lang="fr-FR" sz="1800"/>
              <a:t>carnet d’ordres :</a:t>
            </a:r>
          </a:p>
        </p:txBody>
      </p:sp>
    </p:spTree>
  </p:cSld>
  <p:clrMapOvr>
    <a:masterClrMapping/>
  </p:clrMapOvr>
  <p:transition>
    <p:zoom/>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Rectangle 2"/>
          <p:cNvSpPr>
            <a:spLocks noGrp="1" noChangeArrowheads="1"/>
          </p:cNvSpPr>
          <p:nvPr>
            <p:ph type="title"/>
          </p:nvPr>
        </p:nvSpPr>
        <p:spPr/>
        <p:txBody>
          <a:bodyPr/>
          <a:lstStyle/>
          <a:p>
            <a:pPr eaLnBrk="1" hangingPunct="1"/>
            <a:r>
              <a:rPr lang="fr-FR" sz="4000" smtClean="0">
                <a:solidFill>
                  <a:srgbClr val="01A0B5"/>
                </a:solidFill>
              </a:rPr>
              <a:t>C</a:t>
            </a:r>
            <a:r>
              <a:rPr lang="fr-FR" sz="4000" smtClean="0">
                <a:solidFill>
                  <a:schemeClr val="tx1"/>
                </a:solidFill>
              </a:rPr>
              <a:t>as n°1 : « A tout prix »</a:t>
            </a:r>
          </a:p>
        </p:txBody>
      </p:sp>
      <p:sp>
        <p:nvSpPr>
          <p:cNvPr id="486402" name="Text Box 3"/>
          <p:cNvSpPr txBox="1">
            <a:spLocks noChangeArrowheads="1"/>
          </p:cNvSpPr>
          <p:nvPr/>
        </p:nvSpPr>
        <p:spPr bwMode="auto">
          <a:xfrm>
            <a:off x="1066800" y="1751013"/>
            <a:ext cx="7086600" cy="915987"/>
          </a:xfrm>
          <a:prstGeom prst="rect">
            <a:avLst/>
          </a:prstGeom>
          <a:noFill/>
          <a:ln w="9525">
            <a:noFill/>
            <a:miter lim="800000"/>
            <a:headEnd/>
            <a:tailEnd/>
          </a:ln>
        </p:spPr>
        <p:txBody>
          <a:bodyPr>
            <a:spAutoFit/>
          </a:bodyPr>
          <a:lstStyle/>
          <a:p>
            <a:pPr marL="457200" indent="-457200" algn="just" eaLnBrk="0" hangingPunct="0"/>
            <a:r>
              <a:rPr lang="fr-FR" sz="1800"/>
              <a:t>Quel sera le prix exécuté, le 02 février 2006 à 14h56, pour : </a:t>
            </a:r>
          </a:p>
          <a:p>
            <a:pPr marL="457200" indent="-457200" algn="just" eaLnBrk="0" hangingPunct="0"/>
            <a:r>
              <a:rPr lang="fr-FR" sz="1800"/>
              <a:t>	+ un ordre d’achat de 2500 actions ? </a:t>
            </a:r>
          </a:p>
          <a:p>
            <a:pPr marL="457200" indent="-457200" algn="just" eaLnBrk="0" hangingPunct="0"/>
            <a:r>
              <a:rPr lang="fr-FR" sz="1800"/>
              <a:t>	+ un ordre de vente de 500 actions ? </a:t>
            </a:r>
          </a:p>
        </p:txBody>
      </p:sp>
      <p:graphicFrame>
        <p:nvGraphicFramePr>
          <p:cNvPr id="733188" name="Group 4"/>
          <p:cNvGraphicFramePr>
            <a:graphicFrameLocks noGrp="1"/>
          </p:cNvGraphicFramePr>
          <p:nvPr/>
        </p:nvGraphicFramePr>
        <p:xfrm>
          <a:off x="1917700" y="2819400"/>
          <a:ext cx="5486400" cy="3352800"/>
        </p:xfrm>
        <a:graphic>
          <a:graphicData uri="http://schemas.openxmlformats.org/drawingml/2006/table">
            <a:tbl>
              <a:tblPr/>
              <a:tblGrid>
                <a:gridCol w="936625"/>
                <a:gridCol w="1271588"/>
                <a:gridCol w="1004887"/>
                <a:gridCol w="1270000"/>
                <a:gridCol w="1003300"/>
              </a:tblGrid>
              <a:tr h="5461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smtClean="0">
                        <a:ln>
                          <a:noFill/>
                        </a:ln>
                        <a:solidFill>
                          <a:schemeClr val="tx1"/>
                        </a:solidFill>
                        <a:effectLst/>
                        <a:latin typeface="Times" charset="0"/>
                      </a:endParaRPr>
                    </a:p>
                  </a:txBody>
                  <a:tcPr horzOverflow="overflow">
                    <a:lnL cap="flat">
                      <a:noFill/>
                    </a:lnL>
                    <a:lnR w="19050" cap="flat" cmpd="sng" algn="ctr">
                      <a:solidFill>
                        <a:schemeClr val="tx1"/>
                      </a:solidFill>
                      <a:prstDash val="solid"/>
                      <a:round/>
                      <a:headEnd type="none" w="med" len="med"/>
                      <a:tailEnd type="none" w="med" len="med"/>
                    </a:lnR>
                    <a:lnT cap="flat">
                      <a:noFill/>
                    </a:lnT>
                    <a:lnB w="1905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Achat = Demande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CCCC">
                        <a:alpha val="50000"/>
                      </a:srgbClr>
                    </a:solidFill>
                  </a:tcPr>
                </a:tc>
                <a:tc hMerge="1">
                  <a:txBody>
                    <a:bodyPr/>
                    <a:lstStyle/>
                    <a:p>
                      <a:endParaRPr lang="fr-FR"/>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Vente = Offre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7C80">
                        <a:alpha val="50000"/>
                      </a:srgbClr>
                    </a:solidFill>
                  </a:tcPr>
                </a:tc>
                <a:tc hMerge="1">
                  <a:txBody>
                    <a:bodyPr/>
                    <a:lstStyle/>
                    <a:p>
                      <a:endParaRPr lang="fr-FR"/>
                    </a:p>
                  </a:txBody>
                  <a:tcPr/>
                </a:tc>
              </a:tr>
              <a:tr h="417513">
                <a:tc rowSpan="6">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Ordres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en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attente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 à</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14h56</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99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Quantité</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9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Limite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B2C7E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Quantité</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9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Limite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B2C7EC">
                        <a:alpha val="50000"/>
                      </a:srgbClr>
                    </a:solidFill>
                  </a:tcPr>
                </a:tc>
              </a:tr>
              <a:tr h="476250">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135</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146,00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1000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151,00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146,10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1000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151,40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7838">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40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148,00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500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151,80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6250">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200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148,20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2000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153,50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47</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148,70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500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164,50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zoom/>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2"/>
          <p:cNvSpPr>
            <a:spLocks noGrp="1" noChangeArrowheads="1"/>
          </p:cNvSpPr>
          <p:nvPr>
            <p:ph type="title"/>
          </p:nvPr>
        </p:nvSpPr>
        <p:spPr/>
        <p:txBody>
          <a:bodyPr/>
          <a:lstStyle/>
          <a:p>
            <a:pPr eaLnBrk="1" hangingPunct="1"/>
            <a:r>
              <a:rPr lang="fr-FR" sz="4000" smtClean="0">
                <a:solidFill>
                  <a:srgbClr val="01A0B5"/>
                </a:solidFill>
              </a:rPr>
              <a:t>C</a:t>
            </a:r>
            <a:r>
              <a:rPr lang="fr-FR" sz="4000" smtClean="0">
                <a:solidFill>
                  <a:schemeClr val="tx1"/>
                </a:solidFill>
              </a:rPr>
              <a:t>as n°2 : « A la meilleure limite »</a:t>
            </a:r>
          </a:p>
        </p:txBody>
      </p:sp>
      <p:graphicFrame>
        <p:nvGraphicFramePr>
          <p:cNvPr id="734211" name="Group 3"/>
          <p:cNvGraphicFramePr>
            <a:graphicFrameLocks noGrp="1"/>
          </p:cNvGraphicFramePr>
          <p:nvPr/>
        </p:nvGraphicFramePr>
        <p:xfrm>
          <a:off x="1736725" y="2438400"/>
          <a:ext cx="5638800" cy="3044825"/>
        </p:xfrm>
        <a:graphic>
          <a:graphicData uri="http://schemas.openxmlformats.org/drawingml/2006/table">
            <a:tbl>
              <a:tblPr/>
              <a:tblGrid>
                <a:gridCol w="1879600"/>
                <a:gridCol w="1879600"/>
                <a:gridCol w="1879600"/>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800" b="0" i="0" u="none" strike="noStrike" cap="none" normalizeH="0" baseline="0" smtClean="0">
                        <a:ln>
                          <a:noFill/>
                        </a:ln>
                        <a:solidFill>
                          <a:schemeClr val="tx1"/>
                        </a:solidFill>
                        <a:effectLst/>
                        <a:latin typeface="Times" charset="0"/>
                      </a:endParaRPr>
                    </a:p>
                  </a:txBody>
                  <a:tcPr anchor="ctr" horzOverflow="overflow">
                    <a:lnL cap="flat">
                      <a:noFill/>
                    </a:lnL>
                    <a:lnR w="19050" cap="flat" cmpd="sng" algn="ctr">
                      <a:solidFill>
                        <a:schemeClr val="tx1"/>
                      </a:solidFill>
                      <a:prstDash val="solid"/>
                      <a:round/>
                      <a:headEnd type="none" w="med" len="med"/>
                      <a:tailEnd type="none" w="med" len="med"/>
                    </a:lnR>
                    <a:lnT cap="flat">
                      <a:noFill/>
                    </a:lnT>
                    <a:lnB w="19050" cap="flat" cmpd="sng" algn="ctr">
                      <a:solidFill>
                        <a:schemeClr val="tx1"/>
                      </a:solidFill>
                      <a:prstDash val="solid"/>
                      <a:round/>
                      <a:headEnd type="none" w="med" len="med"/>
                      <a:tailEnd type="none" w="med" len="med"/>
                    </a:lnB>
                    <a:lnTlToBr>
                      <a:noFill/>
                    </a:lnTlToBr>
                    <a:lnBlToTr>
                      <a:noFill/>
                    </a:lnBlToTr>
                    <a:solidFill>
                      <a:srgbClr val="FFFFF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02/02/2006</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à 14h56</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AEAEA">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01/02/2006</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AEAEA">
                        <a:alpha val="50000"/>
                      </a:srgbClr>
                    </a:solid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Ouverture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7C8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150,60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153,00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Plus haut</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9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150,70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155,50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Plus bas</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B2C7E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149,00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151,00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Dernier</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149,00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151,00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Volume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2320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5577</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88484" name="Text Box 39"/>
          <p:cNvSpPr txBox="1">
            <a:spLocks noChangeArrowheads="1"/>
          </p:cNvSpPr>
          <p:nvPr/>
        </p:nvSpPr>
        <p:spPr bwMode="auto">
          <a:xfrm>
            <a:off x="1831975" y="2463800"/>
            <a:ext cx="1682750" cy="641350"/>
          </a:xfrm>
          <a:prstGeom prst="rect">
            <a:avLst/>
          </a:prstGeom>
          <a:noFill/>
          <a:ln w="9525">
            <a:noFill/>
            <a:miter lim="800000"/>
            <a:headEnd/>
            <a:tailEnd/>
          </a:ln>
        </p:spPr>
        <p:txBody>
          <a:bodyPr wrap="none">
            <a:spAutoFit/>
          </a:bodyPr>
          <a:lstStyle/>
          <a:p>
            <a:pPr marL="457200" indent="-457200" eaLnBrk="0" hangingPunct="0"/>
            <a:r>
              <a:rPr lang="fr-FR" sz="1800"/>
              <a:t>Données du</a:t>
            </a:r>
          </a:p>
          <a:p>
            <a:pPr marL="457200" indent="-457200" eaLnBrk="0" hangingPunct="0"/>
            <a:r>
              <a:rPr lang="fr-FR" sz="1800"/>
              <a:t>carnet d’ordres :</a:t>
            </a:r>
          </a:p>
        </p:txBody>
      </p:sp>
    </p:spTree>
  </p:cSld>
  <p:clrMapOvr>
    <a:masterClrMapping/>
  </p:clrMapOvr>
  <p:transition>
    <p:zoom/>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7" name="Text Box 2"/>
          <p:cNvSpPr txBox="1">
            <a:spLocks noChangeArrowheads="1"/>
          </p:cNvSpPr>
          <p:nvPr/>
        </p:nvSpPr>
        <p:spPr bwMode="auto">
          <a:xfrm>
            <a:off x="1066800" y="1751013"/>
            <a:ext cx="7086600" cy="915987"/>
          </a:xfrm>
          <a:prstGeom prst="rect">
            <a:avLst/>
          </a:prstGeom>
          <a:noFill/>
          <a:ln w="9525">
            <a:noFill/>
            <a:miter lim="800000"/>
            <a:headEnd/>
            <a:tailEnd/>
          </a:ln>
        </p:spPr>
        <p:txBody>
          <a:bodyPr>
            <a:spAutoFit/>
          </a:bodyPr>
          <a:lstStyle/>
          <a:p>
            <a:pPr marL="457200" indent="-457200" algn="just" eaLnBrk="0" hangingPunct="0"/>
            <a:r>
              <a:rPr lang="fr-FR" sz="1800"/>
              <a:t>Quel sera le prix exécuté, le 02 février 2006, pour : </a:t>
            </a:r>
          </a:p>
          <a:p>
            <a:pPr marL="457200" indent="-457200" algn="just" eaLnBrk="0" hangingPunct="0"/>
            <a:r>
              <a:rPr lang="fr-FR" sz="1800"/>
              <a:t>	+ un ordre d’achat / de vente avant l’ouverture ? </a:t>
            </a:r>
          </a:p>
          <a:p>
            <a:pPr marL="457200" indent="-457200" algn="just" eaLnBrk="0" hangingPunct="0"/>
            <a:r>
              <a:rPr lang="fr-FR" sz="1800"/>
              <a:t>	+ un ordre d’achat / de vente à 14h56 ? </a:t>
            </a:r>
          </a:p>
        </p:txBody>
      </p:sp>
      <p:graphicFrame>
        <p:nvGraphicFramePr>
          <p:cNvPr id="735235" name="Group 3"/>
          <p:cNvGraphicFramePr>
            <a:graphicFrameLocks noGrp="1"/>
          </p:cNvGraphicFramePr>
          <p:nvPr/>
        </p:nvGraphicFramePr>
        <p:xfrm>
          <a:off x="1917700" y="2819400"/>
          <a:ext cx="5486400" cy="3352800"/>
        </p:xfrm>
        <a:graphic>
          <a:graphicData uri="http://schemas.openxmlformats.org/drawingml/2006/table">
            <a:tbl>
              <a:tblPr/>
              <a:tblGrid>
                <a:gridCol w="936625"/>
                <a:gridCol w="1271588"/>
                <a:gridCol w="1004887"/>
                <a:gridCol w="1270000"/>
                <a:gridCol w="1003300"/>
              </a:tblGrid>
              <a:tr h="5461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smtClean="0">
                        <a:ln>
                          <a:noFill/>
                        </a:ln>
                        <a:solidFill>
                          <a:schemeClr val="tx1"/>
                        </a:solidFill>
                        <a:effectLst/>
                        <a:latin typeface="Times" charset="0"/>
                      </a:endParaRPr>
                    </a:p>
                  </a:txBody>
                  <a:tcPr horzOverflow="overflow">
                    <a:lnL cap="flat">
                      <a:noFill/>
                    </a:lnL>
                    <a:lnR w="19050" cap="flat" cmpd="sng" algn="ctr">
                      <a:solidFill>
                        <a:schemeClr val="tx1"/>
                      </a:solidFill>
                      <a:prstDash val="solid"/>
                      <a:round/>
                      <a:headEnd type="none" w="med" len="med"/>
                      <a:tailEnd type="none" w="med" len="med"/>
                    </a:lnR>
                    <a:lnT cap="flat">
                      <a:noFill/>
                    </a:lnT>
                    <a:lnB w="1905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Achat = Demande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CCCC">
                        <a:alpha val="50000"/>
                      </a:srgbClr>
                    </a:solidFill>
                  </a:tcPr>
                </a:tc>
                <a:tc hMerge="1">
                  <a:txBody>
                    <a:bodyPr/>
                    <a:lstStyle/>
                    <a:p>
                      <a:endParaRPr lang="fr-FR"/>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Vente = Offre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7C80">
                        <a:alpha val="50000"/>
                      </a:srgbClr>
                    </a:solidFill>
                  </a:tcPr>
                </a:tc>
                <a:tc hMerge="1">
                  <a:txBody>
                    <a:bodyPr/>
                    <a:lstStyle/>
                    <a:p>
                      <a:endParaRPr lang="fr-FR"/>
                    </a:p>
                  </a:txBody>
                  <a:tcPr/>
                </a:tc>
              </a:tr>
              <a:tr h="417513">
                <a:tc rowSpan="6">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Ordres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en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attente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 à</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14h56</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99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Quantité</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9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Limite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B2C7E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Quantité</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9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Limite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B2C7EC">
                        <a:alpha val="50000"/>
                      </a:srgbClr>
                    </a:solidFill>
                  </a:tcPr>
                </a:tc>
              </a:tr>
              <a:tr h="476250">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135</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146,00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1000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151,00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146,10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1000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151,40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7838">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40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148,00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500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151,80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6250">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200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148,20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2000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153,50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47</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148,70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500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164,50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90541" name="Rectangle 51"/>
          <p:cNvSpPr>
            <a:spLocks noGrp="1" noChangeArrowheads="1"/>
          </p:cNvSpPr>
          <p:nvPr>
            <p:ph type="title"/>
          </p:nvPr>
        </p:nvSpPr>
        <p:spPr/>
        <p:txBody>
          <a:bodyPr/>
          <a:lstStyle/>
          <a:p>
            <a:pPr eaLnBrk="1" hangingPunct="1"/>
            <a:r>
              <a:rPr lang="fr-FR" sz="4000" smtClean="0">
                <a:solidFill>
                  <a:srgbClr val="01A0B5"/>
                </a:solidFill>
              </a:rPr>
              <a:t>C</a:t>
            </a:r>
            <a:r>
              <a:rPr lang="fr-FR" sz="4000" smtClean="0">
                <a:solidFill>
                  <a:schemeClr val="tx1"/>
                </a:solidFill>
              </a:rPr>
              <a:t>as n°2 : «  A la meilleure limite  »</a:t>
            </a:r>
          </a:p>
        </p:txBody>
      </p:sp>
    </p:spTree>
  </p:cSld>
  <p:clrMapOvr>
    <a:masterClrMapping/>
  </p:clrMapOvr>
  <p:transition>
    <p:zoom/>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5" name="Rectangle 2"/>
          <p:cNvSpPr>
            <a:spLocks noGrp="1" noChangeArrowheads="1"/>
          </p:cNvSpPr>
          <p:nvPr>
            <p:ph type="title"/>
          </p:nvPr>
        </p:nvSpPr>
        <p:spPr/>
        <p:txBody>
          <a:bodyPr/>
          <a:lstStyle/>
          <a:p>
            <a:pPr eaLnBrk="1" hangingPunct="1"/>
            <a:r>
              <a:rPr lang="fr-FR" sz="4000" smtClean="0">
                <a:solidFill>
                  <a:srgbClr val="01A0B5"/>
                </a:solidFill>
              </a:rPr>
              <a:t>C</a:t>
            </a:r>
            <a:r>
              <a:rPr lang="fr-FR" sz="4000" smtClean="0">
                <a:solidFill>
                  <a:schemeClr val="tx1"/>
                </a:solidFill>
              </a:rPr>
              <a:t>as n°3 : « A cours limité »</a:t>
            </a:r>
          </a:p>
        </p:txBody>
      </p:sp>
      <p:graphicFrame>
        <p:nvGraphicFramePr>
          <p:cNvPr id="736259" name="Group 3"/>
          <p:cNvGraphicFramePr>
            <a:graphicFrameLocks noGrp="1"/>
          </p:cNvGraphicFramePr>
          <p:nvPr/>
        </p:nvGraphicFramePr>
        <p:xfrm>
          <a:off x="1736725" y="2438400"/>
          <a:ext cx="5638800" cy="3044825"/>
        </p:xfrm>
        <a:graphic>
          <a:graphicData uri="http://schemas.openxmlformats.org/drawingml/2006/table">
            <a:tbl>
              <a:tblPr/>
              <a:tblGrid>
                <a:gridCol w="1879600"/>
                <a:gridCol w="1879600"/>
                <a:gridCol w="1879600"/>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800" b="0" i="0" u="none" strike="noStrike" cap="none" normalizeH="0" baseline="0" smtClean="0">
                        <a:ln>
                          <a:noFill/>
                        </a:ln>
                        <a:solidFill>
                          <a:schemeClr val="tx1"/>
                        </a:solidFill>
                        <a:effectLst/>
                        <a:latin typeface="Times" charset="0"/>
                      </a:endParaRPr>
                    </a:p>
                  </a:txBody>
                  <a:tcPr anchor="ctr" horzOverflow="overflow">
                    <a:lnL cap="flat">
                      <a:noFill/>
                    </a:lnL>
                    <a:lnR w="19050" cap="flat" cmpd="sng" algn="ctr">
                      <a:solidFill>
                        <a:schemeClr val="tx1"/>
                      </a:solidFill>
                      <a:prstDash val="solid"/>
                      <a:round/>
                      <a:headEnd type="none" w="med" len="med"/>
                      <a:tailEnd type="none" w="med" len="med"/>
                    </a:lnR>
                    <a:lnT cap="flat">
                      <a:noFill/>
                    </a:lnT>
                    <a:lnB w="19050" cap="flat" cmpd="sng" algn="ctr">
                      <a:solidFill>
                        <a:schemeClr val="tx1"/>
                      </a:solidFill>
                      <a:prstDash val="solid"/>
                      <a:round/>
                      <a:headEnd type="none" w="med" len="med"/>
                      <a:tailEnd type="none" w="med" len="med"/>
                    </a:lnB>
                    <a:lnTlToBr>
                      <a:noFill/>
                    </a:lnTlToBr>
                    <a:lnBlToTr>
                      <a:noFill/>
                    </a:lnBlToTr>
                    <a:solidFill>
                      <a:srgbClr val="FFFFF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02/02/2006</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à 14h56</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AEAEA">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01/02/2006</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AEAEA">
                        <a:alpha val="50000"/>
                      </a:srgbClr>
                    </a:solid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Ouverture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7C8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150,60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153,00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Plus haut</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9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150,70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155,50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Plus bas</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B2C7E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149,00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151,00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Dernier</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149,00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151,00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Volume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2320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5577</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92580" name="Text Box 39"/>
          <p:cNvSpPr txBox="1">
            <a:spLocks noChangeArrowheads="1"/>
          </p:cNvSpPr>
          <p:nvPr/>
        </p:nvSpPr>
        <p:spPr bwMode="auto">
          <a:xfrm>
            <a:off x="1831975" y="2463800"/>
            <a:ext cx="1682750" cy="641350"/>
          </a:xfrm>
          <a:prstGeom prst="rect">
            <a:avLst/>
          </a:prstGeom>
          <a:noFill/>
          <a:ln w="9525">
            <a:noFill/>
            <a:miter lim="800000"/>
            <a:headEnd/>
            <a:tailEnd/>
          </a:ln>
        </p:spPr>
        <p:txBody>
          <a:bodyPr wrap="none">
            <a:spAutoFit/>
          </a:bodyPr>
          <a:lstStyle/>
          <a:p>
            <a:pPr marL="457200" indent="-457200" eaLnBrk="0" hangingPunct="0"/>
            <a:r>
              <a:rPr lang="fr-FR" sz="1800"/>
              <a:t>Données du</a:t>
            </a:r>
          </a:p>
          <a:p>
            <a:pPr marL="457200" indent="-457200" eaLnBrk="0" hangingPunct="0"/>
            <a:r>
              <a:rPr lang="fr-FR" sz="1800"/>
              <a:t>carnet d’ordres :</a:t>
            </a:r>
          </a:p>
        </p:txBody>
      </p:sp>
    </p:spTree>
  </p:cSld>
  <p:clrMapOvr>
    <a:masterClrMapping/>
  </p:clrMapOvr>
  <p:transition>
    <p:zoom/>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3" name="Text Box 2"/>
          <p:cNvSpPr txBox="1">
            <a:spLocks noChangeArrowheads="1"/>
          </p:cNvSpPr>
          <p:nvPr/>
        </p:nvSpPr>
        <p:spPr bwMode="auto">
          <a:xfrm>
            <a:off x="304800" y="1600200"/>
            <a:ext cx="8458200" cy="1190625"/>
          </a:xfrm>
          <a:prstGeom prst="rect">
            <a:avLst/>
          </a:prstGeom>
          <a:noFill/>
          <a:ln w="9525">
            <a:noFill/>
            <a:miter lim="800000"/>
            <a:headEnd/>
            <a:tailEnd/>
          </a:ln>
        </p:spPr>
        <p:txBody>
          <a:bodyPr>
            <a:spAutoFit/>
          </a:bodyPr>
          <a:lstStyle/>
          <a:p>
            <a:pPr marL="457200" indent="-457200" algn="just" eaLnBrk="0" hangingPunct="0"/>
            <a:r>
              <a:rPr lang="fr-FR" sz="1800"/>
              <a:t>	Quel sera le prix exécuté, le 02 février 2006, pour : </a:t>
            </a:r>
          </a:p>
          <a:p>
            <a:pPr marL="457200" indent="-457200" algn="just" eaLnBrk="0" hangingPunct="0"/>
            <a:r>
              <a:rPr lang="fr-FR" sz="1800"/>
              <a:t>		+ un ordre d’achat avec une limite supérieure au cours d’ouverture, et ce, avant 	 	   l’ouverture ? </a:t>
            </a:r>
          </a:p>
          <a:p>
            <a:pPr marL="457200" indent="-457200" algn="just" eaLnBrk="0" hangingPunct="0"/>
            <a:r>
              <a:rPr lang="fr-FR" sz="1800"/>
              <a:t>		+ un ordre passé à 14h56 et imposé à 145,95 € ? </a:t>
            </a:r>
          </a:p>
        </p:txBody>
      </p:sp>
      <p:graphicFrame>
        <p:nvGraphicFramePr>
          <p:cNvPr id="737283" name="Group 3"/>
          <p:cNvGraphicFramePr>
            <a:graphicFrameLocks noGrp="1"/>
          </p:cNvGraphicFramePr>
          <p:nvPr/>
        </p:nvGraphicFramePr>
        <p:xfrm>
          <a:off x="1917700" y="2819400"/>
          <a:ext cx="5486400" cy="3352800"/>
        </p:xfrm>
        <a:graphic>
          <a:graphicData uri="http://schemas.openxmlformats.org/drawingml/2006/table">
            <a:tbl>
              <a:tblPr/>
              <a:tblGrid>
                <a:gridCol w="936625"/>
                <a:gridCol w="1271588"/>
                <a:gridCol w="1004887"/>
                <a:gridCol w="1270000"/>
                <a:gridCol w="1003300"/>
              </a:tblGrid>
              <a:tr h="5461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smtClean="0">
                        <a:ln>
                          <a:noFill/>
                        </a:ln>
                        <a:solidFill>
                          <a:schemeClr val="tx1"/>
                        </a:solidFill>
                        <a:effectLst/>
                        <a:latin typeface="Times" charset="0"/>
                      </a:endParaRPr>
                    </a:p>
                  </a:txBody>
                  <a:tcPr horzOverflow="overflow">
                    <a:lnL cap="flat">
                      <a:noFill/>
                    </a:lnL>
                    <a:lnR w="19050" cap="flat" cmpd="sng" algn="ctr">
                      <a:solidFill>
                        <a:schemeClr val="tx1"/>
                      </a:solidFill>
                      <a:prstDash val="solid"/>
                      <a:round/>
                      <a:headEnd type="none" w="med" len="med"/>
                      <a:tailEnd type="none" w="med" len="med"/>
                    </a:lnR>
                    <a:lnT cap="flat">
                      <a:noFill/>
                    </a:lnT>
                    <a:lnB w="1905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Achat = Demande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CCCC">
                        <a:alpha val="50000"/>
                      </a:srgbClr>
                    </a:solidFill>
                  </a:tcPr>
                </a:tc>
                <a:tc hMerge="1">
                  <a:txBody>
                    <a:bodyPr/>
                    <a:lstStyle/>
                    <a:p>
                      <a:endParaRPr lang="fr-FR"/>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Vente = Offre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7C80">
                        <a:alpha val="50000"/>
                      </a:srgbClr>
                    </a:solidFill>
                  </a:tcPr>
                </a:tc>
                <a:tc hMerge="1">
                  <a:txBody>
                    <a:bodyPr/>
                    <a:lstStyle/>
                    <a:p>
                      <a:endParaRPr lang="fr-FR"/>
                    </a:p>
                  </a:txBody>
                  <a:tcPr/>
                </a:tc>
              </a:tr>
              <a:tr h="417513">
                <a:tc rowSpan="6">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Ordres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en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attente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 à</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14h56</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99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Quantité</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9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Limite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B2C7E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Quantité</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9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Limite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B2C7EC">
                        <a:alpha val="50000"/>
                      </a:srgbClr>
                    </a:solidFill>
                  </a:tcPr>
                </a:tc>
              </a:tr>
              <a:tr h="476250">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135</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146,00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1000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151,00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146,10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1000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151,40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7838">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40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148,00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500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151,80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6250">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200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148,20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2000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153,50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47</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148,70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500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164,50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94637" name="Rectangle 51"/>
          <p:cNvSpPr>
            <a:spLocks noGrp="1" noChangeArrowheads="1"/>
          </p:cNvSpPr>
          <p:nvPr>
            <p:ph type="title"/>
          </p:nvPr>
        </p:nvSpPr>
        <p:spPr/>
        <p:txBody>
          <a:bodyPr/>
          <a:lstStyle/>
          <a:p>
            <a:pPr eaLnBrk="1" hangingPunct="1"/>
            <a:r>
              <a:rPr lang="fr-FR" sz="4000" smtClean="0">
                <a:solidFill>
                  <a:srgbClr val="01A0B5"/>
                </a:solidFill>
              </a:rPr>
              <a:t>C</a:t>
            </a:r>
            <a:r>
              <a:rPr lang="fr-FR" sz="4000" smtClean="0">
                <a:solidFill>
                  <a:schemeClr val="tx1"/>
                </a:solidFill>
              </a:rPr>
              <a:t>as n°3 : « A cours limité »</a:t>
            </a:r>
          </a:p>
        </p:txBody>
      </p:sp>
    </p:spTree>
  </p:cSld>
  <p:clrMapOvr>
    <a:masterClrMapping/>
  </p:clrMapOvr>
  <p:transition>
    <p:zoom/>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1" name="Rectangle 2"/>
          <p:cNvSpPr>
            <a:spLocks noGrp="1" noChangeArrowheads="1"/>
          </p:cNvSpPr>
          <p:nvPr>
            <p:ph type="title"/>
          </p:nvPr>
        </p:nvSpPr>
        <p:spPr>
          <a:xfrm>
            <a:off x="381000" y="609600"/>
            <a:ext cx="8382000" cy="1143000"/>
          </a:xfrm>
        </p:spPr>
        <p:txBody>
          <a:bodyPr/>
          <a:lstStyle/>
          <a:p>
            <a:pPr eaLnBrk="1" hangingPunct="1"/>
            <a:r>
              <a:rPr lang="fr-FR" sz="4000" smtClean="0">
                <a:solidFill>
                  <a:srgbClr val="01A0B5"/>
                </a:solidFill>
              </a:rPr>
              <a:t>C</a:t>
            </a:r>
            <a:r>
              <a:rPr lang="fr-FR" sz="4000" smtClean="0">
                <a:solidFill>
                  <a:schemeClr val="tx1"/>
                </a:solidFill>
              </a:rPr>
              <a:t>as n°4 : « A seuil de déclenchement »</a:t>
            </a:r>
          </a:p>
        </p:txBody>
      </p:sp>
      <p:graphicFrame>
        <p:nvGraphicFramePr>
          <p:cNvPr id="738307" name="Group 3"/>
          <p:cNvGraphicFramePr>
            <a:graphicFrameLocks noGrp="1"/>
          </p:cNvGraphicFramePr>
          <p:nvPr/>
        </p:nvGraphicFramePr>
        <p:xfrm>
          <a:off x="1736725" y="2438400"/>
          <a:ext cx="5638800" cy="3044825"/>
        </p:xfrm>
        <a:graphic>
          <a:graphicData uri="http://schemas.openxmlformats.org/drawingml/2006/table">
            <a:tbl>
              <a:tblPr/>
              <a:tblGrid>
                <a:gridCol w="1879600"/>
                <a:gridCol w="1879600"/>
                <a:gridCol w="1879600"/>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800" b="0" i="0" u="none" strike="noStrike" cap="none" normalizeH="0" baseline="0" smtClean="0">
                        <a:ln>
                          <a:noFill/>
                        </a:ln>
                        <a:solidFill>
                          <a:schemeClr val="tx1"/>
                        </a:solidFill>
                        <a:effectLst/>
                        <a:latin typeface="Times" charset="0"/>
                      </a:endParaRPr>
                    </a:p>
                  </a:txBody>
                  <a:tcPr anchor="ctr" horzOverflow="overflow">
                    <a:lnL cap="flat">
                      <a:noFill/>
                    </a:lnL>
                    <a:lnR w="19050" cap="flat" cmpd="sng" algn="ctr">
                      <a:solidFill>
                        <a:schemeClr val="tx1"/>
                      </a:solidFill>
                      <a:prstDash val="solid"/>
                      <a:round/>
                      <a:headEnd type="none" w="med" len="med"/>
                      <a:tailEnd type="none" w="med" len="med"/>
                    </a:lnR>
                    <a:lnT cap="flat">
                      <a:noFill/>
                    </a:lnT>
                    <a:lnB w="19050" cap="flat" cmpd="sng" algn="ctr">
                      <a:solidFill>
                        <a:schemeClr val="tx1"/>
                      </a:solidFill>
                      <a:prstDash val="solid"/>
                      <a:round/>
                      <a:headEnd type="none" w="med" len="med"/>
                      <a:tailEnd type="none" w="med" len="med"/>
                    </a:lnB>
                    <a:lnTlToBr>
                      <a:noFill/>
                    </a:lnTlToBr>
                    <a:lnBlToTr>
                      <a:noFill/>
                    </a:lnBlToTr>
                    <a:solidFill>
                      <a:srgbClr val="FFFFF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02/02/2006</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à 14h56</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AEAEA">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01/02/2006</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AEAEA">
                        <a:alpha val="50000"/>
                      </a:srgbClr>
                    </a:solid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Ouverture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7C8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150,60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153,00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Plus haut</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9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150,70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155,50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Plus bas</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B2C7E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149,00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151,00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Dernier</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149,00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151,00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Volume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2320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5577</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96676" name="Text Box 39"/>
          <p:cNvSpPr txBox="1">
            <a:spLocks noChangeArrowheads="1"/>
          </p:cNvSpPr>
          <p:nvPr/>
        </p:nvSpPr>
        <p:spPr bwMode="auto">
          <a:xfrm>
            <a:off x="1831975" y="2463800"/>
            <a:ext cx="1682750" cy="641350"/>
          </a:xfrm>
          <a:prstGeom prst="rect">
            <a:avLst/>
          </a:prstGeom>
          <a:noFill/>
          <a:ln w="9525">
            <a:noFill/>
            <a:miter lim="800000"/>
            <a:headEnd/>
            <a:tailEnd/>
          </a:ln>
        </p:spPr>
        <p:txBody>
          <a:bodyPr wrap="none">
            <a:spAutoFit/>
          </a:bodyPr>
          <a:lstStyle/>
          <a:p>
            <a:pPr marL="457200" indent="-457200" eaLnBrk="0" hangingPunct="0"/>
            <a:r>
              <a:rPr lang="fr-FR" sz="1800"/>
              <a:t>Données du</a:t>
            </a:r>
          </a:p>
          <a:p>
            <a:pPr marL="457200" indent="-457200" eaLnBrk="0" hangingPunct="0"/>
            <a:r>
              <a:rPr lang="fr-FR" sz="1800"/>
              <a:t>carnet d’ordres :</a:t>
            </a:r>
          </a:p>
        </p:txBody>
      </p:sp>
    </p:spTree>
  </p:cSld>
  <p:clrMapOvr>
    <a:masterClrMapping/>
  </p:clrMapOvr>
  <p:transition>
    <p:zoom/>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89" name="Text Box 2"/>
          <p:cNvSpPr txBox="1">
            <a:spLocks noChangeArrowheads="1"/>
          </p:cNvSpPr>
          <p:nvPr/>
        </p:nvSpPr>
        <p:spPr bwMode="auto">
          <a:xfrm>
            <a:off x="1066800" y="1751013"/>
            <a:ext cx="7086600" cy="915987"/>
          </a:xfrm>
          <a:prstGeom prst="rect">
            <a:avLst/>
          </a:prstGeom>
          <a:noFill/>
          <a:ln w="9525">
            <a:noFill/>
            <a:miter lim="800000"/>
            <a:headEnd/>
            <a:tailEnd/>
          </a:ln>
        </p:spPr>
        <p:txBody>
          <a:bodyPr>
            <a:spAutoFit/>
          </a:bodyPr>
          <a:lstStyle/>
          <a:p>
            <a:pPr marL="457200" indent="-457200" algn="just" eaLnBrk="0" hangingPunct="0"/>
            <a:r>
              <a:rPr lang="fr-FR" sz="1800"/>
              <a:t>Quel sera le prix exécuté, le 02 février 2006, pour : </a:t>
            </a:r>
          </a:p>
          <a:p>
            <a:pPr marL="457200" indent="-457200" algn="just" eaLnBrk="0" hangingPunct="0"/>
            <a:r>
              <a:rPr lang="fr-FR" sz="1800"/>
              <a:t>	+ un ordre d’achat à seuil de déclenchement à 151 €, à 14h56 ? </a:t>
            </a:r>
          </a:p>
          <a:p>
            <a:pPr marL="457200" indent="-457200" algn="just" eaLnBrk="0" hangingPunct="0"/>
            <a:r>
              <a:rPr lang="fr-FR" sz="1800"/>
              <a:t>	+ un ordre de vente à seuil de déclenchement à 165 €, à 14h56 ? </a:t>
            </a:r>
          </a:p>
        </p:txBody>
      </p:sp>
      <p:graphicFrame>
        <p:nvGraphicFramePr>
          <p:cNvPr id="739331" name="Group 3"/>
          <p:cNvGraphicFramePr>
            <a:graphicFrameLocks noGrp="1"/>
          </p:cNvGraphicFramePr>
          <p:nvPr/>
        </p:nvGraphicFramePr>
        <p:xfrm>
          <a:off x="1917700" y="2819400"/>
          <a:ext cx="5486400" cy="3352800"/>
        </p:xfrm>
        <a:graphic>
          <a:graphicData uri="http://schemas.openxmlformats.org/drawingml/2006/table">
            <a:tbl>
              <a:tblPr/>
              <a:tblGrid>
                <a:gridCol w="936625"/>
                <a:gridCol w="1271588"/>
                <a:gridCol w="1004887"/>
                <a:gridCol w="1270000"/>
                <a:gridCol w="1003300"/>
              </a:tblGrid>
              <a:tr h="5461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smtClean="0">
                        <a:ln>
                          <a:noFill/>
                        </a:ln>
                        <a:solidFill>
                          <a:schemeClr val="tx1"/>
                        </a:solidFill>
                        <a:effectLst/>
                        <a:latin typeface="Times" charset="0"/>
                      </a:endParaRPr>
                    </a:p>
                  </a:txBody>
                  <a:tcPr horzOverflow="overflow">
                    <a:lnL cap="flat">
                      <a:noFill/>
                    </a:lnL>
                    <a:lnR w="19050" cap="flat" cmpd="sng" algn="ctr">
                      <a:solidFill>
                        <a:schemeClr val="tx1"/>
                      </a:solidFill>
                      <a:prstDash val="solid"/>
                      <a:round/>
                      <a:headEnd type="none" w="med" len="med"/>
                      <a:tailEnd type="none" w="med" len="med"/>
                    </a:lnR>
                    <a:lnT cap="flat">
                      <a:noFill/>
                    </a:lnT>
                    <a:lnB w="1905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Achat = Demande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CCCC">
                        <a:alpha val="50000"/>
                      </a:srgbClr>
                    </a:solidFill>
                  </a:tcPr>
                </a:tc>
                <a:tc hMerge="1">
                  <a:txBody>
                    <a:bodyPr/>
                    <a:lstStyle/>
                    <a:p>
                      <a:endParaRPr lang="fr-FR"/>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Vente = Offre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7C80">
                        <a:alpha val="50000"/>
                      </a:srgbClr>
                    </a:solidFill>
                  </a:tcPr>
                </a:tc>
                <a:tc hMerge="1">
                  <a:txBody>
                    <a:bodyPr/>
                    <a:lstStyle/>
                    <a:p>
                      <a:endParaRPr lang="fr-FR"/>
                    </a:p>
                  </a:txBody>
                  <a:tcPr/>
                </a:tc>
              </a:tr>
              <a:tr h="417513">
                <a:tc rowSpan="6">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Ordres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en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attente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 à</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14h56</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99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Quantité</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9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Limite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B2C7E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Quantité</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9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Limite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B2C7EC">
                        <a:alpha val="50000"/>
                      </a:srgbClr>
                    </a:solidFill>
                  </a:tcPr>
                </a:tc>
              </a:tr>
              <a:tr h="476250">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135</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146,00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1000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151,00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146,10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1000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151,40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7838">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40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148,00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500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151,80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6250">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200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148,20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2000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153,50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47</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148,70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500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164,50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98733" name="Rectangle 51"/>
          <p:cNvSpPr>
            <a:spLocks noGrp="1" noChangeArrowheads="1"/>
          </p:cNvSpPr>
          <p:nvPr>
            <p:ph type="title"/>
          </p:nvPr>
        </p:nvSpPr>
        <p:spPr>
          <a:xfrm>
            <a:off x="381000" y="609600"/>
            <a:ext cx="8382000" cy="1143000"/>
          </a:xfrm>
        </p:spPr>
        <p:txBody>
          <a:bodyPr/>
          <a:lstStyle/>
          <a:p>
            <a:pPr eaLnBrk="1" hangingPunct="1"/>
            <a:r>
              <a:rPr lang="fr-FR" sz="4000" smtClean="0">
                <a:solidFill>
                  <a:srgbClr val="01A0B5"/>
                </a:solidFill>
              </a:rPr>
              <a:t>C</a:t>
            </a:r>
            <a:r>
              <a:rPr lang="fr-FR" sz="4000" smtClean="0">
                <a:solidFill>
                  <a:schemeClr val="tx1"/>
                </a:solidFill>
              </a:rPr>
              <a:t>as n°4 : « A seuil de déclenchement »</a:t>
            </a:r>
          </a:p>
        </p:txBody>
      </p:sp>
    </p:spTree>
  </p:cSld>
  <p:clrMapOvr>
    <a:masterClrMapping/>
  </p:clrMapOvr>
  <p:transition>
    <p:zoom/>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7" name="Rectangle 2"/>
          <p:cNvSpPr>
            <a:spLocks noGrp="1" noChangeArrowheads="1"/>
          </p:cNvSpPr>
          <p:nvPr>
            <p:ph type="title"/>
          </p:nvPr>
        </p:nvSpPr>
        <p:spPr>
          <a:xfrm>
            <a:off x="381000" y="609600"/>
            <a:ext cx="8382000" cy="1143000"/>
          </a:xfrm>
        </p:spPr>
        <p:txBody>
          <a:bodyPr/>
          <a:lstStyle/>
          <a:p>
            <a:pPr eaLnBrk="1" hangingPunct="1"/>
            <a:r>
              <a:rPr lang="fr-FR" sz="4000" smtClean="0">
                <a:solidFill>
                  <a:srgbClr val="01A0B5"/>
                </a:solidFill>
              </a:rPr>
              <a:t>C</a:t>
            </a:r>
            <a:r>
              <a:rPr lang="fr-FR" sz="4000" smtClean="0">
                <a:solidFill>
                  <a:schemeClr val="tx1"/>
                </a:solidFill>
              </a:rPr>
              <a:t>as n°5 : « A plage de déclenchement »</a:t>
            </a:r>
          </a:p>
        </p:txBody>
      </p:sp>
      <p:graphicFrame>
        <p:nvGraphicFramePr>
          <p:cNvPr id="740355" name="Group 3"/>
          <p:cNvGraphicFramePr>
            <a:graphicFrameLocks noGrp="1"/>
          </p:cNvGraphicFramePr>
          <p:nvPr/>
        </p:nvGraphicFramePr>
        <p:xfrm>
          <a:off x="1736725" y="2438400"/>
          <a:ext cx="5638800" cy="3044825"/>
        </p:xfrm>
        <a:graphic>
          <a:graphicData uri="http://schemas.openxmlformats.org/drawingml/2006/table">
            <a:tbl>
              <a:tblPr/>
              <a:tblGrid>
                <a:gridCol w="1879600"/>
                <a:gridCol w="1879600"/>
                <a:gridCol w="1879600"/>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800" b="0" i="0" u="none" strike="noStrike" cap="none" normalizeH="0" baseline="0" smtClean="0">
                        <a:ln>
                          <a:noFill/>
                        </a:ln>
                        <a:solidFill>
                          <a:schemeClr val="tx1"/>
                        </a:solidFill>
                        <a:effectLst/>
                        <a:latin typeface="Times" charset="0"/>
                      </a:endParaRPr>
                    </a:p>
                  </a:txBody>
                  <a:tcPr anchor="ctr" horzOverflow="overflow">
                    <a:lnL cap="flat">
                      <a:noFill/>
                    </a:lnL>
                    <a:lnR w="19050" cap="flat" cmpd="sng" algn="ctr">
                      <a:solidFill>
                        <a:schemeClr val="tx1"/>
                      </a:solidFill>
                      <a:prstDash val="solid"/>
                      <a:round/>
                      <a:headEnd type="none" w="med" len="med"/>
                      <a:tailEnd type="none" w="med" len="med"/>
                    </a:lnR>
                    <a:lnT cap="flat">
                      <a:noFill/>
                    </a:lnT>
                    <a:lnB w="19050" cap="flat" cmpd="sng" algn="ctr">
                      <a:solidFill>
                        <a:schemeClr val="tx1"/>
                      </a:solidFill>
                      <a:prstDash val="solid"/>
                      <a:round/>
                      <a:headEnd type="none" w="med" len="med"/>
                      <a:tailEnd type="none" w="med" len="med"/>
                    </a:lnB>
                    <a:lnTlToBr>
                      <a:noFill/>
                    </a:lnTlToBr>
                    <a:lnBlToTr>
                      <a:noFill/>
                    </a:lnBlToTr>
                    <a:solidFill>
                      <a:srgbClr val="FFFFF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02/02/2006</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à 14h56</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AEAEA">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01/02/2006</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AEAEA">
                        <a:alpha val="50000"/>
                      </a:srgbClr>
                    </a:solid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Ouverture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7C8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150,60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153,00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Plus haut</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9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150,70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155,50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Plus bas</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B2C7E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149,00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151,00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Dernier</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149,00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151,00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Volume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2320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5577</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00772" name="Text Box 39"/>
          <p:cNvSpPr txBox="1">
            <a:spLocks noChangeArrowheads="1"/>
          </p:cNvSpPr>
          <p:nvPr/>
        </p:nvSpPr>
        <p:spPr bwMode="auto">
          <a:xfrm>
            <a:off x="1831975" y="2463800"/>
            <a:ext cx="1682750" cy="641350"/>
          </a:xfrm>
          <a:prstGeom prst="rect">
            <a:avLst/>
          </a:prstGeom>
          <a:noFill/>
          <a:ln w="9525">
            <a:noFill/>
            <a:miter lim="800000"/>
            <a:headEnd/>
            <a:tailEnd/>
          </a:ln>
        </p:spPr>
        <p:txBody>
          <a:bodyPr wrap="none">
            <a:spAutoFit/>
          </a:bodyPr>
          <a:lstStyle/>
          <a:p>
            <a:pPr marL="457200" indent="-457200" eaLnBrk="0" hangingPunct="0"/>
            <a:r>
              <a:rPr lang="fr-FR" sz="1800"/>
              <a:t>Données du</a:t>
            </a:r>
          </a:p>
          <a:p>
            <a:pPr marL="457200" indent="-457200" eaLnBrk="0" hangingPunct="0"/>
            <a:r>
              <a:rPr lang="fr-FR" sz="1800"/>
              <a:t>carnet d’ordres :</a:t>
            </a:r>
          </a:p>
        </p:txBody>
      </p:sp>
    </p:spTree>
  </p:cSld>
  <p:clrMapOvr>
    <a:masterClrMapping/>
  </p:clrMapOvr>
  <p:transition>
    <p:zoom/>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5" name="Text Box 2"/>
          <p:cNvSpPr txBox="1">
            <a:spLocks noChangeArrowheads="1"/>
          </p:cNvSpPr>
          <p:nvPr/>
        </p:nvSpPr>
        <p:spPr bwMode="auto">
          <a:xfrm>
            <a:off x="228600" y="1798638"/>
            <a:ext cx="8686800" cy="1054100"/>
          </a:xfrm>
          <a:prstGeom prst="rect">
            <a:avLst/>
          </a:prstGeom>
          <a:noFill/>
          <a:ln w="9525">
            <a:noFill/>
            <a:miter lim="800000"/>
            <a:headEnd/>
            <a:tailEnd/>
          </a:ln>
        </p:spPr>
        <p:txBody>
          <a:bodyPr>
            <a:spAutoFit/>
          </a:bodyPr>
          <a:lstStyle/>
          <a:p>
            <a:pPr marL="457200" indent="-457200" algn="just" eaLnBrk="0" hangingPunct="0"/>
            <a:r>
              <a:rPr lang="fr-FR" sz="1800"/>
              <a:t>	Quel sera le prix exécuté, le 02 février 2006, pour : </a:t>
            </a:r>
          </a:p>
          <a:p>
            <a:pPr marL="457200" indent="-457200" algn="just" eaLnBrk="0" hangingPunct="0">
              <a:lnSpc>
                <a:spcPct val="150000"/>
              </a:lnSpc>
            </a:pPr>
            <a:r>
              <a:rPr lang="fr-FR" sz="1800"/>
              <a:t>	+ un ordre d’achat de 3000 actions à plage de déclenchement [151 € ; 152 €], à 14h56 ? </a:t>
            </a:r>
          </a:p>
          <a:p>
            <a:pPr marL="457200" indent="-457200" algn="just" eaLnBrk="0" hangingPunct="0"/>
            <a:r>
              <a:rPr lang="fr-FR" sz="1800"/>
              <a:t>	+ un ordre de vente de 150 actions à plage de déclenchement [148 € ; 149 €], à 14h56 ? </a:t>
            </a:r>
          </a:p>
        </p:txBody>
      </p:sp>
      <p:graphicFrame>
        <p:nvGraphicFramePr>
          <p:cNvPr id="741379" name="Group 3"/>
          <p:cNvGraphicFramePr>
            <a:graphicFrameLocks noGrp="1"/>
          </p:cNvGraphicFramePr>
          <p:nvPr/>
        </p:nvGraphicFramePr>
        <p:xfrm>
          <a:off x="1917700" y="2924175"/>
          <a:ext cx="5486400" cy="3352800"/>
        </p:xfrm>
        <a:graphic>
          <a:graphicData uri="http://schemas.openxmlformats.org/drawingml/2006/table">
            <a:tbl>
              <a:tblPr/>
              <a:tblGrid>
                <a:gridCol w="936625"/>
                <a:gridCol w="1271588"/>
                <a:gridCol w="1004887"/>
                <a:gridCol w="1270000"/>
                <a:gridCol w="1003300"/>
              </a:tblGrid>
              <a:tr h="5461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smtClean="0">
                        <a:ln>
                          <a:noFill/>
                        </a:ln>
                        <a:solidFill>
                          <a:schemeClr val="tx1"/>
                        </a:solidFill>
                        <a:effectLst/>
                        <a:latin typeface="Times" charset="0"/>
                      </a:endParaRPr>
                    </a:p>
                  </a:txBody>
                  <a:tcPr horzOverflow="overflow">
                    <a:lnL cap="flat">
                      <a:noFill/>
                    </a:lnL>
                    <a:lnR w="19050" cap="flat" cmpd="sng" algn="ctr">
                      <a:solidFill>
                        <a:schemeClr val="tx1"/>
                      </a:solidFill>
                      <a:prstDash val="solid"/>
                      <a:round/>
                      <a:headEnd type="none" w="med" len="med"/>
                      <a:tailEnd type="none" w="med" len="med"/>
                    </a:lnR>
                    <a:lnT cap="flat">
                      <a:noFill/>
                    </a:lnT>
                    <a:lnB w="1905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Achat = Demande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CCCC">
                        <a:alpha val="50000"/>
                      </a:srgbClr>
                    </a:solidFill>
                  </a:tcPr>
                </a:tc>
                <a:tc hMerge="1">
                  <a:txBody>
                    <a:bodyPr/>
                    <a:lstStyle/>
                    <a:p>
                      <a:endParaRPr lang="fr-FR"/>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Vente = Offre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7C80">
                        <a:alpha val="50000"/>
                      </a:srgbClr>
                    </a:solidFill>
                  </a:tcPr>
                </a:tc>
                <a:tc hMerge="1">
                  <a:txBody>
                    <a:bodyPr/>
                    <a:lstStyle/>
                    <a:p>
                      <a:endParaRPr lang="fr-FR"/>
                    </a:p>
                  </a:txBody>
                  <a:tcPr/>
                </a:tc>
              </a:tr>
              <a:tr h="417513">
                <a:tc rowSpan="6">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Ordres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en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attente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 à</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14h56</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99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Quantité</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9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Limite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B2C7E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Quantité</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9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Limite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B2C7EC">
                        <a:alpha val="50000"/>
                      </a:srgbClr>
                    </a:solidFill>
                  </a:tcPr>
                </a:tc>
              </a:tr>
              <a:tr h="476250">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135</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146,00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1000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151,00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146,10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1000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151,40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7838">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40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148,00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500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151,80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6250">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200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148,20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2000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153,50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47</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148,70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500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164,50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02829" name="Rectangle 51"/>
          <p:cNvSpPr>
            <a:spLocks noGrp="1" noChangeArrowheads="1"/>
          </p:cNvSpPr>
          <p:nvPr>
            <p:ph type="title"/>
          </p:nvPr>
        </p:nvSpPr>
        <p:spPr>
          <a:xfrm>
            <a:off x="381000" y="609600"/>
            <a:ext cx="8382000" cy="1143000"/>
          </a:xfrm>
        </p:spPr>
        <p:txBody>
          <a:bodyPr/>
          <a:lstStyle/>
          <a:p>
            <a:pPr eaLnBrk="1" hangingPunct="1"/>
            <a:r>
              <a:rPr lang="fr-FR" sz="4000" smtClean="0">
                <a:solidFill>
                  <a:srgbClr val="01A0B5"/>
                </a:solidFill>
              </a:rPr>
              <a:t>C</a:t>
            </a:r>
            <a:r>
              <a:rPr lang="fr-FR" sz="4000" smtClean="0">
                <a:solidFill>
                  <a:schemeClr val="tx1"/>
                </a:solidFill>
              </a:rPr>
              <a:t>as n°5 : « A plage de déclenchement »</a:t>
            </a:r>
          </a:p>
        </p:txBody>
      </p:sp>
    </p:spTree>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8"/>
          <p:cNvSpPr>
            <a:spLocks noChangeArrowheads="1"/>
          </p:cNvSpPr>
          <p:nvPr/>
        </p:nvSpPr>
        <p:spPr bwMode="auto">
          <a:xfrm>
            <a:off x="1801813" y="3284538"/>
            <a:ext cx="5865812" cy="2305050"/>
          </a:xfrm>
          <a:prstGeom prst="rect">
            <a:avLst/>
          </a:prstGeom>
          <a:noFill/>
          <a:ln w="9525">
            <a:noFill/>
            <a:miter lim="800000"/>
            <a:headEnd/>
            <a:tailEnd/>
          </a:ln>
        </p:spPr>
        <p:txBody>
          <a:bodyPr/>
          <a:lstStyle/>
          <a:p>
            <a:pPr marL="812800" indent="-812800">
              <a:spcBef>
                <a:spcPct val="20000"/>
              </a:spcBef>
            </a:pPr>
            <a:r>
              <a:rPr lang="fr-FR">
                <a:solidFill>
                  <a:srgbClr val="EAEAEA"/>
                </a:solidFill>
              </a:rPr>
              <a:t>		Le Recours au Crédit Bancaire</a:t>
            </a:r>
          </a:p>
          <a:p>
            <a:pPr marL="812800" indent="-812800">
              <a:spcBef>
                <a:spcPct val="20000"/>
              </a:spcBef>
              <a:buFontTx/>
              <a:buChar char="•"/>
            </a:pPr>
            <a:endParaRPr lang="fr-FR">
              <a:solidFill>
                <a:srgbClr val="EAEAEA"/>
              </a:solidFill>
            </a:endParaRPr>
          </a:p>
          <a:p>
            <a:pPr marL="812800" indent="-812800">
              <a:spcBef>
                <a:spcPct val="20000"/>
              </a:spcBef>
            </a:pPr>
            <a:r>
              <a:rPr lang="fr-FR">
                <a:solidFill>
                  <a:srgbClr val="184B81"/>
                </a:solidFill>
              </a:rPr>
              <a:t>		</a:t>
            </a:r>
            <a:r>
              <a:rPr lang="fr-FR">
                <a:solidFill>
                  <a:srgbClr val="01A0B5"/>
                </a:solidFill>
              </a:rPr>
              <a:t>L</a:t>
            </a:r>
            <a:r>
              <a:rPr lang="fr-FR"/>
              <a:t>es Augmentations de Capital</a:t>
            </a:r>
          </a:p>
          <a:p>
            <a:pPr marL="812800" indent="-812800">
              <a:spcBef>
                <a:spcPct val="20000"/>
              </a:spcBef>
              <a:buFontTx/>
              <a:buChar char="•"/>
            </a:pPr>
            <a:endParaRPr lang="fr-FR">
              <a:solidFill>
                <a:srgbClr val="ED181E"/>
              </a:solidFill>
            </a:endParaRPr>
          </a:p>
          <a:p>
            <a:pPr marL="812800" indent="-812800">
              <a:spcBef>
                <a:spcPct val="20000"/>
              </a:spcBef>
            </a:pPr>
            <a:r>
              <a:rPr lang="fr-FR">
                <a:solidFill>
                  <a:srgbClr val="EAEAEA"/>
                </a:solidFill>
              </a:rPr>
              <a:t>		L’Introduction en Bourse</a:t>
            </a:r>
          </a:p>
        </p:txBody>
      </p:sp>
      <p:sp>
        <p:nvSpPr>
          <p:cNvPr id="61442" name="Rectangle 2"/>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solidFill>
                  <a:schemeClr val="tx2"/>
                </a:solidFill>
              </a:rPr>
              <a:t>’Entreprise et les Marchés</a:t>
            </a:r>
          </a:p>
        </p:txBody>
      </p:sp>
      <p:sp>
        <p:nvSpPr>
          <p:cNvPr id="61443" name="Rectangle 3"/>
          <p:cNvSpPr>
            <a:spLocks noChangeArrowheads="1"/>
          </p:cNvSpPr>
          <p:nvPr/>
        </p:nvSpPr>
        <p:spPr bwMode="auto">
          <a:xfrm>
            <a:off x="1403350" y="2349500"/>
            <a:ext cx="6629400" cy="503238"/>
          </a:xfrm>
          <a:prstGeom prst="rect">
            <a:avLst/>
          </a:prstGeom>
          <a:noFill/>
          <a:ln w="9525">
            <a:noFill/>
            <a:miter lim="800000"/>
            <a:headEnd/>
            <a:tailEnd/>
          </a:ln>
        </p:spPr>
        <p:txBody>
          <a:bodyPr/>
          <a:lstStyle/>
          <a:p>
            <a:pPr marL="812800" indent="-812800">
              <a:lnSpc>
                <a:spcPct val="80000"/>
              </a:lnSpc>
              <a:spcBef>
                <a:spcPct val="20000"/>
              </a:spcBef>
            </a:pPr>
            <a:r>
              <a:rPr lang="fr-FR" sz="2800">
                <a:solidFill>
                  <a:srgbClr val="184B81"/>
                </a:solidFill>
              </a:rPr>
              <a:t>	</a:t>
            </a:r>
            <a:r>
              <a:rPr lang="fr-FR" sz="2800">
                <a:solidFill>
                  <a:srgbClr val="01A0B5"/>
                </a:solidFill>
              </a:rPr>
              <a:t>L</a:t>
            </a:r>
            <a:r>
              <a:rPr lang="fr-FR" sz="2800"/>
              <a:t>es Possibilités de Financement</a:t>
            </a:r>
          </a:p>
          <a:p>
            <a:pPr marL="812800" indent="-812800">
              <a:lnSpc>
                <a:spcPct val="80000"/>
              </a:lnSpc>
              <a:spcBef>
                <a:spcPct val="20000"/>
              </a:spcBef>
            </a:pPr>
            <a:endParaRPr lang="fr-FR" sz="200"/>
          </a:p>
        </p:txBody>
      </p:sp>
      <p:pic>
        <p:nvPicPr>
          <p:cNvPr id="61444" name="Picture 4" descr="Logo Partie 2"/>
          <p:cNvPicPr>
            <a:picLocks noChangeAspect="1" noChangeArrowheads="1"/>
          </p:cNvPicPr>
          <p:nvPr/>
        </p:nvPicPr>
        <p:blipFill>
          <a:blip r:embed="rId3"/>
          <a:srcRect/>
          <a:stretch>
            <a:fillRect/>
          </a:stretch>
        </p:blipFill>
        <p:spPr bwMode="auto">
          <a:xfrm>
            <a:off x="1431925" y="2205038"/>
            <a:ext cx="619125" cy="658812"/>
          </a:xfrm>
          <a:prstGeom prst="rect">
            <a:avLst/>
          </a:prstGeom>
          <a:noFill/>
          <a:ln w="9525">
            <a:noFill/>
            <a:miter lim="800000"/>
            <a:headEnd/>
            <a:tailEnd/>
          </a:ln>
        </p:spPr>
      </p:pic>
      <p:pic>
        <p:nvPicPr>
          <p:cNvPr id="61445" name="Picture 5" descr="Logo Partie 2"/>
          <p:cNvPicPr>
            <a:picLocks noChangeAspect="1" noChangeArrowheads="1"/>
          </p:cNvPicPr>
          <p:nvPr/>
        </p:nvPicPr>
        <p:blipFill>
          <a:blip r:embed="rId4">
            <a:lum bright="70000" contrast="-70000"/>
          </a:blip>
          <a:srcRect/>
          <a:stretch>
            <a:fillRect/>
          </a:stretch>
        </p:blipFill>
        <p:spPr bwMode="auto">
          <a:xfrm>
            <a:off x="2127250" y="3251200"/>
            <a:ext cx="500063" cy="533400"/>
          </a:xfrm>
          <a:prstGeom prst="rect">
            <a:avLst/>
          </a:prstGeom>
          <a:noFill/>
          <a:ln w="9525">
            <a:noFill/>
            <a:miter lim="800000"/>
            <a:headEnd/>
            <a:tailEnd/>
          </a:ln>
        </p:spPr>
      </p:pic>
      <p:pic>
        <p:nvPicPr>
          <p:cNvPr id="61446" name="Picture 6" descr="Logo Partie 2"/>
          <p:cNvPicPr>
            <a:picLocks noChangeAspect="1" noChangeArrowheads="1"/>
          </p:cNvPicPr>
          <p:nvPr/>
        </p:nvPicPr>
        <p:blipFill>
          <a:blip r:embed="rId4"/>
          <a:srcRect/>
          <a:stretch>
            <a:fillRect/>
          </a:stretch>
        </p:blipFill>
        <p:spPr bwMode="auto">
          <a:xfrm>
            <a:off x="2127250" y="4114800"/>
            <a:ext cx="500063" cy="533400"/>
          </a:xfrm>
          <a:prstGeom prst="rect">
            <a:avLst/>
          </a:prstGeom>
          <a:noFill/>
          <a:ln w="9525">
            <a:noFill/>
            <a:miter lim="800000"/>
            <a:headEnd/>
            <a:tailEnd/>
          </a:ln>
        </p:spPr>
      </p:pic>
      <p:pic>
        <p:nvPicPr>
          <p:cNvPr id="61447" name="Picture 7" descr="Logo Partie 2"/>
          <p:cNvPicPr>
            <a:picLocks noChangeAspect="1" noChangeArrowheads="1"/>
          </p:cNvPicPr>
          <p:nvPr/>
        </p:nvPicPr>
        <p:blipFill>
          <a:blip r:embed="rId4">
            <a:lum bright="70000" contrast="-70000"/>
          </a:blip>
          <a:srcRect/>
          <a:stretch>
            <a:fillRect/>
          </a:stretch>
        </p:blipFill>
        <p:spPr bwMode="auto">
          <a:xfrm>
            <a:off x="2127250" y="4991100"/>
            <a:ext cx="500063" cy="533400"/>
          </a:xfrm>
          <a:prstGeom prst="rect">
            <a:avLst/>
          </a:prstGeom>
          <a:noFill/>
          <a:ln w="9525">
            <a:noFill/>
            <a:miter lim="800000"/>
            <a:headEnd/>
            <a:tailEnd/>
          </a:ln>
        </p:spPr>
      </p:pic>
    </p:spTree>
  </p:cSld>
  <p:clrMapOvr>
    <a:masterClrMapping/>
  </p:clrMapOvr>
  <p:transition>
    <p:zoom/>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3" name="Rectangle 2"/>
          <p:cNvSpPr>
            <a:spLocks noGrp="1" noChangeArrowheads="1"/>
          </p:cNvSpPr>
          <p:nvPr>
            <p:ph type="title"/>
          </p:nvPr>
        </p:nvSpPr>
        <p:spPr/>
        <p:txBody>
          <a:bodyPr/>
          <a:lstStyle/>
          <a:p>
            <a:pPr eaLnBrk="1" hangingPunct="1"/>
            <a:r>
              <a:rPr lang="fr-FR" sz="4000" smtClean="0">
                <a:solidFill>
                  <a:srgbClr val="01A0B5"/>
                </a:solidFill>
              </a:rPr>
              <a:t>C</a:t>
            </a:r>
            <a:r>
              <a:rPr lang="fr-FR" sz="4000" smtClean="0">
                <a:solidFill>
                  <a:schemeClr val="tx1"/>
                </a:solidFill>
              </a:rPr>
              <a:t>as n°6 : « Tout ou rien »</a:t>
            </a:r>
          </a:p>
        </p:txBody>
      </p:sp>
      <p:graphicFrame>
        <p:nvGraphicFramePr>
          <p:cNvPr id="742403" name="Group 3"/>
          <p:cNvGraphicFramePr>
            <a:graphicFrameLocks noGrp="1"/>
          </p:cNvGraphicFramePr>
          <p:nvPr/>
        </p:nvGraphicFramePr>
        <p:xfrm>
          <a:off x="1736725" y="2438400"/>
          <a:ext cx="5638800" cy="3044825"/>
        </p:xfrm>
        <a:graphic>
          <a:graphicData uri="http://schemas.openxmlformats.org/drawingml/2006/table">
            <a:tbl>
              <a:tblPr/>
              <a:tblGrid>
                <a:gridCol w="1879600"/>
                <a:gridCol w="1879600"/>
                <a:gridCol w="1879600"/>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800" b="0" i="0" u="none" strike="noStrike" cap="none" normalizeH="0" baseline="0" smtClean="0">
                        <a:ln>
                          <a:noFill/>
                        </a:ln>
                        <a:solidFill>
                          <a:schemeClr val="tx1"/>
                        </a:solidFill>
                        <a:effectLst/>
                        <a:latin typeface="Times" charset="0"/>
                      </a:endParaRPr>
                    </a:p>
                  </a:txBody>
                  <a:tcPr anchor="ctr" horzOverflow="overflow">
                    <a:lnL cap="flat">
                      <a:noFill/>
                    </a:lnL>
                    <a:lnR w="19050" cap="flat" cmpd="sng" algn="ctr">
                      <a:solidFill>
                        <a:schemeClr val="tx1"/>
                      </a:solidFill>
                      <a:prstDash val="solid"/>
                      <a:round/>
                      <a:headEnd type="none" w="med" len="med"/>
                      <a:tailEnd type="none" w="med" len="med"/>
                    </a:lnR>
                    <a:lnT cap="flat">
                      <a:noFill/>
                    </a:lnT>
                    <a:lnB w="19050" cap="flat" cmpd="sng" algn="ctr">
                      <a:solidFill>
                        <a:schemeClr val="tx1"/>
                      </a:solidFill>
                      <a:prstDash val="solid"/>
                      <a:round/>
                      <a:headEnd type="none" w="med" len="med"/>
                      <a:tailEnd type="none" w="med" len="med"/>
                    </a:lnB>
                    <a:lnTlToBr>
                      <a:noFill/>
                    </a:lnTlToBr>
                    <a:lnBlToTr>
                      <a:noFill/>
                    </a:lnBlToTr>
                    <a:solidFill>
                      <a:srgbClr val="FFFFF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02/02/2006</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à 14h56</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AEAEA">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01/02/2006</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AEAEA">
                        <a:alpha val="50000"/>
                      </a:srgbClr>
                    </a:solid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Ouverture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7C8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150,60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153,00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Plus haut</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9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150,70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155,50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Plus bas</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B2C7E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149,00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151,00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Dernier</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149,00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151,00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Volume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2320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5577</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04868" name="Text Box 39"/>
          <p:cNvSpPr txBox="1">
            <a:spLocks noChangeArrowheads="1"/>
          </p:cNvSpPr>
          <p:nvPr/>
        </p:nvSpPr>
        <p:spPr bwMode="auto">
          <a:xfrm>
            <a:off x="1831975" y="2463800"/>
            <a:ext cx="1682750" cy="641350"/>
          </a:xfrm>
          <a:prstGeom prst="rect">
            <a:avLst/>
          </a:prstGeom>
          <a:noFill/>
          <a:ln w="9525">
            <a:noFill/>
            <a:miter lim="800000"/>
            <a:headEnd/>
            <a:tailEnd/>
          </a:ln>
        </p:spPr>
        <p:txBody>
          <a:bodyPr wrap="none">
            <a:spAutoFit/>
          </a:bodyPr>
          <a:lstStyle/>
          <a:p>
            <a:pPr marL="457200" indent="-457200" eaLnBrk="0" hangingPunct="0"/>
            <a:r>
              <a:rPr lang="fr-FR" sz="1800"/>
              <a:t>Données du</a:t>
            </a:r>
          </a:p>
          <a:p>
            <a:pPr marL="457200" indent="-457200" eaLnBrk="0" hangingPunct="0"/>
            <a:r>
              <a:rPr lang="fr-FR" sz="1800"/>
              <a:t>carnet d’ordres :</a:t>
            </a:r>
          </a:p>
        </p:txBody>
      </p:sp>
    </p:spTree>
  </p:cSld>
  <p:clrMapOvr>
    <a:masterClrMapping/>
  </p:clrMapOvr>
  <p:transition>
    <p:zoom/>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1" name="Text Box 2"/>
          <p:cNvSpPr txBox="1">
            <a:spLocks noChangeArrowheads="1"/>
          </p:cNvSpPr>
          <p:nvPr/>
        </p:nvSpPr>
        <p:spPr bwMode="auto">
          <a:xfrm>
            <a:off x="1066800" y="1751013"/>
            <a:ext cx="7086600" cy="915987"/>
          </a:xfrm>
          <a:prstGeom prst="rect">
            <a:avLst/>
          </a:prstGeom>
          <a:noFill/>
          <a:ln w="9525">
            <a:noFill/>
            <a:miter lim="800000"/>
            <a:headEnd/>
            <a:tailEnd/>
          </a:ln>
        </p:spPr>
        <p:txBody>
          <a:bodyPr>
            <a:spAutoFit/>
          </a:bodyPr>
          <a:lstStyle/>
          <a:p>
            <a:pPr marL="457200" indent="-457200" algn="just" eaLnBrk="0" hangingPunct="0"/>
            <a:r>
              <a:rPr lang="fr-FR" sz="1800"/>
              <a:t>Quel sera le prix exécuté, le 02 février 2006 à 14h56, pour : </a:t>
            </a:r>
          </a:p>
          <a:p>
            <a:pPr marL="457200" indent="-457200" algn="just" eaLnBrk="0" hangingPunct="0"/>
            <a:r>
              <a:rPr lang="fr-FR" sz="1800"/>
              <a:t>	+ un ordre d’achat de 151 € de 500 actions, avant l’ouverture ? </a:t>
            </a:r>
          </a:p>
          <a:p>
            <a:pPr marL="457200" indent="-457200" algn="just" eaLnBrk="0" hangingPunct="0"/>
            <a:r>
              <a:rPr lang="fr-FR" sz="1800"/>
              <a:t>	+ un ordre de vente de 47 actions à 148 € ? </a:t>
            </a:r>
          </a:p>
        </p:txBody>
      </p:sp>
      <p:graphicFrame>
        <p:nvGraphicFramePr>
          <p:cNvPr id="743427" name="Group 3"/>
          <p:cNvGraphicFramePr>
            <a:graphicFrameLocks noGrp="1"/>
          </p:cNvGraphicFramePr>
          <p:nvPr/>
        </p:nvGraphicFramePr>
        <p:xfrm>
          <a:off x="1917700" y="2819400"/>
          <a:ext cx="5486400" cy="3352800"/>
        </p:xfrm>
        <a:graphic>
          <a:graphicData uri="http://schemas.openxmlformats.org/drawingml/2006/table">
            <a:tbl>
              <a:tblPr/>
              <a:tblGrid>
                <a:gridCol w="936625"/>
                <a:gridCol w="1271588"/>
                <a:gridCol w="1004887"/>
                <a:gridCol w="1270000"/>
                <a:gridCol w="1003300"/>
              </a:tblGrid>
              <a:tr h="5461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smtClean="0">
                        <a:ln>
                          <a:noFill/>
                        </a:ln>
                        <a:solidFill>
                          <a:schemeClr val="tx1"/>
                        </a:solidFill>
                        <a:effectLst/>
                        <a:latin typeface="Times" charset="0"/>
                      </a:endParaRPr>
                    </a:p>
                  </a:txBody>
                  <a:tcPr horzOverflow="overflow">
                    <a:lnL cap="flat">
                      <a:noFill/>
                    </a:lnL>
                    <a:lnR w="19050" cap="flat" cmpd="sng" algn="ctr">
                      <a:solidFill>
                        <a:schemeClr val="tx1"/>
                      </a:solidFill>
                      <a:prstDash val="solid"/>
                      <a:round/>
                      <a:headEnd type="none" w="med" len="med"/>
                      <a:tailEnd type="none" w="med" len="med"/>
                    </a:lnR>
                    <a:lnT cap="flat">
                      <a:noFill/>
                    </a:lnT>
                    <a:lnB w="1905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Achat = Demande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CCCC">
                        <a:alpha val="50000"/>
                      </a:srgbClr>
                    </a:solidFill>
                  </a:tcPr>
                </a:tc>
                <a:tc hMerge="1">
                  <a:txBody>
                    <a:bodyPr/>
                    <a:lstStyle/>
                    <a:p>
                      <a:endParaRPr lang="fr-FR"/>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Vente = Offre</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7C80">
                        <a:alpha val="50000"/>
                      </a:srgbClr>
                    </a:solidFill>
                  </a:tcPr>
                </a:tc>
                <a:tc hMerge="1">
                  <a:txBody>
                    <a:bodyPr/>
                    <a:lstStyle/>
                    <a:p>
                      <a:endParaRPr lang="fr-FR"/>
                    </a:p>
                  </a:txBody>
                  <a:tcPr/>
                </a:tc>
              </a:tr>
              <a:tr h="417513">
                <a:tc rowSpan="6">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Ordres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en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attente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 à</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14h56</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99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Quantité</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9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Limite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B2C7E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Quantité</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9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smtClean="0">
                          <a:ln>
                            <a:noFill/>
                          </a:ln>
                          <a:solidFill>
                            <a:schemeClr val="tx1"/>
                          </a:solidFill>
                          <a:effectLst/>
                          <a:latin typeface="Times" charset="0"/>
                        </a:rPr>
                        <a:t>Limite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B2C7EC">
                        <a:alpha val="50000"/>
                      </a:srgbClr>
                    </a:solidFill>
                  </a:tcPr>
                </a:tc>
              </a:tr>
              <a:tr h="476250">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135</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146,00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1000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151,00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146,10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1000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151,40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7838">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40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148,00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500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151,80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6250">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200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148,20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2000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153,50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47</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148,70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500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Times" charset="0"/>
                        </a:rPr>
                        <a:t>164,50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06925" name="Rectangle 51"/>
          <p:cNvSpPr>
            <a:spLocks noGrp="1" noChangeArrowheads="1"/>
          </p:cNvSpPr>
          <p:nvPr>
            <p:ph type="title"/>
          </p:nvPr>
        </p:nvSpPr>
        <p:spPr/>
        <p:txBody>
          <a:bodyPr/>
          <a:lstStyle/>
          <a:p>
            <a:pPr eaLnBrk="1" hangingPunct="1"/>
            <a:r>
              <a:rPr lang="fr-FR" sz="4000" smtClean="0">
                <a:solidFill>
                  <a:srgbClr val="01A0B5"/>
                </a:solidFill>
              </a:rPr>
              <a:t>C</a:t>
            </a:r>
            <a:r>
              <a:rPr lang="fr-FR" sz="4000" smtClean="0">
                <a:solidFill>
                  <a:schemeClr val="tx1"/>
                </a:solidFill>
              </a:rPr>
              <a:t>as n°6 : « Tout ou rien »</a:t>
            </a:r>
          </a:p>
        </p:txBody>
      </p:sp>
    </p:spTree>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P</a:t>
            </a:r>
            <a:r>
              <a:rPr lang="fr-FR" sz="4000"/>
              <a:t>réalable : la vision juridique (1/3)</a:t>
            </a:r>
            <a:endParaRPr lang="fr-FR" sz="1600"/>
          </a:p>
        </p:txBody>
      </p:sp>
      <p:sp>
        <p:nvSpPr>
          <p:cNvPr id="63490" name="Rectangle 13"/>
          <p:cNvSpPr>
            <a:spLocks noChangeArrowheads="1"/>
          </p:cNvSpPr>
          <p:nvPr/>
        </p:nvSpPr>
        <p:spPr bwMode="auto">
          <a:xfrm>
            <a:off x="838200" y="1752600"/>
            <a:ext cx="7405688" cy="4267200"/>
          </a:xfrm>
          <a:prstGeom prst="rect">
            <a:avLst/>
          </a:prstGeom>
          <a:noFill/>
          <a:ln w="9525">
            <a:noFill/>
            <a:miter lim="800000"/>
            <a:headEnd/>
            <a:tailEnd/>
          </a:ln>
        </p:spPr>
        <p:txBody>
          <a:bodyPr/>
          <a:lstStyle/>
          <a:p>
            <a:pPr marL="342900" indent="-342900" algn="just">
              <a:spcBef>
                <a:spcPct val="20000"/>
              </a:spcBef>
            </a:pPr>
            <a:r>
              <a:rPr lang="fr-FR">
                <a:solidFill>
                  <a:srgbClr val="01A0B5"/>
                </a:solidFill>
              </a:rPr>
              <a:t>L</a:t>
            </a:r>
            <a:r>
              <a:rPr lang="fr-FR"/>
              <a:t>'augmentation de capital = décision des actionnaires :</a:t>
            </a:r>
          </a:p>
          <a:p>
            <a:pPr marL="742950" lvl="1" indent="-285750" algn="just">
              <a:spcBef>
                <a:spcPct val="20000"/>
              </a:spcBef>
              <a:buFont typeface="Wingdings" pitchFamily="2" charset="2"/>
              <a:buChar char="Ð"/>
            </a:pPr>
            <a:r>
              <a:rPr lang="fr-FR" sz="2000">
                <a:solidFill>
                  <a:srgbClr val="01A0B5"/>
                </a:solidFill>
              </a:rPr>
              <a:t>  R</a:t>
            </a:r>
            <a:r>
              <a:rPr lang="fr-FR" sz="2000"/>
              <a:t>ésolution d'AGE,</a:t>
            </a:r>
          </a:p>
          <a:p>
            <a:pPr marL="742950" lvl="1" indent="-285750" algn="just">
              <a:spcBef>
                <a:spcPct val="20000"/>
              </a:spcBef>
              <a:buFont typeface="Wingdings" pitchFamily="2" charset="2"/>
              <a:buChar char="Ð"/>
            </a:pPr>
            <a:r>
              <a:rPr lang="fr-FR" sz="2000">
                <a:solidFill>
                  <a:srgbClr val="01A0B5"/>
                </a:solidFill>
              </a:rPr>
              <a:t>  R</a:t>
            </a:r>
            <a:r>
              <a:rPr lang="fr-FR" sz="2000"/>
              <a:t>ésolution par défaut : l'augmentation de capital avec DPS</a:t>
            </a:r>
          </a:p>
          <a:p>
            <a:pPr marL="1143000" lvl="2" indent="-228600" algn="just">
              <a:spcBef>
                <a:spcPct val="20000"/>
              </a:spcBef>
              <a:buFont typeface="Wingdings" pitchFamily="2" charset="2"/>
              <a:buChar char="§"/>
            </a:pPr>
            <a:r>
              <a:rPr lang="fr-FR" sz="1800">
                <a:solidFill>
                  <a:srgbClr val="01A0B5"/>
                </a:solidFill>
              </a:rPr>
              <a:t>D</a:t>
            </a:r>
            <a:r>
              <a:rPr lang="fr-FR" sz="1800"/>
              <a:t>PS = droit pécunier attaché à chaque action - représenté par une valeur mobilière négociable - à souscrire les actions nouvelles selon le rapport actions nouvelles/actions anciennes,</a:t>
            </a:r>
          </a:p>
          <a:p>
            <a:pPr marL="1143000" lvl="2" indent="-228600" algn="just">
              <a:spcBef>
                <a:spcPct val="20000"/>
              </a:spcBef>
              <a:buFont typeface="Wingdings" pitchFamily="2" charset="2"/>
              <a:buChar char="§"/>
            </a:pPr>
            <a:r>
              <a:rPr lang="fr-FR" sz="1800">
                <a:solidFill>
                  <a:srgbClr val="01A0B5"/>
                </a:solidFill>
              </a:rPr>
              <a:t>P</a:t>
            </a:r>
            <a:r>
              <a:rPr lang="fr-FR" sz="1800"/>
              <a:t>ourquoi cette priorité au DPS ?</a:t>
            </a:r>
          </a:p>
          <a:p>
            <a:pPr marL="1600200" lvl="3" indent="-228600" algn="just">
              <a:spcBef>
                <a:spcPct val="20000"/>
              </a:spcBef>
              <a:buFont typeface="Wingdings" pitchFamily="2" charset="2"/>
              <a:buChar char="ü"/>
            </a:pPr>
            <a:r>
              <a:rPr lang="fr-FR" sz="1800">
                <a:solidFill>
                  <a:srgbClr val="01A0B5"/>
                </a:solidFill>
              </a:rPr>
              <a:t>P</a:t>
            </a:r>
            <a:r>
              <a:rPr lang="fr-FR" sz="1800"/>
              <a:t>rotection contre la dilution en contrôle pour l'actionnaire : accès à l'intégralité de l'émission au prorata de la participation de chacun,</a:t>
            </a:r>
          </a:p>
          <a:p>
            <a:pPr marL="1600200" lvl="3" indent="-228600" algn="just">
              <a:spcBef>
                <a:spcPct val="20000"/>
              </a:spcBef>
              <a:buFont typeface="Wingdings" pitchFamily="2" charset="2"/>
              <a:buChar char="ü"/>
            </a:pPr>
            <a:r>
              <a:rPr lang="fr-FR" sz="1800">
                <a:solidFill>
                  <a:srgbClr val="01A0B5"/>
                </a:solidFill>
              </a:rPr>
              <a:t>P</a:t>
            </a:r>
            <a:r>
              <a:rPr lang="fr-FR" sz="1800"/>
              <a:t>ossibilité de monnayer sa dilution via la cession du DPS.</a:t>
            </a:r>
          </a:p>
          <a:p>
            <a:pPr marL="742950" lvl="1" indent="-285750">
              <a:spcBef>
                <a:spcPct val="20000"/>
              </a:spcBef>
              <a:buFont typeface="Wingdings" pitchFamily="2" charset="2"/>
              <a:buChar char="Ð"/>
            </a:pPr>
            <a:r>
              <a:rPr lang="fr-FR" sz="2000">
                <a:solidFill>
                  <a:srgbClr val="01A0B5"/>
                </a:solidFill>
              </a:rPr>
              <a:t>  P</a:t>
            </a:r>
            <a:r>
              <a:rPr lang="fr-FR" sz="2000"/>
              <a:t>our d’autres modalités, l’AGE vote une résolution avec renonciation au DPS.</a:t>
            </a:r>
            <a:endParaRPr lang="fr-FR" sz="1800"/>
          </a:p>
        </p:txBody>
      </p:sp>
      <p:pic>
        <p:nvPicPr>
          <p:cNvPr id="63491" name="Picture 14" descr="Logo Partie 2"/>
          <p:cNvPicPr>
            <a:picLocks noChangeAspect="1" noChangeArrowheads="1"/>
          </p:cNvPicPr>
          <p:nvPr/>
        </p:nvPicPr>
        <p:blipFill>
          <a:blip r:embed="rId3"/>
          <a:srcRect/>
          <a:stretch>
            <a:fillRect/>
          </a:stretch>
        </p:blipFill>
        <p:spPr bwMode="auto">
          <a:xfrm>
            <a:off x="368300" y="1714500"/>
            <a:ext cx="500063" cy="533400"/>
          </a:xfrm>
          <a:prstGeom prst="rect">
            <a:avLst/>
          </a:prstGeom>
          <a:noFill/>
          <a:ln w="9525">
            <a:noFill/>
            <a:miter lim="800000"/>
            <a:headEnd/>
            <a:tailEnd/>
          </a:ln>
        </p:spPr>
      </p:pic>
    </p:spTree>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P</a:t>
            </a:r>
            <a:r>
              <a:rPr lang="fr-FR" sz="4000"/>
              <a:t>réalable : la vision juridique (2/3)</a:t>
            </a:r>
            <a:endParaRPr lang="fr-FR" sz="1600"/>
          </a:p>
        </p:txBody>
      </p:sp>
      <p:sp>
        <p:nvSpPr>
          <p:cNvPr id="65538" name="Rectangle 3"/>
          <p:cNvSpPr>
            <a:spLocks noChangeArrowheads="1"/>
          </p:cNvSpPr>
          <p:nvPr/>
        </p:nvSpPr>
        <p:spPr bwMode="auto">
          <a:xfrm>
            <a:off x="838200" y="1752600"/>
            <a:ext cx="7405688" cy="4419600"/>
          </a:xfrm>
          <a:prstGeom prst="rect">
            <a:avLst/>
          </a:prstGeom>
          <a:noFill/>
          <a:ln w="9525">
            <a:noFill/>
            <a:miter lim="800000"/>
            <a:headEnd/>
            <a:tailEnd/>
          </a:ln>
        </p:spPr>
        <p:txBody>
          <a:bodyPr/>
          <a:lstStyle/>
          <a:p>
            <a:pPr marL="342900" indent="-342900" algn="just">
              <a:spcBef>
                <a:spcPct val="20000"/>
              </a:spcBef>
            </a:pPr>
            <a:r>
              <a:rPr lang="fr-FR">
                <a:solidFill>
                  <a:srgbClr val="01A0B5"/>
                </a:solidFill>
              </a:rPr>
              <a:t>E</a:t>
            </a:r>
            <a:r>
              <a:rPr lang="fr-FR"/>
              <a:t>n cas de renonciation au DPS :</a:t>
            </a:r>
          </a:p>
          <a:p>
            <a:pPr marL="742950" lvl="1" indent="-285750" algn="just">
              <a:spcBef>
                <a:spcPct val="20000"/>
              </a:spcBef>
              <a:buFont typeface="Wingdings" pitchFamily="2" charset="2"/>
              <a:buChar char="Ð"/>
            </a:pPr>
            <a:r>
              <a:rPr lang="fr-FR" sz="2000">
                <a:solidFill>
                  <a:srgbClr val="01A0B5"/>
                </a:solidFill>
              </a:rPr>
              <a:t> P</a:t>
            </a:r>
            <a:r>
              <a:rPr lang="fr-FR" sz="2000"/>
              <a:t>rotection prévue par le législateur contre la dilution liée au prix d'émission : </a:t>
            </a:r>
            <a:r>
              <a:rPr lang="fr-FR" sz="2000" i="1"/>
              <a:t>Règle des 10 parmi les 20.</a:t>
            </a:r>
            <a:endParaRPr lang="fr-FR" sz="2000"/>
          </a:p>
          <a:p>
            <a:pPr marL="1143000" lvl="2" indent="-228600">
              <a:spcBef>
                <a:spcPct val="20000"/>
              </a:spcBef>
              <a:buFont typeface="Wingdings" pitchFamily="2" charset="2"/>
              <a:buChar char="§"/>
            </a:pPr>
            <a:r>
              <a:rPr lang="fr-FR" sz="2000">
                <a:solidFill>
                  <a:srgbClr val="01A0B5"/>
                </a:solidFill>
              </a:rPr>
              <a:t>A</a:t>
            </a:r>
            <a:r>
              <a:rPr lang="fr-FR" sz="2000"/>
              <a:t>rt. L 186-1 : </a:t>
            </a:r>
            <a:r>
              <a:rPr lang="fr-FR" sz="1600" i="1"/>
              <a:t>« ...le prix d'émission est au moins égal à la moyenne des cours constatés pendant 10 jours de bourse consécutifs choisis parmi les 20 derniers jours précédant le début de l'émission ».</a:t>
            </a:r>
          </a:p>
          <a:p>
            <a:pPr marL="1143000" lvl="2" indent="-228600">
              <a:spcBef>
                <a:spcPct val="20000"/>
              </a:spcBef>
              <a:buFont typeface="Wingdings" pitchFamily="2" charset="2"/>
              <a:buChar char="§"/>
            </a:pPr>
            <a:r>
              <a:rPr lang="fr-FR" sz="2000">
                <a:solidFill>
                  <a:srgbClr val="01A0B5"/>
                </a:solidFill>
              </a:rPr>
              <a:t>L</a:t>
            </a:r>
            <a:r>
              <a:rPr lang="fr-FR" sz="2000"/>
              <a:t>e prix minimum est la plus basse des 11 moyennes.</a:t>
            </a:r>
          </a:p>
          <a:p>
            <a:pPr marL="742950" lvl="1" indent="-285750" algn="just">
              <a:spcBef>
                <a:spcPct val="20000"/>
              </a:spcBef>
              <a:buFont typeface="Wingdings" pitchFamily="2" charset="2"/>
              <a:buChar char="Ð"/>
            </a:pPr>
            <a:r>
              <a:rPr lang="fr-FR" sz="2000">
                <a:solidFill>
                  <a:srgbClr val="01A0B5"/>
                </a:solidFill>
              </a:rPr>
              <a:t> F</a:t>
            </a:r>
            <a:r>
              <a:rPr lang="fr-FR" sz="2000"/>
              <a:t>aculté d’octroi d’un délai de priorité (1/2) :</a:t>
            </a:r>
          </a:p>
          <a:p>
            <a:pPr marL="1143000" lvl="2" indent="-228600">
              <a:spcBef>
                <a:spcPct val="20000"/>
              </a:spcBef>
              <a:buFont typeface="Wingdings" pitchFamily="2" charset="2"/>
              <a:buChar char="§"/>
            </a:pPr>
            <a:r>
              <a:rPr lang="fr-FR" sz="2000">
                <a:solidFill>
                  <a:srgbClr val="01A0B5"/>
                </a:solidFill>
              </a:rPr>
              <a:t>R</a:t>
            </a:r>
            <a:r>
              <a:rPr lang="fr-FR" sz="2000"/>
              <a:t>ecommandé par les autorités de marché,</a:t>
            </a:r>
          </a:p>
          <a:p>
            <a:pPr marL="1143000" lvl="2" indent="-228600">
              <a:spcBef>
                <a:spcPct val="20000"/>
              </a:spcBef>
              <a:buFont typeface="Wingdings" pitchFamily="2" charset="2"/>
              <a:buChar char="§"/>
            </a:pPr>
            <a:r>
              <a:rPr lang="fr-FR" sz="2000">
                <a:solidFill>
                  <a:srgbClr val="01A0B5"/>
                </a:solidFill>
              </a:rPr>
              <a:t>D</a:t>
            </a:r>
            <a:r>
              <a:rPr lang="fr-FR" sz="2000"/>
              <a:t>élai de priorité = faculté d'accès à l'émission - non négociable - offerte à l'actionnaire pour souscrire des titres  nouveaux à titre irréductible au prorata de sa détention -&gt; impossibilité de négocier son non-suivi, </a:t>
            </a:r>
          </a:p>
        </p:txBody>
      </p:sp>
      <p:pic>
        <p:nvPicPr>
          <p:cNvPr id="65539" name="Picture 4" descr="Logo Partie 2"/>
          <p:cNvPicPr>
            <a:picLocks noChangeAspect="1" noChangeArrowheads="1"/>
          </p:cNvPicPr>
          <p:nvPr/>
        </p:nvPicPr>
        <p:blipFill>
          <a:blip r:embed="rId3"/>
          <a:srcRect/>
          <a:stretch>
            <a:fillRect/>
          </a:stretch>
        </p:blipFill>
        <p:spPr bwMode="auto">
          <a:xfrm>
            <a:off x="368300" y="1714500"/>
            <a:ext cx="500063" cy="533400"/>
          </a:xfrm>
          <a:prstGeom prst="rect">
            <a:avLst/>
          </a:prstGeom>
          <a:noFill/>
          <a:ln w="9525">
            <a:noFill/>
            <a:miter lim="800000"/>
            <a:headEnd/>
            <a:tailEnd/>
          </a:ln>
        </p:spPr>
      </p:pic>
    </p:spTree>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P</a:t>
            </a:r>
            <a:r>
              <a:rPr lang="fr-FR" sz="4000"/>
              <a:t>réalable : la vision juridique (3/3)</a:t>
            </a:r>
            <a:endParaRPr lang="fr-FR" sz="1600"/>
          </a:p>
        </p:txBody>
      </p:sp>
      <p:sp>
        <p:nvSpPr>
          <p:cNvPr id="67586" name="Rectangle 3"/>
          <p:cNvSpPr>
            <a:spLocks noChangeArrowheads="1"/>
          </p:cNvSpPr>
          <p:nvPr/>
        </p:nvSpPr>
        <p:spPr bwMode="auto">
          <a:xfrm>
            <a:off x="838200" y="1752600"/>
            <a:ext cx="7405688" cy="4419600"/>
          </a:xfrm>
          <a:prstGeom prst="rect">
            <a:avLst/>
          </a:prstGeom>
          <a:noFill/>
          <a:ln w="9525">
            <a:noFill/>
            <a:miter lim="800000"/>
            <a:headEnd/>
            <a:tailEnd/>
          </a:ln>
        </p:spPr>
        <p:txBody>
          <a:bodyPr/>
          <a:lstStyle/>
          <a:p>
            <a:pPr marL="342900" indent="-342900" algn="just">
              <a:spcBef>
                <a:spcPct val="20000"/>
              </a:spcBef>
            </a:pPr>
            <a:r>
              <a:rPr lang="fr-FR">
                <a:solidFill>
                  <a:srgbClr val="01A0B5"/>
                </a:solidFill>
              </a:rPr>
              <a:t>E</a:t>
            </a:r>
            <a:r>
              <a:rPr lang="fr-FR"/>
              <a:t>n cas de renonciation au DPS :</a:t>
            </a:r>
          </a:p>
          <a:p>
            <a:pPr marL="342900" indent="-342900" algn="just">
              <a:spcBef>
                <a:spcPct val="20000"/>
              </a:spcBef>
            </a:pPr>
            <a:r>
              <a:rPr lang="fr-FR">
                <a:solidFill>
                  <a:srgbClr val="184B81"/>
                </a:solidFill>
              </a:rPr>
              <a:t> </a:t>
            </a:r>
          </a:p>
          <a:p>
            <a:pPr marL="742950" lvl="1" indent="-285750" algn="just">
              <a:spcBef>
                <a:spcPct val="20000"/>
              </a:spcBef>
              <a:buFont typeface="Wingdings" pitchFamily="2" charset="2"/>
              <a:buChar char="Ð"/>
            </a:pPr>
            <a:r>
              <a:rPr lang="fr-FR" sz="2000">
                <a:solidFill>
                  <a:srgbClr val="01A0B5"/>
                </a:solidFill>
              </a:rPr>
              <a:t> F</a:t>
            </a:r>
            <a:r>
              <a:rPr lang="fr-FR" sz="2000"/>
              <a:t>aculté d’octroi d’un délai de priorité (2/2) :</a:t>
            </a:r>
          </a:p>
          <a:p>
            <a:pPr marL="1143000" lvl="2" indent="-228600" algn="just">
              <a:spcBef>
                <a:spcPct val="20000"/>
              </a:spcBef>
              <a:buFont typeface="Wingdings" pitchFamily="2" charset="2"/>
              <a:buChar char="§"/>
            </a:pPr>
            <a:r>
              <a:rPr lang="fr-FR" sz="2000">
                <a:solidFill>
                  <a:srgbClr val="01A0B5"/>
                </a:solidFill>
              </a:rPr>
              <a:t>C</a:t>
            </a:r>
            <a:r>
              <a:rPr lang="fr-FR" sz="2000"/>
              <a:t>ette priorité offerte aux actionnaires peut porter sur une fraction de l'émission, d'où une protection partielle en dilution (contrôle),</a:t>
            </a:r>
            <a:endParaRPr lang="fr-FR" sz="2000">
              <a:solidFill>
                <a:srgbClr val="184B81"/>
              </a:solidFill>
            </a:endParaRPr>
          </a:p>
          <a:p>
            <a:pPr marL="1143000" lvl="2" indent="-228600" algn="just">
              <a:spcBef>
                <a:spcPct val="20000"/>
              </a:spcBef>
              <a:buFont typeface="Wingdings" pitchFamily="2" charset="2"/>
              <a:buChar char="§"/>
            </a:pPr>
            <a:r>
              <a:rPr lang="fr-FR" sz="2000">
                <a:solidFill>
                  <a:srgbClr val="01A0B5"/>
                </a:solidFill>
              </a:rPr>
              <a:t>M</a:t>
            </a:r>
            <a:r>
              <a:rPr lang="fr-FR" sz="2000"/>
              <a:t>odalités à négocier avec les autorités de marché.</a:t>
            </a:r>
          </a:p>
          <a:p>
            <a:pPr marL="1143000" lvl="2" indent="-228600" algn="just">
              <a:spcBef>
                <a:spcPct val="20000"/>
              </a:spcBef>
              <a:buFont typeface="Wingdings" pitchFamily="2" charset="2"/>
              <a:buChar char="§"/>
            </a:pPr>
            <a:endParaRPr lang="fr-FR" sz="2000"/>
          </a:p>
          <a:p>
            <a:pPr marL="742950" lvl="1" indent="-285750" algn="just">
              <a:spcBef>
                <a:spcPct val="20000"/>
              </a:spcBef>
              <a:buFont typeface="Wingdings" pitchFamily="2" charset="2"/>
              <a:buChar char="Ð"/>
            </a:pPr>
            <a:r>
              <a:rPr lang="fr-FR" sz="2000">
                <a:solidFill>
                  <a:srgbClr val="01A0B5"/>
                </a:solidFill>
              </a:rPr>
              <a:t> A</a:t>
            </a:r>
            <a:r>
              <a:rPr lang="fr-FR" sz="2000"/>
              <a:t> défaut de délai de priorité, un accès spécifique pour les personnes physiques est généralement requis.</a:t>
            </a:r>
          </a:p>
        </p:txBody>
      </p:sp>
      <p:pic>
        <p:nvPicPr>
          <p:cNvPr id="67587" name="Picture 4" descr="Logo Partie 2"/>
          <p:cNvPicPr>
            <a:picLocks noChangeAspect="1" noChangeArrowheads="1"/>
          </p:cNvPicPr>
          <p:nvPr/>
        </p:nvPicPr>
        <p:blipFill>
          <a:blip r:embed="rId3"/>
          <a:srcRect/>
          <a:stretch>
            <a:fillRect/>
          </a:stretch>
        </p:blipFill>
        <p:spPr bwMode="auto">
          <a:xfrm>
            <a:off x="368300" y="1714500"/>
            <a:ext cx="500063" cy="533400"/>
          </a:xfrm>
          <a:prstGeom prst="rect">
            <a:avLst/>
          </a:prstGeom>
          <a:noFill/>
          <a:ln w="9525">
            <a:noFill/>
            <a:miter lim="800000"/>
            <a:headEnd/>
            <a:tailEnd/>
          </a:ln>
        </p:spPr>
      </p:pic>
    </p:spTree>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a règle des 10 parmi les 20 (1/3)</a:t>
            </a:r>
            <a:endParaRPr lang="fr-FR" sz="1600"/>
          </a:p>
        </p:txBody>
      </p:sp>
      <p:sp>
        <p:nvSpPr>
          <p:cNvPr id="69634" name="Rectangle 3"/>
          <p:cNvSpPr>
            <a:spLocks noChangeArrowheads="1"/>
          </p:cNvSpPr>
          <p:nvPr/>
        </p:nvSpPr>
        <p:spPr bwMode="auto">
          <a:xfrm>
            <a:off x="838200" y="1752600"/>
            <a:ext cx="7405688" cy="44196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S</a:t>
            </a:r>
            <a:r>
              <a:rPr lang="fr-FR"/>
              <a:t>i le </a:t>
            </a:r>
            <a:r>
              <a:rPr lang="fr-FR" sz="2000"/>
              <a:t>DPS</a:t>
            </a:r>
            <a:r>
              <a:rPr lang="fr-FR"/>
              <a:t> n’a pas été retenu, le prix d'émission des actions (immédiatement ou à terme) doit toujours respecter une contrainte légale : la règle dite « des 10 parmi les 20 » :</a:t>
            </a:r>
          </a:p>
          <a:p>
            <a:pPr marL="742950" lvl="1" indent="-285750" algn="just">
              <a:spcBef>
                <a:spcPct val="20000"/>
              </a:spcBef>
              <a:buFont typeface="Wingdings" pitchFamily="2" charset="2"/>
              <a:buChar char="Ð"/>
            </a:pPr>
            <a:r>
              <a:rPr lang="fr-FR" sz="1800">
                <a:solidFill>
                  <a:srgbClr val="01A0B5"/>
                </a:solidFill>
              </a:rPr>
              <a:t> L</a:t>
            </a:r>
            <a:r>
              <a:rPr lang="fr-FR" sz="1800"/>
              <a:t>e prix d'émission des actions = la plus faible des 11 moyennes de 10 cours consécutifs pris parmi les 20 derniers jours de Bourse précédant l'émission,</a:t>
            </a:r>
          </a:p>
          <a:p>
            <a:pPr marL="742950" lvl="1" indent="-285750" algn="just">
              <a:spcBef>
                <a:spcPct val="20000"/>
              </a:spcBef>
              <a:buFont typeface="Wingdings" pitchFamily="2" charset="2"/>
              <a:buChar char="Ð"/>
            </a:pPr>
            <a:r>
              <a:rPr lang="fr-FR" sz="1800">
                <a:solidFill>
                  <a:srgbClr val="01A0B5"/>
                </a:solidFill>
              </a:rPr>
              <a:t> D</a:t>
            </a:r>
            <a:r>
              <a:rPr lang="fr-FR" sz="1800"/>
              <a:t>onnées retenues = cours d'ouverture (même s'il ne s'agit pas d'une obligation).</a:t>
            </a:r>
            <a:endParaRPr lang="fr-FR"/>
          </a:p>
          <a:p>
            <a:pPr marL="342900" indent="-342900" algn="just">
              <a:spcBef>
                <a:spcPct val="20000"/>
              </a:spcBef>
            </a:pPr>
            <a:r>
              <a:rPr lang="fr-FR">
                <a:solidFill>
                  <a:srgbClr val="184B81"/>
                </a:solidFill>
              </a:rPr>
              <a:t> 	</a:t>
            </a:r>
            <a:r>
              <a:rPr lang="fr-FR">
                <a:solidFill>
                  <a:srgbClr val="01A0B5"/>
                </a:solidFill>
              </a:rPr>
              <a:t>C</a:t>
            </a:r>
            <a:r>
              <a:rPr lang="fr-FR"/>
              <a:t>ontrainte légale = élément clef pour la définition de la structure d'une émission, en particulier pour lever un montant significatif.</a:t>
            </a:r>
          </a:p>
        </p:txBody>
      </p:sp>
      <p:pic>
        <p:nvPicPr>
          <p:cNvPr id="69635" name="Picture 4" descr="Logo Partie 2"/>
          <p:cNvPicPr>
            <a:picLocks noChangeAspect="1" noChangeArrowheads="1"/>
          </p:cNvPicPr>
          <p:nvPr/>
        </p:nvPicPr>
        <p:blipFill>
          <a:blip r:embed="rId3"/>
          <a:srcRect/>
          <a:stretch>
            <a:fillRect/>
          </a:stretch>
        </p:blipFill>
        <p:spPr bwMode="auto">
          <a:xfrm>
            <a:off x="368300" y="1739900"/>
            <a:ext cx="500063" cy="533400"/>
          </a:xfrm>
          <a:prstGeom prst="rect">
            <a:avLst/>
          </a:prstGeom>
          <a:noFill/>
          <a:ln w="9525">
            <a:noFill/>
            <a:miter lim="800000"/>
            <a:headEnd/>
            <a:tailEnd/>
          </a:ln>
        </p:spPr>
      </p:pic>
      <p:pic>
        <p:nvPicPr>
          <p:cNvPr id="69636" name="Picture 5" descr="Logo Partie 2"/>
          <p:cNvPicPr>
            <a:picLocks noChangeAspect="1" noChangeArrowheads="1"/>
          </p:cNvPicPr>
          <p:nvPr/>
        </p:nvPicPr>
        <p:blipFill>
          <a:blip r:embed="rId3"/>
          <a:srcRect/>
          <a:stretch>
            <a:fillRect/>
          </a:stretch>
        </p:blipFill>
        <p:spPr bwMode="auto">
          <a:xfrm>
            <a:off x="381000" y="4749800"/>
            <a:ext cx="500063" cy="533400"/>
          </a:xfrm>
          <a:prstGeom prst="rect">
            <a:avLst/>
          </a:prstGeom>
          <a:noFill/>
          <a:ln w="9525">
            <a:noFill/>
            <a:miter lim="800000"/>
            <a:headEnd/>
            <a:tailEnd/>
          </a:ln>
        </p:spPr>
      </p:pic>
    </p:spTree>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a règle des 10 parmi les 20 (2/3)</a:t>
            </a:r>
          </a:p>
        </p:txBody>
      </p:sp>
      <p:graphicFrame>
        <p:nvGraphicFramePr>
          <p:cNvPr id="1026" name="Object 1024"/>
          <p:cNvGraphicFramePr>
            <a:graphicFrameLocks noChangeAspect="1"/>
          </p:cNvGraphicFramePr>
          <p:nvPr/>
        </p:nvGraphicFramePr>
        <p:xfrm>
          <a:off x="0" y="1930400"/>
          <a:ext cx="9120188" cy="3962400"/>
        </p:xfrm>
        <a:graphic>
          <a:graphicData uri="http://schemas.openxmlformats.org/presentationml/2006/ole">
            <p:oleObj spid="_x0000_s1026" name="Image" r:id="rId4" imgW="11631746" imgH="5053968" progId="">
              <p:embed/>
            </p:oleObj>
          </a:graphicData>
        </a:graphic>
      </p:graphicFrame>
    </p:spTree>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a règle des 10 parmi les 20 (3/3)</a:t>
            </a:r>
          </a:p>
        </p:txBody>
      </p:sp>
      <p:graphicFrame>
        <p:nvGraphicFramePr>
          <p:cNvPr id="2050" name="Object 1024"/>
          <p:cNvGraphicFramePr>
            <a:graphicFrameLocks noChangeAspect="1"/>
          </p:cNvGraphicFramePr>
          <p:nvPr/>
        </p:nvGraphicFramePr>
        <p:xfrm>
          <a:off x="571500" y="1574800"/>
          <a:ext cx="7772400" cy="4748213"/>
        </p:xfrm>
        <a:graphic>
          <a:graphicData uri="http://schemas.openxmlformats.org/presentationml/2006/ole">
            <p:oleObj spid="_x0000_s2050" name="Image" r:id="rId4" imgW="10019048" imgH="6120635" progId="">
              <p:embed/>
            </p:oleObj>
          </a:graphicData>
        </a:graphic>
      </p:graphicFrame>
    </p:spTree>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body" idx="1"/>
          </p:nvPr>
        </p:nvSpPr>
        <p:spPr>
          <a:xfrm>
            <a:off x="1403350" y="2349500"/>
            <a:ext cx="6629400" cy="3240088"/>
          </a:xfrm>
        </p:spPr>
        <p:txBody>
          <a:bodyPr/>
          <a:lstStyle/>
          <a:p>
            <a:pPr marL="812800" indent="-812800" eaLnBrk="1" hangingPunct="1">
              <a:buFontTx/>
              <a:buNone/>
            </a:pPr>
            <a:r>
              <a:rPr lang="fr-FR" sz="2800" smtClean="0">
                <a:solidFill>
                  <a:srgbClr val="184B81"/>
                </a:solidFill>
              </a:rPr>
              <a:t>	</a:t>
            </a:r>
            <a:r>
              <a:rPr lang="fr-FR" sz="2800" smtClean="0">
                <a:solidFill>
                  <a:srgbClr val="01A0B5"/>
                </a:solidFill>
              </a:rPr>
              <a:t>L</a:t>
            </a:r>
            <a:r>
              <a:rPr lang="fr-FR" sz="2800" smtClean="0"/>
              <a:t>’Entreprise et les Marchés Financiers</a:t>
            </a:r>
          </a:p>
          <a:p>
            <a:pPr marL="812800" indent="-812800" eaLnBrk="1" hangingPunct="1">
              <a:buFontTx/>
              <a:buNone/>
            </a:pPr>
            <a:r>
              <a:rPr lang="fr-FR" sz="2800" smtClean="0">
                <a:solidFill>
                  <a:srgbClr val="01A0B5"/>
                </a:solidFill>
              </a:rPr>
              <a:t>	</a:t>
            </a:r>
          </a:p>
          <a:p>
            <a:pPr marL="812800" indent="-812800" eaLnBrk="1" hangingPunct="1">
              <a:buFontTx/>
              <a:buNone/>
            </a:pPr>
            <a:r>
              <a:rPr lang="fr-FR" sz="2800" smtClean="0">
                <a:solidFill>
                  <a:srgbClr val="01A0B5"/>
                </a:solidFill>
              </a:rPr>
              <a:t>	</a:t>
            </a:r>
            <a:r>
              <a:rPr lang="fr-FR" sz="2800" smtClean="0">
                <a:solidFill>
                  <a:srgbClr val="EAEAEA"/>
                </a:solidFill>
              </a:rPr>
              <a:t>L’Organisation des Marchés Financiers</a:t>
            </a:r>
          </a:p>
          <a:p>
            <a:pPr marL="812800" indent="-812800" eaLnBrk="1" hangingPunct="1"/>
            <a:endParaRPr lang="fr-FR" sz="2800" smtClean="0">
              <a:solidFill>
                <a:srgbClr val="EAEAEA"/>
              </a:solidFill>
            </a:endParaRPr>
          </a:p>
          <a:p>
            <a:pPr marL="812800" indent="-812800" eaLnBrk="1" hangingPunct="1">
              <a:buFontTx/>
              <a:buNone/>
            </a:pPr>
            <a:r>
              <a:rPr lang="fr-FR" sz="2800" smtClean="0">
                <a:solidFill>
                  <a:srgbClr val="EAEAEA"/>
                </a:solidFill>
              </a:rPr>
              <a:t>	L’Intermédiation boursière</a:t>
            </a:r>
          </a:p>
          <a:p>
            <a:pPr marL="812800" indent="-812800" eaLnBrk="1" hangingPunct="1"/>
            <a:endParaRPr lang="fr-FR" sz="200" smtClean="0">
              <a:solidFill>
                <a:srgbClr val="EAEAEA"/>
              </a:solidFill>
            </a:endParaRPr>
          </a:p>
        </p:txBody>
      </p:sp>
      <p:sp>
        <p:nvSpPr>
          <p:cNvPr id="20482"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S</a:t>
            </a:r>
            <a:r>
              <a:rPr lang="fr-FR" sz="4000">
                <a:solidFill>
                  <a:schemeClr val="tx2"/>
                </a:solidFill>
              </a:rPr>
              <a:t>ommaire</a:t>
            </a:r>
          </a:p>
        </p:txBody>
      </p:sp>
      <p:pic>
        <p:nvPicPr>
          <p:cNvPr id="20483" name="Picture 4" descr="Logo Partie 1"/>
          <p:cNvPicPr>
            <a:picLocks noChangeAspect="1" noChangeArrowheads="1"/>
          </p:cNvPicPr>
          <p:nvPr/>
        </p:nvPicPr>
        <p:blipFill>
          <a:blip r:embed="rId3">
            <a:lum bright="70000" contrast="-70000"/>
          </a:blip>
          <a:srcRect/>
          <a:stretch>
            <a:fillRect/>
          </a:stretch>
        </p:blipFill>
        <p:spPr bwMode="auto">
          <a:xfrm>
            <a:off x="1416050" y="3357563"/>
            <a:ext cx="596900" cy="601662"/>
          </a:xfrm>
          <a:prstGeom prst="rect">
            <a:avLst/>
          </a:prstGeom>
          <a:noFill/>
          <a:ln w="9525">
            <a:noFill/>
            <a:miter lim="800000"/>
            <a:headEnd/>
            <a:tailEnd/>
          </a:ln>
        </p:spPr>
      </p:pic>
      <p:pic>
        <p:nvPicPr>
          <p:cNvPr id="20484" name="Picture 5" descr="Logo Partie 2"/>
          <p:cNvPicPr>
            <a:picLocks noChangeAspect="1" noChangeArrowheads="1"/>
          </p:cNvPicPr>
          <p:nvPr/>
        </p:nvPicPr>
        <p:blipFill>
          <a:blip r:embed="rId4"/>
          <a:srcRect/>
          <a:stretch>
            <a:fillRect/>
          </a:stretch>
        </p:blipFill>
        <p:spPr bwMode="auto">
          <a:xfrm>
            <a:off x="1431925" y="2255838"/>
            <a:ext cx="619125" cy="658812"/>
          </a:xfrm>
          <a:prstGeom prst="rect">
            <a:avLst/>
          </a:prstGeom>
          <a:noFill/>
          <a:ln w="9525">
            <a:noFill/>
            <a:miter lim="800000"/>
            <a:headEnd/>
            <a:tailEnd/>
          </a:ln>
        </p:spPr>
      </p:pic>
      <p:pic>
        <p:nvPicPr>
          <p:cNvPr id="20485" name="Picture 6" descr="Logo 3"/>
          <p:cNvPicPr>
            <a:picLocks noChangeAspect="1" noChangeArrowheads="1"/>
          </p:cNvPicPr>
          <p:nvPr/>
        </p:nvPicPr>
        <p:blipFill>
          <a:blip r:embed="rId5">
            <a:lum bright="70000" contrast="-70000"/>
          </a:blip>
          <a:srcRect/>
          <a:stretch>
            <a:fillRect/>
          </a:stretch>
        </p:blipFill>
        <p:spPr bwMode="auto">
          <a:xfrm>
            <a:off x="1409700" y="4391025"/>
            <a:ext cx="608013" cy="622300"/>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body" idx="1"/>
          </p:nvPr>
        </p:nvSpPr>
        <p:spPr>
          <a:xfrm>
            <a:off x="1447800" y="2133600"/>
            <a:ext cx="7162800" cy="3810000"/>
          </a:xfrm>
        </p:spPr>
        <p:txBody>
          <a:bodyPr/>
          <a:lstStyle/>
          <a:p>
            <a:pPr marL="812800" indent="-812800" eaLnBrk="1" hangingPunct="1">
              <a:buFontTx/>
              <a:buNone/>
            </a:pPr>
            <a:r>
              <a:rPr lang="fr-FR" sz="2800" smtClean="0">
                <a:solidFill>
                  <a:srgbClr val="184B81"/>
                </a:solidFill>
              </a:rPr>
              <a:t>	</a:t>
            </a:r>
            <a:r>
              <a:rPr lang="fr-FR" sz="2800" smtClean="0">
                <a:solidFill>
                  <a:srgbClr val="01A0B5"/>
                </a:solidFill>
              </a:rPr>
              <a:t>L</a:t>
            </a:r>
            <a:r>
              <a:rPr lang="fr-FR" sz="2800" smtClean="0"/>
              <a:t>es </a:t>
            </a:r>
            <a:r>
              <a:rPr lang="fr-FR" sz="2800" smtClean="0">
                <a:solidFill>
                  <a:srgbClr val="01A0B5"/>
                </a:solidFill>
              </a:rPr>
              <a:t>A</a:t>
            </a:r>
            <a:r>
              <a:rPr lang="fr-FR" sz="2800" smtClean="0"/>
              <a:t>ugmentations de </a:t>
            </a:r>
            <a:r>
              <a:rPr lang="fr-FR" sz="2800" smtClean="0">
                <a:solidFill>
                  <a:srgbClr val="01A0B5"/>
                </a:solidFill>
              </a:rPr>
              <a:t>C</a:t>
            </a:r>
            <a:r>
              <a:rPr lang="fr-FR" sz="2800" smtClean="0"/>
              <a:t>apital</a:t>
            </a:r>
          </a:p>
          <a:p>
            <a:pPr marL="812800" indent="-812800" eaLnBrk="1" hangingPunct="1">
              <a:buFontTx/>
              <a:buNone/>
            </a:pPr>
            <a:r>
              <a:rPr lang="fr-FR" sz="2800" smtClean="0"/>
              <a:t>					      </a:t>
            </a:r>
            <a:r>
              <a:rPr lang="fr-FR" sz="2000" i="1" smtClean="0"/>
              <a:t>(Produits de type Actions)</a:t>
            </a:r>
            <a:endParaRPr lang="fr-FR" sz="1800" i="1" smtClean="0"/>
          </a:p>
          <a:p>
            <a:pPr marL="812800" indent="-812800" eaLnBrk="1" hangingPunct="1">
              <a:lnSpc>
                <a:spcPct val="75000"/>
              </a:lnSpc>
              <a:buFontTx/>
              <a:buNone/>
            </a:pPr>
            <a:r>
              <a:rPr lang="fr-FR" sz="3600" smtClean="0">
                <a:solidFill>
                  <a:srgbClr val="184B81"/>
                </a:solidFill>
                <a:latin typeface="Times New Roman" pitchFamily="18" charset="0"/>
              </a:rPr>
              <a:t>		</a:t>
            </a:r>
            <a:r>
              <a:rPr lang="fr-FR" sz="2400" smtClean="0">
                <a:solidFill>
                  <a:srgbClr val="01A0B5"/>
                </a:solidFill>
                <a:latin typeface="Times New Roman" pitchFamily="18" charset="0"/>
              </a:rPr>
              <a:t>L</a:t>
            </a:r>
            <a:r>
              <a:rPr lang="fr-FR" sz="2400" smtClean="0">
                <a:latin typeface="Times New Roman" pitchFamily="18" charset="0"/>
              </a:rPr>
              <a:t>'augmentation de capital avec maintien du droit préférentiel de souscription (DPS),</a:t>
            </a:r>
          </a:p>
          <a:p>
            <a:pPr marL="812800" indent="-812800" eaLnBrk="1" hangingPunct="1">
              <a:lnSpc>
                <a:spcPct val="75000"/>
              </a:lnSpc>
              <a:buFontTx/>
              <a:buNone/>
            </a:pPr>
            <a:endParaRPr lang="fr-FR" sz="2400" smtClean="0">
              <a:latin typeface="Times New Roman" pitchFamily="18" charset="0"/>
            </a:endParaRPr>
          </a:p>
          <a:p>
            <a:pPr marL="812800" indent="-812800" eaLnBrk="1" hangingPunct="1">
              <a:buFontTx/>
              <a:buNone/>
            </a:pPr>
            <a:r>
              <a:rPr lang="fr-FR" sz="2400" smtClean="0">
                <a:solidFill>
                  <a:srgbClr val="184B81"/>
                </a:solidFill>
                <a:latin typeface="Times New Roman" pitchFamily="18" charset="0"/>
              </a:rPr>
              <a:t>		</a:t>
            </a:r>
            <a:r>
              <a:rPr lang="fr-FR" sz="2400" smtClean="0">
                <a:solidFill>
                  <a:srgbClr val="01A0B5"/>
                </a:solidFill>
                <a:latin typeface="Times New Roman" pitchFamily="18" charset="0"/>
              </a:rPr>
              <a:t>L</a:t>
            </a:r>
            <a:r>
              <a:rPr lang="fr-FR" sz="2400" smtClean="0">
                <a:latin typeface="Times New Roman" pitchFamily="18" charset="0"/>
              </a:rPr>
              <a:t>'émission d’actions sèches,	</a:t>
            </a:r>
          </a:p>
          <a:p>
            <a:pPr marL="812800" indent="-812800" eaLnBrk="1" hangingPunct="1">
              <a:lnSpc>
                <a:spcPct val="75000"/>
              </a:lnSpc>
              <a:buFontTx/>
              <a:buNone/>
            </a:pPr>
            <a:r>
              <a:rPr lang="fr-FR" sz="2400" smtClean="0">
                <a:latin typeface="Times New Roman" pitchFamily="18" charset="0"/>
              </a:rPr>
              <a:t>	</a:t>
            </a:r>
          </a:p>
          <a:p>
            <a:pPr marL="812800" indent="-812800" eaLnBrk="1" hangingPunct="1">
              <a:buFontTx/>
              <a:buNone/>
            </a:pPr>
            <a:r>
              <a:rPr lang="fr-FR" sz="2400" smtClean="0">
                <a:latin typeface="Times New Roman" pitchFamily="18" charset="0"/>
              </a:rPr>
              <a:t>		</a:t>
            </a:r>
            <a:r>
              <a:rPr lang="fr-FR" sz="2400" smtClean="0">
                <a:solidFill>
                  <a:srgbClr val="01A0B5"/>
                </a:solidFill>
                <a:latin typeface="Times New Roman" pitchFamily="18" charset="0"/>
              </a:rPr>
              <a:t>L</a:t>
            </a:r>
            <a:r>
              <a:rPr lang="fr-FR" sz="2400" smtClean="0">
                <a:latin typeface="Times New Roman" pitchFamily="18" charset="0"/>
              </a:rPr>
              <a:t>'émission</a:t>
            </a:r>
            <a:r>
              <a:rPr lang="fr-FR" sz="2400" smtClean="0">
                <a:solidFill>
                  <a:schemeClr val="bg2"/>
                </a:solidFill>
                <a:latin typeface="Times New Roman" pitchFamily="18" charset="0"/>
              </a:rPr>
              <a:t> </a:t>
            </a:r>
            <a:r>
              <a:rPr lang="fr-FR" sz="2400" smtClean="0">
                <a:latin typeface="Times New Roman" pitchFamily="18" charset="0"/>
              </a:rPr>
              <a:t>d'actions à bons de souscription d'actions (ABSA).</a:t>
            </a:r>
            <a:endParaRPr lang="fr-FR" sz="3600" smtClean="0">
              <a:latin typeface="Times New Roman" pitchFamily="18" charset="0"/>
            </a:endParaRPr>
          </a:p>
        </p:txBody>
      </p:sp>
      <p:sp>
        <p:nvSpPr>
          <p:cNvPr id="77826"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’Entreprise et les Marchés</a:t>
            </a:r>
            <a:endParaRPr lang="fr-FR" sz="2000"/>
          </a:p>
        </p:txBody>
      </p:sp>
      <p:pic>
        <p:nvPicPr>
          <p:cNvPr id="77827" name="Picture 4" descr="Logo Partie 2"/>
          <p:cNvPicPr>
            <a:picLocks noChangeAspect="1" noChangeArrowheads="1"/>
          </p:cNvPicPr>
          <p:nvPr/>
        </p:nvPicPr>
        <p:blipFill>
          <a:blip r:embed="rId3"/>
          <a:srcRect/>
          <a:stretch>
            <a:fillRect/>
          </a:stretch>
        </p:blipFill>
        <p:spPr bwMode="auto">
          <a:xfrm>
            <a:off x="1295400" y="1892300"/>
            <a:ext cx="858838" cy="914400"/>
          </a:xfrm>
          <a:prstGeom prst="rect">
            <a:avLst/>
          </a:prstGeom>
          <a:noFill/>
          <a:ln w="9525">
            <a:noFill/>
            <a:miter lim="800000"/>
            <a:headEnd/>
            <a:tailEnd/>
          </a:ln>
        </p:spPr>
      </p:pic>
      <p:pic>
        <p:nvPicPr>
          <p:cNvPr id="77828" name="Picture 5" descr="Logo Partie 2"/>
          <p:cNvPicPr>
            <a:picLocks noChangeAspect="1" noChangeArrowheads="1"/>
          </p:cNvPicPr>
          <p:nvPr/>
        </p:nvPicPr>
        <p:blipFill>
          <a:blip r:embed="rId4"/>
          <a:srcRect/>
          <a:stretch>
            <a:fillRect/>
          </a:stretch>
        </p:blipFill>
        <p:spPr bwMode="auto">
          <a:xfrm>
            <a:off x="1790700" y="3238500"/>
            <a:ext cx="500063" cy="533400"/>
          </a:xfrm>
          <a:prstGeom prst="rect">
            <a:avLst/>
          </a:prstGeom>
          <a:noFill/>
          <a:ln w="9525">
            <a:noFill/>
            <a:miter lim="800000"/>
            <a:headEnd/>
            <a:tailEnd/>
          </a:ln>
        </p:spPr>
      </p:pic>
      <p:pic>
        <p:nvPicPr>
          <p:cNvPr id="77829" name="Picture 6" descr="Logo Partie 2"/>
          <p:cNvPicPr>
            <a:picLocks noChangeAspect="1" noChangeArrowheads="1"/>
          </p:cNvPicPr>
          <p:nvPr/>
        </p:nvPicPr>
        <p:blipFill>
          <a:blip r:embed="rId4"/>
          <a:srcRect/>
          <a:stretch>
            <a:fillRect/>
          </a:stretch>
        </p:blipFill>
        <p:spPr bwMode="auto">
          <a:xfrm>
            <a:off x="1790700" y="4305300"/>
            <a:ext cx="500063" cy="533400"/>
          </a:xfrm>
          <a:prstGeom prst="rect">
            <a:avLst/>
          </a:prstGeom>
          <a:noFill/>
          <a:ln w="9525">
            <a:noFill/>
            <a:miter lim="800000"/>
            <a:headEnd/>
            <a:tailEnd/>
          </a:ln>
        </p:spPr>
      </p:pic>
      <p:pic>
        <p:nvPicPr>
          <p:cNvPr id="77830" name="Picture 7" descr="Logo Partie 2"/>
          <p:cNvPicPr>
            <a:picLocks noChangeAspect="1" noChangeArrowheads="1"/>
          </p:cNvPicPr>
          <p:nvPr/>
        </p:nvPicPr>
        <p:blipFill>
          <a:blip r:embed="rId4"/>
          <a:srcRect/>
          <a:stretch>
            <a:fillRect/>
          </a:stretch>
        </p:blipFill>
        <p:spPr bwMode="auto">
          <a:xfrm>
            <a:off x="1790700" y="5105400"/>
            <a:ext cx="500063" cy="533400"/>
          </a:xfrm>
          <a:prstGeom prst="rect">
            <a:avLst/>
          </a:prstGeom>
          <a:noFill/>
          <a:ln w="9525">
            <a:noFill/>
            <a:miter lim="800000"/>
            <a:headEnd/>
            <a:tailEnd/>
          </a:ln>
        </p:spPr>
      </p:pic>
    </p:spTree>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body" idx="1"/>
          </p:nvPr>
        </p:nvSpPr>
        <p:spPr>
          <a:xfrm>
            <a:off x="1447800" y="2133600"/>
            <a:ext cx="7162800" cy="3810000"/>
          </a:xfrm>
        </p:spPr>
        <p:txBody>
          <a:bodyPr/>
          <a:lstStyle/>
          <a:p>
            <a:pPr marL="812800" indent="-812800" eaLnBrk="1" hangingPunct="1">
              <a:buFontTx/>
              <a:buNone/>
            </a:pPr>
            <a:r>
              <a:rPr lang="fr-FR" sz="2800" smtClean="0">
                <a:solidFill>
                  <a:srgbClr val="184B81"/>
                </a:solidFill>
              </a:rPr>
              <a:t>	</a:t>
            </a:r>
            <a:r>
              <a:rPr lang="fr-FR" sz="2800" smtClean="0">
                <a:solidFill>
                  <a:srgbClr val="01A0B5"/>
                </a:solidFill>
              </a:rPr>
              <a:t>L</a:t>
            </a:r>
            <a:r>
              <a:rPr lang="fr-FR" sz="2800" smtClean="0"/>
              <a:t>es </a:t>
            </a:r>
            <a:r>
              <a:rPr lang="fr-FR" sz="2800" smtClean="0">
                <a:solidFill>
                  <a:srgbClr val="01A0B5"/>
                </a:solidFill>
              </a:rPr>
              <a:t>A</a:t>
            </a:r>
            <a:r>
              <a:rPr lang="fr-FR" sz="2800" smtClean="0"/>
              <a:t>ugmentations de </a:t>
            </a:r>
            <a:r>
              <a:rPr lang="fr-FR" sz="2800" smtClean="0">
                <a:solidFill>
                  <a:srgbClr val="01A0B5"/>
                </a:solidFill>
              </a:rPr>
              <a:t>C</a:t>
            </a:r>
            <a:r>
              <a:rPr lang="fr-FR" sz="2800" smtClean="0"/>
              <a:t>apital</a:t>
            </a:r>
          </a:p>
          <a:p>
            <a:pPr marL="812800" indent="-812800" eaLnBrk="1" hangingPunct="1">
              <a:buFontTx/>
              <a:buNone/>
            </a:pPr>
            <a:r>
              <a:rPr lang="fr-FR" sz="2800" smtClean="0"/>
              <a:t>					      </a:t>
            </a:r>
            <a:r>
              <a:rPr lang="fr-FR" sz="2000" i="1" smtClean="0"/>
              <a:t>(Produits de type Actions)</a:t>
            </a:r>
            <a:endParaRPr lang="fr-FR" sz="1800" i="1" smtClean="0"/>
          </a:p>
          <a:p>
            <a:pPr marL="812800" indent="-812800" eaLnBrk="1" hangingPunct="1">
              <a:lnSpc>
                <a:spcPct val="75000"/>
              </a:lnSpc>
              <a:buFontTx/>
              <a:buNone/>
            </a:pPr>
            <a:r>
              <a:rPr lang="fr-FR" sz="3600" smtClean="0">
                <a:solidFill>
                  <a:srgbClr val="184B81"/>
                </a:solidFill>
                <a:latin typeface="Times New Roman" pitchFamily="18" charset="0"/>
              </a:rPr>
              <a:t>		</a:t>
            </a:r>
            <a:r>
              <a:rPr lang="fr-FR" sz="2400" smtClean="0">
                <a:solidFill>
                  <a:srgbClr val="01A0B5"/>
                </a:solidFill>
                <a:latin typeface="Times New Roman" pitchFamily="18" charset="0"/>
              </a:rPr>
              <a:t>L</a:t>
            </a:r>
            <a:r>
              <a:rPr lang="fr-FR" sz="2400" smtClean="0">
                <a:latin typeface="Times New Roman" pitchFamily="18" charset="0"/>
              </a:rPr>
              <a:t>'augmentation de capital avec maintien du droit préférentiel de souscription (DPS),</a:t>
            </a:r>
          </a:p>
          <a:p>
            <a:pPr marL="812800" indent="-812800" eaLnBrk="1" hangingPunct="1">
              <a:lnSpc>
                <a:spcPct val="75000"/>
              </a:lnSpc>
              <a:buFontTx/>
              <a:buNone/>
            </a:pPr>
            <a:endParaRPr lang="fr-FR" sz="2400" smtClean="0">
              <a:latin typeface="Times New Roman" pitchFamily="18" charset="0"/>
            </a:endParaRPr>
          </a:p>
          <a:p>
            <a:pPr marL="812800" indent="-812800" eaLnBrk="1" hangingPunct="1">
              <a:buFontTx/>
              <a:buNone/>
            </a:pPr>
            <a:r>
              <a:rPr lang="fr-FR" sz="2400" smtClean="0">
                <a:solidFill>
                  <a:srgbClr val="EAEAEA"/>
                </a:solidFill>
                <a:latin typeface="Times New Roman" pitchFamily="18" charset="0"/>
              </a:rPr>
              <a:t>		L'émission d’actions sèches,	</a:t>
            </a:r>
          </a:p>
          <a:p>
            <a:pPr marL="812800" indent="-812800" eaLnBrk="1" hangingPunct="1">
              <a:lnSpc>
                <a:spcPct val="75000"/>
              </a:lnSpc>
              <a:buFontTx/>
              <a:buNone/>
            </a:pPr>
            <a:r>
              <a:rPr lang="fr-FR" sz="2400" smtClean="0">
                <a:solidFill>
                  <a:srgbClr val="CDC7C2"/>
                </a:solidFill>
                <a:latin typeface="Times New Roman" pitchFamily="18" charset="0"/>
              </a:rPr>
              <a:t>	</a:t>
            </a:r>
            <a:endParaRPr lang="fr-FR" sz="2400" smtClean="0">
              <a:solidFill>
                <a:srgbClr val="EAEAEA"/>
              </a:solidFill>
              <a:latin typeface="Times New Roman" pitchFamily="18" charset="0"/>
            </a:endParaRPr>
          </a:p>
          <a:p>
            <a:pPr marL="812800" indent="-812800" eaLnBrk="1" hangingPunct="1">
              <a:buFontTx/>
              <a:buNone/>
            </a:pPr>
            <a:r>
              <a:rPr lang="fr-FR" sz="2400" smtClean="0">
                <a:solidFill>
                  <a:srgbClr val="EAEAEA"/>
                </a:solidFill>
                <a:latin typeface="Times New Roman" pitchFamily="18" charset="0"/>
              </a:rPr>
              <a:t>		L'émission d'actions à bons de souscription d'actions (ABSA).</a:t>
            </a:r>
            <a:endParaRPr lang="fr-FR" sz="3600" smtClean="0">
              <a:solidFill>
                <a:srgbClr val="EAEAEA"/>
              </a:solidFill>
              <a:latin typeface="Times New Roman" pitchFamily="18" charset="0"/>
            </a:endParaRPr>
          </a:p>
        </p:txBody>
      </p:sp>
      <p:sp>
        <p:nvSpPr>
          <p:cNvPr id="79874"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’Entreprise et les Marchés</a:t>
            </a:r>
            <a:endParaRPr lang="fr-FR" sz="2000"/>
          </a:p>
        </p:txBody>
      </p:sp>
      <p:pic>
        <p:nvPicPr>
          <p:cNvPr id="79875" name="Picture 4" descr="Logo Partie 2"/>
          <p:cNvPicPr>
            <a:picLocks noChangeAspect="1" noChangeArrowheads="1"/>
          </p:cNvPicPr>
          <p:nvPr/>
        </p:nvPicPr>
        <p:blipFill>
          <a:blip r:embed="rId3"/>
          <a:srcRect/>
          <a:stretch>
            <a:fillRect/>
          </a:stretch>
        </p:blipFill>
        <p:spPr bwMode="auto">
          <a:xfrm>
            <a:off x="1295400" y="1892300"/>
            <a:ext cx="858838" cy="914400"/>
          </a:xfrm>
          <a:prstGeom prst="rect">
            <a:avLst/>
          </a:prstGeom>
          <a:noFill/>
          <a:ln w="9525">
            <a:noFill/>
            <a:miter lim="800000"/>
            <a:headEnd/>
            <a:tailEnd/>
          </a:ln>
        </p:spPr>
      </p:pic>
      <p:pic>
        <p:nvPicPr>
          <p:cNvPr id="79876" name="Picture 5" descr="Logo Partie 2"/>
          <p:cNvPicPr>
            <a:picLocks noChangeAspect="1" noChangeArrowheads="1"/>
          </p:cNvPicPr>
          <p:nvPr/>
        </p:nvPicPr>
        <p:blipFill>
          <a:blip r:embed="rId4"/>
          <a:srcRect/>
          <a:stretch>
            <a:fillRect/>
          </a:stretch>
        </p:blipFill>
        <p:spPr bwMode="auto">
          <a:xfrm>
            <a:off x="1790700" y="3238500"/>
            <a:ext cx="500063" cy="533400"/>
          </a:xfrm>
          <a:prstGeom prst="rect">
            <a:avLst/>
          </a:prstGeom>
          <a:noFill/>
          <a:ln w="9525">
            <a:noFill/>
            <a:miter lim="800000"/>
            <a:headEnd/>
            <a:tailEnd/>
          </a:ln>
        </p:spPr>
      </p:pic>
      <p:pic>
        <p:nvPicPr>
          <p:cNvPr id="79877" name="Picture 6" descr="Logo Partie 2"/>
          <p:cNvPicPr>
            <a:picLocks noChangeAspect="1" noChangeArrowheads="1"/>
          </p:cNvPicPr>
          <p:nvPr/>
        </p:nvPicPr>
        <p:blipFill>
          <a:blip r:embed="rId4">
            <a:lum bright="70000" contrast="-70000"/>
          </a:blip>
          <a:srcRect/>
          <a:stretch>
            <a:fillRect/>
          </a:stretch>
        </p:blipFill>
        <p:spPr bwMode="auto">
          <a:xfrm>
            <a:off x="1790700" y="4305300"/>
            <a:ext cx="500063" cy="533400"/>
          </a:xfrm>
          <a:prstGeom prst="rect">
            <a:avLst/>
          </a:prstGeom>
          <a:noFill/>
          <a:ln w="9525">
            <a:noFill/>
            <a:miter lim="800000"/>
            <a:headEnd/>
            <a:tailEnd/>
          </a:ln>
        </p:spPr>
      </p:pic>
      <p:pic>
        <p:nvPicPr>
          <p:cNvPr id="79878" name="Picture 7" descr="Logo Partie 2"/>
          <p:cNvPicPr>
            <a:picLocks noChangeAspect="1" noChangeArrowheads="1"/>
          </p:cNvPicPr>
          <p:nvPr/>
        </p:nvPicPr>
        <p:blipFill>
          <a:blip r:embed="rId4">
            <a:lum bright="70000" contrast="-70000"/>
          </a:blip>
          <a:srcRect/>
          <a:stretch>
            <a:fillRect/>
          </a:stretch>
        </p:blipFill>
        <p:spPr bwMode="auto">
          <a:xfrm>
            <a:off x="1790700" y="5105400"/>
            <a:ext cx="500063" cy="533400"/>
          </a:xfrm>
          <a:prstGeom prst="rect">
            <a:avLst/>
          </a:prstGeom>
          <a:noFill/>
          <a:ln w="9525">
            <a:noFill/>
            <a:miter lim="800000"/>
            <a:headEnd/>
            <a:tailEnd/>
          </a:ln>
        </p:spPr>
      </p:pic>
    </p:spTree>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U</a:t>
            </a:r>
            <a:r>
              <a:rPr lang="fr-FR" sz="4000"/>
              <a:t>ne opération actionnariale</a:t>
            </a:r>
            <a:endParaRPr lang="fr-FR" sz="1600"/>
          </a:p>
        </p:txBody>
      </p:sp>
      <p:pic>
        <p:nvPicPr>
          <p:cNvPr id="81922" name="Picture 4" descr="Logo Partie 2"/>
          <p:cNvPicPr>
            <a:picLocks noChangeAspect="1" noChangeArrowheads="1"/>
          </p:cNvPicPr>
          <p:nvPr/>
        </p:nvPicPr>
        <p:blipFill>
          <a:blip r:embed="rId3"/>
          <a:srcRect/>
          <a:stretch>
            <a:fillRect/>
          </a:stretch>
        </p:blipFill>
        <p:spPr bwMode="auto">
          <a:xfrm>
            <a:off x="554038" y="1828800"/>
            <a:ext cx="500062" cy="533400"/>
          </a:xfrm>
          <a:prstGeom prst="rect">
            <a:avLst/>
          </a:prstGeom>
          <a:noFill/>
          <a:ln w="9525">
            <a:noFill/>
            <a:miter lim="800000"/>
            <a:headEnd/>
            <a:tailEnd/>
          </a:ln>
        </p:spPr>
      </p:pic>
      <p:sp>
        <p:nvSpPr>
          <p:cNvPr id="81923" name="Rectangle 5"/>
          <p:cNvSpPr>
            <a:spLocks noChangeArrowheads="1"/>
          </p:cNvSpPr>
          <p:nvPr/>
        </p:nvSpPr>
        <p:spPr bwMode="auto">
          <a:xfrm>
            <a:off x="838200" y="1866900"/>
            <a:ext cx="7772400" cy="43815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U</a:t>
            </a:r>
            <a:r>
              <a:rPr lang="fr-FR"/>
              <a:t>ne opération d’actionnaires :</a:t>
            </a:r>
          </a:p>
          <a:p>
            <a:pPr marL="1143000" lvl="2" indent="-228600" algn="just">
              <a:spcBef>
                <a:spcPct val="20000"/>
              </a:spcBef>
              <a:buFont typeface="Wingdings" pitchFamily="2" charset="2"/>
              <a:buChar char="Ð"/>
            </a:pPr>
            <a:r>
              <a:rPr lang="fr-FR" sz="1800">
                <a:solidFill>
                  <a:srgbClr val="01A0B5"/>
                </a:solidFill>
              </a:rPr>
              <a:t>  D</a:t>
            </a:r>
            <a:r>
              <a:rPr lang="fr-FR" sz="1800"/>
              <a:t>PS =  droit préférentiel de souscription, à raison de X DPS/action       nouvelle (parité),</a:t>
            </a:r>
          </a:p>
          <a:p>
            <a:pPr marL="1143000" lvl="2" indent="-228600" algn="just">
              <a:spcBef>
                <a:spcPct val="20000"/>
              </a:spcBef>
              <a:buFont typeface="Wingdings" pitchFamily="2" charset="2"/>
              <a:buChar char="Ð"/>
            </a:pPr>
            <a:r>
              <a:rPr lang="fr-FR" sz="1800">
                <a:solidFill>
                  <a:srgbClr val="01A0B5"/>
                </a:solidFill>
              </a:rPr>
              <a:t>  D</a:t>
            </a:r>
            <a:r>
              <a:rPr lang="fr-FR" sz="1800"/>
              <a:t>PS = valeur mobilière cotée.</a:t>
            </a:r>
            <a:endParaRPr lang="fr-FR" sz="1000"/>
          </a:p>
          <a:p>
            <a:pPr marL="342900" indent="-342900" algn="just">
              <a:spcBef>
                <a:spcPct val="20000"/>
              </a:spcBef>
            </a:pPr>
            <a:r>
              <a:rPr lang="fr-FR">
                <a:solidFill>
                  <a:srgbClr val="184B81"/>
                </a:solidFill>
              </a:rPr>
              <a:t>	D</a:t>
            </a:r>
            <a:r>
              <a:rPr lang="fr-FR"/>
              <a:t>roits des actionnaires préservés :</a:t>
            </a:r>
          </a:p>
          <a:p>
            <a:pPr marL="1143000" lvl="2" indent="-228600" algn="just">
              <a:spcBef>
                <a:spcPct val="20000"/>
              </a:spcBef>
              <a:buFont typeface="Wingdings" pitchFamily="2" charset="2"/>
              <a:buChar char="Ð"/>
            </a:pPr>
            <a:r>
              <a:rPr lang="fr-FR" sz="1800">
                <a:solidFill>
                  <a:srgbClr val="01A0B5"/>
                </a:solidFill>
              </a:rPr>
              <a:t>  D</a:t>
            </a:r>
            <a:r>
              <a:rPr lang="fr-FR" sz="1800"/>
              <a:t>PS = compense la décote consentie à l’émission,</a:t>
            </a:r>
          </a:p>
          <a:p>
            <a:pPr marL="1143000" lvl="2" indent="-228600" algn="just">
              <a:spcBef>
                <a:spcPct val="20000"/>
              </a:spcBef>
              <a:buFont typeface="Wingdings" pitchFamily="2" charset="2"/>
              <a:buChar char="Ò"/>
            </a:pPr>
            <a:r>
              <a:rPr lang="fr-FR" sz="1800">
                <a:solidFill>
                  <a:srgbClr val="01A0B5"/>
                </a:solidFill>
              </a:rPr>
              <a:t>  P</a:t>
            </a:r>
            <a:r>
              <a:rPr lang="fr-FR" sz="1800"/>
              <a:t>ossibilité de monnayer cette décote par la cession des DPS,</a:t>
            </a:r>
          </a:p>
          <a:p>
            <a:pPr marL="1143000" lvl="2" indent="-228600" algn="just">
              <a:spcBef>
                <a:spcPct val="20000"/>
              </a:spcBef>
              <a:buFont typeface="Wingdings" pitchFamily="2" charset="2"/>
              <a:buChar char="Ð"/>
            </a:pPr>
            <a:r>
              <a:rPr lang="fr-FR" sz="1800">
                <a:solidFill>
                  <a:srgbClr val="01A0B5"/>
                </a:solidFill>
              </a:rPr>
              <a:t>  P</a:t>
            </a:r>
            <a:r>
              <a:rPr lang="fr-FR" sz="1800"/>
              <a:t>ossibilité de suivre tout ou partie ou de monnayer sa dilution.</a:t>
            </a:r>
            <a:endParaRPr lang="fr-FR" sz="1000"/>
          </a:p>
          <a:p>
            <a:pPr marL="342900" indent="-342900" algn="just">
              <a:spcBef>
                <a:spcPct val="20000"/>
              </a:spcBef>
            </a:pPr>
            <a:r>
              <a:rPr lang="fr-FR">
                <a:solidFill>
                  <a:srgbClr val="184B81"/>
                </a:solidFill>
              </a:rPr>
              <a:t>	A</a:t>
            </a:r>
            <a:r>
              <a:rPr lang="fr-FR"/>
              <a:t>justement immédiat du cours de Bourse :</a:t>
            </a:r>
          </a:p>
          <a:p>
            <a:pPr marL="1143000" lvl="2" indent="-228600" algn="just">
              <a:spcBef>
                <a:spcPct val="20000"/>
              </a:spcBef>
              <a:buFont typeface="Wingdings" pitchFamily="2" charset="2"/>
              <a:buChar char="Ð"/>
            </a:pPr>
            <a:r>
              <a:rPr lang="fr-FR" sz="1800">
                <a:solidFill>
                  <a:srgbClr val="01A0B5"/>
                </a:solidFill>
              </a:rPr>
              <a:t>  A</a:t>
            </a:r>
            <a:r>
              <a:rPr lang="fr-FR" sz="1800"/>
              <a:t>justement des historiques des cours et des données par action,</a:t>
            </a:r>
          </a:p>
          <a:p>
            <a:pPr marL="1143000" lvl="2" indent="-228600" algn="just">
              <a:spcBef>
                <a:spcPct val="20000"/>
              </a:spcBef>
              <a:buFont typeface="Wingdings" pitchFamily="2" charset="2"/>
              <a:buChar char="Ð"/>
            </a:pPr>
            <a:r>
              <a:rPr lang="fr-FR" sz="1800">
                <a:solidFill>
                  <a:srgbClr val="01A0B5"/>
                </a:solidFill>
              </a:rPr>
              <a:t>  N</a:t>
            </a:r>
            <a:r>
              <a:rPr lang="fr-FR" sz="1800"/>
              <a:t>eutralité du niveau de décote pour la dilution du BNPA,</a:t>
            </a:r>
          </a:p>
          <a:p>
            <a:pPr marL="1143000" lvl="2" indent="-228600" algn="just">
              <a:spcBef>
                <a:spcPct val="20000"/>
              </a:spcBef>
              <a:buFont typeface="Wingdings" pitchFamily="2" charset="2"/>
              <a:buChar char="Ð"/>
            </a:pPr>
            <a:r>
              <a:rPr lang="fr-FR" sz="1800">
                <a:solidFill>
                  <a:srgbClr val="01A0B5"/>
                </a:solidFill>
              </a:rPr>
              <a:t>  M</a:t>
            </a:r>
            <a:r>
              <a:rPr lang="fr-FR" sz="1800"/>
              <a:t>aintien de la dilution liée à la création d’actions nouvelles.</a:t>
            </a:r>
          </a:p>
        </p:txBody>
      </p:sp>
      <p:pic>
        <p:nvPicPr>
          <p:cNvPr id="81924" name="Picture 6" descr="Logo Partie 2"/>
          <p:cNvPicPr>
            <a:picLocks noChangeAspect="1" noChangeArrowheads="1"/>
          </p:cNvPicPr>
          <p:nvPr/>
        </p:nvPicPr>
        <p:blipFill>
          <a:blip r:embed="rId3"/>
          <a:srcRect/>
          <a:stretch>
            <a:fillRect/>
          </a:stretch>
        </p:blipFill>
        <p:spPr bwMode="auto">
          <a:xfrm>
            <a:off x="566738" y="3238500"/>
            <a:ext cx="500062" cy="533400"/>
          </a:xfrm>
          <a:prstGeom prst="rect">
            <a:avLst/>
          </a:prstGeom>
          <a:noFill/>
          <a:ln w="9525">
            <a:noFill/>
            <a:miter lim="800000"/>
            <a:headEnd/>
            <a:tailEnd/>
          </a:ln>
        </p:spPr>
      </p:pic>
      <p:pic>
        <p:nvPicPr>
          <p:cNvPr id="81925" name="Picture 7" descr="Logo Partie 2"/>
          <p:cNvPicPr>
            <a:picLocks noChangeAspect="1" noChangeArrowheads="1"/>
          </p:cNvPicPr>
          <p:nvPr/>
        </p:nvPicPr>
        <p:blipFill>
          <a:blip r:embed="rId3"/>
          <a:srcRect/>
          <a:stretch>
            <a:fillRect/>
          </a:stretch>
        </p:blipFill>
        <p:spPr bwMode="auto">
          <a:xfrm>
            <a:off x="566738" y="4686300"/>
            <a:ext cx="500062" cy="533400"/>
          </a:xfrm>
          <a:prstGeom prst="rect">
            <a:avLst/>
          </a:prstGeom>
          <a:noFill/>
          <a:ln w="9525">
            <a:noFill/>
            <a:miter lim="800000"/>
            <a:headEnd/>
            <a:tailEnd/>
          </a:ln>
        </p:spPr>
      </p:pic>
    </p:spTree>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 principe de la décote</a:t>
            </a:r>
            <a:endParaRPr lang="fr-FR" sz="1600"/>
          </a:p>
        </p:txBody>
      </p:sp>
      <p:pic>
        <p:nvPicPr>
          <p:cNvPr id="83970" name="Picture 3" descr="Logo Partie 2"/>
          <p:cNvPicPr>
            <a:picLocks noChangeAspect="1" noChangeArrowheads="1"/>
          </p:cNvPicPr>
          <p:nvPr/>
        </p:nvPicPr>
        <p:blipFill>
          <a:blip r:embed="rId3"/>
          <a:srcRect/>
          <a:stretch>
            <a:fillRect/>
          </a:stretch>
        </p:blipFill>
        <p:spPr bwMode="auto">
          <a:xfrm>
            <a:off x="554038" y="1828800"/>
            <a:ext cx="500062" cy="533400"/>
          </a:xfrm>
          <a:prstGeom prst="rect">
            <a:avLst/>
          </a:prstGeom>
          <a:noFill/>
          <a:ln w="9525">
            <a:noFill/>
            <a:miter lim="800000"/>
            <a:headEnd/>
            <a:tailEnd/>
          </a:ln>
        </p:spPr>
      </p:pic>
      <p:sp>
        <p:nvSpPr>
          <p:cNvPr id="83971" name="Rectangle 4"/>
          <p:cNvSpPr>
            <a:spLocks noChangeArrowheads="1"/>
          </p:cNvSpPr>
          <p:nvPr/>
        </p:nvSpPr>
        <p:spPr bwMode="auto">
          <a:xfrm>
            <a:off x="838200" y="1866900"/>
            <a:ext cx="7772400" cy="43815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R</a:t>
            </a:r>
            <a:r>
              <a:rPr lang="fr-FR"/>
              <a:t>ôle d’amortisseur du </a:t>
            </a:r>
            <a:r>
              <a:rPr lang="fr-FR" sz="2000"/>
              <a:t>DPS</a:t>
            </a:r>
            <a:r>
              <a:rPr lang="fr-FR"/>
              <a:t> :</a:t>
            </a:r>
          </a:p>
          <a:p>
            <a:pPr marL="1143000" lvl="2" indent="-228600" algn="just">
              <a:spcBef>
                <a:spcPct val="20000"/>
              </a:spcBef>
              <a:buFont typeface="Wingdings" pitchFamily="2" charset="2"/>
              <a:buChar char="Ð"/>
            </a:pPr>
            <a:r>
              <a:rPr lang="fr-FR" sz="1800">
                <a:solidFill>
                  <a:srgbClr val="01A0B5"/>
                </a:solidFill>
              </a:rPr>
              <a:t>  D</a:t>
            </a:r>
            <a:r>
              <a:rPr lang="fr-FR" sz="1800"/>
              <a:t>PS =  amortisseur pour compenser le risque de Marché ou celui lié à l’accueil de l’opération par le Marché.</a:t>
            </a:r>
            <a:endParaRPr lang="fr-FR" sz="1000"/>
          </a:p>
          <a:p>
            <a:pPr marL="342900" indent="-342900" algn="just">
              <a:lnSpc>
                <a:spcPct val="75000"/>
              </a:lnSpc>
              <a:spcBef>
                <a:spcPct val="20000"/>
              </a:spcBef>
            </a:pPr>
            <a:r>
              <a:rPr lang="fr-FR">
                <a:solidFill>
                  <a:srgbClr val="184B81"/>
                </a:solidFill>
              </a:rPr>
              <a:t>	 </a:t>
            </a:r>
          </a:p>
          <a:p>
            <a:pPr marL="342900" indent="-342900" algn="just">
              <a:spcBef>
                <a:spcPct val="20000"/>
              </a:spcBef>
            </a:pPr>
            <a:r>
              <a:rPr lang="fr-FR">
                <a:solidFill>
                  <a:srgbClr val="184B81"/>
                </a:solidFill>
              </a:rPr>
              <a:t>	</a:t>
            </a:r>
            <a:r>
              <a:rPr lang="fr-FR">
                <a:solidFill>
                  <a:srgbClr val="01A0B5"/>
                </a:solidFill>
              </a:rPr>
              <a:t>V</a:t>
            </a:r>
            <a:r>
              <a:rPr lang="fr-FR"/>
              <a:t>aleur théorique minimum du </a:t>
            </a:r>
            <a:r>
              <a:rPr lang="fr-FR" sz="2000"/>
              <a:t>DPS</a:t>
            </a:r>
            <a:r>
              <a:rPr lang="fr-FR"/>
              <a:t>:</a:t>
            </a:r>
          </a:p>
          <a:p>
            <a:pPr marL="1143000" lvl="2" indent="-228600" algn="just">
              <a:spcBef>
                <a:spcPct val="20000"/>
              </a:spcBef>
              <a:buFont typeface="Wingdings" pitchFamily="2" charset="2"/>
              <a:buChar char="Ð"/>
            </a:pPr>
            <a:r>
              <a:rPr lang="fr-FR" sz="1800">
                <a:solidFill>
                  <a:srgbClr val="01A0B5"/>
                </a:solidFill>
              </a:rPr>
              <a:t>  P</a:t>
            </a:r>
            <a:r>
              <a:rPr lang="fr-FR" sz="1800"/>
              <a:t>our que la cession sur le Marché soit réalisable,</a:t>
            </a:r>
          </a:p>
          <a:p>
            <a:pPr marL="1143000" lvl="2" indent="-228600" algn="just">
              <a:spcBef>
                <a:spcPct val="20000"/>
              </a:spcBef>
              <a:buFont typeface="Wingdings" pitchFamily="2" charset="2"/>
              <a:buChar char="Ò"/>
            </a:pPr>
            <a:r>
              <a:rPr lang="fr-FR" sz="1800">
                <a:solidFill>
                  <a:srgbClr val="01A0B5"/>
                </a:solidFill>
              </a:rPr>
              <a:t>  P</a:t>
            </a:r>
            <a:r>
              <a:rPr lang="fr-FR" sz="1800"/>
              <a:t>our les petits porteurs : Frais de transaction &lt; Cession du DPS.</a:t>
            </a:r>
            <a:endParaRPr lang="fr-FR" sz="1000"/>
          </a:p>
          <a:p>
            <a:pPr marL="342900" indent="-342900" algn="just">
              <a:lnSpc>
                <a:spcPct val="75000"/>
              </a:lnSpc>
              <a:spcBef>
                <a:spcPct val="20000"/>
              </a:spcBef>
            </a:pPr>
            <a:r>
              <a:rPr lang="fr-FR">
                <a:solidFill>
                  <a:srgbClr val="184B81"/>
                </a:solidFill>
              </a:rPr>
              <a:t>	 </a:t>
            </a:r>
          </a:p>
          <a:p>
            <a:pPr marL="342900" indent="-342900" algn="just">
              <a:spcBef>
                <a:spcPct val="20000"/>
              </a:spcBef>
            </a:pPr>
            <a:r>
              <a:rPr lang="fr-FR">
                <a:solidFill>
                  <a:srgbClr val="184B81"/>
                </a:solidFill>
              </a:rPr>
              <a:t>	</a:t>
            </a:r>
            <a:r>
              <a:rPr lang="fr-FR">
                <a:solidFill>
                  <a:srgbClr val="01A0B5"/>
                </a:solidFill>
              </a:rPr>
              <a:t>D</a:t>
            </a:r>
            <a:r>
              <a:rPr lang="fr-FR"/>
              <a:t>écote pour une émission avec </a:t>
            </a:r>
            <a:r>
              <a:rPr lang="fr-FR" sz="2000"/>
              <a:t>DPS</a:t>
            </a:r>
            <a:r>
              <a:rPr lang="fr-FR"/>
              <a:t> :</a:t>
            </a:r>
          </a:p>
          <a:p>
            <a:pPr marL="1143000" lvl="2" indent="-228600" algn="just">
              <a:spcBef>
                <a:spcPct val="20000"/>
              </a:spcBef>
              <a:buFont typeface="Wingdings" pitchFamily="2" charset="2"/>
              <a:buChar char="Ð"/>
            </a:pPr>
            <a:r>
              <a:rPr lang="fr-FR" sz="1800">
                <a:solidFill>
                  <a:srgbClr val="01A0B5"/>
                </a:solidFill>
              </a:rPr>
              <a:t>  D</a:t>
            </a:r>
            <a:r>
              <a:rPr lang="fr-FR" sz="1800"/>
              <a:t>e l’ordre de 20% mais dépendant des facteurs suivants :</a:t>
            </a:r>
          </a:p>
          <a:p>
            <a:pPr marL="1600200" lvl="3" indent="-228600" algn="just">
              <a:spcBef>
                <a:spcPct val="20000"/>
              </a:spcBef>
              <a:buFont typeface="Wingdings" pitchFamily="2" charset="2"/>
              <a:buChar char="ð"/>
            </a:pPr>
            <a:r>
              <a:rPr lang="fr-FR" sz="1800">
                <a:solidFill>
                  <a:srgbClr val="01A0B5"/>
                </a:solidFill>
              </a:rPr>
              <a:t>N</a:t>
            </a:r>
            <a:r>
              <a:rPr lang="fr-FR" sz="1800"/>
              <a:t>eutralité du niveau de décote pour la dilution du BNPA,</a:t>
            </a:r>
          </a:p>
          <a:p>
            <a:pPr marL="1600200" lvl="3" indent="-228600" algn="just">
              <a:spcBef>
                <a:spcPct val="20000"/>
              </a:spcBef>
              <a:buFont typeface="Wingdings" pitchFamily="2" charset="2"/>
              <a:buChar char="ð"/>
            </a:pPr>
            <a:r>
              <a:rPr lang="fr-FR" sz="1800">
                <a:solidFill>
                  <a:srgbClr val="01A0B5"/>
                </a:solidFill>
              </a:rPr>
              <a:t>M</a:t>
            </a:r>
            <a:r>
              <a:rPr lang="fr-FR" sz="1800"/>
              <a:t>aintien de la dilution liée à la création d’actions nouvelles.</a:t>
            </a:r>
          </a:p>
        </p:txBody>
      </p:sp>
      <p:pic>
        <p:nvPicPr>
          <p:cNvPr id="83972" name="Picture 5" descr="Logo Partie 2"/>
          <p:cNvPicPr>
            <a:picLocks noChangeAspect="1" noChangeArrowheads="1"/>
          </p:cNvPicPr>
          <p:nvPr/>
        </p:nvPicPr>
        <p:blipFill>
          <a:blip r:embed="rId3"/>
          <a:srcRect/>
          <a:stretch>
            <a:fillRect/>
          </a:stretch>
        </p:blipFill>
        <p:spPr bwMode="auto">
          <a:xfrm>
            <a:off x="566738" y="3238500"/>
            <a:ext cx="500062" cy="533400"/>
          </a:xfrm>
          <a:prstGeom prst="rect">
            <a:avLst/>
          </a:prstGeom>
          <a:noFill/>
          <a:ln w="9525">
            <a:noFill/>
            <a:miter lim="800000"/>
            <a:headEnd/>
            <a:tailEnd/>
          </a:ln>
        </p:spPr>
      </p:pic>
      <p:pic>
        <p:nvPicPr>
          <p:cNvPr id="83973" name="Picture 6" descr="Logo Partie 2"/>
          <p:cNvPicPr>
            <a:picLocks noChangeAspect="1" noChangeArrowheads="1"/>
          </p:cNvPicPr>
          <p:nvPr/>
        </p:nvPicPr>
        <p:blipFill>
          <a:blip r:embed="rId3"/>
          <a:srcRect/>
          <a:stretch>
            <a:fillRect/>
          </a:stretch>
        </p:blipFill>
        <p:spPr bwMode="auto">
          <a:xfrm>
            <a:off x="566738" y="4686300"/>
            <a:ext cx="500062" cy="533400"/>
          </a:xfrm>
          <a:prstGeom prst="rect">
            <a:avLst/>
          </a:prstGeom>
          <a:noFill/>
          <a:ln w="9525">
            <a:noFill/>
            <a:miter lim="800000"/>
            <a:headEnd/>
            <a:tailEnd/>
          </a:ln>
        </p:spPr>
      </p:pic>
    </p:spTree>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a neutralité de la décote</a:t>
            </a:r>
            <a:endParaRPr lang="fr-FR" sz="1600"/>
          </a:p>
        </p:txBody>
      </p:sp>
      <p:pic>
        <p:nvPicPr>
          <p:cNvPr id="86018" name="Picture 3" descr="Logo Partie 2"/>
          <p:cNvPicPr>
            <a:picLocks noChangeAspect="1" noChangeArrowheads="1"/>
          </p:cNvPicPr>
          <p:nvPr/>
        </p:nvPicPr>
        <p:blipFill>
          <a:blip r:embed="rId3"/>
          <a:srcRect/>
          <a:stretch>
            <a:fillRect/>
          </a:stretch>
        </p:blipFill>
        <p:spPr bwMode="auto">
          <a:xfrm>
            <a:off x="554038" y="2286000"/>
            <a:ext cx="500062" cy="533400"/>
          </a:xfrm>
          <a:prstGeom prst="rect">
            <a:avLst/>
          </a:prstGeom>
          <a:noFill/>
          <a:ln w="9525">
            <a:noFill/>
            <a:miter lim="800000"/>
            <a:headEnd/>
            <a:tailEnd/>
          </a:ln>
        </p:spPr>
      </p:pic>
      <p:sp>
        <p:nvSpPr>
          <p:cNvPr id="86019" name="Rectangle 4"/>
          <p:cNvSpPr>
            <a:spLocks noChangeArrowheads="1"/>
          </p:cNvSpPr>
          <p:nvPr/>
        </p:nvSpPr>
        <p:spPr bwMode="auto">
          <a:xfrm>
            <a:off x="838200" y="2324100"/>
            <a:ext cx="7772400" cy="32385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A</a:t>
            </a:r>
            <a:r>
              <a:rPr lang="fr-FR"/>
              <a:t>pproche patrimoniale :</a:t>
            </a:r>
          </a:p>
          <a:p>
            <a:pPr marL="1143000" lvl="2" indent="-228600" algn="just">
              <a:spcBef>
                <a:spcPct val="20000"/>
              </a:spcBef>
              <a:buFont typeface="Wingdings" pitchFamily="2" charset="2"/>
              <a:buChar char="Ð"/>
            </a:pPr>
            <a:r>
              <a:rPr lang="fr-FR" sz="1800">
                <a:solidFill>
                  <a:srgbClr val="01A0B5"/>
                </a:solidFill>
              </a:rPr>
              <a:t>  N</a:t>
            </a:r>
            <a:r>
              <a:rPr lang="fr-FR" sz="1800"/>
              <a:t>eutralité de la décote pour le patrimoine d’un actionnaire, qu’il suive ou non l’augmentation de capital = faculté de monnayer sa dilution.</a:t>
            </a:r>
            <a:endParaRPr lang="fr-FR" sz="1000"/>
          </a:p>
          <a:p>
            <a:pPr marL="342900" indent="-342900" algn="just">
              <a:lnSpc>
                <a:spcPct val="75000"/>
              </a:lnSpc>
              <a:spcBef>
                <a:spcPct val="20000"/>
              </a:spcBef>
            </a:pPr>
            <a:r>
              <a:rPr lang="fr-FR">
                <a:solidFill>
                  <a:srgbClr val="184B81"/>
                </a:solidFill>
              </a:rPr>
              <a:t>	 </a:t>
            </a:r>
          </a:p>
          <a:p>
            <a:pPr marL="342900" indent="-342900" algn="just">
              <a:spcBef>
                <a:spcPct val="20000"/>
              </a:spcBef>
            </a:pPr>
            <a:r>
              <a:rPr lang="fr-FR">
                <a:solidFill>
                  <a:srgbClr val="184B81"/>
                </a:solidFill>
              </a:rPr>
              <a:t>	 </a:t>
            </a:r>
            <a:r>
              <a:rPr lang="fr-FR">
                <a:solidFill>
                  <a:srgbClr val="01A0B5"/>
                </a:solidFill>
              </a:rPr>
              <a:t>A</a:t>
            </a:r>
            <a:r>
              <a:rPr lang="fr-FR"/>
              <a:t>pproche dilution </a:t>
            </a:r>
            <a:r>
              <a:rPr lang="fr-FR" sz="2000"/>
              <a:t>BPA </a:t>
            </a:r>
            <a:r>
              <a:rPr lang="fr-FR"/>
              <a:t>:</a:t>
            </a:r>
          </a:p>
          <a:p>
            <a:pPr marL="1143000" lvl="2" indent="-228600" algn="just">
              <a:spcBef>
                <a:spcPct val="20000"/>
              </a:spcBef>
              <a:buFont typeface="Wingdings" pitchFamily="2" charset="2"/>
              <a:buChar char="Ð"/>
            </a:pPr>
            <a:r>
              <a:rPr lang="fr-FR" sz="1800">
                <a:solidFill>
                  <a:srgbClr val="01A0B5"/>
                </a:solidFill>
              </a:rPr>
              <a:t>  N</a:t>
            </a:r>
            <a:r>
              <a:rPr lang="fr-FR" sz="1800"/>
              <a:t>eutralité assurée au travers du mécanisme d’ajustement,</a:t>
            </a:r>
          </a:p>
          <a:p>
            <a:pPr marL="1143000" lvl="2" indent="-228600" algn="just">
              <a:spcBef>
                <a:spcPct val="20000"/>
              </a:spcBef>
              <a:buFont typeface="Wingdings" pitchFamily="2" charset="2"/>
              <a:buChar char="Ò"/>
            </a:pPr>
            <a:r>
              <a:rPr lang="fr-FR" sz="1800">
                <a:solidFill>
                  <a:srgbClr val="01A0B5"/>
                </a:solidFill>
              </a:rPr>
              <a:t>  D</a:t>
            </a:r>
            <a:r>
              <a:rPr lang="fr-FR" sz="1800"/>
              <a:t>ilution intrinsèque incontournable, fonction du montant levé, du PER et du taux de réemploi des fonds.</a:t>
            </a:r>
          </a:p>
        </p:txBody>
      </p:sp>
      <p:pic>
        <p:nvPicPr>
          <p:cNvPr id="86020" name="Picture 5" descr="Logo Partie 2"/>
          <p:cNvPicPr>
            <a:picLocks noChangeAspect="1" noChangeArrowheads="1"/>
          </p:cNvPicPr>
          <p:nvPr/>
        </p:nvPicPr>
        <p:blipFill>
          <a:blip r:embed="rId3"/>
          <a:srcRect/>
          <a:stretch>
            <a:fillRect/>
          </a:stretch>
        </p:blipFill>
        <p:spPr bwMode="auto">
          <a:xfrm>
            <a:off x="566738" y="4000500"/>
            <a:ext cx="500062" cy="533400"/>
          </a:xfrm>
          <a:prstGeom prst="rect">
            <a:avLst/>
          </a:prstGeom>
          <a:noFill/>
          <a:ln w="9525">
            <a:noFill/>
            <a:miter lim="800000"/>
            <a:headEnd/>
            <a:tailEnd/>
          </a:ln>
        </p:spPr>
      </p:pic>
    </p:spTree>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C</a:t>
            </a:r>
            <a:r>
              <a:rPr lang="fr-FR" sz="4000"/>
              <a:t>onclusion</a:t>
            </a:r>
            <a:endParaRPr lang="fr-FR" sz="1600"/>
          </a:p>
        </p:txBody>
      </p:sp>
      <p:grpSp>
        <p:nvGrpSpPr>
          <p:cNvPr id="88066" name="Group 11"/>
          <p:cNvGrpSpPr>
            <a:grpSpLocks/>
          </p:cNvGrpSpPr>
          <p:nvPr/>
        </p:nvGrpSpPr>
        <p:grpSpPr bwMode="auto">
          <a:xfrm>
            <a:off x="554038" y="1752600"/>
            <a:ext cx="8056562" cy="4495800"/>
            <a:chOff x="349" y="1104"/>
            <a:chExt cx="5075" cy="2832"/>
          </a:xfrm>
        </p:grpSpPr>
        <p:pic>
          <p:nvPicPr>
            <p:cNvPr id="88067" name="Picture 3" descr="Logo Partie 2"/>
            <p:cNvPicPr>
              <a:picLocks noChangeAspect="1" noChangeArrowheads="1"/>
            </p:cNvPicPr>
            <p:nvPr/>
          </p:nvPicPr>
          <p:blipFill>
            <a:blip r:embed="rId3"/>
            <a:srcRect/>
            <a:stretch>
              <a:fillRect/>
            </a:stretch>
          </p:blipFill>
          <p:spPr bwMode="auto">
            <a:xfrm>
              <a:off x="349" y="1104"/>
              <a:ext cx="315" cy="336"/>
            </a:xfrm>
            <a:prstGeom prst="rect">
              <a:avLst/>
            </a:prstGeom>
            <a:noFill/>
            <a:ln w="9525">
              <a:noFill/>
              <a:miter lim="800000"/>
              <a:headEnd/>
              <a:tailEnd/>
            </a:ln>
          </p:spPr>
        </p:pic>
        <p:sp>
          <p:nvSpPr>
            <p:cNvPr id="88068" name="Rectangle 4"/>
            <p:cNvSpPr>
              <a:spLocks noChangeArrowheads="1"/>
            </p:cNvSpPr>
            <p:nvPr/>
          </p:nvSpPr>
          <p:spPr bwMode="auto">
            <a:xfrm>
              <a:off x="528" y="1128"/>
              <a:ext cx="4896" cy="2808"/>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A</a:t>
              </a:r>
              <a:r>
                <a:rPr lang="fr-FR"/>
                <a:t>ugmentation de capital avec </a:t>
              </a:r>
              <a:r>
                <a:rPr lang="fr-FR" sz="2000"/>
                <a:t>DPS</a:t>
              </a:r>
              <a:r>
                <a:rPr lang="fr-FR"/>
                <a:t> :</a:t>
              </a:r>
            </a:p>
            <a:p>
              <a:pPr marL="1143000" lvl="2" indent="-228600" algn="just">
                <a:spcBef>
                  <a:spcPct val="20000"/>
                </a:spcBef>
                <a:buFont typeface="Wingdings" pitchFamily="2" charset="2"/>
                <a:buChar char="Ð"/>
              </a:pPr>
              <a:r>
                <a:rPr lang="fr-FR" sz="1800">
                  <a:solidFill>
                    <a:srgbClr val="01A0B5"/>
                  </a:solidFill>
                </a:rPr>
                <a:t>  P</a:t>
              </a:r>
              <a:r>
                <a:rPr lang="fr-FR" sz="1800"/>
                <a:t>ermet d’absorber les montants les plus importants,</a:t>
              </a:r>
            </a:p>
            <a:p>
              <a:pPr marL="1143000" lvl="2" indent="-228600" algn="just">
                <a:spcBef>
                  <a:spcPct val="20000"/>
                </a:spcBef>
                <a:buFont typeface="Wingdings" pitchFamily="2" charset="2"/>
                <a:buChar char="Ð"/>
              </a:pPr>
              <a:r>
                <a:rPr lang="fr-FR" sz="1800">
                  <a:solidFill>
                    <a:srgbClr val="01A0B5"/>
                  </a:solidFill>
                </a:rPr>
                <a:t>  P</a:t>
              </a:r>
              <a:r>
                <a:rPr lang="fr-FR" sz="1800"/>
                <a:t>ermet de réaliser l’opération avec une relative indépendance par rapport au contexte de Marché,</a:t>
              </a:r>
            </a:p>
            <a:p>
              <a:pPr marL="1143000" lvl="2" indent="-228600" algn="just">
                <a:spcBef>
                  <a:spcPct val="20000"/>
                </a:spcBef>
                <a:buFont typeface="Wingdings" pitchFamily="2" charset="2"/>
                <a:buChar char="Ð"/>
              </a:pPr>
              <a:r>
                <a:rPr lang="fr-FR" sz="1800">
                  <a:solidFill>
                    <a:srgbClr val="01A0B5"/>
                  </a:solidFill>
                </a:rPr>
                <a:t>  C</a:t>
              </a:r>
              <a:r>
                <a:rPr lang="fr-FR" sz="1800"/>
                <a:t>onsiste en une émission au cours de Bourse associée à une attribution d’actions gratuites.</a:t>
              </a:r>
              <a:endParaRPr lang="fr-FR" sz="1000"/>
            </a:p>
            <a:p>
              <a:pPr marL="342900" indent="-342900" algn="just">
                <a:lnSpc>
                  <a:spcPct val="50000"/>
                </a:lnSpc>
                <a:spcBef>
                  <a:spcPct val="20000"/>
                </a:spcBef>
              </a:pPr>
              <a:r>
                <a:rPr lang="fr-FR">
                  <a:solidFill>
                    <a:srgbClr val="184B81"/>
                  </a:solidFill>
                </a:rPr>
                <a:t>	 </a:t>
              </a:r>
            </a:p>
            <a:p>
              <a:pPr marL="342900" indent="-342900" algn="just">
                <a:spcBef>
                  <a:spcPct val="20000"/>
                </a:spcBef>
              </a:pPr>
              <a:r>
                <a:rPr lang="fr-FR">
                  <a:solidFill>
                    <a:srgbClr val="184B81"/>
                  </a:solidFill>
                </a:rPr>
                <a:t>	 </a:t>
              </a:r>
              <a:r>
                <a:rPr lang="fr-FR">
                  <a:solidFill>
                    <a:srgbClr val="01A0B5"/>
                  </a:solidFill>
                </a:rPr>
                <a:t>A</a:t>
              </a:r>
              <a:r>
                <a:rPr lang="fr-FR"/>
                <a:t>vantages / Inconvénients</a:t>
              </a:r>
              <a:r>
                <a:rPr lang="fr-FR" sz="2000"/>
                <a:t> </a:t>
              </a:r>
              <a:r>
                <a:rPr lang="fr-FR"/>
                <a:t>:</a:t>
              </a:r>
            </a:p>
            <a:p>
              <a:pPr marL="1143000" lvl="2" indent="-228600">
                <a:spcBef>
                  <a:spcPct val="20000"/>
                </a:spcBef>
                <a:buFont typeface="Wingdings" pitchFamily="2" charset="2"/>
                <a:buNone/>
              </a:pPr>
              <a:r>
                <a:rPr lang="fr-FR" sz="2000">
                  <a:solidFill>
                    <a:srgbClr val="01A0B5"/>
                  </a:solidFill>
                </a:rPr>
                <a:t>M</a:t>
              </a:r>
              <a:r>
                <a:rPr lang="fr-FR" sz="2000"/>
                <a:t>essage fort d’association des actionnaires,</a:t>
              </a:r>
            </a:p>
            <a:p>
              <a:pPr marL="1143000" lvl="2" indent="-228600">
                <a:spcBef>
                  <a:spcPct val="20000"/>
                </a:spcBef>
                <a:buFont typeface="Wingdings" pitchFamily="2" charset="2"/>
                <a:buNone/>
              </a:pPr>
              <a:r>
                <a:rPr lang="fr-FR" sz="2000">
                  <a:solidFill>
                    <a:srgbClr val="01A0B5"/>
                  </a:solidFill>
                </a:rPr>
                <a:t>M</a:t>
              </a:r>
              <a:r>
                <a:rPr lang="fr-FR" sz="2000"/>
                <a:t>oindre dilution.</a:t>
              </a:r>
            </a:p>
            <a:p>
              <a:pPr marL="1143000" lvl="2" indent="-228600">
                <a:spcBef>
                  <a:spcPct val="20000"/>
                </a:spcBef>
                <a:buFont typeface="Wingdings" pitchFamily="2" charset="2"/>
                <a:buChar char="§"/>
              </a:pPr>
              <a:endParaRPr lang="fr-FR" sz="1000"/>
            </a:p>
            <a:p>
              <a:pPr marL="1143000" lvl="2" indent="-228600">
                <a:spcBef>
                  <a:spcPct val="20000"/>
                </a:spcBef>
                <a:buFont typeface="Wingdings" pitchFamily="2" charset="2"/>
                <a:buNone/>
              </a:pPr>
              <a:r>
                <a:rPr lang="fr-FR" sz="2000">
                  <a:solidFill>
                    <a:srgbClr val="01A0B5"/>
                  </a:solidFill>
                </a:rPr>
                <a:t>D</a:t>
              </a:r>
              <a:r>
                <a:rPr lang="fr-FR" sz="2000"/>
                <a:t>écote « apparente »,</a:t>
              </a:r>
            </a:p>
            <a:p>
              <a:pPr marL="1143000" lvl="2" indent="-228600">
                <a:spcBef>
                  <a:spcPct val="20000"/>
                </a:spcBef>
                <a:buFont typeface="Wingdings" pitchFamily="2" charset="2"/>
                <a:buNone/>
              </a:pPr>
              <a:r>
                <a:rPr lang="fr-FR" sz="2000">
                  <a:solidFill>
                    <a:srgbClr val="01A0B5"/>
                  </a:solidFill>
                </a:rPr>
                <a:t>P</a:t>
              </a:r>
              <a:r>
                <a:rPr lang="fr-FR" sz="2000"/>
                <a:t>ression à la baisse sur le titre liée au recyclage des DPS.</a:t>
              </a:r>
            </a:p>
          </p:txBody>
        </p:sp>
        <p:pic>
          <p:nvPicPr>
            <p:cNvPr id="88069" name="Picture 5" descr="Logo Partie 2"/>
            <p:cNvPicPr>
              <a:picLocks noChangeAspect="1" noChangeArrowheads="1"/>
            </p:cNvPicPr>
            <p:nvPr/>
          </p:nvPicPr>
          <p:blipFill>
            <a:blip r:embed="rId3"/>
            <a:srcRect/>
            <a:stretch>
              <a:fillRect/>
            </a:stretch>
          </p:blipFill>
          <p:spPr bwMode="auto">
            <a:xfrm>
              <a:off x="357" y="2536"/>
              <a:ext cx="315" cy="336"/>
            </a:xfrm>
            <a:prstGeom prst="rect">
              <a:avLst/>
            </a:prstGeom>
            <a:noFill/>
            <a:ln w="9525">
              <a:noFill/>
              <a:miter lim="800000"/>
              <a:headEnd/>
              <a:tailEnd/>
            </a:ln>
          </p:spPr>
        </p:pic>
        <p:pic>
          <p:nvPicPr>
            <p:cNvPr id="88070" name="Picture 7" descr="Pour"/>
            <p:cNvPicPr>
              <a:picLocks noChangeAspect="1" noChangeArrowheads="1"/>
            </p:cNvPicPr>
            <p:nvPr/>
          </p:nvPicPr>
          <p:blipFill>
            <a:blip r:embed="rId4"/>
            <a:srcRect/>
            <a:stretch>
              <a:fillRect/>
            </a:stretch>
          </p:blipFill>
          <p:spPr bwMode="auto">
            <a:xfrm>
              <a:off x="672" y="2977"/>
              <a:ext cx="192" cy="192"/>
            </a:xfrm>
            <a:prstGeom prst="rect">
              <a:avLst/>
            </a:prstGeom>
            <a:noFill/>
            <a:ln w="9525">
              <a:noFill/>
              <a:miter lim="800000"/>
              <a:headEnd/>
              <a:tailEnd/>
            </a:ln>
          </p:spPr>
        </p:pic>
        <p:pic>
          <p:nvPicPr>
            <p:cNvPr id="88071" name="Picture 8" descr="Contre"/>
            <p:cNvPicPr>
              <a:picLocks noChangeAspect="1" noChangeArrowheads="1"/>
            </p:cNvPicPr>
            <p:nvPr/>
          </p:nvPicPr>
          <p:blipFill>
            <a:blip r:embed="rId5"/>
            <a:srcRect/>
            <a:stretch>
              <a:fillRect/>
            </a:stretch>
          </p:blipFill>
          <p:spPr bwMode="auto">
            <a:xfrm>
              <a:off x="672" y="3547"/>
              <a:ext cx="192" cy="192"/>
            </a:xfrm>
            <a:prstGeom prst="rect">
              <a:avLst/>
            </a:prstGeom>
            <a:noFill/>
            <a:ln w="9525">
              <a:noFill/>
              <a:miter lim="800000"/>
              <a:headEnd/>
              <a:tailEnd/>
            </a:ln>
          </p:spPr>
        </p:pic>
        <p:sp>
          <p:nvSpPr>
            <p:cNvPr id="88072" name="AutoShape 9"/>
            <p:cNvSpPr>
              <a:spLocks/>
            </p:cNvSpPr>
            <p:nvPr/>
          </p:nvSpPr>
          <p:spPr bwMode="auto">
            <a:xfrm>
              <a:off x="972" y="2905"/>
              <a:ext cx="48" cy="336"/>
            </a:xfrm>
            <a:prstGeom prst="leftBrace">
              <a:avLst>
                <a:gd name="adj1" fmla="val 58333"/>
                <a:gd name="adj2" fmla="val 50000"/>
              </a:avLst>
            </a:prstGeom>
            <a:noFill/>
            <a:ln w="9525">
              <a:solidFill>
                <a:schemeClr val="tx1"/>
              </a:solidFill>
              <a:round/>
              <a:headEnd/>
              <a:tailEnd/>
            </a:ln>
          </p:spPr>
          <p:txBody>
            <a:bodyPr wrap="none" anchor="ctr"/>
            <a:lstStyle/>
            <a:p>
              <a:pPr eaLnBrk="0" hangingPunct="0"/>
              <a:endParaRPr lang="fr-FR"/>
            </a:p>
          </p:txBody>
        </p:sp>
        <p:sp>
          <p:nvSpPr>
            <p:cNvPr id="88073" name="AutoShape 10"/>
            <p:cNvSpPr>
              <a:spLocks/>
            </p:cNvSpPr>
            <p:nvPr/>
          </p:nvSpPr>
          <p:spPr bwMode="auto">
            <a:xfrm>
              <a:off x="972" y="3475"/>
              <a:ext cx="48" cy="336"/>
            </a:xfrm>
            <a:prstGeom prst="leftBrace">
              <a:avLst>
                <a:gd name="adj1" fmla="val 58333"/>
                <a:gd name="adj2" fmla="val 50000"/>
              </a:avLst>
            </a:prstGeom>
            <a:noFill/>
            <a:ln w="9525">
              <a:solidFill>
                <a:schemeClr val="tx1"/>
              </a:solidFill>
              <a:round/>
              <a:headEnd/>
              <a:tailEnd/>
            </a:ln>
          </p:spPr>
          <p:txBody>
            <a:bodyPr wrap="none" anchor="ctr"/>
            <a:lstStyle/>
            <a:p>
              <a:pPr eaLnBrk="0" hangingPunct="0"/>
              <a:endParaRPr lang="fr-FR"/>
            </a:p>
          </p:txBody>
        </p:sp>
      </p:grpSp>
    </p:spTree>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E</a:t>
            </a:r>
            <a:r>
              <a:rPr lang="fr-FR" sz="4000"/>
              <a:t>xemple n°1</a:t>
            </a:r>
            <a:endParaRPr lang="fr-FR" sz="1600"/>
          </a:p>
        </p:txBody>
      </p:sp>
      <p:sp>
        <p:nvSpPr>
          <p:cNvPr id="90114" name="Text Box 44"/>
          <p:cNvSpPr txBox="1">
            <a:spLocks noChangeArrowheads="1"/>
          </p:cNvSpPr>
          <p:nvPr/>
        </p:nvSpPr>
        <p:spPr bwMode="auto">
          <a:xfrm>
            <a:off x="2176463" y="4479925"/>
            <a:ext cx="1098550" cy="457200"/>
          </a:xfrm>
          <a:prstGeom prst="rect">
            <a:avLst/>
          </a:prstGeom>
          <a:noFill/>
          <a:ln w="9525">
            <a:noFill/>
            <a:miter lim="800000"/>
            <a:headEnd/>
            <a:tailEnd/>
          </a:ln>
        </p:spPr>
        <p:txBody>
          <a:bodyPr wrap="none">
            <a:spAutoFit/>
          </a:bodyPr>
          <a:lstStyle/>
          <a:p>
            <a:pPr eaLnBrk="0" hangingPunct="0"/>
            <a:r>
              <a:rPr lang="fr-FR"/>
              <a:t>	</a:t>
            </a:r>
          </a:p>
        </p:txBody>
      </p:sp>
      <p:sp>
        <p:nvSpPr>
          <p:cNvPr id="90115" name="Rectangle 56"/>
          <p:cNvSpPr>
            <a:spLocks noChangeArrowheads="1"/>
          </p:cNvSpPr>
          <p:nvPr/>
        </p:nvSpPr>
        <p:spPr bwMode="auto">
          <a:xfrm>
            <a:off x="820738" y="3551238"/>
            <a:ext cx="741362" cy="228600"/>
          </a:xfrm>
          <a:prstGeom prst="rect">
            <a:avLst/>
          </a:prstGeom>
          <a:noFill/>
          <a:ln w="9525">
            <a:noFill/>
            <a:miter lim="800000"/>
            <a:headEnd/>
            <a:tailEnd/>
          </a:ln>
        </p:spPr>
        <p:txBody>
          <a:bodyPr wrap="none" lIns="0" tIns="0" rIns="0" bIns="0">
            <a:spAutoFit/>
          </a:bodyPr>
          <a:lstStyle/>
          <a:p>
            <a:pPr eaLnBrk="0" hangingPunct="0"/>
            <a:r>
              <a:rPr lang="fr-FR" sz="1500" b="1" u="sng">
                <a:solidFill>
                  <a:srgbClr val="000000"/>
                </a:solidFill>
                <a:latin typeface="Times New Roman" pitchFamily="18" charset="0"/>
              </a:rPr>
              <a:t>Émission</a:t>
            </a:r>
            <a:endParaRPr lang="fr-FR" sz="1400" b="1" u="sng">
              <a:solidFill>
                <a:srgbClr val="184B81"/>
              </a:solidFill>
              <a:latin typeface="Times New Roman" pitchFamily="18" charset="0"/>
            </a:endParaRPr>
          </a:p>
        </p:txBody>
      </p:sp>
      <p:sp>
        <p:nvSpPr>
          <p:cNvPr id="90116" name="Rectangle 57"/>
          <p:cNvSpPr>
            <a:spLocks noChangeArrowheads="1"/>
          </p:cNvSpPr>
          <p:nvPr/>
        </p:nvSpPr>
        <p:spPr bwMode="auto">
          <a:xfrm>
            <a:off x="820738" y="3762375"/>
            <a:ext cx="1008062"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Montant levé</a:t>
            </a:r>
            <a:endParaRPr lang="fr-FR" sz="1400" b="1">
              <a:solidFill>
                <a:srgbClr val="184B81"/>
              </a:solidFill>
              <a:latin typeface="Times New Roman" pitchFamily="18" charset="0"/>
            </a:endParaRPr>
          </a:p>
        </p:txBody>
      </p:sp>
      <p:sp>
        <p:nvSpPr>
          <p:cNvPr id="90117" name="Rectangle 58"/>
          <p:cNvSpPr>
            <a:spLocks noChangeArrowheads="1"/>
          </p:cNvSpPr>
          <p:nvPr/>
        </p:nvSpPr>
        <p:spPr bwMode="auto">
          <a:xfrm>
            <a:off x="6197600" y="3762375"/>
            <a:ext cx="1373188"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M = 75.000.000 €</a:t>
            </a:r>
            <a:endParaRPr lang="fr-FR" sz="1400" b="1">
              <a:solidFill>
                <a:srgbClr val="184B81"/>
              </a:solidFill>
              <a:latin typeface="Times New Roman" pitchFamily="18" charset="0"/>
            </a:endParaRPr>
          </a:p>
        </p:txBody>
      </p:sp>
      <p:sp>
        <p:nvSpPr>
          <p:cNvPr id="90118" name="Rectangle 59"/>
          <p:cNvSpPr>
            <a:spLocks noChangeArrowheads="1"/>
          </p:cNvSpPr>
          <p:nvPr/>
        </p:nvSpPr>
        <p:spPr bwMode="auto">
          <a:xfrm>
            <a:off x="820738" y="3971925"/>
            <a:ext cx="538162"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Décote</a:t>
            </a:r>
            <a:endParaRPr lang="fr-FR" sz="1400" b="1">
              <a:solidFill>
                <a:srgbClr val="184B81"/>
              </a:solidFill>
              <a:latin typeface="Times New Roman" pitchFamily="18" charset="0"/>
            </a:endParaRPr>
          </a:p>
        </p:txBody>
      </p:sp>
      <p:sp>
        <p:nvSpPr>
          <p:cNvPr id="90119" name="Rectangle 60"/>
          <p:cNvSpPr>
            <a:spLocks noChangeArrowheads="1"/>
          </p:cNvSpPr>
          <p:nvPr/>
        </p:nvSpPr>
        <p:spPr bwMode="auto">
          <a:xfrm>
            <a:off x="6205538" y="3971925"/>
            <a:ext cx="690562"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D = 20%</a:t>
            </a:r>
            <a:endParaRPr lang="fr-FR" sz="1400" b="1">
              <a:solidFill>
                <a:srgbClr val="184B81"/>
              </a:solidFill>
              <a:latin typeface="Times New Roman" pitchFamily="18" charset="0"/>
            </a:endParaRPr>
          </a:p>
        </p:txBody>
      </p:sp>
      <p:sp>
        <p:nvSpPr>
          <p:cNvPr id="90120" name="Rectangle 61"/>
          <p:cNvSpPr>
            <a:spLocks noChangeArrowheads="1"/>
          </p:cNvSpPr>
          <p:nvPr/>
        </p:nvSpPr>
        <p:spPr bwMode="auto">
          <a:xfrm>
            <a:off x="820738" y="4183063"/>
            <a:ext cx="152717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Prix « post-décote »</a:t>
            </a:r>
            <a:endParaRPr lang="fr-FR" sz="1400" b="1">
              <a:solidFill>
                <a:srgbClr val="184B81"/>
              </a:solidFill>
              <a:latin typeface="Times New Roman" pitchFamily="18" charset="0"/>
            </a:endParaRPr>
          </a:p>
        </p:txBody>
      </p:sp>
      <p:sp>
        <p:nvSpPr>
          <p:cNvPr id="90121" name="Rectangle 62"/>
          <p:cNvSpPr>
            <a:spLocks noChangeArrowheads="1"/>
          </p:cNvSpPr>
          <p:nvPr/>
        </p:nvSpPr>
        <p:spPr bwMode="auto">
          <a:xfrm>
            <a:off x="6191250" y="4183063"/>
            <a:ext cx="39370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P = ?</a:t>
            </a:r>
          </a:p>
        </p:txBody>
      </p:sp>
      <p:sp>
        <p:nvSpPr>
          <p:cNvPr id="90122" name="Rectangle 63"/>
          <p:cNvSpPr>
            <a:spLocks noChangeArrowheads="1"/>
          </p:cNvSpPr>
          <p:nvPr/>
        </p:nvSpPr>
        <p:spPr bwMode="auto">
          <a:xfrm>
            <a:off x="820738" y="4394200"/>
            <a:ext cx="190500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Nombre d'actions émises</a:t>
            </a:r>
            <a:endParaRPr lang="fr-FR" sz="1400" b="1">
              <a:solidFill>
                <a:srgbClr val="184B81"/>
              </a:solidFill>
              <a:latin typeface="Times New Roman" pitchFamily="18" charset="0"/>
            </a:endParaRPr>
          </a:p>
        </p:txBody>
      </p:sp>
      <p:sp>
        <p:nvSpPr>
          <p:cNvPr id="90123" name="Rectangle 64"/>
          <p:cNvSpPr>
            <a:spLocks noChangeArrowheads="1"/>
          </p:cNvSpPr>
          <p:nvPr/>
        </p:nvSpPr>
        <p:spPr bwMode="auto">
          <a:xfrm>
            <a:off x="6200775" y="4394200"/>
            <a:ext cx="42545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N = ?</a:t>
            </a:r>
            <a:endParaRPr lang="fr-FR" sz="1400" b="1">
              <a:solidFill>
                <a:srgbClr val="184B81"/>
              </a:solidFill>
              <a:latin typeface="Times New Roman" pitchFamily="18" charset="0"/>
            </a:endParaRPr>
          </a:p>
        </p:txBody>
      </p:sp>
      <p:sp>
        <p:nvSpPr>
          <p:cNvPr id="90124" name="Rectangle 65"/>
          <p:cNvSpPr>
            <a:spLocks noChangeArrowheads="1"/>
          </p:cNvSpPr>
          <p:nvPr/>
        </p:nvSpPr>
        <p:spPr bwMode="auto">
          <a:xfrm>
            <a:off x="820738" y="4605338"/>
            <a:ext cx="413702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Parité d'émission : 1 action nouvelle pour x anciennes </a:t>
            </a:r>
            <a:endParaRPr lang="fr-FR" sz="1400" b="1">
              <a:solidFill>
                <a:srgbClr val="184B81"/>
              </a:solidFill>
              <a:latin typeface="Times New Roman" pitchFamily="18" charset="0"/>
            </a:endParaRPr>
          </a:p>
        </p:txBody>
      </p:sp>
      <p:sp>
        <p:nvSpPr>
          <p:cNvPr id="90125" name="Rectangle 66"/>
          <p:cNvSpPr>
            <a:spLocks noChangeArrowheads="1"/>
          </p:cNvSpPr>
          <p:nvPr/>
        </p:nvSpPr>
        <p:spPr bwMode="auto">
          <a:xfrm>
            <a:off x="6203950" y="4605338"/>
            <a:ext cx="1147763"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X = No / N = ?</a:t>
            </a:r>
            <a:endParaRPr lang="fr-FR" sz="1400" b="1">
              <a:solidFill>
                <a:srgbClr val="184B81"/>
              </a:solidFill>
              <a:latin typeface="Times New Roman" pitchFamily="18" charset="0"/>
            </a:endParaRPr>
          </a:p>
        </p:txBody>
      </p:sp>
      <p:sp>
        <p:nvSpPr>
          <p:cNvPr id="90126" name="Rectangle 67"/>
          <p:cNvSpPr>
            <a:spLocks noChangeArrowheads="1"/>
          </p:cNvSpPr>
          <p:nvPr/>
        </p:nvSpPr>
        <p:spPr bwMode="auto">
          <a:xfrm>
            <a:off x="820738" y="5027613"/>
            <a:ext cx="2112962"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Taux de réemploi des fonds</a:t>
            </a:r>
            <a:endParaRPr lang="fr-FR" sz="1400" b="1">
              <a:solidFill>
                <a:srgbClr val="184B81"/>
              </a:solidFill>
              <a:latin typeface="Times New Roman" pitchFamily="18" charset="0"/>
            </a:endParaRPr>
          </a:p>
        </p:txBody>
      </p:sp>
      <p:sp>
        <p:nvSpPr>
          <p:cNvPr id="90127" name="Rectangle 68"/>
          <p:cNvSpPr>
            <a:spLocks noChangeArrowheads="1"/>
          </p:cNvSpPr>
          <p:nvPr/>
        </p:nvSpPr>
        <p:spPr bwMode="auto">
          <a:xfrm>
            <a:off x="6207125" y="5027613"/>
            <a:ext cx="75882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r = 3.00%</a:t>
            </a:r>
            <a:endParaRPr lang="fr-FR" sz="1400" b="1">
              <a:solidFill>
                <a:srgbClr val="184B81"/>
              </a:solidFill>
              <a:latin typeface="Times New Roman" pitchFamily="18" charset="0"/>
            </a:endParaRPr>
          </a:p>
        </p:txBody>
      </p:sp>
      <p:sp>
        <p:nvSpPr>
          <p:cNvPr id="90128" name="Rectangle 69"/>
          <p:cNvSpPr>
            <a:spLocks noChangeArrowheads="1"/>
          </p:cNvSpPr>
          <p:nvPr/>
        </p:nvSpPr>
        <p:spPr bwMode="auto">
          <a:xfrm>
            <a:off x="820738" y="5449888"/>
            <a:ext cx="1096962"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Cours ex-DPS</a:t>
            </a:r>
            <a:endParaRPr lang="fr-FR" sz="1400" b="1">
              <a:solidFill>
                <a:srgbClr val="184B81"/>
              </a:solidFill>
              <a:latin typeface="Times New Roman" pitchFamily="18" charset="0"/>
            </a:endParaRPr>
          </a:p>
        </p:txBody>
      </p:sp>
      <p:sp>
        <p:nvSpPr>
          <p:cNvPr id="90129" name="Rectangle 70"/>
          <p:cNvSpPr>
            <a:spLocks noChangeArrowheads="1"/>
          </p:cNvSpPr>
          <p:nvPr/>
        </p:nvSpPr>
        <p:spPr bwMode="auto">
          <a:xfrm>
            <a:off x="6197600" y="5449888"/>
            <a:ext cx="414338"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C = ?</a:t>
            </a:r>
            <a:endParaRPr lang="fr-FR" sz="1400" b="1">
              <a:solidFill>
                <a:srgbClr val="184B81"/>
              </a:solidFill>
              <a:latin typeface="Times New Roman" pitchFamily="18" charset="0"/>
            </a:endParaRPr>
          </a:p>
        </p:txBody>
      </p:sp>
      <p:sp>
        <p:nvSpPr>
          <p:cNvPr id="90130" name="Rectangle 71"/>
          <p:cNvSpPr>
            <a:spLocks noChangeArrowheads="1"/>
          </p:cNvSpPr>
          <p:nvPr/>
        </p:nvSpPr>
        <p:spPr bwMode="auto">
          <a:xfrm>
            <a:off x="820738" y="5657850"/>
            <a:ext cx="350837"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DPS</a:t>
            </a:r>
            <a:endParaRPr lang="fr-FR" sz="1400" b="1">
              <a:solidFill>
                <a:srgbClr val="184B81"/>
              </a:solidFill>
              <a:latin typeface="Times New Roman" pitchFamily="18" charset="0"/>
            </a:endParaRPr>
          </a:p>
        </p:txBody>
      </p:sp>
      <p:sp>
        <p:nvSpPr>
          <p:cNvPr id="90131" name="Rectangle 72"/>
          <p:cNvSpPr>
            <a:spLocks noChangeArrowheads="1"/>
          </p:cNvSpPr>
          <p:nvPr/>
        </p:nvSpPr>
        <p:spPr bwMode="auto">
          <a:xfrm>
            <a:off x="6189663" y="5657850"/>
            <a:ext cx="63817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DPS = ?</a:t>
            </a:r>
            <a:endParaRPr lang="fr-FR" sz="1400" b="1">
              <a:solidFill>
                <a:srgbClr val="184B81"/>
              </a:solidFill>
              <a:latin typeface="Times New Roman" pitchFamily="18" charset="0"/>
            </a:endParaRPr>
          </a:p>
        </p:txBody>
      </p:sp>
      <p:sp>
        <p:nvSpPr>
          <p:cNvPr id="90132" name="Rectangle 73"/>
          <p:cNvSpPr>
            <a:spLocks noChangeArrowheads="1"/>
          </p:cNvSpPr>
          <p:nvPr/>
        </p:nvSpPr>
        <p:spPr bwMode="auto">
          <a:xfrm>
            <a:off x="820738" y="5868988"/>
            <a:ext cx="2039937"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Coefficient d'ajustement K</a:t>
            </a:r>
            <a:endParaRPr lang="fr-FR" sz="1400" b="1">
              <a:solidFill>
                <a:srgbClr val="184B81"/>
              </a:solidFill>
              <a:latin typeface="Times New Roman" pitchFamily="18" charset="0"/>
            </a:endParaRPr>
          </a:p>
        </p:txBody>
      </p:sp>
      <p:sp>
        <p:nvSpPr>
          <p:cNvPr id="90133" name="Rectangle 74"/>
          <p:cNvSpPr>
            <a:spLocks noChangeArrowheads="1"/>
          </p:cNvSpPr>
          <p:nvPr/>
        </p:nvSpPr>
        <p:spPr bwMode="auto">
          <a:xfrm>
            <a:off x="6191250" y="5894388"/>
            <a:ext cx="1125538"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K = C / Co = ?</a:t>
            </a:r>
            <a:endParaRPr lang="fr-FR" sz="1400" b="1">
              <a:solidFill>
                <a:srgbClr val="184B81"/>
              </a:solidFill>
              <a:latin typeface="Times New Roman" pitchFamily="18" charset="0"/>
            </a:endParaRPr>
          </a:p>
        </p:txBody>
      </p:sp>
      <p:sp>
        <p:nvSpPr>
          <p:cNvPr id="90134" name="Rectangle 45"/>
          <p:cNvSpPr>
            <a:spLocks noChangeArrowheads="1"/>
          </p:cNvSpPr>
          <p:nvPr/>
        </p:nvSpPr>
        <p:spPr bwMode="auto">
          <a:xfrm>
            <a:off x="820738" y="1654175"/>
            <a:ext cx="1223962" cy="228600"/>
          </a:xfrm>
          <a:prstGeom prst="rect">
            <a:avLst/>
          </a:prstGeom>
          <a:noFill/>
          <a:ln w="9525">
            <a:noFill/>
            <a:miter lim="800000"/>
            <a:headEnd/>
            <a:tailEnd/>
          </a:ln>
        </p:spPr>
        <p:txBody>
          <a:bodyPr wrap="none" lIns="0" tIns="0" rIns="0" bIns="0">
            <a:spAutoFit/>
          </a:bodyPr>
          <a:lstStyle/>
          <a:p>
            <a:pPr eaLnBrk="0" hangingPunct="0"/>
            <a:r>
              <a:rPr lang="fr-FR" sz="1500" b="1" u="sng">
                <a:solidFill>
                  <a:srgbClr val="000000"/>
                </a:solidFill>
                <a:latin typeface="Times New Roman" pitchFamily="18" charset="0"/>
              </a:rPr>
              <a:t>Avant annonce</a:t>
            </a:r>
            <a:endParaRPr lang="fr-FR" sz="1400" b="1" u="sng">
              <a:solidFill>
                <a:srgbClr val="184B81"/>
              </a:solidFill>
              <a:latin typeface="Times New Roman" pitchFamily="18" charset="0"/>
            </a:endParaRPr>
          </a:p>
        </p:txBody>
      </p:sp>
      <p:sp>
        <p:nvSpPr>
          <p:cNvPr id="90135" name="Rectangle 46"/>
          <p:cNvSpPr>
            <a:spLocks noChangeArrowheads="1"/>
          </p:cNvSpPr>
          <p:nvPr/>
        </p:nvSpPr>
        <p:spPr bwMode="auto">
          <a:xfrm>
            <a:off x="820738" y="1865313"/>
            <a:ext cx="182880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Nombre d'actions initial</a:t>
            </a:r>
            <a:endParaRPr lang="fr-FR" sz="1400" b="1">
              <a:solidFill>
                <a:srgbClr val="184B81"/>
              </a:solidFill>
              <a:latin typeface="Times New Roman" pitchFamily="18" charset="0"/>
            </a:endParaRPr>
          </a:p>
        </p:txBody>
      </p:sp>
      <p:sp>
        <p:nvSpPr>
          <p:cNvPr id="90136" name="Rectangle 47"/>
          <p:cNvSpPr>
            <a:spLocks noChangeArrowheads="1"/>
          </p:cNvSpPr>
          <p:nvPr/>
        </p:nvSpPr>
        <p:spPr bwMode="auto">
          <a:xfrm>
            <a:off x="6162675" y="1865313"/>
            <a:ext cx="1700213"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No = 5.000.000 unités</a:t>
            </a:r>
            <a:endParaRPr lang="fr-FR" sz="1400" b="1">
              <a:solidFill>
                <a:srgbClr val="184B81"/>
              </a:solidFill>
              <a:latin typeface="Times New Roman" pitchFamily="18" charset="0"/>
            </a:endParaRPr>
          </a:p>
        </p:txBody>
      </p:sp>
      <p:sp>
        <p:nvSpPr>
          <p:cNvPr id="90137" name="Rectangle 48"/>
          <p:cNvSpPr>
            <a:spLocks noChangeArrowheads="1"/>
          </p:cNvSpPr>
          <p:nvPr/>
        </p:nvSpPr>
        <p:spPr bwMode="auto">
          <a:xfrm>
            <a:off x="820738" y="2076450"/>
            <a:ext cx="1643062"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Cours avant annonce </a:t>
            </a:r>
            <a:endParaRPr lang="fr-FR" sz="1400" b="1">
              <a:solidFill>
                <a:srgbClr val="184B81"/>
              </a:solidFill>
              <a:latin typeface="Times New Roman" pitchFamily="18" charset="0"/>
            </a:endParaRPr>
          </a:p>
        </p:txBody>
      </p:sp>
      <p:sp>
        <p:nvSpPr>
          <p:cNvPr id="90138" name="Rectangle 49"/>
          <p:cNvSpPr>
            <a:spLocks noChangeArrowheads="1"/>
          </p:cNvSpPr>
          <p:nvPr/>
        </p:nvSpPr>
        <p:spPr bwMode="auto">
          <a:xfrm>
            <a:off x="6164263" y="2076450"/>
            <a:ext cx="85407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Co = 100 €</a:t>
            </a:r>
            <a:endParaRPr lang="fr-FR" sz="1400" b="1">
              <a:solidFill>
                <a:srgbClr val="184B81"/>
              </a:solidFill>
              <a:latin typeface="Times New Roman" pitchFamily="18" charset="0"/>
            </a:endParaRPr>
          </a:p>
        </p:txBody>
      </p:sp>
      <p:sp>
        <p:nvSpPr>
          <p:cNvPr id="90139" name="Rectangle 50"/>
          <p:cNvSpPr>
            <a:spLocks noChangeArrowheads="1"/>
          </p:cNvSpPr>
          <p:nvPr/>
        </p:nvSpPr>
        <p:spPr bwMode="auto">
          <a:xfrm>
            <a:off x="820738" y="2300288"/>
            <a:ext cx="224155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Capitalisation avant annonce </a:t>
            </a:r>
            <a:endParaRPr lang="fr-FR" sz="1400" b="1">
              <a:solidFill>
                <a:srgbClr val="184B81"/>
              </a:solidFill>
              <a:latin typeface="Times New Roman" pitchFamily="18" charset="0"/>
            </a:endParaRPr>
          </a:p>
        </p:txBody>
      </p:sp>
      <p:sp>
        <p:nvSpPr>
          <p:cNvPr id="90140" name="Rectangle 51"/>
          <p:cNvSpPr>
            <a:spLocks noChangeArrowheads="1"/>
          </p:cNvSpPr>
          <p:nvPr/>
        </p:nvSpPr>
        <p:spPr bwMode="auto">
          <a:xfrm>
            <a:off x="820738" y="2708275"/>
            <a:ext cx="222567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Bénéfice net avant opération </a:t>
            </a:r>
            <a:endParaRPr lang="fr-FR" sz="1400" b="1">
              <a:solidFill>
                <a:srgbClr val="184B81"/>
              </a:solidFill>
              <a:latin typeface="Times New Roman" pitchFamily="18" charset="0"/>
            </a:endParaRPr>
          </a:p>
        </p:txBody>
      </p:sp>
      <p:sp>
        <p:nvSpPr>
          <p:cNvPr id="90141" name="Rectangle 52"/>
          <p:cNvSpPr>
            <a:spLocks noChangeArrowheads="1"/>
          </p:cNvSpPr>
          <p:nvPr/>
        </p:nvSpPr>
        <p:spPr bwMode="auto">
          <a:xfrm>
            <a:off x="6167438" y="2708275"/>
            <a:ext cx="1563687"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BNo = 25.000.000 €</a:t>
            </a:r>
            <a:endParaRPr lang="fr-FR" sz="1400" b="1">
              <a:solidFill>
                <a:srgbClr val="184B81"/>
              </a:solidFill>
              <a:latin typeface="Times New Roman" pitchFamily="18" charset="0"/>
            </a:endParaRPr>
          </a:p>
        </p:txBody>
      </p:sp>
      <p:sp>
        <p:nvSpPr>
          <p:cNvPr id="90142" name="Rectangle 53"/>
          <p:cNvSpPr>
            <a:spLocks noChangeArrowheads="1"/>
          </p:cNvSpPr>
          <p:nvPr/>
        </p:nvSpPr>
        <p:spPr bwMode="auto">
          <a:xfrm>
            <a:off x="820738" y="2919413"/>
            <a:ext cx="173355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BNPA avant opération</a:t>
            </a:r>
            <a:endParaRPr lang="fr-FR" sz="1400" b="1">
              <a:solidFill>
                <a:srgbClr val="184B81"/>
              </a:solidFill>
              <a:latin typeface="Times New Roman" pitchFamily="18" charset="0"/>
            </a:endParaRPr>
          </a:p>
        </p:txBody>
      </p:sp>
      <p:sp>
        <p:nvSpPr>
          <p:cNvPr id="90143" name="Rectangle 54"/>
          <p:cNvSpPr>
            <a:spLocks noChangeArrowheads="1"/>
          </p:cNvSpPr>
          <p:nvPr/>
        </p:nvSpPr>
        <p:spPr bwMode="auto">
          <a:xfrm>
            <a:off x="6167438" y="2932113"/>
            <a:ext cx="89217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BNPAo = ?</a:t>
            </a:r>
            <a:endParaRPr lang="fr-FR" sz="1400" b="1">
              <a:solidFill>
                <a:srgbClr val="184B81"/>
              </a:solidFill>
              <a:latin typeface="Times New Roman" pitchFamily="18" charset="0"/>
            </a:endParaRPr>
          </a:p>
        </p:txBody>
      </p:sp>
      <p:sp>
        <p:nvSpPr>
          <p:cNvPr id="90144" name="Rectangle 55"/>
          <p:cNvSpPr>
            <a:spLocks noChangeArrowheads="1"/>
          </p:cNvSpPr>
          <p:nvPr/>
        </p:nvSpPr>
        <p:spPr bwMode="auto">
          <a:xfrm>
            <a:off x="820738" y="3130550"/>
            <a:ext cx="34925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PER</a:t>
            </a:r>
            <a:endParaRPr lang="fr-FR" sz="1400" b="1">
              <a:solidFill>
                <a:srgbClr val="184B81"/>
              </a:solidFill>
              <a:latin typeface="Times New Roman" pitchFamily="18" charset="0"/>
            </a:endParaRPr>
          </a:p>
        </p:txBody>
      </p:sp>
      <p:sp>
        <p:nvSpPr>
          <p:cNvPr id="90145" name="Rectangle 75"/>
          <p:cNvSpPr>
            <a:spLocks noChangeArrowheads="1"/>
          </p:cNvSpPr>
          <p:nvPr/>
        </p:nvSpPr>
        <p:spPr bwMode="auto">
          <a:xfrm>
            <a:off x="6170613" y="3159125"/>
            <a:ext cx="636587"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PER = ?</a:t>
            </a:r>
          </a:p>
        </p:txBody>
      </p:sp>
      <p:sp>
        <p:nvSpPr>
          <p:cNvPr id="90146" name="Rectangle 76"/>
          <p:cNvSpPr>
            <a:spLocks noChangeArrowheads="1"/>
          </p:cNvSpPr>
          <p:nvPr/>
        </p:nvSpPr>
        <p:spPr bwMode="auto">
          <a:xfrm>
            <a:off x="6161088" y="2314575"/>
            <a:ext cx="636587"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CBo = ?</a:t>
            </a:r>
          </a:p>
        </p:txBody>
      </p:sp>
    </p:spTree>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E</a:t>
            </a:r>
            <a:r>
              <a:rPr lang="fr-FR" sz="4000"/>
              <a:t>xemple n°1 : solution</a:t>
            </a:r>
            <a:endParaRPr lang="fr-FR" sz="1600"/>
          </a:p>
        </p:txBody>
      </p:sp>
      <p:sp>
        <p:nvSpPr>
          <p:cNvPr id="92162" name="Text Box 3"/>
          <p:cNvSpPr txBox="1">
            <a:spLocks noChangeArrowheads="1"/>
          </p:cNvSpPr>
          <p:nvPr/>
        </p:nvSpPr>
        <p:spPr bwMode="auto">
          <a:xfrm>
            <a:off x="2176463" y="4479925"/>
            <a:ext cx="1098550" cy="457200"/>
          </a:xfrm>
          <a:prstGeom prst="rect">
            <a:avLst/>
          </a:prstGeom>
          <a:noFill/>
          <a:ln w="9525">
            <a:noFill/>
            <a:miter lim="800000"/>
            <a:headEnd/>
            <a:tailEnd/>
          </a:ln>
        </p:spPr>
        <p:txBody>
          <a:bodyPr wrap="none">
            <a:spAutoFit/>
          </a:bodyPr>
          <a:lstStyle/>
          <a:p>
            <a:pPr eaLnBrk="0" hangingPunct="0"/>
            <a:r>
              <a:rPr lang="fr-FR"/>
              <a:t>	</a:t>
            </a:r>
          </a:p>
        </p:txBody>
      </p:sp>
      <p:sp>
        <p:nvSpPr>
          <p:cNvPr id="92163" name="Rectangle 4"/>
          <p:cNvSpPr>
            <a:spLocks noChangeArrowheads="1"/>
          </p:cNvSpPr>
          <p:nvPr/>
        </p:nvSpPr>
        <p:spPr bwMode="auto">
          <a:xfrm>
            <a:off x="820738" y="3551238"/>
            <a:ext cx="741362" cy="228600"/>
          </a:xfrm>
          <a:prstGeom prst="rect">
            <a:avLst/>
          </a:prstGeom>
          <a:noFill/>
          <a:ln w="9525">
            <a:noFill/>
            <a:miter lim="800000"/>
            <a:headEnd/>
            <a:tailEnd/>
          </a:ln>
        </p:spPr>
        <p:txBody>
          <a:bodyPr wrap="none" lIns="0" tIns="0" rIns="0" bIns="0">
            <a:spAutoFit/>
          </a:bodyPr>
          <a:lstStyle/>
          <a:p>
            <a:pPr eaLnBrk="0" hangingPunct="0"/>
            <a:r>
              <a:rPr lang="fr-FR" sz="1500" b="1" u="sng">
                <a:solidFill>
                  <a:srgbClr val="000000"/>
                </a:solidFill>
                <a:latin typeface="Times New Roman" pitchFamily="18" charset="0"/>
              </a:rPr>
              <a:t>Émission</a:t>
            </a:r>
            <a:endParaRPr lang="fr-FR" sz="1400" b="1" u="sng">
              <a:solidFill>
                <a:srgbClr val="184B81"/>
              </a:solidFill>
              <a:latin typeface="Times New Roman" pitchFamily="18" charset="0"/>
            </a:endParaRPr>
          </a:p>
        </p:txBody>
      </p:sp>
      <p:sp>
        <p:nvSpPr>
          <p:cNvPr id="92164" name="Rectangle 5"/>
          <p:cNvSpPr>
            <a:spLocks noChangeArrowheads="1"/>
          </p:cNvSpPr>
          <p:nvPr/>
        </p:nvSpPr>
        <p:spPr bwMode="auto">
          <a:xfrm>
            <a:off x="820738" y="3762375"/>
            <a:ext cx="1008062"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Montant levé</a:t>
            </a:r>
            <a:endParaRPr lang="fr-FR" sz="1400" b="1">
              <a:solidFill>
                <a:srgbClr val="184B81"/>
              </a:solidFill>
              <a:latin typeface="Times New Roman" pitchFamily="18" charset="0"/>
            </a:endParaRPr>
          </a:p>
        </p:txBody>
      </p:sp>
      <p:sp>
        <p:nvSpPr>
          <p:cNvPr id="92165" name="Rectangle 6"/>
          <p:cNvSpPr>
            <a:spLocks noChangeArrowheads="1"/>
          </p:cNvSpPr>
          <p:nvPr/>
        </p:nvSpPr>
        <p:spPr bwMode="auto">
          <a:xfrm>
            <a:off x="6197600" y="3762375"/>
            <a:ext cx="1373188"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M = 75.000.000 €</a:t>
            </a:r>
            <a:endParaRPr lang="fr-FR" sz="1400" b="1">
              <a:solidFill>
                <a:srgbClr val="184B81"/>
              </a:solidFill>
              <a:latin typeface="Times New Roman" pitchFamily="18" charset="0"/>
            </a:endParaRPr>
          </a:p>
        </p:txBody>
      </p:sp>
      <p:sp>
        <p:nvSpPr>
          <p:cNvPr id="92166" name="Rectangle 7"/>
          <p:cNvSpPr>
            <a:spLocks noChangeArrowheads="1"/>
          </p:cNvSpPr>
          <p:nvPr/>
        </p:nvSpPr>
        <p:spPr bwMode="auto">
          <a:xfrm>
            <a:off x="820738" y="3971925"/>
            <a:ext cx="538162"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Décote</a:t>
            </a:r>
            <a:endParaRPr lang="fr-FR" sz="1400" b="1">
              <a:solidFill>
                <a:srgbClr val="184B81"/>
              </a:solidFill>
              <a:latin typeface="Times New Roman" pitchFamily="18" charset="0"/>
            </a:endParaRPr>
          </a:p>
        </p:txBody>
      </p:sp>
      <p:sp>
        <p:nvSpPr>
          <p:cNvPr id="92167" name="Rectangle 8"/>
          <p:cNvSpPr>
            <a:spLocks noChangeArrowheads="1"/>
          </p:cNvSpPr>
          <p:nvPr/>
        </p:nvSpPr>
        <p:spPr bwMode="auto">
          <a:xfrm>
            <a:off x="6205538" y="3971925"/>
            <a:ext cx="690562"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D = 20%</a:t>
            </a:r>
            <a:endParaRPr lang="fr-FR" sz="1400" b="1">
              <a:solidFill>
                <a:srgbClr val="184B81"/>
              </a:solidFill>
              <a:latin typeface="Times New Roman" pitchFamily="18" charset="0"/>
            </a:endParaRPr>
          </a:p>
        </p:txBody>
      </p:sp>
      <p:sp>
        <p:nvSpPr>
          <p:cNvPr id="92168" name="Rectangle 9"/>
          <p:cNvSpPr>
            <a:spLocks noChangeArrowheads="1"/>
          </p:cNvSpPr>
          <p:nvPr/>
        </p:nvSpPr>
        <p:spPr bwMode="auto">
          <a:xfrm>
            <a:off x="820738" y="4183063"/>
            <a:ext cx="152717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Prix « post-décote »</a:t>
            </a:r>
          </a:p>
        </p:txBody>
      </p:sp>
      <p:sp>
        <p:nvSpPr>
          <p:cNvPr id="92169" name="Rectangle 10"/>
          <p:cNvSpPr>
            <a:spLocks noChangeArrowheads="1"/>
          </p:cNvSpPr>
          <p:nvPr/>
        </p:nvSpPr>
        <p:spPr bwMode="auto">
          <a:xfrm>
            <a:off x="6191250" y="4183063"/>
            <a:ext cx="163512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P = Co </a:t>
            </a:r>
            <a:r>
              <a:rPr lang="fr-FR" sz="1500" baseline="-2000">
                <a:solidFill>
                  <a:srgbClr val="000000"/>
                </a:solidFill>
                <a:latin typeface="Times New Roman" pitchFamily="18" charset="0"/>
              </a:rPr>
              <a:t>* </a:t>
            </a:r>
            <a:r>
              <a:rPr lang="fr-FR" sz="1500">
                <a:solidFill>
                  <a:srgbClr val="000000"/>
                </a:solidFill>
                <a:latin typeface="Times New Roman" pitchFamily="18" charset="0"/>
              </a:rPr>
              <a:t>(1-D) = 80 €</a:t>
            </a:r>
          </a:p>
        </p:txBody>
      </p:sp>
      <p:sp>
        <p:nvSpPr>
          <p:cNvPr id="92170" name="Rectangle 11"/>
          <p:cNvSpPr>
            <a:spLocks noChangeArrowheads="1"/>
          </p:cNvSpPr>
          <p:nvPr/>
        </p:nvSpPr>
        <p:spPr bwMode="auto">
          <a:xfrm>
            <a:off x="820738" y="4394200"/>
            <a:ext cx="190500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Nombre d'actions émises</a:t>
            </a:r>
            <a:endParaRPr lang="fr-FR" sz="1400" b="1">
              <a:solidFill>
                <a:srgbClr val="184B81"/>
              </a:solidFill>
              <a:latin typeface="Times New Roman" pitchFamily="18" charset="0"/>
            </a:endParaRPr>
          </a:p>
        </p:txBody>
      </p:sp>
      <p:sp>
        <p:nvSpPr>
          <p:cNvPr id="92171" name="Rectangle 12"/>
          <p:cNvSpPr>
            <a:spLocks noChangeArrowheads="1"/>
          </p:cNvSpPr>
          <p:nvPr/>
        </p:nvSpPr>
        <p:spPr bwMode="auto">
          <a:xfrm>
            <a:off x="6200775" y="4394200"/>
            <a:ext cx="208915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N = M / P = 937.500 unités</a:t>
            </a:r>
            <a:endParaRPr lang="fr-FR" sz="1400" b="1">
              <a:solidFill>
                <a:srgbClr val="184B81"/>
              </a:solidFill>
              <a:latin typeface="Times New Roman" pitchFamily="18" charset="0"/>
            </a:endParaRPr>
          </a:p>
        </p:txBody>
      </p:sp>
      <p:sp>
        <p:nvSpPr>
          <p:cNvPr id="92172" name="Rectangle 13"/>
          <p:cNvSpPr>
            <a:spLocks noChangeArrowheads="1"/>
          </p:cNvSpPr>
          <p:nvPr/>
        </p:nvSpPr>
        <p:spPr bwMode="auto">
          <a:xfrm>
            <a:off x="820738" y="4605338"/>
            <a:ext cx="413702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Parité d'émission : 1 action nouvelle pour x anciennes </a:t>
            </a:r>
            <a:endParaRPr lang="fr-FR" sz="1400" b="1">
              <a:solidFill>
                <a:srgbClr val="184B81"/>
              </a:solidFill>
              <a:latin typeface="Times New Roman" pitchFamily="18" charset="0"/>
            </a:endParaRPr>
          </a:p>
        </p:txBody>
      </p:sp>
      <p:sp>
        <p:nvSpPr>
          <p:cNvPr id="92173" name="Rectangle 14"/>
          <p:cNvSpPr>
            <a:spLocks noChangeArrowheads="1"/>
          </p:cNvSpPr>
          <p:nvPr/>
        </p:nvSpPr>
        <p:spPr bwMode="auto">
          <a:xfrm>
            <a:off x="6203950" y="4605338"/>
            <a:ext cx="139700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X = No / N = 5.33</a:t>
            </a:r>
            <a:endParaRPr lang="fr-FR" sz="1400" b="1">
              <a:solidFill>
                <a:srgbClr val="184B81"/>
              </a:solidFill>
              <a:latin typeface="Times New Roman" pitchFamily="18" charset="0"/>
            </a:endParaRPr>
          </a:p>
        </p:txBody>
      </p:sp>
      <p:sp>
        <p:nvSpPr>
          <p:cNvPr id="92174" name="Rectangle 15"/>
          <p:cNvSpPr>
            <a:spLocks noChangeArrowheads="1"/>
          </p:cNvSpPr>
          <p:nvPr/>
        </p:nvSpPr>
        <p:spPr bwMode="auto">
          <a:xfrm>
            <a:off x="820738" y="5027613"/>
            <a:ext cx="2112962"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Taux de réemploi des fonds</a:t>
            </a:r>
            <a:endParaRPr lang="fr-FR" sz="1400" b="1">
              <a:solidFill>
                <a:srgbClr val="184B81"/>
              </a:solidFill>
              <a:latin typeface="Times New Roman" pitchFamily="18" charset="0"/>
            </a:endParaRPr>
          </a:p>
        </p:txBody>
      </p:sp>
      <p:sp>
        <p:nvSpPr>
          <p:cNvPr id="92175" name="Rectangle 16"/>
          <p:cNvSpPr>
            <a:spLocks noChangeArrowheads="1"/>
          </p:cNvSpPr>
          <p:nvPr/>
        </p:nvSpPr>
        <p:spPr bwMode="auto">
          <a:xfrm>
            <a:off x="6207125" y="5027613"/>
            <a:ext cx="75882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r = 3.00%</a:t>
            </a:r>
            <a:endParaRPr lang="fr-FR" sz="1400" b="1">
              <a:solidFill>
                <a:srgbClr val="184B81"/>
              </a:solidFill>
              <a:latin typeface="Times New Roman" pitchFamily="18" charset="0"/>
            </a:endParaRPr>
          </a:p>
        </p:txBody>
      </p:sp>
      <p:sp>
        <p:nvSpPr>
          <p:cNvPr id="92176" name="Rectangle 17"/>
          <p:cNvSpPr>
            <a:spLocks noChangeArrowheads="1"/>
          </p:cNvSpPr>
          <p:nvPr/>
        </p:nvSpPr>
        <p:spPr bwMode="auto">
          <a:xfrm>
            <a:off x="820738" y="5449888"/>
            <a:ext cx="1096962"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Cours ex-DPS</a:t>
            </a:r>
            <a:endParaRPr lang="fr-FR" sz="1400" b="1">
              <a:solidFill>
                <a:srgbClr val="184B81"/>
              </a:solidFill>
              <a:latin typeface="Times New Roman" pitchFamily="18" charset="0"/>
            </a:endParaRPr>
          </a:p>
        </p:txBody>
      </p:sp>
      <p:sp>
        <p:nvSpPr>
          <p:cNvPr id="92177" name="Rectangle 18"/>
          <p:cNvSpPr>
            <a:spLocks noChangeArrowheads="1"/>
          </p:cNvSpPr>
          <p:nvPr/>
        </p:nvSpPr>
        <p:spPr bwMode="auto">
          <a:xfrm>
            <a:off x="6197600" y="5449888"/>
            <a:ext cx="261302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C = (CBo + M)/(No+N) = 96.84 €</a:t>
            </a:r>
            <a:endParaRPr lang="fr-FR" sz="1400" b="1">
              <a:solidFill>
                <a:srgbClr val="184B81"/>
              </a:solidFill>
              <a:latin typeface="Times New Roman" pitchFamily="18" charset="0"/>
            </a:endParaRPr>
          </a:p>
        </p:txBody>
      </p:sp>
      <p:sp>
        <p:nvSpPr>
          <p:cNvPr id="92178" name="Rectangle 19"/>
          <p:cNvSpPr>
            <a:spLocks noChangeArrowheads="1"/>
          </p:cNvSpPr>
          <p:nvPr/>
        </p:nvSpPr>
        <p:spPr bwMode="auto">
          <a:xfrm>
            <a:off x="820738" y="5657850"/>
            <a:ext cx="350837"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DPS</a:t>
            </a:r>
            <a:endParaRPr lang="fr-FR" sz="1400" b="1">
              <a:solidFill>
                <a:srgbClr val="184B81"/>
              </a:solidFill>
              <a:latin typeface="Times New Roman" pitchFamily="18" charset="0"/>
            </a:endParaRPr>
          </a:p>
        </p:txBody>
      </p:sp>
      <p:sp>
        <p:nvSpPr>
          <p:cNvPr id="92179" name="Rectangle 20"/>
          <p:cNvSpPr>
            <a:spLocks noChangeArrowheads="1"/>
          </p:cNvSpPr>
          <p:nvPr/>
        </p:nvSpPr>
        <p:spPr bwMode="auto">
          <a:xfrm>
            <a:off x="6189663" y="5657850"/>
            <a:ext cx="1963737"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DPS = Co – C = 3.1579 €</a:t>
            </a:r>
            <a:endParaRPr lang="fr-FR" sz="1400" b="1">
              <a:solidFill>
                <a:srgbClr val="184B81"/>
              </a:solidFill>
              <a:latin typeface="Times New Roman" pitchFamily="18" charset="0"/>
            </a:endParaRPr>
          </a:p>
        </p:txBody>
      </p:sp>
      <p:sp>
        <p:nvSpPr>
          <p:cNvPr id="92180" name="Rectangle 21"/>
          <p:cNvSpPr>
            <a:spLocks noChangeArrowheads="1"/>
          </p:cNvSpPr>
          <p:nvPr/>
        </p:nvSpPr>
        <p:spPr bwMode="auto">
          <a:xfrm>
            <a:off x="820738" y="5868988"/>
            <a:ext cx="2039937"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Coefficient d'ajustement K</a:t>
            </a:r>
            <a:endParaRPr lang="fr-FR" sz="1400" b="1">
              <a:solidFill>
                <a:srgbClr val="184B81"/>
              </a:solidFill>
              <a:latin typeface="Times New Roman" pitchFamily="18" charset="0"/>
            </a:endParaRPr>
          </a:p>
        </p:txBody>
      </p:sp>
      <p:sp>
        <p:nvSpPr>
          <p:cNvPr id="92181" name="Rectangle 22"/>
          <p:cNvSpPr>
            <a:spLocks noChangeArrowheads="1"/>
          </p:cNvSpPr>
          <p:nvPr/>
        </p:nvSpPr>
        <p:spPr bwMode="auto">
          <a:xfrm>
            <a:off x="6191250" y="5894388"/>
            <a:ext cx="156527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K = C / Co = 0.9684</a:t>
            </a:r>
            <a:endParaRPr lang="fr-FR" sz="1400" b="1">
              <a:solidFill>
                <a:srgbClr val="184B81"/>
              </a:solidFill>
              <a:latin typeface="Times New Roman" pitchFamily="18" charset="0"/>
            </a:endParaRPr>
          </a:p>
        </p:txBody>
      </p:sp>
      <p:sp>
        <p:nvSpPr>
          <p:cNvPr id="92182" name="Rectangle 23"/>
          <p:cNvSpPr>
            <a:spLocks noChangeArrowheads="1"/>
          </p:cNvSpPr>
          <p:nvPr/>
        </p:nvSpPr>
        <p:spPr bwMode="auto">
          <a:xfrm>
            <a:off x="820738" y="1654175"/>
            <a:ext cx="1223962" cy="228600"/>
          </a:xfrm>
          <a:prstGeom prst="rect">
            <a:avLst/>
          </a:prstGeom>
          <a:noFill/>
          <a:ln w="9525">
            <a:noFill/>
            <a:miter lim="800000"/>
            <a:headEnd/>
            <a:tailEnd/>
          </a:ln>
        </p:spPr>
        <p:txBody>
          <a:bodyPr wrap="none" lIns="0" tIns="0" rIns="0" bIns="0">
            <a:spAutoFit/>
          </a:bodyPr>
          <a:lstStyle/>
          <a:p>
            <a:pPr eaLnBrk="0" hangingPunct="0"/>
            <a:r>
              <a:rPr lang="fr-FR" sz="1500" b="1" u="sng">
                <a:solidFill>
                  <a:srgbClr val="000000"/>
                </a:solidFill>
                <a:latin typeface="Times New Roman" pitchFamily="18" charset="0"/>
              </a:rPr>
              <a:t>Avant annonce</a:t>
            </a:r>
            <a:endParaRPr lang="fr-FR" sz="1400" b="1" u="sng">
              <a:solidFill>
                <a:srgbClr val="184B81"/>
              </a:solidFill>
              <a:latin typeface="Times New Roman" pitchFamily="18" charset="0"/>
            </a:endParaRPr>
          </a:p>
        </p:txBody>
      </p:sp>
      <p:sp>
        <p:nvSpPr>
          <p:cNvPr id="92183" name="Rectangle 24"/>
          <p:cNvSpPr>
            <a:spLocks noChangeArrowheads="1"/>
          </p:cNvSpPr>
          <p:nvPr/>
        </p:nvSpPr>
        <p:spPr bwMode="auto">
          <a:xfrm>
            <a:off x="820738" y="1865313"/>
            <a:ext cx="182880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Nombre d'actions initial</a:t>
            </a:r>
            <a:endParaRPr lang="fr-FR" sz="1400" b="1">
              <a:solidFill>
                <a:srgbClr val="184B81"/>
              </a:solidFill>
              <a:latin typeface="Times New Roman" pitchFamily="18" charset="0"/>
            </a:endParaRPr>
          </a:p>
        </p:txBody>
      </p:sp>
      <p:sp>
        <p:nvSpPr>
          <p:cNvPr id="92184" name="Rectangle 25"/>
          <p:cNvSpPr>
            <a:spLocks noChangeArrowheads="1"/>
          </p:cNvSpPr>
          <p:nvPr/>
        </p:nvSpPr>
        <p:spPr bwMode="auto">
          <a:xfrm>
            <a:off x="6162675" y="1865313"/>
            <a:ext cx="1700213"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No = 5.000.000 unités</a:t>
            </a:r>
            <a:endParaRPr lang="fr-FR" sz="1400" b="1">
              <a:solidFill>
                <a:srgbClr val="184B81"/>
              </a:solidFill>
              <a:latin typeface="Times New Roman" pitchFamily="18" charset="0"/>
            </a:endParaRPr>
          </a:p>
        </p:txBody>
      </p:sp>
      <p:sp>
        <p:nvSpPr>
          <p:cNvPr id="92185" name="Rectangle 26"/>
          <p:cNvSpPr>
            <a:spLocks noChangeArrowheads="1"/>
          </p:cNvSpPr>
          <p:nvPr/>
        </p:nvSpPr>
        <p:spPr bwMode="auto">
          <a:xfrm>
            <a:off x="820738" y="2076450"/>
            <a:ext cx="1643062"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Cours avant annonce </a:t>
            </a:r>
            <a:endParaRPr lang="fr-FR" sz="1400" b="1">
              <a:solidFill>
                <a:srgbClr val="184B81"/>
              </a:solidFill>
              <a:latin typeface="Times New Roman" pitchFamily="18" charset="0"/>
            </a:endParaRPr>
          </a:p>
        </p:txBody>
      </p:sp>
      <p:sp>
        <p:nvSpPr>
          <p:cNvPr id="92186" name="Rectangle 27"/>
          <p:cNvSpPr>
            <a:spLocks noChangeArrowheads="1"/>
          </p:cNvSpPr>
          <p:nvPr/>
        </p:nvSpPr>
        <p:spPr bwMode="auto">
          <a:xfrm>
            <a:off x="6164263" y="2076450"/>
            <a:ext cx="85407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Co = 100 €</a:t>
            </a:r>
            <a:endParaRPr lang="fr-FR" sz="1400" b="1">
              <a:solidFill>
                <a:srgbClr val="184B81"/>
              </a:solidFill>
              <a:latin typeface="Times New Roman" pitchFamily="18" charset="0"/>
            </a:endParaRPr>
          </a:p>
        </p:txBody>
      </p:sp>
      <p:sp>
        <p:nvSpPr>
          <p:cNvPr id="92187" name="Rectangle 28"/>
          <p:cNvSpPr>
            <a:spLocks noChangeArrowheads="1"/>
          </p:cNvSpPr>
          <p:nvPr/>
        </p:nvSpPr>
        <p:spPr bwMode="auto">
          <a:xfrm>
            <a:off x="820738" y="2300288"/>
            <a:ext cx="224155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Capitalisation avant annonce </a:t>
            </a:r>
            <a:endParaRPr lang="fr-FR" sz="1400" b="1">
              <a:solidFill>
                <a:srgbClr val="184B81"/>
              </a:solidFill>
              <a:latin typeface="Times New Roman" pitchFamily="18" charset="0"/>
            </a:endParaRPr>
          </a:p>
        </p:txBody>
      </p:sp>
      <p:sp>
        <p:nvSpPr>
          <p:cNvPr id="92188" name="Rectangle 29"/>
          <p:cNvSpPr>
            <a:spLocks noChangeArrowheads="1"/>
          </p:cNvSpPr>
          <p:nvPr/>
        </p:nvSpPr>
        <p:spPr bwMode="auto">
          <a:xfrm>
            <a:off x="820738" y="2708275"/>
            <a:ext cx="222567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Bénéfice net avant opération </a:t>
            </a:r>
            <a:endParaRPr lang="fr-FR" sz="1400" b="1">
              <a:solidFill>
                <a:srgbClr val="184B81"/>
              </a:solidFill>
              <a:latin typeface="Times New Roman" pitchFamily="18" charset="0"/>
            </a:endParaRPr>
          </a:p>
        </p:txBody>
      </p:sp>
      <p:sp>
        <p:nvSpPr>
          <p:cNvPr id="92189" name="Rectangle 30"/>
          <p:cNvSpPr>
            <a:spLocks noChangeArrowheads="1"/>
          </p:cNvSpPr>
          <p:nvPr/>
        </p:nvSpPr>
        <p:spPr bwMode="auto">
          <a:xfrm>
            <a:off x="6167438" y="2708275"/>
            <a:ext cx="1563687"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BNo = 25.000.000 €</a:t>
            </a:r>
            <a:endParaRPr lang="fr-FR" sz="1400" b="1">
              <a:solidFill>
                <a:srgbClr val="184B81"/>
              </a:solidFill>
              <a:latin typeface="Times New Roman" pitchFamily="18" charset="0"/>
            </a:endParaRPr>
          </a:p>
        </p:txBody>
      </p:sp>
      <p:sp>
        <p:nvSpPr>
          <p:cNvPr id="92190" name="Rectangle 31"/>
          <p:cNvSpPr>
            <a:spLocks noChangeArrowheads="1"/>
          </p:cNvSpPr>
          <p:nvPr/>
        </p:nvSpPr>
        <p:spPr bwMode="auto">
          <a:xfrm>
            <a:off x="820738" y="2919413"/>
            <a:ext cx="173355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BNPA avant opération</a:t>
            </a:r>
            <a:endParaRPr lang="fr-FR" sz="1400" b="1">
              <a:solidFill>
                <a:srgbClr val="184B81"/>
              </a:solidFill>
              <a:latin typeface="Times New Roman" pitchFamily="18" charset="0"/>
            </a:endParaRPr>
          </a:p>
        </p:txBody>
      </p:sp>
      <p:sp>
        <p:nvSpPr>
          <p:cNvPr id="92191" name="Rectangle 32"/>
          <p:cNvSpPr>
            <a:spLocks noChangeArrowheads="1"/>
          </p:cNvSpPr>
          <p:nvPr/>
        </p:nvSpPr>
        <p:spPr bwMode="auto">
          <a:xfrm>
            <a:off x="6167438" y="2932113"/>
            <a:ext cx="222885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BNPAo = BNo / No = 5.00 €</a:t>
            </a:r>
            <a:endParaRPr lang="fr-FR" sz="1400" b="1">
              <a:solidFill>
                <a:srgbClr val="184B81"/>
              </a:solidFill>
              <a:latin typeface="Times New Roman" pitchFamily="18" charset="0"/>
            </a:endParaRPr>
          </a:p>
        </p:txBody>
      </p:sp>
      <p:sp>
        <p:nvSpPr>
          <p:cNvPr id="92192" name="Rectangle 33"/>
          <p:cNvSpPr>
            <a:spLocks noChangeArrowheads="1"/>
          </p:cNvSpPr>
          <p:nvPr/>
        </p:nvSpPr>
        <p:spPr bwMode="auto">
          <a:xfrm>
            <a:off x="820738" y="3130550"/>
            <a:ext cx="34925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PER</a:t>
            </a:r>
            <a:endParaRPr lang="fr-FR" sz="1400" b="1">
              <a:solidFill>
                <a:srgbClr val="184B81"/>
              </a:solidFill>
              <a:latin typeface="Times New Roman" pitchFamily="18" charset="0"/>
            </a:endParaRPr>
          </a:p>
        </p:txBody>
      </p:sp>
      <p:sp>
        <p:nvSpPr>
          <p:cNvPr id="92193" name="Rectangle 34"/>
          <p:cNvSpPr>
            <a:spLocks noChangeArrowheads="1"/>
          </p:cNvSpPr>
          <p:nvPr/>
        </p:nvSpPr>
        <p:spPr bwMode="auto">
          <a:xfrm>
            <a:off x="6170613" y="3159125"/>
            <a:ext cx="192087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PER = Co / BNPAo = 20</a:t>
            </a:r>
          </a:p>
        </p:txBody>
      </p:sp>
      <p:sp>
        <p:nvSpPr>
          <p:cNvPr id="92194" name="Rectangle 35"/>
          <p:cNvSpPr>
            <a:spLocks noChangeArrowheads="1"/>
          </p:cNvSpPr>
          <p:nvPr/>
        </p:nvSpPr>
        <p:spPr bwMode="auto">
          <a:xfrm>
            <a:off x="6161088" y="2314575"/>
            <a:ext cx="2449512"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CBo = No </a:t>
            </a:r>
            <a:r>
              <a:rPr lang="fr-FR" sz="1500" baseline="-2000">
                <a:solidFill>
                  <a:srgbClr val="000000"/>
                </a:solidFill>
                <a:latin typeface="Times New Roman" pitchFamily="18" charset="0"/>
              </a:rPr>
              <a:t>* </a:t>
            </a:r>
            <a:r>
              <a:rPr lang="fr-FR" sz="1500">
                <a:solidFill>
                  <a:srgbClr val="000000"/>
                </a:solidFill>
                <a:latin typeface="Times New Roman" pitchFamily="18" charset="0"/>
              </a:rPr>
              <a:t>Co = 500.000.000 €</a:t>
            </a:r>
          </a:p>
        </p:txBody>
      </p:sp>
    </p:spTree>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A</a:t>
            </a:r>
            <a:r>
              <a:rPr lang="fr-FR" sz="4000"/>
              <a:t>pproche </a:t>
            </a:r>
            <a:r>
              <a:rPr lang="fr-FR" sz="4000" i="1"/>
              <a:t>patrimoniale</a:t>
            </a:r>
            <a:endParaRPr lang="fr-FR" sz="1600" i="1"/>
          </a:p>
        </p:txBody>
      </p:sp>
      <p:sp>
        <p:nvSpPr>
          <p:cNvPr id="94210" name="Rectangle 37"/>
          <p:cNvSpPr>
            <a:spLocks noChangeArrowheads="1"/>
          </p:cNvSpPr>
          <p:nvPr/>
        </p:nvSpPr>
        <p:spPr bwMode="auto">
          <a:xfrm>
            <a:off x="1066800" y="1781175"/>
            <a:ext cx="1223963" cy="228600"/>
          </a:xfrm>
          <a:prstGeom prst="rect">
            <a:avLst/>
          </a:prstGeom>
          <a:noFill/>
          <a:ln w="9525">
            <a:noFill/>
            <a:miter lim="800000"/>
            <a:headEnd/>
            <a:tailEnd/>
          </a:ln>
        </p:spPr>
        <p:txBody>
          <a:bodyPr wrap="none" lIns="0" tIns="0" rIns="0" bIns="0">
            <a:spAutoFit/>
          </a:bodyPr>
          <a:lstStyle/>
          <a:p>
            <a:pPr eaLnBrk="0" hangingPunct="0"/>
            <a:r>
              <a:rPr lang="fr-FR" sz="1500" b="1" u="sng">
                <a:solidFill>
                  <a:srgbClr val="000000"/>
                </a:solidFill>
                <a:latin typeface="Times New Roman" pitchFamily="18" charset="0"/>
              </a:rPr>
              <a:t>Avant annonce</a:t>
            </a:r>
            <a:endParaRPr lang="fr-FR" sz="1400" b="1" u="sng">
              <a:solidFill>
                <a:srgbClr val="184B81"/>
              </a:solidFill>
              <a:latin typeface="Times New Roman" pitchFamily="18" charset="0"/>
            </a:endParaRPr>
          </a:p>
        </p:txBody>
      </p:sp>
      <p:sp>
        <p:nvSpPr>
          <p:cNvPr id="94211" name="Rectangle 38"/>
          <p:cNvSpPr>
            <a:spLocks noChangeArrowheads="1"/>
          </p:cNvSpPr>
          <p:nvPr/>
        </p:nvSpPr>
        <p:spPr bwMode="auto">
          <a:xfrm>
            <a:off x="1066800" y="2017713"/>
            <a:ext cx="235585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Participation de l’actionnaire </a:t>
            </a:r>
            <a:r>
              <a:rPr lang="fr-FR" sz="1500">
                <a:solidFill>
                  <a:srgbClr val="000000"/>
                </a:solidFill>
                <a:latin typeface="Times New Roman" pitchFamily="18" charset="0"/>
                <a:sym typeface="Symbol" pitchFamily="18" charset="2"/>
              </a:rPr>
              <a:t></a:t>
            </a:r>
            <a:endParaRPr lang="fr-FR" sz="1400" b="1">
              <a:solidFill>
                <a:srgbClr val="184B81"/>
              </a:solidFill>
              <a:latin typeface="Times New Roman" pitchFamily="18" charset="0"/>
            </a:endParaRPr>
          </a:p>
        </p:txBody>
      </p:sp>
      <p:sp>
        <p:nvSpPr>
          <p:cNvPr id="94212" name="Rectangle 39"/>
          <p:cNvSpPr>
            <a:spLocks noChangeArrowheads="1"/>
          </p:cNvSpPr>
          <p:nvPr/>
        </p:nvSpPr>
        <p:spPr bwMode="auto">
          <a:xfrm>
            <a:off x="7131050" y="2017713"/>
            <a:ext cx="34925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10%</a:t>
            </a:r>
            <a:endParaRPr lang="fr-FR" sz="1400" b="1">
              <a:solidFill>
                <a:srgbClr val="184B81"/>
              </a:solidFill>
              <a:latin typeface="Times New Roman" pitchFamily="18" charset="0"/>
            </a:endParaRPr>
          </a:p>
        </p:txBody>
      </p:sp>
      <p:sp>
        <p:nvSpPr>
          <p:cNvPr id="94213" name="Rectangle 40"/>
          <p:cNvSpPr>
            <a:spLocks noChangeArrowheads="1"/>
          </p:cNvSpPr>
          <p:nvPr/>
        </p:nvSpPr>
        <p:spPr bwMode="auto">
          <a:xfrm>
            <a:off x="1066800" y="2228850"/>
            <a:ext cx="257175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Nombre d’actions détenues par </a:t>
            </a:r>
            <a:r>
              <a:rPr lang="fr-FR" sz="1500">
                <a:solidFill>
                  <a:srgbClr val="000000"/>
                </a:solidFill>
                <a:latin typeface="Times New Roman" pitchFamily="18" charset="0"/>
                <a:sym typeface="Symbol" pitchFamily="18" charset="2"/>
              </a:rPr>
              <a:t></a:t>
            </a:r>
            <a:r>
              <a:rPr lang="fr-FR" sz="1500">
                <a:solidFill>
                  <a:srgbClr val="000000"/>
                </a:solidFill>
                <a:latin typeface="Times New Roman" pitchFamily="18" charset="0"/>
              </a:rPr>
              <a:t> </a:t>
            </a:r>
          </a:p>
        </p:txBody>
      </p:sp>
      <p:sp>
        <p:nvSpPr>
          <p:cNvPr id="94214" name="Rectangle 41"/>
          <p:cNvSpPr>
            <a:spLocks noChangeArrowheads="1"/>
          </p:cNvSpPr>
          <p:nvPr/>
        </p:nvSpPr>
        <p:spPr bwMode="auto">
          <a:xfrm>
            <a:off x="6410325" y="2228850"/>
            <a:ext cx="112077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500.000 unités</a:t>
            </a:r>
            <a:endParaRPr lang="fr-FR" sz="1400" b="1">
              <a:solidFill>
                <a:srgbClr val="184B81"/>
              </a:solidFill>
              <a:latin typeface="Times New Roman" pitchFamily="18" charset="0"/>
            </a:endParaRPr>
          </a:p>
        </p:txBody>
      </p:sp>
      <p:sp>
        <p:nvSpPr>
          <p:cNvPr id="94215" name="Rectangle 42"/>
          <p:cNvSpPr>
            <a:spLocks noChangeArrowheads="1"/>
          </p:cNvSpPr>
          <p:nvPr/>
        </p:nvSpPr>
        <p:spPr bwMode="auto">
          <a:xfrm>
            <a:off x="1066800" y="2439988"/>
            <a:ext cx="126047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Patrimoine de </a:t>
            </a:r>
            <a:r>
              <a:rPr lang="fr-FR" sz="1500">
                <a:solidFill>
                  <a:srgbClr val="000000"/>
                </a:solidFill>
                <a:latin typeface="Times New Roman" pitchFamily="18" charset="0"/>
                <a:sym typeface="Symbol" pitchFamily="18" charset="2"/>
              </a:rPr>
              <a:t></a:t>
            </a:r>
            <a:r>
              <a:rPr lang="fr-FR" sz="1500">
                <a:solidFill>
                  <a:srgbClr val="000000"/>
                </a:solidFill>
                <a:latin typeface="Times New Roman" pitchFamily="18" charset="0"/>
              </a:rPr>
              <a:t> </a:t>
            </a:r>
          </a:p>
        </p:txBody>
      </p:sp>
      <p:sp>
        <p:nvSpPr>
          <p:cNvPr id="94216" name="Rectangle 43"/>
          <p:cNvSpPr>
            <a:spLocks noChangeArrowheads="1"/>
          </p:cNvSpPr>
          <p:nvPr/>
        </p:nvSpPr>
        <p:spPr bwMode="auto">
          <a:xfrm>
            <a:off x="1066800" y="2657475"/>
            <a:ext cx="2189163"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Nombre de DPS reçus par </a:t>
            </a:r>
            <a:r>
              <a:rPr lang="fr-FR" sz="1500">
                <a:solidFill>
                  <a:srgbClr val="000000"/>
                </a:solidFill>
                <a:latin typeface="Times New Roman" pitchFamily="18" charset="0"/>
                <a:sym typeface="Symbol" pitchFamily="18" charset="2"/>
              </a:rPr>
              <a:t></a:t>
            </a:r>
            <a:r>
              <a:rPr lang="fr-FR" sz="1500">
                <a:solidFill>
                  <a:srgbClr val="000000"/>
                </a:solidFill>
                <a:latin typeface="Times New Roman" pitchFamily="18" charset="0"/>
              </a:rPr>
              <a:t> </a:t>
            </a:r>
          </a:p>
        </p:txBody>
      </p:sp>
      <p:sp>
        <p:nvSpPr>
          <p:cNvPr id="94217" name="Rectangle 44"/>
          <p:cNvSpPr>
            <a:spLocks noChangeArrowheads="1"/>
          </p:cNvSpPr>
          <p:nvPr/>
        </p:nvSpPr>
        <p:spPr bwMode="auto">
          <a:xfrm>
            <a:off x="6413500" y="2657475"/>
            <a:ext cx="112077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500.000 unités</a:t>
            </a:r>
            <a:endParaRPr lang="fr-FR" sz="1400" b="1">
              <a:solidFill>
                <a:srgbClr val="184B81"/>
              </a:solidFill>
              <a:latin typeface="Times New Roman" pitchFamily="18" charset="0"/>
            </a:endParaRPr>
          </a:p>
        </p:txBody>
      </p:sp>
      <p:sp>
        <p:nvSpPr>
          <p:cNvPr id="94218" name="Rectangle 45"/>
          <p:cNvSpPr>
            <a:spLocks noChangeArrowheads="1"/>
          </p:cNvSpPr>
          <p:nvPr/>
        </p:nvSpPr>
        <p:spPr bwMode="auto">
          <a:xfrm>
            <a:off x="1066800" y="3219450"/>
            <a:ext cx="1266825" cy="228600"/>
          </a:xfrm>
          <a:prstGeom prst="rect">
            <a:avLst/>
          </a:prstGeom>
          <a:noFill/>
          <a:ln w="9525">
            <a:noFill/>
            <a:miter lim="800000"/>
            <a:headEnd/>
            <a:tailEnd/>
          </a:ln>
        </p:spPr>
        <p:txBody>
          <a:bodyPr wrap="none" lIns="0" tIns="0" rIns="0" bIns="0">
            <a:spAutoFit/>
          </a:bodyPr>
          <a:lstStyle/>
          <a:p>
            <a:pPr eaLnBrk="0" hangingPunct="0"/>
            <a:r>
              <a:rPr lang="fr-FR" sz="1500" b="1" u="sng">
                <a:solidFill>
                  <a:srgbClr val="000000"/>
                </a:solidFill>
                <a:latin typeface="Times New Roman" pitchFamily="18" charset="0"/>
              </a:rPr>
              <a:t>Choix du DPS :</a:t>
            </a:r>
            <a:endParaRPr lang="fr-FR" sz="1400" b="1" u="sng">
              <a:solidFill>
                <a:srgbClr val="184B81"/>
              </a:solidFill>
              <a:latin typeface="Times New Roman" pitchFamily="18" charset="0"/>
            </a:endParaRPr>
          </a:p>
        </p:txBody>
      </p:sp>
      <p:sp>
        <p:nvSpPr>
          <p:cNvPr id="94219" name="Rectangle 46"/>
          <p:cNvSpPr>
            <a:spLocks noChangeArrowheads="1"/>
          </p:cNvSpPr>
          <p:nvPr/>
        </p:nvSpPr>
        <p:spPr bwMode="auto">
          <a:xfrm>
            <a:off x="1066800" y="3455988"/>
            <a:ext cx="252412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Nombre d’actions détenues par </a:t>
            </a:r>
            <a:r>
              <a:rPr lang="fr-FR" sz="1500">
                <a:solidFill>
                  <a:srgbClr val="000000"/>
                </a:solidFill>
                <a:latin typeface="Times New Roman" pitchFamily="18" charset="0"/>
                <a:sym typeface="Symbol" pitchFamily="18" charset="2"/>
              </a:rPr>
              <a:t></a:t>
            </a:r>
          </a:p>
        </p:txBody>
      </p:sp>
      <p:sp>
        <p:nvSpPr>
          <p:cNvPr id="94220" name="Rectangle 47"/>
          <p:cNvSpPr>
            <a:spLocks noChangeArrowheads="1"/>
          </p:cNvSpPr>
          <p:nvPr/>
        </p:nvSpPr>
        <p:spPr bwMode="auto">
          <a:xfrm>
            <a:off x="6426200" y="3455988"/>
            <a:ext cx="112077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593.750 unités</a:t>
            </a:r>
            <a:endParaRPr lang="fr-FR" sz="1400" b="1">
              <a:solidFill>
                <a:srgbClr val="184B81"/>
              </a:solidFill>
              <a:latin typeface="Times New Roman" pitchFamily="18" charset="0"/>
            </a:endParaRPr>
          </a:p>
        </p:txBody>
      </p:sp>
      <p:sp>
        <p:nvSpPr>
          <p:cNvPr id="94221" name="Rectangle 48"/>
          <p:cNvSpPr>
            <a:spLocks noChangeArrowheads="1"/>
          </p:cNvSpPr>
          <p:nvPr/>
        </p:nvSpPr>
        <p:spPr bwMode="auto">
          <a:xfrm>
            <a:off x="1066800" y="3678238"/>
            <a:ext cx="2560638"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Valeur des actions détenues par </a:t>
            </a:r>
            <a:r>
              <a:rPr lang="fr-FR" sz="1500">
                <a:solidFill>
                  <a:srgbClr val="000000"/>
                </a:solidFill>
                <a:latin typeface="Times New Roman" pitchFamily="18" charset="0"/>
                <a:sym typeface="Symbol" pitchFamily="18" charset="2"/>
              </a:rPr>
              <a:t></a:t>
            </a:r>
          </a:p>
        </p:txBody>
      </p:sp>
      <p:sp>
        <p:nvSpPr>
          <p:cNvPr id="94222" name="Rectangle 49"/>
          <p:cNvSpPr>
            <a:spLocks noChangeArrowheads="1"/>
          </p:cNvSpPr>
          <p:nvPr/>
        </p:nvSpPr>
        <p:spPr bwMode="auto">
          <a:xfrm>
            <a:off x="6540500" y="3665538"/>
            <a:ext cx="100012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57.500.000 €</a:t>
            </a:r>
            <a:endParaRPr lang="fr-FR" sz="1400" b="1">
              <a:solidFill>
                <a:srgbClr val="184B81"/>
              </a:solidFill>
              <a:latin typeface="Times New Roman" pitchFamily="18" charset="0"/>
            </a:endParaRPr>
          </a:p>
        </p:txBody>
      </p:sp>
      <p:sp>
        <p:nvSpPr>
          <p:cNvPr id="94223" name="Rectangle 50"/>
          <p:cNvSpPr>
            <a:spLocks noChangeArrowheads="1"/>
          </p:cNvSpPr>
          <p:nvPr/>
        </p:nvSpPr>
        <p:spPr bwMode="auto">
          <a:xfrm>
            <a:off x="1066800" y="3902075"/>
            <a:ext cx="222885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Montant de souscription de </a:t>
            </a:r>
            <a:r>
              <a:rPr lang="fr-FR" sz="1500">
                <a:solidFill>
                  <a:srgbClr val="000000"/>
                </a:solidFill>
                <a:latin typeface="Times New Roman" pitchFamily="18" charset="0"/>
                <a:sym typeface="Symbol" pitchFamily="18" charset="2"/>
              </a:rPr>
              <a:t></a:t>
            </a:r>
          </a:p>
        </p:txBody>
      </p:sp>
      <p:sp>
        <p:nvSpPr>
          <p:cNvPr id="94224" name="Rectangle 51"/>
          <p:cNvSpPr>
            <a:spLocks noChangeArrowheads="1"/>
          </p:cNvSpPr>
          <p:nvPr/>
        </p:nvSpPr>
        <p:spPr bwMode="auto">
          <a:xfrm>
            <a:off x="6500813" y="3876675"/>
            <a:ext cx="101600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- 7.500.000 €</a:t>
            </a:r>
            <a:endParaRPr lang="fr-FR" sz="1400" b="1">
              <a:solidFill>
                <a:srgbClr val="184B81"/>
              </a:solidFill>
              <a:latin typeface="Times New Roman" pitchFamily="18" charset="0"/>
            </a:endParaRPr>
          </a:p>
        </p:txBody>
      </p:sp>
      <p:sp>
        <p:nvSpPr>
          <p:cNvPr id="94225" name="Rectangle 52"/>
          <p:cNvSpPr>
            <a:spLocks noChangeArrowheads="1"/>
          </p:cNvSpPr>
          <p:nvPr/>
        </p:nvSpPr>
        <p:spPr bwMode="auto">
          <a:xfrm>
            <a:off x="6519863" y="2441575"/>
            <a:ext cx="100012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50.000.000 €</a:t>
            </a:r>
            <a:endParaRPr lang="fr-FR" sz="1400" b="1">
              <a:solidFill>
                <a:srgbClr val="184B81"/>
              </a:solidFill>
              <a:latin typeface="Times New Roman" pitchFamily="18" charset="0"/>
            </a:endParaRPr>
          </a:p>
        </p:txBody>
      </p:sp>
      <p:sp>
        <p:nvSpPr>
          <p:cNvPr id="94226" name="Rectangle 54"/>
          <p:cNvSpPr>
            <a:spLocks noChangeArrowheads="1"/>
          </p:cNvSpPr>
          <p:nvPr/>
        </p:nvSpPr>
        <p:spPr bwMode="auto">
          <a:xfrm>
            <a:off x="6507163" y="4216400"/>
            <a:ext cx="100012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50.000.000 €</a:t>
            </a:r>
            <a:endParaRPr lang="fr-FR" sz="1400" b="1">
              <a:solidFill>
                <a:srgbClr val="184B81"/>
              </a:solidFill>
              <a:latin typeface="Times New Roman" pitchFamily="18" charset="0"/>
            </a:endParaRPr>
          </a:p>
        </p:txBody>
      </p:sp>
      <p:sp>
        <p:nvSpPr>
          <p:cNvPr id="94227" name="Rectangle 55"/>
          <p:cNvSpPr>
            <a:spLocks noChangeArrowheads="1"/>
          </p:cNvSpPr>
          <p:nvPr/>
        </p:nvSpPr>
        <p:spPr bwMode="auto">
          <a:xfrm>
            <a:off x="1065213" y="4795838"/>
            <a:ext cx="1547812" cy="228600"/>
          </a:xfrm>
          <a:prstGeom prst="rect">
            <a:avLst/>
          </a:prstGeom>
          <a:noFill/>
          <a:ln w="9525">
            <a:noFill/>
            <a:miter lim="800000"/>
            <a:headEnd/>
            <a:tailEnd/>
          </a:ln>
        </p:spPr>
        <p:txBody>
          <a:bodyPr wrap="none" lIns="0" tIns="0" rIns="0" bIns="0">
            <a:spAutoFit/>
          </a:bodyPr>
          <a:lstStyle/>
          <a:p>
            <a:pPr eaLnBrk="0" hangingPunct="0"/>
            <a:r>
              <a:rPr lang="fr-FR" sz="1500" b="1" u="sng">
                <a:solidFill>
                  <a:srgbClr val="000000"/>
                </a:solidFill>
                <a:latin typeface="Times New Roman" pitchFamily="18" charset="0"/>
              </a:rPr>
              <a:t>Non suivi du DPS :</a:t>
            </a:r>
            <a:endParaRPr lang="fr-FR" sz="1400" b="1" u="sng">
              <a:solidFill>
                <a:srgbClr val="184B81"/>
              </a:solidFill>
              <a:latin typeface="Times New Roman" pitchFamily="18" charset="0"/>
            </a:endParaRPr>
          </a:p>
        </p:txBody>
      </p:sp>
      <p:sp>
        <p:nvSpPr>
          <p:cNvPr id="94228" name="Rectangle 56"/>
          <p:cNvSpPr>
            <a:spLocks noChangeArrowheads="1"/>
          </p:cNvSpPr>
          <p:nvPr/>
        </p:nvSpPr>
        <p:spPr bwMode="auto">
          <a:xfrm>
            <a:off x="1065213" y="5032375"/>
            <a:ext cx="252412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Nombre d’actions détenues par </a:t>
            </a:r>
            <a:r>
              <a:rPr lang="fr-FR" sz="1500">
                <a:solidFill>
                  <a:srgbClr val="000000"/>
                </a:solidFill>
                <a:latin typeface="Times New Roman" pitchFamily="18" charset="0"/>
                <a:sym typeface="Symbol" pitchFamily="18" charset="2"/>
              </a:rPr>
              <a:t></a:t>
            </a:r>
            <a:endParaRPr lang="fr-FR" sz="1400" b="1">
              <a:solidFill>
                <a:srgbClr val="184B81"/>
              </a:solidFill>
              <a:latin typeface="Times New Roman" pitchFamily="18" charset="0"/>
            </a:endParaRPr>
          </a:p>
        </p:txBody>
      </p:sp>
      <p:sp>
        <p:nvSpPr>
          <p:cNvPr id="94229" name="Rectangle 58"/>
          <p:cNvSpPr>
            <a:spLocks noChangeArrowheads="1"/>
          </p:cNvSpPr>
          <p:nvPr/>
        </p:nvSpPr>
        <p:spPr bwMode="auto">
          <a:xfrm>
            <a:off x="1065213" y="5254625"/>
            <a:ext cx="2560637"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Valeur des actions détenues par </a:t>
            </a:r>
            <a:r>
              <a:rPr lang="fr-FR" sz="1500">
                <a:solidFill>
                  <a:srgbClr val="000000"/>
                </a:solidFill>
                <a:latin typeface="Times New Roman" pitchFamily="18" charset="0"/>
                <a:sym typeface="Symbol" pitchFamily="18" charset="2"/>
              </a:rPr>
              <a:t></a:t>
            </a:r>
            <a:endParaRPr lang="fr-FR" sz="1400" b="1">
              <a:solidFill>
                <a:srgbClr val="184B81"/>
              </a:solidFill>
              <a:latin typeface="Times New Roman" pitchFamily="18" charset="0"/>
            </a:endParaRPr>
          </a:p>
        </p:txBody>
      </p:sp>
      <p:sp>
        <p:nvSpPr>
          <p:cNvPr id="94230" name="Rectangle 60"/>
          <p:cNvSpPr>
            <a:spLocks noChangeArrowheads="1"/>
          </p:cNvSpPr>
          <p:nvPr/>
        </p:nvSpPr>
        <p:spPr bwMode="auto">
          <a:xfrm>
            <a:off x="1065213" y="5491163"/>
            <a:ext cx="153352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Vente du DPS par </a:t>
            </a:r>
            <a:r>
              <a:rPr lang="fr-FR" sz="1500">
                <a:solidFill>
                  <a:srgbClr val="000000"/>
                </a:solidFill>
                <a:latin typeface="Times New Roman" pitchFamily="18" charset="0"/>
                <a:sym typeface="Symbol" pitchFamily="18" charset="2"/>
              </a:rPr>
              <a:t></a:t>
            </a:r>
            <a:endParaRPr lang="fr-FR" sz="1400" b="1">
              <a:solidFill>
                <a:srgbClr val="184B81"/>
              </a:solidFill>
              <a:latin typeface="Times New Roman" pitchFamily="18" charset="0"/>
            </a:endParaRPr>
          </a:p>
        </p:txBody>
      </p:sp>
      <p:sp>
        <p:nvSpPr>
          <p:cNvPr id="94231" name="Rectangle 64"/>
          <p:cNvSpPr>
            <a:spLocks noChangeArrowheads="1"/>
          </p:cNvSpPr>
          <p:nvPr/>
        </p:nvSpPr>
        <p:spPr bwMode="auto">
          <a:xfrm>
            <a:off x="1065213" y="4219575"/>
            <a:ext cx="121285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Patrimoine de </a:t>
            </a:r>
            <a:r>
              <a:rPr lang="fr-FR" sz="1500">
                <a:solidFill>
                  <a:srgbClr val="000000"/>
                </a:solidFill>
                <a:latin typeface="Times New Roman" pitchFamily="18" charset="0"/>
                <a:sym typeface="Symbol" pitchFamily="18" charset="2"/>
              </a:rPr>
              <a:t></a:t>
            </a:r>
          </a:p>
        </p:txBody>
      </p:sp>
      <p:sp>
        <p:nvSpPr>
          <p:cNvPr id="94232" name="Rectangle 65"/>
          <p:cNvSpPr>
            <a:spLocks noChangeArrowheads="1"/>
          </p:cNvSpPr>
          <p:nvPr/>
        </p:nvSpPr>
        <p:spPr bwMode="auto">
          <a:xfrm>
            <a:off x="1077913" y="5810250"/>
            <a:ext cx="1503362"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Patrimoine de par </a:t>
            </a:r>
            <a:r>
              <a:rPr lang="fr-FR" sz="1500">
                <a:solidFill>
                  <a:srgbClr val="000000"/>
                </a:solidFill>
                <a:latin typeface="Times New Roman" pitchFamily="18" charset="0"/>
                <a:sym typeface="Symbol" pitchFamily="18" charset="2"/>
              </a:rPr>
              <a:t></a:t>
            </a:r>
            <a:endParaRPr lang="fr-FR" sz="1400" b="1">
              <a:solidFill>
                <a:srgbClr val="184B81"/>
              </a:solidFill>
              <a:latin typeface="Times New Roman" pitchFamily="18" charset="0"/>
            </a:endParaRPr>
          </a:p>
        </p:txBody>
      </p:sp>
      <p:sp>
        <p:nvSpPr>
          <p:cNvPr id="94233" name="Rectangle 66"/>
          <p:cNvSpPr>
            <a:spLocks noChangeArrowheads="1"/>
          </p:cNvSpPr>
          <p:nvPr/>
        </p:nvSpPr>
        <p:spPr bwMode="auto">
          <a:xfrm>
            <a:off x="6421438" y="5030788"/>
            <a:ext cx="112077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500.000 unités</a:t>
            </a:r>
            <a:endParaRPr lang="fr-FR" sz="1400" b="1">
              <a:solidFill>
                <a:srgbClr val="184B81"/>
              </a:solidFill>
              <a:latin typeface="Times New Roman" pitchFamily="18" charset="0"/>
            </a:endParaRPr>
          </a:p>
        </p:txBody>
      </p:sp>
      <p:sp>
        <p:nvSpPr>
          <p:cNvPr id="94234" name="Rectangle 67"/>
          <p:cNvSpPr>
            <a:spLocks noChangeArrowheads="1"/>
          </p:cNvSpPr>
          <p:nvPr/>
        </p:nvSpPr>
        <p:spPr bwMode="auto">
          <a:xfrm>
            <a:off x="6535738" y="5240338"/>
            <a:ext cx="100012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48.420.000 €</a:t>
            </a:r>
            <a:endParaRPr lang="fr-FR" sz="1400" b="1">
              <a:solidFill>
                <a:srgbClr val="184B81"/>
              </a:solidFill>
              <a:latin typeface="Times New Roman" pitchFamily="18" charset="0"/>
            </a:endParaRPr>
          </a:p>
        </p:txBody>
      </p:sp>
      <p:sp>
        <p:nvSpPr>
          <p:cNvPr id="94235" name="Rectangle 68"/>
          <p:cNvSpPr>
            <a:spLocks noChangeArrowheads="1"/>
          </p:cNvSpPr>
          <p:nvPr/>
        </p:nvSpPr>
        <p:spPr bwMode="auto">
          <a:xfrm>
            <a:off x="6470650" y="5451475"/>
            <a:ext cx="106045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+ 1.580.000 €</a:t>
            </a:r>
            <a:endParaRPr lang="fr-FR" sz="1400" b="1">
              <a:solidFill>
                <a:srgbClr val="184B81"/>
              </a:solidFill>
              <a:latin typeface="Times New Roman" pitchFamily="18" charset="0"/>
            </a:endParaRPr>
          </a:p>
        </p:txBody>
      </p:sp>
      <p:sp>
        <p:nvSpPr>
          <p:cNvPr id="94236" name="Rectangle 69"/>
          <p:cNvSpPr>
            <a:spLocks noChangeArrowheads="1"/>
          </p:cNvSpPr>
          <p:nvPr/>
        </p:nvSpPr>
        <p:spPr bwMode="auto">
          <a:xfrm>
            <a:off x="6530975" y="5791200"/>
            <a:ext cx="100012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50.000.000 €</a:t>
            </a:r>
            <a:endParaRPr lang="fr-FR" sz="1400" b="1">
              <a:solidFill>
                <a:srgbClr val="184B81"/>
              </a:solidFill>
              <a:latin typeface="Times New Roman" pitchFamily="18" charset="0"/>
            </a:endParaRPr>
          </a:p>
        </p:txBody>
      </p:sp>
      <p:sp>
        <p:nvSpPr>
          <p:cNvPr id="94237" name="Line 53"/>
          <p:cNvSpPr>
            <a:spLocks noChangeShapeType="1"/>
          </p:cNvSpPr>
          <p:nvPr/>
        </p:nvSpPr>
        <p:spPr bwMode="auto">
          <a:xfrm>
            <a:off x="6256338" y="4156075"/>
            <a:ext cx="1439862" cy="0"/>
          </a:xfrm>
          <a:prstGeom prst="line">
            <a:avLst/>
          </a:prstGeom>
          <a:noFill/>
          <a:ln w="9525">
            <a:solidFill>
              <a:schemeClr val="tx1"/>
            </a:solidFill>
            <a:round/>
            <a:headEnd/>
            <a:tailEnd/>
          </a:ln>
        </p:spPr>
        <p:txBody>
          <a:bodyPr/>
          <a:lstStyle/>
          <a:p>
            <a:endParaRPr lang="fr-FR"/>
          </a:p>
        </p:txBody>
      </p:sp>
      <p:sp>
        <p:nvSpPr>
          <p:cNvPr id="94238" name="Line 62"/>
          <p:cNvSpPr>
            <a:spLocks noChangeShapeType="1"/>
          </p:cNvSpPr>
          <p:nvPr/>
        </p:nvSpPr>
        <p:spPr bwMode="auto">
          <a:xfrm>
            <a:off x="6256338" y="5740400"/>
            <a:ext cx="1439862" cy="0"/>
          </a:xfrm>
          <a:prstGeom prst="line">
            <a:avLst/>
          </a:prstGeom>
          <a:noFill/>
          <a:ln w="9525">
            <a:solidFill>
              <a:schemeClr val="tx1"/>
            </a:solidFill>
            <a:round/>
            <a:headEnd/>
            <a:tailEnd/>
          </a:ln>
        </p:spPr>
        <p:txBody>
          <a:bodyPr/>
          <a:lstStyle/>
          <a:p>
            <a:endParaRPr lang="fr-FR"/>
          </a:p>
        </p:txBody>
      </p:sp>
    </p:spTree>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A</a:t>
            </a:r>
            <a:r>
              <a:rPr lang="fr-FR" sz="4000"/>
              <a:t>pproche </a:t>
            </a:r>
            <a:r>
              <a:rPr lang="fr-FR" sz="4000" i="1"/>
              <a:t>dilution BNPA</a:t>
            </a:r>
            <a:endParaRPr lang="fr-FR" sz="1600" i="1"/>
          </a:p>
        </p:txBody>
      </p:sp>
      <p:sp>
        <p:nvSpPr>
          <p:cNvPr id="96258" name="Rectangle 32"/>
          <p:cNvSpPr>
            <a:spLocks noChangeArrowheads="1"/>
          </p:cNvSpPr>
          <p:nvPr/>
        </p:nvSpPr>
        <p:spPr bwMode="auto">
          <a:xfrm>
            <a:off x="1066800" y="2166938"/>
            <a:ext cx="2100263"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Bénéfice net post-opération</a:t>
            </a:r>
            <a:endParaRPr lang="fr-FR" sz="1400" b="1">
              <a:solidFill>
                <a:srgbClr val="184B81"/>
              </a:solidFill>
              <a:latin typeface="Times New Roman" pitchFamily="18" charset="0"/>
            </a:endParaRPr>
          </a:p>
        </p:txBody>
      </p:sp>
      <p:sp>
        <p:nvSpPr>
          <p:cNvPr id="96259" name="Rectangle 33"/>
          <p:cNvSpPr>
            <a:spLocks noChangeArrowheads="1"/>
          </p:cNvSpPr>
          <p:nvPr/>
        </p:nvSpPr>
        <p:spPr bwMode="auto">
          <a:xfrm>
            <a:off x="5322888" y="2166938"/>
            <a:ext cx="2671762"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BN = BN</a:t>
            </a:r>
            <a:r>
              <a:rPr lang="fr-FR" sz="1500" baseline="-25000">
                <a:solidFill>
                  <a:srgbClr val="000000"/>
                </a:solidFill>
                <a:latin typeface="Times New Roman" pitchFamily="18" charset="0"/>
              </a:rPr>
              <a:t>O</a:t>
            </a:r>
            <a:r>
              <a:rPr lang="fr-FR" sz="1500">
                <a:solidFill>
                  <a:srgbClr val="000000"/>
                </a:solidFill>
                <a:latin typeface="Times New Roman" pitchFamily="18" charset="0"/>
              </a:rPr>
              <a:t> + M </a:t>
            </a:r>
            <a:r>
              <a:rPr lang="fr-FR" sz="1500" baseline="-2000">
                <a:solidFill>
                  <a:srgbClr val="000000"/>
                </a:solidFill>
                <a:latin typeface="Times New Roman" pitchFamily="18" charset="0"/>
              </a:rPr>
              <a:t>*</a:t>
            </a:r>
            <a:r>
              <a:rPr lang="fr-FR" sz="1500">
                <a:solidFill>
                  <a:srgbClr val="000000"/>
                </a:solidFill>
                <a:latin typeface="Times New Roman" pitchFamily="18" charset="0"/>
              </a:rPr>
              <a:t>  r = 27.250.000 €</a:t>
            </a:r>
          </a:p>
        </p:txBody>
      </p:sp>
      <p:sp>
        <p:nvSpPr>
          <p:cNvPr id="96260" name="Rectangle 34"/>
          <p:cNvSpPr>
            <a:spLocks noChangeArrowheads="1"/>
          </p:cNvSpPr>
          <p:nvPr/>
        </p:nvSpPr>
        <p:spPr bwMode="auto">
          <a:xfrm>
            <a:off x="1066800" y="2378075"/>
            <a:ext cx="1703388"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BNPA post-opération </a:t>
            </a:r>
            <a:endParaRPr lang="fr-FR" sz="1400" b="1">
              <a:solidFill>
                <a:srgbClr val="184B81"/>
              </a:solidFill>
              <a:latin typeface="Times New Roman" pitchFamily="18" charset="0"/>
            </a:endParaRPr>
          </a:p>
        </p:txBody>
      </p:sp>
      <p:sp>
        <p:nvSpPr>
          <p:cNvPr id="96261" name="Rectangle 35"/>
          <p:cNvSpPr>
            <a:spLocks noChangeArrowheads="1"/>
          </p:cNvSpPr>
          <p:nvPr/>
        </p:nvSpPr>
        <p:spPr bwMode="auto">
          <a:xfrm>
            <a:off x="5197475" y="2378075"/>
            <a:ext cx="2905125" cy="228600"/>
          </a:xfrm>
          <a:prstGeom prst="rect">
            <a:avLst/>
          </a:prstGeom>
          <a:noFill/>
          <a:ln w="9525">
            <a:noFill/>
            <a:miter lim="800000"/>
            <a:headEnd/>
            <a:tailEnd/>
          </a:ln>
        </p:spPr>
        <p:txBody>
          <a:bodyPr lIns="0" tIns="0" rIns="0" bIns="0">
            <a:spAutoFit/>
          </a:bodyPr>
          <a:lstStyle/>
          <a:p>
            <a:pPr eaLnBrk="0" hangingPunct="0"/>
            <a:r>
              <a:rPr lang="fr-FR" sz="1500">
                <a:solidFill>
                  <a:srgbClr val="000000"/>
                </a:solidFill>
                <a:latin typeface="Times New Roman" pitchFamily="18" charset="0"/>
              </a:rPr>
              <a:t>BNPA = BN / (N</a:t>
            </a:r>
            <a:r>
              <a:rPr lang="fr-FR" sz="1500" baseline="-25000">
                <a:solidFill>
                  <a:srgbClr val="000000"/>
                </a:solidFill>
                <a:latin typeface="Times New Roman" pitchFamily="18" charset="0"/>
              </a:rPr>
              <a:t>O</a:t>
            </a:r>
            <a:r>
              <a:rPr lang="fr-FR" sz="1500">
                <a:solidFill>
                  <a:srgbClr val="000000"/>
                </a:solidFill>
                <a:latin typeface="Times New Roman" pitchFamily="18" charset="0"/>
              </a:rPr>
              <a:t> + N) = 4,5895 €</a:t>
            </a:r>
            <a:endParaRPr lang="fr-FR" sz="1400" b="1">
              <a:solidFill>
                <a:srgbClr val="184B81"/>
              </a:solidFill>
              <a:latin typeface="Times New Roman" pitchFamily="18" charset="0"/>
            </a:endParaRPr>
          </a:p>
        </p:txBody>
      </p:sp>
      <p:sp>
        <p:nvSpPr>
          <p:cNvPr id="96262" name="Rectangle 36"/>
          <p:cNvSpPr>
            <a:spLocks noChangeArrowheads="1"/>
          </p:cNvSpPr>
          <p:nvPr/>
        </p:nvSpPr>
        <p:spPr bwMode="auto">
          <a:xfrm>
            <a:off x="1066800" y="2794000"/>
            <a:ext cx="146685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Dilution apparente </a:t>
            </a:r>
            <a:endParaRPr lang="fr-FR" sz="1400" b="1">
              <a:solidFill>
                <a:srgbClr val="184B81"/>
              </a:solidFill>
              <a:latin typeface="Times New Roman" pitchFamily="18" charset="0"/>
            </a:endParaRPr>
          </a:p>
        </p:txBody>
      </p:sp>
      <p:sp>
        <p:nvSpPr>
          <p:cNvPr id="96263" name="Rectangle 37"/>
          <p:cNvSpPr>
            <a:spLocks noChangeArrowheads="1"/>
          </p:cNvSpPr>
          <p:nvPr/>
        </p:nvSpPr>
        <p:spPr bwMode="auto">
          <a:xfrm>
            <a:off x="5791200" y="2806700"/>
            <a:ext cx="2112963"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BNPA / BNPA</a:t>
            </a:r>
            <a:r>
              <a:rPr lang="fr-FR" sz="1500" baseline="-25000">
                <a:solidFill>
                  <a:srgbClr val="000000"/>
                </a:solidFill>
                <a:latin typeface="Times New Roman" pitchFamily="18" charset="0"/>
              </a:rPr>
              <a:t>O</a:t>
            </a:r>
            <a:r>
              <a:rPr lang="fr-FR" sz="1500">
                <a:solidFill>
                  <a:srgbClr val="000000"/>
                </a:solidFill>
                <a:latin typeface="Times New Roman" pitchFamily="18" charset="0"/>
              </a:rPr>
              <a:t> = - 8.21 %</a:t>
            </a:r>
            <a:endParaRPr lang="fr-FR" sz="1400" b="1">
              <a:solidFill>
                <a:srgbClr val="184B81"/>
              </a:solidFill>
              <a:latin typeface="Times New Roman" pitchFamily="18" charset="0"/>
            </a:endParaRPr>
          </a:p>
        </p:txBody>
      </p:sp>
      <p:sp>
        <p:nvSpPr>
          <p:cNvPr id="96264" name="Rectangle 38"/>
          <p:cNvSpPr>
            <a:spLocks noChangeArrowheads="1"/>
          </p:cNvSpPr>
          <p:nvPr/>
        </p:nvSpPr>
        <p:spPr bwMode="auto">
          <a:xfrm>
            <a:off x="1066800" y="3162300"/>
            <a:ext cx="148907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BNPA initial ajusté</a:t>
            </a:r>
            <a:endParaRPr lang="fr-FR" sz="1400" b="1">
              <a:solidFill>
                <a:srgbClr val="184B81"/>
              </a:solidFill>
              <a:latin typeface="Times New Roman" pitchFamily="18" charset="0"/>
            </a:endParaRPr>
          </a:p>
        </p:txBody>
      </p:sp>
      <p:sp>
        <p:nvSpPr>
          <p:cNvPr id="96265" name="Rectangle 39"/>
          <p:cNvSpPr>
            <a:spLocks noChangeArrowheads="1"/>
          </p:cNvSpPr>
          <p:nvPr/>
        </p:nvSpPr>
        <p:spPr bwMode="auto">
          <a:xfrm>
            <a:off x="5345113" y="3162300"/>
            <a:ext cx="247015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BNPAa = BNPA</a:t>
            </a:r>
            <a:r>
              <a:rPr lang="fr-FR" sz="1500" baseline="-25000">
                <a:solidFill>
                  <a:srgbClr val="000000"/>
                </a:solidFill>
                <a:latin typeface="Times New Roman" pitchFamily="18" charset="0"/>
              </a:rPr>
              <a:t>O</a:t>
            </a:r>
            <a:r>
              <a:rPr lang="fr-FR" sz="1500">
                <a:solidFill>
                  <a:srgbClr val="000000"/>
                </a:solidFill>
                <a:latin typeface="Times New Roman" pitchFamily="18" charset="0"/>
              </a:rPr>
              <a:t> </a:t>
            </a:r>
            <a:r>
              <a:rPr lang="fr-FR" sz="1500" baseline="-2000">
                <a:solidFill>
                  <a:srgbClr val="000000"/>
                </a:solidFill>
                <a:latin typeface="Times New Roman" pitchFamily="18" charset="0"/>
              </a:rPr>
              <a:t>*</a:t>
            </a:r>
            <a:r>
              <a:rPr lang="fr-FR" sz="1500">
                <a:solidFill>
                  <a:srgbClr val="000000"/>
                </a:solidFill>
                <a:latin typeface="Times New Roman" pitchFamily="18" charset="0"/>
              </a:rPr>
              <a:t> K = 4.842 €</a:t>
            </a:r>
          </a:p>
        </p:txBody>
      </p:sp>
      <p:sp>
        <p:nvSpPr>
          <p:cNvPr id="96266" name="Rectangle 40"/>
          <p:cNvSpPr>
            <a:spLocks noChangeArrowheads="1"/>
          </p:cNvSpPr>
          <p:nvPr/>
        </p:nvSpPr>
        <p:spPr bwMode="auto">
          <a:xfrm>
            <a:off x="1066800" y="3384550"/>
            <a:ext cx="1525588"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Dilution intrinsèque</a:t>
            </a:r>
            <a:endParaRPr lang="fr-FR" sz="1400" b="1">
              <a:solidFill>
                <a:srgbClr val="184B81"/>
              </a:solidFill>
              <a:latin typeface="Times New Roman" pitchFamily="18" charset="0"/>
            </a:endParaRPr>
          </a:p>
        </p:txBody>
      </p:sp>
      <p:sp>
        <p:nvSpPr>
          <p:cNvPr id="96267" name="Rectangle 41"/>
          <p:cNvSpPr>
            <a:spLocks noChangeArrowheads="1"/>
          </p:cNvSpPr>
          <p:nvPr/>
        </p:nvSpPr>
        <p:spPr bwMode="auto">
          <a:xfrm>
            <a:off x="5661025" y="3384550"/>
            <a:ext cx="220027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BNPA / BNPAa = - 5.215 %</a:t>
            </a:r>
            <a:endParaRPr lang="fr-FR" sz="1400" b="1">
              <a:solidFill>
                <a:srgbClr val="184B81"/>
              </a:solidFill>
              <a:latin typeface="Times New Roman" pitchFamily="18" charset="0"/>
            </a:endParaRPr>
          </a:p>
        </p:txBody>
      </p:sp>
      <p:sp>
        <p:nvSpPr>
          <p:cNvPr id="96268" name="Text Box 42"/>
          <p:cNvSpPr txBox="1">
            <a:spLocks noChangeArrowheads="1"/>
          </p:cNvSpPr>
          <p:nvPr/>
        </p:nvSpPr>
        <p:spPr bwMode="auto">
          <a:xfrm>
            <a:off x="971550" y="4300538"/>
            <a:ext cx="7226300" cy="641350"/>
          </a:xfrm>
          <a:prstGeom prst="rect">
            <a:avLst/>
          </a:prstGeom>
          <a:noFill/>
          <a:ln w="9525">
            <a:noFill/>
            <a:miter lim="800000"/>
            <a:headEnd/>
            <a:tailEnd/>
          </a:ln>
        </p:spPr>
        <p:txBody>
          <a:bodyPr wrap="none">
            <a:spAutoFit/>
          </a:bodyPr>
          <a:lstStyle/>
          <a:p>
            <a:pPr eaLnBrk="0" hangingPunct="0"/>
            <a:r>
              <a:rPr lang="fr-FR" sz="1800">
                <a:latin typeface="Times New Roman" pitchFamily="18" charset="0"/>
              </a:rPr>
              <a:t>Quelles sont les valeurs des dilutions apparente, intrinsèque pour des décotes</a:t>
            </a:r>
          </a:p>
          <a:p>
            <a:pPr eaLnBrk="0" hangingPunct="0"/>
            <a:r>
              <a:rPr lang="fr-FR" sz="1800">
                <a:latin typeface="Times New Roman" pitchFamily="18" charset="0"/>
              </a:rPr>
              <a:t>allant de 0% à 50% ?</a:t>
            </a:r>
          </a:p>
        </p:txBody>
      </p:sp>
    </p:spTree>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026"/>
          <p:cNvSpPr>
            <a:spLocks noGrp="1" noChangeArrowheads="1"/>
          </p:cNvSpPr>
          <p:nvPr>
            <p:ph type="body" idx="1"/>
          </p:nvPr>
        </p:nvSpPr>
        <p:spPr>
          <a:xfrm>
            <a:off x="1801813" y="3284538"/>
            <a:ext cx="5865812" cy="2305050"/>
          </a:xfrm>
        </p:spPr>
        <p:txBody>
          <a:bodyPr/>
          <a:lstStyle/>
          <a:p>
            <a:pPr marL="812800" indent="-812800" eaLnBrk="1" hangingPunct="1">
              <a:buFontTx/>
              <a:buNone/>
            </a:pPr>
            <a:r>
              <a:rPr lang="fr-FR" sz="2400" smtClean="0">
                <a:solidFill>
                  <a:srgbClr val="184B81"/>
                </a:solidFill>
              </a:rPr>
              <a:t>		</a:t>
            </a:r>
            <a:r>
              <a:rPr lang="fr-FR" sz="2400" smtClean="0">
                <a:solidFill>
                  <a:srgbClr val="01A0B5"/>
                </a:solidFill>
              </a:rPr>
              <a:t>R</a:t>
            </a:r>
            <a:r>
              <a:rPr lang="fr-FR" sz="2400" smtClean="0"/>
              <a:t>appel : le cycle de développement</a:t>
            </a:r>
          </a:p>
          <a:p>
            <a:pPr marL="812800" indent="-812800" eaLnBrk="1" hangingPunct="1"/>
            <a:endParaRPr lang="fr-FR" sz="2400" smtClean="0"/>
          </a:p>
          <a:p>
            <a:pPr marL="812800" indent="-812800" eaLnBrk="1" hangingPunct="1">
              <a:buFontTx/>
              <a:buNone/>
            </a:pPr>
            <a:r>
              <a:rPr lang="fr-FR" sz="2400" smtClean="0">
                <a:solidFill>
                  <a:srgbClr val="184B81"/>
                </a:solidFill>
              </a:rPr>
              <a:t>		</a:t>
            </a:r>
            <a:r>
              <a:rPr lang="fr-FR" sz="2400" smtClean="0">
                <a:solidFill>
                  <a:srgbClr val="01A0B5"/>
                </a:solidFill>
              </a:rPr>
              <a:t>L</a:t>
            </a:r>
            <a:r>
              <a:rPr lang="fr-FR" sz="2400" smtClean="0"/>
              <a:t>es Possibilités de Financement</a:t>
            </a:r>
          </a:p>
          <a:p>
            <a:pPr marL="812800" indent="-812800" eaLnBrk="1" hangingPunct="1"/>
            <a:endParaRPr lang="fr-FR" sz="2400" smtClean="0">
              <a:solidFill>
                <a:srgbClr val="ED181E"/>
              </a:solidFill>
            </a:endParaRPr>
          </a:p>
          <a:p>
            <a:pPr marL="812800" indent="-812800" eaLnBrk="1" hangingPunct="1">
              <a:buFontTx/>
              <a:buNone/>
            </a:pPr>
            <a:r>
              <a:rPr lang="fr-FR" sz="2400" smtClean="0">
                <a:solidFill>
                  <a:srgbClr val="184B81"/>
                </a:solidFill>
              </a:rPr>
              <a:t>		</a:t>
            </a:r>
            <a:r>
              <a:rPr lang="fr-FR" sz="2400" smtClean="0">
                <a:solidFill>
                  <a:srgbClr val="01A0B5"/>
                </a:solidFill>
              </a:rPr>
              <a:t>L</a:t>
            </a:r>
            <a:r>
              <a:rPr lang="fr-FR" sz="2400" smtClean="0"/>
              <a:t>’Introduction en Bourse</a:t>
            </a:r>
            <a:endParaRPr lang="fr-FR" sz="2400" smtClean="0">
              <a:solidFill>
                <a:srgbClr val="CDC7C2"/>
              </a:solidFill>
            </a:endParaRPr>
          </a:p>
        </p:txBody>
      </p:sp>
      <p:sp>
        <p:nvSpPr>
          <p:cNvPr id="22530" name="Rectangle 1027"/>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S</a:t>
            </a:r>
            <a:r>
              <a:rPr lang="fr-FR" sz="4000">
                <a:solidFill>
                  <a:schemeClr val="tx2"/>
                </a:solidFill>
              </a:rPr>
              <a:t>ommaire</a:t>
            </a:r>
          </a:p>
        </p:txBody>
      </p:sp>
      <p:pic>
        <p:nvPicPr>
          <p:cNvPr id="22531" name="Picture 1034" descr="Logo Partie 2"/>
          <p:cNvPicPr>
            <a:picLocks noChangeAspect="1" noChangeArrowheads="1"/>
          </p:cNvPicPr>
          <p:nvPr/>
        </p:nvPicPr>
        <p:blipFill>
          <a:blip r:embed="rId3"/>
          <a:srcRect/>
          <a:stretch>
            <a:fillRect/>
          </a:stretch>
        </p:blipFill>
        <p:spPr bwMode="auto">
          <a:xfrm>
            <a:off x="2127250" y="3251200"/>
            <a:ext cx="500063" cy="533400"/>
          </a:xfrm>
          <a:prstGeom prst="rect">
            <a:avLst/>
          </a:prstGeom>
          <a:noFill/>
          <a:ln w="9525">
            <a:noFill/>
            <a:miter lim="800000"/>
            <a:headEnd/>
            <a:tailEnd/>
          </a:ln>
        </p:spPr>
      </p:pic>
      <p:pic>
        <p:nvPicPr>
          <p:cNvPr id="22532" name="Picture 1035" descr="Logo Partie 2"/>
          <p:cNvPicPr>
            <a:picLocks noChangeAspect="1" noChangeArrowheads="1"/>
          </p:cNvPicPr>
          <p:nvPr/>
        </p:nvPicPr>
        <p:blipFill>
          <a:blip r:embed="rId3"/>
          <a:srcRect/>
          <a:stretch>
            <a:fillRect/>
          </a:stretch>
        </p:blipFill>
        <p:spPr bwMode="auto">
          <a:xfrm>
            <a:off x="2127250" y="4114800"/>
            <a:ext cx="500063" cy="533400"/>
          </a:xfrm>
          <a:prstGeom prst="rect">
            <a:avLst/>
          </a:prstGeom>
          <a:noFill/>
          <a:ln w="9525">
            <a:noFill/>
            <a:miter lim="800000"/>
            <a:headEnd/>
            <a:tailEnd/>
          </a:ln>
        </p:spPr>
      </p:pic>
      <p:pic>
        <p:nvPicPr>
          <p:cNvPr id="22533" name="Picture 1036" descr="Logo Partie 2"/>
          <p:cNvPicPr>
            <a:picLocks noChangeAspect="1" noChangeArrowheads="1"/>
          </p:cNvPicPr>
          <p:nvPr/>
        </p:nvPicPr>
        <p:blipFill>
          <a:blip r:embed="rId3"/>
          <a:srcRect/>
          <a:stretch>
            <a:fillRect/>
          </a:stretch>
        </p:blipFill>
        <p:spPr bwMode="auto">
          <a:xfrm>
            <a:off x="2127250" y="4991100"/>
            <a:ext cx="500063" cy="533400"/>
          </a:xfrm>
          <a:prstGeom prst="rect">
            <a:avLst/>
          </a:prstGeom>
          <a:noFill/>
          <a:ln w="9525">
            <a:noFill/>
            <a:miter lim="800000"/>
            <a:headEnd/>
            <a:tailEnd/>
          </a:ln>
        </p:spPr>
      </p:pic>
      <p:sp>
        <p:nvSpPr>
          <p:cNvPr id="22534" name="Rectangle 1041"/>
          <p:cNvSpPr>
            <a:spLocks noChangeArrowheads="1"/>
          </p:cNvSpPr>
          <p:nvPr/>
        </p:nvSpPr>
        <p:spPr bwMode="auto">
          <a:xfrm>
            <a:off x="1403350" y="2349500"/>
            <a:ext cx="6629400" cy="3240088"/>
          </a:xfrm>
          <a:prstGeom prst="rect">
            <a:avLst/>
          </a:prstGeom>
          <a:noFill/>
          <a:ln w="9525">
            <a:noFill/>
            <a:miter lim="800000"/>
            <a:headEnd/>
            <a:tailEnd/>
          </a:ln>
        </p:spPr>
        <p:txBody>
          <a:bodyPr/>
          <a:lstStyle/>
          <a:p>
            <a:pPr marL="812800" indent="-812800">
              <a:spcBef>
                <a:spcPct val="20000"/>
              </a:spcBef>
            </a:pPr>
            <a:r>
              <a:rPr lang="fr-FR" sz="2800">
                <a:solidFill>
                  <a:srgbClr val="184B81"/>
                </a:solidFill>
              </a:rPr>
              <a:t>	</a:t>
            </a:r>
            <a:r>
              <a:rPr lang="fr-FR" sz="2800">
                <a:solidFill>
                  <a:srgbClr val="01A0B5"/>
                </a:solidFill>
              </a:rPr>
              <a:t>L</a:t>
            </a:r>
            <a:r>
              <a:rPr lang="fr-FR" sz="2800"/>
              <a:t>’Entreprise et les Marchés Financiers</a:t>
            </a:r>
          </a:p>
        </p:txBody>
      </p:sp>
      <p:pic>
        <p:nvPicPr>
          <p:cNvPr id="22535" name="Picture 1042" descr="Logo Partie 2"/>
          <p:cNvPicPr>
            <a:picLocks noChangeAspect="1" noChangeArrowheads="1"/>
          </p:cNvPicPr>
          <p:nvPr/>
        </p:nvPicPr>
        <p:blipFill>
          <a:blip r:embed="rId4"/>
          <a:srcRect/>
          <a:stretch>
            <a:fillRect/>
          </a:stretch>
        </p:blipFill>
        <p:spPr bwMode="auto">
          <a:xfrm>
            <a:off x="1431925" y="2255838"/>
            <a:ext cx="619125" cy="658812"/>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ChangeArrowheads="1"/>
          </p:cNvSpPr>
          <p:nvPr>
            <p:ph type="body" idx="1"/>
          </p:nvPr>
        </p:nvSpPr>
        <p:spPr>
          <a:xfrm>
            <a:off x="1447800" y="2133600"/>
            <a:ext cx="7162800" cy="3810000"/>
          </a:xfrm>
        </p:spPr>
        <p:txBody>
          <a:bodyPr/>
          <a:lstStyle/>
          <a:p>
            <a:pPr marL="812800" indent="-812800" eaLnBrk="1" hangingPunct="1">
              <a:buFontTx/>
              <a:buNone/>
            </a:pPr>
            <a:r>
              <a:rPr lang="fr-FR" sz="2800" smtClean="0">
                <a:solidFill>
                  <a:srgbClr val="184B81"/>
                </a:solidFill>
              </a:rPr>
              <a:t>	</a:t>
            </a:r>
            <a:r>
              <a:rPr lang="fr-FR" sz="2800" smtClean="0">
                <a:solidFill>
                  <a:srgbClr val="01A0B5"/>
                </a:solidFill>
              </a:rPr>
              <a:t>L</a:t>
            </a:r>
            <a:r>
              <a:rPr lang="fr-FR" sz="2800" smtClean="0"/>
              <a:t>es </a:t>
            </a:r>
            <a:r>
              <a:rPr lang="fr-FR" sz="2800" smtClean="0">
                <a:solidFill>
                  <a:srgbClr val="01A0B5"/>
                </a:solidFill>
              </a:rPr>
              <a:t>A</a:t>
            </a:r>
            <a:r>
              <a:rPr lang="fr-FR" sz="2800" smtClean="0"/>
              <a:t>ugmentations de </a:t>
            </a:r>
            <a:r>
              <a:rPr lang="fr-FR" sz="2800" smtClean="0">
                <a:solidFill>
                  <a:srgbClr val="01A0B5"/>
                </a:solidFill>
              </a:rPr>
              <a:t>C</a:t>
            </a:r>
            <a:r>
              <a:rPr lang="fr-FR" sz="2800" smtClean="0"/>
              <a:t>apital</a:t>
            </a:r>
          </a:p>
          <a:p>
            <a:pPr marL="812800" indent="-812800" eaLnBrk="1" hangingPunct="1">
              <a:buFontTx/>
              <a:buNone/>
            </a:pPr>
            <a:r>
              <a:rPr lang="fr-FR" sz="2800" smtClean="0"/>
              <a:t>					      </a:t>
            </a:r>
            <a:r>
              <a:rPr lang="fr-FR" sz="2000" i="1" smtClean="0"/>
              <a:t>(Produits de type Actions)</a:t>
            </a:r>
            <a:endParaRPr lang="fr-FR" sz="1800" i="1" smtClean="0"/>
          </a:p>
          <a:p>
            <a:pPr marL="812800" indent="-812800" eaLnBrk="1" hangingPunct="1">
              <a:lnSpc>
                <a:spcPct val="75000"/>
              </a:lnSpc>
              <a:buFontTx/>
              <a:buNone/>
            </a:pPr>
            <a:r>
              <a:rPr lang="fr-FR" sz="3600" smtClean="0">
                <a:solidFill>
                  <a:srgbClr val="EAEAEA"/>
                </a:solidFill>
                <a:latin typeface="Times New Roman" pitchFamily="18" charset="0"/>
              </a:rPr>
              <a:t>		</a:t>
            </a:r>
            <a:r>
              <a:rPr lang="fr-FR" sz="2400" smtClean="0">
                <a:solidFill>
                  <a:srgbClr val="EAEAEA"/>
                </a:solidFill>
                <a:latin typeface="Times New Roman" pitchFamily="18" charset="0"/>
              </a:rPr>
              <a:t>L'augmentation de capital avec maintien du droit préférentiel de souscription (DPS),</a:t>
            </a:r>
          </a:p>
          <a:p>
            <a:pPr marL="812800" indent="-812800" eaLnBrk="1" hangingPunct="1">
              <a:lnSpc>
                <a:spcPct val="75000"/>
              </a:lnSpc>
              <a:buFontTx/>
              <a:buNone/>
            </a:pPr>
            <a:endParaRPr lang="fr-FR" sz="2400" smtClean="0">
              <a:solidFill>
                <a:srgbClr val="EAEAEA"/>
              </a:solidFill>
              <a:latin typeface="Times New Roman" pitchFamily="18" charset="0"/>
            </a:endParaRPr>
          </a:p>
          <a:p>
            <a:pPr marL="812800" indent="-812800" eaLnBrk="1" hangingPunct="1">
              <a:buFontTx/>
              <a:buNone/>
            </a:pPr>
            <a:r>
              <a:rPr lang="fr-FR" sz="2400" smtClean="0">
                <a:solidFill>
                  <a:srgbClr val="184B81"/>
                </a:solidFill>
                <a:latin typeface="Times New Roman" pitchFamily="18" charset="0"/>
              </a:rPr>
              <a:t>		</a:t>
            </a:r>
            <a:r>
              <a:rPr lang="fr-FR" sz="2400" smtClean="0">
                <a:solidFill>
                  <a:srgbClr val="01A0B5"/>
                </a:solidFill>
                <a:latin typeface="Times New Roman" pitchFamily="18" charset="0"/>
              </a:rPr>
              <a:t>L</a:t>
            </a:r>
            <a:r>
              <a:rPr lang="fr-FR" sz="2400" smtClean="0">
                <a:latin typeface="Times New Roman" pitchFamily="18" charset="0"/>
              </a:rPr>
              <a:t>'émission d’actions sèches,	</a:t>
            </a:r>
          </a:p>
          <a:p>
            <a:pPr marL="812800" indent="-812800" eaLnBrk="1" hangingPunct="1">
              <a:lnSpc>
                <a:spcPct val="75000"/>
              </a:lnSpc>
              <a:buFontTx/>
              <a:buNone/>
            </a:pPr>
            <a:r>
              <a:rPr lang="fr-FR" sz="2400" smtClean="0">
                <a:latin typeface="Times New Roman" pitchFamily="18" charset="0"/>
              </a:rPr>
              <a:t>	</a:t>
            </a:r>
          </a:p>
          <a:p>
            <a:pPr marL="812800" indent="-812800" eaLnBrk="1" hangingPunct="1">
              <a:buFontTx/>
              <a:buNone/>
            </a:pPr>
            <a:r>
              <a:rPr lang="fr-FR" sz="2400" smtClean="0">
                <a:solidFill>
                  <a:srgbClr val="EAEAEA"/>
                </a:solidFill>
                <a:latin typeface="Times New Roman" pitchFamily="18" charset="0"/>
              </a:rPr>
              <a:t>		L'émission d'actions à bons de souscription d'actions (ABSA).</a:t>
            </a:r>
            <a:endParaRPr lang="fr-FR" sz="3600" smtClean="0">
              <a:solidFill>
                <a:srgbClr val="EAEAEA"/>
              </a:solidFill>
              <a:latin typeface="Times New Roman" pitchFamily="18" charset="0"/>
            </a:endParaRPr>
          </a:p>
        </p:txBody>
      </p:sp>
      <p:sp>
        <p:nvSpPr>
          <p:cNvPr id="98306"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’Entreprise et les Marchés</a:t>
            </a:r>
            <a:endParaRPr lang="fr-FR" sz="2000"/>
          </a:p>
        </p:txBody>
      </p:sp>
      <p:pic>
        <p:nvPicPr>
          <p:cNvPr id="98307" name="Picture 4" descr="Logo Partie 2"/>
          <p:cNvPicPr>
            <a:picLocks noChangeAspect="1" noChangeArrowheads="1"/>
          </p:cNvPicPr>
          <p:nvPr/>
        </p:nvPicPr>
        <p:blipFill>
          <a:blip r:embed="rId3"/>
          <a:srcRect/>
          <a:stretch>
            <a:fillRect/>
          </a:stretch>
        </p:blipFill>
        <p:spPr bwMode="auto">
          <a:xfrm>
            <a:off x="1295400" y="1892300"/>
            <a:ext cx="858838" cy="914400"/>
          </a:xfrm>
          <a:prstGeom prst="rect">
            <a:avLst/>
          </a:prstGeom>
          <a:noFill/>
          <a:ln w="9525">
            <a:noFill/>
            <a:miter lim="800000"/>
            <a:headEnd/>
            <a:tailEnd/>
          </a:ln>
        </p:spPr>
      </p:pic>
      <p:pic>
        <p:nvPicPr>
          <p:cNvPr id="98308" name="Picture 5" descr="Logo Partie 2"/>
          <p:cNvPicPr>
            <a:picLocks noChangeAspect="1" noChangeArrowheads="1"/>
          </p:cNvPicPr>
          <p:nvPr/>
        </p:nvPicPr>
        <p:blipFill>
          <a:blip r:embed="rId4">
            <a:lum bright="70000" contrast="-70000"/>
          </a:blip>
          <a:srcRect/>
          <a:stretch>
            <a:fillRect/>
          </a:stretch>
        </p:blipFill>
        <p:spPr bwMode="auto">
          <a:xfrm>
            <a:off x="1790700" y="3238500"/>
            <a:ext cx="500063" cy="533400"/>
          </a:xfrm>
          <a:prstGeom prst="rect">
            <a:avLst/>
          </a:prstGeom>
          <a:noFill/>
          <a:ln w="9525">
            <a:noFill/>
            <a:miter lim="800000"/>
            <a:headEnd/>
            <a:tailEnd/>
          </a:ln>
        </p:spPr>
      </p:pic>
      <p:pic>
        <p:nvPicPr>
          <p:cNvPr id="98309" name="Picture 6" descr="Logo Partie 2"/>
          <p:cNvPicPr>
            <a:picLocks noChangeAspect="1" noChangeArrowheads="1"/>
          </p:cNvPicPr>
          <p:nvPr/>
        </p:nvPicPr>
        <p:blipFill>
          <a:blip r:embed="rId4"/>
          <a:srcRect/>
          <a:stretch>
            <a:fillRect/>
          </a:stretch>
        </p:blipFill>
        <p:spPr bwMode="auto">
          <a:xfrm>
            <a:off x="1790700" y="4305300"/>
            <a:ext cx="500063" cy="533400"/>
          </a:xfrm>
          <a:prstGeom prst="rect">
            <a:avLst/>
          </a:prstGeom>
          <a:noFill/>
          <a:ln w="9525">
            <a:noFill/>
            <a:miter lim="800000"/>
            <a:headEnd/>
            <a:tailEnd/>
          </a:ln>
        </p:spPr>
      </p:pic>
      <p:pic>
        <p:nvPicPr>
          <p:cNvPr id="98310" name="Picture 7" descr="Logo Partie 2"/>
          <p:cNvPicPr>
            <a:picLocks noChangeAspect="1" noChangeArrowheads="1"/>
          </p:cNvPicPr>
          <p:nvPr/>
        </p:nvPicPr>
        <p:blipFill>
          <a:blip r:embed="rId4">
            <a:lum bright="70000" contrast="-70000"/>
          </a:blip>
          <a:srcRect/>
          <a:stretch>
            <a:fillRect/>
          </a:stretch>
        </p:blipFill>
        <p:spPr bwMode="auto">
          <a:xfrm>
            <a:off x="1790700" y="5105400"/>
            <a:ext cx="500063" cy="533400"/>
          </a:xfrm>
          <a:prstGeom prst="rect">
            <a:avLst/>
          </a:prstGeom>
          <a:noFill/>
          <a:ln w="9525">
            <a:noFill/>
            <a:miter lim="800000"/>
            <a:headEnd/>
            <a:tailEnd/>
          </a:ln>
        </p:spPr>
      </p:pic>
    </p:spTree>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E</a:t>
            </a:r>
            <a:r>
              <a:rPr lang="fr-FR" sz="4000"/>
              <a:t>mission « sèche » de capital (1/2)</a:t>
            </a:r>
          </a:p>
        </p:txBody>
      </p:sp>
      <p:pic>
        <p:nvPicPr>
          <p:cNvPr id="100354" name="Picture 4" descr="Logo Partie 2"/>
          <p:cNvPicPr>
            <a:picLocks noChangeAspect="1" noChangeArrowheads="1"/>
          </p:cNvPicPr>
          <p:nvPr/>
        </p:nvPicPr>
        <p:blipFill>
          <a:blip r:embed="rId3"/>
          <a:srcRect/>
          <a:stretch>
            <a:fillRect/>
          </a:stretch>
        </p:blipFill>
        <p:spPr bwMode="auto">
          <a:xfrm>
            <a:off x="554038" y="1752600"/>
            <a:ext cx="500062" cy="533400"/>
          </a:xfrm>
          <a:prstGeom prst="rect">
            <a:avLst/>
          </a:prstGeom>
          <a:noFill/>
          <a:ln w="9525">
            <a:noFill/>
            <a:miter lim="800000"/>
            <a:headEnd/>
            <a:tailEnd/>
          </a:ln>
        </p:spPr>
      </p:pic>
      <p:sp>
        <p:nvSpPr>
          <p:cNvPr id="100355" name="Rectangle 5"/>
          <p:cNvSpPr>
            <a:spLocks noChangeArrowheads="1"/>
          </p:cNvSpPr>
          <p:nvPr/>
        </p:nvSpPr>
        <p:spPr bwMode="auto">
          <a:xfrm>
            <a:off x="838200" y="1790700"/>
            <a:ext cx="7772400" cy="44577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P</a:t>
            </a:r>
            <a:r>
              <a:rPr lang="fr-FR"/>
              <a:t>rincipe :</a:t>
            </a:r>
          </a:p>
          <a:p>
            <a:pPr marL="1143000" lvl="2" indent="-228600" algn="just">
              <a:spcBef>
                <a:spcPct val="20000"/>
              </a:spcBef>
              <a:buFont typeface="Wingdings" pitchFamily="2" charset="2"/>
              <a:buChar char="Ð"/>
            </a:pPr>
            <a:r>
              <a:rPr lang="fr-FR" sz="1800">
                <a:solidFill>
                  <a:srgbClr val="01A0B5"/>
                </a:solidFill>
              </a:rPr>
              <a:t>  E</a:t>
            </a:r>
            <a:r>
              <a:rPr lang="fr-FR" sz="1800"/>
              <a:t>nvisageable que dans une conjoncture haussière sur le titre,</a:t>
            </a:r>
          </a:p>
          <a:p>
            <a:pPr marL="1143000" lvl="2" indent="-228600" algn="just">
              <a:spcBef>
                <a:spcPct val="20000"/>
              </a:spcBef>
              <a:buFont typeface="Wingdings" pitchFamily="2" charset="2"/>
              <a:buChar char="Ð"/>
            </a:pPr>
            <a:r>
              <a:rPr lang="fr-FR" sz="1800">
                <a:solidFill>
                  <a:srgbClr val="01A0B5"/>
                </a:solidFill>
              </a:rPr>
              <a:t>  P</a:t>
            </a:r>
            <a:r>
              <a:rPr lang="fr-FR" sz="1800"/>
              <a:t>rix d’émission &gt; plus petite des 11 moyennes de cours sur 10 jours de Bourse consécutifs parmi les 20 précédant l’opération,</a:t>
            </a:r>
          </a:p>
          <a:p>
            <a:pPr marL="1143000" lvl="2" indent="-228600" algn="just">
              <a:spcBef>
                <a:spcPct val="20000"/>
              </a:spcBef>
              <a:buFont typeface="Wingdings" pitchFamily="2" charset="2"/>
              <a:buChar char="Ð"/>
            </a:pPr>
            <a:r>
              <a:rPr lang="fr-FR" sz="1800">
                <a:solidFill>
                  <a:srgbClr val="01A0B5"/>
                </a:solidFill>
              </a:rPr>
              <a:t>  L</a:t>
            </a:r>
            <a:r>
              <a:rPr lang="fr-FR" sz="1800"/>
              <a:t>égère décote visible par rapport au cours de Bourse prévalant juste avant l’opération.</a:t>
            </a:r>
            <a:endParaRPr lang="fr-FR" sz="1000"/>
          </a:p>
          <a:p>
            <a:pPr marL="342900" indent="-342900" algn="just">
              <a:lnSpc>
                <a:spcPct val="50000"/>
              </a:lnSpc>
              <a:spcBef>
                <a:spcPct val="20000"/>
              </a:spcBef>
            </a:pPr>
            <a:r>
              <a:rPr lang="fr-FR">
                <a:solidFill>
                  <a:srgbClr val="184B81"/>
                </a:solidFill>
              </a:rPr>
              <a:t>	 </a:t>
            </a:r>
          </a:p>
          <a:p>
            <a:pPr marL="342900" indent="-342900" algn="just">
              <a:spcBef>
                <a:spcPct val="20000"/>
              </a:spcBef>
            </a:pPr>
            <a:r>
              <a:rPr lang="fr-FR">
                <a:solidFill>
                  <a:srgbClr val="184B81"/>
                </a:solidFill>
              </a:rPr>
              <a:t>	 </a:t>
            </a:r>
            <a:r>
              <a:rPr lang="fr-FR">
                <a:solidFill>
                  <a:srgbClr val="01A0B5"/>
                </a:solidFill>
              </a:rPr>
              <a:t>S</a:t>
            </a:r>
            <a:r>
              <a:rPr lang="fr-FR"/>
              <a:t>tructure d’émission :</a:t>
            </a:r>
          </a:p>
          <a:p>
            <a:pPr marL="1143000" lvl="2" indent="-228600">
              <a:spcBef>
                <a:spcPct val="20000"/>
              </a:spcBef>
              <a:buFont typeface="Wingdings" pitchFamily="2" charset="2"/>
              <a:buChar char="Ð"/>
            </a:pPr>
            <a:r>
              <a:rPr lang="fr-FR" sz="1800">
                <a:solidFill>
                  <a:srgbClr val="01A0B5"/>
                </a:solidFill>
              </a:rPr>
              <a:t>  E</a:t>
            </a:r>
            <a:r>
              <a:rPr lang="fr-FR" sz="1800"/>
              <a:t>nvisageable mais délicate à mettre en œuvre, en particulier pour un montant très important,</a:t>
            </a:r>
          </a:p>
          <a:p>
            <a:pPr marL="1143000" lvl="2" indent="-228600">
              <a:spcBef>
                <a:spcPct val="20000"/>
              </a:spcBef>
              <a:buFont typeface="Wingdings" pitchFamily="2" charset="2"/>
              <a:buChar char="Ð"/>
            </a:pPr>
            <a:r>
              <a:rPr lang="fr-FR" sz="1800">
                <a:solidFill>
                  <a:srgbClr val="01A0B5"/>
                </a:solidFill>
              </a:rPr>
              <a:t>  C</a:t>
            </a:r>
            <a:r>
              <a:rPr lang="fr-FR" sz="1800"/>
              <a:t>omportant un risque de faisabilité significatif, du fait de la contrainte légale des « 10 parmi les 20 »,</a:t>
            </a:r>
          </a:p>
          <a:p>
            <a:pPr marL="1143000" lvl="2" indent="-228600">
              <a:spcBef>
                <a:spcPct val="20000"/>
              </a:spcBef>
              <a:buFont typeface="Wingdings" pitchFamily="2" charset="2"/>
              <a:buChar char="Ð"/>
            </a:pPr>
            <a:r>
              <a:rPr lang="fr-FR" sz="1800">
                <a:solidFill>
                  <a:srgbClr val="01A0B5"/>
                </a:solidFill>
              </a:rPr>
              <a:t>  R</a:t>
            </a:r>
            <a:r>
              <a:rPr lang="fr-FR" sz="1800"/>
              <a:t>equérant un contexte particulièrement favorable tant sur le Marché que sur le Titre.</a:t>
            </a:r>
          </a:p>
        </p:txBody>
      </p:sp>
      <p:pic>
        <p:nvPicPr>
          <p:cNvPr id="100356" name="Picture 6" descr="Logo Partie 2"/>
          <p:cNvPicPr>
            <a:picLocks noChangeAspect="1" noChangeArrowheads="1"/>
          </p:cNvPicPr>
          <p:nvPr/>
        </p:nvPicPr>
        <p:blipFill>
          <a:blip r:embed="rId3"/>
          <a:srcRect/>
          <a:stretch>
            <a:fillRect/>
          </a:stretch>
        </p:blipFill>
        <p:spPr bwMode="auto">
          <a:xfrm>
            <a:off x="566738" y="4025900"/>
            <a:ext cx="500062" cy="533400"/>
          </a:xfrm>
          <a:prstGeom prst="rect">
            <a:avLst/>
          </a:prstGeom>
          <a:noFill/>
          <a:ln w="9525">
            <a:noFill/>
            <a:miter lim="800000"/>
            <a:headEnd/>
            <a:tailEnd/>
          </a:ln>
        </p:spPr>
      </p:pic>
    </p:spTree>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icture 4" descr="Logo Partie 2"/>
          <p:cNvPicPr>
            <a:picLocks noChangeAspect="1" noChangeArrowheads="1"/>
          </p:cNvPicPr>
          <p:nvPr/>
        </p:nvPicPr>
        <p:blipFill>
          <a:blip r:embed="rId3"/>
          <a:srcRect/>
          <a:stretch>
            <a:fillRect/>
          </a:stretch>
        </p:blipFill>
        <p:spPr bwMode="auto">
          <a:xfrm>
            <a:off x="554038" y="2209800"/>
            <a:ext cx="500062" cy="533400"/>
          </a:xfrm>
          <a:prstGeom prst="rect">
            <a:avLst/>
          </a:prstGeom>
          <a:noFill/>
          <a:ln w="9525">
            <a:noFill/>
            <a:miter lim="800000"/>
            <a:headEnd/>
            <a:tailEnd/>
          </a:ln>
        </p:spPr>
      </p:pic>
      <p:sp>
        <p:nvSpPr>
          <p:cNvPr id="102402" name="Rectangle 5"/>
          <p:cNvSpPr>
            <a:spLocks noChangeArrowheads="1"/>
          </p:cNvSpPr>
          <p:nvPr/>
        </p:nvSpPr>
        <p:spPr bwMode="auto">
          <a:xfrm>
            <a:off x="838200" y="2247900"/>
            <a:ext cx="7772400" cy="36195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A</a:t>
            </a:r>
            <a:r>
              <a:rPr lang="fr-FR"/>
              <a:t>pproche de dilution :</a:t>
            </a:r>
          </a:p>
          <a:p>
            <a:pPr marL="1143000" lvl="2" indent="-228600" algn="just">
              <a:spcBef>
                <a:spcPct val="20000"/>
              </a:spcBef>
              <a:buFont typeface="Wingdings" pitchFamily="2" charset="2"/>
              <a:buChar char="Ð"/>
            </a:pPr>
            <a:r>
              <a:rPr lang="fr-FR" sz="1800">
                <a:solidFill>
                  <a:srgbClr val="01A0B5"/>
                </a:solidFill>
              </a:rPr>
              <a:t>  O</a:t>
            </a:r>
            <a:r>
              <a:rPr lang="fr-FR" sz="1800"/>
              <a:t>pération, en première approche, la plus favorable,</a:t>
            </a:r>
          </a:p>
          <a:p>
            <a:pPr marL="1143000" lvl="2" indent="-228600" algn="just">
              <a:spcBef>
                <a:spcPct val="20000"/>
              </a:spcBef>
              <a:buFont typeface="Wingdings" pitchFamily="2" charset="2"/>
              <a:buChar char="Ð"/>
            </a:pPr>
            <a:r>
              <a:rPr lang="fr-FR" sz="1800">
                <a:solidFill>
                  <a:srgbClr val="01A0B5"/>
                </a:solidFill>
              </a:rPr>
              <a:t>  D</a:t>
            </a:r>
            <a:r>
              <a:rPr lang="fr-FR" sz="1800"/>
              <a:t>écote non compensable demeure nécessaire.</a:t>
            </a:r>
            <a:endParaRPr lang="fr-FR" sz="1000"/>
          </a:p>
          <a:p>
            <a:pPr marL="342900" indent="-342900" algn="just">
              <a:lnSpc>
                <a:spcPct val="50000"/>
              </a:lnSpc>
              <a:spcBef>
                <a:spcPct val="20000"/>
              </a:spcBef>
            </a:pPr>
            <a:r>
              <a:rPr lang="fr-FR">
                <a:solidFill>
                  <a:srgbClr val="184B81"/>
                </a:solidFill>
              </a:rPr>
              <a:t>	 </a:t>
            </a:r>
          </a:p>
          <a:p>
            <a:pPr marL="342900" indent="-342900" algn="just">
              <a:lnSpc>
                <a:spcPct val="50000"/>
              </a:lnSpc>
              <a:spcBef>
                <a:spcPct val="20000"/>
              </a:spcBef>
            </a:pPr>
            <a:endParaRPr lang="fr-FR">
              <a:solidFill>
                <a:srgbClr val="184B81"/>
              </a:solidFill>
            </a:endParaRPr>
          </a:p>
          <a:p>
            <a:pPr marL="342900" indent="-342900" algn="just">
              <a:spcBef>
                <a:spcPct val="20000"/>
              </a:spcBef>
            </a:pPr>
            <a:r>
              <a:rPr lang="fr-FR">
                <a:solidFill>
                  <a:srgbClr val="184B81"/>
                </a:solidFill>
              </a:rPr>
              <a:t>	 </a:t>
            </a:r>
            <a:r>
              <a:rPr lang="fr-FR">
                <a:solidFill>
                  <a:srgbClr val="01A0B5"/>
                </a:solidFill>
              </a:rPr>
              <a:t>A</a:t>
            </a:r>
            <a:r>
              <a:rPr lang="fr-FR"/>
              <a:t>vantages / Inconvénients</a:t>
            </a:r>
            <a:r>
              <a:rPr lang="fr-FR" sz="2000"/>
              <a:t> </a:t>
            </a:r>
            <a:r>
              <a:rPr lang="fr-FR"/>
              <a:t>:</a:t>
            </a:r>
          </a:p>
          <a:p>
            <a:pPr marL="1143000" lvl="2" indent="-228600">
              <a:spcBef>
                <a:spcPct val="20000"/>
              </a:spcBef>
              <a:buFont typeface="Wingdings" pitchFamily="2" charset="2"/>
              <a:buNone/>
            </a:pPr>
            <a:r>
              <a:rPr lang="fr-FR" sz="1800">
                <a:solidFill>
                  <a:srgbClr val="01A0B5"/>
                </a:solidFill>
              </a:rPr>
              <a:t>S</a:t>
            </a:r>
            <a:r>
              <a:rPr lang="fr-FR" sz="1800"/>
              <a:t>implicité,</a:t>
            </a:r>
          </a:p>
          <a:p>
            <a:pPr marL="1143000" lvl="2" indent="-228600">
              <a:spcBef>
                <a:spcPct val="20000"/>
              </a:spcBef>
              <a:buFont typeface="Wingdings" pitchFamily="2" charset="2"/>
              <a:buNone/>
            </a:pPr>
            <a:r>
              <a:rPr lang="fr-FR" sz="1800">
                <a:solidFill>
                  <a:srgbClr val="01A0B5"/>
                </a:solidFill>
              </a:rPr>
              <a:t>E</a:t>
            </a:r>
            <a:r>
              <a:rPr lang="fr-FR" sz="1800"/>
              <a:t>mission au cours de Bourse.</a:t>
            </a:r>
          </a:p>
          <a:p>
            <a:pPr marL="1143000" lvl="2" indent="-228600">
              <a:spcBef>
                <a:spcPct val="20000"/>
              </a:spcBef>
              <a:buFont typeface="Wingdings" pitchFamily="2" charset="2"/>
              <a:buChar char="§"/>
            </a:pPr>
            <a:endParaRPr lang="fr-FR" sz="1800"/>
          </a:p>
          <a:p>
            <a:pPr marL="1143000" lvl="2" indent="-228600">
              <a:spcBef>
                <a:spcPct val="20000"/>
              </a:spcBef>
              <a:buFont typeface="Wingdings" pitchFamily="2" charset="2"/>
              <a:buNone/>
            </a:pPr>
            <a:r>
              <a:rPr lang="fr-FR" sz="1800">
                <a:solidFill>
                  <a:srgbClr val="01A0B5"/>
                </a:solidFill>
              </a:rPr>
              <a:t>F</a:t>
            </a:r>
            <a:r>
              <a:rPr lang="fr-FR" sz="1800"/>
              <a:t>aisabilité douteuse.</a:t>
            </a:r>
            <a:endParaRPr lang="fr-FR" sz="2000"/>
          </a:p>
        </p:txBody>
      </p:sp>
      <p:pic>
        <p:nvPicPr>
          <p:cNvPr id="102403" name="Picture 6" descr="Logo Partie 2"/>
          <p:cNvPicPr>
            <a:picLocks noChangeAspect="1" noChangeArrowheads="1"/>
          </p:cNvPicPr>
          <p:nvPr/>
        </p:nvPicPr>
        <p:blipFill>
          <a:blip r:embed="rId3"/>
          <a:srcRect/>
          <a:stretch>
            <a:fillRect/>
          </a:stretch>
        </p:blipFill>
        <p:spPr bwMode="auto">
          <a:xfrm>
            <a:off x="566738" y="3886200"/>
            <a:ext cx="500062" cy="533400"/>
          </a:xfrm>
          <a:prstGeom prst="rect">
            <a:avLst/>
          </a:prstGeom>
          <a:noFill/>
          <a:ln w="9525">
            <a:noFill/>
            <a:miter lim="800000"/>
            <a:headEnd/>
            <a:tailEnd/>
          </a:ln>
        </p:spPr>
      </p:pic>
      <p:pic>
        <p:nvPicPr>
          <p:cNvPr id="102404" name="Picture 7" descr="Pour"/>
          <p:cNvPicPr>
            <a:picLocks noChangeAspect="1" noChangeArrowheads="1"/>
          </p:cNvPicPr>
          <p:nvPr/>
        </p:nvPicPr>
        <p:blipFill>
          <a:blip r:embed="rId4"/>
          <a:srcRect/>
          <a:stretch>
            <a:fillRect/>
          </a:stretch>
        </p:blipFill>
        <p:spPr bwMode="auto">
          <a:xfrm>
            <a:off x="1066800" y="4483100"/>
            <a:ext cx="304800" cy="304800"/>
          </a:xfrm>
          <a:prstGeom prst="rect">
            <a:avLst/>
          </a:prstGeom>
          <a:noFill/>
          <a:ln w="9525">
            <a:noFill/>
            <a:miter lim="800000"/>
            <a:headEnd/>
            <a:tailEnd/>
          </a:ln>
        </p:spPr>
      </p:pic>
      <p:pic>
        <p:nvPicPr>
          <p:cNvPr id="102405" name="Picture 8" descr="Contre"/>
          <p:cNvPicPr>
            <a:picLocks noChangeAspect="1" noChangeArrowheads="1"/>
          </p:cNvPicPr>
          <p:nvPr/>
        </p:nvPicPr>
        <p:blipFill>
          <a:blip r:embed="rId5"/>
          <a:srcRect/>
          <a:stretch>
            <a:fillRect/>
          </a:stretch>
        </p:blipFill>
        <p:spPr bwMode="auto">
          <a:xfrm>
            <a:off x="1066800" y="5321300"/>
            <a:ext cx="304800" cy="304800"/>
          </a:xfrm>
          <a:prstGeom prst="rect">
            <a:avLst/>
          </a:prstGeom>
          <a:noFill/>
          <a:ln w="9525">
            <a:noFill/>
            <a:miter lim="800000"/>
            <a:headEnd/>
            <a:tailEnd/>
          </a:ln>
        </p:spPr>
      </p:pic>
      <p:sp>
        <p:nvSpPr>
          <p:cNvPr id="102406" name="AutoShape 9"/>
          <p:cNvSpPr>
            <a:spLocks/>
          </p:cNvSpPr>
          <p:nvPr/>
        </p:nvSpPr>
        <p:spPr bwMode="auto">
          <a:xfrm>
            <a:off x="1543050" y="4368800"/>
            <a:ext cx="76200" cy="533400"/>
          </a:xfrm>
          <a:prstGeom prst="leftBrace">
            <a:avLst>
              <a:gd name="adj1" fmla="val 58333"/>
              <a:gd name="adj2" fmla="val 50000"/>
            </a:avLst>
          </a:prstGeom>
          <a:noFill/>
          <a:ln w="9525">
            <a:solidFill>
              <a:schemeClr val="tx1"/>
            </a:solidFill>
            <a:round/>
            <a:headEnd/>
            <a:tailEnd/>
          </a:ln>
        </p:spPr>
        <p:txBody>
          <a:bodyPr wrap="none" anchor="ctr"/>
          <a:lstStyle/>
          <a:p>
            <a:pPr eaLnBrk="0" hangingPunct="0"/>
            <a:endParaRPr lang="fr-FR"/>
          </a:p>
        </p:txBody>
      </p:sp>
      <p:sp>
        <p:nvSpPr>
          <p:cNvPr id="102407" name="AutoShape 10"/>
          <p:cNvSpPr>
            <a:spLocks/>
          </p:cNvSpPr>
          <p:nvPr/>
        </p:nvSpPr>
        <p:spPr bwMode="auto">
          <a:xfrm>
            <a:off x="1543050" y="5194300"/>
            <a:ext cx="76200" cy="533400"/>
          </a:xfrm>
          <a:prstGeom prst="leftBrace">
            <a:avLst>
              <a:gd name="adj1" fmla="val 58333"/>
              <a:gd name="adj2" fmla="val 50000"/>
            </a:avLst>
          </a:prstGeom>
          <a:noFill/>
          <a:ln w="9525">
            <a:solidFill>
              <a:schemeClr val="tx1"/>
            </a:solidFill>
            <a:round/>
            <a:headEnd/>
            <a:tailEnd/>
          </a:ln>
        </p:spPr>
        <p:txBody>
          <a:bodyPr wrap="none" anchor="ctr"/>
          <a:lstStyle/>
          <a:p>
            <a:pPr eaLnBrk="0" hangingPunct="0"/>
            <a:endParaRPr lang="fr-FR"/>
          </a:p>
        </p:txBody>
      </p:sp>
      <p:sp>
        <p:nvSpPr>
          <p:cNvPr id="102408" name="Rectangle 12"/>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E</a:t>
            </a:r>
            <a:r>
              <a:rPr lang="fr-FR" sz="4000"/>
              <a:t>mission « sèche » de capital (2/2)</a:t>
            </a:r>
          </a:p>
        </p:txBody>
      </p:sp>
    </p:spTree>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E</a:t>
            </a:r>
            <a:r>
              <a:rPr lang="fr-FR" sz="4000"/>
              <a:t>xemple n°2</a:t>
            </a:r>
            <a:endParaRPr lang="fr-FR" sz="1600"/>
          </a:p>
        </p:txBody>
      </p:sp>
      <p:sp>
        <p:nvSpPr>
          <p:cNvPr id="104450" name="Text Box 37"/>
          <p:cNvSpPr txBox="1">
            <a:spLocks noChangeArrowheads="1"/>
          </p:cNvSpPr>
          <p:nvPr/>
        </p:nvSpPr>
        <p:spPr bwMode="auto">
          <a:xfrm>
            <a:off x="2176463" y="4479925"/>
            <a:ext cx="1098550" cy="457200"/>
          </a:xfrm>
          <a:prstGeom prst="rect">
            <a:avLst/>
          </a:prstGeom>
          <a:noFill/>
          <a:ln w="9525">
            <a:noFill/>
            <a:miter lim="800000"/>
            <a:headEnd/>
            <a:tailEnd/>
          </a:ln>
        </p:spPr>
        <p:txBody>
          <a:bodyPr wrap="none">
            <a:spAutoFit/>
          </a:bodyPr>
          <a:lstStyle/>
          <a:p>
            <a:pPr eaLnBrk="0" hangingPunct="0"/>
            <a:r>
              <a:rPr lang="fr-FR"/>
              <a:t>	</a:t>
            </a:r>
          </a:p>
        </p:txBody>
      </p:sp>
      <p:sp>
        <p:nvSpPr>
          <p:cNvPr id="104451" name="Rectangle 38"/>
          <p:cNvSpPr>
            <a:spLocks noChangeArrowheads="1"/>
          </p:cNvSpPr>
          <p:nvPr/>
        </p:nvSpPr>
        <p:spPr bwMode="auto">
          <a:xfrm>
            <a:off x="820738" y="3551238"/>
            <a:ext cx="741362" cy="228600"/>
          </a:xfrm>
          <a:prstGeom prst="rect">
            <a:avLst/>
          </a:prstGeom>
          <a:noFill/>
          <a:ln w="9525">
            <a:noFill/>
            <a:miter lim="800000"/>
            <a:headEnd/>
            <a:tailEnd/>
          </a:ln>
        </p:spPr>
        <p:txBody>
          <a:bodyPr wrap="none" lIns="0" tIns="0" rIns="0" bIns="0">
            <a:spAutoFit/>
          </a:bodyPr>
          <a:lstStyle/>
          <a:p>
            <a:pPr eaLnBrk="0" hangingPunct="0"/>
            <a:r>
              <a:rPr lang="fr-FR" sz="1500" b="1" u="sng">
                <a:solidFill>
                  <a:srgbClr val="000000"/>
                </a:solidFill>
                <a:latin typeface="Times New Roman" pitchFamily="18" charset="0"/>
              </a:rPr>
              <a:t>Émission</a:t>
            </a:r>
            <a:endParaRPr lang="fr-FR" sz="1400" b="1" u="sng">
              <a:solidFill>
                <a:srgbClr val="184B81"/>
              </a:solidFill>
              <a:latin typeface="Times New Roman" pitchFamily="18" charset="0"/>
            </a:endParaRPr>
          </a:p>
        </p:txBody>
      </p:sp>
      <p:sp>
        <p:nvSpPr>
          <p:cNvPr id="104452" name="Rectangle 39"/>
          <p:cNvSpPr>
            <a:spLocks noChangeArrowheads="1"/>
          </p:cNvSpPr>
          <p:nvPr/>
        </p:nvSpPr>
        <p:spPr bwMode="auto">
          <a:xfrm>
            <a:off x="820738" y="3762375"/>
            <a:ext cx="1008062"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Montant levé</a:t>
            </a:r>
            <a:endParaRPr lang="fr-FR" sz="1400" b="1">
              <a:solidFill>
                <a:srgbClr val="184B81"/>
              </a:solidFill>
              <a:latin typeface="Times New Roman" pitchFamily="18" charset="0"/>
            </a:endParaRPr>
          </a:p>
        </p:txBody>
      </p:sp>
      <p:sp>
        <p:nvSpPr>
          <p:cNvPr id="104453" name="Rectangle 40"/>
          <p:cNvSpPr>
            <a:spLocks noChangeArrowheads="1"/>
          </p:cNvSpPr>
          <p:nvPr/>
        </p:nvSpPr>
        <p:spPr bwMode="auto">
          <a:xfrm>
            <a:off x="5903913" y="3762375"/>
            <a:ext cx="1373187"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M = 75.000.000 €</a:t>
            </a:r>
            <a:endParaRPr lang="fr-FR" sz="1400" b="1">
              <a:solidFill>
                <a:srgbClr val="184B81"/>
              </a:solidFill>
              <a:latin typeface="Times New Roman" pitchFamily="18" charset="0"/>
            </a:endParaRPr>
          </a:p>
        </p:txBody>
      </p:sp>
      <p:sp>
        <p:nvSpPr>
          <p:cNvPr id="104454" name="Rectangle 41"/>
          <p:cNvSpPr>
            <a:spLocks noChangeArrowheads="1"/>
          </p:cNvSpPr>
          <p:nvPr/>
        </p:nvSpPr>
        <p:spPr bwMode="auto">
          <a:xfrm>
            <a:off x="820738" y="3971925"/>
            <a:ext cx="538162"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Décote</a:t>
            </a:r>
            <a:endParaRPr lang="fr-FR" sz="1400" b="1">
              <a:solidFill>
                <a:srgbClr val="184B81"/>
              </a:solidFill>
              <a:latin typeface="Times New Roman" pitchFamily="18" charset="0"/>
            </a:endParaRPr>
          </a:p>
        </p:txBody>
      </p:sp>
      <p:sp>
        <p:nvSpPr>
          <p:cNvPr id="104455" name="Rectangle 42"/>
          <p:cNvSpPr>
            <a:spLocks noChangeArrowheads="1"/>
          </p:cNvSpPr>
          <p:nvPr/>
        </p:nvSpPr>
        <p:spPr bwMode="auto">
          <a:xfrm>
            <a:off x="5911850" y="3971925"/>
            <a:ext cx="642938"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D = 4 %</a:t>
            </a:r>
            <a:endParaRPr lang="fr-FR" sz="1400" b="1">
              <a:solidFill>
                <a:srgbClr val="184B81"/>
              </a:solidFill>
              <a:latin typeface="Times New Roman" pitchFamily="18" charset="0"/>
            </a:endParaRPr>
          </a:p>
        </p:txBody>
      </p:sp>
      <p:sp>
        <p:nvSpPr>
          <p:cNvPr id="104456" name="Rectangle 43"/>
          <p:cNvSpPr>
            <a:spLocks noChangeArrowheads="1"/>
          </p:cNvSpPr>
          <p:nvPr/>
        </p:nvSpPr>
        <p:spPr bwMode="auto">
          <a:xfrm>
            <a:off x="820738" y="4183063"/>
            <a:ext cx="117157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Prix d'émission</a:t>
            </a:r>
            <a:endParaRPr lang="fr-FR" sz="1400" b="1">
              <a:solidFill>
                <a:srgbClr val="184B81"/>
              </a:solidFill>
              <a:latin typeface="Times New Roman" pitchFamily="18" charset="0"/>
            </a:endParaRPr>
          </a:p>
        </p:txBody>
      </p:sp>
      <p:sp>
        <p:nvSpPr>
          <p:cNvPr id="104457" name="Rectangle 44"/>
          <p:cNvSpPr>
            <a:spLocks noChangeArrowheads="1"/>
          </p:cNvSpPr>
          <p:nvPr/>
        </p:nvSpPr>
        <p:spPr bwMode="auto">
          <a:xfrm>
            <a:off x="5897563" y="4183063"/>
            <a:ext cx="165100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P = Co </a:t>
            </a:r>
            <a:r>
              <a:rPr lang="fr-FR" sz="1500" baseline="-2000">
                <a:solidFill>
                  <a:srgbClr val="000000"/>
                </a:solidFill>
                <a:latin typeface="Times New Roman" pitchFamily="18" charset="0"/>
              </a:rPr>
              <a:t>*</a:t>
            </a:r>
            <a:r>
              <a:rPr lang="fr-FR" sz="1500">
                <a:solidFill>
                  <a:srgbClr val="000000"/>
                </a:solidFill>
                <a:latin typeface="Times New Roman" pitchFamily="18" charset="0"/>
              </a:rPr>
              <a:t> (1-D) = 96 €</a:t>
            </a:r>
          </a:p>
        </p:txBody>
      </p:sp>
      <p:sp>
        <p:nvSpPr>
          <p:cNvPr id="104458" name="Rectangle 45"/>
          <p:cNvSpPr>
            <a:spLocks noChangeArrowheads="1"/>
          </p:cNvSpPr>
          <p:nvPr/>
        </p:nvSpPr>
        <p:spPr bwMode="auto">
          <a:xfrm>
            <a:off x="820738" y="4394200"/>
            <a:ext cx="190500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Nombre d'actions émises</a:t>
            </a:r>
            <a:endParaRPr lang="fr-FR" sz="1400" b="1">
              <a:solidFill>
                <a:srgbClr val="184B81"/>
              </a:solidFill>
              <a:latin typeface="Times New Roman" pitchFamily="18" charset="0"/>
            </a:endParaRPr>
          </a:p>
        </p:txBody>
      </p:sp>
      <p:sp>
        <p:nvSpPr>
          <p:cNvPr id="104459" name="Rectangle 46"/>
          <p:cNvSpPr>
            <a:spLocks noChangeArrowheads="1"/>
          </p:cNvSpPr>
          <p:nvPr/>
        </p:nvSpPr>
        <p:spPr bwMode="auto">
          <a:xfrm>
            <a:off x="5907088" y="4394200"/>
            <a:ext cx="208915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N = M / P = 781.250 unités</a:t>
            </a:r>
            <a:endParaRPr lang="fr-FR" sz="1400" b="1">
              <a:solidFill>
                <a:srgbClr val="184B81"/>
              </a:solidFill>
              <a:latin typeface="Times New Roman" pitchFamily="18" charset="0"/>
            </a:endParaRPr>
          </a:p>
        </p:txBody>
      </p:sp>
      <p:sp>
        <p:nvSpPr>
          <p:cNvPr id="104460" name="Rectangle 47"/>
          <p:cNvSpPr>
            <a:spLocks noChangeArrowheads="1"/>
          </p:cNvSpPr>
          <p:nvPr/>
        </p:nvSpPr>
        <p:spPr bwMode="auto">
          <a:xfrm>
            <a:off x="820738" y="4605338"/>
            <a:ext cx="413702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Parité d'émission : 1 action nouvelle pour x anciennes </a:t>
            </a:r>
            <a:endParaRPr lang="fr-FR" sz="1400" b="1">
              <a:solidFill>
                <a:srgbClr val="184B81"/>
              </a:solidFill>
              <a:latin typeface="Times New Roman" pitchFamily="18" charset="0"/>
            </a:endParaRPr>
          </a:p>
        </p:txBody>
      </p:sp>
      <p:sp>
        <p:nvSpPr>
          <p:cNvPr id="104461" name="Rectangle 48"/>
          <p:cNvSpPr>
            <a:spLocks noChangeArrowheads="1"/>
          </p:cNvSpPr>
          <p:nvPr/>
        </p:nvSpPr>
        <p:spPr bwMode="auto">
          <a:xfrm>
            <a:off x="5910263" y="4605338"/>
            <a:ext cx="139700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X = No / N = 6.40</a:t>
            </a:r>
            <a:endParaRPr lang="fr-FR" sz="1400" b="1">
              <a:solidFill>
                <a:srgbClr val="184B81"/>
              </a:solidFill>
              <a:latin typeface="Times New Roman" pitchFamily="18" charset="0"/>
            </a:endParaRPr>
          </a:p>
        </p:txBody>
      </p:sp>
      <p:sp>
        <p:nvSpPr>
          <p:cNvPr id="104462" name="Rectangle 49"/>
          <p:cNvSpPr>
            <a:spLocks noChangeArrowheads="1"/>
          </p:cNvSpPr>
          <p:nvPr/>
        </p:nvSpPr>
        <p:spPr bwMode="auto">
          <a:xfrm>
            <a:off x="820738" y="5027613"/>
            <a:ext cx="2112962"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Taux de réemploi des fonds</a:t>
            </a:r>
            <a:endParaRPr lang="fr-FR" sz="1400" b="1">
              <a:solidFill>
                <a:srgbClr val="184B81"/>
              </a:solidFill>
              <a:latin typeface="Times New Roman" pitchFamily="18" charset="0"/>
            </a:endParaRPr>
          </a:p>
        </p:txBody>
      </p:sp>
      <p:sp>
        <p:nvSpPr>
          <p:cNvPr id="104463" name="Rectangle 50"/>
          <p:cNvSpPr>
            <a:spLocks noChangeArrowheads="1"/>
          </p:cNvSpPr>
          <p:nvPr/>
        </p:nvSpPr>
        <p:spPr bwMode="auto">
          <a:xfrm>
            <a:off x="5913438" y="5027613"/>
            <a:ext cx="758825"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r = 3.00%</a:t>
            </a:r>
            <a:endParaRPr lang="fr-FR" sz="1400" b="1">
              <a:solidFill>
                <a:srgbClr val="184B81"/>
              </a:solidFill>
              <a:latin typeface="Times New Roman" pitchFamily="18" charset="0"/>
            </a:endParaRPr>
          </a:p>
        </p:txBody>
      </p:sp>
      <p:grpSp>
        <p:nvGrpSpPr>
          <p:cNvPr id="104464" name="Group 51"/>
          <p:cNvGrpSpPr>
            <a:grpSpLocks/>
          </p:cNvGrpSpPr>
          <p:nvPr/>
        </p:nvGrpSpPr>
        <p:grpSpPr bwMode="auto">
          <a:xfrm>
            <a:off x="527050" y="1654175"/>
            <a:ext cx="7789863" cy="1733550"/>
            <a:chOff x="517" y="1042"/>
            <a:chExt cx="4907" cy="1092"/>
          </a:xfrm>
        </p:grpSpPr>
        <p:sp>
          <p:nvSpPr>
            <p:cNvPr id="104471" name="Rectangle 52"/>
            <p:cNvSpPr>
              <a:spLocks noChangeArrowheads="1"/>
            </p:cNvSpPr>
            <p:nvPr/>
          </p:nvSpPr>
          <p:spPr bwMode="auto">
            <a:xfrm>
              <a:off x="517" y="1042"/>
              <a:ext cx="771" cy="144"/>
            </a:xfrm>
            <a:prstGeom prst="rect">
              <a:avLst/>
            </a:prstGeom>
            <a:noFill/>
            <a:ln w="9525">
              <a:noFill/>
              <a:miter lim="800000"/>
              <a:headEnd/>
              <a:tailEnd/>
            </a:ln>
          </p:spPr>
          <p:txBody>
            <a:bodyPr wrap="none" lIns="0" tIns="0" rIns="0" bIns="0">
              <a:spAutoFit/>
            </a:bodyPr>
            <a:lstStyle/>
            <a:p>
              <a:pPr eaLnBrk="0" hangingPunct="0"/>
              <a:r>
                <a:rPr lang="fr-FR" sz="1500" b="1" u="sng">
                  <a:solidFill>
                    <a:srgbClr val="000000"/>
                  </a:solidFill>
                  <a:latin typeface="Times New Roman" pitchFamily="18" charset="0"/>
                </a:rPr>
                <a:t>Avant annonce</a:t>
              </a:r>
              <a:endParaRPr lang="fr-FR" sz="1400" b="1" u="sng">
                <a:solidFill>
                  <a:srgbClr val="184B81"/>
                </a:solidFill>
                <a:latin typeface="Times New Roman" pitchFamily="18" charset="0"/>
              </a:endParaRPr>
            </a:p>
          </p:txBody>
        </p:sp>
        <p:sp>
          <p:nvSpPr>
            <p:cNvPr id="104472" name="Rectangle 53"/>
            <p:cNvSpPr>
              <a:spLocks noChangeArrowheads="1"/>
            </p:cNvSpPr>
            <p:nvPr/>
          </p:nvSpPr>
          <p:spPr bwMode="auto">
            <a:xfrm>
              <a:off x="517" y="1175"/>
              <a:ext cx="1152" cy="144"/>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Nombre d'actions initial</a:t>
              </a:r>
              <a:endParaRPr lang="fr-FR" sz="1400" b="1">
                <a:solidFill>
                  <a:srgbClr val="184B81"/>
                </a:solidFill>
                <a:latin typeface="Times New Roman" pitchFamily="18" charset="0"/>
              </a:endParaRPr>
            </a:p>
          </p:txBody>
        </p:sp>
        <p:sp>
          <p:nvSpPr>
            <p:cNvPr id="104473" name="Rectangle 54"/>
            <p:cNvSpPr>
              <a:spLocks noChangeArrowheads="1"/>
            </p:cNvSpPr>
            <p:nvPr/>
          </p:nvSpPr>
          <p:spPr bwMode="auto">
            <a:xfrm>
              <a:off x="3882" y="1175"/>
              <a:ext cx="1071" cy="144"/>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No = 5.000.000 unités</a:t>
              </a:r>
              <a:endParaRPr lang="fr-FR" sz="1400" b="1">
                <a:solidFill>
                  <a:srgbClr val="184B81"/>
                </a:solidFill>
                <a:latin typeface="Times New Roman" pitchFamily="18" charset="0"/>
              </a:endParaRPr>
            </a:p>
          </p:txBody>
        </p:sp>
        <p:sp>
          <p:nvSpPr>
            <p:cNvPr id="104474" name="Rectangle 55"/>
            <p:cNvSpPr>
              <a:spLocks noChangeArrowheads="1"/>
            </p:cNvSpPr>
            <p:nvPr/>
          </p:nvSpPr>
          <p:spPr bwMode="auto">
            <a:xfrm>
              <a:off x="517" y="1308"/>
              <a:ext cx="1035" cy="144"/>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Cours avant annonce </a:t>
              </a:r>
              <a:endParaRPr lang="fr-FR" sz="1400" b="1">
                <a:solidFill>
                  <a:srgbClr val="184B81"/>
                </a:solidFill>
                <a:latin typeface="Times New Roman" pitchFamily="18" charset="0"/>
              </a:endParaRPr>
            </a:p>
          </p:txBody>
        </p:sp>
        <p:sp>
          <p:nvSpPr>
            <p:cNvPr id="104475" name="Rectangle 56"/>
            <p:cNvSpPr>
              <a:spLocks noChangeArrowheads="1"/>
            </p:cNvSpPr>
            <p:nvPr/>
          </p:nvSpPr>
          <p:spPr bwMode="auto">
            <a:xfrm>
              <a:off x="3883" y="1308"/>
              <a:ext cx="538" cy="144"/>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Co = 100 €</a:t>
              </a:r>
              <a:endParaRPr lang="fr-FR" sz="1400" b="1">
                <a:solidFill>
                  <a:srgbClr val="184B81"/>
                </a:solidFill>
                <a:latin typeface="Times New Roman" pitchFamily="18" charset="0"/>
              </a:endParaRPr>
            </a:p>
          </p:txBody>
        </p:sp>
        <p:sp>
          <p:nvSpPr>
            <p:cNvPr id="104476" name="Rectangle 57"/>
            <p:cNvSpPr>
              <a:spLocks noChangeArrowheads="1"/>
            </p:cNvSpPr>
            <p:nvPr/>
          </p:nvSpPr>
          <p:spPr bwMode="auto">
            <a:xfrm>
              <a:off x="517" y="1441"/>
              <a:ext cx="1412" cy="144"/>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Capitalisation avant annonce </a:t>
              </a:r>
              <a:endParaRPr lang="fr-FR" sz="1400" b="1">
                <a:solidFill>
                  <a:srgbClr val="184B81"/>
                </a:solidFill>
                <a:latin typeface="Times New Roman" pitchFamily="18" charset="0"/>
              </a:endParaRPr>
            </a:p>
          </p:txBody>
        </p:sp>
        <p:sp>
          <p:nvSpPr>
            <p:cNvPr id="104477" name="Rectangle 58"/>
            <p:cNvSpPr>
              <a:spLocks noChangeArrowheads="1"/>
            </p:cNvSpPr>
            <p:nvPr/>
          </p:nvSpPr>
          <p:spPr bwMode="auto">
            <a:xfrm>
              <a:off x="517" y="1706"/>
              <a:ext cx="1402" cy="144"/>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Bénéfice net avant opération </a:t>
              </a:r>
              <a:endParaRPr lang="fr-FR" sz="1400" b="1">
                <a:solidFill>
                  <a:srgbClr val="184B81"/>
                </a:solidFill>
                <a:latin typeface="Times New Roman" pitchFamily="18" charset="0"/>
              </a:endParaRPr>
            </a:p>
          </p:txBody>
        </p:sp>
        <p:sp>
          <p:nvSpPr>
            <p:cNvPr id="104478" name="Rectangle 59"/>
            <p:cNvSpPr>
              <a:spLocks noChangeArrowheads="1"/>
            </p:cNvSpPr>
            <p:nvPr/>
          </p:nvSpPr>
          <p:spPr bwMode="auto">
            <a:xfrm>
              <a:off x="3885" y="1706"/>
              <a:ext cx="985" cy="144"/>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BNo = 25.000.000 €</a:t>
              </a:r>
              <a:endParaRPr lang="fr-FR" sz="1400" b="1">
                <a:solidFill>
                  <a:srgbClr val="184B81"/>
                </a:solidFill>
                <a:latin typeface="Times New Roman" pitchFamily="18" charset="0"/>
              </a:endParaRPr>
            </a:p>
          </p:txBody>
        </p:sp>
        <p:sp>
          <p:nvSpPr>
            <p:cNvPr id="104479" name="Rectangle 60"/>
            <p:cNvSpPr>
              <a:spLocks noChangeArrowheads="1"/>
            </p:cNvSpPr>
            <p:nvPr/>
          </p:nvSpPr>
          <p:spPr bwMode="auto">
            <a:xfrm>
              <a:off x="517" y="1839"/>
              <a:ext cx="1092" cy="144"/>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BNPA avant opération</a:t>
              </a:r>
              <a:endParaRPr lang="fr-FR" sz="1400" b="1">
                <a:solidFill>
                  <a:srgbClr val="184B81"/>
                </a:solidFill>
                <a:latin typeface="Times New Roman" pitchFamily="18" charset="0"/>
              </a:endParaRPr>
            </a:p>
          </p:txBody>
        </p:sp>
        <p:sp>
          <p:nvSpPr>
            <p:cNvPr id="104480" name="Rectangle 61"/>
            <p:cNvSpPr>
              <a:spLocks noChangeArrowheads="1"/>
            </p:cNvSpPr>
            <p:nvPr/>
          </p:nvSpPr>
          <p:spPr bwMode="auto">
            <a:xfrm>
              <a:off x="3885" y="1847"/>
              <a:ext cx="1404" cy="144"/>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BNPAo = BNo / No = 5.00 €</a:t>
              </a:r>
              <a:endParaRPr lang="fr-FR" sz="1400" b="1">
                <a:solidFill>
                  <a:srgbClr val="184B81"/>
                </a:solidFill>
                <a:latin typeface="Times New Roman" pitchFamily="18" charset="0"/>
              </a:endParaRPr>
            </a:p>
          </p:txBody>
        </p:sp>
        <p:sp>
          <p:nvSpPr>
            <p:cNvPr id="104481" name="Rectangle 62"/>
            <p:cNvSpPr>
              <a:spLocks noChangeArrowheads="1"/>
            </p:cNvSpPr>
            <p:nvPr/>
          </p:nvSpPr>
          <p:spPr bwMode="auto">
            <a:xfrm>
              <a:off x="517" y="1972"/>
              <a:ext cx="220" cy="144"/>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PER</a:t>
              </a:r>
              <a:endParaRPr lang="fr-FR" sz="1400" b="1">
                <a:solidFill>
                  <a:srgbClr val="184B81"/>
                </a:solidFill>
                <a:latin typeface="Times New Roman" pitchFamily="18" charset="0"/>
              </a:endParaRPr>
            </a:p>
          </p:txBody>
        </p:sp>
        <p:sp>
          <p:nvSpPr>
            <p:cNvPr id="104482" name="Rectangle 63"/>
            <p:cNvSpPr>
              <a:spLocks noChangeArrowheads="1"/>
            </p:cNvSpPr>
            <p:nvPr/>
          </p:nvSpPr>
          <p:spPr bwMode="auto">
            <a:xfrm>
              <a:off x="3887" y="1990"/>
              <a:ext cx="1210" cy="144"/>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PER = Co / BNPAo = 20</a:t>
              </a:r>
            </a:p>
          </p:txBody>
        </p:sp>
        <p:sp>
          <p:nvSpPr>
            <p:cNvPr id="104483" name="Rectangle 64"/>
            <p:cNvSpPr>
              <a:spLocks noChangeArrowheads="1"/>
            </p:cNvSpPr>
            <p:nvPr/>
          </p:nvSpPr>
          <p:spPr bwMode="auto">
            <a:xfrm>
              <a:off x="3881" y="1450"/>
              <a:ext cx="1543" cy="144"/>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CBo = No </a:t>
              </a:r>
              <a:r>
                <a:rPr lang="fr-FR" sz="1500" baseline="-2000">
                  <a:solidFill>
                    <a:srgbClr val="000000"/>
                  </a:solidFill>
                  <a:latin typeface="Times New Roman" pitchFamily="18" charset="0"/>
                </a:rPr>
                <a:t>* </a:t>
              </a:r>
              <a:r>
                <a:rPr lang="fr-FR" sz="1500">
                  <a:solidFill>
                    <a:srgbClr val="000000"/>
                  </a:solidFill>
                  <a:latin typeface="Times New Roman" pitchFamily="18" charset="0"/>
                </a:rPr>
                <a:t>Co = 500.000.000 €</a:t>
              </a:r>
            </a:p>
          </p:txBody>
        </p:sp>
      </p:grpSp>
      <p:sp>
        <p:nvSpPr>
          <p:cNvPr id="104465" name="Rectangle 65"/>
          <p:cNvSpPr>
            <a:spLocks noChangeArrowheads="1"/>
          </p:cNvSpPr>
          <p:nvPr/>
        </p:nvSpPr>
        <p:spPr bwMode="auto">
          <a:xfrm>
            <a:off x="825500" y="5507038"/>
            <a:ext cx="2100263"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Bénéfice net post-opération</a:t>
            </a:r>
            <a:endParaRPr lang="fr-FR" sz="1400" b="1">
              <a:solidFill>
                <a:srgbClr val="184B81"/>
              </a:solidFill>
              <a:latin typeface="Times New Roman" pitchFamily="18" charset="0"/>
            </a:endParaRPr>
          </a:p>
        </p:txBody>
      </p:sp>
      <p:sp>
        <p:nvSpPr>
          <p:cNvPr id="104466" name="Rectangle 66"/>
          <p:cNvSpPr>
            <a:spLocks noChangeArrowheads="1"/>
          </p:cNvSpPr>
          <p:nvPr/>
        </p:nvSpPr>
        <p:spPr bwMode="auto">
          <a:xfrm>
            <a:off x="5897563" y="5507038"/>
            <a:ext cx="2671762"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BN = BN</a:t>
            </a:r>
            <a:r>
              <a:rPr lang="fr-FR" sz="1500" baseline="-25000">
                <a:solidFill>
                  <a:srgbClr val="000000"/>
                </a:solidFill>
                <a:latin typeface="Times New Roman" pitchFamily="18" charset="0"/>
              </a:rPr>
              <a:t>O</a:t>
            </a:r>
            <a:r>
              <a:rPr lang="fr-FR" sz="1500">
                <a:solidFill>
                  <a:srgbClr val="000000"/>
                </a:solidFill>
                <a:latin typeface="Times New Roman" pitchFamily="18" charset="0"/>
              </a:rPr>
              <a:t> + M </a:t>
            </a:r>
            <a:r>
              <a:rPr lang="fr-FR" sz="1500" baseline="-2000">
                <a:solidFill>
                  <a:srgbClr val="000000"/>
                </a:solidFill>
                <a:latin typeface="Times New Roman" pitchFamily="18" charset="0"/>
              </a:rPr>
              <a:t>*</a:t>
            </a:r>
            <a:r>
              <a:rPr lang="fr-FR" sz="1500">
                <a:solidFill>
                  <a:srgbClr val="000000"/>
                </a:solidFill>
                <a:latin typeface="Times New Roman" pitchFamily="18" charset="0"/>
              </a:rPr>
              <a:t>  r = 27.250.000 €</a:t>
            </a:r>
          </a:p>
        </p:txBody>
      </p:sp>
      <p:sp>
        <p:nvSpPr>
          <p:cNvPr id="104467" name="Rectangle 67"/>
          <p:cNvSpPr>
            <a:spLocks noChangeArrowheads="1"/>
          </p:cNvSpPr>
          <p:nvPr/>
        </p:nvSpPr>
        <p:spPr bwMode="auto">
          <a:xfrm>
            <a:off x="825500" y="5718175"/>
            <a:ext cx="1703388"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BNPA post-opération </a:t>
            </a:r>
            <a:endParaRPr lang="fr-FR" sz="1400" b="1">
              <a:solidFill>
                <a:srgbClr val="184B81"/>
              </a:solidFill>
              <a:latin typeface="Times New Roman" pitchFamily="18" charset="0"/>
            </a:endParaRPr>
          </a:p>
        </p:txBody>
      </p:sp>
      <p:sp>
        <p:nvSpPr>
          <p:cNvPr id="104468" name="Rectangle 68"/>
          <p:cNvSpPr>
            <a:spLocks noChangeArrowheads="1"/>
          </p:cNvSpPr>
          <p:nvPr/>
        </p:nvSpPr>
        <p:spPr bwMode="auto">
          <a:xfrm>
            <a:off x="5899150" y="5730875"/>
            <a:ext cx="2905125" cy="228600"/>
          </a:xfrm>
          <a:prstGeom prst="rect">
            <a:avLst/>
          </a:prstGeom>
          <a:noFill/>
          <a:ln w="9525">
            <a:noFill/>
            <a:miter lim="800000"/>
            <a:headEnd/>
            <a:tailEnd/>
          </a:ln>
        </p:spPr>
        <p:txBody>
          <a:bodyPr lIns="0" tIns="0" rIns="0" bIns="0">
            <a:spAutoFit/>
          </a:bodyPr>
          <a:lstStyle/>
          <a:p>
            <a:pPr eaLnBrk="0" hangingPunct="0"/>
            <a:r>
              <a:rPr lang="fr-FR" sz="1500">
                <a:solidFill>
                  <a:srgbClr val="000000"/>
                </a:solidFill>
                <a:latin typeface="Times New Roman" pitchFamily="18" charset="0"/>
              </a:rPr>
              <a:t>BNPA = BN / (N</a:t>
            </a:r>
            <a:r>
              <a:rPr lang="fr-FR" sz="1500" baseline="-25000">
                <a:solidFill>
                  <a:srgbClr val="000000"/>
                </a:solidFill>
                <a:latin typeface="Times New Roman" pitchFamily="18" charset="0"/>
              </a:rPr>
              <a:t>O</a:t>
            </a:r>
            <a:r>
              <a:rPr lang="fr-FR" sz="1500">
                <a:solidFill>
                  <a:srgbClr val="000000"/>
                </a:solidFill>
                <a:latin typeface="Times New Roman" pitchFamily="18" charset="0"/>
              </a:rPr>
              <a:t> + N) = 4,71 €</a:t>
            </a:r>
            <a:endParaRPr lang="fr-FR" sz="1400" b="1">
              <a:solidFill>
                <a:srgbClr val="184B81"/>
              </a:solidFill>
              <a:latin typeface="Times New Roman" pitchFamily="18" charset="0"/>
            </a:endParaRPr>
          </a:p>
        </p:txBody>
      </p:sp>
      <p:sp>
        <p:nvSpPr>
          <p:cNvPr id="104469" name="Rectangle 69"/>
          <p:cNvSpPr>
            <a:spLocks noChangeArrowheads="1"/>
          </p:cNvSpPr>
          <p:nvPr/>
        </p:nvSpPr>
        <p:spPr bwMode="auto">
          <a:xfrm>
            <a:off x="825500" y="5930900"/>
            <a:ext cx="1466850"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Dilution apparente </a:t>
            </a:r>
            <a:endParaRPr lang="fr-FR" sz="1400" b="1">
              <a:solidFill>
                <a:srgbClr val="184B81"/>
              </a:solidFill>
              <a:latin typeface="Times New Roman" pitchFamily="18" charset="0"/>
            </a:endParaRPr>
          </a:p>
        </p:txBody>
      </p:sp>
      <p:sp>
        <p:nvSpPr>
          <p:cNvPr id="104470" name="Rectangle 70"/>
          <p:cNvSpPr>
            <a:spLocks noChangeArrowheads="1"/>
          </p:cNvSpPr>
          <p:nvPr/>
        </p:nvSpPr>
        <p:spPr bwMode="auto">
          <a:xfrm>
            <a:off x="5895975" y="5956300"/>
            <a:ext cx="2112963" cy="228600"/>
          </a:xfrm>
          <a:prstGeom prst="rect">
            <a:avLst/>
          </a:prstGeom>
          <a:noFill/>
          <a:ln w="9525">
            <a:noFill/>
            <a:miter lim="800000"/>
            <a:headEnd/>
            <a:tailEnd/>
          </a:ln>
        </p:spPr>
        <p:txBody>
          <a:bodyPr wrap="none" lIns="0" tIns="0" rIns="0" bIns="0">
            <a:spAutoFit/>
          </a:bodyPr>
          <a:lstStyle/>
          <a:p>
            <a:pPr eaLnBrk="0" hangingPunct="0"/>
            <a:r>
              <a:rPr lang="fr-FR" sz="1500">
                <a:solidFill>
                  <a:srgbClr val="000000"/>
                </a:solidFill>
                <a:latin typeface="Times New Roman" pitchFamily="18" charset="0"/>
              </a:rPr>
              <a:t>BNPA / BNPA</a:t>
            </a:r>
            <a:r>
              <a:rPr lang="fr-FR" sz="1500" baseline="-25000">
                <a:solidFill>
                  <a:srgbClr val="000000"/>
                </a:solidFill>
                <a:latin typeface="Times New Roman" pitchFamily="18" charset="0"/>
              </a:rPr>
              <a:t>O</a:t>
            </a:r>
            <a:r>
              <a:rPr lang="fr-FR" sz="1500">
                <a:solidFill>
                  <a:srgbClr val="000000"/>
                </a:solidFill>
                <a:latin typeface="Times New Roman" pitchFamily="18" charset="0"/>
              </a:rPr>
              <a:t> = - 5.73 %</a:t>
            </a:r>
            <a:endParaRPr lang="fr-FR" sz="1400" b="1">
              <a:solidFill>
                <a:srgbClr val="184B81"/>
              </a:solidFill>
              <a:latin typeface="Times New Roman" pitchFamily="18" charset="0"/>
            </a:endParaRPr>
          </a:p>
        </p:txBody>
      </p:sp>
    </p:spTree>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ChangeArrowheads="1"/>
          </p:cNvSpPr>
          <p:nvPr>
            <p:ph type="body" idx="1"/>
          </p:nvPr>
        </p:nvSpPr>
        <p:spPr>
          <a:xfrm>
            <a:off x="1447800" y="2133600"/>
            <a:ext cx="7162800" cy="3810000"/>
          </a:xfrm>
        </p:spPr>
        <p:txBody>
          <a:bodyPr/>
          <a:lstStyle/>
          <a:p>
            <a:pPr marL="812800" indent="-812800" eaLnBrk="1" hangingPunct="1">
              <a:buFontTx/>
              <a:buNone/>
            </a:pPr>
            <a:r>
              <a:rPr lang="fr-FR" sz="2800" smtClean="0">
                <a:solidFill>
                  <a:srgbClr val="184B81"/>
                </a:solidFill>
              </a:rPr>
              <a:t>	</a:t>
            </a:r>
            <a:r>
              <a:rPr lang="fr-FR" sz="2800" smtClean="0">
                <a:solidFill>
                  <a:srgbClr val="01A0B5"/>
                </a:solidFill>
              </a:rPr>
              <a:t>L</a:t>
            </a:r>
            <a:r>
              <a:rPr lang="fr-FR" sz="2800" smtClean="0"/>
              <a:t>es </a:t>
            </a:r>
            <a:r>
              <a:rPr lang="fr-FR" sz="2800" smtClean="0">
                <a:solidFill>
                  <a:srgbClr val="01A0B5"/>
                </a:solidFill>
              </a:rPr>
              <a:t>A</a:t>
            </a:r>
            <a:r>
              <a:rPr lang="fr-FR" sz="2800" smtClean="0"/>
              <a:t>ugmentations de </a:t>
            </a:r>
            <a:r>
              <a:rPr lang="fr-FR" sz="2800" smtClean="0">
                <a:solidFill>
                  <a:srgbClr val="01A0B5"/>
                </a:solidFill>
              </a:rPr>
              <a:t>C</a:t>
            </a:r>
            <a:r>
              <a:rPr lang="fr-FR" sz="2800" smtClean="0"/>
              <a:t>apital</a:t>
            </a:r>
          </a:p>
          <a:p>
            <a:pPr marL="812800" indent="-812800" eaLnBrk="1" hangingPunct="1">
              <a:buFontTx/>
              <a:buNone/>
            </a:pPr>
            <a:r>
              <a:rPr lang="fr-FR" sz="2800" smtClean="0"/>
              <a:t>					      </a:t>
            </a:r>
            <a:r>
              <a:rPr lang="fr-FR" sz="2000" i="1" smtClean="0"/>
              <a:t>(Produits de type Actions)</a:t>
            </a:r>
            <a:endParaRPr lang="fr-FR" sz="1800" i="1" smtClean="0"/>
          </a:p>
          <a:p>
            <a:pPr marL="812800" indent="-812800" eaLnBrk="1" hangingPunct="1">
              <a:lnSpc>
                <a:spcPct val="75000"/>
              </a:lnSpc>
              <a:buFontTx/>
              <a:buNone/>
            </a:pPr>
            <a:r>
              <a:rPr lang="fr-FR" sz="3600" smtClean="0">
                <a:solidFill>
                  <a:srgbClr val="EAEAEA"/>
                </a:solidFill>
                <a:latin typeface="Times New Roman" pitchFamily="18" charset="0"/>
              </a:rPr>
              <a:t>		</a:t>
            </a:r>
            <a:r>
              <a:rPr lang="fr-FR" sz="2400" smtClean="0">
                <a:solidFill>
                  <a:srgbClr val="EAEAEA"/>
                </a:solidFill>
                <a:latin typeface="Times New Roman" pitchFamily="18" charset="0"/>
              </a:rPr>
              <a:t>L'augmentation de capital avec maintien du droit préférentiel de souscription (DPS),</a:t>
            </a:r>
          </a:p>
          <a:p>
            <a:pPr marL="812800" indent="-812800" eaLnBrk="1" hangingPunct="1">
              <a:lnSpc>
                <a:spcPct val="75000"/>
              </a:lnSpc>
              <a:buFontTx/>
              <a:buNone/>
            </a:pPr>
            <a:endParaRPr lang="fr-FR" sz="2400" smtClean="0">
              <a:solidFill>
                <a:srgbClr val="EAEAEA"/>
              </a:solidFill>
              <a:latin typeface="Times New Roman" pitchFamily="18" charset="0"/>
            </a:endParaRPr>
          </a:p>
          <a:p>
            <a:pPr marL="812800" indent="-812800" eaLnBrk="1" hangingPunct="1">
              <a:buFontTx/>
              <a:buNone/>
            </a:pPr>
            <a:r>
              <a:rPr lang="fr-FR" sz="2400" smtClean="0">
                <a:solidFill>
                  <a:srgbClr val="EAEAEA"/>
                </a:solidFill>
                <a:latin typeface="Times New Roman" pitchFamily="18" charset="0"/>
              </a:rPr>
              <a:t>		L'émission d’actions sèches,	</a:t>
            </a:r>
          </a:p>
          <a:p>
            <a:pPr marL="812800" indent="-812800" eaLnBrk="1" hangingPunct="1">
              <a:lnSpc>
                <a:spcPct val="75000"/>
              </a:lnSpc>
              <a:buFontTx/>
              <a:buNone/>
            </a:pPr>
            <a:r>
              <a:rPr lang="fr-FR" sz="2400" smtClean="0">
                <a:latin typeface="Times New Roman" pitchFamily="18" charset="0"/>
              </a:rPr>
              <a:t>	</a:t>
            </a:r>
          </a:p>
          <a:p>
            <a:pPr marL="812800" indent="-812800" eaLnBrk="1" hangingPunct="1">
              <a:buFontTx/>
              <a:buNone/>
            </a:pPr>
            <a:r>
              <a:rPr lang="fr-FR" sz="2400" smtClean="0">
                <a:latin typeface="Times New Roman" pitchFamily="18" charset="0"/>
              </a:rPr>
              <a:t>		</a:t>
            </a:r>
            <a:r>
              <a:rPr lang="fr-FR" sz="2400" smtClean="0">
                <a:solidFill>
                  <a:srgbClr val="01A0B5"/>
                </a:solidFill>
                <a:latin typeface="Times New Roman" pitchFamily="18" charset="0"/>
              </a:rPr>
              <a:t>L</a:t>
            </a:r>
            <a:r>
              <a:rPr lang="fr-FR" sz="2400" smtClean="0">
                <a:latin typeface="Times New Roman" pitchFamily="18" charset="0"/>
              </a:rPr>
              <a:t>'émission</a:t>
            </a:r>
            <a:r>
              <a:rPr lang="fr-FR" sz="2400" smtClean="0">
                <a:solidFill>
                  <a:schemeClr val="bg2"/>
                </a:solidFill>
                <a:latin typeface="Times New Roman" pitchFamily="18" charset="0"/>
              </a:rPr>
              <a:t> </a:t>
            </a:r>
            <a:r>
              <a:rPr lang="fr-FR" sz="2400" smtClean="0">
                <a:latin typeface="Times New Roman" pitchFamily="18" charset="0"/>
              </a:rPr>
              <a:t>d'actions à bons de souscription d'actions (ABSA).</a:t>
            </a:r>
            <a:endParaRPr lang="fr-FR" sz="3600" smtClean="0">
              <a:latin typeface="Times New Roman" pitchFamily="18" charset="0"/>
            </a:endParaRPr>
          </a:p>
        </p:txBody>
      </p:sp>
      <p:sp>
        <p:nvSpPr>
          <p:cNvPr id="106498"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’Entreprise et les Marchés</a:t>
            </a:r>
            <a:endParaRPr lang="fr-FR" sz="2000"/>
          </a:p>
        </p:txBody>
      </p:sp>
      <p:pic>
        <p:nvPicPr>
          <p:cNvPr id="106499" name="Picture 4" descr="Logo Partie 2"/>
          <p:cNvPicPr>
            <a:picLocks noChangeAspect="1" noChangeArrowheads="1"/>
          </p:cNvPicPr>
          <p:nvPr/>
        </p:nvPicPr>
        <p:blipFill>
          <a:blip r:embed="rId3"/>
          <a:srcRect/>
          <a:stretch>
            <a:fillRect/>
          </a:stretch>
        </p:blipFill>
        <p:spPr bwMode="auto">
          <a:xfrm>
            <a:off x="1295400" y="1892300"/>
            <a:ext cx="858838" cy="914400"/>
          </a:xfrm>
          <a:prstGeom prst="rect">
            <a:avLst/>
          </a:prstGeom>
          <a:noFill/>
          <a:ln w="9525">
            <a:noFill/>
            <a:miter lim="800000"/>
            <a:headEnd/>
            <a:tailEnd/>
          </a:ln>
        </p:spPr>
      </p:pic>
      <p:pic>
        <p:nvPicPr>
          <p:cNvPr id="106500" name="Picture 5" descr="Logo Partie 2"/>
          <p:cNvPicPr>
            <a:picLocks noChangeAspect="1" noChangeArrowheads="1"/>
          </p:cNvPicPr>
          <p:nvPr/>
        </p:nvPicPr>
        <p:blipFill>
          <a:blip r:embed="rId4">
            <a:lum bright="70000" contrast="-70000"/>
          </a:blip>
          <a:srcRect/>
          <a:stretch>
            <a:fillRect/>
          </a:stretch>
        </p:blipFill>
        <p:spPr bwMode="auto">
          <a:xfrm>
            <a:off x="1790700" y="3238500"/>
            <a:ext cx="500063" cy="533400"/>
          </a:xfrm>
          <a:prstGeom prst="rect">
            <a:avLst/>
          </a:prstGeom>
          <a:noFill/>
          <a:ln w="9525">
            <a:noFill/>
            <a:miter lim="800000"/>
            <a:headEnd/>
            <a:tailEnd/>
          </a:ln>
        </p:spPr>
      </p:pic>
      <p:pic>
        <p:nvPicPr>
          <p:cNvPr id="106501" name="Picture 6" descr="Logo Partie 2"/>
          <p:cNvPicPr>
            <a:picLocks noChangeAspect="1" noChangeArrowheads="1"/>
          </p:cNvPicPr>
          <p:nvPr/>
        </p:nvPicPr>
        <p:blipFill>
          <a:blip r:embed="rId4">
            <a:lum bright="70000" contrast="-70000"/>
          </a:blip>
          <a:srcRect/>
          <a:stretch>
            <a:fillRect/>
          </a:stretch>
        </p:blipFill>
        <p:spPr bwMode="auto">
          <a:xfrm>
            <a:off x="1790700" y="4305300"/>
            <a:ext cx="500063" cy="533400"/>
          </a:xfrm>
          <a:prstGeom prst="rect">
            <a:avLst/>
          </a:prstGeom>
          <a:noFill/>
          <a:ln w="9525">
            <a:noFill/>
            <a:miter lim="800000"/>
            <a:headEnd/>
            <a:tailEnd/>
          </a:ln>
        </p:spPr>
      </p:pic>
      <p:pic>
        <p:nvPicPr>
          <p:cNvPr id="106502" name="Picture 7" descr="Logo Partie 2"/>
          <p:cNvPicPr>
            <a:picLocks noChangeAspect="1" noChangeArrowheads="1"/>
          </p:cNvPicPr>
          <p:nvPr/>
        </p:nvPicPr>
        <p:blipFill>
          <a:blip r:embed="rId4"/>
          <a:srcRect/>
          <a:stretch>
            <a:fillRect/>
          </a:stretch>
        </p:blipFill>
        <p:spPr bwMode="auto">
          <a:xfrm>
            <a:off x="1790700" y="5105400"/>
            <a:ext cx="500063" cy="533400"/>
          </a:xfrm>
          <a:prstGeom prst="rect">
            <a:avLst/>
          </a:prstGeom>
          <a:noFill/>
          <a:ln w="9525">
            <a:noFill/>
            <a:miter lim="800000"/>
            <a:headEnd/>
            <a:tailEnd/>
          </a:ln>
        </p:spPr>
      </p:pic>
    </p:spTree>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E</a:t>
            </a:r>
            <a:r>
              <a:rPr lang="fr-FR" sz="4000"/>
              <a:t>mission d’ABSA</a:t>
            </a:r>
            <a:endParaRPr lang="fr-FR" sz="1600"/>
          </a:p>
        </p:txBody>
      </p:sp>
      <p:pic>
        <p:nvPicPr>
          <p:cNvPr id="108546" name="Picture 3" descr="Logo Partie 2"/>
          <p:cNvPicPr>
            <a:picLocks noChangeAspect="1" noChangeArrowheads="1"/>
          </p:cNvPicPr>
          <p:nvPr/>
        </p:nvPicPr>
        <p:blipFill>
          <a:blip r:embed="rId3"/>
          <a:srcRect/>
          <a:stretch>
            <a:fillRect/>
          </a:stretch>
        </p:blipFill>
        <p:spPr bwMode="auto">
          <a:xfrm>
            <a:off x="554038" y="1752600"/>
            <a:ext cx="500062" cy="533400"/>
          </a:xfrm>
          <a:prstGeom prst="rect">
            <a:avLst/>
          </a:prstGeom>
          <a:noFill/>
          <a:ln w="9525">
            <a:noFill/>
            <a:miter lim="800000"/>
            <a:headEnd/>
            <a:tailEnd/>
          </a:ln>
        </p:spPr>
      </p:pic>
      <p:sp>
        <p:nvSpPr>
          <p:cNvPr id="108547" name="Rectangle 4"/>
          <p:cNvSpPr>
            <a:spLocks noChangeArrowheads="1"/>
          </p:cNvSpPr>
          <p:nvPr/>
        </p:nvSpPr>
        <p:spPr bwMode="auto">
          <a:xfrm>
            <a:off x="838200" y="1790700"/>
            <a:ext cx="7772400" cy="44577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D</a:t>
            </a:r>
            <a:r>
              <a:rPr lang="fr-FR"/>
              <a:t>éfinition :</a:t>
            </a:r>
            <a:r>
              <a:rPr lang="fr-FR">
                <a:solidFill>
                  <a:srgbClr val="184B81"/>
                </a:solidFill>
              </a:rPr>
              <a:t> </a:t>
            </a:r>
          </a:p>
          <a:p>
            <a:pPr marL="1143000" lvl="2" indent="-228600" algn="just">
              <a:spcBef>
                <a:spcPct val="20000"/>
              </a:spcBef>
              <a:buFont typeface="Wingdings" pitchFamily="2" charset="2"/>
              <a:buChar char="Ð"/>
            </a:pPr>
            <a:endParaRPr lang="fr-FR" sz="1800">
              <a:solidFill>
                <a:srgbClr val="184B81"/>
              </a:solidFill>
            </a:endParaRPr>
          </a:p>
          <a:p>
            <a:pPr marL="1143000" lvl="2" indent="-228600" algn="just">
              <a:spcBef>
                <a:spcPct val="20000"/>
              </a:spcBef>
              <a:buFont typeface="Wingdings" pitchFamily="2" charset="2"/>
              <a:buChar char="Ð"/>
            </a:pPr>
            <a:r>
              <a:rPr lang="fr-FR" sz="1800">
                <a:solidFill>
                  <a:srgbClr val="01A0B5"/>
                </a:solidFill>
              </a:rPr>
              <a:t>  A</a:t>
            </a:r>
            <a:r>
              <a:rPr lang="fr-FR" sz="1800"/>
              <a:t>ctions auxquelles sont rattachés des bons de souscription d’action,</a:t>
            </a:r>
          </a:p>
          <a:p>
            <a:pPr marL="1143000" lvl="2" indent="-228600" algn="just">
              <a:spcBef>
                <a:spcPct val="20000"/>
              </a:spcBef>
              <a:buFont typeface="Wingdings" pitchFamily="2" charset="2"/>
              <a:buChar char="Ð"/>
            </a:pPr>
            <a:r>
              <a:rPr lang="fr-FR" sz="1800">
                <a:solidFill>
                  <a:srgbClr val="01A0B5"/>
                </a:solidFill>
              </a:rPr>
              <a:t>  D</a:t>
            </a:r>
            <a:r>
              <a:rPr lang="fr-FR" sz="1800"/>
              <a:t>eux ou trois BSA, en général, permettent d’acheter une action à un prix fixé jusqu’à une date donnée,</a:t>
            </a:r>
          </a:p>
          <a:p>
            <a:pPr marL="1143000" lvl="2" indent="-228600" algn="just">
              <a:spcBef>
                <a:spcPct val="20000"/>
              </a:spcBef>
              <a:buFont typeface="Wingdings" pitchFamily="2" charset="2"/>
              <a:buChar char="Ð"/>
            </a:pPr>
            <a:r>
              <a:rPr lang="fr-FR" sz="1800">
                <a:solidFill>
                  <a:srgbClr val="01A0B5"/>
                </a:solidFill>
              </a:rPr>
              <a:t>  É</a:t>
            </a:r>
            <a:r>
              <a:rPr lang="fr-FR" sz="1800"/>
              <a:t>mission à un prix supérieur au cours de Bourse,</a:t>
            </a:r>
            <a:endParaRPr lang="fr-FR" sz="1800">
              <a:solidFill>
                <a:srgbClr val="184B81"/>
              </a:solidFill>
            </a:endParaRPr>
          </a:p>
          <a:p>
            <a:pPr marL="1143000" lvl="2" indent="-228600">
              <a:spcBef>
                <a:spcPct val="20000"/>
              </a:spcBef>
              <a:buFont typeface="Wingdings" pitchFamily="2" charset="2"/>
              <a:buChar char="Ð"/>
            </a:pPr>
            <a:r>
              <a:rPr lang="fr-FR" sz="1800">
                <a:solidFill>
                  <a:srgbClr val="01A0B5"/>
                </a:solidFill>
              </a:rPr>
              <a:t>  V</a:t>
            </a:r>
            <a:r>
              <a:rPr lang="fr-FR" sz="1800"/>
              <a:t>aleur du BSA est fonction des éléments suivants :</a:t>
            </a:r>
          </a:p>
          <a:p>
            <a:pPr marL="1600200" lvl="3" indent="-228600">
              <a:spcBef>
                <a:spcPct val="20000"/>
              </a:spcBef>
              <a:buFont typeface="Wingdings" pitchFamily="2" charset="2"/>
              <a:buChar char="Ø"/>
            </a:pPr>
            <a:r>
              <a:rPr lang="fr-FR" sz="1600" i="1">
                <a:solidFill>
                  <a:srgbClr val="01A0B5"/>
                </a:solidFill>
              </a:rPr>
              <a:t>P</a:t>
            </a:r>
            <a:r>
              <a:rPr lang="fr-FR" sz="1600" i="1"/>
              <a:t>rix d’exercice,</a:t>
            </a:r>
          </a:p>
          <a:p>
            <a:pPr marL="1600200" lvl="3" indent="-228600">
              <a:spcBef>
                <a:spcPct val="20000"/>
              </a:spcBef>
              <a:buFont typeface="Wingdings" pitchFamily="2" charset="2"/>
              <a:buChar char="Ø"/>
            </a:pPr>
            <a:r>
              <a:rPr lang="fr-FR" sz="1600" i="1">
                <a:solidFill>
                  <a:srgbClr val="01A0B5"/>
                </a:solidFill>
              </a:rPr>
              <a:t>D</a:t>
            </a:r>
            <a:r>
              <a:rPr lang="fr-FR" sz="1600" i="1"/>
              <a:t>ate d’échéance,</a:t>
            </a:r>
          </a:p>
          <a:p>
            <a:pPr marL="1600200" lvl="3" indent="-228600">
              <a:spcBef>
                <a:spcPct val="20000"/>
              </a:spcBef>
              <a:buFont typeface="Wingdings" pitchFamily="2" charset="2"/>
              <a:buChar char="Ø"/>
            </a:pPr>
            <a:r>
              <a:rPr lang="fr-FR" sz="1600" i="1">
                <a:solidFill>
                  <a:srgbClr val="01A0B5"/>
                </a:solidFill>
              </a:rPr>
              <a:t>N</a:t>
            </a:r>
            <a:r>
              <a:rPr lang="fr-FR" sz="1600" i="1"/>
              <a:t>ombre de bons nécessaires pour une action,</a:t>
            </a:r>
          </a:p>
          <a:p>
            <a:pPr marL="1600200" lvl="3" indent="-228600">
              <a:spcBef>
                <a:spcPct val="20000"/>
              </a:spcBef>
              <a:buFont typeface="Wingdings" pitchFamily="2" charset="2"/>
              <a:buChar char="Ø"/>
            </a:pPr>
            <a:r>
              <a:rPr lang="fr-FR" sz="1600" i="1">
                <a:solidFill>
                  <a:srgbClr val="01A0B5"/>
                </a:solidFill>
              </a:rPr>
              <a:t>T</a:t>
            </a:r>
            <a:r>
              <a:rPr lang="fr-FR" sz="1600" i="1"/>
              <a:t>aux d’intérêt,</a:t>
            </a:r>
          </a:p>
          <a:p>
            <a:pPr marL="1600200" lvl="3" indent="-228600">
              <a:spcBef>
                <a:spcPct val="20000"/>
              </a:spcBef>
              <a:buFont typeface="Wingdings" pitchFamily="2" charset="2"/>
              <a:buChar char="Ø"/>
            </a:pPr>
            <a:r>
              <a:rPr lang="fr-FR" sz="1600" i="1">
                <a:solidFill>
                  <a:srgbClr val="01A0B5"/>
                </a:solidFill>
              </a:rPr>
              <a:t>V</a:t>
            </a:r>
            <a:r>
              <a:rPr lang="fr-FR" sz="1600" i="1"/>
              <a:t>olatilité de l’action comportant un risque de faisabilité significatif, du fait de la contrainte légale des « 10 parmi les 20 »,</a:t>
            </a:r>
            <a:endParaRPr lang="fr-FR" sz="1800"/>
          </a:p>
          <a:p>
            <a:pPr marL="1143000" lvl="2" indent="-228600">
              <a:spcBef>
                <a:spcPct val="20000"/>
              </a:spcBef>
              <a:buFont typeface="Wingdings" pitchFamily="2" charset="2"/>
              <a:buChar char="Ð"/>
            </a:pPr>
            <a:r>
              <a:rPr lang="fr-FR" sz="1800">
                <a:solidFill>
                  <a:srgbClr val="01A0B5"/>
                </a:solidFill>
              </a:rPr>
              <a:t>  A</a:t>
            </a:r>
            <a:r>
              <a:rPr lang="fr-FR" sz="1800"/>
              <a:t>près émission, les bons sont séparés des actions et sont cotés à part.</a:t>
            </a:r>
            <a:r>
              <a:rPr lang="fr-FR" sz="1800">
                <a:solidFill>
                  <a:srgbClr val="184B81"/>
                </a:solidFill>
              </a:rPr>
              <a:t> </a:t>
            </a:r>
          </a:p>
        </p:txBody>
      </p:sp>
    </p:spTree>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Picture 2" descr="Logo Partie 2"/>
          <p:cNvPicPr>
            <a:picLocks noChangeAspect="1" noChangeArrowheads="1"/>
          </p:cNvPicPr>
          <p:nvPr/>
        </p:nvPicPr>
        <p:blipFill>
          <a:blip r:embed="rId3"/>
          <a:srcRect/>
          <a:stretch>
            <a:fillRect/>
          </a:stretch>
        </p:blipFill>
        <p:spPr bwMode="auto">
          <a:xfrm>
            <a:off x="554038" y="2209800"/>
            <a:ext cx="500062" cy="533400"/>
          </a:xfrm>
          <a:prstGeom prst="rect">
            <a:avLst/>
          </a:prstGeom>
          <a:noFill/>
          <a:ln w="9525">
            <a:noFill/>
            <a:miter lim="800000"/>
            <a:headEnd/>
            <a:tailEnd/>
          </a:ln>
        </p:spPr>
      </p:pic>
      <p:sp>
        <p:nvSpPr>
          <p:cNvPr id="110594" name="Rectangle 3"/>
          <p:cNvSpPr>
            <a:spLocks noChangeArrowheads="1"/>
          </p:cNvSpPr>
          <p:nvPr/>
        </p:nvSpPr>
        <p:spPr bwMode="auto">
          <a:xfrm>
            <a:off x="838200" y="2247900"/>
            <a:ext cx="7772400" cy="38481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I</a:t>
            </a:r>
            <a:r>
              <a:rPr lang="fr-FR"/>
              <a:t>mpacts sur le </a:t>
            </a:r>
            <a:r>
              <a:rPr lang="fr-FR" sz="2000"/>
              <a:t>BNPA</a:t>
            </a:r>
            <a:r>
              <a:rPr lang="fr-FR"/>
              <a:t> :</a:t>
            </a:r>
          </a:p>
          <a:p>
            <a:pPr marL="1143000" lvl="2" indent="-228600" algn="just">
              <a:spcBef>
                <a:spcPct val="20000"/>
              </a:spcBef>
              <a:buFont typeface="Wingdings" pitchFamily="2" charset="2"/>
              <a:buChar char="Ð"/>
            </a:pPr>
            <a:r>
              <a:rPr lang="fr-FR" sz="1800">
                <a:solidFill>
                  <a:srgbClr val="01A0B5"/>
                </a:solidFill>
              </a:rPr>
              <a:t>  P</a:t>
            </a:r>
            <a:r>
              <a:rPr lang="fr-FR" sz="1800"/>
              <a:t>ermet une moindre dilution hors exercice des BSA,</a:t>
            </a:r>
          </a:p>
          <a:p>
            <a:pPr marL="1143000" lvl="2" indent="-228600" algn="just">
              <a:spcBef>
                <a:spcPct val="20000"/>
              </a:spcBef>
              <a:buFont typeface="Wingdings" pitchFamily="2" charset="2"/>
              <a:buChar char="Ð"/>
            </a:pPr>
            <a:r>
              <a:rPr lang="fr-FR" sz="1800">
                <a:solidFill>
                  <a:srgbClr val="01A0B5"/>
                </a:solidFill>
              </a:rPr>
              <a:t>  E</a:t>
            </a:r>
            <a:r>
              <a:rPr lang="fr-FR" sz="1800"/>
              <a:t>ngendre une plus forte dilution avec exercice des BSA, par rapport à une augmentation de capital avec DPS.</a:t>
            </a:r>
            <a:endParaRPr lang="fr-FR" sz="1000"/>
          </a:p>
          <a:p>
            <a:pPr marL="342900" indent="-342900" algn="just">
              <a:lnSpc>
                <a:spcPct val="50000"/>
              </a:lnSpc>
              <a:spcBef>
                <a:spcPct val="20000"/>
              </a:spcBef>
            </a:pPr>
            <a:r>
              <a:rPr lang="fr-FR">
                <a:solidFill>
                  <a:srgbClr val="184B81"/>
                </a:solidFill>
              </a:rPr>
              <a:t>	 </a:t>
            </a:r>
          </a:p>
          <a:p>
            <a:pPr marL="342900" indent="-342900" algn="just">
              <a:lnSpc>
                <a:spcPct val="50000"/>
              </a:lnSpc>
              <a:spcBef>
                <a:spcPct val="20000"/>
              </a:spcBef>
            </a:pPr>
            <a:endParaRPr lang="fr-FR">
              <a:solidFill>
                <a:srgbClr val="184B81"/>
              </a:solidFill>
            </a:endParaRPr>
          </a:p>
          <a:p>
            <a:pPr marL="342900" indent="-342900" algn="just">
              <a:lnSpc>
                <a:spcPct val="50000"/>
              </a:lnSpc>
              <a:spcBef>
                <a:spcPct val="20000"/>
              </a:spcBef>
            </a:pPr>
            <a:r>
              <a:rPr lang="fr-FR">
                <a:solidFill>
                  <a:srgbClr val="184B81"/>
                </a:solidFill>
              </a:rPr>
              <a:t>	 </a:t>
            </a:r>
            <a:r>
              <a:rPr lang="fr-FR">
                <a:solidFill>
                  <a:srgbClr val="01A0B5"/>
                </a:solidFill>
              </a:rPr>
              <a:t>A</a:t>
            </a:r>
            <a:r>
              <a:rPr lang="fr-FR"/>
              <a:t>vantages</a:t>
            </a:r>
            <a:r>
              <a:rPr lang="fr-FR" sz="2000"/>
              <a:t> </a:t>
            </a:r>
            <a:r>
              <a:rPr lang="fr-FR"/>
              <a:t>:</a:t>
            </a:r>
            <a:r>
              <a:rPr lang="fr-FR">
                <a:solidFill>
                  <a:srgbClr val="184B81"/>
                </a:solidFill>
              </a:rPr>
              <a:t> </a:t>
            </a:r>
          </a:p>
          <a:p>
            <a:pPr marL="1143000" lvl="2" indent="-228600" algn="just">
              <a:spcBef>
                <a:spcPct val="20000"/>
              </a:spcBef>
              <a:buFont typeface="Wingdings" pitchFamily="2" charset="2"/>
              <a:buChar char="Ð"/>
            </a:pPr>
            <a:endParaRPr lang="fr-FR" sz="1800">
              <a:solidFill>
                <a:srgbClr val="184B81"/>
              </a:solidFill>
            </a:endParaRPr>
          </a:p>
          <a:p>
            <a:pPr marL="1143000" lvl="2" indent="-228600" algn="just">
              <a:spcBef>
                <a:spcPct val="20000"/>
              </a:spcBef>
              <a:buFont typeface="Wingdings" pitchFamily="2" charset="2"/>
              <a:buChar char="Ð"/>
            </a:pPr>
            <a:r>
              <a:rPr lang="fr-FR" sz="1800">
                <a:solidFill>
                  <a:srgbClr val="01A0B5"/>
                </a:solidFill>
              </a:rPr>
              <a:t>  P</a:t>
            </a:r>
            <a:r>
              <a:rPr lang="fr-FR" sz="1800"/>
              <a:t>lus de flexibilité dans la différence d’appréciation de la valeur du BSA,</a:t>
            </a:r>
          </a:p>
          <a:p>
            <a:pPr marL="1143000" lvl="2" indent="-228600" algn="just">
              <a:spcBef>
                <a:spcPct val="20000"/>
              </a:spcBef>
              <a:buFont typeface="Wingdings" pitchFamily="2" charset="2"/>
              <a:buChar char="Ð"/>
            </a:pPr>
            <a:r>
              <a:rPr lang="fr-FR" sz="1800">
                <a:solidFill>
                  <a:srgbClr val="01A0B5"/>
                </a:solidFill>
              </a:rPr>
              <a:t>  P</a:t>
            </a:r>
            <a:r>
              <a:rPr lang="fr-FR" sz="1800"/>
              <a:t>ermet de renforcer à terme les fonds propres,</a:t>
            </a:r>
          </a:p>
          <a:p>
            <a:pPr marL="1143000" lvl="2" indent="-228600" algn="just">
              <a:spcBef>
                <a:spcPct val="20000"/>
              </a:spcBef>
              <a:buFont typeface="Wingdings" pitchFamily="2" charset="2"/>
              <a:buChar char="Ð"/>
            </a:pPr>
            <a:r>
              <a:rPr lang="fr-FR" sz="1800">
                <a:solidFill>
                  <a:srgbClr val="01A0B5"/>
                </a:solidFill>
              </a:rPr>
              <a:t>  D</a:t>
            </a:r>
            <a:r>
              <a:rPr lang="fr-FR" sz="1800"/>
              <a:t>ilution du BNPA plus faible pour les actionnaires.</a:t>
            </a:r>
            <a:endParaRPr lang="fr-FR" sz="2000"/>
          </a:p>
        </p:txBody>
      </p:sp>
      <p:pic>
        <p:nvPicPr>
          <p:cNvPr id="110595" name="Picture 4" descr="Logo Partie 2"/>
          <p:cNvPicPr>
            <a:picLocks noChangeAspect="1" noChangeArrowheads="1"/>
          </p:cNvPicPr>
          <p:nvPr/>
        </p:nvPicPr>
        <p:blipFill>
          <a:blip r:embed="rId3"/>
          <a:srcRect/>
          <a:stretch>
            <a:fillRect/>
          </a:stretch>
        </p:blipFill>
        <p:spPr bwMode="auto">
          <a:xfrm>
            <a:off x="566738" y="3962400"/>
            <a:ext cx="500062" cy="533400"/>
          </a:xfrm>
          <a:prstGeom prst="rect">
            <a:avLst/>
          </a:prstGeom>
          <a:noFill/>
          <a:ln w="9525">
            <a:noFill/>
            <a:miter lim="800000"/>
            <a:headEnd/>
            <a:tailEnd/>
          </a:ln>
        </p:spPr>
      </p:pic>
      <p:sp>
        <p:nvSpPr>
          <p:cNvPr id="110596" name="Rectangle 10"/>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E</a:t>
            </a:r>
            <a:r>
              <a:rPr lang="fr-FR" sz="4000"/>
              <a:t>mission d’ABSA</a:t>
            </a:r>
            <a:endParaRPr lang="fr-FR" sz="1600"/>
          </a:p>
        </p:txBody>
      </p:sp>
      <p:pic>
        <p:nvPicPr>
          <p:cNvPr id="110597" name="Picture 11" descr="Pour"/>
          <p:cNvPicPr>
            <a:picLocks noChangeAspect="1" noChangeArrowheads="1"/>
          </p:cNvPicPr>
          <p:nvPr/>
        </p:nvPicPr>
        <p:blipFill>
          <a:blip r:embed="rId4"/>
          <a:srcRect/>
          <a:stretch>
            <a:fillRect/>
          </a:stretch>
        </p:blipFill>
        <p:spPr bwMode="auto">
          <a:xfrm>
            <a:off x="1047750" y="5210175"/>
            <a:ext cx="304800" cy="304800"/>
          </a:xfrm>
          <a:prstGeom prst="rect">
            <a:avLst/>
          </a:prstGeom>
          <a:noFill/>
          <a:ln w="9525">
            <a:noFill/>
            <a:miter lim="800000"/>
            <a:headEnd/>
            <a:tailEnd/>
          </a:ln>
        </p:spPr>
      </p:pic>
      <p:sp>
        <p:nvSpPr>
          <p:cNvPr id="110598" name="AutoShape 12"/>
          <p:cNvSpPr>
            <a:spLocks/>
          </p:cNvSpPr>
          <p:nvPr/>
        </p:nvSpPr>
        <p:spPr bwMode="auto">
          <a:xfrm>
            <a:off x="1524000" y="4724400"/>
            <a:ext cx="76200" cy="1295400"/>
          </a:xfrm>
          <a:prstGeom prst="leftBrace">
            <a:avLst>
              <a:gd name="adj1" fmla="val 141667"/>
              <a:gd name="adj2" fmla="val 50000"/>
            </a:avLst>
          </a:prstGeom>
          <a:noFill/>
          <a:ln w="9525">
            <a:solidFill>
              <a:schemeClr val="tx1"/>
            </a:solidFill>
            <a:round/>
            <a:headEnd/>
            <a:tailEnd/>
          </a:ln>
        </p:spPr>
        <p:txBody>
          <a:bodyPr wrap="none" anchor="ctr"/>
          <a:lstStyle/>
          <a:p>
            <a:pPr eaLnBrk="0" hangingPunct="0"/>
            <a:endParaRPr lang="fr-FR"/>
          </a:p>
        </p:txBody>
      </p:sp>
    </p:spTree>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body" idx="1"/>
          </p:nvPr>
        </p:nvSpPr>
        <p:spPr>
          <a:xfrm>
            <a:off x="1447800" y="2133600"/>
            <a:ext cx="7162800" cy="3810000"/>
          </a:xfrm>
        </p:spPr>
        <p:txBody>
          <a:bodyPr/>
          <a:lstStyle/>
          <a:p>
            <a:pPr marL="812800" indent="-812800" eaLnBrk="1" hangingPunct="1">
              <a:buFontTx/>
              <a:buNone/>
            </a:pPr>
            <a:r>
              <a:rPr lang="fr-FR" sz="2800" smtClean="0">
                <a:solidFill>
                  <a:srgbClr val="184B81"/>
                </a:solidFill>
              </a:rPr>
              <a:t>	</a:t>
            </a:r>
            <a:r>
              <a:rPr lang="fr-FR" sz="2800" smtClean="0">
                <a:solidFill>
                  <a:srgbClr val="01A0B5"/>
                </a:solidFill>
              </a:rPr>
              <a:t>L</a:t>
            </a:r>
            <a:r>
              <a:rPr lang="fr-FR" sz="2800" smtClean="0"/>
              <a:t>es possibilités de Financement</a:t>
            </a:r>
          </a:p>
          <a:p>
            <a:pPr marL="812800" indent="-812800" eaLnBrk="1" hangingPunct="1">
              <a:buFontTx/>
              <a:buNone/>
            </a:pPr>
            <a:endParaRPr lang="fr-FR" sz="1800" smtClean="0">
              <a:solidFill>
                <a:srgbClr val="184B81"/>
              </a:solidFill>
            </a:endParaRPr>
          </a:p>
          <a:p>
            <a:pPr marL="812800" indent="-812800" eaLnBrk="1" hangingPunct="1">
              <a:buFontTx/>
              <a:buNone/>
            </a:pPr>
            <a:endParaRPr lang="fr-FR" sz="1800" smtClean="0">
              <a:solidFill>
                <a:srgbClr val="184B81"/>
              </a:solidFill>
            </a:endParaRPr>
          </a:p>
          <a:p>
            <a:pPr marL="812800" indent="-812800" eaLnBrk="1" hangingPunct="1">
              <a:lnSpc>
                <a:spcPct val="90000"/>
              </a:lnSpc>
              <a:buFontTx/>
              <a:buNone/>
            </a:pPr>
            <a:r>
              <a:rPr lang="fr-FR" sz="2400" smtClean="0">
                <a:solidFill>
                  <a:srgbClr val="EAEAEA"/>
                </a:solidFill>
              </a:rPr>
              <a:t>		Le Recours au Crédit Bancaire</a:t>
            </a:r>
          </a:p>
          <a:p>
            <a:pPr marL="812800" indent="-812800" eaLnBrk="1" hangingPunct="1">
              <a:lnSpc>
                <a:spcPct val="200000"/>
              </a:lnSpc>
              <a:buFontTx/>
              <a:buNone/>
            </a:pPr>
            <a:r>
              <a:rPr lang="fr-FR" sz="2400" smtClean="0">
                <a:solidFill>
                  <a:srgbClr val="EAEAEA"/>
                </a:solidFill>
              </a:rPr>
              <a:t>		Les Augmentations de Capital</a:t>
            </a:r>
          </a:p>
          <a:p>
            <a:pPr marL="812800" indent="-812800" eaLnBrk="1" hangingPunct="1">
              <a:lnSpc>
                <a:spcPct val="200000"/>
              </a:lnSpc>
              <a:buFontTx/>
              <a:buNone/>
            </a:pPr>
            <a:r>
              <a:rPr lang="fr-FR" sz="2400" smtClean="0">
                <a:solidFill>
                  <a:srgbClr val="184B81"/>
                </a:solidFill>
              </a:rPr>
              <a:t>		</a:t>
            </a:r>
            <a:r>
              <a:rPr lang="fr-FR" sz="2400" smtClean="0">
                <a:solidFill>
                  <a:srgbClr val="01A0B5"/>
                </a:solidFill>
              </a:rPr>
              <a:t>L</a:t>
            </a:r>
            <a:r>
              <a:rPr lang="fr-FR" sz="2400" smtClean="0"/>
              <a:t>’Introduction en Bourse</a:t>
            </a:r>
            <a:endParaRPr lang="fr-FR" sz="2800" smtClean="0"/>
          </a:p>
        </p:txBody>
      </p:sp>
      <p:sp>
        <p:nvSpPr>
          <p:cNvPr id="112642"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’Entreprise et les Marchés</a:t>
            </a:r>
            <a:endParaRPr lang="fr-FR" sz="2000"/>
          </a:p>
        </p:txBody>
      </p:sp>
      <p:pic>
        <p:nvPicPr>
          <p:cNvPr id="112643" name="Picture 4" descr="Logo Partie 2"/>
          <p:cNvPicPr>
            <a:picLocks noChangeAspect="1" noChangeArrowheads="1"/>
          </p:cNvPicPr>
          <p:nvPr/>
        </p:nvPicPr>
        <p:blipFill>
          <a:blip r:embed="rId3"/>
          <a:srcRect/>
          <a:stretch>
            <a:fillRect/>
          </a:stretch>
        </p:blipFill>
        <p:spPr bwMode="auto">
          <a:xfrm>
            <a:off x="1295400" y="1892300"/>
            <a:ext cx="858838" cy="914400"/>
          </a:xfrm>
          <a:prstGeom prst="rect">
            <a:avLst/>
          </a:prstGeom>
          <a:noFill/>
          <a:ln w="9525">
            <a:noFill/>
            <a:miter lim="800000"/>
            <a:headEnd/>
            <a:tailEnd/>
          </a:ln>
        </p:spPr>
      </p:pic>
      <p:pic>
        <p:nvPicPr>
          <p:cNvPr id="112644" name="Picture 5" descr="Logo Partie 2"/>
          <p:cNvPicPr>
            <a:picLocks noChangeAspect="1" noChangeArrowheads="1"/>
          </p:cNvPicPr>
          <p:nvPr/>
        </p:nvPicPr>
        <p:blipFill>
          <a:blip r:embed="rId4">
            <a:lum bright="70000" contrast="-70000"/>
          </a:blip>
          <a:srcRect/>
          <a:stretch>
            <a:fillRect/>
          </a:stretch>
        </p:blipFill>
        <p:spPr bwMode="auto">
          <a:xfrm>
            <a:off x="1790700" y="3213100"/>
            <a:ext cx="500063" cy="533400"/>
          </a:xfrm>
          <a:prstGeom prst="rect">
            <a:avLst/>
          </a:prstGeom>
          <a:noFill/>
          <a:ln w="9525">
            <a:noFill/>
            <a:miter lim="800000"/>
            <a:headEnd/>
            <a:tailEnd/>
          </a:ln>
        </p:spPr>
      </p:pic>
      <p:pic>
        <p:nvPicPr>
          <p:cNvPr id="112645" name="Picture 6" descr="Logo Partie 2"/>
          <p:cNvPicPr>
            <a:picLocks noChangeAspect="1" noChangeArrowheads="1"/>
          </p:cNvPicPr>
          <p:nvPr/>
        </p:nvPicPr>
        <p:blipFill>
          <a:blip r:embed="rId4">
            <a:lum bright="70000" contrast="-70000"/>
          </a:blip>
          <a:srcRect/>
          <a:stretch>
            <a:fillRect/>
          </a:stretch>
        </p:blipFill>
        <p:spPr bwMode="auto">
          <a:xfrm>
            <a:off x="1790700" y="3949700"/>
            <a:ext cx="500063" cy="533400"/>
          </a:xfrm>
          <a:prstGeom prst="rect">
            <a:avLst/>
          </a:prstGeom>
          <a:noFill/>
          <a:ln w="9525">
            <a:noFill/>
            <a:miter lim="800000"/>
            <a:headEnd/>
            <a:tailEnd/>
          </a:ln>
        </p:spPr>
      </p:pic>
      <p:pic>
        <p:nvPicPr>
          <p:cNvPr id="112646" name="Picture 7" descr="Logo Partie 2"/>
          <p:cNvPicPr>
            <a:picLocks noChangeAspect="1" noChangeArrowheads="1"/>
          </p:cNvPicPr>
          <p:nvPr/>
        </p:nvPicPr>
        <p:blipFill>
          <a:blip r:embed="rId4"/>
          <a:srcRect/>
          <a:stretch>
            <a:fillRect/>
          </a:stretch>
        </p:blipFill>
        <p:spPr bwMode="auto">
          <a:xfrm>
            <a:off x="1790700" y="4749800"/>
            <a:ext cx="500063" cy="533400"/>
          </a:xfrm>
          <a:prstGeom prst="rect">
            <a:avLst/>
          </a:prstGeom>
          <a:noFill/>
          <a:ln w="9525">
            <a:noFill/>
            <a:miter lim="800000"/>
            <a:headEnd/>
            <a:tailEnd/>
          </a:ln>
        </p:spPr>
      </p:pic>
    </p:spTree>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body" idx="1"/>
          </p:nvPr>
        </p:nvSpPr>
        <p:spPr>
          <a:xfrm>
            <a:off x="1447800" y="2133600"/>
            <a:ext cx="7162800" cy="3810000"/>
          </a:xfrm>
        </p:spPr>
        <p:txBody>
          <a:bodyPr/>
          <a:lstStyle/>
          <a:p>
            <a:pPr marL="812800" indent="-812800" eaLnBrk="1" hangingPunct="1">
              <a:lnSpc>
                <a:spcPct val="90000"/>
              </a:lnSpc>
              <a:buFontTx/>
              <a:buNone/>
            </a:pPr>
            <a:r>
              <a:rPr lang="fr-FR" sz="2800" smtClean="0">
                <a:solidFill>
                  <a:srgbClr val="184B81"/>
                </a:solidFill>
              </a:rPr>
              <a:t>	 </a:t>
            </a:r>
            <a:r>
              <a:rPr lang="fr-FR" sz="2800" smtClean="0">
                <a:solidFill>
                  <a:srgbClr val="01A0B5"/>
                </a:solidFill>
              </a:rPr>
              <a:t>L</a:t>
            </a:r>
            <a:r>
              <a:rPr lang="fr-FR" sz="2800" smtClean="0"/>
              <a:t>’Introduction en Bourse</a:t>
            </a:r>
          </a:p>
          <a:p>
            <a:pPr marL="812800" indent="-812800" eaLnBrk="1" hangingPunct="1">
              <a:lnSpc>
                <a:spcPct val="50000"/>
              </a:lnSpc>
              <a:buFontTx/>
              <a:buNone/>
            </a:pPr>
            <a:endParaRPr lang="fr-FR" sz="1800" smtClean="0">
              <a:solidFill>
                <a:srgbClr val="184B81"/>
              </a:solidFill>
            </a:endParaRPr>
          </a:p>
          <a:p>
            <a:pPr marL="812800" indent="-812800" eaLnBrk="1" hangingPunct="1">
              <a:lnSpc>
                <a:spcPct val="90000"/>
              </a:lnSpc>
              <a:buFontTx/>
              <a:buNone/>
            </a:pPr>
            <a:r>
              <a:rPr lang="fr-FR" sz="2400" smtClean="0">
                <a:solidFill>
                  <a:srgbClr val="184B81"/>
                </a:solidFill>
              </a:rPr>
              <a:t>		</a:t>
            </a:r>
            <a:r>
              <a:rPr lang="fr-FR" sz="2400" smtClean="0">
                <a:solidFill>
                  <a:srgbClr val="01A0B5"/>
                </a:solidFill>
              </a:rPr>
              <a:t>L</a:t>
            </a:r>
            <a:r>
              <a:rPr lang="fr-FR" sz="2400" smtClean="0"/>
              <a:t>es principales Motivations</a:t>
            </a:r>
          </a:p>
          <a:p>
            <a:pPr marL="812800" indent="-812800" eaLnBrk="1" hangingPunct="1">
              <a:lnSpc>
                <a:spcPct val="50000"/>
              </a:lnSpc>
              <a:buFontTx/>
              <a:buNone/>
            </a:pPr>
            <a:endParaRPr lang="fr-FR" sz="2400" smtClean="0"/>
          </a:p>
          <a:p>
            <a:pPr marL="812800" indent="-812800" eaLnBrk="1" hangingPunct="1">
              <a:lnSpc>
                <a:spcPct val="90000"/>
              </a:lnSpc>
              <a:buFontTx/>
              <a:buNone/>
            </a:pPr>
            <a:r>
              <a:rPr lang="fr-FR" sz="2400" smtClean="0">
                <a:solidFill>
                  <a:srgbClr val="184B81"/>
                </a:solidFill>
              </a:rPr>
              <a:t>		</a:t>
            </a:r>
            <a:r>
              <a:rPr lang="fr-FR" sz="2400" smtClean="0">
                <a:solidFill>
                  <a:srgbClr val="01A0B5"/>
                </a:solidFill>
              </a:rPr>
              <a:t>L</a:t>
            </a:r>
            <a:r>
              <a:rPr lang="fr-FR" sz="2400" smtClean="0"/>
              <a:t>a Sélection d’un Marché</a:t>
            </a:r>
          </a:p>
          <a:p>
            <a:pPr marL="812800" indent="-812800" eaLnBrk="1" hangingPunct="1">
              <a:lnSpc>
                <a:spcPct val="50000"/>
              </a:lnSpc>
              <a:buFontTx/>
              <a:buNone/>
            </a:pPr>
            <a:r>
              <a:rPr lang="fr-FR" sz="2400" smtClean="0">
                <a:solidFill>
                  <a:srgbClr val="184B81"/>
                </a:solidFill>
              </a:rPr>
              <a:t>		</a:t>
            </a:r>
          </a:p>
          <a:p>
            <a:pPr marL="812800" indent="-812800" eaLnBrk="1" hangingPunct="1">
              <a:lnSpc>
                <a:spcPct val="90000"/>
              </a:lnSpc>
              <a:buFontTx/>
              <a:buNone/>
            </a:pPr>
            <a:r>
              <a:rPr lang="fr-FR" sz="2400" smtClean="0">
                <a:solidFill>
                  <a:srgbClr val="184B81"/>
                </a:solidFill>
              </a:rPr>
              <a:t>		</a:t>
            </a:r>
            <a:r>
              <a:rPr lang="fr-FR" sz="2400" smtClean="0">
                <a:solidFill>
                  <a:srgbClr val="01A0B5"/>
                </a:solidFill>
              </a:rPr>
              <a:t>L</a:t>
            </a:r>
            <a:r>
              <a:rPr lang="fr-FR" sz="2400" smtClean="0"/>
              <a:t>a Préparation</a:t>
            </a:r>
          </a:p>
          <a:p>
            <a:pPr marL="812800" indent="-812800" eaLnBrk="1" hangingPunct="1">
              <a:lnSpc>
                <a:spcPct val="50000"/>
              </a:lnSpc>
              <a:buFontTx/>
              <a:buNone/>
            </a:pPr>
            <a:endParaRPr lang="fr-FR" sz="2400" smtClean="0">
              <a:solidFill>
                <a:srgbClr val="184B81"/>
              </a:solidFill>
            </a:endParaRPr>
          </a:p>
          <a:p>
            <a:pPr marL="812800" indent="-812800" eaLnBrk="1" hangingPunct="1">
              <a:lnSpc>
                <a:spcPct val="90000"/>
              </a:lnSpc>
              <a:buFontTx/>
              <a:buNone/>
            </a:pPr>
            <a:r>
              <a:rPr lang="fr-FR" sz="2400" smtClean="0">
                <a:solidFill>
                  <a:srgbClr val="184B81"/>
                </a:solidFill>
              </a:rPr>
              <a:t>		</a:t>
            </a:r>
            <a:r>
              <a:rPr lang="fr-FR" sz="2400" smtClean="0">
                <a:solidFill>
                  <a:srgbClr val="01A0B5"/>
                </a:solidFill>
              </a:rPr>
              <a:t>L</a:t>
            </a:r>
            <a:r>
              <a:rPr lang="fr-FR" sz="2400" smtClean="0">
                <a:solidFill>
                  <a:srgbClr val="184B81"/>
                </a:solidFill>
              </a:rPr>
              <a:t>’</a:t>
            </a:r>
            <a:r>
              <a:rPr lang="fr-FR" sz="2400" smtClean="0"/>
              <a:t>Evaluation du Prix d’Offre</a:t>
            </a:r>
          </a:p>
          <a:p>
            <a:pPr marL="812800" indent="-812800" eaLnBrk="1" hangingPunct="1">
              <a:lnSpc>
                <a:spcPct val="50000"/>
              </a:lnSpc>
              <a:buFontTx/>
              <a:buNone/>
            </a:pPr>
            <a:endParaRPr lang="fr-FR" sz="2400" smtClean="0"/>
          </a:p>
          <a:p>
            <a:pPr marL="812800" indent="-812800" eaLnBrk="1" hangingPunct="1">
              <a:lnSpc>
                <a:spcPct val="90000"/>
              </a:lnSpc>
              <a:buFontTx/>
              <a:buNone/>
            </a:pPr>
            <a:r>
              <a:rPr lang="fr-FR" sz="2400" smtClean="0">
                <a:solidFill>
                  <a:srgbClr val="184B81"/>
                </a:solidFill>
              </a:rPr>
              <a:t>		</a:t>
            </a:r>
            <a:r>
              <a:rPr lang="fr-FR" sz="2400" smtClean="0">
                <a:solidFill>
                  <a:srgbClr val="01A0B5"/>
                </a:solidFill>
              </a:rPr>
              <a:t>L</a:t>
            </a:r>
            <a:r>
              <a:rPr lang="fr-FR" sz="2400" smtClean="0"/>
              <a:t>a première Cotation</a:t>
            </a:r>
          </a:p>
        </p:txBody>
      </p:sp>
      <p:sp>
        <p:nvSpPr>
          <p:cNvPr id="114690"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’Entreprise et les Marchés</a:t>
            </a:r>
            <a:endParaRPr lang="fr-FR" sz="2000"/>
          </a:p>
        </p:txBody>
      </p:sp>
      <p:pic>
        <p:nvPicPr>
          <p:cNvPr id="114691" name="Picture 4" descr="Logo Partie 2"/>
          <p:cNvPicPr>
            <a:picLocks noChangeAspect="1" noChangeArrowheads="1"/>
          </p:cNvPicPr>
          <p:nvPr/>
        </p:nvPicPr>
        <p:blipFill>
          <a:blip r:embed="rId3"/>
          <a:srcRect/>
          <a:stretch>
            <a:fillRect/>
          </a:stretch>
        </p:blipFill>
        <p:spPr bwMode="auto">
          <a:xfrm>
            <a:off x="1295400" y="1892300"/>
            <a:ext cx="858838" cy="914400"/>
          </a:xfrm>
          <a:prstGeom prst="rect">
            <a:avLst/>
          </a:prstGeom>
          <a:noFill/>
          <a:ln w="9525">
            <a:noFill/>
            <a:miter lim="800000"/>
            <a:headEnd/>
            <a:tailEnd/>
          </a:ln>
        </p:spPr>
      </p:pic>
      <p:pic>
        <p:nvPicPr>
          <p:cNvPr id="114692" name="Picture 5" descr="Logo Partie 2"/>
          <p:cNvPicPr>
            <a:picLocks noChangeAspect="1" noChangeArrowheads="1"/>
          </p:cNvPicPr>
          <p:nvPr/>
        </p:nvPicPr>
        <p:blipFill>
          <a:blip r:embed="rId4"/>
          <a:srcRect/>
          <a:stretch>
            <a:fillRect/>
          </a:stretch>
        </p:blipFill>
        <p:spPr bwMode="auto">
          <a:xfrm>
            <a:off x="1790700" y="3403600"/>
            <a:ext cx="500063" cy="533400"/>
          </a:xfrm>
          <a:prstGeom prst="rect">
            <a:avLst/>
          </a:prstGeom>
          <a:noFill/>
          <a:ln w="9525">
            <a:noFill/>
            <a:miter lim="800000"/>
            <a:headEnd/>
            <a:tailEnd/>
          </a:ln>
        </p:spPr>
      </p:pic>
      <p:pic>
        <p:nvPicPr>
          <p:cNvPr id="114693" name="Picture 6" descr="Logo Partie 2"/>
          <p:cNvPicPr>
            <a:picLocks noChangeAspect="1" noChangeArrowheads="1"/>
          </p:cNvPicPr>
          <p:nvPr/>
        </p:nvPicPr>
        <p:blipFill>
          <a:blip r:embed="rId4"/>
          <a:srcRect/>
          <a:stretch>
            <a:fillRect/>
          </a:stretch>
        </p:blipFill>
        <p:spPr bwMode="auto">
          <a:xfrm>
            <a:off x="1790700" y="4076700"/>
            <a:ext cx="500063" cy="533400"/>
          </a:xfrm>
          <a:prstGeom prst="rect">
            <a:avLst/>
          </a:prstGeom>
          <a:noFill/>
          <a:ln w="9525">
            <a:noFill/>
            <a:miter lim="800000"/>
            <a:headEnd/>
            <a:tailEnd/>
          </a:ln>
        </p:spPr>
      </p:pic>
      <p:pic>
        <p:nvPicPr>
          <p:cNvPr id="114694" name="Picture 7" descr="Logo Partie 2"/>
          <p:cNvPicPr>
            <a:picLocks noChangeAspect="1" noChangeArrowheads="1"/>
          </p:cNvPicPr>
          <p:nvPr/>
        </p:nvPicPr>
        <p:blipFill>
          <a:blip r:embed="rId4"/>
          <a:srcRect/>
          <a:stretch>
            <a:fillRect/>
          </a:stretch>
        </p:blipFill>
        <p:spPr bwMode="auto">
          <a:xfrm>
            <a:off x="1790700" y="4749800"/>
            <a:ext cx="500063" cy="533400"/>
          </a:xfrm>
          <a:prstGeom prst="rect">
            <a:avLst/>
          </a:prstGeom>
          <a:noFill/>
          <a:ln w="9525">
            <a:noFill/>
            <a:miter lim="800000"/>
            <a:headEnd/>
            <a:tailEnd/>
          </a:ln>
        </p:spPr>
      </p:pic>
      <p:pic>
        <p:nvPicPr>
          <p:cNvPr id="114695" name="Picture 8" descr="Logo Partie 2"/>
          <p:cNvPicPr>
            <a:picLocks noChangeAspect="1" noChangeArrowheads="1"/>
          </p:cNvPicPr>
          <p:nvPr/>
        </p:nvPicPr>
        <p:blipFill>
          <a:blip r:embed="rId4"/>
          <a:srcRect/>
          <a:stretch>
            <a:fillRect/>
          </a:stretch>
        </p:blipFill>
        <p:spPr bwMode="auto">
          <a:xfrm>
            <a:off x="1778000" y="2768600"/>
            <a:ext cx="500063" cy="533400"/>
          </a:xfrm>
          <a:prstGeom prst="rect">
            <a:avLst/>
          </a:prstGeom>
          <a:noFill/>
          <a:ln w="9525">
            <a:noFill/>
            <a:miter lim="800000"/>
            <a:headEnd/>
            <a:tailEnd/>
          </a:ln>
        </p:spPr>
      </p:pic>
      <p:pic>
        <p:nvPicPr>
          <p:cNvPr id="114696" name="Picture 9" descr="Logo Partie 2"/>
          <p:cNvPicPr>
            <a:picLocks noChangeAspect="1" noChangeArrowheads="1"/>
          </p:cNvPicPr>
          <p:nvPr/>
        </p:nvPicPr>
        <p:blipFill>
          <a:blip r:embed="rId4"/>
          <a:srcRect/>
          <a:stretch>
            <a:fillRect/>
          </a:stretch>
        </p:blipFill>
        <p:spPr bwMode="auto">
          <a:xfrm>
            <a:off x="1785938" y="5372100"/>
            <a:ext cx="500062" cy="533400"/>
          </a:xfrm>
          <a:prstGeom prst="rect">
            <a:avLst/>
          </a:prstGeom>
          <a:noFill/>
          <a:ln w="9525">
            <a:noFill/>
            <a:miter lim="800000"/>
            <a:headEnd/>
            <a:tailEnd/>
          </a:ln>
        </p:spPr>
      </p:pic>
    </p:spTree>
  </p:cSld>
  <p:clrMapOvr>
    <a:masterClrMapping/>
  </p:clrMapOvr>
  <p:transition>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noChangeArrowheads="1"/>
          </p:cNvSpPr>
          <p:nvPr>
            <p:ph type="body" idx="1"/>
          </p:nvPr>
        </p:nvSpPr>
        <p:spPr>
          <a:xfrm>
            <a:off x="1447800" y="2133600"/>
            <a:ext cx="7162800" cy="3810000"/>
          </a:xfrm>
        </p:spPr>
        <p:txBody>
          <a:bodyPr/>
          <a:lstStyle/>
          <a:p>
            <a:pPr marL="812800" indent="-812800" eaLnBrk="1" hangingPunct="1">
              <a:lnSpc>
                <a:spcPct val="90000"/>
              </a:lnSpc>
              <a:buFontTx/>
              <a:buNone/>
            </a:pPr>
            <a:r>
              <a:rPr lang="fr-FR" sz="2800" smtClean="0">
                <a:solidFill>
                  <a:srgbClr val="184B81"/>
                </a:solidFill>
              </a:rPr>
              <a:t>	 </a:t>
            </a:r>
            <a:r>
              <a:rPr lang="fr-FR" sz="2800" smtClean="0">
                <a:solidFill>
                  <a:srgbClr val="01A0B5"/>
                </a:solidFill>
              </a:rPr>
              <a:t>L</a:t>
            </a:r>
            <a:r>
              <a:rPr lang="fr-FR" sz="2800" smtClean="0"/>
              <a:t>’Introduction en Bourse</a:t>
            </a:r>
          </a:p>
          <a:p>
            <a:pPr marL="812800" indent="-812800" eaLnBrk="1" hangingPunct="1">
              <a:lnSpc>
                <a:spcPct val="50000"/>
              </a:lnSpc>
              <a:buFontTx/>
              <a:buNone/>
            </a:pPr>
            <a:endParaRPr lang="fr-FR" sz="1800" smtClean="0">
              <a:solidFill>
                <a:srgbClr val="184B81"/>
              </a:solidFill>
            </a:endParaRPr>
          </a:p>
          <a:p>
            <a:pPr marL="812800" indent="-812800" eaLnBrk="1" hangingPunct="1">
              <a:lnSpc>
                <a:spcPct val="90000"/>
              </a:lnSpc>
              <a:buFontTx/>
              <a:buNone/>
            </a:pPr>
            <a:r>
              <a:rPr lang="fr-FR" sz="2400" smtClean="0">
                <a:solidFill>
                  <a:srgbClr val="184B81"/>
                </a:solidFill>
              </a:rPr>
              <a:t>		</a:t>
            </a:r>
            <a:r>
              <a:rPr lang="fr-FR" sz="2400" smtClean="0">
                <a:solidFill>
                  <a:srgbClr val="01A0B5"/>
                </a:solidFill>
              </a:rPr>
              <a:t>L</a:t>
            </a:r>
            <a:r>
              <a:rPr lang="fr-FR" sz="2400" smtClean="0"/>
              <a:t>es principales Motivations</a:t>
            </a:r>
          </a:p>
          <a:p>
            <a:pPr marL="812800" indent="-812800" eaLnBrk="1" hangingPunct="1">
              <a:lnSpc>
                <a:spcPct val="50000"/>
              </a:lnSpc>
              <a:buFontTx/>
              <a:buNone/>
            </a:pPr>
            <a:endParaRPr lang="fr-FR" sz="2400" smtClean="0"/>
          </a:p>
          <a:p>
            <a:pPr marL="812800" indent="-812800" eaLnBrk="1" hangingPunct="1">
              <a:lnSpc>
                <a:spcPct val="90000"/>
              </a:lnSpc>
              <a:buFontTx/>
              <a:buNone/>
            </a:pPr>
            <a:r>
              <a:rPr lang="fr-FR" sz="2400" smtClean="0">
                <a:solidFill>
                  <a:srgbClr val="EAEAEA"/>
                </a:solidFill>
              </a:rPr>
              <a:t>		La Sélection d’un Marché</a:t>
            </a:r>
          </a:p>
          <a:p>
            <a:pPr marL="812800" indent="-812800" eaLnBrk="1" hangingPunct="1">
              <a:lnSpc>
                <a:spcPct val="50000"/>
              </a:lnSpc>
              <a:buFontTx/>
              <a:buNone/>
            </a:pPr>
            <a:r>
              <a:rPr lang="fr-FR" sz="2400" smtClean="0">
                <a:solidFill>
                  <a:srgbClr val="EAEAEA"/>
                </a:solidFill>
              </a:rPr>
              <a:t>		</a:t>
            </a:r>
          </a:p>
          <a:p>
            <a:pPr marL="812800" indent="-812800" eaLnBrk="1" hangingPunct="1">
              <a:lnSpc>
                <a:spcPct val="90000"/>
              </a:lnSpc>
              <a:buFontTx/>
              <a:buNone/>
            </a:pPr>
            <a:r>
              <a:rPr lang="fr-FR" sz="2400" smtClean="0">
                <a:solidFill>
                  <a:srgbClr val="EAEAEA"/>
                </a:solidFill>
              </a:rPr>
              <a:t>		La Préparation</a:t>
            </a:r>
          </a:p>
          <a:p>
            <a:pPr marL="812800" indent="-812800" eaLnBrk="1" hangingPunct="1">
              <a:lnSpc>
                <a:spcPct val="50000"/>
              </a:lnSpc>
              <a:buFontTx/>
              <a:buNone/>
            </a:pPr>
            <a:endParaRPr lang="fr-FR" sz="2400" smtClean="0">
              <a:solidFill>
                <a:srgbClr val="EAEAEA"/>
              </a:solidFill>
            </a:endParaRPr>
          </a:p>
          <a:p>
            <a:pPr marL="812800" indent="-812800" eaLnBrk="1" hangingPunct="1">
              <a:lnSpc>
                <a:spcPct val="90000"/>
              </a:lnSpc>
              <a:buFontTx/>
              <a:buNone/>
            </a:pPr>
            <a:r>
              <a:rPr lang="fr-FR" sz="2400" smtClean="0">
                <a:solidFill>
                  <a:srgbClr val="EAEAEA"/>
                </a:solidFill>
              </a:rPr>
              <a:t>		L’Evaluation du Prix d’Offre</a:t>
            </a:r>
          </a:p>
          <a:p>
            <a:pPr marL="812800" indent="-812800" eaLnBrk="1" hangingPunct="1">
              <a:lnSpc>
                <a:spcPct val="50000"/>
              </a:lnSpc>
              <a:buFontTx/>
              <a:buNone/>
            </a:pPr>
            <a:endParaRPr lang="fr-FR" sz="2400" smtClean="0">
              <a:solidFill>
                <a:srgbClr val="EAEAEA"/>
              </a:solidFill>
            </a:endParaRPr>
          </a:p>
          <a:p>
            <a:pPr marL="812800" indent="-812800" eaLnBrk="1" hangingPunct="1">
              <a:lnSpc>
                <a:spcPct val="90000"/>
              </a:lnSpc>
              <a:buFontTx/>
              <a:buNone/>
            </a:pPr>
            <a:r>
              <a:rPr lang="fr-FR" sz="2400" smtClean="0">
                <a:solidFill>
                  <a:srgbClr val="EAEAEA"/>
                </a:solidFill>
              </a:rPr>
              <a:t>		La première Cotation</a:t>
            </a:r>
          </a:p>
        </p:txBody>
      </p:sp>
      <p:sp>
        <p:nvSpPr>
          <p:cNvPr id="116738"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’Entreprise et les Marchés</a:t>
            </a:r>
            <a:endParaRPr lang="fr-FR" sz="2000"/>
          </a:p>
        </p:txBody>
      </p:sp>
      <p:pic>
        <p:nvPicPr>
          <p:cNvPr id="116739" name="Picture 4" descr="Logo Partie 2"/>
          <p:cNvPicPr>
            <a:picLocks noChangeAspect="1" noChangeArrowheads="1"/>
          </p:cNvPicPr>
          <p:nvPr/>
        </p:nvPicPr>
        <p:blipFill>
          <a:blip r:embed="rId3"/>
          <a:srcRect/>
          <a:stretch>
            <a:fillRect/>
          </a:stretch>
        </p:blipFill>
        <p:spPr bwMode="auto">
          <a:xfrm>
            <a:off x="1295400" y="1892300"/>
            <a:ext cx="858838" cy="914400"/>
          </a:xfrm>
          <a:prstGeom prst="rect">
            <a:avLst/>
          </a:prstGeom>
          <a:noFill/>
          <a:ln w="9525">
            <a:noFill/>
            <a:miter lim="800000"/>
            <a:headEnd/>
            <a:tailEnd/>
          </a:ln>
        </p:spPr>
      </p:pic>
      <p:pic>
        <p:nvPicPr>
          <p:cNvPr id="116740" name="Picture 5" descr="Logo Partie 2"/>
          <p:cNvPicPr>
            <a:picLocks noChangeAspect="1" noChangeArrowheads="1"/>
          </p:cNvPicPr>
          <p:nvPr/>
        </p:nvPicPr>
        <p:blipFill>
          <a:blip r:embed="rId4">
            <a:lum bright="70000" contrast="-70000"/>
          </a:blip>
          <a:srcRect/>
          <a:stretch>
            <a:fillRect/>
          </a:stretch>
        </p:blipFill>
        <p:spPr bwMode="auto">
          <a:xfrm>
            <a:off x="1790700" y="3403600"/>
            <a:ext cx="500063" cy="533400"/>
          </a:xfrm>
          <a:prstGeom prst="rect">
            <a:avLst/>
          </a:prstGeom>
          <a:noFill/>
          <a:ln w="9525">
            <a:noFill/>
            <a:miter lim="800000"/>
            <a:headEnd/>
            <a:tailEnd/>
          </a:ln>
        </p:spPr>
      </p:pic>
      <p:pic>
        <p:nvPicPr>
          <p:cNvPr id="116741" name="Picture 6" descr="Logo Partie 2"/>
          <p:cNvPicPr>
            <a:picLocks noChangeAspect="1" noChangeArrowheads="1"/>
          </p:cNvPicPr>
          <p:nvPr/>
        </p:nvPicPr>
        <p:blipFill>
          <a:blip r:embed="rId4">
            <a:lum bright="70000" contrast="-70000"/>
          </a:blip>
          <a:srcRect/>
          <a:stretch>
            <a:fillRect/>
          </a:stretch>
        </p:blipFill>
        <p:spPr bwMode="auto">
          <a:xfrm>
            <a:off x="1790700" y="4076700"/>
            <a:ext cx="500063" cy="533400"/>
          </a:xfrm>
          <a:prstGeom prst="rect">
            <a:avLst/>
          </a:prstGeom>
          <a:noFill/>
          <a:ln w="9525">
            <a:noFill/>
            <a:miter lim="800000"/>
            <a:headEnd/>
            <a:tailEnd/>
          </a:ln>
        </p:spPr>
      </p:pic>
      <p:pic>
        <p:nvPicPr>
          <p:cNvPr id="116742" name="Picture 7" descr="Logo Partie 2"/>
          <p:cNvPicPr>
            <a:picLocks noChangeAspect="1" noChangeArrowheads="1"/>
          </p:cNvPicPr>
          <p:nvPr/>
        </p:nvPicPr>
        <p:blipFill>
          <a:blip r:embed="rId4">
            <a:lum bright="70000" contrast="-70000"/>
          </a:blip>
          <a:srcRect/>
          <a:stretch>
            <a:fillRect/>
          </a:stretch>
        </p:blipFill>
        <p:spPr bwMode="auto">
          <a:xfrm>
            <a:off x="1790700" y="4749800"/>
            <a:ext cx="500063" cy="533400"/>
          </a:xfrm>
          <a:prstGeom prst="rect">
            <a:avLst/>
          </a:prstGeom>
          <a:noFill/>
          <a:ln w="9525">
            <a:noFill/>
            <a:miter lim="800000"/>
            <a:headEnd/>
            <a:tailEnd/>
          </a:ln>
        </p:spPr>
      </p:pic>
      <p:pic>
        <p:nvPicPr>
          <p:cNvPr id="116743" name="Picture 8" descr="Logo Partie 2"/>
          <p:cNvPicPr>
            <a:picLocks noChangeAspect="1" noChangeArrowheads="1"/>
          </p:cNvPicPr>
          <p:nvPr/>
        </p:nvPicPr>
        <p:blipFill>
          <a:blip r:embed="rId4"/>
          <a:srcRect/>
          <a:stretch>
            <a:fillRect/>
          </a:stretch>
        </p:blipFill>
        <p:spPr bwMode="auto">
          <a:xfrm>
            <a:off x="1778000" y="2768600"/>
            <a:ext cx="500063" cy="533400"/>
          </a:xfrm>
          <a:prstGeom prst="rect">
            <a:avLst/>
          </a:prstGeom>
          <a:noFill/>
          <a:ln w="9525">
            <a:noFill/>
            <a:miter lim="800000"/>
            <a:headEnd/>
            <a:tailEnd/>
          </a:ln>
        </p:spPr>
      </p:pic>
      <p:pic>
        <p:nvPicPr>
          <p:cNvPr id="116744" name="Picture 9" descr="Logo Partie 2"/>
          <p:cNvPicPr>
            <a:picLocks noChangeAspect="1" noChangeArrowheads="1"/>
          </p:cNvPicPr>
          <p:nvPr/>
        </p:nvPicPr>
        <p:blipFill>
          <a:blip r:embed="rId4">
            <a:lum bright="70000" contrast="-70000"/>
          </a:blip>
          <a:srcRect/>
          <a:stretch>
            <a:fillRect/>
          </a:stretch>
        </p:blipFill>
        <p:spPr bwMode="auto">
          <a:xfrm>
            <a:off x="1785938" y="5372100"/>
            <a:ext cx="500062" cy="533400"/>
          </a:xfrm>
          <a:prstGeom prst="rect">
            <a:avLst/>
          </a:prstGeom>
          <a:noFill/>
          <a:ln w="9525">
            <a:noFill/>
            <a:miter lim="800000"/>
            <a:headEnd/>
            <a:tailEnd/>
          </a:ln>
        </p:spPr>
      </p:pic>
    </p:spTree>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body" idx="1"/>
          </p:nvPr>
        </p:nvSpPr>
        <p:spPr>
          <a:xfrm>
            <a:off x="1801813" y="3284538"/>
            <a:ext cx="5865812" cy="2305050"/>
          </a:xfrm>
        </p:spPr>
        <p:txBody>
          <a:bodyPr/>
          <a:lstStyle/>
          <a:p>
            <a:pPr marL="812800" indent="-812800" eaLnBrk="1" hangingPunct="1">
              <a:buFontTx/>
              <a:buNone/>
            </a:pPr>
            <a:r>
              <a:rPr lang="fr-FR" sz="2400" smtClean="0">
                <a:solidFill>
                  <a:srgbClr val="184B81"/>
                </a:solidFill>
              </a:rPr>
              <a:t>		</a:t>
            </a:r>
            <a:r>
              <a:rPr lang="fr-FR" sz="2400" smtClean="0">
                <a:solidFill>
                  <a:srgbClr val="01A0B5"/>
                </a:solidFill>
              </a:rPr>
              <a:t>R</a:t>
            </a:r>
            <a:r>
              <a:rPr lang="fr-FR" sz="2400" smtClean="0"/>
              <a:t>appel : le cycle de développement</a:t>
            </a:r>
          </a:p>
          <a:p>
            <a:pPr marL="812800" indent="-812800" eaLnBrk="1" hangingPunct="1"/>
            <a:endParaRPr lang="fr-FR" sz="2400" smtClean="0"/>
          </a:p>
          <a:p>
            <a:pPr marL="812800" indent="-812800" eaLnBrk="1" hangingPunct="1">
              <a:buFontTx/>
              <a:buNone/>
            </a:pPr>
            <a:r>
              <a:rPr lang="fr-FR" sz="2400" smtClean="0">
                <a:solidFill>
                  <a:srgbClr val="EAEAEA"/>
                </a:solidFill>
              </a:rPr>
              <a:t>		Les Possibilités de Financement</a:t>
            </a:r>
          </a:p>
          <a:p>
            <a:pPr marL="812800" indent="-812800" eaLnBrk="1" hangingPunct="1"/>
            <a:endParaRPr lang="fr-FR" sz="2400" smtClean="0">
              <a:solidFill>
                <a:srgbClr val="EAEAEA"/>
              </a:solidFill>
            </a:endParaRPr>
          </a:p>
          <a:p>
            <a:pPr marL="812800" indent="-812800" eaLnBrk="1" hangingPunct="1">
              <a:buFontTx/>
              <a:buNone/>
            </a:pPr>
            <a:r>
              <a:rPr lang="fr-FR" sz="2400" smtClean="0">
                <a:solidFill>
                  <a:srgbClr val="EAEAEA"/>
                </a:solidFill>
              </a:rPr>
              <a:t>		L’Introduction en Bourse</a:t>
            </a:r>
          </a:p>
        </p:txBody>
      </p:sp>
      <p:sp>
        <p:nvSpPr>
          <p:cNvPr id="24578"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S</a:t>
            </a:r>
            <a:r>
              <a:rPr lang="fr-FR" sz="4000">
                <a:solidFill>
                  <a:schemeClr val="tx2"/>
                </a:solidFill>
              </a:rPr>
              <a:t>ommaire</a:t>
            </a:r>
          </a:p>
        </p:txBody>
      </p:sp>
      <p:pic>
        <p:nvPicPr>
          <p:cNvPr id="24579" name="Picture 4" descr="Logo Partie 2"/>
          <p:cNvPicPr>
            <a:picLocks noChangeAspect="1" noChangeArrowheads="1"/>
          </p:cNvPicPr>
          <p:nvPr/>
        </p:nvPicPr>
        <p:blipFill>
          <a:blip r:embed="rId3"/>
          <a:srcRect/>
          <a:stretch>
            <a:fillRect/>
          </a:stretch>
        </p:blipFill>
        <p:spPr bwMode="auto">
          <a:xfrm>
            <a:off x="2127250" y="3251200"/>
            <a:ext cx="500063" cy="533400"/>
          </a:xfrm>
          <a:prstGeom prst="rect">
            <a:avLst/>
          </a:prstGeom>
          <a:noFill/>
          <a:ln w="9525">
            <a:noFill/>
            <a:miter lim="800000"/>
            <a:headEnd/>
            <a:tailEnd/>
          </a:ln>
        </p:spPr>
      </p:pic>
      <p:pic>
        <p:nvPicPr>
          <p:cNvPr id="24580" name="Picture 5" descr="Logo Partie 2"/>
          <p:cNvPicPr>
            <a:picLocks noChangeAspect="1" noChangeArrowheads="1"/>
          </p:cNvPicPr>
          <p:nvPr/>
        </p:nvPicPr>
        <p:blipFill>
          <a:blip r:embed="rId3">
            <a:lum bright="70000" contrast="-70000"/>
          </a:blip>
          <a:srcRect/>
          <a:stretch>
            <a:fillRect/>
          </a:stretch>
        </p:blipFill>
        <p:spPr bwMode="auto">
          <a:xfrm>
            <a:off x="2127250" y="4114800"/>
            <a:ext cx="500063" cy="533400"/>
          </a:xfrm>
          <a:prstGeom prst="rect">
            <a:avLst/>
          </a:prstGeom>
          <a:noFill/>
          <a:ln w="9525">
            <a:noFill/>
            <a:miter lim="800000"/>
            <a:headEnd/>
            <a:tailEnd/>
          </a:ln>
        </p:spPr>
      </p:pic>
      <p:pic>
        <p:nvPicPr>
          <p:cNvPr id="24581" name="Picture 6" descr="Logo Partie 2"/>
          <p:cNvPicPr>
            <a:picLocks noChangeAspect="1" noChangeArrowheads="1"/>
          </p:cNvPicPr>
          <p:nvPr/>
        </p:nvPicPr>
        <p:blipFill>
          <a:blip r:embed="rId3">
            <a:lum bright="70000" contrast="-70000"/>
          </a:blip>
          <a:srcRect/>
          <a:stretch>
            <a:fillRect/>
          </a:stretch>
        </p:blipFill>
        <p:spPr bwMode="auto">
          <a:xfrm>
            <a:off x="2127250" y="4991100"/>
            <a:ext cx="500063" cy="533400"/>
          </a:xfrm>
          <a:prstGeom prst="rect">
            <a:avLst/>
          </a:prstGeom>
          <a:noFill/>
          <a:ln w="9525">
            <a:noFill/>
            <a:miter lim="800000"/>
            <a:headEnd/>
            <a:tailEnd/>
          </a:ln>
        </p:spPr>
      </p:pic>
      <p:sp>
        <p:nvSpPr>
          <p:cNvPr id="24582" name="Rectangle 9"/>
          <p:cNvSpPr>
            <a:spLocks noChangeArrowheads="1"/>
          </p:cNvSpPr>
          <p:nvPr/>
        </p:nvSpPr>
        <p:spPr bwMode="auto">
          <a:xfrm>
            <a:off x="1403350" y="2349500"/>
            <a:ext cx="6629400" cy="3240088"/>
          </a:xfrm>
          <a:prstGeom prst="rect">
            <a:avLst/>
          </a:prstGeom>
          <a:noFill/>
          <a:ln w="9525">
            <a:noFill/>
            <a:miter lim="800000"/>
            <a:headEnd/>
            <a:tailEnd/>
          </a:ln>
        </p:spPr>
        <p:txBody>
          <a:bodyPr/>
          <a:lstStyle/>
          <a:p>
            <a:pPr marL="812800" indent="-812800">
              <a:spcBef>
                <a:spcPct val="20000"/>
              </a:spcBef>
            </a:pPr>
            <a:r>
              <a:rPr lang="fr-FR" sz="2800">
                <a:solidFill>
                  <a:srgbClr val="184B81"/>
                </a:solidFill>
              </a:rPr>
              <a:t>	</a:t>
            </a:r>
            <a:r>
              <a:rPr lang="fr-FR" sz="2800">
                <a:solidFill>
                  <a:srgbClr val="01A0B5"/>
                </a:solidFill>
              </a:rPr>
              <a:t>L</a:t>
            </a:r>
            <a:r>
              <a:rPr lang="fr-FR" sz="2800"/>
              <a:t>’Entreprise et les Marchés Financiers</a:t>
            </a:r>
          </a:p>
        </p:txBody>
      </p:sp>
      <p:pic>
        <p:nvPicPr>
          <p:cNvPr id="24583" name="Picture 10" descr="Logo Partie 2"/>
          <p:cNvPicPr>
            <a:picLocks noChangeAspect="1" noChangeArrowheads="1"/>
          </p:cNvPicPr>
          <p:nvPr/>
        </p:nvPicPr>
        <p:blipFill>
          <a:blip r:embed="rId4"/>
          <a:srcRect/>
          <a:stretch>
            <a:fillRect/>
          </a:stretch>
        </p:blipFill>
        <p:spPr bwMode="auto">
          <a:xfrm>
            <a:off x="1431925" y="2255838"/>
            <a:ext cx="619125" cy="658812"/>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Picture 2" descr="Logo Partie 2"/>
          <p:cNvPicPr>
            <a:picLocks noChangeAspect="1" noChangeArrowheads="1"/>
          </p:cNvPicPr>
          <p:nvPr/>
        </p:nvPicPr>
        <p:blipFill>
          <a:blip r:embed="rId3"/>
          <a:srcRect/>
          <a:stretch>
            <a:fillRect/>
          </a:stretch>
        </p:blipFill>
        <p:spPr bwMode="auto">
          <a:xfrm>
            <a:off x="554038" y="1905000"/>
            <a:ext cx="500062" cy="533400"/>
          </a:xfrm>
          <a:prstGeom prst="rect">
            <a:avLst/>
          </a:prstGeom>
          <a:noFill/>
          <a:ln w="9525">
            <a:noFill/>
            <a:miter lim="800000"/>
            <a:headEnd/>
            <a:tailEnd/>
          </a:ln>
        </p:spPr>
      </p:pic>
      <p:sp>
        <p:nvSpPr>
          <p:cNvPr id="118786" name="Rectangle 3"/>
          <p:cNvSpPr>
            <a:spLocks noChangeArrowheads="1"/>
          </p:cNvSpPr>
          <p:nvPr/>
        </p:nvSpPr>
        <p:spPr bwMode="auto">
          <a:xfrm>
            <a:off x="838200" y="1943100"/>
            <a:ext cx="7772400" cy="38481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A</a:t>
            </a:r>
            <a:r>
              <a:rPr lang="fr-FR"/>
              <a:t>vantages :</a:t>
            </a:r>
          </a:p>
          <a:p>
            <a:pPr marL="1143000" lvl="2" indent="-228600" algn="just">
              <a:spcBef>
                <a:spcPct val="20000"/>
              </a:spcBef>
              <a:buFont typeface="Wingdings" pitchFamily="2" charset="2"/>
              <a:buChar char="Ð"/>
            </a:pPr>
            <a:endParaRPr lang="fr-FR" sz="1800">
              <a:solidFill>
                <a:srgbClr val="184B81"/>
              </a:solidFill>
            </a:endParaRPr>
          </a:p>
          <a:p>
            <a:pPr marL="1143000" lvl="2" indent="-228600" algn="just">
              <a:spcBef>
                <a:spcPct val="20000"/>
              </a:spcBef>
              <a:buFont typeface="Wingdings" pitchFamily="2" charset="2"/>
              <a:buChar char="Ð"/>
            </a:pPr>
            <a:r>
              <a:rPr lang="fr-FR" sz="1800">
                <a:solidFill>
                  <a:srgbClr val="01A0B5"/>
                </a:solidFill>
              </a:rPr>
              <a:t>  B</a:t>
            </a:r>
            <a:r>
              <a:rPr lang="fr-FR" sz="1800"/>
              <a:t>énéfices liés à la Cotation sur un Marché Officiel,</a:t>
            </a:r>
          </a:p>
          <a:p>
            <a:pPr marL="1143000" lvl="2" indent="-228600" algn="just">
              <a:spcBef>
                <a:spcPct val="20000"/>
              </a:spcBef>
              <a:buFont typeface="Wingdings" pitchFamily="2" charset="2"/>
              <a:buChar char="Ð"/>
            </a:pPr>
            <a:r>
              <a:rPr lang="fr-FR" sz="1800">
                <a:solidFill>
                  <a:srgbClr val="01A0B5"/>
                </a:solidFill>
              </a:rPr>
              <a:t>  G</a:t>
            </a:r>
            <a:r>
              <a:rPr lang="fr-FR" sz="1800"/>
              <a:t>ain en Notoriété,</a:t>
            </a:r>
          </a:p>
          <a:p>
            <a:pPr marL="1143000" lvl="2" indent="-228600" algn="just">
              <a:spcBef>
                <a:spcPct val="20000"/>
              </a:spcBef>
              <a:buFont typeface="Wingdings" pitchFamily="2" charset="2"/>
              <a:buChar char="Ð"/>
            </a:pPr>
            <a:r>
              <a:rPr lang="fr-FR" sz="1800">
                <a:solidFill>
                  <a:srgbClr val="01A0B5"/>
                </a:solidFill>
              </a:rPr>
              <a:t>  A</a:t>
            </a:r>
            <a:r>
              <a:rPr lang="fr-FR" sz="1800"/>
              <a:t>ccès à des sources de financement.</a:t>
            </a:r>
            <a:endParaRPr lang="fr-FR" sz="1000"/>
          </a:p>
          <a:p>
            <a:pPr marL="342900" indent="-342900" algn="just">
              <a:lnSpc>
                <a:spcPct val="50000"/>
              </a:lnSpc>
              <a:spcBef>
                <a:spcPct val="20000"/>
              </a:spcBef>
            </a:pPr>
            <a:r>
              <a:rPr lang="fr-FR">
                <a:solidFill>
                  <a:srgbClr val="184B81"/>
                </a:solidFill>
              </a:rPr>
              <a:t>	 </a:t>
            </a:r>
          </a:p>
          <a:p>
            <a:pPr marL="342900" indent="-342900" algn="just">
              <a:lnSpc>
                <a:spcPct val="50000"/>
              </a:lnSpc>
              <a:spcBef>
                <a:spcPct val="20000"/>
              </a:spcBef>
            </a:pPr>
            <a:endParaRPr lang="fr-FR">
              <a:solidFill>
                <a:srgbClr val="184B81"/>
              </a:solidFill>
            </a:endParaRPr>
          </a:p>
          <a:p>
            <a:pPr marL="342900" indent="-342900" algn="just">
              <a:lnSpc>
                <a:spcPct val="50000"/>
              </a:lnSpc>
              <a:spcBef>
                <a:spcPct val="20000"/>
              </a:spcBef>
            </a:pPr>
            <a:r>
              <a:rPr lang="fr-FR">
                <a:solidFill>
                  <a:srgbClr val="184B81"/>
                </a:solidFill>
              </a:rPr>
              <a:t>	 </a:t>
            </a:r>
            <a:r>
              <a:rPr lang="fr-FR">
                <a:solidFill>
                  <a:srgbClr val="01A0B5"/>
                </a:solidFill>
              </a:rPr>
              <a:t>C</a:t>
            </a:r>
            <a:r>
              <a:rPr lang="fr-FR"/>
              <a:t>ontrepartie :</a:t>
            </a:r>
            <a:endParaRPr lang="fr-FR">
              <a:solidFill>
                <a:srgbClr val="184B81"/>
              </a:solidFill>
            </a:endParaRPr>
          </a:p>
          <a:p>
            <a:pPr marL="1143000" lvl="2" indent="-228600" algn="just">
              <a:spcBef>
                <a:spcPct val="20000"/>
              </a:spcBef>
              <a:buFont typeface="Wingdings" pitchFamily="2" charset="2"/>
              <a:buChar char="Ð"/>
            </a:pPr>
            <a:endParaRPr lang="fr-FR" sz="1800">
              <a:solidFill>
                <a:srgbClr val="184B81"/>
              </a:solidFill>
            </a:endParaRPr>
          </a:p>
          <a:p>
            <a:pPr marL="1143000" lvl="2" indent="-228600" algn="just">
              <a:spcBef>
                <a:spcPct val="20000"/>
              </a:spcBef>
              <a:buFont typeface="Wingdings" pitchFamily="2" charset="2"/>
              <a:buChar char="Ð"/>
            </a:pPr>
            <a:r>
              <a:rPr lang="fr-FR" sz="1800">
                <a:solidFill>
                  <a:srgbClr val="01A0B5"/>
                </a:solidFill>
              </a:rPr>
              <a:t>  V</a:t>
            </a:r>
            <a:r>
              <a:rPr lang="fr-FR" sz="1800"/>
              <a:t>isible par le grand public,</a:t>
            </a:r>
          </a:p>
          <a:p>
            <a:pPr marL="1143000" lvl="2" indent="-228600" algn="just">
              <a:spcBef>
                <a:spcPct val="20000"/>
              </a:spcBef>
              <a:buFont typeface="Wingdings" pitchFamily="2" charset="2"/>
              <a:buChar char="Ð"/>
            </a:pPr>
            <a:r>
              <a:rPr lang="fr-FR" sz="1800">
                <a:solidFill>
                  <a:srgbClr val="01A0B5"/>
                </a:solidFill>
              </a:rPr>
              <a:t>  R</a:t>
            </a:r>
            <a:r>
              <a:rPr lang="fr-FR" sz="1800"/>
              <a:t>ésultats financiers régulièrement évalués,</a:t>
            </a:r>
          </a:p>
          <a:p>
            <a:pPr marL="1143000" lvl="2" indent="-228600" algn="just">
              <a:spcBef>
                <a:spcPct val="20000"/>
              </a:spcBef>
              <a:buFont typeface="Wingdings" pitchFamily="2" charset="2"/>
              <a:buChar char="Ð"/>
            </a:pPr>
            <a:r>
              <a:rPr lang="fr-FR" sz="1800">
                <a:solidFill>
                  <a:srgbClr val="01A0B5"/>
                </a:solidFill>
              </a:rPr>
              <a:t>  O</a:t>
            </a:r>
            <a:r>
              <a:rPr lang="fr-FR" sz="1800"/>
              <a:t>bligations nouvelles.</a:t>
            </a:r>
          </a:p>
        </p:txBody>
      </p:sp>
      <p:pic>
        <p:nvPicPr>
          <p:cNvPr id="118787" name="Picture 4" descr="Logo Partie 2"/>
          <p:cNvPicPr>
            <a:picLocks noChangeAspect="1" noChangeArrowheads="1"/>
          </p:cNvPicPr>
          <p:nvPr/>
        </p:nvPicPr>
        <p:blipFill>
          <a:blip r:embed="rId3"/>
          <a:srcRect/>
          <a:stretch>
            <a:fillRect/>
          </a:stretch>
        </p:blipFill>
        <p:spPr bwMode="auto">
          <a:xfrm>
            <a:off x="566738" y="4013200"/>
            <a:ext cx="500062" cy="533400"/>
          </a:xfrm>
          <a:prstGeom prst="rect">
            <a:avLst/>
          </a:prstGeom>
          <a:noFill/>
          <a:ln w="9525">
            <a:noFill/>
            <a:miter lim="800000"/>
            <a:headEnd/>
            <a:tailEnd/>
          </a:ln>
        </p:spPr>
      </p:pic>
      <p:sp>
        <p:nvSpPr>
          <p:cNvPr id="118788" name="Rectangle 5"/>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I</a:t>
            </a:r>
            <a:r>
              <a:rPr lang="fr-FR" sz="4000"/>
              <a:t>ntroduction…</a:t>
            </a:r>
          </a:p>
        </p:txBody>
      </p:sp>
      <p:sp>
        <p:nvSpPr>
          <p:cNvPr id="118789" name="AutoShape 7"/>
          <p:cNvSpPr>
            <a:spLocks/>
          </p:cNvSpPr>
          <p:nvPr/>
        </p:nvSpPr>
        <p:spPr bwMode="auto">
          <a:xfrm>
            <a:off x="1524000" y="4800600"/>
            <a:ext cx="76200" cy="990600"/>
          </a:xfrm>
          <a:prstGeom prst="leftBrace">
            <a:avLst>
              <a:gd name="adj1" fmla="val 108333"/>
              <a:gd name="adj2" fmla="val 50000"/>
            </a:avLst>
          </a:prstGeom>
          <a:noFill/>
          <a:ln w="9525">
            <a:solidFill>
              <a:schemeClr val="tx1"/>
            </a:solidFill>
            <a:round/>
            <a:headEnd/>
            <a:tailEnd/>
          </a:ln>
        </p:spPr>
        <p:txBody>
          <a:bodyPr wrap="none" anchor="ctr"/>
          <a:lstStyle/>
          <a:p>
            <a:pPr eaLnBrk="0" hangingPunct="0"/>
            <a:endParaRPr lang="fr-FR"/>
          </a:p>
        </p:txBody>
      </p:sp>
      <p:pic>
        <p:nvPicPr>
          <p:cNvPr id="118790" name="Picture 8" descr="Pour"/>
          <p:cNvPicPr>
            <a:picLocks noChangeAspect="1" noChangeArrowheads="1"/>
          </p:cNvPicPr>
          <p:nvPr/>
        </p:nvPicPr>
        <p:blipFill>
          <a:blip r:embed="rId4"/>
          <a:srcRect/>
          <a:stretch>
            <a:fillRect/>
          </a:stretch>
        </p:blipFill>
        <p:spPr bwMode="auto">
          <a:xfrm>
            <a:off x="1054100" y="3051175"/>
            <a:ext cx="304800" cy="304800"/>
          </a:xfrm>
          <a:prstGeom prst="rect">
            <a:avLst/>
          </a:prstGeom>
          <a:noFill/>
          <a:ln w="9525">
            <a:noFill/>
            <a:miter lim="800000"/>
            <a:headEnd/>
            <a:tailEnd/>
          </a:ln>
        </p:spPr>
      </p:pic>
      <p:sp>
        <p:nvSpPr>
          <p:cNvPr id="118791" name="AutoShape 9"/>
          <p:cNvSpPr>
            <a:spLocks/>
          </p:cNvSpPr>
          <p:nvPr/>
        </p:nvSpPr>
        <p:spPr bwMode="auto">
          <a:xfrm>
            <a:off x="1530350" y="2705100"/>
            <a:ext cx="76200" cy="990600"/>
          </a:xfrm>
          <a:prstGeom prst="leftBrace">
            <a:avLst>
              <a:gd name="adj1" fmla="val 108333"/>
              <a:gd name="adj2" fmla="val 50000"/>
            </a:avLst>
          </a:prstGeom>
          <a:noFill/>
          <a:ln w="9525">
            <a:solidFill>
              <a:schemeClr val="tx1"/>
            </a:solidFill>
            <a:round/>
            <a:headEnd/>
            <a:tailEnd/>
          </a:ln>
        </p:spPr>
        <p:txBody>
          <a:bodyPr wrap="none" anchor="ctr"/>
          <a:lstStyle/>
          <a:p>
            <a:pPr eaLnBrk="0" hangingPunct="0"/>
            <a:endParaRPr lang="fr-FR"/>
          </a:p>
        </p:txBody>
      </p:sp>
      <p:pic>
        <p:nvPicPr>
          <p:cNvPr id="118792" name="Picture 10" descr="Contre"/>
          <p:cNvPicPr>
            <a:picLocks noChangeAspect="1" noChangeArrowheads="1"/>
          </p:cNvPicPr>
          <p:nvPr/>
        </p:nvPicPr>
        <p:blipFill>
          <a:blip r:embed="rId5"/>
          <a:srcRect/>
          <a:stretch>
            <a:fillRect/>
          </a:stretch>
        </p:blipFill>
        <p:spPr bwMode="auto">
          <a:xfrm>
            <a:off x="1052513" y="5141913"/>
            <a:ext cx="306387" cy="306387"/>
          </a:xfrm>
          <a:prstGeom prst="rect">
            <a:avLst/>
          </a:prstGeom>
          <a:noFill/>
          <a:ln w="9525">
            <a:noFill/>
            <a:miter lim="800000"/>
            <a:headEnd/>
            <a:tailEnd/>
          </a:ln>
        </p:spPr>
      </p:pic>
    </p:spTree>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3"/>
          <p:cNvSpPr>
            <a:spLocks noGrp="1" noChangeArrowheads="1"/>
          </p:cNvSpPr>
          <p:nvPr>
            <p:ph type="body" idx="1"/>
          </p:nvPr>
        </p:nvSpPr>
        <p:spPr>
          <a:xfrm>
            <a:off x="1600200" y="2503488"/>
            <a:ext cx="6324600" cy="2678112"/>
          </a:xfrm>
        </p:spPr>
        <p:txBody>
          <a:bodyPr/>
          <a:lstStyle/>
          <a:p>
            <a:pPr eaLnBrk="1" hangingPunct="1">
              <a:buFont typeface="Wingdings" pitchFamily="2" charset="2"/>
              <a:buNone/>
            </a:pPr>
            <a:r>
              <a:rPr lang="fr-FR" sz="2400" smtClean="0">
                <a:solidFill>
                  <a:srgbClr val="184B81"/>
                </a:solidFill>
              </a:rPr>
              <a:t> </a:t>
            </a:r>
            <a:r>
              <a:rPr lang="fr-FR" sz="2400" smtClean="0">
                <a:solidFill>
                  <a:srgbClr val="01A0B5"/>
                </a:solidFill>
              </a:rPr>
              <a:t>P</a:t>
            </a:r>
            <a:r>
              <a:rPr lang="fr-FR" sz="2400" smtClean="0"/>
              <a:t>olitique de communication financière,</a:t>
            </a:r>
          </a:p>
          <a:p>
            <a:pPr eaLnBrk="1" hangingPunct="1">
              <a:lnSpc>
                <a:spcPct val="50000"/>
              </a:lnSpc>
              <a:buFont typeface="Wingdings" pitchFamily="2" charset="2"/>
              <a:buChar char="Ò"/>
            </a:pPr>
            <a:endParaRPr lang="fr-FR" sz="2400" smtClean="0"/>
          </a:p>
          <a:p>
            <a:pPr eaLnBrk="1" hangingPunct="1">
              <a:buFont typeface="Wingdings" pitchFamily="2" charset="2"/>
              <a:buNone/>
            </a:pPr>
            <a:r>
              <a:rPr lang="fr-FR" sz="2400" smtClean="0">
                <a:solidFill>
                  <a:srgbClr val="184B81"/>
                </a:solidFill>
              </a:rPr>
              <a:t> </a:t>
            </a:r>
            <a:r>
              <a:rPr lang="fr-FR" sz="2400" smtClean="0">
                <a:solidFill>
                  <a:srgbClr val="01A0B5"/>
                </a:solidFill>
              </a:rPr>
              <a:t>I</a:t>
            </a:r>
            <a:r>
              <a:rPr lang="fr-FR" sz="2400" smtClean="0"/>
              <a:t>nformations auprès des Actionnaires,</a:t>
            </a:r>
          </a:p>
          <a:p>
            <a:pPr eaLnBrk="1" hangingPunct="1">
              <a:lnSpc>
                <a:spcPct val="50000"/>
              </a:lnSpc>
              <a:buFont typeface="Wingdings" pitchFamily="2" charset="2"/>
              <a:buChar char="Ò"/>
            </a:pPr>
            <a:endParaRPr lang="fr-FR" sz="2400" smtClean="0"/>
          </a:p>
          <a:p>
            <a:pPr eaLnBrk="1" hangingPunct="1">
              <a:buFont typeface="Wingdings" pitchFamily="2" charset="2"/>
              <a:buNone/>
            </a:pPr>
            <a:r>
              <a:rPr lang="fr-FR" sz="2400" smtClean="0">
                <a:solidFill>
                  <a:srgbClr val="184B81"/>
                </a:solidFill>
              </a:rPr>
              <a:t> </a:t>
            </a:r>
            <a:r>
              <a:rPr lang="fr-FR" sz="2400" smtClean="0">
                <a:solidFill>
                  <a:srgbClr val="01A0B5"/>
                </a:solidFill>
              </a:rPr>
              <a:t>C</a:t>
            </a:r>
            <a:r>
              <a:rPr lang="fr-FR" sz="2400" smtClean="0"/>
              <a:t>ontrainte des réunions d’analystes financiers,</a:t>
            </a:r>
          </a:p>
          <a:p>
            <a:pPr eaLnBrk="1" hangingPunct="1">
              <a:lnSpc>
                <a:spcPct val="50000"/>
              </a:lnSpc>
              <a:buFont typeface="Wingdings" pitchFamily="2" charset="2"/>
              <a:buChar char="Ò"/>
            </a:pPr>
            <a:endParaRPr lang="fr-FR" sz="2400" smtClean="0"/>
          </a:p>
          <a:p>
            <a:pPr eaLnBrk="1" hangingPunct="1">
              <a:buFont typeface="Wingdings" pitchFamily="2" charset="2"/>
              <a:buNone/>
            </a:pPr>
            <a:r>
              <a:rPr lang="fr-FR" sz="2400" smtClean="0">
                <a:solidFill>
                  <a:srgbClr val="184B81"/>
                </a:solidFill>
              </a:rPr>
              <a:t> </a:t>
            </a:r>
            <a:r>
              <a:rPr lang="fr-FR" sz="2400" smtClean="0">
                <a:solidFill>
                  <a:srgbClr val="01A0B5"/>
                </a:solidFill>
              </a:rPr>
              <a:t>C</a:t>
            </a:r>
            <a:r>
              <a:rPr lang="fr-FR" sz="2400" smtClean="0"/>
              <a:t>ible potentielle d’une Offre Publique (OP).</a:t>
            </a:r>
          </a:p>
        </p:txBody>
      </p:sp>
      <p:pic>
        <p:nvPicPr>
          <p:cNvPr id="120834" name="Picture 4" descr="Logo Partie 2"/>
          <p:cNvPicPr>
            <a:picLocks noChangeAspect="1" noChangeArrowheads="1"/>
          </p:cNvPicPr>
          <p:nvPr/>
        </p:nvPicPr>
        <p:blipFill>
          <a:blip r:embed="rId3"/>
          <a:srcRect/>
          <a:stretch>
            <a:fillRect/>
          </a:stretch>
        </p:blipFill>
        <p:spPr bwMode="auto">
          <a:xfrm>
            <a:off x="1066800" y="2476500"/>
            <a:ext cx="500063" cy="533400"/>
          </a:xfrm>
          <a:prstGeom prst="rect">
            <a:avLst/>
          </a:prstGeom>
          <a:noFill/>
          <a:ln w="9525">
            <a:noFill/>
            <a:miter lim="800000"/>
            <a:headEnd/>
            <a:tailEnd/>
          </a:ln>
        </p:spPr>
      </p:pic>
      <p:pic>
        <p:nvPicPr>
          <p:cNvPr id="120835" name="Picture 5" descr="Logo Partie 2"/>
          <p:cNvPicPr>
            <a:picLocks noChangeAspect="1" noChangeArrowheads="1"/>
          </p:cNvPicPr>
          <p:nvPr/>
        </p:nvPicPr>
        <p:blipFill>
          <a:blip r:embed="rId3"/>
          <a:srcRect/>
          <a:stretch>
            <a:fillRect/>
          </a:stretch>
        </p:blipFill>
        <p:spPr bwMode="auto">
          <a:xfrm>
            <a:off x="1066800" y="3162300"/>
            <a:ext cx="500063" cy="533400"/>
          </a:xfrm>
          <a:prstGeom prst="rect">
            <a:avLst/>
          </a:prstGeom>
          <a:noFill/>
          <a:ln w="9525">
            <a:noFill/>
            <a:miter lim="800000"/>
            <a:headEnd/>
            <a:tailEnd/>
          </a:ln>
        </p:spPr>
      </p:pic>
      <p:pic>
        <p:nvPicPr>
          <p:cNvPr id="120836" name="Picture 6" descr="Logo Partie 2"/>
          <p:cNvPicPr>
            <a:picLocks noChangeAspect="1" noChangeArrowheads="1"/>
          </p:cNvPicPr>
          <p:nvPr/>
        </p:nvPicPr>
        <p:blipFill>
          <a:blip r:embed="rId3"/>
          <a:srcRect/>
          <a:stretch>
            <a:fillRect/>
          </a:stretch>
        </p:blipFill>
        <p:spPr bwMode="auto">
          <a:xfrm>
            <a:off x="1066800" y="3848100"/>
            <a:ext cx="500063" cy="533400"/>
          </a:xfrm>
          <a:prstGeom prst="rect">
            <a:avLst/>
          </a:prstGeom>
          <a:noFill/>
          <a:ln w="9525">
            <a:noFill/>
            <a:miter lim="800000"/>
            <a:headEnd/>
            <a:tailEnd/>
          </a:ln>
        </p:spPr>
      </p:pic>
      <p:pic>
        <p:nvPicPr>
          <p:cNvPr id="120837" name="Picture 7" descr="Logo Partie 2"/>
          <p:cNvPicPr>
            <a:picLocks noChangeAspect="1" noChangeArrowheads="1"/>
          </p:cNvPicPr>
          <p:nvPr/>
        </p:nvPicPr>
        <p:blipFill>
          <a:blip r:embed="rId3"/>
          <a:srcRect/>
          <a:stretch>
            <a:fillRect/>
          </a:stretch>
        </p:blipFill>
        <p:spPr bwMode="auto">
          <a:xfrm>
            <a:off x="1066800" y="4533900"/>
            <a:ext cx="500063" cy="533400"/>
          </a:xfrm>
          <a:prstGeom prst="rect">
            <a:avLst/>
          </a:prstGeom>
          <a:noFill/>
          <a:ln w="9525">
            <a:noFill/>
            <a:miter lim="800000"/>
            <a:headEnd/>
            <a:tailEnd/>
          </a:ln>
        </p:spPr>
      </p:pic>
      <p:sp>
        <p:nvSpPr>
          <p:cNvPr id="120838" name="Rectangle 8"/>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O</a:t>
            </a:r>
            <a:r>
              <a:rPr lang="fr-FR" sz="4000"/>
              <a:t>bligations = risques</a:t>
            </a:r>
          </a:p>
        </p:txBody>
      </p:sp>
    </p:spTree>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1" name="Picture 4" descr="Logo Partie 2"/>
          <p:cNvPicPr>
            <a:picLocks noChangeAspect="1" noChangeArrowheads="1"/>
          </p:cNvPicPr>
          <p:nvPr/>
        </p:nvPicPr>
        <p:blipFill>
          <a:blip r:embed="rId3"/>
          <a:srcRect/>
          <a:stretch>
            <a:fillRect/>
          </a:stretch>
        </p:blipFill>
        <p:spPr bwMode="auto">
          <a:xfrm>
            <a:off x="782638" y="2082800"/>
            <a:ext cx="500062" cy="533400"/>
          </a:xfrm>
          <a:prstGeom prst="rect">
            <a:avLst/>
          </a:prstGeom>
          <a:noFill/>
          <a:ln w="9525">
            <a:noFill/>
            <a:miter lim="800000"/>
            <a:headEnd/>
            <a:tailEnd/>
          </a:ln>
        </p:spPr>
      </p:pic>
      <p:sp>
        <p:nvSpPr>
          <p:cNvPr id="122882" name="Rectangle 5"/>
          <p:cNvSpPr>
            <a:spLocks noChangeArrowheads="1"/>
          </p:cNvSpPr>
          <p:nvPr/>
        </p:nvSpPr>
        <p:spPr bwMode="auto">
          <a:xfrm>
            <a:off x="1066800" y="2095500"/>
            <a:ext cx="7772400" cy="38481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S</a:t>
            </a:r>
            <a:r>
              <a:rPr lang="fr-FR"/>
              <a:t>tratégies des Actionnaires « </a:t>
            </a:r>
            <a:r>
              <a:rPr lang="fr-FR" i="1"/>
              <a:t>Pionniers</a:t>
            </a:r>
            <a:r>
              <a:rPr lang="fr-FR"/>
              <a:t> » :</a:t>
            </a:r>
          </a:p>
          <a:p>
            <a:pPr marL="342900" indent="-342900" algn="just">
              <a:lnSpc>
                <a:spcPct val="50000"/>
              </a:lnSpc>
              <a:spcBef>
                <a:spcPct val="20000"/>
              </a:spcBef>
            </a:pPr>
            <a:r>
              <a:rPr lang="fr-FR">
                <a:solidFill>
                  <a:srgbClr val="184B81"/>
                </a:solidFill>
              </a:rPr>
              <a:t> </a:t>
            </a:r>
          </a:p>
          <a:p>
            <a:pPr marL="1143000" lvl="2" indent="-228600" algn="just">
              <a:spcBef>
                <a:spcPct val="20000"/>
              </a:spcBef>
              <a:buFont typeface="Wingdings" pitchFamily="2" charset="2"/>
              <a:buChar char="Ð"/>
            </a:pPr>
            <a:r>
              <a:rPr lang="fr-FR" sz="1800">
                <a:solidFill>
                  <a:srgbClr val="01A0B5"/>
                </a:solidFill>
              </a:rPr>
              <a:t>  C</a:t>
            </a:r>
            <a:r>
              <a:rPr lang="fr-FR" sz="1800"/>
              <a:t>onsécration d’une réussite,</a:t>
            </a:r>
          </a:p>
          <a:p>
            <a:pPr marL="1143000" lvl="2" indent="-228600" algn="just">
              <a:spcBef>
                <a:spcPct val="20000"/>
              </a:spcBef>
              <a:buFont typeface="Wingdings" pitchFamily="2" charset="2"/>
              <a:buChar char="Ð"/>
            </a:pPr>
            <a:r>
              <a:rPr lang="fr-FR" sz="1800">
                <a:solidFill>
                  <a:srgbClr val="01A0B5"/>
                </a:solidFill>
              </a:rPr>
              <a:t>  D</a:t>
            </a:r>
            <a:r>
              <a:rPr lang="fr-FR" sz="1800"/>
              <a:t>iversification du patrimoine,</a:t>
            </a:r>
          </a:p>
          <a:p>
            <a:pPr marL="1143000" lvl="2" indent="-228600" algn="just">
              <a:spcBef>
                <a:spcPct val="20000"/>
              </a:spcBef>
              <a:buFont typeface="Wingdings" pitchFamily="2" charset="2"/>
              <a:buChar char="Ð"/>
            </a:pPr>
            <a:r>
              <a:rPr lang="fr-FR" sz="1800">
                <a:solidFill>
                  <a:srgbClr val="01A0B5"/>
                </a:solidFill>
              </a:rPr>
              <a:t>  N</a:t>
            </a:r>
            <a:r>
              <a:rPr lang="fr-FR" sz="1800"/>
              <a:t>égociabilité des Titres.</a:t>
            </a:r>
            <a:endParaRPr lang="fr-FR" sz="1000"/>
          </a:p>
          <a:p>
            <a:pPr marL="342900" indent="-342900" algn="just">
              <a:lnSpc>
                <a:spcPct val="50000"/>
              </a:lnSpc>
              <a:spcBef>
                <a:spcPct val="20000"/>
              </a:spcBef>
            </a:pPr>
            <a:r>
              <a:rPr lang="fr-FR">
                <a:solidFill>
                  <a:srgbClr val="184B81"/>
                </a:solidFill>
              </a:rPr>
              <a:t>	 </a:t>
            </a:r>
          </a:p>
          <a:p>
            <a:pPr marL="342900" indent="-342900" algn="just">
              <a:lnSpc>
                <a:spcPct val="50000"/>
              </a:lnSpc>
              <a:spcBef>
                <a:spcPct val="20000"/>
              </a:spcBef>
            </a:pPr>
            <a:endParaRPr lang="fr-FR">
              <a:solidFill>
                <a:srgbClr val="184B81"/>
              </a:solidFill>
            </a:endParaRPr>
          </a:p>
          <a:p>
            <a:pPr marL="342900" indent="-342900" algn="just">
              <a:lnSpc>
                <a:spcPct val="50000"/>
              </a:lnSpc>
              <a:spcBef>
                <a:spcPct val="20000"/>
              </a:spcBef>
            </a:pPr>
            <a:r>
              <a:rPr lang="fr-FR">
                <a:solidFill>
                  <a:srgbClr val="184B81"/>
                </a:solidFill>
              </a:rPr>
              <a:t>	 </a:t>
            </a:r>
            <a:r>
              <a:rPr lang="fr-FR">
                <a:solidFill>
                  <a:srgbClr val="01A0B5"/>
                </a:solidFill>
              </a:rPr>
              <a:t>S</a:t>
            </a:r>
            <a:r>
              <a:rPr lang="fr-FR"/>
              <a:t>tratégies des Introducteurs « </a:t>
            </a:r>
            <a:r>
              <a:rPr lang="fr-FR" i="1"/>
              <a:t>One Shot</a:t>
            </a:r>
            <a:r>
              <a:rPr lang="fr-FR"/>
              <a:t> » :</a:t>
            </a:r>
            <a:endParaRPr lang="fr-FR">
              <a:solidFill>
                <a:srgbClr val="184B81"/>
              </a:solidFill>
            </a:endParaRPr>
          </a:p>
          <a:p>
            <a:pPr marL="1143000" lvl="2" indent="-228600" algn="just">
              <a:lnSpc>
                <a:spcPct val="50000"/>
              </a:lnSpc>
              <a:spcBef>
                <a:spcPct val="20000"/>
              </a:spcBef>
              <a:buFont typeface="Wingdings" pitchFamily="2" charset="2"/>
              <a:buChar char="Ð"/>
            </a:pPr>
            <a:endParaRPr lang="fr-FR" sz="1800">
              <a:solidFill>
                <a:srgbClr val="184B81"/>
              </a:solidFill>
            </a:endParaRPr>
          </a:p>
          <a:p>
            <a:pPr marL="1143000" lvl="2" indent="-228600" algn="just">
              <a:spcBef>
                <a:spcPct val="20000"/>
              </a:spcBef>
              <a:buFont typeface="Wingdings" pitchFamily="2" charset="2"/>
              <a:buChar char="Ð"/>
            </a:pPr>
            <a:r>
              <a:rPr lang="fr-FR" sz="1800">
                <a:solidFill>
                  <a:srgbClr val="01A0B5"/>
                </a:solidFill>
              </a:rPr>
              <a:t>  P</a:t>
            </a:r>
            <a:r>
              <a:rPr lang="fr-FR" sz="1800"/>
              <a:t>urement financière,</a:t>
            </a:r>
          </a:p>
          <a:p>
            <a:pPr marL="1143000" lvl="2" indent="-228600" algn="just">
              <a:spcBef>
                <a:spcPct val="20000"/>
              </a:spcBef>
              <a:buFont typeface="Wingdings" pitchFamily="2" charset="2"/>
              <a:buChar char="Ð"/>
            </a:pPr>
            <a:r>
              <a:rPr lang="fr-FR" sz="1800">
                <a:solidFill>
                  <a:srgbClr val="01A0B5"/>
                </a:solidFill>
              </a:rPr>
              <a:t>  É</a:t>
            </a:r>
            <a:r>
              <a:rPr lang="fr-FR" sz="1800"/>
              <a:t>largissement du cercle des Actionnaires,</a:t>
            </a:r>
          </a:p>
          <a:p>
            <a:pPr marL="1143000" lvl="2" indent="-228600" algn="just">
              <a:spcBef>
                <a:spcPct val="20000"/>
              </a:spcBef>
              <a:buFont typeface="Wingdings" pitchFamily="2" charset="2"/>
              <a:buChar char="Ð"/>
            </a:pPr>
            <a:r>
              <a:rPr lang="fr-FR" sz="1800">
                <a:solidFill>
                  <a:srgbClr val="01A0B5"/>
                </a:solidFill>
              </a:rPr>
              <a:t>  R</a:t>
            </a:r>
            <a:r>
              <a:rPr lang="fr-FR" sz="1800"/>
              <a:t>econnaissance via la Capitalisation boursière.</a:t>
            </a:r>
          </a:p>
        </p:txBody>
      </p:sp>
      <p:pic>
        <p:nvPicPr>
          <p:cNvPr id="122883" name="Picture 7" descr="Logo Partie 2"/>
          <p:cNvPicPr>
            <a:picLocks noChangeAspect="1" noChangeArrowheads="1"/>
          </p:cNvPicPr>
          <p:nvPr/>
        </p:nvPicPr>
        <p:blipFill>
          <a:blip r:embed="rId3"/>
          <a:srcRect/>
          <a:stretch>
            <a:fillRect/>
          </a:stretch>
        </p:blipFill>
        <p:spPr bwMode="auto">
          <a:xfrm>
            <a:off x="774700" y="4114800"/>
            <a:ext cx="500063" cy="533400"/>
          </a:xfrm>
          <a:prstGeom prst="rect">
            <a:avLst/>
          </a:prstGeom>
          <a:noFill/>
          <a:ln w="9525">
            <a:noFill/>
            <a:miter lim="800000"/>
            <a:headEnd/>
            <a:tailEnd/>
          </a:ln>
        </p:spPr>
      </p:pic>
      <p:sp>
        <p:nvSpPr>
          <p:cNvPr id="122884" name="Rectangle 11"/>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es Motivations</a:t>
            </a:r>
          </a:p>
        </p:txBody>
      </p:sp>
    </p:spTree>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ChangeArrowheads="1"/>
          </p:cNvSpPr>
          <p:nvPr>
            <p:ph type="body" idx="1"/>
          </p:nvPr>
        </p:nvSpPr>
        <p:spPr>
          <a:xfrm>
            <a:off x="1447800" y="2133600"/>
            <a:ext cx="7162800" cy="3810000"/>
          </a:xfrm>
        </p:spPr>
        <p:txBody>
          <a:bodyPr/>
          <a:lstStyle/>
          <a:p>
            <a:pPr marL="812800" indent="-812800" eaLnBrk="1" hangingPunct="1">
              <a:lnSpc>
                <a:spcPct val="90000"/>
              </a:lnSpc>
              <a:buFontTx/>
              <a:buNone/>
            </a:pPr>
            <a:r>
              <a:rPr lang="fr-FR" sz="2800" smtClean="0">
                <a:solidFill>
                  <a:srgbClr val="184B81"/>
                </a:solidFill>
              </a:rPr>
              <a:t>	 </a:t>
            </a:r>
            <a:r>
              <a:rPr lang="fr-FR" sz="2800" smtClean="0">
                <a:solidFill>
                  <a:srgbClr val="01A0B5"/>
                </a:solidFill>
              </a:rPr>
              <a:t>L</a:t>
            </a:r>
            <a:r>
              <a:rPr lang="fr-FR" sz="2800" smtClean="0"/>
              <a:t>’Introduction en Bourse</a:t>
            </a:r>
          </a:p>
          <a:p>
            <a:pPr marL="812800" indent="-812800" eaLnBrk="1" hangingPunct="1">
              <a:lnSpc>
                <a:spcPct val="50000"/>
              </a:lnSpc>
              <a:buFontTx/>
              <a:buNone/>
            </a:pPr>
            <a:endParaRPr lang="fr-FR" sz="1800" smtClean="0">
              <a:solidFill>
                <a:srgbClr val="184B81"/>
              </a:solidFill>
            </a:endParaRPr>
          </a:p>
          <a:p>
            <a:pPr marL="812800" indent="-812800" eaLnBrk="1" hangingPunct="1">
              <a:lnSpc>
                <a:spcPct val="90000"/>
              </a:lnSpc>
              <a:buFontTx/>
              <a:buNone/>
            </a:pPr>
            <a:r>
              <a:rPr lang="fr-FR" sz="2400" smtClean="0">
                <a:solidFill>
                  <a:srgbClr val="EAEAEA"/>
                </a:solidFill>
              </a:rPr>
              <a:t>		Les principales Motivations</a:t>
            </a:r>
          </a:p>
          <a:p>
            <a:pPr marL="812800" indent="-812800" eaLnBrk="1" hangingPunct="1">
              <a:lnSpc>
                <a:spcPct val="50000"/>
              </a:lnSpc>
              <a:buFontTx/>
              <a:buNone/>
            </a:pPr>
            <a:endParaRPr lang="fr-FR" sz="2400" smtClean="0">
              <a:solidFill>
                <a:srgbClr val="EAEAEA"/>
              </a:solidFill>
            </a:endParaRPr>
          </a:p>
          <a:p>
            <a:pPr marL="812800" indent="-812800" eaLnBrk="1" hangingPunct="1">
              <a:lnSpc>
                <a:spcPct val="90000"/>
              </a:lnSpc>
              <a:buFontTx/>
              <a:buNone/>
            </a:pPr>
            <a:r>
              <a:rPr lang="fr-FR" sz="2400" smtClean="0">
                <a:solidFill>
                  <a:srgbClr val="184B81"/>
                </a:solidFill>
              </a:rPr>
              <a:t>		</a:t>
            </a:r>
            <a:r>
              <a:rPr lang="fr-FR" sz="2400" smtClean="0">
                <a:solidFill>
                  <a:srgbClr val="01A0B5"/>
                </a:solidFill>
              </a:rPr>
              <a:t>L</a:t>
            </a:r>
            <a:r>
              <a:rPr lang="fr-FR" sz="2400" smtClean="0"/>
              <a:t>a Sélection d’un Marché</a:t>
            </a:r>
          </a:p>
          <a:p>
            <a:pPr marL="812800" indent="-812800" eaLnBrk="1" hangingPunct="1">
              <a:lnSpc>
                <a:spcPct val="50000"/>
              </a:lnSpc>
              <a:buFontTx/>
              <a:buNone/>
            </a:pPr>
            <a:r>
              <a:rPr lang="fr-FR" sz="2400" smtClean="0">
                <a:solidFill>
                  <a:srgbClr val="184B81"/>
                </a:solidFill>
              </a:rPr>
              <a:t>		</a:t>
            </a:r>
          </a:p>
          <a:p>
            <a:pPr marL="812800" indent="-812800" eaLnBrk="1" hangingPunct="1">
              <a:lnSpc>
                <a:spcPct val="90000"/>
              </a:lnSpc>
              <a:buFontTx/>
              <a:buNone/>
            </a:pPr>
            <a:r>
              <a:rPr lang="fr-FR" sz="2400" smtClean="0">
                <a:solidFill>
                  <a:srgbClr val="EAEAEA"/>
                </a:solidFill>
              </a:rPr>
              <a:t>		La Préparation</a:t>
            </a:r>
          </a:p>
          <a:p>
            <a:pPr marL="812800" indent="-812800" eaLnBrk="1" hangingPunct="1">
              <a:lnSpc>
                <a:spcPct val="50000"/>
              </a:lnSpc>
              <a:buFontTx/>
              <a:buNone/>
            </a:pPr>
            <a:endParaRPr lang="fr-FR" sz="2400" smtClean="0">
              <a:solidFill>
                <a:srgbClr val="EAEAEA"/>
              </a:solidFill>
            </a:endParaRPr>
          </a:p>
          <a:p>
            <a:pPr marL="812800" indent="-812800" eaLnBrk="1" hangingPunct="1">
              <a:lnSpc>
                <a:spcPct val="90000"/>
              </a:lnSpc>
              <a:buFontTx/>
              <a:buNone/>
            </a:pPr>
            <a:r>
              <a:rPr lang="fr-FR" sz="2400" smtClean="0">
                <a:solidFill>
                  <a:srgbClr val="EAEAEA"/>
                </a:solidFill>
              </a:rPr>
              <a:t>		L’Evaluation du Prix d’Offre</a:t>
            </a:r>
          </a:p>
          <a:p>
            <a:pPr marL="812800" indent="-812800" eaLnBrk="1" hangingPunct="1">
              <a:lnSpc>
                <a:spcPct val="50000"/>
              </a:lnSpc>
              <a:buFontTx/>
              <a:buNone/>
            </a:pPr>
            <a:endParaRPr lang="fr-FR" sz="2400" smtClean="0">
              <a:solidFill>
                <a:srgbClr val="EAEAEA"/>
              </a:solidFill>
            </a:endParaRPr>
          </a:p>
          <a:p>
            <a:pPr marL="812800" indent="-812800" eaLnBrk="1" hangingPunct="1">
              <a:lnSpc>
                <a:spcPct val="90000"/>
              </a:lnSpc>
              <a:buFontTx/>
              <a:buNone/>
            </a:pPr>
            <a:r>
              <a:rPr lang="fr-FR" sz="2400" smtClean="0">
                <a:solidFill>
                  <a:srgbClr val="EAEAEA"/>
                </a:solidFill>
              </a:rPr>
              <a:t>		La première Cotation</a:t>
            </a:r>
          </a:p>
        </p:txBody>
      </p:sp>
      <p:sp>
        <p:nvSpPr>
          <p:cNvPr id="124930"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’Entreprise et les Marchés</a:t>
            </a:r>
            <a:endParaRPr lang="fr-FR" sz="2000"/>
          </a:p>
        </p:txBody>
      </p:sp>
      <p:pic>
        <p:nvPicPr>
          <p:cNvPr id="124931" name="Picture 4" descr="Logo Partie 2"/>
          <p:cNvPicPr>
            <a:picLocks noChangeAspect="1" noChangeArrowheads="1"/>
          </p:cNvPicPr>
          <p:nvPr/>
        </p:nvPicPr>
        <p:blipFill>
          <a:blip r:embed="rId3"/>
          <a:srcRect/>
          <a:stretch>
            <a:fillRect/>
          </a:stretch>
        </p:blipFill>
        <p:spPr bwMode="auto">
          <a:xfrm>
            <a:off x="1295400" y="1892300"/>
            <a:ext cx="858838" cy="914400"/>
          </a:xfrm>
          <a:prstGeom prst="rect">
            <a:avLst/>
          </a:prstGeom>
          <a:noFill/>
          <a:ln w="9525">
            <a:noFill/>
            <a:miter lim="800000"/>
            <a:headEnd/>
            <a:tailEnd/>
          </a:ln>
        </p:spPr>
      </p:pic>
      <p:pic>
        <p:nvPicPr>
          <p:cNvPr id="124932" name="Picture 5" descr="Logo Partie 2"/>
          <p:cNvPicPr>
            <a:picLocks noChangeAspect="1" noChangeArrowheads="1"/>
          </p:cNvPicPr>
          <p:nvPr/>
        </p:nvPicPr>
        <p:blipFill>
          <a:blip r:embed="rId4"/>
          <a:srcRect/>
          <a:stretch>
            <a:fillRect/>
          </a:stretch>
        </p:blipFill>
        <p:spPr bwMode="auto">
          <a:xfrm>
            <a:off x="1790700" y="3403600"/>
            <a:ext cx="500063" cy="533400"/>
          </a:xfrm>
          <a:prstGeom prst="rect">
            <a:avLst/>
          </a:prstGeom>
          <a:noFill/>
          <a:ln w="9525">
            <a:noFill/>
            <a:miter lim="800000"/>
            <a:headEnd/>
            <a:tailEnd/>
          </a:ln>
        </p:spPr>
      </p:pic>
      <p:pic>
        <p:nvPicPr>
          <p:cNvPr id="124933" name="Picture 6" descr="Logo Partie 2"/>
          <p:cNvPicPr>
            <a:picLocks noChangeAspect="1" noChangeArrowheads="1"/>
          </p:cNvPicPr>
          <p:nvPr/>
        </p:nvPicPr>
        <p:blipFill>
          <a:blip r:embed="rId4">
            <a:lum bright="70000" contrast="-70000"/>
          </a:blip>
          <a:srcRect/>
          <a:stretch>
            <a:fillRect/>
          </a:stretch>
        </p:blipFill>
        <p:spPr bwMode="auto">
          <a:xfrm>
            <a:off x="1790700" y="4076700"/>
            <a:ext cx="500063" cy="533400"/>
          </a:xfrm>
          <a:prstGeom prst="rect">
            <a:avLst/>
          </a:prstGeom>
          <a:noFill/>
          <a:ln w="9525">
            <a:noFill/>
            <a:miter lim="800000"/>
            <a:headEnd/>
            <a:tailEnd/>
          </a:ln>
        </p:spPr>
      </p:pic>
      <p:pic>
        <p:nvPicPr>
          <p:cNvPr id="124934" name="Picture 7" descr="Logo Partie 2"/>
          <p:cNvPicPr>
            <a:picLocks noChangeAspect="1" noChangeArrowheads="1"/>
          </p:cNvPicPr>
          <p:nvPr/>
        </p:nvPicPr>
        <p:blipFill>
          <a:blip r:embed="rId4">
            <a:lum bright="70000" contrast="-70000"/>
          </a:blip>
          <a:srcRect/>
          <a:stretch>
            <a:fillRect/>
          </a:stretch>
        </p:blipFill>
        <p:spPr bwMode="auto">
          <a:xfrm>
            <a:off x="1790700" y="4749800"/>
            <a:ext cx="500063" cy="533400"/>
          </a:xfrm>
          <a:prstGeom prst="rect">
            <a:avLst/>
          </a:prstGeom>
          <a:noFill/>
          <a:ln w="9525">
            <a:noFill/>
            <a:miter lim="800000"/>
            <a:headEnd/>
            <a:tailEnd/>
          </a:ln>
        </p:spPr>
      </p:pic>
      <p:pic>
        <p:nvPicPr>
          <p:cNvPr id="124935" name="Picture 8" descr="Logo Partie 2"/>
          <p:cNvPicPr>
            <a:picLocks noChangeAspect="1" noChangeArrowheads="1"/>
          </p:cNvPicPr>
          <p:nvPr/>
        </p:nvPicPr>
        <p:blipFill>
          <a:blip r:embed="rId4">
            <a:lum bright="70000" contrast="-70000"/>
          </a:blip>
          <a:srcRect/>
          <a:stretch>
            <a:fillRect/>
          </a:stretch>
        </p:blipFill>
        <p:spPr bwMode="auto">
          <a:xfrm>
            <a:off x="1778000" y="2768600"/>
            <a:ext cx="500063" cy="533400"/>
          </a:xfrm>
          <a:prstGeom prst="rect">
            <a:avLst/>
          </a:prstGeom>
          <a:noFill/>
          <a:ln w="9525">
            <a:noFill/>
            <a:miter lim="800000"/>
            <a:headEnd/>
            <a:tailEnd/>
          </a:ln>
        </p:spPr>
      </p:pic>
      <p:pic>
        <p:nvPicPr>
          <p:cNvPr id="124936" name="Picture 9" descr="Logo Partie 2"/>
          <p:cNvPicPr>
            <a:picLocks noChangeAspect="1" noChangeArrowheads="1"/>
          </p:cNvPicPr>
          <p:nvPr/>
        </p:nvPicPr>
        <p:blipFill>
          <a:blip r:embed="rId4">
            <a:lum bright="70000" contrast="-70000"/>
          </a:blip>
          <a:srcRect/>
          <a:stretch>
            <a:fillRect/>
          </a:stretch>
        </p:blipFill>
        <p:spPr bwMode="auto">
          <a:xfrm>
            <a:off x="1785938" y="5372100"/>
            <a:ext cx="500062" cy="533400"/>
          </a:xfrm>
          <a:prstGeom prst="rect">
            <a:avLst/>
          </a:prstGeom>
          <a:noFill/>
          <a:ln w="9525">
            <a:noFill/>
            <a:miter lim="800000"/>
            <a:headEnd/>
            <a:tailEnd/>
          </a:ln>
        </p:spPr>
      </p:pic>
    </p:spTree>
  </p:cSld>
  <p:clrMapOvr>
    <a:masterClrMapping/>
  </p:clrMapOvr>
  <p:transition>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body" idx="1"/>
          </p:nvPr>
        </p:nvSpPr>
        <p:spPr>
          <a:xfrm>
            <a:off x="1600200" y="2503488"/>
            <a:ext cx="6934200" cy="2982912"/>
          </a:xfrm>
        </p:spPr>
        <p:txBody>
          <a:bodyPr/>
          <a:lstStyle/>
          <a:p>
            <a:pPr eaLnBrk="1" hangingPunct="1">
              <a:buFont typeface="Wingdings" pitchFamily="2" charset="2"/>
              <a:buNone/>
            </a:pPr>
            <a:r>
              <a:rPr lang="fr-FR" sz="2400" smtClean="0">
                <a:solidFill>
                  <a:srgbClr val="184B81"/>
                </a:solidFill>
              </a:rPr>
              <a:t> </a:t>
            </a:r>
            <a:r>
              <a:rPr lang="fr-FR" sz="2400" smtClean="0">
                <a:solidFill>
                  <a:srgbClr val="01A0B5"/>
                </a:solidFill>
              </a:rPr>
              <a:t>D</a:t>
            </a:r>
            <a:r>
              <a:rPr lang="fr-FR" sz="2400" smtClean="0"/>
              <a:t>imension de l’Entreprise,</a:t>
            </a:r>
          </a:p>
          <a:p>
            <a:pPr eaLnBrk="1" hangingPunct="1">
              <a:lnSpc>
                <a:spcPct val="50000"/>
              </a:lnSpc>
              <a:buFont typeface="Wingdings" pitchFamily="2" charset="2"/>
              <a:buChar char="Ò"/>
            </a:pPr>
            <a:endParaRPr lang="fr-FR" sz="2400" smtClean="0"/>
          </a:p>
          <a:p>
            <a:pPr eaLnBrk="1" hangingPunct="1">
              <a:buFont typeface="Wingdings" pitchFamily="2" charset="2"/>
              <a:buNone/>
            </a:pPr>
            <a:r>
              <a:rPr lang="fr-FR" sz="2400" smtClean="0">
                <a:solidFill>
                  <a:srgbClr val="184B81"/>
                </a:solidFill>
              </a:rPr>
              <a:t> </a:t>
            </a:r>
            <a:r>
              <a:rPr lang="fr-FR" sz="2400" smtClean="0">
                <a:solidFill>
                  <a:srgbClr val="01A0B5"/>
                </a:solidFill>
              </a:rPr>
              <a:t>L</a:t>
            </a:r>
            <a:r>
              <a:rPr lang="fr-FR" sz="2400" smtClean="0"/>
              <a:t>a part du Capital à offrir au public,</a:t>
            </a:r>
          </a:p>
          <a:p>
            <a:pPr eaLnBrk="1" hangingPunct="1">
              <a:lnSpc>
                <a:spcPct val="50000"/>
              </a:lnSpc>
              <a:buFont typeface="Wingdings" pitchFamily="2" charset="2"/>
              <a:buChar char="Ò"/>
            </a:pPr>
            <a:endParaRPr lang="fr-FR" sz="2400" smtClean="0"/>
          </a:p>
          <a:p>
            <a:pPr eaLnBrk="1" hangingPunct="1">
              <a:buFont typeface="Wingdings" pitchFamily="2" charset="2"/>
              <a:buNone/>
            </a:pPr>
            <a:r>
              <a:rPr lang="fr-FR" sz="2400" smtClean="0">
                <a:solidFill>
                  <a:srgbClr val="184B81"/>
                </a:solidFill>
              </a:rPr>
              <a:t> </a:t>
            </a:r>
            <a:r>
              <a:rPr lang="fr-FR" sz="2400" smtClean="0">
                <a:solidFill>
                  <a:srgbClr val="01A0B5"/>
                </a:solidFill>
              </a:rPr>
              <a:t>V</a:t>
            </a:r>
            <a:r>
              <a:rPr lang="fr-FR" sz="2400" smtClean="0"/>
              <a:t>olonté de coter initialement sur une place unique,</a:t>
            </a:r>
          </a:p>
          <a:p>
            <a:pPr eaLnBrk="1" hangingPunct="1">
              <a:lnSpc>
                <a:spcPct val="50000"/>
              </a:lnSpc>
              <a:buFont typeface="Wingdings" pitchFamily="2" charset="2"/>
              <a:buChar char="Ò"/>
            </a:pPr>
            <a:endParaRPr lang="fr-FR" sz="2400" smtClean="0"/>
          </a:p>
          <a:p>
            <a:pPr eaLnBrk="1" hangingPunct="1">
              <a:buFont typeface="Wingdings" pitchFamily="2" charset="2"/>
              <a:buNone/>
            </a:pPr>
            <a:r>
              <a:rPr lang="fr-FR" sz="2400" smtClean="0">
                <a:solidFill>
                  <a:srgbClr val="184B81"/>
                </a:solidFill>
              </a:rPr>
              <a:t> </a:t>
            </a:r>
            <a:r>
              <a:rPr lang="fr-FR" sz="2400" smtClean="0">
                <a:solidFill>
                  <a:srgbClr val="01A0B5"/>
                </a:solidFill>
              </a:rPr>
              <a:t>D</a:t>
            </a:r>
            <a:r>
              <a:rPr lang="fr-FR" sz="2400" smtClean="0"/>
              <a:t>écision d’une pluri-cotation initiale.</a:t>
            </a:r>
            <a:endParaRPr lang="fr-FR" sz="2800" smtClean="0"/>
          </a:p>
        </p:txBody>
      </p:sp>
      <p:pic>
        <p:nvPicPr>
          <p:cNvPr id="126978" name="Picture 3" descr="Logo Partie 2"/>
          <p:cNvPicPr>
            <a:picLocks noChangeAspect="1" noChangeArrowheads="1"/>
          </p:cNvPicPr>
          <p:nvPr/>
        </p:nvPicPr>
        <p:blipFill>
          <a:blip r:embed="rId3"/>
          <a:srcRect/>
          <a:stretch>
            <a:fillRect/>
          </a:stretch>
        </p:blipFill>
        <p:spPr bwMode="auto">
          <a:xfrm>
            <a:off x="1066800" y="2476500"/>
            <a:ext cx="500063" cy="533400"/>
          </a:xfrm>
          <a:prstGeom prst="rect">
            <a:avLst/>
          </a:prstGeom>
          <a:noFill/>
          <a:ln w="9525">
            <a:noFill/>
            <a:miter lim="800000"/>
            <a:headEnd/>
            <a:tailEnd/>
          </a:ln>
        </p:spPr>
      </p:pic>
      <p:pic>
        <p:nvPicPr>
          <p:cNvPr id="126979" name="Picture 4" descr="Logo Partie 2"/>
          <p:cNvPicPr>
            <a:picLocks noChangeAspect="1" noChangeArrowheads="1"/>
          </p:cNvPicPr>
          <p:nvPr/>
        </p:nvPicPr>
        <p:blipFill>
          <a:blip r:embed="rId3"/>
          <a:srcRect/>
          <a:stretch>
            <a:fillRect/>
          </a:stretch>
        </p:blipFill>
        <p:spPr bwMode="auto">
          <a:xfrm>
            <a:off x="1066800" y="3162300"/>
            <a:ext cx="500063" cy="533400"/>
          </a:xfrm>
          <a:prstGeom prst="rect">
            <a:avLst/>
          </a:prstGeom>
          <a:noFill/>
          <a:ln w="9525">
            <a:noFill/>
            <a:miter lim="800000"/>
            <a:headEnd/>
            <a:tailEnd/>
          </a:ln>
        </p:spPr>
      </p:pic>
      <p:pic>
        <p:nvPicPr>
          <p:cNvPr id="126980" name="Picture 5" descr="Logo Partie 2"/>
          <p:cNvPicPr>
            <a:picLocks noChangeAspect="1" noChangeArrowheads="1"/>
          </p:cNvPicPr>
          <p:nvPr/>
        </p:nvPicPr>
        <p:blipFill>
          <a:blip r:embed="rId3"/>
          <a:srcRect/>
          <a:stretch>
            <a:fillRect/>
          </a:stretch>
        </p:blipFill>
        <p:spPr bwMode="auto">
          <a:xfrm>
            <a:off x="1066800" y="3848100"/>
            <a:ext cx="500063" cy="533400"/>
          </a:xfrm>
          <a:prstGeom prst="rect">
            <a:avLst/>
          </a:prstGeom>
          <a:noFill/>
          <a:ln w="9525">
            <a:noFill/>
            <a:miter lim="800000"/>
            <a:headEnd/>
            <a:tailEnd/>
          </a:ln>
        </p:spPr>
      </p:pic>
      <p:pic>
        <p:nvPicPr>
          <p:cNvPr id="126981" name="Picture 6" descr="Logo Partie 2"/>
          <p:cNvPicPr>
            <a:picLocks noChangeAspect="1" noChangeArrowheads="1"/>
          </p:cNvPicPr>
          <p:nvPr/>
        </p:nvPicPr>
        <p:blipFill>
          <a:blip r:embed="rId3"/>
          <a:srcRect/>
          <a:stretch>
            <a:fillRect/>
          </a:stretch>
        </p:blipFill>
        <p:spPr bwMode="auto">
          <a:xfrm>
            <a:off x="1066800" y="4533900"/>
            <a:ext cx="500063" cy="533400"/>
          </a:xfrm>
          <a:prstGeom prst="rect">
            <a:avLst/>
          </a:prstGeom>
          <a:noFill/>
          <a:ln w="9525">
            <a:noFill/>
            <a:miter lim="800000"/>
            <a:headEnd/>
            <a:tailEnd/>
          </a:ln>
        </p:spPr>
      </p:pic>
      <p:sp>
        <p:nvSpPr>
          <p:cNvPr id="126982" name="Rectangle 7"/>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es Critères de Choix</a:t>
            </a:r>
          </a:p>
        </p:txBody>
      </p:sp>
    </p:spTree>
  </p:cSld>
  <p:clrMapOvr>
    <a:masterClrMapping/>
  </p:clrMapOvr>
  <p:transition>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P</a:t>
            </a:r>
            <a:r>
              <a:rPr lang="fr-FR" sz="4000"/>
              <a:t>ossibilités d’introduction</a:t>
            </a:r>
            <a:endParaRPr lang="fr-FR" sz="1600"/>
          </a:p>
        </p:txBody>
      </p:sp>
      <p:sp>
        <p:nvSpPr>
          <p:cNvPr id="427017" name="Rectangle 9"/>
          <p:cNvSpPr>
            <a:spLocks noChangeArrowheads="1"/>
          </p:cNvSpPr>
          <p:nvPr/>
        </p:nvSpPr>
        <p:spPr bwMode="auto">
          <a:xfrm>
            <a:off x="7362825" y="3352800"/>
            <a:ext cx="1371600" cy="609600"/>
          </a:xfrm>
          <a:prstGeom prst="rect">
            <a:avLst/>
          </a:prstGeom>
          <a:solidFill>
            <a:srgbClr val="6876E7">
              <a:alpha val="50195"/>
            </a:srgbClr>
          </a:solidFill>
          <a:ln w="9525">
            <a:noFill/>
            <a:miter lim="800000"/>
            <a:headEnd/>
            <a:tailEnd/>
          </a:ln>
        </p:spPr>
        <p:txBody>
          <a:bodyPr wrap="none" anchor="ctr"/>
          <a:lstStyle/>
          <a:p>
            <a:pPr eaLnBrk="0" hangingPunct="0"/>
            <a:endParaRPr lang="fr-FR"/>
          </a:p>
        </p:txBody>
      </p:sp>
      <p:sp>
        <p:nvSpPr>
          <p:cNvPr id="427018" name="Rectangle 10"/>
          <p:cNvSpPr>
            <a:spLocks noChangeArrowheads="1"/>
          </p:cNvSpPr>
          <p:nvPr/>
        </p:nvSpPr>
        <p:spPr bwMode="auto">
          <a:xfrm>
            <a:off x="228600" y="3314700"/>
            <a:ext cx="1752600" cy="685800"/>
          </a:xfrm>
          <a:prstGeom prst="rect">
            <a:avLst/>
          </a:prstGeom>
          <a:solidFill>
            <a:srgbClr val="CC99FF">
              <a:alpha val="50195"/>
            </a:srgbClr>
          </a:solidFill>
          <a:ln w="9525">
            <a:noFill/>
            <a:miter lim="800000"/>
            <a:headEnd/>
            <a:tailEnd/>
          </a:ln>
        </p:spPr>
        <p:txBody>
          <a:bodyPr wrap="none" anchor="ctr"/>
          <a:lstStyle/>
          <a:p>
            <a:pPr eaLnBrk="0" hangingPunct="0"/>
            <a:endParaRPr lang="fr-FR"/>
          </a:p>
        </p:txBody>
      </p:sp>
      <p:sp>
        <p:nvSpPr>
          <p:cNvPr id="427019" name="Rectangle 11"/>
          <p:cNvSpPr>
            <a:spLocks noChangeArrowheads="1"/>
          </p:cNvSpPr>
          <p:nvPr/>
        </p:nvSpPr>
        <p:spPr bwMode="auto">
          <a:xfrm>
            <a:off x="152400" y="5029200"/>
            <a:ext cx="8839200" cy="1143000"/>
          </a:xfrm>
          <a:prstGeom prst="rect">
            <a:avLst/>
          </a:prstGeom>
          <a:solidFill>
            <a:schemeClr val="accent1">
              <a:alpha val="50195"/>
            </a:schemeClr>
          </a:solidFill>
          <a:ln w="9525">
            <a:noFill/>
            <a:miter lim="800000"/>
            <a:headEnd/>
            <a:tailEnd/>
          </a:ln>
        </p:spPr>
        <p:txBody>
          <a:bodyPr wrap="none" anchor="ctr"/>
          <a:lstStyle/>
          <a:p>
            <a:pPr eaLnBrk="0" hangingPunct="0"/>
            <a:endParaRPr lang="fr-FR"/>
          </a:p>
        </p:txBody>
      </p:sp>
      <p:sp>
        <p:nvSpPr>
          <p:cNvPr id="427020" name="Rectangle 12"/>
          <p:cNvSpPr>
            <a:spLocks noChangeArrowheads="1"/>
          </p:cNvSpPr>
          <p:nvPr/>
        </p:nvSpPr>
        <p:spPr bwMode="auto">
          <a:xfrm>
            <a:off x="2667000" y="3429000"/>
            <a:ext cx="4006850" cy="466725"/>
          </a:xfrm>
          <a:prstGeom prst="rect">
            <a:avLst/>
          </a:prstGeom>
          <a:noFill/>
          <a:ln w="9525">
            <a:solidFill>
              <a:srgbClr val="184B81"/>
            </a:solidFill>
            <a:miter lim="800000"/>
            <a:headEnd/>
            <a:tailEnd/>
          </a:ln>
        </p:spPr>
        <p:txBody>
          <a:bodyPr>
            <a:spAutoFit/>
          </a:bodyPr>
          <a:lstStyle/>
          <a:p>
            <a:pPr algn="ctr" eaLnBrk="0" hangingPunct="0"/>
            <a:r>
              <a:rPr lang="fr-FR"/>
              <a:t>Introduction initiale</a:t>
            </a:r>
          </a:p>
        </p:txBody>
      </p:sp>
      <p:sp>
        <p:nvSpPr>
          <p:cNvPr id="427021" name="Rectangle 13"/>
          <p:cNvSpPr>
            <a:spLocks noChangeArrowheads="1"/>
          </p:cNvSpPr>
          <p:nvPr/>
        </p:nvSpPr>
        <p:spPr bwMode="auto">
          <a:xfrm>
            <a:off x="381000" y="5187950"/>
            <a:ext cx="2133600" cy="831850"/>
          </a:xfrm>
          <a:prstGeom prst="rect">
            <a:avLst/>
          </a:prstGeom>
          <a:noFill/>
          <a:ln w="9525">
            <a:solidFill>
              <a:srgbClr val="184B81"/>
            </a:solidFill>
            <a:miter lim="800000"/>
            <a:headEnd/>
            <a:tailEnd/>
          </a:ln>
        </p:spPr>
        <p:txBody>
          <a:bodyPr>
            <a:spAutoFit/>
          </a:bodyPr>
          <a:lstStyle/>
          <a:p>
            <a:pPr algn="ctr" eaLnBrk="0" hangingPunct="0"/>
            <a:r>
              <a:rPr lang="fr-FR"/>
              <a:t>Le premier</a:t>
            </a:r>
          </a:p>
          <a:p>
            <a:pPr algn="ctr" eaLnBrk="0" hangingPunct="0"/>
            <a:r>
              <a:rPr lang="fr-FR"/>
              <a:t>marché</a:t>
            </a:r>
          </a:p>
        </p:txBody>
      </p:sp>
      <p:sp>
        <p:nvSpPr>
          <p:cNvPr id="427022" name="Rectangle 14"/>
          <p:cNvSpPr>
            <a:spLocks noChangeArrowheads="1"/>
          </p:cNvSpPr>
          <p:nvPr/>
        </p:nvSpPr>
        <p:spPr bwMode="auto">
          <a:xfrm>
            <a:off x="3495675" y="5191125"/>
            <a:ext cx="2133600" cy="831850"/>
          </a:xfrm>
          <a:prstGeom prst="rect">
            <a:avLst/>
          </a:prstGeom>
          <a:noFill/>
          <a:ln w="9525">
            <a:solidFill>
              <a:srgbClr val="184B81"/>
            </a:solidFill>
            <a:miter lim="800000"/>
            <a:headEnd/>
            <a:tailEnd/>
          </a:ln>
        </p:spPr>
        <p:txBody>
          <a:bodyPr>
            <a:spAutoFit/>
          </a:bodyPr>
          <a:lstStyle/>
          <a:p>
            <a:pPr algn="ctr" eaLnBrk="0" hangingPunct="0"/>
            <a:r>
              <a:rPr lang="fr-FR"/>
              <a:t>Le second marché</a:t>
            </a:r>
          </a:p>
        </p:txBody>
      </p:sp>
      <p:sp>
        <p:nvSpPr>
          <p:cNvPr id="427023" name="Rectangle 15"/>
          <p:cNvSpPr>
            <a:spLocks noChangeArrowheads="1"/>
          </p:cNvSpPr>
          <p:nvPr/>
        </p:nvSpPr>
        <p:spPr bwMode="auto">
          <a:xfrm>
            <a:off x="6629400" y="5191125"/>
            <a:ext cx="2133600" cy="831850"/>
          </a:xfrm>
          <a:prstGeom prst="rect">
            <a:avLst/>
          </a:prstGeom>
          <a:noFill/>
          <a:ln w="9525">
            <a:solidFill>
              <a:srgbClr val="184B81"/>
            </a:solidFill>
            <a:miter lim="800000"/>
            <a:headEnd/>
            <a:tailEnd/>
          </a:ln>
        </p:spPr>
        <p:txBody>
          <a:bodyPr>
            <a:spAutoFit/>
          </a:bodyPr>
          <a:lstStyle/>
          <a:p>
            <a:pPr algn="ctr" eaLnBrk="0" hangingPunct="0"/>
            <a:r>
              <a:rPr lang="fr-FR"/>
              <a:t>Le nouveau marché</a:t>
            </a:r>
          </a:p>
        </p:txBody>
      </p:sp>
      <p:sp>
        <p:nvSpPr>
          <p:cNvPr id="427024" name="Line 16"/>
          <p:cNvSpPr>
            <a:spLocks noChangeShapeType="1"/>
          </p:cNvSpPr>
          <p:nvPr/>
        </p:nvSpPr>
        <p:spPr bwMode="auto">
          <a:xfrm>
            <a:off x="6096000" y="4038600"/>
            <a:ext cx="990600" cy="990600"/>
          </a:xfrm>
          <a:prstGeom prst="line">
            <a:avLst/>
          </a:prstGeom>
          <a:noFill/>
          <a:ln w="63500">
            <a:solidFill>
              <a:schemeClr val="tx1"/>
            </a:solidFill>
            <a:prstDash val="sysDot"/>
            <a:round/>
            <a:headEnd/>
            <a:tailEnd type="triangle" w="med" len="med"/>
          </a:ln>
        </p:spPr>
        <p:txBody>
          <a:bodyPr wrap="none" anchor="ctr"/>
          <a:lstStyle/>
          <a:p>
            <a:endParaRPr lang="fr-FR"/>
          </a:p>
        </p:txBody>
      </p:sp>
      <p:sp>
        <p:nvSpPr>
          <p:cNvPr id="427025" name="Line 17"/>
          <p:cNvSpPr>
            <a:spLocks noChangeShapeType="1"/>
          </p:cNvSpPr>
          <p:nvPr/>
        </p:nvSpPr>
        <p:spPr bwMode="auto">
          <a:xfrm flipH="1">
            <a:off x="2209800" y="4038600"/>
            <a:ext cx="990600" cy="990600"/>
          </a:xfrm>
          <a:prstGeom prst="line">
            <a:avLst/>
          </a:prstGeom>
          <a:noFill/>
          <a:ln w="63500">
            <a:solidFill>
              <a:schemeClr val="tx1"/>
            </a:solidFill>
            <a:prstDash val="sysDot"/>
            <a:round/>
            <a:headEnd/>
            <a:tailEnd type="triangle" w="med" len="med"/>
          </a:ln>
        </p:spPr>
        <p:txBody>
          <a:bodyPr wrap="none" anchor="ctr"/>
          <a:lstStyle/>
          <a:p>
            <a:endParaRPr lang="fr-FR"/>
          </a:p>
        </p:txBody>
      </p:sp>
      <p:sp>
        <p:nvSpPr>
          <p:cNvPr id="427026" name="Line 18"/>
          <p:cNvSpPr>
            <a:spLocks noChangeShapeType="1"/>
          </p:cNvSpPr>
          <p:nvPr/>
        </p:nvSpPr>
        <p:spPr bwMode="auto">
          <a:xfrm flipH="1">
            <a:off x="4572000" y="4019550"/>
            <a:ext cx="0" cy="1009650"/>
          </a:xfrm>
          <a:prstGeom prst="line">
            <a:avLst/>
          </a:prstGeom>
          <a:noFill/>
          <a:ln w="63500">
            <a:solidFill>
              <a:schemeClr val="tx1"/>
            </a:solidFill>
            <a:prstDash val="sysDot"/>
            <a:round/>
            <a:headEnd/>
            <a:tailEnd type="triangle" w="med" len="med"/>
          </a:ln>
        </p:spPr>
        <p:txBody>
          <a:bodyPr wrap="none" anchor="ctr"/>
          <a:lstStyle/>
          <a:p>
            <a:endParaRPr lang="fr-FR"/>
          </a:p>
        </p:txBody>
      </p:sp>
      <p:grpSp>
        <p:nvGrpSpPr>
          <p:cNvPr id="2" name="Group 19"/>
          <p:cNvGrpSpPr>
            <a:grpSpLocks/>
          </p:cNvGrpSpPr>
          <p:nvPr/>
        </p:nvGrpSpPr>
        <p:grpSpPr bwMode="auto">
          <a:xfrm>
            <a:off x="2505075" y="5619750"/>
            <a:ext cx="4124325" cy="0"/>
            <a:chOff x="1578" y="3540"/>
            <a:chExt cx="2598" cy="0"/>
          </a:xfrm>
        </p:grpSpPr>
        <p:sp>
          <p:nvSpPr>
            <p:cNvPr id="129052" name="Line 20"/>
            <p:cNvSpPr>
              <a:spLocks noChangeShapeType="1"/>
            </p:cNvSpPr>
            <p:nvPr/>
          </p:nvSpPr>
          <p:spPr bwMode="auto">
            <a:xfrm>
              <a:off x="1578" y="3540"/>
              <a:ext cx="624" cy="0"/>
            </a:xfrm>
            <a:prstGeom prst="line">
              <a:avLst/>
            </a:prstGeom>
            <a:noFill/>
            <a:ln w="63500">
              <a:solidFill>
                <a:schemeClr val="tx1"/>
              </a:solidFill>
              <a:prstDash val="sysDot"/>
              <a:round/>
              <a:headEnd type="triangle" w="med" len="med"/>
              <a:tailEnd type="triangle" w="med" len="med"/>
            </a:ln>
          </p:spPr>
          <p:txBody>
            <a:bodyPr/>
            <a:lstStyle/>
            <a:p>
              <a:endParaRPr lang="fr-FR"/>
            </a:p>
          </p:txBody>
        </p:sp>
        <p:sp>
          <p:nvSpPr>
            <p:cNvPr id="129053" name="Line 21"/>
            <p:cNvSpPr>
              <a:spLocks noChangeShapeType="1"/>
            </p:cNvSpPr>
            <p:nvPr/>
          </p:nvSpPr>
          <p:spPr bwMode="auto">
            <a:xfrm>
              <a:off x="3552" y="3540"/>
              <a:ext cx="624" cy="0"/>
            </a:xfrm>
            <a:prstGeom prst="line">
              <a:avLst/>
            </a:prstGeom>
            <a:noFill/>
            <a:ln w="63500">
              <a:solidFill>
                <a:schemeClr val="tx1"/>
              </a:solidFill>
              <a:prstDash val="sysDot"/>
              <a:round/>
              <a:headEnd type="triangle" w="med" len="med"/>
              <a:tailEnd type="triangle" w="med" len="med"/>
            </a:ln>
          </p:spPr>
          <p:txBody>
            <a:bodyPr/>
            <a:lstStyle/>
            <a:p>
              <a:endParaRPr lang="fr-FR"/>
            </a:p>
          </p:txBody>
        </p:sp>
      </p:grpSp>
      <p:grpSp>
        <p:nvGrpSpPr>
          <p:cNvPr id="3" name="Group 22"/>
          <p:cNvGrpSpPr>
            <a:grpSpLocks/>
          </p:cNvGrpSpPr>
          <p:nvPr/>
        </p:nvGrpSpPr>
        <p:grpSpPr bwMode="auto">
          <a:xfrm>
            <a:off x="2286000" y="2362200"/>
            <a:ext cx="4762500" cy="1009650"/>
            <a:chOff x="1440" y="1488"/>
            <a:chExt cx="3000" cy="636"/>
          </a:xfrm>
        </p:grpSpPr>
        <p:sp>
          <p:nvSpPr>
            <p:cNvPr id="129049" name="Line 23"/>
            <p:cNvSpPr>
              <a:spLocks noChangeShapeType="1"/>
            </p:cNvSpPr>
            <p:nvPr/>
          </p:nvSpPr>
          <p:spPr bwMode="auto">
            <a:xfrm>
              <a:off x="1440" y="1488"/>
              <a:ext cx="624" cy="624"/>
            </a:xfrm>
            <a:prstGeom prst="line">
              <a:avLst/>
            </a:prstGeom>
            <a:noFill/>
            <a:ln w="63500">
              <a:solidFill>
                <a:schemeClr val="tx1"/>
              </a:solidFill>
              <a:prstDash val="sysDot"/>
              <a:round/>
              <a:headEnd type="triangle" w="med" len="med"/>
              <a:tailEnd/>
            </a:ln>
          </p:spPr>
          <p:txBody>
            <a:bodyPr wrap="none" anchor="ctr"/>
            <a:lstStyle/>
            <a:p>
              <a:endParaRPr lang="fr-FR"/>
            </a:p>
          </p:txBody>
        </p:sp>
        <p:sp>
          <p:nvSpPr>
            <p:cNvPr id="129050" name="Line 24"/>
            <p:cNvSpPr>
              <a:spLocks noChangeShapeType="1"/>
            </p:cNvSpPr>
            <p:nvPr/>
          </p:nvSpPr>
          <p:spPr bwMode="auto">
            <a:xfrm flipH="1">
              <a:off x="2880" y="1488"/>
              <a:ext cx="0" cy="636"/>
            </a:xfrm>
            <a:prstGeom prst="line">
              <a:avLst/>
            </a:prstGeom>
            <a:noFill/>
            <a:ln w="63500">
              <a:solidFill>
                <a:schemeClr val="tx1"/>
              </a:solidFill>
              <a:prstDash val="sysDot"/>
              <a:round/>
              <a:headEnd type="triangle" w="med" len="med"/>
              <a:tailEnd/>
            </a:ln>
          </p:spPr>
          <p:txBody>
            <a:bodyPr wrap="none" anchor="ctr"/>
            <a:lstStyle/>
            <a:p>
              <a:endParaRPr lang="fr-FR"/>
            </a:p>
          </p:txBody>
        </p:sp>
        <p:sp>
          <p:nvSpPr>
            <p:cNvPr id="129051" name="Line 25"/>
            <p:cNvSpPr>
              <a:spLocks noChangeShapeType="1"/>
            </p:cNvSpPr>
            <p:nvPr/>
          </p:nvSpPr>
          <p:spPr bwMode="auto">
            <a:xfrm flipH="1">
              <a:off x="3816" y="1494"/>
              <a:ext cx="624" cy="624"/>
            </a:xfrm>
            <a:prstGeom prst="line">
              <a:avLst/>
            </a:prstGeom>
            <a:noFill/>
            <a:ln w="63500">
              <a:solidFill>
                <a:schemeClr val="tx1"/>
              </a:solidFill>
              <a:prstDash val="sysDot"/>
              <a:round/>
              <a:headEnd type="triangle" w="med" len="med"/>
              <a:tailEnd/>
            </a:ln>
          </p:spPr>
          <p:txBody>
            <a:bodyPr wrap="none" anchor="ctr"/>
            <a:lstStyle/>
            <a:p>
              <a:endParaRPr lang="fr-FR"/>
            </a:p>
          </p:txBody>
        </p:sp>
      </p:grpSp>
      <p:grpSp>
        <p:nvGrpSpPr>
          <p:cNvPr id="4" name="Group 26"/>
          <p:cNvGrpSpPr>
            <a:grpSpLocks/>
          </p:cNvGrpSpPr>
          <p:nvPr/>
        </p:nvGrpSpPr>
        <p:grpSpPr bwMode="auto">
          <a:xfrm>
            <a:off x="238125" y="1676400"/>
            <a:ext cx="8677275" cy="685800"/>
            <a:chOff x="150" y="1056"/>
            <a:chExt cx="5466" cy="432"/>
          </a:xfrm>
        </p:grpSpPr>
        <p:sp>
          <p:nvSpPr>
            <p:cNvPr id="129043" name="Rectangle 27"/>
            <p:cNvSpPr>
              <a:spLocks noChangeArrowheads="1"/>
            </p:cNvSpPr>
            <p:nvPr/>
          </p:nvSpPr>
          <p:spPr bwMode="auto">
            <a:xfrm>
              <a:off x="4080" y="1056"/>
              <a:ext cx="1536" cy="432"/>
            </a:xfrm>
            <a:prstGeom prst="rect">
              <a:avLst/>
            </a:prstGeom>
            <a:solidFill>
              <a:srgbClr val="FFFF99">
                <a:alpha val="50195"/>
              </a:srgbClr>
            </a:solidFill>
            <a:ln w="9525">
              <a:noFill/>
              <a:miter lim="800000"/>
              <a:headEnd/>
              <a:tailEnd/>
            </a:ln>
          </p:spPr>
          <p:txBody>
            <a:bodyPr wrap="none" anchor="ctr"/>
            <a:lstStyle/>
            <a:p>
              <a:pPr eaLnBrk="0" hangingPunct="0"/>
              <a:endParaRPr lang="fr-FR"/>
            </a:p>
          </p:txBody>
        </p:sp>
        <p:sp>
          <p:nvSpPr>
            <p:cNvPr id="129044" name="Rectangle 28"/>
            <p:cNvSpPr>
              <a:spLocks noChangeArrowheads="1"/>
            </p:cNvSpPr>
            <p:nvPr/>
          </p:nvSpPr>
          <p:spPr bwMode="auto">
            <a:xfrm>
              <a:off x="2112" y="1056"/>
              <a:ext cx="1536" cy="432"/>
            </a:xfrm>
            <a:prstGeom prst="rect">
              <a:avLst/>
            </a:prstGeom>
            <a:solidFill>
              <a:srgbClr val="CCFFCC">
                <a:alpha val="50195"/>
              </a:srgbClr>
            </a:solidFill>
            <a:ln w="9525">
              <a:noFill/>
              <a:miter lim="800000"/>
              <a:headEnd/>
              <a:tailEnd/>
            </a:ln>
          </p:spPr>
          <p:txBody>
            <a:bodyPr wrap="none" anchor="ctr"/>
            <a:lstStyle/>
            <a:p>
              <a:pPr eaLnBrk="0" hangingPunct="0"/>
              <a:endParaRPr lang="fr-FR"/>
            </a:p>
          </p:txBody>
        </p:sp>
        <p:sp>
          <p:nvSpPr>
            <p:cNvPr id="129045" name="Rectangle 29"/>
            <p:cNvSpPr>
              <a:spLocks noChangeArrowheads="1"/>
            </p:cNvSpPr>
            <p:nvPr/>
          </p:nvSpPr>
          <p:spPr bwMode="auto">
            <a:xfrm>
              <a:off x="150" y="1056"/>
              <a:ext cx="1536" cy="432"/>
            </a:xfrm>
            <a:prstGeom prst="rect">
              <a:avLst/>
            </a:prstGeom>
            <a:solidFill>
              <a:srgbClr val="FFCC99">
                <a:alpha val="50195"/>
              </a:srgbClr>
            </a:solidFill>
            <a:ln w="9525">
              <a:noFill/>
              <a:miter lim="800000"/>
              <a:headEnd/>
              <a:tailEnd/>
            </a:ln>
          </p:spPr>
          <p:txBody>
            <a:bodyPr wrap="none" anchor="ctr"/>
            <a:lstStyle/>
            <a:p>
              <a:pPr eaLnBrk="0" hangingPunct="0"/>
              <a:endParaRPr lang="fr-FR"/>
            </a:p>
          </p:txBody>
        </p:sp>
        <p:sp>
          <p:nvSpPr>
            <p:cNvPr id="129046" name="Rectangle 30"/>
            <p:cNvSpPr>
              <a:spLocks noChangeArrowheads="1"/>
            </p:cNvSpPr>
            <p:nvPr/>
          </p:nvSpPr>
          <p:spPr bwMode="auto">
            <a:xfrm>
              <a:off x="240" y="1122"/>
              <a:ext cx="1344" cy="294"/>
            </a:xfrm>
            <a:prstGeom prst="rect">
              <a:avLst/>
            </a:prstGeom>
            <a:noFill/>
            <a:ln w="9525">
              <a:solidFill>
                <a:srgbClr val="184B81"/>
              </a:solidFill>
              <a:miter lim="800000"/>
              <a:headEnd/>
              <a:tailEnd/>
            </a:ln>
          </p:spPr>
          <p:txBody>
            <a:bodyPr>
              <a:spAutoFit/>
            </a:bodyPr>
            <a:lstStyle/>
            <a:p>
              <a:pPr algn="ctr" eaLnBrk="0" hangingPunct="0"/>
              <a:r>
                <a:rPr lang="fr-FR"/>
                <a:t>Nyse</a:t>
              </a:r>
            </a:p>
          </p:txBody>
        </p:sp>
        <p:sp>
          <p:nvSpPr>
            <p:cNvPr id="129047" name="Rectangle 31"/>
            <p:cNvSpPr>
              <a:spLocks noChangeArrowheads="1"/>
            </p:cNvSpPr>
            <p:nvPr/>
          </p:nvSpPr>
          <p:spPr bwMode="auto">
            <a:xfrm>
              <a:off x="2202" y="1122"/>
              <a:ext cx="1344" cy="294"/>
            </a:xfrm>
            <a:prstGeom prst="rect">
              <a:avLst/>
            </a:prstGeom>
            <a:noFill/>
            <a:ln w="9525">
              <a:solidFill>
                <a:srgbClr val="184B81"/>
              </a:solidFill>
              <a:miter lim="800000"/>
              <a:headEnd/>
              <a:tailEnd/>
            </a:ln>
          </p:spPr>
          <p:txBody>
            <a:bodyPr>
              <a:spAutoFit/>
            </a:bodyPr>
            <a:lstStyle/>
            <a:p>
              <a:pPr algn="ctr" eaLnBrk="0" hangingPunct="0"/>
              <a:r>
                <a:rPr lang="fr-FR"/>
                <a:t>Nasdaq</a:t>
              </a:r>
            </a:p>
          </p:txBody>
        </p:sp>
        <p:sp>
          <p:nvSpPr>
            <p:cNvPr id="129048" name="Rectangle 32"/>
            <p:cNvSpPr>
              <a:spLocks noChangeArrowheads="1"/>
            </p:cNvSpPr>
            <p:nvPr/>
          </p:nvSpPr>
          <p:spPr bwMode="auto">
            <a:xfrm>
              <a:off x="4176" y="1122"/>
              <a:ext cx="1344" cy="294"/>
            </a:xfrm>
            <a:prstGeom prst="rect">
              <a:avLst/>
            </a:prstGeom>
            <a:noFill/>
            <a:ln w="9525">
              <a:solidFill>
                <a:srgbClr val="184B81"/>
              </a:solidFill>
              <a:miter lim="800000"/>
              <a:headEnd/>
              <a:tailEnd/>
            </a:ln>
          </p:spPr>
          <p:txBody>
            <a:bodyPr>
              <a:spAutoFit/>
            </a:bodyPr>
            <a:lstStyle/>
            <a:p>
              <a:pPr algn="ctr" eaLnBrk="0" hangingPunct="0"/>
              <a:r>
                <a:rPr lang="fr-FR"/>
                <a:t>Tokyo</a:t>
              </a:r>
            </a:p>
          </p:txBody>
        </p:sp>
      </p:grpSp>
      <p:sp>
        <p:nvSpPr>
          <p:cNvPr id="427041" name="Rectangle 33"/>
          <p:cNvSpPr>
            <a:spLocks noChangeArrowheads="1"/>
          </p:cNvSpPr>
          <p:nvPr/>
        </p:nvSpPr>
        <p:spPr bwMode="auto">
          <a:xfrm>
            <a:off x="304800" y="3419475"/>
            <a:ext cx="1600200" cy="466725"/>
          </a:xfrm>
          <a:prstGeom prst="rect">
            <a:avLst/>
          </a:prstGeom>
          <a:noFill/>
          <a:ln w="9525">
            <a:solidFill>
              <a:srgbClr val="184B81"/>
            </a:solidFill>
            <a:miter lim="800000"/>
            <a:headEnd/>
            <a:tailEnd/>
          </a:ln>
        </p:spPr>
        <p:txBody>
          <a:bodyPr>
            <a:spAutoFit/>
          </a:bodyPr>
          <a:lstStyle/>
          <a:p>
            <a:pPr algn="ctr" eaLnBrk="0" hangingPunct="0"/>
            <a:r>
              <a:rPr lang="fr-FR"/>
              <a:t>Europe</a:t>
            </a:r>
          </a:p>
        </p:txBody>
      </p:sp>
      <p:sp>
        <p:nvSpPr>
          <p:cNvPr id="427042" name="Line 34"/>
          <p:cNvSpPr>
            <a:spLocks noChangeShapeType="1"/>
          </p:cNvSpPr>
          <p:nvPr/>
        </p:nvSpPr>
        <p:spPr bwMode="auto">
          <a:xfrm>
            <a:off x="1905000" y="3657600"/>
            <a:ext cx="762000" cy="0"/>
          </a:xfrm>
          <a:prstGeom prst="line">
            <a:avLst/>
          </a:prstGeom>
          <a:noFill/>
          <a:ln w="63500">
            <a:solidFill>
              <a:schemeClr val="tx1"/>
            </a:solidFill>
            <a:prstDash val="sysDot"/>
            <a:round/>
            <a:headEnd type="triangle" w="med" len="med"/>
            <a:tailEnd type="triangle" w="med" len="med"/>
          </a:ln>
        </p:spPr>
        <p:txBody>
          <a:bodyPr/>
          <a:lstStyle/>
          <a:p>
            <a:endParaRPr lang="fr-FR"/>
          </a:p>
        </p:txBody>
      </p:sp>
      <p:sp>
        <p:nvSpPr>
          <p:cNvPr id="427043" name="Line 35"/>
          <p:cNvSpPr>
            <a:spLocks noChangeShapeType="1"/>
          </p:cNvSpPr>
          <p:nvPr/>
        </p:nvSpPr>
        <p:spPr bwMode="auto">
          <a:xfrm>
            <a:off x="6686550" y="3657600"/>
            <a:ext cx="762000" cy="0"/>
          </a:xfrm>
          <a:prstGeom prst="line">
            <a:avLst/>
          </a:prstGeom>
          <a:noFill/>
          <a:ln w="63500">
            <a:solidFill>
              <a:schemeClr val="tx1"/>
            </a:solidFill>
            <a:prstDash val="sysDot"/>
            <a:round/>
            <a:headEnd type="triangle" w="med" len="med"/>
            <a:tailEnd type="triangle" w="med" len="med"/>
          </a:ln>
        </p:spPr>
        <p:txBody>
          <a:bodyPr/>
          <a:lstStyle/>
          <a:p>
            <a:endParaRPr lang="fr-FR"/>
          </a:p>
        </p:txBody>
      </p:sp>
      <p:sp>
        <p:nvSpPr>
          <p:cNvPr id="427044" name="Rectangle 36"/>
          <p:cNvSpPr>
            <a:spLocks noChangeArrowheads="1"/>
          </p:cNvSpPr>
          <p:nvPr/>
        </p:nvSpPr>
        <p:spPr bwMode="auto">
          <a:xfrm>
            <a:off x="7467600" y="3419475"/>
            <a:ext cx="1143000" cy="466725"/>
          </a:xfrm>
          <a:prstGeom prst="rect">
            <a:avLst/>
          </a:prstGeom>
          <a:noFill/>
          <a:ln w="9525">
            <a:solidFill>
              <a:srgbClr val="184B81"/>
            </a:solidFill>
            <a:miter lim="800000"/>
            <a:headEnd/>
            <a:tailEnd/>
          </a:ln>
        </p:spPr>
        <p:txBody>
          <a:bodyPr>
            <a:spAutoFit/>
          </a:bodyPr>
          <a:lstStyle/>
          <a:p>
            <a:pPr algn="ctr" eaLnBrk="0" hangingPunct="0"/>
            <a:r>
              <a:rPr lang="fr-FR"/>
              <a:t>OTC</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27020"/>
                                        </p:tgtEl>
                                        <p:attrNameLst>
                                          <p:attrName>style.visibility</p:attrName>
                                        </p:attrNameLst>
                                      </p:cBhvr>
                                      <p:to>
                                        <p:strVal val="visible"/>
                                      </p:to>
                                    </p:set>
                                    <p:animEffect transition="in" filter="box(out)">
                                      <p:cBhvr>
                                        <p:cTn id="7" dur="500"/>
                                        <p:tgtEl>
                                          <p:spTgt spid="42702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27025"/>
                                        </p:tgtEl>
                                        <p:attrNameLst>
                                          <p:attrName>style.visibility</p:attrName>
                                        </p:attrNameLst>
                                      </p:cBhvr>
                                      <p:to>
                                        <p:strVal val="visible"/>
                                      </p:to>
                                    </p:set>
                                    <p:animEffect transition="in" filter="box(out)">
                                      <p:cBhvr>
                                        <p:cTn id="12" dur="500"/>
                                        <p:tgtEl>
                                          <p:spTgt spid="42702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27021"/>
                                        </p:tgtEl>
                                        <p:attrNameLst>
                                          <p:attrName>style.visibility</p:attrName>
                                        </p:attrNameLst>
                                      </p:cBhvr>
                                      <p:to>
                                        <p:strVal val="visible"/>
                                      </p:to>
                                    </p:set>
                                    <p:animEffect transition="in" filter="box(out)">
                                      <p:cBhvr>
                                        <p:cTn id="17" dur="500"/>
                                        <p:tgtEl>
                                          <p:spTgt spid="42702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427026"/>
                                        </p:tgtEl>
                                        <p:attrNameLst>
                                          <p:attrName>style.visibility</p:attrName>
                                        </p:attrNameLst>
                                      </p:cBhvr>
                                      <p:to>
                                        <p:strVal val="visible"/>
                                      </p:to>
                                    </p:set>
                                    <p:animEffect transition="in" filter="box(out)">
                                      <p:cBhvr>
                                        <p:cTn id="22" dur="500"/>
                                        <p:tgtEl>
                                          <p:spTgt spid="42702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427022"/>
                                        </p:tgtEl>
                                        <p:attrNameLst>
                                          <p:attrName>style.visibility</p:attrName>
                                        </p:attrNameLst>
                                      </p:cBhvr>
                                      <p:to>
                                        <p:strVal val="visible"/>
                                      </p:to>
                                    </p:set>
                                    <p:animEffect transition="in" filter="box(in)">
                                      <p:cBhvr>
                                        <p:cTn id="27" dur="500"/>
                                        <p:tgtEl>
                                          <p:spTgt spid="42702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427024"/>
                                        </p:tgtEl>
                                        <p:attrNameLst>
                                          <p:attrName>style.visibility</p:attrName>
                                        </p:attrNameLst>
                                      </p:cBhvr>
                                      <p:to>
                                        <p:strVal val="visible"/>
                                      </p:to>
                                    </p:set>
                                    <p:animEffect transition="in" filter="box(out)">
                                      <p:cBhvr>
                                        <p:cTn id="32" dur="500"/>
                                        <p:tgtEl>
                                          <p:spTgt spid="42702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427023"/>
                                        </p:tgtEl>
                                        <p:attrNameLst>
                                          <p:attrName>style.visibility</p:attrName>
                                        </p:attrNameLst>
                                      </p:cBhvr>
                                      <p:to>
                                        <p:strVal val="visible"/>
                                      </p:to>
                                    </p:set>
                                    <p:animEffect transition="in" filter="box(out)">
                                      <p:cBhvr>
                                        <p:cTn id="37" dur="500"/>
                                        <p:tgtEl>
                                          <p:spTgt spid="427023"/>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427019"/>
                                        </p:tgtEl>
                                        <p:attrNameLst>
                                          <p:attrName>style.visibility</p:attrName>
                                        </p:attrNameLst>
                                      </p:cBhvr>
                                      <p:to>
                                        <p:strVal val="visible"/>
                                      </p:to>
                                    </p:set>
                                    <p:animEffect transition="in" filter="box(out)">
                                      <p:cBhvr>
                                        <p:cTn id="42" dur="500"/>
                                        <p:tgtEl>
                                          <p:spTgt spid="427019"/>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ox(out)">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427043"/>
                                        </p:tgtEl>
                                        <p:attrNameLst>
                                          <p:attrName>style.visibility</p:attrName>
                                        </p:attrNameLst>
                                      </p:cBhvr>
                                      <p:to>
                                        <p:strVal val="visible"/>
                                      </p:to>
                                    </p:set>
                                    <p:animEffect transition="in" filter="box(out)">
                                      <p:cBhvr>
                                        <p:cTn id="52" dur="500"/>
                                        <p:tgtEl>
                                          <p:spTgt spid="427043"/>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427017"/>
                                        </p:tgtEl>
                                        <p:attrNameLst>
                                          <p:attrName>style.visibility</p:attrName>
                                        </p:attrNameLst>
                                      </p:cBhvr>
                                      <p:to>
                                        <p:strVal val="visible"/>
                                      </p:to>
                                    </p:set>
                                    <p:animEffect transition="in" filter="box(out)">
                                      <p:cBhvr>
                                        <p:cTn id="57" dur="500"/>
                                        <p:tgtEl>
                                          <p:spTgt spid="427017"/>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32" fill="hold" grpId="0" nodeType="clickEffect">
                                  <p:stCondLst>
                                    <p:cond delay="0"/>
                                  </p:stCondLst>
                                  <p:childTnLst>
                                    <p:set>
                                      <p:cBhvr>
                                        <p:cTn id="61" dur="1" fill="hold">
                                          <p:stCondLst>
                                            <p:cond delay="0"/>
                                          </p:stCondLst>
                                        </p:cTn>
                                        <p:tgtEl>
                                          <p:spTgt spid="427044"/>
                                        </p:tgtEl>
                                        <p:attrNameLst>
                                          <p:attrName>style.visibility</p:attrName>
                                        </p:attrNameLst>
                                      </p:cBhvr>
                                      <p:to>
                                        <p:strVal val="visible"/>
                                      </p:to>
                                    </p:set>
                                    <p:animEffect transition="in" filter="box(out)">
                                      <p:cBhvr>
                                        <p:cTn id="62" dur="500"/>
                                        <p:tgtEl>
                                          <p:spTgt spid="427044"/>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32" fill="hold" grpId="0" nodeType="clickEffect">
                                  <p:stCondLst>
                                    <p:cond delay="0"/>
                                  </p:stCondLst>
                                  <p:childTnLst>
                                    <p:set>
                                      <p:cBhvr>
                                        <p:cTn id="66" dur="1" fill="hold">
                                          <p:stCondLst>
                                            <p:cond delay="0"/>
                                          </p:stCondLst>
                                        </p:cTn>
                                        <p:tgtEl>
                                          <p:spTgt spid="427042"/>
                                        </p:tgtEl>
                                        <p:attrNameLst>
                                          <p:attrName>style.visibility</p:attrName>
                                        </p:attrNameLst>
                                      </p:cBhvr>
                                      <p:to>
                                        <p:strVal val="visible"/>
                                      </p:to>
                                    </p:set>
                                    <p:animEffect transition="in" filter="box(out)">
                                      <p:cBhvr>
                                        <p:cTn id="67" dur="500"/>
                                        <p:tgtEl>
                                          <p:spTgt spid="427042"/>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32" fill="hold" grpId="0" nodeType="clickEffect">
                                  <p:stCondLst>
                                    <p:cond delay="0"/>
                                  </p:stCondLst>
                                  <p:childTnLst>
                                    <p:set>
                                      <p:cBhvr>
                                        <p:cTn id="71" dur="1" fill="hold">
                                          <p:stCondLst>
                                            <p:cond delay="0"/>
                                          </p:stCondLst>
                                        </p:cTn>
                                        <p:tgtEl>
                                          <p:spTgt spid="427018"/>
                                        </p:tgtEl>
                                        <p:attrNameLst>
                                          <p:attrName>style.visibility</p:attrName>
                                        </p:attrNameLst>
                                      </p:cBhvr>
                                      <p:to>
                                        <p:strVal val="visible"/>
                                      </p:to>
                                    </p:set>
                                    <p:animEffect transition="in" filter="box(out)">
                                      <p:cBhvr>
                                        <p:cTn id="72" dur="500"/>
                                        <p:tgtEl>
                                          <p:spTgt spid="427018"/>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32" fill="hold" grpId="0" nodeType="clickEffect">
                                  <p:stCondLst>
                                    <p:cond delay="0"/>
                                  </p:stCondLst>
                                  <p:childTnLst>
                                    <p:set>
                                      <p:cBhvr>
                                        <p:cTn id="76" dur="1" fill="hold">
                                          <p:stCondLst>
                                            <p:cond delay="0"/>
                                          </p:stCondLst>
                                        </p:cTn>
                                        <p:tgtEl>
                                          <p:spTgt spid="427041"/>
                                        </p:tgtEl>
                                        <p:attrNameLst>
                                          <p:attrName>style.visibility</p:attrName>
                                        </p:attrNameLst>
                                      </p:cBhvr>
                                      <p:to>
                                        <p:strVal val="visible"/>
                                      </p:to>
                                    </p:set>
                                    <p:animEffect transition="in" filter="box(out)">
                                      <p:cBhvr>
                                        <p:cTn id="77" dur="500"/>
                                        <p:tgtEl>
                                          <p:spTgt spid="427041"/>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dissolve">
                                      <p:cBhvr>
                                        <p:cTn id="82" dur="500"/>
                                        <p:tgtEl>
                                          <p:spTgt spid="3"/>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nodeType="click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dissolve">
                                      <p:cBhvr>
                                        <p:cTn id="8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7" grpId="0" animBg="1"/>
      <p:bldP spid="427018" grpId="0" animBg="1"/>
      <p:bldP spid="427019" grpId="0" animBg="1"/>
      <p:bldP spid="427020" grpId="0" animBg="1" autoUpdateAnimBg="0"/>
      <p:bldP spid="427021" grpId="0" animBg="1" autoUpdateAnimBg="0"/>
      <p:bldP spid="427022" grpId="0" animBg="1" autoUpdateAnimBg="0"/>
      <p:bldP spid="427023" grpId="0" animBg="1" autoUpdateAnimBg="0"/>
      <p:bldP spid="427024" grpId="0" animBg="1"/>
      <p:bldP spid="427025" grpId="0" animBg="1"/>
      <p:bldP spid="427026" grpId="0" animBg="1"/>
      <p:bldP spid="427041" grpId="0" animBg="1" autoUpdateAnimBg="0"/>
      <p:bldP spid="427042" grpId="0" animBg="1"/>
      <p:bldP spid="427043" grpId="0" animBg="1"/>
      <p:bldP spid="427044"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P</a:t>
            </a:r>
            <a:r>
              <a:rPr lang="fr-FR" sz="4000"/>
              <a:t>arcours classique</a:t>
            </a:r>
            <a:endParaRPr lang="fr-FR" sz="1600"/>
          </a:p>
        </p:txBody>
      </p:sp>
      <p:sp>
        <p:nvSpPr>
          <p:cNvPr id="428064" name="Rectangle 32"/>
          <p:cNvSpPr>
            <a:spLocks noChangeArrowheads="1"/>
          </p:cNvSpPr>
          <p:nvPr/>
        </p:nvSpPr>
        <p:spPr bwMode="auto">
          <a:xfrm>
            <a:off x="3429000" y="1752600"/>
            <a:ext cx="2133600" cy="476250"/>
          </a:xfrm>
          <a:prstGeom prst="rect">
            <a:avLst/>
          </a:prstGeom>
          <a:noFill/>
          <a:ln w="19050">
            <a:solidFill>
              <a:srgbClr val="01A0B5"/>
            </a:solidFill>
            <a:miter lim="800000"/>
            <a:headEnd/>
            <a:tailEnd/>
          </a:ln>
        </p:spPr>
        <p:txBody>
          <a:bodyPr>
            <a:spAutoFit/>
          </a:bodyPr>
          <a:lstStyle/>
          <a:p>
            <a:pPr algn="ctr" eaLnBrk="0" hangingPunct="0"/>
            <a:r>
              <a:rPr lang="fr-FR"/>
              <a:t>Marché Libre</a:t>
            </a:r>
          </a:p>
        </p:txBody>
      </p:sp>
      <p:sp>
        <p:nvSpPr>
          <p:cNvPr id="428065" name="Rectangle 33"/>
          <p:cNvSpPr>
            <a:spLocks noChangeArrowheads="1"/>
          </p:cNvSpPr>
          <p:nvPr/>
        </p:nvSpPr>
        <p:spPr bwMode="auto">
          <a:xfrm>
            <a:off x="3429000" y="5448300"/>
            <a:ext cx="2133600" cy="476250"/>
          </a:xfrm>
          <a:prstGeom prst="rect">
            <a:avLst/>
          </a:prstGeom>
          <a:noFill/>
          <a:ln w="19050">
            <a:solidFill>
              <a:srgbClr val="01A0B5"/>
            </a:solidFill>
            <a:miter lim="800000"/>
            <a:headEnd/>
            <a:tailEnd/>
          </a:ln>
        </p:spPr>
        <p:txBody>
          <a:bodyPr>
            <a:spAutoFit/>
          </a:bodyPr>
          <a:lstStyle/>
          <a:p>
            <a:pPr algn="ctr" eaLnBrk="0" hangingPunct="0"/>
            <a:r>
              <a:rPr lang="fr-FR"/>
              <a:t>CAC 40</a:t>
            </a:r>
          </a:p>
        </p:txBody>
      </p:sp>
      <p:sp>
        <p:nvSpPr>
          <p:cNvPr id="428066" name="Rectangle 34"/>
          <p:cNvSpPr>
            <a:spLocks noChangeArrowheads="1"/>
          </p:cNvSpPr>
          <p:nvPr/>
        </p:nvSpPr>
        <p:spPr bwMode="auto">
          <a:xfrm>
            <a:off x="3124200" y="2981325"/>
            <a:ext cx="2695575" cy="476250"/>
          </a:xfrm>
          <a:prstGeom prst="rect">
            <a:avLst/>
          </a:prstGeom>
          <a:noFill/>
          <a:ln w="19050">
            <a:solidFill>
              <a:srgbClr val="01A0B5"/>
            </a:solidFill>
            <a:miter lim="800000"/>
            <a:headEnd/>
            <a:tailEnd/>
          </a:ln>
        </p:spPr>
        <p:txBody>
          <a:bodyPr>
            <a:spAutoFit/>
          </a:bodyPr>
          <a:lstStyle/>
          <a:p>
            <a:pPr algn="ctr" eaLnBrk="0" hangingPunct="0"/>
            <a:r>
              <a:rPr lang="fr-FR"/>
              <a:t>Le Second marché</a:t>
            </a:r>
          </a:p>
        </p:txBody>
      </p:sp>
      <p:sp>
        <p:nvSpPr>
          <p:cNvPr id="428067" name="Text Box 35"/>
          <p:cNvSpPr txBox="1">
            <a:spLocks noChangeArrowheads="1"/>
          </p:cNvSpPr>
          <p:nvPr/>
        </p:nvSpPr>
        <p:spPr bwMode="auto">
          <a:xfrm>
            <a:off x="914400" y="1828800"/>
            <a:ext cx="777875" cy="336550"/>
          </a:xfrm>
          <a:prstGeom prst="rect">
            <a:avLst/>
          </a:prstGeom>
          <a:noFill/>
          <a:ln w="9525">
            <a:noFill/>
            <a:miter lim="800000"/>
            <a:headEnd/>
            <a:tailEnd/>
          </a:ln>
        </p:spPr>
        <p:txBody>
          <a:bodyPr wrap="none">
            <a:spAutoFit/>
          </a:bodyPr>
          <a:lstStyle/>
          <a:p>
            <a:pPr eaLnBrk="0" hangingPunct="0"/>
            <a:r>
              <a:rPr lang="fr-FR" sz="1600" i="1"/>
              <a:t>étape 0</a:t>
            </a:r>
          </a:p>
        </p:txBody>
      </p:sp>
      <p:sp>
        <p:nvSpPr>
          <p:cNvPr id="428068" name="Rectangle 36"/>
          <p:cNvSpPr>
            <a:spLocks noChangeArrowheads="1"/>
          </p:cNvSpPr>
          <p:nvPr/>
        </p:nvSpPr>
        <p:spPr bwMode="auto">
          <a:xfrm>
            <a:off x="3143250" y="4210050"/>
            <a:ext cx="2695575" cy="476250"/>
          </a:xfrm>
          <a:prstGeom prst="rect">
            <a:avLst/>
          </a:prstGeom>
          <a:noFill/>
          <a:ln w="19050">
            <a:solidFill>
              <a:srgbClr val="01A0B5"/>
            </a:solidFill>
            <a:miter lim="800000"/>
            <a:headEnd/>
            <a:tailEnd/>
          </a:ln>
        </p:spPr>
        <p:txBody>
          <a:bodyPr>
            <a:spAutoFit/>
          </a:bodyPr>
          <a:lstStyle/>
          <a:p>
            <a:pPr algn="ctr" eaLnBrk="0" hangingPunct="0"/>
            <a:r>
              <a:rPr lang="fr-FR"/>
              <a:t>Le Premier marché</a:t>
            </a:r>
          </a:p>
        </p:txBody>
      </p:sp>
      <p:sp>
        <p:nvSpPr>
          <p:cNvPr id="428069" name="Text Box 37"/>
          <p:cNvSpPr txBox="1">
            <a:spLocks noChangeArrowheads="1"/>
          </p:cNvSpPr>
          <p:nvPr/>
        </p:nvSpPr>
        <p:spPr bwMode="auto">
          <a:xfrm>
            <a:off x="914400" y="3048000"/>
            <a:ext cx="777875" cy="336550"/>
          </a:xfrm>
          <a:prstGeom prst="rect">
            <a:avLst/>
          </a:prstGeom>
          <a:noFill/>
          <a:ln w="9525">
            <a:noFill/>
            <a:miter lim="800000"/>
            <a:headEnd/>
            <a:tailEnd/>
          </a:ln>
        </p:spPr>
        <p:txBody>
          <a:bodyPr wrap="none">
            <a:spAutoFit/>
          </a:bodyPr>
          <a:lstStyle/>
          <a:p>
            <a:pPr eaLnBrk="0" hangingPunct="0"/>
            <a:r>
              <a:rPr lang="fr-FR" sz="1600" i="1"/>
              <a:t>étape 1</a:t>
            </a:r>
          </a:p>
        </p:txBody>
      </p:sp>
      <p:sp>
        <p:nvSpPr>
          <p:cNvPr id="428070" name="Text Box 38"/>
          <p:cNvSpPr txBox="1">
            <a:spLocks noChangeArrowheads="1"/>
          </p:cNvSpPr>
          <p:nvPr/>
        </p:nvSpPr>
        <p:spPr bwMode="auto">
          <a:xfrm>
            <a:off x="990600" y="5486400"/>
            <a:ext cx="777875" cy="336550"/>
          </a:xfrm>
          <a:prstGeom prst="rect">
            <a:avLst/>
          </a:prstGeom>
          <a:noFill/>
          <a:ln w="9525">
            <a:noFill/>
            <a:miter lim="800000"/>
            <a:headEnd/>
            <a:tailEnd/>
          </a:ln>
        </p:spPr>
        <p:txBody>
          <a:bodyPr wrap="none">
            <a:spAutoFit/>
          </a:bodyPr>
          <a:lstStyle/>
          <a:p>
            <a:pPr eaLnBrk="0" hangingPunct="0"/>
            <a:r>
              <a:rPr lang="fr-FR" sz="1600" i="1"/>
              <a:t>étape 3</a:t>
            </a:r>
          </a:p>
        </p:txBody>
      </p:sp>
      <p:sp>
        <p:nvSpPr>
          <p:cNvPr id="428071" name="Text Box 39"/>
          <p:cNvSpPr txBox="1">
            <a:spLocks noChangeArrowheads="1"/>
          </p:cNvSpPr>
          <p:nvPr/>
        </p:nvSpPr>
        <p:spPr bwMode="auto">
          <a:xfrm>
            <a:off x="914400" y="4267200"/>
            <a:ext cx="777875" cy="336550"/>
          </a:xfrm>
          <a:prstGeom prst="rect">
            <a:avLst/>
          </a:prstGeom>
          <a:noFill/>
          <a:ln w="9525">
            <a:noFill/>
            <a:miter lim="800000"/>
            <a:headEnd/>
            <a:tailEnd/>
          </a:ln>
        </p:spPr>
        <p:txBody>
          <a:bodyPr wrap="none">
            <a:spAutoFit/>
          </a:bodyPr>
          <a:lstStyle/>
          <a:p>
            <a:pPr eaLnBrk="0" hangingPunct="0"/>
            <a:r>
              <a:rPr lang="fr-FR" sz="1600" i="1"/>
              <a:t>étape 2</a:t>
            </a:r>
          </a:p>
        </p:txBody>
      </p:sp>
      <p:sp>
        <p:nvSpPr>
          <p:cNvPr id="131082" name="Line 40"/>
          <p:cNvSpPr>
            <a:spLocks noChangeShapeType="1"/>
          </p:cNvSpPr>
          <p:nvPr/>
        </p:nvSpPr>
        <p:spPr bwMode="auto">
          <a:xfrm>
            <a:off x="7543800" y="1676400"/>
            <a:ext cx="0" cy="4419600"/>
          </a:xfrm>
          <a:prstGeom prst="line">
            <a:avLst/>
          </a:prstGeom>
          <a:noFill/>
          <a:ln w="9525">
            <a:solidFill>
              <a:schemeClr val="tx1"/>
            </a:solidFill>
            <a:round/>
            <a:headEnd/>
            <a:tailEnd type="triangle" w="med" len="med"/>
          </a:ln>
        </p:spPr>
        <p:txBody>
          <a:bodyPr/>
          <a:lstStyle/>
          <a:p>
            <a:endParaRPr lang="fr-FR"/>
          </a:p>
        </p:txBody>
      </p:sp>
      <p:sp>
        <p:nvSpPr>
          <p:cNvPr id="131083" name="Text Box 41"/>
          <p:cNvSpPr txBox="1">
            <a:spLocks noChangeArrowheads="1"/>
          </p:cNvSpPr>
          <p:nvPr/>
        </p:nvSpPr>
        <p:spPr bwMode="auto">
          <a:xfrm>
            <a:off x="7732713" y="5867400"/>
            <a:ext cx="649287" cy="304800"/>
          </a:xfrm>
          <a:prstGeom prst="rect">
            <a:avLst/>
          </a:prstGeom>
          <a:noFill/>
          <a:ln w="9525">
            <a:noFill/>
            <a:miter lim="800000"/>
            <a:headEnd/>
            <a:tailEnd/>
          </a:ln>
        </p:spPr>
        <p:txBody>
          <a:bodyPr wrap="none">
            <a:spAutoFit/>
          </a:bodyPr>
          <a:lstStyle/>
          <a:p>
            <a:pPr eaLnBrk="0" hangingPunct="0"/>
            <a:r>
              <a:rPr lang="fr-FR" sz="1400" i="1"/>
              <a:t>Temps</a:t>
            </a:r>
          </a:p>
        </p:txBody>
      </p:sp>
      <p:sp>
        <p:nvSpPr>
          <p:cNvPr id="428074" name="Line 42"/>
          <p:cNvSpPr>
            <a:spLocks noChangeShapeType="1"/>
          </p:cNvSpPr>
          <p:nvPr/>
        </p:nvSpPr>
        <p:spPr bwMode="auto">
          <a:xfrm>
            <a:off x="5562600" y="1981200"/>
            <a:ext cx="1981200" cy="0"/>
          </a:xfrm>
          <a:prstGeom prst="line">
            <a:avLst/>
          </a:prstGeom>
          <a:noFill/>
          <a:ln w="19050">
            <a:solidFill>
              <a:srgbClr val="01A0B5"/>
            </a:solidFill>
            <a:prstDash val="dash"/>
            <a:round/>
            <a:headEnd/>
            <a:tailEnd/>
          </a:ln>
        </p:spPr>
        <p:txBody>
          <a:bodyPr/>
          <a:lstStyle/>
          <a:p>
            <a:endParaRPr lang="fr-FR"/>
          </a:p>
        </p:txBody>
      </p:sp>
      <p:sp>
        <p:nvSpPr>
          <p:cNvPr id="428075" name="Line 43"/>
          <p:cNvSpPr>
            <a:spLocks noChangeShapeType="1"/>
          </p:cNvSpPr>
          <p:nvPr/>
        </p:nvSpPr>
        <p:spPr bwMode="auto">
          <a:xfrm>
            <a:off x="5819775" y="3200400"/>
            <a:ext cx="1724025" cy="0"/>
          </a:xfrm>
          <a:prstGeom prst="line">
            <a:avLst/>
          </a:prstGeom>
          <a:noFill/>
          <a:ln w="19050">
            <a:solidFill>
              <a:srgbClr val="01A0B5"/>
            </a:solidFill>
            <a:prstDash val="dash"/>
            <a:round/>
            <a:headEnd/>
            <a:tailEnd/>
          </a:ln>
        </p:spPr>
        <p:txBody>
          <a:bodyPr/>
          <a:lstStyle/>
          <a:p>
            <a:endParaRPr lang="fr-FR"/>
          </a:p>
        </p:txBody>
      </p:sp>
      <p:sp>
        <p:nvSpPr>
          <p:cNvPr id="428076" name="Line 44"/>
          <p:cNvSpPr>
            <a:spLocks noChangeShapeType="1"/>
          </p:cNvSpPr>
          <p:nvPr/>
        </p:nvSpPr>
        <p:spPr bwMode="auto">
          <a:xfrm>
            <a:off x="4495800" y="2219325"/>
            <a:ext cx="0" cy="762000"/>
          </a:xfrm>
          <a:prstGeom prst="line">
            <a:avLst/>
          </a:prstGeom>
          <a:noFill/>
          <a:ln w="38100">
            <a:solidFill>
              <a:schemeClr val="tx1"/>
            </a:solidFill>
            <a:round/>
            <a:headEnd/>
            <a:tailEnd type="triangle" w="med" len="med"/>
          </a:ln>
        </p:spPr>
        <p:txBody>
          <a:bodyPr/>
          <a:lstStyle/>
          <a:p>
            <a:endParaRPr lang="fr-FR"/>
          </a:p>
        </p:txBody>
      </p:sp>
      <p:sp>
        <p:nvSpPr>
          <p:cNvPr id="428077" name="Line 45"/>
          <p:cNvSpPr>
            <a:spLocks noChangeShapeType="1"/>
          </p:cNvSpPr>
          <p:nvPr/>
        </p:nvSpPr>
        <p:spPr bwMode="auto">
          <a:xfrm>
            <a:off x="4495800" y="3448050"/>
            <a:ext cx="0" cy="762000"/>
          </a:xfrm>
          <a:prstGeom prst="line">
            <a:avLst/>
          </a:prstGeom>
          <a:noFill/>
          <a:ln w="38100">
            <a:solidFill>
              <a:schemeClr val="tx1"/>
            </a:solidFill>
            <a:round/>
            <a:headEnd/>
            <a:tailEnd type="triangle" w="med" len="med"/>
          </a:ln>
        </p:spPr>
        <p:txBody>
          <a:bodyPr/>
          <a:lstStyle/>
          <a:p>
            <a:endParaRPr lang="fr-FR"/>
          </a:p>
        </p:txBody>
      </p:sp>
      <p:sp>
        <p:nvSpPr>
          <p:cNvPr id="428078" name="Line 46"/>
          <p:cNvSpPr>
            <a:spLocks noChangeShapeType="1"/>
          </p:cNvSpPr>
          <p:nvPr/>
        </p:nvSpPr>
        <p:spPr bwMode="auto">
          <a:xfrm>
            <a:off x="4495800" y="4676775"/>
            <a:ext cx="0" cy="762000"/>
          </a:xfrm>
          <a:prstGeom prst="line">
            <a:avLst/>
          </a:prstGeom>
          <a:noFill/>
          <a:ln w="38100">
            <a:solidFill>
              <a:schemeClr val="tx1"/>
            </a:solidFill>
            <a:round/>
            <a:headEnd/>
            <a:tailEnd type="triangle" w="med" len="med"/>
          </a:ln>
        </p:spPr>
        <p:txBody>
          <a:bodyPr/>
          <a:lstStyle/>
          <a:p>
            <a:endParaRPr lang="fr-FR"/>
          </a:p>
        </p:txBody>
      </p:sp>
      <p:sp>
        <p:nvSpPr>
          <p:cNvPr id="428079" name="Line 47"/>
          <p:cNvSpPr>
            <a:spLocks noChangeShapeType="1"/>
          </p:cNvSpPr>
          <p:nvPr/>
        </p:nvSpPr>
        <p:spPr bwMode="auto">
          <a:xfrm>
            <a:off x="5857875" y="4429125"/>
            <a:ext cx="1676400" cy="0"/>
          </a:xfrm>
          <a:prstGeom prst="line">
            <a:avLst/>
          </a:prstGeom>
          <a:noFill/>
          <a:ln w="19050">
            <a:solidFill>
              <a:srgbClr val="01A0B5"/>
            </a:solidFill>
            <a:prstDash val="dash"/>
            <a:round/>
            <a:headEnd/>
            <a:tailEnd/>
          </a:ln>
        </p:spPr>
        <p:txBody>
          <a:bodyPr/>
          <a:lstStyle/>
          <a:p>
            <a:endParaRPr lang="fr-FR"/>
          </a:p>
        </p:txBody>
      </p:sp>
      <p:sp>
        <p:nvSpPr>
          <p:cNvPr id="428080" name="Line 48"/>
          <p:cNvSpPr>
            <a:spLocks noChangeShapeType="1"/>
          </p:cNvSpPr>
          <p:nvPr/>
        </p:nvSpPr>
        <p:spPr bwMode="auto">
          <a:xfrm>
            <a:off x="5562600" y="5676900"/>
            <a:ext cx="1981200" cy="0"/>
          </a:xfrm>
          <a:prstGeom prst="line">
            <a:avLst/>
          </a:prstGeom>
          <a:noFill/>
          <a:ln w="19050">
            <a:solidFill>
              <a:srgbClr val="01A0B5"/>
            </a:solidFill>
            <a:prstDash val="dash"/>
            <a:round/>
            <a:headEnd/>
            <a:tailEnd/>
          </a:ln>
        </p:spPr>
        <p:txBody>
          <a:bodyPr/>
          <a:lstStyle/>
          <a:p>
            <a:endParaRPr lang="fr-FR"/>
          </a:p>
        </p:txBody>
      </p:sp>
      <p:pic>
        <p:nvPicPr>
          <p:cNvPr id="428063" name="Picture 31" descr="BD05297_"/>
          <p:cNvPicPr>
            <a:picLocks noChangeAspect="1" noChangeArrowheads="1"/>
          </p:cNvPicPr>
          <p:nvPr/>
        </p:nvPicPr>
        <p:blipFill>
          <a:blip r:embed="rId3"/>
          <a:srcRect/>
          <a:stretch>
            <a:fillRect/>
          </a:stretch>
        </p:blipFill>
        <p:spPr bwMode="auto">
          <a:xfrm>
            <a:off x="6018213" y="5048250"/>
            <a:ext cx="1068387" cy="998538"/>
          </a:xfrm>
          <a:prstGeom prst="rect">
            <a:avLst/>
          </a:prstGeom>
          <a:noFill/>
          <a:ln w="9525">
            <a:noFill/>
            <a:miter lim="800000"/>
            <a:headEnd/>
            <a:tailEnd/>
          </a:ln>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8067"/>
                                        </p:tgtEl>
                                        <p:attrNameLst>
                                          <p:attrName>style.visibility</p:attrName>
                                        </p:attrNameLst>
                                      </p:cBhvr>
                                      <p:to>
                                        <p:strVal val="visible"/>
                                      </p:to>
                                    </p:set>
                                    <p:animEffect transition="in" filter="dissolve">
                                      <p:cBhvr>
                                        <p:cTn id="7" dur="500"/>
                                        <p:tgtEl>
                                          <p:spTgt spid="4280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28074"/>
                                        </p:tgtEl>
                                        <p:attrNameLst>
                                          <p:attrName>style.visibility</p:attrName>
                                        </p:attrNameLst>
                                      </p:cBhvr>
                                      <p:to>
                                        <p:strVal val="visible"/>
                                      </p:to>
                                    </p:set>
                                    <p:animEffect transition="in" filter="dissolve">
                                      <p:cBhvr>
                                        <p:cTn id="12" dur="500"/>
                                        <p:tgtEl>
                                          <p:spTgt spid="428074"/>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32" fill="hold" grpId="0" nodeType="clickEffect">
                                  <p:stCondLst>
                                    <p:cond delay="0"/>
                                  </p:stCondLst>
                                  <p:childTnLst>
                                    <p:set>
                                      <p:cBhvr>
                                        <p:cTn id="16" dur="1" fill="hold">
                                          <p:stCondLst>
                                            <p:cond delay="0"/>
                                          </p:stCondLst>
                                        </p:cTn>
                                        <p:tgtEl>
                                          <p:spTgt spid="428064"/>
                                        </p:tgtEl>
                                        <p:attrNameLst>
                                          <p:attrName>style.visibility</p:attrName>
                                        </p:attrNameLst>
                                      </p:cBhvr>
                                      <p:to>
                                        <p:strVal val="visible"/>
                                      </p:to>
                                    </p:set>
                                    <p:animEffect transition="in" filter="diamond(out)">
                                      <p:cBhvr>
                                        <p:cTn id="17" dur="500"/>
                                        <p:tgtEl>
                                          <p:spTgt spid="42806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28076"/>
                                        </p:tgtEl>
                                        <p:attrNameLst>
                                          <p:attrName>style.visibility</p:attrName>
                                        </p:attrNameLst>
                                      </p:cBhvr>
                                      <p:to>
                                        <p:strVal val="visible"/>
                                      </p:to>
                                    </p:set>
                                    <p:animEffect transition="in" filter="dissolve">
                                      <p:cBhvr>
                                        <p:cTn id="22" dur="500"/>
                                        <p:tgtEl>
                                          <p:spTgt spid="42807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28069"/>
                                        </p:tgtEl>
                                        <p:attrNameLst>
                                          <p:attrName>style.visibility</p:attrName>
                                        </p:attrNameLst>
                                      </p:cBhvr>
                                      <p:to>
                                        <p:strVal val="visible"/>
                                      </p:to>
                                    </p:set>
                                    <p:animEffect transition="in" filter="dissolve">
                                      <p:cBhvr>
                                        <p:cTn id="27" dur="500"/>
                                        <p:tgtEl>
                                          <p:spTgt spid="42806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28075"/>
                                        </p:tgtEl>
                                        <p:attrNameLst>
                                          <p:attrName>style.visibility</p:attrName>
                                        </p:attrNameLst>
                                      </p:cBhvr>
                                      <p:to>
                                        <p:strVal val="visible"/>
                                      </p:to>
                                    </p:set>
                                    <p:animEffect transition="in" filter="dissolve">
                                      <p:cBhvr>
                                        <p:cTn id="32" dur="500"/>
                                        <p:tgtEl>
                                          <p:spTgt spid="428075"/>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32" fill="hold" grpId="0" nodeType="clickEffect">
                                  <p:stCondLst>
                                    <p:cond delay="0"/>
                                  </p:stCondLst>
                                  <p:childTnLst>
                                    <p:set>
                                      <p:cBhvr>
                                        <p:cTn id="36" dur="1" fill="hold">
                                          <p:stCondLst>
                                            <p:cond delay="0"/>
                                          </p:stCondLst>
                                        </p:cTn>
                                        <p:tgtEl>
                                          <p:spTgt spid="428066"/>
                                        </p:tgtEl>
                                        <p:attrNameLst>
                                          <p:attrName>style.visibility</p:attrName>
                                        </p:attrNameLst>
                                      </p:cBhvr>
                                      <p:to>
                                        <p:strVal val="visible"/>
                                      </p:to>
                                    </p:set>
                                    <p:animEffect transition="in" filter="diamond(out)">
                                      <p:cBhvr>
                                        <p:cTn id="37" dur="500"/>
                                        <p:tgtEl>
                                          <p:spTgt spid="42806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28077"/>
                                        </p:tgtEl>
                                        <p:attrNameLst>
                                          <p:attrName>style.visibility</p:attrName>
                                        </p:attrNameLst>
                                      </p:cBhvr>
                                      <p:to>
                                        <p:strVal val="visible"/>
                                      </p:to>
                                    </p:set>
                                    <p:animEffect transition="in" filter="dissolve">
                                      <p:cBhvr>
                                        <p:cTn id="42" dur="500"/>
                                        <p:tgtEl>
                                          <p:spTgt spid="42807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28071"/>
                                        </p:tgtEl>
                                        <p:attrNameLst>
                                          <p:attrName>style.visibility</p:attrName>
                                        </p:attrNameLst>
                                      </p:cBhvr>
                                      <p:to>
                                        <p:strVal val="visible"/>
                                      </p:to>
                                    </p:set>
                                    <p:animEffect transition="in" filter="dissolve">
                                      <p:cBhvr>
                                        <p:cTn id="47" dur="500"/>
                                        <p:tgtEl>
                                          <p:spTgt spid="42807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28079"/>
                                        </p:tgtEl>
                                        <p:attrNameLst>
                                          <p:attrName>style.visibility</p:attrName>
                                        </p:attrNameLst>
                                      </p:cBhvr>
                                      <p:to>
                                        <p:strVal val="visible"/>
                                      </p:to>
                                    </p:set>
                                    <p:animEffect transition="in" filter="dissolve">
                                      <p:cBhvr>
                                        <p:cTn id="52" dur="500"/>
                                        <p:tgtEl>
                                          <p:spTgt spid="428079"/>
                                        </p:tgtEl>
                                      </p:cBhvr>
                                    </p:animEffect>
                                  </p:childTnLst>
                                </p:cTn>
                              </p:par>
                            </p:childTnLst>
                          </p:cTn>
                        </p:par>
                      </p:childTnLst>
                    </p:cTn>
                  </p:par>
                  <p:par>
                    <p:cTn id="53" fill="hold">
                      <p:stCondLst>
                        <p:cond delay="indefinite"/>
                      </p:stCondLst>
                      <p:childTnLst>
                        <p:par>
                          <p:cTn id="54" fill="hold">
                            <p:stCondLst>
                              <p:cond delay="0"/>
                            </p:stCondLst>
                            <p:childTnLst>
                              <p:par>
                                <p:cTn id="55" presetID="8" presetClass="entr" presetSubtype="32" fill="hold" grpId="0" nodeType="clickEffect">
                                  <p:stCondLst>
                                    <p:cond delay="0"/>
                                  </p:stCondLst>
                                  <p:childTnLst>
                                    <p:set>
                                      <p:cBhvr>
                                        <p:cTn id="56" dur="1" fill="hold">
                                          <p:stCondLst>
                                            <p:cond delay="0"/>
                                          </p:stCondLst>
                                        </p:cTn>
                                        <p:tgtEl>
                                          <p:spTgt spid="428068"/>
                                        </p:tgtEl>
                                        <p:attrNameLst>
                                          <p:attrName>style.visibility</p:attrName>
                                        </p:attrNameLst>
                                      </p:cBhvr>
                                      <p:to>
                                        <p:strVal val="visible"/>
                                      </p:to>
                                    </p:set>
                                    <p:animEffect transition="in" filter="diamond(out)">
                                      <p:cBhvr>
                                        <p:cTn id="57" dur="500"/>
                                        <p:tgtEl>
                                          <p:spTgt spid="428068"/>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28078"/>
                                        </p:tgtEl>
                                        <p:attrNameLst>
                                          <p:attrName>style.visibility</p:attrName>
                                        </p:attrNameLst>
                                      </p:cBhvr>
                                      <p:to>
                                        <p:strVal val="visible"/>
                                      </p:to>
                                    </p:set>
                                    <p:animEffect transition="in" filter="dissolve">
                                      <p:cBhvr>
                                        <p:cTn id="62" dur="500"/>
                                        <p:tgtEl>
                                          <p:spTgt spid="428078"/>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428070"/>
                                        </p:tgtEl>
                                        <p:attrNameLst>
                                          <p:attrName>style.visibility</p:attrName>
                                        </p:attrNameLst>
                                      </p:cBhvr>
                                      <p:to>
                                        <p:strVal val="visible"/>
                                      </p:to>
                                    </p:set>
                                    <p:animEffect transition="in" filter="dissolve">
                                      <p:cBhvr>
                                        <p:cTn id="67" dur="500"/>
                                        <p:tgtEl>
                                          <p:spTgt spid="428070"/>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428080"/>
                                        </p:tgtEl>
                                        <p:attrNameLst>
                                          <p:attrName>style.visibility</p:attrName>
                                        </p:attrNameLst>
                                      </p:cBhvr>
                                      <p:to>
                                        <p:strVal val="visible"/>
                                      </p:to>
                                    </p:set>
                                    <p:animEffect transition="in" filter="dissolve">
                                      <p:cBhvr>
                                        <p:cTn id="72" dur="500"/>
                                        <p:tgtEl>
                                          <p:spTgt spid="428080"/>
                                        </p:tgtEl>
                                      </p:cBhvr>
                                    </p:animEffect>
                                  </p:childTnLst>
                                </p:cTn>
                              </p:par>
                            </p:childTnLst>
                          </p:cTn>
                        </p:par>
                      </p:childTnLst>
                    </p:cTn>
                  </p:par>
                  <p:par>
                    <p:cTn id="73" fill="hold">
                      <p:stCondLst>
                        <p:cond delay="indefinite"/>
                      </p:stCondLst>
                      <p:childTnLst>
                        <p:par>
                          <p:cTn id="74" fill="hold">
                            <p:stCondLst>
                              <p:cond delay="0"/>
                            </p:stCondLst>
                            <p:childTnLst>
                              <p:par>
                                <p:cTn id="75" presetID="8" presetClass="entr" presetSubtype="32" fill="hold" grpId="0" nodeType="clickEffect">
                                  <p:stCondLst>
                                    <p:cond delay="0"/>
                                  </p:stCondLst>
                                  <p:childTnLst>
                                    <p:set>
                                      <p:cBhvr>
                                        <p:cTn id="76" dur="1" fill="hold">
                                          <p:stCondLst>
                                            <p:cond delay="0"/>
                                          </p:stCondLst>
                                        </p:cTn>
                                        <p:tgtEl>
                                          <p:spTgt spid="428065"/>
                                        </p:tgtEl>
                                        <p:attrNameLst>
                                          <p:attrName>style.visibility</p:attrName>
                                        </p:attrNameLst>
                                      </p:cBhvr>
                                      <p:to>
                                        <p:strVal val="visible"/>
                                      </p:to>
                                    </p:set>
                                    <p:animEffect transition="in" filter="diamond(out)">
                                      <p:cBhvr>
                                        <p:cTn id="77" dur="500"/>
                                        <p:tgtEl>
                                          <p:spTgt spid="428065"/>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428063"/>
                                        </p:tgtEl>
                                        <p:attrNameLst>
                                          <p:attrName>style.visibility</p:attrName>
                                        </p:attrNameLst>
                                      </p:cBhvr>
                                      <p:to>
                                        <p:strVal val="visible"/>
                                      </p:to>
                                    </p:set>
                                    <p:animEffect transition="in" filter="dissolve">
                                      <p:cBhvr>
                                        <p:cTn id="82" dur="500"/>
                                        <p:tgtEl>
                                          <p:spTgt spid="428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64" grpId="0" animBg="1" autoUpdateAnimBg="0"/>
      <p:bldP spid="428065" grpId="0" animBg="1" autoUpdateAnimBg="0"/>
      <p:bldP spid="428066" grpId="0" animBg="1" autoUpdateAnimBg="0"/>
      <p:bldP spid="428067" grpId="0" autoUpdateAnimBg="0"/>
      <p:bldP spid="428068" grpId="0" animBg="1" autoUpdateAnimBg="0"/>
      <p:bldP spid="428069" grpId="0" autoUpdateAnimBg="0"/>
      <p:bldP spid="428070" grpId="0" autoUpdateAnimBg="0"/>
      <p:bldP spid="428071" grpId="0" autoUpdateAnimBg="0"/>
      <p:bldP spid="428074" grpId="0" animBg="1"/>
      <p:bldP spid="428075" grpId="0" animBg="1"/>
      <p:bldP spid="428076" grpId="0" animBg="1"/>
      <p:bldP spid="428077" grpId="0" animBg="1"/>
      <p:bldP spid="428078" grpId="0" animBg="1"/>
      <p:bldP spid="428079" grpId="0" animBg="1"/>
      <p:bldP spid="428080"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1490" name="Oval 2"/>
          <p:cNvSpPr>
            <a:spLocks noChangeArrowheads="1"/>
          </p:cNvSpPr>
          <p:nvPr/>
        </p:nvSpPr>
        <p:spPr bwMode="auto">
          <a:xfrm rot="-1876498">
            <a:off x="1311275" y="3835400"/>
            <a:ext cx="2859088" cy="1579563"/>
          </a:xfrm>
          <a:prstGeom prst="ellipse">
            <a:avLst/>
          </a:prstGeom>
          <a:solidFill>
            <a:srgbClr val="FFCC99">
              <a:alpha val="50195"/>
            </a:srgbClr>
          </a:solidFill>
          <a:ln w="6350">
            <a:solidFill>
              <a:schemeClr val="tx1"/>
            </a:solidFill>
            <a:prstDash val="lgDashDot"/>
            <a:round/>
            <a:headEnd/>
            <a:tailEnd/>
          </a:ln>
        </p:spPr>
        <p:txBody>
          <a:bodyPr wrap="none" anchor="ctr"/>
          <a:lstStyle/>
          <a:p>
            <a:pPr eaLnBrk="0" hangingPunct="0"/>
            <a:endParaRPr lang="fr-FR"/>
          </a:p>
        </p:txBody>
      </p:sp>
      <p:sp>
        <p:nvSpPr>
          <p:cNvPr id="191491" name="Oval 3"/>
          <p:cNvSpPr>
            <a:spLocks noChangeArrowheads="1"/>
          </p:cNvSpPr>
          <p:nvPr/>
        </p:nvSpPr>
        <p:spPr bwMode="auto">
          <a:xfrm rot="-3112735">
            <a:off x="2197100" y="3035300"/>
            <a:ext cx="3505200" cy="1905000"/>
          </a:xfrm>
          <a:prstGeom prst="ellipse">
            <a:avLst/>
          </a:prstGeom>
          <a:solidFill>
            <a:srgbClr val="FFFF99">
              <a:alpha val="50195"/>
            </a:srgbClr>
          </a:solidFill>
          <a:ln w="6350">
            <a:solidFill>
              <a:schemeClr val="tx1"/>
            </a:solidFill>
            <a:prstDash val="lgDashDot"/>
            <a:round/>
            <a:headEnd/>
            <a:tailEnd/>
          </a:ln>
        </p:spPr>
        <p:txBody>
          <a:bodyPr vert="eaVert" wrap="none" anchor="ctr"/>
          <a:lstStyle/>
          <a:p>
            <a:pPr algn="ctr" eaLnBrk="0" hangingPunct="0"/>
            <a:endParaRPr lang="en-GB"/>
          </a:p>
        </p:txBody>
      </p:sp>
      <p:sp>
        <p:nvSpPr>
          <p:cNvPr id="191493" name="Freeform 5"/>
          <p:cNvSpPr>
            <a:spLocks/>
          </p:cNvSpPr>
          <p:nvPr/>
        </p:nvSpPr>
        <p:spPr bwMode="auto">
          <a:xfrm>
            <a:off x="1244600" y="2692400"/>
            <a:ext cx="6273800" cy="2870200"/>
          </a:xfrm>
          <a:custGeom>
            <a:avLst/>
            <a:gdLst>
              <a:gd name="T0" fmla="*/ 0 w 3952"/>
              <a:gd name="T1" fmla="*/ 2147483647 h 1808"/>
              <a:gd name="T2" fmla="*/ 2147483647 w 3952"/>
              <a:gd name="T3" fmla="*/ 2147483647 h 1808"/>
              <a:gd name="T4" fmla="*/ 2147483647 w 3952"/>
              <a:gd name="T5" fmla="*/ 2147483647 h 1808"/>
              <a:gd name="T6" fmla="*/ 2147483647 w 3952"/>
              <a:gd name="T7" fmla="*/ 2147483647 h 1808"/>
              <a:gd name="T8" fmla="*/ 2147483647 w 3952"/>
              <a:gd name="T9" fmla="*/ 2147483647 h 1808"/>
              <a:gd name="T10" fmla="*/ 2147483647 w 3952"/>
              <a:gd name="T11" fmla="*/ 2147483647 h 1808"/>
              <a:gd name="T12" fmla="*/ 2147483647 w 3952"/>
              <a:gd name="T13" fmla="*/ 2147483647 h 1808"/>
              <a:gd name="T14" fmla="*/ 2147483647 w 3952"/>
              <a:gd name="T15" fmla="*/ 2147483647 h 1808"/>
              <a:gd name="T16" fmla="*/ 2147483647 w 3952"/>
              <a:gd name="T17" fmla="*/ 2147483647 h 1808"/>
              <a:gd name="T18" fmla="*/ 2147483647 w 3952"/>
              <a:gd name="T19" fmla="*/ 2147483647 h 18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52"/>
              <a:gd name="T31" fmla="*/ 0 h 1808"/>
              <a:gd name="T32" fmla="*/ 3952 w 3952"/>
              <a:gd name="T33" fmla="*/ 1808 h 18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52" h="1808">
                <a:moveTo>
                  <a:pt x="0" y="1808"/>
                </a:moveTo>
                <a:cubicBezTo>
                  <a:pt x="356" y="1744"/>
                  <a:pt x="712" y="1680"/>
                  <a:pt x="960" y="1568"/>
                </a:cubicBezTo>
                <a:cubicBezTo>
                  <a:pt x="1208" y="1456"/>
                  <a:pt x="1336" y="1288"/>
                  <a:pt x="1488" y="1136"/>
                </a:cubicBezTo>
                <a:cubicBezTo>
                  <a:pt x="1640" y="984"/>
                  <a:pt x="1760" y="800"/>
                  <a:pt x="1872" y="656"/>
                </a:cubicBezTo>
                <a:cubicBezTo>
                  <a:pt x="1984" y="512"/>
                  <a:pt x="2040" y="376"/>
                  <a:pt x="2160" y="272"/>
                </a:cubicBezTo>
                <a:cubicBezTo>
                  <a:pt x="2280" y="168"/>
                  <a:pt x="2440" y="64"/>
                  <a:pt x="2592" y="32"/>
                </a:cubicBezTo>
                <a:cubicBezTo>
                  <a:pt x="2744" y="0"/>
                  <a:pt x="2912" y="24"/>
                  <a:pt x="3072" y="80"/>
                </a:cubicBezTo>
                <a:cubicBezTo>
                  <a:pt x="3232" y="136"/>
                  <a:pt x="3416" y="240"/>
                  <a:pt x="3552" y="368"/>
                </a:cubicBezTo>
                <a:cubicBezTo>
                  <a:pt x="3688" y="496"/>
                  <a:pt x="3824" y="752"/>
                  <a:pt x="3888" y="848"/>
                </a:cubicBezTo>
                <a:cubicBezTo>
                  <a:pt x="3952" y="944"/>
                  <a:pt x="3928" y="928"/>
                  <a:pt x="3936" y="944"/>
                </a:cubicBezTo>
              </a:path>
            </a:pathLst>
          </a:custGeom>
          <a:noFill/>
          <a:ln w="25400">
            <a:solidFill>
              <a:srgbClr val="FF0000"/>
            </a:solidFill>
            <a:round/>
            <a:headEnd/>
            <a:tailEnd/>
          </a:ln>
        </p:spPr>
        <p:txBody>
          <a:bodyPr/>
          <a:lstStyle/>
          <a:p>
            <a:endParaRPr lang="fr-FR"/>
          </a:p>
        </p:txBody>
      </p:sp>
      <p:grpSp>
        <p:nvGrpSpPr>
          <p:cNvPr id="2" name="Group 21"/>
          <p:cNvGrpSpPr>
            <a:grpSpLocks/>
          </p:cNvGrpSpPr>
          <p:nvPr/>
        </p:nvGrpSpPr>
        <p:grpSpPr bwMode="auto">
          <a:xfrm>
            <a:off x="330200" y="2070100"/>
            <a:ext cx="8193088" cy="4070350"/>
            <a:chOff x="144" y="1144"/>
            <a:chExt cx="5161" cy="2564"/>
          </a:xfrm>
        </p:grpSpPr>
        <p:sp>
          <p:nvSpPr>
            <p:cNvPr id="133134" name="Line 6"/>
            <p:cNvSpPr>
              <a:spLocks noChangeShapeType="1"/>
            </p:cNvSpPr>
            <p:nvPr/>
          </p:nvSpPr>
          <p:spPr bwMode="auto">
            <a:xfrm flipV="1">
              <a:off x="720" y="1152"/>
              <a:ext cx="0" cy="2304"/>
            </a:xfrm>
            <a:prstGeom prst="line">
              <a:avLst/>
            </a:prstGeom>
            <a:noFill/>
            <a:ln w="19050">
              <a:solidFill>
                <a:schemeClr val="tx1"/>
              </a:solidFill>
              <a:round/>
              <a:headEnd/>
              <a:tailEnd type="triangle" w="med" len="med"/>
            </a:ln>
          </p:spPr>
          <p:txBody>
            <a:bodyPr/>
            <a:lstStyle/>
            <a:p>
              <a:endParaRPr lang="fr-FR"/>
            </a:p>
          </p:txBody>
        </p:sp>
        <p:sp>
          <p:nvSpPr>
            <p:cNvPr id="133135" name="Line 7"/>
            <p:cNvSpPr>
              <a:spLocks noChangeShapeType="1"/>
            </p:cNvSpPr>
            <p:nvPr/>
          </p:nvSpPr>
          <p:spPr bwMode="auto">
            <a:xfrm>
              <a:off x="720" y="3456"/>
              <a:ext cx="4368" cy="0"/>
            </a:xfrm>
            <a:prstGeom prst="line">
              <a:avLst/>
            </a:prstGeom>
            <a:noFill/>
            <a:ln w="19050">
              <a:solidFill>
                <a:schemeClr val="tx1"/>
              </a:solidFill>
              <a:round/>
              <a:headEnd/>
              <a:tailEnd type="triangle" w="med" len="med"/>
            </a:ln>
          </p:spPr>
          <p:txBody>
            <a:bodyPr/>
            <a:lstStyle/>
            <a:p>
              <a:endParaRPr lang="fr-FR"/>
            </a:p>
          </p:txBody>
        </p:sp>
        <p:sp>
          <p:nvSpPr>
            <p:cNvPr id="133136" name="Text Box 8"/>
            <p:cNvSpPr txBox="1">
              <a:spLocks noChangeArrowheads="1"/>
            </p:cNvSpPr>
            <p:nvPr/>
          </p:nvSpPr>
          <p:spPr bwMode="auto">
            <a:xfrm>
              <a:off x="4896" y="3516"/>
              <a:ext cx="409" cy="192"/>
            </a:xfrm>
            <a:prstGeom prst="rect">
              <a:avLst/>
            </a:prstGeom>
            <a:noFill/>
            <a:ln w="9525">
              <a:noFill/>
              <a:miter lim="800000"/>
              <a:headEnd/>
              <a:tailEnd/>
            </a:ln>
          </p:spPr>
          <p:txBody>
            <a:bodyPr wrap="none">
              <a:spAutoFit/>
            </a:bodyPr>
            <a:lstStyle/>
            <a:p>
              <a:pPr eaLnBrk="0" hangingPunct="0"/>
              <a:r>
                <a:rPr lang="fr-FR" sz="1400" i="1"/>
                <a:t>Temps</a:t>
              </a:r>
            </a:p>
          </p:txBody>
        </p:sp>
        <p:sp>
          <p:nvSpPr>
            <p:cNvPr id="133137" name="Text Box 9"/>
            <p:cNvSpPr txBox="1">
              <a:spLocks noChangeArrowheads="1"/>
            </p:cNvSpPr>
            <p:nvPr/>
          </p:nvSpPr>
          <p:spPr bwMode="auto">
            <a:xfrm>
              <a:off x="144" y="1144"/>
              <a:ext cx="576" cy="326"/>
            </a:xfrm>
            <a:prstGeom prst="rect">
              <a:avLst/>
            </a:prstGeom>
            <a:noFill/>
            <a:ln w="9525">
              <a:noFill/>
              <a:miter lim="800000"/>
              <a:headEnd/>
              <a:tailEnd/>
            </a:ln>
          </p:spPr>
          <p:txBody>
            <a:bodyPr>
              <a:spAutoFit/>
            </a:bodyPr>
            <a:lstStyle/>
            <a:p>
              <a:pPr algn="ctr" eaLnBrk="0" hangingPunct="0"/>
              <a:r>
                <a:rPr lang="fr-FR" sz="1400" i="1"/>
                <a:t>Chiffre d’affaires</a:t>
              </a:r>
            </a:p>
          </p:txBody>
        </p:sp>
        <p:sp>
          <p:nvSpPr>
            <p:cNvPr id="133138" name="Line 10"/>
            <p:cNvSpPr>
              <a:spLocks noChangeShapeType="1"/>
            </p:cNvSpPr>
            <p:nvPr/>
          </p:nvSpPr>
          <p:spPr bwMode="auto">
            <a:xfrm flipV="1">
              <a:off x="1680" y="1248"/>
              <a:ext cx="0" cy="2208"/>
            </a:xfrm>
            <a:prstGeom prst="line">
              <a:avLst/>
            </a:prstGeom>
            <a:noFill/>
            <a:ln w="19050">
              <a:solidFill>
                <a:schemeClr val="tx1"/>
              </a:solidFill>
              <a:prstDash val="dash"/>
              <a:round/>
              <a:headEnd/>
              <a:tailEnd/>
            </a:ln>
          </p:spPr>
          <p:txBody>
            <a:bodyPr/>
            <a:lstStyle/>
            <a:p>
              <a:endParaRPr lang="fr-FR"/>
            </a:p>
          </p:txBody>
        </p:sp>
        <p:sp>
          <p:nvSpPr>
            <p:cNvPr id="133139" name="Line 11"/>
            <p:cNvSpPr>
              <a:spLocks noChangeShapeType="1"/>
            </p:cNvSpPr>
            <p:nvPr/>
          </p:nvSpPr>
          <p:spPr bwMode="auto">
            <a:xfrm flipV="1">
              <a:off x="2880" y="1248"/>
              <a:ext cx="0" cy="2208"/>
            </a:xfrm>
            <a:prstGeom prst="line">
              <a:avLst/>
            </a:prstGeom>
            <a:noFill/>
            <a:ln w="19050">
              <a:solidFill>
                <a:schemeClr val="tx1"/>
              </a:solidFill>
              <a:prstDash val="dash"/>
              <a:round/>
              <a:headEnd/>
              <a:tailEnd/>
            </a:ln>
          </p:spPr>
          <p:txBody>
            <a:bodyPr/>
            <a:lstStyle/>
            <a:p>
              <a:endParaRPr lang="fr-FR"/>
            </a:p>
          </p:txBody>
        </p:sp>
        <p:sp>
          <p:nvSpPr>
            <p:cNvPr id="133140" name="Line 12"/>
            <p:cNvSpPr>
              <a:spLocks noChangeShapeType="1"/>
            </p:cNvSpPr>
            <p:nvPr/>
          </p:nvSpPr>
          <p:spPr bwMode="auto">
            <a:xfrm flipV="1">
              <a:off x="4080" y="1248"/>
              <a:ext cx="0" cy="2208"/>
            </a:xfrm>
            <a:prstGeom prst="line">
              <a:avLst/>
            </a:prstGeom>
            <a:noFill/>
            <a:ln w="19050">
              <a:solidFill>
                <a:schemeClr val="tx1"/>
              </a:solidFill>
              <a:prstDash val="dash"/>
              <a:round/>
              <a:headEnd/>
              <a:tailEnd/>
            </a:ln>
          </p:spPr>
          <p:txBody>
            <a:bodyPr/>
            <a:lstStyle/>
            <a:p>
              <a:endParaRPr lang="fr-FR"/>
            </a:p>
          </p:txBody>
        </p:sp>
      </p:grpSp>
      <p:sp>
        <p:nvSpPr>
          <p:cNvPr id="191501" name="Text Box 13"/>
          <p:cNvSpPr txBox="1">
            <a:spLocks noChangeArrowheads="1"/>
          </p:cNvSpPr>
          <p:nvPr/>
        </p:nvSpPr>
        <p:spPr bwMode="auto">
          <a:xfrm>
            <a:off x="6986588" y="2082800"/>
            <a:ext cx="658812" cy="304800"/>
          </a:xfrm>
          <a:prstGeom prst="rect">
            <a:avLst/>
          </a:prstGeom>
          <a:noFill/>
          <a:ln w="9525">
            <a:noFill/>
            <a:miter lim="800000"/>
            <a:headEnd/>
            <a:tailEnd/>
          </a:ln>
        </p:spPr>
        <p:txBody>
          <a:bodyPr wrap="none">
            <a:spAutoFit/>
          </a:bodyPr>
          <a:lstStyle/>
          <a:p>
            <a:pPr eaLnBrk="0" hangingPunct="0"/>
            <a:r>
              <a:rPr lang="fr-FR" sz="1400"/>
              <a:t>Déclin</a:t>
            </a:r>
          </a:p>
        </p:txBody>
      </p:sp>
      <p:sp>
        <p:nvSpPr>
          <p:cNvPr id="191502" name="Text Box 14"/>
          <p:cNvSpPr txBox="1">
            <a:spLocks noChangeArrowheads="1"/>
          </p:cNvSpPr>
          <p:nvPr/>
        </p:nvSpPr>
        <p:spPr bwMode="auto">
          <a:xfrm>
            <a:off x="5207000" y="2082800"/>
            <a:ext cx="838200" cy="304800"/>
          </a:xfrm>
          <a:prstGeom prst="rect">
            <a:avLst/>
          </a:prstGeom>
          <a:noFill/>
          <a:ln w="9525">
            <a:noFill/>
            <a:miter lim="800000"/>
            <a:headEnd/>
            <a:tailEnd/>
          </a:ln>
        </p:spPr>
        <p:txBody>
          <a:bodyPr>
            <a:spAutoFit/>
          </a:bodyPr>
          <a:lstStyle/>
          <a:p>
            <a:pPr eaLnBrk="0" hangingPunct="0"/>
            <a:r>
              <a:rPr lang="fr-FR" sz="1400"/>
              <a:t>Maturité</a:t>
            </a:r>
          </a:p>
        </p:txBody>
      </p:sp>
      <p:sp>
        <p:nvSpPr>
          <p:cNvPr id="191503" name="Text Box 15"/>
          <p:cNvSpPr txBox="1">
            <a:spLocks noChangeArrowheads="1"/>
          </p:cNvSpPr>
          <p:nvPr/>
        </p:nvSpPr>
        <p:spPr bwMode="auto">
          <a:xfrm>
            <a:off x="2959100" y="2082800"/>
            <a:ext cx="1524000" cy="304800"/>
          </a:xfrm>
          <a:prstGeom prst="rect">
            <a:avLst/>
          </a:prstGeom>
          <a:noFill/>
          <a:ln w="9525">
            <a:noFill/>
            <a:miter lim="800000"/>
            <a:headEnd/>
            <a:tailEnd/>
          </a:ln>
        </p:spPr>
        <p:txBody>
          <a:bodyPr>
            <a:spAutoFit/>
          </a:bodyPr>
          <a:lstStyle/>
          <a:p>
            <a:pPr algn="ctr" eaLnBrk="0" hangingPunct="0"/>
            <a:r>
              <a:rPr lang="fr-FR" sz="1400"/>
              <a:t>Croissance rapide</a:t>
            </a:r>
          </a:p>
        </p:txBody>
      </p:sp>
      <p:sp>
        <p:nvSpPr>
          <p:cNvPr id="191504" name="Text Box 16"/>
          <p:cNvSpPr txBox="1">
            <a:spLocks noChangeArrowheads="1"/>
          </p:cNvSpPr>
          <p:nvPr/>
        </p:nvSpPr>
        <p:spPr bwMode="auto">
          <a:xfrm>
            <a:off x="1520825" y="2082800"/>
            <a:ext cx="990600" cy="304800"/>
          </a:xfrm>
          <a:prstGeom prst="rect">
            <a:avLst/>
          </a:prstGeom>
          <a:noFill/>
          <a:ln w="9525">
            <a:noFill/>
            <a:miter lim="800000"/>
            <a:headEnd/>
            <a:tailEnd/>
          </a:ln>
        </p:spPr>
        <p:txBody>
          <a:bodyPr>
            <a:spAutoFit/>
          </a:bodyPr>
          <a:lstStyle/>
          <a:p>
            <a:pPr eaLnBrk="0" hangingPunct="0"/>
            <a:r>
              <a:rPr lang="fr-FR" sz="1400"/>
              <a:t>Émergence</a:t>
            </a:r>
          </a:p>
        </p:txBody>
      </p:sp>
      <p:sp>
        <p:nvSpPr>
          <p:cNvPr id="191505" name="Text Box 17"/>
          <p:cNvSpPr txBox="1">
            <a:spLocks noChangeArrowheads="1"/>
          </p:cNvSpPr>
          <p:nvPr/>
        </p:nvSpPr>
        <p:spPr bwMode="auto">
          <a:xfrm>
            <a:off x="5292725" y="4035425"/>
            <a:ext cx="1246188" cy="304800"/>
          </a:xfrm>
          <a:prstGeom prst="rect">
            <a:avLst/>
          </a:prstGeom>
          <a:noFill/>
          <a:ln w="9525">
            <a:noFill/>
            <a:miter lim="800000"/>
            <a:headEnd/>
            <a:tailEnd/>
          </a:ln>
        </p:spPr>
        <p:txBody>
          <a:bodyPr wrap="none">
            <a:spAutoFit/>
          </a:bodyPr>
          <a:lstStyle/>
          <a:p>
            <a:pPr eaLnBrk="0" hangingPunct="0"/>
            <a:r>
              <a:rPr lang="fr-FR" sz="1400"/>
              <a:t>Société mature</a:t>
            </a:r>
          </a:p>
        </p:txBody>
      </p:sp>
      <p:sp>
        <p:nvSpPr>
          <p:cNvPr id="191506" name="Line 18"/>
          <p:cNvSpPr>
            <a:spLocks noChangeShapeType="1"/>
          </p:cNvSpPr>
          <p:nvPr/>
        </p:nvSpPr>
        <p:spPr bwMode="auto">
          <a:xfrm flipH="1" flipV="1">
            <a:off x="5045075" y="4054475"/>
            <a:ext cx="304800" cy="152400"/>
          </a:xfrm>
          <a:prstGeom prst="line">
            <a:avLst/>
          </a:prstGeom>
          <a:noFill/>
          <a:ln w="9525">
            <a:solidFill>
              <a:schemeClr val="tx1"/>
            </a:solidFill>
            <a:round/>
            <a:headEnd/>
            <a:tailEnd type="triangle" w="med" len="med"/>
          </a:ln>
        </p:spPr>
        <p:txBody>
          <a:bodyPr/>
          <a:lstStyle/>
          <a:p>
            <a:endParaRPr lang="fr-FR"/>
          </a:p>
        </p:txBody>
      </p:sp>
      <p:sp>
        <p:nvSpPr>
          <p:cNvPr id="191507" name="Line 19"/>
          <p:cNvSpPr>
            <a:spLocks noChangeShapeType="1"/>
          </p:cNvSpPr>
          <p:nvPr/>
        </p:nvSpPr>
        <p:spPr bwMode="auto">
          <a:xfrm>
            <a:off x="1835150" y="3892550"/>
            <a:ext cx="171450" cy="295275"/>
          </a:xfrm>
          <a:prstGeom prst="line">
            <a:avLst/>
          </a:prstGeom>
          <a:noFill/>
          <a:ln w="9525">
            <a:solidFill>
              <a:schemeClr val="tx1"/>
            </a:solidFill>
            <a:round/>
            <a:headEnd/>
            <a:tailEnd type="triangle" w="med" len="med"/>
          </a:ln>
        </p:spPr>
        <p:txBody>
          <a:bodyPr/>
          <a:lstStyle/>
          <a:p>
            <a:endParaRPr lang="fr-FR"/>
          </a:p>
        </p:txBody>
      </p:sp>
      <p:sp>
        <p:nvSpPr>
          <p:cNvPr id="191508" name="Text Box 20"/>
          <p:cNvSpPr txBox="1">
            <a:spLocks noChangeArrowheads="1"/>
          </p:cNvSpPr>
          <p:nvPr/>
        </p:nvSpPr>
        <p:spPr bwMode="auto">
          <a:xfrm>
            <a:off x="1439863" y="3606800"/>
            <a:ext cx="1130300" cy="304800"/>
          </a:xfrm>
          <a:prstGeom prst="rect">
            <a:avLst/>
          </a:prstGeom>
          <a:noFill/>
          <a:ln w="9525">
            <a:noFill/>
            <a:miter lim="800000"/>
            <a:headEnd/>
            <a:tailEnd/>
          </a:ln>
        </p:spPr>
        <p:txBody>
          <a:bodyPr wrap="none">
            <a:spAutoFit/>
          </a:bodyPr>
          <a:lstStyle/>
          <a:p>
            <a:pPr eaLnBrk="0" hangingPunct="0"/>
            <a:r>
              <a:rPr lang="fr-FR" sz="1400"/>
              <a:t>Jeune société</a:t>
            </a:r>
          </a:p>
        </p:txBody>
      </p:sp>
      <p:sp>
        <p:nvSpPr>
          <p:cNvPr id="133133" name="Rectangle 2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C</a:t>
            </a:r>
            <a:r>
              <a:rPr lang="fr-FR" sz="4000"/>
              <a:t>ycle de vie d’un Produit</a:t>
            </a:r>
            <a:endParaRPr lang="fr-FR" sz="160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91504"/>
                                        </p:tgtEl>
                                        <p:attrNameLst>
                                          <p:attrName>style.visibility</p:attrName>
                                        </p:attrNameLst>
                                      </p:cBhvr>
                                      <p:to>
                                        <p:strVal val="visible"/>
                                      </p:to>
                                    </p:set>
                                    <p:animEffect transition="in" filter="box(out)">
                                      <p:cBhvr>
                                        <p:cTn id="12" dur="500"/>
                                        <p:tgtEl>
                                          <p:spTgt spid="19150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91503"/>
                                        </p:tgtEl>
                                        <p:attrNameLst>
                                          <p:attrName>style.visibility</p:attrName>
                                        </p:attrNameLst>
                                      </p:cBhvr>
                                      <p:to>
                                        <p:strVal val="visible"/>
                                      </p:to>
                                    </p:set>
                                    <p:animEffect transition="in" filter="box(out)">
                                      <p:cBhvr>
                                        <p:cTn id="17" dur="500"/>
                                        <p:tgtEl>
                                          <p:spTgt spid="19150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91502"/>
                                        </p:tgtEl>
                                        <p:attrNameLst>
                                          <p:attrName>style.visibility</p:attrName>
                                        </p:attrNameLst>
                                      </p:cBhvr>
                                      <p:to>
                                        <p:strVal val="visible"/>
                                      </p:to>
                                    </p:set>
                                    <p:animEffect transition="in" filter="box(out)">
                                      <p:cBhvr>
                                        <p:cTn id="22" dur="500"/>
                                        <p:tgtEl>
                                          <p:spTgt spid="19150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91501"/>
                                        </p:tgtEl>
                                        <p:attrNameLst>
                                          <p:attrName>style.visibility</p:attrName>
                                        </p:attrNameLst>
                                      </p:cBhvr>
                                      <p:to>
                                        <p:strVal val="visible"/>
                                      </p:to>
                                    </p:set>
                                    <p:animEffect transition="in" filter="box(out)">
                                      <p:cBhvr>
                                        <p:cTn id="27" dur="500"/>
                                        <p:tgtEl>
                                          <p:spTgt spid="19150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191493"/>
                                        </p:tgtEl>
                                        <p:attrNameLst>
                                          <p:attrName>style.visibility</p:attrName>
                                        </p:attrNameLst>
                                      </p:cBhvr>
                                      <p:to>
                                        <p:strVal val="visible"/>
                                      </p:to>
                                    </p:set>
                                    <p:animEffect transition="in" filter="box(out)">
                                      <p:cBhvr>
                                        <p:cTn id="32" dur="3000"/>
                                        <p:tgtEl>
                                          <p:spTgt spid="191493"/>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191491"/>
                                        </p:tgtEl>
                                        <p:attrNameLst>
                                          <p:attrName>style.visibility</p:attrName>
                                        </p:attrNameLst>
                                      </p:cBhvr>
                                      <p:to>
                                        <p:strVal val="visible"/>
                                      </p:to>
                                    </p:set>
                                    <p:animEffect transition="in" filter="box(out)">
                                      <p:cBhvr>
                                        <p:cTn id="37" dur="500"/>
                                        <p:tgtEl>
                                          <p:spTgt spid="191491"/>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191506"/>
                                        </p:tgtEl>
                                        <p:attrNameLst>
                                          <p:attrName>style.visibility</p:attrName>
                                        </p:attrNameLst>
                                      </p:cBhvr>
                                      <p:to>
                                        <p:strVal val="visible"/>
                                      </p:to>
                                    </p:set>
                                    <p:animEffect transition="in" filter="box(out)">
                                      <p:cBhvr>
                                        <p:cTn id="42" dur="500"/>
                                        <p:tgtEl>
                                          <p:spTgt spid="191506"/>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191505"/>
                                        </p:tgtEl>
                                        <p:attrNameLst>
                                          <p:attrName>style.visibility</p:attrName>
                                        </p:attrNameLst>
                                      </p:cBhvr>
                                      <p:to>
                                        <p:strVal val="visible"/>
                                      </p:to>
                                    </p:set>
                                    <p:animEffect transition="in" filter="box(out)">
                                      <p:cBhvr>
                                        <p:cTn id="47" dur="500"/>
                                        <p:tgtEl>
                                          <p:spTgt spid="191505"/>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191490"/>
                                        </p:tgtEl>
                                        <p:attrNameLst>
                                          <p:attrName>style.visibility</p:attrName>
                                        </p:attrNameLst>
                                      </p:cBhvr>
                                      <p:to>
                                        <p:strVal val="visible"/>
                                      </p:to>
                                    </p:set>
                                    <p:animEffect transition="in" filter="box(out)">
                                      <p:cBhvr>
                                        <p:cTn id="52" dur="500"/>
                                        <p:tgtEl>
                                          <p:spTgt spid="191490"/>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191507"/>
                                        </p:tgtEl>
                                        <p:attrNameLst>
                                          <p:attrName>style.visibility</p:attrName>
                                        </p:attrNameLst>
                                      </p:cBhvr>
                                      <p:to>
                                        <p:strVal val="visible"/>
                                      </p:to>
                                    </p:set>
                                    <p:animEffect transition="in" filter="box(out)">
                                      <p:cBhvr>
                                        <p:cTn id="57" dur="500"/>
                                        <p:tgtEl>
                                          <p:spTgt spid="191507"/>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32" fill="hold" grpId="0" nodeType="clickEffect">
                                  <p:stCondLst>
                                    <p:cond delay="0"/>
                                  </p:stCondLst>
                                  <p:childTnLst>
                                    <p:set>
                                      <p:cBhvr>
                                        <p:cTn id="61" dur="1" fill="hold">
                                          <p:stCondLst>
                                            <p:cond delay="0"/>
                                          </p:stCondLst>
                                        </p:cTn>
                                        <p:tgtEl>
                                          <p:spTgt spid="191508"/>
                                        </p:tgtEl>
                                        <p:attrNameLst>
                                          <p:attrName>style.visibility</p:attrName>
                                        </p:attrNameLst>
                                      </p:cBhvr>
                                      <p:to>
                                        <p:strVal val="visible"/>
                                      </p:to>
                                    </p:set>
                                    <p:animEffect transition="in" filter="box(out)">
                                      <p:cBhvr>
                                        <p:cTn id="62" dur="500"/>
                                        <p:tgtEl>
                                          <p:spTgt spid="19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0" grpId="0" animBg="1"/>
      <p:bldP spid="191491" grpId="0" animBg="1" autoUpdateAnimBg="0"/>
      <p:bldP spid="191493" grpId="0" animBg="1"/>
      <p:bldP spid="191501" grpId="0" autoUpdateAnimBg="0"/>
      <p:bldP spid="191502" grpId="0" autoUpdateAnimBg="0"/>
      <p:bldP spid="191503" grpId="0" autoUpdateAnimBg="0"/>
      <p:bldP spid="191504" grpId="0" autoUpdateAnimBg="0"/>
      <p:bldP spid="191505" grpId="0" autoUpdateAnimBg="0"/>
      <p:bldP spid="191506" grpId="0" animBg="1"/>
      <p:bldP spid="191507" grpId="0" animBg="1"/>
      <p:bldP spid="191508"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69" name="Picture 2050" descr="Logo Partie 2"/>
          <p:cNvPicPr>
            <a:picLocks noChangeAspect="1" noChangeArrowheads="1"/>
          </p:cNvPicPr>
          <p:nvPr/>
        </p:nvPicPr>
        <p:blipFill>
          <a:blip r:embed="rId3"/>
          <a:srcRect/>
          <a:stretch>
            <a:fillRect/>
          </a:stretch>
        </p:blipFill>
        <p:spPr bwMode="auto">
          <a:xfrm>
            <a:off x="782638" y="1981200"/>
            <a:ext cx="500062" cy="533400"/>
          </a:xfrm>
          <a:prstGeom prst="rect">
            <a:avLst/>
          </a:prstGeom>
          <a:noFill/>
          <a:ln w="9525">
            <a:noFill/>
            <a:miter lim="800000"/>
            <a:headEnd/>
            <a:tailEnd/>
          </a:ln>
        </p:spPr>
      </p:pic>
      <p:sp>
        <p:nvSpPr>
          <p:cNvPr id="135170" name="Rectangle 2051"/>
          <p:cNvSpPr>
            <a:spLocks noChangeArrowheads="1"/>
          </p:cNvSpPr>
          <p:nvPr/>
        </p:nvSpPr>
        <p:spPr bwMode="auto">
          <a:xfrm>
            <a:off x="1066800" y="1993900"/>
            <a:ext cx="7772400" cy="42545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L</a:t>
            </a:r>
            <a:r>
              <a:rPr lang="fr-FR"/>
              <a:t>es entreprises à économie classique s’introduisent en Bourse lorsqu’elles ont montré leur capacité à :</a:t>
            </a:r>
            <a:endParaRPr lang="fr-FR">
              <a:solidFill>
                <a:srgbClr val="184B81"/>
              </a:solidFill>
            </a:endParaRPr>
          </a:p>
          <a:p>
            <a:pPr marL="1143000" lvl="2" indent="-228600" algn="just">
              <a:spcBef>
                <a:spcPct val="20000"/>
              </a:spcBef>
              <a:buFont typeface="Wingdings" pitchFamily="2" charset="2"/>
              <a:buChar char="Ð"/>
            </a:pPr>
            <a:r>
              <a:rPr lang="fr-FR" sz="1800">
                <a:solidFill>
                  <a:srgbClr val="01A0B5"/>
                </a:solidFill>
              </a:rPr>
              <a:t>  G</a:t>
            </a:r>
            <a:r>
              <a:rPr lang="fr-FR" sz="1800"/>
              <a:t>énérer des profits depuis quelques années,</a:t>
            </a:r>
          </a:p>
          <a:p>
            <a:pPr marL="1143000" lvl="2" indent="-228600" algn="just">
              <a:spcBef>
                <a:spcPct val="20000"/>
              </a:spcBef>
              <a:buFont typeface="Wingdings" pitchFamily="2" charset="2"/>
              <a:buChar char="Ð"/>
            </a:pPr>
            <a:r>
              <a:rPr lang="fr-FR" sz="1800">
                <a:solidFill>
                  <a:srgbClr val="01A0B5"/>
                </a:solidFill>
              </a:rPr>
              <a:t>  C</a:t>
            </a:r>
            <a:r>
              <a:rPr lang="fr-FR" sz="1800"/>
              <a:t>hanger leur statut,</a:t>
            </a:r>
          </a:p>
          <a:p>
            <a:pPr marL="1143000" lvl="2" indent="-228600" algn="just">
              <a:spcBef>
                <a:spcPct val="20000"/>
              </a:spcBef>
              <a:buFont typeface="Wingdings" pitchFamily="2" charset="2"/>
              <a:buChar char="Ð"/>
            </a:pPr>
            <a:r>
              <a:rPr lang="fr-FR" sz="1800">
                <a:solidFill>
                  <a:srgbClr val="01A0B5"/>
                </a:solidFill>
              </a:rPr>
              <a:t>  P</a:t>
            </a:r>
            <a:r>
              <a:rPr lang="fr-FR" sz="1800"/>
              <a:t>artager leurs informations et leur pouvoir.</a:t>
            </a:r>
            <a:endParaRPr lang="fr-FR" sz="1000"/>
          </a:p>
          <a:p>
            <a:pPr marL="342900" indent="-342900" algn="just">
              <a:lnSpc>
                <a:spcPct val="50000"/>
              </a:lnSpc>
              <a:spcBef>
                <a:spcPct val="20000"/>
              </a:spcBef>
            </a:pPr>
            <a:r>
              <a:rPr lang="fr-FR">
                <a:solidFill>
                  <a:srgbClr val="184B81"/>
                </a:solidFill>
              </a:rPr>
              <a:t>	</a:t>
            </a:r>
          </a:p>
          <a:p>
            <a:pPr marL="342900" indent="-342900">
              <a:spcBef>
                <a:spcPct val="20000"/>
              </a:spcBef>
            </a:pPr>
            <a:r>
              <a:rPr lang="fr-FR">
                <a:solidFill>
                  <a:srgbClr val="184B81"/>
                </a:solidFill>
              </a:rPr>
              <a:t>	</a:t>
            </a:r>
            <a:r>
              <a:rPr lang="fr-FR">
                <a:solidFill>
                  <a:srgbClr val="01A0B5"/>
                </a:solidFill>
              </a:rPr>
              <a:t>L</a:t>
            </a:r>
            <a:r>
              <a:rPr lang="fr-FR"/>
              <a:t>es entreprises de la nouvelle économie, quant à elle, s’introduisent avec :</a:t>
            </a:r>
            <a:endParaRPr lang="fr-FR">
              <a:solidFill>
                <a:srgbClr val="184B81"/>
              </a:solidFill>
            </a:endParaRPr>
          </a:p>
          <a:p>
            <a:pPr marL="1143000" lvl="2" indent="-228600">
              <a:spcBef>
                <a:spcPct val="20000"/>
              </a:spcBef>
              <a:buFont typeface="Wingdings" pitchFamily="2" charset="2"/>
              <a:buChar char="Ð"/>
            </a:pPr>
            <a:r>
              <a:rPr lang="fr-FR" sz="1800">
                <a:solidFill>
                  <a:srgbClr val="01A0B5"/>
                </a:solidFill>
              </a:rPr>
              <a:t>  D</a:t>
            </a:r>
            <a:r>
              <a:rPr lang="fr-FR" sz="1800"/>
              <a:t>es pertes,</a:t>
            </a:r>
          </a:p>
          <a:p>
            <a:pPr marL="1143000" lvl="2" indent="-228600">
              <a:spcBef>
                <a:spcPct val="20000"/>
              </a:spcBef>
              <a:buFont typeface="Wingdings" pitchFamily="2" charset="2"/>
              <a:buChar char="Ð"/>
            </a:pPr>
            <a:r>
              <a:rPr lang="fr-FR" sz="1800">
                <a:solidFill>
                  <a:srgbClr val="01A0B5"/>
                </a:solidFill>
              </a:rPr>
              <a:t>  L</a:t>
            </a:r>
            <a:r>
              <a:rPr lang="fr-FR" sz="1800"/>
              <a:t>’annonce officielle de pertes pour les années à venir,</a:t>
            </a:r>
          </a:p>
          <a:p>
            <a:pPr marL="1143000" lvl="2" indent="-228600">
              <a:spcBef>
                <a:spcPct val="20000"/>
              </a:spcBef>
              <a:buFont typeface="Wingdings" pitchFamily="2" charset="2"/>
              <a:buChar char="Ð"/>
            </a:pPr>
            <a:r>
              <a:rPr lang="fr-FR" sz="1800">
                <a:solidFill>
                  <a:srgbClr val="01A0B5"/>
                </a:solidFill>
              </a:rPr>
              <a:t>  U</a:t>
            </a:r>
            <a:r>
              <a:rPr lang="fr-FR" sz="1800"/>
              <a:t>n CA prévisionnel exceptionnellement prometteur,</a:t>
            </a:r>
          </a:p>
          <a:p>
            <a:pPr marL="1143000" lvl="2" indent="-228600">
              <a:spcBef>
                <a:spcPct val="20000"/>
              </a:spcBef>
              <a:buFont typeface="Wingdings" pitchFamily="2" charset="2"/>
              <a:buChar char="Ð"/>
            </a:pPr>
            <a:r>
              <a:rPr lang="fr-FR" sz="1800">
                <a:solidFill>
                  <a:srgbClr val="01A0B5"/>
                </a:solidFill>
              </a:rPr>
              <a:t>  U</a:t>
            </a:r>
            <a:r>
              <a:rPr lang="fr-FR" sz="1800"/>
              <a:t>n taux de croissance à 3 chiffres (CA &gt; 100%).</a:t>
            </a:r>
          </a:p>
        </p:txBody>
      </p:sp>
      <p:pic>
        <p:nvPicPr>
          <p:cNvPr id="135171" name="Picture 2052" descr="Logo Partie 2"/>
          <p:cNvPicPr>
            <a:picLocks noChangeAspect="1" noChangeArrowheads="1"/>
          </p:cNvPicPr>
          <p:nvPr/>
        </p:nvPicPr>
        <p:blipFill>
          <a:blip r:embed="rId3"/>
          <a:srcRect/>
          <a:stretch>
            <a:fillRect/>
          </a:stretch>
        </p:blipFill>
        <p:spPr bwMode="auto">
          <a:xfrm>
            <a:off x="774700" y="4013200"/>
            <a:ext cx="500063" cy="533400"/>
          </a:xfrm>
          <a:prstGeom prst="rect">
            <a:avLst/>
          </a:prstGeom>
          <a:noFill/>
          <a:ln w="9525">
            <a:noFill/>
            <a:miter lim="800000"/>
            <a:headEnd/>
            <a:tailEnd/>
          </a:ln>
        </p:spPr>
      </p:pic>
      <p:sp>
        <p:nvSpPr>
          <p:cNvPr id="135172" name="Rectangle 205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C</a:t>
            </a:r>
            <a:r>
              <a:rPr lang="fr-FR" sz="4000"/>
              <a:t>omparaison entre Economies</a:t>
            </a:r>
            <a:endParaRPr lang="fr-FR" sz="1600"/>
          </a:p>
        </p:txBody>
      </p:sp>
    </p:spTree>
  </p:cSld>
  <p:clrMapOvr>
    <a:masterClrMapping/>
  </p:clrMapOvr>
  <p:transition>
    <p:zo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Picture 2" descr="Logo Partie 2"/>
          <p:cNvPicPr>
            <a:picLocks noChangeAspect="1" noChangeArrowheads="1"/>
          </p:cNvPicPr>
          <p:nvPr/>
        </p:nvPicPr>
        <p:blipFill>
          <a:blip r:embed="rId3"/>
          <a:srcRect/>
          <a:stretch>
            <a:fillRect/>
          </a:stretch>
        </p:blipFill>
        <p:spPr bwMode="auto">
          <a:xfrm>
            <a:off x="782638" y="1981200"/>
            <a:ext cx="500062" cy="533400"/>
          </a:xfrm>
          <a:prstGeom prst="rect">
            <a:avLst/>
          </a:prstGeom>
          <a:noFill/>
          <a:ln w="9525">
            <a:noFill/>
            <a:miter lim="800000"/>
            <a:headEnd/>
            <a:tailEnd/>
          </a:ln>
        </p:spPr>
      </p:pic>
      <p:sp>
        <p:nvSpPr>
          <p:cNvPr id="137218" name="Rectangle 3"/>
          <p:cNvSpPr>
            <a:spLocks noChangeArrowheads="1"/>
          </p:cNvSpPr>
          <p:nvPr/>
        </p:nvSpPr>
        <p:spPr bwMode="auto">
          <a:xfrm>
            <a:off x="1066800" y="1993900"/>
            <a:ext cx="7772400" cy="41021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A</a:t>
            </a:r>
            <a:r>
              <a:rPr lang="fr-FR"/>
              <a:t>vantages :</a:t>
            </a:r>
            <a:endParaRPr lang="fr-FR">
              <a:solidFill>
                <a:srgbClr val="184B81"/>
              </a:solidFill>
            </a:endParaRPr>
          </a:p>
          <a:p>
            <a:pPr marL="1143000" lvl="2" indent="-228600" algn="just">
              <a:spcBef>
                <a:spcPct val="20000"/>
              </a:spcBef>
              <a:buFont typeface="Wingdings" pitchFamily="2" charset="2"/>
              <a:buChar char="Ð"/>
            </a:pPr>
            <a:r>
              <a:rPr lang="fr-FR" sz="1800">
                <a:solidFill>
                  <a:srgbClr val="01A0B5"/>
                </a:solidFill>
              </a:rPr>
              <a:t>  P</a:t>
            </a:r>
            <a:r>
              <a:rPr lang="fr-FR" sz="1800"/>
              <a:t>reuve d’une forte implication de l’entreprise dans le tissu économique local,</a:t>
            </a:r>
          </a:p>
          <a:p>
            <a:pPr marL="1143000" lvl="2" indent="-228600" algn="just">
              <a:spcBef>
                <a:spcPct val="20000"/>
              </a:spcBef>
              <a:buFont typeface="Wingdings" pitchFamily="2" charset="2"/>
              <a:buChar char="Ð"/>
            </a:pPr>
            <a:r>
              <a:rPr lang="fr-FR" sz="1800">
                <a:solidFill>
                  <a:srgbClr val="01A0B5"/>
                </a:solidFill>
              </a:rPr>
              <a:t>  F</a:t>
            </a:r>
            <a:r>
              <a:rPr lang="fr-FR" sz="1800"/>
              <a:t>aciliter la relation avec ses clients, fournisseurs et autres partenaires financiers,</a:t>
            </a:r>
          </a:p>
          <a:p>
            <a:pPr marL="1143000" lvl="2" indent="-228600" algn="just">
              <a:spcBef>
                <a:spcPct val="20000"/>
              </a:spcBef>
              <a:buFont typeface="Wingdings" pitchFamily="2" charset="2"/>
              <a:buChar char="Ð"/>
            </a:pPr>
            <a:r>
              <a:rPr lang="fr-FR" sz="1800">
                <a:solidFill>
                  <a:srgbClr val="01A0B5"/>
                </a:solidFill>
              </a:rPr>
              <a:t>  F</a:t>
            </a:r>
            <a:r>
              <a:rPr lang="fr-FR" sz="1800"/>
              <a:t>aciliter la levée de capitaux,</a:t>
            </a:r>
          </a:p>
          <a:p>
            <a:pPr marL="1143000" lvl="2" indent="-228600" algn="just">
              <a:spcBef>
                <a:spcPct val="20000"/>
              </a:spcBef>
              <a:buFont typeface="Wingdings" pitchFamily="2" charset="2"/>
              <a:buChar char="Ð"/>
            </a:pPr>
            <a:r>
              <a:rPr lang="fr-FR" sz="1800">
                <a:solidFill>
                  <a:srgbClr val="01A0B5"/>
                </a:solidFill>
              </a:rPr>
              <a:t>  D</a:t>
            </a:r>
            <a:r>
              <a:rPr lang="fr-FR" sz="1800"/>
              <a:t>isposer d’une meilleure valorisation (Nyse, Nasdaq…).</a:t>
            </a:r>
            <a:endParaRPr lang="fr-FR" sz="1000"/>
          </a:p>
          <a:p>
            <a:pPr marL="342900" indent="-342900" algn="just">
              <a:lnSpc>
                <a:spcPct val="50000"/>
              </a:lnSpc>
              <a:spcBef>
                <a:spcPct val="20000"/>
              </a:spcBef>
            </a:pPr>
            <a:r>
              <a:rPr lang="fr-FR">
                <a:solidFill>
                  <a:srgbClr val="184B81"/>
                </a:solidFill>
              </a:rPr>
              <a:t>	</a:t>
            </a:r>
          </a:p>
          <a:p>
            <a:pPr marL="342900" indent="-342900">
              <a:spcBef>
                <a:spcPct val="20000"/>
              </a:spcBef>
            </a:pPr>
            <a:r>
              <a:rPr lang="fr-FR">
                <a:solidFill>
                  <a:srgbClr val="184B81"/>
                </a:solidFill>
              </a:rPr>
              <a:t>	 </a:t>
            </a:r>
            <a:r>
              <a:rPr lang="fr-FR">
                <a:solidFill>
                  <a:srgbClr val="01A0B5"/>
                </a:solidFill>
              </a:rPr>
              <a:t>A</a:t>
            </a:r>
            <a:r>
              <a:rPr lang="fr-FR"/>
              <a:t>utres possibilités :</a:t>
            </a:r>
            <a:endParaRPr lang="fr-FR">
              <a:solidFill>
                <a:srgbClr val="184B81"/>
              </a:solidFill>
            </a:endParaRPr>
          </a:p>
          <a:p>
            <a:pPr marL="1143000" lvl="2" indent="-228600">
              <a:spcBef>
                <a:spcPct val="20000"/>
              </a:spcBef>
              <a:buFont typeface="Wingdings" pitchFamily="2" charset="2"/>
              <a:buChar char="Ð"/>
            </a:pPr>
            <a:r>
              <a:rPr lang="fr-FR" sz="1800">
                <a:solidFill>
                  <a:srgbClr val="01A0B5"/>
                </a:solidFill>
              </a:rPr>
              <a:t>  D</a:t>
            </a:r>
            <a:r>
              <a:rPr lang="fr-FR" sz="1800"/>
              <a:t>ouble cotation (française &amp; étrangère).</a:t>
            </a:r>
          </a:p>
          <a:p>
            <a:pPr marL="1143000" lvl="2" indent="-228600">
              <a:lnSpc>
                <a:spcPct val="90000"/>
              </a:lnSpc>
              <a:spcBef>
                <a:spcPct val="20000"/>
              </a:spcBef>
              <a:buFont typeface="Wingdings" pitchFamily="2" charset="2"/>
              <a:buNone/>
            </a:pPr>
            <a:r>
              <a:rPr lang="fr-FR" sz="1800" i="1">
                <a:solidFill>
                  <a:srgbClr val="184B81"/>
                </a:solidFill>
              </a:rPr>
              <a:t>     </a:t>
            </a:r>
            <a:r>
              <a:rPr lang="fr-FR" sz="1800" i="1">
                <a:solidFill>
                  <a:srgbClr val="01A0B5"/>
                </a:solidFill>
              </a:rPr>
              <a:t>E</a:t>
            </a:r>
            <a:r>
              <a:rPr lang="fr-FR" sz="1800" i="1"/>
              <a:t>xemples</a:t>
            </a:r>
            <a:r>
              <a:rPr lang="fr-FR" sz="1800"/>
              <a:t> :  France Télécom en 1998 (Paris &amp; Nasdaq).</a:t>
            </a:r>
          </a:p>
          <a:p>
            <a:pPr marL="1143000" lvl="2" indent="-228600">
              <a:lnSpc>
                <a:spcPct val="90000"/>
              </a:lnSpc>
              <a:spcBef>
                <a:spcPct val="20000"/>
              </a:spcBef>
              <a:buFont typeface="Wingdings" pitchFamily="2" charset="2"/>
              <a:buNone/>
            </a:pPr>
            <a:r>
              <a:rPr lang="fr-FR" sz="1800"/>
              <a:t>		        AB Sat en 1996 (Nasdaq).</a:t>
            </a:r>
          </a:p>
        </p:txBody>
      </p:sp>
      <p:pic>
        <p:nvPicPr>
          <p:cNvPr id="137219" name="Picture 4" descr="Logo Partie 2"/>
          <p:cNvPicPr>
            <a:picLocks noChangeAspect="1" noChangeArrowheads="1"/>
          </p:cNvPicPr>
          <p:nvPr/>
        </p:nvPicPr>
        <p:blipFill>
          <a:blip r:embed="rId3"/>
          <a:srcRect/>
          <a:stretch>
            <a:fillRect/>
          </a:stretch>
        </p:blipFill>
        <p:spPr bwMode="auto">
          <a:xfrm>
            <a:off x="774700" y="4572000"/>
            <a:ext cx="500063" cy="533400"/>
          </a:xfrm>
          <a:prstGeom prst="rect">
            <a:avLst/>
          </a:prstGeom>
          <a:noFill/>
          <a:ln w="9525">
            <a:noFill/>
            <a:miter lim="800000"/>
            <a:headEnd/>
            <a:tailEnd/>
          </a:ln>
        </p:spPr>
      </p:pic>
      <p:sp>
        <p:nvSpPr>
          <p:cNvPr id="137220" name="Rectangle 5"/>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C</a:t>
            </a:r>
            <a:r>
              <a:rPr lang="fr-FR" sz="4000"/>
              <a:t>otation sur une Place étrangère (1/2)</a:t>
            </a:r>
            <a:endParaRPr lang="fr-FR" sz="1600"/>
          </a:p>
        </p:txBody>
      </p:sp>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fr-FR" sz="3200" smtClean="0">
                <a:solidFill>
                  <a:srgbClr val="01A0B5"/>
                </a:solidFill>
              </a:rPr>
              <a:t>P</a:t>
            </a:r>
            <a:r>
              <a:rPr lang="fr-FR" sz="3200" smtClean="0">
                <a:solidFill>
                  <a:schemeClr val="tx1"/>
                </a:solidFill>
              </a:rPr>
              <a:t>hase n°1 = </a:t>
            </a:r>
            <a:r>
              <a:rPr lang="fr-FR" sz="3200" smtClean="0">
                <a:solidFill>
                  <a:srgbClr val="FF5E00"/>
                </a:solidFill>
              </a:rPr>
              <a:t>C</a:t>
            </a:r>
            <a:r>
              <a:rPr lang="fr-FR" sz="3200" smtClean="0">
                <a:solidFill>
                  <a:schemeClr val="tx1"/>
                </a:solidFill>
              </a:rPr>
              <a:t>onstitution</a:t>
            </a:r>
          </a:p>
        </p:txBody>
      </p:sp>
      <p:pic>
        <p:nvPicPr>
          <p:cNvPr id="26626" name="Picture 4" descr="Constitution"/>
          <p:cNvPicPr>
            <a:picLocks noChangeAspect="1" noChangeArrowheads="1"/>
          </p:cNvPicPr>
          <p:nvPr/>
        </p:nvPicPr>
        <p:blipFill>
          <a:blip r:embed="rId3"/>
          <a:srcRect l="1529" t="1472"/>
          <a:stretch>
            <a:fillRect/>
          </a:stretch>
        </p:blipFill>
        <p:spPr bwMode="auto">
          <a:xfrm>
            <a:off x="754063" y="1916113"/>
            <a:ext cx="5113337" cy="3930650"/>
          </a:xfrm>
          <a:prstGeom prst="rect">
            <a:avLst/>
          </a:prstGeom>
          <a:noFill/>
          <a:ln w="9525">
            <a:noFill/>
            <a:miter lim="800000"/>
            <a:headEnd/>
            <a:tailEnd/>
          </a:ln>
        </p:spPr>
      </p:pic>
      <p:sp>
        <p:nvSpPr>
          <p:cNvPr id="26627" name="Rectangle 6"/>
          <p:cNvSpPr>
            <a:spLocks noChangeArrowheads="1"/>
          </p:cNvSpPr>
          <p:nvPr/>
        </p:nvSpPr>
        <p:spPr bwMode="auto">
          <a:xfrm>
            <a:off x="5508625" y="4941888"/>
            <a:ext cx="3455988" cy="512762"/>
          </a:xfrm>
          <a:prstGeom prst="rect">
            <a:avLst/>
          </a:prstGeom>
          <a:noFill/>
          <a:ln w="9525">
            <a:noFill/>
            <a:miter lim="800000"/>
            <a:headEnd/>
            <a:tailEnd/>
          </a:ln>
        </p:spPr>
        <p:txBody>
          <a:bodyPr>
            <a:spAutoFit/>
          </a:bodyPr>
          <a:lstStyle/>
          <a:p>
            <a:pPr algn="just" eaLnBrk="0" hangingPunct="0">
              <a:spcBef>
                <a:spcPct val="50000"/>
              </a:spcBef>
            </a:pPr>
            <a:r>
              <a:rPr lang="fr-FR" sz="1100">
                <a:latin typeface="Verdana" pitchFamily="34" charset="0"/>
              </a:rPr>
              <a:t>Actionnaire majoritaire = &gt;50% des actions.</a:t>
            </a:r>
          </a:p>
          <a:p>
            <a:pPr algn="just" eaLnBrk="0" hangingPunct="0">
              <a:spcBef>
                <a:spcPct val="50000"/>
              </a:spcBef>
            </a:pPr>
            <a:r>
              <a:rPr lang="fr-FR" sz="1100">
                <a:latin typeface="Verdana" pitchFamily="34" charset="0"/>
              </a:rPr>
              <a:t>Associés 1 à 6 = 1/7 des parts restantes.</a:t>
            </a:r>
          </a:p>
        </p:txBody>
      </p:sp>
      <p:sp>
        <p:nvSpPr>
          <p:cNvPr id="26628" name="Rectangle 13"/>
          <p:cNvSpPr>
            <a:spLocks noChangeArrowheads="1"/>
          </p:cNvSpPr>
          <p:nvPr/>
        </p:nvSpPr>
        <p:spPr bwMode="auto">
          <a:xfrm>
            <a:off x="5064125" y="1739900"/>
            <a:ext cx="533400" cy="609600"/>
          </a:xfrm>
          <a:prstGeom prst="rect">
            <a:avLst/>
          </a:prstGeom>
          <a:solidFill>
            <a:srgbClr val="FFFFFF"/>
          </a:solidFill>
          <a:ln w="9525">
            <a:solidFill>
              <a:srgbClr val="FFFFFF"/>
            </a:solidFill>
            <a:miter lim="800000"/>
            <a:headEnd/>
            <a:tailEnd/>
          </a:ln>
        </p:spPr>
        <p:txBody>
          <a:bodyPr wrap="none" anchor="ctr"/>
          <a:lstStyle/>
          <a:p>
            <a:pPr eaLnBrk="0" hangingPunct="0"/>
            <a:endParaRPr lang="fr-FR"/>
          </a:p>
        </p:txBody>
      </p:sp>
      <p:sp>
        <p:nvSpPr>
          <p:cNvPr id="26629" name="Text Box 5"/>
          <p:cNvSpPr txBox="1">
            <a:spLocks noChangeArrowheads="1"/>
          </p:cNvSpPr>
          <p:nvPr/>
        </p:nvSpPr>
        <p:spPr bwMode="auto">
          <a:xfrm>
            <a:off x="5867400" y="2279650"/>
            <a:ext cx="2808288" cy="428625"/>
          </a:xfrm>
          <a:prstGeom prst="rect">
            <a:avLst/>
          </a:prstGeom>
          <a:noFill/>
          <a:ln w="9525">
            <a:noFill/>
            <a:miter lim="800000"/>
            <a:headEnd/>
            <a:tailEnd/>
          </a:ln>
        </p:spPr>
        <p:txBody>
          <a:bodyPr>
            <a:spAutoFit/>
          </a:bodyPr>
          <a:lstStyle/>
          <a:p>
            <a:pPr algn="just" eaLnBrk="0" hangingPunct="0"/>
            <a:r>
              <a:rPr lang="fr-FR" sz="1100">
                <a:latin typeface="Verdana" pitchFamily="34" charset="0"/>
              </a:rPr>
              <a:t>Capital initial = 3 M€.</a:t>
            </a:r>
          </a:p>
          <a:p>
            <a:pPr algn="just" eaLnBrk="0" hangingPunct="0"/>
            <a:r>
              <a:rPr lang="fr-FR" sz="1100">
                <a:latin typeface="Verdana" pitchFamily="34" charset="0"/>
              </a:rPr>
              <a:t>Répartition : 100.000 titres de 30 €.</a:t>
            </a:r>
          </a:p>
        </p:txBody>
      </p:sp>
      <p:grpSp>
        <p:nvGrpSpPr>
          <p:cNvPr id="26630" name="Group 9"/>
          <p:cNvGrpSpPr>
            <a:grpSpLocks/>
          </p:cNvGrpSpPr>
          <p:nvPr/>
        </p:nvGrpSpPr>
        <p:grpSpPr bwMode="auto">
          <a:xfrm>
            <a:off x="5237163" y="2224088"/>
            <a:ext cx="838200" cy="1439862"/>
            <a:chOff x="3344" y="1496"/>
            <a:chExt cx="528" cy="907"/>
          </a:xfrm>
        </p:grpSpPr>
        <p:sp>
          <p:nvSpPr>
            <p:cNvPr id="26631" name="Line 7"/>
            <p:cNvSpPr>
              <a:spLocks noChangeShapeType="1"/>
            </p:cNvSpPr>
            <p:nvPr/>
          </p:nvSpPr>
          <p:spPr bwMode="auto">
            <a:xfrm>
              <a:off x="3350" y="1496"/>
              <a:ext cx="0" cy="907"/>
            </a:xfrm>
            <a:prstGeom prst="line">
              <a:avLst/>
            </a:prstGeom>
            <a:noFill/>
            <a:ln w="28575">
              <a:solidFill>
                <a:schemeClr val="tx1"/>
              </a:solidFill>
              <a:round/>
              <a:headEnd/>
              <a:tailEnd/>
            </a:ln>
          </p:spPr>
          <p:txBody>
            <a:bodyPr/>
            <a:lstStyle/>
            <a:p>
              <a:endParaRPr lang="fr-FR"/>
            </a:p>
          </p:txBody>
        </p:sp>
        <p:sp>
          <p:nvSpPr>
            <p:cNvPr id="26632" name="Line 9"/>
            <p:cNvSpPr>
              <a:spLocks noChangeShapeType="1"/>
            </p:cNvSpPr>
            <p:nvPr/>
          </p:nvSpPr>
          <p:spPr bwMode="auto">
            <a:xfrm>
              <a:off x="3344" y="1496"/>
              <a:ext cx="528" cy="0"/>
            </a:xfrm>
            <a:prstGeom prst="line">
              <a:avLst/>
            </a:prstGeom>
            <a:noFill/>
            <a:ln w="28575">
              <a:solidFill>
                <a:schemeClr val="tx1"/>
              </a:solidFill>
              <a:round/>
              <a:headEnd/>
              <a:tailEnd/>
            </a:ln>
          </p:spPr>
          <p:txBody>
            <a:bodyPr/>
            <a:lstStyle/>
            <a:p>
              <a:endParaRPr lang="fr-FR"/>
            </a:p>
          </p:txBody>
        </p:sp>
      </p:grpSp>
    </p:spTree>
  </p:cSld>
  <p:clrMapOvr>
    <a:masterClrMapping/>
  </p:clrMapOvr>
  <p:transition>
    <p:zo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5" name="Picture 2" descr="Logo Partie 2"/>
          <p:cNvPicPr>
            <a:picLocks noChangeAspect="1" noChangeArrowheads="1"/>
          </p:cNvPicPr>
          <p:nvPr/>
        </p:nvPicPr>
        <p:blipFill>
          <a:blip r:embed="rId3"/>
          <a:srcRect/>
          <a:stretch>
            <a:fillRect/>
          </a:stretch>
        </p:blipFill>
        <p:spPr bwMode="auto">
          <a:xfrm>
            <a:off x="782638" y="1981200"/>
            <a:ext cx="500062" cy="533400"/>
          </a:xfrm>
          <a:prstGeom prst="rect">
            <a:avLst/>
          </a:prstGeom>
          <a:noFill/>
          <a:ln w="9525">
            <a:noFill/>
            <a:miter lim="800000"/>
            <a:headEnd/>
            <a:tailEnd/>
          </a:ln>
        </p:spPr>
      </p:pic>
      <p:sp>
        <p:nvSpPr>
          <p:cNvPr id="139266" name="Rectangle 3"/>
          <p:cNvSpPr>
            <a:spLocks noChangeArrowheads="1"/>
          </p:cNvSpPr>
          <p:nvPr/>
        </p:nvSpPr>
        <p:spPr bwMode="auto">
          <a:xfrm>
            <a:off x="1066800" y="1993900"/>
            <a:ext cx="7772400" cy="41021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A</a:t>
            </a:r>
            <a:r>
              <a:rPr lang="fr-FR"/>
              <a:t>utres avantages :</a:t>
            </a:r>
            <a:endParaRPr lang="fr-FR">
              <a:solidFill>
                <a:srgbClr val="184B81"/>
              </a:solidFill>
            </a:endParaRPr>
          </a:p>
          <a:p>
            <a:pPr marL="1143000" lvl="2" indent="-228600" algn="just">
              <a:spcBef>
                <a:spcPct val="20000"/>
              </a:spcBef>
              <a:buFont typeface="Wingdings" pitchFamily="2" charset="2"/>
              <a:buNone/>
            </a:pPr>
            <a:r>
              <a:rPr lang="fr-FR" sz="1800">
                <a:solidFill>
                  <a:srgbClr val="184B81"/>
                </a:solidFill>
              </a:rPr>
              <a:t> </a:t>
            </a:r>
          </a:p>
          <a:p>
            <a:pPr marL="1143000" lvl="2" indent="-228600" algn="just">
              <a:spcBef>
                <a:spcPct val="20000"/>
              </a:spcBef>
              <a:buFont typeface="Wingdings" pitchFamily="2" charset="2"/>
              <a:buChar char="Ð"/>
            </a:pPr>
            <a:r>
              <a:rPr lang="fr-FR" sz="1800">
                <a:solidFill>
                  <a:srgbClr val="01A0B5"/>
                </a:solidFill>
              </a:rPr>
              <a:t>  F</a:t>
            </a:r>
            <a:r>
              <a:rPr lang="fr-FR" sz="1800"/>
              <a:t>aciliter les transactions aux actionnaires étrangers,</a:t>
            </a:r>
          </a:p>
          <a:p>
            <a:pPr marL="1143000" lvl="2" indent="-228600" algn="just">
              <a:spcBef>
                <a:spcPct val="20000"/>
              </a:spcBef>
              <a:buFont typeface="Wingdings" pitchFamily="2" charset="2"/>
              <a:buNone/>
            </a:pPr>
            <a:r>
              <a:rPr lang="fr-FR" sz="1800" i="1"/>
              <a:t>      Exemple</a:t>
            </a:r>
            <a:r>
              <a:rPr lang="fr-FR" sz="1800"/>
              <a:t> : Total, Alcatel, Axa, Elf Aquitaine (Nyse).</a:t>
            </a:r>
          </a:p>
          <a:p>
            <a:pPr marL="1143000" lvl="2" indent="-228600" algn="just">
              <a:spcBef>
                <a:spcPct val="20000"/>
              </a:spcBef>
              <a:buFont typeface="Wingdings" pitchFamily="2" charset="2"/>
              <a:buChar char="Ð"/>
            </a:pPr>
            <a:r>
              <a:rPr lang="fr-FR" sz="1800">
                <a:solidFill>
                  <a:srgbClr val="01A0B5"/>
                </a:solidFill>
              </a:rPr>
              <a:t>  F</a:t>
            </a:r>
            <a:r>
              <a:rPr lang="fr-FR" sz="1800"/>
              <a:t>aciliter une opération de croissance externe,</a:t>
            </a:r>
          </a:p>
          <a:p>
            <a:pPr marL="1143000" lvl="2" indent="-228600">
              <a:spcBef>
                <a:spcPct val="20000"/>
              </a:spcBef>
              <a:buFont typeface="Wingdings" pitchFamily="2" charset="2"/>
              <a:buNone/>
            </a:pPr>
            <a:r>
              <a:rPr lang="fr-FR" sz="1800" i="1"/>
              <a:t>      Exemple</a:t>
            </a:r>
            <a:r>
              <a:rPr lang="fr-FR" sz="1800"/>
              <a:t> : Saint Gobain (Europe).</a:t>
            </a:r>
          </a:p>
          <a:p>
            <a:pPr marL="1143000" lvl="2" indent="-228600">
              <a:spcBef>
                <a:spcPct val="20000"/>
              </a:spcBef>
              <a:buFont typeface="Wingdings" pitchFamily="2" charset="2"/>
              <a:buChar char="Ð"/>
            </a:pPr>
            <a:r>
              <a:rPr lang="fr-FR" sz="1800">
                <a:solidFill>
                  <a:srgbClr val="01A0B5"/>
                </a:solidFill>
              </a:rPr>
              <a:t>  S</a:t>
            </a:r>
            <a:r>
              <a:rPr lang="fr-FR" sz="1800"/>
              <a:t>e constituer une réserve de capital,</a:t>
            </a:r>
          </a:p>
          <a:p>
            <a:pPr marL="1143000" lvl="2" indent="-228600">
              <a:spcBef>
                <a:spcPct val="20000"/>
              </a:spcBef>
              <a:buFont typeface="Wingdings" pitchFamily="2" charset="2"/>
              <a:buNone/>
            </a:pPr>
            <a:r>
              <a:rPr lang="fr-FR" sz="1800" i="1"/>
              <a:t>      Exemple</a:t>
            </a:r>
            <a:r>
              <a:rPr lang="fr-FR" sz="1800"/>
              <a:t> : Valéo (OTC).</a:t>
            </a:r>
          </a:p>
          <a:p>
            <a:pPr marL="1143000" lvl="2" indent="-228600">
              <a:spcBef>
                <a:spcPct val="20000"/>
              </a:spcBef>
              <a:buFont typeface="Wingdings" pitchFamily="2" charset="2"/>
              <a:buChar char="Ð"/>
            </a:pPr>
            <a:r>
              <a:rPr lang="fr-FR" sz="1800">
                <a:solidFill>
                  <a:srgbClr val="01A0B5"/>
                </a:solidFill>
              </a:rPr>
              <a:t>  R</a:t>
            </a:r>
            <a:r>
              <a:rPr lang="fr-FR" sz="1800"/>
              <a:t>enforcer l’image internationale d’un groupe,</a:t>
            </a:r>
          </a:p>
          <a:p>
            <a:pPr marL="1143000" lvl="2" indent="-228600">
              <a:spcBef>
                <a:spcPct val="20000"/>
              </a:spcBef>
              <a:buFont typeface="Wingdings" pitchFamily="2" charset="2"/>
              <a:buNone/>
            </a:pPr>
            <a:r>
              <a:rPr lang="fr-FR" sz="1800" i="1"/>
              <a:t>      Exemple</a:t>
            </a:r>
            <a:r>
              <a:rPr lang="fr-FR" sz="1800"/>
              <a:t> : Axa (Nyse).</a:t>
            </a:r>
          </a:p>
          <a:p>
            <a:pPr marL="1143000" lvl="2" indent="-228600">
              <a:spcBef>
                <a:spcPct val="20000"/>
              </a:spcBef>
              <a:buFont typeface="Wingdings" pitchFamily="2" charset="2"/>
              <a:buChar char="Ð"/>
            </a:pPr>
            <a:r>
              <a:rPr lang="fr-FR" sz="1800">
                <a:solidFill>
                  <a:srgbClr val="01A0B5"/>
                </a:solidFill>
              </a:rPr>
              <a:t>  S</a:t>
            </a:r>
            <a:r>
              <a:rPr lang="fr-FR" sz="1800"/>
              <a:t>e confronter à ses principaux concurrents sur un même Marché,</a:t>
            </a:r>
          </a:p>
          <a:p>
            <a:pPr marL="1143000" lvl="2" indent="-228600">
              <a:spcBef>
                <a:spcPct val="20000"/>
              </a:spcBef>
              <a:buFont typeface="Wingdings" pitchFamily="2" charset="2"/>
              <a:buNone/>
            </a:pPr>
            <a:r>
              <a:rPr lang="fr-FR" sz="1800" i="1"/>
              <a:t>      Exemple</a:t>
            </a:r>
            <a:r>
              <a:rPr lang="fr-FR" sz="1800"/>
              <a:t> : Dassault (Nasdaq).</a:t>
            </a:r>
            <a:endParaRPr lang="fr-FR" sz="2000"/>
          </a:p>
        </p:txBody>
      </p:sp>
      <p:sp>
        <p:nvSpPr>
          <p:cNvPr id="139267" name="Rectangle 5"/>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C</a:t>
            </a:r>
            <a:r>
              <a:rPr lang="fr-FR" sz="4000"/>
              <a:t>otation sur une Place étrangère (2/2)</a:t>
            </a:r>
            <a:endParaRPr lang="fr-FR" sz="1600"/>
          </a:p>
        </p:txBody>
      </p:sp>
    </p:spTree>
  </p:cSld>
  <p:clrMapOvr>
    <a:masterClrMapping/>
  </p:clrMapOvr>
  <p:transition>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6"/>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es introductions en cours…</a:t>
            </a:r>
            <a:endParaRPr lang="fr-FR" sz="1600"/>
          </a:p>
        </p:txBody>
      </p:sp>
      <p:pic>
        <p:nvPicPr>
          <p:cNvPr id="141314" name="Picture 4"/>
          <p:cNvPicPr>
            <a:picLocks noChangeAspect="1" noChangeArrowheads="1"/>
          </p:cNvPicPr>
          <p:nvPr/>
        </p:nvPicPr>
        <p:blipFill>
          <a:blip r:embed="rId3"/>
          <a:srcRect/>
          <a:stretch>
            <a:fillRect/>
          </a:stretch>
        </p:blipFill>
        <p:spPr bwMode="auto">
          <a:xfrm>
            <a:off x="817563" y="2276475"/>
            <a:ext cx="7345362" cy="1984375"/>
          </a:xfrm>
          <a:prstGeom prst="rect">
            <a:avLst/>
          </a:prstGeom>
          <a:noFill/>
          <a:ln w="9525">
            <a:noFill/>
            <a:miter lim="800000"/>
            <a:headEnd/>
            <a:tailEnd/>
          </a:ln>
        </p:spPr>
      </p:pic>
    </p:spTree>
  </p:cSld>
  <p:clrMapOvr>
    <a:masterClrMapping/>
  </p:clrMapOvr>
  <p:transition>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ChangeArrowheads="1"/>
          </p:cNvSpPr>
          <p:nvPr>
            <p:ph type="body" idx="1"/>
          </p:nvPr>
        </p:nvSpPr>
        <p:spPr>
          <a:xfrm>
            <a:off x="1447800" y="2133600"/>
            <a:ext cx="7162800" cy="3810000"/>
          </a:xfrm>
        </p:spPr>
        <p:txBody>
          <a:bodyPr/>
          <a:lstStyle/>
          <a:p>
            <a:pPr marL="812800" indent="-812800" eaLnBrk="1" hangingPunct="1">
              <a:lnSpc>
                <a:spcPct val="90000"/>
              </a:lnSpc>
              <a:buFontTx/>
              <a:buNone/>
            </a:pPr>
            <a:r>
              <a:rPr lang="fr-FR" sz="2800" smtClean="0">
                <a:solidFill>
                  <a:srgbClr val="184B81"/>
                </a:solidFill>
              </a:rPr>
              <a:t>	 </a:t>
            </a:r>
            <a:r>
              <a:rPr lang="fr-FR" sz="2800" smtClean="0">
                <a:solidFill>
                  <a:srgbClr val="01A0B5"/>
                </a:solidFill>
              </a:rPr>
              <a:t>L</a:t>
            </a:r>
            <a:r>
              <a:rPr lang="fr-FR" sz="2800" smtClean="0"/>
              <a:t>’Introduction en Bourse</a:t>
            </a:r>
          </a:p>
          <a:p>
            <a:pPr marL="812800" indent="-812800" eaLnBrk="1" hangingPunct="1">
              <a:lnSpc>
                <a:spcPct val="50000"/>
              </a:lnSpc>
              <a:buFontTx/>
              <a:buNone/>
            </a:pPr>
            <a:endParaRPr lang="fr-FR" sz="1800" smtClean="0">
              <a:solidFill>
                <a:srgbClr val="184B81"/>
              </a:solidFill>
            </a:endParaRPr>
          </a:p>
          <a:p>
            <a:pPr marL="812800" indent="-812800" eaLnBrk="1" hangingPunct="1">
              <a:lnSpc>
                <a:spcPct val="90000"/>
              </a:lnSpc>
              <a:buFontTx/>
              <a:buNone/>
            </a:pPr>
            <a:r>
              <a:rPr lang="fr-FR" sz="2400" smtClean="0">
                <a:solidFill>
                  <a:srgbClr val="EAEAEA"/>
                </a:solidFill>
              </a:rPr>
              <a:t>		Les principales Motivations</a:t>
            </a:r>
          </a:p>
          <a:p>
            <a:pPr marL="812800" indent="-812800" eaLnBrk="1" hangingPunct="1">
              <a:lnSpc>
                <a:spcPct val="50000"/>
              </a:lnSpc>
              <a:buFontTx/>
              <a:buNone/>
            </a:pPr>
            <a:endParaRPr lang="fr-FR" sz="2400" smtClean="0">
              <a:solidFill>
                <a:srgbClr val="EAEAEA"/>
              </a:solidFill>
            </a:endParaRPr>
          </a:p>
          <a:p>
            <a:pPr marL="812800" indent="-812800" eaLnBrk="1" hangingPunct="1">
              <a:lnSpc>
                <a:spcPct val="90000"/>
              </a:lnSpc>
              <a:buFontTx/>
              <a:buNone/>
            </a:pPr>
            <a:r>
              <a:rPr lang="fr-FR" sz="2400" smtClean="0">
                <a:solidFill>
                  <a:srgbClr val="EAEAEA"/>
                </a:solidFill>
              </a:rPr>
              <a:t>		La Sélection d’un Marché</a:t>
            </a:r>
          </a:p>
          <a:p>
            <a:pPr marL="812800" indent="-812800" eaLnBrk="1" hangingPunct="1">
              <a:lnSpc>
                <a:spcPct val="50000"/>
              </a:lnSpc>
              <a:buFontTx/>
              <a:buNone/>
            </a:pPr>
            <a:r>
              <a:rPr lang="fr-FR" sz="2400" smtClean="0">
                <a:solidFill>
                  <a:srgbClr val="184B81"/>
                </a:solidFill>
              </a:rPr>
              <a:t>		</a:t>
            </a:r>
          </a:p>
          <a:p>
            <a:pPr marL="812800" indent="-812800" eaLnBrk="1" hangingPunct="1">
              <a:lnSpc>
                <a:spcPct val="90000"/>
              </a:lnSpc>
              <a:buFontTx/>
              <a:buNone/>
            </a:pPr>
            <a:r>
              <a:rPr lang="fr-FR" sz="2400" smtClean="0">
                <a:solidFill>
                  <a:srgbClr val="184B81"/>
                </a:solidFill>
              </a:rPr>
              <a:t>		</a:t>
            </a:r>
            <a:r>
              <a:rPr lang="fr-FR" sz="2400" smtClean="0">
                <a:solidFill>
                  <a:srgbClr val="01A0B5"/>
                </a:solidFill>
              </a:rPr>
              <a:t>L</a:t>
            </a:r>
            <a:r>
              <a:rPr lang="fr-FR" sz="2400" smtClean="0"/>
              <a:t>a Préparation</a:t>
            </a:r>
          </a:p>
          <a:p>
            <a:pPr marL="812800" indent="-812800" eaLnBrk="1" hangingPunct="1">
              <a:lnSpc>
                <a:spcPct val="50000"/>
              </a:lnSpc>
              <a:buFontTx/>
              <a:buNone/>
            </a:pPr>
            <a:endParaRPr lang="fr-FR" sz="2400" smtClean="0">
              <a:solidFill>
                <a:srgbClr val="184B81"/>
              </a:solidFill>
            </a:endParaRPr>
          </a:p>
          <a:p>
            <a:pPr marL="812800" indent="-812800" eaLnBrk="1" hangingPunct="1">
              <a:lnSpc>
                <a:spcPct val="90000"/>
              </a:lnSpc>
              <a:buFontTx/>
              <a:buNone/>
            </a:pPr>
            <a:r>
              <a:rPr lang="fr-FR" sz="2400" smtClean="0">
                <a:solidFill>
                  <a:srgbClr val="EAEAEA"/>
                </a:solidFill>
              </a:rPr>
              <a:t>		L’Evaluation du Prix d’Offre</a:t>
            </a:r>
          </a:p>
          <a:p>
            <a:pPr marL="812800" indent="-812800" eaLnBrk="1" hangingPunct="1">
              <a:lnSpc>
                <a:spcPct val="50000"/>
              </a:lnSpc>
              <a:buFontTx/>
              <a:buNone/>
            </a:pPr>
            <a:endParaRPr lang="fr-FR" sz="2400" smtClean="0">
              <a:solidFill>
                <a:srgbClr val="EAEAEA"/>
              </a:solidFill>
            </a:endParaRPr>
          </a:p>
          <a:p>
            <a:pPr marL="812800" indent="-812800" eaLnBrk="1" hangingPunct="1">
              <a:lnSpc>
                <a:spcPct val="90000"/>
              </a:lnSpc>
              <a:buFontTx/>
              <a:buNone/>
            </a:pPr>
            <a:r>
              <a:rPr lang="fr-FR" sz="2400" smtClean="0">
                <a:solidFill>
                  <a:srgbClr val="EAEAEA"/>
                </a:solidFill>
              </a:rPr>
              <a:t>		La première Cotation</a:t>
            </a:r>
          </a:p>
        </p:txBody>
      </p:sp>
      <p:sp>
        <p:nvSpPr>
          <p:cNvPr id="143362"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’Entreprise et les Marchés</a:t>
            </a:r>
            <a:endParaRPr lang="fr-FR" sz="2000"/>
          </a:p>
        </p:txBody>
      </p:sp>
      <p:pic>
        <p:nvPicPr>
          <p:cNvPr id="143363" name="Picture 4" descr="Logo Partie 2"/>
          <p:cNvPicPr>
            <a:picLocks noChangeAspect="1" noChangeArrowheads="1"/>
          </p:cNvPicPr>
          <p:nvPr/>
        </p:nvPicPr>
        <p:blipFill>
          <a:blip r:embed="rId3"/>
          <a:srcRect/>
          <a:stretch>
            <a:fillRect/>
          </a:stretch>
        </p:blipFill>
        <p:spPr bwMode="auto">
          <a:xfrm>
            <a:off x="1295400" y="1892300"/>
            <a:ext cx="858838" cy="914400"/>
          </a:xfrm>
          <a:prstGeom prst="rect">
            <a:avLst/>
          </a:prstGeom>
          <a:noFill/>
          <a:ln w="9525">
            <a:noFill/>
            <a:miter lim="800000"/>
            <a:headEnd/>
            <a:tailEnd/>
          </a:ln>
        </p:spPr>
      </p:pic>
      <p:pic>
        <p:nvPicPr>
          <p:cNvPr id="143364" name="Picture 5" descr="Logo Partie 2"/>
          <p:cNvPicPr>
            <a:picLocks noChangeAspect="1" noChangeArrowheads="1"/>
          </p:cNvPicPr>
          <p:nvPr/>
        </p:nvPicPr>
        <p:blipFill>
          <a:blip r:embed="rId4">
            <a:lum bright="70000" contrast="-70000"/>
          </a:blip>
          <a:srcRect/>
          <a:stretch>
            <a:fillRect/>
          </a:stretch>
        </p:blipFill>
        <p:spPr bwMode="auto">
          <a:xfrm>
            <a:off x="1790700" y="3403600"/>
            <a:ext cx="500063" cy="533400"/>
          </a:xfrm>
          <a:prstGeom prst="rect">
            <a:avLst/>
          </a:prstGeom>
          <a:noFill/>
          <a:ln w="9525">
            <a:noFill/>
            <a:miter lim="800000"/>
            <a:headEnd/>
            <a:tailEnd/>
          </a:ln>
        </p:spPr>
      </p:pic>
      <p:pic>
        <p:nvPicPr>
          <p:cNvPr id="143365" name="Picture 6" descr="Logo Partie 2"/>
          <p:cNvPicPr>
            <a:picLocks noChangeAspect="1" noChangeArrowheads="1"/>
          </p:cNvPicPr>
          <p:nvPr/>
        </p:nvPicPr>
        <p:blipFill>
          <a:blip r:embed="rId4"/>
          <a:srcRect/>
          <a:stretch>
            <a:fillRect/>
          </a:stretch>
        </p:blipFill>
        <p:spPr bwMode="auto">
          <a:xfrm>
            <a:off x="1790700" y="4076700"/>
            <a:ext cx="500063" cy="533400"/>
          </a:xfrm>
          <a:prstGeom prst="rect">
            <a:avLst/>
          </a:prstGeom>
          <a:noFill/>
          <a:ln w="9525">
            <a:noFill/>
            <a:miter lim="800000"/>
            <a:headEnd/>
            <a:tailEnd/>
          </a:ln>
        </p:spPr>
      </p:pic>
      <p:pic>
        <p:nvPicPr>
          <p:cNvPr id="143366" name="Picture 7" descr="Logo Partie 2"/>
          <p:cNvPicPr>
            <a:picLocks noChangeAspect="1" noChangeArrowheads="1"/>
          </p:cNvPicPr>
          <p:nvPr/>
        </p:nvPicPr>
        <p:blipFill>
          <a:blip r:embed="rId4">
            <a:lum bright="70000" contrast="-70000"/>
          </a:blip>
          <a:srcRect/>
          <a:stretch>
            <a:fillRect/>
          </a:stretch>
        </p:blipFill>
        <p:spPr bwMode="auto">
          <a:xfrm>
            <a:off x="1790700" y="4749800"/>
            <a:ext cx="500063" cy="533400"/>
          </a:xfrm>
          <a:prstGeom prst="rect">
            <a:avLst/>
          </a:prstGeom>
          <a:noFill/>
          <a:ln w="9525">
            <a:noFill/>
            <a:miter lim="800000"/>
            <a:headEnd/>
            <a:tailEnd/>
          </a:ln>
        </p:spPr>
      </p:pic>
      <p:pic>
        <p:nvPicPr>
          <p:cNvPr id="143367" name="Picture 8" descr="Logo Partie 2"/>
          <p:cNvPicPr>
            <a:picLocks noChangeAspect="1" noChangeArrowheads="1"/>
          </p:cNvPicPr>
          <p:nvPr/>
        </p:nvPicPr>
        <p:blipFill>
          <a:blip r:embed="rId4">
            <a:lum bright="70000" contrast="-70000"/>
          </a:blip>
          <a:srcRect/>
          <a:stretch>
            <a:fillRect/>
          </a:stretch>
        </p:blipFill>
        <p:spPr bwMode="auto">
          <a:xfrm>
            <a:off x="1778000" y="2768600"/>
            <a:ext cx="500063" cy="533400"/>
          </a:xfrm>
          <a:prstGeom prst="rect">
            <a:avLst/>
          </a:prstGeom>
          <a:noFill/>
          <a:ln w="9525">
            <a:noFill/>
            <a:miter lim="800000"/>
            <a:headEnd/>
            <a:tailEnd/>
          </a:ln>
        </p:spPr>
      </p:pic>
      <p:pic>
        <p:nvPicPr>
          <p:cNvPr id="143368" name="Picture 9" descr="Logo Partie 2"/>
          <p:cNvPicPr>
            <a:picLocks noChangeAspect="1" noChangeArrowheads="1"/>
          </p:cNvPicPr>
          <p:nvPr/>
        </p:nvPicPr>
        <p:blipFill>
          <a:blip r:embed="rId4">
            <a:lum bright="70000" contrast="-70000"/>
          </a:blip>
          <a:srcRect/>
          <a:stretch>
            <a:fillRect/>
          </a:stretch>
        </p:blipFill>
        <p:spPr bwMode="auto">
          <a:xfrm>
            <a:off x="1785938" y="5372100"/>
            <a:ext cx="500062" cy="533400"/>
          </a:xfrm>
          <a:prstGeom prst="rect">
            <a:avLst/>
          </a:prstGeom>
          <a:noFill/>
          <a:ln w="9525">
            <a:noFill/>
            <a:miter lim="800000"/>
            <a:headEnd/>
            <a:tailEnd/>
          </a:ln>
        </p:spPr>
      </p:pic>
    </p:spTree>
  </p:cSld>
  <p:clrMapOvr>
    <a:masterClrMapping/>
  </p:clrMapOvr>
  <p:transition>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Picture 2" descr="Logo Partie 2"/>
          <p:cNvPicPr>
            <a:picLocks noChangeAspect="1" noChangeArrowheads="1"/>
          </p:cNvPicPr>
          <p:nvPr/>
        </p:nvPicPr>
        <p:blipFill>
          <a:blip r:embed="rId3"/>
          <a:srcRect/>
          <a:stretch>
            <a:fillRect/>
          </a:stretch>
        </p:blipFill>
        <p:spPr bwMode="auto">
          <a:xfrm>
            <a:off x="782638" y="1981200"/>
            <a:ext cx="500062" cy="533400"/>
          </a:xfrm>
          <a:prstGeom prst="rect">
            <a:avLst/>
          </a:prstGeom>
          <a:noFill/>
          <a:ln w="9525">
            <a:noFill/>
            <a:miter lim="800000"/>
            <a:headEnd/>
            <a:tailEnd/>
          </a:ln>
        </p:spPr>
      </p:pic>
      <p:sp>
        <p:nvSpPr>
          <p:cNvPr id="145410" name="Rectangle 3"/>
          <p:cNvSpPr>
            <a:spLocks noChangeArrowheads="1"/>
          </p:cNvSpPr>
          <p:nvPr/>
        </p:nvSpPr>
        <p:spPr bwMode="auto">
          <a:xfrm>
            <a:off x="1066800" y="1993900"/>
            <a:ext cx="7772400" cy="41021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P</a:t>
            </a:r>
            <a:r>
              <a:rPr lang="fr-FR"/>
              <a:t>ré-requis :</a:t>
            </a:r>
            <a:endParaRPr lang="fr-FR">
              <a:solidFill>
                <a:srgbClr val="184B81"/>
              </a:solidFill>
            </a:endParaRPr>
          </a:p>
          <a:p>
            <a:pPr marL="1143000" lvl="2" indent="-228600" algn="just">
              <a:spcBef>
                <a:spcPct val="20000"/>
              </a:spcBef>
              <a:buFont typeface="Wingdings" pitchFamily="2" charset="2"/>
              <a:buChar char="Ð"/>
            </a:pPr>
            <a:r>
              <a:rPr lang="fr-FR" sz="1800">
                <a:solidFill>
                  <a:srgbClr val="01A0B5"/>
                </a:solidFill>
              </a:rPr>
              <a:t>  É</a:t>
            </a:r>
            <a:r>
              <a:rPr lang="fr-FR" sz="1800"/>
              <a:t>tape qui ne s’improvise pas,</a:t>
            </a:r>
          </a:p>
          <a:p>
            <a:pPr marL="1143000" lvl="2" indent="-228600" algn="just">
              <a:spcBef>
                <a:spcPct val="20000"/>
              </a:spcBef>
              <a:buFont typeface="Wingdings" pitchFamily="2" charset="2"/>
              <a:buChar char="Ð"/>
            </a:pPr>
            <a:r>
              <a:rPr lang="fr-FR" sz="1800">
                <a:solidFill>
                  <a:srgbClr val="01A0B5"/>
                </a:solidFill>
              </a:rPr>
              <a:t>  P</a:t>
            </a:r>
            <a:r>
              <a:rPr lang="fr-FR" sz="1800"/>
              <a:t>réparation sur 2 années,</a:t>
            </a:r>
          </a:p>
          <a:p>
            <a:pPr marL="1143000" lvl="2" indent="-228600" algn="just">
              <a:spcBef>
                <a:spcPct val="20000"/>
              </a:spcBef>
              <a:buFont typeface="Wingdings" pitchFamily="2" charset="2"/>
              <a:buChar char="Ð"/>
            </a:pPr>
            <a:r>
              <a:rPr lang="fr-FR" sz="1800">
                <a:solidFill>
                  <a:srgbClr val="01A0B5"/>
                </a:solidFill>
              </a:rPr>
              <a:t>  C</a:t>
            </a:r>
            <a:r>
              <a:rPr lang="fr-FR" sz="1800"/>
              <a:t>oopération avec des banquiers spécialisés,</a:t>
            </a:r>
          </a:p>
          <a:p>
            <a:pPr marL="1143000" lvl="2" indent="-228600" algn="just">
              <a:spcBef>
                <a:spcPct val="20000"/>
              </a:spcBef>
              <a:buFont typeface="Wingdings" pitchFamily="2" charset="2"/>
              <a:buChar char="Ð"/>
            </a:pPr>
            <a:r>
              <a:rPr lang="fr-FR" sz="1800">
                <a:solidFill>
                  <a:srgbClr val="01A0B5"/>
                </a:solidFill>
              </a:rPr>
              <a:t>  T</a:t>
            </a:r>
            <a:r>
              <a:rPr lang="fr-FR" sz="1800"/>
              <a:t>ravail conjoint avec une agence de communication financière,</a:t>
            </a:r>
          </a:p>
          <a:p>
            <a:pPr marL="1143000" lvl="2" indent="-228600" algn="just">
              <a:spcBef>
                <a:spcPct val="20000"/>
              </a:spcBef>
              <a:buFont typeface="Wingdings" pitchFamily="2" charset="2"/>
              <a:buChar char="Ð"/>
            </a:pPr>
            <a:r>
              <a:rPr lang="fr-FR" sz="1800">
                <a:solidFill>
                  <a:srgbClr val="01A0B5"/>
                </a:solidFill>
              </a:rPr>
              <a:t>  B</a:t>
            </a:r>
            <a:r>
              <a:rPr lang="fr-FR" sz="1800"/>
              <a:t>esoin de conseils juridiques et fiscaux.</a:t>
            </a:r>
            <a:endParaRPr lang="fr-FR" sz="1000"/>
          </a:p>
          <a:p>
            <a:pPr marL="342900" indent="-342900" algn="just">
              <a:lnSpc>
                <a:spcPct val="50000"/>
              </a:lnSpc>
              <a:spcBef>
                <a:spcPct val="20000"/>
              </a:spcBef>
            </a:pPr>
            <a:endParaRPr lang="fr-FR">
              <a:solidFill>
                <a:srgbClr val="184B81"/>
              </a:solidFill>
            </a:endParaRPr>
          </a:p>
          <a:p>
            <a:pPr marL="342900" indent="-342900" algn="just">
              <a:lnSpc>
                <a:spcPct val="50000"/>
              </a:lnSpc>
              <a:spcBef>
                <a:spcPct val="20000"/>
              </a:spcBef>
            </a:pPr>
            <a:r>
              <a:rPr lang="fr-FR">
                <a:solidFill>
                  <a:srgbClr val="184B81"/>
                </a:solidFill>
              </a:rPr>
              <a:t>	</a:t>
            </a:r>
          </a:p>
          <a:p>
            <a:pPr marL="342900" indent="-342900">
              <a:spcBef>
                <a:spcPct val="20000"/>
              </a:spcBef>
            </a:pPr>
            <a:r>
              <a:rPr lang="fr-FR">
                <a:solidFill>
                  <a:srgbClr val="184B81"/>
                </a:solidFill>
              </a:rPr>
              <a:t>	 </a:t>
            </a:r>
            <a:r>
              <a:rPr lang="fr-FR">
                <a:solidFill>
                  <a:srgbClr val="01A0B5"/>
                </a:solidFill>
              </a:rPr>
              <a:t>A</a:t>
            </a:r>
            <a:r>
              <a:rPr lang="fr-FR"/>
              <a:t>cteur principal : </a:t>
            </a:r>
            <a:endParaRPr lang="fr-FR">
              <a:solidFill>
                <a:srgbClr val="184B81"/>
              </a:solidFill>
            </a:endParaRPr>
          </a:p>
          <a:p>
            <a:pPr marL="1143000" lvl="2" indent="-228600">
              <a:spcBef>
                <a:spcPct val="20000"/>
              </a:spcBef>
              <a:buFont typeface="Wingdings" pitchFamily="2" charset="2"/>
              <a:buChar char="Ð"/>
            </a:pPr>
            <a:r>
              <a:rPr lang="fr-FR" sz="1800">
                <a:solidFill>
                  <a:srgbClr val="01A0B5"/>
                </a:solidFill>
              </a:rPr>
              <a:t>  B</a:t>
            </a:r>
            <a:r>
              <a:rPr lang="fr-FR" sz="1800"/>
              <a:t>anquier introducteur = maître d’œuvre de l’opération, grâce à son expérience des Marchés Financiers.</a:t>
            </a:r>
          </a:p>
        </p:txBody>
      </p:sp>
      <p:pic>
        <p:nvPicPr>
          <p:cNvPr id="145411" name="Picture 4" descr="Logo Partie 2"/>
          <p:cNvPicPr>
            <a:picLocks noChangeAspect="1" noChangeArrowheads="1"/>
          </p:cNvPicPr>
          <p:nvPr/>
        </p:nvPicPr>
        <p:blipFill>
          <a:blip r:embed="rId3"/>
          <a:srcRect/>
          <a:stretch>
            <a:fillRect/>
          </a:stretch>
        </p:blipFill>
        <p:spPr bwMode="auto">
          <a:xfrm>
            <a:off x="774700" y="4597400"/>
            <a:ext cx="500063" cy="533400"/>
          </a:xfrm>
          <a:prstGeom prst="rect">
            <a:avLst/>
          </a:prstGeom>
          <a:noFill/>
          <a:ln w="9525">
            <a:noFill/>
            <a:miter lim="800000"/>
            <a:headEnd/>
            <a:tailEnd/>
          </a:ln>
        </p:spPr>
      </p:pic>
      <p:sp>
        <p:nvSpPr>
          <p:cNvPr id="145412" name="Rectangle 5"/>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a Préparation de l’introduction</a:t>
            </a:r>
          </a:p>
        </p:txBody>
      </p:sp>
    </p:spTree>
  </p:cSld>
  <p:clrMapOvr>
    <a:masterClrMapping/>
  </p:clrMapOvr>
  <p:transition>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ChangeArrowheads="1"/>
          </p:cNvSpPr>
          <p:nvPr>
            <p:ph type="body" idx="1"/>
          </p:nvPr>
        </p:nvSpPr>
        <p:spPr>
          <a:xfrm>
            <a:off x="1447800" y="2133600"/>
            <a:ext cx="7162800" cy="3810000"/>
          </a:xfrm>
        </p:spPr>
        <p:txBody>
          <a:bodyPr/>
          <a:lstStyle/>
          <a:p>
            <a:pPr marL="812800" indent="-812800" eaLnBrk="1" hangingPunct="1">
              <a:lnSpc>
                <a:spcPct val="90000"/>
              </a:lnSpc>
              <a:buFontTx/>
              <a:buNone/>
            </a:pPr>
            <a:r>
              <a:rPr lang="fr-FR" sz="2800" smtClean="0">
                <a:solidFill>
                  <a:srgbClr val="184B81"/>
                </a:solidFill>
              </a:rPr>
              <a:t>	 </a:t>
            </a:r>
            <a:r>
              <a:rPr lang="fr-FR" sz="2800" smtClean="0">
                <a:solidFill>
                  <a:srgbClr val="01A0B5"/>
                </a:solidFill>
              </a:rPr>
              <a:t>L</a:t>
            </a:r>
            <a:r>
              <a:rPr lang="fr-FR" sz="2800" smtClean="0"/>
              <a:t>’Introduction en Bourse</a:t>
            </a:r>
          </a:p>
          <a:p>
            <a:pPr marL="812800" indent="-812800" eaLnBrk="1" hangingPunct="1">
              <a:lnSpc>
                <a:spcPct val="50000"/>
              </a:lnSpc>
              <a:buFontTx/>
              <a:buNone/>
            </a:pPr>
            <a:endParaRPr lang="fr-FR" sz="1800" smtClean="0">
              <a:solidFill>
                <a:srgbClr val="184B81"/>
              </a:solidFill>
            </a:endParaRPr>
          </a:p>
          <a:p>
            <a:pPr marL="812800" indent="-812800" eaLnBrk="1" hangingPunct="1">
              <a:lnSpc>
                <a:spcPct val="90000"/>
              </a:lnSpc>
              <a:buFontTx/>
              <a:buNone/>
            </a:pPr>
            <a:r>
              <a:rPr lang="fr-FR" sz="2400" smtClean="0">
                <a:solidFill>
                  <a:srgbClr val="EAEAEA"/>
                </a:solidFill>
              </a:rPr>
              <a:t>		Les principales Motivations</a:t>
            </a:r>
          </a:p>
          <a:p>
            <a:pPr marL="812800" indent="-812800" eaLnBrk="1" hangingPunct="1">
              <a:lnSpc>
                <a:spcPct val="50000"/>
              </a:lnSpc>
              <a:buFontTx/>
              <a:buNone/>
            </a:pPr>
            <a:endParaRPr lang="fr-FR" sz="2400" smtClean="0">
              <a:solidFill>
                <a:srgbClr val="EAEAEA"/>
              </a:solidFill>
            </a:endParaRPr>
          </a:p>
          <a:p>
            <a:pPr marL="812800" indent="-812800" eaLnBrk="1" hangingPunct="1">
              <a:lnSpc>
                <a:spcPct val="90000"/>
              </a:lnSpc>
              <a:buFontTx/>
              <a:buNone/>
            </a:pPr>
            <a:r>
              <a:rPr lang="fr-FR" sz="2400" smtClean="0">
                <a:solidFill>
                  <a:srgbClr val="EAEAEA"/>
                </a:solidFill>
              </a:rPr>
              <a:t>		La Sélection d’un Marché</a:t>
            </a:r>
          </a:p>
          <a:p>
            <a:pPr marL="812800" indent="-812800" eaLnBrk="1" hangingPunct="1">
              <a:lnSpc>
                <a:spcPct val="50000"/>
              </a:lnSpc>
              <a:buFontTx/>
              <a:buNone/>
            </a:pPr>
            <a:r>
              <a:rPr lang="fr-FR" sz="2400" smtClean="0">
                <a:solidFill>
                  <a:srgbClr val="EAEAEA"/>
                </a:solidFill>
              </a:rPr>
              <a:t>		</a:t>
            </a:r>
          </a:p>
          <a:p>
            <a:pPr marL="812800" indent="-812800" eaLnBrk="1" hangingPunct="1">
              <a:lnSpc>
                <a:spcPct val="90000"/>
              </a:lnSpc>
              <a:buFontTx/>
              <a:buNone/>
            </a:pPr>
            <a:r>
              <a:rPr lang="fr-FR" sz="2400" smtClean="0">
                <a:solidFill>
                  <a:srgbClr val="EAEAEA"/>
                </a:solidFill>
              </a:rPr>
              <a:t>		La Préparation</a:t>
            </a:r>
          </a:p>
          <a:p>
            <a:pPr marL="812800" indent="-812800" eaLnBrk="1" hangingPunct="1">
              <a:lnSpc>
                <a:spcPct val="50000"/>
              </a:lnSpc>
              <a:buFontTx/>
              <a:buNone/>
            </a:pPr>
            <a:endParaRPr lang="fr-FR" sz="2400" smtClean="0">
              <a:solidFill>
                <a:srgbClr val="EAEAEA"/>
              </a:solidFill>
            </a:endParaRPr>
          </a:p>
          <a:p>
            <a:pPr marL="812800" indent="-812800" eaLnBrk="1" hangingPunct="1">
              <a:lnSpc>
                <a:spcPct val="90000"/>
              </a:lnSpc>
              <a:buFontTx/>
              <a:buNone/>
            </a:pPr>
            <a:r>
              <a:rPr lang="fr-FR" sz="2400" smtClean="0">
                <a:solidFill>
                  <a:srgbClr val="184B81"/>
                </a:solidFill>
              </a:rPr>
              <a:t>		</a:t>
            </a:r>
            <a:r>
              <a:rPr lang="fr-FR" sz="2400" smtClean="0">
                <a:solidFill>
                  <a:srgbClr val="01A0B5"/>
                </a:solidFill>
              </a:rPr>
              <a:t>L</a:t>
            </a:r>
            <a:r>
              <a:rPr lang="fr-FR" sz="2400" smtClean="0">
                <a:solidFill>
                  <a:srgbClr val="184B81"/>
                </a:solidFill>
              </a:rPr>
              <a:t>’</a:t>
            </a:r>
            <a:r>
              <a:rPr lang="fr-FR" sz="2400" smtClean="0"/>
              <a:t>Evaluation du Prix d’Offre</a:t>
            </a:r>
            <a:endParaRPr lang="fr-FR" sz="2400" smtClean="0">
              <a:solidFill>
                <a:srgbClr val="CDC7C2"/>
              </a:solidFill>
            </a:endParaRPr>
          </a:p>
          <a:p>
            <a:pPr marL="812800" indent="-812800" eaLnBrk="1" hangingPunct="1">
              <a:lnSpc>
                <a:spcPct val="50000"/>
              </a:lnSpc>
              <a:buFontTx/>
              <a:buNone/>
            </a:pPr>
            <a:endParaRPr lang="fr-FR" sz="2400" smtClean="0">
              <a:solidFill>
                <a:srgbClr val="CDC7C2"/>
              </a:solidFill>
            </a:endParaRPr>
          </a:p>
          <a:p>
            <a:pPr marL="812800" indent="-812800" eaLnBrk="1" hangingPunct="1">
              <a:lnSpc>
                <a:spcPct val="90000"/>
              </a:lnSpc>
              <a:buFontTx/>
              <a:buNone/>
            </a:pPr>
            <a:r>
              <a:rPr lang="fr-FR" sz="2400" smtClean="0">
                <a:solidFill>
                  <a:srgbClr val="EAEAEA"/>
                </a:solidFill>
              </a:rPr>
              <a:t>		La première Cotation</a:t>
            </a:r>
          </a:p>
        </p:txBody>
      </p:sp>
      <p:sp>
        <p:nvSpPr>
          <p:cNvPr id="147458"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’Entreprise et les Marchés</a:t>
            </a:r>
            <a:endParaRPr lang="fr-FR" sz="2000"/>
          </a:p>
        </p:txBody>
      </p:sp>
      <p:pic>
        <p:nvPicPr>
          <p:cNvPr id="147459" name="Picture 4" descr="Logo Partie 2"/>
          <p:cNvPicPr>
            <a:picLocks noChangeAspect="1" noChangeArrowheads="1"/>
          </p:cNvPicPr>
          <p:nvPr/>
        </p:nvPicPr>
        <p:blipFill>
          <a:blip r:embed="rId3"/>
          <a:srcRect/>
          <a:stretch>
            <a:fillRect/>
          </a:stretch>
        </p:blipFill>
        <p:spPr bwMode="auto">
          <a:xfrm>
            <a:off x="1295400" y="1892300"/>
            <a:ext cx="858838" cy="914400"/>
          </a:xfrm>
          <a:prstGeom prst="rect">
            <a:avLst/>
          </a:prstGeom>
          <a:noFill/>
          <a:ln w="9525">
            <a:noFill/>
            <a:miter lim="800000"/>
            <a:headEnd/>
            <a:tailEnd/>
          </a:ln>
        </p:spPr>
      </p:pic>
      <p:pic>
        <p:nvPicPr>
          <p:cNvPr id="147460" name="Picture 5" descr="Logo Partie 2"/>
          <p:cNvPicPr>
            <a:picLocks noChangeAspect="1" noChangeArrowheads="1"/>
          </p:cNvPicPr>
          <p:nvPr/>
        </p:nvPicPr>
        <p:blipFill>
          <a:blip r:embed="rId4">
            <a:lum bright="70000" contrast="-70000"/>
          </a:blip>
          <a:srcRect/>
          <a:stretch>
            <a:fillRect/>
          </a:stretch>
        </p:blipFill>
        <p:spPr bwMode="auto">
          <a:xfrm>
            <a:off x="1790700" y="3403600"/>
            <a:ext cx="500063" cy="533400"/>
          </a:xfrm>
          <a:prstGeom prst="rect">
            <a:avLst/>
          </a:prstGeom>
          <a:noFill/>
          <a:ln w="9525">
            <a:noFill/>
            <a:miter lim="800000"/>
            <a:headEnd/>
            <a:tailEnd/>
          </a:ln>
        </p:spPr>
      </p:pic>
      <p:pic>
        <p:nvPicPr>
          <p:cNvPr id="147461" name="Picture 6" descr="Logo Partie 2"/>
          <p:cNvPicPr>
            <a:picLocks noChangeAspect="1" noChangeArrowheads="1"/>
          </p:cNvPicPr>
          <p:nvPr/>
        </p:nvPicPr>
        <p:blipFill>
          <a:blip r:embed="rId4">
            <a:lum bright="70000" contrast="-70000"/>
          </a:blip>
          <a:srcRect/>
          <a:stretch>
            <a:fillRect/>
          </a:stretch>
        </p:blipFill>
        <p:spPr bwMode="auto">
          <a:xfrm>
            <a:off x="1790700" y="4076700"/>
            <a:ext cx="500063" cy="533400"/>
          </a:xfrm>
          <a:prstGeom prst="rect">
            <a:avLst/>
          </a:prstGeom>
          <a:noFill/>
          <a:ln w="9525">
            <a:noFill/>
            <a:miter lim="800000"/>
            <a:headEnd/>
            <a:tailEnd/>
          </a:ln>
        </p:spPr>
      </p:pic>
      <p:pic>
        <p:nvPicPr>
          <p:cNvPr id="147462" name="Picture 7" descr="Logo Partie 2"/>
          <p:cNvPicPr>
            <a:picLocks noChangeAspect="1" noChangeArrowheads="1"/>
          </p:cNvPicPr>
          <p:nvPr/>
        </p:nvPicPr>
        <p:blipFill>
          <a:blip r:embed="rId4"/>
          <a:srcRect/>
          <a:stretch>
            <a:fillRect/>
          </a:stretch>
        </p:blipFill>
        <p:spPr bwMode="auto">
          <a:xfrm>
            <a:off x="1790700" y="4749800"/>
            <a:ext cx="500063" cy="533400"/>
          </a:xfrm>
          <a:prstGeom prst="rect">
            <a:avLst/>
          </a:prstGeom>
          <a:noFill/>
          <a:ln w="9525">
            <a:noFill/>
            <a:miter lim="800000"/>
            <a:headEnd/>
            <a:tailEnd/>
          </a:ln>
        </p:spPr>
      </p:pic>
      <p:pic>
        <p:nvPicPr>
          <p:cNvPr id="147463" name="Picture 8" descr="Logo Partie 2"/>
          <p:cNvPicPr>
            <a:picLocks noChangeAspect="1" noChangeArrowheads="1"/>
          </p:cNvPicPr>
          <p:nvPr/>
        </p:nvPicPr>
        <p:blipFill>
          <a:blip r:embed="rId4">
            <a:lum bright="70000" contrast="-70000"/>
          </a:blip>
          <a:srcRect/>
          <a:stretch>
            <a:fillRect/>
          </a:stretch>
        </p:blipFill>
        <p:spPr bwMode="auto">
          <a:xfrm>
            <a:off x="1778000" y="2768600"/>
            <a:ext cx="500063" cy="533400"/>
          </a:xfrm>
          <a:prstGeom prst="rect">
            <a:avLst/>
          </a:prstGeom>
          <a:noFill/>
          <a:ln w="9525">
            <a:noFill/>
            <a:miter lim="800000"/>
            <a:headEnd/>
            <a:tailEnd/>
          </a:ln>
        </p:spPr>
      </p:pic>
      <p:pic>
        <p:nvPicPr>
          <p:cNvPr id="147464" name="Picture 9" descr="Logo Partie 2"/>
          <p:cNvPicPr>
            <a:picLocks noChangeAspect="1" noChangeArrowheads="1"/>
          </p:cNvPicPr>
          <p:nvPr/>
        </p:nvPicPr>
        <p:blipFill>
          <a:blip r:embed="rId4">
            <a:lum bright="70000" contrast="-70000"/>
          </a:blip>
          <a:srcRect/>
          <a:stretch>
            <a:fillRect/>
          </a:stretch>
        </p:blipFill>
        <p:spPr bwMode="auto">
          <a:xfrm>
            <a:off x="1785938" y="5372100"/>
            <a:ext cx="500062" cy="533400"/>
          </a:xfrm>
          <a:prstGeom prst="rect">
            <a:avLst/>
          </a:prstGeom>
          <a:noFill/>
          <a:ln w="9525">
            <a:noFill/>
            <a:miter lim="800000"/>
            <a:headEnd/>
            <a:tailEnd/>
          </a:ln>
        </p:spPr>
      </p:pic>
    </p:spTree>
  </p:cSld>
  <p:clrMapOvr>
    <a:masterClrMapping/>
  </p:clrMapOvr>
  <p:transition>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5" name="Picture 2" descr="Logo Partie 2"/>
          <p:cNvPicPr>
            <a:picLocks noChangeAspect="1" noChangeArrowheads="1"/>
          </p:cNvPicPr>
          <p:nvPr/>
        </p:nvPicPr>
        <p:blipFill>
          <a:blip r:embed="rId3"/>
          <a:srcRect/>
          <a:stretch>
            <a:fillRect/>
          </a:stretch>
        </p:blipFill>
        <p:spPr bwMode="auto">
          <a:xfrm>
            <a:off x="782638" y="1981200"/>
            <a:ext cx="500062" cy="533400"/>
          </a:xfrm>
          <a:prstGeom prst="rect">
            <a:avLst/>
          </a:prstGeom>
          <a:noFill/>
          <a:ln w="9525">
            <a:noFill/>
            <a:miter lim="800000"/>
            <a:headEnd/>
            <a:tailEnd/>
          </a:ln>
        </p:spPr>
      </p:pic>
      <p:sp>
        <p:nvSpPr>
          <p:cNvPr id="149506" name="Rectangle 3"/>
          <p:cNvSpPr>
            <a:spLocks noChangeArrowheads="1"/>
          </p:cNvSpPr>
          <p:nvPr/>
        </p:nvSpPr>
        <p:spPr bwMode="auto">
          <a:xfrm>
            <a:off x="1066800" y="1993900"/>
            <a:ext cx="7086600" cy="36449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D</a:t>
            </a:r>
            <a:r>
              <a:rPr lang="fr-FR"/>
              <a:t>eux types d’approche :</a:t>
            </a:r>
            <a:endParaRPr lang="fr-FR">
              <a:solidFill>
                <a:srgbClr val="184B81"/>
              </a:solidFill>
            </a:endParaRPr>
          </a:p>
          <a:p>
            <a:pPr marL="342900" indent="-342900" algn="just">
              <a:spcBef>
                <a:spcPct val="20000"/>
              </a:spcBef>
            </a:pPr>
            <a:endParaRPr lang="fr-FR">
              <a:solidFill>
                <a:srgbClr val="184B81"/>
              </a:solidFill>
            </a:endParaRPr>
          </a:p>
          <a:p>
            <a:pPr marL="342900" indent="-342900" algn="just">
              <a:spcBef>
                <a:spcPct val="20000"/>
              </a:spcBef>
              <a:buFont typeface="Wingdings" pitchFamily="2" charset="2"/>
              <a:buChar char="Ò"/>
            </a:pPr>
            <a:r>
              <a:rPr lang="fr-FR" sz="2000">
                <a:solidFill>
                  <a:srgbClr val="01A0B5"/>
                </a:solidFill>
              </a:rPr>
              <a:t> L</a:t>
            </a:r>
            <a:r>
              <a:rPr lang="fr-FR" sz="2000"/>
              <a:t>’approche « patrimoniale » qui évalue l’entreprise à partir de son bilan. Dans ce cas, l’entreprise n’a de valeur qu’à travers son patrimoine (immeubles, terrains, matériels, stocks…),</a:t>
            </a:r>
            <a:endParaRPr lang="fr-FR" sz="1800"/>
          </a:p>
          <a:p>
            <a:pPr marL="1143000" lvl="2" indent="-228600" algn="just">
              <a:spcBef>
                <a:spcPct val="20000"/>
              </a:spcBef>
              <a:buFont typeface="Wingdings" pitchFamily="2" charset="2"/>
              <a:buChar char="Ð"/>
            </a:pPr>
            <a:endParaRPr lang="fr-FR" sz="1800">
              <a:solidFill>
                <a:srgbClr val="184B81"/>
              </a:solidFill>
            </a:endParaRPr>
          </a:p>
          <a:p>
            <a:pPr marL="342900" indent="-342900" algn="just">
              <a:spcBef>
                <a:spcPct val="20000"/>
              </a:spcBef>
              <a:buFont typeface="Wingdings" pitchFamily="2" charset="2"/>
              <a:buChar char="Ò"/>
            </a:pPr>
            <a:r>
              <a:rPr lang="fr-FR" sz="2000">
                <a:solidFill>
                  <a:srgbClr val="01A0B5"/>
                </a:solidFill>
              </a:rPr>
              <a:t> L</a:t>
            </a:r>
            <a:r>
              <a:rPr lang="fr-FR" sz="2000"/>
              <a:t>’approche « actuarielle » qui valorise l’entreprise à partir de ses flux de revenus ultérieurs. Dans ce cas, la valeur de l’entreprise est étudiée par rapport à des potentiels économique et humain.</a:t>
            </a:r>
            <a:endParaRPr lang="fr-FR"/>
          </a:p>
        </p:txBody>
      </p:sp>
      <p:sp>
        <p:nvSpPr>
          <p:cNvPr id="149507" name="Rectangle 5"/>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’évaluation du Prix d’Offre (1/3)</a:t>
            </a:r>
          </a:p>
        </p:txBody>
      </p:sp>
    </p:spTree>
  </p:cSld>
  <p:clrMapOvr>
    <a:masterClrMapping/>
  </p:clrMapOvr>
  <p:transition>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Picture 2" descr="Logo Partie 2"/>
          <p:cNvPicPr>
            <a:picLocks noChangeAspect="1" noChangeArrowheads="1"/>
          </p:cNvPicPr>
          <p:nvPr/>
        </p:nvPicPr>
        <p:blipFill>
          <a:blip r:embed="rId3"/>
          <a:srcRect/>
          <a:stretch>
            <a:fillRect/>
          </a:stretch>
        </p:blipFill>
        <p:spPr bwMode="auto">
          <a:xfrm>
            <a:off x="782638" y="1981200"/>
            <a:ext cx="500062" cy="533400"/>
          </a:xfrm>
          <a:prstGeom prst="rect">
            <a:avLst/>
          </a:prstGeom>
          <a:noFill/>
          <a:ln w="9525">
            <a:noFill/>
            <a:miter lim="800000"/>
            <a:headEnd/>
            <a:tailEnd/>
          </a:ln>
        </p:spPr>
      </p:pic>
      <p:sp>
        <p:nvSpPr>
          <p:cNvPr id="151554" name="Rectangle 3"/>
          <p:cNvSpPr>
            <a:spLocks noChangeArrowheads="1"/>
          </p:cNvSpPr>
          <p:nvPr/>
        </p:nvSpPr>
        <p:spPr bwMode="auto">
          <a:xfrm>
            <a:off x="1066800" y="1993900"/>
            <a:ext cx="7086600" cy="40259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M</a:t>
            </a:r>
            <a:r>
              <a:rPr lang="fr-FR"/>
              <a:t>éthode pour les Entreprises moyennes :</a:t>
            </a:r>
            <a:endParaRPr lang="fr-FR">
              <a:solidFill>
                <a:srgbClr val="184B81"/>
              </a:solidFill>
            </a:endParaRPr>
          </a:p>
          <a:p>
            <a:pPr marL="342900" indent="-342900" algn="just">
              <a:spcBef>
                <a:spcPct val="20000"/>
              </a:spcBef>
            </a:pPr>
            <a:endParaRPr lang="fr-FR">
              <a:solidFill>
                <a:srgbClr val="184B81"/>
              </a:solidFill>
            </a:endParaRPr>
          </a:p>
          <a:p>
            <a:pPr marL="342900" indent="-342900" algn="just">
              <a:spcBef>
                <a:spcPct val="20000"/>
              </a:spcBef>
              <a:buFont typeface="Wingdings" pitchFamily="2" charset="2"/>
              <a:buChar char="Ò"/>
            </a:pPr>
            <a:r>
              <a:rPr lang="fr-FR" sz="2000">
                <a:solidFill>
                  <a:srgbClr val="01A0B5"/>
                </a:solidFill>
              </a:rPr>
              <a:t> C</a:t>
            </a:r>
            <a:r>
              <a:rPr lang="fr-FR" sz="2000"/>
              <a:t>omparer la société candidate aux sociétés déjà cotées (</a:t>
            </a:r>
            <a:r>
              <a:rPr lang="fr-FR" sz="2000">
                <a:sym typeface="Symbol" pitchFamily="18" charset="2"/>
              </a:rPr>
              <a:t>appartenant au même secteur d’activité).</a:t>
            </a:r>
            <a:endParaRPr lang="fr-FR" sz="1800">
              <a:sym typeface="Symbol" pitchFamily="18" charset="2"/>
            </a:endParaRPr>
          </a:p>
          <a:p>
            <a:pPr marL="342900" indent="-342900" algn="just">
              <a:spcBef>
                <a:spcPct val="20000"/>
              </a:spcBef>
              <a:buFont typeface="Wingdings" pitchFamily="2" charset="2"/>
              <a:buChar char="Ò"/>
            </a:pPr>
            <a:endParaRPr lang="fr-FR" sz="1800">
              <a:solidFill>
                <a:srgbClr val="184B81"/>
              </a:solidFill>
            </a:endParaRPr>
          </a:p>
          <a:p>
            <a:pPr marL="342900" indent="-342900" algn="just">
              <a:spcBef>
                <a:spcPct val="20000"/>
              </a:spcBef>
              <a:buFont typeface="Wingdings" pitchFamily="2" charset="2"/>
              <a:buChar char="Ò"/>
            </a:pPr>
            <a:r>
              <a:rPr lang="fr-FR" sz="2000">
                <a:solidFill>
                  <a:srgbClr val="01A0B5"/>
                </a:solidFill>
              </a:rPr>
              <a:t> É</a:t>
            </a:r>
            <a:r>
              <a:rPr lang="fr-FR" sz="2000"/>
              <a:t>léments comptables faisant l’objet d’une comparaison :</a:t>
            </a:r>
          </a:p>
          <a:p>
            <a:pPr marL="1143000" lvl="2" indent="-228600">
              <a:spcBef>
                <a:spcPct val="20000"/>
              </a:spcBef>
              <a:buFont typeface="Wingdings" pitchFamily="2" charset="2"/>
              <a:buChar char="§"/>
            </a:pPr>
            <a:r>
              <a:rPr lang="fr-FR" sz="1800">
                <a:solidFill>
                  <a:srgbClr val="01A0B5"/>
                </a:solidFill>
              </a:rPr>
              <a:t>C</a:t>
            </a:r>
            <a:r>
              <a:rPr lang="fr-FR" sz="1800"/>
              <a:t>A,</a:t>
            </a:r>
          </a:p>
          <a:p>
            <a:pPr marL="1143000" lvl="2" indent="-228600">
              <a:spcBef>
                <a:spcPct val="20000"/>
              </a:spcBef>
              <a:buFont typeface="Wingdings" pitchFamily="2" charset="2"/>
              <a:buChar char="§"/>
            </a:pPr>
            <a:r>
              <a:rPr lang="fr-FR" sz="1800">
                <a:solidFill>
                  <a:srgbClr val="01A0B5"/>
                </a:solidFill>
              </a:rPr>
              <a:t>P</a:t>
            </a:r>
            <a:r>
              <a:rPr lang="fr-FR" sz="1800"/>
              <a:t>ER, </a:t>
            </a:r>
          </a:p>
          <a:p>
            <a:pPr marL="1143000" lvl="2" indent="-228600">
              <a:spcBef>
                <a:spcPct val="20000"/>
              </a:spcBef>
              <a:buFont typeface="Wingdings" pitchFamily="2" charset="2"/>
              <a:buChar char="§"/>
            </a:pPr>
            <a:r>
              <a:rPr lang="fr-FR" sz="1800">
                <a:solidFill>
                  <a:srgbClr val="01A0B5"/>
                </a:solidFill>
              </a:rPr>
              <a:t>D</a:t>
            </a:r>
            <a:r>
              <a:rPr lang="fr-FR" sz="1800"/>
              <a:t>ivers ratios,</a:t>
            </a:r>
          </a:p>
          <a:p>
            <a:pPr marL="1143000" lvl="2" indent="-228600">
              <a:spcBef>
                <a:spcPct val="20000"/>
              </a:spcBef>
              <a:buFont typeface="Wingdings" pitchFamily="2" charset="2"/>
              <a:buChar char="§"/>
            </a:pPr>
            <a:r>
              <a:rPr lang="fr-FR" sz="1800">
                <a:solidFill>
                  <a:srgbClr val="01A0B5"/>
                </a:solidFill>
              </a:rPr>
              <a:t>C</a:t>
            </a:r>
            <a:r>
              <a:rPr lang="fr-FR" sz="1800"/>
              <a:t>ash-flows,</a:t>
            </a:r>
          </a:p>
          <a:p>
            <a:pPr marL="1143000" lvl="2" indent="-228600">
              <a:spcBef>
                <a:spcPct val="20000"/>
              </a:spcBef>
              <a:buFont typeface="Wingdings" pitchFamily="2" charset="2"/>
              <a:buChar char="§"/>
            </a:pPr>
            <a:r>
              <a:rPr lang="fr-FR" sz="1800">
                <a:solidFill>
                  <a:srgbClr val="01A0B5"/>
                </a:solidFill>
              </a:rPr>
              <a:t>B</a:t>
            </a:r>
            <a:r>
              <a:rPr lang="fr-FR" sz="1800"/>
              <a:t>énéfices passés &amp; prévisionnels…</a:t>
            </a:r>
            <a:endParaRPr lang="fr-FR" sz="2000"/>
          </a:p>
        </p:txBody>
      </p:sp>
      <p:sp>
        <p:nvSpPr>
          <p:cNvPr id="151555" name="Rectangle 4"/>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’évaluation du Prix d’Offre (2/3)</a:t>
            </a:r>
          </a:p>
        </p:txBody>
      </p:sp>
    </p:spTree>
  </p:cSld>
  <p:clrMapOvr>
    <a:masterClrMapping/>
  </p:clrMapOvr>
  <p:transition>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Picture 2" descr="Logo Partie 2"/>
          <p:cNvPicPr>
            <a:picLocks noChangeAspect="1" noChangeArrowheads="1"/>
          </p:cNvPicPr>
          <p:nvPr/>
        </p:nvPicPr>
        <p:blipFill>
          <a:blip r:embed="rId3"/>
          <a:srcRect/>
          <a:stretch>
            <a:fillRect/>
          </a:stretch>
        </p:blipFill>
        <p:spPr bwMode="auto">
          <a:xfrm>
            <a:off x="782638" y="1981200"/>
            <a:ext cx="500062" cy="533400"/>
          </a:xfrm>
          <a:prstGeom prst="rect">
            <a:avLst/>
          </a:prstGeom>
          <a:noFill/>
          <a:ln w="9525">
            <a:noFill/>
            <a:miter lim="800000"/>
            <a:headEnd/>
            <a:tailEnd/>
          </a:ln>
        </p:spPr>
      </p:pic>
      <p:sp>
        <p:nvSpPr>
          <p:cNvPr id="153602" name="Rectangle 3"/>
          <p:cNvSpPr>
            <a:spLocks noChangeArrowheads="1"/>
          </p:cNvSpPr>
          <p:nvPr/>
        </p:nvSpPr>
        <p:spPr bwMode="auto">
          <a:xfrm>
            <a:off x="1066800" y="1993900"/>
            <a:ext cx="7086600" cy="38735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M</a:t>
            </a:r>
            <a:r>
              <a:rPr lang="fr-FR"/>
              <a:t>éthode spécifique à la nouvelle économie :</a:t>
            </a:r>
            <a:endParaRPr lang="fr-FR">
              <a:solidFill>
                <a:srgbClr val="184B81"/>
              </a:solidFill>
            </a:endParaRPr>
          </a:p>
          <a:p>
            <a:pPr marL="342900" indent="-342900" algn="just">
              <a:spcBef>
                <a:spcPct val="20000"/>
              </a:spcBef>
            </a:pPr>
            <a:endParaRPr lang="fr-FR">
              <a:solidFill>
                <a:srgbClr val="184B81"/>
              </a:solidFill>
            </a:endParaRPr>
          </a:p>
          <a:p>
            <a:pPr marL="342900" indent="-342900" algn="just">
              <a:spcBef>
                <a:spcPct val="20000"/>
              </a:spcBef>
              <a:buFont typeface="Wingdings" pitchFamily="2" charset="2"/>
              <a:buChar char="Ò"/>
            </a:pPr>
            <a:r>
              <a:rPr lang="fr-FR" sz="2000">
                <a:solidFill>
                  <a:srgbClr val="01A0B5"/>
                </a:solidFill>
              </a:rPr>
              <a:t> C</a:t>
            </a:r>
            <a:r>
              <a:rPr lang="fr-FR" sz="2000"/>
              <a:t>omparer la société candidate aux sociétés déjà cotées (</a:t>
            </a:r>
            <a:r>
              <a:rPr lang="fr-FR" sz="2000">
                <a:sym typeface="Symbol" pitchFamily="18" charset="2"/>
              </a:rPr>
              <a:t>appartenant au même secteur d’activité).</a:t>
            </a:r>
            <a:endParaRPr lang="fr-FR" sz="1800"/>
          </a:p>
          <a:p>
            <a:pPr marL="1143000" lvl="2" indent="-228600" algn="just">
              <a:spcBef>
                <a:spcPct val="20000"/>
              </a:spcBef>
              <a:buFont typeface="Wingdings" pitchFamily="2" charset="2"/>
              <a:buChar char="Ð"/>
            </a:pPr>
            <a:endParaRPr lang="fr-FR" sz="1800">
              <a:solidFill>
                <a:srgbClr val="184B81"/>
              </a:solidFill>
            </a:endParaRPr>
          </a:p>
          <a:p>
            <a:pPr marL="342900" indent="-342900">
              <a:spcBef>
                <a:spcPct val="20000"/>
              </a:spcBef>
              <a:buFont typeface="Wingdings" pitchFamily="2" charset="2"/>
              <a:buChar char="Ò"/>
            </a:pPr>
            <a:r>
              <a:rPr lang="fr-FR" sz="2000">
                <a:solidFill>
                  <a:srgbClr val="01A0B5"/>
                </a:solidFill>
              </a:rPr>
              <a:t> É</a:t>
            </a:r>
            <a:r>
              <a:rPr lang="fr-FR" sz="2000"/>
              <a:t>léments comptables faisant l’objet d’une comparaison :</a:t>
            </a:r>
          </a:p>
          <a:p>
            <a:pPr marL="1143000" lvl="2" indent="-228600">
              <a:lnSpc>
                <a:spcPct val="90000"/>
              </a:lnSpc>
              <a:spcBef>
                <a:spcPct val="20000"/>
              </a:spcBef>
              <a:buFont typeface="Wingdings" pitchFamily="2" charset="2"/>
              <a:buChar char="§"/>
            </a:pPr>
            <a:r>
              <a:rPr lang="fr-FR" sz="1800">
                <a:solidFill>
                  <a:srgbClr val="01A0B5"/>
                </a:solidFill>
              </a:rPr>
              <a:t>L</a:t>
            </a:r>
            <a:r>
              <a:rPr lang="fr-FR" sz="1800"/>
              <a:t>e multiple de l’EBDIT ( </a:t>
            </a:r>
            <a:r>
              <a:rPr lang="fr-FR" sz="1800">
                <a:sym typeface="Symbol" pitchFamily="18" charset="2"/>
              </a:rPr>
              <a:t> EBE français)</a:t>
            </a:r>
            <a:r>
              <a:rPr lang="fr-FR" sz="1800"/>
              <a:t>,</a:t>
            </a:r>
          </a:p>
          <a:p>
            <a:pPr marL="1143000" lvl="2" indent="-228600">
              <a:lnSpc>
                <a:spcPct val="90000"/>
              </a:lnSpc>
              <a:spcBef>
                <a:spcPct val="20000"/>
              </a:spcBef>
              <a:buFont typeface="Wingdings" pitchFamily="2" charset="2"/>
              <a:buChar char="§"/>
            </a:pPr>
            <a:r>
              <a:rPr lang="fr-FR" sz="1800">
                <a:solidFill>
                  <a:srgbClr val="01A0B5"/>
                </a:solidFill>
              </a:rPr>
              <a:t>L</a:t>
            </a:r>
            <a:r>
              <a:rPr lang="fr-FR" sz="1800"/>
              <a:t>e multiple de l’EBIT ( </a:t>
            </a:r>
            <a:r>
              <a:rPr lang="fr-FR" sz="1800">
                <a:sym typeface="Symbol" pitchFamily="18" charset="2"/>
              </a:rPr>
              <a:t> REX français)</a:t>
            </a:r>
            <a:r>
              <a:rPr lang="fr-FR" sz="1800"/>
              <a:t>,</a:t>
            </a:r>
          </a:p>
          <a:p>
            <a:pPr marL="1143000" lvl="2" indent="-228600">
              <a:lnSpc>
                <a:spcPct val="90000"/>
              </a:lnSpc>
              <a:spcBef>
                <a:spcPct val="20000"/>
              </a:spcBef>
              <a:buFont typeface="Wingdings" pitchFamily="2" charset="2"/>
              <a:buChar char="§"/>
            </a:pPr>
            <a:r>
              <a:rPr lang="fr-FR" sz="1800">
                <a:solidFill>
                  <a:srgbClr val="01A0B5"/>
                </a:solidFill>
              </a:rPr>
              <a:t>A</a:t>
            </a:r>
            <a:r>
              <a:rPr lang="fr-FR" sz="1800"/>
              <a:t>utres multiples « exotiques » comme: </a:t>
            </a:r>
          </a:p>
          <a:p>
            <a:pPr marL="1600200" lvl="3" indent="-228600">
              <a:lnSpc>
                <a:spcPct val="90000"/>
              </a:lnSpc>
              <a:spcBef>
                <a:spcPct val="20000"/>
              </a:spcBef>
              <a:buFont typeface="Wingdings" pitchFamily="2" charset="2"/>
              <a:buChar char="ü"/>
            </a:pPr>
            <a:r>
              <a:rPr lang="fr-FR" sz="1800" i="1">
                <a:solidFill>
                  <a:srgbClr val="01A0B5"/>
                </a:solidFill>
              </a:rPr>
              <a:t>L</a:t>
            </a:r>
            <a:r>
              <a:rPr lang="fr-FR" sz="1800" i="1"/>
              <a:t>e nombre de visiteurs (sites portails),</a:t>
            </a:r>
          </a:p>
          <a:p>
            <a:pPr marL="1600200" lvl="3" indent="-228600">
              <a:lnSpc>
                <a:spcPct val="90000"/>
              </a:lnSpc>
              <a:spcBef>
                <a:spcPct val="20000"/>
              </a:spcBef>
              <a:buFont typeface="Wingdings" pitchFamily="2" charset="2"/>
              <a:buChar char="ü"/>
            </a:pPr>
            <a:r>
              <a:rPr lang="fr-FR" sz="1800" i="1">
                <a:solidFill>
                  <a:srgbClr val="01A0B5"/>
                </a:solidFill>
              </a:rPr>
              <a:t>L</a:t>
            </a:r>
            <a:r>
              <a:rPr lang="fr-FR" sz="1800" i="1"/>
              <a:t>e nombre de comptes ouverts (courtage en ligne).</a:t>
            </a:r>
          </a:p>
        </p:txBody>
      </p:sp>
      <p:sp>
        <p:nvSpPr>
          <p:cNvPr id="153603" name="Rectangle 4"/>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’évaluation du Prix d’Offre (3/3)</a:t>
            </a:r>
          </a:p>
        </p:txBody>
      </p:sp>
    </p:spTree>
  </p:cSld>
  <p:clrMapOvr>
    <a:masterClrMapping/>
  </p:clrMapOvr>
  <p:transition>
    <p:zo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Picture 2" descr="Logo Partie 2"/>
          <p:cNvPicPr>
            <a:picLocks noChangeAspect="1" noChangeArrowheads="1"/>
          </p:cNvPicPr>
          <p:nvPr/>
        </p:nvPicPr>
        <p:blipFill>
          <a:blip r:embed="rId3"/>
          <a:srcRect/>
          <a:stretch>
            <a:fillRect/>
          </a:stretch>
        </p:blipFill>
        <p:spPr bwMode="auto">
          <a:xfrm>
            <a:off x="782638" y="1981200"/>
            <a:ext cx="500062" cy="533400"/>
          </a:xfrm>
          <a:prstGeom prst="rect">
            <a:avLst/>
          </a:prstGeom>
          <a:noFill/>
          <a:ln w="9525">
            <a:noFill/>
            <a:miter lim="800000"/>
            <a:headEnd/>
            <a:tailEnd/>
          </a:ln>
        </p:spPr>
      </p:pic>
      <p:sp>
        <p:nvSpPr>
          <p:cNvPr id="155650" name="Rectangle 3"/>
          <p:cNvSpPr>
            <a:spLocks noChangeArrowheads="1"/>
          </p:cNvSpPr>
          <p:nvPr/>
        </p:nvSpPr>
        <p:spPr bwMode="auto">
          <a:xfrm>
            <a:off x="1066800" y="1993900"/>
            <a:ext cx="7391400" cy="43307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B</a:t>
            </a:r>
            <a:r>
              <a:rPr lang="fr-FR"/>
              <a:t>ase d’évaluation = Bilan de l’entreprise</a:t>
            </a:r>
            <a:endParaRPr lang="fr-FR">
              <a:solidFill>
                <a:srgbClr val="184B81"/>
              </a:solidFill>
            </a:endParaRPr>
          </a:p>
          <a:p>
            <a:pPr marL="342900" indent="-342900" algn="just">
              <a:spcBef>
                <a:spcPct val="20000"/>
              </a:spcBef>
              <a:buFont typeface="Wingdings" pitchFamily="2" charset="2"/>
              <a:buChar char="Ò"/>
            </a:pPr>
            <a:endParaRPr lang="fr-FR" sz="1800">
              <a:solidFill>
                <a:srgbClr val="184B81"/>
              </a:solidFill>
            </a:endParaRPr>
          </a:p>
          <a:p>
            <a:pPr marL="342900" indent="-342900" algn="just">
              <a:spcBef>
                <a:spcPct val="20000"/>
              </a:spcBef>
              <a:buFont typeface="Wingdings" pitchFamily="2" charset="2"/>
              <a:buChar char="Ò"/>
            </a:pPr>
            <a:r>
              <a:rPr lang="fr-FR" sz="1800">
                <a:solidFill>
                  <a:srgbClr val="01A0B5"/>
                </a:solidFill>
              </a:rPr>
              <a:t>C</a:t>
            </a:r>
            <a:r>
              <a:rPr lang="fr-FR" sz="1800"/>
              <a:t>alcul de l’ANC (Actif Net Comptable) :</a:t>
            </a:r>
          </a:p>
          <a:p>
            <a:pPr marL="1143000" lvl="2" indent="-228600">
              <a:lnSpc>
                <a:spcPct val="90000"/>
              </a:lnSpc>
              <a:spcBef>
                <a:spcPct val="20000"/>
              </a:spcBef>
              <a:buFont typeface="Wingdings" pitchFamily="2" charset="2"/>
              <a:buChar char="§"/>
            </a:pPr>
            <a:r>
              <a:rPr lang="fr-FR" sz="1800" i="1">
                <a:sym typeface="Symbol" pitchFamily="18" charset="2"/>
              </a:rPr>
              <a:t>ANC =  (actifs) -  (dettes)</a:t>
            </a:r>
          </a:p>
          <a:p>
            <a:pPr marL="1143000" lvl="2" indent="-228600">
              <a:lnSpc>
                <a:spcPct val="90000"/>
              </a:lnSpc>
              <a:spcBef>
                <a:spcPct val="20000"/>
              </a:spcBef>
              <a:buFont typeface="Wingdings" pitchFamily="2" charset="2"/>
              <a:buChar char="§"/>
            </a:pPr>
            <a:r>
              <a:rPr lang="fr-FR" sz="1800" i="1">
                <a:sym typeface="Symbol" pitchFamily="18" charset="2"/>
              </a:rPr>
              <a:t>Il représente la situation nette comptable de l’entreprise.</a:t>
            </a:r>
            <a:endParaRPr lang="fr-FR" sz="1400"/>
          </a:p>
          <a:p>
            <a:pPr marL="342900" indent="-342900" algn="just">
              <a:spcBef>
                <a:spcPct val="20000"/>
              </a:spcBef>
              <a:buFont typeface="Wingdings" pitchFamily="2" charset="2"/>
              <a:buChar char="Ò"/>
            </a:pPr>
            <a:r>
              <a:rPr lang="fr-FR" sz="1800">
                <a:solidFill>
                  <a:srgbClr val="01A0B5"/>
                </a:solidFill>
              </a:rPr>
              <a:t>C</a:t>
            </a:r>
            <a:r>
              <a:rPr lang="fr-FR" sz="1800"/>
              <a:t>alcul de l’ANCC (Actif Net Comptable Corrigé) :</a:t>
            </a:r>
          </a:p>
          <a:p>
            <a:pPr marL="1143000" lvl="2" indent="-228600">
              <a:lnSpc>
                <a:spcPct val="90000"/>
              </a:lnSpc>
              <a:spcBef>
                <a:spcPct val="20000"/>
              </a:spcBef>
              <a:buFont typeface="Wingdings" pitchFamily="2" charset="2"/>
              <a:buChar char="§"/>
            </a:pPr>
            <a:r>
              <a:rPr lang="fr-FR" sz="1800" i="1"/>
              <a:t>Le calcul de l’ANCC est plus réaliste que celui de l’ANC.</a:t>
            </a:r>
          </a:p>
          <a:p>
            <a:pPr marL="1143000" lvl="2" indent="-228600">
              <a:lnSpc>
                <a:spcPct val="90000"/>
              </a:lnSpc>
              <a:spcBef>
                <a:spcPct val="20000"/>
              </a:spcBef>
              <a:buFont typeface="Wingdings" pitchFamily="2" charset="2"/>
              <a:buChar char="§"/>
            </a:pPr>
            <a:r>
              <a:rPr lang="fr-FR" sz="1800" i="1"/>
              <a:t>ANCC = Valeur comptable + Corrections.</a:t>
            </a:r>
            <a:endParaRPr lang="fr-FR" sz="1400"/>
          </a:p>
          <a:p>
            <a:pPr marL="342900" indent="-342900" algn="just">
              <a:spcBef>
                <a:spcPct val="20000"/>
              </a:spcBef>
              <a:buFont typeface="Wingdings" pitchFamily="2" charset="2"/>
              <a:buChar char="Ò"/>
            </a:pPr>
            <a:r>
              <a:rPr lang="fr-FR" sz="1800">
                <a:solidFill>
                  <a:srgbClr val="01A0B5"/>
                </a:solidFill>
              </a:rPr>
              <a:t>C</a:t>
            </a:r>
            <a:r>
              <a:rPr lang="fr-FR" sz="1800"/>
              <a:t>alcul des Capitaux Permanents Nécessaires à l’Exploitation (ou CPNE) :</a:t>
            </a:r>
          </a:p>
          <a:p>
            <a:pPr marL="1143000" lvl="2" indent="-228600">
              <a:lnSpc>
                <a:spcPct val="90000"/>
              </a:lnSpc>
              <a:spcBef>
                <a:spcPct val="20000"/>
              </a:spcBef>
              <a:buFont typeface="Wingdings" pitchFamily="2" charset="2"/>
              <a:buChar char="§"/>
            </a:pPr>
            <a:r>
              <a:rPr lang="fr-FR" sz="1800" i="1"/>
              <a:t>CPNE = Immobilisations d’Exploitation + BFR d’Exploitation + Immobilisations en Crédit Bail + Immobilisations louées.</a:t>
            </a:r>
          </a:p>
          <a:p>
            <a:pPr marL="1143000" lvl="2" indent="-228600">
              <a:lnSpc>
                <a:spcPct val="90000"/>
              </a:lnSpc>
              <a:spcBef>
                <a:spcPct val="20000"/>
              </a:spcBef>
              <a:buFont typeface="Wingdings" pitchFamily="2" charset="2"/>
              <a:buChar char="§"/>
            </a:pPr>
            <a:r>
              <a:rPr lang="fr-FR" sz="1800" i="1"/>
              <a:t>Ils représentent le montant des capitaux à long terme, indispensables au fonctionnement normal de l’entreprise.</a:t>
            </a:r>
            <a:endParaRPr lang="fr-FR" sz="1800"/>
          </a:p>
        </p:txBody>
      </p:sp>
      <p:sp>
        <p:nvSpPr>
          <p:cNvPr id="155651" name="Rectangle 4"/>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’approche dite « patrimoniale »</a:t>
            </a:r>
          </a:p>
        </p:txBody>
      </p:sp>
    </p:spTree>
  </p:cSld>
  <p:clrMapOvr>
    <a:masterClrMapping/>
  </p:clrMapOvr>
  <p:transition>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Picture 2" descr="Logo Partie 2"/>
          <p:cNvPicPr>
            <a:picLocks noChangeAspect="1" noChangeArrowheads="1"/>
          </p:cNvPicPr>
          <p:nvPr/>
        </p:nvPicPr>
        <p:blipFill>
          <a:blip r:embed="rId3"/>
          <a:srcRect/>
          <a:stretch>
            <a:fillRect/>
          </a:stretch>
        </p:blipFill>
        <p:spPr bwMode="auto">
          <a:xfrm>
            <a:off x="782638" y="2286000"/>
            <a:ext cx="500062" cy="533400"/>
          </a:xfrm>
          <a:prstGeom prst="rect">
            <a:avLst/>
          </a:prstGeom>
          <a:noFill/>
          <a:ln w="9525">
            <a:noFill/>
            <a:miter lim="800000"/>
            <a:headEnd/>
            <a:tailEnd/>
          </a:ln>
        </p:spPr>
      </p:pic>
      <p:sp>
        <p:nvSpPr>
          <p:cNvPr id="157698" name="Rectangle 3"/>
          <p:cNvSpPr>
            <a:spLocks noChangeArrowheads="1"/>
          </p:cNvSpPr>
          <p:nvPr/>
        </p:nvSpPr>
        <p:spPr bwMode="auto">
          <a:xfrm>
            <a:off x="1066800" y="2298700"/>
            <a:ext cx="7772400" cy="34925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M</a:t>
            </a:r>
            <a:r>
              <a:rPr lang="fr-FR"/>
              <a:t>éthode spécifique à la nouvelle économie :</a:t>
            </a:r>
            <a:endParaRPr lang="fr-FR">
              <a:solidFill>
                <a:srgbClr val="184B81"/>
              </a:solidFill>
            </a:endParaRPr>
          </a:p>
          <a:p>
            <a:pPr marL="1143000" lvl="2" indent="-228600" algn="just">
              <a:spcBef>
                <a:spcPct val="20000"/>
              </a:spcBef>
              <a:buFont typeface="Wingdings" pitchFamily="2" charset="2"/>
              <a:buChar char="Ð"/>
            </a:pPr>
            <a:r>
              <a:rPr lang="fr-FR" sz="1800">
                <a:solidFill>
                  <a:srgbClr val="01A0B5"/>
                </a:solidFill>
              </a:rPr>
              <a:t>  P</a:t>
            </a:r>
            <a:r>
              <a:rPr lang="fr-FR" sz="1800"/>
              <a:t>résente toutes les faiblesses inhérentes aux évaluations pratiquées à partir du Bilan Comptable de toute entreprise,</a:t>
            </a:r>
          </a:p>
          <a:p>
            <a:pPr marL="1143000" lvl="2" indent="-228600" algn="just">
              <a:spcBef>
                <a:spcPct val="20000"/>
              </a:spcBef>
              <a:buFont typeface="Wingdings" pitchFamily="2" charset="2"/>
              <a:buChar char="Ð"/>
            </a:pPr>
            <a:r>
              <a:rPr lang="fr-FR" sz="1800">
                <a:solidFill>
                  <a:srgbClr val="01A0B5"/>
                </a:solidFill>
              </a:rPr>
              <a:t>  D</a:t>
            </a:r>
            <a:r>
              <a:rPr lang="fr-FR" sz="1800"/>
              <a:t>onne une vision statique de l’entreprise,</a:t>
            </a:r>
          </a:p>
          <a:p>
            <a:pPr marL="1143000" lvl="2" indent="-228600" algn="just">
              <a:spcBef>
                <a:spcPct val="20000"/>
              </a:spcBef>
              <a:buFont typeface="Wingdings" pitchFamily="2" charset="2"/>
              <a:buChar char="Ð"/>
            </a:pPr>
            <a:r>
              <a:rPr lang="fr-FR" sz="1800">
                <a:solidFill>
                  <a:srgbClr val="01A0B5"/>
                </a:solidFill>
              </a:rPr>
              <a:t>  N</a:t>
            </a:r>
            <a:r>
              <a:rPr lang="fr-FR" sz="1800"/>
              <a:t>e prend pas en considération le Capital immatériel.</a:t>
            </a:r>
            <a:endParaRPr lang="fr-FR" sz="1000"/>
          </a:p>
          <a:p>
            <a:pPr marL="342900" indent="-342900" algn="just">
              <a:lnSpc>
                <a:spcPct val="50000"/>
              </a:lnSpc>
              <a:spcBef>
                <a:spcPct val="20000"/>
              </a:spcBef>
            </a:pPr>
            <a:endParaRPr lang="fr-FR">
              <a:solidFill>
                <a:srgbClr val="184B81"/>
              </a:solidFill>
            </a:endParaRPr>
          </a:p>
          <a:p>
            <a:pPr marL="342900" indent="-342900" algn="just">
              <a:lnSpc>
                <a:spcPct val="50000"/>
              </a:lnSpc>
              <a:spcBef>
                <a:spcPct val="20000"/>
              </a:spcBef>
            </a:pPr>
            <a:r>
              <a:rPr lang="fr-FR">
                <a:solidFill>
                  <a:srgbClr val="184B81"/>
                </a:solidFill>
              </a:rPr>
              <a:t>	</a:t>
            </a:r>
          </a:p>
          <a:p>
            <a:pPr marL="342900" indent="-342900">
              <a:spcBef>
                <a:spcPct val="20000"/>
              </a:spcBef>
            </a:pPr>
            <a:r>
              <a:rPr lang="fr-FR">
                <a:solidFill>
                  <a:srgbClr val="184B81"/>
                </a:solidFill>
              </a:rPr>
              <a:t>	 </a:t>
            </a:r>
            <a:r>
              <a:rPr lang="fr-FR">
                <a:solidFill>
                  <a:srgbClr val="01A0B5"/>
                </a:solidFill>
              </a:rPr>
              <a:t>C</a:t>
            </a:r>
            <a:r>
              <a:rPr lang="fr-FR"/>
              <a:t>onclusion : </a:t>
            </a:r>
            <a:endParaRPr lang="fr-FR">
              <a:solidFill>
                <a:srgbClr val="184B81"/>
              </a:solidFill>
            </a:endParaRPr>
          </a:p>
          <a:p>
            <a:pPr marL="1143000" lvl="2" indent="-228600">
              <a:spcBef>
                <a:spcPct val="20000"/>
              </a:spcBef>
              <a:buFont typeface="Wingdings" pitchFamily="2" charset="2"/>
              <a:buChar char="Ð"/>
            </a:pPr>
            <a:r>
              <a:rPr lang="fr-FR" sz="1800">
                <a:solidFill>
                  <a:srgbClr val="01A0B5"/>
                </a:solidFill>
              </a:rPr>
              <a:t>  L</a:t>
            </a:r>
            <a:r>
              <a:rPr lang="fr-FR" sz="1800"/>
              <a:t>es évaluateurs utilisent toujours plusieurs méthodes d’évaluation, et notamment celle dite « actuarielle »…</a:t>
            </a:r>
          </a:p>
        </p:txBody>
      </p:sp>
      <p:pic>
        <p:nvPicPr>
          <p:cNvPr id="157699" name="Picture 4" descr="Logo Partie 2"/>
          <p:cNvPicPr>
            <a:picLocks noChangeAspect="1" noChangeArrowheads="1"/>
          </p:cNvPicPr>
          <p:nvPr/>
        </p:nvPicPr>
        <p:blipFill>
          <a:blip r:embed="rId3"/>
          <a:srcRect/>
          <a:stretch>
            <a:fillRect/>
          </a:stretch>
        </p:blipFill>
        <p:spPr bwMode="auto">
          <a:xfrm>
            <a:off x="774700" y="4495800"/>
            <a:ext cx="500063" cy="533400"/>
          </a:xfrm>
          <a:prstGeom prst="rect">
            <a:avLst/>
          </a:prstGeom>
          <a:noFill/>
          <a:ln w="9525">
            <a:noFill/>
            <a:miter lim="800000"/>
            <a:headEnd/>
            <a:tailEnd/>
          </a:ln>
        </p:spPr>
      </p:pic>
      <p:sp>
        <p:nvSpPr>
          <p:cNvPr id="157700" name="Rectangle 6"/>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’approche dite « patrimoniale »</a:t>
            </a:r>
          </a:p>
        </p:txBody>
      </p:sp>
    </p:spTree>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3"/>
          <p:cNvSpPr>
            <a:spLocks noGrp="1" noChangeArrowheads="1"/>
          </p:cNvSpPr>
          <p:nvPr>
            <p:ph type="title"/>
          </p:nvPr>
        </p:nvSpPr>
        <p:spPr/>
        <p:txBody>
          <a:bodyPr/>
          <a:lstStyle/>
          <a:p>
            <a:pPr eaLnBrk="1" hangingPunct="1"/>
            <a:r>
              <a:rPr lang="fr-FR" sz="3200" smtClean="0">
                <a:solidFill>
                  <a:srgbClr val="01A0B5"/>
                </a:solidFill>
              </a:rPr>
              <a:t>P</a:t>
            </a:r>
            <a:r>
              <a:rPr lang="fr-FR" sz="3200" smtClean="0">
                <a:solidFill>
                  <a:schemeClr val="tx1"/>
                </a:solidFill>
              </a:rPr>
              <a:t>hase n°2 = </a:t>
            </a:r>
            <a:r>
              <a:rPr lang="fr-FR" sz="3200" smtClean="0">
                <a:solidFill>
                  <a:srgbClr val="FF5E00"/>
                </a:solidFill>
              </a:rPr>
              <a:t>D</a:t>
            </a:r>
            <a:r>
              <a:rPr lang="fr-FR" sz="3200" smtClean="0">
                <a:solidFill>
                  <a:schemeClr val="tx1"/>
                </a:solidFill>
              </a:rPr>
              <a:t>éveloppement</a:t>
            </a:r>
          </a:p>
        </p:txBody>
      </p:sp>
      <p:sp>
        <p:nvSpPr>
          <p:cNvPr id="28674" name="Text Box 5"/>
          <p:cNvSpPr txBox="1">
            <a:spLocks noChangeArrowheads="1"/>
          </p:cNvSpPr>
          <p:nvPr/>
        </p:nvSpPr>
        <p:spPr bwMode="auto">
          <a:xfrm>
            <a:off x="4787900" y="2349500"/>
            <a:ext cx="3311525" cy="2111375"/>
          </a:xfrm>
          <a:prstGeom prst="rect">
            <a:avLst/>
          </a:prstGeom>
          <a:noFill/>
          <a:ln w="9525">
            <a:noFill/>
            <a:miter lim="800000"/>
            <a:headEnd/>
            <a:tailEnd/>
          </a:ln>
        </p:spPr>
        <p:txBody>
          <a:bodyPr>
            <a:spAutoFit/>
          </a:bodyPr>
          <a:lstStyle/>
          <a:p>
            <a:pPr algn="just" eaLnBrk="0" hangingPunct="0"/>
            <a:r>
              <a:rPr lang="fr-FR" sz="1100">
                <a:latin typeface="Verdana" pitchFamily="34" charset="0"/>
              </a:rPr>
              <a:t>Quelques temps après sa création, la société est sollicitée pour plusieurs gros contrats.</a:t>
            </a:r>
          </a:p>
          <a:p>
            <a:pPr algn="just" eaLnBrk="0" hangingPunct="0"/>
            <a:endParaRPr lang="fr-FR" sz="1100">
              <a:latin typeface="Verdana" pitchFamily="34" charset="0"/>
            </a:endParaRPr>
          </a:p>
          <a:p>
            <a:pPr algn="just" eaLnBrk="0" hangingPunct="0"/>
            <a:r>
              <a:rPr lang="fr-FR" sz="1100">
                <a:latin typeface="Verdana" pitchFamily="34" charset="0"/>
              </a:rPr>
              <a:t>Après divers calculs, le PDG estime que son besoin en financement est d’environ 10 M€.</a:t>
            </a:r>
          </a:p>
          <a:p>
            <a:pPr algn="just" eaLnBrk="0" hangingPunct="0"/>
            <a:endParaRPr lang="fr-FR" sz="1100">
              <a:latin typeface="Verdana" pitchFamily="34" charset="0"/>
            </a:endParaRPr>
          </a:p>
          <a:p>
            <a:pPr algn="just" eaLnBrk="0" hangingPunct="0"/>
            <a:r>
              <a:rPr lang="fr-FR" sz="1100">
                <a:latin typeface="Verdana" pitchFamily="34" charset="0"/>
              </a:rPr>
              <a:t>L’Entreprise se doit de chercher un Financement à hauteur de 10 M€.</a:t>
            </a:r>
          </a:p>
          <a:p>
            <a:pPr algn="just" eaLnBrk="0" hangingPunct="0"/>
            <a:endParaRPr lang="fr-FR" sz="1100">
              <a:latin typeface="Verdana" pitchFamily="34" charset="0"/>
            </a:endParaRPr>
          </a:p>
          <a:p>
            <a:pPr algn="just" eaLnBrk="0" hangingPunct="0"/>
            <a:r>
              <a:rPr lang="fr-FR" sz="1100">
                <a:latin typeface="Verdana" pitchFamily="34" charset="0"/>
              </a:rPr>
              <a:t>Quels sont les différents axes possibles de recherche ?</a:t>
            </a:r>
          </a:p>
        </p:txBody>
      </p:sp>
      <p:pic>
        <p:nvPicPr>
          <p:cNvPr id="28675" name="Picture 8" descr="Developpement"/>
          <p:cNvPicPr>
            <a:picLocks noChangeAspect="1" noChangeArrowheads="1"/>
          </p:cNvPicPr>
          <p:nvPr/>
        </p:nvPicPr>
        <p:blipFill>
          <a:blip r:embed="rId3"/>
          <a:srcRect l="790" t="517"/>
          <a:stretch>
            <a:fillRect/>
          </a:stretch>
        </p:blipFill>
        <p:spPr bwMode="auto">
          <a:xfrm>
            <a:off x="588963" y="2270125"/>
            <a:ext cx="3589337" cy="3663950"/>
          </a:xfrm>
          <a:prstGeom prst="rect">
            <a:avLst/>
          </a:prstGeom>
          <a:noFill/>
          <a:ln w="9525">
            <a:noFill/>
            <a:miter lim="800000"/>
            <a:headEnd/>
            <a:tailEnd/>
          </a:ln>
        </p:spPr>
      </p:pic>
      <p:sp>
        <p:nvSpPr>
          <p:cNvPr id="28676" name="Line 9"/>
          <p:cNvSpPr>
            <a:spLocks noChangeShapeType="1"/>
          </p:cNvSpPr>
          <p:nvPr/>
        </p:nvSpPr>
        <p:spPr bwMode="auto">
          <a:xfrm>
            <a:off x="2489200" y="2146300"/>
            <a:ext cx="0" cy="1447800"/>
          </a:xfrm>
          <a:prstGeom prst="line">
            <a:avLst/>
          </a:prstGeom>
          <a:noFill/>
          <a:ln w="28575">
            <a:solidFill>
              <a:schemeClr val="tx1"/>
            </a:solidFill>
            <a:round/>
            <a:headEnd/>
            <a:tailEnd/>
          </a:ln>
        </p:spPr>
        <p:txBody>
          <a:bodyPr/>
          <a:lstStyle/>
          <a:p>
            <a:endParaRPr lang="fr-FR"/>
          </a:p>
        </p:txBody>
      </p:sp>
      <p:sp>
        <p:nvSpPr>
          <p:cNvPr id="28677" name="Line 10"/>
          <p:cNvSpPr>
            <a:spLocks noChangeShapeType="1"/>
          </p:cNvSpPr>
          <p:nvPr/>
        </p:nvSpPr>
        <p:spPr bwMode="auto">
          <a:xfrm>
            <a:off x="2476500" y="2146300"/>
            <a:ext cx="2879725" cy="0"/>
          </a:xfrm>
          <a:prstGeom prst="line">
            <a:avLst/>
          </a:prstGeom>
          <a:noFill/>
          <a:ln w="28575">
            <a:solidFill>
              <a:schemeClr val="tx1"/>
            </a:solidFill>
            <a:round/>
            <a:headEnd/>
            <a:tailEnd/>
          </a:ln>
        </p:spPr>
        <p:txBody>
          <a:bodyPr/>
          <a:lstStyle/>
          <a:p>
            <a:endParaRPr lang="fr-FR"/>
          </a:p>
        </p:txBody>
      </p:sp>
    </p:spTree>
  </p:cSld>
  <p:clrMapOvr>
    <a:masterClrMapping/>
  </p:clrMapOvr>
  <p:transition>
    <p:zo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2" descr="Logo Partie 2"/>
          <p:cNvPicPr>
            <a:picLocks noChangeAspect="1" noChangeArrowheads="1"/>
          </p:cNvPicPr>
          <p:nvPr/>
        </p:nvPicPr>
        <p:blipFill>
          <a:blip r:embed="rId4"/>
          <a:srcRect/>
          <a:stretch>
            <a:fillRect/>
          </a:stretch>
        </p:blipFill>
        <p:spPr bwMode="auto">
          <a:xfrm>
            <a:off x="782638" y="2286000"/>
            <a:ext cx="500062" cy="533400"/>
          </a:xfrm>
          <a:prstGeom prst="rect">
            <a:avLst/>
          </a:prstGeom>
          <a:noFill/>
          <a:ln w="9525">
            <a:noFill/>
            <a:miter lim="800000"/>
            <a:headEnd/>
            <a:tailEnd/>
          </a:ln>
        </p:spPr>
      </p:pic>
      <p:sp>
        <p:nvSpPr>
          <p:cNvPr id="3076" name="Rectangle 3"/>
          <p:cNvSpPr>
            <a:spLocks noChangeArrowheads="1"/>
          </p:cNvSpPr>
          <p:nvPr/>
        </p:nvSpPr>
        <p:spPr bwMode="auto">
          <a:xfrm>
            <a:off x="1066800" y="2298700"/>
            <a:ext cx="7772400" cy="37211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L</a:t>
            </a:r>
            <a:r>
              <a:rPr lang="fr-FR"/>
              <a:t>e modèle d’évaluation par les Dividendes :</a:t>
            </a:r>
          </a:p>
          <a:p>
            <a:pPr marL="342900" indent="-342900" algn="just">
              <a:spcBef>
                <a:spcPct val="20000"/>
              </a:spcBef>
            </a:pPr>
            <a:endParaRPr lang="fr-FR"/>
          </a:p>
          <a:p>
            <a:pPr marL="342900" indent="-342900" algn="just">
              <a:spcBef>
                <a:spcPct val="20000"/>
              </a:spcBef>
            </a:pPr>
            <a:endParaRPr lang="fr-FR"/>
          </a:p>
          <a:p>
            <a:pPr marL="342900" indent="-342900" algn="just">
              <a:spcBef>
                <a:spcPct val="20000"/>
              </a:spcBef>
            </a:pPr>
            <a:endParaRPr lang="fr-FR"/>
          </a:p>
          <a:p>
            <a:pPr marL="742950" lvl="1" indent="-285750">
              <a:spcBef>
                <a:spcPct val="20000"/>
              </a:spcBef>
            </a:pPr>
            <a:r>
              <a:rPr lang="fr-FR" sz="2000">
                <a:sym typeface="Symbol" pitchFamily="18" charset="2"/>
              </a:rPr>
              <a:t>Où :  </a:t>
            </a:r>
            <a:r>
              <a:rPr lang="fr-FR" sz="2000" i="1">
                <a:sym typeface="Symbol" pitchFamily="18" charset="2"/>
              </a:rPr>
              <a:t>P</a:t>
            </a:r>
            <a:r>
              <a:rPr lang="fr-FR" sz="2000" i="1" baseline="-25000">
                <a:sym typeface="Symbol" pitchFamily="18" charset="2"/>
              </a:rPr>
              <a:t>0</a:t>
            </a:r>
            <a:r>
              <a:rPr lang="fr-FR" sz="2000">
                <a:sym typeface="Symbol" pitchFamily="18" charset="2"/>
              </a:rPr>
              <a:t>  représente la valeur de l’action à t</a:t>
            </a:r>
            <a:r>
              <a:rPr lang="fr-FR" sz="2000" baseline="-25000">
                <a:sym typeface="Symbol" pitchFamily="18" charset="2"/>
              </a:rPr>
              <a:t>0</a:t>
            </a:r>
            <a:r>
              <a:rPr lang="fr-FR" sz="2000">
                <a:sym typeface="Symbol" pitchFamily="18" charset="2"/>
              </a:rPr>
              <a:t>,</a:t>
            </a:r>
            <a:endParaRPr lang="fr-FR" sz="2000" baseline="-25000">
              <a:sym typeface="Symbol" pitchFamily="18" charset="2"/>
            </a:endParaRPr>
          </a:p>
          <a:p>
            <a:pPr marL="742950" lvl="1" indent="-285750">
              <a:spcBef>
                <a:spcPct val="20000"/>
              </a:spcBef>
            </a:pPr>
            <a:r>
              <a:rPr lang="fr-FR" sz="2000" baseline="-25000">
                <a:sym typeface="Symbol" pitchFamily="18" charset="2"/>
              </a:rPr>
              <a:t>		   </a:t>
            </a:r>
            <a:r>
              <a:rPr lang="fr-FR" sz="2000" i="1">
                <a:sym typeface="Symbol" pitchFamily="18" charset="2"/>
              </a:rPr>
              <a:t>D</a:t>
            </a:r>
            <a:r>
              <a:rPr lang="fr-FR" sz="2000" i="1" baseline="-25000">
                <a:sym typeface="Symbol" pitchFamily="18" charset="2"/>
              </a:rPr>
              <a:t>t</a:t>
            </a:r>
            <a:r>
              <a:rPr lang="fr-FR" sz="2000">
                <a:sym typeface="Symbol" pitchFamily="18" charset="2"/>
              </a:rPr>
              <a:t>  le dividende anticipé pour la période t,</a:t>
            </a:r>
          </a:p>
          <a:p>
            <a:pPr marL="742950" lvl="1" indent="-285750">
              <a:spcBef>
                <a:spcPct val="20000"/>
              </a:spcBef>
            </a:pPr>
            <a:r>
              <a:rPr lang="fr-FR" sz="2000">
                <a:sym typeface="Symbol" pitchFamily="18" charset="2"/>
              </a:rPr>
              <a:t>		  </a:t>
            </a:r>
            <a:r>
              <a:rPr lang="fr-FR" sz="2000" i="1">
                <a:sym typeface="Symbol" pitchFamily="18" charset="2"/>
              </a:rPr>
              <a:t>V</a:t>
            </a:r>
            <a:r>
              <a:rPr lang="fr-FR" sz="2000" i="1" baseline="-25000">
                <a:sym typeface="Symbol" pitchFamily="18" charset="2"/>
              </a:rPr>
              <a:t>n</a:t>
            </a:r>
            <a:r>
              <a:rPr lang="fr-FR" sz="2000">
                <a:sym typeface="Symbol" pitchFamily="18" charset="2"/>
              </a:rPr>
              <a:t>  la valeur liquidative à la période n,</a:t>
            </a:r>
          </a:p>
          <a:p>
            <a:pPr marL="742950" lvl="1" indent="-285750">
              <a:spcBef>
                <a:spcPct val="20000"/>
              </a:spcBef>
            </a:pPr>
            <a:r>
              <a:rPr lang="fr-FR" sz="2000">
                <a:sym typeface="Symbol" pitchFamily="18" charset="2"/>
              </a:rPr>
              <a:t>     	   </a:t>
            </a:r>
            <a:r>
              <a:rPr lang="fr-FR" sz="2000" i="1">
                <a:sym typeface="Symbol" pitchFamily="18" charset="2"/>
              </a:rPr>
              <a:t>k</a:t>
            </a:r>
            <a:r>
              <a:rPr lang="fr-FR" sz="2000">
                <a:sym typeface="Symbol" pitchFamily="18" charset="2"/>
              </a:rPr>
              <a:t>   le taux de rendement exigé par l’actionnaire,</a:t>
            </a:r>
          </a:p>
          <a:p>
            <a:pPr marL="742950" lvl="1" indent="-285750">
              <a:spcBef>
                <a:spcPct val="20000"/>
              </a:spcBef>
            </a:pPr>
            <a:r>
              <a:rPr lang="fr-FR" sz="2000">
                <a:sym typeface="Symbol" pitchFamily="18" charset="2"/>
              </a:rPr>
              <a:t>	     </a:t>
            </a:r>
            <a:r>
              <a:rPr lang="fr-FR" sz="2000" i="1">
                <a:sym typeface="Symbol" pitchFamily="18" charset="2"/>
              </a:rPr>
              <a:t>n</a:t>
            </a:r>
            <a:r>
              <a:rPr lang="fr-FR" sz="2000">
                <a:sym typeface="Symbol" pitchFamily="18" charset="2"/>
              </a:rPr>
              <a:t>   la dernière année de détention.</a:t>
            </a:r>
            <a:endParaRPr lang="fr-FR" sz="2000"/>
          </a:p>
        </p:txBody>
      </p:sp>
      <p:sp>
        <p:nvSpPr>
          <p:cNvPr id="3077" name="Rectangle 5"/>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’approche dite « actuarielle »</a:t>
            </a:r>
          </a:p>
        </p:txBody>
      </p:sp>
      <p:graphicFrame>
        <p:nvGraphicFramePr>
          <p:cNvPr id="3074" name="Object 1024"/>
          <p:cNvGraphicFramePr>
            <a:graphicFrameLocks noChangeAspect="1"/>
          </p:cNvGraphicFramePr>
          <p:nvPr/>
        </p:nvGraphicFramePr>
        <p:xfrm>
          <a:off x="2616200" y="2870200"/>
          <a:ext cx="3276600" cy="966788"/>
        </p:xfrm>
        <a:graphic>
          <a:graphicData uri="http://schemas.openxmlformats.org/presentationml/2006/ole">
            <p:oleObj spid="_x0000_s3074" name="Equation" r:id="rId5" imgW="1587500" imgH="469900" progId="Equation.3">
              <p:embed/>
            </p:oleObj>
          </a:graphicData>
        </a:graphic>
      </p:graphicFrame>
    </p:spTree>
  </p:cSld>
  <p:clrMapOvr>
    <a:masterClrMapping/>
  </p:clrMapOvr>
  <p:transition>
    <p:zo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2" descr="Logo Partie 2"/>
          <p:cNvPicPr>
            <a:picLocks noChangeAspect="1" noChangeArrowheads="1"/>
          </p:cNvPicPr>
          <p:nvPr/>
        </p:nvPicPr>
        <p:blipFill>
          <a:blip r:embed="rId4"/>
          <a:srcRect/>
          <a:stretch>
            <a:fillRect/>
          </a:stretch>
        </p:blipFill>
        <p:spPr bwMode="auto">
          <a:xfrm>
            <a:off x="782638" y="2286000"/>
            <a:ext cx="500062" cy="533400"/>
          </a:xfrm>
          <a:prstGeom prst="rect">
            <a:avLst/>
          </a:prstGeom>
          <a:noFill/>
          <a:ln w="9525">
            <a:noFill/>
            <a:miter lim="800000"/>
            <a:headEnd/>
            <a:tailEnd/>
          </a:ln>
        </p:spPr>
      </p:pic>
      <p:sp>
        <p:nvSpPr>
          <p:cNvPr id="4100" name="Rectangle 3"/>
          <p:cNvSpPr>
            <a:spLocks noChangeArrowheads="1"/>
          </p:cNvSpPr>
          <p:nvPr/>
        </p:nvSpPr>
        <p:spPr bwMode="auto">
          <a:xfrm>
            <a:off x="1066800" y="2298700"/>
            <a:ext cx="7772400" cy="37211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L</a:t>
            </a:r>
            <a:r>
              <a:rPr lang="fr-FR"/>
              <a:t>e modèle de Gordon-Shapiro :</a:t>
            </a:r>
          </a:p>
          <a:p>
            <a:pPr marL="342900" indent="-342900" algn="just">
              <a:spcBef>
                <a:spcPct val="20000"/>
              </a:spcBef>
            </a:pPr>
            <a:endParaRPr lang="fr-FR"/>
          </a:p>
          <a:p>
            <a:pPr marL="342900" indent="-342900" algn="just">
              <a:spcBef>
                <a:spcPct val="20000"/>
              </a:spcBef>
            </a:pPr>
            <a:endParaRPr lang="fr-FR"/>
          </a:p>
          <a:p>
            <a:pPr marL="342900" indent="-342900" algn="just">
              <a:spcBef>
                <a:spcPct val="20000"/>
              </a:spcBef>
            </a:pPr>
            <a:endParaRPr lang="fr-FR"/>
          </a:p>
          <a:p>
            <a:pPr marL="742950" lvl="1" indent="-285750">
              <a:spcBef>
                <a:spcPct val="20000"/>
              </a:spcBef>
            </a:pPr>
            <a:r>
              <a:rPr lang="fr-FR" sz="2000">
                <a:sym typeface="Symbol" pitchFamily="18" charset="2"/>
              </a:rPr>
              <a:t>Où :  </a:t>
            </a:r>
            <a:r>
              <a:rPr lang="fr-FR" sz="2000" i="1">
                <a:sym typeface="Symbol" pitchFamily="18" charset="2"/>
              </a:rPr>
              <a:t>P</a:t>
            </a:r>
            <a:r>
              <a:rPr lang="fr-FR" sz="2000" i="1" baseline="-25000">
                <a:sym typeface="Symbol" pitchFamily="18" charset="2"/>
              </a:rPr>
              <a:t>0</a:t>
            </a:r>
            <a:r>
              <a:rPr lang="fr-FR" sz="2000">
                <a:sym typeface="Symbol" pitchFamily="18" charset="2"/>
              </a:rPr>
              <a:t>  représente la valeur de l’action à t</a:t>
            </a:r>
            <a:r>
              <a:rPr lang="fr-FR" sz="2000" baseline="-25000">
                <a:sym typeface="Symbol" pitchFamily="18" charset="2"/>
              </a:rPr>
              <a:t>0</a:t>
            </a:r>
            <a:r>
              <a:rPr lang="fr-FR" sz="2000">
                <a:sym typeface="Symbol" pitchFamily="18" charset="2"/>
              </a:rPr>
              <a:t>,</a:t>
            </a:r>
            <a:endParaRPr lang="fr-FR" sz="2000" baseline="-25000">
              <a:sym typeface="Symbol" pitchFamily="18" charset="2"/>
            </a:endParaRPr>
          </a:p>
          <a:p>
            <a:pPr marL="742950" lvl="1" indent="-285750">
              <a:spcBef>
                <a:spcPct val="20000"/>
              </a:spcBef>
            </a:pPr>
            <a:r>
              <a:rPr lang="fr-FR" sz="2000" baseline="-25000">
                <a:sym typeface="Symbol" pitchFamily="18" charset="2"/>
              </a:rPr>
              <a:t>		  </a:t>
            </a:r>
            <a:r>
              <a:rPr lang="fr-FR" sz="2000" i="1">
                <a:sym typeface="Symbol" pitchFamily="18" charset="2"/>
              </a:rPr>
              <a:t>D</a:t>
            </a:r>
            <a:r>
              <a:rPr lang="fr-FR" sz="2000" i="1" baseline="-25000">
                <a:sym typeface="Symbol" pitchFamily="18" charset="2"/>
              </a:rPr>
              <a:t>0</a:t>
            </a:r>
            <a:r>
              <a:rPr lang="fr-FR" sz="2000">
                <a:sym typeface="Symbol" pitchFamily="18" charset="2"/>
              </a:rPr>
              <a:t>  le dividende actuel,</a:t>
            </a:r>
          </a:p>
          <a:p>
            <a:pPr marL="742950" lvl="1" indent="-285750">
              <a:spcBef>
                <a:spcPct val="20000"/>
              </a:spcBef>
            </a:pPr>
            <a:r>
              <a:rPr lang="fr-FR" sz="2000">
                <a:sym typeface="Symbol" pitchFamily="18" charset="2"/>
              </a:rPr>
              <a:t>		   </a:t>
            </a:r>
            <a:r>
              <a:rPr lang="fr-FR" sz="2000" i="1">
                <a:sym typeface="Symbol" pitchFamily="18" charset="2"/>
              </a:rPr>
              <a:t>g</a:t>
            </a:r>
            <a:r>
              <a:rPr lang="fr-FR" sz="2000">
                <a:sym typeface="Symbol" pitchFamily="18" charset="2"/>
              </a:rPr>
              <a:t>   le taux d’intérêt annuel,</a:t>
            </a:r>
          </a:p>
          <a:p>
            <a:pPr marL="742950" lvl="1" indent="-285750">
              <a:spcBef>
                <a:spcPct val="20000"/>
              </a:spcBef>
            </a:pPr>
            <a:r>
              <a:rPr lang="fr-FR" sz="2000">
                <a:sym typeface="Symbol" pitchFamily="18" charset="2"/>
              </a:rPr>
              <a:t>     	   </a:t>
            </a:r>
            <a:r>
              <a:rPr lang="fr-FR" sz="2000" i="1">
                <a:sym typeface="Symbol" pitchFamily="18" charset="2"/>
              </a:rPr>
              <a:t>k</a:t>
            </a:r>
            <a:r>
              <a:rPr lang="fr-FR" sz="2000">
                <a:sym typeface="Symbol" pitchFamily="18" charset="2"/>
              </a:rPr>
              <a:t>   le taux de rendement exigé par l’actionnaire,</a:t>
            </a:r>
          </a:p>
          <a:p>
            <a:pPr marL="742950" lvl="1" indent="-285750">
              <a:spcBef>
                <a:spcPct val="20000"/>
              </a:spcBef>
            </a:pPr>
            <a:r>
              <a:rPr lang="fr-FR" sz="2000">
                <a:sym typeface="Symbol" pitchFamily="18" charset="2"/>
              </a:rPr>
              <a:t>	     </a:t>
            </a:r>
            <a:r>
              <a:rPr lang="fr-FR" sz="2000" i="1">
                <a:sym typeface="Symbol" pitchFamily="18" charset="2"/>
              </a:rPr>
              <a:t>n</a:t>
            </a:r>
            <a:r>
              <a:rPr lang="fr-FR" sz="2000">
                <a:sym typeface="Symbol" pitchFamily="18" charset="2"/>
              </a:rPr>
              <a:t>   la dernière année de détention.</a:t>
            </a:r>
          </a:p>
        </p:txBody>
      </p:sp>
      <p:sp>
        <p:nvSpPr>
          <p:cNvPr id="4101" name="Rectangle 4"/>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’approche dite « actuarielle »</a:t>
            </a:r>
          </a:p>
        </p:txBody>
      </p:sp>
      <p:graphicFrame>
        <p:nvGraphicFramePr>
          <p:cNvPr id="4098" name="Object 1024"/>
          <p:cNvGraphicFramePr>
            <a:graphicFrameLocks noChangeAspect="1"/>
          </p:cNvGraphicFramePr>
          <p:nvPr/>
        </p:nvGraphicFramePr>
        <p:xfrm>
          <a:off x="2667000" y="2844800"/>
          <a:ext cx="3276600" cy="1066800"/>
        </p:xfrm>
        <a:graphic>
          <a:graphicData uri="http://schemas.openxmlformats.org/presentationml/2006/ole">
            <p:oleObj spid="_x0000_s4098" name="Equation" r:id="rId5" imgW="1473120" imgH="482400" progId="Equation.3">
              <p:embed/>
            </p:oleObj>
          </a:graphicData>
        </a:graphic>
      </p:graphicFrame>
    </p:spTree>
  </p:cSld>
  <p:clrMapOvr>
    <a:masterClrMapping/>
  </p:clrMapOvr>
  <p:transition>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2" descr="Logo Partie 2"/>
          <p:cNvPicPr>
            <a:picLocks noChangeAspect="1" noChangeArrowheads="1"/>
          </p:cNvPicPr>
          <p:nvPr/>
        </p:nvPicPr>
        <p:blipFill>
          <a:blip r:embed="rId4"/>
          <a:srcRect/>
          <a:stretch>
            <a:fillRect/>
          </a:stretch>
        </p:blipFill>
        <p:spPr bwMode="auto">
          <a:xfrm>
            <a:off x="782638" y="2286000"/>
            <a:ext cx="500062" cy="533400"/>
          </a:xfrm>
          <a:prstGeom prst="rect">
            <a:avLst/>
          </a:prstGeom>
          <a:noFill/>
          <a:ln w="9525">
            <a:noFill/>
            <a:miter lim="800000"/>
            <a:headEnd/>
            <a:tailEnd/>
          </a:ln>
        </p:spPr>
      </p:pic>
      <p:sp>
        <p:nvSpPr>
          <p:cNvPr id="5124" name="Rectangle 3"/>
          <p:cNvSpPr>
            <a:spLocks noChangeArrowheads="1"/>
          </p:cNvSpPr>
          <p:nvPr/>
        </p:nvSpPr>
        <p:spPr bwMode="auto">
          <a:xfrm>
            <a:off x="1066800" y="2298700"/>
            <a:ext cx="7162800" cy="32639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M</a:t>
            </a:r>
            <a:r>
              <a:rPr lang="fr-FR"/>
              <a:t>éthode de calcul du Price Earning Ratio :</a:t>
            </a:r>
          </a:p>
          <a:p>
            <a:pPr marL="342900" indent="-342900" algn="just">
              <a:spcBef>
                <a:spcPct val="20000"/>
              </a:spcBef>
            </a:pPr>
            <a:endParaRPr lang="fr-FR"/>
          </a:p>
          <a:p>
            <a:pPr marL="342900" indent="-342900" algn="just">
              <a:spcBef>
                <a:spcPct val="20000"/>
              </a:spcBef>
            </a:pPr>
            <a:endParaRPr lang="fr-FR"/>
          </a:p>
          <a:p>
            <a:pPr marL="342900" indent="-342900" algn="just">
              <a:spcBef>
                <a:spcPct val="20000"/>
              </a:spcBef>
            </a:pPr>
            <a:endParaRPr lang="fr-FR"/>
          </a:p>
          <a:p>
            <a:pPr marL="742950" lvl="1" indent="-285750">
              <a:spcBef>
                <a:spcPct val="20000"/>
              </a:spcBef>
              <a:buFont typeface="Wingdings" pitchFamily="2" charset="2"/>
              <a:buChar char="Ò"/>
            </a:pPr>
            <a:r>
              <a:rPr lang="fr-FR" sz="1800">
                <a:solidFill>
                  <a:srgbClr val="01A0B5"/>
                </a:solidFill>
              </a:rPr>
              <a:t> A</a:t>
            </a:r>
            <a:r>
              <a:rPr lang="fr-FR" sz="1800"/>
              <a:t>ppelé coefficient de capitalisation boursière.</a:t>
            </a:r>
          </a:p>
          <a:p>
            <a:pPr marL="742950" lvl="1" indent="-285750">
              <a:spcBef>
                <a:spcPct val="20000"/>
              </a:spcBef>
              <a:buFont typeface="Wingdings" pitchFamily="2" charset="2"/>
              <a:buChar char="Ò"/>
            </a:pPr>
            <a:r>
              <a:rPr lang="fr-FR" sz="1800">
                <a:solidFill>
                  <a:srgbClr val="01A0B5"/>
                </a:solidFill>
              </a:rPr>
              <a:t> I</a:t>
            </a:r>
            <a:r>
              <a:rPr lang="fr-FR" sz="1800"/>
              <a:t>l indique combien de fois le cours capitalise le bénéfice par action.</a:t>
            </a:r>
          </a:p>
          <a:p>
            <a:pPr marL="742950" lvl="1" indent="-285750">
              <a:spcBef>
                <a:spcPct val="20000"/>
              </a:spcBef>
              <a:buFont typeface="Wingdings" pitchFamily="2" charset="2"/>
              <a:buChar char="Ò"/>
            </a:pPr>
            <a:r>
              <a:rPr lang="fr-FR" sz="1800">
                <a:solidFill>
                  <a:srgbClr val="01A0B5"/>
                </a:solidFill>
              </a:rPr>
              <a:t> L</a:t>
            </a:r>
            <a:r>
              <a:rPr lang="fr-FR" sz="1800"/>
              <a:t>es PER moyens japonais et américains sont supérieurs à ceux moyens européens.</a:t>
            </a:r>
            <a:endParaRPr lang="fr-FR"/>
          </a:p>
        </p:txBody>
      </p:sp>
      <p:sp>
        <p:nvSpPr>
          <p:cNvPr id="5125" name="Rectangle 4"/>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’approche comparative</a:t>
            </a:r>
          </a:p>
        </p:txBody>
      </p:sp>
      <p:graphicFrame>
        <p:nvGraphicFramePr>
          <p:cNvPr id="5122" name="Object 1024"/>
          <p:cNvGraphicFramePr>
            <a:graphicFrameLocks noChangeAspect="1"/>
          </p:cNvGraphicFramePr>
          <p:nvPr/>
        </p:nvGraphicFramePr>
        <p:xfrm>
          <a:off x="3187700" y="2946400"/>
          <a:ext cx="2062163" cy="842963"/>
        </p:xfrm>
        <a:graphic>
          <a:graphicData uri="http://schemas.openxmlformats.org/presentationml/2006/ole">
            <p:oleObj spid="_x0000_s5122" name="Equation" r:id="rId5" imgW="927000" imgH="380880" progId="Equation.3">
              <p:embed/>
            </p:oleObj>
          </a:graphicData>
        </a:graphic>
      </p:graphicFrame>
    </p:spTree>
  </p:cSld>
  <p:clrMapOvr>
    <a:masterClrMapping/>
  </p:clrMapOvr>
  <p:transition>
    <p:zo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2" descr="Logo Partie 2"/>
          <p:cNvPicPr>
            <a:picLocks noChangeAspect="1" noChangeArrowheads="1"/>
          </p:cNvPicPr>
          <p:nvPr/>
        </p:nvPicPr>
        <p:blipFill>
          <a:blip r:embed="rId3"/>
          <a:srcRect/>
          <a:stretch>
            <a:fillRect/>
          </a:stretch>
        </p:blipFill>
        <p:spPr bwMode="auto">
          <a:xfrm>
            <a:off x="782638" y="2286000"/>
            <a:ext cx="500062" cy="533400"/>
          </a:xfrm>
          <a:prstGeom prst="rect">
            <a:avLst/>
          </a:prstGeom>
          <a:noFill/>
          <a:ln w="9525">
            <a:noFill/>
            <a:miter lim="800000"/>
            <a:headEnd/>
            <a:tailEnd/>
          </a:ln>
        </p:spPr>
      </p:pic>
      <p:sp>
        <p:nvSpPr>
          <p:cNvPr id="168962" name="Rectangle 3"/>
          <p:cNvSpPr>
            <a:spLocks noChangeArrowheads="1"/>
          </p:cNvSpPr>
          <p:nvPr/>
        </p:nvSpPr>
        <p:spPr bwMode="auto">
          <a:xfrm>
            <a:off x="1066800" y="2298700"/>
            <a:ext cx="7162800" cy="35687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M</a:t>
            </a:r>
            <a:r>
              <a:rPr lang="fr-FR"/>
              <a:t>éthode spécifique à la nouvelle économie :</a:t>
            </a:r>
          </a:p>
          <a:p>
            <a:pPr marL="342900" indent="-342900" algn="just">
              <a:lnSpc>
                <a:spcPct val="50000"/>
              </a:lnSpc>
              <a:spcBef>
                <a:spcPct val="20000"/>
              </a:spcBef>
            </a:pPr>
            <a:endParaRPr lang="fr-FR"/>
          </a:p>
          <a:p>
            <a:pPr marL="742950" lvl="1" indent="-285750">
              <a:spcBef>
                <a:spcPct val="20000"/>
              </a:spcBef>
              <a:buFont typeface="Wingdings" pitchFamily="2" charset="2"/>
              <a:buChar char="Ò"/>
            </a:pPr>
            <a:r>
              <a:rPr lang="fr-FR" sz="2000">
                <a:solidFill>
                  <a:srgbClr val="01A0B5"/>
                </a:solidFill>
              </a:rPr>
              <a:t> S</a:t>
            </a:r>
            <a:r>
              <a:rPr lang="fr-FR" sz="2000"/>
              <a:t>egmenter le secteur d’activité de l’entreprise :</a:t>
            </a:r>
            <a:endParaRPr lang="fr-FR" sz="1800"/>
          </a:p>
          <a:p>
            <a:pPr marL="1143000" lvl="2" indent="-228600">
              <a:lnSpc>
                <a:spcPct val="90000"/>
              </a:lnSpc>
              <a:spcBef>
                <a:spcPct val="20000"/>
              </a:spcBef>
              <a:buFont typeface="Wingdings" pitchFamily="2" charset="2"/>
              <a:buChar char="§"/>
            </a:pPr>
            <a:r>
              <a:rPr lang="fr-FR" sz="1800" i="1">
                <a:solidFill>
                  <a:srgbClr val="01A0B5"/>
                </a:solidFill>
                <a:sym typeface="Symbol" pitchFamily="18" charset="2"/>
              </a:rPr>
              <a:t>e</a:t>
            </a:r>
            <a:r>
              <a:rPr lang="fr-FR" sz="1800" i="1">
                <a:sym typeface="Symbol" pitchFamily="18" charset="2"/>
              </a:rPr>
              <a:t>-Financials = </a:t>
            </a:r>
            <a:r>
              <a:rPr lang="fr-FR" sz="1800">
                <a:sym typeface="Symbol" pitchFamily="18" charset="2"/>
              </a:rPr>
              <a:t>courtiers et services financiers en ligne,</a:t>
            </a:r>
          </a:p>
          <a:p>
            <a:pPr marL="1143000" lvl="2" indent="-228600">
              <a:lnSpc>
                <a:spcPct val="90000"/>
              </a:lnSpc>
              <a:spcBef>
                <a:spcPct val="20000"/>
              </a:spcBef>
              <a:buFont typeface="Wingdings" pitchFamily="2" charset="2"/>
              <a:buChar char="§"/>
            </a:pPr>
            <a:r>
              <a:rPr lang="fr-FR" sz="1800" i="1">
                <a:solidFill>
                  <a:srgbClr val="01A0B5"/>
                </a:solidFill>
                <a:sym typeface="Symbol" pitchFamily="18" charset="2"/>
              </a:rPr>
              <a:t>e</a:t>
            </a:r>
            <a:r>
              <a:rPr lang="fr-FR" sz="1800" i="1">
                <a:sym typeface="Symbol" pitchFamily="18" charset="2"/>
              </a:rPr>
              <a:t>-Content = </a:t>
            </a:r>
            <a:r>
              <a:rPr lang="fr-FR" sz="1800">
                <a:sym typeface="Symbol" pitchFamily="18" charset="2"/>
              </a:rPr>
              <a:t>portails, moteurs de recherche et contenus,</a:t>
            </a:r>
          </a:p>
          <a:p>
            <a:pPr marL="1143000" lvl="2" indent="-228600">
              <a:lnSpc>
                <a:spcPct val="90000"/>
              </a:lnSpc>
              <a:spcBef>
                <a:spcPct val="20000"/>
              </a:spcBef>
              <a:buFont typeface="Wingdings" pitchFamily="2" charset="2"/>
              <a:buChar char="§"/>
            </a:pPr>
            <a:r>
              <a:rPr lang="fr-FR" sz="1800" i="1">
                <a:solidFill>
                  <a:srgbClr val="01A0B5"/>
                </a:solidFill>
                <a:sym typeface="Symbol" pitchFamily="18" charset="2"/>
              </a:rPr>
              <a:t>e</a:t>
            </a:r>
            <a:r>
              <a:rPr lang="fr-FR" sz="1800" i="1">
                <a:sym typeface="Symbol" pitchFamily="18" charset="2"/>
              </a:rPr>
              <a:t>-Commerce = </a:t>
            </a:r>
            <a:r>
              <a:rPr lang="fr-FR" sz="1800">
                <a:sym typeface="Symbol" pitchFamily="18" charset="2"/>
              </a:rPr>
              <a:t>commerce électronique,</a:t>
            </a:r>
          </a:p>
          <a:p>
            <a:pPr marL="1143000" lvl="2" indent="-228600">
              <a:lnSpc>
                <a:spcPct val="90000"/>
              </a:lnSpc>
              <a:spcBef>
                <a:spcPct val="20000"/>
              </a:spcBef>
              <a:buFont typeface="Wingdings" pitchFamily="2" charset="2"/>
              <a:buChar char="§"/>
            </a:pPr>
            <a:r>
              <a:rPr lang="fr-FR" sz="1800" i="1">
                <a:solidFill>
                  <a:srgbClr val="01A0B5"/>
                </a:solidFill>
                <a:sym typeface="Symbol" pitchFamily="18" charset="2"/>
              </a:rPr>
              <a:t>e</a:t>
            </a:r>
            <a:r>
              <a:rPr lang="fr-FR" sz="1800" i="1">
                <a:sym typeface="Symbol" pitchFamily="18" charset="2"/>
              </a:rPr>
              <a:t>-Access = </a:t>
            </a:r>
            <a:r>
              <a:rPr lang="fr-FR" sz="1800">
                <a:sym typeface="Symbol" pitchFamily="18" charset="2"/>
              </a:rPr>
              <a:t>fournisseurs d’accès et providers,</a:t>
            </a:r>
          </a:p>
          <a:p>
            <a:pPr marL="1143000" lvl="2" indent="-228600">
              <a:lnSpc>
                <a:spcPct val="90000"/>
              </a:lnSpc>
              <a:spcBef>
                <a:spcPct val="20000"/>
              </a:spcBef>
              <a:buFont typeface="Wingdings" pitchFamily="2" charset="2"/>
              <a:buChar char="§"/>
            </a:pPr>
            <a:r>
              <a:rPr lang="fr-FR" sz="1800" i="1">
                <a:solidFill>
                  <a:srgbClr val="01A0B5"/>
                </a:solidFill>
                <a:sym typeface="Symbol" pitchFamily="18" charset="2"/>
              </a:rPr>
              <a:t>e</a:t>
            </a:r>
            <a:r>
              <a:rPr lang="fr-FR" sz="1800" i="1">
                <a:sym typeface="Symbol" pitchFamily="18" charset="2"/>
              </a:rPr>
              <a:t>-Software = </a:t>
            </a:r>
            <a:r>
              <a:rPr lang="fr-FR" sz="1800">
                <a:sym typeface="Symbol" pitchFamily="18" charset="2"/>
              </a:rPr>
              <a:t>logiciels &amp; applications,</a:t>
            </a:r>
          </a:p>
          <a:p>
            <a:pPr marL="1143000" lvl="2" indent="-228600">
              <a:lnSpc>
                <a:spcPct val="90000"/>
              </a:lnSpc>
              <a:spcBef>
                <a:spcPct val="20000"/>
              </a:spcBef>
              <a:buFont typeface="Wingdings" pitchFamily="2" charset="2"/>
              <a:buChar char="§"/>
            </a:pPr>
            <a:r>
              <a:rPr lang="fr-FR" sz="1800" i="1">
                <a:solidFill>
                  <a:srgbClr val="01A0B5"/>
                </a:solidFill>
                <a:sym typeface="Symbol" pitchFamily="18" charset="2"/>
              </a:rPr>
              <a:t>e</a:t>
            </a:r>
            <a:r>
              <a:rPr lang="fr-FR" sz="1800" i="1">
                <a:sym typeface="Symbol" pitchFamily="18" charset="2"/>
              </a:rPr>
              <a:t>-Security = </a:t>
            </a:r>
            <a:r>
              <a:rPr lang="fr-FR" sz="1800">
                <a:sym typeface="Symbol" pitchFamily="18" charset="2"/>
              </a:rPr>
              <a:t>sécurité informatique,</a:t>
            </a:r>
          </a:p>
          <a:p>
            <a:pPr marL="1143000" lvl="2" indent="-228600">
              <a:lnSpc>
                <a:spcPct val="90000"/>
              </a:lnSpc>
              <a:spcBef>
                <a:spcPct val="20000"/>
              </a:spcBef>
              <a:buFont typeface="Wingdings" pitchFamily="2" charset="2"/>
              <a:buChar char="§"/>
            </a:pPr>
            <a:r>
              <a:rPr lang="fr-FR" sz="1800" i="1">
                <a:solidFill>
                  <a:srgbClr val="01A0B5"/>
                </a:solidFill>
                <a:sym typeface="Symbol" pitchFamily="18" charset="2"/>
              </a:rPr>
              <a:t>e</a:t>
            </a:r>
            <a:r>
              <a:rPr lang="fr-FR" sz="1800" i="1">
                <a:sym typeface="Symbol" pitchFamily="18" charset="2"/>
              </a:rPr>
              <a:t>-Services = </a:t>
            </a:r>
            <a:r>
              <a:rPr lang="fr-FR" sz="1800">
                <a:sym typeface="Symbol" pitchFamily="18" charset="2"/>
              </a:rPr>
              <a:t>autres services du Net.</a:t>
            </a:r>
            <a:endParaRPr lang="fr-FR" sz="2000">
              <a:sym typeface="Symbol" pitchFamily="18" charset="2"/>
            </a:endParaRPr>
          </a:p>
        </p:txBody>
      </p:sp>
      <p:sp>
        <p:nvSpPr>
          <p:cNvPr id="168963" name="Rectangle 4"/>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’évaluation du Prix d’Offre (1/3)</a:t>
            </a:r>
          </a:p>
        </p:txBody>
      </p:sp>
    </p:spTree>
  </p:cSld>
  <p:clrMapOvr>
    <a:masterClrMapping/>
  </p:clrMapOvr>
  <p:transition>
    <p:zo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Picture 2" descr="Logo Partie 2"/>
          <p:cNvPicPr>
            <a:picLocks noChangeAspect="1" noChangeArrowheads="1"/>
          </p:cNvPicPr>
          <p:nvPr/>
        </p:nvPicPr>
        <p:blipFill>
          <a:blip r:embed="rId3"/>
          <a:srcRect/>
          <a:stretch>
            <a:fillRect/>
          </a:stretch>
        </p:blipFill>
        <p:spPr bwMode="auto">
          <a:xfrm>
            <a:off x="782638" y="2286000"/>
            <a:ext cx="500062" cy="533400"/>
          </a:xfrm>
          <a:prstGeom prst="rect">
            <a:avLst/>
          </a:prstGeom>
          <a:noFill/>
          <a:ln w="9525">
            <a:noFill/>
            <a:miter lim="800000"/>
            <a:headEnd/>
            <a:tailEnd/>
          </a:ln>
        </p:spPr>
      </p:pic>
      <p:sp>
        <p:nvSpPr>
          <p:cNvPr id="171010" name="Rectangle 3"/>
          <p:cNvSpPr>
            <a:spLocks noChangeArrowheads="1"/>
          </p:cNvSpPr>
          <p:nvPr/>
        </p:nvSpPr>
        <p:spPr bwMode="auto">
          <a:xfrm>
            <a:off x="1066800" y="2298700"/>
            <a:ext cx="7162800" cy="38735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M</a:t>
            </a:r>
            <a:r>
              <a:rPr lang="fr-FR"/>
              <a:t>éthode de valorisation :</a:t>
            </a:r>
          </a:p>
          <a:p>
            <a:pPr marL="342900" indent="-342900" algn="just">
              <a:lnSpc>
                <a:spcPct val="50000"/>
              </a:lnSpc>
              <a:spcBef>
                <a:spcPct val="20000"/>
              </a:spcBef>
            </a:pPr>
            <a:endParaRPr lang="fr-FR"/>
          </a:p>
          <a:p>
            <a:pPr marL="742950" lvl="1" indent="-285750">
              <a:spcBef>
                <a:spcPct val="20000"/>
              </a:spcBef>
              <a:buFont typeface="Wingdings" pitchFamily="2" charset="2"/>
              <a:buChar char="Ò"/>
            </a:pPr>
            <a:r>
              <a:rPr lang="fr-FR" sz="2000">
                <a:solidFill>
                  <a:srgbClr val="01A0B5"/>
                </a:solidFill>
              </a:rPr>
              <a:t> C</a:t>
            </a:r>
            <a:r>
              <a:rPr lang="fr-FR" sz="2000"/>
              <a:t>hoisir des références pertinentes :</a:t>
            </a:r>
          </a:p>
          <a:p>
            <a:pPr marL="1143000" lvl="2" indent="-228600">
              <a:spcBef>
                <a:spcPct val="20000"/>
              </a:spcBef>
              <a:buFont typeface="Wingdings" pitchFamily="2" charset="2"/>
              <a:buChar char="§"/>
            </a:pPr>
            <a:r>
              <a:rPr lang="fr-FR" sz="1800">
                <a:solidFill>
                  <a:srgbClr val="01A0B5"/>
                </a:solidFill>
                <a:sym typeface="Symbol" pitchFamily="18" charset="2"/>
              </a:rPr>
              <a:t>M</a:t>
            </a:r>
            <a:r>
              <a:rPr lang="fr-FR" sz="1800">
                <a:sym typeface="Symbol" pitchFamily="18" charset="2"/>
              </a:rPr>
              <a:t>ultiple du CA (ex : Capitalisation boursière / CA),</a:t>
            </a:r>
          </a:p>
          <a:p>
            <a:pPr marL="1143000" lvl="2" indent="-228600">
              <a:spcBef>
                <a:spcPct val="20000"/>
              </a:spcBef>
              <a:buFont typeface="Wingdings" pitchFamily="2" charset="2"/>
              <a:buChar char="§"/>
            </a:pPr>
            <a:r>
              <a:rPr lang="fr-FR" sz="1800">
                <a:solidFill>
                  <a:srgbClr val="01A0B5"/>
                </a:solidFill>
                <a:sym typeface="Symbol" pitchFamily="18" charset="2"/>
              </a:rPr>
              <a:t>M</a:t>
            </a:r>
            <a:r>
              <a:rPr lang="fr-FR" sz="1800">
                <a:sym typeface="Symbol" pitchFamily="18" charset="2"/>
              </a:rPr>
              <a:t>ultiple de l’EBDIT,</a:t>
            </a:r>
          </a:p>
          <a:p>
            <a:pPr marL="1143000" lvl="2" indent="-228600">
              <a:spcBef>
                <a:spcPct val="20000"/>
              </a:spcBef>
              <a:buFont typeface="Wingdings" pitchFamily="2" charset="2"/>
              <a:buChar char="§"/>
            </a:pPr>
            <a:r>
              <a:rPr lang="fr-FR" sz="1800">
                <a:solidFill>
                  <a:srgbClr val="01A0B5"/>
                </a:solidFill>
                <a:sym typeface="Symbol" pitchFamily="18" charset="2"/>
              </a:rPr>
              <a:t>M</a:t>
            </a:r>
            <a:r>
              <a:rPr lang="fr-FR" sz="1800">
                <a:sym typeface="Symbol" pitchFamily="18" charset="2"/>
              </a:rPr>
              <a:t>ultiple de l’EBIT…</a:t>
            </a:r>
          </a:p>
          <a:p>
            <a:pPr marL="1143000" lvl="2" indent="-228600">
              <a:spcBef>
                <a:spcPct val="20000"/>
              </a:spcBef>
              <a:buFont typeface="Wingdings" pitchFamily="2" charset="2"/>
              <a:buNone/>
            </a:pPr>
            <a:endParaRPr lang="fr-FR" sz="1800"/>
          </a:p>
          <a:p>
            <a:pPr marL="742950" lvl="1" indent="-285750">
              <a:spcBef>
                <a:spcPct val="20000"/>
              </a:spcBef>
              <a:buFont typeface="Wingdings" pitchFamily="2" charset="2"/>
              <a:buChar char="Ò"/>
            </a:pPr>
            <a:r>
              <a:rPr lang="fr-FR" sz="2000">
                <a:solidFill>
                  <a:srgbClr val="01A0B5"/>
                </a:solidFill>
              </a:rPr>
              <a:t> C</a:t>
            </a:r>
            <a:r>
              <a:rPr lang="fr-FR" sz="2000"/>
              <a:t>hoisir des sociétés comparables :</a:t>
            </a:r>
            <a:endParaRPr lang="fr-FR"/>
          </a:p>
          <a:p>
            <a:pPr marL="1143000" lvl="2" indent="-228600">
              <a:spcBef>
                <a:spcPct val="20000"/>
              </a:spcBef>
              <a:buFont typeface="Wingdings" pitchFamily="2" charset="2"/>
              <a:buChar char="§"/>
            </a:pPr>
            <a:r>
              <a:rPr lang="fr-FR" sz="1800">
                <a:solidFill>
                  <a:srgbClr val="01A0B5"/>
                </a:solidFill>
                <a:sym typeface="Symbol" pitchFamily="18" charset="2"/>
              </a:rPr>
              <a:t>G</a:t>
            </a:r>
            <a:r>
              <a:rPr lang="fr-FR" sz="1800">
                <a:sym typeface="Symbol" pitchFamily="18" charset="2"/>
              </a:rPr>
              <a:t>râce au référentiel récemment créé sur les différents marchés européens et mondiaux (Nasdaq…).</a:t>
            </a:r>
            <a:endParaRPr lang="fr-FR" sz="2000">
              <a:sym typeface="Symbol" pitchFamily="18" charset="2"/>
            </a:endParaRPr>
          </a:p>
        </p:txBody>
      </p:sp>
      <p:sp>
        <p:nvSpPr>
          <p:cNvPr id="171011" name="Rectangle 4"/>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’évaluation du Prix d’Offre (2/3)</a:t>
            </a:r>
          </a:p>
        </p:txBody>
      </p:sp>
    </p:spTree>
  </p:cSld>
  <p:clrMapOvr>
    <a:masterClrMapping/>
  </p:clrMapOvr>
  <p:transition>
    <p:zo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7" name="Picture 2" descr="Logo Partie 2"/>
          <p:cNvPicPr>
            <a:picLocks noChangeAspect="1" noChangeArrowheads="1"/>
          </p:cNvPicPr>
          <p:nvPr/>
        </p:nvPicPr>
        <p:blipFill>
          <a:blip r:embed="rId3"/>
          <a:srcRect/>
          <a:stretch>
            <a:fillRect/>
          </a:stretch>
        </p:blipFill>
        <p:spPr bwMode="auto">
          <a:xfrm>
            <a:off x="782638" y="2133600"/>
            <a:ext cx="500062" cy="533400"/>
          </a:xfrm>
          <a:prstGeom prst="rect">
            <a:avLst/>
          </a:prstGeom>
          <a:noFill/>
          <a:ln w="9525">
            <a:noFill/>
            <a:miter lim="800000"/>
            <a:headEnd/>
            <a:tailEnd/>
          </a:ln>
        </p:spPr>
      </p:pic>
      <p:sp>
        <p:nvSpPr>
          <p:cNvPr id="173058" name="Rectangle 3"/>
          <p:cNvSpPr>
            <a:spLocks noChangeArrowheads="1"/>
          </p:cNvSpPr>
          <p:nvPr/>
        </p:nvSpPr>
        <p:spPr bwMode="auto">
          <a:xfrm>
            <a:off x="1066800" y="2146300"/>
            <a:ext cx="7391400" cy="41021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B</a:t>
            </a:r>
            <a:r>
              <a:rPr lang="fr-FR"/>
              <a:t>ilan spécifique à la nouvelle économie :</a:t>
            </a:r>
          </a:p>
          <a:p>
            <a:pPr marL="742950" lvl="1" indent="-285750">
              <a:spcBef>
                <a:spcPct val="20000"/>
              </a:spcBef>
              <a:buFont typeface="Wingdings" pitchFamily="2" charset="2"/>
              <a:buChar char="Ò"/>
            </a:pPr>
            <a:r>
              <a:rPr lang="fr-FR" sz="1800">
                <a:solidFill>
                  <a:srgbClr val="01A0B5"/>
                </a:solidFill>
              </a:rPr>
              <a:t> L</a:t>
            </a:r>
            <a:r>
              <a:rPr lang="fr-FR" sz="1800"/>
              <a:t>es méthodes d’évaluation sont jugées par certains économistes comme « assez frustres » (ex : Yahoo, Amazon),</a:t>
            </a:r>
          </a:p>
          <a:p>
            <a:pPr marL="742950" lvl="1" indent="-285750">
              <a:spcBef>
                <a:spcPct val="20000"/>
              </a:spcBef>
              <a:buFont typeface="Wingdings" pitchFamily="2" charset="2"/>
              <a:buChar char="Ò"/>
            </a:pPr>
            <a:r>
              <a:rPr lang="fr-FR" sz="1800">
                <a:solidFill>
                  <a:srgbClr val="01A0B5"/>
                </a:solidFill>
              </a:rPr>
              <a:t> M</a:t>
            </a:r>
            <a:r>
              <a:rPr lang="fr-FR" sz="1800"/>
              <a:t>anque de rigueur,</a:t>
            </a:r>
          </a:p>
          <a:p>
            <a:pPr marL="742950" lvl="1" indent="-285750">
              <a:spcBef>
                <a:spcPct val="20000"/>
              </a:spcBef>
              <a:buFont typeface="Wingdings" pitchFamily="2" charset="2"/>
              <a:buChar char="Ò"/>
            </a:pPr>
            <a:r>
              <a:rPr lang="fr-FR" sz="1800">
                <a:solidFill>
                  <a:srgbClr val="01A0B5"/>
                </a:solidFill>
              </a:rPr>
              <a:t> N</a:t>
            </a:r>
            <a:r>
              <a:rPr lang="fr-FR" sz="1800"/>
              <a:t>e prend pas en considération le Capital immatériel.</a:t>
            </a:r>
            <a:endParaRPr lang="fr-FR" sz="2000"/>
          </a:p>
          <a:p>
            <a:pPr marL="742950" lvl="1" indent="-285750">
              <a:spcBef>
                <a:spcPct val="20000"/>
              </a:spcBef>
              <a:buFont typeface="Wingdings" pitchFamily="2" charset="2"/>
              <a:buChar char="Ò"/>
            </a:pPr>
            <a:endParaRPr lang="fr-FR" sz="2000">
              <a:sym typeface="Symbol" pitchFamily="18" charset="2"/>
            </a:endParaRPr>
          </a:p>
          <a:p>
            <a:pPr marL="742950" lvl="1" indent="-285750">
              <a:spcBef>
                <a:spcPct val="20000"/>
              </a:spcBef>
              <a:buFont typeface="Wingdings" pitchFamily="2" charset="2"/>
              <a:buNone/>
            </a:pPr>
            <a:r>
              <a:rPr lang="fr-FR">
                <a:solidFill>
                  <a:srgbClr val="01A0B5"/>
                </a:solidFill>
              </a:rPr>
              <a:t>B</a:t>
            </a:r>
            <a:r>
              <a:rPr lang="fr-FR"/>
              <a:t>ilan spécifique à la nouvelle économie :</a:t>
            </a:r>
            <a:endParaRPr lang="fr-FR" sz="1800">
              <a:solidFill>
                <a:srgbClr val="184B81"/>
              </a:solidFill>
            </a:endParaRPr>
          </a:p>
          <a:p>
            <a:pPr marL="742950" lvl="1" indent="-285750">
              <a:spcBef>
                <a:spcPct val="20000"/>
              </a:spcBef>
              <a:buFont typeface="Wingdings" pitchFamily="2" charset="2"/>
              <a:buChar char="Ò"/>
            </a:pPr>
            <a:r>
              <a:rPr lang="fr-FR" sz="1800">
                <a:solidFill>
                  <a:srgbClr val="01A0B5"/>
                </a:solidFill>
              </a:rPr>
              <a:t> O</a:t>
            </a:r>
            <a:r>
              <a:rPr lang="fr-FR" sz="1800"/>
              <a:t>ptimiser ces évaluations en considérant des modèles axés sur :</a:t>
            </a:r>
          </a:p>
          <a:p>
            <a:pPr marL="1143000" lvl="2" indent="-228600">
              <a:lnSpc>
                <a:spcPct val="90000"/>
              </a:lnSpc>
              <a:spcBef>
                <a:spcPct val="20000"/>
              </a:spcBef>
              <a:buFont typeface="Wingdings" pitchFamily="2" charset="2"/>
              <a:buChar char="§"/>
            </a:pPr>
            <a:r>
              <a:rPr lang="fr-FR" sz="1600" i="1">
                <a:solidFill>
                  <a:srgbClr val="01A0B5"/>
                </a:solidFill>
              </a:rPr>
              <a:t>D</a:t>
            </a:r>
            <a:r>
              <a:rPr lang="fr-FR" sz="1600" i="1"/>
              <a:t>es prévisions de croissance forte du CA,</a:t>
            </a:r>
          </a:p>
          <a:p>
            <a:pPr marL="1143000" lvl="2" indent="-228600">
              <a:lnSpc>
                <a:spcPct val="90000"/>
              </a:lnSpc>
              <a:spcBef>
                <a:spcPct val="20000"/>
              </a:spcBef>
              <a:buFont typeface="Wingdings" pitchFamily="2" charset="2"/>
              <a:buChar char="§"/>
            </a:pPr>
            <a:r>
              <a:rPr lang="fr-FR" sz="1600" i="1">
                <a:solidFill>
                  <a:srgbClr val="01A0B5"/>
                </a:solidFill>
              </a:rPr>
              <a:t>L</a:t>
            </a:r>
            <a:r>
              <a:rPr lang="fr-FR" sz="1600" i="1"/>
              <a:t>’intégration des pertes durables dans les calculs.</a:t>
            </a:r>
            <a:endParaRPr lang="fr-FR" sz="1600"/>
          </a:p>
          <a:p>
            <a:pPr marL="742950" lvl="1" indent="-285750">
              <a:spcBef>
                <a:spcPct val="20000"/>
              </a:spcBef>
              <a:buFont typeface="Wingdings" pitchFamily="2" charset="2"/>
              <a:buChar char="Ò"/>
            </a:pPr>
            <a:r>
              <a:rPr lang="fr-FR" sz="1800">
                <a:solidFill>
                  <a:srgbClr val="01A0B5"/>
                </a:solidFill>
              </a:rPr>
              <a:t> T</a:t>
            </a:r>
            <a:r>
              <a:rPr lang="fr-FR" sz="1800"/>
              <a:t>héorie des Options réelles…</a:t>
            </a:r>
            <a:endParaRPr lang="fr-FR"/>
          </a:p>
          <a:p>
            <a:pPr marL="1143000" lvl="2" indent="-228600">
              <a:lnSpc>
                <a:spcPct val="90000"/>
              </a:lnSpc>
              <a:spcBef>
                <a:spcPct val="20000"/>
              </a:spcBef>
              <a:buFont typeface="Wingdings" pitchFamily="2" charset="2"/>
              <a:buChar char="§"/>
            </a:pPr>
            <a:endParaRPr lang="fr-FR" sz="1600" i="1"/>
          </a:p>
        </p:txBody>
      </p:sp>
      <p:sp>
        <p:nvSpPr>
          <p:cNvPr id="173059" name="Rectangle 4"/>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’évaluation du Prix d’Offre (3/3)</a:t>
            </a:r>
          </a:p>
        </p:txBody>
      </p:sp>
      <p:pic>
        <p:nvPicPr>
          <p:cNvPr id="173060" name="Picture 5" descr="Logo Partie 2"/>
          <p:cNvPicPr>
            <a:picLocks noChangeAspect="1" noChangeArrowheads="1"/>
          </p:cNvPicPr>
          <p:nvPr/>
        </p:nvPicPr>
        <p:blipFill>
          <a:blip r:embed="rId3"/>
          <a:srcRect/>
          <a:stretch>
            <a:fillRect/>
          </a:stretch>
        </p:blipFill>
        <p:spPr bwMode="auto">
          <a:xfrm>
            <a:off x="762000" y="4203700"/>
            <a:ext cx="500063" cy="533400"/>
          </a:xfrm>
          <a:prstGeom prst="rect">
            <a:avLst/>
          </a:prstGeom>
          <a:noFill/>
          <a:ln w="9525">
            <a:noFill/>
            <a:miter lim="800000"/>
            <a:headEnd/>
            <a:tailEnd/>
          </a:ln>
        </p:spPr>
      </p:pic>
    </p:spTree>
  </p:cSld>
  <p:clrMapOvr>
    <a:masterClrMapping/>
  </p:clrMapOvr>
  <p:transition>
    <p:zo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’Entreprise et les Marchés</a:t>
            </a:r>
            <a:endParaRPr lang="fr-FR" sz="2000"/>
          </a:p>
        </p:txBody>
      </p:sp>
      <p:pic>
        <p:nvPicPr>
          <p:cNvPr id="175106" name="Picture 5" descr="Logo Partie 2"/>
          <p:cNvPicPr>
            <a:picLocks noChangeAspect="1" noChangeArrowheads="1"/>
          </p:cNvPicPr>
          <p:nvPr/>
        </p:nvPicPr>
        <p:blipFill>
          <a:blip r:embed="rId3">
            <a:lum bright="70000" contrast="-70000"/>
          </a:blip>
          <a:srcRect/>
          <a:stretch>
            <a:fillRect/>
          </a:stretch>
        </p:blipFill>
        <p:spPr bwMode="auto">
          <a:xfrm>
            <a:off x="1790700" y="3403600"/>
            <a:ext cx="500063" cy="533400"/>
          </a:xfrm>
          <a:prstGeom prst="rect">
            <a:avLst/>
          </a:prstGeom>
          <a:noFill/>
          <a:ln w="9525">
            <a:noFill/>
            <a:miter lim="800000"/>
            <a:headEnd/>
            <a:tailEnd/>
          </a:ln>
        </p:spPr>
      </p:pic>
      <p:pic>
        <p:nvPicPr>
          <p:cNvPr id="175107" name="Picture 6" descr="Logo Partie 2"/>
          <p:cNvPicPr>
            <a:picLocks noChangeAspect="1" noChangeArrowheads="1"/>
          </p:cNvPicPr>
          <p:nvPr/>
        </p:nvPicPr>
        <p:blipFill>
          <a:blip r:embed="rId3">
            <a:lum bright="70000" contrast="-70000"/>
          </a:blip>
          <a:srcRect/>
          <a:stretch>
            <a:fillRect/>
          </a:stretch>
        </p:blipFill>
        <p:spPr bwMode="auto">
          <a:xfrm>
            <a:off x="1790700" y="4076700"/>
            <a:ext cx="500063" cy="533400"/>
          </a:xfrm>
          <a:prstGeom prst="rect">
            <a:avLst/>
          </a:prstGeom>
          <a:noFill/>
          <a:ln w="9525">
            <a:noFill/>
            <a:miter lim="800000"/>
            <a:headEnd/>
            <a:tailEnd/>
          </a:ln>
        </p:spPr>
      </p:pic>
      <p:pic>
        <p:nvPicPr>
          <p:cNvPr id="175108" name="Picture 7" descr="Logo Partie 2"/>
          <p:cNvPicPr>
            <a:picLocks noChangeAspect="1" noChangeArrowheads="1"/>
          </p:cNvPicPr>
          <p:nvPr/>
        </p:nvPicPr>
        <p:blipFill>
          <a:blip r:embed="rId3">
            <a:lum bright="70000" contrast="-70000"/>
          </a:blip>
          <a:srcRect/>
          <a:stretch>
            <a:fillRect/>
          </a:stretch>
        </p:blipFill>
        <p:spPr bwMode="auto">
          <a:xfrm>
            <a:off x="1790700" y="4749800"/>
            <a:ext cx="500063" cy="533400"/>
          </a:xfrm>
          <a:prstGeom prst="rect">
            <a:avLst/>
          </a:prstGeom>
          <a:noFill/>
          <a:ln w="9525">
            <a:noFill/>
            <a:miter lim="800000"/>
            <a:headEnd/>
            <a:tailEnd/>
          </a:ln>
        </p:spPr>
      </p:pic>
      <p:pic>
        <p:nvPicPr>
          <p:cNvPr id="175109" name="Picture 8" descr="Logo Partie 2"/>
          <p:cNvPicPr>
            <a:picLocks noChangeAspect="1" noChangeArrowheads="1"/>
          </p:cNvPicPr>
          <p:nvPr/>
        </p:nvPicPr>
        <p:blipFill>
          <a:blip r:embed="rId3">
            <a:lum bright="70000" contrast="-70000"/>
          </a:blip>
          <a:srcRect/>
          <a:stretch>
            <a:fillRect/>
          </a:stretch>
        </p:blipFill>
        <p:spPr bwMode="auto">
          <a:xfrm>
            <a:off x="1778000" y="2768600"/>
            <a:ext cx="500063" cy="533400"/>
          </a:xfrm>
          <a:prstGeom prst="rect">
            <a:avLst/>
          </a:prstGeom>
          <a:noFill/>
          <a:ln w="9525">
            <a:noFill/>
            <a:miter lim="800000"/>
            <a:headEnd/>
            <a:tailEnd/>
          </a:ln>
        </p:spPr>
      </p:pic>
      <p:sp>
        <p:nvSpPr>
          <p:cNvPr id="175110" name="Rectangle 17"/>
          <p:cNvSpPr>
            <a:spLocks noGrp="1" noChangeArrowheads="1"/>
          </p:cNvSpPr>
          <p:nvPr>
            <p:ph type="body" idx="1"/>
          </p:nvPr>
        </p:nvSpPr>
        <p:spPr>
          <a:xfrm>
            <a:off x="1447800" y="2133600"/>
            <a:ext cx="7162800" cy="3810000"/>
          </a:xfrm>
        </p:spPr>
        <p:txBody>
          <a:bodyPr/>
          <a:lstStyle/>
          <a:p>
            <a:pPr marL="812800" indent="-812800" eaLnBrk="1" hangingPunct="1">
              <a:lnSpc>
                <a:spcPct val="90000"/>
              </a:lnSpc>
              <a:buFontTx/>
              <a:buNone/>
            </a:pPr>
            <a:r>
              <a:rPr lang="fr-FR" sz="2800" smtClean="0">
                <a:solidFill>
                  <a:srgbClr val="184B81"/>
                </a:solidFill>
              </a:rPr>
              <a:t>	 </a:t>
            </a:r>
            <a:r>
              <a:rPr lang="fr-FR" sz="2800" smtClean="0">
                <a:solidFill>
                  <a:srgbClr val="01A0B5"/>
                </a:solidFill>
              </a:rPr>
              <a:t>L</a:t>
            </a:r>
            <a:r>
              <a:rPr lang="fr-FR" sz="2800" smtClean="0"/>
              <a:t>’Introduction en Bourse</a:t>
            </a:r>
          </a:p>
          <a:p>
            <a:pPr marL="812800" indent="-812800" eaLnBrk="1" hangingPunct="1">
              <a:lnSpc>
                <a:spcPct val="50000"/>
              </a:lnSpc>
              <a:buFontTx/>
              <a:buNone/>
            </a:pPr>
            <a:endParaRPr lang="fr-FR" sz="1800" smtClean="0">
              <a:solidFill>
                <a:srgbClr val="184B81"/>
              </a:solidFill>
            </a:endParaRPr>
          </a:p>
          <a:p>
            <a:pPr marL="812800" indent="-812800" eaLnBrk="1" hangingPunct="1">
              <a:lnSpc>
                <a:spcPct val="90000"/>
              </a:lnSpc>
              <a:buFontTx/>
              <a:buNone/>
            </a:pPr>
            <a:r>
              <a:rPr lang="fr-FR" sz="2400" smtClean="0">
                <a:solidFill>
                  <a:srgbClr val="EAEAEA"/>
                </a:solidFill>
              </a:rPr>
              <a:t>		Les principales Motivations</a:t>
            </a:r>
          </a:p>
          <a:p>
            <a:pPr marL="812800" indent="-812800" eaLnBrk="1" hangingPunct="1">
              <a:lnSpc>
                <a:spcPct val="50000"/>
              </a:lnSpc>
              <a:buFontTx/>
              <a:buNone/>
            </a:pPr>
            <a:endParaRPr lang="fr-FR" sz="2400" smtClean="0">
              <a:solidFill>
                <a:srgbClr val="EAEAEA"/>
              </a:solidFill>
            </a:endParaRPr>
          </a:p>
          <a:p>
            <a:pPr marL="812800" indent="-812800" eaLnBrk="1" hangingPunct="1">
              <a:lnSpc>
                <a:spcPct val="90000"/>
              </a:lnSpc>
              <a:buFontTx/>
              <a:buNone/>
            </a:pPr>
            <a:r>
              <a:rPr lang="fr-FR" sz="2400" smtClean="0">
                <a:solidFill>
                  <a:srgbClr val="EAEAEA"/>
                </a:solidFill>
              </a:rPr>
              <a:t>		La Sélection d’un Marché</a:t>
            </a:r>
          </a:p>
          <a:p>
            <a:pPr marL="812800" indent="-812800" eaLnBrk="1" hangingPunct="1">
              <a:lnSpc>
                <a:spcPct val="50000"/>
              </a:lnSpc>
              <a:buFontTx/>
              <a:buNone/>
            </a:pPr>
            <a:r>
              <a:rPr lang="fr-FR" sz="2400" smtClean="0">
                <a:solidFill>
                  <a:srgbClr val="EAEAEA"/>
                </a:solidFill>
              </a:rPr>
              <a:t>		</a:t>
            </a:r>
          </a:p>
          <a:p>
            <a:pPr marL="812800" indent="-812800" eaLnBrk="1" hangingPunct="1">
              <a:lnSpc>
                <a:spcPct val="90000"/>
              </a:lnSpc>
              <a:buFontTx/>
              <a:buNone/>
            </a:pPr>
            <a:r>
              <a:rPr lang="fr-FR" sz="2400" smtClean="0">
                <a:solidFill>
                  <a:srgbClr val="EAEAEA"/>
                </a:solidFill>
              </a:rPr>
              <a:t>		La Préparation</a:t>
            </a:r>
          </a:p>
          <a:p>
            <a:pPr marL="812800" indent="-812800" eaLnBrk="1" hangingPunct="1">
              <a:lnSpc>
                <a:spcPct val="50000"/>
              </a:lnSpc>
              <a:buFontTx/>
              <a:buNone/>
            </a:pPr>
            <a:endParaRPr lang="fr-FR" sz="2400" smtClean="0">
              <a:solidFill>
                <a:srgbClr val="EAEAEA"/>
              </a:solidFill>
            </a:endParaRPr>
          </a:p>
          <a:p>
            <a:pPr marL="812800" indent="-812800" eaLnBrk="1" hangingPunct="1">
              <a:lnSpc>
                <a:spcPct val="90000"/>
              </a:lnSpc>
              <a:buFontTx/>
              <a:buNone/>
            </a:pPr>
            <a:r>
              <a:rPr lang="fr-FR" sz="2400" smtClean="0">
                <a:solidFill>
                  <a:srgbClr val="EAEAEA"/>
                </a:solidFill>
              </a:rPr>
              <a:t>		L’Evaluation du Prix d’Offre</a:t>
            </a:r>
          </a:p>
          <a:p>
            <a:pPr marL="812800" indent="-812800" eaLnBrk="1" hangingPunct="1">
              <a:lnSpc>
                <a:spcPct val="50000"/>
              </a:lnSpc>
              <a:buFontTx/>
              <a:buNone/>
            </a:pPr>
            <a:endParaRPr lang="fr-FR" sz="2400" smtClean="0">
              <a:solidFill>
                <a:srgbClr val="EAEAEA"/>
              </a:solidFill>
            </a:endParaRPr>
          </a:p>
          <a:p>
            <a:pPr marL="812800" indent="-812800" eaLnBrk="1" hangingPunct="1">
              <a:lnSpc>
                <a:spcPct val="90000"/>
              </a:lnSpc>
              <a:buFontTx/>
              <a:buNone/>
            </a:pPr>
            <a:r>
              <a:rPr lang="fr-FR" sz="2400" smtClean="0">
                <a:solidFill>
                  <a:srgbClr val="184B81"/>
                </a:solidFill>
              </a:rPr>
              <a:t>		</a:t>
            </a:r>
            <a:r>
              <a:rPr lang="fr-FR" sz="2400" smtClean="0">
                <a:solidFill>
                  <a:srgbClr val="01A0B5"/>
                </a:solidFill>
              </a:rPr>
              <a:t>L</a:t>
            </a:r>
            <a:r>
              <a:rPr lang="fr-FR" sz="2400" smtClean="0"/>
              <a:t>a première Cotation</a:t>
            </a:r>
          </a:p>
        </p:txBody>
      </p:sp>
      <p:pic>
        <p:nvPicPr>
          <p:cNvPr id="175111" name="Picture 18" descr="Logo Partie 2"/>
          <p:cNvPicPr>
            <a:picLocks noChangeAspect="1" noChangeArrowheads="1"/>
          </p:cNvPicPr>
          <p:nvPr/>
        </p:nvPicPr>
        <p:blipFill>
          <a:blip r:embed="rId4"/>
          <a:srcRect/>
          <a:stretch>
            <a:fillRect/>
          </a:stretch>
        </p:blipFill>
        <p:spPr bwMode="auto">
          <a:xfrm>
            <a:off x="1295400" y="1892300"/>
            <a:ext cx="858838" cy="914400"/>
          </a:xfrm>
          <a:prstGeom prst="rect">
            <a:avLst/>
          </a:prstGeom>
          <a:noFill/>
          <a:ln w="9525">
            <a:noFill/>
            <a:miter lim="800000"/>
            <a:headEnd/>
            <a:tailEnd/>
          </a:ln>
        </p:spPr>
      </p:pic>
      <p:pic>
        <p:nvPicPr>
          <p:cNvPr id="175112" name="Picture 19" descr="Logo Partie 2"/>
          <p:cNvPicPr>
            <a:picLocks noChangeAspect="1" noChangeArrowheads="1"/>
          </p:cNvPicPr>
          <p:nvPr/>
        </p:nvPicPr>
        <p:blipFill>
          <a:blip r:embed="rId3">
            <a:lum bright="70000" contrast="-70000"/>
          </a:blip>
          <a:srcRect/>
          <a:stretch>
            <a:fillRect/>
          </a:stretch>
        </p:blipFill>
        <p:spPr bwMode="auto">
          <a:xfrm>
            <a:off x="1790700" y="3403600"/>
            <a:ext cx="500063" cy="533400"/>
          </a:xfrm>
          <a:prstGeom prst="rect">
            <a:avLst/>
          </a:prstGeom>
          <a:noFill/>
          <a:ln w="9525">
            <a:noFill/>
            <a:miter lim="800000"/>
            <a:headEnd/>
            <a:tailEnd/>
          </a:ln>
        </p:spPr>
      </p:pic>
      <p:pic>
        <p:nvPicPr>
          <p:cNvPr id="175113" name="Picture 20" descr="Logo Partie 2"/>
          <p:cNvPicPr>
            <a:picLocks noChangeAspect="1" noChangeArrowheads="1"/>
          </p:cNvPicPr>
          <p:nvPr/>
        </p:nvPicPr>
        <p:blipFill>
          <a:blip r:embed="rId3">
            <a:lum bright="70000" contrast="-70000"/>
          </a:blip>
          <a:srcRect/>
          <a:stretch>
            <a:fillRect/>
          </a:stretch>
        </p:blipFill>
        <p:spPr bwMode="auto">
          <a:xfrm>
            <a:off x="1790700" y="4076700"/>
            <a:ext cx="500063" cy="533400"/>
          </a:xfrm>
          <a:prstGeom prst="rect">
            <a:avLst/>
          </a:prstGeom>
          <a:noFill/>
          <a:ln w="9525">
            <a:noFill/>
            <a:miter lim="800000"/>
            <a:headEnd/>
            <a:tailEnd/>
          </a:ln>
        </p:spPr>
      </p:pic>
      <p:pic>
        <p:nvPicPr>
          <p:cNvPr id="175114" name="Picture 21" descr="Logo Partie 2"/>
          <p:cNvPicPr>
            <a:picLocks noChangeAspect="1" noChangeArrowheads="1"/>
          </p:cNvPicPr>
          <p:nvPr/>
        </p:nvPicPr>
        <p:blipFill>
          <a:blip r:embed="rId3">
            <a:lum bright="70000" contrast="-70000"/>
          </a:blip>
          <a:srcRect/>
          <a:stretch>
            <a:fillRect/>
          </a:stretch>
        </p:blipFill>
        <p:spPr bwMode="auto">
          <a:xfrm>
            <a:off x="1790700" y="4749800"/>
            <a:ext cx="500063" cy="533400"/>
          </a:xfrm>
          <a:prstGeom prst="rect">
            <a:avLst/>
          </a:prstGeom>
          <a:noFill/>
          <a:ln w="9525">
            <a:noFill/>
            <a:miter lim="800000"/>
            <a:headEnd/>
            <a:tailEnd/>
          </a:ln>
        </p:spPr>
      </p:pic>
      <p:pic>
        <p:nvPicPr>
          <p:cNvPr id="175115" name="Picture 22" descr="Logo Partie 2"/>
          <p:cNvPicPr>
            <a:picLocks noChangeAspect="1" noChangeArrowheads="1"/>
          </p:cNvPicPr>
          <p:nvPr/>
        </p:nvPicPr>
        <p:blipFill>
          <a:blip r:embed="rId3">
            <a:lum bright="70000" contrast="-70000"/>
          </a:blip>
          <a:srcRect/>
          <a:stretch>
            <a:fillRect/>
          </a:stretch>
        </p:blipFill>
        <p:spPr bwMode="auto">
          <a:xfrm>
            <a:off x="1778000" y="2768600"/>
            <a:ext cx="500063" cy="533400"/>
          </a:xfrm>
          <a:prstGeom prst="rect">
            <a:avLst/>
          </a:prstGeom>
          <a:noFill/>
          <a:ln w="9525">
            <a:noFill/>
            <a:miter lim="800000"/>
            <a:headEnd/>
            <a:tailEnd/>
          </a:ln>
        </p:spPr>
      </p:pic>
      <p:pic>
        <p:nvPicPr>
          <p:cNvPr id="175116" name="Picture 23" descr="Logo Partie 2"/>
          <p:cNvPicPr>
            <a:picLocks noChangeAspect="1" noChangeArrowheads="1"/>
          </p:cNvPicPr>
          <p:nvPr/>
        </p:nvPicPr>
        <p:blipFill>
          <a:blip r:embed="rId3"/>
          <a:srcRect/>
          <a:stretch>
            <a:fillRect/>
          </a:stretch>
        </p:blipFill>
        <p:spPr bwMode="auto">
          <a:xfrm>
            <a:off x="1785938" y="5372100"/>
            <a:ext cx="500062" cy="533400"/>
          </a:xfrm>
          <a:prstGeom prst="rect">
            <a:avLst/>
          </a:prstGeom>
          <a:noFill/>
          <a:ln w="9525">
            <a:noFill/>
            <a:miter lim="800000"/>
            <a:headEnd/>
            <a:tailEnd/>
          </a:ln>
        </p:spPr>
      </p:pic>
    </p:spTree>
  </p:cSld>
  <p:clrMapOvr>
    <a:masterClrMapping/>
  </p:clrMapOvr>
  <p:transition>
    <p:zo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3" name="Picture 2" descr="Logo Partie 2"/>
          <p:cNvPicPr>
            <a:picLocks noChangeAspect="1" noChangeArrowheads="1"/>
          </p:cNvPicPr>
          <p:nvPr/>
        </p:nvPicPr>
        <p:blipFill>
          <a:blip r:embed="rId3"/>
          <a:srcRect/>
          <a:stretch>
            <a:fillRect/>
          </a:stretch>
        </p:blipFill>
        <p:spPr bwMode="auto">
          <a:xfrm>
            <a:off x="782638" y="2133600"/>
            <a:ext cx="500062" cy="533400"/>
          </a:xfrm>
          <a:prstGeom prst="rect">
            <a:avLst/>
          </a:prstGeom>
          <a:noFill/>
          <a:ln w="9525">
            <a:noFill/>
            <a:miter lim="800000"/>
            <a:headEnd/>
            <a:tailEnd/>
          </a:ln>
        </p:spPr>
      </p:pic>
      <p:sp>
        <p:nvSpPr>
          <p:cNvPr id="177154" name="Rectangle 3"/>
          <p:cNvSpPr>
            <a:spLocks noChangeArrowheads="1"/>
          </p:cNvSpPr>
          <p:nvPr/>
        </p:nvSpPr>
        <p:spPr bwMode="auto">
          <a:xfrm>
            <a:off x="1066800" y="2146300"/>
            <a:ext cx="7162800" cy="38735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P</a:t>
            </a:r>
            <a:r>
              <a:rPr lang="fr-FR"/>
              <a:t>rocédures de Marché utilisées : </a:t>
            </a:r>
          </a:p>
          <a:p>
            <a:pPr marL="742950" lvl="1" indent="-285750">
              <a:spcBef>
                <a:spcPct val="20000"/>
              </a:spcBef>
              <a:buFont typeface="Wingdings" pitchFamily="2" charset="2"/>
              <a:buChar char="Ò"/>
            </a:pPr>
            <a:r>
              <a:rPr lang="fr-FR" sz="1800">
                <a:solidFill>
                  <a:srgbClr val="01A0B5"/>
                </a:solidFill>
              </a:rPr>
              <a:t> L</a:t>
            </a:r>
            <a:r>
              <a:rPr lang="fr-FR" sz="1800"/>
              <a:t>a procédure de cotation directe (CD),</a:t>
            </a:r>
          </a:p>
          <a:p>
            <a:pPr marL="742950" lvl="1" indent="-285750">
              <a:spcBef>
                <a:spcPct val="20000"/>
              </a:spcBef>
              <a:buFont typeface="Wingdings" pitchFamily="2" charset="2"/>
              <a:buChar char="Ò"/>
            </a:pPr>
            <a:r>
              <a:rPr lang="fr-FR" sz="1800">
                <a:solidFill>
                  <a:srgbClr val="01A0B5"/>
                </a:solidFill>
              </a:rPr>
              <a:t> L</a:t>
            </a:r>
            <a:r>
              <a:rPr lang="fr-FR" sz="1800"/>
              <a:t>’offre à prix minimum (OPM),</a:t>
            </a:r>
          </a:p>
          <a:p>
            <a:pPr marL="742950" lvl="1" indent="-285750">
              <a:spcBef>
                <a:spcPct val="20000"/>
              </a:spcBef>
              <a:buFont typeface="Wingdings" pitchFamily="2" charset="2"/>
              <a:buChar char="Ò"/>
            </a:pPr>
            <a:r>
              <a:rPr lang="fr-FR" sz="1800">
                <a:solidFill>
                  <a:srgbClr val="01A0B5"/>
                </a:solidFill>
              </a:rPr>
              <a:t> L</a:t>
            </a:r>
            <a:r>
              <a:rPr lang="fr-FR" sz="1800"/>
              <a:t>’offre à prix ferme (OPF),</a:t>
            </a:r>
          </a:p>
          <a:p>
            <a:pPr marL="742950" lvl="1" indent="-285750">
              <a:spcBef>
                <a:spcPct val="20000"/>
              </a:spcBef>
              <a:buFont typeface="Wingdings" pitchFamily="2" charset="2"/>
              <a:buChar char="Ò"/>
            </a:pPr>
            <a:r>
              <a:rPr lang="fr-FR" sz="1800">
                <a:solidFill>
                  <a:srgbClr val="01A0B5"/>
                </a:solidFill>
              </a:rPr>
              <a:t> L</a:t>
            </a:r>
            <a:r>
              <a:rPr lang="fr-FR" sz="1800"/>
              <a:t>’offre à prix ouvert (OPO).</a:t>
            </a:r>
            <a:endParaRPr lang="fr-FR" sz="2000"/>
          </a:p>
          <a:p>
            <a:pPr marL="742950" lvl="1" indent="-285750">
              <a:spcBef>
                <a:spcPct val="20000"/>
              </a:spcBef>
              <a:buFont typeface="Wingdings" pitchFamily="2" charset="2"/>
              <a:buChar char="Ò"/>
            </a:pPr>
            <a:endParaRPr lang="fr-FR" sz="2000">
              <a:sym typeface="Symbol" pitchFamily="18" charset="2"/>
            </a:endParaRPr>
          </a:p>
          <a:p>
            <a:pPr marL="742950" lvl="1" indent="-285750">
              <a:spcBef>
                <a:spcPct val="20000"/>
              </a:spcBef>
              <a:buFont typeface="Wingdings" pitchFamily="2" charset="2"/>
              <a:buNone/>
            </a:pPr>
            <a:r>
              <a:rPr lang="fr-FR">
                <a:solidFill>
                  <a:srgbClr val="01A0B5"/>
                </a:solidFill>
              </a:rPr>
              <a:t>N</a:t>
            </a:r>
            <a:r>
              <a:rPr lang="fr-FR"/>
              <a:t>otion de taux de service minimum :</a:t>
            </a:r>
            <a:endParaRPr lang="fr-FR" sz="1800">
              <a:solidFill>
                <a:srgbClr val="184B81"/>
              </a:solidFill>
            </a:endParaRPr>
          </a:p>
          <a:p>
            <a:pPr marL="742950" lvl="1" indent="-285750">
              <a:spcBef>
                <a:spcPct val="20000"/>
              </a:spcBef>
              <a:buFont typeface="Wingdings" pitchFamily="2" charset="2"/>
              <a:buChar char="Ò"/>
            </a:pPr>
            <a:r>
              <a:rPr lang="fr-FR" sz="1800">
                <a:solidFill>
                  <a:srgbClr val="01A0B5"/>
                </a:solidFill>
              </a:rPr>
              <a:t> S</a:t>
            </a:r>
            <a:r>
              <a:rPr lang="fr-FR" sz="1800"/>
              <a:t>i ce taux n’est pas compris dans la fourchette [1% - 5%], l’introduction est reportée sur une nouvelle base d’offre.</a:t>
            </a:r>
          </a:p>
          <a:p>
            <a:pPr marL="742950" lvl="1" indent="-285750">
              <a:spcBef>
                <a:spcPct val="20000"/>
              </a:spcBef>
              <a:buFont typeface="Wingdings" pitchFamily="2" charset="2"/>
              <a:buChar char="Ò"/>
            </a:pPr>
            <a:r>
              <a:rPr lang="fr-FR" sz="1800">
                <a:solidFill>
                  <a:srgbClr val="01A0B5"/>
                </a:solidFill>
              </a:rPr>
              <a:t> L</a:t>
            </a:r>
            <a:r>
              <a:rPr lang="fr-FR" sz="1800"/>
              <a:t>’ajustement entre l’offre et le demande sera faite par le prix et par la réduction des quantités demandées.</a:t>
            </a:r>
            <a:endParaRPr lang="fr-FR" sz="1800" i="1"/>
          </a:p>
        </p:txBody>
      </p:sp>
      <p:sp>
        <p:nvSpPr>
          <p:cNvPr id="177155" name="Rectangle 4"/>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’établissement de la première cotation</a:t>
            </a:r>
          </a:p>
        </p:txBody>
      </p:sp>
      <p:pic>
        <p:nvPicPr>
          <p:cNvPr id="177156" name="Picture 5" descr="Logo Partie 2"/>
          <p:cNvPicPr>
            <a:picLocks noChangeAspect="1" noChangeArrowheads="1"/>
          </p:cNvPicPr>
          <p:nvPr/>
        </p:nvPicPr>
        <p:blipFill>
          <a:blip r:embed="rId3"/>
          <a:srcRect/>
          <a:stretch>
            <a:fillRect/>
          </a:stretch>
        </p:blipFill>
        <p:spPr bwMode="auto">
          <a:xfrm>
            <a:off x="762000" y="4267200"/>
            <a:ext cx="500063" cy="533400"/>
          </a:xfrm>
          <a:prstGeom prst="rect">
            <a:avLst/>
          </a:prstGeom>
          <a:noFill/>
          <a:ln w="9525">
            <a:noFill/>
            <a:miter lim="800000"/>
            <a:headEnd/>
            <a:tailEnd/>
          </a:ln>
        </p:spPr>
      </p:pic>
    </p:spTree>
  </p:cSld>
  <p:clrMapOvr>
    <a:masterClrMapping/>
  </p:clrMapOvr>
  <p:transition>
    <p:zo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1" name="Picture 2" descr="Logo Partie 2"/>
          <p:cNvPicPr>
            <a:picLocks noChangeAspect="1" noChangeArrowheads="1"/>
          </p:cNvPicPr>
          <p:nvPr/>
        </p:nvPicPr>
        <p:blipFill>
          <a:blip r:embed="rId3"/>
          <a:srcRect/>
          <a:stretch>
            <a:fillRect/>
          </a:stretch>
        </p:blipFill>
        <p:spPr bwMode="auto">
          <a:xfrm>
            <a:off x="782638" y="2133600"/>
            <a:ext cx="500062" cy="533400"/>
          </a:xfrm>
          <a:prstGeom prst="rect">
            <a:avLst/>
          </a:prstGeom>
          <a:noFill/>
          <a:ln w="9525">
            <a:noFill/>
            <a:miter lim="800000"/>
            <a:headEnd/>
            <a:tailEnd/>
          </a:ln>
        </p:spPr>
      </p:pic>
      <p:sp>
        <p:nvSpPr>
          <p:cNvPr id="179202" name="Rectangle 3"/>
          <p:cNvSpPr>
            <a:spLocks noChangeArrowheads="1"/>
          </p:cNvSpPr>
          <p:nvPr/>
        </p:nvSpPr>
        <p:spPr bwMode="auto">
          <a:xfrm>
            <a:off x="1066800" y="2146300"/>
            <a:ext cx="7162800" cy="41783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M</a:t>
            </a:r>
            <a:r>
              <a:rPr lang="fr-FR"/>
              <a:t>ise à disposition d’une quantité de titres pour cession sur le Marché :</a:t>
            </a:r>
            <a:endParaRPr lang="fr-FR" sz="2000"/>
          </a:p>
          <a:p>
            <a:pPr marL="342900" indent="-342900" algn="just">
              <a:spcBef>
                <a:spcPct val="20000"/>
              </a:spcBef>
            </a:pPr>
            <a:r>
              <a:rPr lang="fr-FR" sz="1800"/>
              <a:t>	</a:t>
            </a:r>
            <a:r>
              <a:rPr lang="fr-FR" sz="1800">
                <a:solidFill>
                  <a:srgbClr val="01A0B5"/>
                </a:solidFill>
              </a:rPr>
              <a:t>E</a:t>
            </a:r>
            <a:r>
              <a:rPr lang="fr-FR" sz="1800"/>
              <a:t>lle s’applique si :</a:t>
            </a:r>
          </a:p>
          <a:p>
            <a:pPr marL="1143000" lvl="2" indent="-228600">
              <a:lnSpc>
                <a:spcPct val="90000"/>
              </a:lnSpc>
              <a:spcBef>
                <a:spcPct val="20000"/>
              </a:spcBef>
              <a:buFont typeface="Wingdings" pitchFamily="2" charset="2"/>
              <a:buChar char="§"/>
            </a:pPr>
            <a:r>
              <a:rPr lang="fr-FR" sz="1800">
                <a:solidFill>
                  <a:srgbClr val="01A0B5"/>
                </a:solidFill>
              </a:rPr>
              <a:t>U</a:t>
            </a:r>
            <a:r>
              <a:rPr lang="fr-FR" sz="1800"/>
              <a:t>n cours de référence existe (premier et second Marchés)</a:t>
            </a:r>
          </a:p>
          <a:p>
            <a:pPr marL="1143000" lvl="2" indent="-228600">
              <a:lnSpc>
                <a:spcPct val="90000"/>
              </a:lnSpc>
              <a:spcBef>
                <a:spcPct val="20000"/>
              </a:spcBef>
              <a:buFont typeface="Wingdings" pitchFamily="2" charset="2"/>
              <a:buChar char="§"/>
            </a:pPr>
            <a:r>
              <a:rPr lang="fr-FR" sz="1800">
                <a:solidFill>
                  <a:srgbClr val="01A0B5"/>
                </a:solidFill>
              </a:rPr>
              <a:t>U</a:t>
            </a:r>
            <a:r>
              <a:rPr lang="fr-FR" sz="1800"/>
              <a:t>n volume de transactions régulier et significatif a eu lieu dans le passé.</a:t>
            </a:r>
          </a:p>
          <a:p>
            <a:pPr marL="742950" lvl="1" indent="-285750">
              <a:lnSpc>
                <a:spcPct val="50000"/>
              </a:lnSpc>
              <a:spcBef>
                <a:spcPct val="20000"/>
              </a:spcBef>
              <a:buFont typeface="Wingdings" pitchFamily="2" charset="2"/>
              <a:buChar char="Ò"/>
            </a:pPr>
            <a:endParaRPr lang="fr-FR" sz="2000">
              <a:sym typeface="Symbol" pitchFamily="18" charset="2"/>
            </a:endParaRPr>
          </a:p>
          <a:p>
            <a:pPr marL="742950" lvl="1" indent="-285750">
              <a:spcBef>
                <a:spcPct val="20000"/>
              </a:spcBef>
              <a:buFont typeface="Wingdings" pitchFamily="2" charset="2"/>
              <a:buNone/>
            </a:pPr>
            <a:r>
              <a:rPr lang="fr-FR">
                <a:solidFill>
                  <a:srgbClr val="01A0B5"/>
                </a:solidFill>
              </a:rPr>
              <a:t>J</a:t>
            </a:r>
            <a:r>
              <a:rPr lang="fr-FR"/>
              <a:t>-2 : Avis d’Euronext donnant :</a:t>
            </a:r>
            <a:endParaRPr lang="fr-FR" sz="1800">
              <a:solidFill>
                <a:srgbClr val="184B81"/>
              </a:solidFill>
            </a:endParaRPr>
          </a:p>
          <a:p>
            <a:pPr marL="742950" lvl="1" indent="-285750">
              <a:spcBef>
                <a:spcPct val="20000"/>
              </a:spcBef>
              <a:buFont typeface="Wingdings" pitchFamily="2" charset="2"/>
              <a:buChar char="Ò"/>
            </a:pPr>
            <a:r>
              <a:rPr lang="fr-FR" sz="1800">
                <a:solidFill>
                  <a:srgbClr val="01A0B5"/>
                </a:solidFill>
              </a:rPr>
              <a:t> P</a:t>
            </a:r>
            <a:r>
              <a:rPr lang="fr-FR" sz="1800"/>
              <a:t>rix minimum de cession,</a:t>
            </a:r>
          </a:p>
          <a:p>
            <a:pPr marL="742950" lvl="1" indent="-285750">
              <a:spcBef>
                <a:spcPct val="20000"/>
              </a:spcBef>
              <a:buFont typeface="Wingdings" pitchFamily="2" charset="2"/>
              <a:buChar char="Ò"/>
            </a:pPr>
            <a:r>
              <a:rPr lang="fr-FR" sz="1800">
                <a:solidFill>
                  <a:srgbClr val="01A0B5"/>
                </a:solidFill>
              </a:rPr>
              <a:t> Q</a:t>
            </a:r>
            <a:r>
              <a:rPr lang="fr-FR" sz="1800"/>
              <a:t>uantité de titres émise sur le Marché,</a:t>
            </a:r>
          </a:p>
          <a:p>
            <a:pPr marL="742950" lvl="1" indent="-285750">
              <a:spcBef>
                <a:spcPct val="20000"/>
              </a:spcBef>
              <a:buFont typeface="Wingdings" pitchFamily="2" charset="2"/>
              <a:buChar char="Ò"/>
            </a:pPr>
            <a:r>
              <a:rPr lang="fr-FR" sz="1800">
                <a:solidFill>
                  <a:srgbClr val="01A0B5"/>
                </a:solidFill>
              </a:rPr>
              <a:t> L</a:t>
            </a:r>
            <a:r>
              <a:rPr lang="fr-FR" sz="1800"/>
              <a:t>a variation maximale autorisée (par rapport au prix minimal – environ de 10%).</a:t>
            </a:r>
            <a:endParaRPr lang="fr-FR"/>
          </a:p>
          <a:p>
            <a:pPr marL="1143000" lvl="2" indent="-228600">
              <a:lnSpc>
                <a:spcPct val="90000"/>
              </a:lnSpc>
              <a:spcBef>
                <a:spcPct val="20000"/>
              </a:spcBef>
              <a:buFont typeface="Wingdings" pitchFamily="2" charset="2"/>
              <a:buChar char="§"/>
            </a:pPr>
            <a:endParaRPr lang="fr-FR" sz="1600" i="1"/>
          </a:p>
        </p:txBody>
      </p:sp>
      <p:sp>
        <p:nvSpPr>
          <p:cNvPr id="179203" name="Rectangle 4"/>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a cotation directe - CD</a:t>
            </a:r>
          </a:p>
        </p:txBody>
      </p:sp>
      <p:pic>
        <p:nvPicPr>
          <p:cNvPr id="179204" name="Picture 5" descr="Logo Partie 2"/>
          <p:cNvPicPr>
            <a:picLocks noChangeAspect="1" noChangeArrowheads="1"/>
          </p:cNvPicPr>
          <p:nvPr/>
        </p:nvPicPr>
        <p:blipFill>
          <a:blip r:embed="rId3"/>
          <a:srcRect/>
          <a:stretch>
            <a:fillRect/>
          </a:stretch>
        </p:blipFill>
        <p:spPr bwMode="auto">
          <a:xfrm>
            <a:off x="762000" y="4343400"/>
            <a:ext cx="500063" cy="533400"/>
          </a:xfrm>
          <a:prstGeom prst="rect">
            <a:avLst/>
          </a:prstGeom>
          <a:noFill/>
          <a:ln w="9525">
            <a:noFill/>
            <a:miter lim="800000"/>
            <a:headEnd/>
            <a:tailEnd/>
          </a:ln>
        </p:spPr>
      </p:pic>
    </p:spTree>
  </p:cSld>
  <p:clrMapOvr>
    <a:masterClrMapping/>
  </p:clrMapOvr>
  <p:transition>
    <p:zo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49" name="Picture 2" descr="Logo Partie 2"/>
          <p:cNvPicPr>
            <a:picLocks noChangeAspect="1" noChangeArrowheads="1"/>
          </p:cNvPicPr>
          <p:nvPr/>
        </p:nvPicPr>
        <p:blipFill>
          <a:blip r:embed="rId3"/>
          <a:srcRect/>
          <a:stretch>
            <a:fillRect/>
          </a:stretch>
        </p:blipFill>
        <p:spPr bwMode="auto">
          <a:xfrm>
            <a:off x="782638" y="2133600"/>
            <a:ext cx="500062" cy="533400"/>
          </a:xfrm>
          <a:prstGeom prst="rect">
            <a:avLst/>
          </a:prstGeom>
          <a:noFill/>
          <a:ln w="9525">
            <a:noFill/>
            <a:miter lim="800000"/>
            <a:headEnd/>
            <a:tailEnd/>
          </a:ln>
        </p:spPr>
      </p:pic>
      <p:sp>
        <p:nvSpPr>
          <p:cNvPr id="181250" name="Rectangle 3"/>
          <p:cNvSpPr>
            <a:spLocks noChangeArrowheads="1"/>
          </p:cNvSpPr>
          <p:nvPr/>
        </p:nvSpPr>
        <p:spPr bwMode="auto">
          <a:xfrm>
            <a:off x="1066800" y="2146300"/>
            <a:ext cx="7162800" cy="37973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V</a:t>
            </a:r>
            <a:r>
              <a:rPr lang="fr-FR"/>
              <a:t>ente aux enchères classique :</a:t>
            </a:r>
            <a:endParaRPr lang="fr-FR" sz="2000"/>
          </a:p>
          <a:p>
            <a:pPr marL="742950" lvl="1" indent="-285750">
              <a:spcBef>
                <a:spcPct val="20000"/>
              </a:spcBef>
              <a:buFont typeface="Wingdings" pitchFamily="2" charset="2"/>
              <a:buChar char="Ò"/>
            </a:pPr>
            <a:r>
              <a:rPr lang="fr-FR" sz="1800">
                <a:solidFill>
                  <a:srgbClr val="01A0B5"/>
                </a:solidFill>
              </a:rPr>
              <a:t> P</a:t>
            </a:r>
            <a:r>
              <a:rPr lang="fr-FR" sz="1800"/>
              <a:t>roposer un bien dont le prix n’est pas fixé à l’avance !</a:t>
            </a:r>
          </a:p>
          <a:p>
            <a:pPr marL="742950" lvl="1" indent="-285750">
              <a:spcBef>
                <a:spcPct val="20000"/>
              </a:spcBef>
              <a:buFont typeface="Wingdings" pitchFamily="2" charset="2"/>
              <a:buChar char="Ò"/>
            </a:pPr>
            <a:r>
              <a:rPr lang="fr-FR" sz="1800">
                <a:solidFill>
                  <a:srgbClr val="01A0B5"/>
                </a:solidFill>
              </a:rPr>
              <a:t> S</a:t>
            </a:r>
            <a:r>
              <a:rPr lang="fr-FR" sz="1800"/>
              <a:t>eul le prix d’offre minimum, proposé par les Actionnaires de la société, est connu.</a:t>
            </a:r>
          </a:p>
          <a:p>
            <a:pPr marL="742950" lvl="1" indent="-285750">
              <a:spcBef>
                <a:spcPct val="20000"/>
              </a:spcBef>
              <a:buFont typeface="Wingdings" pitchFamily="2" charset="2"/>
              <a:buChar char="Ò"/>
            </a:pPr>
            <a:r>
              <a:rPr lang="fr-FR" sz="1800">
                <a:solidFill>
                  <a:srgbClr val="01A0B5"/>
                </a:solidFill>
              </a:rPr>
              <a:t> N</a:t>
            </a:r>
            <a:r>
              <a:rPr lang="fr-FR" sz="1800"/>
              <a:t>e prend pas en considération le Capital immatériel.</a:t>
            </a:r>
            <a:endParaRPr lang="fr-FR" sz="2000"/>
          </a:p>
          <a:p>
            <a:pPr marL="742950" lvl="1" indent="-285750">
              <a:lnSpc>
                <a:spcPct val="50000"/>
              </a:lnSpc>
              <a:spcBef>
                <a:spcPct val="20000"/>
              </a:spcBef>
              <a:buFont typeface="Wingdings" pitchFamily="2" charset="2"/>
              <a:buChar char="Ò"/>
            </a:pPr>
            <a:endParaRPr lang="fr-FR" sz="2000">
              <a:sym typeface="Symbol" pitchFamily="18" charset="2"/>
            </a:endParaRPr>
          </a:p>
          <a:p>
            <a:pPr marL="742950" lvl="1" indent="-285750">
              <a:lnSpc>
                <a:spcPct val="50000"/>
              </a:lnSpc>
              <a:spcBef>
                <a:spcPct val="20000"/>
              </a:spcBef>
              <a:buFont typeface="Wingdings" pitchFamily="2" charset="2"/>
              <a:buChar char="Ò"/>
            </a:pPr>
            <a:endParaRPr lang="fr-FR" sz="2000">
              <a:sym typeface="Symbol" pitchFamily="18" charset="2"/>
            </a:endParaRPr>
          </a:p>
          <a:p>
            <a:pPr marL="742950" lvl="1" indent="-285750">
              <a:spcBef>
                <a:spcPct val="20000"/>
              </a:spcBef>
              <a:buFont typeface="Wingdings" pitchFamily="2" charset="2"/>
              <a:buNone/>
            </a:pPr>
            <a:r>
              <a:rPr lang="fr-FR">
                <a:solidFill>
                  <a:srgbClr val="01A0B5"/>
                </a:solidFill>
              </a:rPr>
              <a:t>J</a:t>
            </a:r>
            <a:r>
              <a:rPr lang="fr-FR"/>
              <a:t>-5 : Avis d’Euronext donnant :</a:t>
            </a:r>
            <a:endParaRPr lang="fr-FR" sz="1800">
              <a:solidFill>
                <a:srgbClr val="184B81"/>
              </a:solidFill>
            </a:endParaRPr>
          </a:p>
          <a:p>
            <a:pPr marL="742950" lvl="1" indent="-285750">
              <a:spcBef>
                <a:spcPct val="20000"/>
              </a:spcBef>
              <a:buFont typeface="Wingdings" pitchFamily="2" charset="2"/>
              <a:buChar char="Ò"/>
            </a:pPr>
            <a:r>
              <a:rPr lang="fr-FR" sz="1800">
                <a:solidFill>
                  <a:srgbClr val="01A0B5"/>
                </a:solidFill>
              </a:rPr>
              <a:t> L</a:t>
            </a:r>
            <a:r>
              <a:rPr lang="fr-FR" sz="1800"/>
              <a:t>es investisseurs ne donnent que des ordres d’achat à cours limité,</a:t>
            </a:r>
          </a:p>
          <a:p>
            <a:pPr marL="742950" lvl="1" indent="-285750">
              <a:spcBef>
                <a:spcPct val="20000"/>
              </a:spcBef>
              <a:buFont typeface="Wingdings" pitchFamily="2" charset="2"/>
              <a:buChar char="Ò"/>
            </a:pPr>
            <a:r>
              <a:rPr lang="fr-FR" sz="1800">
                <a:solidFill>
                  <a:srgbClr val="01A0B5"/>
                </a:solidFill>
              </a:rPr>
              <a:t> U</a:t>
            </a:r>
            <a:r>
              <a:rPr lang="fr-FR" sz="1800"/>
              <a:t>n carnet d’ordres centralisé par NYSE Euronext est constitué,</a:t>
            </a:r>
          </a:p>
          <a:p>
            <a:pPr marL="742950" lvl="1" indent="-285750">
              <a:spcBef>
                <a:spcPct val="20000"/>
              </a:spcBef>
              <a:buFont typeface="Wingdings" pitchFamily="2" charset="2"/>
              <a:buChar char="Ò"/>
            </a:pPr>
            <a:r>
              <a:rPr lang="fr-FR" sz="1800">
                <a:solidFill>
                  <a:srgbClr val="01A0B5"/>
                </a:solidFill>
              </a:rPr>
              <a:t> U</a:t>
            </a:r>
            <a:r>
              <a:rPr lang="fr-FR" sz="1800"/>
              <a:t>n prix d’équilibre s’établit entre l’offre et le demande.</a:t>
            </a:r>
            <a:endParaRPr lang="fr-FR" sz="2000"/>
          </a:p>
        </p:txBody>
      </p:sp>
      <p:sp>
        <p:nvSpPr>
          <p:cNvPr id="181251" name="Rectangle 4"/>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’offre à prix minimum – OPM</a:t>
            </a:r>
          </a:p>
        </p:txBody>
      </p:sp>
      <p:pic>
        <p:nvPicPr>
          <p:cNvPr id="181252" name="Picture 5" descr="Logo Partie 2"/>
          <p:cNvPicPr>
            <a:picLocks noChangeAspect="1" noChangeArrowheads="1"/>
          </p:cNvPicPr>
          <p:nvPr/>
        </p:nvPicPr>
        <p:blipFill>
          <a:blip r:embed="rId3"/>
          <a:srcRect/>
          <a:stretch>
            <a:fillRect/>
          </a:stretch>
        </p:blipFill>
        <p:spPr bwMode="auto">
          <a:xfrm>
            <a:off x="762000" y="4229100"/>
            <a:ext cx="500063" cy="533400"/>
          </a:xfrm>
          <a:prstGeom prst="rect">
            <a:avLst/>
          </a:prstGeom>
          <a:noFill/>
          <a:ln w="9525">
            <a:noFill/>
            <a:miter lim="800000"/>
            <a:headEnd/>
            <a:tailEnd/>
          </a:ln>
        </p:spPr>
      </p:pic>
    </p:spTree>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1" name="Group 2"/>
          <p:cNvGrpSpPr>
            <a:grpSpLocks/>
          </p:cNvGrpSpPr>
          <p:nvPr/>
        </p:nvGrpSpPr>
        <p:grpSpPr bwMode="auto">
          <a:xfrm>
            <a:off x="4025900" y="2268538"/>
            <a:ext cx="4433888" cy="3608387"/>
            <a:chOff x="2128" y="1232"/>
            <a:chExt cx="3456" cy="2793"/>
          </a:xfrm>
        </p:grpSpPr>
        <p:pic>
          <p:nvPicPr>
            <p:cNvPr id="30724" name="Picture 3" descr="Prêt"/>
            <p:cNvPicPr>
              <a:picLocks noChangeAspect="1" noChangeArrowheads="1"/>
            </p:cNvPicPr>
            <p:nvPr/>
          </p:nvPicPr>
          <p:blipFill>
            <a:blip r:embed="rId3"/>
            <a:srcRect/>
            <a:stretch>
              <a:fillRect/>
            </a:stretch>
          </p:blipFill>
          <p:spPr bwMode="auto">
            <a:xfrm>
              <a:off x="2128" y="1232"/>
              <a:ext cx="3456" cy="2793"/>
            </a:xfrm>
            <a:prstGeom prst="rect">
              <a:avLst/>
            </a:prstGeom>
            <a:noFill/>
            <a:ln w="9525">
              <a:noFill/>
              <a:miter lim="800000"/>
              <a:headEnd/>
              <a:tailEnd/>
            </a:ln>
          </p:spPr>
        </p:pic>
        <p:sp>
          <p:nvSpPr>
            <p:cNvPr id="30725" name="Line 4"/>
            <p:cNvSpPr>
              <a:spLocks noChangeShapeType="1"/>
            </p:cNvSpPr>
            <p:nvPr/>
          </p:nvSpPr>
          <p:spPr bwMode="auto">
            <a:xfrm flipV="1">
              <a:off x="3976" y="1656"/>
              <a:ext cx="0" cy="240"/>
            </a:xfrm>
            <a:prstGeom prst="line">
              <a:avLst/>
            </a:prstGeom>
            <a:noFill/>
            <a:ln w="28575">
              <a:solidFill>
                <a:schemeClr val="tx1"/>
              </a:solidFill>
              <a:round/>
              <a:headEnd/>
              <a:tailEnd/>
            </a:ln>
          </p:spPr>
          <p:txBody>
            <a:bodyPr/>
            <a:lstStyle/>
            <a:p>
              <a:endParaRPr lang="fr-FR"/>
            </a:p>
          </p:txBody>
        </p:sp>
        <p:sp>
          <p:nvSpPr>
            <p:cNvPr id="30726" name="Line 5"/>
            <p:cNvSpPr>
              <a:spLocks noChangeShapeType="1"/>
            </p:cNvSpPr>
            <p:nvPr/>
          </p:nvSpPr>
          <p:spPr bwMode="auto">
            <a:xfrm flipH="1">
              <a:off x="2160" y="1648"/>
              <a:ext cx="1824" cy="384"/>
            </a:xfrm>
            <a:prstGeom prst="line">
              <a:avLst/>
            </a:prstGeom>
            <a:noFill/>
            <a:ln w="28575">
              <a:solidFill>
                <a:schemeClr val="tx1"/>
              </a:solidFill>
              <a:round/>
              <a:headEnd/>
              <a:tailEnd/>
            </a:ln>
          </p:spPr>
          <p:txBody>
            <a:bodyPr/>
            <a:lstStyle/>
            <a:p>
              <a:endParaRPr lang="fr-FR"/>
            </a:p>
          </p:txBody>
        </p:sp>
      </p:grpSp>
      <p:sp>
        <p:nvSpPr>
          <p:cNvPr id="30722" name="Text Box 7"/>
          <p:cNvSpPr txBox="1">
            <a:spLocks noChangeArrowheads="1"/>
          </p:cNvSpPr>
          <p:nvPr/>
        </p:nvSpPr>
        <p:spPr bwMode="auto">
          <a:xfrm>
            <a:off x="538163" y="2613025"/>
            <a:ext cx="3313112" cy="2111375"/>
          </a:xfrm>
          <a:prstGeom prst="rect">
            <a:avLst/>
          </a:prstGeom>
          <a:noFill/>
          <a:ln w="9525">
            <a:noFill/>
            <a:miter lim="800000"/>
            <a:headEnd/>
            <a:tailEnd/>
          </a:ln>
        </p:spPr>
        <p:txBody>
          <a:bodyPr>
            <a:spAutoFit/>
          </a:bodyPr>
          <a:lstStyle/>
          <a:p>
            <a:pPr algn="just" eaLnBrk="0" hangingPunct="0"/>
            <a:r>
              <a:rPr lang="fr-FR" sz="1100">
                <a:latin typeface="Verdana" pitchFamily="34" charset="0"/>
              </a:rPr>
              <a:t>Le banquier, conseiller clientèle « PME/PMI » de la société, examine le bilan  (comptes de résultats, bilans, perspectives…). </a:t>
            </a:r>
          </a:p>
          <a:p>
            <a:pPr algn="just" eaLnBrk="0" hangingPunct="0"/>
            <a:endParaRPr lang="fr-FR" sz="1100">
              <a:latin typeface="Verdana" pitchFamily="34" charset="0"/>
            </a:endParaRPr>
          </a:p>
          <a:p>
            <a:pPr algn="just" eaLnBrk="0" hangingPunct="0"/>
            <a:r>
              <a:rPr lang="fr-FR" sz="1100">
                <a:latin typeface="Verdana" pitchFamily="34" charset="0"/>
              </a:rPr>
              <a:t>Il annonce au PDG de la société que la Banque sera en mesure de le financer à hauteur maximale de 2 M€.</a:t>
            </a:r>
          </a:p>
          <a:p>
            <a:pPr algn="just" eaLnBrk="0" hangingPunct="0"/>
            <a:endParaRPr lang="fr-FR" sz="1100">
              <a:latin typeface="Verdana" pitchFamily="34" charset="0"/>
            </a:endParaRPr>
          </a:p>
          <a:p>
            <a:pPr algn="just" eaLnBrk="0" hangingPunct="0"/>
            <a:r>
              <a:rPr lang="fr-FR" sz="1100">
                <a:latin typeface="Verdana" pitchFamily="34" charset="0"/>
              </a:rPr>
              <a:t>L’Entreprise doit alors trouver 8 M€ auprès d’autres investisseurs potentiels afin de compléter son besoin en Financement.</a:t>
            </a:r>
          </a:p>
        </p:txBody>
      </p:sp>
      <p:sp>
        <p:nvSpPr>
          <p:cNvPr id="30723" name="Rectangle 10"/>
          <p:cNvSpPr>
            <a:spLocks noGrp="1" noChangeArrowheads="1"/>
          </p:cNvSpPr>
          <p:nvPr>
            <p:ph type="title"/>
          </p:nvPr>
        </p:nvSpPr>
        <p:spPr/>
        <p:txBody>
          <a:bodyPr/>
          <a:lstStyle/>
          <a:p>
            <a:pPr eaLnBrk="1" hangingPunct="1"/>
            <a:r>
              <a:rPr lang="fr-FR" sz="3200" smtClean="0">
                <a:solidFill>
                  <a:srgbClr val="01A0B5"/>
                </a:solidFill>
              </a:rPr>
              <a:t>P</a:t>
            </a:r>
            <a:r>
              <a:rPr lang="fr-FR" sz="3200" smtClean="0">
                <a:solidFill>
                  <a:schemeClr val="tx1"/>
                </a:solidFill>
              </a:rPr>
              <a:t>hase n°3 = </a:t>
            </a:r>
            <a:r>
              <a:rPr lang="fr-FR" sz="3200" smtClean="0">
                <a:solidFill>
                  <a:srgbClr val="FF5E00"/>
                </a:solidFill>
              </a:rPr>
              <a:t>D</a:t>
            </a:r>
            <a:r>
              <a:rPr lang="fr-FR" sz="3200" smtClean="0">
                <a:solidFill>
                  <a:schemeClr val="tx1"/>
                </a:solidFill>
              </a:rPr>
              <a:t>emande de </a:t>
            </a:r>
            <a:r>
              <a:rPr lang="fr-FR" sz="3200" smtClean="0">
                <a:solidFill>
                  <a:srgbClr val="FF5E00"/>
                </a:solidFill>
              </a:rPr>
              <a:t>P</a:t>
            </a:r>
            <a:r>
              <a:rPr lang="fr-FR" sz="3200" smtClean="0">
                <a:solidFill>
                  <a:schemeClr val="tx1"/>
                </a:solidFill>
              </a:rPr>
              <a:t>rêt</a:t>
            </a:r>
          </a:p>
        </p:txBody>
      </p:sp>
    </p:spTree>
  </p:cSld>
  <p:clrMapOvr>
    <a:masterClrMapping/>
  </p:clrMapOvr>
  <p:transition>
    <p:zo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7" name="Picture 2" descr="Logo Partie 2"/>
          <p:cNvPicPr>
            <a:picLocks noChangeAspect="1" noChangeArrowheads="1"/>
          </p:cNvPicPr>
          <p:nvPr/>
        </p:nvPicPr>
        <p:blipFill>
          <a:blip r:embed="rId3"/>
          <a:srcRect/>
          <a:stretch>
            <a:fillRect/>
          </a:stretch>
        </p:blipFill>
        <p:spPr bwMode="auto">
          <a:xfrm>
            <a:off x="782638" y="2133600"/>
            <a:ext cx="500062" cy="533400"/>
          </a:xfrm>
          <a:prstGeom prst="rect">
            <a:avLst/>
          </a:prstGeom>
          <a:noFill/>
          <a:ln w="9525">
            <a:noFill/>
            <a:miter lim="800000"/>
            <a:headEnd/>
            <a:tailEnd/>
          </a:ln>
        </p:spPr>
      </p:pic>
      <p:sp>
        <p:nvSpPr>
          <p:cNvPr id="183298" name="Rectangle 3"/>
          <p:cNvSpPr>
            <a:spLocks noChangeArrowheads="1"/>
          </p:cNvSpPr>
          <p:nvPr/>
        </p:nvSpPr>
        <p:spPr bwMode="auto">
          <a:xfrm>
            <a:off x="1066800" y="2146300"/>
            <a:ext cx="7162800" cy="401955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L</a:t>
            </a:r>
            <a:r>
              <a:rPr lang="fr-FR"/>
              <a:t>es caractéristiques d’une OPF :</a:t>
            </a:r>
            <a:endParaRPr lang="fr-FR" sz="2000"/>
          </a:p>
          <a:p>
            <a:pPr marL="742950" lvl="1" indent="-285750">
              <a:spcBef>
                <a:spcPct val="20000"/>
              </a:spcBef>
              <a:buFont typeface="Wingdings" pitchFamily="2" charset="2"/>
              <a:buChar char="Ò"/>
            </a:pPr>
            <a:r>
              <a:rPr lang="fr-FR" sz="1800">
                <a:solidFill>
                  <a:srgbClr val="01A0B5"/>
                </a:solidFill>
              </a:rPr>
              <a:t> C</a:t>
            </a:r>
            <a:r>
              <a:rPr lang="fr-FR" sz="1800"/>
              <a:t>ontrairement à une OPM, l’OPF ne contient aucune inconnue pour les futurs investisseurs.</a:t>
            </a:r>
          </a:p>
          <a:p>
            <a:pPr marL="742950" lvl="1" indent="-285750">
              <a:spcBef>
                <a:spcPct val="20000"/>
              </a:spcBef>
              <a:buFont typeface="Wingdings" pitchFamily="2" charset="2"/>
              <a:buChar char="Ò"/>
            </a:pPr>
            <a:r>
              <a:rPr lang="fr-FR" sz="1800">
                <a:solidFill>
                  <a:srgbClr val="01A0B5"/>
                </a:solidFill>
              </a:rPr>
              <a:t> L</a:t>
            </a:r>
            <a:r>
              <a:rPr lang="fr-FR" sz="1800"/>
              <a:t>e prix d’offre minimum est connu jusqu’au jour de l’introduction.</a:t>
            </a:r>
          </a:p>
          <a:p>
            <a:pPr marL="742950" lvl="1" indent="-285750">
              <a:spcBef>
                <a:spcPct val="20000"/>
              </a:spcBef>
              <a:buFont typeface="Wingdings" pitchFamily="2" charset="2"/>
              <a:buChar char="Ò"/>
            </a:pPr>
            <a:r>
              <a:rPr lang="fr-FR" sz="1800">
                <a:solidFill>
                  <a:srgbClr val="01A0B5"/>
                </a:solidFill>
              </a:rPr>
              <a:t> N</a:t>
            </a:r>
            <a:r>
              <a:rPr lang="fr-FR" sz="1800"/>
              <a:t>e prend pas en considération le Capital immatériel.</a:t>
            </a:r>
            <a:endParaRPr lang="fr-FR" sz="2000"/>
          </a:p>
          <a:p>
            <a:pPr marL="742950" lvl="1" indent="-285750">
              <a:lnSpc>
                <a:spcPct val="50000"/>
              </a:lnSpc>
              <a:spcBef>
                <a:spcPct val="20000"/>
              </a:spcBef>
              <a:buFont typeface="Wingdings" pitchFamily="2" charset="2"/>
              <a:buChar char="Ò"/>
            </a:pPr>
            <a:endParaRPr lang="fr-FR" sz="2000">
              <a:sym typeface="Symbol" pitchFamily="18" charset="2"/>
            </a:endParaRPr>
          </a:p>
          <a:p>
            <a:pPr marL="742950" lvl="1" indent="-285750">
              <a:spcBef>
                <a:spcPct val="20000"/>
              </a:spcBef>
              <a:buFont typeface="Wingdings" pitchFamily="2" charset="2"/>
              <a:buNone/>
            </a:pPr>
            <a:r>
              <a:rPr lang="fr-FR">
                <a:solidFill>
                  <a:srgbClr val="01A0B5"/>
                </a:solidFill>
              </a:rPr>
              <a:t>J</a:t>
            </a:r>
            <a:r>
              <a:rPr lang="fr-FR"/>
              <a:t>-5 : Avis d’Euronext donnant :</a:t>
            </a:r>
            <a:endParaRPr lang="fr-FR" sz="1800">
              <a:solidFill>
                <a:srgbClr val="184B81"/>
              </a:solidFill>
            </a:endParaRPr>
          </a:p>
          <a:p>
            <a:pPr marL="742950" lvl="1" indent="-285750">
              <a:spcBef>
                <a:spcPct val="20000"/>
              </a:spcBef>
              <a:buFont typeface="Wingdings" pitchFamily="2" charset="2"/>
              <a:buChar char="Ò"/>
            </a:pPr>
            <a:r>
              <a:rPr lang="fr-FR" sz="1800">
                <a:solidFill>
                  <a:srgbClr val="01A0B5"/>
                </a:solidFill>
              </a:rPr>
              <a:t> P</a:t>
            </a:r>
            <a:r>
              <a:rPr lang="fr-FR" sz="1800"/>
              <a:t>rix d’offre ferme et définitif, ou à défaut une fourchette de prix indicative,</a:t>
            </a:r>
          </a:p>
          <a:p>
            <a:pPr marL="742950" lvl="1" indent="-285750">
              <a:spcBef>
                <a:spcPct val="20000"/>
              </a:spcBef>
              <a:buFont typeface="Wingdings" pitchFamily="2" charset="2"/>
              <a:buChar char="Ò"/>
            </a:pPr>
            <a:r>
              <a:rPr lang="fr-FR" sz="1800">
                <a:solidFill>
                  <a:srgbClr val="01A0B5"/>
                </a:solidFill>
              </a:rPr>
              <a:t> L</a:t>
            </a:r>
            <a:r>
              <a:rPr lang="fr-FR" sz="1800"/>
              <a:t>’ordre adopté est l’ordre limité au prix d’offre,</a:t>
            </a:r>
          </a:p>
          <a:p>
            <a:pPr marL="742950" lvl="1" indent="-285750">
              <a:spcBef>
                <a:spcPct val="20000"/>
              </a:spcBef>
              <a:buFont typeface="Wingdings" pitchFamily="2" charset="2"/>
              <a:buChar char="Ò"/>
            </a:pPr>
            <a:r>
              <a:rPr lang="fr-FR" sz="1800">
                <a:solidFill>
                  <a:srgbClr val="01A0B5"/>
                </a:solidFill>
              </a:rPr>
              <a:t> L</a:t>
            </a:r>
            <a:r>
              <a:rPr lang="fr-FR" sz="1800"/>
              <a:t>e premier cours correspond au prix ferme,</a:t>
            </a:r>
          </a:p>
          <a:p>
            <a:pPr marL="742950" lvl="1" indent="-285750">
              <a:spcBef>
                <a:spcPct val="20000"/>
              </a:spcBef>
              <a:buFont typeface="Wingdings" pitchFamily="2" charset="2"/>
              <a:buChar char="Ò"/>
            </a:pPr>
            <a:r>
              <a:rPr lang="fr-FR" sz="1800">
                <a:solidFill>
                  <a:srgbClr val="01A0B5"/>
                </a:solidFill>
              </a:rPr>
              <a:t> L</a:t>
            </a:r>
            <a:r>
              <a:rPr lang="fr-FR" sz="1800"/>
              <a:t>e taux de service minimum est de 1% sur l’ensemble des ordres.</a:t>
            </a:r>
            <a:endParaRPr lang="fr-FR" sz="2000"/>
          </a:p>
        </p:txBody>
      </p:sp>
      <p:sp>
        <p:nvSpPr>
          <p:cNvPr id="183299" name="Rectangle 4"/>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’offre à prix ferme – OPF</a:t>
            </a:r>
          </a:p>
        </p:txBody>
      </p:sp>
      <p:pic>
        <p:nvPicPr>
          <p:cNvPr id="183300" name="Picture 5" descr="Logo Partie 2"/>
          <p:cNvPicPr>
            <a:picLocks noChangeAspect="1" noChangeArrowheads="1"/>
          </p:cNvPicPr>
          <p:nvPr/>
        </p:nvPicPr>
        <p:blipFill>
          <a:blip r:embed="rId3"/>
          <a:srcRect/>
          <a:stretch>
            <a:fillRect/>
          </a:stretch>
        </p:blipFill>
        <p:spPr bwMode="auto">
          <a:xfrm>
            <a:off x="762000" y="4089400"/>
            <a:ext cx="500063" cy="533400"/>
          </a:xfrm>
          <a:prstGeom prst="rect">
            <a:avLst/>
          </a:prstGeom>
          <a:noFill/>
          <a:ln w="9525">
            <a:noFill/>
            <a:miter lim="800000"/>
            <a:headEnd/>
            <a:tailEnd/>
          </a:ln>
        </p:spPr>
      </p:pic>
    </p:spTree>
  </p:cSld>
  <p:clrMapOvr>
    <a:masterClrMapping/>
  </p:clrMapOvr>
  <p:transition>
    <p:zo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5" name="Picture 2" descr="Logo Partie 2"/>
          <p:cNvPicPr>
            <a:picLocks noChangeAspect="1" noChangeArrowheads="1"/>
          </p:cNvPicPr>
          <p:nvPr/>
        </p:nvPicPr>
        <p:blipFill>
          <a:blip r:embed="rId3"/>
          <a:srcRect/>
          <a:stretch>
            <a:fillRect/>
          </a:stretch>
        </p:blipFill>
        <p:spPr bwMode="auto">
          <a:xfrm>
            <a:off x="782638" y="2133600"/>
            <a:ext cx="500062" cy="533400"/>
          </a:xfrm>
          <a:prstGeom prst="rect">
            <a:avLst/>
          </a:prstGeom>
          <a:noFill/>
          <a:ln w="9525">
            <a:noFill/>
            <a:miter lim="800000"/>
            <a:headEnd/>
            <a:tailEnd/>
          </a:ln>
        </p:spPr>
      </p:pic>
      <p:sp>
        <p:nvSpPr>
          <p:cNvPr id="185346" name="Rectangle 3"/>
          <p:cNvSpPr>
            <a:spLocks noChangeArrowheads="1"/>
          </p:cNvSpPr>
          <p:nvPr/>
        </p:nvSpPr>
        <p:spPr bwMode="auto">
          <a:xfrm>
            <a:off x="1066800" y="2146300"/>
            <a:ext cx="6629400" cy="37973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V</a:t>
            </a:r>
            <a:r>
              <a:rPr lang="fr-FR"/>
              <a:t>ariante de l’offre à prix ferme :</a:t>
            </a:r>
            <a:endParaRPr lang="fr-FR" sz="2000"/>
          </a:p>
          <a:p>
            <a:pPr marL="742950" lvl="1" indent="-285750">
              <a:spcBef>
                <a:spcPct val="20000"/>
              </a:spcBef>
              <a:buFont typeface="Wingdings" pitchFamily="2" charset="2"/>
              <a:buNone/>
            </a:pPr>
            <a:r>
              <a:rPr lang="fr-FR" sz="1800">
                <a:solidFill>
                  <a:srgbClr val="184B81"/>
                </a:solidFill>
              </a:rPr>
              <a:t> </a:t>
            </a:r>
          </a:p>
          <a:p>
            <a:pPr marL="742950" lvl="1" indent="-285750" algn="just">
              <a:spcBef>
                <a:spcPct val="20000"/>
              </a:spcBef>
              <a:buFont typeface="Wingdings" pitchFamily="2" charset="2"/>
              <a:buChar char="Ò"/>
            </a:pPr>
            <a:r>
              <a:rPr lang="fr-FR" sz="1800">
                <a:solidFill>
                  <a:srgbClr val="01A0B5"/>
                </a:solidFill>
              </a:rPr>
              <a:t> C</a:t>
            </a:r>
            <a:r>
              <a:rPr lang="fr-FR" sz="1800"/>
              <a:t>ontrairement à une OPF, l’OPO ne renseigne pas un prix fixe avant introduction.</a:t>
            </a:r>
          </a:p>
          <a:p>
            <a:pPr marL="742950" lvl="1" indent="-285750" algn="just">
              <a:spcBef>
                <a:spcPct val="20000"/>
              </a:spcBef>
              <a:buFont typeface="Wingdings" pitchFamily="2" charset="2"/>
              <a:buChar char="Ò"/>
            </a:pPr>
            <a:r>
              <a:rPr lang="fr-FR" sz="1800">
                <a:solidFill>
                  <a:srgbClr val="01A0B5"/>
                </a:solidFill>
              </a:rPr>
              <a:t> L</a:t>
            </a:r>
            <a:r>
              <a:rPr lang="fr-FR" sz="1800"/>
              <a:t>’OPO tient compte des conditions du Marché et le prix d’offre minimum est connu jusqu’au jour de l’introduction.</a:t>
            </a:r>
          </a:p>
          <a:p>
            <a:pPr marL="742950" lvl="1" indent="-285750" algn="just">
              <a:spcBef>
                <a:spcPct val="20000"/>
              </a:spcBef>
              <a:buFont typeface="Wingdings" pitchFamily="2" charset="2"/>
              <a:buChar char="Ò"/>
            </a:pPr>
            <a:r>
              <a:rPr lang="fr-FR" sz="1800">
                <a:solidFill>
                  <a:srgbClr val="01A0B5"/>
                </a:solidFill>
              </a:rPr>
              <a:t> L</a:t>
            </a:r>
            <a:r>
              <a:rPr lang="fr-FR" sz="1800"/>
              <a:t>es ordres acceptés sont les ordres limités dans la fourchette du premier cours coté, bornes incluses.</a:t>
            </a:r>
          </a:p>
          <a:p>
            <a:pPr marL="742950" lvl="1" indent="-285750" algn="just">
              <a:spcBef>
                <a:spcPct val="20000"/>
              </a:spcBef>
              <a:buFont typeface="Wingdings" pitchFamily="2" charset="2"/>
              <a:buChar char="Ò"/>
            </a:pPr>
            <a:r>
              <a:rPr lang="fr-FR" sz="1800">
                <a:solidFill>
                  <a:srgbClr val="01A0B5"/>
                </a:solidFill>
              </a:rPr>
              <a:t> L</a:t>
            </a:r>
            <a:r>
              <a:rPr lang="fr-FR" sz="1800"/>
              <a:t>e premier cours coté correspond à la limite de la plus basse demande servie,</a:t>
            </a:r>
          </a:p>
          <a:p>
            <a:pPr marL="742950" lvl="1" indent="-285750" algn="just">
              <a:spcBef>
                <a:spcPct val="20000"/>
              </a:spcBef>
              <a:buFont typeface="Wingdings" pitchFamily="2" charset="2"/>
              <a:buChar char="Ò"/>
            </a:pPr>
            <a:r>
              <a:rPr lang="fr-FR" sz="1800">
                <a:solidFill>
                  <a:srgbClr val="01A0B5"/>
                </a:solidFill>
              </a:rPr>
              <a:t> L</a:t>
            </a:r>
            <a:r>
              <a:rPr lang="fr-FR" sz="1800"/>
              <a:t>e taux de service minimum est de 1% sur l’ensemble des ordres égaux ou supérieurs au cours coté.</a:t>
            </a:r>
            <a:endParaRPr lang="fr-FR" sz="2000"/>
          </a:p>
        </p:txBody>
      </p:sp>
      <p:sp>
        <p:nvSpPr>
          <p:cNvPr id="185347" name="Rectangle 4"/>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’offre à prix ouvert – OPO</a:t>
            </a:r>
          </a:p>
        </p:txBody>
      </p:sp>
    </p:spTree>
  </p:cSld>
  <p:clrMapOvr>
    <a:masterClrMapping/>
  </p:clrMapOvr>
  <p:transition>
    <p:zo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3"/>
          <p:cNvSpPr>
            <a:spLocks noChangeArrowheads="1"/>
          </p:cNvSpPr>
          <p:nvPr/>
        </p:nvSpPr>
        <p:spPr bwMode="auto">
          <a:xfrm>
            <a:off x="1068388" y="2139950"/>
            <a:ext cx="7162800" cy="37973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R</a:t>
            </a:r>
            <a:r>
              <a:rPr lang="fr-FR"/>
              <a:t>appels des contraintes d’une société cotée :</a:t>
            </a:r>
            <a:r>
              <a:rPr lang="fr-FR">
                <a:solidFill>
                  <a:srgbClr val="184B81"/>
                </a:solidFill>
              </a:rPr>
              <a:t> </a:t>
            </a:r>
          </a:p>
          <a:p>
            <a:pPr marL="742950" lvl="1" indent="-285750" algn="just">
              <a:spcBef>
                <a:spcPct val="20000"/>
              </a:spcBef>
              <a:buFont typeface="Wingdings" pitchFamily="2" charset="2"/>
              <a:buChar char="Ò"/>
            </a:pPr>
            <a:r>
              <a:rPr lang="fr-FR" sz="2000">
                <a:solidFill>
                  <a:srgbClr val="01A0B5"/>
                </a:solidFill>
              </a:rPr>
              <a:t> P</a:t>
            </a:r>
            <a:r>
              <a:rPr lang="fr-FR" sz="2000"/>
              <a:t>lus de vie privée,</a:t>
            </a:r>
          </a:p>
          <a:p>
            <a:pPr marL="742950" lvl="1" indent="-285750" algn="just">
              <a:spcBef>
                <a:spcPct val="20000"/>
              </a:spcBef>
              <a:buFont typeface="Wingdings" pitchFamily="2" charset="2"/>
              <a:buChar char="Ò"/>
            </a:pPr>
            <a:r>
              <a:rPr lang="fr-FR" sz="2000">
                <a:solidFill>
                  <a:srgbClr val="01A0B5"/>
                </a:solidFill>
              </a:rPr>
              <a:t> E</a:t>
            </a:r>
            <a:r>
              <a:rPr lang="fr-FR" sz="2000"/>
              <a:t>n permanence sous les feux des projecteurs,</a:t>
            </a:r>
          </a:p>
          <a:p>
            <a:pPr marL="742950" lvl="1" indent="-285750" algn="just">
              <a:spcBef>
                <a:spcPct val="20000"/>
              </a:spcBef>
              <a:buFont typeface="Wingdings" pitchFamily="2" charset="2"/>
              <a:buChar char="Ò"/>
            </a:pPr>
            <a:r>
              <a:rPr lang="fr-FR" sz="2000">
                <a:solidFill>
                  <a:srgbClr val="01A0B5"/>
                </a:solidFill>
              </a:rPr>
              <a:t> E</a:t>
            </a:r>
            <a:r>
              <a:rPr lang="fr-FR" sz="2000"/>
              <a:t>xposition aux fortes variations de cours en fonction de la…</a:t>
            </a:r>
          </a:p>
          <a:p>
            <a:pPr marL="742950" lvl="1" indent="-285750" algn="just">
              <a:spcBef>
                <a:spcPct val="20000"/>
              </a:spcBef>
              <a:buFont typeface="Wingdings" pitchFamily="2" charset="2"/>
              <a:buChar char="Ò"/>
            </a:pPr>
            <a:r>
              <a:rPr lang="fr-FR" sz="2000">
                <a:solidFill>
                  <a:srgbClr val="01A0B5"/>
                </a:solidFill>
              </a:rPr>
              <a:t> C</a:t>
            </a:r>
            <a:r>
              <a:rPr lang="fr-FR" sz="2000"/>
              <a:t>ommunication obligatoire et régulière à fournir aux investisseurs (quelle que soit son poids).</a:t>
            </a:r>
          </a:p>
          <a:p>
            <a:pPr marL="742950" lvl="1" indent="-285750">
              <a:spcBef>
                <a:spcPct val="20000"/>
              </a:spcBef>
              <a:buFont typeface="Wingdings" pitchFamily="2" charset="2"/>
              <a:buNone/>
            </a:pPr>
            <a:endParaRPr lang="fr-FR" sz="2000"/>
          </a:p>
          <a:p>
            <a:pPr marL="742950" lvl="1" indent="-285750">
              <a:spcBef>
                <a:spcPct val="20000"/>
              </a:spcBef>
              <a:buFont typeface="Wingdings" pitchFamily="2" charset="2"/>
              <a:buNone/>
            </a:pPr>
            <a:r>
              <a:rPr lang="fr-FR">
                <a:solidFill>
                  <a:srgbClr val="01A0B5"/>
                </a:solidFill>
              </a:rPr>
              <a:t>S</a:t>
            </a:r>
            <a:r>
              <a:rPr lang="fr-FR"/>
              <a:t>olution :</a:t>
            </a:r>
          </a:p>
          <a:p>
            <a:pPr marL="742950" lvl="1" indent="-285750" algn="just">
              <a:spcBef>
                <a:spcPct val="20000"/>
              </a:spcBef>
              <a:buFont typeface="Wingdings" pitchFamily="2" charset="2"/>
              <a:buChar char="Ò"/>
            </a:pPr>
            <a:r>
              <a:rPr lang="fr-FR" sz="2000">
                <a:solidFill>
                  <a:srgbClr val="01A0B5"/>
                </a:solidFill>
              </a:rPr>
              <a:t> C</a:t>
            </a:r>
            <a:r>
              <a:rPr lang="fr-FR" sz="2000"/>
              <a:t>réation de la « valeur actionnariale » dans le but de mettre en place des programmes de rachat de leurs propres actions.</a:t>
            </a:r>
          </a:p>
        </p:txBody>
      </p:sp>
      <p:sp>
        <p:nvSpPr>
          <p:cNvPr id="187394" name="Rectangle 4"/>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’après Cotation…</a:t>
            </a:r>
          </a:p>
        </p:txBody>
      </p:sp>
      <p:pic>
        <p:nvPicPr>
          <p:cNvPr id="187395" name="Picture 5" descr="Logo Partie 2"/>
          <p:cNvPicPr>
            <a:picLocks noChangeAspect="1" noChangeArrowheads="1"/>
          </p:cNvPicPr>
          <p:nvPr/>
        </p:nvPicPr>
        <p:blipFill>
          <a:blip r:embed="rId3"/>
          <a:srcRect/>
          <a:stretch>
            <a:fillRect/>
          </a:stretch>
        </p:blipFill>
        <p:spPr bwMode="auto">
          <a:xfrm>
            <a:off x="762000" y="4695825"/>
            <a:ext cx="500063" cy="533400"/>
          </a:xfrm>
          <a:prstGeom prst="rect">
            <a:avLst/>
          </a:prstGeom>
          <a:noFill/>
          <a:ln w="9525">
            <a:noFill/>
            <a:miter lim="800000"/>
            <a:headEnd/>
            <a:tailEnd/>
          </a:ln>
        </p:spPr>
      </p:pic>
      <p:pic>
        <p:nvPicPr>
          <p:cNvPr id="187396" name="Picture 17" descr="Logo Partie 2"/>
          <p:cNvPicPr>
            <a:picLocks noChangeAspect="1" noChangeArrowheads="1"/>
          </p:cNvPicPr>
          <p:nvPr/>
        </p:nvPicPr>
        <p:blipFill>
          <a:blip r:embed="rId3"/>
          <a:srcRect/>
          <a:stretch>
            <a:fillRect/>
          </a:stretch>
        </p:blipFill>
        <p:spPr bwMode="auto">
          <a:xfrm>
            <a:off x="782638" y="2133600"/>
            <a:ext cx="500062" cy="533400"/>
          </a:xfrm>
          <a:prstGeom prst="rect">
            <a:avLst/>
          </a:prstGeom>
          <a:noFill/>
          <a:ln w="9525">
            <a:noFill/>
            <a:miter lim="800000"/>
            <a:headEnd/>
            <a:tailEnd/>
          </a:ln>
        </p:spPr>
      </p:pic>
    </p:spTree>
  </p:cSld>
  <p:clrMapOvr>
    <a:masterClrMapping/>
  </p:clrMapOvr>
  <p:transition>
    <p:zo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1" name="Picture 2" descr="Logo Partie 2"/>
          <p:cNvPicPr>
            <a:picLocks noChangeAspect="1" noChangeArrowheads="1"/>
          </p:cNvPicPr>
          <p:nvPr/>
        </p:nvPicPr>
        <p:blipFill>
          <a:blip r:embed="rId3"/>
          <a:srcRect/>
          <a:stretch>
            <a:fillRect/>
          </a:stretch>
        </p:blipFill>
        <p:spPr bwMode="auto">
          <a:xfrm>
            <a:off x="782638" y="1905000"/>
            <a:ext cx="500062" cy="533400"/>
          </a:xfrm>
          <a:prstGeom prst="rect">
            <a:avLst/>
          </a:prstGeom>
          <a:noFill/>
          <a:ln w="9525">
            <a:noFill/>
            <a:miter lim="800000"/>
            <a:headEnd/>
            <a:tailEnd/>
          </a:ln>
        </p:spPr>
      </p:pic>
      <p:sp>
        <p:nvSpPr>
          <p:cNvPr id="189442" name="Rectangle 3"/>
          <p:cNvSpPr>
            <a:spLocks noChangeArrowheads="1"/>
          </p:cNvSpPr>
          <p:nvPr/>
        </p:nvSpPr>
        <p:spPr bwMode="auto">
          <a:xfrm>
            <a:off x="1066800" y="1892300"/>
            <a:ext cx="7543800" cy="41275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L</a:t>
            </a:r>
            <a:r>
              <a:rPr lang="fr-FR"/>
              <a:t>’information comptable périodique</a:t>
            </a:r>
            <a:endParaRPr lang="fr-FR">
              <a:solidFill>
                <a:srgbClr val="184B81"/>
              </a:solidFill>
            </a:endParaRPr>
          </a:p>
          <a:p>
            <a:pPr marL="742950" lvl="1" indent="-285750">
              <a:spcBef>
                <a:spcPct val="20000"/>
              </a:spcBef>
              <a:buFont typeface="Wingdings" pitchFamily="2" charset="2"/>
              <a:buChar char="Ò"/>
            </a:pPr>
            <a:r>
              <a:rPr lang="fr-FR" sz="1800">
                <a:solidFill>
                  <a:srgbClr val="01A0B5"/>
                </a:solidFill>
              </a:rPr>
              <a:t> C</a:t>
            </a:r>
            <a:r>
              <a:rPr lang="fr-FR" sz="1800"/>
              <a:t>hiffre d’affaires trimestriels,</a:t>
            </a:r>
          </a:p>
          <a:p>
            <a:pPr marL="742950" lvl="1" indent="-285750">
              <a:spcBef>
                <a:spcPct val="20000"/>
              </a:spcBef>
              <a:buFont typeface="Wingdings" pitchFamily="2" charset="2"/>
              <a:buChar char="Ò"/>
            </a:pPr>
            <a:r>
              <a:rPr lang="fr-FR" sz="1800">
                <a:solidFill>
                  <a:srgbClr val="01A0B5"/>
                </a:solidFill>
              </a:rPr>
              <a:t> C</a:t>
            </a:r>
            <a:r>
              <a:rPr lang="fr-FR" sz="1800"/>
              <a:t>omptes semestriels,</a:t>
            </a:r>
          </a:p>
          <a:p>
            <a:pPr marL="742950" lvl="1" indent="-285750">
              <a:spcBef>
                <a:spcPct val="20000"/>
              </a:spcBef>
              <a:buFont typeface="Wingdings" pitchFamily="2" charset="2"/>
              <a:buChar char="Ò"/>
            </a:pPr>
            <a:r>
              <a:rPr lang="fr-FR" sz="1800">
                <a:solidFill>
                  <a:srgbClr val="01A0B5"/>
                </a:solidFill>
              </a:rPr>
              <a:t> C</a:t>
            </a:r>
            <a:r>
              <a:rPr lang="fr-FR" sz="1800"/>
              <a:t>onvocations aux Assemblées Générales (AG),</a:t>
            </a:r>
          </a:p>
          <a:p>
            <a:pPr marL="742950" lvl="1" indent="-285750">
              <a:spcBef>
                <a:spcPct val="20000"/>
              </a:spcBef>
              <a:buFont typeface="Wingdings" pitchFamily="2" charset="2"/>
              <a:buChar char="Ò"/>
            </a:pPr>
            <a:r>
              <a:rPr lang="fr-FR" sz="1800">
                <a:solidFill>
                  <a:srgbClr val="01A0B5"/>
                </a:solidFill>
              </a:rPr>
              <a:t> P</a:t>
            </a:r>
            <a:r>
              <a:rPr lang="fr-FR" sz="1800"/>
              <a:t>rojets de résolutions,</a:t>
            </a:r>
          </a:p>
          <a:p>
            <a:pPr marL="742950" lvl="1" indent="-285750">
              <a:spcBef>
                <a:spcPct val="20000"/>
              </a:spcBef>
              <a:buFont typeface="Wingdings" pitchFamily="2" charset="2"/>
              <a:buChar char="Ò"/>
            </a:pPr>
            <a:r>
              <a:rPr lang="fr-FR" sz="1800">
                <a:solidFill>
                  <a:srgbClr val="01A0B5"/>
                </a:solidFill>
              </a:rPr>
              <a:t> R</a:t>
            </a:r>
            <a:r>
              <a:rPr lang="fr-FR" sz="1800"/>
              <a:t>apports de :</a:t>
            </a:r>
          </a:p>
          <a:p>
            <a:pPr marL="1143000" lvl="2" indent="-228600">
              <a:lnSpc>
                <a:spcPct val="90000"/>
              </a:lnSpc>
              <a:spcBef>
                <a:spcPct val="20000"/>
              </a:spcBef>
              <a:buFont typeface="Wingdings" pitchFamily="2" charset="2"/>
              <a:buChar char="§"/>
            </a:pPr>
            <a:r>
              <a:rPr lang="fr-FR" sz="1600" i="1">
                <a:solidFill>
                  <a:srgbClr val="01A0B5"/>
                </a:solidFill>
              </a:rPr>
              <a:t>G</a:t>
            </a:r>
            <a:r>
              <a:rPr lang="fr-FR" sz="1600" i="1"/>
              <a:t>estion,</a:t>
            </a:r>
          </a:p>
          <a:p>
            <a:pPr marL="1143000" lvl="2" indent="-228600">
              <a:lnSpc>
                <a:spcPct val="90000"/>
              </a:lnSpc>
              <a:spcBef>
                <a:spcPct val="20000"/>
              </a:spcBef>
              <a:buFont typeface="Wingdings" pitchFamily="2" charset="2"/>
              <a:buChar char="§"/>
            </a:pPr>
            <a:r>
              <a:rPr lang="fr-FR" sz="1600" i="1">
                <a:solidFill>
                  <a:srgbClr val="01A0B5"/>
                </a:solidFill>
              </a:rPr>
              <a:t>D</a:t>
            </a:r>
            <a:r>
              <a:rPr lang="fr-FR" sz="1600" i="1"/>
              <a:t>es commissaires aux comptes.</a:t>
            </a:r>
            <a:endParaRPr lang="fr-FR" sz="1800"/>
          </a:p>
          <a:p>
            <a:pPr marL="742950" lvl="1" indent="-285750">
              <a:spcBef>
                <a:spcPct val="20000"/>
              </a:spcBef>
              <a:buFont typeface="Wingdings" pitchFamily="2" charset="2"/>
              <a:buChar char="Ò"/>
            </a:pPr>
            <a:r>
              <a:rPr lang="fr-FR" sz="1800">
                <a:solidFill>
                  <a:srgbClr val="01A0B5"/>
                </a:solidFill>
              </a:rPr>
              <a:t> C</a:t>
            </a:r>
            <a:r>
              <a:rPr lang="fr-FR" sz="1800"/>
              <a:t>omptes annuels définitifs et le compte-rendu de l’Assemblée annuelle.</a:t>
            </a:r>
            <a:endParaRPr lang="fr-FR" sz="2000"/>
          </a:p>
          <a:p>
            <a:pPr marL="342900" indent="-342900">
              <a:lnSpc>
                <a:spcPct val="90000"/>
              </a:lnSpc>
              <a:spcBef>
                <a:spcPct val="20000"/>
              </a:spcBef>
            </a:pPr>
            <a:r>
              <a:rPr lang="fr-FR">
                <a:solidFill>
                  <a:srgbClr val="184B81"/>
                </a:solidFill>
              </a:rPr>
              <a:t>	</a:t>
            </a:r>
            <a:r>
              <a:rPr lang="fr-FR">
                <a:solidFill>
                  <a:srgbClr val="01A0B5"/>
                </a:solidFill>
              </a:rPr>
              <a:t>L</a:t>
            </a:r>
            <a:r>
              <a:rPr lang="fr-FR"/>
              <a:t>’information permanente requise par l’AMF (ex. COB)</a:t>
            </a:r>
          </a:p>
          <a:p>
            <a:pPr marL="742950" lvl="1" indent="-285750">
              <a:spcBef>
                <a:spcPct val="20000"/>
              </a:spcBef>
              <a:buFont typeface="Wingdings" pitchFamily="2" charset="2"/>
              <a:buChar char="Ò"/>
            </a:pPr>
            <a:r>
              <a:rPr lang="fr-FR" sz="1800">
                <a:solidFill>
                  <a:srgbClr val="01A0B5"/>
                </a:solidFill>
              </a:rPr>
              <a:t> R</a:t>
            </a:r>
            <a:r>
              <a:rPr lang="fr-FR" sz="1800"/>
              <a:t>ésultat attendu pour l’exercice en cours ou les exercices ultérieurs.</a:t>
            </a:r>
            <a:endParaRPr lang="fr-FR" sz="2000"/>
          </a:p>
        </p:txBody>
      </p:sp>
      <p:sp>
        <p:nvSpPr>
          <p:cNvPr id="189443" name="Rectangle 4"/>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’obligation d’information</a:t>
            </a:r>
          </a:p>
        </p:txBody>
      </p:sp>
      <p:pic>
        <p:nvPicPr>
          <p:cNvPr id="189444" name="Picture 5" descr="Logo Partie 2"/>
          <p:cNvPicPr>
            <a:picLocks noChangeAspect="1" noChangeArrowheads="1"/>
          </p:cNvPicPr>
          <p:nvPr/>
        </p:nvPicPr>
        <p:blipFill>
          <a:blip r:embed="rId3"/>
          <a:srcRect/>
          <a:stretch>
            <a:fillRect/>
          </a:stretch>
        </p:blipFill>
        <p:spPr bwMode="auto">
          <a:xfrm>
            <a:off x="762000" y="5105400"/>
            <a:ext cx="500063" cy="533400"/>
          </a:xfrm>
          <a:prstGeom prst="rect">
            <a:avLst/>
          </a:prstGeom>
          <a:noFill/>
          <a:ln w="9525">
            <a:noFill/>
            <a:miter lim="800000"/>
            <a:headEnd/>
            <a:tailEnd/>
          </a:ln>
        </p:spPr>
      </p:pic>
    </p:spTree>
  </p:cSld>
  <p:clrMapOvr>
    <a:masterClrMapping/>
  </p:clrMapOvr>
  <p:transition>
    <p:zo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89" name="Picture 2" descr="Logo Partie 2"/>
          <p:cNvPicPr>
            <a:picLocks noChangeAspect="1" noChangeArrowheads="1"/>
          </p:cNvPicPr>
          <p:nvPr/>
        </p:nvPicPr>
        <p:blipFill>
          <a:blip r:embed="rId3"/>
          <a:srcRect/>
          <a:stretch>
            <a:fillRect/>
          </a:stretch>
        </p:blipFill>
        <p:spPr bwMode="auto">
          <a:xfrm>
            <a:off x="782638" y="3187700"/>
            <a:ext cx="500062" cy="533400"/>
          </a:xfrm>
          <a:prstGeom prst="rect">
            <a:avLst/>
          </a:prstGeom>
          <a:noFill/>
          <a:ln w="9525">
            <a:noFill/>
            <a:miter lim="800000"/>
            <a:headEnd/>
            <a:tailEnd/>
          </a:ln>
        </p:spPr>
      </p:pic>
      <p:sp>
        <p:nvSpPr>
          <p:cNvPr id="191490" name="Rectangle 3"/>
          <p:cNvSpPr>
            <a:spLocks noChangeArrowheads="1"/>
          </p:cNvSpPr>
          <p:nvPr/>
        </p:nvSpPr>
        <p:spPr bwMode="auto">
          <a:xfrm>
            <a:off x="1066800" y="1828800"/>
            <a:ext cx="7162800" cy="44196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sz="1600" i="1"/>
              <a:t>« Le plus facile, c’est l’introduction. En revanche, l’apprentissage de la communication financière doit se faire avec beaucoup de précautions car les sanctions infligées par la Marché sont immédiates et parfois lourdes pour l’entreprise… ».</a:t>
            </a:r>
            <a:r>
              <a:rPr lang="fr-FR" sz="1600" i="1">
                <a:solidFill>
                  <a:srgbClr val="184B81"/>
                </a:solidFill>
              </a:rPr>
              <a:t>  </a:t>
            </a:r>
          </a:p>
          <a:p>
            <a:pPr marL="342900" indent="-342900" algn="just">
              <a:lnSpc>
                <a:spcPct val="50000"/>
              </a:lnSpc>
              <a:spcBef>
                <a:spcPct val="20000"/>
              </a:spcBef>
            </a:pPr>
            <a:endParaRPr lang="fr-FR" sz="1600" i="1">
              <a:solidFill>
                <a:srgbClr val="184B81"/>
              </a:solidFill>
            </a:endParaRPr>
          </a:p>
          <a:p>
            <a:pPr marL="342900" indent="-342900" algn="just">
              <a:spcBef>
                <a:spcPct val="20000"/>
              </a:spcBef>
            </a:pPr>
            <a:r>
              <a:rPr lang="fr-FR">
                <a:solidFill>
                  <a:srgbClr val="184B81"/>
                </a:solidFill>
              </a:rPr>
              <a:t> 	</a:t>
            </a:r>
            <a:r>
              <a:rPr lang="fr-FR">
                <a:solidFill>
                  <a:srgbClr val="01A0B5"/>
                </a:solidFill>
              </a:rPr>
              <a:t>L</a:t>
            </a:r>
            <a:r>
              <a:rPr lang="fr-FR"/>
              <a:t>a communication directe via :</a:t>
            </a:r>
            <a:endParaRPr lang="fr-FR">
              <a:solidFill>
                <a:srgbClr val="184B81"/>
              </a:solidFill>
            </a:endParaRPr>
          </a:p>
          <a:p>
            <a:pPr marL="742950" lvl="1" indent="-285750">
              <a:spcBef>
                <a:spcPct val="20000"/>
              </a:spcBef>
              <a:buFont typeface="Wingdings" pitchFamily="2" charset="2"/>
              <a:buChar char="Ò"/>
            </a:pPr>
            <a:r>
              <a:rPr lang="fr-FR" sz="1800">
                <a:solidFill>
                  <a:srgbClr val="01A0B5"/>
                </a:solidFill>
              </a:rPr>
              <a:t> P</a:t>
            </a:r>
            <a:r>
              <a:rPr lang="fr-FR" sz="1800"/>
              <a:t>ublications de situations comptables,</a:t>
            </a:r>
          </a:p>
          <a:p>
            <a:pPr marL="742950" lvl="1" indent="-285750">
              <a:spcBef>
                <a:spcPct val="20000"/>
              </a:spcBef>
              <a:buFont typeface="Wingdings" pitchFamily="2" charset="2"/>
              <a:buChar char="Ò"/>
            </a:pPr>
            <a:r>
              <a:rPr lang="fr-FR" sz="1800">
                <a:solidFill>
                  <a:srgbClr val="01A0B5"/>
                </a:solidFill>
              </a:rPr>
              <a:t> L</a:t>
            </a:r>
            <a:r>
              <a:rPr lang="fr-FR" sz="1800"/>
              <a:t>ettres aux actionnaires,</a:t>
            </a:r>
          </a:p>
          <a:p>
            <a:pPr marL="742950" lvl="1" indent="-285750">
              <a:spcBef>
                <a:spcPct val="20000"/>
              </a:spcBef>
              <a:buFont typeface="Wingdings" pitchFamily="2" charset="2"/>
              <a:buChar char="Ò"/>
            </a:pPr>
            <a:r>
              <a:rPr lang="fr-FR" sz="1800">
                <a:solidFill>
                  <a:srgbClr val="01A0B5"/>
                </a:solidFill>
              </a:rPr>
              <a:t> C</a:t>
            </a:r>
            <a:r>
              <a:rPr lang="fr-FR" sz="1800"/>
              <a:t>ommuniqués de presse (interviews aux journalistes),</a:t>
            </a:r>
          </a:p>
          <a:p>
            <a:pPr marL="742950" lvl="1" indent="-285750">
              <a:spcBef>
                <a:spcPct val="20000"/>
              </a:spcBef>
              <a:buFont typeface="Wingdings" pitchFamily="2" charset="2"/>
              <a:buChar char="Ò"/>
            </a:pPr>
            <a:r>
              <a:rPr lang="fr-FR" sz="1800">
                <a:solidFill>
                  <a:srgbClr val="01A0B5"/>
                </a:solidFill>
              </a:rPr>
              <a:t> S</a:t>
            </a:r>
            <a:r>
              <a:rPr lang="fr-FR" sz="1800"/>
              <a:t>ite Internet.</a:t>
            </a:r>
            <a:endParaRPr lang="fr-FR" sz="2000"/>
          </a:p>
          <a:p>
            <a:pPr marL="342900" indent="-342900">
              <a:lnSpc>
                <a:spcPct val="50000"/>
              </a:lnSpc>
              <a:spcBef>
                <a:spcPct val="20000"/>
              </a:spcBef>
            </a:pPr>
            <a:r>
              <a:rPr lang="fr-FR">
                <a:solidFill>
                  <a:srgbClr val="184B81"/>
                </a:solidFill>
              </a:rPr>
              <a:t>	 </a:t>
            </a:r>
          </a:p>
          <a:p>
            <a:pPr marL="342900" indent="-342900">
              <a:lnSpc>
                <a:spcPct val="90000"/>
              </a:lnSpc>
              <a:spcBef>
                <a:spcPct val="20000"/>
              </a:spcBef>
            </a:pPr>
            <a:r>
              <a:rPr lang="fr-FR">
                <a:solidFill>
                  <a:srgbClr val="184B81"/>
                </a:solidFill>
              </a:rPr>
              <a:t>	</a:t>
            </a:r>
            <a:r>
              <a:rPr lang="fr-FR">
                <a:solidFill>
                  <a:srgbClr val="01A0B5"/>
                </a:solidFill>
              </a:rPr>
              <a:t>L</a:t>
            </a:r>
            <a:r>
              <a:rPr lang="fr-FR"/>
              <a:t>a communication indirecte :</a:t>
            </a:r>
          </a:p>
          <a:p>
            <a:pPr marL="742950" lvl="1" indent="-285750">
              <a:spcBef>
                <a:spcPct val="20000"/>
              </a:spcBef>
              <a:buFont typeface="Wingdings" pitchFamily="2" charset="2"/>
              <a:buChar char="Ò"/>
            </a:pPr>
            <a:r>
              <a:rPr lang="fr-FR" sz="1800">
                <a:solidFill>
                  <a:srgbClr val="01A0B5"/>
                </a:solidFill>
              </a:rPr>
              <a:t> C</a:t>
            </a:r>
            <a:r>
              <a:rPr lang="fr-FR" sz="1800"/>
              <a:t>ontrats avec les Analystes financiers = importance stratégique non négligeable.</a:t>
            </a:r>
            <a:endParaRPr lang="fr-FR" sz="2000"/>
          </a:p>
        </p:txBody>
      </p:sp>
      <p:sp>
        <p:nvSpPr>
          <p:cNvPr id="191491" name="Rectangle 4"/>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a Communication financière (1/2)</a:t>
            </a:r>
          </a:p>
        </p:txBody>
      </p:sp>
      <p:pic>
        <p:nvPicPr>
          <p:cNvPr id="191492" name="Picture 5" descr="Logo Partie 2"/>
          <p:cNvPicPr>
            <a:picLocks noChangeAspect="1" noChangeArrowheads="1"/>
          </p:cNvPicPr>
          <p:nvPr/>
        </p:nvPicPr>
        <p:blipFill>
          <a:blip r:embed="rId3"/>
          <a:srcRect/>
          <a:stretch>
            <a:fillRect/>
          </a:stretch>
        </p:blipFill>
        <p:spPr bwMode="auto">
          <a:xfrm>
            <a:off x="762000" y="5181600"/>
            <a:ext cx="500063" cy="533400"/>
          </a:xfrm>
          <a:prstGeom prst="rect">
            <a:avLst/>
          </a:prstGeom>
          <a:noFill/>
          <a:ln w="9525">
            <a:noFill/>
            <a:miter lim="800000"/>
            <a:headEnd/>
            <a:tailEnd/>
          </a:ln>
        </p:spPr>
      </p:pic>
    </p:spTree>
  </p:cSld>
  <p:clrMapOvr>
    <a:masterClrMapping/>
  </p:clrMapOvr>
  <p:transition>
    <p:zo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7" name="Picture 2" descr="Logo Partie 2"/>
          <p:cNvPicPr>
            <a:picLocks noChangeAspect="1" noChangeArrowheads="1"/>
          </p:cNvPicPr>
          <p:nvPr/>
        </p:nvPicPr>
        <p:blipFill>
          <a:blip r:embed="rId3"/>
          <a:srcRect/>
          <a:stretch>
            <a:fillRect/>
          </a:stretch>
        </p:blipFill>
        <p:spPr bwMode="auto">
          <a:xfrm>
            <a:off x="782638" y="1905000"/>
            <a:ext cx="500062" cy="533400"/>
          </a:xfrm>
          <a:prstGeom prst="rect">
            <a:avLst/>
          </a:prstGeom>
          <a:noFill/>
          <a:ln w="9525">
            <a:noFill/>
            <a:miter lim="800000"/>
            <a:headEnd/>
            <a:tailEnd/>
          </a:ln>
        </p:spPr>
      </p:pic>
      <p:sp>
        <p:nvSpPr>
          <p:cNvPr id="193538" name="Rectangle 3"/>
          <p:cNvSpPr>
            <a:spLocks noChangeArrowheads="1"/>
          </p:cNvSpPr>
          <p:nvPr/>
        </p:nvSpPr>
        <p:spPr bwMode="auto">
          <a:xfrm>
            <a:off x="1066800" y="1905000"/>
            <a:ext cx="7162800" cy="42672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a:solidFill>
                  <a:srgbClr val="01A0B5"/>
                </a:solidFill>
              </a:rPr>
              <a:t>L</a:t>
            </a:r>
            <a:r>
              <a:rPr lang="fr-FR"/>
              <a:t>es attentes des investisseurs :</a:t>
            </a:r>
            <a:endParaRPr lang="fr-FR">
              <a:solidFill>
                <a:srgbClr val="184B81"/>
              </a:solidFill>
            </a:endParaRPr>
          </a:p>
          <a:p>
            <a:pPr marL="742950" lvl="1" indent="-285750">
              <a:spcBef>
                <a:spcPct val="20000"/>
              </a:spcBef>
              <a:buFont typeface="Wingdings" pitchFamily="2" charset="2"/>
              <a:buChar char="Ò"/>
            </a:pPr>
            <a:r>
              <a:rPr lang="fr-FR" sz="2000">
                <a:solidFill>
                  <a:srgbClr val="01A0B5"/>
                </a:solidFill>
              </a:rPr>
              <a:t> M</a:t>
            </a:r>
            <a:r>
              <a:rPr lang="fr-FR" sz="2000"/>
              <a:t>anagement global de l’entreprise,</a:t>
            </a:r>
          </a:p>
          <a:p>
            <a:pPr marL="742950" lvl="1" indent="-285750">
              <a:spcBef>
                <a:spcPct val="20000"/>
              </a:spcBef>
              <a:buFont typeface="Wingdings" pitchFamily="2" charset="2"/>
              <a:buChar char="Ò"/>
            </a:pPr>
            <a:r>
              <a:rPr lang="fr-FR" sz="2000">
                <a:solidFill>
                  <a:srgbClr val="01A0B5"/>
                </a:solidFill>
              </a:rPr>
              <a:t> S</a:t>
            </a:r>
            <a:r>
              <a:rPr lang="fr-FR" sz="2000"/>
              <a:t>tratégies actuelles et envisagées,</a:t>
            </a:r>
          </a:p>
          <a:p>
            <a:pPr marL="742950" lvl="1" indent="-285750">
              <a:spcBef>
                <a:spcPct val="20000"/>
              </a:spcBef>
              <a:buFont typeface="Wingdings" pitchFamily="2" charset="2"/>
              <a:buChar char="Ò"/>
            </a:pPr>
            <a:r>
              <a:rPr lang="fr-FR" sz="2000">
                <a:solidFill>
                  <a:srgbClr val="01A0B5"/>
                </a:solidFill>
              </a:rPr>
              <a:t> T</a:t>
            </a:r>
            <a:r>
              <a:rPr lang="fr-FR" sz="2000"/>
              <a:t>aux de croissance interne/externe.</a:t>
            </a:r>
          </a:p>
          <a:p>
            <a:pPr marL="342900" indent="-342900">
              <a:lnSpc>
                <a:spcPct val="50000"/>
              </a:lnSpc>
              <a:spcBef>
                <a:spcPct val="20000"/>
              </a:spcBef>
            </a:pPr>
            <a:r>
              <a:rPr lang="fr-FR">
                <a:solidFill>
                  <a:srgbClr val="184B81"/>
                </a:solidFill>
              </a:rPr>
              <a:t>	 </a:t>
            </a:r>
          </a:p>
          <a:p>
            <a:pPr marL="342900" indent="-342900">
              <a:lnSpc>
                <a:spcPct val="90000"/>
              </a:lnSpc>
              <a:spcBef>
                <a:spcPct val="20000"/>
              </a:spcBef>
            </a:pPr>
            <a:r>
              <a:rPr lang="fr-FR">
                <a:solidFill>
                  <a:srgbClr val="184B81"/>
                </a:solidFill>
              </a:rPr>
              <a:t>	 </a:t>
            </a:r>
            <a:r>
              <a:rPr lang="fr-FR">
                <a:solidFill>
                  <a:srgbClr val="01A0B5"/>
                </a:solidFill>
              </a:rPr>
              <a:t>L</a:t>
            </a:r>
            <a:r>
              <a:rPr lang="fr-FR"/>
              <a:t>es révisions de perspectives des résultats :</a:t>
            </a:r>
          </a:p>
          <a:p>
            <a:pPr marL="742950" lvl="1" indent="-285750">
              <a:spcBef>
                <a:spcPct val="20000"/>
              </a:spcBef>
              <a:buFont typeface="Wingdings" pitchFamily="2" charset="2"/>
              <a:buChar char="Ò"/>
            </a:pPr>
            <a:r>
              <a:rPr lang="fr-FR" sz="1800">
                <a:solidFill>
                  <a:srgbClr val="01A0B5"/>
                </a:solidFill>
              </a:rPr>
              <a:t> T</a:t>
            </a:r>
            <a:r>
              <a:rPr lang="fr-FR" sz="1800"/>
              <a:t>erme le plus connu : « </a:t>
            </a:r>
            <a:r>
              <a:rPr lang="fr-FR" sz="1800" i="1"/>
              <a:t>Profit Warnings</a:t>
            </a:r>
            <a:r>
              <a:rPr lang="fr-FR" sz="1800"/>
              <a:t> »,</a:t>
            </a:r>
          </a:p>
          <a:p>
            <a:pPr marL="742950" lvl="1" indent="-285750">
              <a:spcBef>
                <a:spcPct val="20000"/>
              </a:spcBef>
              <a:buFont typeface="Wingdings" pitchFamily="2" charset="2"/>
              <a:buChar char="Ò"/>
            </a:pPr>
            <a:r>
              <a:rPr lang="fr-FR" sz="1800">
                <a:solidFill>
                  <a:srgbClr val="01A0B5"/>
                </a:solidFill>
              </a:rPr>
              <a:t> F</a:t>
            </a:r>
            <a:r>
              <a:rPr lang="fr-FR" sz="1800"/>
              <a:t>luctuation intraday du cours variant entre 10% et 50%…</a:t>
            </a:r>
          </a:p>
          <a:p>
            <a:pPr marL="742950" lvl="1" indent="-285750">
              <a:spcBef>
                <a:spcPct val="20000"/>
              </a:spcBef>
              <a:buFont typeface="Wingdings" pitchFamily="2" charset="2"/>
              <a:buChar char="Ò"/>
            </a:pPr>
            <a:r>
              <a:rPr lang="fr-FR" sz="1800">
                <a:solidFill>
                  <a:srgbClr val="01A0B5"/>
                </a:solidFill>
              </a:rPr>
              <a:t> D</a:t>
            </a:r>
            <a:r>
              <a:rPr lang="fr-FR" sz="1800"/>
              <a:t>iffusion rapide de ces informations à travers les différentes places boursières mondiales.</a:t>
            </a:r>
            <a:endParaRPr lang="fr-FR" sz="2000"/>
          </a:p>
        </p:txBody>
      </p:sp>
      <p:sp>
        <p:nvSpPr>
          <p:cNvPr id="193539" name="Rectangle 4"/>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a Communication financière (2/2)</a:t>
            </a:r>
          </a:p>
        </p:txBody>
      </p:sp>
      <p:pic>
        <p:nvPicPr>
          <p:cNvPr id="193540" name="Picture 5" descr="Logo Partie 2"/>
          <p:cNvPicPr>
            <a:picLocks noChangeAspect="1" noChangeArrowheads="1"/>
          </p:cNvPicPr>
          <p:nvPr/>
        </p:nvPicPr>
        <p:blipFill>
          <a:blip r:embed="rId3"/>
          <a:srcRect/>
          <a:stretch>
            <a:fillRect/>
          </a:stretch>
        </p:blipFill>
        <p:spPr bwMode="auto">
          <a:xfrm>
            <a:off x="762000" y="3670300"/>
            <a:ext cx="500063" cy="533400"/>
          </a:xfrm>
          <a:prstGeom prst="rect">
            <a:avLst/>
          </a:prstGeom>
          <a:noFill/>
          <a:ln w="9525">
            <a:noFill/>
            <a:miter lim="800000"/>
            <a:headEnd/>
            <a:tailEnd/>
          </a:ln>
        </p:spPr>
      </p:pic>
    </p:spTree>
  </p:cSld>
  <p:clrMapOvr>
    <a:masterClrMapping/>
  </p:clrMapOvr>
  <p:transition>
    <p:zo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5" name="Picture 2" descr="Logo Partie 2"/>
          <p:cNvPicPr>
            <a:picLocks noChangeAspect="1" noChangeArrowheads="1"/>
          </p:cNvPicPr>
          <p:nvPr/>
        </p:nvPicPr>
        <p:blipFill>
          <a:blip r:embed="rId3"/>
          <a:srcRect/>
          <a:stretch>
            <a:fillRect/>
          </a:stretch>
        </p:blipFill>
        <p:spPr bwMode="auto">
          <a:xfrm>
            <a:off x="782638" y="2971800"/>
            <a:ext cx="500062" cy="533400"/>
          </a:xfrm>
          <a:prstGeom prst="rect">
            <a:avLst/>
          </a:prstGeom>
          <a:noFill/>
          <a:ln w="9525">
            <a:noFill/>
            <a:miter lim="800000"/>
            <a:headEnd/>
            <a:tailEnd/>
          </a:ln>
        </p:spPr>
      </p:pic>
      <p:sp>
        <p:nvSpPr>
          <p:cNvPr id="195586" name="Rectangle 3"/>
          <p:cNvSpPr>
            <a:spLocks noChangeArrowheads="1"/>
          </p:cNvSpPr>
          <p:nvPr/>
        </p:nvSpPr>
        <p:spPr bwMode="auto">
          <a:xfrm>
            <a:off x="1066800" y="2133600"/>
            <a:ext cx="7162800" cy="4038600"/>
          </a:xfrm>
          <a:prstGeom prst="rect">
            <a:avLst/>
          </a:prstGeom>
          <a:noFill/>
          <a:ln w="9525">
            <a:noFill/>
            <a:miter lim="800000"/>
            <a:headEnd/>
            <a:tailEnd/>
          </a:ln>
        </p:spPr>
        <p:txBody>
          <a:bodyPr/>
          <a:lstStyle/>
          <a:p>
            <a:pPr marL="342900" indent="-342900" algn="just">
              <a:spcBef>
                <a:spcPct val="20000"/>
              </a:spcBef>
            </a:pPr>
            <a:r>
              <a:rPr lang="fr-FR">
                <a:solidFill>
                  <a:srgbClr val="184B81"/>
                </a:solidFill>
              </a:rPr>
              <a:t>	</a:t>
            </a:r>
            <a:r>
              <a:rPr lang="fr-FR" sz="1600" i="1"/>
              <a:t>« Si l’activité boursière d’une société est considérée comme réduite, elle s’expose à un transfert sur un autre Marché, voire même à une radiation (…) ».</a:t>
            </a:r>
            <a:r>
              <a:rPr lang="fr-FR" sz="1600" i="1">
                <a:solidFill>
                  <a:srgbClr val="184B81"/>
                </a:solidFill>
              </a:rPr>
              <a:t> </a:t>
            </a:r>
          </a:p>
          <a:p>
            <a:pPr marL="342900" indent="-342900" algn="just">
              <a:lnSpc>
                <a:spcPct val="50000"/>
              </a:lnSpc>
              <a:spcBef>
                <a:spcPct val="20000"/>
              </a:spcBef>
            </a:pPr>
            <a:endParaRPr lang="fr-FR" sz="1600" i="1">
              <a:solidFill>
                <a:srgbClr val="184B81"/>
              </a:solidFill>
            </a:endParaRPr>
          </a:p>
          <a:p>
            <a:pPr marL="342900" indent="-342900" algn="just">
              <a:spcBef>
                <a:spcPct val="20000"/>
              </a:spcBef>
            </a:pPr>
            <a:r>
              <a:rPr lang="fr-FR">
                <a:solidFill>
                  <a:srgbClr val="184B81"/>
                </a:solidFill>
              </a:rPr>
              <a:t> 	 </a:t>
            </a:r>
            <a:r>
              <a:rPr lang="fr-FR">
                <a:solidFill>
                  <a:srgbClr val="01A0B5"/>
                </a:solidFill>
              </a:rPr>
              <a:t>L</a:t>
            </a:r>
            <a:r>
              <a:rPr lang="fr-FR"/>
              <a:t>a radiation :</a:t>
            </a:r>
            <a:endParaRPr lang="fr-FR">
              <a:solidFill>
                <a:srgbClr val="184B81"/>
              </a:solidFill>
            </a:endParaRPr>
          </a:p>
          <a:p>
            <a:pPr marL="742950" lvl="1" indent="-285750">
              <a:spcBef>
                <a:spcPct val="20000"/>
              </a:spcBef>
              <a:buFont typeface="Wingdings" pitchFamily="2" charset="2"/>
              <a:buChar char="Ò"/>
            </a:pPr>
            <a:r>
              <a:rPr lang="fr-FR" sz="2000">
                <a:solidFill>
                  <a:srgbClr val="01A0B5"/>
                </a:solidFill>
              </a:rPr>
              <a:t> V</a:t>
            </a:r>
            <a:r>
              <a:rPr lang="fr-FR" sz="2000"/>
              <a:t>olontaire dans les cas de :</a:t>
            </a:r>
          </a:p>
          <a:p>
            <a:pPr marL="1143000" lvl="2" indent="-228600">
              <a:lnSpc>
                <a:spcPct val="90000"/>
              </a:lnSpc>
              <a:spcBef>
                <a:spcPct val="20000"/>
              </a:spcBef>
              <a:buFont typeface="Wingdings" pitchFamily="2" charset="2"/>
              <a:buChar char="§"/>
            </a:pPr>
            <a:r>
              <a:rPr lang="fr-FR" sz="1800">
                <a:solidFill>
                  <a:srgbClr val="01A0B5"/>
                </a:solidFill>
              </a:rPr>
              <a:t>P</a:t>
            </a:r>
            <a:r>
              <a:rPr lang="fr-FR" sz="1800"/>
              <a:t>rocessus de prise de contrôle,</a:t>
            </a:r>
          </a:p>
          <a:p>
            <a:pPr marL="1143000" lvl="2" indent="-228600">
              <a:lnSpc>
                <a:spcPct val="90000"/>
              </a:lnSpc>
              <a:spcBef>
                <a:spcPct val="20000"/>
              </a:spcBef>
              <a:buFont typeface="Wingdings" pitchFamily="2" charset="2"/>
              <a:buChar char="§"/>
            </a:pPr>
            <a:r>
              <a:rPr lang="fr-FR" sz="1800">
                <a:solidFill>
                  <a:srgbClr val="01A0B5"/>
                </a:solidFill>
              </a:rPr>
              <a:t>R</a:t>
            </a:r>
            <a:r>
              <a:rPr lang="fr-FR" sz="1800"/>
              <a:t>enforcement / Fermeture.</a:t>
            </a:r>
          </a:p>
          <a:p>
            <a:pPr marL="1143000" lvl="2" indent="-228600">
              <a:lnSpc>
                <a:spcPct val="90000"/>
              </a:lnSpc>
              <a:spcBef>
                <a:spcPct val="20000"/>
              </a:spcBef>
              <a:buFont typeface="Wingdings" pitchFamily="2" charset="2"/>
              <a:buNone/>
            </a:pPr>
            <a:endParaRPr lang="fr-FR" sz="2000"/>
          </a:p>
          <a:p>
            <a:pPr marL="742950" lvl="1" indent="-285750">
              <a:spcBef>
                <a:spcPct val="20000"/>
              </a:spcBef>
              <a:buFont typeface="Wingdings" pitchFamily="2" charset="2"/>
              <a:buChar char="Ò"/>
            </a:pPr>
            <a:r>
              <a:rPr lang="fr-FR" sz="2000">
                <a:solidFill>
                  <a:srgbClr val="01A0B5"/>
                </a:solidFill>
              </a:rPr>
              <a:t> I</a:t>
            </a:r>
            <a:r>
              <a:rPr lang="fr-FR" sz="2000"/>
              <a:t>mposée par l’AMF dans les cas de :</a:t>
            </a:r>
          </a:p>
          <a:p>
            <a:pPr marL="1143000" lvl="2" indent="-228600">
              <a:lnSpc>
                <a:spcPct val="90000"/>
              </a:lnSpc>
              <a:spcBef>
                <a:spcPct val="20000"/>
              </a:spcBef>
              <a:buFont typeface="Wingdings" pitchFamily="2" charset="2"/>
              <a:buChar char="§"/>
            </a:pPr>
            <a:r>
              <a:rPr lang="fr-FR" sz="1800">
                <a:solidFill>
                  <a:srgbClr val="01A0B5"/>
                </a:solidFill>
              </a:rPr>
              <a:t>F</a:t>
            </a:r>
            <a:r>
              <a:rPr lang="fr-FR" sz="1800"/>
              <a:t>usion-absorption,</a:t>
            </a:r>
          </a:p>
          <a:p>
            <a:pPr marL="1143000" lvl="2" indent="-228600">
              <a:lnSpc>
                <a:spcPct val="90000"/>
              </a:lnSpc>
              <a:spcBef>
                <a:spcPct val="20000"/>
              </a:spcBef>
              <a:buFont typeface="Wingdings" pitchFamily="2" charset="2"/>
              <a:buChar char="§"/>
            </a:pPr>
            <a:r>
              <a:rPr lang="fr-FR" sz="1800">
                <a:solidFill>
                  <a:srgbClr val="01A0B5"/>
                </a:solidFill>
              </a:rPr>
              <a:t>L</a:t>
            </a:r>
            <a:r>
              <a:rPr lang="fr-FR" sz="1800"/>
              <a:t>iquidation,</a:t>
            </a:r>
          </a:p>
          <a:p>
            <a:pPr marL="1143000" lvl="2" indent="-228600">
              <a:lnSpc>
                <a:spcPct val="90000"/>
              </a:lnSpc>
              <a:spcBef>
                <a:spcPct val="20000"/>
              </a:spcBef>
              <a:buFont typeface="Wingdings" pitchFamily="2" charset="2"/>
              <a:buChar char="§"/>
            </a:pPr>
            <a:r>
              <a:rPr lang="fr-FR" sz="1800">
                <a:solidFill>
                  <a:srgbClr val="01A0B5"/>
                </a:solidFill>
              </a:rPr>
              <a:t>M</a:t>
            </a:r>
            <a:r>
              <a:rPr lang="fr-FR" sz="1800"/>
              <a:t>anque d’activité boursière significative.</a:t>
            </a:r>
            <a:endParaRPr lang="fr-FR" sz="2000"/>
          </a:p>
        </p:txBody>
      </p:sp>
      <p:sp>
        <p:nvSpPr>
          <p:cNvPr id="195587" name="Rectangle 4"/>
          <p:cNvSpPr>
            <a:spLocks noChangeArrowheads="1"/>
          </p:cNvSpPr>
          <p:nvPr/>
        </p:nvSpPr>
        <p:spPr bwMode="auto">
          <a:xfrm>
            <a:off x="304800" y="685800"/>
            <a:ext cx="84582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t>es conditions de maintien </a:t>
            </a:r>
          </a:p>
          <a:p>
            <a:pPr algn="ctr"/>
            <a:r>
              <a:rPr lang="fr-FR" sz="4000"/>
              <a:t>sur les Marchés</a:t>
            </a:r>
          </a:p>
        </p:txBody>
      </p:sp>
    </p:spTree>
  </p:cSld>
  <p:clrMapOvr>
    <a:masterClrMapping/>
  </p:clrMapOvr>
  <p:transition>
    <p:zo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2"/>
          <p:cNvSpPr>
            <a:spLocks noGrp="1" noChangeArrowheads="1"/>
          </p:cNvSpPr>
          <p:nvPr>
            <p:ph type="body" idx="1"/>
          </p:nvPr>
        </p:nvSpPr>
        <p:spPr>
          <a:xfrm>
            <a:off x="1403350" y="2349500"/>
            <a:ext cx="6629400" cy="3240088"/>
          </a:xfrm>
        </p:spPr>
        <p:txBody>
          <a:bodyPr/>
          <a:lstStyle/>
          <a:p>
            <a:pPr marL="812800" indent="-812800" eaLnBrk="1" hangingPunct="1">
              <a:buFontTx/>
              <a:buNone/>
            </a:pPr>
            <a:r>
              <a:rPr lang="fr-FR" sz="2800" smtClean="0">
                <a:solidFill>
                  <a:srgbClr val="EAEAEA"/>
                </a:solidFill>
              </a:rPr>
              <a:t>	L’Entreprise et les Marchés Financiers</a:t>
            </a:r>
          </a:p>
          <a:p>
            <a:pPr marL="812800" indent="-812800" eaLnBrk="1" hangingPunct="1">
              <a:buFontTx/>
              <a:buNone/>
            </a:pPr>
            <a:r>
              <a:rPr lang="fr-FR" sz="2800" smtClean="0">
                <a:solidFill>
                  <a:srgbClr val="01A0B5"/>
                </a:solidFill>
              </a:rPr>
              <a:t>	</a:t>
            </a:r>
          </a:p>
          <a:p>
            <a:pPr marL="812800" indent="-812800" eaLnBrk="1" hangingPunct="1">
              <a:buFontTx/>
              <a:buNone/>
            </a:pPr>
            <a:r>
              <a:rPr lang="fr-FR" sz="2800" smtClean="0">
                <a:solidFill>
                  <a:srgbClr val="01A0B5"/>
                </a:solidFill>
              </a:rPr>
              <a:t>	L</a:t>
            </a:r>
            <a:r>
              <a:rPr lang="fr-FR" sz="2800" smtClean="0"/>
              <a:t>’Organisation des Marchés Financiers</a:t>
            </a:r>
          </a:p>
          <a:p>
            <a:pPr marL="812800" indent="-812800" eaLnBrk="1" hangingPunct="1"/>
            <a:endParaRPr lang="fr-FR" sz="2800" smtClean="0"/>
          </a:p>
          <a:p>
            <a:pPr marL="812800" indent="-812800" eaLnBrk="1" hangingPunct="1">
              <a:buFontTx/>
              <a:buNone/>
            </a:pPr>
            <a:r>
              <a:rPr lang="fr-FR" sz="2800" smtClean="0">
                <a:solidFill>
                  <a:srgbClr val="184B81"/>
                </a:solidFill>
              </a:rPr>
              <a:t>	</a:t>
            </a:r>
            <a:r>
              <a:rPr lang="fr-FR" sz="2800" smtClean="0">
                <a:solidFill>
                  <a:srgbClr val="EAEAEA"/>
                </a:solidFill>
              </a:rPr>
              <a:t>L’Intermédiation boursière</a:t>
            </a:r>
          </a:p>
          <a:p>
            <a:pPr marL="812800" indent="-812800" eaLnBrk="1" hangingPunct="1"/>
            <a:endParaRPr lang="fr-FR" sz="200" smtClean="0">
              <a:solidFill>
                <a:srgbClr val="EAEAEA"/>
              </a:solidFill>
            </a:endParaRPr>
          </a:p>
        </p:txBody>
      </p:sp>
      <p:sp>
        <p:nvSpPr>
          <p:cNvPr id="197634" name="Rectangle 3"/>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S</a:t>
            </a:r>
            <a:r>
              <a:rPr lang="fr-FR" sz="4000">
                <a:solidFill>
                  <a:schemeClr val="tx2"/>
                </a:solidFill>
              </a:rPr>
              <a:t>ommaire</a:t>
            </a:r>
          </a:p>
        </p:txBody>
      </p:sp>
      <p:pic>
        <p:nvPicPr>
          <p:cNvPr id="197635" name="Picture 4" descr="Logo Partie 1"/>
          <p:cNvPicPr>
            <a:picLocks noChangeAspect="1" noChangeArrowheads="1"/>
          </p:cNvPicPr>
          <p:nvPr/>
        </p:nvPicPr>
        <p:blipFill>
          <a:blip r:embed="rId3"/>
          <a:srcRect/>
          <a:stretch>
            <a:fillRect/>
          </a:stretch>
        </p:blipFill>
        <p:spPr bwMode="auto">
          <a:xfrm>
            <a:off x="1416050" y="3357563"/>
            <a:ext cx="596900" cy="601662"/>
          </a:xfrm>
          <a:prstGeom prst="rect">
            <a:avLst/>
          </a:prstGeom>
          <a:noFill/>
          <a:ln w="9525">
            <a:noFill/>
            <a:miter lim="800000"/>
            <a:headEnd/>
            <a:tailEnd/>
          </a:ln>
        </p:spPr>
      </p:pic>
      <p:pic>
        <p:nvPicPr>
          <p:cNvPr id="197636" name="Picture 5" descr="Logo Partie 2"/>
          <p:cNvPicPr>
            <a:picLocks noChangeAspect="1" noChangeArrowheads="1"/>
          </p:cNvPicPr>
          <p:nvPr/>
        </p:nvPicPr>
        <p:blipFill>
          <a:blip r:embed="rId4">
            <a:lum bright="70000" contrast="-70000"/>
          </a:blip>
          <a:srcRect/>
          <a:stretch>
            <a:fillRect/>
          </a:stretch>
        </p:blipFill>
        <p:spPr bwMode="auto">
          <a:xfrm>
            <a:off x="1431925" y="2255838"/>
            <a:ext cx="619125" cy="658812"/>
          </a:xfrm>
          <a:prstGeom prst="rect">
            <a:avLst/>
          </a:prstGeom>
          <a:noFill/>
          <a:ln w="9525">
            <a:noFill/>
            <a:miter lim="800000"/>
            <a:headEnd/>
            <a:tailEnd/>
          </a:ln>
        </p:spPr>
      </p:pic>
      <p:pic>
        <p:nvPicPr>
          <p:cNvPr id="197637" name="Picture 6" descr="Logo 3"/>
          <p:cNvPicPr>
            <a:picLocks noChangeAspect="1" noChangeArrowheads="1"/>
          </p:cNvPicPr>
          <p:nvPr/>
        </p:nvPicPr>
        <p:blipFill>
          <a:blip r:embed="rId5">
            <a:lum bright="70000" contrast="-70000"/>
          </a:blip>
          <a:srcRect/>
          <a:stretch>
            <a:fillRect/>
          </a:stretch>
        </p:blipFill>
        <p:spPr bwMode="auto">
          <a:xfrm>
            <a:off x="1409700" y="4391025"/>
            <a:ext cx="608013" cy="622300"/>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2"/>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solidFill>
                  <a:schemeClr val="tx2"/>
                </a:solidFill>
              </a:rPr>
              <a:t>es Organismes de Régulation</a:t>
            </a:r>
          </a:p>
        </p:txBody>
      </p:sp>
      <p:sp>
        <p:nvSpPr>
          <p:cNvPr id="199682" name="Rectangle 3"/>
          <p:cNvSpPr>
            <a:spLocks noChangeArrowheads="1"/>
          </p:cNvSpPr>
          <p:nvPr/>
        </p:nvSpPr>
        <p:spPr bwMode="auto">
          <a:xfrm>
            <a:off x="1403350" y="2349500"/>
            <a:ext cx="6629400" cy="503238"/>
          </a:xfrm>
          <a:prstGeom prst="rect">
            <a:avLst/>
          </a:prstGeom>
          <a:noFill/>
          <a:ln w="9525">
            <a:noFill/>
            <a:miter lim="800000"/>
            <a:headEnd/>
            <a:tailEnd/>
          </a:ln>
        </p:spPr>
        <p:txBody>
          <a:bodyPr/>
          <a:lstStyle/>
          <a:p>
            <a:pPr marL="812800" indent="-812800">
              <a:lnSpc>
                <a:spcPct val="80000"/>
              </a:lnSpc>
              <a:spcBef>
                <a:spcPct val="20000"/>
              </a:spcBef>
            </a:pPr>
            <a:r>
              <a:rPr lang="fr-FR" sz="2800">
                <a:solidFill>
                  <a:srgbClr val="184B81"/>
                </a:solidFill>
              </a:rPr>
              <a:t>	</a:t>
            </a:r>
            <a:r>
              <a:rPr lang="fr-FR" sz="2800">
                <a:solidFill>
                  <a:srgbClr val="01A0B5"/>
                </a:solidFill>
              </a:rPr>
              <a:t>D</a:t>
            </a:r>
            <a:r>
              <a:rPr lang="fr-FR" sz="2800"/>
              <a:t>escriptions</a:t>
            </a:r>
          </a:p>
          <a:p>
            <a:pPr marL="812800" indent="-812800">
              <a:lnSpc>
                <a:spcPct val="80000"/>
              </a:lnSpc>
              <a:spcBef>
                <a:spcPct val="20000"/>
              </a:spcBef>
            </a:pPr>
            <a:endParaRPr lang="fr-FR" sz="200"/>
          </a:p>
        </p:txBody>
      </p:sp>
      <p:pic>
        <p:nvPicPr>
          <p:cNvPr id="199683" name="Picture 4" descr="Logo Partie 2"/>
          <p:cNvPicPr>
            <a:picLocks noChangeAspect="1" noChangeArrowheads="1"/>
          </p:cNvPicPr>
          <p:nvPr/>
        </p:nvPicPr>
        <p:blipFill>
          <a:blip r:embed="rId3"/>
          <a:srcRect/>
          <a:stretch>
            <a:fillRect/>
          </a:stretch>
        </p:blipFill>
        <p:spPr bwMode="auto">
          <a:xfrm>
            <a:off x="1431925" y="2205038"/>
            <a:ext cx="619125" cy="658812"/>
          </a:xfrm>
          <a:prstGeom prst="rect">
            <a:avLst/>
          </a:prstGeom>
          <a:noFill/>
          <a:ln w="9525">
            <a:noFill/>
            <a:miter lim="800000"/>
            <a:headEnd/>
            <a:tailEnd/>
          </a:ln>
        </p:spPr>
      </p:pic>
      <p:pic>
        <p:nvPicPr>
          <p:cNvPr id="199684" name="Picture 5" descr="Logo Partie 2"/>
          <p:cNvPicPr>
            <a:picLocks noChangeAspect="1" noChangeArrowheads="1"/>
          </p:cNvPicPr>
          <p:nvPr/>
        </p:nvPicPr>
        <p:blipFill>
          <a:blip r:embed="rId4"/>
          <a:srcRect/>
          <a:stretch>
            <a:fillRect/>
          </a:stretch>
        </p:blipFill>
        <p:spPr bwMode="auto">
          <a:xfrm>
            <a:off x="2127250" y="3251200"/>
            <a:ext cx="500063" cy="533400"/>
          </a:xfrm>
          <a:prstGeom prst="rect">
            <a:avLst/>
          </a:prstGeom>
          <a:noFill/>
          <a:ln w="9525">
            <a:noFill/>
            <a:miter lim="800000"/>
            <a:headEnd/>
            <a:tailEnd/>
          </a:ln>
        </p:spPr>
      </p:pic>
      <p:pic>
        <p:nvPicPr>
          <p:cNvPr id="199685" name="Picture 6" descr="Logo Partie 2"/>
          <p:cNvPicPr>
            <a:picLocks noChangeAspect="1" noChangeArrowheads="1"/>
          </p:cNvPicPr>
          <p:nvPr/>
        </p:nvPicPr>
        <p:blipFill>
          <a:blip r:embed="rId4"/>
          <a:srcRect/>
          <a:stretch>
            <a:fillRect/>
          </a:stretch>
        </p:blipFill>
        <p:spPr bwMode="auto">
          <a:xfrm>
            <a:off x="2127250" y="4114800"/>
            <a:ext cx="500063" cy="533400"/>
          </a:xfrm>
          <a:prstGeom prst="rect">
            <a:avLst/>
          </a:prstGeom>
          <a:noFill/>
          <a:ln w="9525">
            <a:noFill/>
            <a:miter lim="800000"/>
            <a:headEnd/>
            <a:tailEnd/>
          </a:ln>
        </p:spPr>
      </p:pic>
      <p:pic>
        <p:nvPicPr>
          <p:cNvPr id="199686" name="Picture 7" descr="Logo Partie 2"/>
          <p:cNvPicPr>
            <a:picLocks noChangeAspect="1" noChangeArrowheads="1"/>
          </p:cNvPicPr>
          <p:nvPr/>
        </p:nvPicPr>
        <p:blipFill>
          <a:blip r:embed="rId4"/>
          <a:srcRect/>
          <a:stretch>
            <a:fillRect/>
          </a:stretch>
        </p:blipFill>
        <p:spPr bwMode="auto">
          <a:xfrm>
            <a:off x="2127250" y="4991100"/>
            <a:ext cx="500063" cy="533400"/>
          </a:xfrm>
          <a:prstGeom prst="rect">
            <a:avLst/>
          </a:prstGeom>
          <a:noFill/>
          <a:ln w="9525">
            <a:noFill/>
            <a:miter lim="800000"/>
            <a:headEnd/>
            <a:tailEnd/>
          </a:ln>
        </p:spPr>
      </p:pic>
      <p:sp>
        <p:nvSpPr>
          <p:cNvPr id="199687" name="Rectangle 8"/>
          <p:cNvSpPr>
            <a:spLocks noChangeArrowheads="1"/>
          </p:cNvSpPr>
          <p:nvPr/>
        </p:nvSpPr>
        <p:spPr bwMode="auto">
          <a:xfrm>
            <a:off x="1801813" y="3284538"/>
            <a:ext cx="5865812" cy="2305050"/>
          </a:xfrm>
          <a:prstGeom prst="rect">
            <a:avLst/>
          </a:prstGeom>
          <a:noFill/>
          <a:ln w="9525">
            <a:noFill/>
            <a:miter lim="800000"/>
            <a:headEnd/>
            <a:tailEnd/>
          </a:ln>
        </p:spPr>
        <p:txBody>
          <a:bodyPr/>
          <a:lstStyle/>
          <a:p>
            <a:pPr marL="812800" indent="-812800">
              <a:spcBef>
                <a:spcPct val="20000"/>
              </a:spcBef>
            </a:pPr>
            <a:r>
              <a:rPr lang="fr-FR">
                <a:solidFill>
                  <a:srgbClr val="184B81"/>
                </a:solidFill>
              </a:rPr>
              <a:t>		</a:t>
            </a:r>
            <a:r>
              <a:rPr lang="fr-FR">
                <a:solidFill>
                  <a:srgbClr val="01A0B5"/>
                </a:solidFill>
              </a:rPr>
              <a:t>A</a:t>
            </a:r>
            <a:r>
              <a:rPr lang="fr-FR"/>
              <a:t>utorités en France</a:t>
            </a:r>
          </a:p>
          <a:p>
            <a:pPr marL="812800" indent="-812800">
              <a:spcBef>
                <a:spcPct val="20000"/>
              </a:spcBef>
              <a:buFontTx/>
              <a:buChar char="•"/>
            </a:pPr>
            <a:endParaRPr lang="fr-FR"/>
          </a:p>
          <a:p>
            <a:pPr marL="812800" indent="-812800">
              <a:spcBef>
                <a:spcPct val="20000"/>
              </a:spcBef>
            </a:pPr>
            <a:r>
              <a:rPr lang="fr-FR">
                <a:solidFill>
                  <a:srgbClr val="184B81"/>
                </a:solidFill>
              </a:rPr>
              <a:t>		</a:t>
            </a:r>
            <a:r>
              <a:rPr lang="fr-FR">
                <a:solidFill>
                  <a:srgbClr val="01A0B5"/>
                </a:solidFill>
              </a:rPr>
              <a:t>I</a:t>
            </a:r>
            <a:r>
              <a:rPr lang="fr-FR"/>
              <a:t>nstances Européennes</a:t>
            </a:r>
          </a:p>
          <a:p>
            <a:pPr marL="812800" indent="-812800">
              <a:spcBef>
                <a:spcPct val="20000"/>
              </a:spcBef>
              <a:buFontTx/>
              <a:buChar char="•"/>
            </a:pPr>
            <a:endParaRPr lang="fr-FR">
              <a:solidFill>
                <a:srgbClr val="ED181E"/>
              </a:solidFill>
            </a:endParaRPr>
          </a:p>
          <a:p>
            <a:pPr marL="812800" indent="-812800">
              <a:spcBef>
                <a:spcPct val="20000"/>
              </a:spcBef>
            </a:pPr>
            <a:r>
              <a:rPr lang="fr-FR">
                <a:solidFill>
                  <a:srgbClr val="184B81"/>
                </a:solidFill>
              </a:rPr>
              <a:t>		</a:t>
            </a:r>
            <a:r>
              <a:rPr lang="fr-FR">
                <a:solidFill>
                  <a:srgbClr val="01A0B5"/>
                </a:solidFill>
              </a:rPr>
              <a:t>O</a:t>
            </a:r>
            <a:r>
              <a:rPr lang="fr-FR"/>
              <a:t>rganismes Internationaux</a:t>
            </a:r>
          </a:p>
        </p:txBody>
      </p:sp>
    </p:spTree>
  </p:cSld>
  <p:clrMapOvr>
    <a:masterClrMapping/>
  </p:clrMapOvr>
  <p:transition>
    <p:zo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8"/>
          <p:cNvSpPr>
            <a:spLocks noChangeArrowheads="1"/>
          </p:cNvSpPr>
          <p:nvPr/>
        </p:nvSpPr>
        <p:spPr bwMode="auto">
          <a:xfrm>
            <a:off x="1801813" y="3284538"/>
            <a:ext cx="5865812" cy="2305050"/>
          </a:xfrm>
          <a:prstGeom prst="rect">
            <a:avLst/>
          </a:prstGeom>
          <a:noFill/>
          <a:ln w="9525">
            <a:noFill/>
            <a:miter lim="800000"/>
            <a:headEnd/>
            <a:tailEnd/>
          </a:ln>
        </p:spPr>
        <p:txBody>
          <a:bodyPr/>
          <a:lstStyle/>
          <a:p>
            <a:pPr marL="812800" indent="-812800">
              <a:spcBef>
                <a:spcPct val="20000"/>
              </a:spcBef>
            </a:pPr>
            <a:r>
              <a:rPr lang="fr-FR">
                <a:solidFill>
                  <a:srgbClr val="184B81"/>
                </a:solidFill>
              </a:rPr>
              <a:t>		</a:t>
            </a:r>
            <a:r>
              <a:rPr lang="fr-FR">
                <a:solidFill>
                  <a:srgbClr val="01A0B5"/>
                </a:solidFill>
              </a:rPr>
              <a:t>A</a:t>
            </a:r>
            <a:r>
              <a:rPr lang="fr-FR"/>
              <a:t>utorités en France</a:t>
            </a:r>
          </a:p>
          <a:p>
            <a:pPr marL="812800" indent="-812800">
              <a:spcBef>
                <a:spcPct val="20000"/>
              </a:spcBef>
              <a:buFontTx/>
              <a:buChar char="•"/>
            </a:pPr>
            <a:endParaRPr lang="fr-FR">
              <a:solidFill>
                <a:srgbClr val="EAEAEA"/>
              </a:solidFill>
            </a:endParaRPr>
          </a:p>
          <a:p>
            <a:pPr marL="812800" indent="-812800">
              <a:spcBef>
                <a:spcPct val="20000"/>
              </a:spcBef>
            </a:pPr>
            <a:r>
              <a:rPr lang="fr-FR">
                <a:solidFill>
                  <a:srgbClr val="EAEAEA"/>
                </a:solidFill>
              </a:rPr>
              <a:t>		Instances Européennes</a:t>
            </a:r>
          </a:p>
          <a:p>
            <a:pPr marL="812800" indent="-812800">
              <a:spcBef>
                <a:spcPct val="20000"/>
              </a:spcBef>
              <a:buFontTx/>
              <a:buChar char="•"/>
            </a:pPr>
            <a:endParaRPr lang="fr-FR">
              <a:solidFill>
                <a:srgbClr val="EAEAEA"/>
              </a:solidFill>
            </a:endParaRPr>
          </a:p>
          <a:p>
            <a:pPr marL="812800" indent="-812800">
              <a:spcBef>
                <a:spcPct val="20000"/>
              </a:spcBef>
            </a:pPr>
            <a:r>
              <a:rPr lang="fr-FR">
                <a:solidFill>
                  <a:srgbClr val="EAEAEA"/>
                </a:solidFill>
              </a:rPr>
              <a:t>		Organismes Internationaux</a:t>
            </a:r>
          </a:p>
        </p:txBody>
      </p:sp>
      <p:sp>
        <p:nvSpPr>
          <p:cNvPr id="201730" name="Rectangle 2"/>
          <p:cNvSpPr>
            <a:spLocks noChangeArrowheads="1"/>
          </p:cNvSpPr>
          <p:nvPr/>
        </p:nvSpPr>
        <p:spPr bwMode="auto">
          <a:xfrm>
            <a:off x="685800" y="685800"/>
            <a:ext cx="7772400" cy="1143000"/>
          </a:xfrm>
          <a:prstGeom prst="rect">
            <a:avLst/>
          </a:prstGeom>
          <a:noFill/>
          <a:ln w="9525">
            <a:noFill/>
            <a:miter lim="800000"/>
            <a:headEnd/>
            <a:tailEnd/>
          </a:ln>
        </p:spPr>
        <p:txBody>
          <a:bodyPr anchor="ctr"/>
          <a:lstStyle/>
          <a:p>
            <a:pPr algn="ctr"/>
            <a:r>
              <a:rPr lang="fr-FR" sz="4000">
                <a:solidFill>
                  <a:srgbClr val="01A0B5"/>
                </a:solidFill>
              </a:rPr>
              <a:t>L</a:t>
            </a:r>
            <a:r>
              <a:rPr lang="fr-FR" sz="4000">
                <a:solidFill>
                  <a:schemeClr val="tx2"/>
                </a:solidFill>
              </a:rPr>
              <a:t>es Organismes de Régulation</a:t>
            </a:r>
          </a:p>
        </p:txBody>
      </p:sp>
      <p:sp>
        <p:nvSpPr>
          <p:cNvPr id="201731" name="Rectangle 3"/>
          <p:cNvSpPr>
            <a:spLocks noChangeArrowheads="1"/>
          </p:cNvSpPr>
          <p:nvPr/>
        </p:nvSpPr>
        <p:spPr bwMode="auto">
          <a:xfrm>
            <a:off x="1403350" y="2349500"/>
            <a:ext cx="6629400" cy="503238"/>
          </a:xfrm>
          <a:prstGeom prst="rect">
            <a:avLst/>
          </a:prstGeom>
          <a:noFill/>
          <a:ln w="9525">
            <a:noFill/>
            <a:miter lim="800000"/>
            <a:headEnd/>
            <a:tailEnd/>
          </a:ln>
        </p:spPr>
        <p:txBody>
          <a:bodyPr/>
          <a:lstStyle/>
          <a:p>
            <a:pPr marL="812800" indent="-812800">
              <a:lnSpc>
                <a:spcPct val="80000"/>
              </a:lnSpc>
              <a:spcBef>
                <a:spcPct val="20000"/>
              </a:spcBef>
            </a:pPr>
            <a:r>
              <a:rPr lang="fr-FR" sz="2800">
                <a:solidFill>
                  <a:srgbClr val="184B81"/>
                </a:solidFill>
              </a:rPr>
              <a:t>	</a:t>
            </a:r>
            <a:r>
              <a:rPr lang="fr-FR" sz="2800">
                <a:solidFill>
                  <a:srgbClr val="01A0B5"/>
                </a:solidFill>
              </a:rPr>
              <a:t>D</a:t>
            </a:r>
            <a:r>
              <a:rPr lang="fr-FR" sz="2800"/>
              <a:t>escriptions</a:t>
            </a:r>
          </a:p>
          <a:p>
            <a:pPr marL="812800" indent="-812800">
              <a:lnSpc>
                <a:spcPct val="80000"/>
              </a:lnSpc>
              <a:spcBef>
                <a:spcPct val="20000"/>
              </a:spcBef>
            </a:pPr>
            <a:endParaRPr lang="fr-FR" sz="200"/>
          </a:p>
        </p:txBody>
      </p:sp>
      <p:pic>
        <p:nvPicPr>
          <p:cNvPr id="201732" name="Picture 4" descr="Logo Partie 2"/>
          <p:cNvPicPr>
            <a:picLocks noChangeAspect="1" noChangeArrowheads="1"/>
          </p:cNvPicPr>
          <p:nvPr/>
        </p:nvPicPr>
        <p:blipFill>
          <a:blip r:embed="rId3"/>
          <a:srcRect/>
          <a:stretch>
            <a:fillRect/>
          </a:stretch>
        </p:blipFill>
        <p:spPr bwMode="auto">
          <a:xfrm>
            <a:off x="1431925" y="2205038"/>
            <a:ext cx="619125" cy="658812"/>
          </a:xfrm>
          <a:prstGeom prst="rect">
            <a:avLst/>
          </a:prstGeom>
          <a:noFill/>
          <a:ln w="9525">
            <a:noFill/>
            <a:miter lim="800000"/>
            <a:headEnd/>
            <a:tailEnd/>
          </a:ln>
        </p:spPr>
      </p:pic>
      <p:pic>
        <p:nvPicPr>
          <p:cNvPr id="201733" name="Picture 5" descr="Logo Partie 2"/>
          <p:cNvPicPr>
            <a:picLocks noChangeAspect="1" noChangeArrowheads="1"/>
          </p:cNvPicPr>
          <p:nvPr/>
        </p:nvPicPr>
        <p:blipFill>
          <a:blip r:embed="rId4"/>
          <a:srcRect/>
          <a:stretch>
            <a:fillRect/>
          </a:stretch>
        </p:blipFill>
        <p:spPr bwMode="auto">
          <a:xfrm>
            <a:off x="2127250" y="3251200"/>
            <a:ext cx="500063" cy="533400"/>
          </a:xfrm>
          <a:prstGeom prst="rect">
            <a:avLst/>
          </a:prstGeom>
          <a:noFill/>
          <a:ln w="9525">
            <a:noFill/>
            <a:miter lim="800000"/>
            <a:headEnd/>
            <a:tailEnd/>
          </a:ln>
        </p:spPr>
      </p:pic>
      <p:pic>
        <p:nvPicPr>
          <p:cNvPr id="201734" name="Picture 6" descr="Logo Partie 2"/>
          <p:cNvPicPr>
            <a:picLocks noChangeAspect="1" noChangeArrowheads="1"/>
          </p:cNvPicPr>
          <p:nvPr/>
        </p:nvPicPr>
        <p:blipFill>
          <a:blip r:embed="rId4">
            <a:lum bright="70000" contrast="-70000"/>
          </a:blip>
          <a:srcRect/>
          <a:stretch>
            <a:fillRect/>
          </a:stretch>
        </p:blipFill>
        <p:spPr bwMode="auto">
          <a:xfrm>
            <a:off x="2127250" y="4114800"/>
            <a:ext cx="500063" cy="533400"/>
          </a:xfrm>
          <a:prstGeom prst="rect">
            <a:avLst/>
          </a:prstGeom>
          <a:noFill/>
          <a:ln w="9525">
            <a:noFill/>
            <a:miter lim="800000"/>
            <a:headEnd/>
            <a:tailEnd/>
          </a:ln>
        </p:spPr>
      </p:pic>
      <p:pic>
        <p:nvPicPr>
          <p:cNvPr id="201735" name="Picture 7" descr="Logo Partie 2"/>
          <p:cNvPicPr>
            <a:picLocks noChangeAspect="1" noChangeArrowheads="1"/>
          </p:cNvPicPr>
          <p:nvPr/>
        </p:nvPicPr>
        <p:blipFill>
          <a:blip r:embed="rId4">
            <a:lum bright="70000" contrast="-70000"/>
          </a:blip>
          <a:srcRect/>
          <a:stretch>
            <a:fillRect/>
          </a:stretch>
        </p:blipFill>
        <p:spPr bwMode="auto">
          <a:xfrm>
            <a:off x="2127250" y="4991100"/>
            <a:ext cx="500063" cy="533400"/>
          </a:xfrm>
          <a:prstGeom prst="rect">
            <a:avLst/>
          </a:prstGeom>
          <a:noFill/>
          <a:ln w="9525">
            <a:noFill/>
            <a:miter lim="800000"/>
            <a:headEnd/>
            <a:tailEnd/>
          </a:ln>
        </p:spPr>
      </p:pic>
    </p:spTree>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69" name="Group 4"/>
          <p:cNvGrpSpPr>
            <a:grpSpLocks/>
          </p:cNvGrpSpPr>
          <p:nvPr/>
        </p:nvGrpSpPr>
        <p:grpSpPr bwMode="auto">
          <a:xfrm>
            <a:off x="2987675" y="2506663"/>
            <a:ext cx="5281613" cy="3586162"/>
            <a:chOff x="1848" y="1612"/>
            <a:chExt cx="3624" cy="2420"/>
          </a:xfrm>
        </p:grpSpPr>
        <p:pic>
          <p:nvPicPr>
            <p:cNvPr id="32772" name="Picture 5" descr="Vote_Actionnaires"/>
            <p:cNvPicPr>
              <a:picLocks noChangeAspect="1" noChangeArrowheads="1"/>
            </p:cNvPicPr>
            <p:nvPr/>
          </p:nvPicPr>
          <p:blipFill>
            <a:blip r:embed="rId3"/>
            <a:srcRect/>
            <a:stretch>
              <a:fillRect/>
            </a:stretch>
          </p:blipFill>
          <p:spPr bwMode="auto">
            <a:xfrm>
              <a:off x="2448" y="1612"/>
              <a:ext cx="3024" cy="2420"/>
            </a:xfrm>
            <a:prstGeom prst="rect">
              <a:avLst/>
            </a:prstGeom>
            <a:noFill/>
            <a:ln w="9525">
              <a:noFill/>
              <a:miter lim="800000"/>
              <a:headEnd/>
              <a:tailEnd/>
            </a:ln>
          </p:spPr>
        </p:pic>
        <p:sp>
          <p:nvSpPr>
            <p:cNvPr id="32773" name="Line 6"/>
            <p:cNvSpPr>
              <a:spLocks noChangeShapeType="1"/>
            </p:cNvSpPr>
            <p:nvPr/>
          </p:nvSpPr>
          <p:spPr bwMode="auto">
            <a:xfrm>
              <a:off x="3912" y="2128"/>
              <a:ext cx="0" cy="288"/>
            </a:xfrm>
            <a:prstGeom prst="line">
              <a:avLst/>
            </a:prstGeom>
            <a:noFill/>
            <a:ln w="28575">
              <a:solidFill>
                <a:schemeClr val="tx1"/>
              </a:solidFill>
              <a:round/>
              <a:headEnd/>
              <a:tailEnd/>
            </a:ln>
          </p:spPr>
          <p:txBody>
            <a:bodyPr/>
            <a:lstStyle/>
            <a:p>
              <a:endParaRPr lang="fr-FR"/>
            </a:p>
          </p:txBody>
        </p:sp>
        <p:sp>
          <p:nvSpPr>
            <p:cNvPr id="32774" name="Line 7"/>
            <p:cNvSpPr>
              <a:spLocks noChangeShapeType="1"/>
            </p:cNvSpPr>
            <p:nvPr/>
          </p:nvSpPr>
          <p:spPr bwMode="auto">
            <a:xfrm flipH="1">
              <a:off x="1848" y="2408"/>
              <a:ext cx="2064" cy="912"/>
            </a:xfrm>
            <a:prstGeom prst="line">
              <a:avLst/>
            </a:prstGeom>
            <a:noFill/>
            <a:ln w="28575">
              <a:solidFill>
                <a:schemeClr val="tx1"/>
              </a:solidFill>
              <a:round/>
              <a:headEnd/>
              <a:tailEnd/>
            </a:ln>
          </p:spPr>
          <p:txBody>
            <a:bodyPr/>
            <a:lstStyle/>
            <a:p>
              <a:endParaRPr lang="fr-FR"/>
            </a:p>
          </p:txBody>
        </p:sp>
      </p:grpSp>
      <p:sp>
        <p:nvSpPr>
          <p:cNvPr id="32770" name="Rectangle 10"/>
          <p:cNvSpPr>
            <a:spLocks noGrp="1" noChangeArrowheads="1"/>
          </p:cNvSpPr>
          <p:nvPr>
            <p:ph type="title"/>
          </p:nvPr>
        </p:nvSpPr>
        <p:spPr/>
        <p:txBody>
          <a:bodyPr/>
          <a:lstStyle/>
          <a:p>
            <a:pPr eaLnBrk="1" hangingPunct="1"/>
            <a:r>
              <a:rPr lang="fr-FR" sz="3200" smtClean="0">
                <a:solidFill>
                  <a:srgbClr val="01A0B5"/>
                </a:solidFill>
              </a:rPr>
              <a:t>P</a:t>
            </a:r>
            <a:r>
              <a:rPr lang="fr-FR" sz="3200" smtClean="0"/>
              <a:t>hase n°4 = </a:t>
            </a:r>
            <a:r>
              <a:rPr lang="fr-FR" sz="3200" smtClean="0">
                <a:solidFill>
                  <a:srgbClr val="FF5E00"/>
                </a:solidFill>
              </a:rPr>
              <a:t>A</a:t>
            </a:r>
            <a:r>
              <a:rPr lang="fr-FR" sz="3200" smtClean="0"/>
              <a:t>ugmentation de </a:t>
            </a:r>
            <a:r>
              <a:rPr lang="fr-FR" sz="3200" smtClean="0">
                <a:solidFill>
                  <a:srgbClr val="FF5E00"/>
                </a:solidFill>
              </a:rPr>
              <a:t>C</a:t>
            </a:r>
            <a:r>
              <a:rPr lang="fr-FR" sz="3200" smtClean="0"/>
              <a:t>apital</a:t>
            </a:r>
          </a:p>
        </p:txBody>
      </p:sp>
      <p:sp>
        <p:nvSpPr>
          <p:cNvPr id="32771" name="Text Box 11"/>
          <p:cNvSpPr txBox="1">
            <a:spLocks noChangeArrowheads="1"/>
          </p:cNvSpPr>
          <p:nvPr/>
        </p:nvSpPr>
        <p:spPr bwMode="auto">
          <a:xfrm>
            <a:off x="681038" y="2347913"/>
            <a:ext cx="2667000" cy="2952750"/>
          </a:xfrm>
          <a:prstGeom prst="rect">
            <a:avLst/>
          </a:prstGeom>
          <a:noFill/>
          <a:ln w="9525">
            <a:noFill/>
            <a:miter lim="800000"/>
            <a:headEnd/>
            <a:tailEnd/>
          </a:ln>
        </p:spPr>
        <p:txBody>
          <a:bodyPr>
            <a:spAutoFit/>
          </a:bodyPr>
          <a:lstStyle/>
          <a:p>
            <a:pPr algn="just" eaLnBrk="0" hangingPunct="0"/>
            <a:r>
              <a:rPr lang="fr-FR" sz="1100">
                <a:latin typeface="Verdana" pitchFamily="34" charset="0"/>
              </a:rPr>
              <a:t>L’Entreprise opte à présent pour une seconde voie : l’augmentation du capital initial.</a:t>
            </a:r>
          </a:p>
          <a:p>
            <a:pPr algn="just" eaLnBrk="0" hangingPunct="0"/>
            <a:endParaRPr lang="fr-FR" sz="1100">
              <a:latin typeface="Verdana" pitchFamily="34" charset="0"/>
            </a:endParaRPr>
          </a:p>
          <a:p>
            <a:pPr algn="just" eaLnBrk="0" hangingPunct="0"/>
            <a:r>
              <a:rPr lang="fr-FR" sz="1100">
                <a:latin typeface="Verdana" pitchFamily="34" charset="0"/>
              </a:rPr>
              <a:t>Cette décision est prise lors d’une convocation en Assemblé Générale Extraordinaire (AGE).</a:t>
            </a:r>
          </a:p>
          <a:p>
            <a:pPr algn="just" eaLnBrk="0" hangingPunct="0"/>
            <a:endParaRPr lang="fr-FR" sz="1100">
              <a:latin typeface="Verdana" pitchFamily="34" charset="0"/>
            </a:endParaRPr>
          </a:p>
          <a:p>
            <a:pPr algn="just" eaLnBrk="0" hangingPunct="0"/>
            <a:r>
              <a:rPr lang="fr-FR" sz="1100">
                <a:latin typeface="Verdana" pitchFamily="34" charset="0"/>
              </a:rPr>
              <a:t>De nouvelles parts vont être créées selon un montant à définir.</a:t>
            </a:r>
          </a:p>
          <a:p>
            <a:pPr algn="just" eaLnBrk="0" hangingPunct="0"/>
            <a:endParaRPr lang="fr-FR" sz="1100">
              <a:latin typeface="Verdana" pitchFamily="34" charset="0"/>
            </a:endParaRPr>
          </a:p>
          <a:p>
            <a:pPr algn="just" eaLnBrk="0" hangingPunct="0"/>
            <a:r>
              <a:rPr lang="fr-FR" sz="1100">
                <a:latin typeface="Verdana" pitchFamily="34" charset="0"/>
              </a:rPr>
              <a:t>Le montant de l’augmentation de capital est validé puis fixé par les 7 Associés à 1 M€, au prorata de leur participation initiale.</a:t>
            </a:r>
          </a:p>
          <a:p>
            <a:pPr algn="just" eaLnBrk="0" hangingPunct="0"/>
            <a:endParaRPr lang="fr-FR" sz="1100">
              <a:latin typeface="Verdana" pitchFamily="34" charset="0"/>
            </a:endParaRPr>
          </a:p>
          <a:p>
            <a:pPr eaLnBrk="0" hangingPunct="0"/>
            <a:endParaRPr lang="fr-FR" sz="1100">
              <a:latin typeface="Verdana" pitchFamily="34" charset="0"/>
            </a:endParaRPr>
          </a:p>
        </p:txBody>
      </p:sp>
    </p:spTree>
  </p:cSld>
  <p:clrMapOvr>
    <a:masterClrMapping/>
  </p:clrMapOvr>
  <p:transition>
    <p:zo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body" idx="1"/>
          </p:nvPr>
        </p:nvSpPr>
        <p:spPr>
          <a:xfrm>
            <a:off x="1066800" y="1981200"/>
            <a:ext cx="7239000" cy="4114800"/>
          </a:xfrm>
        </p:spPr>
        <p:txBody>
          <a:bodyPr/>
          <a:lstStyle/>
          <a:p>
            <a:pPr eaLnBrk="1" hangingPunct="1">
              <a:buFontTx/>
              <a:buNone/>
            </a:pPr>
            <a:r>
              <a:rPr lang="fr-FR" sz="2400" smtClean="0">
                <a:solidFill>
                  <a:srgbClr val="184B81"/>
                </a:solidFill>
              </a:rPr>
              <a:t>	</a:t>
            </a:r>
            <a:r>
              <a:rPr lang="fr-FR" sz="2400" smtClean="0">
                <a:solidFill>
                  <a:srgbClr val="01A0B5"/>
                </a:solidFill>
              </a:rPr>
              <a:t>C</a:t>
            </a:r>
            <a:r>
              <a:rPr lang="fr-FR" sz="2400" smtClean="0"/>
              <a:t>réée en août 2003,</a:t>
            </a:r>
          </a:p>
          <a:p>
            <a:pPr eaLnBrk="1" hangingPunct="1">
              <a:lnSpc>
                <a:spcPct val="50000"/>
              </a:lnSpc>
              <a:buFontTx/>
              <a:buNone/>
            </a:pPr>
            <a:r>
              <a:rPr lang="fr-FR" sz="2400" smtClean="0">
                <a:solidFill>
                  <a:srgbClr val="184B81"/>
                </a:solidFill>
              </a:rPr>
              <a:t>	</a:t>
            </a:r>
          </a:p>
          <a:p>
            <a:pPr eaLnBrk="1" hangingPunct="1">
              <a:buFontTx/>
              <a:buNone/>
            </a:pPr>
            <a:r>
              <a:rPr lang="fr-FR" sz="2400" smtClean="0">
                <a:solidFill>
                  <a:srgbClr val="184B81"/>
                </a:solidFill>
              </a:rPr>
              <a:t>	</a:t>
            </a:r>
            <a:r>
              <a:rPr lang="fr-FR" sz="2400" smtClean="0">
                <a:solidFill>
                  <a:srgbClr val="01A0B5"/>
                </a:solidFill>
              </a:rPr>
              <a:t>O</a:t>
            </a:r>
            <a:r>
              <a:rPr lang="fr-FR" sz="2400" smtClean="0"/>
              <a:t>rganisme public indépendant, issu de la fusion </a:t>
            </a:r>
          </a:p>
          <a:p>
            <a:pPr eaLnBrk="1" hangingPunct="1">
              <a:buFontTx/>
              <a:buNone/>
            </a:pPr>
            <a:r>
              <a:rPr lang="fr-FR" sz="2400" smtClean="0"/>
              <a:t>	COB / CMF / CDGF,</a:t>
            </a:r>
          </a:p>
          <a:p>
            <a:pPr eaLnBrk="1" hangingPunct="1">
              <a:lnSpc>
                <a:spcPct val="50000"/>
              </a:lnSpc>
              <a:buFontTx/>
              <a:buNone/>
            </a:pPr>
            <a:r>
              <a:rPr lang="fr-FR" sz="2400" smtClean="0">
                <a:solidFill>
                  <a:srgbClr val="184B81"/>
                </a:solidFill>
              </a:rPr>
              <a:t>	</a:t>
            </a:r>
          </a:p>
          <a:p>
            <a:pPr eaLnBrk="1" hangingPunct="1">
              <a:buFontTx/>
              <a:buNone/>
            </a:pPr>
            <a:r>
              <a:rPr lang="fr-FR" sz="2400" smtClean="0">
                <a:solidFill>
                  <a:srgbClr val="184B81"/>
                </a:solidFill>
              </a:rPr>
              <a:t>	</a:t>
            </a:r>
            <a:r>
              <a:rPr lang="fr-FR" sz="2400" smtClean="0">
                <a:solidFill>
                  <a:srgbClr val="01A0B5"/>
                </a:solidFill>
              </a:rPr>
              <a:t>P</a:t>
            </a:r>
            <a:r>
              <a:rPr lang="fr-FR" sz="2400" smtClean="0"/>
              <a:t>rincipales responsabilités :</a:t>
            </a:r>
          </a:p>
          <a:p>
            <a:pPr lvl="1" eaLnBrk="1" hangingPunct="1"/>
            <a:r>
              <a:rPr lang="fr-FR" sz="2000" smtClean="0">
                <a:solidFill>
                  <a:srgbClr val="01A0B5"/>
                </a:solidFill>
              </a:rPr>
              <a:t>R</a:t>
            </a:r>
            <a:r>
              <a:rPr lang="fr-FR" sz="2000" smtClean="0"/>
              <a:t>églementer,</a:t>
            </a:r>
          </a:p>
          <a:p>
            <a:pPr lvl="1" eaLnBrk="1" hangingPunct="1"/>
            <a:r>
              <a:rPr lang="fr-FR" sz="2000" smtClean="0">
                <a:solidFill>
                  <a:srgbClr val="01A0B5"/>
                </a:solidFill>
              </a:rPr>
              <a:t>A</a:t>
            </a:r>
            <a:r>
              <a:rPr lang="fr-FR" sz="2000" smtClean="0"/>
              <a:t>utoriser,</a:t>
            </a:r>
          </a:p>
          <a:p>
            <a:pPr lvl="1" eaLnBrk="1" hangingPunct="1"/>
            <a:r>
              <a:rPr lang="fr-FR" sz="2000" smtClean="0">
                <a:solidFill>
                  <a:srgbClr val="01A0B5"/>
                </a:solidFill>
              </a:rPr>
              <a:t>S</a:t>
            </a:r>
            <a:r>
              <a:rPr lang="fr-FR" sz="2000" smtClean="0"/>
              <a:t>urveiller,</a:t>
            </a:r>
          </a:p>
          <a:p>
            <a:pPr lvl="1" eaLnBrk="1" hangingPunct="1"/>
            <a:r>
              <a:rPr lang="fr-FR" sz="2000" smtClean="0">
                <a:solidFill>
                  <a:srgbClr val="01A0B5"/>
                </a:solidFill>
              </a:rPr>
              <a:t>S</a:t>
            </a:r>
            <a:r>
              <a:rPr lang="fr-FR" sz="2000" smtClean="0"/>
              <a:t>anctionner.</a:t>
            </a:r>
          </a:p>
        </p:txBody>
      </p:sp>
      <p:sp>
        <p:nvSpPr>
          <p:cNvPr id="6148" name="Rectangle 3"/>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    AMF...   (1/7)</a:t>
            </a:r>
            <a:endParaRPr lang="fr-FR" smtClean="0"/>
          </a:p>
        </p:txBody>
      </p:sp>
      <p:pic>
        <p:nvPicPr>
          <p:cNvPr id="6149" name="Picture 4" descr="Logo Partie 1"/>
          <p:cNvPicPr>
            <a:picLocks noChangeAspect="1" noChangeArrowheads="1"/>
          </p:cNvPicPr>
          <p:nvPr/>
        </p:nvPicPr>
        <p:blipFill>
          <a:blip r:embed="rId4"/>
          <a:srcRect/>
          <a:stretch>
            <a:fillRect/>
          </a:stretch>
        </p:blipFill>
        <p:spPr bwMode="auto">
          <a:xfrm>
            <a:off x="914400" y="1981200"/>
            <a:ext cx="500063" cy="503238"/>
          </a:xfrm>
          <a:prstGeom prst="rect">
            <a:avLst/>
          </a:prstGeom>
          <a:noFill/>
          <a:ln w="9525">
            <a:noFill/>
            <a:miter lim="800000"/>
            <a:headEnd/>
            <a:tailEnd/>
          </a:ln>
        </p:spPr>
      </p:pic>
      <p:pic>
        <p:nvPicPr>
          <p:cNvPr id="6150" name="Picture 5" descr="Logo Partie 1"/>
          <p:cNvPicPr>
            <a:picLocks noChangeAspect="1" noChangeArrowheads="1"/>
          </p:cNvPicPr>
          <p:nvPr/>
        </p:nvPicPr>
        <p:blipFill>
          <a:blip r:embed="rId4"/>
          <a:srcRect/>
          <a:stretch>
            <a:fillRect/>
          </a:stretch>
        </p:blipFill>
        <p:spPr bwMode="auto">
          <a:xfrm>
            <a:off x="914400" y="2684463"/>
            <a:ext cx="500063" cy="503237"/>
          </a:xfrm>
          <a:prstGeom prst="rect">
            <a:avLst/>
          </a:prstGeom>
          <a:noFill/>
          <a:ln w="9525">
            <a:noFill/>
            <a:miter lim="800000"/>
            <a:headEnd/>
            <a:tailEnd/>
          </a:ln>
        </p:spPr>
      </p:pic>
      <p:pic>
        <p:nvPicPr>
          <p:cNvPr id="6151" name="Picture 6" descr="Logo Partie 1"/>
          <p:cNvPicPr>
            <a:picLocks noChangeAspect="1" noChangeArrowheads="1"/>
          </p:cNvPicPr>
          <p:nvPr/>
        </p:nvPicPr>
        <p:blipFill>
          <a:blip r:embed="rId4"/>
          <a:srcRect/>
          <a:stretch>
            <a:fillRect/>
          </a:stretch>
        </p:blipFill>
        <p:spPr bwMode="auto">
          <a:xfrm>
            <a:off x="914400" y="3811588"/>
            <a:ext cx="500063" cy="503237"/>
          </a:xfrm>
          <a:prstGeom prst="rect">
            <a:avLst/>
          </a:prstGeom>
          <a:noFill/>
          <a:ln w="9525">
            <a:noFill/>
            <a:miter lim="800000"/>
            <a:headEnd/>
            <a:tailEnd/>
          </a:ln>
        </p:spPr>
      </p:pic>
      <p:graphicFrame>
        <p:nvGraphicFramePr>
          <p:cNvPr id="6146" name="Object 7"/>
          <p:cNvGraphicFramePr>
            <a:graphicFrameLocks noChangeAspect="1"/>
          </p:cNvGraphicFramePr>
          <p:nvPr/>
        </p:nvGraphicFramePr>
        <p:xfrm>
          <a:off x="3124200" y="895350"/>
          <a:ext cx="1600200" cy="836613"/>
        </p:xfrm>
        <a:graphic>
          <a:graphicData uri="http://schemas.openxmlformats.org/presentationml/2006/ole">
            <p:oleObj spid="_x0000_s6146" name="Image" r:id="rId5" imgW="1942857" imgH="1015515" progId="">
              <p:embed/>
            </p:oleObj>
          </a:graphicData>
        </a:graphic>
      </p:graphicFrame>
    </p:spTree>
  </p:cSld>
  <p:clrMapOvr>
    <a:masterClrMapping/>
  </p:clrMapOvr>
  <p:transition>
    <p:zo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    AMF...   (2/7)</a:t>
            </a:r>
            <a:endParaRPr lang="fr-FR" smtClean="0"/>
          </a:p>
        </p:txBody>
      </p:sp>
      <p:graphicFrame>
        <p:nvGraphicFramePr>
          <p:cNvPr id="7170" name="Object 3"/>
          <p:cNvGraphicFramePr>
            <a:graphicFrameLocks noChangeAspect="1"/>
          </p:cNvGraphicFramePr>
          <p:nvPr/>
        </p:nvGraphicFramePr>
        <p:xfrm>
          <a:off x="3124200" y="895350"/>
          <a:ext cx="1600200" cy="836613"/>
        </p:xfrm>
        <a:graphic>
          <a:graphicData uri="http://schemas.openxmlformats.org/presentationml/2006/ole">
            <p:oleObj spid="_x0000_s7170" name="Image" r:id="rId4" imgW="1942857" imgH="1015515" progId="">
              <p:embed/>
            </p:oleObj>
          </a:graphicData>
        </a:graphic>
      </p:graphicFrame>
      <p:sp>
        <p:nvSpPr>
          <p:cNvPr id="7172" name="Rectangle 4"/>
          <p:cNvSpPr>
            <a:spLocks noGrp="1" noChangeArrowheads="1"/>
          </p:cNvSpPr>
          <p:nvPr>
            <p:ph type="body" idx="1"/>
          </p:nvPr>
        </p:nvSpPr>
        <p:spPr>
          <a:xfrm>
            <a:off x="952500" y="1981200"/>
            <a:ext cx="7620000" cy="4229100"/>
          </a:xfrm>
        </p:spPr>
        <p:txBody>
          <a:bodyPr/>
          <a:lstStyle/>
          <a:p>
            <a:pPr lvl="1" eaLnBrk="1" hangingPunct="1">
              <a:buFontTx/>
              <a:buNone/>
            </a:pPr>
            <a:r>
              <a:rPr lang="fr-FR" sz="2400" smtClean="0">
                <a:solidFill>
                  <a:srgbClr val="01A0B5"/>
                </a:solidFill>
              </a:rPr>
              <a:t>C</a:t>
            </a:r>
            <a:r>
              <a:rPr lang="fr-FR" sz="2400" smtClean="0"/>
              <a:t>omposition du collège :</a:t>
            </a:r>
          </a:p>
          <a:p>
            <a:pPr lvl="2" eaLnBrk="1" hangingPunct="1"/>
            <a:endParaRPr lang="fr-FR" sz="1800" smtClean="0">
              <a:solidFill>
                <a:srgbClr val="184B81"/>
              </a:solidFill>
            </a:endParaRPr>
          </a:p>
          <a:p>
            <a:pPr lvl="2" eaLnBrk="1" hangingPunct="1"/>
            <a:r>
              <a:rPr lang="fr-FR" sz="1800" smtClean="0">
                <a:solidFill>
                  <a:srgbClr val="01A0B5"/>
                </a:solidFill>
              </a:rPr>
              <a:t>P</a:t>
            </a:r>
            <a:r>
              <a:rPr lang="fr-FR" sz="1800" smtClean="0"/>
              <a:t>résident nommé pour 5 ans, par décret, non renouvelable,</a:t>
            </a:r>
          </a:p>
          <a:p>
            <a:pPr lvl="2" eaLnBrk="1" hangingPunct="1"/>
            <a:r>
              <a:rPr lang="fr-FR" sz="1800" smtClean="0">
                <a:solidFill>
                  <a:srgbClr val="01A0B5"/>
                </a:solidFill>
              </a:rPr>
              <a:t>C</a:t>
            </a:r>
            <a:r>
              <a:rPr lang="fr-FR" sz="1800" smtClean="0"/>
              <a:t>onseiller d’État désigné </a:t>
            </a:r>
            <a:r>
              <a:rPr lang="en-GB" sz="1800" smtClean="0">
                <a:latin typeface="Times New Roman" pitchFamily="18" charset="0"/>
              </a:rPr>
              <a:t>par le </a:t>
            </a:r>
            <a:r>
              <a:rPr lang="fr-FR" sz="1800" smtClean="0">
                <a:latin typeface="Times New Roman" pitchFamily="18" charset="0"/>
              </a:rPr>
              <a:t>vice-président du Conseil d’État,</a:t>
            </a:r>
            <a:endParaRPr lang="fr-FR" sz="1800" smtClean="0"/>
          </a:p>
          <a:p>
            <a:pPr lvl="2" eaLnBrk="1" hangingPunct="1"/>
            <a:r>
              <a:rPr lang="fr-FR" sz="1800" smtClean="0">
                <a:solidFill>
                  <a:srgbClr val="01A0B5"/>
                </a:solidFill>
              </a:rPr>
              <a:t>C</a:t>
            </a:r>
            <a:r>
              <a:rPr lang="fr-FR" sz="1800" smtClean="0"/>
              <a:t>onseiller</a:t>
            </a:r>
            <a:r>
              <a:rPr lang="fr-FR" sz="1800" smtClean="0">
                <a:latin typeface="Times New Roman" pitchFamily="18" charset="0"/>
              </a:rPr>
              <a:t> </a:t>
            </a:r>
            <a:r>
              <a:rPr lang="en-GB" sz="1800" smtClean="0">
                <a:latin typeface="Times New Roman" pitchFamily="18" charset="0"/>
              </a:rPr>
              <a:t>à la</a:t>
            </a:r>
            <a:r>
              <a:rPr lang="fr-FR" sz="1800" smtClean="0">
                <a:latin typeface="Times New Roman" pitchFamily="18" charset="0"/>
              </a:rPr>
              <a:t> Cour </a:t>
            </a:r>
            <a:r>
              <a:rPr lang="en-GB" sz="1800" smtClean="0">
                <a:latin typeface="Times New Roman" pitchFamily="18" charset="0"/>
              </a:rPr>
              <a:t>de cassation</a:t>
            </a:r>
            <a:r>
              <a:rPr lang="fr-FR" sz="1800" smtClean="0">
                <a:latin typeface="Times New Roman" pitchFamily="18" charset="0"/>
              </a:rPr>
              <a:t>,</a:t>
            </a:r>
            <a:endParaRPr lang="fr-FR" sz="1800" smtClean="0"/>
          </a:p>
          <a:p>
            <a:pPr lvl="2" eaLnBrk="1" hangingPunct="1"/>
            <a:r>
              <a:rPr lang="fr-FR" sz="1800" smtClean="0">
                <a:solidFill>
                  <a:srgbClr val="01A0B5"/>
                </a:solidFill>
              </a:rPr>
              <a:t>C</a:t>
            </a:r>
            <a:r>
              <a:rPr lang="fr-FR" sz="1800" smtClean="0"/>
              <a:t>onseiller-maître à la Cour des Comptes,</a:t>
            </a:r>
          </a:p>
          <a:p>
            <a:pPr lvl="2" eaLnBrk="1" hangingPunct="1"/>
            <a:r>
              <a:rPr lang="fr-FR" sz="1800" smtClean="0">
                <a:solidFill>
                  <a:srgbClr val="01A0B5"/>
                </a:solidFill>
              </a:rPr>
              <a:t>R</a:t>
            </a:r>
            <a:r>
              <a:rPr lang="fr-FR" sz="1800" smtClean="0"/>
              <a:t>eprésentant de la Banque de France (BDF),</a:t>
            </a:r>
          </a:p>
          <a:p>
            <a:pPr lvl="2" eaLnBrk="1" hangingPunct="1"/>
            <a:r>
              <a:rPr lang="fr-FR" sz="1800" smtClean="0">
                <a:solidFill>
                  <a:srgbClr val="01A0B5"/>
                </a:solidFill>
              </a:rPr>
              <a:t>P</a:t>
            </a:r>
            <a:r>
              <a:rPr lang="fr-FR" sz="1800" smtClean="0"/>
              <a:t>résident du Conseil National de la Comptabilité (CNC),</a:t>
            </a:r>
          </a:p>
          <a:p>
            <a:pPr lvl="2" eaLnBrk="1" hangingPunct="1"/>
            <a:r>
              <a:rPr lang="fr-FR" sz="1800" smtClean="0">
                <a:solidFill>
                  <a:srgbClr val="01A0B5"/>
                </a:solidFill>
              </a:rPr>
              <a:t>N</a:t>
            </a:r>
            <a:r>
              <a:rPr lang="fr-FR" sz="1800" smtClean="0"/>
              <a:t>euf membres désignés « financiers »,</a:t>
            </a:r>
          </a:p>
          <a:p>
            <a:pPr lvl="2" eaLnBrk="1" hangingPunct="1"/>
            <a:r>
              <a:rPr lang="fr-FR" sz="1800" smtClean="0">
                <a:solidFill>
                  <a:srgbClr val="01A0B5"/>
                </a:solidFill>
              </a:rPr>
              <a:t>R</a:t>
            </a:r>
            <a:r>
              <a:rPr lang="fr-FR" sz="1800" smtClean="0"/>
              <a:t>eprésentant des salariés actionnaires.</a:t>
            </a:r>
          </a:p>
          <a:p>
            <a:pPr lvl="2" eaLnBrk="1" hangingPunct="1"/>
            <a:endParaRPr lang="fr-FR" sz="1800" smtClean="0"/>
          </a:p>
          <a:p>
            <a:pPr lvl="2" eaLnBrk="1" hangingPunct="1"/>
            <a:endParaRPr lang="fr-FR" sz="1800" smtClean="0"/>
          </a:p>
        </p:txBody>
      </p:sp>
      <p:pic>
        <p:nvPicPr>
          <p:cNvPr id="7173" name="Picture 5" descr="Logo Partie 1"/>
          <p:cNvPicPr>
            <a:picLocks noChangeAspect="1" noChangeArrowheads="1"/>
          </p:cNvPicPr>
          <p:nvPr/>
        </p:nvPicPr>
        <p:blipFill>
          <a:blip r:embed="rId5"/>
          <a:srcRect/>
          <a:stretch>
            <a:fillRect/>
          </a:stretch>
        </p:blipFill>
        <p:spPr bwMode="auto">
          <a:xfrm>
            <a:off x="914400" y="1981200"/>
            <a:ext cx="500063" cy="503238"/>
          </a:xfrm>
          <a:prstGeom prst="rect">
            <a:avLst/>
          </a:prstGeom>
          <a:noFill/>
          <a:ln w="9525">
            <a:noFill/>
            <a:miter lim="800000"/>
            <a:headEnd/>
            <a:tailEnd/>
          </a:ln>
        </p:spPr>
      </p:pic>
    </p:spTree>
  </p:cSld>
  <p:clrMapOvr>
    <a:masterClrMapping/>
  </p:clrMapOvr>
  <p:transition>
    <p:zo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1" name="Picture 6"/>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000125" y="752475"/>
            <a:ext cx="7488238" cy="5368925"/>
          </a:xfrm>
          <a:prstGeom prst="rect">
            <a:avLst/>
          </a:prstGeom>
          <a:noFill/>
          <a:ln w="9525">
            <a:noFill/>
            <a:miter lim="800000"/>
            <a:headEnd/>
            <a:tailEnd/>
          </a:ln>
        </p:spPr>
      </p:pic>
    </p:spTree>
  </p:cSld>
  <p:clrMapOvr>
    <a:masterClrMapping/>
  </p:clrMapOvr>
  <p:transition>
    <p:zo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    AMF...   (4/7)</a:t>
            </a:r>
            <a:endParaRPr lang="fr-FR" smtClean="0"/>
          </a:p>
        </p:txBody>
      </p:sp>
      <p:graphicFrame>
        <p:nvGraphicFramePr>
          <p:cNvPr id="8194" name="Object 3"/>
          <p:cNvGraphicFramePr>
            <a:graphicFrameLocks noChangeAspect="1"/>
          </p:cNvGraphicFramePr>
          <p:nvPr/>
        </p:nvGraphicFramePr>
        <p:xfrm>
          <a:off x="3124200" y="895350"/>
          <a:ext cx="1600200" cy="836613"/>
        </p:xfrm>
        <a:graphic>
          <a:graphicData uri="http://schemas.openxmlformats.org/presentationml/2006/ole">
            <p:oleObj spid="_x0000_s8194" name="Image" r:id="rId4" imgW="1942857" imgH="1015515" progId="">
              <p:embed/>
            </p:oleObj>
          </a:graphicData>
        </a:graphic>
      </p:graphicFrame>
      <p:sp>
        <p:nvSpPr>
          <p:cNvPr id="8196" name="Rectangle 4"/>
          <p:cNvSpPr>
            <a:spLocks noGrp="1" noChangeArrowheads="1"/>
          </p:cNvSpPr>
          <p:nvPr>
            <p:ph type="body" idx="1"/>
          </p:nvPr>
        </p:nvSpPr>
        <p:spPr>
          <a:xfrm>
            <a:off x="1009650" y="2019300"/>
            <a:ext cx="7416800" cy="4038600"/>
          </a:xfrm>
        </p:spPr>
        <p:txBody>
          <a:bodyPr/>
          <a:lstStyle/>
          <a:p>
            <a:pPr eaLnBrk="1" hangingPunct="1">
              <a:lnSpc>
                <a:spcPct val="90000"/>
              </a:lnSpc>
              <a:buFontTx/>
              <a:buNone/>
            </a:pPr>
            <a:r>
              <a:rPr lang="fr-FR" sz="2400" smtClean="0">
                <a:solidFill>
                  <a:srgbClr val="184B81"/>
                </a:solidFill>
              </a:rPr>
              <a:t>	 </a:t>
            </a:r>
            <a:r>
              <a:rPr lang="fr-FR" sz="2400" smtClean="0">
                <a:solidFill>
                  <a:srgbClr val="01A0B5"/>
                </a:solidFill>
              </a:rPr>
              <a:t>L</a:t>
            </a:r>
            <a:r>
              <a:rPr lang="fr-FR" sz="2400" smtClean="0"/>
              <a:t>’AMF a pour mission de veiller :</a:t>
            </a:r>
          </a:p>
          <a:p>
            <a:pPr lvl="1" eaLnBrk="1" hangingPunct="1">
              <a:lnSpc>
                <a:spcPct val="90000"/>
              </a:lnSpc>
            </a:pPr>
            <a:endParaRPr lang="fr-FR" sz="1800" smtClean="0">
              <a:solidFill>
                <a:srgbClr val="184B81"/>
              </a:solidFill>
            </a:endParaRPr>
          </a:p>
          <a:p>
            <a:pPr lvl="1" eaLnBrk="1" hangingPunct="1">
              <a:lnSpc>
                <a:spcPct val="90000"/>
              </a:lnSpc>
            </a:pPr>
            <a:r>
              <a:rPr lang="fr-FR" sz="1800" smtClean="0">
                <a:solidFill>
                  <a:srgbClr val="01A0B5"/>
                </a:solidFill>
              </a:rPr>
              <a:t>A</a:t>
            </a:r>
            <a:r>
              <a:rPr lang="fr-FR" sz="1800" smtClean="0"/>
              <a:t> la protection de l’épargne :</a:t>
            </a:r>
          </a:p>
          <a:p>
            <a:pPr lvl="2" eaLnBrk="1" hangingPunct="1">
              <a:lnSpc>
                <a:spcPct val="90000"/>
              </a:lnSpc>
            </a:pPr>
            <a:r>
              <a:rPr lang="fr-FR" sz="1800" smtClean="0">
                <a:solidFill>
                  <a:srgbClr val="01A0B5"/>
                </a:solidFill>
              </a:rPr>
              <a:t>I</a:t>
            </a:r>
            <a:r>
              <a:rPr lang="fr-FR" sz="1800" smtClean="0"/>
              <a:t>nvestie en instruments financiers,</a:t>
            </a:r>
          </a:p>
          <a:p>
            <a:pPr lvl="2" eaLnBrk="1" hangingPunct="1">
              <a:lnSpc>
                <a:spcPct val="90000"/>
              </a:lnSpc>
            </a:pPr>
            <a:r>
              <a:rPr lang="fr-FR" sz="1800" smtClean="0">
                <a:solidFill>
                  <a:srgbClr val="01A0B5"/>
                </a:solidFill>
              </a:rPr>
              <a:t>I</a:t>
            </a:r>
            <a:r>
              <a:rPr lang="fr-FR" sz="1800" smtClean="0"/>
              <a:t>nvestie en tout autre placement donnant lieu à APE.</a:t>
            </a:r>
          </a:p>
          <a:p>
            <a:pPr lvl="2" eaLnBrk="1" hangingPunct="1">
              <a:lnSpc>
                <a:spcPct val="90000"/>
              </a:lnSpc>
            </a:pPr>
            <a:endParaRPr lang="fr-FR" sz="1800" smtClean="0"/>
          </a:p>
          <a:p>
            <a:pPr lvl="1" eaLnBrk="1" hangingPunct="1">
              <a:lnSpc>
                <a:spcPct val="90000"/>
              </a:lnSpc>
            </a:pPr>
            <a:r>
              <a:rPr lang="fr-FR" sz="1800" smtClean="0">
                <a:solidFill>
                  <a:srgbClr val="01A0B5"/>
                </a:solidFill>
              </a:rPr>
              <a:t>A</a:t>
            </a:r>
            <a:r>
              <a:rPr lang="fr-FR" sz="1800" smtClean="0"/>
              <a:t> l’information des investisseurs :</a:t>
            </a:r>
          </a:p>
          <a:p>
            <a:pPr lvl="2" eaLnBrk="1" hangingPunct="1">
              <a:lnSpc>
                <a:spcPct val="90000"/>
              </a:lnSpc>
            </a:pPr>
            <a:r>
              <a:rPr lang="fr-FR" sz="1800" smtClean="0">
                <a:solidFill>
                  <a:srgbClr val="01A0B5"/>
                </a:solidFill>
              </a:rPr>
              <a:t>V</a:t>
            </a:r>
            <a:r>
              <a:rPr lang="fr-FR" sz="1800" smtClean="0"/>
              <a:t>ise les notes d’information adressées au public, </a:t>
            </a:r>
          </a:p>
          <a:p>
            <a:pPr lvl="2" eaLnBrk="1" hangingPunct="1">
              <a:lnSpc>
                <a:spcPct val="90000"/>
              </a:lnSpc>
            </a:pPr>
            <a:r>
              <a:rPr lang="fr-FR" sz="1800" smtClean="0">
                <a:solidFill>
                  <a:srgbClr val="01A0B5"/>
                </a:solidFill>
              </a:rPr>
              <a:t>V</a:t>
            </a:r>
            <a:r>
              <a:rPr lang="fr-FR" sz="1800" smtClean="0"/>
              <a:t>érifie les informations données par les sociétés.</a:t>
            </a:r>
          </a:p>
          <a:p>
            <a:pPr lvl="2" eaLnBrk="1" hangingPunct="1">
              <a:lnSpc>
                <a:spcPct val="90000"/>
              </a:lnSpc>
            </a:pPr>
            <a:endParaRPr lang="fr-FR" sz="1800" smtClean="0"/>
          </a:p>
          <a:p>
            <a:pPr lvl="1" eaLnBrk="1" hangingPunct="1">
              <a:lnSpc>
                <a:spcPct val="90000"/>
              </a:lnSpc>
            </a:pPr>
            <a:r>
              <a:rPr lang="fr-FR" sz="1800" smtClean="0">
                <a:solidFill>
                  <a:srgbClr val="01A0B5"/>
                </a:solidFill>
              </a:rPr>
              <a:t>A</a:t>
            </a:r>
            <a:r>
              <a:rPr lang="fr-FR" sz="1800" smtClean="0"/>
              <a:t>u bon fonctionnement des marchés d’instruments financiers :</a:t>
            </a:r>
          </a:p>
          <a:p>
            <a:pPr lvl="2" eaLnBrk="1" hangingPunct="1">
              <a:lnSpc>
                <a:spcPct val="90000"/>
              </a:lnSpc>
            </a:pPr>
            <a:r>
              <a:rPr lang="fr-FR" sz="1800" smtClean="0">
                <a:solidFill>
                  <a:srgbClr val="01A0B5"/>
                </a:solidFill>
              </a:rPr>
              <a:t>P</a:t>
            </a:r>
            <a:r>
              <a:rPr lang="fr-FR" sz="1800" smtClean="0"/>
              <a:t>ositionnement institutionnel au sein de l’État.</a:t>
            </a:r>
          </a:p>
        </p:txBody>
      </p:sp>
      <p:pic>
        <p:nvPicPr>
          <p:cNvPr id="8197" name="Picture 5" descr="Logo Partie 1"/>
          <p:cNvPicPr>
            <a:picLocks noChangeAspect="1" noChangeArrowheads="1"/>
          </p:cNvPicPr>
          <p:nvPr/>
        </p:nvPicPr>
        <p:blipFill>
          <a:blip r:embed="rId5"/>
          <a:srcRect/>
          <a:stretch>
            <a:fillRect/>
          </a:stretch>
        </p:blipFill>
        <p:spPr bwMode="auto">
          <a:xfrm>
            <a:off x="914400" y="1981200"/>
            <a:ext cx="500063" cy="503238"/>
          </a:xfrm>
          <a:prstGeom prst="rect">
            <a:avLst/>
          </a:prstGeom>
          <a:noFill/>
          <a:ln w="9525">
            <a:noFill/>
            <a:miter lim="800000"/>
            <a:headEnd/>
            <a:tailEnd/>
          </a:ln>
        </p:spPr>
      </p:pic>
    </p:spTree>
  </p:cSld>
  <p:clrMapOvr>
    <a:masterClrMapping/>
  </p:clrMapOvr>
  <p:transition>
    <p:zo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    AMF...   (5/7)</a:t>
            </a:r>
            <a:endParaRPr lang="fr-FR" smtClean="0"/>
          </a:p>
        </p:txBody>
      </p:sp>
      <p:graphicFrame>
        <p:nvGraphicFramePr>
          <p:cNvPr id="9218" name="Object 3"/>
          <p:cNvGraphicFramePr>
            <a:graphicFrameLocks noChangeAspect="1"/>
          </p:cNvGraphicFramePr>
          <p:nvPr/>
        </p:nvGraphicFramePr>
        <p:xfrm>
          <a:off x="3124200" y="895350"/>
          <a:ext cx="1600200" cy="836613"/>
        </p:xfrm>
        <a:graphic>
          <a:graphicData uri="http://schemas.openxmlformats.org/presentationml/2006/ole">
            <p:oleObj spid="_x0000_s9218" name="Image" r:id="rId4" imgW="1942857" imgH="1015515" progId="">
              <p:embed/>
            </p:oleObj>
          </a:graphicData>
        </a:graphic>
      </p:graphicFrame>
      <p:sp>
        <p:nvSpPr>
          <p:cNvPr id="9220" name="Rectangle 4"/>
          <p:cNvSpPr>
            <a:spLocks noGrp="1" noChangeArrowheads="1"/>
          </p:cNvSpPr>
          <p:nvPr>
            <p:ph type="body" idx="1"/>
          </p:nvPr>
        </p:nvSpPr>
        <p:spPr>
          <a:xfrm>
            <a:off x="1000125" y="1971675"/>
            <a:ext cx="7416800" cy="4038600"/>
          </a:xfrm>
        </p:spPr>
        <p:txBody>
          <a:bodyPr/>
          <a:lstStyle/>
          <a:p>
            <a:pPr eaLnBrk="1" hangingPunct="1">
              <a:lnSpc>
                <a:spcPct val="90000"/>
              </a:lnSpc>
              <a:buFontTx/>
              <a:buNone/>
            </a:pPr>
            <a:r>
              <a:rPr lang="fr-FR" sz="2800" smtClean="0">
                <a:solidFill>
                  <a:srgbClr val="184B81"/>
                </a:solidFill>
              </a:rPr>
              <a:t>	 </a:t>
            </a:r>
            <a:r>
              <a:rPr lang="fr-FR" sz="2400" smtClean="0">
                <a:solidFill>
                  <a:srgbClr val="01A0B5"/>
                </a:solidFill>
              </a:rPr>
              <a:t>L</a:t>
            </a:r>
            <a:r>
              <a:rPr lang="fr-FR" sz="2400" smtClean="0"/>
              <a:t>’AMF a pour</a:t>
            </a:r>
            <a:r>
              <a:rPr lang="fr-FR" sz="2000" smtClean="0"/>
              <a:t> </a:t>
            </a:r>
            <a:r>
              <a:rPr lang="fr-FR" sz="2400" smtClean="0"/>
              <a:t>objectifs de :</a:t>
            </a:r>
          </a:p>
          <a:p>
            <a:pPr lvl="1" algn="just" eaLnBrk="1" hangingPunct="1">
              <a:lnSpc>
                <a:spcPct val="90000"/>
              </a:lnSpc>
            </a:pPr>
            <a:endParaRPr lang="fr-FR" sz="2400" smtClean="0">
              <a:solidFill>
                <a:srgbClr val="184B81"/>
              </a:solidFill>
            </a:endParaRPr>
          </a:p>
          <a:p>
            <a:pPr lvl="1" algn="just" eaLnBrk="1" hangingPunct="1">
              <a:lnSpc>
                <a:spcPct val="90000"/>
              </a:lnSpc>
            </a:pPr>
            <a:r>
              <a:rPr lang="fr-FR" sz="1800" smtClean="0">
                <a:solidFill>
                  <a:srgbClr val="01A0B5"/>
                </a:solidFill>
              </a:rPr>
              <a:t>D</a:t>
            </a:r>
            <a:r>
              <a:rPr lang="fr-FR" sz="1800" smtClean="0"/>
              <a:t>éceler touts les comportements susceptibles de nuire à la sécurité des épargnants et au bon fonctionnement des Marchés,</a:t>
            </a:r>
          </a:p>
          <a:p>
            <a:pPr lvl="1" algn="just" eaLnBrk="1" hangingPunct="1">
              <a:lnSpc>
                <a:spcPct val="90000"/>
              </a:lnSpc>
            </a:pPr>
            <a:endParaRPr lang="fr-FR" sz="1800" smtClean="0"/>
          </a:p>
          <a:p>
            <a:pPr lvl="1" algn="just" eaLnBrk="1" hangingPunct="1">
              <a:lnSpc>
                <a:spcPct val="90000"/>
              </a:lnSpc>
            </a:pPr>
            <a:r>
              <a:rPr lang="fr-FR" sz="1800" smtClean="0">
                <a:solidFill>
                  <a:srgbClr val="01A0B5"/>
                </a:solidFill>
              </a:rPr>
              <a:t>R</a:t>
            </a:r>
            <a:r>
              <a:rPr lang="fr-FR" sz="1800" smtClean="0"/>
              <a:t>echercher des délits d’initiés, des infractions et autres pratiques contraires aux règlements de la COB,</a:t>
            </a:r>
          </a:p>
          <a:p>
            <a:pPr lvl="1" algn="just" eaLnBrk="1" hangingPunct="1">
              <a:lnSpc>
                <a:spcPct val="90000"/>
              </a:lnSpc>
            </a:pPr>
            <a:endParaRPr lang="fr-FR" sz="1800" smtClean="0"/>
          </a:p>
          <a:p>
            <a:pPr lvl="1" algn="just" eaLnBrk="1" hangingPunct="1">
              <a:lnSpc>
                <a:spcPct val="90000"/>
              </a:lnSpc>
            </a:pPr>
            <a:r>
              <a:rPr lang="fr-FR" sz="1800" smtClean="0">
                <a:solidFill>
                  <a:srgbClr val="01A0B5"/>
                </a:solidFill>
              </a:rPr>
              <a:t>S</a:t>
            </a:r>
            <a:r>
              <a:rPr lang="fr-FR" sz="1800" smtClean="0"/>
              <a:t>aisir les autorités disciplinaires (CMF, CDGF, CB),</a:t>
            </a:r>
          </a:p>
          <a:p>
            <a:pPr lvl="1" algn="just" eaLnBrk="1" hangingPunct="1">
              <a:lnSpc>
                <a:spcPct val="90000"/>
              </a:lnSpc>
            </a:pPr>
            <a:endParaRPr lang="fr-FR" sz="1800" smtClean="0"/>
          </a:p>
          <a:p>
            <a:pPr lvl="1" algn="just" eaLnBrk="1" hangingPunct="1">
              <a:lnSpc>
                <a:spcPct val="90000"/>
              </a:lnSpc>
            </a:pPr>
            <a:r>
              <a:rPr lang="fr-FR" sz="1800" smtClean="0">
                <a:solidFill>
                  <a:srgbClr val="01A0B5"/>
                </a:solidFill>
              </a:rPr>
              <a:t>S</a:t>
            </a:r>
            <a:r>
              <a:rPr lang="fr-FR" sz="1800" smtClean="0"/>
              <a:t>aisir les autorités judiciaires (Tribunal de Paris, Tribunal de Commerce, Parquet…).</a:t>
            </a:r>
          </a:p>
        </p:txBody>
      </p:sp>
      <p:pic>
        <p:nvPicPr>
          <p:cNvPr id="9221" name="Picture 5" descr="Logo Partie 1"/>
          <p:cNvPicPr>
            <a:picLocks noChangeAspect="1" noChangeArrowheads="1"/>
          </p:cNvPicPr>
          <p:nvPr/>
        </p:nvPicPr>
        <p:blipFill>
          <a:blip r:embed="rId5"/>
          <a:srcRect/>
          <a:stretch>
            <a:fillRect/>
          </a:stretch>
        </p:blipFill>
        <p:spPr bwMode="auto">
          <a:xfrm>
            <a:off x="914400" y="1981200"/>
            <a:ext cx="500063" cy="503238"/>
          </a:xfrm>
          <a:prstGeom prst="rect">
            <a:avLst/>
          </a:prstGeom>
          <a:noFill/>
          <a:ln w="9525">
            <a:noFill/>
            <a:miter lim="800000"/>
            <a:headEnd/>
            <a:tailEnd/>
          </a:ln>
        </p:spPr>
      </p:pic>
    </p:spTree>
  </p:cSld>
  <p:clrMapOvr>
    <a:masterClrMapping/>
  </p:clrMapOvr>
  <p:transition>
    <p:zo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685800" y="838200"/>
            <a:ext cx="7772400" cy="914400"/>
          </a:xfrm>
        </p:spPr>
        <p:txBody>
          <a:bodyPr/>
          <a:lstStyle/>
          <a:p>
            <a:pPr eaLnBrk="1" hangingPunct="1"/>
            <a:r>
              <a:rPr lang="fr-FR" sz="4000" smtClean="0">
                <a:solidFill>
                  <a:srgbClr val="01A0B5"/>
                </a:solidFill>
              </a:rPr>
              <a:t>L</a:t>
            </a:r>
            <a:r>
              <a:rPr lang="fr-FR" sz="4000" smtClean="0"/>
              <a:t>’    AMF...   (6/7)</a:t>
            </a:r>
            <a:endParaRPr lang="fr-FR" smtClean="0"/>
          </a:p>
        </p:txBody>
      </p:sp>
      <p:graphicFrame>
        <p:nvGraphicFramePr>
          <p:cNvPr id="10242" name="Object 3"/>
          <p:cNvGraphicFramePr>
            <a:graphicFrameLocks noChangeAspect="1"/>
          </p:cNvGraphicFramePr>
          <p:nvPr/>
        </p:nvGraphicFramePr>
        <p:xfrm>
          <a:off x="3124200" y="895350"/>
          <a:ext cx="1600200" cy="836613"/>
        </p:xfrm>
        <a:graphic>
          <a:graphicData uri="http://schemas.openxmlformats.org/presentationml/2006/ole">
            <p:oleObj spid="_x0000_s10242" name="Image" r:id="rId4" imgW="1942857" imgH="1015515" progId="">
              <p:embed/>
            </p:oleObj>
          </a:graphicData>
        </a:graphic>
      </p:graphicFrame>
      <p:sp>
        <p:nvSpPr>
          <p:cNvPr id="10244" name="Rectangle 4"/>
          <p:cNvSpPr>
            <a:spLocks noGrp="1" noChangeArrowheads="1"/>
          </p:cNvSpPr>
          <p:nvPr>
            <p:ph type="body" idx="1"/>
          </p:nvPr>
        </p:nvSpPr>
        <p:spPr>
          <a:xfrm>
            <a:off x="1009650" y="2019300"/>
            <a:ext cx="7416800" cy="4038600"/>
          </a:xfrm>
        </p:spPr>
        <p:txBody>
          <a:bodyPr/>
          <a:lstStyle/>
          <a:p>
            <a:pPr eaLnBrk="1" hangingPunct="1">
              <a:lnSpc>
                <a:spcPct val="90000"/>
              </a:lnSpc>
              <a:buFontTx/>
              <a:buNone/>
            </a:pPr>
            <a:r>
              <a:rPr lang="fr-FR" sz="2400" smtClean="0">
                <a:solidFill>
                  <a:srgbClr val="184B81"/>
                </a:solidFill>
              </a:rPr>
              <a:t>	 </a:t>
            </a:r>
            <a:r>
              <a:rPr lang="fr-FR" sz="2400" smtClean="0">
                <a:solidFill>
                  <a:srgbClr val="01A0B5"/>
                </a:solidFill>
              </a:rPr>
              <a:t>L</a:t>
            </a:r>
            <a:r>
              <a:rPr lang="fr-FR" sz="2400" smtClean="0"/>
              <a:t>’AMF a pour principales fonctions :</a:t>
            </a:r>
          </a:p>
          <a:p>
            <a:pPr eaLnBrk="1" hangingPunct="1">
              <a:lnSpc>
                <a:spcPct val="90000"/>
              </a:lnSpc>
              <a:buFontTx/>
              <a:buNone/>
            </a:pPr>
            <a:endParaRPr lang="fr-FR" sz="2400" smtClean="0">
              <a:solidFill>
                <a:srgbClr val="184B81"/>
              </a:solidFill>
            </a:endParaRPr>
          </a:p>
          <a:p>
            <a:pPr lvl="1" algn="just" eaLnBrk="1" hangingPunct="1">
              <a:lnSpc>
                <a:spcPct val="90000"/>
              </a:lnSpc>
            </a:pPr>
            <a:r>
              <a:rPr lang="fr-FR" sz="1800" smtClean="0">
                <a:solidFill>
                  <a:srgbClr val="01A0B5"/>
                </a:solidFill>
              </a:rPr>
              <a:t>É</a:t>
            </a:r>
            <a:r>
              <a:rPr lang="fr-FR" sz="1800" smtClean="0"/>
              <a:t>tablissement d’un Règlement Général s’appliquant à tous les PSI, aux entreprises de marché ainsi qu’aux chambres de compensation,</a:t>
            </a:r>
          </a:p>
          <a:p>
            <a:pPr lvl="1" algn="just" eaLnBrk="1" hangingPunct="1">
              <a:lnSpc>
                <a:spcPct val="90000"/>
              </a:lnSpc>
              <a:buFontTx/>
              <a:buNone/>
            </a:pPr>
            <a:endParaRPr lang="fr-FR" sz="1200" smtClean="0"/>
          </a:p>
          <a:p>
            <a:pPr lvl="1" algn="just" eaLnBrk="1" hangingPunct="1">
              <a:lnSpc>
                <a:spcPct val="90000"/>
              </a:lnSpc>
            </a:pPr>
            <a:r>
              <a:rPr lang="fr-FR" sz="1800" smtClean="0">
                <a:solidFill>
                  <a:srgbClr val="01A0B5"/>
                </a:solidFill>
              </a:rPr>
              <a:t>R</a:t>
            </a:r>
            <a:r>
              <a:rPr lang="fr-FR" sz="1800" smtClean="0"/>
              <a:t>églementation et Surveillance des Marchés réglementés et des dispositifs de compensation,</a:t>
            </a:r>
          </a:p>
          <a:p>
            <a:pPr lvl="1" algn="just" eaLnBrk="1" hangingPunct="1">
              <a:lnSpc>
                <a:spcPct val="90000"/>
              </a:lnSpc>
              <a:buFontTx/>
              <a:buNone/>
            </a:pPr>
            <a:endParaRPr lang="fr-FR" sz="1200" smtClean="0"/>
          </a:p>
          <a:p>
            <a:pPr lvl="1" algn="just" eaLnBrk="1" hangingPunct="1">
              <a:lnSpc>
                <a:spcPct val="90000"/>
              </a:lnSpc>
            </a:pPr>
            <a:r>
              <a:rPr lang="fr-FR" sz="1800" smtClean="0">
                <a:solidFill>
                  <a:srgbClr val="01A0B5"/>
                </a:solidFill>
              </a:rPr>
              <a:t>M</a:t>
            </a:r>
            <a:r>
              <a:rPr lang="fr-FR" sz="1800" smtClean="0"/>
              <a:t>issions d’agrément de fournir des SI,</a:t>
            </a:r>
          </a:p>
          <a:p>
            <a:pPr lvl="1" algn="just" eaLnBrk="1" hangingPunct="1">
              <a:lnSpc>
                <a:spcPct val="90000"/>
              </a:lnSpc>
              <a:buFontTx/>
              <a:buNone/>
            </a:pPr>
            <a:endParaRPr lang="fr-FR" sz="1200" smtClean="0"/>
          </a:p>
          <a:p>
            <a:pPr lvl="1" algn="just" eaLnBrk="1" hangingPunct="1">
              <a:lnSpc>
                <a:spcPct val="90000"/>
              </a:lnSpc>
            </a:pPr>
            <a:r>
              <a:rPr lang="fr-FR" sz="1800" smtClean="0">
                <a:solidFill>
                  <a:srgbClr val="01A0B5"/>
                </a:solidFill>
              </a:rPr>
              <a:t>D</a:t>
            </a:r>
            <a:r>
              <a:rPr lang="fr-FR" sz="1800" smtClean="0"/>
              <a:t>éfinition et Surveillance du respect des règles applicables à tous les PSI,</a:t>
            </a:r>
          </a:p>
          <a:p>
            <a:pPr lvl="1" algn="just" eaLnBrk="1" hangingPunct="1">
              <a:lnSpc>
                <a:spcPct val="90000"/>
              </a:lnSpc>
              <a:buFontTx/>
              <a:buNone/>
            </a:pPr>
            <a:endParaRPr lang="fr-FR" sz="1200" smtClean="0"/>
          </a:p>
          <a:p>
            <a:pPr lvl="1" algn="just" eaLnBrk="1" hangingPunct="1">
              <a:lnSpc>
                <a:spcPct val="90000"/>
              </a:lnSpc>
            </a:pPr>
            <a:r>
              <a:rPr lang="fr-FR" sz="1800" smtClean="0">
                <a:solidFill>
                  <a:srgbClr val="01A0B5"/>
                </a:solidFill>
              </a:rPr>
              <a:t>R</a:t>
            </a:r>
            <a:r>
              <a:rPr lang="fr-FR" sz="1800" smtClean="0"/>
              <a:t>églementation et approbation des opérations financières.</a:t>
            </a:r>
          </a:p>
        </p:txBody>
      </p:sp>
      <p:pic>
        <p:nvPicPr>
          <p:cNvPr id="10245" name="Picture 5" descr="Logo Partie 1"/>
          <p:cNvPicPr>
            <a:picLocks noChangeAspect="1" noChangeArrowheads="1"/>
          </p:cNvPicPr>
          <p:nvPr/>
        </p:nvPicPr>
        <p:blipFill>
          <a:blip r:embed="rId5"/>
          <a:srcRect/>
          <a:stretch>
            <a:fillRect/>
          </a:stretch>
        </p:blipFill>
        <p:spPr bwMode="auto">
          <a:xfrm>
            <a:off x="914400" y="1981200"/>
            <a:ext cx="500063" cy="503238"/>
          </a:xfrm>
          <a:prstGeom prst="rect">
            <a:avLst/>
          </a:prstGeom>
          <a:noFill/>
          <a:ln w="9525">
            <a:noFill/>
            <a:miter lim="800000"/>
            <a:headEnd/>
            <a:tailEnd/>
          </a:ln>
        </p:spPr>
      </p:pic>
    </p:spTree>
  </p:cSld>
  <p:clrMapOvr>
    <a:masterClrMapping/>
  </p:clrMapOvr>
  <p:transition>
    <p:zo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5"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836613" y="727075"/>
            <a:ext cx="7632700" cy="5635625"/>
          </a:xfrm>
          <a:prstGeom prst="rect">
            <a:avLst/>
          </a:prstGeom>
          <a:noFill/>
          <a:ln w="9525">
            <a:noFill/>
            <a:miter lim="800000"/>
            <a:headEnd/>
            <a:tailEnd/>
          </a:ln>
        </p:spPr>
      </p:pic>
    </p:spTree>
  </p:cSld>
  <p:clrMapOvr>
    <a:masterClrMapping/>
  </p:clrMapOvr>
  <p:transition>
    <p:zo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2"/>
          <p:cNvSpPr>
            <a:spLocks noGrp="1" noChangeArrowheads="1"/>
          </p:cNvSpPr>
          <p:nvPr>
            <p:ph type="title"/>
          </p:nvPr>
        </p:nvSpPr>
        <p:spPr>
          <a:xfrm>
            <a:off x="685800" y="838200"/>
            <a:ext cx="7924800" cy="1066800"/>
          </a:xfrm>
        </p:spPr>
        <p:txBody>
          <a:bodyPr/>
          <a:lstStyle/>
          <a:p>
            <a:pPr eaLnBrk="1" hangingPunct="1"/>
            <a:r>
              <a:rPr lang="fr-FR" sz="4000" smtClean="0">
                <a:solidFill>
                  <a:srgbClr val="01A0B5"/>
                </a:solidFill>
              </a:rPr>
              <a:t>L</a:t>
            </a:r>
            <a:r>
              <a:rPr lang="fr-FR" sz="4000" smtClean="0"/>
              <a:t>e CRBF</a:t>
            </a:r>
            <a:endParaRPr lang="fr-FR" sz="3200" smtClean="0"/>
          </a:p>
        </p:txBody>
      </p:sp>
      <p:sp>
        <p:nvSpPr>
          <p:cNvPr id="223234" name="Rectangle 3"/>
          <p:cNvSpPr>
            <a:spLocks noGrp="1" noChangeArrowheads="1"/>
          </p:cNvSpPr>
          <p:nvPr>
            <p:ph type="body" idx="1"/>
          </p:nvPr>
        </p:nvSpPr>
        <p:spPr>
          <a:xfrm>
            <a:off x="1076325" y="2019300"/>
            <a:ext cx="7391400" cy="4152900"/>
          </a:xfrm>
        </p:spPr>
        <p:txBody>
          <a:bodyPr/>
          <a:lstStyle/>
          <a:p>
            <a:pPr eaLnBrk="1" hangingPunct="1">
              <a:lnSpc>
                <a:spcPct val="90000"/>
              </a:lnSpc>
              <a:buFontTx/>
              <a:buNone/>
            </a:pPr>
            <a:r>
              <a:rPr lang="fr-FR" sz="2400" smtClean="0">
                <a:solidFill>
                  <a:srgbClr val="184B81"/>
                </a:solidFill>
              </a:rPr>
              <a:t>	</a:t>
            </a:r>
            <a:r>
              <a:rPr lang="fr-FR" sz="2400" smtClean="0">
                <a:solidFill>
                  <a:srgbClr val="01A0B5"/>
                </a:solidFill>
              </a:rPr>
              <a:t>I</a:t>
            </a:r>
            <a:r>
              <a:rPr lang="fr-FR" sz="2400" smtClean="0"/>
              <a:t>nstance collégiale indépendante du CECEI et de la CB,</a:t>
            </a:r>
          </a:p>
          <a:p>
            <a:pPr eaLnBrk="1" hangingPunct="1">
              <a:lnSpc>
                <a:spcPct val="90000"/>
              </a:lnSpc>
            </a:pPr>
            <a:endParaRPr lang="fr-FR" sz="2400" smtClean="0">
              <a:solidFill>
                <a:srgbClr val="184B81"/>
              </a:solidFill>
            </a:endParaRPr>
          </a:p>
          <a:p>
            <a:pPr eaLnBrk="1" hangingPunct="1">
              <a:lnSpc>
                <a:spcPct val="90000"/>
              </a:lnSpc>
              <a:buFontTx/>
              <a:buNone/>
            </a:pPr>
            <a:r>
              <a:rPr lang="fr-FR" sz="2400" smtClean="0">
                <a:solidFill>
                  <a:srgbClr val="184B81"/>
                </a:solidFill>
              </a:rPr>
              <a:t>	</a:t>
            </a:r>
            <a:r>
              <a:rPr lang="fr-FR" sz="2400" smtClean="0">
                <a:solidFill>
                  <a:srgbClr val="01A0B5"/>
                </a:solidFill>
              </a:rPr>
              <a:t>P</a:t>
            </a:r>
            <a:r>
              <a:rPr lang="fr-FR" sz="2400" smtClean="0"/>
              <a:t>rincipales fonctions :</a:t>
            </a:r>
          </a:p>
          <a:p>
            <a:pPr lvl="1" algn="just" eaLnBrk="1" hangingPunct="1">
              <a:lnSpc>
                <a:spcPct val="90000"/>
              </a:lnSpc>
            </a:pPr>
            <a:endParaRPr lang="fr-FR" sz="1000" smtClean="0">
              <a:solidFill>
                <a:srgbClr val="184B81"/>
              </a:solidFill>
            </a:endParaRPr>
          </a:p>
          <a:p>
            <a:pPr lvl="1" algn="just" eaLnBrk="1" hangingPunct="1">
              <a:lnSpc>
                <a:spcPct val="90000"/>
              </a:lnSpc>
            </a:pPr>
            <a:r>
              <a:rPr lang="fr-FR" sz="1800" smtClean="0">
                <a:solidFill>
                  <a:srgbClr val="01A0B5"/>
                </a:solidFill>
              </a:rPr>
              <a:t>C</a:t>
            </a:r>
            <a:r>
              <a:rPr lang="fr-FR" sz="1800" smtClean="0"/>
              <a:t>hargé de fixer les prescriptions d’ordre général applicables aux établissements de crédit et aux entreprises d’investissement,</a:t>
            </a:r>
          </a:p>
          <a:p>
            <a:pPr lvl="1" algn="just" eaLnBrk="1" hangingPunct="1">
              <a:lnSpc>
                <a:spcPct val="90000"/>
              </a:lnSpc>
            </a:pPr>
            <a:endParaRPr lang="fr-FR" sz="1000" smtClean="0"/>
          </a:p>
          <a:p>
            <a:pPr lvl="1" algn="just" eaLnBrk="1" hangingPunct="1">
              <a:lnSpc>
                <a:spcPct val="90000"/>
              </a:lnSpc>
            </a:pPr>
            <a:r>
              <a:rPr lang="fr-FR" sz="1800" smtClean="0">
                <a:solidFill>
                  <a:srgbClr val="01A0B5"/>
                </a:solidFill>
              </a:rPr>
              <a:t>C</a:t>
            </a:r>
            <a:r>
              <a:rPr lang="fr-FR" sz="1800" smtClean="0"/>
              <a:t>hargé de leur établir, après avis de l’AMF, la réglementation du niveau de leur capital minimum, les conditions de leur adhésion à un mécanisme de garantie, leurs normes de gestion et leurs procédures de contrôle interne,</a:t>
            </a:r>
          </a:p>
          <a:p>
            <a:pPr lvl="1" algn="just" eaLnBrk="1" hangingPunct="1">
              <a:lnSpc>
                <a:spcPct val="90000"/>
              </a:lnSpc>
            </a:pPr>
            <a:endParaRPr lang="fr-FR" sz="1000" smtClean="0"/>
          </a:p>
          <a:p>
            <a:pPr lvl="1" algn="just" eaLnBrk="1" hangingPunct="1">
              <a:lnSpc>
                <a:spcPct val="90000"/>
              </a:lnSpc>
            </a:pPr>
            <a:r>
              <a:rPr lang="fr-FR" sz="1800" smtClean="0">
                <a:solidFill>
                  <a:srgbClr val="01A0B5"/>
                </a:solidFill>
              </a:rPr>
              <a:t>C</a:t>
            </a:r>
            <a:r>
              <a:rPr lang="fr-FR" sz="1800" smtClean="0"/>
              <a:t>hargé de définir les conditions d’admission d’une succursale française pour les établissements dont le siège est en dehors de la zone européenne (hors états membres).</a:t>
            </a:r>
            <a:endParaRPr lang="fr-FR" sz="2000" smtClean="0"/>
          </a:p>
        </p:txBody>
      </p:sp>
      <p:pic>
        <p:nvPicPr>
          <p:cNvPr id="223235" name="Picture 4" descr="Logo Partie 1"/>
          <p:cNvPicPr>
            <a:picLocks noChangeAspect="1" noChangeArrowheads="1"/>
          </p:cNvPicPr>
          <p:nvPr/>
        </p:nvPicPr>
        <p:blipFill>
          <a:blip r:embed="rId3"/>
          <a:srcRect/>
          <a:stretch>
            <a:fillRect/>
          </a:stretch>
        </p:blipFill>
        <p:spPr bwMode="auto">
          <a:xfrm>
            <a:off x="914400" y="2800350"/>
            <a:ext cx="500063" cy="503238"/>
          </a:xfrm>
          <a:prstGeom prst="rect">
            <a:avLst/>
          </a:prstGeom>
          <a:noFill/>
          <a:ln w="9525">
            <a:noFill/>
            <a:miter lim="800000"/>
            <a:headEnd/>
            <a:tailEnd/>
          </a:ln>
        </p:spPr>
      </p:pic>
      <p:pic>
        <p:nvPicPr>
          <p:cNvPr id="223236" name="Picture 5" descr="Logo Partie 1"/>
          <p:cNvPicPr>
            <a:picLocks noChangeAspect="1" noChangeArrowheads="1"/>
          </p:cNvPicPr>
          <p:nvPr/>
        </p:nvPicPr>
        <p:blipFill>
          <a:blip r:embed="rId3"/>
          <a:srcRect/>
          <a:stretch>
            <a:fillRect/>
          </a:stretch>
        </p:blipFill>
        <p:spPr bwMode="auto">
          <a:xfrm>
            <a:off x="914400" y="1981200"/>
            <a:ext cx="500063" cy="503238"/>
          </a:xfrm>
          <a:prstGeom prst="rect">
            <a:avLst/>
          </a:prstGeom>
          <a:noFill/>
          <a:ln w="9525">
            <a:noFill/>
            <a:miter lim="800000"/>
            <a:headEnd/>
            <a:tailEnd/>
          </a:ln>
        </p:spPr>
      </p:pic>
    </p:spTree>
  </p:cSld>
  <p:clrMapOvr>
    <a:masterClrMapping/>
  </p:clrMapOvr>
  <p:transition>
    <p:zo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2"/>
          <p:cNvSpPr>
            <a:spLocks noGrp="1" noChangeArrowheads="1"/>
          </p:cNvSpPr>
          <p:nvPr>
            <p:ph type="title"/>
          </p:nvPr>
        </p:nvSpPr>
        <p:spPr>
          <a:xfrm>
            <a:off x="685800" y="838200"/>
            <a:ext cx="7924800" cy="1066800"/>
          </a:xfrm>
        </p:spPr>
        <p:txBody>
          <a:bodyPr/>
          <a:lstStyle/>
          <a:p>
            <a:pPr eaLnBrk="1" hangingPunct="1"/>
            <a:r>
              <a:rPr lang="fr-FR" sz="4000" smtClean="0">
                <a:solidFill>
                  <a:srgbClr val="01A0B5"/>
                </a:solidFill>
              </a:rPr>
              <a:t>L</a:t>
            </a:r>
            <a:r>
              <a:rPr lang="fr-FR" sz="4000" smtClean="0"/>
              <a:t>e CRBF = </a:t>
            </a:r>
            <a:r>
              <a:rPr lang="fr-FR" sz="4000" smtClean="0">
                <a:solidFill>
                  <a:srgbClr val="FF5E00"/>
                </a:solidFill>
              </a:rPr>
              <a:t>C</a:t>
            </a:r>
            <a:r>
              <a:rPr lang="fr-FR" sz="4000" smtClean="0"/>
              <a:t>omposition</a:t>
            </a:r>
            <a:endParaRPr lang="fr-FR" sz="3200" smtClean="0"/>
          </a:p>
        </p:txBody>
      </p:sp>
      <p:sp>
        <p:nvSpPr>
          <p:cNvPr id="225282" name="Rectangle 3"/>
          <p:cNvSpPr>
            <a:spLocks noGrp="1" noChangeArrowheads="1"/>
          </p:cNvSpPr>
          <p:nvPr>
            <p:ph type="body" idx="1"/>
          </p:nvPr>
        </p:nvSpPr>
        <p:spPr>
          <a:xfrm>
            <a:off x="1066800" y="2286000"/>
            <a:ext cx="7620000" cy="3810000"/>
          </a:xfrm>
        </p:spPr>
        <p:txBody>
          <a:bodyPr/>
          <a:lstStyle/>
          <a:p>
            <a:pPr eaLnBrk="1" hangingPunct="1">
              <a:buFontTx/>
              <a:buNone/>
            </a:pPr>
            <a:r>
              <a:rPr lang="fr-FR" sz="2400" smtClean="0">
                <a:solidFill>
                  <a:srgbClr val="184B81"/>
                </a:solidFill>
              </a:rPr>
              <a:t>	</a:t>
            </a:r>
            <a:r>
              <a:rPr lang="fr-FR" sz="2400" smtClean="0">
                <a:solidFill>
                  <a:srgbClr val="01A0B5"/>
                </a:solidFill>
              </a:rPr>
              <a:t>P</a:t>
            </a:r>
            <a:r>
              <a:rPr lang="fr-FR" sz="2400" smtClean="0"/>
              <a:t>résident = </a:t>
            </a:r>
            <a:r>
              <a:rPr lang="fr-FR" sz="2000" smtClean="0"/>
              <a:t>ministre chargé de l’Économie et des Finances, </a:t>
            </a:r>
          </a:p>
          <a:p>
            <a:pPr eaLnBrk="1" hangingPunct="1">
              <a:lnSpc>
                <a:spcPct val="50000"/>
              </a:lnSpc>
              <a:buFontTx/>
              <a:buNone/>
            </a:pPr>
            <a:r>
              <a:rPr lang="fr-FR" sz="2400" smtClean="0">
                <a:solidFill>
                  <a:srgbClr val="184B81"/>
                </a:solidFill>
              </a:rPr>
              <a:t>	</a:t>
            </a:r>
          </a:p>
          <a:p>
            <a:pPr eaLnBrk="1" hangingPunct="1">
              <a:buFontTx/>
              <a:buNone/>
            </a:pPr>
            <a:r>
              <a:rPr lang="fr-FR" sz="2400" smtClean="0">
                <a:solidFill>
                  <a:srgbClr val="184B81"/>
                </a:solidFill>
              </a:rPr>
              <a:t>	</a:t>
            </a:r>
            <a:r>
              <a:rPr lang="fr-FR" sz="2400" smtClean="0">
                <a:solidFill>
                  <a:srgbClr val="01A0B5"/>
                </a:solidFill>
              </a:rPr>
              <a:t>M</a:t>
            </a:r>
            <a:r>
              <a:rPr lang="fr-FR" sz="2400" smtClean="0"/>
              <a:t>embre de droit = </a:t>
            </a:r>
            <a:r>
              <a:rPr lang="fr-FR" sz="2000" smtClean="0"/>
              <a:t>gouverneur de la BDF,</a:t>
            </a:r>
          </a:p>
          <a:p>
            <a:pPr eaLnBrk="1" hangingPunct="1">
              <a:lnSpc>
                <a:spcPct val="50000"/>
              </a:lnSpc>
              <a:buFontTx/>
              <a:buNone/>
            </a:pPr>
            <a:r>
              <a:rPr lang="fr-FR" sz="2400" smtClean="0">
                <a:solidFill>
                  <a:srgbClr val="184B81"/>
                </a:solidFill>
              </a:rPr>
              <a:t>	</a:t>
            </a:r>
          </a:p>
          <a:p>
            <a:pPr eaLnBrk="1" hangingPunct="1">
              <a:buFontTx/>
              <a:buNone/>
            </a:pPr>
            <a:r>
              <a:rPr lang="fr-FR" sz="2400" smtClean="0">
                <a:solidFill>
                  <a:srgbClr val="184B81"/>
                </a:solidFill>
              </a:rPr>
              <a:t>	</a:t>
            </a:r>
            <a:r>
              <a:rPr lang="fr-FR" sz="2400" smtClean="0">
                <a:solidFill>
                  <a:srgbClr val="01A0B5"/>
                </a:solidFill>
              </a:rPr>
              <a:t>M</a:t>
            </a:r>
            <a:r>
              <a:rPr lang="fr-FR" sz="2400" smtClean="0"/>
              <a:t>embres titulaires = </a:t>
            </a:r>
            <a:r>
              <a:rPr lang="fr-FR" sz="2000" smtClean="0"/>
              <a:t>nommés pour 5 ans :</a:t>
            </a:r>
          </a:p>
          <a:p>
            <a:pPr lvl="1" eaLnBrk="1" hangingPunct="1"/>
            <a:r>
              <a:rPr lang="fr-FR" sz="1800" smtClean="0">
                <a:solidFill>
                  <a:srgbClr val="01A0B5"/>
                </a:solidFill>
              </a:rPr>
              <a:t>C</a:t>
            </a:r>
            <a:r>
              <a:rPr lang="fr-FR" sz="1800" smtClean="0"/>
              <a:t>onseiller d’État,</a:t>
            </a:r>
          </a:p>
          <a:p>
            <a:pPr lvl="1" eaLnBrk="1" hangingPunct="1"/>
            <a:r>
              <a:rPr lang="fr-FR" sz="1800" smtClean="0">
                <a:solidFill>
                  <a:srgbClr val="01A0B5"/>
                </a:solidFill>
              </a:rPr>
              <a:t>R</a:t>
            </a:r>
            <a:r>
              <a:rPr lang="fr-FR" sz="1800" smtClean="0"/>
              <a:t>eprésentant de l’Association Française des Établissements de Crédit et des Entreprises d’Investissements (AFECEI),</a:t>
            </a:r>
          </a:p>
          <a:p>
            <a:pPr lvl="1" eaLnBrk="1" hangingPunct="1"/>
            <a:r>
              <a:rPr lang="fr-FR" sz="1800" smtClean="0">
                <a:solidFill>
                  <a:srgbClr val="01A0B5"/>
                </a:solidFill>
              </a:rPr>
              <a:t>R</a:t>
            </a:r>
            <a:r>
              <a:rPr lang="fr-FR" sz="1800" smtClean="0"/>
              <a:t>eprésentant des organisations syndicales,</a:t>
            </a:r>
          </a:p>
          <a:p>
            <a:pPr lvl="1" eaLnBrk="1" hangingPunct="1"/>
            <a:r>
              <a:rPr lang="fr-FR" sz="1800" smtClean="0">
                <a:solidFill>
                  <a:srgbClr val="01A0B5"/>
                </a:solidFill>
              </a:rPr>
              <a:t>D</a:t>
            </a:r>
            <a:r>
              <a:rPr lang="fr-FR" sz="1800" smtClean="0"/>
              <a:t>eux personnalités qualifiées,</a:t>
            </a:r>
          </a:p>
          <a:p>
            <a:pPr lvl="1" eaLnBrk="1" hangingPunct="1"/>
            <a:r>
              <a:rPr lang="fr-FR" sz="1800" smtClean="0">
                <a:solidFill>
                  <a:srgbClr val="01A0B5"/>
                </a:solidFill>
              </a:rPr>
              <a:t>D</a:t>
            </a:r>
            <a:r>
              <a:rPr lang="fr-FR" sz="1800" smtClean="0"/>
              <a:t>es suppléants nommés pour 3 ans.</a:t>
            </a:r>
            <a:endParaRPr lang="fr-FR" sz="2000" smtClean="0"/>
          </a:p>
        </p:txBody>
      </p:sp>
      <p:pic>
        <p:nvPicPr>
          <p:cNvPr id="225283" name="Picture 4" descr="Logo Partie 1"/>
          <p:cNvPicPr>
            <a:picLocks noChangeAspect="1" noChangeArrowheads="1"/>
          </p:cNvPicPr>
          <p:nvPr/>
        </p:nvPicPr>
        <p:blipFill>
          <a:blip r:embed="rId3"/>
          <a:srcRect/>
          <a:stretch>
            <a:fillRect/>
          </a:stretch>
        </p:blipFill>
        <p:spPr bwMode="auto">
          <a:xfrm>
            <a:off x="914400" y="2336800"/>
            <a:ext cx="500063" cy="503238"/>
          </a:xfrm>
          <a:prstGeom prst="rect">
            <a:avLst/>
          </a:prstGeom>
          <a:noFill/>
          <a:ln w="9525">
            <a:noFill/>
            <a:miter lim="800000"/>
            <a:headEnd/>
            <a:tailEnd/>
          </a:ln>
        </p:spPr>
      </p:pic>
      <p:pic>
        <p:nvPicPr>
          <p:cNvPr id="225284" name="Picture 5" descr="Logo Partie 1"/>
          <p:cNvPicPr>
            <a:picLocks noChangeAspect="1" noChangeArrowheads="1"/>
          </p:cNvPicPr>
          <p:nvPr/>
        </p:nvPicPr>
        <p:blipFill>
          <a:blip r:embed="rId3"/>
          <a:srcRect/>
          <a:stretch>
            <a:fillRect/>
          </a:stretch>
        </p:blipFill>
        <p:spPr bwMode="auto">
          <a:xfrm>
            <a:off x="914400" y="3001963"/>
            <a:ext cx="500063" cy="503237"/>
          </a:xfrm>
          <a:prstGeom prst="rect">
            <a:avLst/>
          </a:prstGeom>
          <a:noFill/>
          <a:ln w="9525">
            <a:noFill/>
            <a:miter lim="800000"/>
            <a:headEnd/>
            <a:tailEnd/>
          </a:ln>
        </p:spPr>
      </p:pic>
      <p:pic>
        <p:nvPicPr>
          <p:cNvPr id="225285" name="Picture 6" descr="Logo Partie 1"/>
          <p:cNvPicPr>
            <a:picLocks noChangeAspect="1" noChangeArrowheads="1"/>
          </p:cNvPicPr>
          <p:nvPr/>
        </p:nvPicPr>
        <p:blipFill>
          <a:blip r:embed="rId3"/>
          <a:srcRect/>
          <a:stretch>
            <a:fillRect/>
          </a:stretch>
        </p:blipFill>
        <p:spPr bwMode="auto">
          <a:xfrm>
            <a:off x="901700" y="3687763"/>
            <a:ext cx="500063" cy="503237"/>
          </a:xfrm>
          <a:prstGeom prst="rect">
            <a:avLst/>
          </a:prstGeom>
          <a:noFill/>
          <a:ln w="9525">
            <a:noFill/>
            <a:miter lim="800000"/>
            <a:headEnd/>
            <a:tailEnd/>
          </a:ln>
        </p:spPr>
      </p:pic>
    </p:spTree>
  </p:cSld>
  <p:clrMapOvr>
    <a:masterClrMapping/>
  </p:clrMapOvr>
  <p:transition>
    <p:zo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2"/>
          <p:cNvSpPr>
            <a:spLocks noGrp="1" noChangeArrowheads="1"/>
          </p:cNvSpPr>
          <p:nvPr>
            <p:ph type="title"/>
          </p:nvPr>
        </p:nvSpPr>
        <p:spPr>
          <a:xfrm>
            <a:off x="685800" y="838200"/>
            <a:ext cx="7924800" cy="1066800"/>
          </a:xfrm>
        </p:spPr>
        <p:txBody>
          <a:bodyPr/>
          <a:lstStyle/>
          <a:p>
            <a:pPr eaLnBrk="1" hangingPunct="1"/>
            <a:r>
              <a:rPr lang="fr-FR" sz="4000" smtClean="0">
                <a:solidFill>
                  <a:srgbClr val="01A0B5"/>
                </a:solidFill>
              </a:rPr>
              <a:t>L</a:t>
            </a:r>
            <a:r>
              <a:rPr lang="fr-FR" sz="4000" smtClean="0"/>
              <a:t>e CECEI</a:t>
            </a:r>
            <a:endParaRPr lang="fr-FR" sz="3200" smtClean="0"/>
          </a:p>
        </p:txBody>
      </p:sp>
      <p:sp>
        <p:nvSpPr>
          <p:cNvPr id="227330" name="Rectangle 3"/>
          <p:cNvSpPr>
            <a:spLocks noGrp="1" noChangeArrowheads="1"/>
          </p:cNvSpPr>
          <p:nvPr>
            <p:ph type="body" idx="1"/>
          </p:nvPr>
        </p:nvSpPr>
        <p:spPr>
          <a:xfrm>
            <a:off x="1085850" y="1990725"/>
            <a:ext cx="7391400" cy="3733800"/>
          </a:xfrm>
        </p:spPr>
        <p:txBody>
          <a:bodyPr/>
          <a:lstStyle/>
          <a:p>
            <a:pPr eaLnBrk="1" hangingPunct="1">
              <a:buFontTx/>
              <a:buNone/>
            </a:pPr>
            <a:r>
              <a:rPr lang="fr-FR" sz="2400" smtClean="0">
                <a:solidFill>
                  <a:srgbClr val="184B81"/>
                </a:solidFill>
              </a:rPr>
              <a:t>	</a:t>
            </a:r>
            <a:r>
              <a:rPr lang="fr-FR" sz="2400" smtClean="0">
                <a:solidFill>
                  <a:srgbClr val="01A0B5"/>
                </a:solidFill>
              </a:rPr>
              <a:t>U</a:t>
            </a:r>
            <a:r>
              <a:rPr lang="fr-FR" sz="2400" smtClean="0"/>
              <a:t>ne des trois autorités administratives collégiales</a:t>
            </a:r>
          </a:p>
          <a:p>
            <a:pPr eaLnBrk="1" hangingPunct="1">
              <a:buFontTx/>
              <a:buNone/>
            </a:pPr>
            <a:r>
              <a:rPr lang="fr-FR" sz="2400" smtClean="0"/>
              <a:t>	</a:t>
            </a:r>
            <a:r>
              <a:rPr lang="fr-FR" sz="1800" smtClean="0"/>
              <a:t>auxquelles des pouvoirs de décision ont été confiées vis-à-vis de la profession bancaire,</a:t>
            </a:r>
          </a:p>
          <a:p>
            <a:pPr eaLnBrk="1" hangingPunct="1">
              <a:buFontTx/>
              <a:buNone/>
            </a:pPr>
            <a:endParaRPr lang="fr-FR" sz="1000" smtClean="0"/>
          </a:p>
          <a:p>
            <a:pPr eaLnBrk="1" hangingPunct="1">
              <a:buFontTx/>
              <a:buNone/>
            </a:pPr>
            <a:endParaRPr lang="fr-FR" sz="1000" smtClean="0"/>
          </a:p>
          <a:p>
            <a:pPr eaLnBrk="1" hangingPunct="1">
              <a:buFontTx/>
              <a:buNone/>
            </a:pPr>
            <a:r>
              <a:rPr lang="fr-FR" sz="2400" smtClean="0">
                <a:solidFill>
                  <a:srgbClr val="184B81"/>
                </a:solidFill>
              </a:rPr>
              <a:t>	</a:t>
            </a:r>
            <a:r>
              <a:rPr lang="fr-FR" sz="2400" smtClean="0">
                <a:solidFill>
                  <a:srgbClr val="01A0B5"/>
                </a:solidFill>
              </a:rPr>
              <a:t>P</a:t>
            </a:r>
            <a:r>
              <a:rPr lang="fr-FR" sz="2400" smtClean="0"/>
              <a:t>rincipales fonctions :</a:t>
            </a:r>
          </a:p>
          <a:p>
            <a:pPr lvl="1" eaLnBrk="1" hangingPunct="1"/>
            <a:r>
              <a:rPr lang="fr-FR" sz="1800" smtClean="0">
                <a:solidFill>
                  <a:srgbClr val="01A0B5"/>
                </a:solidFill>
              </a:rPr>
              <a:t>C</a:t>
            </a:r>
            <a:r>
              <a:rPr lang="fr-FR" sz="1800" smtClean="0"/>
              <a:t>hargé de prendre les décisions individuelles d’agrément ou d’autorisation,</a:t>
            </a:r>
          </a:p>
          <a:p>
            <a:pPr lvl="1" eaLnBrk="1" hangingPunct="1"/>
            <a:r>
              <a:rPr lang="fr-FR" sz="1800" smtClean="0">
                <a:solidFill>
                  <a:srgbClr val="01A0B5"/>
                </a:solidFill>
              </a:rPr>
              <a:t>T</a:t>
            </a:r>
            <a:r>
              <a:rPr lang="fr-FR" sz="1800" smtClean="0"/>
              <a:t>ient compte des règlements édictés par le CRBF et des avis émanant de la CB,</a:t>
            </a:r>
          </a:p>
          <a:p>
            <a:pPr lvl="1" eaLnBrk="1" hangingPunct="1"/>
            <a:r>
              <a:rPr lang="fr-FR" sz="1800" smtClean="0">
                <a:solidFill>
                  <a:srgbClr val="01A0B5"/>
                </a:solidFill>
              </a:rPr>
              <a:t>C</a:t>
            </a:r>
            <a:r>
              <a:rPr lang="fr-FR" sz="1800" smtClean="0"/>
              <a:t>hargé de coopérer avec l’AMF, le cas échéant.</a:t>
            </a:r>
          </a:p>
        </p:txBody>
      </p:sp>
      <p:pic>
        <p:nvPicPr>
          <p:cNvPr id="227331" name="Picture 4" descr="Logo Partie 1"/>
          <p:cNvPicPr>
            <a:picLocks noChangeAspect="1" noChangeArrowheads="1"/>
          </p:cNvPicPr>
          <p:nvPr/>
        </p:nvPicPr>
        <p:blipFill>
          <a:blip r:embed="rId3"/>
          <a:srcRect/>
          <a:stretch>
            <a:fillRect/>
          </a:stretch>
        </p:blipFill>
        <p:spPr bwMode="auto">
          <a:xfrm>
            <a:off x="901700" y="3543300"/>
            <a:ext cx="500063" cy="503238"/>
          </a:xfrm>
          <a:prstGeom prst="rect">
            <a:avLst/>
          </a:prstGeom>
          <a:noFill/>
          <a:ln w="9525">
            <a:noFill/>
            <a:miter lim="800000"/>
            <a:headEnd/>
            <a:tailEnd/>
          </a:ln>
        </p:spPr>
      </p:pic>
      <p:pic>
        <p:nvPicPr>
          <p:cNvPr id="227332" name="Picture 5" descr="Logo Partie 1"/>
          <p:cNvPicPr>
            <a:picLocks noChangeAspect="1" noChangeArrowheads="1"/>
          </p:cNvPicPr>
          <p:nvPr/>
        </p:nvPicPr>
        <p:blipFill>
          <a:blip r:embed="rId3"/>
          <a:srcRect/>
          <a:stretch>
            <a:fillRect/>
          </a:stretch>
        </p:blipFill>
        <p:spPr bwMode="auto">
          <a:xfrm>
            <a:off x="914400" y="1981200"/>
            <a:ext cx="500063" cy="503238"/>
          </a:xfrm>
          <a:prstGeom prst="rect">
            <a:avLst/>
          </a:prstGeom>
          <a:noFill/>
          <a:ln w="9525">
            <a:noFill/>
            <a:miter lim="800000"/>
            <a:headEnd/>
            <a:tailEnd/>
          </a:ln>
        </p:spPr>
      </p:pic>
    </p:spTree>
  </p:cSld>
  <p:clrMapOvr>
    <a:masterClrMapping/>
  </p:clrMapOvr>
  <p:transition>
    <p:zoom/>
  </p:transition>
</p:sld>
</file>

<file path=ppt/theme/theme1.xml><?xml version="1.0" encoding="utf-8"?>
<a:theme xmlns:a="http://schemas.openxmlformats.org/drawingml/2006/main" name="DP Consulting - # 01">
  <a:themeElements>
    <a:clrScheme name="DP Consulting - # 0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P Consulting - # 0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Times" charset="0"/>
          </a:defRPr>
        </a:defPPr>
      </a:lstStyle>
    </a:lnDef>
  </a:objectDefaults>
  <a:extraClrSchemeLst>
    <a:extraClrScheme>
      <a:clrScheme name="DP Consulting - # 0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P Consulting - # 0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P Consulting - # 0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P Consulting - # 0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P Consulting - # 0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P Consulting - # 0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P Consulting - # 01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P Consulting - # 0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P Consulting - # 0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P Consulting - # 0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P Consulting - # 0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P Consulting - # 0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Garulfo II:Applications:Microsoft Office 2001:Modèles:Mes modèles:DP Consulting - # 01.pot</Template>
  <TotalTime>5273</TotalTime>
  <Words>11069</Words>
  <Application>Microsoft Office PowerPoint</Application>
  <PresentationFormat>Affichage à l'écran (4:3)</PresentationFormat>
  <Paragraphs>2701</Paragraphs>
  <Slides>231</Slides>
  <Notes>231</Notes>
  <HiddenSlides>0</HiddenSlides>
  <MMClips>0</MMClips>
  <ScaleCrop>false</ScaleCrop>
  <HeadingPairs>
    <vt:vector size="8" baseType="variant">
      <vt:variant>
        <vt:lpstr>Polices utilisées</vt:lpstr>
      </vt:variant>
      <vt:variant>
        <vt:i4>10</vt:i4>
      </vt:variant>
      <vt:variant>
        <vt:lpstr>Modèle de conception</vt:lpstr>
      </vt:variant>
      <vt:variant>
        <vt:i4>1</vt:i4>
      </vt:variant>
      <vt:variant>
        <vt:lpstr>Serveurs OLE incorporés</vt:lpstr>
      </vt:variant>
      <vt:variant>
        <vt:i4>4</vt:i4>
      </vt:variant>
      <vt:variant>
        <vt:lpstr>Titres des diapositives</vt:lpstr>
      </vt:variant>
      <vt:variant>
        <vt:i4>231</vt:i4>
      </vt:variant>
    </vt:vector>
  </HeadingPairs>
  <TitlesOfParts>
    <vt:vector size="246" baseType="lpstr">
      <vt:lpstr>Times</vt:lpstr>
      <vt:lpstr>Arial</vt:lpstr>
      <vt:lpstr>Wingdings</vt:lpstr>
      <vt:lpstr>Geneva</vt:lpstr>
      <vt:lpstr>Verdana</vt:lpstr>
      <vt:lpstr>Times New Roman</vt:lpstr>
      <vt:lpstr>Symbol</vt:lpstr>
      <vt:lpstr>Monotype Sorts</vt:lpstr>
      <vt:lpstr>SWDEV09</vt:lpstr>
      <vt:lpstr>HELVETICA</vt:lpstr>
      <vt:lpstr>DP Consulting - # 01</vt:lpstr>
      <vt:lpstr>Image</vt:lpstr>
      <vt:lpstr>Equation</vt:lpstr>
      <vt:lpstr>Image Bitmap</vt:lpstr>
      <vt:lpstr>Image bitmap</vt:lpstr>
      <vt:lpstr>Finance de Marché  &amp;  Systèmes d’Information</vt:lpstr>
      <vt:lpstr>Diapositive 2</vt:lpstr>
      <vt:lpstr>Diapositive 3</vt:lpstr>
      <vt:lpstr>Diapositive 4</vt:lpstr>
      <vt:lpstr>Diapositive 5</vt:lpstr>
      <vt:lpstr>Phase n°1 = Constitution</vt:lpstr>
      <vt:lpstr>Phase n°2 = Développement</vt:lpstr>
      <vt:lpstr>Phase n°3 = Demande de Prêt</vt:lpstr>
      <vt:lpstr>Phase n°4 = Augmentation de Capital</vt:lpstr>
      <vt:lpstr>Phase n°5 = Introduction en Bourse</vt:lpstr>
      <vt:lpstr>Phase n°6 = Évaluation de l’Introduction</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Diapositive 29</vt:lpstr>
      <vt:lpstr>Diapositive 30</vt:lpstr>
      <vt:lpstr>Diapositive 31</vt:lpstr>
      <vt:lpstr>Diapositive 32</vt:lpstr>
      <vt:lpstr>Diapositive 33</vt:lpstr>
      <vt:lpstr>Diapositive 34</vt:lpstr>
      <vt:lpstr>Diapositive 35</vt:lpstr>
      <vt:lpstr>Diapositive 36</vt:lpstr>
      <vt:lpstr>Diapositive 37</vt:lpstr>
      <vt:lpstr>Diapositive 38</vt:lpstr>
      <vt:lpstr>Diapositive 39</vt:lpstr>
      <vt:lpstr>Diapositive 40</vt:lpstr>
      <vt:lpstr>Diapositive 41</vt:lpstr>
      <vt:lpstr>Diapositive 42</vt:lpstr>
      <vt:lpstr>Diapositive 43</vt:lpstr>
      <vt:lpstr>Diapositive 44</vt:lpstr>
      <vt:lpstr>Diapositive 45</vt:lpstr>
      <vt:lpstr>Diapositive 46</vt:lpstr>
      <vt:lpstr>Diapositive 47</vt:lpstr>
      <vt:lpstr>Diapositive 48</vt:lpstr>
      <vt:lpstr>Diapositive 49</vt:lpstr>
      <vt:lpstr>Diapositive 50</vt:lpstr>
      <vt:lpstr>Diapositive 51</vt:lpstr>
      <vt:lpstr>Diapositive 52</vt:lpstr>
      <vt:lpstr>Diapositive 53</vt:lpstr>
      <vt:lpstr>Diapositive 54</vt:lpstr>
      <vt:lpstr>Diapositive 55</vt:lpstr>
      <vt:lpstr>Diapositive 56</vt:lpstr>
      <vt:lpstr>Diapositive 57</vt:lpstr>
      <vt:lpstr>Diapositive 58</vt:lpstr>
      <vt:lpstr>Diapositive 59</vt:lpstr>
      <vt:lpstr>Diapositive 60</vt:lpstr>
      <vt:lpstr>Diapositive 61</vt:lpstr>
      <vt:lpstr>Diapositive 62</vt:lpstr>
      <vt:lpstr>Diapositive 63</vt:lpstr>
      <vt:lpstr>Diapositive 64</vt:lpstr>
      <vt:lpstr>Diapositive 65</vt:lpstr>
      <vt:lpstr>Diapositive 66</vt:lpstr>
      <vt:lpstr>Diapositive 67</vt:lpstr>
      <vt:lpstr>Diapositive 68</vt:lpstr>
      <vt:lpstr>Diapositive 69</vt:lpstr>
      <vt:lpstr>Diapositive 70</vt:lpstr>
      <vt:lpstr>Diapositive 71</vt:lpstr>
      <vt:lpstr>Diapositive 72</vt:lpstr>
      <vt:lpstr>Diapositive 73</vt:lpstr>
      <vt:lpstr>Diapositive 74</vt:lpstr>
      <vt:lpstr>Diapositive 75</vt:lpstr>
      <vt:lpstr>Diapositive 76</vt:lpstr>
      <vt:lpstr>Diapositive 77</vt:lpstr>
      <vt:lpstr>Diapositive 78</vt:lpstr>
      <vt:lpstr>Diapositive 79</vt:lpstr>
      <vt:lpstr>Diapositive 80</vt:lpstr>
      <vt:lpstr>Diapositive 81</vt:lpstr>
      <vt:lpstr>Diapositive 82</vt:lpstr>
      <vt:lpstr>Diapositive 83</vt:lpstr>
      <vt:lpstr>Diapositive 84</vt:lpstr>
      <vt:lpstr>Diapositive 85</vt:lpstr>
      <vt:lpstr>Diapositive 86</vt:lpstr>
      <vt:lpstr>Diapositive 87</vt:lpstr>
      <vt:lpstr>Diapositive 88</vt:lpstr>
      <vt:lpstr>Diapositive 89</vt:lpstr>
      <vt:lpstr>L’    AMF...   (1/7)</vt:lpstr>
      <vt:lpstr>L’    AMF...   (2/7)</vt:lpstr>
      <vt:lpstr>Diapositive 92</vt:lpstr>
      <vt:lpstr>L’    AMF...   (4/7)</vt:lpstr>
      <vt:lpstr>L’    AMF...   (5/7)</vt:lpstr>
      <vt:lpstr>L’    AMF...   (6/7)</vt:lpstr>
      <vt:lpstr>Diapositive 96</vt:lpstr>
      <vt:lpstr>Le CRBF</vt:lpstr>
      <vt:lpstr>Le CRBF = Composition</vt:lpstr>
      <vt:lpstr>Le CECEI</vt:lpstr>
      <vt:lpstr>Le CECEI = Missions</vt:lpstr>
      <vt:lpstr>Le CECEI = Organisation</vt:lpstr>
      <vt:lpstr>La Commission Bancaire (CB)</vt:lpstr>
      <vt:lpstr>La CB = Attributions</vt:lpstr>
      <vt:lpstr>La CB = Structure &amp; Statut</vt:lpstr>
      <vt:lpstr>Diapositive 105</vt:lpstr>
      <vt:lpstr>Diapositive 106</vt:lpstr>
      <vt:lpstr>Diapositive 107</vt:lpstr>
      <vt:lpstr>Diapositive 108</vt:lpstr>
      <vt:lpstr>Diapositive 109</vt:lpstr>
      <vt:lpstr>Diapositive 110</vt:lpstr>
      <vt:lpstr>Diapositive 111</vt:lpstr>
      <vt:lpstr>Diapositive 112</vt:lpstr>
      <vt:lpstr>Diapositive 113</vt:lpstr>
      <vt:lpstr>Les Places Financières mondiales</vt:lpstr>
      <vt:lpstr>Cartographie  des places  Sud-américaines</vt:lpstr>
      <vt:lpstr>Cartographie des places Sud-américaines (suite)</vt:lpstr>
      <vt:lpstr>Cartographie  des places  Nord-américaines</vt:lpstr>
      <vt:lpstr>Liste des places américaines</vt:lpstr>
      <vt:lpstr>Diapositive 119</vt:lpstr>
      <vt:lpstr>Cartographie  des places  africaines</vt:lpstr>
      <vt:lpstr>Cartographie  des places  asiatiques</vt:lpstr>
      <vt:lpstr>Liste des places boursières africaines</vt:lpstr>
      <vt:lpstr>Diapositive 123</vt:lpstr>
      <vt:lpstr>Diapositive 124</vt:lpstr>
      <vt:lpstr>La Place boursière française : EuroNext Paris S.A. (1/2)</vt:lpstr>
      <vt:lpstr>EuroNext Paris S.A. : Nyse EuroNext (2/2)</vt:lpstr>
      <vt:lpstr>Cotations sur Nyse EuroNext</vt:lpstr>
      <vt:lpstr>Diapositive 128</vt:lpstr>
      <vt:lpstr>Nyse EuroNext en chiffres…</vt:lpstr>
      <vt:lpstr>Nyse EuroNext en chiffres…</vt:lpstr>
      <vt:lpstr>Nyse EuroNext en chiffres…</vt:lpstr>
      <vt:lpstr>Nyse EuroNext en chiffres…</vt:lpstr>
      <vt:lpstr>Nyse EuroNext en chiffres…</vt:lpstr>
      <vt:lpstr>Diapositive 134</vt:lpstr>
      <vt:lpstr>Diapositive 135</vt:lpstr>
      <vt:lpstr>Diapositive 136</vt:lpstr>
      <vt:lpstr>Diapositive 137</vt:lpstr>
      <vt:lpstr>Diapositive 138</vt:lpstr>
      <vt:lpstr>Diapositive 139</vt:lpstr>
      <vt:lpstr>Le SRD (1/4)</vt:lpstr>
      <vt:lpstr>Le SRD (2/4)</vt:lpstr>
      <vt:lpstr>Le SRD (3/4)</vt:lpstr>
      <vt:lpstr>Le SRD (4/4)</vt:lpstr>
      <vt:lpstr>Diapositive 144</vt:lpstr>
      <vt:lpstr>Les différents types de Marchés</vt:lpstr>
      <vt:lpstr>Les différents types de Marchés</vt:lpstr>
      <vt:lpstr>Le Premier Marché (1/2)</vt:lpstr>
      <vt:lpstr>Le Premier Marché (2/2)</vt:lpstr>
      <vt:lpstr>Les différents types de Marchés</vt:lpstr>
      <vt:lpstr>Le Second Marché (1/2)</vt:lpstr>
      <vt:lpstr>Le Second Marché (2/2)</vt:lpstr>
      <vt:lpstr>Les différents types de Marchés</vt:lpstr>
      <vt:lpstr>Le Nouveau Marché (1/2)</vt:lpstr>
      <vt:lpstr>Le Nouveau Marché (2/2)</vt:lpstr>
      <vt:lpstr>Les différents types de Marchés</vt:lpstr>
      <vt:lpstr>Les Marchés Dérivés (1/3)</vt:lpstr>
      <vt:lpstr>Les Marchés Dérivés (2/3)</vt:lpstr>
      <vt:lpstr>Les Marchés Dérivés (3/3)</vt:lpstr>
      <vt:lpstr>Les différents types de Marchés</vt:lpstr>
      <vt:lpstr>Le Marché Over The Counter (1/2)</vt:lpstr>
      <vt:lpstr>Le Marché OTC – Gré à Gré (2/2)</vt:lpstr>
      <vt:lpstr>Les différents types de Marchés</vt:lpstr>
      <vt:lpstr>Le MONEP (1/6)</vt:lpstr>
      <vt:lpstr>Le MONEP (2/6)</vt:lpstr>
      <vt:lpstr>Le MONEP (3/6)</vt:lpstr>
      <vt:lpstr>Les instruments admissibles (4/6)</vt:lpstr>
      <vt:lpstr>Caractères des Contrats (5/6)</vt:lpstr>
      <vt:lpstr>Les Commissions (6/6)</vt:lpstr>
      <vt:lpstr>Les différents types de Marchés</vt:lpstr>
      <vt:lpstr>Le MATIF (1/3)</vt:lpstr>
      <vt:lpstr>Le MATIF (2/3)</vt:lpstr>
      <vt:lpstr>Le MATIF (3/3)</vt:lpstr>
      <vt:lpstr>Diapositive 173</vt:lpstr>
      <vt:lpstr>Les différents types de Marchés</vt:lpstr>
      <vt:lpstr>Le Marché Monétaire (1/2)</vt:lpstr>
      <vt:lpstr>Le Marché Monétaire (2/2)</vt:lpstr>
      <vt:lpstr>Le Marché Interbancaire</vt:lpstr>
      <vt:lpstr>La Banque Centrale Européenne</vt:lpstr>
      <vt:lpstr>Les Taux Européens de Référence</vt:lpstr>
      <vt:lpstr>Les Titres de Créances Négociables</vt:lpstr>
      <vt:lpstr>Les Titres de Créances Négociables</vt:lpstr>
      <vt:lpstr>Les Titres de Créances Négociables</vt:lpstr>
      <vt:lpstr>Les Titres de Créances Négociables</vt:lpstr>
      <vt:lpstr>Les différents types de Marchés</vt:lpstr>
      <vt:lpstr>Le Marché Obligataire (1/3)</vt:lpstr>
      <vt:lpstr>Le Marché Obligataire (2/3)</vt:lpstr>
      <vt:lpstr>Le Marché Obligataire (3/3)</vt:lpstr>
      <vt:lpstr>Organisation des Autorités de contrôle françaises  - Établissements de Crédit et Entreprises d’Investissement -</vt:lpstr>
      <vt:lpstr>Diapositive 189</vt:lpstr>
      <vt:lpstr>Diapositive 190</vt:lpstr>
      <vt:lpstr>Le principe de fonctionnement  du passage d’ordre boursier</vt:lpstr>
      <vt:lpstr>Le principe de fonctionnement  du passage d’ordre boursier</vt:lpstr>
      <vt:lpstr>Diapositive 193</vt:lpstr>
      <vt:lpstr>L’Organisation des cotations</vt:lpstr>
      <vt:lpstr>Les Marchés dirigés par les ordres</vt:lpstr>
      <vt:lpstr>Les Marchés dirigés par les prix</vt:lpstr>
      <vt:lpstr>Mécanismes d’échanges sur les marchés mondiaux « Actions »</vt:lpstr>
      <vt:lpstr>Le principe de fonctionnement  du passage d’ordre boursier</vt:lpstr>
      <vt:lpstr>La Cotation Informatique (1/3)</vt:lpstr>
      <vt:lpstr>La Cotation Informatique (2/3)</vt:lpstr>
      <vt:lpstr>La Cotation Informatique (3/3)</vt:lpstr>
      <vt:lpstr>Déroulement d’une séance…</vt:lpstr>
      <vt:lpstr>D’une Bourse  à une autre…</vt:lpstr>
      <vt:lpstr>Le principe de fonctionnement  du passage d’ordre boursier</vt:lpstr>
      <vt:lpstr>Les différentes catégories d’ordres</vt:lpstr>
      <vt:lpstr>L’ordre « à tout prix »</vt:lpstr>
      <vt:lpstr>L’ordre « à la meilleure limite »</vt:lpstr>
      <vt:lpstr>L’ordre « à cours limité »</vt:lpstr>
      <vt:lpstr>L’ordre « à seuil de déclenchement »</vt:lpstr>
      <vt:lpstr>L’ordre « à plage de déclenchement »</vt:lpstr>
      <vt:lpstr>L’ordre « tout ou rien »</vt:lpstr>
      <vt:lpstr>Durée de validité d’un ordre</vt:lpstr>
      <vt:lpstr>Le principe de fonctionnement  du passage d’ordre boursier</vt:lpstr>
      <vt:lpstr>Diapositive 214</vt:lpstr>
      <vt:lpstr>Cinématique du passage d’un ordre</vt:lpstr>
      <vt:lpstr>Deux types d’ordres pratiqués</vt:lpstr>
      <vt:lpstr>Un ordre passé en Salle de Marché</vt:lpstr>
      <vt:lpstr>Diapositive 218</vt:lpstr>
      <vt:lpstr>Le principe de fonctionnement  du passage d’ordre boursier</vt:lpstr>
      <vt:lpstr>Cas n°1 : « A tout prix »</vt:lpstr>
      <vt:lpstr>Cas n°1 : « A tout prix »</vt:lpstr>
      <vt:lpstr>Cas n°2 : « A la meilleure limite »</vt:lpstr>
      <vt:lpstr>Cas n°2 : «  A la meilleure limite  »</vt:lpstr>
      <vt:lpstr>Cas n°3 : « A cours limité »</vt:lpstr>
      <vt:lpstr>Cas n°3 : « A cours limité »</vt:lpstr>
      <vt:lpstr>Cas n°4 : « A seuil de déclenchement »</vt:lpstr>
      <vt:lpstr>Cas n°4 : « A seuil de déclenchement »</vt:lpstr>
      <vt:lpstr>Cas n°5 : « A plage de déclenchement »</vt:lpstr>
      <vt:lpstr>Cas n°5 : « A plage de déclenchement »</vt:lpstr>
      <vt:lpstr>Cas n°6 : « Tout ou rien »</vt:lpstr>
      <vt:lpstr>Cas n°6 : « Tout ou rien »</vt:lpstr>
    </vt:vector>
  </TitlesOfParts>
  <Company>AEMYS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"Marchés Financiers"</dc:title>
  <dc:subject>EPITA - Promotions 2008-2009</dc:subject>
  <dc:creator>Sébastien LANIER</dc:creator>
  <cp:lastModifiedBy>Sébastien LANIER</cp:lastModifiedBy>
  <cp:revision>455</cp:revision>
  <cp:lastPrinted>2003-11-25T09:45:11Z</cp:lastPrinted>
  <dcterms:created xsi:type="dcterms:W3CDTF">2001-07-18T15:11:31Z</dcterms:created>
  <dcterms:modified xsi:type="dcterms:W3CDTF">2013-02-18T19:55:49Z</dcterms:modified>
</cp:coreProperties>
</file>